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42_22BBCB32.xml" ContentType="application/vnd.ms-powerpoint.comments+xml"/>
  <Override PartName="/ppt/notesSlides/notesSlide4.xml" ContentType="application/vnd.openxmlformats-officedocument.presentationml.notesSlide+xml"/>
  <Override PartName="/ppt/comments/modernComment_103_2E0B72C4.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A8_F805BC85.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27"/>
  </p:notesMasterIdLst>
  <p:sldIdLst>
    <p:sldId id="257" r:id="rId5"/>
    <p:sldId id="422" r:id="rId6"/>
    <p:sldId id="322" r:id="rId7"/>
    <p:sldId id="259" r:id="rId8"/>
    <p:sldId id="323" r:id="rId9"/>
    <p:sldId id="394" r:id="rId10"/>
    <p:sldId id="442" r:id="rId11"/>
    <p:sldId id="446" r:id="rId12"/>
    <p:sldId id="454" r:id="rId13"/>
    <p:sldId id="432" r:id="rId14"/>
    <p:sldId id="424" r:id="rId15"/>
    <p:sldId id="440" r:id="rId16"/>
    <p:sldId id="438" r:id="rId17"/>
    <p:sldId id="436" r:id="rId18"/>
    <p:sldId id="434" r:id="rId19"/>
    <p:sldId id="435" r:id="rId20"/>
    <p:sldId id="341" r:id="rId21"/>
    <p:sldId id="439" r:id="rId22"/>
    <p:sldId id="395" r:id="rId23"/>
    <p:sldId id="457" r:id="rId24"/>
    <p:sldId id="456" r:id="rId25"/>
    <p:sldId id="40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27B08A-15F7-F139-7BA6-E4F5EB953634}" name="Richard Lewis" initials="RL" userId="S::richard.lewis@dpi.nc.gov::d63ef425-05ec-4ade-994b-6c2e77fab6c4" providerId="AD"/>
  <p188:author id="{ACD3BEC1-DF79-3A14-57D0-5FF5AF8803D9}" name="Tenisea Madry" initials="TM" userId="S::Tenisea.Madry@dpi.nc.gov::39d834d2-9947-4ca4-8546-f9541a1c2526" providerId="AD"/>
  <p188:author id="{625CBDDD-115A-C4DE-77AB-50F114E073DD}" name="Julie Higdon" initials="JH" userId="S::julie.higdon@dpi.nc.gov::6e219e77-4f89-4911-a28f-abb3a6f2abc0" providerId="AD"/>
  <p188:author id="{03E78FE9-16F7-3F6D-117F-62FFE9D6B4FC}" name="James Popp" initials="JP" userId="S::James.Popp@dpi.nc.gov::6591a5be-e022-49ab-a1aa-1a5efcad8ca0" providerId="AD"/>
  <p188:author id="{379B1FF1-15CF-8EB8-A816-5E74531E5824}" name="Julie Higdon" initials="JH" userId="S::Julie.Higdon@dpi.nc.gov::6e219e77-4f89-4911-a28f-abb3a6f2abc0" providerId="AD"/>
  <p188:author id="{A9D7D9F3-C4A3-0ABD-8241-C933C1A72C84}" name="Penny Crooks" initials="PC" userId="S::Penny.Crooks@dpi.nc.gov::b6883ab1-ad60-4a6e-9261-7f6cc63f1e0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C3766"/>
    <a:srgbClr val="BED4E6"/>
    <a:srgbClr val="98AED1"/>
    <a:srgbClr val="95B6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8EF09-003E-8B45-8BAE-F9D4111CB2E2}" v="4" dt="2025-10-15T12:20:36.7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05"/>
    <p:restoredTop sz="94498"/>
  </p:normalViewPr>
  <p:slideViewPr>
    <p:cSldViewPr snapToGrid="0">
      <p:cViewPr varScale="1">
        <p:scale>
          <a:sx n="119" d="100"/>
          <a:sy n="119" d="100"/>
        </p:scale>
        <p:origin x="26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omments/modernComment_103_2E0B72C4.xml><?xml version="1.0" encoding="utf-8"?>
<p188:cmLst xmlns:a="http://schemas.openxmlformats.org/drawingml/2006/main" xmlns:r="http://schemas.openxmlformats.org/officeDocument/2006/relationships" xmlns:p188="http://schemas.microsoft.com/office/powerpoint/2018/8/main">
  <p188:cm id="{ED3DA2DC-2096-47B4-A064-7E22724A8D4E}" authorId="{1627B08A-15F7-F139-7BA6-E4F5EB953634}" status="resolved" created="2025-09-17T15:29:53.205" complete="100000">
    <pc:sldMkLst xmlns:pc="http://schemas.microsoft.com/office/powerpoint/2013/main/command">
      <pc:docMk/>
      <pc:sldMk cId="772502212" sldId="259"/>
    </pc:sldMkLst>
    <p188:txBody>
      <a:bodyPr/>
      <a:lstStyle/>
      <a:p>
        <a:r>
          <a:rPr lang="en-US"/>
          <a:t>Review to ensure alignment with deck</a:t>
        </a:r>
      </a:p>
    </p188:txBody>
  </p188:cm>
</p188:cmLst>
</file>

<file path=ppt/comments/modernComment_142_22BBCB32.xml><?xml version="1.0" encoding="utf-8"?>
<p188:cmLst xmlns:a="http://schemas.openxmlformats.org/drawingml/2006/main" xmlns:r="http://schemas.openxmlformats.org/officeDocument/2006/relationships" xmlns:p188="http://schemas.microsoft.com/office/powerpoint/2018/8/main">
  <p188:cm id="{14A62E8A-E7E9-47DD-92F5-53A34966DDF3}" authorId="{1627B08A-15F7-F139-7BA6-E4F5EB953634}" status="resolved" created="2025-09-16T15:51:37.445" complete="100000">
    <pc:sldMkLst xmlns:pc="http://schemas.microsoft.com/office/powerpoint/2013/main/command">
      <pc:docMk/>
      <pc:sldMk cId="582732594" sldId="322"/>
    </pc:sldMkLst>
    <p188:txBody>
      <a:bodyPr/>
      <a:lstStyle/>
      <a:p>
        <a:r>
          <a:rPr lang="en-US"/>
          <a:t>add Popp</a:t>
        </a:r>
      </a:p>
    </p188:txBody>
  </p188:cm>
</p188:cmLst>
</file>

<file path=ppt/comments/modernComment_1A8_F805BC85.xml><?xml version="1.0" encoding="utf-8"?>
<p188:cmLst xmlns:a="http://schemas.openxmlformats.org/drawingml/2006/main" xmlns:r="http://schemas.openxmlformats.org/officeDocument/2006/relationships" xmlns:p188="http://schemas.microsoft.com/office/powerpoint/2018/8/main">
  <p188:cm id="{39165814-EC33-4EA6-97BE-EF1456E8B3DC}" authorId="{1627B08A-15F7-F139-7BA6-E4F5EB953634}" status="resolved" created="2025-09-22T11:58:48.729" complete="100000">
    <pc:sldMkLst xmlns:pc="http://schemas.microsoft.com/office/powerpoint/2013/main/command">
      <pc:docMk/>
      <pc:sldMk cId="4161125509" sldId="424"/>
    </pc:sldMkLst>
    <p188:txBody>
      <a:bodyPr/>
      <a:lstStyle/>
      <a:p>
        <a:r>
          <a:rPr lang="en-US"/>
          <a:t>LOVE THE GRAPHIC</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6B903-FBFF-47E5-B362-923301B7674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6E551C5-6CFE-420A-8406-93FE91303561}">
      <dgm:prSet/>
      <dgm:spPr/>
      <dgm:t>
        <a:bodyPr/>
        <a:lstStyle/>
        <a:p>
          <a:r>
            <a:rPr lang="en-US"/>
            <a:t>Allocations will be calculated in the first year of the three-year allotment cycle and will remain consistent through the three-years, unless modified by a special provision listed below. </a:t>
          </a:r>
        </a:p>
      </dgm:t>
    </dgm:pt>
    <dgm:pt modelId="{B51F863E-3AA9-43A9-B64B-9C0294E80DDE}" type="parTrans" cxnId="{D98E0BE6-67FC-46E7-B257-FC7EE6E8FCE0}">
      <dgm:prSet/>
      <dgm:spPr/>
      <dgm:t>
        <a:bodyPr/>
        <a:lstStyle/>
        <a:p>
          <a:endParaRPr lang="en-US"/>
        </a:p>
      </dgm:t>
    </dgm:pt>
    <dgm:pt modelId="{2CA738EC-EAB1-4FF8-83A9-6CBBB98BE212}" type="sibTrans" cxnId="{D98E0BE6-67FC-46E7-B257-FC7EE6E8FCE0}">
      <dgm:prSet/>
      <dgm:spPr/>
      <dgm:t>
        <a:bodyPr/>
        <a:lstStyle/>
        <a:p>
          <a:endParaRPr lang="en-US"/>
        </a:p>
      </dgm:t>
    </dgm:pt>
    <dgm:pt modelId="{2D600D27-E030-4DF1-B4B5-CA127408C83E}">
      <dgm:prSet/>
      <dgm:spPr/>
      <dgm:t>
        <a:bodyPr/>
        <a:lstStyle/>
        <a:p>
          <a:r>
            <a:rPr lang="en-US"/>
            <a:t>Up to 40% of the funds reserved will be used to provide the base allocation for all CSI-LP and CSI-LG identified schools. </a:t>
          </a:r>
        </a:p>
      </dgm:t>
    </dgm:pt>
    <dgm:pt modelId="{D5C76A79-9D64-4175-AAB0-E5DDCBD40810}" type="parTrans" cxnId="{FB8DA26C-FDFB-429F-B23C-B1AD1B61DF6D}">
      <dgm:prSet/>
      <dgm:spPr/>
      <dgm:t>
        <a:bodyPr/>
        <a:lstStyle/>
        <a:p>
          <a:endParaRPr lang="en-US"/>
        </a:p>
      </dgm:t>
    </dgm:pt>
    <dgm:pt modelId="{15F98D99-990B-4B4C-B250-B607368262D3}" type="sibTrans" cxnId="{FB8DA26C-FDFB-429F-B23C-B1AD1B61DF6D}">
      <dgm:prSet/>
      <dgm:spPr/>
      <dgm:t>
        <a:bodyPr/>
        <a:lstStyle/>
        <a:p>
          <a:endParaRPr lang="en-US"/>
        </a:p>
      </dgm:t>
    </dgm:pt>
    <dgm:pt modelId="{D442F1A5-13B6-4977-8B28-D34062B76530}">
      <dgm:prSet/>
      <dgm:spPr/>
      <dgm:t>
        <a:bodyPr/>
        <a:lstStyle/>
        <a:p>
          <a:r>
            <a:rPr lang="en-US"/>
            <a:t>Up to 30% of the funds reserved will be used to provide allocations per CSI-AT and ATSI identified schools. </a:t>
          </a:r>
        </a:p>
      </dgm:t>
    </dgm:pt>
    <dgm:pt modelId="{B09156E0-B323-40F8-957E-AC71FCE51768}" type="parTrans" cxnId="{A0561D37-66D8-4011-8766-58C1835BE71A}">
      <dgm:prSet/>
      <dgm:spPr/>
      <dgm:t>
        <a:bodyPr/>
        <a:lstStyle/>
        <a:p>
          <a:endParaRPr lang="en-US"/>
        </a:p>
      </dgm:t>
    </dgm:pt>
    <dgm:pt modelId="{1A89DA3D-F593-4668-90F6-03584EE9E85F}" type="sibTrans" cxnId="{A0561D37-66D8-4011-8766-58C1835BE71A}">
      <dgm:prSet/>
      <dgm:spPr/>
      <dgm:t>
        <a:bodyPr/>
        <a:lstStyle/>
        <a:p>
          <a:endParaRPr lang="en-US"/>
        </a:p>
      </dgm:t>
    </dgm:pt>
    <dgm:pt modelId="{75E60A03-DCDD-4E59-B6C4-A7C6E0343B8A}" type="pres">
      <dgm:prSet presAssocID="{61E6B903-FBFF-47E5-B362-923301B7674E}" presName="root" presStyleCnt="0">
        <dgm:presLayoutVars>
          <dgm:dir/>
          <dgm:resizeHandles val="exact"/>
        </dgm:presLayoutVars>
      </dgm:prSet>
      <dgm:spPr/>
    </dgm:pt>
    <dgm:pt modelId="{1B7FA344-10C0-41B7-A07D-7812D3B67C43}" type="pres">
      <dgm:prSet presAssocID="{16E551C5-6CFE-420A-8406-93FE91303561}" presName="compNode" presStyleCnt="0"/>
      <dgm:spPr/>
    </dgm:pt>
    <dgm:pt modelId="{80607129-AE07-43FC-89A9-D6A8769BDFE6}" type="pres">
      <dgm:prSet presAssocID="{16E551C5-6CFE-420A-8406-93FE91303561}" presName="bgRect" presStyleLbl="bgShp" presStyleIdx="0" presStyleCnt="3"/>
      <dgm:spPr/>
    </dgm:pt>
    <dgm:pt modelId="{B6594EC6-A44B-4452-845B-4586285D97FE}" type="pres">
      <dgm:prSet presAssocID="{16E551C5-6CFE-420A-8406-93FE9130356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7E4664DB-BBD7-44E2-884B-ED18CAA679C9}" type="pres">
      <dgm:prSet presAssocID="{16E551C5-6CFE-420A-8406-93FE91303561}" presName="spaceRect" presStyleCnt="0"/>
      <dgm:spPr/>
    </dgm:pt>
    <dgm:pt modelId="{CB7675DB-0E8A-4CE3-86AB-434ACF0A5806}" type="pres">
      <dgm:prSet presAssocID="{16E551C5-6CFE-420A-8406-93FE91303561}" presName="parTx" presStyleLbl="revTx" presStyleIdx="0" presStyleCnt="3">
        <dgm:presLayoutVars>
          <dgm:chMax val="0"/>
          <dgm:chPref val="0"/>
        </dgm:presLayoutVars>
      </dgm:prSet>
      <dgm:spPr/>
    </dgm:pt>
    <dgm:pt modelId="{D724EDD3-1D9E-4330-A33A-55FCDE6EEEA2}" type="pres">
      <dgm:prSet presAssocID="{2CA738EC-EAB1-4FF8-83A9-6CBBB98BE212}" presName="sibTrans" presStyleCnt="0"/>
      <dgm:spPr/>
    </dgm:pt>
    <dgm:pt modelId="{BDE43634-AD13-44E5-8D07-54EE87C49FCF}" type="pres">
      <dgm:prSet presAssocID="{2D600D27-E030-4DF1-B4B5-CA127408C83E}" presName="compNode" presStyleCnt="0"/>
      <dgm:spPr/>
    </dgm:pt>
    <dgm:pt modelId="{EA9A9E86-79DC-4D92-87B2-DA67B7E22242}" type="pres">
      <dgm:prSet presAssocID="{2D600D27-E030-4DF1-B4B5-CA127408C83E}" presName="bgRect" presStyleLbl="bgShp" presStyleIdx="1" presStyleCnt="3"/>
      <dgm:spPr/>
    </dgm:pt>
    <dgm:pt modelId="{40ECEB04-F00A-4B69-9BC5-D49CEBEEA312}" type="pres">
      <dgm:prSet presAssocID="{2D600D27-E030-4DF1-B4B5-CA127408C83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3305ADBB-3D1F-4252-8EBA-B94307F15191}" type="pres">
      <dgm:prSet presAssocID="{2D600D27-E030-4DF1-B4B5-CA127408C83E}" presName="spaceRect" presStyleCnt="0"/>
      <dgm:spPr/>
    </dgm:pt>
    <dgm:pt modelId="{6D6F55EC-86B0-4220-BB14-5CC38B575360}" type="pres">
      <dgm:prSet presAssocID="{2D600D27-E030-4DF1-B4B5-CA127408C83E}" presName="parTx" presStyleLbl="revTx" presStyleIdx="1" presStyleCnt="3">
        <dgm:presLayoutVars>
          <dgm:chMax val="0"/>
          <dgm:chPref val="0"/>
        </dgm:presLayoutVars>
      </dgm:prSet>
      <dgm:spPr/>
    </dgm:pt>
    <dgm:pt modelId="{66DBB16C-E315-45B3-9E68-3CC58E782EF7}" type="pres">
      <dgm:prSet presAssocID="{15F98D99-990B-4B4C-B250-B607368262D3}" presName="sibTrans" presStyleCnt="0"/>
      <dgm:spPr/>
    </dgm:pt>
    <dgm:pt modelId="{12ED5761-9FC1-4564-BB4F-CBCF43D61960}" type="pres">
      <dgm:prSet presAssocID="{D442F1A5-13B6-4977-8B28-D34062B76530}" presName="compNode" presStyleCnt="0"/>
      <dgm:spPr/>
    </dgm:pt>
    <dgm:pt modelId="{321AF57E-050D-41AE-92B9-B7C0BAE044E7}" type="pres">
      <dgm:prSet presAssocID="{D442F1A5-13B6-4977-8B28-D34062B76530}" presName="bgRect" presStyleLbl="bgShp" presStyleIdx="2" presStyleCnt="3"/>
      <dgm:spPr/>
    </dgm:pt>
    <dgm:pt modelId="{12085093-A03B-4BEE-AB5E-FBC3BE41FB85}" type="pres">
      <dgm:prSet presAssocID="{D442F1A5-13B6-4977-8B28-D34062B7653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7F0BB417-40CB-4FDA-A0D3-6214D822D41B}" type="pres">
      <dgm:prSet presAssocID="{D442F1A5-13B6-4977-8B28-D34062B76530}" presName="spaceRect" presStyleCnt="0"/>
      <dgm:spPr/>
    </dgm:pt>
    <dgm:pt modelId="{F9FAF62C-CFA3-4532-A50B-C7561A0787CA}" type="pres">
      <dgm:prSet presAssocID="{D442F1A5-13B6-4977-8B28-D34062B76530}" presName="parTx" presStyleLbl="revTx" presStyleIdx="2" presStyleCnt="3">
        <dgm:presLayoutVars>
          <dgm:chMax val="0"/>
          <dgm:chPref val="0"/>
        </dgm:presLayoutVars>
      </dgm:prSet>
      <dgm:spPr/>
    </dgm:pt>
  </dgm:ptLst>
  <dgm:cxnLst>
    <dgm:cxn modelId="{A0561D37-66D8-4011-8766-58C1835BE71A}" srcId="{61E6B903-FBFF-47E5-B362-923301B7674E}" destId="{D442F1A5-13B6-4977-8B28-D34062B76530}" srcOrd="2" destOrd="0" parTransId="{B09156E0-B323-40F8-957E-AC71FCE51768}" sibTransId="{1A89DA3D-F593-4668-90F6-03584EE9E85F}"/>
    <dgm:cxn modelId="{FB8DA26C-FDFB-429F-B23C-B1AD1B61DF6D}" srcId="{61E6B903-FBFF-47E5-B362-923301B7674E}" destId="{2D600D27-E030-4DF1-B4B5-CA127408C83E}" srcOrd="1" destOrd="0" parTransId="{D5C76A79-9D64-4175-AAB0-E5DDCBD40810}" sibTransId="{15F98D99-990B-4B4C-B250-B607368262D3}"/>
    <dgm:cxn modelId="{FCBA3685-7D5D-42F8-A903-097EB8977246}" type="presOf" srcId="{2D600D27-E030-4DF1-B4B5-CA127408C83E}" destId="{6D6F55EC-86B0-4220-BB14-5CC38B575360}" srcOrd="0" destOrd="0" presId="urn:microsoft.com/office/officeart/2018/2/layout/IconVerticalSolidList"/>
    <dgm:cxn modelId="{255C6A99-39FE-472F-AAD5-ACAD309AA812}" type="presOf" srcId="{D442F1A5-13B6-4977-8B28-D34062B76530}" destId="{F9FAF62C-CFA3-4532-A50B-C7561A0787CA}" srcOrd="0" destOrd="0" presId="urn:microsoft.com/office/officeart/2018/2/layout/IconVerticalSolidList"/>
    <dgm:cxn modelId="{A82B4E9A-C5E3-421E-AA3C-7F3451DA9EFA}" type="presOf" srcId="{61E6B903-FBFF-47E5-B362-923301B7674E}" destId="{75E60A03-DCDD-4E59-B6C4-A7C6E0343B8A}" srcOrd="0" destOrd="0" presId="urn:microsoft.com/office/officeart/2018/2/layout/IconVerticalSolidList"/>
    <dgm:cxn modelId="{07ABB8CF-D071-43BB-9C0C-B43999FD97DD}" type="presOf" srcId="{16E551C5-6CFE-420A-8406-93FE91303561}" destId="{CB7675DB-0E8A-4CE3-86AB-434ACF0A5806}" srcOrd="0" destOrd="0" presId="urn:microsoft.com/office/officeart/2018/2/layout/IconVerticalSolidList"/>
    <dgm:cxn modelId="{D98E0BE6-67FC-46E7-B257-FC7EE6E8FCE0}" srcId="{61E6B903-FBFF-47E5-B362-923301B7674E}" destId="{16E551C5-6CFE-420A-8406-93FE91303561}" srcOrd="0" destOrd="0" parTransId="{B51F863E-3AA9-43A9-B64B-9C0294E80DDE}" sibTransId="{2CA738EC-EAB1-4FF8-83A9-6CBBB98BE212}"/>
    <dgm:cxn modelId="{5237C6E4-5974-44B0-B361-6BFA43EA0DB5}" type="presParOf" srcId="{75E60A03-DCDD-4E59-B6C4-A7C6E0343B8A}" destId="{1B7FA344-10C0-41B7-A07D-7812D3B67C43}" srcOrd="0" destOrd="0" presId="urn:microsoft.com/office/officeart/2018/2/layout/IconVerticalSolidList"/>
    <dgm:cxn modelId="{CDC2B383-228A-4D6E-8FDB-65100E312863}" type="presParOf" srcId="{1B7FA344-10C0-41B7-A07D-7812D3B67C43}" destId="{80607129-AE07-43FC-89A9-D6A8769BDFE6}" srcOrd="0" destOrd="0" presId="urn:microsoft.com/office/officeart/2018/2/layout/IconVerticalSolidList"/>
    <dgm:cxn modelId="{56F81F1B-41F6-40A3-9255-A6C832CA227D}" type="presParOf" srcId="{1B7FA344-10C0-41B7-A07D-7812D3B67C43}" destId="{B6594EC6-A44B-4452-845B-4586285D97FE}" srcOrd="1" destOrd="0" presId="urn:microsoft.com/office/officeart/2018/2/layout/IconVerticalSolidList"/>
    <dgm:cxn modelId="{813A37E6-6487-4277-B8FB-B0D6C5A7DE20}" type="presParOf" srcId="{1B7FA344-10C0-41B7-A07D-7812D3B67C43}" destId="{7E4664DB-BBD7-44E2-884B-ED18CAA679C9}" srcOrd="2" destOrd="0" presId="urn:microsoft.com/office/officeart/2018/2/layout/IconVerticalSolidList"/>
    <dgm:cxn modelId="{431D95ED-9B79-4E9C-B2FD-92E96A9E0805}" type="presParOf" srcId="{1B7FA344-10C0-41B7-A07D-7812D3B67C43}" destId="{CB7675DB-0E8A-4CE3-86AB-434ACF0A5806}" srcOrd="3" destOrd="0" presId="urn:microsoft.com/office/officeart/2018/2/layout/IconVerticalSolidList"/>
    <dgm:cxn modelId="{A84096AF-993C-47FE-841E-0F7DB3B6375C}" type="presParOf" srcId="{75E60A03-DCDD-4E59-B6C4-A7C6E0343B8A}" destId="{D724EDD3-1D9E-4330-A33A-55FCDE6EEEA2}" srcOrd="1" destOrd="0" presId="urn:microsoft.com/office/officeart/2018/2/layout/IconVerticalSolidList"/>
    <dgm:cxn modelId="{4BF7840F-F094-40B1-B979-6E726BC8DF7D}" type="presParOf" srcId="{75E60A03-DCDD-4E59-B6C4-A7C6E0343B8A}" destId="{BDE43634-AD13-44E5-8D07-54EE87C49FCF}" srcOrd="2" destOrd="0" presId="urn:microsoft.com/office/officeart/2018/2/layout/IconVerticalSolidList"/>
    <dgm:cxn modelId="{AB93C51E-BED9-400C-BF02-E54320A68992}" type="presParOf" srcId="{BDE43634-AD13-44E5-8D07-54EE87C49FCF}" destId="{EA9A9E86-79DC-4D92-87B2-DA67B7E22242}" srcOrd="0" destOrd="0" presId="urn:microsoft.com/office/officeart/2018/2/layout/IconVerticalSolidList"/>
    <dgm:cxn modelId="{0DA9E436-232B-43D9-B82A-790B0FA550DF}" type="presParOf" srcId="{BDE43634-AD13-44E5-8D07-54EE87C49FCF}" destId="{40ECEB04-F00A-4B69-9BC5-D49CEBEEA312}" srcOrd="1" destOrd="0" presId="urn:microsoft.com/office/officeart/2018/2/layout/IconVerticalSolidList"/>
    <dgm:cxn modelId="{07FAC253-8F28-4E62-AD6D-FABE480B7923}" type="presParOf" srcId="{BDE43634-AD13-44E5-8D07-54EE87C49FCF}" destId="{3305ADBB-3D1F-4252-8EBA-B94307F15191}" srcOrd="2" destOrd="0" presId="urn:microsoft.com/office/officeart/2018/2/layout/IconVerticalSolidList"/>
    <dgm:cxn modelId="{F6587022-F77B-4ED0-B57A-62E4B36505A3}" type="presParOf" srcId="{BDE43634-AD13-44E5-8D07-54EE87C49FCF}" destId="{6D6F55EC-86B0-4220-BB14-5CC38B575360}" srcOrd="3" destOrd="0" presId="urn:microsoft.com/office/officeart/2018/2/layout/IconVerticalSolidList"/>
    <dgm:cxn modelId="{58E63230-48B7-4034-990C-C43B915BD227}" type="presParOf" srcId="{75E60A03-DCDD-4E59-B6C4-A7C6E0343B8A}" destId="{66DBB16C-E315-45B3-9E68-3CC58E782EF7}" srcOrd="3" destOrd="0" presId="urn:microsoft.com/office/officeart/2018/2/layout/IconVerticalSolidList"/>
    <dgm:cxn modelId="{72E2355E-0901-4B5D-A0CD-13B1BF2AB779}" type="presParOf" srcId="{75E60A03-DCDD-4E59-B6C4-A7C6E0343B8A}" destId="{12ED5761-9FC1-4564-BB4F-CBCF43D61960}" srcOrd="4" destOrd="0" presId="urn:microsoft.com/office/officeart/2018/2/layout/IconVerticalSolidList"/>
    <dgm:cxn modelId="{456A2DE7-9AE0-429A-BA79-FE6BAF4A86E1}" type="presParOf" srcId="{12ED5761-9FC1-4564-BB4F-CBCF43D61960}" destId="{321AF57E-050D-41AE-92B9-B7C0BAE044E7}" srcOrd="0" destOrd="0" presId="urn:microsoft.com/office/officeart/2018/2/layout/IconVerticalSolidList"/>
    <dgm:cxn modelId="{918C9D13-40B4-42F6-9273-B10C06C93E33}" type="presParOf" srcId="{12ED5761-9FC1-4564-BB4F-CBCF43D61960}" destId="{12085093-A03B-4BEE-AB5E-FBC3BE41FB85}" srcOrd="1" destOrd="0" presId="urn:microsoft.com/office/officeart/2018/2/layout/IconVerticalSolidList"/>
    <dgm:cxn modelId="{B05508A7-38B2-4149-A9C8-F2D7F8B6B6B3}" type="presParOf" srcId="{12ED5761-9FC1-4564-BB4F-CBCF43D61960}" destId="{7F0BB417-40CB-4FDA-A0D3-6214D822D41B}" srcOrd="2" destOrd="0" presId="urn:microsoft.com/office/officeart/2018/2/layout/IconVerticalSolidList"/>
    <dgm:cxn modelId="{331CE9D3-9B60-44EE-9F9B-101FFF7B25C9}" type="presParOf" srcId="{12ED5761-9FC1-4564-BB4F-CBCF43D61960}" destId="{F9FAF62C-CFA3-4532-A50B-C7561A0787C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2035C-DB83-405C-94AF-63B8F177E4EE}"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A3A86796-7355-4D79-AE39-B1DA1DEADB28}">
      <dgm:prSet/>
      <dgm:spPr/>
      <dgm:t>
        <a:bodyPr/>
        <a:lstStyle/>
        <a:p>
          <a:pPr>
            <a:lnSpc>
              <a:spcPct val="100000"/>
            </a:lnSpc>
          </a:pPr>
          <a:r>
            <a:rPr lang="en-US"/>
            <a:t>The remaining portion of funds will be allocated through a per-pupil amount to CSI-LP (based on total ADM) and CSI-LG (based on ADM grades 9-12), utilizing the data source of the best 1 or 2 Actual ADM from previous year. </a:t>
          </a:r>
        </a:p>
      </dgm:t>
    </dgm:pt>
    <dgm:pt modelId="{F0670AC1-DA33-4D97-A948-D4782AF7A702}" type="parTrans" cxnId="{7090DF70-81AD-414F-8EF2-94911AA4A025}">
      <dgm:prSet/>
      <dgm:spPr/>
      <dgm:t>
        <a:bodyPr/>
        <a:lstStyle/>
        <a:p>
          <a:endParaRPr lang="en-US"/>
        </a:p>
      </dgm:t>
    </dgm:pt>
    <dgm:pt modelId="{D7A370AA-A597-4B18-83D1-F09AC3B4BE94}" type="sibTrans" cxnId="{7090DF70-81AD-414F-8EF2-94911AA4A025}">
      <dgm:prSet/>
      <dgm:spPr/>
      <dgm:t>
        <a:bodyPr/>
        <a:lstStyle/>
        <a:p>
          <a:endParaRPr lang="en-US"/>
        </a:p>
      </dgm:t>
    </dgm:pt>
    <dgm:pt modelId="{A51BC822-D2B0-405A-A9A4-73B0E6B305A5}">
      <dgm:prSet/>
      <dgm:spPr/>
      <dgm:t>
        <a:bodyPr/>
        <a:lstStyle/>
        <a:p>
          <a:pPr>
            <a:lnSpc>
              <a:spcPct val="100000"/>
            </a:lnSpc>
          </a:pPr>
          <a:r>
            <a:rPr lang="en-US"/>
            <a:t>At least 80% of funds must directly support identified schools, with up to 20% allowed for district level admin costs, contracted Charter Management Organization (CMO) support, or contracted institutions of Higher Education (IHE) Lab Schools Support</a:t>
          </a:r>
        </a:p>
      </dgm:t>
    </dgm:pt>
    <dgm:pt modelId="{AB432FD2-8294-43FE-AD1F-66262EDE1028}" type="parTrans" cxnId="{3D2496D6-155C-4D35-B47E-F82A25616408}">
      <dgm:prSet/>
      <dgm:spPr/>
      <dgm:t>
        <a:bodyPr/>
        <a:lstStyle/>
        <a:p>
          <a:endParaRPr lang="en-US"/>
        </a:p>
      </dgm:t>
    </dgm:pt>
    <dgm:pt modelId="{6FB8605B-F2D5-45B6-9216-69F23FD64FF1}" type="sibTrans" cxnId="{3D2496D6-155C-4D35-B47E-F82A25616408}">
      <dgm:prSet/>
      <dgm:spPr/>
      <dgm:t>
        <a:bodyPr/>
        <a:lstStyle/>
        <a:p>
          <a:endParaRPr lang="en-US"/>
        </a:p>
      </dgm:t>
    </dgm:pt>
    <dgm:pt modelId="{563D49E7-0E29-4EE4-BE8F-D761AF4C0CCD}">
      <dgm:prSet/>
      <dgm:spPr/>
      <dgm:t>
        <a:bodyPr/>
        <a:lstStyle/>
        <a:p>
          <a:pPr>
            <a:lnSpc>
              <a:spcPct val="100000"/>
            </a:lnSpc>
          </a:pPr>
          <a:r>
            <a:rPr lang="en-US"/>
            <a:t>All identified schools (ATSI, CSI-AT, CSI-LG, and CSI-LP) must benefit</a:t>
          </a:r>
        </a:p>
      </dgm:t>
    </dgm:pt>
    <dgm:pt modelId="{E8A8ACC7-FA1A-457D-8570-6FD6CB6296BB}" type="parTrans" cxnId="{1328D937-9172-4ECD-A83E-824E615D8746}">
      <dgm:prSet/>
      <dgm:spPr/>
      <dgm:t>
        <a:bodyPr/>
        <a:lstStyle/>
        <a:p>
          <a:endParaRPr lang="en-US"/>
        </a:p>
      </dgm:t>
    </dgm:pt>
    <dgm:pt modelId="{7630A699-0213-4D0B-8EE5-918ED7E996DF}" type="sibTrans" cxnId="{1328D937-9172-4ECD-A83E-824E615D8746}">
      <dgm:prSet/>
      <dgm:spPr/>
      <dgm:t>
        <a:bodyPr/>
        <a:lstStyle/>
        <a:p>
          <a:endParaRPr lang="en-US"/>
        </a:p>
      </dgm:t>
    </dgm:pt>
    <dgm:pt modelId="{93CB6746-247E-49B9-8E0E-F96C6248CE1B}">
      <dgm:prSet/>
      <dgm:spPr/>
      <dgm:t>
        <a:bodyPr/>
        <a:lstStyle/>
        <a:p>
          <a:pPr>
            <a:lnSpc>
              <a:spcPct val="100000"/>
            </a:lnSpc>
          </a:pPr>
          <a:r>
            <a:rPr lang="en-US"/>
            <a:t>District intentionality with CSI / ATSI plans</a:t>
          </a:r>
        </a:p>
      </dgm:t>
    </dgm:pt>
    <dgm:pt modelId="{AB7FCA0B-369F-41E8-B3A0-3411B8BA3AD1}" type="parTrans" cxnId="{3604F6DC-9E9B-4C90-9E43-E8816219CFA3}">
      <dgm:prSet/>
      <dgm:spPr/>
      <dgm:t>
        <a:bodyPr/>
        <a:lstStyle/>
        <a:p>
          <a:endParaRPr lang="en-US"/>
        </a:p>
      </dgm:t>
    </dgm:pt>
    <dgm:pt modelId="{9A71AA62-BEA6-4D56-99D9-3211689EE4ED}" type="sibTrans" cxnId="{3604F6DC-9E9B-4C90-9E43-E8816219CFA3}">
      <dgm:prSet/>
      <dgm:spPr/>
      <dgm:t>
        <a:bodyPr/>
        <a:lstStyle/>
        <a:p>
          <a:endParaRPr lang="en-US"/>
        </a:p>
      </dgm:t>
    </dgm:pt>
    <dgm:pt modelId="{B5CCF978-3F58-42D9-9FF7-FDD7CA853C57}" type="pres">
      <dgm:prSet presAssocID="{95B2035C-DB83-405C-94AF-63B8F177E4EE}" presName="root" presStyleCnt="0">
        <dgm:presLayoutVars>
          <dgm:dir/>
          <dgm:resizeHandles val="exact"/>
        </dgm:presLayoutVars>
      </dgm:prSet>
      <dgm:spPr/>
    </dgm:pt>
    <dgm:pt modelId="{7CC08EC3-7794-4E92-97C4-094192A9E688}" type="pres">
      <dgm:prSet presAssocID="{A3A86796-7355-4D79-AE39-B1DA1DEADB28}" presName="compNode" presStyleCnt="0"/>
      <dgm:spPr/>
    </dgm:pt>
    <dgm:pt modelId="{4672A73D-8A69-4F11-9C54-51FA2A004FB5}" type="pres">
      <dgm:prSet presAssocID="{A3A86796-7355-4D79-AE39-B1DA1DEADB28}" presName="bgRect" presStyleLbl="bgShp" presStyleIdx="0" presStyleCnt="4"/>
      <dgm:spPr/>
    </dgm:pt>
    <dgm:pt modelId="{AC3B9E46-E004-4265-8818-ECD405AF1605}" type="pres">
      <dgm:prSet presAssocID="{A3A86796-7355-4D79-AE39-B1DA1DEADB28}" presName="iconRect" presStyleLbl="node1" presStyleIdx="0" presStyleCnt="4"/>
      <dgm:spPr>
        <a:blipFill dpi="0" rotWithShape="1">
          <a:blip xmlns:r="http://schemas.openxmlformats.org/officeDocument/2006/relationships" r:embed="rId1">
            <a:alphaModFix amt="89975"/>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5A5D37BA-078A-4FB4-A6F2-A3C15014D88D}" type="pres">
      <dgm:prSet presAssocID="{A3A86796-7355-4D79-AE39-B1DA1DEADB28}" presName="spaceRect" presStyleCnt="0"/>
      <dgm:spPr/>
    </dgm:pt>
    <dgm:pt modelId="{6AF0D67B-7F89-492B-82AF-CADFCEC75B0F}" type="pres">
      <dgm:prSet presAssocID="{A3A86796-7355-4D79-AE39-B1DA1DEADB28}" presName="parTx" presStyleLbl="revTx" presStyleIdx="0" presStyleCnt="4">
        <dgm:presLayoutVars>
          <dgm:chMax val="0"/>
          <dgm:chPref val="0"/>
        </dgm:presLayoutVars>
      </dgm:prSet>
      <dgm:spPr/>
    </dgm:pt>
    <dgm:pt modelId="{04BA07A4-2F97-4051-8378-44719C52EDDB}" type="pres">
      <dgm:prSet presAssocID="{D7A370AA-A597-4B18-83D1-F09AC3B4BE94}" presName="sibTrans" presStyleCnt="0"/>
      <dgm:spPr/>
    </dgm:pt>
    <dgm:pt modelId="{514E4D36-2CAD-486E-BC09-BEF6FE6C48E3}" type="pres">
      <dgm:prSet presAssocID="{A51BC822-D2B0-405A-A9A4-73B0E6B305A5}" presName="compNode" presStyleCnt="0"/>
      <dgm:spPr/>
    </dgm:pt>
    <dgm:pt modelId="{9BF859EB-3748-4570-A658-EA0545751240}" type="pres">
      <dgm:prSet presAssocID="{A51BC822-D2B0-405A-A9A4-73B0E6B305A5}" presName="bgRect" presStyleLbl="bgShp" presStyleIdx="1" presStyleCnt="4"/>
      <dgm:spPr/>
    </dgm:pt>
    <dgm:pt modelId="{A3650DDF-C23D-42D5-854A-0A30F5CE22F7}" type="pres">
      <dgm:prSet presAssocID="{A51BC822-D2B0-405A-A9A4-73B0E6B305A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1BF10C8C-DA0F-42FD-AFDD-054B385D5BAF}" type="pres">
      <dgm:prSet presAssocID="{A51BC822-D2B0-405A-A9A4-73B0E6B305A5}" presName="spaceRect" presStyleCnt="0"/>
      <dgm:spPr/>
    </dgm:pt>
    <dgm:pt modelId="{BF18EDC0-DB71-48B5-80B6-BB69B4932616}" type="pres">
      <dgm:prSet presAssocID="{A51BC822-D2B0-405A-A9A4-73B0E6B305A5}" presName="parTx" presStyleLbl="revTx" presStyleIdx="1" presStyleCnt="4">
        <dgm:presLayoutVars>
          <dgm:chMax val="0"/>
          <dgm:chPref val="0"/>
        </dgm:presLayoutVars>
      </dgm:prSet>
      <dgm:spPr/>
    </dgm:pt>
    <dgm:pt modelId="{623EDC62-2F81-4A39-990D-4958CB144757}" type="pres">
      <dgm:prSet presAssocID="{6FB8605B-F2D5-45B6-9216-69F23FD64FF1}" presName="sibTrans" presStyleCnt="0"/>
      <dgm:spPr/>
    </dgm:pt>
    <dgm:pt modelId="{8E09708D-9F66-495A-91AA-085618282489}" type="pres">
      <dgm:prSet presAssocID="{563D49E7-0E29-4EE4-BE8F-D761AF4C0CCD}" presName="compNode" presStyleCnt="0"/>
      <dgm:spPr/>
    </dgm:pt>
    <dgm:pt modelId="{2AB04823-F19E-439F-86FE-4CC6AED9E0E7}" type="pres">
      <dgm:prSet presAssocID="{563D49E7-0E29-4EE4-BE8F-D761AF4C0CCD}" presName="bgRect" presStyleLbl="bgShp" presStyleIdx="2" presStyleCnt="4"/>
      <dgm:spPr/>
    </dgm:pt>
    <dgm:pt modelId="{80945AEF-789E-4110-A780-DEF1AA422540}" type="pres">
      <dgm:prSet presAssocID="{563D49E7-0E29-4EE4-BE8F-D761AF4C0CC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FAA4F4DB-C947-4E9A-BBC7-B98B22568F8C}" type="pres">
      <dgm:prSet presAssocID="{563D49E7-0E29-4EE4-BE8F-D761AF4C0CCD}" presName="spaceRect" presStyleCnt="0"/>
      <dgm:spPr/>
    </dgm:pt>
    <dgm:pt modelId="{B70E8B71-F84F-4F50-AF58-612C0B7314D4}" type="pres">
      <dgm:prSet presAssocID="{563D49E7-0E29-4EE4-BE8F-D761AF4C0CCD}" presName="parTx" presStyleLbl="revTx" presStyleIdx="2" presStyleCnt="4">
        <dgm:presLayoutVars>
          <dgm:chMax val="0"/>
          <dgm:chPref val="0"/>
        </dgm:presLayoutVars>
      </dgm:prSet>
      <dgm:spPr/>
    </dgm:pt>
    <dgm:pt modelId="{3D223037-9A3D-4559-9EAD-345ECCA7AC57}" type="pres">
      <dgm:prSet presAssocID="{7630A699-0213-4D0B-8EE5-918ED7E996DF}" presName="sibTrans" presStyleCnt="0"/>
      <dgm:spPr/>
    </dgm:pt>
    <dgm:pt modelId="{3AA79F5E-A5C3-449C-B1D9-714677B22AF9}" type="pres">
      <dgm:prSet presAssocID="{93CB6746-247E-49B9-8E0E-F96C6248CE1B}" presName="compNode" presStyleCnt="0"/>
      <dgm:spPr/>
    </dgm:pt>
    <dgm:pt modelId="{DA06BAFD-44C5-4BE2-970F-F5BD5F781236}" type="pres">
      <dgm:prSet presAssocID="{93CB6746-247E-49B9-8E0E-F96C6248CE1B}" presName="bgRect" presStyleLbl="bgShp" presStyleIdx="3" presStyleCnt="4"/>
      <dgm:spPr/>
    </dgm:pt>
    <dgm:pt modelId="{7DCD5C4C-300F-4126-8CA4-03DFD666CC40}" type="pres">
      <dgm:prSet presAssocID="{93CB6746-247E-49B9-8E0E-F96C6248CE1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E34BD0E2-2A4D-4C6E-806B-52BEEA3F3322}" type="pres">
      <dgm:prSet presAssocID="{93CB6746-247E-49B9-8E0E-F96C6248CE1B}" presName="spaceRect" presStyleCnt="0"/>
      <dgm:spPr/>
    </dgm:pt>
    <dgm:pt modelId="{F4E2134C-FB60-4D14-B45D-1FB05AF12A7B}" type="pres">
      <dgm:prSet presAssocID="{93CB6746-247E-49B9-8E0E-F96C6248CE1B}" presName="parTx" presStyleLbl="revTx" presStyleIdx="3" presStyleCnt="4">
        <dgm:presLayoutVars>
          <dgm:chMax val="0"/>
          <dgm:chPref val="0"/>
        </dgm:presLayoutVars>
      </dgm:prSet>
      <dgm:spPr/>
    </dgm:pt>
  </dgm:ptLst>
  <dgm:cxnLst>
    <dgm:cxn modelId="{F3E8A532-5B01-4E40-ADC3-1CDDD290D219}" type="presOf" srcId="{A3A86796-7355-4D79-AE39-B1DA1DEADB28}" destId="{6AF0D67B-7F89-492B-82AF-CADFCEC75B0F}" srcOrd="0" destOrd="0" presId="urn:microsoft.com/office/officeart/2018/2/layout/IconVerticalSolidList"/>
    <dgm:cxn modelId="{1328D937-9172-4ECD-A83E-824E615D8746}" srcId="{95B2035C-DB83-405C-94AF-63B8F177E4EE}" destId="{563D49E7-0E29-4EE4-BE8F-D761AF4C0CCD}" srcOrd="2" destOrd="0" parTransId="{E8A8ACC7-FA1A-457D-8570-6FD6CB6296BB}" sibTransId="{7630A699-0213-4D0B-8EE5-918ED7E996DF}"/>
    <dgm:cxn modelId="{891B563F-3B37-4D2E-A4CE-850C3935F435}" type="presOf" srcId="{A51BC822-D2B0-405A-A9A4-73B0E6B305A5}" destId="{BF18EDC0-DB71-48B5-80B6-BB69B4932616}" srcOrd="0" destOrd="0" presId="urn:microsoft.com/office/officeart/2018/2/layout/IconVerticalSolidList"/>
    <dgm:cxn modelId="{0A04624E-5F45-4776-9DC4-632688F51A13}" type="presOf" srcId="{95B2035C-DB83-405C-94AF-63B8F177E4EE}" destId="{B5CCF978-3F58-42D9-9FF7-FDD7CA853C57}" srcOrd="0" destOrd="0" presId="urn:microsoft.com/office/officeart/2018/2/layout/IconVerticalSolidList"/>
    <dgm:cxn modelId="{7090DF70-81AD-414F-8EF2-94911AA4A025}" srcId="{95B2035C-DB83-405C-94AF-63B8F177E4EE}" destId="{A3A86796-7355-4D79-AE39-B1DA1DEADB28}" srcOrd="0" destOrd="0" parTransId="{F0670AC1-DA33-4D97-A948-D4782AF7A702}" sibTransId="{D7A370AA-A597-4B18-83D1-F09AC3B4BE94}"/>
    <dgm:cxn modelId="{1EE0D78B-F68B-49BD-8202-1FA55ED8ACAF}" type="presOf" srcId="{563D49E7-0E29-4EE4-BE8F-D761AF4C0CCD}" destId="{B70E8B71-F84F-4F50-AF58-612C0B7314D4}" srcOrd="0" destOrd="0" presId="urn:microsoft.com/office/officeart/2018/2/layout/IconVerticalSolidList"/>
    <dgm:cxn modelId="{271F7E9B-0B86-4857-A970-4D13AA2E70B6}" type="presOf" srcId="{93CB6746-247E-49B9-8E0E-F96C6248CE1B}" destId="{F4E2134C-FB60-4D14-B45D-1FB05AF12A7B}" srcOrd="0" destOrd="0" presId="urn:microsoft.com/office/officeart/2018/2/layout/IconVerticalSolidList"/>
    <dgm:cxn modelId="{3D2496D6-155C-4D35-B47E-F82A25616408}" srcId="{95B2035C-DB83-405C-94AF-63B8F177E4EE}" destId="{A51BC822-D2B0-405A-A9A4-73B0E6B305A5}" srcOrd="1" destOrd="0" parTransId="{AB432FD2-8294-43FE-AD1F-66262EDE1028}" sibTransId="{6FB8605B-F2D5-45B6-9216-69F23FD64FF1}"/>
    <dgm:cxn modelId="{3604F6DC-9E9B-4C90-9E43-E8816219CFA3}" srcId="{95B2035C-DB83-405C-94AF-63B8F177E4EE}" destId="{93CB6746-247E-49B9-8E0E-F96C6248CE1B}" srcOrd="3" destOrd="0" parTransId="{AB7FCA0B-369F-41E8-B3A0-3411B8BA3AD1}" sibTransId="{9A71AA62-BEA6-4D56-99D9-3211689EE4ED}"/>
    <dgm:cxn modelId="{DD3CCD26-4E50-4656-AD49-F885C297F8C7}" type="presParOf" srcId="{B5CCF978-3F58-42D9-9FF7-FDD7CA853C57}" destId="{7CC08EC3-7794-4E92-97C4-094192A9E688}" srcOrd="0" destOrd="0" presId="urn:microsoft.com/office/officeart/2018/2/layout/IconVerticalSolidList"/>
    <dgm:cxn modelId="{3C3D06A2-854F-4CB3-BBF0-6679F4619231}" type="presParOf" srcId="{7CC08EC3-7794-4E92-97C4-094192A9E688}" destId="{4672A73D-8A69-4F11-9C54-51FA2A004FB5}" srcOrd="0" destOrd="0" presId="urn:microsoft.com/office/officeart/2018/2/layout/IconVerticalSolidList"/>
    <dgm:cxn modelId="{E54E9DAB-10CB-4A47-8B72-61D93FBB069A}" type="presParOf" srcId="{7CC08EC3-7794-4E92-97C4-094192A9E688}" destId="{AC3B9E46-E004-4265-8818-ECD405AF1605}" srcOrd="1" destOrd="0" presId="urn:microsoft.com/office/officeart/2018/2/layout/IconVerticalSolidList"/>
    <dgm:cxn modelId="{9F4F19D3-F45D-477A-996D-F7D29AA37C94}" type="presParOf" srcId="{7CC08EC3-7794-4E92-97C4-094192A9E688}" destId="{5A5D37BA-078A-4FB4-A6F2-A3C15014D88D}" srcOrd="2" destOrd="0" presId="urn:microsoft.com/office/officeart/2018/2/layout/IconVerticalSolidList"/>
    <dgm:cxn modelId="{EC87E85E-13C9-49FB-AF0B-2A46DC4DEA75}" type="presParOf" srcId="{7CC08EC3-7794-4E92-97C4-094192A9E688}" destId="{6AF0D67B-7F89-492B-82AF-CADFCEC75B0F}" srcOrd="3" destOrd="0" presId="urn:microsoft.com/office/officeart/2018/2/layout/IconVerticalSolidList"/>
    <dgm:cxn modelId="{6AD692EE-35F5-4D3C-AB75-4906EADFAB3B}" type="presParOf" srcId="{B5CCF978-3F58-42D9-9FF7-FDD7CA853C57}" destId="{04BA07A4-2F97-4051-8378-44719C52EDDB}" srcOrd="1" destOrd="0" presId="urn:microsoft.com/office/officeart/2018/2/layout/IconVerticalSolidList"/>
    <dgm:cxn modelId="{776566FF-CFE1-4FF9-B447-3464B3C30D55}" type="presParOf" srcId="{B5CCF978-3F58-42D9-9FF7-FDD7CA853C57}" destId="{514E4D36-2CAD-486E-BC09-BEF6FE6C48E3}" srcOrd="2" destOrd="0" presId="urn:microsoft.com/office/officeart/2018/2/layout/IconVerticalSolidList"/>
    <dgm:cxn modelId="{661993FC-FA80-4529-83B5-2D65E4D81A1C}" type="presParOf" srcId="{514E4D36-2CAD-486E-BC09-BEF6FE6C48E3}" destId="{9BF859EB-3748-4570-A658-EA0545751240}" srcOrd="0" destOrd="0" presId="urn:microsoft.com/office/officeart/2018/2/layout/IconVerticalSolidList"/>
    <dgm:cxn modelId="{CC811F92-B1E3-44AD-B8C8-1BBEABCE444F}" type="presParOf" srcId="{514E4D36-2CAD-486E-BC09-BEF6FE6C48E3}" destId="{A3650DDF-C23D-42D5-854A-0A30F5CE22F7}" srcOrd="1" destOrd="0" presId="urn:microsoft.com/office/officeart/2018/2/layout/IconVerticalSolidList"/>
    <dgm:cxn modelId="{D7F58FFE-42EF-409C-BDB6-4263E9327ED2}" type="presParOf" srcId="{514E4D36-2CAD-486E-BC09-BEF6FE6C48E3}" destId="{1BF10C8C-DA0F-42FD-AFDD-054B385D5BAF}" srcOrd="2" destOrd="0" presId="urn:microsoft.com/office/officeart/2018/2/layout/IconVerticalSolidList"/>
    <dgm:cxn modelId="{9A596B83-EFB1-4130-AA08-602BECD2357D}" type="presParOf" srcId="{514E4D36-2CAD-486E-BC09-BEF6FE6C48E3}" destId="{BF18EDC0-DB71-48B5-80B6-BB69B4932616}" srcOrd="3" destOrd="0" presId="urn:microsoft.com/office/officeart/2018/2/layout/IconVerticalSolidList"/>
    <dgm:cxn modelId="{BA3AA2DB-5718-4FBA-81DE-4A6C67DC522F}" type="presParOf" srcId="{B5CCF978-3F58-42D9-9FF7-FDD7CA853C57}" destId="{623EDC62-2F81-4A39-990D-4958CB144757}" srcOrd="3" destOrd="0" presId="urn:microsoft.com/office/officeart/2018/2/layout/IconVerticalSolidList"/>
    <dgm:cxn modelId="{793F7F41-4284-4D11-99D5-4AEA7227F173}" type="presParOf" srcId="{B5CCF978-3F58-42D9-9FF7-FDD7CA853C57}" destId="{8E09708D-9F66-495A-91AA-085618282489}" srcOrd="4" destOrd="0" presId="urn:microsoft.com/office/officeart/2018/2/layout/IconVerticalSolidList"/>
    <dgm:cxn modelId="{7917E486-5E98-462F-BEBE-2651FF956EEE}" type="presParOf" srcId="{8E09708D-9F66-495A-91AA-085618282489}" destId="{2AB04823-F19E-439F-86FE-4CC6AED9E0E7}" srcOrd="0" destOrd="0" presId="urn:microsoft.com/office/officeart/2018/2/layout/IconVerticalSolidList"/>
    <dgm:cxn modelId="{42DB861C-6943-48A6-A318-1778A041AA3D}" type="presParOf" srcId="{8E09708D-9F66-495A-91AA-085618282489}" destId="{80945AEF-789E-4110-A780-DEF1AA422540}" srcOrd="1" destOrd="0" presId="urn:microsoft.com/office/officeart/2018/2/layout/IconVerticalSolidList"/>
    <dgm:cxn modelId="{8B09E657-CCFD-4DD8-A479-B41F0EC22D65}" type="presParOf" srcId="{8E09708D-9F66-495A-91AA-085618282489}" destId="{FAA4F4DB-C947-4E9A-BBC7-B98B22568F8C}" srcOrd="2" destOrd="0" presId="urn:microsoft.com/office/officeart/2018/2/layout/IconVerticalSolidList"/>
    <dgm:cxn modelId="{CC411851-9ADD-4942-A6E6-69962F3355FB}" type="presParOf" srcId="{8E09708D-9F66-495A-91AA-085618282489}" destId="{B70E8B71-F84F-4F50-AF58-612C0B7314D4}" srcOrd="3" destOrd="0" presId="urn:microsoft.com/office/officeart/2018/2/layout/IconVerticalSolidList"/>
    <dgm:cxn modelId="{BEF2A02F-3723-4A28-8A81-78FEFB8653D6}" type="presParOf" srcId="{B5CCF978-3F58-42D9-9FF7-FDD7CA853C57}" destId="{3D223037-9A3D-4559-9EAD-345ECCA7AC57}" srcOrd="5" destOrd="0" presId="urn:microsoft.com/office/officeart/2018/2/layout/IconVerticalSolidList"/>
    <dgm:cxn modelId="{CC0A653D-09E8-42CE-9620-79255A2631A8}" type="presParOf" srcId="{B5CCF978-3F58-42D9-9FF7-FDD7CA853C57}" destId="{3AA79F5E-A5C3-449C-B1D9-714677B22AF9}" srcOrd="6" destOrd="0" presId="urn:microsoft.com/office/officeart/2018/2/layout/IconVerticalSolidList"/>
    <dgm:cxn modelId="{3C36B637-6F4D-47A9-B54A-348FCBBDAC6E}" type="presParOf" srcId="{3AA79F5E-A5C3-449C-B1D9-714677B22AF9}" destId="{DA06BAFD-44C5-4BE2-970F-F5BD5F781236}" srcOrd="0" destOrd="0" presId="urn:microsoft.com/office/officeart/2018/2/layout/IconVerticalSolidList"/>
    <dgm:cxn modelId="{7E292375-69CC-4862-96D5-90D2C6E93D24}" type="presParOf" srcId="{3AA79F5E-A5C3-449C-B1D9-714677B22AF9}" destId="{7DCD5C4C-300F-4126-8CA4-03DFD666CC40}" srcOrd="1" destOrd="0" presId="urn:microsoft.com/office/officeart/2018/2/layout/IconVerticalSolidList"/>
    <dgm:cxn modelId="{D50A81CB-0C0A-496A-907A-212153DAB8D2}" type="presParOf" srcId="{3AA79F5E-A5C3-449C-B1D9-714677B22AF9}" destId="{E34BD0E2-2A4D-4C6E-806B-52BEEA3F3322}" srcOrd="2" destOrd="0" presId="urn:microsoft.com/office/officeart/2018/2/layout/IconVerticalSolidList"/>
    <dgm:cxn modelId="{3ADCCC3F-8B3F-4E7E-A82C-9D5FC4A92E35}" type="presParOf" srcId="{3AA79F5E-A5C3-449C-B1D9-714677B22AF9}" destId="{F4E2134C-FB60-4D14-B45D-1FB05AF12A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07129-AE07-43FC-89A9-D6A8769BDFE6}">
      <dsp:nvSpPr>
        <dsp:cNvPr id="0" name=""/>
        <dsp:cNvSpPr/>
      </dsp:nvSpPr>
      <dsp:spPr>
        <a:xfrm>
          <a:off x="0" y="531"/>
          <a:ext cx="7886700" cy="12447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594EC6-A44B-4452-845B-4586285D97FE}">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7675DB-0E8A-4CE3-86AB-434ACF0A5806}">
      <dsp:nvSpPr>
        <dsp:cNvPr id="0" name=""/>
        <dsp:cNvSpPr/>
      </dsp:nvSpPr>
      <dsp:spPr>
        <a:xfrm>
          <a:off x="1437631" y="531"/>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90000"/>
            </a:lnSpc>
            <a:spcBef>
              <a:spcPct val="0"/>
            </a:spcBef>
            <a:spcAft>
              <a:spcPct val="35000"/>
            </a:spcAft>
            <a:buNone/>
          </a:pPr>
          <a:r>
            <a:rPr lang="en-US" sz="1800" kern="1200"/>
            <a:t>Allocations will be calculated in the first year of the three-year allotment cycle and will remain consistent through the three-years, unless modified by a special provision listed below. </a:t>
          </a:r>
        </a:p>
      </dsp:txBody>
      <dsp:txXfrm>
        <a:off x="1437631" y="531"/>
        <a:ext cx="6449068" cy="1244702"/>
      </dsp:txXfrm>
    </dsp:sp>
    <dsp:sp modelId="{EA9A9E86-79DC-4D92-87B2-DA67B7E22242}">
      <dsp:nvSpPr>
        <dsp:cNvPr id="0" name=""/>
        <dsp:cNvSpPr/>
      </dsp:nvSpPr>
      <dsp:spPr>
        <a:xfrm>
          <a:off x="0" y="1556410"/>
          <a:ext cx="7886700" cy="12447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ECEB04-F00A-4B69-9BC5-D49CEBEEA312}">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6F55EC-86B0-4220-BB14-5CC38B575360}">
      <dsp:nvSpPr>
        <dsp:cNvPr id="0" name=""/>
        <dsp:cNvSpPr/>
      </dsp:nvSpPr>
      <dsp:spPr>
        <a:xfrm>
          <a:off x="1437631" y="1556410"/>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90000"/>
            </a:lnSpc>
            <a:spcBef>
              <a:spcPct val="0"/>
            </a:spcBef>
            <a:spcAft>
              <a:spcPct val="35000"/>
            </a:spcAft>
            <a:buNone/>
          </a:pPr>
          <a:r>
            <a:rPr lang="en-US" sz="1800" kern="1200"/>
            <a:t>Up to 40% of the funds reserved will be used to provide the base allocation for all CSI-LP and CSI-LG identified schools. </a:t>
          </a:r>
        </a:p>
      </dsp:txBody>
      <dsp:txXfrm>
        <a:off x="1437631" y="1556410"/>
        <a:ext cx="6449068" cy="1244702"/>
      </dsp:txXfrm>
    </dsp:sp>
    <dsp:sp modelId="{321AF57E-050D-41AE-92B9-B7C0BAE044E7}">
      <dsp:nvSpPr>
        <dsp:cNvPr id="0" name=""/>
        <dsp:cNvSpPr/>
      </dsp:nvSpPr>
      <dsp:spPr>
        <a:xfrm>
          <a:off x="0" y="3112289"/>
          <a:ext cx="7886700" cy="12447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085093-A03B-4BEE-AB5E-FBC3BE41FB85}">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FAF62C-CFA3-4532-A50B-C7561A0787CA}">
      <dsp:nvSpPr>
        <dsp:cNvPr id="0" name=""/>
        <dsp:cNvSpPr/>
      </dsp:nvSpPr>
      <dsp:spPr>
        <a:xfrm>
          <a:off x="1437631" y="3112289"/>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00100">
            <a:lnSpc>
              <a:spcPct val="90000"/>
            </a:lnSpc>
            <a:spcBef>
              <a:spcPct val="0"/>
            </a:spcBef>
            <a:spcAft>
              <a:spcPct val="35000"/>
            </a:spcAft>
            <a:buNone/>
          </a:pPr>
          <a:r>
            <a:rPr lang="en-US" sz="1800" kern="1200"/>
            <a:t>Up to 30% of the funds reserved will be used to provide allocations per CSI-AT and ATSI identified schools. </a:t>
          </a:r>
        </a:p>
      </dsp:txBody>
      <dsp:txXfrm>
        <a:off x="1437631" y="3112289"/>
        <a:ext cx="6449068" cy="124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2A73D-8A69-4F11-9C54-51FA2A004FB5}">
      <dsp:nvSpPr>
        <dsp:cNvPr id="0" name=""/>
        <dsp:cNvSpPr/>
      </dsp:nvSpPr>
      <dsp:spPr>
        <a:xfrm>
          <a:off x="0" y="1808"/>
          <a:ext cx="7886700" cy="7927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3B9E46-E004-4265-8818-ECD405AF1605}">
      <dsp:nvSpPr>
        <dsp:cNvPr id="0" name=""/>
        <dsp:cNvSpPr/>
      </dsp:nvSpPr>
      <dsp:spPr>
        <a:xfrm>
          <a:off x="239805" y="180176"/>
          <a:ext cx="436010" cy="436010"/>
        </a:xfrm>
        <a:prstGeom prst="rect">
          <a:avLst/>
        </a:prstGeom>
        <a:blipFill dpi="0" rotWithShape="1">
          <a:blip xmlns:r="http://schemas.openxmlformats.org/officeDocument/2006/relationships" r:embed="rId1">
            <a:alphaModFix amt="89975"/>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F0D67B-7F89-492B-82AF-CADFCEC75B0F}">
      <dsp:nvSpPr>
        <dsp:cNvPr id="0" name=""/>
        <dsp:cNvSpPr/>
      </dsp:nvSpPr>
      <dsp:spPr>
        <a:xfrm>
          <a:off x="915621" y="1808"/>
          <a:ext cx="6902952"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22300">
            <a:lnSpc>
              <a:spcPct val="100000"/>
            </a:lnSpc>
            <a:spcBef>
              <a:spcPct val="0"/>
            </a:spcBef>
            <a:spcAft>
              <a:spcPct val="35000"/>
            </a:spcAft>
            <a:buNone/>
          </a:pPr>
          <a:r>
            <a:rPr lang="en-US" sz="1400" kern="1200"/>
            <a:t>The remaining portion of funds will be allocated through a per-pupil amount to CSI-LP (based on total ADM) and CSI-LG (based on ADM grades 9-12), utilizing the data source of the best 1 or 2 Actual ADM from previous year. </a:t>
          </a:r>
        </a:p>
      </dsp:txBody>
      <dsp:txXfrm>
        <a:off x="915621" y="1808"/>
        <a:ext cx="6902952" cy="916611"/>
      </dsp:txXfrm>
    </dsp:sp>
    <dsp:sp modelId="{9BF859EB-3748-4570-A658-EA0545751240}">
      <dsp:nvSpPr>
        <dsp:cNvPr id="0" name=""/>
        <dsp:cNvSpPr/>
      </dsp:nvSpPr>
      <dsp:spPr>
        <a:xfrm>
          <a:off x="0" y="1147573"/>
          <a:ext cx="7886700" cy="7927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50DDF-C23D-42D5-854A-0A30F5CE22F7}">
      <dsp:nvSpPr>
        <dsp:cNvPr id="0" name=""/>
        <dsp:cNvSpPr/>
      </dsp:nvSpPr>
      <dsp:spPr>
        <a:xfrm>
          <a:off x="239805" y="1325941"/>
          <a:ext cx="436010" cy="4360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18EDC0-DB71-48B5-80B6-BB69B4932616}">
      <dsp:nvSpPr>
        <dsp:cNvPr id="0" name=""/>
        <dsp:cNvSpPr/>
      </dsp:nvSpPr>
      <dsp:spPr>
        <a:xfrm>
          <a:off x="915621" y="1147573"/>
          <a:ext cx="6902952"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22300">
            <a:lnSpc>
              <a:spcPct val="100000"/>
            </a:lnSpc>
            <a:spcBef>
              <a:spcPct val="0"/>
            </a:spcBef>
            <a:spcAft>
              <a:spcPct val="35000"/>
            </a:spcAft>
            <a:buNone/>
          </a:pPr>
          <a:r>
            <a:rPr lang="en-US" sz="1400" kern="1200"/>
            <a:t>At least 80% of funds must directly support identified schools, with up to 20% allowed for district level admin costs, contracted Charter Management Organization (CMO) support, or contracted institutions of Higher Education (IHE) Lab Schools Support</a:t>
          </a:r>
        </a:p>
      </dsp:txBody>
      <dsp:txXfrm>
        <a:off x="915621" y="1147573"/>
        <a:ext cx="6902952" cy="916611"/>
      </dsp:txXfrm>
    </dsp:sp>
    <dsp:sp modelId="{2AB04823-F19E-439F-86FE-4CC6AED9E0E7}">
      <dsp:nvSpPr>
        <dsp:cNvPr id="0" name=""/>
        <dsp:cNvSpPr/>
      </dsp:nvSpPr>
      <dsp:spPr>
        <a:xfrm>
          <a:off x="0" y="2293338"/>
          <a:ext cx="7886700" cy="7927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945AEF-789E-4110-A780-DEF1AA422540}">
      <dsp:nvSpPr>
        <dsp:cNvPr id="0" name=""/>
        <dsp:cNvSpPr/>
      </dsp:nvSpPr>
      <dsp:spPr>
        <a:xfrm>
          <a:off x="239805" y="2471706"/>
          <a:ext cx="436010" cy="4360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0E8B71-F84F-4F50-AF58-612C0B7314D4}">
      <dsp:nvSpPr>
        <dsp:cNvPr id="0" name=""/>
        <dsp:cNvSpPr/>
      </dsp:nvSpPr>
      <dsp:spPr>
        <a:xfrm>
          <a:off x="915621" y="2293338"/>
          <a:ext cx="6902952"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22300">
            <a:lnSpc>
              <a:spcPct val="100000"/>
            </a:lnSpc>
            <a:spcBef>
              <a:spcPct val="0"/>
            </a:spcBef>
            <a:spcAft>
              <a:spcPct val="35000"/>
            </a:spcAft>
            <a:buNone/>
          </a:pPr>
          <a:r>
            <a:rPr lang="en-US" sz="1400" kern="1200"/>
            <a:t>All identified schools (ATSI, CSI-AT, CSI-LG, and CSI-LP) must benefit</a:t>
          </a:r>
        </a:p>
      </dsp:txBody>
      <dsp:txXfrm>
        <a:off x="915621" y="2293338"/>
        <a:ext cx="6902952" cy="916611"/>
      </dsp:txXfrm>
    </dsp:sp>
    <dsp:sp modelId="{DA06BAFD-44C5-4BE2-970F-F5BD5F781236}">
      <dsp:nvSpPr>
        <dsp:cNvPr id="0" name=""/>
        <dsp:cNvSpPr/>
      </dsp:nvSpPr>
      <dsp:spPr>
        <a:xfrm>
          <a:off x="0" y="3439103"/>
          <a:ext cx="7886700" cy="79274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CD5C4C-300F-4126-8CA4-03DFD666CC40}">
      <dsp:nvSpPr>
        <dsp:cNvPr id="0" name=""/>
        <dsp:cNvSpPr/>
      </dsp:nvSpPr>
      <dsp:spPr>
        <a:xfrm>
          <a:off x="239805" y="3617471"/>
          <a:ext cx="436010" cy="4360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E2134C-FB60-4D14-B45D-1FB05AF12A7B}">
      <dsp:nvSpPr>
        <dsp:cNvPr id="0" name=""/>
        <dsp:cNvSpPr/>
      </dsp:nvSpPr>
      <dsp:spPr>
        <a:xfrm>
          <a:off x="915621" y="3439103"/>
          <a:ext cx="6902952"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622300">
            <a:lnSpc>
              <a:spcPct val="100000"/>
            </a:lnSpc>
            <a:spcBef>
              <a:spcPct val="0"/>
            </a:spcBef>
            <a:spcAft>
              <a:spcPct val="35000"/>
            </a:spcAft>
            <a:buNone/>
          </a:pPr>
          <a:r>
            <a:rPr lang="en-US" sz="1400" kern="1200"/>
            <a:t>District intentionality with CSI / ATSI plans</a:t>
          </a:r>
        </a:p>
      </dsp:txBody>
      <dsp:txXfrm>
        <a:off x="915621" y="3439103"/>
        <a:ext cx="6902952" cy="9166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BBC0D78-D20D-BC45-889C-196C375B6AD8}" type="datetimeFigureOut">
              <a:rPr lang="en-US" smtClean="0"/>
              <a:t>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3BD43-EE82-8F41-88EC-26ABE181A666}" type="slidenum">
              <a:rPr lang="en-US" smtClean="0"/>
              <a:t>‹#›</a:t>
            </a:fld>
            <a:endParaRPr lang="en-US"/>
          </a:p>
        </p:txBody>
      </p:sp>
    </p:spTree>
    <p:extLst>
      <p:ext uri="{BB962C8B-B14F-4D97-AF65-F5344CB8AC3E}">
        <p14:creationId xmlns:p14="http://schemas.microsoft.com/office/powerpoint/2010/main" val="303436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the 2025-26 Comprehensive and Targeted Support overview. Today’s session is really about grounding our work for this new three-year cycle. This year marks Year One, the Planning Year, where our focus is on diagnosing needs, engaging stakeholders, and designing strong, evidence-based plans that will carry us into implementation. We’ll talk through designations, funding, compliance, and most importantly, how all of these pieces connect to support student outcomes and sustainable improvement.</a:t>
            </a:r>
          </a:p>
          <a:p>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1</a:t>
            </a:fld>
            <a:endParaRPr lang="en-US"/>
          </a:p>
        </p:txBody>
      </p:sp>
    </p:spTree>
    <p:extLst>
      <p:ext uri="{BB962C8B-B14F-4D97-AF65-F5344CB8AC3E}">
        <p14:creationId xmlns:p14="http://schemas.microsoft.com/office/powerpoint/2010/main" val="3889440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10</a:t>
            </a:fld>
            <a:endParaRPr lang="en-US"/>
          </a:p>
        </p:txBody>
      </p:sp>
    </p:spTree>
    <p:extLst>
      <p:ext uri="{BB962C8B-B14F-4D97-AF65-F5344CB8AC3E}">
        <p14:creationId xmlns:p14="http://schemas.microsoft.com/office/powerpoint/2010/main" val="4245426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the big picture for the three-year cycle. Year One – that’s where we are now – is the Planning Year: Diagnose, Engage, and Design. Next year, 2026-27, we move into Implementation: Launch and Monitor. And then 2027-28 is about Refining and Sustaining the work. That progression mirrors the natural cycle of improvement: build the foundation, implement with fidelity, and then embed practices that last beyond the grant.</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11</a:t>
            </a:fld>
            <a:endParaRPr lang="en-US"/>
          </a:p>
        </p:txBody>
      </p:sp>
    </p:spTree>
    <p:extLst>
      <p:ext uri="{BB962C8B-B14F-4D97-AF65-F5344CB8AC3E}">
        <p14:creationId xmlns:p14="http://schemas.microsoft.com/office/powerpoint/2010/main" val="2449587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a:extLst>
            <a:ext uri="{FF2B5EF4-FFF2-40B4-BE49-F238E27FC236}">
              <a16:creationId xmlns:a16="http://schemas.microsoft.com/office/drawing/2014/main" id="{187FD609-F309-CF3F-A336-325E32A45489}"/>
            </a:ext>
          </a:extLst>
        </p:cNvPr>
        <p:cNvGrpSpPr/>
        <p:nvPr/>
      </p:nvGrpSpPr>
      <p:grpSpPr>
        <a:xfrm>
          <a:off x="0" y="0"/>
          <a:ext cx="0" cy="0"/>
          <a:chOff x="0" y="0"/>
          <a:chExt cx="0" cy="0"/>
        </a:xfrm>
      </p:grpSpPr>
      <p:sp>
        <p:nvSpPr>
          <p:cNvPr id="70" name="Google Shape;70;g1e4b426ed23_1_0:notes">
            <a:extLst>
              <a:ext uri="{FF2B5EF4-FFF2-40B4-BE49-F238E27FC236}">
                <a16:creationId xmlns:a16="http://schemas.microsoft.com/office/drawing/2014/main" id="{591CB01C-1D96-A544-B3FF-55520E963B0E}"/>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g1e4b426ed23_1_0:notes">
            <a:extLst>
              <a:ext uri="{FF2B5EF4-FFF2-40B4-BE49-F238E27FC236}">
                <a16:creationId xmlns:a16="http://schemas.microsoft.com/office/drawing/2014/main" id="{7B3EB8A4-4371-85CF-042E-99870F50597D}"/>
              </a:ext>
            </a:extLst>
          </p:cNvPr>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As we look at this chart, it outlines the key requirements for support and improvement plans across </a:t>
            </a:r>
            <a:r>
              <a:rPr lang="en-US" sz="1200" b="0" kern="1200" dirty="0">
                <a:solidFill>
                  <a:schemeClr val="tx1"/>
                </a:solidFill>
                <a:effectLst/>
                <a:latin typeface="+mn-lt"/>
                <a:ea typeface="+mn-ea"/>
                <a:cs typeface="+mn-cs"/>
              </a:rPr>
              <a:t>CSI</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ATSI</a:t>
            </a:r>
            <a:r>
              <a:rPr lang="en-US" sz="1200" kern="1200" dirty="0">
                <a:solidFill>
                  <a:schemeClr val="tx1"/>
                </a:solidFill>
                <a:effectLst/>
                <a:latin typeface="+mn-lt"/>
                <a:ea typeface="+mn-ea"/>
                <a:cs typeface="+mn-cs"/>
              </a:rPr>
              <a:t>, and </a:t>
            </a:r>
            <a:r>
              <a:rPr lang="en-US" sz="1200" b="0" kern="1200" dirty="0">
                <a:solidFill>
                  <a:schemeClr val="tx1"/>
                </a:solidFill>
                <a:effectLst/>
                <a:latin typeface="+mn-lt"/>
                <a:ea typeface="+mn-ea"/>
                <a:cs typeface="+mn-cs"/>
              </a:rPr>
              <a:t>TSI–CU</a:t>
            </a:r>
            <a:r>
              <a:rPr lang="en-US" sz="1200" kern="1200" dirty="0">
                <a:solidFill>
                  <a:schemeClr val="tx1"/>
                </a:solidFill>
                <a:effectLst/>
                <a:latin typeface="+mn-lt"/>
                <a:ea typeface="+mn-ea"/>
                <a:cs typeface="+mn-cs"/>
              </a:rPr>
              <a:t> designations.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a:t>
            </a:r>
            <a:r>
              <a:rPr lang="en-US" sz="1200" b="0" kern="1200" dirty="0">
                <a:solidFill>
                  <a:schemeClr val="tx1"/>
                </a:solidFill>
                <a:effectLst/>
                <a:latin typeface="+mn-lt"/>
                <a:ea typeface="+mn-ea"/>
                <a:cs typeface="+mn-cs"/>
              </a:rPr>
              <a:t>Comprehensive Support and Improvement (CSI)</a:t>
            </a:r>
            <a:r>
              <a:rPr lang="en-US" sz="1200" kern="1200" dirty="0">
                <a:solidFill>
                  <a:schemeClr val="tx1"/>
                </a:solidFill>
                <a:effectLst/>
                <a:latin typeface="+mn-lt"/>
                <a:ea typeface="+mn-ea"/>
                <a:cs typeface="+mn-cs"/>
              </a:rPr>
              <a:t> schools, the </a:t>
            </a:r>
            <a:r>
              <a:rPr lang="en-US" sz="1200" i="1" kern="1200" dirty="0">
                <a:solidFill>
                  <a:schemeClr val="tx1"/>
                </a:solidFill>
                <a:effectLst/>
                <a:latin typeface="+mn-lt"/>
                <a:ea typeface="+mn-ea"/>
                <a:cs typeface="+mn-cs"/>
              </a:rPr>
              <a:t>Public School Unit</a:t>
            </a:r>
            <a:r>
              <a:rPr lang="en-US" sz="1200" kern="1200" dirty="0">
                <a:solidFill>
                  <a:schemeClr val="tx1"/>
                </a:solidFill>
                <a:effectLst/>
                <a:latin typeface="+mn-lt"/>
                <a:ea typeface="+mn-ea"/>
                <a:cs typeface="+mn-cs"/>
              </a:rPr>
              <a:t> is responsible for developing the plan for each identified CSI school. That plan must be created in partnership with stakeholders, including principals, teachers, parents, and, when applicable, tribal representatives. It’s based on a comprehensive needs assessment (which may be included within the FAM-S), informed by all indicators in the state’s accountability system, and must include evidence-based interventions. In addition, CSI plans must address </a:t>
            </a:r>
            <a:r>
              <a:rPr lang="en-US" sz="1200" i="1" kern="1200" dirty="0">
                <a:solidFill>
                  <a:schemeClr val="tx1"/>
                </a:solidFill>
                <a:effectLst/>
                <a:latin typeface="+mn-lt"/>
                <a:ea typeface="+mn-ea"/>
                <a:cs typeface="+mn-cs"/>
              </a:rPr>
              <a:t>resource inequities</a:t>
            </a:r>
            <a:r>
              <a:rPr lang="en-US" sz="1200" kern="1200" dirty="0">
                <a:solidFill>
                  <a:schemeClr val="tx1"/>
                </a:solidFill>
                <a:effectLst/>
                <a:latin typeface="+mn-lt"/>
                <a:ea typeface="+mn-ea"/>
                <a:cs typeface="+mn-cs"/>
              </a:rPr>
              <a:t> through a Resource Allocation Review, also known as a RAR. Each plan is reviewed and approved at multiple levels; by the school, the PSU, and the State.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District Level Resource Allocation Review should summarize the findings from each school’s individual RAR self-assessment.  For single site PSUs, such as Charter or Lab schools, one primary RAR will be required to capture the Charter or Lab school overall review and findings.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District, Charter, or Lab approved CSI plans and RARs are required for </a:t>
            </a:r>
            <a:r>
              <a:rPr lang="en-US" sz="1200" b="0" kern="1200" dirty="0">
                <a:solidFill>
                  <a:schemeClr val="tx1"/>
                </a:solidFill>
                <a:effectLst/>
                <a:latin typeface="+mn-lt"/>
                <a:ea typeface="+mn-ea"/>
                <a:cs typeface="+mn-cs"/>
              </a:rPr>
              <a:t>submission in CCIP for state approval and/or review on or before June 30, 2026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important to note that the </a:t>
            </a:r>
            <a:r>
              <a:rPr lang="en-US" sz="1200" b="0" kern="1200" dirty="0">
                <a:solidFill>
                  <a:schemeClr val="tx1"/>
                </a:solidFill>
                <a:effectLst/>
                <a:latin typeface="+mn-lt"/>
                <a:ea typeface="+mn-ea"/>
                <a:cs typeface="+mn-cs"/>
              </a:rPr>
              <a:t>Resource Allocation Review (RAR)</a:t>
            </a:r>
            <a:r>
              <a:rPr lang="en-US" sz="1200" kern="1200" dirty="0">
                <a:solidFill>
                  <a:schemeClr val="tx1"/>
                </a:solidFill>
                <a:effectLst/>
                <a:latin typeface="+mn-lt"/>
                <a:ea typeface="+mn-ea"/>
                <a:cs typeface="+mn-cs"/>
              </a:rPr>
              <a:t> is not a one-time activity, it must be </a:t>
            </a:r>
            <a:r>
              <a:rPr lang="en-US" sz="1200" b="0" kern="1200" dirty="0">
                <a:solidFill>
                  <a:schemeClr val="tx1"/>
                </a:solidFill>
                <a:effectLst/>
                <a:latin typeface="+mn-lt"/>
                <a:ea typeface="+mn-ea"/>
                <a:cs typeface="+mn-cs"/>
              </a:rPr>
              <a:t>completed annually</a:t>
            </a:r>
            <a:r>
              <a:rPr lang="en-US" sz="1200" kern="1200" dirty="0">
                <a:solidFill>
                  <a:schemeClr val="tx1"/>
                </a:solidFill>
                <a:effectLst/>
                <a:latin typeface="+mn-lt"/>
                <a:ea typeface="+mn-ea"/>
                <a:cs typeface="+mn-cs"/>
              </a:rPr>
              <a:t>. The information gathered through these annual reviews will be utilized during the comprehensive and targeted support team Resource Allocation Review session held in year 2 and/or year 3 of the cycle to help PSUs evaluate how resources are being aligned to support improvement goals and ensure equitable distribution.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a:t>
            </a:r>
            <a:r>
              <a:rPr lang="en-US" sz="1200" b="0" kern="1200" dirty="0">
                <a:solidFill>
                  <a:schemeClr val="tx1"/>
                </a:solidFill>
                <a:effectLst/>
                <a:latin typeface="+mn-lt"/>
                <a:ea typeface="+mn-ea"/>
                <a:cs typeface="+mn-cs"/>
              </a:rPr>
              <a:t>Additional Targeted Support and Improvement (ATSI)</a:t>
            </a:r>
            <a:r>
              <a:rPr lang="en-US" sz="1200" kern="1200" dirty="0">
                <a:solidFill>
                  <a:schemeClr val="tx1"/>
                </a:solidFill>
                <a:effectLst/>
                <a:latin typeface="+mn-lt"/>
                <a:ea typeface="+mn-ea"/>
                <a:cs typeface="+mn-cs"/>
              </a:rPr>
              <a:t> schools, the ATSI plan is developed at the school level, following the same principles of stakeholder engagement, data-driven planning, and evidence-based practices. PSUs are also expected to complete a </a:t>
            </a:r>
            <a:r>
              <a:rPr lang="en-US" sz="1200" b="0" kern="1200" dirty="0">
                <a:solidFill>
                  <a:schemeClr val="tx1"/>
                </a:solidFill>
                <a:effectLst/>
                <a:latin typeface="+mn-lt"/>
                <a:ea typeface="+mn-ea"/>
                <a:cs typeface="+mn-cs"/>
              </a:rPr>
              <a:t>Resource Allocation Review</a:t>
            </a:r>
            <a:r>
              <a:rPr lang="en-US" sz="1200" kern="1200" dirty="0">
                <a:solidFill>
                  <a:schemeClr val="tx1"/>
                </a:solidFill>
                <a:effectLst/>
                <a:latin typeface="+mn-lt"/>
                <a:ea typeface="+mn-ea"/>
                <a:cs typeface="+mn-cs"/>
              </a:rPr>
              <a:t> for ATSI schools to ensure resources are equitably distributed to support subgroup needs.  Similar to CSI, It’s important to note that the </a:t>
            </a:r>
            <a:r>
              <a:rPr lang="en-US" sz="1200" b="0" kern="1200" dirty="0">
                <a:solidFill>
                  <a:schemeClr val="tx1"/>
                </a:solidFill>
                <a:effectLst/>
                <a:latin typeface="+mn-lt"/>
                <a:ea typeface="+mn-ea"/>
                <a:cs typeface="+mn-cs"/>
              </a:rPr>
              <a:t>Resource Allocation Review (RAR)</a:t>
            </a:r>
            <a:r>
              <a:rPr lang="en-US" sz="1200" kern="1200" dirty="0">
                <a:solidFill>
                  <a:schemeClr val="tx1"/>
                </a:solidFill>
                <a:effectLst/>
                <a:latin typeface="+mn-lt"/>
                <a:ea typeface="+mn-ea"/>
                <a:cs typeface="+mn-cs"/>
              </a:rPr>
              <a:t> is not a one-time activity, it must be </a:t>
            </a:r>
            <a:r>
              <a:rPr lang="en-US" sz="1200" b="0" kern="1200" dirty="0">
                <a:solidFill>
                  <a:schemeClr val="tx1"/>
                </a:solidFill>
                <a:effectLst/>
                <a:latin typeface="+mn-lt"/>
                <a:ea typeface="+mn-ea"/>
                <a:cs typeface="+mn-cs"/>
              </a:rPr>
              <a:t>completed annually</a:t>
            </a:r>
            <a:r>
              <a:rPr lang="en-US" sz="1200" kern="1200" dirty="0">
                <a:solidFill>
                  <a:schemeClr val="tx1"/>
                </a:solidFill>
                <a:effectLst/>
                <a:latin typeface="+mn-lt"/>
                <a:ea typeface="+mn-ea"/>
                <a:cs typeface="+mn-cs"/>
              </a:rPr>
              <a:t>. The information gathered through these annual reviews will be utilized during the comprehensive and targeted support team Resource Allocation Review session held in year 2 and/or year 3 of the cycle to help PSUs evaluate how resources are being aligned to support improvement goals and ensure equitable distribution.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District, Charter, or Lab ATSI Resource Allocation Review are required for </a:t>
            </a:r>
            <a:r>
              <a:rPr lang="en-US" sz="1200" b="0" kern="1200" dirty="0">
                <a:solidFill>
                  <a:schemeClr val="tx1"/>
                </a:solidFill>
                <a:effectLst/>
                <a:latin typeface="+mn-lt"/>
                <a:ea typeface="+mn-ea"/>
                <a:cs typeface="+mn-cs"/>
              </a:rPr>
              <a:t>submission in CCIP for state review on or before June 30, 2026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a:t>
            </a:r>
            <a:r>
              <a:rPr lang="en-US" sz="1200" b="0" kern="1200" dirty="0">
                <a:solidFill>
                  <a:schemeClr val="tx1"/>
                </a:solidFill>
                <a:effectLst/>
                <a:latin typeface="+mn-lt"/>
                <a:ea typeface="+mn-ea"/>
                <a:cs typeface="+mn-cs"/>
              </a:rPr>
              <a:t>Targeted Support and Improvement – Consistently Underperforming (TSI–CU)</a:t>
            </a:r>
            <a:r>
              <a:rPr lang="en-US" sz="1200" kern="1200" dirty="0">
                <a:solidFill>
                  <a:schemeClr val="tx1"/>
                </a:solidFill>
                <a:effectLst/>
                <a:latin typeface="+mn-lt"/>
                <a:ea typeface="+mn-ea"/>
                <a:cs typeface="+mn-cs"/>
              </a:rPr>
              <a:t> schools, the state often refers to this group as a </a:t>
            </a:r>
            <a:r>
              <a:rPr lang="en-US" sz="1200" i="1" kern="1200" dirty="0">
                <a:solidFill>
                  <a:schemeClr val="tx1"/>
                </a:solidFill>
                <a:effectLst/>
                <a:latin typeface="+mn-lt"/>
                <a:ea typeface="+mn-ea"/>
                <a:cs typeface="+mn-cs"/>
              </a:rPr>
              <a:t>“watch list.”</a:t>
            </a:r>
            <a:r>
              <a:rPr lang="en-US" sz="1200" kern="1200" dirty="0">
                <a:solidFill>
                  <a:schemeClr val="tx1"/>
                </a:solidFill>
                <a:effectLst/>
                <a:latin typeface="+mn-lt"/>
                <a:ea typeface="+mn-ea"/>
                <a:cs typeface="+mn-cs"/>
              </a:rPr>
              <a:t> However, it’s important to remember that key planning requirements still apply; stakeholder collaboration, data-based planning, and implementation of evidence-based interventions. Because of this alignment, when </a:t>
            </a:r>
            <a:r>
              <a:rPr lang="en-US" sz="1200" b="0" kern="1200" dirty="0">
                <a:solidFill>
                  <a:schemeClr val="tx1"/>
                </a:solidFill>
                <a:effectLst/>
                <a:latin typeface="+mn-lt"/>
                <a:ea typeface="+mn-ea"/>
                <a:cs typeface="+mn-cs"/>
              </a:rPr>
              <a:t>PRC 0105</a:t>
            </a:r>
            <a:r>
              <a:rPr lang="en-US" sz="1200" kern="1200" dirty="0">
                <a:solidFill>
                  <a:schemeClr val="tx1"/>
                </a:solidFill>
                <a:effectLst/>
                <a:latin typeface="+mn-lt"/>
                <a:ea typeface="+mn-ea"/>
                <a:cs typeface="+mn-cs"/>
              </a:rPr>
              <a:t> funds are allotted to a PSU, those funds </a:t>
            </a:r>
            <a:r>
              <a:rPr lang="en-US" sz="1200" b="0" kern="1200" dirty="0">
                <a:solidFill>
                  <a:schemeClr val="tx1"/>
                </a:solidFill>
                <a:effectLst/>
                <a:latin typeface="+mn-lt"/>
                <a:ea typeface="+mn-ea"/>
                <a:cs typeface="+mn-cs"/>
              </a:rPr>
              <a:t>may also be used to support TSI–CU schools</a:t>
            </a:r>
            <a:r>
              <a:rPr lang="en-US" sz="1200" kern="1200" dirty="0">
                <a:solidFill>
                  <a:schemeClr val="tx1"/>
                </a:solidFill>
                <a:effectLst/>
                <a:latin typeface="+mn-lt"/>
                <a:ea typeface="+mn-ea"/>
                <a:cs typeface="+mn-cs"/>
              </a:rPr>
              <a:t>, provided the activities are allowable and aligned with the PSU’s approved TSI-CU plan.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reminder, we will review RARs in our October 21st Webinar.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Overall, this table reinforces how each designation; CSI, ATSI, and TSI–CU operates within the same framework of improvement. The level of oversight may vary, but the expectations remain consistent: each plan should be inclusive, data-informed, and designed to address resource inequities while building sustainable systems that lead to lasting student success.</a:t>
            </a:r>
          </a:p>
          <a:p>
            <a:r>
              <a:rPr lang="en-US" sz="1200" kern="1200" dirty="0">
                <a:solidFill>
                  <a:schemeClr val="tx1"/>
                </a:solidFill>
                <a:effectLst/>
                <a:latin typeface="+mn-lt"/>
                <a:ea typeface="+mn-ea"/>
                <a:cs typeface="+mn-cs"/>
              </a:rPr>
              <a:t> </a:t>
            </a:r>
          </a:p>
          <a:p>
            <a:pPr>
              <a:buClr>
                <a:schemeClr val="dk1"/>
              </a:buClr>
              <a:buSzPts val="1200"/>
            </a:pPr>
            <a:endParaRPr dirty="0"/>
          </a:p>
        </p:txBody>
      </p:sp>
      <p:sp>
        <p:nvSpPr>
          <p:cNvPr id="72" name="Google Shape;72;g1e4b426ed23_1_0:notes">
            <a:extLst>
              <a:ext uri="{FF2B5EF4-FFF2-40B4-BE49-F238E27FC236}">
                <a16:creationId xmlns:a16="http://schemas.microsoft.com/office/drawing/2014/main" id="{CC5135A7-EF69-9B65-30F2-12FF6945566F}"/>
              </a:ext>
            </a:extLst>
          </p:cNvPr>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276271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important to note that </a:t>
            </a:r>
            <a:r>
              <a:rPr lang="en-US" sz="1200" b="0" kern="1200" dirty="0" err="1">
                <a:solidFill>
                  <a:schemeClr val="tx1"/>
                </a:solidFill>
                <a:effectLst/>
                <a:latin typeface="+mn-lt"/>
                <a:ea typeface="+mn-ea"/>
                <a:cs typeface="+mn-cs"/>
              </a:rPr>
              <a:t>NCStar</a:t>
            </a:r>
            <a:r>
              <a:rPr lang="en-US" sz="1200" b="0" kern="1200" dirty="0">
                <a:solidFill>
                  <a:schemeClr val="tx1"/>
                </a:solidFill>
                <a:effectLst/>
                <a:latin typeface="+mn-lt"/>
                <a:ea typeface="+mn-ea"/>
                <a:cs typeface="+mn-cs"/>
              </a:rPr>
              <a:t> is a required platform</a:t>
            </a:r>
            <a:r>
              <a:rPr lang="en-US" sz="1200" kern="1200" dirty="0">
                <a:solidFill>
                  <a:schemeClr val="tx1"/>
                </a:solidFill>
                <a:effectLst/>
                <a:latin typeface="+mn-lt"/>
                <a:ea typeface="+mn-ea"/>
                <a:cs typeface="+mn-cs"/>
              </a:rPr>
              <a:t> for all schools identified as </a:t>
            </a:r>
            <a:r>
              <a:rPr lang="en-US" sz="1200" b="0" kern="1200" dirty="0">
                <a:solidFill>
                  <a:schemeClr val="tx1"/>
                </a:solidFill>
                <a:effectLst/>
                <a:latin typeface="+mn-lt"/>
                <a:ea typeface="+mn-ea"/>
                <a:cs typeface="+mn-cs"/>
              </a:rPr>
              <a:t>CSI or ATSI school</a:t>
            </a:r>
            <a:r>
              <a:rPr lang="en-US" sz="1200" kern="1200" dirty="0">
                <a:solidFill>
                  <a:schemeClr val="tx1"/>
                </a:solidFill>
                <a:effectLst/>
                <a:latin typeface="+mn-lt"/>
                <a:ea typeface="+mn-ea"/>
                <a:cs typeface="+mn-cs"/>
              </a:rPr>
              <a:t>. Each </a:t>
            </a:r>
            <a:r>
              <a:rPr lang="en-US" sz="1200" b="0" kern="1200" dirty="0">
                <a:solidFill>
                  <a:schemeClr val="tx1"/>
                </a:solidFill>
                <a:effectLst/>
                <a:latin typeface="+mn-lt"/>
                <a:ea typeface="+mn-ea"/>
                <a:cs typeface="+mn-cs"/>
              </a:rPr>
              <a:t>PSU</a:t>
            </a:r>
            <a:r>
              <a:rPr lang="en-US" sz="1200" kern="1200" dirty="0">
                <a:solidFill>
                  <a:schemeClr val="tx1"/>
                </a:solidFill>
                <a:effectLst/>
                <a:latin typeface="+mn-lt"/>
                <a:ea typeface="+mn-ea"/>
                <a:cs typeface="+mn-cs"/>
              </a:rPr>
              <a:t> will be responsible for providing feedback to its identified schools directly within the </a:t>
            </a:r>
            <a:r>
              <a:rPr lang="en-US" sz="1200" kern="1200" dirty="0" err="1">
                <a:solidFill>
                  <a:schemeClr val="tx1"/>
                </a:solidFill>
                <a:effectLst/>
                <a:latin typeface="+mn-lt"/>
                <a:ea typeface="+mn-ea"/>
                <a:cs typeface="+mn-cs"/>
              </a:rPr>
              <a:t>NCStar</a:t>
            </a:r>
            <a:r>
              <a:rPr lang="en-US" sz="1200" kern="1200" dirty="0">
                <a:solidFill>
                  <a:schemeClr val="tx1"/>
                </a:solidFill>
                <a:effectLst/>
                <a:latin typeface="+mn-lt"/>
                <a:ea typeface="+mn-ea"/>
                <a:cs typeface="+mn-cs"/>
              </a:rPr>
              <a:t> platform.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b="0" kern="1200" dirty="0">
                <a:solidFill>
                  <a:schemeClr val="tx1"/>
                </a:solidFill>
                <a:effectLst/>
                <a:latin typeface="+mn-lt"/>
                <a:ea typeface="+mn-ea"/>
                <a:cs typeface="+mn-cs"/>
              </a:rPr>
              <a:t>Comprehensive and Targeted Support (CTS)</a:t>
            </a:r>
            <a:r>
              <a:rPr lang="en-US" sz="1200" kern="1200" dirty="0">
                <a:solidFill>
                  <a:schemeClr val="tx1"/>
                </a:solidFill>
                <a:effectLst/>
                <a:latin typeface="+mn-lt"/>
                <a:ea typeface="+mn-ea"/>
                <a:cs typeface="+mn-cs"/>
              </a:rPr>
              <a:t> team is working collaboratively within the agency to develop guidance and supports to assist PSUs in providing this feedback effectively. CTS will also use </a:t>
            </a:r>
            <a:r>
              <a:rPr lang="en-US" sz="1200" kern="1200" dirty="0" err="1">
                <a:solidFill>
                  <a:schemeClr val="tx1"/>
                </a:solidFill>
                <a:effectLst/>
                <a:latin typeface="+mn-lt"/>
                <a:ea typeface="+mn-ea"/>
                <a:cs typeface="+mn-cs"/>
              </a:rPr>
              <a:t>NCStar</a:t>
            </a:r>
            <a:r>
              <a:rPr lang="en-US" sz="1200" kern="1200" dirty="0">
                <a:solidFill>
                  <a:schemeClr val="tx1"/>
                </a:solidFill>
                <a:effectLst/>
                <a:latin typeface="+mn-lt"/>
                <a:ea typeface="+mn-ea"/>
                <a:cs typeface="+mn-cs"/>
              </a:rPr>
              <a:t> to review PSU feedback and monitor for compliance.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Schools will be required to submit their progress on the indicators by clicking </a:t>
            </a:r>
            <a:r>
              <a:rPr lang="en-US" sz="1200" b="0" kern="1200" dirty="0">
                <a:solidFill>
                  <a:schemeClr val="tx1"/>
                </a:solidFill>
                <a:effectLst/>
                <a:latin typeface="+mn-lt"/>
                <a:ea typeface="+mn-ea"/>
                <a:cs typeface="+mn-cs"/>
              </a:rPr>
              <a:t>the Comprehensive Plan Report submit button twice each year</a:t>
            </a:r>
            <a:r>
              <a:rPr lang="en-US" sz="1200" kern="1200" dirty="0">
                <a:solidFill>
                  <a:schemeClr val="tx1"/>
                </a:solidFill>
                <a:effectLst/>
                <a:latin typeface="+mn-lt"/>
                <a:ea typeface="+mn-ea"/>
                <a:cs typeface="+mn-cs"/>
              </a:rPr>
              <a:t>; once in the </a:t>
            </a:r>
            <a:r>
              <a:rPr lang="en-US" sz="1200" b="0" kern="1200" dirty="0">
                <a:solidFill>
                  <a:schemeClr val="tx1"/>
                </a:solidFill>
                <a:effectLst/>
                <a:latin typeface="+mn-lt"/>
                <a:ea typeface="+mn-ea"/>
                <a:cs typeface="+mn-cs"/>
              </a:rPr>
              <a:t>fall</a:t>
            </a:r>
            <a:r>
              <a:rPr lang="en-US" sz="1200" kern="1200" dirty="0">
                <a:solidFill>
                  <a:schemeClr val="tx1"/>
                </a:solidFill>
                <a:effectLst/>
                <a:latin typeface="+mn-lt"/>
                <a:ea typeface="+mn-ea"/>
                <a:cs typeface="+mn-cs"/>
              </a:rPr>
              <a:t> and once in the </a:t>
            </a:r>
            <a:r>
              <a:rPr lang="en-US" sz="1200" b="0" kern="1200" dirty="0">
                <a:solidFill>
                  <a:schemeClr val="tx1"/>
                </a:solidFill>
                <a:effectLst/>
                <a:latin typeface="+mn-lt"/>
                <a:ea typeface="+mn-ea"/>
                <a:cs typeface="+mn-cs"/>
              </a:rPr>
              <a:t>spring</a:t>
            </a:r>
            <a:r>
              <a:rPr lang="en-US" sz="1200" kern="1200" dirty="0">
                <a:solidFill>
                  <a:schemeClr val="tx1"/>
                </a:solidFill>
                <a:effectLst/>
                <a:latin typeface="+mn-lt"/>
                <a:ea typeface="+mn-ea"/>
                <a:cs typeface="+mn-cs"/>
              </a:rPr>
              <a:t>. While the planning may still be in progress at the time of the </a:t>
            </a:r>
            <a:r>
              <a:rPr lang="en-US" sz="1200" b="0" kern="1200" dirty="0">
                <a:solidFill>
                  <a:schemeClr val="tx1"/>
                </a:solidFill>
                <a:effectLst/>
                <a:latin typeface="+mn-lt"/>
                <a:ea typeface="+mn-ea"/>
                <a:cs typeface="+mn-cs"/>
              </a:rPr>
              <a:t>December 2025 submission</a:t>
            </a:r>
            <a:r>
              <a:rPr lang="en-US" sz="1200" kern="1200" dirty="0">
                <a:solidFill>
                  <a:schemeClr val="tx1"/>
                </a:solidFill>
                <a:effectLst/>
                <a:latin typeface="+mn-lt"/>
                <a:ea typeface="+mn-ea"/>
                <a:cs typeface="+mn-cs"/>
              </a:rPr>
              <a:t>, schools must still click the submit button to capture and document their current progress. By the </a:t>
            </a:r>
            <a:r>
              <a:rPr lang="en-US" sz="1200" b="0" kern="1200" dirty="0">
                <a:solidFill>
                  <a:schemeClr val="tx1"/>
                </a:solidFill>
                <a:effectLst/>
                <a:latin typeface="+mn-lt"/>
                <a:ea typeface="+mn-ea"/>
                <a:cs typeface="+mn-cs"/>
              </a:rPr>
              <a:t>spring 2026 submission</a:t>
            </a:r>
            <a:r>
              <a:rPr lang="en-US" sz="1200" kern="1200" dirty="0">
                <a:solidFill>
                  <a:schemeClr val="tx1"/>
                </a:solidFill>
                <a:effectLst/>
                <a:latin typeface="+mn-lt"/>
                <a:ea typeface="+mn-ea"/>
                <a:cs typeface="+mn-cs"/>
              </a:rPr>
              <a:t>, it is expected that all required indicators are active and include corresponding action steps.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b="0" kern="1200" dirty="0">
                <a:solidFill>
                  <a:schemeClr val="tx1"/>
                </a:solidFill>
                <a:effectLst/>
                <a:latin typeface="+mn-lt"/>
                <a:ea typeface="+mn-ea"/>
                <a:cs typeface="+mn-cs"/>
              </a:rPr>
              <a:t>work within the required indicators</a:t>
            </a:r>
            <a:r>
              <a:rPr lang="en-US" sz="1200" kern="1200" dirty="0">
                <a:solidFill>
                  <a:schemeClr val="tx1"/>
                </a:solidFill>
                <a:effectLst/>
                <a:latin typeface="+mn-lt"/>
                <a:ea typeface="+mn-ea"/>
                <a:cs typeface="+mn-cs"/>
              </a:rPr>
              <a:t> should be directly aligned to the school’s </a:t>
            </a:r>
            <a:r>
              <a:rPr lang="en-US" sz="1200" b="0" kern="1200" dirty="0">
                <a:solidFill>
                  <a:schemeClr val="tx1"/>
                </a:solidFill>
                <a:effectLst/>
                <a:latin typeface="+mn-lt"/>
                <a:ea typeface="+mn-ea"/>
                <a:cs typeface="+mn-cs"/>
              </a:rPr>
              <a:t>CSI and/or ATSI plan</a:t>
            </a:r>
            <a:r>
              <a:rPr lang="en-US" sz="1200" kern="1200" dirty="0">
                <a:solidFill>
                  <a:schemeClr val="tx1"/>
                </a:solidFill>
                <a:effectLst/>
                <a:latin typeface="+mn-lt"/>
                <a:ea typeface="+mn-ea"/>
                <a:cs typeface="+mn-cs"/>
              </a:rPr>
              <a:t>. The indicators serve as the </a:t>
            </a:r>
            <a:r>
              <a:rPr lang="en-US" sz="1200" i="1" kern="1200" dirty="0">
                <a:solidFill>
                  <a:schemeClr val="tx1"/>
                </a:solidFill>
                <a:effectLst/>
                <a:latin typeface="+mn-lt"/>
                <a:ea typeface="+mn-ea"/>
                <a:cs typeface="+mn-cs"/>
              </a:rPr>
              <a:t>living work</a:t>
            </a:r>
            <a:r>
              <a:rPr lang="en-US" sz="1200" kern="1200" dirty="0">
                <a:solidFill>
                  <a:schemeClr val="tx1"/>
                </a:solidFill>
                <a:effectLst/>
                <a:latin typeface="+mn-lt"/>
                <a:ea typeface="+mn-ea"/>
                <a:cs typeface="+mn-cs"/>
              </a:rPr>
              <a:t>; reflecting the strategies, action steps, and continuous progress being made to achieve the goals outlined in the CSI and/or ATSI plans.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both allowable and encouraged to </a:t>
            </a:r>
            <a:r>
              <a:rPr lang="en-US" sz="1200" b="0" kern="1200" dirty="0">
                <a:solidFill>
                  <a:schemeClr val="tx1"/>
                </a:solidFill>
                <a:effectLst/>
                <a:latin typeface="+mn-lt"/>
                <a:ea typeface="+mn-ea"/>
                <a:cs typeface="+mn-cs"/>
              </a:rPr>
              <a:t>archive outdated or irrelevant information</a:t>
            </a:r>
            <a:r>
              <a:rPr lang="en-US" sz="1200" kern="1200" dirty="0">
                <a:solidFill>
                  <a:schemeClr val="tx1"/>
                </a:solidFill>
                <a:effectLst/>
                <a:latin typeface="+mn-lt"/>
                <a:ea typeface="+mn-ea"/>
                <a:cs typeface="+mn-cs"/>
              </a:rPr>
              <a:t> within the indicators to keep plans accurate and current. Schools should also extend their overall plan timeline to span </a:t>
            </a:r>
            <a:r>
              <a:rPr lang="en-US" sz="1200" b="0" kern="1200" dirty="0">
                <a:solidFill>
                  <a:schemeClr val="tx1"/>
                </a:solidFill>
                <a:effectLst/>
                <a:latin typeface="+mn-lt"/>
                <a:ea typeface="+mn-ea"/>
                <a:cs typeface="+mn-cs"/>
              </a:rPr>
              <a:t>four to five years</a:t>
            </a:r>
            <a:r>
              <a:rPr lang="en-US" sz="1200" kern="1200" dirty="0">
                <a:solidFill>
                  <a:schemeClr val="tx1"/>
                </a:solidFill>
                <a:effectLst/>
                <a:latin typeface="+mn-lt"/>
                <a:ea typeface="+mn-ea"/>
                <a:cs typeface="+mn-cs"/>
              </a:rPr>
              <a:t>, which provides for the </a:t>
            </a:r>
            <a:r>
              <a:rPr lang="en-US" sz="1200" b="0" kern="1200" dirty="0">
                <a:solidFill>
                  <a:schemeClr val="tx1"/>
                </a:solidFill>
                <a:effectLst/>
                <a:latin typeface="+mn-lt"/>
                <a:ea typeface="+mn-ea"/>
                <a:cs typeface="+mn-cs"/>
              </a:rPr>
              <a:t>three-year identification cycle</a:t>
            </a:r>
            <a:r>
              <a:rPr lang="en-US" sz="1200" kern="1200" dirty="0">
                <a:solidFill>
                  <a:schemeClr val="tx1"/>
                </a:solidFill>
                <a:effectLst/>
                <a:latin typeface="+mn-lt"/>
                <a:ea typeface="+mn-ea"/>
                <a:cs typeface="+mn-cs"/>
              </a:rPr>
              <a:t> and an additional period for </a:t>
            </a:r>
            <a:r>
              <a:rPr lang="en-US" sz="1200" b="0" kern="1200" dirty="0">
                <a:solidFill>
                  <a:schemeClr val="tx1"/>
                </a:solidFill>
                <a:effectLst/>
                <a:latin typeface="+mn-lt"/>
                <a:ea typeface="+mn-ea"/>
                <a:cs typeface="+mn-cs"/>
              </a:rPr>
              <a:t>sustainability</a:t>
            </a:r>
            <a:r>
              <a:rPr lang="en-US" sz="1200" kern="1200" dirty="0">
                <a:solidFill>
                  <a:schemeClr val="tx1"/>
                </a:solidFill>
                <a:effectLst/>
                <a:latin typeface="+mn-lt"/>
                <a:ea typeface="+mn-ea"/>
                <a:cs typeface="+mn-cs"/>
              </a:rPr>
              <a:t>. While individual action steps may be designed around one- or two-year timelines, full implementation should extend across four to five years to ensure lasting impact.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the </a:t>
            </a:r>
            <a:r>
              <a:rPr lang="en-US" sz="1200" b="0" kern="1200" dirty="0">
                <a:solidFill>
                  <a:schemeClr val="tx1"/>
                </a:solidFill>
                <a:effectLst/>
                <a:latin typeface="+mn-lt"/>
                <a:ea typeface="+mn-ea"/>
                <a:cs typeface="+mn-cs"/>
              </a:rPr>
              <a:t>Notes section</a:t>
            </a:r>
            <a:r>
              <a:rPr lang="en-US" sz="1200" kern="1200" dirty="0">
                <a:solidFill>
                  <a:schemeClr val="tx1"/>
                </a:solidFill>
                <a:effectLst/>
                <a:latin typeface="+mn-lt"/>
                <a:ea typeface="+mn-ea"/>
                <a:cs typeface="+mn-cs"/>
              </a:rPr>
              <a:t> in </a:t>
            </a:r>
            <a:r>
              <a:rPr lang="en-US" sz="1200" kern="1200" dirty="0" err="1">
                <a:solidFill>
                  <a:schemeClr val="tx1"/>
                </a:solidFill>
                <a:effectLst/>
                <a:latin typeface="+mn-lt"/>
                <a:ea typeface="+mn-ea"/>
                <a:cs typeface="+mn-cs"/>
              </a:rPr>
              <a:t>NCStar</a:t>
            </a:r>
            <a:r>
              <a:rPr lang="en-US" sz="1200" kern="1200" dirty="0">
                <a:solidFill>
                  <a:schemeClr val="tx1"/>
                </a:solidFill>
                <a:effectLst/>
                <a:latin typeface="+mn-lt"/>
                <a:ea typeface="+mn-ea"/>
                <a:cs typeface="+mn-cs"/>
              </a:rPr>
              <a:t> is essential. It should be used to document the narrative behind the work; how the action steps are being implemented, the progress being made, and lessons learned. This context ensures that when an action step is marked complete, it clearly reflects </a:t>
            </a:r>
            <a:r>
              <a:rPr lang="en-US" sz="1200" i="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why</a:t>
            </a:r>
            <a:r>
              <a:rPr lang="en-US" sz="1200" kern="1200" dirty="0">
                <a:solidFill>
                  <a:schemeClr val="tx1"/>
                </a:solidFill>
                <a:effectLst/>
                <a:latin typeface="+mn-lt"/>
                <a:ea typeface="+mn-ea"/>
                <a:cs typeface="+mn-cs"/>
              </a:rPr>
              <a:t> the work was accomplished.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Training on </a:t>
            </a:r>
            <a:r>
              <a:rPr lang="en-US" sz="1200" kern="1200" dirty="0" err="1">
                <a:solidFill>
                  <a:schemeClr val="tx1"/>
                </a:solidFill>
                <a:effectLst/>
                <a:latin typeface="+mn-lt"/>
                <a:ea typeface="+mn-ea"/>
                <a:cs typeface="+mn-cs"/>
              </a:rPr>
              <a:t>NCStar</a:t>
            </a:r>
            <a:r>
              <a:rPr lang="en-US" sz="1200" kern="1200" dirty="0">
                <a:solidFill>
                  <a:schemeClr val="tx1"/>
                </a:solidFill>
                <a:effectLst/>
                <a:latin typeface="+mn-lt"/>
                <a:ea typeface="+mn-ea"/>
                <a:cs typeface="+mn-cs"/>
              </a:rPr>
              <a:t> is free and available throughout the year.  Please visit the link provided on this slide for more information and contacts for </a:t>
            </a:r>
            <a:r>
              <a:rPr lang="en-US" sz="1200" kern="1200" dirty="0" err="1">
                <a:solidFill>
                  <a:schemeClr val="tx1"/>
                </a:solidFill>
                <a:effectLst/>
                <a:latin typeface="+mn-lt"/>
                <a:ea typeface="+mn-ea"/>
                <a:cs typeface="+mn-cs"/>
              </a:rPr>
              <a:t>NCStar</a:t>
            </a:r>
            <a:r>
              <a:rPr lang="en-US" sz="1200" kern="1200" dirty="0">
                <a:solidFill>
                  <a:schemeClr val="tx1"/>
                </a:solidFill>
                <a:effectLst/>
                <a:latin typeface="+mn-lt"/>
                <a:ea typeface="+mn-ea"/>
                <a:cs typeface="+mn-cs"/>
              </a:rPr>
              <a:t> support.</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13</a:t>
            </a:fld>
            <a:endParaRPr lang="en-US"/>
          </a:p>
        </p:txBody>
      </p:sp>
    </p:spTree>
    <p:extLst>
      <p:ext uri="{BB962C8B-B14F-4D97-AF65-F5344CB8AC3E}">
        <p14:creationId xmlns:p14="http://schemas.microsoft.com/office/powerpoint/2010/main" val="3496121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14</a:t>
            </a:fld>
            <a:endParaRPr lang="en-US"/>
          </a:p>
        </p:txBody>
      </p:sp>
    </p:spTree>
    <p:extLst>
      <p:ext uri="{BB962C8B-B14F-4D97-AF65-F5344CB8AC3E}">
        <p14:creationId xmlns:p14="http://schemas.microsoft.com/office/powerpoint/2010/main" val="319857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Allocations are calculated in the first year of the three-year allotment cycle and will stay the same for all three years unless adjusted by a special provision in the PRC 0105 allotment policy or changes in the available funding (year 1 may be less than year 2 and 3 due to IPG funding during year 1).</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We are projecting up to $30 million per year in PRC 0105 funding.</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This slide defines the first part of the PRC 0105 formula.  Up to 40% of available PRC 0105 funding will be used to provide a base allocation to CSI-LP and CSI-LG schools, and up to 30% will be used to provide a base allocation to CSI-AT and ATSI schools.</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15</a:t>
            </a:fld>
            <a:endParaRPr lang="en-US"/>
          </a:p>
        </p:txBody>
      </p:sp>
    </p:spTree>
    <p:extLst>
      <p:ext uri="{BB962C8B-B14F-4D97-AF65-F5344CB8AC3E}">
        <p14:creationId xmlns:p14="http://schemas.microsoft.com/office/powerpoint/2010/main" val="2122981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slide explains the second part of the formula.  Any unallocated PRC 0105 funds are distributed on a per-pupil basis.  CSI-LP schools receive funds based on their total ADM, while CSI-LG schools receive funds based on grades 9-12 ADM.  If a school is identified as both CSI-LP and CSI-LG, total ADM is used.  The ADM is determined using the data source from the best 1 of 2 ADM from the prior fiscal year. </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At least 80% of the total PRC 0105 allotment must be directed to CSI and TSI identified schools.  Up to 20% may be used for district-level administration, contracted Charter Management Organizations, or Lab Schools partnered with an institution of higher education. </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While the formula is used to distribute funds to PSUs, once received, the PRC 0105 funding is not restricted by the formula.  PSUs must ensure that all identified CSI and ATSI schools receive support.  Funds may be distributed based on current data and needs to any CSI / TSI identified schools within the PSU.  This includes any unexpended PRC 0105 funds from FY25/GY35 that remained as of September 30, 2025.</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FY26 (Year 1) funding is anticipated to be available as early as November, while FY27 (Year 2) and FY28 (Year 3) funding are expected to be available as early as July or August of their respective fiscal years.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16</a:t>
            </a:fld>
            <a:endParaRPr lang="en-US"/>
          </a:p>
        </p:txBody>
      </p:sp>
    </p:spTree>
    <p:extLst>
      <p:ext uri="{BB962C8B-B14F-4D97-AF65-F5344CB8AC3E}">
        <p14:creationId xmlns:p14="http://schemas.microsoft.com/office/powerpoint/2010/main" val="2787043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58e2e05ab7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258e2e05ab7_0_2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r>
              <a:rPr lang="en-US" sz="1200" kern="1200" dirty="0">
                <a:solidFill>
                  <a:schemeClr val="tx1"/>
                </a:solidFill>
                <a:effectLst/>
                <a:latin typeface="+mn-lt"/>
                <a:ea typeface="+mn-ea"/>
                <a:cs typeface="+mn-cs"/>
              </a:rPr>
              <a:t>Exciting news!  This year, the Attestations will serve as the PRC 0105 application.  The application will open in CCIP as soon as the allotment formula is finalized, approved, and synced.  Potentially as early as November!  This streamlined process will make it quicker and easier for PSUs to confirm compliance and begin planning.</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Parent Notification Letters are a </a:t>
            </a:r>
            <a:r>
              <a:rPr lang="en-US" sz="1200" b="0" kern="1200" dirty="0">
                <a:solidFill>
                  <a:schemeClr val="tx1"/>
                </a:solidFill>
                <a:effectLst/>
                <a:latin typeface="+mn-lt"/>
                <a:ea typeface="+mn-ea"/>
                <a:cs typeface="+mn-cs"/>
              </a:rPr>
              <a:t>required component</a:t>
            </a:r>
            <a:r>
              <a:rPr lang="en-US" sz="1200" kern="1200" dirty="0">
                <a:solidFill>
                  <a:schemeClr val="tx1"/>
                </a:solidFill>
                <a:effectLst/>
                <a:latin typeface="+mn-lt"/>
                <a:ea typeface="+mn-ea"/>
                <a:cs typeface="+mn-cs"/>
              </a:rPr>
              <a:t> for all schools identified as CSI or ATSI. Each school must develop and distribute the letter </a:t>
            </a:r>
            <a:r>
              <a:rPr lang="en-US" sz="1200" b="0" kern="1200" dirty="0">
                <a:solidFill>
                  <a:schemeClr val="tx1"/>
                </a:solidFill>
                <a:effectLst/>
                <a:latin typeface="+mn-lt"/>
                <a:ea typeface="+mn-ea"/>
                <a:cs typeface="+mn-cs"/>
              </a:rPr>
              <a:t>on or before November 30,</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2025</a:t>
            </a:r>
            <a:r>
              <a:rPr lang="en-US" sz="1200" kern="1200" dirty="0">
                <a:solidFill>
                  <a:schemeClr val="tx1"/>
                </a:solidFill>
                <a:effectLst/>
                <a:latin typeface="+mn-lt"/>
                <a:ea typeface="+mn-ea"/>
                <a:cs typeface="+mn-cs"/>
              </a:rPr>
              <a:t>, and </a:t>
            </a:r>
            <a:r>
              <a:rPr lang="en-US" sz="1200" b="0" kern="1200" dirty="0">
                <a:solidFill>
                  <a:schemeClr val="tx1"/>
                </a:solidFill>
                <a:effectLst/>
                <a:latin typeface="+mn-lt"/>
                <a:ea typeface="+mn-ea"/>
                <a:cs typeface="+mn-cs"/>
              </a:rPr>
              <a:t>annually thereafter</a:t>
            </a:r>
            <a:r>
              <a:rPr lang="en-US" sz="1200" kern="1200" dirty="0">
                <a:solidFill>
                  <a:schemeClr val="tx1"/>
                </a:solidFill>
                <a:effectLst/>
                <a:latin typeface="+mn-lt"/>
                <a:ea typeface="+mn-ea"/>
                <a:cs typeface="+mn-cs"/>
              </a:rPr>
              <a:t> for the duration of the identification cycle.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fully understood that this year’s letter may not yet include detailed activities, since </a:t>
            </a:r>
            <a:r>
              <a:rPr lang="en-US" sz="1200" b="0" kern="1200" dirty="0">
                <a:solidFill>
                  <a:schemeClr val="tx1"/>
                </a:solidFill>
                <a:effectLst/>
                <a:latin typeface="+mn-lt"/>
                <a:ea typeface="+mn-ea"/>
                <a:cs typeface="+mn-cs"/>
              </a:rPr>
              <a:t>2025–26 serves as the planning year</a:t>
            </a:r>
            <a:r>
              <a:rPr lang="en-US" sz="1200" kern="1200" dirty="0">
                <a:solidFill>
                  <a:schemeClr val="tx1"/>
                </a:solidFill>
                <a:effectLst/>
                <a:latin typeface="+mn-lt"/>
                <a:ea typeface="+mn-ea"/>
                <a:cs typeface="+mn-cs"/>
              </a:rPr>
              <a:t>. However, the letter should clearly communicate the school’s identification status, note that this is a planning year, and inform families that specific strategies and activities will be shared in next year’s letter, by </a:t>
            </a:r>
            <a:r>
              <a:rPr lang="en-US" sz="1200" b="0" kern="1200" dirty="0">
                <a:solidFill>
                  <a:schemeClr val="tx1"/>
                </a:solidFill>
                <a:effectLst/>
                <a:latin typeface="+mn-lt"/>
                <a:ea typeface="+mn-ea"/>
                <a:cs typeface="+mn-cs"/>
              </a:rPr>
              <a:t>November 30, 2026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b="0" kern="1200" dirty="0">
                <a:solidFill>
                  <a:schemeClr val="tx1"/>
                </a:solidFill>
                <a:effectLst/>
                <a:latin typeface="+mn-lt"/>
                <a:ea typeface="+mn-ea"/>
                <a:cs typeface="+mn-cs"/>
              </a:rPr>
              <a:t>Parent Notification Letter</a:t>
            </a:r>
            <a:r>
              <a:rPr lang="en-US" sz="1200" kern="1200" dirty="0">
                <a:solidFill>
                  <a:schemeClr val="tx1"/>
                </a:solidFill>
                <a:effectLst/>
                <a:latin typeface="+mn-lt"/>
                <a:ea typeface="+mn-ea"/>
                <a:cs typeface="+mn-cs"/>
              </a:rPr>
              <a:t> must be </a:t>
            </a:r>
            <a:r>
              <a:rPr lang="en-US" sz="1200" b="0" kern="1200" dirty="0">
                <a:solidFill>
                  <a:schemeClr val="tx1"/>
                </a:solidFill>
                <a:effectLst/>
                <a:latin typeface="+mn-lt"/>
                <a:ea typeface="+mn-ea"/>
                <a:cs typeface="+mn-cs"/>
              </a:rPr>
              <a:t>distributed directly to families</a:t>
            </a:r>
            <a:r>
              <a:rPr lang="en-US" sz="1200" kern="1200" dirty="0">
                <a:solidFill>
                  <a:schemeClr val="tx1"/>
                </a:solidFill>
                <a:effectLst/>
                <a:latin typeface="+mn-lt"/>
                <a:ea typeface="+mn-ea"/>
                <a:cs typeface="+mn-cs"/>
              </a:rPr>
              <a:t>; for example, through </a:t>
            </a:r>
            <a:r>
              <a:rPr lang="en-US" sz="1200" b="0" kern="1200" dirty="0">
                <a:solidFill>
                  <a:schemeClr val="tx1"/>
                </a:solidFill>
                <a:effectLst/>
                <a:latin typeface="+mn-lt"/>
                <a:ea typeface="+mn-ea"/>
                <a:cs typeface="+mn-cs"/>
              </a:rPr>
              <a:t>book bag delivery or another direct communication method</a:t>
            </a:r>
            <a:r>
              <a:rPr lang="en-US" sz="1200" kern="1200" dirty="0">
                <a:solidFill>
                  <a:schemeClr val="tx1"/>
                </a:solidFill>
                <a:effectLst/>
                <a:latin typeface="+mn-lt"/>
                <a:ea typeface="+mn-ea"/>
                <a:cs typeface="+mn-cs"/>
              </a:rPr>
              <a:t>, to ensure all parents and guardians receive the information.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assist with this process, </a:t>
            </a:r>
            <a:r>
              <a:rPr lang="en-US" sz="1200" b="0" kern="1200" dirty="0">
                <a:solidFill>
                  <a:schemeClr val="tx1"/>
                </a:solidFill>
                <a:effectLst/>
                <a:latin typeface="+mn-lt"/>
                <a:ea typeface="+mn-ea"/>
                <a:cs typeface="+mn-cs"/>
              </a:rPr>
              <a:t>sample Parent Notification Letters</a:t>
            </a:r>
            <a:r>
              <a:rPr lang="en-US" sz="1200" kern="1200" dirty="0">
                <a:solidFill>
                  <a:schemeClr val="tx1"/>
                </a:solidFill>
                <a:effectLst/>
                <a:latin typeface="+mn-lt"/>
                <a:ea typeface="+mn-ea"/>
                <a:cs typeface="+mn-cs"/>
              </a:rPr>
              <a:t> are available on the </a:t>
            </a:r>
            <a:r>
              <a:rPr lang="en-US" sz="1200" b="0" kern="1200" dirty="0">
                <a:solidFill>
                  <a:schemeClr val="tx1"/>
                </a:solidFill>
                <a:effectLst/>
                <a:latin typeface="+mn-lt"/>
                <a:ea typeface="+mn-ea"/>
                <a:cs typeface="+mn-cs"/>
              </a:rPr>
              <a:t>Office of Federal Programs – Comprehensive and Targeted Support (CTS)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website. These samples can be used to help schools meet communication requirements.</a:t>
            </a:r>
          </a:p>
          <a:p>
            <a:endParaRPr lang="en-US" dirty="0"/>
          </a:p>
        </p:txBody>
      </p:sp>
      <p:sp>
        <p:nvSpPr>
          <p:cNvPr id="95" name="Google Shape;95;g258e2e05ab7_0_20: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latin typeface="+mn-lt"/>
                <a:ea typeface="+mn-ea"/>
                <a:cs typeface="+mn-cs"/>
              </a:rPr>
              <a:t>As we review allowable and non-allowable expenses under PRC 0105, it’s important to ensure that all CSI and TSI expenditures directly align with the approved CSI / TSI plan, support evidence-based strategies, and meet federal cost principles of being necessary, reasonable, and allocable.</a:t>
            </a:r>
          </a:p>
          <a:p>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Hiring tutors for subgroup gap intervention</a:t>
            </a:r>
          </a:p>
          <a:p>
            <a:r>
              <a:rPr lang="en-US" sz="1200" u="none" strike="noStrike" kern="1200" dirty="0">
                <a:solidFill>
                  <a:schemeClr val="tx1"/>
                </a:solidFill>
                <a:effectLst/>
                <a:latin typeface="+mn-lt"/>
                <a:ea typeface="+mn-ea"/>
                <a:cs typeface="+mn-cs"/>
              </a:rPr>
              <a:t>Yes</a:t>
            </a:r>
          </a:p>
          <a:p>
            <a:r>
              <a:rPr lang="en-US" sz="1200" u="none" strike="noStrike" kern="1200" dirty="0">
                <a:solidFill>
                  <a:schemeClr val="tx1"/>
                </a:solidFill>
                <a:effectLst/>
                <a:latin typeface="+mn-lt"/>
                <a:ea typeface="+mn-ea"/>
                <a:cs typeface="+mn-cs"/>
              </a:rPr>
              <a:t>Directly supports evidence-based interventions to close achievement gaps.  </a:t>
            </a:r>
          </a:p>
          <a:p>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Paying for staff holiday party</a:t>
            </a:r>
          </a:p>
          <a:p>
            <a:r>
              <a:rPr lang="en-US" sz="1200" u="none" strike="noStrike" kern="1200" dirty="0">
                <a:solidFill>
                  <a:schemeClr val="tx1"/>
                </a:solidFill>
                <a:effectLst/>
                <a:latin typeface="+mn-lt"/>
                <a:ea typeface="+mn-ea"/>
                <a:cs typeface="+mn-cs"/>
              </a:rPr>
              <a:t>No</a:t>
            </a:r>
          </a:p>
          <a:p>
            <a:r>
              <a:rPr lang="en-US" sz="1200" u="none" strike="noStrike" kern="1200" dirty="0">
                <a:solidFill>
                  <a:schemeClr val="tx1"/>
                </a:solidFill>
                <a:effectLst/>
                <a:latin typeface="+mn-lt"/>
                <a:ea typeface="+mn-ea"/>
                <a:cs typeface="+mn-cs"/>
              </a:rPr>
              <a:t>Not an educational expense; federal funds cannot be used for entertainment or social activities.</a:t>
            </a:r>
          </a:p>
          <a:p>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Purchasing evidence-based reading software</a:t>
            </a:r>
          </a:p>
          <a:p>
            <a:r>
              <a:rPr lang="en-US" sz="1200" u="none" strike="noStrike" kern="1200" dirty="0">
                <a:solidFill>
                  <a:schemeClr val="tx1"/>
                </a:solidFill>
                <a:effectLst/>
                <a:latin typeface="+mn-lt"/>
                <a:ea typeface="+mn-ea"/>
                <a:cs typeface="+mn-cs"/>
              </a:rPr>
              <a:t>Yes</a:t>
            </a:r>
          </a:p>
          <a:p>
            <a:r>
              <a:rPr lang="en-US" sz="1200" u="none" strike="noStrike" kern="1200" dirty="0">
                <a:solidFill>
                  <a:schemeClr val="tx1"/>
                </a:solidFill>
                <a:effectLst/>
                <a:latin typeface="+mn-lt"/>
                <a:ea typeface="+mn-ea"/>
                <a:cs typeface="+mn-cs"/>
              </a:rPr>
              <a:t>Supports evidence-based instructional strategies.</a:t>
            </a:r>
          </a:p>
          <a:p>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Buying school mascot costumes</a:t>
            </a:r>
          </a:p>
          <a:p>
            <a:r>
              <a:rPr lang="en-US" sz="1200" u="none" strike="noStrike" kern="1200" dirty="0">
                <a:solidFill>
                  <a:schemeClr val="tx1"/>
                </a:solidFill>
                <a:effectLst/>
                <a:latin typeface="+mn-lt"/>
                <a:ea typeface="+mn-ea"/>
                <a:cs typeface="+mn-cs"/>
              </a:rPr>
              <a:t>No</a:t>
            </a:r>
          </a:p>
          <a:p>
            <a:r>
              <a:rPr lang="en-US" sz="1200" u="none" strike="noStrike" kern="1200" dirty="0">
                <a:solidFill>
                  <a:schemeClr val="tx1"/>
                </a:solidFill>
                <a:effectLst/>
                <a:latin typeface="+mn-lt"/>
                <a:ea typeface="+mn-ea"/>
                <a:cs typeface="+mn-cs"/>
              </a:rPr>
              <a:t>Not tied to instructional improvements or evidence-based interventions.</a:t>
            </a:r>
          </a:p>
          <a:p>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Professional development in Science of Reading</a:t>
            </a:r>
          </a:p>
          <a:p>
            <a:r>
              <a:rPr lang="en-US" sz="1200" u="none" strike="noStrike" kern="1200" dirty="0">
                <a:solidFill>
                  <a:schemeClr val="tx1"/>
                </a:solidFill>
                <a:effectLst/>
                <a:latin typeface="+mn-lt"/>
                <a:ea typeface="+mn-ea"/>
                <a:cs typeface="+mn-cs"/>
              </a:rPr>
              <a:t>Yes</a:t>
            </a:r>
          </a:p>
          <a:p>
            <a:r>
              <a:rPr lang="en-US" sz="1200" u="none" strike="noStrike" kern="1200" dirty="0">
                <a:solidFill>
                  <a:schemeClr val="tx1"/>
                </a:solidFill>
                <a:effectLst/>
                <a:latin typeface="+mn-lt"/>
                <a:ea typeface="+mn-ea"/>
                <a:cs typeface="+mn-cs"/>
              </a:rPr>
              <a:t>Evidence-based professional learning directly tied to improving student outcomes.</a:t>
            </a:r>
          </a:p>
          <a:p>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Gift cards for student attendance incentives</a:t>
            </a:r>
          </a:p>
          <a:p>
            <a:r>
              <a:rPr lang="en-US" sz="1200" u="none" strike="noStrike" kern="1200" dirty="0">
                <a:solidFill>
                  <a:schemeClr val="tx1"/>
                </a:solidFill>
                <a:effectLst/>
                <a:latin typeface="+mn-lt"/>
                <a:ea typeface="+mn-ea"/>
                <a:cs typeface="+mn-cs"/>
              </a:rPr>
              <a:t>No</a:t>
            </a:r>
          </a:p>
          <a:p>
            <a:r>
              <a:rPr lang="en-US" sz="1200" u="none" strike="noStrike" kern="1200" dirty="0">
                <a:solidFill>
                  <a:schemeClr val="tx1"/>
                </a:solidFill>
                <a:effectLst/>
                <a:latin typeface="+mn-lt"/>
                <a:ea typeface="+mn-ea"/>
                <a:cs typeface="+mn-cs"/>
              </a:rPr>
              <a:t>Incentives such as gift cards are considered unallowable under federal guidance.</a:t>
            </a:r>
          </a:p>
          <a:p>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Stipends for teachers leading after-school tutoring</a:t>
            </a:r>
          </a:p>
          <a:p>
            <a:r>
              <a:rPr lang="en-US" sz="1200" u="none" strike="noStrike" kern="1200" dirty="0">
                <a:solidFill>
                  <a:schemeClr val="tx1"/>
                </a:solidFill>
                <a:effectLst/>
                <a:latin typeface="+mn-lt"/>
                <a:ea typeface="+mn-ea"/>
                <a:cs typeface="+mn-cs"/>
              </a:rPr>
              <a:t>Yes</a:t>
            </a:r>
          </a:p>
          <a:p>
            <a:r>
              <a:rPr lang="en-US" sz="1200" u="none" strike="noStrike" kern="1200" dirty="0">
                <a:solidFill>
                  <a:schemeClr val="tx1"/>
                </a:solidFill>
                <a:effectLst/>
                <a:latin typeface="+mn-lt"/>
                <a:ea typeface="+mn-ea"/>
                <a:cs typeface="+mn-cs"/>
              </a:rPr>
              <a:t>Supports extended learning opportunities and evidence-based interventions; stipends are allowable when tied to extra duties outside of the normal billable hours.</a:t>
            </a:r>
          </a:p>
          <a:p>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Paying off old district debt</a:t>
            </a:r>
          </a:p>
          <a:p>
            <a:r>
              <a:rPr lang="en-US" sz="1200" u="none" strike="noStrike" kern="1200" dirty="0">
                <a:solidFill>
                  <a:schemeClr val="tx1"/>
                </a:solidFill>
                <a:effectLst/>
                <a:latin typeface="+mn-lt"/>
                <a:ea typeface="+mn-ea"/>
                <a:cs typeface="+mn-cs"/>
              </a:rPr>
              <a:t>No</a:t>
            </a:r>
          </a:p>
          <a:p>
            <a:r>
              <a:rPr lang="en-US" sz="1200" u="none" strike="noStrike" kern="1200" dirty="0">
                <a:solidFill>
                  <a:schemeClr val="tx1"/>
                </a:solidFill>
                <a:effectLst/>
                <a:latin typeface="+mn-lt"/>
                <a:ea typeface="+mn-ea"/>
                <a:cs typeface="+mn-cs"/>
              </a:rPr>
              <a:t>Federal funds cannot be used to cover prior debts or liabilities.</a:t>
            </a:r>
          </a:p>
          <a:p>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Translating parent communication materials</a:t>
            </a:r>
          </a:p>
          <a:p>
            <a:r>
              <a:rPr lang="en-US" sz="1200" u="none" strike="noStrike" kern="1200" dirty="0">
                <a:solidFill>
                  <a:schemeClr val="tx1"/>
                </a:solidFill>
                <a:effectLst/>
                <a:latin typeface="+mn-lt"/>
                <a:ea typeface="+mn-ea"/>
                <a:cs typeface="+mn-cs"/>
              </a:rPr>
              <a:t>Yes</a:t>
            </a:r>
          </a:p>
          <a:p>
            <a:r>
              <a:rPr lang="en-US" sz="1200" u="none" strike="noStrike" kern="1200" dirty="0">
                <a:solidFill>
                  <a:schemeClr val="tx1"/>
                </a:solidFill>
                <a:effectLst/>
                <a:latin typeface="+mn-lt"/>
                <a:ea typeface="+mn-ea"/>
                <a:cs typeface="+mn-cs"/>
              </a:rPr>
              <a:t>When it ensures meaningful family engagement and access, is directly tied to the approved CSI/TSI plan and is used solely for activities outlined in the plan (not for general translation needs outside the approved CSI/TSI plan).</a:t>
            </a:r>
          </a:p>
          <a:p>
            <a:endParaRPr lang="en-US" sz="1200" u="none" strike="noStrike"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Refreshments for weekly staff lounge</a:t>
            </a:r>
          </a:p>
          <a:p>
            <a:r>
              <a:rPr lang="en-US" sz="1200" u="none" strike="noStrike" kern="1200" dirty="0">
                <a:solidFill>
                  <a:schemeClr val="tx1"/>
                </a:solidFill>
                <a:effectLst/>
                <a:latin typeface="+mn-lt"/>
                <a:ea typeface="+mn-ea"/>
                <a:cs typeface="+mn-cs"/>
              </a:rPr>
              <a:t>No</a:t>
            </a:r>
          </a:p>
          <a:p>
            <a:r>
              <a:rPr lang="en-US" sz="1200" u="none" strike="noStrike" kern="1200" dirty="0">
                <a:solidFill>
                  <a:schemeClr val="tx1"/>
                </a:solidFill>
                <a:effectLst/>
                <a:latin typeface="+mn-lt"/>
                <a:ea typeface="+mn-ea"/>
                <a:cs typeface="+mn-cs"/>
              </a:rPr>
              <a:t>Refreshments not tied to parent engagement are unallowable.</a:t>
            </a:r>
          </a:p>
          <a:p>
            <a:r>
              <a:rPr lang="en-US" sz="1200" b="0" i="0" u="none" strike="noStrike" kern="1200" dirty="0">
                <a:solidFill>
                  <a:schemeClr val="tx1"/>
                </a:solidFill>
                <a:effectLst/>
                <a:latin typeface="+mn-lt"/>
                <a:ea typeface="+mn-ea"/>
                <a:cs typeface="+mn-cs"/>
              </a:rPr>
              <a:t>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18</a:t>
            </a:fld>
            <a:endParaRPr lang="en-US"/>
          </a:p>
        </p:txBody>
      </p:sp>
    </p:spTree>
    <p:extLst>
      <p:ext uri="{BB962C8B-B14F-4D97-AF65-F5344CB8AC3E}">
        <p14:creationId xmlns:p14="http://schemas.microsoft.com/office/powerpoint/2010/main" val="3787263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 move into the fall, here’s a look at the key milestones that set the foundation for the 2025–26 planning year.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a:t>
            </a:r>
            <a:r>
              <a:rPr lang="en-US" sz="1200" b="0" kern="1200" dirty="0">
                <a:solidFill>
                  <a:schemeClr val="tx1"/>
                </a:solidFill>
                <a:effectLst/>
                <a:latin typeface="+mn-lt"/>
                <a:ea typeface="+mn-ea"/>
                <a:cs typeface="+mn-cs"/>
              </a:rPr>
              <a:t>October 1st and 2nd</a:t>
            </a:r>
            <a:r>
              <a:rPr lang="en-US" sz="1200" kern="1200" dirty="0">
                <a:solidFill>
                  <a:schemeClr val="tx1"/>
                </a:solidFill>
                <a:effectLst/>
                <a:latin typeface="+mn-lt"/>
                <a:ea typeface="+mn-ea"/>
                <a:cs typeface="+mn-cs"/>
              </a:rPr>
              <a:t>, the </a:t>
            </a:r>
            <a:r>
              <a:rPr lang="en-US" sz="1200" b="0" kern="1200" dirty="0">
                <a:solidFill>
                  <a:schemeClr val="tx1"/>
                </a:solidFill>
                <a:effectLst/>
                <a:latin typeface="+mn-lt"/>
                <a:ea typeface="+mn-ea"/>
                <a:cs typeface="+mn-cs"/>
              </a:rPr>
              <a:t>State Board of Education approved the official CSI and TSI identification lists</a:t>
            </a:r>
            <a:r>
              <a:rPr lang="en-US" sz="1200" kern="1200" dirty="0">
                <a:solidFill>
                  <a:schemeClr val="tx1"/>
                </a:solidFill>
                <a:effectLst/>
                <a:latin typeface="+mn-lt"/>
                <a:ea typeface="+mn-ea"/>
                <a:cs typeface="+mn-cs"/>
              </a:rPr>
              <a:t>, officially launching the new support cycle. Then, beginning </a:t>
            </a:r>
            <a:r>
              <a:rPr lang="en-US" sz="1200" b="0" kern="1200" dirty="0">
                <a:solidFill>
                  <a:schemeClr val="tx1"/>
                </a:solidFill>
                <a:effectLst/>
                <a:latin typeface="+mn-lt"/>
                <a:ea typeface="+mn-ea"/>
                <a:cs typeface="+mn-cs"/>
              </a:rPr>
              <a:t>October 3rd</a:t>
            </a:r>
            <a:r>
              <a:rPr lang="en-US" sz="1200" kern="1200" dirty="0">
                <a:solidFill>
                  <a:schemeClr val="tx1"/>
                </a:solidFill>
                <a:effectLst/>
                <a:latin typeface="+mn-lt"/>
                <a:ea typeface="+mn-ea"/>
                <a:cs typeface="+mn-cs"/>
              </a:rPr>
              <a:t>, the </a:t>
            </a:r>
            <a:r>
              <a:rPr lang="en-US" sz="1200" b="0" kern="1200" dirty="0" err="1">
                <a:solidFill>
                  <a:schemeClr val="tx1"/>
                </a:solidFill>
                <a:effectLst/>
                <a:latin typeface="+mn-lt"/>
                <a:ea typeface="+mn-ea"/>
                <a:cs typeface="+mn-cs"/>
              </a:rPr>
              <a:t>NCStar</a:t>
            </a:r>
            <a:r>
              <a:rPr lang="en-US" sz="1200" b="0" kern="1200" dirty="0">
                <a:solidFill>
                  <a:schemeClr val="tx1"/>
                </a:solidFill>
                <a:effectLst/>
                <a:latin typeface="+mn-lt"/>
                <a:ea typeface="+mn-ea"/>
                <a:cs typeface="+mn-cs"/>
              </a:rPr>
              <a:t> Fall Comprehensive Plan submission window opened</a:t>
            </a:r>
            <a:r>
              <a:rPr lang="en-US" sz="1200" kern="1200" dirty="0">
                <a:solidFill>
                  <a:schemeClr val="tx1"/>
                </a:solidFill>
                <a:effectLst/>
                <a:latin typeface="+mn-lt"/>
                <a:ea typeface="+mn-ea"/>
                <a:cs typeface="+mn-cs"/>
              </a:rPr>
              <a:t>, allowing all CSI and ATSI schools to begin entering required indicator information and documenting early progress.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kicked off support for PSUs through our </a:t>
            </a:r>
            <a:r>
              <a:rPr lang="en-US" sz="1200" b="0" kern="1200" dirty="0">
                <a:solidFill>
                  <a:schemeClr val="tx1"/>
                </a:solidFill>
                <a:effectLst/>
                <a:latin typeface="+mn-lt"/>
                <a:ea typeface="+mn-ea"/>
                <a:cs typeface="+mn-cs"/>
              </a:rPr>
              <a:t>in-person CTS session at NCFEPA on October 8th</a:t>
            </a:r>
            <a:r>
              <a:rPr lang="en-US" sz="1200" kern="1200" dirty="0">
                <a:solidFill>
                  <a:schemeClr val="tx1"/>
                </a:solidFill>
                <a:effectLst/>
                <a:latin typeface="+mn-lt"/>
                <a:ea typeface="+mn-ea"/>
                <a:cs typeface="+mn-cs"/>
              </a:rPr>
              <a:t>, where we walked through what these designations mean, the associated requirements, and the overall framework of support. Similar content is being shared again during this </a:t>
            </a:r>
            <a:r>
              <a:rPr lang="en-US" sz="1200" b="0" kern="1200" dirty="0">
                <a:solidFill>
                  <a:schemeClr val="tx1"/>
                </a:solidFill>
                <a:effectLst/>
                <a:latin typeface="+mn-lt"/>
                <a:ea typeface="+mn-ea"/>
                <a:cs typeface="+mn-cs"/>
              </a:rPr>
              <a:t>CTS webinar</a:t>
            </a:r>
            <a:r>
              <a:rPr lang="en-US" sz="1200" kern="1200" dirty="0">
                <a:solidFill>
                  <a:schemeClr val="tx1"/>
                </a:solidFill>
                <a:effectLst/>
                <a:latin typeface="+mn-lt"/>
                <a:ea typeface="+mn-ea"/>
                <a:cs typeface="+mn-cs"/>
              </a:rPr>
              <a:t>, ensuring that everyone has access to this information.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a:t>
            </a:r>
            <a:r>
              <a:rPr lang="en-US" sz="1200" b="0" kern="1200" dirty="0">
                <a:solidFill>
                  <a:schemeClr val="tx1"/>
                </a:solidFill>
                <a:effectLst/>
                <a:latin typeface="+mn-lt"/>
                <a:ea typeface="+mn-ea"/>
                <a:cs typeface="+mn-cs"/>
              </a:rPr>
              <a:t>October 21st</a:t>
            </a:r>
            <a:r>
              <a:rPr lang="en-US" sz="1200" kern="1200" dirty="0">
                <a:solidFill>
                  <a:schemeClr val="tx1"/>
                </a:solidFill>
                <a:effectLst/>
                <a:latin typeface="+mn-lt"/>
                <a:ea typeface="+mn-ea"/>
                <a:cs typeface="+mn-cs"/>
              </a:rPr>
              <a:t>, our next webinar focused on </a:t>
            </a:r>
            <a:r>
              <a:rPr lang="en-US" sz="1200" b="0" kern="1200" dirty="0">
                <a:solidFill>
                  <a:schemeClr val="tx1"/>
                </a:solidFill>
                <a:effectLst/>
                <a:latin typeface="+mn-lt"/>
                <a:ea typeface="+mn-ea"/>
                <a:cs typeface="+mn-cs"/>
              </a:rPr>
              <a:t>strengthening improvement efforts</a:t>
            </a:r>
            <a:r>
              <a:rPr lang="en-US" sz="1200" kern="1200" dirty="0">
                <a:solidFill>
                  <a:schemeClr val="tx1"/>
                </a:solidFill>
                <a:effectLst/>
                <a:latin typeface="+mn-lt"/>
                <a:ea typeface="+mn-ea"/>
                <a:cs typeface="+mn-cs"/>
              </a:rPr>
              <a:t> — highlighting practical strategies to enhance </a:t>
            </a:r>
            <a:r>
              <a:rPr lang="en-US" sz="1200" kern="1200" dirty="0" err="1">
                <a:solidFill>
                  <a:schemeClr val="tx1"/>
                </a:solidFill>
                <a:effectLst/>
                <a:latin typeface="+mn-lt"/>
                <a:ea typeface="+mn-ea"/>
                <a:cs typeface="+mn-cs"/>
              </a:rPr>
              <a:t>NCStar</a:t>
            </a:r>
            <a:r>
              <a:rPr lang="en-US" sz="1200" kern="1200" dirty="0">
                <a:solidFill>
                  <a:schemeClr val="tx1"/>
                </a:solidFill>
                <a:effectLst/>
                <a:latin typeface="+mn-lt"/>
                <a:ea typeface="+mn-ea"/>
                <a:cs typeface="+mn-cs"/>
              </a:rPr>
              <a:t> planning, implement evidence-based interventions, increase family engagement, and align resource allocation reviews as well MTSS </a:t>
            </a:r>
            <a:r>
              <a:rPr lang="en-US" sz="1200" kern="1200" dirty="0" err="1">
                <a:solidFill>
                  <a:schemeClr val="tx1"/>
                </a:solidFill>
                <a:effectLst/>
                <a:latin typeface="+mn-lt"/>
                <a:ea typeface="+mn-ea"/>
                <a:cs typeface="+mn-cs"/>
              </a:rPr>
              <a:t>avaiable</a:t>
            </a:r>
            <a:r>
              <a:rPr lang="en-US" sz="1200" kern="1200" dirty="0">
                <a:solidFill>
                  <a:schemeClr val="tx1"/>
                </a:solidFill>
                <a:effectLst/>
                <a:latin typeface="+mn-lt"/>
                <a:ea typeface="+mn-ea"/>
                <a:cs typeface="+mn-cs"/>
              </a:rPr>
              <a:t> supports.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Moving into </a:t>
            </a:r>
            <a:r>
              <a:rPr lang="en-US" sz="1200" b="0" kern="1200" dirty="0">
                <a:solidFill>
                  <a:schemeClr val="tx1"/>
                </a:solidFill>
                <a:effectLst/>
                <a:latin typeface="+mn-lt"/>
                <a:ea typeface="+mn-ea"/>
                <a:cs typeface="+mn-cs"/>
              </a:rPr>
              <a:t>early November</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FY26 PRC 0105 funding</a:t>
            </a:r>
            <a:r>
              <a:rPr lang="en-US" sz="1200" kern="1200" dirty="0">
                <a:solidFill>
                  <a:schemeClr val="tx1"/>
                </a:solidFill>
                <a:effectLst/>
                <a:latin typeface="+mn-lt"/>
                <a:ea typeface="+mn-ea"/>
                <a:cs typeface="+mn-cs"/>
              </a:rPr>
              <a:t> and the </a:t>
            </a:r>
            <a:r>
              <a:rPr lang="en-US" sz="1200" b="0" kern="1200" dirty="0">
                <a:solidFill>
                  <a:schemeClr val="tx1"/>
                </a:solidFill>
                <a:effectLst/>
                <a:latin typeface="+mn-lt"/>
                <a:ea typeface="+mn-ea"/>
                <a:cs typeface="+mn-cs"/>
              </a:rPr>
              <a:t>CCIP application</a:t>
            </a:r>
            <a:r>
              <a:rPr lang="en-US" sz="1200" kern="1200" dirty="0">
                <a:solidFill>
                  <a:schemeClr val="tx1"/>
                </a:solidFill>
                <a:effectLst/>
                <a:latin typeface="+mn-lt"/>
                <a:ea typeface="+mn-ea"/>
                <a:cs typeface="+mn-cs"/>
              </a:rPr>
              <a:t> are anticipated to open once the allotment formula is finalized and synced. To support PSUs through that process, we’ll hold a </a:t>
            </a:r>
            <a:r>
              <a:rPr lang="en-US" sz="1200" b="0" kern="1200" dirty="0">
                <a:solidFill>
                  <a:schemeClr val="tx1"/>
                </a:solidFill>
                <a:effectLst/>
                <a:latin typeface="+mn-lt"/>
                <a:ea typeface="+mn-ea"/>
                <a:cs typeface="+mn-cs"/>
              </a:rPr>
              <a:t>PRC 0105 CCIP Application Support Webinar on November 5th</a:t>
            </a:r>
            <a:r>
              <a:rPr lang="en-US" sz="1200" kern="1200" dirty="0">
                <a:solidFill>
                  <a:schemeClr val="tx1"/>
                </a:solidFill>
                <a:effectLst/>
                <a:latin typeface="+mn-lt"/>
                <a:ea typeface="+mn-ea"/>
                <a:cs typeface="+mn-cs"/>
              </a:rPr>
              <a:t>, which will provide step-by-step guidance on completing the application and understanding future submission requirements.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Then, on </a:t>
            </a:r>
            <a:r>
              <a:rPr lang="en-US" sz="1200" b="0" kern="1200" dirty="0">
                <a:solidFill>
                  <a:schemeClr val="tx1"/>
                </a:solidFill>
                <a:effectLst/>
                <a:latin typeface="+mn-lt"/>
                <a:ea typeface="+mn-ea"/>
                <a:cs typeface="+mn-cs"/>
              </a:rPr>
              <a:t>November 12th</a:t>
            </a:r>
            <a:r>
              <a:rPr lang="en-US" sz="1200" kern="1200" dirty="0">
                <a:solidFill>
                  <a:schemeClr val="tx1"/>
                </a:solidFill>
                <a:effectLst/>
                <a:latin typeface="+mn-lt"/>
                <a:ea typeface="+mn-ea"/>
                <a:cs typeface="+mn-cs"/>
              </a:rPr>
              <a:t>, we’ll host an </a:t>
            </a:r>
            <a:r>
              <a:rPr lang="en-US" sz="1200" b="0" kern="1200" dirty="0">
                <a:solidFill>
                  <a:schemeClr val="tx1"/>
                </a:solidFill>
                <a:effectLst/>
                <a:latin typeface="+mn-lt"/>
                <a:ea typeface="+mn-ea"/>
                <a:cs typeface="+mn-cs"/>
              </a:rPr>
              <a:t>Implementation Q&amp;A and Update Session</a:t>
            </a:r>
            <a:r>
              <a:rPr lang="en-US" sz="1200" kern="1200" dirty="0">
                <a:solidFill>
                  <a:schemeClr val="tx1"/>
                </a:solidFill>
                <a:effectLst/>
                <a:latin typeface="+mn-lt"/>
                <a:ea typeface="+mn-ea"/>
                <a:cs typeface="+mn-cs"/>
              </a:rPr>
              <a:t> to address feedback from the field, clarify lingering questions, and share practical updates as PSUs move deeper into the planning year.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a:t>
            </a:r>
            <a:r>
              <a:rPr lang="en-US" sz="1200" b="0" kern="1200" dirty="0">
                <a:solidFill>
                  <a:schemeClr val="tx1"/>
                </a:solidFill>
                <a:effectLst/>
                <a:latin typeface="+mn-lt"/>
                <a:ea typeface="+mn-ea"/>
                <a:cs typeface="+mn-cs"/>
              </a:rPr>
              <a:t>November 30th</a:t>
            </a:r>
            <a:r>
              <a:rPr lang="en-US" sz="1200" kern="1200" dirty="0">
                <a:solidFill>
                  <a:schemeClr val="tx1"/>
                </a:solidFill>
                <a:effectLst/>
                <a:latin typeface="+mn-lt"/>
                <a:ea typeface="+mn-ea"/>
                <a:cs typeface="+mn-cs"/>
              </a:rPr>
              <a:t>, all </a:t>
            </a:r>
            <a:r>
              <a:rPr lang="en-US" sz="1200" b="0" kern="1200" dirty="0">
                <a:solidFill>
                  <a:schemeClr val="tx1"/>
                </a:solidFill>
                <a:effectLst/>
                <a:latin typeface="+mn-lt"/>
                <a:ea typeface="+mn-ea"/>
                <a:cs typeface="+mn-cs"/>
              </a:rPr>
              <a:t>Parent Notification Letters</a:t>
            </a:r>
            <a:r>
              <a:rPr lang="en-US" sz="1200" kern="1200" dirty="0">
                <a:solidFill>
                  <a:schemeClr val="tx1"/>
                </a:solidFill>
                <a:effectLst/>
                <a:latin typeface="+mn-lt"/>
                <a:ea typeface="+mn-ea"/>
                <a:cs typeface="+mn-cs"/>
              </a:rPr>
              <a:t> must be developed and distributed directly to families — for example, through book bag delivery. This year’s letter should explain the identification status and clarify that 2025–26 is a planning year, with activities to be shared in next year’s communication.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as we wrap up the semester, the </a:t>
            </a:r>
            <a:r>
              <a:rPr lang="en-US" sz="1200" b="0" kern="1200" dirty="0" err="1">
                <a:solidFill>
                  <a:schemeClr val="tx1"/>
                </a:solidFill>
                <a:effectLst/>
                <a:latin typeface="+mn-lt"/>
                <a:ea typeface="+mn-ea"/>
                <a:cs typeface="+mn-cs"/>
              </a:rPr>
              <a:t>NCStar</a:t>
            </a:r>
            <a:r>
              <a:rPr lang="en-US" sz="1200" b="0" kern="1200" dirty="0">
                <a:solidFill>
                  <a:schemeClr val="tx1"/>
                </a:solidFill>
                <a:effectLst/>
                <a:latin typeface="+mn-lt"/>
                <a:ea typeface="+mn-ea"/>
                <a:cs typeface="+mn-cs"/>
              </a:rPr>
              <a:t> Fall Comprehensive Plan Report closes on December 6th</a:t>
            </a:r>
            <a:r>
              <a:rPr lang="en-US" sz="1200" kern="1200" dirty="0">
                <a:solidFill>
                  <a:schemeClr val="tx1"/>
                </a:solidFill>
                <a:effectLst/>
                <a:latin typeface="+mn-lt"/>
                <a:ea typeface="+mn-ea"/>
                <a:cs typeface="+mn-cs"/>
              </a:rPr>
              <a:t>, and </a:t>
            </a:r>
            <a:r>
              <a:rPr lang="en-US" sz="1200" b="0" kern="1200" dirty="0">
                <a:solidFill>
                  <a:schemeClr val="tx1"/>
                </a:solidFill>
                <a:effectLst/>
                <a:latin typeface="+mn-lt"/>
                <a:ea typeface="+mn-ea"/>
                <a:cs typeface="+mn-cs"/>
              </a:rPr>
              <a:t>PRC 0105 CCIP applications are tentatively due December 15th</a:t>
            </a:r>
            <a:r>
              <a:rPr lang="en-US" sz="1200" kern="1200" dirty="0">
                <a:solidFill>
                  <a:schemeClr val="tx1"/>
                </a:solidFill>
                <a:effectLst/>
                <a:latin typeface="+mn-lt"/>
                <a:ea typeface="+mn-ea"/>
                <a:cs typeface="+mn-cs"/>
              </a:rPr>
              <a:t>. This completes the first phase of the planning year</a:t>
            </a:r>
            <a:r>
              <a:rPr lang="en-US" sz="1200" kern="1200" dirty="0">
                <a:solidFill>
                  <a:schemeClr val="tx1"/>
                </a:solidFill>
                <a:effectLst/>
                <a:latin typeface="+mn-lt"/>
                <a:ea typeface="+mn-ea"/>
                <a:cs typeface="Calibri"/>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19</a:t>
            </a:fld>
            <a:endParaRPr lang="en-US"/>
          </a:p>
        </p:txBody>
      </p:sp>
    </p:spTree>
    <p:extLst>
      <p:ext uri="{BB962C8B-B14F-4D97-AF65-F5344CB8AC3E}">
        <p14:creationId xmlns:p14="http://schemas.microsoft.com/office/powerpoint/2010/main" val="828172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e4b476528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1e4b476528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kern="1200" dirty="0">
                <a:solidFill>
                  <a:schemeClr val="tx1"/>
                </a:solidFill>
                <a:effectLst/>
                <a:latin typeface="+mn-lt"/>
                <a:ea typeface="+mn-ea"/>
                <a:cs typeface="+mn-cs"/>
              </a:rPr>
              <a:t>Our </a:t>
            </a:r>
            <a:r>
              <a:rPr lang="en-US" sz="1200" b="0" kern="1200" dirty="0">
                <a:solidFill>
                  <a:schemeClr val="tx1"/>
                </a:solidFill>
                <a:effectLst/>
                <a:latin typeface="+mn-lt"/>
                <a:ea typeface="+mn-ea"/>
                <a:cs typeface="+mn-cs"/>
              </a:rPr>
              <a:t>Comprehensive and Targeted Support (CTS)</a:t>
            </a:r>
            <a:r>
              <a:rPr lang="en-US" sz="1200" kern="1200" dirty="0">
                <a:solidFill>
                  <a:schemeClr val="tx1"/>
                </a:solidFill>
                <a:effectLst/>
                <a:latin typeface="+mn-lt"/>
                <a:ea typeface="+mn-ea"/>
                <a:cs typeface="+mn-cs"/>
              </a:rPr>
              <a:t> website has been redesigned to make it easier for PSUs and schools to find the tools, templates, and resources needed for successful implementation.</a:t>
            </a:r>
          </a:p>
          <a:p>
            <a:r>
              <a:rPr lang="en-US" sz="1200" kern="1200" dirty="0">
                <a:solidFill>
                  <a:schemeClr val="tx1"/>
                </a:solidFill>
                <a:effectLst/>
                <a:latin typeface="+mn-lt"/>
                <a:ea typeface="+mn-ea"/>
                <a:cs typeface="+mn-cs"/>
              </a:rPr>
              <a:t>You’ll find:</a:t>
            </a:r>
          </a:p>
          <a:p>
            <a:pPr lvl="0"/>
            <a:r>
              <a:rPr lang="en-US" sz="1200" kern="1200" dirty="0">
                <a:solidFill>
                  <a:schemeClr val="tx1"/>
                </a:solidFill>
                <a:effectLst/>
                <a:latin typeface="+mn-lt"/>
                <a:ea typeface="+mn-ea"/>
                <a:cs typeface="+mn-cs"/>
              </a:rPr>
              <a:t>	Updated </a:t>
            </a:r>
            <a:r>
              <a:rPr lang="en-US" sz="1200" b="0" kern="1200" dirty="0">
                <a:solidFill>
                  <a:schemeClr val="tx1"/>
                </a:solidFill>
                <a:effectLst/>
                <a:latin typeface="+mn-lt"/>
                <a:ea typeface="+mn-ea"/>
                <a:cs typeface="+mn-cs"/>
              </a:rPr>
              <a:t>guidance documents</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reference materials</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sample templates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Direct links to </a:t>
            </a:r>
            <a:r>
              <a:rPr lang="en-US" sz="1200" b="0" kern="1200" dirty="0" err="1">
                <a:solidFill>
                  <a:schemeClr val="tx1"/>
                </a:solidFill>
                <a:effectLst/>
                <a:latin typeface="+mn-lt"/>
                <a:ea typeface="+mn-ea"/>
                <a:cs typeface="+mn-cs"/>
              </a:rPr>
              <a:t>NCStar</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Parent Notification Sample Letters</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PRC 0105 resources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Upcoming </a:t>
            </a:r>
            <a:r>
              <a:rPr lang="en-US" sz="1200" b="0" kern="1200" dirty="0">
                <a:solidFill>
                  <a:schemeClr val="tx1"/>
                </a:solidFill>
                <a:effectLst/>
                <a:latin typeface="+mn-lt"/>
                <a:ea typeface="+mn-ea"/>
                <a:cs typeface="+mn-cs"/>
              </a:rPr>
              <a:t>training dates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recorded webinar archives</a:t>
            </a:r>
            <a:endParaRPr lang="en-US" sz="1200" kern="1200" dirty="0">
              <a:solidFill>
                <a:schemeClr val="tx1"/>
              </a:solidFill>
              <a:effectLst/>
              <a:latin typeface="+mn-lt"/>
              <a:ea typeface="+mn-ea"/>
              <a:cs typeface="+mn-cs"/>
            </a:endParaRPr>
          </a:p>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77D70-4B7D-AE1C-14A0-03D2D8270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DA0248-CFEE-5448-9850-AA73F88D7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2B91A-3721-04A6-D402-681EE89E2356}"/>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As we transition into the spring, our focus shifts from planning to documenting progress and preparing required submissions for SEA review/approval.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Beginning January 12, 2026 the CTS team will begin onsite District support sessions and Charter/Lab school regional convenings.  The full schedule for these visits and sessions will be shared by the first week of December to allow PSU time to plan.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March 1, 2026</a:t>
            </a:r>
            <a:r>
              <a:rPr lang="en-US" sz="1200" kern="1200" dirty="0">
                <a:solidFill>
                  <a:schemeClr val="tx1"/>
                </a:solidFill>
                <a:effectLst/>
                <a:latin typeface="+mn-lt"/>
                <a:ea typeface="+mn-ea"/>
                <a:cs typeface="+mn-cs"/>
              </a:rPr>
              <a:t>, the </a:t>
            </a:r>
            <a:r>
              <a:rPr lang="en-US" sz="1200" b="0" kern="1200" dirty="0" err="1">
                <a:solidFill>
                  <a:schemeClr val="tx1"/>
                </a:solidFill>
                <a:effectLst/>
                <a:latin typeface="+mn-lt"/>
                <a:ea typeface="+mn-ea"/>
                <a:cs typeface="+mn-cs"/>
              </a:rPr>
              <a:t>NCStar</a:t>
            </a:r>
            <a:r>
              <a:rPr lang="en-US" sz="1200" b="0" kern="1200" dirty="0">
                <a:solidFill>
                  <a:schemeClr val="tx1"/>
                </a:solidFill>
                <a:effectLst/>
                <a:latin typeface="+mn-lt"/>
                <a:ea typeface="+mn-ea"/>
                <a:cs typeface="+mn-cs"/>
              </a:rPr>
              <a:t> Spring Comprehensive Plan Report window opens</a:t>
            </a:r>
            <a:r>
              <a:rPr lang="en-US" sz="1200" kern="1200" dirty="0">
                <a:solidFill>
                  <a:schemeClr val="tx1"/>
                </a:solidFill>
                <a:effectLst/>
                <a:latin typeface="+mn-lt"/>
                <a:ea typeface="+mn-ea"/>
                <a:cs typeface="+mn-cs"/>
              </a:rPr>
              <a:t>, giving schools the opportunity to update their progress and ensure that all required indicators and action steps are active, current, and clearly aligned with their approved CSI or ATSI plans. This spring submission marks the midpoint of the planning cycle and should reflect meaningful movement toward implementation readiness.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a:t>
            </a:r>
            <a:r>
              <a:rPr lang="en-US" sz="1200" b="0" kern="1200" dirty="0">
                <a:solidFill>
                  <a:schemeClr val="tx1"/>
                </a:solidFill>
                <a:effectLst/>
                <a:latin typeface="+mn-lt"/>
                <a:ea typeface="+mn-ea"/>
                <a:cs typeface="+mn-cs"/>
              </a:rPr>
              <a:t>June 30, 2026</a:t>
            </a:r>
            <a:r>
              <a:rPr lang="en-US" sz="1200" kern="1200" dirty="0">
                <a:solidFill>
                  <a:schemeClr val="tx1"/>
                </a:solidFill>
                <a:effectLst/>
                <a:latin typeface="+mn-lt"/>
                <a:ea typeface="+mn-ea"/>
                <a:cs typeface="+mn-cs"/>
              </a:rPr>
              <a:t>, the </a:t>
            </a:r>
            <a:r>
              <a:rPr lang="en-US" sz="1200" b="0" kern="1200" dirty="0" err="1">
                <a:solidFill>
                  <a:schemeClr val="tx1"/>
                </a:solidFill>
                <a:effectLst/>
                <a:latin typeface="+mn-lt"/>
                <a:ea typeface="+mn-ea"/>
                <a:cs typeface="+mn-cs"/>
              </a:rPr>
              <a:t>NCStar</a:t>
            </a:r>
            <a:r>
              <a:rPr lang="en-US" sz="1200" b="0" kern="1200" dirty="0">
                <a:solidFill>
                  <a:schemeClr val="tx1"/>
                </a:solidFill>
                <a:effectLst/>
                <a:latin typeface="+mn-lt"/>
                <a:ea typeface="+mn-ea"/>
                <a:cs typeface="+mn-cs"/>
              </a:rPr>
              <a:t> Spring Comprehensive Plan Report closes</a:t>
            </a:r>
            <a:r>
              <a:rPr lang="en-US" sz="1200" kern="1200" dirty="0">
                <a:solidFill>
                  <a:schemeClr val="tx1"/>
                </a:solidFill>
                <a:effectLst/>
                <a:latin typeface="+mn-lt"/>
                <a:ea typeface="+mn-ea"/>
                <a:cs typeface="+mn-cs"/>
              </a:rPr>
              <a:t>, marking the final submission opportunity for the year. Each school must also ensure to have uploaded its </a:t>
            </a:r>
            <a:r>
              <a:rPr lang="en-US" sz="1200" b="0" kern="1200" dirty="0">
                <a:solidFill>
                  <a:schemeClr val="tx1"/>
                </a:solidFill>
                <a:effectLst/>
                <a:latin typeface="+mn-lt"/>
                <a:ea typeface="+mn-ea"/>
                <a:cs typeface="+mn-cs"/>
              </a:rPr>
              <a:t>Resource Allocation Review (RAR) self-assessment</a:t>
            </a:r>
            <a:r>
              <a:rPr lang="en-US" sz="1200" kern="1200" dirty="0">
                <a:solidFill>
                  <a:schemeClr val="tx1"/>
                </a:solidFill>
                <a:effectLst/>
                <a:latin typeface="+mn-lt"/>
                <a:ea typeface="+mn-ea"/>
                <a:cs typeface="+mn-cs"/>
              </a:rPr>
              <a:t> into the </a:t>
            </a:r>
            <a:r>
              <a:rPr lang="en-US" sz="1200" i="1" kern="1200" dirty="0">
                <a:solidFill>
                  <a:schemeClr val="tx1"/>
                </a:solidFill>
                <a:effectLst/>
                <a:latin typeface="+mn-lt"/>
                <a:ea typeface="+mn-ea"/>
                <a:cs typeface="+mn-cs"/>
              </a:rPr>
              <a:t>Resource Allocation Review Required Indicator</a:t>
            </a:r>
            <a:r>
              <a:rPr lang="en-US" sz="1200" kern="1200" dirty="0">
                <a:solidFill>
                  <a:schemeClr val="tx1"/>
                </a:solidFill>
                <a:effectLst/>
                <a:latin typeface="+mn-lt"/>
                <a:ea typeface="+mn-ea"/>
                <a:cs typeface="+mn-cs"/>
              </a:rPr>
              <a:t> — D.1.02 or CSI-ATSI.02 — under the Initial Assessment section. This documentation demonstrates how resources are being analyzed and aligned to support identified needs and improvement strategies.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Also due by </a:t>
            </a:r>
            <a:r>
              <a:rPr lang="en-US" sz="1200" b="0" kern="1200" dirty="0">
                <a:solidFill>
                  <a:schemeClr val="tx1"/>
                </a:solidFill>
                <a:effectLst/>
                <a:latin typeface="+mn-lt"/>
                <a:ea typeface="+mn-ea"/>
                <a:cs typeface="+mn-cs"/>
              </a:rPr>
              <a:t>June 30, 2026</a:t>
            </a:r>
            <a:r>
              <a:rPr lang="en-US" sz="1200" kern="1200" dirty="0">
                <a:solidFill>
                  <a:schemeClr val="tx1"/>
                </a:solidFill>
                <a:effectLst/>
                <a:latin typeface="+mn-lt"/>
                <a:ea typeface="+mn-ea"/>
                <a:cs typeface="+mn-cs"/>
              </a:rPr>
              <a:t>, are several key submissions in </a:t>
            </a:r>
            <a:r>
              <a:rPr lang="en-US" sz="1200" b="0" kern="1200" dirty="0">
                <a:solidFill>
                  <a:schemeClr val="tx1"/>
                </a:solidFill>
                <a:effectLst/>
                <a:latin typeface="+mn-lt"/>
                <a:ea typeface="+mn-ea"/>
                <a:cs typeface="+mn-cs"/>
              </a:rPr>
              <a:t>CCIP Related Documents</a:t>
            </a:r>
            <a:r>
              <a:rPr lang="en-US" sz="1200" kern="1200" dirty="0">
                <a:solidFill>
                  <a:schemeClr val="tx1"/>
                </a:solidFill>
                <a:effectLst/>
                <a:latin typeface="+mn-lt"/>
                <a:ea typeface="+mn-ea"/>
                <a:cs typeface="+mn-cs"/>
              </a:rPr>
              <a:t>.</a:t>
            </a:r>
          </a:p>
          <a:p>
            <a:pPr lvl="0"/>
            <a:r>
              <a:rPr lang="en-US" sz="1200" b="0" kern="1200" dirty="0">
                <a:solidFill>
                  <a:schemeClr val="tx1"/>
                </a:solidFill>
                <a:effectLst/>
                <a:latin typeface="+mn-lt"/>
                <a:ea typeface="+mn-ea"/>
                <a:cs typeface="+mn-cs"/>
              </a:rPr>
              <a:t>CSI Plans</a:t>
            </a:r>
            <a:r>
              <a:rPr lang="en-US" sz="1200" kern="1200" dirty="0">
                <a:solidFill>
                  <a:schemeClr val="tx1"/>
                </a:solidFill>
                <a:effectLst/>
                <a:latin typeface="+mn-lt"/>
                <a:ea typeface="+mn-ea"/>
                <a:cs typeface="+mn-cs"/>
              </a:rPr>
              <a:t> must be submitted for </a:t>
            </a:r>
            <a:r>
              <a:rPr lang="en-US" sz="1200" b="0" kern="1200" dirty="0">
                <a:solidFill>
                  <a:schemeClr val="tx1"/>
                </a:solidFill>
                <a:effectLst/>
                <a:latin typeface="+mn-lt"/>
                <a:ea typeface="+mn-ea"/>
                <a:cs typeface="+mn-cs"/>
              </a:rPr>
              <a:t>SEA approval</a:t>
            </a:r>
            <a:r>
              <a:rPr lang="en-US" sz="1200" kern="1200" dirty="0">
                <a:solidFill>
                  <a:schemeClr val="tx1"/>
                </a:solidFill>
                <a:effectLst/>
                <a:latin typeface="+mn-lt"/>
                <a:ea typeface="+mn-ea"/>
                <a:cs typeface="+mn-cs"/>
              </a:rPr>
              <a:t>, reflecting the district’s comprehensive planning and alignment with school-level efforts.</a:t>
            </a:r>
          </a:p>
          <a:p>
            <a:pPr lvl="0"/>
            <a:r>
              <a:rPr lang="en-US" sz="1200" b="0" kern="1200" dirty="0">
                <a:solidFill>
                  <a:schemeClr val="tx1"/>
                </a:solidFill>
                <a:effectLst/>
                <a:latin typeface="+mn-lt"/>
                <a:ea typeface="+mn-ea"/>
                <a:cs typeface="+mn-cs"/>
              </a:rPr>
              <a:t>PSU CSI and ATSI Resource Allocation Reviews (RARs)</a:t>
            </a:r>
            <a:r>
              <a:rPr lang="en-US" sz="1200" kern="1200" dirty="0">
                <a:solidFill>
                  <a:schemeClr val="tx1"/>
                </a:solidFill>
                <a:effectLst/>
                <a:latin typeface="+mn-lt"/>
                <a:ea typeface="+mn-ea"/>
                <a:cs typeface="+mn-cs"/>
              </a:rPr>
              <a:t> are required for </a:t>
            </a:r>
            <a:r>
              <a:rPr lang="en-US" sz="1200" b="0" kern="1200" dirty="0">
                <a:solidFill>
                  <a:schemeClr val="tx1"/>
                </a:solidFill>
                <a:effectLst/>
                <a:latin typeface="+mn-lt"/>
                <a:ea typeface="+mn-ea"/>
                <a:cs typeface="+mn-cs"/>
              </a:rPr>
              <a:t>SEA review</a:t>
            </a:r>
            <a:r>
              <a:rPr lang="en-US" sz="1200" kern="1200" dirty="0">
                <a:solidFill>
                  <a:schemeClr val="tx1"/>
                </a:solidFill>
                <a:effectLst/>
                <a:latin typeface="+mn-lt"/>
                <a:ea typeface="+mn-ea"/>
                <a:cs typeface="+mn-cs"/>
              </a:rPr>
              <a:t>, summarizing findings from each school’s self-assessment and identifying areas for continued support.</a:t>
            </a:r>
          </a:p>
          <a:p>
            <a:pPr lvl="0"/>
            <a:r>
              <a:rPr lang="en-US" sz="1200" kern="1200" dirty="0">
                <a:solidFill>
                  <a:schemeClr val="tx1"/>
                </a:solidFill>
                <a:effectLst/>
                <a:latin typeface="+mn-lt"/>
                <a:ea typeface="+mn-ea"/>
                <a:cs typeface="+mn-cs"/>
              </a:rPr>
              <a:t>The </a:t>
            </a:r>
            <a:r>
              <a:rPr lang="en-US" sz="1200" b="0" kern="1200" dirty="0">
                <a:solidFill>
                  <a:schemeClr val="tx1"/>
                </a:solidFill>
                <a:effectLst/>
                <a:latin typeface="+mn-lt"/>
                <a:ea typeface="+mn-ea"/>
                <a:cs typeface="+mn-cs"/>
              </a:rPr>
              <a:t>CSI Needs Assessment</a:t>
            </a:r>
            <a:r>
              <a:rPr lang="en-US" sz="1200" kern="1200" dirty="0">
                <a:solidFill>
                  <a:schemeClr val="tx1"/>
                </a:solidFill>
                <a:effectLst/>
                <a:latin typeface="+mn-lt"/>
                <a:ea typeface="+mn-ea"/>
                <a:cs typeface="+mn-cs"/>
              </a:rPr>
              <a:t> must also be submitted for SEA review either as an upload or with clear directions on where the needs assessment can be found, such as within </a:t>
            </a:r>
            <a:r>
              <a:rPr lang="en-US" sz="1200" b="0" kern="1200" dirty="0" err="1">
                <a:solidFill>
                  <a:schemeClr val="tx1"/>
                </a:solidFill>
                <a:effectLst/>
                <a:latin typeface="+mn-lt"/>
                <a:ea typeface="+mn-ea"/>
                <a:cs typeface="+mn-cs"/>
              </a:rPr>
              <a:t>NCStar</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where the </a:t>
            </a:r>
            <a:r>
              <a:rPr lang="en-US" sz="1200" b="0" kern="1200" dirty="0">
                <a:solidFill>
                  <a:schemeClr val="tx1"/>
                </a:solidFill>
                <a:effectLst/>
                <a:latin typeface="+mn-lt"/>
                <a:ea typeface="+mn-ea"/>
                <a:cs typeface="+mn-cs"/>
              </a:rPr>
              <a:t>FAM-S can be located for accessible review</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Finally, by </a:t>
            </a:r>
            <a:r>
              <a:rPr lang="en-US" sz="1200" b="0" kern="1200" dirty="0">
                <a:solidFill>
                  <a:schemeClr val="tx1"/>
                </a:solidFill>
                <a:effectLst/>
                <a:latin typeface="+mn-lt"/>
                <a:ea typeface="+mn-ea"/>
                <a:cs typeface="+mn-cs"/>
              </a:rPr>
              <a:t>June 30, 2026</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PSU feedback in </a:t>
            </a:r>
            <a:r>
              <a:rPr lang="en-US" sz="1200" b="0" kern="1200" dirty="0" err="1">
                <a:solidFill>
                  <a:schemeClr val="tx1"/>
                </a:solidFill>
                <a:effectLst/>
                <a:latin typeface="+mn-lt"/>
                <a:ea typeface="+mn-ea"/>
                <a:cs typeface="+mn-cs"/>
              </a:rPr>
              <a:t>NCStar</a:t>
            </a:r>
            <a:r>
              <a:rPr lang="en-US" sz="1200" kern="1200" dirty="0">
                <a:solidFill>
                  <a:schemeClr val="tx1"/>
                </a:solidFill>
                <a:effectLst/>
                <a:latin typeface="+mn-lt"/>
                <a:ea typeface="+mn-ea"/>
                <a:cs typeface="+mn-cs"/>
              </a:rPr>
              <a:t> is also due. Each PSU must provide detailed feedback reflecting the school’s progress, use of data, and the alignment of action steps with the CSI or ATSI plan. Feedback should confirm that required indicators are being actively monitored and that continuous improvement is underway.</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reminder, we will review </a:t>
            </a:r>
            <a:r>
              <a:rPr lang="en-US" sz="1200" kern="1200" dirty="0" err="1">
                <a:solidFill>
                  <a:schemeClr val="tx1"/>
                </a:solidFill>
                <a:effectLst/>
                <a:latin typeface="+mn-lt"/>
                <a:ea typeface="+mn-ea"/>
                <a:cs typeface="+mn-cs"/>
              </a:rPr>
              <a:t>NCStar</a:t>
            </a:r>
            <a:r>
              <a:rPr lang="en-US" sz="1200" kern="1200" dirty="0">
                <a:solidFill>
                  <a:schemeClr val="tx1"/>
                </a:solidFill>
                <a:effectLst/>
                <a:latin typeface="+mn-lt"/>
                <a:ea typeface="+mn-ea"/>
                <a:cs typeface="+mn-cs"/>
              </a:rPr>
              <a:t> and required documents in our October 21st Webinar which will also be recorded and made available on our website.</a:t>
            </a:r>
          </a:p>
          <a:p>
            <a:endParaRPr lang="en-US" dirty="0">
              <a:ea typeface="Calibri"/>
              <a:cs typeface="Calibri"/>
            </a:endParaRPr>
          </a:p>
        </p:txBody>
      </p:sp>
      <p:sp>
        <p:nvSpPr>
          <p:cNvPr id="4" name="Slide Number Placeholder 3">
            <a:extLst>
              <a:ext uri="{FF2B5EF4-FFF2-40B4-BE49-F238E27FC236}">
                <a16:creationId xmlns:a16="http://schemas.microsoft.com/office/drawing/2014/main" id="{2F94AC8C-9440-0B9D-99D8-24B5936CCE41}"/>
              </a:ext>
            </a:extLst>
          </p:cNvPr>
          <p:cNvSpPr>
            <a:spLocks noGrp="1"/>
          </p:cNvSpPr>
          <p:nvPr>
            <p:ph type="sldNum" sz="quarter" idx="5"/>
          </p:nvPr>
        </p:nvSpPr>
        <p:spPr/>
        <p:txBody>
          <a:bodyPr/>
          <a:lstStyle/>
          <a:p>
            <a:fld id="{0FA3BD43-EE82-8F41-88EC-26ABE181A666}" type="slidenum">
              <a:rPr lang="en-US" smtClean="0"/>
              <a:t>20</a:t>
            </a:fld>
            <a:endParaRPr lang="en-US"/>
          </a:p>
        </p:txBody>
      </p:sp>
    </p:spTree>
    <p:extLst>
      <p:ext uri="{BB962C8B-B14F-4D97-AF65-F5344CB8AC3E}">
        <p14:creationId xmlns:p14="http://schemas.microsoft.com/office/powerpoint/2010/main" val="1223189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30E7D-D7BA-09CE-388F-5E458D281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6330A6-C9E0-570F-0F06-9028A840D4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0E1DE4-4381-B69F-ACC2-E2CBCBE9BDE7}"/>
              </a:ext>
            </a:extLst>
          </p:cNvPr>
          <p:cNvSpPr>
            <a:spLocks noGrp="1"/>
          </p:cNvSpPr>
          <p:nvPr>
            <p:ph type="body" idx="1"/>
          </p:nvPr>
        </p:nvSpPr>
        <p:spPr/>
        <p:txBody>
          <a:bodyPr/>
          <a:lstStyle/>
          <a:p>
            <a:r>
              <a:rPr lang="en-US" dirty="0">
                <a:ea typeface="Calibri"/>
                <a:cs typeface="Calibri"/>
              </a:rPr>
              <a:t>Our CTS team is available to provide guidance, technical assistance, and ongoing support to help your PSU navigate CSI and TSI requirements.  Each Program Administrator will be reaching out this fall to offer virtual one-on-one office hours to answer questions and provide individualized support.  PSUs are also encouraged to reach out at any time to schedule additional support sessions as needed.</a:t>
            </a:r>
          </a:p>
        </p:txBody>
      </p:sp>
      <p:sp>
        <p:nvSpPr>
          <p:cNvPr id="4" name="Slide Number Placeholder 3">
            <a:extLst>
              <a:ext uri="{FF2B5EF4-FFF2-40B4-BE49-F238E27FC236}">
                <a16:creationId xmlns:a16="http://schemas.microsoft.com/office/drawing/2014/main" id="{41C3A552-2138-E247-E43A-279D5ADDC59C}"/>
              </a:ext>
            </a:extLst>
          </p:cNvPr>
          <p:cNvSpPr>
            <a:spLocks noGrp="1"/>
          </p:cNvSpPr>
          <p:nvPr>
            <p:ph type="sldNum" sz="quarter" idx="5"/>
          </p:nvPr>
        </p:nvSpPr>
        <p:spPr/>
        <p:txBody>
          <a:bodyPr/>
          <a:lstStyle/>
          <a:p>
            <a:fld id="{0FA3BD43-EE82-8F41-88EC-26ABE181A666}" type="slidenum">
              <a:rPr lang="en-US" smtClean="0"/>
              <a:t>21</a:t>
            </a:fld>
            <a:endParaRPr lang="en-US"/>
          </a:p>
        </p:txBody>
      </p:sp>
    </p:spTree>
    <p:extLst>
      <p:ext uri="{BB962C8B-B14F-4D97-AF65-F5344CB8AC3E}">
        <p14:creationId xmlns:p14="http://schemas.microsoft.com/office/powerpoint/2010/main" val="1864064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Thank you for joining today’s session! Your input helps us strengthen the support and resources we provide across the state. Please take a few moments to share your feedback on today’s presentation — what was helpful, what could be clearer, and what additional topics you’d like us to cover in future sessions.</a:t>
            </a:r>
          </a:p>
          <a:p>
            <a:r>
              <a:rPr lang="en-US" sz="1200" b="0" i="0" u="none" strike="noStrike" kern="1200" dirty="0">
                <a:solidFill>
                  <a:schemeClr val="tx1"/>
                </a:solidFill>
                <a:effectLst/>
                <a:latin typeface="+mn-lt"/>
                <a:ea typeface="+mn-ea"/>
                <a:cs typeface="+mn-cs"/>
              </a:rPr>
              <a:t>Your insights guide our continuous improvement, just as we support yours!  Thank you</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22</a:t>
            </a:fld>
            <a:endParaRPr lang="en-US"/>
          </a:p>
        </p:txBody>
      </p:sp>
    </p:spTree>
    <p:extLst>
      <p:ext uri="{BB962C8B-B14F-4D97-AF65-F5344CB8AC3E}">
        <p14:creationId xmlns:p14="http://schemas.microsoft.com/office/powerpoint/2010/main" val="517549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we dive in, let’s take a moment to introduce the CTS team. We are a statewide support team within the Office of Federal Programs. You’ll see that each Program Administrator supports specific regions and assigned charters or lab schools. Our work is collaborative; we’re here to help PSUs and schools interpret requirements, plan strategically, and align resources for impact. Please make note of your CTS contact; they’ll be your first call for support and technical assistance.</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3</a:t>
            </a:fld>
            <a:endParaRPr lang="en-US"/>
          </a:p>
        </p:txBody>
      </p:sp>
    </p:spTree>
    <p:extLst>
      <p:ext uri="{BB962C8B-B14F-4D97-AF65-F5344CB8AC3E}">
        <p14:creationId xmlns:p14="http://schemas.microsoft.com/office/powerpoint/2010/main" val="252733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Before we get started, I’d like to share an overview of what we’ll cover today.  We’ll begin with our Welcome and Objectives to set the stage for the session, from there we’ll move into Designations, where we’ll review the current CSI and TSI identifications and what those mean for schools and PSUs., Next, we’ll talk through the Requirements, including key expectations, attestations, and how to align plans and activities in </a:t>
            </a:r>
            <a:r>
              <a:rPr lang="en-US" dirty="0" err="1">
                <a:ea typeface="Calibri"/>
                <a:cs typeface="Calibri"/>
              </a:rPr>
              <a:t>NCStar</a:t>
            </a:r>
            <a:r>
              <a:rPr lang="en-US" dirty="0">
                <a:ea typeface="Calibri"/>
                <a:cs typeface="Calibri"/>
              </a:rPr>
              <a:t>.  We’ll then transition to Implementation, focusing on what Year 1 looks like as we diagnose, engage, and design for improvement.  After that, we’ll review the Funding Overview, walking through PRC 0105 allocations, allowable uses, and important fiscal timelines.  Finally, we’ll close with Upcoming Support and Feedback, highlighting the scheduled CTS webinars and ways for you to stay connected and share input as we move forward together.</a:t>
            </a:r>
          </a:p>
        </p:txBody>
      </p:sp>
      <p:sp>
        <p:nvSpPr>
          <p:cNvPr id="4" name="Slide Number Placeholder 3"/>
          <p:cNvSpPr>
            <a:spLocks noGrp="1"/>
          </p:cNvSpPr>
          <p:nvPr>
            <p:ph type="sldNum" sz="quarter" idx="5"/>
          </p:nvPr>
        </p:nvSpPr>
        <p:spPr/>
        <p:txBody>
          <a:bodyPr/>
          <a:lstStyle/>
          <a:p>
            <a:fld id="{0FA3BD43-EE82-8F41-88EC-26ABE181A666}" type="slidenum">
              <a:rPr lang="en-US" smtClean="0"/>
              <a:t>4</a:t>
            </a:fld>
            <a:endParaRPr lang="en-US"/>
          </a:p>
        </p:txBody>
      </p:sp>
    </p:spTree>
    <p:extLst>
      <p:ext uri="{BB962C8B-B14F-4D97-AF65-F5344CB8AC3E}">
        <p14:creationId xmlns:p14="http://schemas.microsoft.com/office/powerpoint/2010/main" val="480957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goal today is simple: to make sure every PSU feels confident supporting schools identified for Comprehensive or Targeted Support. We want to build a shared understanding of what these designations mean, how to meet the compliance pieces, and how to plan for a successful and sustainable exit. You’ll hear me use that word ‘sustainable’ a lot today, because PRC 0105 funds are temporary. They’re designed to help schools accelerate growth, not depend on the funding long-term. When the grant ends, the systems and practices should still be standing.</a:t>
            </a:r>
          </a:p>
          <a:p>
            <a:endParaRPr lang="en-US" dirty="0"/>
          </a:p>
        </p:txBody>
      </p:sp>
      <p:sp>
        <p:nvSpPr>
          <p:cNvPr id="4" name="Slide Number Placeholder 3"/>
          <p:cNvSpPr>
            <a:spLocks noGrp="1"/>
          </p:cNvSpPr>
          <p:nvPr>
            <p:ph type="sldNum" sz="quarter" idx="5"/>
          </p:nvPr>
        </p:nvSpPr>
        <p:spPr/>
        <p:txBody>
          <a:bodyPr/>
          <a:lstStyle/>
          <a:p>
            <a:fld id="{0FA3BD43-EE82-8F41-88EC-26ABE181A666}" type="slidenum">
              <a:rPr lang="en-US" smtClean="0"/>
              <a:t>5</a:t>
            </a:fld>
            <a:endParaRPr lang="en-US"/>
          </a:p>
        </p:txBody>
      </p:sp>
    </p:spTree>
    <p:extLst>
      <p:ext uri="{BB962C8B-B14F-4D97-AF65-F5344CB8AC3E}">
        <p14:creationId xmlns:p14="http://schemas.microsoft.com/office/powerpoint/2010/main" val="1592010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of our work connects back to ESSA Section 1111(d), which defines the federal requirements for school improvement. North Carolina implements those requirements through PRC 0105 Title I, Part A School Improvement. So, when we talk about compliance, we’re talking about ensuring that our plans, our budgets, and our actions all align with the federal intent: evidence-based interventions, opportunity for all subgroups, and continuous improvement. It’s not just a compliance exercise it’s the framework for how we sustain improvement over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These four bullets really drive everything we do: develop evidence-based plans, address performance gaps, engage families, and monitor progress. Every expenditure, every PD session, every initiative needs to trace back to one of these areas. If it’s not tied to the CSI or TSI plan, it shouldn’t be charged to PRC 0105. Think of your plan as your roadmap, if it’s not in the plan you have two options. 1st option is to not fund it through PRC 0105 funds and the 2nd option is to revise your CSI / TSI plan and resubmit for review and approval.</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6</a:t>
            </a:fld>
            <a:endParaRPr lang="en-US"/>
          </a:p>
        </p:txBody>
      </p:sp>
    </p:spTree>
    <p:extLst>
      <p:ext uri="{BB962C8B-B14F-4D97-AF65-F5344CB8AC3E}">
        <p14:creationId xmlns:p14="http://schemas.microsoft.com/office/powerpoint/2010/main" val="2010245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talk about Targeted Support and Improvement – Consistently Underperforming, we are focusing on schools where specific subgroups have shown persistent underperformance over time. A school is identified as TSI-CU when one or more of the same student subgroups have earned a letter grade of ‘F’ on the School Performance Grades for the most recent year and two previous years.  In short, the concern is not based on a single year’s result, but on a pattern of underperformance across three consecutive years.  To exit the TSI-CU designation, those same subgroups must demonstrate sustained improvement by earning a letter grade of ‘D’ or higher for both the most recent year and the previous year.  This shows that the strategies being implemented are not only improving outcomes but maintaining progress over time.  Now let’s review Targeted Support and Improvement – Additional Targeted Support.  A school is identified as TSI-AT which we also refer to as ATSI when any of its student subgroups perform below the All Students subgroup score of the highest-performing CSI-identified school.  In addition, that school must also have one or more subgroups that have been identified as TSI-CU in the same year.  To exit the ATSI designation, a school must show clear and sustained improvement for the identified subgroups.  A school can meet exit criteria in one of three ways: 1. The identified subgroup achieves a 1.0 growth index or higher in the current and two previous years. 2. The subgroup is on track to meet its twelve-year proficiency goal in reading and math, or 3. There is no longer any subgroup whose performance falls at or below the CSI-LP threshold, and previously identified subgroups show measurable improvement in their school performance grade scores compared to when they were first identified.  In short, the goal is to demonstrate both progress and sustainability, that the strategies in place are producing meaningful gains for historically underperforming subgroups.  Let’s look at the Comprehensive Support designations. CSI-Low Performing schools represent the lowest-performing five percent of Title I schools in the state based on the school performance grade score. CSI-Low Graduation Rate schools have graduation rates below 67 percent. Then we have CSI-Additional Targeted – these are schools that were previously ATSI and did not exit ATSI status by the end of the six-year identification period. Once identified, schools remain in the cohort for three years, giving them time to implement and demonstrate improvement. It’s important to understand how schools demonstrate progress toward exiting their CSI designation. For CSI-LP, a school must meet its measure of interim progress for the all students subgroup in all subjects.  In addition, the school must perform above the lowest five percent of Title I served schools for both the most recent and previous school year.  This shows that improvement is not only achieved but sustained over time. For CSI-LG, the exit criteria require that the school’s graduation rate exceeds 66.7% in both the most recent and previous year. Again, the emphasis is on consistent improvement rather than a single-year gain. For CSI-AT, the exit criteria align with those used for ATSI in the exit year.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7</a:t>
            </a:fld>
            <a:endParaRPr lang="en-US"/>
          </a:p>
        </p:txBody>
      </p:sp>
    </p:spTree>
    <p:extLst>
      <p:ext uri="{BB962C8B-B14F-4D97-AF65-F5344CB8AC3E}">
        <p14:creationId xmlns:p14="http://schemas.microsoft.com/office/powerpoint/2010/main" val="1252118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Read the bullets on the slide.</a:t>
            </a:r>
          </a:p>
        </p:txBody>
      </p:sp>
      <p:sp>
        <p:nvSpPr>
          <p:cNvPr id="4" name="Slide Number Placeholder 3"/>
          <p:cNvSpPr>
            <a:spLocks noGrp="1"/>
          </p:cNvSpPr>
          <p:nvPr>
            <p:ph type="sldNum" sz="quarter" idx="5"/>
          </p:nvPr>
        </p:nvSpPr>
        <p:spPr/>
        <p:txBody>
          <a:bodyPr/>
          <a:lstStyle/>
          <a:p>
            <a:fld id="{0FA3BD43-EE82-8F41-88EC-26ABE181A666}" type="slidenum">
              <a:rPr lang="en-US" smtClean="0"/>
              <a:t>8</a:t>
            </a:fld>
            <a:endParaRPr lang="en-US"/>
          </a:p>
        </p:txBody>
      </p:sp>
    </p:spTree>
    <p:extLst>
      <p:ext uri="{BB962C8B-B14F-4D97-AF65-F5344CB8AC3E}">
        <p14:creationId xmlns:p14="http://schemas.microsoft.com/office/powerpoint/2010/main" val="190760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Read the bullets on the slide and then read the following: </a:t>
            </a:r>
          </a:p>
          <a:p>
            <a:endParaRPr lang="en-US" sz="1200" kern="1200" dirty="0">
              <a:solidFill>
                <a:schemeClr val="tx1"/>
              </a:solidFill>
              <a:effectLst/>
              <a:latin typeface="+mn-lt"/>
              <a:ea typeface="+mn-ea"/>
              <a:cs typeface="Calibri"/>
            </a:endParaRPr>
          </a:p>
          <a:p>
            <a:r>
              <a:rPr lang="en-US" sz="1200" kern="1200" dirty="0">
                <a:solidFill>
                  <a:schemeClr val="tx1"/>
                </a:solidFill>
                <a:effectLst/>
                <a:latin typeface="+mn-lt"/>
                <a:ea typeface="+mn-ea"/>
                <a:cs typeface="+mn-cs"/>
              </a:rPr>
              <a:t>For any additional information or clarification regarding identification or exit criteria, please reach out to your testing and accountability staff within your PSU.  The NCDPI Office of Accountability and Testing is responsible for creating and maintaining the official identification lists for CSI and TSI schools.  The Office of Federal Programs Comprehensive and Targeted Support Team then works directly with PSUs to provide guidance, technical assistance, and support for schools included on the CSI and TSI lists.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FA3BD43-EE82-8F41-88EC-26ABE181A666}" type="slidenum">
              <a:rPr lang="en-US" smtClean="0"/>
              <a:t>9</a:t>
            </a:fld>
            <a:endParaRPr lang="en-US"/>
          </a:p>
        </p:txBody>
      </p:sp>
    </p:spTree>
    <p:extLst>
      <p:ext uri="{BB962C8B-B14F-4D97-AF65-F5344CB8AC3E}">
        <p14:creationId xmlns:p14="http://schemas.microsoft.com/office/powerpoint/2010/main" val="1442883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331EC5-2D5E-F24F-8FFA-59A753463532}"/>
              </a:ext>
            </a:extLst>
          </p:cNvPr>
          <p:cNvPicPr>
            <a:picLocks noChangeAspect="1"/>
          </p:cNvPicPr>
          <p:nvPr userDrawn="1"/>
        </p:nvPicPr>
        <p:blipFill>
          <a:blip r:embed="rId3"/>
          <a:stretch>
            <a:fillRect/>
          </a:stretch>
        </p:blipFill>
        <p:spPr>
          <a:xfrm>
            <a:off x="4751071" y="3020060"/>
            <a:ext cx="3366135" cy="699770"/>
          </a:xfrm>
          <a:prstGeom prst="rect">
            <a:avLst/>
          </a:prstGeom>
        </p:spPr>
      </p:pic>
    </p:spTree>
    <p:extLst>
      <p:ext uri="{BB962C8B-B14F-4D97-AF65-F5344CB8AC3E}">
        <p14:creationId xmlns:p14="http://schemas.microsoft.com/office/powerpoint/2010/main" val="94159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p>
        </p:txBody>
      </p:sp>
      <p:sp>
        <p:nvSpPr>
          <p:cNvPr id="3" name="Slide Number Placeholder 2">
            <a:extLst>
              <a:ext uri="{FF2B5EF4-FFF2-40B4-BE49-F238E27FC236}">
                <a16:creationId xmlns:a16="http://schemas.microsoft.com/office/drawing/2014/main" id="{6CF93A3F-3150-8C4A-AA7B-044A61998D8A}"/>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44515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D3DC374-ADAA-0A42-944D-75D3DF851E3A}"/>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066309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ln>
            <a:noFill/>
          </a:ln>
        </p:spPr>
        <p:txBody>
          <a:bodyPr anchor="b"/>
          <a:lstStyle>
            <a:lvl1pPr>
              <a:defRPr sz="3200" u="none"/>
            </a:lvl1pPr>
          </a:lstStyle>
          <a:p>
            <a:r>
              <a:rPr lang="en-US"/>
              <a:t>Click to edit Master title style</a:t>
            </a:r>
          </a:p>
        </p:txBody>
      </p:sp>
      <p:sp>
        <p:nvSpPr>
          <p:cNvPr id="3" name="Content Placeholder 2"/>
          <p:cNvSpPr>
            <a:spLocks noGrp="1"/>
          </p:cNvSpPr>
          <p:nvPr>
            <p:ph idx="1"/>
          </p:nvPr>
        </p:nvSpPr>
        <p:spPr>
          <a:xfrm>
            <a:off x="3887391" y="705681"/>
            <a:ext cx="4629150" cy="5155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56790"/>
            <a:ext cx="2949178" cy="3712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0" name="Straight Connector 9">
            <a:extLst>
              <a:ext uri="{FF2B5EF4-FFF2-40B4-BE49-F238E27FC236}">
                <a16:creationId xmlns:a16="http://schemas.microsoft.com/office/drawing/2014/main" id="{5EFE08A0-1953-5C49-9266-14DD0471D092}"/>
              </a:ext>
            </a:extLst>
          </p:cNvPr>
          <p:cNvCxnSpPr/>
          <p:nvPr userDrawn="1"/>
        </p:nvCxnSpPr>
        <p:spPr>
          <a:xfrm>
            <a:off x="629841" y="2067339"/>
            <a:ext cx="2949178" cy="0"/>
          </a:xfrm>
          <a:prstGeom prst="line">
            <a:avLst/>
          </a:prstGeom>
          <a:ln>
            <a:solidFill>
              <a:srgbClr val="1C3766"/>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9E9C4EF-99B4-D44A-9A3D-D2116A9294CD}"/>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901518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8FF89CC-C415-E946-92AD-453037F9911B}"/>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653731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26C53273-A98F-1C4C-809B-75084CADD73D}"/>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3475329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6463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0"/>
        <p:cNvGrpSpPr/>
        <p:nvPr/>
      </p:nvGrpSpPr>
      <p:grpSpPr>
        <a:xfrm>
          <a:off x="0" y="0"/>
          <a:ext cx="0" cy="0"/>
          <a:chOff x="0" y="0"/>
          <a:chExt cx="0" cy="0"/>
        </a:xfrm>
      </p:grpSpPr>
      <p:sp>
        <p:nvSpPr>
          <p:cNvPr id="31" name="Google Shape;31;g258e2e05ab7_0_105"/>
          <p:cNvSpPr txBox="1">
            <a:spLocks noGrp="1"/>
          </p:cNvSpPr>
          <p:nvPr>
            <p:ph type="title"/>
          </p:nvPr>
        </p:nvSpPr>
        <p:spPr>
          <a:xfrm>
            <a:off x="628650" y="365125"/>
            <a:ext cx="7886700" cy="1281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1C376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 name="Google Shape;32;g258e2e05ab7_0_105"/>
          <p:cNvSpPr txBox="1">
            <a:spLocks noGrp="1"/>
          </p:cNvSpPr>
          <p:nvPr>
            <p:ph type="body" idx="1"/>
          </p:nvPr>
        </p:nvSpPr>
        <p:spPr>
          <a:xfrm>
            <a:off x="628650" y="1789113"/>
            <a:ext cx="7886700" cy="4224400"/>
          </a:xfrm>
          <a:prstGeom prst="rect">
            <a:avLst/>
          </a:prstGeom>
          <a:noFill/>
          <a:ln>
            <a:noFill/>
          </a:ln>
        </p:spPr>
        <p:txBody>
          <a:bodyPr spcFirstLastPara="1" wrap="square" lIns="91425" tIns="45700" rIns="91425" bIns="45700" anchor="t" anchorCtr="0">
            <a:normAutofit/>
          </a:bodyPr>
          <a:lstStyle>
            <a:lvl1pPr marL="457189" lvl="0" indent="-342892" algn="l" rtl="0">
              <a:lnSpc>
                <a:spcPct val="90000"/>
              </a:lnSpc>
              <a:spcBef>
                <a:spcPts val="1000"/>
              </a:spcBef>
              <a:spcAft>
                <a:spcPts val="0"/>
              </a:spcAft>
              <a:buClr>
                <a:srgbClr val="1C3766"/>
              </a:buClr>
              <a:buSzPts val="1800"/>
              <a:buChar char="•"/>
              <a:defRPr/>
            </a:lvl1pPr>
            <a:lvl2pPr marL="914378" lvl="1" indent="-342892" algn="l" rtl="0">
              <a:lnSpc>
                <a:spcPct val="90000"/>
              </a:lnSpc>
              <a:spcBef>
                <a:spcPts val="500"/>
              </a:spcBef>
              <a:spcAft>
                <a:spcPts val="0"/>
              </a:spcAft>
              <a:buClr>
                <a:srgbClr val="1C3766"/>
              </a:buClr>
              <a:buSzPts val="1800"/>
              <a:buChar char="–"/>
              <a:defRPr/>
            </a:lvl2pPr>
            <a:lvl3pPr marL="1371566" lvl="2" indent="-342892" algn="l" rtl="0">
              <a:lnSpc>
                <a:spcPct val="90000"/>
              </a:lnSpc>
              <a:spcBef>
                <a:spcPts val="500"/>
              </a:spcBef>
              <a:spcAft>
                <a:spcPts val="0"/>
              </a:spcAft>
              <a:buClr>
                <a:srgbClr val="1C3766"/>
              </a:buClr>
              <a:buSzPts val="1800"/>
              <a:buChar char="•"/>
              <a:defRPr/>
            </a:lvl3pPr>
            <a:lvl4pPr marL="1828754" lvl="3" indent="-342892" algn="l" rtl="0">
              <a:lnSpc>
                <a:spcPct val="90000"/>
              </a:lnSpc>
              <a:spcBef>
                <a:spcPts val="500"/>
              </a:spcBef>
              <a:spcAft>
                <a:spcPts val="0"/>
              </a:spcAft>
              <a:buClr>
                <a:srgbClr val="1C3766"/>
              </a:buClr>
              <a:buSzPts val="1800"/>
              <a:buChar char="–"/>
              <a:defRPr/>
            </a:lvl4pPr>
            <a:lvl5pPr marL="2285943" lvl="4" indent="-342892" algn="l" rtl="0">
              <a:lnSpc>
                <a:spcPct val="90000"/>
              </a:lnSpc>
              <a:spcBef>
                <a:spcPts val="500"/>
              </a:spcBef>
              <a:spcAft>
                <a:spcPts val="0"/>
              </a:spcAft>
              <a:buClr>
                <a:srgbClr val="1C3766"/>
              </a:buClr>
              <a:buSzPts val="1800"/>
              <a:buChar char="»"/>
              <a:defRPr/>
            </a:lvl5pPr>
            <a:lvl6pPr marL="2743132" lvl="5" indent="-342892" algn="l" rtl="0">
              <a:lnSpc>
                <a:spcPct val="90000"/>
              </a:lnSpc>
              <a:spcBef>
                <a:spcPts val="500"/>
              </a:spcBef>
              <a:spcAft>
                <a:spcPts val="0"/>
              </a:spcAft>
              <a:buClr>
                <a:schemeClr val="dk1"/>
              </a:buClr>
              <a:buSzPts val="1800"/>
              <a:buChar char="»"/>
              <a:defRPr/>
            </a:lvl6pPr>
            <a:lvl7pPr marL="3200320" lvl="6" indent="-342892" algn="l" rtl="0">
              <a:lnSpc>
                <a:spcPct val="90000"/>
              </a:lnSpc>
              <a:spcBef>
                <a:spcPts val="500"/>
              </a:spcBef>
              <a:spcAft>
                <a:spcPts val="0"/>
              </a:spcAft>
              <a:buClr>
                <a:schemeClr val="dk1"/>
              </a:buClr>
              <a:buSzPts val="1800"/>
              <a:buChar char="»"/>
              <a:defRPr/>
            </a:lvl7pPr>
            <a:lvl8pPr marL="3657509" lvl="7" indent="-342892" algn="l" rtl="0">
              <a:lnSpc>
                <a:spcPct val="90000"/>
              </a:lnSpc>
              <a:spcBef>
                <a:spcPts val="500"/>
              </a:spcBef>
              <a:spcAft>
                <a:spcPts val="0"/>
              </a:spcAft>
              <a:buClr>
                <a:schemeClr val="dk1"/>
              </a:buClr>
              <a:buSzPts val="1800"/>
              <a:buChar char="»"/>
              <a:defRPr/>
            </a:lvl8pPr>
            <a:lvl9pPr marL="4114697" lvl="8" indent="-342892" algn="l" rtl="0">
              <a:lnSpc>
                <a:spcPct val="90000"/>
              </a:lnSpc>
              <a:spcBef>
                <a:spcPts val="500"/>
              </a:spcBef>
              <a:spcAft>
                <a:spcPts val="0"/>
              </a:spcAft>
              <a:buClr>
                <a:schemeClr val="dk1"/>
              </a:buClr>
              <a:buSzPts val="1800"/>
              <a:buChar char="»"/>
              <a:defRPr/>
            </a:lvl9pPr>
          </a:lstStyle>
          <a:p>
            <a:endParaRPr/>
          </a:p>
        </p:txBody>
      </p:sp>
      <p:sp>
        <p:nvSpPr>
          <p:cNvPr id="33" name="Google Shape;33;g258e2e05ab7_0_105"/>
          <p:cNvSpPr txBox="1">
            <a:spLocks noGrp="1"/>
          </p:cNvSpPr>
          <p:nvPr>
            <p:ph type="sldNum" idx="12"/>
          </p:nvPr>
        </p:nvSpPr>
        <p:spPr>
          <a:xfrm>
            <a:off x="7323847" y="6410960"/>
            <a:ext cx="1727700" cy="2844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3587050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15262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2"/>
        <p:cNvGrpSpPr/>
        <p:nvPr/>
      </p:nvGrpSpPr>
      <p:grpSpPr>
        <a:xfrm>
          <a:off x="0" y="0"/>
          <a:ext cx="0" cy="0"/>
          <a:chOff x="0" y="0"/>
          <a:chExt cx="0" cy="0"/>
        </a:xfrm>
      </p:grpSpPr>
      <p:sp>
        <p:nvSpPr>
          <p:cNvPr id="13" name="Google Shape;13;p12"/>
          <p:cNvSpPr txBox="1">
            <a:spLocks noGrp="1"/>
          </p:cNvSpPr>
          <p:nvPr>
            <p:ph type="title"/>
          </p:nvPr>
        </p:nvSpPr>
        <p:spPr>
          <a:xfrm>
            <a:off x="381000" y="1193800"/>
            <a:ext cx="8382000" cy="1016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body" idx="1"/>
          </p:nvPr>
        </p:nvSpPr>
        <p:spPr>
          <a:xfrm>
            <a:off x="381000" y="2362200"/>
            <a:ext cx="83820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003A70"/>
              </a:buClr>
              <a:buSzPts val="1800"/>
              <a:buChar char="•"/>
              <a:defRPr/>
            </a:lvl1pPr>
            <a:lvl2pPr marL="914400" lvl="1" indent="-342900" algn="l">
              <a:lnSpc>
                <a:spcPct val="100000"/>
              </a:lnSpc>
              <a:spcBef>
                <a:spcPts val="360"/>
              </a:spcBef>
              <a:spcAft>
                <a:spcPts val="0"/>
              </a:spcAft>
              <a:buClr>
                <a:srgbClr val="003A70"/>
              </a:buClr>
              <a:buSzPts val="1800"/>
              <a:buChar char="–"/>
              <a:defRPr/>
            </a:lvl2pPr>
            <a:lvl3pPr marL="1371600" lvl="2" indent="-342900" algn="l">
              <a:lnSpc>
                <a:spcPct val="100000"/>
              </a:lnSpc>
              <a:spcBef>
                <a:spcPts val="360"/>
              </a:spcBef>
              <a:spcAft>
                <a:spcPts val="0"/>
              </a:spcAft>
              <a:buClr>
                <a:srgbClr val="003A70"/>
              </a:buClr>
              <a:buSzPts val="1800"/>
              <a:buChar char="•"/>
              <a:defRPr/>
            </a:lvl3pPr>
            <a:lvl4pPr marL="1828800" lvl="3" indent="-342900" algn="l">
              <a:lnSpc>
                <a:spcPct val="100000"/>
              </a:lnSpc>
              <a:spcBef>
                <a:spcPts val="360"/>
              </a:spcBef>
              <a:spcAft>
                <a:spcPts val="0"/>
              </a:spcAft>
              <a:buClr>
                <a:srgbClr val="003A70"/>
              </a:buClr>
              <a:buSzPts val="1800"/>
              <a:buChar char="–"/>
              <a:defRPr/>
            </a:lvl4pPr>
            <a:lvl5pPr marL="2286000" lvl="4" indent="-342900" algn="l">
              <a:lnSpc>
                <a:spcPct val="100000"/>
              </a:lnSpc>
              <a:spcBef>
                <a:spcPts val="360"/>
              </a:spcBef>
              <a:spcAft>
                <a:spcPts val="0"/>
              </a:spcAft>
              <a:buClr>
                <a:srgbClr val="003A70"/>
              </a:buClr>
              <a:buSzPts val="1800"/>
              <a:buChar char="»"/>
              <a:defRPr/>
            </a:lvl5pPr>
            <a:lvl6pPr marL="2743200" lvl="5" indent="-342900" algn="l">
              <a:lnSpc>
                <a:spcPct val="100000"/>
              </a:lnSpc>
              <a:spcBef>
                <a:spcPts val="360"/>
              </a:spcBef>
              <a:spcAft>
                <a:spcPts val="0"/>
              </a:spcAft>
              <a:buClr>
                <a:schemeClr val="lt1"/>
              </a:buClr>
              <a:buSzPts val="1800"/>
              <a:buChar char="»"/>
              <a:defRPr/>
            </a:lvl6pPr>
            <a:lvl7pPr marL="3200400" lvl="6" indent="-342900" algn="l">
              <a:lnSpc>
                <a:spcPct val="100000"/>
              </a:lnSpc>
              <a:spcBef>
                <a:spcPts val="360"/>
              </a:spcBef>
              <a:spcAft>
                <a:spcPts val="0"/>
              </a:spcAft>
              <a:buClr>
                <a:schemeClr val="lt1"/>
              </a:buClr>
              <a:buSzPts val="1800"/>
              <a:buChar char="»"/>
              <a:defRPr/>
            </a:lvl7pPr>
            <a:lvl8pPr marL="3657600" lvl="7" indent="-342900" algn="l">
              <a:lnSpc>
                <a:spcPct val="100000"/>
              </a:lnSpc>
              <a:spcBef>
                <a:spcPts val="360"/>
              </a:spcBef>
              <a:spcAft>
                <a:spcPts val="0"/>
              </a:spcAft>
              <a:buClr>
                <a:schemeClr val="lt1"/>
              </a:buClr>
              <a:buSzPts val="1800"/>
              <a:buChar char="»"/>
              <a:defRPr/>
            </a:lvl8pPr>
            <a:lvl9pPr marL="4114800" lvl="8" indent="-342900" algn="l">
              <a:lnSpc>
                <a:spcPct val="100000"/>
              </a:lnSpc>
              <a:spcBef>
                <a:spcPts val="360"/>
              </a:spcBef>
              <a:spcAft>
                <a:spcPts val="0"/>
              </a:spcAft>
              <a:buClr>
                <a:schemeClr val="lt1"/>
              </a:buClr>
              <a:buSzPts val="1800"/>
              <a:buChar char="»"/>
              <a:defRPr/>
            </a:lvl9pPr>
          </a:lstStyle>
          <a:p>
            <a:endParaRPr/>
          </a:p>
        </p:txBody>
      </p:sp>
    </p:spTree>
    <p:extLst>
      <p:ext uri="{BB962C8B-B14F-4D97-AF65-F5344CB8AC3E}">
        <p14:creationId xmlns:p14="http://schemas.microsoft.com/office/powerpoint/2010/main" val="178184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12E89-0D90-A04E-A402-D53692DE2F68}"/>
              </a:ext>
            </a:extLst>
          </p:cNvPr>
          <p:cNvSpPr>
            <a:spLocks noGrp="1"/>
          </p:cNvSpPr>
          <p:nvPr>
            <p:ph type="title"/>
          </p:nvPr>
        </p:nvSpPr>
        <p:spPr>
          <a:xfrm>
            <a:off x="2117036" y="815009"/>
            <a:ext cx="6480312" cy="4830417"/>
          </a:xfrm>
        </p:spPr>
        <p:txBody>
          <a:bodyPr>
            <a:normAutofit/>
          </a:bodyPr>
          <a:lstStyle>
            <a:lvl1pPr algn="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49747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747A3B90-34C7-AC47-8EAD-2571983BECB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73328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333819"/>
            <a:ext cx="7886700" cy="2613025"/>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623888" y="4066872"/>
            <a:ext cx="7886700" cy="2039288"/>
          </a:xfrm>
        </p:spPr>
        <p:txBody>
          <a:bodyPr/>
          <a:lstStyle>
            <a:lvl1pPr marL="0" indent="0">
              <a:buNone/>
              <a:defRPr sz="2400">
                <a:solidFill>
                  <a:srgbClr val="1C37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CDD39E28-BD04-C14F-A80B-131D827B0555}"/>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42856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0889045-DCCA-3143-B503-0CAFC25A072D}"/>
              </a:ext>
            </a:extLst>
          </p:cNvPr>
          <p:cNvSpPr>
            <a:spLocks noGrp="1"/>
          </p:cNvSpPr>
          <p:nvPr>
            <p:ph type="sldNum" sz="quarter" idx="12"/>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52246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B29B-8331-5E4E-97ED-2973BAF0C85B}"/>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31BEDCCF-0AF1-E044-9D66-C3666E0728E2}"/>
              </a:ext>
            </a:extLst>
          </p:cNvPr>
          <p:cNvSpPr>
            <a:spLocks noGrp="1"/>
          </p:cNvSpPr>
          <p:nvPr>
            <p:ph type="body" sz="quarter" idx="11"/>
          </p:nvPr>
        </p:nvSpPr>
        <p:spPr>
          <a:xfrm>
            <a:off x="628650" y="1789113"/>
            <a:ext cx="7886700" cy="422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A6FF0493-06AA-B344-95FC-5C43DB87310D}"/>
              </a:ext>
            </a:extLst>
          </p:cNvPr>
          <p:cNvSpPr>
            <a:spLocks noGrp="1"/>
          </p:cNvSpPr>
          <p:nvPr>
            <p:ph type="sldNum" sz="quarter" idx="12"/>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988999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5685495-3245-4B4F-A717-1567ED3C5C14}"/>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69941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B4D3C96-6D44-8840-87BC-433A8F9B8661}"/>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299816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77078"/>
            <a:ext cx="7886700" cy="1123122"/>
          </a:xfrm>
        </p:spPr>
        <p:txBody>
          <a:bodyPr anchor="t" anchorCtr="0">
            <a:normAutofit/>
          </a:bodyPr>
          <a:lstStyle>
            <a:lvl1pPr algn="ctr">
              <a:defRPr sz="3600"/>
            </a:lvl1pPr>
          </a:lstStyle>
          <a:p>
            <a:r>
              <a:rPr lang="en-US"/>
              <a:t>Click to edit Master title style</a:t>
            </a:r>
          </a:p>
        </p:txBody>
      </p:sp>
      <p:sp>
        <p:nvSpPr>
          <p:cNvPr id="3" name="Slide Number Placeholder 2">
            <a:extLst>
              <a:ext uri="{FF2B5EF4-FFF2-40B4-BE49-F238E27FC236}">
                <a16:creationId xmlns:a16="http://schemas.microsoft.com/office/drawing/2014/main" id="{19547656-C5FC-954C-B761-1FC1C6E4775F}"/>
              </a:ext>
            </a:extLst>
          </p:cNvPr>
          <p:cNvSpPr>
            <a:spLocks noGrp="1"/>
          </p:cNvSpPr>
          <p:nvPr>
            <p:ph type="sldNum" sz="quarter" idx="10"/>
          </p:nvPr>
        </p:nvSpPr>
        <p:spPr/>
        <p:txBody>
          <a:bodyPr/>
          <a:lstStyle/>
          <a:p>
            <a:fld id="{4944B7B2-FFA2-5148-A472-BF046BD89520}" type="slidenum">
              <a:rPr lang="en-US" smtClean="0"/>
              <a:pPr/>
              <a:t>‹#›</a:t>
            </a:fld>
            <a:endParaRPr lang="en-US"/>
          </a:p>
        </p:txBody>
      </p:sp>
    </p:spTree>
    <p:extLst>
      <p:ext uri="{BB962C8B-B14F-4D97-AF65-F5344CB8AC3E}">
        <p14:creationId xmlns:p14="http://schemas.microsoft.com/office/powerpoint/2010/main" val="147548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28111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7">
            <a:extLst>
              <a:ext uri="{FF2B5EF4-FFF2-40B4-BE49-F238E27FC236}">
                <a16:creationId xmlns:a16="http://schemas.microsoft.com/office/drawing/2014/main" id="{F6EE58B9-9B87-4B4B-8931-230C7CE0411E}"/>
              </a:ext>
            </a:extLst>
          </p:cNvPr>
          <p:cNvSpPr>
            <a:spLocks noGrp="1"/>
          </p:cNvSpPr>
          <p:nvPr>
            <p:ph type="sldNum" sz="quarter" idx="4"/>
          </p:nvPr>
        </p:nvSpPr>
        <p:spPr>
          <a:xfrm>
            <a:off x="7323847" y="6410960"/>
            <a:ext cx="1727697" cy="284480"/>
          </a:xfrm>
          <a:prstGeom prst="rect">
            <a:avLst/>
          </a:prstGeom>
        </p:spPr>
        <p:txBody>
          <a:bodyPr/>
          <a:lstStyle>
            <a:lvl1pPr algn="r">
              <a:defRPr sz="1000" baseline="0">
                <a:solidFill>
                  <a:schemeClr val="bg1"/>
                </a:solidFill>
                <a:latin typeface="Arial" panose="020B0604020202020204" pitchFamily="34" charset="0"/>
              </a:defRPr>
            </a:lvl1pPr>
          </a:lstStyle>
          <a:p>
            <a:fld id="{4944B7B2-FFA2-5148-A472-BF046BD89520}" type="slidenum">
              <a:rPr lang="en-US" smtClean="0"/>
              <a:pPr/>
              <a:t>‹#›</a:t>
            </a:fld>
            <a:endParaRPr lang="en-US"/>
          </a:p>
        </p:txBody>
      </p:sp>
    </p:spTree>
    <p:extLst>
      <p:ext uri="{BB962C8B-B14F-4D97-AF65-F5344CB8AC3E}">
        <p14:creationId xmlns:p14="http://schemas.microsoft.com/office/powerpoint/2010/main" val="1917354016"/>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9" r:id="rId3"/>
    <p:sldLayoutId id="2147483718" r:id="rId4"/>
    <p:sldLayoutId id="2147483711" r:id="rId5"/>
    <p:sldLayoutId id="2147483710" r:id="rId6"/>
    <p:sldLayoutId id="2147483700" r:id="rId7"/>
    <p:sldLayoutId id="2147483712" r:id="rId8"/>
    <p:sldLayoutId id="2147483702" r:id="rId9"/>
    <p:sldLayoutId id="2147483713" r:id="rId10"/>
    <p:sldLayoutId id="2147483704" r:id="rId11"/>
    <p:sldLayoutId id="2147483714" r:id="rId12"/>
    <p:sldLayoutId id="2147483705" r:id="rId13"/>
    <p:sldLayoutId id="2147483715" r:id="rId14"/>
    <p:sldLayoutId id="2147483719" r:id="rId15"/>
    <p:sldLayoutId id="2147483723" r:id="rId16"/>
    <p:sldLayoutId id="2147483724" r:id="rId17"/>
    <p:sldLayoutId id="2147483725" r:id="rId18"/>
  </p:sldLayoutIdLst>
  <p:hf hdr="0" ftr="0" dt="0"/>
  <p:txStyles>
    <p:titleStyle>
      <a:lvl1pPr algn="l" defTabSz="914400" rtl="0" eaLnBrk="1" latinLnBrk="0" hangingPunct="1">
        <a:lnSpc>
          <a:spcPct val="90000"/>
        </a:lnSpc>
        <a:spcBef>
          <a:spcPct val="0"/>
        </a:spcBef>
        <a:buNone/>
        <a:defRPr sz="4200" b="1" kern="1200">
          <a:solidFill>
            <a:srgbClr val="1C37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37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37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7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7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A8_F805BC85.xm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hyperlink" Target="https://www.dpi.nc.gov/districts-schools/federal-program-monitoring/comprehensive-and-targeted-support" TargetMode="External"/><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hyperlink" Target="mailto:Tenisea.madry@dpi.nc.gov" TargetMode="External"/><Relationship Id="rId13" Type="http://schemas.openxmlformats.org/officeDocument/2006/relationships/image" Target="../media/image39.png"/><Relationship Id="rId3" Type="http://schemas.openxmlformats.org/officeDocument/2006/relationships/hyperlink" Target="mailto:Richard.lewis@dpi.nc.gov" TargetMode="External"/><Relationship Id="rId7" Type="http://schemas.openxmlformats.org/officeDocument/2006/relationships/hyperlink" Target="mailto:Penny.crooks@dpi.nc.gov" TargetMode="External"/><Relationship Id="rId12" Type="http://schemas.openxmlformats.org/officeDocument/2006/relationships/image" Target="../media/image15.jpeg"/><Relationship Id="rId2" Type="http://schemas.openxmlformats.org/officeDocument/2006/relationships/notesSlide" Target="../notesSlides/notesSlide21.xml"/><Relationship Id="rId16" Type="http://schemas.openxmlformats.org/officeDocument/2006/relationships/image" Target="../media/image42.svg"/><Relationship Id="rId1" Type="http://schemas.openxmlformats.org/officeDocument/2006/relationships/slideLayout" Target="../slideLayouts/slideLayout10.xml"/><Relationship Id="rId6" Type="http://schemas.openxmlformats.org/officeDocument/2006/relationships/hyperlink" Target="mailto:Julie.higdon@dpi.nc.gov" TargetMode="External"/><Relationship Id="rId11" Type="http://schemas.openxmlformats.org/officeDocument/2006/relationships/image" Target="../media/image14.png"/><Relationship Id="rId5" Type="http://schemas.openxmlformats.org/officeDocument/2006/relationships/image" Target="../media/image12.jpeg"/><Relationship Id="rId15" Type="http://schemas.openxmlformats.org/officeDocument/2006/relationships/image" Target="../media/image41.png"/><Relationship Id="rId10" Type="http://schemas.openxmlformats.org/officeDocument/2006/relationships/image" Target="../media/image13.jpeg"/><Relationship Id="rId4" Type="http://schemas.openxmlformats.org/officeDocument/2006/relationships/image" Target="../media/image11.jpeg"/><Relationship Id="rId9" Type="http://schemas.openxmlformats.org/officeDocument/2006/relationships/hyperlink" Target="mailto:James.popp@dpi.nc.gov" TargetMode="External"/><Relationship Id="rId14" Type="http://schemas.openxmlformats.org/officeDocument/2006/relationships/image" Target="../media/image40.sv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microsoft.com/office/2018/10/relationships/comments" Target="../comments/modernComment_142_22BBCB32.xml"/><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microsoft.com/office/2018/10/relationships/comments" Target="../comments/modernComment_103_2E0B72C4.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FF2F-B653-2C41-B529-3E819B5AD424}"/>
              </a:ext>
            </a:extLst>
          </p:cNvPr>
          <p:cNvSpPr>
            <a:spLocks noGrp="1"/>
          </p:cNvSpPr>
          <p:nvPr>
            <p:ph type="title"/>
          </p:nvPr>
        </p:nvSpPr>
        <p:spPr/>
        <p:txBody>
          <a:bodyPr>
            <a:normAutofit fontScale="90000"/>
          </a:bodyPr>
          <a:lstStyle/>
          <a:p>
            <a:br>
              <a:rPr lang="en-US" dirty="0">
                <a:latin typeface="Arial"/>
                <a:ea typeface="Calibri"/>
                <a:cs typeface="Arial"/>
              </a:rPr>
            </a:br>
            <a:br>
              <a:rPr lang="en-US" dirty="0">
                <a:latin typeface="Arial"/>
                <a:ea typeface="Calibri"/>
                <a:cs typeface="Arial"/>
              </a:rPr>
            </a:br>
            <a:r>
              <a:rPr lang="en-US" dirty="0">
                <a:latin typeface="Arial"/>
                <a:ea typeface="Calibri"/>
                <a:cs typeface="Arial"/>
              </a:rPr>
              <a:t> Comprehensive &amp; Targeted Support (CTS) Presentation  </a:t>
            </a:r>
            <a:br>
              <a:rPr lang="en-US" dirty="0"/>
            </a:br>
            <a:br>
              <a:rPr lang="en-US" sz="2800" dirty="0"/>
            </a:br>
            <a:br>
              <a:rPr lang="en-US" sz="2800" dirty="0"/>
            </a:br>
            <a:r>
              <a:rPr lang="en-US" sz="2000" b="0" i="1" dirty="0">
                <a:solidFill>
                  <a:prstClr val="white"/>
                </a:solidFill>
                <a:cs typeface="Arial"/>
              </a:rPr>
              <a:t>A</a:t>
            </a:r>
            <a:r>
              <a:rPr lang="en-US" sz="2000" b="0" i="1" dirty="0">
                <a:solidFill>
                  <a:prstClr val="white"/>
                </a:solidFill>
                <a:ea typeface="+mj-lt"/>
                <a:cs typeface="+mj-lt"/>
              </a:rPr>
              <a:t> helpful guide for Comprehensive and Targeted Support for Public School Units (PSU) and School-level leaders for PRC 0105 funding, compliance, and more.</a:t>
            </a:r>
            <a:br>
              <a:rPr lang="en-US" sz="2000" b="0" i="1" dirty="0">
                <a:cs typeface="Arial"/>
              </a:rPr>
            </a:br>
            <a:br>
              <a:rPr lang="en-US" sz="2000" b="0" i="1" dirty="0">
                <a:cs typeface="Arial"/>
              </a:rPr>
            </a:br>
            <a:r>
              <a:rPr lang="en-US" sz="2000" b="0" i="1" dirty="0">
                <a:solidFill>
                  <a:srgbClr val="FF0000"/>
                </a:solidFill>
                <a:cs typeface="Arial"/>
              </a:rPr>
              <a:t>  </a:t>
            </a:r>
            <a:br>
              <a:rPr lang="en-US" sz="2000" b="0" i="1" dirty="0"/>
            </a:br>
            <a:br>
              <a:rPr lang="en-US" sz="2000" b="0" i="1" dirty="0"/>
            </a:br>
            <a:r>
              <a:rPr lang="en-US" sz="1400" b="0" i="1" dirty="0">
                <a:solidFill>
                  <a:prstClr val="white"/>
                </a:solidFill>
              </a:rPr>
              <a:t> </a:t>
            </a:r>
            <a:br>
              <a:rPr lang="en-US" sz="1400" b="0" dirty="0"/>
            </a:br>
            <a:endParaRPr lang="en-US" sz="2000" dirty="0">
              <a:cs typeface="Arial"/>
            </a:endParaRPr>
          </a:p>
        </p:txBody>
      </p:sp>
    </p:spTree>
    <p:extLst>
      <p:ext uri="{BB962C8B-B14F-4D97-AF65-F5344CB8AC3E}">
        <p14:creationId xmlns:p14="http://schemas.microsoft.com/office/powerpoint/2010/main" val="1798034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6618F-60B8-9E21-27B4-4389788277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E896A1-A0E3-BC9B-09F1-CF852040EFE9}"/>
              </a:ext>
            </a:extLst>
          </p:cNvPr>
          <p:cNvSpPr>
            <a:spLocks noGrp="1"/>
          </p:cNvSpPr>
          <p:nvPr>
            <p:ph type="title"/>
          </p:nvPr>
        </p:nvSpPr>
        <p:spPr>
          <a:xfrm>
            <a:off x="134216" y="350966"/>
            <a:ext cx="8875568" cy="1281111"/>
          </a:xfrm>
        </p:spPr>
        <p:txBody>
          <a:bodyPr>
            <a:noAutofit/>
          </a:bodyPr>
          <a:lstStyle/>
          <a:p>
            <a:pPr algn="ctr"/>
            <a:r>
              <a:rPr lang="en-US" sz="3600"/>
              <a:t>Comprehensive and Targeted Support </a:t>
            </a:r>
            <a:br>
              <a:rPr lang="en-US" sz="3600"/>
            </a:br>
            <a:r>
              <a:rPr lang="en-US" sz="3600"/>
              <a:t>Implementation Overview </a:t>
            </a:r>
            <a:br>
              <a:rPr lang="en-US" sz="3600"/>
            </a:br>
            <a:r>
              <a:rPr lang="en-US" sz="3600"/>
              <a:t>2025 - 2028</a:t>
            </a:r>
          </a:p>
        </p:txBody>
      </p:sp>
      <p:pic>
        <p:nvPicPr>
          <p:cNvPr id="7180" name="Picture 12" descr="48+ Thousand Implementation Plan Royalty-Free Images, Stock Photos &amp;  Pictures | Shutterstock">
            <a:extLst>
              <a:ext uri="{FF2B5EF4-FFF2-40B4-BE49-F238E27FC236}">
                <a16:creationId xmlns:a16="http://schemas.microsoft.com/office/drawing/2014/main" id="{3A9CC08E-0BA7-5CE4-11C0-D702FAD8FE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000"/>
          <a:stretch>
            <a:fillRect/>
          </a:stretch>
        </p:blipFill>
        <p:spPr bwMode="auto">
          <a:xfrm>
            <a:off x="883083" y="1879600"/>
            <a:ext cx="7377834" cy="397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919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C24DCD-1C94-5533-EFDA-1BB11CA8C67B}"/>
              </a:ext>
            </a:extLst>
          </p:cNvPr>
          <p:cNvSpPr>
            <a:spLocks noGrp="1"/>
          </p:cNvSpPr>
          <p:nvPr>
            <p:ph type="sldNum" sz="quarter" idx="12"/>
          </p:nvPr>
        </p:nvSpPr>
        <p:spPr/>
        <p:txBody>
          <a:bodyPr/>
          <a:lstStyle/>
          <a:p>
            <a:fld id="{4944B7B2-FFA2-5148-A472-BF046BD89520}" type="slidenum">
              <a:rPr lang="en-US" smtClean="0"/>
              <a:pPr/>
              <a:t>11</a:t>
            </a:fld>
            <a:endParaRPr lang="en-US"/>
          </a:p>
        </p:txBody>
      </p:sp>
      <p:pic>
        <p:nvPicPr>
          <p:cNvPr id="6" name="Picture 5" descr="A road map with blue text and cars on it&#10;&#10;AI-generated content may be incorrect.">
            <a:extLst>
              <a:ext uri="{FF2B5EF4-FFF2-40B4-BE49-F238E27FC236}">
                <a16:creationId xmlns:a16="http://schemas.microsoft.com/office/drawing/2014/main" id="{4E012827-8B9E-5B02-7C1D-4D1BF983394E}"/>
              </a:ext>
            </a:extLst>
          </p:cNvPr>
          <p:cNvPicPr>
            <a:picLocks noChangeAspect="1"/>
          </p:cNvPicPr>
          <p:nvPr/>
        </p:nvPicPr>
        <p:blipFill>
          <a:blip r:embed="rId4"/>
          <a:stretch>
            <a:fillRect/>
          </a:stretch>
        </p:blipFill>
        <p:spPr>
          <a:xfrm>
            <a:off x="411480" y="162560"/>
            <a:ext cx="8321040" cy="6240780"/>
          </a:xfrm>
          <a:prstGeom prst="rect">
            <a:avLst/>
          </a:prstGeom>
        </p:spPr>
      </p:pic>
    </p:spTree>
    <p:extLst>
      <p:ext uri="{BB962C8B-B14F-4D97-AF65-F5344CB8AC3E}">
        <p14:creationId xmlns:p14="http://schemas.microsoft.com/office/powerpoint/2010/main" val="4161125509"/>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3C629F7C-932F-EA29-514F-EE1AEC2F0DF2}"/>
            </a:ext>
          </a:extLst>
        </p:cNvPr>
        <p:cNvGrpSpPr/>
        <p:nvPr/>
      </p:nvGrpSpPr>
      <p:grpSpPr>
        <a:xfrm>
          <a:off x="0" y="0"/>
          <a:ext cx="0" cy="0"/>
          <a:chOff x="0" y="0"/>
          <a:chExt cx="0" cy="0"/>
        </a:xfrm>
      </p:grpSpPr>
      <p:sp>
        <p:nvSpPr>
          <p:cNvPr id="75" name="Google Shape;75;g1e4b426ed23_1_0">
            <a:extLst>
              <a:ext uri="{FF2B5EF4-FFF2-40B4-BE49-F238E27FC236}">
                <a16:creationId xmlns:a16="http://schemas.microsoft.com/office/drawing/2014/main" id="{307D465C-0C04-70BD-7064-7904CDE8611B}"/>
              </a:ext>
            </a:extLst>
          </p:cNvPr>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sz="1200" dirty="0">
                <a:solidFill>
                  <a:schemeClr val="bg1"/>
                </a:solidFill>
              </a:rPr>
              <a:pPr marL="0" lvl="0" indent="0" algn="r" rtl="0">
                <a:spcBef>
                  <a:spcPts val="0"/>
                </a:spcBef>
                <a:spcAft>
                  <a:spcPts val="0"/>
                </a:spcAft>
                <a:buNone/>
              </a:pPr>
              <a:t>12</a:t>
            </a:fld>
            <a:endParaRPr lang="en-US" sz="1200">
              <a:solidFill>
                <a:schemeClr val="bg1"/>
              </a:solidFill>
            </a:endParaRPr>
          </a:p>
        </p:txBody>
      </p:sp>
      <p:sp>
        <p:nvSpPr>
          <p:cNvPr id="3" name="TextBox 2">
            <a:extLst>
              <a:ext uri="{FF2B5EF4-FFF2-40B4-BE49-F238E27FC236}">
                <a16:creationId xmlns:a16="http://schemas.microsoft.com/office/drawing/2014/main" id="{25FF7666-CD68-B3E5-15DB-F1987192B52D}"/>
              </a:ext>
            </a:extLst>
          </p:cNvPr>
          <p:cNvSpPr txBox="1"/>
          <p:nvPr/>
        </p:nvSpPr>
        <p:spPr>
          <a:xfrm>
            <a:off x="1291327" y="280993"/>
            <a:ext cx="6358919" cy="707886"/>
          </a:xfrm>
          <a:prstGeom prst="rect">
            <a:avLst/>
          </a:prstGeom>
          <a:noFill/>
        </p:spPr>
        <p:txBody>
          <a:bodyPr wrap="square" rtlCol="0">
            <a:spAutoFit/>
          </a:bodyPr>
          <a:lstStyle/>
          <a:p>
            <a:pPr algn="ctr"/>
            <a:r>
              <a:rPr lang="en-US" sz="2000" b="1" dirty="0">
                <a:solidFill>
                  <a:srgbClr val="1C3766"/>
                </a:solidFill>
              </a:rPr>
              <a:t>Support and Improvement Requirements, </a:t>
            </a:r>
          </a:p>
          <a:p>
            <a:pPr algn="ctr"/>
            <a:r>
              <a:rPr lang="en-US" sz="2000" b="1" dirty="0">
                <a:solidFill>
                  <a:srgbClr val="1C3766"/>
                </a:solidFill>
              </a:rPr>
              <a:t>by School Identification</a:t>
            </a:r>
          </a:p>
        </p:txBody>
      </p:sp>
      <p:graphicFrame>
        <p:nvGraphicFramePr>
          <p:cNvPr id="4" name="Table 3">
            <a:extLst>
              <a:ext uri="{FF2B5EF4-FFF2-40B4-BE49-F238E27FC236}">
                <a16:creationId xmlns:a16="http://schemas.microsoft.com/office/drawing/2014/main" id="{7EB35B43-8714-46D4-211A-3B6A39ED8780}"/>
              </a:ext>
            </a:extLst>
          </p:cNvPr>
          <p:cNvGraphicFramePr>
            <a:graphicFrameLocks noGrp="1"/>
          </p:cNvGraphicFramePr>
          <p:nvPr>
            <p:extLst>
              <p:ext uri="{D42A27DB-BD31-4B8C-83A1-F6EECF244321}">
                <p14:modId xmlns:p14="http://schemas.microsoft.com/office/powerpoint/2010/main" val="2745940945"/>
              </p:ext>
            </p:extLst>
          </p:nvPr>
        </p:nvGraphicFramePr>
        <p:xfrm>
          <a:off x="258265" y="1296158"/>
          <a:ext cx="8452965" cy="4404360"/>
        </p:xfrm>
        <a:graphic>
          <a:graphicData uri="http://schemas.openxmlformats.org/drawingml/2006/table">
            <a:tbl>
              <a:tblPr firstRow="1" bandRow="1">
                <a:tableStyleId>{5C22544A-7EE6-4342-B048-85BDC9FD1C3A}</a:tableStyleId>
              </a:tblPr>
              <a:tblGrid>
                <a:gridCol w="4064341">
                  <a:extLst>
                    <a:ext uri="{9D8B030D-6E8A-4147-A177-3AD203B41FA5}">
                      <a16:colId xmlns:a16="http://schemas.microsoft.com/office/drawing/2014/main" val="3720944249"/>
                    </a:ext>
                  </a:extLst>
                </a:gridCol>
                <a:gridCol w="1449980">
                  <a:extLst>
                    <a:ext uri="{9D8B030D-6E8A-4147-A177-3AD203B41FA5}">
                      <a16:colId xmlns:a16="http://schemas.microsoft.com/office/drawing/2014/main" val="1462455348"/>
                    </a:ext>
                  </a:extLst>
                </a:gridCol>
                <a:gridCol w="1179646">
                  <a:extLst>
                    <a:ext uri="{9D8B030D-6E8A-4147-A177-3AD203B41FA5}">
                      <a16:colId xmlns:a16="http://schemas.microsoft.com/office/drawing/2014/main" val="3596824209"/>
                    </a:ext>
                  </a:extLst>
                </a:gridCol>
                <a:gridCol w="1758998">
                  <a:extLst>
                    <a:ext uri="{9D8B030D-6E8A-4147-A177-3AD203B41FA5}">
                      <a16:colId xmlns:a16="http://schemas.microsoft.com/office/drawing/2014/main" val="2793215101"/>
                    </a:ext>
                  </a:extLst>
                </a:gridCol>
              </a:tblGrid>
              <a:tr h="370840">
                <a:tc>
                  <a:txBody>
                    <a:bodyPr/>
                    <a:lstStyle/>
                    <a:p>
                      <a:pPr algn="ctr"/>
                      <a:r>
                        <a:rPr lang="en-US" dirty="0"/>
                        <a:t>Support and Improvement Plan Requirements</a:t>
                      </a:r>
                    </a:p>
                  </a:txBody>
                  <a:tcPr/>
                </a:tc>
                <a:tc>
                  <a:txBody>
                    <a:bodyPr/>
                    <a:lstStyle/>
                    <a:p>
                      <a:pPr algn="ctr"/>
                      <a:r>
                        <a:rPr lang="en-US" dirty="0"/>
                        <a:t>CSI</a:t>
                      </a:r>
                    </a:p>
                  </a:txBody>
                  <a:tcPr/>
                </a:tc>
                <a:tc>
                  <a:txBody>
                    <a:bodyPr/>
                    <a:lstStyle/>
                    <a:p>
                      <a:pPr algn="ctr"/>
                      <a:r>
                        <a:rPr lang="en-US" dirty="0"/>
                        <a:t>ATSI</a:t>
                      </a:r>
                    </a:p>
                  </a:txBody>
                  <a:tcPr/>
                </a:tc>
                <a:tc>
                  <a:txBody>
                    <a:bodyPr/>
                    <a:lstStyle/>
                    <a:p>
                      <a:pPr algn="ctr"/>
                      <a:r>
                        <a:rPr lang="en-US" dirty="0"/>
                        <a:t>TSI - CU</a:t>
                      </a:r>
                    </a:p>
                  </a:txBody>
                  <a:tcPr/>
                </a:tc>
                <a:extLst>
                  <a:ext uri="{0D108BD9-81ED-4DB2-BD59-A6C34878D82A}">
                    <a16:rowId xmlns:a16="http://schemas.microsoft.com/office/drawing/2014/main" val="2138976175"/>
                  </a:ext>
                </a:extLst>
              </a:tr>
              <a:tr h="370840">
                <a:tc>
                  <a:txBody>
                    <a:bodyPr/>
                    <a:lstStyle/>
                    <a:p>
                      <a:r>
                        <a:rPr lang="en-US" sz="1200" dirty="0">
                          <a:latin typeface="Times New Roman" panose="02020603050405020304" pitchFamily="18" charset="0"/>
                          <a:cs typeface="Times New Roman" panose="02020603050405020304" pitchFamily="18" charset="0"/>
                        </a:rPr>
                        <a:t>Entity Responsible for Developing Plan</a:t>
                      </a:r>
                    </a:p>
                  </a:txBody>
                  <a:tcPr/>
                </a:tc>
                <a:tc>
                  <a:txBody>
                    <a:bodyPr/>
                    <a:lstStyle/>
                    <a:p>
                      <a:r>
                        <a:rPr lang="en-US" sz="1200" dirty="0">
                          <a:latin typeface="Times New Roman" panose="02020603050405020304" pitchFamily="18" charset="0"/>
                          <a:cs typeface="Times New Roman" panose="02020603050405020304" pitchFamily="18" charset="0"/>
                        </a:rPr>
                        <a:t>PSU (for each CSI school)</a:t>
                      </a:r>
                    </a:p>
                  </a:txBody>
                  <a:tcPr/>
                </a:tc>
                <a:tc>
                  <a:txBody>
                    <a:bodyPr/>
                    <a:lstStyle/>
                    <a:p>
                      <a:r>
                        <a:rPr lang="en-US" sz="1200" dirty="0">
                          <a:latin typeface="Times New Roman" panose="02020603050405020304" pitchFamily="18" charset="0"/>
                          <a:cs typeface="Times New Roman" panose="02020603050405020304" pitchFamily="18" charset="0"/>
                        </a:rPr>
                        <a:t>School</a:t>
                      </a:r>
                    </a:p>
                  </a:txBody>
                  <a:tcPr/>
                </a:tc>
                <a:tc>
                  <a:txBody>
                    <a:bodyPr/>
                    <a:lstStyle/>
                    <a:p>
                      <a:r>
                        <a:rPr lang="en-US" sz="1200" dirty="0">
                          <a:latin typeface="Times New Roman" panose="02020603050405020304" pitchFamily="18" charset="0"/>
                          <a:cs typeface="Times New Roman" panose="02020603050405020304" pitchFamily="18" charset="0"/>
                        </a:rPr>
                        <a:t>School</a:t>
                      </a:r>
                    </a:p>
                  </a:txBody>
                  <a:tcPr/>
                </a:tc>
                <a:extLst>
                  <a:ext uri="{0D108BD9-81ED-4DB2-BD59-A6C34878D82A}">
                    <a16:rowId xmlns:a16="http://schemas.microsoft.com/office/drawing/2014/main" val="2756204585"/>
                  </a:ext>
                </a:extLst>
              </a:tr>
              <a:tr h="370840">
                <a:tc>
                  <a:txBody>
                    <a:bodyPr/>
                    <a:lstStyle/>
                    <a:p>
                      <a:r>
                        <a:rPr lang="en-US" sz="1200" dirty="0">
                          <a:latin typeface="Times New Roman" panose="02020603050405020304" pitchFamily="18" charset="0"/>
                          <a:cs typeface="Times New Roman" panose="02020603050405020304" pitchFamily="18" charset="0"/>
                        </a:rPr>
                        <a:t>Developed in Partnership with Stakeholders, including Principals and Other School Leaders, Teachers, Parents, and, as applicable, Tribes</a:t>
                      </a:r>
                    </a:p>
                  </a:txBody>
                  <a:tcPr/>
                </a:tc>
                <a:tc>
                  <a:txBody>
                    <a:bodyPr/>
                    <a:lstStyle/>
                    <a:p>
                      <a:r>
                        <a:rPr lang="en-US" sz="1200" dirty="0">
                          <a:latin typeface="Times New Roman" panose="02020603050405020304" pitchFamily="18" charset="0"/>
                          <a:cs typeface="Times New Roman" panose="02020603050405020304" pitchFamily="18" charset="0"/>
                        </a:rPr>
                        <a:t>Required</a:t>
                      </a:r>
                    </a:p>
                  </a:txBody>
                  <a:tcPr/>
                </a:tc>
                <a:tc>
                  <a:txBody>
                    <a:bodyPr/>
                    <a:lstStyle/>
                    <a:p>
                      <a:r>
                        <a:rPr lang="en-US" sz="1200" dirty="0">
                          <a:latin typeface="Times New Roman" panose="02020603050405020304" pitchFamily="18" charset="0"/>
                          <a:cs typeface="Times New Roman" panose="02020603050405020304" pitchFamily="18" charset="0"/>
                        </a:rPr>
                        <a:t>Required</a:t>
                      </a:r>
                    </a:p>
                  </a:txBody>
                  <a:tcPr/>
                </a:tc>
                <a:tc>
                  <a:txBody>
                    <a:bodyPr/>
                    <a:lstStyle/>
                    <a:p>
                      <a:r>
                        <a:rPr lang="en-US" sz="1200" dirty="0">
                          <a:latin typeface="Times New Roman" panose="02020603050405020304" pitchFamily="18" charset="0"/>
                          <a:cs typeface="Times New Roman" panose="02020603050405020304" pitchFamily="18" charset="0"/>
                        </a:rPr>
                        <a:t>Required</a:t>
                      </a:r>
                    </a:p>
                  </a:txBody>
                  <a:tcPr/>
                </a:tc>
                <a:extLst>
                  <a:ext uri="{0D108BD9-81ED-4DB2-BD59-A6C34878D82A}">
                    <a16:rowId xmlns:a16="http://schemas.microsoft.com/office/drawing/2014/main" val="1606259184"/>
                  </a:ext>
                </a:extLst>
              </a:tr>
              <a:tr h="370840">
                <a:tc>
                  <a:txBody>
                    <a:bodyPr/>
                    <a:lstStyle/>
                    <a:p>
                      <a:r>
                        <a:rPr lang="en-US" sz="1200" dirty="0">
                          <a:latin typeface="Times New Roman" panose="02020603050405020304" pitchFamily="18" charset="0"/>
                          <a:cs typeface="Times New Roman" panose="02020603050405020304" pitchFamily="18" charset="0"/>
                        </a:rPr>
                        <a:t>Based on a Needs Assessment</a:t>
                      </a:r>
                    </a:p>
                  </a:txBody>
                  <a:tcPr/>
                </a:tc>
                <a:tc>
                  <a:txBody>
                    <a:bodyPr/>
                    <a:lstStyle/>
                    <a:p>
                      <a:r>
                        <a:rPr lang="en-US" sz="1200" dirty="0">
                          <a:latin typeface="Times New Roman" panose="02020603050405020304" pitchFamily="18" charset="0"/>
                          <a:cs typeface="Times New Roman" panose="02020603050405020304" pitchFamily="18" charset="0"/>
                        </a:rPr>
                        <a:t>Required</a:t>
                      </a:r>
                    </a:p>
                  </a:txBody>
                  <a:tcPr/>
                </a:tc>
                <a:tc>
                  <a:txBody>
                    <a:bodyPr/>
                    <a:lstStyle/>
                    <a:p>
                      <a:r>
                        <a:rPr lang="en-US" sz="1200" dirty="0">
                          <a:latin typeface="Times New Roman" panose="02020603050405020304" pitchFamily="18" charset="0"/>
                          <a:cs typeface="Times New Roman" panose="02020603050405020304" pitchFamily="18" charset="0"/>
                        </a:rPr>
                        <a:t>Recommended</a:t>
                      </a:r>
                    </a:p>
                  </a:txBody>
                  <a:tcPr/>
                </a:tc>
                <a:tc>
                  <a:txBody>
                    <a:bodyPr/>
                    <a:lstStyle/>
                    <a:p>
                      <a:r>
                        <a:rPr lang="en-US" sz="1200" dirty="0">
                          <a:latin typeface="Times New Roman" panose="02020603050405020304" pitchFamily="18" charset="0"/>
                          <a:cs typeface="Times New Roman" panose="02020603050405020304" pitchFamily="18" charset="0"/>
                        </a:rPr>
                        <a:t>Recommended</a:t>
                      </a:r>
                    </a:p>
                  </a:txBody>
                  <a:tcPr/>
                </a:tc>
                <a:extLst>
                  <a:ext uri="{0D108BD9-81ED-4DB2-BD59-A6C34878D82A}">
                    <a16:rowId xmlns:a16="http://schemas.microsoft.com/office/drawing/2014/main" val="3388230315"/>
                  </a:ext>
                </a:extLst>
              </a:tr>
              <a:tr h="370840">
                <a:tc>
                  <a:txBody>
                    <a:bodyPr/>
                    <a:lstStyle/>
                    <a:p>
                      <a:r>
                        <a:rPr lang="en-US" sz="1200" dirty="0">
                          <a:latin typeface="Times New Roman" panose="02020603050405020304" pitchFamily="18" charset="0"/>
                          <a:cs typeface="Times New Roman" panose="02020603050405020304" pitchFamily="18" charset="0"/>
                        </a:rPr>
                        <a:t>Informed by All Indicators in the State’s Accountability System</a:t>
                      </a:r>
                    </a:p>
                  </a:txBody>
                  <a:tcPr/>
                </a:tc>
                <a:tc>
                  <a:txBody>
                    <a:bodyPr/>
                    <a:lstStyle/>
                    <a:p>
                      <a:r>
                        <a:rPr lang="en-US" sz="1200" dirty="0">
                          <a:latin typeface="Times New Roman" panose="02020603050405020304" pitchFamily="18" charset="0"/>
                          <a:cs typeface="Times New Roman" panose="02020603050405020304" pitchFamily="18" charset="0"/>
                        </a:rPr>
                        <a:t>Required</a:t>
                      </a:r>
                    </a:p>
                  </a:txBody>
                  <a:tcPr/>
                </a:tc>
                <a:tc>
                  <a:txBody>
                    <a:bodyPr/>
                    <a:lstStyle/>
                    <a:p>
                      <a:r>
                        <a:rPr lang="en-US" sz="1200" dirty="0">
                          <a:latin typeface="Times New Roman" panose="02020603050405020304" pitchFamily="18" charset="0"/>
                          <a:cs typeface="Times New Roman" panose="02020603050405020304" pitchFamily="18" charset="0"/>
                        </a:rPr>
                        <a:t>Required</a:t>
                      </a:r>
                    </a:p>
                  </a:txBody>
                  <a:tcPr/>
                </a:tc>
                <a:tc>
                  <a:txBody>
                    <a:bodyPr/>
                    <a:lstStyle/>
                    <a:p>
                      <a:r>
                        <a:rPr lang="en-US" sz="1200" dirty="0">
                          <a:latin typeface="Times New Roman" panose="02020603050405020304" pitchFamily="18" charset="0"/>
                          <a:cs typeface="Times New Roman" panose="02020603050405020304" pitchFamily="18" charset="0"/>
                        </a:rPr>
                        <a:t>Required</a:t>
                      </a:r>
                    </a:p>
                  </a:txBody>
                  <a:tcPr/>
                </a:tc>
                <a:extLst>
                  <a:ext uri="{0D108BD9-81ED-4DB2-BD59-A6C34878D82A}">
                    <a16:rowId xmlns:a16="http://schemas.microsoft.com/office/drawing/2014/main" val="1516829016"/>
                  </a:ext>
                </a:extLst>
              </a:tr>
              <a:tr h="370840">
                <a:tc>
                  <a:txBody>
                    <a:bodyPr/>
                    <a:lstStyle/>
                    <a:p>
                      <a:r>
                        <a:rPr lang="en-US" sz="1200" dirty="0">
                          <a:latin typeface="Times New Roman" panose="02020603050405020304" pitchFamily="18" charset="0"/>
                          <a:cs typeface="Times New Roman" panose="02020603050405020304" pitchFamily="18" charset="0"/>
                        </a:rPr>
                        <a:t>Includes Evidence-Based Interventions</a:t>
                      </a:r>
                    </a:p>
                  </a:txBody>
                  <a:tcPr/>
                </a:tc>
                <a:tc>
                  <a:txBody>
                    <a:bodyPr/>
                    <a:lstStyle/>
                    <a:p>
                      <a:r>
                        <a:rPr lang="en-US" sz="1200" dirty="0">
                          <a:latin typeface="Times New Roman" panose="02020603050405020304" pitchFamily="18" charset="0"/>
                          <a:cs typeface="Times New Roman" panose="02020603050405020304" pitchFamily="18" charset="0"/>
                        </a:rPr>
                        <a:t>Required</a:t>
                      </a:r>
                    </a:p>
                  </a:txBody>
                  <a:tcPr/>
                </a:tc>
                <a:tc>
                  <a:txBody>
                    <a:bodyPr/>
                    <a:lstStyle/>
                    <a:p>
                      <a:r>
                        <a:rPr lang="en-US" sz="1200" dirty="0">
                          <a:latin typeface="Times New Roman" panose="02020603050405020304" pitchFamily="18" charset="0"/>
                          <a:cs typeface="Times New Roman" panose="02020603050405020304" pitchFamily="18" charset="0"/>
                        </a:rPr>
                        <a:t>Required</a:t>
                      </a:r>
                    </a:p>
                  </a:txBody>
                  <a:tcPr/>
                </a:tc>
                <a:tc>
                  <a:txBody>
                    <a:bodyPr/>
                    <a:lstStyle/>
                    <a:p>
                      <a:r>
                        <a:rPr lang="en-US" sz="1200" dirty="0">
                          <a:latin typeface="Times New Roman" panose="02020603050405020304" pitchFamily="18" charset="0"/>
                          <a:cs typeface="Times New Roman" panose="02020603050405020304" pitchFamily="18" charset="0"/>
                        </a:rPr>
                        <a:t>Required</a:t>
                      </a:r>
                    </a:p>
                  </a:txBody>
                  <a:tcPr/>
                </a:tc>
                <a:extLst>
                  <a:ext uri="{0D108BD9-81ED-4DB2-BD59-A6C34878D82A}">
                    <a16:rowId xmlns:a16="http://schemas.microsoft.com/office/drawing/2014/main" val="3899495223"/>
                  </a:ext>
                </a:extLst>
              </a:tr>
              <a:tr h="370840">
                <a:tc>
                  <a:txBody>
                    <a:bodyPr/>
                    <a:lstStyle/>
                    <a:p>
                      <a:r>
                        <a:rPr lang="en-US" sz="1200" dirty="0">
                          <a:latin typeface="Times New Roman" panose="02020603050405020304" pitchFamily="18" charset="0"/>
                          <a:cs typeface="Times New Roman" panose="02020603050405020304" pitchFamily="18" charset="0"/>
                        </a:rPr>
                        <a:t>Identifying and Addressing Resource Inequities (RAR)</a:t>
                      </a:r>
                    </a:p>
                  </a:txBody>
                  <a:tcPr/>
                </a:tc>
                <a:tc>
                  <a:txBody>
                    <a:bodyPr/>
                    <a:lstStyle/>
                    <a:p>
                      <a:r>
                        <a:rPr lang="en-US" sz="1200" dirty="0">
                          <a:latin typeface="Times New Roman" panose="02020603050405020304" pitchFamily="18" charset="0"/>
                          <a:cs typeface="Times New Roman" panose="02020603050405020304" pitchFamily="18" charset="0"/>
                        </a:rPr>
                        <a:t>Required</a:t>
                      </a:r>
                    </a:p>
                  </a:txBody>
                  <a:tcPr/>
                </a:tc>
                <a:tc>
                  <a:txBody>
                    <a:bodyPr/>
                    <a:lstStyle/>
                    <a:p>
                      <a:r>
                        <a:rPr lang="en-US" sz="1200" dirty="0">
                          <a:latin typeface="Times New Roman" panose="02020603050405020304" pitchFamily="18" charset="0"/>
                          <a:cs typeface="Times New Roman" panose="02020603050405020304" pitchFamily="18" charset="0"/>
                        </a:rPr>
                        <a:t>Required</a:t>
                      </a:r>
                    </a:p>
                  </a:txBody>
                  <a:tcPr/>
                </a:tc>
                <a:tc>
                  <a:txBody>
                    <a:bodyPr/>
                    <a:lstStyle/>
                    <a:p>
                      <a:r>
                        <a:rPr lang="en-US" sz="1200" dirty="0">
                          <a:latin typeface="Times New Roman" panose="02020603050405020304" pitchFamily="18" charset="0"/>
                          <a:cs typeface="Times New Roman" panose="02020603050405020304" pitchFamily="18" charset="0"/>
                        </a:rPr>
                        <a:t>Recommended</a:t>
                      </a:r>
                    </a:p>
                  </a:txBody>
                  <a:tcPr/>
                </a:tc>
                <a:extLst>
                  <a:ext uri="{0D108BD9-81ED-4DB2-BD59-A6C34878D82A}">
                    <a16:rowId xmlns:a16="http://schemas.microsoft.com/office/drawing/2014/main" val="2961804092"/>
                  </a:ext>
                </a:extLst>
              </a:tr>
              <a:tr h="370840">
                <a:tc>
                  <a:txBody>
                    <a:bodyPr/>
                    <a:lstStyle/>
                    <a:p>
                      <a:r>
                        <a:rPr lang="en-US" sz="1200" dirty="0">
                          <a:latin typeface="Times New Roman" panose="02020603050405020304" pitchFamily="18" charset="0"/>
                          <a:cs typeface="Times New Roman" panose="02020603050405020304" pitchFamily="18" charset="0"/>
                        </a:rPr>
                        <a:t>Approval</a:t>
                      </a:r>
                    </a:p>
                  </a:txBody>
                  <a:tcPr/>
                </a:tc>
                <a:tc>
                  <a:txBody>
                    <a:bodyPr/>
                    <a:lstStyle/>
                    <a:p>
                      <a:r>
                        <a:rPr lang="en-US" sz="1200" dirty="0">
                          <a:latin typeface="Times New Roman" panose="02020603050405020304" pitchFamily="18" charset="0"/>
                          <a:cs typeface="Times New Roman" panose="02020603050405020304" pitchFamily="18" charset="0"/>
                        </a:rPr>
                        <a:t>Required (by school, PSU, and State)</a:t>
                      </a:r>
                    </a:p>
                  </a:txBody>
                  <a:tcPr/>
                </a:tc>
                <a:tc>
                  <a:txBody>
                    <a:bodyPr/>
                    <a:lstStyle/>
                    <a:p>
                      <a:r>
                        <a:rPr lang="en-US" sz="1200" dirty="0">
                          <a:latin typeface="Times New Roman" panose="02020603050405020304" pitchFamily="18" charset="0"/>
                          <a:cs typeface="Times New Roman" panose="02020603050405020304" pitchFamily="18" charset="0"/>
                        </a:rPr>
                        <a:t>Required (by PSU only)</a:t>
                      </a:r>
                    </a:p>
                  </a:txBody>
                  <a:tcPr/>
                </a:tc>
                <a:tc>
                  <a:txBody>
                    <a:bodyPr/>
                    <a:lstStyle/>
                    <a:p>
                      <a:r>
                        <a:rPr lang="en-US" sz="1200" dirty="0">
                          <a:latin typeface="Times New Roman" panose="02020603050405020304" pitchFamily="18" charset="0"/>
                          <a:cs typeface="Times New Roman" panose="02020603050405020304" pitchFamily="18" charset="0"/>
                        </a:rPr>
                        <a:t>Required (by PSU only)</a:t>
                      </a:r>
                    </a:p>
                  </a:txBody>
                  <a:tcPr/>
                </a:tc>
                <a:extLst>
                  <a:ext uri="{0D108BD9-81ED-4DB2-BD59-A6C34878D82A}">
                    <a16:rowId xmlns:a16="http://schemas.microsoft.com/office/drawing/2014/main" val="1228944492"/>
                  </a:ext>
                </a:extLst>
              </a:tr>
              <a:tr h="370840">
                <a:tc>
                  <a:txBody>
                    <a:bodyPr/>
                    <a:lstStyle/>
                    <a:p>
                      <a:r>
                        <a:rPr lang="en-US" sz="1200" dirty="0">
                          <a:latin typeface="Times New Roman" panose="02020603050405020304" pitchFamily="18" charset="0"/>
                          <a:cs typeface="Times New Roman" panose="02020603050405020304" pitchFamily="18" charset="0"/>
                        </a:rPr>
                        <a:t>Monitoring the Implementation</a:t>
                      </a:r>
                    </a:p>
                  </a:txBody>
                  <a:tcPr/>
                </a:tc>
                <a:tc>
                  <a:txBody>
                    <a:bodyPr/>
                    <a:lstStyle/>
                    <a:p>
                      <a:r>
                        <a:rPr lang="en-US" sz="1200" dirty="0">
                          <a:latin typeface="Times New Roman" panose="02020603050405020304" pitchFamily="18" charset="0"/>
                          <a:cs typeface="Times New Roman" panose="02020603050405020304" pitchFamily="18" charset="0"/>
                        </a:rPr>
                        <a:t>Required (by State)</a:t>
                      </a:r>
                    </a:p>
                  </a:txBody>
                  <a:tcPr/>
                </a:tc>
                <a:tc>
                  <a:txBody>
                    <a:bodyPr/>
                    <a:lstStyle/>
                    <a:p>
                      <a:r>
                        <a:rPr lang="en-US" sz="1200" dirty="0">
                          <a:latin typeface="Times New Roman" panose="02020603050405020304" pitchFamily="18" charset="0"/>
                          <a:cs typeface="Times New Roman" panose="02020603050405020304" pitchFamily="18" charset="0"/>
                        </a:rPr>
                        <a:t>Required (by PSU)</a:t>
                      </a:r>
                    </a:p>
                  </a:txBody>
                  <a:tcPr/>
                </a:tc>
                <a:tc>
                  <a:txBody>
                    <a:bodyPr/>
                    <a:lstStyle/>
                    <a:p>
                      <a:r>
                        <a:rPr lang="en-US" sz="1200" dirty="0">
                          <a:latin typeface="Times New Roman" panose="02020603050405020304" pitchFamily="18" charset="0"/>
                          <a:cs typeface="Times New Roman" panose="02020603050405020304" pitchFamily="18" charset="0"/>
                        </a:rPr>
                        <a:t>Required (by PSU)</a:t>
                      </a:r>
                    </a:p>
                  </a:txBody>
                  <a:tcPr/>
                </a:tc>
                <a:extLst>
                  <a:ext uri="{0D108BD9-81ED-4DB2-BD59-A6C34878D82A}">
                    <a16:rowId xmlns:a16="http://schemas.microsoft.com/office/drawing/2014/main" val="3082163703"/>
                  </a:ext>
                </a:extLst>
              </a:tr>
            </a:tbl>
          </a:graphicData>
        </a:graphic>
      </p:graphicFrame>
      <p:sp>
        <p:nvSpPr>
          <p:cNvPr id="6" name="TextBox 5">
            <a:extLst>
              <a:ext uri="{FF2B5EF4-FFF2-40B4-BE49-F238E27FC236}">
                <a16:creationId xmlns:a16="http://schemas.microsoft.com/office/drawing/2014/main" id="{290A6BD4-DD90-1FD3-C0EE-59BBF9108D88}"/>
              </a:ext>
            </a:extLst>
          </p:cNvPr>
          <p:cNvSpPr txBox="1"/>
          <p:nvPr/>
        </p:nvSpPr>
        <p:spPr>
          <a:xfrm>
            <a:off x="202425" y="6074890"/>
            <a:ext cx="5405647" cy="246221"/>
          </a:xfrm>
          <a:prstGeom prst="rect">
            <a:avLst/>
          </a:prstGeom>
          <a:noFill/>
        </p:spPr>
        <p:txBody>
          <a:bodyPr wrap="none" rtlCol="0">
            <a:spAutoFit/>
          </a:bodyPr>
          <a:lstStyle/>
          <a:p>
            <a:r>
              <a:rPr lang="en-US" sz="1000" dirty="0"/>
              <a:t>Table B.1 Pg. 19 – Non-Regulatory Guidance – School Improvement and Related Provisions</a:t>
            </a:r>
          </a:p>
        </p:txBody>
      </p:sp>
    </p:spTree>
    <p:extLst>
      <p:ext uri="{BB962C8B-B14F-4D97-AF65-F5344CB8AC3E}">
        <p14:creationId xmlns:p14="http://schemas.microsoft.com/office/powerpoint/2010/main" val="916699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7EAABE-8684-7296-C0B4-68D19D3D972C}"/>
              </a:ext>
            </a:extLst>
          </p:cNvPr>
          <p:cNvSpPr>
            <a:spLocks noGrp="1"/>
          </p:cNvSpPr>
          <p:nvPr>
            <p:ph type="sldNum" sz="quarter" idx="12"/>
          </p:nvPr>
        </p:nvSpPr>
        <p:spPr/>
        <p:txBody>
          <a:bodyPr/>
          <a:lstStyle/>
          <a:p>
            <a:fld id="{4944B7B2-FFA2-5148-A472-BF046BD89520}" type="slidenum">
              <a:rPr lang="en-US" smtClean="0"/>
              <a:pPr/>
              <a:t>13</a:t>
            </a:fld>
            <a:endParaRPr lang="en-US"/>
          </a:p>
        </p:txBody>
      </p:sp>
      <p:sp>
        <p:nvSpPr>
          <p:cNvPr id="7" name="TextBox 6">
            <a:extLst>
              <a:ext uri="{FF2B5EF4-FFF2-40B4-BE49-F238E27FC236}">
                <a16:creationId xmlns:a16="http://schemas.microsoft.com/office/drawing/2014/main" id="{2BE0358F-BA1A-DC16-827D-B787E8256F39}"/>
              </a:ext>
            </a:extLst>
          </p:cNvPr>
          <p:cNvSpPr txBox="1"/>
          <p:nvPr/>
        </p:nvSpPr>
        <p:spPr>
          <a:xfrm>
            <a:off x="98648" y="5571378"/>
            <a:ext cx="8946704" cy="461665"/>
          </a:xfrm>
          <a:prstGeom prst="rect">
            <a:avLst/>
          </a:prstGeom>
          <a:noFill/>
        </p:spPr>
        <p:txBody>
          <a:bodyPr wrap="square">
            <a:spAutoFit/>
          </a:bodyPr>
          <a:lstStyle/>
          <a:p>
            <a:r>
              <a:rPr lang="en-US" sz="1200" dirty="0"/>
              <a:t>https://</a:t>
            </a:r>
            <a:r>
              <a:rPr lang="en-US" sz="1200" dirty="0" err="1"/>
              <a:t>www.dpi.nc.gov</a:t>
            </a:r>
            <a:r>
              <a:rPr lang="en-US" sz="1200" dirty="0"/>
              <a:t>/districts-schools/districts-schools-support/office-school-improvement/</a:t>
            </a:r>
            <a:r>
              <a:rPr lang="en-US" sz="1200" dirty="0" err="1"/>
              <a:t>school-improvement-planning-and-ncstar#ncstar-info</a:t>
            </a:r>
            <a:endParaRPr lang="en-US" sz="1200" dirty="0"/>
          </a:p>
        </p:txBody>
      </p:sp>
      <p:pic>
        <p:nvPicPr>
          <p:cNvPr id="12" name="Picture 11" descr="A table with text on it&#10;&#10;AI-generated content may be incorrect.">
            <a:extLst>
              <a:ext uri="{FF2B5EF4-FFF2-40B4-BE49-F238E27FC236}">
                <a16:creationId xmlns:a16="http://schemas.microsoft.com/office/drawing/2014/main" id="{B7E92923-9320-1EC3-CF1D-AD666B919432}"/>
              </a:ext>
            </a:extLst>
          </p:cNvPr>
          <p:cNvPicPr>
            <a:picLocks noChangeAspect="1"/>
          </p:cNvPicPr>
          <p:nvPr/>
        </p:nvPicPr>
        <p:blipFill>
          <a:blip r:embed="rId3"/>
          <a:stretch>
            <a:fillRect/>
          </a:stretch>
        </p:blipFill>
        <p:spPr>
          <a:xfrm>
            <a:off x="1168857" y="824957"/>
            <a:ext cx="6806286" cy="4368504"/>
          </a:xfrm>
          <a:prstGeom prst="rect">
            <a:avLst/>
          </a:prstGeom>
        </p:spPr>
      </p:pic>
      <p:sp>
        <p:nvSpPr>
          <p:cNvPr id="13" name="TextBox 12">
            <a:extLst>
              <a:ext uri="{FF2B5EF4-FFF2-40B4-BE49-F238E27FC236}">
                <a16:creationId xmlns:a16="http://schemas.microsoft.com/office/drawing/2014/main" id="{97FFAAF5-A03A-C670-ABD5-8CE5B04039DA}"/>
              </a:ext>
            </a:extLst>
          </p:cNvPr>
          <p:cNvSpPr txBox="1"/>
          <p:nvPr/>
        </p:nvSpPr>
        <p:spPr>
          <a:xfrm>
            <a:off x="2582691" y="171808"/>
            <a:ext cx="4203395" cy="461665"/>
          </a:xfrm>
          <a:prstGeom prst="rect">
            <a:avLst/>
          </a:prstGeom>
          <a:noFill/>
        </p:spPr>
        <p:txBody>
          <a:bodyPr wrap="none" rtlCol="0">
            <a:spAutoFit/>
          </a:bodyPr>
          <a:lstStyle/>
          <a:p>
            <a:r>
              <a:rPr lang="en-US" sz="2400" b="1" dirty="0" err="1">
                <a:solidFill>
                  <a:srgbClr val="1C3766"/>
                </a:solidFill>
              </a:rPr>
              <a:t>NCStar</a:t>
            </a:r>
            <a:r>
              <a:rPr lang="en-US" sz="2400" b="1" dirty="0">
                <a:solidFill>
                  <a:srgbClr val="1C3766"/>
                </a:solidFill>
              </a:rPr>
              <a:t> Required Indicators</a:t>
            </a:r>
          </a:p>
        </p:txBody>
      </p:sp>
    </p:spTree>
    <p:extLst>
      <p:ext uri="{BB962C8B-B14F-4D97-AF65-F5344CB8AC3E}">
        <p14:creationId xmlns:p14="http://schemas.microsoft.com/office/powerpoint/2010/main" val="208742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7FC757-E4FF-1907-F54E-B6A7B12FA47D}"/>
              </a:ext>
            </a:extLst>
          </p:cNvPr>
          <p:cNvSpPr>
            <a:spLocks noGrp="1"/>
          </p:cNvSpPr>
          <p:nvPr>
            <p:ph type="title"/>
          </p:nvPr>
        </p:nvSpPr>
        <p:spPr/>
        <p:txBody>
          <a:bodyPr>
            <a:normAutofit/>
          </a:bodyPr>
          <a:lstStyle/>
          <a:p>
            <a:pPr algn="ctr"/>
            <a:r>
              <a:rPr lang="en-US" sz="4000"/>
              <a:t>PRC 0105 Funding Allocation</a:t>
            </a:r>
          </a:p>
        </p:txBody>
      </p:sp>
      <p:sp>
        <p:nvSpPr>
          <p:cNvPr id="2" name="Slide Number Placeholder 1">
            <a:extLst>
              <a:ext uri="{FF2B5EF4-FFF2-40B4-BE49-F238E27FC236}">
                <a16:creationId xmlns:a16="http://schemas.microsoft.com/office/drawing/2014/main" id="{809E4F07-72EE-0707-1EB2-38680123A1C3}"/>
              </a:ext>
            </a:extLst>
          </p:cNvPr>
          <p:cNvSpPr>
            <a:spLocks noGrp="1"/>
          </p:cNvSpPr>
          <p:nvPr>
            <p:ph type="sldNum" sz="quarter" idx="10"/>
          </p:nvPr>
        </p:nvSpPr>
        <p:spPr/>
        <p:txBody>
          <a:bodyPr/>
          <a:lstStyle/>
          <a:p>
            <a:fld id="{330EA680-D336-4FF7-8B7A-9848BB0A1C32}" type="slidenum">
              <a:rPr lang="en-US" smtClean="0"/>
              <a:t>14</a:t>
            </a:fld>
            <a:endParaRPr lang="en-US"/>
          </a:p>
        </p:txBody>
      </p:sp>
      <p:pic>
        <p:nvPicPr>
          <p:cNvPr id="5" name="Picture 6" descr="Money Vector Art, Icons, and Graphics ...">
            <a:extLst>
              <a:ext uri="{FF2B5EF4-FFF2-40B4-BE49-F238E27FC236}">
                <a16:creationId xmlns:a16="http://schemas.microsoft.com/office/drawing/2014/main" id="{4B8FB0E2-2AD1-0BC5-362A-25135A409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020" y="1788566"/>
            <a:ext cx="6588690" cy="422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64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B969112-62C3-F8D8-760D-124C2128268E}"/>
              </a:ext>
            </a:extLst>
          </p:cNvPr>
          <p:cNvSpPr>
            <a:spLocks noGrp="1"/>
          </p:cNvSpPr>
          <p:nvPr>
            <p:ph type="title"/>
          </p:nvPr>
        </p:nvSpPr>
        <p:spPr>
          <a:xfrm>
            <a:off x="630936" y="256032"/>
            <a:ext cx="7879842" cy="1014984"/>
          </a:xfrm>
        </p:spPr>
        <p:txBody>
          <a:bodyPr vert="horz" lIns="91440" tIns="45720" rIns="91440" bIns="45720" rtlCol="0" anchor="b">
            <a:normAutofit/>
          </a:bodyPr>
          <a:lstStyle/>
          <a:p>
            <a:r>
              <a:rPr lang="en-US" sz="3100" kern="1200">
                <a:solidFill>
                  <a:schemeClr val="tx1"/>
                </a:solidFill>
                <a:latin typeface="+mj-lt"/>
                <a:ea typeface="+mj-ea"/>
                <a:cs typeface="+mj-cs"/>
              </a:rPr>
              <a:t>Comprehensive and Targeted Support </a:t>
            </a:r>
            <a:br>
              <a:rPr lang="en-US" sz="3100" kern="1200">
                <a:solidFill>
                  <a:schemeClr val="tx1"/>
                </a:solidFill>
                <a:latin typeface="+mj-lt"/>
                <a:ea typeface="+mj-ea"/>
                <a:cs typeface="+mj-cs"/>
              </a:rPr>
            </a:br>
            <a:r>
              <a:rPr lang="en-US" sz="3100" kern="1200">
                <a:solidFill>
                  <a:schemeClr val="tx1"/>
                </a:solidFill>
                <a:latin typeface="+mj-lt"/>
                <a:ea typeface="+mj-ea"/>
                <a:cs typeface="+mj-cs"/>
              </a:rPr>
              <a:t>FY26 - PRC 0105 Funding Allotment</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Slide Number Placeholder 1">
            <a:extLst>
              <a:ext uri="{FF2B5EF4-FFF2-40B4-BE49-F238E27FC236}">
                <a16:creationId xmlns:a16="http://schemas.microsoft.com/office/drawing/2014/main" id="{39456407-E9F6-03BD-5BAD-DFE1517040E4}"/>
              </a:ext>
            </a:extLst>
          </p:cNvPr>
          <p:cNvSpPr>
            <a:spLocks noGrp="1"/>
          </p:cNvSpPr>
          <p:nvPr>
            <p:ph type="sldNum" sz="quarter" idx="10"/>
          </p:nvPr>
        </p:nvSpPr>
        <p:spPr>
          <a:xfrm>
            <a:off x="6654940" y="6356350"/>
            <a:ext cx="1858124" cy="365125"/>
          </a:xfrm>
        </p:spPr>
        <p:txBody>
          <a:bodyPr vert="horz" lIns="91440" tIns="45720" rIns="91440" bIns="45720" rtlCol="0" anchor="ctr">
            <a:normAutofit/>
          </a:bodyPr>
          <a:lstStyle/>
          <a:p>
            <a:pPr defTabSz="914400">
              <a:spcAft>
                <a:spcPts val="600"/>
              </a:spcAft>
            </a:pPr>
            <a:fld id="{330EA680-D336-4FF7-8B7A-9848BB0A1C32}" type="slidenum">
              <a:rPr lang="en-US" sz="1200">
                <a:solidFill>
                  <a:schemeClr val="tx1">
                    <a:lumMod val="50000"/>
                    <a:lumOff val="50000"/>
                  </a:schemeClr>
                </a:solidFill>
                <a:latin typeface="+mn-lt"/>
              </a:rPr>
              <a:pPr defTabSz="914400">
                <a:spcAft>
                  <a:spcPts val="600"/>
                </a:spcAft>
              </a:pPr>
              <a:t>15</a:t>
            </a:fld>
            <a:endParaRPr lang="en-US" sz="1200">
              <a:solidFill>
                <a:schemeClr val="tx1">
                  <a:lumMod val="50000"/>
                  <a:lumOff val="50000"/>
                </a:schemeClr>
              </a:solidFill>
              <a:latin typeface="+mn-lt"/>
            </a:endParaRPr>
          </a:p>
        </p:txBody>
      </p:sp>
      <p:graphicFrame>
        <p:nvGraphicFramePr>
          <p:cNvPr id="7" name="Text Placeholder 3">
            <a:extLst>
              <a:ext uri="{FF2B5EF4-FFF2-40B4-BE49-F238E27FC236}">
                <a16:creationId xmlns:a16="http://schemas.microsoft.com/office/drawing/2014/main" id="{2B65197A-AC93-04AE-44F6-5A8189C25FDC}"/>
              </a:ext>
            </a:extLst>
          </p:cNvPr>
          <p:cNvGraphicFramePr/>
          <p:nvPr>
            <p:extLst>
              <p:ext uri="{D42A27DB-BD31-4B8C-83A1-F6EECF244321}">
                <p14:modId xmlns:p14="http://schemas.microsoft.com/office/powerpoint/2010/main" val="3821860436"/>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5395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FC7141-D47B-960C-B6C5-6C2DC62E83BC}"/>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987EF3B-2202-DB6C-58FD-A1248708AC1E}"/>
              </a:ext>
            </a:extLst>
          </p:cNvPr>
          <p:cNvSpPr>
            <a:spLocks noGrp="1"/>
          </p:cNvSpPr>
          <p:nvPr>
            <p:ph type="title"/>
          </p:nvPr>
        </p:nvSpPr>
        <p:spPr>
          <a:xfrm>
            <a:off x="630936" y="256032"/>
            <a:ext cx="7879842" cy="1014984"/>
          </a:xfrm>
        </p:spPr>
        <p:txBody>
          <a:bodyPr vert="horz" lIns="91440" tIns="45720" rIns="91440" bIns="45720" rtlCol="0" anchor="b">
            <a:normAutofit/>
          </a:bodyPr>
          <a:lstStyle/>
          <a:p>
            <a:pPr>
              <a:spcBef>
                <a:spcPct val="0"/>
              </a:spcBef>
            </a:pPr>
            <a:r>
              <a:rPr lang="en-US" sz="3100" kern="1200">
                <a:solidFill>
                  <a:schemeClr val="tx1"/>
                </a:solidFill>
                <a:latin typeface="+mj-lt"/>
                <a:ea typeface="+mj-ea"/>
                <a:cs typeface="+mj-cs"/>
              </a:rPr>
              <a:t>Comprehensive and Targeted Support </a:t>
            </a:r>
            <a:br>
              <a:rPr lang="en-US" sz="3100" kern="1200">
                <a:solidFill>
                  <a:schemeClr val="tx1"/>
                </a:solidFill>
                <a:latin typeface="+mj-lt"/>
                <a:ea typeface="+mj-ea"/>
                <a:cs typeface="+mj-cs"/>
              </a:rPr>
            </a:br>
            <a:r>
              <a:rPr lang="en-US" sz="3100" kern="1200">
                <a:solidFill>
                  <a:schemeClr val="tx1"/>
                </a:solidFill>
                <a:latin typeface="+mj-lt"/>
                <a:ea typeface="+mj-ea"/>
                <a:cs typeface="+mj-cs"/>
              </a:rPr>
              <a:t>FY26 - PRC 0105 Funding Allotment </a:t>
            </a:r>
          </a:p>
        </p:txBody>
      </p:sp>
      <p:sp>
        <p:nvSpPr>
          <p:cNvPr id="8" name="Rectangle 7">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Rectangle 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Slide Number Placeholder 1">
            <a:extLst>
              <a:ext uri="{FF2B5EF4-FFF2-40B4-BE49-F238E27FC236}">
                <a16:creationId xmlns:a16="http://schemas.microsoft.com/office/drawing/2014/main" id="{B10F033B-EE8F-9FB9-2451-D7DD59C63E83}"/>
              </a:ext>
            </a:extLst>
          </p:cNvPr>
          <p:cNvSpPr>
            <a:spLocks noGrp="1"/>
          </p:cNvSpPr>
          <p:nvPr>
            <p:ph type="sldNum" idx="12"/>
          </p:nvPr>
        </p:nvSpPr>
        <p:spPr>
          <a:xfrm>
            <a:off x="6654940" y="6356350"/>
            <a:ext cx="1858124" cy="365125"/>
          </a:xfrm>
        </p:spPr>
        <p:txBody>
          <a:bodyPr vert="horz" lIns="91440" tIns="45720" rIns="91440" bIns="45720" rtlCol="0" anchor="ctr">
            <a:normAutofit/>
          </a:bodyPr>
          <a:lstStyle/>
          <a:p>
            <a:pPr defTabSz="914400">
              <a:spcAft>
                <a:spcPts val="600"/>
              </a:spcAft>
            </a:pPr>
            <a:fld id="{330EA680-D336-4FF7-8B7A-9848BB0A1C32}" type="slidenum">
              <a:rPr lang="en-US" sz="1200">
                <a:solidFill>
                  <a:schemeClr val="tx1">
                    <a:lumMod val="50000"/>
                    <a:lumOff val="50000"/>
                  </a:schemeClr>
                </a:solidFill>
                <a:latin typeface="+mn-lt"/>
              </a:rPr>
              <a:pPr defTabSz="914400">
                <a:spcAft>
                  <a:spcPts val="600"/>
                </a:spcAft>
              </a:pPr>
              <a:t>16</a:t>
            </a:fld>
            <a:endParaRPr lang="en-US" sz="1200">
              <a:solidFill>
                <a:schemeClr val="tx1">
                  <a:lumMod val="50000"/>
                  <a:lumOff val="50000"/>
                </a:schemeClr>
              </a:solidFill>
              <a:latin typeface="+mn-lt"/>
            </a:endParaRPr>
          </a:p>
        </p:txBody>
      </p:sp>
      <p:graphicFrame>
        <p:nvGraphicFramePr>
          <p:cNvPr id="11" name="Text Placeholder 3">
            <a:extLst>
              <a:ext uri="{FF2B5EF4-FFF2-40B4-BE49-F238E27FC236}">
                <a16:creationId xmlns:a16="http://schemas.microsoft.com/office/drawing/2014/main" id="{48D320F1-C67E-1D33-BE42-497D7C9498FE}"/>
              </a:ext>
            </a:extLst>
          </p:cNvPr>
          <p:cNvGraphicFramePr/>
          <p:nvPr>
            <p:extLst>
              <p:ext uri="{D42A27DB-BD31-4B8C-83A1-F6EECF244321}">
                <p14:modId xmlns:p14="http://schemas.microsoft.com/office/powerpoint/2010/main" val="2919044538"/>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1678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258e2e05ab7_0_20"/>
          <p:cNvSpPr txBox="1">
            <a:spLocks noGrp="1"/>
          </p:cNvSpPr>
          <p:nvPr>
            <p:ph type="title"/>
          </p:nvPr>
        </p:nvSpPr>
        <p:spPr>
          <a:xfrm>
            <a:off x="629842" y="322580"/>
            <a:ext cx="8178878" cy="69939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spcBef>
                <a:spcPts val="0"/>
              </a:spcBef>
              <a:buClr>
                <a:srgbClr val="1C3766"/>
              </a:buClr>
              <a:buSzPts val="4200"/>
              <a:buFont typeface="Arial"/>
            </a:pPr>
            <a:r>
              <a:rPr lang="en-US" sz="3600" b="1" dirty="0"/>
              <a:t>Attestations</a:t>
            </a:r>
            <a:endParaRPr lang="en-US" sz="3600" b="1" dirty="0">
              <a:ea typeface="Calibri Light" panose="020F0302020204030204"/>
              <a:cs typeface="Calibri Light" panose="020F0302020204030204"/>
            </a:endParaRPr>
          </a:p>
        </p:txBody>
      </p:sp>
      <p:sp>
        <p:nvSpPr>
          <p:cNvPr id="98" name="Google Shape;98;g258e2e05ab7_0_20"/>
          <p:cNvSpPr txBox="1">
            <a:spLocks noGrp="1"/>
          </p:cNvSpPr>
          <p:nvPr>
            <p:ph type="body" sz="half" idx="2"/>
          </p:nvPr>
        </p:nvSpPr>
        <p:spPr>
          <a:xfrm>
            <a:off x="219635" y="1368110"/>
            <a:ext cx="8589085" cy="4746503"/>
          </a:xfrm>
          <a:prstGeom prst="rect">
            <a:avLst/>
          </a:prstGeom>
          <a:noFill/>
          <a:ln>
            <a:noFill/>
          </a:ln>
        </p:spPr>
        <p:txBody>
          <a:bodyPr spcFirstLastPara="1" wrap="square" lIns="91425" tIns="45700" rIns="91425" bIns="45700" anchor="t" anchorCtr="0">
            <a:normAutofit fontScale="4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000" dirty="0">
                <a:latin typeface="Times New Roman" panose="02020603050405020304" pitchFamily="18" charset="0"/>
                <a:cs typeface="Times New Roman" panose="02020603050405020304" pitchFamily="18" charset="0"/>
              </a:rPr>
              <a:t>A.  The PSU attests that at least 80% of PRC 0105 funds will directly support identified CSI/TSI schools, with up to 20% allowable for district-level administrative costs, contracted Charter Management Organization (CMO) support, or contracted Institutions of Higher Education (IHE) Lab School support.</a:t>
            </a:r>
          </a:p>
          <a:p>
            <a:r>
              <a:rPr lang="en-US" sz="3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B.  The PSU attests that all identified CSI/ATSI schools will utilize </a:t>
            </a:r>
            <a:r>
              <a:rPr lang="en-US" sz="3000" dirty="0" err="1">
                <a:latin typeface="Times New Roman" panose="02020603050405020304" pitchFamily="18" charset="0"/>
                <a:cs typeface="Times New Roman" panose="02020603050405020304" pitchFamily="18" charset="0"/>
              </a:rPr>
              <a:t>NCStar</a:t>
            </a:r>
            <a:r>
              <a:rPr lang="en-US" sz="3000" dirty="0">
                <a:latin typeface="Times New Roman" panose="02020603050405020304" pitchFamily="18" charset="0"/>
                <a:cs typeface="Times New Roman" panose="02020603050405020304" pitchFamily="18" charset="0"/>
              </a:rPr>
              <a:t> for school improvement planning with fidelity, including completion of all required indicators.</a:t>
            </a:r>
          </a:p>
          <a:p>
            <a:r>
              <a:rPr lang="en-US" sz="3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C.  The PSU attests that the Parent Notification Letter will be developed and distributed on or before November 30th annually to meet federal and state communication requirements.</a:t>
            </a:r>
          </a:p>
          <a:p>
            <a:r>
              <a:rPr lang="en-US" sz="3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D.  The PSU attests that all PRC 0105-funded activities align directly with the strategies and interventions identified in the approved CSI/TSI plan at the school and PSU levels.</a:t>
            </a:r>
          </a:p>
          <a:p>
            <a:r>
              <a:rPr lang="en-US" sz="3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E.  The PSU acknowledges that PRC 0105 funds are temporary and supplemental, intended to accelerate improvement in CSI/TSI schools so that, when funds expire, effective systems and evidence-based practices remain in place to sustain continued progress.</a:t>
            </a:r>
          </a:p>
          <a:p>
            <a:r>
              <a:rPr lang="en-US" sz="3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F.  The PSU attests that all PRC 0105-funded expenditures are:</a:t>
            </a:r>
          </a:p>
          <a:p>
            <a:r>
              <a:rPr lang="en-US" sz="3000" dirty="0">
                <a:latin typeface="Times New Roman" panose="02020603050405020304" pitchFamily="18" charset="0"/>
                <a:cs typeface="Times New Roman" panose="02020603050405020304" pitchFamily="18" charset="0"/>
              </a:rPr>
              <a:t>	a. Necessary to carry out the approved CSI/TSI plan and directly support improved outcomes; and</a:t>
            </a:r>
          </a:p>
          <a:p>
            <a:r>
              <a:rPr lang="en-US" sz="3000" dirty="0">
                <a:latin typeface="Times New Roman" panose="02020603050405020304" pitchFamily="18" charset="0"/>
                <a:cs typeface="Times New Roman" panose="02020603050405020304" pitchFamily="18" charset="0"/>
              </a:rPr>
              <a:t>	b. Reasonable, reflecting sound fiscal judgment and cost-effectiveness</a:t>
            </a:r>
          </a:p>
          <a:p>
            <a:r>
              <a:rPr lang="en-US" sz="3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G.  The PSU attests that PRC 0105 funds are used to supplement, not supplant, other funding sources, and that activities enhance or expand services beyond what is otherwise required or funded through other programs.</a:t>
            </a:r>
          </a:p>
          <a:p>
            <a:r>
              <a:rPr lang="en-US" sz="3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H.  The PSU attests that PRC 0105-funded activities are designed to build capacity and implement systems that can be sustained beyond the availability of PRC 0105 funds.</a:t>
            </a:r>
          </a:p>
          <a:p>
            <a:r>
              <a:rPr lang="en-US" sz="3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I.  The PSU attests to fully supporting all CSI and ATSI identified schools within the PSU through coordinated leadership, monitoring, data analysis, resource allocation review (RAR) and technical assistance.</a:t>
            </a:r>
          </a:p>
          <a:p>
            <a:r>
              <a:rPr lang="en-US" sz="3000" dirty="0">
                <a:latin typeface="Times New Roman" panose="02020603050405020304" pitchFamily="18" charset="0"/>
                <a:cs typeface="Times New Roman" panose="02020603050405020304" pitchFamily="18" charset="0"/>
              </a:rPr>
              <a:t> </a:t>
            </a:r>
          </a:p>
          <a:p>
            <a:r>
              <a:rPr lang="en-US" sz="3000" dirty="0">
                <a:latin typeface="Times New Roman" panose="02020603050405020304" pitchFamily="18" charset="0"/>
                <a:cs typeface="Times New Roman" panose="02020603050405020304" pitchFamily="18" charset="0"/>
              </a:rPr>
              <a:t>J.  The PSU attests to active collaboration with NCDPI staff and compliance with required supports, monitoring, and reporting processes established for CSI/TSI identified schools.</a:t>
            </a:r>
          </a:p>
          <a:p>
            <a:pPr marL="0" indent="0" algn="just">
              <a:lnSpc>
                <a:spcPct val="100000"/>
              </a:lnSpc>
              <a:buNone/>
            </a:pPr>
            <a:endParaRPr lang="en-US" dirty="0">
              <a:ea typeface="Calibri"/>
              <a:cs typeface="Calibri"/>
            </a:endParaRPr>
          </a:p>
          <a:p>
            <a:pPr marL="0" lvl="0" indent="0" algn="just" rtl="0">
              <a:lnSpc>
                <a:spcPct val="170000"/>
              </a:lnSpc>
              <a:spcBef>
                <a:spcPts val="1000"/>
              </a:spcBef>
              <a:spcAft>
                <a:spcPts val="0"/>
              </a:spcAft>
              <a:buNone/>
            </a:pPr>
            <a:endParaRPr lang="en-US" sz="7200" dirty="0">
              <a:highlight>
                <a:srgbClr val="FFFFFF"/>
              </a:highlight>
              <a:ea typeface="Calibri"/>
              <a:cs typeface="Calibri"/>
            </a:endParaRPr>
          </a:p>
          <a:p>
            <a:pPr marL="228594" lvl="0" indent="-139697" algn="just" rtl="0">
              <a:lnSpc>
                <a:spcPct val="170000"/>
              </a:lnSpc>
              <a:spcBef>
                <a:spcPts val="1000"/>
              </a:spcBef>
              <a:spcAft>
                <a:spcPts val="0"/>
              </a:spcAft>
              <a:buClr>
                <a:srgbClr val="1C3766"/>
              </a:buClr>
              <a:buSzPct val="100000"/>
              <a:buNone/>
            </a:pPr>
            <a:endParaRPr sz="5600" b="1" dirty="0"/>
          </a:p>
          <a:p>
            <a:pPr marL="0" lvl="0" indent="0" algn="ctr" rtl="0">
              <a:lnSpc>
                <a:spcPct val="90000"/>
              </a:lnSpc>
              <a:spcBef>
                <a:spcPts val="1000"/>
              </a:spcBef>
              <a:spcAft>
                <a:spcPts val="0"/>
              </a:spcAft>
              <a:buClr>
                <a:srgbClr val="1C3766"/>
              </a:buClr>
              <a:buSzPct val="100000"/>
              <a:buNone/>
            </a:pPr>
            <a:endParaRPr sz="3600" dirty="0"/>
          </a:p>
          <a:p>
            <a:pPr marL="228594" lvl="0" indent="-185415" algn="l" rtl="0">
              <a:lnSpc>
                <a:spcPct val="90000"/>
              </a:lnSpc>
              <a:spcBef>
                <a:spcPts val="1000"/>
              </a:spcBef>
              <a:spcAft>
                <a:spcPts val="0"/>
              </a:spcAft>
              <a:buClr>
                <a:srgbClr val="1C3766"/>
              </a:buClr>
              <a:buSzPct val="100000"/>
              <a:buNone/>
            </a:pPr>
            <a:endParaRPr sz="2700" dirty="0"/>
          </a:p>
        </p:txBody>
      </p:sp>
      <p:sp>
        <p:nvSpPr>
          <p:cNvPr id="99" name="Google Shape;99;g258e2e05ab7_0_20"/>
          <p:cNvSpPr txBox="1">
            <a:spLocks noGrp="1"/>
          </p:cNvSpPr>
          <p:nvPr>
            <p:ph type="sldNum" sz="quarter" idx="10"/>
          </p:nvPr>
        </p:nvSpPr>
        <p:spPr>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Tree>
    <p:extLst>
      <p:ext uri="{BB962C8B-B14F-4D97-AF65-F5344CB8AC3E}">
        <p14:creationId xmlns:p14="http://schemas.microsoft.com/office/powerpoint/2010/main" val="4015336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CSI/TSI </a:t>
            </a:r>
            <a:r>
              <a:rPr lang="en-US"/>
              <a:t>Expenses </a:t>
            </a:r>
            <a:endParaRPr/>
          </a:p>
        </p:txBody>
      </p:sp>
      <p:graphicFrame>
        <p:nvGraphicFramePr>
          <p:cNvPr id="3" name="Table 2"/>
          <p:cNvGraphicFramePr>
            <a:graphicFrameLocks noGrp="1"/>
          </p:cNvGraphicFramePr>
          <p:nvPr>
            <p:extLst>
              <p:ext uri="{D42A27DB-BD31-4B8C-83A1-F6EECF244321}">
                <p14:modId xmlns:p14="http://schemas.microsoft.com/office/powerpoint/2010/main" val="588377359"/>
              </p:ext>
            </p:extLst>
          </p:nvPr>
        </p:nvGraphicFramePr>
        <p:xfrm>
          <a:off x="378373" y="1371600"/>
          <a:ext cx="8597461" cy="4703380"/>
        </p:xfrm>
        <a:graphic>
          <a:graphicData uri="http://schemas.openxmlformats.org/drawingml/2006/table">
            <a:tbl>
              <a:tblPr firstRow="1" bandRow="1">
                <a:tableStyleId>{5C22544A-7EE6-4342-B048-85BDC9FD1C3A}</a:tableStyleId>
              </a:tblPr>
              <a:tblGrid>
                <a:gridCol w="5280093">
                  <a:extLst>
                    <a:ext uri="{9D8B030D-6E8A-4147-A177-3AD203B41FA5}">
                      <a16:colId xmlns:a16="http://schemas.microsoft.com/office/drawing/2014/main" val="20000"/>
                    </a:ext>
                  </a:extLst>
                </a:gridCol>
                <a:gridCol w="1421729">
                  <a:extLst>
                    <a:ext uri="{9D8B030D-6E8A-4147-A177-3AD203B41FA5}">
                      <a16:colId xmlns:a16="http://schemas.microsoft.com/office/drawing/2014/main" val="20001"/>
                    </a:ext>
                  </a:extLst>
                </a:gridCol>
                <a:gridCol w="1895639">
                  <a:extLst>
                    <a:ext uri="{9D8B030D-6E8A-4147-A177-3AD203B41FA5}">
                      <a16:colId xmlns:a16="http://schemas.microsoft.com/office/drawing/2014/main" val="20002"/>
                    </a:ext>
                  </a:extLst>
                </a:gridCol>
              </a:tblGrid>
              <a:tr h="427580">
                <a:tc>
                  <a:txBody>
                    <a:bodyPr/>
                    <a:lstStyle/>
                    <a:p>
                      <a:pPr algn="ctr">
                        <a:defRPr sz="1400" b="1"/>
                      </a:pPr>
                      <a:r>
                        <a:t>Activity</a:t>
                      </a:r>
                    </a:p>
                  </a:txBody>
                  <a:tcPr/>
                </a:tc>
                <a:tc>
                  <a:txBody>
                    <a:bodyPr/>
                    <a:lstStyle/>
                    <a:p>
                      <a:pPr algn="ctr">
                        <a:defRPr sz="1400" b="1"/>
                      </a:pPr>
                      <a:r>
                        <a:rPr dirty="0"/>
                        <a:t>Approved ✅</a:t>
                      </a:r>
                    </a:p>
                  </a:txBody>
                  <a:tcPr/>
                </a:tc>
                <a:tc>
                  <a:txBody>
                    <a:bodyPr/>
                    <a:lstStyle/>
                    <a:p>
                      <a:pPr algn="ctr">
                        <a:defRPr sz="1400" b="1"/>
                      </a:pPr>
                      <a:r>
                        <a:rPr dirty="0"/>
                        <a:t>Not Approved ❌</a:t>
                      </a:r>
                    </a:p>
                  </a:txBody>
                  <a:tcPr/>
                </a:tc>
                <a:extLst>
                  <a:ext uri="{0D108BD9-81ED-4DB2-BD59-A6C34878D82A}">
                    <a16:rowId xmlns:a16="http://schemas.microsoft.com/office/drawing/2014/main" val="10000"/>
                  </a:ext>
                </a:extLst>
              </a:tr>
              <a:tr h="427580">
                <a:tc>
                  <a:txBody>
                    <a:bodyPr/>
                    <a:lstStyle/>
                    <a:p>
                      <a:r>
                        <a:t>Hiring tutors for subgroup gap intervention</a:t>
                      </a:r>
                    </a:p>
                  </a:txBody>
                  <a:tcPr/>
                </a:tc>
                <a:tc>
                  <a:txBody>
                    <a:bodyPr/>
                    <a:lstStyle/>
                    <a:p>
                      <a:pPr algn="ctr"/>
                      <a:r>
                        <a:rPr lang="en-US" dirty="0"/>
                        <a:t>✅</a:t>
                      </a:r>
                      <a:endParaRPr dirty="0"/>
                    </a:p>
                  </a:txBody>
                  <a:tcPr/>
                </a:tc>
                <a:tc>
                  <a:txBody>
                    <a:bodyPr/>
                    <a:lstStyle/>
                    <a:p>
                      <a:pPr algn="ctr"/>
                      <a:endParaRPr dirty="0"/>
                    </a:p>
                  </a:txBody>
                  <a:tcPr/>
                </a:tc>
                <a:extLst>
                  <a:ext uri="{0D108BD9-81ED-4DB2-BD59-A6C34878D82A}">
                    <a16:rowId xmlns:a16="http://schemas.microsoft.com/office/drawing/2014/main" val="10001"/>
                  </a:ext>
                </a:extLst>
              </a:tr>
              <a:tr h="427580">
                <a:tc>
                  <a:txBody>
                    <a:bodyPr/>
                    <a:lstStyle/>
                    <a:p>
                      <a:r>
                        <a:t>Paying for staff holiday party</a:t>
                      </a:r>
                    </a:p>
                  </a:txBody>
                  <a:tcPr/>
                </a:tc>
                <a:tc>
                  <a:txBody>
                    <a:bodyPr/>
                    <a:lstStyle/>
                    <a:p>
                      <a:endParaRPr/>
                    </a:p>
                  </a:txBody>
                  <a:tcPr/>
                </a:tc>
                <a:tc>
                  <a:txBody>
                    <a:bodyPr/>
                    <a:lstStyle/>
                    <a:p>
                      <a:pPr algn="ctr"/>
                      <a:r>
                        <a:rPr lang="en-US" dirty="0"/>
                        <a:t>❌</a:t>
                      </a:r>
                      <a:endParaRPr dirty="0"/>
                    </a:p>
                  </a:txBody>
                  <a:tcPr/>
                </a:tc>
                <a:extLst>
                  <a:ext uri="{0D108BD9-81ED-4DB2-BD59-A6C34878D82A}">
                    <a16:rowId xmlns:a16="http://schemas.microsoft.com/office/drawing/2014/main" val="10002"/>
                  </a:ext>
                </a:extLst>
              </a:tr>
              <a:tr h="427580">
                <a:tc>
                  <a:txBody>
                    <a:bodyPr/>
                    <a:lstStyle/>
                    <a:p>
                      <a:r>
                        <a:t>Purchasing evidence-based reading software</a:t>
                      </a:r>
                    </a:p>
                  </a:txBody>
                  <a:tcPr/>
                </a:tc>
                <a:tc>
                  <a:txBody>
                    <a:bodyPr/>
                    <a:lstStyle/>
                    <a:p>
                      <a:pPr algn="ctr"/>
                      <a:r>
                        <a:rPr lang="en-US" dirty="0"/>
                        <a:t>✅</a:t>
                      </a:r>
                      <a:endParaRPr dirty="0"/>
                    </a:p>
                  </a:txBody>
                  <a:tcPr/>
                </a:tc>
                <a:tc>
                  <a:txBody>
                    <a:bodyPr/>
                    <a:lstStyle/>
                    <a:p>
                      <a:endParaRPr/>
                    </a:p>
                  </a:txBody>
                  <a:tcPr/>
                </a:tc>
                <a:extLst>
                  <a:ext uri="{0D108BD9-81ED-4DB2-BD59-A6C34878D82A}">
                    <a16:rowId xmlns:a16="http://schemas.microsoft.com/office/drawing/2014/main" val="10003"/>
                  </a:ext>
                </a:extLst>
              </a:tr>
              <a:tr h="427580">
                <a:tc>
                  <a:txBody>
                    <a:bodyPr/>
                    <a:lstStyle/>
                    <a:p>
                      <a:r>
                        <a:t>Buying school mascot costumes</a:t>
                      </a:r>
                    </a:p>
                  </a:txBody>
                  <a:tcPr/>
                </a:tc>
                <a:tc>
                  <a:txBody>
                    <a:bodyPr/>
                    <a:lstStyle/>
                    <a:p>
                      <a:endParaRPr/>
                    </a:p>
                  </a:txBody>
                  <a:tcPr/>
                </a:tc>
                <a:tc>
                  <a:txBody>
                    <a:bodyPr/>
                    <a:lstStyle/>
                    <a:p>
                      <a:pPr algn="ctr"/>
                      <a:r>
                        <a:rPr lang="en-US" dirty="0"/>
                        <a:t>❌</a:t>
                      </a:r>
                      <a:endParaRPr dirty="0"/>
                    </a:p>
                  </a:txBody>
                  <a:tcPr/>
                </a:tc>
                <a:extLst>
                  <a:ext uri="{0D108BD9-81ED-4DB2-BD59-A6C34878D82A}">
                    <a16:rowId xmlns:a16="http://schemas.microsoft.com/office/drawing/2014/main" val="10004"/>
                  </a:ext>
                </a:extLst>
              </a:tr>
              <a:tr h="427580">
                <a:tc>
                  <a:txBody>
                    <a:bodyPr/>
                    <a:lstStyle/>
                    <a:p>
                      <a:r>
                        <a:t>Professional development in Science of Reading</a:t>
                      </a:r>
                    </a:p>
                  </a:txBody>
                  <a:tcPr/>
                </a:tc>
                <a:tc>
                  <a:txBody>
                    <a:bodyPr/>
                    <a:lstStyle/>
                    <a:p>
                      <a:pPr algn="ctr"/>
                      <a:r>
                        <a:rPr lang="en-US" dirty="0"/>
                        <a:t>✅</a:t>
                      </a:r>
                      <a:endParaRPr dirty="0"/>
                    </a:p>
                  </a:txBody>
                  <a:tcPr/>
                </a:tc>
                <a:tc>
                  <a:txBody>
                    <a:bodyPr/>
                    <a:lstStyle/>
                    <a:p>
                      <a:endParaRPr/>
                    </a:p>
                  </a:txBody>
                  <a:tcPr/>
                </a:tc>
                <a:extLst>
                  <a:ext uri="{0D108BD9-81ED-4DB2-BD59-A6C34878D82A}">
                    <a16:rowId xmlns:a16="http://schemas.microsoft.com/office/drawing/2014/main" val="10005"/>
                  </a:ext>
                </a:extLst>
              </a:tr>
              <a:tr h="427580">
                <a:tc>
                  <a:txBody>
                    <a:bodyPr/>
                    <a:lstStyle/>
                    <a:p>
                      <a:r>
                        <a:t>Gift cards for student attendance incentives</a:t>
                      </a:r>
                    </a:p>
                  </a:txBody>
                  <a:tcPr/>
                </a:tc>
                <a:tc>
                  <a:txBody>
                    <a:bodyPr/>
                    <a:lstStyle/>
                    <a:p>
                      <a:endParaRPr/>
                    </a:p>
                  </a:txBody>
                  <a:tcPr/>
                </a:tc>
                <a:tc>
                  <a:txBody>
                    <a:bodyPr/>
                    <a:lstStyle/>
                    <a:p>
                      <a:pPr algn="ctr"/>
                      <a:r>
                        <a:rPr lang="en-US" dirty="0"/>
                        <a:t>❌</a:t>
                      </a:r>
                      <a:endParaRPr dirty="0"/>
                    </a:p>
                  </a:txBody>
                  <a:tcPr/>
                </a:tc>
                <a:extLst>
                  <a:ext uri="{0D108BD9-81ED-4DB2-BD59-A6C34878D82A}">
                    <a16:rowId xmlns:a16="http://schemas.microsoft.com/office/drawing/2014/main" val="10006"/>
                  </a:ext>
                </a:extLst>
              </a:tr>
              <a:tr h="427580">
                <a:tc>
                  <a:txBody>
                    <a:bodyPr/>
                    <a:lstStyle/>
                    <a:p>
                      <a:r>
                        <a:t>Stipends for teachers leading after-school tutoring</a:t>
                      </a:r>
                    </a:p>
                  </a:txBody>
                  <a:tcPr/>
                </a:tc>
                <a:tc>
                  <a:txBody>
                    <a:bodyPr/>
                    <a:lstStyle/>
                    <a:p>
                      <a:pPr algn="ctr"/>
                      <a:r>
                        <a:rPr lang="en-US" dirty="0"/>
                        <a:t>✅</a:t>
                      </a:r>
                      <a:endParaRPr dirty="0"/>
                    </a:p>
                  </a:txBody>
                  <a:tcPr/>
                </a:tc>
                <a:tc>
                  <a:txBody>
                    <a:bodyPr/>
                    <a:lstStyle/>
                    <a:p>
                      <a:endParaRPr/>
                    </a:p>
                  </a:txBody>
                  <a:tcPr/>
                </a:tc>
                <a:extLst>
                  <a:ext uri="{0D108BD9-81ED-4DB2-BD59-A6C34878D82A}">
                    <a16:rowId xmlns:a16="http://schemas.microsoft.com/office/drawing/2014/main" val="10007"/>
                  </a:ext>
                </a:extLst>
              </a:tr>
              <a:tr h="427580">
                <a:tc>
                  <a:txBody>
                    <a:bodyPr/>
                    <a:lstStyle/>
                    <a:p>
                      <a:r>
                        <a:t>Paying off old district debt</a:t>
                      </a:r>
                    </a:p>
                  </a:txBody>
                  <a:tcPr/>
                </a:tc>
                <a:tc>
                  <a:txBody>
                    <a:bodyPr/>
                    <a:lstStyle/>
                    <a:p>
                      <a:endParaRPr/>
                    </a:p>
                  </a:txBody>
                  <a:tcPr/>
                </a:tc>
                <a:tc>
                  <a:txBody>
                    <a:bodyPr/>
                    <a:lstStyle/>
                    <a:p>
                      <a:pPr algn="ctr"/>
                      <a:r>
                        <a:rPr lang="en-US" dirty="0"/>
                        <a:t>❌</a:t>
                      </a:r>
                      <a:endParaRPr dirty="0"/>
                    </a:p>
                  </a:txBody>
                  <a:tcPr/>
                </a:tc>
                <a:extLst>
                  <a:ext uri="{0D108BD9-81ED-4DB2-BD59-A6C34878D82A}">
                    <a16:rowId xmlns:a16="http://schemas.microsoft.com/office/drawing/2014/main" val="10008"/>
                  </a:ext>
                </a:extLst>
              </a:tr>
              <a:tr h="427580">
                <a:tc>
                  <a:txBody>
                    <a:bodyPr/>
                    <a:lstStyle/>
                    <a:p>
                      <a:r>
                        <a:t>Translating parent communication materials</a:t>
                      </a:r>
                    </a:p>
                  </a:txBody>
                  <a:tcPr/>
                </a:tc>
                <a:tc>
                  <a:txBody>
                    <a:bodyPr/>
                    <a:lstStyle/>
                    <a:p>
                      <a:pPr algn="ctr"/>
                      <a:r>
                        <a:rPr lang="en-US" dirty="0"/>
                        <a:t>✅</a:t>
                      </a:r>
                      <a:endParaRPr dirty="0"/>
                    </a:p>
                  </a:txBody>
                  <a:tcPr/>
                </a:tc>
                <a:tc>
                  <a:txBody>
                    <a:bodyPr/>
                    <a:lstStyle/>
                    <a:p>
                      <a:endParaRPr/>
                    </a:p>
                  </a:txBody>
                  <a:tcPr/>
                </a:tc>
                <a:extLst>
                  <a:ext uri="{0D108BD9-81ED-4DB2-BD59-A6C34878D82A}">
                    <a16:rowId xmlns:a16="http://schemas.microsoft.com/office/drawing/2014/main" val="10009"/>
                  </a:ext>
                </a:extLst>
              </a:tr>
              <a:tr h="427580">
                <a:tc>
                  <a:txBody>
                    <a:bodyPr/>
                    <a:lstStyle/>
                    <a:p>
                      <a:r>
                        <a:t>Refreshments for weekly staff lounge</a:t>
                      </a:r>
                    </a:p>
                  </a:txBody>
                  <a:tcPr/>
                </a:tc>
                <a:tc>
                  <a:txBody>
                    <a:bodyPr/>
                    <a:lstStyle/>
                    <a:p>
                      <a:endParaRPr/>
                    </a:p>
                  </a:txBody>
                  <a:tcPr/>
                </a:tc>
                <a:tc>
                  <a:txBody>
                    <a:bodyPr/>
                    <a:lstStyle/>
                    <a:p>
                      <a:pPr algn="ctr"/>
                      <a:r>
                        <a:rPr lang="en-US" dirty="0"/>
                        <a:t>❌</a:t>
                      </a:r>
                      <a:endParaRPr dirty="0"/>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26" y="390179"/>
            <a:ext cx="8289882" cy="545162"/>
          </a:xfrm>
        </p:spPr>
        <p:txBody>
          <a:bodyPr>
            <a:normAutofit fontScale="90000"/>
          </a:bodyPr>
          <a:lstStyle/>
          <a:p>
            <a:pPr algn="ctr"/>
            <a:r>
              <a:rPr lang="en-US" sz="4000" dirty="0"/>
              <a:t>    </a:t>
            </a:r>
            <a:r>
              <a:rPr lang="en-US" sz="2800" dirty="0"/>
              <a:t>2025–26 Year at a Glance</a:t>
            </a:r>
            <a:br>
              <a:rPr lang="en-US" sz="2800" dirty="0"/>
            </a:br>
            <a:r>
              <a:rPr lang="en-US" sz="2800" i="1" dirty="0"/>
              <a:t>Fall 2025: Planning and Identification</a:t>
            </a:r>
            <a:br>
              <a:rPr lang="en-US" sz="2800" i="1" dirty="0"/>
            </a:br>
            <a:endParaRPr lang="en-US" dirty="0"/>
          </a:p>
        </p:txBody>
      </p:sp>
      <p:sp>
        <p:nvSpPr>
          <p:cNvPr id="3" name="Content Placeholder 2"/>
          <p:cNvSpPr>
            <a:spLocks noGrp="1"/>
          </p:cNvSpPr>
          <p:nvPr>
            <p:ph idx="1"/>
          </p:nvPr>
        </p:nvSpPr>
        <p:spPr>
          <a:xfrm>
            <a:off x="225468" y="935340"/>
            <a:ext cx="8757988" cy="5360757"/>
          </a:xfrm>
        </p:spPr>
        <p:txBody>
          <a:bodyPr vert="horz" lIns="68580" tIns="34290" rIns="68580" bIns="34290" rtlCol="0" anchor="t">
            <a:normAutofit fontScale="40000" lnSpcReduction="20000"/>
          </a:bodyPr>
          <a:lstStyle/>
          <a:p>
            <a:pPr marL="0" indent="0">
              <a:buNone/>
            </a:pPr>
            <a:r>
              <a:rPr lang="en-US" dirty="0"/>
              <a:t> </a:t>
            </a:r>
          </a:p>
          <a:p>
            <a:pPr marL="0" lvl="0" indent="0">
              <a:buNone/>
            </a:pPr>
            <a:r>
              <a:rPr lang="en-US" b="1" dirty="0">
                <a:latin typeface="Times New Roman" panose="02020603050405020304" pitchFamily="18" charset="0"/>
                <a:cs typeface="Times New Roman" panose="02020603050405020304" pitchFamily="18" charset="0"/>
              </a:rPr>
              <a:t>October 1–2, 2025:</a:t>
            </a:r>
            <a:r>
              <a:rPr lang="en-US" dirty="0">
                <a:latin typeface="Times New Roman" panose="02020603050405020304" pitchFamily="18" charset="0"/>
                <a:cs typeface="Times New Roman" panose="02020603050405020304" pitchFamily="18" charset="0"/>
              </a:rPr>
              <a:t> Official CSI/TSI Identification List Approved</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0" lvl="0" indent="0">
              <a:buNone/>
            </a:pPr>
            <a:r>
              <a:rPr lang="en-US" b="1" dirty="0">
                <a:latin typeface="Times New Roman" panose="02020603050405020304" pitchFamily="18" charset="0"/>
                <a:cs typeface="Times New Roman" panose="02020603050405020304" pitchFamily="18" charset="0"/>
              </a:rPr>
              <a:t>October 3, 2025:</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NCStar</a:t>
            </a:r>
            <a:r>
              <a:rPr lang="en-US" dirty="0">
                <a:latin typeface="Times New Roman" panose="02020603050405020304" pitchFamily="18" charset="0"/>
                <a:cs typeface="Times New Roman" panose="02020603050405020304" pitchFamily="18" charset="0"/>
              </a:rPr>
              <a:t> Fall Comprehensive Plan Submitting Window Opens for all CSI and ATSI schools to begin entering indicator information and initial progress updates.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0" lvl="0" indent="0">
              <a:buNone/>
            </a:pPr>
            <a:r>
              <a:rPr lang="en-US" b="1" dirty="0">
                <a:latin typeface="Times New Roman" panose="02020603050405020304" pitchFamily="18" charset="0"/>
                <a:cs typeface="Times New Roman" panose="02020603050405020304" pitchFamily="18" charset="0"/>
              </a:rPr>
              <a:t>October 8, 2025:</a:t>
            </a:r>
            <a:r>
              <a:rPr lang="en-US" dirty="0">
                <a:latin typeface="Times New Roman" panose="02020603050405020304" pitchFamily="18" charset="0"/>
                <a:cs typeface="Times New Roman" panose="02020603050405020304" pitchFamily="18" charset="0"/>
              </a:rPr>
              <a:t> In-Person CTS Support Session at NCFEPA</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This session provided clarity and support around CSI and TSI identifications, explaining what the designations mean, their associated requirements, and the framework of support available to PSUs.</a:t>
            </a:r>
          </a:p>
          <a:p>
            <a:pPr marL="0" lvl="0" indent="0">
              <a:buNone/>
            </a:pPr>
            <a:r>
              <a:rPr lang="en-US" b="1" dirty="0">
                <a:latin typeface="Times New Roman" panose="02020603050405020304" pitchFamily="18" charset="0"/>
                <a:cs typeface="Times New Roman" panose="02020603050405020304" pitchFamily="18" charset="0"/>
              </a:rPr>
              <a:t>October 15, 2025:</a:t>
            </a:r>
            <a:r>
              <a:rPr lang="en-US" dirty="0">
                <a:latin typeface="Times New Roman" panose="02020603050405020304" pitchFamily="18" charset="0"/>
                <a:cs typeface="Times New Roman" panose="02020603050405020304" pitchFamily="18" charset="0"/>
              </a:rPr>
              <a:t> CTS Webinar – Understanding CSI/TSI Identifications (similar to the Oct. 8 in-person NCFEPA session) </a:t>
            </a:r>
          </a:p>
          <a:p>
            <a:pPr marL="0" lvl="0" indent="0">
              <a:buNone/>
            </a:pPr>
            <a:r>
              <a:rPr lang="en-US" b="1" dirty="0">
                <a:latin typeface="Times New Roman" panose="02020603050405020304" pitchFamily="18" charset="0"/>
                <a:cs typeface="Times New Roman" panose="02020603050405020304" pitchFamily="18" charset="0"/>
              </a:rPr>
              <a:t>October 21, 2025:</a:t>
            </a:r>
            <a:r>
              <a:rPr lang="en-US" dirty="0">
                <a:latin typeface="Times New Roman" panose="02020603050405020304" pitchFamily="18" charset="0"/>
                <a:cs typeface="Times New Roman" panose="02020603050405020304" pitchFamily="18" charset="0"/>
              </a:rPr>
              <a:t> CTS Webinar – Strengthening Improvement Efforts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Focuses on practical strategies to enhance PSU improvement efforts, including </a:t>
            </a:r>
            <a:r>
              <a:rPr lang="en-US" dirty="0" err="1">
                <a:latin typeface="Times New Roman" panose="02020603050405020304" pitchFamily="18" charset="0"/>
                <a:cs typeface="Times New Roman" panose="02020603050405020304" pitchFamily="18" charset="0"/>
              </a:rPr>
              <a:t>NCStar</a:t>
            </a:r>
            <a:r>
              <a:rPr lang="en-US" dirty="0">
                <a:latin typeface="Times New Roman" panose="02020603050405020304" pitchFamily="18" charset="0"/>
                <a:cs typeface="Times New Roman" panose="02020603050405020304" pitchFamily="18" charset="0"/>
              </a:rPr>
              <a:t> support, evidence-based interventions, parent and family engagement, resource allocation reviews, and MTSS integration/support.</a:t>
            </a:r>
          </a:p>
          <a:p>
            <a:pPr marL="0" lvl="0" indent="0">
              <a:buNone/>
            </a:pPr>
            <a:r>
              <a:rPr lang="en-US" b="1" dirty="0">
                <a:latin typeface="Times New Roman" panose="02020603050405020304" pitchFamily="18" charset="0"/>
                <a:cs typeface="Times New Roman" panose="02020603050405020304" pitchFamily="18" charset="0"/>
              </a:rPr>
              <a:t>Early November 2025:</a:t>
            </a:r>
            <a:r>
              <a:rPr lang="en-US" dirty="0">
                <a:latin typeface="Times New Roman" panose="02020603050405020304" pitchFamily="18" charset="0"/>
                <a:cs typeface="Times New Roman" panose="02020603050405020304" pitchFamily="18" charset="0"/>
              </a:rPr>
              <a:t> FY26 PRC 0105 Funding Available and CCIP application opens (Tentative)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Funding anticipated to open as early as November, pending allotment formula approval and syncing.</a:t>
            </a:r>
          </a:p>
          <a:p>
            <a:pPr marL="0" lvl="0" indent="0">
              <a:buNone/>
            </a:pPr>
            <a:r>
              <a:rPr lang="en-US" b="1" dirty="0">
                <a:latin typeface="Times New Roman" panose="02020603050405020304" pitchFamily="18" charset="0"/>
                <a:cs typeface="Times New Roman" panose="02020603050405020304" pitchFamily="18" charset="0"/>
              </a:rPr>
              <a:t>November 5, 2025:</a:t>
            </a:r>
            <a:r>
              <a:rPr lang="en-US" dirty="0">
                <a:latin typeface="Times New Roman" panose="02020603050405020304" pitchFamily="18" charset="0"/>
                <a:cs typeface="Times New Roman" panose="02020603050405020304" pitchFamily="18" charset="0"/>
              </a:rPr>
              <a:t> CTS Webinar – PRC 0105 CCIP Application Support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Assists PSUs with completing the PRC 0105 CCIP application; includes step-by-step guidance and submission tips (including related documents for future submissions).</a:t>
            </a:r>
          </a:p>
          <a:p>
            <a:pPr marL="0" lvl="0" indent="0">
              <a:buNone/>
            </a:pPr>
            <a:r>
              <a:rPr lang="en-US" b="1" dirty="0">
                <a:latin typeface="Times New Roman" panose="02020603050405020304" pitchFamily="18" charset="0"/>
                <a:cs typeface="Times New Roman" panose="02020603050405020304" pitchFamily="18" charset="0"/>
              </a:rPr>
              <a:t>November 12, 2025:</a:t>
            </a:r>
            <a:r>
              <a:rPr lang="en-US" dirty="0">
                <a:latin typeface="Times New Roman" panose="02020603050405020304" pitchFamily="18" charset="0"/>
                <a:cs typeface="Times New Roman" panose="02020603050405020304" pitchFamily="18" charset="0"/>
              </a:rPr>
              <a:t> CTS Webinar – Implementation Q&amp;A and Updates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This session will provide an opportunity to follow up feedback from the field and address questions raised during previous sessions. Participants will receive clarifications, additional guidance, and practical updates to support continued implementation efforts and what can be expected moving forward.</a:t>
            </a:r>
          </a:p>
          <a:p>
            <a:pPr marL="0" lvl="0" indent="0">
              <a:buNone/>
            </a:pPr>
            <a:r>
              <a:rPr lang="en-US" b="1" dirty="0">
                <a:latin typeface="Times New Roman" panose="02020603050405020304" pitchFamily="18" charset="0"/>
                <a:cs typeface="Times New Roman" panose="02020603050405020304" pitchFamily="18" charset="0"/>
              </a:rPr>
              <a:t>November 30, 2025:</a:t>
            </a:r>
            <a:r>
              <a:rPr lang="en-US" dirty="0">
                <a:latin typeface="Times New Roman" panose="02020603050405020304" pitchFamily="18" charset="0"/>
                <a:cs typeface="Times New Roman" panose="02020603050405020304" pitchFamily="18" charset="0"/>
              </a:rPr>
              <a:t> Parent Notification Letters Due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Letters must be developed and distributed directly to families (e.g., via book bag) on or before November 30 each year. For this planning year, letters should explain the identification status and note that specific activities will be shared by November 30, 2026.</a:t>
            </a:r>
          </a:p>
          <a:p>
            <a:pPr marL="0" lvl="0" indent="0">
              <a:buNone/>
            </a:pPr>
            <a:r>
              <a:rPr lang="en-US" b="1" dirty="0">
                <a:latin typeface="Times New Roman" panose="02020603050405020304" pitchFamily="18" charset="0"/>
                <a:cs typeface="Times New Roman" panose="02020603050405020304" pitchFamily="18" charset="0"/>
              </a:rPr>
              <a:t>December 6, 2025:</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NCStar</a:t>
            </a:r>
            <a:r>
              <a:rPr lang="en-US" dirty="0">
                <a:latin typeface="Times New Roman" panose="02020603050405020304" pitchFamily="18" charset="0"/>
                <a:cs typeface="Times New Roman" panose="02020603050405020304" pitchFamily="18" charset="0"/>
              </a:rPr>
              <a:t> Fall Comprehensive Plan Report Closes (Due)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Fall submission captures current indicator progress for CSI and ATSI schools.</a:t>
            </a:r>
          </a:p>
          <a:p>
            <a:pPr marL="0" lvl="0" indent="0">
              <a:buNone/>
            </a:pPr>
            <a:r>
              <a:rPr lang="en-US" b="1" dirty="0">
                <a:latin typeface="Times New Roman" panose="02020603050405020304" pitchFamily="18" charset="0"/>
                <a:cs typeface="Times New Roman" panose="02020603050405020304" pitchFamily="18" charset="0"/>
              </a:rPr>
              <a:t>December 15, 2025 (Tentative):</a:t>
            </a:r>
            <a:r>
              <a:rPr lang="en-US" dirty="0">
                <a:latin typeface="Times New Roman" panose="02020603050405020304" pitchFamily="18" charset="0"/>
                <a:cs typeface="Times New Roman" panose="02020603050405020304" pitchFamily="18" charset="0"/>
              </a:rPr>
              <a:t> PRC 0105 CCIP Applications Due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Attestations will serve as the PRC 0105 application; the application opens once the allotment formula is finalized, approved, and synced.</a:t>
            </a:r>
          </a:p>
          <a:p>
            <a:pPr marL="0" indent="0">
              <a:buNone/>
            </a:pPr>
            <a:endParaRPr lang="en-US" dirty="0">
              <a:cs typeface="Arial"/>
            </a:endParaRPr>
          </a:p>
        </p:txBody>
      </p:sp>
    </p:spTree>
    <p:extLst>
      <p:ext uri="{BB962C8B-B14F-4D97-AF65-F5344CB8AC3E}">
        <p14:creationId xmlns:p14="http://schemas.microsoft.com/office/powerpoint/2010/main" val="365991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5" name="Title 4">
            <a:extLst>
              <a:ext uri="{FF2B5EF4-FFF2-40B4-BE49-F238E27FC236}">
                <a16:creationId xmlns:a16="http://schemas.microsoft.com/office/drawing/2014/main" id="{D64A562E-F785-7294-9E52-81415060F4E8}"/>
              </a:ext>
            </a:extLst>
          </p:cNvPr>
          <p:cNvSpPr>
            <a:spLocks noGrp="1"/>
          </p:cNvSpPr>
          <p:nvPr>
            <p:ph type="title"/>
          </p:nvPr>
        </p:nvSpPr>
        <p:spPr>
          <a:xfrm>
            <a:off x="-7188" y="173007"/>
            <a:ext cx="9158377" cy="1016000"/>
          </a:xfrm>
        </p:spPr>
        <p:txBody>
          <a:bodyPr/>
          <a:lstStyle/>
          <a:p>
            <a:pPr algn="ctr"/>
            <a:r>
              <a:rPr lang="en-US">
                <a:cs typeface="Arial"/>
              </a:rPr>
              <a:t>Resources from our presentation</a:t>
            </a:r>
            <a:endParaRPr lang="en-US"/>
          </a:p>
        </p:txBody>
      </p:sp>
      <p:pic>
        <p:nvPicPr>
          <p:cNvPr id="3" name="Graphic 2" descr="Internet with solid fill">
            <a:extLst>
              <a:ext uri="{FF2B5EF4-FFF2-40B4-BE49-F238E27FC236}">
                <a16:creationId xmlns:a16="http://schemas.microsoft.com/office/drawing/2014/main" id="{043FB6B9-4AB9-4CFB-BEE0-69CA192235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4711" y="851314"/>
            <a:ext cx="5124229" cy="5161472"/>
          </a:xfrm>
          <a:prstGeom prst="rect">
            <a:avLst/>
          </a:prstGeom>
        </p:spPr>
      </p:pic>
      <p:sp>
        <p:nvSpPr>
          <p:cNvPr id="9" name="TextBox 8">
            <a:extLst>
              <a:ext uri="{FF2B5EF4-FFF2-40B4-BE49-F238E27FC236}">
                <a16:creationId xmlns:a16="http://schemas.microsoft.com/office/drawing/2014/main" id="{C394706B-264E-9BB8-9441-8DDA0783D2A0}"/>
              </a:ext>
            </a:extLst>
          </p:cNvPr>
          <p:cNvSpPr txBox="1"/>
          <p:nvPr/>
        </p:nvSpPr>
        <p:spPr>
          <a:xfrm>
            <a:off x="2496353" y="5212860"/>
            <a:ext cx="41602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cs typeface="Arial"/>
                <a:hlinkClick r:id="rId5"/>
              </a:rPr>
              <a:t>CTS</a:t>
            </a:r>
            <a:r>
              <a:rPr lang="en-US" sz="3600" b="1">
                <a:cs typeface="Arial"/>
              </a:rPr>
              <a:t> </a:t>
            </a:r>
            <a:r>
              <a:rPr lang="en-US" sz="3600" b="1">
                <a:cs typeface="Arial"/>
                <a:hlinkClick r:id="rId5"/>
              </a:rPr>
              <a:t>Website</a:t>
            </a:r>
            <a:endParaRPr lang="en-US" sz="3600" b="1">
              <a:cs typeface="Arial"/>
            </a:endParaRPr>
          </a:p>
        </p:txBody>
      </p:sp>
      <p:pic>
        <p:nvPicPr>
          <p:cNvPr id="4" name="Picture 3" descr="A qr code on a white background&#10;&#10;AI-generated content may be incorrect.">
            <a:extLst>
              <a:ext uri="{FF2B5EF4-FFF2-40B4-BE49-F238E27FC236}">
                <a16:creationId xmlns:a16="http://schemas.microsoft.com/office/drawing/2014/main" id="{81E14F0E-4634-D730-C575-F6BE7E0FBBF5}"/>
              </a:ext>
            </a:extLst>
          </p:cNvPr>
          <p:cNvPicPr>
            <a:picLocks noChangeAspect="1"/>
          </p:cNvPicPr>
          <p:nvPr/>
        </p:nvPicPr>
        <p:blipFill>
          <a:blip r:embed="rId6"/>
          <a:stretch>
            <a:fillRect/>
          </a:stretch>
        </p:blipFill>
        <p:spPr>
          <a:xfrm>
            <a:off x="3105946" y="2276852"/>
            <a:ext cx="2951496" cy="1806972"/>
          </a:xfrm>
          <a:prstGeom prst="rect">
            <a:avLst/>
          </a:prstGeom>
        </p:spPr>
      </p:pic>
      <p:sp>
        <p:nvSpPr>
          <p:cNvPr id="2" name="TextBox 1">
            <a:extLst>
              <a:ext uri="{FF2B5EF4-FFF2-40B4-BE49-F238E27FC236}">
                <a16:creationId xmlns:a16="http://schemas.microsoft.com/office/drawing/2014/main" id="{6EB22098-EDA3-3650-45A5-8BA6DFB53DE0}"/>
              </a:ext>
            </a:extLst>
          </p:cNvPr>
          <p:cNvSpPr txBox="1"/>
          <p:nvPr/>
        </p:nvSpPr>
        <p:spPr>
          <a:xfrm>
            <a:off x="79495" y="1066003"/>
            <a:ext cx="9004398" cy="646331"/>
          </a:xfrm>
          <a:prstGeom prst="rect">
            <a:avLst/>
          </a:prstGeom>
          <a:noFill/>
        </p:spPr>
        <p:txBody>
          <a:bodyPr wrap="square" rtlCol="0">
            <a:spAutoFit/>
          </a:bodyPr>
          <a:lstStyle/>
          <a:p>
            <a:r>
              <a:rPr lang="en-US" dirty="0">
                <a:hlinkClick r:id="rId5"/>
              </a:rPr>
              <a:t>https://www.dpi.nc.gov/districts-schools/federal-program-monitoring/comprehensive-and-targeted-support</a:t>
            </a:r>
            <a:r>
              <a:rPr lang="en-US" dirty="0"/>
              <a:t> </a:t>
            </a:r>
          </a:p>
        </p:txBody>
      </p:sp>
    </p:spTree>
    <p:extLst>
      <p:ext uri="{BB962C8B-B14F-4D97-AF65-F5344CB8AC3E}">
        <p14:creationId xmlns:p14="http://schemas.microsoft.com/office/powerpoint/2010/main" val="2395603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026F7-A0AD-539F-6D78-2C4F1147C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8F62C1-FEBF-8D51-DBD0-21E18A7ED556}"/>
              </a:ext>
            </a:extLst>
          </p:cNvPr>
          <p:cNvSpPr>
            <a:spLocks noGrp="1"/>
          </p:cNvSpPr>
          <p:nvPr>
            <p:ph type="title"/>
          </p:nvPr>
        </p:nvSpPr>
        <p:spPr>
          <a:xfrm>
            <a:off x="328026" y="390179"/>
            <a:ext cx="8289882" cy="545162"/>
          </a:xfrm>
        </p:spPr>
        <p:txBody>
          <a:bodyPr>
            <a:normAutofit fontScale="90000"/>
          </a:bodyPr>
          <a:lstStyle/>
          <a:p>
            <a:pPr algn="ctr"/>
            <a:r>
              <a:rPr lang="en-US" sz="4000" dirty="0"/>
              <a:t>    </a:t>
            </a:r>
            <a:r>
              <a:rPr lang="en-US" sz="2800" dirty="0"/>
              <a:t>2025–26 Year at a Glance</a:t>
            </a:r>
            <a:br>
              <a:rPr lang="en-US" sz="2800" dirty="0"/>
            </a:br>
            <a:r>
              <a:rPr lang="en-US" sz="2800" i="1" dirty="0"/>
              <a:t>Spring 2026: Planning and Submission</a:t>
            </a:r>
            <a:br>
              <a:rPr lang="en-US" sz="2800" i="1" dirty="0"/>
            </a:br>
            <a:endParaRPr lang="en-US" dirty="0"/>
          </a:p>
        </p:txBody>
      </p:sp>
      <p:sp>
        <p:nvSpPr>
          <p:cNvPr id="3" name="Content Placeholder 2">
            <a:extLst>
              <a:ext uri="{FF2B5EF4-FFF2-40B4-BE49-F238E27FC236}">
                <a16:creationId xmlns:a16="http://schemas.microsoft.com/office/drawing/2014/main" id="{E991AA31-32A4-4E93-78FA-FFA8A09151F0}"/>
              </a:ext>
            </a:extLst>
          </p:cNvPr>
          <p:cNvSpPr>
            <a:spLocks noGrp="1"/>
          </p:cNvSpPr>
          <p:nvPr>
            <p:ph idx="1"/>
          </p:nvPr>
        </p:nvSpPr>
        <p:spPr>
          <a:xfrm>
            <a:off x="225468" y="935340"/>
            <a:ext cx="8757988" cy="5360757"/>
          </a:xfrm>
        </p:spPr>
        <p:txBody>
          <a:bodyPr vert="horz" lIns="68580" tIns="34290" rIns="68580" bIns="34290" rtlCol="0" anchor="t">
            <a:normAutofit fontScale="85000" lnSpcReduction="20000"/>
          </a:bodyPr>
          <a:lstStyle/>
          <a:p>
            <a:pPr marL="0" indent="0">
              <a:buNone/>
            </a:pPr>
            <a:r>
              <a:rPr lang="en-US" dirty="0"/>
              <a:t> </a:t>
            </a:r>
            <a:endParaRPr lang="en-US" sz="1500" b="1" dirty="0">
              <a:latin typeface="Times New Roman" panose="02020603050405020304" pitchFamily="18" charset="0"/>
              <a:cs typeface="Times New Roman" panose="02020603050405020304" pitchFamily="18" charset="0"/>
            </a:endParaRPr>
          </a:p>
          <a:p>
            <a:pPr lvl="0"/>
            <a:r>
              <a:rPr lang="en-US" sz="1500" b="1" dirty="0">
                <a:latin typeface="Times New Roman" panose="02020603050405020304" pitchFamily="18" charset="0"/>
                <a:cs typeface="Times New Roman" panose="02020603050405020304" pitchFamily="18" charset="0"/>
              </a:rPr>
              <a:t>January 12, 2026:</a:t>
            </a:r>
            <a:r>
              <a:rPr lang="en-US" sz="1500" dirty="0">
                <a:latin typeface="Times New Roman" panose="02020603050405020304" pitchFamily="18" charset="0"/>
                <a:cs typeface="Times New Roman" panose="02020603050405020304" pitchFamily="18" charset="0"/>
              </a:rPr>
              <a:t> Onsite Support Sessions and Charter/Lab School Regional Convenings</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CTS team will begin onsite District support sessions and Charter/Lab School Regional Convenings. The full schedule for these visits and sessions will be shared by the first week of December to allow PSUs time to plan.</a:t>
            </a:r>
          </a:p>
          <a:p>
            <a:pPr marL="0" lvl="0" indent="0">
              <a:buNone/>
            </a:pPr>
            <a:endParaRPr lang="en-US" sz="1500" dirty="0">
              <a:latin typeface="Times New Roman" panose="02020603050405020304" pitchFamily="18" charset="0"/>
              <a:cs typeface="Times New Roman" panose="02020603050405020304" pitchFamily="18" charset="0"/>
            </a:endParaRPr>
          </a:p>
          <a:p>
            <a:r>
              <a:rPr lang="en-US" sz="1500" b="1" dirty="0">
                <a:latin typeface="Times New Roman" panose="02020603050405020304" pitchFamily="18" charset="0"/>
                <a:cs typeface="Times New Roman" panose="02020603050405020304" pitchFamily="18" charset="0"/>
              </a:rPr>
              <a:t>March 1, 2026:</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NCStar</a:t>
            </a:r>
            <a:r>
              <a:rPr lang="en-US" sz="1500" dirty="0">
                <a:latin typeface="Times New Roman" panose="02020603050405020304" pitchFamily="18" charset="0"/>
                <a:cs typeface="Times New Roman" panose="02020603050405020304" pitchFamily="18" charset="0"/>
              </a:rPr>
              <a:t> Spring Comprehensive Plan Report Opens</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Schools update progress and ensure all required indicators and action steps are active and aligned with CSI/ATSI plans.</a:t>
            </a:r>
          </a:p>
          <a:p>
            <a:pPr marL="0" lvl="0" indent="0">
              <a:buNone/>
            </a:pPr>
            <a:endParaRPr lang="en-US" sz="1500" dirty="0">
              <a:latin typeface="Times New Roman" panose="02020603050405020304" pitchFamily="18" charset="0"/>
              <a:cs typeface="Times New Roman" panose="02020603050405020304" pitchFamily="18" charset="0"/>
            </a:endParaRPr>
          </a:p>
          <a:p>
            <a:pPr lvl="0"/>
            <a:r>
              <a:rPr lang="en-US" sz="1500" b="1" dirty="0">
                <a:latin typeface="Times New Roman" panose="02020603050405020304" pitchFamily="18" charset="0"/>
                <a:cs typeface="Times New Roman" panose="02020603050405020304" pitchFamily="18" charset="0"/>
              </a:rPr>
              <a:t>June 30, 2026:</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NCStar</a:t>
            </a:r>
            <a:r>
              <a:rPr lang="en-US" sz="1500" dirty="0">
                <a:latin typeface="Times New Roman" panose="02020603050405020304" pitchFamily="18" charset="0"/>
                <a:cs typeface="Times New Roman" panose="02020603050405020304" pitchFamily="18" charset="0"/>
              </a:rPr>
              <a:t> Spring Comprehensive Plan Report Closes (Due)</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Final spring submission due. Each school’s Resource Allocation Review (RAR) self-assessment should be uploaded into the </a:t>
            </a:r>
            <a:r>
              <a:rPr lang="en-US" sz="1500" i="1" dirty="0">
                <a:latin typeface="Times New Roman" panose="02020603050405020304" pitchFamily="18" charset="0"/>
                <a:cs typeface="Times New Roman" panose="02020603050405020304" pitchFamily="18" charset="0"/>
              </a:rPr>
              <a:t>Resource Allocation Review Required Indicator D.1.02 or CSI-ATSI .02 (Initial Assessment)</a:t>
            </a:r>
            <a:r>
              <a:rPr lang="en-US" sz="1500" dirty="0">
                <a:latin typeface="Times New Roman" panose="02020603050405020304" pitchFamily="18" charset="0"/>
                <a:cs typeface="Times New Roman" panose="02020603050405020304" pitchFamily="18" charset="0"/>
              </a:rPr>
              <a:t>.</a:t>
            </a:r>
          </a:p>
          <a:p>
            <a:pPr marL="0" lvl="0" indent="0">
              <a:buNone/>
            </a:pPr>
            <a:endParaRPr lang="en-US" sz="1500" dirty="0">
              <a:latin typeface="Times New Roman" panose="02020603050405020304" pitchFamily="18" charset="0"/>
              <a:cs typeface="Times New Roman" panose="02020603050405020304" pitchFamily="18" charset="0"/>
            </a:endParaRPr>
          </a:p>
          <a:p>
            <a:pPr lvl="0"/>
            <a:r>
              <a:rPr lang="en-US" sz="1500" b="1" dirty="0">
                <a:latin typeface="Times New Roman" panose="02020603050405020304" pitchFamily="18" charset="0"/>
                <a:cs typeface="Times New Roman" panose="02020603050405020304" pitchFamily="18" charset="0"/>
              </a:rPr>
              <a:t>June 30, 2026:</a:t>
            </a:r>
            <a:r>
              <a:rPr lang="en-US" sz="1500" dirty="0">
                <a:latin typeface="Times New Roman" panose="02020603050405020304" pitchFamily="18" charset="0"/>
                <a:cs typeface="Times New Roman" panose="02020603050405020304" pitchFamily="18" charset="0"/>
              </a:rPr>
              <a:t> CSI Plans Due in CCIP (Related Documents)</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CSI plans must be submitted for SEA approval on or before June 30.</a:t>
            </a:r>
          </a:p>
          <a:p>
            <a:pPr marL="0" lvl="0" indent="0">
              <a:buNone/>
            </a:pPr>
            <a:endParaRPr lang="en-US" sz="1500" dirty="0">
              <a:latin typeface="Times New Roman" panose="02020603050405020304" pitchFamily="18" charset="0"/>
              <a:cs typeface="Times New Roman" panose="02020603050405020304" pitchFamily="18" charset="0"/>
            </a:endParaRPr>
          </a:p>
          <a:p>
            <a:pPr lvl="0"/>
            <a:r>
              <a:rPr lang="en-US" sz="1500" b="1" dirty="0">
                <a:latin typeface="Times New Roman" panose="02020603050405020304" pitchFamily="18" charset="0"/>
                <a:cs typeface="Times New Roman" panose="02020603050405020304" pitchFamily="18" charset="0"/>
              </a:rPr>
              <a:t>June 30, 2026:</a:t>
            </a:r>
            <a:r>
              <a:rPr lang="en-US" sz="1500" dirty="0">
                <a:latin typeface="Times New Roman" panose="02020603050405020304" pitchFamily="18" charset="0"/>
                <a:cs typeface="Times New Roman" panose="02020603050405020304" pitchFamily="18" charset="0"/>
              </a:rPr>
              <a:t> CSI &amp; ATSI Resource Allocation Reviews (RARs) Due in CCIP (Related Documents)</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PSU-level RARs must be submitted for SEA review on or before June 30.</a:t>
            </a:r>
          </a:p>
          <a:p>
            <a:pPr marL="0" lvl="0" indent="0">
              <a:buNone/>
            </a:pPr>
            <a:endParaRPr lang="en-US" sz="1500" dirty="0">
              <a:latin typeface="Times New Roman" panose="02020603050405020304" pitchFamily="18" charset="0"/>
              <a:cs typeface="Times New Roman" panose="02020603050405020304" pitchFamily="18" charset="0"/>
            </a:endParaRPr>
          </a:p>
          <a:p>
            <a:pPr lvl="0"/>
            <a:r>
              <a:rPr lang="en-US" sz="1500" b="1" dirty="0">
                <a:latin typeface="Times New Roman" panose="02020603050405020304" pitchFamily="18" charset="0"/>
                <a:cs typeface="Times New Roman" panose="02020603050405020304" pitchFamily="18" charset="0"/>
              </a:rPr>
              <a:t>June 30, 2026:</a:t>
            </a:r>
            <a:r>
              <a:rPr lang="en-US" sz="1500" dirty="0">
                <a:latin typeface="Times New Roman" panose="02020603050405020304" pitchFamily="18" charset="0"/>
                <a:cs typeface="Times New Roman" panose="02020603050405020304" pitchFamily="18" charset="0"/>
              </a:rPr>
              <a:t> CSI Needs Assessment Due in CCIP (Related Documents)</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Needs Assessments submitted for SEA review; may include need assessment uploads or directions for where to locate (</a:t>
            </a:r>
            <a:r>
              <a:rPr lang="en-US" sz="1500" dirty="0" err="1">
                <a:latin typeface="Times New Roman" panose="02020603050405020304" pitchFamily="18" charset="0"/>
                <a:cs typeface="Times New Roman" panose="02020603050405020304" pitchFamily="18" charset="0"/>
              </a:rPr>
              <a:t>NCStar</a:t>
            </a:r>
            <a:r>
              <a:rPr lang="en-US" sz="1500" dirty="0">
                <a:latin typeface="Times New Roman" panose="02020603050405020304" pitchFamily="18" charset="0"/>
                <a:cs typeface="Times New Roman" panose="02020603050405020304" pitchFamily="18" charset="0"/>
              </a:rPr>
              <a:t>, FAM-S, etc.).</a:t>
            </a:r>
          </a:p>
          <a:p>
            <a:pPr marL="0" lvl="0" indent="0">
              <a:buNone/>
            </a:pPr>
            <a:endParaRPr lang="en-US" sz="1500" dirty="0">
              <a:latin typeface="Times New Roman" panose="02020603050405020304" pitchFamily="18" charset="0"/>
              <a:cs typeface="Times New Roman" panose="02020603050405020304" pitchFamily="18" charset="0"/>
            </a:endParaRPr>
          </a:p>
          <a:p>
            <a:pPr lvl="0"/>
            <a:r>
              <a:rPr lang="en-US" sz="1500" b="1" dirty="0">
                <a:latin typeface="Times New Roman" panose="02020603050405020304" pitchFamily="18" charset="0"/>
                <a:cs typeface="Times New Roman" panose="02020603050405020304" pitchFamily="18" charset="0"/>
              </a:rPr>
              <a:t>June 30, 2025:</a:t>
            </a:r>
            <a:r>
              <a:rPr lang="en-US" sz="1500" dirty="0">
                <a:latin typeface="Times New Roman" panose="02020603050405020304" pitchFamily="18" charset="0"/>
                <a:cs typeface="Times New Roman" panose="02020603050405020304" pitchFamily="18" charset="0"/>
              </a:rPr>
              <a:t> PSU </a:t>
            </a:r>
            <a:r>
              <a:rPr lang="en-US" sz="1500" dirty="0" err="1">
                <a:latin typeface="Times New Roman" panose="02020603050405020304" pitchFamily="18" charset="0"/>
                <a:cs typeface="Times New Roman" panose="02020603050405020304" pitchFamily="18" charset="0"/>
              </a:rPr>
              <a:t>NCStar</a:t>
            </a:r>
            <a:r>
              <a:rPr lang="en-US" sz="1500" dirty="0">
                <a:latin typeface="Times New Roman" panose="02020603050405020304" pitchFamily="18" charset="0"/>
                <a:cs typeface="Times New Roman" panose="02020603050405020304" pitchFamily="18" charset="0"/>
              </a:rPr>
              <a:t> Feedback Due</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PSUs provide feedback reflecting progress, data review, requirements, and alignment of action steps with the CSI / ATSI plan.  Feedback must confirm active monitoring or required indicators.</a:t>
            </a:r>
          </a:p>
          <a:p>
            <a:pPr marL="0" indent="0">
              <a:buNone/>
            </a:pPr>
            <a:endParaRPr lang="en-US" dirty="0">
              <a:cs typeface="Arial"/>
            </a:endParaRPr>
          </a:p>
        </p:txBody>
      </p:sp>
    </p:spTree>
    <p:extLst>
      <p:ext uri="{BB962C8B-B14F-4D97-AF65-F5344CB8AC3E}">
        <p14:creationId xmlns:p14="http://schemas.microsoft.com/office/powerpoint/2010/main" val="2805873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ED4E6">
            <a:alpha val="36534"/>
          </a:srgbClr>
        </a:solidFill>
        <a:effectLst/>
      </p:bgPr>
    </p:bg>
    <p:spTree>
      <p:nvGrpSpPr>
        <p:cNvPr id="1" name="">
          <a:extLst>
            <a:ext uri="{FF2B5EF4-FFF2-40B4-BE49-F238E27FC236}">
              <a16:creationId xmlns:a16="http://schemas.microsoft.com/office/drawing/2014/main" id="{6CD053B4-2894-4C10-7979-B0125767B186}"/>
            </a:ext>
          </a:extLst>
        </p:cNvPr>
        <p:cNvGrpSpPr/>
        <p:nvPr/>
      </p:nvGrpSpPr>
      <p:grpSpPr>
        <a:xfrm>
          <a:off x="0" y="0"/>
          <a:ext cx="0" cy="0"/>
          <a:chOff x="0" y="0"/>
          <a:chExt cx="0" cy="0"/>
        </a:xfrm>
      </p:grpSpPr>
      <p:sp>
        <p:nvSpPr>
          <p:cNvPr id="33" name="Rounded Rectangle 32">
            <a:extLst>
              <a:ext uri="{FF2B5EF4-FFF2-40B4-BE49-F238E27FC236}">
                <a16:creationId xmlns:a16="http://schemas.microsoft.com/office/drawing/2014/main" id="{E7800B91-E88E-D9B3-FB28-96A209D654B1}"/>
              </a:ext>
            </a:extLst>
          </p:cNvPr>
          <p:cNvSpPr/>
          <p:nvPr/>
        </p:nvSpPr>
        <p:spPr>
          <a:xfrm flipH="1">
            <a:off x="1801091" y="5648490"/>
            <a:ext cx="6913418" cy="1039091"/>
          </a:xfrm>
          <a:prstGeom prst="roundRect">
            <a:avLst/>
          </a:prstGeom>
          <a:solidFill>
            <a:schemeClr val="accent3">
              <a:alpha val="499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172AC7BB-C0B6-D675-50BA-538C0CFD9403}"/>
              </a:ext>
            </a:extLst>
          </p:cNvPr>
          <p:cNvSpPr/>
          <p:nvPr/>
        </p:nvSpPr>
        <p:spPr>
          <a:xfrm flipH="1">
            <a:off x="1847273" y="1625626"/>
            <a:ext cx="6913418" cy="1039091"/>
          </a:xfrm>
          <a:prstGeom prst="roundRect">
            <a:avLst/>
          </a:prstGeom>
          <a:solidFill>
            <a:schemeClr val="accent3">
              <a:alpha val="499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6317B24E-4F39-059E-01F7-F53C105ADBF4}"/>
              </a:ext>
            </a:extLst>
          </p:cNvPr>
          <p:cNvSpPr/>
          <p:nvPr/>
        </p:nvSpPr>
        <p:spPr>
          <a:xfrm flipH="1">
            <a:off x="1801091" y="2971556"/>
            <a:ext cx="6854654" cy="1039091"/>
          </a:xfrm>
          <a:prstGeom prst="roundRect">
            <a:avLst/>
          </a:prstGeom>
          <a:solidFill>
            <a:schemeClr val="accent3">
              <a:alpha val="499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29" name="Rounded Rectangle 28">
            <a:extLst>
              <a:ext uri="{FF2B5EF4-FFF2-40B4-BE49-F238E27FC236}">
                <a16:creationId xmlns:a16="http://schemas.microsoft.com/office/drawing/2014/main" id="{D87EB059-353D-63C3-59EE-03C70C44C623}"/>
              </a:ext>
            </a:extLst>
          </p:cNvPr>
          <p:cNvSpPr/>
          <p:nvPr/>
        </p:nvSpPr>
        <p:spPr>
          <a:xfrm flipH="1">
            <a:off x="1847273" y="4354715"/>
            <a:ext cx="6854654" cy="1039091"/>
          </a:xfrm>
          <a:prstGeom prst="roundRect">
            <a:avLst/>
          </a:prstGeom>
          <a:solidFill>
            <a:schemeClr val="accent3">
              <a:alpha val="499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D03F47A-3211-F25E-E9A5-890204CE4AED}"/>
              </a:ext>
            </a:extLst>
          </p:cNvPr>
          <p:cNvSpPr>
            <a:spLocks noGrp="1"/>
          </p:cNvSpPr>
          <p:nvPr>
            <p:ph type="body" sz="half" idx="4294967295"/>
          </p:nvPr>
        </p:nvSpPr>
        <p:spPr>
          <a:xfrm>
            <a:off x="1969042" y="4466552"/>
            <a:ext cx="6681099" cy="922397"/>
          </a:xfrm>
        </p:spPr>
        <p:txBody>
          <a:bodyPr vert="horz" lIns="91440" tIns="45720" rIns="91440" bIns="45720" rtlCol="0" anchor="t">
            <a:noAutofit/>
          </a:bodyPr>
          <a:lstStyle/>
          <a:p>
            <a:pPr marL="0" indent="0">
              <a:buNone/>
            </a:pPr>
            <a:r>
              <a:rPr lang="en-US" sz="2200" b="1">
                <a:solidFill>
                  <a:schemeClr val="accent1">
                    <a:lumMod val="50000"/>
                  </a:schemeClr>
                </a:solidFill>
              </a:rPr>
              <a:t>Dr. Richard Lewis – CTS Program Administrator</a:t>
            </a:r>
            <a:endParaRPr lang="en-US">
              <a:solidFill>
                <a:schemeClr val="accent1">
                  <a:lumMod val="50000"/>
                </a:schemeClr>
              </a:solidFill>
            </a:endParaRPr>
          </a:p>
          <a:p>
            <a:pPr marL="0" indent="0">
              <a:buNone/>
            </a:pPr>
            <a:r>
              <a:rPr lang="en-US">
                <a:cs typeface="Arial"/>
              </a:rPr>
              <a:t>       </a:t>
            </a:r>
            <a:r>
              <a:rPr lang="en-US" sz="1800">
                <a:cs typeface="Arial"/>
                <a:hlinkClick r:id="rId3"/>
              </a:rPr>
              <a:t>richard.lewis@dpi.nc.gov</a:t>
            </a:r>
            <a:r>
              <a:rPr lang="en-US">
                <a:cs typeface="Arial"/>
              </a:rPr>
              <a:t>       </a:t>
            </a:r>
            <a:r>
              <a:rPr lang="en-US" sz="1800">
                <a:cs typeface="Arial"/>
              </a:rPr>
              <a:t>(980) 533-5071</a:t>
            </a:r>
            <a:endParaRPr lang="en-US" sz="1800"/>
          </a:p>
        </p:txBody>
      </p:sp>
      <p:pic>
        <p:nvPicPr>
          <p:cNvPr id="18" name="Picture Placeholder 17">
            <a:extLst>
              <a:ext uri="{FF2B5EF4-FFF2-40B4-BE49-F238E27FC236}">
                <a16:creationId xmlns:a16="http://schemas.microsoft.com/office/drawing/2014/main" id="{08F8468B-C62F-A7A9-A9D4-0C1398F460C7}"/>
              </a:ext>
            </a:extLst>
          </p:cNvPr>
          <p:cNvPicPr>
            <a:picLocks noGrp="1" noChangeAspect="1"/>
          </p:cNvPicPr>
          <p:nvPr>
            <p:ph type="pic" idx="4294967295"/>
          </p:nvPr>
        </p:nvPicPr>
        <p:blipFill>
          <a:blip r:embed="rId4"/>
          <a:srcRect t="11868" b="11868"/>
          <a:stretch>
            <a:fillRect/>
          </a:stretch>
        </p:blipFill>
        <p:spPr>
          <a:xfrm>
            <a:off x="480306" y="4262774"/>
            <a:ext cx="1064157" cy="1216396"/>
          </a:xfrm>
        </p:spPr>
      </p:pic>
      <p:pic>
        <p:nvPicPr>
          <p:cNvPr id="21" name="Picture 20" descr="A person in a blue jacket&#10;&#10;AI-generated content may be incorrect.">
            <a:extLst>
              <a:ext uri="{FF2B5EF4-FFF2-40B4-BE49-F238E27FC236}">
                <a16:creationId xmlns:a16="http://schemas.microsoft.com/office/drawing/2014/main" id="{BEB56BE7-3E70-D10F-88A5-A74E8C8F9FB8}"/>
              </a:ext>
            </a:extLst>
          </p:cNvPr>
          <p:cNvPicPr>
            <a:picLocks noChangeAspect="1"/>
          </p:cNvPicPr>
          <p:nvPr/>
        </p:nvPicPr>
        <p:blipFill>
          <a:blip r:embed="rId5"/>
          <a:stretch>
            <a:fillRect/>
          </a:stretch>
        </p:blipFill>
        <p:spPr>
          <a:xfrm>
            <a:off x="452582" y="5562331"/>
            <a:ext cx="1108816" cy="1267218"/>
          </a:xfrm>
          <a:prstGeom prst="rect">
            <a:avLst/>
          </a:prstGeom>
        </p:spPr>
      </p:pic>
      <p:sp>
        <p:nvSpPr>
          <p:cNvPr id="24" name="Text Placeholder 10">
            <a:extLst>
              <a:ext uri="{FF2B5EF4-FFF2-40B4-BE49-F238E27FC236}">
                <a16:creationId xmlns:a16="http://schemas.microsoft.com/office/drawing/2014/main" id="{A7A5AAE3-12A0-A009-4E97-B1C370DC27EE}"/>
              </a:ext>
            </a:extLst>
          </p:cNvPr>
          <p:cNvSpPr txBox="1">
            <a:spLocks/>
          </p:cNvSpPr>
          <p:nvPr/>
        </p:nvSpPr>
        <p:spPr>
          <a:xfrm>
            <a:off x="1901787" y="3052590"/>
            <a:ext cx="6661812" cy="85118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C3766"/>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1C3766"/>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1C3766"/>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b="1"/>
              <a:t>Julia Higdon – CTS Program Administrator</a:t>
            </a:r>
            <a:endParaRPr lang="en-US"/>
          </a:p>
          <a:p>
            <a:r>
              <a:rPr lang="en-US">
                <a:cs typeface="Arial"/>
              </a:rPr>
              <a:t>            </a:t>
            </a:r>
            <a:r>
              <a:rPr lang="en-US" sz="1800">
                <a:cs typeface="Arial"/>
                <a:hlinkClick r:id="rId6"/>
              </a:rPr>
              <a:t>julia.higdon@dpi.nc.gov</a:t>
            </a:r>
            <a:r>
              <a:rPr lang="en-US" sz="1800">
                <a:cs typeface="Arial"/>
              </a:rPr>
              <a:t>           (828) 361-5277 </a:t>
            </a:r>
          </a:p>
        </p:txBody>
      </p:sp>
      <p:sp>
        <p:nvSpPr>
          <p:cNvPr id="26" name="Text Placeholder 10">
            <a:extLst>
              <a:ext uri="{FF2B5EF4-FFF2-40B4-BE49-F238E27FC236}">
                <a16:creationId xmlns:a16="http://schemas.microsoft.com/office/drawing/2014/main" id="{C708877B-7BA1-14CC-8CB2-5EBB844749EF}"/>
              </a:ext>
            </a:extLst>
          </p:cNvPr>
          <p:cNvSpPr txBox="1">
            <a:spLocks/>
          </p:cNvSpPr>
          <p:nvPr/>
        </p:nvSpPr>
        <p:spPr>
          <a:xfrm>
            <a:off x="1972836" y="1734647"/>
            <a:ext cx="6745388" cy="86555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C3766"/>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1C3766"/>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1C3766"/>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b="1"/>
              <a:t>Dr. Penny Crooks – CTS Program Administrator</a:t>
            </a:r>
            <a:endParaRPr lang="en-US"/>
          </a:p>
          <a:p>
            <a:r>
              <a:rPr lang="en-US">
                <a:cs typeface="Arial" panose="020B0604020202020204"/>
              </a:rPr>
              <a:t>            </a:t>
            </a:r>
            <a:r>
              <a:rPr lang="en-US" sz="1800">
                <a:cs typeface="Arial" panose="020B0604020202020204"/>
                <a:hlinkClick r:id="rId7"/>
              </a:rPr>
              <a:t>penny.crooks@dpi.nc.gov</a:t>
            </a:r>
            <a:r>
              <a:rPr lang="en-US" sz="1800">
                <a:cs typeface="Arial" panose="020B0604020202020204"/>
              </a:rPr>
              <a:t>           (984) 236-2978 </a:t>
            </a:r>
            <a:endParaRPr lang="en-US" sz="1800"/>
          </a:p>
        </p:txBody>
      </p:sp>
      <p:sp>
        <p:nvSpPr>
          <p:cNvPr id="28" name="TextBox 27">
            <a:extLst>
              <a:ext uri="{FF2B5EF4-FFF2-40B4-BE49-F238E27FC236}">
                <a16:creationId xmlns:a16="http://schemas.microsoft.com/office/drawing/2014/main" id="{A9B4F725-B0F9-A4D7-9E14-F00E37D20B69}"/>
              </a:ext>
            </a:extLst>
          </p:cNvPr>
          <p:cNvSpPr txBox="1"/>
          <p:nvPr/>
        </p:nvSpPr>
        <p:spPr>
          <a:xfrm>
            <a:off x="1924878" y="5801158"/>
            <a:ext cx="6661474" cy="769441"/>
          </a:xfrm>
          <a:prstGeom prst="rect">
            <a:avLst/>
          </a:prstGeom>
          <a:noFill/>
        </p:spPr>
        <p:txBody>
          <a:bodyPr wrap="square" lIns="91440" tIns="45720" rIns="91440" bIns="45720" anchor="t">
            <a:spAutoFit/>
          </a:bodyPr>
          <a:lstStyle/>
          <a:p>
            <a:r>
              <a:rPr lang="en-US" sz="2200" b="1" err="1">
                <a:solidFill>
                  <a:srgbClr val="1C3766"/>
                </a:solidFill>
              </a:rPr>
              <a:t>Tenisea</a:t>
            </a:r>
            <a:r>
              <a:rPr lang="en-US" sz="2200" b="1">
                <a:solidFill>
                  <a:srgbClr val="1C3766"/>
                </a:solidFill>
              </a:rPr>
              <a:t> Madry – CTS Program Administrator </a:t>
            </a:r>
          </a:p>
          <a:p>
            <a:r>
              <a:rPr lang="en-US" sz="2200" b="1">
                <a:solidFill>
                  <a:srgbClr val="1C3766"/>
                </a:solidFill>
                <a:cs typeface="Arial"/>
              </a:rPr>
              <a:t>         </a:t>
            </a:r>
            <a:r>
              <a:rPr lang="en-US">
                <a:solidFill>
                  <a:srgbClr val="1C3766"/>
                </a:solidFill>
                <a:cs typeface="Arial"/>
                <a:hlinkClick r:id="rId8"/>
              </a:rPr>
              <a:t>tenisea.madry@dpi.nc.gov</a:t>
            </a:r>
            <a:r>
              <a:rPr lang="en-US" sz="2200" b="1">
                <a:solidFill>
                  <a:srgbClr val="1C3766"/>
                </a:solidFill>
                <a:cs typeface="Arial"/>
              </a:rPr>
              <a:t>         </a:t>
            </a:r>
            <a:r>
              <a:rPr lang="en-US">
                <a:solidFill>
                  <a:srgbClr val="1C3766"/>
                </a:solidFill>
                <a:cs typeface="Arial"/>
              </a:rPr>
              <a:t>(984) 236-2886</a:t>
            </a:r>
          </a:p>
        </p:txBody>
      </p:sp>
      <p:sp>
        <p:nvSpPr>
          <p:cNvPr id="34" name="Rounded Rectangle 33">
            <a:extLst>
              <a:ext uri="{FF2B5EF4-FFF2-40B4-BE49-F238E27FC236}">
                <a16:creationId xmlns:a16="http://schemas.microsoft.com/office/drawing/2014/main" id="{B9BEF695-2E4F-4442-C039-02F5ED0C589C}"/>
              </a:ext>
            </a:extLst>
          </p:cNvPr>
          <p:cNvSpPr/>
          <p:nvPr/>
        </p:nvSpPr>
        <p:spPr>
          <a:xfrm flipH="1">
            <a:off x="1801091" y="235502"/>
            <a:ext cx="6854654" cy="1039091"/>
          </a:xfrm>
          <a:prstGeom prst="roundRect">
            <a:avLst/>
          </a:prstGeom>
          <a:solidFill>
            <a:schemeClr val="accent3">
              <a:alpha val="499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10">
            <a:extLst>
              <a:ext uri="{FF2B5EF4-FFF2-40B4-BE49-F238E27FC236}">
                <a16:creationId xmlns:a16="http://schemas.microsoft.com/office/drawing/2014/main" id="{58C94471-439B-4F86-4CF9-83728F98477B}"/>
              </a:ext>
            </a:extLst>
          </p:cNvPr>
          <p:cNvSpPr txBox="1">
            <a:spLocks/>
          </p:cNvSpPr>
          <p:nvPr/>
        </p:nvSpPr>
        <p:spPr>
          <a:xfrm>
            <a:off x="1901787" y="341987"/>
            <a:ext cx="6661812" cy="85118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C3766"/>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1C3766"/>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1C3766"/>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b="1"/>
              <a:t>Dr. James Popp – CTS Section Chief</a:t>
            </a:r>
            <a:endParaRPr lang="en-US"/>
          </a:p>
          <a:p>
            <a:r>
              <a:rPr lang="en-US">
                <a:cs typeface="Arial"/>
              </a:rPr>
              <a:t>            j</a:t>
            </a:r>
            <a:r>
              <a:rPr lang="en-US" sz="1800">
                <a:cs typeface="Arial"/>
                <a:hlinkClick r:id="rId9"/>
              </a:rPr>
              <a:t>ames.popp@dpi.nc.gov</a:t>
            </a:r>
            <a:r>
              <a:rPr lang="en-US">
                <a:cs typeface="Arial"/>
              </a:rPr>
              <a:t>     (984) 236-2801             </a:t>
            </a:r>
            <a:endParaRPr lang="en-US"/>
          </a:p>
        </p:txBody>
      </p:sp>
      <p:pic>
        <p:nvPicPr>
          <p:cNvPr id="37" name="Picture 36" descr="Medium shot of a person smiling&#10;&#10;AI-generated content may be incorrect.">
            <a:extLst>
              <a:ext uri="{FF2B5EF4-FFF2-40B4-BE49-F238E27FC236}">
                <a16:creationId xmlns:a16="http://schemas.microsoft.com/office/drawing/2014/main" id="{CA976B92-2491-52BD-CDB6-662A14469235}"/>
              </a:ext>
            </a:extLst>
          </p:cNvPr>
          <p:cNvPicPr>
            <a:picLocks noChangeAspect="1"/>
          </p:cNvPicPr>
          <p:nvPr/>
        </p:nvPicPr>
        <p:blipFill>
          <a:blip r:embed="rId10"/>
          <a:stretch>
            <a:fillRect/>
          </a:stretch>
        </p:blipFill>
        <p:spPr>
          <a:xfrm>
            <a:off x="475183" y="2827209"/>
            <a:ext cx="1057735" cy="1322169"/>
          </a:xfrm>
          <a:prstGeom prst="rect">
            <a:avLst/>
          </a:prstGeom>
        </p:spPr>
      </p:pic>
      <p:pic>
        <p:nvPicPr>
          <p:cNvPr id="4" name="Picture 3" descr="A person wearing glasses and a suit&#10;&#10;AI-generated content may be incorrect.">
            <a:extLst>
              <a:ext uri="{FF2B5EF4-FFF2-40B4-BE49-F238E27FC236}">
                <a16:creationId xmlns:a16="http://schemas.microsoft.com/office/drawing/2014/main" id="{6F99CD7A-CC46-BE72-130D-C592E172943C}"/>
              </a:ext>
            </a:extLst>
          </p:cNvPr>
          <p:cNvPicPr>
            <a:picLocks noChangeAspect="1"/>
          </p:cNvPicPr>
          <p:nvPr/>
        </p:nvPicPr>
        <p:blipFill>
          <a:blip r:embed="rId11"/>
          <a:stretch>
            <a:fillRect/>
          </a:stretch>
        </p:blipFill>
        <p:spPr>
          <a:xfrm>
            <a:off x="475183" y="109363"/>
            <a:ext cx="1057735" cy="1235270"/>
          </a:xfrm>
          <a:prstGeom prst="rect">
            <a:avLst/>
          </a:prstGeom>
        </p:spPr>
      </p:pic>
      <p:pic>
        <p:nvPicPr>
          <p:cNvPr id="6" name="Picture 5" descr="A person with long hair smiling&#10;&#10;AI-generated content may be incorrect.">
            <a:extLst>
              <a:ext uri="{FF2B5EF4-FFF2-40B4-BE49-F238E27FC236}">
                <a16:creationId xmlns:a16="http://schemas.microsoft.com/office/drawing/2014/main" id="{BCD25ECA-04C9-BE89-A877-C5E83CE6D925}"/>
              </a:ext>
            </a:extLst>
          </p:cNvPr>
          <p:cNvPicPr>
            <a:picLocks noChangeAspect="1"/>
          </p:cNvPicPr>
          <p:nvPr/>
        </p:nvPicPr>
        <p:blipFill>
          <a:blip r:embed="rId12"/>
          <a:stretch>
            <a:fillRect/>
          </a:stretch>
        </p:blipFill>
        <p:spPr>
          <a:xfrm>
            <a:off x="435160" y="1534592"/>
            <a:ext cx="1068511" cy="1212636"/>
          </a:xfrm>
          <a:prstGeom prst="rect">
            <a:avLst/>
          </a:prstGeom>
        </p:spPr>
      </p:pic>
      <p:pic>
        <p:nvPicPr>
          <p:cNvPr id="2" name="Graphic 1" descr="Phone Vibration with solid fill">
            <a:extLst>
              <a:ext uri="{FF2B5EF4-FFF2-40B4-BE49-F238E27FC236}">
                <a16:creationId xmlns:a16="http://schemas.microsoft.com/office/drawing/2014/main" id="{73E0A00F-1A03-1DD7-FBF4-8AD1B53DBEE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66271" y="728932"/>
            <a:ext cx="454325" cy="454326"/>
          </a:xfrm>
          <a:prstGeom prst="rect">
            <a:avLst/>
          </a:prstGeom>
        </p:spPr>
      </p:pic>
      <p:pic>
        <p:nvPicPr>
          <p:cNvPr id="3" name="Graphic 2" descr="Open envelope with solid fill">
            <a:extLst>
              <a:ext uri="{FF2B5EF4-FFF2-40B4-BE49-F238E27FC236}">
                <a16:creationId xmlns:a16="http://schemas.microsoft.com/office/drawing/2014/main" id="{F8535706-9900-2FA3-7324-5A3EFA8ECBD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015706" y="685800"/>
            <a:ext cx="540589" cy="511834"/>
          </a:xfrm>
          <a:prstGeom prst="rect">
            <a:avLst/>
          </a:prstGeom>
        </p:spPr>
      </p:pic>
      <p:pic>
        <p:nvPicPr>
          <p:cNvPr id="5" name="Graphic 4" descr="Open envelope with solid fill">
            <a:extLst>
              <a:ext uri="{FF2B5EF4-FFF2-40B4-BE49-F238E27FC236}">
                <a16:creationId xmlns:a16="http://schemas.microsoft.com/office/drawing/2014/main" id="{5DBEEF26-07FE-C862-0499-33577203092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015705" y="2080621"/>
            <a:ext cx="540589" cy="511834"/>
          </a:xfrm>
          <a:prstGeom prst="rect">
            <a:avLst/>
          </a:prstGeom>
        </p:spPr>
      </p:pic>
      <p:pic>
        <p:nvPicPr>
          <p:cNvPr id="7" name="Graphic 6" descr="Open envelope with solid fill">
            <a:extLst>
              <a:ext uri="{FF2B5EF4-FFF2-40B4-BE49-F238E27FC236}">
                <a16:creationId xmlns:a16="http://schemas.microsoft.com/office/drawing/2014/main" id="{FCDC10E1-6243-6F7C-4F7D-50CE3D93C68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015704" y="3417497"/>
            <a:ext cx="540589" cy="511834"/>
          </a:xfrm>
          <a:prstGeom prst="rect">
            <a:avLst/>
          </a:prstGeom>
        </p:spPr>
      </p:pic>
      <p:pic>
        <p:nvPicPr>
          <p:cNvPr id="8" name="Graphic 7" descr="Open envelope with solid fill">
            <a:extLst>
              <a:ext uri="{FF2B5EF4-FFF2-40B4-BE49-F238E27FC236}">
                <a16:creationId xmlns:a16="http://schemas.microsoft.com/office/drawing/2014/main" id="{7AA99F54-E321-7652-397C-D5043E45AE0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015705" y="4809488"/>
            <a:ext cx="540589" cy="511834"/>
          </a:xfrm>
          <a:prstGeom prst="rect">
            <a:avLst/>
          </a:prstGeom>
        </p:spPr>
      </p:pic>
      <p:pic>
        <p:nvPicPr>
          <p:cNvPr id="9" name="Graphic 8" descr="Open envelope with solid fill">
            <a:extLst>
              <a:ext uri="{FF2B5EF4-FFF2-40B4-BE49-F238E27FC236}">
                <a16:creationId xmlns:a16="http://schemas.microsoft.com/office/drawing/2014/main" id="{DED9BA88-2B19-46BF-871E-742AA150FDD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038796" y="6166621"/>
            <a:ext cx="494407" cy="361744"/>
          </a:xfrm>
          <a:prstGeom prst="rect">
            <a:avLst/>
          </a:prstGeom>
        </p:spPr>
      </p:pic>
      <p:pic>
        <p:nvPicPr>
          <p:cNvPr id="10" name="Graphic 9" descr="Phone Vibration with solid fill">
            <a:extLst>
              <a:ext uri="{FF2B5EF4-FFF2-40B4-BE49-F238E27FC236}">
                <a16:creationId xmlns:a16="http://schemas.microsoft.com/office/drawing/2014/main" id="{5EA17EB1-6468-7609-A63D-E6094A62E78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66270" y="2137913"/>
            <a:ext cx="454325" cy="454326"/>
          </a:xfrm>
          <a:prstGeom prst="rect">
            <a:avLst/>
          </a:prstGeom>
        </p:spPr>
      </p:pic>
      <p:pic>
        <p:nvPicPr>
          <p:cNvPr id="12" name="Graphic 11" descr="Phone Vibration with solid fill">
            <a:extLst>
              <a:ext uri="{FF2B5EF4-FFF2-40B4-BE49-F238E27FC236}">
                <a16:creationId xmlns:a16="http://schemas.microsoft.com/office/drawing/2014/main" id="{60C3E939-4653-F43D-7C67-CD6410DA118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79365" y="3446253"/>
            <a:ext cx="454325" cy="454326"/>
          </a:xfrm>
          <a:prstGeom prst="rect">
            <a:avLst/>
          </a:prstGeom>
        </p:spPr>
      </p:pic>
      <p:pic>
        <p:nvPicPr>
          <p:cNvPr id="13" name="Graphic 12" descr="Phone Vibration with solid fill">
            <a:extLst>
              <a:ext uri="{FF2B5EF4-FFF2-40B4-BE49-F238E27FC236}">
                <a16:creationId xmlns:a16="http://schemas.microsoft.com/office/drawing/2014/main" id="{3A37AEE5-8DCF-0387-B8F4-67496A5FA9B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63220" y="4869828"/>
            <a:ext cx="454325" cy="454326"/>
          </a:xfrm>
          <a:prstGeom prst="rect">
            <a:avLst/>
          </a:prstGeom>
        </p:spPr>
      </p:pic>
      <p:pic>
        <p:nvPicPr>
          <p:cNvPr id="14" name="Graphic 13" descr="Phone Vibration with solid fill">
            <a:extLst>
              <a:ext uri="{FF2B5EF4-FFF2-40B4-BE49-F238E27FC236}">
                <a16:creationId xmlns:a16="http://schemas.microsoft.com/office/drawing/2014/main" id="{CAFAEA7B-ABF0-3BB8-B971-99599C3013A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16361" y="6192328"/>
            <a:ext cx="408144" cy="350418"/>
          </a:xfrm>
          <a:prstGeom prst="rect">
            <a:avLst/>
          </a:prstGeom>
        </p:spPr>
      </p:pic>
    </p:spTree>
    <p:extLst>
      <p:ext uri="{BB962C8B-B14F-4D97-AF65-F5344CB8AC3E}">
        <p14:creationId xmlns:p14="http://schemas.microsoft.com/office/powerpoint/2010/main" val="2363385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75837E4-AD34-C660-CBCD-BC64A61B362C}"/>
              </a:ext>
            </a:extLst>
          </p:cNvPr>
          <p:cNvSpPr>
            <a:spLocks noGrp="1"/>
          </p:cNvSpPr>
          <p:nvPr>
            <p:ph type="title"/>
          </p:nvPr>
        </p:nvSpPr>
        <p:spPr>
          <a:xfrm>
            <a:off x="628650" y="365126"/>
            <a:ext cx="7886700" cy="1281111"/>
          </a:xfrm>
        </p:spPr>
        <p:txBody>
          <a:bodyPr/>
          <a:lstStyle/>
          <a:p>
            <a:pPr algn="ctr"/>
            <a:r>
              <a:rPr lang="en-US" dirty="0">
                <a:cs typeface="Arial"/>
              </a:rPr>
              <a:t>We Value your feedback</a:t>
            </a:r>
          </a:p>
        </p:txBody>
      </p:sp>
      <p:sp>
        <p:nvSpPr>
          <p:cNvPr id="4" name="Slide Number Placeholder 3">
            <a:extLst>
              <a:ext uri="{FF2B5EF4-FFF2-40B4-BE49-F238E27FC236}">
                <a16:creationId xmlns:a16="http://schemas.microsoft.com/office/drawing/2014/main" id="{8A7246D9-B176-DE31-FEE4-4B59F4F5CF74}"/>
              </a:ext>
            </a:extLst>
          </p:cNvPr>
          <p:cNvSpPr>
            <a:spLocks noGrp="1"/>
          </p:cNvSpPr>
          <p:nvPr>
            <p:ph type="sldNum" sz="quarter" idx="10"/>
          </p:nvPr>
        </p:nvSpPr>
        <p:spPr>
          <a:xfrm>
            <a:off x="7323847" y="6410960"/>
            <a:ext cx="1727697" cy="284480"/>
          </a:xfrm>
        </p:spPr>
        <p:txBody>
          <a:bodyPr>
            <a:normAutofit/>
          </a:bodyPr>
          <a:lstStyle/>
          <a:p>
            <a:pPr>
              <a:spcAft>
                <a:spcPts val="600"/>
              </a:spcAft>
            </a:pPr>
            <a:fld id="{330EA680-D336-4FF7-8B7A-9848BB0A1C32}" type="slidenum">
              <a:rPr lang="en-US" smtClean="0"/>
              <a:pPr>
                <a:spcAft>
                  <a:spcPts val="600"/>
                </a:spcAft>
              </a:pPr>
              <a:t>22</a:t>
            </a:fld>
            <a:endParaRPr lang="en-US"/>
          </a:p>
        </p:txBody>
      </p:sp>
      <p:pic>
        <p:nvPicPr>
          <p:cNvPr id="6" name="Picture 5" descr="A qr code on a screen&#10;&#10;AI-generated content may be incorrect.">
            <a:extLst>
              <a:ext uri="{FF2B5EF4-FFF2-40B4-BE49-F238E27FC236}">
                <a16:creationId xmlns:a16="http://schemas.microsoft.com/office/drawing/2014/main" id="{D5485ED1-EC8B-9CAC-B962-4663D98FB6E6}"/>
              </a:ext>
            </a:extLst>
          </p:cNvPr>
          <p:cNvPicPr>
            <a:picLocks noChangeAspect="1"/>
          </p:cNvPicPr>
          <p:nvPr/>
        </p:nvPicPr>
        <p:blipFill>
          <a:blip r:embed="rId3"/>
          <a:stretch>
            <a:fillRect/>
          </a:stretch>
        </p:blipFill>
        <p:spPr>
          <a:xfrm>
            <a:off x="910756" y="1596084"/>
            <a:ext cx="7322487" cy="4865029"/>
          </a:xfrm>
          <a:prstGeom prst="rect">
            <a:avLst/>
          </a:prstGeom>
        </p:spPr>
      </p:pic>
    </p:spTree>
    <p:extLst>
      <p:ext uri="{BB962C8B-B14F-4D97-AF65-F5344CB8AC3E}">
        <p14:creationId xmlns:p14="http://schemas.microsoft.com/office/powerpoint/2010/main" val="307200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ED4E6">
            <a:alpha val="36534"/>
          </a:srgbClr>
        </a:solidFill>
        <a:effectLst/>
      </p:bgPr>
    </p:bg>
    <p:spTree>
      <p:nvGrpSpPr>
        <p:cNvPr id="1" name=""/>
        <p:cNvGrpSpPr/>
        <p:nvPr/>
      </p:nvGrpSpPr>
      <p:grpSpPr>
        <a:xfrm>
          <a:off x="0" y="0"/>
          <a:ext cx="0" cy="0"/>
          <a:chOff x="0" y="0"/>
          <a:chExt cx="0" cy="0"/>
        </a:xfrm>
      </p:grpSpPr>
      <p:sp>
        <p:nvSpPr>
          <p:cNvPr id="33" name="Rounded Rectangle 32">
            <a:extLst>
              <a:ext uri="{FF2B5EF4-FFF2-40B4-BE49-F238E27FC236}">
                <a16:creationId xmlns:a16="http://schemas.microsoft.com/office/drawing/2014/main" id="{3FAAB6FE-A305-59B0-3568-89D22F8E85CC}"/>
              </a:ext>
            </a:extLst>
          </p:cNvPr>
          <p:cNvSpPr/>
          <p:nvPr/>
        </p:nvSpPr>
        <p:spPr>
          <a:xfrm flipH="1">
            <a:off x="1639455" y="4216854"/>
            <a:ext cx="6913418" cy="1039091"/>
          </a:xfrm>
          <a:prstGeom prst="roundRect">
            <a:avLst/>
          </a:prstGeom>
          <a:solidFill>
            <a:schemeClr val="accent3">
              <a:alpha val="499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4BAFCAA9-A4FE-AF96-189D-095B73463307}"/>
              </a:ext>
            </a:extLst>
          </p:cNvPr>
          <p:cNvSpPr/>
          <p:nvPr/>
        </p:nvSpPr>
        <p:spPr>
          <a:xfrm flipH="1">
            <a:off x="1801091" y="1429353"/>
            <a:ext cx="6913418" cy="1039091"/>
          </a:xfrm>
          <a:prstGeom prst="roundRect">
            <a:avLst/>
          </a:prstGeom>
          <a:solidFill>
            <a:schemeClr val="accent3">
              <a:alpha val="499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573F7198-0C57-1AC4-93E3-077723C82275}"/>
              </a:ext>
            </a:extLst>
          </p:cNvPr>
          <p:cNvSpPr/>
          <p:nvPr/>
        </p:nvSpPr>
        <p:spPr>
          <a:xfrm flipH="1">
            <a:off x="1639455" y="5592374"/>
            <a:ext cx="6854654" cy="1039091"/>
          </a:xfrm>
          <a:prstGeom prst="roundRect">
            <a:avLst/>
          </a:prstGeom>
          <a:solidFill>
            <a:schemeClr val="accent3">
              <a:alpha val="499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3B6C6E24-7B9E-A7AC-F638-42582AEE084C}"/>
              </a:ext>
            </a:extLst>
          </p:cNvPr>
          <p:cNvSpPr/>
          <p:nvPr/>
        </p:nvSpPr>
        <p:spPr>
          <a:xfrm flipH="1">
            <a:off x="1778000" y="2911533"/>
            <a:ext cx="6854654" cy="1039091"/>
          </a:xfrm>
          <a:prstGeom prst="roundRect">
            <a:avLst/>
          </a:prstGeom>
          <a:solidFill>
            <a:schemeClr val="accent3">
              <a:alpha val="499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6123F6E5-C429-FBB7-3A45-BEAA3327C90E}"/>
              </a:ext>
            </a:extLst>
          </p:cNvPr>
          <p:cNvSpPr>
            <a:spLocks noGrp="1"/>
          </p:cNvSpPr>
          <p:nvPr>
            <p:ph type="body" sz="half" idx="4294967295"/>
          </p:nvPr>
        </p:nvSpPr>
        <p:spPr>
          <a:xfrm>
            <a:off x="1801959" y="2925562"/>
            <a:ext cx="6752985" cy="1037414"/>
          </a:xfrm>
        </p:spPr>
        <p:txBody>
          <a:bodyPr vert="horz" lIns="91440" tIns="45720" rIns="91440" bIns="45720" rtlCol="0" anchor="t">
            <a:noAutofit/>
          </a:bodyPr>
          <a:lstStyle/>
          <a:p>
            <a:pPr marL="0" indent="0">
              <a:buNone/>
            </a:pPr>
            <a:r>
              <a:rPr lang="en-US" sz="2200" b="1">
                <a:solidFill>
                  <a:schemeClr val="accent1">
                    <a:lumMod val="50000"/>
                  </a:schemeClr>
                </a:solidFill>
              </a:rPr>
              <a:t>Dr. Richard Lewis – CTS Program Administrator</a:t>
            </a:r>
            <a:endParaRPr lang="en-US">
              <a:solidFill>
                <a:schemeClr val="accent1">
                  <a:lumMod val="50000"/>
                </a:schemeClr>
              </a:solidFill>
            </a:endParaRPr>
          </a:p>
          <a:p>
            <a:pPr marL="0" indent="0">
              <a:buNone/>
            </a:pPr>
            <a:r>
              <a:rPr lang="en-US" sz="1800" b="1">
                <a:solidFill>
                  <a:schemeClr val="accent1">
                    <a:lumMod val="50000"/>
                  </a:schemeClr>
                </a:solidFill>
                <a:cs typeface="Arial"/>
              </a:rPr>
              <a:t>North Central, Sandhills (NOT including charters: 00A, 00B, 33A, 35A, 35C, 51A, 51B, 64A, 98B, &amp; 62N) </a:t>
            </a:r>
          </a:p>
          <a:p>
            <a:pPr marL="0" indent="0">
              <a:buNone/>
            </a:pPr>
            <a:endParaRPr lang="en-US" sz="2400">
              <a:cs typeface="Arial" panose="020B0604020202020204"/>
            </a:endParaRPr>
          </a:p>
        </p:txBody>
      </p:sp>
      <p:pic>
        <p:nvPicPr>
          <p:cNvPr id="18" name="Picture Placeholder 17">
            <a:extLst>
              <a:ext uri="{FF2B5EF4-FFF2-40B4-BE49-F238E27FC236}">
                <a16:creationId xmlns:a16="http://schemas.microsoft.com/office/drawing/2014/main" id="{25718D08-DE27-10BC-75A3-6F8BD4147ED0}"/>
              </a:ext>
            </a:extLst>
          </p:cNvPr>
          <p:cNvPicPr>
            <a:picLocks noGrp="1" noChangeAspect="1"/>
          </p:cNvPicPr>
          <p:nvPr>
            <p:ph type="pic" idx="4294967295"/>
          </p:nvPr>
        </p:nvPicPr>
        <p:blipFill>
          <a:blip r:embed="rId4"/>
          <a:srcRect t="11868" b="11868"/>
          <a:stretch>
            <a:fillRect/>
          </a:stretch>
        </p:blipFill>
        <p:spPr>
          <a:xfrm>
            <a:off x="434124" y="2831137"/>
            <a:ext cx="1064157" cy="1216396"/>
          </a:xfrm>
        </p:spPr>
      </p:pic>
      <p:pic>
        <p:nvPicPr>
          <p:cNvPr id="21" name="Picture 20" descr="A person in a blue jacket&#10;&#10;AI-generated content may be incorrect.">
            <a:extLst>
              <a:ext uri="{FF2B5EF4-FFF2-40B4-BE49-F238E27FC236}">
                <a16:creationId xmlns:a16="http://schemas.microsoft.com/office/drawing/2014/main" id="{A25EA602-5C3F-B179-8F05-A0D8B6AA1FD7}"/>
              </a:ext>
            </a:extLst>
          </p:cNvPr>
          <p:cNvPicPr>
            <a:picLocks noChangeAspect="1"/>
          </p:cNvPicPr>
          <p:nvPr/>
        </p:nvPicPr>
        <p:blipFill>
          <a:blip r:embed="rId5"/>
          <a:stretch>
            <a:fillRect/>
          </a:stretch>
        </p:blipFill>
        <p:spPr>
          <a:xfrm>
            <a:off x="475673" y="1429058"/>
            <a:ext cx="1108816" cy="1267218"/>
          </a:xfrm>
          <a:prstGeom prst="rect">
            <a:avLst/>
          </a:prstGeom>
        </p:spPr>
      </p:pic>
      <p:sp>
        <p:nvSpPr>
          <p:cNvPr id="24" name="Text Placeholder 10">
            <a:extLst>
              <a:ext uri="{FF2B5EF4-FFF2-40B4-BE49-F238E27FC236}">
                <a16:creationId xmlns:a16="http://schemas.microsoft.com/office/drawing/2014/main" id="{AD3D7DE2-8221-2297-14A2-13A853094DBD}"/>
              </a:ext>
            </a:extLst>
          </p:cNvPr>
          <p:cNvSpPr txBox="1">
            <a:spLocks/>
          </p:cNvSpPr>
          <p:nvPr/>
        </p:nvSpPr>
        <p:spPr>
          <a:xfrm>
            <a:off x="1708780" y="5601520"/>
            <a:ext cx="6934984" cy="102370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C3766"/>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1C3766"/>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1C3766"/>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b="1"/>
              <a:t>Julia Higdon – CTS Program Administrator </a:t>
            </a:r>
          </a:p>
          <a:p>
            <a:r>
              <a:rPr lang="en-US" sz="1800" b="1">
                <a:cs typeface="Arial"/>
              </a:rPr>
              <a:t>Western, Southwest (NOT including charters: 13A, 13C, 13D, 49B, and 49F)</a:t>
            </a:r>
          </a:p>
        </p:txBody>
      </p:sp>
      <p:sp>
        <p:nvSpPr>
          <p:cNvPr id="26" name="Text Placeholder 10">
            <a:extLst>
              <a:ext uri="{FF2B5EF4-FFF2-40B4-BE49-F238E27FC236}">
                <a16:creationId xmlns:a16="http://schemas.microsoft.com/office/drawing/2014/main" id="{9DE080BB-E3F6-6542-0FD6-48FE81DAD073}"/>
              </a:ext>
            </a:extLst>
          </p:cNvPr>
          <p:cNvSpPr txBox="1">
            <a:spLocks/>
          </p:cNvSpPr>
          <p:nvPr/>
        </p:nvSpPr>
        <p:spPr>
          <a:xfrm>
            <a:off x="1635622" y="4220186"/>
            <a:ext cx="6917915" cy="112435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C3766"/>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1C3766"/>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1C3766"/>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b="1"/>
              <a:t>Dr. Penny Crooks – CTS Program Administrator</a:t>
            </a:r>
            <a:endParaRPr lang="en-US"/>
          </a:p>
          <a:p>
            <a:r>
              <a:rPr lang="en-US" sz="1800" b="1">
                <a:cs typeface="Arial"/>
              </a:rPr>
              <a:t>Northwest, Piedmont-Triad (including charters 13A, 13C, 13D, 49B, &amp; 49F in the Southwest Region and 62N in the Sandhills)</a:t>
            </a:r>
          </a:p>
          <a:p>
            <a:endParaRPr lang="en-US">
              <a:cs typeface="Arial" panose="020B0604020202020204"/>
            </a:endParaRPr>
          </a:p>
        </p:txBody>
      </p:sp>
      <p:sp>
        <p:nvSpPr>
          <p:cNvPr id="34" name="Rounded Rectangle 33">
            <a:extLst>
              <a:ext uri="{FF2B5EF4-FFF2-40B4-BE49-F238E27FC236}">
                <a16:creationId xmlns:a16="http://schemas.microsoft.com/office/drawing/2014/main" id="{9A603CD2-5042-3998-3634-4F2161FBC82C}"/>
              </a:ext>
            </a:extLst>
          </p:cNvPr>
          <p:cNvSpPr/>
          <p:nvPr/>
        </p:nvSpPr>
        <p:spPr>
          <a:xfrm flipH="1">
            <a:off x="1801091" y="235502"/>
            <a:ext cx="6854654" cy="1039091"/>
          </a:xfrm>
          <a:prstGeom prst="roundRect">
            <a:avLst/>
          </a:prstGeom>
          <a:solidFill>
            <a:schemeClr val="accent3">
              <a:alpha val="499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10">
            <a:extLst>
              <a:ext uri="{FF2B5EF4-FFF2-40B4-BE49-F238E27FC236}">
                <a16:creationId xmlns:a16="http://schemas.microsoft.com/office/drawing/2014/main" id="{E3EEDF82-50CB-2FFE-C01B-03D2BEDFBD2C}"/>
              </a:ext>
            </a:extLst>
          </p:cNvPr>
          <p:cNvSpPr txBox="1">
            <a:spLocks/>
          </p:cNvSpPr>
          <p:nvPr/>
        </p:nvSpPr>
        <p:spPr>
          <a:xfrm>
            <a:off x="2333106" y="572024"/>
            <a:ext cx="6086720" cy="4054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C3766"/>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1C3766"/>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1C3766"/>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1C376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b="1"/>
              <a:t>Dr. James Popp – CTS Section Chief </a:t>
            </a:r>
          </a:p>
        </p:txBody>
      </p:sp>
      <p:pic>
        <p:nvPicPr>
          <p:cNvPr id="37" name="Picture 36" descr="Medium shot of a person smiling&#10;&#10;AI-generated content may be incorrect.">
            <a:extLst>
              <a:ext uri="{FF2B5EF4-FFF2-40B4-BE49-F238E27FC236}">
                <a16:creationId xmlns:a16="http://schemas.microsoft.com/office/drawing/2014/main" id="{F80E9BF1-5931-48B7-B093-D6EE4F9FC694}"/>
              </a:ext>
            </a:extLst>
          </p:cNvPr>
          <p:cNvPicPr>
            <a:picLocks noChangeAspect="1"/>
          </p:cNvPicPr>
          <p:nvPr/>
        </p:nvPicPr>
        <p:blipFill>
          <a:blip r:embed="rId6"/>
          <a:stretch>
            <a:fillRect/>
          </a:stretch>
        </p:blipFill>
        <p:spPr>
          <a:xfrm>
            <a:off x="429001" y="5459573"/>
            <a:ext cx="1057735" cy="1322169"/>
          </a:xfrm>
          <a:prstGeom prst="rect">
            <a:avLst/>
          </a:prstGeom>
        </p:spPr>
      </p:pic>
      <p:pic>
        <p:nvPicPr>
          <p:cNvPr id="4" name="Picture 3" descr="A person wearing glasses and a suit&#10;&#10;AI-generated content may be incorrect.">
            <a:extLst>
              <a:ext uri="{FF2B5EF4-FFF2-40B4-BE49-F238E27FC236}">
                <a16:creationId xmlns:a16="http://schemas.microsoft.com/office/drawing/2014/main" id="{DA079160-C3E6-8BFD-44D3-8849780874AD}"/>
              </a:ext>
            </a:extLst>
          </p:cNvPr>
          <p:cNvPicPr>
            <a:picLocks noChangeAspect="1"/>
          </p:cNvPicPr>
          <p:nvPr/>
        </p:nvPicPr>
        <p:blipFill>
          <a:blip r:embed="rId7"/>
          <a:stretch>
            <a:fillRect/>
          </a:stretch>
        </p:blipFill>
        <p:spPr>
          <a:xfrm>
            <a:off x="475183" y="109363"/>
            <a:ext cx="1057735" cy="1235270"/>
          </a:xfrm>
          <a:prstGeom prst="rect">
            <a:avLst/>
          </a:prstGeom>
        </p:spPr>
      </p:pic>
      <p:pic>
        <p:nvPicPr>
          <p:cNvPr id="6" name="Picture 5" descr="A person with long hair smiling&#10;&#10;AI-generated content may be incorrect.">
            <a:extLst>
              <a:ext uri="{FF2B5EF4-FFF2-40B4-BE49-F238E27FC236}">
                <a16:creationId xmlns:a16="http://schemas.microsoft.com/office/drawing/2014/main" id="{67895C54-8068-6B8C-86DE-3E21FDF16599}"/>
              </a:ext>
            </a:extLst>
          </p:cNvPr>
          <p:cNvPicPr>
            <a:picLocks noChangeAspect="1"/>
          </p:cNvPicPr>
          <p:nvPr/>
        </p:nvPicPr>
        <p:blipFill>
          <a:blip r:embed="rId8"/>
          <a:stretch>
            <a:fillRect/>
          </a:stretch>
        </p:blipFill>
        <p:spPr>
          <a:xfrm>
            <a:off x="423615" y="4132320"/>
            <a:ext cx="1068511" cy="1212636"/>
          </a:xfrm>
          <a:prstGeom prst="rect">
            <a:avLst/>
          </a:prstGeom>
        </p:spPr>
      </p:pic>
      <p:sp>
        <p:nvSpPr>
          <p:cNvPr id="3" name="TextBox 2">
            <a:extLst>
              <a:ext uri="{FF2B5EF4-FFF2-40B4-BE49-F238E27FC236}">
                <a16:creationId xmlns:a16="http://schemas.microsoft.com/office/drawing/2014/main" id="{CD300CC4-DA95-EE67-F6EF-968C7C3F530E}"/>
              </a:ext>
            </a:extLst>
          </p:cNvPr>
          <p:cNvSpPr txBox="1"/>
          <p:nvPr/>
        </p:nvSpPr>
        <p:spPr>
          <a:xfrm>
            <a:off x="1806590" y="1434658"/>
            <a:ext cx="691263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1C3766"/>
                </a:solidFill>
                <a:cs typeface="Arial"/>
              </a:rPr>
              <a:t>Tenisea Madry – CTS Program Administrator</a:t>
            </a:r>
            <a:endParaRPr lang="en-US" sz="2400">
              <a:cs typeface="Arial"/>
            </a:endParaRPr>
          </a:p>
          <a:p>
            <a:r>
              <a:rPr lang="en-US" b="1">
                <a:solidFill>
                  <a:srgbClr val="1C3766"/>
                </a:solidFill>
                <a:cs typeface="Arial"/>
              </a:rPr>
              <a:t>Northeast, Southeast (including charters:  00A, 00B, 33A, 35A, 35C, 51A, 51B, 64A, &amp; 98B in the North Central Region)</a:t>
            </a:r>
            <a:endParaRPr lang="en-US"/>
          </a:p>
        </p:txBody>
      </p:sp>
    </p:spTree>
    <p:extLst>
      <p:ext uri="{BB962C8B-B14F-4D97-AF65-F5344CB8AC3E}">
        <p14:creationId xmlns:p14="http://schemas.microsoft.com/office/powerpoint/2010/main" val="582732594"/>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0AAB-1E4F-1CB1-84D1-0E3477E87548}"/>
              </a:ext>
            </a:extLst>
          </p:cNvPr>
          <p:cNvSpPr>
            <a:spLocks noGrp="1"/>
          </p:cNvSpPr>
          <p:nvPr>
            <p:ph type="title"/>
          </p:nvPr>
        </p:nvSpPr>
        <p:spPr/>
        <p:txBody>
          <a:bodyPr anchor="ctr">
            <a:normAutofit/>
          </a:bodyPr>
          <a:lstStyle/>
          <a:p>
            <a:pPr algn="ctr"/>
            <a:r>
              <a:rPr lang="en-US"/>
              <a:t>Session Agenda</a:t>
            </a:r>
          </a:p>
        </p:txBody>
      </p:sp>
      <p:sp>
        <p:nvSpPr>
          <p:cNvPr id="3" name="Content Placeholder 2">
            <a:extLst>
              <a:ext uri="{FF2B5EF4-FFF2-40B4-BE49-F238E27FC236}">
                <a16:creationId xmlns:a16="http://schemas.microsoft.com/office/drawing/2014/main" id="{C9BE3180-B216-D96A-B8F4-31E9EEC43CE9}"/>
              </a:ext>
            </a:extLst>
          </p:cNvPr>
          <p:cNvSpPr>
            <a:spLocks noGrp="1"/>
          </p:cNvSpPr>
          <p:nvPr>
            <p:ph sz="half" idx="1"/>
          </p:nvPr>
        </p:nvSpPr>
        <p:spPr>
          <a:xfrm>
            <a:off x="402919" y="1646391"/>
            <a:ext cx="5033115" cy="4180163"/>
          </a:xfrm>
        </p:spPr>
        <p:txBody>
          <a:bodyPr vert="horz" lIns="68580" tIns="34290" rIns="68580" bIns="34290" rtlCol="0" anchor="t">
            <a:normAutofit fontScale="85000" lnSpcReduction="20000"/>
          </a:bodyPr>
          <a:lstStyle/>
          <a:p>
            <a:pPr>
              <a:buFont typeface="System Font Regular"/>
              <a:buChar char="✔"/>
            </a:pPr>
            <a:r>
              <a:rPr lang="en-US" b="1" dirty="0"/>
              <a:t> Welcome &amp; Objectives </a:t>
            </a:r>
          </a:p>
          <a:p>
            <a:pPr marL="0" indent="0">
              <a:buNone/>
            </a:pPr>
            <a:endParaRPr lang="en-US" b="1" dirty="0">
              <a:cs typeface="Arial" panose="020B0604020202020204"/>
            </a:endParaRPr>
          </a:p>
          <a:p>
            <a:pPr>
              <a:buFont typeface="System Font Regular"/>
              <a:buChar char="✔"/>
            </a:pPr>
            <a:r>
              <a:rPr lang="en-US" b="1" dirty="0"/>
              <a:t>Designations</a:t>
            </a:r>
            <a:endParaRPr lang="en-US" b="1" dirty="0">
              <a:cs typeface="Arial"/>
            </a:endParaRPr>
          </a:p>
          <a:p>
            <a:pPr marL="457200" lvl="1" indent="0">
              <a:buNone/>
            </a:pPr>
            <a:endParaRPr lang="en-US" b="1" dirty="0">
              <a:cs typeface="Arial"/>
            </a:endParaRPr>
          </a:p>
          <a:p>
            <a:pPr>
              <a:buFont typeface="System Font Regular"/>
              <a:buChar char="✔"/>
            </a:pPr>
            <a:r>
              <a:rPr lang="en-US" b="1" dirty="0">
                <a:cs typeface="Arial"/>
              </a:rPr>
              <a:t>Requirements</a:t>
            </a:r>
          </a:p>
          <a:p>
            <a:pPr>
              <a:buFont typeface="System Font Regular"/>
              <a:buChar char="✔"/>
            </a:pPr>
            <a:endParaRPr lang="en-US" b="1" dirty="0">
              <a:cs typeface="Arial"/>
            </a:endParaRPr>
          </a:p>
          <a:p>
            <a:pPr>
              <a:buFont typeface="System Font Regular"/>
              <a:buChar char="✔"/>
            </a:pPr>
            <a:r>
              <a:rPr lang="en-US" b="1" dirty="0">
                <a:cs typeface="Arial"/>
              </a:rPr>
              <a:t>Implementation</a:t>
            </a:r>
          </a:p>
          <a:p>
            <a:pPr>
              <a:buFont typeface="System Font Regular"/>
              <a:buChar char="✔"/>
            </a:pPr>
            <a:endParaRPr lang="en-US" b="1" dirty="0"/>
          </a:p>
          <a:p>
            <a:pPr>
              <a:buFont typeface="System Font Regular"/>
              <a:buChar char="✔"/>
            </a:pPr>
            <a:r>
              <a:rPr lang="en-US" b="1" dirty="0"/>
              <a:t>Funding Overview</a:t>
            </a:r>
          </a:p>
          <a:p>
            <a:pPr>
              <a:buFont typeface="System Font Regular"/>
              <a:buChar char="✔"/>
            </a:pPr>
            <a:endParaRPr lang="en-US" b="1" dirty="0"/>
          </a:p>
          <a:p>
            <a:pPr>
              <a:buFont typeface="System Font Regular"/>
              <a:buChar char="✔"/>
            </a:pPr>
            <a:r>
              <a:rPr lang="en-US" b="1" dirty="0"/>
              <a:t>Upcoming Support / Feedback</a:t>
            </a:r>
          </a:p>
          <a:p>
            <a:pPr>
              <a:buFont typeface="System Font Regular"/>
              <a:buChar char="✔"/>
            </a:pPr>
            <a:endParaRPr lang="en-US" b="1" dirty="0"/>
          </a:p>
          <a:p>
            <a:pPr>
              <a:buFont typeface="System Font Regular"/>
              <a:buChar char="✔"/>
            </a:pPr>
            <a:endParaRPr lang="en-US" b="1" dirty="0">
              <a:cs typeface="Arial"/>
            </a:endParaRPr>
          </a:p>
        </p:txBody>
      </p:sp>
      <p:sp>
        <p:nvSpPr>
          <p:cNvPr id="8" name="Slide Number Placeholder 3">
            <a:extLst>
              <a:ext uri="{FF2B5EF4-FFF2-40B4-BE49-F238E27FC236}">
                <a16:creationId xmlns:a16="http://schemas.microsoft.com/office/drawing/2014/main" id="{839E0843-185F-07BA-2E16-1AB3587BBFC6}"/>
              </a:ext>
            </a:extLst>
          </p:cNvPr>
          <p:cNvSpPr>
            <a:spLocks noGrp="1"/>
          </p:cNvSpPr>
          <p:nvPr>
            <p:ph type="sldNum" sz="quarter" idx="10"/>
          </p:nvPr>
        </p:nvSpPr>
        <p:spPr/>
        <p:txBody>
          <a:bodyPr>
            <a:normAutofit/>
          </a:bodyPr>
          <a:lstStyle/>
          <a:p>
            <a:pPr>
              <a:spcAft>
                <a:spcPts val="600"/>
              </a:spcAft>
            </a:pPr>
            <a:fld id="{330EA680-D336-4FF7-8B7A-9848BB0A1C32}" type="slidenum">
              <a:rPr lang="en-US" smtClean="0"/>
              <a:pPr>
                <a:spcAft>
                  <a:spcPts val="600"/>
                </a:spcAft>
              </a:pPr>
              <a:t>4</a:t>
            </a:fld>
            <a:endParaRPr lang="en-US"/>
          </a:p>
        </p:txBody>
      </p:sp>
      <p:pic>
        <p:nvPicPr>
          <p:cNvPr id="4100" name="Picture 4" descr="Meeting Agenda Images – Browse 732,155 ...">
            <a:extLst>
              <a:ext uri="{FF2B5EF4-FFF2-40B4-BE49-F238E27FC236}">
                <a16:creationId xmlns:a16="http://schemas.microsoft.com/office/drawing/2014/main" id="{98A458F7-A2DE-BAAC-5DE1-AD3A4B799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34" y="2032829"/>
            <a:ext cx="3505200" cy="328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50221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B43C7-6275-2620-0831-FA5331E6F09D}"/>
              </a:ext>
            </a:extLst>
          </p:cNvPr>
          <p:cNvSpPr>
            <a:spLocks noGrp="1"/>
          </p:cNvSpPr>
          <p:nvPr>
            <p:ph type="title"/>
          </p:nvPr>
        </p:nvSpPr>
        <p:spPr>
          <a:xfrm>
            <a:off x="823976" y="162560"/>
            <a:ext cx="7886700" cy="1281111"/>
          </a:xfrm>
        </p:spPr>
        <p:txBody>
          <a:bodyPr anchor="b">
            <a:normAutofit/>
          </a:bodyPr>
          <a:lstStyle/>
          <a:p>
            <a:pPr algn="ctr"/>
            <a:r>
              <a:rPr lang="en-US">
                <a:cs typeface="Arial"/>
              </a:rPr>
              <a:t>Session Objectives</a:t>
            </a:r>
            <a:endParaRPr lang="en-US"/>
          </a:p>
        </p:txBody>
      </p:sp>
      <p:sp>
        <p:nvSpPr>
          <p:cNvPr id="3" name="Content Placeholder 2">
            <a:extLst>
              <a:ext uri="{FF2B5EF4-FFF2-40B4-BE49-F238E27FC236}">
                <a16:creationId xmlns:a16="http://schemas.microsoft.com/office/drawing/2014/main" id="{B3229227-5584-6529-63BA-4BA014056C1C}"/>
              </a:ext>
            </a:extLst>
          </p:cNvPr>
          <p:cNvSpPr>
            <a:spLocks noGrp="1"/>
          </p:cNvSpPr>
          <p:nvPr>
            <p:ph idx="1"/>
          </p:nvPr>
        </p:nvSpPr>
        <p:spPr>
          <a:xfrm>
            <a:off x="160592" y="1720922"/>
            <a:ext cx="8878453" cy="4351338"/>
          </a:xfrm>
        </p:spPr>
        <p:txBody>
          <a:bodyPr vert="horz" lIns="68580" tIns="34290" rIns="68580" bIns="34290" rtlCol="0" anchor="t">
            <a:normAutofit/>
          </a:bodyPr>
          <a:lstStyle/>
          <a:p>
            <a:pPr marL="0" indent="0">
              <a:buNone/>
            </a:pPr>
            <a:endParaRPr lang="en-US" b="1">
              <a:cs typeface="Arial" panose="020B0604020202020204"/>
            </a:endParaRPr>
          </a:p>
          <a:p>
            <a:pPr marL="0" indent="0">
              <a:buNone/>
            </a:pPr>
            <a:r>
              <a:rPr lang="en-US" b="1">
                <a:cs typeface="Arial" panose="020B0604020202020204"/>
              </a:rPr>
              <a:t>To empower PSUs to support CSI/ATSI-identified schools to:</a:t>
            </a:r>
            <a:endParaRPr lang="en-US"/>
          </a:p>
          <a:p>
            <a:pPr marL="0" indent="0">
              <a:buNone/>
            </a:pPr>
            <a:endParaRPr lang="en-US" b="1">
              <a:ea typeface="+mn-lt"/>
              <a:cs typeface="+mn-lt"/>
            </a:endParaRPr>
          </a:p>
          <a:p>
            <a:pPr>
              <a:buFont typeface="Arial"/>
              <a:buChar char="•"/>
            </a:pPr>
            <a:r>
              <a:rPr lang="en-US" b="1">
                <a:ea typeface="+mn-lt"/>
                <a:cs typeface="+mn-lt"/>
              </a:rPr>
              <a:t>Understand their school's CSI/ATSI status</a:t>
            </a:r>
          </a:p>
          <a:p>
            <a:pPr>
              <a:buFont typeface="Arial"/>
              <a:buChar char="•"/>
            </a:pPr>
            <a:r>
              <a:rPr lang="en-US" b="1">
                <a:ea typeface="+mn-lt"/>
                <a:cs typeface="+mn-lt"/>
              </a:rPr>
              <a:t>Navigate compliance requirements</a:t>
            </a:r>
          </a:p>
          <a:p>
            <a:pPr>
              <a:buFont typeface="Arial"/>
              <a:buChar char="•"/>
            </a:pPr>
            <a:r>
              <a:rPr lang="en-US" sz="2700" b="1">
                <a:cs typeface="Arial" panose="020B0604020202020204"/>
              </a:rPr>
              <a:t>Plan a successful and sustainable CSI/ATSI exit</a:t>
            </a:r>
          </a:p>
          <a:p>
            <a:pPr>
              <a:buFont typeface="Arial"/>
              <a:buChar char="•"/>
            </a:pPr>
            <a:endParaRPr lang="en-US" sz="2700">
              <a:cs typeface="Arial" panose="020B0604020202020204"/>
            </a:endParaRPr>
          </a:p>
          <a:p>
            <a:pPr>
              <a:buFont typeface="Arial,Sans-Serif"/>
              <a:buChar char="•"/>
            </a:pPr>
            <a:endParaRPr lang="en-US" sz="2700" b="1">
              <a:cs typeface="Arial" panose="020B0604020202020204"/>
            </a:endParaRPr>
          </a:p>
          <a:p>
            <a:pPr lvl="1">
              <a:buFont typeface="Courier New,monospace"/>
              <a:buChar char="o"/>
            </a:pPr>
            <a:endParaRPr lang="en-US">
              <a:cs typeface="Arial" panose="020B0604020202020204"/>
            </a:endParaRPr>
          </a:p>
          <a:p>
            <a:pPr>
              <a:lnSpc>
                <a:spcPct val="150000"/>
              </a:lnSpc>
            </a:pPr>
            <a:endParaRPr lang="en-US" sz="2400">
              <a:cs typeface="Arial" panose="020B0604020202020204"/>
            </a:endParaRPr>
          </a:p>
          <a:p>
            <a:endParaRPr lang="en-US" sz="2700">
              <a:cs typeface="Arial" panose="020B0604020202020204"/>
            </a:endParaRPr>
          </a:p>
        </p:txBody>
      </p:sp>
      <p:sp>
        <p:nvSpPr>
          <p:cNvPr id="8" name="Slide Number Placeholder 3">
            <a:extLst>
              <a:ext uri="{FF2B5EF4-FFF2-40B4-BE49-F238E27FC236}">
                <a16:creationId xmlns:a16="http://schemas.microsoft.com/office/drawing/2014/main" id="{5001DFCE-CF60-6B2C-ACFE-B759545696E0}"/>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5</a:t>
            </a:fld>
            <a:endParaRPr lang="en-US"/>
          </a:p>
        </p:txBody>
      </p:sp>
      <p:pic>
        <p:nvPicPr>
          <p:cNvPr id="3074" name="Picture 2" descr="6,802 Meeting Objectives Stock Vectors and Vector Art | Shutterstock">
            <a:extLst>
              <a:ext uri="{FF2B5EF4-FFF2-40B4-BE49-F238E27FC236}">
                <a16:creationId xmlns:a16="http://schemas.microsoft.com/office/drawing/2014/main" id="{1CF46C83-3BE1-F3FD-FF00-C73300BA77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70" b="12857"/>
          <a:stretch>
            <a:fillRect/>
          </a:stretch>
        </p:blipFill>
        <p:spPr bwMode="auto">
          <a:xfrm>
            <a:off x="7518364" y="2699231"/>
            <a:ext cx="1182229" cy="91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374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2" y="212726"/>
            <a:ext cx="9194223" cy="1281111"/>
          </a:xfrm>
        </p:spPr>
        <p:txBody>
          <a:bodyPr>
            <a:normAutofit fontScale="90000"/>
          </a:bodyPr>
          <a:lstStyle/>
          <a:p>
            <a:pPr algn="ctr"/>
            <a:r>
              <a:rPr lang="en-US" sz="4000" dirty="0"/>
              <a:t>Comprehensive and Targeted Support </a:t>
            </a:r>
            <a:br>
              <a:rPr lang="en-US" dirty="0"/>
            </a:br>
            <a:r>
              <a:rPr lang="en-US" dirty="0"/>
              <a:t> </a:t>
            </a:r>
            <a:r>
              <a:rPr lang="en-US" sz="4000" dirty="0"/>
              <a:t>Federal </a:t>
            </a:r>
            <a:r>
              <a:rPr sz="4000" dirty="0"/>
              <a:t>Requirements</a:t>
            </a:r>
            <a:endParaRPr sz="3300" dirty="0"/>
          </a:p>
        </p:txBody>
      </p:sp>
      <p:sp>
        <p:nvSpPr>
          <p:cNvPr id="3" name="Content Placeholder 2"/>
          <p:cNvSpPr>
            <a:spLocks noGrp="1"/>
          </p:cNvSpPr>
          <p:nvPr>
            <p:ph type="body" sz="quarter" idx="11"/>
          </p:nvPr>
        </p:nvSpPr>
        <p:spPr>
          <a:xfrm>
            <a:off x="323849" y="1646237"/>
            <a:ext cx="8695459" cy="4224337"/>
          </a:xfrm>
        </p:spPr>
        <p:txBody>
          <a:bodyPr vert="horz" lIns="68580" tIns="34290" rIns="68580" bIns="34290" rtlCol="0" anchor="t">
            <a:normAutofit/>
          </a:bodyPr>
          <a:lstStyle/>
          <a:p>
            <a:pPr marL="0" indent="0" algn="ctr">
              <a:buNone/>
            </a:pPr>
            <a:r>
              <a:rPr lang="en-US" b="1"/>
              <a:t>Federal: </a:t>
            </a:r>
            <a:r>
              <a:t>ESSA Section 1111(d)</a:t>
            </a:r>
          </a:p>
          <a:p>
            <a:pPr marL="0" indent="0" algn="ctr">
              <a:buNone/>
            </a:pPr>
            <a:r>
              <a:rPr lang="en-US" b="1"/>
              <a:t>NC Implementation: </a:t>
            </a:r>
            <a:r>
              <a:t>PRC </a:t>
            </a:r>
            <a:r>
              <a:rPr lang="en-US"/>
              <a:t>0105</a:t>
            </a:r>
            <a:r>
              <a:t> / Title I</a:t>
            </a:r>
            <a:r>
              <a:rPr lang="en-US"/>
              <a:t> Part A</a:t>
            </a:r>
            <a:endParaRPr/>
          </a:p>
          <a:p>
            <a:pPr marL="0" indent="0" algn="ctr">
              <a:buNone/>
            </a:pPr>
            <a:r>
              <a:rPr lang="en-US" b="1" u="sng"/>
              <a:t> </a:t>
            </a:r>
            <a:endParaRPr b="1" u="sng"/>
          </a:p>
          <a:p>
            <a:pPr lvl="2">
              <a:buClr>
                <a:schemeClr val="accent2">
                  <a:lumMod val="75000"/>
                </a:schemeClr>
              </a:buClr>
              <a:buFont typeface="Wingdings" pitchFamily="2" charset="2"/>
              <a:buChar char="Ø"/>
            </a:pPr>
            <a:r>
              <a:rPr lang="en-US" sz="2800"/>
              <a:t>  </a:t>
            </a:r>
            <a:r>
              <a:rPr sz="2800"/>
              <a:t>Develop evidence-based improvement plans</a:t>
            </a:r>
            <a:endParaRPr lang="en-US" sz="2800"/>
          </a:p>
          <a:p>
            <a:pPr lvl="2">
              <a:buClr>
                <a:schemeClr val="accent2">
                  <a:lumMod val="75000"/>
                </a:schemeClr>
              </a:buClr>
              <a:buFont typeface="Wingdings" pitchFamily="2" charset="2"/>
              <a:buChar char="Ø"/>
            </a:pPr>
            <a:r>
              <a:rPr lang="en-US" sz="2800"/>
              <a:t>  </a:t>
            </a:r>
            <a:r>
              <a:rPr sz="2800"/>
              <a:t>Address subgroup performance gaps</a:t>
            </a:r>
            <a:endParaRPr lang="en-US" sz="2800"/>
          </a:p>
          <a:p>
            <a:pPr lvl="2">
              <a:buClr>
                <a:schemeClr val="accent2">
                  <a:lumMod val="75000"/>
                </a:schemeClr>
              </a:buClr>
              <a:buFont typeface="Wingdings" pitchFamily="2" charset="2"/>
              <a:buChar char="Ø"/>
            </a:pPr>
            <a:r>
              <a:rPr lang="en-US" sz="2800"/>
              <a:t>  </a:t>
            </a:r>
            <a:r>
              <a:rPr sz="2800"/>
              <a:t>Engage families &amp; stakeholders</a:t>
            </a:r>
            <a:endParaRPr lang="en-US" sz="2800"/>
          </a:p>
          <a:p>
            <a:pPr lvl="2">
              <a:buClr>
                <a:schemeClr val="accent2">
                  <a:lumMod val="75000"/>
                </a:schemeClr>
              </a:buClr>
              <a:buFont typeface="Wingdings" pitchFamily="2" charset="2"/>
              <a:buChar char="Ø"/>
            </a:pPr>
            <a:r>
              <a:rPr lang="en-US" sz="2800"/>
              <a:t>  Monitor &amp; report progress</a:t>
            </a:r>
          </a:p>
        </p:txBody>
      </p:sp>
    </p:spTree>
    <p:extLst>
      <p:ext uri="{BB962C8B-B14F-4D97-AF65-F5344CB8AC3E}">
        <p14:creationId xmlns:p14="http://schemas.microsoft.com/office/powerpoint/2010/main" val="272820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202B5F-EDB2-9F36-9F01-71288EB64114}"/>
              </a:ext>
            </a:extLst>
          </p:cNvPr>
          <p:cNvSpPr>
            <a:spLocks noGrp="1"/>
          </p:cNvSpPr>
          <p:nvPr>
            <p:ph type="sldNum" sz="quarter" idx="12"/>
          </p:nvPr>
        </p:nvSpPr>
        <p:spPr/>
        <p:txBody>
          <a:bodyPr/>
          <a:lstStyle/>
          <a:p>
            <a:fld id="{4944B7B2-FFA2-5148-A472-BF046BD89520}" type="slidenum">
              <a:rPr lang="en-US" smtClean="0"/>
              <a:pPr/>
              <a:t>7</a:t>
            </a:fld>
            <a:endParaRPr lang="en-US"/>
          </a:p>
        </p:txBody>
      </p:sp>
      <p:pic>
        <p:nvPicPr>
          <p:cNvPr id="5" name="Picture 4" descr="A close-up of a sign&#10;&#10;AI-generated content may be incorrect.">
            <a:extLst>
              <a:ext uri="{FF2B5EF4-FFF2-40B4-BE49-F238E27FC236}">
                <a16:creationId xmlns:a16="http://schemas.microsoft.com/office/drawing/2014/main" id="{22E1E8ED-8D7D-7228-963A-1770125905B4}"/>
              </a:ext>
            </a:extLst>
          </p:cNvPr>
          <p:cNvPicPr>
            <a:picLocks noChangeAspect="1"/>
          </p:cNvPicPr>
          <p:nvPr/>
        </p:nvPicPr>
        <p:blipFill>
          <a:blip r:embed="rId3"/>
          <a:srcRect b="7255"/>
          <a:stretch>
            <a:fillRect/>
          </a:stretch>
        </p:blipFill>
        <p:spPr>
          <a:xfrm>
            <a:off x="0" y="0"/>
            <a:ext cx="9144000" cy="6305886"/>
          </a:xfrm>
          <a:prstGeom prst="rect">
            <a:avLst/>
          </a:prstGeom>
        </p:spPr>
      </p:pic>
    </p:spTree>
    <p:extLst>
      <p:ext uri="{BB962C8B-B14F-4D97-AF65-F5344CB8AC3E}">
        <p14:creationId xmlns:p14="http://schemas.microsoft.com/office/powerpoint/2010/main" val="3638216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19FC22-9CE9-8DB0-518D-8275960792DF}"/>
              </a:ext>
            </a:extLst>
          </p:cNvPr>
          <p:cNvSpPr>
            <a:spLocks noGrp="1"/>
          </p:cNvSpPr>
          <p:nvPr>
            <p:ph type="sldNum" sz="quarter" idx="12"/>
          </p:nvPr>
        </p:nvSpPr>
        <p:spPr/>
        <p:txBody>
          <a:bodyPr/>
          <a:lstStyle/>
          <a:p>
            <a:fld id="{330EA680-D336-4FF7-8B7A-9848BB0A1C32}" type="slidenum">
              <a:rPr lang="en-US" smtClean="0"/>
              <a:t>8</a:t>
            </a:fld>
            <a:endParaRPr lang="en-US"/>
          </a:p>
        </p:txBody>
      </p:sp>
      <p:pic>
        <p:nvPicPr>
          <p:cNvPr id="3" name="Picture 2" descr="A screenshot of a computer screen&#10;&#10;AI-generated content may be incorrect.">
            <a:extLst>
              <a:ext uri="{FF2B5EF4-FFF2-40B4-BE49-F238E27FC236}">
                <a16:creationId xmlns:a16="http://schemas.microsoft.com/office/drawing/2014/main" id="{8ECDD6DE-7B98-1558-F4BD-70CEAA9D2C28}"/>
              </a:ext>
            </a:extLst>
          </p:cNvPr>
          <p:cNvPicPr>
            <a:picLocks noChangeAspect="1"/>
          </p:cNvPicPr>
          <p:nvPr/>
        </p:nvPicPr>
        <p:blipFill>
          <a:blip r:embed="rId3"/>
          <a:srcRect b="6584"/>
          <a:stretch>
            <a:fillRect/>
          </a:stretch>
        </p:blipFill>
        <p:spPr>
          <a:xfrm>
            <a:off x="0" y="0"/>
            <a:ext cx="9144000" cy="6406456"/>
          </a:xfrm>
          <a:prstGeom prst="rect">
            <a:avLst/>
          </a:prstGeom>
        </p:spPr>
      </p:pic>
    </p:spTree>
    <p:extLst>
      <p:ext uri="{BB962C8B-B14F-4D97-AF65-F5344CB8AC3E}">
        <p14:creationId xmlns:p14="http://schemas.microsoft.com/office/powerpoint/2010/main" val="3059300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14EA77-1599-B36A-DCEA-9075D0057804}"/>
              </a:ext>
            </a:extLst>
          </p:cNvPr>
          <p:cNvSpPr>
            <a:spLocks noGrp="1"/>
          </p:cNvSpPr>
          <p:nvPr>
            <p:ph type="sldNum" sz="quarter" idx="12"/>
          </p:nvPr>
        </p:nvSpPr>
        <p:spPr/>
        <p:txBody>
          <a:bodyPr/>
          <a:lstStyle/>
          <a:p>
            <a:fld id="{330EA680-D336-4FF7-8B7A-9848BB0A1C32}" type="slidenum">
              <a:rPr lang="en-US" smtClean="0"/>
              <a:t>9</a:t>
            </a:fld>
            <a:endParaRPr lang="en-US"/>
          </a:p>
        </p:txBody>
      </p:sp>
      <p:pic>
        <p:nvPicPr>
          <p:cNvPr id="3" name="Picture 2" descr="A blue and white background with text and numbers&#10;&#10;AI-generated content may be incorrect.">
            <a:extLst>
              <a:ext uri="{FF2B5EF4-FFF2-40B4-BE49-F238E27FC236}">
                <a16:creationId xmlns:a16="http://schemas.microsoft.com/office/drawing/2014/main" id="{8A443399-BC11-094E-4D3D-793B7F8221AB}"/>
              </a:ext>
            </a:extLst>
          </p:cNvPr>
          <p:cNvPicPr>
            <a:picLocks noChangeAspect="1"/>
          </p:cNvPicPr>
          <p:nvPr/>
        </p:nvPicPr>
        <p:blipFill>
          <a:blip r:embed="rId3"/>
          <a:srcRect b="7570"/>
          <a:stretch>
            <a:fillRect/>
          </a:stretch>
        </p:blipFill>
        <p:spPr>
          <a:xfrm>
            <a:off x="0" y="0"/>
            <a:ext cx="9144000" cy="6338871"/>
          </a:xfrm>
          <a:prstGeom prst="rect">
            <a:avLst/>
          </a:prstGeom>
        </p:spPr>
      </p:pic>
    </p:spTree>
    <p:extLst>
      <p:ext uri="{BB962C8B-B14F-4D97-AF65-F5344CB8AC3E}">
        <p14:creationId xmlns:p14="http://schemas.microsoft.com/office/powerpoint/2010/main" val="15550137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c2193ac7-f074-497f-a938-4c812096122a">
      <Terms xmlns="http://schemas.microsoft.com/office/infopath/2007/PartnerControls"/>
    </lcf76f155ced4ddcb4097134ff3c332f>
    <TaxCatchAll xmlns="a663bc7e-d16f-4815-8c52-72575c0867ae" xsi:nil="true"/>
    <_Flow_SignoffStatus xmlns="c2193ac7-f074-497f-a938-4c812096122a" xsi:nil="true"/>
    <order0 xmlns="c2193ac7-f074-497f-a938-4c812096122a" xsi:nil="true"/>
    <date xmlns="c2193ac7-f074-497f-a938-4c812096122a" xsi:nil="true"/>
    <Date0 xmlns="c2193ac7-f074-497f-a938-4c812096122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CA3E5C7B371A47AC6F693A16331DF8" ma:contentTypeVersion="26" ma:contentTypeDescription="Create a new document." ma:contentTypeScope="" ma:versionID="6004fe32996137d750587b86408d7649">
  <xsd:schema xmlns:xsd="http://www.w3.org/2001/XMLSchema" xmlns:xs="http://www.w3.org/2001/XMLSchema" xmlns:p="http://schemas.microsoft.com/office/2006/metadata/properties" xmlns:ns1="http://schemas.microsoft.com/sharepoint/v3" xmlns:ns2="c2193ac7-f074-497f-a938-4c812096122a" xmlns:ns3="a663bc7e-d16f-4815-8c52-72575c0867ae" targetNamespace="http://schemas.microsoft.com/office/2006/metadata/properties" ma:root="true" ma:fieldsID="7b97c819006e0aa8327ec40a206053ac" ns1:_="" ns2:_="" ns3:_="">
    <xsd:import namespace="http://schemas.microsoft.com/sharepoint/v3"/>
    <xsd:import namespace="c2193ac7-f074-497f-a938-4c812096122a"/>
    <xsd:import namespace="a663bc7e-d16f-4815-8c52-72575c0867a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date" minOccurs="0"/>
                <xsd:element ref="ns2:MediaLengthInSeconds" minOccurs="0"/>
                <xsd:element ref="ns2:Date0" minOccurs="0"/>
                <xsd:element ref="ns2:lcf76f155ced4ddcb4097134ff3c332f" minOccurs="0"/>
                <xsd:element ref="ns3:TaxCatchAll" minOccurs="0"/>
                <xsd:element ref="ns2:order0"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193ac7-f074-497f-a938-4c812096122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 ma:index="22" nillable="true" ma:displayName="date" ma:format="DateOnly" ma:internalName="date">
      <xsd:simpleType>
        <xsd:restriction base="dms:DateTime"/>
      </xsd:simpleType>
    </xsd:element>
    <xsd:element name="MediaLengthInSeconds" ma:index="23" nillable="true" ma:displayName="Length (seconds)" ma:internalName="MediaLengthInSeconds" ma:readOnly="true">
      <xsd:simpleType>
        <xsd:restriction base="dms:Unknown"/>
      </xsd:simpleType>
    </xsd:element>
    <xsd:element name="Date0" ma:index="24" nillable="true" ma:displayName="Date" ma:format="DateTime" ma:internalName="Date0">
      <xsd:simpleType>
        <xsd:restriction base="dms:DateTime"/>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6f04b984-fa73-4293-9547-6fa4c72eebf3" ma:termSetId="09814cd3-568e-fe90-9814-8d621ff8fb84" ma:anchorId="fba54fb3-c3e1-fe81-a776-ca4b69148c4d" ma:open="true" ma:isKeyword="false">
      <xsd:complexType>
        <xsd:sequence>
          <xsd:element ref="pc:Terms" minOccurs="0" maxOccurs="1"/>
        </xsd:sequence>
      </xsd:complexType>
    </xsd:element>
    <xsd:element name="order0" ma:index="28" nillable="true" ma:displayName="order" ma:format="Dropdown" ma:internalName="order0" ma:percentage="FALSE">
      <xsd:simpleType>
        <xsd:restriction base="dms:Number"/>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_Flow_SignoffStatus" ma:index="31" nillable="true" ma:displayName="Sign-off status" ma:internalName="_x0024_Resources_x003a_core_x002c_Signoff_Status">
      <xsd:simpleType>
        <xsd:restriction base="dms:Text"/>
      </xsd:simpleType>
    </xsd:element>
    <xsd:element name="MediaServiceBillingMetadata" ma:index="3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63bc7e-d16f-4815-8c52-72575c086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7" nillable="true" ma:displayName="Taxonomy Catch All Column" ma:hidden="true" ma:list="{7840795a-9655-47c9-aae7-7ade5dfbd823}" ma:internalName="TaxCatchAll" ma:showField="CatchAllData" ma:web="a663bc7e-d16f-4815-8c52-72575c0867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8D92EC-256F-43E2-963C-ACBCB7AF3C3C}">
  <ds:schemaRefs>
    <ds:schemaRef ds:uri="http://schemas.microsoft.com/sharepoint/v3/contenttype/forms"/>
  </ds:schemaRefs>
</ds:datastoreItem>
</file>

<file path=customXml/itemProps2.xml><?xml version="1.0" encoding="utf-8"?>
<ds:datastoreItem xmlns:ds="http://schemas.openxmlformats.org/officeDocument/2006/customXml" ds:itemID="{7117A821-9B62-49CD-B9CA-AB9D553195B1}">
  <ds:schemaRefs>
    <ds:schemaRef ds:uri="a663bc7e-d16f-4815-8c52-72575c0867ae"/>
    <ds:schemaRef ds:uri="http://schemas.microsoft.com/office/infopath/2007/PartnerControls"/>
    <ds:schemaRef ds:uri="http://purl.org/dc/dcmitype/"/>
    <ds:schemaRef ds:uri="http://www.w3.org/XML/1998/namespace"/>
    <ds:schemaRef ds:uri="http://purl.org/dc/terms/"/>
    <ds:schemaRef ds:uri="http://schemas.microsoft.com/office/2006/documentManagement/types"/>
    <ds:schemaRef ds:uri="http://purl.org/dc/elements/1.1/"/>
    <ds:schemaRef ds:uri="c2193ac7-f074-497f-a938-4c812096122a"/>
    <ds:schemaRef ds:uri="http://schemas.microsoft.com/sharepoint/v3"/>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0F2C5692-45EF-4B95-A59E-DB2D7B931E4A}">
  <ds:schemaRefs>
    <ds:schemaRef ds:uri="a663bc7e-d16f-4815-8c52-72575c0867ae"/>
    <ds:schemaRef ds:uri="c2193ac7-f074-497f-a938-4c81209612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1304</TotalTime>
  <Words>6359</Words>
  <Application>Microsoft Macintosh PowerPoint</Application>
  <PresentationFormat>On-screen Show (4:3)</PresentationFormat>
  <Paragraphs>365</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Arial,Sans-Serif</vt:lpstr>
      <vt:lpstr>Calibri</vt:lpstr>
      <vt:lpstr>Calibri Light</vt:lpstr>
      <vt:lpstr>Courier New,monospace</vt:lpstr>
      <vt:lpstr>System Font Regular</vt:lpstr>
      <vt:lpstr>Times New Roman</vt:lpstr>
      <vt:lpstr>Wingdings</vt:lpstr>
      <vt:lpstr>Office Theme</vt:lpstr>
      <vt:lpstr>   Comprehensive &amp; Targeted Support (CTS) Presentation     A helpful guide for Comprehensive and Targeted Support for Public School Units (PSU) and School-level leaders for PRC 0105 funding, compliance, and more.        </vt:lpstr>
      <vt:lpstr>Resources from our presentation</vt:lpstr>
      <vt:lpstr>PowerPoint Presentation</vt:lpstr>
      <vt:lpstr>Session Agenda</vt:lpstr>
      <vt:lpstr>Session Objectives</vt:lpstr>
      <vt:lpstr>Comprehensive and Targeted Support   Federal Requirements</vt:lpstr>
      <vt:lpstr>PowerPoint Presentation</vt:lpstr>
      <vt:lpstr>PowerPoint Presentation</vt:lpstr>
      <vt:lpstr>PowerPoint Presentation</vt:lpstr>
      <vt:lpstr>Comprehensive and Targeted Support  Implementation Overview  2025 - 2028</vt:lpstr>
      <vt:lpstr>PowerPoint Presentation</vt:lpstr>
      <vt:lpstr>PowerPoint Presentation</vt:lpstr>
      <vt:lpstr>PowerPoint Presentation</vt:lpstr>
      <vt:lpstr>PRC 0105 Funding Allocation</vt:lpstr>
      <vt:lpstr>Comprehensive and Targeted Support  FY26 - PRC 0105 Funding Allotment</vt:lpstr>
      <vt:lpstr>Comprehensive and Targeted Support  FY26 - PRC 0105 Funding Allotment </vt:lpstr>
      <vt:lpstr>Attestations</vt:lpstr>
      <vt:lpstr>CSI/TSI Expenses </vt:lpstr>
      <vt:lpstr>    2025–26 Year at a Glance Fall 2025: Planning and Identification </vt:lpstr>
      <vt:lpstr>    2025–26 Year at a Glance Spring 2026: Planning and Submission </vt:lpstr>
      <vt:lpstr>PowerPoint Presentation</vt:lpstr>
      <vt:lpstr>We Value your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Weakland</dc:creator>
  <cp:lastModifiedBy>James Popp</cp:lastModifiedBy>
  <cp:revision>35</cp:revision>
  <cp:lastPrinted>2025-10-10T20:49:29Z</cp:lastPrinted>
  <dcterms:created xsi:type="dcterms:W3CDTF">2019-09-26T21:27:00Z</dcterms:created>
  <dcterms:modified xsi:type="dcterms:W3CDTF">2025-10-20T12:57:03Z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0x0101003ACA3E5C7B371A47AC6F693A16331DF8</vt:lpwstr>
  </property>
  <property fmtid="{D5CDD505-2E9C-101B-9397-08002B2CF9AE}" pid="3" name="MediaServiceImageTags">
    <vt:lpwstr/>
  </property>
</Properties>
</file>