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81" r:id="rId3"/>
    <p:sldId id="292" r:id="rId4"/>
    <p:sldId id="260" r:id="rId5"/>
    <p:sldId id="259" r:id="rId6"/>
    <p:sldId id="279" r:id="rId7"/>
    <p:sldId id="263" r:id="rId8"/>
    <p:sldId id="264" r:id="rId9"/>
    <p:sldId id="265" r:id="rId10"/>
    <p:sldId id="261" r:id="rId11"/>
    <p:sldId id="296" r:id="rId12"/>
    <p:sldId id="297" r:id="rId13"/>
    <p:sldId id="298" r:id="rId14"/>
    <p:sldId id="299" r:id="rId15"/>
    <p:sldId id="267" r:id="rId16"/>
    <p:sldId id="268" r:id="rId17"/>
    <p:sldId id="269" r:id="rId18"/>
    <p:sldId id="291" r:id="rId19"/>
    <p:sldId id="256" r:id="rId20"/>
    <p:sldId id="293" r:id="rId21"/>
    <p:sldId id="294" r:id="rId22"/>
    <p:sldId id="275" r:id="rId23"/>
    <p:sldId id="274" r:id="rId24"/>
    <p:sldId id="277" r:id="rId25"/>
    <p:sldId id="270" r:id="rId26"/>
    <p:sldId id="276" r:id="rId27"/>
    <p:sldId id="278" r:id="rId28"/>
    <p:sldId id="271" r:id="rId29"/>
    <p:sldId id="272" r:id="rId30"/>
    <p:sldId id="283" r:id="rId31"/>
    <p:sldId id="282" r:id="rId32"/>
    <p:sldId id="289" r:id="rId33"/>
    <p:sldId id="288" r:id="rId34"/>
    <p:sldId id="290" r:id="rId35"/>
    <p:sldId id="295" r:id="rId36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91603B-2368-49D9-A1E8-FC8E9D1FC165}" v="638" dt="2023-09-06T17:54:57.3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F1AF4-97A4-39A8-8D0E-9417888E66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EABE14-8D79-CB21-E077-E46DE2AF94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09BC7F-4B67-3542-7A65-CA3F12E6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4B94-864D-4195-9451-BB5F41C99D3C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646662-EE4D-111E-682A-B2D57D113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9DDEB7-5CC6-9A56-6744-9C5A7D881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0E1F-D2AE-4848-9F41-12090C70D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098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608AA-A7BB-7898-72F4-3E3EDC5FE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5C4FBB-A73C-6330-EF3D-E07CB33057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5ADCE-6B40-2015-7BE6-AA5EC95A0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4B94-864D-4195-9451-BB5F41C99D3C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E31DBD-B55F-E113-1728-AE1C6F209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2BF319-2FB9-DD23-062B-763F095A9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0E1F-D2AE-4848-9F41-12090C70D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725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5FFFB1-BACC-0E69-E1A5-6FBC1941F2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E9EC86-0A79-EC53-D5A1-3C6BA3567E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9CEAE-F956-3FC0-27EA-DAA9CDB1E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4B94-864D-4195-9451-BB5F41C99D3C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C60F81-A094-0113-1CB8-F505E3AD2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44850A-BEC4-E41A-0F0A-E553C48B8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0E1F-D2AE-4848-9F41-12090C70D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763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5FADE-7EF2-C660-7E28-DEAE75E2C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A50BF-3050-7B7B-260B-1E89B76C9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4F4F03-5FE5-70FA-27EF-216C6632B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4B94-864D-4195-9451-BB5F41C99D3C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3DD249-8D56-7D0B-16C7-CBE60B9FD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03DADA-153A-6A31-69CB-FDE0E1927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0E1F-D2AE-4848-9F41-12090C70D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134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CED34-4229-5FD9-B6FF-517000395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41DC33-0BF3-A115-FDCC-551B329C0D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584E5-1298-174B-C198-C1860ADF1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4B94-864D-4195-9451-BB5F41C99D3C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A8AE7-8A69-C92B-FE2E-5E3FBB5BB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1275E1-27E8-A341-1D3A-DDD28C7A3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0E1F-D2AE-4848-9F41-12090C70D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808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9681D-A9DF-8DEE-4C06-9B5E905B3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EB91B-574A-5B7B-C577-C9B9BF0364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CE09AF-7FD0-B83D-72B5-71EC907104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552CFF-28A5-FBA3-038C-E01B874D4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4B94-864D-4195-9451-BB5F41C99D3C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A48B03-58D0-BCD7-0E20-1A3EAF556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CEB33E-1A34-7B0C-2202-FB2694228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0E1F-D2AE-4848-9F41-12090C70D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215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CB993-F09A-2009-9F01-B70CC8D3E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87501B-EB73-8662-C14C-5D74621C0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4DA5FC-A415-7206-1EC9-B0F952B75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C4CCB7-6174-A982-D03B-4E89B9DB0E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BF12C5-DCBA-4EBA-EA2E-ECB77F0666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215C16-AA59-0E69-5240-5F577A92C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4B94-864D-4195-9451-BB5F41C99D3C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33CAB9-A6B6-6974-6D7F-06F2C24E3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32ACCF-AA13-0C46-60CD-9F2CC6704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0E1F-D2AE-4848-9F41-12090C70D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94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10046-9656-00A3-06F1-B19CE90D1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9ECC73-7EA4-FE7A-CF55-CEFDCDA7D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4B94-864D-4195-9451-BB5F41C99D3C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193D3B-FC0F-1B78-3262-80073548D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87CA2D-CE28-9C50-AB69-A398494CF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0E1F-D2AE-4848-9F41-12090C70D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51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C661E2-0C1D-6F95-21D5-D2E444AA9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4B94-864D-4195-9451-BB5F41C99D3C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E969E6-985B-E8AF-3992-039AB3698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0CDAEA-9623-1872-BDD2-56FE66381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0E1F-D2AE-4848-9F41-12090C70D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13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74D52-1077-A3FD-E537-31363181A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C06EB-E116-A087-2174-5446FA454A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CB8438-5E72-F39F-7BD7-C8A6F6C08E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EF4007-E466-2BCA-5D7E-A1957D6A6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4B94-864D-4195-9451-BB5F41C99D3C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9D7DE0-A696-93DF-A062-6736145DD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504389-1486-C037-92B7-D16C760F9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0E1F-D2AE-4848-9F41-12090C70D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712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88F93-BC75-E091-B1CE-0695FA820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B13FAB-EA04-1750-7266-A6717E257E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130D44-0B37-E5AB-47F5-E869743B66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10D24A-E28D-EFEB-B320-7157CB2E0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4B94-864D-4195-9451-BB5F41C99D3C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D26ECB-27C6-D8CF-37C7-5D2EFDADA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F3B6E6-D7CF-2F96-EADB-E14F83962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60E1F-D2AE-4848-9F41-12090C70D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035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7A54DE-51E6-72D3-CB4B-8506C15D3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1233C2-3D1B-0306-6E27-494D5EA335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EFD65-4414-0D48-A889-518C13FB42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14B94-864D-4195-9451-BB5F41C99D3C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178FF5-22E4-5627-B6CD-FA8430BD0E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AB990-3E6E-A665-E2E6-96AB378CBC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60E1F-D2AE-4848-9F41-12090C70D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778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546C198-F831-1173-E9EE-D5EA212F93A4}"/>
              </a:ext>
            </a:extLst>
          </p:cNvPr>
          <p:cNvSpPr txBox="1"/>
          <p:nvPr/>
        </p:nvSpPr>
        <p:spPr>
          <a:xfrm>
            <a:off x="390605" y="2543664"/>
            <a:ext cx="114107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>
                <a:latin typeface="Brush Script MT" panose="03060802040406070304" pitchFamily="66" charset="0"/>
              </a:rPr>
              <a:t>Prior Year Refunds</a:t>
            </a:r>
          </a:p>
        </p:txBody>
      </p:sp>
    </p:spTree>
    <p:extLst>
      <p:ext uri="{BB962C8B-B14F-4D97-AF65-F5344CB8AC3E}">
        <p14:creationId xmlns:p14="http://schemas.microsoft.com/office/powerpoint/2010/main" val="3022966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A760809-B2A2-8B7A-9422-9BC163B37269}"/>
              </a:ext>
            </a:extLst>
          </p:cNvPr>
          <p:cNvSpPr txBox="1"/>
          <p:nvPr/>
        </p:nvSpPr>
        <p:spPr>
          <a:xfrm>
            <a:off x="2105223" y="345999"/>
            <a:ext cx="7645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Prior Year Refund (PYR)- Refunding Federal with Local Funds</a:t>
            </a:r>
          </a:p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436882-A93C-33D1-5720-798EF655E7BD}"/>
              </a:ext>
            </a:extLst>
          </p:cNvPr>
          <p:cNvSpPr txBox="1"/>
          <p:nvPr/>
        </p:nvSpPr>
        <p:spPr>
          <a:xfrm>
            <a:off x="2105223" y="1269148"/>
            <a:ext cx="7645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LEA posts the Federal Refund to their current fiscal year general ledger and the expenditures activity will be included in the LEA’s monthly MFR file. This records the $5,382.50 reduction in the federal expenditures.</a:t>
            </a:r>
          </a:p>
          <a:p>
            <a:endParaRPr lang="en-US" dirty="0"/>
          </a:p>
          <a:p>
            <a:r>
              <a:rPr lang="en-US" dirty="0"/>
              <a:t>After the monthly expenditures are posted, the zero-out will be processed.  The reduction in expenditures will result in a negative certification of $5,382.50 to pull the monies back from the LEA for the refund.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466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20E1945-DE6F-B2D2-C6DD-7014F83C81B8}"/>
              </a:ext>
            </a:extLst>
          </p:cNvPr>
          <p:cNvSpPr txBox="1"/>
          <p:nvPr/>
        </p:nvSpPr>
        <p:spPr>
          <a:xfrm>
            <a:off x="390605" y="2543664"/>
            <a:ext cx="114107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>
                <a:latin typeface="Brush Script MT" panose="03060802040406070304" pitchFamily="66" charset="0"/>
              </a:rPr>
              <a:t>Refunding State with Federal Funds</a:t>
            </a:r>
          </a:p>
        </p:txBody>
      </p:sp>
    </p:spTree>
    <p:extLst>
      <p:ext uri="{BB962C8B-B14F-4D97-AF65-F5344CB8AC3E}">
        <p14:creationId xmlns:p14="http://schemas.microsoft.com/office/powerpoint/2010/main" val="4060022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E8E16B5-49C6-F347-467D-EC6E1087EFBA}"/>
              </a:ext>
            </a:extLst>
          </p:cNvPr>
          <p:cNvSpPr txBox="1"/>
          <p:nvPr/>
        </p:nvSpPr>
        <p:spPr>
          <a:xfrm>
            <a:off x="2105223" y="345999"/>
            <a:ext cx="764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Prior Year Refund (PYR)- Refunding State with Federal Funds</a:t>
            </a:r>
          </a:p>
          <a:p>
            <a:endParaRPr lang="en-US"/>
          </a:p>
          <a:p>
            <a:r>
              <a:rPr lang="en-US"/>
              <a:t>                                  LEA will send the PYR BUD Batch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AA0BFD-FE9E-8A8F-5FDD-A46ECD542871}"/>
              </a:ext>
            </a:extLst>
          </p:cNvPr>
          <p:cNvSpPr txBox="1"/>
          <p:nvPr/>
        </p:nvSpPr>
        <p:spPr>
          <a:xfrm>
            <a:off x="2167468" y="4480676"/>
            <a:ext cx="7645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Since the batch contains certified salary account codes, this batch will process through the salary compliance system (</a:t>
            </a:r>
            <a:r>
              <a:rPr lang="en-US" err="1"/>
              <a:t>LicSal</a:t>
            </a:r>
            <a:r>
              <a:rPr lang="en-US"/>
              <a:t>)</a:t>
            </a:r>
          </a:p>
          <a:p>
            <a:endParaRPr lang="en-US"/>
          </a:p>
          <a:p>
            <a:r>
              <a:rPr lang="en-US"/>
              <a:t>DPI will send the Communication form to the LEA.</a:t>
            </a:r>
          </a:p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0FA926-FACB-CA89-897A-667B15528D04}"/>
              </a:ext>
            </a:extLst>
          </p:cNvPr>
          <p:cNvSpPr txBox="1"/>
          <p:nvPr/>
        </p:nvSpPr>
        <p:spPr>
          <a:xfrm>
            <a:off x="1998739" y="1282259"/>
            <a:ext cx="7982857" cy="32778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 </a:t>
            </a:r>
          </a:p>
          <a:p>
            <a:r>
              <a:rPr lang="en-US" sz="90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Year ending: 06/30/2024 Creation date: 08/03/2023 Batch #:  27 Trans type: PYR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F </a:t>
            </a:r>
            <a:r>
              <a:rPr lang="en-US" sz="1200" err="1">
                <a:latin typeface="Courier New" panose="02070309020205020404" pitchFamily="49" charset="0"/>
                <a:cs typeface="Courier New" panose="02070309020205020404" pitchFamily="49" charset="0"/>
              </a:rPr>
              <a:t>Purp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err="1">
                <a:latin typeface="Courier New" panose="02070309020205020404" pitchFamily="49" charset="0"/>
                <a:cs typeface="Courier New" panose="02070309020205020404" pitchFamily="49" charset="0"/>
              </a:rPr>
              <a:t>Prc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Obj          Amount   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- ---- --- ---      ---------------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1 5830 068 131            1,624.38-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1 5830 068 211              124.27-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1 5830 068 221              371.82-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Fund 1 Total              2,120.47-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3 5330 181 121            1,624.38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3 5330 181 211              124.27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3 5330 181 221              371.82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Fund 3 Total              2,120.47         </a:t>
            </a:r>
            <a:r>
              <a:rPr lang="en-US" sz="9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</a:t>
            </a:r>
          </a:p>
          <a:p>
            <a:r>
              <a:rPr lang="en-US" sz="90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02157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2DC2171-80E4-F75B-9176-C9E8085E826D}"/>
              </a:ext>
            </a:extLst>
          </p:cNvPr>
          <p:cNvSpPr txBox="1"/>
          <p:nvPr/>
        </p:nvSpPr>
        <p:spPr>
          <a:xfrm>
            <a:off x="1029063" y="282633"/>
            <a:ext cx="89577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LEA will send the completed Payment Memo to DPI Financial Services. Be sure to include the batch number(s), </a:t>
            </a:r>
            <a:r>
              <a:rPr lang="en-US" err="1"/>
              <a:t>TransType</a:t>
            </a:r>
            <a:r>
              <a:rPr lang="en-US"/>
              <a:t> of PYR and place an X in the Denote (X) if Refunding State with Federal field on the form below. Note:  There will be no check sent with the form for this type of Prior Year Refund.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2ED0296-97A7-3BBC-6F1E-264FF8F6F3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8720" y="1454727"/>
            <a:ext cx="8305800" cy="512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441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A760809-B2A2-8B7A-9422-9BC163B37269}"/>
              </a:ext>
            </a:extLst>
          </p:cNvPr>
          <p:cNvSpPr txBox="1"/>
          <p:nvPr/>
        </p:nvSpPr>
        <p:spPr>
          <a:xfrm>
            <a:off x="2105223" y="345999"/>
            <a:ext cx="7645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Prior Year Refund (PYR)- Refunding State with Federal Funds</a:t>
            </a:r>
          </a:p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436882-A93C-33D1-5720-798EF655E7BD}"/>
              </a:ext>
            </a:extLst>
          </p:cNvPr>
          <p:cNvSpPr txBox="1"/>
          <p:nvPr/>
        </p:nvSpPr>
        <p:spPr>
          <a:xfrm>
            <a:off x="2105223" y="1269148"/>
            <a:ext cx="7645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LEA posts the Federal Refund to their current fiscal year general ledger and the expenditures activity will be included in the LEA’s monthly MFR file. This records the $2,120.47 reduction in the federal expenditures.</a:t>
            </a:r>
          </a:p>
          <a:p>
            <a:endParaRPr lang="en-US"/>
          </a:p>
          <a:p>
            <a:r>
              <a:rPr lang="en-US"/>
              <a:t>After the monthly expenditures are posted, the zero-out will be processed.  The reduction in expenditures will result in a certification of $2,120.47 to the LEA for the refund.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Financial Services will initiate a transaction to pull the STATE funds back from the LEA's state account at DST.  </a:t>
            </a:r>
          </a:p>
        </p:txBody>
      </p:sp>
    </p:spTree>
    <p:extLst>
      <p:ext uri="{BB962C8B-B14F-4D97-AF65-F5344CB8AC3E}">
        <p14:creationId xmlns:p14="http://schemas.microsoft.com/office/powerpoint/2010/main" val="15185361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E8E16B5-49C6-F347-467D-EC6E1087EFBA}"/>
              </a:ext>
            </a:extLst>
          </p:cNvPr>
          <p:cNvSpPr txBox="1"/>
          <p:nvPr/>
        </p:nvSpPr>
        <p:spPr>
          <a:xfrm>
            <a:off x="2105223" y="345999"/>
            <a:ext cx="764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Prior Year Refund (PYR)- Refunding State with Federal Funds</a:t>
            </a:r>
          </a:p>
          <a:p>
            <a:endParaRPr lang="en-US"/>
          </a:p>
          <a:p>
            <a:r>
              <a:rPr lang="en-US"/>
              <a:t>                                  LEA will send the PYR BUD Batch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AA0BFD-FE9E-8A8F-5FDD-A46ECD542871}"/>
              </a:ext>
            </a:extLst>
          </p:cNvPr>
          <p:cNvSpPr txBox="1"/>
          <p:nvPr/>
        </p:nvSpPr>
        <p:spPr>
          <a:xfrm>
            <a:off x="2167468" y="4480676"/>
            <a:ext cx="7645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Since the batch contains certified salary account codes, this batch will process through the salary compliance system (</a:t>
            </a:r>
            <a:r>
              <a:rPr lang="en-US" err="1"/>
              <a:t>LicSal</a:t>
            </a:r>
            <a:r>
              <a:rPr lang="en-US"/>
              <a:t>)</a:t>
            </a:r>
          </a:p>
          <a:p>
            <a:endParaRPr lang="en-US"/>
          </a:p>
          <a:p>
            <a:r>
              <a:rPr lang="en-US"/>
              <a:t>DPI will send the Communication form to the LEA.</a:t>
            </a:r>
          </a:p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0FA926-FACB-CA89-897A-667B15528D04}"/>
              </a:ext>
            </a:extLst>
          </p:cNvPr>
          <p:cNvSpPr txBox="1"/>
          <p:nvPr/>
        </p:nvSpPr>
        <p:spPr>
          <a:xfrm>
            <a:off x="1998739" y="1282259"/>
            <a:ext cx="7982857" cy="32778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 </a:t>
            </a:r>
          </a:p>
          <a:p>
            <a:r>
              <a:rPr lang="en-US" sz="90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Year ending: 06/30/2024 Creation date: 08/03/2023 Batch #:  27 Trans type: PYR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F </a:t>
            </a:r>
            <a:r>
              <a:rPr lang="en-US" sz="1200" err="1">
                <a:latin typeface="Courier New" panose="02070309020205020404" pitchFamily="49" charset="0"/>
                <a:cs typeface="Courier New" panose="02070309020205020404" pitchFamily="49" charset="0"/>
              </a:rPr>
              <a:t>Purp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err="1">
                <a:latin typeface="Courier New" panose="02070309020205020404" pitchFamily="49" charset="0"/>
                <a:cs typeface="Courier New" panose="02070309020205020404" pitchFamily="49" charset="0"/>
              </a:rPr>
              <a:t>Prc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Obj          Amount   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- ---- --- ---      ---------------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1 5830 068 131            1,624.38-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1 5830 068 211              124.27-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1 5830 068 221              371.82-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Fund 1 Total              2,120.47-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3 5330 181 121            1,624.38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3 5330 181 211              124.27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3 5330 181 221              371.82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Fund 3 Total              2,120.47         </a:t>
            </a:r>
            <a:r>
              <a:rPr lang="en-US" sz="9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</a:t>
            </a:r>
          </a:p>
          <a:p>
            <a:r>
              <a:rPr lang="en-US" sz="90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7945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2DC2171-80E4-F75B-9176-C9E8085E826D}"/>
              </a:ext>
            </a:extLst>
          </p:cNvPr>
          <p:cNvSpPr txBox="1"/>
          <p:nvPr/>
        </p:nvSpPr>
        <p:spPr>
          <a:xfrm>
            <a:off x="1029063" y="282633"/>
            <a:ext cx="89577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LEA will send the completed Payment Memo to DPI Financial Services. Be sure to include the batch number(s), </a:t>
            </a:r>
            <a:r>
              <a:rPr lang="en-US" err="1"/>
              <a:t>TransType</a:t>
            </a:r>
            <a:r>
              <a:rPr lang="en-US"/>
              <a:t> of PYR and place an X in the Denote (X) if Refunding State with Federal field on the form below. Note:  There will be no check sent with the form for this type of Prior Year Refund.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2ED0296-97A7-3BBC-6F1E-264FF8F6F3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8720" y="1454727"/>
            <a:ext cx="8305800" cy="512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33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A760809-B2A2-8B7A-9422-9BC163B37269}"/>
              </a:ext>
            </a:extLst>
          </p:cNvPr>
          <p:cNvSpPr txBox="1"/>
          <p:nvPr/>
        </p:nvSpPr>
        <p:spPr>
          <a:xfrm>
            <a:off x="2105223" y="345999"/>
            <a:ext cx="7645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Prior Year Refund (PYR)- Refunding State with Federal Funds</a:t>
            </a:r>
          </a:p>
          <a:p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5436882-A93C-33D1-5720-798EF655E7BD}"/>
              </a:ext>
            </a:extLst>
          </p:cNvPr>
          <p:cNvSpPr txBox="1"/>
          <p:nvPr/>
        </p:nvSpPr>
        <p:spPr>
          <a:xfrm>
            <a:off x="2105223" y="1269148"/>
            <a:ext cx="7645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LEA posts the Federal Refund to their current fiscal year general ledger and the expenditures activity will be included in the LEA’s monthly MFR file. This records the $2,120.47 increase in the federal expenditures.</a:t>
            </a:r>
          </a:p>
          <a:p>
            <a:endParaRPr lang="en-US" dirty="0"/>
          </a:p>
          <a:p>
            <a:r>
              <a:rPr lang="en-US" dirty="0"/>
              <a:t>After the monthly expenditures are posted, the zero-out will be processed.  The increase in expenditures will result in a certification of $2,120.47 to the LEA for the refund.</a:t>
            </a:r>
          </a:p>
          <a:p>
            <a:endParaRPr lang="en-US" dirty="0"/>
          </a:p>
          <a:p>
            <a:r>
              <a:rPr lang="en-US" dirty="0"/>
              <a:t>Financial Services will initiate a transaction to pull the STATE funds back from the LEA's state account at DST.  </a:t>
            </a:r>
          </a:p>
        </p:txBody>
      </p:sp>
    </p:spTree>
    <p:extLst>
      <p:ext uri="{BB962C8B-B14F-4D97-AF65-F5344CB8AC3E}">
        <p14:creationId xmlns:p14="http://schemas.microsoft.com/office/powerpoint/2010/main" val="39433260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20E1945-DE6F-B2D2-C6DD-7014F83C81B8}"/>
              </a:ext>
            </a:extLst>
          </p:cNvPr>
          <p:cNvSpPr txBox="1"/>
          <p:nvPr/>
        </p:nvSpPr>
        <p:spPr>
          <a:xfrm>
            <a:off x="390605" y="2543664"/>
            <a:ext cx="114107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>
                <a:latin typeface="Brush Script MT" panose="03060802040406070304" pitchFamily="66" charset="0"/>
              </a:rPr>
              <a:t>Refunding Local with Federal Funds</a:t>
            </a:r>
          </a:p>
        </p:txBody>
      </p:sp>
    </p:spTree>
    <p:extLst>
      <p:ext uri="{BB962C8B-B14F-4D97-AF65-F5344CB8AC3E}">
        <p14:creationId xmlns:p14="http://schemas.microsoft.com/office/powerpoint/2010/main" val="414705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E8E16B5-49C6-F347-467D-EC6E1087EFBA}"/>
              </a:ext>
            </a:extLst>
          </p:cNvPr>
          <p:cNvSpPr txBox="1"/>
          <p:nvPr/>
        </p:nvSpPr>
        <p:spPr>
          <a:xfrm>
            <a:off x="2363875" y="182662"/>
            <a:ext cx="7645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Prior Year Refund (PYR)- Refunding Local with Federal Funds</a:t>
            </a:r>
          </a:p>
          <a:p>
            <a:r>
              <a:rPr lang="en-US"/>
              <a:t>                              LEA will send the PYR BUD Batch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AA0BFD-FE9E-8A8F-5FDD-A46ECD542871}"/>
              </a:ext>
            </a:extLst>
          </p:cNvPr>
          <p:cNvSpPr txBox="1"/>
          <p:nvPr/>
        </p:nvSpPr>
        <p:spPr>
          <a:xfrm>
            <a:off x="2064696" y="4129935"/>
            <a:ext cx="7645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Since the batch contains certified salary account codes, this batch will process through the salary compliance system (</a:t>
            </a:r>
            <a:r>
              <a:rPr lang="en-US" dirty="0" err="1"/>
              <a:t>LicSal</a:t>
            </a:r>
            <a:r>
              <a:rPr lang="en-US" dirty="0"/>
              <a:t>).</a:t>
            </a:r>
          </a:p>
          <a:p>
            <a:endParaRPr lang="en-US" dirty="0"/>
          </a:p>
          <a:p>
            <a:r>
              <a:rPr lang="en-US" dirty="0"/>
              <a:t>For batches without certified salary account codes, DPI will process the batches as Approved. </a:t>
            </a:r>
          </a:p>
          <a:p>
            <a:endParaRPr lang="en-US" dirty="0"/>
          </a:p>
          <a:p>
            <a:r>
              <a:rPr lang="en-US" dirty="0"/>
              <a:t>DPI will send the Communication form to the LEA</a:t>
            </a: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FA3150-B4A1-9905-96AD-CB1FDD931301}"/>
              </a:ext>
            </a:extLst>
          </p:cNvPr>
          <p:cNvSpPr txBox="1"/>
          <p:nvPr/>
        </p:nvSpPr>
        <p:spPr>
          <a:xfrm>
            <a:off x="1451989" y="805948"/>
            <a:ext cx="9156046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 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Year ending: 06/30/2024 Creation date: 07/12/2023 Batch #:  34 Trans type: PYR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F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Purp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Prc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Obj          Amount                               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- ---- --- ---      ---------------                          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2 5110 050 121            3,000.00-                          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2 5110 050 211              227.79-                          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2 5110 050 221              735.00-                          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2 5110 050 231              438.72-                          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Fund 2 Total              4,401.51-                          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3 5110 050 121            3,000.00                           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3 5110 050 211              227.79                           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3 5110 050 221              735.00                           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3 5110 050 231              438.72                           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Fund 3Total              4,401.51</a:t>
            </a:r>
          </a:p>
        </p:txBody>
      </p:sp>
    </p:spTree>
    <p:extLst>
      <p:ext uri="{BB962C8B-B14F-4D97-AF65-F5344CB8AC3E}">
        <p14:creationId xmlns:p14="http://schemas.microsoft.com/office/powerpoint/2010/main" val="400201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546C198-F831-1173-E9EE-D5EA212F93A4}"/>
              </a:ext>
            </a:extLst>
          </p:cNvPr>
          <p:cNvSpPr txBox="1"/>
          <p:nvPr/>
        </p:nvSpPr>
        <p:spPr>
          <a:xfrm>
            <a:off x="390605" y="2543664"/>
            <a:ext cx="114107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>
                <a:latin typeface="Brush Script MT" panose="03060802040406070304" pitchFamily="66" charset="0"/>
              </a:rPr>
              <a:t>Refunding State with Local Funds</a:t>
            </a:r>
          </a:p>
        </p:txBody>
      </p:sp>
    </p:spTree>
    <p:extLst>
      <p:ext uri="{BB962C8B-B14F-4D97-AF65-F5344CB8AC3E}">
        <p14:creationId xmlns:p14="http://schemas.microsoft.com/office/powerpoint/2010/main" val="3185010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146527A-8F67-2F92-7B6E-2FA7438C11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828675"/>
            <a:ext cx="9496425" cy="566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5575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D300F28-B403-4A3C-5202-74CA922CC3A6}"/>
              </a:ext>
            </a:extLst>
          </p:cNvPr>
          <p:cNvSpPr txBox="1"/>
          <p:nvPr/>
        </p:nvSpPr>
        <p:spPr>
          <a:xfrm>
            <a:off x="1738125" y="1239777"/>
            <a:ext cx="7645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LEA posts the Federal Refund activity to their current fiscal year general ledger and the expenditures activity will be included in the LEA’s monthly MFR file. This records the $4,401.51 increase in the Federal expenditures.</a:t>
            </a:r>
          </a:p>
          <a:p>
            <a:endParaRPr lang="en-US" dirty="0"/>
          </a:p>
          <a:p>
            <a:r>
              <a:rPr lang="en-US" dirty="0"/>
              <a:t>After the monthly expenditures are posted, the zero-out will be processed.  The increase in expenditures will result in a certification of $2,120.47 to the LEA for the refund.</a:t>
            </a:r>
          </a:p>
          <a:p>
            <a:endParaRPr lang="en-US" dirty="0"/>
          </a:p>
          <a:p>
            <a:r>
              <a:rPr lang="en-US" dirty="0"/>
              <a:t>The LEA will initiate a wire transfer to move the funds from the State Disbursing bank account to the LEA’s Local Bank account.</a:t>
            </a:r>
          </a:p>
        </p:txBody>
      </p:sp>
    </p:spTree>
    <p:extLst>
      <p:ext uri="{BB962C8B-B14F-4D97-AF65-F5344CB8AC3E}">
        <p14:creationId xmlns:p14="http://schemas.microsoft.com/office/powerpoint/2010/main" val="19603258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5CC71A-919A-29A1-B3DD-4E91435219A9}"/>
              </a:ext>
            </a:extLst>
          </p:cNvPr>
          <p:cNvSpPr txBox="1"/>
          <p:nvPr/>
        </p:nvSpPr>
        <p:spPr>
          <a:xfrm>
            <a:off x="390605" y="2543664"/>
            <a:ext cx="114107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>
                <a:latin typeface="Brush Script MT" panose="03060802040406070304" pitchFamily="66" charset="0"/>
              </a:rPr>
              <a:t>Refunding Prior Year Transportation</a:t>
            </a:r>
          </a:p>
        </p:txBody>
      </p:sp>
    </p:spTree>
    <p:extLst>
      <p:ext uri="{BB962C8B-B14F-4D97-AF65-F5344CB8AC3E}">
        <p14:creationId xmlns:p14="http://schemas.microsoft.com/office/powerpoint/2010/main" val="37057054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4F3007B-0914-558A-22DD-B3877C53FEC5}"/>
              </a:ext>
            </a:extLst>
          </p:cNvPr>
          <p:cNvSpPr txBox="1"/>
          <p:nvPr/>
        </p:nvSpPr>
        <p:spPr>
          <a:xfrm>
            <a:off x="1731145" y="2125124"/>
            <a:ext cx="8023194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AIPT                 TRANSPORATION REFUND - SUMMARY         8/31/23   20:51:01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GTUCKER                 ANY COUNTY SHOOLS  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F </a:t>
            </a:r>
            <a:r>
              <a:rPr lang="en-US" sz="1200" err="1">
                <a:latin typeface="Courier New" panose="02070309020205020404" pitchFamily="49" charset="0"/>
                <a:cs typeface="Courier New" panose="02070309020205020404" pitchFamily="49" charset="0"/>
              </a:rPr>
              <a:t>Purp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err="1">
                <a:latin typeface="Courier New" panose="02070309020205020404" pitchFamily="49" charset="0"/>
                <a:cs typeface="Courier New" panose="02070309020205020404" pitchFamily="49" charset="0"/>
              </a:rPr>
              <a:t>Prc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Obj Loc Use 503          Amount              Sub Totals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- ---- --- --- --- --- ---    -----------------     -----------------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1 6550 056 171 000 000 00            4,200.96-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1 6550 056 175 000 000 00            2,662.67-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1 6550 056 211 000 000 00            4,720.81-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1 6550 056 221 000 000 00            9,448.52-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1 6550 056 231 000 000 00           10,576.16-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1 6550 056 422 000 000 00            9,506.79-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1 6550 056 423 000 000 00           61,629.07-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1 6550 056 424 000 000 00              517.96-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1 6550 056 425 000 000 00            3,350.75-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*** Adjustment total ***                                 106,613.69-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LEA cash account                   106,613.69            106,613.69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*** Fund 1 Total ***                                     106,613.69-</a:t>
            </a:r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51BEA8-0BA2-E25B-16ED-0EC21F1C3AA5}"/>
              </a:ext>
            </a:extLst>
          </p:cNvPr>
          <p:cNvSpPr txBox="1"/>
          <p:nvPr/>
        </p:nvSpPr>
        <p:spPr>
          <a:xfrm>
            <a:off x="1605963" y="40326"/>
            <a:ext cx="9243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Prior Year Refund (PYR)- Refunding State Transportation with Local Funds</a:t>
            </a:r>
          </a:p>
        </p:txBody>
      </p:sp>
    </p:spTree>
    <p:extLst>
      <p:ext uri="{BB962C8B-B14F-4D97-AF65-F5344CB8AC3E}">
        <p14:creationId xmlns:p14="http://schemas.microsoft.com/office/powerpoint/2010/main" val="23887855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F291381-B33C-A032-D98F-F4277B978E5B}"/>
              </a:ext>
            </a:extLst>
          </p:cNvPr>
          <p:cNvSpPr txBox="1"/>
          <p:nvPr/>
        </p:nvSpPr>
        <p:spPr>
          <a:xfrm>
            <a:off x="1083075" y="615064"/>
            <a:ext cx="9170633" cy="36009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AIPT                 TRANSPORATION REFUND - SUMMARY         8/31/23   21:01:43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GTUCKER                 ANY COUNTY SHOOLS  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F </a:t>
            </a:r>
            <a:r>
              <a:rPr lang="en-US" sz="1200" err="1">
                <a:latin typeface="Courier New" panose="02070309020205020404" pitchFamily="49" charset="0"/>
                <a:cs typeface="Courier New" panose="02070309020205020404" pitchFamily="49" charset="0"/>
              </a:rPr>
              <a:t>Purp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err="1">
                <a:latin typeface="Courier New" panose="02070309020205020404" pitchFamily="49" charset="0"/>
                <a:cs typeface="Courier New" panose="02070309020205020404" pitchFamily="49" charset="0"/>
              </a:rPr>
              <a:t>Prc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Obj Loc Use 503          Amount              Sub Totals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- ---- --- --- --- --- ---    -----------------     -----------------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2 2421 000 000 000 000 00           87,996.45 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2 6550 881 329 000 000 00            9,934.49 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2 6580 802 329 000 000 00            8,682.75 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*** Adjustment total ***                                 106,613.69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LEA cash account                   106,613.69-           106,613.69-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*** Fund 2 Total ***                                     106,613.69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*** Net total ***                             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(Excluding </a:t>
            </a:r>
            <a:r>
              <a:rPr lang="en-US" sz="1200" err="1">
                <a:latin typeface="Courier New" panose="02070309020205020404" pitchFamily="49" charset="0"/>
                <a:cs typeface="Courier New" panose="02070309020205020404" pitchFamily="49" charset="0"/>
              </a:rPr>
              <a:t>maj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err="1">
                <a:latin typeface="Courier New" panose="02070309020205020404" pitchFamily="49" charset="0"/>
                <a:cs typeface="Courier New" panose="02070309020205020404" pitchFamily="49" charset="0"/>
              </a:rPr>
              <a:t>replacemnt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.00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and insurance cost) </a:t>
            </a:r>
          </a:p>
        </p:txBody>
      </p:sp>
    </p:spTree>
    <p:extLst>
      <p:ext uri="{BB962C8B-B14F-4D97-AF65-F5344CB8AC3E}">
        <p14:creationId xmlns:p14="http://schemas.microsoft.com/office/powerpoint/2010/main" val="33372306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BCCCF12-7325-9A0D-C629-3DB20169EA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744" y="1307592"/>
            <a:ext cx="9518903" cy="530352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8C8F399-0C63-4075-F4F9-F12D992B2891}"/>
              </a:ext>
            </a:extLst>
          </p:cNvPr>
          <p:cNvSpPr txBox="1"/>
          <p:nvPr/>
        </p:nvSpPr>
        <p:spPr>
          <a:xfrm>
            <a:off x="1380744" y="246888"/>
            <a:ext cx="9430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LEA will no longer submit a BUD Batch.  The LEA will submit  to Financial Services the  Payment Memo Form and a check written on their Local Bank Account. Note: Please detail all state expenditures, including </a:t>
            </a:r>
            <a:r>
              <a:rPr lang="en-US" sz="1800"/>
              <a:t>Tort and/or Major Replacements on the Payment Memo Form.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3684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CBF8860-069C-7EBA-F3AE-13286A984855}"/>
              </a:ext>
            </a:extLst>
          </p:cNvPr>
          <p:cNvSpPr txBox="1"/>
          <p:nvPr/>
        </p:nvSpPr>
        <p:spPr>
          <a:xfrm>
            <a:off x="1756064" y="684772"/>
            <a:ext cx="73671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Processing at DPI- External Books</a:t>
            </a:r>
          </a:p>
          <a:p>
            <a:endParaRPr lang="en-US"/>
          </a:p>
          <a:p>
            <a:r>
              <a:rPr lang="en-US"/>
              <a:t>Using the Payment Memo Form, the School Reporting Accountants will prepare the key the entries for Company 8000 (PRIOR YEAR).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308A76EF-2479-2F82-39DB-6664DF0118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7305520"/>
              </p:ext>
            </p:extLst>
          </p:nvPr>
        </p:nvGraphicFramePr>
        <p:xfrm>
          <a:off x="1756064" y="2071296"/>
          <a:ext cx="7753695" cy="736600"/>
        </p:xfrm>
        <a:graphic>
          <a:graphicData uri="http://schemas.openxmlformats.org/drawingml/2006/table">
            <a:tbl>
              <a:tblPr firstRow="1" bandRow="1"/>
              <a:tblGrid>
                <a:gridCol w="738142">
                  <a:extLst>
                    <a:ext uri="{9D8B030D-6E8A-4147-A177-3AD203B41FA5}">
                      <a16:colId xmlns:a16="http://schemas.microsoft.com/office/drawing/2014/main" val="3468624281"/>
                    </a:ext>
                  </a:extLst>
                </a:gridCol>
                <a:gridCol w="3590931">
                  <a:extLst>
                    <a:ext uri="{9D8B030D-6E8A-4147-A177-3AD203B41FA5}">
                      <a16:colId xmlns:a16="http://schemas.microsoft.com/office/drawing/2014/main" val="1769206530"/>
                    </a:ext>
                  </a:extLst>
                </a:gridCol>
                <a:gridCol w="3424622">
                  <a:extLst>
                    <a:ext uri="{9D8B030D-6E8A-4147-A177-3AD203B41FA5}">
                      <a16:colId xmlns:a16="http://schemas.microsoft.com/office/drawing/2014/main" val="280077152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/>
                        <a:t>DR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1.1010.000.000/LEA-000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331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Various Transportation Expenditures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5-xxxx.xxx.xxx/LEA-056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68436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9A79436-796B-9EF6-4FBC-D07A7E79013A}"/>
              </a:ext>
            </a:extLst>
          </p:cNvPr>
          <p:cNvSpPr txBox="1"/>
          <p:nvPr/>
        </p:nvSpPr>
        <p:spPr>
          <a:xfrm>
            <a:off x="1949334" y="3273010"/>
            <a:ext cx="73671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Tort and Major Replacement Expenditures are not posted to DPI’s External Ledger.  DPI Financial Services will post Tort and Major Replacement Expenditures on the Agency books.</a:t>
            </a:r>
          </a:p>
        </p:txBody>
      </p:sp>
    </p:spTree>
    <p:extLst>
      <p:ext uri="{BB962C8B-B14F-4D97-AF65-F5344CB8AC3E}">
        <p14:creationId xmlns:p14="http://schemas.microsoft.com/office/powerpoint/2010/main" val="16149116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2C4617E-D20F-3131-1EFD-CA88024E04F6}"/>
              </a:ext>
            </a:extLst>
          </p:cNvPr>
          <p:cNvSpPr txBox="1"/>
          <p:nvPr/>
        </p:nvSpPr>
        <p:spPr>
          <a:xfrm>
            <a:off x="61473" y="2405351"/>
            <a:ext cx="12130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>
                <a:latin typeface="Brush Script MT" panose="03060802040406070304" pitchFamily="66" charset="0"/>
              </a:rPr>
              <a:t>Processing Overdraft Penalty Payments </a:t>
            </a:r>
          </a:p>
        </p:txBody>
      </p:sp>
    </p:spTree>
    <p:extLst>
      <p:ext uri="{BB962C8B-B14F-4D97-AF65-F5344CB8AC3E}">
        <p14:creationId xmlns:p14="http://schemas.microsoft.com/office/powerpoint/2010/main" val="2485584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E8E16B5-49C6-F347-467D-EC6E1087EFBA}"/>
              </a:ext>
            </a:extLst>
          </p:cNvPr>
          <p:cNvSpPr txBox="1"/>
          <p:nvPr/>
        </p:nvSpPr>
        <p:spPr>
          <a:xfrm>
            <a:off x="2363875" y="40326"/>
            <a:ext cx="764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/>
              <a:t>Penalty Payments – Allotment Overdrafts</a:t>
            </a:r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984C246-2FBD-1814-3AD2-8471EE0A89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5754" y="1554480"/>
            <a:ext cx="8737926" cy="512064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B75BB15-DFCF-CFDA-86F9-32B66E9397B7}"/>
              </a:ext>
            </a:extLst>
          </p:cNvPr>
          <p:cNvSpPr txBox="1"/>
          <p:nvPr/>
        </p:nvSpPr>
        <p:spPr>
          <a:xfrm>
            <a:off x="1244600" y="669558"/>
            <a:ext cx="89577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LEA will send check to DPI Financial Services with a Payment Memo that includes the batch number(s).  LEA  must also send copy of the JHA356EG .</a:t>
            </a:r>
          </a:p>
        </p:txBody>
      </p:sp>
    </p:spTree>
    <p:extLst>
      <p:ext uri="{BB962C8B-B14F-4D97-AF65-F5344CB8AC3E}">
        <p14:creationId xmlns:p14="http://schemas.microsoft.com/office/powerpoint/2010/main" val="42489860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7A5A81F-4D91-77AE-8EBB-A629A3E749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2520" y="1021080"/>
            <a:ext cx="10058400" cy="54864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7017D1F-CE9A-0372-146D-5B818F43B210}"/>
              </a:ext>
            </a:extLst>
          </p:cNvPr>
          <p:cNvSpPr txBox="1"/>
          <p:nvPr/>
        </p:nvSpPr>
        <p:spPr>
          <a:xfrm>
            <a:off x="1029063" y="282633"/>
            <a:ext cx="1005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LEA will send the completed Payment Memo to DPI Financial Services. Be sure to include the batch number(s) . </a:t>
            </a:r>
          </a:p>
        </p:txBody>
      </p:sp>
    </p:spTree>
    <p:extLst>
      <p:ext uri="{BB962C8B-B14F-4D97-AF65-F5344CB8AC3E}">
        <p14:creationId xmlns:p14="http://schemas.microsoft.com/office/powerpoint/2010/main" val="982533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E8E16B5-49C6-F347-467D-EC6E1087EFBA}"/>
              </a:ext>
            </a:extLst>
          </p:cNvPr>
          <p:cNvSpPr txBox="1"/>
          <p:nvPr/>
        </p:nvSpPr>
        <p:spPr>
          <a:xfrm>
            <a:off x="2363875" y="182662"/>
            <a:ext cx="764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Prior Year Refund (PYR)- Refunding State with Local Funds</a:t>
            </a:r>
          </a:p>
          <a:p>
            <a:endParaRPr lang="en-US"/>
          </a:p>
          <a:p>
            <a:r>
              <a:rPr lang="en-US"/>
              <a:t>                              LEA will send the PYR BUD Batch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AA0BFD-FE9E-8A8F-5FDD-A46ECD542871}"/>
              </a:ext>
            </a:extLst>
          </p:cNvPr>
          <p:cNvSpPr txBox="1"/>
          <p:nvPr/>
        </p:nvSpPr>
        <p:spPr>
          <a:xfrm>
            <a:off x="1668770" y="3813016"/>
            <a:ext cx="7645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Since the batch contains certified salary account codes, this batch will process through the salary compliance system (</a:t>
            </a:r>
            <a:r>
              <a:rPr lang="en-US" dirty="0" err="1"/>
              <a:t>LicSal</a:t>
            </a:r>
            <a:r>
              <a:rPr lang="en-US" dirty="0"/>
              <a:t>).</a:t>
            </a:r>
          </a:p>
          <a:p>
            <a:endParaRPr lang="en-US" dirty="0"/>
          </a:p>
          <a:p>
            <a:r>
              <a:rPr lang="en-US" dirty="0"/>
              <a:t>For batches without certified salary account codes, DPI will process the batches as Approved. </a:t>
            </a:r>
          </a:p>
          <a:p>
            <a:endParaRPr lang="en-US" dirty="0"/>
          </a:p>
          <a:p>
            <a:r>
              <a:rPr lang="en-US" dirty="0"/>
              <a:t>DPI will send the Communication form to the LEA</a:t>
            </a:r>
          </a:p>
          <a:p>
            <a:endParaRPr lang="en-US" dirty="0"/>
          </a:p>
          <a:p>
            <a:r>
              <a:rPr lang="en-US" dirty="0"/>
              <a:t>LEA posts the State Refund to their general ledger as an adjusting entry. – PYR State Expenditure Refunds are not included in the LEA’s monthly MFR file.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3732B2-1AF5-4BFB-B8EA-E8148A1F489A}"/>
              </a:ext>
            </a:extLst>
          </p:cNvPr>
          <p:cNvSpPr txBox="1"/>
          <p:nvPr/>
        </p:nvSpPr>
        <p:spPr>
          <a:xfrm>
            <a:off x="1668771" y="787192"/>
            <a:ext cx="7886710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</a:p>
          <a:p>
            <a:r>
              <a:rPr lang="en-US" dirty="0"/>
              <a:t> 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Year ending: 06/30/2024 Creation date: 07/12/2023 Batch #:   2 Trans type: PYR 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F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Purp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Prc</a:t>
            </a:r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Obj          Amount                                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- ---- --- ---      ---------------                           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1 5110 001 121            3,000.00-                           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1 5110 001 211              227.79-                           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1 5110 001 221              735.00-                           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1 5110 001 231              438.72-                           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Fund 1 Total              4,401.51-                           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2 5110 001 121            3,000.00                            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2 5110 001 211              227.79                            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2 5110 001 221              735.00                            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2 5110 001 231              438.72                            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   </a:t>
            </a:r>
          </a:p>
          <a:p>
            <a:r>
              <a:rPr lang="en-US" sz="1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Fund 2 Total              4,401.51</a:t>
            </a:r>
          </a:p>
        </p:txBody>
      </p:sp>
    </p:spTree>
    <p:extLst>
      <p:ext uri="{BB962C8B-B14F-4D97-AF65-F5344CB8AC3E}">
        <p14:creationId xmlns:p14="http://schemas.microsoft.com/office/powerpoint/2010/main" val="17392590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BD1A8ED-887C-8AF0-8BA0-A41190E8292C}"/>
              </a:ext>
            </a:extLst>
          </p:cNvPr>
          <p:cNvSpPr txBox="1"/>
          <p:nvPr/>
        </p:nvSpPr>
        <p:spPr>
          <a:xfrm>
            <a:off x="1756064" y="684772"/>
            <a:ext cx="73671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Penalty Payments on DPI External Ledger</a:t>
            </a:r>
          </a:p>
          <a:p>
            <a:endParaRPr lang="en-US"/>
          </a:p>
          <a:p>
            <a:r>
              <a:rPr lang="en-US"/>
              <a:t>Using the Payment Memo Form the School Reporting Accountants will prepare the following entries for CURRENT(1000) and PRIOR YEAR(8000).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F7E6A6BB-F37D-13EE-98E0-E4F0A26434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539683"/>
              </p:ext>
            </p:extLst>
          </p:nvPr>
        </p:nvGraphicFramePr>
        <p:xfrm>
          <a:off x="1756064" y="2639110"/>
          <a:ext cx="7753695" cy="736600"/>
        </p:xfrm>
        <a:graphic>
          <a:graphicData uri="http://schemas.openxmlformats.org/drawingml/2006/table">
            <a:tbl>
              <a:tblPr firstRow="1" bandRow="1"/>
              <a:tblGrid>
                <a:gridCol w="456938">
                  <a:extLst>
                    <a:ext uri="{9D8B030D-6E8A-4147-A177-3AD203B41FA5}">
                      <a16:colId xmlns:a16="http://schemas.microsoft.com/office/drawing/2014/main" val="3468624281"/>
                    </a:ext>
                  </a:extLst>
                </a:gridCol>
                <a:gridCol w="3872135">
                  <a:extLst>
                    <a:ext uri="{9D8B030D-6E8A-4147-A177-3AD203B41FA5}">
                      <a16:colId xmlns:a16="http://schemas.microsoft.com/office/drawing/2014/main" val="1769206530"/>
                    </a:ext>
                  </a:extLst>
                </a:gridCol>
                <a:gridCol w="3424622">
                  <a:extLst>
                    <a:ext uri="{9D8B030D-6E8A-4147-A177-3AD203B41FA5}">
                      <a16:colId xmlns:a16="http://schemas.microsoft.com/office/drawing/2014/main" val="280077152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/>
                        <a:t>DR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Overdraft Penalty Payment Account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1-1000-002/LEA -001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331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Overdraft Penalty Account (Clearing)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1-1000-001/LEA-001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684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21336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2C4617E-D20F-3131-1EFD-CA88024E04F6}"/>
              </a:ext>
            </a:extLst>
          </p:cNvPr>
          <p:cNvSpPr txBox="1"/>
          <p:nvPr/>
        </p:nvSpPr>
        <p:spPr>
          <a:xfrm>
            <a:off x="1083449" y="2397667"/>
            <a:ext cx="1034270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>
                <a:latin typeface="Brush Script MT" panose="03060802040406070304" pitchFamily="66" charset="0"/>
              </a:rPr>
              <a:t>Refunding a Federal Overspent Program </a:t>
            </a:r>
          </a:p>
        </p:txBody>
      </p:sp>
    </p:spTree>
    <p:extLst>
      <p:ext uri="{BB962C8B-B14F-4D97-AF65-F5344CB8AC3E}">
        <p14:creationId xmlns:p14="http://schemas.microsoft.com/office/powerpoint/2010/main" val="37881789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FA16ABC-CBC9-2C23-1A51-8C3BD56BB1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367758"/>
            <a:ext cx="7960659" cy="530352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AC07549-F3C1-4A9F-C010-94E3DB08D307}"/>
              </a:ext>
            </a:extLst>
          </p:cNvPr>
          <p:cNvSpPr txBox="1"/>
          <p:nvPr/>
        </p:nvSpPr>
        <p:spPr>
          <a:xfrm>
            <a:off x="2094161" y="123837"/>
            <a:ext cx="7367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Federal Programs </a:t>
            </a:r>
            <a:r>
              <a:rPr lang="en-US" err="1"/>
              <a:t>OverSpent</a:t>
            </a:r>
            <a:r>
              <a:rPr lang="en-US"/>
              <a:t> Payments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F6A266-5818-D46D-1320-92C8DE5695FD}"/>
              </a:ext>
            </a:extLst>
          </p:cNvPr>
          <p:cNvSpPr txBox="1"/>
          <p:nvPr/>
        </p:nvSpPr>
        <p:spPr>
          <a:xfrm>
            <a:off x="2159213" y="714615"/>
            <a:ext cx="7238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Do Not Use BUD for these payments.  LEA must complete a Payment Memo Form and paper check from their Local Bank Account. LEA </a:t>
            </a:r>
          </a:p>
        </p:txBody>
      </p:sp>
    </p:spTree>
    <p:extLst>
      <p:ext uri="{BB962C8B-B14F-4D97-AF65-F5344CB8AC3E}">
        <p14:creationId xmlns:p14="http://schemas.microsoft.com/office/powerpoint/2010/main" val="28691018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80C3D07F-AA2E-A343-03AB-EFD3397FA1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556" y="850392"/>
            <a:ext cx="9144000" cy="576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6087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BD1A8ED-887C-8AF0-8BA0-A41190E8292C}"/>
              </a:ext>
            </a:extLst>
          </p:cNvPr>
          <p:cNvSpPr txBox="1"/>
          <p:nvPr/>
        </p:nvSpPr>
        <p:spPr>
          <a:xfrm>
            <a:off x="1756064" y="684772"/>
            <a:ext cx="73671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Refund of Overspent Federal Program on DPI External Ledger</a:t>
            </a:r>
          </a:p>
          <a:p>
            <a:endParaRPr lang="en-US"/>
          </a:p>
          <a:p>
            <a:r>
              <a:rPr lang="en-US"/>
              <a:t>Using the Payment Memo Form the School Reporting Accountants will prepare the following entries.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F7E6A6BB-F37D-13EE-98E0-E4F0A26434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696130"/>
              </p:ext>
            </p:extLst>
          </p:nvPr>
        </p:nvGraphicFramePr>
        <p:xfrm>
          <a:off x="1756064" y="2639110"/>
          <a:ext cx="7753695" cy="736600"/>
        </p:xfrm>
        <a:graphic>
          <a:graphicData uri="http://schemas.openxmlformats.org/drawingml/2006/table">
            <a:tbl>
              <a:tblPr firstRow="1" bandRow="1"/>
              <a:tblGrid>
                <a:gridCol w="456938">
                  <a:extLst>
                    <a:ext uri="{9D8B030D-6E8A-4147-A177-3AD203B41FA5}">
                      <a16:colId xmlns:a16="http://schemas.microsoft.com/office/drawing/2014/main" val="3468624281"/>
                    </a:ext>
                  </a:extLst>
                </a:gridCol>
                <a:gridCol w="3872135">
                  <a:extLst>
                    <a:ext uri="{9D8B030D-6E8A-4147-A177-3AD203B41FA5}">
                      <a16:colId xmlns:a16="http://schemas.microsoft.com/office/drawing/2014/main" val="1769206530"/>
                    </a:ext>
                  </a:extLst>
                </a:gridCol>
                <a:gridCol w="3424622">
                  <a:extLst>
                    <a:ext uri="{9D8B030D-6E8A-4147-A177-3AD203B41FA5}">
                      <a16:colId xmlns:a16="http://schemas.microsoft.com/office/drawing/2014/main" val="280077152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/>
                        <a:t>DR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err="1"/>
                        <a:t>Overexpended</a:t>
                      </a:r>
                      <a:r>
                        <a:rPr lang="en-US"/>
                        <a:t> Project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3-8200-399/LEA -</a:t>
                      </a:r>
                      <a:r>
                        <a:rPr lang="en-US" err="1"/>
                        <a:t>yyy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331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Cash Advance Account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3-2430-000/LEA-</a:t>
                      </a:r>
                      <a:r>
                        <a:rPr lang="en-US" err="1"/>
                        <a:t>yyy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684364"/>
                  </a:ext>
                </a:extLst>
              </a:tr>
            </a:tbl>
          </a:graphicData>
        </a:graphic>
      </p:graphicFrame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DEF46C88-73FE-3990-EC4D-B3C07D93D5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713524"/>
              </p:ext>
            </p:extLst>
          </p:nvPr>
        </p:nvGraphicFramePr>
        <p:xfrm>
          <a:off x="1756063" y="3644438"/>
          <a:ext cx="7753695" cy="736600"/>
        </p:xfrm>
        <a:graphic>
          <a:graphicData uri="http://schemas.openxmlformats.org/drawingml/2006/table">
            <a:tbl>
              <a:tblPr firstRow="1" bandRow="1"/>
              <a:tblGrid>
                <a:gridCol w="456938">
                  <a:extLst>
                    <a:ext uri="{9D8B030D-6E8A-4147-A177-3AD203B41FA5}">
                      <a16:colId xmlns:a16="http://schemas.microsoft.com/office/drawing/2014/main" val="3468624281"/>
                    </a:ext>
                  </a:extLst>
                </a:gridCol>
                <a:gridCol w="3872135">
                  <a:extLst>
                    <a:ext uri="{9D8B030D-6E8A-4147-A177-3AD203B41FA5}">
                      <a16:colId xmlns:a16="http://schemas.microsoft.com/office/drawing/2014/main" val="1769206530"/>
                    </a:ext>
                  </a:extLst>
                </a:gridCol>
                <a:gridCol w="3424622">
                  <a:extLst>
                    <a:ext uri="{9D8B030D-6E8A-4147-A177-3AD203B41FA5}">
                      <a16:colId xmlns:a16="http://schemas.microsoft.com/office/drawing/2014/main" val="280077152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/>
                        <a:t>DR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1-1010-000/LEA -000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331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Overspent Clearing Account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3-3300-000/LEA-</a:t>
                      </a:r>
                      <a:r>
                        <a:rPr lang="en-US" err="1"/>
                        <a:t>yyy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684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38446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BD1A8ED-887C-8AF0-8BA0-A41190E8292C}"/>
              </a:ext>
            </a:extLst>
          </p:cNvPr>
          <p:cNvSpPr txBox="1"/>
          <p:nvPr/>
        </p:nvSpPr>
        <p:spPr>
          <a:xfrm>
            <a:off x="1756064" y="684772"/>
            <a:ext cx="73671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Processing Penalty Payments on DPI Financial Services' Ledger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Using the Payment Memo Form Agency Financial Services will prepare the following entries for PRIOR YEAR.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F7E6A6BB-F37D-13EE-98E0-E4F0A2643498}"/>
              </a:ext>
            </a:extLst>
          </p:cNvPr>
          <p:cNvGraphicFramePr>
            <a:graphicFrameLocks noGrp="1"/>
          </p:cNvGraphicFramePr>
          <p:nvPr/>
        </p:nvGraphicFramePr>
        <p:xfrm>
          <a:off x="1596998" y="2489628"/>
          <a:ext cx="8922444" cy="739590"/>
        </p:xfrm>
        <a:graphic>
          <a:graphicData uri="http://schemas.openxmlformats.org/drawingml/2006/table">
            <a:tbl>
              <a:tblPr firstRow="1" bandRow="1"/>
              <a:tblGrid>
                <a:gridCol w="561183">
                  <a:extLst>
                    <a:ext uri="{9D8B030D-6E8A-4147-A177-3AD203B41FA5}">
                      <a16:colId xmlns:a16="http://schemas.microsoft.com/office/drawing/2014/main" val="3468624281"/>
                    </a:ext>
                  </a:extLst>
                </a:gridCol>
                <a:gridCol w="4688658">
                  <a:extLst>
                    <a:ext uri="{9D8B030D-6E8A-4147-A177-3AD203B41FA5}">
                      <a16:colId xmlns:a16="http://schemas.microsoft.com/office/drawing/2014/main" val="1769206530"/>
                    </a:ext>
                  </a:extLst>
                </a:gridCol>
                <a:gridCol w="3672603">
                  <a:extLst>
                    <a:ext uri="{9D8B030D-6E8A-4147-A177-3AD203B41FA5}">
                      <a16:colId xmlns:a16="http://schemas.microsoft.com/office/drawing/2014/main" val="2800771521"/>
                    </a:ext>
                  </a:extLst>
                </a:gridCol>
              </a:tblGrid>
              <a:tr h="367244">
                <a:tc>
                  <a:txBody>
                    <a:bodyPr/>
                    <a:lstStyle/>
                    <a:p>
                      <a:r>
                        <a:rPr lang="en-US"/>
                        <a:t>DR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Cash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111270           1000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0331660"/>
                  </a:ext>
                </a:extLst>
              </a:tr>
              <a:tr h="372346">
                <a:tc>
                  <a:txBody>
                    <a:bodyPr/>
                    <a:lstStyle/>
                    <a:p>
                      <a:r>
                        <a:rPr lang="en-US"/>
                        <a:t>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State Aid to LEAs/Clearing – Refund – Prior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538300            180010999000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684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5198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2DC2171-80E4-F75B-9176-C9E8085E826D}"/>
              </a:ext>
            </a:extLst>
          </p:cNvPr>
          <p:cNvSpPr txBox="1"/>
          <p:nvPr/>
        </p:nvSpPr>
        <p:spPr>
          <a:xfrm>
            <a:off x="1015999" y="134089"/>
            <a:ext cx="89577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LEA will send check to DPI Financial Services with a Payment Memo that includes the batch number(s). Example of Payment memo for a batch that has certified salaries.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99D821-3381-F436-0451-D23FC0E285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1188665"/>
            <a:ext cx="8957733" cy="521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459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3D39F57-36A5-061E-D920-3B2C0D6BD8B7}"/>
              </a:ext>
            </a:extLst>
          </p:cNvPr>
          <p:cNvSpPr txBox="1"/>
          <p:nvPr/>
        </p:nvSpPr>
        <p:spPr>
          <a:xfrm>
            <a:off x="1891145" y="457200"/>
            <a:ext cx="96745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Check Memo Form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Please Note: </a:t>
            </a:r>
          </a:p>
          <a:p>
            <a:r>
              <a:rPr lang="en-US"/>
              <a:t>	BATCH NUMBER(s) must be included on the Memo.</a:t>
            </a:r>
          </a:p>
          <a:p>
            <a:endParaRPr lang="en-US"/>
          </a:p>
          <a:p>
            <a:r>
              <a:rPr lang="en-US"/>
              <a:t>	For  Batches with Certified Salaries – Do NOT include salary detail information - include</a:t>
            </a:r>
          </a:p>
          <a:p>
            <a:r>
              <a:rPr lang="en-US"/>
              <a:t>		Only Summary Adjustment Amounts and  Budget Codes</a:t>
            </a:r>
          </a:p>
          <a:p>
            <a:endParaRPr lang="en-US"/>
          </a:p>
          <a:p>
            <a:r>
              <a:rPr lang="en-US"/>
              <a:t>	FISCAL YEAR</a:t>
            </a:r>
          </a:p>
          <a:p>
            <a:endParaRPr lang="en-US"/>
          </a:p>
          <a:p>
            <a:r>
              <a:rPr lang="en-US"/>
              <a:t>	MAIL CHECK AND CHECK MEMO Form to:</a:t>
            </a:r>
          </a:p>
          <a:p>
            <a:r>
              <a:rPr lang="en-US"/>
              <a:t>	     DPI Financial Services</a:t>
            </a:r>
          </a:p>
          <a:p>
            <a:r>
              <a:rPr lang="en-US"/>
              <a:t>	     6336 Mail Service Center</a:t>
            </a:r>
          </a:p>
          <a:p>
            <a:r>
              <a:rPr lang="en-US"/>
              <a:t>	     Raleigh NC 27699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547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546C198-F831-1173-E9EE-D5EA212F93A4}"/>
              </a:ext>
            </a:extLst>
          </p:cNvPr>
          <p:cNvSpPr txBox="1"/>
          <p:nvPr/>
        </p:nvSpPr>
        <p:spPr>
          <a:xfrm>
            <a:off x="390605" y="2543664"/>
            <a:ext cx="114107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>
                <a:latin typeface="Brush Script MT" panose="03060802040406070304" pitchFamily="66" charset="0"/>
              </a:rPr>
              <a:t>Refunding Federal with Local Funds</a:t>
            </a:r>
          </a:p>
        </p:txBody>
      </p:sp>
    </p:spTree>
    <p:extLst>
      <p:ext uri="{BB962C8B-B14F-4D97-AF65-F5344CB8AC3E}">
        <p14:creationId xmlns:p14="http://schemas.microsoft.com/office/powerpoint/2010/main" val="2967377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E8E16B5-49C6-F347-467D-EC6E1087EFBA}"/>
              </a:ext>
            </a:extLst>
          </p:cNvPr>
          <p:cNvSpPr txBox="1"/>
          <p:nvPr/>
        </p:nvSpPr>
        <p:spPr>
          <a:xfrm>
            <a:off x="2105223" y="193599"/>
            <a:ext cx="764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Prior Year Refund (PYR)- Refunding Federal with Local Funds</a:t>
            </a:r>
          </a:p>
          <a:p>
            <a:endParaRPr lang="en-US"/>
          </a:p>
          <a:p>
            <a:r>
              <a:rPr lang="en-US"/>
              <a:t>                                  LEA will send the PYR BUD Batch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AA0BFD-FE9E-8A8F-5FDD-A46ECD542871}"/>
              </a:ext>
            </a:extLst>
          </p:cNvPr>
          <p:cNvSpPr txBox="1"/>
          <p:nvPr/>
        </p:nvSpPr>
        <p:spPr>
          <a:xfrm>
            <a:off x="2167468" y="3901556"/>
            <a:ext cx="7645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Since the batch contains certified salary account codes, this batch will process through the salary compliance system (</a:t>
            </a:r>
            <a:r>
              <a:rPr lang="en-US" err="1"/>
              <a:t>LicSal</a:t>
            </a:r>
            <a:r>
              <a:rPr lang="en-US"/>
              <a:t>)</a:t>
            </a:r>
          </a:p>
          <a:p>
            <a:endParaRPr lang="en-US"/>
          </a:p>
          <a:p>
            <a:r>
              <a:rPr lang="en-US"/>
              <a:t>For batches without certified salary account codes, DPI will process the batches as Approved. </a:t>
            </a:r>
          </a:p>
          <a:p>
            <a:endParaRPr lang="en-US"/>
          </a:p>
          <a:p>
            <a:r>
              <a:rPr lang="en-US"/>
              <a:t>DPI will send the Communication form to the LEA</a:t>
            </a:r>
          </a:p>
          <a:p>
            <a:endParaRPr lang="en-US"/>
          </a:p>
          <a:p>
            <a:r>
              <a:rPr lang="en-US"/>
              <a:t>LEA posts the Federal Refund to their general ledger and the expenditures activity will be included in the LEA’s monthly MFR file.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D31EFD-E350-9EA5-021F-71FDC2CAFE96}"/>
              </a:ext>
            </a:extLst>
          </p:cNvPr>
          <p:cNvSpPr txBox="1"/>
          <p:nvPr/>
        </p:nvSpPr>
        <p:spPr>
          <a:xfrm>
            <a:off x="2129787" y="1170861"/>
            <a:ext cx="75344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Year ending: 06/30/2024 Creation date: 07/18/2023 Batch #: 600 Trans type: PYR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F </a:t>
            </a:r>
            <a:r>
              <a:rPr lang="en-US" sz="1200" err="1">
                <a:latin typeface="Courier New" panose="02070309020205020404" pitchFamily="49" charset="0"/>
                <a:cs typeface="Courier New" panose="02070309020205020404" pitchFamily="49" charset="0"/>
              </a:rPr>
              <a:t>Purp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err="1">
                <a:latin typeface="Courier New" panose="02070309020205020404" pitchFamily="49" charset="0"/>
                <a:cs typeface="Courier New" panose="02070309020205020404" pitchFamily="49" charset="0"/>
              </a:rPr>
              <a:t>Prc</a:t>
            </a:r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Obj          Amount 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- ---- --- ---      ---------------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2 5110 001 121            5,000.00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2 5110 001 211              382.50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Fund 2 Total              5,382.50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3 5110 050 121            5,000.00-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3 5110 050 211              382.50-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           </a:t>
            </a:r>
          </a:p>
          <a:p>
            <a:r>
              <a:rPr lang="en-US" sz="1200">
                <a:latin typeface="Courier New" panose="02070309020205020404" pitchFamily="49" charset="0"/>
                <a:cs typeface="Courier New" panose="02070309020205020404" pitchFamily="49" charset="0"/>
              </a:rPr>
              <a:t>                 Fund 3 Total              5,382.50-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549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2DC2171-80E4-F75B-9176-C9E8085E826D}"/>
              </a:ext>
            </a:extLst>
          </p:cNvPr>
          <p:cNvSpPr txBox="1"/>
          <p:nvPr/>
        </p:nvSpPr>
        <p:spPr>
          <a:xfrm>
            <a:off x="1016000" y="567267"/>
            <a:ext cx="89577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LEA will send check to DPI Financial Services with a Payment Memo that includes the batch number(s).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A42102-1647-11E0-06D0-0CC63AC1B6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1198358"/>
            <a:ext cx="9423400" cy="539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336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3D39F57-36A5-061E-D920-3B2C0D6BD8B7}"/>
              </a:ext>
            </a:extLst>
          </p:cNvPr>
          <p:cNvSpPr txBox="1"/>
          <p:nvPr/>
        </p:nvSpPr>
        <p:spPr>
          <a:xfrm>
            <a:off x="1891145" y="457200"/>
            <a:ext cx="967450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/>
              <a:t>Check Memo Form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Please Note: </a:t>
            </a:r>
          </a:p>
          <a:p>
            <a:r>
              <a:rPr lang="en-US"/>
              <a:t>	BATCH NUMBER(s) must be included on the Memo.</a:t>
            </a:r>
          </a:p>
          <a:p>
            <a:endParaRPr lang="en-US"/>
          </a:p>
          <a:p>
            <a:r>
              <a:rPr lang="en-US"/>
              <a:t>	For  Batches with Certified Salaries – Do NOT include salary detail information - include</a:t>
            </a:r>
          </a:p>
          <a:p>
            <a:r>
              <a:rPr lang="en-US"/>
              <a:t>		Only Summary Adjustment Amounts and  Budget Codes</a:t>
            </a:r>
          </a:p>
          <a:p>
            <a:endParaRPr lang="en-US"/>
          </a:p>
          <a:p>
            <a:r>
              <a:rPr lang="en-US"/>
              <a:t>	FISCAL YEAR</a:t>
            </a:r>
          </a:p>
          <a:p>
            <a:endParaRPr lang="en-US"/>
          </a:p>
          <a:p>
            <a:r>
              <a:rPr lang="en-US"/>
              <a:t>	MAIL CHECK AND CHECK MEMO Form to:</a:t>
            </a:r>
          </a:p>
          <a:p>
            <a:r>
              <a:rPr lang="en-US"/>
              <a:t>	     DPI Financial Services</a:t>
            </a:r>
          </a:p>
          <a:p>
            <a:r>
              <a:rPr lang="en-US"/>
              <a:t>	     6336 Mail Service Center</a:t>
            </a:r>
          </a:p>
          <a:p>
            <a:r>
              <a:rPr lang="en-US"/>
              <a:t>	     Raleigh NC 27699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060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2102</Words>
  <Application>Microsoft Office PowerPoint</Application>
  <PresentationFormat>Widescreen</PresentationFormat>
  <Paragraphs>276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Brush Script MT</vt:lpstr>
      <vt:lpstr>Calibri</vt:lpstr>
      <vt:lpstr>Calibri Light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Gwendolyn Tucker</dc:creator>
  <cp:lastModifiedBy>Evelyn Gallegos</cp:lastModifiedBy>
  <cp:revision>2</cp:revision>
  <cp:lastPrinted>2023-09-01T16:13:02Z</cp:lastPrinted>
  <dcterms:created xsi:type="dcterms:W3CDTF">2023-08-23T15:18:11Z</dcterms:created>
  <dcterms:modified xsi:type="dcterms:W3CDTF">2023-09-07T04:14:59Z</dcterms:modified>
</cp:coreProperties>
</file>