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92" r:id="rId3"/>
    <p:sldId id="279" r:id="rId4"/>
    <p:sldId id="293" r:id="rId5"/>
    <p:sldId id="278" r:id="rId6"/>
    <p:sldId id="280" r:id="rId7"/>
    <p:sldId id="281" r:id="rId8"/>
    <p:sldId id="282" r:id="rId9"/>
    <p:sldId id="283" r:id="rId10"/>
    <p:sldId id="284" r:id="rId11"/>
    <p:sldId id="285" r:id="rId12"/>
    <p:sldId id="286" r:id="rId13"/>
    <p:sldId id="294" r:id="rId14"/>
    <p:sldId id="307" r:id="rId15"/>
    <p:sldId id="287" r:id="rId16"/>
    <p:sldId id="288" r:id="rId17"/>
    <p:sldId id="261" r:id="rId18"/>
    <p:sldId id="295" r:id="rId19"/>
    <p:sldId id="262" r:id="rId20"/>
    <p:sldId id="296" r:id="rId21"/>
    <p:sldId id="264" r:id="rId22"/>
    <p:sldId id="297" r:id="rId23"/>
    <p:sldId id="311" r:id="rId24"/>
    <p:sldId id="299" r:id="rId25"/>
    <p:sldId id="263" r:id="rId26"/>
    <p:sldId id="300" r:id="rId27"/>
    <p:sldId id="312" r:id="rId28"/>
    <p:sldId id="301" r:id="rId29"/>
    <p:sldId id="313" r:id="rId30"/>
    <p:sldId id="302" r:id="rId31"/>
    <p:sldId id="314" r:id="rId32"/>
    <p:sldId id="303" r:id="rId33"/>
    <p:sldId id="309" r:id="rId34"/>
    <p:sldId id="273" r:id="rId35"/>
    <p:sldId id="274" r:id="rId36"/>
    <p:sldId id="275" r:id="rId37"/>
    <p:sldId id="310" r:id="rId38"/>
    <p:sldId id="304" r:id="rId39"/>
    <p:sldId id="315" r:id="rId40"/>
    <p:sldId id="305" r:id="rId41"/>
    <p:sldId id="316" r:id="rId42"/>
    <p:sldId id="306" r:id="rId43"/>
    <p:sldId id="268" r:id="rId44"/>
    <p:sldId id="30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Ann Hudgens" initials="CA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9"/>
    <p:restoredTop sz="63317"/>
  </p:normalViewPr>
  <p:slideViewPr>
    <p:cSldViewPr snapToGrid="0" snapToObjects="1">
      <p:cViewPr varScale="1">
        <p:scale>
          <a:sx n="54" d="100"/>
          <a:sy n="54" d="100"/>
        </p:scale>
        <p:origin x="1982" y="58"/>
      </p:cViewPr>
      <p:guideLst/>
    </p:cSldViewPr>
  </p:slideViewPr>
  <p:notesTextViewPr>
    <p:cViewPr>
      <p:scale>
        <a:sx n="114" d="100"/>
        <a:sy n="114"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46533-14DB-FF45-8D40-A468B3E6A6FC}"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BD9BE-79EA-0140-AB59-4DFD2F43DA70}" type="slidenum">
              <a:rPr lang="en-US" smtClean="0"/>
              <a:t>‹#›</a:t>
            </a:fld>
            <a:endParaRPr lang="en-US"/>
          </a:p>
        </p:txBody>
      </p:sp>
    </p:spTree>
    <p:extLst>
      <p:ext uri="{BB962C8B-B14F-4D97-AF65-F5344CB8AC3E}">
        <p14:creationId xmlns:p14="http://schemas.microsoft.com/office/powerpoint/2010/main" val="146105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1</a:t>
            </a:fld>
            <a:endParaRPr lang="en-US"/>
          </a:p>
        </p:txBody>
      </p:sp>
    </p:spTree>
    <p:extLst>
      <p:ext uri="{BB962C8B-B14F-4D97-AF65-F5344CB8AC3E}">
        <p14:creationId xmlns:p14="http://schemas.microsoft.com/office/powerpoint/2010/main" val="57312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CD324-E104-FB4A-BB94-D03EE6F628F6}" type="slidenum">
              <a:rPr lang="en-US" smtClean="0"/>
              <a:t>10</a:t>
            </a:fld>
            <a:endParaRPr lang="en-US"/>
          </a:p>
        </p:txBody>
      </p:sp>
    </p:spTree>
    <p:extLst>
      <p:ext uri="{BB962C8B-B14F-4D97-AF65-F5344CB8AC3E}">
        <p14:creationId xmlns:p14="http://schemas.microsoft.com/office/powerpoint/2010/main" val="166966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main page of the NC DPI Exceptional Children website has a link to a page with materials of interest to parents and educators including:</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Dyslexia Topic Brief-  This document </a:t>
            </a:r>
            <a:r>
              <a:rPr lang="en-US" sz="1200" kern="1200" dirty="0">
                <a:solidFill>
                  <a:schemeClr val="tx1"/>
                </a:solidFill>
                <a:effectLst/>
                <a:latin typeface="+mn-lt"/>
                <a:ea typeface="+mn-ea"/>
                <a:cs typeface="+mn-cs"/>
              </a:rPr>
              <a:t>provides information regarding the evaluation, identification and instruction of students with dyslexia within the school setting</a:t>
            </a:r>
            <a:r>
              <a:rPr lang="en-US" sz="1200" kern="1200" baseline="0" dirty="0">
                <a:solidFill>
                  <a:schemeClr val="tx1"/>
                </a:solidFill>
                <a:effectLst/>
                <a:latin typeface="+mn-lt"/>
                <a:ea typeface="+mn-ea"/>
                <a:cs typeface="+mn-cs"/>
              </a:rPr>
              <a:t> in a myths and facts format.  This is also available in Spanish.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Dyslexia Guidance letter from the US Department of Education </a:t>
            </a:r>
            <a:r>
              <a:rPr lang="en-US" sz="1200" dirty="0"/>
              <a:t>clarifying that there is nothing in the IDEA that would prohibit the use of the terms dyslexia, dyscalculia, and dysgraphia in IDEA evaluation, eligibility determinations or IEP documents.” </a:t>
            </a:r>
            <a:r>
              <a:rPr lang="en-US" sz="1050" dirty="0"/>
              <a:t>October 23,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Dyslexia Fact Sheets</a:t>
            </a:r>
          </a:p>
          <a:p>
            <a:endParaRPr lang="en-US" baseline="0" dirty="0"/>
          </a:p>
          <a:p>
            <a:r>
              <a:rPr lang="en-US" baseline="0" dirty="0"/>
              <a:t>The ECD is partnering</a:t>
            </a:r>
            <a:r>
              <a:rPr lang="en-US" dirty="0"/>
              <a:t> with ECAC to develop additional electronic</a:t>
            </a:r>
            <a:r>
              <a:rPr lang="en-US" baseline="0" dirty="0"/>
              <a:t> </a:t>
            </a:r>
            <a:r>
              <a:rPr lang="en-US" dirty="0"/>
              <a:t>accessible</a:t>
            </a:r>
            <a:r>
              <a:rPr lang="en-US" baseline="0" dirty="0"/>
              <a:t> materials.</a:t>
            </a:r>
            <a:endParaRPr lang="en-US" dirty="0"/>
          </a:p>
        </p:txBody>
      </p:sp>
      <p:sp>
        <p:nvSpPr>
          <p:cNvPr id="4" name="Slide Number Placeholder 3"/>
          <p:cNvSpPr>
            <a:spLocks noGrp="1"/>
          </p:cNvSpPr>
          <p:nvPr>
            <p:ph type="sldNum" sz="quarter" idx="10"/>
          </p:nvPr>
        </p:nvSpPr>
        <p:spPr/>
        <p:txBody>
          <a:bodyPr/>
          <a:lstStyle/>
          <a:p>
            <a:fld id="{136CD324-E104-FB4A-BB94-D03EE6F628F6}" type="slidenum">
              <a:rPr lang="en-US" smtClean="0"/>
              <a:t>11</a:t>
            </a:fld>
            <a:endParaRPr lang="en-US"/>
          </a:p>
        </p:txBody>
      </p:sp>
    </p:spTree>
    <p:extLst>
      <p:ext uri="{BB962C8B-B14F-4D97-AF65-F5344CB8AC3E}">
        <p14:creationId xmlns:p14="http://schemas.microsoft.com/office/powerpoint/2010/main" val="125731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CD324-E104-FB4A-BB94-D03EE6F628F6}" type="slidenum">
              <a:rPr lang="en-US" smtClean="0"/>
              <a:t>12</a:t>
            </a:fld>
            <a:endParaRPr lang="en-US"/>
          </a:p>
        </p:txBody>
      </p:sp>
    </p:spTree>
    <p:extLst>
      <p:ext uri="{BB962C8B-B14F-4D97-AF65-F5344CB8AC3E}">
        <p14:creationId xmlns:p14="http://schemas.microsoft.com/office/powerpoint/2010/main" val="185136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definition</a:t>
            </a:r>
            <a:r>
              <a:rPr lang="en-US" baseline="0" dirty="0"/>
              <a:t> of screening within NC Policies Governing Services for Children with Disabilities includes a definition of screening.  This definition includes universal screening that is conducted with all students to identify students at risk of future academic, behavioral or emotional difficulties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13</a:t>
            </a:fld>
            <a:endParaRPr lang="en-US"/>
          </a:p>
        </p:txBody>
      </p:sp>
    </p:spTree>
    <p:extLst>
      <p:ext uri="{BB962C8B-B14F-4D97-AF65-F5344CB8AC3E}">
        <p14:creationId xmlns:p14="http://schemas.microsoft.com/office/powerpoint/2010/main" val="405269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IEP team determines the assessments needed as part of a comprehensive evaluation.  An important function of a comprehensive assessment is to provide diagnostic information that supports the design and delivery of specially designed instruction that can be focused on the sets of skills that will increase overall academic or behavioral competency, so the student can realize the greatest gains in achievement.</a:t>
            </a:r>
          </a:p>
          <a:p>
            <a:endParaRPr lang="en-US" dirty="0"/>
          </a:p>
          <a:p>
            <a:r>
              <a:rPr lang="en-US" dirty="0"/>
              <a:t>When the SLD policy</a:t>
            </a:r>
            <a:r>
              <a:rPr lang="en-US" baseline="0" dirty="0"/>
              <a:t> becomes effective in 2020, diagnostic assessments as a component of a comprehensive evaluation will be a required component of an evaluation. </a:t>
            </a:r>
          </a:p>
          <a:p>
            <a:endParaRPr lang="en-US" baseline="0" dirty="0"/>
          </a:p>
          <a:p>
            <a:r>
              <a:rPr lang="en-US" baseline="0" dirty="0"/>
              <a:t> </a:t>
            </a:r>
            <a:r>
              <a:rPr lang="en-US" dirty="0"/>
              <a:t>As an example for the area of dyslexia, diagnostic assessments for identification of dyslexia would include tests of phonological awareness, including advanced phonemic awareness tasks such as segmenting, blending and manipulation of phonemes; decoding assessments for word identification; Spelling inventories; and fluency assessments. The data obtained from diagnostic</a:t>
            </a:r>
            <a:r>
              <a:rPr lang="en-US" baseline="0" dirty="0"/>
              <a:t> </a:t>
            </a:r>
            <a:r>
              <a:rPr lang="en-US" dirty="0"/>
              <a:t>assessments can help determine underlying causes to</a:t>
            </a:r>
            <a:r>
              <a:rPr lang="en-US" baseline="0" dirty="0"/>
              <a:t> determine the instructional focus and to inform decisions about how to adapt and individualize interventions</a:t>
            </a:r>
            <a:r>
              <a:rPr lang="en-US" dirty="0"/>
              <a:t> . </a:t>
            </a:r>
          </a:p>
          <a:p>
            <a:endParaRPr lang="en-US" dirty="0"/>
          </a:p>
          <a:p>
            <a:r>
              <a:rPr lang="en-US" dirty="0"/>
              <a:t>Questions that should be answered when completed include: </a:t>
            </a:r>
          </a:p>
          <a:p>
            <a:pPr marL="171450" indent="-171450">
              <a:buFont typeface="Arial" charset="0"/>
              <a:buChar char="•"/>
            </a:pPr>
            <a:r>
              <a:rPr lang="en-US" dirty="0"/>
              <a:t>Does the student have phonological awareness skills at the word, syllable, and sound (phoneme) level? </a:t>
            </a:r>
          </a:p>
          <a:p>
            <a:pPr marL="171450" indent="-171450">
              <a:buFont typeface="Arial" charset="0"/>
              <a:buChar char="•"/>
            </a:pPr>
            <a:r>
              <a:rPr lang="en-US" dirty="0"/>
              <a:t>Can they isolate, segment, blend, substitute, add, delete, and manipulate sounds in words? </a:t>
            </a:r>
          </a:p>
          <a:p>
            <a:pPr marL="171450" indent="-171450">
              <a:buFont typeface="Arial" charset="0"/>
              <a:buChar char="•"/>
            </a:pPr>
            <a:r>
              <a:rPr lang="en-US" dirty="0"/>
              <a:t>What phonetic skills have they mastered and which ones are underdeveloped? </a:t>
            </a:r>
          </a:p>
          <a:p>
            <a:pPr marL="171450" indent="-171450">
              <a:buFont typeface="Arial" charset="0"/>
              <a:buChar char="•"/>
            </a:pPr>
            <a:r>
              <a:rPr lang="en-US" dirty="0"/>
              <a:t>Do they know the six syllable types and can they apply them to decoding unknown and multisyllabic words? Do they know morphological patterns? </a:t>
            </a:r>
          </a:p>
          <a:p>
            <a:pPr marL="171450" indent="-171450">
              <a:buFont typeface="Arial" charset="0"/>
              <a:buChar char="•"/>
            </a:pPr>
            <a:r>
              <a:rPr lang="en-US" dirty="0"/>
              <a:t>How is their automatic word reading? </a:t>
            </a:r>
          </a:p>
          <a:p>
            <a:pPr marL="171450" indent="-171450">
              <a:buFont typeface="Arial" charset="0"/>
              <a:buChar char="•"/>
            </a:pPr>
            <a:r>
              <a:rPr lang="en-US" dirty="0"/>
              <a:t>At what level can they read with accuracy and automaticity? </a:t>
            </a:r>
          </a:p>
        </p:txBody>
      </p:sp>
      <p:sp>
        <p:nvSpPr>
          <p:cNvPr id="4" name="Slide Number Placeholder 3"/>
          <p:cNvSpPr>
            <a:spLocks noGrp="1"/>
          </p:cNvSpPr>
          <p:nvPr>
            <p:ph type="sldNum" sz="quarter" idx="10"/>
          </p:nvPr>
        </p:nvSpPr>
        <p:spPr/>
        <p:txBody>
          <a:bodyPr/>
          <a:lstStyle/>
          <a:p>
            <a:fld id="{246BD9BE-79EA-0140-AB59-4DFD2F43DA70}" type="slidenum">
              <a:rPr lang="en-US" smtClean="0"/>
              <a:t>14</a:t>
            </a:fld>
            <a:endParaRPr lang="en-US"/>
          </a:p>
        </p:txBody>
      </p:sp>
    </p:spTree>
    <p:extLst>
      <p:ext uri="{BB962C8B-B14F-4D97-AF65-F5344CB8AC3E}">
        <p14:creationId xmlns:p14="http://schemas.microsoft.com/office/powerpoint/2010/main" val="49414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Screening and diagnostic</a:t>
            </a:r>
            <a:r>
              <a:rPr lang="en-US" sz="1200" kern="1200" baseline="0" dirty="0">
                <a:solidFill>
                  <a:schemeClr val="tx1"/>
                </a:solidFill>
                <a:effectLst/>
                <a:latin typeface="+mn-lt"/>
                <a:ea typeface="+mn-ea"/>
                <a:cs typeface="+mn-cs"/>
              </a:rPr>
              <a:t> assessments should be utilized within a system that supports their use and interpretation.</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NC Department of Public Instruction Multi-Tiered System of Support (MTSS) model includes a comprehensive and efficient assessment system that is balanced, uses multiple sources of data and is culturally appropriate.  A comprehensive assessment system is integral to data-based problem solving to ensure students identified as having indicators of risk receive appropriate instruction and intervention quickly and efficiently.  It is recommended that all</a:t>
            </a:r>
            <a:r>
              <a:rPr lang="en-US" sz="1200" kern="1200" baseline="0" dirty="0">
                <a:solidFill>
                  <a:schemeClr val="tx1"/>
                </a:solidFill>
                <a:effectLst/>
                <a:latin typeface="+mn-lt"/>
                <a:ea typeface="+mn-ea"/>
                <a:cs typeface="+mn-cs"/>
              </a:rPr>
              <a:t> staff and </a:t>
            </a:r>
            <a:r>
              <a:rPr lang="en-US" sz="1200" kern="1200" dirty="0">
                <a:solidFill>
                  <a:schemeClr val="tx1"/>
                </a:solidFill>
                <a:effectLst/>
                <a:latin typeface="+mn-lt"/>
                <a:ea typeface="+mn-ea"/>
                <a:cs typeface="+mn-cs"/>
              </a:rPr>
              <a:t>local boards of education carefully read the </a:t>
            </a:r>
            <a:r>
              <a:rPr lang="en-US" sz="1200" i="1" kern="1200" dirty="0">
                <a:solidFill>
                  <a:schemeClr val="tx1"/>
                </a:solidFill>
                <a:effectLst/>
                <a:latin typeface="+mn-lt"/>
                <a:ea typeface="+mn-ea"/>
                <a:cs typeface="+mn-cs"/>
              </a:rPr>
              <a:t>NCDPI MTSS Comprehensive Assessment Guidelines</a:t>
            </a:r>
            <a:r>
              <a:rPr lang="en-US" sz="1200" kern="1200" dirty="0">
                <a:solidFill>
                  <a:schemeClr val="tx1"/>
                </a:solidFill>
                <a:effectLst/>
                <a:latin typeface="+mn-lt"/>
                <a:ea typeface="+mn-ea"/>
                <a:cs typeface="+mn-cs"/>
              </a:rPr>
              <a:t> as the basis of their review of locally used diagnostic and screening instruments for dyslexia, dyscalculia, or other specific learning disabilities.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Screening</a:t>
            </a:r>
            <a:r>
              <a:rPr lang="en-US" sz="1200" baseline="0" dirty="0"/>
              <a:t> assessments within a MTSS have various purposes. One purpose is to identify students who have indicators of risk and who may be in need of additional support.  Screening assessments </a:t>
            </a:r>
            <a:r>
              <a:rPr lang="en-US" sz="1200" dirty="0"/>
              <a:t>are</a:t>
            </a:r>
            <a:r>
              <a:rPr lang="en-US" sz="1200" baseline="0" dirty="0"/>
              <a:t> </a:t>
            </a:r>
            <a:r>
              <a:rPr lang="en-US" sz="1200" kern="1200" dirty="0">
                <a:solidFill>
                  <a:schemeClr val="tx1"/>
                </a:solidFill>
                <a:effectLst/>
                <a:latin typeface="+mn-lt"/>
                <a:ea typeface="+mn-ea"/>
                <a:cs typeface="+mn-cs"/>
              </a:rPr>
              <a:t>limited to identifying students with </a:t>
            </a:r>
            <a:r>
              <a:rPr lang="en-US" sz="1200" b="1" kern="1200" dirty="0">
                <a:solidFill>
                  <a:schemeClr val="tx1"/>
                </a:solidFill>
                <a:effectLst/>
                <a:latin typeface="+mn-lt"/>
                <a:ea typeface="+mn-ea"/>
                <a:cs typeface="+mn-cs"/>
              </a:rPr>
              <a:t>indicators of risk</a:t>
            </a:r>
            <a:r>
              <a:rPr lang="en-US" sz="1200" kern="1200" dirty="0">
                <a:solidFill>
                  <a:schemeClr val="tx1"/>
                </a:solidFill>
                <a:effectLst/>
                <a:latin typeface="+mn-lt"/>
                <a:ea typeface="+mn-ea"/>
                <a:cs typeface="+mn-cs"/>
              </a:rPr>
              <a:t>; they may or may not indicate dyslexia, dyscalculia or other specific learning disabilities.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NC Public Schools are required through the Excellent Public Schools Act (HB 950/ S.L. 2102-142) to assess all kindergarten, first, second and third grade students with valid, reliable, formative and diagnostic reading assessments. Screening assessments required for use by all North Carolina schools in grades K-3 include the Dynamic Indicators of Basic Early Literacy Skills (DIBELS) components named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First Sound Fluency and Phoneme Segmentation Fluency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Nonsense Word Fluency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Letter Naming Fluency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Oral Reading Fluency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Oral Reading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assessments address generally regarded areas that should be screened to detect students with risk factors; our current K-3 assessment system is sufficient for screening purposes of identifying students with risk indicators of dyslexia.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NC Early Numeracy Skills Indicator offered by the NC Department of Public Instruction is a free optional tool offered to districts for students in Grades K-3 that can provide indicators of risk for math difficulty, including dyscalculia.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36CD324-E104-FB4A-BB94-D03EE6F628F6}" type="slidenum">
              <a:rPr lang="en-US" smtClean="0"/>
              <a:t>15</a:t>
            </a:fld>
            <a:endParaRPr lang="en-US"/>
          </a:p>
        </p:txBody>
      </p:sp>
    </p:spTree>
    <p:extLst>
      <p:ext uri="{BB962C8B-B14F-4D97-AF65-F5344CB8AC3E}">
        <p14:creationId xmlns:p14="http://schemas.microsoft.com/office/powerpoint/2010/main" val="366934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Currently the universal screening assessments administered through </a:t>
            </a:r>
            <a:r>
              <a:rPr lang="en-US" dirty="0" err="1"/>
              <a:t>mClass</a:t>
            </a:r>
            <a:r>
              <a:rPr lang="en-US" dirty="0"/>
              <a:t> can serve as screeners for risk factors for dyslexia. However, it is important to understand that these are screening devices only and don’t identify a student as having</a:t>
            </a:r>
            <a:r>
              <a:rPr lang="en-US" baseline="0" dirty="0"/>
              <a:t> dyslexia or </a:t>
            </a:r>
            <a:r>
              <a:rPr lang="en-US" dirty="0"/>
              <a:t>provide diagnostic</a:t>
            </a:r>
            <a:r>
              <a:rPr lang="en-US" baseline="0" dirty="0"/>
              <a:t> information</a:t>
            </a:r>
            <a:r>
              <a:rPr lang="en-US" dirty="0"/>
              <a:t>.  Screeners are</a:t>
            </a:r>
            <a:r>
              <a:rPr lang="en-US" baseline="0" dirty="0"/>
              <a:t> only indicators of risk- they do not diagnose or identify.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Screening assessment</a:t>
            </a:r>
            <a:r>
              <a:rPr lang="en-US" sz="1200" kern="1200" baseline="0" dirty="0">
                <a:solidFill>
                  <a:schemeClr val="tx1"/>
                </a:solidFill>
                <a:effectLst/>
                <a:latin typeface="+mn-lt"/>
                <a:ea typeface="+mn-ea"/>
                <a:cs typeface="+mn-cs"/>
              </a:rPr>
              <a:t> alone does not improve reading performance- the data</a:t>
            </a:r>
            <a:r>
              <a:rPr lang="en-US" sz="1200" kern="1200" dirty="0">
                <a:solidFill>
                  <a:schemeClr val="tx1"/>
                </a:solidFill>
                <a:effectLst/>
                <a:latin typeface="+mn-lt"/>
                <a:ea typeface="+mn-ea"/>
                <a:cs typeface="+mn-cs"/>
              </a:rPr>
              <a:t> must</a:t>
            </a:r>
            <a:r>
              <a:rPr lang="en-US" sz="1200" kern="1200" baseline="0" dirty="0">
                <a:solidFill>
                  <a:schemeClr val="tx1"/>
                </a:solidFill>
                <a:effectLst/>
                <a:latin typeface="+mn-lt"/>
                <a:ea typeface="+mn-ea"/>
                <a:cs typeface="+mn-cs"/>
              </a:rPr>
              <a:t> be used to drive instruction. </a:t>
            </a:r>
            <a:r>
              <a:rPr lang="en-US" dirty="0"/>
              <a:t>Once students are identified as having</a:t>
            </a:r>
            <a:r>
              <a:rPr lang="en-US" baseline="0" dirty="0"/>
              <a:t> indicators of</a:t>
            </a:r>
            <a:r>
              <a:rPr lang="en-US" dirty="0"/>
              <a:t> </a:t>
            </a:r>
            <a:r>
              <a:rPr lang="en-US" baseline="0" dirty="0"/>
              <a:t> risk, effective core instruction and </a:t>
            </a:r>
            <a:r>
              <a:rPr lang="en-US" dirty="0"/>
              <a:t>appropriate research-based intervention should</a:t>
            </a:r>
            <a:r>
              <a:rPr lang="en-US" baseline="0" dirty="0"/>
              <a:t> begin</a:t>
            </a:r>
            <a:r>
              <a:rPr lang="en-US" dirty="0"/>
              <a:t>. </a:t>
            </a:r>
            <a:r>
              <a:rPr lang="en-US" sz="1200" kern="1200" dirty="0">
                <a:solidFill>
                  <a:schemeClr val="tx1"/>
                </a:solidFill>
                <a:effectLst/>
                <a:latin typeface="+mn-lt"/>
                <a:ea typeface="+mn-ea"/>
                <a:cs typeface="+mn-cs"/>
              </a:rPr>
              <a:t>It is only when difficulties persist after effective instruction and intervention has been provided that we may begin to suspect dyslexia, dyscalculia or other specific learning disabilities.  </a:t>
            </a:r>
          </a:p>
          <a:p>
            <a:endParaRPr lang="en-US" dirty="0"/>
          </a:p>
        </p:txBody>
      </p:sp>
      <p:sp>
        <p:nvSpPr>
          <p:cNvPr id="4" name="Slide Number Placeholder 3"/>
          <p:cNvSpPr>
            <a:spLocks noGrp="1"/>
          </p:cNvSpPr>
          <p:nvPr>
            <p:ph type="sldNum" sz="quarter" idx="10"/>
          </p:nvPr>
        </p:nvSpPr>
        <p:spPr/>
        <p:txBody>
          <a:bodyPr/>
          <a:lstStyle/>
          <a:p>
            <a:fld id="{136CD324-E104-FB4A-BB94-D03EE6F628F6}" type="slidenum">
              <a:rPr lang="en-US" smtClean="0"/>
              <a:t>16</a:t>
            </a:fld>
            <a:endParaRPr lang="en-US"/>
          </a:p>
        </p:txBody>
      </p:sp>
    </p:spTree>
    <p:extLst>
      <p:ext uri="{BB962C8B-B14F-4D97-AF65-F5344CB8AC3E}">
        <p14:creationId xmlns:p14="http://schemas.microsoft.com/office/powerpoint/2010/main" val="1335234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17</a:t>
            </a:fld>
            <a:endParaRPr lang="en-US"/>
          </a:p>
        </p:txBody>
      </p:sp>
    </p:spTree>
    <p:extLst>
      <p:ext uri="{BB962C8B-B14F-4D97-AF65-F5344CB8AC3E}">
        <p14:creationId xmlns:p14="http://schemas.microsoft.com/office/powerpoint/2010/main" val="9046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18</a:t>
            </a:fld>
            <a:endParaRPr lang="en-US"/>
          </a:p>
        </p:txBody>
      </p:sp>
    </p:spTree>
    <p:extLst>
      <p:ext uri="{BB962C8B-B14F-4D97-AF65-F5344CB8AC3E}">
        <p14:creationId xmlns:p14="http://schemas.microsoft.com/office/powerpoint/2010/main" val="922578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students with dyslexia/dyscalculia may have additional challenges with comprehension/math problem-solving, these are usually the direct result of the underlying difficulties with the foundational skills. </a:t>
            </a:r>
          </a:p>
        </p:txBody>
      </p:sp>
      <p:sp>
        <p:nvSpPr>
          <p:cNvPr id="4" name="Slide Number Placeholder 3"/>
          <p:cNvSpPr>
            <a:spLocks noGrp="1"/>
          </p:cNvSpPr>
          <p:nvPr>
            <p:ph type="sldNum" sz="quarter" idx="10"/>
          </p:nvPr>
        </p:nvSpPr>
        <p:spPr/>
        <p:txBody>
          <a:bodyPr/>
          <a:lstStyle/>
          <a:p>
            <a:fld id="{246BD9BE-79EA-0140-AB59-4DFD2F43DA70}" type="slidenum">
              <a:rPr lang="en-US" smtClean="0"/>
              <a:t>19</a:t>
            </a:fld>
            <a:endParaRPr lang="en-US"/>
          </a:p>
        </p:txBody>
      </p:sp>
    </p:spTree>
    <p:extLst>
      <p:ext uri="{BB962C8B-B14F-4D97-AF65-F5344CB8AC3E}">
        <p14:creationId xmlns:p14="http://schemas.microsoft.com/office/powerpoint/2010/main" val="167706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a:t>
            </a:fld>
            <a:endParaRPr lang="en-US"/>
          </a:p>
        </p:txBody>
      </p:sp>
    </p:spTree>
    <p:extLst>
      <p:ext uri="{BB962C8B-B14F-4D97-AF65-F5344CB8AC3E}">
        <p14:creationId xmlns:p14="http://schemas.microsoft.com/office/powerpoint/2010/main" val="29392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20</a:t>
            </a:fld>
            <a:endParaRPr lang="en-US"/>
          </a:p>
        </p:txBody>
      </p:sp>
    </p:spTree>
    <p:extLst>
      <p:ext uri="{BB962C8B-B14F-4D97-AF65-F5344CB8AC3E}">
        <p14:creationId xmlns:p14="http://schemas.microsoft.com/office/powerpoint/2010/main" val="181293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21</a:t>
            </a:fld>
            <a:endParaRPr lang="en-US"/>
          </a:p>
        </p:txBody>
      </p:sp>
    </p:spTree>
    <p:extLst>
      <p:ext uri="{BB962C8B-B14F-4D97-AF65-F5344CB8AC3E}">
        <p14:creationId xmlns:p14="http://schemas.microsoft.com/office/powerpoint/2010/main" val="1875622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22</a:t>
            </a:fld>
            <a:endParaRPr lang="en-US"/>
          </a:p>
        </p:txBody>
      </p:sp>
    </p:spTree>
    <p:extLst>
      <p:ext uri="{BB962C8B-B14F-4D97-AF65-F5344CB8AC3E}">
        <p14:creationId xmlns:p14="http://schemas.microsoft.com/office/powerpoint/2010/main" val="698525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primary issue for dyslexia resides in phonological processing. Dyslexia is primarily a disorder of language and word retrieval. It is not a vocabulary or knowledge based deficit. It is a sound or phonological encoding difficulty.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-orthographic processing is enabled by phonemic awareness and grapheme-phoneme</a:t>
            </a:r>
            <a:r>
              <a:rPr lang="en-US" sz="1200" b="0" i="0" u="none" strike="noStrike" kern="1200" baseline="0" dirty="0">
                <a:solidFill>
                  <a:schemeClr val="tx1"/>
                </a:solidFill>
                <a:effectLst/>
                <a:latin typeface="+mn-lt"/>
                <a:ea typeface="+mn-ea"/>
                <a:cs typeface="+mn-cs"/>
              </a:rPr>
              <a:t> knowledge, which are the primary need areas for a person with dyslexia. </a:t>
            </a:r>
            <a:r>
              <a:rPr lang="en-US" sz="1200" b="0" i="0" u="none" strike="noStrike" kern="1200" dirty="0">
                <a:solidFill>
                  <a:schemeClr val="tx1"/>
                </a:solidFill>
                <a:effectLst/>
                <a:latin typeface="+mn-lt"/>
                <a:ea typeface="+mn-ea"/>
                <a:cs typeface="+mn-cs"/>
              </a:rPr>
              <a:t>A student has to connect the letters and letter strings to the sounds of spoken language. They must be aware that spoken words can be pulled apart into the elemental particles of speech.   A common misconception is that it is a visual, “seeing letters backwards” issue..  In order to form connections and retain words in memory, readers must have phonemic awareness (the ability to focus on and manipulate phonemes in speech) and grapheme-phoneme correspondences of the writing system. Application of these strategies will develop the orthographic mapping to retain the words’ spellings, pronunciations, and meanings in memory. Problems with phonemic awareness are the hallmark of dyslexia.</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definition of dyslexia in HB</a:t>
            </a:r>
            <a:r>
              <a:rPr lang="en-US" sz="1200" b="0" i="0" u="none" strike="noStrike" kern="1200" baseline="0" dirty="0">
                <a:solidFill>
                  <a:schemeClr val="tx1"/>
                </a:solidFill>
                <a:effectLst/>
                <a:latin typeface="+mn-lt"/>
                <a:ea typeface="+mn-ea"/>
                <a:cs typeface="+mn-cs"/>
              </a:rPr>
              <a:t> 149</a:t>
            </a:r>
            <a:r>
              <a:rPr lang="en-US" sz="1200" b="0" i="0" u="none" strike="noStrike" kern="1200" dirty="0">
                <a:solidFill>
                  <a:schemeClr val="tx1"/>
                </a:solidFill>
                <a:effectLst/>
                <a:latin typeface="+mn-lt"/>
                <a:ea typeface="+mn-ea"/>
                <a:cs typeface="+mn-cs"/>
              </a:rPr>
              <a:t> and added to Policies Governing Services for Children with Disabilities was developed through a collaborative effort of the International Dyslexia Association and the NICHD (National Institute of Child Health and Human Development) and adopted by the IDA Board of Directors in 2002.  Although orthographic processing is not directly referenced in the definition, the portion of the definition that states, "It is characterized by difficulties with accurate and/or fluent word recognition and by poor spelling and decoding abilities" refers to orthographic processing and its impact on automatic word recognition, fluency and spelling.</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23</a:t>
            </a:fld>
            <a:endParaRPr lang="en-US"/>
          </a:p>
        </p:txBody>
      </p:sp>
    </p:spTree>
    <p:extLst>
      <p:ext uri="{BB962C8B-B14F-4D97-AF65-F5344CB8AC3E}">
        <p14:creationId xmlns:p14="http://schemas.microsoft.com/office/powerpoint/2010/main" val="1791611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24</a:t>
            </a:fld>
            <a:endParaRPr lang="en-US"/>
          </a:p>
        </p:txBody>
      </p:sp>
    </p:spTree>
    <p:extLst>
      <p:ext uri="{BB962C8B-B14F-4D97-AF65-F5344CB8AC3E}">
        <p14:creationId xmlns:p14="http://schemas.microsoft.com/office/powerpoint/2010/main" val="130989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Item (a) should connect to MTSS.</a:t>
            </a:r>
          </a:p>
          <a:p>
            <a:r>
              <a:rPr lang="en-US" baseline="0" dirty="0"/>
              <a:t>Item a within policy refers to the universal screening system that is conducted with all students within a multi-tiered system of support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Districts and schools will consider the needs of the student population alongside the efficacy of direct academic skill screening of all students when developing their universal screening system. Current research indicates that historical data along with other risk factors associated with dropout be analyzed for all students on an ongoing basis should be included in a universal screening system in middle and high schools.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For additional information on universal screening systems, we refer you to the MTSS Assessment guidelines and your MTSS Regional Consultant.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We currently</a:t>
            </a:r>
            <a:r>
              <a:rPr lang="en-US" baseline="0" dirty="0"/>
              <a:t> have a system that screens all K-3 students for risk of reading difficulty through </a:t>
            </a:r>
            <a:r>
              <a:rPr lang="en-US" baseline="0" dirty="0" err="1"/>
              <a:t>Mclass</a:t>
            </a:r>
            <a:r>
              <a:rPr lang="en-US" baseline="0" dirty="0"/>
              <a:t>.  These assessments are sufficient to identify students with risk indicators of dyslexia. </a:t>
            </a:r>
          </a:p>
          <a:p>
            <a:endParaRPr lang="en-US" baseline="0" dirty="0"/>
          </a:p>
          <a:p>
            <a:r>
              <a:rPr lang="en-US" baseline="0" dirty="0"/>
              <a:t>Remember:  </a:t>
            </a:r>
            <a:r>
              <a:rPr lang="en-US" dirty="0"/>
              <a:t>Screening measures indicate only that there is a problem, they do not identify the root cause of the difficulty. Diagnostic assessments are necessary to pinpoint the root cause and those results can be used to plan effective and targeted intervention.  </a:t>
            </a:r>
          </a:p>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25</a:t>
            </a:fld>
            <a:endParaRPr lang="en-US"/>
          </a:p>
        </p:txBody>
      </p:sp>
    </p:spTree>
    <p:extLst>
      <p:ext uri="{BB962C8B-B14F-4D97-AF65-F5344CB8AC3E}">
        <p14:creationId xmlns:p14="http://schemas.microsoft.com/office/powerpoint/2010/main" val="2084725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26</a:t>
            </a:fld>
            <a:endParaRPr lang="en-US"/>
          </a:p>
        </p:txBody>
      </p:sp>
    </p:spTree>
    <p:extLst>
      <p:ext uri="{BB962C8B-B14F-4D97-AF65-F5344CB8AC3E}">
        <p14:creationId xmlns:p14="http://schemas.microsoft.com/office/powerpoint/2010/main" val="214215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important to understand that students with dyslexia will continue to be found eligible</a:t>
            </a:r>
            <a:r>
              <a:rPr lang="en-US" baseline="0" dirty="0"/>
              <a:t> as a student with a Specific Learning Disability under IDEA. Dyslexia is NOT a new area of eligibility. Dyslexia, Dysgraphia, and Dyscalculia are all subtypes of a Specific Learning Disability. </a:t>
            </a:r>
          </a:p>
          <a:p>
            <a:endParaRPr lang="en-US" baseline="0" dirty="0"/>
          </a:p>
          <a:p>
            <a:r>
              <a:rPr lang="en-US" baseline="0" dirty="0"/>
              <a:t>-Although, they are not their own eligibility area, The Office of Special Education Programs has clearly stated that there is no need to avoid using terms like dyslexia, dysgraphia, and dyscalculia.  In fact, it is appropriate and encouraged to include characteristics of of these three terms in PLAAFS, Prior Written Notice, and Reevaluation forms. This more detailed information leads to the “special” in specially designed instruction and helps identify precise evidenced based practices known to be effective. These terms give more specific information about the disability. For example,  Knowing that a student has dyslexia, will help a teacher understand that their learning disability occurs at the word recognition level and intervention should focus on phonological awareness, systematic phonics instruction, spelling and automaticity of reading. These terms help specify the specific learning disability even more; they should be helpful in writing IEPs and providing targeted instruction</a:t>
            </a:r>
          </a:p>
          <a:p>
            <a:endParaRPr lang="en-US" dirty="0"/>
          </a:p>
          <a:p>
            <a:r>
              <a:rPr lang="en-US" dirty="0"/>
              <a:t>OSEP: Office</a:t>
            </a:r>
            <a:r>
              <a:rPr lang="en-US" baseline="0" dirty="0"/>
              <a:t> of Special Education Programs</a:t>
            </a:r>
            <a:endParaRPr lang="en-US" dirty="0"/>
          </a:p>
          <a:p>
            <a:r>
              <a:rPr lang="en-US" dirty="0"/>
              <a:t>OSERS: Office of Special</a:t>
            </a:r>
            <a:r>
              <a:rPr lang="en-US" baseline="0" dirty="0"/>
              <a:t> Education and rehabilitative services.</a:t>
            </a:r>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27</a:t>
            </a:fld>
            <a:endParaRPr lang="en-US"/>
          </a:p>
        </p:txBody>
      </p:sp>
    </p:spTree>
    <p:extLst>
      <p:ext uri="{BB962C8B-B14F-4D97-AF65-F5344CB8AC3E}">
        <p14:creationId xmlns:p14="http://schemas.microsoft.com/office/powerpoint/2010/main" val="1888201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28</a:t>
            </a:fld>
            <a:endParaRPr lang="en-US"/>
          </a:p>
        </p:txBody>
      </p:sp>
    </p:spTree>
    <p:extLst>
      <p:ext uri="{BB962C8B-B14F-4D97-AF65-F5344CB8AC3E}">
        <p14:creationId xmlns:p14="http://schemas.microsoft.com/office/powerpoint/2010/main" val="899343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This will not impact eligibility decisions. Dyslexia falls under Specific learning disability and has been included in the definition of Specific Learning Disabilities since 1975; it is not its own eligibility category. Within the 8 areas of an LD, a student with dyslexia will typically present with primary weaknesses in  basic reading skills and/or reading fluency, and may show secondary consequences in reading comprehension.  Written expression may also be impacted due to weaknesses with spelling and writing fluency.  While the IDEA definition of a learning disability contains a list of conditions under the definition “specific learning disability,” which includes dyslexia, the list is not exhaustive.  Dyscalculia is not specifically referenced in the IDEA definition of Specific Learning Disability, however a student with dyscalculia may meet criteria under the area of math calculation and/or mathematics problem solving. </a:t>
            </a:r>
          </a:p>
          <a:p>
            <a:endParaRPr lang="en-US" dirty="0"/>
          </a:p>
          <a:p>
            <a:r>
              <a:rPr lang="en-US" dirty="0"/>
              <a:t>A student with Dyslexia/Dyscalculia can have their needs met under the identification of SLD, provided a strong IEP is developed based on diagnostic information.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important to remember though,</a:t>
            </a:r>
            <a:r>
              <a:rPr lang="en-US" baseline="0" dirty="0"/>
              <a:t> that an Identification of dyslexia, dysgraphia or dyscalculia does not equate to eligibility for special education and related services. In addition to an identification of a disability, it must be documented that the student experiences adverse effects as a result of the disability AND requires special education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Outside information must be considered, as an identification may be sufficient information to suspect a disability, triggering Child Find obligations.</a:t>
            </a:r>
          </a:p>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29</a:t>
            </a:fld>
            <a:endParaRPr lang="en-US"/>
          </a:p>
        </p:txBody>
      </p:sp>
    </p:spTree>
    <p:extLst>
      <p:ext uri="{BB962C8B-B14F-4D97-AF65-F5344CB8AC3E}">
        <p14:creationId xmlns:p14="http://schemas.microsoft.com/office/powerpoint/2010/main" val="47679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3</a:t>
            </a:fld>
            <a:endParaRPr lang="en-US"/>
          </a:p>
        </p:txBody>
      </p:sp>
    </p:spTree>
    <p:extLst>
      <p:ext uri="{BB962C8B-B14F-4D97-AF65-F5344CB8AC3E}">
        <p14:creationId xmlns:p14="http://schemas.microsoft.com/office/powerpoint/2010/main" val="1467818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30</a:t>
            </a:fld>
            <a:endParaRPr lang="en-US"/>
          </a:p>
        </p:txBody>
      </p:sp>
    </p:spTree>
    <p:extLst>
      <p:ext uri="{BB962C8B-B14F-4D97-AF65-F5344CB8AC3E}">
        <p14:creationId xmlns:p14="http://schemas.microsoft.com/office/powerpoint/2010/main" val="486848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First, we cannot predetermine eligibility status. Students</a:t>
            </a:r>
            <a:r>
              <a:rPr lang="en-US" baseline="0" dirty="0"/>
              <a:t> who demonstrate indicators of risk for academics or behavior should receive supplemental and/or intensive interventions matched to their needs. Their response to the intervention should be closely monitored. </a:t>
            </a:r>
          </a:p>
          <a:p>
            <a:endParaRPr lang="en-US" baseline="0" dirty="0"/>
          </a:p>
          <a:p>
            <a:r>
              <a:rPr lang="en-US" baseline="0" dirty="0"/>
              <a:t>If at any time a suspicion of a disability exists, then the IEP team must meet to consider the available evidence and determine if a comprehensive evaluation is warranted.</a:t>
            </a:r>
            <a:endParaRPr lang="en-US" dirty="0"/>
          </a:p>
          <a:p>
            <a:endParaRPr lang="en-US" dirty="0"/>
          </a:p>
          <a:p>
            <a:endParaRPr lang="en-US" dirty="0"/>
          </a:p>
          <a:p>
            <a:r>
              <a:rPr lang="en-US" dirty="0"/>
              <a:t>The best course of action for a student who does not meet the eligibility requirements, but shows skill deficits similar to a student with dyslexia would be </a:t>
            </a:r>
            <a:r>
              <a:rPr lang="en-US" b="1" dirty="0"/>
              <a:t>strong core instruction</a:t>
            </a:r>
            <a:r>
              <a:rPr lang="en-US" dirty="0"/>
              <a:t>, particularly in the areas of Phonological Awareness, Phonics, spelling and automaticity.  Within an MTSS framework, students at risk for poor learning outcomes, including those who may have dyslexia, dyscalculia or dysgraphia should be provided with evidence-based interventions, frequent progress monitoring, and adjustment of the intensity and nature of those interventions depending on the student’s success or lack thereof. </a:t>
            </a:r>
          </a:p>
        </p:txBody>
      </p:sp>
      <p:sp>
        <p:nvSpPr>
          <p:cNvPr id="4" name="Slide Number Placeholder 3"/>
          <p:cNvSpPr>
            <a:spLocks noGrp="1"/>
          </p:cNvSpPr>
          <p:nvPr>
            <p:ph type="sldNum" sz="quarter" idx="10"/>
          </p:nvPr>
        </p:nvSpPr>
        <p:spPr/>
        <p:txBody>
          <a:bodyPr/>
          <a:lstStyle/>
          <a:p>
            <a:fld id="{246BD9BE-79EA-0140-AB59-4DFD2F43DA70}" type="slidenum">
              <a:rPr lang="en-US" smtClean="0"/>
              <a:t>31</a:t>
            </a:fld>
            <a:endParaRPr lang="en-US"/>
          </a:p>
        </p:txBody>
      </p:sp>
    </p:spTree>
    <p:extLst>
      <p:ext uri="{BB962C8B-B14F-4D97-AF65-F5344CB8AC3E}">
        <p14:creationId xmlns:p14="http://schemas.microsoft.com/office/powerpoint/2010/main" val="70105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32</a:t>
            </a:fld>
            <a:endParaRPr lang="en-US"/>
          </a:p>
        </p:txBody>
      </p:sp>
    </p:spTree>
    <p:extLst>
      <p:ext uri="{BB962C8B-B14F-4D97-AF65-F5344CB8AC3E}">
        <p14:creationId xmlns:p14="http://schemas.microsoft.com/office/powerpoint/2010/main" val="1900760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Light" panose="020F0302020204030204" pitchFamily="34" charset="0"/>
                <a:ea typeface="Calibri" panose="020F0502020204030204" pitchFamily="34" charset="0"/>
              </a:rPr>
              <a:t>To better answer this question, we have organized it by sections of the law. The main point of section 1 is </a:t>
            </a:r>
            <a:r>
              <a:rPr lang="en-US" sz="1400" b="0" dirty="0">
                <a:solidFill>
                  <a:srgbClr val="000000"/>
                </a:solidFill>
                <a:effectLst/>
                <a:latin typeface="Calibri Light" panose="020F0302020204030204" pitchFamily="34" charset="0"/>
                <a:ea typeface="Calibri" panose="020F0502020204030204" pitchFamily="34" charset="0"/>
              </a:rPr>
              <a:t>that</a:t>
            </a:r>
            <a:r>
              <a:rPr lang="en-US" sz="1400" b="0" kern="1200" dirty="0">
                <a:solidFill>
                  <a:schemeClr val="tx1"/>
                </a:solidFill>
                <a:effectLst/>
                <a:latin typeface="+mn-lt"/>
                <a:ea typeface="+mn-ea"/>
                <a:cs typeface="+mn-cs"/>
              </a:rPr>
              <a:t> all students with specific learning disabilities, receive the necessary and appropriate screenings, assessments, and special education services. T</a:t>
            </a:r>
            <a:r>
              <a:rPr lang="en-US" sz="1400" dirty="0">
                <a:solidFill>
                  <a:srgbClr val="000000"/>
                </a:solidFill>
                <a:effectLst/>
                <a:latin typeface="Calibri Light" panose="020F0302020204030204" pitchFamily="34" charset="0"/>
                <a:ea typeface="Calibri" panose="020F0502020204030204" pitchFamily="34" charset="0"/>
              </a:rPr>
              <a:t>he bulleted items on the screen address requirements of each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Light" panose="020F0302020204030204" pitchFamily="34" charset="0"/>
                <a:ea typeface="Calibri" panose="020F0502020204030204" pitchFamily="34" charset="0"/>
              </a:rPr>
              <a:t>(Read/say bulleted items 1 &amp; 2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Currently the universal screening assessments administered through </a:t>
            </a:r>
            <a:r>
              <a:rPr lang="en-US" sz="1200" dirty="0" err="1"/>
              <a:t>mClass</a:t>
            </a:r>
            <a:r>
              <a:rPr lang="en-US" sz="1200" dirty="0"/>
              <a:t> can serve as screeners for potential dyslexia issues. However, it is important to understand that these are screening devices and don’t identify the root cause of the difficulty. Once screeners indicate a potential problem, more diagnostic assessments should be administered in order to identify underlying root causes and design effective intervention plans. Diagnostic assessments for identification should be given.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DPI provides a screening for the area of early mathematics for grades K-3 with the use of NC Early Numeracy Skill Indicators and curriculum based measures of math computation. NC Early Numeracy Skill Indicators is currently provided to LEA’s that have opted to use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(Read/say bulleted items 3 &amp; 4.)</a:t>
            </a:r>
          </a:p>
          <a:p>
            <a:endParaRPr lang="en-US" dirty="0">
              <a:solidFill>
                <a:srgbClr val="FF0000"/>
              </a:solidFill>
              <a:highlight>
                <a:srgbClr val="FFFF00"/>
              </a:highlight>
            </a:endParaRPr>
          </a:p>
          <a:p>
            <a:endParaRPr lang="en-US"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246BD9BE-79EA-0140-AB59-4DFD2F43DA70}" type="slidenum">
              <a:rPr lang="en-US" smtClean="0"/>
              <a:t>33</a:t>
            </a:fld>
            <a:endParaRPr lang="en-US"/>
          </a:p>
        </p:txBody>
      </p:sp>
    </p:spTree>
    <p:extLst>
      <p:ext uri="{BB962C8B-B14F-4D97-AF65-F5344CB8AC3E}">
        <p14:creationId xmlns:p14="http://schemas.microsoft.com/office/powerpoint/2010/main" val="1388224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point of section 2 is </a:t>
            </a:r>
            <a:r>
              <a:rPr lang="en-US" sz="1200" dirty="0"/>
              <a:t>to define dyslexia as a part of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(Read/say bulleted items on slide.)</a:t>
            </a:r>
          </a:p>
          <a:p>
            <a:endParaRPr lang="en-US" dirty="0"/>
          </a:p>
          <a:p>
            <a:endParaRPr lang="en-US" dirty="0"/>
          </a:p>
          <a:p>
            <a:r>
              <a:rPr lang="en-US" dirty="0"/>
              <a:t>*Not a new category of disability.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EVERYONE is responsible for providing appropriate instruction whether a student with dyslexia is an identified student or not. So all staff need to be aware of the first 3  bulleted items on this slide.</a:t>
            </a:r>
          </a:p>
        </p:txBody>
      </p:sp>
      <p:sp>
        <p:nvSpPr>
          <p:cNvPr id="4" name="Slide Number Placeholder 3"/>
          <p:cNvSpPr>
            <a:spLocks noGrp="1"/>
          </p:cNvSpPr>
          <p:nvPr>
            <p:ph type="sldNum" sz="quarter" idx="10"/>
          </p:nvPr>
        </p:nvSpPr>
        <p:spPr/>
        <p:txBody>
          <a:bodyPr/>
          <a:lstStyle/>
          <a:p>
            <a:fld id="{246BD9BE-79EA-0140-AB59-4DFD2F43DA70}" type="slidenum">
              <a:rPr lang="en-US" smtClean="0"/>
              <a:t>34</a:t>
            </a:fld>
            <a:endParaRPr lang="en-US"/>
          </a:p>
        </p:txBody>
      </p:sp>
    </p:spTree>
    <p:extLst>
      <p:ext uri="{BB962C8B-B14F-4D97-AF65-F5344CB8AC3E}">
        <p14:creationId xmlns:p14="http://schemas.microsoft.com/office/powerpoint/2010/main" val="450265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dirty="0"/>
              <a:t>One of the main points of section 3 is to ensure </a:t>
            </a:r>
            <a:r>
              <a:rPr lang="en-US" sz="1200" b="1" dirty="0"/>
              <a:t>ongoing PD opportunities </a:t>
            </a:r>
            <a:r>
              <a:rPr lang="en-US" sz="1200" dirty="0"/>
              <a:t>on identification &amp; intervention.</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dirty="0"/>
              <a:t>(Read/say all bulleted items on the slide.)  </a:t>
            </a:r>
          </a:p>
          <a:p>
            <a:pPr lvl="2"/>
            <a:endParaRPr lang="en-US" dirty="0"/>
          </a:p>
          <a:p>
            <a:pPr lvl="2"/>
            <a:endParaRPr lang="en-US" dirty="0"/>
          </a:p>
          <a:p>
            <a:pPr lvl="2"/>
            <a:r>
              <a:rPr lang="en-US" dirty="0"/>
              <a:t>These courses are provided regionally across every region and within many LEAs who have developed instructors for these professional development courses  through local capacity. </a:t>
            </a:r>
          </a:p>
        </p:txBody>
      </p:sp>
      <p:sp>
        <p:nvSpPr>
          <p:cNvPr id="4" name="Slide Number Placeholder 3"/>
          <p:cNvSpPr>
            <a:spLocks noGrp="1"/>
          </p:cNvSpPr>
          <p:nvPr>
            <p:ph type="sldNum" sz="quarter" idx="10"/>
          </p:nvPr>
        </p:nvSpPr>
        <p:spPr/>
        <p:txBody>
          <a:bodyPr/>
          <a:lstStyle/>
          <a:p>
            <a:fld id="{246BD9BE-79EA-0140-AB59-4DFD2F43DA70}" type="slidenum">
              <a:rPr lang="en-US" smtClean="0"/>
              <a:t>35</a:t>
            </a:fld>
            <a:endParaRPr lang="en-US"/>
          </a:p>
        </p:txBody>
      </p:sp>
    </p:spTree>
    <p:extLst>
      <p:ext uri="{BB962C8B-B14F-4D97-AF65-F5344CB8AC3E}">
        <p14:creationId xmlns:p14="http://schemas.microsoft.com/office/powerpoint/2010/main" val="1330279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point of the second point of section 3 is </a:t>
            </a:r>
            <a:r>
              <a:rPr lang="en-US" sz="1200" dirty="0"/>
              <a:t>to provide </a:t>
            </a:r>
            <a:r>
              <a:rPr lang="en-US" sz="1200" b="1" dirty="0"/>
              <a:t>electronic information for parents, educators &amp;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(Read/say the bulleted list on slide.)</a:t>
            </a:r>
            <a:r>
              <a:rPr lang="en-US" sz="1200" b="1" dirty="0"/>
              <a:t> </a:t>
            </a:r>
          </a:p>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36</a:t>
            </a:fld>
            <a:endParaRPr lang="en-US"/>
          </a:p>
        </p:txBody>
      </p:sp>
    </p:spTree>
    <p:extLst>
      <p:ext uri="{BB962C8B-B14F-4D97-AF65-F5344CB8AC3E}">
        <p14:creationId xmlns:p14="http://schemas.microsoft.com/office/powerpoint/2010/main" val="2033671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main point of section 4 is that local boards of education review </a:t>
            </a:r>
            <a:r>
              <a:rPr lang="en-US" sz="1200" b="1" dirty="0"/>
              <a:t>diagnostic tools and screening instruments </a:t>
            </a:r>
            <a:r>
              <a:rPr lang="en-US" sz="1200" dirty="0"/>
              <a:t>to determine if additional tools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(Read/say the bulleted items.)</a:t>
            </a:r>
          </a:p>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37</a:t>
            </a:fld>
            <a:endParaRPr lang="en-US"/>
          </a:p>
        </p:txBody>
      </p:sp>
    </p:spTree>
    <p:extLst>
      <p:ext uri="{BB962C8B-B14F-4D97-AF65-F5344CB8AC3E}">
        <p14:creationId xmlns:p14="http://schemas.microsoft.com/office/powerpoint/2010/main" val="2079178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38</a:t>
            </a:fld>
            <a:endParaRPr lang="en-US"/>
          </a:p>
        </p:txBody>
      </p:sp>
    </p:spTree>
    <p:extLst>
      <p:ext uri="{BB962C8B-B14F-4D97-AF65-F5344CB8AC3E}">
        <p14:creationId xmlns:p14="http://schemas.microsoft.com/office/powerpoint/2010/main" val="1227252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When a comprehensive evaluation is determined to</a:t>
            </a:r>
            <a:r>
              <a:rPr lang="en-US" baseline="0" dirty="0"/>
              <a:t> be needed for a student suspected of having a specific learning disability,  the IEP team would determine the assessment tools and strategies needed to gather the appropriate information about the child. Those tools are individually tailored based on the specific areas of educational need. </a:t>
            </a:r>
            <a:endParaRPr lang="en-US" dirty="0"/>
          </a:p>
          <a:p>
            <a:endParaRPr lang="en-US" dirty="0"/>
          </a:p>
          <a:p>
            <a:r>
              <a:rPr lang="en-US" dirty="0"/>
              <a:t>extensive time and discussion is devoted to the screening and evaluation process through the Reading Research to Classroom Practice Course. An entire unit is focused on assessment and participants are exposed to three case studies throughout the course where they analyze data from diagnostic assessments and develop instructional plans based on that data. Participants are also required to administer diagnostic assessment measures to a struggling reader they currently instruct, analyze the data obtained, and develop an appropriate instructional plan as indicated. It is highly encouraged that educators wanting more information about screening,</a:t>
            </a:r>
            <a:r>
              <a:rPr lang="en-US" baseline="0" dirty="0"/>
              <a:t> evaluation and instructional procedures, participate in this course</a:t>
            </a:r>
            <a:endParaRPr lang="en-US" dirty="0"/>
          </a:p>
          <a:p>
            <a:endParaRPr lang="en-US" dirty="0"/>
          </a:p>
          <a:p>
            <a:r>
              <a:rPr lang="en-US" dirty="0"/>
              <a:t>The NCDPI Exceptional Children Division is currently providing</a:t>
            </a:r>
            <a:r>
              <a:rPr lang="en-US" baseline="0" dirty="0"/>
              <a:t> </a:t>
            </a:r>
            <a:r>
              <a:rPr lang="en-US" dirty="0"/>
              <a:t>professional development on the use of the NC Early Numeracy Indicators and curriculum based measures of math computation to screen for indicators of risk for math difficulties and as a progress monitoring tool.  For further information, contact your regional MTSS consultant or Matt Hoskins in the ECD</a:t>
            </a:r>
          </a:p>
          <a:p>
            <a:endParaRPr lang="en-US" dirty="0"/>
          </a:p>
          <a:p>
            <a:r>
              <a:rPr lang="en-US" dirty="0"/>
              <a:t>To support schools with implementation of the SLD Policy Addendum effective July 1, 2020 and the requirement for diagnostic assessments, further guidance regarding diagnostic assessment processes as part of a comprehensive evaluation for students suspected of having dyslexia is forthcoming. </a:t>
            </a:r>
          </a:p>
          <a:p>
            <a:endParaRPr lang="en-US" dirty="0"/>
          </a:p>
          <a:p>
            <a:r>
              <a:rPr lang="en-US" dirty="0"/>
              <a:t>In addition, for information on screening</a:t>
            </a:r>
            <a:r>
              <a:rPr lang="en-US" baseline="0" dirty="0"/>
              <a:t> and diagnostic processes within an MTSS, refer to the MTSS Comprehensive Assessment Guidelines.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39</a:t>
            </a:fld>
            <a:endParaRPr lang="en-US"/>
          </a:p>
        </p:txBody>
      </p:sp>
    </p:spTree>
    <p:extLst>
      <p:ext uri="{BB962C8B-B14F-4D97-AF65-F5344CB8AC3E}">
        <p14:creationId xmlns:p14="http://schemas.microsoft.com/office/powerpoint/2010/main" val="189483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4</a:t>
            </a:fld>
            <a:endParaRPr lang="en-US"/>
          </a:p>
        </p:txBody>
      </p:sp>
    </p:spTree>
    <p:extLst>
      <p:ext uri="{BB962C8B-B14F-4D97-AF65-F5344CB8AC3E}">
        <p14:creationId xmlns:p14="http://schemas.microsoft.com/office/powerpoint/2010/main" val="1027228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40</a:t>
            </a:fld>
            <a:endParaRPr lang="en-US"/>
          </a:p>
        </p:txBody>
      </p:sp>
    </p:spTree>
    <p:extLst>
      <p:ext uri="{BB962C8B-B14F-4D97-AF65-F5344CB8AC3E}">
        <p14:creationId xmlns:p14="http://schemas.microsoft.com/office/powerpoint/2010/main" val="1522092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-Although it is perfectly appropriate to use the terms dyslexia,</a:t>
            </a:r>
            <a:r>
              <a:rPr lang="en-US" baseline="0" dirty="0"/>
              <a:t> dysgraphia, and dyscalculia when writing IEPs, it is not required. The use of the terms alone is not sufficient.  the IEP goals should be written with specific, measurable and objective information which describes the student’s needs so that appropriate specially designed instruction can be designed and delivered. If the IEP is written in such a way, it is not necessary to revise the IEP just to include the terms of dyslexia, dysgraphia, or dyscalculia.</a:t>
            </a:r>
          </a:p>
          <a:p>
            <a:endParaRPr lang="en-US" baseline="0" dirty="0"/>
          </a:p>
          <a:p>
            <a:r>
              <a:rPr lang="en-US" baseline="0" dirty="0"/>
              <a:t>-If parents of students already identified with a learning disability are interested in learning more about the characteristics associated with these three areas, refer them to  </a:t>
            </a:r>
          </a:p>
          <a:p>
            <a:r>
              <a:rPr lang="en-US" dirty="0"/>
              <a:t>The</a:t>
            </a:r>
            <a:r>
              <a:rPr lang="en-US" baseline="0" dirty="0"/>
              <a:t> main page of the NC DPI Exceptional Children website which has a link to a page with materials of interest to parents and educators. We discussed this at the beginning of the webinar.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Dyslexia Topic Brief,  </a:t>
            </a:r>
            <a:r>
              <a:rPr lang="en-US" sz="1200" kern="1200" baseline="0" dirty="0">
                <a:solidFill>
                  <a:schemeClr val="tx1"/>
                </a:solidFill>
                <a:effectLst/>
                <a:latin typeface="+mn-lt"/>
                <a:ea typeface="+mn-ea"/>
                <a:cs typeface="+mn-cs"/>
              </a:rPr>
              <a:t>Dyslexia Guidance letter from the US Department of Education, and </a:t>
            </a:r>
            <a:r>
              <a:rPr lang="en-US" baseline="0" dirty="0"/>
              <a:t>Dyslexia Fact Sheets should be very informative for parents.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41</a:t>
            </a:fld>
            <a:endParaRPr lang="en-US"/>
          </a:p>
        </p:txBody>
      </p:sp>
    </p:spTree>
    <p:extLst>
      <p:ext uri="{BB962C8B-B14F-4D97-AF65-F5344CB8AC3E}">
        <p14:creationId xmlns:p14="http://schemas.microsoft.com/office/powerpoint/2010/main" val="1376833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42</a:t>
            </a:fld>
            <a:endParaRPr lang="en-US"/>
          </a:p>
        </p:txBody>
      </p:sp>
    </p:spTree>
    <p:extLst>
      <p:ext uri="{BB962C8B-B14F-4D97-AF65-F5344CB8AC3E}">
        <p14:creationId xmlns:p14="http://schemas.microsoft.com/office/powerpoint/2010/main" val="1356826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43</a:t>
            </a:fld>
            <a:endParaRPr lang="en-US"/>
          </a:p>
        </p:txBody>
      </p:sp>
    </p:spTree>
    <p:extLst>
      <p:ext uri="{BB962C8B-B14F-4D97-AF65-F5344CB8AC3E}">
        <p14:creationId xmlns:p14="http://schemas.microsoft.com/office/powerpoint/2010/main" val="1314230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D9BE-79EA-0140-AB59-4DFD2F43DA70}" type="slidenum">
              <a:rPr lang="en-US" smtClean="0"/>
              <a:t>44</a:t>
            </a:fld>
            <a:endParaRPr lang="en-US"/>
          </a:p>
        </p:txBody>
      </p:sp>
    </p:spTree>
    <p:extLst>
      <p:ext uri="{BB962C8B-B14F-4D97-AF65-F5344CB8AC3E}">
        <p14:creationId xmlns:p14="http://schemas.microsoft.com/office/powerpoint/2010/main" val="100095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bill has 4 major components.</a:t>
            </a:r>
          </a:p>
          <a:p>
            <a:endParaRPr lang="en-US" dirty="0"/>
          </a:p>
          <a:p>
            <a:pPr marL="228600" indent="-228600">
              <a:buAutoNum type="arabicPeriod"/>
            </a:pPr>
            <a:r>
              <a:rPr lang="en-US" dirty="0"/>
              <a:t>The first requirement is for the definition</a:t>
            </a:r>
            <a:r>
              <a:rPr lang="en-US" baseline="0" dirty="0"/>
              <a:t> of dyslexia to be included in the NC Policies Governing Services for Children with Disabilities. The definition within legislation was presented and approved at the August meeting of the SBE.  The definition has been added to </a:t>
            </a:r>
            <a:r>
              <a:rPr lang="en-US" i="1" baseline="0" dirty="0"/>
              <a:t>Policies Governing Services for Children with Disabilities</a:t>
            </a:r>
            <a:r>
              <a:rPr lang="en-US" baseline="0" dirty="0"/>
              <a:t>. For further information see the memo from the ECD dated August 16, 2017</a:t>
            </a:r>
          </a:p>
          <a:p>
            <a:pPr marL="228600" indent="-228600">
              <a:buAutoNum type="arabicPeriod"/>
            </a:pPr>
            <a:endParaRPr lang="en-US" baseline="0" dirty="0"/>
          </a:p>
          <a:p>
            <a:r>
              <a:rPr lang="en-US" baseline="0" dirty="0"/>
              <a:t>2. The 2</a:t>
            </a:r>
            <a:r>
              <a:rPr lang="en-US" baseline="30000" dirty="0"/>
              <a:t>nd</a:t>
            </a:r>
            <a:r>
              <a:rPr lang="en-US" baseline="0" dirty="0"/>
              <a:t> requirement is to ensure ongoing PD opportunities are made available to teachers and other school personnel on the identification of and interventions for dyslexia, dyscalculia and other specific learning disabilities.  </a:t>
            </a:r>
          </a:p>
          <a:p>
            <a:endParaRPr lang="en-US" baseline="0" dirty="0"/>
          </a:p>
          <a:p>
            <a:pPr marL="228600" indent="-228600">
              <a:buAutoNum type="arabicPeriod" startAt="3"/>
            </a:pPr>
            <a:r>
              <a:rPr lang="en-US" baseline="0" dirty="0"/>
              <a:t>The third requirement is that the SBE shall develop and make available information electronically to parents, educators and other concerned groups that provides further data concerning characteristics, of children with dyslexia, educational methodologies, screenings and what is available to support the work with children with dyslexia in NC</a:t>
            </a:r>
          </a:p>
          <a:p>
            <a:pPr marL="228600" indent="-228600">
              <a:buAutoNum type="arabicPeriod" startAt="3"/>
            </a:pPr>
            <a:endParaRPr lang="en-US" baseline="0" dirty="0"/>
          </a:p>
          <a:p>
            <a:pPr marL="228600" indent="-228600">
              <a:buAutoNum type="arabicPeriod" startAt="3"/>
            </a:pPr>
            <a:r>
              <a:rPr lang="en-US" baseline="0" dirty="0"/>
              <a:t>Finally, the 4th requirement requires that LBE review the diagnostic tools and screening instruments used for dyslexia, dyscalculia, or other specific learning disabilities to ensure they are age-appropriate and effective and determine if additional tools are needed.</a:t>
            </a:r>
          </a:p>
        </p:txBody>
      </p:sp>
      <p:sp>
        <p:nvSpPr>
          <p:cNvPr id="4" name="Slide Number Placeholder 3"/>
          <p:cNvSpPr>
            <a:spLocks noGrp="1"/>
          </p:cNvSpPr>
          <p:nvPr>
            <p:ph type="sldNum" sz="quarter" idx="10"/>
          </p:nvPr>
        </p:nvSpPr>
        <p:spPr/>
        <p:txBody>
          <a:bodyPr/>
          <a:lstStyle/>
          <a:p>
            <a:fld id="{136CD324-E104-FB4A-BB94-D03EE6F628F6}" type="slidenum">
              <a:rPr lang="en-US" smtClean="0"/>
              <a:t>5</a:t>
            </a:fld>
            <a:endParaRPr lang="en-US"/>
          </a:p>
        </p:txBody>
      </p:sp>
    </p:spTree>
    <p:extLst>
      <p:ext uri="{BB962C8B-B14F-4D97-AF65-F5344CB8AC3E}">
        <p14:creationId xmlns:p14="http://schemas.microsoft.com/office/powerpoint/2010/main" val="38536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take a look at the definition of dyslexia that has been added to </a:t>
            </a:r>
            <a:r>
              <a:rPr lang="en-US" i="1" baseline="0" dirty="0"/>
              <a:t>Policies Governing Services for Children with Disabilities</a:t>
            </a:r>
            <a:endParaRPr lang="en-US" dirty="0"/>
          </a:p>
        </p:txBody>
      </p:sp>
      <p:sp>
        <p:nvSpPr>
          <p:cNvPr id="4" name="Slide Number Placeholder 3"/>
          <p:cNvSpPr>
            <a:spLocks noGrp="1"/>
          </p:cNvSpPr>
          <p:nvPr>
            <p:ph type="sldNum" sz="quarter" idx="10"/>
          </p:nvPr>
        </p:nvSpPr>
        <p:spPr/>
        <p:txBody>
          <a:bodyPr/>
          <a:lstStyle/>
          <a:p>
            <a:fld id="{136CD324-E104-FB4A-BB94-D03EE6F628F6}" type="slidenum">
              <a:rPr lang="en-US" smtClean="0"/>
              <a:t>6</a:t>
            </a:fld>
            <a:endParaRPr lang="en-US"/>
          </a:p>
        </p:txBody>
      </p:sp>
    </p:spTree>
    <p:extLst>
      <p:ext uri="{BB962C8B-B14F-4D97-AF65-F5344CB8AC3E}">
        <p14:creationId xmlns:p14="http://schemas.microsoft.com/office/powerpoint/2010/main" val="117684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a:t>The definition provided in the legislation is the most widely recognized definition of dyslexia used in the United States, both by the educational and research community.  This definition was adopted by the board of the International Dyslexia Association in 2002 and is also used by the National Institutes of Child Health and Human Development.   This definition is included in the Dyslexia Topic Brief and is unpacked within the Deep Dive into Dyslexia professional development.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Dyslexia has been included in the definition of an Specific Learning Disability in the Individuals with Disabilities Education Act (IDEA) since 1975.  This does NOT create a new category of eligibility, but simply defines one of the subtypes of a learning disability.  </a:t>
            </a:r>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Within</a:t>
            </a:r>
            <a:r>
              <a:rPr lang="en-US" sz="1200" b="0" i="0" kern="1200" baseline="0" dirty="0">
                <a:solidFill>
                  <a:schemeClr val="tx1"/>
                </a:solidFill>
                <a:effectLst/>
                <a:latin typeface="+mn-lt"/>
                <a:ea typeface="+mn-ea"/>
                <a:cs typeface="+mn-cs"/>
              </a:rPr>
              <a:t> the definition, we find that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mn-lt"/>
                <a:ea typeface="+mn-ea"/>
                <a:cs typeface="+mn-cs"/>
              </a:rPr>
              <a:t>Dyslexia is a language-based learning disability</a:t>
            </a:r>
            <a:r>
              <a:rPr lang="en-US" sz="1200" b="0" i="0" kern="1200" baseline="0" dirty="0">
                <a:solidFill>
                  <a:schemeClr val="tx1"/>
                </a:solidFill>
                <a:effectLst/>
                <a:latin typeface="+mn-lt"/>
                <a:ea typeface="+mn-ea"/>
                <a:cs typeface="+mn-cs"/>
              </a:rPr>
              <a:t> </a:t>
            </a:r>
          </a:p>
          <a:p>
            <a:pPr marL="171450" indent="-171450">
              <a:buFont typeface="Arial" charset="0"/>
              <a:buChar char="•"/>
            </a:pPr>
            <a:r>
              <a:rPr lang="en-US" baseline="0" dirty="0"/>
              <a:t>Dyslexia is characterized by difficulties with word recognition, poor spelling and decoding and is directly influenced by a core deficit in the phonological component of language; </a:t>
            </a:r>
            <a:r>
              <a:rPr lang="en-US" sz="1200" b="0" i="0" kern="1200" baseline="0" dirty="0">
                <a:solidFill>
                  <a:schemeClr val="tx1"/>
                </a:solidFill>
                <a:effectLst/>
                <a:latin typeface="+mn-lt"/>
                <a:ea typeface="+mn-ea"/>
                <a:cs typeface="+mn-cs"/>
              </a:rPr>
              <a:t>in other words processing the sounds of spoken and written language.  </a:t>
            </a:r>
          </a:p>
          <a:p>
            <a:pPr marL="171450" indent="-171450">
              <a:buFont typeface="Arial" charset="0"/>
              <a:buChar char="•"/>
            </a:pPr>
            <a:r>
              <a:rPr lang="en-US" sz="1200" b="0" i="0" kern="1200" baseline="0" dirty="0">
                <a:solidFill>
                  <a:schemeClr val="tx1"/>
                </a:solidFill>
                <a:effectLst/>
                <a:latin typeface="+mn-lt"/>
                <a:ea typeface="+mn-ea"/>
                <a:cs typeface="+mn-cs"/>
              </a:rPr>
              <a:t>Dyslexia is unexpected.  It is not a generalized developmental delay or disability.  IQ is not a factor in diagnosing dyslexia and it can exist across intellectual abilities.  It is an equal-opportunity disability</a:t>
            </a:r>
          </a:p>
          <a:p>
            <a:pPr marL="171450" indent="-171450">
              <a:buFont typeface="Arial" charset="0"/>
              <a:buChar char="•"/>
            </a:pPr>
            <a:r>
              <a:rPr lang="en-US" sz="1200" b="0" i="0" kern="1200" baseline="0" dirty="0">
                <a:solidFill>
                  <a:schemeClr val="tx1"/>
                </a:solidFill>
                <a:effectLst/>
                <a:latin typeface="+mn-lt"/>
                <a:ea typeface="+mn-ea"/>
                <a:cs typeface="+mn-cs"/>
              </a:rPr>
              <a:t>There are many reasons why a student may have difficulties learning to read. Dyslexia is unexpected when students are provided effective instruction.</a:t>
            </a:r>
          </a:p>
          <a:p>
            <a:pPr marL="171450" indent="-171450">
              <a:buFont typeface="Arial" charset="0"/>
              <a:buChar char="•"/>
            </a:pPr>
            <a:r>
              <a:rPr lang="en-US" sz="1200" b="0" i="0" kern="1200" baseline="0" dirty="0">
                <a:solidFill>
                  <a:schemeClr val="tx1"/>
                </a:solidFill>
                <a:effectLst/>
                <a:latin typeface="+mn-lt"/>
                <a:ea typeface="+mn-ea"/>
                <a:cs typeface="+mn-cs"/>
              </a:rPr>
              <a:t>Students with dyslexia typically have adequate reading comprehension, but as a result of reducing reading experience, vocabulary growth and background knowledge is impacted; as a result they may develop difficulty with reading comprehension.</a:t>
            </a:r>
          </a:p>
          <a:p>
            <a:pPr marL="171450" indent="-171450">
              <a:buFont typeface="Arial" charset="0"/>
              <a:buChar char="•"/>
            </a:pPr>
            <a:endParaRPr lang="en-US" sz="1200" b="0" i="0" kern="1200" baseline="0" dirty="0">
              <a:solidFill>
                <a:schemeClr val="tx1"/>
              </a:solidFill>
              <a:effectLst/>
              <a:latin typeface="+mn-lt"/>
              <a:ea typeface="+mn-ea"/>
              <a:cs typeface="+mn-cs"/>
            </a:endParaRPr>
          </a:p>
          <a:p>
            <a:pPr marL="171450" indent="-171450">
              <a:buFont typeface="Arial" charset="0"/>
              <a:buChar char="•"/>
            </a:pPr>
            <a:r>
              <a:rPr lang="en-US" sz="1200" b="0" i="0" kern="1200" dirty="0">
                <a:solidFill>
                  <a:schemeClr val="tx1"/>
                </a:solidFill>
                <a:effectLst/>
                <a:latin typeface="+mn-lt"/>
                <a:ea typeface="+mn-ea"/>
                <a:cs typeface="+mn-cs"/>
              </a:rPr>
              <a:t>In addition, dyslexia runs in families; parents with dyslexia are very likely to have children with dyslexia.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mn-lt"/>
                <a:ea typeface="+mn-ea"/>
                <a:cs typeface="+mn-cs"/>
              </a:rPr>
              <a:t>Dyslexia exists</a:t>
            </a:r>
            <a:r>
              <a:rPr lang="en-US" sz="1200" b="0" i="0" kern="1200" baseline="0" dirty="0">
                <a:solidFill>
                  <a:schemeClr val="tx1"/>
                </a:solidFill>
                <a:effectLst/>
                <a:latin typeface="+mn-lt"/>
                <a:ea typeface="+mn-ea"/>
                <a:cs typeface="+mn-cs"/>
              </a:rPr>
              <a:t> on a continuum from mild to severe.  Early identification and intervention is critical.  </a:t>
            </a:r>
            <a:r>
              <a:rPr lang="en-US" sz="1200" b="0" i="0" kern="1200" dirty="0">
                <a:solidFill>
                  <a:schemeClr val="tx1"/>
                </a:solidFill>
                <a:effectLst/>
                <a:latin typeface="+mn-lt"/>
                <a:ea typeface="+mn-ea"/>
                <a:cs typeface="+mn-cs"/>
              </a:rPr>
              <a:t>Not all students</a:t>
            </a:r>
            <a:r>
              <a:rPr lang="en-US" sz="1200" b="0" i="0" kern="1200" baseline="0" dirty="0">
                <a:solidFill>
                  <a:schemeClr val="tx1"/>
                </a:solidFill>
                <a:effectLst/>
                <a:latin typeface="+mn-lt"/>
                <a:ea typeface="+mn-ea"/>
                <a:cs typeface="+mn-cs"/>
              </a:rPr>
              <a:t> with dyslexia</a:t>
            </a:r>
            <a:r>
              <a:rPr lang="en-US" sz="1200" b="0" i="0" kern="1200" dirty="0">
                <a:solidFill>
                  <a:schemeClr val="tx1"/>
                </a:solidFill>
                <a:effectLst/>
                <a:latin typeface="+mn-lt"/>
                <a:ea typeface="+mn-ea"/>
                <a:cs typeface="+mn-cs"/>
              </a:rPr>
              <a:t> will qualify for special education, but do benefit from systematic, explicit, instruction in reading, writing, and language.</a:t>
            </a:r>
          </a:p>
          <a:p>
            <a:endParaRPr lang="en-US" sz="1200" b="0" i="0" kern="1200" dirty="0">
              <a:solidFill>
                <a:schemeClr val="tx1"/>
              </a:solidFill>
              <a:effectLst/>
              <a:latin typeface="+mn-lt"/>
              <a:ea typeface="+mn-ea"/>
              <a:cs typeface="+mn-cs"/>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2A71484-B6A3-854F-9B3B-F46A91B266F0}" type="slidenum">
              <a:rPr lang="en-US" smtClean="0"/>
              <a:pPr/>
              <a:t>7</a:t>
            </a:fld>
            <a:endParaRPr lang="en-US" dirty="0"/>
          </a:p>
        </p:txBody>
      </p:sp>
    </p:spTree>
    <p:extLst>
      <p:ext uri="{BB962C8B-B14F-4D97-AF65-F5344CB8AC3E}">
        <p14:creationId xmlns:p14="http://schemas.microsoft.com/office/powerpoint/2010/main" val="136487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CD324-E104-FB4A-BB94-D03EE6F628F6}" type="slidenum">
              <a:rPr lang="en-US" smtClean="0"/>
              <a:t>8</a:t>
            </a:fld>
            <a:endParaRPr lang="en-US"/>
          </a:p>
        </p:txBody>
      </p:sp>
    </p:spTree>
    <p:extLst>
      <p:ext uri="{BB962C8B-B14F-4D97-AF65-F5344CB8AC3E}">
        <p14:creationId xmlns:p14="http://schemas.microsoft.com/office/powerpoint/2010/main" val="18714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has been a  leader in the provision</a:t>
            </a:r>
            <a:r>
              <a:rPr lang="en-US" baseline="0" dirty="0"/>
              <a:t> of professional development for students with persistent reading difficulties.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NC State Improvement Project’s  Reading Research to Classroom Practice</a:t>
            </a:r>
            <a:r>
              <a:rPr lang="en-US" baseline="0" dirty="0"/>
              <a:t> professional development, which has been provided in NC for the past 16 years, </a:t>
            </a:r>
            <a:r>
              <a:rPr lang="en-US" dirty="0"/>
              <a:t>reflects an extensive body of instructional research that includes students with reading difficulties and dyslexia. The principles of reading instruction gleaned from the research and reflected in the NCSIP training include the use of direct, explicit, and systematic instructional techniques and strategies.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Deep Dive</a:t>
            </a:r>
            <a:r>
              <a:rPr lang="en-US" baseline="0" dirty="0"/>
              <a:t> into Dyslexia professional development was developed in collaboration with Nancy Hennessy, past president of the International Dyslexia Association and </a:t>
            </a:r>
            <a:r>
              <a:rPr lang="en-US" sz="1200" b="0" i="0" kern="1200" dirty="0">
                <a:solidFill>
                  <a:schemeClr val="tx1"/>
                </a:solidFill>
                <a:effectLst/>
                <a:latin typeface="+mn-lt"/>
                <a:ea typeface="+mn-ea"/>
                <a:cs typeface="+mn-cs"/>
              </a:rPr>
              <a:t>Director of Academic &amp; Professional Practices</a:t>
            </a:r>
            <a:r>
              <a:rPr lang="en-US" sz="1200" b="0" i="0" kern="1200" baseline="0" dirty="0">
                <a:solidFill>
                  <a:schemeClr val="tx1"/>
                </a:solidFill>
                <a:effectLst/>
                <a:latin typeface="+mn-lt"/>
                <a:ea typeface="+mn-ea"/>
                <a:cs typeface="+mn-cs"/>
              </a:rPr>
              <a:t> at the </a:t>
            </a:r>
            <a:r>
              <a:rPr lang="en-US" sz="1200" b="0" i="0" kern="1200" dirty="0">
                <a:solidFill>
                  <a:schemeClr val="tx1"/>
                </a:solidFill>
                <a:effectLst/>
                <a:latin typeface="+mn-lt"/>
                <a:ea typeface="+mn-ea"/>
                <a:cs typeface="+mn-cs"/>
              </a:rPr>
              <a:t>AIM Institute. </a:t>
            </a:r>
          </a:p>
          <a:p>
            <a:r>
              <a:rPr lang="en-US" sz="1200" b="0" i="0" kern="1200" dirty="0">
                <a:solidFill>
                  <a:schemeClr val="tx1"/>
                </a:solidFill>
                <a:effectLst/>
                <a:latin typeface="+mn-lt"/>
                <a:ea typeface="+mn-ea"/>
                <a:cs typeface="+mn-cs"/>
              </a:rPr>
              <a:t>What Works:  Supporting Students with Word Level Written Expression</a:t>
            </a:r>
            <a:r>
              <a:rPr lang="en-US" sz="1200" b="0" i="0" kern="1200" baseline="0" dirty="0">
                <a:solidFill>
                  <a:schemeClr val="tx1"/>
                </a:solidFill>
                <a:effectLst/>
                <a:latin typeface="+mn-lt"/>
                <a:ea typeface="+mn-ea"/>
                <a:cs typeface="+mn-cs"/>
              </a:rPr>
              <a:t> Difficulties </a:t>
            </a:r>
            <a:r>
              <a:rPr lang="en-US" sz="1200" b="0" i="0" kern="1200" dirty="0">
                <a:solidFill>
                  <a:schemeClr val="tx1"/>
                </a:solidFill>
                <a:effectLst/>
                <a:latin typeface="+mn-lt"/>
                <a:ea typeface="+mn-ea"/>
                <a:cs typeface="+mn-cs"/>
              </a:rPr>
              <a:t>was developed by consultants in</a:t>
            </a:r>
            <a:r>
              <a:rPr lang="en-US" sz="1200" b="0" i="0" kern="1200" baseline="0" dirty="0">
                <a:solidFill>
                  <a:schemeClr val="tx1"/>
                </a:solidFill>
                <a:effectLst/>
                <a:latin typeface="+mn-lt"/>
                <a:ea typeface="+mn-ea"/>
                <a:cs typeface="+mn-cs"/>
              </a:rPr>
              <a:t> the Exceptional Children Division and is available for delivery statewide through the ECD request process and will be provided at the November Exceptional Children Conference as a pre-conference institute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Professional development for students who have a learning disability in the area of math is currently in development for statewide dissemination.  </a:t>
            </a: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CD324-E104-FB4A-BB94-D03EE6F628F6}" type="slidenum">
              <a:rPr lang="en-US" smtClean="0"/>
              <a:t>9</a:t>
            </a:fld>
            <a:endParaRPr lang="en-US"/>
          </a:p>
        </p:txBody>
      </p:sp>
    </p:spTree>
    <p:extLst>
      <p:ext uri="{BB962C8B-B14F-4D97-AF65-F5344CB8AC3E}">
        <p14:creationId xmlns:p14="http://schemas.microsoft.com/office/powerpoint/2010/main" val="20281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livebinders.com/media/get/MTUwNDEyMj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cleg.net/Sessions/2017/Bills/House/PDF/H149v4.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Policy Spotlight: HB 149/ S.L. 2017-127</a:t>
            </a:r>
          </a:p>
        </p:txBody>
      </p:sp>
      <p:sp>
        <p:nvSpPr>
          <p:cNvPr id="3" name="Subtitle 2"/>
          <p:cNvSpPr>
            <a:spLocks noGrp="1"/>
          </p:cNvSpPr>
          <p:nvPr>
            <p:ph type="subTitle" idx="1"/>
          </p:nvPr>
        </p:nvSpPr>
        <p:spPr/>
        <p:txBody>
          <a:bodyPr/>
          <a:lstStyle/>
          <a:p>
            <a:r>
              <a:rPr lang="en-US" dirty="0"/>
              <a:t>Exceptional Children Division</a:t>
            </a:r>
          </a:p>
          <a:p>
            <a:r>
              <a:rPr lang="en-US" dirty="0"/>
              <a:t>January 5,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45" y="5403274"/>
            <a:ext cx="4425468" cy="556130"/>
          </a:xfrm>
          <a:prstGeom prst="rect">
            <a:avLst/>
          </a:prstGeom>
        </p:spPr>
      </p:pic>
    </p:spTree>
    <p:extLst>
      <p:ext uri="{BB962C8B-B14F-4D97-AF65-F5344CB8AC3E}">
        <p14:creationId xmlns:p14="http://schemas.microsoft.com/office/powerpoint/2010/main" val="77138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 electronic information for parents, educators &amp; others </a:t>
            </a:r>
          </a:p>
        </p:txBody>
      </p:sp>
      <p:sp>
        <p:nvSpPr>
          <p:cNvPr id="3" name="Text Placeholder 2"/>
          <p:cNvSpPr>
            <a:spLocks noGrp="1"/>
          </p:cNvSpPr>
          <p:nvPr>
            <p:ph type="body" idx="1"/>
          </p:nvPr>
        </p:nvSpPr>
        <p:spPr/>
        <p:txBody>
          <a:bodyPr>
            <a:normAutofit/>
          </a:bodyPr>
          <a:lstStyle/>
          <a:p>
            <a:r>
              <a:rPr lang="en-US" dirty="0"/>
              <a:t>Characteristics, educational methodologies, screenings and what is available to support the work with children with dyslexia</a:t>
            </a:r>
          </a:p>
        </p:txBody>
      </p:sp>
    </p:spTree>
    <p:extLst>
      <p:ext uri="{BB962C8B-B14F-4D97-AF65-F5344CB8AC3E}">
        <p14:creationId xmlns:p14="http://schemas.microsoft.com/office/powerpoint/2010/main" val="63947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 y="244549"/>
            <a:ext cx="10374630" cy="23241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 y="2568748"/>
            <a:ext cx="10374630" cy="3471691"/>
          </a:xfrm>
          <a:prstGeom prst="rect">
            <a:avLst/>
          </a:prstGeom>
        </p:spPr>
      </p:pic>
      <p:sp>
        <p:nvSpPr>
          <p:cNvPr id="7" name="Down Arrow 6"/>
          <p:cNvSpPr/>
          <p:nvPr/>
        </p:nvSpPr>
        <p:spPr>
          <a:xfrm rot="2671778">
            <a:off x="6335957" y="1905125"/>
            <a:ext cx="1954004" cy="268864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51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Local boards of education shall review diagnostic tools and screening instruments</a:t>
            </a:r>
          </a:p>
        </p:txBody>
      </p:sp>
      <p:sp>
        <p:nvSpPr>
          <p:cNvPr id="3" name="Text Placeholder 2"/>
          <p:cNvSpPr>
            <a:spLocks noGrp="1"/>
          </p:cNvSpPr>
          <p:nvPr>
            <p:ph type="body" idx="1"/>
          </p:nvPr>
        </p:nvSpPr>
        <p:spPr/>
        <p:txBody>
          <a:bodyPr>
            <a:normAutofit/>
          </a:bodyPr>
          <a:lstStyle/>
          <a:p>
            <a:r>
              <a:rPr lang="en-US" dirty="0"/>
              <a:t>used for dyslexia, dyscalculia or other specific learning disabilities to ensure they are age-appropriate and effective and shall determine if additional tools are needed</a:t>
            </a:r>
          </a:p>
        </p:txBody>
      </p:sp>
    </p:spTree>
    <p:extLst>
      <p:ext uri="{BB962C8B-B14F-4D97-AF65-F5344CB8AC3E}">
        <p14:creationId xmlns:p14="http://schemas.microsoft.com/office/powerpoint/2010/main" val="39495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Screening</a:t>
            </a:r>
          </a:p>
        </p:txBody>
      </p:sp>
      <p:sp>
        <p:nvSpPr>
          <p:cNvPr id="5" name="Content Placeholder 4"/>
          <p:cNvSpPr>
            <a:spLocks noGrp="1"/>
          </p:cNvSpPr>
          <p:nvPr>
            <p:ph idx="1"/>
          </p:nvPr>
        </p:nvSpPr>
        <p:spPr>
          <a:xfrm>
            <a:off x="1451579" y="2015732"/>
            <a:ext cx="9603275" cy="4027259"/>
          </a:xfrm>
        </p:spPr>
        <p:txBody>
          <a:bodyPr>
            <a:normAutofit fontScale="70000" lnSpcReduction="20000"/>
          </a:bodyPr>
          <a:lstStyle/>
          <a:p>
            <a:r>
              <a:rPr lang="en-US" sz="3400" dirty="0"/>
              <a:t>Screening may be used for the following purposes: </a:t>
            </a:r>
          </a:p>
          <a:p>
            <a:pPr marL="0" indent="0">
              <a:buNone/>
            </a:pPr>
            <a:r>
              <a:rPr lang="en-US" sz="3400" dirty="0"/>
              <a:t>(a) Mass/Universal screenings are those screenings done with all students. </a:t>
            </a:r>
          </a:p>
          <a:p>
            <a:pPr marL="0" indent="0">
              <a:buNone/>
            </a:pPr>
            <a:r>
              <a:rPr lang="en-US" sz="3400" dirty="0"/>
              <a:t>(b) Individual screenings, such as hearing, vision, and motor screenings, may be required as part of the evaluation process for eligibility for special education and related services. </a:t>
            </a:r>
          </a:p>
          <a:p>
            <a:pPr marL="0" indent="0">
              <a:buNone/>
            </a:pPr>
            <a:r>
              <a:rPr lang="en-US" sz="3400" dirty="0"/>
              <a:t>(c) The screening of a student by a teacher or specialist to determine appropriate instructional strategies for curriculum implementation shall not be considered to be an evaluation for eligibility for special education and related services.  </a:t>
            </a:r>
            <a:r>
              <a:rPr lang="mr-IN" sz="3400" dirty="0"/>
              <a:t>NC 1500-2.30</a:t>
            </a:r>
          </a:p>
          <a:p>
            <a:endParaRPr lang="en-US" dirty="0"/>
          </a:p>
        </p:txBody>
      </p:sp>
    </p:spTree>
    <p:extLst>
      <p:ext uri="{BB962C8B-B14F-4D97-AF65-F5344CB8AC3E}">
        <p14:creationId xmlns:p14="http://schemas.microsoft.com/office/powerpoint/2010/main" val="209863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Evaluation</a:t>
            </a:r>
          </a:p>
        </p:txBody>
      </p:sp>
      <p:sp>
        <p:nvSpPr>
          <p:cNvPr id="3" name="Content Placeholder 2"/>
          <p:cNvSpPr>
            <a:spLocks noGrp="1"/>
          </p:cNvSpPr>
          <p:nvPr>
            <p:ph idx="1"/>
          </p:nvPr>
        </p:nvSpPr>
        <p:spPr/>
        <p:txBody>
          <a:bodyPr>
            <a:normAutofit lnSpcReduction="10000"/>
          </a:bodyPr>
          <a:lstStyle/>
          <a:p>
            <a:r>
              <a:rPr lang="en-US" sz="2400" dirty="0"/>
              <a:t>The IEP team determines the assessments needed as a part of a comprehensive evaluation in order to determine eligibility through the educational eligibility criteria defined within the IDEA and </a:t>
            </a:r>
            <a:r>
              <a:rPr lang="en-US" sz="2400" i="1" dirty="0"/>
              <a:t>North Carolina Department of Public Instruction Policies Governing Services for Children with Disabilities</a:t>
            </a:r>
          </a:p>
          <a:p>
            <a:r>
              <a:rPr lang="en-US" sz="2400" dirty="0"/>
              <a:t>The assessment results guide the team’s determination of eligibility and the design of appropriate instruction and intervention for the individual student</a:t>
            </a:r>
          </a:p>
          <a:p>
            <a:endParaRPr lang="en-US" dirty="0"/>
          </a:p>
        </p:txBody>
      </p:sp>
    </p:spTree>
    <p:extLst>
      <p:ext uri="{BB962C8B-B14F-4D97-AF65-F5344CB8AC3E}">
        <p14:creationId xmlns:p14="http://schemas.microsoft.com/office/powerpoint/2010/main" val="191993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MTSS Comprehensive Assessment Guidelines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1336" y="2151464"/>
            <a:ext cx="7084462" cy="3741317"/>
          </a:xfrm>
        </p:spPr>
      </p:pic>
      <p:sp>
        <p:nvSpPr>
          <p:cNvPr id="5" name="Rectangle 4"/>
          <p:cNvSpPr/>
          <p:nvPr/>
        </p:nvSpPr>
        <p:spPr>
          <a:xfrm>
            <a:off x="6597199" y="5523449"/>
            <a:ext cx="5594801" cy="369332"/>
          </a:xfrm>
          <a:prstGeom prst="rect">
            <a:avLst/>
          </a:prstGeom>
        </p:spPr>
        <p:txBody>
          <a:bodyPr wrap="none">
            <a:spAutoFit/>
          </a:bodyPr>
          <a:lstStyle/>
          <a:p>
            <a:r>
              <a:rPr lang="en-US" dirty="0">
                <a:hlinkClick r:id="rId4"/>
              </a:rPr>
              <a:t>http://</a:t>
            </a:r>
            <a:r>
              <a:rPr lang="en-US" dirty="0" err="1">
                <a:hlinkClick r:id="rId4"/>
              </a:rPr>
              <a:t>www.livebinders.com</a:t>
            </a:r>
            <a:r>
              <a:rPr lang="en-US" dirty="0">
                <a:hlinkClick r:id="rId4"/>
              </a:rPr>
              <a:t>/media/get/</a:t>
            </a:r>
            <a:r>
              <a:rPr lang="en-US" dirty="0" err="1">
                <a:hlinkClick r:id="rId4"/>
              </a:rPr>
              <a:t>MTUwNDEyMjE</a:t>
            </a:r>
            <a:r>
              <a:rPr lang="en-US" dirty="0">
                <a:hlinkClick r:id="rId4"/>
              </a:rPr>
              <a:t>=</a:t>
            </a:r>
            <a:endParaRPr lang="en-US" dirty="0"/>
          </a:p>
        </p:txBody>
      </p:sp>
    </p:spTree>
    <p:extLst>
      <p:ext uri="{BB962C8B-B14F-4D97-AF65-F5344CB8AC3E}">
        <p14:creationId xmlns:p14="http://schemas.microsoft.com/office/powerpoint/2010/main" val="202918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of caution</a:t>
            </a:r>
            <a:r>
              <a:rPr lang="mr-IN" dirty="0"/>
              <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4400" dirty="0"/>
              <a:t>“We usually refer the term dyslexic for children whose reading, spelling and language difficulties </a:t>
            </a:r>
            <a:r>
              <a:rPr lang="en-US" sz="4400" b="1" dirty="0"/>
              <a:t>persist</a:t>
            </a:r>
            <a:r>
              <a:rPr lang="en-US" sz="4400" dirty="0"/>
              <a:t> even when they </a:t>
            </a:r>
            <a:r>
              <a:rPr lang="en-US" sz="4400" b="1" dirty="0"/>
              <a:t>receive excellent instruction</a:t>
            </a:r>
            <a:r>
              <a:rPr lang="en-US" sz="4400" dirty="0"/>
              <a:t>.”</a:t>
            </a:r>
          </a:p>
          <a:p>
            <a:pPr marL="0" indent="0">
              <a:buNone/>
            </a:pPr>
            <a:r>
              <a:rPr lang="en-US" sz="2000" dirty="0"/>
              <a:t>				 									</a:t>
            </a:r>
            <a:r>
              <a:rPr lang="en-US" dirty="0"/>
              <a:t>Moats &amp; Dakin, 2008</a:t>
            </a:r>
          </a:p>
          <a:p>
            <a:endParaRPr lang="en-US" dirty="0"/>
          </a:p>
        </p:txBody>
      </p:sp>
    </p:spTree>
    <p:extLst>
      <p:ext uri="{BB962C8B-B14F-4D97-AF65-F5344CB8AC3E}">
        <p14:creationId xmlns:p14="http://schemas.microsoft.com/office/powerpoint/2010/main" val="164541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from stakeholders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8715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did dyslexia  and dyscalculia get paired for this legislation?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0087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474443" y="823429"/>
            <a:ext cx="9604375" cy="4881632"/>
          </a:xfrm>
        </p:spPr>
        <p:txBody>
          <a:bodyPr anchor="t">
            <a:noAutofit/>
          </a:bodyPr>
          <a:lstStyle/>
          <a:p>
            <a:r>
              <a:rPr lang="en-US" sz="2400" dirty="0"/>
              <a:t>Legislation was proposed to Representative Debra Conrad by parents who used West Virginia legislation as a model.  West Virginia's legislation includes dyscalculia as well as dyslexia.  (West Virginia H. B. 4608) </a:t>
            </a:r>
          </a:p>
          <a:p>
            <a:r>
              <a:rPr lang="en-US" sz="2400" dirty="0"/>
              <a:t>There are similarities between dyslexia and dyscalculia in that they both stem from issues with foundational skills. Both are alternative terms for specific learning disabilities</a:t>
            </a:r>
          </a:p>
          <a:p>
            <a:r>
              <a:rPr lang="en-US" sz="2400" dirty="0"/>
              <a:t>Diagnostic assessments are used to allow instruction and interventions to be focused on the specific target skill and sets of skills that will increase overall academic or behavioral competency</a:t>
            </a:r>
          </a:p>
        </p:txBody>
      </p:sp>
    </p:spTree>
    <p:extLst>
      <p:ext uri="{BB962C8B-B14F-4D97-AF65-F5344CB8AC3E}">
        <p14:creationId xmlns:p14="http://schemas.microsoft.com/office/powerpoint/2010/main" val="99579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and Context</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929413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you define dyscalculia so that we are  all working from the same definition in the same way that we are for dyslexia?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19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43616" y="846543"/>
            <a:ext cx="9604375" cy="3449638"/>
          </a:xfrm>
        </p:spPr>
        <p:txBody>
          <a:bodyPr>
            <a:noAutofit/>
          </a:bodyPr>
          <a:lstStyle/>
          <a:p>
            <a:r>
              <a:rPr lang="en-US" sz="2400" dirty="0"/>
              <a:t>Dyscalculia is not as well-researched, and a universal definition does not exist</a:t>
            </a:r>
          </a:p>
          <a:p>
            <a:r>
              <a:rPr lang="en-US" sz="2400" dirty="0"/>
              <a:t>We are considering a student who may be considered as having dyscalculia to be a student who has not responded to empirically validated core instruction in math</a:t>
            </a:r>
          </a:p>
          <a:p>
            <a:r>
              <a:rPr lang="en-US" sz="2400" dirty="0"/>
              <a:t>The student with dyscalculia characteristics may qualify as a student with a learning disability under the area of math calculation and/or mathematics problem-solving</a:t>
            </a:r>
          </a:p>
        </p:txBody>
      </p:sp>
    </p:spTree>
    <p:extLst>
      <p:ext uri="{BB962C8B-B14F-4D97-AF65-F5344CB8AC3E}">
        <p14:creationId xmlns:p14="http://schemas.microsoft.com/office/powerpoint/2010/main" val="142204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orthographic processing not included in the definition of dyslexia?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568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1966" y="570097"/>
            <a:ext cx="9901840" cy="5174720"/>
          </a:xfrm>
        </p:spPr>
        <p:txBody>
          <a:bodyPr>
            <a:normAutofit/>
          </a:bodyPr>
          <a:lstStyle/>
          <a:p>
            <a:r>
              <a:rPr lang="en-US" sz="2400" dirty="0"/>
              <a:t>The primary issue for dyslexia resides in phonological processing.  It is a sound or phonological encoding difficulty</a:t>
            </a:r>
          </a:p>
          <a:p>
            <a:r>
              <a:rPr lang="en-US" sz="2400" dirty="0"/>
              <a:t>Orthographic processing is enabled by phonemic awareness and grapheme-phoneme knowledge, which are the primary need areas for a person with dyslexia</a:t>
            </a:r>
          </a:p>
          <a:p>
            <a:r>
              <a:rPr lang="en-US" sz="2400" dirty="0"/>
              <a:t>Although orthographic processing is not directly referenced in the definition, the portion of the definition that states, "It is characterized by difficulties with accurate and/or fluent word recognition and by poor spelling and decoding abilities," refers to orthographic processing and its impact on automatic word recognition, fluency and spelling</a:t>
            </a:r>
          </a:p>
        </p:txBody>
      </p:sp>
    </p:spTree>
    <p:extLst>
      <p:ext uri="{BB962C8B-B14F-4D97-AF65-F5344CB8AC3E}">
        <p14:creationId xmlns:p14="http://schemas.microsoft.com/office/powerpoint/2010/main" val="517971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screening mean universal screening of all students, or just screening of students demonstrating challenges?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105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3792" y="465619"/>
            <a:ext cx="10217425" cy="4921389"/>
          </a:xfrm>
        </p:spPr>
        <p:txBody>
          <a:bodyPr>
            <a:noAutofit/>
          </a:bodyPr>
          <a:lstStyle/>
          <a:p>
            <a:r>
              <a:rPr lang="en-US" sz="2400" dirty="0"/>
              <a:t>Screening may be used for the following purposes: </a:t>
            </a:r>
          </a:p>
          <a:p>
            <a:pPr marL="0" indent="0">
              <a:buNone/>
            </a:pPr>
            <a:r>
              <a:rPr lang="en-US" sz="2400" dirty="0"/>
              <a:t>(a) Mass/Universal screenings are those screenings done with all students. </a:t>
            </a:r>
          </a:p>
          <a:p>
            <a:pPr marL="0" indent="0">
              <a:buNone/>
            </a:pPr>
            <a:r>
              <a:rPr lang="en-US" sz="2400" dirty="0"/>
              <a:t>(b) Individual screenings, such as hearing, vision, and motor screenings, may be required as part of the evaluation process for eligibility for special education and related services. </a:t>
            </a:r>
          </a:p>
          <a:p>
            <a:pPr marL="0" indent="0">
              <a:buNone/>
            </a:pPr>
            <a:r>
              <a:rPr lang="en-US" sz="2400" dirty="0"/>
              <a:t>(c) The screening of a student by a teacher or specialist to determine appropriate instructional strategies for curriculum implementation shall not be considered to be an evaluation for eligibility for special education and related services.  </a:t>
            </a:r>
            <a:r>
              <a:rPr lang="mr-IN" sz="2400" dirty="0"/>
              <a:t>NC 1500-2.30</a:t>
            </a:r>
          </a:p>
          <a:p>
            <a:r>
              <a:rPr lang="en-US" sz="2400" dirty="0"/>
              <a:t>For additional information regarding universal screening systems within an MTSS,  refer to the MTSS Comprehensive Assessment Guidelines</a:t>
            </a:r>
          </a:p>
        </p:txBody>
      </p:sp>
    </p:spTree>
    <p:extLst>
      <p:ext uri="{BB962C8B-B14F-4D97-AF65-F5344CB8AC3E}">
        <p14:creationId xmlns:p14="http://schemas.microsoft.com/office/powerpoint/2010/main" val="955444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What are school systems required to do differently regarding identification of students?  Should specific statements of dyslexia, dyscalculia, and/or other types of learning disabilities be included in reports and forms?  Or, do we continue to use SLD identification only?</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675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75659" y="644524"/>
            <a:ext cx="9604375" cy="5000901"/>
          </a:xfrm>
        </p:spPr>
        <p:txBody>
          <a:bodyPr>
            <a:noAutofit/>
          </a:bodyPr>
          <a:lstStyle/>
          <a:p>
            <a:r>
              <a:rPr lang="en-US" sz="2400" dirty="0"/>
              <a:t>Students continue to be found eligible as a student with a Specific Learning Disability under IDEA.  Dyslexia is NOT a new area of eligibility.</a:t>
            </a:r>
          </a:p>
          <a:p>
            <a:r>
              <a:rPr lang="en-US" sz="2400" dirty="0"/>
              <a:t>OSEP (October 2015):  </a:t>
            </a:r>
          </a:p>
          <a:p>
            <a:pPr lvl="1"/>
            <a:r>
              <a:rPr lang="en-US" sz="2200" dirty="0"/>
              <a:t>"The purpose of this letter is to clarify that there is nothing in the IDEA that would prohibit the use of the terms dyslexia, dyscalculia, and dysgraphia in IDEA evaluation, eligibility determinations, or IEP documents."  </a:t>
            </a:r>
          </a:p>
          <a:p>
            <a:pPr lvl="1"/>
            <a:r>
              <a:rPr lang="en-US" sz="2200" dirty="0"/>
              <a:t>"In implementing the IDEA requirements discussed above, OSERS encourages SEAs and LEAs to </a:t>
            </a:r>
            <a:r>
              <a:rPr lang="en-US" sz="2200" b="1" dirty="0"/>
              <a:t>consider situations where it would be appropriate to use the terms dyslexia, dyscalculia, or dysgraphia to describe and address the child’s unique, identified needs through evaluation, eligibility, and IEP documents."</a:t>
            </a:r>
          </a:p>
        </p:txBody>
      </p:sp>
    </p:spTree>
    <p:extLst>
      <p:ext uri="{BB962C8B-B14F-4D97-AF65-F5344CB8AC3E}">
        <p14:creationId xmlns:p14="http://schemas.microsoft.com/office/powerpoint/2010/main" val="2119485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this impact eligibility decisions since "Dyslexia and Dyscalculia" are not specific areas under NC eligibility for a SLD at this time?  Will this change?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1069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54564" y="644524"/>
            <a:ext cx="9604375" cy="5179805"/>
          </a:xfrm>
        </p:spPr>
        <p:txBody>
          <a:bodyPr>
            <a:normAutofit/>
          </a:bodyPr>
          <a:lstStyle/>
          <a:p>
            <a:r>
              <a:rPr lang="en-US" sz="2800" dirty="0"/>
              <a:t>Dyslexia, dyscalculia and dysgraphia are considered alternate terms for Specific Learning Disabilities under the IDEA and NC Policies</a:t>
            </a:r>
          </a:p>
          <a:p>
            <a:r>
              <a:rPr lang="en-US" sz="2800" dirty="0"/>
              <a:t>In order to be eligible for special education and related services, a student must:</a:t>
            </a:r>
          </a:p>
          <a:p>
            <a:pPr lvl="1"/>
            <a:r>
              <a:rPr lang="en-US" sz="2400" dirty="0"/>
              <a:t>Have a disability,</a:t>
            </a:r>
          </a:p>
          <a:p>
            <a:pPr lvl="1"/>
            <a:r>
              <a:rPr lang="en-US" sz="2400" dirty="0"/>
              <a:t>Experience an adverse effect as a result of the disability;  AND</a:t>
            </a:r>
          </a:p>
          <a:p>
            <a:pPr lvl="1"/>
            <a:r>
              <a:rPr lang="en-US" sz="2400" dirty="0"/>
              <a:t>Require special education and related services.</a:t>
            </a:r>
          </a:p>
        </p:txBody>
      </p:sp>
    </p:spTree>
    <p:extLst>
      <p:ext uri="{BB962C8B-B14F-4D97-AF65-F5344CB8AC3E}">
        <p14:creationId xmlns:p14="http://schemas.microsoft.com/office/powerpoint/2010/main" val="117247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1579" y="1962962"/>
            <a:ext cx="3333358" cy="3449638"/>
          </a:xfrm>
        </p:spPr>
      </p:pic>
      <p:sp>
        <p:nvSpPr>
          <p:cNvPr id="5" name="TextBox 4"/>
          <p:cNvSpPr txBox="1"/>
          <p:nvPr/>
        </p:nvSpPr>
        <p:spPr>
          <a:xfrm>
            <a:off x="5671405" y="2250041"/>
            <a:ext cx="4965895" cy="3046988"/>
          </a:xfrm>
          <a:prstGeom prst="rect">
            <a:avLst/>
          </a:prstGeom>
          <a:noFill/>
        </p:spPr>
        <p:txBody>
          <a:bodyPr wrap="square" rtlCol="0">
            <a:spAutoFit/>
          </a:bodyPr>
          <a:lstStyle/>
          <a:p>
            <a:pPr marL="342900" indent="-342900">
              <a:buClr>
                <a:srgbClr val="C00000"/>
              </a:buClr>
              <a:buFont typeface="Arial" charset="0"/>
              <a:buChar char="•"/>
            </a:pPr>
            <a:r>
              <a:rPr lang="en-US" sz="2400" dirty="0"/>
              <a:t>Grassroots movement driven by families concerned with the limited access to educational interventions for dyslexia and other language-based learning disabilities</a:t>
            </a:r>
          </a:p>
          <a:p>
            <a:pPr marL="342900" indent="-342900">
              <a:buClr>
                <a:srgbClr val="C00000"/>
              </a:buClr>
              <a:buFont typeface="Arial" charset="0"/>
              <a:buChar char="•"/>
            </a:pPr>
            <a:r>
              <a:rPr lang="en-US" sz="2400" dirty="0"/>
              <a:t>Mission is to raise dyslexia awareness, empower families, and inform policy-makers</a:t>
            </a:r>
          </a:p>
        </p:txBody>
      </p:sp>
    </p:spTree>
    <p:extLst>
      <p:ext uri="{BB962C8B-B14F-4D97-AF65-F5344CB8AC3E}">
        <p14:creationId xmlns:p14="http://schemas.microsoft.com/office/powerpoint/2010/main" val="80523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best course of action for students showing signs of dyslexia, but who may not yet be demonstrating delays/functional impairments sufficient for SLD identification?  Will these students be identified as having dyslexia?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0748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94929" y="982454"/>
            <a:ext cx="9604375" cy="5140049"/>
          </a:xfrm>
        </p:spPr>
        <p:txBody>
          <a:bodyPr>
            <a:normAutofit/>
          </a:bodyPr>
          <a:lstStyle/>
          <a:p>
            <a:r>
              <a:rPr lang="en-US" sz="2400" dirty="0"/>
              <a:t>We cannot predetermine eligibility status.  </a:t>
            </a:r>
          </a:p>
          <a:p>
            <a:r>
              <a:rPr lang="en-US" sz="2400" dirty="0"/>
              <a:t>Students who demonstrate indicators of risk for academics or behavior should receive supplemental and/or intensive interventions matched to need.  Student response to the intervention should be closely monitored.</a:t>
            </a:r>
          </a:p>
          <a:p>
            <a:r>
              <a:rPr lang="en-US" sz="2400" dirty="0"/>
              <a:t>If at any time a suspicion of a disability exists then IEP teams must meet to consider the available evidence and determine if a comprehensive evaluation is warranted.</a:t>
            </a:r>
          </a:p>
        </p:txBody>
      </p:sp>
    </p:spTree>
    <p:extLst>
      <p:ext uri="{BB962C8B-B14F-4D97-AF65-F5344CB8AC3E}">
        <p14:creationId xmlns:p14="http://schemas.microsoft.com/office/powerpoint/2010/main" val="81560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Many of these things may be answered in the webinar, but we would like to know minimal and best practice levels to meet the stipulations of the bill. Also, how should these things be documented? Step by step guidance would be greatly appreciated.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3800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830" y="727689"/>
            <a:ext cx="9603275" cy="1049235"/>
          </a:xfrm>
        </p:spPr>
        <p:txBody>
          <a:bodyPr>
            <a:noAutofit/>
          </a:bodyPr>
          <a:lstStyle/>
          <a:p>
            <a:r>
              <a:rPr lang="en-US" dirty="0"/>
              <a:t>Section 1</a:t>
            </a:r>
          </a:p>
        </p:txBody>
      </p:sp>
      <p:sp>
        <p:nvSpPr>
          <p:cNvPr id="3" name="Content Placeholder 2"/>
          <p:cNvSpPr>
            <a:spLocks noGrp="1"/>
          </p:cNvSpPr>
          <p:nvPr>
            <p:ph idx="1"/>
          </p:nvPr>
        </p:nvSpPr>
        <p:spPr/>
        <p:txBody>
          <a:bodyPr>
            <a:normAutofit fontScale="92500"/>
          </a:bodyPr>
          <a:lstStyle/>
          <a:p>
            <a:r>
              <a:rPr lang="en-US" sz="2400" dirty="0"/>
              <a:t>Ensure that all staff have knowledge of Child Find responsibilities to identify, locate and evaluate children with disabilities.</a:t>
            </a:r>
          </a:p>
          <a:p>
            <a:r>
              <a:rPr lang="en-US" sz="2400" dirty="0"/>
              <a:t>Ensure all staff are aware of the definition of screening within NC Policies </a:t>
            </a:r>
          </a:p>
          <a:p>
            <a:r>
              <a:rPr lang="en-US" sz="2400" dirty="0"/>
              <a:t>Utilize qualified professional to review diagnostic instruments used when determining eligibility</a:t>
            </a:r>
          </a:p>
          <a:p>
            <a:r>
              <a:rPr lang="en-US" sz="2400" dirty="0"/>
              <a:t>Specially-designed instruction should be designed based on the unique needs and characteristics of students with dyslexia, dyscalculia and dysgraphia</a:t>
            </a:r>
          </a:p>
        </p:txBody>
      </p:sp>
    </p:spTree>
    <p:extLst>
      <p:ext uri="{BB962C8B-B14F-4D97-AF65-F5344CB8AC3E}">
        <p14:creationId xmlns:p14="http://schemas.microsoft.com/office/powerpoint/2010/main" val="1029167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a:t>
            </a:r>
          </a:p>
        </p:txBody>
      </p:sp>
      <p:sp>
        <p:nvSpPr>
          <p:cNvPr id="3" name="Content Placeholder 2"/>
          <p:cNvSpPr>
            <a:spLocks noGrp="1"/>
          </p:cNvSpPr>
          <p:nvPr>
            <p:ph idx="1"/>
          </p:nvPr>
        </p:nvSpPr>
        <p:spPr>
          <a:xfrm>
            <a:off x="974501" y="1995854"/>
            <a:ext cx="9603275" cy="3888111"/>
          </a:xfrm>
        </p:spPr>
        <p:txBody>
          <a:bodyPr>
            <a:normAutofit/>
          </a:bodyPr>
          <a:lstStyle/>
          <a:p>
            <a:pPr lvl="1"/>
            <a:r>
              <a:rPr lang="en-US" sz="2400" dirty="0"/>
              <a:t>Definition has been incorporated into the NC Policies</a:t>
            </a:r>
          </a:p>
          <a:p>
            <a:pPr lvl="1"/>
            <a:r>
              <a:rPr lang="en-US" sz="2400" dirty="0"/>
              <a:t>Ensure all staff are aware that we DO use the term dyslexia in the NC public schools.</a:t>
            </a:r>
          </a:p>
          <a:p>
            <a:pPr lvl="1"/>
            <a:r>
              <a:rPr lang="en-US" sz="2400" dirty="0"/>
              <a:t>Ensure all staff are aware and knowledgeable of the definition and the characteristics and instructional implications of dyslexia</a:t>
            </a:r>
            <a:endParaRPr lang="en-US" dirty="0"/>
          </a:p>
          <a:p>
            <a:pPr lvl="2"/>
            <a:r>
              <a:rPr lang="en-US" sz="2400" dirty="0"/>
              <a:t>Suggestions for documentation:</a:t>
            </a:r>
          </a:p>
          <a:p>
            <a:pPr lvl="3"/>
            <a:r>
              <a:rPr lang="en-US" sz="2000" dirty="0"/>
              <a:t>system-wide communication</a:t>
            </a:r>
          </a:p>
          <a:p>
            <a:pPr lvl="3"/>
            <a:r>
              <a:rPr lang="en-US" sz="2000" dirty="0"/>
              <a:t>training attendance rosters, resources posted on websites</a:t>
            </a:r>
          </a:p>
        </p:txBody>
      </p:sp>
    </p:spTree>
    <p:extLst>
      <p:ext uri="{BB962C8B-B14F-4D97-AF65-F5344CB8AC3E}">
        <p14:creationId xmlns:p14="http://schemas.microsoft.com/office/powerpoint/2010/main" val="2059039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a:t>
            </a:r>
          </a:p>
        </p:txBody>
      </p:sp>
      <p:sp>
        <p:nvSpPr>
          <p:cNvPr id="3" name="Content Placeholder 2"/>
          <p:cNvSpPr>
            <a:spLocks noGrp="1"/>
          </p:cNvSpPr>
          <p:nvPr>
            <p:ph idx="1"/>
          </p:nvPr>
        </p:nvSpPr>
        <p:spPr>
          <a:xfrm>
            <a:off x="956697" y="2015732"/>
            <a:ext cx="10098157" cy="3967625"/>
          </a:xfrm>
        </p:spPr>
        <p:txBody>
          <a:bodyPr>
            <a:normAutofit fontScale="62500" lnSpcReduction="20000"/>
          </a:bodyPr>
          <a:lstStyle/>
          <a:p>
            <a:pPr lvl="1"/>
            <a:r>
              <a:rPr lang="en-US" sz="3200" dirty="0"/>
              <a:t>State Board of Education/NCDPI EC Division provides professional development on the identification of and intervention strategies for dyslexia, dysgraphia and other specific learning disabilities; professional development on dyscalculia is in process</a:t>
            </a:r>
          </a:p>
          <a:p>
            <a:pPr lvl="1"/>
            <a:r>
              <a:rPr lang="en-US" sz="3200" dirty="0"/>
              <a:t>Ensure staff have opportunities to attend professional development offered through the EC Division and through local capacity within LEAs and regionally based</a:t>
            </a:r>
          </a:p>
          <a:p>
            <a:pPr lvl="1"/>
            <a:r>
              <a:rPr lang="en-US" sz="3200" dirty="0"/>
              <a:t>As an LEA, best practice would be to provide opportunities for teachers and other school personnel involved in screening and evaluation to attend professional development such as:</a:t>
            </a:r>
          </a:p>
          <a:p>
            <a:pPr lvl="2"/>
            <a:r>
              <a:rPr lang="en-US" sz="2600" dirty="0"/>
              <a:t>Reading Research to Classroom Practice, </a:t>
            </a:r>
          </a:p>
          <a:p>
            <a:pPr lvl="2"/>
            <a:r>
              <a:rPr lang="en-US" sz="2600" dirty="0"/>
              <a:t>A Deep Dive into Dyslexia: The Science of Reading and Expert Teaching, </a:t>
            </a:r>
          </a:p>
          <a:p>
            <a:pPr lvl="2"/>
            <a:r>
              <a:rPr lang="en-US" sz="2600" dirty="0"/>
              <a:t>What Works for Teaching Students with Word Level Written Expression Difficulties, and </a:t>
            </a:r>
          </a:p>
          <a:p>
            <a:pPr lvl="2"/>
            <a:r>
              <a:rPr lang="en-US" sz="2600" dirty="0"/>
              <a:t>Foundations of Math</a:t>
            </a:r>
          </a:p>
        </p:txBody>
      </p:sp>
    </p:spTree>
    <p:extLst>
      <p:ext uri="{BB962C8B-B14F-4D97-AF65-F5344CB8AC3E}">
        <p14:creationId xmlns:p14="http://schemas.microsoft.com/office/powerpoint/2010/main" val="84688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a:t>
            </a:r>
            <a:r>
              <a:rPr lang="en-US" dirty="0" err="1"/>
              <a:t>con’t</a:t>
            </a:r>
            <a:r>
              <a:rPr lang="en-US" dirty="0"/>
              <a:t>)</a:t>
            </a:r>
          </a:p>
        </p:txBody>
      </p:sp>
      <p:sp>
        <p:nvSpPr>
          <p:cNvPr id="3" name="Content Placeholder 2"/>
          <p:cNvSpPr>
            <a:spLocks noGrp="1"/>
          </p:cNvSpPr>
          <p:nvPr>
            <p:ph idx="1"/>
          </p:nvPr>
        </p:nvSpPr>
        <p:spPr>
          <a:xfrm>
            <a:off x="934744" y="1995854"/>
            <a:ext cx="9603275" cy="3450613"/>
          </a:xfrm>
        </p:spPr>
        <p:txBody>
          <a:bodyPr>
            <a:noAutofit/>
          </a:bodyPr>
          <a:lstStyle/>
          <a:p>
            <a:pPr lvl="1">
              <a:buFont typeface="Arial" charset="0"/>
              <a:buChar char="•"/>
            </a:pPr>
            <a:r>
              <a:rPr lang="en-US" sz="2400" dirty="0"/>
              <a:t>Information is made available electronically to parents, educators and other concerned groups</a:t>
            </a:r>
          </a:p>
          <a:p>
            <a:pPr lvl="1"/>
            <a:r>
              <a:rPr lang="en-US" sz="2400" dirty="0"/>
              <a:t>The NCDPI ECD has a link to resources for dyslexia and dyscalculia on the Exceptional Children Division website</a:t>
            </a:r>
          </a:p>
          <a:p>
            <a:pPr lvl="1"/>
            <a:r>
              <a:rPr lang="en-US" sz="2400" dirty="0"/>
              <a:t>Ensure all staff are aware of and have access to the Dyslexia Topic Brief.  Link this document on your school system website. </a:t>
            </a:r>
          </a:p>
          <a:p>
            <a:pPr lvl="1"/>
            <a:r>
              <a:rPr lang="en-US" sz="2400" dirty="0"/>
              <a:t>Ensure all staff are aware of the October 23, 2015 Dear Colleague letter from OSEP</a:t>
            </a:r>
          </a:p>
        </p:txBody>
      </p:sp>
    </p:spTree>
    <p:extLst>
      <p:ext uri="{BB962C8B-B14F-4D97-AF65-F5344CB8AC3E}">
        <p14:creationId xmlns:p14="http://schemas.microsoft.com/office/powerpoint/2010/main" val="526600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a:t>
            </a:r>
          </a:p>
        </p:txBody>
      </p:sp>
      <p:sp>
        <p:nvSpPr>
          <p:cNvPr id="3" name="Content Placeholder 2"/>
          <p:cNvSpPr>
            <a:spLocks noGrp="1"/>
          </p:cNvSpPr>
          <p:nvPr>
            <p:ph idx="1"/>
          </p:nvPr>
        </p:nvSpPr>
        <p:spPr>
          <a:xfrm>
            <a:off x="994379" y="1853754"/>
            <a:ext cx="10060475" cy="4109724"/>
          </a:xfrm>
        </p:spPr>
        <p:txBody>
          <a:bodyPr>
            <a:noAutofit/>
          </a:bodyPr>
          <a:lstStyle/>
          <a:p>
            <a:pPr lvl="1">
              <a:lnSpc>
                <a:spcPct val="140000"/>
              </a:lnSpc>
            </a:pPr>
            <a:r>
              <a:rPr lang="en-US" sz="2000" dirty="0"/>
              <a:t>Ensure that local boards of education have knowledge of Child Find responsibilities to identify, locate and evaluate children with disabilities.</a:t>
            </a:r>
          </a:p>
          <a:p>
            <a:pPr lvl="1">
              <a:lnSpc>
                <a:spcPct val="140000"/>
              </a:lnSpc>
            </a:pPr>
            <a:r>
              <a:rPr lang="en-US" sz="2000" dirty="0"/>
              <a:t>Ensure that local boards are aware of the definition of screening within NC Policies </a:t>
            </a:r>
          </a:p>
          <a:p>
            <a:pPr lvl="1">
              <a:lnSpc>
                <a:spcPct val="140000"/>
              </a:lnSpc>
            </a:pPr>
            <a:r>
              <a:rPr lang="en-US" sz="2000" dirty="0"/>
              <a:t>Local boards of education may or may not have individuals with knowledge of diagnostic and screening tools used for about dyslexia, dyscalculia,  or other specific learning disabilities.   If they do not, best practice would be to enlist experts within the LEA that could assist them in meeting this requirement </a:t>
            </a:r>
          </a:p>
          <a:p>
            <a:pPr lvl="1">
              <a:lnSpc>
                <a:spcPct val="140000"/>
              </a:lnSpc>
            </a:pPr>
            <a:r>
              <a:rPr lang="en-US" sz="2000" dirty="0"/>
              <a:t>Read the MTSS Comprehensive Assessment Guidelines.  If you have questions, contact your district or regional MTSS consultant.</a:t>
            </a:r>
          </a:p>
          <a:p>
            <a:pPr lvl="1">
              <a:lnSpc>
                <a:spcPct val="140000"/>
              </a:lnSpc>
            </a:pPr>
            <a:endParaRPr lang="en-US" dirty="0"/>
          </a:p>
        </p:txBody>
      </p:sp>
    </p:spTree>
    <p:extLst>
      <p:ext uri="{BB962C8B-B14F-4D97-AF65-F5344CB8AC3E}">
        <p14:creationId xmlns:p14="http://schemas.microsoft.com/office/powerpoint/2010/main" val="1782559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you be creating a shared file that has suggestions/recommendations for tasks and measures found to be helpful in the screening and evaluation process for both dyslexia and dyscalculia?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4162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35294" y="207204"/>
            <a:ext cx="9604375" cy="5199684"/>
          </a:xfrm>
        </p:spPr>
        <p:txBody>
          <a:bodyPr>
            <a:noAutofit/>
          </a:bodyPr>
          <a:lstStyle/>
          <a:p>
            <a:r>
              <a:rPr lang="en-US" dirty="0"/>
              <a:t>When conducting a comprehensive evaluation for students suspected of having an SLD, the IEP team would determine the assessment tools and strategies needed to gather relevant functional, developmental and academic information about the child.  Assessments and other evaluation materials would include those tailored to assess specific areas of educational need and in all areas of a suspected disability.  </a:t>
            </a:r>
          </a:p>
          <a:p>
            <a:r>
              <a:rPr lang="en-US" dirty="0"/>
              <a:t>The NCDPI Exceptional Children Division is currently provided professional development on the use of the NC Early Numeracy Indicators and curriculum based measures of math computation to screen for indicators of risk for math difficulties and as a progress monitoring tool.  </a:t>
            </a:r>
          </a:p>
          <a:p>
            <a:r>
              <a:rPr lang="en-US" dirty="0"/>
              <a:t>To support schools with implementation of the SLD Policy Addendum effective July 1, 2020 and the requirement for diagnostic assessments, further guidance regarding diagnostic assessment processes within a comprehensive evaluation for students suspected of having an SLD is forthcoming. </a:t>
            </a:r>
          </a:p>
          <a:p>
            <a:r>
              <a:rPr lang="en-US" dirty="0"/>
              <a:t>For information on screening and diagnostic processes within an MTSS,  refer to the MTSS Comprehensive Assessment Guidelines </a:t>
            </a:r>
          </a:p>
        </p:txBody>
      </p:sp>
    </p:spTree>
    <p:extLst>
      <p:ext uri="{BB962C8B-B14F-4D97-AF65-F5344CB8AC3E}">
        <p14:creationId xmlns:p14="http://schemas.microsoft.com/office/powerpoint/2010/main" val="97489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Legislation</a:t>
            </a:r>
          </a:p>
        </p:txBody>
      </p:sp>
      <p:sp>
        <p:nvSpPr>
          <p:cNvPr id="4" name="Text Placeholder 3"/>
          <p:cNvSpPr>
            <a:spLocks noGrp="1"/>
          </p:cNvSpPr>
          <p:nvPr>
            <p:ph type="body" idx="1"/>
          </p:nvPr>
        </p:nvSpPr>
        <p:spPr/>
        <p:txBody>
          <a:bodyPr/>
          <a:lstStyle/>
          <a:p>
            <a:r>
              <a:rPr lang="en-US" dirty="0"/>
              <a:t>North Carolina House Bill 149/ S.L. 2017-127</a:t>
            </a:r>
          </a:p>
          <a:p>
            <a:r>
              <a:rPr lang="en-US" dirty="0">
                <a:hlinkClick r:id="rId3"/>
              </a:rPr>
              <a:t>https://www.ncleg.net/Sessions/2017/Bills/House/PDF/H149v4.pdf</a:t>
            </a:r>
            <a:r>
              <a:rPr lang="en-US" dirty="0"/>
              <a:t> </a:t>
            </a:r>
          </a:p>
        </p:txBody>
      </p:sp>
    </p:spTree>
    <p:extLst>
      <p:ext uri="{BB962C8B-B14F-4D97-AF65-F5344CB8AC3E}">
        <p14:creationId xmlns:p14="http://schemas.microsoft.com/office/powerpoint/2010/main" val="656700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Information on how best to respond or materials to help respond specifically to parents of students who are already identified with specific learning disabilities in reading or math and have appropriate goals to address dyslexia and dyscalculia, but the terminology had not been used in any reports, on the IEP or with the parent. Could this be provided. </a:t>
            </a:r>
          </a:p>
        </p:txBody>
      </p:sp>
    </p:spTree>
    <p:extLst>
      <p:ext uri="{BB962C8B-B14F-4D97-AF65-F5344CB8AC3E}">
        <p14:creationId xmlns:p14="http://schemas.microsoft.com/office/powerpoint/2010/main" val="910715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16025" y="644525"/>
            <a:ext cx="9604375" cy="4901510"/>
          </a:xfrm>
        </p:spPr>
        <p:txBody>
          <a:bodyPr/>
          <a:lstStyle/>
          <a:p>
            <a:r>
              <a:rPr lang="en-US" dirty="0"/>
              <a:t>The goals of the IEP should enable the child to be involved in and make progress in the general education curriculum and meet each of the child’s needs that result from the disability NC 1503-4.1(a)(2)</a:t>
            </a:r>
          </a:p>
          <a:p>
            <a:r>
              <a:rPr lang="en-US" dirty="0"/>
              <a:t>There are </a:t>
            </a:r>
            <a:r>
              <a:rPr lang="en-US" b="1" dirty="0"/>
              <a:t>no legal restrictions to the use of the terms dyslexia, dysgraphia or dyscalculia </a:t>
            </a:r>
            <a:r>
              <a:rPr lang="en-US" dirty="0"/>
              <a:t>within the Present Levels of Academic Achievement and Functional Performance (PLAAFP) or elsewhere </a:t>
            </a:r>
            <a:r>
              <a:rPr lang="en-US" b="1" dirty="0"/>
              <a:t>within a student’s IEP</a:t>
            </a:r>
            <a:r>
              <a:rPr lang="en-US" dirty="0"/>
              <a:t>.  </a:t>
            </a:r>
          </a:p>
          <a:p>
            <a:r>
              <a:rPr lang="en-US" b="1" dirty="0"/>
              <a:t>However, use of these terms is not sufficient</a:t>
            </a:r>
            <a:r>
              <a:rPr lang="en-US" dirty="0"/>
              <a:t>; the term alone does not provide specific, measurable and objective information which describes the  student’s needs so that appropriate specially designed instruction can be designed and delivered</a:t>
            </a:r>
          </a:p>
          <a:p>
            <a:r>
              <a:rPr lang="en-US" dirty="0"/>
              <a:t>If the IEP goals are written in such a way as to meet the above requirements and specific terminology of dyslexia and dyscalculia is not used, there would be no legal requirement to revise the IEP to include these terms</a:t>
            </a:r>
          </a:p>
          <a:p>
            <a:endParaRPr lang="en-US" dirty="0"/>
          </a:p>
          <a:p>
            <a:endParaRPr lang="en-US" dirty="0"/>
          </a:p>
        </p:txBody>
      </p:sp>
    </p:spTree>
    <p:extLst>
      <p:ext uri="{BB962C8B-B14F-4D97-AF65-F5344CB8AC3E}">
        <p14:creationId xmlns:p14="http://schemas.microsoft.com/office/powerpoint/2010/main" val="1455290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status of work for dysgraphia?"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4111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355173" y="1141481"/>
            <a:ext cx="9604375" cy="4981023"/>
          </a:xfrm>
        </p:spPr>
        <p:txBody>
          <a:bodyPr>
            <a:normAutofit/>
          </a:bodyPr>
          <a:lstStyle/>
          <a:p>
            <a:r>
              <a:rPr lang="en-US" sz="2400" dirty="0"/>
              <a:t>A one day professional learning course has been developed and was offered at the instructor’s institute at the EC conference in November.   The title of this course is, "Addressing Word-level Written Expression Difficulties within an MTSS Framework”</a:t>
            </a:r>
          </a:p>
          <a:p>
            <a:r>
              <a:rPr lang="en-US" sz="2400" dirty="0"/>
              <a:t>LEAs in need of this PD can submit a request form to DPI if the area is not directly addressed in the LEA SA, but a need is identified. </a:t>
            </a:r>
          </a:p>
        </p:txBody>
      </p:sp>
    </p:spTree>
    <p:extLst>
      <p:ext uri="{BB962C8B-B14F-4D97-AF65-F5344CB8AC3E}">
        <p14:creationId xmlns:p14="http://schemas.microsoft.com/office/powerpoint/2010/main" val="672171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245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 149 Requirements</a:t>
            </a:r>
          </a:p>
        </p:txBody>
      </p:sp>
      <p:sp>
        <p:nvSpPr>
          <p:cNvPr id="3" name="Content Placeholder 2"/>
          <p:cNvSpPr>
            <a:spLocks noGrp="1"/>
          </p:cNvSpPr>
          <p:nvPr>
            <p:ph idx="1"/>
          </p:nvPr>
        </p:nvSpPr>
        <p:spPr/>
        <p:txBody>
          <a:bodyPr>
            <a:normAutofit fontScale="85000" lnSpcReduction="10000"/>
          </a:bodyPr>
          <a:lstStyle/>
          <a:p>
            <a:r>
              <a:rPr lang="en-US" sz="2800" dirty="0"/>
              <a:t>All students with specific learning disabilities </a:t>
            </a:r>
            <a:r>
              <a:rPr lang="en-US" sz="2800" b="1" dirty="0"/>
              <a:t>receive necessary screenings, assessments and special education services</a:t>
            </a:r>
          </a:p>
          <a:p>
            <a:r>
              <a:rPr lang="en-US" sz="2800" b="1" dirty="0"/>
              <a:t>Define dyslexia </a:t>
            </a:r>
            <a:r>
              <a:rPr lang="en-US" sz="2800" dirty="0"/>
              <a:t>as a part of policy</a:t>
            </a:r>
          </a:p>
          <a:p>
            <a:r>
              <a:rPr lang="en-US" sz="2800" dirty="0"/>
              <a:t>Ensure </a:t>
            </a:r>
            <a:r>
              <a:rPr lang="en-US" sz="2800" b="1" dirty="0"/>
              <a:t>ongoing PD opportunities </a:t>
            </a:r>
            <a:r>
              <a:rPr lang="en-US" sz="2800" dirty="0"/>
              <a:t>on identification &amp; intervention </a:t>
            </a:r>
          </a:p>
          <a:p>
            <a:r>
              <a:rPr lang="en-US" sz="2800" dirty="0"/>
              <a:t>Provide </a:t>
            </a:r>
            <a:r>
              <a:rPr lang="en-US" sz="2800" b="1" dirty="0"/>
              <a:t>electronic information for parents, educators &amp; others </a:t>
            </a:r>
          </a:p>
          <a:p>
            <a:r>
              <a:rPr lang="en-US" sz="2800" dirty="0"/>
              <a:t>Review by LBE of </a:t>
            </a:r>
            <a:r>
              <a:rPr lang="en-US" sz="2800" b="1" dirty="0"/>
              <a:t>diagnostic tools and screening instruments </a:t>
            </a:r>
            <a:r>
              <a:rPr lang="en-US" sz="2800" dirty="0"/>
              <a:t>to  determine if additional tools are needed</a:t>
            </a:r>
          </a:p>
        </p:txBody>
      </p:sp>
    </p:spTree>
    <p:extLst>
      <p:ext uri="{BB962C8B-B14F-4D97-AF65-F5344CB8AC3E}">
        <p14:creationId xmlns:p14="http://schemas.microsoft.com/office/powerpoint/2010/main" val="119866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a definition </a:t>
            </a:r>
          </a:p>
        </p:txBody>
      </p:sp>
      <p:sp>
        <p:nvSpPr>
          <p:cNvPr id="3" name="Text Placeholder 2"/>
          <p:cNvSpPr>
            <a:spLocks noGrp="1"/>
          </p:cNvSpPr>
          <p:nvPr>
            <p:ph type="body" idx="1"/>
          </p:nvPr>
        </p:nvSpPr>
        <p:spPr/>
        <p:txBody>
          <a:bodyPr/>
          <a:lstStyle/>
          <a:p>
            <a:r>
              <a:rPr lang="en-US" dirty="0"/>
              <a:t>To enable the identification of and intervention for students with dyslexia and students with dyscalculia</a:t>
            </a:r>
          </a:p>
        </p:txBody>
      </p:sp>
    </p:spTree>
    <p:extLst>
      <p:ext uri="{BB962C8B-B14F-4D97-AF65-F5344CB8AC3E}">
        <p14:creationId xmlns:p14="http://schemas.microsoft.com/office/powerpoint/2010/main" val="44753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1" y="610963"/>
            <a:ext cx="10584180" cy="4401205"/>
          </a:xfrm>
          <a:prstGeom prst="rect">
            <a:avLst/>
          </a:prstGeom>
        </p:spPr>
        <p:txBody>
          <a:bodyPr wrap="square">
            <a:spAutoFit/>
          </a:bodyPr>
          <a:lstStyle/>
          <a:p>
            <a:r>
              <a:rPr lang="en-US" sz="2400" b="1" dirty="0">
                <a:cs typeface="Calibri"/>
              </a:rPr>
              <a:t>Dyslexia is a </a:t>
            </a:r>
            <a:r>
              <a:rPr lang="en-US" sz="2400" b="1" dirty="0">
                <a:solidFill>
                  <a:schemeClr val="accent1">
                    <a:lumMod val="75000"/>
                  </a:schemeClr>
                </a:solidFill>
                <a:ea typeface="Century Gothic" charset="0"/>
                <a:cs typeface="Century Gothic" charset="0"/>
              </a:rPr>
              <a:t>specific learning disability</a:t>
            </a:r>
            <a:r>
              <a:rPr lang="en-US" sz="2400" b="1" dirty="0">
                <a:solidFill>
                  <a:srgbClr val="BC0000"/>
                </a:solidFill>
                <a:cs typeface="Calibri"/>
              </a:rPr>
              <a:t> </a:t>
            </a:r>
            <a:r>
              <a:rPr lang="en-US" sz="2400" b="1" dirty="0">
                <a:cs typeface="Calibri"/>
              </a:rPr>
              <a:t>that is neurobiological in origin. It is </a:t>
            </a:r>
            <a:r>
              <a:rPr lang="en-US" sz="2400" b="1" dirty="0">
                <a:solidFill>
                  <a:schemeClr val="accent1">
                    <a:lumMod val="75000"/>
                  </a:schemeClr>
                </a:solidFill>
                <a:ea typeface="Century Gothic" charset="0"/>
                <a:cs typeface="Century Gothic" charset="0"/>
              </a:rPr>
              <a:t>characterized by difficulties with accurate and/or fluent word recognition and by poor spelling and decoding abilities. </a:t>
            </a:r>
          </a:p>
          <a:p>
            <a:endParaRPr lang="en-US" sz="2400" b="1" dirty="0">
              <a:cs typeface="Calibri"/>
            </a:endParaRPr>
          </a:p>
          <a:p>
            <a:r>
              <a:rPr lang="en-US" sz="2400" b="1" dirty="0">
                <a:cs typeface="Calibri"/>
              </a:rPr>
              <a:t>These difficulties typically </a:t>
            </a:r>
            <a:r>
              <a:rPr lang="en-US" sz="2400" b="1" dirty="0">
                <a:solidFill>
                  <a:schemeClr val="accent1">
                    <a:lumMod val="75000"/>
                  </a:schemeClr>
                </a:solidFill>
                <a:ea typeface="Century Gothic" charset="0"/>
                <a:cs typeface="Century Gothic" charset="0"/>
              </a:rPr>
              <a:t>result from a deficit in the phonological component</a:t>
            </a:r>
            <a:r>
              <a:rPr lang="en-US" sz="2400" b="1" dirty="0">
                <a:solidFill>
                  <a:srgbClr val="B31308"/>
                </a:solidFill>
                <a:cs typeface="Calibri"/>
              </a:rPr>
              <a:t> </a:t>
            </a:r>
            <a:r>
              <a:rPr lang="en-US" sz="2400" b="1" dirty="0">
                <a:cs typeface="Calibri"/>
              </a:rPr>
              <a:t>of language that is </a:t>
            </a:r>
            <a:r>
              <a:rPr lang="en-US" sz="2400" b="1" dirty="0">
                <a:solidFill>
                  <a:schemeClr val="accent1">
                    <a:lumMod val="75000"/>
                  </a:schemeClr>
                </a:solidFill>
                <a:ea typeface="Century Gothic" charset="0"/>
                <a:cs typeface="Century Gothic" charset="0"/>
              </a:rPr>
              <a:t>often unexpected </a:t>
            </a:r>
            <a:r>
              <a:rPr lang="en-US" sz="2400" b="1" dirty="0">
                <a:cs typeface="Calibri"/>
              </a:rPr>
              <a:t>in relation to other cognitive abilities and the provision of effective classroom instruction. </a:t>
            </a:r>
          </a:p>
          <a:p>
            <a:endParaRPr lang="en-US" sz="2400" b="1" dirty="0">
              <a:cs typeface="Calibri"/>
            </a:endParaRPr>
          </a:p>
          <a:p>
            <a:r>
              <a:rPr lang="en-US" sz="2400" b="1" dirty="0">
                <a:solidFill>
                  <a:schemeClr val="accent1">
                    <a:lumMod val="75000"/>
                  </a:schemeClr>
                </a:solidFill>
                <a:ea typeface="Century Gothic" charset="0"/>
                <a:cs typeface="Century Gothic" charset="0"/>
              </a:rPr>
              <a:t>Secondary consequences may include problems in reading comprehension </a:t>
            </a:r>
            <a:r>
              <a:rPr lang="en-US" sz="2400" b="1" dirty="0">
                <a:cs typeface="Calibri"/>
              </a:rPr>
              <a:t>and reduced reading experience that can impede the growth of vocabulary and background knowledge. </a:t>
            </a:r>
            <a:endParaRPr lang="en-US" sz="2000" b="1" dirty="0">
              <a:cs typeface="Calibri"/>
            </a:endParaRPr>
          </a:p>
          <a:p>
            <a:r>
              <a:rPr lang="en-US" sz="1600" b="1" dirty="0"/>
              <a:t>			</a:t>
            </a:r>
            <a:endParaRPr lang="en-US" sz="1600" i="1" dirty="0"/>
          </a:p>
        </p:txBody>
      </p:sp>
      <p:sp>
        <p:nvSpPr>
          <p:cNvPr id="3" name="TextBox 2"/>
          <p:cNvSpPr txBox="1"/>
          <p:nvPr/>
        </p:nvSpPr>
        <p:spPr>
          <a:xfrm>
            <a:off x="6156251" y="5295014"/>
            <a:ext cx="6035749" cy="923330"/>
          </a:xfrm>
          <a:prstGeom prst="rect">
            <a:avLst/>
          </a:prstGeom>
          <a:noFill/>
        </p:spPr>
        <p:txBody>
          <a:bodyPr wrap="square" rtlCol="0">
            <a:spAutoFit/>
          </a:bodyPr>
          <a:lstStyle/>
          <a:p>
            <a:endParaRPr lang="en-US" b="1" dirty="0"/>
          </a:p>
          <a:p>
            <a:r>
              <a:rPr lang="en-US" i="1" dirty="0"/>
              <a:t>Adopted by the IDA Board of Directors: November 12, 2002 </a:t>
            </a:r>
          </a:p>
          <a:p>
            <a:endParaRPr lang="en-US" dirty="0"/>
          </a:p>
        </p:txBody>
      </p:sp>
    </p:spTree>
    <p:extLst>
      <p:ext uri="{BB962C8B-B14F-4D97-AF65-F5344CB8AC3E}">
        <p14:creationId xmlns:p14="http://schemas.microsoft.com/office/powerpoint/2010/main" val="89628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Ensure ongoing Professional Development opportunities</a:t>
            </a:r>
          </a:p>
        </p:txBody>
      </p:sp>
      <p:sp>
        <p:nvSpPr>
          <p:cNvPr id="3" name="Text Placeholder 2"/>
          <p:cNvSpPr>
            <a:spLocks noGrp="1"/>
          </p:cNvSpPr>
          <p:nvPr>
            <p:ph type="body" idx="1"/>
          </p:nvPr>
        </p:nvSpPr>
        <p:spPr/>
        <p:txBody>
          <a:bodyPr>
            <a:normAutofit/>
          </a:bodyPr>
          <a:lstStyle/>
          <a:p>
            <a:r>
              <a:rPr lang="en-US" dirty="0"/>
              <a:t>for students with dyslexia, dyscalculia or other specific learning disabilities</a:t>
            </a:r>
          </a:p>
        </p:txBody>
      </p:sp>
    </p:spTree>
    <p:extLst>
      <p:ext uri="{BB962C8B-B14F-4D97-AF65-F5344CB8AC3E}">
        <p14:creationId xmlns:p14="http://schemas.microsoft.com/office/powerpoint/2010/main" val="210801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5" y="287129"/>
            <a:ext cx="5200084" cy="29964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912" y="1199330"/>
            <a:ext cx="6313612" cy="369534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19703"/>
            <a:ext cx="4940030" cy="2699784"/>
          </a:xfrm>
          <a:prstGeom prst="rect">
            <a:avLst/>
          </a:prstGeom>
        </p:spPr>
      </p:pic>
    </p:spTree>
    <p:extLst>
      <p:ext uri="{BB962C8B-B14F-4D97-AF65-F5344CB8AC3E}">
        <p14:creationId xmlns:p14="http://schemas.microsoft.com/office/powerpoint/2010/main" val="148550292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1123</TotalTime>
  <Words>6129</Words>
  <Application>Microsoft Office PowerPoint</Application>
  <PresentationFormat>Widescreen</PresentationFormat>
  <Paragraphs>333</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Gill Sans MT</vt:lpstr>
      <vt:lpstr>Times New Roman</vt:lpstr>
      <vt:lpstr>Gallery</vt:lpstr>
      <vt:lpstr>Policy Spotlight: HB 149/ S.L. 2017-127</vt:lpstr>
      <vt:lpstr>Origin and Context</vt:lpstr>
      <vt:lpstr>Why?</vt:lpstr>
      <vt:lpstr>Overview of Legislation</vt:lpstr>
      <vt:lpstr>HB 149 Requirements</vt:lpstr>
      <vt:lpstr>Provide a definition </vt:lpstr>
      <vt:lpstr>PowerPoint Presentation</vt:lpstr>
      <vt:lpstr>Ensure ongoing Professional Development opportunities</vt:lpstr>
      <vt:lpstr>PowerPoint Presentation</vt:lpstr>
      <vt:lpstr>Provide electronic information for parents, educators &amp; others </vt:lpstr>
      <vt:lpstr>PowerPoint Presentation</vt:lpstr>
      <vt:lpstr>Local boards of education shall review diagnostic tools and screening instruments</vt:lpstr>
      <vt:lpstr>Screening</vt:lpstr>
      <vt:lpstr>Comprehensive Evaluation</vt:lpstr>
      <vt:lpstr>MTSS Comprehensive Assessment Guidelines</vt:lpstr>
      <vt:lpstr>A word of caution…</vt:lpstr>
      <vt:lpstr>Questions from stakeholders</vt:lpstr>
      <vt:lpstr>How did dyslexia  and dyscalculia get paired for this legislation?</vt:lpstr>
      <vt:lpstr>PowerPoint Presentation</vt:lpstr>
      <vt:lpstr>Will you define dyscalculia so that we are  all working from the same definition in the same way that we are for dyslexia?</vt:lpstr>
      <vt:lpstr>PowerPoint Presentation</vt:lpstr>
      <vt:lpstr>Why was orthographic processing not included in the definition of dyslexia?</vt:lpstr>
      <vt:lpstr>PowerPoint Presentation</vt:lpstr>
      <vt:lpstr>Does screening mean universal screening of all students, or just screening of students demonstrating challenges?</vt:lpstr>
      <vt:lpstr>PowerPoint Presentation</vt:lpstr>
      <vt:lpstr>What are school systems required to do differently regarding identification of students?  Should specific statements of dyslexia, dyscalculia, and/or other types of learning disabilities be included in reports and forms?  Or, do we continue to use SLD identification only?</vt:lpstr>
      <vt:lpstr>PowerPoint Presentation</vt:lpstr>
      <vt:lpstr>How will this impact eligibility decisions since "Dyslexia and Dyscalculia" are not specific areas under NC eligibility for a SLD at this time?  Will this change? </vt:lpstr>
      <vt:lpstr>PowerPoint Presentation</vt:lpstr>
      <vt:lpstr>What is the best course of action for students showing signs of dyslexia, but who may not yet be demonstrating delays/functional impairments sufficient for SLD identification?  Will these students be identified as having dyslexia? </vt:lpstr>
      <vt:lpstr>PowerPoint Presentation</vt:lpstr>
      <vt:lpstr>Many of these things may be answered in the webinar, but we would like to know minimal and best practice levels to meet the stipulations of the bill. Also, how should these things be documented? Step by step guidance would be greatly appreciated. </vt:lpstr>
      <vt:lpstr>Section 1</vt:lpstr>
      <vt:lpstr>Section 2</vt:lpstr>
      <vt:lpstr>Section 3</vt:lpstr>
      <vt:lpstr>Section 3 (con’t)</vt:lpstr>
      <vt:lpstr>Section 4</vt:lpstr>
      <vt:lpstr>Will you be creating a shared file that has suggestions/recommendations for tasks and measures found to be helpful in the screening and evaluation process for both dyslexia and dyscalculia?</vt:lpstr>
      <vt:lpstr>PowerPoint Presentation</vt:lpstr>
      <vt:lpstr>Information on how best to respond or materials to help respond specifically to parents of students who are already identified with specific learning disabilities in reading or math and have appropriate goals to address dyslexia and dyscalculia, but the terminology had not been used in any reports, on the IEP or with the parent. Could this be provided. </vt:lpstr>
      <vt:lpstr>PowerPoint Presentation</vt:lpstr>
      <vt:lpstr>"What is the status of work for dysgraphia?"</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Spotlight: HB 149</dc:title>
  <dc:creator>Carol Ann Hudgens</dc:creator>
  <cp:lastModifiedBy>Kelly Breest</cp:lastModifiedBy>
  <cp:revision>52</cp:revision>
  <cp:lastPrinted>2018-01-05T13:47:55Z</cp:lastPrinted>
  <dcterms:created xsi:type="dcterms:W3CDTF">2017-10-24T21:49:24Z</dcterms:created>
  <dcterms:modified xsi:type="dcterms:W3CDTF">2021-06-02T16:57:33Z</dcterms:modified>
</cp:coreProperties>
</file>