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2"/>
  </p:notesMasterIdLst>
  <p:handoutMasterIdLst>
    <p:handoutMasterId r:id="rId83"/>
  </p:handoutMasterIdLst>
  <p:sldIdLst>
    <p:sldId id="404" r:id="rId2"/>
    <p:sldId id="420" r:id="rId3"/>
    <p:sldId id="293" r:id="rId4"/>
    <p:sldId id="294" r:id="rId5"/>
    <p:sldId id="296" r:id="rId6"/>
    <p:sldId id="409" r:id="rId7"/>
    <p:sldId id="298" r:id="rId8"/>
    <p:sldId id="299" r:id="rId9"/>
    <p:sldId id="301" r:id="rId10"/>
    <p:sldId id="267" r:id="rId11"/>
    <p:sldId id="470" r:id="rId12"/>
    <p:sldId id="304" r:id="rId13"/>
    <p:sldId id="305" r:id="rId14"/>
    <p:sldId id="306" r:id="rId15"/>
    <p:sldId id="307" r:id="rId16"/>
    <p:sldId id="308" r:id="rId17"/>
    <p:sldId id="310" r:id="rId18"/>
    <p:sldId id="471" r:id="rId19"/>
    <p:sldId id="274" r:id="rId20"/>
    <p:sldId id="275" r:id="rId21"/>
    <p:sldId id="276" r:id="rId22"/>
    <p:sldId id="323" r:id="rId23"/>
    <p:sldId id="324" r:id="rId24"/>
    <p:sldId id="325" r:id="rId25"/>
    <p:sldId id="280" r:id="rId26"/>
    <p:sldId id="281" r:id="rId27"/>
    <p:sldId id="282" r:id="rId28"/>
    <p:sldId id="283" r:id="rId29"/>
    <p:sldId id="456" r:id="rId30"/>
    <p:sldId id="290" r:id="rId31"/>
    <p:sldId id="291" r:id="rId32"/>
    <p:sldId id="292" r:id="rId33"/>
    <p:sldId id="337" r:id="rId34"/>
    <p:sldId id="348" r:id="rId35"/>
    <p:sldId id="457" r:id="rId36"/>
    <p:sldId id="349" r:id="rId37"/>
    <p:sldId id="351" r:id="rId38"/>
    <p:sldId id="338" r:id="rId39"/>
    <p:sldId id="347" r:id="rId40"/>
    <p:sldId id="425" r:id="rId41"/>
    <p:sldId id="472" r:id="rId42"/>
    <p:sldId id="473" r:id="rId43"/>
    <p:sldId id="474" r:id="rId44"/>
    <p:sldId id="475" r:id="rId45"/>
    <p:sldId id="477" r:id="rId46"/>
    <p:sldId id="476" r:id="rId47"/>
    <p:sldId id="442" r:id="rId48"/>
    <p:sldId id="443" r:id="rId49"/>
    <p:sldId id="423" r:id="rId50"/>
    <p:sldId id="354" r:id="rId51"/>
    <p:sldId id="355" r:id="rId52"/>
    <p:sldId id="356" r:id="rId53"/>
    <p:sldId id="358" r:id="rId54"/>
    <p:sldId id="357" r:id="rId55"/>
    <p:sldId id="359" r:id="rId56"/>
    <p:sldId id="449" r:id="rId57"/>
    <p:sldId id="372" r:id="rId58"/>
    <p:sldId id="374" r:id="rId59"/>
    <p:sldId id="376" r:id="rId60"/>
    <p:sldId id="459" r:id="rId61"/>
    <p:sldId id="460" r:id="rId62"/>
    <p:sldId id="478" r:id="rId63"/>
    <p:sldId id="479" r:id="rId64"/>
    <p:sldId id="480" r:id="rId65"/>
    <p:sldId id="481" r:id="rId66"/>
    <p:sldId id="482" r:id="rId67"/>
    <p:sldId id="483" r:id="rId68"/>
    <p:sldId id="377" r:id="rId69"/>
    <p:sldId id="378" r:id="rId70"/>
    <p:sldId id="379" r:id="rId71"/>
    <p:sldId id="381" r:id="rId72"/>
    <p:sldId id="382" r:id="rId73"/>
    <p:sldId id="424" r:id="rId74"/>
    <p:sldId id="468" r:id="rId75"/>
    <p:sldId id="452" r:id="rId76"/>
    <p:sldId id="469" r:id="rId77"/>
    <p:sldId id="384" r:id="rId78"/>
    <p:sldId id="383" r:id="rId79"/>
    <p:sldId id="454" r:id="rId80"/>
    <p:sldId id="455" r:id="rId8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raining" id="{10B9ED95-AF26-4F57-B15D-C014A6A26580}">
          <p14:sldIdLst>
            <p14:sldId id="404"/>
            <p14:sldId id="420"/>
            <p14:sldId id="293"/>
            <p14:sldId id="294"/>
            <p14:sldId id="296"/>
            <p14:sldId id="409"/>
            <p14:sldId id="298"/>
            <p14:sldId id="299"/>
            <p14:sldId id="301"/>
            <p14:sldId id="267"/>
            <p14:sldId id="470"/>
            <p14:sldId id="304"/>
            <p14:sldId id="305"/>
            <p14:sldId id="306"/>
            <p14:sldId id="307"/>
            <p14:sldId id="308"/>
            <p14:sldId id="310"/>
            <p14:sldId id="471"/>
            <p14:sldId id="274"/>
            <p14:sldId id="275"/>
            <p14:sldId id="276"/>
            <p14:sldId id="323"/>
          </p14:sldIdLst>
        </p14:section>
        <p14:section name="Practice Exercise" id="{0B09D7F6-9646-40A0-90DE-5102F1406F09}">
          <p14:sldIdLst>
            <p14:sldId id="324"/>
            <p14:sldId id="325"/>
            <p14:sldId id="280"/>
            <p14:sldId id="281"/>
            <p14:sldId id="282"/>
            <p14:sldId id="283"/>
            <p14:sldId id="456"/>
            <p14:sldId id="290"/>
            <p14:sldId id="291"/>
            <p14:sldId id="292"/>
            <p14:sldId id="337"/>
            <p14:sldId id="348"/>
            <p14:sldId id="457"/>
            <p14:sldId id="349"/>
            <p14:sldId id="351"/>
            <p14:sldId id="338"/>
            <p14:sldId id="347"/>
          </p14:sldIdLst>
        </p14:section>
        <p14:section name="Angoff Refresher Training" id="{06A89EA4-D56F-4E7A-AC8A-BDA7BC24E49B}">
          <p14:sldIdLst>
            <p14:sldId id="425"/>
            <p14:sldId id="472"/>
            <p14:sldId id="473"/>
            <p14:sldId id="474"/>
            <p14:sldId id="475"/>
            <p14:sldId id="477"/>
            <p14:sldId id="476"/>
            <p14:sldId id="442"/>
            <p14:sldId id="443"/>
          </p14:sldIdLst>
        </p14:section>
        <p14:section name="Facilitator Directional Slides" id="{6365119A-4657-40E5-9436-13B3948F3440}">
          <p14:sldIdLst>
            <p14:sldId id="423"/>
            <p14:sldId id="354"/>
            <p14:sldId id="355"/>
            <p14:sldId id="356"/>
            <p14:sldId id="358"/>
            <p14:sldId id="357"/>
            <p14:sldId id="359"/>
            <p14:sldId id="449"/>
            <p14:sldId id="372"/>
            <p14:sldId id="374"/>
            <p14:sldId id="376"/>
            <p14:sldId id="459"/>
            <p14:sldId id="460"/>
            <p14:sldId id="478"/>
            <p14:sldId id="479"/>
            <p14:sldId id="480"/>
            <p14:sldId id="481"/>
            <p14:sldId id="482"/>
            <p14:sldId id="483"/>
            <p14:sldId id="377"/>
            <p14:sldId id="378"/>
            <p14:sldId id="379"/>
            <p14:sldId id="381"/>
            <p14:sldId id="382"/>
            <p14:sldId id="424"/>
            <p14:sldId id="468"/>
            <p14:sldId id="452"/>
            <p14:sldId id="469"/>
            <p14:sldId id="384"/>
            <p14:sldId id="383"/>
            <p14:sldId id="454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695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allen, Sara" initials="KS" lastIdx="39" clrIdx="0">
    <p:extLst>
      <p:ext uri="{19B8F6BF-5375-455C-9EA6-DF929625EA0E}">
        <p15:presenceInfo xmlns:p15="http://schemas.microsoft.com/office/powerpoint/2012/main" userId="S-1-5-21-1177238915-2146548445-725345543-53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22F65"/>
    <a:srgbClr val="4F91CD"/>
    <a:srgbClr val="0000CC"/>
    <a:srgbClr val="1E2950"/>
    <a:srgbClr val="CC0000"/>
    <a:srgbClr val="FFFF00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73" autoAdjust="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>
        <p:guide orient="horz"/>
        <p:guide pos="695"/>
        <p:guide pos="1519"/>
        <p:guide pos="7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042"/>
    </p:cViewPr>
  </p:sorterViewPr>
  <p:notesViewPr>
    <p:cSldViewPr snapToGrid="0">
      <p:cViewPr varScale="1">
        <p:scale>
          <a:sx n="87" d="100"/>
          <a:sy n="87" d="100"/>
        </p:scale>
        <p:origin x="372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C122F-817C-47D8-82FF-A692F70E34E0}" type="doc">
      <dgm:prSet loTypeId="urn:microsoft.com/office/officeart/2005/8/layout/pList2" loCatId="list" qsTypeId="urn:microsoft.com/office/officeart/2005/8/quickstyle/simple3" qsCatId="simple" csTypeId="urn:microsoft.com/office/officeart/2005/8/colors/accent2_2" csCatId="accent2" phldr="1"/>
      <dgm:spPr/>
    </dgm:pt>
    <dgm:pt modelId="{742A33DA-9E23-4492-AF50-9133DBEA037E}">
      <dgm:prSet phldrT="[Text]" custT="1"/>
      <dgm:spPr/>
      <dgm:t>
        <a:bodyPr/>
        <a:lstStyle/>
        <a:p>
          <a:r>
            <a:rPr lang="en-US" sz="2700" b="1" dirty="0">
              <a:latin typeface="+mj-lt"/>
            </a:rPr>
            <a:t>Item-centered method</a:t>
          </a:r>
        </a:p>
      </dgm:t>
    </dgm:pt>
    <dgm:pt modelId="{837776F7-F51C-4D49-934F-90A9A01D7B8B}" type="parTrans" cxnId="{65E4DCD3-EEEF-434B-87A4-84FA7805D0CA}">
      <dgm:prSet/>
      <dgm:spPr/>
      <dgm:t>
        <a:bodyPr/>
        <a:lstStyle/>
        <a:p>
          <a:endParaRPr lang="en-US"/>
        </a:p>
      </dgm:t>
    </dgm:pt>
    <dgm:pt modelId="{E6B427D6-795D-4BBC-B55F-D02FB476A0F9}" type="sibTrans" cxnId="{65E4DCD3-EEEF-434B-87A4-84FA7805D0CA}">
      <dgm:prSet/>
      <dgm:spPr/>
      <dgm:t>
        <a:bodyPr/>
        <a:lstStyle/>
        <a:p>
          <a:endParaRPr lang="en-US"/>
        </a:p>
      </dgm:t>
    </dgm:pt>
    <dgm:pt modelId="{9649ABD0-73F9-4134-A57B-F3A0EDCBED57}">
      <dgm:prSet phldrT="[Text]" custT="1"/>
      <dgm:spPr/>
      <dgm:t>
        <a:bodyPr/>
        <a:lstStyle/>
        <a:p>
          <a:r>
            <a:rPr lang="en-US" sz="2700" b="1" dirty="0">
              <a:latin typeface="+mj-lt"/>
            </a:rPr>
            <a:t>Content-based decisions</a:t>
          </a:r>
        </a:p>
      </dgm:t>
    </dgm:pt>
    <dgm:pt modelId="{8CFC3138-B516-42F0-9771-CA10DB910DE9}" type="parTrans" cxnId="{604B6030-BD15-491D-9984-3A64734D5C48}">
      <dgm:prSet/>
      <dgm:spPr/>
      <dgm:t>
        <a:bodyPr/>
        <a:lstStyle/>
        <a:p>
          <a:endParaRPr lang="en-US"/>
        </a:p>
      </dgm:t>
    </dgm:pt>
    <dgm:pt modelId="{21D765D2-B332-4C53-914D-A9A405795C4C}" type="sibTrans" cxnId="{604B6030-BD15-491D-9984-3A64734D5C48}">
      <dgm:prSet/>
      <dgm:spPr/>
      <dgm:t>
        <a:bodyPr/>
        <a:lstStyle/>
        <a:p>
          <a:endParaRPr lang="en-US"/>
        </a:p>
      </dgm:t>
    </dgm:pt>
    <dgm:pt modelId="{1D76F02D-2FE9-4F79-981A-9C5974DDB04E}">
      <dgm:prSet phldrT="[Text]" custT="1"/>
      <dgm:spPr/>
      <dgm:t>
        <a:bodyPr/>
        <a:lstStyle/>
        <a:p>
          <a:r>
            <a:rPr lang="en-US" sz="2700" b="1" dirty="0">
              <a:latin typeface="+mj-lt"/>
            </a:rPr>
            <a:t>Iterative process</a:t>
          </a:r>
        </a:p>
      </dgm:t>
    </dgm:pt>
    <dgm:pt modelId="{6379E28D-A608-4ED9-8A35-91770DA98BF2}" type="parTrans" cxnId="{7DD15291-4E34-49FD-8A13-2811E3D0BBD3}">
      <dgm:prSet/>
      <dgm:spPr/>
      <dgm:t>
        <a:bodyPr/>
        <a:lstStyle/>
        <a:p>
          <a:endParaRPr lang="en-US"/>
        </a:p>
      </dgm:t>
    </dgm:pt>
    <dgm:pt modelId="{FDD2C22F-F9B7-451A-B1F8-D7465553BAAF}" type="sibTrans" cxnId="{7DD15291-4E34-49FD-8A13-2811E3D0BBD3}">
      <dgm:prSet/>
      <dgm:spPr/>
      <dgm:t>
        <a:bodyPr/>
        <a:lstStyle/>
        <a:p>
          <a:endParaRPr lang="en-US"/>
        </a:p>
      </dgm:t>
    </dgm:pt>
    <dgm:pt modelId="{01019BA8-A7B4-42C7-B5B9-FCBB3C01AD4E}" type="pres">
      <dgm:prSet presAssocID="{31FC122F-817C-47D8-82FF-A692F70E34E0}" presName="Name0" presStyleCnt="0">
        <dgm:presLayoutVars>
          <dgm:dir/>
          <dgm:resizeHandles val="exact"/>
        </dgm:presLayoutVars>
      </dgm:prSet>
      <dgm:spPr/>
    </dgm:pt>
    <dgm:pt modelId="{0301F5A1-7330-4B27-808D-4778C180B2D9}" type="pres">
      <dgm:prSet presAssocID="{31FC122F-817C-47D8-82FF-A692F70E34E0}" presName="bkgdShp" presStyleLbl="alignAccFollowNode1" presStyleIdx="0" presStyleCnt="1"/>
      <dgm:spPr/>
    </dgm:pt>
    <dgm:pt modelId="{C65FA8C0-2F0C-4E04-8AC0-6A941C06393F}" type="pres">
      <dgm:prSet presAssocID="{31FC122F-817C-47D8-82FF-A692F70E34E0}" presName="linComp" presStyleCnt="0"/>
      <dgm:spPr/>
    </dgm:pt>
    <dgm:pt modelId="{4485B30A-5B35-4DD7-B011-0ED21AC8FCCE}" type="pres">
      <dgm:prSet presAssocID="{742A33DA-9E23-4492-AF50-9133DBEA037E}" presName="compNode" presStyleCnt="0"/>
      <dgm:spPr/>
    </dgm:pt>
    <dgm:pt modelId="{8215AE8C-20B2-422B-B1CE-BF5E3C6CED54}" type="pres">
      <dgm:prSet presAssocID="{742A33DA-9E23-4492-AF50-9133DBEA037E}" presName="node" presStyleLbl="node1" presStyleIdx="0" presStyleCnt="3">
        <dgm:presLayoutVars>
          <dgm:bulletEnabled val="1"/>
        </dgm:presLayoutVars>
      </dgm:prSet>
      <dgm:spPr/>
    </dgm:pt>
    <dgm:pt modelId="{39F6A419-FEC4-4AB1-A5E8-8F8BCE9E67DF}" type="pres">
      <dgm:prSet presAssocID="{742A33DA-9E23-4492-AF50-9133DBEA037E}" presName="invisiNode" presStyleLbl="node1" presStyleIdx="0" presStyleCnt="3"/>
      <dgm:spPr/>
    </dgm:pt>
    <dgm:pt modelId="{34DF1A2A-FA09-461B-BED9-56CA4D7D9184}" type="pres">
      <dgm:prSet presAssocID="{742A33DA-9E23-4492-AF50-9133DBEA037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7D109B0-13F9-4E8C-9DA2-9991070A0861}" type="pres">
      <dgm:prSet presAssocID="{E6B427D6-795D-4BBC-B55F-D02FB476A0F9}" presName="sibTrans" presStyleLbl="sibTrans2D1" presStyleIdx="0" presStyleCnt="0"/>
      <dgm:spPr/>
    </dgm:pt>
    <dgm:pt modelId="{58A46BC0-EA06-45B3-BF7D-0BF1E7330C84}" type="pres">
      <dgm:prSet presAssocID="{9649ABD0-73F9-4134-A57B-F3A0EDCBED57}" presName="compNode" presStyleCnt="0"/>
      <dgm:spPr/>
    </dgm:pt>
    <dgm:pt modelId="{09853BE6-76C0-4DAE-9848-A2E58BFCBBA5}" type="pres">
      <dgm:prSet presAssocID="{9649ABD0-73F9-4134-A57B-F3A0EDCBED57}" presName="node" presStyleLbl="node1" presStyleIdx="1" presStyleCnt="3">
        <dgm:presLayoutVars>
          <dgm:bulletEnabled val="1"/>
        </dgm:presLayoutVars>
      </dgm:prSet>
      <dgm:spPr/>
    </dgm:pt>
    <dgm:pt modelId="{1F497591-D507-4147-B987-0FD6B22A9DDF}" type="pres">
      <dgm:prSet presAssocID="{9649ABD0-73F9-4134-A57B-F3A0EDCBED57}" presName="invisiNode" presStyleLbl="node1" presStyleIdx="1" presStyleCnt="3"/>
      <dgm:spPr/>
    </dgm:pt>
    <dgm:pt modelId="{D1A5B229-C518-4C00-AF74-8936B14F8CDA}" type="pres">
      <dgm:prSet presAssocID="{9649ABD0-73F9-4134-A57B-F3A0EDCBED5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47487BC-1106-4B37-969C-CD7935BEA91B}" type="pres">
      <dgm:prSet presAssocID="{21D765D2-B332-4C53-914D-A9A405795C4C}" presName="sibTrans" presStyleLbl="sibTrans2D1" presStyleIdx="0" presStyleCnt="0"/>
      <dgm:spPr/>
    </dgm:pt>
    <dgm:pt modelId="{2CD917E7-9AC4-46C3-B665-172DE21DD00D}" type="pres">
      <dgm:prSet presAssocID="{1D76F02D-2FE9-4F79-981A-9C5974DDB04E}" presName="compNode" presStyleCnt="0"/>
      <dgm:spPr/>
    </dgm:pt>
    <dgm:pt modelId="{3B383364-EB4A-4CC1-A8A1-338146ECC829}" type="pres">
      <dgm:prSet presAssocID="{1D76F02D-2FE9-4F79-981A-9C5974DDB04E}" presName="node" presStyleLbl="node1" presStyleIdx="2" presStyleCnt="3">
        <dgm:presLayoutVars>
          <dgm:bulletEnabled val="1"/>
        </dgm:presLayoutVars>
      </dgm:prSet>
      <dgm:spPr/>
    </dgm:pt>
    <dgm:pt modelId="{4B486D29-EDEC-4598-8EA2-D5E1C4602193}" type="pres">
      <dgm:prSet presAssocID="{1D76F02D-2FE9-4F79-981A-9C5974DDB04E}" presName="invisiNode" presStyleLbl="node1" presStyleIdx="2" presStyleCnt="3"/>
      <dgm:spPr/>
    </dgm:pt>
    <dgm:pt modelId="{3F34809A-386D-4143-8FC7-26D5726B6456}" type="pres">
      <dgm:prSet presAssocID="{1D76F02D-2FE9-4F79-981A-9C5974DDB04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FBF1D218-E2E9-406F-BACF-124C2A654CE1}" type="presOf" srcId="{21D765D2-B332-4C53-914D-A9A405795C4C}" destId="{A47487BC-1106-4B37-969C-CD7935BEA91B}" srcOrd="0" destOrd="0" presId="urn:microsoft.com/office/officeart/2005/8/layout/pList2"/>
    <dgm:cxn modelId="{604B6030-BD15-491D-9984-3A64734D5C48}" srcId="{31FC122F-817C-47D8-82FF-A692F70E34E0}" destId="{9649ABD0-73F9-4134-A57B-F3A0EDCBED57}" srcOrd="1" destOrd="0" parTransId="{8CFC3138-B516-42F0-9771-CA10DB910DE9}" sibTransId="{21D765D2-B332-4C53-914D-A9A405795C4C}"/>
    <dgm:cxn modelId="{827E6960-3359-40D2-A0E7-806CDA8F3A4D}" type="presOf" srcId="{1D76F02D-2FE9-4F79-981A-9C5974DDB04E}" destId="{3B383364-EB4A-4CC1-A8A1-338146ECC829}" srcOrd="0" destOrd="0" presId="urn:microsoft.com/office/officeart/2005/8/layout/pList2"/>
    <dgm:cxn modelId="{3C2DFC64-C615-4C0C-9FFC-836791D1FABF}" type="presOf" srcId="{742A33DA-9E23-4492-AF50-9133DBEA037E}" destId="{8215AE8C-20B2-422B-B1CE-BF5E3C6CED54}" srcOrd="0" destOrd="0" presId="urn:microsoft.com/office/officeart/2005/8/layout/pList2"/>
    <dgm:cxn modelId="{070B0776-E698-422D-8F48-262E3797F2AA}" type="presOf" srcId="{9649ABD0-73F9-4134-A57B-F3A0EDCBED57}" destId="{09853BE6-76C0-4DAE-9848-A2E58BFCBBA5}" srcOrd="0" destOrd="0" presId="urn:microsoft.com/office/officeart/2005/8/layout/pList2"/>
    <dgm:cxn modelId="{DF282288-D3E8-432C-B62A-6233AD9C04E9}" type="presOf" srcId="{E6B427D6-795D-4BBC-B55F-D02FB476A0F9}" destId="{17D109B0-13F9-4E8C-9DA2-9991070A0861}" srcOrd="0" destOrd="0" presId="urn:microsoft.com/office/officeart/2005/8/layout/pList2"/>
    <dgm:cxn modelId="{7DD15291-4E34-49FD-8A13-2811E3D0BBD3}" srcId="{31FC122F-817C-47D8-82FF-A692F70E34E0}" destId="{1D76F02D-2FE9-4F79-981A-9C5974DDB04E}" srcOrd="2" destOrd="0" parTransId="{6379E28D-A608-4ED9-8A35-91770DA98BF2}" sibTransId="{FDD2C22F-F9B7-451A-B1F8-D7465553BAAF}"/>
    <dgm:cxn modelId="{65E4DCD3-EEEF-434B-87A4-84FA7805D0CA}" srcId="{31FC122F-817C-47D8-82FF-A692F70E34E0}" destId="{742A33DA-9E23-4492-AF50-9133DBEA037E}" srcOrd="0" destOrd="0" parTransId="{837776F7-F51C-4D49-934F-90A9A01D7B8B}" sibTransId="{E6B427D6-795D-4BBC-B55F-D02FB476A0F9}"/>
    <dgm:cxn modelId="{C1E919D8-88D1-433D-BAD9-580CC16F5345}" type="presOf" srcId="{31FC122F-817C-47D8-82FF-A692F70E34E0}" destId="{01019BA8-A7B4-42C7-B5B9-FCBB3C01AD4E}" srcOrd="0" destOrd="0" presId="urn:microsoft.com/office/officeart/2005/8/layout/pList2"/>
    <dgm:cxn modelId="{308027DF-1950-4DED-A552-490054003911}" type="presParOf" srcId="{01019BA8-A7B4-42C7-B5B9-FCBB3C01AD4E}" destId="{0301F5A1-7330-4B27-808D-4778C180B2D9}" srcOrd="0" destOrd="0" presId="urn:microsoft.com/office/officeart/2005/8/layout/pList2"/>
    <dgm:cxn modelId="{FDF6D883-E7E6-49CE-BA09-F1335C8C39DE}" type="presParOf" srcId="{01019BA8-A7B4-42C7-B5B9-FCBB3C01AD4E}" destId="{C65FA8C0-2F0C-4E04-8AC0-6A941C06393F}" srcOrd="1" destOrd="0" presId="urn:microsoft.com/office/officeart/2005/8/layout/pList2"/>
    <dgm:cxn modelId="{C7D68121-B10C-4D5A-9E49-22212E26B2FF}" type="presParOf" srcId="{C65FA8C0-2F0C-4E04-8AC0-6A941C06393F}" destId="{4485B30A-5B35-4DD7-B011-0ED21AC8FCCE}" srcOrd="0" destOrd="0" presId="urn:microsoft.com/office/officeart/2005/8/layout/pList2"/>
    <dgm:cxn modelId="{E1A0929F-3946-4945-B492-45F95E7A7DC4}" type="presParOf" srcId="{4485B30A-5B35-4DD7-B011-0ED21AC8FCCE}" destId="{8215AE8C-20B2-422B-B1CE-BF5E3C6CED54}" srcOrd="0" destOrd="0" presId="urn:microsoft.com/office/officeart/2005/8/layout/pList2"/>
    <dgm:cxn modelId="{F7D798EE-E608-4582-AAAD-74B650549876}" type="presParOf" srcId="{4485B30A-5B35-4DD7-B011-0ED21AC8FCCE}" destId="{39F6A419-FEC4-4AB1-A5E8-8F8BCE9E67DF}" srcOrd="1" destOrd="0" presId="urn:microsoft.com/office/officeart/2005/8/layout/pList2"/>
    <dgm:cxn modelId="{38698183-2CED-40B3-877D-A95917B85080}" type="presParOf" srcId="{4485B30A-5B35-4DD7-B011-0ED21AC8FCCE}" destId="{34DF1A2A-FA09-461B-BED9-56CA4D7D9184}" srcOrd="2" destOrd="0" presId="urn:microsoft.com/office/officeart/2005/8/layout/pList2"/>
    <dgm:cxn modelId="{F9DF41CC-F9B7-402D-A848-BADAAE5BDE90}" type="presParOf" srcId="{C65FA8C0-2F0C-4E04-8AC0-6A941C06393F}" destId="{17D109B0-13F9-4E8C-9DA2-9991070A0861}" srcOrd="1" destOrd="0" presId="urn:microsoft.com/office/officeart/2005/8/layout/pList2"/>
    <dgm:cxn modelId="{EB34DB75-203D-483C-9B3B-B89F2F82B85B}" type="presParOf" srcId="{C65FA8C0-2F0C-4E04-8AC0-6A941C06393F}" destId="{58A46BC0-EA06-45B3-BF7D-0BF1E7330C84}" srcOrd="2" destOrd="0" presId="urn:microsoft.com/office/officeart/2005/8/layout/pList2"/>
    <dgm:cxn modelId="{E9078C0D-ECBA-4C91-824E-5DA8FF11ACB2}" type="presParOf" srcId="{58A46BC0-EA06-45B3-BF7D-0BF1E7330C84}" destId="{09853BE6-76C0-4DAE-9848-A2E58BFCBBA5}" srcOrd="0" destOrd="0" presId="urn:microsoft.com/office/officeart/2005/8/layout/pList2"/>
    <dgm:cxn modelId="{C2D4865C-8003-404E-AEC8-CB4BFAAFB2D7}" type="presParOf" srcId="{58A46BC0-EA06-45B3-BF7D-0BF1E7330C84}" destId="{1F497591-D507-4147-B987-0FD6B22A9DDF}" srcOrd="1" destOrd="0" presId="urn:microsoft.com/office/officeart/2005/8/layout/pList2"/>
    <dgm:cxn modelId="{0E853188-9E3E-4EBB-8B53-4BB30BFC206D}" type="presParOf" srcId="{58A46BC0-EA06-45B3-BF7D-0BF1E7330C84}" destId="{D1A5B229-C518-4C00-AF74-8936B14F8CDA}" srcOrd="2" destOrd="0" presId="urn:microsoft.com/office/officeart/2005/8/layout/pList2"/>
    <dgm:cxn modelId="{6A405FA6-9CB1-485D-9B79-76E3A2C18E14}" type="presParOf" srcId="{C65FA8C0-2F0C-4E04-8AC0-6A941C06393F}" destId="{A47487BC-1106-4B37-969C-CD7935BEA91B}" srcOrd="3" destOrd="0" presId="urn:microsoft.com/office/officeart/2005/8/layout/pList2"/>
    <dgm:cxn modelId="{A36167F2-5E54-4E3C-A1D5-997C28A33AA8}" type="presParOf" srcId="{C65FA8C0-2F0C-4E04-8AC0-6A941C06393F}" destId="{2CD917E7-9AC4-46C3-B665-172DE21DD00D}" srcOrd="4" destOrd="0" presId="urn:microsoft.com/office/officeart/2005/8/layout/pList2"/>
    <dgm:cxn modelId="{40FA4046-7264-48B5-ADBB-B5F71A395F4A}" type="presParOf" srcId="{2CD917E7-9AC4-46C3-B665-172DE21DD00D}" destId="{3B383364-EB4A-4CC1-A8A1-338146ECC829}" srcOrd="0" destOrd="0" presId="urn:microsoft.com/office/officeart/2005/8/layout/pList2"/>
    <dgm:cxn modelId="{CD5AA8AD-20CD-4B4C-935F-E27A40B3E97E}" type="presParOf" srcId="{2CD917E7-9AC4-46C3-B665-172DE21DD00D}" destId="{4B486D29-EDEC-4598-8EA2-D5E1C4602193}" srcOrd="1" destOrd="0" presId="urn:microsoft.com/office/officeart/2005/8/layout/pList2"/>
    <dgm:cxn modelId="{DB07A60A-F40B-4877-89DB-36B49184FE3E}" type="presParOf" srcId="{2CD917E7-9AC4-46C3-B665-172DE21DD00D}" destId="{3F34809A-386D-4143-8FC7-26D5726B645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B194C-6246-451A-9429-CCB5407D64E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7C3A0-F572-46AE-A7DE-4E7066083EC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Round 1</a:t>
          </a:r>
        </a:p>
      </dgm:t>
    </dgm:pt>
    <dgm:pt modelId="{53672142-EA5D-4211-828F-3BE7B0DE1519}" type="parTrans" cxnId="{823E78DF-EE18-44A6-B471-20863AD40C16}">
      <dgm:prSet/>
      <dgm:spPr/>
      <dgm:t>
        <a:bodyPr/>
        <a:lstStyle/>
        <a:p>
          <a:endParaRPr lang="en-US"/>
        </a:p>
      </dgm:t>
    </dgm:pt>
    <dgm:pt modelId="{04FE67AF-D4E7-4AB5-ACC8-9BA42E83FEBA}" type="sibTrans" cxnId="{823E78DF-EE18-44A6-B471-20863AD40C16}">
      <dgm:prSet/>
      <dgm:spPr/>
      <dgm:t>
        <a:bodyPr/>
        <a:lstStyle/>
        <a:p>
          <a:endParaRPr lang="en-US"/>
        </a:p>
      </dgm:t>
    </dgm:pt>
    <dgm:pt modelId="{59066073-EC70-491C-9963-5A5C08817A78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Study items and make your own Yes/No Angoff ratings</a:t>
          </a:r>
        </a:p>
      </dgm:t>
    </dgm:pt>
    <dgm:pt modelId="{2AE20EBA-E05B-4BEB-A04F-991DD64D268B}" type="parTrans" cxnId="{6FD444F1-6556-4265-B521-C5C7BE7F139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52D8400-8FD5-4D4F-B60C-6F307E469B4E}" type="sibTrans" cxnId="{6FD444F1-6556-4265-B521-C5C7BE7F1399}">
      <dgm:prSet/>
      <dgm:spPr/>
      <dgm:t>
        <a:bodyPr/>
        <a:lstStyle/>
        <a:p>
          <a:endParaRPr lang="en-US"/>
        </a:p>
      </dgm:t>
    </dgm:pt>
    <dgm:pt modelId="{6E3BF998-5F92-4EC4-BC6E-8B5AF782A544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Discuss your ratings with your tablemates</a:t>
          </a:r>
        </a:p>
      </dgm:t>
    </dgm:pt>
    <dgm:pt modelId="{AB6E422A-CEAB-40FE-B02A-0777AB8FB8A8}" type="parTrans" cxnId="{5863A5DC-5D56-443C-A94E-41BD47C053FC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66C8E45-5A17-4975-9EC7-FDC978E67F12}" type="sibTrans" cxnId="{5863A5DC-5D56-443C-A94E-41BD47C053FC}">
      <dgm:prSet/>
      <dgm:spPr/>
      <dgm:t>
        <a:bodyPr/>
        <a:lstStyle/>
        <a:p>
          <a:endParaRPr lang="en-US"/>
        </a:p>
      </dgm:t>
    </dgm:pt>
    <dgm:pt modelId="{EEB5F4A6-C04E-4848-B5FB-621AD1AA76D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Round 2</a:t>
          </a:r>
        </a:p>
      </dgm:t>
    </dgm:pt>
    <dgm:pt modelId="{DC6370B3-C574-4E5F-939D-45D7BF177E0A}" type="parTrans" cxnId="{E4B9AE0D-1A2A-450D-887A-8335E4EB9022}">
      <dgm:prSet/>
      <dgm:spPr/>
      <dgm:t>
        <a:bodyPr/>
        <a:lstStyle/>
        <a:p>
          <a:endParaRPr lang="en-US"/>
        </a:p>
      </dgm:t>
    </dgm:pt>
    <dgm:pt modelId="{D20EA9F2-62C4-40A1-8750-895AB247B032}" type="sibTrans" cxnId="{E4B9AE0D-1A2A-450D-887A-8335E4EB9022}">
      <dgm:prSet/>
      <dgm:spPr/>
      <dgm:t>
        <a:bodyPr/>
        <a:lstStyle/>
        <a:p>
          <a:endParaRPr lang="en-US"/>
        </a:p>
      </dgm:t>
    </dgm:pt>
    <dgm:pt modelId="{26EB8175-8A06-498B-8498-2AA4B19721FB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On your own, make your own Yes/No Angoff ratings</a:t>
          </a:r>
        </a:p>
      </dgm:t>
    </dgm:pt>
    <dgm:pt modelId="{BF63B554-C054-482A-8A0B-A26C09A12FB8}" type="parTrans" cxnId="{3489185F-0865-4508-8D89-65DAA96C4AF2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976B39C-A68D-470A-8794-DB9D32691ECE}" type="sibTrans" cxnId="{3489185F-0865-4508-8D89-65DAA96C4AF2}">
      <dgm:prSet/>
      <dgm:spPr/>
      <dgm:t>
        <a:bodyPr/>
        <a:lstStyle/>
        <a:p>
          <a:endParaRPr lang="en-US"/>
        </a:p>
      </dgm:t>
    </dgm:pt>
    <dgm:pt modelId="{917BF72E-C3B3-44B8-9F28-04E290F69E48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See feedback and discuss your ratings with your group</a:t>
          </a:r>
        </a:p>
      </dgm:t>
    </dgm:pt>
    <dgm:pt modelId="{3B5CC8AE-8208-4D24-BDDD-8960558C5EAA}" type="parTrans" cxnId="{B6B9E2A9-DDFF-49CF-9EC6-903E45F1B63B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02478C08-57C7-40D2-B900-48FD61E61450}" type="sibTrans" cxnId="{B6B9E2A9-DDFF-49CF-9EC6-903E45F1B63B}">
      <dgm:prSet/>
      <dgm:spPr/>
      <dgm:t>
        <a:bodyPr/>
        <a:lstStyle/>
        <a:p>
          <a:endParaRPr lang="en-US"/>
        </a:p>
      </dgm:t>
    </dgm:pt>
    <dgm:pt modelId="{4A5C8927-41FE-41C9-B8A5-99E493F9BF8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Round 3</a:t>
          </a:r>
        </a:p>
      </dgm:t>
    </dgm:pt>
    <dgm:pt modelId="{460AF131-F156-4635-A1C6-E914594548C0}" type="parTrans" cxnId="{77D3244B-2368-4A19-A949-227CA42D574F}">
      <dgm:prSet/>
      <dgm:spPr/>
      <dgm:t>
        <a:bodyPr/>
        <a:lstStyle/>
        <a:p>
          <a:endParaRPr lang="en-US"/>
        </a:p>
      </dgm:t>
    </dgm:pt>
    <dgm:pt modelId="{26F20B16-5378-4625-84CA-B0DF87E56F31}" type="sibTrans" cxnId="{77D3244B-2368-4A19-A949-227CA42D574F}">
      <dgm:prSet/>
      <dgm:spPr/>
      <dgm:t>
        <a:bodyPr/>
        <a:lstStyle/>
        <a:p>
          <a:endParaRPr lang="en-US"/>
        </a:p>
      </dgm:t>
    </dgm:pt>
    <dgm:pt modelId="{42625B5F-9FD0-44AD-A3CD-7945B121FCF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On your own, make your own Yes/No Angoff ratings</a:t>
          </a:r>
        </a:p>
      </dgm:t>
    </dgm:pt>
    <dgm:pt modelId="{C78FDA18-FB01-404D-AC41-719C6B2FA955}" type="parTrans" cxnId="{B9B802EE-63EB-4B08-A3D1-A9188E1D1823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5A077D5-3A95-4BEC-8DAD-C90103C0A7E7}" type="sibTrans" cxnId="{B9B802EE-63EB-4B08-A3D1-A9188E1D1823}">
      <dgm:prSet/>
      <dgm:spPr/>
      <dgm:t>
        <a:bodyPr/>
        <a:lstStyle/>
        <a:p>
          <a:endParaRPr lang="en-US"/>
        </a:p>
      </dgm:t>
    </dgm:pt>
    <dgm:pt modelId="{7918611D-14E7-41D2-91F4-6267F9A0AF84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Then review recommended cut scores</a:t>
          </a:r>
        </a:p>
      </dgm:t>
    </dgm:pt>
    <dgm:pt modelId="{00E53770-F2F2-4037-826C-34DB25D9F0FF}" type="parTrans" cxnId="{2E205D58-0C37-48E8-AC1B-5A8EF28DC07D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55C3775-4983-4902-847D-8A440C8D263F}" type="sibTrans" cxnId="{2E205D58-0C37-48E8-AC1B-5A8EF28DC07D}">
      <dgm:prSet/>
      <dgm:spPr/>
      <dgm:t>
        <a:bodyPr/>
        <a:lstStyle/>
        <a:p>
          <a:endParaRPr lang="en-US"/>
        </a:p>
      </dgm:t>
    </dgm:pt>
    <dgm:pt modelId="{9C57C268-5151-4DF6-8CA2-ADADDBDD9C6A}" type="pres">
      <dgm:prSet presAssocID="{92BB194C-6246-451A-9429-CCB5407D64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0C834B-C533-4906-9C54-38827CCD6BB7}" type="pres">
      <dgm:prSet presAssocID="{B5E7C3A0-F572-46AE-A7DE-4E7066083EC1}" presName="root" presStyleCnt="0"/>
      <dgm:spPr/>
    </dgm:pt>
    <dgm:pt modelId="{5F856E20-BABB-45FA-AFF7-02F155C11E1C}" type="pres">
      <dgm:prSet presAssocID="{B5E7C3A0-F572-46AE-A7DE-4E7066083EC1}" presName="rootComposite" presStyleCnt="0"/>
      <dgm:spPr/>
    </dgm:pt>
    <dgm:pt modelId="{699E0C9F-E450-4C9F-AF71-94B4D5AACD0D}" type="pres">
      <dgm:prSet presAssocID="{B5E7C3A0-F572-46AE-A7DE-4E7066083EC1}" presName="rootText" presStyleLbl="node1" presStyleIdx="0" presStyleCnt="3"/>
      <dgm:spPr/>
    </dgm:pt>
    <dgm:pt modelId="{084EAA76-7710-4707-B50E-0D70AF99199A}" type="pres">
      <dgm:prSet presAssocID="{B5E7C3A0-F572-46AE-A7DE-4E7066083EC1}" presName="rootConnector" presStyleLbl="node1" presStyleIdx="0" presStyleCnt="3"/>
      <dgm:spPr/>
    </dgm:pt>
    <dgm:pt modelId="{C95DA573-8259-474C-8495-3A86477A644C}" type="pres">
      <dgm:prSet presAssocID="{B5E7C3A0-F572-46AE-A7DE-4E7066083EC1}" presName="childShape" presStyleCnt="0"/>
      <dgm:spPr/>
    </dgm:pt>
    <dgm:pt modelId="{F8D2180C-502F-4318-ACFA-1BE7DD583D8E}" type="pres">
      <dgm:prSet presAssocID="{2AE20EBA-E05B-4BEB-A04F-991DD64D268B}" presName="Name13" presStyleLbl="parChTrans1D2" presStyleIdx="0" presStyleCnt="6"/>
      <dgm:spPr/>
    </dgm:pt>
    <dgm:pt modelId="{1DAC4BFB-A038-4C65-912D-6209D7099538}" type="pres">
      <dgm:prSet presAssocID="{59066073-EC70-491C-9963-5A5C08817A78}" presName="childText" presStyleLbl="bgAcc1" presStyleIdx="0" presStyleCnt="6">
        <dgm:presLayoutVars>
          <dgm:bulletEnabled val="1"/>
        </dgm:presLayoutVars>
      </dgm:prSet>
      <dgm:spPr/>
    </dgm:pt>
    <dgm:pt modelId="{97DEB525-334A-49E5-A672-1E34080D2607}" type="pres">
      <dgm:prSet presAssocID="{AB6E422A-CEAB-40FE-B02A-0777AB8FB8A8}" presName="Name13" presStyleLbl="parChTrans1D2" presStyleIdx="1" presStyleCnt="6"/>
      <dgm:spPr/>
    </dgm:pt>
    <dgm:pt modelId="{4158811A-7C85-4EDB-A329-10313AD0B388}" type="pres">
      <dgm:prSet presAssocID="{6E3BF998-5F92-4EC4-BC6E-8B5AF782A544}" presName="childText" presStyleLbl="bgAcc1" presStyleIdx="1" presStyleCnt="6">
        <dgm:presLayoutVars>
          <dgm:bulletEnabled val="1"/>
        </dgm:presLayoutVars>
      </dgm:prSet>
      <dgm:spPr/>
    </dgm:pt>
    <dgm:pt modelId="{3765E975-5F9A-4C0A-B2B5-5721053A0AED}" type="pres">
      <dgm:prSet presAssocID="{EEB5F4A6-C04E-4848-B5FB-621AD1AA76D8}" presName="root" presStyleCnt="0"/>
      <dgm:spPr/>
    </dgm:pt>
    <dgm:pt modelId="{A3DFBFF3-9EF5-4E99-9F0D-603A5AF33107}" type="pres">
      <dgm:prSet presAssocID="{EEB5F4A6-C04E-4848-B5FB-621AD1AA76D8}" presName="rootComposite" presStyleCnt="0"/>
      <dgm:spPr/>
    </dgm:pt>
    <dgm:pt modelId="{5A9D41B8-6DDE-4900-B19B-BBE5C86C007D}" type="pres">
      <dgm:prSet presAssocID="{EEB5F4A6-C04E-4848-B5FB-621AD1AA76D8}" presName="rootText" presStyleLbl="node1" presStyleIdx="1" presStyleCnt="3"/>
      <dgm:spPr/>
    </dgm:pt>
    <dgm:pt modelId="{0303EEDD-50C4-4388-A659-AC2562826530}" type="pres">
      <dgm:prSet presAssocID="{EEB5F4A6-C04E-4848-B5FB-621AD1AA76D8}" presName="rootConnector" presStyleLbl="node1" presStyleIdx="1" presStyleCnt="3"/>
      <dgm:spPr/>
    </dgm:pt>
    <dgm:pt modelId="{553804BA-32BF-45BC-A98C-C6CFCB2B2FF6}" type="pres">
      <dgm:prSet presAssocID="{EEB5F4A6-C04E-4848-B5FB-621AD1AA76D8}" presName="childShape" presStyleCnt="0"/>
      <dgm:spPr/>
    </dgm:pt>
    <dgm:pt modelId="{C63F1B6B-4E88-4654-B8AD-B6FEBD474F43}" type="pres">
      <dgm:prSet presAssocID="{BF63B554-C054-482A-8A0B-A26C09A12FB8}" presName="Name13" presStyleLbl="parChTrans1D2" presStyleIdx="2" presStyleCnt="6"/>
      <dgm:spPr/>
    </dgm:pt>
    <dgm:pt modelId="{FA6A10AA-7914-4C34-8594-C44C9B9E98AA}" type="pres">
      <dgm:prSet presAssocID="{26EB8175-8A06-498B-8498-2AA4B19721FB}" presName="childText" presStyleLbl="bgAcc1" presStyleIdx="2" presStyleCnt="6">
        <dgm:presLayoutVars>
          <dgm:bulletEnabled val="1"/>
        </dgm:presLayoutVars>
      </dgm:prSet>
      <dgm:spPr/>
    </dgm:pt>
    <dgm:pt modelId="{7336ADAA-3203-4003-ABF4-48685D0DB2C5}" type="pres">
      <dgm:prSet presAssocID="{3B5CC8AE-8208-4D24-BDDD-8960558C5EAA}" presName="Name13" presStyleLbl="parChTrans1D2" presStyleIdx="3" presStyleCnt="6"/>
      <dgm:spPr/>
    </dgm:pt>
    <dgm:pt modelId="{3FEF9738-413E-455C-A1E3-AF034716160C}" type="pres">
      <dgm:prSet presAssocID="{917BF72E-C3B3-44B8-9F28-04E290F69E48}" presName="childText" presStyleLbl="bgAcc1" presStyleIdx="3" presStyleCnt="6">
        <dgm:presLayoutVars>
          <dgm:bulletEnabled val="1"/>
        </dgm:presLayoutVars>
      </dgm:prSet>
      <dgm:spPr/>
    </dgm:pt>
    <dgm:pt modelId="{670378BB-A096-4AF6-88DF-0350B405C50E}" type="pres">
      <dgm:prSet presAssocID="{4A5C8927-41FE-41C9-B8A5-99E493F9BF87}" presName="root" presStyleCnt="0"/>
      <dgm:spPr/>
    </dgm:pt>
    <dgm:pt modelId="{6161C8C4-91C8-4C61-84A3-9E5C817635CE}" type="pres">
      <dgm:prSet presAssocID="{4A5C8927-41FE-41C9-B8A5-99E493F9BF87}" presName="rootComposite" presStyleCnt="0"/>
      <dgm:spPr/>
    </dgm:pt>
    <dgm:pt modelId="{35A102FE-CF64-44B2-BDCA-79779C4EFBD0}" type="pres">
      <dgm:prSet presAssocID="{4A5C8927-41FE-41C9-B8A5-99E493F9BF87}" presName="rootText" presStyleLbl="node1" presStyleIdx="2" presStyleCnt="3"/>
      <dgm:spPr/>
    </dgm:pt>
    <dgm:pt modelId="{EEA81E72-E247-4F75-B210-67A44CAB05AA}" type="pres">
      <dgm:prSet presAssocID="{4A5C8927-41FE-41C9-B8A5-99E493F9BF87}" presName="rootConnector" presStyleLbl="node1" presStyleIdx="2" presStyleCnt="3"/>
      <dgm:spPr/>
    </dgm:pt>
    <dgm:pt modelId="{86076E04-BC9C-41FB-B5FB-2653741AA580}" type="pres">
      <dgm:prSet presAssocID="{4A5C8927-41FE-41C9-B8A5-99E493F9BF87}" presName="childShape" presStyleCnt="0"/>
      <dgm:spPr/>
    </dgm:pt>
    <dgm:pt modelId="{30ACD021-4DD9-4B4E-880F-D65DB10204BB}" type="pres">
      <dgm:prSet presAssocID="{C78FDA18-FB01-404D-AC41-719C6B2FA955}" presName="Name13" presStyleLbl="parChTrans1D2" presStyleIdx="4" presStyleCnt="6"/>
      <dgm:spPr/>
    </dgm:pt>
    <dgm:pt modelId="{0781E29C-939F-49C3-B078-76F7D40BC0B1}" type="pres">
      <dgm:prSet presAssocID="{42625B5F-9FD0-44AD-A3CD-7945B121FCF7}" presName="childText" presStyleLbl="bgAcc1" presStyleIdx="4" presStyleCnt="6">
        <dgm:presLayoutVars>
          <dgm:bulletEnabled val="1"/>
        </dgm:presLayoutVars>
      </dgm:prSet>
      <dgm:spPr/>
    </dgm:pt>
    <dgm:pt modelId="{4E5331E3-C471-4758-8941-AB5F3DC1074C}" type="pres">
      <dgm:prSet presAssocID="{00E53770-F2F2-4037-826C-34DB25D9F0FF}" presName="Name13" presStyleLbl="parChTrans1D2" presStyleIdx="5" presStyleCnt="6"/>
      <dgm:spPr/>
    </dgm:pt>
    <dgm:pt modelId="{A48AC83E-38F5-4CBB-95F2-8D267DBE7CC5}" type="pres">
      <dgm:prSet presAssocID="{7918611D-14E7-41D2-91F4-6267F9A0AF8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4B9AE0D-1A2A-450D-887A-8335E4EB9022}" srcId="{92BB194C-6246-451A-9429-CCB5407D64E5}" destId="{EEB5F4A6-C04E-4848-B5FB-621AD1AA76D8}" srcOrd="1" destOrd="0" parTransId="{DC6370B3-C574-4E5F-939D-45D7BF177E0A}" sibTransId="{D20EA9F2-62C4-40A1-8750-895AB247B032}"/>
    <dgm:cxn modelId="{215B421D-EE8A-46CC-B8BF-3D4B5DDC3708}" type="presOf" srcId="{6E3BF998-5F92-4EC4-BC6E-8B5AF782A544}" destId="{4158811A-7C85-4EDB-A329-10313AD0B388}" srcOrd="0" destOrd="0" presId="urn:microsoft.com/office/officeart/2005/8/layout/hierarchy3"/>
    <dgm:cxn modelId="{84C0CF30-2681-4A0B-9A63-3F96FC879EA1}" type="presOf" srcId="{00E53770-F2F2-4037-826C-34DB25D9F0FF}" destId="{4E5331E3-C471-4758-8941-AB5F3DC1074C}" srcOrd="0" destOrd="0" presId="urn:microsoft.com/office/officeart/2005/8/layout/hierarchy3"/>
    <dgm:cxn modelId="{3489185F-0865-4508-8D89-65DAA96C4AF2}" srcId="{EEB5F4A6-C04E-4848-B5FB-621AD1AA76D8}" destId="{26EB8175-8A06-498B-8498-2AA4B19721FB}" srcOrd="0" destOrd="0" parTransId="{BF63B554-C054-482A-8A0B-A26C09A12FB8}" sibTransId="{C976B39C-A68D-470A-8794-DB9D32691ECE}"/>
    <dgm:cxn modelId="{77D3244B-2368-4A19-A949-227CA42D574F}" srcId="{92BB194C-6246-451A-9429-CCB5407D64E5}" destId="{4A5C8927-41FE-41C9-B8A5-99E493F9BF87}" srcOrd="2" destOrd="0" parTransId="{460AF131-F156-4635-A1C6-E914594548C0}" sibTransId="{26F20B16-5378-4625-84CA-B0DF87E56F31}"/>
    <dgm:cxn modelId="{61A26653-056D-4D9F-A656-52A8877104F1}" type="presOf" srcId="{EEB5F4A6-C04E-4848-B5FB-621AD1AA76D8}" destId="{5A9D41B8-6DDE-4900-B19B-BBE5C86C007D}" srcOrd="0" destOrd="0" presId="urn:microsoft.com/office/officeart/2005/8/layout/hierarchy3"/>
    <dgm:cxn modelId="{7D6C5276-7901-4B23-B7E9-0DA6E227B696}" type="presOf" srcId="{BF63B554-C054-482A-8A0B-A26C09A12FB8}" destId="{C63F1B6B-4E88-4654-B8AD-B6FEBD474F43}" srcOrd="0" destOrd="0" presId="urn:microsoft.com/office/officeart/2005/8/layout/hierarchy3"/>
    <dgm:cxn modelId="{476E2577-94DD-442C-B902-83180E934243}" type="presOf" srcId="{7918611D-14E7-41D2-91F4-6267F9A0AF84}" destId="{A48AC83E-38F5-4CBB-95F2-8D267DBE7CC5}" srcOrd="0" destOrd="0" presId="urn:microsoft.com/office/officeart/2005/8/layout/hierarchy3"/>
    <dgm:cxn modelId="{7435FA77-808B-4230-921A-D0DEAC1E63F7}" type="presOf" srcId="{AB6E422A-CEAB-40FE-B02A-0777AB8FB8A8}" destId="{97DEB525-334A-49E5-A672-1E34080D2607}" srcOrd="0" destOrd="0" presId="urn:microsoft.com/office/officeart/2005/8/layout/hierarchy3"/>
    <dgm:cxn modelId="{2E205D58-0C37-48E8-AC1B-5A8EF28DC07D}" srcId="{4A5C8927-41FE-41C9-B8A5-99E493F9BF87}" destId="{7918611D-14E7-41D2-91F4-6267F9A0AF84}" srcOrd="1" destOrd="0" parTransId="{00E53770-F2F2-4037-826C-34DB25D9F0FF}" sibTransId="{155C3775-4983-4902-847D-8A440C8D263F}"/>
    <dgm:cxn modelId="{ABEC8D58-0436-4BDD-9B09-D667B5CB10F3}" type="presOf" srcId="{EEB5F4A6-C04E-4848-B5FB-621AD1AA76D8}" destId="{0303EEDD-50C4-4388-A659-AC2562826530}" srcOrd="1" destOrd="0" presId="urn:microsoft.com/office/officeart/2005/8/layout/hierarchy3"/>
    <dgm:cxn modelId="{586A7F85-5F36-4066-B85B-1D040137BA84}" type="presOf" srcId="{3B5CC8AE-8208-4D24-BDDD-8960558C5EAA}" destId="{7336ADAA-3203-4003-ABF4-48685D0DB2C5}" srcOrd="0" destOrd="0" presId="urn:microsoft.com/office/officeart/2005/8/layout/hierarchy3"/>
    <dgm:cxn modelId="{E3F4DD89-A1EC-4125-9733-401F4955A201}" type="presOf" srcId="{4A5C8927-41FE-41C9-B8A5-99E493F9BF87}" destId="{EEA81E72-E247-4F75-B210-67A44CAB05AA}" srcOrd="1" destOrd="0" presId="urn:microsoft.com/office/officeart/2005/8/layout/hierarchy3"/>
    <dgm:cxn modelId="{B6B9E2A9-DDFF-49CF-9EC6-903E45F1B63B}" srcId="{EEB5F4A6-C04E-4848-B5FB-621AD1AA76D8}" destId="{917BF72E-C3B3-44B8-9F28-04E290F69E48}" srcOrd="1" destOrd="0" parTransId="{3B5CC8AE-8208-4D24-BDDD-8960558C5EAA}" sibTransId="{02478C08-57C7-40D2-B900-48FD61E61450}"/>
    <dgm:cxn modelId="{68463DAD-A526-4074-8AA8-8665B3F8C9BA}" type="presOf" srcId="{917BF72E-C3B3-44B8-9F28-04E290F69E48}" destId="{3FEF9738-413E-455C-A1E3-AF034716160C}" srcOrd="0" destOrd="0" presId="urn:microsoft.com/office/officeart/2005/8/layout/hierarchy3"/>
    <dgm:cxn modelId="{C5BA2CB9-619C-42EC-96D7-C91E375302FA}" type="presOf" srcId="{B5E7C3A0-F572-46AE-A7DE-4E7066083EC1}" destId="{699E0C9F-E450-4C9F-AF71-94B4D5AACD0D}" srcOrd="0" destOrd="0" presId="urn:microsoft.com/office/officeart/2005/8/layout/hierarchy3"/>
    <dgm:cxn modelId="{6A38F1C3-6DFC-409B-BA97-4525C1DB21B9}" type="presOf" srcId="{42625B5F-9FD0-44AD-A3CD-7945B121FCF7}" destId="{0781E29C-939F-49C3-B078-76F7D40BC0B1}" srcOrd="0" destOrd="0" presId="urn:microsoft.com/office/officeart/2005/8/layout/hierarchy3"/>
    <dgm:cxn modelId="{680B0BD2-16BD-4F97-BD5C-ED5E83A0257B}" type="presOf" srcId="{59066073-EC70-491C-9963-5A5C08817A78}" destId="{1DAC4BFB-A038-4C65-912D-6209D7099538}" srcOrd="0" destOrd="0" presId="urn:microsoft.com/office/officeart/2005/8/layout/hierarchy3"/>
    <dgm:cxn modelId="{04BA10D5-D204-450D-B6FA-FF825835D23C}" type="presOf" srcId="{2AE20EBA-E05B-4BEB-A04F-991DD64D268B}" destId="{F8D2180C-502F-4318-ACFA-1BE7DD583D8E}" srcOrd="0" destOrd="0" presId="urn:microsoft.com/office/officeart/2005/8/layout/hierarchy3"/>
    <dgm:cxn modelId="{5863A5DC-5D56-443C-A94E-41BD47C053FC}" srcId="{B5E7C3A0-F572-46AE-A7DE-4E7066083EC1}" destId="{6E3BF998-5F92-4EC4-BC6E-8B5AF782A544}" srcOrd="1" destOrd="0" parTransId="{AB6E422A-CEAB-40FE-B02A-0777AB8FB8A8}" sibTransId="{666C8E45-5A17-4975-9EC7-FDC978E67F12}"/>
    <dgm:cxn modelId="{823E78DF-EE18-44A6-B471-20863AD40C16}" srcId="{92BB194C-6246-451A-9429-CCB5407D64E5}" destId="{B5E7C3A0-F572-46AE-A7DE-4E7066083EC1}" srcOrd="0" destOrd="0" parTransId="{53672142-EA5D-4211-828F-3BE7B0DE1519}" sibTransId="{04FE67AF-D4E7-4AB5-ACC8-9BA42E83FEBA}"/>
    <dgm:cxn modelId="{8EFB6EE0-9A74-4883-9973-3B05C972784C}" type="presOf" srcId="{B5E7C3A0-F572-46AE-A7DE-4E7066083EC1}" destId="{084EAA76-7710-4707-B50E-0D70AF99199A}" srcOrd="1" destOrd="0" presId="urn:microsoft.com/office/officeart/2005/8/layout/hierarchy3"/>
    <dgm:cxn modelId="{D8605BEA-A876-4AB9-861F-DD2C6751C047}" type="presOf" srcId="{C78FDA18-FB01-404D-AC41-719C6B2FA955}" destId="{30ACD021-4DD9-4B4E-880F-D65DB10204BB}" srcOrd="0" destOrd="0" presId="urn:microsoft.com/office/officeart/2005/8/layout/hierarchy3"/>
    <dgm:cxn modelId="{0C0BEFEB-115A-4B0C-A7E6-0C2BC469305B}" type="presOf" srcId="{26EB8175-8A06-498B-8498-2AA4B19721FB}" destId="{FA6A10AA-7914-4C34-8594-C44C9B9E98AA}" srcOrd="0" destOrd="0" presId="urn:microsoft.com/office/officeart/2005/8/layout/hierarchy3"/>
    <dgm:cxn modelId="{B9B802EE-63EB-4B08-A3D1-A9188E1D1823}" srcId="{4A5C8927-41FE-41C9-B8A5-99E493F9BF87}" destId="{42625B5F-9FD0-44AD-A3CD-7945B121FCF7}" srcOrd="0" destOrd="0" parTransId="{C78FDA18-FB01-404D-AC41-719C6B2FA955}" sibTransId="{95A077D5-3A95-4BEC-8DAD-C90103C0A7E7}"/>
    <dgm:cxn modelId="{22D28BEF-F299-4366-B7A8-80B7CE3CE2B6}" type="presOf" srcId="{4A5C8927-41FE-41C9-B8A5-99E493F9BF87}" destId="{35A102FE-CF64-44B2-BDCA-79779C4EFBD0}" srcOrd="0" destOrd="0" presId="urn:microsoft.com/office/officeart/2005/8/layout/hierarchy3"/>
    <dgm:cxn modelId="{6FD444F1-6556-4265-B521-C5C7BE7F1399}" srcId="{B5E7C3A0-F572-46AE-A7DE-4E7066083EC1}" destId="{59066073-EC70-491C-9963-5A5C08817A78}" srcOrd="0" destOrd="0" parTransId="{2AE20EBA-E05B-4BEB-A04F-991DD64D268B}" sibTransId="{D52D8400-8FD5-4D4F-B60C-6F307E469B4E}"/>
    <dgm:cxn modelId="{ECB971F3-A922-4598-AF26-4D0C59939D72}" type="presOf" srcId="{92BB194C-6246-451A-9429-CCB5407D64E5}" destId="{9C57C268-5151-4DF6-8CA2-ADADDBDD9C6A}" srcOrd="0" destOrd="0" presId="urn:microsoft.com/office/officeart/2005/8/layout/hierarchy3"/>
    <dgm:cxn modelId="{8F9318ED-3846-4240-B070-F1AD429A7A75}" type="presParOf" srcId="{9C57C268-5151-4DF6-8CA2-ADADDBDD9C6A}" destId="{2D0C834B-C533-4906-9C54-38827CCD6BB7}" srcOrd="0" destOrd="0" presId="urn:microsoft.com/office/officeart/2005/8/layout/hierarchy3"/>
    <dgm:cxn modelId="{8A651986-C8CB-4DAB-A7AD-15AE3F97FB2A}" type="presParOf" srcId="{2D0C834B-C533-4906-9C54-38827CCD6BB7}" destId="{5F856E20-BABB-45FA-AFF7-02F155C11E1C}" srcOrd="0" destOrd="0" presId="urn:microsoft.com/office/officeart/2005/8/layout/hierarchy3"/>
    <dgm:cxn modelId="{39357D20-DA9F-466C-8364-5D481D6DF599}" type="presParOf" srcId="{5F856E20-BABB-45FA-AFF7-02F155C11E1C}" destId="{699E0C9F-E450-4C9F-AF71-94B4D5AACD0D}" srcOrd="0" destOrd="0" presId="urn:microsoft.com/office/officeart/2005/8/layout/hierarchy3"/>
    <dgm:cxn modelId="{A0241666-C6EB-4F8C-BBC5-59522A03052C}" type="presParOf" srcId="{5F856E20-BABB-45FA-AFF7-02F155C11E1C}" destId="{084EAA76-7710-4707-B50E-0D70AF99199A}" srcOrd="1" destOrd="0" presId="urn:microsoft.com/office/officeart/2005/8/layout/hierarchy3"/>
    <dgm:cxn modelId="{61254A4C-D6DA-4A49-8652-DAE4C9172DA7}" type="presParOf" srcId="{2D0C834B-C533-4906-9C54-38827CCD6BB7}" destId="{C95DA573-8259-474C-8495-3A86477A644C}" srcOrd="1" destOrd="0" presId="urn:microsoft.com/office/officeart/2005/8/layout/hierarchy3"/>
    <dgm:cxn modelId="{38F60477-03A0-420B-9595-B3C694FFEF28}" type="presParOf" srcId="{C95DA573-8259-474C-8495-3A86477A644C}" destId="{F8D2180C-502F-4318-ACFA-1BE7DD583D8E}" srcOrd="0" destOrd="0" presId="urn:microsoft.com/office/officeart/2005/8/layout/hierarchy3"/>
    <dgm:cxn modelId="{A12B1DB6-AB91-4A1B-9C67-9D612B58032F}" type="presParOf" srcId="{C95DA573-8259-474C-8495-3A86477A644C}" destId="{1DAC4BFB-A038-4C65-912D-6209D7099538}" srcOrd="1" destOrd="0" presId="urn:microsoft.com/office/officeart/2005/8/layout/hierarchy3"/>
    <dgm:cxn modelId="{C82EAA86-0B7A-4D0E-807C-188CB48D7815}" type="presParOf" srcId="{C95DA573-8259-474C-8495-3A86477A644C}" destId="{97DEB525-334A-49E5-A672-1E34080D2607}" srcOrd="2" destOrd="0" presId="urn:microsoft.com/office/officeart/2005/8/layout/hierarchy3"/>
    <dgm:cxn modelId="{C83EC118-C188-4427-A43A-638974BF2D0C}" type="presParOf" srcId="{C95DA573-8259-474C-8495-3A86477A644C}" destId="{4158811A-7C85-4EDB-A329-10313AD0B388}" srcOrd="3" destOrd="0" presId="urn:microsoft.com/office/officeart/2005/8/layout/hierarchy3"/>
    <dgm:cxn modelId="{418F5CC4-86B9-4F98-8926-13181B098AAD}" type="presParOf" srcId="{9C57C268-5151-4DF6-8CA2-ADADDBDD9C6A}" destId="{3765E975-5F9A-4C0A-B2B5-5721053A0AED}" srcOrd="1" destOrd="0" presId="urn:microsoft.com/office/officeart/2005/8/layout/hierarchy3"/>
    <dgm:cxn modelId="{48C2DBC9-F6C0-4447-8443-64A9569C9EE1}" type="presParOf" srcId="{3765E975-5F9A-4C0A-B2B5-5721053A0AED}" destId="{A3DFBFF3-9EF5-4E99-9F0D-603A5AF33107}" srcOrd="0" destOrd="0" presId="urn:microsoft.com/office/officeart/2005/8/layout/hierarchy3"/>
    <dgm:cxn modelId="{A1251D11-F3F0-4FCE-89AA-78BC96F0FAF8}" type="presParOf" srcId="{A3DFBFF3-9EF5-4E99-9F0D-603A5AF33107}" destId="{5A9D41B8-6DDE-4900-B19B-BBE5C86C007D}" srcOrd="0" destOrd="0" presId="urn:microsoft.com/office/officeart/2005/8/layout/hierarchy3"/>
    <dgm:cxn modelId="{411DE63C-53BD-4537-9754-4540FCA3BC4C}" type="presParOf" srcId="{A3DFBFF3-9EF5-4E99-9F0D-603A5AF33107}" destId="{0303EEDD-50C4-4388-A659-AC2562826530}" srcOrd="1" destOrd="0" presId="urn:microsoft.com/office/officeart/2005/8/layout/hierarchy3"/>
    <dgm:cxn modelId="{04E81119-FFBA-4775-855F-991F1A772636}" type="presParOf" srcId="{3765E975-5F9A-4C0A-B2B5-5721053A0AED}" destId="{553804BA-32BF-45BC-A98C-C6CFCB2B2FF6}" srcOrd="1" destOrd="0" presId="urn:microsoft.com/office/officeart/2005/8/layout/hierarchy3"/>
    <dgm:cxn modelId="{A05A528F-7BF5-4764-A17C-B8DD6BD6DB69}" type="presParOf" srcId="{553804BA-32BF-45BC-A98C-C6CFCB2B2FF6}" destId="{C63F1B6B-4E88-4654-B8AD-B6FEBD474F43}" srcOrd="0" destOrd="0" presId="urn:microsoft.com/office/officeart/2005/8/layout/hierarchy3"/>
    <dgm:cxn modelId="{5D6B8894-4B26-49DA-8319-E0E0679E6BED}" type="presParOf" srcId="{553804BA-32BF-45BC-A98C-C6CFCB2B2FF6}" destId="{FA6A10AA-7914-4C34-8594-C44C9B9E98AA}" srcOrd="1" destOrd="0" presId="urn:microsoft.com/office/officeart/2005/8/layout/hierarchy3"/>
    <dgm:cxn modelId="{3558C3EF-E3EB-4A60-A9E9-2653CCFD4FCD}" type="presParOf" srcId="{553804BA-32BF-45BC-A98C-C6CFCB2B2FF6}" destId="{7336ADAA-3203-4003-ABF4-48685D0DB2C5}" srcOrd="2" destOrd="0" presId="urn:microsoft.com/office/officeart/2005/8/layout/hierarchy3"/>
    <dgm:cxn modelId="{1694BA71-2AC6-44F1-AF7E-E65F266B49AA}" type="presParOf" srcId="{553804BA-32BF-45BC-A98C-C6CFCB2B2FF6}" destId="{3FEF9738-413E-455C-A1E3-AF034716160C}" srcOrd="3" destOrd="0" presId="urn:microsoft.com/office/officeart/2005/8/layout/hierarchy3"/>
    <dgm:cxn modelId="{98574EE9-C06A-4744-A83F-F11F02704E47}" type="presParOf" srcId="{9C57C268-5151-4DF6-8CA2-ADADDBDD9C6A}" destId="{670378BB-A096-4AF6-88DF-0350B405C50E}" srcOrd="2" destOrd="0" presId="urn:microsoft.com/office/officeart/2005/8/layout/hierarchy3"/>
    <dgm:cxn modelId="{7BD113F3-AE7C-4A34-8ED3-91D4A5D3EAB9}" type="presParOf" srcId="{670378BB-A096-4AF6-88DF-0350B405C50E}" destId="{6161C8C4-91C8-4C61-84A3-9E5C817635CE}" srcOrd="0" destOrd="0" presId="urn:microsoft.com/office/officeart/2005/8/layout/hierarchy3"/>
    <dgm:cxn modelId="{31F2A3B4-C993-4A90-8D83-1D2CDDACB2C4}" type="presParOf" srcId="{6161C8C4-91C8-4C61-84A3-9E5C817635CE}" destId="{35A102FE-CF64-44B2-BDCA-79779C4EFBD0}" srcOrd="0" destOrd="0" presId="urn:microsoft.com/office/officeart/2005/8/layout/hierarchy3"/>
    <dgm:cxn modelId="{5F396D3A-6420-49FA-B797-13211F19674B}" type="presParOf" srcId="{6161C8C4-91C8-4C61-84A3-9E5C817635CE}" destId="{EEA81E72-E247-4F75-B210-67A44CAB05AA}" srcOrd="1" destOrd="0" presId="urn:microsoft.com/office/officeart/2005/8/layout/hierarchy3"/>
    <dgm:cxn modelId="{CE3C847C-59B3-4EE2-88B8-4A3B8F9BB4F4}" type="presParOf" srcId="{670378BB-A096-4AF6-88DF-0350B405C50E}" destId="{86076E04-BC9C-41FB-B5FB-2653741AA580}" srcOrd="1" destOrd="0" presId="urn:microsoft.com/office/officeart/2005/8/layout/hierarchy3"/>
    <dgm:cxn modelId="{F35F73AC-8FB3-418E-8B4B-CEBE34B18EE2}" type="presParOf" srcId="{86076E04-BC9C-41FB-B5FB-2653741AA580}" destId="{30ACD021-4DD9-4B4E-880F-D65DB10204BB}" srcOrd="0" destOrd="0" presId="urn:microsoft.com/office/officeart/2005/8/layout/hierarchy3"/>
    <dgm:cxn modelId="{17406771-1E8E-4D76-848F-C893055B44CE}" type="presParOf" srcId="{86076E04-BC9C-41FB-B5FB-2653741AA580}" destId="{0781E29C-939F-49C3-B078-76F7D40BC0B1}" srcOrd="1" destOrd="0" presId="urn:microsoft.com/office/officeart/2005/8/layout/hierarchy3"/>
    <dgm:cxn modelId="{FD940644-CBA2-4EE1-B662-0BFB4B2D4E17}" type="presParOf" srcId="{86076E04-BC9C-41FB-B5FB-2653741AA580}" destId="{4E5331E3-C471-4758-8941-AB5F3DC1074C}" srcOrd="2" destOrd="0" presId="urn:microsoft.com/office/officeart/2005/8/layout/hierarchy3"/>
    <dgm:cxn modelId="{CA5B658C-C312-42DC-8AF6-B56CEA8A69E2}" type="presParOf" srcId="{86076E04-BC9C-41FB-B5FB-2653741AA580}" destId="{A48AC83E-38F5-4CBB-95F2-8D267DBE7CC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1F5A1-7330-4B27-808D-4778C180B2D9}">
      <dsp:nvSpPr>
        <dsp:cNvPr id="0" name=""/>
        <dsp:cNvSpPr/>
      </dsp:nvSpPr>
      <dsp:spPr>
        <a:xfrm>
          <a:off x="0" y="0"/>
          <a:ext cx="11287125" cy="21531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F1A2A-FA09-461B-BED9-56CA4D7D9184}">
      <dsp:nvSpPr>
        <dsp:cNvPr id="0" name=""/>
        <dsp:cNvSpPr/>
      </dsp:nvSpPr>
      <dsp:spPr>
        <a:xfrm>
          <a:off x="338613" y="287083"/>
          <a:ext cx="3315592" cy="1578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5AE8C-20B2-422B-B1CE-BF5E3C6CED54}">
      <dsp:nvSpPr>
        <dsp:cNvPr id="0" name=""/>
        <dsp:cNvSpPr/>
      </dsp:nvSpPr>
      <dsp:spPr>
        <a:xfrm rot="10800000">
          <a:off x="338613" y="2153126"/>
          <a:ext cx="3315592" cy="26315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</a:rPr>
            <a:t>Item-centered method</a:t>
          </a:r>
        </a:p>
      </dsp:txBody>
      <dsp:txXfrm rot="10800000">
        <a:off x="419544" y="2153126"/>
        <a:ext cx="3153730" cy="2550667"/>
      </dsp:txXfrm>
    </dsp:sp>
    <dsp:sp modelId="{D1A5B229-C518-4C00-AF74-8936B14F8CDA}">
      <dsp:nvSpPr>
        <dsp:cNvPr id="0" name=""/>
        <dsp:cNvSpPr/>
      </dsp:nvSpPr>
      <dsp:spPr>
        <a:xfrm>
          <a:off x="3985766" y="287083"/>
          <a:ext cx="3315592" cy="1578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853BE6-76C0-4DAE-9848-A2E58BFCBBA5}">
      <dsp:nvSpPr>
        <dsp:cNvPr id="0" name=""/>
        <dsp:cNvSpPr/>
      </dsp:nvSpPr>
      <dsp:spPr>
        <a:xfrm rot="10800000">
          <a:off x="3985766" y="2153126"/>
          <a:ext cx="3315592" cy="26315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</a:rPr>
            <a:t>Content-based decisions</a:t>
          </a:r>
        </a:p>
      </dsp:txBody>
      <dsp:txXfrm rot="10800000">
        <a:off x="4066697" y="2153126"/>
        <a:ext cx="3153730" cy="2550667"/>
      </dsp:txXfrm>
    </dsp:sp>
    <dsp:sp modelId="{3F34809A-386D-4143-8FC7-26D5726B6456}">
      <dsp:nvSpPr>
        <dsp:cNvPr id="0" name=""/>
        <dsp:cNvSpPr/>
      </dsp:nvSpPr>
      <dsp:spPr>
        <a:xfrm>
          <a:off x="7632918" y="287083"/>
          <a:ext cx="3315592" cy="1578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383364-EB4A-4CC1-A8A1-338146ECC829}">
      <dsp:nvSpPr>
        <dsp:cNvPr id="0" name=""/>
        <dsp:cNvSpPr/>
      </dsp:nvSpPr>
      <dsp:spPr>
        <a:xfrm rot="10800000">
          <a:off x="7632918" y="2153126"/>
          <a:ext cx="3315592" cy="26315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</a:rPr>
            <a:t>Iterative process</a:t>
          </a:r>
        </a:p>
      </dsp:txBody>
      <dsp:txXfrm rot="10800000">
        <a:off x="7713849" y="2153126"/>
        <a:ext cx="3153730" cy="255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0C9F-E450-4C9F-AF71-94B4D5AACD0D}">
      <dsp:nvSpPr>
        <dsp:cNvPr id="0" name=""/>
        <dsp:cNvSpPr/>
      </dsp:nvSpPr>
      <dsp:spPr>
        <a:xfrm>
          <a:off x="859761" y="461"/>
          <a:ext cx="2733600" cy="1366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Round 1</a:t>
          </a:r>
        </a:p>
      </dsp:txBody>
      <dsp:txXfrm>
        <a:off x="899793" y="40493"/>
        <a:ext cx="2653536" cy="1286736"/>
      </dsp:txXfrm>
    </dsp:sp>
    <dsp:sp modelId="{F8D2180C-502F-4318-ACFA-1BE7DD583D8E}">
      <dsp:nvSpPr>
        <dsp:cNvPr id="0" name=""/>
        <dsp:cNvSpPr/>
      </dsp:nvSpPr>
      <dsp:spPr>
        <a:xfrm>
          <a:off x="1133121" y="1367262"/>
          <a:ext cx="273360" cy="102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00"/>
              </a:lnTo>
              <a:lnTo>
                <a:pt x="273360" y="10251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4BFB-A038-4C65-912D-6209D7099538}">
      <dsp:nvSpPr>
        <dsp:cNvPr id="0" name=""/>
        <dsp:cNvSpPr/>
      </dsp:nvSpPr>
      <dsp:spPr>
        <a:xfrm>
          <a:off x="1406481" y="17089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Study items and make your own Yes/No Angoff ratings</a:t>
          </a:r>
        </a:p>
      </dsp:txBody>
      <dsp:txXfrm>
        <a:off x="1446513" y="1748994"/>
        <a:ext cx="2106816" cy="1286736"/>
      </dsp:txXfrm>
    </dsp:sp>
    <dsp:sp modelId="{97DEB525-334A-49E5-A672-1E34080D2607}">
      <dsp:nvSpPr>
        <dsp:cNvPr id="0" name=""/>
        <dsp:cNvSpPr/>
      </dsp:nvSpPr>
      <dsp:spPr>
        <a:xfrm>
          <a:off x="1133121" y="1367262"/>
          <a:ext cx="273360" cy="273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600"/>
              </a:lnTo>
              <a:lnTo>
                <a:pt x="273360" y="27336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1A-7C85-4EDB-A329-10313AD0B388}">
      <dsp:nvSpPr>
        <dsp:cNvPr id="0" name=""/>
        <dsp:cNvSpPr/>
      </dsp:nvSpPr>
      <dsp:spPr>
        <a:xfrm>
          <a:off x="1406481" y="34174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Discuss your ratings with your tablemates</a:t>
          </a:r>
        </a:p>
      </dsp:txBody>
      <dsp:txXfrm>
        <a:off x="1446513" y="3457494"/>
        <a:ext cx="2106816" cy="1286736"/>
      </dsp:txXfrm>
    </dsp:sp>
    <dsp:sp modelId="{5A9D41B8-6DDE-4900-B19B-BBE5C86C007D}">
      <dsp:nvSpPr>
        <dsp:cNvPr id="0" name=""/>
        <dsp:cNvSpPr/>
      </dsp:nvSpPr>
      <dsp:spPr>
        <a:xfrm>
          <a:off x="4276762" y="461"/>
          <a:ext cx="2733600" cy="1366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Round 2</a:t>
          </a:r>
        </a:p>
      </dsp:txBody>
      <dsp:txXfrm>
        <a:off x="4316794" y="40493"/>
        <a:ext cx="2653536" cy="1286736"/>
      </dsp:txXfrm>
    </dsp:sp>
    <dsp:sp modelId="{C63F1B6B-4E88-4654-B8AD-B6FEBD474F43}">
      <dsp:nvSpPr>
        <dsp:cNvPr id="0" name=""/>
        <dsp:cNvSpPr/>
      </dsp:nvSpPr>
      <dsp:spPr>
        <a:xfrm>
          <a:off x="4550122" y="1367262"/>
          <a:ext cx="273360" cy="102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00"/>
              </a:lnTo>
              <a:lnTo>
                <a:pt x="273360" y="10251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A10AA-7914-4C34-8594-C44C9B9E98AA}">
      <dsp:nvSpPr>
        <dsp:cNvPr id="0" name=""/>
        <dsp:cNvSpPr/>
      </dsp:nvSpPr>
      <dsp:spPr>
        <a:xfrm>
          <a:off x="4823482" y="17089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 your own, make your own Yes/No Angoff ratings</a:t>
          </a:r>
        </a:p>
      </dsp:txBody>
      <dsp:txXfrm>
        <a:off x="4863514" y="1748994"/>
        <a:ext cx="2106816" cy="1286736"/>
      </dsp:txXfrm>
    </dsp:sp>
    <dsp:sp modelId="{7336ADAA-3203-4003-ABF4-48685D0DB2C5}">
      <dsp:nvSpPr>
        <dsp:cNvPr id="0" name=""/>
        <dsp:cNvSpPr/>
      </dsp:nvSpPr>
      <dsp:spPr>
        <a:xfrm>
          <a:off x="4550122" y="1367262"/>
          <a:ext cx="273360" cy="273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600"/>
              </a:lnTo>
              <a:lnTo>
                <a:pt x="273360" y="27336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F9738-413E-455C-A1E3-AF034716160C}">
      <dsp:nvSpPr>
        <dsp:cNvPr id="0" name=""/>
        <dsp:cNvSpPr/>
      </dsp:nvSpPr>
      <dsp:spPr>
        <a:xfrm>
          <a:off x="4823482" y="34174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See feedback and discuss your ratings with your group</a:t>
          </a:r>
        </a:p>
      </dsp:txBody>
      <dsp:txXfrm>
        <a:off x="4863514" y="3457494"/>
        <a:ext cx="2106816" cy="1286736"/>
      </dsp:txXfrm>
    </dsp:sp>
    <dsp:sp modelId="{35A102FE-CF64-44B2-BDCA-79779C4EFBD0}">
      <dsp:nvSpPr>
        <dsp:cNvPr id="0" name=""/>
        <dsp:cNvSpPr/>
      </dsp:nvSpPr>
      <dsp:spPr>
        <a:xfrm>
          <a:off x="7693762" y="461"/>
          <a:ext cx="2733600" cy="1366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Round 3</a:t>
          </a:r>
        </a:p>
      </dsp:txBody>
      <dsp:txXfrm>
        <a:off x="7733794" y="40493"/>
        <a:ext cx="2653536" cy="1286736"/>
      </dsp:txXfrm>
    </dsp:sp>
    <dsp:sp modelId="{30ACD021-4DD9-4B4E-880F-D65DB10204BB}">
      <dsp:nvSpPr>
        <dsp:cNvPr id="0" name=""/>
        <dsp:cNvSpPr/>
      </dsp:nvSpPr>
      <dsp:spPr>
        <a:xfrm>
          <a:off x="7967122" y="1367262"/>
          <a:ext cx="273360" cy="102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00"/>
              </a:lnTo>
              <a:lnTo>
                <a:pt x="273360" y="10251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1E29C-939F-49C3-B078-76F7D40BC0B1}">
      <dsp:nvSpPr>
        <dsp:cNvPr id="0" name=""/>
        <dsp:cNvSpPr/>
      </dsp:nvSpPr>
      <dsp:spPr>
        <a:xfrm>
          <a:off x="8240483" y="17089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 your own, make your own Yes/No Angoff ratings</a:t>
          </a:r>
        </a:p>
      </dsp:txBody>
      <dsp:txXfrm>
        <a:off x="8280515" y="1748994"/>
        <a:ext cx="2106816" cy="1286736"/>
      </dsp:txXfrm>
    </dsp:sp>
    <dsp:sp modelId="{4E5331E3-C471-4758-8941-AB5F3DC1074C}">
      <dsp:nvSpPr>
        <dsp:cNvPr id="0" name=""/>
        <dsp:cNvSpPr/>
      </dsp:nvSpPr>
      <dsp:spPr>
        <a:xfrm>
          <a:off x="7967122" y="1367262"/>
          <a:ext cx="273360" cy="273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600"/>
              </a:lnTo>
              <a:lnTo>
                <a:pt x="273360" y="27336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C83E-38F5-4CBB-95F2-8D267DBE7CC5}">
      <dsp:nvSpPr>
        <dsp:cNvPr id="0" name=""/>
        <dsp:cNvSpPr/>
      </dsp:nvSpPr>
      <dsp:spPr>
        <a:xfrm>
          <a:off x="8240483" y="34174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Then review recommended cut scores</a:t>
          </a:r>
        </a:p>
      </dsp:txBody>
      <dsp:txXfrm>
        <a:off x="8280515" y="3457494"/>
        <a:ext cx="2106816" cy="128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0118" y="12118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r>
              <a:rPr lang="en-US" sz="1100" dirty="0"/>
              <a:t>North Carolina Mathematics Standard Setting</a:t>
            </a:r>
            <a:br>
              <a:rPr lang="en-US" sz="1100" dirty="0"/>
            </a:br>
            <a:r>
              <a:rPr lang="en-US" sz="1100" b="1" dirty="0"/>
              <a:t>Training Slides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 dirty="0"/>
              <a:t>   Copyright © 2019 by DRC</a:t>
            </a:r>
          </a:p>
          <a:p>
            <a:pPr>
              <a:defRPr/>
            </a:pPr>
            <a:endParaRPr lang="en-US" sz="900" i="1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294825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b="1" dirty="0"/>
              <a:t>Page </a:t>
            </a:r>
            <a:fld id="{900F8093-8071-41B0-B4BD-42C595F0638D}" type="slidenum">
              <a:rPr lang="en-US" sz="900" b="1" smtClean="0"/>
              <a:pPr>
                <a:defRPr/>
              </a:pPr>
              <a:t>‹#›</a:t>
            </a:fld>
            <a:endParaRPr lang="en-US" sz="900" b="1" dirty="0"/>
          </a:p>
          <a:p>
            <a:pPr>
              <a:defRPr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80210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03A73EC-F890-474A-8E2B-4BAC3BAEA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02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8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1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7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8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9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49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1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2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EA093-8514-4E5C-B25A-FA2B98BF06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025"/>
            <a:ext cx="5026025" cy="41144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5467" y="85836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latin typeface="+mj-lt"/>
              </a:defRPr>
            </a:lvl1pPr>
          </a:lstStyle>
          <a:p>
            <a:r>
              <a:rPr lang="en-US" dirty="0"/>
              <a:t>For Facilitator Use Only.</a:t>
            </a:r>
            <a:endParaRPr lang="en-US" b="0" dirty="0"/>
          </a:p>
          <a:p>
            <a:r>
              <a:rPr lang="en-US" b="0" i="1" dirty="0"/>
              <a:t>Copyright © 2015 by CTB.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00781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2761B-7907-4B63-B000-DA74CFFB4C5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1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2761B-7907-4B63-B000-DA74CFFB4C5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8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2761B-7907-4B63-B000-DA74CFFB4C5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9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9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8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F97A2-5F52-4E7F-A71B-ACA5B3BB1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9"/>
          <a:stretch/>
        </p:blipFill>
        <p:spPr>
          <a:xfrm>
            <a:off x="8508734" y="0"/>
            <a:ext cx="36832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35301"/>
            <a:ext cx="9753600" cy="822325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B747A-2DAA-43A3-9842-FDC23349F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2063" y="4023410"/>
            <a:ext cx="6510337" cy="16938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5701" y="6435725"/>
            <a:ext cx="876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D8A3-888E-4C33-A071-3C1629BD6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739" y="469900"/>
            <a:ext cx="8619067" cy="6873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6022-280B-4720-82BE-C009D0825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5701" y="6435725"/>
            <a:ext cx="876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D8A3-888E-4C33-A071-3C1629BD6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739" y="469900"/>
            <a:ext cx="8619067" cy="6873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6022-280B-4720-82BE-C009D0825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5557339" cy="47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3936E-36D3-4115-AC77-6052223F9C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7920" y="1443573"/>
            <a:ext cx="5557340" cy="478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39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594784" y="469900"/>
            <a:ext cx="9480549" cy="687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2F65"/>
                </a:solidFill>
                <a:latin typeface="Garamond"/>
                <a:ea typeface="+mj-ea"/>
                <a:cs typeface="Garamon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ECDD0-FA2B-4C11-B047-FF5CB6F22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0"/>
          <a:stretch/>
        </p:blipFill>
        <p:spPr>
          <a:xfrm>
            <a:off x="0" y="0"/>
            <a:ext cx="3048000" cy="6876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869" r:id="rId2"/>
    <p:sldLayoutId id="214748387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550AC7-171F-486F-9C2A-3B90E8F71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NCEXTEND1 Grades 3–8 and Math 1 </a:t>
            </a:r>
            <a:r>
              <a:rPr lang="en-US" b="1" dirty="0"/>
              <a:t>Angoff Training Session</a:t>
            </a:r>
            <a:br>
              <a:rPr lang="en-US" b="1" dirty="0"/>
            </a:br>
            <a:r>
              <a:rPr lang="en-US" b="1" dirty="0"/>
              <a:t>July 9,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2E0590-CE10-4137-8277-573D8904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495369"/>
            <a:ext cx="9753600" cy="822325"/>
          </a:xfrm>
        </p:spPr>
        <p:txBody>
          <a:bodyPr/>
          <a:lstStyle/>
          <a:p>
            <a:r>
              <a:rPr lang="en-US" dirty="0"/>
              <a:t>North Carolina </a:t>
            </a:r>
            <a:br>
              <a:rPr lang="en-US" dirty="0"/>
            </a:br>
            <a:r>
              <a:rPr lang="en-US" dirty="0"/>
              <a:t>Mathematics Standard Setting</a:t>
            </a:r>
          </a:p>
        </p:txBody>
      </p:sp>
    </p:spTree>
    <p:extLst>
      <p:ext uri="{BB962C8B-B14F-4D97-AF65-F5344CB8AC3E}">
        <p14:creationId xmlns:p14="http://schemas.microsoft.com/office/powerpoint/2010/main" val="89726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Examine the Test Items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altLang="en-US" dirty="0"/>
              <a:t>By examining the test questions, you will better understand students’ testing experience during the assessment.</a:t>
            </a:r>
          </a:p>
          <a:p>
            <a:r>
              <a:rPr lang="en-US" dirty="0"/>
              <a:t>Then you will consider how the two hypothetical threshold students are expected to perform.</a:t>
            </a:r>
          </a:p>
        </p:txBody>
      </p:sp>
      <p:pic>
        <p:nvPicPr>
          <p:cNvPr id="6" name="Picture 5" descr="A close up of a card&#10;&#10;Description generated with very high confidence">
            <a:extLst>
              <a:ext uri="{FF2B5EF4-FFF2-40B4-BE49-F238E27FC236}">
                <a16:creationId xmlns:a16="http://schemas.microsoft.com/office/drawing/2014/main" id="{C6047F86-FD27-4DF0-AA11-D2363E30C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816">
            <a:off x="6218239" y="1923131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A8AA46-C552-4AFF-801F-6702AF536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24">
            <a:off x="6980229" y="1710610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8004263-E1DC-4535-A18E-9CC939B48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518">
            <a:off x="7834717" y="1741445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8B3A75-8C05-422A-9C16-981129C6BE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953">
            <a:off x="8779387" y="2163686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18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Students and Ratings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/>
          <a:lstStyle/>
          <a:p>
            <a:r>
              <a:rPr lang="en-US" dirty="0"/>
              <a:t>Yes/No Angoff ratings and cut scores are linked to the student </a:t>
            </a:r>
            <a:r>
              <a:rPr lang="en-US" i="1" dirty="0"/>
              <a:t>just</a:t>
            </a:r>
            <a:r>
              <a:rPr lang="en-US" dirty="0"/>
              <a:t> in each level.</a:t>
            </a:r>
          </a:p>
        </p:txBody>
      </p:sp>
      <p:sp>
        <p:nvSpPr>
          <p:cNvPr id="46" name="Left-Right Arrow 1">
            <a:extLst>
              <a:ext uri="{FF2B5EF4-FFF2-40B4-BE49-F238E27FC236}">
                <a16:creationId xmlns:a16="http://schemas.microsoft.com/office/drawing/2014/main" id="{182D123E-80D6-4A92-9575-CB133484B2C9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AD1CB099-5E90-4458-84E9-81CCFFFD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5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49" name="Text Box 19">
            <a:extLst>
              <a:ext uri="{FF2B5EF4-FFF2-40B4-BE49-F238E27FC236}">
                <a16:creationId xmlns:a16="http://schemas.microsoft.com/office/drawing/2014/main" id="{87F70D32-2C3E-4153-A904-160077F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8F0E5EF-1CE8-497A-8E7B-75BC570E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6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E4456046-0300-43E1-A8E3-D0853B00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1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B2C64D90-BB91-48B0-943E-9CE89FC5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86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FDAC8FE7-C6C3-47BB-90CD-EC689994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39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5A306E95-4774-427D-8C3F-C9F31AA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5525EB7-9CA3-47E2-B64B-C05D4704C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85110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830A2E-2256-4749-817D-74CC2782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98217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0D7EFBB-A84F-468C-AAE5-D668B06C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69320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EE206AA-CC44-4F57-85CD-04893F1D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62767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0521784-E309-4F7B-B7F5-04397205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75873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80C753E-9AD0-4DDB-9B24-D5B692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11323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4C796B5-6103-4311-A1BE-2B1DD384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17876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3975F0E-30D7-47D6-A8CA-E4ADC657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49661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BF4D8C99-0914-4C0C-A28F-9AF0B0F6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04770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23F60A0-3AC0-4558-8B0A-991EF1EC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91663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245AA10-761C-47E3-A162-F6287E07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214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Rounds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6318157"/>
              </p:ext>
            </p:extLst>
          </p:nvPr>
        </p:nvGraphicFramePr>
        <p:xfrm>
          <a:off x="417513" y="1443038"/>
          <a:ext cx="112871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79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Roles and Responsibilities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You will recommend achievement standards to DPI.</a:t>
            </a:r>
          </a:p>
          <a:p>
            <a:r>
              <a:rPr lang="en-US" altLang="en-US" dirty="0"/>
              <a:t>During the workshop, remember to:</a:t>
            </a:r>
          </a:p>
          <a:p>
            <a:pPr lvl="1"/>
            <a:r>
              <a:rPr lang="en-US" altLang="en-US" dirty="0"/>
              <a:t>Contribute to discussions at your table </a:t>
            </a:r>
          </a:p>
          <a:p>
            <a:pPr lvl="1"/>
            <a:r>
              <a:rPr lang="en-US" altLang="en-US" dirty="0"/>
              <a:t>Participate in group-wide discussions</a:t>
            </a:r>
          </a:p>
          <a:p>
            <a:pPr lvl="1"/>
            <a:r>
              <a:rPr lang="en-US" altLang="en-US" dirty="0"/>
              <a:t>Make your Yes/No Angoff ratings independently</a:t>
            </a:r>
          </a:p>
          <a:p>
            <a:pPr lvl="1"/>
            <a:r>
              <a:rPr lang="en-US" altLang="en-US" dirty="0"/>
              <a:t>Ask a member of staff any questions</a:t>
            </a:r>
          </a:p>
          <a:p>
            <a:pPr lvl="1"/>
            <a:r>
              <a:rPr lang="en-US" altLang="en-US" dirty="0"/>
              <a:t>Use workshop materials only in meeting rooms</a:t>
            </a:r>
          </a:p>
          <a:p>
            <a:pPr lvl="1"/>
            <a:r>
              <a:rPr lang="en-US" altLang="en-US" dirty="0"/>
              <a:t>Keep workshop conversations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000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facilitators will collect your materials each afternoon in a structured way.</a:t>
            </a:r>
          </a:p>
          <a:p>
            <a:r>
              <a:rPr lang="en-US" dirty="0"/>
              <a:t>Always leave the workshop materials in the meeting rooms. Do not discuss the contents of the materials outside your meeting room.</a:t>
            </a:r>
          </a:p>
          <a:p>
            <a:r>
              <a:rPr lang="en-US" dirty="0"/>
              <a:t>You are welcome to use phones, tablets, and laptops in the lunchroom and hallways, but never in the meeting rooms.</a:t>
            </a:r>
          </a:p>
        </p:txBody>
      </p:sp>
    </p:spTree>
    <p:extLst>
      <p:ext uri="{BB962C8B-B14F-4D97-AF65-F5344CB8AC3E}">
        <p14:creationId xmlns:p14="http://schemas.microsoft.com/office/powerpoint/2010/main" val="170746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FE21B1-0854-4117-90E9-0533F7BAC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813">
            <a:off x="8110645" y="1812315"/>
            <a:ext cx="3428780" cy="443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C15D5-8711-4AAC-8665-13379CB1E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88">
            <a:off x="5161610" y="1616980"/>
            <a:ext cx="3428713" cy="443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Training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Item map</a:t>
            </a:r>
          </a:p>
          <a:p>
            <a:r>
              <a:rPr lang="en-US" dirty="0"/>
              <a:t>Training items</a:t>
            </a:r>
          </a:p>
          <a:p>
            <a:r>
              <a:rPr lang="en-US" dirty="0"/>
              <a:t>Training rating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3C49A-BBA1-41E9-89CF-419FF5C45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7896" y="2386421"/>
            <a:ext cx="3428603" cy="443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14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dirty="0"/>
              <a:t>Item Map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9"/>
          <a:stretch/>
        </p:blipFill>
        <p:spPr>
          <a:xfrm rot="5400000">
            <a:off x="3775798" y="-983433"/>
            <a:ext cx="4925338" cy="1075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75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95BCD1-E744-411A-9539-D792D9DF0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10">
            <a:off x="1103993" y="1478190"/>
            <a:ext cx="3696706" cy="47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268686" y="1443573"/>
            <a:ext cx="6609805" cy="51836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/>
              <a:t>Items are presented by the teacher to the student.</a:t>
            </a:r>
          </a:p>
          <a:p>
            <a:pPr lvl="1"/>
            <a:r>
              <a:rPr lang="en-US" altLang="en-US" dirty="0"/>
              <a:t>If the student gets the item correct in </a:t>
            </a:r>
            <a:br>
              <a:rPr lang="en-US" altLang="en-US" dirty="0"/>
            </a:br>
            <a:r>
              <a:rPr lang="en-US" altLang="en-US" b="1" dirty="0"/>
              <a:t>Trial 1 </a:t>
            </a:r>
            <a:r>
              <a:rPr lang="en-US" altLang="en-US" dirty="0"/>
              <a:t>(i.e., on the first try), the student earns </a:t>
            </a:r>
            <a:r>
              <a:rPr lang="en-US" altLang="en-US" b="1" dirty="0"/>
              <a:t>two points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the student gets the item wrong (or doesn’t respond), an incorrect answer choice is removed. If the student gets the item correct in </a:t>
            </a:r>
            <a:r>
              <a:rPr lang="en-US" altLang="en-US" b="1" dirty="0"/>
              <a:t>Trial 2</a:t>
            </a:r>
            <a:r>
              <a:rPr lang="en-US" altLang="en-US" dirty="0"/>
              <a:t> (i.e., on the second try), the student earns </a:t>
            </a:r>
            <a:r>
              <a:rPr lang="en-US" altLang="en-US" b="1" dirty="0"/>
              <a:t>one point</a:t>
            </a:r>
            <a:r>
              <a:rPr lang="en-US" alt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The training packet includes detailed instructions for the teacher. </a:t>
            </a:r>
          </a:p>
          <a:p>
            <a:pPr lvl="1"/>
            <a:r>
              <a:rPr lang="en-US" altLang="en-US" dirty="0"/>
              <a:t>In the actual standard setting, only the item is shown.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10">
            <a:off x="617416" y="1784314"/>
            <a:ext cx="3564264" cy="4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1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95BCD1-E744-411A-9539-D792D9DF0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10">
            <a:off x="1103993" y="1478190"/>
            <a:ext cx="3696706" cy="47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Examining an Item and Making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29349" y="1443573"/>
            <a:ext cx="6574970" cy="5192358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Make a brief note to yourself about what the item measures.</a:t>
            </a:r>
          </a:p>
          <a:p>
            <a:r>
              <a:rPr lang="en-US" altLang="en-US" dirty="0"/>
              <a:t>Consider a threshold student. Ask yourself if the threshold student is expected to:</a:t>
            </a:r>
          </a:p>
          <a:p>
            <a:pPr lvl="1"/>
            <a:r>
              <a:rPr lang="en-US" altLang="en-US" dirty="0"/>
              <a:t>Earn two points on the item</a:t>
            </a:r>
          </a:p>
          <a:p>
            <a:pPr lvl="1"/>
            <a:r>
              <a:rPr lang="en-US" altLang="en-US" dirty="0"/>
              <a:t>Earn one point on the item</a:t>
            </a:r>
          </a:p>
          <a:p>
            <a:pPr lvl="1"/>
            <a:r>
              <a:rPr lang="en-US" altLang="en-US" dirty="0"/>
              <a:t>Earn zero points on the item</a:t>
            </a:r>
          </a:p>
          <a:p>
            <a:r>
              <a:rPr lang="en-US" altLang="en-US" dirty="0"/>
              <a:t>Record your judgment on your item map, then go on to the next item.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10">
            <a:off x="617416" y="1784314"/>
            <a:ext cx="3564264" cy="4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15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Items and the Threshold Student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1"/>
          </p:nvPr>
        </p:nvSpPr>
        <p:spPr>
          <a:xfrm>
            <a:off x="4275915" y="1443038"/>
            <a:ext cx="7428723" cy="4784725"/>
          </a:xfrm>
        </p:spPr>
        <p:txBody>
          <a:bodyPr/>
          <a:lstStyle/>
          <a:p>
            <a:r>
              <a:rPr lang="en-US" altLang="en-US" dirty="0"/>
              <a:t>Remember to consider the threshold student, not the student in the middle of the achievement level.</a:t>
            </a:r>
          </a:p>
          <a:p>
            <a:pPr lvl="1"/>
            <a:r>
              <a:rPr lang="en-US" altLang="en-US" dirty="0"/>
              <a:t>For example, is the Level 3 threshold student expected to earn two points on the item (i.e., answer the question correctly in Trial 1)?</a:t>
            </a:r>
          </a:p>
        </p:txBody>
      </p:sp>
      <p:sp>
        <p:nvSpPr>
          <p:cNvPr id="18" name="Left-Right Arrow 1">
            <a:extLst>
              <a:ext uri="{FF2B5EF4-FFF2-40B4-BE49-F238E27FC236}">
                <a16:creationId xmlns:a16="http://schemas.microsoft.com/office/drawing/2014/main" id="{E2582731-CB0C-489D-9307-A1F50C214BD1}"/>
              </a:ext>
            </a:extLst>
          </p:cNvPr>
          <p:cNvSpPr/>
          <p:nvPr/>
        </p:nvSpPr>
        <p:spPr>
          <a:xfrm>
            <a:off x="966652" y="4439279"/>
            <a:ext cx="2882537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4B66F9E-A1FA-45D7-BF71-F9F6ABA2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56" y="2487677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05FE2C95-F055-4741-80C9-C2707DE89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24" y="4931233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D3A3DBA3-34F1-4F8D-B0BF-A7F28DFFD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596" y="4321633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415C2C91-AD3A-4F82-9BC3-9BC0595A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1838376" y="3345325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9C017F6-080B-422F-97DF-990F154B1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2483880" y="3345325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FD6D4C2-D91C-4F88-9C11-91E32D1D7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03908" y="3345325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79A29F6-C9D1-494A-A7C6-DB1D7C120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1418348" y="3345325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9357" y="4023410"/>
            <a:ext cx="7713044" cy="1693862"/>
          </a:xfrm>
        </p:spPr>
        <p:txBody>
          <a:bodyPr/>
          <a:lstStyle/>
          <a:p>
            <a:r>
              <a:rPr lang="en-US" b="1" dirty="0"/>
              <a:t>Dave Chayer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Sr. Vice President, Research</a:t>
            </a:r>
            <a:br>
              <a:rPr lang="en-US" sz="2400" dirty="0"/>
            </a:br>
            <a:r>
              <a:rPr lang="en-US" sz="2400" dirty="0"/>
              <a:t>Data Recognition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3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48">
            <a:off x="7936901" y="1579134"/>
            <a:ext cx="3573609" cy="462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7E3C5-B2C7-4C39-9C77-41E1CF0E2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0601" r="8565" b="26959"/>
          <a:stretch/>
        </p:blipFill>
        <p:spPr>
          <a:xfrm>
            <a:off x="3294255" y="3664649"/>
            <a:ext cx="7513893" cy="25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Your Angoff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4" y="1443038"/>
            <a:ext cx="5631562" cy="4784725"/>
          </a:xfrm>
        </p:spPr>
        <p:txBody>
          <a:bodyPr/>
          <a:lstStyle/>
          <a:p>
            <a:r>
              <a:rPr lang="en-US" altLang="en-US" dirty="0"/>
              <a:t>Use the Rating Sheet to record your Angoff ratings.</a:t>
            </a:r>
          </a:p>
          <a:p>
            <a:pPr lvl="1"/>
            <a:r>
              <a:rPr lang="en-US" altLang="en-US" dirty="0"/>
              <a:t>Full circle for “yes.”</a:t>
            </a:r>
          </a:p>
          <a:p>
            <a:pPr lvl="1"/>
            <a:r>
              <a:rPr lang="en-US" altLang="en-US" dirty="0"/>
              <a:t>Empty circle for “no.”</a:t>
            </a:r>
          </a:p>
        </p:txBody>
      </p:sp>
      <p:sp>
        <p:nvSpPr>
          <p:cNvPr id="6" name="Oval 5"/>
          <p:cNvSpPr/>
          <p:nvPr/>
        </p:nvSpPr>
        <p:spPr>
          <a:xfrm>
            <a:off x="5445219" y="4870006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56760" y="4901914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12771" y="4898811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85203" y="488974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5920" y="5150599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917073-82B5-4831-8A20-75EBAFB9AF10}"/>
              </a:ext>
            </a:extLst>
          </p:cNvPr>
          <p:cNvSpPr/>
          <p:nvPr/>
        </p:nvSpPr>
        <p:spPr>
          <a:xfrm>
            <a:off x="5082608" y="5140292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9088E7-F155-40DF-AAEA-2C3CC18FAEB6}"/>
              </a:ext>
            </a:extLst>
          </p:cNvPr>
          <p:cNvSpPr/>
          <p:nvPr/>
        </p:nvSpPr>
        <p:spPr>
          <a:xfrm>
            <a:off x="5442439" y="5150599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33FEF4-BA5C-4DAC-A59C-DAE3DAAEDD14}"/>
              </a:ext>
            </a:extLst>
          </p:cNvPr>
          <p:cNvSpPr/>
          <p:nvPr/>
        </p:nvSpPr>
        <p:spPr>
          <a:xfrm>
            <a:off x="5082608" y="536846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2EB42-06DD-4D9A-B570-8DF8F828E669}"/>
              </a:ext>
            </a:extLst>
          </p:cNvPr>
          <p:cNvSpPr/>
          <p:nvPr/>
        </p:nvSpPr>
        <p:spPr>
          <a:xfrm>
            <a:off x="5085942" y="5596638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 altLang="en-US" dirty="0"/>
              <a:t>Steps in Round 1:</a:t>
            </a:r>
          </a:p>
          <a:p>
            <a:pPr lvl="1"/>
            <a:r>
              <a:rPr lang="en-US" altLang="en-US" dirty="0"/>
              <a:t>Discuss expectations for the threshold students</a:t>
            </a:r>
          </a:p>
          <a:p>
            <a:pPr lvl="1"/>
            <a:r>
              <a:rPr lang="en-US" altLang="en-US" dirty="0"/>
              <a:t>Examine the test items</a:t>
            </a:r>
          </a:p>
          <a:p>
            <a:pPr lvl="1"/>
            <a:r>
              <a:rPr lang="en-US" altLang="en-US" dirty="0"/>
              <a:t>Consider the two threshold students</a:t>
            </a:r>
          </a:p>
          <a:p>
            <a:pPr lvl="1"/>
            <a:r>
              <a:rPr lang="en-US" altLang="en-US" dirty="0"/>
              <a:t>Review each test item</a:t>
            </a:r>
          </a:p>
          <a:p>
            <a:pPr lvl="1"/>
            <a:r>
              <a:rPr lang="en-US" altLang="en-US" dirty="0"/>
              <a:t>Ask yourself how each threshold student would be expected to perform on each item</a:t>
            </a:r>
          </a:p>
          <a:p>
            <a:pPr lvl="1"/>
            <a:r>
              <a:rPr lang="en-US" altLang="en-US" dirty="0"/>
              <a:t>Record judgments on the item map</a:t>
            </a:r>
          </a:p>
          <a:p>
            <a:pPr lvl="1"/>
            <a:r>
              <a:rPr lang="en-US" altLang="en-US" dirty="0"/>
              <a:t>Transfer judgments to rating form</a:t>
            </a:r>
          </a:p>
        </p:txBody>
      </p:sp>
    </p:spTree>
    <p:extLst>
      <p:ext uri="{BB962C8B-B14F-4D97-AF65-F5344CB8AC3E}">
        <p14:creationId xmlns:p14="http://schemas.microsoft.com/office/powerpoint/2010/main" val="393775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Some people will take longer than others to study the test items and make their Angoff ratings.</a:t>
            </a:r>
          </a:p>
          <a:p>
            <a:pPr lvl="1"/>
            <a:r>
              <a:rPr lang="en-US" altLang="en-US" dirty="0"/>
              <a:t>During conversations, please be considerate of others at your table and in the room.</a:t>
            </a:r>
          </a:p>
          <a:p>
            <a:pPr lvl="1"/>
            <a:r>
              <a:rPr lang="en-US" altLang="en-US" dirty="0"/>
              <a:t>If you finish earlier than your neighbors, you may wish to check-in with your facilitator, leave your materials at your table, and take a short break.</a:t>
            </a:r>
          </a:p>
        </p:txBody>
      </p:sp>
    </p:spTree>
    <p:extLst>
      <p:ext uri="{BB962C8B-B14F-4D97-AF65-F5344CB8AC3E}">
        <p14:creationId xmlns:p14="http://schemas.microsoft.com/office/powerpoint/2010/main" val="168468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Practice Exercise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CDBA951-49D4-4F84-9261-6F597C1EB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4499" y="4023410"/>
            <a:ext cx="8717902" cy="1693862"/>
          </a:xfrm>
        </p:spPr>
        <p:txBody>
          <a:bodyPr/>
          <a:lstStyle/>
          <a:p>
            <a:r>
              <a:rPr lang="en-US" dirty="0"/>
              <a:t>North Carolina Mathematics Standard Setting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/>
              <a:t>Angoff Training Session</a:t>
            </a:r>
            <a:br>
              <a:rPr lang="en-US" b="1" dirty="0"/>
            </a:br>
            <a:r>
              <a:rPr lang="en-US" b="1" dirty="0"/>
              <a:t>July 9, 2019</a:t>
            </a:r>
          </a:p>
        </p:txBody>
      </p:sp>
    </p:spTree>
    <p:extLst>
      <p:ext uri="{BB962C8B-B14F-4D97-AF65-F5344CB8AC3E}">
        <p14:creationId xmlns:p14="http://schemas.microsoft.com/office/powerpoint/2010/main" val="4122954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Consider the Threshold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6738" y="1443572"/>
            <a:ext cx="4883049" cy="5213019"/>
          </a:xfrm>
        </p:spPr>
        <p:txBody>
          <a:bodyPr>
            <a:normAutofit/>
          </a:bodyPr>
          <a:lstStyle/>
          <a:p>
            <a:r>
              <a:rPr lang="en-US" altLang="en-US" dirty="0"/>
              <a:t>Review these policy ALDs for </a:t>
            </a:r>
            <a:r>
              <a:rPr lang="en-US" i="1" dirty="0"/>
              <a:t>Level 2 and Below</a:t>
            </a:r>
            <a:r>
              <a:rPr lang="en-US" dirty="0"/>
              <a:t> and </a:t>
            </a:r>
            <a:r>
              <a:rPr lang="en-US" i="1" dirty="0"/>
              <a:t>Level 3</a:t>
            </a:r>
            <a:r>
              <a:rPr lang="en-US" dirty="0"/>
              <a:t>.</a:t>
            </a:r>
            <a:endParaRPr lang="en-US" altLang="en-US" dirty="0"/>
          </a:p>
          <a:p>
            <a:pPr lvl="1"/>
            <a:r>
              <a:rPr lang="en-US" altLang="en-US" dirty="0"/>
              <a:t>Consider the student who is just barely in </a:t>
            </a:r>
            <a:r>
              <a:rPr lang="en-US" altLang="en-US" i="1" dirty="0"/>
              <a:t>Level 3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What knowledge, skills, and understandings would you expect of this threshold student?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965382-8940-43EB-A2F8-592BD60D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83988"/>
              </p:ext>
            </p:extLst>
          </p:nvPr>
        </p:nvGraphicFramePr>
        <p:xfrm>
          <a:off x="5486220" y="1555538"/>
          <a:ext cx="6289042" cy="3324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4521">
                  <a:extLst>
                    <a:ext uri="{9D8B030D-6E8A-4147-A177-3AD203B41FA5}">
                      <a16:colId xmlns:a16="http://schemas.microsoft.com/office/drawing/2014/main" val="4141438760"/>
                    </a:ext>
                  </a:extLst>
                </a:gridCol>
                <a:gridCol w="3144521">
                  <a:extLst>
                    <a:ext uri="{9D8B030D-6E8A-4147-A177-3AD203B41FA5}">
                      <a16:colId xmlns:a16="http://schemas.microsoft.com/office/drawing/2014/main" val="3670013772"/>
                    </a:ext>
                  </a:extLst>
                </a:gridCol>
              </a:tblGrid>
              <a:tr h="366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2 &amp; Below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173951"/>
                  </a:ext>
                </a:extLst>
              </a:tr>
              <a:tr h="295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Students at Level 2 &amp; Below demonstrate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inconsistent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of the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 Carolina Extended Content Standards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will need significant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at the next grade/course.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at Level 3 demonstrate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sufficient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of the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 Carolina Extended Content Standards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though 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ome support may be needed to engage with content at the next grade/course.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15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8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Examine Items Using Item Info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altLang="en-US" dirty="0"/>
              <a:t>For each item…</a:t>
            </a:r>
          </a:p>
          <a:p>
            <a:pPr lvl="1"/>
            <a:r>
              <a:rPr lang="en-US" altLang="en-US" dirty="0"/>
              <a:t>Consider what the item measures.</a:t>
            </a:r>
          </a:p>
          <a:p>
            <a:pPr lvl="1"/>
            <a:r>
              <a:rPr lang="en-US" altLang="en-US" dirty="0"/>
              <a:t>Ask yourself if the threshold </a:t>
            </a:r>
            <a:r>
              <a:rPr lang="en-US" altLang="en-US" i="1" dirty="0"/>
              <a:t>Level 3</a:t>
            </a:r>
            <a:r>
              <a:rPr lang="en-US" altLang="en-US" dirty="0"/>
              <a:t> student is expected to earn one point on the item. Then ask whether they would earn two points.</a:t>
            </a:r>
          </a:p>
          <a:p>
            <a:pPr lvl="1"/>
            <a:r>
              <a:rPr lang="en-US" altLang="en-US" dirty="0"/>
              <a:t>Make a check mark for “Yes” and leave a blank for “No.”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62A3A0-8B28-4C58-B776-FB5550EBB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1139" r="57665" b="6036"/>
          <a:stretch/>
        </p:blipFill>
        <p:spPr>
          <a:xfrm rot="5400000">
            <a:off x="7401238" y="279406"/>
            <a:ext cx="2882541" cy="57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44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Repeat the Process Twice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Now repeat the process for the threshold </a:t>
            </a:r>
            <a:r>
              <a:rPr lang="en-US" altLang="en-US" i="1" dirty="0"/>
              <a:t>Level 4</a:t>
            </a:r>
            <a:r>
              <a:rPr lang="en-US" altLang="en-US" dirty="0"/>
              <a:t> student.</a:t>
            </a:r>
          </a:p>
          <a:p>
            <a:pPr lvl="1"/>
            <a:r>
              <a:rPr lang="en-US" altLang="en-US" dirty="0"/>
              <a:t>Remember: the threshold </a:t>
            </a:r>
            <a:r>
              <a:rPr lang="en-US" altLang="en-US" i="1" dirty="0"/>
              <a:t>Level 4</a:t>
            </a:r>
            <a:r>
              <a:rPr lang="en-US" altLang="en-US" dirty="0"/>
              <a:t> student will do </a:t>
            </a:r>
            <a:r>
              <a:rPr lang="en-US" altLang="en-US" i="1" dirty="0"/>
              <a:t>at least </a:t>
            </a:r>
            <a:r>
              <a:rPr lang="en-US" altLang="en-US" dirty="0"/>
              <a:t>as well on each item as the threshold </a:t>
            </a:r>
            <a:r>
              <a:rPr lang="en-US" altLang="en-US" i="1" dirty="0"/>
              <a:t>Level 3</a:t>
            </a:r>
            <a:r>
              <a:rPr lang="en-US" altLang="en-US" dirty="0"/>
              <a:t> student.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063B4C-51C8-4E16-A97B-D7FE12B607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3680" y="1443573"/>
            <a:ext cx="5191580" cy="51139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800" dirty="0"/>
              <a:t>Remember the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Review the ALDs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Examine the test items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Consider the two threshold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Review each test item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Ask yourself whether each threshold student would be expected to earn zero points, one point, or two points.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Record your judgments on your item map.</a:t>
            </a:r>
          </a:p>
        </p:txBody>
      </p:sp>
    </p:spTree>
    <p:extLst>
      <p:ext uri="{BB962C8B-B14F-4D97-AF65-F5344CB8AC3E}">
        <p14:creationId xmlns:p14="http://schemas.microsoft.com/office/powerpoint/2010/main" val="112017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Item Info 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dirty="0"/>
              <a:t>After you have studied the items, look over your ratings.</a:t>
            </a:r>
          </a:p>
          <a:p>
            <a:pPr lvl="1"/>
            <a:r>
              <a:rPr lang="en-US" dirty="0"/>
              <a:t>Be sure your expectations for the threshold </a:t>
            </a:r>
            <a:r>
              <a:rPr lang="en-US" i="1" dirty="0"/>
              <a:t>Level 4</a:t>
            </a:r>
            <a:r>
              <a:rPr lang="en-US" dirty="0"/>
              <a:t> student are at least as high as those for the threshold </a:t>
            </a:r>
            <a:r>
              <a:rPr lang="en-US" i="1" dirty="0"/>
              <a:t>Level 3 </a:t>
            </a:r>
            <a:r>
              <a:rPr lang="en-US" dirty="0"/>
              <a:t>student.</a:t>
            </a:r>
          </a:p>
          <a:p>
            <a:pPr lvl="1"/>
            <a:r>
              <a:rPr lang="en-US" dirty="0"/>
              <a:t>It’s okay if you don’t expect either threshold student to earn points on some items.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AB0FB3-410F-4483-B9D4-8FD2B9EE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1139" r="57665" b="6036"/>
          <a:stretch/>
        </p:blipFill>
        <p:spPr>
          <a:xfrm rot="5400000">
            <a:off x="7401238" y="279406"/>
            <a:ext cx="2882541" cy="57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5E094-AA64-4E8B-AC35-3089178B2F89}"/>
              </a:ext>
            </a:extLst>
          </p:cNvPr>
          <p:cNvSpPr txBox="1"/>
          <p:nvPr/>
        </p:nvSpPr>
        <p:spPr>
          <a:xfrm>
            <a:off x="891757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53E58-C364-411A-8D16-F3AB922D3CF3}"/>
              </a:ext>
            </a:extLst>
          </p:cNvPr>
          <p:cNvSpPr txBox="1"/>
          <p:nvPr/>
        </p:nvSpPr>
        <p:spPr>
          <a:xfrm>
            <a:off x="9640390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010C7-58DE-42B8-9BD6-105B0D93CD89}"/>
              </a:ext>
            </a:extLst>
          </p:cNvPr>
          <p:cNvSpPr txBox="1"/>
          <p:nvPr/>
        </p:nvSpPr>
        <p:spPr>
          <a:xfrm>
            <a:off x="10363202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846C0-922D-4D8D-B6CB-F64528C5F7AD}"/>
              </a:ext>
            </a:extLst>
          </p:cNvPr>
          <p:cNvSpPr txBox="1"/>
          <p:nvPr/>
        </p:nvSpPr>
        <p:spPr>
          <a:xfrm>
            <a:off x="1103722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5E289-E02B-4E01-80E7-E7F90BB00DBF}"/>
              </a:ext>
            </a:extLst>
          </p:cNvPr>
          <p:cNvSpPr txBox="1"/>
          <p:nvPr/>
        </p:nvSpPr>
        <p:spPr>
          <a:xfrm>
            <a:off x="8917577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7C174-A759-44F2-AAF7-6E075683EC5C}"/>
              </a:ext>
            </a:extLst>
          </p:cNvPr>
          <p:cNvSpPr txBox="1"/>
          <p:nvPr/>
        </p:nvSpPr>
        <p:spPr>
          <a:xfrm>
            <a:off x="10323124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F1EA-7B7F-4468-8BF2-14D9B273DD23}"/>
              </a:ext>
            </a:extLst>
          </p:cNvPr>
          <p:cNvSpPr txBox="1"/>
          <p:nvPr/>
        </p:nvSpPr>
        <p:spPr>
          <a:xfrm>
            <a:off x="11045936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435BE-CAB8-48B6-A13D-F14FB1C72883}"/>
              </a:ext>
            </a:extLst>
          </p:cNvPr>
          <p:cNvSpPr txBox="1"/>
          <p:nvPr/>
        </p:nvSpPr>
        <p:spPr>
          <a:xfrm>
            <a:off x="8917576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2BFB5D-72BB-4744-85CE-E6AC6385FC6B}"/>
              </a:ext>
            </a:extLst>
          </p:cNvPr>
          <p:cNvSpPr txBox="1"/>
          <p:nvPr/>
        </p:nvSpPr>
        <p:spPr>
          <a:xfrm>
            <a:off x="10343163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00BD3-6B81-4FBE-9460-BB9325E961DA}"/>
              </a:ext>
            </a:extLst>
          </p:cNvPr>
          <p:cNvSpPr txBox="1"/>
          <p:nvPr/>
        </p:nvSpPr>
        <p:spPr>
          <a:xfrm>
            <a:off x="10337920" y="3589828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5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Your Angoff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512" y="1443038"/>
            <a:ext cx="6079081" cy="4784725"/>
          </a:xfrm>
        </p:spPr>
        <p:txBody>
          <a:bodyPr/>
          <a:lstStyle/>
          <a:p>
            <a:r>
              <a:rPr lang="en-US" dirty="0"/>
              <a:t>Transfer your Angoff ratings to the bubble sheet.</a:t>
            </a:r>
          </a:p>
          <a:p>
            <a:pPr lvl="1"/>
            <a:r>
              <a:rPr lang="en-US" dirty="0"/>
              <a:t>Fill in:</a:t>
            </a:r>
            <a:br>
              <a:rPr lang="en-US" dirty="0"/>
            </a:br>
            <a:r>
              <a:rPr lang="en-US" b="1" dirty="0"/>
              <a:t>two circles </a:t>
            </a:r>
            <a:r>
              <a:rPr lang="en-US" dirty="0"/>
              <a:t>for two points,</a:t>
            </a:r>
            <a:br>
              <a:rPr lang="en-US" dirty="0"/>
            </a:br>
            <a:r>
              <a:rPr lang="en-US" b="1" dirty="0"/>
              <a:t>one circle </a:t>
            </a:r>
            <a:r>
              <a:rPr lang="en-US" dirty="0"/>
              <a:t>for one point, or </a:t>
            </a:r>
            <a:br>
              <a:rPr lang="en-US" dirty="0"/>
            </a:br>
            <a:r>
              <a:rPr lang="en-US" b="1" dirty="0"/>
              <a:t>zero circles </a:t>
            </a:r>
            <a:r>
              <a:rPr lang="en-US" dirty="0"/>
              <a:t>for zero points.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48">
            <a:off x="7368227" y="1741499"/>
            <a:ext cx="3335159" cy="431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245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After Round 1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6140-9CAC-4F32-BEB9-E1B20CA755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125230" cy="4783972"/>
          </a:xfrm>
        </p:spPr>
        <p:txBody>
          <a:bodyPr/>
          <a:lstStyle/>
          <a:p>
            <a:r>
              <a:rPr lang="en-US" sz="2800" dirty="0"/>
              <a:t>To calculate cut score recommendations after each round, we sum the number of points expected of each threshold student.</a:t>
            </a:r>
          </a:p>
          <a:p>
            <a:pPr lvl="1"/>
            <a:r>
              <a:rPr lang="en-US" sz="2400" dirty="0"/>
              <a:t>The median of the cut score recommendations across participants is the group’s recommendation.</a:t>
            </a:r>
          </a:p>
          <a:p>
            <a:r>
              <a:rPr lang="en-US" sz="2800" dirty="0"/>
              <a:t>After Round 1, you will receive additional information to consider.</a:t>
            </a:r>
          </a:p>
          <a:p>
            <a:pPr lvl="1"/>
            <a:r>
              <a:rPr lang="en-US" sz="2400" dirty="0"/>
              <a:t>Feedback on recommended cut scores</a:t>
            </a:r>
          </a:p>
          <a:p>
            <a:pPr lvl="1"/>
            <a:r>
              <a:rPr lang="en-US" sz="2400" i="1" dirty="0"/>
              <a:t>benchmarks</a:t>
            </a:r>
            <a:r>
              <a:rPr lang="en-US" sz="2400" dirty="0"/>
              <a:t>, based on the 2013 NCEXTEND1 results.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 benchmarks are provided as contextual information for you to consider.</a:t>
            </a:r>
          </a:p>
        </p:txBody>
      </p:sp>
    </p:spTree>
    <p:extLst>
      <p:ext uri="{BB962C8B-B14F-4D97-AF65-F5344CB8AC3E}">
        <p14:creationId xmlns:p14="http://schemas.microsoft.com/office/powerpoint/2010/main" val="401199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To recommend cut scores that categorize students into one of three achievement levels: </a:t>
            </a:r>
          </a:p>
          <a:p>
            <a:pPr lvl="1"/>
            <a:r>
              <a:rPr lang="en-US" i="1" dirty="0"/>
              <a:t>Level 2 &amp; Below</a:t>
            </a:r>
          </a:p>
          <a:p>
            <a:pPr lvl="1"/>
            <a:r>
              <a:rPr lang="en-US" i="1" dirty="0"/>
              <a:t>Level 3</a:t>
            </a:r>
          </a:p>
          <a:p>
            <a:pPr lvl="1"/>
            <a:r>
              <a:rPr lang="en-US" i="1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12178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 dirty="0"/>
              <a:t>Compare your cut score recommendations with your tablemates’ recommendations.</a:t>
            </a:r>
          </a:p>
          <a:p>
            <a:r>
              <a:rPr lang="en-US" dirty="0"/>
              <a:t>Consider the stringency of your recommendations.</a:t>
            </a:r>
          </a:p>
          <a:p>
            <a:pPr lvl="1"/>
            <a:r>
              <a:rPr lang="en-US" dirty="0"/>
              <a:t>Compare the group’s recommendations against the benchmarks.</a:t>
            </a:r>
          </a:p>
          <a:p>
            <a:pPr lvl="1"/>
            <a:r>
              <a:rPr lang="en-US" dirty="0"/>
              <a:t>Talk with your tablemates about the items.</a:t>
            </a:r>
          </a:p>
          <a:p>
            <a:pPr lvl="1"/>
            <a:r>
              <a:rPr lang="en-US" dirty="0"/>
              <a:t>Then make your Round 2 ratings.</a:t>
            </a:r>
          </a:p>
          <a:p>
            <a:pPr lvl="1"/>
            <a:r>
              <a:rPr lang="en-US" dirty="0"/>
              <a:t>You do </a:t>
            </a:r>
            <a:r>
              <a:rPr lang="en-US" i="1" dirty="0"/>
              <a:t>not</a:t>
            </a:r>
            <a:r>
              <a:rPr lang="en-US" dirty="0"/>
              <a:t> have to agree with your colleagues.</a:t>
            </a:r>
          </a:p>
        </p:txBody>
      </p:sp>
    </p:spTree>
    <p:extLst>
      <p:ext uri="{BB962C8B-B14F-4D97-AF65-F5344CB8AC3E}">
        <p14:creationId xmlns:p14="http://schemas.microsoft.com/office/powerpoint/2010/main" val="142490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of Round 1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 dirty="0"/>
              <a:t>In the actual workshop, you will discuss your Round 1 ratings at your table.</a:t>
            </a:r>
          </a:p>
          <a:p>
            <a:r>
              <a:rPr lang="en-US" dirty="0"/>
              <a:t>Feel free to discuss:</a:t>
            </a:r>
          </a:p>
          <a:p>
            <a:pPr lvl="1"/>
            <a:r>
              <a:rPr lang="en-US" dirty="0"/>
              <a:t>Your ratings for each item</a:t>
            </a:r>
          </a:p>
          <a:p>
            <a:pPr lvl="1"/>
            <a:r>
              <a:rPr lang="en-US" dirty="0"/>
              <a:t>Items where you had a hard time making a rating</a:t>
            </a:r>
          </a:p>
          <a:p>
            <a:r>
              <a:rPr lang="en-US" dirty="0"/>
              <a:t>After discussion, you will have a second opportunity to make Angoff ratings.</a:t>
            </a:r>
          </a:p>
          <a:p>
            <a:pPr lvl="1"/>
            <a:r>
              <a:rPr lang="en-US" dirty="0"/>
              <a:t>You can change any, all, or none of your ratings.</a:t>
            </a:r>
          </a:p>
          <a:p>
            <a:pPr lvl="1"/>
            <a:r>
              <a:rPr lang="en-US" dirty="0"/>
              <a:t>Making ratings is always an individual activity.</a:t>
            </a:r>
          </a:p>
        </p:txBody>
      </p:sp>
    </p:spTree>
    <p:extLst>
      <p:ext uri="{BB962C8B-B14F-4D97-AF65-F5344CB8AC3E}">
        <p14:creationId xmlns:p14="http://schemas.microsoft.com/office/powerpoint/2010/main" val="56653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Suggestions for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/>
              <a:t>Practice active listening.</a:t>
            </a:r>
          </a:p>
          <a:p>
            <a:r>
              <a:rPr lang="en-US"/>
              <a:t>Be open to changing your mind.</a:t>
            </a:r>
          </a:p>
          <a:p>
            <a:r>
              <a:rPr lang="en-US"/>
              <a:t>Work to understand your colleagues’ rationales for their Angoff ratings.</a:t>
            </a:r>
          </a:p>
          <a:p>
            <a:r>
              <a:rPr lang="en-US"/>
              <a:t>In a respectful manner, feel free to ask questions of your colleagues.</a:t>
            </a:r>
          </a:p>
          <a:p>
            <a:r>
              <a:rPr lang="en-US"/>
              <a:t>Do not discuss your ratings until everyone at the table has made theirs.</a:t>
            </a:r>
          </a:p>
          <a:p>
            <a:r>
              <a:rPr lang="en-US"/>
              <a:t>Keep the contents of your discussions private.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29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After Round 2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6140-9CAC-4F32-BEB9-E1B20CA755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After Round 2, you will see:</a:t>
            </a:r>
          </a:p>
          <a:p>
            <a:pPr lvl="1"/>
            <a:r>
              <a:rPr lang="en-US" dirty="0"/>
              <a:t>the medians recommendations from Round 2</a:t>
            </a:r>
          </a:p>
          <a:p>
            <a:pPr lvl="1"/>
            <a:r>
              <a:rPr lang="en-US" i="1" dirty="0"/>
              <a:t>benchmarks</a:t>
            </a:r>
            <a:r>
              <a:rPr lang="en-US" dirty="0"/>
              <a:t>, based on the 2013 results</a:t>
            </a:r>
          </a:p>
          <a:p>
            <a:pPr lvl="1"/>
            <a:r>
              <a:rPr lang="en-US" i="1" dirty="0"/>
              <a:t>impact data</a:t>
            </a:r>
            <a:r>
              <a:rPr lang="en-US" dirty="0"/>
              <a:t>, the percent of students that would be classified in each achievement level if the Round 2 cut scores were implemented</a:t>
            </a:r>
          </a:p>
        </p:txBody>
      </p:sp>
    </p:spTree>
    <p:extLst>
      <p:ext uri="{BB962C8B-B14F-4D97-AF65-F5344CB8AC3E}">
        <p14:creationId xmlns:p14="http://schemas.microsoft.com/office/powerpoint/2010/main" val="2702185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46A9-0157-429E-AA11-91B5491EF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2F87-0BE0-4689-A6A6-4D3601B76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Round 2, you will discuss your ratings </a:t>
            </a:r>
            <a:r>
              <a:rPr lang="en-US" i="1" dirty="0"/>
              <a:t>across tables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Your table will report-out and share a bit of the discussions that happened after Round 1.</a:t>
            </a:r>
          </a:p>
          <a:p>
            <a:pPr lvl="1"/>
            <a:r>
              <a:rPr lang="en-US" dirty="0"/>
              <a:t>Be sure to share any items for which (a) your table disagreed on the ratings for, even after discussion; or (b) your table had insightful conversations about.</a:t>
            </a:r>
          </a:p>
          <a:p>
            <a:pPr>
              <a:spcBef>
                <a:spcPts val="1200"/>
              </a:spcBef>
            </a:pPr>
            <a:r>
              <a:rPr lang="en-US" dirty="0"/>
              <a:t>Then you will make Round 3 ratings.</a:t>
            </a:r>
          </a:p>
          <a:p>
            <a:pPr lvl="1"/>
            <a:r>
              <a:rPr lang="en-US" dirty="0"/>
              <a:t>Making Angoff ratings is always an individual activity.</a:t>
            </a:r>
          </a:p>
        </p:txBody>
      </p:sp>
    </p:spTree>
    <p:extLst>
      <p:ext uri="{BB962C8B-B14F-4D97-AF65-F5344CB8AC3E}">
        <p14:creationId xmlns:p14="http://schemas.microsoft.com/office/powerpoint/2010/main" val="157574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6C4D-3FED-4DE4-8EA3-575408378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Repeat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0EAC-0387-463F-AC26-34DD29607B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>
            <a:normAutofit/>
          </a:bodyPr>
          <a:lstStyle/>
          <a:p>
            <a:r>
              <a:rPr lang="en-US" dirty="0"/>
              <a:t>After Round 3, the group will divide and repeat the process for the remaining grades.</a:t>
            </a:r>
          </a:p>
          <a:p>
            <a:pPr lvl="1"/>
            <a:r>
              <a:rPr lang="en-US" dirty="0"/>
              <a:t>The group will likely pick up speed as it goes.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894F94-C929-4F8F-93E7-C4D0144E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17195"/>
              </p:ext>
            </p:extLst>
          </p:nvPr>
        </p:nvGraphicFramePr>
        <p:xfrm>
          <a:off x="3351195" y="4054151"/>
          <a:ext cx="541866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81153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9629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3-6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6-HS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6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6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4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3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88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6C4D-3FED-4DE4-8EA3-575408378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Reviewing the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0EAC-0387-463F-AC26-34DD29607B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2"/>
            <a:ext cx="11287581" cy="5227815"/>
          </a:xfrm>
        </p:spPr>
        <p:txBody>
          <a:bodyPr>
            <a:normAutofit/>
          </a:bodyPr>
          <a:lstStyle/>
          <a:p>
            <a:r>
              <a:rPr lang="en-US" dirty="0"/>
              <a:t>After the Yes/No Angoff process is complete for the final grade, your facilitator will show you a presentation of the Round 3 recommendations from all seven tests.</a:t>
            </a:r>
          </a:p>
          <a:p>
            <a:pPr lvl="1"/>
            <a:r>
              <a:rPr lang="en-US" dirty="0"/>
              <a:t>You will be asked to look at the articulation of the achievement standards across grades.</a:t>
            </a:r>
          </a:p>
          <a:p>
            <a:pPr lvl="1"/>
            <a:r>
              <a:rPr lang="en-US" dirty="0"/>
              <a:t>You may wish to consider adjustments to your recommendations to improve the articulation across grades.</a:t>
            </a:r>
          </a:p>
          <a:p>
            <a:pPr lvl="1"/>
            <a:r>
              <a:rPr lang="en-US" dirty="0"/>
              <a:t>The table leaders will convene in a special session to look over the recommendations and, if needed, recommend adjustments to promote better across-grade articulation.</a:t>
            </a:r>
          </a:p>
        </p:txBody>
      </p:sp>
    </p:spTree>
    <p:extLst>
      <p:ext uri="{BB962C8B-B14F-4D97-AF65-F5344CB8AC3E}">
        <p14:creationId xmlns:p14="http://schemas.microsoft.com/office/powerpoint/2010/main" val="2196018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2CD3-65ED-4EFF-98B8-9DC0602E8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After the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4BAA-101E-4F2E-AF89-FD043929023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Your recommendations will be considered by DPI.</a:t>
            </a:r>
          </a:p>
          <a:p>
            <a:pPr lvl="1"/>
            <a:r>
              <a:rPr lang="en-US" dirty="0"/>
              <a:t>The recommendations from all groups will be considered by DPI and its advisors.</a:t>
            </a:r>
          </a:p>
        </p:txBody>
      </p:sp>
    </p:spTree>
    <p:extLst>
      <p:ext uri="{BB962C8B-B14F-4D97-AF65-F5344CB8AC3E}">
        <p14:creationId xmlns:p14="http://schemas.microsoft.com/office/powerpoint/2010/main" val="3608019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threshold students</a:t>
            </a:r>
          </a:p>
          <a:p>
            <a:r>
              <a:rPr lang="en-US" dirty="0"/>
              <a:t>Study items and make Round 1 ratings</a:t>
            </a:r>
          </a:p>
          <a:p>
            <a:r>
              <a:rPr lang="en-US" dirty="0"/>
              <a:t>Discuss Round 1 at tables</a:t>
            </a:r>
          </a:p>
          <a:p>
            <a:r>
              <a:rPr lang="en-US" dirty="0"/>
              <a:t>Make Round 2 ratings</a:t>
            </a:r>
          </a:p>
          <a:p>
            <a:r>
              <a:rPr lang="en-US" dirty="0"/>
              <a:t>Discuss Round 2 as a group</a:t>
            </a:r>
          </a:p>
          <a:p>
            <a:r>
              <a:rPr lang="en-US" dirty="0"/>
              <a:t>Make Round 3 ratings</a:t>
            </a:r>
          </a:p>
          <a:p>
            <a:r>
              <a:rPr lang="en-US" dirty="0"/>
              <a:t>Repeat the process for remaining grades</a:t>
            </a:r>
          </a:p>
          <a:p>
            <a:r>
              <a:rPr lang="en-US" dirty="0"/>
              <a:t>Review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669204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9A8B-67F0-4630-87D0-8805ADD09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9E6FB-DD20-47B1-B85D-9E6E9E24FA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  <a:p>
            <a:pPr lvl="1"/>
            <a:r>
              <a:rPr lang="en-US"/>
              <a:t>If questions come up later, ask your facilitator, or write them on an index card.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 Scores &amp; Achievement Levels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1099700"/>
          </a:xfrm>
        </p:spPr>
        <p:txBody>
          <a:bodyPr>
            <a:normAutofit/>
          </a:bodyPr>
          <a:lstStyle/>
          <a:p>
            <a:r>
              <a:rPr lang="en-US" altLang="en-US" dirty="0"/>
              <a:t>Two cut scores classify students into three achievement levels.</a:t>
            </a:r>
          </a:p>
          <a:p>
            <a:endParaRPr lang="en-US" dirty="0"/>
          </a:p>
        </p:txBody>
      </p:sp>
      <p:sp>
        <p:nvSpPr>
          <p:cNvPr id="5" name="Left-Right Arrow 1"/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3984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99504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3185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3877061-A923-463F-93B5-EC4CA769E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20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2015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63951DCA-6886-4D6B-AE12-F8310F328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68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9D0A18E7-C1EF-4F51-AC19-B1096F25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4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4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A7B1ACE-0A05-43E2-9F52-E97527B8D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8839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512D0D-87F6-4EB0-ACC5-F8202344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11946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616FDE7-8C9E-43E8-981C-02D9210B6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76496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651CB0F-CFF9-409F-9835-9072A736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89602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921656A-80A0-41B8-ABD2-0F3204B3E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25052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E3D3868-BECE-40EB-8C7C-03C4A764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31605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B9AD260-4EAF-4DD0-B7BA-FBF98AF7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63390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6583CB9-4C23-4D9C-9A90-6FE87050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18499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266A7CAB-6C3E-4FF6-A2C1-AA7FB216D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05392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3337B-34C9-42BD-A5EA-1B2B848DA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Yes/No Angoff Refresher Training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D31FA0E-F7F5-455C-A8E3-B3FE4E32B7EB}"/>
              </a:ext>
            </a:extLst>
          </p:cNvPr>
          <p:cNvSpPr txBox="1">
            <a:spLocks/>
          </p:cNvSpPr>
          <p:nvPr/>
        </p:nvSpPr>
        <p:spPr>
          <a:xfrm>
            <a:off x="3816221" y="4175810"/>
            <a:ext cx="7918580" cy="169386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NCEXTEND1 Mathematics Standard Setting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kern="0" dirty="0"/>
              <a:t>July 9, 2019</a:t>
            </a:r>
          </a:p>
        </p:txBody>
      </p:sp>
    </p:spTree>
    <p:extLst>
      <p:ext uri="{BB962C8B-B14F-4D97-AF65-F5344CB8AC3E}">
        <p14:creationId xmlns:p14="http://schemas.microsoft.com/office/powerpoint/2010/main" val="343419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 Scores &amp; Achievement Levels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1099700"/>
          </a:xfrm>
        </p:spPr>
        <p:txBody>
          <a:bodyPr>
            <a:normAutofit/>
          </a:bodyPr>
          <a:lstStyle/>
          <a:p>
            <a:r>
              <a:rPr lang="en-US" altLang="en-US" dirty="0"/>
              <a:t>Two cut scores classify students into three achievement levels.</a:t>
            </a:r>
          </a:p>
          <a:p>
            <a:endParaRPr lang="en-US" dirty="0"/>
          </a:p>
        </p:txBody>
      </p:sp>
      <p:sp>
        <p:nvSpPr>
          <p:cNvPr id="5" name="Left-Right Arrow 1"/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3984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99504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3185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3877061-A923-463F-93B5-EC4CA769E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20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2015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63951DCA-6886-4D6B-AE12-F8310F328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68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9D0A18E7-C1EF-4F51-AC19-B1096F25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4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4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A7B1ACE-0A05-43E2-9F52-E97527B8D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8839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512D0D-87F6-4EB0-ACC5-F8202344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11946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616FDE7-8C9E-43E8-981C-02D9210B6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76496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651CB0F-CFF9-409F-9835-9072A736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89602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921656A-80A0-41B8-ABD2-0F3204B3E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25052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E3D3868-BECE-40EB-8C7C-03C4A764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31605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B9AD260-4EAF-4DD0-B7BA-FBF98AF7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63390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6583CB9-4C23-4D9C-9A90-6FE87050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18499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266A7CAB-6C3E-4FF6-A2C1-AA7FB216D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05392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Students and Ratings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/>
          <a:lstStyle/>
          <a:p>
            <a:r>
              <a:rPr lang="en-US" dirty="0"/>
              <a:t>Yes/No Angoff ratings and cut scores are linked to the student </a:t>
            </a:r>
            <a:r>
              <a:rPr lang="en-US" i="1" dirty="0"/>
              <a:t>just</a:t>
            </a:r>
            <a:r>
              <a:rPr lang="en-US" dirty="0"/>
              <a:t> in each level.</a:t>
            </a:r>
          </a:p>
        </p:txBody>
      </p:sp>
      <p:sp>
        <p:nvSpPr>
          <p:cNvPr id="46" name="Left-Right Arrow 1">
            <a:extLst>
              <a:ext uri="{FF2B5EF4-FFF2-40B4-BE49-F238E27FC236}">
                <a16:creationId xmlns:a16="http://schemas.microsoft.com/office/drawing/2014/main" id="{182D123E-80D6-4A92-9575-CB133484B2C9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AD1CB099-5E90-4458-84E9-81CCFFFD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5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49" name="Text Box 19">
            <a:extLst>
              <a:ext uri="{FF2B5EF4-FFF2-40B4-BE49-F238E27FC236}">
                <a16:creationId xmlns:a16="http://schemas.microsoft.com/office/drawing/2014/main" id="{87F70D32-2C3E-4153-A904-160077F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8F0E5EF-1CE8-497A-8E7B-75BC570E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6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E4456046-0300-43E1-A8E3-D0853B00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1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B2C64D90-BB91-48B0-943E-9CE89FC5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86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FDAC8FE7-C6C3-47BB-90CD-EC689994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39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5A306E95-4774-427D-8C3F-C9F31AA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5525EB7-9CA3-47E2-B64B-C05D4704C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85110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830A2E-2256-4749-817D-74CC2782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98217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0D7EFBB-A84F-468C-AAE5-D668B06C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69320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EE206AA-CC44-4F57-85CD-04893F1D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62767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0521784-E309-4F7B-B7F5-04397205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75873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80C753E-9AD0-4DDB-9B24-D5B692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11323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4C796B5-6103-4311-A1BE-2B1DD384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17876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3975F0E-30D7-47D6-A8CA-E4ADC657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49661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BF4D8C99-0914-4C0C-A28F-9AF0B0F6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04770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23F60A0-3AC0-4558-8B0A-991EF1EC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91663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245AA10-761C-47E3-A162-F6287E07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214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95BCD1-E744-411A-9539-D792D9DF0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10">
            <a:off x="1103993" y="1478190"/>
            <a:ext cx="3696706" cy="47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Examining an Item and Making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29349" y="1443573"/>
            <a:ext cx="6574970" cy="5192358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Make a brief note to yourself about what the item measures.</a:t>
            </a:r>
          </a:p>
          <a:p>
            <a:r>
              <a:rPr lang="en-US" altLang="en-US" dirty="0"/>
              <a:t>Consider a threshold student. Ask yourself if the threshold student is expected to:</a:t>
            </a:r>
          </a:p>
          <a:p>
            <a:pPr lvl="1"/>
            <a:r>
              <a:rPr lang="en-US" altLang="en-US" dirty="0"/>
              <a:t>Earn two points on the item</a:t>
            </a:r>
          </a:p>
          <a:p>
            <a:pPr lvl="1"/>
            <a:r>
              <a:rPr lang="en-US" altLang="en-US" dirty="0"/>
              <a:t>Earn one point on the item</a:t>
            </a:r>
          </a:p>
          <a:p>
            <a:pPr lvl="1"/>
            <a:r>
              <a:rPr lang="en-US" altLang="en-US" dirty="0"/>
              <a:t>Earn zero points on the item</a:t>
            </a:r>
          </a:p>
          <a:p>
            <a:r>
              <a:rPr lang="en-US" altLang="en-US" dirty="0"/>
              <a:t>Record your judgment on your item map, then go on to the next item.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10">
            <a:off x="617416" y="1784314"/>
            <a:ext cx="3564264" cy="4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644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Item Info 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dirty="0"/>
              <a:t>After you have studied the items, look over your ratings.</a:t>
            </a:r>
          </a:p>
          <a:p>
            <a:pPr lvl="1"/>
            <a:r>
              <a:rPr lang="en-US" dirty="0"/>
              <a:t>Be sure your expectations for the threshold </a:t>
            </a:r>
            <a:r>
              <a:rPr lang="en-US" i="1" dirty="0"/>
              <a:t>Level 4</a:t>
            </a:r>
            <a:r>
              <a:rPr lang="en-US" dirty="0"/>
              <a:t> student are at least as high as those for the threshold </a:t>
            </a:r>
            <a:r>
              <a:rPr lang="en-US" i="1" dirty="0"/>
              <a:t>Level 3 </a:t>
            </a:r>
            <a:r>
              <a:rPr lang="en-US" dirty="0"/>
              <a:t>student.</a:t>
            </a:r>
          </a:p>
          <a:p>
            <a:pPr lvl="1"/>
            <a:r>
              <a:rPr lang="en-US" dirty="0"/>
              <a:t>It’s okay if you don’t expect either threshold student to earn points on some items.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AB0FB3-410F-4483-B9D4-8FD2B9EE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1139" r="57665" b="6036"/>
          <a:stretch/>
        </p:blipFill>
        <p:spPr>
          <a:xfrm rot="5400000">
            <a:off x="7401238" y="279406"/>
            <a:ext cx="2882541" cy="57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5E094-AA64-4E8B-AC35-3089178B2F89}"/>
              </a:ext>
            </a:extLst>
          </p:cNvPr>
          <p:cNvSpPr txBox="1"/>
          <p:nvPr/>
        </p:nvSpPr>
        <p:spPr>
          <a:xfrm>
            <a:off x="891757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53E58-C364-411A-8D16-F3AB922D3CF3}"/>
              </a:ext>
            </a:extLst>
          </p:cNvPr>
          <p:cNvSpPr txBox="1"/>
          <p:nvPr/>
        </p:nvSpPr>
        <p:spPr>
          <a:xfrm>
            <a:off x="9640390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010C7-58DE-42B8-9BD6-105B0D93CD89}"/>
              </a:ext>
            </a:extLst>
          </p:cNvPr>
          <p:cNvSpPr txBox="1"/>
          <p:nvPr/>
        </p:nvSpPr>
        <p:spPr>
          <a:xfrm>
            <a:off x="10363202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846C0-922D-4D8D-B6CB-F64528C5F7AD}"/>
              </a:ext>
            </a:extLst>
          </p:cNvPr>
          <p:cNvSpPr txBox="1"/>
          <p:nvPr/>
        </p:nvSpPr>
        <p:spPr>
          <a:xfrm>
            <a:off x="1103722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5E289-E02B-4E01-80E7-E7F90BB00DBF}"/>
              </a:ext>
            </a:extLst>
          </p:cNvPr>
          <p:cNvSpPr txBox="1"/>
          <p:nvPr/>
        </p:nvSpPr>
        <p:spPr>
          <a:xfrm>
            <a:off x="8917577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7C174-A759-44F2-AAF7-6E075683EC5C}"/>
              </a:ext>
            </a:extLst>
          </p:cNvPr>
          <p:cNvSpPr txBox="1"/>
          <p:nvPr/>
        </p:nvSpPr>
        <p:spPr>
          <a:xfrm>
            <a:off x="10323124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F1EA-7B7F-4468-8BF2-14D9B273DD23}"/>
              </a:ext>
            </a:extLst>
          </p:cNvPr>
          <p:cNvSpPr txBox="1"/>
          <p:nvPr/>
        </p:nvSpPr>
        <p:spPr>
          <a:xfrm>
            <a:off x="11045936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435BE-CAB8-48B6-A13D-F14FB1C72883}"/>
              </a:ext>
            </a:extLst>
          </p:cNvPr>
          <p:cNvSpPr txBox="1"/>
          <p:nvPr/>
        </p:nvSpPr>
        <p:spPr>
          <a:xfrm>
            <a:off x="8917576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2BFB5D-72BB-4744-85CE-E6AC6385FC6B}"/>
              </a:ext>
            </a:extLst>
          </p:cNvPr>
          <p:cNvSpPr txBox="1"/>
          <p:nvPr/>
        </p:nvSpPr>
        <p:spPr>
          <a:xfrm>
            <a:off x="10343163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00BD3-6B81-4FBE-9460-BB9325E961DA}"/>
              </a:ext>
            </a:extLst>
          </p:cNvPr>
          <p:cNvSpPr txBox="1"/>
          <p:nvPr/>
        </p:nvSpPr>
        <p:spPr>
          <a:xfrm>
            <a:off x="10337920" y="3589828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74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AB-76D0-43D0-ADF5-1ED92FCCD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BF709C-D79B-4B7A-851A-DB672F7B4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Trials and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E61B0-A784-4182-93BD-055BE8478A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If you expect a threshold student will answer the question correctly on Trial 1, you expect they will earn </a:t>
            </a:r>
            <a:r>
              <a:rPr lang="en-US" b="1" dirty="0"/>
              <a:t>two points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would fill in both circles for this item.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you expect a threshold student will answer the question correctly on Trial 2, you expect they will earn </a:t>
            </a:r>
            <a:r>
              <a:rPr lang="en-US" b="1" dirty="0"/>
              <a:t>one points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would fill in the first circle for this item.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23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Your Angoff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512" y="1443038"/>
            <a:ext cx="6079081" cy="4784725"/>
          </a:xfrm>
        </p:spPr>
        <p:txBody>
          <a:bodyPr/>
          <a:lstStyle/>
          <a:p>
            <a:r>
              <a:rPr lang="en-US" dirty="0"/>
              <a:t>Transfer your Angoff ratings to the bubble sheet.</a:t>
            </a:r>
          </a:p>
          <a:p>
            <a:pPr lvl="1"/>
            <a:r>
              <a:rPr lang="en-US" dirty="0"/>
              <a:t>Fill in:</a:t>
            </a:r>
            <a:br>
              <a:rPr lang="en-US" dirty="0"/>
            </a:br>
            <a:r>
              <a:rPr lang="en-US" b="1" dirty="0"/>
              <a:t>two circles </a:t>
            </a:r>
            <a:r>
              <a:rPr lang="en-US" dirty="0"/>
              <a:t>for two points,</a:t>
            </a:r>
            <a:br>
              <a:rPr lang="en-US" dirty="0"/>
            </a:br>
            <a:r>
              <a:rPr lang="en-US" b="1" dirty="0"/>
              <a:t>one circle </a:t>
            </a:r>
            <a:r>
              <a:rPr lang="en-US" dirty="0"/>
              <a:t>for one point, or </a:t>
            </a:r>
            <a:br>
              <a:rPr lang="en-US" dirty="0"/>
            </a:br>
            <a:r>
              <a:rPr lang="en-US" b="1" dirty="0"/>
              <a:t>zero circles </a:t>
            </a:r>
            <a:r>
              <a:rPr lang="en-US" dirty="0"/>
              <a:t>for zero points.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48">
            <a:off x="7368227" y="1741499"/>
            <a:ext cx="3335159" cy="431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931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AC2884-CF16-4944-A93B-C13398C2B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C183-1A99-43A5-BB54-4791A58622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Round 1</a:t>
            </a:r>
            <a:r>
              <a:rPr lang="en-US" dirty="0"/>
              <a:t>: Make ratings on your own</a:t>
            </a:r>
          </a:p>
          <a:p>
            <a:pPr>
              <a:spcBef>
                <a:spcPts val="1200"/>
              </a:spcBef>
            </a:pPr>
            <a:r>
              <a:rPr lang="en-US" b="1" dirty="0"/>
              <a:t>Round 2</a:t>
            </a:r>
            <a:r>
              <a:rPr lang="en-US" dirty="0"/>
              <a:t>: See feedback and benchmarks, discuss with your tablemates, make ratings on your own</a:t>
            </a:r>
          </a:p>
          <a:p>
            <a:pPr>
              <a:spcBef>
                <a:spcPts val="1200"/>
              </a:spcBef>
            </a:pPr>
            <a:r>
              <a:rPr lang="en-US" b="1" dirty="0"/>
              <a:t>Round 3</a:t>
            </a:r>
            <a:r>
              <a:rPr lang="en-US" dirty="0"/>
              <a:t>: See feedback and impact, discuss with the group, make ratings on your own</a:t>
            </a:r>
          </a:p>
        </p:txBody>
      </p:sp>
    </p:spTree>
    <p:extLst>
      <p:ext uri="{BB962C8B-B14F-4D97-AF65-F5344CB8AC3E}">
        <p14:creationId xmlns:p14="http://schemas.microsoft.com/office/powerpoint/2010/main" val="2115317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287BC-B8E1-44F4-BD7E-CD8158C13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Mid-Process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7B050-4C2A-4CF1-9770-FD084E872A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Before we continue, let’s complete the mid-process evaluation.</a:t>
            </a:r>
          </a:p>
        </p:txBody>
      </p:sp>
    </p:spTree>
    <p:extLst>
      <p:ext uri="{BB962C8B-B14F-4D97-AF65-F5344CB8AC3E}">
        <p14:creationId xmlns:p14="http://schemas.microsoft.com/office/powerpoint/2010/main" val="120452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Directional Slides: Tuesday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1917" y="4023410"/>
            <a:ext cx="6730483" cy="1693862"/>
          </a:xfrm>
        </p:spPr>
        <p:txBody>
          <a:bodyPr/>
          <a:lstStyle/>
          <a:p>
            <a:r>
              <a:rPr lang="en-US" sz="2400" dirty="0"/>
              <a:t>These slides are for facilitators’ use at the 2019 North Carolina mathematics standard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Yes/No Angoff Procedure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</p:nvPr>
        </p:nvGraphicFramePr>
        <p:xfrm>
          <a:off x="417513" y="1443038"/>
          <a:ext cx="112871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99947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7AB01-B6F0-4083-BB27-D476AF13B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13A516-A742-47B4-A447-CB70763D3E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If needed, please check-in with a facilitator to make sure you are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1747931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5A3B-80B7-4823-95B1-9DADC746B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5323-9613-454E-9AD4-BB68634F328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take a moment to introduce ourselves: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Where you’re from</a:t>
            </a:r>
          </a:p>
          <a:p>
            <a:pPr lvl="1"/>
            <a:r>
              <a:rPr lang="en-US" dirty="0"/>
              <a:t>Where you work</a:t>
            </a:r>
          </a:p>
          <a:p>
            <a:pPr lvl="1"/>
            <a:r>
              <a:rPr lang="en-US" dirty="0"/>
              <a:t>What you do there</a:t>
            </a:r>
          </a:p>
          <a:p>
            <a:pPr lvl="1"/>
            <a:r>
              <a:rPr lang="en-US" dirty="0"/>
              <a:t>What grade you usually teach or work with</a:t>
            </a:r>
          </a:p>
        </p:txBody>
      </p:sp>
    </p:spTree>
    <p:extLst>
      <p:ext uri="{BB962C8B-B14F-4D97-AF65-F5344CB8AC3E}">
        <p14:creationId xmlns:p14="http://schemas.microsoft.com/office/powerpoint/2010/main" val="137814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190E-ABA1-4E3E-97A3-440CFCE13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Secure Materials 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B041-0D02-4BE4-AD43-BE261D1A39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print your name on the sign-out list next to your participant number.</a:t>
            </a:r>
          </a:p>
          <a:p>
            <a:pPr lvl="1"/>
            <a:r>
              <a:rPr lang="en-US" dirty="0"/>
              <a:t>The facilitator will give you a sticker with your participant number to put on your folder.</a:t>
            </a:r>
          </a:p>
          <a:p>
            <a:pPr lvl="1"/>
            <a:r>
              <a:rPr lang="en-US" dirty="0"/>
              <a:t>At the end of the day, you will be asked to return all of the workshop materials.</a:t>
            </a:r>
          </a:p>
          <a:p>
            <a:pPr>
              <a:spcBef>
                <a:spcPts val="1200"/>
              </a:spcBef>
            </a:pPr>
            <a:r>
              <a:rPr lang="en-US" dirty="0"/>
              <a:t>As you receive your workshop materials, write your name on each piece.</a:t>
            </a:r>
          </a:p>
        </p:txBody>
      </p:sp>
    </p:spTree>
    <p:extLst>
      <p:ext uri="{BB962C8B-B14F-4D97-AF65-F5344CB8AC3E}">
        <p14:creationId xmlns:p14="http://schemas.microsoft.com/office/powerpoint/2010/main" val="179733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Students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>
            <a:normAutofit/>
          </a:bodyPr>
          <a:lstStyle/>
          <a:p>
            <a:r>
              <a:rPr lang="en-US" altLang="en-US" dirty="0"/>
              <a:t>Remember that we will consider two hypothetical </a:t>
            </a:r>
            <a:r>
              <a:rPr lang="en-US" altLang="en-US" i="1" dirty="0"/>
              <a:t>threshold students.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0" name="Left-Right Arrow 1">
            <a:extLst>
              <a:ext uri="{FF2B5EF4-FFF2-40B4-BE49-F238E27FC236}">
                <a16:creationId xmlns:a16="http://schemas.microsoft.com/office/drawing/2014/main" id="{E1B43E66-159A-46A0-B542-AD28E1EDB200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46B2BF9A-01E9-4C3C-83C3-8011ECEA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84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995BB86F-9042-41FC-9EC5-E15C2E787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04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1B9499BB-0966-4DEE-A815-1744796B7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85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B64DB073-3B8C-4156-97F7-9402240D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20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11ACBB0D-47B9-4AA9-934D-77A8A53A0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015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9">
            <a:extLst>
              <a:ext uri="{FF2B5EF4-FFF2-40B4-BE49-F238E27FC236}">
                <a16:creationId xmlns:a16="http://schemas.microsoft.com/office/drawing/2014/main" id="{DA57D64F-F43B-4E2B-8BAF-43DD4C65D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68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id="{4819FAD0-E1C0-4B99-9C69-E4606F5D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4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5C194D02-F888-4ACF-9B8B-5C48EB209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8839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5B29863-1876-4E86-A170-C4F2BF98E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11946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202E69CC-171D-4E73-8668-A2C4FFC87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83049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887D374F-7993-43D9-9DA2-FDDCD4082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76496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026E8BE-B1A9-44A0-A372-4424C785F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89602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4B6DB3CE-E2ED-4819-853B-AA24AFF27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25052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F70C204-880A-4E7E-BC3E-B3AA6C057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31605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3315C8A-570C-46F4-9AAD-74345D86F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63390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B4FD76E-8549-4836-A052-DF7E8F8D6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18499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1D68C74F-CA5C-43B0-94C9-184918D79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05392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3DD9C91-2307-4203-87B4-2181D6FFA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69943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21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9CC3-21EF-4B0B-8588-3CA2AC4F3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ALDs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E22C-72FD-4C29-82F5-50BFA28FE4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your own, please take a few minutes to review the achievement level descriptors (ALDs).</a:t>
            </a:r>
          </a:p>
          <a:p>
            <a:pPr lvl="1"/>
            <a:r>
              <a:rPr lang="en-US" dirty="0"/>
              <a:t>It may help to highlight words that differentiate one achievement level from another.</a:t>
            </a:r>
          </a:p>
          <a:p>
            <a:pPr lvl="1"/>
            <a:r>
              <a:rPr lang="en-US" dirty="0"/>
              <a:t>Ask yourself: if you were going to describe to a colleague the differences between a high-level </a:t>
            </a:r>
            <a:r>
              <a:rPr lang="en-US" i="1" dirty="0"/>
              <a:t>Level 2 and Below</a:t>
            </a:r>
            <a:r>
              <a:rPr lang="en-US" dirty="0"/>
              <a:t> student from a low-level </a:t>
            </a:r>
            <a:r>
              <a:rPr lang="en-US" i="1" dirty="0"/>
              <a:t>Level 3</a:t>
            </a:r>
            <a:r>
              <a:rPr lang="en-US" dirty="0"/>
              <a:t> student,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2743741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01E6-AA04-43F8-B9CF-2F6E329DC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Tables: Threshold Student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E0D0-7B66-408D-9626-75D8A54006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1719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your tables, make a bulleted list that describes the content-based expectations for each threshold student.</a:t>
            </a:r>
          </a:p>
          <a:p>
            <a:pPr lvl="1"/>
            <a:r>
              <a:rPr lang="en-US" dirty="0"/>
              <a:t>Start with the threshold </a:t>
            </a:r>
            <a:r>
              <a:rPr lang="en-US" i="1" dirty="0"/>
              <a:t>Level 3</a:t>
            </a:r>
            <a:r>
              <a:rPr lang="en-US" dirty="0"/>
              <a:t> student, then continue with threshold </a:t>
            </a:r>
            <a:r>
              <a:rPr lang="en-US" i="1" dirty="0"/>
              <a:t>Level 4.</a:t>
            </a:r>
            <a:endParaRPr lang="en-US" dirty="0"/>
          </a:p>
        </p:txBody>
      </p:sp>
      <p:sp>
        <p:nvSpPr>
          <p:cNvPr id="30" name="Left-Right Arrow 1">
            <a:extLst>
              <a:ext uri="{FF2B5EF4-FFF2-40B4-BE49-F238E27FC236}">
                <a16:creationId xmlns:a16="http://schemas.microsoft.com/office/drawing/2014/main" id="{12843968-7F75-4594-A77E-A4D741B4085D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F5F209A7-3D9A-46AE-BC1A-F6F12B300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941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A5803434-1112-4644-A52F-2C01A2A4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135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D92F1679-3BFC-43D3-956B-19A0E9AB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945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15C39AA4-3229-44FF-833D-EA439D63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303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CB5F65B0-2E0A-4E21-8829-8683BD575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2254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15400E66-CEE2-4FC0-BE81-3E1D5C231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775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id="{06E73D51-8CA2-4B44-B170-8B0E178E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836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4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7F80358-2030-4E07-9754-4AD443888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110491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11020CB-F307-4D61-9236-B9DEFD2F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241555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482EB17-9106-4B78-BD59-A2BAC2AA1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952591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BE3A4BF-BE94-47FD-A909-AD70BF8F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88705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AB89D45-8D54-4253-B2D0-7AC3609A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801812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1BF9117-F1E9-4773-9E9B-2C1FDDA01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372619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F1EE003-6587-416E-914A-AB15A257A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438153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9BE5A4B4-8AD6-4E09-8B83-C50BD26AC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755995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4EAECB91-9A38-4E61-A45D-10EB821BB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307087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3731FBF-F6E6-4DE2-B6B6-34F534ECD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176023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B51868D-928A-4421-8FC6-EA4230768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821527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39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8E38-D61F-448C-828D-E85B89A06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Group: Discuss Threshold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1676-9D2C-4FA6-845C-A565FE897CA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discuss the remaining threshold students as a group.</a:t>
            </a:r>
          </a:p>
          <a:p>
            <a:pPr lvl="1"/>
            <a:r>
              <a:rPr lang="en-US" dirty="0"/>
              <a:t>What are the content-based expectations for the student who is on the threshold between </a:t>
            </a:r>
            <a:r>
              <a:rPr lang="en-US" i="1" dirty="0"/>
              <a:t>Level 2 &amp; Below</a:t>
            </a:r>
            <a:r>
              <a:rPr lang="en-US" dirty="0"/>
              <a:t> and </a:t>
            </a:r>
            <a:r>
              <a:rPr lang="en-US" i="1" dirty="0"/>
              <a:t>Level 3</a:t>
            </a:r>
            <a:r>
              <a:rPr lang="en-US" dirty="0"/>
              <a:t> (i.e., the just </a:t>
            </a:r>
            <a:r>
              <a:rPr lang="en-US" i="1" dirty="0"/>
              <a:t>Level 3</a:t>
            </a:r>
            <a:r>
              <a:rPr lang="en-US" dirty="0"/>
              <a:t> student)?</a:t>
            </a:r>
          </a:p>
          <a:p>
            <a:pPr lvl="1"/>
            <a:r>
              <a:rPr lang="en-US" dirty="0"/>
              <a:t>What are the content-based expectations for the student who is on the threshold between </a:t>
            </a:r>
            <a:r>
              <a:rPr lang="en-US" i="1" dirty="0"/>
              <a:t>Level 3</a:t>
            </a:r>
            <a:r>
              <a:rPr lang="en-US" dirty="0"/>
              <a:t> and </a:t>
            </a:r>
            <a:r>
              <a:rPr lang="en-US" i="1" dirty="0"/>
              <a:t>Level 4</a:t>
            </a:r>
            <a:r>
              <a:rPr lang="en-US" dirty="0"/>
              <a:t> (i.e., the just </a:t>
            </a:r>
            <a:r>
              <a:rPr lang="en-US" i="1" dirty="0"/>
              <a:t>Level 4</a:t>
            </a:r>
            <a:r>
              <a:rPr lang="en-US" dirty="0"/>
              <a:t> student)?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1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32FB-6283-4A52-B269-1721A433B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the Test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2D8C9-97E8-4D98-A344-D6E54F3270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the items in the test booklet one at a time.</a:t>
            </a:r>
          </a:p>
          <a:p>
            <a:pPr lvl="1"/>
            <a:r>
              <a:rPr lang="en-US" dirty="0"/>
              <a:t>Make notes on the item map about what each item measures. What do you know about a student who can get the item correct?</a:t>
            </a:r>
          </a:p>
          <a:p>
            <a:pPr lvl="1"/>
            <a:r>
              <a:rPr lang="en-US" dirty="0"/>
              <a:t>Only plan to spend a moment or two looking at any item. Table leaders should help keep their tables on pace.</a:t>
            </a:r>
          </a:p>
          <a:p>
            <a:pPr lvl="1"/>
            <a:r>
              <a:rPr lang="en-US" dirty="0"/>
              <a:t>Everyone at the table should take notes on their own copy of the item map.</a:t>
            </a:r>
          </a:p>
          <a:p>
            <a:pPr lvl="1"/>
            <a:r>
              <a:rPr lang="en-US" dirty="0"/>
              <a:t>It is okay to start thinking about the Angoff ratings you might make for each item, but please do </a:t>
            </a:r>
            <a:r>
              <a:rPr lang="en-US" i="1" dirty="0"/>
              <a:t>not</a:t>
            </a:r>
            <a:r>
              <a:rPr lang="en-US" dirty="0"/>
              <a:t> share them with your colleagues yet.</a:t>
            </a:r>
          </a:p>
        </p:txBody>
      </p:sp>
    </p:spTree>
    <p:extLst>
      <p:ext uri="{BB962C8B-B14F-4D97-AF65-F5344CB8AC3E}">
        <p14:creationId xmlns:p14="http://schemas.microsoft.com/office/powerpoint/2010/main" val="983276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1 Angoff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503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Making Angoff ratings is an individual activity.</a:t>
            </a:r>
          </a:p>
          <a:p>
            <a:pPr lvl="1"/>
            <a:r>
              <a:rPr lang="en-US" dirty="0"/>
              <a:t>Please maintain quiet until everyone has finished.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Go through the items first thinking about the </a:t>
            </a:r>
            <a:r>
              <a:rPr lang="en-US" i="1" dirty="0"/>
              <a:t>Level 3</a:t>
            </a:r>
            <a:r>
              <a:rPr lang="en-US" dirty="0"/>
              <a:t> threshold student, then go through the items again thinking about the </a:t>
            </a:r>
            <a:r>
              <a:rPr lang="en-US" i="1" dirty="0"/>
              <a:t>Level 4</a:t>
            </a:r>
            <a:r>
              <a:rPr lang="en-US" dirty="0"/>
              <a:t> threshold student.</a:t>
            </a:r>
          </a:p>
          <a:p>
            <a:r>
              <a:rPr lang="en-US" dirty="0"/>
              <a:t>Make your Angoff ratings on your item map, then transfer them to the rating sheet.</a:t>
            </a:r>
          </a:p>
          <a:p>
            <a:pPr lvl="1"/>
            <a:r>
              <a:rPr lang="en-US" dirty="0"/>
              <a:t>Leave your rating sheet with your facilitator.</a:t>
            </a:r>
          </a:p>
          <a:p>
            <a:pPr lvl="1"/>
            <a:r>
              <a:rPr lang="en-US" dirty="0"/>
              <a:t>People will finish this activity at different times. Thank you for maintaining a quiet environment for people still working.</a:t>
            </a:r>
          </a:p>
        </p:txBody>
      </p:sp>
    </p:spTree>
    <p:extLst>
      <p:ext uri="{BB962C8B-B14F-4D97-AF65-F5344CB8AC3E}">
        <p14:creationId xmlns:p14="http://schemas.microsoft.com/office/powerpoint/2010/main" val="2263514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1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2"/>
            <a:ext cx="11287581" cy="511584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Now that Round 1 is complete, we will examine:</a:t>
            </a:r>
          </a:p>
          <a:p>
            <a:pPr lvl="1"/>
            <a:r>
              <a:rPr lang="en-US" dirty="0"/>
              <a:t>The median cut scores recommended by participants at each table and overall</a:t>
            </a:r>
          </a:p>
          <a:p>
            <a:pPr lvl="2">
              <a:spcAft>
                <a:spcPts val="600"/>
              </a:spcAft>
            </a:pPr>
            <a:r>
              <a:rPr lang="en-US" i="1" dirty="0"/>
              <a:t>See how similar or different the table medians are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Benchmarks based on the 2013 NCEXTEND1 results</a:t>
            </a:r>
          </a:p>
          <a:p>
            <a:pPr lvl="2">
              <a:spcAft>
                <a:spcPts val="600"/>
              </a:spcAft>
            </a:pPr>
            <a:r>
              <a:rPr lang="en-US" i="1" dirty="0"/>
              <a:t>Look to see how similar or different the group’s median is from the benchmarks</a:t>
            </a:r>
          </a:p>
        </p:txBody>
      </p:sp>
    </p:spTree>
    <p:extLst>
      <p:ext uri="{BB962C8B-B14F-4D97-AF65-F5344CB8AC3E}">
        <p14:creationId xmlns:p14="http://schemas.microsoft.com/office/powerpoint/2010/main" val="380984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2A17E-94F3-4EBF-95FC-DA2911CF6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910DF0-A0EB-418E-834A-853AF893CE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3963672" cy="478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/>
              <a:t>Today</a:t>
            </a:r>
          </a:p>
          <a:p>
            <a:r>
              <a:rPr lang="en-US" sz="2400" dirty="0"/>
              <a:t>Discuss the threshold students for grade 6</a:t>
            </a:r>
          </a:p>
          <a:p>
            <a:r>
              <a:rPr lang="en-US" sz="2400" dirty="0"/>
              <a:t>Study the test items</a:t>
            </a:r>
          </a:p>
          <a:p>
            <a:r>
              <a:rPr lang="en-US" sz="2400" b="1" dirty="0"/>
              <a:t>Round 1</a:t>
            </a:r>
            <a:r>
              <a:rPr lang="en-US" sz="2400" dirty="0"/>
              <a:t>: Make cut score recommendations on your 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B9F89-7A7B-4E6A-9CF2-F35F216F46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1669" y="1443573"/>
            <a:ext cx="7133591" cy="4783971"/>
          </a:xfrm>
        </p:spPr>
        <p:txBody>
          <a:bodyPr/>
          <a:lstStyle/>
          <a:p>
            <a:pPr marL="0" indent="0" hangingPunct="1">
              <a:buNone/>
            </a:pPr>
            <a:r>
              <a:rPr lang="en-US" sz="2400" i="1" u="sng" dirty="0"/>
              <a:t>Tomorrow and Thursday</a:t>
            </a:r>
          </a:p>
          <a:p>
            <a:pPr hangingPunct="1"/>
            <a:r>
              <a:rPr lang="en-US" sz="2400" b="1" dirty="0"/>
              <a:t>Round 1</a:t>
            </a:r>
            <a:r>
              <a:rPr lang="en-US" sz="2400" dirty="0"/>
              <a:t>: Make cut score recommendations on your own</a:t>
            </a:r>
          </a:p>
          <a:p>
            <a:pPr hangingPunct="1"/>
            <a:r>
              <a:rPr lang="en-US" sz="2400" dirty="0"/>
              <a:t>Discuss recommendations with your table</a:t>
            </a:r>
          </a:p>
          <a:p>
            <a:pPr hangingPunct="1"/>
            <a:r>
              <a:rPr lang="en-US" sz="2400" b="1" dirty="0"/>
              <a:t>Round 2</a:t>
            </a:r>
            <a:r>
              <a:rPr lang="en-US" sz="2400" dirty="0"/>
              <a:t>: Make cut score recommendations on your own</a:t>
            </a:r>
          </a:p>
          <a:p>
            <a:pPr hangingPunct="1"/>
            <a:r>
              <a:rPr lang="en-US" sz="2400" dirty="0"/>
              <a:t>Discuss your recommendations with your group</a:t>
            </a:r>
          </a:p>
          <a:p>
            <a:pPr hangingPunct="1"/>
            <a:r>
              <a:rPr lang="en-US" sz="2400" b="1" dirty="0"/>
              <a:t>Round 3</a:t>
            </a:r>
            <a:r>
              <a:rPr lang="en-US" sz="2400" dirty="0"/>
              <a:t>: Make cut score recommendations on your own</a:t>
            </a:r>
          </a:p>
          <a:p>
            <a:pPr hangingPunct="1"/>
            <a:r>
              <a:rPr lang="en-US" sz="2400" dirty="0"/>
              <a:t>Repeat the process for remaining grades</a:t>
            </a:r>
          </a:p>
          <a:p>
            <a:pPr hangingPunct="1"/>
            <a:r>
              <a:rPr lang="en-US" sz="2400" dirty="0"/>
              <a:t>Review the group’s recommendations</a:t>
            </a:r>
          </a:p>
          <a:p>
            <a:pPr hangingPunct="1"/>
            <a:r>
              <a:rPr lang="en-US" sz="2400" dirty="0"/>
              <a:t>Evaluate the workshop</a:t>
            </a:r>
          </a:p>
        </p:txBody>
      </p:sp>
    </p:spTree>
    <p:extLst>
      <p:ext uri="{BB962C8B-B14F-4D97-AF65-F5344CB8AC3E}">
        <p14:creationId xmlns:p14="http://schemas.microsoft.com/office/powerpoint/2010/main" val="2078084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38B38-27C0-4059-AB9D-F46F5D1F2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C10B74-7F48-4669-ABC6-CCE2A3A44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Benchmarks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9F9D1-276D-44C8-B75A-98518BC80A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facilitator will present the benchmarks for the test.</a:t>
            </a:r>
          </a:p>
          <a:p>
            <a:r>
              <a:rPr lang="en-US" dirty="0"/>
              <a:t>If the recommended cut scores are near the benchmarks, the percent of students classified in each achievement level will be similar to 2013.</a:t>
            </a:r>
          </a:p>
        </p:txBody>
      </p:sp>
    </p:spTree>
    <p:extLst>
      <p:ext uri="{BB962C8B-B14F-4D97-AF65-F5344CB8AC3E}">
        <p14:creationId xmlns:p14="http://schemas.microsoft.com/office/powerpoint/2010/main" val="4115407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92480"/>
              </p:ext>
            </p:extLst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27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/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36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/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3847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/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6405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/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07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/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82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Math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/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68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B515-BD3C-4BB9-ABEF-6C8C4F7C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After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5126E-EC2C-4D16-A9AD-1D280ACA74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table should discuss its Round 1 ratings.</a:t>
            </a:r>
          </a:p>
          <a:p>
            <a:pPr lvl="1"/>
            <a:r>
              <a:rPr lang="en-US" dirty="0"/>
              <a:t>The table leader should facilitate this discussion.</a:t>
            </a:r>
          </a:p>
          <a:p>
            <a:pPr lvl="1"/>
            <a:r>
              <a:rPr lang="en-US" dirty="0"/>
              <a:t>Go through each item one at a time.</a:t>
            </a:r>
          </a:p>
          <a:p>
            <a:pPr lvl="1"/>
            <a:r>
              <a:rPr lang="en-US" dirty="0"/>
              <a:t>Each participant should share their Angoff ratings.</a:t>
            </a:r>
          </a:p>
          <a:p>
            <a:pPr lvl="1"/>
            <a:r>
              <a:rPr lang="en-US" dirty="0"/>
              <a:t>If there is agreement, move onto the next item.</a:t>
            </a:r>
          </a:p>
          <a:p>
            <a:pPr lvl="1"/>
            <a:r>
              <a:rPr lang="en-US" dirty="0"/>
              <a:t>If there is disagreement, share why you make your Angoff ratings the way you did.</a:t>
            </a:r>
          </a:p>
          <a:p>
            <a:pPr lvl="1"/>
            <a:r>
              <a:rPr lang="en-US" dirty="0"/>
              <a:t>You may choose to change any, all, or none of your ratings.</a:t>
            </a:r>
          </a:p>
          <a:p>
            <a:pPr lvl="1"/>
            <a:r>
              <a:rPr lang="en-US" dirty="0"/>
              <a:t>You do </a:t>
            </a:r>
            <a:r>
              <a:rPr lang="en-US" i="1" dirty="0"/>
              <a:t>not </a:t>
            </a:r>
            <a:r>
              <a:rPr lang="en-US" dirty="0"/>
              <a:t>have to agree on your Angoff ratings as a table.</a:t>
            </a:r>
          </a:p>
        </p:txBody>
      </p:sp>
    </p:spTree>
    <p:extLst>
      <p:ext uri="{BB962C8B-B14F-4D97-AF65-F5344CB8AC3E}">
        <p14:creationId xmlns:p14="http://schemas.microsoft.com/office/powerpoint/2010/main" val="3497941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2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Angoff ratings is an individual activity.</a:t>
            </a:r>
          </a:p>
          <a:p>
            <a:pPr lvl="1"/>
            <a:r>
              <a:rPr lang="en-US" dirty="0"/>
              <a:t>Please maintain quiet until everyone has finished.</a:t>
            </a:r>
          </a:p>
          <a:p>
            <a:r>
              <a:rPr lang="en-US" dirty="0"/>
              <a:t>Make your Angoff ratings on your item map, then transfer them to the rating sheet.</a:t>
            </a:r>
          </a:p>
          <a:p>
            <a:pPr lvl="1"/>
            <a:r>
              <a:rPr lang="en-US" dirty="0"/>
              <a:t>Leave your rating sheet with your facilitator.</a:t>
            </a:r>
          </a:p>
          <a:p>
            <a:pPr lvl="1"/>
            <a:r>
              <a:rPr lang="en-US" dirty="0"/>
              <a:t>People will finish this activity at different times. Thank you for maintaining a quiet environment for people still working.</a:t>
            </a:r>
          </a:p>
        </p:txBody>
      </p:sp>
    </p:spTree>
    <p:extLst>
      <p:ext uri="{BB962C8B-B14F-4D97-AF65-F5344CB8AC3E}">
        <p14:creationId xmlns:p14="http://schemas.microsoft.com/office/powerpoint/2010/main" val="63190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Achievement Level Descriptors (ALDs)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ALDs describe the knowledge, skills, and understandings expected of students in each achievement level.</a:t>
            </a:r>
          </a:p>
          <a:p>
            <a:pPr lvl="1"/>
            <a:r>
              <a:rPr lang="en-US" altLang="en-US" dirty="0"/>
              <a:t>They are linked to </a:t>
            </a:r>
            <a:r>
              <a:rPr lang="en-US" dirty="0"/>
              <a:t>the content standards.</a:t>
            </a:r>
            <a:endParaRPr lang="en-US" altLang="en-US" dirty="0"/>
          </a:p>
          <a:p>
            <a:pPr lvl="1"/>
            <a:r>
              <a:rPr lang="en-US" altLang="en-US" dirty="0"/>
              <a:t>ALDs describe students in the middle of each level, not on the </a:t>
            </a:r>
            <a:r>
              <a:rPr lang="en-US" altLang="en-US" i="1" dirty="0"/>
              <a:t>thresholds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709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Round 2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that Round 2 is complete, we will examine:</a:t>
            </a:r>
          </a:p>
          <a:p>
            <a:pPr lvl="1"/>
            <a:r>
              <a:rPr lang="en-US" dirty="0"/>
              <a:t>The median cut scores recommended by participants at each table and overall</a:t>
            </a:r>
          </a:p>
          <a:p>
            <a:pPr lvl="1"/>
            <a:r>
              <a:rPr lang="en-US" dirty="0"/>
              <a:t>The percent of students who would be classified in each achievement level</a:t>
            </a:r>
          </a:p>
          <a:p>
            <a:r>
              <a:rPr lang="en-US" dirty="0"/>
              <a:t>Remember: impact data are helpful to consider, but at its core, this is a content-based process. Our conversations will always return to content.</a:t>
            </a:r>
          </a:p>
        </p:txBody>
      </p:sp>
    </p:spTree>
    <p:extLst>
      <p:ext uri="{BB962C8B-B14F-4D97-AF65-F5344CB8AC3E}">
        <p14:creationId xmlns:p14="http://schemas.microsoft.com/office/powerpoint/2010/main" val="8307751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B515-BD3C-4BB9-ABEF-6C8C4F7C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After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5126E-EC2C-4D16-A9AD-1D280ACA74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group will discuss its Round 2 ratings.</a:t>
            </a:r>
          </a:p>
          <a:p>
            <a:pPr lvl="1"/>
            <a:r>
              <a:rPr lang="en-US" dirty="0"/>
              <a:t>The facilitator will guide this discussion.</a:t>
            </a:r>
          </a:p>
          <a:p>
            <a:pPr lvl="1"/>
            <a:r>
              <a:rPr lang="en-US" dirty="0"/>
              <a:t>Each table should share a little bit of its discussion it had before Round 2, especially about items for which there was disagreement.</a:t>
            </a:r>
          </a:p>
          <a:p>
            <a:pPr lvl="1"/>
            <a:r>
              <a:rPr lang="en-US" dirty="0"/>
              <a:t>Listen actively; however, the goal is not consensus.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43360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3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Angoff ratings is an individual activity.</a:t>
            </a:r>
          </a:p>
          <a:p>
            <a:pPr lvl="1"/>
            <a:r>
              <a:rPr lang="en-US" dirty="0"/>
              <a:t>Please maintain quiet until everyone has finished.</a:t>
            </a:r>
          </a:p>
          <a:p>
            <a:r>
              <a:rPr lang="en-US" dirty="0"/>
              <a:t>Make your Angoff ratings on your item map, then transfer them to the rating sheet.</a:t>
            </a:r>
          </a:p>
          <a:p>
            <a:pPr lvl="1"/>
            <a:r>
              <a:rPr lang="en-US" dirty="0"/>
              <a:t>Leave your rating sheet with your facilitator.</a:t>
            </a:r>
          </a:p>
          <a:p>
            <a:pPr lvl="1"/>
            <a:r>
              <a:rPr lang="en-US" dirty="0"/>
              <a:t>People will finish this activity at different times. Thank you for maintaining a quiet environment for people still working.</a:t>
            </a:r>
          </a:p>
          <a:p>
            <a:pPr lvl="1"/>
            <a:r>
              <a:rPr lang="en-US" dirty="0"/>
              <a:t>When you are finished, bring your materials up to the front for collection.</a:t>
            </a:r>
          </a:p>
        </p:txBody>
      </p:sp>
    </p:spTree>
    <p:extLst>
      <p:ext uri="{BB962C8B-B14F-4D97-AF65-F5344CB8AC3E}">
        <p14:creationId xmlns:p14="http://schemas.microsoft.com/office/powerpoint/2010/main" val="2317719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Directional Slides: Wednesday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37" y="4023410"/>
            <a:ext cx="6907764" cy="1693862"/>
          </a:xfrm>
        </p:spPr>
        <p:txBody>
          <a:bodyPr/>
          <a:lstStyle/>
          <a:p>
            <a:r>
              <a:rPr lang="en-US" sz="2400" dirty="0"/>
              <a:t>These slides are for facilitators’ use at the 2019 North Carolina mathematics standard setting.</a:t>
            </a:r>
          </a:p>
        </p:txBody>
      </p:sp>
    </p:spTree>
    <p:extLst>
      <p:ext uri="{BB962C8B-B14F-4D97-AF65-F5344CB8AC3E}">
        <p14:creationId xmlns:p14="http://schemas.microsoft.com/office/powerpoint/2010/main" val="24725471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83A50-34B5-420C-B614-06320363F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1DCB1-F3A7-42B8-A8AE-DED97C284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Repeating the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5A58B-C039-419C-94C0-138CEB7EB9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will now repeat the process for the next grade.	</a:t>
            </a:r>
          </a:p>
          <a:p>
            <a:pPr lvl="1"/>
            <a:r>
              <a:rPr lang="en-US" dirty="0"/>
              <a:t>If you still have your materials from the last grade, please bring them up to exchange them for new materials.</a:t>
            </a:r>
          </a:p>
          <a:p>
            <a:pPr lvl="1"/>
            <a:r>
              <a:rPr lang="en-US" dirty="0"/>
              <a:t>If you already have your new materials, start reading the ALDs and get ready to discuss the threshold students with your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66D9C8-3D54-4C55-BBFF-048B103A1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30459"/>
              </p:ext>
            </p:extLst>
          </p:nvPr>
        </p:nvGraphicFramePr>
        <p:xfrm>
          <a:off x="3351195" y="4054151"/>
          <a:ext cx="541866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81153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9629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3-6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6-HS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6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6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4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3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819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71F2-60AD-4028-8C85-097CD292E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Materials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DF45-0DD4-444A-9A54-2EE7D74B3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listen to the facilitator for important information about secure materials collection.</a:t>
            </a:r>
          </a:p>
          <a:p>
            <a:r>
              <a:rPr lang="en-US" dirty="0"/>
              <a:t>Be sure to initial the sign-out list to indicate you have returned your materials.</a:t>
            </a:r>
          </a:p>
        </p:txBody>
      </p:sp>
    </p:spTree>
    <p:extLst>
      <p:ext uri="{BB962C8B-B14F-4D97-AF65-F5344CB8AC3E}">
        <p14:creationId xmlns:p14="http://schemas.microsoft.com/office/powerpoint/2010/main" val="13116951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Directional Slides: Thursday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37" y="4023410"/>
            <a:ext cx="6907764" cy="1693862"/>
          </a:xfrm>
        </p:spPr>
        <p:txBody>
          <a:bodyPr/>
          <a:lstStyle/>
          <a:p>
            <a:r>
              <a:rPr lang="en-US" sz="2400" dirty="0"/>
              <a:t>These slides are for facilitators’ use at the 2019 North Carolina mathematics standard setting.</a:t>
            </a:r>
          </a:p>
        </p:txBody>
      </p:sp>
    </p:spTree>
    <p:extLst>
      <p:ext uri="{BB962C8B-B14F-4D97-AF65-F5344CB8AC3E}">
        <p14:creationId xmlns:p14="http://schemas.microsoft.com/office/powerpoint/2010/main" val="4190371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C91E-B9DE-4AD8-9066-8E3D5BDAE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7CA38-06A9-4207-ACD7-5C734F2484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we move on, both groups need to finish making their Angoff ratings.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We have finished before the other group.</a:t>
            </a:r>
          </a:p>
          <a:p>
            <a:r>
              <a:rPr lang="en-US" dirty="0"/>
              <a:t>We will take a break until our results are tabulated.</a:t>
            </a:r>
          </a:p>
        </p:txBody>
      </p:sp>
    </p:spTree>
    <p:extLst>
      <p:ext uri="{BB962C8B-B14F-4D97-AF65-F5344CB8AC3E}">
        <p14:creationId xmlns:p14="http://schemas.microsoft.com/office/powerpoint/2010/main" val="8119632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that the Angoff process is done, we will examine the impact data for all seven tests of mathematics.</a:t>
            </a:r>
            <a:endParaRPr lang="en-US" i="1" dirty="0"/>
          </a:p>
          <a:p>
            <a:r>
              <a:rPr lang="en-US" dirty="0"/>
              <a:t>When examining the impact data across grades, ask yourself whether there is good across-grade articulation (consistency).</a:t>
            </a:r>
          </a:p>
          <a:p>
            <a:pPr lvl="1"/>
            <a:r>
              <a:rPr lang="en-US" dirty="0"/>
              <a:t>Which cut scores, if any, would you consider adjusting to promote better across-grade articulation?</a:t>
            </a:r>
          </a:p>
        </p:txBody>
      </p:sp>
    </p:spTree>
    <p:extLst>
      <p:ext uri="{BB962C8B-B14F-4D97-AF65-F5344CB8AC3E}">
        <p14:creationId xmlns:p14="http://schemas.microsoft.com/office/powerpoint/2010/main" val="6096900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 Leaders and Articulation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table leaders will soon convene in the across-grade articulation discussion. Table leaders should record their participants thoughts about these questions: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What pattern(s) do we see in the impact data across grades, and is the pattern reasonable and explainable?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What questions, if any, do we have for other groups considering their cut score recommendations?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What flexibility do we have around our own group’s cut score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96778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ALDs and Achievement 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/>
          <a:lstStyle/>
          <a:p>
            <a:r>
              <a:rPr lang="en-US" dirty="0"/>
              <a:t>ALDs describe the student in the middle of each achievement level.</a:t>
            </a:r>
          </a:p>
        </p:txBody>
      </p:sp>
      <p:sp>
        <p:nvSpPr>
          <p:cNvPr id="46" name="Left-Right Arrow 1">
            <a:extLst>
              <a:ext uri="{FF2B5EF4-FFF2-40B4-BE49-F238E27FC236}">
                <a16:creationId xmlns:a16="http://schemas.microsoft.com/office/drawing/2014/main" id="{182D123E-80D6-4A92-9575-CB133484B2C9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AD1CB099-5E90-4458-84E9-81CCFFFD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5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49" name="Text Box 19">
            <a:extLst>
              <a:ext uri="{FF2B5EF4-FFF2-40B4-BE49-F238E27FC236}">
                <a16:creationId xmlns:a16="http://schemas.microsoft.com/office/drawing/2014/main" id="{87F70D32-2C3E-4153-A904-160077F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8F0E5EF-1CE8-497A-8E7B-75BC570E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6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E4456046-0300-43E1-A8E3-D0853B00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1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B2C64D90-BB91-48B0-943E-9CE89FC5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86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FDAC8FE7-C6C3-47BB-90CD-EC689994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39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5A306E95-4774-427D-8C3F-C9F31AA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5525EB7-9CA3-47E2-B64B-C05D4704C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85110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830A2E-2256-4749-817D-74CC2782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98217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0D7EFBB-A84F-468C-AAE5-D668B06C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69320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EE206AA-CC44-4F57-85CD-04893F1D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62767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0521784-E309-4F7B-B7F5-04397205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75873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80C753E-9AD0-4DDB-9B24-D5B692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11323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4C796B5-6103-4311-A1BE-2B1DD384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17876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3975F0E-30D7-47D6-A8CA-E4ADC657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49661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BF4D8C99-0914-4C0C-A28F-9AF0B0F6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04770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23F60A0-3AC0-4558-8B0A-991EF1EC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91663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245AA10-761C-47E3-A162-F6287E07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214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71F2-60AD-4028-8C85-097CD292E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Materials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DF45-0DD4-444A-9A54-2EE7D74B3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listen to the facilitator for important information about secure materials collection.</a:t>
            </a:r>
          </a:p>
          <a:p>
            <a:r>
              <a:rPr lang="en-US" dirty="0"/>
              <a:t>Be sure to initial the sign-out list to indicate you have returned your materials.</a:t>
            </a:r>
          </a:p>
          <a:p>
            <a:r>
              <a:rPr lang="en-US" dirty="0"/>
              <a:t>Complete your workshop evaluation before you leave.</a:t>
            </a:r>
          </a:p>
          <a:p>
            <a:r>
              <a:rPr lang="en-US" dirty="0"/>
              <a:t>Thank you for your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260842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Two Threshold Students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16738" y="1443573"/>
            <a:ext cx="11287581" cy="2179193"/>
          </a:xfrm>
        </p:spPr>
        <p:txBody>
          <a:bodyPr>
            <a:normAutofit/>
          </a:bodyPr>
          <a:lstStyle/>
          <a:p>
            <a:r>
              <a:rPr lang="en-US" altLang="en-US" dirty="0"/>
              <a:t>Threshold students are those just barely leaving one level and entering the next level.</a:t>
            </a:r>
          </a:p>
          <a:p>
            <a:pPr lvl="1"/>
            <a:r>
              <a:rPr lang="en-US" altLang="en-US" dirty="0"/>
              <a:t>The ALDs do </a:t>
            </a:r>
            <a:r>
              <a:rPr lang="en-US" altLang="en-US" i="1" dirty="0"/>
              <a:t>not</a:t>
            </a:r>
            <a:r>
              <a:rPr lang="en-US" altLang="en-US" dirty="0"/>
              <a:t> describe these students directly.</a:t>
            </a:r>
          </a:p>
          <a:p>
            <a:pPr lvl="1"/>
            <a:r>
              <a:rPr lang="en-US" altLang="en-US" dirty="0"/>
              <a:t>There are two threshold students.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410556" y="3913036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Threshold </a:t>
            </a:r>
            <a:br>
              <a:rPr lang="en-US" sz="2000" dirty="0"/>
            </a:br>
            <a:r>
              <a:rPr lang="en-US" sz="2000" b="0" dirty="0"/>
              <a:t>Level 3/</a:t>
            </a:r>
            <a:r>
              <a:rPr lang="en-US" sz="2000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3E7FE9DF-45AD-4D23-B229-4BC79096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02" y="3906825"/>
            <a:ext cx="335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Threshold </a:t>
            </a:r>
            <a:br>
              <a:rPr lang="en-US" sz="2000" dirty="0"/>
            </a:br>
            <a:r>
              <a:rPr lang="en-US" sz="2000" b="0" dirty="0"/>
              <a:t>Level 2 &amp; Below/</a:t>
            </a:r>
            <a:r>
              <a:rPr lang="en-US" sz="2000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</a:t>
            </a:r>
          </a:p>
        </p:txBody>
      </p:sp>
      <p:pic>
        <p:nvPicPr>
          <p:cNvPr id="1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626632C-5A81-44A7-9465-7E8082D64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784857" y="4991246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4443F22-BECD-43E4-B0F3-D3DBCD1C6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6703" y="4991246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4385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81009E458D241A161FC75701F6794" ma:contentTypeVersion="8" ma:contentTypeDescription="Create a new document." ma:contentTypeScope="" ma:versionID="12b5407a69d2d0edae00d0b121390954">
  <xsd:schema xmlns:xsd="http://www.w3.org/2001/XMLSchema" xmlns:xs="http://www.w3.org/2001/XMLSchema" xmlns:p="http://schemas.microsoft.com/office/2006/metadata/properties" xmlns:ns1="http://schemas.microsoft.com/sharepoint/v3" xmlns:ns2="5f31898d-38cb-4548-b3be-e8b9073d27b1" targetNamespace="http://schemas.microsoft.com/office/2006/metadata/properties" ma:root="true" ma:fieldsID="22838e676e6fb2832b31432a23c68ebc" ns1:_="" ns2:_="">
    <xsd:import namespace="http://schemas.microsoft.com/sharepoint/v3"/>
    <xsd:import namespace="5f31898d-38cb-4548-b3be-e8b9073d2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1898d-38cb-4548-b3be-e8b9073d2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9D9AAA-6D8A-458D-A6B3-E7C6CBED8966}"/>
</file>

<file path=customXml/itemProps2.xml><?xml version="1.0" encoding="utf-8"?>
<ds:datastoreItem xmlns:ds="http://schemas.openxmlformats.org/officeDocument/2006/customXml" ds:itemID="{48F85FBD-7150-4FEC-8811-7438895FCC5B}"/>
</file>

<file path=customXml/itemProps3.xml><?xml version="1.0" encoding="utf-8"?>
<ds:datastoreItem xmlns:ds="http://schemas.openxmlformats.org/officeDocument/2006/customXml" ds:itemID="{127753CE-53D8-4152-BB04-64C887B932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9625</TotalTime>
  <Words>4177</Words>
  <Application>Microsoft Office PowerPoint</Application>
  <PresentationFormat>Widescreen</PresentationFormat>
  <Paragraphs>540</Paragraphs>
  <Slides>80</Slides>
  <Notes>22</Notes>
  <HiddenSlides>32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Arial Narrow</vt:lpstr>
      <vt:lpstr>Calibri</vt:lpstr>
      <vt:lpstr>Garamond</vt:lpstr>
      <vt:lpstr>Slide Master</vt:lpstr>
      <vt:lpstr>North Carolina  Mathematics Standard Setting</vt:lpstr>
      <vt:lpstr>Training Session</vt:lpstr>
      <vt:lpstr>Workshop Goal</vt:lpstr>
      <vt:lpstr>Cut Scores &amp; Achievement Levels</vt:lpstr>
      <vt:lpstr>Yes/No Angoff Procedure</vt:lpstr>
      <vt:lpstr>Process Overview</vt:lpstr>
      <vt:lpstr>Achievement Level Descriptors (ALDs)</vt:lpstr>
      <vt:lpstr>ALDs and Achievement Levels</vt:lpstr>
      <vt:lpstr>Two Threshold Students</vt:lpstr>
      <vt:lpstr>Examine the Test Items</vt:lpstr>
      <vt:lpstr>Threshold Students and Ratings</vt:lpstr>
      <vt:lpstr>Three Rounds</vt:lpstr>
      <vt:lpstr>Roles and Responsibilities</vt:lpstr>
      <vt:lpstr>Workshop Security</vt:lpstr>
      <vt:lpstr>Training Materials</vt:lpstr>
      <vt:lpstr>Item Map</vt:lpstr>
      <vt:lpstr>Item Structure</vt:lpstr>
      <vt:lpstr>Examining an Item and Making Ratings</vt:lpstr>
      <vt:lpstr>Items and the Threshold Student</vt:lpstr>
      <vt:lpstr>Recording Your Angoff Ratings</vt:lpstr>
      <vt:lpstr>Recap</vt:lpstr>
      <vt:lpstr>Pacing</vt:lpstr>
      <vt:lpstr>Practice Exercise</vt:lpstr>
      <vt:lpstr>Consider the Threshold Student</vt:lpstr>
      <vt:lpstr>Examine Items Using Item Info Sheet</vt:lpstr>
      <vt:lpstr>Repeat the Process Twice More</vt:lpstr>
      <vt:lpstr>Review Your Item Info Sheet</vt:lpstr>
      <vt:lpstr>Transfer Your Angoff Ratings</vt:lpstr>
      <vt:lpstr>After Round 1</vt:lpstr>
      <vt:lpstr>Using the Feedback</vt:lpstr>
      <vt:lpstr>Discussion of Round 1 Ratings</vt:lpstr>
      <vt:lpstr>Suggestions for Discussions</vt:lpstr>
      <vt:lpstr>After Round 2</vt:lpstr>
      <vt:lpstr>Round 3</vt:lpstr>
      <vt:lpstr>Repeat the Process</vt:lpstr>
      <vt:lpstr>Reviewing the Recommendations</vt:lpstr>
      <vt:lpstr>After the Workshop</vt:lpstr>
      <vt:lpstr>Workshop Structure</vt:lpstr>
      <vt:lpstr>Questions</vt:lpstr>
      <vt:lpstr>Yes/No Angoff Refresher Training</vt:lpstr>
      <vt:lpstr>Cut Scores &amp; Achievement Levels</vt:lpstr>
      <vt:lpstr>Threshold Students and Ratings</vt:lpstr>
      <vt:lpstr>Examining an Item and Making Ratings</vt:lpstr>
      <vt:lpstr>Review Your Item Info Sheet</vt:lpstr>
      <vt:lpstr>Trials and Points</vt:lpstr>
      <vt:lpstr>Transfer Your Angoff Ratings</vt:lpstr>
      <vt:lpstr>Rounds</vt:lpstr>
      <vt:lpstr>Mid-Process Evaluation</vt:lpstr>
      <vt:lpstr>Directional Slides: Tuesday</vt:lpstr>
      <vt:lpstr>Welcome!</vt:lpstr>
      <vt:lpstr>Introductions</vt:lpstr>
      <vt:lpstr>Secure Materials Distribution</vt:lpstr>
      <vt:lpstr>Threshold Students</vt:lpstr>
      <vt:lpstr>Review ALDs</vt:lpstr>
      <vt:lpstr>Tables: Threshold Student Descriptors</vt:lpstr>
      <vt:lpstr>Group: Discuss Threshold Students</vt:lpstr>
      <vt:lpstr>Study the Test Items</vt:lpstr>
      <vt:lpstr>Round 1 Angoff Ratings</vt:lpstr>
      <vt:lpstr>Round 1 Feedback</vt:lpstr>
      <vt:lpstr>About the Benchmarks</vt:lpstr>
      <vt:lpstr>Benchmarks for Grade 3</vt:lpstr>
      <vt:lpstr>Benchmarks for Grade 4</vt:lpstr>
      <vt:lpstr>Benchmarks for Grade 5</vt:lpstr>
      <vt:lpstr>Benchmarks for Grade 6</vt:lpstr>
      <vt:lpstr>Benchmarks for Grade 7</vt:lpstr>
      <vt:lpstr>Benchmarks for Grade 8</vt:lpstr>
      <vt:lpstr>Benchmarks for Math 1</vt:lpstr>
      <vt:lpstr>Discussion After Round 1</vt:lpstr>
      <vt:lpstr>Round 2 Ratings</vt:lpstr>
      <vt:lpstr>Round 2 Feedback</vt:lpstr>
      <vt:lpstr>Discussion After Round 2</vt:lpstr>
      <vt:lpstr>Round 3 Ratings</vt:lpstr>
      <vt:lpstr>Directional Slides: Wednesday</vt:lpstr>
      <vt:lpstr>Repeating the Process</vt:lpstr>
      <vt:lpstr>Secure Materials Collection</vt:lpstr>
      <vt:lpstr>Directional Slides: Thursday</vt:lpstr>
      <vt:lpstr>Break</vt:lpstr>
      <vt:lpstr>Reviewing Recommendations</vt:lpstr>
      <vt:lpstr>Table Leaders and Articulation</vt:lpstr>
      <vt:lpstr>Secure Materials Collection</vt:lpstr>
    </vt:vector>
  </TitlesOfParts>
  <Company>DRC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DRC</dc:creator>
  <cp:lastModifiedBy>Thakur Karkee</cp:lastModifiedBy>
  <cp:revision>858</cp:revision>
  <cp:lastPrinted>2015-06-19T14:39:28Z</cp:lastPrinted>
  <dcterms:created xsi:type="dcterms:W3CDTF">2012-07-10T15:19:26Z</dcterms:created>
  <dcterms:modified xsi:type="dcterms:W3CDTF">2026-03-24T15:46:52Z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0x0101009D881009E458D241A161FC75701F6794</vt:lpwstr>
  </property>
</Properties>
</file>