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amp;ehk=fPzwbvyi5nowvSOCc9IksA&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93" r:id="rId2"/>
    <p:sldId id="328" r:id="rId3"/>
    <p:sldId id="329" r:id="rId4"/>
    <p:sldId id="330" r:id="rId5"/>
    <p:sldId id="331" r:id="rId6"/>
    <p:sldId id="332" r:id="rId7"/>
    <p:sldId id="333" r:id="rId8"/>
    <p:sldId id="334" r:id="rId9"/>
    <p:sldId id="335" r:id="rId10"/>
    <p:sldId id="336" r:id="rId11"/>
    <p:sldId id="337" r:id="rId12"/>
    <p:sldId id="338" r:id="rId13"/>
    <p:sldId id="339" r:id="rId14"/>
    <p:sldId id="391" r:id="rId15"/>
    <p:sldId id="396" r:id="rId16"/>
    <p:sldId id="397" r:id="rId17"/>
    <p:sldId id="393" r:id="rId18"/>
    <p:sldId id="401" r:id="rId19"/>
    <p:sldId id="394" r:id="rId20"/>
    <p:sldId id="392" r:id="rId21"/>
    <p:sldId id="370" r:id="rId22"/>
    <p:sldId id="371" r:id="rId23"/>
    <p:sldId id="368" r:id="rId24"/>
    <p:sldId id="369" r:id="rId25"/>
    <p:sldId id="367" r:id="rId26"/>
    <p:sldId id="365" r:id="rId27"/>
    <p:sldId id="366" r:id="rId28"/>
    <p:sldId id="345" r:id="rId29"/>
    <p:sldId id="390" r:id="rId30"/>
    <p:sldId id="389" r:id="rId31"/>
    <p:sldId id="346" r:id="rId32"/>
    <p:sldId id="388" r:id="rId33"/>
    <p:sldId id="348" r:id="rId34"/>
    <p:sldId id="373" r:id="rId35"/>
    <p:sldId id="349" r:id="rId36"/>
    <p:sldId id="374" r:id="rId37"/>
    <p:sldId id="376" r:id="rId38"/>
    <p:sldId id="377" r:id="rId39"/>
    <p:sldId id="378" r:id="rId40"/>
    <p:sldId id="379" r:id="rId41"/>
    <p:sldId id="380" r:id="rId42"/>
    <p:sldId id="383" r:id="rId43"/>
    <p:sldId id="385" r:id="rId44"/>
    <p:sldId id="387" r:id="rId45"/>
    <p:sldId id="270" r:id="rId46"/>
    <p:sldId id="355" r:id="rId47"/>
    <p:sldId id="356" r:id="rId48"/>
    <p:sldId id="357" r:id="rId49"/>
    <p:sldId id="360" r:id="rId50"/>
    <p:sldId id="361" r:id="rId51"/>
    <p:sldId id="326" r:id="rId52"/>
    <p:sldId id="271" r:id="rId53"/>
    <p:sldId id="27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268E4F-5E2C-4B15-AF05-C954E5B1ED2D}">
          <p14:sldIdLst>
            <p14:sldId id="293"/>
          </p14:sldIdLst>
        </p14:section>
        <p14:section name="Quiz" id="{7D19D066-E27F-4316-B6D0-02F442EF837B}">
          <p14:sldIdLst>
            <p14:sldId id="328"/>
            <p14:sldId id="329"/>
            <p14:sldId id="330"/>
            <p14:sldId id="331"/>
            <p14:sldId id="332"/>
            <p14:sldId id="333"/>
            <p14:sldId id="334"/>
            <p14:sldId id="335"/>
            <p14:sldId id="336"/>
            <p14:sldId id="337"/>
            <p14:sldId id="338"/>
            <p14:sldId id="339"/>
          </p14:sldIdLst>
        </p14:section>
        <p14:section name="NC BoE Policy" id="{44B202FD-6038-4836-AD6C-F9495F3EE0D6}">
          <p14:sldIdLst>
            <p14:sldId id="391"/>
            <p14:sldId id="396"/>
            <p14:sldId id="397"/>
            <p14:sldId id="393"/>
            <p14:sldId id="401"/>
            <p14:sldId id="394"/>
            <p14:sldId id="392"/>
          </p14:sldIdLst>
        </p14:section>
        <p14:section name="APE intro" id="{EC815C5B-A2B3-4AB0-8235-480522002651}">
          <p14:sldIdLst>
            <p14:sldId id="370"/>
            <p14:sldId id="371"/>
            <p14:sldId id="368"/>
            <p14:sldId id="369"/>
            <p14:sldId id="367"/>
            <p14:sldId id="365"/>
            <p14:sldId id="366"/>
            <p14:sldId id="345"/>
          </p14:sldIdLst>
        </p14:section>
        <p14:section name="IEP process" id="{8234A274-FC74-46E6-9F40-DC2AE81A6F77}">
          <p14:sldIdLst>
            <p14:sldId id="390"/>
            <p14:sldId id="389"/>
            <p14:sldId id="346"/>
            <p14:sldId id="388"/>
            <p14:sldId id="348"/>
            <p14:sldId id="373"/>
            <p14:sldId id="349"/>
            <p14:sldId id="374"/>
            <p14:sldId id="376"/>
            <p14:sldId id="377"/>
            <p14:sldId id="378"/>
            <p14:sldId id="379"/>
            <p14:sldId id="380"/>
            <p14:sldId id="383"/>
            <p14:sldId id="385"/>
            <p14:sldId id="387"/>
          </p14:sldIdLst>
        </p14:section>
        <p14:section name="APE service provision/collaboration" id="{359D9FD2-12E9-4D4E-99D5-3A6F9DABD0D2}">
          <p14:sldIdLst>
            <p14:sldId id="270"/>
            <p14:sldId id="355"/>
            <p14:sldId id="356"/>
            <p14:sldId id="357"/>
            <p14:sldId id="360"/>
            <p14:sldId id="361"/>
            <p14:sldId id="326"/>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65850" autoAdjust="0"/>
  </p:normalViewPr>
  <p:slideViewPr>
    <p:cSldViewPr snapToGrid="0">
      <p:cViewPr varScale="1">
        <p:scale>
          <a:sx n="44" d="100"/>
          <a:sy n="44" d="100"/>
        </p:scale>
        <p:origin x="1620" y="60"/>
      </p:cViewPr>
      <p:guideLst/>
    </p:cSldViewPr>
  </p:slideViewPr>
  <p:notesTextViewPr>
    <p:cViewPr>
      <p:scale>
        <a:sx n="1" d="1"/>
        <a:sy n="1" d="1"/>
      </p:scale>
      <p:origin x="0" y="0"/>
    </p:cViewPr>
  </p:notesTextViewPr>
  <p:sorterViewPr>
    <p:cViewPr>
      <p:scale>
        <a:sx n="100" d="100"/>
        <a:sy n="100" d="100"/>
      </p:scale>
      <p:origin x="0" y="-150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9B272-8418-467D-8979-D95F8F291F81}" type="doc">
      <dgm:prSet loTypeId="urn:microsoft.com/office/officeart/2005/8/layout/pyramid3" loCatId="pyramid" qsTypeId="urn:microsoft.com/office/officeart/2005/8/quickstyle/3d3" qsCatId="3D" csTypeId="urn:microsoft.com/office/officeart/2005/8/colors/colorful5" csCatId="colorful" phldr="1"/>
      <dgm:spPr/>
    </dgm:pt>
    <dgm:pt modelId="{09E14161-3869-48AA-899F-0D77EA91279A}">
      <dgm:prSet phldrT="[Text]" custT="1"/>
      <dgm:spPr/>
      <dgm:t>
        <a:bodyPr/>
        <a:lstStyle/>
        <a:p>
          <a:r>
            <a:rPr lang="en-US" sz="2400" dirty="0"/>
            <a:t>Determine eligibility for Special Education &amp; Related Services (all 3 prongs)</a:t>
          </a:r>
        </a:p>
      </dgm:t>
    </dgm:pt>
    <dgm:pt modelId="{8AC277A0-72DC-42DA-8A95-CCCD588DF61D}" type="parTrans" cxnId="{A6726259-E7AB-496D-B212-2AAA5341F228}">
      <dgm:prSet/>
      <dgm:spPr/>
      <dgm:t>
        <a:bodyPr/>
        <a:lstStyle/>
        <a:p>
          <a:endParaRPr lang="en-US"/>
        </a:p>
      </dgm:t>
    </dgm:pt>
    <dgm:pt modelId="{3BDB47E0-C578-48E5-B484-04C096F8AFB3}" type="sibTrans" cxnId="{A6726259-E7AB-496D-B212-2AAA5341F228}">
      <dgm:prSet/>
      <dgm:spPr/>
      <dgm:t>
        <a:bodyPr/>
        <a:lstStyle/>
        <a:p>
          <a:endParaRPr lang="en-US"/>
        </a:p>
      </dgm:t>
    </dgm:pt>
    <dgm:pt modelId="{07FB5892-056E-4559-8F83-22E8548E0A40}">
      <dgm:prSet phldrT="[Text]" custT="1"/>
      <dgm:spPr/>
      <dgm:t>
        <a:bodyPr/>
        <a:lstStyle/>
        <a:p>
          <a:r>
            <a:rPr lang="en-US" sz="2000" dirty="0"/>
            <a:t>Describe HOW THE DISABILITY AFFECTS THE STUDENT’S INVOLVEMENT AND PROGRESS IN PE CURRCULUM</a:t>
          </a:r>
        </a:p>
      </dgm:t>
    </dgm:pt>
    <dgm:pt modelId="{D6E24B6A-6C5F-4BFD-9EB6-2FBC8779C126}" type="parTrans" cxnId="{2344A108-1CAF-4129-ABDA-AD2DF2726D1A}">
      <dgm:prSet/>
      <dgm:spPr/>
      <dgm:t>
        <a:bodyPr/>
        <a:lstStyle/>
        <a:p>
          <a:endParaRPr lang="en-US"/>
        </a:p>
      </dgm:t>
    </dgm:pt>
    <dgm:pt modelId="{36320B6A-D396-4F86-B761-19B72DC69493}" type="sibTrans" cxnId="{2344A108-1CAF-4129-ABDA-AD2DF2726D1A}">
      <dgm:prSet/>
      <dgm:spPr/>
      <dgm:t>
        <a:bodyPr/>
        <a:lstStyle/>
        <a:p>
          <a:endParaRPr lang="en-US"/>
        </a:p>
      </dgm:t>
    </dgm:pt>
    <dgm:pt modelId="{BFE08E57-12A6-4B29-A4B5-C23B6F2516D4}">
      <dgm:prSet phldrT="[Text]" custT="1"/>
      <dgm:spPr/>
      <dgm:t>
        <a:bodyPr/>
        <a:lstStyle/>
        <a:p>
          <a:r>
            <a:rPr lang="en-US" sz="2400" i="0" dirty="0"/>
            <a:t>Establish required intensity of APE service</a:t>
          </a:r>
        </a:p>
      </dgm:t>
    </dgm:pt>
    <dgm:pt modelId="{0F4593CE-42A1-4A56-AD0C-C683AFB22B13}" type="parTrans" cxnId="{56A3533F-9085-46F0-8FC3-17B59A63B2AC}">
      <dgm:prSet/>
      <dgm:spPr/>
      <dgm:t>
        <a:bodyPr/>
        <a:lstStyle/>
        <a:p>
          <a:endParaRPr lang="en-US"/>
        </a:p>
      </dgm:t>
    </dgm:pt>
    <dgm:pt modelId="{AF2D6991-D6C4-407E-90BB-A8DEE1FCE77A}" type="sibTrans" cxnId="{56A3533F-9085-46F0-8FC3-17B59A63B2AC}">
      <dgm:prSet/>
      <dgm:spPr/>
      <dgm:t>
        <a:bodyPr/>
        <a:lstStyle/>
        <a:p>
          <a:endParaRPr lang="en-US"/>
        </a:p>
      </dgm:t>
    </dgm:pt>
    <dgm:pt modelId="{E8221683-4AE1-42CA-B274-0D8A8ECB0062}">
      <dgm:prSet phldrT="[Text]" custT="1"/>
      <dgm:spPr/>
      <dgm:t>
        <a:bodyPr/>
        <a:lstStyle/>
        <a:p>
          <a:pPr marL="0" indent="0">
            <a:tabLst>
              <a:tab pos="6350000" algn="l"/>
            </a:tabLst>
          </a:pPr>
          <a:r>
            <a:rPr lang="en-US" sz="2200" dirty="0"/>
            <a:t>Write prioritized goals in Physical Education for </a:t>
          </a:r>
          <a:r>
            <a:rPr lang="en-US" sz="2000" i="1" dirty="0"/>
            <a:t>this </a:t>
          </a:r>
          <a:r>
            <a:rPr lang="en-US" sz="2000" i="0" dirty="0"/>
            <a:t>student at </a:t>
          </a:r>
          <a:r>
            <a:rPr lang="en-US" sz="2000" i="1" dirty="0"/>
            <a:t>this</a:t>
          </a:r>
          <a:r>
            <a:rPr lang="en-US" sz="2000" i="0" dirty="0"/>
            <a:t> school with </a:t>
          </a:r>
          <a:r>
            <a:rPr lang="en-US" sz="2000" i="1" dirty="0"/>
            <a:t>this</a:t>
          </a:r>
          <a:r>
            <a:rPr lang="en-US" sz="2000" i="0" dirty="0"/>
            <a:t> team for </a:t>
          </a:r>
          <a:r>
            <a:rPr lang="en-US" sz="2000" i="1" dirty="0"/>
            <a:t>this </a:t>
          </a:r>
          <a:r>
            <a:rPr lang="en-US" sz="2000" i="0" dirty="0"/>
            <a:t>IEP time frame </a:t>
          </a:r>
          <a:endParaRPr lang="en-US" sz="2200" dirty="0"/>
        </a:p>
      </dgm:t>
    </dgm:pt>
    <dgm:pt modelId="{1161B0B4-5729-4AB0-A788-22BF146FF88D}" type="parTrans" cxnId="{D0F4A04D-CA02-4767-99BF-753FFE6EC9CF}">
      <dgm:prSet/>
      <dgm:spPr/>
      <dgm:t>
        <a:bodyPr/>
        <a:lstStyle/>
        <a:p>
          <a:endParaRPr lang="en-US"/>
        </a:p>
      </dgm:t>
    </dgm:pt>
    <dgm:pt modelId="{EDA637EA-F5B6-49CF-98A2-AD41CA88288A}" type="sibTrans" cxnId="{D0F4A04D-CA02-4767-99BF-753FFE6EC9CF}">
      <dgm:prSet/>
      <dgm:spPr/>
      <dgm:t>
        <a:bodyPr/>
        <a:lstStyle/>
        <a:p>
          <a:endParaRPr lang="en-US"/>
        </a:p>
      </dgm:t>
    </dgm:pt>
    <dgm:pt modelId="{4D2DD12C-F58D-426E-8CFB-593D835F957F}">
      <dgm:prSet phldrT="[Text]" custT="1"/>
      <dgm:spPr/>
      <dgm:t>
        <a:bodyPr/>
        <a:lstStyle/>
        <a:p>
          <a:r>
            <a:rPr lang="en-US" sz="2200" dirty="0"/>
            <a:t>Determine Least Restrictive Environment for each goal/service</a:t>
          </a:r>
        </a:p>
      </dgm:t>
    </dgm:pt>
    <dgm:pt modelId="{28084850-01AA-4FDE-A140-7134B26965CC}" type="parTrans" cxnId="{02515801-BEDE-431D-8FF6-846F848D852A}">
      <dgm:prSet/>
      <dgm:spPr/>
      <dgm:t>
        <a:bodyPr/>
        <a:lstStyle/>
        <a:p>
          <a:endParaRPr lang="en-US"/>
        </a:p>
      </dgm:t>
    </dgm:pt>
    <dgm:pt modelId="{D1660E08-0644-425E-AA34-7183DBA60B43}" type="sibTrans" cxnId="{02515801-BEDE-431D-8FF6-846F848D852A}">
      <dgm:prSet/>
      <dgm:spPr/>
      <dgm:t>
        <a:bodyPr/>
        <a:lstStyle/>
        <a:p>
          <a:endParaRPr lang="en-US"/>
        </a:p>
      </dgm:t>
    </dgm:pt>
    <dgm:pt modelId="{3D3B99D7-85E6-4B0C-8F9D-98D16E8B5A01}">
      <dgm:prSet phldrT="[Text]" custT="1"/>
      <dgm:spPr/>
      <dgm:t>
        <a:bodyPr/>
        <a:lstStyle/>
        <a:p>
          <a:r>
            <a:rPr lang="en-US" sz="2400" i="0" dirty="0"/>
            <a:t>Discuss transition and exit  (every time!)</a:t>
          </a:r>
        </a:p>
      </dgm:t>
    </dgm:pt>
    <dgm:pt modelId="{7A85FDD6-5FBB-43EA-A0EF-F22359032900}" type="parTrans" cxnId="{9EFCDBD9-60AA-471A-AEBD-3B2504386D6B}">
      <dgm:prSet/>
      <dgm:spPr/>
      <dgm:t>
        <a:bodyPr/>
        <a:lstStyle/>
        <a:p>
          <a:endParaRPr lang="en-US"/>
        </a:p>
      </dgm:t>
    </dgm:pt>
    <dgm:pt modelId="{6D446F6E-72D3-4CF6-A474-D0C5C0281E97}" type="sibTrans" cxnId="{9EFCDBD9-60AA-471A-AEBD-3B2504386D6B}">
      <dgm:prSet/>
      <dgm:spPr/>
      <dgm:t>
        <a:bodyPr/>
        <a:lstStyle/>
        <a:p>
          <a:endParaRPr lang="en-US"/>
        </a:p>
      </dgm:t>
    </dgm:pt>
    <dgm:pt modelId="{7F8EB618-2AD9-4446-8E8E-6767FDE55354}">
      <dgm:prSet phldrT="[Text]" custT="1"/>
      <dgm:spPr/>
      <dgm:t>
        <a:bodyPr/>
        <a:lstStyle/>
        <a:p>
          <a:r>
            <a:rPr lang="en-US" sz="2400" i="0" dirty="0"/>
            <a:t>Determine how to monitor student progress </a:t>
          </a:r>
          <a:endParaRPr lang="en-US" sz="2400" dirty="0"/>
        </a:p>
      </dgm:t>
    </dgm:pt>
    <dgm:pt modelId="{69DCCF3F-7FB2-49E0-86EE-ACC6FD8D6DCE}" type="parTrans" cxnId="{7D077EED-020E-4E53-8A33-D2024A9904FD}">
      <dgm:prSet/>
      <dgm:spPr/>
      <dgm:t>
        <a:bodyPr/>
        <a:lstStyle/>
        <a:p>
          <a:endParaRPr lang="en-US"/>
        </a:p>
      </dgm:t>
    </dgm:pt>
    <dgm:pt modelId="{99DB99EC-901D-48AE-8919-1554E07ED384}" type="sibTrans" cxnId="{7D077EED-020E-4E53-8A33-D2024A9904FD}">
      <dgm:prSet/>
      <dgm:spPr/>
      <dgm:t>
        <a:bodyPr/>
        <a:lstStyle/>
        <a:p>
          <a:endParaRPr lang="en-US"/>
        </a:p>
      </dgm:t>
    </dgm:pt>
    <dgm:pt modelId="{05A86B79-6435-4E51-9B44-7754EF33FD16}">
      <dgm:prSet custT="1"/>
      <dgm:spPr/>
      <dgm:t>
        <a:bodyPr/>
        <a:lstStyle/>
        <a:p>
          <a:r>
            <a:rPr lang="en-US" sz="2400" dirty="0"/>
            <a:t>Determine services and supports required to achieve student goals</a:t>
          </a:r>
        </a:p>
      </dgm:t>
    </dgm:pt>
    <dgm:pt modelId="{62ABA056-59EE-4CF3-B831-6A8C28E23F01}" type="parTrans" cxnId="{46592A24-D779-4644-BE06-7DD0622848B9}">
      <dgm:prSet/>
      <dgm:spPr/>
      <dgm:t>
        <a:bodyPr/>
        <a:lstStyle/>
        <a:p>
          <a:endParaRPr lang="en-US"/>
        </a:p>
      </dgm:t>
    </dgm:pt>
    <dgm:pt modelId="{AC68978F-DCA2-49B2-95FD-7E59782E9F4F}" type="sibTrans" cxnId="{46592A24-D779-4644-BE06-7DD0622848B9}">
      <dgm:prSet/>
      <dgm:spPr/>
      <dgm:t>
        <a:bodyPr/>
        <a:lstStyle/>
        <a:p>
          <a:endParaRPr lang="en-US"/>
        </a:p>
      </dgm:t>
    </dgm:pt>
    <dgm:pt modelId="{3D7CB3A9-D523-4760-BD6F-B16C4EC9D0FB}" type="pres">
      <dgm:prSet presAssocID="{71E9B272-8418-467D-8979-D95F8F291F81}" presName="Name0" presStyleCnt="0">
        <dgm:presLayoutVars>
          <dgm:dir/>
          <dgm:animLvl val="lvl"/>
          <dgm:resizeHandles val="exact"/>
        </dgm:presLayoutVars>
      </dgm:prSet>
      <dgm:spPr/>
    </dgm:pt>
    <dgm:pt modelId="{8373EB92-3335-4940-B070-69328466D420}" type="pres">
      <dgm:prSet presAssocID="{09E14161-3869-48AA-899F-0D77EA91279A}" presName="Name8" presStyleCnt="0"/>
      <dgm:spPr/>
    </dgm:pt>
    <dgm:pt modelId="{9F3B28CE-E8B9-4F88-B155-414746B7DCD0}" type="pres">
      <dgm:prSet presAssocID="{09E14161-3869-48AA-899F-0D77EA91279A}" presName="level" presStyleLbl="node1" presStyleIdx="0" presStyleCnt="8" custScaleX="92793">
        <dgm:presLayoutVars>
          <dgm:chMax val="1"/>
          <dgm:bulletEnabled val="1"/>
        </dgm:presLayoutVars>
      </dgm:prSet>
      <dgm:spPr/>
      <dgm:t>
        <a:bodyPr/>
        <a:lstStyle/>
        <a:p>
          <a:endParaRPr lang="en-US"/>
        </a:p>
      </dgm:t>
    </dgm:pt>
    <dgm:pt modelId="{2EFACB47-CB13-491E-9B8A-8BE691D89A74}" type="pres">
      <dgm:prSet presAssocID="{09E14161-3869-48AA-899F-0D77EA91279A}" presName="levelTx" presStyleLbl="revTx" presStyleIdx="0" presStyleCnt="0">
        <dgm:presLayoutVars>
          <dgm:chMax val="1"/>
          <dgm:bulletEnabled val="1"/>
        </dgm:presLayoutVars>
      </dgm:prSet>
      <dgm:spPr/>
      <dgm:t>
        <a:bodyPr/>
        <a:lstStyle/>
        <a:p>
          <a:endParaRPr lang="en-US"/>
        </a:p>
      </dgm:t>
    </dgm:pt>
    <dgm:pt modelId="{9A8C8E70-B91B-4635-8495-7188D3F62719}" type="pres">
      <dgm:prSet presAssocID="{07FB5892-056E-4559-8F83-22E8548E0A40}" presName="Name8" presStyleCnt="0"/>
      <dgm:spPr/>
    </dgm:pt>
    <dgm:pt modelId="{15C7CA10-3B20-4C41-ADF5-E5D2655FFE51}" type="pres">
      <dgm:prSet presAssocID="{07FB5892-056E-4559-8F83-22E8548E0A40}" presName="level" presStyleLbl="node1" presStyleIdx="1" presStyleCnt="8">
        <dgm:presLayoutVars>
          <dgm:chMax val="1"/>
          <dgm:bulletEnabled val="1"/>
        </dgm:presLayoutVars>
      </dgm:prSet>
      <dgm:spPr/>
      <dgm:t>
        <a:bodyPr/>
        <a:lstStyle/>
        <a:p>
          <a:endParaRPr lang="en-US"/>
        </a:p>
      </dgm:t>
    </dgm:pt>
    <dgm:pt modelId="{93639706-E89B-433D-B668-2195DA2D1771}" type="pres">
      <dgm:prSet presAssocID="{07FB5892-056E-4559-8F83-22E8548E0A40}" presName="levelTx" presStyleLbl="revTx" presStyleIdx="0" presStyleCnt="0">
        <dgm:presLayoutVars>
          <dgm:chMax val="1"/>
          <dgm:bulletEnabled val="1"/>
        </dgm:presLayoutVars>
      </dgm:prSet>
      <dgm:spPr/>
      <dgm:t>
        <a:bodyPr/>
        <a:lstStyle/>
        <a:p>
          <a:endParaRPr lang="en-US"/>
        </a:p>
      </dgm:t>
    </dgm:pt>
    <dgm:pt modelId="{6A6AB8F5-C464-47A6-8857-19DF4FA53AA5}" type="pres">
      <dgm:prSet presAssocID="{E8221683-4AE1-42CA-B274-0D8A8ECB0062}" presName="Name8" presStyleCnt="0"/>
      <dgm:spPr/>
    </dgm:pt>
    <dgm:pt modelId="{4152DF77-7E1F-4206-81BC-BDD715F3F819}" type="pres">
      <dgm:prSet presAssocID="{E8221683-4AE1-42CA-B274-0D8A8ECB0062}" presName="level" presStyleLbl="node1" presStyleIdx="2" presStyleCnt="8" custScaleX="109841" custLinFactNeighborY="5124">
        <dgm:presLayoutVars>
          <dgm:chMax val="1"/>
          <dgm:bulletEnabled val="1"/>
        </dgm:presLayoutVars>
      </dgm:prSet>
      <dgm:spPr/>
      <dgm:t>
        <a:bodyPr/>
        <a:lstStyle/>
        <a:p>
          <a:endParaRPr lang="en-US"/>
        </a:p>
      </dgm:t>
    </dgm:pt>
    <dgm:pt modelId="{2F654ACE-4044-4B05-A387-69E83FE13952}" type="pres">
      <dgm:prSet presAssocID="{E8221683-4AE1-42CA-B274-0D8A8ECB0062}" presName="levelTx" presStyleLbl="revTx" presStyleIdx="0" presStyleCnt="0">
        <dgm:presLayoutVars>
          <dgm:chMax val="1"/>
          <dgm:bulletEnabled val="1"/>
        </dgm:presLayoutVars>
      </dgm:prSet>
      <dgm:spPr/>
      <dgm:t>
        <a:bodyPr/>
        <a:lstStyle/>
        <a:p>
          <a:endParaRPr lang="en-US"/>
        </a:p>
      </dgm:t>
    </dgm:pt>
    <dgm:pt modelId="{F344419B-D7EB-4D7B-B7CA-6393A4719155}" type="pres">
      <dgm:prSet presAssocID="{7F8EB618-2AD9-4446-8E8E-6767FDE55354}" presName="Name8" presStyleCnt="0"/>
      <dgm:spPr/>
    </dgm:pt>
    <dgm:pt modelId="{2756EE37-344E-410C-8556-A80D2BA396C8}" type="pres">
      <dgm:prSet presAssocID="{7F8EB618-2AD9-4446-8E8E-6767FDE55354}" presName="level" presStyleLbl="node1" presStyleIdx="3" presStyleCnt="8" custScaleX="118379">
        <dgm:presLayoutVars>
          <dgm:chMax val="1"/>
          <dgm:bulletEnabled val="1"/>
        </dgm:presLayoutVars>
      </dgm:prSet>
      <dgm:spPr/>
      <dgm:t>
        <a:bodyPr/>
        <a:lstStyle/>
        <a:p>
          <a:endParaRPr lang="en-US"/>
        </a:p>
      </dgm:t>
    </dgm:pt>
    <dgm:pt modelId="{2872D583-AE71-4EC3-A205-7CF820D1ADA7}" type="pres">
      <dgm:prSet presAssocID="{7F8EB618-2AD9-4446-8E8E-6767FDE55354}" presName="levelTx" presStyleLbl="revTx" presStyleIdx="0" presStyleCnt="0">
        <dgm:presLayoutVars>
          <dgm:chMax val="1"/>
          <dgm:bulletEnabled val="1"/>
        </dgm:presLayoutVars>
      </dgm:prSet>
      <dgm:spPr/>
      <dgm:t>
        <a:bodyPr/>
        <a:lstStyle/>
        <a:p>
          <a:endParaRPr lang="en-US"/>
        </a:p>
      </dgm:t>
    </dgm:pt>
    <dgm:pt modelId="{AFAA5AA3-3A70-47FD-BF15-E01246EB5C65}" type="pres">
      <dgm:prSet presAssocID="{05A86B79-6435-4E51-9B44-7754EF33FD16}" presName="Name8" presStyleCnt="0"/>
      <dgm:spPr/>
    </dgm:pt>
    <dgm:pt modelId="{33DDA6D9-CBFF-49F2-A9FF-3586F5D40635}" type="pres">
      <dgm:prSet presAssocID="{05A86B79-6435-4E51-9B44-7754EF33FD16}" presName="level" presStyleLbl="node1" presStyleIdx="4" presStyleCnt="8" custScaleX="127759" custScaleY="135215">
        <dgm:presLayoutVars>
          <dgm:chMax val="1"/>
          <dgm:bulletEnabled val="1"/>
        </dgm:presLayoutVars>
      </dgm:prSet>
      <dgm:spPr/>
      <dgm:t>
        <a:bodyPr/>
        <a:lstStyle/>
        <a:p>
          <a:endParaRPr lang="en-US"/>
        </a:p>
      </dgm:t>
    </dgm:pt>
    <dgm:pt modelId="{CD3A2403-D6B0-49BA-B3D6-BFB9F119FCA0}" type="pres">
      <dgm:prSet presAssocID="{05A86B79-6435-4E51-9B44-7754EF33FD16}" presName="levelTx" presStyleLbl="revTx" presStyleIdx="0" presStyleCnt="0">
        <dgm:presLayoutVars>
          <dgm:chMax val="1"/>
          <dgm:bulletEnabled val="1"/>
        </dgm:presLayoutVars>
      </dgm:prSet>
      <dgm:spPr/>
      <dgm:t>
        <a:bodyPr/>
        <a:lstStyle/>
        <a:p>
          <a:endParaRPr lang="en-US"/>
        </a:p>
      </dgm:t>
    </dgm:pt>
    <dgm:pt modelId="{3AFF7452-231E-4727-ABF8-482623FDC87E}" type="pres">
      <dgm:prSet presAssocID="{4D2DD12C-F58D-426E-8CFB-593D835F957F}" presName="Name8" presStyleCnt="0"/>
      <dgm:spPr/>
    </dgm:pt>
    <dgm:pt modelId="{8D4C12A5-743D-49D0-96B5-D4BB2273CDDF}" type="pres">
      <dgm:prSet presAssocID="{4D2DD12C-F58D-426E-8CFB-593D835F957F}" presName="level" presStyleLbl="node1" presStyleIdx="5" presStyleCnt="8" custScaleX="148220">
        <dgm:presLayoutVars>
          <dgm:chMax val="1"/>
          <dgm:bulletEnabled val="1"/>
        </dgm:presLayoutVars>
      </dgm:prSet>
      <dgm:spPr/>
      <dgm:t>
        <a:bodyPr/>
        <a:lstStyle/>
        <a:p>
          <a:endParaRPr lang="en-US"/>
        </a:p>
      </dgm:t>
    </dgm:pt>
    <dgm:pt modelId="{A90816C3-3206-40F7-9F62-402CFDEAE4AF}" type="pres">
      <dgm:prSet presAssocID="{4D2DD12C-F58D-426E-8CFB-593D835F957F}" presName="levelTx" presStyleLbl="revTx" presStyleIdx="0" presStyleCnt="0">
        <dgm:presLayoutVars>
          <dgm:chMax val="1"/>
          <dgm:bulletEnabled val="1"/>
        </dgm:presLayoutVars>
      </dgm:prSet>
      <dgm:spPr/>
      <dgm:t>
        <a:bodyPr/>
        <a:lstStyle/>
        <a:p>
          <a:endParaRPr lang="en-US"/>
        </a:p>
      </dgm:t>
    </dgm:pt>
    <dgm:pt modelId="{67CB68F2-972E-41EF-9266-92D923B52A7F}" type="pres">
      <dgm:prSet presAssocID="{BFE08E57-12A6-4B29-A4B5-C23B6F2516D4}" presName="Name8" presStyleCnt="0"/>
      <dgm:spPr/>
    </dgm:pt>
    <dgm:pt modelId="{B7D07656-4962-4A3A-8A2F-7F124BB41A18}" type="pres">
      <dgm:prSet presAssocID="{BFE08E57-12A6-4B29-A4B5-C23B6F2516D4}" presName="level" presStyleLbl="node1" presStyleIdx="6" presStyleCnt="8" custScaleX="184990">
        <dgm:presLayoutVars>
          <dgm:chMax val="1"/>
          <dgm:bulletEnabled val="1"/>
        </dgm:presLayoutVars>
      </dgm:prSet>
      <dgm:spPr/>
      <dgm:t>
        <a:bodyPr/>
        <a:lstStyle/>
        <a:p>
          <a:endParaRPr lang="en-US"/>
        </a:p>
      </dgm:t>
    </dgm:pt>
    <dgm:pt modelId="{36A614C7-1861-419C-B5D1-760496FC123E}" type="pres">
      <dgm:prSet presAssocID="{BFE08E57-12A6-4B29-A4B5-C23B6F2516D4}" presName="levelTx" presStyleLbl="revTx" presStyleIdx="0" presStyleCnt="0">
        <dgm:presLayoutVars>
          <dgm:chMax val="1"/>
          <dgm:bulletEnabled val="1"/>
        </dgm:presLayoutVars>
      </dgm:prSet>
      <dgm:spPr/>
      <dgm:t>
        <a:bodyPr/>
        <a:lstStyle/>
        <a:p>
          <a:endParaRPr lang="en-US"/>
        </a:p>
      </dgm:t>
    </dgm:pt>
    <dgm:pt modelId="{DECC855B-26C4-400B-9C10-C8121D5E3A98}" type="pres">
      <dgm:prSet presAssocID="{3D3B99D7-85E6-4B0C-8F9D-98D16E8B5A01}" presName="Name8" presStyleCnt="0"/>
      <dgm:spPr/>
    </dgm:pt>
    <dgm:pt modelId="{352968DE-8DB1-451F-8D65-2C69AABBEF5C}" type="pres">
      <dgm:prSet presAssocID="{3D3B99D7-85E6-4B0C-8F9D-98D16E8B5A01}" presName="level" presStyleLbl="node1" presStyleIdx="7" presStyleCnt="8" custScaleX="289326">
        <dgm:presLayoutVars>
          <dgm:chMax val="1"/>
          <dgm:bulletEnabled val="1"/>
        </dgm:presLayoutVars>
      </dgm:prSet>
      <dgm:spPr/>
      <dgm:t>
        <a:bodyPr/>
        <a:lstStyle/>
        <a:p>
          <a:endParaRPr lang="en-US"/>
        </a:p>
      </dgm:t>
    </dgm:pt>
    <dgm:pt modelId="{E1C46D11-F838-495B-8A57-3C5C82D4CE31}" type="pres">
      <dgm:prSet presAssocID="{3D3B99D7-85E6-4B0C-8F9D-98D16E8B5A01}" presName="levelTx" presStyleLbl="revTx" presStyleIdx="0" presStyleCnt="0">
        <dgm:presLayoutVars>
          <dgm:chMax val="1"/>
          <dgm:bulletEnabled val="1"/>
        </dgm:presLayoutVars>
      </dgm:prSet>
      <dgm:spPr/>
      <dgm:t>
        <a:bodyPr/>
        <a:lstStyle/>
        <a:p>
          <a:endParaRPr lang="en-US"/>
        </a:p>
      </dgm:t>
    </dgm:pt>
  </dgm:ptLst>
  <dgm:cxnLst>
    <dgm:cxn modelId="{A6726259-E7AB-496D-B212-2AAA5341F228}" srcId="{71E9B272-8418-467D-8979-D95F8F291F81}" destId="{09E14161-3869-48AA-899F-0D77EA91279A}" srcOrd="0" destOrd="0" parTransId="{8AC277A0-72DC-42DA-8A95-CCCD588DF61D}" sibTransId="{3BDB47E0-C578-48E5-B484-04C096F8AFB3}"/>
    <dgm:cxn modelId="{7D077EED-020E-4E53-8A33-D2024A9904FD}" srcId="{71E9B272-8418-467D-8979-D95F8F291F81}" destId="{7F8EB618-2AD9-4446-8E8E-6767FDE55354}" srcOrd="3" destOrd="0" parTransId="{69DCCF3F-7FB2-49E0-86EE-ACC6FD8D6DCE}" sibTransId="{99DB99EC-901D-48AE-8919-1554E07ED384}"/>
    <dgm:cxn modelId="{2344A108-1CAF-4129-ABDA-AD2DF2726D1A}" srcId="{71E9B272-8418-467D-8979-D95F8F291F81}" destId="{07FB5892-056E-4559-8F83-22E8548E0A40}" srcOrd="1" destOrd="0" parTransId="{D6E24B6A-6C5F-4BFD-9EB6-2FBC8779C126}" sibTransId="{36320B6A-D396-4F86-B761-19B72DC69493}"/>
    <dgm:cxn modelId="{848C7F65-D59F-40E3-849D-CF8D0E9D5F46}" type="presOf" srcId="{05A86B79-6435-4E51-9B44-7754EF33FD16}" destId="{33DDA6D9-CBFF-49F2-A9FF-3586F5D40635}" srcOrd="0" destOrd="0" presId="urn:microsoft.com/office/officeart/2005/8/layout/pyramid3"/>
    <dgm:cxn modelId="{4305F72A-1EA1-4D6C-B062-72D3DD5EDDC7}" type="presOf" srcId="{BFE08E57-12A6-4B29-A4B5-C23B6F2516D4}" destId="{36A614C7-1861-419C-B5D1-760496FC123E}" srcOrd="1" destOrd="0" presId="urn:microsoft.com/office/officeart/2005/8/layout/pyramid3"/>
    <dgm:cxn modelId="{D9F25747-CC34-4943-B8B2-8FEB863DA716}" type="presOf" srcId="{3D3B99D7-85E6-4B0C-8F9D-98D16E8B5A01}" destId="{E1C46D11-F838-495B-8A57-3C5C82D4CE31}" srcOrd="1" destOrd="0" presId="urn:microsoft.com/office/officeart/2005/8/layout/pyramid3"/>
    <dgm:cxn modelId="{D0F4A04D-CA02-4767-99BF-753FFE6EC9CF}" srcId="{71E9B272-8418-467D-8979-D95F8F291F81}" destId="{E8221683-4AE1-42CA-B274-0D8A8ECB0062}" srcOrd="2" destOrd="0" parTransId="{1161B0B4-5729-4AB0-A788-22BF146FF88D}" sibTransId="{EDA637EA-F5B6-49CF-98A2-AD41CA88288A}"/>
    <dgm:cxn modelId="{56A3533F-9085-46F0-8FC3-17B59A63B2AC}" srcId="{71E9B272-8418-467D-8979-D95F8F291F81}" destId="{BFE08E57-12A6-4B29-A4B5-C23B6F2516D4}" srcOrd="6" destOrd="0" parTransId="{0F4593CE-42A1-4A56-AD0C-C683AFB22B13}" sibTransId="{AF2D6991-D6C4-407E-90BB-A8DEE1FCE77A}"/>
    <dgm:cxn modelId="{02515801-BEDE-431D-8FF6-846F848D852A}" srcId="{71E9B272-8418-467D-8979-D95F8F291F81}" destId="{4D2DD12C-F58D-426E-8CFB-593D835F957F}" srcOrd="5" destOrd="0" parTransId="{28084850-01AA-4FDE-A140-7134B26965CC}" sibTransId="{D1660E08-0644-425E-AA34-7183DBA60B43}"/>
    <dgm:cxn modelId="{8D4EF641-2268-4034-821E-F3BDA4D55DA9}" type="presOf" srcId="{07FB5892-056E-4559-8F83-22E8548E0A40}" destId="{93639706-E89B-433D-B668-2195DA2D1771}" srcOrd="1" destOrd="0" presId="urn:microsoft.com/office/officeart/2005/8/layout/pyramid3"/>
    <dgm:cxn modelId="{BE3BE89C-E4F9-4F60-8337-AAAF885E5196}" type="presOf" srcId="{7F8EB618-2AD9-4446-8E8E-6767FDE55354}" destId="{2756EE37-344E-410C-8556-A80D2BA396C8}" srcOrd="0" destOrd="0" presId="urn:microsoft.com/office/officeart/2005/8/layout/pyramid3"/>
    <dgm:cxn modelId="{9EFCDBD9-60AA-471A-AEBD-3B2504386D6B}" srcId="{71E9B272-8418-467D-8979-D95F8F291F81}" destId="{3D3B99D7-85E6-4B0C-8F9D-98D16E8B5A01}" srcOrd="7" destOrd="0" parTransId="{7A85FDD6-5FBB-43EA-A0EF-F22359032900}" sibTransId="{6D446F6E-72D3-4CF6-A474-D0C5C0281E97}"/>
    <dgm:cxn modelId="{F19B75A2-25E7-4C12-8883-4E4B9F655238}" type="presOf" srcId="{7F8EB618-2AD9-4446-8E8E-6767FDE55354}" destId="{2872D583-AE71-4EC3-A205-7CF820D1ADA7}" srcOrd="1" destOrd="0" presId="urn:microsoft.com/office/officeart/2005/8/layout/pyramid3"/>
    <dgm:cxn modelId="{7E0B78B2-D4A7-4942-B77B-AE7B08A14894}" type="presOf" srcId="{05A86B79-6435-4E51-9B44-7754EF33FD16}" destId="{CD3A2403-D6B0-49BA-B3D6-BFB9F119FCA0}" srcOrd="1" destOrd="0" presId="urn:microsoft.com/office/officeart/2005/8/layout/pyramid3"/>
    <dgm:cxn modelId="{1E2071E9-0FC9-4A4E-B0BB-1E3D5B7AEC5A}" type="presOf" srcId="{E8221683-4AE1-42CA-B274-0D8A8ECB0062}" destId="{4152DF77-7E1F-4206-81BC-BDD715F3F819}" srcOrd="0" destOrd="0" presId="urn:microsoft.com/office/officeart/2005/8/layout/pyramid3"/>
    <dgm:cxn modelId="{0ADA9857-0907-44EE-8677-63415099362D}" type="presOf" srcId="{BFE08E57-12A6-4B29-A4B5-C23B6F2516D4}" destId="{B7D07656-4962-4A3A-8A2F-7F124BB41A18}" srcOrd="0" destOrd="0" presId="urn:microsoft.com/office/officeart/2005/8/layout/pyramid3"/>
    <dgm:cxn modelId="{AF07D3BA-33EF-464E-92BE-DC45C3272555}" type="presOf" srcId="{3D3B99D7-85E6-4B0C-8F9D-98D16E8B5A01}" destId="{352968DE-8DB1-451F-8D65-2C69AABBEF5C}" srcOrd="0" destOrd="0" presId="urn:microsoft.com/office/officeart/2005/8/layout/pyramid3"/>
    <dgm:cxn modelId="{8CBD6FDD-3CED-46EC-8C1F-A40C1CFBABF5}" type="presOf" srcId="{07FB5892-056E-4559-8F83-22E8548E0A40}" destId="{15C7CA10-3B20-4C41-ADF5-E5D2655FFE51}" srcOrd="0" destOrd="0" presId="urn:microsoft.com/office/officeart/2005/8/layout/pyramid3"/>
    <dgm:cxn modelId="{9F770CFA-E4D6-4D8B-BCEC-4048646B8FE7}" type="presOf" srcId="{4D2DD12C-F58D-426E-8CFB-593D835F957F}" destId="{8D4C12A5-743D-49D0-96B5-D4BB2273CDDF}" srcOrd="0" destOrd="0" presId="urn:microsoft.com/office/officeart/2005/8/layout/pyramid3"/>
    <dgm:cxn modelId="{F937AEBC-0E06-4618-B747-BF6388E6415A}" type="presOf" srcId="{71E9B272-8418-467D-8979-D95F8F291F81}" destId="{3D7CB3A9-D523-4760-BD6F-B16C4EC9D0FB}" srcOrd="0" destOrd="0" presId="urn:microsoft.com/office/officeart/2005/8/layout/pyramid3"/>
    <dgm:cxn modelId="{2584995F-EC45-4C85-B55A-6397AB72B041}" type="presOf" srcId="{E8221683-4AE1-42CA-B274-0D8A8ECB0062}" destId="{2F654ACE-4044-4B05-A387-69E83FE13952}" srcOrd="1" destOrd="0" presId="urn:microsoft.com/office/officeart/2005/8/layout/pyramid3"/>
    <dgm:cxn modelId="{FB2D0305-28BF-4C60-AA5B-23E442FC8438}" type="presOf" srcId="{09E14161-3869-48AA-899F-0D77EA91279A}" destId="{9F3B28CE-E8B9-4F88-B155-414746B7DCD0}" srcOrd="0" destOrd="0" presId="urn:microsoft.com/office/officeart/2005/8/layout/pyramid3"/>
    <dgm:cxn modelId="{A7D36634-CC21-49FC-B5C7-A9149334AC6E}" type="presOf" srcId="{4D2DD12C-F58D-426E-8CFB-593D835F957F}" destId="{A90816C3-3206-40F7-9F62-402CFDEAE4AF}" srcOrd="1" destOrd="0" presId="urn:microsoft.com/office/officeart/2005/8/layout/pyramid3"/>
    <dgm:cxn modelId="{46592A24-D779-4644-BE06-7DD0622848B9}" srcId="{71E9B272-8418-467D-8979-D95F8F291F81}" destId="{05A86B79-6435-4E51-9B44-7754EF33FD16}" srcOrd="4" destOrd="0" parTransId="{62ABA056-59EE-4CF3-B831-6A8C28E23F01}" sibTransId="{AC68978F-DCA2-49B2-95FD-7E59782E9F4F}"/>
    <dgm:cxn modelId="{9B770516-6942-4A8D-BD32-37F8FFDAA907}" type="presOf" srcId="{09E14161-3869-48AA-899F-0D77EA91279A}" destId="{2EFACB47-CB13-491E-9B8A-8BE691D89A74}" srcOrd="1" destOrd="0" presId="urn:microsoft.com/office/officeart/2005/8/layout/pyramid3"/>
    <dgm:cxn modelId="{68B35681-CBFB-4FBB-82CD-F4E4BADF295B}" type="presParOf" srcId="{3D7CB3A9-D523-4760-BD6F-B16C4EC9D0FB}" destId="{8373EB92-3335-4940-B070-69328466D420}" srcOrd="0" destOrd="0" presId="urn:microsoft.com/office/officeart/2005/8/layout/pyramid3"/>
    <dgm:cxn modelId="{027218B7-39FB-42AD-9C96-74D4E441A609}" type="presParOf" srcId="{8373EB92-3335-4940-B070-69328466D420}" destId="{9F3B28CE-E8B9-4F88-B155-414746B7DCD0}" srcOrd="0" destOrd="0" presId="urn:microsoft.com/office/officeart/2005/8/layout/pyramid3"/>
    <dgm:cxn modelId="{3C1B3928-34AF-45D7-A77B-1DFFC9AFC370}" type="presParOf" srcId="{8373EB92-3335-4940-B070-69328466D420}" destId="{2EFACB47-CB13-491E-9B8A-8BE691D89A74}" srcOrd="1" destOrd="0" presId="urn:microsoft.com/office/officeart/2005/8/layout/pyramid3"/>
    <dgm:cxn modelId="{6B02CE81-D906-462B-9AA2-A29079D5D485}" type="presParOf" srcId="{3D7CB3A9-D523-4760-BD6F-B16C4EC9D0FB}" destId="{9A8C8E70-B91B-4635-8495-7188D3F62719}" srcOrd="1" destOrd="0" presId="urn:microsoft.com/office/officeart/2005/8/layout/pyramid3"/>
    <dgm:cxn modelId="{0F366E02-D7A9-4704-8B1B-872129D9945E}" type="presParOf" srcId="{9A8C8E70-B91B-4635-8495-7188D3F62719}" destId="{15C7CA10-3B20-4C41-ADF5-E5D2655FFE51}" srcOrd="0" destOrd="0" presId="urn:microsoft.com/office/officeart/2005/8/layout/pyramid3"/>
    <dgm:cxn modelId="{F9CB70FD-BF3A-4F09-A834-CB1A708E1D12}" type="presParOf" srcId="{9A8C8E70-B91B-4635-8495-7188D3F62719}" destId="{93639706-E89B-433D-B668-2195DA2D1771}" srcOrd="1" destOrd="0" presId="urn:microsoft.com/office/officeart/2005/8/layout/pyramid3"/>
    <dgm:cxn modelId="{AB5238EB-48E3-4823-BE15-6DE2563B0C26}" type="presParOf" srcId="{3D7CB3A9-D523-4760-BD6F-B16C4EC9D0FB}" destId="{6A6AB8F5-C464-47A6-8857-19DF4FA53AA5}" srcOrd="2" destOrd="0" presId="urn:microsoft.com/office/officeart/2005/8/layout/pyramid3"/>
    <dgm:cxn modelId="{8C215848-A4DE-43AB-9058-36C6364849CF}" type="presParOf" srcId="{6A6AB8F5-C464-47A6-8857-19DF4FA53AA5}" destId="{4152DF77-7E1F-4206-81BC-BDD715F3F819}" srcOrd="0" destOrd="0" presId="urn:microsoft.com/office/officeart/2005/8/layout/pyramid3"/>
    <dgm:cxn modelId="{1FEAED1A-F56F-4F0E-AD14-92340B63DB1E}" type="presParOf" srcId="{6A6AB8F5-C464-47A6-8857-19DF4FA53AA5}" destId="{2F654ACE-4044-4B05-A387-69E83FE13952}" srcOrd="1" destOrd="0" presId="urn:microsoft.com/office/officeart/2005/8/layout/pyramid3"/>
    <dgm:cxn modelId="{5B67201B-1E00-4723-A243-BE4AFC5FF8BF}" type="presParOf" srcId="{3D7CB3A9-D523-4760-BD6F-B16C4EC9D0FB}" destId="{F344419B-D7EB-4D7B-B7CA-6393A4719155}" srcOrd="3" destOrd="0" presId="urn:microsoft.com/office/officeart/2005/8/layout/pyramid3"/>
    <dgm:cxn modelId="{CC449076-34A6-410C-BC4D-0CCDEF075D2B}" type="presParOf" srcId="{F344419B-D7EB-4D7B-B7CA-6393A4719155}" destId="{2756EE37-344E-410C-8556-A80D2BA396C8}" srcOrd="0" destOrd="0" presId="urn:microsoft.com/office/officeart/2005/8/layout/pyramid3"/>
    <dgm:cxn modelId="{9773B277-CC45-4E58-9D04-1A5E5F421AD6}" type="presParOf" srcId="{F344419B-D7EB-4D7B-B7CA-6393A4719155}" destId="{2872D583-AE71-4EC3-A205-7CF820D1ADA7}" srcOrd="1" destOrd="0" presId="urn:microsoft.com/office/officeart/2005/8/layout/pyramid3"/>
    <dgm:cxn modelId="{C1D9F5F7-5955-4D71-8A7B-579AE30DB393}" type="presParOf" srcId="{3D7CB3A9-D523-4760-BD6F-B16C4EC9D0FB}" destId="{AFAA5AA3-3A70-47FD-BF15-E01246EB5C65}" srcOrd="4" destOrd="0" presId="urn:microsoft.com/office/officeart/2005/8/layout/pyramid3"/>
    <dgm:cxn modelId="{6FFB4C15-5B38-44D3-A213-F4CA24DDCEE1}" type="presParOf" srcId="{AFAA5AA3-3A70-47FD-BF15-E01246EB5C65}" destId="{33DDA6D9-CBFF-49F2-A9FF-3586F5D40635}" srcOrd="0" destOrd="0" presId="urn:microsoft.com/office/officeart/2005/8/layout/pyramid3"/>
    <dgm:cxn modelId="{AE0533AC-9E1D-4DD0-B570-476BFF313C71}" type="presParOf" srcId="{AFAA5AA3-3A70-47FD-BF15-E01246EB5C65}" destId="{CD3A2403-D6B0-49BA-B3D6-BFB9F119FCA0}" srcOrd="1" destOrd="0" presId="urn:microsoft.com/office/officeart/2005/8/layout/pyramid3"/>
    <dgm:cxn modelId="{F4B00386-918C-413A-B777-ADB53F2232D2}" type="presParOf" srcId="{3D7CB3A9-D523-4760-BD6F-B16C4EC9D0FB}" destId="{3AFF7452-231E-4727-ABF8-482623FDC87E}" srcOrd="5" destOrd="0" presId="urn:microsoft.com/office/officeart/2005/8/layout/pyramid3"/>
    <dgm:cxn modelId="{3ABB2ECC-B73A-4028-AC38-AFA8B534391A}" type="presParOf" srcId="{3AFF7452-231E-4727-ABF8-482623FDC87E}" destId="{8D4C12A5-743D-49D0-96B5-D4BB2273CDDF}" srcOrd="0" destOrd="0" presId="urn:microsoft.com/office/officeart/2005/8/layout/pyramid3"/>
    <dgm:cxn modelId="{D0D1D694-919D-419B-8B5B-4C96852B6558}" type="presParOf" srcId="{3AFF7452-231E-4727-ABF8-482623FDC87E}" destId="{A90816C3-3206-40F7-9F62-402CFDEAE4AF}" srcOrd="1" destOrd="0" presId="urn:microsoft.com/office/officeart/2005/8/layout/pyramid3"/>
    <dgm:cxn modelId="{995A4084-42D6-468F-87B7-AC89233367D1}" type="presParOf" srcId="{3D7CB3A9-D523-4760-BD6F-B16C4EC9D0FB}" destId="{67CB68F2-972E-41EF-9266-92D923B52A7F}" srcOrd="6" destOrd="0" presId="urn:microsoft.com/office/officeart/2005/8/layout/pyramid3"/>
    <dgm:cxn modelId="{EDD4E253-8EB6-4868-98E4-C536AEE367B4}" type="presParOf" srcId="{67CB68F2-972E-41EF-9266-92D923B52A7F}" destId="{B7D07656-4962-4A3A-8A2F-7F124BB41A18}" srcOrd="0" destOrd="0" presId="urn:microsoft.com/office/officeart/2005/8/layout/pyramid3"/>
    <dgm:cxn modelId="{17956019-2DA5-4546-B005-50DD0087568C}" type="presParOf" srcId="{67CB68F2-972E-41EF-9266-92D923B52A7F}" destId="{36A614C7-1861-419C-B5D1-760496FC123E}" srcOrd="1" destOrd="0" presId="urn:microsoft.com/office/officeart/2005/8/layout/pyramid3"/>
    <dgm:cxn modelId="{7883B36B-CF09-4B99-BC34-18DD9BB0A150}" type="presParOf" srcId="{3D7CB3A9-D523-4760-BD6F-B16C4EC9D0FB}" destId="{DECC855B-26C4-400B-9C10-C8121D5E3A98}" srcOrd="7" destOrd="0" presId="urn:microsoft.com/office/officeart/2005/8/layout/pyramid3"/>
    <dgm:cxn modelId="{68B1056D-598A-4AEE-B151-E9CFE7D927DF}" type="presParOf" srcId="{DECC855B-26C4-400B-9C10-C8121D5E3A98}" destId="{352968DE-8DB1-451F-8D65-2C69AABBEF5C}" srcOrd="0" destOrd="0" presId="urn:microsoft.com/office/officeart/2005/8/layout/pyramid3"/>
    <dgm:cxn modelId="{7053BD55-12C2-4916-85BD-C0662FA1246A}" type="presParOf" srcId="{DECC855B-26C4-400B-9C10-C8121D5E3A98}" destId="{E1C46D11-F838-495B-8A57-3C5C82D4CE3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2E948-4C25-416B-AF8E-52B591065283}"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2DE066CC-95E7-47E2-9B62-82CE1A264371}">
      <dgm:prSet phldrT="[Text]"/>
      <dgm:spPr/>
      <dgm:t>
        <a:bodyPr/>
        <a:lstStyle/>
        <a:p>
          <a:r>
            <a:rPr lang="en-US" dirty="0"/>
            <a:t>Hospitals/ Homebound</a:t>
          </a:r>
        </a:p>
      </dgm:t>
    </dgm:pt>
    <dgm:pt modelId="{B389609C-8C6C-4309-B687-4E4FEB59AB9B}" type="parTrans" cxnId="{21D5233D-5ED0-4389-B5FD-74D6D0C242F2}">
      <dgm:prSet/>
      <dgm:spPr/>
      <dgm:t>
        <a:bodyPr/>
        <a:lstStyle/>
        <a:p>
          <a:endParaRPr lang="en-US"/>
        </a:p>
      </dgm:t>
    </dgm:pt>
    <dgm:pt modelId="{4CD0216C-E49D-431A-95F6-E97BAADC929F}" type="sibTrans" cxnId="{21D5233D-5ED0-4389-B5FD-74D6D0C242F2}">
      <dgm:prSet/>
      <dgm:spPr/>
      <dgm:t>
        <a:bodyPr/>
        <a:lstStyle/>
        <a:p>
          <a:endParaRPr lang="en-US"/>
        </a:p>
      </dgm:t>
    </dgm:pt>
    <dgm:pt modelId="{139D3CCD-3326-4B9E-8741-4999E1C3178F}">
      <dgm:prSet phldrT="[Text]"/>
      <dgm:spPr/>
      <dgm:t>
        <a:bodyPr/>
        <a:lstStyle/>
        <a:p>
          <a:r>
            <a:rPr lang="en-US" dirty="0"/>
            <a:t>Special/ Separate Schools</a:t>
          </a:r>
        </a:p>
      </dgm:t>
    </dgm:pt>
    <dgm:pt modelId="{1DDEED03-28C7-4D40-8697-B0B3A87E58D0}" type="parTrans" cxnId="{9FBFA570-0210-40E7-8344-473A17239E95}">
      <dgm:prSet/>
      <dgm:spPr/>
      <dgm:t>
        <a:bodyPr/>
        <a:lstStyle/>
        <a:p>
          <a:endParaRPr lang="en-US"/>
        </a:p>
      </dgm:t>
    </dgm:pt>
    <dgm:pt modelId="{F84247EE-D30C-46B7-BF57-BF69CCA4CC55}" type="sibTrans" cxnId="{9FBFA570-0210-40E7-8344-473A17239E95}">
      <dgm:prSet/>
      <dgm:spPr/>
      <dgm:t>
        <a:bodyPr/>
        <a:lstStyle/>
        <a:p>
          <a:endParaRPr lang="en-US"/>
        </a:p>
      </dgm:t>
    </dgm:pt>
    <dgm:pt modelId="{A0C3CB9B-4F85-4558-BF7C-36677DFEB86F}">
      <dgm:prSet phldrT="[Text]"/>
      <dgm:spPr/>
      <dgm:t>
        <a:bodyPr/>
        <a:lstStyle/>
        <a:p>
          <a:r>
            <a:rPr lang="en-US" dirty="0"/>
            <a:t>Full-time individual class (1:1)</a:t>
          </a:r>
        </a:p>
      </dgm:t>
    </dgm:pt>
    <dgm:pt modelId="{3FCDF5A3-7B7C-4D79-A0B5-5EA8C9CF3F68}" type="parTrans" cxnId="{D81F6386-6C69-4703-8787-5A242444EDC1}">
      <dgm:prSet/>
      <dgm:spPr/>
      <dgm:t>
        <a:bodyPr/>
        <a:lstStyle/>
        <a:p>
          <a:endParaRPr lang="en-US"/>
        </a:p>
      </dgm:t>
    </dgm:pt>
    <dgm:pt modelId="{36F983FC-FF93-478C-A404-C87D947A466B}" type="sibTrans" cxnId="{D81F6386-6C69-4703-8787-5A242444EDC1}">
      <dgm:prSet/>
      <dgm:spPr/>
      <dgm:t>
        <a:bodyPr/>
        <a:lstStyle/>
        <a:p>
          <a:endParaRPr lang="en-US"/>
        </a:p>
      </dgm:t>
    </dgm:pt>
    <dgm:pt modelId="{7362336D-A3F0-45A4-8D24-2A567C596589}">
      <dgm:prSet phldrT="[Text]"/>
      <dgm:spPr/>
      <dgm:t>
        <a:bodyPr/>
        <a:lstStyle/>
        <a:p>
          <a:r>
            <a:rPr lang="en-US" dirty="0"/>
            <a:t>Part-time individual class placement</a:t>
          </a:r>
        </a:p>
      </dgm:t>
    </dgm:pt>
    <dgm:pt modelId="{47292939-2B16-4165-BCA5-7BC824337E81}" type="parTrans" cxnId="{73E7DCF8-3438-460E-86F0-33298AED1964}">
      <dgm:prSet/>
      <dgm:spPr/>
      <dgm:t>
        <a:bodyPr/>
        <a:lstStyle/>
        <a:p>
          <a:endParaRPr lang="en-US"/>
        </a:p>
      </dgm:t>
    </dgm:pt>
    <dgm:pt modelId="{582A93E3-A0D7-412A-BFFD-28BF1C3D703D}" type="sibTrans" cxnId="{73E7DCF8-3438-460E-86F0-33298AED1964}">
      <dgm:prSet/>
      <dgm:spPr/>
      <dgm:t>
        <a:bodyPr/>
        <a:lstStyle/>
        <a:p>
          <a:endParaRPr lang="en-US"/>
        </a:p>
      </dgm:t>
    </dgm:pt>
    <dgm:pt modelId="{E4F93A9E-A641-476B-97D4-7CAEBBD9D2FE}">
      <dgm:prSet phldrT="[Text]"/>
      <dgm:spPr/>
      <dgm:t>
        <a:bodyPr/>
        <a:lstStyle/>
        <a:p>
          <a:r>
            <a:rPr lang="en-US" dirty="0"/>
            <a:t>Full-time </a:t>
          </a:r>
          <a:r>
            <a:rPr lang="en-US" dirty="0" err="1"/>
            <a:t>SpEd</a:t>
          </a:r>
          <a:r>
            <a:rPr lang="en-US" dirty="0"/>
            <a:t> class</a:t>
          </a:r>
        </a:p>
      </dgm:t>
    </dgm:pt>
    <dgm:pt modelId="{DEFC70E4-7E2D-4A26-9DE1-B044BA3AA1C2}" type="parTrans" cxnId="{5D4D2A71-44F2-4339-9D51-93C81A305004}">
      <dgm:prSet/>
      <dgm:spPr/>
      <dgm:t>
        <a:bodyPr/>
        <a:lstStyle/>
        <a:p>
          <a:endParaRPr lang="en-US"/>
        </a:p>
      </dgm:t>
    </dgm:pt>
    <dgm:pt modelId="{A7376469-7710-48AA-A434-D7740A0A97B4}" type="sibTrans" cxnId="{5D4D2A71-44F2-4339-9D51-93C81A305004}">
      <dgm:prSet/>
      <dgm:spPr/>
      <dgm:t>
        <a:bodyPr/>
        <a:lstStyle/>
        <a:p>
          <a:endParaRPr lang="en-US"/>
        </a:p>
      </dgm:t>
    </dgm:pt>
    <dgm:pt modelId="{58A3099D-9E05-4BD3-B989-876EF1ADBD20}">
      <dgm:prSet phldrT="[Text]"/>
      <dgm:spPr/>
      <dgm:t>
        <a:bodyPr/>
        <a:lstStyle/>
        <a:p>
          <a:r>
            <a:rPr lang="en-US" dirty="0"/>
            <a:t>Part-time </a:t>
          </a:r>
          <a:r>
            <a:rPr lang="en-US" dirty="0" err="1"/>
            <a:t>SpEd</a:t>
          </a:r>
          <a:r>
            <a:rPr lang="en-US" dirty="0"/>
            <a:t> class placement</a:t>
          </a:r>
        </a:p>
      </dgm:t>
    </dgm:pt>
    <dgm:pt modelId="{4470848D-16E6-4900-8CDA-D5439A8B184F}" type="parTrans" cxnId="{31FDEBB3-9706-4ECC-9E80-77A47812751E}">
      <dgm:prSet/>
      <dgm:spPr/>
      <dgm:t>
        <a:bodyPr/>
        <a:lstStyle/>
        <a:p>
          <a:endParaRPr lang="en-US"/>
        </a:p>
      </dgm:t>
    </dgm:pt>
    <dgm:pt modelId="{2EA8E37E-35BB-4067-98C9-67CFA06C7BD5}" type="sibTrans" cxnId="{31FDEBB3-9706-4ECC-9E80-77A47812751E}">
      <dgm:prSet/>
      <dgm:spPr/>
      <dgm:t>
        <a:bodyPr/>
        <a:lstStyle/>
        <a:p>
          <a:endParaRPr lang="en-US"/>
        </a:p>
      </dgm:t>
    </dgm:pt>
    <dgm:pt modelId="{A58BC1B6-5120-4CE2-B8FB-A084D367B00E}">
      <dgm:prSet phldrT="[Text]"/>
      <dgm:spPr/>
      <dgm:t>
        <a:bodyPr/>
        <a:lstStyle/>
        <a:p>
          <a:r>
            <a:rPr lang="en-US" dirty="0" err="1"/>
            <a:t>GenEd</a:t>
          </a:r>
          <a:r>
            <a:rPr lang="en-US" dirty="0"/>
            <a:t> class with assistance</a:t>
          </a:r>
        </a:p>
      </dgm:t>
    </dgm:pt>
    <dgm:pt modelId="{9B44C176-2EC3-4889-9477-7330CC9B04CC}" type="parTrans" cxnId="{2360EDF6-210C-460D-93DC-1C873E36D235}">
      <dgm:prSet/>
      <dgm:spPr/>
      <dgm:t>
        <a:bodyPr/>
        <a:lstStyle/>
        <a:p>
          <a:endParaRPr lang="en-US"/>
        </a:p>
      </dgm:t>
    </dgm:pt>
    <dgm:pt modelId="{E668D98C-A619-4161-B1D8-F8CC6A06DF29}" type="sibTrans" cxnId="{2360EDF6-210C-460D-93DC-1C873E36D235}">
      <dgm:prSet/>
      <dgm:spPr/>
      <dgm:t>
        <a:bodyPr/>
        <a:lstStyle/>
        <a:p>
          <a:endParaRPr lang="en-US"/>
        </a:p>
      </dgm:t>
    </dgm:pt>
    <dgm:pt modelId="{625C6297-5CE2-44F2-A40E-A896F12029EE}">
      <dgm:prSet phldrT="[Text]"/>
      <dgm:spPr/>
      <dgm:t>
        <a:bodyPr/>
        <a:lstStyle/>
        <a:p>
          <a:r>
            <a:rPr lang="en-US" dirty="0">
              <a:solidFill>
                <a:schemeClr val="tx1"/>
              </a:solidFill>
            </a:rPr>
            <a:t>Full-time </a:t>
          </a:r>
          <a:r>
            <a:rPr lang="en-US" dirty="0" err="1">
              <a:solidFill>
                <a:schemeClr val="tx1"/>
              </a:solidFill>
            </a:rPr>
            <a:t>GenEd</a:t>
          </a:r>
          <a:r>
            <a:rPr lang="en-US" dirty="0">
              <a:solidFill>
                <a:schemeClr val="tx1"/>
              </a:solidFill>
            </a:rPr>
            <a:t> class placement</a:t>
          </a:r>
        </a:p>
      </dgm:t>
    </dgm:pt>
    <dgm:pt modelId="{40708D79-A229-48C2-8077-880BA8B15866}" type="parTrans" cxnId="{6EA0308B-BE03-4D08-AECF-D9C2A72AC259}">
      <dgm:prSet/>
      <dgm:spPr/>
      <dgm:t>
        <a:bodyPr/>
        <a:lstStyle/>
        <a:p>
          <a:endParaRPr lang="en-US"/>
        </a:p>
      </dgm:t>
    </dgm:pt>
    <dgm:pt modelId="{2222BFA6-AFB2-4F88-BD26-1EA08889C927}" type="sibTrans" cxnId="{6EA0308B-BE03-4D08-AECF-D9C2A72AC259}">
      <dgm:prSet/>
      <dgm:spPr/>
      <dgm:t>
        <a:bodyPr/>
        <a:lstStyle/>
        <a:p>
          <a:endParaRPr lang="en-US"/>
        </a:p>
      </dgm:t>
    </dgm:pt>
    <dgm:pt modelId="{25C92ABD-6FC9-4743-BC2A-53B193E3EE58}">
      <dgm:prSet phldrT="[Text]"/>
      <dgm:spPr/>
      <dgm:t>
        <a:bodyPr/>
        <a:lstStyle/>
        <a:p>
          <a:r>
            <a:rPr lang="en-US" dirty="0"/>
            <a:t>Part-time </a:t>
          </a:r>
          <a:r>
            <a:rPr lang="en-US" dirty="0" err="1"/>
            <a:t>GenEd</a:t>
          </a:r>
          <a:r>
            <a:rPr lang="en-US" dirty="0"/>
            <a:t> class placement</a:t>
          </a:r>
        </a:p>
      </dgm:t>
    </dgm:pt>
    <dgm:pt modelId="{D803A037-5BC0-4A23-9A9D-022FC992961B}" type="parTrans" cxnId="{8408459C-7478-4575-949E-070F6E6AEA01}">
      <dgm:prSet/>
      <dgm:spPr/>
      <dgm:t>
        <a:bodyPr/>
        <a:lstStyle/>
        <a:p>
          <a:endParaRPr lang="en-US"/>
        </a:p>
      </dgm:t>
    </dgm:pt>
    <dgm:pt modelId="{C98CD11B-5DA2-4EFF-ABFE-1BA6286A52AD}" type="sibTrans" cxnId="{8408459C-7478-4575-949E-070F6E6AEA01}">
      <dgm:prSet/>
      <dgm:spPr/>
      <dgm:t>
        <a:bodyPr/>
        <a:lstStyle/>
        <a:p>
          <a:endParaRPr lang="en-US"/>
        </a:p>
      </dgm:t>
    </dgm:pt>
    <dgm:pt modelId="{1D79E45B-2347-4CB1-95FC-82968E11CE9A}">
      <dgm:prSet phldrT="[Text]"/>
      <dgm:spPr/>
      <dgm:t>
        <a:bodyPr/>
        <a:lstStyle/>
        <a:p>
          <a:r>
            <a:rPr lang="en-US" dirty="0"/>
            <a:t>Peers w/o disabilities participate in </a:t>
          </a:r>
          <a:r>
            <a:rPr lang="en-US" dirty="0" err="1"/>
            <a:t>SpEd</a:t>
          </a:r>
          <a:r>
            <a:rPr lang="en-US" dirty="0"/>
            <a:t> class</a:t>
          </a:r>
        </a:p>
      </dgm:t>
    </dgm:pt>
    <dgm:pt modelId="{27ED2DFB-9B2D-402B-8395-956DC15D6EDF}" type="parTrans" cxnId="{2D2EF3E9-7AD2-4685-9346-3712D28808C9}">
      <dgm:prSet/>
      <dgm:spPr/>
      <dgm:t>
        <a:bodyPr/>
        <a:lstStyle/>
        <a:p>
          <a:endParaRPr lang="en-US"/>
        </a:p>
      </dgm:t>
    </dgm:pt>
    <dgm:pt modelId="{D2120021-AD95-401F-A481-DFD126539CA3}" type="sibTrans" cxnId="{2D2EF3E9-7AD2-4685-9346-3712D28808C9}">
      <dgm:prSet/>
      <dgm:spPr/>
      <dgm:t>
        <a:bodyPr/>
        <a:lstStyle/>
        <a:p>
          <a:endParaRPr lang="en-US"/>
        </a:p>
      </dgm:t>
    </dgm:pt>
    <dgm:pt modelId="{090CD552-318B-43CA-9C6A-D86B63AAC181}" type="pres">
      <dgm:prSet presAssocID="{1AC2E948-4C25-416B-AF8E-52B591065283}" presName="rootnode" presStyleCnt="0">
        <dgm:presLayoutVars>
          <dgm:chMax/>
          <dgm:chPref/>
          <dgm:dir/>
          <dgm:animLvl val="lvl"/>
        </dgm:presLayoutVars>
      </dgm:prSet>
      <dgm:spPr/>
      <dgm:t>
        <a:bodyPr/>
        <a:lstStyle/>
        <a:p>
          <a:endParaRPr lang="en-US"/>
        </a:p>
      </dgm:t>
    </dgm:pt>
    <dgm:pt modelId="{E35E2042-F42D-4D9C-90AA-79E1A4799B12}" type="pres">
      <dgm:prSet presAssocID="{2DE066CC-95E7-47E2-9B62-82CE1A264371}" presName="composite" presStyleCnt="0"/>
      <dgm:spPr/>
    </dgm:pt>
    <dgm:pt modelId="{CA7CD7EC-78AA-416A-BC24-CED31EFC71D0}" type="pres">
      <dgm:prSet presAssocID="{2DE066CC-95E7-47E2-9B62-82CE1A264371}" presName="LShape" presStyleLbl="alignNode1" presStyleIdx="0" presStyleCnt="19"/>
      <dgm:spPr/>
    </dgm:pt>
    <dgm:pt modelId="{044A38A1-CE55-4C4B-8CC8-00842D8E2025}" type="pres">
      <dgm:prSet presAssocID="{2DE066CC-95E7-47E2-9B62-82CE1A264371}" presName="ParentText" presStyleLbl="revTx" presStyleIdx="0" presStyleCnt="10">
        <dgm:presLayoutVars>
          <dgm:chMax val="0"/>
          <dgm:chPref val="0"/>
          <dgm:bulletEnabled val="1"/>
        </dgm:presLayoutVars>
      </dgm:prSet>
      <dgm:spPr/>
      <dgm:t>
        <a:bodyPr/>
        <a:lstStyle/>
        <a:p>
          <a:endParaRPr lang="en-US"/>
        </a:p>
      </dgm:t>
    </dgm:pt>
    <dgm:pt modelId="{C3F865E9-2CA5-4DB4-8798-EA1C11F742EB}" type="pres">
      <dgm:prSet presAssocID="{2DE066CC-95E7-47E2-9B62-82CE1A264371}" presName="Triangle" presStyleLbl="alignNode1" presStyleIdx="1" presStyleCnt="19"/>
      <dgm:spPr/>
    </dgm:pt>
    <dgm:pt modelId="{4B7FB88E-0165-4529-B1A3-F6FCE558C68C}" type="pres">
      <dgm:prSet presAssocID="{4CD0216C-E49D-431A-95F6-E97BAADC929F}" presName="sibTrans" presStyleCnt="0"/>
      <dgm:spPr/>
    </dgm:pt>
    <dgm:pt modelId="{35548E10-89E2-47A0-92EE-CA4F42B7B628}" type="pres">
      <dgm:prSet presAssocID="{4CD0216C-E49D-431A-95F6-E97BAADC929F}" presName="space" presStyleCnt="0"/>
      <dgm:spPr/>
    </dgm:pt>
    <dgm:pt modelId="{C96348C5-28D0-4EB6-B09D-02FE984F545E}" type="pres">
      <dgm:prSet presAssocID="{139D3CCD-3326-4B9E-8741-4999E1C3178F}" presName="composite" presStyleCnt="0"/>
      <dgm:spPr/>
    </dgm:pt>
    <dgm:pt modelId="{A8785AD9-5B7B-4C7B-BEA4-1BCCE8E4A6B3}" type="pres">
      <dgm:prSet presAssocID="{139D3CCD-3326-4B9E-8741-4999E1C3178F}" presName="LShape" presStyleLbl="alignNode1" presStyleIdx="2" presStyleCnt="19"/>
      <dgm:spPr/>
    </dgm:pt>
    <dgm:pt modelId="{81615CEE-443F-457B-95F6-C41B95BABE56}" type="pres">
      <dgm:prSet presAssocID="{139D3CCD-3326-4B9E-8741-4999E1C3178F}" presName="ParentText" presStyleLbl="revTx" presStyleIdx="1" presStyleCnt="10">
        <dgm:presLayoutVars>
          <dgm:chMax val="0"/>
          <dgm:chPref val="0"/>
          <dgm:bulletEnabled val="1"/>
        </dgm:presLayoutVars>
      </dgm:prSet>
      <dgm:spPr/>
      <dgm:t>
        <a:bodyPr/>
        <a:lstStyle/>
        <a:p>
          <a:endParaRPr lang="en-US"/>
        </a:p>
      </dgm:t>
    </dgm:pt>
    <dgm:pt modelId="{26E6634B-0599-4BD7-842D-39CB989B931E}" type="pres">
      <dgm:prSet presAssocID="{139D3CCD-3326-4B9E-8741-4999E1C3178F}" presName="Triangle" presStyleLbl="alignNode1" presStyleIdx="3" presStyleCnt="19"/>
      <dgm:spPr/>
    </dgm:pt>
    <dgm:pt modelId="{883C17CE-3353-4AFA-B798-E1EC4987F9F2}" type="pres">
      <dgm:prSet presAssocID="{F84247EE-D30C-46B7-BF57-BF69CCA4CC55}" presName="sibTrans" presStyleCnt="0"/>
      <dgm:spPr/>
    </dgm:pt>
    <dgm:pt modelId="{BFA99D94-57A2-42B8-9BB8-4A48024C157B}" type="pres">
      <dgm:prSet presAssocID="{F84247EE-D30C-46B7-BF57-BF69CCA4CC55}" presName="space" presStyleCnt="0"/>
      <dgm:spPr/>
    </dgm:pt>
    <dgm:pt modelId="{13B6FE70-4A3D-4C03-B881-39B584542A65}" type="pres">
      <dgm:prSet presAssocID="{A0C3CB9B-4F85-4558-BF7C-36677DFEB86F}" presName="composite" presStyleCnt="0"/>
      <dgm:spPr/>
    </dgm:pt>
    <dgm:pt modelId="{A08E4171-2D94-4A65-AE28-7E08B705D8A0}" type="pres">
      <dgm:prSet presAssocID="{A0C3CB9B-4F85-4558-BF7C-36677DFEB86F}" presName="LShape" presStyleLbl="alignNode1" presStyleIdx="4" presStyleCnt="19"/>
      <dgm:spPr/>
    </dgm:pt>
    <dgm:pt modelId="{FD76BB13-BB22-4DC1-97BE-C6A2EAF31A28}" type="pres">
      <dgm:prSet presAssocID="{A0C3CB9B-4F85-4558-BF7C-36677DFEB86F}" presName="ParentText" presStyleLbl="revTx" presStyleIdx="2" presStyleCnt="10">
        <dgm:presLayoutVars>
          <dgm:chMax val="0"/>
          <dgm:chPref val="0"/>
          <dgm:bulletEnabled val="1"/>
        </dgm:presLayoutVars>
      </dgm:prSet>
      <dgm:spPr/>
      <dgm:t>
        <a:bodyPr/>
        <a:lstStyle/>
        <a:p>
          <a:endParaRPr lang="en-US"/>
        </a:p>
      </dgm:t>
    </dgm:pt>
    <dgm:pt modelId="{F03A6092-3BE9-41BA-9489-74E82D207D1A}" type="pres">
      <dgm:prSet presAssocID="{A0C3CB9B-4F85-4558-BF7C-36677DFEB86F}" presName="Triangle" presStyleLbl="alignNode1" presStyleIdx="5" presStyleCnt="19"/>
      <dgm:spPr/>
    </dgm:pt>
    <dgm:pt modelId="{5800A681-70F4-4260-BBBD-07C94F1FE48C}" type="pres">
      <dgm:prSet presAssocID="{36F983FC-FF93-478C-A404-C87D947A466B}" presName="sibTrans" presStyleCnt="0"/>
      <dgm:spPr/>
    </dgm:pt>
    <dgm:pt modelId="{B3E6A5D2-A112-4744-BF30-6A9C6277AFB8}" type="pres">
      <dgm:prSet presAssocID="{36F983FC-FF93-478C-A404-C87D947A466B}" presName="space" presStyleCnt="0"/>
      <dgm:spPr/>
    </dgm:pt>
    <dgm:pt modelId="{DEF8E2F4-A0BC-46A6-B78D-3A9B7AD6AB16}" type="pres">
      <dgm:prSet presAssocID="{7362336D-A3F0-45A4-8D24-2A567C596589}" presName="composite" presStyleCnt="0"/>
      <dgm:spPr/>
    </dgm:pt>
    <dgm:pt modelId="{5C475450-CCD1-48E9-A29C-7FDD3FD0EFF6}" type="pres">
      <dgm:prSet presAssocID="{7362336D-A3F0-45A4-8D24-2A567C596589}" presName="LShape" presStyleLbl="alignNode1" presStyleIdx="6" presStyleCnt="19"/>
      <dgm:spPr/>
    </dgm:pt>
    <dgm:pt modelId="{A83780BB-4C4B-4356-8FF9-5D6F801D60C0}" type="pres">
      <dgm:prSet presAssocID="{7362336D-A3F0-45A4-8D24-2A567C596589}" presName="ParentText" presStyleLbl="revTx" presStyleIdx="3" presStyleCnt="10">
        <dgm:presLayoutVars>
          <dgm:chMax val="0"/>
          <dgm:chPref val="0"/>
          <dgm:bulletEnabled val="1"/>
        </dgm:presLayoutVars>
      </dgm:prSet>
      <dgm:spPr/>
      <dgm:t>
        <a:bodyPr/>
        <a:lstStyle/>
        <a:p>
          <a:endParaRPr lang="en-US"/>
        </a:p>
      </dgm:t>
    </dgm:pt>
    <dgm:pt modelId="{FC89421E-978D-4230-91D5-71254BFC08B4}" type="pres">
      <dgm:prSet presAssocID="{7362336D-A3F0-45A4-8D24-2A567C596589}" presName="Triangle" presStyleLbl="alignNode1" presStyleIdx="7" presStyleCnt="19"/>
      <dgm:spPr/>
    </dgm:pt>
    <dgm:pt modelId="{F0EAC89B-5459-403B-9A1B-025BF1ABCD2E}" type="pres">
      <dgm:prSet presAssocID="{582A93E3-A0D7-412A-BFFD-28BF1C3D703D}" presName="sibTrans" presStyleCnt="0"/>
      <dgm:spPr/>
    </dgm:pt>
    <dgm:pt modelId="{CA9457B1-CC3A-4EE4-BFB2-C01C31F72B7F}" type="pres">
      <dgm:prSet presAssocID="{582A93E3-A0D7-412A-BFFD-28BF1C3D703D}" presName="space" presStyleCnt="0"/>
      <dgm:spPr/>
    </dgm:pt>
    <dgm:pt modelId="{11A12703-D648-4B58-AFA7-12A64C2E1672}" type="pres">
      <dgm:prSet presAssocID="{E4F93A9E-A641-476B-97D4-7CAEBBD9D2FE}" presName="composite" presStyleCnt="0"/>
      <dgm:spPr/>
    </dgm:pt>
    <dgm:pt modelId="{33DFD78A-D7B9-4831-A9FD-B61673C60BD5}" type="pres">
      <dgm:prSet presAssocID="{E4F93A9E-A641-476B-97D4-7CAEBBD9D2FE}" presName="LShape" presStyleLbl="alignNode1" presStyleIdx="8" presStyleCnt="19"/>
      <dgm:spPr/>
    </dgm:pt>
    <dgm:pt modelId="{D0461EC9-084E-402A-B310-94CCA52EC379}" type="pres">
      <dgm:prSet presAssocID="{E4F93A9E-A641-476B-97D4-7CAEBBD9D2FE}" presName="ParentText" presStyleLbl="revTx" presStyleIdx="4" presStyleCnt="10">
        <dgm:presLayoutVars>
          <dgm:chMax val="0"/>
          <dgm:chPref val="0"/>
          <dgm:bulletEnabled val="1"/>
        </dgm:presLayoutVars>
      </dgm:prSet>
      <dgm:spPr/>
      <dgm:t>
        <a:bodyPr/>
        <a:lstStyle/>
        <a:p>
          <a:endParaRPr lang="en-US"/>
        </a:p>
      </dgm:t>
    </dgm:pt>
    <dgm:pt modelId="{F064C14F-0A9E-4242-AE5E-7F79615D8E36}" type="pres">
      <dgm:prSet presAssocID="{E4F93A9E-A641-476B-97D4-7CAEBBD9D2FE}" presName="Triangle" presStyleLbl="alignNode1" presStyleIdx="9" presStyleCnt="19"/>
      <dgm:spPr/>
    </dgm:pt>
    <dgm:pt modelId="{FD42DCB0-CB36-46B4-A319-FEDF6896F6B8}" type="pres">
      <dgm:prSet presAssocID="{A7376469-7710-48AA-A434-D7740A0A97B4}" presName="sibTrans" presStyleCnt="0"/>
      <dgm:spPr/>
    </dgm:pt>
    <dgm:pt modelId="{843D26EB-1434-4963-9ACF-97141836D004}" type="pres">
      <dgm:prSet presAssocID="{A7376469-7710-48AA-A434-D7740A0A97B4}" presName="space" presStyleCnt="0"/>
      <dgm:spPr/>
    </dgm:pt>
    <dgm:pt modelId="{AAC1B6AE-D003-4BA7-B32A-33B4660B8B71}" type="pres">
      <dgm:prSet presAssocID="{1D79E45B-2347-4CB1-95FC-82968E11CE9A}" presName="composite" presStyleCnt="0"/>
      <dgm:spPr/>
    </dgm:pt>
    <dgm:pt modelId="{FDB2D714-19BB-439B-9E0E-3E02761091E7}" type="pres">
      <dgm:prSet presAssocID="{1D79E45B-2347-4CB1-95FC-82968E11CE9A}" presName="LShape" presStyleLbl="alignNode1" presStyleIdx="10" presStyleCnt="19"/>
      <dgm:spPr/>
    </dgm:pt>
    <dgm:pt modelId="{46EF88B6-EF97-49CC-AD16-0FD69F0C1C9C}" type="pres">
      <dgm:prSet presAssocID="{1D79E45B-2347-4CB1-95FC-82968E11CE9A}" presName="ParentText" presStyleLbl="revTx" presStyleIdx="5" presStyleCnt="10">
        <dgm:presLayoutVars>
          <dgm:chMax val="0"/>
          <dgm:chPref val="0"/>
          <dgm:bulletEnabled val="1"/>
        </dgm:presLayoutVars>
      </dgm:prSet>
      <dgm:spPr/>
      <dgm:t>
        <a:bodyPr/>
        <a:lstStyle/>
        <a:p>
          <a:endParaRPr lang="en-US"/>
        </a:p>
      </dgm:t>
    </dgm:pt>
    <dgm:pt modelId="{1465BB30-70FD-469D-AE5A-01FFBC31775B}" type="pres">
      <dgm:prSet presAssocID="{1D79E45B-2347-4CB1-95FC-82968E11CE9A}" presName="Triangle" presStyleLbl="alignNode1" presStyleIdx="11" presStyleCnt="19"/>
      <dgm:spPr/>
    </dgm:pt>
    <dgm:pt modelId="{FBDCC100-E509-4D6C-9A6F-AD49B1729C2C}" type="pres">
      <dgm:prSet presAssocID="{D2120021-AD95-401F-A481-DFD126539CA3}" presName="sibTrans" presStyleCnt="0"/>
      <dgm:spPr/>
    </dgm:pt>
    <dgm:pt modelId="{9C6520E6-D0D6-45DC-92F4-66F50A0F4027}" type="pres">
      <dgm:prSet presAssocID="{D2120021-AD95-401F-A481-DFD126539CA3}" presName="space" presStyleCnt="0"/>
      <dgm:spPr/>
    </dgm:pt>
    <dgm:pt modelId="{DD8A7244-F747-40AF-897A-A7FE4DC2921E}" type="pres">
      <dgm:prSet presAssocID="{58A3099D-9E05-4BD3-B989-876EF1ADBD20}" presName="composite" presStyleCnt="0"/>
      <dgm:spPr/>
    </dgm:pt>
    <dgm:pt modelId="{501722B7-8A8D-46F8-956E-53983900850E}" type="pres">
      <dgm:prSet presAssocID="{58A3099D-9E05-4BD3-B989-876EF1ADBD20}" presName="LShape" presStyleLbl="alignNode1" presStyleIdx="12" presStyleCnt="19"/>
      <dgm:spPr/>
    </dgm:pt>
    <dgm:pt modelId="{1D07843D-E3D5-48B4-A1AD-D403130AE709}" type="pres">
      <dgm:prSet presAssocID="{58A3099D-9E05-4BD3-B989-876EF1ADBD20}" presName="ParentText" presStyleLbl="revTx" presStyleIdx="6" presStyleCnt="10">
        <dgm:presLayoutVars>
          <dgm:chMax val="0"/>
          <dgm:chPref val="0"/>
          <dgm:bulletEnabled val="1"/>
        </dgm:presLayoutVars>
      </dgm:prSet>
      <dgm:spPr/>
      <dgm:t>
        <a:bodyPr/>
        <a:lstStyle/>
        <a:p>
          <a:endParaRPr lang="en-US"/>
        </a:p>
      </dgm:t>
    </dgm:pt>
    <dgm:pt modelId="{1CF0385E-0F41-4A37-92D7-41B73D28A066}" type="pres">
      <dgm:prSet presAssocID="{58A3099D-9E05-4BD3-B989-876EF1ADBD20}" presName="Triangle" presStyleLbl="alignNode1" presStyleIdx="13" presStyleCnt="19"/>
      <dgm:spPr/>
    </dgm:pt>
    <dgm:pt modelId="{5886F28F-01D8-451B-BB65-D9398467A7B8}" type="pres">
      <dgm:prSet presAssocID="{2EA8E37E-35BB-4067-98C9-67CFA06C7BD5}" presName="sibTrans" presStyleCnt="0"/>
      <dgm:spPr/>
    </dgm:pt>
    <dgm:pt modelId="{681BBC79-F314-4F46-B945-355370919E41}" type="pres">
      <dgm:prSet presAssocID="{2EA8E37E-35BB-4067-98C9-67CFA06C7BD5}" presName="space" presStyleCnt="0"/>
      <dgm:spPr/>
    </dgm:pt>
    <dgm:pt modelId="{8212CF45-9768-4A99-BFAC-A918790536D5}" type="pres">
      <dgm:prSet presAssocID="{25C92ABD-6FC9-4743-BC2A-53B193E3EE58}" presName="composite" presStyleCnt="0"/>
      <dgm:spPr/>
    </dgm:pt>
    <dgm:pt modelId="{8AA9C974-C440-4127-960D-552C1D189441}" type="pres">
      <dgm:prSet presAssocID="{25C92ABD-6FC9-4743-BC2A-53B193E3EE58}" presName="LShape" presStyleLbl="alignNode1" presStyleIdx="14" presStyleCnt="19"/>
      <dgm:spPr/>
    </dgm:pt>
    <dgm:pt modelId="{A295C1B0-C60F-4D0F-B80B-A4CD81CF9DAC}" type="pres">
      <dgm:prSet presAssocID="{25C92ABD-6FC9-4743-BC2A-53B193E3EE58}" presName="ParentText" presStyleLbl="revTx" presStyleIdx="7" presStyleCnt="10">
        <dgm:presLayoutVars>
          <dgm:chMax val="0"/>
          <dgm:chPref val="0"/>
          <dgm:bulletEnabled val="1"/>
        </dgm:presLayoutVars>
      </dgm:prSet>
      <dgm:spPr/>
      <dgm:t>
        <a:bodyPr/>
        <a:lstStyle/>
        <a:p>
          <a:endParaRPr lang="en-US"/>
        </a:p>
      </dgm:t>
    </dgm:pt>
    <dgm:pt modelId="{2B4E9C71-AEBE-45FE-8AD3-880C3ED45F46}" type="pres">
      <dgm:prSet presAssocID="{25C92ABD-6FC9-4743-BC2A-53B193E3EE58}" presName="Triangle" presStyleLbl="alignNode1" presStyleIdx="15" presStyleCnt="19"/>
      <dgm:spPr/>
    </dgm:pt>
    <dgm:pt modelId="{DBDCF00F-95DF-477E-B04C-49F5179C3E2F}" type="pres">
      <dgm:prSet presAssocID="{C98CD11B-5DA2-4EFF-ABFE-1BA6286A52AD}" presName="sibTrans" presStyleCnt="0"/>
      <dgm:spPr/>
    </dgm:pt>
    <dgm:pt modelId="{EB561B65-180B-4FEE-9403-5FF5D58F9131}" type="pres">
      <dgm:prSet presAssocID="{C98CD11B-5DA2-4EFF-ABFE-1BA6286A52AD}" presName="space" presStyleCnt="0"/>
      <dgm:spPr/>
    </dgm:pt>
    <dgm:pt modelId="{ED887A39-52B8-4B71-879C-92A3806AAA35}" type="pres">
      <dgm:prSet presAssocID="{A58BC1B6-5120-4CE2-B8FB-A084D367B00E}" presName="composite" presStyleCnt="0"/>
      <dgm:spPr/>
    </dgm:pt>
    <dgm:pt modelId="{B1F00B72-7D35-4392-A284-0A3CD0DAB563}" type="pres">
      <dgm:prSet presAssocID="{A58BC1B6-5120-4CE2-B8FB-A084D367B00E}" presName="LShape" presStyleLbl="alignNode1" presStyleIdx="16" presStyleCnt="19"/>
      <dgm:spPr/>
    </dgm:pt>
    <dgm:pt modelId="{38A4F6D5-5F23-47AE-972B-4D49192AB57A}" type="pres">
      <dgm:prSet presAssocID="{A58BC1B6-5120-4CE2-B8FB-A084D367B00E}" presName="ParentText" presStyleLbl="revTx" presStyleIdx="8" presStyleCnt="10">
        <dgm:presLayoutVars>
          <dgm:chMax val="0"/>
          <dgm:chPref val="0"/>
          <dgm:bulletEnabled val="1"/>
        </dgm:presLayoutVars>
      </dgm:prSet>
      <dgm:spPr/>
      <dgm:t>
        <a:bodyPr/>
        <a:lstStyle/>
        <a:p>
          <a:endParaRPr lang="en-US"/>
        </a:p>
      </dgm:t>
    </dgm:pt>
    <dgm:pt modelId="{0D21637F-DEB3-4448-BABB-52AD3B1F63B0}" type="pres">
      <dgm:prSet presAssocID="{A58BC1B6-5120-4CE2-B8FB-A084D367B00E}" presName="Triangle" presStyleLbl="alignNode1" presStyleIdx="17" presStyleCnt="19"/>
      <dgm:spPr/>
    </dgm:pt>
    <dgm:pt modelId="{6A1007A4-C362-42D6-9B03-22F18CB1501D}" type="pres">
      <dgm:prSet presAssocID="{E668D98C-A619-4161-B1D8-F8CC6A06DF29}" presName="sibTrans" presStyleCnt="0"/>
      <dgm:spPr/>
    </dgm:pt>
    <dgm:pt modelId="{20FA044D-0E1B-44E5-B533-AA0A7476B41C}" type="pres">
      <dgm:prSet presAssocID="{E668D98C-A619-4161-B1D8-F8CC6A06DF29}" presName="space" presStyleCnt="0"/>
      <dgm:spPr/>
    </dgm:pt>
    <dgm:pt modelId="{B625808B-E176-4697-8834-F5886673D3C1}" type="pres">
      <dgm:prSet presAssocID="{625C6297-5CE2-44F2-A40E-A896F12029EE}" presName="composite" presStyleCnt="0"/>
      <dgm:spPr/>
    </dgm:pt>
    <dgm:pt modelId="{CFEF6093-D56A-4DC7-A667-5BE17B8FFBBF}" type="pres">
      <dgm:prSet presAssocID="{625C6297-5CE2-44F2-A40E-A896F12029EE}" presName="LShape" presStyleLbl="alignNode1" presStyleIdx="18" presStyleCnt="19"/>
      <dgm:spPr/>
    </dgm:pt>
    <dgm:pt modelId="{661408AB-0F92-4F81-9271-C78FF4C26320}" type="pres">
      <dgm:prSet presAssocID="{625C6297-5CE2-44F2-A40E-A896F12029EE}" presName="ParentText" presStyleLbl="revTx" presStyleIdx="9" presStyleCnt="10">
        <dgm:presLayoutVars>
          <dgm:chMax val="0"/>
          <dgm:chPref val="0"/>
          <dgm:bulletEnabled val="1"/>
        </dgm:presLayoutVars>
      </dgm:prSet>
      <dgm:spPr/>
      <dgm:t>
        <a:bodyPr/>
        <a:lstStyle/>
        <a:p>
          <a:endParaRPr lang="en-US"/>
        </a:p>
      </dgm:t>
    </dgm:pt>
  </dgm:ptLst>
  <dgm:cxnLst>
    <dgm:cxn modelId="{D81F6386-6C69-4703-8787-5A242444EDC1}" srcId="{1AC2E948-4C25-416B-AF8E-52B591065283}" destId="{A0C3CB9B-4F85-4558-BF7C-36677DFEB86F}" srcOrd="2" destOrd="0" parTransId="{3FCDF5A3-7B7C-4D79-A0B5-5EA8C9CF3F68}" sibTransId="{36F983FC-FF93-478C-A404-C87D947A466B}"/>
    <dgm:cxn modelId="{9FBFA570-0210-40E7-8344-473A17239E95}" srcId="{1AC2E948-4C25-416B-AF8E-52B591065283}" destId="{139D3CCD-3326-4B9E-8741-4999E1C3178F}" srcOrd="1" destOrd="0" parTransId="{1DDEED03-28C7-4D40-8697-B0B3A87E58D0}" sibTransId="{F84247EE-D30C-46B7-BF57-BF69CCA4CC55}"/>
    <dgm:cxn modelId="{31FDEBB3-9706-4ECC-9E80-77A47812751E}" srcId="{1AC2E948-4C25-416B-AF8E-52B591065283}" destId="{58A3099D-9E05-4BD3-B989-876EF1ADBD20}" srcOrd="6" destOrd="0" parTransId="{4470848D-16E6-4900-8CDA-D5439A8B184F}" sibTransId="{2EA8E37E-35BB-4067-98C9-67CFA06C7BD5}"/>
    <dgm:cxn modelId="{ECBE3ACA-B30E-44A3-A4E5-E372557F9016}" type="presOf" srcId="{7362336D-A3F0-45A4-8D24-2A567C596589}" destId="{A83780BB-4C4B-4356-8FF9-5D6F801D60C0}" srcOrd="0" destOrd="0" presId="urn:microsoft.com/office/officeart/2009/3/layout/StepUpProcess"/>
    <dgm:cxn modelId="{691D6796-0B47-46DA-ACBD-DADB92678FF9}" type="presOf" srcId="{A58BC1B6-5120-4CE2-B8FB-A084D367B00E}" destId="{38A4F6D5-5F23-47AE-972B-4D49192AB57A}" srcOrd="0" destOrd="0" presId="urn:microsoft.com/office/officeart/2009/3/layout/StepUpProcess"/>
    <dgm:cxn modelId="{6EA0308B-BE03-4D08-AECF-D9C2A72AC259}" srcId="{1AC2E948-4C25-416B-AF8E-52B591065283}" destId="{625C6297-5CE2-44F2-A40E-A896F12029EE}" srcOrd="9" destOrd="0" parTransId="{40708D79-A229-48C2-8077-880BA8B15866}" sibTransId="{2222BFA6-AFB2-4F88-BD26-1EA08889C927}"/>
    <dgm:cxn modelId="{5D4D2A71-44F2-4339-9D51-93C81A305004}" srcId="{1AC2E948-4C25-416B-AF8E-52B591065283}" destId="{E4F93A9E-A641-476B-97D4-7CAEBBD9D2FE}" srcOrd="4" destOrd="0" parTransId="{DEFC70E4-7E2D-4A26-9DE1-B044BA3AA1C2}" sibTransId="{A7376469-7710-48AA-A434-D7740A0A97B4}"/>
    <dgm:cxn modelId="{9328527B-2792-4EAC-8B71-0BDBD30E2AA9}" type="presOf" srcId="{58A3099D-9E05-4BD3-B989-876EF1ADBD20}" destId="{1D07843D-E3D5-48B4-A1AD-D403130AE709}" srcOrd="0" destOrd="0" presId="urn:microsoft.com/office/officeart/2009/3/layout/StepUpProcess"/>
    <dgm:cxn modelId="{73E7DCF8-3438-460E-86F0-33298AED1964}" srcId="{1AC2E948-4C25-416B-AF8E-52B591065283}" destId="{7362336D-A3F0-45A4-8D24-2A567C596589}" srcOrd="3" destOrd="0" parTransId="{47292939-2B16-4165-BCA5-7BC824337E81}" sibTransId="{582A93E3-A0D7-412A-BFFD-28BF1C3D703D}"/>
    <dgm:cxn modelId="{2360EDF6-210C-460D-93DC-1C873E36D235}" srcId="{1AC2E948-4C25-416B-AF8E-52B591065283}" destId="{A58BC1B6-5120-4CE2-B8FB-A084D367B00E}" srcOrd="8" destOrd="0" parTransId="{9B44C176-2EC3-4889-9477-7330CC9B04CC}" sibTransId="{E668D98C-A619-4161-B1D8-F8CC6A06DF29}"/>
    <dgm:cxn modelId="{21D5233D-5ED0-4389-B5FD-74D6D0C242F2}" srcId="{1AC2E948-4C25-416B-AF8E-52B591065283}" destId="{2DE066CC-95E7-47E2-9B62-82CE1A264371}" srcOrd="0" destOrd="0" parTransId="{B389609C-8C6C-4309-B687-4E4FEB59AB9B}" sibTransId="{4CD0216C-E49D-431A-95F6-E97BAADC929F}"/>
    <dgm:cxn modelId="{2D2EF3E9-7AD2-4685-9346-3712D28808C9}" srcId="{1AC2E948-4C25-416B-AF8E-52B591065283}" destId="{1D79E45B-2347-4CB1-95FC-82968E11CE9A}" srcOrd="5" destOrd="0" parTransId="{27ED2DFB-9B2D-402B-8395-956DC15D6EDF}" sibTransId="{D2120021-AD95-401F-A481-DFD126539CA3}"/>
    <dgm:cxn modelId="{4F71B7EA-DC83-4266-AA81-70FCD1A88FA8}" type="presOf" srcId="{139D3CCD-3326-4B9E-8741-4999E1C3178F}" destId="{81615CEE-443F-457B-95F6-C41B95BABE56}" srcOrd="0" destOrd="0" presId="urn:microsoft.com/office/officeart/2009/3/layout/StepUpProcess"/>
    <dgm:cxn modelId="{C7B167E8-32FD-4449-B3BF-6278C65CE157}" type="presOf" srcId="{625C6297-5CE2-44F2-A40E-A896F12029EE}" destId="{661408AB-0F92-4F81-9271-C78FF4C26320}" srcOrd="0" destOrd="0" presId="urn:microsoft.com/office/officeart/2009/3/layout/StepUpProcess"/>
    <dgm:cxn modelId="{573272B0-B6DF-4924-AD84-9406EE1AB2A6}" type="presOf" srcId="{2DE066CC-95E7-47E2-9B62-82CE1A264371}" destId="{044A38A1-CE55-4C4B-8CC8-00842D8E2025}" srcOrd="0" destOrd="0" presId="urn:microsoft.com/office/officeart/2009/3/layout/StepUpProcess"/>
    <dgm:cxn modelId="{D96CFC5D-8062-4033-A88F-89539F90CD4C}" type="presOf" srcId="{A0C3CB9B-4F85-4558-BF7C-36677DFEB86F}" destId="{FD76BB13-BB22-4DC1-97BE-C6A2EAF31A28}" srcOrd="0" destOrd="0" presId="urn:microsoft.com/office/officeart/2009/3/layout/StepUpProcess"/>
    <dgm:cxn modelId="{867E0E53-F853-4012-957B-1667ACFB73D9}" type="presOf" srcId="{E4F93A9E-A641-476B-97D4-7CAEBBD9D2FE}" destId="{D0461EC9-084E-402A-B310-94CCA52EC379}" srcOrd="0" destOrd="0" presId="urn:microsoft.com/office/officeart/2009/3/layout/StepUpProcess"/>
    <dgm:cxn modelId="{8408459C-7478-4575-949E-070F6E6AEA01}" srcId="{1AC2E948-4C25-416B-AF8E-52B591065283}" destId="{25C92ABD-6FC9-4743-BC2A-53B193E3EE58}" srcOrd="7" destOrd="0" parTransId="{D803A037-5BC0-4A23-9A9D-022FC992961B}" sibTransId="{C98CD11B-5DA2-4EFF-ABFE-1BA6286A52AD}"/>
    <dgm:cxn modelId="{C584D3B9-722D-4BBC-8F8D-DD456ED85999}" type="presOf" srcId="{25C92ABD-6FC9-4743-BC2A-53B193E3EE58}" destId="{A295C1B0-C60F-4D0F-B80B-A4CD81CF9DAC}" srcOrd="0" destOrd="0" presId="urn:microsoft.com/office/officeart/2009/3/layout/StepUpProcess"/>
    <dgm:cxn modelId="{218CDCBC-879A-49C9-82F0-45E39A7B799C}" type="presOf" srcId="{1AC2E948-4C25-416B-AF8E-52B591065283}" destId="{090CD552-318B-43CA-9C6A-D86B63AAC181}" srcOrd="0" destOrd="0" presId="urn:microsoft.com/office/officeart/2009/3/layout/StepUpProcess"/>
    <dgm:cxn modelId="{1ADD6782-635B-4E2A-89EC-36E440B0CF2B}" type="presOf" srcId="{1D79E45B-2347-4CB1-95FC-82968E11CE9A}" destId="{46EF88B6-EF97-49CC-AD16-0FD69F0C1C9C}" srcOrd="0" destOrd="0" presId="urn:microsoft.com/office/officeart/2009/3/layout/StepUpProcess"/>
    <dgm:cxn modelId="{19861793-9CC7-4196-93C6-1566C8CEAA52}" type="presParOf" srcId="{090CD552-318B-43CA-9C6A-D86B63AAC181}" destId="{E35E2042-F42D-4D9C-90AA-79E1A4799B12}" srcOrd="0" destOrd="0" presId="urn:microsoft.com/office/officeart/2009/3/layout/StepUpProcess"/>
    <dgm:cxn modelId="{4F5E93E0-4186-4691-81D0-11C729BB0087}" type="presParOf" srcId="{E35E2042-F42D-4D9C-90AA-79E1A4799B12}" destId="{CA7CD7EC-78AA-416A-BC24-CED31EFC71D0}" srcOrd="0" destOrd="0" presId="urn:microsoft.com/office/officeart/2009/3/layout/StepUpProcess"/>
    <dgm:cxn modelId="{65F4BFA2-5366-4EC4-8275-E4538D83271F}" type="presParOf" srcId="{E35E2042-F42D-4D9C-90AA-79E1A4799B12}" destId="{044A38A1-CE55-4C4B-8CC8-00842D8E2025}" srcOrd="1" destOrd="0" presId="urn:microsoft.com/office/officeart/2009/3/layout/StepUpProcess"/>
    <dgm:cxn modelId="{F4486607-E8DF-4B9A-8897-2EDB000AD0C7}" type="presParOf" srcId="{E35E2042-F42D-4D9C-90AA-79E1A4799B12}" destId="{C3F865E9-2CA5-4DB4-8798-EA1C11F742EB}" srcOrd="2" destOrd="0" presId="urn:microsoft.com/office/officeart/2009/3/layout/StepUpProcess"/>
    <dgm:cxn modelId="{8C8FCCA9-E329-4144-85D4-2EEE62090ECD}" type="presParOf" srcId="{090CD552-318B-43CA-9C6A-D86B63AAC181}" destId="{4B7FB88E-0165-4529-B1A3-F6FCE558C68C}" srcOrd="1" destOrd="0" presId="urn:microsoft.com/office/officeart/2009/3/layout/StepUpProcess"/>
    <dgm:cxn modelId="{DC82B2C9-A3D7-4761-8062-061183B271A3}" type="presParOf" srcId="{4B7FB88E-0165-4529-B1A3-F6FCE558C68C}" destId="{35548E10-89E2-47A0-92EE-CA4F42B7B628}" srcOrd="0" destOrd="0" presId="urn:microsoft.com/office/officeart/2009/3/layout/StepUpProcess"/>
    <dgm:cxn modelId="{53922D5C-DF1C-4E46-AFCF-C6512DA95C09}" type="presParOf" srcId="{090CD552-318B-43CA-9C6A-D86B63AAC181}" destId="{C96348C5-28D0-4EB6-B09D-02FE984F545E}" srcOrd="2" destOrd="0" presId="urn:microsoft.com/office/officeart/2009/3/layout/StepUpProcess"/>
    <dgm:cxn modelId="{1B118072-5D7C-4F74-A6F2-DCFD472FFB5F}" type="presParOf" srcId="{C96348C5-28D0-4EB6-B09D-02FE984F545E}" destId="{A8785AD9-5B7B-4C7B-BEA4-1BCCE8E4A6B3}" srcOrd="0" destOrd="0" presId="urn:microsoft.com/office/officeart/2009/3/layout/StepUpProcess"/>
    <dgm:cxn modelId="{1A904E15-A22D-44C3-9C4D-1D08937B3886}" type="presParOf" srcId="{C96348C5-28D0-4EB6-B09D-02FE984F545E}" destId="{81615CEE-443F-457B-95F6-C41B95BABE56}" srcOrd="1" destOrd="0" presId="urn:microsoft.com/office/officeart/2009/3/layout/StepUpProcess"/>
    <dgm:cxn modelId="{82E43871-9C5D-45EA-A680-0CA02249927A}" type="presParOf" srcId="{C96348C5-28D0-4EB6-B09D-02FE984F545E}" destId="{26E6634B-0599-4BD7-842D-39CB989B931E}" srcOrd="2" destOrd="0" presId="urn:microsoft.com/office/officeart/2009/3/layout/StepUpProcess"/>
    <dgm:cxn modelId="{6828064D-46CB-434A-9878-229E63B074A0}" type="presParOf" srcId="{090CD552-318B-43CA-9C6A-D86B63AAC181}" destId="{883C17CE-3353-4AFA-B798-E1EC4987F9F2}" srcOrd="3" destOrd="0" presId="urn:microsoft.com/office/officeart/2009/3/layout/StepUpProcess"/>
    <dgm:cxn modelId="{21E3706E-22BD-4633-92EE-533F25FB869B}" type="presParOf" srcId="{883C17CE-3353-4AFA-B798-E1EC4987F9F2}" destId="{BFA99D94-57A2-42B8-9BB8-4A48024C157B}" srcOrd="0" destOrd="0" presId="urn:microsoft.com/office/officeart/2009/3/layout/StepUpProcess"/>
    <dgm:cxn modelId="{6A2537C0-07D7-4F35-890F-74ABD5D7D8AA}" type="presParOf" srcId="{090CD552-318B-43CA-9C6A-D86B63AAC181}" destId="{13B6FE70-4A3D-4C03-B881-39B584542A65}" srcOrd="4" destOrd="0" presId="urn:microsoft.com/office/officeart/2009/3/layout/StepUpProcess"/>
    <dgm:cxn modelId="{D12CA7AC-D6BD-43DB-B2B9-F7A5ABEA0E0D}" type="presParOf" srcId="{13B6FE70-4A3D-4C03-B881-39B584542A65}" destId="{A08E4171-2D94-4A65-AE28-7E08B705D8A0}" srcOrd="0" destOrd="0" presId="urn:microsoft.com/office/officeart/2009/3/layout/StepUpProcess"/>
    <dgm:cxn modelId="{AC665FE2-3663-40EB-96DB-B48A20590CE6}" type="presParOf" srcId="{13B6FE70-4A3D-4C03-B881-39B584542A65}" destId="{FD76BB13-BB22-4DC1-97BE-C6A2EAF31A28}" srcOrd="1" destOrd="0" presId="urn:microsoft.com/office/officeart/2009/3/layout/StepUpProcess"/>
    <dgm:cxn modelId="{AA1BFAAE-E2D3-4E28-A38D-263AC7CDADDE}" type="presParOf" srcId="{13B6FE70-4A3D-4C03-B881-39B584542A65}" destId="{F03A6092-3BE9-41BA-9489-74E82D207D1A}" srcOrd="2" destOrd="0" presId="urn:microsoft.com/office/officeart/2009/3/layout/StepUpProcess"/>
    <dgm:cxn modelId="{7313C5AD-7BB4-40CA-8FEC-A1AD06E8D3D1}" type="presParOf" srcId="{090CD552-318B-43CA-9C6A-D86B63AAC181}" destId="{5800A681-70F4-4260-BBBD-07C94F1FE48C}" srcOrd="5" destOrd="0" presId="urn:microsoft.com/office/officeart/2009/3/layout/StepUpProcess"/>
    <dgm:cxn modelId="{5F83EC4E-A896-4543-BCE5-A34FA3B13AC3}" type="presParOf" srcId="{5800A681-70F4-4260-BBBD-07C94F1FE48C}" destId="{B3E6A5D2-A112-4744-BF30-6A9C6277AFB8}" srcOrd="0" destOrd="0" presId="urn:microsoft.com/office/officeart/2009/3/layout/StepUpProcess"/>
    <dgm:cxn modelId="{808C0DD8-F726-453D-AF22-2104C0B304B4}" type="presParOf" srcId="{090CD552-318B-43CA-9C6A-D86B63AAC181}" destId="{DEF8E2F4-A0BC-46A6-B78D-3A9B7AD6AB16}" srcOrd="6" destOrd="0" presId="urn:microsoft.com/office/officeart/2009/3/layout/StepUpProcess"/>
    <dgm:cxn modelId="{B23967B6-76B1-4794-A3D9-44AFFCBAE778}" type="presParOf" srcId="{DEF8E2F4-A0BC-46A6-B78D-3A9B7AD6AB16}" destId="{5C475450-CCD1-48E9-A29C-7FDD3FD0EFF6}" srcOrd="0" destOrd="0" presId="urn:microsoft.com/office/officeart/2009/3/layout/StepUpProcess"/>
    <dgm:cxn modelId="{78771964-6812-4C81-BCAD-C1B29CBE8109}" type="presParOf" srcId="{DEF8E2F4-A0BC-46A6-B78D-3A9B7AD6AB16}" destId="{A83780BB-4C4B-4356-8FF9-5D6F801D60C0}" srcOrd="1" destOrd="0" presId="urn:microsoft.com/office/officeart/2009/3/layout/StepUpProcess"/>
    <dgm:cxn modelId="{B598F71D-B99E-44B1-842D-65ED0ABF9BF8}" type="presParOf" srcId="{DEF8E2F4-A0BC-46A6-B78D-3A9B7AD6AB16}" destId="{FC89421E-978D-4230-91D5-71254BFC08B4}" srcOrd="2" destOrd="0" presId="urn:microsoft.com/office/officeart/2009/3/layout/StepUpProcess"/>
    <dgm:cxn modelId="{72BAA76B-0F8B-4214-BBA1-52CC0AA4D60D}" type="presParOf" srcId="{090CD552-318B-43CA-9C6A-D86B63AAC181}" destId="{F0EAC89B-5459-403B-9A1B-025BF1ABCD2E}" srcOrd="7" destOrd="0" presId="urn:microsoft.com/office/officeart/2009/3/layout/StepUpProcess"/>
    <dgm:cxn modelId="{F9D36269-26E0-41BA-BD83-30F2C9020403}" type="presParOf" srcId="{F0EAC89B-5459-403B-9A1B-025BF1ABCD2E}" destId="{CA9457B1-CC3A-4EE4-BFB2-C01C31F72B7F}" srcOrd="0" destOrd="0" presId="urn:microsoft.com/office/officeart/2009/3/layout/StepUpProcess"/>
    <dgm:cxn modelId="{C558393F-6AA6-4D06-9942-8420CD298DBF}" type="presParOf" srcId="{090CD552-318B-43CA-9C6A-D86B63AAC181}" destId="{11A12703-D648-4B58-AFA7-12A64C2E1672}" srcOrd="8" destOrd="0" presId="urn:microsoft.com/office/officeart/2009/3/layout/StepUpProcess"/>
    <dgm:cxn modelId="{6618A8E3-C260-4C30-8FE4-2C4256B81CAF}" type="presParOf" srcId="{11A12703-D648-4B58-AFA7-12A64C2E1672}" destId="{33DFD78A-D7B9-4831-A9FD-B61673C60BD5}" srcOrd="0" destOrd="0" presId="urn:microsoft.com/office/officeart/2009/3/layout/StepUpProcess"/>
    <dgm:cxn modelId="{4E035274-EDA6-457D-A299-EC71E413663B}" type="presParOf" srcId="{11A12703-D648-4B58-AFA7-12A64C2E1672}" destId="{D0461EC9-084E-402A-B310-94CCA52EC379}" srcOrd="1" destOrd="0" presId="urn:microsoft.com/office/officeart/2009/3/layout/StepUpProcess"/>
    <dgm:cxn modelId="{BD3CC8CF-1258-4841-AD40-485C320D93F6}" type="presParOf" srcId="{11A12703-D648-4B58-AFA7-12A64C2E1672}" destId="{F064C14F-0A9E-4242-AE5E-7F79615D8E36}" srcOrd="2" destOrd="0" presId="urn:microsoft.com/office/officeart/2009/3/layout/StepUpProcess"/>
    <dgm:cxn modelId="{EBEC18FB-2388-47B3-ACB0-39D565735506}" type="presParOf" srcId="{090CD552-318B-43CA-9C6A-D86B63AAC181}" destId="{FD42DCB0-CB36-46B4-A319-FEDF6896F6B8}" srcOrd="9" destOrd="0" presId="urn:microsoft.com/office/officeart/2009/3/layout/StepUpProcess"/>
    <dgm:cxn modelId="{2584D359-AB99-41F4-921A-E06E3E1B8B3B}" type="presParOf" srcId="{FD42DCB0-CB36-46B4-A319-FEDF6896F6B8}" destId="{843D26EB-1434-4963-9ACF-97141836D004}" srcOrd="0" destOrd="0" presId="urn:microsoft.com/office/officeart/2009/3/layout/StepUpProcess"/>
    <dgm:cxn modelId="{3F5E423E-B152-4099-ABC8-EFFF66386D06}" type="presParOf" srcId="{090CD552-318B-43CA-9C6A-D86B63AAC181}" destId="{AAC1B6AE-D003-4BA7-B32A-33B4660B8B71}" srcOrd="10" destOrd="0" presId="urn:microsoft.com/office/officeart/2009/3/layout/StepUpProcess"/>
    <dgm:cxn modelId="{C67FDAB5-5262-42E3-B05B-C00A4DDB2A06}" type="presParOf" srcId="{AAC1B6AE-D003-4BA7-B32A-33B4660B8B71}" destId="{FDB2D714-19BB-439B-9E0E-3E02761091E7}" srcOrd="0" destOrd="0" presId="urn:microsoft.com/office/officeart/2009/3/layout/StepUpProcess"/>
    <dgm:cxn modelId="{266026E9-63B8-4F99-A839-094CD2D4C45C}" type="presParOf" srcId="{AAC1B6AE-D003-4BA7-B32A-33B4660B8B71}" destId="{46EF88B6-EF97-49CC-AD16-0FD69F0C1C9C}" srcOrd="1" destOrd="0" presId="urn:microsoft.com/office/officeart/2009/3/layout/StepUpProcess"/>
    <dgm:cxn modelId="{96F5613A-8C77-48DC-A26C-ABAEECCC8C30}" type="presParOf" srcId="{AAC1B6AE-D003-4BA7-B32A-33B4660B8B71}" destId="{1465BB30-70FD-469D-AE5A-01FFBC31775B}" srcOrd="2" destOrd="0" presId="urn:microsoft.com/office/officeart/2009/3/layout/StepUpProcess"/>
    <dgm:cxn modelId="{EBA74B99-5911-4E32-8984-A34E5AD8164F}" type="presParOf" srcId="{090CD552-318B-43CA-9C6A-D86B63AAC181}" destId="{FBDCC100-E509-4D6C-9A6F-AD49B1729C2C}" srcOrd="11" destOrd="0" presId="urn:microsoft.com/office/officeart/2009/3/layout/StepUpProcess"/>
    <dgm:cxn modelId="{6B555C55-6B82-416C-A8EF-A3A5EF65E1AE}" type="presParOf" srcId="{FBDCC100-E509-4D6C-9A6F-AD49B1729C2C}" destId="{9C6520E6-D0D6-45DC-92F4-66F50A0F4027}" srcOrd="0" destOrd="0" presId="urn:microsoft.com/office/officeart/2009/3/layout/StepUpProcess"/>
    <dgm:cxn modelId="{BA154E4D-A053-4388-8010-20CE64643B19}" type="presParOf" srcId="{090CD552-318B-43CA-9C6A-D86B63AAC181}" destId="{DD8A7244-F747-40AF-897A-A7FE4DC2921E}" srcOrd="12" destOrd="0" presId="urn:microsoft.com/office/officeart/2009/3/layout/StepUpProcess"/>
    <dgm:cxn modelId="{ED154F1F-A895-4F5A-8307-3EE3133B6039}" type="presParOf" srcId="{DD8A7244-F747-40AF-897A-A7FE4DC2921E}" destId="{501722B7-8A8D-46F8-956E-53983900850E}" srcOrd="0" destOrd="0" presId="urn:microsoft.com/office/officeart/2009/3/layout/StepUpProcess"/>
    <dgm:cxn modelId="{25678E6A-CD86-48BC-93F7-1DDB96EE94CC}" type="presParOf" srcId="{DD8A7244-F747-40AF-897A-A7FE4DC2921E}" destId="{1D07843D-E3D5-48B4-A1AD-D403130AE709}" srcOrd="1" destOrd="0" presId="urn:microsoft.com/office/officeart/2009/3/layout/StepUpProcess"/>
    <dgm:cxn modelId="{17EC136A-E794-4F25-A493-8B46EC13AFEB}" type="presParOf" srcId="{DD8A7244-F747-40AF-897A-A7FE4DC2921E}" destId="{1CF0385E-0F41-4A37-92D7-41B73D28A066}" srcOrd="2" destOrd="0" presId="urn:microsoft.com/office/officeart/2009/3/layout/StepUpProcess"/>
    <dgm:cxn modelId="{F24C653B-1B36-495A-BF28-A74D7FA2FF10}" type="presParOf" srcId="{090CD552-318B-43CA-9C6A-D86B63AAC181}" destId="{5886F28F-01D8-451B-BB65-D9398467A7B8}" srcOrd="13" destOrd="0" presId="urn:microsoft.com/office/officeart/2009/3/layout/StepUpProcess"/>
    <dgm:cxn modelId="{865DEE8A-25FD-4B7E-9DED-3CDC67F33AFF}" type="presParOf" srcId="{5886F28F-01D8-451B-BB65-D9398467A7B8}" destId="{681BBC79-F314-4F46-B945-355370919E41}" srcOrd="0" destOrd="0" presId="urn:microsoft.com/office/officeart/2009/3/layout/StepUpProcess"/>
    <dgm:cxn modelId="{D1372BF5-648E-4C2F-98A1-973C6BF4DD25}" type="presParOf" srcId="{090CD552-318B-43CA-9C6A-D86B63AAC181}" destId="{8212CF45-9768-4A99-BFAC-A918790536D5}" srcOrd="14" destOrd="0" presId="urn:microsoft.com/office/officeart/2009/3/layout/StepUpProcess"/>
    <dgm:cxn modelId="{DBFA7A40-1B20-49BA-81D0-921463B1278D}" type="presParOf" srcId="{8212CF45-9768-4A99-BFAC-A918790536D5}" destId="{8AA9C974-C440-4127-960D-552C1D189441}" srcOrd="0" destOrd="0" presId="urn:microsoft.com/office/officeart/2009/3/layout/StepUpProcess"/>
    <dgm:cxn modelId="{63BBFB87-F0BB-47B1-9064-1979FD06182D}" type="presParOf" srcId="{8212CF45-9768-4A99-BFAC-A918790536D5}" destId="{A295C1B0-C60F-4D0F-B80B-A4CD81CF9DAC}" srcOrd="1" destOrd="0" presId="urn:microsoft.com/office/officeart/2009/3/layout/StepUpProcess"/>
    <dgm:cxn modelId="{E73811B8-C1DC-4167-B57A-1415DA6DC380}" type="presParOf" srcId="{8212CF45-9768-4A99-BFAC-A918790536D5}" destId="{2B4E9C71-AEBE-45FE-8AD3-880C3ED45F46}" srcOrd="2" destOrd="0" presId="urn:microsoft.com/office/officeart/2009/3/layout/StepUpProcess"/>
    <dgm:cxn modelId="{3A325B5D-466C-40B2-BD64-079573B30B95}" type="presParOf" srcId="{090CD552-318B-43CA-9C6A-D86B63AAC181}" destId="{DBDCF00F-95DF-477E-B04C-49F5179C3E2F}" srcOrd="15" destOrd="0" presId="urn:microsoft.com/office/officeart/2009/3/layout/StepUpProcess"/>
    <dgm:cxn modelId="{7F410B05-F973-4DD9-823B-07FFC1D0C990}" type="presParOf" srcId="{DBDCF00F-95DF-477E-B04C-49F5179C3E2F}" destId="{EB561B65-180B-4FEE-9403-5FF5D58F9131}" srcOrd="0" destOrd="0" presId="urn:microsoft.com/office/officeart/2009/3/layout/StepUpProcess"/>
    <dgm:cxn modelId="{B749AD94-D042-4060-B510-858DF0D22601}" type="presParOf" srcId="{090CD552-318B-43CA-9C6A-D86B63AAC181}" destId="{ED887A39-52B8-4B71-879C-92A3806AAA35}" srcOrd="16" destOrd="0" presId="urn:microsoft.com/office/officeart/2009/3/layout/StepUpProcess"/>
    <dgm:cxn modelId="{EBFE55B4-05D5-4113-95AE-D357B2328BA2}" type="presParOf" srcId="{ED887A39-52B8-4B71-879C-92A3806AAA35}" destId="{B1F00B72-7D35-4392-A284-0A3CD0DAB563}" srcOrd="0" destOrd="0" presId="urn:microsoft.com/office/officeart/2009/3/layout/StepUpProcess"/>
    <dgm:cxn modelId="{6A61A315-D6CE-4060-A523-4CFAEFB85734}" type="presParOf" srcId="{ED887A39-52B8-4B71-879C-92A3806AAA35}" destId="{38A4F6D5-5F23-47AE-972B-4D49192AB57A}" srcOrd="1" destOrd="0" presId="urn:microsoft.com/office/officeart/2009/3/layout/StepUpProcess"/>
    <dgm:cxn modelId="{189BD0D2-6CFF-4BD6-93CB-C98C86043D0E}" type="presParOf" srcId="{ED887A39-52B8-4B71-879C-92A3806AAA35}" destId="{0D21637F-DEB3-4448-BABB-52AD3B1F63B0}" srcOrd="2" destOrd="0" presId="urn:microsoft.com/office/officeart/2009/3/layout/StepUpProcess"/>
    <dgm:cxn modelId="{B0CBE027-CFA3-405F-8BE5-E5697418A771}" type="presParOf" srcId="{090CD552-318B-43CA-9C6A-D86B63AAC181}" destId="{6A1007A4-C362-42D6-9B03-22F18CB1501D}" srcOrd="17" destOrd="0" presId="urn:microsoft.com/office/officeart/2009/3/layout/StepUpProcess"/>
    <dgm:cxn modelId="{E763753D-E5F9-4CFD-8192-66FB51E82750}" type="presParOf" srcId="{6A1007A4-C362-42D6-9B03-22F18CB1501D}" destId="{20FA044D-0E1B-44E5-B533-AA0A7476B41C}" srcOrd="0" destOrd="0" presId="urn:microsoft.com/office/officeart/2009/3/layout/StepUpProcess"/>
    <dgm:cxn modelId="{D8141333-233F-440E-AE2A-3C6C53BE08CB}" type="presParOf" srcId="{090CD552-318B-43CA-9C6A-D86B63AAC181}" destId="{B625808B-E176-4697-8834-F5886673D3C1}" srcOrd="18" destOrd="0" presId="urn:microsoft.com/office/officeart/2009/3/layout/StepUpProcess"/>
    <dgm:cxn modelId="{660FBAED-4A44-4CE6-A354-754145930E5E}" type="presParOf" srcId="{B625808B-E176-4697-8834-F5886673D3C1}" destId="{CFEF6093-D56A-4DC7-A667-5BE17B8FFBBF}" srcOrd="0" destOrd="0" presId="urn:microsoft.com/office/officeart/2009/3/layout/StepUpProcess"/>
    <dgm:cxn modelId="{9D52667D-87D0-46C4-BD14-E815779E555F}" type="presParOf" srcId="{B625808B-E176-4697-8834-F5886673D3C1}" destId="{661408AB-0F92-4F81-9271-C78FF4C2632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2E948-4C25-416B-AF8E-52B59106528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DE066CC-95E7-47E2-9B62-82CE1A264371}">
      <dgm:prSet phldrT="[Text]"/>
      <dgm:spPr/>
      <dgm:t>
        <a:bodyPr/>
        <a:lstStyle/>
        <a:p>
          <a:r>
            <a:rPr lang="en-US" dirty="0"/>
            <a:t>Assessment, IEP development &amp; APE instruction by CAPE or state certified adapted physical educator</a:t>
          </a:r>
        </a:p>
      </dgm:t>
    </dgm:pt>
    <dgm:pt modelId="{B389609C-8C6C-4309-B687-4E4FEB59AB9B}" type="parTrans" cxnId="{21D5233D-5ED0-4389-B5FD-74D6D0C242F2}">
      <dgm:prSet/>
      <dgm:spPr/>
      <dgm:t>
        <a:bodyPr/>
        <a:lstStyle/>
        <a:p>
          <a:endParaRPr lang="en-US"/>
        </a:p>
      </dgm:t>
    </dgm:pt>
    <dgm:pt modelId="{4CD0216C-E49D-431A-95F6-E97BAADC929F}" type="sibTrans" cxnId="{21D5233D-5ED0-4389-B5FD-74D6D0C242F2}">
      <dgm:prSet/>
      <dgm:spPr/>
      <dgm:t>
        <a:bodyPr/>
        <a:lstStyle/>
        <a:p>
          <a:endParaRPr lang="en-US"/>
        </a:p>
      </dgm:t>
    </dgm:pt>
    <dgm:pt modelId="{139D3CCD-3326-4B9E-8741-4999E1C3178F}">
      <dgm:prSet phldrT="[Text]"/>
      <dgm:spPr/>
      <dgm:t>
        <a:bodyPr/>
        <a:lstStyle/>
        <a:p>
          <a:r>
            <a:rPr lang="en-US" dirty="0"/>
            <a:t>Assessment &amp; IEP development by CAPE or state certified adapted physical educator who consults with a general physical educator and shares instruction for APE</a:t>
          </a:r>
        </a:p>
      </dgm:t>
    </dgm:pt>
    <dgm:pt modelId="{1DDEED03-28C7-4D40-8697-B0B3A87E58D0}" type="parTrans" cxnId="{9FBFA570-0210-40E7-8344-473A17239E95}">
      <dgm:prSet/>
      <dgm:spPr/>
      <dgm:t>
        <a:bodyPr/>
        <a:lstStyle/>
        <a:p>
          <a:endParaRPr lang="en-US"/>
        </a:p>
      </dgm:t>
    </dgm:pt>
    <dgm:pt modelId="{F84247EE-D30C-46B7-BF57-BF69CCA4CC55}" type="sibTrans" cxnId="{9FBFA570-0210-40E7-8344-473A17239E95}">
      <dgm:prSet/>
      <dgm:spPr/>
      <dgm:t>
        <a:bodyPr/>
        <a:lstStyle/>
        <a:p>
          <a:endParaRPr lang="en-US"/>
        </a:p>
      </dgm:t>
    </dgm:pt>
    <dgm:pt modelId="{A0C3CB9B-4F85-4558-BF7C-36677DFEB86F}">
      <dgm:prSet phldrT="[Text]"/>
      <dgm:spPr/>
      <dgm:t>
        <a:bodyPr/>
        <a:lstStyle/>
        <a:p>
          <a:r>
            <a:rPr lang="en-US" dirty="0"/>
            <a:t>Assessment &amp; IEP development by CAPE or state certified adapted physical educator who occasionally consults with a general physical educator for APE instruction</a:t>
          </a:r>
        </a:p>
      </dgm:t>
    </dgm:pt>
    <dgm:pt modelId="{3FCDF5A3-7B7C-4D79-A0B5-5EA8C9CF3F68}" type="parTrans" cxnId="{D81F6386-6C69-4703-8787-5A242444EDC1}">
      <dgm:prSet/>
      <dgm:spPr/>
      <dgm:t>
        <a:bodyPr/>
        <a:lstStyle/>
        <a:p>
          <a:endParaRPr lang="en-US"/>
        </a:p>
      </dgm:t>
    </dgm:pt>
    <dgm:pt modelId="{36F983FC-FF93-478C-A404-C87D947A466B}" type="sibTrans" cxnId="{D81F6386-6C69-4703-8787-5A242444EDC1}">
      <dgm:prSet/>
      <dgm:spPr/>
      <dgm:t>
        <a:bodyPr/>
        <a:lstStyle/>
        <a:p>
          <a:endParaRPr lang="en-US"/>
        </a:p>
      </dgm:t>
    </dgm:pt>
    <dgm:pt modelId="{E6EA63E9-A5F0-48B1-A4D3-F9CFDF3572C8}">
      <dgm:prSet/>
      <dgm:spPr/>
      <dgm:t>
        <a:bodyPr/>
        <a:lstStyle/>
        <a:p>
          <a:r>
            <a:rPr lang="en-US" dirty="0"/>
            <a:t>Assessment, IEP development &amp; APE instruction by a general physical educator with occasional review &amp; consultation with a CAPE or state certified adapted physical educator</a:t>
          </a:r>
        </a:p>
      </dgm:t>
    </dgm:pt>
    <dgm:pt modelId="{1F3E1800-A783-4EB3-BE43-D344BD25027E}" type="parTrans" cxnId="{BB3630A4-E2D6-40C3-A2CC-7C2B7824C5B0}">
      <dgm:prSet/>
      <dgm:spPr/>
      <dgm:t>
        <a:bodyPr/>
        <a:lstStyle/>
        <a:p>
          <a:endParaRPr lang="en-US"/>
        </a:p>
      </dgm:t>
    </dgm:pt>
    <dgm:pt modelId="{8FCB16B2-C56C-49F8-9E39-C01AC34C366E}" type="sibTrans" cxnId="{BB3630A4-E2D6-40C3-A2CC-7C2B7824C5B0}">
      <dgm:prSet/>
      <dgm:spPr/>
      <dgm:t>
        <a:bodyPr/>
        <a:lstStyle/>
        <a:p>
          <a:endParaRPr lang="en-US"/>
        </a:p>
      </dgm:t>
    </dgm:pt>
    <dgm:pt modelId="{07250EE7-DDBF-44CA-AF7E-6893865A5462}">
      <dgm:prSet/>
      <dgm:spPr/>
      <dgm:t>
        <a:bodyPr/>
        <a:lstStyle/>
        <a:p>
          <a:r>
            <a:rPr lang="en-US" dirty="0"/>
            <a:t>Assessment, IEP development &amp; APE instruction by a general physical educator in collaboration with or consultation from a special  educator &amp;/or related service provider</a:t>
          </a:r>
        </a:p>
      </dgm:t>
    </dgm:pt>
    <dgm:pt modelId="{8481ECCD-B9DA-4FD1-9C54-C4687362EEFC}" type="parTrans" cxnId="{8323C30B-8E56-4E14-BF1E-58FFC56C19BF}">
      <dgm:prSet/>
      <dgm:spPr/>
      <dgm:t>
        <a:bodyPr/>
        <a:lstStyle/>
        <a:p>
          <a:endParaRPr lang="en-US"/>
        </a:p>
      </dgm:t>
    </dgm:pt>
    <dgm:pt modelId="{ADF67024-E2C6-4A1A-951E-5A1B11A77363}" type="sibTrans" cxnId="{8323C30B-8E56-4E14-BF1E-58FFC56C19BF}">
      <dgm:prSet/>
      <dgm:spPr/>
      <dgm:t>
        <a:bodyPr/>
        <a:lstStyle/>
        <a:p>
          <a:endParaRPr lang="en-US"/>
        </a:p>
      </dgm:t>
    </dgm:pt>
    <dgm:pt modelId="{C6C29811-0AB6-43AE-B46E-C0788D2E46EB}" type="pres">
      <dgm:prSet presAssocID="{1AC2E948-4C25-416B-AF8E-52B591065283}" presName="diagram" presStyleCnt="0">
        <dgm:presLayoutVars>
          <dgm:dir/>
          <dgm:resizeHandles val="exact"/>
        </dgm:presLayoutVars>
      </dgm:prSet>
      <dgm:spPr/>
      <dgm:t>
        <a:bodyPr/>
        <a:lstStyle/>
        <a:p>
          <a:endParaRPr lang="en-US"/>
        </a:p>
      </dgm:t>
    </dgm:pt>
    <dgm:pt modelId="{67A8C3DA-2477-4E7F-88DE-46546FC5A2E1}" type="pres">
      <dgm:prSet presAssocID="{2DE066CC-95E7-47E2-9B62-82CE1A264371}" presName="node" presStyleLbl="node1" presStyleIdx="0" presStyleCnt="5">
        <dgm:presLayoutVars>
          <dgm:bulletEnabled val="1"/>
        </dgm:presLayoutVars>
      </dgm:prSet>
      <dgm:spPr/>
      <dgm:t>
        <a:bodyPr/>
        <a:lstStyle/>
        <a:p>
          <a:endParaRPr lang="en-US"/>
        </a:p>
      </dgm:t>
    </dgm:pt>
    <dgm:pt modelId="{7CF31324-2670-46FB-8E11-6677AE2C8D67}" type="pres">
      <dgm:prSet presAssocID="{4CD0216C-E49D-431A-95F6-E97BAADC929F}" presName="sibTrans" presStyleCnt="0"/>
      <dgm:spPr/>
    </dgm:pt>
    <dgm:pt modelId="{18E3FD09-5E7E-4F1A-8CE1-9A1258C3945B}" type="pres">
      <dgm:prSet presAssocID="{139D3CCD-3326-4B9E-8741-4999E1C3178F}" presName="node" presStyleLbl="node1" presStyleIdx="1" presStyleCnt="5">
        <dgm:presLayoutVars>
          <dgm:bulletEnabled val="1"/>
        </dgm:presLayoutVars>
      </dgm:prSet>
      <dgm:spPr/>
      <dgm:t>
        <a:bodyPr/>
        <a:lstStyle/>
        <a:p>
          <a:endParaRPr lang="en-US"/>
        </a:p>
      </dgm:t>
    </dgm:pt>
    <dgm:pt modelId="{801FF844-A559-416B-9F88-883BBD001D69}" type="pres">
      <dgm:prSet presAssocID="{F84247EE-D30C-46B7-BF57-BF69CCA4CC55}" presName="sibTrans" presStyleCnt="0"/>
      <dgm:spPr/>
    </dgm:pt>
    <dgm:pt modelId="{15E5874E-6C87-45EE-8470-14926AFDBB7B}" type="pres">
      <dgm:prSet presAssocID="{A0C3CB9B-4F85-4558-BF7C-36677DFEB86F}" presName="node" presStyleLbl="node1" presStyleIdx="2" presStyleCnt="5">
        <dgm:presLayoutVars>
          <dgm:bulletEnabled val="1"/>
        </dgm:presLayoutVars>
      </dgm:prSet>
      <dgm:spPr/>
      <dgm:t>
        <a:bodyPr/>
        <a:lstStyle/>
        <a:p>
          <a:endParaRPr lang="en-US"/>
        </a:p>
      </dgm:t>
    </dgm:pt>
    <dgm:pt modelId="{65CE28E5-C309-4816-B3F4-A43A48B8224B}" type="pres">
      <dgm:prSet presAssocID="{36F983FC-FF93-478C-A404-C87D947A466B}" presName="sibTrans" presStyleCnt="0"/>
      <dgm:spPr/>
    </dgm:pt>
    <dgm:pt modelId="{07A548DF-7E2D-4A6C-B8E9-EADFE40F4A0C}" type="pres">
      <dgm:prSet presAssocID="{E6EA63E9-A5F0-48B1-A4D3-F9CFDF3572C8}" presName="node" presStyleLbl="node1" presStyleIdx="3" presStyleCnt="5">
        <dgm:presLayoutVars>
          <dgm:bulletEnabled val="1"/>
        </dgm:presLayoutVars>
      </dgm:prSet>
      <dgm:spPr/>
      <dgm:t>
        <a:bodyPr/>
        <a:lstStyle/>
        <a:p>
          <a:endParaRPr lang="en-US"/>
        </a:p>
      </dgm:t>
    </dgm:pt>
    <dgm:pt modelId="{80DAF7B5-3932-43DF-A69A-0B3E621275AF}" type="pres">
      <dgm:prSet presAssocID="{8FCB16B2-C56C-49F8-9E39-C01AC34C366E}" presName="sibTrans" presStyleCnt="0"/>
      <dgm:spPr/>
    </dgm:pt>
    <dgm:pt modelId="{B3C0827B-94FA-423E-B4E4-FFDFC9D24E2C}" type="pres">
      <dgm:prSet presAssocID="{07250EE7-DDBF-44CA-AF7E-6893865A5462}" presName="node" presStyleLbl="node1" presStyleIdx="4" presStyleCnt="5">
        <dgm:presLayoutVars>
          <dgm:bulletEnabled val="1"/>
        </dgm:presLayoutVars>
      </dgm:prSet>
      <dgm:spPr/>
      <dgm:t>
        <a:bodyPr/>
        <a:lstStyle/>
        <a:p>
          <a:endParaRPr lang="en-US"/>
        </a:p>
      </dgm:t>
    </dgm:pt>
  </dgm:ptLst>
  <dgm:cxnLst>
    <dgm:cxn modelId="{8323C30B-8E56-4E14-BF1E-58FFC56C19BF}" srcId="{1AC2E948-4C25-416B-AF8E-52B591065283}" destId="{07250EE7-DDBF-44CA-AF7E-6893865A5462}" srcOrd="4" destOrd="0" parTransId="{8481ECCD-B9DA-4FD1-9C54-C4687362EEFC}" sibTransId="{ADF67024-E2C6-4A1A-951E-5A1B11A77363}"/>
    <dgm:cxn modelId="{9FBFA570-0210-40E7-8344-473A17239E95}" srcId="{1AC2E948-4C25-416B-AF8E-52B591065283}" destId="{139D3CCD-3326-4B9E-8741-4999E1C3178F}" srcOrd="1" destOrd="0" parTransId="{1DDEED03-28C7-4D40-8697-B0B3A87E58D0}" sibTransId="{F84247EE-D30C-46B7-BF57-BF69CCA4CC55}"/>
    <dgm:cxn modelId="{D81F6386-6C69-4703-8787-5A242444EDC1}" srcId="{1AC2E948-4C25-416B-AF8E-52B591065283}" destId="{A0C3CB9B-4F85-4558-BF7C-36677DFEB86F}" srcOrd="2" destOrd="0" parTransId="{3FCDF5A3-7B7C-4D79-A0B5-5EA8C9CF3F68}" sibTransId="{36F983FC-FF93-478C-A404-C87D947A466B}"/>
    <dgm:cxn modelId="{ECE0856F-D4FE-4430-9480-716EB2A62AAA}" type="presOf" srcId="{1AC2E948-4C25-416B-AF8E-52B591065283}" destId="{C6C29811-0AB6-43AE-B46E-C0788D2E46EB}" srcOrd="0" destOrd="0" presId="urn:microsoft.com/office/officeart/2005/8/layout/default"/>
    <dgm:cxn modelId="{21D5233D-5ED0-4389-B5FD-74D6D0C242F2}" srcId="{1AC2E948-4C25-416B-AF8E-52B591065283}" destId="{2DE066CC-95E7-47E2-9B62-82CE1A264371}" srcOrd="0" destOrd="0" parTransId="{B389609C-8C6C-4309-B687-4E4FEB59AB9B}" sibTransId="{4CD0216C-E49D-431A-95F6-E97BAADC929F}"/>
    <dgm:cxn modelId="{6EA3B6B7-133E-472A-B7F6-6D8B29A74290}" type="presOf" srcId="{07250EE7-DDBF-44CA-AF7E-6893865A5462}" destId="{B3C0827B-94FA-423E-B4E4-FFDFC9D24E2C}" srcOrd="0" destOrd="0" presId="urn:microsoft.com/office/officeart/2005/8/layout/default"/>
    <dgm:cxn modelId="{0B3BE528-17EF-4420-A749-8F3A121EF164}" type="presOf" srcId="{E6EA63E9-A5F0-48B1-A4D3-F9CFDF3572C8}" destId="{07A548DF-7E2D-4A6C-B8E9-EADFE40F4A0C}" srcOrd="0" destOrd="0" presId="urn:microsoft.com/office/officeart/2005/8/layout/default"/>
    <dgm:cxn modelId="{B5A5B598-BB5F-431B-BCF5-8D182048C556}" type="presOf" srcId="{139D3CCD-3326-4B9E-8741-4999E1C3178F}" destId="{18E3FD09-5E7E-4F1A-8CE1-9A1258C3945B}" srcOrd="0" destOrd="0" presId="urn:microsoft.com/office/officeart/2005/8/layout/default"/>
    <dgm:cxn modelId="{202D571A-9DCD-4AE9-BC5C-4CE4037161A2}" type="presOf" srcId="{A0C3CB9B-4F85-4558-BF7C-36677DFEB86F}" destId="{15E5874E-6C87-45EE-8470-14926AFDBB7B}" srcOrd="0" destOrd="0" presId="urn:microsoft.com/office/officeart/2005/8/layout/default"/>
    <dgm:cxn modelId="{BB3630A4-E2D6-40C3-A2CC-7C2B7824C5B0}" srcId="{1AC2E948-4C25-416B-AF8E-52B591065283}" destId="{E6EA63E9-A5F0-48B1-A4D3-F9CFDF3572C8}" srcOrd="3" destOrd="0" parTransId="{1F3E1800-A783-4EB3-BE43-D344BD25027E}" sibTransId="{8FCB16B2-C56C-49F8-9E39-C01AC34C366E}"/>
    <dgm:cxn modelId="{71BF3AFB-AFB0-4433-B024-A412FC28BC7A}" type="presOf" srcId="{2DE066CC-95E7-47E2-9B62-82CE1A264371}" destId="{67A8C3DA-2477-4E7F-88DE-46546FC5A2E1}" srcOrd="0" destOrd="0" presId="urn:microsoft.com/office/officeart/2005/8/layout/default"/>
    <dgm:cxn modelId="{06284E69-8E8B-4320-AB1A-E24B1ADC2B0E}" type="presParOf" srcId="{C6C29811-0AB6-43AE-B46E-C0788D2E46EB}" destId="{67A8C3DA-2477-4E7F-88DE-46546FC5A2E1}" srcOrd="0" destOrd="0" presId="urn:microsoft.com/office/officeart/2005/8/layout/default"/>
    <dgm:cxn modelId="{A9A55263-3B88-43B1-A8F2-A794A86E9197}" type="presParOf" srcId="{C6C29811-0AB6-43AE-B46E-C0788D2E46EB}" destId="{7CF31324-2670-46FB-8E11-6677AE2C8D67}" srcOrd="1" destOrd="0" presId="urn:microsoft.com/office/officeart/2005/8/layout/default"/>
    <dgm:cxn modelId="{771E4684-B724-4718-8A12-64686D65FC17}" type="presParOf" srcId="{C6C29811-0AB6-43AE-B46E-C0788D2E46EB}" destId="{18E3FD09-5E7E-4F1A-8CE1-9A1258C3945B}" srcOrd="2" destOrd="0" presId="urn:microsoft.com/office/officeart/2005/8/layout/default"/>
    <dgm:cxn modelId="{199CF96F-1379-43ED-8168-A08416CEA339}" type="presParOf" srcId="{C6C29811-0AB6-43AE-B46E-C0788D2E46EB}" destId="{801FF844-A559-416B-9F88-883BBD001D69}" srcOrd="3" destOrd="0" presId="urn:microsoft.com/office/officeart/2005/8/layout/default"/>
    <dgm:cxn modelId="{C7D130BB-98D3-4987-B1B5-C928A3D63A9D}" type="presParOf" srcId="{C6C29811-0AB6-43AE-B46E-C0788D2E46EB}" destId="{15E5874E-6C87-45EE-8470-14926AFDBB7B}" srcOrd="4" destOrd="0" presId="urn:microsoft.com/office/officeart/2005/8/layout/default"/>
    <dgm:cxn modelId="{457E100A-407E-4FEF-B544-A262E34F8D6E}" type="presParOf" srcId="{C6C29811-0AB6-43AE-B46E-C0788D2E46EB}" destId="{65CE28E5-C309-4816-B3F4-A43A48B8224B}" srcOrd="5" destOrd="0" presId="urn:microsoft.com/office/officeart/2005/8/layout/default"/>
    <dgm:cxn modelId="{16A298D2-29A1-4BDB-A351-2CEADEF6D4AF}" type="presParOf" srcId="{C6C29811-0AB6-43AE-B46E-C0788D2E46EB}" destId="{07A548DF-7E2D-4A6C-B8E9-EADFE40F4A0C}" srcOrd="6" destOrd="0" presId="urn:microsoft.com/office/officeart/2005/8/layout/default"/>
    <dgm:cxn modelId="{8537F770-E2B7-47CE-8710-DF1BFC5C482F}" type="presParOf" srcId="{C6C29811-0AB6-43AE-B46E-C0788D2E46EB}" destId="{80DAF7B5-3932-43DF-A69A-0B3E621275AF}" srcOrd="7" destOrd="0" presId="urn:microsoft.com/office/officeart/2005/8/layout/default"/>
    <dgm:cxn modelId="{988EEDB6-9D09-4E2C-BBAE-192450CCC538}" type="presParOf" srcId="{C6C29811-0AB6-43AE-B46E-C0788D2E46EB}" destId="{B3C0827B-94FA-423E-B4E4-FFDFC9D24E2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B28CE-E8B9-4F88-B155-414746B7DCD0}">
      <dsp:nvSpPr>
        <dsp:cNvPr id="0" name=""/>
        <dsp:cNvSpPr/>
      </dsp:nvSpPr>
      <dsp:spPr>
        <a:xfrm rot="10800000">
          <a:off x="434457" y="0"/>
          <a:ext cx="11187617" cy="700099"/>
        </a:xfrm>
        <a:prstGeom prst="trapezoid">
          <a:avLst>
            <a:gd name="adj" fmla="val 103094"/>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Determine eligibility for Special Education &amp; Related Services (all 3 prongs)</a:t>
          </a:r>
        </a:p>
      </dsp:txBody>
      <dsp:txXfrm rot="-10800000">
        <a:off x="2392290" y="0"/>
        <a:ext cx="7271951" cy="700099"/>
      </dsp:txXfrm>
    </dsp:sp>
    <dsp:sp modelId="{15C7CA10-3B20-4C41-ADF5-E5D2655FFE51}">
      <dsp:nvSpPr>
        <dsp:cNvPr id="0" name=""/>
        <dsp:cNvSpPr/>
      </dsp:nvSpPr>
      <dsp:spPr>
        <a:xfrm rot="10800000">
          <a:off x="721762" y="700099"/>
          <a:ext cx="10613007" cy="700099"/>
        </a:xfrm>
        <a:prstGeom prst="trapezoid">
          <a:avLst>
            <a:gd name="adj" fmla="val 103094"/>
          </a:avLst>
        </a:prstGeom>
        <a:solidFill>
          <a:schemeClr val="accent5">
            <a:hueOff val="-1050478"/>
            <a:satOff val="-1461"/>
            <a:lumOff val="-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Describe HOW THE DISABILITY AFFECTS THE STUDENT’S INVOLVEMENT AND PROGRESS IN PE CURRCULUM</a:t>
          </a:r>
        </a:p>
      </dsp:txBody>
      <dsp:txXfrm rot="-10800000">
        <a:off x="2579038" y="700099"/>
        <a:ext cx="6898454" cy="700099"/>
      </dsp:txXfrm>
    </dsp:sp>
    <dsp:sp modelId="{4152DF77-7E1F-4206-81BC-BDD715F3F819}">
      <dsp:nvSpPr>
        <dsp:cNvPr id="0" name=""/>
        <dsp:cNvSpPr/>
      </dsp:nvSpPr>
      <dsp:spPr>
        <a:xfrm rot="10800000">
          <a:off x="992339" y="1436071"/>
          <a:ext cx="10071852" cy="700099"/>
        </a:xfrm>
        <a:prstGeom prst="trapezoid">
          <a:avLst>
            <a:gd name="adj" fmla="val 103094"/>
          </a:avLst>
        </a:prstGeom>
        <a:solidFill>
          <a:schemeClr val="accent5">
            <a:hueOff val="-2100956"/>
            <a:satOff val="-2922"/>
            <a:lumOff val="-1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tabLst>
              <a:tab pos="6350000" algn="l"/>
            </a:tabLst>
          </a:pPr>
          <a:r>
            <a:rPr lang="en-US" sz="2200" kern="1200" dirty="0"/>
            <a:t>Write prioritized goals in Physical Education for </a:t>
          </a:r>
          <a:r>
            <a:rPr lang="en-US" sz="2000" i="1" kern="1200" dirty="0"/>
            <a:t>this </a:t>
          </a:r>
          <a:r>
            <a:rPr lang="en-US" sz="2000" i="0" kern="1200" dirty="0"/>
            <a:t>student at </a:t>
          </a:r>
          <a:r>
            <a:rPr lang="en-US" sz="2000" i="1" kern="1200" dirty="0"/>
            <a:t>this</a:t>
          </a:r>
          <a:r>
            <a:rPr lang="en-US" sz="2000" i="0" kern="1200" dirty="0"/>
            <a:t> school with </a:t>
          </a:r>
          <a:r>
            <a:rPr lang="en-US" sz="2000" i="1" kern="1200" dirty="0"/>
            <a:t>this</a:t>
          </a:r>
          <a:r>
            <a:rPr lang="en-US" sz="2000" i="0" kern="1200" dirty="0"/>
            <a:t> team for </a:t>
          </a:r>
          <a:r>
            <a:rPr lang="en-US" sz="2000" i="1" kern="1200" dirty="0"/>
            <a:t>this </a:t>
          </a:r>
          <a:r>
            <a:rPr lang="en-US" sz="2000" i="0" kern="1200" dirty="0"/>
            <a:t>IEP time frame </a:t>
          </a:r>
          <a:endParaRPr lang="en-US" sz="2200" kern="1200" dirty="0"/>
        </a:p>
      </dsp:txBody>
      <dsp:txXfrm rot="-10800000">
        <a:off x="2754914" y="1436071"/>
        <a:ext cx="6546703" cy="700099"/>
      </dsp:txXfrm>
    </dsp:sp>
    <dsp:sp modelId="{2756EE37-344E-410C-8556-A80D2BA396C8}">
      <dsp:nvSpPr>
        <dsp:cNvPr id="0" name=""/>
        <dsp:cNvSpPr/>
      </dsp:nvSpPr>
      <dsp:spPr>
        <a:xfrm rot="10800000">
          <a:off x="1455309" y="2100298"/>
          <a:ext cx="9145912" cy="700099"/>
        </a:xfrm>
        <a:prstGeom prst="trapezoid">
          <a:avLst>
            <a:gd name="adj" fmla="val 103094"/>
          </a:avLst>
        </a:prstGeom>
        <a:solidFill>
          <a:schemeClr val="accent5">
            <a:hueOff val="-3151433"/>
            <a:satOff val="-4383"/>
            <a:lumOff val="-1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i="0" kern="1200" dirty="0"/>
            <a:t>Determine how to monitor student progress </a:t>
          </a:r>
          <a:endParaRPr lang="en-US" sz="2400" kern="1200" dirty="0"/>
        </a:p>
      </dsp:txBody>
      <dsp:txXfrm rot="-10800000">
        <a:off x="3055844" y="2100298"/>
        <a:ext cx="5944843" cy="700099"/>
      </dsp:txXfrm>
    </dsp:sp>
    <dsp:sp modelId="{33DDA6D9-CBFF-49F2-A9FF-3586F5D40635}">
      <dsp:nvSpPr>
        <dsp:cNvPr id="0" name=""/>
        <dsp:cNvSpPr/>
      </dsp:nvSpPr>
      <dsp:spPr>
        <a:xfrm rot="10800000">
          <a:off x="2015078" y="2800397"/>
          <a:ext cx="8026375" cy="946639"/>
        </a:xfrm>
        <a:prstGeom prst="trapezoid">
          <a:avLst>
            <a:gd name="adj" fmla="val 103094"/>
          </a:avLst>
        </a:prstGeom>
        <a:solidFill>
          <a:schemeClr val="accent5">
            <a:hueOff val="-4201911"/>
            <a:satOff val="-5845"/>
            <a:lumOff val="-2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Determine services and supports required to achieve student goals</a:t>
          </a:r>
        </a:p>
      </dsp:txBody>
      <dsp:txXfrm rot="-10800000">
        <a:off x="3419693" y="2800397"/>
        <a:ext cx="5217144" cy="946639"/>
      </dsp:txXfrm>
    </dsp:sp>
    <dsp:sp modelId="{8D4C12A5-743D-49D0-96B5-D4BB2273CDDF}">
      <dsp:nvSpPr>
        <dsp:cNvPr id="0" name=""/>
        <dsp:cNvSpPr/>
      </dsp:nvSpPr>
      <dsp:spPr>
        <a:xfrm rot="10800000">
          <a:off x="2818878" y="3747036"/>
          <a:ext cx="6418775" cy="700099"/>
        </a:xfrm>
        <a:prstGeom prst="trapezoid">
          <a:avLst>
            <a:gd name="adj" fmla="val 103094"/>
          </a:avLst>
        </a:prstGeom>
        <a:solidFill>
          <a:schemeClr val="accent5">
            <a:hueOff val="-5252389"/>
            <a:satOff val="-7306"/>
            <a:lumOff val="-28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Determine Least Restrictive Environment for each goal/service</a:t>
          </a:r>
        </a:p>
      </dsp:txBody>
      <dsp:txXfrm rot="-10800000">
        <a:off x="3942163" y="3747036"/>
        <a:ext cx="4172204" cy="700099"/>
      </dsp:txXfrm>
    </dsp:sp>
    <dsp:sp modelId="{B7D07656-4962-4A3A-8A2F-7F124BB41A18}">
      <dsp:nvSpPr>
        <dsp:cNvPr id="0" name=""/>
        <dsp:cNvSpPr/>
      </dsp:nvSpPr>
      <dsp:spPr>
        <a:xfrm rot="10800000">
          <a:off x="3357890" y="4447136"/>
          <a:ext cx="5340751" cy="700099"/>
        </a:xfrm>
        <a:prstGeom prst="trapezoid">
          <a:avLst>
            <a:gd name="adj" fmla="val 103094"/>
          </a:avLst>
        </a:prstGeom>
        <a:solidFill>
          <a:schemeClr val="accent5">
            <a:hueOff val="-6302867"/>
            <a:satOff val="-8767"/>
            <a:lumOff val="-3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i="0" kern="1200" dirty="0"/>
            <a:t>Establish required intensity of APE service</a:t>
          </a:r>
        </a:p>
      </dsp:txBody>
      <dsp:txXfrm rot="-10800000">
        <a:off x="4292521" y="4447136"/>
        <a:ext cx="3471488" cy="700099"/>
      </dsp:txXfrm>
    </dsp:sp>
    <dsp:sp modelId="{352968DE-8DB1-451F-8D65-2C69AABBEF5C}">
      <dsp:nvSpPr>
        <dsp:cNvPr id="0" name=""/>
        <dsp:cNvSpPr/>
      </dsp:nvSpPr>
      <dsp:spPr>
        <a:xfrm rot="10800000">
          <a:off x="3940020" y="5147235"/>
          <a:ext cx="4176491" cy="700099"/>
        </a:xfrm>
        <a:prstGeom prst="trapezoid">
          <a:avLst>
            <a:gd name="adj" fmla="val 103094"/>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i="0" kern="1200" dirty="0"/>
            <a:t>Discuss transition and exit  (every time!)</a:t>
          </a:r>
        </a:p>
      </dsp:txBody>
      <dsp:txXfrm rot="-10800000">
        <a:off x="3940020" y="5147235"/>
        <a:ext cx="4176491" cy="700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D7EC-78AA-416A-BC24-CED31EFC71D0}">
      <dsp:nvSpPr>
        <dsp:cNvPr id="0" name=""/>
        <dsp:cNvSpPr/>
      </dsp:nvSpPr>
      <dsp:spPr>
        <a:xfrm rot="5400000">
          <a:off x="221749" y="3485656"/>
          <a:ext cx="662962" cy="110315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A38A1-CE55-4C4B-8CC8-00842D8E2025}">
      <dsp:nvSpPr>
        <dsp:cNvPr id="0" name=""/>
        <dsp:cNvSpPr/>
      </dsp:nvSpPr>
      <dsp:spPr>
        <a:xfrm>
          <a:off x="111084" y="3815262"/>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Hospitals/ Homebound</a:t>
          </a:r>
        </a:p>
      </dsp:txBody>
      <dsp:txXfrm>
        <a:off x="111084" y="3815262"/>
        <a:ext cx="995934" cy="872995"/>
      </dsp:txXfrm>
    </dsp:sp>
    <dsp:sp modelId="{C3F865E9-2CA5-4DB4-8798-EA1C11F742EB}">
      <dsp:nvSpPr>
        <dsp:cNvPr id="0" name=""/>
        <dsp:cNvSpPr/>
      </dsp:nvSpPr>
      <dsp:spPr>
        <a:xfrm>
          <a:off x="919107" y="3404441"/>
          <a:ext cx="187912" cy="187912"/>
        </a:xfrm>
        <a:prstGeom prst="triangle">
          <a:avLst>
            <a:gd name="adj" fmla="val 100000"/>
          </a:avLst>
        </a:prstGeom>
        <a:solidFill>
          <a:schemeClr val="accent4">
            <a:hueOff val="577538"/>
            <a:satOff val="-2665"/>
            <a:lumOff val="98"/>
            <a:alphaOff val="0"/>
          </a:schemeClr>
        </a:solidFill>
        <a:ln w="12700" cap="flat" cmpd="sng" algn="ctr">
          <a:solidFill>
            <a:schemeClr val="accent4">
              <a:hueOff val="577538"/>
              <a:satOff val="-2665"/>
              <a:lumOff val="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85AD9-5B7B-4C7B-BEA4-1BCCE8E4A6B3}">
      <dsp:nvSpPr>
        <dsp:cNvPr id="0" name=""/>
        <dsp:cNvSpPr/>
      </dsp:nvSpPr>
      <dsp:spPr>
        <a:xfrm rot="5400000">
          <a:off x="1440968" y="3183959"/>
          <a:ext cx="662962" cy="1103155"/>
        </a:xfrm>
        <a:prstGeom prst="corner">
          <a:avLst>
            <a:gd name="adj1" fmla="val 16120"/>
            <a:gd name="adj2" fmla="val 16110"/>
          </a:avLst>
        </a:prstGeom>
        <a:solidFill>
          <a:schemeClr val="accent4">
            <a:hueOff val="1155077"/>
            <a:satOff val="-5330"/>
            <a:lumOff val="196"/>
            <a:alphaOff val="0"/>
          </a:schemeClr>
        </a:solidFill>
        <a:ln w="12700" cap="flat" cmpd="sng" algn="ctr">
          <a:solidFill>
            <a:schemeClr val="accent4">
              <a:hueOff val="1155077"/>
              <a:satOff val="-533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15CEE-443F-457B-95F6-C41B95BABE56}">
      <dsp:nvSpPr>
        <dsp:cNvPr id="0" name=""/>
        <dsp:cNvSpPr/>
      </dsp:nvSpPr>
      <dsp:spPr>
        <a:xfrm>
          <a:off x="1330303" y="3513565"/>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Special/ Separate Schools</a:t>
          </a:r>
        </a:p>
      </dsp:txBody>
      <dsp:txXfrm>
        <a:off x="1330303" y="3513565"/>
        <a:ext cx="995934" cy="872995"/>
      </dsp:txXfrm>
    </dsp:sp>
    <dsp:sp modelId="{26E6634B-0599-4BD7-842D-39CB989B931E}">
      <dsp:nvSpPr>
        <dsp:cNvPr id="0" name=""/>
        <dsp:cNvSpPr/>
      </dsp:nvSpPr>
      <dsp:spPr>
        <a:xfrm>
          <a:off x="2138325" y="3102744"/>
          <a:ext cx="187912" cy="187912"/>
        </a:xfrm>
        <a:prstGeom prst="triangle">
          <a:avLst>
            <a:gd name="adj" fmla="val 100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E4171-2D94-4A65-AE28-7E08B705D8A0}">
      <dsp:nvSpPr>
        <dsp:cNvPr id="0" name=""/>
        <dsp:cNvSpPr/>
      </dsp:nvSpPr>
      <dsp:spPr>
        <a:xfrm rot="5400000">
          <a:off x="2660186" y="2882263"/>
          <a:ext cx="662962" cy="1103155"/>
        </a:xfrm>
        <a:prstGeom prst="corner">
          <a:avLst>
            <a:gd name="adj1" fmla="val 16120"/>
            <a:gd name="adj2" fmla="val 16110"/>
          </a:avLst>
        </a:prstGeom>
        <a:solidFill>
          <a:schemeClr val="accent4">
            <a:hueOff val="2310154"/>
            <a:satOff val="-10660"/>
            <a:lumOff val="392"/>
            <a:alphaOff val="0"/>
          </a:schemeClr>
        </a:solidFill>
        <a:ln w="12700" cap="flat" cmpd="sng" algn="ctr">
          <a:solidFill>
            <a:schemeClr val="accent4">
              <a:hueOff val="2310154"/>
              <a:satOff val="-1066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6BB13-BB22-4DC1-97BE-C6A2EAF31A28}">
      <dsp:nvSpPr>
        <dsp:cNvPr id="0" name=""/>
        <dsp:cNvSpPr/>
      </dsp:nvSpPr>
      <dsp:spPr>
        <a:xfrm>
          <a:off x="2549522" y="3211868"/>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Full-time individual class (1:1)</a:t>
          </a:r>
        </a:p>
      </dsp:txBody>
      <dsp:txXfrm>
        <a:off x="2549522" y="3211868"/>
        <a:ext cx="995934" cy="872995"/>
      </dsp:txXfrm>
    </dsp:sp>
    <dsp:sp modelId="{F03A6092-3BE9-41BA-9489-74E82D207D1A}">
      <dsp:nvSpPr>
        <dsp:cNvPr id="0" name=""/>
        <dsp:cNvSpPr/>
      </dsp:nvSpPr>
      <dsp:spPr>
        <a:xfrm>
          <a:off x="3357544" y="2801047"/>
          <a:ext cx="187912" cy="187912"/>
        </a:xfrm>
        <a:prstGeom prst="triangle">
          <a:avLst>
            <a:gd name="adj" fmla="val 100000"/>
          </a:avLst>
        </a:prstGeom>
        <a:solidFill>
          <a:schemeClr val="accent4">
            <a:hueOff val="2887692"/>
            <a:satOff val="-13324"/>
            <a:lumOff val="490"/>
            <a:alphaOff val="0"/>
          </a:schemeClr>
        </a:solidFill>
        <a:ln w="12700" cap="flat" cmpd="sng" algn="ctr">
          <a:solidFill>
            <a:schemeClr val="accent4">
              <a:hueOff val="2887692"/>
              <a:satOff val="-13324"/>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75450-CCD1-48E9-A29C-7FDD3FD0EFF6}">
      <dsp:nvSpPr>
        <dsp:cNvPr id="0" name=""/>
        <dsp:cNvSpPr/>
      </dsp:nvSpPr>
      <dsp:spPr>
        <a:xfrm rot="5400000">
          <a:off x="3879405" y="2580566"/>
          <a:ext cx="662962" cy="1103155"/>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780BB-4C4B-4356-8FF9-5D6F801D60C0}">
      <dsp:nvSpPr>
        <dsp:cNvPr id="0" name=""/>
        <dsp:cNvSpPr/>
      </dsp:nvSpPr>
      <dsp:spPr>
        <a:xfrm>
          <a:off x="3768740" y="2910171"/>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Part-time individual class placement</a:t>
          </a:r>
        </a:p>
      </dsp:txBody>
      <dsp:txXfrm>
        <a:off x="3768740" y="2910171"/>
        <a:ext cx="995934" cy="872995"/>
      </dsp:txXfrm>
    </dsp:sp>
    <dsp:sp modelId="{FC89421E-978D-4230-91D5-71254BFC08B4}">
      <dsp:nvSpPr>
        <dsp:cNvPr id="0" name=""/>
        <dsp:cNvSpPr/>
      </dsp:nvSpPr>
      <dsp:spPr>
        <a:xfrm>
          <a:off x="4576763" y="2499350"/>
          <a:ext cx="187912" cy="187912"/>
        </a:xfrm>
        <a:prstGeom prst="triangle">
          <a:avLst>
            <a:gd name="adj" fmla="val 100000"/>
          </a:avLst>
        </a:prstGeom>
        <a:solidFill>
          <a:schemeClr val="accent4">
            <a:hueOff val="4042769"/>
            <a:satOff val="-18654"/>
            <a:lumOff val="686"/>
            <a:alphaOff val="0"/>
          </a:schemeClr>
        </a:solidFill>
        <a:ln w="12700" cap="flat" cmpd="sng" algn="ctr">
          <a:solidFill>
            <a:schemeClr val="accent4">
              <a:hueOff val="4042769"/>
              <a:satOff val="-18654"/>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FD78A-D7B9-4831-A9FD-B61673C60BD5}">
      <dsp:nvSpPr>
        <dsp:cNvPr id="0" name=""/>
        <dsp:cNvSpPr/>
      </dsp:nvSpPr>
      <dsp:spPr>
        <a:xfrm rot="5400000">
          <a:off x="5098624" y="2278869"/>
          <a:ext cx="662962" cy="1103155"/>
        </a:xfrm>
        <a:prstGeom prst="corner">
          <a:avLst>
            <a:gd name="adj1" fmla="val 16120"/>
            <a:gd name="adj2" fmla="val 16110"/>
          </a:avLst>
        </a:prstGeom>
        <a:solidFill>
          <a:schemeClr val="accent4">
            <a:hueOff val="4620308"/>
            <a:satOff val="-21319"/>
            <a:lumOff val="784"/>
            <a:alphaOff val="0"/>
          </a:schemeClr>
        </a:solidFill>
        <a:ln w="12700" cap="flat" cmpd="sng" algn="ctr">
          <a:solidFill>
            <a:schemeClr val="accent4">
              <a:hueOff val="4620308"/>
              <a:satOff val="-21319"/>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61EC9-084E-402A-B310-94CCA52EC379}">
      <dsp:nvSpPr>
        <dsp:cNvPr id="0" name=""/>
        <dsp:cNvSpPr/>
      </dsp:nvSpPr>
      <dsp:spPr>
        <a:xfrm>
          <a:off x="4987959" y="2608475"/>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Full-time </a:t>
          </a:r>
          <a:r>
            <a:rPr lang="en-US" sz="1300" kern="1200" dirty="0" err="1"/>
            <a:t>SpEd</a:t>
          </a:r>
          <a:r>
            <a:rPr lang="en-US" sz="1300" kern="1200" dirty="0"/>
            <a:t> class</a:t>
          </a:r>
        </a:p>
      </dsp:txBody>
      <dsp:txXfrm>
        <a:off x="4987959" y="2608475"/>
        <a:ext cx="995934" cy="872995"/>
      </dsp:txXfrm>
    </dsp:sp>
    <dsp:sp modelId="{F064C14F-0A9E-4242-AE5E-7F79615D8E36}">
      <dsp:nvSpPr>
        <dsp:cNvPr id="0" name=""/>
        <dsp:cNvSpPr/>
      </dsp:nvSpPr>
      <dsp:spPr>
        <a:xfrm>
          <a:off x="5795981" y="2197653"/>
          <a:ext cx="187912" cy="187912"/>
        </a:xfrm>
        <a:prstGeom prst="triangle">
          <a:avLst>
            <a:gd name="adj" fmla="val 100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2D714-19BB-439B-9E0E-3E02761091E7}">
      <dsp:nvSpPr>
        <dsp:cNvPr id="0" name=""/>
        <dsp:cNvSpPr/>
      </dsp:nvSpPr>
      <dsp:spPr>
        <a:xfrm rot="5400000">
          <a:off x="6317843" y="1977172"/>
          <a:ext cx="662962" cy="1103155"/>
        </a:xfrm>
        <a:prstGeom prst="corner">
          <a:avLst>
            <a:gd name="adj1" fmla="val 16120"/>
            <a:gd name="adj2" fmla="val 16110"/>
          </a:avLst>
        </a:prstGeom>
        <a:solidFill>
          <a:schemeClr val="accent4">
            <a:hueOff val="5775385"/>
            <a:satOff val="-26649"/>
            <a:lumOff val="981"/>
            <a:alphaOff val="0"/>
          </a:schemeClr>
        </a:solidFill>
        <a:ln w="12700" cap="flat" cmpd="sng" algn="ctr">
          <a:solidFill>
            <a:schemeClr val="accent4">
              <a:hueOff val="5775385"/>
              <a:satOff val="-26649"/>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F88B6-EF97-49CC-AD16-0FD69F0C1C9C}">
      <dsp:nvSpPr>
        <dsp:cNvPr id="0" name=""/>
        <dsp:cNvSpPr/>
      </dsp:nvSpPr>
      <dsp:spPr>
        <a:xfrm>
          <a:off x="6207178" y="2306778"/>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Peers w/o disabilities participate in </a:t>
          </a:r>
          <a:r>
            <a:rPr lang="en-US" sz="1300" kern="1200" dirty="0" err="1"/>
            <a:t>SpEd</a:t>
          </a:r>
          <a:r>
            <a:rPr lang="en-US" sz="1300" kern="1200" dirty="0"/>
            <a:t> class</a:t>
          </a:r>
        </a:p>
      </dsp:txBody>
      <dsp:txXfrm>
        <a:off x="6207178" y="2306778"/>
        <a:ext cx="995934" cy="872995"/>
      </dsp:txXfrm>
    </dsp:sp>
    <dsp:sp modelId="{1465BB30-70FD-469D-AE5A-01FFBC31775B}">
      <dsp:nvSpPr>
        <dsp:cNvPr id="0" name=""/>
        <dsp:cNvSpPr/>
      </dsp:nvSpPr>
      <dsp:spPr>
        <a:xfrm>
          <a:off x="7015200" y="1895956"/>
          <a:ext cx="187912" cy="187912"/>
        </a:xfrm>
        <a:prstGeom prst="triangle">
          <a:avLst>
            <a:gd name="adj" fmla="val 100000"/>
          </a:avLst>
        </a:prstGeom>
        <a:solidFill>
          <a:schemeClr val="accent4">
            <a:hueOff val="6352923"/>
            <a:satOff val="-29314"/>
            <a:lumOff val="1079"/>
            <a:alphaOff val="0"/>
          </a:schemeClr>
        </a:solidFill>
        <a:ln w="12700" cap="flat" cmpd="sng" algn="ctr">
          <a:solidFill>
            <a:schemeClr val="accent4">
              <a:hueOff val="6352923"/>
              <a:satOff val="-29314"/>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722B7-8A8D-46F8-956E-53983900850E}">
      <dsp:nvSpPr>
        <dsp:cNvPr id="0" name=""/>
        <dsp:cNvSpPr/>
      </dsp:nvSpPr>
      <dsp:spPr>
        <a:xfrm rot="5400000">
          <a:off x="7537061" y="1675475"/>
          <a:ext cx="662962" cy="1103155"/>
        </a:xfrm>
        <a:prstGeom prst="corner">
          <a:avLst>
            <a:gd name="adj1" fmla="val 16120"/>
            <a:gd name="adj2" fmla="val 161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7843D-E3D5-48B4-A1AD-D403130AE709}">
      <dsp:nvSpPr>
        <dsp:cNvPr id="0" name=""/>
        <dsp:cNvSpPr/>
      </dsp:nvSpPr>
      <dsp:spPr>
        <a:xfrm>
          <a:off x="7426396" y="2005081"/>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Part-time </a:t>
          </a:r>
          <a:r>
            <a:rPr lang="en-US" sz="1300" kern="1200" dirty="0" err="1"/>
            <a:t>SpEd</a:t>
          </a:r>
          <a:r>
            <a:rPr lang="en-US" sz="1300" kern="1200" dirty="0"/>
            <a:t> class placement</a:t>
          </a:r>
        </a:p>
      </dsp:txBody>
      <dsp:txXfrm>
        <a:off x="7426396" y="2005081"/>
        <a:ext cx="995934" cy="872995"/>
      </dsp:txXfrm>
    </dsp:sp>
    <dsp:sp modelId="{1CF0385E-0F41-4A37-92D7-41B73D28A066}">
      <dsp:nvSpPr>
        <dsp:cNvPr id="0" name=""/>
        <dsp:cNvSpPr/>
      </dsp:nvSpPr>
      <dsp:spPr>
        <a:xfrm>
          <a:off x="8234419" y="1594260"/>
          <a:ext cx="187912" cy="187912"/>
        </a:xfrm>
        <a:prstGeom prst="triangle">
          <a:avLst>
            <a:gd name="adj" fmla="val 100000"/>
          </a:avLst>
        </a:prstGeom>
        <a:solidFill>
          <a:schemeClr val="accent4">
            <a:hueOff val="7508000"/>
            <a:satOff val="-34644"/>
            <a:lumOff val="1275"/>
            <a:alphaOff val="0"/>
          </a:schemeClr>
        </a:solidFill>
        <a:ln w="12700" cap="flat" cmpd="sng" algn="ctr">
          <a:solidFill>
            <a:schemeClr val="accent4">
              <a:hueOff val="7508000"/>
              <a:satOff val="-34644"/>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9C974-C440-4127-960D-552C1D189441}">
      <dsp:nvSpPr>
        <dsp:cNvPr id="0" name=""/>
        <dsp:cNvSpPr/>
      </dsp:nvSpPr>
      <dsp:spPr>
        <a:xfrm rot="5400000">
          <a:off x="8756280" y="1373778"/>
          <a:ext cx="662962" cy="1103155"/>
        </a:xfrm>
        <a:prstGeom prst="corner">
          <a:avLst>
            <a:gd name="adj1" fmla="val 16120"/>
            <a:gd name="adj2" fmla="val 16110"/>
          </a:avLst>
        </a:prstGeom>
        <a:solidFill>
          <a:schemeClr val="accent4">
            <a:hueOff val="8085538"/>
            <a:satOff val="-37308"/>
            <a:lumOff val="1373"/>
            <a:alphaOff val="0"/>
          </a:schemeClr>
        </a:solidFill>
        <a:ln w="12700" cap="flat" cmpd="sng" algn="ctr">
          <a:solidFill>
            <a:schemeClr val="accent4">
              <a:hueOff val="8085538"/>
              <a:satOff val="-37308"/>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5C1B0-C60F-4D0F-B80B-A4CD81CF9DAC}">
      <dsp:nvSpPr>
        <dsp:cNvPr id="0" name=""/>
        <dsp:cNvSpPr/>
      </dsp:nvSpPr>
      <dsp:spPr>
        <a:xfrm>
          <a:off x="8645615" y="1703384"/>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Part-time </a:t>
          </a:r>
          <a:r>
            <a:rPr lang="en-US" sz="1300" kern="1200" dirty="0" err="1"/>
            <a:t>GenEd</a:t>
          </a:r>
          <a:r>
            <a:rPr lang="en-US" sz="1300" kern="1200" dirty="0"/>
            <a:t> class placement</a:t>
          </a:r>
        </a:p>
      </dsp:txBody>
      <dsp:txXfrm>
        <a:off x="8645615" y="1703384"/>
        <a:ext cx="995934" cy="872995"/>
      </dsp:txXfrm>
    </dsp:sp>
    <dsp:sp modelId="{2B4E9C71-AEBE-45FE-8AD3-880C3ED45F46}">
      <dsp:nvSpPr>
        <dsp:cNvPr id="0" name=""/>
        <dsp:cNvSpPr/>
      </dsp:nvSpPr>
      <dsp:spPr>
        <a:xfrm>
          <a:off x="9453637" y="1292563"/>
          <a:ext cx="187912" cy="187912"/>
        </a:xfrm>
        <a:prstGeom prst="triangle">
          <a:avLst>
            <a:gd name="adj" fmla="val 100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00B72-7D35-4392-A284-0A3CD0DAB563}">
      <dsp:nvSpPr>
        <dsp:cNvPr id="0" name=""/>
        <dsp:cNvSpPr/>
      </dsp:nvSpPr>
      <dsp:spPr>
        <a:xfrm rot="5400000">
          <a:off x="9975499" y="1072081"/>
          <a:ext cx="662962" cy="1103155"/>
        </a:xfrm>
        <a:prstGeom prst="corner">
          <a:avLst>
            <a:gd name="adj1" fmla="val 16120"/>
            <a:gd name="adj2" fmla="val 16110"/>
          </a:avLst>
        </a:prstGeom>
        <a:solidFill>
          <a:schemeClr val="accent4">
            <a:hueOff val="9240615"/>
            <a:satOff val="-42638"/>
            <a:lumOff val="1569"/>
            <a:alphaOff val="0"/>
          </a:schemeClr>
        </a:solidFill>
        <a:ln w="12700" cap="flat" cmpd="sng" algn="ctr">
          <a:solidFill>
            <a:schemeClr val="accent4">
              <a:hueOff val="9240615"/>
              <a:satOff val="-42638"/>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F6D5-5F23-47AE-972B-4D49192AB57A}">
      <dsp:nvSpPr>
        <dsp:cNvPr id="0" name=""/>
        <dsp:cNvSpPr/>
      </dsp:nvSpPr>
      <dsp:spPr>
        <a:xfrm>
          <a:off x="9864834" y="1401687"/>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err="1"/>
            <a:t>GenEd</a:t>
          </a:r>
          <a:r>
            <a:rPr lang="en-US" sz="1300" kern="1200" dirty="0"/>
            <a:t> class with assistance</a:t>
          </a:r>
        </a:p>
      </dsp:txBody>
      <dsp:txXfrm>
        <a:off x="9864834" y="1401687"/>
        <a:ext cx="995934" cy="872995"/>
      </dsp:txXfrm>
    </dsp:sp>
    <dsp:sp modelId="{0D21637F-DEB3-4448-BABB-52AD3B1F63B0}">
      <dsp:nvSpPr>
        <dsp:cNvPr id="0" name=""/>
        <dsp:cNvSpPr/>
      </dsp:nvSpPr>
      <dsp:spPr>
        <a:xfrm>
          <a:off x="10672856" y="990866"/>
          <a:ext cx="187912" cy="187912"/>
        </a:xfrm>
        <a:prstGeom prst="triangle">
          <a:avLst>
            <a:gd name="adj" fmla="val 100000"/>
          </a:avLst>
        </a:prstGeom>
        <a:solidFill>
          <a:schemeClr val="accent4">
            <a:hueOff val="9818154"/>
            <a:satOff val="-45303"/>
            <a:lumOff val="1667"/>
            <a:alphaOff val="0"/>
          </a:schemeClr>
        </a:solidFill>
        <a:ln w="12700" cap="flat" cmpd="sng" algn="ctr">
          <a:solidFill>
            <a:schemeClr val="accent4">
              <a:hueOff val="9818154"/>
              <a:satOff val="-45303"/>
              <a:lumOff val="16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F6093-D56A-4DC7-A667-5BE17B8FFBBF}">
      <dsp:nvSpPr>
        <dsp:cNvPr id="0" name=""/>
        <dsp:cNvSpPr/>
      </dsp:nvSpPr>
      <dsp:spPr>
        <a:xfrm rot="5400000">
          <a:off x="11194717" y="770384"/>
          <a:ext cx="662962" cy="1103155"/>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408AB-0F92-4F81-9271-C78FF4C26320}">
      <dsp:nvSpPr>
        <dsp:cNvPr id="0" name=""/>
        <dsp:cNvSpPr/>
      </dsp:nvSpPr>
      <dsp:spPr>
        <a:xfrm>
          <a:off x="11084052" y="1099990"/>
          <a:ext cx="995934" cy="8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solidFill>
                <a:schemeClr val="tx1"/>
              </a:solidFill>
            </a:rPr>
            <a:t>Full-time </a:t>
          </a:r>
          <a:r>
            <a:rPr lang="en-US" sz="1300" kern="1200" dirty="0" err="1">
              <a:solidFill>
                <a:schemeClr val="tx1"/>
              </a:solidFill>
            </a:rPr>
            <a:t>GenEd</a:t>
          </a:r>
          <a:r>
            <a:rPr lang="en-US" sz="1300" kern="1200" dirty="0">
              <a:solidFill>
                <a:schemeClr val="tx1"/>
              </a:solidFill>
            </a:rPr>
            <a:t> class placement</a:t>
          </a:r>
        </a:p>
      </dsp:txBody>
      <dsp:txXfrm>
        <a:off x="11084052" y="1099990"/>
        <a:ext cx="995934" cy="872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8C3DA-2477-4E7F-88DE-46546FC5A2E1}">
      <dsp:nvSpPr>
        <dsp:cNvPr id="0" name=""/>
        <dsp:cNvSpPr/>
      </dsp:nvSpPr>
      <dsp:spPr>
        <a:xfrm>
          <a:off x="0" y="724296"/>
          <a:ext cx="3678415" cy="22070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Assessment, IEP development &amp; APE instruction by CAPE or state certified adapted physical educator</a:t>
          </a:r>
        </a:p>
      </dsp:txBody>
      <dsp:txXfrm>
        <a:off x="0" y="724296"/>
        <a:ext cx="3678415" cy="2207049"/>
      </dsp:txXfrm>
    </dsp:sp>
    <dsp:sp modelId="{18E3FD09-5E7E-4F1A-8CE1-9A1258C3945B}">
      <dsp:nvSpPr>
        <dsp:cNvPr id="0" name=""/>
        <dsp:cNvSpPr/>
      </dsp:nvSpPr>
      <dsp:spPr>
        <a:xfrm>
          <a:off x="4046256" y="724296"/>
          <a:ext cx="3678415" cy="2207049"/>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Assessment &amp; IEP development by CAPE or state certified adapted physical educator who consults with a general physical educator and shares instruction for APE</a:t>
          </a:r>
        </a:p>
      </dsp:txBody>
      <dsp:txXfrm>
        <a:off x="4046256" y="724296"/>
        <a:ext cx="3678415" cy="2207049"/>
      </dsp:txXfrm>
    </dsp:sp>
    <dsp:sp modelId="{15E5874E-6C87-45EE-8470-14926AFDBB7B}">
      <dsp:nvSpPr>
        <dsp:cNvPr id="0" name=""/>
        <dsp:cNvSpPr/>
      </dsp:nvSpPr>
      <dsp:spPr>
        <a:xfrm>
          <a:off x="8092513" y="724296"/>
          <a:ext cx="3678415" cy="2207049"/>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Assessment &amp; IEP development by CAPE or state certified adapted physical educator who occasionally consults with a general physical educator for APE instruction</a:t>
          </a:r>
        </a:p>
      </dsp:txBody>
      <dsp:txXfrm>
        <a:off x="8092513" y="724296"/>
        <a:ext cx="3678415" cy="2207049"/>
      </dsp:txXfrm>
    </dsp:sp>
    <dsp:sp modelId="{07A548DF-7E2D-4A6C-B8E9-EADFE40F4A0C}">
      <dsp:nvSpPr>
        <dsp:cNvPr id="0" name=""/>
        <dsp:cNvSpPr/>
      </dsp:nvSpPr>
      <dsp:spPr>
        <a:xfrm>
          <a:off x="2023128" y="3299186"/>
          <a:ext cx="3678415" cy="2207049"/>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Assessment, IEP development &amp; APE instruction by a general physical educator with occasional review &amp; consultation with a CAPE or state certified adapted physical educator</a:t>
          </a:r>
        </a:p>
      </dsp:txBody>
      <dsp:txXfrm>
        <a:off x="2023128" y="3299186"/>
        <a:ext cx="3678415" cy="2207049"/>
      </dsp:txXfrm>
    </dsp:sp>
    <dsp:sp modelId="{B3C0827B-94FA-423E-B4E4-FFDFC9D24E2C}">
      <dsp:nvSpPr>
        <dsp:cNvPr id="0" name=""/>
        <dsp:cNvSpPr/>
      </dsp:nvSpPr>
      <dsp:spPr>
        <a:xfrm>
          <a:off x="6069385" y="3299186"/>
          <a:ext cx="3678415" cy="220704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Assessment, IEP development &amp; APE instruction by a general physical educator in collaboration with or consultation from a special  educator &amp;/or related service provider</a:t>
          </a:r>
        </a:p>
      </dsp:txBody>
      <dsp:txXfrm>
        <a:off x="6069385" y="3299186"/>
        <a:ext cx="3678415" cy="22070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85AB3D-35D3-4865-81F9-E37F8C0553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6C0D48-EB4B-4BA4-BCDA-DDB815CCFE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22BA3-E9AE-481C-9160-B029454FC134}" type="datetimeFigureOut">
              <a:rPr lang="en-US" smtClean="0"/>
              <a:t>5/2/2018</a:t>
            </a:fld>
            <a:endParaRPr lang="en-US"/>
          </a:p>
        </p:txBody>
      </p:sp>
      <p:sp>
        <p:nvSpPr>
          <p:cNvPr id="4" name="Footer Placeholder 3">
            <a:extLst>
              <a:ext uri="{FF2B5EF4-FFF2-40B4-BE49-F238E27FC236}">
                <a16:creationId xmlns:a16="http://schemas.microsoft.com/office/drawing/2014/main" id="{25039CDA-9556-4113-B429-6D30DD54AA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NC DPI ECD                                      NC-APE-AC                                Laurie Ray, PT, PhD</a:t>
            </a:r>
          </a:p>
        </p:txBody>
      </p:sp>
      <p:sp>
        <p:nvSpPr>
          <p:cNvPr id="5" name="Slide Number Placeholder 4">
            <a:extLst>
              <a:ext uri="{FF2B5EF4-FFF2-40B4-BE49-F238E27FC236}">
                <a16:creationId xmlns:a16="http://schemas.microsoft.com/office/drawing/2014/main" id="{708EDFAE-4A27-495C-AC7C-5998223D66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0CC87E-2DB3-4AE6-99A9-1481D70071E3}" type="slidenum">
              <a:rPr lang="en-US" smtClean="0"/>
              <a:t>‹#›</a:t>
            </a:fld>
            <a:endParaRPr lang="en-US"/>
          </a:p>
        </p:txBody>
      </p:sp>
    </p:spTree>
    <p:extLst>
      <p:ext uri="{BB962C8B-B14F-4D97-AF65-F5344CB8AC3E}">
        <p14:creationId xmlns:p14="http://schemas.microsoft.com/office/powerpoint/2010/main" val="33336659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3C7ED-8C4C-42C7-8B55-1B96FA0F483C}"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NC DPI ECD                                      NC-APE-AC                                Laurie Ray, PT, PhD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C7CA0-3316-484F-998C-4CB28BD966D9}" type="slidenum">
              <a:rPr lang="en-US" smtClean="0"/>
              <a:t>‹#›</a:t>
            </a:fld>
            <a:endParaRPr lang="en-US"/>
          </a:p>
        </p:txBody>
      </p:sp>
    </p:spTree>
    <p:extLst>
      <p:ext uri="{BB962C8B-B14F-4D97-AF65-F5344CB8AC3E}">
        <p14:creationId xmlns:p14="http://schemas.microsoft.com/office/powerpoint/2010/main" val="25146742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rightslaw.com/info/healthy.phys.fit.ppt09.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c.gov/healthyyouth/wscc/"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scd.org/whole-child.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t>
            </a:r>
          </a:p>
          <a:p>
            <a:r>
              <a:rPr lang="en-US" sz="1200" kern="1200" dirty="0">
                <a:solidFill>
                  <a:schemeClr val="tx1"/>
                </a:solidFill>
                <a:effectLst/>
                <a:latin typeface="+mn-lt"/>
                <a:ea typeface="+mn-ea"/>
                <a:cs typeface="+mn-cs"/>
                <a:hlinkClick r:id="rId3"/>
              </a:rPr>
              <a:t>View the slide</a:t>
            </a:r>
            <a:r>
              <a:rPr lang="en-US" sz="1200" kern="1200" dirty="0">
                <a:solidFill>
                  <a:schemeClr val="tx1"/>
                </a:solidFill>
                <a:effectLst/>
                <a:latin typeface="+mn-lt"/>
                <a:ea typeface="+mn-ea"/>
                <a:cs typeface="+mn-cs"/>
              </a:rPr>
              <a:t> presentation to learn the answers.</a:t>
            </a:r>
            <a:endParaRPr lang="en-US" dirty="0">
              <a:effectLst/>
            </a:endParaRPr>
          </a:p>
          <a:p>
            <a:r>
              <a:rPr lang="en-US" sz="1200" kern="1200" dirty="0">
                <a:solidFill>
                  <a:schemeClr val="tx1"/>
                </a:solidFill>
                <a:effectLst/>
                <a:latin typeface="+mn-lt"/>
                <a:ea typeface="+mn-ea"/>
                <a:cs typeface="+mn-cs"/>
              </a:rPr>
              <a:t>[ Question 1-9 false, Question 10 - true ]</a:t>
            </a:r>
            <a:endParaRPr lang="en-US" dirty="0">
              <a:effectLst/>
            </a:endParaRPr>
          </a:p>
          <a:p>
            <a:r>
              <a:rPr lang="en-US" dirty="0">
                <a:effectLst/>
              </a:rPr>
              <a:t>- See more at: http://www.wrightslaw.com/info/phys.fit.htm#sthash.pztLVjJH.dpuf</a:t>
            </a:r>
            <a:endParaRPr lang="en-US" dirty="0"/>
          </a:p>
        </p:txBody>
      </p:sp>
      <p:sp>
        <p:nvSpPr>
          <p:cNvPr id="4" name="Slide Number Placeholder 3"/>
          <p:cNvSpPr>
            <a:spLocks noGrp="1"/>
          </p:cNvSpPr>
          <p:nvPr>
            <p:ph type="sldNum" sz="quarter" idx="10"/>
          </p:nvPr>
        </p:nvSpPr>
        <p:spPr/>
        <p:txBody>
          <a:bodyPr/>
          <a:lstStyle/>
          <a:p>
            <a:fld id="{163CA345-0EAC-4B33-9545-AEE2C7765DB0}" type="slidenum">
              <a:rPr lang="en-US" smtClean="0"/>
              <a:t>2</a:t>
            </a:fld>
            <a:endParaRPr lang="en-US"/>
          </a:p>
        </p:txBody>
      </p:sp>
      <p:sp>
        <p:nvSpPr>
          <p:cNvPr id="5" name="Footer Placeholder 4">
            <a:extLst>
              <a:ext uri="{FF2B5EF4-FFF2-40B4-BE49-F238E27FC236}">
                <a16:creationId xmlns:a16="http://schemas.microsoft.com/office/drawing/2014/main" id="{51053EA3-2BE0-4741-8E66-8E06181E09A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671022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What! No, someone with knowledge of the PE curriculum must be involved with IEP development for student areas of need in PE or that overlap with PE.</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11</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901677ED-C7D7-4898-B9A9-B18F93B2C391}"/>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41918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NC DPI offers a guidance as to how Teacher Assistants can prepare students for and support participation in PE; available here: </a:t>
            </a:r>
          </a:p>
          <a:p>
            <a:r>
              <a:rPr lang="en-US" altLang="en-US" dirty="0"/>
              <a:t>https://ec.ncpublicschools.gov/instructional-resources/adapted-physical-education/memos-guidance  </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12</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193D4513-8DDE-4B5C-8D69-911706CC79FC}"/>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284984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APE eligibility is determined by IEP team based on that student’s needs and performance data. There are no precursors.</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13</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DA5E0FB2-6222-43AC-8125-DF06CC3274F9}"/>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86037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2102">
              <a:defRPr/>
            </a:pPr>
            <a:r>
              <a:rPr lang="en-US" sz="1100" dirty="0">
                <a:hlinkClick r:id="rId3"/>
              </a:rPr>
              <a:t>R- The Whole School, Whole Community, Whole Child (WSCC)</a:t>
            </a:r>
            <a:r>
              <a:rPr lang="en-US" sz="1100" dirty="0"/>
              <a:t> model expands on the eight elements of CDC’s coordinated school health (CSH) approach and is combined with the whole child framework. CDC and </a:t>
            </a:r>
            <a:r>
              <a:rPr lang="en-US" sz="1100" dirty="0">
                <a:hlinkClick r:id="rId4"/>
              </a:rPr>
              <a:t>ASCD</a:t>
            </a:r>
            <a:r>
              <a:rPr lang="en-US" sz="1100" dirty="0"/>
              <a:t> developed this expanded model - in collaboration with key leaders from the fields of health, public health, education, and school health - to strengthen a unified and collaborative approach designed to improve learning and health in our nation’s schools. NC Healthy Schools frames its work in the context of this model</a:t>
            </a:r>
            <a:endParaRPr lang="en-US" dirty="0"/>
          </a:p>
          <a:p>
            <a:endParaRPr lang="en-US" dirty="0"/>
          </a:p>
        </p:txBody>
      </p:sp>
      <p:sp>
        <p:nvSpPr>
          <p:cNvPr id="4" name="Date Placeholder 3"/>
          <p:cNvSpPr>
            <a:spLocks noGrp="1"/>
          </p:cNvSpPr>
          <p:nvPr>
            <p:ph type="dt" idx="10"/>
          </p:nvPr>
        </p:nvSpPr>
        <p:spPr/>
        <p:txBody>
          <a:bodyPr/>
          <a:lstStyle/>
          <a:p>
            <a:r>
              <a:rPr lang="en-US" altLang="en-US"/>
              <a:t>L. Holahan &amp; L. Ray</a:t>
            </a:r>
            <a:endParaRPr lang="en-US" altLang="en-US" dirty="0"/>
          </a:p>
        </p:txBody>
      </p:sp>
      <p:sp>
        <p:nvSpPr>
          <p:cNvPr id="5" name="Slide Number Placeholder 4"/>
          <p:cNvSpPr>
            <a:spLocks noGrp="1"/>
          </p:cNvSpPr>
          <p:nvPr>
            <p:ph type="sldNum" sz="quarter" idx="11"/>
          </p:nvPr>
        </p:nvSpPr>
        <p:spPr/>
        <p:txBody>
          <a:bodyPr/>
          <a:lstStyle/>
          <a:p>
            <a:fld id="{02BA3F23-5D4B-461A-8F86-56BF73432D7B}" type="slidenum">
              <a:rPr lang="en-US" altLang="en-US" smtClean="0"/>
              <a:pPr/>
              <a:t>14</a:t>
            </a:fld>
            <a:endParaRPr lang="en-US" altLang="en-US" dirty="0"/>
          </a:p>
        </p:txBody>
      </p:sp>
      <p:sp>
        <p:nvSpPr>
          <p:cNvPr id="6" name="Footer Placeholder 5">
            <a:extLst>
              <a:ext uri="{FF2B5EF4-FFF2-40B4-BE49-F238E27FC236}">
                <a16:creationId xmlns:a16="http://schemas.microsoft.com/office/drawing/2014/main" id="{657DC36C-EF18-4014-B21E-9020ACDA28D1}"/>
              </a:ext>
            </a:extLst>
          </p:cNvPr>
          <p:cNvSpPr>
            <a:spLocks noGrp="1"/>
          </p:cNvSpPr>
          <p:nvPr>
            <p:ph type="ftr" sz="quarter" idx="12"/>
          </p:nvPr>
        </p:nvSpPr>
        <p:spPr/>
        <p:txBody>
          <a:bodyPr/>
          <a:lstStyle/>
          <a:p>
            <a:r>
              <a:rPr lang="en-US"/>
              <a:t>NC DPI ECD                                      NC-APE-AC                                Laurie Ray, PT, PhD</a:t>
            </a:r>
          </a:p>
        </p:txBody>
      </p:sp>
    </p:spTree>
    <p:extLst>
      <p:ext uri="{BB962C8B-B14F-4D97-AF65-F5344CB8AC3E}">
        <p14:creationId xmlns:p14="http://schemas.microsoft.com/office/powerpoint/2010/main" val="251272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57226" y="4260851"/>
            <a:ext cx="5257799" cy="3486150"/>
          </a:xfrm>
          <a:prstGeom prst="rect">
            <a:avLst/>
          </a:prstGeom>
        </p:spPr>
        <p:txBody>
          <a:bodyPr lIns="89196" tIns="89196" rIns="89196" bIns="89196" anchor="t" anchorCtr="0">
            <a:noAutofit/>
          </a:bodyPr>
          <a:lstStyle/>
          <a:p>
            <a:r>
              <a:rPr lang="en-US" dirty="0">
                <a:effectLst/>
              </a:rPr>
              <a:t>A minimum of 30 minutes of moderate to vigorous physical activity shall be provided by schools for all K-8 students daily. This requirement can be achieved through a regular physical education class and/or through activities such as recess, dance, classroom energizers, or other curriculum based physical education activity programs. However, such use of this time should complement and not substitute for the physical education program.</a:t>
            </a:r>
            <a:br>
              <a:rPr lang="en-US" dirty="0">
                <a:effectLst/>
              </a:rPr>
            </a:br>
            <a:endParaRPr lang="en-US" dirty="0">
              <a:effectLst/>
            </a:endParaRPr>
          </a:p>
          <a:p>
            <a:r>
              <a:rPr lang="en-US" dirty="0">
                <a:effectLst/>
              </a:rPr>
              <a:t>The physical activity required by this section must involve physical exertion of at least a moderate to vigorous intensity level and for a duration sufficient to provide a significant health benefit to students.</a:t>
            </a:r>
          </a:p>
          <a:p>
            <a:pPr>
              <a:spcBef>
                <a:spcPts val="0"/>
              </a:spcBef>
            </a:pPr>
            <a:endParaRPr dirty="0"/>
          </a:p>
        </p:txBody>
      </p:sp>
      <p:sp>
        <p:nvSpPr>
          <p:cNvPr id="288" name="Shape 288"/>
          <p:cNvSpPr>
            <a:spLocks noGrp="1" noRot="1" noChangeAspect="1"/>
          </p:cNvSpPr>
          <p:nvPr>
            <p:ph type="sldImg" idx="2"/>
          </p:nvPr>
        </p:nvSpPr>
        <p:spPr>
          <a:xfrm>
            <a:off x="628650" y="1106488"/>
            <a:ext cx="5313363" cy="2989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Footer Placeholder 1">
            <a:extLst>
              <a:ext uri="{FF2B5EF4-FFF2-40B4-BE49-F238E27FC236}">
                <a16:creationId xmlns:a16="http://schemas.microsoft.com/office/drawing/2014/main" id="{D61EDA01-9953-449B-A57F-310A1B2F5106}"/>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01799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57226" y="4260851"/>
            <a:ext cx="5257799" cy="3486150"/>
          </a:xfrm>
          <a:prstGeom prst="rect">
            <a:avLst/>
          </a:prstGeom>
        </p:spPr>
        <p:txBody>
          <a:bodyPr lIns="89196" tIns="89196" rIns="89196" bIns="89196" anchor="t" anchorCtr="0">
            <a:noAutofit/>
          </a:bodyPr>
          <a:lstStyle/>
          <a:p>
            <a:pPr>
              <a:spcBef>
                <a:spcPts val="0"/>
              </a:spcBef>
            </a:pPr>
            <a:endParaRPr dirty="0"/>
          </a:p>
        </p:txBody>
      </p:sp>
      <p:sp>
        <p:nvSpPr>
          <p:cNvPr id="288" name="Shape 288"/>
          <p:cNvSpPr>
            <a:spLocks noGrp="1" noRot="1" noChangeAspect="1"/>
          </p:cNvSpPr>
          <p:nvPr>
            <p:ph type="sldImg" idx="2"/>
          </p:nvPr>
        </p:nvSpPr>
        <p:spPr>
          <a:xfrm>
            <a:off x="628650" y="1106488"/>
            <a:ext cx="5313363" cy="2989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Footer Placeholder 1">
            <a:extLst>
              <a:ext uri="{FF2B5EF4-FFF2-40B4-BE49-F238E27FC236}">
                <a16:creationId xmlns:a16="http://schemas.microsoft.com/office/drawing/2014/main" id="{9510B455-7D29-4461-A6FC-DD609996F0D2}"/>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38079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57226" y="4260851"/>
            <a:ext cx="5257799" cy="3486150"/>
          </a:xfrm>
          <a:prstGeom prst="rect">
            <a:avLst/>
          </a:prstGeom>
        </p:spPr>
        <p:txBody>
          <a:bodyPr lIns="89196" tIns="89196" rIns="89196" bIns="89196" anchor="t" anchorCtr="0">
            <a:noAutofit/>
          </a:bodyPr>
          <a:lstStyle/>
          <a:p>
            <a:pPr>
              <a:spcBef>
                <a:spcPts val="0"/>
              </a:spcBef>
            </a:pPr>
            <a:endParaRPr dirty="0"/>
          </a:p>
        </p:txBody>
      </p:sp>
      <p:sp>
        <p:nvSpPr>
          <p:cNvPr id="288" name="Shape 288"/>
          <p:cNvSpPr>
            <a:spLocks noGrp="1" noRot="1" noChangeAspect="1"/>
          </p:cNvSpPr>
          <p:nvPr>
            <p:ph type="sldImg" idx="2"/>
          </p:nvPr>
        </p:nvSpPr>
        <p:spPr>
          <a:xfrm>
            <a:off x="628650" y="1106488"/>
            <a:ext cx="5313363" cy="2989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Footer Placeholder 1">
            <a:extLst>
              <a:ext uri="{FF2B5EF4-FFF2-40B4-BE49-F238E27FC236}">
                <a16:creationId xmlns:a16="http://schemas.microsoft.com/office/drawing/2014/main" id="{A2C61248-E443-4ECE-86D0-1FEB77A2E4F4}"/>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266156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57226" y="4260851"/>
            <a:ext cx="5257799" cy="3486150"/>
          </a:xfrm>
          <a:prstGeom prst="rect">
            <a:avLst/>
          </a:prstGeom>
        </p:spPr>
        <p:txBody>
          <a:bodyPr lIns="89196" tIns="89196" rIns="89196" bIns="89196" anchor="t" anchorCtr="0">
            <a:noAutofit/>
          </a:bodyPr>
          <a:lstStyle/>
          <a:p>
            <a:pPr>
              <a:spcBef>
                <a:spcPts val="0"/>
              </a:spcBef>
            </a:pPr>
            <a:endParaRPr dirty="0"/>
          </a:p>
        </p:txBody>
      </p:sp>
      <p:sp>
        <p:nvSpPr>
          <p:cNvPr id="288" name="Shape 288"/>
          <p:cNvSpPr>
            <a:spLocks noGrp="1" noRot="1" noChangeAspect="1"/>
          </p:cNvSpPr>
          <p:nvPr>
            <p:ph type="sldImg" idx="2"/>
          </p:nvPr>
        </p:nvSpPr>
        <p:spPr>
          <a:xfrm>
            <a:off x="628650" y="1106488"/>
            <a:ext cx="5313363" cy="2989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Footer Placeholder 1">
            <a:extLst>
              <a:ext uri="{FF2B5EF4-FFF2-40B4-BE49-F238E27FC236}">
                <a16:creationId xmlns:a16="http://schemas.microsoft.com/office/drawing/2014/main" id="{4106C1D4-8EA3-4356-A5D3-91D8C19EAB53}"/>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24893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57226" y="4260851"/>
            <a:ext cx="5257799" cy="3486150"/>
          </a:xfrm>
          <a:prstGeom prst="rect">
            <a:avLst/>
          </a:prstGeom>
        </p:spPr>
        <p:txBody>
          <a:bodyPr lIns="89196" tIns="89196" rIns="89196" bIns="89196" anchor="t" anchorCtr="0">
            <a:noAutofit/>
          </a:bodyPr>
          <a:lstStyle/>
          <a:p>
            <a:pPr>
              <a:spcBef>
                <a:spcPts val="0"/>
              </a:spcBef>
            </a:pPr>
            <a:r>
              <a:rPr lang="en-US" dirty="0">
                <a:effectLst/>
              </a:rPr>
              <a:t>Structured/unstructured recess and other physical activity (such as, but not limited to, physical activity time, physical education or intramurals) shall not be taken away from students as a form of punishment. In addition, severe and/or inappropriate exercise may not be used as a form of punishment for students.</a:t>
            </a:r>
            <a:endParaRPr dirty="0"/>
          </a:p>
        </p:txBody>
      </p:sp>
      <p:sp>
        <p:nvSpPr>
          <p:cNvPr id="296" name="Shape 296"/>
          <p:cNvSpPr>
            <a:spLocks noGrp="1" noRot="1" noChangeAspect="1"/>
          </p:cNvSpPr>
          <p:nvPr>
            <p:ph type="sldImg" idx="2"/>
          </p:nvPr>
        </p:nvSpPr>
        <p:spPr>
          <a:xfrm>
            <a:off x="628650" y="1106488"/>
            <a:ext cx="5313363" cy="2989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Footer Placeholder 1">
            <a:extLst>
              <a:ext uri="{FF2B5EF4-FFF2-40B4-BE49-F238E27FC236}">
                <a16:creationId xmlns:a16="http://schemas.microsoft.com/office/drawing/2014/main" id="{52A65250-0004-4E4E-A7EF-CA0FE913163C}"/>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421024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
        <p:nvSpPr>
          <p:cNvPr id="4" name="Date Placeholder 3"/>
          <p:cNvSpPr>
            <a:spLocks noGrp="1"/>
          </p:cNvSpPr>
          <p:nvPr>
            <p:ph type="dt" idx="10"/>
          </p:nvPr>
        </p:nvSpPr>
        <p:spPr/>
        <p:txBody>
          <a:bodyPr/>
          <a:lstStyle/>
          <a:p>
            <a:r>
              <a:rPr lang="en-US" altLang="en-US"/>
              <a:t>L. Holahan &amp; L. Ray</a:t>
            </a:r>
            <a:endParaRPr lang="en-US" altLang="en-US" dirty="0"/>
          </a:p>
        </p:txBody>
      </p:sp>
      <p:sp>
        <p:nvSpPr>
          <p:cNvPr id="5" name="Slide Number Placeholder 4"/>
          <p:cNvSpPr>
            <a:spLocks noGrp="1"/>
          </p:cNvSpPr>
          <p:nvPr>
            <p:ph type="sldNum" sz="quarter" idx="11"/>
          </p:nvPr>
        </p:nvSpPr>
        <p:spPr/>
        <p:txBody>
          <a:bodyPr/>
          <a:lstStyle/>
          <a:p>
            <a:fld id="{02BA3F23-5D4B-461A-8F86-56BF73432D7B}" type="slidenum">
              <a:rPr lang="en-US" altLang="en-US" smtClean="0"/>
              <a:pPr/>
              <a:t>20</a:t>
            </a:fld>
            <a:endParaRPr lang="en-US" altLang="en-US" dirty="0"/>
          </a:p>
        </p:txBody>
      </p:sp>
      <p:sp>
        <p:nvSpPr>
          <p:cNvPr id="6" name="Footer Placeholder 5">
            <a:extLst>
              <a:ext uri="{FF2B5EF4-FFF2-40B4-BE49-F238E27FC236}">
                <a16:creationId xmlns:a16="http://schemas.microsoft.com/office/drawing/2014/main" id="{542EE98A-7471-413D-BA4C-816548799CD2}"/>
              </a:ext>
            </a:extLst>
          </p:cNvPr>
          <p:cNvSpPr>
            <a:spLocks noGrp="1"/>
          </p:cNvSpPr>
          <p:nvPr>
            <p:ph type="ftr" sz="quarter" idx="12"/>
          </p:nvPr>
        </p:nvSpPr>
        <p:spPr/>
        <p:txBody>
          <a:bodyPr/>
          <a:lstStyle/>
          <a:p>
            <a:r>
              <a:rPr lang="en-US"/>
              <a:t>NC DPI ECD                                      NC-APE-AC                                Laurie Ray, PT, PhD</a:t>
            </a:r>
          </a:p>
        </p:txBody>
      </p:sp>
    </p:spTree>
    <p:extLst>
      <p:ext uri="{BB962C8B-B14F-4D97-AF65-F5344CB8AC3E}">
        <p14:creationId xmlns:p14="http://schemas.microsoft.com/office/powerpoint/2010/main" val="147922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All students should learn and progress through the healthful living curriculum; both PE and Health components!</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3</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233A6784-2442-4A00-8E1C-681ED9CF1DBC}"/>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16887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C7CA0-3316-484F-998C-4CB28BD966D9}" type="slidenum">
              <a:rPr lang="en-US" smtClean="0"/>
              <a:t>21</a:t>
            </a:fld>
            <a:endParaRPr lang="en-US"/>
          </a:p>
        </p:txBody>
      </p:sp>
      <p:sp>
        <p:nvSpPr>
          <p:cNvPr id="5" name="Footer Placeholder 4">
            <a:extLst>
              <a:ext uri="{FF2B5EF4-FFF2-40B4-BE49-F238E27FC236}">
                <a16:creationId xmlns:a16="http://schemas.microsoft.com/office/drawing/2014/main" id="{85884BB3-2922-4523-94A0-63B65344C347}"/>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56277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 1990 re-authorization described APE as a direct</a:t>
            </a:r>
            <a:r>
              <a:rPr lang="en-US" baseline="0" dirty="0"/>
              <a:t>, educational service</a:t>
            </a:r>
            <a:endParaRPr lang="en-US" dirty="0"/>
          </a:p>
          <a:p>
            <a:endParaRPr lang="en-US" dirty="0"/>
          </a:p>
        </p:txBody>
      </p:sp>
      <p:sp>
        <p:nvSpPr>
          <p:cNvPr id="4" name="Slide Number Placeholder 3"/>
          <p:cNvSpPr>
            <a:spLocks noGrp="1"/>
          </p:cNvSpPr>
          <p:nvPr>
            <p:ph type="sldNum" sz="quarter" idx="10"/>
          </p:nvPr>
        </p:nvSpPr>
        <p:spPr/>
        <p:txBody>
          <a:bodyPr/>
          <a:lstStyle/>
          <a:p>
            <a:fld id="{117C7CA0-3316-484F-998C-4CB28BD966D9}" type="slidenum">
              <a:rPr lang="en-US" smtClean="0"/>
              <a:t>23</a:t>
            </a:fld>
            <a:endParaRPr lang="en-US"/>
          </a:p>
        </p:txBody>
      </p:sp>
      <p:sp>
        <p:nvSpPr>
          <p:cNvPr id="5" name="Footer Placeholder 4">
            <a:extLst>
              <a:ext uri="{FF2B5EF4-FFF2-40B4-BE49-F238E27FC236}">
                <a16:creationId xmlns:a16="http://schemas.microsoft.com/office/drawing/2014/main" id="{B507BF4F-415C-4AC7-8386-540BC5F629F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287300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1990 re-authorization described APE as a direct</a:t>
            </a:r>
            <a:r>
              <a:rPr lang="en-US" baseline="0" dirty="0"/>
              <a:t>, educational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APE is not only included, but specified in IDEA definition for Special Education</a:t>
            </a:r>
          </a:p>
          <a:p>
            <a:endParaRPr lang="en-US" dirty="0"/>
          </a:p>
        </p:txBody>
      </p:sp>
      <p:sp>
        <p:nvSpPr>
          <p:cNvPr id="4" name="Slide Number Placeholder 3"/>
          <p:cNvSpPr>
            <a:spLocks noGrp="1"/>
          </p:cNvSpPr>
          <p:nvPr>
            <p:ph type="sldNum" sz="quarter" idx="10"/>
          </p:nvPr>
        </p:nvSpPr>
        <p:spPr/>
        <p:txBody>
          <a:bodyPr/>
          <a:lstStyle/>
          <a:p>
            <a:fld id="{163CA345-0EAC-4B33-9545-AEE2C7765DB0}" type="slidenum">
              <a:rPr lang="en-US" smtClean="0"/>
              <a:t>24</a:t>
            </a:fld>
            <a:endParaRPr lang="en-US"/>
          </a:p>
        </p:txBody>
      </p:sp>
      <p:sp>
        <p:nvSpPr>
          <p:cNvPr id="5" name="Footer Placeholder 4">
            <a:extLst>
              <a:ext uri="{FF2B5EF4-FFF2-40B4-BE49-F238E27FC236}">
                <a16:creationId xmlns:a16="http://schemas.microsoft.com/office/drawing/2014/main" id="{66F23256-6378-408C-BB11-B5E90A3BB155}"/>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426617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C7CA0-3316-484F-998C-4CB28BD966D9}" type="slidenum">
              <a:rPr lang="en-US" smtClean="0"/>
              <a:t>25</a:t>
            </a:fld>
            <a:endParaRPr lang="en-US"/>
          </a:p>
        </p:txBody>
      </p:sp>
      <p:sp>
        <p:nvSpPr>
          <p:cNvPr id="5" name="Footer Placeholder 4">
            <a:extLst>
              <a:ext uri="{FF2B5EF4-FFF2-40B4-BE49-F238E27FC236}">
                <a16:creationId xmlns:a16="http://schemas.microsoft.com/office/drawing/2014/main" id="{E4AB6E55-62EF-46FC-87DF-EF992EFE8023}"/>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43870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Education is to the Common Core Curriculum as APE is to the Healthful Living/PE Curriculum</a:t>
            </a:r>
          </a:p>
        </p:txBody>
      </p:sp>
      <p:sp>
        <p:nvSpPr>
          <p:cNvPr id="4" name="Slide Number Placeholder 3"/>
          <p:cNvSpPr>
            <a:spLocks noGrp="1"/>
          </p:cNvSpPr>
          <p:nvPr>
            <p:ph type="sldNum" sz="quarter" idx="10"/>
          </p:nvPr>
        </p:nvSpPr>
        <p:spPr/>
        <p:txBody>
          <a:bodyPr/>
          <a:lstStyle/>
          <a:p>
            <a:fld id="{163CA345-0EAC-4B33-9545-AEE2C7765DB0}" type="slidenum">
              <a:rPr lang="en-US" smtClean="0"/>
              <a:t>26</a:t>
            </a:fld>
            <a:endParaRPr lang="en-US"/>
          </a:p>
        </p:txBody>
      </p:sp>
      <p:sp>
        <p:nvSpPr>
          <p:cNvPr id="5" name="Footer Placeholder 4">
            <a:extLst>
              <a:ext uri="{FF2B5EF4-FFF2-40B4-BE49-F238E27FC236}">
                <a16:creationId xmlns:a16="http://schemas.microsoft.com/office/drawing/2014/main" id="{BADA3686-65F9-47B5-BE80-7889EADBF0BD}"/>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19143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not adaptive-</a:t>
            </a:r>
            <a:r>
              <a:rPr lang="en-US" baseline="0" dirty="0"/>
              <a:t> adapted requires a person to adapt</a:t>
            </a:r>
          </a:p>
          <a:p>
            <a:endParaRPr lang="en-US" baseline="0" dirty="0"/>
          </a:p>
          <a:p>
            <a:r>
              <a:rPr lang="en-US" baseline="0" dirty="0"/>
              <a:t>Eligibility = 3 prongs</a:t>
            </a:r>
          </a:p>
          <a:p>
            <a:endParaRPr lang="en-US" dirty="0"/>
          </a:p>
        </p:txBody>
      </p:sp>
      <p:sp>
        <p:nvSpPr>
          <p:cNvPr id="4" name="Slide Number Placeholder 3"/>
          <p:cNvSpPr>
            <a:spLocks noGrp="1"/>
          </p:cNvSpPr>
          <p:nvPr>
            <p:ph type="sldNum" sz="quarter" idx="10"/>
          </p:nvPr>
        </p:nvSpPr>
        <p:spPr/>
        <p:txBody>
          <a:bodyPr/>
          <a:lstStyle/>
          <a:p>
            <a:fld id="{163CA345-0EAC-4B33-9545-AEE2C7765DB0}" type="slidenum">
              <a:rPr lang="en-US" smtClean="0"/>
              <a:t>27</a:t>
            </a:fld>
            <a:endParaRPr lang="en-US"/>
          </a:p>
        </p:txBody>
      </p:sp>
      <p:sp>
        <p:nvSpPr>
          <p:cNvPr id="5" name="Footer Placeholder 4">
            <a:extLst>
              <a:ext uri="{FF2B5EF4-FFF2-40B4-BE49-F238E27FC236}">
                <a16:creationId xmlns:a16="http://schemas.microsoft.com/office/drawing/2014/main" id="{A00CFC3C-742E-4863-9E40-69F31941355B}"/>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81561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national standards for Physical Educators providing APE. This makes it clear that PTs or OTs or teachers without PE licensure do not have sufficient expertise to provide APE.</a:t>
            </a:r>
          </a:p>
        </p:txBody>
      </p:sp>
      <p:sp>
        <p:nvSpPr>
          <p:cNvPr id="4" name="Slide Number Placeholder 3"/>
          <p:cNvSpPr>
            <a:spLocks noGrp="1"/>
          </p:cNvSpPr>
          <p:nvPr>
            <p:ph type="sldNum" sz="quarter" idx="10"/>
          </p:nvPr>
        </p:nvSpPr>
        <p:spPr/>
        <p:txBody>
          <a:bodyPr/>
          <a:lstStyle/>
          <a:p>
            <a:fld id="{163CA345-0EAC-4B33-9545-AEE2C7765DB0}" type="slidenum">
              <a:rPr lang="en-US" smtClean="0"/>
              <a:t>28</a:t>
            </a:fld>
            <a:endParaRPr lang="en-US"/>
          </a:p>
        </p:txBody>
      </p:sp>
      <p:sp>
        <p:nvSpPr>
          <p:cNvPr id="5" name="Footer Placeholder 4">
            <a:extLst>
              <a:ext uri="{FF2B5EF4-FFF2-40B4-BE49-F238E27FC236}">
                <a16:creationId xmlns:a16="http://schemas.microsoft.com/office/drawing/2014/main" id="{C4962BCE-BF70-41C8-81B5-42CBD600DC1A}"/>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057697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CURRENTLY…If a need for APE is determined, a Present Level of Academic and Functional Performance and student Goals are developed by the IEP team with input from someone knowledgeable about the PE curriculum</a:t>
            </a:r>
          </a:p>
          <a:p>
            <a:pPr>
              <a:defRPr/>
            </a:pP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EEEA44-DDC6-4444-8EFF-24B4B8EA12D2}" type="slidenum">
              <a:rPr lang="en-US" altLang="en-US" sz="1200" smtClean="0"/>
              <a:pPr/>
              <a:t>29</a:t>
            </a:fld>
            <a:endParaRPr lang="en-US" altLang="en-US" sz="1200"/>
          </a:p>
        </p:txBody>
      </p:sp>
      <p:sp>
        <p:nvSpPr>
          <p:cNvPr id="2" name="Footer Placeholder 1">
            <a:extLst>
              <a:ext uri="{FF2B5EF4-FFF2-40B4-BE49-F238E27FC236}">
                <a16:creationId xmlns:a16="http://schemas.microsoft.com/office/drawing/2014/main" id="{3C476DDC-5D63-4D7E-907B-6A473F863703}"/>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566734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5F9FE-BEC6-4F5A-89B8-2C97C95EC2C3}" type="slidenum">
              <a:rPr lang="en-US" smtClean="0"/>
              <a:pPr/>
              <a:t>30</a:t>
            </a:fld>
            <a:endParaRPr lang="en-US"/>
          </a:p>
        </p:txBody>
      </p:sp>
      <p:sp>
        <p:nvSpPr>
          <p:cNvPr id="5" name="Date Placeholder 4"/>
          <p:cNvSpPr>
            <a:spLocks noGrp="1"/>
          </p:cNvSpPr>
          <p:nvPr>
            <p:ph type="dt" idx="11"/>
          </p:nvPr>
        </p:nvSpPr>
        <p:spPr/>
        <p:txBody>
          <a:bodyPr/>
          <a:lstStyle/>
          <a:p>
            <a:r>
              <a:rPr lang="en-US"/>
              <a:t>3/3&amp;4/2015</a:t>
            </a:r>
          </a:p>
        </p:txBody>
      </p:sp>
      <p:sp>
        <p:nvSpPr>
          <p:cNvPr id="6" name="Footer Placeholder 5"/>
          <p:cNvSpPr>
            <a:spLocks noGrp="1"/>
          </p:cNvSpPr>
          <p:nvPr>
            <p:ph type="ftr" sz="quarter" idx="12"/>
          </p:nvPr>
        </p:nvSpPr>
        <p:spPr/>
        <p:txBody>
          <a:bodyPr/>
          <a:lstStyle/>
          <a:p>
            <a:r>
              <a:rPr lang="en-US"/>
              <a:t>NC DPI ECD                                      NC-APE-AC                                Laurie Ray, PT, PhD</a:t>
            </a:r>
          </a:p>
        </p:txBody>
      </p:sp>
    </p:spTree>
    <p:extLst>
      <p:ext uri="{BB962C8B-B14F-4D97-AF65-F5344CB8AC3E}">
        <p14:creationId xmlns:p14="http://schemas.microsoft.com/office/powerpoint/2010/main" val="4265314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C0135-8FFD-4B7D-A227-9F0870C541DA}" type="slidenum">
              <a:rPr lang="en-US" smtClean="0"/>
              <a:t>31</a:t>
            </a:fld>
            <a:endParaRPr lang="en-US"/>
          </a:p>
        </p:txBody>
      </p:sp>
      <p:sp>
        <p:nvSpPr>
          <p:cNvPr id="5" name="Footer Placeholder 4">
            <a:extLst>
              <a:ext uri="{FF2B5EF4-FFF2-40B4-BE49-F238E27FC236}">
                <a16:creationId xmlns:a16="http://schemas.microsoft.com/office/drawing/2014/main" id="{A806F135-42A7-4BFC-9A77-24322CC77C0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08870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No student is automatically eligible for APE. All eligibility is determined individually by IEP teams based on that student’s information and performance data.</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4</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EA75DBF4-A744-4D67-B959-EB39EE709915}"/>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617807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err="1"/>
              <a:t>NASPE</a:t>
            </a:r>
            <a:r>
              <a:rPr lang="en-US" u="sng" dirty="0"/>
              <a:t> Statement:</a:t>
            </a:r>
            <a:r>
              <a:rPr lang="en-US" dirty="0"/>
              <a:t> Students should be considered eligible for adapted physical education services if their comprehensive score is 1.5 standard deviations below on a norm referenced test, or at least two years below age level on criterion referenced tests or other tests of physical and motor fitness. </a:t>
            </a:r>
            <a:endParaRPr lang="en-US" altLang="en-US" sz="120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17C7CA0-3316-484F-998C-4CB28BD966D9}" type="slidenum">
              <a:rPr lang="en-US" smtClean="0"/>
              <a:t>32</a:t>
            </a:fld>
            <a:endParaRPr lang="en-US"/>
          </a:p>
        </p:txBody>
      </p:sp>
      <p:sp>
        <p:nvSpPr>
          <p:cNvPr id="5" name="Footer Placeholder 4">
            <a:extLst>
              <a:ext uri="{FF2B5EF4-FFF2-40B4-BE49-F238E27FC236}">
                <a16:creationId xmlns:a16="http://schemas.microsoft.com/office/drawing/2014/main" id="{BA58EF26-E506-4FDE-BCB1-5E15ED4BC44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5148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914400" lvl="1" indent="-457200">
              <a:buFont typeface="Wingdings" pitchFamily="2" charset="2"/>
              <a:buChar char="Ø"/>
              <a:defRPr/>
            </a:pPr>
            <a:r>
              <a:rPr lang="en-US" sz="2800" dirty="0">
                <a:solidFill>
                  <a:schemeClr val="accent6">
                    <a:lumMod val="75000"/>
                  </a:schemeClr>
                </a:solidFill>
              </a:rPr>
              <a:t>Provide written instructions in advance</a:t>
            </a:r>
          </a:p>
          <a:p>
            <a:pPr marL="914400" lvl="1" indent="-457200">
              <a:buFont typeface="Wingdings" pitchFamily="2" charset="2"/>
              <a:buChar char="Ø"/>
              <a:defRPr/>
            </a:pPr>
            <a:r>
              <a:rPr lang="en-US" sz="2800" dirty="0">
                <a:solidFill>
                  <a:schemeClr val="accent6">
                    <a:lumMod val="75000"/>
                  </a:schemeClr>
                </a:solidFill>
              </a:rPr>
              <a:t>Deliberate small group assignment</a:t>
            </a:r>
          </a:p>
          <a:p>
            <a:pPr marL="914400" lvl="1" indent="-457200">
              <a:buFont typeface="Wingdings" pitchFamily="2" charset="2"/>
              <a:buChar char="Ø"/>
              <a:defRPr/>
            </a:pPr>
            <a:r>
              <a:rPr lang="en-US" sz="2800" dirty="0">
                <a:solidFill>
                  <a:schemeClr val="accent6">
                    <a:lumMod val="75000"/>
                  </a:schemeClr>
                </a:solidFill>
              </a:rPr>
              <a:t>Small ratio (teachers : students) or small groups</a:t>
            </a:r>
          </a:p>
          <a:p>
            <a:pPr marL="914400" lvl="1" indent="-457200">
              <a:buFont typeface="Wingdings" pitchFamily="2" charset="2"/>
              <a:buChar char="Ø"/>
              <a:defRPr/>
            </a:pPr>
            <a:r>
              <a:rPr lang="en-US" sz="2800" dirty="0">
                <a:solidFill>
                  <a:schemeClr val="accent6">
                    <a:lumMod val="75000"/>
                  </a:schemeClr>
                </a:solidFill>
              </a:rPr>
              <a:t>Modify tasks or skills </a:t>
            </a:r>
          </a:p>
          <a:p>
            <a:pPr>
              <a:defRPr/>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F87E67-C14C-4C3D-B37C-D92E65C848E9}" type="slidenum">
              <a:rPr lang="en-US" altLang="en-US" sz="1200" smtClean="0"/>
              <a:pPr/>
              <a:t>33</a:t>
            </a:fld>
            <a:endParaRPr lang="en-US" altLang="en-US" sz="1200"/>
          </a:p>
        </p:txBody>
      </p:sp>
      <p:sp>
        <p:nvSpPr>
          <p:cNvPr id="2" name="Footer Placeholder 1">
            <a:extLst>
              <a:ext uri="{FF2B5EF4-FFF2-40B4-BE49-F238E27FC236}">
                <a16:creationId xmlns:a16="http://schemas.microsoft.com/office/drawing/2014/main" id="{D4A1B9BA-93AF-4D36-816F-A26189D16F8D}"/>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630650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the unique needs infers</a:t>
            </a:r>
            <a:r>
              <a:rPr lang="en-US" baseline="0" dirty="0"/>
              <a:t> that we know and understand what the unique needs of the learner are- this is often where the role of the specialist comes in</a:t>
            </a:r>
          </a:p>
          <a:p>
            <a:endParaRPr lang="en-US" sz="900" dirty="0"/>
          </a:p>
          <a:p>
            <a:r>
              <a:rPr lang="en-US" baseline="0" dirty="0"/>
              <a:t>We ensure access AND individualize, adapt, and intensify our instruction based on the students unique needs and response</a:t>
            </a:r>
          </a:p>
          <a:p>
            <a:endParaRPr lang="en-US" baseline="0" dirty="0"/>
          </a:p>
          <a:p>
            <a:pPr defTabSz="871789">
              <a:defRPr/>
            </a:pPr>
            <a:r>
              <a:rPr lang="en-US" sz="1100" i="1" dirty="0"/>
              <a:t>Specially designed instruction </a:t>
            </a:r>
            <a:r>
              <a:rPr lang="en-US" sz="1100" dirty="0"/>
              <a:t>is the instruction provided to a student with a disability who has an IEP in order to help him/her master IEP goals/objectives. Specially designed instruction is specific to a student who qualifies for special education services in order to help him/her master IEP goals/objectives and ensure access to and progress in the general curriculum. Specially designed instruction goes beyond differentiated instruction and addresses the unique needs that exist because of a student’s disability. Specially designed instruction should be implemented in addition to, not in place of, differentiated instruction. </a:t>
            </a:r>
            <a:endParaRPr lang="en-US" dirty="0"/>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35</a:t>
            </a:fld>
            <a:endParaRPr lang="en-US" dirty="0"/>
          </a:p>
        </p:txBody>
      </p:sp>
      <p:sp>
        <p:nvSpPr>
          <p:cNvPr id="5" name="Footer Placeholder 4">
            <a:extLst>
              <a:ext uri="{FF2B5EF4-FFF2-40B4-BE49-F238E27FC236}">
                <a16:creationId xmlns:a16="http://schemas.microsoft.com/office/drawing/2014/main" id="{E2006B6C-9CA8-4771-A56D-2D719447B436}"/>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777496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is in a special school, receiving PE without peers without disabilities- that is adapted PE.</a:t>
            </a:r>
          </a:p>
        </p:txBody>
      </p:sp>
      <p:sp>
        <p:nvSpPr>
          <p:cNvPr id="4" name="Slide Number Placeholder 3"/>
          <p:cNvSpPr>
            <a:spLocks noGrp="1"/>
          </p:cNvSpPr>
          <p:nvPr>
            <p:ph type="sldNum" sz="quarter" idx="10"/>
          </p:nvPr>
        </p:nvSpPr>
        <p:spPr/>
        <p:txBody>
          <a:bodyPr/>
          <a:lstStyle/>
          <a:p>
            <a:fld id="{117C7CA0-3316-484F-998C-4CB28BD966D9}" type="slidenum">
              <a:rPr lang="en-US" smtClean="0"/>
              <a:t>36</a:t>
            </a:fld>
            <a:endParaRPr lang="en-US"/>
          </a:p>
        </p:txBody>
      </p:sp>
      <p:sp>
        <p:nvSpPr>
          <p:cNvPr id="5" name="Footer Placeholder 4">
            <a:extLst>
              <a:ext uri="{FF2B5EF4-FFF2-40B4-BE49-F238E27FC236}">
                <a16:creationId xmlns:a16="http://schemas.microsoft.com/office/drawing/2014/main" id="{F1A872FC-5351-438E-A90C-F88BE2FFF3E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429120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Examples of goals that may be written for Adapted PE / IEP  – align with both NC Essential Standards and NASPE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9C1C34-56F8-463B-A723-A1D374D5DB6A}" type="slidenum">
              <a:rPr lang="en-US" altLang="en-US" sz="1200" smtClean="0"/>
              <a:pPr/>
              <a:t>41</a:t>
            </a:fld>
            <a:endParaRPr lang="en-US" altLang="en-US" sz="1200"/>
          </a:p>
        </p:txBody>
      </p:sp>
      <p:sp>
        <p:nvSpPr>
          <p:cNvPr id="2" name="Footer Placeholder 1">
            <a:extLst>
              <a:ext uri="{FF2B5EF4-FFF2-40B4-BE49-F238E27FC236}">
                <a16:creationId xmlns:a16="http://schemas.microsoft.com/office/drawing/2014/main" id="{2464C7A5-455F-4CB2-B055-479A68E2D84A}"/>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120740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Every LEA MUST offer</a:t>
            </a:r>
            <a:r>
              <a:rPr lang="en-US" altLang="en-US" baseline="0" dirty="0"/>
              <a:t> a full continuum of placement options and service delivery options to meet the UNIQUE needs of each student</a:t>
            </a: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D79A18-7FF2-4C13-A509-CF8CC2E7EEBB}" type="slidenum">
              <a:rPr lang="en-US" altLang="en-US" sz="1200" smtClean="0">
                <a:latin typeface="Times New Roman" panose="02020603050405020304" pitchFamily="18" charset="0"/>
                <a:cs typeface="Arial" panose="020B0604020202020204" pitchFamily="34" charset="0"/>
              </a:rPr>
              <a:pPr/>
              <a:t>43</a:t>
            </a:fld>
            <a:endParaRPr lang="en-US" altLang="en-US" sz="1200">
              <a:latin typeface="Times New Roman" panose="02020603050405020304" pitchFamily="18" charset="0"/>
              <a:cs typeface="Arial" panose="020B0604020202020204" pitchFamily="34" charset="0"/>
            </a:endParaRPr>
          </a:p>
        </p:txBody>
      </p:sp>
      <p:sp>
        <p:nvSpPr>
          <p:cNvPr id="2" name="Footer Placeholder 1">
            <a:extLst>
              <a:ext uri="{FF2B5EF4-FFF2-40B4-BE49-F238E27FC236}">
                <a16:creationId xmlns:a16="http://schemas.microsoft.com/office/drawing/2014/main" id="{01AAC9D7-E2AE-4F1E-ADE4-786A67655DAD}"/>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250322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64327B-50F7-464C-9CC3-BC6741B475AA}" type="slidenum">
              <a:rPr lang="en-US" altLang="en-US" sz="1200" smtClean="0"/>
              <a:pPr/>
              <a:t>44</a:t>
            </a:fld>
            <a:endParaRPr lang="en-US" altLang="en-US" sz="1200"/>
          </a:p>
        </p:txBody>
      </p:sp>
      <p:sp>
        <p:nvSpPr>
          <p:cNvPr id="2" name="Footer Placeholder 1">
            <a:extLst>
              <a:ext uri="{FF2B5EF4-FFF2-40B4-BE49-F238E27FC236}">
                <a16:creationId xmlns:a16="http://schemas.microsoft.com/office/drawing/2014/main" id="{FE60FE87-7552-4EAD-B714-AB1DE38983B1}"/>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966651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(IN=dual PE &amp; APE; attempting=SD &amp; TX; dropped CAPE=AK, KS; http://www.wrightslaw.com/info/pe.index.htm)</a:t>
            </a:r>
          </a:p>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46268B-671C-44D2-B5DA-0C7D9CA97DB8}" type="slidenum">
              <a:rPr lang="en-US" altLang="en-US" sz="1200" smtClean="0"/>
              <a:pPr/>
              <a:t>45</a:t>
            </a:fld>
            <a:endParaRPr lang="en-US" altLang="en-US" sz="1200"/>
          </a:p>
        </p:txBody>
      </p:sp>
      <p:sp>
        <p:nvSpPr>
          <p:cNvPr id="2" name="Footer Placeholder 1">
            <a:extLst>
              <a:ext uri="{FF2B5EF4-FFF2-40B4-BE49-F238E27FC236}">
                <a16:creationId xmlns:a16="http://schemas.microsoft.com/office/drawing/2014/main" id="{3546AEA6-7AC8-4068-AF3C-4F100C9480BF}"/>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487015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C0135-8FFD-4B7D-A227-9F0870C541DA}" type="slidenum">
              <a:rPr lang="en-US" smtClean="0"/>
              <a:t>46</a:t>
            </a:fld>
            <a:endParaRPr lang="en-US"/>
          </a:p>
        </p:txBody>
      </p:sp>
      <p:sp>
        <p:nvSpPr>
          <p:cNvPr id="5" name="Footer Placeholder 4">
            <a:extLst>
              <a:ext uri="{FF2B5EF4-FFF2-40B4-BE49-F238E27FC236}">
                <a16:creationId xmlns:a16="http://schemas.microsoft.com/office/drawing/2014/main" id="{77B9093F-5AB0-4146-8399-083EEE702A20}"/>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05495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D79A18-7FF2-4C13-A509-CF8CC2E7EEBB}" type="slidenum">
              <a:rPr lang="en-US" altLang="en-US" sz="1200" smtClean="0">
                <a:latin typeface="Times New Roman" panose="02020603050405020304" pitchFamily="18" charset="0"/>
                <a:cs typeface="Arial" panose="020B0604020202020204" pitchFamily="34" charset="0"/>
              </a:rPr>
              <a:pPr/>
              <a:t>47</a:t>
            </a:fld>
            <a:endParaRPr lang="en-US" altLang="en-US" sz="1200">
              <a:latin typeface="Times New Roman" panose="02020603050405020304" pitchFamily="18" charset="0"/>
              <a:cs typeface="Arial" panose="020B0604020202020204" pitchFamily="34" charset="0"/>
            </a:endParaRPr>
          </a:p>
        </p:txBody>
      </p:sp>
      <p:sp>
        <p:nvSpPr>
          <p:cNvPr id="2" name="Footer Placeholder 1">
            <a:extLst>
              <a:ext uri="{FF2B5EF4-FFF2-40B4-BE49-F238E27FC236}">
                <a16:creationId xmlns:a16="http://schemas.microsoft.com/office/drawing/2014/main" id="{9A7FB6C7-C255-4870-BDAD-43666562A1D2}"/>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56252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If a student is not able to learn, progress and participate in General Education PE, an IEP team should consider if that student requires specially designed instruction in PE, modification or adaptation.</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5</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81CCD73F-0D34-4828-9016-4454BD443F14}"/>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718616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“Much has been written about the relation of APE to PT &amp; OT. The lines of responsibility among these areas are often blurred. One thing that is clear is that related services must be provided if a student requires them to benefit from direct services. For example, both PT &amp; OT must be provided to the extent that a student needs them to benefit from PE or other direct </a:t>
            </a:r>
            <a:r>
              <a:rPr lang="en-US" i="1" dirty="0"/>
              <a:t>(educational) </a:t>
            </a:r>
            <a:r>
              <a:rPr lang="en-US" dirty="0"/>
              <a:t>services in the school program. IDEA specifies that PE must be made available to children with disabilities. Also, states have their own requirements concerning the provision of PE. Clearly, PT &amp; APE are not identical and related services should not supplant PE or APE, which are direct services under IDEA.</a:t>
            </a:r>
          </a:p>
          <a:p>
            <a:pPr marL="0" indent="0">
              <a:buNone/>
            </a:pPr>
            <a:r>
              <a:rPr lang="en-US" dirty="0"/>
              <a:t>…Sometimes improvements in physical development cannot be attained by a physical educator using the usual time allotments, methods or activities associated with PE. In such cases, PT or OT can enhance physical fitness development. Activities included in the PE programs of students with disabilities should be those that are typically within the scope of PE.</a:t>
            </a:r>
          </a:p>
          <a:p>
            <a:endParaRPr lang="en-US" dirty="0"/>
          </a:p>
        </p:txBody>
      </p:sp>
      <p:sp>
        <p:nvSpPr>
          <p:cNvPr id="4" name="Slide Number Placeholder 3"/>
          <p:cNvSpPr>
            <a:spLocks noGrp="1"/>
          </p:cNvSpPr>
          <p:nvPr>
            <p:ph type="sldNum" sz="quarter" idx="10"/>
          </p:nvPr>
        </p:nvSpPr>
        <p:spPr/>
        <p:txBody>
          <a:bodyPr/>
          <a:lstStyle/>
          <a:p>
            <a:fld id="{163CA345-0EAC-4B33-9545-AEE2C7765DB0}" type="slidenum">
              <a:rPr lang="en-US" smtClean="0"/>
              <a:t>48</a:t>
            </a:fld>
            <a:endParaRPr lang="en-US"/>
          </a:p>
        </p:txBody>
      </p:sp>
      <p:sp>
        <p:nvSpPr>
          <p:cNvPr id="5" name="Footer Placeholder 4">
            <a:extLst>
              <a:ext uri="{FF2B5EF4-FFF2-40B4-BE49-F238E27FC236}">
                <a16:creationId xmlns:a16="http://schemas.microsoft.com/office/drawing/2014/main" id="{F7CE6871-2191-485F-8F95-D9316223136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849489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A345-0EAC-4B33-9545-AEE2C7765DB0}" type="slidenum">
              <a:rPr lang="en-US" smtClean="0"/>
              <a:t>49</a:t>
            </a:fld>
            <a:endParaRPr lang="en-US"/>
          </a:p>
        </p:txBody>
      </p:sp>
      <p:sp>
        <p:nvSpPr>
          <p:cNvPr id="5" name="Footer Placeholder 4">
            <a:extLst>
              <a:ext uri="{FF2B5EF4-FFF2-40B4-BE49-F238E27FC236}">
                <a16:creationId xmlns:a16="http://schemas.microsoft.com/office/drawing/2014/main" id="{9BFAA50A-FF1F-4E31-8FBC-7513DA5A8926}"/>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717471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A345-0EAC-4B33-9545-AEE2C7765DB0}" type="slidenum">
              <a:rPr lang="en-US" smtClean="0"/>
              <a:t>50</a:t>
            </a:fld>
            <a:endParaRPr lang="en-US"/>
          </a:p>
        </p:txBody>
      </p:sp>
      <p:sp>
        <p:nvSpPr>
          <p:cNvPr id="5" name="Footer Placeholder 4">
            <a:extLst>
              <a:ext uri="{FF2B5EF4-FFF2-40B4-BE49-F238E27FC236}">
                <a16:creationId xmlns:a16="http://schemas.microsoft.com/office/drawing/2014/main" id="{2D12D65D-6398-43F1-9A71-60E9FC3A5AE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487395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C7CA0-3316-484F-998C-4CB28BD966D9}" type="slidenum">
              <a:rPr lang="en-US" smtClean="0"/>
              <a:t>51</a:t>
            </a:fld>
            <a:endParaRPr lang="en-US"/>
          </a:p>
        </p:txBody>
      </p:sp>
      <p:sp>
        <p:nvSpPr>
          <p:cNvPr id="5" name="Footer Placeholder 4">
            <a:extLst>
              <a:ext uri="{FF2B5EF4-FFF2-40B4-BE49-F238E27FC236}">
                <a16:creationId xmlns:a16="http://schemas.microsoft.com/office/drawing/2014/main" id="{01C500CD-658C-4B31-922E-63324ED4A4DB}"/>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81065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It often takes a team effort with great collaboration to meet student’s unique needs.</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6</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234C3E01-9E11-441F-B18C-E214A8AEF3D8}"/>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46526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Adapted PE or specially designed instruction in PE is a continuum of service. Service delivery is determined individually for each student based on performance data and consideration of her/his unique needs and least restrictive environment.</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7</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05F543EC-8E39-4D59-AE92-AF8AD0480FAC}"/>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48340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NO! APE is specially designed instruction, a direct Special Education service. PT is a related service. Although they both have physical in the title, these are completely separate disciplines. More on this later…</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8</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C47779BB-C6DE-4730-BC53-169D9F8FA83D}"/>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14217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9</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82CB5580-769E-402B-8DD1-EE73D36B85E5}"/>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422690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dirty="0"/>
              <a:t>In very few cases, APE cannot be sufficiently adapted to ensure a student’s safe participation. In these cases, the IEP team should rely on input, health and medical information from the student’s physician describing the concern, time frame, any precautions and prognosis. </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37ED6D2-E037-4626-8675-069B65D96D6C}" type="slidenum">
              <a:rPr lang="en-US" altLang="en-US" sz="1200">
                <a:cs typeface="Arial" panose="020B0604020202020204" pitchFamily="34" charset="0"/>
              </a:rPr>
              <a:pPr/>
              <a:t>10</a:t>
            </a:fld>
            <a:endParaRPr lang="en-US" altLang="en-US" sz="1200">
              <a:cs typeface="Arial" panose="020B0604020202020204" pitchFamily="34" charset="0"/>
            </a:endParaRPr>
          </a:p>
        </p:txBody>
      </p:sp>
      <p:sp>
        <p:nvSpPr>
          <p:cNvPr id="2" name="Footer Placeholder 1">
            <a:extLst>
              <a:ext uri="{FF2B5EF4-FFF2-40B4-BE49-F238E27FC236}">
                <a16:creationId xmlns:a16="http://schemas.microsoft.com/office/drawing/2014/main" id="{CC736D57-537E-42D7-BFC1-48A86DE1C823}"/>
              </a:ext>
            </a:extLst>
          </p:cNvPr>
          <p:cNvSpPr>
            <a:spLocks noGrp="1"/>
          </p:cNvSpPr>
          <p:nvPr>
            <p:ph type="ftr" sz="quarter" idx="10"/>
          </p:nvPr>
        </p:nvSpPr>
        <p:spPr/>
        <p:txBody>
          <a:bodyPr/>
          <a:lstStyle/>
          <a:p>
            <a:r>
              <a:rPr lang="en-US"/>
              <a:t>NC DPI ECD                                      NC-APE-AC                                Laurie Ray, PT, PhD</a:t>
            </a:r>
          </a:p>
        </p:txBody>
      </p:sp>
    </p:spTree>
    <p:extLst>
      <p:ext uri="{BB962C8B-B14F-4D97-AF65-F5344CB8AC3E}">
        <p14:creationId xmlns:p14="http://schemas.microsoft.com/office/powerpoint/2010/main" val="361677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8DE8BC-E0D1-456A-A1F5-B735CF3EF8B1}" type="datetime1">
              <a:rPr lang="en-US" smtClean="0"/>
              <a:t>5/2/2018</a:t>
            </a:fld>
            <a:endParaRPr lang="en-US"/>
          </a:p>
        </p:txBody>
      </p:sp>
      <p:sp>
        <p:nvSpPr>
          <p:cNvPr id="5" name="Footer Placeholder 4"/>
          <p:cNvSpPr>
            <a:spLocks noGrp="1"/>
          </p:cNvSpPr>
          <p:nvPr>
            <p:ph type="ftr" sz="quarter" idx="11"/>
          </p:nvPr>
        </p:nvSpPr>
        <p:spPr/>
        <p:txBody>
          <a:bodyPr/>
          <a:lstStyle/>
          <a:p>
            <a:r>
              <a:rPr lang="en-US"/>
              <a:t>NC DPI ECD                                           NC-APE-AC                           Laurie Ray, PT, PhD</a:t>
            </a:r>
          </a:p>
        </p:txBody>
      </p:sp>
      <p:sp>
        <p:nvSpPr>
          <p:cNvPr id="6" name="Slide Number Placeholder 5"/>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320359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193B8-457B-4249-B38E-A4CAA4F629A2}" type="datetime1">
              <a:rPr lang="en-US" smtClean="0"/>
              <a:t>5/2/2018</a:t>
            </a:fld>
            <a:endParaRPr lang="en-US"/>
          </a:p>
        </p:txBody>
      </p:sp>
      <p:sp>
        <p:nvSpPr>
          <p:cNvPr id="5" name="Footer Placeholder 4"/>
          <p:cNvSpPr>
            <a:spLocks noGrp="1"/>
          </p:cNvSpPr>
          <p:nvPr>
            <p:ph type="ftr" sz="quarter" idx="11"/>
          </p:nvPr>
        </p:nvSpPr>
        <p:spPr/>
        <p:txBody>
          <a:bodyPr/>
          <a:lstStyle/>
          <a:p>
            <a:r>
              <a:rPr lang="en-US"/>
              <a:t>NC DPI ECD                                           NC-APE-AC                           Laurie Ray, PT, PhD</a:t>
            </a:r>
          </a:p>
        </p:txBody>
      </p:sp>
      <p:sp>
        <p:nvSpPr>
          <p:cNvPr id="6" name="Slide Number Placeholder 5"/>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191548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6C056-F7B9-493A-B19A-DE6B6B36BF29}" type="datetime1">
              <a:rPr lang="en-US" smtClean="0"/>
              <a:t>5/2/2018</a:t>
            </a:fld>
            <a:endParaRPr lang="en-US"/>
          </a:p>
        </p:txBody>
      </p:sp>
      <p:sp>
        <p:nvSpPr>
          <p:cNvPr id="5" name="Footer Placeholder 4"/>
          <p:cNvSpPr>
            <a:spLocks noGrp="1"/>
          </p:cNvSpPr>
          <p:nvPr>
            <p:ph type="ftr" sz="quarter" idx="11"/>
          </p:nvPr>
        </p:nvSpPr>
        <p:spPr/>
        <p:txBody>
          <a:bodyPr/>
          <a:lstStyle/>
          <a:p>
            <a:r>
              <a:rPr lang="en-US"/>
              <a:t>NC DPI ECD                                           NC-APE-AC                           Laurie Ray, PT, PhD</a:t>
            </a:r>
          </a:p>
        </p:txBody>
      </p:sp>
      <p:sp>
        <p:nvSpPr>
          <p:cNvPr id="6" name="Slide Number Placeholder 5"/>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96268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fld id="{F9896010-8C3D-44F4-A478-093215C944BB}" type="datetime1">
              <a:rPr lang="en-US" smtClean="0"/>
              <a:t>5/2/2018</a:t>
            </a:fld>
            <a:endParaRPr lang="en-US"/>
          </a:p>
        </p:txBody>
      </p:sp>
      <p:sp>
        <p:nvSpPr>
          <p:cNvPr id="6" name="Rectangle 5"/>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r>
              <a:rPr lang="en-US"/>
              <a:t>NC DPI ECD                                           NC-APE-AC                           Laurie Ray, PT, PhD</a:t>
            </a:r>
          </a:p>
        </p:txBody>
      </p:sp>
      <p:sp>
        <p:nvSpPr>
          <p:cNvPr id="7" name="Rectangle 15"/>
          <p:cNvSpPr>
            <a:spLocks noGrp="1"/>
          </p:cNvSpPr>
          <p:nvPr>
            <p:ph type="sldNum" sz="quarter" idx="12"/>
          </p:nvPr>
        </p:nvSpPr>
        <p:spPr>
          <a:xfrm>
            <a:off x="8737600" y="6245225"/>
            <a:ext cx="2844800" cy="476250"/>
          </a:xfrm>
        </p:spPr>
        <p:txBody>
          <a:bodyPr/>
          <a:lstStyle>
            <a:lvl1pPr>
              <a:defRPr/>
            </a:lvl1pPr>
          </a:lstStyle>
          <a:p>
            <a:pPr>
              <a:defRPr/>
            </a:pPr>
            <a:fld id="{6179863D-7638-499E-9892-8AD536ECF886}" type="slidenum">
              <a:rPr lang="en-US" altLang="en-US"/>
              <a:pPr>
                <a:defRPr/>
              </a:pPr>
              <a:t>‹#›</a:t>
            </a:fld>
            <a:endParaRPr lang="en-US" altLang="en-US"/>
          </a:p>
        </p:txBody>
      </p:sp>
    </p:spTree>
    <p:extLst>
      <p:ext uri="{BB962C8B-B14F-4D97-AF65-F5344CB8AC3E}">
        <p14:creationId xmlns:p14="http://schemas.microsoft.com/office/powerpoint/2010/main" val="371699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525E8-19D4-4321-9DB5-F3CDBA2EF4BE}" type="datetime1">
              <a:rPr lang="en-US" smtClean="0"/>
              <a:t>5/2/2018</a:t>
            </a:fld>
            <a:endParaRPr lang="en-US" dirty="0"/>
          </a:p>
        </p:txBody>
      </p:sp>
      <p:sp>
        <p:nvSpPr>
          <p:cNvPr id="6" name="Footer Placeholder 5"/>
          <p:cNvSpPr>
            <a:spLocks noGrp="1"/>
          </p:cNvSpPr>
          <p:nvPr>
            <p:ph type="ftr" sz="quarter" idx="11"/>
          </p:nvPr>
        </p:nvSpPr>
        <p:spPr/>
        <p:txBody>
          <a:bodyPr/>
          <a:lstStyle/>
          <a:p>
            <a:r>
              <a:rPr lang="en-US"/>
              <a:t>NC DPI ECD                                           NC-APE-AC                           Laurie Ray, PT, PhD</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581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00E0A-68F2-4519-857A-0FA11F67C787}" type="datetime1">
              <a:rPr lang="en-US" smtClean="0"/>
              <a:t>5/2/2018</a:t>
            </a:fld>
            <a:endParaRPr lang="en-US"/>
          </a:p>
        </p:txBody>
      </p:sp>
      <p:sp>
        <p:nvSpPr>
          <p:cNvPr id="5" name="Footer Placeholder 4"/>
          <p:cNvSpPr>
            <a:spLocks noGrp="1"/>
          </p:cNvSpPr>
          <p:nvPr>
            <p:ph type="ftr" sz="quarter" idx="11"/>
          </p:nvPr>
        </p:nvSpPr>
        <p:spPr/>
        <p:txBody>
          <a:bodyPr/>
          <a:lstStyle/>
          <a:p>
            <a:r>
              <a:rPr lang="en-US"/>
              <a:t>NC DPI ECD                                           NC-APE-AC                           Laurie Ray, PT, PhD</a:t>
            </a:r>
          </a:p>
        </p:txBody>
      </p:sp>
      <p:sp>
        <p:nvSpPr>
          <p:cNvPr id="6" name="Slide Number Placeholder 5"/>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117279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883E7-14BB-4DD3-A2AF-D34D71139FE3}" type="datetime1">
              <a:rPr lang="en-US" smtClean="0"/>
              <a:t>5/2/2018</a:t>
            </a:fld>
            <a:endParaRPr lang="en-US"/>
          </a:p>
        </p:txBody>
      </p:sp>
      <p:sp>
        <p:nvSpPr>
          <p:cNvPr id="5" name="Footer Placeholder 4"/>
          <p:cNvSpPr>
            <a:spLocks noGrp="1"/>
          </p:cNvSpPr>
          <p:nvPr>
            <p:ph type="ftr" sz="quarter" idx="11"/>
          </p:nvPr>
        </p:nvSpPr>
        <p:spPr/>
        <p:txBody>
          <a:bodyPr/>
          <a:lstStyle/>
          <a:p>
            <a:r>
              <a:rPr lang="en-US"/>
              <a:t>NC DPI ECD                                           NC-APE-AC                           Laurie Ray, PT, PhD</a:t>
            </a:r>
          </a:p>
        </p:txBody>
      </p:sp>
      <p:sp>
        <p:nvSpPr>
          <p:cNvPr id="6" name="Slide Number Placeholder 5"/>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330029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B2ECE0-11AB-469B-96A6-75809A66DDA3}" type="datetime1">
              <a:rPr lang="en-US" smtClean="0"/>
              <a:t>5/2/2018</a:t>
            </a:fld>
            <a:endParaRPr lang="en-US"/>
          </a:p>
        </p:txBody>
      </p:sp>
      <p:sp>
        <p:nvSpPr>
          <p:cNvPr id="6" name="Footer Placeholder 5"/>
          <p:cNvSpPr>
            <a:spLocks noGrp="1"/>
          </p:cNvSpPr>
          <p:nvPr>
            <p:ph type="ftr" sz="quarter" idx="11"/>
          </p:nvPr>
        </p:nvSpPr>
        <p:spPr/>
        <p:txBody>
          <a:bodyPr/>
          <a:lstStyle/>
          <a:p>
            <a:r>
              <a:rPr lang="en-US"/>
              <a:t>NC DPI ECD                                           NC-APE-AC                           Laurie Ray, PT, PhD</a:t>
            </a:r>
          </a:p>
        </p:txBody>
      </p:sp>
      <p:sp>
        <p:nvSpPr>
          <p:cNvPr id="7" name="Slide Number Placeholder 6"/>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336180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765B7F-0346-4D28-B021-9C1027107A79}" type="datetime1">
              <a:rPr lang="en-US" smtClean="0"/>
              <a:t>5/2/2018</a:t>
            </a:fld>
            <a:endParaRPr lang="en-US"/>
          </a:p>
        </p:txBody>
      </p:sp>
      <p:sp>
        <p:nvSpPr>
          <p:cNvPr id="8" name="Footer Placeholder 7"/>
          <p:cNvSpPr>
            <a:spLocks noGrp="1"/>
          </p:cNvSpPr>
          <p:nvPr>
            <p:ph type="ftr" sz="quarter" idx="11"/>
          </p:nvPr>
        </p:nvSpPr>
        <p:spPr/>
        <p:txBody>
          <a:bodyPr/>
          <a:lstStyle/>
          <a:p>
            <a:r>
              <a:rPr lang="en-US"/>
              <a:t>NC DPI ECD                                           NC-APE-AC                           Laurie Ray, PT, PhD</a:t>
            </a:r>
          </a:p>
        </p:txBody>
      </p:sp>
      <p:sp>
        <p:nvSpPr>
          <p:cNvPr id="9" name="Slide Number Placeholder 8"/>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97176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7E033-76D9-4B13-81DE-50B0971C48B5}" type="datetime1">
              <a:rPr lang="en-US" smtClean="0"/>
              <a:t>5/2/2018</a:t>
            </a:fld>
            <a:endParaRPr lang="en-US"/>
          </a:p>
        </p:txBody>
      </p:sp>
      <p:sp>
        <p:nvSpPr>
          <p:cNvPr id="4" name="Footer Placeholder 3"/>
          <p:cNvSpPr>
            <a:spLocks noGrp="1"/>
          </p:cNvSpPr>
          <p:nvPr>
            <p:ph type="ftr" sz="quarter" idx="11"/>
          </p:nvPr>
        </p:nvSpPr>
        <p:spPr/>
        <p:txBody>
          <a:bodyPr/>
          <a:lstStyle/>
          <a:p>
            <a:r>
              <a:rPr lang="en-US"/>
              <a:t>NC DPI ECD                                           NC-APE-AC                           Laurie Ray, PT, PhD</a:t>
            </a:r>
          </a:p>
        </p:txBody>
      </p:sp>
      <p:sp>
        <p:nvSpPr>
          <p:cNvPr id="5" name="Slide Number Placeholder 4"/>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37061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9095D-F403-450B-AA3B-1751E170F8AF}" type="datetime1">
              <a:rPr lang="en-US" smtClean="0"/>
              <a:t>5/2/2018</a:t>
            </a:fld>
            <a:endParaRPr lang="en-US"/>
          </a:p>
        </p:txBody>
      </p:sp>
      <p:sp>
        <p:nvSpPr>
          <p:cNvPr id="3" name="Footer Placeholder 2"/>
          <p:cNvSpPr>
            <a:spLocks noGrp="1"/>
          </p:cNvSpPr>
          <p:nvPr>
            <p:ph type="ftr" sz="quarter" idx="11"/>
          </p:nvPr>
        </p:nvSpPr>
        <p:spPr/>
        <p:txBody>
          <a:bodyPr/>
          <a:lstStyle/>
          <a:p>
            <a:r>
              <a:rPr lang="en-US"/>
              <a:t>NC DPI ECD                                           NC-APE-AC                           Laurie Ray, PT, PhD</a:t>
            </a:r>
          </a:p>
        </p:txBody>
      </p:sp>
      <p:sp>
        <p:nvSpPr>
          <p:cNvPr id="4" name="Slide Number Placeholder 3"/>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163990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862B6-9E80-4619-8F97-6CE2909FA673}" type="datetime1">
              <a:rPr lang="en-US" smtClean="0"/>
              <a:t>5/2/2018</a:t>
            </a:fld>
            <a:endParaRPr lang="en-US"/>
          </a:p>
        </p:txBody>
      </p:sp>
      <p:sp>
        <p:nvSpPr>
          <p:cNvPr id="6" name="Footer Placeholder 5"/>
          <p:cNvSpPr>
            <a:spLocks noGrp="1"/>
          </p:cNvSpPr>
          <p:nvPr>
            <p:ph type="ftr" sz="quarter" idx="11"/>
          </p:nvPr>
        </p:nvSpPr>
        <p:spPr/>
        <p:txBody>
          <a:bodyPr/>
          <a:lstStyle/>
          <a:p>
            <a:r>
              <a:rPr lang="en-US"/>
              <a:t>NC DPI ECD                                           NC-APE-AC                           Laurie Ray, PT, PhD</a:t>
            </a:r>
          </a:p>
        </p:txBody>
      </p:sp>
      <p:sp>
        <p:nvSpPr>
          <p:cNvPr id="7" name="Slide Number Placeholder 6"/>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270069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A9BFA-AB35-4043-9E0C-ACB6372343A9}" type="datetime1">
              <a:rPr lang="en-US" smtClean="0"/>
              <a:t>5/2/2018</a:t>
            </a:fld>
            <a:endParaRPr lang="en-US"/>
          </a:p>
        </p:txBody>
      </p:sp>
      <p:sp>
        <p:nvSpPr>
          <p:cNvPr id="6" name="Footer Placeholder 5"/>
          <p:cNvSpPr>
            <a:spLocks noGrp="1"/>
          </p:cNvSpPr>
          <p:nvPr>
            <p:ph type="ftr" sz="quarter" idx="11"/>
          </p:nvPr>
        </p:nvSpPr>
        <p:spPr/>
        <p:txBody>
          <a:bodyPr/>
          <a:lstStyle/>
          <a:p>
            <a:r>
              <a:rPr lang="en-US"/>
              <a:t>NC DPI ECD                                           NC-APE-AC                           Laurie Ray, PT, PhD</a:t>
            </a:r>
          </a:p>
        </p:txBody>
      </p:sp>
      <p:sp>
        <p:nvSpPr>
          <p:cNvPr id="7" name="Slide Number Placeholder 6"/>
          <p:cNvSpPr>
            <a:spLocks noGrp="1"/>
          </p:cNvSpPr>
          <p:nvPr>
            <p:ph type="sldNum" sz="quarter" idx="12"/>
          </p:nvPr>
        </p:nvSpPr>
        <p:spPr/>
        <p:txBody>
          <a:bodyPr/>
          <a:lstStyle/>
          <a:p>
            <a:fld id="{31E2285A-DC28-411C-A526-9C78E320E422}" type="slidenum">
              <a:rPr lang="en-US" smtClean="0"/>
              <a:t>‹#›</a:t>
            </a:fld>
            <a:endParaRPr lang="en-US"/>
          </a:p>
        </p:txBody>
      </p:sp>
    </p:spTree>
    <p:extLst>
      <p:ext uri="{BB962C8B-B14F-4D97-AF65-F5344CB8AC3E}">
        <p14:creationId xmlns:p14="http://schemas.microsoft.com/office/powerpoint/2010/main" val="45628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A7506-DE8D-4E35-B17C-5838907C7017}" type="datetime1">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NC DPI ECD                                           NC-APE-AC                           Laurie Ray, PT, PhD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2285A-DC28-411C-A526-9C78E320E422}" type="slidenum">
              <a:rPr lang="en-US" smtClean="0"/>
              <a:t>‹#›</a:t>
            </a:fld>
            <a:endParaRPr lang="en-US"/>
          </a:p>
        </p:txBody>
      </p:sp>
    </p:spTree>
    <p:extLst>
      <p:ext uri="{BB962C8B-B14F-4D97-AF65-F5344CB8AC3E}">
        <p14:creationId xmlns:p14="http://schemas.microsoft.com/office/powerpoint/2010/main" val="17421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amp;ehk=fPzwbvyi5nowvSOCc9IksA&amp;r=0&amp;pid=OfficeInsert"/></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d/4.0/" TargetMode="External"/><Relationship Id="rId4" Type="http://schemas.openxmlformats.org/officeDocument/2006/relationships/hyperlink" Target="http://theconversation.com/why-our-political-classes-wont-have-any-real-debate-on-trident-until-after-the-election-37019"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7.jpg"/><Relationship Id="rId7" Type="http://schemas.openxmlformats.org/officeDocument/2006/relationships/hyperlink" Target="http://globalhealth.mit.edu/mtfw-a-repeatable-framework-for-analysing-and-improving-process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creativecommons.org/licenses/by-sa/4.0/" TargetMode="External"/><Relationship Id="rId4" Type="http://schemas.openxmlformats.org/officeDocument/2006/relationships/hyperlink" Target="https://tpenguinltg.wordpress.com/category/geek-nerd/explanation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hyperlink" Target="https://creativecommons.org/licenses/by-nc-sa/3.0/" TargetMode="External"/><Relationship Id="rId7" Type="http://schemas.openxmlformats.org/officeDocument/2006/relationships/hyperlink" Target="http://globalhealth.mit.edu/mtfw-a-repeatable-framework-for-analysing-and-improving-processes/" TargetMode="External"/><Relationship Id="rId2" Type="http://schemas.openxmlformats.org/officeDocument/2006/relationships/hyperlink" Target="http://globalhealth.mit.edu/mtfw-a-repeatable-framework-for-analysing-and-improving-processes/"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tpenguinltg.wordpress.com/category/geek-nerd/explanations/" TargetMode="Externa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hyperlink" Target="http://idea.ed.gov/explore/view/p/,root,regs,300,A,300.39,b,3,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idea.ed.gov/explore/view/p/,root,regs,300,A,300.39,b,3,i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penguinltg.wordpress.com/category/geek-nerd/explanations/"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globalhealth.mit.edu/mtfw-a-repeatable-framework-for-analysing-and-improving-processes/" TargetMode="External"/><Relationship Id="rId5" Type="http://schemas.openxmlformats.org/officeDocument/2006/relationships/image" Target="../media/image18.jpg"/><Relationship Id="rId4" Type="http://schemas.openxmlformats.org/officeDocument/2006/relationships/hyperlink" Target="https://creativecommons.org/licenses/by-sa/4.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globalhealth.mit.edu/mtfw-a-repeatable-framework-for-analysing-and-improving-processes/"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creativecommons.org/licenses/by-sa/4.0/" TargetMode="External"/><Relationship Id="rId5" Type="http://schemas.openxmlformats.org/officeDocument/2006/relationships/hyperlink" Target="https://tpenguinltg.wordpress.com/category/geek-nerd/explanations/" TargetMode="Externa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globalhealth.mit.edu/mtfw-a-repeatable-framework-for-analysing-and-improving-processes/" TargetMode="External"/><Relationship Id="rId7" Type="http://schemas.openxmlformats.org/officeDocument/2006/relationships/hyperlink" Target="https://creativecommons.org/licenses/by-sa/4.0/"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tpenguinltg.wordpress.com/category/geek-nerd/explanations/" TargetMode="External"/><Relationship Id="rId5" Type="http://schemas.openxmlformats.org/officeDocument/2006/relationships/image" Target="../media/image17.jpg"/><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3.jpeg"/><Relationship Id="rId7" Type="http://schemas.openxmlformats.org/officeDocument/2006/relationships/hyperlink" Target="http://globalhealth.mit.edu/mtfw-a-repeatable-framework-for-analysing-and-improving-process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keptics.stackexchange.com/questions/22015/does-guillermo-ochoa-have-six-fingers-on-his-right-hand" TargetMode="External"/><Relationship Id="rId4" Type="http://schemas.openxmlformats.org/officeDocument/2006/relationships/image" Target="../media/image24.jpg"/><Relationship Id="rId9" Type="http://schemas.openxmlformats.org/officeDocument/2006/relationships/hyperlink" Target="https://creativecommons.org/licenses/by-sa/3.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ree-graphics.com/clipart/Money/thumbnails3.s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c.ncpublicschools.gov/instructional-resources/adapted-physical-education" TargetMode="External"/><Relationship Id="rId2" Type="http://schemas.openxmlformats.org/officeDocument/2006/relationships/hyperlink" Target="mailto:laurie_ray@med.unc.edu" TargetMode="External"/><Relationship Id="rId1" Type="http://schemas.openxmlformats.org/officeDocument/2006/relationships/slideLayout" Target="../slideLayouts/slideLayout13.xml"/><Relationship Id="rId4" Type="http://schemas.openxmlformats.org/officeDocument/2006/relationships/hyperlink" Target="http://www.nc-ap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C:\Users\lxr\Documents\APE\NC APE Advisory Council\Logo\NC-APE-AC Logo - 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7754" y="4912660"/>
            <a:ext cx="2971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1868" y="372533"/>
            <a:ext cx="11057466" cy="3920067"/>
          </a:xfrm>
        </p:spPr>
        <p:txBody>
          <a:bodyPr rtlCol="0">
            <a:normAutofit/>
          </a:bodyPr>
          <a:lstStyle/>
          <a:p>
            <a:pPr>
              <a:defRPr/>
            </a:pPr>
            <a:r>
              <a:rPr lang="en-US" b="1" dirty="0">
                <a:solidFill>
                  <a:schemeClr val="tx1">
                    <a:lumMod val="90000"/>
                    <a:lumOff val="10000"/>
                  </a:schemeClr>
                </a:solidFill>
                <a:latin typeface="Franklin Gothic Book" pitchFamily="34" charset="0"/>
              </a:rPr>
              <a:t>Adapt</a:t>
            </a:r>
            <a:r>
              <a:rPr lang="en-US" b="1" i="1" u="sng" dirty="0">
                <a:solidFill>
                  <a:schemeClr val="accent1">
                    <a:lumMod val="75000"/>
                  </a:schemeClr>
                </a:solidFill>
                <a:latin typeface="Franklin Gothic Book" pitchFamily="34" charset="0"/>
              </a:rPr>
              <a:t>ed</a:t>
            </a:r>
            <a:r>
              <a:rPr lang="en-US" b="1" dirty="0">
                <a:solidFill>
                  <a:schemeClr val="tx1">
                    <a:lumMod val="90000"/>
                    <a:lumOff val="10000"/>
                  </a:schemeClr>
                </a:solidFill>
                <a:latin typeface="Franklin Gothic Book" pitchFamily="34" charset="0"/>
              </a:rPr>
              <a:t> Physical Education  </a:t>
            </a:r>
            <a:r>
              <a:rPr lang="en-US" b="1" dirty="0">
                <a:solidFill>
                  <a:schemeClr val="accent1">
                    <a:lumMod val="75000"/>
                  </a:schemeClr>
                </a:solidFill>
                <a:latin typeface="Franklin Gothic Book" pitchFamily="34" charset="0"/>
              </a:rPr>
              <a:t>(APE)</a:t>
            </a:r>
            <a:br>
              <a:rPr lang="en-US" b="1" dirty="0">
                <a:solidFill>
                  <a:schemeClr val="accent1">
                    <a:lumMod val="75000"/>
                  </a:schemeClr>
                </a:solidFill>
                <a:latin typeface="Franklin Gothic Book" pitchFamily="34" charset="0"/>
              </a:rPr>
            </a:br>
            <a:r>
              <a:rPr lang="en-US" sz="4800" b="1" dirty="0">
                <a:latin typeface="Franklin Gothic Book" pitchFamily="34" charset="0"/>
              </a:rPr>
              <a:t>Also known as specially designed instruction in physical education</a:t>
            </a:r>
            <a:endParaRPr lang="en-US" sz="4800" dirty="0"/>
          </a:p>
        </p:txBody>
      </p:sp>
      <p:pic>
        <p:nvPicPr>
          <p:cNvPr id="7173" name="Picture 5" descr="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800600"/>
            <a:ext cx="24384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ABC347D8-DB4D-4A10-A428-9D21D3A553C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09480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524933" y="817417"/>
            <a:ext cx="8119059" cy="1098550"/>
          </a:xfrm>
        </p:spPr>
        <p:txBody>
          <a:bodyPr>
            <a:normAutofit/>
          </a:bodyPr>
          <a:lstStyle/>
          <a:p>
            <a:pPr>
              <a:spcBef>
                <a:spcPts val="0"/>
              </a:spcBef>
              <a:defRPr/>
            </a:pPr>
            <a:r>
              <a:rPr sz="4800" b="1" dirty="0"/>
              <a:t>Question #</a:t>
            </a:r>
            <a:r>
              <a:rPr lang="en-US" sz="4800" b="1" dirty="0"/>
              <a:t>8</a:t>
            </a:r>
            <a:endParaRPr sz="4800" b="1" dirty="0"/>
          </a:p>
        </p:txBody>
      </p:sp>
      <p:sp>
        <p:nvSpPr>
          <p:cNvPr id="10243" name="Rectangle 3"/>
          <p:cNvSpPr>
            <a:spLocks noGrp="1" noRot="1" noChangeArrowheads="1"/>
          </p:cNvSpPr>
          <p:nvPr>
            <p:ph idx="1"/>
          </p:nvPr>
        </p:nvSpPr>
        <p:spPr>
          <a:xfrm>
            <a:off x="373118" y="2328357"/>
            <a:ext cx="8156575" cy="2852033"/>
          </a:xfrm>
        </p:spPr>
        <p:txBody>
          <a:bodyPr>
            <a:normAutofit/>
          </a:bodyPr>
          <a:lstStyle/>
          <a:p>
            <a:pPr marL="0" indent="0">
              <a:buNone/>
            </a:pPr>
            <a:r>
              <a:rPr lang="en-US" sz="3600" dirty="0"/>
              <a:t>Students with disabilities can be exempt or excused from physical education.</a:t>
            </a:r>
          </a:p>
          <a:p>
            <a:pPr marL="0" indent="0">
              <a:buNone/>
            </a:pPr>
            <a:endParaRPr 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727101" y="4251688"/>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BDEBF8A9-3C73-406A-B9FB-597113EE7D0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62048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8" y="715166"/>
            <a:ext cx="8385175" cy="1098550"/>
          </a:xfrm>
        </p:spPr>
        <p:txBody>
          <a:bodyPr>
            <a:normAutofit/>
          </a:bodyPr>
          <a:lstStyle/>
          <a:p>
            <a:pPr>
              <a:spcBef>
                <a:spcPts val="0"/>
              </a:spcBef>
              <a:defRPr/>
            </a:pPr>
            <a:r>
              <a:rPr sz="4800" b="1" dirty="0"/>
              <a:t>Question #</a:t>
            </a:r>
            <a:r>
              <a:rPr lang="en-US" sz="4800" b="1" dirty="0"/>
              <a:t>9</a:t>
            </a:r>
            <a:endParaRPr sz="4800" b="1" dirty="0"/>
          </a:p>
        </p:txBody>
      </p:sp>
      <p:sp>
        <p:nvSpPr>
          <p:cNvPr id="10243" name="Rectangle 3"/>
          <p:cNvSpPr>
            <a:spLocks noGrp="1" noRot="1" noChangeArrowheads="1"/>
          </p:cNvSpPr>
          <p:nvPr>
            <p:ph idx="1"/>
          </p:nvPr>
        </p:nvSpPr>
        <p:spPr>
          <a:xfrm>
            <a:off x="373118" y="2287084"/>
            <a:ext cx="8156575" cy="3064340"/>
          </a:xfrm>
        </p:spPr>
        <p:txBody>
          <a:bodyPr/>
          <a:lstStyle/>
          <a:p>
            <a:pPr marL="0" indent="0">
              <a:buNone/>
            </a:pPr>
            <a:r>
              <a:rPr lang="en-US" sz="3600" dirty="0"/>
              <a:t>Adapted physical educators are not involved in the IEP Process.</a:t>
            </a:r>
          </a:p>
          <a:p>
            <a:pPr marL="0" indent="0">
              <a:buNone/>
            </a:pPr>
            <a:endParaRPr 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731467" y="4103770"/>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E94AF180-E20D-4420-BA3D-B11B6E22007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680954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8" y="800840"/>
            <a:ext cx="8385175" cy="1098550"/>
          </a:xfrm>
        </p:spPr>
        <p:txBody>
          <a:bodyPr>
            <a:normAutofit/>
          </a:bodyPr>
          <a:lstStyle/>
          <a:p>
            <a:pPr>
              <a:spcBef>
                <a:spcPts val="0"/>
              </a:spcBef>
              <a:defRPr/>
            </a:pPr>
            <a:r>
              <a:rPr sz="4800" b="1" dirty="0"/>
              <a:t>Question #</a:t>
            </a:r>
            <a:r>
              <a:rPr lang="en-US" sz="4800" b="1" dirty="0"/>
              <a:t>10</a:t>
            </a:r>
            <a:endParaRPr sz="4800" b="1" dirty="0"/>
          </a:p>
        </p:txBody>
      </p:sp>
      <p:sp>
        <p:nvSpPr>
          <p:cNvPr id="10243" name="Rectangle 3"/>
          <p:cNvSpPr>
            <a:spLocks noGrp="1" noRot="1" noChangeArrowheads="1"/>
          </p:cNvSpPr>
          <p:nvPr>
            <p:ph idx="1"/>
          </p:nvPr>
        </p:nvSpPr>
        <p:spPr>
          <a:xfrm>
            <a:off x="216707" y="1710475"/>
            <a:ext cx="8797776" cy="3064340"/>
          </a:xfrm>
        </p:spPr>
        <p:txBody>
          <a:bodyPr/>
          <a:lstStyle/>
          <a:p>
            <a:pPr marL="0" indent="0">
              <a:buNone/>
            </a:pPr>
            <a:r>
              <a:rPr lang="en-US" sz="3600" dirty="0"/>
              <a:t>Instructional assistants/paraprofessionals should not teach a physical education class.</a:t>
            </a:r>
          </a:p>
          <a:p>
            <a:pPr marL="0" indent="0">
              <a:buNone/>
            </a:pPr>
            <a:r>
              <a:rPr lang="en-US" sz="3600" dirty="0"/>
              <a:t> </a:t>
            </a:r>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5611882" y="4327922"/>
            <a:ext cx="6030807" cy="2443192"/>
            <a:chOff x="5393165" y="4493282"/>
            <a:chExt cx="5267284" cy="2443192"/>
          </a:xfrm>
        </p:grpSpPr>
        <p:sp>
          <p:nvSpPr>
            <p:cNvPr id="9" name="Rectangle 8"/>
            <p:cNvSpPr/>
            <p:nvPr/>
          </p:nvSpPr>
          <p:spPr>
            <a:xfrm>
              <a:off x="7503041" y="4751260"/>
              <a:ext cx="3157408" cy="2185214"/>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True </a:t>
              </a:r>
            </a:p>
            <a:p>
              <a:pPr algn="ctr">
                <a:spcBef>
                  <a:spcPct val="0"/>
                </a:spcBef>
                <a:buClr>
                  <a:srgbClr val="000000"/>
                </a:buClr>
              </a:pPr>
              <a:r>
                <a:rPr lang="en-US" altLang="en-US" sz="3200" dirty="0"/>
                <a:t>Not implementers </a:t>
              </a:r>
            </a:p>
            <a:p>
              <a:pPr algn="ctr">
                <a:spcBef>
                  <a:spcPct val="0"/>
                </a:spcBef>
                <a:buClr>
                  <a:srgbClr val="000000"/>
                </a:buClr>
              </a:pPr>
              <a:r>
                <a:rPr lang="en-US" altLang="en-US" sz="3200" dirty="0"/>
                <a:t>but key partners!</a:t>
              </a:r>
            </a:p>
          </p:txBody>
        </p:sp>
        <p:pic>
          <p:nvPicPr>
            <p:cNvPr id="10" name="Picture 3" descr="C:\Documents and Settings\lxr\Local Settings\Temporary Internet Files\Content.IE5\8ZJAQ8B2\MCj044213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165" y="4493282"/>
              <a:ext cx="22256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a:extLst>
              <a:ext uri="{FF2B5EF4-FFF2-40B4-BE49-F238E27FC236}">
                <a16:creationId xmlns:a16="http://schemas.microsoft.com/office/drawing/2014/main" id="{B27E4CE5-A00B-4FDB-AF0D-171948AF1E2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972700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8" y="715166"/>
            <a:ext cx="8385175" cy="1098550"/>
          </a:xfrm>
        </p:spPr>
        <p:txBody>
          <a:bodyPr>
            <a:normAutofit/>
          </a:bodyPr>
          <a:lstStyle/>
          <a:p>
            <a:pPr>
              <a:spcBef>
                <a:spcPts val="0"/>
              </a:spcBef>
              <a:defRPr/>
            </a:pPr>
            <a:r>
              <a:rPr sz="4800" b="1" dirty="0"/>
              <a:t>Question #</a:t>
            </a:r>
            <a:r>
              <a:rPr lang="en-US" sz="4800" b="1" dirty="0"/>
              <a:t>11</a:t>
            </a:r>
            <a:endParaRPr sz="4800" b="1" dirty="0"/>
          </a:p>
        </p:txBody>
      </p:sp>
      <p:sp>
        <p:nvSpPr>
          <p:cNvPr id="10243" name="Rectangle 3"/>
          <p:cNvSpPr>
            <a:spLocks noGrp="1" noRot="1" noChangeArrowheads="1"/>
          </p:cNvSpPr>
          <p:nvPr>
            <p:ph idx="1"/>
          </p:nvPr>
        </p:nvSpPr>
        <p:spPr>
          <a:xfrm>
            <a:off x="373118" y="2287084"/>
            <a:ext cx="8156575" cy="3064340"/>
          </a:xfrm>
        </p:spPr>
        <p:txBody>
          <a:bodyPr>
            <a:normAutofit/>
          </a:bodyPr>
          <a:lstStyle/>
          <a:p>
            <a:pPr marL="0" indent="0">
              <a:buNone/>
            </a:pPr>
            <a:r>
              <a:rPr lang="en-US" sz="3600" dirty="0"/>
              <a:t>A student must receive occupational or physical therapy in order to receive adapted physical education.</a:t>
            </a:r>
          </a:p>
          <a:p>
            <a:pPr marL="0" indent="0">
              <a:buNone/>
            </a:pPr>
            <a:endParaRPr 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731467" y="4103770"/>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C3312750-7442-4CD2-9A8D-9AEDDF3D08E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699838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486093"/>
            <a:ext cx="6350000" cy="6397625"/>
          </a:xfrm>
          <a:prstGeom prst="rect">
            <a:avLst/>
          </a:prstGeom>
        </p:spPr>
      </p:pic>
      <p:sp>
        <p:nvSpPr>
          <p:cNvPr id="8" name="Rectangle 7"/>
          <p:cNvSpPr/>
          <p:nvPr/>
        </p:nvSpPr>
        <p:spPr>
          <a:xfrm>
            <a:off x="2700726" y="6273800"/>
            <a:ext cx="4549194" cy="369332"/>
          </a:xfrm>
          <a:prstGeom prst="rect">
            <a:avLst/>
          </a:prstGeom>
        </p:spPr>
        <p:txBody>
          <a:bodyPr wrap="none">
            <a:spAutoFit/>
          </a:bodyPr>
          <a:lstStyle/>
          <a:p>
            <a:pPr lvl="0"/>
            <a:r>
              <a:rPr lang="en-US" u="sng" dirty="0">
                <a:latin typeface="Calibri"/>
                <a:ea typeface="Calibri"/>
                <a:cs typeface="Calibri"/>
                <a:sym typeface="Calibri"/>
              </a:rPr>
              <a:t>http://www.nchealthyschools.org/wholechild/</a:t>
            </a:r>
          </a:p>
        </p:txBody>
      </p:sp>
      <p:pic>
        <p:nvPicPr>
          <p:cNvPr id="4" name="Shape 63"/>
          <p:cNvPicPr preferRelativeResize="0"/>
          <p:nvPr/>
        </p:nvPicPr>
        <p:blipFill rotWithShape="1">
          <a:blip r:embed="rId4">
            <a:alphaModFix/>
          </a:blip>
          <a:srcRect t="10224" r="72732" b="11014"/>
          <a:stretch/>
        </p:blipFill>
        <p:spPr>
          <a:xfrm>
            <a:off x="752167" y="5394321"/>
            <a:ext cx="1139439" cy="1304606"/>
          </a:xfrm>
          <a:prstGeom prst="rect">
            <a:avLst/>
          </a:prstGeom>
          <a:noFill/>
          <a:ln>
            <a:noFill/>
          </a:ln>
        </p:spPr>
      </p:pic>
      <p:sp>
        <p:nvSpPr>
          <p:cNvPr id="2" name="TextBox 1"/>
          <p:cNvSpPr txBox="1"/>
          <p:nvPr/>
        </p:nvSpPr>
        <p:spPr>
          <a:xfrm>
            <a:off x="279400" y="2490676"/>
            <a:ext cx="5865077" cy="1938992"/>
          </a:xfrm>
          <a:prstGeom prst="rect">
            <a:avLst/>
          </a:prstGeom>
          <a:noFill/>
        </p:spPr>
        <p:txBody>
          <a:bodyPr wrap="square" rtlCol="0">
            <a:spAutoFit/>
          </a:bodyPr>
          <a:lstStyle/>
          <a:p>
            <a:r>
              <a:rPr lang="en-US" sz="4000" b="1" dirty="0">
                <a:latin typeface="+mj-lt"/>
              </a:rPr>
              <a:t>Whole School,  </a:t>
            </a:r>
          </a:p>
          <a:p>
            <a:r>
              <a:rPr lang="en-US" sz="4000" b="1" dirty="0">
                <a:latin typeface="+mj-lt"/>
              </a:rPr>
              <a:t>Whole Community,  </a:t>
            </a:r>
          </a:p>
          <a:p>
            <a:r>
              <a:rPr lang="en-US" sz="4000" b="1" dirty="0">
                <a:latin typeface="+mj-lt"/>
              </a:rPr>
              <a:t>Whole Child Model</a:t>
            </a:r>
          </a:p>
        </p:txBody>
      </p:sp>
      <p:sp>
        <p:nvSpPr>
          <p:cNvPr id="6" name="Title 1"/>
          <p:cNvSpPr>
            <a:spLocks noGrp="1"/>
          </p:cNvSpPr>
          <p:nvPr>
            <p:ph type="title"/>
          </p:nvPr>
        </p:nvSpPr>
        <p:spPr>
          <a:xfrm>
            <a:off x="279400" y="229344"/>
            <a:ext cx="10515600" cy="2261332"/>
          </a:xfrm>
        </p:spPr>
        <p:txBody>
          <a:bodyPr>
            <a:normAutofit/>
          </a:bodyPr>
          <a:lstStyle/>
          <a:p>
            <a:r>
              <a:rPr lang="en-US" sz="4800" b="1" dirty="0"/>
              <a:t>NC State Board of Education</a:t>
            </a:r>
            <a:br>
              <a:rPr lang="en-US" sz="4800" b="1" dirty="0"/>
            </a:br>
            <a:r>
              <a:rPr lang="en-US" sz="4800" b="1" dirty="0"/>
              <a:t>Healthy Active Children Policy- </a:t>
            </a:r>
            <a:r>
              <a:rPr lang="en-US" dirty="0"/>
              <a:t/>
            </a:r>
            <a:br>
              <a:rPr lang="en-US" dirty="0"/>
            </a:br>
            <a:r>
              <a:rPr lang="en-US" dirty="0"/>
              <a:t>Section 2</a:t>
            </a:r>
          </a:p>
        </p:txBody>
      </p:sp>
      <p:sp>
        <p:nvSpPr>
          <p:cNvPr id="3" name="Footer Placeholder 2">
            <a:extLst>
              <a:ext uri="{FF2B5EF4-FFF2-40B4-BE49-F238E27FC236}">
                <a16:creationId xmlns:a16="http://schemas.microsoft.com/office/drawing/2014/main" id="{61FB5AD4-9C86-420F-A08A-916960F29C4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0389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6" name="Shape 63"/>
          <p:cNvPicPr preferRelativeResize="0"/>
          <p:nvPr/>
        </p:nvPicPr>
        <p:blipFill rotWithShape="1">
          <a:blip r:embed="rId3">
            <a:alphaModFix/>
          </a:blip>
          <a:srcRect t="10224" r="72732" b="11014"/>
          <a:stretch/>
        </p:blipFill>
        <p:spPr>
          <a:xfrm>
            <a:off x="310243" y="5394709"/>
            <a:ext cx="1139439" cy="1304606"/>
          </a:xfrm>
          <a:prstGeom prst="rect">
            <a:avLst/>
          </a:prstGeom>
          <a:noFill/>
          <a:ln>
            <a:noFill/>
          </a:ln>
        </p:spPr>
      </p:pic>
      <p:sp>
        <p:nvSpPr>
          <p:cNvPr id="285" name="Shape 285"/>
          <p:cNvSpPr txBox="1">
            <a:spLocks noGrp="1"/>
          </p:cNvSpPr>
          <p:nvPr>
            <p:ph type="body" idx="1"/>
          </p:nvPr>
        </p:nvSpPr>
        <p:spPr>
          <a:xfrm>
            <a:off x="514350" y="1727200"/>
            <a:ext cx="11340850" cy="4794370"/>
          </a:xfrm>
          <a:prstGeom prst="rect">
            <a:avLst/>
          </a:prstGeom>
          <a:noFill/>
          <a:ln>
            <a:noFill/>
          </a:ln>
        </p:spPr>
        <p:txBody>
          <a:bodyPr vert="horz" lIns="91425" tIns="45700" rIns="91425" bIns="45700" rtlCol="0" anchor="t" anchorCtr="0">
            <a:noAutofit/>
          </a:bodyPr>
          <a:lstStyle/>
          <a:p>
            <a:pPr marL="0" indent="0">
              <a:buNone/>
            </a:pPr>
            <a:r>
              <a:rPr lang="en-US" b="1" dirty="0"/>
              <a:t>PHYSICAL EDUCATION AND HEALTHFUL LIVING</a:t>
            </a:r>
            <a:endParaRPr lang="en-US" sz="2400" dirty="0"/>
          </a:p>
          <a:p>
            <a:pPr marL="0" lvl="0" indent="0">
              <a:buNone/>
            </a:pPr>
            <a:r>
              <a:rPr lang="en-US" dirty="0"/>
              <a:t>To address issues such as overweight, obesity, cardiovascular disease, and Type II diabetes, students enrolled in kindergarten through eighth grades shall participate in physical activity as part of the LEA’s Physical Education curriculum.</a:t>
            </a:r>
            <a:r>
              <a:rPr lang="en-US" sz="2400" dirty="0"/>
              <a:t> </a:t>
            </a:r>
          </a:p>
          <a:p>
            <a:pPr marL="914400" lvl="1"/>
            <a:r>
              <a:rPr lang="en-US" dirty="0"/>
              <a:t>Elementary schools should consider the benefits of and move toward having 150 minutes of quality Physical Education per week with </a:t>
            </a:r>
            <a:r>
              <a:rPr lang="en-US" i="1" u="sng" dirty="0"/>
              <a:t>a certified Physical Education teacher</a:t>
            </a:r>
            <a:r>
              <a:rPr lang="en-US" dirty="0"/>
              <a:t> throughout the school year.</a:t>
            </a:r>
            <a:endParaRPr lang="en-US" sz="2000" dirty="0"/>
          </a:p>
          <a:p>
            <a:pPr marL="914400" lvl="1"/>
            <a:r>
              <a:rPr lang="en-US" dirty="0"/>
              <a:t>Middle schools should consider the benefits of and move toward having 225 minutes per week of Healthful Living Education.  Middle school Healthful Living Education should be divided equally between Health and Physical Education </a:t>
            </a:r>
            <a:r>
              <a:rPr lang="en-US" i="1" u="sng" dirty="0"/>
              <a:t>with certified Health and Physical Education teachers</a:t>
            </a:r>
            <a:r>
              <a:rPr lang="en-US" dirty="0"/>
              <a:t> throughout the school year.</a:t>
            </a:r>
            <a:endParaRPr lang="en-US" sz="2200" dirty="0">
              <a:solidFill>
                <a:srgbClr val="0F6A93"/>
              </a:solidFill>
              <a:latin typeface="Arial"/>
              <a:ea typeface="Arial"/>
              <a:cs typeface="Arial"/>
              <a:sym typeface="Arial"/>
            </a:endParaRPr>
          </a:p>
          <a:p>
            <a:pPr marL="342900" indent="-139700">
              <a:spcBef>
                <a:spcPts val="640"/>
              </a:spcBef>
              <a:buClr>
                <a:srgbClr val="0F6A93"/>
              </a:buClr>
              <a:buNone/>
            </a:pPr>
            <a:endParaRPr sz="3200" b="1" dirty="0">
              <a:solidFill>
                <a:srgbClr val="0F6A93"/>
              </a:solidFill>
              <a:latin typeface="Calibri"/>
              <a:ea typeface="Calibri"/>
              <a:cs typeface="Calibri"/>
              <a:sym typeface="Calibri"/>
            </a:endParaRPr>
          </a:p>
        </p:txBody>
      </p:sp>
      <p:sp>
        <p:nvSpPr>
          <p:cNvPr id="7" name="Title 1"/>
          <p:cNvSpPr txBox="1">
            <a:spLocks/>
          </p:cNvSpPr>
          <p:nvPr/>
        </p:nvSpPr>
        <p:spPr>
          <a:xfrm>
            <a:off x="279400" y="229344"/>
            <a:ext cx="11575800" cy="1497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NC State Board of Education </a:t>
            </a:r>
          </a:p>
          <a:p>
            <a:r>
              <a:rPr lang="en-US" sz="4000" dirty="0"/>
              <a:t>Healthy Active Children Policy- </a:t>
            </a:r>
            <a:r>
              <a:rPr lang="en-US" sz="3600" dirty="0"/>
              <a:t>Section 4</a:t>
            </a:r>
          </a:p>
        </p:txBody>
      </p:sp>
      <p:sp>
        <p:nvSpPr>
          <p:cNvPr id="2" name="Footer Placeholder 1">
            <a:extLst>
              <a:ext uri="{FF2B5EF4-FFF2-40B4-BE49-F238E27FC236}">
                <a16:creationId xmlns:a16="http://schemas.microsoft.com/office/drawing/2014/main" id="{BDA4BDA8-5EF8-4CD5-81C0-2103A0F2C477}"/>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389383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Shape 285"/>
          <p:cNvSpPr txBox="1">
            <a:spLocks noGrp="1"/>
          </p:cNvSpPr>
          <p:nvPr>
            <p:ph type="body" idx="1"/>
          </p:nvPr>
        </p:nvSpPr>
        <p:spPr>
          <a:xfrm>
            <a:off x="293298" y="1414731"/>
            <a:ext cx="11680166" cy="5141343"/>
          </a:xfrm>
          <a:prstGeom prst="rect">
            <a:avLst/>
          </a:prstGeom>
          <a:noFill/>
          <a:ln>
            <a:noFill/>
          </a:ln>
        </p:spPr>
        <p:txBody>
          <a:bodyPr vert="horz" lIns="91425" tIns="45700" rIns="91425" bIns="45700" rtlCol="0" anchor="t" anchorCtr="0">
            <a:noAutofit/>
          </a:bodyPr>
          <a:lstStyle/>
          <a:p>
            <a:pPr marL="0" lvl="0" indent="0">
              <a:buNone/>
            </a:pPr>
            <a:r>
              <a:rPr lang="en-US" sz="2600" dirty="0"/>
              <a:t>Physical Education shall take place in a supportive environment in which students learn, practice, and receive assessment on developmentally appropriate motor skills, social skills, and knowledge as defined by the North Carolina Healthful Living Standard Course of Study and that fosters support and guidance for being physically active. </a:t>
            </a:r>
          </a:p>
          <a:p>
            <a:pPr marL="0" lvl="0" indent="0">
              <a:buNone/>
            </a:pPr>
            <a:r>
              <a:rPr lang="en-US" sz="2600" dirty="0"/>
              <a:t>In order to meet enhanced goals, these classes should be the same class size as other academic classes with at least fifty percent of Physical Education class time spent with students engaged in moderate to vigorous physical activity.</a:t>
            </a: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lgn="r">
              <a:spcBef>
                <a:spcPts val="0"/>
              </a:spcBef>
              <a:buClr>
                <a:srgbClr val="0F6A93"/>
              </a:buClr>
              <a:buSzPct val="25000"/>
              <a:buNone/>
            </a:pPr>
            <a:r>
              <a:rPr lang="en-US" sz="2000" dirty="0">
                <a:latin typeface="Arial"/>
                <a:ea typeface="Arial"/>
                <a:cs typeface="Arial"/>
                <a:sym typeface="Arial"/>
              </a:rPr>
              <a:t>http://stateboard.ncpublicschools.gov/policy-manual/student-health-issues/healthy-active-children-policy-20161201</a:t>
            </a:r>
          </a:p>
          <a:p>
            <a:pPr marL="0" indent="0" algn="r">
              <a:buNone/>
            </a:pPr>
            <a:endParaRPr lang="en-US" altLang="en-US" sz="2000" dirty="0"/>
          </a:p>
          <a:p>
            <a:pPr marL="400050" lvl="1" indent="-6350">
              <a:spcBef>
                <a:spcPts val="0"/>
              </a:spcBef>
              <a:buClr>
                <a:srgbClr val="0F6A93"/>
              </a:buClr>
              <a:buSzPct val="25000"/>
              <a:buNone/>
            </a:pPr>
            <a:endParaRPr lang="en-US" sz="2200" dirty="0">
              <a:solidFill>
                <a:srgbClr val="0F6A93"/>
              </a:solidFill>
              <a:latin typeface="Arial"/>
              <a:ea typeface="Arial"/>
              <a:cs typeface="Arial"/>
              <a:sym typeface="Arial"/>
            </a:endParaRPr>
          </a:p>
          <a:p>
            <a:pPr marL="342900" indent="-139700">
              <a:spcBef>
                <a:spcPts val="640"/>
              </a:spcBef>
              <a:buClr>
                <a:srgbClr val="0F6A93"/>
              </a:buClr>
              <a:buNone/>
            </a:pPr>
            <a:endParaRPr sz="3200" b="1" dirty="0">
              <a:solidFill>
                <a:srgbClr val="0F6A93"/>
              </a:solidFill>
              <a:latin typeface="Calibri"/>
              <a:ea typeface="Calibri"/>
              <a:cs typeface="Calibri"/>
              <a:sym typeface="Calibri"/>
            </a:endParaRPr>
          </a:p>
        </p:txBody>
      </p:sp>
      <p:pic>
        <p:nvPicPr>
          <p:cNvPr id="6" name="Shape 63"/>
          <p:cNvPicPr preferRelativeResize="0"/>
          <p:nvPr/>
        </p:nvPicPr>
        <p:blipFill rotWithShape="1">
          <a:blip r:embed="rId3">
            <a:alphaModFix/>
          </a:blip>
          <a:srcRect t="10224" r="72732" b="11014"/>
          <a:stretch/>
        </p:blipFill>
        <p:spPr>
          <a:xfrm>
            <a:off x="9092242" y="4254109"/>
            <a:ext cx="1139439" cy="1304606"/>
          </a:xfrm>
          <a:prstGeom prst="rect">
            <a:avLst/>
          </a:prstGeom>
          <a:noFill/>
          <a:ln>
            <a:noFill/>
          </a:ln>
        </p:spPr>
      </p:pic>
      <p:sp>
        <p:nvSpPr>
          <p:cNvPr id="9" name="Title 1"/>
          <p:cNvSpPr txBox="1">
            <a:spLocks noGrp="1"/>
          </p:cNvSpPr>
          <p:nvPr>
            <p:ph type="title"/>
          </p:nvPr>
        </p:nvSpPr>
        <p:spPr>
          <a:xfrm>
            <a:off x="702128" y="891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NC State Board of Education </a:t>
            </a:r>
          </a:p>
          <a:p>
            <a:r>
              <a:rPr lang="en-US" sz="4000" dirty="0"/>
              <a:t>Healthy Active Children Policy- </a:t>
            </a:r>
            <a:r>
              <a:rPr lang="en-US" sz="3600" dirty="0"/>
              <a:t>Section 4 continued…</a:t>
            </a:r>
          </a:p>
        </p:txBody>
      </p:sp>
      <p:sp>
        <p:nvSpPr>
          <p:cNvPr id="2" name="Footer Placeholder 1">
            <a:extLst>
              <a:ext uri="{FF2B5EF4-FFF2-40B4-BE49-F238E27FC236}">
                <a16:creationId xmlns:a16="http://schemas.microsoft.com/office/drawing/2014/main" id="{D856650A-43E1-437E-8B14-FB17DBF8C5EC}"/>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120261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Shape 285"/>
          <p:cNvSpPr txBox="1">
            <a:spLocks noGrp="1"/>
          </p:cNvSpPr>
          <p:nvPr>
            <p:ph type="body" idx="1"/>
          </p:nvPr>
        </p:nvSpPr>
        <p:spPr>
          <a:xfrm>
            <a:off x="276045" y="1330469"/>
            <a:ext cx="11335109" cy="4162211"/>
          </a:xfrm>
          <a:prstGeom prst="rect">
            <a:avLst/>
          </a:prstGeom>
          <a:noFill/>
          <a:ln>
            <a:noFill/>
          </a:ln>
        </p:spPr>
        <p:txBody>
          <a:bodyPr vert="horz" lIns="91425" tIns="45700" rIns="91425" bIns="45700" rtlCol="0" anchor="t" anchorCtr="0">
            <a:noAutofit/>
          </a:bodyPr>
          <a:lstStyle/>
          <a:p>
            <a:pPr marL="450850" lvl="1" indent="-342900">
              <a:spcBef>
                <a:spcPts val="600"/>
              </a:spcBef>
              <a:buClr>
                <a:srgbClr val="0F6A93"/>
              </a:buClr>
              <a:buSzPct val="69000"/>
              <a:buFont typeface="Wingdings" panose="05000000000000000000" pitchFamily="2" charset="2"/>
              <a:buChar char="Ø"/>
            </a:pPr>
            <a:r>
              <a:rPr lang="en-US" sz="2800" dirty="0"/>
              <a:t>For schools in which Physical Education is not currently offered daily to all K-8 students, a minimum of 30 minutes, daily, of moderate to vigorous physical activity shall be provided by schools for all K-8 students.  </a:t>
            </a:r>
          </a:p>
          <a:p>
            <a:pPr marL="450850" lvl="1" indent="-342900">
              <a:spcBef>
                <a:spcPts val="600"/>
              </a:spcBef>
              <a:buClr>
                <a:srgbClr val="0F6A93"/>
              </a:buClr>
              <a:buSzPct val="69000"/>
              <a:buFont typeface="Wingdings" panose="05000000000000000000" pitchFamily="2" charset="2"/>
              <a:buChar char="Ø"/>
            </a:pPr>
            <a:r>
              <a:rPr lang="en-US" sz="2800" dirty="0"/>
              <a:t>This requirement can be achieved through a Physical Education class offered to all students.  </a:t>
            </a:r>
          </a:p>
          <a:p>
            <a:pPr marL="450850" lvl="1" indent="-342900">
              <a:spcBef>
                <a:spcPts val="600"/>
              </a:spcBef>
              <a:buClr>
                <a:srgbClr val="0F6A93"/>
              </a:buClr>
              <a:buSzPct val="69000"/>
              <a:buFont typeface="Wingdings" panose="05000000000000000000" pitchFamily="2" charset="2"/>
              <a:buChar char="Ø"/>
            </a:pPr>
            <a:r>
              <a:rPr lang="en-US" sz="2800" dirty="0"/>
              <a:t>On days when Physical Education is not part of a student’s schedule, the 30-minute physical activity requirement can be met by activities such as: recess, dance, classroom energizers, or other curriculum-based physical activity programs.</a:t>
            </a:r>
          </a:p>
          <a:p>
            <a:pPr marL="450850" lvl="1" indent="-342900">
              <a:spcBef>
                <a:spcPts val="0"/>
              </a:spcBef>
              <a:buClr>
                <a:srgbClr val="0F6A93"/>
              </a:buClr>
              <a:buSzPct val="25000"/>
              <a:buFont typeface="Wingdings" panose="05000000000000000000" pitchFamily="2" charset="2"/>
              <a:buChar char="Ø"/>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marL="366713" lvl="1" indent="0" algn="r">
              <a:buNone/>
            </a:pPr>
            <a:endParaRPr lang="en-US" altLang="en-US" sz="2000" dirty="0"/>
          </a:p>
          <a:p>
            <a:pPr marL="0" indent="0" algn="r">
              <a:buNone/>
            </a:pPr>
            <a:r>
              <a:rPr lang="en-US" altLang="en-US" sz="2000" dirty="0"/>
              <a:t>http://www.nchealthyschools.org/legislation/stateboard/</a:t>
            </a:r>
          </a:p>
          <a:p>
            <a:pPr marL="0" indent="0" algn="r">
              <a:buNone/>
            </a:pPr>
            <a:endParaRPr lang="en-US" altLang="en-US" sz="3600" dirty="0"/>
          </a:p>
          <a:p>
            <a:pPr marL="400050" lvl="1" indent="-6350">
              <a:spcBef>
                <a:spcPts val="0"/>
              </a:spcBef>
              <a:buClr>
                <a:srgbClr val="0F6A93"/>
              </a:buClr>
              <a:buSzPct val="25000"/>
              <a:buNone/>
            </a:pPr>
            <a:endParaRPr lang="en-US" sz="2200" dirty="0">
              <a:solidFill>
                <a:srgbClr val="0F6A93"/>
              </a:solidFill>
              <a:latin typeface="Arial"/>
              <a:ea typeface="Arial"/>
              <a:cs typeface="Arial"/>
              <a:sym typeface="Arial"/>
            </a:endParaRPr>
          </a:p>
          <a:p>
            <a:pPr marL="342900" indent="-139700">
              <a:spcBef>
                <a:spcPts val="640"/>
              </a:spcBef>
              <a:buClr>
                <a:srgbClr val="0F6A93"/>
              </a:buClr>
              <a:buNone/>
            </a:pPr>
            <a:endParaRPr sz="3200" b="1" dirty="0">
              <a:solidFill>
                <a:srgbClr val="0F6A93"/>
              </a:solidFill>
              <a:latin typeface="Calibri"/>
              <a:ea typeface="Calibri"/>
              <a:cs typeface="Calibri"/>
              <a:sym typeface="Calibri"/>
            </a:endParaRPr>
          </a:p>
        </p:txBody>
      </p:sp>
      <p:pic>
        <p:nvPicPr>
          <p:cNvPr id="283" name="Shape 283"/>
          <p:cNvPicPr preferRelativeResize="0"/>
          <p:nvPr/>
        </p:nvPicPr>
        <p:blipFill rotWithShape="1">
          <a:blip r:embed="rId3">
            <a:alphaModFix/>
          </a:blip>
          <a:srcRect l="-1724" t="24008" r="1724" b="-12036"/>
          <a:stretch/>
        </p:blipFill>
        <p:spPr>
          <a:xfrm>
            <a:off x="4143556" y="4661936"/>
            <a:ext cx="4419600" cy="2514599"/>
          </a:xfrm>
          <a:prstGeom prst="rect">
            <a:avLst/>
          </a:prstGeom>
          <a:noFill/>
          <a:ln>
            <a:noFill/>
          </a:ln>
        </p:spPr>
      </p:pic>
      <p:pic>
        <p:nvPicPr>
          <p:cNvPr id="6" name="Shape 63"/>
          <p:cNvPicPr preferRelativeResize="0"/>
          <p:nvPr/>
        </p:nvPicPr>
        <p:blipFill rotWithShape="1">
          <a:blip r:embed="rId4">
            <a:alphaModFix/>
          </a:blip>
          <a:srcRect t="10224" r="72732" b="11014"/>
          <a:stretch/>
        </p:blipFill>
        <p:spPr>
          <a:xfrm>
            <a:off x="11041434" y="5492680"/>
            <a:ext cx="1139439" cy="1304606"/>
          </a:xfrm>
          <a:prstGeom prst="rect">
            <a:avLst/>
          </a:prstGeom>
          <a:noFill/>
          <a:ln>
            <a:noFill/>
          </a:ln>
        </p:spPr>
      </p:pic>
      <p:sp>
        <p:nvSpPr>
          <p:cNvPr id="9" name="Title 1"/>
          <p:cNvSpPr txBox="1">
            <a:spLocks noGrp="1"/>
          </p:cNvSpPr>
          <p:nvPr>
            <p:ph type="title"/>
          </p:nvPr>
        </p:nvSpPr>
        <p:spPr>
          <a:xfrm>
            <a:off x="759842" y="4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NC State Board of Education </a:t>
            </a:r>
          </a:p>
          <a:p>
            <a:r>
              <a:rPr lang="en-US" sz="4000" dirty="0"/>
              <a:t>Healthy Active Children Policy- </a:t>
            </a:r>
            <a:r>
              <a:rPr lang="en-US" sz="3600" dirty="0"/>
              <a:t>Section 5</a:t>
            </a:r>
          </a:p>
        </p:txBody>
      </p:sp>
      <p:sp>
        <p:nvSpPr>
          <p:cNvPr id="2" name="Footer Placeholder 1">
            <a:extLst>
              <a:ext uri="{FF2B5EF4-FFF2-40B4-BE49-F238E27FC236}">
                <a16:creationId xmlns:a16="http://schemas.microsoft.com/office/drawing/2014/main" id="{E86963A1-4264-4A50-BAE0-73AAC3F00FBE}"/>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0998585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Shape 285"/>
          <p:cNvSpPr txBox="1">
            <a:spLocks noGrp="1"/>
          </p:cNvSpPr>
          <p:nvPr>
            <p:ph type="body" idx="1"/>
          </p:nvPr>
        </p:nvSpPr>
        <p:spPr>
          <a:xfrm>
            <a:off x="1017917" y="1600200"/>
            <a:ext cx="10335883" cy="4800600"/>
          </a:xfrm>
          <a:prstGeom prst="rect">
            <a:avLst/>
          </a:prstGeom>
          <a:noFill/>
          <a:ln>
            <a:noFill/>
          </a:ln>
        </p:spPr>
        <p:txBody>
          <a:bodyPr vert="horz" lIns="91425" tIns="45700" rIns="91425" bIns="45700" rtlCol="0" anchor="t" anchorCtr="0">
            <a:noAutofit/>
          </a:bodyPr>
          <a:lstStyle/>
          <a:p>
            <a:pPr marL="0" indent="0">
              <a:buNone/>
            </a:pPr>
            <a:r>
              <a:rPr lang="en-US" dirty="0"/>
              <a:t>The physical activity required by this section must involve physical exertion of at least a moderate to vigorous intensity level and for a duration sufficient to provide a significant health benefit to students according to National Physical Activity and Health Guidelines.  Activity sessions should be no less than ten-minute segments that, when combined, total 30 minutes of daily physical activity.</a:t>
            </a:r>
          </a:p>
          <a:p>
            <a:pPr marL="114300" lvl="1" indent="-6350">
              <a:spcBef>
                <a:spcPts val="0"/>
              </a:spcBef>
              <a:buClr>
                <a:srgbClr val="0F6A93"/>
              </a:buClr>
              <a:buSzPct val="25000"/>
              <a:buNone/>
            </a:pPr>
            <a:endParaRPr lang="en-US" dirty="0">
              <a:latin typeface="+mj-lt"/>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endParaRPr lang="en-US" sz="2200" dirty="0">
              <a:latin typeface="Arial"/>
              <a:ea typeface="Arial"/>
              <a:cs typeface="Arial"/>
              <a:sym typeface="Arial"/>
            </a:endParaRPr>
          </a:p>
          <a:p>
            <a:pPr marL="114300" lvl="1" indent="-6350">
              <a:spcBef>
                <a:spcPts val="0"/>
              </a:spcBef>
              <a:buClr>
                <a:srgbClr val="0F6A93"/>
              </a:buClr>
              <a:buSzPct val="25000"/>
              <a:buNone/>
            </a:pPr>
            <a:r>
              <a:rPr lang="en-US" sz="2200" dirty="0">
                <a:latin typeface="Arial"/>
                <a:ea typeface="Arial"/>
                <a:cs typeface="Arial"/>
                <a:sym typeface="Arial"/>
              </a:rPr>
              <a:t> </a:t>
            </a: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lvl="1" eaLnBrk="1" hangingPunct="1">
              <a:lnSpc>
                <a:spcPct val="90000"/>
              </a:lnSpc>
            </a:pPr>
            <a:endParaRPr lang="en-US" altLang="en-US" sz="2200" dirty="0"/>
          </a:p>
          <a:p>
            <a:pPr marL="366713" lvl="1" indent="0" algn="r">
              <a:buNone/>
            </a:pPr>
            <a:endParaRPr lang="en-US" altLang="en-US" sz="2000" dirty="0"/>
          </a:p>
          <a:p>
            <a:pPr marL="0" indent="0" algn="r">
              <a:buNone/>
            </a:pPr>
            <a:r>
              <a:rPr lang="en-US" altLang="en-US" sz="2000" dirty="0"/>
              <a:t>http://www.nchealthyschools.org/legislation/stateboard/</a:t>
            </a:r>
          </a:p>
          <a:p>
            <a:pPr marL="0" indent="0" algn="r">
              <a:buNone/>
            </a:pPr>
            <a:endParaRPr lang="en-US" altLang="en-US" sz="3600" dirty="0"/>
          </a:p>
          <a:p>
            <a:pPr marL="400050" lvl="1" indent="-6350">
              <a:spcBef>
                <a:spcPts val="0"/>
              </a:spcBef>
              <a:buClr>
                <a:srgbClr val="0F6A93"/>
              </a:buClr>
              <a:buSzPct val="25000"/>
              <a:buNone/>
            </a:pPr>
            <a:endParaRPr lang="en-US" sz="2200" dirty="0">
              <a:solidFill>
                <a:srgbClr val="0F6A93"/>
              </a:solidFill>
              <a:latin typeface="Arial"/>
              <a:ea typeface="Arial"/>
              <a:cs typeface="Arial"/>
              <a:sym typeface="Arial"/>
            </a:endParaRPr>
          </a:p>
          <a:p>
            <a:pPr marL="342900" indent="-139700">
              <a:spcBef>
                <a:spcPts val="640"/>
              </a:spcBef>
              <a:buClr>
                <a:srgbClr val="0F6A93"/>
              </a:buClr>
              <a:buNone/>
            </a:pPr>
            <a:endParaRPr sz="3200" b="1" dirty="0">
              <a:solidFill>
                <a:srgbClr val="0F6A93"/>
              </a:solidFill>
              <a:latin typeface="Calibri"/>
              <a:ea typeface="Calibri"/>
              <a:cs typeface="Calibri"/>
              <a:sym typeface="Calibri"/>
            </a:endParaRPr>
          </a:p>
        </p:txBody>
      </p:sp>
      <p:pic>
        <p:nvPicPr>
          <p:cNvPr id="6" name="Shape 63"/>
          <p:cNvPicPr preferRelativeResize="0"/>
          <p:nvPr/>
        </p:nvPicPr>
        <p:blipFill rotWithShape="1">
          <a:blip r:embed="rId3">
            <a:alphaModFix/>
          </a:blip>
          <a:srcRect t="10224" r="72732" b="11014"/>
          <a:stretch/>
        </p:blipFill>
        <p:spPr>
          <a:xfrm>
            <a:off x="1640081" y="5492680"/>
            <a:ext cx="1139439" cy="1304606"/>
          </a:xfrm>
          <a:prstGeom prst="rect">
            <a:avLst/>
          </a:prstGeom>
          <a:noFill/>
          <a:ln>
            <a:noFill/>
          </a:ln>
        </p:spPr>
      </p:pic>
      <p:sp>
        <p:nvSpPr>
          <p:cNvPr id="9"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NC State Board of Education </a:t>
            </a:r>
          </a:p>
          <a:p>
            <a:r>
              <a:rPr lang="en-US" sz="4000" dirty="0"/>
              <a:t>Healthy Active Children Policy- </a:t>
            </a:r>
            <a:r>
              <a:rPr lang="en-US" sz="3600" dirty="0"/>
              <a:t>Section 5 continued…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218" y="4000500"/>
            <a:ext cx="4769157" cy="2682651"/>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024EE5FE-00B8-4CA4-8D5A-DA3AB8E5C6F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929035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Shape 291"/>
          <p:cNvSpPr txBox="1">
            <a:spLocks noGrp="1"/>
          </p:cNvSpPr>
          <p:nvPr>
            <p:ph type="body" idx="1"/>
          </p:nvPr>
        </p:nvSpPr>
        <p:spPr>
          <a:xfrm>
            <a:off x="379562" y="1518158"/>
            <a:ext cx="11680697" cy="4816316"/>
          </a:xfrm>
          <a:prstGeom prst="rect">
            <a:avLst/>
          </a:prstGeom>
          <a:noFill/>
          <a:ln>
            <a:noFill/>
          </a:ln>
        </p:spPr>
        <p:txBody>
          <a:bodyPr vert="horz" lIns="91425" tIns="45700" rIns="91425" bIns="45700" rtlCol="0" anchor="t" anchorCtr="0">
            <a:noAutofit/>
          </a:bodyPr>
          <a:lstStyle/>
          <a:p>
            <a:pPr marL="63500" lvl="1" indent="-6350">
              <a:spcBef>
                <a:spcPts val="440"/>
              </a:spcBef>
              <a:buClr>
                <a:srgbClr val="0F6A93"/>
              </a:buClr>
              <a:buSzPct val="25000"/>
              <a:buNone/>
            </a:pPr>
            <a:r>
              <a:rPr lang="en-US" sz="2800" dirty="0">
                <a:ea typeface="Arial"/>
                <a:cs typeface="Arial"/>
                <a:sym typeface="Arial"/>
              </a:rPr>
              <a:t>Recess shall consist of unstructured free play or structured games and activities. Recess and physical activity shall not be taken away from students as a form of punishment; furthermore, exercise shall not be assigned for use as a form of punishment for students.</a:t>
            </a:r>
          </a:p>
          <a:p>
            <a:pPr marL="63500" lvl="1" indent="-6350">
              <a:spcBef>
                <a:spcPts val="440"/>
              </a:spcBef>
              <a:buClr>
                <a:srgbClr val="0F6A93"/>
              </a:buClr>
              <a:buSzPct val="25000"/>
              <a:buNone/>
            </a:pPr>
            <a:endParaRPr lang="en-US" sz="2800" dirty="0">
              <a:ea typeface="Arial"/>
              <a:cs typeface="Arial"/>
              <a:sym typeface="Arial"/>
            </a:endParaRPr>
          </a:p>
          <a:p>
            <a:pPr marL="342900" indent="-177800">
              <a:spcBef>
                <a:spcPts val="520"/>
              </a:spcBef>
              <a:buClr>
                <a:srgbClr val="0F6A93"/>
              </a:buClr>
              <a:buNone/>
            </a:pPr>
            <a:endParaRPr sz="2600" dirty="0">
              <a:solidFill>
                <a:srgbClr val="0F6A93"/>
              </a:solidFill>
              <a:latin typeface="Arial"/>
              <a:ea typeface="Arial"/>
              <a:cs typeface="Arial"/>
              <a:sym typeface="Arial"/>
            </a:endParaRPr>
          </a:p>
        </p:txBody>
      </p:sp>
      <p:pic>
        <p:nvPicPr>
          <p:cNvPr id="292" name="Shape 292"/>
          <p:cNvPicPr preferRelativeResize="0"/>
          <p:nvPr/>
        </p:nvPicPr>
        <p:blipFill rotWithShape="1">
          <a:blip r:embed="rId3">
            <a:alphaModFix/>
          </a:blip>
          <a:srcRect/>
          <a:stretch/>
        </p:blipFill>
        <p:spPr>
          <a:xfrm>
            <a:off x="1620859" y="3528006"/>
            <a:ext cx="2807898" cy="3177496"/>
          </a:xfrm>
          <a:prstGeom prst="rect">
            <a:avLst/>
          </a:prstGeom>
          <a:noFill/>
          <a:ln>
            <a:noFill/>
          </a:ln>
        </p:spPr>
      </p:pic>
      <p:pic>
        <p:nvPicPr>
          <p:cNvPr id="293" name="Shape 293"/>
          <p:cNvPicPr preferRelativeResize="0"/>
          <p:nvPr/>
        </p:nvPicPr>
        <p:blipFill rotWithShape="1">
          <a:blip r:embed="rId4">
            <a:alphaModFix/>
          </a:blip>
          <a:srcRect/>
          <a:stretch/>
        </p:blipFill>
        <p:spPr>
          <a:xfrm>
            <a:off x="4509192" y="3165696"/>
            <a:ext cx="3758018" cy="2825577"/>
          </a:xfrm>
          <a:prstGeom prst="rect">
            <a:avLst/>
          </a:prstGeom>
          <a:noFill/>
          <a:ln>
            <a:noFill/>
          </a:ln>
        </p:spPr>
      </p:pic>
      <p:pic>
        <p:nvPicPr>
          <p:cNvPr id="7" name="Shape 63"/>
          <p:cNvPicPr preferRelativeResize="0"/>
          <p:nvPr/>
        </p:nvPicPr>
        <p:blipFill rotWithShape="1">
          <a:blip r:embed="rId5">
            <a:alphaModFix/>
          </a:blip>
          <a:srcRect t="10224" r="72732" b="11014"/>
          <a:stretch/>
        </p:blipFill>
        <p:spPr>
          <a:xfrm>
            <a:off x="9790760" y="4046541"/>
            <a:ext cx="1139439" cy="1304606"/>
          </a:xfrm>
          <a:prstGeom prst="rect">
            <a:avLst/>
          </a:prstGeom>
          <a:noFill/>
          <a:ln>
            <a:noFill/>
          </a:ln>
        </p:spPr>
      </p:pic>
      <p:sp>
        <p:nvSpPr>
          <p:cNvPr id="10" name="Title 1"/>
          <p:cNvSpPr txBox="1">
            <a:spLocks noGrp="1"/>
          </p:cNvSpPr>
          <p:nvPr>
            <p:ph type="title"/>
          </p:nvPr>
        </p:nvSpPr>
        <p:spPr>
          <a:xfrm>
            <a:off x="751935" y="1925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NC State Board of Education </a:t>
            </a:r>
          </a:p>
          <a:p>
            <a:r>
              <a:rPr lang="en-US" sz="4000" dirty="0"/>
              <a:t>Healthy Active Children Policy- </a:t>
            </a:r>
            <a:r>
              <a:rPr lang="en-US" sz="3600" dirty="0"/>
              <a:t>Section 5 continued…</a:t>
            </a:r>
          </a:p>
        </p:txBody>
      </p:sp>
      <p:sp>
        <p:nvSpPr>
          <p:cNvPr id="5" name="Rectangle 4"/>
          <p:cNvSpPr/>
          <p:nvPr/>
        </p:nvSpPr>
        <p:spPr>
          <a:xfrm>
            <a:off x="4428757" y="6070957"/>
            <a:ext cx="7631502" cy="707886"/>
          </a:xfrm>
          <a:prstGeom prst="rect">
            <a:avLst/>
          </a:prstGeom>
        </p:spPr>
        <p:txBody>
          <a:bodyPr wrap="square">
            <a:spAutoFit/>
          </a:bodyPr>
          <a:lstStyle/>
          <a:p>
            <a:pPr marL="114300" lvl="1" indent="-6350" algn="r">
              <a:spcBef>
                <a:spcPts val="0"/>
              </a:spcBef>
              <a:buClr>
                <a:srgbClr val="0F6A93"/>
              </a:buClr>
              <a:buSzPct val="25000"/>
              <a:buNone/>
            </a:pPr>
            <a:r>
              <a:rPr lang="en-US" sz="2000" dirty="0">
                <a:latin typeface="Arial"/>
                <a:ea typeface="Arial"/>
                <a:cs typeface="Arial"/>
                <a:sym typeface="Arial"/>
              </a:rPr>
              <a:t>http://stateboard.ncpublicschools.gov/policy-manual/student-health-issues/healthy-active-children-policy-20161201</a:t>
            </a:r>
          </a:p>
        </p:txBody>
      </p:sp>
      <p:sp>
        <p:nvSpPr>
          <p:cNvPr id="2" name="Footer Placeholder 1">
            <a:extLst>
              <a:ext uri="{FF2B5EF4-FFF2-40B4-BE49-F238E27FC236}">
                <a16:creationId xmlns:a16="http://schemas.microsoft.com/office/drawing/2014/main" id="{F968C038-28A7-410C-B149-8D9B6909545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995604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a:r>
            <a:br>
              <a:rPr lang="en-US" sz="4000" dirty="0"/>
            </a:br>
            <a:endParaRPr lang="en-US" dirty="0"/>
          </a:p>
        </p:txBody>
      </p:sp>
      <p:sp>
        <p:nvSpPr>
          <p:cNvPr id="3" name="Content Placeholder 2"/>
          <p:cNvSpPr>
            <a:spLocks noGrp="1"/>
          </p:cNvSpPr>
          <p:nvPr>
            <p:ph idx="1"/>
          </p:nvPr>
        </p:nvSpPr>
        <p:spPr>
          <a:xfrm>
            <a:off x="1347689" y="246833"/>
            <a:ext cx="10515600" cy="5403273"/>
          </a:xfrm>
        </p:spPr>
        <p:txBody>
          <a:bodyPr>
            <a:normAutofit/>
          </a:bodyPr>
          <a:lstStyle/>
          <a:p>
            <a:pPr marL="0" indent="0">
              <a:buNone/>
            </a:pPr>
            <a:r>
              <a:rPr lang="en-US" sz="5800" dirty="0">
                <a:solidFill>
                  <a:schemeClr val="bg1"/>
                </a:solidFill>
              </a:rPr>
              <a:t>Pop Quiz!</a:t>
            </a:r>
            <a:r>
              <a:rPr lang="en-US" sz="5400" dirty="0">
                <a:solidFill>
                  <a:schemeClr val="bg1"/>
                </a:solidFill>
              </a:rPr>
              <a:t> </a:t>
            </a:r>
          </a:p>
          <a:p>
            <a:pPr marL="0" indent="0" algn="ctr">
              <a:buNone/>
            </a:pPr>
            <a:r>
              <a:rPr lang="en-US" sz="5400" dirty="0"/>
              <a:t>Top 10 List of Most Common Misconceptions about Physical Education for Students with Disabilities</a:t>
            </a:r>
          </a:p>
          <a:p>
            <a:pPr marL="0" indent="0" algn="ctr">
              <a:buNone/>
            </a:pPr>
            <a:endParaRPr lang="en-US" sz="5400" dirty="0"/>
          </a:p>
          <a:p>
            <a:pPr marL="0" indent="0" algn="r">
              <a:buNone/>
            </a:pPr>
            <a:r>
              <a:rPr lang="en-US" sz="3000" dirty="0"/>
              <a:t>http://www.wrightslaw.com/info/phys.fit.htm</a:t>
            </a:r>
          </a:p>
        </p:txBody>
      </p:sp>
      <p:pic>
        <p:nvPicPr>
          <p:cNvPr id="4" name="Picture 9" descr="C:\Documents and Settings\lxr\Local Settings\Temporary Internet Files\Content.IE5\L2K5J6SK\MPj03876160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82" t="8448" r="7004" b="6320"/>
          <a:stretch/>
        </p:blipFill>
        <p:spPr>
          <a:xfrm rot="-2340000">
            <a:off x="1455445" y="3611674"/>
            <a:ext cx="1846027" cy="2615341"/>
          </a:xfrm>
          <a:prstGeom prst="rect">
            <a:avLst/>
          </a:prstGeom>
          <a:noFill/>
        </p:spPr>
      </p:pic>
      <p:sp>
        <p:nvSpPr>
          <p:cNvPr id="5" name="Footer Placeholder 4">
            <a:extLst>
              <a:ext uri="{FF2B5EF4-FFF2-40B4-BE49-F238E27FC236}">
                <a16:creationId xmlns:a16="http://schemas.microsoft.com/office/drawing/2014/main" id="{661963A3-6548-41E0-A049-D33D19AF7435}"/>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54028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Board of Education Goals</a:t>
            </a:r>
          </a:p>
        </p:txBody>
      </p:sp>
      <p:sp>
        <p:nvSpPr>
          <p:cNvPr id="3" name="Content Placeholder 2"/>
          <p:cNvSpPr>
            <a:spLocks noGrp="1"/>
          </p:cNvSpPr>
          <p:nvPr>
            <p:ph sz="quarter" idx="1"/>
          </p:nvPr>
        </p:nvSpPr>
        <p:spPr>
          <a:xfrm>
            <a:off x="838200" y="1600200"/>
            <a:ext cx="10515600" cy="5042140"/>
          </a:xfrm>
        </p:spPr>
        <p:txBody>
          <a:bodyPr>
            <a:normAutofit fontScale="92500" lnSpcReduction="10000"/>
          </a:bodyPr>
          <a:lstStyle/>
          <a:p>
            <a:pPr marL="0" indent="0">
              <a:buNone/>
            </a:pPr>
            <a:r>
              <a:rPr lang="en-US" sz="3000" dirty="0"/>
              <a:t>The NC State Board of Education is committed to the health of all students in North Carolina and includes healthy, safe and responsible students as part of their strategic plan. </a:t>
            </a:r>
          </a:p>
          <a:p>
            <a:pPr marL="0" indent="0">
              <a:buNone/>
            </a:pPr>
            <a:r>
              <a:rPr lang="en-US" sz="3500" dirty="0"/>
              <a:t>Goal 5: Every student is healthy, safe, and responsible</a:t>
            </a:r>
          </a:p>
          <a:p>
            <a:r>
              <a:rPr lang="en-US" sz="2600" dirty="0"/>
              <a:t>Objective 1: Create and maintain a safe, respectful school environment</a:t>
            </a:r>
          </a:p>
          <a:p>
            <a:r>
              <a:rPr lang="en-US" sz="2600" dirty="0"/>
              <a:t>Objective 2: Promote healthy, active lifestyles for students</a:t>
            </a:r>
          </a:p>
          <a:p>
            <a:r>
              <a:rPr lang="en-US" sz="2600" dirty="0"/>
              <a:t>Objective 3: Decrease the number of students who are chronically absent, dropout, or suspended out of school</a:t>
            </a:r>
          </a:p>
          <a:p>
            <a:r>
              <a:rPr lang="en-US" sz="2600" dirty="0"/>
              <a:t>Objective 4: Decrease violence and crime in schools</a:t>
            </a:r>
          </a:p>
          <a:p>
            <a:endParaRPr lang="en-US" sz="2200" dirty="0"/>
          </a:p>
          <a:p>
            <a:endParaRPr lang="en-US" sz="2200" dirty="0"/>
          </a:p>
          <a:p>
            <a:pPr marL="0" indent="0" algn="r">
              <a:buNone/>
            </a:pPr>
            <a:r>
              <a:rPr lang="en-US" sz="2000" dirty="0"/>
              <a:t>http://www.nchealthyschools.org/legislation/</a:t>
            </a:r>
            <a:endParaRPr lang="en-US" sz="2400" dirty="0"/>
          </a:p>
        </p:txBody>
      </p:sp>
      <p:sp>
        <p:nvSpPr>
          <p:cNvPr id="4" name="Footer Placeholder 3">
            <a:extLst>
              <a:ext uri="{FF2B5EF4-FFF2-40B4-BE49-F238E27FC236}">
                <a16:creationId xmlns:a16="http://schemas.microsoft.com/office/drawing/2014/main" id="{49044033-ACB3-4ADA-B96B-C48FD6B1A4D0}"/>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78772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85"/>
            <a:ext cx="10515600" cy="1325563"/>
          </a:xfrm>
        </p:spPr>
        <p:txBody>
          <a:bodyPr>
            <a:normAutofit/>
          </a:bodyPr>
          <a:lstStyle/>
          <a:p>
            <a:r>
              <a:rPr lang="en-US" sz="4800" b="1" dirty="0"/>
              <a:t>The Importance of APE!!!!</a:t>
            </a:r>
          </a:p>
        </p:txBody>
      </p:sp>
      <p:sp>
        <p:nvSpPr>
          <p:cNvPr id="3" name="Content Placeholder 2"/>
          <p:cNvSpPr>
            <a:spLocks noGrp="1"/>
          </p:cNvSpPr>
          <p:nvPr>
            <p:ph idx="1"/>
          </p:nvPr>
        </p:nvSpPr>
        <p:spPr>
          <a:xfrm>
            <a:off x="457200" y="1723868"/>
            <a:ext cx="11521440" cy="4966491"/>
          </a:xfrm>
        </p:spPr>
        <p:txBody>
          <a:bodyPr>
            <a:normAutofit/>
          </a:bodyPr>
          <a:lstStyle/>
          <a:p>
            <a:pPr marL="0" indent="0">
              <a:buNone/>
            </a:pPr>
            <a:r>
              <a:rPr lang="en-US" sz="3200" dirty="0"/>
              <a:t>The purpose of PE and APE is: </a:t>
            </a:r>
          </a:p>
          <a:p>
            <a:pPr lvl="1"/>
            <a:r>
              <a:rPr lang="en-US" sz="2800" dirty="0"/>
              <a:t>for students to learn, practice, and master skills- </a:t>
            </a:r>
          </a:p>
          <a:p>
            <a:pPr lvl="1"/>
            <a:endParaRPr lang="en-US" sz="2800" dirty="0"/>
          </a:p>
          <a:p>
            <a:pPr lvl="1"/>
            <a:endParaRPr lang="en-US" sz="2800" dirty="0"/>
          </a:p>
          <a:p>
            <a:pPr lvl="1"/>
            <a:r>
              <a:rPr lang="en-US" sz="2800" dirty="0"/>
              <a:t>to build capacity in students to be active for a lifetime</a:t>
            </a:r>
          </a:p>
          <a:p>
            <a:pPr lvl="1"/>
            <a:r>
              <a:rPr lang="en-US" sz="2800" dirty="0"/>
              <a:t>to provide students physical activity</a:t>
            </a:r>
          </a:p>
          <a:p>
            <a:pPr>
              <a:buFont typeface="Wingdings" panose="05000000000000000000" pitchFamily="2" charset="2"/>
              <a:buChar char="Ø"/>
            </a:pPr>
            <a:r>
              <a:rPr lang="en-US" sz="3200" dirty="0"/>
              <a:t>Recreation and wellness activities are a critical dimension of the quality of life for all people, including those with developmental disabilities. There are a vehicle through which people have fun, meet new friends, and develop skills and competencies.</a:t>
            </a:r>
          </a:p>
          <a:p>
            <a:pPr marL="0" indent="0">
              <a:buNone/>
            </a:pPr>
            <a:endParaRPr lang="en-US" dirty="0"/>
          </a:p>
        </p:txBody>
      </p:sp>
      <p:sp>
        <p:nvSpPr>
          <p:cNvPr id="4" name="TextBox 3"/>
          <p:cNvSpPr txBox="1"/>
          <p:nvPr/>
        </p:nvSpPr>
        <p:spPr>
          <a:xfrm>
            <a:off x="1722369" y="2685238"/>
            <a:ext cx="5562600" cy="1200329"/>
          </a:xfrm>
          <a:prstGeom prst="rect">
            <a:avLst/>
          </a:prstGeom>
          <a:noFill/>
        </p:spPr>
        <p:txBody>
          <a:bodyPr wrap="square" numCol="2" rtlCol="0">
            <a:spAutoFit/>
          </a:bodyPr>
          <a:lstStyle/>
          <a:p>
            <a:pPr marL="285750" lvl="2" indent="-285750">
              <a:buFont typeface="Arial" panose="020B0604020202020204" pitchFamily="34" charset="0"/>
              <a:buChar char="•"/>
            </a:pPr>
            <a:r>
              <a:rPr lang="en-US" sz="2400" dirty="0"/>
              <a:t>Physical/motoric</a:t>
            </a:r>
          </a:p>
          <a:p>
            <a:pPr marL="285750" lvl="2" indent="-285750">
              <a:buFont typeface="Arial" panose="020B0604020202020204" pitchFamily="34" charset="0"/>
              <a:buChar char="•"/>
            </a:pPr>
            <a:r>
              <a:rPr lang="en-US" sz="2400" dirty="0"/>
              <a:t>Fitness</a:t>
            </a:r>
          </a:p>
          <a:p>
            <a:pPr marL="285750" lvl="2" indent="-285750">
              <a:buFont typeface="Arial" panose="020B0604020202020204" pitchFamily="34" charset="0"/>
              <a:buChar char="•"/>
            </a:pPr>
            <a:endParaRPr lang="en-US" sz="2400" dirty="0"/>
          </a:p>
          <a:p>
            <a:pPr marL="285750" lvl="2" indent="-285750">
              <a:buFont typeface="Arial" panose="020B0604020202020204" pitchFamily="34" charset="0"/>
              <a:buChar char="•"/>
            </a:pPr>
            <a:r>
              <a:rPr lang="en-US" sz="2400" dirty="0"/>
              <a:t>Social</a:t>
            </a:r>
          </a:p>
          <a:p>
            <a:pPr marL="285750" lvl="2" indent="-285750">
              <a:buFont typeface="Arial" panose="020B0604020202020204" pitchFamily="34" charset="0"/>
              <a:buChar char="•"/>
            </a:pPr>
            <a:r>
              <a:rPr lang="en-US" sz="2400" dirty="0"/>
              <a:t>Functional</a:t>
            </a:r>
          </a:p>
          <a:p>
            <a:endParaRPr lang="en-US" dirty="0"/>
          </a:p>
        </p:txBody>
      </p:sp>
      <p:sp>
        <p:nvSpPr>
          <p:cNvPr id="5" name="Footer Placeholder 4">
            <a:extLst>
              <a:ext uri="{FF2B5EF4-FFF2-40B4-BE49-F238E27FC236}">
                <a16:creationId xmlns:a16="http://schemas.microsoft.com/office/drawing/2014/main" id="{03F1D38E-9712-4BA8-A97E-25D2BCAD2F27}"/>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07990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859"/>
            <a:ext cx="10515600" cy="1325563"/>
          </a:xfrm>
        </p:spPr>
        <p:txBody>
          <a:bodyPr>
            <a:normAutofit/>
          </a:bodyPr>
          <a:lstStyle/>
          <a:p>
            <a:r>
              <a:rPr lang="en-US" sz="4800" b="1" dirty="0"/>
              <a:t>The Importance of APE!!!!</a:t>
            </a:r>
          </a:p>
        </p:txBody>
      </p:sp>
      <p:sp>
        <p:nvSpPr>
          <p:cNvPr id="3" name="Content Placeholder 2"/>
          <p:cNvSpPr>
            <a:spLocks noGrp="1"/>
          </p:cNvSpPr>
          <p:nvPr>
            <p:ph idx="1"/>
          </p:nvPr>
        </p:nvSpPr>
        <p:spPr>
          <a:xfrm>
            <a:off x="457200" y="2128602"/>
            <a:ext cx="11521440" cy="4561757"/>
          </a:xfrm>
        </p:spPr>
        <p:txBody>
          <a:bodyPr>
            <a:normAutofit/>
          </a:bodyPr>
          <a:lstStyle/>
          <a:p>
            <a:r>
              <a:rPr lang="en-US" sz="3200" dirty="0"/>
              <a:t>The President's Council on Fitness, Sports and Nutrition reported that physical activity is 4.5 times lower for children and youth with disabilities compared to their peers without disabilities.</a:t>
            </a:r>
          </a:p>
          <a:p>
            <a:r>
              <a:rPr lang="en-US" sz="3200" dirty="0"/>
              <a:t>Every student can benefit from physical education</a:t>
            </a:r>
          </a:p>
          <a:p>
            <a:r>
              <a:rPr lang="en-US" sz="3200" b="1" dirty="0"/>
              <a:t>APE can be an important component of the secondary transition plan for students with disabilities. </a:t>
            </a:r>
          </a:p>
          <a:p>
            <a:endParaRPr lang="en-US" dirty="0"/>
          </a:p>
          <a:p>
            <a:endParaRPr lang="en-US" dirty="0"/>
          </a:p>
        </p:txBody>
      </p:sp>
      <p:sp>
        <p:nvSpPr>
          <p:cNvPr id="4" name="Footer Placeholder 3">
            <a:extLst>
              <a:ext uri="{FF2B5EF4-FFF2-40B4-BE49-F238E27FC236}">
                <a16:creationId xmlns:a16="http://schemas.microsoft.com/office/drawing/2014/main" id="{E2190452-2FCC-44EE-A9B9-218C8CF9E0C4}"/>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666838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5541"/>
            <a:ext cx="10515600" cy="1325563"/>
          </a:xfrm>
        </p:spPr>
        <p:txBody>
          <a:bodyPr>
            <a:normAutofit/>
          </a:bodyPr>
          <a:lstStyle/>
          <a:p>
            <a:r>
              <a:rPr lang="en-US" sz="4800" b="1" dirty="0"/>
              <a:t>NC 1500-2.1 Adapted Physical Education</a:t>
            </a:r>
          </a:p>
        </p:txBody>
      </p:sp>
      <p:sp>
        <p:nvSpPr>
          <p:cNvPr id="5" name="Content Placeholder 4"/>
          <p:cNvSpPr>
            <a:spLocks noGrp="1"/>
          </p:cNvSpPr>
          <p:nvPr>
            <p:ph idx="1"/>
          </p:nvPr>
        </p:nvSpPr>
        <p:spPr>
          <a:xfrm>
            <a:off x="838200" y="2319866"/>
            <a:ext cx="10515600" cy="3471333"/>
          </a:xfrm>
        </p:spPr>
        <p:txBody>
          <a:bodyPr/>
          <a:lstStyle/>
          <a:p>
            <a:pPr marL="0" indent="0">
              <a:buNone/>
            </a:pPr>
            <a:r>
              <a:rPr lang="en-US" b="1" dirty="0"/>
              <a:t>NC 1500-2.1 Adapted Physical Education</a:t>
            </a:r>
          </a:p>
          <a:p>
            <a:pPr marL="0" indent="0">
              <a:buNone/>
            </a:pPr>
            <a:r>
              <a:rPr lang="en-US" dirty="0"/>
              <a:t>(a) Children with disabilities shall have equal access to the provision of physical education. Physical education includes the development of:</a:t>
            </a:r>
          </a:p>
          <a:p>
            <a:pPr marL="457200" lvl="1" indent="0">
              <a:buNone/>
            </a:pPr>
            <a:r>
              <a:rPr lang="en-US" dirty="0"/>
              <a:t>(1) Physical and motor fitness;</a:t>
            </a:r>
          </a:p>
          <a:p>
            <a:pPr marL="457200" lvl="1" indent="0">
              <a:buNone/>
            </a:pPr>
            <a:r>
              <a:rPr lang="en-US" dirty="0"/>
              <a:t>(2) Fundamental motor skills and patterns; and</a:t>
            </a:r>
          </a:p>
          <a:p>
            <a:pPr marL="457200" lvl="1" indent="0">
              <a:buNone/>
            </a:pPr>
            <a:r>
              <a:rPr lang="en-US" dirty="0"/>
              <a:t>(3) Skills in individual and group games, sports, and activities (including intramural and life-time sports).</a:t>
            </a:r>
          </a:p>
        </p:txBody>
      </p:sp>
      <p:sp>
        <p:nvSpPr>
          <p:cNvPr id="2" name="Footer Placeholder 1">
            <a:extLst>
              <a:ext uri="{FF2B5EF4-FFF2-40B4-BE49-F238E27FC236}">
                <a16:creationId xmlns:a16="http://schemas.microsoft.com/office/drawing/2014/main" id="{0173D733-D8EB-43A9-88FE-D98B7D2A910B}"/>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0332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410844"/>
            <a:ext cx="11088545" cy="6274436"/>
          </a:xfrm>
        </p:spPr>
        <p:txBody>
          <a:bodyPr>
            <a:normAutofit lnSpcReduction="10000"/>
          </a:bodyPr>
          <a:lstStyle/>
          <a:p>
            <a:pPr marL="0" indent="0">
              <a:buNone/>
            </a:pPr>
            <a:r>
              <a:rPr lang="en-US" dirty="0"/>
              <a:t>(b) If a child with a disability cannot participate in the regular physical education program, individualized instruction in physical education designed to meet the unique needs of the child shall be provided. Physical education may include:</a:t>
            </a:r>
          </a:p>
          <a:p>
            <a:pPr marL="457200" lvl="1" indent="0">
              <a:buNone/>
            </a:pPr>
            <a:r>
              <a:rPr lang="en-US" dirty="0"/>
              <a:t>  (1) Modified physical education,</a:t>
            </a:r>
          </a:p>
          <a:p>
            <a:pPr marL="457200" lvl="1" indent="0">
              <a:buNone/>
            </a:pPr>
            <a:r>
              <a:rPr lang="en-US" dirty="0"/>
              <a:t>  (2) Adapted/special physical education,</a:t>
            </a:r>
          </a:p>
          <a:p>
            <a:pPr marL="457200" lvl="1" indent="0">
              <a:buNone/>
            </a:pPr>
            <a:r>
              <a:rPr lang="en-US" dirty="0"/>
              <a:t>  (3) Movement education, and</a:t>
            </a:r>
          </a:p>
          <a:p>
            <a:pPr marL="457200" lvl="1" indent="0">
              <a:buNone/>
            </a:pPr>
            <a:r>
              <a:rPr lang="en-US" dirty="0"/>
              <a:t>  (4) Motor development.</a:t>
            </a:r>
          </a:p>
          <a:p>
            <a:pPr marL="0" indent="0">
              <a:buNone/>
            </a:pPr>
            <a:r>
              <a:rPr lang="en-US" dirty="0"/>
              <a:t>(c) Modified physical education is appropriate for a child who can participate in the general physical education program with accommodations or modifications. These modifications can include changing rules, equipment, time limits, etc. It can also include supports such as a sign language interpreter.</a:t>
            </a:r>
          </a:p>
          <a:p>
            <a:pPr marL="0" indent="0">
              <a:buNone/>
            </a:pPr>
            <a:r>
              <a:rPr lang="en-US" b="1" i="1" dirty="0"/>
              <a:t>(d) Adapted physical education (also called specially designed or special physical education) is instruction in physical education that is designed on an individual basis specifically to meet the needs of a child with a disability.</a:t>
            </a:r>
          </a:p>
        </p:txBody>
      </p:sp>
      <p:sp>
        <p:nvSpPr>
          <p:cNvPr id="2" name="Footer Placeholder 1">
            <a:extLst>
              <a:ext uri="{FF2B5EF4-FFF2-40B4-BE49-F238E27FC236}">
                <a16:creationId xmlns:a16="http://schemas.microsoft.com/office/drawing/2014/main" id="{108FDEB2-6617-447C-A56A-5E9A92B11A35}"/>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38492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6315"/>
          </a:xfrm>
        </p:spPr>
        <p:txBody>
          <a:bodyPr>
            <a:normAutofit/>
          </a:bodyPr>
          <a:lstStyle/>
          <a:p>
            <a:pPr algn="ctr"/>
            <a:r>
              <a:rPr lang="en-US" sz="4800" b="1" dirty="0"/>
              <a:t>NC 1501-2.6 Physical Education</a:t>
            </a:r>
          </a:p>
        </p:txBody>
      </p:sp>
      <p:sp>
        <p:nvSpPr>
          <p:cNvPr id="3" name="Content Placeholder 2"/>
          <p:cNvSpPr>
            <a:spLocks noGrp="1"/>
          </p:cNvSpPr>
          <p:nvPr>
            <p:ph idx="1"/>
          </p:nvPr>
        </p:nvSpPr>
        <p:spPr>
          <a:xfrm>
            <a:off x="680321" y="1361440"/>
            <a:ext cx="11088545" cy="5496560"/>
          </a:xfrm>
        </p:spPr>
        <p:txBody>
          <a:bodyPr>
            <a:noAutofit/>
          </a:bodyPr>
          <a:lstStyle/>
          <a:p>
            <a:pPr marL="0" indent="0">
              <a:buNone/>
            </a:pPr>
            <a:r>
              <a:rPr lang="en-US" dirty="0"/>
              <a:t>LEAs must comply with the following:</a:t>
            </a:r>
          </a:p>
          <a:p>
            <a:pPr marL="0" indent="0">
              <a:buNone/>
            </a:pPr>
            <a:r>
              <a:rPr lang="en-US" sz="2000" dirty="0"/>
              <a:t>  (a) General. Physical education services, specially designed if necessary, must be made available to every child with a disability receiving FAPE unless the LEA enrolls children without disabilities and does not provide physical education to children without disabilities in the same grades.</a:t>
            </a:r>
          </a:p>
          <a:p>
            <a:pPr marL="0" indent="0">
              <a:buNone/>
            </a:pPr>
            <a:r>
              <a:rPr lang="en-US" sz="2000" dirty="0"/>
              <a:t>  (b) Regular physical education. Each child with a disability must be afforded the opportunity to participate in the regular physical education program available to nondisabled children unless--</a:t>
            </a:r>
          </a:p>
          <a:p>
            <a:pPr marL="0" indent="0">
              <a:buNone/>
            </a:pPr>
            <a:r>
              <a:rPr lang="en-US" sz="2000" dirty="0"/>
              <a:t>    (1) The child is enrolled full time in a separate facility; or</a:t>
            </a:r>
          </a:p>
          <a:p>
            <a:pPr marL="0" indent="0">
              <a:buNone/>
            </a:pPr>
            <a:r>
              <a:rPr lang="en-US" sz="2000" dirty="0"/>
              <a:t>    (2) The child needs specially designed physical education, as prescribed in the child's IEP.</a:t>
            </a:r>
          </a:p>
          <a:p>
            <a:pPr marL="0" indent="0">
              <a:buNone/>
            </a:pPr>
            <a:r>
              <a:rPr lang="en-US" sz="2000" dirty="0"/>
              <a:t>  (c) Special physical education. If specially designed physical education is prescribed in a child's IEP, the   goals should be drafted and monitored by individuals knowledgeable of the physical education curriculum. The LEA responsible for the education of the child must provide the services directly or make arrangements for those services to be provided through other public or private programs.</a:t>
            </a:r>
          </a:p>
          <a:p>
            <a:pPr marL="0" indent="0">
              <a:buNone/>
            </a:pPr>
            <a:r>
              <a:rPr lang="en-US" sz="2000" dirty="0"/>
              <a:t>  (d) Education in separate facilities. The LEA responsible for the education of a child with a disability  who is enrolled in a separate facility must ensure that the child receives appropriate physical education services.</a:t>
            </a:r>
          </a:p>
        </p:txBody>
      </p:sp>
      <p:sp>
        <p:nvSpPr>
          <p:cNvPr id="4" name="Footer Placeholder 3">
            <a:extLst>
              <a:ext uri="{FF2B5EF4-FFF2-40B4-BE49-F238E27FC236}">
                <a16:creationId xmlns:a16="http://schemas.microsoft.com/office/drawing/2014/main" id="{B7CDE9EC-40F3-4E16-A3F7-60B140FC1A1B}"/>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772859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613970" y="479646"/>
            <a:ext cx="10926407" cy="1421928"/>
          </a:xfrm>
          <a:extLst/>
        </p:spPr>
        <p:txBody>
          <a:bodyPr wrap="square" rtlCol="0">
            <a:spAutoFit/>
          </a:bodyPr>
          <a:lstStyle/>
          <a:p>
            <a:pPr algn="ctr">
              <a:defRPr/>
            </a:pPr>
            <a:r>
              <a:rPr lang="en-US" sz="4000" b="1" dirty="0"/>
              <a:t>Special Education: Common Core Curriculum</a:t>
            </a:r>
            <a:br>
              <a:rPr lang="en-US" sz="4000" b="1" dirty="0"/>
            </a:br>
            <a:r>
              <a:rPr lang="en-US" sz="1600" b="1" dirty="0">
                <a:solidFill>
                  <a:schemeClr val="bg1">
                    <a:lumMod val="85000"/>
                    <a:lumOff val="15000"/>
                  </a:schemeClr>
                </a:solidFill>
              </a:rPr>
              <a:t>a</a:t>
            </a:r>
            <a:r>
              <a:rPr lang="en-US" sz="4000" b="1" dirty="0"/>
              <a:t/>
            </a:r>
            <a:br>
              <a:rPr lang="en-US" sz="4000" b="1" dirty="0"/>
            </a:br>
            <a:r>
              <a:rPr lang="en-US" sz="4000" b="1" dirty="0"/>
              <a:t>Adapted PE : Healthful Living/PE Curriculum</a:t>
            </a:r>
            <a:endParaRPr lang="en-US" sz="4000" dirty="0"/>
          </a:p>
        </p:txBody>
      </p:sp>
      <p:sp>
        <p:nvSpPr>
          <p:cNvPr id="3" name="Content Placeholder 2"/>
          <p:cNvSpPr>
            <a:spLocks noGrp="1"/>
          </p:cNvSpPr>
          <p:nvPr>
            <p:ph idx="1"/>
          </p:nvPr>
        </p:nvSpPr>
        <p:spPr>
          <a:xfrm>
            <a:off x="175708" y="2148840"/>
            <a:ext cx="11802932" cy="4632960"/>
          </a:xfrm>
        </p:spPr>
        <p:txBody>
          <a:bodyPr rtlCol="0">
            <a:normAutofit/>
          </a:bodyPr>
          <a:lstStyle/>
          <a:p>
            <a:pPr marL="0" indent="0">
              <a:buNone/>
              <a:defRPr/>
            </a:pPr>
            <a:r>
              <a:rPr lang="en-US" dirty="0"/>
              <a:t>Individuals with Disabilities Education Act (IDEA), requires Adapted Physical Education for those students with disabilities who require specially designed instruction in order to receive Physical Education. </a:t>
            </a:r>
          </a:p>
          <a:p>
            <a:pPr marL="914400" indent="-457200">
              <a:buFont typeface="Wingdings" panose="05000000000000000000" pitchFamily="2" charset="2"/>
              <a:buChar char="Ø"/>
              <a:defRPr/>
            </a:pPr>
            <a:r>
              <a:rPr lang="en-US" sz="2500" dirty="0">
                <a:cs typeface="Arial" charset="0"/>
              </a:rPr>
              <a:t>APE first described in 1990 re-authorization of IDEA as a direct, educational service</a:t>
            </a:r>
          </a:p>
          <a:p>
            <a:pPr marL="914400" indent="-457200">
              <a:buFont typeface="Wingdings" panose="05000000000000000000" pitchFamily="2" charset="2"/>
              <a:buChar char="Ø"/>
              <a:defRPr/>
            </a:pPr>
            <a:r>
              <a:rPr lang="en-US" sz="2500" dirty="0"/>
              <a:t>North Carolina State Board Policy requires physical education for all students, as a part of the Healthful Living Curriculum. </a:t>
            </a:r>
          </a:p>
          <a:p>
            <a:pPr marL="914400" indent="-457200">
              <a:buFont typeface="Wingdings" panose="05000000000000000000" pitchFamily="2" charset="2"/>
              <a:buChar char="Ø"/>
              <a:defRPr/>
            </a:pPr>
            <a:r>
              <a:rPr lang="en-US" sz="2500" dirty="0">
                <a:cs typeface="Arial" charset="0"/>
              </a:rPr>
              <a:t>Not all students with disabilities require APE; not all students with IEPs require APE</a:t>
            </a:r>
          </a:p>
          <a:p>
            <a:pPr marL="914400" indent="-457200">
              <a:buFont typeface="Wingdings" panose="05000000000000000000" pitchFamily="2" charset="2"/>
              <a:buChar char="Ø"/>
              <a:defRPr/>
            </a:pPr>
            <a:r>
              <a:rPr lang="en-US" sz="2500" dirty="0">
                <a:cs typeface="Arial" charset="0"/>
              </a:rPr>
              <a:t>IEP teams determine the need for specially designed instruction in PE or APE</a:t>
            </a:r>
          </a:p>
          <a:p>
            <a:pPr marL="914400" indent="-457200">
              <a:buFont typeface="Wingdings" panose="05000000000000000000" pitchFamily="2" charset="2"/>
              <a:buChar char="Ø"/>
              <a:defRPr/>
            </a:pPr>
            <a:r>
              <a:rPr lang="en-US" sz="2500" dirty="0"/>
              <a:t>North Carolina Adapted Physical Education Advisory Council (NC-APE-AC) and Laurie Ray (NC DPI APE Liaison) can assist with questions</a:t>
            </a:r>
          </a:p>
          <a:p>
            <a:pPr marL="914400" indent="-457200">
              <a:buFont typeface="Wingdings" panose="05000000000000000000" pitchFamily="2" charset="2"/>
              <a:buChar char="Ø"/>
              <a:defRPr/>
            </a:pPr>
            <a:endParaRPr lang="en-US" dirty="0"/>
          </a:p>
        </p:txBody>
      </p:sp>
      <p:sp>
        <p:nvSpPr>
          <p:cNvPr id="2" name="Footer Placeholder 1">
            <a:extLst>
              <a:ext uri="{FF2B5EF4-FFF2-40B4-BE49-F238E27FC236}">
                <a16:creationId xmlns:a16="http://schemas.microsoft.com/office/drawing/2014/main" id="{81C057CF-9AE1-40C9-9AC7-D6F262B3A86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05530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12433" y="476600"/>
            <a:ext cx="9972339" cy="1143000"/>
          </a:xfrm>
        </p:spPr>
        <p:txBody>
          <a:bodyPr rtlCol="0">
            <a:normAutofit fontScale="90000"/>
          </a:bodyPr>
          <a:lstStyle/>
          <a:p>
            <a:pPr>
              <a:defRPr/>
            </a:pPr>
            <a:r>
              <a:rPr lang="en-US" dirty="0" err="1"/>
              <a:t>AdaptED</a:t>
            </a:r>
            <a:r>
              <a:rPr lang="en-US" dirty="0"/>
              <a:t> (not Adaptive) Physical Education…</a:t>
            </a:r>
            <a:br>
              <a:rPr lang="en-US" dirty="0"/>
            </a:br>
            <a:r>
              <a:rPr lang="en-US" dirty="0"/>
              <a:t>	IS Special Education</a:t>
            </a:r>
          </a:p>
        </p:txBody>
      </p:sp>
      <p:sp>
        <p:nvSpPr>
          <p:cNvPr id="5123" name="Rectangle 3"/>
          <p:cNvSpPr>
            <a:spLocks noGrp="1" noChangeArrowheads="1"/>
          </p:cNvSpPr>
          <p:nvPr>
            <p:ph idx="1"/>
          </p:nvPr>
        </p:nvSpPr>
        <p:spPr>
          <a:xfrm>
            <a:off x="348690" y="1752600"/>
            <a:ext cx="11654118" cy="4724400"/>
          </a:xfrm>
        </p:spPr>
        <p:txBody>
          <a:bodyPr rtlCol="0">
            <a:normAutofit lnSpcReduction="10000"/>
          </a:bodyPr>
          <a:lstStyle/>
          <a:p>
            <a:pPr marL="0" indent="0">
              <a:buNone/>
              <a:defRPr/>
            </a:pPr>
            <a:r>
              <a:rPr lang="en-US" altLang="en-US" sz="2600" dirty="0">
                <a:solidFill>
                  <a:schemeClr val="tx1">
                    <a:lumMod val="75000"/>
                    <a:lumOff val="25000"/>
                  </a:schemeClr>
                </a:solidFill>
              </a:rPr>
              <a:t>APE is </a:t>
            </a:r>
            <a:r>
              <a:rPr lang="en-US" altLang="en-US" sz="2600" u="sng" dirty="0">
                <a:solidFill>
                  <a:schemeClr val="tx1">
                    <a:lumMod val="75000"/>
                    <a:lumOff val="25000"/>
                  </a:schemeClr>
                </a:solidFill>
              </a:rPr>
              <a:t>NOT</a:t>
            </a:r>
            <a:r>
              <a:rPr lang="en-US" altLang="en-US" sz="2600" dirty="0">
                <a:solidFill>
                  <a:schemeClr val="tx1">
                    <a:lumMod val="75000"/>
                    <a:lumOff val="25000"/>
                  </a:schemeClr>
                </a:solidFill>
              </a:rPr>
              <a:t> a related service. It is </a:t>
            </a:r>
            <a:r>
              <a:rPr lang="en-US" altLang="en-US" sz="2600" u="sng" dirty="0">
                <a:solidFill>
                  <a:schemeClr val="tx1">
                    <a:lumMod val="75000"/>
                    <a:lumOff val="25000"/>
                  </a:schemeClr>
                </a:solidFill>
              </a:rPr>
              <a:t>NOT</a:t>
            </a:r>
            <a:r>
              <a:rPr lang="en-US" altLang="en-US" sz="2600" dirty="0">
                <a:solidFill>
                  <a:schemeClr val="tx1">
                    <a:lumMod val="75000"/>
                    <a:lumOff val="25000"/>
                  </a:schemeClr>
                </a:solidFill>
              </a:rPr>
              <a:t> an accommodation. It is a Special Education direct service for identified student need in the area of instruction for physical education. </a:t>
            </a:r>
          </a:p>
          <a:p>
            <a:pPr marL="0" indent="0">
              <a:buNone/>
              <a:defRPr/>
            </a:pPr>
            <a:r>
              <a:rPr lang="en-US" altLang="en-US" sz="2600" dirty="0">
                <a:solidFill>
                  <a:schemeClr val="tx1">
                    <a:lumMod val="75000"/>
                    <a:lumOff val="25000"/>
                  </a:schemeClr>
                </a:solidFill>
              </a:rPr>
              <a:t>APE is special education or specially designed instruction in the curricular area of Healthful Living. Same considerations are determined by the IEP as with any other curricular area (e.g. ELA, Math, etc.)</a:t>
            </a:r>
          </a:p>
          <a:p>
            <a:pPr>
              <a:buFont typeface="Wingdings" panose="05000000000000000000" pitchFamily="2" charset="2"/>
              <a:buChar char="Ø"/>
              <a:defRPr/>
            </a:pPr>
            <a:r>
              <a:rPr lang="en-US" altLang="en-US" sz="2600" dirty="0">
                <a:solidFill>
                  <a:schemeClr val="tx1">
                    <a:lumMod val="75000"/>
                    <a:lumOff val="25000"/>
                  </a:schemeClr>
                </a:solidFill>
              </a:rPr>
              <a:t>What are the areas of need for this student?</a:t>
            </a:r>
          </a:p>
          <a:p>
            <a:pPr>
              <a:buFont typeface="Wingdings" panose="05000000000000000000" pitchFamily="2" charset="2"/>
              <a:buChar char="Ø"/>
              <a:defRPr/>
            </a:pPr>
            <a:r>
              <a:rPr lang="en-US" altLang="en-US" sz="2600" dirty="0">
                <a:solidFill>
                  <a:schemeClr val="tx1">
                    <a:lumMod val="75000"/>
                    <a:lumOff val="25000"/>
                  </a:schemeClr>
                </a:solidFill>
              </a:rPr>
              <a:t>Does s/he qualify under one of the fourteen educational categories for special education? </a:t>
            </a:r>
          </a:p>
          <a:p>
            <a:pPr>
              <a:buFont typeface="Wingdings" panose="05000000000000000000" pitchFamily="2" charset="2"/>
              <a:buChar char="Ø"/>
              <a:defRPr/>
            </a:pPr>
            <a:r>
              <a:rPr lang="en-US" altLang="en-US" sz="2600" dirty="0">
                <a:solidFill>
                  <a:schemeClr val="tx1">
                    <a:lumMod val="75000"/>
                    <a:lumOff val="25000"/>
                  </a:schemeClr>
                </a:solidFill>
              </a:rPr>
              <a:t>Does s/he require APE as specially designed instruction for the </a:t>
            </a:r>
            <a:r>
              <a:rPr lang="en-US" altLang="en-US" sz="2600" i="1" dirty="0">
                <a:solidFill>
                  <a:srgbClr val="C00000"/>
                </a:solidFill>
              </a:rPr>
              <a:t>Healthful Living</a:t>
            </a:r>
            <a:r>
              <a:rPr lang="en-US" altLang="en-US" sz="2600" dirty="0">
                <a:solidFill>
                  <a:srgbClr val="C00000"/>
                </a:solidFill>
              </a:rPr>
              <a:t>/PE </a:t>
            </a:r>
            <a:r>
              <a:rPr lang="en-US" altLang="en-US" sz="2600" dirty="0"/>
              <a:t>curriculum?</a:t>
            </a:r>
          </a:p>
          <a:p>
            <a:pPr>
              <a:buFont typeface="Wingdings" panose="05000000000000000000" pitchFamily="2" charset="2"/>
              <a:buChar char="Ø"/>
              <a:defRPr/>
            </a:pPr>
            <a:r>
              <a:rPr lang="en-US" altLang="en-US" sz="2600" dirty="0">
                <a:solidFill>
                  <a:schemeClr val="tx1">
                    <a:lumMod val="75000"/>
                    <a:lumOff val="25000"/>
                  </a:schemeClr>
                </a:solidFill>
              </a:rPr>
              <a:t>APE is direct special education required by IDEA; it is not a local option or decision.</a:t>
            </a:r>
          </a:p>
          <a:p>
            <a:pPr>
              <a:buFont typeface="Wingdings 3" charset="2"/>
              <a:buChar char=""/>
              <a:defRPr/>
            </a:pPr>
            <a:endParaRPr lang="en-US" altLang="en-US" dirty="0">
              <a:solidFill>
                <a:schemeClr val="tx1">
                  <a:lumMod val="75000"/>
                  <a:lumOff val="25000"/>
                </a:schemeClr>
              </a:solidFill>
            </a:endParaRPr>
          </a:p>
        </p:txBody>
      </p:sp>
      <p:sp>
        <p:nvSpPr>
          <p:cNvPr id="2" name="Footer Placeholder 1">
            <a:extLst>
              <a:ext uri="{FF2B5EF4-FFF2-40B4-BE49-F238E27FC236}">
                <a16:creationId xmlns:a16="http://schemas.microsoft.com/office/drawing/2014/main" id="{2AD044BE-2A51-4734-9C6E-11243A8D585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89379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60" y="674406"/>
            <a:ext cx="11614820" cy="1325563"/>
          </a:xfrm>
        </p:spPr>
        <p:txBody>
          <a:bodyPr>
            <a:normAutofit fontScale="90000"/>
          </a:bodyPr>
          <a:lstStyle/>
          <a:p>
            <a:r>
              <a:rPr lang="en-US" dirty="0"/>
              <a:t>APE National Standards (</a:t>
            </a:r>
            <a:r>
              <a:rPr lang="en-US" dirty="0" err="1"/>
              <a:t>APENS</a:t>
            </a:r>
            <a:r>
              <a:rPr lang="en-US" dirty="0"/>
              <a:t>)</a:t>
            </a:r>
            <a:br>
              <a:rPr lang="en-US" dirty="0"/>
            </a:br>
            <a:r>
              <a:rPr lang="en-US" sz="3100" dirty="0" err="1"/>
              <a:t>APENS</a:t>
            </a:r>
            <a:r>
              <a:rPr lang="en-US" sz="3100" dirty="0"/>
              <a:t> defines APE as: “physical education which has been adapted or modified, so that it is as appropriate for the student with a disability as it is for a student without a disability”</a:t>
            </a:r>
            <a:br>
              <a:rPr lang="en-US" sz="3100" dirty="0"/>
            </a:br>
            <a:endParaRPr lang="en-US" dirty="0"/>
          </a:p>
        </p:txBody>
      </p:sp>
      <p:sp>
        <p:nvSpPr>
          <p:cNvPr id="3" name="Content Placeholder 2"/>
          <p:cNvSpPr>
            <a:spLocks noGrp="1"/>
          </p:cNvSpPr>
          <p:nvPr>
            <p:ph idx="1"/>
          </p:nvPr>
        </p:nvSpPr>
        <p:spPr>
          <a:xfrm>
            <a:off x="262890" y="1999969"/>
            <a:ext cx="11692890" cy="4984432"/>
          </a:xfrm>
        </p:spPr>
        <p:txBody>
          <a:bodyPr numCol="2">
            <a:normAutofit/>
          </a:bodyPr>
          <a:lstStyle/>
          <a:p>
            <a:r>
              <a:rPr lang="en-US" sz="2600" dirty="0"/>
              <a:t>Standard 1= Human Development</a:t>
            </a:r>
          </a:p>
          <a:p>
            <a:r>
              <a:rPr lang="en-US" sz="2600" dirty="0"/>
              <a:t>Standard 2= Motor Behavior</a:t>
            </a:r>
          </a:p>
          <a:p>
            <a:r>
              <a:rPr lang="en-US" sz="2600" dirty="0"/>
              <a:t>Standard 3= Exercise Science</a:t>
            </a:r>
          </a:p>
          <a:p>
            <a:r>
              <a:rPr lang="en-US" sz="2600" dirty="0"/>
              <a:t>Standard 4= Measurement &amp; Evaluation</a:t>
            </a:r>
          </a:p>
          <a:p>
            <a:r>
              <a:rPr lang="en-US" sz="2600" dirty="0"/>
              <a:t>Standard 5= History &amp; Philosophy</a:t>
            </a:r>
          </a:p>
          <a:p>
            <a:r>
              <a:rPr lang="en-US" sz="2600" dirty="0"/>
              <a:t>Standard 6= Unique Attributes of Learners</a:t>
            </a:r>
          </a:p>
          <a:p>
            <a:r>
              <a:rPr lang="en-US" sz="2600" dirty="0"/>
              <a:t>Standard 7= Curriculum Theory &amp; Development</a:t>
            </a:r>
          </a:p>
          <a:p>
            <a:r>
              <a:rPr lang="en-US" sz="2600" dirty="0"/>
              <a:t>Standard 8= Assessment</a:t>
            </a:r>
          </a:p>
          <a:p>
            <a:r>
              <a:rPr lang="en-US" sz="2600" dirty="0"/>
              <a:t>Standard 9= Instructional Design &amp; Planning</a:t>
            </a:r>
          </a:p>
          <a:p>
            <a:r>
              <a:rPr lang="en-US" sz="2600" dirty="0"/>
              <a:t>Standard 10= Teaching</a:t>
            </a:r>
          </a:p>
          <a:p>
            <a:r>
              <a:rPr lang="en-US" sz="2600" dirty="0"/>
              <a:t>Standard 11= Consultation &amp; Staff Development</a:t>
            </a:r>
          </a:p>
          <a:p>
            <a:r>
              <a:rPr lang="en-US" sz="2600" dirty="0"/>
              <a:t>Standard 12= Program Evaluation</a:t>
            </a:r>
          </a:p>
          <a:p>
            <a:r>
              <a:rPr lang="en-US" sz="2600" dirty="0"/>
              <a:t>Standard 13= Continuing Education</a:t>
            </a:r>
          </a:p>
          <a:p>
            <a:r>
              <a:rPr lang="en-US" sz="2600" dirty="0"/>
              <a:t>Standard 14= Ethics</a:t>
            </a:r>
          </a:p>
          <a:p>
            <a:r>
              <a:rPr lang="en-US" sz="2600" dirty="0"/>
              <a:t>Standard 15= Communication</a:t>
            </a:r>
          </a:p>
          <a:p>
            <a:endParaRPr lang="en-US" dirty="0"/>
          </a:p>
          <a:p>
            <a:pPr lvl="1"/>
            <a:endParaRPr lang="en-US" dirty="0"/>
          </a:p>
        </p:txBody>
      </p:sp>
      <p:sp>
        <p:nvSpPr>
          <p:cNvPr id="4" name="Footer Placeholder 3">
            <a:extLst>
              <a:ext uri="{FF2B5EF4-FFF2-40B4-BE49-F238E27FC236}">
                <a16:creationId xmlns:a16="http://schemas.microsoft.com/office/drawing/2014/main" id="{944A8539-B72E-4D6B-8BB5-7C260768A24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096672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94852" y="381000"/>
            <a:ext cx="10660828" cy="6324600"/>
          </a:xfrm>
        </p:spPr>
        <p:txBody>
          <a:bodyPr rtlCol="0">
            <a:normAutofit/>
          </a:bodyPr>
          <a:lstStyle/>
          <a:p>
            <a:pPr marL="36513" indent="0">
              <a:buNone/>
              <a:defRPr/>
            </a:pPr>
            <a:r>
              <a:rPr lang="en-US" sz="3200" b="1" dirty="0"/>
              <a:t>CURRENTLY- When APE is included in the IEP…</a:t>
            </a:r>
          </a:p>
          <a:p>
            <a:pPr marL="36513" indent="0">
              <a:buNone/>
              <a:defRPr/>
            </a:pPr>
            <a:r>
              <a:rPr lang="en-US" b="1" dirty="0"/>
              <a:t>“Does this student require Adapted Physical Education?”(on DEC 4)...</a:t>
            </a:r>
            <a:endParaRPr lang="en-US" b="1" dirty="0">
              <a:solidFill>
                <a:schemeClr val="tx1">
                  <a:lumMod val="75000"/>
                  <a:lumOff val="25000"/>
                </a:schemeClr>
              </a:solidFill>
            </a:endParaRPr>
          </a:p>
          <a:p>
            <a:pPr marL="36513" indent="0">
              <a:buNone/>
              <a:defRPr/>
            </a:pPr>
            <a:r>
              <a:rPr lang="en-US" b="1" dirty="0">
                <a:solidFill>
                  <a:schemeClr val="tx1">
                    <a:lumMod val="75000"/>
                    <a:lumOff val="25000"/>
                  </a:schemeClr>
                </a:solidFill>
              </a:rPr>
              <a:t>Checking  yes means:</a:t>
            </a:r>
            <a:endParaRPr lang="en-US" sz="800" dirty="0">
              <a:solidFill>
                <a:schemeClr val="tx1">
                  <a:lumMod val="75000"/>
                  <a:lumOff val="25000"/>
                </a:schemeClr>
              </a:solidFill>
            </a:endParaRPr>
          </a:p>
          <a:p>
            <a:pPr marL="36513" indent="0">
              <a:spcAft>
                <a:spcPts val="600"/>
              </a:spcAft>
              <a:buFontTx/>
              <a:buAutoNum type="arabicPeriod"/>
              <a:defRPr/>
            </a:pPr>
            <a:r>
              <a:rPr lang="en-US" sz="2400" dirty="0">
                <a:solidFill>
                  <a:schemeClr val="tx1">
                    <a:lumMod val="75000"/>
                    <a:lumOff val="25000"/>
                  </a:schemeClr>
                </a:solidFill>
              </a:rPr>
              <a:t>  </a:t>
            </a:r>
            <a:r>
              <a:rPr lang="en-US" sz="2400" dirty="0">
                <a:solidFill>
                  <a:schemeClr val="tx1">
                    <a:lumMod val="90000"/>
                    <a:lumOff val="10000"/>
                  </a:schemeClr>
                </a:solidFill>
              </a:rPr>
              <a:t>An evaluation has provided the IEP team with sufficient data to determine whether the student requires APE</a:t>
            </a:r>
          </a:p>
          <a:p>
            <a:pPr marL="36513" indent="0">
              <a:spcAft>
                <a:spcPts val="600"/>
              </a:spcAft>
              <a:buFontTx/>
              <a:buAutoNum type="arabicPeriod"/>
              <a:defRPr/>
            </a:pPr>
            <a:r>
              <a:rPr lang="en-US" sz="2400" dirty="0">
                <a:solidFill>
                  <a:schemeClr val="tx1">
                    <a:lumMod val="90000"/>
                    <a:lumOff val="10000"/>
                  </a:schemeClr>
                </a:solidFill>
              </a:rPr>
              <a:t>  The IEP team has determined the student requires adapted physical education</a:t>
            </a:r>
          </a:p>
          <a:p>
            <a:pPr marL="36513" indent="0">
              <a:spcAft>
                <a:spcPts val="600"/>
              </a:spcAft>
              <a:buFontTx/>
              <a:buAutoNum type="arabicPeriod"/>
              <a:defRPr/>
            </a:pPr>
            <a:r>
              <a:rPr lang="en-US" sz="2400" dirty="0">
                <a:solidFill>
                  <a:schemeClr val="tx1">
                    <a:lumMod val="90000"/>
                    <a:lumOff val="10000"/>
                  </a:schemeClr>
                </a:solidFill>
              </a:rPr>
              <a:t>  The student’s present level of academic and functional performance has been developed</a:t>
            </a:r>
          </a:p>
          <a:p>
            <a:pPr marL="36513" indent="0">
              <a:spcAft>
                <a:spcPts val="600"/>
              </a:spcAft>
              <a:buFontTx/>
              <a:buAutoNum type="arabicPeriod"/>
              <a:defRPr/>
            </a:pPr>
            <a:r>
              <a:rPr lang="en-US" sz="2400" dirty="0">
                <a:solidFill>
                  <a:schemeClr val="tx1">
                    <a:lumMod val="90000"/>
                    <a:lumOff val="10000"/>
                  </a:schemeClr>
                </a:solidFill>
              </a:rPr>
              <a:t> There are goals developed  by the IEP team including someone knowledgeable in the PE curriculum</a:t>
            </a:r>
          </a:p>
          <a:p>
            <a:pPr marL="36513" indent="0">
              <a:spcAft>
                <a:spcPts val="600"/>
              </a:spcAft>
              <a:buFontTx/>
              <a:buAutoNum type="arabicPeriod"/>
              <a:defRPr/>
            </a:pPr>
            <a:r>
              <a:rPr lang="en-US" sz="2400" dirty="0">
                <a:solidFill>
                  <a:schemeClr val="tx1">
                    <a:lumMod val="90000"/>
                    <a:lumOff val="10000"/>
                  </a:schemeClr>
                </a:solidFill>
              </a:rPr>
              <a:t> The least restrictive environment for this student to learn the PE curriculum has been discussed, determined from the student’s data and documented on the IEP</a:t>
            </a:r>
          </a:p>
          <a:p>
            <a:pPr marL="36513" indent="0">
              <a:spcAft>
                <a:spcPts val="600"/>
              </a:spcAft>
              <a:buFontTx/>
              <a:buAutoNum type="arabicPeriod"/>
              <a:defRPr/>
            </a:pPr>
            <a:r>
              <a:rPr lang="en-US" sz="2400" dirty="0">
                <a:solidFill>
                  <a:schemeClr val="tx1">
                    <a:lumMod val="90000"/>
                    <a:lumOff val="10000"/>
                  </a:schemeClr>
                </a:solidFill>
              </a:rPr>
              <a:t> The IEP indicates how student progress on the goal will be reported</a:t>
            </a:r>
          </a:p>
          <a:p>
            <a:pPr marL="36513" indent="0">
              <a:buFont typeface="Wingdings 3" charset="2"/>
              <a:buChar char=""/>
              <a:defRPr/>
            </a:pPr>
            <a:endParaRPr lang="en-US" dirty="0">
              <a:solidFill>
                <a:schemeClr val="tx1">
                  <a:lumMod val="75000"/>
                  <a:lumOff val="25000"/>
                </a:schemeClr>
              </a:solidFill>
            </a:endParaRPr>
          </a:p>
        </p:txBody>
      </p:sp>
      <p:pic>
        <p:nvPicPr>
          <p:cNvPr id="6" name="Picture 4" descr="C:\Users\lxr\AppData\Local\Microsoft\Windows\Temporary Internet Files\Content.IE5\O0430WUN\MC900432530[1].png"/>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10295468" y="1439333"/>
            <a:ext cx="1505729" cy="1032934"/>
          </a:xfrm>
          <a:prstGeom prst="rect">
            <a:avLst/>
          </a:prstGeom>
          <a:noFill/>
          <a:ln w="57150">
            <a:solidFill>
              <a:schemeClr val="tx2">
                <a:lumMod val="75000"/>
              </a:schemeClr>
            </a:solidFill>
          </a:ln>
          <a:extLst/>
        </p:spPr>
      </p:pic>
      <p:sp>
        <p:nvSpPr>
          <p:cNvPr id="2" name="Footer Placeholder 1">
            <a:extLst>
              <a:ext uri="{FF2B5EF4-FFF2-40B4-BE49-F238E27FC236}">
                <a16:creationId xmlns:a16="http://schemas.microsoft.com/office/drawing/2014/main" id="{E1ABAEC2-B6B8-4811-BBE6-B24D3AFE59B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565135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7" dur="500"/>
                                        <p:tgtEl>
                                          <p:spTgt spid="1433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12" dur="500"/>
                                        <p:tgtEl>
                                          <p:spTgt spid="1433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randombar(horizontal)">
                                      <p:cBhvr>
                                        <p:cTn id="17" dur="500"/>
                                        <p:tgtEl>
                                          <p:spTgt spid="1433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randombar(horizontal)">
                                      <p:cBhvr>
                                        <p:cTn id="22" dur="500"/>
                                        <p:tgtEl>
                                          <p:spTgt spid="1433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27" dur="500"/>
                                        <p:tgtEl>
                                          <p:spTgt spid="1433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4339">
                                            <p:txEl>
                                              <p:pRg st="8" end="8"/>
                                            </p:txEl>
                                          </p:spTgt>
                                        </p:tgtEl>
                                        <p:attrNameLst>
                                          <p:attrName>style.visibility</p:attrName>
                                        </p:attrNameLst>
                                      </p:cBhvr>
                                      <p:to>
                                        <p:strVal val="visible"/>
                                      </p:to>
                                    </p:set>
                                    <p:animEffect transition="in" filter="randombar(horizontal)">
                                      <p:cBhvr>
                                        <p:cTn id="32"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6" y="651974"/>
            <a:ext cx="8385175" cy="1098550"/>
          </a:xfrm>
        </p:spPr>
        <p:txBody>
          <a:bodyPr>
            <a:normAutofit/>
          </a:bodyPr>
          <a:lstStyle/>
          <a:p>
            <a:pPr>
              <a:spcBef>
                <a:spcPts val="0"/>
              </a:spcBef>
              <a:defRPr/>
            </a:pPr>
            <a:r>
              <a:rPr sz="4800" b="1" dirty="0"/>
              <a:t>Question #</a:t>
            </a:r>
            <a:r>
              <a:rPr lang="en-US" sz="4800" b="1" dirty="0"/>
              <a:t>1</a:t>
            </a:r>
            <a:endParaRPr sz="4800" b="1" dirty="0"/>
          </a:p>
        </p:txBody>
      </p:sp>
      <p:sp>
        <p:nvSpPr>
          <p:cNvPr id="10243" name="Rectangle 3"/>
          <p:cNvSpPr>
            <a:spLocks noGrp="1" noRot="1" noChangeArrowheads="1"/>
          </p:cNvSpPr>
          <p:nvPr>
            <p:ph idx="1"/>
          </p:nvPr>
        </p:nvSpPr>
        <p:spPr>
          <a:xfrm>
            <a:off x="487417" y="1959969"/>
            <a:ext cx="8156575" cy="3064340"/>
          </a:xfrm>
        </p:spPr>
        <p:txBody>
          <a:bodyPr>
            <a:normAutofit lnSpcReduction="10000"/>
          </a:bodyPr>
          <a:lstStyle/>
          <a:p>
            <a:pPr marL="0" indent="-273050">
              <a:spcBef>
                <a:spcPct val="0"/>
              </a:spcBef>
            </a:pPr>
            <a:endParaRPr lang="en-US" altLang="en-US" dirty="0"/>
          </a:p>
          <a:p>
            <a:pPr marL="0" indent="0">
              <a:buNone/>
            </a:pPr>
            <a:r>
              <a:rPr lang="en-US" sz="3600" dirty="0"/>
              <a:t>The Healthful Living/Physical education curriculum is part of an education for all students.</a:t>
            </a:r>
          </a:p>
          <a:p>
            <a:pPr marL="0" indent="-273050">
              <a:spcBef>
                <a:spcPct val="0"/>
              </a:spcBef>
              <a:buNone/>
            </a:pPr>
            <a:endParaRPr lang="en-US" alt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88443" y="4517581"/>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TRUE</a:t>
            </a:r>
          </a:p>
        </p:txBody>
      </p:sp>
      <p:pic>
        <p:nvPicPr>
          <p:cNvPr id="8" name="Picture 3" descr="C:\Documents and Settings\lxr\Local Settings\Temporary Internet Files\Content.IE5\8ZJAQ8B2\MCj044213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768" y="4263156"/>
            <a:ext cx="22256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7902E264-D26A-42D5-9708-2CB2BE89482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91298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5072"/>
            <a:ext cx="9601196" cy="1303867"/>
          </a:xfrm>
        </p:spPr>
        <p:txBody>
          <a:bodyPr>
            <a:normAutofit/>
          </a:bodyPr>
          <a:lstStyle/>
          <a:p>
            <a:pPr algn="ctr"/>
            <a:r>
              <a:rPr lang="en-US" dirty="0"/>
              <a:t>IEP development: </a:t>
            </a:r>
            <a:r>
              <a:rPr lang="en-US" i="1" dirty="0"/>
              <a:t>The sequence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7250736"/>
              </p:ext>
            </p:extLst>
          </p:nvPr>
        </p:nvGraphicFramePr>
        <p:xfrm>
          <a:off x="135468" y="985593"/>
          <a:ext cx="12056532" cy="5847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bwMode="auto">
          <a:xfrm rot="20499699">
            <a:off x="695715" y="3946273"/>
            <a:ext cx="2882554" cy="1511037"/>
          </a:xfrm>
          <a:prstGeom prst="rightArrow">
            <a:avLst/>
          </a:prstGeom>
          <a:solidFill>
            <a:schemeClr val="tx1">
              <a:lumMod val="95000"/>
              <a:lumOff val="500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rot="20489592">
            <a:off x="693618" y="4388691"/>
            <a:ext cx="2296808" cy="830997"/>
          </a:xfrm>
          <a:prstGeom prst="rect">
            <a:avLst/>
          </a:prstGeom>
          <a:noFill/>
        </p:spPr>
        <p:txBody>
          <a:bodyPr wrap="square" rtlCol="0">
            <a:spAutoFit/>
          </a:bodyPr>
          <a:lstStyle/>
          <a:p>
            <a:pPr algn="ctr"/>
            <a:r>
              <a:rPr lang="en-US" sz="1600" dirty="0">
                <a:solidFill>
                  <a:schemeClr val="bg1"/>
                </a:solidFill>
              </a:rPr>
              <a:t>Services are determined AFTER a lot of other important steps</a:t>
            </a:r>
          </a:p>
        </p:txBody>
      </p:sp>
      <p:sp>
        <p:nvSpPr>
          <p:cNvPr id="7" name="TextBox 6"/>
          <p:cNvSpPr txBox="1"/>
          <p:nvPr/>
        </p:nvSpPr>
        <p:spPr>
          <a:xfrm rot="20508586">
            <a:off x="685686" y="3975642"/>
            <a:ext cx="1655390" cy="584775"/>
          </a:xfrm>
          <a:prstGeom prst="rect">
            <a:avLst/>
          </a:prstGeom>
          <a:noFill/>
        </p:spPr>
        <p:txBody>
          <a:bodyPr wrap="none" rtlCol="0">
            <a:spAutoFit/>
          </a:bodyPr>
          <a:lstStyle/>
          <a:p>
            <a:r>
              <a:rPr lang="en-US" sz="3200" b="1" dirty="0">
                <a:sym typeface="Wingdings 2"/>
              </a:rPr>
              <a:t></a:t>
            </a:r>
            <a:r>
              <a:rPr lang="en-US" sz="3200" b="1" dirty="0"/>
              <a:t>NOTE:</a:t>
            </a:r>
          </a:p>
        </p:txBody>
      </p:sp>
      <p:sp>
        <p:nvSpPr>
          <p:cNvPr id="3" name="Footer Placeholder 2">
            <a:extLst>
              <a:ext uri="{FF2B5EF4-FFF2-40B4-BE49-F238E27FC236}">
                <a16:creationId xmlns:a16="http://schemas.microsoft.com/office/drawing/2014/main" id="{EE38878E-8D66-4BA6-8833-89B82D65EFB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013381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0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6D8A23E3-F778-412D-884D-1D6194151D9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573314" y="803049"/>
            <a:ext cx="2602199" cy="5102352"/>
          </a:xfrm>
          <a:prstGeom prst="rect">
            <a:avLst/>
          </a:prstGeom>
          <a:effectLst/>
        </p:spPr>
      </p:pic>
      <p:sp>
        <p:nvSpPr>
          <p:cNvPr id="2" name="Title 1"/>
          <p:cNvSpPr>
            <a:spLocks noGrp="1"/>
          </p:cNvSpPr>
          <p:nvPr>
            <p:ph type="title"/>
          </p:nvPr>
        </p:nvSpPr>
        <p:spPr>
          <a:xfrm>
            <a:off x="648929" y="629266"/>
            <a:ext cx="6422849" cy="1676603"/>
          </a:xfrm>
        </p:spPr>
        <p:txBody>
          <a:bodyPr rtlCol="0">
            <a:normAutofit/>
          </a:bodyPr>
          <a:lstStyle/>
          <a:p>
            <a:pPr>
              <a:defRPr/>
            </a:pPr>
            <a:r>
              <a:rPr lang="en-US" sz="4100" b="1"/>
              <a:t>Eligibility for Special Education (APE): Three Prongs</a:t>
            </a:r>
            <a:endParaRPr lang="en-US" sz="4100"/>
          </a:p>
        </p:txBody>
      </p:sp>
      <p:sp>
        <p:nvSpPr>
          <p:cNvPr id="3" name="Content Placeholder 2"/>
          <p:cNvSpPr>
            <a:spLocks noGrp="1"/>
          </p:cNvSpPr>
          <p:nvPr>
            <p:ph idx="1"/>
          </p:nvPr>
        </p:nvSpPr>
        <p:spPr>
          <a:xfrm>
            <a:off x="327804" y="2438400"/>
            <a:ext cx="6970143" cy="4134928"/>
          </a:xfrm>
        </p:spPr>
        <p:txBody>
          <a:bodyPr rtlCol="0">
            <a:normAutofit fontScale="92500" lnSpcReduction="10000"/>
          </a:bodyPr>
          <a:lstStyle/>
          <a:p>
            <a:pPr marL="514350" indent="-514350">
              <a:buFont typeface="+mj-lt"/>
              <a:buAutoNum type="arabicPeriod"/>
              <a:defRPr/>
            </a:pPr>
            <a:r>
              <a:rPr lang="en-US" dirty="0"/>
              <a:t>The student is a ‘student with a </a:t>
            </a:r>
            <a:r>
              <a:rPr lang="en-US" b="1" u="sng" dirty="0"/>
              <a:t>disability’</a:t>
            </a:r>
            <a:r>
              <a:rPr lang="en-US" b="1" dirty="0"/>
              <a:t> </a:t>
            </a:r>
            <a:r>
              <a:rPr lang="en-US" dirty="0"/>
              <a:t>that meets the criteria under one of the fourteen IDEA eligibility categories.</a:t>
            </a:r>
          </a:p>
          <a:p>
            <a:pPr marL="514350" indent="-514350">
              <a:buFont typeface="+mj-lt"/>
              <a:buAutoNum type="arabicPeriod"/>
              <a:defRPr/>
            </a:pPr>
            <a:r>
              <a:rPr lang="en-US" dirty="0"/>
              <a:t>The </a:t>
            </a:r>
            <a:r>
              <a:rPr lang="en-US" b="1" u="sng" dirty="0"/>
              <a:t>disability</a:t>
            </a:r>
            <a:r>
              <a:rPr lang="en-US" u="sng" dirty="0"/>
              <a:t> </a:t>
            </a:r>
            <a:r>
              <a:rPr lang="en-US" b="1" u="sng" dirty="0"/>
              <a:t>adversely affects educational (academic and/or functional) performance </a:t>
            </a:r>
            <a:r>
              <a:rPr lang="en-US" dirty="0"/>
              <a:t>at school.</a:t>
            </a:r>
          </a:p>
          <a:p>
            <a:pPr marL="514350" indent="-514350">
              <a:buFont typeface="+mj-lt"/>
              <a:buAutoNum type="arabicPeriod"/>
              <a:defRPr/>
            </a:pPr>
            <a:r>
              <a:rPr lang="en-US" dirty="0"/>
              <a:t>The performance deficits related to the disability are such that</a:t>
            </a:r>
            <a:r>
              <a:rPr lang="en-US" b="1" dirty="0"/>
              <a:t> </a:t>
            </a:r>
            <a:r>
              <a:rPr lang="en-US" b="1" u="sng" dirty="0"/>
              <a:t>the student requires specially designed instruction </a:t>
            </a:r>
            <a:r>
              <a:rPr lang="en-US" dirty="0"/>
              <a:t>in order to ensure access to and participation in the general (PE) curriculum. </a:t>
            </a:r>
          </a:p>
          <a:p>
            <a:pPr marL="681038" lvl="1" indent="0">
              <a:buNone/>
              <a:defRPr/>
            </a:pPr>
            <a:endParaRPr lang="en-US" sz="2000" i="1" dirty="0"/>
          </a:p>
        </p:txBody>
      </p:sp>
      <p:sp>
        <p:nvSpPr>
          <p:cNvPr id="6" name="TextBox 5">
            <a:extLst>
              <a:ext uri="{FF2B5EF4-FFF2-40B4-BE49-F238E27FC236}">
                <a16:creationId xmlns:a16="http://schemas.microsoft.com/office/drawing/2014/main" id="{B16BE1E3-507A-4094-973A-1B916C608AAD}"/>
              </a:ext>
            </a:extLst>
          </p:cNvPr>
          <p:cNvSpPr txBox="1"/>
          <p:nvPr/>
        </p:nvSpPr>
        <p:spPr>
          <a:xfrm>
            <a:off x="8849235" y="5705346"/>
            <a:ext cx="2326278" cy="200055"/>
          </a:xfrm>
          <a:prstGeom prst="rect">
            <a:avLst/>
          </a:prstGeom>
          <a:solidFill>
            <a:schemeClr val="bg1"/>
          </a:solidFill>
        </p:spPr>
        <p:txBody>
          <a:bodyPr wrap="none" rtlCol="0">
            <a:spAutoFit/>
          </a:bodyPr>
          <a:lstStyle/>
          <a:p>
            <a:pPr algn="r">
              <a:spcAft>
                <a:spcPts val="600"/>
              </a:spcAft>
            </a:pPr>
            <a:r>
              <a:rPr lang="en-US" sz="700" dirty="0">
                <a:hlinkClick r:id="rId4" tooltip="http://theconversation.com/why-our-political-classes-wont-have-any-real-debate-on-trident-until-after-the-election-37019"/>
              </a:rPr>
              <a:t>This Photo</a:t>
            </a:r>
            <a:r>
              <a:rPr lang="en-US" sz="700" dirty="0"/>
              <a:t> by Unknown Author is licensed under </a:t>
            </a:r>
            <a:r>
              <a:rPr lang="en-US" sz="700" dirty="0">
                <a:hlinkClick r:id="rId5" tooltip="https://creativecommons.org/licenses/by-nd/4.0/"/>
              </a:rPr>
              <a:t>CC BY-ND</a:t>
            </a:r>
            <a:endParaRPr lang="en-US" sz="700" dirty="0"/>
          </a:p>
        </p:txBody>
      </p:sp>
      <p:sp>
        <p:nvSpPr>
          <p:cNvPr id="4" name="Footer Placeholder 3">
            <a:extLst>
              <a:ext uri="{FF2B5EF4-FFF2-40B4-BE49-F238E27FC236}">
                <a16:creationId xmlns:a16="http://schemas.microsoft.com/office/drawing/2014/main" id="{1E95DB6B-BF04-4795-AEB6-77C8FBE255B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22067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950121" y="5529884"/>
            <a:ext cx="5693783" cy="1096331"/>
          </a:xfrm>
        </p:spPr>
        <p:txBody>
          <a:bodyPr>
            <a:normAutofit/>
          </a:bodyPr>
          <a:lstStyle/>
          <a:p>
            <a:r>
              <a:rPr lang="en-US" sz="3400" b="1" dirty="0">
                <a:solidFill>
                  <a:srgbClr val="303030"/>
                </a:solidFill>
                <a:latin typeface="+mn-lt"/>
              </a:rPr>
              <a:t>STEP #1: Evaluation</a:t>
            </a:r>
            <a:br>
              <a:rPr lang="en-US" sz="3400" b="1" dirty="0">
                <a:solidFill>
                  <a:srgbClr val="303030"/>
                </a:solidFill>
                <a:latin typeface="+mn-lt"/>
              </a:rPr>
            </a:br>
            <a:r>
              <a:rPr lang="en-US" sz="3400" b="1" dirty="0">
                <a:solidFill>
                  <a:srgbClr val="303030"/>
                </a:solidFill>
                <a:latin typeface="+mn-lt"/>
              </a:rPr>
              <a:t>--Show me the data!</a:t>
            </a:r>
          </a:p>
        </p:txBody>
      </p:sp>
      <p:sp>
        <p:nvSpPr>
          <p:cNvPr id="3" name="Content Placeholder 2"/>
          <p:cNvSpPr>
            <a:spLocks noGrp="1"/>
          </p:cNvSpPr>
          <p:nvPr>
            <p:ph idx="1"/>
          </p:nvPr>
        </p:nvSpPr>
        <p:spPr>
          <a:xfrm>
            <a:off x="4081308" y="128266"/>
            <a:ext cx="8110692" cy="5298100"/>
          </a:xfrm>
        </p:spPr>
        <p:txBody>
          <a:bodyPr anchor="ctr">
            <a:normAutofit/>
          </a:bodyPr>
          <a:lstStyle/>
          <a:p>
            <a:pPr marL="0" indent="0">
              <a:spcBef>
                <a:spcPts val="0"/>
              </a:spcBef>
              <a:spcAft>
                <a:spcPts val="600"/>
              </a:spcAft>
              <a:buSzPct val="110000"/>
              <a:buNone/>
            </a:pPr>
            <a:r>
              <a:rPr lang="en-US" altLang="en-US" sz="2400" b="1" dirty="0">
                <a:cs typeface="Arial" panose="020B0604020202020204" pitchFamily="34" charset="0"/>
              </a:rPr>
              <a:t>All students must be provided PE.</a:t>
            </a:r>
          </a:p>
          <a:p>
            <a:pPr>
              <a:spcBef>
                <a:spcPts val="0"/>
              </a:spcBef>
              <a:spcAft>
                <a:spcPts val="600"/>
              </a:spcAft>
              <a:buSzPct val="110000"/>
            </a:pPr>
            <a:r>
              <a:rPr lang="en-US" altLang="en-US" sz="2400" dirty="0">
                <a:cs typeface="Arial" panose="020B0604020202020204" pitchFamily="34" charset="0"/>
              </a:rPr>
              <a:t>Whether a student receives APE is an IEP team decision driven by evaluation and student performance data: </a:t>
            </a:r>
          </a:p>
          <a:p>
            <a:pPr>
              <a:spcBef>
                <a:spcPts val="0"/>
              </a:spcBef>
              <a:spcAft>
                <a:spcPts val="600"/>
              </a:spcAft>
            </a:pPr>
            <a:endParaRPr lang="en-US" sz="2400" kern="1600" dirty="0"/>
          </a:p>
          <a:p>
            <a:pPr>
              <a:spcBef>
                <a:spcPts val="0"/>
              </a:spcBef>
              <a:spcAft>
                <a:spcPts val="600"/>
              </a:spcAft>
            </a:pPr>
            <a:endParaRPr lang="en-US" sz="2400" kern="1600" dirty="0"/>
          </a:p>
          <a:p>
            <a:pPr>
              <a:spcBef>
                <a:spcPts val="0"/>
              </a:spcBef>
              <a:spcAft>
                <a:spcPts val="600"/>
              </a:spcAft>
            </a:pPr>
            <a:r>
              <a:rPr lang="en-US" sz="2400" kern="1600" dirty="0"/>
              <a:t>Assess available, existing data or consider need for evaluation</a:t>
            </a:r>
          </a:p>
          <a:p>
            <a:pPr lvl="1">
              <a:spcBef>
                <a:spcPts val="0"/>
              </a:spcBef>
              <a:spcAft>
                <a:spcPts val="600"/>
              </a:spcAft>
              <a:buFont typeface="Wingdings" panose="05000000000000000000" pitchFamily="2" charset="2"/>
              <a:buChar char="Ø"/>
            </a:pPr>
            <a:r>
              <a:rPr lang="en-US" altLang="en-US" kern="1600" dirty="0">
                <a:cs typeface="Arial" panose="020B0604020202020204" pitchFamily="34" charset="0"/>
              </a:rPr>
              <a:t> If additional data are needed “Other” should be checked on the DEC 2</a:t>
            </a:r>
          </a:p>
          <a:p>
            <a:pPr lvl="1">
              <a:spcBef>
                <a:spcPts val="0"/>
              </a:spcBef>
              <a:spcAft>
                <a:spcPts val="600"/>
              </a:spcAft>
              <a:buFont typeface="Wingdings" panose="05000000000000000000" pitchFamily="2" charset="2"/>
              <a:buChar char="Ø"/>
            </a:pPr>
            <a:r>
              <a:rPr lang="en-US" altLang="en-US" kern="1600" dirty="0">
                <a:cs typeface="Arial" panose="020B0604020202020204" pitchFamily="34" charset="0"/>
              </a:rPr>
              <a:t> Write in “Adapted Physical Education Evaluation” </a:t>
            </a:r>
            <a:endParaRPr lang="en-US" kern="1600" dirty="0"/>
          </a:p>
          <a:p>
            <a:pPr>
              <a:spcBef>
                <a:spcPts val="0"/>
              </a:spcBef>
              <a:spcAft>
                <a:spcPts val="600"/>
              </a:spcAft>
            </a:pPr>
            <a:r>
              <a:rPr lang="en-US" altLang="en-US" sz="2400" kern="1600" dirty="0">
                <a:cs typeface="Arial" panose="020B0604020202020204" pitchFamily="34" charset="0"/>
              </a:rPr>
              <a:t>When considering APE eligibility, the IEP team includes a physical educator/curricular expert with knowledge of the student’s abilities and needs for participating in and learning the Healthful Living/PE Essential Standard</a:t>
            </a:r>
          </a:p>
        </p:txBody>
      </p:sp>
      <p:sp>
        <p:nvSpPr>
          <p:cNvPr id="10" name="TextBox 9">
            <a:extLst>
              <a:ext uri="{FF2B5EF4-FFF2-40B4-BE49-F238E27FC236}">
                <a16:creationId xmlns:a16="http://schemas.microsoft.com/office/drawing/2014/main" id="{4D392BA3-FD62-450F-AFF2-F813CD436566}"/>
              </a:ext>
            </a:extLst>
          </p:cNvPr>
          <p:cNvSpPr txBox="1"/>
          <p:nvPr/>
        </p:nvSpPr>
        <p:spPr>
          <a:xfrm>
            <a:off x="4963521" y="1369976"/>
            <a:ext cx="9096911" cy="969496"/>
          </a:xfrm>
          <a:prstGeom prst="rect">
            <a:avLst/>
          </a:prstGeom>
          <a:noFill/>
        </p:spPr>
        <p:txBody>
          <a:bodyPr wrap="square" numCol="3" rtlCol="0">
            <a:spAutoFit/>
          </a:bodyPr>
          <a:lstStyle/>
          <a:p>
            <a:pPr marL="568325" lvl="1" indent="-342900">
              <a:buFont typeface="Wingdings" panose="05000000000000000000" pitchFamily="2" charset="2"/>
              <a:buChar char="Ø"/>
            </a:pPr>
            <a:r>
              <a:rPr lang="en-US" sz="1900" kern="1600" dirty="0"/>
              <a:t>Participation</a:t>
            </a:r>
          </a:p>
          <a:p>
            <a:pPr marL="568325" lvl="1" indent="-342900">
              <a:buFont typeface="Wingdings" panose="05000000000000000000" pitchFamily="2" charset="2"/>
              <a:buChar char="Ø"/>
            </a:pPr>
            <a:r>
              <a:rPr lang="en-US" sz="1900" kern="1600" dirty="0"/>
              <a:t>Fitness</a:t>
            </a:r>
          </a:p>
          <a:p>
            <a:pPr marL="568325" lvl="1" indent="-342900">
              <a:buFont typeface="Wingdings" panose="05000000000000000000" pitchFamily="2" charset="2"/>
              <a:buChar char="Ø"/>
            </a:pPr>
            <a:r>
              <a:rPr lang="en-US" altLang="en-US" sz="1900" dirty="0">
                <a:cs typeface="Arial" panose="020B0604020202020204" pitchFamily="34" charset="0"/>
              </a:rPr>
              <a:t>Endurance</a:t>
            </a:r>
          </a:p>
          <a:p>
            <a:pPr marL="568325" lvl="1" indent="-342900">
              <a:buFont typeface="Wingdings" panose="05000000000000000000" pitchFamily="2" charset="2"/>
              <a:buChar char="Ø"/>
            </a:pPr>
            <a:r>
              <a:rPr lang="en-US" altLang="en-US" sz="1900" dirty="0">
                <a:cs typeface="Arial" panose="020B0604020202020204" pitchFamily="34" charset="0"/>
              </a:rPr>
              <a:t>Motor patterns</a:t>
            </a:r>
          </a:p>
          <a:p>
            <a:pPr marL="568325" lvl="1" indent="-342900">
              <a:buFont typeface="Wingdings" panose="05000000000000000000" pitchFamily="2" charset="2"/>
              <a:buChar char="Ø"/>
            </a:pPr>
            <a:r>
              <a:rPr lang="en-US" altLang="en-US" sz="1900" dirty="0">
                <a:cs typeface="Arial" panose="020B0604020202020204" pitchFamily="34" charset="0"/>
              </a:rPr>
              <a:t>Sport skills</a:t>
            </a:r>
          </a:p>
          <a:p>
            <a:pPr marL="568325" lvl="1" indent="-342900">
              <a:buFont typeface="Wingdings" panose="05000000000000000000" pitchFamily="2" charset="2"/>
              <a:buChar char="Ø"/>
            </a:pPr>
            <a:r>
              <a:rPr lang="en-US" altLang="en-US" sz="1900" dirty="0">
                <a:cs typeface="Arial" panose="020B0604020202020204" pitchFamily="34" charset="0"/>
              </a:rPr>
              <a:t>Gross/Fine Motor Skills</a:t>
            </a:r>
          </a:p>
          <a:p>
            <a:pPr marL="568325" lvl="1" indent="-342900">
              <a:spcAft>
                <a:spcPts val="1200"/>
              </a:spcAft>
              <a:buFont typeface="Wingdings" panose="05000000000000000000" pitchFamily="2" charset="2"/>
              <a:buChar char="Ø"/>
            </a:pPr>
            <a:endParaRPr lang="en-US" sz="2400" kern="1600" dirty="0"/>
          </a:p>
        </p:txBody>
      </p:sp>
      <p:pic>
        <p:nvPicPr>
          <p:cNvPr id="11" name="Picture 10" descr="A close up of a logo&#10;&#10;Description generated with high confidence">
            <a:extLst>
              <a:ext uri="{FF2B5EF4-FFF2-40B4-BE49-F238E27FC236}">
                <a16:creationId xmlns:a16="http://schemas.microsoft.com/office/drawing/2014/main" id="{B82B9A74-1510-4D44-A21A-41AB2E3CA3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78001"/>
          <a:stretch/>
        </p:blipFill>
        <p:spPr>
          <a:xfrm>
            <a:off x="867598" y="1214633"/>
            <a:ext cx="2929414" cy="4080302"/>
          </a:xfrm>
          <a:prstGeom prst="rect">
            <a:avLst/>
          </a:prstGeom>
        </p:spPr>
      </p:pic>
      <p:sp>
        <p:nvSpPr>
          <p:cNvPr id="13" name="TextBox 12">
            <a:extLst>
              <a:ext uri="{FF2B5EF4-FFF2-40B4-BE49-F238E27FC236}">
                <a16:creationId xmlns:a16="http://schemas.microsoft.com/office/drawing/2014/main" id="{7FB50B4E-09D8-4112-9C36-C9B08D08CC50}"/>
              </a:ext>
            </a:extLst>
          </p:cNvPr>
          <p:cNvSpPr txBox="1"/>
          <p:nvPr/>
        </p:nvSpPr>
        <p:spPr>
          <a:xfrm>
            <a:off x="578322" y="4948687"/>
            <a:ext cx="6921500" cy="230832"/>
          </a:xfrm>
          <a:prstGeom prst="rect">
            <a:avLst/>
          </a:prstGeom>
          <a:noFill/>
        </p:spPr>
        <p:txBody>
          <a:bodyPr wrap="square" rtlCol="0">
            <a:spAutoFit/>
          </a:bodyPr>
          <a:lstStyle/>
          <a:p>
            <a:r>
              <a:rPr lang="en-US" sz="900" dirty="0">
                <a:hlinkClick r:id="rId4" tooltip="https://tpenguinltg.wordpress.com/category/geek-nerd/explanations/"/>
              </a:rPr>
              <a:t>This Photo</a:t>
            </a:r>
            <a:r>
              <a:rPr lang="en-US" sz="900" dirty="0"/>
              <a:t> by Unknown Author is licensed under </a:t>
            </a:r>
            <a:r>
              <a:rPr lang="en-US" sz="900" dirty="0">
                <a:hlinkClick r:id="rId5" tooltip="https://creativecommons.org/licenses/by-sa/4.0/"/>
              </a:rPr>
              <a:t>CC BY-SA</a:t>
            </a:r>
            <a:endParaRPr lang="en-US" sz="900" dirty="0"/>
          </a:p>
        </p:txBody>
      </p:sp>
      <p:pic>
        <p:nvPicPr>
          <p:cNvPr id="9" name="Picture 8">
            <a:extLst>
              <a:ext uri="{FF2B5EF4-FFF2-40B4-BE49-F238E27FC236}">
                <a16:creationId xmlns:a16="http://schemas.microsoft.com/office/drawing/2014/main" id="{BF88AEA2-55CE-497E-872E-C561DA40AF70}"/>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t="14370" r="79161" b="56786"/>
          <a:stretch/>
        </p:blipFill>
        <p:spPr>
          <a:xfrm>
            <a:off x="1189941" y="128266"/>
            <a:ext cx="2284728" cy="1523169"/>
          </a:xfrm>
          <a:prstGeom prst="rect">
            <a:avLst/>
          </a:prstGeom>
        </p:spPr>
      </p:pic>
      <p:sp>
        <p:nvSpPr>
          <p:cNvPr id="15" name="TextBox 14">
            <a:extLst>
              <a:ext uri="{FF2B5EF4-FFF2-40B4-BE49-F238E27FC236}">
                <a16:creationId xmlns:a16="http://schemas.microsoft.com/office/drawing/2014/main" id="{4795BFA2-5D72-4097-8633-6DACFE970681}"/>
              </a:ext>
            </a:extLst>
          </p:cNvPr>
          <p:cNvSpPr txBox="1"/>
          <p:nvPr/>
        </p:nvSpPr>
        <p:spPr>
          <a:xfrm>
            <a:off x="583302" y="5159007"/>
            <a:ext cx="7000875" cy="230832"/>
          </a:xfrm>
          <a:prstGeom prst="rect">
            <a:avLst/>
          </a:prstGeom>
          <a:noFill/>
        </p:spPr>
        <p:txBody>
          <a:bodyPr wrap="square" rtlCol="0">
            <a:spAutoFit/>
          </a:bodyPr>
          <a:lstStyle/>
          <a:p>
            <a:r>
              <a:rPr lang="en-US" sz="900" dirty="0">
                <a:hlinkClick r:id="rId7" tooltip="http://globalhealth.mit.edu/mtfw-a-repeatable-framework-for-analysing-and-improving-processes/"/>
              </a:rPr>
              <a:t>This Photo</a:t>
            </a:r>
            <a:r>
              <a:rPr lang="en-US" sz="900" dirty="0"/>
              <a:t> by Unknown Author is licensed under </a:t>
            </a:r>
            <a:r>
              <a:rPr lang="en-US" sz="900" dirty="0">
                <a:hlinkClick r:id="rId8" tooltip="https://creativecommons.org/licenses/by-nc-sa/3.0/"/>
              </a:rPr>
              <a:t>CC BY-NC-SA</a:t>
            </a:r>
            <a:endParaRPr lang="en-US" sz="900" dirty="0"/>
          </a:p>
        </p:txBody>
      </p:sp>
      <p:sp>
        <p:nvSpPr>
          <p:cNvPr id="4" name="Footer Placeholder 3">
            <a:extLst>
              <a:ext uri="{FF2B5EF4-FFF2-40B4-BE49-F238E27FC236}">
                <a16:creationId xmlns:a16="http://schemas.microsoft.com/office/drawing/2014/main" id="{FA333959-B812-4FF3-A0D9-B3972C4D280A}"/>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092522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94138" y="788252"/>
            <a:ext cx="11540359"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Aft>
                <a:spcPts val="600"/>
              </a:spcAft>
              <a:buFont typeface="Arial" panose="020B0604020202020204" pitchFamily="34" charset="0"/>
              <a:buChar char="•"/>
              <a:defRPr/>
            </a:pPr>
            <a:r>
              <a:rPr lang="en-US" sz="2600" dirty="0">
                <a:cs typeface="Arial" panose="020B0604020202020204" pitchFamily="34" charset="0"/>
              </a:rPr>
              <a:t>What are this student’s strengths in PE?</a:t>
            </a:r>
          </a:p>
          <a:p>
            <a:pPr marL="342900" indent="-342900">
              <a:spcAft>
                <a:spcPts val="600"/>
              </a:spcAft>
              <a:buFont typeface="Arial" panose="020B0604020202020204" pitchFamily="34" charset="0"/>
              <a:buChar char="•"/>
              <a:defRPr/>
            </a:pPr>
            <a:r>
              <a:rPr lang="en-US" sz="2600" dirty="0">
                <a:cs typeface="Arial" panose="020B0604020202020204" pitchFamily="34" charset="0"/>
              </a:rPr>
              <a:t>What are this student’s needs in PE?</a:t>
            </a:r>
          </a:p>
          <a:p>
            <a:pPr marL="342900" indent="-342900">
              <a:spcAft>
                <a:spcPts val="600"/>
              </a:spcAft>
              <a:buFont typeface="Arial" panose="020B0604020202020204" pitchFamily="34" charset="0"/>
              <a:buChar char="•"/>
              <a:defRPr/>
            </a:pPr>
            <a:r>
              <a:rPr lang="en-US" sz="2600" dirty="0">
                <a:cs typeface="Arial" panose="020B0604020202020204" pitchFamily="34" charset="0"/>
              </a:rPr>
              <a:t>How does this student’s disability affect her/his participation in PE?</a:t>
            </a:r>
          </a:p>
          <a:p>
            <a:pPr marL="342900" indent="-342900">
              <a:spcAft>
                <a:spcPts val="600"/>
              </a:spcAft>
              <a:buFont typeface="Arial" panose="020B0604020202020204" pitchFamily="34" charset="0"/>
              <a:buChar char="•"/>
              <a:defRPr/>
            </a:pPr>
            <a:r>
              <a:rPr lang="en-US" sz="2600" dirty="0">
                <a:cs typeface="Arial" panose="020B0604020202020204" pitchFamily="34" charset="0"/>
              </a:rPr>
              <a:t>Can this student participate in PE with non-disabled peers? Have they had an opportunity to do so?</a:t>
            </a:r>
          </a:p>
          <a:p>
            <a:pPr marL="342900" indent="-342900">
              <a:spcAft>
                <a:spcPts val="600"/>
              </a:spcAft>
              <a:buFont typeface="Arial" panose="020B0604020202020204" pitchFamily="34" charset="0"/>
              <a:buChar char="•"/>
              <a:defRPr/>
            </a:pPr>
            <a:r>
              <a:rPr lang="en-US" sz="2600" dirty="0">
                <a:cs typeface="Arial" panose="020B0604020202020204" pitchFamily="34" charset="0"/>
              </a:rPr>
              <a:t>Can PE instruction be differentiated so s/he can participate? </a:t>
            </a:r>
          </a:p>
          <a:p>
            <a:pPr marL="342900" indent="-342900">
              <a:spcAft>
                <a:spcPts val="600"/>
              </a:spcAft>
              <a:buFont typeface="Arial" panose="020B0604020202020204" pitchFamily="34" charset="0"/>
              <a:buChar char="•"/>
              <a:defRPr/>
            </a:pPr>
            <a:r>
              <a:rPr lang="en-US" sz="2600" dirty="0">
                <a:cs typeface="Arial" panose="020B0604020202020204" pitchFamily="34" charset="0"/>
              </a:rPr>
              <a:t>In order for this student to participate in and learn the PE curriculum, do we have to design PE instruction </a:t>
            </a:r>
            <a:r>
              <a:rPr lang="en-US" sz="2600" u="sng" dirty="0">
                <a:cs typeface="Arial" panose="020B0604020202020204" pitchFamily="34" charset="0"/>
              </a:rPr>
              <a:t>just</a:t>
            </a:r>
            <a:r>
              <a:rPr lang="en-US" sz="2600" dirty="0">
                <a:cs typeface="Arial" panose="020B0604020202020204" pitchFamily="34" charset="0"/>
              </a:rPr>
              <a:t> for him/her?</a:t>
            </a:r>
          </a:p>
          <a:p>
            <a:pPr marL="914400" lvl="1" indent="-457200">
              <a:spcAft>
                <a:spcPts val="600"/>
              </a:spcAft>
              <a:buSzPct val="70000"/>
              <a:buFont typeface="Courier New" panose="02070309020205020404" pitchFamily="49" charset="0"/>
              <a:buChar char="o"/>
              <a:defRPr/>
            </a:pPr>
            <a:r>
              <a:rPr lang="en-US" sz="2400" dirty="0">
                <a:cs typeface="Arial" panose="020B0604020202020204" pitchFamily="34" charset="0"/>
              </a:rPr>
              <a:t>Is s/he learning PE as every other student in that grade?</a:t>
            </a:r>
          </a:p>
          <a:p>
            <a:pPr marL="914400" lvl="1" indent="-457200">
              <a:spcAft>
                <a:spcPts val="600"/>
              </a:spcAft>
              <a:buSzPct val="70000"/>
              <a:buFont typeface="Courier New" panose="02070309020205020404" pitchFamily="49" charset="0"/>
              <a:buChar char="o"/>
              <a:defRPr/>
            </a:pPr>
            <a:r>
              <a:rPr lang="en-US" sz="2400" dirty="0">
                <a:cs typeface="Arial" panose="020B0604020202020204" pitchFamily="34" charset="0"/>
              </a:rPr>
              <a:t>Must we alter </a:t>
            </a:r>
            <a:r>
              <a:rPr lang="en-US" sz="2400" i="1" u="sng" dirty="0">
                <a:cs typeface="Arial" panose="020B0604020202020204" pitchFamily="34" charset="0"/>
              </a:rPr>
              <a:t>what</a:t>
            </a:r>
            <a:r>
              <a:rPr lang="en-US" sz="2400" dirty="0">
                <a:cs typeface="Arial" panose="020B0604020202020204" pitchFamily="34" charset="0"/>
              </a:rPr>
              <a:t> we teach (APE/Specially Designed Instruction) or </a:t>
            </a:r>
            <a:r>
              <a:rPr lang="en-US" sz="2400" i="1" u="sng" dirty="0">
                <a:cs typeface="Arial" panose="020B0604020202020204" pitchFamily="34" charset="0"/>
              </a:rPr>
              <a:t>how</a:t>
            </a:r>
            <a:r>
              <a:rPr lang="en-US" sz="2400" dirty="0">
                <a:cs typeface="Arial" panose="020B0604020202020204" pitchFamily="34" charset="0"/>
              </a:rPr>
              <a:t> we provide instruction (accommodation/Supplementary Aid/Service)?</a:t>
            </a:r>
          </a:p>
          <a:p>
            <a:pPr marL="342900" indent="-342900">
              <a:spcAft>
                <a:spcPts val="600"/>
              </a:spcAft>
              <a:buFont typeface="Arial" panose="020B0604020202020204" pitchFamily="34" charset="0"/>
              <a:buChar char="•"/>
              <a:defRPr/>
            </a:pPr>
            <a:r>
              <a:rPr lang="en-US" sz="2600" dirty="0">
                <a:cs typeface="Arial" panose="020B0604020202020204" pitchFamily="34" charset="0"/>
              </a:rPr>
              <a:t>What does the general education physical educator report about this student’s participation, abilities and needs in PE class?</a:t>
            </a:r>
          </a:p>
        </p:txBody>
      </p:sp>
      <p:sp>
        <p:nvSpPr>
          <p:cNvPr id="2" name="Title 1"/>
          <p:cNvSpPr>
            <a:spLocks noGrp="1"/>
          </p:cNvSpPr>
          <p:nvPr>
            <p:ph type="title" idx="4294967295"/>
          </p:nvPr>
        </p:nvSpPr>
        <p:spPr>
          <a:xfrm>
            <a:off x="394138" y="0"/>
            <a:ext cx="9613900" cy="1081088"/>
          </a:xfrm>
        </p:spPr>
        <p:txBody>
          <a:bodyPr/>
          <a:lstStyle/>
          <a:p>
            <a:r>
              <a:rPr lang="en-US" b="1" dirty="0">
                <a:solidFill>
                  <a:schemeClr val="tx1"/>
                </a:solidFill>
              </a:rPr>
              <a:t>APE Guiding Questions</a:t>
            </a:r>
            <a:endParaRPr lang="en-US" dirty="0">
              <a:solidFill>
                <a:schemeClr val="tx1"/>
              </a:solidFill>
            </a:endParaRPr>
          </a:p>
        </p:txBody>
      </p:sp>
      <p:sp>
        <p:nvSpPr>
          <p:cNvPr id="3" name="Footer Placeholder 2">
            <a:extLst>
              <a:ext uri="{FF2B5EF4-FFF2-40B4-BE49-F238E27FC236}">
                <a16:creationId xmlns:a16="http://schemas.microsoft.com/office/drawing/2014/main" id="{B9B88686-20B5-4E30-B2C1-EA0425AE3980}"/>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254694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950121" y="5529884"/>
            <a:ext cx="5693783" cy="1096331"/>
          </a:xfrm>
        </p:spPr>
        <p:txBody>
          <a:bodyPr>
            <a:normAutofit/>
          </a:bodyPr>
          <a:lstStyle/>
          <a:p>
            <a:r>
              <a:rPr lang="en-US" sz="3400" b="1">
                <a:solidFill>
                  <a:srgbClr val="303030"/>
                </a:solidFill>
                <a:latin typeface="Calibri" panose="020F0502020204030204"/>
              </a:rPr>
              <a:t>STEP #2: IEP Team Discussion</a:t>
            </a:r>
            <a:endParaRPr lang="en-US" sz="3400">
              <a:solidFill>
                <a:srgbClr val="303030"/>
              </a:solidFill>
            </a:endParaRPr>
          </a:p>
        </p:txBody>
      </p:sp>
      <p:sp>
        <p:nvSpPr>
          <p:cNvPr id="3" name="Content Placeholder 2"/>
          <p:cNvSpPr>
            <a:spLocks noGrp="1"/>
          </p:cNvSpPr>
          <p:nvPr>
            <p:ph idx="1"/>
          </p:nvPr>
        </p:nvSpPr>
        <p:spPr>
          <a:xfrm>
            <a:off x="3571337" y="231785"/>
            <a:ext cx="8546030" cy="5066314"/>
          </a:xfrm>
        </p:spPr>
        <p:txBody>
          <a:bodyPr anchor="ctr">
            <a:normAutofit/>
          </a:bodyPr>
          <a:lstStyle/>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Can s/he keep pace with peers during activities? Consider fitness, coordination, rhythm, endurance, strength…</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Is her/his ability to play, follow instructions and remain on task in Physical Education similar to peers?</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Is the student similar to peers in gross and fine motor function: walking, jumping, catching, throwing, striking, kicking (e.g. force, speed, accuracy)?</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Can s/he interact appropriately with peers during play, games and activities?</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Does s/he understand and demonstrate the skills and rules required for the sport or game?</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What supports, accommodations or modifications are appropriate?</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Is specially designed instruction required?</a:t>
            </a:r>
          </a:p>
          <a:p>
            <a:pPr marL="393700" indent="-393700">
              <a:lnSpc>
                <a:spcPct val="100000"/>
              </a:lnSpc>
              <a:spcBef>
                <a:spcPts val="0"/>
              </a:spcBef>
              <a:spcAft>
                <a:spcPts val="600"/>
              </a:spcAft>
              <a:buSzPct val="75000"/>
              <a:buFont typeface="Wingdings" panose="05000000000000000000" pitchFamily="2" charset="2"/>
              <a:buChar char="Ø"/>
              <a:defRPr/>
            </a:pPr>
            <a:r>
              <a:rPr lang="en-US" altLang="en-US" sz="2000" dirty="0"/>
              <a:t>What are student needs for transition? What will be her/his life-long physical or recreational activities?</a:t>
            </a:r>
          </a:p>
        </p:txBody>
      </p:sp>
      <p:sp>
        <p:nvSpPr>
          <p:cNvPr id="7" name="Rectangle 6">
            <a:extLst>
              <a:ext uri="{FF2B5EF4-FFF2-40B4-BE49-F238E27FC236}">
                <a16:creationId xmlns:a16="http://schemas.microsoft.com/office/drawing/2014/main" id="{71EE4EC5-7D09-46EB-97E6-A1CD425DFB97}"/>
              </a:ext>
            </a:extLst>
          </p:cNvPr>
          <p:cNvSpPr/>
          <p:nvPr/>
        </p:nvSpPr>
        <p:spPr>
          <a:xfrm>
            <a:off x="149461" y="3014073"/>
            <a:ext cx="3199968" cy="2308324"/>
          </a:xfrm>
          <a:prstGeom prst="rect">
            <a:avLst/>
          </a:prstGeom>
        </p:spPr>
        <p:txBody>
          <a:bodyPr wrap="square">
            <a:spAutoFit/>
          </a:bodyPr>
          <a:lstStyle/>
          <a:p>
            <a:pPr algn="ctr"/>
            <a:r>
              <a:rPr lang="en-US" sz="2400" b="1" dirty="0"/>
              <a:t>How does the student’s disability affects the student’s involvement and progress in the </a:t>
            </a:r>
            <a:r>
              <a:rPr lang="en-US" sz="2400" b="1" i="1" dirty="0"/>
              <a:t>Healthful Living</a:t>
            </a:r>
            <a:r>
              <a:rPr lang="en-US" sz="2400" b="1" dirty="0"/>
              <a:t>/PE curriculum?</a:t>
            </a:r>
          </a:p>
        </p:txBody>
      </p:sp>
      <p:sp>
        <p:nvSpPr>
          <p:cNvPr id="12" name="TextBox 11">
            <a:extLst>
              <a:ext uri="{FF2B5EF4-FFF2-40B4-BE49-F238E27FC236}">
                <a16:creationId xmlns:a16="http://schemas.microsoft.com/office/drawing/2014/main" id="{F5EBD3B3-0F70-46B8-9594-0971ECA94EFF}"/>
              </a:ext>
            </a:extLst>
          </p:cNvPr>
          <p:cNvSpPr txBox="1"/>
          <p:nvPr/>
        </p:nvSpPr>
        <p:spPr>
          <a:xfrm>
            <a:off x="345730" y="24774"/>
            <a:ext cx="7000875" cy="230832"/>
          </a:xfrm>
          <a:prstGeom prst="rect">
            <a:avLst/>
          </a:prstGeom>
          <a:noFill/>
        </p:spPr>
        <p:txBody>
          <a:bodyPr wrap="square" rtlCol="0">
            <a:spAutoFit/>
          </a:bodyPr>
          <a:lstStyle/>
          <a:p>
            <a:r>
              <a:rPr lang="en-US" sz="900" dirty="0">
                <a:hlinkClick r:id="rId2" tooltip="http://globalhealth.mit.edu/mtfw-a-repeatable-framework-for-analysing-and-improving-processes/"/>
              </a:rPr>
              <a:t>This Photo</a:t>
            </a:r>
            <a:r>
              <a:rPr lang="en-US" sz="900" dirty="0"/>
              <a:t> by Unknown Author is licensed under </a:t>
            </a:r>
            <a:r>
              <a:rPr lang="en-US" sz="900" dirty="0">
                <a:hlinkClick r:id="rId3" tooltip="https://creativecommons.org/licenses/by-nc-sa/3.0/"/>
              </a:rPr>
              <a:t>CC BY-NC-SA</a:t>
            </a:r>
            <a:endParaRPr lang="en-US" sz="900" dirty="0"/>
          </a:p>
        </p:txBody>
      </p:sp>
      <p:pic>
        <p:nvPicPr>
          <p:cNvPr id="14" name="Picture 13" descr="A close up of a logo&#10;&#10;Description generated with high confidence">
            <a:extLst>
              <a:ext uri="{FF2B5EF4-FFF2-40B4-BE49-F238E27FC236}">
                <a16:creationId xmlns:a16="http://schemas.microsoft.com/office/drawing/2014/main" id="{1A570FAA-9143-4E8A-BD3E-49929D75DD0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9756" t="7090" r="59805"/>
          <a:stretch/>
        </p:blipFill>
        <p:spPr>
          <a:xfrm>
            <a:off x="1042079" y="1089541"/>
            <a:ext cx="1414732" cy="1970537"/>
          </a:xfrm>
          <a:prstGeom prst="rect">
            <a:avLst/>
          </a:prstGeom>
        </p:spPr>
      </p:pic>
      <p:pic>
        <p:nvPicPr>
          <p:cNvPr id="10" name="Picture 9">
            <a:extLst>
              <a:ext uri="{FF2B5EF4-FFF2-40B4-BE49-F238E27FC236}">
                <a16:creationId xmlns:a16="http://schemas.microsoft.com/office/drawing/2014/main" id="{13337ACD-2412-4067-A005-3C6AA1D4238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25486" t="17972" r="52088" b="57373"/>
          <a:stretch/>
        </p:blipFill>
        <p:spPr>
          <a:xfrm>
            <a:off x="950121" y="304201"/>
            <a:ext cx="1570009" cy="831345"/>
          </a:xfrm>
          <a:prstGeom prst="rect">
            <a:avLst/>
          </a:prstGeom>
        </p:spPr>
      </p:pic>
      <p:sp>
        <p:nvSpPr>
          <p:cNvPr id="15" name="TextBox 14">
            <a:extLst>
              <a:ext uri="{FF2B5EF4-FFF2-40B4-BE49-F238E27FC236}">
                <a16:creationId xmlns:a16="http://schemas.microsoft.com/office/drawing/2014/main" id="{C2DA3D90-2842-464D-82AE-B0BE79B1051C}"/>
              </a:ext>
            </a:extLst>
          </p:cNvPr>
          <p:cNvSpPr txBox="1"/>
          <p:nvPr/>
        </p:nvSpPr>
        <p:spPr>
          <a:xfrm>
            <a:off x="336262" y="231785"/>
            <a:ext cx="6921500" cy="230832"/>
          </a:xfrm>
          <a:prstGeom prst="rect">
            <a:avLst/>
          </a:prstGeom>
          <a:noFill/>
        </p:spPr>
        <p:txBody>
          <a:bodyPr wrap="square" rtlCol="0">
            <a:spAutoFit/>
          </a:bodyPr>
          <a:lstStyle/>
          <a:p>
            <a:r>
              <a:rPr lang="en-US" sz="900" dirty="0">
                <a:hlinkClick r:id="rId5" tooltip="https://tpenguinltg.wordpress.com/category/geek-nerd/explanations/"/>
              </a:rPr>
              <a:t>This Photo</a:t>
            </a:r>
            <a:r>
              <a:rPr lang="en-US" sz="900" dirty="0"/>
              <a:t> by Unknown Author is licensed under </a:t>
            </a:r>
            <a:r>
              <a:rPr lang="en-US" sz="900" dirty="0">
                <a:hlinkClick r:id="rId8" tooltip="https://creativecommons.org/licenses/by-sa/4.0/"/>
              </a:rPr>
              <a:t>CC BY-SA</a:t>
            </a:r>
            <a:endParaRPr lang="en-US" sz="900" dirty="0"/>
          </a:p>
        </p:txBody>
      </p:sp>
      <p:sp>
        <p:nvSpPr>
          <p:cNvPr id="4" name="Footer Placeholder 3">
            <a:extLst>
              <a:ext uri="{FF2B5EF4-FFF2-40B4-BE49-F238E27FC236}">
                <a16:creationId xmlns:a16="http://schemas.microsoft.com/office/drawing/2014/main" id="{5285DC2F-4E6B-4F40-BEBA-213923561F55}"/>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93878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b="1" dirty="0">
                <a:solidFill>
                  <a:schemeClr val="accent1"/>
                </a:solidFill>
              </a:rPr>
              <a:t>Specially Designed Instruction (SDI)</a:t>
            </a:r>
            <a:br>
              <a:rPr lang="en-US" b="1" dirty="0">
                <a:solidFill>
                  <a:schemeClr val="accent1"/>
                </a:solidFill>
              </a:rPr>
            </a:br>
            <a:r>
              <a:rPr lang="en-US" b="1" dirty="0">
                <a:solidFill>
                  <a:schemeClr val="accent1"/>
                </a:solidFill>
              </a:rPr>
              <a:t/>
            </a:r>
            <a:br>
              <a:rPr lang="en-US" b="1" dirty="0">
                <a:solidFill>
                  <a:schemeClr val="accent1"/>
                </a:solidFill>
              </a:rPr>
            </a:br>
            <a:r>
              <a:rPr lang="en-US" b="1" dirty="0">
                <a:solidFill>
                  <a:schemeClr val="accent1"/>
                </a:solidFill>
              </a:rPr>
              <a:t> Definition:</a:t>
            </a:r>
          </a:p>
        </p:txBody>
      </p:sp>
      <p:sp>
        <p:nvSpPr>
          <p:cNvPr id="3" name="Content Placeholder 2"/>
          <p:cNvSpPr>
            <a:spLocks noGrp="1"/>
          </p:cNvSpPr>
          <p:nvPr>
            <p:ph idx="1"/>
          </p:nvPr>
        </p:nvSpPr>
        <p:spPr>
          <a:xfrm>
            <a:off x="4976031" y="569343"/>
            <a:ext cx="6652373" cy="5762446"/>
          </a:xfrm>
        </p:spPr>
        <p:txBody>
          <a:bodyPr anchor="ctr">
            <a:normAutofit/>
          </a:bodyPr>
          <a:lstStyle/>
          <a:p>
            <a:pPr marL="0" indent="0">
              <a:buNone/>
            </a:pPr>
            <a:r>
              <a:rPr lang="en-US" dirty="0"/>
              <a:t>Specially designed instruction means adapting, as appropriate to the needs of an eligible child under this part, the </a:t>
            </a:r>
            <a:r>
              <a:rPr lang="en-US" b="1" dirty="0"/>
              <a:t>content, methodology, or delivery </a:t>
            </a:r>
            <a:r>
              <a:rPr lang="en-US" dirty="0"/>
              <a:t>of instruction-- </a:t>
            </a:r>
          </a:p>
          <a:p>
            <a:pPr marL="301752" lvl="1" indent="0">
              <a:buNone/>
            </a:pPr>
            <a:r>
              <a:rPr lang="en-US" sz="2800" dirty="0">
                <a:hlinkClick r:id="rId3"/>
              </a:rPr>
              <a:t>(i) </a:t>
            </a:r>
            <a:r>
              <a:rPr lang="en-US" sz="2800" dirty="0"/>
              <a:t>To </a:t>
            </a:r>
            <a:r>
              <a:rPr lang="en-US" sz="2800" b="1" dirty="0"/>
              <a:t>address the unique needs</a:t>
            </a:r>
            <a:r>
              <a:rPr lang="en-US" sz="2800" dirty="0"/>
              <a:t> of the child that result from the child's disability; and </a:t>
            </a:r>
          </a:p>
          <a:p>
            <a:pPr marL="301752" lvl="1" indent="0">
              <a:buNone/>
            </a:pPr>
            <a:r>
              <a:rPr lang="en-US" sz="2800" dirty="0">
                <a:hlinkClick r:id="rId4"/>
              </a:rPr>
              <a:t>(ii) </a:t>
            </a:r>
            <a:r>
              <a:rPr lang="en-US" sz="2800" dirty="0"/>
              <a:t>To </a:t>
            </a:r>
            <a:r>
              <a:rPr lang="en-US" sz="2800" b="1" dirty="0"/>
              <a:t>ensure access</a:t>
            </a:r>
            <a:r>
              <a:rPr lang="en-US" sz="2800" dirty="0"/>
              <a:t> of the child </a:t>
            </a:r>
            <a:r>
              <a:rPr lang="en-US" sz="2800" b="1" dirty="0"/>
              <a:t>to the general curriculum</a:t>
            </a:r>
            <a:r>
              <a:rPr lang="en-US" sz="2800" dirty="0"/>
              <a:t>, so that the child </a:t>
            </a:r>
            <a:r>
              <a:rPr lang="en-US" sz="2800" b="1" dirty="0"/>
              <a:t>can meet the educational standards </a:t>
            </a:r>
            <a:r>
              <a:rPr lang="en-US" sz="2800" dirty="0"/>
              <a:t>within the jurisdiction of the public agency </a:t>
            </a:r>
            <a:r>
              <a:rPr lang="en-US" sz="2800" b="1" dirty="0"/>
              <a:t>that apply to all children</a:t>
            </a:r>
            <a:r>
              <a:rPr lang="en-US" sz="2800" dirty="0"/>
              <a:t>. </a:t>
            </a:r>
          </a:p>
          <a:p>
            <a:pPr marL="0" indent="0">
              <a:buNone/>
            </a:pPr>
            <a:endParaRPr lang="en-US" sz="2400" dirty="0"/>
          </a:p>
          <a:p>
            <a:pPr marL="0" indent="0">
              <a:buNone/>
            </a:pPr>
            <a:r>
              <a:rPr lang="en-US" sz="2400" dirty="0"/>
              <a:t>IDEA Part 300(A)300.39; NC 1500-2.34(b)(3) </a:t>
            </a:r>
          </a:p>
        </p:txBody>
      </p:sp>
      <p:sp>
        <p:nvSpPr>
          <p:cNvPr id="4" name="Footer Placeholder 3">
            <a:extLst>
              <a:ext uri="{FF2B5EF4-FFF2-40B4-BE49-F238E27FC236}">
                <a16:creationId xmlns:a16="http://schemas.microsoft.com/office/drawing/2014/main" id="{B299934D-B813-487B-8FDD-7EA07A11A4C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3303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3" y="647194"/>
            <a:ext cx="12154347" cy="1156255"/>
          </a:xfrm>
        </p:spPr>
        <p:txBody>
          <a:bodyPr>
            <a:normAutofit fontScale="90000"/>
          </a:bodyPr>
          <a:lstStyle/>
          <a:p>
            <a:pPr algn="ctr">
              <a:lnSpc>
                <a:spcPct val="100000"/>
              </a:lnSpc>
              <a:spcAft>
                <a:spcPts val="600"/>
              </a:spcAft>
            </a:pPr>
            <a:r>
              <a:rPr lang="en-US" b="1" dirty="0"/>
              <a:t>Should this student’s IEP include APE?</a:t>
            </a:r>
            <a:br>
              <a:rPr lang="en-US" b="1" dirty="0"/>
            </a:br>
            <a:r>
              <a:rPr lang="en-US" sz="3100" b="1" u="sng" dirty="0"/>
              <a:t>APPLY THE SAME STANDARD</a:t>
            </a:r>
            <a:r>
              <a:rPr lang="en-US" sz="3100" b="1" dirty="0"/>
              <a:t> APPIED FOR ANY OTHER CURRICULAR AREA                              </a:t>
            </a:r>
            <a:r>
              <a:rPr lang="en-US" sz="3600" b="1" i="1" dirty="0"/>
              <a:t>(</a:t>
            </a:r>
            <a:r>
              <a:rPr lang="en-US" sz="3100" b="1" i="1" dirty="0"/>
              <a:t>e.g. English language arts, Math) </a:t>
            </a:r>
            <a:endParaRPr lang="en-US" b="1" dirty="0"/>
          </a:p>
        </p:txBody>
      </p:sp>
      <p:sp>
        <p:nvSpPr>
          <p:cNvPr id="3" name="Content Placeholder 2"/>
          <p:cNvSpPr>
            <a:spLocks noGrp="1"/>
          </p:cNvSpPr>
          <p:nvPr>
            <p:ph idx="1"/>
          </p:nvPr>
        </p:nvSpPr>
        <p:spPr>
          <a:xfrm>
            <a:off x="409903" y="2082801"/>
            <a:ext cx="11504191" cy="4681070"/>
          </a:xfrm>
        </p:spPr>
        <p:txBody>
          <a:bodyPr>
            <a:normAutofit lnSpcReduction="10000"/>
          </a:bodyPr>
          <a:lstStyle/>
          <a:p>
            <a:pPr marL="0" indent="0">
              <a:buNone/>
            </a:pPr>
            <a:r>
              <a:rPr lang="en-US" sz="2600" dirty="0"/>
              <a:t>Yes= if s/he is not learning &amp; participating in the grade level PE curriculum like all other ?</a:t>
            </a:r>
            <a:r>
              <a:rPr lang="en-US" sz="2600" dirty="0" err="1"/>
              <a:t>th</a:t>
            </a:r>
            <a:r>
              <a:rPr lang="en-US" sz="2600" dirty="0"/>
              <a:t> graders. Are there:</a:t>
            </a:r>
          </a:p>
          <a:p>
            <a:pPr lvl="1"/>
            <a:r>
              <a:rPr lang="en-US" dirty="0"/>
              <a:t>consistent expectations (e.g. rules, skills)</a:t>
            </a:r>
          </a:p>
          <a:p>
            <a:pPr lvl="1"/>
            <a:r>
              <a:rPr lang="en-US" dirty="0"/>
              <a:t>consistent class ratios</a:t>
            </a:r>
          </a:p>
          <a:p>
            <a:pPr lvl="1"/>
            <a:r>
              <a:rPr lang="en-US" dirty="0"/>
              <a:t>similar supports- differentiated instruction not individualized instruction</a:t>
            </a:r>
          </a:p>
          <a:p>
            <a:pPr marL="0" indent="0">
              <a:buNone/>
            </a:pPr>
            <a:r>
              <a:rPr lang="en-US" sz="2600" dirty="0"/>
              <a:t>No= if s/he is learning &amp; participating in the grade level PE curriculum like all other ?</a:t>
            </a:r>
            <a:r>
              <a:rPr lang="en-US" sz="2600" dirty="0" err="1"/>
              <a:t>th</a:t>
            </a:r>
            <a:r>
              <a:rPr lang="en-US" sz="2600" dirty="0"/>
              <a:t> graders. The team should also consider accommodations/supplementary aids or services:</a:t>
            </a:r>
          </a:p>
          <a:p>
            <a:pPr lvl="1"/>
            <a:r>
              <a:rPr lang="en-US" dirty="0"/>
              <a:t>different ball, racquet, net, bat, distance</a:t>
            </a:r>
          </a:p>
          <a:p>
            <a:pPr lvl="1"/>
            <a:r>
              <a:rPr lang="en-US" dirty="0"/>
              <a:t>assigned partners or stations</a:t>
            </a:r>
          </a:p>
          <a:p>
            <a:pPr lvl="1"/>
            <a:r>
              <a:rPr lang="en-US" dirty="0"/>
              <a:t>communication supports</a:t>
            </a:r>
          </a:p>
          <a:p>
            <a:pPr lvl="1"/>
            <a:r>
              <a:rPr lang="en-US" dirty="0"/>
              <a:t>sensory supports</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0" y="4740155"/>
            <a:ext cx="4379913" cy="1877106"/>
          </a:xfrm>
          <a:prstGeom prst="rect">
            <a:avLst/>
          </a:prstGeom>
        </p:spPr>
      </p:pic>
      <p:sp>
        <p:nvSpPr>
          <p:cNvPr id="4" name="Footer Placeholder 3">
            <a:extLst>
              <a:ext uri="{FF2B5EF4-FFF2-40B4-BE49-F238E27FC236}">
                <a16:creationId xmlns:a16="http://schemas.microsoft.com/office/drawing/2014/main" id="{34C09713-5D4F-414F-92E4-8C34E21CCAE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782079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950121" y="5529884"/>
            <a:ext cx="5693783" cy="1096331"/>
          </a:xfrm>
        </p:spPr>
        <p:txBody>
          <a:bodyPr>
            <a:normAutofit/>
          </a:bodyPr>
          <a:lstStyle/>
          <a:p>
            <a:r>
              <a:rPr lang="en-US" sz="3400" b="1">
                <a:solidFill>
                  <a:srgbClr val="303030"/>
                </a:solidFill>
              </a:rPr>
              <a:t>STEP #3: Determining need for special education in PE or APE</a:t>
            </a:r>
          </a:p>
        </p:txBody>
      </p:sp>
      <p:sp>
        <p:nvSpPr>
          <p:cNvPr id="3" name="Content Placeholder 2"/>
          <p:cNvSpPr>
            <a:spLocks noGrp="1"/>
          </p:cNvSpPr>
          <p:nvPr>
            <p:ph idx="1"/>
          </p:nvPr>
        </p:nvSpPr>
        <p:spPr>
          <a:xfrm>
            <a:off x="6096000" y="231785"/>
            <a:ext cx="5728552" cy="4985657"/>
          </a:xfrm>
        </p:spPr>
        <p:txBody>
          <a:bodyPr anchor="ctr">
            <a:normAutofit/>
          </a:bodyPr>
          <a:lstStyle/>
          <a:p>
            <a:pPr marL="0" indent="0">
              <a:buNone/>
            </a:pPr>
            <a:r>
              <a:rPr lang="en-US" sz="3200" dirty="0"/>
              <a:t>The IEP Team discusses, then determines (via consensus decision) if the student’s needs in PE can be met with supplementary aids, services, modifications, accommodations or if s/he requires specially designed instruction to learn, progress through the PE curriculum and participate in class.</a:t>
            </a:r>
          </a:p>
        </p:txBody>
      </p:sp>
      <p:pic>
        <p:nvPicPr>
          <p:cNvPr id="9" name="Picture 8" descr="A close up of a logo&#10;&#10;Description generated with high confidence">
            <a:extLst>
              <a:ext uri="{FF2B5EF4-FFF2-40B4-BE49-F238E27FC236}">
                <a16:creationId xmlns:a16="http://schemas.microsoft.com/office/drawing/2014/main" id="{E5E810CA-9415-439C-B001-8A2A53FEC9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6706" r="44101"/>
          <a:stretch/>
        </p:blipFill>
        <p:spPr>
          <a:xfrm>
            <a:off x="1811548" y="1040470"/>
            <a:ext cx="2380890" cy="3801092"/>
          </a:xfrm>
          <a:prstGeom prst="rect">
            <a:avLst/>
          </a:prstGeom>
        </p:spPr>
      </p:pic>
      <p:sp>
        <p:nvSpPr>
          <p:cNvPr id="10" name="TextBox 9">
            <a:extLst>
              <a:ext uri="{FF2B5EF4-FFF2-40B4-BE49-F238E27FC236}">
                <a16:creationId xmlns:a16="http://schemas.microsoft.com/office/drawing/2014/main" id="{162A3602-E013-4A96-97B3-EADDF4F9B2FF}"/>
              </a:ext>
            </a:extLst>
          </p:cNvPr>
          <p:cNvSpPr txBox="1"/>
          <p:nvPr/>
        </p:nvSpPr>
        <p:spPr>
          <a:xfrm>
            <a:off x="1479310" y="5051235"/>
            <a:ext cx="6921500" cy="230832"/>
          </a:xfrm>
          <a:prstGeom prst="rect">
            <a:avLst/>
          </a:prstGeom>
          <a:noFill/>
        </p:spPr>
        <p:txBody>
          <a:bodyPr wrap="square" rtlCol="0">
            <a:spAutoFit/>
          </a:bodyPr>
          <a:lstStyle/>
          <a:p>
            <a:r>
              <a:rPr lang="en-US" sz="900" dirty="0">
                <a:hlinkClick r:id="rId3" tooltip="https://tpenguinltg.wordpress.com/category/geek-nerd/explanations/"/>
              </a:rPr>
              <a:t>This Photo</a:t>
            </a:r>
            <a:r>
              <a:rPr lang="en-US" sz="900" dirty="0"/>
              <a:t> by Unknown Author is licensed under </a:t>
            </a:r>
            <a:r>
              <a:rPr lang="en-US" sz="900" dirty="0">
                <a:hlinkClick r:id="rId4" tooltip="https://creativecommons.org/licenses/by-sa/4.0/"/>
              </a:rPr>
              <a:t>CC BY-SA</a:t>
            </a:r>
            <a:endParaRPr lang="en-US" sz="900" dirty="0"/>
          </a:p>
        </p:txBody>
      </p:sp>
      <p:pic>
        <p:nvPicPr>
          <p:cNvPr id="12" name="Picture 11">
            <a:extLst>
              <a:ext uri="{FF2B5EF4-FFF2-40B4-BE49-F238E27FC236}">
                <a16:creationId xmlns:a16="http://schemas.microsoft.com/office/drawing/2014/main" id="{DD939BCE-752D-426A-B6C6-96280D536CF5}"/>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52279" t="15226" r="26797" b="58175"/>
          <a:stretch/>
        </p:blipFill>
        <p:spPr>
          <a:xfrm>
            <a:off x="1811548" y="118145"/>
            <a:ext cx="2380890" cy="1457788"/>
          </a:xfrm>
          <a:prstGeom prst="rect">
            <a:avLst/>
          </a:prstGeom>
        </p:spPr>
      </p:pic>
      <p:sp>
        <p:nvSpPr>
          <p:cNvPr id="14" name="TextBox 13">
            <a:extLst>
              <a:ext uri="{FF2B5EF4-FFF2-40B4-BE49-F238E27FC236}">
                <a16:creationId xmlns:a16="http://schemas.microsoft.com/office/drawing/2014/main" id="{C9508B59-4EA2-4CE9-854D-4C26B08CA8E7}"/>
              </a:ext>
            </a:extLst>
          </p:cNvPr>
          <p:cNvSpPr txBox="1"/>
          <p:nvPr/>
        </p:nvSpPr>
        <p:spPr>
          <a:xfrm>
            <a:off x="1479310" y="4864143"/>
            <a:ext cx="7000875" cy="230832"/>
          </a:xfrm>
          <a:prstGeom prst="rect">
            <a:avLst/>
          </a:prstGeom>
          <a:noFill/>
        </p:spPr>
        <p:txBody>
          <a:bodyPr wrap="square" rtlCol="0">
            <a:spAutoFit/>
          </a:bodyPr>
          <a:lstStyle/>
          <a:p>
            <a:r>
              <a:rPr lang="en-US" sz="900" dirty="0">
                <a:hlinkClick r:id="rId6" tooltip="http://globalhealth.mit.edu/mtfw-a-repeatable-framework-for-analysing-and-improving-processes/"/>
              </a:rPr>
              <a:t>This Photo</a:t>
            </a:r>
            <a:r>
              <a:rPr lang="en-US" sz="900" dirty="0"/>
              <a:t> by Unknown Author is licensed under </a:t>
            </a:r>
            <a:r>
              <a:rPr lang="en-US" sz="900" dirty="0">
                <a:hlinkClick r:id="rId7" tooltip="https://creativecommons.org/licenses/by-nc-sa/3.0/"/>
              </a:rPr>
              <a:t>CC BY-NC-SA</a:t>
            </a:r>
            <a:endParaRPr lang="en-US" sz="900" dirty="0"/>
          </a:p>
        </p:txBody>
      </p:sp>
      <p:sp>
        <p:nvSpPr>
          <p:cNvPr id="4" name="Footer Placeholder 3">
            <a:extLst>
              <a:ext uri="{FF2B5EF4-FFF2-40B4-BE49-F238E27FC236}">
                <a16:creationId xmlns:a16="http://schemas.microsoft.com/office/drawing/2014/main" id="{BDBAF11A-ABA2-433B-8C7B-261CF0404336}"/>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468340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48394" y="508337"/>
            <a:ext cx="5349181" cy="954702"/>
          </a:xfrm>
          <a:ln>
            <a:solidFill>
              <a:schemeClr val="tx1"/>
            </a:solidFill>
            <a:prstDash val="dash"/>
          </a:ln>
        </p:spPr>
        <p:txBody>
          <a:bodyPr>
            <a:normAutofit fontScale="85000" lnSpcReduction="10000"/>
          </a:bodyPr>
          <a:lstStyle/>
          <a:p>
            <a:pPr algn="ctr">
              <a:spcBef>
                <a:spcPts val="0"/>
              </a:spcBef>
              <a:spcAft>
                <a:spcPts val="1200"/>
              </a:spcAft>
            </a:pPr>
            <a:r>
              <a:rPr lang="en-US" sz="3200" dirty="0"/>
              <a:t>Accommodations or Supplementary Aides &amp; Services in PE</a:t>
            </a:r>
          </a:p>
        </p:txBody>
      </p:sp>
      <p:sp>
        <p:nvSpPr>
          <p:cNvPr id="5" name="Content Placeholder 4"/>
          <p:cNvSpPr>
            <a:spLocks noGrp="1"/>
          </p:cNvSpPr>
          <p:nvPr>
            <p:ph sz="half" idx="2"/>
          </p:nvPr>
        </p:nvSpPr>
        <p:spPr>
          <a:xfrm>
            <a:off x="648394" y="1463040"/>
            <a:ext cx="5349182" cy="4726623"/>
          </a:xfrm>
          <a:ln>
            <a:solidFill>
              <a:schemeClr val="tx1"/>
            </a:solidFill>
          </a:ln>
        </p:spPr>
        <p:txBody>
          <a:bodyPr/>
          <a:lstStyle/>
          <a:p>
            <a:endParaRPr lang="en-US" dirty="0"/>
          </a:p>
          <a:p>
            <a:r>
              <a:rPr lang="en-US" dirty="0"/>
              <a:t>Modifying tools (using a beach ball instead of a volleyball)</a:t>
            </a:r>
          </a:p>
          <a:p>
            <a:r>
              <a:rPr lang="en-US" dirty="0"/>
              <a:t>Adjusting environment (using noise cancelling headphones, deliberate group assignment) </a:t>
            </a:r>
          </a:p>
          <a:p>
            <a:r>
              <a:rPr lang="en-US" dirty="0"/>
              <a:t>Providing supports (list of activities or stations provided in advance) </a:t>
            </a:r>
          </a:p>
        </p:txBody>
      </p:sp>
      <p:sp>
        <p:nvSpPr>
          <p:cNvPr id="6" name="Text Placeholder 5"/>
          <p:cNvSpPr>
            <a:spLocks noGrp="1"/>
          </p:cNvSpPr>
          <p:nvPr>
            <p:ph type="body" sz="quarter" idx="3"/>
          </p:nvPr>
        </p:nvSpPr>
        <p:spPr>
          <a:xfrm>
            <a:off x="6172200" y="508336"/>
            <a:ext cx="5382490" cy="954703"/>
          </a:xfrm>
          <a:ln>
            <a:solidFill>
              <a:schemeClr val="tx1"/>
            </a:solidFill>
            <a:prstDash val="lgDash"/>
          </a:ln>
        </p:spPr>
        <p:txBody>
          <a:bodyPr>
            <a:noAutofit/>
          </a:bodyPr>
          <a:lstStyle/>
          <a:p>
            <a:pPr algn="ctr">
              <a:spcBef>
                <a:spcPts val="0"/>
              </a:spcBef>
            </a:pPr>
            <a:r>
              <a:rPr lang="en-US" sz="2800" dirty="0"/>
              <a:t>Specially Designed </a:t>
            </a:r>
          </a:p>
          <a:p>
            <a:pPr algn="ctr">
              <a:spcBef>
                <a:spcPts val="0"/>
              </a:spcBef>
            </a:pPr>
            <a:r>
              <a:rPr lang="en-US" sz="2800" dirty="0"/>
              <a:t>or Adapted PE</a:t>
            </a:r>
          </a:p>
        </p:txBody>
      </p:sp>
      <p:sp>
        <p:nvSpPr>
          <p:cNvPr id="7" name="Content Placeholder 6"/>
          <p:cNvSpPr>
            <a:spLocks noGrp="1"/>
          </p:cNvSpPr>
          <p:nvPr>
            <p:ph sz="quarter" idx="4"/>
          </p:nvPr>
        </p:nvSpPr>
        <p:spPr>
          <a:xfrm>
            <a:off x="6172199" y="1463040"/>
            <a:ext cx="5382491" cy="4726623"/>
          </a:xfrm>
          <a:ln>
            <a:solidFill>
              <a:schemeClr val="tx1"/>
            </a:solidFill>
          </a:ln>
        </p:spPr>
        <p:txBody>
          <a:bodyPr/>
          <a:lstStyle/>
          <a:p>
            <a:pPr marL="0" indent="0">
              <a:buNone/>
            </a:pPr>
            <a:endParaRPr lang="en-US" dirty="0"/>
          </a:p>
          <a:p>
            <a:pPr marL="0" indent="0">
              <a:buNone/>
            </a:pPr>
            <a:r>
              <a:rPr lang="en-US" dirty="0"/>
              <a:t>Changing the instructional:</a:t>
            </a:r>
          </a:p>
          <a:p>
            <a:r>
              <a:rPr lang="en-US" dirty="0"/>
              <a:t>Content (what is taught)</a:t>
            </a:r>
          </a:p>
          <a:p>
            <a:r>
              <a:rPr lang="en-US" dirty="0"/>
              <a:t>Method (decreasing # of rules taught or game/skill expectations)</a:t>
            </a:r>
          </a:p>
          <a:p>
            <a:pPr marL="0" indent="0" algn="ctr">
              <a:buNone/>
            </a:pPr>
            <a:r>
              <a:rPr lang="en-US" i="1" dirty="0"/>
              <a:t>and/or</a:t>
            </a:r>
          </a:p>
          <a:p>
            <a:r>
              <a:rPr lang="en-US" dirty="0"/>
              <a:t>Context (where, with whom, instructor to student ratio or significant supports)</a:t>
            </a:r>
          </a:p>
        </p:txBody>
      </p:sp>
      <p:sp>
        <p:nvSpPr>
          <p:cNvPr id="2" name="Footer Placeholder 1">
            <a:extLst>
              <a:ext uri="{FF2B5EF4-FFF2-40B4-BE49-F238E27FC236}">
                <a16:creationId xmlns:a16="http://schemas.microsoft.com/office/drawing/2014/main" id="{670F4731-E868-4A01-9DE2-1FA932E33503}"/>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090107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899462-FC16-43B0-966B-FCA2634507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AFEA932-2DF1-410C-A00A-7A1E7DBF75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A83084A-7ED7-449B-A644-B76BC07DEEF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77241" t="19318" b="56640"/>
          <a:stretch/>
        </p:blipFill>
        <p:spPr>
          <a:xfrm>
            <a:off x="481886" y="1242204"/>
            <a:ext cx="3662730" cy="1866840"/>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6EC02F55-BB44-426A-A6AC-A9CC6A0B72D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54992" r="23744"/>
          <a:stretch/>
        </p:blipFill>
        <p:spPr>
          <a:xfrm>
            <a:off x="1147051" y="2984739"/>
            <a:ext cx="2347023" cy="3394047"/>
          </a:xfrm>
          <a:prstGeom prst="rect">
            <a:avLst/>
          </a:prstGeom>
        </p:spPr>
      </p:pic>
      <p:sp>
        <p:nvSpPr>
          <p:cNvPr id="2" name="Title 1"/>
          <p:cNvSpPr>
            <a:spLocks noGrp="1"/>
          </p:cNvSpPr>
          <p:nvPr>
            <p:ph type="title"/>
          </p:nvPr>
        </p:nvSpPr>
        <p:spPr>
          <a:xfrm>
            <a:off x="4976028" y="1019263"/>
            <a:ext cx="6390654" cy="1424446"/>
          </a:xfrm>
        </p:spPr>
        <p:txBody>
          <a:bodyPr>
            <a:normAutofit/>
          </a:bodyPr>
          <a:lstStyle/>
          <a:p>
            <a:pPr algn="ctr"/>
            <a:r>
              <a:rPr lang="en-US" b="1" dirty="0">
                <a:solidFill>
                  <a:srgbClr val="FFFFFF"/>
                </a:solidFill>
              </a:rPr>
              <a:t>Step #4: Developing the IEP</a:t>
            </a:r>
          </a:p>
        </p:txBody>
      </p:sp>
      <p:sp>
        <p:nvSpPr>
          <p:cNvPr id="3" name="Content Placeholder 2"/>
          <p:cNvSpPr>
            <a:spLocks noGrp="1"/>
          </p:cNvSpPr>
          <p:nvPr>
            <p:ph idx="1"/>
          </p:nvPr>
        </p:nvSpPr>
        <p:spPr>
          <a:xfrm>
            <a:off x="5297762" y="2984739"/>
            <a:ext cx="5747187" cy="2802693"/>
          </a:xfrm>
        </p:spPr>
        <p:txBody>
          <a:bodyPr anchor="t">
            <a:normAutofit/>
          </a:bodyPr>
          <a:lstStyle/>
          <a:p>
            <a:pPr marL="0" indent="0" algn="ctr">
              <a:buNone/>
            </a:pPr>
            <a:r>
              <a:rPr lang="en-US" sz="3200" dirty="0">
                <a:solidFill>
                  <a:srgbClr val="FFFFFF"/>
                </a:solidFill>
              </a:rPr>
              <a:t>What are the direct special education and/or related services (how much/what type/where) required for the student to meet his/her annual goal(s) in PE?</a:t>
            </a:r>
          </a:p>
        </p:txBody>
      </p:sp>
      <p:sp>
        <p:nvSpPr>
          <p:cNvPr id="13" name="TextBox 12">
            <a:extLst>
              <a:ext uri="{FF2B5EF4-FFF2-40B4-BE49-F238E27FC236}">
                <a16:creationId xmlns:a16="http://schemas.microsoft.com/office/drawing/2014/main" id="{5A76A3BE-8A1D-4882-81F9-01AE747836AE}"/>
              </a:ext>
            </a:extLst>
          </p:cNvPr>
          <p:cNvSpPr txBox="1"/>
          <p:nvPr/>
        </p:nvSpPr>
        <p:spPr>
          <a:xfrm>
            <a:off x="1159730" y="6657945"/>
            <a:ext cx="2307042" cy="200055"/>
          </a:xfrm>
          <a:prstGeom prst="rect">
            <a:avLst/>
          </a:prstGeom>
          <a:solidFill>
            <a:schemeClr val="bg1"/>
          </a:solidFill>
        </p:spPr>
        <p:txBody>
          <a:bodyPr wrap="none" rtlCol="0">
            <a:spAutoFit/>
          </a:bodyPr>
          <a:lstStyle/>
          <a:p>
            <a:pPr algn="r">
              <a:spcAft>
                <a:spcPts val="600"/>
              </a:spcAft>
            </a:pPr>
            <a:r>
              <a:rPr lang="en-US" sz="700" dirty="0">
                <a:hlinkClick r:id="rId5" tooltip="https://tpenguinltg.wordpress.com/category/geek-nerd/explanations/"/>
              </a:rPr>
              <a:t>This Photo</a:t>
            </a:r>
            <a:r>
              <a:rPr lang="en-US" sz="700" dirty="0"/>
              <a:t> by Unknown Author is licensed under </a:t>
            </a:r>
            <a:r>
              <a:rPr lang="en-US" sz="700" dirty="0">
                <a:hlinkClick r:id="rId6" tooltip="https://creativecommons.org/licenses/by-sa/4.0/"/>
              </a:rPr>
              <a:t>CC BY-SA</a:t>
            </a:r>
            <a:endParaRPr lang="en-US" sz="700" dirty="0"/>
          </a:p>
        </p:txBody>
      </p:sp>
      <p:sp>
        <p:nvSpPr>
          <p:cNvPr id="15" name="TextBox 14">
            <a:extLst>
              <a:ext uri="{FF2B5EF4-FFF2-40B4-BE49-F238E27FC236}">
                <a16:creationId xmlns:a16="http://schemas.microsoft.com/office/drawing/2014/main" id="{D8AD8893-87C5-415F-BBD4-A081C38B2964}"/>
              </a:ext>
            </a:extLst>
          </p:cNvPr>
          <p:cNvSpPr txBox="1"/>
          <p:nvPr/>
        </p:nvSpPr>
        <p:spPr>
          <a:xfrm>
            <a:off x="1159229" y="6418338"/>
            <a:ext cx="2440091" cy="200055"/>
          </a:xfrm>
          <a:prstGeom prst="rect">
            <a:avLst/>
          </a:prstGeom>
          <a:solidFill>
            <a:schemeClr val="bg1"/>
          </a:solidFill>
        </p:spPr>
        <p:txBody>
          <a:bodyPr wrap="none" rtlCol="0">
            <a:spAutoFit/>
          </a:bodyPr>
          <a:lstStyle/>
          <a:p>
            <a:pPr algn="r">
              <a:spcAft>
                <a:spcPts val="600"/>
              </a:spcAft>
            </a:pPr>
            <a:r>
              <a:rPr lang="en-US" sz="700" dirty="0">
                <a:solidFill>
                  <a:srgbClr val="FFFFFF"/>
                </a:solidFill>
                <a:hlinkClick r:id="rId3" tooltip="http://globalhealth.mit.edu/mtfw-a-repeatable-framework-for-analysing-and-improving-processes/"/>
              </a:rPr>
              <a:t>This </a:t>
            </a:r>
            <a:r>
              <a:rPr lang="en-US" sz="700" dirty="0">
                <a:hlinkClick r:id="rId3" tooltip="http://globalhealth.mit.edu/mtfw-a-repeatable-framework-for-analysing-and-improving-processes/"/>
              </a:rPr>
              <a:t>Photo</a:t>
            </a:r>
            <a:r>
              <a:rPr lang="en-US" sz="700" dirty="0"/>
              <a:t> by Unknown Author is licensed under </a:t>
            </a:r>
            <a:r>
              <a:rPr lang="en-US" sz="700" dirty="0">
                <a:hlinkClick r:id="rId7" tooltip="https://creativecommons.org/licenses/by-nc-sa/3.0/"/>
              </a:rPr>
              <a:t>CC BY-NC-SA</a:t>
            </a:r>
            <a:endParaRPr lang="en-US" sz="700" dirty="0"/>
          </a:p>
        </p:txBody>
      </p:sp>
      <p:sp>
        <p:nvSpPr>
          <p:cNvPr id="4" name="Footer Placeholder 3">
            <a:extLst>
              <a:ext uri="{FF2B5EF4-FFF2-40B4-BE49-F238E27FC236}">
                <a16:creationId xmlns:a16="http://schemas.microsoft.com/office/drawing/2014/main" id="{9C4E6BD8-1F51-4D78-AE3B-BED4299CBB43}"/>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0759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6" y="732796"/>
            <a:ext cx="8385175" cy="1098550"/>
          </a:xfrm>
        </p:spPr>
        <p:txBody>
          <a:bodyPr>
            <a:normAutofit/>
          </a:bodyPr>
          <a:lstStyle/>
          <a:p>
            <a:pPr>
              <a:spcBef>
                <a:spcPts val="0"/>
              </a:spcBef>
              <a:defRPr/>
            </a:pPr>
            <a:r>
              <a:rPr sz="4800" b="1" dirty="0"/>
              <a:t>Question #</a:t>
            </a:r>
            <a:r>
              <a:rPr lang="en-US" sz="4800" b="1" dirty="0"/>
              <a:t>2</a:t>
            </a:r>
            <a:endParaRPr sz="4800" b="1" dirty="0"/>
          </a:p>
        </p:txBody>
      </p:sp>
      <p:sp>
        <p:nvSpPr>
          <p:cNvPr id="10243" name="Rectangle 3"/>
          <p:cNvSpPr>
            <a:spLocks noGrp="1" noRot="1" noChangeArrowheads="1"/>
          </p:cNvSpPr>
          <p:nvPr>
            <p:ph idx="1"/>
          </p:nvPr>
        </p:nvSpPr>
        <p:spPr>
          <a:xfrm>
            <a:off x="487417" y="2084660"/>
            <a:ext cx="8156575" cy="3064340"/>
          </a:xfrm>
        </p:spPr>
        <p:txBody>
          <a:bodyPr>
            <a:normAutofit lnSpcReduction="10000"/>
          </a:bodyPr>
          <a:lstStyle/>
          <a:p>
            <a:pPr marL="0" indent="-273050">
              <a:spcBef>
                <a:spcPct val="0"/>
              </a:spcBef>
            </a:pPr>
            <a:endParaRPr lang="en-US" altLang="en-US" dirty="0"/>
          </a:p>
          <a:p>
            <a:pPr marL="0" indent="0">
              <a:buNone/>
            </a:pPr>
            <a:r>
              <a:rPr lang="en-US" sz="3600" dirty="0"/>
              <a:t>Students with disabilities are automatically eligible for adapted physical education services. </a:t>
            </a:r>
          </a:p>
          <a:p>
            <a:pPr marL="0" indent="0">
              <a:buNone/>
            </a:pPr>
            <a:endParaRPr lang="en-US" alt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538153" y="4267251"/>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ACFF39C8-040E-4694-AF65-9B011803D36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590692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52600" y="414947"/>
            <a:ext cx="8382000" cy="838200"/>
          </a:xfrm>
        </p:spPr>
        <p:txBody>
          <a:bodyPr/>
          <a:lstStyle/>
          <a:p>
            <a:pPr eaLnBrk="1" hangingPunct="1"/>
            <a:r>
              <a:rPr lang="en-US" altLang="en-US" dirty="0"/>
              <a:t>APE Goals/Objectives/Outcomes</a:t>
            </a:r>
          </a:p>
        </p:txBody>
      </p:sp>
      <p:sp>
        <p:nvSpPr>
          <p:cNvPr id="19459" name="Content Placeholder 2"/>
          <p:cNvSpPr>
            <a:spLocks noGrp="1"/>
          </p:cNvSpPr>
          <p:nvPr>
            <p:ph idx="1"/>
          </p:nvPr>
        </p:nvSpPr>
        <p:spPr>
          <a:xfrm>
            <a:off x="864523" y="1485900"/>
            <a:ext cx="10806545" cy="5067300"/>
          </a:xfrm>
        </p:spPr>
        <p:txBody>
          <a:bodyPr>
            <a:normAutofit/>
          </a:bodyPr>
          <a:lstStyle/>
          <a:p>
            <a:pPr eaLnBrk="1" hangingPunct="1">
              <a:lnSpc>
                <a:spcPct val="90000"/>
              </a:lnSpc>
            </a:pPr>
            <a:r>
              <a:rPr lang="en-US" altLang="en-US" b="1" dirty="0"/>
              <a:t>Written by someone with knowledge of the PE curriculum</a:t>
            </a:r>
          </a:p>
          <a:p>
            <a:pPr eaLnBrk="1" hangingPunct="1">
              <a:lnSpc>
                <a:spcPct val="90000"/>
              </a:lnSpc>
            </a:pPr>
            <a:r>
              <a:rPr lang="en-US" altLang="en-US" dirty="0"/>
              <a:t>Working towards participation in general education physical education</a:t>
            </a:r>
          </a:p>
          <a:p>
            <a:pPr eaLnBrk="1" hangingPunct="1">
              <a:lnSpc>
                <a:spcPct val="90000"/>
              </a:lnSpc>
            </a:pPr>
            <a:r>
              <a:rPr lang="en-US" altLang="en-US" dirty="0"/>
              <a:t>Student-centered function (What do we want to see the student doing?)</a:t>
            </a:r>
          </a:p>
          <a:p>
            <a:pPr eaLnBrk="1" hangingPunct="1">
              <a:lnSpc>
                <a:spcPct val="90000"/>
              </a:lnSpc>
            </a:pPr>
            <a:r>
              <a:rPr lang="en-US" altLang="en-US" dirty="0"/>
              <a:t>Measurable</a:t>
            </a:r>
          </a:p>
          <a:p>
            <a:pPr marL="228600" lvl="1"/>
            <a:r>
              <a:rPr lang="en-US" altLang="en-US" sz="2800" dirty="0"/>
              <a:t>Specific behavior, conditions, criteria</a:t>
            </a:r>
          </a:p>
          <a:p>
            <a:pPr eaLnBrk="1" hangingPunct="1">
              <a:lnSpc>
                <a:spcPct val="90000"/>
              </a:lnSpc>
            </a:pPr>
            <a:r>
              <a:rPr lang="en-US" altLang="en-US" dirty="0"/>
              <a:t>Meaningful</a:t>
            </a:r>
          </a:p>
          <a:p>
            <a:pPr eaLnBrk="1" hangingPunct="1">
              <a:lnSpc>
                <a:spcPct val="90000"/>
              </a:lnSpc>
            </a:pPr>
            <a:r>
              <a:rPr lang="en-US" altLang="en-US" dirty="0"/>
              <a:t>Realistic; attainable within time frame</a:t>
            </a:r>
          </a:p>
          <a:p>
            <a:pPr eaLnBrk="1" hangingPunct="1">
              <a:lnSpc>
                <a:spcPct val="90000"/>
              </a:lnSpc>
            </a:pPr>
            <a:r>
              <a:rPr lang="en-US" altLang="en-US" dirty="0"/>
              <a:t>Age &amp; developmentally appropriate</a:t>
            </a:r>
          </a:p>
          <a:p>
            <a:pPr eaLnBrk="1" hangingPunct="1">
              <a:lnSpc>
                <a:spcPct val="90000"/>
              </a:lnSpc>
            </a:pPr>
            <a:r>
              <a:rPr lang="en-US" altLang="en-US" dirty="0"/>
              <a:t>Clear - no jargon</a:t>
            </a:r>
          </a:p>
          <a:p>
            <a:pPr eaLnBrk="1" hangingPunct="1"/>
            <a:endParaRPr lang="en-US" altLang="en-US" dirty="0"/>
          </a:p>
        </p:txBody>
      </p:sp>
      <p:pic>
        <p:nvPicPr>
          <p:cNvPr id="19460" name="Picture 4" descr="rollerRadG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352800"/>
            <a:ext cx="27241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FDEC23E-72D4-4066-8ACA-4A1BA1F8A529}"/>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927055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630" y="413683"/>
            <a:ext cx="11544300" cy="1637665"/>
          </a:xfrm>
        </p:spPr>
        <p:txBody>
          <a:bodyPr rtlCol="0">
            <a:normAutofit/>
          </a:bodyPr>
          <a:lstStyle/>
          <a:p>
            <a:pPr>
              <a:defRPr/>
            </a:pPr>
            <a:r>
              <a:rPr lang="en-US" dirty="0"/>
              <a:t>Areas to Consider for APE GOALS</a:t>
            </a:r>
            <a:br>
              <a:rPr lang="en-US" dirty="0"/>
            </a:br>
            <a:r>
              <a:rPr lang="en-US" dirty="0"/>
              <a:t>Fitness, Motor Skills, Participation: </a:t>
            </a:r>
            <a:endParaRPr lang="en-US" sz="4000" dirty="0"/>
          </a:p>
        </p:txBody>
      </p:sp>
      <p:sp>
        <p:nvSpPr>
          <p:cNvPr id="12291" name="Content Placeholder 2"/>
          <p:cNvSpPr>
            <a:spLocks noGrp="1"/>
          </p:cNvSpPr>
          <p:nvPr>
            <p:ph idx="1"/>
          </p:nvPr>
        </p:nvSpPr>
        <p:spPr>
          <a:xfrm>
            <a:off x="712416" y="2240764"/>
            <a:ext cx="10846676" cy="4523255"/>
          </a:xfrm>
        </p:spPr>
        <p:txBody>
          <a:bodyPr rtlCol="0">
            <a:normAutofit lnSpcReduction="10000"/>
          </a:bodyPr>
          <a:lstStyle/>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develop and improve cardio- endurance</a:t>
            </a:r>
          </a:p>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develop eye-hand; eye-foot coordination; rhythm</a:t>
            </a:r>
          </a:p>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increase time on task in Physical Education</a:t>
            </a:r>
          </a:p>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develop functional competence in </a:t>
            </a:r>
            <a:r>
              <a:rPr lang="en-US" altLang="en-US" sz="3200" dirty="0" err="1">
                <a:solidFill>
                  <a:schemeClr val="tx1">
                    <a:lumMod val="75000"/>
                    <a:lumOff val="25000"/>
                  </a:schemeClr>
                </a:solidFill>
              </a:rPr>
              <a:t>locomotor</a:t>
            </a:r>
            <a:r>
              <a:rPr lang="en-US" altLang="en-US" sz="3200" dirty="0">
                <a:solidFill>
                  <a:schemeClr val="tx1">
                    <a:lumMod val="75000"/>
                    <a:lumOff val="25000"/>
                  </a:schemeClr>
                </a:solidFill>
              </a:rPr>
              <a:t> and object control skills (e.g. force, speed, accuracy)</a:t>
            </a:r>
          </a:p>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improve social interaction with peers</a:t>
            </a:r>
          </a:p>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demonstrate understanding of skills and rules required for the sport or game</a:t>
            </a:r>
          </a:p>
          <a:p>
            <a:pPr marL="393700" indent="-393700">
              <a:buSzPct val="75000"/>
              <a:buFont typeface="Wingdings" panose="05000000000000000000" pitchFamily="2" charset="2"/>
              <a:buChar char="Ø"/>
              <a:defRPr/>
            </a:pPr>
            <a:r>
              <a:rPr lang="en-US" altLang="en-US" sz="3200" dirty="0">
                <a:solidFill>
                  <a:schemeClr val="tx1">
                    <a:lumMod val="75000"/>
                    <a:lumOff val="25000"/>
                  </a:schemeClr>
                </a:solidFill>
              </a:rPr>
              <a:t>To build endurance, CV capacity, strength</a:t>
            </a:r>
          </a:p>
        </p:txBody>
      </p:sp>
      <p:pic>
        <p:nvPicPr>
          <p:cNvPr id="4" name="Picture 4" descr="C:\Documents and Settings\lxr\Local Settings\Temporary Internet Files\Content.IE5\8ZJAQ8B2\MPj0439558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154" y="296015"/>
            <a:ext cx="2768724" cy="217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8F5A672-7148-4513-8262-A3064289CB7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16269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B7C1DD-857C-4D03-AAB3-C5C95BD51A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756152F-33FB-4F72-890F-19B6431B82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78708" t="63939" r="628" b="6335"/>
          <a:stretch/>
        </p:blipFill>
        <p:spPr>
          <a:xfrm>
            <a:off x="8970937" y="1296661"/>
            <a:ext cx="2544121" cy="1765864"/>
          </a:xfrm>
          <a:prstGeom prst="rect">
            <a:avLst/>
          </a:prstGeom>
        </p:spPr>
      </p:pic>
      <p:pic>
        <p:nvPicPr>
          <p:cNvPr id="5" name="Picture 4" descr="A group of people standing on a court&#10;&#10;Description generated with very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607" y="3768360"/>
            <a:ext cx="4416724" cy="2926079"/>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D35D94F1-E83C-4464-B414-3E257CF9EBF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73348"/>
          <a:stretch/>
        </p:blipFill>
        <p:spPr>
          <a:xfrm>
            <a:off x="8852398" y="3230859"/>
            <a:ext cx="2544120" cy="2935304"/>
          </a:xfrm>
          <a:prstGeom prst="rect">
            <a:avLst/>
          </a:prstGeom>
        </p:spPr>
      </p:pic>
      <p:sp>
        <p:nvSpPr>
          <p:cNvPr id="2" name="Title 1"/>
          <p:cNvSpPr>
            <a:spLocks noGrp="1"/>
          </p:cNvSpPr>
          <p:nvPr>
            <p:ph type="title"/>
          </p:nvPr>
        </p:nvSpPr>
        <p:spPr>
          <a:xfrm>
            <a:off x="730728" y="575437"/>
            <a:ext cx="6713140" cy="1067767"/>
          </a:xfrm>
        </p:spPr>
        <p:txBody>
          <a:bodyPr>
            <a:normAutofit/>
          </a:bodyPr>
          <a:lstStyle/>
          <a:p>
            <a:pPr algn="ctr"/>
            <a:r>
              <a:rPr lang="en-US" sz="4000" b="1" dirty="0"/>
              <a:t>Step #5: Determining LRE</a:t>
            </a:r>
          </a:p>
        </p:txBody>
      </p:sp>
      <p:sp>
        <p:nvSpPr>
          <p:cNvPr id="3" name="Content Placeholder 2"/>
          <p:cNvSpPr>
            <a:spLocks noGrp="1"/>
          </p:cNvSpPr>
          <p:nvPr>
            <p:ph idx="1"/>
          </p:nvPr>
        </p:nvSpPr>
        <p:spPr>
          <a:xfrm>
            <a:off x="537451" y="1708030"/>
            <a:ext cx="7300263" cy="4040649"/>
          </a:xfrm>
        </p:spPr>
        <p:txBody>
          <a:bodyPr>
            <a:normAutofit/>
          </a:bodyPr>
          <a:lstStyle/>
          <a:p>
            <a:pPr marL="0" indent="0" algn="ctr">
              <a:buNone/>
            </a:pPr>
            <a:r>
              <a:rPr lang="en-US" dirty="0"/>
              <a:t>Where on the LRE continuum can this student make satisfactory progress towards                                their annual goals AND be educated with                                          students who are not disabled to the                                                      </a:t>
            </a:r>
            <a:r>
              <a:rPr lang="en-US" b="1" i="1" dirty="0"/>
              <a:t>MAXIMUM  EXTENT POSSIBLE?</a:t>
            </a:r>
          </a:p>
          <a:p>
            <a:pPr marL="0" indent="0">
              <a:buNone/>
            </a:pPr>
            <a:endParaRPr lang="en-US" sz="2400" b="1" i="1" dirty="0"/>
          </a:p>
          <a:p>
            <a:pPr marL="0" indent="0">
              <a:buNone/>
            </a:pPr>
            <a:endParaRPr lang="en-US" sz="2400" dirty="0"/>
          </a:p>
        </p:txBody>
      </p:sp>
      <p:sp>
        <p:nvSpPr>
          <p:cNvPr id="7" name="TextBox 6">
            <a:extLst>
              <a:ext uri="{FF2B5EF4-FFF2-40B4-BE49-F238E27FC236}">
                <a16:creationId xmlns:a16="http://schemas.microsoft.com/office/drawing/2014/main" id="{2E1CA07F-4EDD-4DBD-B9F6-36D71303477F}"/>
              </a:ext>
            </a:extLst>
          </p:cNvPr>
          <p:cNvSpPr txBox="1"/>
          <p:nvPr/>
        </p:nvSpPr>
        <p:spPr>
          <a:xfrm>
            <a:off x="8970937" y="6657945"/>
            <a:ext cx="2307042" cy="200055"/>
          </a:xfrm>
          <a:prstGeom prst="rect">
            <a:avLst/>
          </a:prstGeom>
          <a:solidFill>
            <a:schemeClr val="bg1"/>
          </a:solidFill>
        </p:spPr>
        <p:txBody>
          <a:bodyPr wrap="none" rtlCol="0">
            <a:spAutoFit/>
          </a:bodyPr>
          <a:lstStyle/>
          <a:p>
            <a:pPr algn="r">
              <a:spcAft>
                <a:spcPts val="600"/>
              </a:spcAft>
            </a:pPr>
            <a:r>
              <a:rPr lang="en-US" sz="700" dirty="0">
                <a:hlinkClick r:id="rId6" tooltip="https://tpenguinltg.wordpress.com/category/geek-nerd/explanations/"/>
              </a:rPr>
              <a:t>This Photo</a:t>
            </a:r>
            <a:r>
              <a:rPr lang="en-US" sz="700" dirty="0"/>
              <a:t> by Unknown Author is licensed under </a:t>
            </a:r>
            <a:r>
              <a:rPr lang="en-US" sz="700" dirty="0">
                <a:hlinkClick r:id="rId7" tooltip="https://creativecommons.org/licenses/by-sa/4.0/"/>
              </a:rPr>
              <a:t>CC BY-SA</a:t>
            </a:r>
            <a:endParaRPr lang="en-US" sz="700" dirty="0"/>
          </a:p>
        </p:txBody>
      </p:sp>
      <p:sp>
        <p:nvSpPr>
          <p:cNvPr id="9" name="TextBox 8">
            <a:extLst>
              <a:ext uri="{FF2B5EF4-FFF2-40B4-BE49-F238E27FC236}">
                <a16:creationId xmlns:a16="http://schemas.microsoft.com/office/drawing/2014/main" id="{D7075F2E-128F-4C01-98EC-FC7620985467}"/>
              </a:ext>
            </a:extLst>
          </p:cNvPr>
          <p:cNvSpPr txBox="1"/>
          <p:nvPr/>
        </p:nvSpPr>
        <p:spPr>
          <a:xfrm>
            <a:off x="8970937" y="6489611"/>
            <a:ext cx="2440091" cy="200055"/>
          </a:xfrm>
          <a:prstGeom prst="rect">
            <a:avLst/>
          </a:prstGeom>
          <a:solidFill>
            <a:schemeClr val="bg1"/>
          </a:solidFill>
        </p:spPr>
        <p:txBody>
          <a:bodyPr wrap="none" rtlCol="0">
            <a:spAutoFit/>
          </a:bodyPr>
          <a:lstStyle/>
          <a:p>
            <a:pPr algn="r">
              <a:spcAft>
                <a:spcPts val="600"/>
              </a:spcAft>
            </a:pPr>
            <a:r>
              <a:rPr lang="en-US" sz="700" dirty="0">
                <a:hlinkClick r:id="rId3" tooltip="http://globalhealth.mit.edu/mtfw-a-repeatable-framework-for-analysing-and-improving-processes/"/>
              </a:rPr>
              <a:t>This Photo</a:t>
            </a:r>
            <a:r>
              <a:rPr lang="en-US" sz="700" dirty="0"/>
              <a:t> by Unknown Author is licensed under </a:t>
            </a:r>
            <a:r>
              <a:rPr lang="en-US" sz="700" dirty="0">
                <a:hlinkClick r:id="rId8" tooltip="https://creativecommons.org/licenses/by-nc-sa/3.0/"/>
              </a:rPr>
              <a:t>CC BY-NC-SA</a:t>
            </a:r>
            <a:endParaRPr lang="en-US" sz="700" dirty="0"/>
          </a:p>
        </p:txBody>
      </p:sp>
      <p:sp>
        <p:nvSpPr>
          <p:cNvPr id="4" name="Footer Placeholder 3">
            <a:extLst>
              <a:ext uri="{FF2B5EF4-FFF2-40B4-BE49-F238E27FC236}">
                <a16:creationId xmlns:a16="http://schemas.microsoft.com/office/drawing/2014/main" id="{D4841A47-8FD8-4F9B-88E1-F302F4C69C14}"/>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207900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20040" y="45720"/>
            <a:ext cx="11582684" cy="1384618"/>
          </a:xfrm>
        </p:spPr>
        <p:txBody>
          <a:bodyPr rtlCol="0">
            <a:normAutofit/>
          </a:bodyPr>
          <a:lstStyle/>
          <a:p>
            <a:pPr>
              <a:defRPr/>
            </a:pPr>
            <a:r>
              <a:rPr lang="en-US" sz="4900" dirty="0"/>
              <a:t>Continuum of Possibilities for APE Services</a:t>
            </a:r>
            <a:endParaRPr lang="en-US" sz="5300" dirty="0"/>
          </a:p>
        </p:txBody>
      </p:sp>
      <p:graphicFrame>
        <p:nvGraphicFramePr>
          <p:cNvPr id="2" name="Diagram 1"/>
          <p:cNvGraphicFramePr/>
          <p:nvPr>
            <p:extLst/>
          </p:nvPr>
        </p:nvGraphicFramePr>
        <p:xfrm>
          <a:off x="110359" y="1087820"/>
          <a:ext cx="12081641" cy="567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Right Arrow 3"/>
          <p:cNvSpPr/>
          <p:nvPr/>
        </p:nvSpPr>
        <p:spPr>
          <a:xfrm>
            <a:off x="415574" y="5382758"/>
            <a:ext cx="11487150" cy="999448"/>
          </a:xfrm>
          <a:prstGeom prst="leftRightArrow">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Most restrictive                                                                                         Least restrictive </a:t>
            </a:r>
          </a:p>
        </p:txBody>
      </p:sp>
      <p:sp>
        <p:nvSpPr>
          <p:cNvPr id="5" name="Right Arrow 4"/>
          <p:cNvSpPr/>
          <p:nvPr/>
        </p:nvSpPr>
        <p:spPr>
          <a:xfrm rot="-840000">
            <a:off x="167970" y="2411511"/>
            <a:ext cx="11440079" cy="744065"/>
          </a:xfrm>
          <a:prstGeom prst="rightArrow">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Desired progression</a:t>
            </a:r>
          </a:p>
        </p:txBody>
      </p:sp>
      <p:sp>
        <p:nvSpPr>
          <p:cNvPr id="6" name="TextBox 5"/>
          <p:cNvSpPr txBox="1"/>
          <p:nvPr/>
        </p:nvSpPr>
        <p:spPr>
          <a:xfrm>
            <a:off x="8846588" y="6382206"/>
            <a:ext cx="2929776" cy="369332"/>
          </a:xfrm>
          <a:prstGeom prst="rect">
            <a:avLst/>
          </a:prstGeom>
          <a:noFill/>
        </p:spPr>
        <p:txBody>
          <a:bodyPr wrap="none" rtlCol="0">
            <a:spAutoFit/>
          </a:bodyPr>
          <a:lstStyle/>
          <a:p>
            <a:r>
              <a:rPr lang="en-US" dirty="0"/>
              <a:t>Adapted from </a:t>
            </a:r>
            <a:r>
              <a:rPr lang="en-US" dirty="0" err="1"/>
              <a:t>Winnick</a:t>
            </a:r>
            <a:r>
              <a:rPr lang="en-US" dirty="0"/>
              <a:t>, 2011 </a:t>
            </a:r>
          </a:p>
        </p:txBody>
      </p:sp>
      <p:sp>
        <p:nvSpPr>
          <p:cNvPr id="3" name="TextBox 2"/>
          <p:cNvSpPr txBox="1"/>
          <p:nvPr/>
        </p:nvSpPr>
        <p:spPr>
          <a:xfrm>
            <a:off x="320040" y="1223048"/>
            <a:ext cx="6140501" cy="1200329"/>
          </a:xfrm>
          <a:prstGeom prst="rect">
            <a:avLst/>
          </a:prstGeom>
          <a:noFill/>
        </p:spPr>
        <p:txBody>
          <a:bodyPr wrap="square" rtlCol="0">
            <a:spAutoFit/>
          </a:bodyPr>
          <a:lstStyle/>
          <a:p>
            <a:r>
              <a:rPr lang="en-US" altLang="en-US" sz="2400" b="1" dirty="0"/>
              <a:t>Every LEA MUST offer</a:t>
            </a:r>
            <a:r>
              <a:rPr lang="en-US" altLang="en-US" sz="2400" b="1" baseline="0" dirty="0"/>
              <a:t> a full continuum of placement options &amp; service delivery options to meet the UNIQUE needs of each student</a:t>
            </a:r>
            <a:endParaRPr lang="en-US" altLang="en-US" sz="2400" b="1" dirty="0"/>
          </a:p>
        </p:txBody>
      </p:sp>
      <p:sp>
        <p:nvSpPr>
          <p:cNvPr id="7" name="Footer Placeholder 6">
            <a:extLst>
              <a:ext uri="{FF2B5EF4-FFF2-40B4-BE49-F238E27FC236}">
                <a16:creationId xmlns:a16="http://schemas.microsoft.com/office/drawing/2014/main" id="{D2082A5C-F827-4B69-BAEA-0BF8434B7B36}"/>
              </a:ext>
            </a:extLst>
          </p:cNvPr>
          <p:cNvSpPr>
            <a:spLocks noGrp="1"/>
          </p:cNvSpPr>
          <p:nvPr>
            <p:ph type="ftr" sz="quarter" idx="11"/>
          </p:nvPr>
        </p:nvSpPr>
        <p:spPr/>
        <p:txBody>
          <a:bodyPr/>
          <a:lstStyle/>
          <a:p>
            <a:pPr>
              <a:defRPr/>
            </a:pPr>
            <a:r>
              <a:rPr lang="en-US"/>
              <a:t>NC DPI ECD                                           NC-APE-AC                           Laurie Ray, PT, PhD</a:t>
            </a:r>
          </a:p>
        </p:txBody>
      </p:sp>
    </p:spTree>
    <p:extLst>
      <p:ext uri="{BB962C8B-B14F-4D97-AF65-F5344CB8AC3E}">
        <p14:creationId xmlns:p14="http://schemas.microsoft.com/office/powerpoint/2010/main" val="3620853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4B7C1DD-857C-4D03-AAB3-C5C95BD51A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6" name="Picture 2" descr="C:\Documents and Settings\lxr\Local Settings\Temporary Internet Files\Content.IE5\QEGGR3VN\MPj04383570000[1].jpg"/>
          <p:cNvPicPr>
            <a:picLocks noChangeAspect="1" noChangeArrowheads="1"/>
          </p:cNvPicPr>
          <p:nvPr/>
        </p:nvPicPr>
        <p:blipFill>
          <a:blip r:embed="rId3" cstate="print">
            <a:extLst>
              <a:ext uri="{28A0092B-C50C-407E-A947-70E740481C1C}">
                <a14:useLocalDpi xmlns:a14="http://schemas.microsoft.com/office/drawing/2010/main" val="0"/>
              </a:ext>
            </a:extLst>
          </a:blip>
          <a:srcRect l="7849" t="16222" b="5066"/>
          <a:stretch>
            <a:fillRect/>
          </a:stretch>
        </p:blipFill>
        <p:spPr bwMode="auto">
          <a:xfrm>
            <a:off x="6502452" y="4217435"/>
            <a:ext cx="1692641" cy="25144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clothing, person&#10;&#10;Description generated with very high confidence">
            <a:extLst>
              <a:ext uri="{FF2B5EF4-FFF2-40B4-BE49-F238E27FC236}">
                <a16:creationId xmlns:a16="http://schemas.microsoft.com/office/drawing/2014/main" id="{46C7E458-9DB8-412A-8F8A-57613CD3E3E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932" t="26943" r="79597" b="34649"/>
          <a:stretch/>
        </p:blipFill>
        <p:spPr>
          <a:xfrm>
            <a:off x="9072500" y="3586019"/>
            <a:ext cx="2103120" cy="2288674"/>
          </a:xfrm>
          <a:prstGeom prst="rect">
            <a:avLst/>
          </a:prstGeom>
        </p:spPr>
      </p:pic>
      <p:pic>
        <p:nvPicPr>
          <p:cNvPr id="7" name="Picture 6">
            <a:extLst>
              <a:ext uri="{FF2B5EF4-FFF2-40B4-BE49-F238E27FC236}">
                <a16:creationId xmlns:a16="http://schemas.microsoft.com/office/drawing/2014/main" id="{49510A45-5532-4F98-AC45-D812E9F280E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52280" t="62414" r="27164" b="5264"/>
          <a:stretch/>
        </p:blipFill>
        <p:spPr>
          <a:xfrm>
            <a:off x="9072500" y="1842591"/>
            <a:ext cx="2297984" cy="1743428"/>
          </a:xfrm>
          <a:prstGeom prst="rect">
            <a:avLst/>
          </a:prstGeom>
        </p:spPr>
      </p:pic>
      <p:sp>
        <p:nvSpPr>
          <p:cNvPr id="28674" name="Title 1"/>
          <p:cNvSpPr>
            <a:spLocks noGrp="1"/>
          </p:cNvSpPr>
          <p:nvPr>
            <p:ph type="title"/>
          </p:nvPr>
        </p:nvSpPr>
        <p:spPr>
          <a:xfrm>
            <a:off x="509124" y="480720"/>
            <a:ext cx="7156348" cy="1344975"/>
          </a:xfrm>
        </p:spPr>
        <p:txBody>
          <a:bodyPr>
            <a:normAutofit/>
          </a:bodyPr>
          <a:lstStyle/>
          <a:p>
            <a:pPr algn="ctr" eaLnBrk="1" hangingPunct="1"/>
            <a:r>
              <a:rPr lang="en-US" altLang="en-US" sz="2800" b="1" dirty="0"/>
              <a:t>Step #6: </a:t>
            </a:r>
            <a:r>
              <a:rPr lang="en-US" altLang="en-US" sz="2800" dirty="0"/>
              <a:t/>
            </a:r>
            <a:br>
              <a:rPr lang="en-US" altLang="en-US" sz="2800" dirty="0"/>
            </a:br>
            <a:r>
              <a:rPr lang="en-US" altLang="en-US" sz="2800" dirty="0"/>
              <a:t>Monitoring Progress &amp;                                      Documenting APE Services</a:t>
            </a:r>
          </a:p>
        </p:txBody>
      </p:sp>
      <p:sp>
        <p:nvSpPr>
          <p:cNvPr id="20483" name="Content Placeholder 2"/>
          <p:cNvSpPr>
            <a:spLocks noGrp="1"/>
          </p:cNvSpPr>
          <p:nvPr>
            <p:ph idx="1"/>
          </p:nvPr>
        </p:nvSpPr>
        <p:spPr>
          <a:xfrm>
            <a:off x="534839" y="1985238"/>
            <a:ext cx="7156347" cy="4106666"/>
          </a:xfrm>
        </p:spPr>
        <p:txBody>
          <a:bodyPr rtlCol="0">
            <a:normAutofit/>
          </a:bodyPr>
          <a:lstStyle/>
          <a:p>
            <a:pPr marL="0" indent="0">
              <a:buNone/>
              <a:defRPr/>
            </a:pPr>
            <a:r>
              <a:rPr lang="en-US" sz="2400" dirty="0">
                <a:cs typeface="Arial" panose="020B0604020202020204" pitchFamily="34" charset="0"/>
              </a:rPr>
              <a:t>Student progress towards the goal(s) reported:</a:t>
            </a:r>
          </a:p>
          <a:p>
            <a:pPr lvl="1">
              <a:buFont typeface="Arial" charset="0"/>
              <a:buChar char="•"/>
              <a:defRPr/>
            </a:pPr>
            <a:r>
              <a:rPr lang="en-US" dirty="0">
                <a:cs typeface="Arial" panose="020B0604020202020204" pitchFamily="34" charset="0"/>
              </a:rPr>
              <a:t>By someone knowledgeable about the PE curriculum</a:t>
            </a:r>
          </a:p>
          <a:p>
            <a:pPr lvl="1">
              <a:buFont typeface="Arial" charset="0"/>
              <a:buChar char="•"/>
              <a:defRPr/>
            </a:pPr>
            <a:r>
              <a:rPr lang="en-US" dirty="0">
                <a:cs typeface="Arial" panose="020B0604020202020204" pitchFamily="34" charset="0"/>
              </a:rPr>
              <a:t>By someone present in the APE/PE class                                       on a consistent basis</a:t>
            </a:r>
          </a:p>
          <a:p>
            <a:pPr lvl="1">
              <a:buFont typeface="Arial" charset="0"/>
              <a:buChar char="•"/>
              <a:defRPr/>
            </a:pPr>
            <a:r>
              <a:rPr lang="en-US" dirty="0">
                <a:cs typeface="Arial" panose="020B0604020202020204" pitchFamily="34" charset="0"/>
              </a:rPr>
              <a:t>On schedule with report cards!</a:t>
            </a:r>
          </a:p>
          <a:p>
            <a:pPr marL="0" indent="0">
              <a:spcBef>
                <a:spcPts val="0"/>
              </a:spcBef>
              <a:buNone/>
              <a:defRPr/>
            </a:pPr>
            <a:endParaRPr lang="en-US" sz="2400" dirty="0">
              <a:cs typeface="Arial" panose="020B0604020202020204" pitchFamily="34" charset="0"/>
            </a:endParaRPr>
          </a:p>
          <a:p>
            <a:pPr>
              <a:spcBef>
                <a:spcPts val="0"/>
              </a:spcBef>
              <a:buFont typeface="Wingdings" panose="05000000000000000000" pitchFamily="2" charset="2"/>
              <a:buChar char="Ø"/>
              <a:defRPr/>
            </a:pPr>
            <a:r>
              <a:rPr lang="en-US" sz="2400" dirty="0">
                <a:cs typeface="Arial" panose="020B0604020202020204" pitchFamily="34" charset="0"/>
              </a:rPr>
              <a:t>Does not have to be in depth, just the facts</a:t>
            </a:r>
          </a:p>
          <a:p>
            <a:pPr>
              <a:spcBef>
                <a:spcPts val="0"/>
              </a:spcBef>
              <a:buFont typeface="Wingdings" panose="05000000000000000000" pitchFamily="2" charset="2"/>
              <a:buChar char="Ø"/>
              <a:defRPr/>
            </a:pPr>
            <a:r>
              <a:rPr lang="en-US" sz="2400" dirty="0">
                <a:cs typeface="Arial" panose="020B0604020202020204" pitchFamily="34" charset="0"/>
              </a:rPr>
              <a:t>The point of measurable goals is to measure</a:t>
            </a:r>
          </a:p>
          <a:p>
            <a:pPr marL="0" indent="0">
              <a:spcBef>
                <a:spcPts val="0"/>
              </a:spcBef>
              <a:buNone/>
              <a:defRPr/>
            </a:pPr>
            <a:r>
              <a:rPr lang="en-US" sz="2400" dirty="0">
                <a:cs typeface="Arial" panose="020B0604020202020204" pitchFamily="34" charset="0"/>
              </a:rPr>
              <a:t>    progress, no estimates or opinions allowed</a:t>
            </a:r>
          </a:p>
        </p:txBody>
      </p:sp>
      <p:sp>
        <p:nvSpPr>
          <p:cNvPr id="8" name="TextBox 7">
            <a:extLst>
              <a:ext uri="{FF2B5EF4-FFF2-40B4-BE49-F238E27FC236}">
                <a16:creationId xmlns:a16="http://schemas.microsoft.com/office/drawing/2014/main" id="{F5F07D6D-3008-401B-B087-C5D14F63D8D0}"/>
              </a:ext>
            </a:extLst>
          </p:cNvPr>
          <p:cNvSpPr txBox="1"/>
          <p:nvPr/>
        </p:nvSpPr>
        <p:spPr>
          <a:xfrm>
            <a:off x="8983747" y="6091904"/>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globalhealth.mit.edu/mtfw-a-repeatable-framework-for-analysing-and-improving-processes/"/>
              </a:rPr>
              <a:t>This Photo</a:t>
            </a:r>
            <a:r>
              <a:rPr lang="en-US" sz="700" dirty="0">
                <a:solidFill>
                  <a:srgbClr val="FFFFFF"/>
                </a:solidFill>
              </a:rPr>
              <a:t> by Unknown Author is licensed under </a:t>
            </a:r>
            <a:r>
              <a:rPr lang="en-US" sz="700" dirty="0">
                <a:solidFill>
                  <a:srgbClr val="FFFFFF"/>
                </a:solidFill>
                <a:hlinkClick r:id="rId8" tooltip="https://creativecommons.org/licenses/by-nc-sa/3.0/"/>
              </a:rPr>
              <a:t>CC BY-NC-SA</a:t>
            </a:r>
            <a:endParaRPr lang="en-US" sz="700" dirty="0">
              <a:solidFill>
                <a:srgbClr val="FFFFFF"/>
              </a:solidFill>
            </a:endParaRPr>
          </a:p>
        </p:txBody>
      </p:sp>
      <p:sp>
        <p:nvSpPr>
          <p:cNvPr id="11" name="TextBox 10">
            <a:extLst>
              <a:ext uri="{FF2B5EF4-FFF2-40B4-BE49-F238E27FC236}">
                <a16:creationId xmlns:a16="http://schemas.microsoft.com/office/drawing/2014/main" id="{EED29ABC-37A1-4D79-B7C0-D37D7B9E441F}"/>
              </a:ext>
            </a:extLst>
          </p:cNvPr>
          <p:cNvSpPr txBox="1"/>
          <p:nvPr/>
        </p:nvSpPr>
        <p:spPr>
          <a:xfrm>
            <a:off x="8983747" y="5883271"/>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keptics.stackexchange.com/questions/22015/does-guillermo-ochoa-have-six-fingers-on-his-right-hand"/>
              </a:rPr>
              <a:t>This Photo</a:t>
            </a:r>
            <a:r>
              <a:rPr lang="en-US" sz="700" dirty="0">
                <a:solidFill>
                  <a:srgbClr val="FFFFFF"/>
                </a:solidFill>
              </a:rPr>
              <a:t> by Unknown Author is licensed under </a:t>
            </a:r>
            <a:r>
              <a:rPr lang="en-US" sz="700" dirty="0">
                <a:solidFill>
                  <a:srgbClr val="FFFFFF"/>
                </a:solidFill>
                <a:hlinkClick r:id="rId9" tooltip="https://creativecommons.org/licenses/by-sa/3.0/"/>
              </a:rPr>
              <a:t>CC BY-SA</a:t>
            </a:r>
            <a:endParaRPr lang="en-US" sz="700" dirty="0">
              <a:solidFill>
                <a:srgbClr val="FFFFFF"/>
              </a:solidFill>
            </a:endParaRPr>
          </a:p>
        </p:txBody>
      </p:sp>
      <p:sp>
        <p:nvSpPr>
          <p:cNvPr id="2" name="Footer Placeholder 1">
            <a:extLst>
              <a:ext uri="{FF2B5EF4-FFF2-40B4-BE49-F238E27FC236}">
                <a16:creationId xmlns:a16="http://schemas.microsoft.com/office/drawing/2014/main" id="{16E4B614-FB4D-4764-A9B5-83E752AD6540}"/>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564111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46364" y="306918"/>
            <a:ext cx="10515600" cy="1325563"/>
          </a:xfrm>
        </p:spPr>
        <p:txBody>
          <a:bodyPr>
            <a:normAutofit/>
          </a:bodyPr>
          <a:lstStyle/>
          <a:p>
            <a:pPr eaLnBrk="1" hangingPunct="1"/>
            <a:r>
              <a:rPr lang="en-US" altLang="en-US" sz="5400" b="1" dirty="0"/>
              <a:t>Who Can Provide APE?</a:t>
            </a:r>
          </a:p>
        </p:txBody>
      </p:sp>
      <p:sp>
        <p:nvSpPr>
          <p:cNvPr id="24579" name="Content Placeholder 2"/>
          <p:cNvSpPr>
            <a:spLocks noGrp="1"/>
          </p:cNvSpPr>
          <p:nvPr>
            <p:ph idx="1"/>
          </p:nvPr>
        </p:nvSpPr>
        <p:spPr>
          <a:xfrm>
            <a:off x="346364" y="1546168"/>
            <a:ext cx="11845635" cy="5311832"/>
          </a:xfrm>
        </p:spPr>
        <p:txBody>
          <a:bodyPr>
            <a:normAutofit/>
          </a:bodyPr>
          <a:lstStyle/>
          <a:p>
            <a:pPr eaLnBrk="1" hangingPunct="1">
              <a:spcBef>
                <a:spcPts val="600"/>
              </a:spcBef>
              <a:spcAft>
                <a:spcPts val="600"/>
              </a:spcAft>
            </a:pPr>
            <a:r>
              <a:rPr lang="en-US" altLang="en-US" sz="3000" dirty="0"/>
              <a:t>Best practice is to employ a physical                                                                                       educator with Certification in Adapted                                                                                  Physical Education (CAPE) to plan and implement your APE program</a:t>
            </a:r>
          </a:p>
          <a:p>
            <a:pPr>
              <a:spcBef>
                <a:spcPts val="600"/>
              </a:spcBef>
              <a:spcAft>
                <a:spcPts val="600"/>
              </a:spcAft>
            </a:pPr>
            <a:r>
              <a:rPr lang="en-US" altLang="en-US" sz="3000" dirty="0"/>
              <a:t>States that require CAPE:                                                                                                        	CA, FL, LA, MA, MI, MN, NE, NV, ND, OH, OR, RI, WS, WY </a:t>
            </a:r>
          </a:p>
          <a:p>
            <a:pPr>
              <a:spcBef>
                <a:spcPts val="600"/>
              </a:spcBef>
              <a:spcAft>
                <a:spcPts val="600"/>
              </a:spcAft>
            </a:pPr>
            <a:r>
              <a:rPr lang="en-US" altLang="en-US" sz="3000" dirty="0"/>
              <a:t>PE and APE classes are planned and lead by educators who hold current state licensure in Physical Education</a:t>
            </a:r>
          </a:p>
          <a:p>
            <a:pPr eaLnBrk="1" hangingPunct="1">
              <a:spcBef>
                <a:spcPts val="600"/>
              </a:spcBef>
              <a:spcAft>
                <a:spcPts val="600"/>
              </a:spcAft>
            </a:pPr>
            <a:r>
              <a:rPr lang="en-US" altLang="en-US" sz="3000" b="1" dirty="0"/>
              <a:t>Physical educators may be qualified to provide adapted physical education—this</a:t>
            </a:r>
            <a:r>
              <a:rPr lang="en-US" altLang="en-US" sz="3000" b="1" dirty="0">
                <a:solidFill>
                  <a:srgbClr val="FF0000"/>
                </a:solidFill>
              </a:rPr>
              <a:t> </a:t>
            </a:r>
            <a:r>
              <a:rPr lang="en-US" altLang="en-US" sz="3000" b="1" dirty="0"/>
              <a:t>does not mean they feel prepared to do so!! </a:t>
            </a:r>
            <a:r>
              <a:rPr lang="en-US" altLang="en-US" sz="3000" dirty="0"/>
              <a:t>NC DPI and NC-APE-AC offer continuing education sessions at NC DPI Fall EC Conference, Summer Institutes and NCAAPHERD Annual Conference</a:t>
            </a:r>
          </a:p>
          <a:p>
            <a:pPr eaLnBrk="1" hangingPunct="1"/>
            <a:endParaRPr lang="en-US" altLang="en-US" sz="2800" dirty="0"/>
          </a:p>
          <a:p>
            <a:pPr eaLnBrk="1" hangingPunct="1"/>
            <a:endParaRPr lang="en-US" alt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007" r="2800" b="9905"/>
          <a:stretch/>
        </p:blipFill>
        <p:spPr>
          <a:xfrm>
            <a:off x="7366001" y="331259"/>
            <a:ext cx="4368800" cy="2073532"/>
          </a:xfrm>
          <a:prstGeom prst="rect">
            <a:avLst/>
          </a:prstGeom>
        </p:spPr>
      </p:pic>
      <p:sp>
        <p:nvSpPr>
          <p:cNvPr id="2" name="Footer Placeholder 1">
            <a:extLst>
              <a:ext uri="{FF2B5EF4-FFF2-40B4-BE49-F238E27FC236}">
                <a16:creationId xmlns:a16="http://schemas.microsoft.com/office/drawing/2014/main" id="{EA0BD114-8528-4439-8807-4771F8666FCE}"/>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4191735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1828800" y="274638"/>
            <a:ext cx="7620000" cy="1143000"/>
          </a:xfrm>
        </p:spPr>
        <p:txBody>
          <a:bodyPr/>
          <a:lstStyle/>
          <a:p>
            <a:pPr eaLnBrk="1" hangingPunct="1"/>
            <a:r>
              <a:rPr lang="en-US" altLang="en-US"/>
              <a:t>No APE Specialist???	</a:t>
            </a:r>
          </a:p>
        </p:txBody>
      </p:sp>
      <p:sp>
        <p:nvSpPr>
          <p:cNvPr id="18435" name="Content Placeholder 5"/>
          <p:cNvSpPr>
            <a:spLocks noGrp="1"/>
          </p:cNvSpPr>
          <p:nvPr>
            <p:ph idx="1"/>
          </p:nvPr>
        </p:nvSpPr>
        <p:spPr>
          <a:xfrm>
            <a:off x="491067" y="2022477"/>
            <a:ext cx="11345333" cy="4673447"/>
          </a:xfrm>
        </p:spPr>
        <p:txBody>
          <a:bodyPr rtlCol="0">
            <a:normAutofit/>
          </a:bodyPr>
          <a:lstStyle/>
          <a:p>
            <a:pPr>
              <a:buNone/>
              <a:defRPr/>
            </a:pPr>
            <a:r>
              <a:rPr lang="en-US" altLang="en-US" sz="3200" dirty="0">
                <a:solidFill>
                  <a:schemeClr val="tx1">
                    <a:lumMod val="75000"/>
                    <a:lumOff val="25000"/>
                  </a:schemeClr>
                </a:solidFill>
                <a:cs typeface="Arial" panose="020B0604020202020204" pitchFamily="34" charset="0"/>
              </a:rPr>
              <a:t>Without an APE Specialist, APE services still must be delivered.</a:t>
            </a:r>
          </a:p>
          <a:p>
            <a:pPr lvl="1">
              <a:buFont typeface="Wingdings" pitchFamily="2" charset="2"/>
              <a:buChar char="§"/>
              <a:defRPr/>
            </a:pPr>
            <a:r>
              <a:rPr lang="en-US" altLang="en-US" sz="2800" dirty="0">
                <a:solidFill>
                  <a:schemeClr val="tx1">
                    <a:lumMod val="75000"/>
                    <a:lumOff val="25000"/>
                  </a:schemeClr>
                </a:solidFill>
                <a:cs typeface="Arial" panose="020B0604020202020204" pitchFamily="34" charset="0"/>
              </a:rPr>
              <a:t>Providing APE without an APE specialist can be challenging</a:t>
            </a:r>
          </a:p>
          <a:p>
            <a:pPr lvl="1">
              <a:buFont typeface="Wingdings" pitchFamily="2" charset="2"/>
              <a:buChar char="§"/>
              <a:defRPr/>
            </a:pPr>
            <a:r>
              <a:rPr lang="en-US" altLang="en-US" sz="2800" dirty="0">
                <a:solidFill>
                  <a:schemeClr val="tx1">
                    <a:lumMod val="75000"/>
                    <a:lumOff val="25000"/>
                  </a:schemeClr>
                </a:solidFill>
                <a:cs typeface="Arial" panose="020B0604020202020204" pitchFamily="34" charset="0"/>
              </a:rPr>
              <a:t>Encourage PE staff to update knowledge of disabilities and teaching strategies</a:t>
            </a:r>
          </a:p>
          <a:p>
            <a:pPr lvl="1">
              <a:buFont typeface="Wingdings" pitchFamily="2" charset="2"/>
              <a:buChar char="§"/>
              <a:defRPr/>
            </a:pPr>
            <a:r>
              <a:rPr lang="en-US" altLang="en-US" sz="2800" dirty="0">
                <a:solidFill>
                  <a:schemeClr val="tx1">
                    <a:lumMod val="75000"/>
                    <a:lumOff val="25000"/>
                  </a:schemeClr>
                </a:solidFill>
                <a:cs typeface="Arial" panose="020B0604020202020204" pitchFamily="34" charset="0"/>
              </a:rPr>
              <a:t>Collaboration between general education PE teachers and special educators and/or related service providers (especially OTs &amp; PTs) can be very effective</a:t>
            </a:r>
          </a:p>
          <a:p>
            <a:pPr lvl="1">
              <a:buFont typeface="Wingdings" pitchFamily="2" charset="2"/>
              <a:buChar char="§"/>
              <a:defRPr/>
            </a:pPr>
            <a:r>
              <a:rPr lang="en-US" altLang="en-US" sz="2800" dirty="0">
                <a:solidFill>
                  <a:schemeClr val="tx1">
                    <a:lumMod val="75000"/>
                    <a:lumOff val="25000"/>
                  </a:schemeClr>
                </a:solidFill>
                <a:cs typeface="Arial" panose="020B0604020202020204" pitchFamily="34" charset="0"/>
              </a:rPr>
              <a:t>Explore and utilize all resources (NC-APE-Advisory Council, NC DPI, community resources, colleges, universities, parks and recreation programs, sports programs for the disabled, etc.)</a:t>
            </a:r>
          </a:p>
        </p:txBody>
      </p:sp>
      <p:pic>
        <p:nvPicPr>
          <p:cNvPr id="26628" name="Picture 4" descr="Empty_Pockets.jpg 13.4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193653"/>
            <a:ext cx="2006600" cy="182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AD31EE8-C6DF-49A6-A90C-65CC4B6A0C48}"/>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339524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20040" y="45720"/>
            <a:ext cx="10652760" cy="1384618"/>
          </a:xfrm>
        </p:spPr>
        <p:txBody>
          <a:bodyPr rtlCol="0">
            <a:normAutofit/>
          </a:bodyPr>
          <a:lstStyle/>
          <a:p>
            <a:pPr>
              <a:defRPr/>
            </a:pPr>
            <a:r>
              <a:rPr lang="en-US" sz="4900" dirty="0"/>
              <a:t>APE Service Delivery Examples</a:t>
            </a:r>
            <a:endParaRPr lang="en-US" sz="5300" dirty="0"/>
          </a:p>
        </p:txBody>
      </p:sp>
      <p:graphicFrame>
        <p:nvGraphicFramePr>
          <p:cNvPr id="2" name="Diagram 1"/>
          <p:cNvGraphicFramePr/>
          <p:nvPr>
            <p:extLst>
              <p:ext uri="{D42A27DB-BD31-4B8C-83A1-F6EECF244321}">
                <p14:modId xmlns:p14="http://schemas.microsoft.com/office/powerpoint/2010/main" val="3569997822"/>
              </p:ext>
            </p:extLst>
          </p:nvPr>
        </p:nvGraphicFramePr>
        <p:xfrm>
          <a:off x="173421" y="536028"/>
          <a:ext cx="11770929" cy="6230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262224" y="6382205"/>
            <a:ext cx="2778325" cy="369332"/>
          </a:xfrm>
          <a:prstGeom prst="rect">
            <a:avLst/>
          </a:prstGeom>
          <a:noFill/>
        </p:spPr>
        <p:txBody>
          <a:bodyPr wrap="none" rtlCol="0">
            <a:spAutoFit/>
          </a:bodyPr>
          <a:lstStyle/>
          <a:p>
            <a:r>
              <a:rPr lang="en-US" dirty="0"/>
              <a:t>Adapted from </a:t>
            </a:r>
            <a:r>
              <a:rPr lang="en-US" dirty="0" err="1"/>
              <a:t>Auxter</a:t>
            </a:r>
            <a:r>
              <a:rPr lang="en-US" dirty="0"/>
              <a:t>, 2010 </a:t>
            </a:r>
          </a:p>
        </p:txBody>
      </p:sp>
      <p:sp>
        <p:nvSpPr>
          <p:cNvPr id="3" name="Footer Placeholder 2">
            <a:extLst>
              <a:ext uri="{FF2B5EF4-FFF2-40B4-BE49-F238E27FC236}">
                <a16:creationId xmlns:a16="http://schemas.microsoft.com/office/drawing/2014/main" id="{F86D03A0-E9C0-40B1-AF2A-A7E2F321DB6E}"/>
              </a:ext>
            </a:extLst>
          </p:cNvPr>
          <p:cNvSpPr>
            <a:spLocks noGrp="1"/>
          </p:cNvSpPr>
          <p:nvPr>
            <p:ph type="ftr" sz="quarter" idx="11"/>
          </p:nvPr>
        </p:nvSpPr>
        <p:spPr/>
        <p:txBody>
          <a:bodyPr/>
          <a:lstStyle/>
          <a:p>
            <a:pPr>
              <a:defRPr/>
            </a:pPr>
            <a:r>
              <a:rPr lang="en-US"/>
              <a:t>NC DPI ECD                                           NC-APE-AC                           Laurie Ray, PT, PhD</a:t>
            </a:r>
          </a:p>
        </p:txBody>
      </p:sp>
    </p:spTree>
    <p:extLst>
      <p:ext uri="{BB962C8B-B14F-4D97-AF65-F5344CB8AC3E}">
        <p14:creationId xmlns:p14="http://schemas.microsoft.com/office/powerpoint/2010/main" val="2141576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APE &amp; PT- </a:t>
            </a:r>
            <a:r>
              <a:rPr lang="en-US" dirty="0"/>
              <a:t>Physical is physical?</a:t>
            </a:r>
          </a:p>
        </p:txBody>
      </p:sp>
      <p:sp>
        <p:nvSpPr>
          <p:cNvPr id="3" name="Content Placeholder 2"/>
          <p:cNvSpPr>
            <a:spLocks noGrp="1"/>
          </p:cNvSpPr>
          <p:nvPr>
            <p:ph idx="1"/>
          </p:nvPr>
        </p:nvSpPr>
        <p:spPr>
          <a:xfrm>
            <a:off x="583324" y="1557867"/>
            <a:ext cx="11398005" cy="5179109"/>
          </a:xfrm>
        </p:spPr>
        <p:txBody>
          <a:bodyPr>
            <a:normAutofit fontScale="92500" lnSpcReduction="10000"/>
          </a:bodyPr>
          <a:lstStyle/>
          <a:p>
            <a:r>
              <a:rPr lang="en-US" dirty="0"/>
              <a:t>Many people are confused about APE: Administrators, Parents/Families, GenEd &amp; SpEd instructional staff, Students and Related service providers</a:t>
            </a:r>
          </a:p>
          <a:p>
            <a:r>
              <a:rPr lang="en-US" dirty="0"/>
              <a:t>Blurred lines/ Overlapping practice &amp; expertise</a:t>
            </a:r>
          </a:p>
          <a:p>
            <a:r>
              <a:rPr lang="en-US" dirty="0"/>
              <a:t>Related services (PT) support Special education (APE)</a:t>
            </a:r>
          </a:p>
          <a:p>
            <a:r>
              <a:rPr lang="en-US" dirty="0"/>
              <a:t>PT &amp; APE different perspectives on similar areas of student development</a:t>
            </a:r>
          </a:p>
          <a:p>
            <a:r>
              <a:rPr lang="en-US" dirty="0"/>
              <a:t>Not interchangeable, PT cannot supplant PT or vice versa</a:t>
            </a:r>
          </a:p>
          <a:p>
            <a:r>
              <a:rPr lang="en-US" dirty="0"/>
              <a:t>Sometimes improvements in physical development cannot be attained by a physical educator using the usual time allotments, methods or activities associated with PE</a:t>
            </a:r>
          </a:p>
          <a:p>
            <a:r>
              <a:rPr lang="en-US" dirty="0"/>
              <a:t>Sometimes fitness or endurance improvements cannot be attained by a physical therapy related service using the customary service delivery, dosing and interventions</a:t>
            </a:r>
          </a:p>
          <a:p>
            <a:pPr marL="0" indent="0" algn="r">
              <a:buNone/>
            </a:pPr>
            <a:r>
              <a:rPr lang="en-US" dirty="0" err="1"/>
              <a:t>Winnick</a:t>
            </a:r>
            <a:r>
              <a:rPr lang="en-US" dirty="0"/>
              <a:t>, 2010</a:t>
            </a:r>
          </a:p>
          <a:p>
            <a:endParaRPr lang="en-US" dirty="0"/>
          </a:p>
        </p:txBody>
      </p:sp>
      <p:sp>
        <p:nvSpPr>
          <p:cNvPr id="4" name="Footer Placeholder 3">
            <a:extLst>
              <a:ext uri="{FF2B5EF4-FFF2-40B4-BE49-F238E27FC236}">
                <a16:creationId xmlns:a16="http://schemas.microsoft.com/office/drawing/2014/main" id="{B16C0056-5EB8-4709-A9AD-B04547E4EEA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096810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119"/>
            <a:ext cx="11282516" cy="856308"/>
          </a:xfrm>
        </p:spPr>
        <p:txBody>
          <a:bodyPr/>
          <a:lstStyle/>
          <a:p>
            <a:pPr algn="ctr"/>
            <a:r>
              <a:rPr lang="en-US" dirty="0"/>
              <a:t>Appropriate collaboration with APE</a:t>
            </a:r>
          </a:p>
        </p:txBody>
      </p:sp>
      <p:grpSp>
        <p:nvGrpSpPr>
          <p:cNvPr id="5" name="Group 4"/>
          <p:cNvGrpSpPr/>
          <p:nvPr/>
        </p:nvGrpSpPr>
        <p:grpSpPr>
          <a:xfrm>
            <a:off x="957866" y="1452281"/>
            <a:ext cx="10302542" cy="5117197"/>
            <a:chOff x="957866" y="1029501"/>
            <a:chExt cx="10302542" cy="5539978"/>
          </a:xfrm>
        </p:grpSpPr>
        <p:sp>
          <p:nvSpPr>
            <p:cNvPr id="6" name="Freeform 5"/>
            <p:cNvSpPr/>
            <p:nvPr/>
          </p:nvSpPr>
          <p:spPr>
            <a:xfrm>
              <a:off x="957866" y="1029501"/>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38" tIns="130698" rIns="69738"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Integrated Student Goal(s)</a:t>
              </a:r>
            </a:p>
          </p:txBody>
        </p:sp>
        <p:sp>
          <p:nvSpPr>
            <p:cNvPr id="7" name="Freeform 6"/>
            <p:cNvSpPr/>
            <p:nvPr/>
          </p:nvSpPr>
          <p:spPr>
            <a:xfrm>
              <a:off x="957866" y="2704952"/>
              <a:ext cx="22444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2100" kern="1200" dirty="0"/>
                <a:t>With </a:t>
              </a:r>
              <a:r>
                <a:rPr lang="en-US" sz="2100" kern="1200" dirty="0" err="1"/>
                <a:t>SpEd</a:t>
              </a:r>
              <a:r>
                <a:rPr lang="en-US" sz="2100" kern="1200" dirty="0"/>
                <a:t>, PE or RS</a:t>
              </a:r>
            </a:p>
          </p:txBody>
        </p:sp>
        <p:sp>
          <p:nvSpPr>
            <p:cNvPr id="8" name="Oval 7"/>
            <p:cNvSpPr/>
            <p:nvPr/>
          </p:nvSpPr>
          <p:spPr>
            <a:xfrm>
              <a:off x="2601972" y="2819388"/>
              <a:ext cx="785565" cy="785565"/>
            </a:xfrm>
            <a:prstGeom prst="ellipse">
              <a:avLst/>
            </a:prstGeom>
            <a:blipFill>
              <a:blip r:embed="rId3" cstate="print">
                <a:extLst>
                  <a:ext uri="{28A0092B-C50C-407E-A947-70E740481C1C}">
                    <a14:useLocalDpi xmlns:a14="http://schemas.microsoft.com/office/drawing/2010/main" val="0"/>
                  </a:ext>
                </a:extLst>
              </a:blip>
              <a:srcRect/>
              <a:stretch>
                <a:fillRect l="-6000" r="-6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3582156" y="1029501"/>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38" tIns="130698" rIns="69738"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Provide </a:t>
              </a:r>
              <a:r>
                <a:rPr lang="en-US" sz="2400" dirty="0"/>
                <a:t>RS</a:t>
              </a:r>
              <a:r>
                <a:rPr lang="en-US" sz="2400" kern="1200" dirty="0"/>
                <a:t> within PE or APE class routines</a:t>
              </a:r>
            </a:p>
          </p:txBody>
        </p:sp>
        <p:sp>
          <p:nvSpPr>
            <p:cNvPr id="10" name="Freeform 9"/>
            <p:cNvSpPr/>
            <p:nvPr/>
          </p:nvSpPr>
          <p:spPr>
            <a:xfrm>
              <a:off x="3582156" y="2704952"/>
              <a:ext cx="22444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2100" kern="1200" dirty="0"/>
                <a:t>With APE, PE or </a:t>
              </a:r>
              <a:r>
                <a:rPr lang="en-US" sz="2100" kern="1200" dirty="0" err="1"/>
                <a:t>SpEd</a:t>
              </a:r>
              <a:endParaRPr lang="en-US" sz="2100" kern="1200" dirty="0"/>
            </a:p>
          </p:txBody>
        </p:sp>
        <p:sp>
          <p:nvSpPr>
            <p:cNvPr id="11" name="Oval 10"/>
            <p:cNvSpPr/>
            <p:nvPr/>
          </p:nvSpPr>
          <p:spPr>
            <a:xfrm>
              <a:off x="5226263" y="2819388"/>
              <a:ext cx="785565" cy="785565"/>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6206446" y="1029501"/>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38" tIns="130698" rIns="69738"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Consultation for APE Assessment </a:t>
              </a:r>
            </a:p>
          </p:txBody>
        </p:sp>
        <p:sp>
          <p:nvSpPr>
            <p:cNvPr id="13" name="Freeform 12"/>
            <p:cNvSpPr/>
            <p:nvPr/>
          </p:nvSpPr>
          <p:spPr>
            <a:xfrm>
              <a:off x="6206446" y="2704952"/>
              <a:ext cx="22444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2100" kern="1200" dirty="0"/>
                <a:t>With PE or </a:t>
              </a:r>
              <a:r>
                <a:rPr lang="en-US" sz="2100" kern="1200" dirty="0" err="1"/>
                <a:t>SpEd</a:t>
              </a:r>
              <a:endParaRPr lang="en-US" sz="2100" kern="1200" dirty="0"/>
            </a:p>
          </p:txBody>
        </p:sp>
        <p:sp>
          <p:nvSpPr>
            <p:cNvPr id="14" name="Oval 13"/>
            <p:cNvSpPr/>
            <p:nvPr/>
          </p:nvSpPr>
          <p:spPr>
            <a:xfrm>
              <a:off x="7850553" y="2819388"/>
              <a:ext cx="785565" cy="785565"/>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8830737" y="1029501"/>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198" tIns="123078" rIns="67198" bIns="27940" numCol="1" spcCol="1270" anchor="t" anchorCtr="0">
              <a:noAutofit/>
            </a:bodyPr>
            <a:lstStyle/>
            <a:p>
              <a:pPr marL="228600" lvl="1" indent="-228600" algn="l" defTabSz="977900">
                <a:lnSpc>
                  <a:spcPct val="90000"/>
                </a:lnSpc>
                <a:spcBef>
                  <a:spcPct val="0"/>
                </a:spcBef>
                <a:spcAft>
                  <a:spcPct val="15000"/>
                </a:spcAft>
                <a:buChar char="••"/>
              </a:pPr>
              <a:r>
                <a:rPr lang="en-US" sz="2000" kern="1200" dirty="0"/>
                <a:t>Provide consultation for APE modification, adaptation or AT </a:t>
              </a:r>
            </a:p>
          </p:txBody>
        </p:sp>
        <p:sp>
          <p:nvSpPr>
            <p:cNvPr id="16" name="Freeform 15"/>
            <p:cNvSpPr/>
            <p:nvPr/>
          </p:nvSpPr>
          <p:spPr>
            <a:xfrm>
              <a:off x="8830737" y="2704952"/>
              <a:ext cx="22444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2100" kern="1200" dirty="0"/>
                <a:t>With PE, </a:t>
              </a:r>
              <a:r>
                <a:rPr lang="en-US" sz="2100" kern="1200" dirty="0" err="1"/>
                <a:t>SpEd</a:t>
              </a:r>
              <a:r>
                <a:rPr lang="en-US" sz="2100" kern="1200" dirty="0"/>
                <a:t> or RS</a:t>
              </a:r>
            </a:p>
          </p:txBody>
        </p:sp>
        <p:sp>
          <p:nvSpPr>
            <p:cNvPr id="17" name="Oval 16"/>
            <p:cNvSpPr/>
            <p:nvPr/>
          </p:nvSpPr>
          <p:spPr>
            <a:xfrm>
              <a:off x="10474843" y="2819388"/>
              <a:ext cx="785565" cy="785565"/>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2270011" y="3994027"/>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18" tIns="107838" rIns="62118" bIns="22860" numCol="1" spcCol="1270" anchor="t" anchorCtr="0">
              <a:noAutofit/>
            </a:bodyPr>
            <a:lstStyle/>
            <a:p>
              <a:pPr marL="171450" lvl="1" indent="-171450" algn="l" defTabSz="800100">
                <a:lnSpc>
                  <a:spcPct val="90000"/>
                </a:lnSpc>
                <a:spcBef>
                  <a:spcPct val="0"/>
                </a:spcBef>
                <a:spcAft>
                  <a:spcPct val="15000"/>
                </a:spcAft>
                <a:buChar char="••"/>
              </a:pPr>
              <a:r>
                <a:rPr lang="en-US" sz="1700" kern="1200" dirty="0"/>
                <a:t>Individual Transition Plan</a:t>
              </a:r>
            </a:p>
            <a:p>
              <a:pPr marL="171450" lvl="1" indent="-171450" algn="l" defTabSz="800100">
                <a:lnSpc>
                  <a:spcPct val="90000"/>
                </a:lnSpc>
                <a:spcBef>
                  <a:spcPct val="0"/>
                </a:spcBef>
                <a:spcAft>
                  <a:spcPct val="15000"/>
                </a:spcAft>
                <a:buChar char="••"/>
              </a:pPr>
              <a:r>
                <a:rPr lang="en-US" sz="1700" kern="1200" dirty="0"/>
                <a:t>Community options for life-long fitness, Recreation &amp; Leisure</a:t>
              </a:r>
            </a:p>
          </p:txBody>
        </p:sp>
        <p:sp>
          <p:nvSpPr>
            <p:cNvPr id="19" name="Freeform 18"/>
            <p:cNvSpPr/>
            <p:nvPr/>
          </p:nvSpPr>
          <p:spPr>
            <a:xfrm>
              <a:off x="2270011" y="5669478"/>
              <a:ext cx="22444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2100" kern="1200" dirty="0"/>
                <a:t>With </a:t>
              </a:r>
              <a:r>
                <a:rPr lang="en-US" sz="2100" kern="1200" dirty="0" err="1"/>
                <a:t>SpEd</a:t>
              </a:r>
              <a:r>
                <a:rPr lang="en-US" sz="2100" kern="1200" dirty="0"/>
                <a:t> &amp; RS</a:t>
              </a:r>
            </a:p>
          </p:txBody>
        </p:sp>
        <p:sp>
          <p:nvSpPr>
            <p:cNvPr id="20" name="Oval 19"/>
            <p:cNvSpPr/>
            <p:nvPr/>
          </p:nvSpPr>
          <p:spPr>
            <a:xfrm>
              <a:off x="3914117" y="5783914"/>
              <a:ext cx="785565" cy="785565"/>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Freeform 20"/>
            <p:cNvSpPr/>
            <p:nvPr/>
          </p:nvSpPr>
          <p:spPr>
            <a:xfrm>
              <a:off x="4894301" y="3994027"/>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18" tIns="107838" rIns="62118" bIns="22860" numCol="1" spcCol="1270" anchor="t" anchorCtr="0">
              <a:noAutofit/>
            </a:bodyPr>
            <a:lstStyle/>
            <a:p>
              <a:pPr marL="171450" lvl="1" indent="-171450" algn="l" defTabSz="800100">
                <a:lnSpc>
                  <a:spcPct val="90000"/>
                </a:lnSpc>
                <a:spcBef>
                  <a:spcPct val="0"/>
                </a:spcBef>
                <a:spcAft>
                  <a:spcPct val="15000"/>
                </a:spcAft>
                <a:buChar char="••"/>
              </a:pPr>
              <a:r>
                <a:rPr lang="en-US" sz="1600" kern="1200" dirty="0"/>
                <a:t>Problem solving difficult, challenging &amp; complex issues with participation, engagement and physical activity</a:t>
              </a:r>
            </a:p>
          </p:txBody>
        </p:sp>
        <p:sp>
          <p:nvSpPr>
            <p:cNvPr id="22" name="Freeform 21"/>
            <p:cNvSpPr/>
            <p:nvPr/>
          </p:nvSpPr>
          <p:spPr>
            <a:xfrm>
              <a:off x="4894301" y="5669478"/>
              <a:ext cx="22444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2100" kern="1200" dirty="0"/>
                <a:t>With APE, </a:t>
              </a:r>
              <a:r>
                <a:rPr lang="en-US" sz="2100" kern="1200" dirty="0" err="1"/>
                <a:t>SpEd</a:t>
              </a:r>
              <a:r>
                <a:rPr lang="en-US" sz="2100" kern="1200" dirty="0"/>
                <a:t> &amp; RS</a:t>
              </a:r>
            </a:p>
          </p:txBody>
        </p:sp>
        <p:sp>
          <p:nvSpPr>
            <p:cNvPr id="23" name="Oval 22"/>
            <p:cNvSpPr/>
            <p:nvPr/>
          </p:nvSpPr>
          <p:spPr>
            <a:xfrm>
              <a:off x="6538408" y="5783914"/>
              <a:ext cx="785565" cy="785565"/>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7518592" y="3994027"/>
              <a:ext cx="2244471" cy="1675450"/>
            </a:xfrm>
            <a:custGeom>
              <a:avLst/>
              <a:gdLst>
                <a:gd name="connsiteX0" fmla="*/ 134036 w 2244471"/>
                <a:gd name="connsiteY0" fmla="*/ 0 h 1675450"/>
                <a:gd name="connsiteX1" fmla="*/ 2110435 w 2244471"/>
                <a:gd name="connsiteY1" fmla="*/ 0 h 1675450"/>
                <a:gd name="connsiteX2" fmla="*/ 2244471 w 2244471"/>
                <a:gd name="connsiteY2" fmla="*/ 134036 h 1675450"/>
                <a:gd name="connsiteX3" fmla="*/ 2244471 w 2244471"/>
                <a:gd name="connsiteY3" fmla="*/ 1675450 h 1675450"/>
                <a:gd name="connsiteX4" fmla="*/ 2244471 w 2244471"/>
                <a:gd name="connsiteY4" fmla="*/ 1675450 h 1675450"/>
                <a:gd name="connsiteX5" fmla="*/ 0 w 2244471"/>
                <a:gd name="connsiteY5" fmla="*/ 1675450 h 1675450"/>
                <a:gd name="connsiteX6" fmla="*/ 0 w 2244471"/>
                <a:gd name="connsiteY6" fmla="*/ 1675450 h 1675450"/>
                <a:gd name="connsiteX7" fmla="*/ 0 w 2244471"/>
                <a:gd name="connsiteY7" fmla="*/ 134036 h 1675450"/>
                <a:gd name="connsiteX8" fmla="*/ 134036 w 2244471"/>
                <a:gd name="connsiteY8" fmla="*/ 0 h 16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471" h="1675450">
                  <a:moveTo>
                    <a:pt x="134036" y="0"/>
                  </a:moveTo>
                  <a:lnTo>
                    <a:pt x="2110435" y="0"/>
                  </a:lnTo>
                  <a:cubicBezTo>
                    <a:pt x="2184461" y="0"/>
                    <a:pt x="2244471" y="60010"/>
                    <a:pt x="2244471" y="134036"/>
                  </a:cubicBezTo>
                  <a:lnTo>
                    <a:pt x="2244471" y="1675450"/>
                  </a:lnTo>
                  <a:lnTo>
                    <a:pt x="2244471" y="1675450"/>
                  </a:lnTo>
                  <a:lnTo>
                    <a:pt x="0" y="1675450"/>
                  </a:lnTo>
                  <a:lnTo>
                    <a:pt x="0" y="1675450"/>
                  </a:lnTo>
                  <a:lnTo>
                    <a:pt x="0" y="134036"/>
                  </a:lnTo>
                  <a:cubicBezTo>
                    <a:pt x="0" y="60010"/>
                    <a:pt x="60010" y="0"/>
                    <a:pt x="13403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738" tIns="130698" rIns="69738"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Special projects, programs or initiatives</a:t>
              </a:r>
            </a:p>
          </p:txBody>
        </p:sp>
        <p:sp>
          <p:nvSpPr>
            <p:cNvPr id="25" name="Freeform 24"/>
            <p:cNvSpPr/>
            <p:nvPr/>
          </p:nvSpPr>
          <p:spPr>
            <a:xfrm>
              <a:off x="7518592" y="5669478"/>
              <a:ext cx="2429671" cy="720443"/>
            </a:xfrm>
            <a:custGeom>
              <a:avLst/>
              <a:gdLst>
                <a:gd name="connsiteX0" fmla="*/ 0 w 2244471"/>
                <a:gd name="connsiteY0" fmla="*/ 0 h 720443"/>
                <a:gd name="connsiteX1" fmla="*/ 2244471 w 2244471"/>
                <a:gd name="connsiteY1" fmla="*/ 0 h 720443"/>
                <a:gd name="connsiteX2" fmla="*/ 2244471 w 2244471"/>
                <a:gd name="connsiteY2" fmla="*/ 720443 h 720443"/>
                <a:gd name="connsiteX3" fmla="*/ 0 w 2244471"/>
                <a:gd name="connsiteY3" fmla="*/ 720443 h 720443"/>
                <a:gd name="connsiteX4" fmla="*/ 0 w 2244471"/>
                <a:gd name="connsiteY4" fmla="*/ 0 h 72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71" h="720443">
                  <a:moveTo>
                    <a:pt x="0" y="0"/>
                  </a:moveTo>
                  <a:lnTo>
                    <a:pt x="2244471" y="0"/>
                  </a:lnTo>
                  <a:lnTo>
                    <a:pt x="2244471" y="720443"/>
                  </a:lnTo>
                  <a:lnTo>
                    <a:pt x="0" y="72044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0" rIns="690528" bIns="0" numCol="1" spcCol="1270" anchor="ctr" anchorCtr="0">
              <a:noAutofit/>
            </a:bodyPr>
            <a:lstStyle/>
            <a:p>
              <a:pPr lvl="0" algn="l" defTabSz="933450">
                <a:lnSpc>
                  <a:spcPct val="90000"/>
                </a:lnSpc>
                <a:spcBef>
                  <a:spcPct val="0"/>
                </a:spcBef>
                <a:spcAft>
                  <a:spcPct val="35000"/>
                </a:spcAft>
              </a:pPr>
              <a:r>
                <a:rPr lang="en-US" sz="1900" kern="1200" dirty="0"/>
                <a:t>With APE, PE, </a:t>
              </a:r>
              <a:r>
                <a:rPr lang="en-US" sz="1900" kern="1200" dirty="0" err="1"/>
                <a:t>SpEd</a:t>
              </a:r>
              <a:r>
                <a:rPr lang="en-US" sz="1900" kern="1200" dirty="0"/>
                <a:t> or RS</a:t>
              </a:r>
            </a:p>
          </p:txBody>
        </p:sp>
        <p:sp>
          <p:nvSpPr>
            <p:cNvPr id="26" name="Oval 25"/>
            <p:cNvSpPr/>
            <p:nvPr/>
          </p:nvSpPr>
          <p:spPr>
            <a:xfrm>
              <a:off x="9162698" y="5783914"/>
              <a:ext cx="785565" cy="785565"/>
            </a:xfrm>
            <a:prstGeom prst="ellipse">
              <a:avLst/>
            </a:pr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9" name="Oval 28"/>
          <p:cNvSpPr/>
          <p:nvPr/>
        </p:nvSpPr>
        <p:spPr>
          <a:xfrm>
            <a:off x="9180890" y="5783914"/>
            <a:ext cx="785565" cy="785565"/>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 name="Footer Placeholder 2">
            <a:extLst>
              <a:ext uri="{FF2B5EF4-FFF2-40B4-BE49-F238E27FC236}">
                <a16:creationId xmlns:a16="http://schemas.microsoft.com/office/drawing/2014/main" id="{BDB10B21-3E39-4BB2-BA0D-ADC5C0CB3F0A}"/>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22722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8" y="708290"/>
            <a:ext cx="8385175" cy="1098550"/>
          </a:xfrm>
        </p:spPr>
        <p:txBody>
          <a:bodyPr>
            <a:normAutofit/>
          </a:bodyPr>
          <a:lstStyle/>
          <a:p>
            <a:pPr>
              <a:spcBef>
                <a:spcPts val="0"/>
              </a:spcBef>
              <a:defRPr/>
            </a:pPr>
            <a:r>
              <a:rPr sz="4800" b="1" dirty="0"/>
              <a:t>Question #</a:t>
            </a:r>
            <a:r>
              <a:rPr lang="en-US" sz="4800" b="1" dirty="0"/>
              <a:t>3</a:t>
            </a:r>
            <a:endParaRPr sz="4800" b="1" dirty="0"/>
          </a:p>
        </p:txBody>
      </p:sp>
      <p:sp>
        <p:nvSpPr>
          <p:cNvPr id="10243" name="Rectangle 3"/>
          <p:cNvSpPr>
            <a:spLocks noGrp="1" noRot="1" noChangeArrowheads="1"/>
          </p:cNvSpPr>
          <p:nvPr>
            <p:ph idx="1"/>
          </p:nvPr>
        </p:nvSpPr>
        <p:spPr>
          <a:xfrm>
            <a:off x="601718" y="1806840"/>
            <a:ext cx="8156575" cy="3479703"/>
          </a:xfrm>
        </p:spPr>
        <p:txBody>
          <a:bodyPr>
            <a:normAutofit fontScale="85000" lnSpcReduction="10000"/>
          </a:bodyPr>
          <a:lstStyle/>
          <a:p>
            <a:pPr marL="0" indent="-273050">
              <a:spcBef>
                <a:spcPct val="0"/>
              </a:spcBef>
            </a:pPr>
            <a:endParaRPr lang="en-US" altLang="en-US" dirty="0"/>
          </a:p>
          <a:p>
            <a:pPr marL="0" indent="0">
              <a:buNone/>
            </a:pPr>
            <a:r>
              <a:rPr lang="en-US" sz="3600" dirty="0"/>
              <a:t>Adapted physical education placement is only for students with physical disabilities; automatic if the student uses a wheelchair or walker.  </a:t>
            </a:r>
          </a:p>
          <a:p>
            <a:pPr marL="0" indent="0">
              <a:buNone/>
            </a:pPr>
            <a:r>
              <a:rPr lang="en-US" sz="3600" dirty="0"/>
              <a:t>APE is not for students with emotional or behavioral disabilities. </a:t>
            </a:r>
          </a:p>
          <a:p>
            <a:pPr marL="0" indent="0">
              <a:buNone/>
            </a:pPr>
            <a:endParaRPr 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727101" y="4151480"/>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57CEA9C4-72AF-4F21-921E-8CB1491FB684}"/>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723837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Inappropriate Related Service or Special Educator </a:t>
            </a:r>
            <a:br>
              <a:rPr lang="en-US" sz="3200" dirty="0"/>
            </a:br>
            <a:r>
              <a:rPr lang="en-US" sz="3200" dirty="0"/>
              <a:t>Collaboration for APE</a:t>
            </a:r>
          </a:p>
        </p:txBody>
      </p:sp>
      <p:grpSp>
        <p:nvGrpSpPr>
          <p:cNvPr id="3" name="Group 2"/>
          <p:cNvGrpSpPr/>
          <p:nvPr/>
        </p:nvGrpSpPr>
        <p:grpSpPr>
          <a:xfrm>
            <a:off x="348691" y="2321307"/>
            <a:ext cx="11494618" cy="3002785"/>
            <a:chOff x="852300" y="2493620"/>
            <a:chExt cx="10166364" cy="2011943"/>
          </a:xfrm>
        </p:grpSpPr>
        <p:sp>
          <p:nvSpPr>
            <p:cNvPr id="14" name="Freeform 13"/>
            <p:cNvSpPr/>
            <p:nvPr/>
          </p:nvSpPr>
          <p:spPr>
            <a:xfrm>
              <a:off x="3594904" y="2500677"/>
              <a:ext cx="2354102" cy="1632189"/>
            </a:xfrm>
            <a:custGeom>
              <a:avLst/>
              <a:gdLst>
                <a:gd name="connsiteX0" fmla="*/ 130575 w 2354102"/>
                <a:gd name="connsiteY0" fmla="*/ 0 h 1632189"/>
                <a:gd name="connsiteX1" fmla="*/ 2223527 w 2354102"/>
                <a:gd name="connsiteY1" fmla="*/ 0 h 1632189"/>
                <a:gd name="connsiteX2" fmla="*/ 2354102 w 2354102"/>
                <a:gd name="connsiteY2" fmla="*/ 130575 h 1632189"/>
                <a:gd name="connsiteX3" fmla="*/ 2354102 w 2354102"/>
                <a:gd name="connsiteY3" fmla="*/ 1632189 h 1632189"/>
                <a:gd name="connsiteX4" fmla="*/ 2354102 w 2354102"/>
                <a:gd name="connsiteY4" fmla="*/ 1632189 h 1632189"/>
                <a:gd name="connsiteX5" fmla="*/ 0 w 2354102"/>
                <a:gd name="connsiteY5" fmla="*/ 1632189 h 1632189"/>
                <a:gd name="connsiteX6" fmla="*/ 0 w 2354102"/>
                <a:gd name="connsiteY6" fmla="*/ 1632189 h 1632189"/>
                <a:gd name="connsiteX7" fmla="*/ 0 w 2354102"/>
                <a:gd name="connsiteY7" fmla="*/ 130575 h 1632189"/>
                <a:gd name="connsiteX8" fmla="*/ 130575 w 2354102"/>
                <a:gd name="connsiteY8" fmla="*/ 0 h 163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102" h="1632189">
                  <a:moveTo>
                    <a:pt x="130575" y="0"/>
                  </a:moveTo>
                  <a:lnTo>
                    <a:pt x="2223527" y="0"/>
                  </a:lnTo>
                  <a:cubicBezTo>
                    <a:pt x="2295642" y="0"/>
                    <a:pt x="2354102" y="58460"/>
                    <a:pt x="2354102" y="130575"/>
                  </a:cubicBezTo>
                  <a:lnTo>
                    <a:pt x="2354102" y="1632189"/>
                  </a:lnTo>
                  <a:lnTo>
                    <a:pt x="2354102" y="1632189"/>
                  </a:lnTo>
                  <a:lnTo>
                    <a:pt x="0" y="1632189"/>
                  </a:lnTo>
                  <a:lnTo>
                    <a:pt x="0" y="1632189"/>
                  </a:lnTo>
                  <a:lnTo>
                    <a:pt x="0" y="130575"/>
                  </a:lnTo>
                  <a:cubicBezTo>
                    <a:pt x="0" y="58460"/>
                    <a:pt x="58460" y="0"/>
                    <a:pt x="13057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724" tIns="129684" rIns="68724" bIns="30480" numCol="1" spcCol="1270" anchor="t" anchorCtr="0">
              <a:noAutofit/>
            </a:bodyPr>
            <a:lstStyle/>
            <a:p>
              <a:pPr marL="228600" lvl="1" indent="-228600" defTabSz="977900">
                <a:lnSpc>
                  <a:spcPct val="90000"/>
                </a:lnSpc>
                <a:spcBef>
                  <a:spcPct val="0"/>
                </a:spcBef>
                <a:spcAft>
                  <a:spcPct val="15000"/>
                </a:spcAft>
                <a:buFontTx/>
                <a:buChar char="••"/>
              </a:pPr>
              <a:r>
                <a:rPr lang="en-US" sz="2100" kern="1200" dirty="0"/>
                <a:t>Provide APE </a:t>
              </a:r>
              <a:r>
                <a:rPr lang="en-US" sz="2100" dirty="0"/>
                <a:t>recommendations to IEP team</a:t>
              </a:r>
            </a:p>
            <a:p>
              <a:pPr marL="228600" lvl="1" indent="-228600" algn="l" defTabSz="1066800">
                <a:lnSpc>
                  <a:spcPct val="90000"/>
                </a:lnSpc>
                <a:spcBef>
                  <a:spcPct val="0"/>
                </a:spcBef>
                <a:spcAft>
                  <a:spcPct val="15000"/>
                </a:spcAft>
                <a:buChar char="••"/>
              </a:pPr>
              <a:endParaRPr lang="en-US" sz="2400" kern="1200" dirty="0"/>
            </a:p>
          </p:txBody>
        </p:sp>
        <p:sp>
          <p:nvSpPr>
            <p:cNvPr id="5" name="Freeform 4"/>
            <p:cNvSpPr/>
            <p:nvPr/>
          </p:nvSpPr>
          <p:spPr>
            <a:xfrm>
              <a:off x="852300" y="2493620"/>
              <a:ext cx="2496348" cy="1670870"/>
            </a:xfrm>
            <a:custGeom>
              <a:avLst/>
              <a:gdLst>
                <a:gd name="connsiteX0" fmla="*/ 133670 w 2496348"/>
                <a:gd name="connsiteY0" fmla="*/ 0 h 1670870"/>
                <a:gd name="connsiteX1" fmla="*/ 2362678 w 2496348"/>
                <a:gd name="connsiteY1" fmla="*/ 0 h 1670870"/>
                <a:gd name="connsiteX2" fmla="*/ 2496348 w 2496348"/>
                <a:gd name="connsiteY2" fmla="*/ 133670 h 1670870"/>
                <a:gd name="connsiteX3" fmla="*/ 2496348 w 2496348"/>
                <a:gd name="connsiteY3" fmla="*/ 1670870 h 1670870"/>
                <a:gd name="connsiteX4" fmla="*/ 2496348 w 2496348"/>
                <a:gd name="connsiteY4" fmla="*/ 1670870 h 1670870"/>
                <a:gd name="connsiteX5" fmla="*/ 0 w 2496348"/>
                <a:gd name="connsiteY5" fmla="*/ 1670870 h 1670870"/>
                <a:gd name="connsiteX6" fmla="*/ 0 w 2496348"/>
                <a:gd name="connsiteY6" fmla="*/ 1670870 h 1670870"/>
                <a:gd name="connsiteX7" fmla="*/ 0 w 2496348"/>
                <a:gd name="connsiteY7" fmla="*/ 133670 h 1670870"/>
                <a:gd name="connsiteX8" fmla="*/ 133670 w 2496348"/>
                <a:gd name="connsiteY8" fmla="*/ 0 h 16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6348" h="1670870">
                  <a:moveTo>
                    <a:pt x="133670" y="0"/>
                  </a:moveTo>
                  <a:lnTo>
                    <a:pt x="2362678" y="0"/>
                  </a:lnTo>
                  <a:cubicBezTo>
                    <a:pt x="2436502" y="0"/>
                    <a:pt x="2496348" y="59846"/>
                    <a:pt x="2496348" y="133670"/>
                  </a:cubicBezTo>
                  <a:lnTo>
                    <a:pt x="2496348" y="1670870"/>
                  </a:lnTo>
                  <a:lnTo>
                    <a:pt x="2496348" y="1670870"/>
                  </a:lnTo>
                  <a:lnTo>
                    <a:pt x="0" y="1670870"/>
                  </a:lnTo>
                  <a:lnTo>
                    <a:pt x="0" y="1670870"/>
                  </a:lnTo>
                  <a:lnTo>
                    <a:pt x="0" y="133670"/>
                  </a:lnTo>
                  <a:cubicBezTo>
                    <a:pt x="0" y="59846"/>
                    <a:pt x="59846" y="0"/>
                    <a:pt x="13367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090" tIns="122970" rIns="67090" bIns="27940" numCol="1" spcCol="1270" anchor="t" anchorCtr="0">
              <a:noAutofit/>
            </a:bodyPr>
            <a:lstStyle/>
            <a:p>
              <a:pPr marL="228600" lvl="1" indent="-228600" defTabSz="977900">
                <a:lnSpc>
                  <a:spcPct val="90000"/>
                </a:lnSpc>
                <a:spcBef>
                  <a:spcPct val="0"/>
                </a:spcBef>
                <a:spcAft>
                  <a:spcPct val="15000"/>
                </a:spcAft>
                <a:buFontTx/>
                <a:buChar char="••"/>
              </a:pPr>
              <a:r>
                <a:rPr lang="en-US" sz="2400" kern="1200" dirty="0"/>
                <a:t>Provide APE </a:t>
              </a:r>
              <a:r>
                <a:rPr lang="en-US" sz="2400" dirty="0"/>
                <a:t>assessment to IEP team</a:t>
              </a:r>
              <a:endParaRPr lang="en-US" sz="2400" kern="1200" dirty="0"/>
            </a:p>
          </p:txBody>
        </p:sp>
        <p:sp>
          <p:nvSpPr>
            <p:cNvPr id="7" name="Oval 6"/>
            <p:cNvSpPr/>
            <p:nvPr/>
          </p:nvSpPr>
          <p:spPr>
            <a:xfrm>
              <a:off x="2400054" y="4009748"/>
              <a:ext cx="670725" cy="292399"/>
            </a:xfrm>
            <a:prstGeom prst="ellipse">
              <a:avLst/>
            </a:pr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Oval 9"/>
            <p:cNvSpPr/>
            <p:nvPr/>
          </p:nvSpPr>
          <p:spPr>
            <a:xfrm>
              <a:off x="5133028" y="4022283"/>
              <a:ext cx="594779" cy="378858"/>
            </a:xfrm>
            <a:prstGeom prst="ellipse">
              <a:avLst/>
            </a:pr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8780329" y="2503125"/>
              <a:ext cx="2238335" cy="1670870"/>
            </a:xfrm>
            <a:custGeom>
              <a:avLst/>
              <a:gdLst>
                <a:gd name="connsiteX0" fmla="*/ 133670 w 2238335"/>
                <a:gd name="connsiteY0" fmla="*/ 0 h 1670870"/>
                <a:gd name="connsiteX1" fmla="*/ 2104665 w 2238335"/>
                <a:gd name="connsiteY1" fmla="*/ 0 h 1670870"/>
                <a:gd name="connsiteX2" fmla="*/ 2238335 w 2238335"/>
                <a:gd name="connsiteY2" fmla="*/ 133670 h 1670870"/>
                <a:gd name="connsiteX3" fmla="*/ 2238335 w 2238335"/>
                <a:gd name="connsiteY3" fmla="*/ 1670870 h 1670870"/>
                <a:gd name="connsiteX4" fmla="*/ 2238335 w 2238335"/>
                <a:gd name="connsiteY4" fmla="*/ 1670870 h 1670870"/>
                <a:gd name="connsiteX5" fmla="*/ 0 w 2238335"/>
                <a:gd name="connsiteY5" fmla="*/ 1670870 h 1670870"/>
                <a:gd name="connsiteX6" fmla="*/ 0 w 2238335"/>
                <a:gd name="connsiteY6" fmla="*/ 1670870 h 1670870"/>
                <a:gd name="connsiteX7" fmla="*/ 0 w 2238335"/>
                <a:gd name="connsiteY7" fmla="*/ 133670 h 1670870"/>
                <a:gd name="connsiteX8" fmla="*/ 133670 w 2238335"/>
                <a:gd name="connsiteY8" fmla="*/ 0 h 16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335" h="1670870">
                  <a:moveTo>
                    <a:pt x="133670" y="0"/>
                  </a:moveTo>
                  <a:lnTo>
                    <a:pt x="2104665" y="0"/>
                  </a:lnTo>
                  <a:cubicBezTo>
                    <a:pt x="2178489" y="0"/>
                    <a:pt x="2238335" y="59846"/>
                    <a:pt x="2238335" y="133670"/>
                  </a:cubicBezTo>
                  <a:lnTo>
                    <a:pt x="2238335" y="1670870"/>
                  </a:lnTo>
                  <a:lnTo>
                    <a:pt x="2238335" y="1670870"/>
                  </a:lnTo>
                  <a:lnTo>
                    <a:pt x="0" y="1670870"/>
                  </a:lnTo>
                  <a:lnTo>
                    <a:pt x="0" y="1670870"/>
                  </a:lnTo>
                  <a:lnTo>
                    <a:pt x="0" y="133670"/>
                  </a:lnTo>
                  <a:cubicBezTo>
                    <a:pt x="0" y="59846"/>
                    <a:pt x="59846" y="0"/>
                    <a:pt x="13367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630" tIns="130590" rIns="6963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Provide APE services</a:t>
              </a:r>
            </a:p>
          </p:txBody>
        </p:sp>
        <p:sp>
          <p:nvSpPr>
            <p:cNvPr id="13" name="Oval 12"/>
            <p:cNvSpPr/>
            <p:nvPr/>
          </p:nvSpPr>
          <p:spPr>
            <a:xfrm>
              <a:off x="7659383" y="4081298"/>
              <a:ext cx="528698" cy="424265"/>
            </a:xfrm>
            <a:prstGeom prst="ellipse">
              <a:avLst/>
            </a:pr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Oval 15"/>
            <p:cNvSpPr/>
            <p:nvPr/>
          </p:nvSpPr>
          <p:spPr>
            <a:xfrm>
              <a:off x="10094394" y="3845222"/>
              <a:ext cx="616180" cy="456925"/>
            </a:xfrm>
            <a:prstGeom prst="ellipse">
              <a:avLst/>
            </a:pr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245500" y="2503125"/>
              <a:ext cx="2313630" cy="1670870"/>
            </a:xfrm>
            <a:custGeom>
              <a:avLst/>
              <a:gdLst>
                <a:gd name="connsiteX0" fmla="*/ 133670 w 2238335"/>
                <a:gd name="connsiteY0" fmla="*/ 0 h 1670870"/>
                <a:gd name="connsiteX1" fmla="*/ 2104665 w 2238335"/>
                <a:gd name="connsiteY1" fmla="*/ 0 h 1670870"/>
                <a:gd name="connsiteX2" fmla="*/ 2238335 w 2238335"/>
                <a:gd name="connsiteY2" fmla="*/ 133670 h 1670870"/>
                <a:gd name="connsiteX3" fmla="*/ 2238335 w 2238335"/>
                <a:gd name="connsiteY3" fmla="*/ 1670870 h 1670870"/>
                <a:gd name="connsiteX4" fmla="*/ 2238335 w 2238335"/>
                <a:gd name="connsiteY4" fmla="*/ 1670870 h 1670870"/>
                <a:gd name="connsiteX5" fmla="*/ 0 w 2238335"/>
                <a:gd name="connsiteY5" fmla="*/ 1670870 h 1670870"/>
                <a:gd name="connsiteX6" fmla="*/ 0 w 2238335"/>
                <a:gd name="connsiteY6" fmla="*/ 1670870 h 1670870"/>
                <a:gd name="connsiteX7" fmla="*/ 0 w 2238335"/>
                <a:gd name="connsiteY7" fmla="*/ 133670 h 1670870"/>
                <a:gd name="connsiteX8" fmla="*/ 133670 w 2238335"/>
                <a:gd name="connsiteY8" fmla="*/ 0 h 16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335" h="1670870">
                  <a:moveTo>
                    <a:pt x="133670" y="0"/>
                  </a:moveTo>
                  <a:lnTo>
                    <a:pt x="2104665" y="0"/>
                  </a:lnTo>
                  <a:cubicBezTo>
                    <a:pt x="2178489" y="0"/>
                    <a:pt x="2238335" y="59846"/>
                    <a:pt x="2238335" y="133670"/>
                  </a:cubicBezTo>
                  <a:lnTo>
                    <a:pt x="2238335" y="1670870"/>
                  </a:lnTo>
                  <a:lnTo>
                    <a:pt x="2238335" y="1670870"/>
                  </a:lnTo>
                  <a:lnTo>
                    <a:pt x="0" y="1670870"/>
                  </a:lnTo>
                  <a:lnTo>
                    <a:pt x="0" y="1670870"/>
                  </a:lnTo>
                  <a:lnTo>
                    <a:pt x="0" y="133670"/>
                  </a:lnTo>
                  <a:cubicBezTo>
                    <a:pt x="0" y="59846"/>
                    <a:pt x="59846" y="0"/>
                    <a:pt x="133670"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630" tIns="130590" rIns="69630" bIns="30480" numCol="1" spcCol="1270" anchor="t" anchorCtr="0">
              <a:noAutofit/>
            </a:bodyPr>
            <a:lstStyle/>
            <a:p>
              <a:pPr marL="228600" lvl="1" indent="-228600" algn="l" defTabSz="1066800">
                <a:lnSpc>
                  <a:spcPct val="90000"/>
                </a:lnSpc>
                <a:spcBef>
                  <a:spcPct val="0"/>
                </a:spcBef>
                <a:spcAft>
                  <a:spcPct val="15000"/>
                </a:spcAft>
                <a:buChar char="••"/>
              </a:pPr>
              <a:r>
                <a:rPr lang="en-US" sz="2200" kern="1200" dirty="0"/>
                <a:t>Develop student goal(s) addressing PE curriculum</a:t>
              </a:r>
            </a:p>
          </p:txBody>
        </p:sp>
      </p:grpSp>
      <p:sp>
        <p:nvSpPr>
          <p:cNvPr id="17" name="Rectangle 16"/>
          <p:cNvSpPr/>
          <p:nvPr/>
        </p:nvSpPr>
        <p:spPr>
          <a:xfrm>
            <a:off x="348691" y="3577904"/>
            <a:ext cx="2826173" cy="172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qualified to provide curricular-based assessment</a:t>
            </a:r>
          </a:p>
        </p:txBody>
      </p:sp>
      <p:sp>
        <p:nvSpPr>
          <p:cNvPr id="18" name="Rectangle 17"/>
          <p:cNvSpPr/>
          <p:nvPr/>
        </p:nvSpPr>
        <p:spPr>
          <a:xfrm>
            <a:off x="9312531" y="3577903"/>
            <a:ext cx="2530778" cy="172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77900">
              <a:lnSpc>
                <a:spcPct val="90000"/>
              </a:lnSpc>
              <a:spcBef>
                <a:spcPct val="0"/>
              </a:spcBef>
              <a:spcAft>
                <a:spcPct val="35000"/>
              </a:spcAft>
            </a:pPr>
            <a:r>
              <a:rPr lang="en-US" sz="2400" dirty="0"/>
              <a:t>No knowledge of PE curriculum &amp; not licensed in PE</a:t>
            </a:r>
          </a:p>
        </p:txBody>
      </p:sp>
      <p:sp>
        <p:nvSpPr>
          <p:cNvPr id="19" name="Rectangle 18"/>
          <p:cNvSpPr/>
          <p:nvPr/>
        </p:nvSpPr>
        <p:spPr>
          <a:xfrm>
            <a:off x="6446521" y="3577903"/>
            <a:ext cx="2615911" cy="172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2400" dirty="0"/>
              <a:t>No knowledge of PE curriculum &amp; not licensed in PE</a:t>
            </a:r>
          </a:p>
        </p:txBody>
      </p:sp>
      <p:sp>
        <p:nvSpPr>
          <p:cNvPr id="20" name="Rectangle 19"/>
          <p:cNvSpPr/>
          <p:nvPr/>
        </p:nvSpPr>
        <p:spPr>
          <a:xfrm>
            <a:off x="3475746" y="3577904"/>
            <a:ext cx="2635545" cy="172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t>Not qualified to provide APE recommendations &amp; insufficient data</a:t>
            </a:r>
            <a:endParaRPr lang="en-US" sz="24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214" y="1865452"/>
            <a:ext cx="961607" cy="961607"/>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783" y="1865910"/>
            <a:ext cx="961607" cy="96160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1801" y="1865452"/>
            <a:ext cx="961607" cy="961607"/>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923" y="1908862"/>
            <a:ext cx="961607" cy="961607"/>
          </a:xfrm>
          <a:prstGeom prst="rect">
            <a:avLst/>
          </a:prstGeom>
        </p:spPr>
      </p:pic>
      <p:sp>
        <p:nvSpPr>
          <p:cNvPr id="4" name="Footer Placeholder 3">
            <a:extLst>
              <a:ext uri="{FF2B5EF4-FFF2-40B4-BE49-F238E27FC236}">
                <a16:creationId xmlns:a16="http://schemas.microsoft.com/office/drawing/2014/main" id="{45028A3C-7B5B-402E-A291-5B9706856E62}"/>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010695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Should high school students receive APE until they graduate?</a:t>
            </a:r>
            <a:endParaRPr lang="en-US" dirty="0"/>
          </a:p>
        </p:txBody>
      </p:sp>
      <p:sp>
        <p:nvSpPr>
          <p:cNvPr id="3" name="Content Placeholder 2"/>
          <p:cNvSpPr>
            <a:spLocks noGrp="1"/>
          </p:cNvSpPr>
          <p:nvPr>
            <p:ph idx="1"/>
          </p:nvPr>
        </p:nvSpPr>
        <p:spPr>
          <a:xfrm>
            <a:off x="838200" y="1993692"/>
            <a:ext cx="11093970" cy="4605227"/>
          </a:xfrm>
        </p:spPr>
        <p:txBody>
          <a:bodyPr>
            <a:normAutofit fontScale="92500" lnSpcReduction="10000"/>
          </a:bodyPr>
          <a:lstStyle/>
          <a:p>
            <a:pPr marL="0" indent="0" algn="r">
              <a:buNone/>
            </a:pPr>
            <a:r>
              <a:rPr lang="en-US" dirty="0">
                <a:latin typeface="BookmanOldStyle"/>
              </a:rPr>
              <a:t>Students with disabilities are required to receive the same number of (PE) credits as their nondisabled peers. The community recreational needs of high school students should be addressed in his/her post-secondary transition plan. Students’ community-based leisure and/or recreational pursuits must also be addressed in his/her IEPs. If the IEP Team believes it is appropriate, a student with an </a:t>
            </a:r>
            <a:r>
              <a:rPr lang="en-US" dirty="0" err="1">
                <a:latin typeface="BookmanOldStyle"/>
              </a:rPr>
              <a:t>IEP</a:t>
            </a:r>
            <a:r>
              <a:rPr lang="en-US" dirty="0">
                <a:latin typeface="BookmanOldStyle"/>
              </a:rPr>
              <a:t> may continue to receive APE services throughout the high school years; even if no other student in the school is provided this opportunity. Again, the decision is based on the unique needs of the student with the disability.                                       </a:t>
            </a:r>
            <a:r>
              <a:rPr lang="en-US" sz="1800" dirty="0">
                <a:latin typeface="BookmanOldStyle"/>
              </a:rPr>
              <a:t>(Courtesy of the Texas Department of Education)</a:t>
            </a:r>
          </a:p>
          <a:p>
            <a:pPr marL="0" indent="0">
              <a:buNone/>
            </a:pPr>
            <a:endParaRPr lang="en-US" sz="1800" dirty="0">
              <a:latin typeface="BookmanOldStyle"/>
            </a:endParaRPr>
          </a:p>
          <a:p>
            <a:pPr marL="0" indent="0">
              <a:buNone/>
            </a:pPr>
            <a:r>
              <a:rPr lang="en-US" dirty="0"/>
              <a:t>Any high school student may choose to take PE as an elective. If s/he does elect to take PE and requires APE service, it must be provided.</a:t>
            </a:r>
            <a:endParaRPr lang="en-US" sz="1800" dirty="0">
              <a:latin typeface="BookmanOldStyle"/>
            </a:endParaRPr>
          </a:p>
        </p:txBody>
      </p:sp>
      <p:sp>
        <p:nvSpPr>
          <p:cNvPr id="4" name="Footer Placeholder 3">
            <a:extLst>
              <a:ext uri="{FF2B5EF4-FFF2-40B4-BE49-F238E27FC236}">
                <a16:creationId xmlns:a16="http://schemas.microsoft.com/office/drawing/2014/main" id="{573B7D3D-76EA-4C78-A45A-9128FDC4804C}"/>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472911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5" descr="C:\Users\lxr\Documents\APE\NC APE Advisory Council\Logo\NC-APE-AC Logo - 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369" y="3663753"/>
            <a:ext cx="3925079" cy="167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p:cNvSpPr>
            <a:spLocks noGrp="1"/>
          </p:cNvSpPr>
          <p:nvPr>
            <p:ph idx="1"/>
          </p:nvPr>
        </p:nvSpPr>
        <p:spPr>
          <a:xfrm>
            <a:off x="207818" y="1651652"/>
            <a:ext cx="11984182" cy="4627418"/>
          </a:xfrm>
        </p:spPr>
        <p:txBody>
          <a:bodyPr>
            <a:normAutofit lnSpcReduction="10000"/>
          </a:bodyPr>
          <a:lstStyle/>
          <a:p>
            <a:pPr eaLnBrk="1" hangingPunct="1">
              <a:buClrTx/>
              <a:buSzPct val="116000"/>
              <a:buFont typeface="Arial" panose="020B0604020202020204" pitchFamily="34" charset="0"/>
              <a:buChar char="•"/>
            </a:pPr>
            <a:r>
              <a:rPr lang="en-US" altLang="en-US" dirty="0">
                <a:cs typeface="Arial" panose="020B0604020202020204" pitchFamily="34" charset="0"/>
              </a:rPr>
              <a:t>DPI APE website: </a:t>
            </a:r>
            <a:r>
              <a:rPr lang="en-US" altLang="en-US" u="sng" dirty="0">
                <a:cs typeface="Arial" panose="020B0604020202020204" pitchFamily="34" charset="0"/>
              </a:rPr>
              <a:t>http://ec.ncpublicschools.gov/instructional-resources/adapted-physical-education</a:t>
            </a:r>
            <a:r>
              <a:rPr lang="en-US" altLang="en-US" dirty="0">
                <a:cs typeface="Arial" panose="020B0604020202020204" pitchFamily="34" charset="0"/>
              </a:rPr>
              <a:t> (check out resources tab)</a:t>
            </a:r>
            <a:r>
              <a:rPr lang="en-US" altLang="en-US" u="sng" dirty="0">
                <a:cs typeface="Arial" panose="020B0604020202020204" pitchFamily="34" charset="0"/>
              </a:rPr>
              <a:t> </a:t>
            </a:r>
          </a:p>
          <a:p>
            <a:pPr>
              <a:buSzPct val="116000"/>
            </a:pPr>
            <a:r>
              <a:rPr lang="en-US" altLang="en-US" dirty="0">
                <a:cs typeface="Arial" panose="020B0604020202020204" pitchFamily="34" charset="0"/>
              </a:rPr>
              <a:t>North Carolina Adapted Physical Education Advisory Council                                  (NC-APE-AC) website: </a:t>
            </a:r>
            <a:r>
              <a:rPr lang="en-US" altLang="en-US" u="sng" dirty="0">
                <a:cs typeface="Arial" panose="020B0604020202020204" pitchFamily="34" charset="0"/>
              </a:rPr>
              <a:t>www.nc-ape.com</a:t>
            </a:r>
            <a:endParaRPr lang="en-US" altLang="en-US" dirty="0">
              <a:cs typeface="Arial" panose="020B0604020202020204" pitchFamily="34" charset="0"/>
            </a:endParaRPr>
          </a:p>
          <a:p>
            <a:pPr eaLnBrk="1" hangingPunct="1">
              <a:buClrTx/>
              <a:buSzPct val="116000"/>
              <a:buFont typeface="Arial" panose="020B0604020202020204" pitchFamily="34" charset="0"/>
              <a:buChar char="•"/>
            </a:pPr>
            <a:r>
              <a:rPr lang="en-US" altLang="en-US" dirty="0">
                <a:cs typeface="Arial" panose="020B0604020202020204" pitchFamily="34" charset="0"/>
              </a:rPr>
              <a:t>Bridge II Sports and other sports/recreation programs                                                                  for people with disabilities</a:t>
            </a:r>
          </a:p>
          <a:p>
            <a:pPr eaLnBrk="1" hangingPunct="1">
              <a:buClrTx/>
              <a:buSzPct val="116000"/>
              <a:buFont typeface="Arial" panose="020B0604020202020204" pitchFamily="34" charset="0"/>
              <a:buChar char="•"/>
            </a:pPr>
            <a:r>
              <a:rPr lang="en-US" altLang="en-US" dirty="0">
                <a:cs typeface="Arial" panose="020B0604020202020204" pitchFamily="34" charset="0"/>
              </a:rPr>
              <a:t>Local Parks and Recreation departments or programs</a:t>
            </a:r>
          </a:p>
          <a:p>
            <a:pPr>
              <a:buSzPct val="116000"/>
            </a:pPr>
            <a:r>
              <a:rPr lang="en-US" altLang="en-US" dirty="0">
                <a:cs typeface="Arial" panose="020B0604020202020204" pitchFamily="34" charset="0"/>
              </a:rPr>
              <a:t>State Educational Agency supports or resources </a:t>
            </a:r>
          </a:p>
          <a:p>
            <a:pPr>
              <a:buSzPct val="116000"/>
            </a:pPr>
            <a:r>
              <a:rPr lang="en-US" altLang="en-US" dirty="0">
                <a:cs typeface="Arial" panose="020B0604020202020204" pitchFamily="34" charset="0"/>
              </a:rPr>
              <a:t>Local or community programs or resources </a:t>
            </a:r>
          </a:p>
          <a:p>
            <a:pPr>
              <a:buSzPct val="116000"/>
            </a:pPr>
            <a:r>
              <a:rPr lang="en-US" altLang="en-US" dirty="0">
                <a:cs typeface="Arial" panose="020B0604020202020204" pitchFamily="34" charset="0"/>
              </a:rPr>
              <a:t>Local colleges &amp; universities, especially with physical education, exercise science or exercise physiology majors  </a:t>
            </a:r>
          </a:p>
        </p:txBody>
      </p:sp>
      <p:sp>
        <p:nvSpPr>
          <p:cNvPr id="27650" name="Title 1"/>
          <p:cNvSpPr>
            <a:spLocks noGrp="1"/>
          </p:cNvSpPr>
          <p:nvPr>
            <p:ph type="title"/>
          </p:nvPr>
        </p:nvSpPr>
        <p:spPr>
          <a:xfrm>
            <a:off x="2389909" y="223732"/>
            <a:ext cx="7620000" cy="1143000"/>
          </a:xfrm>
        </p:spPr>
        <p:txBody>
          <a:bodyPr>
            <a:normAutofit/>
          </a:bodyPr>
          <a:lstStyle/>
          <a:p>
            <a:pPr algn="ctr" eaLnBrk="1" hangingPunct="1"/>
            <a:r>
              <a:rPr lang="en-US" altLang="en-US" sz="4800" b="1" dirty="0"/>
              <a:t>APE Resources</a:t>
            </a:r>
          </a:p>
        </p:txBody>
      </p:sp>
      <p:sp>
        <p:nvSpPr>
          <p:cNvPr id="2" name="Footer Placeholder 1">
            <a:extLst>
              <a:ext uri="{FF2B5EF4-FFF2-40B4-BE49-F238E27FC236}">
                <a16:creationId xmlns:a16="http://schemas.microsoft.com/office/drawing/2014/main" id="{152A88D3-F095-4AC3-BFDD-D1CDF451E1E4}"/>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2727866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380" y="2129115"/>
            <a:ext cx="11336867" cy="1743638"/>
          </a:xfrm>
        </p:spPr>
        <p:txBody>
          <a:bodyPr>
            <a:normAutofit fontScale="90000"/>
          </a:bodyPr>
          <a:lstStyle/>
          <a:p>
            <a:pPr algn="ctr">
              <a:defRPr/>
            </a:pPr>
            <a:r>
              <a:rPr lang="en-US" altLang="en-US" dirty="0">
                <a:solidFill>
                  <a:schemeClr val="tx1">
                    <a:lumMod val="75000"/>
                    <a:lumOff val="25000"/>
                  </a:schemeClr>
                </a:solidFill>
              </a:rPr>
              <a:t>Laurie Ray, PT, PhD</a:t>
            </a:r>
            <a:br>
              <a:rPr lang="en-US" altLang="en-US" dirty="0">
                <a:solidFill>
                  <a:schemeClr val="tx1">
                    <a:lumMod val="75000"/>
                    <a:lumOff val="25000"/>
                  </a:schemeClr>
                </a:solidFill>
              </a:rPr>
            </a:br>
            <a:r>
              <a:rPr lang="en-US" altLang="en-US" dirty="0">
                <a:solidFill>
                  <a:schemeClr val="tx1">
                    <a:lumMod val="75000"/>
                    <a:lumOff val="25000"/>
                  </a:schemeClr>
                </a:solidFill>
              </a:rPr>
              <a:t>APE Liaison for NC DPI</a:t>
            </a:r>
            <a:br>
              <a:rPr lang="en-US" altLang="en-US" dirty="0">
                <a:solidFill>
                  <a:schemeClr val="tx1">
                    <a:lumMod val="75000"/>
                    <a:lumOff val="25000"/>
                  </a:schemeClr>
                </a:solidFill>
              </a:rPr>
            </a:br>
            <a:r>
              <a:rPr lang="en-US" altLang="en-US" dirty="0">
                <a:solidFill>
                  <a:schemeClr val="tx1">
                    <a:lumMod val="75000"/>
                    <a:lumOff val="25000"/>
                  </a:schemeClr>
                </a:solidFill>
              </a:rPr>
              <a:t>919)636-1827</a:t>
            </a:r>
            <a:br>
              <a:rPr lang="en-US" altLang="en-US" dirty="0">
                <a:solidFill>
                  <a:schemeClr val="tx1">
                    <a:lumMod val="75000"/>
                    <a:lumOff val="25000"/>
                  </a:schemeClr>
                </a:solidFill>
              </a:rPr>
            </a:br>
            <a:r>
              <a:rPr lang="en-US" altLang="en-US" dirty="0">
                <a:solidFill>
                  <a:schemeClr val="tx1">
                    <a:lumMod val="75000"/>
                    <a:lumOff val="25000"/>
                  </a:schemeClr>
                </a:solidFill>
                <a:hlinkClick r:id="rId2"/>
              </a:rPr>
              <a:t>laurie_ray@med.unc.edu</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000" dirty="0">
                <a:solidFill>
                  <a:schemeClr val="tx1">
                    <a:lumMod val="75000"/>
                    <a:lumOff val="25000"/>
                  </a:schemeClr>
                </a:solidFill>
              </a:rPr>
              <a:t/>
            </a:r>
            <a:br>
              <a:rPr lang="en-US" altLang="en-US" sz="2000" dirty="0">
                <a:solidFill>
                  <a:schemeClr val="tx1">
                    <a:lumMod val="75000"/>
                    <a:lumOff val="25000"/>
                  </a:schemeClr>
                </a:solidFill>
              </a:rPr>
            </a:br>
            <a:r>
              <a:rPr lang="en-US" altLang="en-US" sz="2600" dirty="0">
                <a:hlinkClick r:id="rId3"/>
              </a:rPr>
              <a:t>http://ec.ncpublicschools.gov/instructional-resources/adapted-physical-education</a:t>
            </a:r>
            <a:br>
              <a:rPr lang="en-US" altLang="en-US" sz="2600" dirty="0">
                <a:hlinkClick r:id="rId3"/>
              </a:rPr>
            </a:br>
            <a:r>
              <a:rPr lang="en-US" altLang="en-US" sz="2000" dirty="0">
                <a:solidFill>
                  <a:schemeClr val="tx1">
                    <a:lumMod val="75000"/>
                    <a:lumOff val="25000"/>
                  </a:schemeClr>
                </a:solidFill>
              </a:rPr>
              <a:t/>
            </a:r>
            <a:br>
              <a:rPr lang="en-US" altLang="en-US" sz="2000" dirty="0">
                <a:solidFill>
                  <a:schemeClr val="tx1">
                    <a:lumMod val="75000"/>
                    <a:lumOff val="25000"/>
                  </a:schemeClr>
                </a:solidFill>
              </a:rPr>
            </a:br>
            <a:r>
              <a:rPr lang="en-US" altLang="en-US" sz="1600" dirty="0">
                <a:solidFill>
                  <a:schemeClr val="tx1">
                    <a:lumMod val="75000"/>
                    <a:lumOff val="25000"/>
                  </a:schemeClr>
                </a:solidFill>
              </a:rPr>
              <a:t/>
            </a:r>
            <a:br>
              <a:rPr lang="en-US" altLang="en-US" sz="1600" dirty="0">
                <a:solidFill>
                  <a:schemeClr val="tx1">
                    <a:lumMod val="75000"/>
                    <a:lumOff val="25000"/>
                  </a:schemeClr>
                </a:solidFill>
              </a:rPr>
            </a:br>
            <a:r>
              <a:rPr lang="en-US" altLang="en-US" dirty="0">
                <a:solidFill>
                  <a:schemeClr val="tx1">
                    <a:lumMod val="75000"/>
                    <a:lumOff val="25000"/>
                  </a:schemeClr>
                </a:solidFill>
              </a:rPr>
              <a:t>NC-APE-Advisory Council=please see map for your regional contact</a:t>
            </a:r>
            <a:br>
              <a:rPr lang="en-US" altLang="en-US" dirty="0">
                <a:solidFill>
                  <a:schemeClr val="tx1">
                    <a:lumMod val="75000"/>
                    <a:lumOff val="25000"/>
                  </a:schemeClr>
                </a:solidFill>
              </a:rPr>
            </a:br>
            <a:r>
              <a:rPr lang="en-US" u="sng" dirty="0">
                <a:solidFill>
                  <a:schemeClr val="tx1">
                    <a:lumMod val="75000"/>
                    <a:lumOff val="25000"/>
                  </a:schemeClr>
                </a:solidFill>
                <a:latin typeface="Arial" panose="020B0604020202020204" pitchFamily="34" charset="0"/>
                <a:cs typeface="Arial" panose="020B0604020202020204" pitchFamily="34" charset="0"/>
                <a:hlinkClick r:id="rId4"/>
              </a:rPr>
              <a:t>www.nc-ape.com</a:t>
            </a:r>
            <a:r>
              <a:rPr lang="en-US" altLang="en-US" dirty="0">
                <a:solidFill>
                  <a:schemeClr val="tx1">
                    <a:lumMod val="75000"/>
                    <a:lumOff val="25000"/>
                  </a:schemeClr>
                </a:solidFill>
              </a:rPr>
              <a:t/>
            </a:r>
            <a:br>
              <a:rPr lang="en-US" altLang="en-US" dirty="0">
                <a:solidFill>
                  <a:schemeClr val="tx1">
                    <a:lumMod val="75000"/>
                    <a:lumOff val="25000"/>
                  </a:schemeClr>
                </a:solidFill>
              </a:rPr>
            </a:br>
            <a:endParaRPr lang="en-US" dirty="0"/>
          </a:p>
        </p:txBody>
      </p:sp>
      <p:sp>
        <p:nvSpPr>
          <p:cNvPr id="23554" name="Rectangle 2"/>
          <p:cNvSpPr>
            <a:spLocks noGrp="1" noChangeArrowheads="1"/>
          </p:cNvSpPr>
          <p:nvPr>
            <p:ph type="body" sz="half" idx="2"/>
          </p:nvPr>
        </p:nvSpPr>
        <p:spPr/>
        <p:txBody>
          <a:bodyPr rtlCol="0">
            <a:noAutofit/>
          </a:bodyPr>
          <a:lstStyle/>
          <a:p>
            <a:pPr algn="ctr">
              <a:defRPr/>
            </a:pPr>
            <a:r>
              <a:rPr lang="en-US" altLang="en-US" sz="3600" dirty="0">
                <a:solidFill>
                  <a:schemeClr val="tx1">
                    <a:lumMod val="75000"/>
                    <a:lumOff val="25000"/>
                  </a:schemeClr>
                </a:solidFill>
              </a:rPr>
              <a:t>Thank you for your interest!</a:t>
            </a:r>
            <a:endParaRPr lang="en-US" altLang="en-US" sz="3200" dirty="0"/>
          </a:p>
        </p:txBody>
      </p:sp>
      <p:sp>
        <p:nvSpPr>
          <p:cNvPr id="2" name="Footer Placeholder 1">
            <a:extLst>
              <a:ext uri="{FF2B5EF4-FFF2-40B4-BE49-F238E27FC236}">
                <a16:creationId xmlns:a16="http://schemas.microsoft.com/office/drawing/2014/main" id="{04A5EF35-2F5B-4530-98F6-079E107A7C95}"/>
              </a:ext>
            </a:extLst>
          </p:cNvPr>
          <p:cNvSpPr>
            <a:spLocks noGrp="1"/>
          </p:cNvSpPr>
          <p:nvPr>
            <p:ph type="ftr" sz="quarter" idx="11"/>
          </p:nvPr>
        </p:nvSpPr>
        <p:spPr/>
        <p:txBody>
          <a:bodyPr/>
          <a:lstStyle/>
          <a:p>
            <a:r>
              <a:rPr lang="en-US"/>
              <a:t>NC DPI ECD                                           NC-APE-AC                           Laurie Ray, PT, PhD</a:t>
            </a:r>
            <a:endParaRPr lang="en-US" dirty="0"/>
          </a:p>
        </p:txBody>
      </p:sp>
    </p:spTree>
    <p:extLst>
      <p:ext uri="{BB962C8B-B14F-4D97-AF65-F5344CB8AC3E}">
        <p14:creationId xmlns:p14="http://schemas.microsoft.com/office/powerpoint/2010/main" val="235187527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31821" y="730196"/>
            <a:ext cx="8385175" cy="1098550"/>
          </a:xfrm>
        </p:spPr>
        <p:txBody>
          <a:bodyPr>
            <a:normAutofit/>
          </a:bodyPr>
          <a:lstStyle/>
          <a:p>
            <a:pPr>
              <a:spcBef>
                <a:spcPts val="0"/>
              </a:spcBef>
              <a:defRPr/>
            </a:pPr>
            <a:r>
              <a:rPr sz="4800" b="1" dirty="0"/>
              <a:t>Question #</a:t>
            </a:r>
            <a:r>
              <a:rPr lang="en-US" sz="4800" b="1" dirty="0"/>
              <a:t>4</a:t>
            </a:r>
            <a:endParaRPr sz="4800" b="1" dirty="0"/>
          </a:p>
        </p:txBody>
      </p:sp>
      <p:sp>
        <p:nvSpPr>
          <p:cNvPr id="10243" name="Rectangle 3"/>
          <p:cNvSpPr>
            <a:spLocks noGrp="1" noRot="1" noChangeArrowheads="1"/>
          </p:cNvSpPr>
          <p:nvPr>
            <p:ph idx="1"/>
          </p:nvPr>
        </p:nvSpPr>
        <p:spPr>
          <a:xfrm>
            <a:off x="546120" y="1922388"/>
            <a:ext cx="8156575" cy="3488689"/>
          </a:xfrm>
        </p:spPr>
        <p:txBody>
          <a:bodyPr>
            <a:normAutofit/>
          </a:bodyPr>
          <a:lstStyle/>
          <a:p>
            <a:pPr marL="0" indent="0">
              <a:buNone/>
            </a:pPr>
            <a:r>
              <a:rPr lang="en-US" sz="3600" dirty="0"/>
              <a:t>All physical education teachers have the professional knowledge, skills, and dispositions, to meet the needs of all children with disabilities. </a:t>
            </a:r>
          </a:p>
          <a:p>
            <a:pPr marL="0" indent="0">
              <a:buNone/>
            </a:pPr>
            <a:endParaRPr lang="en-US" sz="2000" dirty="0"/>
          </a:p>
          <a:p>
            <a:pPr marL="14287" indent="0" defTabSz="746125">
              <a:spcBef>
                <a:spcPct val="0"/>
              </a:spcBef>
              <a:buClr>
                <a:srgbClr val="000000"/>
              </a:buClr>
              <a:buNone/>
            </a:pPr>
            <a:r>
              <a:rPr lang="en-US" altLang="en-US" sz="3600" dirty="0"/>
              <a:t>               </a:t>
            </a:r>
            <a:r>
              <a:rPr lang="en-US" altLang="en-US" sz="3600" dirty="0">
                <a:sym typeface="Wingdings" panose="05000000000000000000" pitchFamily="2" charset="2"/>
              </a:rPr>
              <a:t> </a:t>
            </a: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794167" y="4194046"/>
            <a:ext cx="6385035" cy="2434061"/>
            <a:chOff x="5924408" y="4289534"/>
            <a:chExt cx="4727467" cy="2270125"/>
          </a:xfrm>
        </p:grpSpPr>
        <p:sp>
          <p:nvSpPr>
            <p:cNvPr id="2" name="Rectangle 1"/>
            <p:cNvSpPr/>
            <p:nvPr/>
          </p:nvSpPr>
          <p:spPr>
            <a:xfrm>
              <a:off x="7511602" y="4751260"/>
              <a:ext cx="3140273" cy="180839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a:p>
              <a:pPr algn="r"/>
              <a:r>
                <a:rPr lang="en-US" sz="2400" dirty="0"/>
                <a:t>“All Physical Educators are </a:t>
              </a:r>
            </a:p>
            <a:p>
              <a:pPr algn="r"/>
              <a:r>
                <a:rPr lang="en-US" sz="2400" dirty="0"/>
                <a:t>Not Creatively Equal”</a:t>
              </a:r>
              <a:endParaRPr lang="en-US" altLang="en-US" sz="2400" dirty="0"/>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924408" y="4289534"/>
              <a:ext cx="2054104"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DD42841B-EDB8-4F7F-A5A4-B5DCF9CCA8DB}"/>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426804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73118" y="688272"/>
            <a:ext cx="8385175" cy="1098550"/>
          </a:xfrm>
        </p:spPr>
        <p:txBody>
          <a:bodyPr>
            <a:normAutofit/>
          </a:bodyPr>
          <a:lstStyle/>
          <a:p>
            <a:pPr>
              <a:spcBef>
                <a:spcPts val="0"/>
              </a:spcBef>
              <a:defRPr/>
            </a:pPr>
            <a:r>
              <a:rPr sz="4800" b="1" dirty="0"/>
              <a:t>Question #</a:t>
            </a:r>
            <a:r>
              <a:rPr lang="en-US" sz="4800" b="1" dirty="0"/>
              <a:t>5</a:t>
            </a:r>
            <a:endParaRPr sz="4800" b="1" dirty="0"/>
          </a:p>
        </p:txBody>
      </p:sp>
      <p:sp>
        <p:nvSpPr>
          <p:cNvPr id="10243" name="Rectangle 3"/>
          <p:cNvSpPr>
            <a:spLocks noGrp="1" noRot="1" noChangeArrowheads="1"/>
          </p:cNvSpPr>
          <p:nvPr>
            <p:ph idx="1"/>
          </p:nvPr>
        </p:nvSpPr>
        <p:spPr>
          <a:xfrm>
            <a:off x="373118" y="2287084"/>
            <a:ext cx="8156575" cy="3064340"/>
          </a:xfrm>
        </p:spPr>
        <p:txBody>
          <a:bodyPr>
            <a:normAutofit lnSpcReduction="10000"/>
          </a:bodyPr>
          <a:lstStyle/>
          <a:p>
            <a:pPr marL="0" indent="0">
              <a:buNone/>
            </a:pPr>
            <a:r>
              <a:rPr lang="en-US" sz="3600" dirty="0"/>
              <a:t>A student with a disability is either included full-time in the general physical education curriculum or has a separate adapted physical education program.</a:t>
            </a:r>
          </a:p>
          <a:p>
            <a:pPr marL="0" indent="0">
              <a:buNone/>
            </a:pPr>
            <a:endParaRPr 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727101" y="4386158"/>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A93C54BC-12F2-491B-A896-C7BB78FDD5B1}"/>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165709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87611" y="664294"/>
            <a:ext cx="8385175" cy="1098550"/>
          </a:xfrm>
        </p:spPr>
        <p:txBody>
          <a:bodyPr>
            <a:normAutofit/>
          </a:bodyPr>
          <a:lstStyle/>
          <a:p>
            <a:pPr>
              <a:spcBef>
                <a:spcPts val="0"/>
              </a:spcBef>
              <a:defRPr/>
            </a:pPr>
            <a:r>
              <a:rPr sz="4800" b="1" dirty="0"/>
              <a:t>Question #</a:t>
            </a:r>
            <a:r>
              <a:rPr lang="en-US" sz="4800" b="1" dirty="0"/>
              <a:t>6</a:t>
            </a:r>
            <a:endParaRPr sz="4800" b="1" dirty="0"/>
          </a:p>
        </p:txBody>
      </p:sp>
      <p:sp>
        <p:nvSpPr>
          <p:cNvPr id="10243" name="Rectangle 3"/>
          <p:cNvSpPr>
            <a:spLocks noGrp="1" noRot="1" noChangeArrowheads="1"/>
          </p:cNvSpPr>
          <p:nvPr>
            <p:ph idx="1"/>
          </p:nvPr>
        </p:nvSpPr>
        <p:spPr>
          <a:xfrm>
            <a:off x="645459" y="2205318"/>
            <a:ext cx="8369024" cy="4424082"/>
          </a:xfrm>
        </p:spPr>
        <p:txBody>
          <a:bodyPr>
            <a:normAutofit/>
          </a:bodyPr>
          <a:lstStyle/>
          <a:p>
            <a:pPr marL="0" indent="0">
              <a:buNone/>
            </a:pPr>
            <a:r>
              <a:rPr lang="en-US" sz="3600" dirty="0"/>
              <a:t>Physical education and physical therapy (or other related services) are interchangeable and can be substituted for the physical education requirement.</a:t>
            </a:r>
          </a:p>
          <a:p>
            <a:pPr marL="0" indent="0">
              <a:buNone/>
            </a:pPr>
            <a:endParaRPr lang="en-US" sz="2400" dirty="0"/>
          </a:p>
          <a:p>
            <a:pPr marL="0" indent="-273050" algn="ctr">
              <a:spcBef>
                <a:spcPct val="0"/>
              </a:spcBef>
              <a:buClr>
                <a:srgbClr val="000000"/>
              </a:buClr>
            </a:pPr>
            <a:r>
              <a:rPr lang="en-US" altLang="en-US" sz="3600" dirty="0"/>
              <a:t>True or False?</a:t>
            </a:r>
          </a:p>
          <a:p>
            <a:pPr marL="0" indent="-273050" algn="ctr">
              <a:spcBef>
                <a:spcPct val="0"/>
              </a:spcBef>
              <a:buClr>
                <a:srgbClr val="000000"/>
              </a:buClr>
            </a:pPr>
            <a:endParaRPr lang="en-US" altLang="en-US" sz="3600" dirty="0"/>
          </a:p>
          <a:p>
            <a:pPr marL="0" indent="0">
              <a:spcBef>
                <a:spcPct val="0"/>
              </a:spcBef>
              <a:buClr>
                <a:srgbClr val="000000"/>
              </a:buClr>
              <a:buNone/>
            </a:pPr>
            <a:r>
              <a:rPr lang="en-US" altLang="en-US" sz="3600" dirty="0"/>
              <a:t>Oh, WE know THIS one!!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6599007" y="4023098"/>
            <a:ext cx="5087143" cy="2270125"/>
            <a:chOff x="5457498" y="4332370"/>
            <a:chExt cx="5087143" cy="2270125"/>
          </a:xfrm>
        </p:grpSpPr>
        <p:sp>
          <p:nvSpPr>
            <p:cNvPr id="2" name="Rectangle 1"/>
            <p:cNvSpPr/>
            <p:nvPr/>
          </p:nvSpPr>
          <p:spPr>
            <a:xfrm>
              <a:off x="7618840" y="4751260"/>
              <a:ext cx="2925801" cy="1200329"/>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FALSE</a:t>
              </a:r>
            </a:p>
          </p:txBody>
        </p:sp>
        <p:pic>
          <p:nvPicPr>
            <p:cNvPr id="6" name="Picture 3" descr="C:\Documents and Settings\lxr\Local Settings\Temporary Internet Files\Content.IE5\P68LYRMH\MCj04421380000[1].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5457498" y="4332370"/>
              <a:ext cx="2301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a:extLst>
              <a:ext uri="{FF2B5EF4-FFF2-40B4-BE49-F238E27FC236}">
                <a16:creationId xmlns:a16="http://schemas.microsoft.com/office/drawing/2014/main" id="{DEE728E8-11CD-4EED-8F30-9F3689EABB85}"/>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37768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660400" y="619083"/>
            <a:ext cx="8385175" cy="1098550"/>
          </a:xfrm>
        </p:spPr>
        <p:txBody>
          <a:bodyPr>
            <a:normAutofit/>
          </a:bodyPr>
          <a:lstStyle/>
          <a:p>
            <a:pPr>
              <a:spcBef>
                <a:spcPts val="0"/>
              </a:spcBef>
              <a:defRPr/>
            </a:pPr>
            <a:r>
              <a:rPr sz="4800" b="1" dirty="0"/>
              <a:t>Question #</a:t>
            </a:r>
            <a:r>
              <a:rPr lang="en-US" sz="4800" b="1" dirty="0"/>
              <a:t>7</a:t>
            </a:r>
            <a:endParaRPr sz="4800" b="1" dirty="0"/>
          </a:p>
        </p:txBody>
      </p:sp>
      <p:sp>
        <p:nvSpPr>
          <p:cNvPr id="10243" name="Rectangle 3"/>
          <p:cNvSpPr>
            <a:spLocks noGrp="1" noRot="1" noChangeArrowheads="1"/>
          </p:cNvSpPr>
          <p:nvPr>
            <p:ph idx="1"/>
          </p:nvPr>
        </p:nvSpPr>
        <p:spPr>
          <a:xfrm>
            <a:off x="660400" y="1975454"/>
            <a:ext cx="7708624" cy="3064340"/>
          </a:xfrm>
        </p:spPr>
        <p:txBody>
          <a:bodyPr/>
          <a:lstStyle/>
          <a:p>
            <a:pPr marL="0" indent="-273050">
              <a:spcBef>
                <a:spcPct val="0"/>
              </a:spcBef>
            </a:pPr>
            <a:endParaRPr lang="en-US" altLang="en-US" dirty="0"/>
          </a:p>
          <a:p>
            <a:pPr marL="0" indent="0">
              <a:buNone/>
            </a:pPr>
            <a:r>
              <a:rPr lang="en-US" sz="3600" dirty="0"/>
              <a:t>Physical education can be the only special education service on the IEP.</a:t>
            </a:r>
          </a:p>
          <a:p>
            <a:pPr marL="0" indent="0">
              <a:buNone/>
            </a:pPr>
            <a:endParaRPr lang="en-US" sz="3600" dirty="0"/>
          </a:p>
          <a:p>
            <a:pPr marL="0" indent="-273050" algn="ctr">
              <a:spcBef>
                <a:spcPct val="0"/>
              </a:spcBef>
              <a:buClr>
                <a:srgbClr val="000000"/>
              </a:buClr>
            </a:pPr>
            <a:r>
              <a:rPr lang="en-US" altLang="en-US" sz="3600" dirty="0"/>
              <a:t>True or False?</a:t>
            </a:r>
          </a:p>
        </p:txBody>
      </p:sp>
      <p:pic>
        <p:nvPicPr>
          <p:cNvPr id="10244" name="Picture 18" descr="C:\Documents and Settings\lxr\Local Settings\Temporary Internet Files\Content.IE5\3P512T58\MCj011084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0673" y="228599"/>
            <a:ext cx="2547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421170" y="4229905"/>
            <a:ext cx="5339829" cy="2270125"/>
            <a:chOff x="5393165" y="4493282"/>
            <a:chExt cx="5339829" cy="2270125"/>
          </a:xfrm>
        </p:grpSpPr>
        <p:sp>
          <p:nvSpPr>
            <p:cNvPr id="9" name="Rectangle 8"/>
            <p:cNvSpPr/>
            <p:nvPr/>
          </p:nvSpPr>
          <p:spPr>
            <a:xfrm>
              <a:off x="7430487" y="4751260"/>
              <a:ext cx="3302507" cy="1754326"/>
            </a:xfrm>
            <a:prstGeom prst="rect">
              <a:avLst/>
            </a:prstGeom>
          </p:spPr>
          <p:txBody>
            <a:bodyPr wrap="none">
              <a:spAutoFit/>
            </a:bodyPr>
            <a:lstStyle/>
            <a:p>
              <a:pPr algn="ctr">
                <a:spcBef>
                  <a:spcPct val="0"/>
                </a:spcBef>
                <a:buClr>
                  <a:srgbClr val="000000"/>
                </a:buClr>
              </a:pPr>
              <a:r>
                <a:rPr lang="en-US" altLang="en-US" sz="3600" dirty="0"/>
                <a:t>The answer is:</a:t>
              </a:r>
            </a:p>
            <a:p>
              <a:pPr indent="-273050" algn="ctr">
                <a:spcBef>
                  <a:spcPct val="0"/>
                </a:spcBef>
                <a:buClr>
                  <a:srgbClr val="000000"/>
                </a:buClr>
                <a:buFont typeface="Wingdings 2" panose="05020102010507070707" pitchFamily="18" charset="2"/>
                <a:buChar char="E"/>
              </a:pPr>
              <a:r>
                <a:rPr lang="en-US" altLang="en-US" sz="3600" dirty="0"/>
                <a:t>True</a:t>
              </a:r>
            </a:p>
            <a:p>
              <a:pPr algn="ctr">
                <a:spcBef>
                  <a:spcPct val="0"/>
                </a:spcBef>
                <a:buClr>
                  <a:srgbClr val="000000"/>
                </a:buClr>
              </a:pPr>
              <a:r>
                <a:rPr lang="en-US" altLang="en-US" sz="3600" dirty="0"/>
                <a:t>Rare, but true.</a:t>
              </a:r>
            </a:p>
          </p:txBody>
        </p:sp>
        <p:pic>
          <p:nvPicPr>
            <p:cNvPr id="10" name="Picture 3" descr="C:\Documents and Settings\lxr\Local Settings\Temporary Internet Files\Content.IE5\8ZJAQ8B2\MCj044213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165" y="4493282"/>
              <a:ext cx="22256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a:extLst>
              <a:ext uri="{FF2B5EF4-FFF2-40B4-BE49-F238E27FC236}">
                <a16:creationId xmlns:a16="http://schemas.microsoft.com/office/drawing/2014/main" id="{650991B5-6637-41AE-B4BC-7917BCDBE530}"/>
              </a:ext>
            </a:extLst>
          </p:cNvPr>
          <p:cNvSpPr>
            <a:spLocks noGrp="1"/>
          </p:cNvSpPr>
          <p:nvPr>
            <p:ph type="ftr" sz="quarter" idx="11"/>
          </p:nvPr>
        </p:nvSpPr>
        <p:spPr/>
        <p:txBody>
          <a:bodyPr/>
          <a:lstStyle/>
          <a:p>
            <a:r>
              <a:rPr lang="en-US"/>
              <a:t>NC DPI ECD                                           NC-APE-AC                           Laurie Ray, PT, PhD</a:t>
            </a:r>
          </a:p>
        </p:txBody>
      </p:sp>
    </p:spTree>
    <p:extLst>
      <p:ext uri="{BB962C8B-B14F-4D97-AF65-F5344CB8AC3E}">
        <p14:creationId xmlns:p14="http://schemas.microsoft.com/office/powerpoint/2010/main" val="1719609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6297</Words>
  <Application>Microsoft Office PowerPoint</Application>
  <PresentationFormat>Widescreen</PresentationFormat>
  <Paragraphs>616</Paragraphs>
  <Slides>53</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ＭＳ Ｐゴシック</vt:lpstr>
      <vt:lpstr>Arial</vt:lpstr>
      <vt:lpstr>BookmanOldStyle</vt:lpstr>
      <vt:lpstr>Calibri</vt:lpstr>
      <vt:lpstr>Calibri Light</vt:lpstr>
      <vt:lpstr>Courier New</vt:lpstr>
      <vt:lpstr>Franklin Gothic Book</vt:lpstr>
      <vt:lpstr>Times New Roman</vt:lpstr>
      <vt:lpstr>Wingdings</vt:lpstr>
      <vt:lpstr>Wingdings 2</vt:lpstr>
      <vt:lpstr>Wingdings 3</vt:lpstr>
      <vt:lpstr>ヒラギノ角ゴ Pro W3</vt:lpstr>
      <vt:lpstr>Office Theme</vt:lpstr>
      <vt:lpstr>Adapted Physical Education  (APE) Also known as specially designed instruction in physical education</vt:lpstr>
      <vt:lpstr> </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NC State Board of Education Healthy Active Children Policy-  Section 2</vt:lpstr>
      <vt:lpstr>PowerPoint Presentation</vt:lpstr>
      <vt:lpstr>NC State Board of Education  Healthy Active Children Policy- Section 4 continued…</vt:lpstr>
      <vt:lpstr>NC State Board of Education  Healthy Active Children Policy- Section 5</vt:lpstr>
      <vt:lpstr>NC State Board of Education  Healthy Active Children Policy- Section 5 continued…</vt:lpstr>
      <vt:lpstr>NC State Board of Education  Healthy Active Children Policy- Section 5 continued…</vt:lpstr>
      <vt:lpstr>NC Board of Education Goals</vt:lpstr>
      <vt:lpstr>The Importance of APE!!!!</vt:lpstr>
      <vt:lpstr>The Importance of APE!!!!</vt:lpstr>
      <vt:lpstr>NC 1500-2.1 Adapted Physical Education</vt:lpstr>
      <vt:lpstr>PowerPoint Presentation</vt:lpstr>
      <vt:lpstr>NC 1501-2.6 Physical Education</vt:lpstr>
      <vt:lpstr>Special Education: Common Core Curriculum a Adapted PE : Healthful Living/PE Curriculum</vt:lpstr>
      <vt:lpstr>AdaptED (not Adaptive) Physical Education…  IS Special Education</vt:lpstr>
      <vt:lpstr>APE National Standards (APENS) APENS defines APE as: “physical education which has been adapted or modified, so that it is as appropriate for the student with a disability as it is for a student without a disability” </vt:lpstr>
      <vt:lpstr>PowerPoint Presentation</vt:lpstr>
      <vt:lpstr>IEP development: The sequence </vt:lpstr>
      <vt:lpstr>Eligibility for Special Education (APE): Three Prongs</vt:lpstr>
      <vt:lpstr>STEP #1: Evaluation --Show me the data!</vt:lpstr>
      <vt:lpstr>APE Guiding Questions</vt:lpstr>
      <vt:lpstr>STEP #2: IEP Team Discussion</vt:lpstr>
      <vt:lpstr>Specially Designed Instruction (SDI)   Definition:</vt:lpstr>
      <vt:lpstr>Should this student’s IEP include APE? APPLY THE SAME STANDARD APPIED FOR ANY OTHER CURRICULAR AREA                              (e.g. English language arts, Math) </vt:lpstr>
      <vt:lpstr>STEP #3: Determining need for special education in PE or APE</vt:lpstr>
      <vt:lpstr>PowerPoint Presentation</vt:lpstr>
      <vt:lpstr>Step #4: Developing the IEP</vt:lpstr>
      <vt:lpstr>APE Goals/Objectives/Outcomes</vt:lpstr>
      <vt:lpstr>Areas to Consider for APE GOALS Fitness, Motor Skills, Participation: </vt:lpstr>
      <vt:lpstr>Step #5: Determining LRE</vt:lpstr>
      <vt:lpstr>Continuum of Possibilities for APE Services</vt:lpstr>
      <vt:lpstr>Step #6:  Monitoring Progress &amp;                                      Documenting APE Services</vt:lpstr>
      <vt:lpstr>Who Can Provide APE?</vt:lpstr>
      <vt:lpstr>No APE Specialist??? </vt:lpstr>
      <vt:lpstr>APE Service Delivery Examples</vt:lpstr>
      <vt:lpstr>APE &amp; PT- Physical is physical?</vt:lpstr>
      <vt:lpstr>Appropriate collaboration with APE</vt:lpstr>
      <vt:lpstr>Inappropriate Related Service or Special Educator  Collaboration for APE</vt:lpstr>
      <vt:lpstr>Should high school students receive APE until they graduate?</vt:lpstr>
      <vt:lpstr>APE Resources</vt:lpstr>
      <vt:lpstr>Laurie Ray, PT, PhD APE Liaison for NC DPI 919)636-1827 laurie_ray@med.unc.edu  http://ec.ncpublicschools.gov/instructional-resources/adapted-physical-education   NC-APE-Advisory Council=please see map for your regional contact www.nc-ape.com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Physical Education  (APE)</dc:title>
  <dc:creator>Ray, Laurie</dc:creator>
  <cp:lastModifiedBy>McLemore, Amy</cp:lastModifiedBy>
  <cp:revision>83</cp:revision>
  <dcterms:created xsi:type="dcterms:W3CDTF">2015-08-13T16:19:54Z</dcterms:created>
  <dcterms:modified xsi:type="dcterms:W3CDTF">2018-05-02T16:55:17Z</dcterms:modified>
</cp:coreProperties>
</file>