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42_22BBCB32.xml" ContentType="application/vnd.ms-powerpoint.comments+xml"/>
  <Override PartName="/ppt/notesSlides/notesSlide4.xml" ContentType="application/vnd.openxmlformats-officedocument.presentationml.notesSlide+xml"/>
  <Override PartName="/ppt/comments/modernComment_103_2E0B72C4.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4"/>
  </p:sldMasterIdLst>
  <p:notesMasterIdLst>
    <p:notesMasterId r:id="rId43"/>
  </p:notesMasterIdLst>
  <p:sldIdLst>
    <p:sldId id="257" r:id="rId5"/>
    <p:sldId id="422" r:id="rId6"/>
    <p:sldId id="322" r:id="rId7"/>
    <p:sldId id="259" r:id="rId8"/>
    <p:sldId id="458" r:id="rId9"/>
    <p:sldId id="934" r:id="rId10"/>
    <p:sldId id="935" r:id="rId11"/>
    <p:sldId id="936" r:id="rId12"/>
    <p:sldId id="937" r:id="rId13"/>
    <p:sldId id="938" r:id="rId14"/>
    <p:sldId id="939" r:id="rId15"/>
    <p:sldId id="940" r:id="rId16"/>
    <p:sldId id="941" r:id="rId17"/>
    <p:sldId id="465" r:id="rId18"/>
    <p:sldId id="459" r:id="rId19"/>
    <p:sldId id="466" r:id="rId20"/>
    <p:sldId id="460" r:id="rId21"/>
    <p:sldId id="467" r:id="rId22"/>
    <p:sldId id="468" r:id="rId23"/>
    <p:sldId id="461" r:id="rId24"/>
    <p:sldId id="469" r:id="rId25"/>
    <p:sldId id="470" r:id="rId26"/>
    <p:sldId id="471" r:id="rId27"/>
    <p:sldId id="472" r:id="rId28"/>
    <p:sldId id="473" r:id="rId29"/>
    <p:sldId id="942" r:id="rId30"/>
    <p:sldId id="943" r:id="rId31"/>
    <p:sldId id="944" r:id="rId32"/>
    <p:sldId id="952" r:id="rId33"/>
    <p:sldId id="953" r:id="rId34"/>
    <p:sldId id="954" r:id="rId35"/>
    <p:sldId id="955" r:id="rId36"/>
    <p:sldId id="950" r:id="rId37"/>
    <p:sldId id="929" r:id="rId38"/>
    <p:sldId id="926" r:id="rId39"/>
    <p:sldId id="462" r:id="rId40"/>
    <p:sldId id="456" r:id="rId41"/>
    <p:sldId id="405"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27B08A-15F7-F139-7BA6-E4F5EB953634}" name="Richard Lewis" initials="RL" userId="S::richard.lewis@dpi.nc.gov::d63ef425-05ec-4ade-994b-6c2e77fab6c4" providerId="AD"/>
  <p188:author id="{ACD3BEC1-DF79-3A14-57D0-5FF5AF8803D9}" name="Tenisea Madry" initials="TM" userId="S::Tenisea.Madry@dpi.nc.gov::39d834d2-9947-4ca4-8546-f9541a1c2526" providerId="AD"/>
  <p188:author id="{625CBDDD-115A-C4DE-77AB-50F114E073DD}" name="Julie Higdon" initials="JH" userId="S::julie.higdon@dpi.nc.gov::6e219e77-4f89-4911-a28f-abb3a6f2abc0" providerId="AD"/>
  <p188:author id="{03E78FE9-16F7-3F6D-117F-62FFE9D6B4FC}" name="James Popp" initials="JP" userId="S::James.Popp@dpi.nc.gov::6591a5be-e022-49ab-a1aa-1a5efcad8ca0" providerId="AD"/>
  <p188:author id="{379B1FF1-15CF-8EB8-A816-5E74531E5824}" name="Julie Higdon" initials="JH" userId="S::Julie.Higdon@dpi.nc.gov::6e219e77-4f89-4911-a28f-abb3a6f2abc0" providerId="AD"/>
  <p188:author id="{A9D7D9F3-C4A3-0ABD-8241-C933C1A72C84}" name="Penny Crooks" initials="PC" userId="S::Penny.Crooks@dpi.nc.gov::b6883ab1-ad60-4a6e-9261-7f6cc63f1e0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C3766"/>
    <a:srgbClr val="BED4E6"/>
    <a:srgbClr val="98AED1"/>
    <a:srgbClr val="95B6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D14465-D0DF-6341-AB4C-EDB172012147}" v="4" dt="2025-10-21T15:32:20.2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58"/>
    <p:restoredTop sz="56809"/>
  </p:normalViewPr>
  <p:slideViewPr>
    <p:cSldViewPr snapToGrid="0">
      <p:cViewPr varScale="1">
        <p:scale>
          <a:sx n="69" d="100"/>
          <a:sy n="69" d="100"/>
        </p:scale>
        <p:origin x="323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omments/modernComment_103_2E0B72C4.xml><?xml version="1.0" encoding="utf-8"?>
<p188:cmLst xmlns:a="http://schemas.openxmlformats.org/drawingml/2006/main" xmlns:r="http://schemas.openxmlformats.org/officeDocument/2006/relationships" xmlns:p188="http://schemas.microsoft.com/office/powerpoint/2018/8/main">
  <p188:cm id="{ED3DA2DC-2096-47B4-A064-7E22724A8D4E}" authorId="{1627B08A-15F7-F139-7BA6-E4F5EB953634}" status="resolved" created="2025-09-17T15:29:53.205" complete="100000">
    <pc:sldMkLst xmlns:pc="http://schemas.microsoft.com/office/powerpoint/2013/main/command">
      <pc:docMk/>
      <pc:sldMk cId="772502212" sldId="259"/>
    </pc:sldMkLst>
    <p188:txBody>
      <a:bodyPr/>
      <a:lstStyle/>
      <a:p>
        <a:r>
          <a:rPr lang="en-US"/>
          <a:t>Review to ensure alignment with deck</a:t>
        </a:r>
      </a:p>
    </p188:txBody>
  </p188:cm>
</p188:cmLst>
</file>

<file path=ppt/comments/modernComment_142_22BBCB32.xml><?xml version="1.0" encoding="utf-8"?>
<p188:cmLst xmlns:a="http://schemas.openxmlformats.org/drawingml/2006/main" xmlns:r="http://schemas.openxmlformats.org/officeDocument/2006/relationships" xmlns:p188="http://schemas.microsoft.com/office/powerpoint/2018/8/main">
  <p188:cm id="{14A62E8A-E7E9-47DD-92F5-53A34966DDF3}" authorId="{1627B08A-15F7-F139-7BA6-E4F5EB953634}" status="resolved" created="2025-09-16T15:51:37.445" complete="100000">
    <pc:sldMkLst xmlns:pc="http://schemas.microsoft.com/office/powerpoint/2013/main/command">
      <pc:docMk/>
      <pc:sldMk cId="582732594" sldId="322"/>
    </pc:sldMkLst>
    <p188:txBody>
      <a:bodyPr/>
      <a:lstStyle/>
      <a:p>
        <a:r>
          <a:rPr lang="en-US"/>
          <a:t>add Popp</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8BBC0D78-D20D-BC45-889C-196C375B6AD8}" type="datetimeFigureOut">
              <a:rPr lang="en-US" smtClean="0"/>
              <a:t>10/22/25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A3BD43-EE82-8F41-88EC-26ABE181A666}" type="slidenum">
              <a:rPr lang="en-US" smtClean="0"/>
              <a:t>‹#›</a:t>
            </a:fld>
            <a:endParaRPr lang="en-US"/>
          </a:p>
        </p:txBody>
      </p:sp>
    </p:spTree>
    <p:extLst>
      <p:ext uri="{BB962C8B-B14F-4D97-AF65-F5344CB8AC3E}">
        <p14:creationId xmlns:p14="http://schemas.microsoft.com/office/powerpoint/2010/main" val="303436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A3BD43-EE82-8F41-88EC-26ABE181A666}" type="slidenum">
              <a:rPr lang="en-US" smtClean="0"/>
              <a:t>1</a:t>
            </a:fld>
            <a:endParaRPr lang="en-US"/>
          </a:p>
        </p:txBody>
      </p:sp>
    </p:spTree>
    <p:extLst>
      <p:ext uri="{BB962C8B-B14F-4D97-AF65-F5344CB8AC3E}">
        <p14:creationId xmlns:p14="http://schemas.microsoft.com/office/powerpoint/2010/main" val="3889440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B6D5-AB0E-1673-39BC-9C8940EAD9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223E45-23C8-1C0E-1BD7-382AC51505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FEB57E-D66C-6CBD-B376-1F737D120C26}"/>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Dimension 3 assesses the instructional core curriculum, instruction, and access. Schools should ensure that all students, including those from historically underrepresented groups, have access to advanced learning opportunities, intervention supports, and resources that reflect their cultures and identities.</a:t>
            </a:r>
            <a:endParaRPr lang="en-US" dirty="0"/>
          </a:p>
        </p:txBody>
      </p:sp>
      <p:sp>
        <p:nvSpPr>
          <p:cNvPr id="4" name="Slide Number Placeholder 3">
            <a:extLst>
              <a:ext uri="{FF2B5EF4-FFF2-40B4-BE49-F238E27FC236}">
                <a16:creationId xmlns:a16="http://schemas.microsoft.com/office/drawing/2014/main" id="{34DC87A0-EC7C-DE16-5308-5CBDFB2E2729}"/>
              </a:ext>
            </a:extLst>
          </p:cNvPr>
          <p:cNvSpPr>
            <a:spLocks noGrp="1"/>
          </p:cNvSpPr>
          <p:nvPr>
            <p:ph type="sldNum" sz="quarter" idx="5"/>
          </p:nvPr>
        </p:nvSpPr>
        <p:spPr/>
        <p:txBody>
          <a:bodyPr/>
          <a:lstStyle/>
          <a:p>
            <a:fld id="{0FA3BD43-EE82-8F41-88EC-26ABE181A666}" type="slidenum">
              <a:rPr lang="en-US" smtClean="0"/>
              <a:t>10</a:t>
            </a:fld>
            <a:endParaRPr lang="en-US"/>
          </a:p>
        </p:txBody>
      </p:sp>
    </p:spTree>
    <p:extLst>
      <p:ext uri="{BB962C8B-B14F-4D97-AF65-F5344CB8AC3E}">
        <p14:creationId xmlns:p14="http://schemas.microsoft.com/office/powerpoint/2010/main" val="2222314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7EC64-25CE-432E-1EEB-7B54CD4B8F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0BFB18-AEC4-9597-044F-C4D1FFACA2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1F24AB-B77C-1D3F-F2F2-677F52E2A025}"/>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This final dimension reminds us that student success extends beyond academics. Whole-child supports ensure that students feel safe, connected, and supported socially and emotionally. Strong partnerships with families and community agencies enhance these efforts and help remove barriers to learning.</a:t>
            </a:r>
            <a:endParaRPr lang="en-US" dirty="0"/>
          </a:p>
        </p:txBody>
      </p:sp>
      <p:sp>
        <p:nvSpPr>
          <p:cNvPr id="4" name="Slide Number Placeholder 3">
            <a:extLst>
              <a:ext uri="{FF2B5EF4-FFF2-40B4-BE49-F238E27FC236}">
                <a16:creationId xmlns:a16="http://schemas.microsoft.com/office/drawing/2014/main" id="{FD78F40A-6BC0-BC9D-0C50-C72D48FBA8EA}"/>
              </a:ext>
            </a:extLst>
          </p:cNvPr>
          <p:cNvSpPr>
            <a:spLocks noGrp="1"/>
          </p:cNvSpPr>
          <p:nvPr>
            <p:ph type="sldNum" sz="quarter" idx="5"/>
          </p:nvPr>
        </p:nvSpPr>
        <p:spPr/>
        <p:txBody>
          <a:bodyPr/>
          <a:lstStyle/>
          <a:p>
            <a:fld id="{0FA3BD43-EE82-8F41-88EC-26ABE181A666}" type="slidenum">
              <a:rPr lang="en-US" smtClean="0"/>
              <a:t>11</a:t>
            </a:fld>
            <a:endParaRPr lang="en-US"/>
          </a:p>
        </p:txBody>
      </p:sp>
    </p:spTree>
    <p:extLst>
      <p:ext uri="{BB962C8B-B14F-4D97-AF65-F5344CB8AC3E}">
        <p14:creationId xmlns:p14="http://schemas.microsoft.com/office/powerpoint/2010/main" val="2017041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53BC0-6F86-6BDF-AB89-316A921FEE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A11A2B-1EC1-38B5-F7F3-D5E14E483C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28D90A-C734-99B0-77FF-CFA4B4DB4AE2}"/>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Scores provide a snapshot within each dimension, but the written reflection is where real value lies. Teams should describe not just what needs improvement, but also what strategies will address those findings moving forward.</a:t>
            </a:r>
            <a:endParaRPr lang="en-US" dirty="0"/>
          </a:p>
        </p:txBody>
      </p:sp>
      <p:sp>
        <p:nvSpPr>
          <p:cNvPr id="4" name="Slide Number Placeholder 3">
            <a:extLst>
              <a:ext uri="{FF2B5EF4-FFF2-40B4-BE49-F238E27FC236}">
                <a16:creationId xmlns:a16="http://schemas.microsoft.com/office/drawing/2014/main" id="{1AF2FD25-F06C-2C71-17ED-CBC9BC1FE632}"/>
              </a:ext>
            </a:extLst>
          </p:cNvPr>
          <p:cNvSpPr>
            <a:spLocks noGrp="1"/>
          </p:cNvSpPr>
          <p:nvPr>
            <p:ph type="sldNum" sz="quarter" idx="5"/>
          </p:nvPr>
        </p:nvSpPr>
        <p:spPr/>
        <p:txBody>
          <a:bodyPr/>
          <a:lstStyle/>
          <a:p>
            <a:fld id="{0FA3BD43-EE82-8F41-88EC-26ABE181A666}" type="slidenum">
              <a:rPr lang="en-US" smtClean="0"/>
              <a:t>12</a:t>
            </a:fld>
            <a:endParaRPr lang="en-US"/>
          </a:p>
        </p:txBody>
      </p:sp>
    </p:spTree>
    <p:extLst>
      <p:ext uri="{BB962C8B-B14F-4D97-AF65-F5344CB8AC3E}">
        <p14:creationId xmlns:p14="http://schemas.microsoft.com/office/powerpoint/2010/main" val="944048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9B923-344A-CD7A-9A27-943CEE8870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F00DE1-0504-E9CC-2B60-DCBADF67A7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B4EB96-E0AB-8E56-91CC-88481460C709}"/>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Once the self-assessment is complete, schools should use the findings to work with the PSU to adjust their improvement plans and resource allocations. The goal is continuous improvement, aligning dollars, time, and talent to strategies that have the greatest impact on student achievement and opportunity.</a:t>
            </a:r>
            <a:endParaRPr lang="en-US" dirty="0"/>
          </a:p>
        </p:txBody>
      </p:sp>
      <p:sp>
        <p:nvSpPr>
          <p:cNvPr id="4" name="Slide Number Placeholder 3">
            <a:extLst>
              <a:ext uri="{FF2B5EF4-FFF2-40B4-BE49-F238E27FC236}">
                <a16:creationId xmlns:a16="http://schemas.microsoft.com/office/drawing/2014/main" id="{71B16194-3C6F-EA3F-8A64-BFC01B40E1E7}"/>
              </a:ext>
            </a:extLst>
          </p:cNvPr>
          <p:cNvSpPr>
            <a:spLocks noGrp="1"/>
          </p:cNvSpPr>
          <p:nvPr>
            <p:ph type="sldNum" sz="quarter" idx="5"/>
          </p:nvPr>
        </p:nvSpPr>
        <p:spPr/>
        <p:txBody>
          <a:bodyPr/>
          <a:lstStyle/>
          <a:p>
            <a:fld id="{0FA3BD43-EE82-8F41-88EC-26ABE181A666}" type="slidenum">
              <a:rPr lang="en-US" smtClean="0"/>
              <a:t>13</a:t>
            </a:fld>
            <a:endParaRPr lang="en-US"/>
          </a:p>
        </p:txBody>
      </p:sp>
    </p:spTree>
    <p:extLst>
      <p:ext uri="{BB962C8B-B14F-4D97-AF65-F5344CB8AC3E}">
        <p14:creationId xmlns:p14="http://schemas.microsoft.com/office/powerpoint/2010/main" val="3806442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B0047-2C52-C063-A13F-C236E31458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2A0FB1-1416-6594-4D3A-FF4B6F4EE0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B7D841-80CE-1AEF-39D3-3DDDDF77925E}"/>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Now we move into The required </a:t>
            </a:r>
            <a:r>
              <a:rPr lang="en-US" sz="1200" kern="1200" dirty="0" err="1">
                <a:solidFill>
                  <a:schemeClr val="tx1"/>
                </a:solidFill>
                <a:effectLst/>
                <a:latin typeface="+mn-lt"/>
                <a:ea typeface="+mn-ea"/>
                <a:cs typeface="+mn-cs"/>
              </a:rPr>
              <a:t>NCStar</a:t>
            </a:r>
            <a:r>
              <a:rPr lang="en-US" sz="1200" kern="1200" dirty="0">
                <a:solidFill>
                  <a:schemeClr val="tx1"/>
                </a:solidFill>
                <a:effectLst/>
                <a:latin typeface="+mn-lt"/>
                <a:ea typeface="+mn-ea"/>
                <a:cs typeface="+mn-cs"/>
              </a:rPr>
              <a:t> feedback.  The PSU </a:t>
            </a:r>
            <a:r>
              <a:rPr lang="en-US" sz="1200" kern="1200" dirty="0" err="1">
                <a:solidFill>
                  <a:schemeClr val="tx1"/>
                </a:solidFill>
                <a:effectLst/>
                <a:latin typeface="+mn-lt"/>
                <a:ea typeface="+mn-ea"/>
                <a:cs typeface="+mn-cs"/>
              </a:rPr>
              <a:t>NCStar</a:t>
            </a:r>
            <a:r>
              <a:rPr lang="en-US" sz="1200" kern="1200" dirty="0">
                <a:solidFill>
                  <a:schemeClr val="tx1"/>
                </a:solidFill>
                <a:effectLst/>
                <a:latin typeface="+mn-lt"/>
                <a:ea typeface="+mn-ea"/>
                <a:cs typeface="+mn-cs"/>
              </a:rPr>
              <a:t> feedback form will help PSUs in reviewing and documenting feedback on each school’s ATSI and/or CSI plan in </a:t>
            </a:r>
            <a:r>
              <a:rPr lang="en-US" sz="1200" kern="1200" dirty="0" err="1">
                <a:solidFill>
                  <a:schemeClr val="tx1"/>
                </a:solidFill>
                <a:effectLst/>
                <a:latin typeface="+mn-lt"/>
                <a:ea typeface="+mn-ea"/>
                <a:cs typeface="+mn-cs"/>
              </a:rPr>
              <a:t>NCStar</a:t>
            </a:r>
            <a:r>
              <a:rPr lang="en-US" sz="1200" kern="1200" dirty="0">
                <a:solidFill>
                  <a:schemeClr val="tx1"/>
                </a:solidFill>
                <a:effectLst/>
                <a:latin typeface="+mn-lt"/>
                <a:ea typeface="+mn-ea"/>
                <a:cs typeface="+mn-cs"/>
              </a:rPr>
              <a:t>. It aligns with state and federal requirements and reinforces the PSU’s responsibility for monitoring and providing feedback through the </a:t>
            </a:r>
            <a:r>
              <a:rPr lang="en-US" sz="1200" kern="1200" dirty="0" err="1">
                <a:solidFill>
                  <a:schemeClr val="tx1"/>
                </a:solidFill>
                <a:effectLst/>
                <a:latin typeface="+mn-lt"/>
                <a:ea typeface="+mn-ea"/>
                <a:cs typeface="+mn-cs"/>
              </a:rPr>
              <a:t>NCStar</a:t>
            </a:r>
            <a:r>
              <a:rPr lang="en-US" sz="1200" kern="1200" dirty="0">
                <a:solidFill>
                  <a:schemeClr val="tx1"/>
                </a:solidFill>
                <a:effectLst/>
                <a:latin typeface="+mn-lt"/>
                <a:ea typeface="+mn-ea"/>
                <a:cs typeface="+mn-cs"/>
              </a:rPr>
              <a:t> platform.</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Each school’s school improvement team should demonstrate broad and balanced representation of the school community. Membership must include a parent representative who is not a school employee, and all member names and positions should be publicly available. This ensures transparency and inclusive participation in the school improvement process.</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Schools must hold at least one documented school improvement team meeting each month. Meeting minutes should reflect the full scope of discussion, decisions, and action items, including monitoring of ATSI and/or CSI indicators. Minutes must be shared publicly, easily accessible, and kept current in </a:t>
            </a:r>
            <a:r>
              <a:rPr lang="en-US" sz="1200" kern="1200" dirty="0" err="1">
                <a:solidFill>
                  <a:schemeClr val="tx1"/>
                </a:solidFill>
                <a:effectLst/>
                <a:latin typeface="+mn-lt"/>
                <a:ea typeface="+mn-ea"/>
                <a:cs typeface="+mn-cs"/>
              </a:rPr>
              <a:t>NCStar</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Each school must have clearly documented mission, vision, and values statements that align with its ATSI or CSI plan and overall school improvement efforts. These foundational statements help ensure alignment between the school’s goals, actions, and accountability priorities.</a:t>
            </a:r>
          </a:p>
          <a:p>
            <a:endParaRPr lang="en-US" dirty="0"/>
          </a:p>
        </p:txBody>
      </p:sp>
      <p:sp>
        <p:nvSpPr>
          <p:cNvPr id="4" name="Slide Number Placeholder 3">
            <a:extLst>
              <a:ext uri="{FF2B5EF4-FFF2-40B4-BE49-F238E27FC236}">
                <a16:creationId xmlns:a16="http://schemas.microsoft.com/office/drawing/2014/main" id="{F56F874C-B962-5BC5-364A-949ABB3A562C}"/>
              </a:ext>
            </a:extLst>
          </p:cNvPr>
          <p:cNvSpPr>
            <a:spLocks noGrp="1"/>
          </p:cNvSpPr>
          <p:nvPr>
            <p:ph type="sldNum" sz="quarter" idx="5"/>
          </p:nvPr>
        </p:nvSpPr>
        <p:spPr/>
        <p:txBody>
          <a:bodyPr/>
          <a:lstStyle/>
          <a:p>
            <a:fld id="{0FA3BD43-EE82-8F41-88EC-26ABE181A666}" type="slidenum">
              <a:rPr lang="en-US" smtClean="0"/>
              <a:t>14</a:t>
            </a:fld>
            <a:endParaRPr lang="en-US"/>
          </a:p>
        </p:txBody>
      </p:sp>
    </p:spTree>
    <p:extLst>
      <p:ext uri="{BB962C8B-B14F-4D97-AF65-F5344CB8AC3E}">
        <p14:creationId xmlns:p14="http://schemas.microsoft.com/office/powerpoint/2010/main" val="643320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AFB0D-7968-CBA5-63A3-42B6AAC2F9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826363-DE3F-5DC3-9499-BB092C4BAC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F3E198-9CC6-CCE8-AE97-FCB652070958}"/>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Each school’s plan should include clearly defined goals written with </a:t>
            </a:r>
            <a:r>
              <a:rPr lang="en-US" sz="1200" b="0" kern="1200" dirty="0">
                <a:solidFill>
                  <a:schemeClr val="tx1"/>
                </a:solidFill>
                <a:effectLst/>
                <a:latin typeface="+mn-lt"/>
                <a:ea typeface="+mn-ea"/>
                <a:cs typeface="+mn-cs"/>
              </a:rPr>
              <a:t>SMART characteristics:</a:t>
            </a:r>
            <a:r>
              <a:rPr lang="en-US" sz="1200" kern="1200" dirty="0">
                <a:solidFill>
                  <a:schemeClr val="tx1"/>
                </a:solidFill>
                <a:effectLst/>
                <a:latin typeface="+mn-lt"/>
                <a:ea typeface="+mn-ea"/>
                <a:cs typeface="+mn-cs"/>
              </a:rPr>
              <a:t> specific, measurable, attainable, relevant, and time-bound, to ensure meaningful progress toward ATSI and/or CSI outcomes. These goals should focus on the </a:t>
            </a:r>
            <a:r>
              <a:rPr lang="en-US" sz="1200" b="0" kern="1200" dirty="0">
                <a:solidFill>
                  <a:schemeClr val="tx1"/>
                </a:solidFill>
                <a:effectLst/>
                <a:latin typeface="+mn-lt"/>
                <a:ea typeface="+mn-ea"/>
                <a:cs typeface="+mn-cs"/>
              </a:rPr>
              <a:t>current school year</a:t>
            </a:r>
            <a:r>
              <a:rPr lang="en-US" sz="1200" kern="1200" dirty="0">
                <a:solidFill>
                  <a:schemeClr val="tx1"/>
                </a:solidFill>
                <a:effectLst/>
                <a:latin typeface="+mn-lt"/>
                <a:ea typeface="+mn-ea"/>
                <a:cs typeface="+mn-cs"/>
              </a:rPr>
              <a:t> and include performance measures that allow the school and PSU to effectively monitor and adjust implementation as needed.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PSUs must ensure that school’s </a:t>
            </a:r>
            <a:r>
              <a:rPr lang="en-US" sz="1200" b="0" kern="1200" dirty="0">
                <a:solidFill>
                  <a:schemeClr val="tx1"/>
                </a:solidFill>
                <a:effectLst/>
                <a:latin typeface="+mn-lt"/>
                <a:ea typeface="+mn-ea"/>
                <a:cs typeface="+mn-cs"/>
              </a:rPr>
              <a:t>current data</a:t>
            </a:r>
            <a:r>
              <a:rPr lang="en-US" sz="1200" kern="1200" dirty="0">
                <a:solidFill>
                  <a:schemeClr val="tx1"/>
                </a:solidFill>
                <a:effectLst/>
                <a:latin typeface="+mn-lt"/>
                <a:ea typeface="+mn-ea"/>
                <a:cs typeface="+mn-cs"/>
              </a:rPr>
              <a:t> is available to inform decision-making and that all </a:t>
            </a:r>
            <a:r>
              <a:rPr lang="en-US" sz="1200" b="0" kern="1200" dirty="0">
                <a:solidFill>
                  <a:schemeClr val="tx1"/>
                </a:solidFill>
                <a:effectLst/>
                <a:latin typeface="+mn-lt"/>
                <a:ea typeface="+mn-ea"/>
                <a:cs typeface="+mn-cs"/>
              </a:rPr>
              <a:t>required ATSI and/or CSI indicators</a:t>
            </a:r>
            <a:r>
              <a:rPr lang="en-US" sz="1200" kern="1200" dirty="0">
                <a:solidFill>
                  <a:schemeClr val="tx1"/>
                </a:solidFill>
                <a:effectLst/>
                <a:latin typeface="+mn-lt"/>
                <a:ea typeface="+mn-ea"/>
                <a:cs typeface="+mn-cs"/>
              </a:rPr>
              <a:t> are selected and active in </a:t>
            </a:r>
            <a:r>
              <a:rPr lang="en-US" sz="1200" b="0" kern="1200" dirty="0" err="1">
                <a:solidFill>
                  <a:schemeClr val="tx1"/>
                </a:solidFill>
                <a:effectLst/>
                <a:latin typeface="+mn-lt"/>
                <a:ea typeface="+mn-ea"/>
                <a:cs typeface="+mn-cs"/>
              </a:rPr>
              <a:t>NCStar</a:t>
            </a:r>
            <a:r>
              <a:rPr lang="en-US" sz="1200" kern="1200" dirty="0">
                <a:solidFill>
                  <a:schemeClr val="tx1"/>
                </a:solidFill>
                <a:effectLst/>
                <a:latin typeface="+mn-lt"/>
                <a:ea typeface="+mn-ea"/>
                <a:cs typeface="+mn-cs"/>
              </a:rPr>
              <a:t>. As part of this process, the </a:t>
            </a:r>
            <a:r>
              <a:rPr lang="en-US" sz="1200" b="0" kern="1200" dirty="0">
                <a:solidFill>
                  <a:schemeClr val="tx1"/>
                </a:solidFill>
                <a:effectLst/>
                <a:latin typeface="+mn-lt"/>
                <a:ea typeface="+mn-ea"/>
                <a:cs typeface="+mn-cs"/>
              </a:rPr>
              <a:t>Resource Allocation Review (RAR)</a:t>
            </a:r>
            <a:r>
              <a:rPr lang="en-US" sz="1200" kern="1200" dirty="0">
                <a:solidFill>
                  <a:schemeClr val="tx1"/>
                </a:solidFill>
                <a:effectLst/>
                <a:latin typeface="+mn-lt"/>
                <a:ea typeface="+mn-ea"/>
                <a:cs typeface="+mn-cs"/>
              </a:rPr>
              <a:t> school self-assessment must be uploaded within the </a:t>
            </a:r>
            <a:r>
              <a:rPr lang="en-US" sz="1200" b="0" kern="1200" dirty="0">
                <a:solidFill>
                  <a:schemeClr val="tx1"/>
                </a:solidFill>
                <a:effectLst/>
                <a:latin typeface="+mn-lt"/>
                <a:ea typeface="+mn-ea"/>
                <a:cs typeface="+mn-cs"/>
              </a:rPr>
              <a:t>Initial Assessment section</a:t>
            </a:r>
            <a:r>
              <a:rPr lang="en-US" sz="1200" kern="1200" dirty="0">
                <a:solidFill>
                  <a:schemeClr val="tx1"/>
                </a:solidFill>
                <a:effectLst/>
                <a:latin typeface="+mn-lt"/>
                <a:ea typeface="+mn-ea"/>
                <a:cs typeface="+mn-cs"/>
              </a:rPr>
              <a:t> of indicator </a:t>
            </a:r>
            <a:r>
              <a:rPr lang="en-US" sz="1200" b="0" kern="1200" dirty="0">
                <a:solidFill>
                  <a:schemeClr val="tx1"/>
                </a:solidFill>
                <a:effectLst/>
                <a:latin typeface="+mn-lt"/>
                <a:ea typeface="+mn-ea"/>
                <a:cs typeface="+mn-cs"/>
              </a:rPr>
              <a:t>D.1.02 / CSI-ATSI .02</a:t>
            </a:r>
            <a:r>
              <a:rPr lang="en-US" sz="1200" kern="1200" dirty="0">
                <a:solidFill>
                  <a:schemeClr val="tx1"/>
                </a:solidFill>
                <a:effectLst/>
                <a:latin typeface="+mn-lt"/>
                <a:ea typeface="+mn-ea"/>
                <a:cs typeface="+mn-cs"/>
              </a:rPr>
              <a:t>, ensuring alignment between resource use and improvement priorities.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Finally, evidence of </a:t>
            </a:r>
            <a:r>
              <a:rPr lang="en-US" sz="1200" b="0" kern="1200" dirty="0">
                <a:solidFill>
                  <a:schemeClr val="tx1"/>
                </a:solidFill>
                <a:effectLst/>
                <a:latin typeface="+mn-lt"/>
                <a:ea typeface="+mn-ea"/>
                <a:cs typeface="+mn-cs"/>
              </a:rPr>
              <a:t>distributed leadership</a:t>
            </a:r>
            <a:r>
              <a:rPr lang="en-US" sz="1200" kern="1200" dirty="0">
                <a:solidFill>
                  <a:schemeClr val="tx1"/>
                </a:solidFill>
                <a:effectLst/>
                <a:latin typeface="+mn-lt"/>
                <a:ea typeface="+mn-ea"/>
                <a:cs typeface="+mn-cs"/>
              </a:rPr>
              <a:t> is essential. Leadership roles, responsibilities, and indicator assignments should be shared across multiple School Improvement Team members to build collaboration, accountability, and sustainability of improvement efforts over time.</a:t>
            </a:r>
          </a:p>
          <a:p>
            <a:endParaRPr lang="en-US" dirty="0"/>
          </a:p>
        </p:txBody>
      </p:sp>
      <p:sp>
        <p:nvSpPr>
          <p:cNvPr id="4" name="Slide Number Placeholder 3">
            <a:extLst>
              <a:ext uri="{FF2B5EF4-FFF2-40B4-BE49-F238E27FC236}">
                <a16:creationId xmlns:a16="http://schemas.microsoft.com/office/drawing/2014/main" id="{8264675D-F42B-526E-4F44-69989364573E}"/>
              </a:ext>
            </a:extLst>
          </p:cNvPr>
          <p:cNvSpPr>
            <a:spLocks noGrp="1"/>
          </p:cNvSpPr>
          <p:nvPr>
            <p:ph type="sldNum" sz="quarter" idx="5"/>
          </p:nvPr>
        </p:nvSpPr>
        <p:spPr/>
        <p:txBody>
          <a:bodyPr/>
          <a:lstStyle/>
          <a:p>
            <a:fld id="{0FA3BD43-EE82-8F41-88EC-26ABE181A666}" type="slidenum">
              <a:rPr lang="en-US" smtClean="0"/>
              <a:t>15</a:t>
            </a:fld>
            <a:endParaRPr lang="en-US"/>
          </a:p>
        </p:txBody>
      </p:sp>
    </p:spTree>
    <p:extLst>
      <p:ext uri="{BB962C8B-B14F-4D97-AF65-F5344CB8AC3E}">
        <p14:creationId xmlns:p14="http://schemas.microsoft.com/office/powerpoint/2010/main" val="18428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9A0B6-107A-B79F-C160-C86A1BC349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DD046-B09A-2EE0-91AD-4B749D6B89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7FA514-D8EF-AEE2-A08A-8BD85A8847DA}"/>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PSUs should consistently monitor all </a:t>
            </a:r>
            <a:r>
              <a:rPr lang="en-US" sz="1200" b="0" kern="1200" dirty="0">
                <a:solidFill>
                  <a:schemeClr val="tx1"/>
                </a:solidFill>
                <a:effectLst/>
                <a:latin typeface="+mn-lt"/>
                <a:ea typeface="+mn-ea"/>
                <a:cs typeface="+mn-cs"/>
              </a:rPr>
              <a:t>indicators and action steps</a:t>
            </a:r>
            <a:r>
              <a:rPr lang="en-US" sz="1200" kern="1200" dirty="0">
                <a:solidFill>
                  <a:schemeClr val="tx1"/>
                </a:solidFill>
                <a:effectLst/>
                <a:latin typeface="+mn-lt"/>
                <a:ea typeface="+mn-ea"/>
                <a:cs typeface="+mn-cs"/>
              </a:rPr>
              <a:t> to ensure they remain current and actively reflect implementation progress. No indicators or action steps should be past due, demonstrating that the school is maintaining steady momentum toward achieving its improvement goals.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schools identified as </a:t>
            </a:r>
            <a:r>
              <a:rPr lang="en-US" sz="1200" b="0" kern="1200" dirty="0">
                <a:solidFill>
                  <a:schemeClr val="tx1"/>
                </a:solidFill>
                <a:effectLst/>
                <a:latin typeface="+mn-lt"/>
                <a:ea typeface="+mn-ea"/>
                <a:cs typeface="+mn-cs"/>
              </a:rPr>
              <a:t>Comprehensive Support and Improvement – Low Performing (CSI-LP)</a:t>
            </a:r>
            <a:r>
              <a:rPr lang="en-US" sz="1200" kern="1200" dirty="0">
                <a:solidFill>
                  <a:schemeClr val="tx1"/>
                </a:solidFill>
                <a:effectLst/>
                <a:latin typeface="+mn-lt"/>
                <a:ea typeface="+mn-ea"/>
                <a:cs typeface="+mn-cs"/>
              </a:rPr>
              <a:t>, performance measures must be established based on </a:t>
            </a:r>
            <a:r>
              <a:rPr lang="en-US" sz="1200" b="0" kern="1200" dirty="0">
                <a:solidFill>
                  <a:schemeClr val="tx1"/>
                </a:solidFill>
                <a:effectLst/>
                <a:latin typeface="+mn-lt"/>
                <a:ea typeface="+mn-ea"/>
                <a:cs typeface="+mn-cs"/>
              </a:rPr>
              <a:t>student performance aligned with the State’s long-term goals</a:t>
            </a:r>
            <a:r>
              <a:rPr lang="en-US" sz="1200" kern="1200" dirty="0">
                <a:solidFill>
                  <a:schemeClr val="tx1"/>
                </a:solidFill>
                <a:effectLst/>
                <a:latin typeface="+mn-lt"/>
                <a:ea typeface="+mn-ea"/>
                <a:cs typeface="+mn-cs"/>
              </a:rPr>
              <a:t>, providing a clear benchmark for tracking growth and success over time.</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Each PSU is responsible for providing </a:t>
            </a:r>
            <a:r>
              <a:rPr lang="en-US" sz="1200" b="0" kern="1200" dirty="0">
                <a:solidFill>
                  <a:schemeClr val="tx1"/>
                </a:solidFill>
                <a:effectLst/>
                <a:latin typeface="+mn-lt"/>
                <a:ea typeface="+mn-ea"/>
                <a:cs typeface="+mn-cs"/>
              </a:rPr>
              <a:t>monthly coaching comments and reviews</a:t>
            </a:r>
            <a:r>
              <a:rPr lang="en-US" sz="1200" kern="1200" dirty="0">
                <a:solidFill>
                  <a:schemeClr val="tx1"/>
                </a:solidFill>
                <a:effectLst/>
                <a:latin typeface="+mn-lt"/>
                <a:ea typeface="+mn-ea"/>
                <a:cs typeface="+mn-cs"/>
              </a:rPr>
              <a:t> within the </a:t>
            </a:r>
            <a:r>
              <a:rPr lang="en-US" sz="1200" b="0" kern="1200" dirty="0" err="1">
                <a:solidFill>
                  <a:schemeClr val="tx1"/>
                </a:solidFill>
                <a:effectLst/>
                <a:latin typeface="+mn-lt"/>
                <a:ea typeface="+mn-ea"/>
                <a:cs typeface="+mn-cs"/>
              </a:rPr>
              <a:t>NCStar</a:t>
            </a:r>
            <a:r>
              <a:rPr lang="en-US" sz="1200" b="0" kern="1200" dirty="0">
                <a:solidFill>
                  <a:schemeClr val="tx1"/>
                </a:solidFill>
                <a:effectLst/>
                <a:latin typeface="+mn-lt"/>
                <a:ea typeface="+mn-ea"/>
                <a:cs typeface="+mn-cs"/>
              </a:rPr>
              <a:t> platform</a:t>
            </a:r>
            <a:r>
              <a:rPr lang="en-US" sz="1200" kern="1200" dirty="0">
                <a:solidFill>
                  <a:schemeClr val="tx1"/>
                </a:solidFill>
                <a:effectLst/>
                <a:latin typeface="+mn-lt"/>
                <a:ea typeface="+mn-ea"/>
                <a:cs typeface="+mn-cs"/>
              </a:rPr>
              <a:t> for each ATSI and/or CSI identified school. These comments serve as ongoing documentation of PSU support and progress monitoring, ensuring consistent feedback and accountability throughout the school improvement process.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56D62AC8-FF34-0091-7368-1A86AFAFA691}"/>
              </a:ext>
            </a:extLst>
          </p:cNvPr>
          <p:cNvSpPr>
            <a:spLocks noGrp="1"/>
          </p:cNvSpPr>
          <p:nvPr>
            <p:ph type="sldNum" sz="quarter" idx="5"/>
          </p:nvPr>
        </p:nvSpPr>
        <p:spPr/>
        <p:txBody>
          <a:bodyPr/>
          <a:lstStyle/>
          <a:p>
            <a:fld id="{0FA3BD43-EE82-8F41-88EC-26ABE181A666}" type="slidenum">
              <a:rPr lang="en-US" smtClean="0"/>
              <a:t>16</a:t>
            </a:fld>
            <a:endParaRPr lang="en-US"/>
          </a:p>
        </p:txBody>
      </p:sp>
    </p:spTree>
    <p:extLst>
      <p:ext uri="{BB962C8B-B14F-4D97-AF65-F5344CB8AC3E}">
        <p14:creationId xmlns:p14="http://schemas.microsoft.com/office/powerpoint/2010/main" val="1193046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7113D-92F5-FDCD-9AB4-50D25F3CF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859897-3EB2-6ED9-F69F-DC269B8BF7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CB313E-8299-1766-6046-13EF32EE61F7}"/>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first non-regulatory guidance we’ll look at explains how states and PSUs can support CSI and TSI schools under Title I, Part A. It clarifies expectations for identification, planning, and exit from improvement status. Most importantly, it emphasizes that improvement should be flexible and responsive—not one-size-fits-all—and should focus on building local capacity to sustain results over time.</a:t>
            </a:r>
            <a:endParaRPr lang="en-US" dirty="0"/>
          </a:p>
        </p:txBody>
      </p:sp>
      <p:sp>
        <p:nvSpPr>
          <p:cNvPr id="4" name="Slide Number Placeholder 3">
            <a:extLst>
              <a:ext uri="{FF2B5EF4-FFF2-40B4-BE49-F238E27FC236}">
                <a16:creationId xmlns:a16="http://schemas.microsoft.com/office/drawing/2014/main" id="{619272E5-2540-99E8-AD51-1EBF81201EF1}"/>
              </a:ext>
            </a:extLst>
          </p:cNvPr>
          <p:cNvSpPr>
            <a:spLocks noGrp="1"/>
          </p:cNvSpPr>
          <p:nvPr>
            <p:ph type="sldNum" sz="quarter" idx="5"/>
          </p:nvPr>
        </p:nvSpPr>
        <p:spPr/>
        <p:txBody>
          <a:bodyPr/>
          <a:lstStyle/>
          <a:p>
            <a:fld id="{0FA3BD43-EE82-8F41-88EC-26ABE181A666}" type="slidenum">
              <a:rPr lang="en-US" smtClean="0"/>
              <a:t>17</a:t>
            </a:fld>
            <a:endParaRPr lang="en-US"/>
          </a:p>
        </p:txBody>
      </p:sp>
    </p:spTree>
    <p:extLst>
      <p:ext uri="{BB962C8B-B14F-4D97-AF65-F5344CB8AC3E}">
        <p14:creationId xmlns:p14="http://schemas.microsoft.com/office/powerpoint/2010/main" val="1103348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7B8FF-1DB0-95DD-0B5B-FCC4249142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CA2D59-7296-97B0-04CF-7A1BFE6CB3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79BE20-6C41-B7A6-C77E-F9DE70B7051B}"/>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federal guidance lays out the process clearly: identify schools through accountability data, develop and implement plans based on local needs, provide ongoing support, and define clear exit criteria. The goal is continuous improvement—not temporary compliance. Each phase of the process builds upon the last, keeping schools focused on progress and sustainability.</a:t>
            </a:r>
            <a:endParaRPr lang="en-US" dirty="0"/>
          </a:p>
        </p:txBody>
      </p:sp>
      <p:sp>
        <p:nvSpPr>
          <p:cNvPr id="4" name="Slide Number Placeholder 3">
            <a:extLst>
              <a:ext uri="{FF2B5EF4-FFF2-40B4-BE49-F238E27FC236}">
                <a16:creationId xmlns:a16="http://schemas.microsoft.com/office/drawing/2014/main" id="{80B62772-45C0-8A77-37E9-AFE317275F30}"/>
              </a:ext>
            </a:extLst>
          </p:cNvPr>
          <p:cNvSpPr>
            <a:spLocks noGrp="1"/>
          </p:cNvSpPr>
          <p:nvPr>
            <p:ph type="sldNum" sz="quarter" idx="5"/>
          </p:nvPr>
        </p:nvSpPr>
        <p:spPr/>
        <p:txBody>
          <a:bodyPr/>
          <a:lstStyle/>
          <a:p>
            <a:fld id="{0FA3BD43-EE82-8F41-88EC-26ABE181A666}" type="slidenum">
              <a:rPr lang="en-US" smtClean="0"/>
              <a:t>18</a:t>
            </a:fld>
            <a:endParaRPr lang="en-US"/>
          </a:p>
        </p:txBody>
      </p:sp>
    </p:spTree>
    <p:extLst>
      <p:ext uri="{BB962C8B-B14F-4D97-AF65-F5344CB8AC3E}">
        <p14:creationId xmlns:p14="http://schemas.microsoft.com/office/powerpoint/2010/main" val="1096075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D4A94-2DEA-91F5-FBC2-3C7F536F75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61374B-8EE3-D70B-7CC0-EB80630174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A99C71-29AD-BEFB-C0D0-BD36FF7830A0}"/>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This guidance encourages schools and PSUs to think beyond meeting requirements. Building local capacity means developing systems and practices that will continue after the designation ends. It’s about integrating evidence-based strategies into everyday operations and aligning all supports—financial, instructional, and human—so that success can continue independently.</a:t>
            </a:r>
            <a:endParaRPr lang="en-US" dirty="0"/>
          </a:p>
        </p:txBody>
      </p:sp>
      <p:sp>
        <p:nvSpPr>
          <p:cNvPr id="4" name="Slide Number Placeholder 3">
            <a:extLst>
              <a:ext uri="{FF2B5EF4-FFF2-40B4-BE49-F238E27FC236}">
                <a16:creationId xmlns:a16="http://schemas.microsoft.com/office/drawing/2014/main" id="{27814E80-35EB-044C-EF51-E3579F8795F5}"/>
              </a:ext>
            </a:extLst>
          </p:cNvPr>
          <p:cNvSpPr>
            <a:spLocks noGrp="1"/>
          </p:cNvSpPr>
          <p:nvPr>
            <p:ph type="sldNum" sz="quarter" idx="5"/>
          </p:nvPr>
        </p:nvSpPr>
        <p:spPr/>
        <p:txBody>
          <a:bodyPr/>
          <a:lstStyle/>
          <a:p>
            <a:fld id="{0FA3BD43-EE82-8F41-88EC-26ABE181A666}" type="slidenum">
              <a:rPr lang="en-US" smtClean="0"/>
              <a:t>19</a:t>
            </a:fld>
            <a:endParaRPr lang="en-US"/>
          </a:p>
        </p:txBody>
      </p:sp>
    </p:spTree>
    <p:extLst>
      <p:ext uri="{BB962C8B-B14F-4D97-AF65-F5344CB8AC3E}">
        <p14:creationId xmlns:p14="http://schemas.microsoft.com/office/powerpoint/2010/main" val="4253568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e4b476528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g1e4b476528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sz="1200" kern="1200" dirty="0">
                <a:solidFill>
                  <a:schemeClr val="tx1"/>
                </a:solidFill>
                <a:effectLst/>
                <a:latin typeface="+mn-lt"/>
                <a:ea typeface="+mn-ea"/>
                <a:cs typeface="+mn-cs"/>
              </a:rPr>
              <a:t>Our </a:t>
            </a:r>
            <a:r>
              <a:rPr lang="en-US" sz="1200" b="0" kern="1200" dirty="0">
                <a:solidFill>
                  <a:schemeClr val="tx1"/>
                </a:solidFill>
                <a:effectLst/>
                <a:latin typeface="+mn-lt"/>
                <a:ea typeface="+mn-ea"/>
                <a:cs typeface="+mn-cs"/>
              </a:rPr>
              <a:t>Comprehensive and Targeted Support (CTS)</a:t>
            </a:r>
            <a:r>
              <a:rPr lang="en-US" sz="1200" kern="1200" dirty="0">
                <a:solidFill>
                  <a:schemeClr val="tx1"/>
                </a:solidFill>
                <a:effectLst/>
                <a:latin typeface="+mn-lt"/>
                <a:ea typeface="+mn-ea"/>
                <a:cs typeface="+mn-cs"/>
              </a:rPr>
              <a:t> website has been redesigned to make it easier for PSUs and schools to find the tools, templates, and resources needed for successful implementation.</a:t>
            </a:r>
          </a:p>
          <a:p>
            <a:r>
              <a:rPr lang="en-US" sz="1200" kern="1200" dirty="0">
                <a:solidFill>
                  <a:schemeClr val="tx1"/>
                </a:solidFill>
                <a:effectLst/>
                <a:latin typeface="+mn-lt"/>
                <a:ea typeface="+mn-ea"/>
                <a:cs typeface="+mn-cs"/>
              </a:rPr>
              <a:t>You’ll find:</a:t>
            </a:r>
          </a:p>
          <a:p>
            <a:pPr lvl="0"/>
            <a:r>
              <a:rPr lang="en-US" sz="1200" kern="1200" dirty="0">
                <a:solidFill>
                  <a:schemeClr val="tx1"/>
                </a:solidFill>
                <a:effectLst/>
                <a:latin typeface="+mn-lt"/>
                <a:ea typeface="+mn-ea"/>
                <a:cs typeface="+mn-cs"/>
              </a:rPr>
              <a:t>	The reference materials we discuss today</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sample documents,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Direct links to </a:t>
            </a:r>
            <a:r>
              <a:rPr lang="en-US" sz="1200" b="0" kern="1200" dirty="0" err="1">
                <a:solidFill>
                  <a:schemeClr val="tx1"/>
                </a:solidFill>
                <a:effectLst/>
                <a:latin typeface="+mn-lt"/>
                <a:ea typeface="+mn-ea"/>
                <a:cs typeface="+mn-cs"/>
              </a:rPr>
              <a:t>NCStar</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Parent Notification Sample Letters</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PRC 0105 resources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Upcoming </a:t>
            </a:r>
            <a:r>
              <a:rPr lang="en-US" sz="1200" b="0" kern="1200" dirty="0">
                <a:solidFill>
                  <a:schemeClr val="tx1"/>
                </a:solidFill>
                <a:effectLst/>
                <a:latin typeface="+mn-lt"/>
                <a:ea typeface="+mn-ea"/>
                <a:cs typeface="+mn-cs"/>
              </a:rPr>
              <a:t>webinar dates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 well as </a:t>
            </a:r>
            <a:r>
              <a:rPr lang="en-US" sz="1200" b="0" kern="1200" dirty="0">
                <a:solidFill>
                  <a:schemeClr val="tx1"/>
                </a:solidFill>
                <a:effectLst/>
                <a:latin typeface="+mn-lt"/>
                <a:ea typeface="+mn-ea"/>
                <a:cs typeface="+mn-cs"/>
              </a:rPr>
              <a:t>recorded webinars like todays</a:t>
            </a:r>
            <a:endParaRPr lang="en-US" sz="1200" kern="1200" dirty="0">
              <a:solidFill>
                <a:schemeClr val="tx1"/>
              </a:solidFill>
              <a:effectLst/>
              <a:latin typeface="+mn-lt"/>
              <a:ea typeface="+mn-ea"/>
              <a:cs typeface="+mn-cs"/>
            </a:endParaRPr>
          </a:p>
          <a:p>
            <a:pPr marL="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0868B-AE0A-A361-7873-129701E3F2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A9A4D9-397C-5360-1FA0-C49806367F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EBA7C9-5682-FB45-4FAD-BC8B9C67A61F}"/>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second non-regulatory guidance, updated in 2023, focuses on using evidence to strengthen educational investments. It expands the ESSA framework to include all federal programs and provides a simple process for selecting and implementing strategies that are proven to work. It reinforces the idea that every decision, every dollar spent, should connect to evidence of impact.</a:t>
            </a:r>
            <a:endParaRPr lang="en-US" dirty="0"/>
          </a:p>
        </p:txBody>
      </p:sp>
      <p:sp>
        <p:nvSpPr>
          <p:cNvPr id="4" name="Slide Number Placeholder 3">
            <a:extLst>
              <a:ext uri="{FF2B5EF4-FFF2-40B4-BE49-F238E27FC236}">
                <a16:creationId xmlns:a16="http://schemas.microsoft.com/office/drawing/2014/main" id="{61EEA7B3-7408-B26C-5C88-E7083B8ABD82}"/>
              </a:ext>
            </a:extLst>
          </p:cNvPr>
          <p:cNvSpPr>
            <a:spLocks noGrp="1"/>
          </p:cNvSpPr>
          <p:nvPr>
            <p:ph type="sldNum" sz="quarter" idx="5"/>
          </p:nvPr>
        </p:nvSpPr>
        <p:spPr/>
        <p:txBody>
          <a:bodyPr/>
          <a:lstStyle/>
          <a:p>
            <a:fld id="{0FA3BD43-EE82-8F41-88EC-26ABE181A666}" type="slidenum">
              <a:rPr lang="en-US" smtClean="0"/>
              <a:t>20</a:t>
            </a:fld>
            <a:endParaRPr lang="en-US"/>
          </a:p>
        </p:txBody>
      </p:sp>
    </p:spTree>
    <p:extLst>
      <p:ext uri="{BB962C8B-B14F-4D97-AF65-F5344CB8AC3E}">
        <p14:creationId xmlns:p14="http://schemas.microsoft.com/office/powerpoint/2010/main" val="413993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EFE50-9A15-F3B3-34A3-B89DFBF6DC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08C0A6-AE42-AA0C-0110-8FA4059BBA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0083BB-DBD3-C539-3139-8518EFC5DA03}"/>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This cycle is at the heart of continuous improvement. It starts with identifying needs through data and stakeholder input, then selecting strategies supported by research. After that, teams plan and implement with fidelity, and finally, they reflect and adjust based on results. It’s the same rhythm used in </a:t>
            </a:r>
            <a:r>
              <a:rPr lang="en-US" sz="1200" b="0" i="0" u="none" strike="noStrike" kern="1200" dirty="0" err="1">
                <a:solidFill>
                  <a:schemeClr val="tx1"/>
                </a:solidFill>
                <a:effectLst/>
                <a:latin typeface="+mn-lt"/>
                <a:ea typeface="+mn-ea"/>
                <a:cs typeface="+mn-cs"/>
              </a:rPr>
              <a:t>NCStar</a:t>
            </a:r>
            <a:r>
              <a:rPr lang="en-US" sz="1200" b="0" i="0" u="none" strike="noStrike" kern="1200" dirty="0">
                <a:solidFill>
                  <a:schemeClr val="tx1"/>
                </a:solidFill>
                <a:effectLst/>
                <a:latin typeface="+mn-lt"/>
                <a:ea typeface="+mn-ea"/>
                <a:cs typeface="+mn-cs"/>
              </a:rPr>
              <a:t>—planning, doing, checking, and acting for improvement.</a:t>
            </a:r>
            <a:endParaRPr lang="en-US" dirty="0"/>
          </a:p>
        </p:txBody>
      </p:sp>
      <p:sp>
        <p:nvSpPr>
          <p:cNvPr id="4" name="Slide Number Placeholder 3">
            <a:extLst>
              <a:ext uri="{FF2B5EF4-FFF2-40B4-BE49-F238E27FC236}">
                <a16:creationId xmlns:a16="http://schemas.microsoft.com/office/drawing/2014/main" id="{7E30BA87-3E07-1C9B-7107-79CFF910173C}"/>
              </a:ext>
            </a:extLst>
          </p:cNvPr>
          <p:cNvSpPr>
            <a:spLocks noGrp="1"/>
          </p:cNvSpPr>
          <p:nvPr>
            <p:ph type="sldNum" sz="quarter" idx="5"/>
          </p:nvPr>
        </p:nvSpPr>
        <p:spPr/>
        <p:txBody>
          <a:bodyPr/>
          <a:lstStyle/>
          <a:p>
            <a:fld id="{0FA3BD43-EE82-8F41-88EC-26ABE181A666}" type="slidenum">
              <a:rPr lang="en-US" smtClean="0"/>
              <a:t>21</a:t>
            </a:fld>
            <a:endParaRPr lang="en-US"/>
          </a:p>
        </p:txBody>
      </p:sp>
    </p:spTree>
    <p:extLst>
      <p:ext uri="{BB962C8B-B14F-4D97-AF65-F5344CB8AC3E}">
        <p14:creationId xmlns:p14="http://schemas.microsoft.com/office/powerpoint/2010/main" val="3629430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E3208-DB97-1010-A41F-82E61659A5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51A62B-072F-BB81-6FFA-8DDC23E2F0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05C7A1-F0DE-DCC3-2563-7A8C3D1C5696}"/>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As PSUs and schools apply this model, the key is engagement and reflection. Engage your stakeholders early—teachers, parents, and community voices matter. Monitor your progress throughout implementation and use data to make informed adjustments. The goal is not perfection; it’s progress built through learning and refinement over time.</a:t>
            </a:r>
            <a:endParaRPr lang="en-US" dirty="0"/>
          </a:p>
        </p:txBody>
      </p:sp>
      <p:sp>
        <p:nvSpPr>
          <p:cNvPr id="4" name="Slide Number Placeholder 3">
            <a:extLst>
              <a:ext uri="{FF2B5EF4-FFF2-40B4-BE49-F238E27FC236}">
                <a16:creationId xmlns:a16="http://schemas.microsoft.com/office/drawing/2014/main" id="{F73E7918-03E6-A6EE-4235-F83689F2CC83}"/>
              </a:ext>
            </a:extLst>
          </p:cNvPr>
          <p:cNvSpPr>
            <a:spLocks noGrp="1"/>
          </p:cNvSpPr>
          <p:nvPr>
            <p:ph type="sldNum" sz="quarter" idx="5"/>
          </p:nvPr>
        </p:nvSpPr>
        <p:spPr/>
        <p:txBody>
          <a:bodyPr/>
          <a:lstStyle/>
          <a:p>
            <a:fld id="{0FA3BD43-EE82-8F41-88EC-26ABE181A666}" type="slidenum">
              <a:rPr lang="en-US" smtClean="0"/>
              <a:t>22</a:t>
            </a:fld>
            <a:endParaRPr lang="en-US"/>
          </a:p>
        </p:txBody>
      </p:sp>
    </p:spTree>
    <p:extLst>
      <p:ext uri="{BB962C8B-B14F-4D97-AF65-F5344CB8AC3E}">
        <p14:creationId xmlns:p14="http://schemas.microsoft.com/office/powerpoint/2010/main" val="738902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8573F-9A28-89F6-F5A7-D77CF80263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C4283D-F9D3-6A4A-33CF-9A97EE01F2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41BF27-1198-00C3-6B52-9D6A7CE5508B}"/>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The </a:t>
            </a:r>
            <a:r>
              <a:rPr lang="en-US" sz="1200" b="0" kern="1200" dirty="0">
                <a:solidFill>
                  <a:schemeClr val="tx1"/>
                </a:solidFill>
                <a:effectLst/>
                <a:latin typeface="+mn-lt"/>
                <a:ea typeface="+mn-ea"/>
                <a:cs typeface="+mn-cs"/>
              </a:rPr>
              <a:t>Education Department General Administrative Regulations </a:t>
            </a:r>
            <a:r>
              <a:rPr lang="en-US" sz="1200" kern="1200" dirty="0">
                <a:solidFill>
                  <a:schemeClr val="tx1"/>
                </a:solidFill>
                <a:effectLst/>
                <a:latin typeface="+mn-lt"/>
                <a:ea typeface="+mn-ea"/>
                <a:cs typeface="+mn-cs"/>
              </a:rPr>
              <a:t>provide a common framework for defining and applying levels of evidence across federal education programs. This framework supports consistent use of research-based strategies in programs such as ESEA, IDEA, Perkins, and the Higher Education Act, helping the Department and grantees make informed, evidence-driven decisions when implementing or funding interventions.</a:t>
            </a:r>
          </a:p>
          <a:p>
            <a:r>
              <a:rPr lang="en-US" sz="1200" kern="1200" dirty="0">
                <a:solidFill>
                  <a:schemeClr val="tx1"/>
                </a:solidFill>
                <a:effectLst/>
                <a:latin typeface="+mn-lt"/>
                <a:ea typeface="+mn-ea"/>
                <a:cs typeface="+mn-cs"/>
              </a:rPr>
              <a:t>EDGAR defines </a:t>
            </a:r>
            <a:r>
              <a:rPr lang="en-US" sz="1200" b="0" kern="1200" dirty="0">
                <a:solidFill>
                  <a:schemeClr val="tx1"/>
                </a:solidFill>
                <a:effectLst/>
                <a:latin typeface="+mn-lt"/>
                <a:ea typeface="+mn-ea"/>
                <a:cs typeface="+mn-cs"/>
              </a:rPr>
              <a:t>four levels of evidence</a:t>
            </a:r>
            <a:r>
              <a:rPr lang="en-US" sz="1200" kern="1200" dirty="0">
                <a:solidFill>
                  <a:schemeClr val="tx1"/>
                </a:solidFill>
                <a:effectLst/>
                <a:latin typeface="+mn-lt"/>
                <a:ea typeface="+mn-ea"/>
                <a:cs typeface="+mn-cs"/>
              </a:rPr>
              <a:t> used to determine the strength and reliability of educational practices:</a:t>
            </a:r>
          </a:p>
          <a:p>
            <a:r>
              <a:rPr lang="en-US" sz="1200" kern="1200" dirty="0">
                <a:solidFill>
                  <a:schemeClr val="tx1"/>
                </a:solidFill>
                <a:effectLst/>
                <a:latin typeface="+mn-lt"/>
                <a:ea typeface="+mn-ea"/>
                <a:cs typeface="+mn-cs"/>
              </a:rPr>
              <a:t> </a:t>
            </a:r>
          </a:p>
          <a:p>
            <a:pPr lvl="0"/>
            <a:r>
              <a:rPr lang="en-US" sz="1200" b="0" kern="1200" dirty="0">
                <a:solidFill>
                  <a:schemeClr val="tx1"/>
                </a:solidFill>
                <a:effectLst/>
                <a:latin typeface="+mn-lt"/>
                <a:ea typeface="+mn-ea"/>
                <a:cs typeface="+mn-cs"/>
              </a:rPr>
              <a:t>Strong Evidence</a:t>
            </a:r>
            <a:r>
              <a:rPr lang="en-US" sz="1200" kern="1200" dirty="0">
                <a:solidFill>
                  <a:schemeClr val="tx1"/>
                </a:solidFill>
                <a:effectLst/>
                <a:latin typeface="+mn-lt"/>
                <a:ea typeface="+mn-ea"/>
                <a:cs typeface="+mn-cs"/>
              </a:rPr>
              <a:t> – Supported by at least one well-designed experimental study showing a statistically significant, positive effect on relevant outcomes across multiple sites or populations.</a:t>
            </a:r>
          </a:p>
          <a:p>
            <a:pPr lvl="0"/>
            <a:r>
              <a:rPr lang="en-US" sz="1200" b="0" kern="1200" dirty="0">
                <a:solidFill>
                  <a:schemeClr val="tx1"/>
                </a:solidFill>
                <a:effectLst/>
                <a:latin typeface="+mn-lt"/>
                <a:ea typeface="+mn-ea"/>
                <a:cs typeface="+mn-cs"/>
              </a:rPr>
              <a:t>Moderate Evidence</a:t>
            </a:r>
            <a:r>
              <a:rPr lang="en-US" sz="1200" kern="1200" dirty="0">
                <a:solidFill>
                  <a:schemeClr val="tx1"/>
                </a:solidFill>
                <a:effectLst/>
                <a:latin typeface="+mn-lt"/>
                <a:ea typeface="+mn-ea"/>
                <a:cs typeface="+mn-cs"/>
              </a:rPr>
              <a:t> – Supported by experimental or quasi-experimental research showing positive effects with no significant negative findings, demonstrating effectiveness in settings similar to those proposed.</a:t>
            </a:r>
          </a:p>
          <a:p>
            <a:pPr lvl="0"/>
            <a:r>
              <a:rPr lang="en-US" sz="1200" b="0" kern="1200" dirty="0">
                <a:solidFill>
                  <a:schemeClr val="tx1"/>
                </a:solidFill>
                <a:effectLst/>
                <a:latin typeface="+mn-lt"/>
                <a:ea typeface="+mn-ea"/>
                <a:cs typeface="+mn-cs"/>
              </a:rPr>
              <a:t>Promising Evidence</a:t>
            </a:r>
            <a:r>
              <a:rPr lang="en-US" sz="1200" kern="1200" dirty="0">
                <a:solidFill>
                  <a:schemeClr val="tx1"/>
                </a:solidFill>
                <a:effectLst/>
                <a:latin typeface="+mn-lt"/>
                <a:ea typeface="+mn-ea"/>
                <a:cs typeface="+mn-cs"/>
              </a:rPr>
              <a:t> – Supported by at least one credible study—experimental, quasi-experimental, or well-designed correlational—with statistical controls indicating a positive impact on relevant outcomes.</a:t>
            </a:r>
          </a:p>
          <a:p>
            <a:pPr lvl="0"/>
            <a:r>
              <a:rPr lang="en-US" sz="1200" b="0" kern="1200" dirty="0">
                <a:solidFill>
                  <a:schemeClr val="tx1"/>
                </a:solidFill>
                <a:effectLst/>
                <a:latin typeface="+mn-lt"/>
                <a:ea typeface="+mn-ea"/>
                <a:cs typeface="+mn-cs"/>
              </a:rPr>
              <a:t>Demonstrates a Rationale</a:t>
            </a:r>
            <a:r>
              <a:rPr lang="en-US" sz="1200" kern="1200" dirty="0">
                <a:solidFill>
                  <a:schemeClr val="tx1"/>
                </a:solidFill>
                <a:effectLst/>
                <a:latin typeface="+mn-lt"/>
                <a:ea typeface="+mn-ea"/>
                <a:cs typeface="+mn-cs"/>
              </a:rPr>
              <a:t> – Based on a clear logic model and informed by prior research or evaluation findings that suggest the approach is likely to improve outcomes.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framework helps PSUs identify and select </a:t>
            </a:r>
            <a:r>
              <a:rPr lang="en-US" sz="1200" b="0" kern="1200" dirty="0">
                <a:solidFill>
                  <a:schemeClr val="tx1"/>
                </a:solidFill>
                <a:effectLst/>
                <a:latin typeface="+mn-lt"/>
                <a:ea typeface="+mn-ea"/>
                <a:cs typeface="+mn-cs"/>
              </a:rPr>
              <a:t>evidence-based interventions</a:t>
            </a:r>
            <a:r>
              <a:rPr lang="en-US" sz="1200" kern="1200" dirty="0">
                <a:solidFill>
                  <a:schemeClr val="tx1"/>
                </a:solidFill>
                <a:effectLst/>
                <a:latin typeface="+mn-lt"/>
                <a:ea typeface="+mn-ea"/>
                <a:cs typeface="+mn-cs"/>
              </a:rPr>
              <a:t> that meet federal standards and are most likely to yield measurable, sustainable improvements in student performance.</a:t>
            </a:r>
          </a:p>
          <a:p>
            <a:endParaRPr lang="en-US" dirty="0"/>
          </a:p>
        </p:txBody>
      </p:sp>
      <p:sp>
        <p:nvSpPr>
          <p:cNvPr id="4" name="Slide Number Placeholder 3">
            <a:extLst>
              <a:ext uri="{FF2B5EF4-FFF2-40B4-BE49-F238E27FC236}">
                <a16:creationId xmlns:a16="http://schemas.microsoft.com/office/drawing/2014/main" id="{4D937701-45EB-1B87-6AAE-98F0687E2FB1}"/>
              </a:ext>
            </a:extLst>
          </p:cNvPr>
          <p:cNvSpPr>
            <a:spLocks noGrp="1"/>
          </p:cNvSpPr>
          <p:nvPr>
            <p:ph type="sldNum" sz="quarter" idx="5"/>
          </p:nvPr>
        </p:nvSpPr>
        <p:spPr/>
        <p:txBody>
          <a:bodyPr/>
          <a:lstStyle/>
          <a:p>
            <a:fld id="{0FA3BD43-EE82-8F41-88EC-26ABE181A666}" type="slidenum">
              <a:rPr lang="en-US" smtClean="0"/>
              <a:t>23</a:t>
            </a:fld>
            <a:endParaRPr lang="en-US"/>
          </a:p>
        </p:txBody>
      </p:sp>
    </p:spTree>
    <p:extLst>
      <p:ext uri="{BB962C8B-B14F-4D97-AF65-F5344CB8AC3E}">
        <p14:creationId xmlns:p14="http://schemas.microsoft.com/office/powerpoint/2010/main" val="1338139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F1554-F3C6-0C0B-93F4-444066EEA2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C35A7C-DB79-1C08-CCA2-610B23A7D8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893697-8605-4482-B551-3371B55FA715}"/>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Evidence is what ties all of this together. Each CSI or TSI plan should clearly show how chosen interventions connect to one of the four evidence levels. The rationale and supporting documentation belong in </a:t>
            </a:r>
            <a:r>
              <a:rPr lang="en-US" sz="1200" b="0" i="0" u="none" strike="noStrike" kern="1200" dirty="0" err="1">
                <a:solidFill>
                  <a:schemeClr val="tx1"/>
                </a:solidFill>
                <a:effectLst/>
                <a:latin typeface="+mn-lt"/>
                <a:ea typeface="+mn-ea"/>
                <a:cs typeface="+mn-cs"/>
              </a:rPr>
              <a:t>NCStar</a:t>
            </a:r>
            <a:r>
              <a:rPr lang="en-US" sz="1200" b="0" i="0" u="none" strike="noStrike" kern="1200" dirty="0">
                <a:solidFill>
                  <a:schemeClr val="tx1"/>
                </a:solidFill>
                <a:effectLst/>
                <a:latin typeface="+mn-lt"/>
                <a:ea typeface="+mn-ea"/>
                <a:cs typeface="+mn-cs"/>
              </a:rPr>
              <a:t> and CCIP. During your RAR and monitoring updates, reflect on whether those strategies are achieving the intended results, and adjust if needed. This cycle ensures both compliance and continuous growth.</a:t>
            </a:r>
            <a:endParaRPr lang="en-US" dirty="0"/>
          </a:p>
        </p:txBody>
      </p:sp>
      <p:sp>
        <p:nvSpPr>
          <p:cNvPr id="4" name="Slide Number Placeholder 3">
            <a:extLst>
              <a:ext uri="{FF2B5EF4-FFF2-40B4-BE49-F238E27FC236}">
                <a16:creationId xmlns:a16="http://schemas.microsoft.com/office/drawing/2014/main" id="{2D5608C3-3FFD-9E76-CE67-EB00A4695BB9}"/>
              </a:ext>
            </a:extLst>
          </p:cNvPr>
          <p:cNvSpPr>
            <a:spLocks noGrp="1"/>
          </p:cNvSpPr>
          <p:nvPr>
            <p:ph type="sldNum" sz="quarter" idx="5"/>
          </p:nvPr>
        </p:nvSpPr>
        <p:spPr/>
        <p:txBody>
          <a:bodyPr/>
          <a:lstStyle/>
          <a:p>
            <a:fld id="{0FA3BD43-EE82-8F41-88EC-26ABE181A666}" type="slidenum">
              <a:rPr lang="en-US" smtClean="0"/>
              <a:t>24</a:t>
            </a:fld>
            <a:endParaRPr lang="en-US"/>
          </a:p>
        </p:txBody>
      </p:sp>
    </p:spTree>
    <p:extLst>
      <p:ext uri="{BB962C8B-B14F-4D97-AF65-F5344CB8AC3E}">
        <p14:creationId xmlns:p14="http://schemas.microsoft.com/office/powerpoint/2010/main" val="14775761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6322D-6766-1C8E-F9FB-9D5E8C4481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57A311-955B-9109-519A-B0FD58EA87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3BD8D0-BF28-5BB2-9E52-12B6633002A7}"/>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You can access each of these federal documents directly online through our CTS website. The School Improvement guidance clarifies responsibilities under ESSA. The Evidence-Based Investments guidance helps you apply the right strategies. And the What Works Clearinghouse is a searchable database where you can explore interventions by grade, subject, or population, making it a great resource when designing your plans. </a:t>
            </a:r>
            <a:endParaRPr lang="en-US" dirty="0"/>
          </a:p>
        </p:txBody>
      </p:sp>
      <p:sp>
        <p:nvSpPr>
          <p:cNvPr id="4" name="Slide Number Placeholder 3">
            <a:extLst>
              <a:ext uri="{FF2B5EF4-FFF2-40B4-BE49-F238E27FC236}">
                <a16:creationId xmlns:a16="http://schemas.microsoft.com/office/drawing/2014/main" id="{B02307E8-327C-A8C4-C296-D8BF4F07C1C8}"/>
              </a:ext>
            </a:extLst>
          </p:cNvPr>
          <p:cNvSpPr>
            <a:spLocks noGrp="1"/>
          </p:cNvSpPr>
          <p:nvPr>
            <p:ph type="sldNum" sz="quarter" idx="5"/>
          </p:nvPr>
        </p:nvSpPr>
        <p:spPr/>
        <p:txBody>
          <a:bodyPr/>
          <a:lstStyle/>
          <a:p>
            <a:fld id="{0FA3BD43-EE82-8F41-88EC-26ABE181A666}" type="slidenum">
              <a:rPr lang="en-US" smtClean="0"/>
              <a:t>25</a:t>
            </a:fld>
            <a:endParaRPr lang="en-US"/>
          </a:p>
        </p:txBody>
      </p:sp>
    </p:spTree>
    <p:extLst>
      <p:ext uri="{BB962C8B-B14F-4D97-AF65-F5344CB8AC3E}">
        <p14:creationId xmlns:p14="http://schemas.microsoft.com/office/powerpoint/2010/main" val="16502906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next section will focus on the PRC 0105 Allowable Use Reference Guide: </a:t>
            </a:r>
            <a:r>
              <a:rPr lang="en-US" sz="1200" b="0" i="0" u="none" strike="noStrike" kern="1200" dirty="0">
                <a:solidFill>
                  <a:schemeClr val="tx1"/>
                </a:solidFill>
                <a:effectLst/>
                <a:latin typeface="+mn-lt"/>
                <a:ea typeface="+mn-ea"/>
                <a:cs typeface="+mn-cs"/>
              </a:rPr>
              <a:t>PRC 0105 funds are temporary and supplemental, not permanent or recurring. Their purpose is to accelerate improvement in CSI and TSI schools by funding targeted, evidence-based interventions. The real measure of success isn’t just what we implement while the funds are active, but what continues when the funds expire</a:t>
            </a:r>
            <a:endParaRPr lang="en-US" dirty="0"/>
          </a:p>
        </p:txBody>
      </p:sp>
      <p:sp>
        <p:nvSpPr>
          <p:cNvPr id="4" name="Slide Number Placeholder 3"/>
          <p:cNvSpPr>
            <a:spLocks noGrp="1"/>
          </p:cNvSpPr>
          <p:nvPr>
            <p:ph type="sldNum" sz="quarter" idx="5"/>
          </p:nvPr>
        </p:nvSpPr>
        <p:spPr/>
        <p:txBody>
          <a:bodyPr/>
          <a:lstStyle/>
          <a:p>
            <a:fld id="{0FA3BD43-EE82-8F41-88EC-26ABE181A666}" type="slidenum">
              <a:rPr lang="en-US" smtClean="0"/>
              <a:t>26</a:t>
            </a:fld>
            <a:endParaRPr lang="en-US"/>
          </a:p>
        </p:txBody>
      </p:sp>
    </p:spTree>
    <p:extLst>
      <p:ext uri="{BB962C8B-B14F-4D97-AF65-F5344CB8AC3E}">
        <p14:creationId xmlns:p14="http://schemas.microsoft.com/office/powerpoint/2010/main" val="22849914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Every allowable use must meet these five key principles. First, funds must be aligned with the CSI/TSI plan, meaning each expenditure should clearly connect to an identified strategy. Activities should be necessary and reasonable, ensuring fiscal integrity and targeted use. Funding must be supplemental, enhancing rather than replacing existing resources. Finally, sustainability is critical, each funded activity should leave behind a system or practice that endures beyond the life of the grant</a:t>
            </a:r>
            <a:endParaRPr lang="en-US" dirty="0"/>
          </a:p>
        </p:txBody>
      </p:sp>
      <p:sp>
        <p:nvSpPr>
          <p:cNvPr id="4" name="Slide Number Placeholder 3"/>
          <p:cNvSpPr>
            <a:spLocks noGrp="1"/>
          </p:cNvSpPr>
          <p:nvPr>
            <p:ph type="sldNum" sz="quarter" idx="5"/>
          </p:nvPr>
        </p:nvSpPr>
        <p:spPr/>
        <p:txBody>
          <a:bodyPr/>
          <a:lstStyle/>
          <a:p>
            <a:fld id="{0FA3BD43-EE82-8F41-88EC-26ABE181A666}" type="slidenum">
              <a:rPr lang="en-US" smtClean="0"/>
              <a:t>27</a:t>
            </a:fld>
            <a:endParaRPr lang="en-US"/>
          </a:p>
        </p:txBody>
      </p:sp>
    </p:spTree>
    <p:extLst>
      <p:ext uri="{BB962C8B-B14F-4D97-AF65-F5344CB8AC3E}">
        <p14:creationId xmlns:p14="http://schemas.microsoft.com/office/powerpoint/2010/main" val="36240160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As a reminder, this guide serves as a reference to support consistency and compliance across the state and is subject to change. Always confirm allowability when in doubt, and document how each expense ties back to the CSI/TSI plan. Collaboration with your assigned Program Administrator ensures alignment, transparency, and accountability</a:t>
            </a:r>
            <a:endParaRPr lang="en-US" dirty="0"/>
          </a:p>
        </p:txBody>
      </p:sp>
      <p:sp>
        <p:nvSpPr>
          <p:cNvPr id="4" name="Slide Number Placeholder 3"/>
          <p:cNvSpPr>
            <a:spLocks noGrp="1"/>
          </p:cNvSpPr>
          <p:nvPr>
            <p:ph type="sldNum" sz="quarter" idx="5"/>
          </p:nvPr>
        </p:nvSpPr>
        <p:spPr/>
        <p:txBody>
          <a:bodyPr/>
          <a:lstStyle/>
          <a:p>
            <a:fld id="{0FA3BD43-EE82-8F41-88EC-26ABE181A666}" type="slidenum">
              <a:rPr lang="en-US" smtClean="0"/>
              <a:t>33</a:t>
            </a:fld>
            <a:endParaRPr lang="en-US"/>
          </a:p>
        </p:txBody>
      </p:sp>
    </p:spTree>
    <p:extLst>
      <p:ext uri="{BB962C8B-B14F-4D97-AF65-F5344CB8AC3E}">
        <p14:creationId xmlns:p14="http://schemas.microsoft.com/office/powerpoint/2010/main" val="1161236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we continue to align with North Carolina’s 2025–2030 Strategic Plan, Pillar 3 The updated </a:t>
            </a:r>
            <a:r>
              <a:rPr lang="en-US" sz="1200" b="0" kern="1200" dirty="0">
                <a:solidFill>
                  <a:schemeClr val="tx1"/>
                </a:solidFill>
                <a:effectLst/>
                <a:latin typeface="+mn-lt"/>
                <a:ea typeface="+mn-ea"/>
                <a:cs typeface="+mn-cs"/>
              </a:rPr>
              <a:t>PFE webpage</a:t>
            </a:r>
            <a:r>
              <a:rPr lang="en-US" sz="1200" kern="1200" dirty="0">
                <a:solidFill>
                  <a:schemeClr val="tx1"/>
                </a:solidFill>
                <a:effectLst/>
                <a:latin typeface="+mn-lt"/>
                <a:ea typeface="+mn-ea"/>
                <a:cs typeface="+mn-cs"/>
              </a:rPr>
              <a:t> consolidates state and federal resources designed to help PSUs move beyond compliance toward sustainable, evidence-based engagement practices. This includes new and updated tools such as the </a:t>
            </a:r>
            <a:r>
              <a:rPr lang="en-US" sz="1200" b="0" kern="1200" dirty="0">
                <a:solidFill>
                  <a:schemeClr val="tx1"/>
                </a:solidFill>
                <a:effectLst/>
                <a:latin typeface="+mn-lt"/>
                <a:ea typeface="+mn-ea"/>
                <a:cs typeface="+mn-cs"/>
              </a:rPr>
              <a:t>ESSA Parent and Family Engagement Toolkit</a:t>
            </a:r>
            <a:r>
              <a:rPr lang="en-US" sz="1200" kern="1200" dirty="0">
                <a:solidFill>
                  <a:schemeClr val="tx1"/>
                </a:solidFill>
                <a:effectLst/>
                <a:latin typeface="+mn-lt"/>
                <a:ea typeface="+mn-ea"/>
                <a:cs typeface="+mn-cs"/>
              </a:rPr>
              <a:t>, the </a:t>
            </a:r>
            <a:r>
              <a:rPr lang="en-US" sz="1200" b="0" kern="1200" dirty="0">
                <a:solidFill>
                  <a:schemeClr val="tx1"/>
                </a:solidFill>
                <a:effectLst/>
                <a:latin typeface="+mn-lt"/>
                <a:ea typeface="+mn-ea"/>
                <a:cs typeface="+mn-cs"/>
              </a:rPr>
              <a:t>School-Parent Compact Checklist</a:t>
            </a:r>
            <a:r>
              <a:rPr lang="en-US" sz="1200" kern="1200" dirty="0">
                <a:solidFill>
                  <a:schemeClr val="tx1"/>
                </a:solidFill>
                <a:effectLst/>
                <a:latin typeface="+mn-lt"/>
                <a:ea typeface="+mn-ea"/>
                <a:cs typeface="+mn-cs"/>
              </a:rPr>
              <a:t>, and sample parent communication templates aligned with federal “Right-to-Know” and school report card notifications.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The Dual Capacity Building Framework and The 7 Essential Components Guide</a:t>
            </a:r>
            <a:r>
              <a:rPr lang="en-US" sz="1200" kern="1200" dirty="0">
                <a:solidFill>
                  <a:schemeClr val="tx1"/>
                </a:solidFill>
                <a:effectLst/>
                <a:latin typeface="+mn-lt"/>
                <a:ea typeface="+mn-ea"/>
                <a:cs typeface="+mn-cs"/>
              </a:rPr>
              <a:t> provide PSUs with practical strategies for building comprehensive parent, family, and community engagement systems. Evidence shows that using structured leadership teams, self-assessment tools, and strategic plans leads to more consistent, effective implementation across schools.</a:t>
            </a:r>
          </a:p>
          <a:p>
            <a:r>
              <a:rPr lang="en-US" sz="1200" kern="1200" dirty="0">
                <a:solidFill>
                  <a:schemeClr val="tx1"/>
                </a:solidFill>
                <a:effectLst/>
                <a:latin typeface="+mn-lt"/>
                <a:ea typeface="+mn-ea"/>
                <a:cs typeface="+mn-cs"/>
              </a:rPr>
              <a:t>Ultimately, these resources are designed to help districts and schools </a:t>
            </a:r>
            <a:r>
              <a:rPr lang="en-US" sz="1200" b="0" kern="1200" dirty="0">
                <a:solidFill>
                  <a:schemeClr val="tx1"/>
                </a:solidFill>
                <a:effectLst/>
                <a:latin typeface="+mn-lt"/>
                <a:ea typeface="+mn-ea"/>
                <a:cs typeface="+mn-cs"/>
              </a:rPr>
              <a:t>go beyond compliance</a:t>
            </a:r>
            <a:r>
              <a:rPr lang="en-US" sz="1200" kern="1200" dirty="0">
                <a:solidFill>
                  <a:schemeClr val="tx1"/>
                </a:solidFill>
                <a:effectLst/>
                <a:latin typeface="+mn-lt"/>
                <a:ea typeface="+mn-ea"/>
                <a:cs typeface="+mn-cs"/>
              </a:rPr>
              <a:t>, to build engagement practices that are collaborative, data-informed, and embedded in continuous improvement efforts. By applying evidence-based approaches, PSUs can ensure that family engagement is not an event, but a sustained partnership that supports every student’s success.</a:t>
            </a:r>
            <a:r>
              <a:rPr lang="en-US" dirty="0">
                <a:effectLst/>
              </a:rPr>
              <a:t> </a:t>
            </a:r>
            <a:endParaRPr lang="en-US" sz="1200" kern="1200" dirty="0">
              <a:solidFill>
                <a:schemeClr val="tx1"/>
              </a:solidFill>
              <a:effectLst/>
              <a:latin typeface="+mn-lt"/>
              <a:ea typeface="+mn-ea"/>
              <a:cs typeface="+mn-cs"/>
            </a:endParaRPr>
          </a:p>
          <a:p>
            <a:r>
              <a:rPr lang="en-US" dirty="0"/>
              <a:t> </a:t>
            </a:r>
          </a:p>
        </p:txBody>
      </p:sp>
      <p:sp>
        <p:nvSpPr>
          <p:cNvPr id="4" name="Slide Number Placeholder 3"/>
          <p:cNvSpPr>
            <a:spLocks noGrp="1"/>
          </p:cNvSpPr>
          <p:nvPr>
            <p:ph type="sldNum" sz="quarter" idx="5"/>
          </p:nvPr>
        </p:nvSpPr>
        <p:spPr/>
        <p:txBody>
          <a:bodyPr/>
          <a:lstStyle/>
          <a:p>
            <a:fld id="{0FA3BD43-EE82-8F41-88EC-26ABE181A666}" type="slidenum">
              <a:rPr lang="en-US" smtClean="0"/>
              <a:t>34</a:t>
            </a:fld>
            <a:endParaRPr lang="en-US"/>
          </a:p>
        </p:txBody>
      </p:sp>
    </p:spTree>
    <p:extLst>
      <p:ext uri="{BB962C8B-B14F-4D97-AF65-F5344CB8AC3E}">
        <p14:creationId xmlns:p14="http://schemas.microsoft.com/office/powerpoint/2010/main" val="3239038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Before we dive in, let’s take a moment to introduce the CTS team. We are a statewide support team within the Office of Federal Programs. You’ll see that each Program Administrator supports specific regions and assigned charters or lab schools. Our work is collaborative; we’re here to help PSUs and schools interpret requirements, plan strategically, and align resources for impact. Please make note of your CTS contact; they’ll be your first call for support and technical assistance.</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FA3BD43-EE82-8F41-88EC-26ABE181A666}" type="slidenum">
              <a:rPr lang="en-US" smtClean="0"/>
              <a:t>3</a:t>
            </a:fld>
            <a:endParaRPr lang="en-US"/>
          </a:p>
        </p:txBody>
      </p:sp>
    </p:spTree>
    <p:extLst>
      <p:ext uri="{BB962C8B-B14F-4D97-AF65-F5344CB8AC3E}">
        <p14:creationId xmlns:p14="http://schemas.microsoft.com/office/powerpoint/2010/main" val="25273387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Dr. Mapp’s research highlights the need for both districts and schools to be intentional with building capacity of staffs and families to improve family engagement programming. </a:t>
            </a:r>
          </a:p>
          <a:p>
            <a:r>
              <a:rPr lang="en-US" dirty="0"/>
              <a:t> </a:t>
            </a:r>
          </a:p>
          <a:p>
            <a:r>
              <a:rPr lang="en-US" dirty="0"/>
              <a:t>Use </a:t>
            </a:r>
            <a:r>
              <a:rPr lang="en-US" b="0" u="none" dirty="0"/>
              <a:t>the available address link </a:t>
            </a:r>
            <a:r>
              <a:rPr lang="en-US" dirty="0"/>
              <a:t>to access Dr. Mapp’s videos, resources, and the Dual Capacity-Building Framework for Family-School Partnerships</a:t>
            </a:r>
          </a:p>
          <a:p>
            <a:r>
              <a:rPr lang="en-US" dirty="0"/>
              <a:t> </a:t>
            </a:r>
          </a:p>
        </p:txBody>
      </p:sp>
      <p:sp>
        <p:nvSpPr>
          <p:cNvPr id="4" name="Slide Number Placeholder 3"/>
          <p:cNvSpPr>
            <a:spLocks noGrp="1"/>
          </p:cNvSpPr>
          <p:nvPr>
            <p:ph type="sldNum" sz="quarter" idx="5"/>
          </p:nvPr>
        </p:nvSpPr>
        <p:spPr/>
        <p:txBody>
          <a:bodyPr/>
          <a:lstStyle/>
          <a:p>
            <a:fld id="{0FA3BD43-EE82-8F41-88EC-26ABE181A666}" type="slidenum">
              <a:rPr lang="en-US" smtClean="0"/>
              <a:t>35</a:t>
            </a:fld>
            <a:endParaRPr lang="en-US" dirty="0"/>
          </a:p>
        </p:txBody>
      </p:sp>
    </p:spTree>
    <p:extLst>
      <p:ext uri="{BB962C8B-B14F-4D97-AF65-F5344CB8AC3E}">
        <p14:creationId xmlns:p14="http://schemas.microsoft.com/office/powerpoint/2010/main" val="32977223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54E6C-F579-B3B4-0879-CAC42C58E4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19D70C-A78F-2489-2978-87B26974A5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C705D7-E7BD-A020-0178-8C4DDAB0E88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we continue discussing how schools can strengthen improvement efforts, it’s important to recognize one of our key statewide support structures, the </a:t>
            </a:r>
            <a:r>
              <a:rPr lang="en-US" sz="1200" b="0" kern="1200" dirty="0">
                <a:solidFill>
                  <a:schemeClr val="tx1"/>
                </a:solidFill>
                <a:effectLst/>
                <a:latin typeface="+mn-lt"/>
                <a:ea typeface="+mn-ea"/>
                <a:cs typeface="+mn-cs"/>
              </a:rPr>
              <a:t>Integrated Academic and Behavior Systems (IABS)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Office at NCDPI.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 IABS team supports the work of implementing and sustaining a Multi-Tiered System of Support (MTSS) framework through the lens of data, systems and practices for all students. The MTSS framework for districts and schools focuses on academics and behavior from Pre-K through 12th grade.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NC MTSS is a school improvement framework that encompasses academic, behavioral, social, and emotional instruction and support. NC MTSS employs a systems approach using data-driven problem-solving to maximize growth for 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Their mission is to build the capacity of public school systems to implement and sustain a Multi-Tiered System of Support through the provision of professional development, coaching, technical assistance, and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Please access and review the address link provided for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Please take a moment to review the </a:t>
            </a:r>
            <a:r>
              <a:rPr lang="en-US" sz="1200" b="0" i="1" u="none" strike="noStrike" kern="1200" dirty="0">
                <a:solidFill>
                  <a:schemeClr val="tx1"/>
                </a:solidFill>
                <a:effectLst/>
                <a:latin typeface="+mn-lt"/>
                <a:ea typeface="+mn-ea"/>
                <a:cs typeface="+mn-cs"/>
              </a:rPr>
              <a:t>Year at a Glance</a:t>
            </a:r>
            <a:r>
              <a:rPr lang="en-US" sz="1200" b="0" i="0" u="none" strike="noStrike" kern="1200" dirty="0">
                <a:solidFill>
                  <a:schemeClr val="tx1"/>
                </a:solidFill>
                <a:effectLst/>
                <a:latin typeface="+mn-lt"/>
                <a:ea typeface="+mn-ea"/>
                <a:cs typeface="+mn-cs"/>
              </a:rPr>
              <a:t> located on the CTS website. </a:t>
            </a:r>
            <a:r>
              <a:rPr lang="en-US" sz="1200" b="0" i="0" u="none" strike="noStrike" kern="1200">
                <a:solidFill>
                  <a:schemeClr val="tx1"/>
                </a:solidFill>
                <a:effectLst/>
                <a:latin typeface="+mn-lt"/>
                <a:ea typeface="+mn-ea"/>
                <a:cs typeface="+mn-cs"/>
              </a:rPr>
              <a:t>This resource provides an overview of key dates, deadlines, and activities to help ensure timely planning and implementation throughout the school year. </a:t>
            </a:r>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96E625D4-E251-DFA2-CA7E-F5165915B6B4}"/>
              </a:ext>
            </a:extLst>
          </p:cNvPr>
          <p:cNvSpPr>
            <a:spLocks noGrp="1"/>
          </p:cNvSpPr>
          <p:nvPr>
            <p:ph type="sldNum" sz="quarter" idx="5"/>
          </p:nvPr>
        </p:nvSpPr>
        <p:spPr/>
        <p:txBody>
          <a:bodyPr/>
          <a:lstStyle/>
          <a:p>
            <a:fld id="{0FA3BD43-EE82-8F41-88EC-26ABE181A666}" type="slidenum">
              <a:rPr lang="en-US" smtClean="0"/>
              <a:t>36</a:t>
            </a:fld>
            <a:endParaRPr lang="en-US"/>
          </a:p>
        </p:txBody>
      </p:sp>
    </p:spTree>
    <p:extLst>
      <p:ext uri="{BB962C8B-B14F-4D97-AF65-F5344CB8AC3E}">
        <p14:creationId xmlns:p14="http://schemas.microsoft.com/office/powerpoint/2010/main" val="10711477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30E7D-D7BA-09CE-388F-5E458D2816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6330A6-C9E0-570F-0F06-9028A840D4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0E1DE4-4381-B69F-ACC2-E2CBCBE9BDE7}"/>
              </a:ext>
            </a:extLst>
          </p:cNvPr>
          <p:cNvSpPr>
            <a:spLocks noGrp="1"/>
          </p:cNvSpPr>
          <p:nvPr>
            <p:ph type="body" idx="1"/>
          </p:nvPr>
        </p:nvSpPr>
        <p:spPr/>
        <p:txBody>
          <a:bodyPr/>
          <a:lstStyle/>
          <a:p>
            <a:r>
              <a:rPr lang="en-US" dirty="0">
                <a:ea typeface="Calibri"/>
                <a:cs typeface="Calibri"/>
              </a:rPr>
              <a:t>Our CTS team is available to provide guidance, technical assistance, and ongoing support to help your PSU navigate CSI and TSI requirements.  Each Program Administrator will be reaching out after this presentation to offer virtual one-on-one office hours to answer questions and provide individualized support.  PSUs are also encouraged to reach out to the assigned PA at any time to schedule additional support sessions as needed.</a:t>
            </a:r>
          </a:p>
        </p:txBody>
      </p:sp>
      <p:sp>
        <p:nvSpPr>
          <p:cNvPr id="4" name="Slide Number Placeholder 3">
            <a:extLst>
              <a:ext uri="{FF2B5EF4-FFF2-40B4-BE49-F238E27FC236}">
                <a16:creationId xmlns:a16="http://schemas.microsoft.com/office/drawing/2014/main" id="{41C3A552-2138-E247-E43A-279D5ADDC59C}"/>
              </a:ext>
            </a:extLst>
          </p:cNvPr>
          <p:cNvSpPr>
            <a:spLocks noGrp="1"/>
          </p:cNvSpPr>
          <p:nvPr>
            <p:ph type="sldNum" sz="quarter" idx="5"/>
          </p:nvPr>
        </p:nvSpPr>
        <p:spPr/>
        <p:txBody>
          <a:bodyPr/>
          <a:lstStyle/>
          <a:p>
            <a:fld id="{0FA3BD43-EE82-8F41-88EC-26ABE181A666}" type="slidenum">
              <a:rPr lang="en-US" smtClean="0"/>
              <a:t>37</a:t>
            </a:fld>
            <a:endParaRPr lang="en-US"/>
          </a:p>
        </p:txBody>
      </p:sp>
    </p:spTree>
    <p:extLst>
      <p:ext uri="{BB962C8B-B14F-4D97-AF65-F5344CB8AC3E}">
        <p14:creationId xmlns:p14="http://schemas.microsoft.com/office/powerpoint/2010/main" val="18640644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Thank you for joining today’s session! Your input helps us strengthen the support and resources we provide across the state. Please take a few moments to share your feedback on today’s presentation — what was helpful, what could be clearer, and what additional topics you’d like us to cover in future sessions.</a:t>
            </a:r>
          </a:p>
          <a:p>
            <a:r>
              <a:rPr lang="en-US" sz="1200" b="0" i="0" u="none" strike="noStrike" kern="1200" dirty="0">
                <a:solidFill>
                  <a:schemeClr val="tx1"/>
                </a:solidFill>
                <a:effectLst/>
                <a:latin typeface="+mn-lt"/>
                <a:ea typeface="+mn-ea"/>
                <a:cs typeface="+mn-cs"/>
              </a:rPr>
              <a:t>Your insights guide our continuous improvement, just as we support yours!  Thank you</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FA3BD43-EE82-8F41-88EC-26ABE181A666}" type="slidenum">
              <a:rPr lang="en-US" smtClean="0"/>
              <a:t>38</a:t>
            </a:fld>
            <a:endParaRPr lang="en-US"/>
          </a:p>
        </p:txBody>
      </p:sp>
    </p:spTree>
    <p:extLst>
      <p:ext uri="{BB962C8B-B14F-4D97-AF65-F5344CB8AC3E}">
        <p14:creationId xmlns:p14="http://schemas.microsoft.com/office/powerpoint/2010/main" val="517549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Welcome, everyone, and thank you for joining today’s webinar. Our time together will focus on strengthening our shared understanding of the tools, guidance, and resources that support ATSI and CSI across North Carolina.</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We’ll begin with an overview of the </a:t>
            </a:r>
            <a:r>
              <a:rPr lang="en-US" sz="1200" b="0" kern="1200" dirty="0">
                <a:solidFill>
                  <a:schemeClr val="tx1"/>
                </a:solidFill>
                <a:effectLst/>
                <a:latin typeface="+mn-lt"/>
                <a:ea typeface="+mn-ea"/>
                <a:cs typeface="+mn-cs"/>
              </a:rPr>
              <a:t>Resource Allocation Review (RAR)</a:t>
            </a:r>
            <a:r>
              <a:rPr lang="en-US" sz="1200" kern="1200" dirty="0">
                <a:solidFill>
                  <a:schemeClr val="tx1"/>
                </a:solidFill>
                <a:effectLst/>
                <a:latin typeface="+mn-lt"/>
                <a:ea typeface="+mn-ea"/>
                <a:cs typeface="+mn-cs"/>
              </a:rPr>
              <a:t> process, examining how each school’s use of resources connects directly to student outcomes and needs. From there, we’ll move into the </a:t>
            </a:r>
            <a:r>
              <a:rPr lang="en-US" sz="1200" b="0" kern="1200" dirty="0">
                <a:solidFill>
                  <a:schemeClr val="tx1"/>
                </a:solidFill>
                <a:effectLst/>
                <a:latin typeface="+mn-lt"/>
                <a:ea typeface="+mn-ea"/>
                <a:cs typeface="+mn-cs"/>
              </a:rPr>
              <a:t>PSU </a:t>
            </a:r>
            <a:r>
              <a:rPr lang="en-US" sz="1200" b="0" kern="1200" dirty="0" err="1">
                <a:solidFill>
                  <a:schemeClr val="tx1"/>
                </a:solidFill>
                <a:effectLst/>
                <a:latin typeface="+mn-lt"/>
                <a:ea typeface="+mn-ea"/>
                <a:cs typeface="+mn-cs"/>
              </a:rPr>
              <a:t>NCStar</a:t>
            </a:r>
            <a:r>
              <a:rPr lang="en-US" sz="1200" b="0" kern="1200" dirty="0">
                <a:solidFill>
                  <a:schemeClr val="tx1"/>
                </a:solidFill>
                <a:effectLst/>
                <a:latin typeface="+mn-lt"/>
                <a:ea typeface="+mn-ea"/>
                <a:cs typeface="+mn-cs"/>
              </a:rPr>
              <a:t> Feedback</a:t>
            </a:r>
            <a:r>
              <a:rPr lang="en-US" sz="1200" kern="1200" dirty="0">
                <a:solidFill>
                  <a:schemeClr val="tx1"/>
                </a:solidFill>
                <a:effectLst/>
                <a:latin typeface="+mn-lt"/>
                <a:ea typeface="+mn-ea"/>
                <a:cs typeface="+mn-cs"/>
              </a:rPr>
              <a:t> process to ensure we’re aligned on expectations for school plan review and monitoring.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Next, we’ll review two key </a:t>
            </a:r>
            <a:r>
              <a:rPr lang="en-US" sz="1200" b="0" kern="1200" dirty="0">
                <a:solidFill>
                  <a:schemeClr val="tx1"/>
                </a:solidFill>
                <a:effectLst/>
                <a:latin typeface="+mn-lt"/>
                <a:ea typeface="+mn-ea"/>
                <a:cs typeface="+mn-cs"/>
              </a:rPr>
              <a:t>non-regulatory guidance documents</a:t>
            </a:r>
            <a:r>
              <a:rPr lang="en-US" sz="1200" kern="1200" dirty="0">
                <a:solidFill>
                  <a:schemeClr val="tx1"/>
                </a:solidFill>
                <a:effectLst/>
                <a:latin typeface="+mn-lt"/>
                <a:ea typeface="+mn-ea"/>
                <a:cs typeface="+mn-cs"/>
              </a:rPr>
              <a:t> from the U.S. Department of Education. The first addresses </a:t>
            </a:r>
            <a:r>
              <a:rPr lang="en-US" sz="1200" b="0" kern="1200" dirty="0">
                <a:solidFill>
                  <a:schemeClr val="tx1"/>
                </a:solidFill>
                <a:effectLst/>
                <a:latin typeface="+mn-lt"/>
                <a:ea typeface="+mn-ea"/>
                <a:cs typeface="+mn-cs"/>
              </a:rPr>
              <a:t>School Improvement and Related Provisions</a:t>
            </a:r>
            <a:r>
              <a:rPr lang="en-US" sz="1200" kern="1200" dirty="0">
                <a:solidFill>
                  <a:schemeClr val="tx1"/>
                </a:solidFill>
                <a:effectLst/>
                <a:latin typeface="+mn-lt"/>
                <a:ea typeface="+mn-ea"/>
                <a:cs typeface="+mn-cs"/>
              </a:rPr>
              <a:t>, outlining how federal requirements support continuous improvement planning. The second, </a:t>
            </a:r>
            <a:r>
              <a:rPr lang="en-US" sz="1200" b="0" kern="1200" dirty="0">
                <a:solidFill>
                  <a:schemeClr val="tx1"/>
                </a:solidFill>
                <a:effectLst/>
                <a:latin typeface="+mn-lt"/>
                <a:ea typeface="+mn-ea"/>
                <a:cs typeface="+mn-cs"/>
              </a:rPr>
              <a:t>Using Evidence to Strengthen Education Investments</a:t>
            </a:r>
            <a:r>
              <a:rPr lang="en-US" sz="1200" kern="1200" dirty="0">
                <a:solidFill>
                  <a:schemeClr val="tx1"/>
                </a:solidFill>
                <a:effectLst/>
                <a:latin typeface="+mn-lt"/>
                <a:ea typeface="+mn-ea"/>
                <a:cs typeface="+mn-cs"/>
              </a:rPr>
              <a:t>, helps us make informed, evidence-based decisions about strategies and interventions.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We’ll also walk through the </a:t>
            </a:r>
            <a:r>
              <a:rPr lang="en-US" sz="1200" b="0" kern="1200" dirty="0">
                <a:solidFill>
                  <a:schemeClr val="tx1"/>
                </a:solidFill>
                <a:effectLst/>
                <a:latin typeface="+mn-lt"/>
                <a:ea typeface="+mn-ea"/>
                <a:cs typeface="+mn-cs"/>
              </a:rPr>
              <a:t>PRC 0105 Allowable Use Reference Guide</a:t>
            </a:r>
            <a:r>
              <a:rPr lang="en-US" sz="1200" kern="1200" dirty="0">
                <a:solidFill>
                  <a:schemeClr val="tx1"/>
                </a:solidFill>
                <a:effectLst/>
                <a:latin typeface="+mn-lt"/>
                <a:ea typeface="+mn-ea"/>
                <a:cs typeface="+mn-cs"/>
              </a:rPr>
              <a:t>, which provides clarity on how CSI and ATSI funds can be used effectively and compliantly to support improvement efforts.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Finally, we’ll highlight </a:t>
            </a:r>
            <a:r>
              <a:rPr lang="en-US" sz="1200" b="0" kern="1200" dirty="0">
                <a:solidFill>
                  <a:schemeClr val="tx1"/>
                </a:solidFill>
                <a:effectLst/>
                <a:latin typeface="+mn-lt"/>
                <a:ea typeface="+mn-ea"/>
                <a:cs typeface="+mn-cs"/>
              </a:rPr>
              <a:t>additional NCDPI resources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that reinforce this work, including </a:t>
            </a:r>
            <a:r>
              <a:rPr lang="en-US" sz="1200" b="0" kern="1200" dirty="0">
                <a:solidFill>
                  <a:schemeClr val="tx1"/>
                </a:solidFill>
                <a:effectLst/>
                <a:latin typeface="+mn-lt"/>
                <a:ea typeface="+mn-ea"/>
                <a:cs typeface="+mn-cs"/>
              </a:rPr>
              <a:t>Parent and Family Engagement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supports and the </a:t>
            </a:r>
            <a:r>
              <a:rPr lang="en-US" sz="1200" b="0" kern="1200" dirty="0">
                <a:solidFill>
                  <a:schemeClr val="tx1"/>
                </a:solidFill>
                <a:effectLst/>
                <a:latin typeface="+mn-lt"/>
                <a:ea typeface="+mn-ea"/>
                <a:cs typeface="+mn-cs"/>
              </a:rPr>
              <a:t>Multi-Tiered System of Support (MTSS)</a:t>
            </a:r>
            <a:r>
              <a:rPr lang="en-US" sz="1200" kern="1200" dirty="0">
                <a:solidFill>
                  <a:schemeClr val="tx1"/>
                </a:solidFill>
                <a:effectLst/>
                <a:latin typeface="+mn-lt"/>
                <a:ea typeface="+mn-ea"/>
                <a:cs typeface="+mn-cs"/>
              </a:rPr>
              <a:t> framework through the Integrated Academic and Behavior Systems (IABS) office. Together, these tools provide a comprehensive foundation for advancing evidence-based improvements.</a:t>
            </a:r>
            <a:r>
              <a:rPr lang="en-US" dirty="0">
                <a:effectLst/>
              </a:rPr>
              <a:t>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0FA3BD43-EE82-8F41-88EC-26ABE181A666}" type="slidenum">
              <a:rPr lang="en-US" smtClean="0"/>
              <a:t>4</a:t>
            </a:fld>
            <a:endParaRPr lang="en-US"/>
          </a:p>
        </p:txBody>
      </p:sp>
    </p:spTree>
    <p:extLst>
      <p:ext uri="{BB962C8B-B14F-4D97-AF65-F5344CB8AC3E}">
        <p14:creationId xmlns:p14="http://schemas.microsoft.com/office/powerpoint/2010/main" val="480957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C2DFA-A23D-8B22-B413-5563518F30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E053A-8D5A-C94D-023B-0EF65D792D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A8174D-5D88-B3E3-7A17-CD02EF84A43E}"/>
              </a:ext>
            </a:extLst>
          </p:cNvPr>
          <p:cNvSpPr>
            <a:spLocks noGrp="1"/>
          </p:cNvSpPr>
          <p:nvPr>
            <p:ph type="body" idx="1"/>
          </p:nvPr>
        </p:nvSpPr>
        <p:spPr/>
        <p:txBody>
          <a:bodyPr/>
          <a:lstStyle/>
          <a:p>
            <a:r>
              <a:rPr lang="en-US" dirty="0"/>
              <a:t>To begin, this section </a:t>
            </a:r>
            <a:r>
              <a:rPr lang="en-US" sz="1200" b="0" i="0" u="none" strike="noStrike" kern="1200" dirty="0">
                <a:solidFill>
                  <a:schemeClr val="tx1"/>
                </a:solidFill>
                <a:effectLst/>
                <a:latin typeface="+mn-lt"/>
                <a:ea typeface="+mn-ea"/>
                <a:cs typeface="+mn-cs"/>
              </a:rPr>
              <a:t>focuses on the Annual Resource Allocation Review (RAR) required for schools identified as Additional Targeted Support and Improvement (ATSI) or Comprehensive Support and Improvement (CSI). We’ll walk through the purpose, expectations, and dimensions of the self-assessment, and how this process helps ensure equitable allocation of resources that truly support student learning.  We will have a separate webinar for the PSU Resource Allocation Review.</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Every Student Succeeds Act requires annual resource allocation reviews to identify where needs may exist and how resources can be better aligned with student needs. This process isn’t just about compliance, it’s about reflection, transparency, and ensuring that every dollar supports improved student outcomes.</a:t>
            </a:r>
            <a:endParaRPr lang="en-US" dirty="0"/>
          </a:p>
        </p:txBody>
      </p:sp>
      <p:sp>
        <p:nvSpPr>
          <p:cNvPr id="4" name="Slide Number Placeholder 3">
            <a:extLst>
              <a:ext uri="{FF2B5EF4-FFF2-40B4-BE49-F238E27FC236}">
                <a16:creationId xmlns:a16="http://schemas.microsoft.com/office/drawing/2014/main" id="{1D8B1C86-5642-7FF0-8D23-ED9C07C79421}"/>
              </a:ext>
            </a:extLst>
          </p:cNvPr>
          <p:cNvSpPr>
            <a:spLocks noGrp="1"/>
          </p:cNvSpPr>
          <p:nvPr>
            <p:ph type="sldNum" sz="quarter" idx="5"/>
          </p:nvPr>
        </p:nvSpPr>
        <p:spPr/>
        <p:txBody>
          <a:bodyPr/>
          <a:lstStyle/>
          <a:p>
            <a:fld id="{0FA3BD43-EE82-8F41-88EC-26ABE181A666}" type="slidenum">
              <a:rPr lang="en-US" smtClean="0"/>
              <a:t>5</a:t>
            </a:fld>
            <a:endParaRPr lang="en-US"/>
          </a:p>
        </p:txBody>
      </p:sp>
    </p:spTree>
    <p:extLst>
      <p:ext uri="{BB962C8B-B14F-4D97-AF65-F5344CB8AC3E}">
        <p14:creationId xmlns:p14="http://schemas.microsoft.com/office/powerpoint/2010/main" val="2970731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CC0F9-35B6-9335-9ED4-B91CB150EE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EB54CA-C0CA-FC09-D91D-EFF1D4640B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F3B55F-206D-0A70-67C1-24CDD44FDE74}"/>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Resource allocation happens at multiple levels. At the state level, reviews identify PSUs needing targeted support. Districts then examine how funds and supports are distributed among schools, and at the school level, leadership teams analyze whether resources directly improve instruction and student performance.</a:t>
            </a:r>
            <a:endParaRPr lang="en-US" dirty="0"/>
          </a:p>
        </p:txBody>
      </p:sp>
      <p:sp>
        <p:nvSpPr>
          <p:cNvPr id="4" name="Slide Number Placeholder 3">
            <a:extLst>
              <a:ext uri="{FF2B5EF4-FFF2-40B4-BE49-F238E27FC236}">
                <a16:creationId xmlns:a16="http://schemas.microsoft.com/office/drawing/2014/main" id="{6721FEC7-784C-8CF1-B48D-663A797A2627}"/>
              </a:ext>
            </a:extLst>
          </p:cNvPr>
          <p:cNvSpPr>
            <a:spLocks noGrp="1"/>
          </p:cNvSpPr>
          <p:nvPr>
            <p:ph type="sldNum" sz="quarter" idx="5"/>
          </p:nvPr>
        </p:nvSpPr>
        <p:spPr/>
        <p:txBody>
          <a:bodyPr/>
          <a:lstStyle/>
          <a:p>
            <a:fld id="{0FA3BD43-EE82-8F41-88EC-26ABE181A666}" type="slidenum">
              <a:rPr lang="en-US" smtClean="0"/>
              <a:t>6</a:t>
            </a:fld>
            <a:endParaRPr lang="en-US"/>
          </a:p>
        </p:txBody>
      </p:sp>
    </p:spTree>
    <p:extLst>
      <p:ext uri="{BB962C8B-B14F-4D97-AF65-F5344CB8AC3E}">
        <p14:creationId xmlns:p14="http://schemas.microsoft.com/office/powerpoint/2010/main" val="2530144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00449-55A1-AF3E-5471-1AADDAD8B7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186299-2D9A-7CE1-046A-AEB84D573A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FC2EFA-754C-4CE0-EDBD-957A8947C62C}"/>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self-assessment is designed for reflective discussion by the school leadership team. Each statement should be reviewed collaboratively, and the ratings should reflect actual implementation, not intentions. Once complete, the final document is uploaded into </a:t>
            </a:r>
            <a:r>
              <a:rPr lang="en-US" sz="1200" b="0" i="0" u="none" strike="noStrike" kern="1200" dirty="0" err="1">
                <a:solidFill>
                  <a:schemeClr val="tx1"/>
                </a:solidFill>
                <a:effectLst/>
                <a:latin typeface="+mn-lt"/>
                <a:ea typeface="+mn-ea"/>
                <a:cs typeface="+mn-cs"/>
              </a:rPr>
              <a:t>NCStar</a:t>
            </a:r>
            <a:r>
              <a:rPr lang="en-US" sz="1200" b="0" i="0" u="none" strike="noStrike" kern="1200" dirty="0">
                <a:solidFill>
                  <a:schemeClr val="tx1"/>
                </a:solidFill>
                <a:effectLst/>
                <a:latin typeface="+mn-lt"/>
                <a:ea typeface="+mn-ea"/>
                <a:cs typeface="+mn-cs"/>
              </a:rPr>
              <a:t> to serve as annual evidence of review and progress as well as to assist the PSU when completing the PSU Resource Allocation Review.</a:t>
            </a:r>
            <a:endParaRPr lang="en-US" dirty="0"/>
          </a:p>
        </p:txBody>
      </p:sp>
      <p:sp>
        <p:nvSpPr>
          <p:cNvPr id="4" name="Slide Number Placeholder 3">
            <a:extLst>
              <a:ext uri="{FF2B5EF4-FFF2-40B4-BE49-F238E27FC236}">
                <a16:creationId xmlns:a16="http://schemas.microsoft.com/office/drawing/2014/main" id="{4ADA3B13-746D-3DBA-CCE0-AE875A2CA32B}"/>
              </a:ext>
            </a:extLst>
          </p:cNvPr>
          <p:cNvSpPr>
            <a:spLocks noGrp="1"/>
          </p:cNvSpPr>
          <p:nvPr>
            <p:ph type="sldNum" sz="quarter" idx="5"/>
          </p:nvPr>
        </p:nvSpPr>
        <p:spPr/>
        <p:txBody>
          <a:bodyPr/>
          <a:lstStyle/>
          <a:p>
            <a:fld id="{0FA3BD43-EE82-8F41-88EC-26ABE181A666}" type="slidenum">
              <a:rPr lang="en-US" smtClean="0"/>
              <a:t>7</a:t>
            </a:fld>
            <a:endParaRPr lang="en-US"/>
          </a:p>
        </p:txBody>
      </p:sp>
    </p:spTree>
    <p:extLst>
      <p:ext uri="{BB962C8B-B14F-4D97-AF65-F5344CB8AC3E}">
        <p14:creationId xmlns:p14="http://schemas.microsoft.com/office/powerpoint/2010/main" val="933802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7B187-F4EC-03C6-E1B5-9395CFF1DE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13D087-73B4-6C8E-6B0E-B0516BC01E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9DEB50-6ACE-6234-A6AC-B4F132EA116E}"/>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Dimension 1 focuses on whether systems and structures are in place to support effective use of resources. This includes clarity from the district, flexibility at the school level, and the existence of an actionable CSI or ATSI plan. Schools demonstrating strong alignment between funding and needs typically show quicker progress in exiting identification status.</a:t>
            </a:r>
            <a:endParaRPr lang="en-US" dirty="0"/>
          </a:p>
        </p:txBody>
      </p:sp>
      <p:sp>
        <p:nvSpPr>
          <p:cNvPr id="4" name="Slide Number Placeholder 3">
            <a:extLst>
              <a:ext uri="{FF2B5EF4-FFF2-40B4-BE49-F238E27FC236}">
                <a16:creationId xmlns:a16="http://schemas.microsoft.com/office/drawing/2014/main" id="{BBBF4AE9-60D1-286A-53E9-00C67308498B}"/>
              </a:ext>
            </a:extLst>
          </p:cNvPr>
          <p:cNvSpPr>
            <a:spLocks noGrp="1"/>
          </p:cNvSpPr>
          <p:nvPr>
            <p:ph type="sldNum" sz="quarter" idx="5"/>
          </p:nvPr>
        </p:nvSpPr>
        <p:spPr/>
        <p:txBody>
          <a:bodyPr/>
          <a:lstStyle/>
          <a:p>
            <a:fld id="{0FA3BD43-EE82-8F41-88EC-26ABE181A666}" type="slidenum">
              <a:rPr lang="en-US" smtClean="0"/>
              <a:t>8</a:t>
            </a:fld>
            <a:endParaRPr lang="en-US"/>
          </a:p>
        </p:txBody>
      </p:sp>
    </p:spTree>
    <p:extLst>
      <p:ext uri="{BB962C8B-B14F-4D97-AF65-F5344CB8AC3E}">
        <p14:creationId xmlns:p14="http://schemas.microsoft.com/office/powerpoint/2010/main" val="2741256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1B957-8347-0C98-A145-D202F1EBDD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4CC6FA-3EF0-83D5-BDFE-825AAF6F64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63B836-CFE3-5B5C-03EB-75407D463D80}"/>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Teacher quality is one of the most powerful predictors of student achievement. This dimension examines whether effective teachers are equitably distributed and whether novice teachers receive sufficient support. Schools should use this reflection to strengthen recruitment, retention, and development strategies.</a:t>
            </a:r>
            <a:endParaRPr lang="en-US" dirty="0"/>
          </a:p>
        </p:txBody>
      </p:sp>
      <p:sp>
        <p:nvSpPr>
          <p:cNvPr id="4" name="Slide Number Placeholder 3">
            <a:extLst>
              <a:ext uri="{FF2B5EF4-FFF2-40B4-BE49-F238E27FC236}">
                <a16:creationId xmlns:a16="http://schemas.microsoft.com/office/drawing/2014/main" id="{E4250474-5689-1A38-2CD2-D9070C87BAEA}"/>
              </a:ext>
            </a:extLst>
          </p:cNvPr>
          <p:cNvSpPr>
            <a:spLocks noGrp="1"/>
          </p:cNvSpPr>
          <p:nvPr>
            <p:ph type="sldNum" sz="quarter" idx="5"/>
          </p:nvPr>
        </p:nvSpPr>
        <p:spPr/>
        <p:txBody>
          <a:bodyPr/>
          <a:lstStyle/>
          <a:p>
            <a:fld id="{0FA3BD43-EE82-8F41-88EC-26ABE181A666}" type="slidenum">
              <a:rPr lang="en-US" smtClean="0"/>
              <a:t>9</a:t>
            </a:fld>
            <a:endParaRPr lang="en-US"/>
          </a:p>
        </p:txBody>
      </p:sp>
    </p:spTree>
    <p:extLst>
      <p:ext uri="{BB962C8B-B14F-4D97-AF65-F5344CB8AC3E}">
        <p14:creationId xmlns:p14="http://schemas.microsoft.com/office/powerpoint/2010/main" val="36991807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331EC5-2D5E-F24F-8FFA-59A753463532}"/>
              </a:ext>
            </a:extLst>
          </p:cNvPr>
          <p:cNvPicPr>
            <a:picLocks noChangeAspect="1"/>
          </p:cNvPicPr>
          <p:nvPr userDrawn="1"/>
        </p:nvPicPr>
        <p:blipFill>
          <a:blip r:embed="rId3"/>
          <a:stretch>
            <a:fillRect/>
          </a:stretch>
        </p:blipFill>
        <p:spPr>
          <a:xfrm>
            <a:off x="4751071" y="3020060"/>
            <a:ext cx="3366135" cy="699770"/>
          </a:xfrm>
          <a:prstGeom prst="rect">
            <a:avLst/>
          </a:prstGeom>
        </p:spPr>
      </p:pic>
    </p:spTree>
    <p:extLst>
      <p:ext uri="{BB962C8B-B14F-4D97-AF65-F5344CB8AC3E}">
        <p14:creationId xmlns:p14="http://schemas.microsoft.com/office/powerpoint/2010/main" val="941593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477078"/>
            <a:ext cx="7886700" cy="1123122"/>
          </a:xfrm>
        </p:spPr>
        <p:txBody>
          <a:bodyPr anchor="t" anchorCtr="0">
            <a:normAutofit/>
          </a:bodyPr>
          <a:lstStyle>
            <a:lvl1pPr algn="ctr">
              <a:defRPr sz="3600"/>
            </a:lvl1pPr>
          </a:lstStyle>
          <a:p>
            <a:r>
              <a:rPr lang="en-US"/>
              <a:t>Click to edit Master title style</a:t>
            </a:r>
          </a:p>
        </p:txBody>
      </p:sp>
      <p:sp>
        <p:nvSpPr>
          <p:cNvPr id="3" name="Slide Number Placeholder 2">
            <a:extLst>
              <a:ext uri="{FF2B5EF4-FFF2-40B4-BE49-F238E27FC236}">
                <a16:creationId xmlns:a16="http://schemas.microsoft.com/office/drawing/2014/main" id="{6CF93A3F-3150-8C4A-AA7B-044A61998D8A}"/>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3445156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ln>
            <a:noFill/>
          </a:ln>
        </p:spPr>
        <p:txBody>
          <a:bodyPr anchor="b"/>
          <a:lstStyle>
            <a:lvl1pPr>
              <a:defRPr sz="3200" u="none"/>
            </a:lvl1pPr>
          </a:lstStyle>
          <a:p>
            <a:r>
              <a:rPr lang="en-US"/>
              <a:t>Click to edit Master title style</a:t>
            </a:r>
          </a:p>
        </p:txBody>
      </p:sp>
      <p:sp>
        <p:nvSpPr>
          <p:cNvPr id="3" name="Content Placeholder 2"/>
          <p:cNvSpPr>
            <a:spLocks noGrp="1"/>
          </p:cNvSpPr>
          <p:nvPr>
            <p:ph idx="1"/>
          </p:nvPr>
        </p:nvSpPr>
        <p:spPr>
          <a:xfrm>
            <a:off x="3887391" y="705681"/>
            <a:ext cx="4629150" cy="51553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56790"/>
            <a:ext cx="2949178" cy="371219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0" name="Straight Connector 9">
            <a:extLst>
              <a:ext uri="{FF2B5EF4-FFF2-40B4-BE49-F238E27FC236}">
                <a16:creationId xmlns:a16="http://schemas.microsoft.com/office/drawing/2014/main" id="{5EFE08A0-1953-5C49-9266-14DD0471D092}"/>
              </a:ext>
            </a:extLst>
          </p:cNvPr>
          <p:cNvCxnSpPr/>
          <p:nvPr userDrawn="1"/>
        </p:nvCxnSpPr>
        <p:spPr>
          <a:xfrm>
            <a:off x="629841" y="2067339"/>
            <a:ext cx="2949178" cy="0"/>
          </a:xfrm>
          <a:prstGeom prst="line">
            <a:avLst/>
          </a:prstGeom>
          <a:ln>
            <a:solidFill>
              <a:srgbClr val="1C3766"/>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D3DC374-ADAA-0A42-944D-75D3DF851E3A}"/>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3066309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ln>
            <a:noFill/>
          </a:ln>
        </p:spPr>
        <p:txBody>
          <a:bodyPr anchor="b"/>
          <a:lstStyle>
            <a:lvl1pPr>
              <a:defRPr sz="3200" u="none"/>
            </a:lvl1pPr>
          </a:lstStyle>
          <a:p>
            <a:r>
              <a:rPr lang="en-US"/>
              <a:t>Click to edit Master title style</a:t>
            </a:r>
          </a:p>
        </p:txBody>
      </p:sp>
      <p:sp>
        <p:nvSpPr>
          <p:cNvPr id="3" name="Content Placeholder 2"/>
          <p:cNvSpPr>
            <a:spLocks noGrp="1"/>
          </p:cNvSpPr>
          <p:nvPr>
            <p:ph idx="1"/>
          </p:nvPr>
        </p:nvSpPr>
        <p:spPr>
          <a:xfrm>
            <a:off x="3887391" y="705681"/>
            <a:ext cx="4629150" cy="51553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56790"/>
            <a:ext cx="2949178" cy="371219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0" name="Straight Connector 9">
            <a:extLst>
              <a:ext uri="{FF2B5EF4-FFF2-40B4-BE49-F238E27FC236}">
                <a16:creationId xmlns:a16="http://schemas.microsoft.com/office/drawing/2014/main" id="{5EFE08A0-1953-5C49-9266-14DD0471D092}"/>
              </a:ext>
            </a:extLst>
          </p:cNvPr>
          <p:cNvCxnSpPr/>
          <p:nvPr userDrawn="1"/>
        </p:nvCxnSpPr>
        <p:spPr>
          <a:xfrm>
            <a:off x="629841" y="2067339"/>
            <a:ext cx="2949178" cy="0"/>
          </a:xfrm>
          <a:prstGeom prst="line">
            <a:avLst/>
          </a:prstGeom>
          <a:ln>
            <a:solidFill>
              <a:srgbClr val="1C3766"/>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9E9C4EF-99B4-D44A-9A3D-D2116A9294CD}"/>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901518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08FF89CC-C415-E946-92AD-453037F9911B}"/>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1653731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26C53273-A98F-1C4C-809B-75084CADD73D}"/>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3475329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64631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10/22/25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15262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2"/>
        <p:cNvGrpSpPr/>
        <p:nvPr/>
      </p:nvGrpSpPr>
      <p:grpSpPr>
        <a:xfrm>
          <a:off x="0" y="0"/>
          <a:ext cx="0" cy="0"/>
          <a:chOff x="0" y="0"/>
          <a:chExt cx="0" cy="0"/>
        </a:xfrm>
      </p:grpSpPr>
      <p:sp>
        <p:nvSpPr>
          <p:cNvPr id="13" name="Google Shape;13;p12"/>
          <p:cNvSpPr txBox="1">
            <a:spLocks noGrp="1"/>
          </p:cNvSpPr>
          <p:nvPr>
            <p:ph type="title"/>
          </p:nvPr>
        </p:nvSpPr>
        <p:spPr>
          <a:xfrm>
            <a:off x="381000" y="1193800"/>
            <a:ext cx="8382000" cy="1016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2"/>
          <p:cNvSpPr txBox="1">
            <a:spLocks noGrp="1"/>
          </p:cNvSpPr>
          <p:nvPr>
            <p:ph type="body" idx="1"/>
          </p:nvPr>
        </p:nvSpPr>
        <p:spPr>
          <a:xfrm>
            <a:off x="381000" y="2362200"/>
            <a:ext cx="8382000" cy="3886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rgbClr val="003A70"/>
              </a:buClr>
              <a:buSzPts val="1800"/>
              <a:buChar char="•"/>
              <a:defRPr/>
            </a:lvl1pPr>
            <a:lvl2pPr marL="914400" lvl="1" indent="-342900" algn="l">
              <a:lnSpc>
                <a:spcPct val="100000"/>
              </a:lnSpc>
              <a:spcBef>
                <a:spcPts val="360"/>
              </a:spcBef>
              <a:spcAft>
                <a:spcPts val="0"/>
              </a:spcAft>
              <a:buClr>
                <a:srgbClr val="003A70"/>
              </a:buClr>
              <a:buSzPts val="1800"/>
              <a:buChar char="–"/>
              <a:defRPr/>
            </a:lvl2pPr>
            <a:lvl3pPr marL="1371600" lvl="2" indent="-342900" algn="l">
              <a:lnSpc>
                <a:spcPct val="100000"/>
              </a:lnSpc>
              <a:spcBef>
                <a:spcPts val="360"/>
              </a:spcBef>
              <a:spcAft>
                <a:spcPts val="0"/>
              </a:spcAft>
              <a:buClr>
                <a:srgbClr val="003A70"/>
              </a:buClr>
              <a:buSzPts val="1800"/>
              <a:buChar char="•"/>
              <a:defRPr/>
            </a:lvl3pPr>
            <a:lvl4pPr marL="1828800" lvl="3" indent="-342900" algn="l">
              <a:lnSpc>
                <a:spcPct val="100000"/>
              </a:lnSpc>
              <a:spcBef>
                <a:spcPts val="360"/>
              </a:spcBef>
              <a:spcAft>
                <a:spcPts val="0"/>
              </a:spcAft>
              <a:buClr>
                <a:srgbClr val="003A70"/>
              </a:buClr>
              <a:buSzPts val="1800"/>
              <a:buChar char="–"/>
              <a:defRPr/>
            </a:lvl4pPr>
            <a:lvl5pPr marL="2286000" lvl="4" indent="-342900" algn="l">
              <a:lnSpc>
                <a:spcPct val="100000"/>
              </a:lnSpc>
              <a:spcBef>
                <a:spcPts val="360"/>
              </a:spcBef>
              <a:spcAft>
                <a:spcPts val="0"/>
              </a:spcAft>
              <a:buClr>
                <a:srgbClr val="003A70"/>
              </a:buClr>
              <a:buSzPts val="1800"/>
              <a:buChar char="»"/>
              <a:defRPr/>
            </a:lvl5pPr>
            <a:lvl6pPr marL="2743200" lvl="5" indent="-342900" algn="l">
              <a:lnSpc>
                <a:spcPct val="100000"/>
              </a:lnSpc>
              <a:spcBef>
                <a:spcPts val="360"/>
              </a:spcBef>
              <a:spcAft>
                <a:spcPts val="0"/>
              </a:spcAft>
              <a:buClr>
                <a:schemeClr val="lt1"/>
              </a:buClr>
              <a:buSzPts val="1800"/>
              <a:buChar char="»"/>
              <a:defRPr/>
            </a:lvl6pPr>
            <a:lvl7pPr marL="3200400" lvl="6" indent="-342900" algn="l">
              <a:lnSpc>
                <a:spcPct val="100000"/>
              </a:lnSpc>
              <a:spcBef>
                <a:spcPts val="360"/>
              </a:spcBef>
              <a:spcAft>
                <a:spcPts val="0"/>
              </a:spcAft>
              <a:buClr>
                <a:schemeClr val="lt1"/>
              </a:buClr>
              <a:buSzPts val="1800"/>
              <a:buChar char="»"/>
              <a:defRPr/>
            </a:lvl7pPr>
            <a:lvl8pPr marL="3657600" lvl="7" indent="-342900" algn="l">
              <a:lnSpc>
                <a:spcPct val="100000"/>
              </a:lnSpc>
              <a:spcBef>
                <a:spcPts val="360"/>
              </a:spcBef>
              <a:spcAft>
                <a:spcPts val="0"/>
              </a:spcAft>
              <a:buClr>
                <a:schemeClr val="lt1"/>
              </a:buClr>
              <a:buSzPts val="1800"/>
              <a:buChar char="»"/>
              <a:defRPr/>
            </a:lvl8pPr>
            <a:lvl9pPr marL="4114800" lvl="8" indent="-342900" algn="l">
              <a:lnSpc>
                <a:spcPct val="100000"/>
              </a:lnSpc>
              <a:spcBef>
                <a:spcPts val="360"/>
              </a:spcBef>
              <a:spcAft>
                <a:spcPts val="0"/>
              </a:spcAft>
              <a:buClr>
                <a:schemeClr val="lt1"/>
              </a:buClr>
              <a:buSzPts val="1800"/>
              <a:buChar char="»"/>
              <a:defRPr/>
            </a:lvl9pPr>
          </a:lstStyle>
          <a:p>
            <a:endParaRPr/>
          </a:p>
        </p:txBody>
      </p:sp>
    </p:spTree>
    <p:extLst>
      <p:ext uri="{BB962C8B-B14F-4D97-AF65-F5344CB8AC3E}">
        <p14:creationId xmlns:p14="http://schemas.microsoft.com/office/powerpoint/2010/main" val="1781842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312E89-0D90-A04E-A402-D53692DE2F68}"/>
              </a:ext>
            </a:extLst>
          </p:cNvPr>
          <p:cNvSpPr>
            <a:spLocks noGrp="1"/>
          </p:cNvSpPr>
          <p:nvPr>
            <p:ph type="title"/>
          </p:nvPr>
        </p:nvSpPr>
        <p:spPr>
          <a:xfrm>
            <a:off x="2117036" y="815009"/>
            <a:ext cx="6480312" cy="4830417"/>
          </a:xfrm>
        </p:spPr>
        <p:txBody>
          <a:bodyPr>
            <a:normAutofit/>
          </a:bodyPr>
          <a:lstStyle>
            <a:lvl1pPr algn="r">
              <a:defRPr sz="4000">
                <a:solidFill>
                  <a:schemeClr val="bg1"/>
                </a:solidFill>
              </a:defRPr>
            </a:lvl1pPr>
          </a:lstStyle>
          <a:p>
            <a:r>
              <a:rPr lang="en-US"/>
              <a:t>Click to edit Master title style</a:t>
            </a:r>
          </a:p>
        </p:txBody>
      </p:sp>
    </p:spTree>
    <p:extLst>
      <p:ext uri="{BB962C8B-B14F-4D97-AF65-F5344CB8AC3E}">
        <p14:creationId xmlns:p14="http://schemas.microsoft.com/office/powerpoint/2010/main" val="49747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333819"/>
            <a:ext cx="7886700" cy="2613025"/>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623888" y="4066872"/>
            <a:ext cx="7886700" cy="2039288"/>
          </a:xfrm>
        </p:spPr>
        <p:txBody>
          <a:bodyPr/>
          <a:lstStyle>
            <a:lvl1pPr marL="0" indent="0">
              <a:buNone/>
              <a:defRPr sz="2400">
                <a:solidFill>
                  <a:srgbClr val="1C37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747A3B90-34C7-AC47-8EAD-2571983BECBF}"/>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733284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333819"/>
            <a:ext cx="7886700" cy="2613025"/>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623888" y="4066872"/>
            <a:ext cx="7886700" cy="2039288"/>
          </a:xfrm>
        </p:spPr>
        <p:txBody>
          <a:bodyPr/>
          <a:lstStyle>
            <a:lvl1pPr marL="0" indent="0">
              <a:buNone/>
              <a:defRPr sz="2400">
                <a:solidFill>
                  <a:srgbClr val="1C37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4">
            <a:extLst>
              <a:ext uri="{FF2B5EF4-FFF2-40B4-BE49-F238E27FC236}">
                <a16:creationId xmlns:a16="http://schemas.microsoft.com/office/drawing/2014/main" id="{CDD39E28-BD04-C14F-A80B-131D827B0555}"/>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1428564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B29B-8331-5E4E-97ED-2973BAF0C85B}"/>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31BEDCCF-0AF1-E044-9D66-C3666E0728E2}"/>
              </a:ext>
            </a:extLst>
          </p:cNvPr>
          <p:cNvSpPr>
            <a:spLocks noGrp="1"/>
          </p:cNvSpPr>
          <p:nvPr>
            <p:ph type="body" sz="quarter" idx="11"/>
          </p:nvPr>
        </p:nvSpPr>
        <p:spPr>
          <a:xfrm>
            <a:off x="628650" y="1789113"/>
            <a:ext cx="7886700" cy="4224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60889045-DCCA-3143-B503-0CAFC25A072D}"/>
              </a:ext>
            </a:extLst>
          </p:cNvPr>
          <p:cNvSpPr>
            <a:spLocks noGrp="1"/>
          </p:cNvSpPr>
          <p:nvPr>
            <p:ph type="sldNum" sz="quarter" idx="12"/>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1522463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B29B-8331-5E4E-97ED-2973BAF0C85B}"/>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31BEDCCF-0AF1-E044-9D66-C3666E0728E2}"/>
              </a:ext>
            </a:extLst>
          </p:cNvPr>
          <p:cNvSpPr>
            <a:spLocks noGrp="1"/>
          </p:cNvSpPr>
          <p:nvPr>
            <p:ph type="body" sz="quarter" idx="11"/>
          </p:nvPr>
        </p:nvSpPr>
        <p:spPr>
          <a:xfrm>
            <a:off x="628650" y="1789113"/>
            <a:ext cx="7886700" cy="4224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A6FF0493-06AA-B344-95FC-5C43DB87310D}"/>
              </a:ext>
            </a:extLst>
          </p:cNvPr>
          <p:cNvSpPr>
            <a:spLocks noGrp="1"/>
          </p:cNvSpPr>
          <p:nvPr>
            <p:ph type="sldNum" sz="quarter" idx="12"/>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2988999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5685495-3245-4B4F-A717-1567ED3C5C14}"/>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1699418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1B4D3C96-6D44-8840-87BC-433A8F9B8661}"/>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2998166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477078"/>
            <a:ext cx="7886700" cy="1123122"/>
          </a:xfrm>
        </p:spPr>
        <p:txBody>
          <a:bodyPr anchor="t" anchorCtr="0">
            <a:normAutofit/>
          </a:bodyPr>
          <a:lstStyle>
            <a:lvl1pPr algn="ctr">
              <a:defRPr sz="3600"/>
            </a:lvl1pPr>
          </a:lstStyle>
          <a:p>
            <a:r>
              <a:rPr lang="en-US"/>
              <a:t>Click to edit Master title style</a:t>
            </a:r>
          </a:p>
        </p:txBody>
      </p:sp>
      <p:sp>
        <p:nvSpPr>
          <p:cNvPr id="3" name="Slide Number Placeholder 2">
            <a:extLst>
              <a:ext uri="{FF2B5EF4-FFF2-40B4-BE49-F238E27FC236}">
                <a16:creationId xmlns:a16="http://schemas.microsoft.com/office/drawing/2014/main" id="{19547656-C5FC-954C-B761-1FC1C6E4775F}"/>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1475483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28111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7">
            <a:extLst>
              <a:ext uri="{FF2B5EF4-FFF2-40B4-BE49-F238E27FC236}">
                <a16:creationId xmlns:a16="http://schemas.microsoft.com/office/drawing/2014/main" id="{F6EE58B9-9B87-4B4B-8931-230C7CE0411E}"/>
              </a:ext>
            </a:extLst>
          </p:cNvPr>
          <p:cNvSpPr>
            <a:spLocks noGrp="1"/>
          </p:cNvSpPr>
          <p:nvPr>
            <p:ph type="sldNum" sz="quarter" idx="4"/>
          </p:nvPr>
        </p:nvSpPr>
        <p:spPr>
          <a:xfrm>
            <a:off x="7323847" y="6410960"/>
            <a:ext cx="1727697" cy="284480"/>
          </a:xfrm>
          <a:prstGeom prst="rect">
            <a:avLst/>
          </a:prstGeom>
        </p:spPr>
        <p:txBody>
          <a:bodyPr/>
          <a:lstStyle>
            <a:lvl1pPr algn="r">
              <a:defRPr sz="1000" baseline="0">
                <a:solidFill>
                  <a:schemeClr val="bg1"/>
                </a:solidFill>
                <a:latin typeface="Arial" panose="020B0604020202020204" pitchFamily="34" charset="0"/>
              </a:defRPr>
            </a:lvl1pPr>
          </a:lstStyle>
          <a:p>
            <a:fld id="{4944B7B2-FFA2-5148-A472-BF046BD89520}" type="slidenum">
              <a:rPr lang="en-US" smtClean="0"/>
              <a:pPr/>
              <a:t>‹#›</a:t>
            </a:fld>
            <a:endParaRPr lang="en-US"/>
          </a:p>
        </p:txBody>
      </p:sp>
    </p:spTree>
    <p:extLst>
      <p:ext uri="{BB962C8B-B14F-4D97-AF65-F5344CB8AC3E}">
        <p14:creationId xmlns:p14="http://schemas.microsoft.com/office/powerpoint/2010/main" val="1917354016"/>
      </p:ext>
    </p:extLst>
  </p:cSld>
  <p:clrMap bg1="lt1" tx1="dk1" bg2="lt2" tx2="dk2" accent1="accent1" accent2="accent2" accent3="accent3" accent4="accent4" accent5="accent5" accent6="accent6" hlink="hlink" folHlink="folHlink"/>
  <p:sldLayoutIdLst>
    <p:sldLayoutId id="2147483697" r:id="rId1"/>
    <p:sldLayoutId id="2147483709" r:id="rId2"/>
    <p:sldLayoutId id="2147483699" r:id="rId3"/>
    <p:sldLayoutId id="2147483718" r:id="rId4"/>
    <p:sldLayoutId id="2147483711" r:id="rId5"/>
    <p:sldLayoutId id="2147483710" r:id="rId6"/>
    <p:sldLayoutId id="2147483700" r:id="rId7"/>
    <p:sldLayoutId id="2147483712" r:id="rId8"/>
    <p:sldLayoutId id="2147483702" r:id="rId9"/>
    <p:sldLayoutId id="2147483713" r:id="rId10"/>
    <p:sldLayoutId id="2147483704" r:id="rId11"/>
    <p:sldLayoutId id="2147483714" r:id="rId12"/>
    <p:sldLayoutId id="2147483705" r:id="rId13"/>
    <p:sldLayoutId id="2147483715" r:id="rId14"/>
    <p:sldLayoutId id="2147483719" r:id="rId15"/>
    <p:sldLayoutId id="2147483724" r:id="rId16"/>
    <p:sldLayoutId id="2147483725" r:id="rId17"/>
  </p:sldLayoutIdLst>
  <p:hf hdr="0" ftr="0" dt="0"/>
  <p:txStyles>
    <p:titleStyle>
      <a:lvl1pPr algn="l" defTabSz="914400" rtl="0" eaLnBrk="1" latinLnBrk="0" hangingPunct="1">
        <a:lnSpc>
          <a:spcPct val="90000"/>
        </a:lnSpc>
        <a:spcBef>
          <a:spcPct val="0"/>
        </a:spcBef>
        <a:buNone/>
        <a:defRPr sz="4200" b="1" kern="1200">
          <a:solidFill>
            <a:srgbClr val="1C37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C37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C37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C37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37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37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hyperlink" Target="https://www.dpi.nc.gov/districts-schools/federal-program-monitoring/comprehensive-and-targeted-support" TargetMode="External"/><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hyperlink" Target="https://www.dpi.nc.gov/districts-schools/federal-program-monitoring/comprehensive-and-targeted-support" TargetMode="External"/><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microsoft.com/office/2018/10/relationships/comments" Target="../comments/modernComment_142_22BBCB32.xml"/><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hyperlink" Target="https://www.dpi.nc.gov/districts-schools/federal-program-monitoring/parent-and-family-engagement"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hyperlink" Target="https://www.dpi.nc.gov/7-essential-components-pfe/download?attachment"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www.dpi.nc.gov/districts-schools/districts-schools-support/integrated-academic-behavior-systems" TargetMode="External"/><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hyperlink" Target="https://www.dpi.nc.gov/districts-schools/federal-program-monitoring/comprehensive-and-targeted-support#Tab-Resourcesegpresentationsrecordingsnon-regulatoryguidance-7788"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mailto:Tenisea.madry@dpi.nc.gov" TargetMode="External"/><Relationship Id="rId13" Type="http://schemas.openxmlformats.org/officeDocument/2006/relationships/image" Target="../media/image18.png"/><Relationship Id="rId3" Type="http://schemas.openxmlformats.org/officeDocument/2006/relationships/hyperlink" Target="mailto:Richard.lewis@dpi.nc.gov" TargetMode="External"/><Relationship Id="rId7" Type="http://schemas.openxmlformats.org/officeDocument/2006/relationships/hyperlink" Target="mailto:Penny.crooks@dpi.nc.gov" TargetMode="External"/><Relationship Id="rId12" Type="http://schemas.openxmlformats.org/officeDocument/2006/relationships/image" Target="../media/image15.jpeg"/><Relationship Id="rId2" Type="http://schemas.openxmlformats.org/officeDocument/2006/relationships/notesSlide" Target="../notesSlides/notesSlide32.xml"/><Relationship Id="rId16" Type="http://schemas.openxmlformats.org/officeDocument/2006/relationships/image" Target="../media/image21.svg"/><Relationship Id="rId1" Type="http://schemas.openxmlformats.org/officeDocument/2006/relationships/slideLayout" Target="../slideLayouts/slideLayout10.xml"/><Relationship Id="rId6" Type="http://schemas.openxmlformats.org/officeDocument/2006/relationships/hyperlink" Target="mailto:Julie.higdon@dpi.nc.gov" TargetMode="External"/><Relationship Id="rId11" Type="http://schemas.openxmlformats.org/officeDocument/2006/relationships/image" Target="../media/image14.png"/><Relationship Id="rId5" Type="http://schemas.openxmlformats.org/officeDocument/2006/relationships/image" Target="../media/image12.jpeg"/><Relationship Id="rId15" Type="http://schemas.openxmlformats.org/officeDocument/2006/relationships/image" Target="../media/image20.png"/><Relationship Id="rId10" Type="http://schemas.openxmlformats.org/officeDocument/2006/relationships/image" Target="../media/image13.jpeg"/><Relationship Id="rId4" Type="http://schemas.openxmlformats.org/officeDocument/2006/relationships/image" Target="../media/image11.jpeg"/><Relationship Id="rId9" Type="http://schemas.openxmlformats.org/officeDocument/2006/relationships/hyperlink" Target="mailto:James.popp@dpi.nc.gov" TargetMode="External"/><Relationship Id="rId14" Type="http://schemas.openxmlformats.org/officeDocument/2006/relationships/image" Target="../media/image19.sv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03_2E0B72C4.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0FF2F-B653-2C41-B529-3E819B5AD424}"/>
              </a:ext>
            </a:extLst>
          </p:cNvPr>
          <p:cNvSpPr>
            <a:spLocks noGrp="1"/>
          </p:cNvSpPr>
          <p:nvPr>
            <p:ph type="title"/>
          </p:nvPr>
        </p:nvSpPr>
        <p:spPr/>
        <p:txBody>
          <a:bodyPr>
            <a:normAutofit fontScale="90000"/>
          </a:bodyPr>
          <a:lstStyle/>
          <a:p>
            <a:br>
              <a:rPr lang="en-US" dirty="0">
                <a:latin typeface="Arial"/>
                <a:ea typeface="Calibri"/>
                <a:cs typeface="Arial"/>
              </a:rPr>
            </a:br>
            <a:br>
              <a:rPr lang="en-US" dirty="0">
                <a:latin typeface="Arial"/>
                <a:ea typeface="Calibri"/>
                <a:cs typeface="Arial"/>
              </a:rPr>
            </a:br>
            <a:r>
              <a:rPr lang="en-US" dirty="0">
                <a:latin typeface="Arial"/>
                <a:ea typeface="Calibri"/>
                <a:cs typeface="Arial"/>
              </a:rPr>
              <a:t> Comprehensive &amp; Targeted Support (CTS) Presentation  </a:t>
            </a:r>
            <a:br>
              <a:rPr lang="en-US" dirty="0"/>
            </a:br>
            <a:br>
              <a:rPr lang="en-US" sz="2800" dirty="0"/>
            </a:br>
            <a:br>
              <a:rPr lang="en-US" sz="2800" dirty="0"/>
            </a:br>
            <a:r>
              <a:rPr lang="en-US" sz="2000" b="0" i="1" dirty="0">
                <a:solidFill>
                  <a:prstClr val="white"/>
                </a:solidFill>
                <a:cs typeface="Arial"/>
              </a:rPr>
              <a:t>A</a:t>
            </a:r>
            <a:r>
              <a:rPr lang="en-US" sz="2000" b="0" i="1" dirty="0">
                <a:solidFill>
                  <a:prstClr val="white"/>
                </a:solidFill>
                <a:ea typeface="+mj-lt"/>
                <a:cs typeface="+mj-lt"/>
              </a:rPr>
              <a:t> helpful guide for Comprehensive and Targeted Support (CTS) for Public School Units (PSU) and School-level leaders.  Viewers will be guided through resources related to evidence-based interventions, tools for enhancing parent and family engagement, resource allocation review, </a:t>
            </a:r>
            <a:r>
              <a:rPr lang="en-US" sz="2000" b="0" i="1" dirty="0" err="1">
                <a:solidFill>
                  <a:prstClr val="white"/>
                </a:solidFill>
                <a:ea typeface="+mj-lt"/>
                <a:cs typeface="+mj-lt"/>
              </a:rPr>
              <a:t>NCStar</a:t>
            </a:r>
            <a:r>
              <a:rPr lang="en-US" sz="2000" b="0" i="1" dirty="0">
                <a:solidFill>
                  <a:prstClr val="white"/>
                </a:solidFill>
                <a:ea typeface="+mj-lt"/>
                <a:cs typeface="+mj-lt"/>
              </a:rPr>
              <a:t> strategies, and more.</a:t>
            </a:r>
            <a:br>
              <a:rPr lang="en-US" sz="2000" b="0" i="1" dirty="0">
                <a:cs typeface="Arial"/>
              </a:rPr>
            </a:br>
            <a:br>
              <a:rPr lang="en-US" sz="2000" b="0" i="1" dirty="0">
                <a:cs typeface="Arial"/>
              </a:rPr>
            </a:br>
            <a:r>
              <a:rPr lang="en-US" sz="2000" b="0" i="1" dirty="0">
                <a:solidFill>
                  <a:srgbClr val="FF0000"/>
                </a:solidFill>
                <a:cs typeface="Arial"/>
              </a:rPr>
              <a:t>  </a:t>
            </a:r>
            <a:br>
              <a:rPr lang="en-US" sz="2000" b="0" i="1" dirty="0"/>
            </a:br>
            <a:br>
              <a:rPr lang="en-US" sz="2000" b="0" i="1" dirty="0"/>
            </a:br>
            <a:r>
              <a:rPr lang="en-US" sz="1400" b="0" i="1" dirty="0">
                <a:solidFill>
                  <a:prstClr val="white"/>
                </a:solidFill>
              </a:rPr>
              <a:t> </a:t>
            </a:r>
            <a:br>
              <a:rPr lang="en-US" sz="1400" b="0" dirty="0"/>
            </a:br>
            <a:endParaRPr lang="en-US" sz="2000" dirty="0">
              <a:cs typeface="Arial"/>
            </a:endParaRPr>
          </a:p>
        </p:txBody>
      </p:sp>
    </p:spTree>
    <p:extLst>
      <p:ext uri="{BB962C8B-B14F-4D97-AF65-F5344CB8AC3E}">
        <p14:creationId xmlns:p14="http://schemas.microsoft.com/office/powerpoint/2010/main" val="1798034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DEFC4-62BC-175E-A856-A260DF3D6D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7AAB23-1DFC-89D8-04CF-410562DF0596}"/>
              </a:ext>
            </a:extLst>
          </p:cNvPr>
          <p:cNvSpPr>
            <a:spLocks noGrp="1"/>
          </p:cNvSpPr>
          <p:nvPr>
            <p:ph type="title"/>
          </p:nvPr>
        </p:nvSpPr>
        <p:spPr>
          <a:xfrm>
            <a:off x="823976" y="162560"/>
            <a:ext cx="7886700" cy="518477"/>
          </a:xfrm>
        </p:spPr>
        <p:txBody>
          <a:bodyPr anchor="b">
            <a:normAutofit/>
          </a:bodyPr>
          <a:lstStyle/>
          <a:p>
            <a:pPr algn="ctr"/>
            <a:r>
              <a:rPr lang="en-US" sz="2500" dirty="0">
                <a:cs typeface="Arial"/>
              </a:rPr>
              <a:t>Resource Allocation Review (RAR)</a:t>
            </a:r>
            <a:endParaRPr lang="en-US" sz="2500" dirty="0"/>
          </a:p>
        </p:txBody>
      </p:sp>
      <p:sp>
        <p:nvSpPr>
          <p:cNvPr id="8" name="Slide Number Placeholder 3">
            <a:extLst>
              <a:ext uri="{FF2B5EF4-FFF2-40B4-BE49-F238E27FC236}">
                <a16:creationId xmlns:a16="http://schemas.microsoft.com/office/drawing/2014/main" id="{09809E33-98D3-52B8-B0E7-ED13AAA8BDE5}"/>
              </a:ext>
            </a:extLst>
          </p:cNvPr>
          <p:cNvSpPr>
            <a:spLocks noGrp="1"/>
          </p:cNvSpPr>
          <p:nvPr>
            <p:ph type="sldNum" sz="quarter" idx="12"/>
          </p:nvPr>
        </p:nvSpPr>
        <p:spPr/>
        <p:txBody>
          <a:bodyPr>
            <a:normAutofit/>
          </a:bodyPr>
          <a:lstStyle/>
          <a:p>
            <a:pPr>
              <a:spcAft>
                <a:spcPts val="600"/>
              </a:spcAft>
            </a:pPr>
            <a:fld id="{330EA680-D336-4FF7-8B7A-9848BB0A1C32}" type="slidenum">
              <a:rPr lang="en-US" smtClean="0"/>
              <a:pPr>
                <a:spcAft>
                  <a:spcPts val="600"/>
                </a:spcAft>
              </a:pPr>
              <a:t>10</a:t>
            </a:fld>
            <a:endParaRPr lang="en-US"/>
          </a:p>
        </p:txBody>
      </p:sp>
      <p:sp>
        <p:nvSpPr>
          <p:cNvPr id="4" name="Content Placeholder 3">
            <a:extLst>
              <a:ext uri="{FF2B5EF4-FFF2-40B4-BE49-F238E27FC236}">
                <a16:creationId xmlns:a16="http://schemas.microsoft.com/office/drawing/2014/main" id="{EC7DAC8E-BE0F-41F0-76BF-E2748C665AEB}"/>
              </a:ext>
            </a:extLst>
          </p:cNvPr>
          <p:cNvSpPr>
            <a:spLocks noGrp="1"/>
          </p:cNvSpPr>
          <p:nvPr>
            <p:ph idx="1"/>
          </p:nvPr>
        </p:nvSpPr>
        <p:spPr/>
        <p:txBody>
          <a:bodyPr/>
          <a:lstStyle/>
          <a:p>
            <a:pPr marL="0" indent="0">
              <a:buNone/>
            </a:pPr>
            <a:r>
              <a:rPr lang="en-US" dirty="0"/>
              <a:t>Dimension #3: High-Quality Teaching and Learning in ATSI / CSI Schools</a:t>
            </a:r>
          </a:p>
          <a:p>
            <a:pPr marL="0" indent="0">
              <a:buNone/>
            </a:pPr>
            <a:endParaRPr lang="en-US" dirty="0"/>
          </a:p>
          <a:p>
            <a:r>
              <a:rPr lang="en-US" dirty="0"/>
              <a:t>Standards-aligned curriculum and relevant materials</a:t>
            </a:r>
          </a:p>
          <a:p>
            <a:r>
              <a:rPr lang="en-US" dirty="0"/>
              <a:t>Instructional time and class size</a:t>
            </a:r>
          </a:p>
          <a:p>
            <a:r>
              <a:rPr lang="en-US" dirty="0"/>
              <a:t>Access to advanced courses and enrichment opportunities</a:t>
            </a:r>
          </a:p>
          <a:p>
            <a:r>
              <a:rPr lang="en-US" dirty="0"/>
              <a:t>Evidence-based intervention supports</a:t>
            </a:r>
          </a:p>
        </p:txBody>
      </p:sp>
    </p:spTree>
    <p:extLst>
      <p:ext uri="{BB962C8B-B14F-4D97-AF65-F5344CB8AC3E}">
        <p14:creationId xmlns:p14="http://schemas.microsoft.com/office/powerpoint/2010/main" val="3984351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D0A99-E413-6C8F-DCD1-039348FAAD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F37A40-05C4-2055-B5E3-ACCE204C8099}"/>
              </a:ext>
            </a:extLst>
          </p:cNvPr>
          <p:cNvSpPr>
            <a:spLocks noGrp="1"/>
          </p:cNvSpPr>
          <p:nvPr>
            <p:ph type="title"/>
          </p:nvPr>
        </p:nvSpPr>
        <p:spPr>
          <a:xfrm>
            <a:off x="823976" y="162560"/>
            <a:ext cx="7886700" cy="518477"/>
          </a:xfrm>
        </p:spPr>
        <p:txBody>
          <a:bodyPr anchor="b">
            <a:normAutofit/>
          </a:bodyPr>
          <a:lstStyle/>
          <a:p>
            <a:pPr algn="ctr"/>
            <a:r>
              <a:rPr lang="en-US" sz="2500" dirty="0">
                <a:cs typeface="Arial"/>
              </a:rPr>
              <a:t>Resource Allocation Review (RAR)</a:t>
            </a:r>
            <a:endParaRPr lang="en-US" sz="2500" dirty="0"/>
          </a:p>
        </p:txBody>
      </p:sp>
      <p:sp>
        <p:nvSpPr>
          <p:cNvPr id="8" name="Slide Number Placeholder 3">
            <a:extLst>
              <a:ext uri="{FF2B5EF4-FFF2-40B4-BE49-F238E27FC236}">
                <a16:creationId xmlns:a16="http://schemas.microsoft.com/office/drawing/2014/main" id="{723798E9-7217-BF87-CCFE-8DA2C0B39C53}"/>
              </a:ext>
            </a:extLst>
          </p:cNvPr>
          <p:cNvSpPr>
            <a:spLocks noGrp="1"/>
          </p:cNvSpPr>
          <p:nvPr>
            <p:ph type="sldNum" sz="quarter" idx="12"/>
          </p:nvPr>
        </p:nvSpPr>
        <p:spPr/>
        <p:txBody>
          <a:bodyPr>
            <a:normAutofit/>
          </a:bodyPr>
          <a:lstStyle/>
          <a:p>
            <a:pPr>
              <a:spcAft>
                <a:spcPts val="600"/>
              </a:spcAft>
            </a:pPr>
            <a:fld id="{330EA680-D336-4FF7-8B7A-9848BB0A1C32}" type="slidenum">
              <a:rPr lang="en-US" smtClean="0"/>
              <a:pPr>
                <a:spcAft>
                  <a:spcPts val="600"/>
                </a:spcAft>
              </a:pPr>
              <a:t>11</a:t>
            </a:fld>
            <a:endParaRPr lang="en-US"/>
          </a:p>
        </p:txBody>
      </p:sp>
      <p:sp>
        <p:nvSpPr>
          <p:cNvPr id="4" name="Content Placeholder 3">
            <a:extLst>
              <a:ext uri="{FF2B5EF4-FFF2-40B4-BE49-F238E27FC236}">
                <a16:creationId xmlns:a16="http://schemas.microsoft.com/office/drawing/2014/main" id="{8401E06F-173F-F7CB-9EE8-95E29D07F6E7}"/>
              </a:ext>
            </a:extLst>
          </p:cNvPr>
          <p:cNvSpPr>
            <a:spLocks noGrp="1"/>
          </p:cNvSpPr>
          <p:nvPr>
            <p:ph idx="1"/>
          </p:nvPr>
        </p:nvSpPr>
        <p:spPr/>
        <p:txBody>
          <a:bodyPr/>
          <a:lstStyle/>
          <a:p>
            <a:pPr marL="0" indent="0">
              <a:buNone/>
            </a:pPr>
            <a:r>
              <a:rPr lang="en-US" dirty="0"/>
              <a:t>Dimension #4: Whole Child Supports in ATSI / CSI schools</a:t>
            </a:r>
          </a:p>
          <a:p>
            <a:pPr marL="0" indent="0">
              <a:buNone/>
            </a:pPr>
            <a:endParaRPr lang="en-US" dirty="0"/>
          </a:p>
          <a:p>
            <a:r>
              <a:rPr lang="en-US" dirty="0"/>
              <a:t>Safety, belonging, and positive relationships</a:t>
            </a:r>
          </a:p>
          <a:p>
            <a:r>
              <a:rPr lang="en-US" dirty="0"/>
              <a:t>Fair discipline practices</a:t>
            </a:r>
          </a:p>
          <a:p>
            <a:r>
              <a:rPr lang="en-US" dirty="0"/>
              <a:t>Mental health and social-emotional supports</a:t>
            </a:r>
          </a:p>
          <a:p>
            <a:r>
              <a:rPr lang="en-US" dirty="0"/>
              <a:t>Family engagement and communication</a:t>
            </a:r>
          </a:p>
        </p:txBody>
      </p:sp>
    </p:spTree>
    <p:extLst>
      <p:ext uri="{BB962C8B-B14F-4D97-AF65-F5344CB8AC3E}">
        <p14:creationId xmlns:p14="http://schemas.microsoft.com/office/powerpoint/2010/main" val="792719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4D462-60E0-8F45-4CFE-970024EFB0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EF0AC2-FE41-8156-6075-635A1E6D5B1B}"/>
              </a:ext>
            </a:extLst>
          </p:cNvPr>
          <p:cNvSpPr>
            <a:spLocks noGrp="1"/>
          </p:cNvSpPr>
          <p:nvPr>
            <p:ph type="title"/>
          </p:nvPr>
        </p:nvSpPr>
        <p:spPr>
          <a:xfrm>
            <a:off x="823976" y="162560"/>
            <a:ext cx="7886700" cy="518477"/>
          </a:xfrm>
        </p:spPr>
        <p:txBody>
          <a:bodyPr anchor="b">
            <a:normAutofit/>
          </a:bodyPr>
          <a:lstStyle/>
          <a:p>
            <a:pPr algn="ctr"/>
            <a:r>
              <a:rPr lang="en-US" sz="2500" dirty="0">
                <a:cs typeface="Arial"/>
              </a:rPr>
              <a:t>Resource Allocation Review (RAR)</a:t>
            </a:r>
            <a:endParaRPr lang="en-US" sz="2500" dirty="0"/>
          </a:p>
        </p:txBody>
      </p:sp>
      <p:sp>
        <p:nvSpPr>
          <p:cNvPr id="8" name="Slide Number Placeholder 3">
            <a:extLst>
              <a:ext uri="{FF2B5EF4-FFF2-40B4-BE49-F238E27FC236}">
                <a16:creationId xmlns:a16="http://schemas.microsoft.com/office/drawing/2014/main" id="{85600F84-F140-4AD0-FC1A-CBD6AE73CAE5}"/>
              </a:ext>
            </a:extLst>
          </p:cNvPr>
          <p:cNvSpPr>
            <a:spLocks noGrp="1"/>
          </p:cNvSpPr>
          <p:nvPr>
            <p:ph type="sldNum" sz="quarter" idx="12"/>
          </p:nvPr>
        </p:nvSpPr>
        <p:spPr/>
        <p:txBody>
          <a:bodyPr>
            <a:normAutofit/>
          </a:bodyPr>
          <a:lstStyle/>
          <a:p>
            <a:pPr>
              <a:spcAft>
                <a:spcPts val="600"/>
              </a:spcAft>
            </a:pPr>
            <a:fld id="{330EA680-D336-4FF7-8B7A-9848BB0A1C32}" type="slidenum">
              <a:rPr lang="en-US" smtClean="0"/>
              <a:pPr>
                <a:spcAft>
                  <a:spcPts val="600"/>
                </a:spcAft>
              </a:pPr>
              <a:t>12</a:t>
            </a:fld>
            <a:endParaRPr lang="en-US"/>
          </a:p>
        </p:txBody>
      </p:sp>
      <p:sp>
        <p:nvSpPr>
          <p:cNvPr id="4" name="Content Placeholder 3">
            <a:extLst>
              <a:ext uri="{FF2B5EF4-FFF2-40B4-BE49-F238E27FC236}">
                <a16:creationId xmlns:a16="http://schemas.microsoft.com/office/drawing/2014/main" id="{E37E0854-5695-FC99-BE62-51C4AE93A8E9}"/>
              </a:ext>
            </a:extLst>
          </p:cNvPr>
          <p:cNvSpPr>
            <a:spLocks noGrp="1"/>
          </p:cNvSpPr>
          <p:nvPr>
            <p:ph idx="1"/>
          </p:nvPr>
        </p:nvSpPr>
        <p:spPr/>
        <p:txBody>
          <a:bodyPr/>
          <a:lstStyle/>
          <a:p>
            <a:r>
              <a:rPr lang="en-US" dirty="0"/>
              <a:t>Each dimension receives a total score</a:t>
            </a:r>
          </a:p>
          <a:p>
            <a:pPr marL="0" indent="0">
              <a:buNone/>
            </a:pPr>
            <a:endParaRPr lang="en-US" dirty="0"/>
          </a:p>
          <a:p>
            <a:r>
              <a:rPr lang="en-US" dirty="0"/>
              <a:t>Scores determine rating:</a:t>
            </a:r>
          </a:p>
          <a:p>
            <a:pPr lvl="1"/>
            <a:r>
              <a:rPr lang="en-US" dirty="0"/>
              <a:t>Resources are allocated equitably</a:t>
            </a:r>
          </a:p>
          <a:p>
            <a:pPr lvl="1"/>
            <a:r>
              <a:rPr lang="en-US" dirty="0"/>
              <a:t>At least one resource inequity is present</a:t>
            </a:r>
          </a:p>
          <a:p>
            <a:pPr lvl="1"/>
            <a:r>
              <a:rPr lang="en-US" dirty="0"/>
              <a:t>Several resource inequities are present</a:t>
            </a:r>
          </a:p>
          <a:p>
            <a:pPr lvl="1"/>
            <a:r>
              <a:rPr lang="en-US" dirty="0"/>
              <a:t>Resource inequities are prevalent</a:t>
            </a:r>
          </a:p>
          <a:p>
            <a:pPr marL="457200" lvl="1" indent="0">
              <a:buNone/>
            </a:pPr>
            <a:endParaRPr lang="en-US" dirty="0"/>
          </a:p>
          <a:p>
            <a:r>
              <a:rPr lang="en-US" dirty="0"/>
              <a:t>Describe needs if concerns are identified</a:t>
            </a:r>
          </a:p>
        </p:txBody>
      </p:sp>
    </p:spTree>
    <p:extLst>
      <p:ext uri="{BB962C8B-B14F-4D97-AF65-F5344CB8AC3E}">
        <p14:creationId xmlns:p14="http://schemas.microsoft.com/office/powerpoint/2010/main" val="157739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B78CB-3B29-58F6-A696-D2DF61DE29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3840C9-3AB9-6A9C-2E4A-BEE1BAD38980}"/>
              </a:ext>
            </a:extLst>
          </p:cNvPr>
          <p:cNvSpPr>
            <a:spLocks noGrp="1"/>
          </p:cNvSpPr>
          <p:nvPr>
            <p:ph type="title"/>
          </p:nvPr>
        </p:nvSpPr>
        <p:spPr>
          <a:xfrm>
            <a:off x="823976" y="162560"/>
            <a:ext cx="7886700" cy="518477"/>
          </a:xfrm>
        </p:spPr>
        <p:txBody>
          <a:bodyPr anchor="b">
            <a:normAutofit/>
          </a:bodyPr>
          <a:lstStyle/>
          <a:p>
            <a:pPr algn="ctr"/>
            <a:r>
              <a:rPr lang="en-US" sz="2500" dirty="0">
                <a:cs typeface="Arial"/>
              </a:rPr>
              <a:t>Resource Allocation Review (RAR)</a:t>
            </a:r>
            <a:endParaRPr lang="en-US" sz="2500" dirty="0"/>
          </a:p>
        </p:txBody>
      </p:sp>
      <p:sp>
        <p:nvSpPr>
          <p:cNvPr id="8" name="Slide Number Placeholder 3">
            <a:extLst>
              <a:ext uri="{FF2B5EF4-FFF2-40B4-BE49-F238E27FC236}">
                <a16:creationId xmlns:a16="http://schemas.microsoft.com/office/drawing/2014/main" id="{0D2BC4A5-B7BA-FC97-98A4-2F16627EED22}"/>
              </a:ext>
            </a:extLst>
          </p:cNvPr>
          <p:cNvSpPr>
            <a:spLocks noGrp="1"/>
          </p:cNvSpPr>
          <p:nvPr>
            <p:ph type="sldNum" sz="quarter" idx="12"/>
          </p:nvPr>
        </p:nvSpPr>
        <p:spPr/>
        <p:txBody>
          <a:bodyPr>
            <a:normAutofit/>
          </a:bodyPr>
          <a:lstStyle/>
          <a:p>
            <a:pPr>
              <a:spcAft>
                <a:spcPts val="600"/>
              </a:spcAft>
            </a:pPr>
            <a:fld id="{330EA680-D336-4FF7-8B7A-9848BB0A1C32}" type="slidenum">
              <a:rPr lang="en-US" smtClean="0"/>
              <a:pPr>
                <a:spcAft>
                  <a:spcPts val="600"/>
                </a:spcAft>
              </a:pPr>
              <a:t>13</a:t>
            </a:fld>
            <a:endParaRPr lang="en-US"/>
          </a:p>
        </p:txBody>
      </p:sp>
      <p:sp>
        <p:nvSpPr>
          <p:cNvPr id="4" name="Content Placeholder 3">
            <a:extLst>
              <a:ext uri="{FF2B5EF4-FFF2-40B4-BE49-F238E27FC236}">
                <a16:creationId xmlns:a16="http://schemas.microsoft.com/office/drawing/2014/main" id="{535F7238-0511-3056-DA90-8AE727AF8EBC}"/>
              </a:ext>
            </a:extLst>
          </p:cNvPr>
          <p:cNvSpPr>
            <a:spLocks noGrp="1"/>
          </p:cNvSpPr>
          <p:nvPr>
            <p:ph idx="1"/>
          </p:nvPr>
        </p:nvSpPr>
        <p:spPr/>
        <p:txBody>
          <a:bodyPr/>
          <a:lstStyle/>
          <a:p>
            <a:r>
              <a:rPr lang="en-US" dirty="0"/>
              <a:t>Next steps and submission</a:t>
            </a:r>
          </a:p>
          <a:p>
            <a:endParaRPr lang="en-US" dirty="0"/>
          </a:p>
          <a:p>
            <a:pPr lvl="1"/>
            <a:r>
              <a:rPr lang="en-US" dirty="0"/>
              <a:t>Finalize and upload in </a:t>
            </a:r>
            <a:r>
              <a:rPr lang="en-US" dirty="0" err="1"/>
              <a:t>NCStar</a:t>
            </a:r>
            <a:r>
              <a:rPr lang="en-US" dirty="0"/>
              <a:t> under D.1.02 / CSI-ATSI .02</a:t>
            </a:r>
          </a:p>
          <a:p>
            <a:pPr lvl="1"/>
            <a:endParaRPr lang="en-US" dirty="0"/>
          </a:p>
          <a:p>
            <a:pPr lvl="1"/>
            <a:r>
              <a:rPr lang="en-US" dirty="0"/>
              <a:t>Use findings to update ATSI / CSI plans and budgets</a:t>
            </a:r>
          </a:p>
          <a:p>
            <a:pPr lvl="1"/>
            <a:endParaRPr lang="en-US" dirty="0"/>
          </a:p>
          <a:p>
            <a:pPr lvl="1"/>
            <a:r>
              <a:rPr lang="en-US" dirty="0"/>
              <a:t>Engage PSU for support</a:t>
            </a:r>
          </a:p>
        </p:txBody>
      </p:sp>
    </p:spTree>
    <p:extLst>
      <p:ext uri="{BB962C8B-B14F-4D97-AF65-F5344CB8AC3E}">
        <p14:creationId xmlns:p14="http://schemas.microsoft.com/office/powerpoint/2010/main" val="2342199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2723E-D180-E4E5-9074-8683FFBFEB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5635E4-3F3F-319D-0259-1A68A97BC3B4}"/>
              </a:ext>
            </a:extLst>
          </p:cNvPr>
          <p:cNvSpPr>
            <a:spLocks noGrp="1"/>
          </p:cNvSpPr>
          <p:nvPr>
            <p:ph type="title"/>
          </p:nvPr>
        </p:nvSpPr>
        <p:spPr>
          <a:xfrm>
            <a:off x="823976" y="162560"/>
            <a:ext cx="7886700" cy="518477"/>
          </a:xfrm>
        </p:spPr>
        <p:txBody>
          <a:bodyPr anchor="b">
            <a:normAutofit/>
          </a:bodyPr>
          <a:lstStyle/>
          <a:p>
            <a:pPr algn="ctr"/>
            <a:r>
              <a:rPr lang="en-US" sz="2500" dirty="0">
                <a:cs typeface="Arial"/>
              </a:rPr>
              <a:t>PSU </a:t>
            </a:r>
            <a:r>
              <a:rPr lang="en-US" sz="2500" dirty="0" err="1">
                <a:cs typeface="Arial"/>
              </a:rPr>
              <a:t>NCStar</a:t>
            </a:r>
            <a:r>
              <a:rPr lang="en-US" sz="2500" dirty="0">
                <a:cs typeface="Arial"/>
              </a:rPr>
              <a:t> Feedback</a:t>
            </a:r>
            <a:endParaRPr lang="en-US" sz="2500" dirty="0"/>
          </a:p>
        </p:txBody>
      </p:sp>
      <p:sp>
        <p:nvSpPr>
          <p:cNvPr id="8" name="Slide Number Placeholder 3">
            <a:extLst>
              <a:ext uri="{FF2B5EF4-FFF2-40B4-BE49-F238E27FC236}">
                <a16:creationId xmlns:a16="http://schemas.microsoft.com/office/drawing/2014/main" id="{EB3EAC9D-5B2F-1AD9-8816-23CF7D182665}"/>
              </a:ext>
            </a:extLst>
          </p:cNvPr>
          <p:cNvSpPr>
            <a:spLocks noGrp="1"/>
          </p:cNvSpPr>
          <p:nvPr>
            <p:ph type="sldNum" sz="quarter" idx="12"/>
          </p:nvPr>
        </p:nvSpPr>
        <p:spPr/>
        <p:txBody>
          <a:bodyPr>
            <a:normAutofit/>
          </a:bodyPr>
          <a:lstStyle/>
          <a:p>
            <a:pPr>
              <a:spcAft>
                <a:spcPts val="600"/>
              </a:spcAft>
            </a:pPr>
            <a:fld id="{330EA680-D336-4FF7-8B7A-9848BB0A1C32}" type="slidenum">
              <a:rPr lang="en-US" smtClean="0"/>
              <a:pPr>
                <a:spcAft>
                  <a:spcPts val="600"/>
                </a:spcAft>
              </a:pPr>
              <a:t>14</a:t>
            </a:fld>
            <a:endParaRPr lang="en-US"/>
          </a:p>
        </p:txBody>
      </p:sp>
      <p:sp>
        <p:nvSpPr>
          <p:cNvPr id="5" name="Content Placeholder 4">
            <a:extLst>
              <a:ext uri="{FF2B5EF4-FFF2-40B4-BE49-F238E27FC236}">
                <a16:creationId xmlns:a16="http://schemas.microsoft.com/office/drawing/2014/main" id="{DFE22B47-6432-A33A-4BA1-8837D1D36B41}"/>
              </a:ext>
            </a:extLst>
          </p:cNvPr>
          <p:cNvSpPr>
            <a:spLocks noGrp="1"/>
          </p:cNvSpPr>
          <p:nvPr>
            <p:ph idx="1"/>
          </p:nvPr>
        </p:nvSpPr>
        <p:spPr/>
        <p:txBody>
          <a:bodyPr/>
          <a:lstStyle/>
          <a:p>
            <a:r>
              <a:rPr lang="en-US" dirty="0"/>
              <a:t>Update Profile – Profile and Team</a:t>
            </a:r>
          </a:p>
          <a:p>
            <a:pPr lvl="1"/>
            <a:r>
              <a:rPr lang="en-US" dirty="0"/>
              <a:t>Specific Membership</a:t>
            </a:r>
          </a:p>
          <a:p>
            <a:endParaRPr lang="en-US" dirty="0"/>
          </a:p>
          <a:p>
            <a:r>
              <a:rPr lang="en-US" dirty="0"/>
              <a:t>Manage Meetings – Our Meetings</a:t>
            </a:r>
          </a:p>
          <a:p>
            <a:pPr lvl="1"/>
            <a:r>
              <a:rPr lang="en-US" dirty="0"/>
              <a:t>Agendas and Minutes</a:t>
            </a:r>
          </a:p>
          <a:p>
            <a:endParaRPr lang="en-US" dirty="0"/>
          </a:p>
          <a:p>
            <a:r>
              <a:rPr lang="en-US" dirty="0"/>
              <a:t>Set Direction – Mission, Vision, Values</a:t>
            </a:r>
          </a:p>
        </p:txBody>
      </p:sp>
    </p:spTree>
    <p:extLst>
      <p:ext uri="{BB962C8B-B14F-4D97-AF65-F5344CB8AC3E}">
        <p14:creationId xmlns:p14="http://schemas.microsoft.com/office/powerpoint/2010/main" val="932308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760F7-6B2C-E58C-1C89-B4C0FB5B21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8F142A-299D-7A24-55CA-DC1472515D06}"/>
              </a:ext>
            </a:extLst>
          </p:cNvPr>
          <p:cNvSpPr>
            <a:spLocks noGrp="1"/>
          </p:cNvSpPr>
          <p:nvPr>
            <p:ph type="title"/>
          </p:nvPr>
        </p:nvSpPr>
        <p:spPr>
          <a:xfrm>
            <a:off x="823976" y="162561"/>
            <a:ext cx="7886700" cy="577336"/>
          </a:xfrm>
        </p:spPr>
        <p:txBody>
          <a:bodyPr anchor="b">
            <a:normAutofit/>
          </a:bodyPr>
          <a:lstStyle/>
          <a:p>
            <a:pPr algn="ctr"/>
            <a:r>
              <a:rPr lang="en-US" sz="2500" dirty="0">
                <a:cs typeface="Arial"/>
              </a:rPr>
              <a:t>PSU </a:t>
            </a:r>
            <a:r>
              <a:rPr lang="en-US" sz="2500" dirty="0" err="1">
                <a:cs typeface="Arial"/>
              </a:rPr>
              <a:t>NCStar</a:t>
            </a:r>
            <a:r>
              <a:rPr lang="en-US" sz="2500" dirty="0">
                <a:cs typeface="Arial"/>
              </a:rPr>
              <a:t> Feedback</a:t>
            </a:r>
            <a:endParaRPr lang="en-US" sz="2500" dirty="0"/>
          </a:p>
        </p:txBody>
      </p:sp>
      <p:sp>
        <p:nvSpPr>
          <p:cNvPr id="8" name="Slide Number Placeholder 3">
            <a:extLst>
              <a:ext uri="{FF2B5EF4-FFF2-40B4-BE49-F238E27FC236}">
                <a16:creationId xmlns:a16="http://schemas.microsoft.com/office/drawing/2014/main" id="{91ED23DF-4530-1B65-A9C2-C4C9CEB13270}"/>
              </a:ext>
            </a:extLst>
          </p:cNvPr>
          <p:cNvSpPr>
            <a:spLocks noGrp="1"/>
          </p:cNvSpPr>
          <p:nvPr>
            <p:ph type="sldNum" sz="quarter" idx="12"/>
          </p:nvPr>
        </p:nvSpPr>
        <p:spPr/>
        <p:txBody>
          <a:bodyPr>
            <a:normAutofit/>
          </a:bodyPr>
          <a:lstStyle/>
          <a:p>
            <a:pPr>
              <a:spcAft>
                <a:spcPts val="600"/>
              </a:spcAft>
            </a:pPr>
            <a:fld id="{330EA680-D336-4FF7-8B7A-9848BB0A1C32}" type="slidenum">
              <a:rPr lang="en-US" smtClean="0"/>
              <a:pPr>
                <a:spcAft>
                  <a:spcPts val="600"/>
                </a:spcAft>
              </a:pPr>
              <a:t>15</a:t>
            </a:fld>
            <a:endParaRPr lang="en-US"/>
          </a:p>
        </p:txBody>
      </p:sp>
      <p:sp>
        <p:nvSpPr>
          <p:cNvPr id="4" name="Content Placeholder 3">
            <a:extLst>
              <a:ext uri="{FF2B5EF4-FFF2-40B4-BE49-F238E27FC236}">
                <a16:creationId xmlns:a16="http://schemas.microsoft.com/office/drawing/2014/main" id="{00B0A9D9-7109-F5A8-5AF0-C4E65FBB09D4}"/>
              </a:ext>
            </a:extLst>
          </p:cNvPr>
          <p:cNvSpPr>
            <a:spLocks noGrp="1"/>
          </p:cNvSpPr>
          <p:nvPr>
            <p:ph idx="1"/>
          </p:nvPr>
        </p:nvSpPr>
        <p:spPr/>
        <p:txBody>
          <a:bodyPr/>
          <a:lstStyle/>
          <a:p>
            <a:r>
              <a:rPr lang="en-US" dirty="0"/>
              <a:t>Set Direction – Goals and Performance Measures</a:t>
            </a:r>
          </a:p>
          <a:p>
            <a:endParaRPr lang="en-US" dirty="0"/>
          </a:p>
          <a:p>
            <a:r>
              <a:rPr lang="en-US" dirty="0"/>
              <a:t>Set Direction – Data Review and Indicator Selection</a:t>
            </a:r>
          </a:p>
          <a:p>
            <a:endParaRPr lang="en-US" dirty="0"/>
          </a:p>
          <a:p>
            <a:r>
              <a:rPr lang="en-US" dirty="0"/>
              <a:t>General Feedback – Distributed Leadership</a:t>
            </a:r>
          </a:p>
        </p:txBody>
      </p:sp>
    </p:spTree>
    <p:extLst>
      <p:ext uri="{BB962C8B-B14F-4D97-AF65-F5344CB8AC3E}">
        <p14:creationId xmlns:p14="http://schemas.microsoft.com/office/powerpoint/2010/main" val="2924002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CA540-144E-CDAF-9F15-24FC1098C3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C8DE6E-F16A-62A8-4901-8638FB180F5F}"/>
              </a:ext>
            </a:extLst>
          </p:cNvPr>
          <p:cNvSpPr>
            <a:spLocks noGrp="1"/>
          </p:cNvSpPr>
          <p:nvPr>
            <p:ph type="title"/>
          </p:nvPr>
        </p:nvSpPr>
        <p:spPr>
          <a:xfrm>
            <a:off x="823976" y="162561"/>
            <a:ext cx="7886700" cy="577336"/>
          </a:xfrm>
        </p:spPr>
        <p:txBody>
          <a:bodyPr anchor="b">
            <a:normAutofit/>
          </a:bodyPr>
          <a:lstStyle/>
          <a:p>
            <a:pPr algn="ctr"/>
            <a:r>
              <a:rPr lang="en-US" sz="2500" dirty="0">
                <a:cs typeface="Arial"/>
              </a:rPr>
              <a:t>PSU </a:t>
            </a:r>
            <a:r>
              <a:rPr lang="en-US" sz="2500" dirty="0" err="1">
                <a:cs typeface="Arial"/>
              </a:rPr>
              <a:t>NCStar</a:t>
            </a:r>
            <a:r>
              <a:rPr lang="en-US" sz="2500" dirty="0">
                <a:cs typeface="Arial"/>
              </a:rPr>
              <a:t> Feedback</a:t>
            </a:r>
            <a:endParaRPr lang="en-US" sz="2500" dirty="0"/>
          </a:p>
        </p:txBody>
      </p:sp>
      <p:sp>
        <p:nvSpPr>
          <p:cNvPr id="8" name="Slide Number Placeholder 3">
            <a:extLst>
              <a:ext uri="{FF2B5EF4-FFF2-40B4-BE49-F238E27FC236}">
                <a16:creationId xmlns:a16="http://schemas.microsoft.com/office/drawing/2014/main" id="{F8C52FE4-393D-0942-DEB5-E673CA0FE0D7}"/>
              </a:ext>
            </a:extLst>
          </p:cNvPr>
          <p:cNvSpPr>
            <a:spLocks noGrp="1"/>
          </p:cNvSpPr>
          <p:nvPr>
            <p:ph type="sldNum" sz="quarter" idx="12"/>
          </p:nvPr>
        </p:nvSpPr>
        <p:spPr/>
        <p:txBody>
          <a:bodyPr>
            <a:normAutofit/>
          </a:bodyPr>
          <a:lstStyle/>
          <a:p>
            <a:pPr>
              <a:spcAft>
                <a:spcPts val="600"/>
              </a:spcAft>
            </a:pPr>
            <a:fld id="{330EA680-D336-4FF7-8B7A-9848BB0A1C32}" type="slidenum">
              <a:rPr lang="en-US" smtClean="0"/>
              <a:pPr>
                <a:spcAft>
                  <a:spcPts val="600"/>
                </a:spcAft>
              </a:pPr>
              <a:t>16</a:t>
            </a:fld>
            <a:endParaRPr lang="en-US"/>
          </a:p>
        </p:txBody>
      </p:sp>
      <p:sp>
        <p:nvSpPr>
          <p:cNvPr id="4" name="Content Placeholder 3">
            <a:extLst>
              <a:ext uri="{FF2B5EF4-FFF2-40B4-BE49-F238E27FC236}">
                <a16:creationId xmlns:a16="http://schemas.microsoft.com/office/drawing/2014/main" id="{FF18F2E2-7AC6-2F3A-0A73-C994A8DC2F2D}"/>
              </a:ext>
            </a:extLst>
          </p:cNvPr>
          <p:cNvSpPr>
            <a:spLocks noGrp="1"/>
          </p:cNvSpPr>
          <p:nvPr>
            <p:ph idx="1"/>
          </p:nvPr>
        </p:nvSpPr>
        <p:spPr/>
        <p:txBody>
          <a:bodyPr/>
          <a:lstStyle/>
          <a:p>
            <a:r>
              <a:rPr lang="en-US" dirty="0"/>
              <a:t>General Feedback – Monitoring Indicators and Action Steps</a:t>
            </a:r>
          </a:p>
          <a:p>
            <a:endParaRPr lang="en-US" dirty="0"/>
          </a:p>
          <a:p>
            <a:r>
              <a:rPr lang="en-US" dirty="0"/>
              <a:t>For Schools Identified as Comprehensive Support and Improvement – Low Performing (CSI-LP)</a:t>
            </a:r>
          </a:p>
          <a:p>
            <a:endParaRPr lang="en-US" dirty="0"/>
          </a:p>
          <a:p>
            <a:r>
              <a:rPr lang="en-US" dirty="0"/>
              <a:t>Coaching Comments &amp; Review</a:t>
            </a:r>
          </a:p>
          <a:p>
            <a:pPr lvl="1"/>
            <a:r>
              <a:rPr lang="en-US" dirty="0"/>
              <a:t>PSUs are required to provide coaching comments</a:t>
            </a:r>
          </a:p>
          <a:p>
            <a:endParaRPr lang="en-US" dirty="0"/>
          </a:p>
        </p:txBody>
      </p:sp>
    </p:spTree>
    <p:extLst>
      <p:ext uri="{BB962C8B-B14F-4D97-AF65-F5344CB8AC3E}">
        <p14:creationId xmlns:p14="http://schemas.microsoft.com/office/powerpoint/2010/main" val="16570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133F7-BD4F-6359-0AAB-6DD3CE75DD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2432AB-9ABA-0D29-5F81-14879709E714}"/>
              </a:ext>
            </a:extLst>
          </p:cNvPr>
          <p:cNvSpPr>
            <a:spLocks noGrp="1"/>
          </p:cNvSpPr>
          <p:nvPr>
            <p:ph type="title"/>
          </p:nvPr>
        </p:nvSpPr>
        <p:spPr>
          <a:xfrm>
            <a:off x="823976" y="162560"/>
            <a:ext cx="7886700" cy="870503"/>
          </a:xfrm>
        </p:spPr>
        <p:txBody>
          <a:bodyPr anchor="b">
            <a:normAutofit/>
          </a:bodyPr>
          <a:lstStyle/>
          <a:p>
            <a:pPr algn="ctr"/>
            <a:r>
              <a:rPr lang="en-US" sz="2500" dirty="0">
                <a:cs typeface="Arial"/>
              </a:rPr>
              <a:t>Non-Regulatory Guidance – School Improvement and Related Provisions</a:t>
            </a:r>
            <a:endParaRPr lang="en-US" sz="2500" dirty="0"/>
          </a:p>
        </p:txBody>
      </p:sp>
      <p:sp>
        <p:nvSpPr>
          <p:cNvPr id="8" name="Slide Number Placeholder 3">
            <a:extLst>
              <a:ext uri="{FF2B5EF4-FFF2-40B4-BE49-F238E27FC236}">
                <a16:creationId xmlns:a16="http://schemas.microsoft.com/office/drawing/2014/main" id="{3CD94BD8-22A3-EF01-1648-C0D6F15DA96F}"/>
              </a:ext>
            </a:extLst>
          </p:cNvPr>
          <p:cNvSpPr>
            <a:spLocks noGrp="1"/>
          </p:cNvSpPr>
          <p:nvPr>
            <p:ph type="sldNum" sz="quarter" idx="12"/>
          </p:nvPr>
        </p:nvSpPr>
        <p:spPr/>
        <p:txBody>
          <a:bodyPr>
            <a:normAutofit/>
          </a:bodyPr>
          <a:lstStyle/>
          <a:p>
            <a:pPr>
              <a:spcAft>
                <a:spcPts val="600"/>
              </a:spcAft>
            </a:pPr>
            <a:fld id="{330EA680-D336-4FF7-8B7A-9848BB0A1C32}" type="slidenum">
              <a:rPr lang="en-US" smtClean="0"/>
              <a:pPr>
                <a:spcAft>
                  <a:spcPts val="600"/>
                </a:spcAft>
              </a:pPr>
              <a:t>17</a:t>
            </a:fld>
            <a:endParaRPr lang="en-US"/>
          </a:p>
        </p:txBody>
      </p:sp>
      <p:sp>
        <p:nvSpPr>
          <p:cNvPr id="4" name="Content Placeholder 3">
            <a:extLst>
              <a:ext uri="{FF2B5EF4-FFF2-40B4-BE49-F238E27FC236}">
                <a16:creationId xmlns:a16="http://schemas.microsoft.com/office/drawing/2014/main" id="{4CD83803-16C5-66AE-6017-18032321A5F0}"/>
              </a:ext>
            </a:extLst>
          </p:cNvPr>
          <p:cNvSpPr>
            <a:spLocks noGrp="1"/>
          </p:cNvSpPr>
          <p:nvPr>
            <p:ph idx="1"/>
          </p:nvPr>
        </p:nvSpPr>
        <p:spPr/>
        <p:txBody>
          <a:bodyPr/>
          <a:lstStyle/>
          <a:p>
            <a:r>
              <a:rPr lang="en-US" dirty="0"/>
              <a:t>Clarifies roles under ESSA</a:t>
            </a:r>
          </a:p>
          <a:p>
            <a:endParaRPr lang="en-US" dirty="0"/>
          </a:p>
          <a:p>
            <a:r>
              <a:rPr lang="en-US" dirty="0"/>
              <a:t>Defines identification and support</a:t>
            </a:r>
          </a:p>
          <a:p>
            <a:endParaRPr lang="en-US" dirty="0"/>
          </a:p>
          <a:p>
            <a:r>
              <a:rPr lang="en-US" dirty="0"/>
              <a:t>Emphasizes flexibility and continuous improvement</a:t>
            </a:r>
          </a:p>
        </p:txBody>
      </p:sp>
    </p:spTree>
    <p:extLst>
      <p:ext uri="{BB962C8B-B14F-4D97-AF65-F5344CB8AC3E}">
        <p14:creationId xmlns:p14="http://schemas.microsoft.com/office/powerpoint/2010/main" val="612081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A0447-3B7A-34C8-E05A-91FC8A1B7B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81D1D7-CA1E-D408-00A8-5B529792F80A}"/>
              </a:ext>
            </a:extLst>
          </p:cNvPr>
          <p:cNvSpPr>
            <a:spLocks noGrp="1"/>
          </p:cNvSpPr>
          <p:nvPr>
            <p:ph type="title"/>
          </p:nvPr>
        </p:nvSpPr>
        <p:spPr>
          <a:xfrm>
            <a:off x="823976" y="162560"/>
            <a:ext cx="7886700" cy="870503"/>
          </a:xfrm>
        </p:spPr>
        <p:txBody>
          <a:bodyPr anchor="b">
            <a:normAutofit/>
          </a:bodyPr>
          <a:lstStyle/>
          <a:p>
            <a:pPr algn="ctr"/>
            <a:r>
              <a:rPr lang="en-US" sz="2500" dirty="0">
                <a:cs typeface="Arial"/>
              </a:rPr>
              <a:t>Non-Regulatory Guidance – School Improvement and Related Provisions</a:t>
            </a:r>
            <a:endParaRPr lang="en-US" sz="2500" dirty="0"/>
          </a:p>
        </p:txBody>
      </p:sp>
      <p:sp>
        <p:nvSpPr>
          <p:cNvPr id="8" name="Slide Number Placeholder 3">
            <a:extLst>
              <a:ext uri="{FF2B5EF4-FFF2-40B4-BE49-F238E27FC236}">
                <a16:creationId xmlns:a16="http://schemas.microsoft.com/office/drawing/2014/main" id="{2AD7A7F2-93F1-DF8F-3C81-B01110238237}"/>
              </a:ext>
            </a:extLst>
          </p:cNvPr>
          <p:cNvSpPr>
            <a:spLocks noGrp="1"/>
          </p:cNvSpPr>
          <p:nvPr>
            <p:ph type="sldNum" sz="quarter" idx="12"/>
          </p:nvPr>
        </p:nvSpPr>
        <p:spPr/>
        <p:txBody>
          <a:bodyPr>
            <a:normAutofit/>
          </a:bodyPr>
          <a:lstStyle/>
          <a:p>
            <a:pPr>
              <a:spcAft>
                <a:spcPts val="600"/>
              </a:spcAft>
            </a:pPr>
            <a:fld id="{330EA680-D336-4FF7-8B7A-9848BB0A1C32}" type="slidenum">
              <a:rPr lang="en-US" smtClean="0"/>
              <a:pPr>
                <a:spcAft>
                  <a:spcPts val="600"/>
                </a:spcAft>
              </a:pPr>
              <a:t>18</a:t>
            </a:fld>
            <a:endParaRPr lang="en-US"/>
          </a:p>
        </p:txBody>
      </p:sp>
      <p:sp>
        <p:nvSpPr>
          <p:cNvPr id="4" name="Content Placeholder 3">
            <a:extLst>
              <a:ext uri="{FF2B5EF4-FFF2-40B4-BE49-F238E27FC236}">
                <a16:creationId xmlns:a16="http://schemas.microsoft.com/office/drawing/2014/main" id="{2A4DC962-F3D9-6246-8D1D-230B6E651BE3}"/>
              </a:ext>
            </a:extLst>
          </p:cNvPr>
          <p:cNvSpPr>
            <a:spLocks noGrp="1"/>
          </p:cNvSpPr>
          <p:nvPr>
            <p:ph idx="1"/>
          </p:nvPr>
        </p:nvSpPr>
        <p:spPr/>
        <p:txBody>
          <a:bodyPr/>
          <a:lstStyle/>
          <a:p>
            <a:r>
              <a:rPr lang="en-US" dirty="0"/>
              <a:t>Key Guidance Concepts</a:t>
            </a:r>
          </a:p>
          <a:p>
            <a:endParaRPr lang="en-US" dirty="0"/>
          </a:p>
          <a:p>
            <a:pPr lvl="1"/>
            <a:r>
              <a:rPr lang="en-US" dirty="0"/>
              <a:t>Identifications</a:t>
            </a:r>
          </a:p>
          <a:p>
            <a:pPr lvl="1"/>
            <a:r>
              <a:rPr lang="en-US" dirty="0"/>
              <a:t>Planning</a:t>
            </a:r>
          </a:p>
          <a:p>
            <a:pPr lvl="1"/>
            <a:r>
              <a:rPr lang="en-US" dirty="0"/>
              <a:t>Support</a:t>
            </a:r>
          </a:p>
          <a:p>
            <a:pPr lvl="1"/>
            <a:r>
              <a:rPr lang="en-US" dirty="0"/>
              <a:t>Exit Based on Accountability Data and Local Context</a:t>
            </a:r>
          </a:p>
        </p:txBody>
      </p:sp>
    </p:spTree>
    <p:extLst>
      <p:ext uri="{BB962C8B-B14F-4D97-AF65-F5344CB8AC3E}">
        <p14:creationId xmlns:p14="http://schemas.microsoft.com/office/powerpoint/2010/main" val="643775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48A2E-E87B-3CCF-F836-C25B8AA146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20B6B5-DBD6-326B-8A26-908A6D2456AB}"/>
              </a:ext>
            </a:extLst>
          </p:cNvPr>
          <p:cNvSpPr>
            <a:spLocks noGrp="1"/>
          </p:cNvSpPr>
          <p:nvPr>
            <p:ph type="title"/>
          </p:nvPr>
        </p:nvSpPr>
        <p:spPr>
          <a:xfrm>
            <a:off x="823976" y="162560"/>
            <a:ext cx="7886700" cy="870503"/>
          </a:xfrm>
        </p:spPr>
        <p:txBody>
          <a:bodyPr anchor="b">
            <a:normAutofit/>
          </a:bodyPr>
          <a:lstStyle/>
          <a:p>
            <a:pPr algn="ctr"/>
            <a:r>
              <a:rPr lang="en-US" sz="2500" dirty="0">
                <a:cs typeface="Arial"/>
              </a:rPr>
              <a:t>Non-Regulatory Guidance – School Improvement and Related Provisions</a:t>
            </a:r>
            <a:endParaRPr lang="en-US" sz="2500" dirty="0"/>
          </a:p>
        </p:txBody>
      </p:sp>
      <p:sp>
        <p:nvSpPr>
          <p:cNvPr id="8" name="Slide Number Placeholder 3">
            <a:extLst>
              <a:ext uri="{FF2B5EF4-FFF2-40B4-BE49-F238E27FC236}">
                <a16:creationId xmlns:a16="http://schemas.microsoft.com/office/drawing/2014/main" id="{5B4675FD-624F-0C51-0D40-56CD5EBD942A}"/>
              </a:ext>
            </a:extLst>
          </p:cNvPr>
          <p:cNvSpPr>
            <a:spLocks noGrp="1"/>
          </p:cNvSpPr>
          <p:nvPr>
            <p:ph type="sldNum" sz="quarter" idx="12"/>
          </p:nvPr>
        </p:nvSpPr>
        <p:spPr/>
        <p:txBody>
          <a:bodyPr>
            <a:normAutofit/>
          </a:bodyPr>
          <a:lstStyle/>
          <a:p>
            <a:pPr>
              <a:spcAft>
                <a:spcPts val="600"/>
              </a:spcAft>
            </a:pPr>
            <a:fld id="{330EA680-D336-4FF7-8B7A-9848BB0A1C32}" type="slidenum">
              <a:rPr lang="en-US" smtClean="0"/>
              <a:pPr>
                <a:spcAft>
                  <a:spcPts val="600"/>
                </a:spcAft>
              </a:pPr>
              <a:t>19</a:t>
            </a:fld>
            <a:endParaRPr lang="en-US"/>
          </a:p>
        </p:txBody>
      </p:sp>
      <p:sp>
        <p:nvSpPr>
          <p:cNvPr id="4" name="Content Placeholder 3">
            <a:extLst>
              <a:ext uri="{FF2B5EF4-FFF2-40B4-BE49-F238E27FC236}">
                <a16:creationId xmlns:a16="http://schemas.microsoft.com/office/drawing/2014/main" id="{45F5BE4A-E11C-5168-5619-6B5733366D9C}"/>
              </a:ext>
            </a:extLst>
          </p:cNvPr>
          <p:cNvSpPr>
            <a:spLocks noGrp="1"/>
          </p:cNvSpPr>
          <p:nvPr>
            <p:ph idx="1"/>
          </p:nvPr>
        </p:nvSpPr>
        <p:spPr/>
        <p:txBody>
          <a:bodyPr/>
          <a:lstStyle/>
          <a:p>
            <a:r>
              <a:rPr lang="en-US" dirty="0"/>
              <a:t>Building Local Capacity</a:t>
            </a:r>
          </a:p>
          <a:p>
            <a:pPr marL="0" indent="0">
              <a:buNone/>
            </a:pPr>
            <a:endParaRPr lang="en-US" dirty="0"/>
          </a:p>
          <a:p>
            <a:pPr lvl="1"/>
            <a:r>
              <a:rPr lang="en-US" dirty="0"/>
              <a:t>Focus on capacity</a:t>
            </a:r>
          </a:p>
          <a:p>
            <a:pPr lvl="1"/>
            <a:r>
              <a:rPr lang="en-US" dirty="0"/>
              <a:t>Not just compliance</a:t>
            </a:r>
          </a:p>
          <a:p>
            <a:pPr lvl="1"/>
            <a:r>
              <a:rPr lang="en-US" dirty="0"/>
              <a:t>Use evidence-based strategies</a:t>
            </a:r>
          </a:p>
          <a:p>
            <a:pPr lvl="1"/>
            <a:r>
              <a:rPr lang="en-US" dirty="0"/>
              <a:t>Coordinate supports for sustainability</a:t>
            </a:r>
          </a:p>
        </p:txBody>
      </p:sp>
    </p:spTree>
    <p:extLst>
      <p:ext uri="{BB962C8B-B14F-4D97-AF65-F5344CB8AC3E}">
        <p14:creationId xmlns:p14="http://schemas.microsoft.com/office/powerpoint/2010/main" val="3822653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5" name="Title 4">
            <a:extLst>
              <a:ext uri="{FF2B5EF4-FFF2-40B4-BE49-F238E27FC236}">
                <a16:creationId xmlns:a16="http://schemas.microsoft.com/office/drawing/2014/main" id="{D64A562E-F785-7294-9E52-81415060F4E8}"/>
              </a:ext>
            </a:extLst>
          </p:cNvPr>
          <p:cNvSpPr>
            <a:spLocks noGrp="1"/>
          </p:cNvSpPr>
          <p:nvPr>
            <p:ph type="title"/>
          </p:nvPr>
        </p:nvSpPr>
        <p:spPr>
          <a:xfrm>
            <a:off x="-7188" y="173007"/>
            <a:ext cx="9158377" cy="1016000"/>
          </a:xfrm>
        </p:spPr>
        <p:txBody>
          <a:bodyPr/>
          <a:lstStyle/>
          <a:p>
            <a:pPr algn="ctr"/>
            <a:r>
              <a:rPr lang="en-US">
                <a:cs typeface="Arial"/>
              </a:rPr>
              <a:t>Resources from our presentation</a:t>
            </a:r>
            <a:endParaRPr lang="en-US"/>
          </a:p>
        </p:txBody>
      </p:sp>
      <p:pic>
        <p:nvPicPr>
          <p:cNvPr id="3" name="Graphic 2" descr="Internet with solid fill">
            <a:extLst>
              <a:ext uri="{FF2B5EF4-FFF2-40B4-BE49-F238E27FC236}">
                <a16:creationId xmlns:a16="http://schemas.microsoft.com/office/drawing/2014/main" id="{043FB6B9-4AB9-4CFB-BEE0-69CA192235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14711" y="851314"/>
            <a:ext cx="5124229" cy="5161472"/>
          </a:xfrm>
          <a:prstGeom prst="rect">
            <a:avLst/>
          </a:prstGeom>
        </p:spPr>
      </p:pic>
      <p:sp>
        <p:nvSpPr>
          <p:cNvPr id="9" name="TextBox 8">
            <a:extLst>
              <a:ext uri="{FF2B5EF4-FFF2-40B4-BE49-F238E27FC236}">
                <a16:creationId xmlns:a16="http://schemas.microsoft.com/office/drawing/2014/main" id="{C394706B-264E-9BB8-9441-8DDA0783D2A0}"/>
              </a:ext>
            </a:extLst>
          </p:cNvPr>
          <p:cNvSpPr txBox="1"/>
          <p:nvPr/>
        </p:nvSpPr>
        <p:spPr>
          <a:xfrm>
            <a:off x="2496353" y="5212860"/>
            <a:ext cx="416023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cs typeface="Arial"/>
                <a:hlinkClick r:id="rId5"/>
              </a:rPr>
              <a:t>CTS</a:t>
            </a:r>
            <a:r>
              <a:rPr lang="en-US" sz="3600" b="1">
                <a:cs typeface="Arial"/>
              </a:rPr>
              <a:t> </a:t>
            </a:r>
            <a:r>
              <a:rPr lang="en-US" sz="3600" b="1">
                <a:cs typeface="Arial"/>
                <a:hlinkClick r:id="rId5"/>
              </a:rPr>
              <a:t>Website</a:t>
            </a:r>
            <a:endParaRPr lang="en-US" sz="3600" b="1">
              <a:cs typeface="Arial"/>
            </a:endParaRPr>
          </a:p>
        </p:txBody>
      </p:sp>
      <p:pic>
        <p:nvPicPr>
          <p:cNvPr id="4" name="Picture 3" descr="A qr code on a white background&#10;&#10;AI-generated content may be incorrect.">
            <a:extLst>
              <a:ext uri="{FF2B5EF4-FFF2-40B4-BE49-F238E27FC236}">
                <a16:creationId xmlns:a16="http://schemas.microsoft.com/office/drawing/2014/main" id="{81E14F0E-4634-D730-C575-F6BE7E0FBBF5}"/>
              </a:ext>
            </a:extLst>
          </p:cNvPr>
          <p:cNvPicPr>
            <a:picLocks noChangeAspect="1"/>
          </p:cNvPicPr>
          <p:nvPr/>
        </p:nvPicPr>
        <p:blipFill>
          <a:blip r:embed="rId6"/>
          <a:stretch>
            <a:fillRect/>
          </a:stretch>
        </p:blipFill>
        <p:spPr>
          <a:xfrm>
            <a:off x="3105946" y="2276852"/>
            <a:ext cx="2951496" cy="1806972"/>
          </a:xfrm>
          <a:prstGeom prst="rect">
            <a:avLst/>
          </a:prstGeom>
        </p:spPr>
      </p:pic>
      <p:sp>
        <p:nvSpPr>
          <p:cNvPr id="2" name="TextBox 1">
            <a:extLst>
              <a:ext uri="{FF2B5EF4-FFF2-40B4-BE49-F238E27FC236}">
                <a16:creationId xmlns:a16="http://schemas.microsoft.com/office/drawing/2014/main" id="{6EB22098-EDA3-3650-45A5-8BA6DFB53DE0}"/>
              </a:ext>
            </a:extLst>
          </p:cNvPr>
          <p:cNvSpPr txBox="1"/>
          <p:nvPr/>
        </p:nvSpPr>
        <p:spPr>
          <a:xfrm>
            <a:off x="79495" y="1066003"/>
            <a:ext cx="9004398" cy="646331"/>
          </a:xfrm>
          <a:prstGeom prst="rect">
            <a:avLst/>
          </a:prstGeom>
          <a:noFill/>
        </p:spPr>
        <p:txBody>
          <a:bodyPr wrap="square" rtlCol="0">
            <a:spAutoFit/>
          </a:bodyPr>
          <a:lstStyle/>
          <a:p>
            <a:r>
              <a:rPr lang="en-US" dirty="0">
                <a:hlinkClick r:id="rId5"/>
              </a:rPr>
              <a:t>https://www.dpi.nc.gov/districts-schools/federal-program-monitoring/comprehensive-and-targeted-support</a:t>
            </a:r>
            <a:r>
              <a:rPr lang="en-US" dirty="0"/>
              <a:t> </a:t>
            </a:r>
          </a:p>
        </p:txBody>
      </p:sp>
    </p:spTree>
    <p:extLst>
      <p:ext uri="{BB962C8B-B14F-4D97-AF65-F5344CB8AC3E}">
        <p14:creationId xmlns:p14="http://schemas.microsoft.com/office/powerpoint/2010/main" val="2395603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2BC45-A0B7-63DF-69BC-5B096A07CE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61DD40-D3DA-C350-CBE6-9E533A2883F3}"/>
              </a:ext>
            </a:extLst>
          </p:cNvPr>
          <p:cNvSpPr>
            <a:spLocks noGrp="1"/>
          </p:cNvSpPr>
          <p:nvPr>
            <p:ph type="title"/>
          </p:nvPr>
        </p:nvSpPr>
        <p:spPr>
          <a:xfrm>
            <a:off x="823976" y="162561"/>
            <a:ext cx="7886700" cy="863522"/>
          </a:xfrm>
        </p:spPr>
        <p:txBody>
          <a:bodyPr anchor="b">
            <a:noAutofit/>
          </a:bodyPr>
          <a:lstStyle/>
          <a:p>
            <a:pPr algn="ctr"/>
            <a:r>
              <a:rPr lang="en-US" sz="2500" dirty="0">
                <a:cs typeface="Arial"/>
              </a:rPr>
              <a:t>Non-Regulatory Guidance – Using Evidence to Strengthen Education Investments</a:t>
            </a:r>
            <a:endParaRPr lang="en-US" sz="2500" dirty="0"/>
          </a:p>
        </p:txBody>
      </p:sp>
      <p:sp>
        <p:nvSpPr>
          <p:cNvPr id="8" name="Slide Number Placeholder 3">
            <a:extLst>
              <a:ext uri="{FF2B5EF4-FFF2-40B4-BE49-F238E27FC236}">
                <a16:creationId xmlns:a16="http://schemas.microsoft.com/office/drawing/2014/main" id="{FD52C056-89C5-1CFB-66EB-8C271F861401}"/>
              </a:ext>
            </a:extLst>
          </p:cNvPr>
          <p:cNvSpPr>
            <a:spLocks noGrp="1"/>
          </p:cNvSpPr>
          <p:nvPr>
            <p:ph type="sldNum" sz="quarter" idx="12"/>
          </p:nvPr>
        </p:nvSpPr>
        <p:spPr/>
        <p:txBody>
          <a:bodyPr>
            <a:normAutofit/>
          </a:bodyPr>
          <a:lstStyle/>
          <a:p>
            <a:pPr>
              <a:spcAft>
                <a:spcPts val="600"/>
              </a:spcAft>
            </a:pPr>
            <a:fld id="{330EA680-D336-4FF7-8B7A-9848BB0A1C32}" type="slidenum">
              <a:rPr lang="en-US" smtClean="0"/>
              <a:pPr>
                <a:spcAft>
                  <a:spcPts val="600"/>
                </a:spcAft>
              </a:pPr>
              <a:t>20</a:t>
            </a:fld>
            <a:endParaRPr lang="en-US"/>
          </a:p>
        </p:txBody>
      </p:sp>
      <p:sp>
        <p:nvSpPr>
          <p:cNvPr id="4" name="Content Placeholder 3">
            <a:extLst>
              <a:ext uri="{FF2B5EF4-FFF2-40B4-BE49-F238E27FC236}">
                <a16:creationId xmlns:a16="http://schemas.microsoft.com/office/drawing/2014/main" id="{AC32F350-4CDA-E862-97DA-B609BBA050A9}"/>
              </a:ext>
            </a:extLst>
          </p:cNvPr>
          <p:cNvSpPr>
            <a:spLocks noGrp="1"/>
          </p:cNvSpPr>
          <p:nvPr>
            <p:ph idx="1"/>
          </p:nvPr>
        </p:nvSpPr>
        <p:spPr/>
        <p:txBody>
          <a:bodyPr/>
          <a:lstStyle/>
          <a:p>
            <a:r>
              <a:rPr lang="en-US" dirty="0"/>
              <a:t>Updated federal guidance</a:t>
            </a:r>
          </a:p>
          <a:p>
            <a:endParaRPr lang="en-US" dirty="0"/>
          </a:p>
          <a:p>
            <a:r>
              <a:rPr lang="en-US" dirty="0"/>
              <a:t>Supports evidence-based decision making</a:t>
            </a:r>
          </a:p>
          <a:p>
            <a:endParaRPr lang="en-US" dirty="0"/>
          </a:p>
          <a:p>
            <a:r>
              <a:rPr lang="en-US" dirty="0"/>
              <a:t>Applies across all Federal Programs</a:t>
            </a:r>
          </a:p>
        </p:txBody>
      </p:sp>
    </p:spTree>
    <p:extLst>
      <p:ext uri="{BB962C8B-B14F-4D97-AF65-F5344CB8AC3E}">
        <p14:creationId xmlns:p14="http://schemas.microsoft.com/office/powerpoint/2010/main" val="1294878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7AFB8-519F-040C-CA78-169973BDB5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14222C-AA05-A746-A40B-2AC99AB8CA44}"/>
              </a:ext>
            </a:extLst>
          </p:cNvPr>
          <p:cNvSpPr>
            <a:spLocks noGrp="1"/>
          </p:cNvSpPr>
          <p:nvPr>
            <p:ph type="title"/>
          </p:nvPr>
        </p:nvSpPr>
        <p:spPr>
          <a:xfrm>
            <a:off x="823976" y="162561"/>
            <a:ext cx="7886700" cy="863522"/>
          </a:xfrm>
        </p:spPr>
        <p:txBody>
          <a:bodyPr anchor="b">
            <a:noAutofit/>
          </a:bodyPr>
          <a:lstStyle/>
          <a:p>
            <a:pPr algn="ctr"/>
            <a:r>
              <a:rPr lang="en-US" sz="2500" dirty="0">
                <a:cs typeface="Arial"/>
              </a:rPr>
              <a:t>Non-Regulatory Guidance – Using Evidence to Strengthen Education Investments</a:t>
            </a:r>
            <a:endParaRPr lang="en-US" sz="2500" dirty="0"/>
          </a:p>
        </p:txBody>
      </p:sp>
      <p:sp>
        <p:nvSpPr>
          <p:cNvPr id="8" name="Slide Number Placeholder 3">
            <a:extLst>
              <a:ext uri="{FF2B5EF4-FFF2-40B4-BE49-F238E27FC236}">
                <a16:creationId xmlns:a16="http://schemas.microsoft.com/office/drawing/2014/main" id="{88580E22-912E-FFF5-444A-90A5A3FE558E}"/>
              </a:ext>
            </a:extLst>
          </p:cNvPr>
          <p:cNvSpPr>
            <a:spLocks noGrp="1"/>
          </p:cNvSpPr>
          <p:nvPr>
            <p:ph type="sldNum" sz="quarter" idx="12"/>
          </p:nvPr>
        </p:nvSpPr>
        <p:spPr/>
        <p:txBody>
          <a:bodyPr>
            <a:normAutofit/>
          </a:bodyPr>
          <a:lstStyle/>
          <a:p>
            <a:pPr>
              <a:spcAft>
                <a:spcPts val="600"/>
              </a:spcAft>
            </a:pPr>
            <a:fld id="{330EA680-D336-4FF7-8B7A-9848BB0A1C32}" type="slidenum">
              <a:rPr lang="en-US" smtClean="0"/>
              <a:pPr>
                <a:spcAft>
                  <a:spcPts val="600"/>
                </a:spcAft>
              </a:pPr>
              <a:t>21</a:t>
            </a:fld>
            <a:endParaRPr lang="en-US"/>
          </a:p>
        </p:txBody>
      </p:sp>
      <p:sp>
        <p:nvSpPr>
          <p:cNvPr id="4" name="Content Placeholder 3">
            <a:extLst>
              <a:ext uri="{FF2B5EF4-FFF2-40B4-BE49-F238E27FC236}">
                <a16:creationId xmlns:a16="http://schemas.microsoft.com/office/drawing/2014/main" id="{5A9D1216-4350-9E0E-F6C7-71AFE9A07CCA}"/>
              </a:ext>
            </a:extLst>
          </p:cNvPr>
          <p:cNvSpPr>
            <a:spLocks noGrp="1"/>
          </p:cNvSpPr>
          <p:nvPr>
            <p:ph idx="1"/>
          </p:nvPr>
        </p:nvSpPr>
        <p:spPr/>
        <p:txBody>
          <a:bodyPr/>
          <a:lstStyle/>
          <a:p>
            <a:r>
              <a:rPr lang="en-US" dirty="0"/>
              <a:t>The Cycle of Continuous Improvement</a:t>
            </a:r>
          </a:p>
          <a:p>
            <a:endParaRPr lang="en-US" dirty="0"/>
          </a:p>
          <a:p>
            <a:pPr lvl="1"/>
            <a:r>
              <a:rPr lang="en-US" dirty="0"/>
              <a:t>Identify needs</a:t>
            </a:r>
          </a:p>
          <a:p>
            <a:pPr lvl="1"/>
            <a:r>
              <a:rPr lang="en-US" dirty="0"/>
              <a:t>Select evidence-based strategies</a:t>
            </a:r>
          </a:p>
          <a:p>
            <a:pPr lvl="1"/>
            <a:r>
              <a:rPr lang="en-US" dirty="0"/>
              <a:t>Plan for implementation</a:t>
            </a:r>
          </a:p>
          <a:p>
            <a:pPr lvl="1"/>
            <a:r>
              <a:rPr lang="en-US" dirty="0"/>
              <a:t>Implement</a:t>
            </a:r>
          </a:p>
          <a:p>
            <a:pPr lvl="1"/>
            <a:r>
              <a:rPr lang="en-US" dirty="0"/>
              <a:t>Examine and reflect</a:t>
            </a:r>
          </a:p>
        </p:txBody>
      </p:sp>
    </p:spTree>
    <p:extLst>
      <p:ext uri="{BB962C8B-B14F-4D97-AF65-F5344CB8AC3E}">
        <p14:creationId xmlns:p14="http://schemas.microsoft.com/office/powerpoint/2010/main" val="398077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BFE88-E184-4570-84B8-A6AB9875A8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2A763A-4CFC-9CA4-08C1-8B778BB02D7C}"/>
              </a:ext>
            </a:extLst>
          </p:cNvPr>
          <p:cNvSpPr>
            <a:spLocks noGrp="1"/>
          </p:cNvSpPr>
          <p:nvPr>
            <p:ph type="title"/>
          </p:nvPr>
        </p:nvSpPr>
        <p:spPr>
          <a:xfrm>
            <a:off x="823976" y="162561"/>
            <a:ext cx="7886700" cy="863522"/>
          </a:xfrm>
        </p:spPr>
        <p:txBody>
          <a:bodyPr anchor="b">
            <a:noAutofit/>
          </a:bodyPr>
          <a:lstStyle/>
          <a:p>
            <a:pPr algn="ctr"/>
            <a:r>
              <a:rPr lang="en-US" sz="2500" dirty="0">
                <a:cs typeface="Arial"/>
              </a:rPr>
              <a:t>Non-Regulatory Guidance – Using Evidence to Strengthen Education Investments</a:t>
            </a:r>
            <a:endParaRPr lang="en-US" sz="2500" dirty="0"/>
          </a:p>
        </p:txBody>
      </p:sp>
      <p:sp>
        <p:nvSpPr>
          <p:cNvPr id="8" name="Slide Number Placeholder 3">
            <a:extLst>
              <a:ext uri="{FF2B5EF4-FFF2-40B4-BE49-F238E27FC236}">
                <a16:creationId xmlns:a16="http://schemas.microsoft.com/office/drawing/2014/main" id="{1BF571EA-735D-6F6A-BC28-833056FEBFBD}"/>
              </a:ext>
            </a:extLst>
          </p:cNvPr>
          <p:cNvSpPr>
            <a:spLocks noGrp="1"/>
          </p:cNvSpPr>
          <p:nvPr>
            <p:ph type="sldNum" sz="quarter" idx="12"/>
          </p:nvPr>
        </p:nvSpPr>
        <p:spPr/>
        <p:txBody>
          <a:bodyPr>
            <a:normAutofit/>
          </a:bodyPr>
          <a:lstStyle/>
          <a:p>
            <a:pPr>
              <a:spcAft>
                <a:spcPts val="600"/>
              </a:spcAft>
            </a:pPr>
            <a:fld id="{330EA680-D336-4FF7-8B7A-9848BB0A1C32}" type="slidenum">
              <a:rPr lang="en-US" smtClean="0"/>
              <a:pPr>
                <a:spcAft>
                  <a:spcPts val="600"/>
                </a:spcAft>
              </a:pPr>
              <a:t>22</a:t>
            </a:fld>
            <a:endParaRPr lang="en-US"/>
          </a:p>
        </p:txBody>
      </p:sp>
      <p:sp>
        <p:nvSpPr>
          <p:cNvPr id="4" name="Content Placeholder 3">
            <a:extLst>
              <a:ext uri="{FF2B5EF4-FFF2-40B4-BE49-F238E27FC236}">
                <a16:creationId xmlns:a16="http://schemas.microsoft.com/office/drawing/2014/main" id="{2EEE2FD4-8BF8-F6EB-5E81-E5EF22C63191}"/>
              </a:ext>
            </a:extLst>
          </p:cNvPr>
          <p:cNvSpPr>
            <a:spLocks noGrp="1"/>
          </p:cNvSpPr>
          <p:nvPr>
            <p:ph idx="1"/>
          </p:nvPr>
        </p:nvSpPr>
        <p:spPr/>
        <p:txBody>
          <a:bodyPr/>
          <a:lstStyle/>
          <a:p>
            <a:r>
              <a:rPr lang="en-US" dirty="0"/>
              <a:t>Applying the cycle locally</a:t>
            </a:r>
          </a:p>
          <a:p>
            <a:endParaRPr lang="en-US" dirty="0"/>
          </a:p>
          <a:p>
            <a:pPr lvl="1"/>
            <a:r>
              <a:rPr lang="en-US" dirty="0"/>
              <a:t>Engage stakeholders</a:t>
            </a:r>
          </a:p>
          <a:p>
            <a:pPr lvl="1"/>
            <a:r>
              <a:rPr lang="en-US" dirty="0"/>
              <a:t>Monitor implementation</a:t>
            </a:r>
          </a:p>
          <a:p>
            <a:pPr lvl="1"/>
            <a:r>
              <a:rPr lang="en-US" dirty="0"/>
              <a:t>Use data to adapt and sustain</a:t>
            </a:r>
          </a:p>
        </p:txBody>
      </p:sp>
    </p:spTree>
    <p:extLst>
      <p:ext uri="{BB962C8B-B14F-4D97-AF65-F5344CB8AC3E}">
        <p14:creationId xmlns:p14="http://schemas.microsoft.com/office/powerpoint/2010/main" val="1274223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26638-23D3-822D-AA2F-AFD9C1314E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26DC8-13EA-E6FA-249C-D4783E4D2257}"/>
              </a:ext>
            </a:extLst>
          </p:cNvPr>
          <p:cNvSpPr>
            <a:spLocks noGrp="1"/>
          </p:cNvSpPr>
          <p:nvPr>
            <p:ph type="title"/>
          </p:nvPr>
        </p:nvSpPr>
        <p:spPr>
          <a:xfrm>
            <a:off x="823976" y="162561"/>
            <a:ext cx="7886700" cy="863522"/>
          </a:xfrm>
        </p:spPr>
        <p:txBody>
          <a:bodyPr anchor="b">
            <a:noAutofit/>
          </a:bodyPr>
          <a:lstStyle/>
          <a:p>
            <a:pPr algn="ctr"/>
            <a:r>
              <a:rPr lang="en-US" sz="2500" dirty="0">
                <a:cs typeface="Arial"/>
              </a:rPr>
              <a:t>Non-Regulatory Guidance – Using Evidence to Strengthen Education Investments</a:t>
            </a:r>
            <a:endParaRPr lang="en-US" sz="2500" dirty="0"/>
          </a:p>
        </p:txBody>
      </p:sp>
      <p:sp>
        <p:nvSpPr>
          <p:cNvPr id="8" name="Slide Number Placeholder 3">
            <a:extLst>
              <a:ext uri="{FF2B5EF4-FFF2-40B4-BE49-F238E27FC236}">
                <a16:creationId xmlns:a16="http://schemas.microsoft.com/office/drawing/2014/main" id="{BC78D256-7F09-E89C-A0E2-9E2BB1A8CDEB}"/>
              </a:ext>
            </a:extLst>
          </p:cNvPr>
          <p:cNvSpPr>
            <a:spLocks noGrp="1"/>
          </p:cNvSpPr>
          <p:nvPr>
            <p:ph type="sldNum" sz="quarter" idx="12"/>
          </p:nvPr>
        </p:nvSpPr>
        <p:spPr/>
        <p:txBody>
          <a:bodyPr>
            <a:normAutofit/>
          </a:bodyPr>
          <a:lstStyle/>
          <a:p>
            <a:pPr>
              <a:spcAft>
                <a:spcPts val="600"/>
              </a:spcAft>
            </a:pPr>
            <a:fld id="{330EA680-D336-4FF7-8B7A-9848BB0A1C32}" type="slidenum">
              <a:rPr lang="en-US" smtClean="0"/>
              <a:pPr>
                <a:spcAft>
                  <a:spcPts val="600"/>
                </a:spcAft>
              </a:pPr>
              <a:t>23</a:t>
            </a:fld>
            <a:endParaRPr lang="en-US"/>
          </a:p>
        </p:txBody>
      </p:sp>
      <p:sp>
        <p:nvSpPr>
          <p:cNvPr id="4" name="Content Placeholder 3">
            <a:extLst>
              <a:ext uri="{FF2B5EF4-FFF2-40B4-BE49-F238E27FC236}">
                <a16:creationId xmlns:a16="http://schemas.microsoft.com/office/drawing/2014/main" id="{A403572C-EECA-009C-7681-7D22FF9A70CB}"/>
              </a:ext>
            </a:extLst>
          </p:cNvPr>
          <p:cNvSpPr>
            <a:spLocks noGrp="1"/>
          </p:cNvSpPr>
          <p:nvPr>
            <p:ph idx="1"/>
          </p:nvPr>
        </p:nvSpPr>
        <p:spPr/>
        <p:txBody>
          <a:bodyPr/>
          <a:lstStyle/>
          <a:p>
            <a:r>
              <a:rPr lang="en-US" dirty="0"/>
              <a:t>Criteria for EDGAR Evidence Levels</a:t>
            </a:r>
          </a:p>
          <a:p>
            <a:endParaRPr lang="en-US" dirty="0"/>
          </a:p>
          <a:p>
            <a:pPr lvl="1"/>
            <a:r>
              <a:rPr lang="en-US" dirty="0"/>
              <a:t>Strong Evidence</a:t>
            </a:r>
          </a:p>
          <a:p>
            <a:pPr lvl="1"/>
            <a:r>
              <a:rPr lang="en-US" dirty="0"/>
              <a:t>Moderate Evidence</a:t>
            </a:r>
          </a:p>
          <a:p>
            <a:pPr lvl="1"/>
            <a:r>
              <a:rPr lang="en-US" dirty="0"/>
              <a:t>Promising Evidence</a:t>
            </a:r>
          </a:p>
          <a:p>
            <a:pPr lvl="1"/>
            <a:r>
              <a:rPr lang="en-US" dirty="0"/>
              <a:t>Demonstrates a Rationale</a:t>
            </a:r>
          </a:p>
        </p:txBody>
      </p:sp>
    </p:spTree>
    <p:extLst>
      <p:ext uri="{BB962C8B-B14F-4D97-AF65-F5344CB8AC3E}">
        <p14:creationId xmlns:p14="http://schemas.microsoft.com/office/powerpoint/2010/main" val="958647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1E779-9AE7-ADFD-F577-AA255395ED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95332F-7C10-3EF1-8B1F-819959D7FC16}"/>
              </a:ext>
            </a:extLst>
          </p:cNvPr>
          <p:cNvSpPr>
            <a:spLocks noGrp="1"/>
          </p:cNvSpPr>
          <p:nvPr>
            <p:ph type="title"/>
          </p:nvPr>
        </p:nvSpPr>
        <p:spPr>
          <a:xfrm>
            <a:off x="823976" y="162561"/>
            <a:ext cx="7886700" cy="863522"/>
          </a:xfrm>
        </p:spPr>
        <p:txBody>
          <a:bodyPr anchor="b">
            <a:noAutofit/>
          </a:bodyPr>
          <a:lstStyle/>
          <a:p>
            <a:pPr algn="ctr"/>
            <a:r>
              <a:rPr lang="en-US" sz="2500" dirty="0">
                <a:cs typeface="Arial"/>
              </a:rPr>
              <a:t>Non-Regulatory Guidance – Using Evidence to Strengthen Education Investments</a:t>
            </a:r>
            <a:endParaRPr lang="en-US" sz="2500" dirty="0"/>
          </a:p>
        </p:txBody>
      </p:sp>
      <p:sp>
        <p:nvSpPr>
          <p:cNvPr id="8" name="Slide Number Placeholder 3">
            <a:extLst>
              <a:ext uri="{FF2B5EF4-FFF2-40B4-BE49-F238E27FC236}">
                <a16:creationId xmlns:a16="http://schemas.microsoft.com/office/drawing/2014/main" id="{DF880244-41D5-FDAA-F4BC-0B84B98AD8FA}"/>
              </a:ext>
            </a:extLst>
          </p:cNvPr>
          <p:cNvSpPr>
            <a:spLocks noGrp="1"/>
          </p:cNvSpPr>
          <p:nvPr>
            <p:ph type="sldNum" sz="quarter" idx="12"/>
          </p:nvPr>
        </p:nvSpPr>
        <p:spPr/>
        <p:txBody>
          <a:bodyPr>
            <a:normAutofit/>
          </a:bodyPr>
          <a:lstStyle/>
          <a:p>
            <a:pPr>
              <a:spcAft>
                <a:spcPts val="600"/>
              </a:spcAft>
            </a:pPr>
            <a:fld id="{330EA680-D336-4FF7-8B7A-9848BB0A1C32}" type="slidenum">
              <a:rPr lang="en-US" smtClean="0"/>
              <a:pPr>
                <a:spcAft>
                  <a:spcPts val="600"/>
                </a:spcAft>
              </a:pPr>
              <a:t>24</a:t>
            </a:fld>
            <a:endParaRPr lang="en-US"/>
          </a:p>
        </p:txBody>
      </p:sp>
      <p:sp>
        <p:nvSpPr>
          <p:cNvPr id="4" name="Content Placeholder 3">
            <a:extLst>
              <a:ext uri="{FF2B5EF4-FFF2-40B4-BE49-F238E27FC236}">
                <a16:creationId xmlns:a16="http://schemas.microsoft.com/office/drawing/2014/main" id="{D15DEE90-169E-A64C-85C2-7288EB6E100B}"/>
              </a:ext>
            </a:extLst>
          </p:cNvPr>
          <p:cNvSpPr>
            <a:spLocks noGrp="1"/>
          </p:cNvSpPr>
          <p:nvPr>
            <p:ph idx="1"/>
          </p:nvPr>
        </p:nvSpPr>
        <p:spPr/>
        <p:txBody>
          <a:bodyPr/>
          <a:lstStyle/>
          <a:p>
            <a:r>
              <a:rPr lang="en-US" dirty="0"/>
              <a:t>Connecting evidence to CSI / TSI</a:t>
            </a:r>
          </a:p>
          <a:p>
            <a:endParaRPr lang="en-US" dirty="0"/>
          </a:p>
          <a:p>
            <a:pPr lvl="1"/>
            <a:r>
              <a:rPr lang="en-US" dirty="0"/>
              <a:t>Use Evidence Levels to justify strategies</a:t>
            </a:r>
          </a:p>
          <a:p>
            <a:pPr lvl="1"/>
            <a:r>
              <a:rPr lang="en-US" dirty="0"/>
              <a:t>Document rationale in </a:t>
            </a:r>
            <a:r>
              <a:rPr lang="en-US" dirty="0" err="1"/>
              <a:t>NCStar</a:t>
            </a:r>
            <a:r>
              <a:rPr lang="en-US" dirty="0"/>
              <a:t> and CCIP</a:t>
            </a:r>
          </a:p>
          <a:p>
            <a:pPr lvl="1"/>
            <a:r>
              <a:rPr lang="en-US" dirty="0"/>
              <a:t>Reflect through RAR &amp; monitoring</a:t>
            </a:r>
          </a:p>
        </p:txBody>
      </p:sp>
    </p:spTree>
    <p:extLst>
      <p:ext uri="{BB962C8B-B14F-4D97-AF65-F5344CB8AC3E}">
        <p14:creationId xmlns:p14="http://schemas.microsoft.com/office/powerpoint/2010/main" val="1781286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BEB86-3AFA-F358-57CD-B792743828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FE7617-8ABB-5BEF-F14B-7E4EC62BF1A4}"/>
              </a:ext>
            </a:extLst>
          </p:cNvPr>
          <p:cNvSpPr>
            <a:spLocks noGrp="1"/>
          </p:cNvSpPr>
          <p:nvPr>
            <p:ph type="title"/>
          </p:nvPr>
        </p:nvSpPr>
        <p:spPr>
          <a:xfrm>
            <a:off x="823976" y="162561"/>
            <a:ext cx="7886700" cy="863522"/>
          </a:xfrm>
        </p:spPr>
        <p:txBody>
          <a:bodyPr anchor="b">
            <a:noAutofit/>
          </a:bodyPr>
          <a:lstStyle/>
          <a:p>
            <a:pPr algn="ctr"/>
            <a:r>
              <a:rPr lang="en-US" sz="2500" dirty="0">
                <a:cs typeface="Arial"/>
              </a:rPr>
              <a:t>Non-Regulatory Guidance – Using Evidence to Strengthen Education Investments</a:t>
            </a:r>
            <a:endParaRPr lang="en-US" sz="2500" dirty="0"/>
          </a:p>
        </p:txBody>
      </p:sp>
      <p:sp>
        <p:nvSpPr>
          <p:cNvPr id="8" name="Slide Number Placeholder 3">
            <a:extLst>
              <a:ext uri="{FF2B5EF4-FFF2-40B4-BE49-F238E27FC236}">
                <a16:creationId xmlns:a16="http://schemas.microsoft.com/office/drawing/2014/main" id="{27C8A393-0175-F974-22F1-34B970F0A6B3}"/>
              </a:ext>
            </a:extLst>
          </p:cNvPr>
          <p:cNvSpPr>
            <a:spLocks noGrp="1"/>
          </p:cNvSpPr>
          <p:nvPr>
            <p:ph type="sldNum" sz="quarter" idx="12"/>
          </p:nvPr>
        </p:nvSpPr>
        <p:spPr/>
        <p:txBody>
          <a:bodyPr>
            <a:normAutofit/>
          </a:bodyPr>
          <a:lstStyle/>
          <a:p>
            <a:pPr>
              <a:spcAft>
                <a:spcPts val="600"/>
              </a:spcAft>
            </a:pPr>
            <a:fld id="{330EA680-D336-4FF7-8B7A-9848BB0A1C32}" type="slidenum">
              <a:rPr lang="en-US" smtClean="0"/>
              <a:pPr>
                <a:spcAft>
                  <a:spcPts val="600"/>
                </a:spcAft>
              </a:pPr>
              <a:t>25</a:t>
            </a:fld>
            <a:endParaRPr lang="en-US"/>
          </a:p>
        </p:txBody>
      </p:sp>
      <p:sp>
        <p:nvSpPr>
          <p:cNvPr id="4" name="Content Placeholder 3">
            <a:extLst>
              <a:ext uri="{FF2B5EF4-FFF2-40B4-BE49-F238E27FC236}">
                <a16:creationId xmlns:a16="http://schemas.microsoft.com/office/drawing/2014/main" id="{AF34DAF7-EAED-A226-D977-FB1A67CB2E04}"/>
              </a:ext>
            </a:extLst>
          </p:cNvPr>
          <p:cNvSpPr>
            <a:spLocks noGrp="1"/>
          </p:cNvSpPr>
          <p:nvPr>
            <p:ph idx="1"/>
          </p:nvPr>
        </p:nvSpPr>
        <p:spPr>
          <a:xfrm>
            <a:off x="628650" y="1500733"/>
            <a:ext cx="7886700" cy="4676230"/>
          </a:xfrm>
        </p:spPr>
        <p:txBody>
          <a:bodyPr/>
          <a:lstStyle/>
          <a:p>
            <a:pPr marL="0" indent="0" algn="ctr">
              <a:buNone/>
            </a:pPr>
            <a:r>
              <a:rPr lang="en-US" dirty="0"/>
              <a:t>Accessing Key Guidance Documents</a:t>
            </a:r>
          </a:p>
          <a:p>
            <a:pPr marL="0" indent="0" algn="ctr">
              <a:buNone/>
            </a:pPr>
            <a:r>
              <a:rPr lang="en-US" sz="1500" dirty="0"/>
              <a:t>Comprehensive and Targeted Support (CTS) Website:</a:t>
            </a:r>
          </a:p>
          <a:p>
            <a:pPr marL="0" indent="0" algn="ctr">
              <a:buNone/>
            </a:pPr>
            <a:r>
              <a:rPr lang="en-US" sz="1500" dirty="0">
                <a:hlinkClick r:id="rId3"/>
              </a:rPr>
              <a:t>https://www.dpi.nc.gov/districts-schools/federal-program-monitoring/comprehensive-and-targeted-support</a:t>
            </a:r>
            <a:endParaRPr lang="en-US" sz="1500" dirty="0"/>
          </a:p>
          <a:p>
            <a:pPr marL="0" indent="0" algn="ctr">
              <a:buNone/>
            </a:pPr>
            <a:endParaRPr lang="en-US" sz="1500" dirty="0"/>
          </a:p>
          <a:p>
            <a:pPr lvl="1"/>
            <a:r>
              <a:rPr lang="en-US" dirty="0"/>
              <a:t>School Improvement Non-Regulatory Guidance </a:t>
            </a:r>
          </a:p>
          <a:p>
            <a:pPr lvl="1"/>
            <a:r>
              <a:rPr lang="en-US" dirty="0"/>
              <a:t>Using Evidence to Strengthen Investments</a:t>
            </a:r>
          </a:p>
          <a:p>
            <a:pPr lvl="1"/>
            <a:r>
              <a:rPr lang="en-US" dirty="0"/>
              <a:t>What Works Clearinghouse</a:t>
            </a:r>
          </a:p>
        </p:txBody>
      </p:sp>
    </p:spTree>
    <p:extLst>
      <p:ext uri="{BB962C8B-B14F-4D97-AF65-F5344CB8AC3E}">
        <p14:creationId xmlns:p14="http://schemas.microsoft.com/office/powerpoint/2010/main" val="2371348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84DF1-8E3D-2BD5-444D-FED12BAC8FD1}"/>
              </a:ext>
            </a:extLst>
          </p:cNvPr>
          <p:cNvSpPr>
            <a:spLocks noGrp="1"/>
          </p:cNvSpPr>
          <p:nvPr>
            <p:ph type="title"/>
          </p:nvPr>
        </p:nvSpPr>
        <p:spPr/>
        <p:txBody>
          <a:bodyPr>
            <a:normAutofit/>
          </a:bodyPr>
          <a:lstStyle/>
          <a:p>
            <a:pPr algn="ctr"/>
            <a:r>
              <a:rPr lang="en-US" sz="3000" dirty="0">
                <a:latin typeface="Times New Roman" panose="02020603050405020304" pitchFamily="18" charset="0"/>
                <a:cs typeface="Times New Roman" panose="02020603050405020304" pitchFamily="18" charset="0"/>
              </a:rPr>
              <a:t>PRC 0105 Allowable Use Reference Guide</a:t>
            </a:r>
            <a:br>
              <a:rPr lang="en-US" dirty="0"/>
            </a:br>
            <a:endParaRPr lang="en-US" dirty="0"/>
          </a:p>
        </p:txBody>
      </p:sp>
      <p:sp>
        <p:nvSpPr>
          <p:cNvPr id="3" name="Content Placeholder 2">
            <a:extLst>
              <a:ext uri="{FF2B5EF4-FFF2-40B4-BE49-F238E27FC236}">
                <a16:creationId xmlns:a16="http://schemas.microsoft.com/office/drawing/2014/main" id="{E6BE3FD8-CF40-0D6B-E433-A7221DB4C3BB}"/>
              </a:ext>
            </a:extLst>
          </p:cNvPr>
          <p:cNvSpPr>
            <a:spLocks noGrp="1"/>
          </p:cNvSpPr>
          <p:nvPr>
            <p:ph idx="1"/>
          </p:nvPr>
        </p:nvSpPr>
        <p:spPr/>
        <p:txBody>
          <a:bodyPr/>
          <a:lstStyle/>
          <a:p>
            <a:r>
              <a:rPr lang="en-US" dirty="0"/>
              <a:t>Temporary and supplemental funding source</a:t>
            </a:r>
          </a:p>
          <a:p>
            <a:endParaRPr lang="en-US" dirty="0"/>
          </a:p>
          <a:p>
            <a:r>
              <a:rPr lang="en-US" dirty="0"/>
              <a:t>Designed to accelerate improvement in CSI / TSI schools</a:t>
            </a:r>
          </a:p>
          <a:p>
            <a:endParaRPr lang="en-US" dirty="0"/>
          </a:p>
          <a:p>
            <a:r>
              <a:rPr lang="en-US" dirty="0"/>
              <a:t>Intended to build sustainable systems that continue after funds expire</a:t>
            </a:r>
          </a:p>
        </p:txBody>
      </p:sp>
      <p:sp>
        <p:nvSpPr>
          <p:cNvPr id="4" name="Slide Number Placeholder 3">
            <a:extLst>
              <a:ext uri="{FF2B5EF4-FFF2-40B4-BE49-F238E27FC236}">
                <a16:creationId xmlns:a16="http://schemas.microsoft.com/office/drawing/2014/main" id="{4BE05421-23E6-39CD-AC21-2D45B5A33B01}"/>
              </a:ext>
            </a:extLst>
          </p:cNvPr>
          <p:cNvSpPr>
            <a:spLocks noGrp="1"/>
          </p:cNvSpPr>
          <p:nvPr>
            <p:ph type="sldNum" sz="quarter" idx="12"/>
          </p:nvPr>
        </p:nvSpPr>
        <p:spPr/>
        <p:txBody>
          <a:bodyPr/>
          <a:lstStyle/>
          <a:p>
            <a:fld id="{330EA680-D336-4FF7-8B7A-9848BB0A1C32}" type="slidenum">
              <a:rPr lang="en-US" smtClean="0"/>
              <a:t>26</a:t>
            </a:fld>
            <a:endParaRPr lang="en-US"/>
          </a:p>
        </p:txBody>
      </p:sp>
    </p:spTree>
    <p:extLst>
      <p:ext uri="{BB962C8B-B14F-4D97-AF65-F5344CB8AC3E}">
        <p14:creationId xmlns:p14="http://schemas.microsoft.com/office/powerpoint/2010/main" val="1094132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444CF-12BB-FDE5-1951-B385A7CE7E03}"/>
              </a:ext>
            </a:extLst>
          </p:cNvPr>
          <p:cNvSpPr>
            <a:spLocks noGrp="1"/>
          </p:cNvSpPr>
          <p:nvPr>
            <p:ph type="title"/>
          </p:nvPr>
        </p:nvSpPr>
        <p:spPr/>
        <p:txBody>
          <a:bodyPr>
            <a:normAutofit/>
          </a:bodyPr>
          <a:lstStyle/>
          <a:p>
            <a:pPr algn="ctr"/>
            <a:r>
              <a:rPr lang="en-US" sz="3000" dirty="0">
                <a:latin typeface="Times New Roman" panose="02020603050405020304" pitchFamily="18" charset="0"/>
                <a:cs typeface="Times New Roman" panose="02020603050405020304" pitchFamily="18" charset="0"/>
              </a:rPr>
              <a:t>PRC 0105 Allowable Use Reference Guide</a:t>
            </a:r>
            <a:endParaRPr lang="en-US" sz="3000" dirty="0"/>
          </a:p>
        </p:txBody>
      </p:sp>
      <p:sp>
        <p:nvSpPr>
          <p:cNvPr id="3" name="Content Placeholder 2">
            <a:extLst>
              <a:ext uri="{FF2B5EF4-FFF2-40B4-BE49-F238E27FC236}">
                <a16:creationId xmlns:a16="http://schemas.microsoft.com/office/drawing/2014/main" id="{85EE41CF-2538-EA36-F8CE-0BF596435AEB}"/>
              </a:ext>
            </a:extLst>
          </p:cNvPr>
          <p:cNvSpPr>
            <a:spLocks noGrp="1"/>
          </p:cNvSpPr>
          <p:nvPr>
            <p:ph idx="1"/>
          </p:nvPr>
        </p:nvSpPr>
        <p:spPr/>
        <p:txBody>
          <a:bodyPr>
            <a:normAutofit fontScale="92500" lnSpcReduction="10000"/>
          </a:bodyPr>
          <a:lstStyle/>
          <a:p>
            <a:r>
              <a:rPr lang="en-US" sz="2500" dirty="0"/>
              <a:t>Aligned: Activities must connect directly to the approved CSI / TSI plan</a:t>
            </a:r>
          </a:p>
          <a:p>
            <a:pPr marL="0" indent="0">
              <a:buNone/>
            </a:pPr>
            <a:endParaRPr lang="en-US" sz="2500" dirty="0"/>
          </a:p>
          <a:p>
            <a:r>
              <a:rPr lang="en-US" sz="2500" dirty="0"/>
              <a:t>Necessary: Essential for improving identified outcomes</a:t>
            </a:r>
          </a:p>
          <a:p>
            <a:pPr marL="0" indent="0">
              <a:buNone/>
            </a:pPr>
            <a:endParaRPr lang="en-US" sz="2500" dirty="0"/>
          </a:p>
          <a:p>
            <a:r>
              <a:rPr lang="en-US" sz="2500" dirty="0"/>
              <a:t>Reasonable: Cost-effective and fiscally sound</a:t>
            </a:r>
          </a:p>
          <a:p>
            <a:pPr marL="0" indent="0">
              <a:buNone/>
            </a:pPr>
            <a:endParaRPr lang="en-US" sz="2500" dirty="0"/>
          </a:p>
          <a:p>
            <a:r>
              <a:rPr lang="en-US" sz="2500" dirty="0"/>
              <a:t>Supplemental: Expands beyond required activities</a:t>
            </a:r>
          </a:p>
          <a:p>
            <a:pPr marL="0" indent="0">
              <a:buNone/>
            </a:pPr>
            <a:endParaRPr lang="en-US" sz="2500" dirty="0"/>
          </a:p>
          <a:p>
            <a:r>
              <a:rPr lang="en-US" sz="2500" dirty="0"/>
              <a:t>Sustainable: Designed to continue after the funding period</a:t>
            </a:r>
          </a:p>
        </p:txBody>
      </p:sp>
      <p:sp>
        <p:nvSpPr>
          <p:cNvPr id="4" name="Slide Number Placeholder 3">
            <a:extLst>
              <a:ext uri="{FF2B5EF4-FFF2-40B4-BE49-F238E27FC236}">
                <a16:creationId xmlns:a16="http://schemas.microsoft.com/office/drawing/2014/main" id="{67182090-0117-D912-CDBC-D2014EDFD650}"/>
              </a:ext>
            </a:extLst>
          </p:cNvPr>
          <p:cNvSpPr>
            <a:spLocks noGrp="1"/>
          </p:cNvSpPr>
          <p:nvPr>
            <p:ph type="sldNum" sz="quarter" idx="12"/>
          </p:nvPr>
        </p:nvSpPr>
        <p:spPr/>
        <p:txBody>
          <a:bodyPr/>
          <a:lstStyle/>
          <a:p>
            <a:fld id="{330EA680-D336-4FF7-8B7A-9848BB0A1C32}" type="slidenum">
              <a:rPr lang="en-US" smtClean="0"/>
              <a:t>27</a:t>
            </a:fld>
            <a:endParaRPr lang="en-US"/>
          </a:p>
        </p:txBody>
      </p:sp>
    </p:spTree>
    <p:extLst>
      <p:ext uri="{BB962C8B-B14F-4D97-AF65-F5344CB8AC3E}">
        <p14:creationId xmlns:p14="http://schemas.microsoft.com/office/powerpoint/2010/main" val="105677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B3D97-C20D-DD52-12FD-9D44043467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BEAE22-03B4-E607-D677-F8ABFB1BD28A}"/>
              </a:ext>
            </a:extLst>
          </p:cNvPr>
          <p:cNvSpPr>
            <a:spLocks noGrp="1"/>
          </p:cNvSpPr>
          <p:nvPr>
            <p:ph type="title"/>
          </p:nvPr>
        </p:nvSpPr>
        <p:spPr/>
        <p:txBody>
          <a:bodyPr>
            <a:normAutofit/>
          </a:bodyPr>
          <a:lstStyle/>
          <a:p>
            <a:pPr algn="ctr"/>
            <a:r>
              <a:rPr lang="en-US" sz="3000" dirty="0">
                <a:latin typeface="Times New Roman" panose="02020603050405020304" pitchFamily="18" charset="0"/>
                <a:cs typeface="Times New Roman" panose="02020603050405020304" pitchFamily="18" charset="0"/>
              </a:rPr>
              <a:t>PRC 0105 Allowable Use Reference Guide</a:t>
            </a:r>
            <a:endParaRPr lang="en-US" sz="3000" dirty="0"/>
          </a:p>
        </p:txBody>
      </p:sp>
      <p:sp>
        <p:nvSpPr>
          <p:cNvPr id="3" name="Content Placeholder 2">
            <a:extLst>
              <a:ext uri="{FF2B5EF4-FFF2-40B4-BE49-F238E27FC236}">
                <a16:creationId xmlns:a16="http://schemas.microsoft.com/office/drawing/2014/main" id="{0E042A94-28E8-974A-F882-86FC51F846CA}"/>
              </a:ext>
            </a:extLst>
          </p:cNvPr>
          <p:cNvSpPr>
            <a:spLocks noGrp="1"/>
          </p:cNvSpPr>
          <p:nvPr>
            <p:ph idx="1"/>
          </p:nvPr>
        </p:nvSpPr>
        <p:spPr/>
        <p:txBody>
          <a:bodyPr/>
          <a:lstStyle/>
          <a:p>
            <a:pPr marL="0" indent="0">
              <a:buNone/>
            </a:pPr>
            <a:r>
              <a:rPr lang="en-US" dirty="0"/>
              <a:t>Instructional Supports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5188DBF-7C09-054F-D613-EF5C7313A3CD}"/>
              </a:ext>
            </a:extLst>
          </p:cNvPr>
          <p:cNvSpPr>
            <a:spLocks noGrp="1"/>
          </p:cNvSpPr>
          <p:nvPr>
            <p:ph type="sldNum" sz="quarter" idx="12"/>
          </p:nvPr>
        </p:nvSpPr>
        <p:spPr/>
        <p:txBody>
          <a:bodyPr/>
          <a:lstStyle/>
          <a:p>
            <a:fld id="{330EA680-D336-4FF7-8B7A-9848BB0A1C32}" type="slidenum">
              <a:rPr lang="en-US" smtClean="0"/>
              <a:t>28</a:t>
            </a:fld>
            <a:endParaRPr lang="en-US"/>
          </a:p>
        </p:txBody>
      </p:sp>
      <p:graphicFrame>
        <p:nvGraphicFramePr>
          <p:cNvPr id="5" name="Table 4">
            <a:extLst>
              <a:ext uri="{FF2B5EF4-FFF2-40B4-BE49-F238E27FC236}">
                <a16:creationId xmlns:a16="http://schemas.microsoft.com/office/drawing/2014/main" id="{4C43BC23-297E-854F-22D7-286D1BEABBDF}"/>
              </a:ext>
            </a:extLst>
          </p:cNvPr>
          <p:cNvGraphicFramePr>
            <a:graphicFrameLocks noGrp="1"/>
          </p:cNvGraphicFramePr>
          <p:nvPr>
            <p:extLst>
              <p:ext uri="{D42A27DB-BD31-4B8C-83A1-F6EECF244321}">
                <p14:modId xmlns:p14="http://schemas.microsoft.com/office/powerpoint/2010/main" val="2070563381"/>
              </p:ext>
            </p:extLst>
          </p:nvPr>
        </p:nvGraphicFramePr>
        <p:xfrm>
          <a:off x="718956" y="2527785"/>
          <a:ext cx="7950394" cy="2291080"/>
        </p:xfrm>
        <a:graphic>
          <a:graphicData uri="http://schemas.openxmlformats.org/drawingml/2006/table">
            <a:tbl>
              <a:tblPr firstRow="1" bandRow="1">
                <a:tableStyleId>{5C22544A-7EE6-4342-B048-85BDC9FD1C3A}</a:tableStyleId>
              </a:tblPr>
              <a:tblGrid>
                <a:gridCol w="3975197">
                  <a:extLst>
                    <a:ext uri="{9D8B030D-6E8A-4147-A177-3AD203B41FA5}">
                      <a16:colId xmlns:a16="http://schemas.microsoft.com/office/drawing/2014/main" val="1995322771"/>
                    </a:ext>
                  </a:extLst>
                </a:gridCol>
                <a:gridCol w="3975197">
                  <a:extLst>
                    <a:ext uri="{9D8B030D-6E8A-4147-A177-3AD203B41FA5}">
                      <a16:colId xmlns:a16="http://schemas.microsoft.com/office/drawing/2014/main" val="3796595575"/>
                    </a:ext>
                  </a:extLst>
                </a:gridCol>
              </a:tblGrid>
              <a:tr h="370840">
                <a:tc>
                  <a:txBody>
                    <a:bodyPr/>
                    <a:lstStyle/>
                    <a:p>
                      <a:r>
                        <a:rPr lang="en-US" dirty="0"/>
                        <a:t>Allowable Examples</a:t>
                      </a:r>
                    </a:p>
                  </a:txBody>
                  <a:tcPr/>
                </a:tc>
                <a:tc>
                  <a:txBody>
                    <a:bodyPr/>
                    <a:lstStyle/>
                    <a:p>
                      <a:r>
                        <a:rPr lang="en-US" dirty="0"/>
                        <a:t>Not Allowable</a:t>
                      </a:r>
                    </a:p>
                  </a:txBody>
                  <a:tcPr/>
                </a:tc>
                <a:extLst>
                  <a:ext uri="{0D108BD9-81ED-4DB2-BD59-A6C34878D82A}">
                    <a16:rowId xmlns:a16="http://schemas.microsoft.com/office/drawing/2014/main" val="1063055471"/>
                  </a:ext>
                </a:extLst>
              </a:tr>
              <a:tr h="370840">
                <a:tc>
                  <a:txBody>
                    <a:bodyPr/>
                    <a:lstStyle/>
                    <a:p>
                      <a:r>
                        <a:rPr lang="en-US" dirty="0"/>
                        <a:t>Hiring tutors or interventionist</a:t>
                      </a:r>
                    </a:p>
                  </a:txBody>
                  <a:tcPr/>
                </a:tc>
                <a:tc>
                  <a:txBody>
                    <a:bodyPr/>
                    <a:lstStyle/>
                    <a:p>
                      <a:r>
                        <a:rPr lang="en-US" dirty="0"/>
                        <a:t>Incentive pay or long-term positions without sustainability</a:t>
                      </a:r>
                    </a:p>
                  </a:txBody>
                  <a:tcPr/>
                </a:tc>
                <a:extLst>
                  <a:ext uri="{0D108BD9-81ED-4DB2-BD59-A6C34878D82A}">
                    <a16:rowId xmlns:a16="http://schemas.microsoft.com/office/drawing/2014/main" val="3014409476"/>
                  </a:ext>
                </a:extLst>
              </a:tr>
              <a:tr h="370840">
                <a:tc>
                  <a:txBody>
                    <a:bodyPr/>
                    <a:lstStyle/>
                    <a:p>
                      <a:r>
                        <a:rPr lang="en-US" dirty="0"/>
                        <a:t>Purchasing evidence-based instructional software and materials</a:t>
                      </a:r>
                    </a:p>
                  </a:txBody>
                  <a:tcPr/>
                </a:tc>
                <a:tc>
                  <a:txBody>
                    <a:bodyPr/>
                    <a:lstStyle/>
                    <a:p>
                      <a:r>
                        <a:rPr lang="en-US" dirty="0"/>
                        <a:t>General supplies not tied to evidence-based strategies</a:t>
                      </a:r>
                    </a:p>
                  </a:txBody>
                  <a:tcPr/>
                </a:tc>
                <a:extLst>
                  <a:ext uri="{0D108BD9-81ED-4DB2-BD59-A6C34878D82A}">
                    <a16:rowId xmlns:a16="http://schemas.microsoft.com/office/drawing/2014/main" val="3533402803"/>
                  </a:ext>
                </a:extLst>
              </a:tr>
              <a:tr h="370840">
                <a:tc>
                  <a:txBody>
                    <a:bodyPr/>
                    <a:lstStyle/>
                    <a:p>
                      <a:r>
                        <a:rPr lang="en-US" dirty="0"/>
                        <a:t>Contracting with instructional coaches tied to the CSI / TSI plan</a:t>
                      </a:r>
                    </a:p>
                  </a:txBody>
                  <a:tcPr/>
                </a:tc>
                <a:tc>
                  <a:txBody>
                    <a:bodyPr/>
                    <a:lstStyle/>
                    <a:p>
                      <a:r>
                        <a:rPr lang="en-US" dirty="0"/>
                        <a:t>Covering existing staff salaries already funded elsewhere</a:t>
                      </a:r>
                    </a:p>
                  </a:txBody>
                  <a:tcPr/>
                </a:tc>
                <a:extLst>
                  <a:ext uri="{0D108BD9-81ED-4DB2-BD59-A6C34878D82A}">
                    <a16:rowId xmlns:a16="http://schemas.microsoft.com/office/drawing/2014/main" val="3359623104"/>
                  </a:ext>
                </a:extLst>
              </a:tr>
            </a:tbl>
          </a:graphicData>
        </a:graphic>
      </p:graphicFrame>
    </p:spTree>
    <p:extLst>
      <p:ext uri="{BB962C8B-B14F-4D97-AF65-F5344CB8AC3E}">
        <p14:creationId xmlns:p14="http://schemas.microsoft.com/office/powerpoint/2010/main" val="276277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7BF34-FA5B-BDD0-03A9-BEBC50C3E6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0035C3-A479-1A1E-838C-2CF861F15412}"/>
              </a:ext>
            </a:extLst>
          </p:cNvPr>
          <p:cNvSpPr>
            <a:spLocks noGrp="1"/>
          </p:cNvSpPr>
          <p:nvPr>
            <p:ph type="title"/>
          </p:nvPr>
        </p:nvSpPr>
        <p:spPr/>
        <p:txBody>
          <a:bodyPr>
            <a:normAutofit/>
          </a:bodyPr>
          <a:lstStyle/>
          <a:p>
            <a:pPr algn="ctr"/>
            <a:r>
              <a:rPr lang="en-US" sz="3000" dirty="0">
                <a:latin typeface="Times New Roman" panose="02020603050405020304" pitchFamily="18" charset="0"/>
                <a:cs typeface="Times New Roman" panose="02020603050405020304" pitchFamily="18" charset="0"/>
              </a:rPr>
              <a:t>PRC 0105 Allowable Use Reference Guide</a:t>
            </a:r>
            <a:endParaRPr lang="en-US" sz="3000" dirty="0"/>
          </a:p>
        </p:txBody>
      </p:sp>
      <p:sp>
        <p:nvSpPr>
          <p:cNvPr id="3" name="Content Placeholder 2">
            <a:extLst>
              <a:ext uri="{FF2B5EF4-FFF2-40B4-BE49-F238E27FC236}">
                <a16:creationId xmlns:a16="http://schemas.microsoft.com/office/drawing/2014/main" id="{191DA33F-12C0-AB2F-F36C-49D0EACB4FD5}"/>
              </a:ext>
            </a:extLst>
          </p:cNvPr>
          <p:cNvSpPr>
            <a:spLocks noGrp="1"/>
          </p:cNvSpPr>
          <p:nvPr>
            <p:ph idx="1"/>
          </p:nvPr>
        </p:nvSpPr>
        <p:spPr/>
        <p:txBody>
          <a:bodyPr/>
          <a:lstStyle/>
          <a:p>
            <a:pPr marL="0" indent="0">
              <a:buNone/>
            </a:pPr>
            <a:r>
              <a:rPr lang="en-US" dirty="0"/>
              <a:t>Professional Development</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3BC58DDF-EBDE-1044-7A26-A0A1261FD295}"/>
              </a:ext>
            </a:extLst>
          </p:cNvPr>
          <p:cNvSpPr>
            <a:spLocks noGrp="1"/>
          </p:cNvSpPr>
          <p:nvPr>
            <p:ph type="sldNum" sz="quarter" idx="12"/>
          </p:nvPr>
        </p:nvSpPr>
        <p:spPr/>
        <p:txBody>
          <a:bodyPr/>
          <a:lstStyle/>
          <a:p>
            <a:fld id="{330EA680-D336-4FF7-8B7A-9848BB0A1C32}" type="slidenum">
              <a:rPr lang="en-US" smtClean="0"/>
              <a:t>29</a:t>
            </a:fld>
            <a:endParaRPr lang="en-US"/>
          </a:p>
        </p:txBody>
      </p:sp>
      <p:graphicFrame>
        <p:nvGraphicFramePr>
          <p:cNvPr id="5" name="Table 4">
            <a:extLst>
              <a:ext uri="{FF2B5EF4-FFF2-40B4-BE49-F238E27FC236}">
                <a16:creationId xmlns:a16="http://schemas.microsoft.com/office/drawing/2014/main" id="{AEB80D73-EB2A-164C-164E-8FD75A1CCC68}"/>
              </a:ext>
            </a:extLst>
          </p:cNvPr>
          <p:cNvGraphicFramePr>
            <a:graphicFrameLocks noGrp="1"/>
          </p:cNvGraphicFramePr>
          <p:nvPr>
            <p:extLst>
              <p:ext uri="{D42A27DB-BD31-4B8C-83A1-F6EECF244321}">
                <p14:modId xmlns:p14="http://schemas.microsoft.com/office/powerpoint/2010/main" val="1786243427"/>
              </p:ext>
            </p:extLst>
          </p:nvPr>
        </p:nvGraphicFramePr>
        <p:xfrm>
          <a:off x="718956" y="2527785"/>
          <a:ext cx="7950394" cy="3114040"/>
        </p:xfrm>
        <a:graphic>
          <a:graphicData uri="http://schemas.openxmlformats.org/drawingml/2006/table">
            <a:tbl>
              <a:tblPr firstRow="1" bandRow="1">
                <a:tableStyleId>{5C22544A-7EE6-4342-B048-85BDC9FD1C3A}</a:tableStyleId>
              </a:tblPr>
              <a:tblGrid>
                <a:gridCol w="3975197">
                  <a:extLst>
                    <a:ext uri="{9D8B030D-6E8A-4147-A177-3AD203B41FA5}">
                      <a16:colId xmlns:a16="http://schemas.microsoft.com/office/drawing/2014/main" val="1995322771"/>
                    </a:ext>
                  </a:extLst>
                </a:gridCol>
                <a:gridCol w="3975197">
                  <a:extLst>
                    <a:ext uri="{9D8B030D-6E8A-4147-A177-3AD203B41FA5}">
                      <a16:colId xmlns:a16="http://schemas.microsoft.com/office/drawing/2014/main" val="3796595575"/>
                    </a:ext>
                  </a:extLst>
                </a:gridCol>
              </a:tblGrid>
              <a:tr h="370840">
                <a:tc>
                  <a:txBody>
                    <a:bodyPr/>
                    <a:lstStyle/>
                    <a:p>
                      <a:r>
                        <a:rPr lang="en-US" dirty="0"/>
                        <a:t>Allowable Examples</a:t>
                      </a:r>
                    </a:p>
                  </a:txBody>
                  <a:tcPr/>
                </a:tc>
                <a:tc>
                  <a:txBody>
                    <a:bodyPr/>
                    <a:lstStyle/>
                    <a:p>
                      <a:r>
                        <a:rPr lang="en-US" dirty="0"/>
                        <a:t>Not Allowable</a:t>
                      </a:r>
                    </a:p>
                  </a:txBody>
                  <a:tcPr/>
                </a:tc>
                <a:extLst>
                  <a:ext uri="{0D108BD9-81ED-4DB2-BD59-A6C34878D82A}">
                    <a16:rowId xmlns:a16="http://schemas.microsoft.com/office/drawing/2014/main" val="1063055471"/>
                  </a:ext>
                </a:extLst>
              </a:tr>
              <a:tr h="370840">
                <a:tc>
                  <a:txBody>
                    <a:bodyPr/>
                    <a:lstStyle/>
                    <a:p>
                      <a:r>
                        <a:rPr lang="en-US" sz="1800" kern="1200" dirty="0">
                          <a:solidFill>
                            <a:schemeClr val="dk1"/>
                          </a:solidFill>
                          <a:effectLst/>
                          <a:latin typeface="+mn-lt"/>
                          <a:ea typeface="+mn-ea"/>
                          <a:cs typeface="+mn-cs"/>
                        </a:rPr>
                        <a:t>Training in evidence-based instructional practices.</a:t>
                      </a:r>
                      <a:r>
                        <a:rPr lang="en-US" dirty="0">
                          <a:effectLst/>
                        </a:rPr>
                        <a:t> </a:t>
                      </a:r>
                      <a:endParaRPr lang="en-US" dirty="0"/>
                    </a:p>
                  </a:txBody>
                  <a:tcPr/>
                </a:tc>
                <a:tc>
                  <a:txBody>
                    <a:bodyPr/>
                    <a:lstStyle/>
                    <a:p>
                      <a:r>
                        <a:rPr lang="en-US" dirty="0"/>
                        <a:t>Holiday parties.</a:t>
                      </a:r>
                    </a:p>
                  </a:txBody>
                  <a:tcPr/>
                </a:tc>
                <a:extLst>
                  <a:ext uri="{0D108BD9-81ED-4DB2-BD59-A6C34878D82A}">
                    <a16:rowId xmlns:a16="http://schemas.microsoft.com/office/drawing/2014/main" val="3014409476"/>
                  </a:ext>
                </a:extLst>
              </a:tr>
              <a:tr h="370840">
                <a:tc>
                  <a:txBody>
                    <a:bodyPr/>
                    <a:lstStyle/>
                    <a:p>
                      <a:r>
                        <a:rPr lang="en-US" dirty="0"/>
                        <a:t>Coaching cycles, mentoring programs, or workshops linked to the CSI / TSI plan.</a:t>
                      </a:r>
                    </a:p>
                  </a:txBody>
                  <a:tcPr/>
                </a:tc>
                <a:tc>
                  <a:txBody>
                    <a:bodyPr/>
                    <a:lstStyle/>
                    <a:p>
                      <a:r>
                        <a:rPr lang="en-US" dirty="0"/>
                        <a:t>Entertainment.</a:t>
                      </a:r>
                    </a:p>
                  </a:txBody>
                  <a:tcPr/>
                </a:tc>
                <a:extLst>
                  <a:ext uri="{0D108BD9-81ED-4DB2-BD59-A6C34878D82A}">
                    <a16:rowId xmlns:a16="http://schemas.microsoft.com/office/drawing/2014/main" val="3533402803"/>
                  </a:ext>
                </a:extLst>
              </a:tr>
              <a:tr h="370840">
                <a:tc>
                  <a:txBody>
                    <a:bodyPr/>
                    <a:lstStyle/>
                    <a:p>
                      <a:r>
                        <a:rPr lang="en-US" dirty="0"/>
                        <a:t>Travel </a:t>
                      </a:r>
                      <a:r>
                        <a:rPr lang="en-US" sz="1800" kern="1200" dirty="0">
                          <a:solidFill>
                            <a:schemeClr val="dk1"/>
                          </a:solidFill>
                          <a:effectLst/>
                          <a:latin typeface="+mn-lt"/>
                          <a:ea typeface="+mn-ea"/>
                          <a:cs typeface="+mn-cs"/>
                        </a:rPr>
                        <a:t>and registration for staff attending approved instructional conferences (must directly support the CSI/TSI plan).</a:t>
                      </a:r>
                      <a:r>
                        <a:rPr lang="en-US" dirty="0">
                          <a:effectLst/>
                        </a:rPr>
                        <a:t> </a:t>
                      </a:r>
                      <a:endParaRPr lang="en-US" dirty="0"/>
                    </a:p>
                  </a:txBody>
                  <a:tcPr/>
                </a:tc>
                <a:tc>
                  <a:txBody>
                    <a:bodyPr/>
                    <a:lstStyle/>
                    <a:p>
                      <a:endParaRPr lang="en-US" dirty="0"/>
                    </a:p>
                  </a:txBody>
                  <a:tcPr/>
                </a:tc>
                <a:extLst>
                  <a:ext uri="{0D108BD9-81ED-4DB2-BD59-A6C34878D82A}">
                    <a16:rowId xmlns:a16="http://schemas.microsoft.com/office/drawing/2014/main" val="3359623104"/>
                  </a:ext>
                </a:extLst>
              </a:tr>
            </a:tbl>
          </a:graphicData>
        </a:graphic>
      </p:graphicFrame>
    </p:spTree>
    <p:extLst>
      <p:ext uri="{BB962C8B-B14F-4D97-AF65-F5344CB8AC3E}">
        <p14:creationId xmlns:p14="http://schemas.microsoft.com/office/powerpoint/2010/main" val="603651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ED4E6">
            <a:alpha val="36534"/>
          </a:srgbClr>
        </a:solidFill>
        <a:effectLst/>
      </p:bgPr>
    </p:bg>
    <p:spTree>
      <p:nvGrpSpPr>
        <p:cNvPr id="1" name=""/>
        <p:cNvGrpSpPr/>
        <p:nvPr/>
      </p:nvGrpSpPr>
      <p:grpSpPr>
        <a:xfrm>
          <a:off x="0" y="0"/>
          <a:ext cx="0" cy="0"/>
          <a:chOff x="0" y="0"/>
          <a:chExt cx="0" cy="0"/>
        </a:xfrm>
      </p:grpSpPr>
      <p:sp>
        <p:nvSpPr>
          <p:cNvPr id="33" name="Rounded Rectangle 32">
            <a:extLst>
              <a:ext uri="{FF2B5EF4-FFF2-40B4-BE49-F238E27FC236}">
                <a16:creationId xmlns:a16="http://schemas.microsoft.com/office/drawing/2014/main" id="{3FAAB6FE-A305-59B0-3568-89D22F8E85CC}"/>
              </a:ext>
            </a:extLst>
          </p:cNvPr>
          <p:cNvSpPr/>
          <p:nvPr/>
        </p:nvSpPr>
        <p:spPr>
          <a:xfrm flipH="1">
            <a:off x="1639455" y="4216854"/>
            <a:ext cx="6913418" cy="1039091"/>
          </a:xfrm>
          <a:prstGeom prst="roundRect">
            <a:avLst/>
          </a:prstGeom>
          <a:solidFill>
            <a:schemeClr val="accent3">
              <a:alpha val="4994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4BAFCAA9-A4FE-AF96-189D-095B73463307}"/>
              </a:ext>
            </a:extLst>
          </p:cNvPr>
          <p:cNvSpPr/>
          <p:nvPr/>
        </p:nvSpPr>
        <p:spPr>
          <a:xfrm flipH="1">
            <a:off x="1801091" y="1429353"/>
            <a:ext cx="6913418" cy="1039091"/>
          </a:xfrm>
          <a:prstGeom prst="roundRect">
            <a:avLst/>
          </a:prstGeom>
          <a:solidFill>
            <a:schemeClr val="accent3">
              <a:alpha val="4994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a:extLst>
              <a:ext uri="{FF2B5EF4-FFF2-40B4-BE49-F238E27FC236}">
                <a16:creationId xmlns:a16="http://schemas.microsoft.com/office/drawing/2014/main" id="{573F7198-0C57-1AC4-93E3-077723C82275}"/>
              </a:ext>
            </a:extLst>
          </p:cNvPr>
          <p:cNvSpPr/>
          <p:nvPr/>
        </p:nvSpPr>
        <p:spPr>
          <a:xfrm flipH="1">
            <a:off x="1639455" y="5592374"/>
            <a:ext cx="6854654" cy="1039091"/>
          </a:xfrm>
          <a:prstGeom prst="roundRect">
            <a:avLst/>
          </a:prstGeom>
          <a:solidFill>
            <a:schemeClr val="accent3">
              <a:alpha val="4994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3B6C6E24-7B9E-A7AC-F638-42582AEE084C}"/>
              </a:ext>
            </a:extLst>
          </p:cNvPr>
          <p:cNvSpPr/>
          <p:nvPr/>
        </p:nvSpPr>
        <p:spPr>
          <a:xfrm flipH="1">
            <a:off x="1778000" y="2911533"/>
            <a:ext cx="6854654" cy="1039091"/>
          </a:xfrm>
          <a:prstGeom prst="roundRect">
            <a:avLst/>
          </a:prstGeom>
          <a:solidFill>
            <a:schemeClr val="accent3">
              <a:alpha val="4994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6123F6E5-C429-FBB7-3A45-BEAA3327C90E}"/>
              </a:ext>
            </a:extLst>
          </p:cNvPr>
          <p:cNvSpPr>
            <a:spLocks noGrp="1"/>
          </p:cNvSpPr>
          <p:nvPr>
            <p:ph type="body" sz="half" idx="4294967295"/>
          </p:nvPr>
        </p:nvSpPr>
        <p:spPr>
          <a:xfrm>
            <a:off x="1801959" y="2925562"/>
            <a:ext cx="6752985" cy="1037414"/>
          </a:xfrm>
        </p:spPr>
        <p:txBody>
          <a:bodyPr vert="horz" lIns="91440" tIns="45720" rIns="91440" bIns="45720" rtlCol="0" anchor="t">
            <a:noAutofit/>
          </a:bodyPr>
          <a:lstStyle/>
          <a:p>
            <a:pPr marL="0" indent="0">
              <a:buNone/>
            </a:pPr>
            <a:r>
              <a:rPr lang="en-US" sz="2200" b="1">
                <a:solidFill>
                  <a:schemeClr val="accent1">
                    <a:lumMod val="50000"/>
                  </a:schemeClr>
                </a:solidFill>
              </a:rPr>
              <a:t>Dr. Richard Lewis – CTS Program Administrator</a:t>
            </a:r>
            <a:endParaRPr lang="en-US">
              <a:solidFill>
                <a:schemeClr val="accent1">
                  <a:lumMod val="50000"/>
                </a:schemeClr>
              </a:solidFill>
            </a:endParaRPr>
          </a:p>
          <a:p>
            <a:pPr marL="0" indent="0">
              <a:buNone/>
            </a:pPr>
            <a:r>
              <a:rPr lang="en-US" sz="1800" b="1">
                <a:solidFill>
                  <a:schemeClr val="accent1">
                    <a:lumMod val="50000"/>
                  </a:schemeClr>
                </a:solidFill>
                <a:cs typeface="Arial"/>
              </a:rPr>
              <a:t>North Central, Sandhills (NOT including charters: 00A, 00B, 33A, 35A, 35C, 51A, 51B, 64A, 98B, &amp; 62N) </a:t>
            </a:r>
          </a:p>
          <a:p>
            <a:pPr marL="0" indent="0">
              <a:buNone/>
            </a:pPr>
            <a:endParaRPr lang="en-US" sz="2400">
              <a:cs typeface="Arial" panose="020B0604020202020204"/>
            </a:endParaRPr>
          </a:p>
        </p:txBody>
      </p:sp>
      <p:pic>
        <p:nvPicPr>
          <p:cNvPr id="18" name="Picture Placeholder 17">
            <a:extLst>
              <a:ext uri="{FF2B5EF4-FFF2-40B4-BE49-F238E27FC236}">
                <a16:creationId xmlns:a16="http://schemas.microsoft.com/office/drawing/2014/main" id="{25718D08-DE27-10BC-75A3-6F8BD4147ED0}"/>
              </a:ext>
            </a:extLst>
          </p:cNvPr>
          <p:cNvPicPr>
            <a:picLocks noGrp="1" noChangeAspect="1"/>
          </p:cNvPicPr>
          <p:nvPr>
            <p:ph type="pic" idx="4294967295"/>
          </p:nvPr>
        </p:nvPicPr>
        <p:blipFill>
          <a:blip r:embed="rId4"/>
          <a:srcRect t="11868" b="11868"/>
          <a:stretch>
            <a:fillRect/>
          </a:stretch>
        </p:blipFill>
        <p:spPr>
          <a:xfrm>
            <a:off x="434124" y="2831137"/>
            <a:ext cx="1064157" cy="1216396"/>
          </a:xfrm>
        </p:spPr>
      </p:pic>
      <p:pic>
        <p:nvPicPr>
          <p:cNvPr id="21" name="Picture 20" descr="A person in a blue jacket&#10;&#10;AI-generated content may be incorrect.">
            <a:extLst>
              <a:ext uri="{FF2B5EF4-FFF2-40B4-BE49-F238E27FC236}">
                <a16:creationId xmlns:a16="http://schemas.microsoft.com/office/drawing/2014/main" id="{A25EA602-5C3F-B179-8F05-A0D8B6AA1FD7}"/>
              </a:ext>
            </a:extLst>
          </p:cNvPr>
          <p:cNvPicPr>
            <a:picLocks noChangeAspect="1"/>
          </p:cNvPicPr>
          <p:nvPr/>
        </p:nvPicPr>
        <p:blipFill>
          <a:blip r:embed="rId5"/>
          <a:stretch>
            <a:fillRect/>
          </a:stretch>
        </p:blipFill>
        <p:spPr>
          <a:xfrm>
            <a:off x="475673" y="1429058"/>
            <a:ext cx="1108816" cy="1267218"/>
          </a:xfrm>
          <a:prstGeom prst="rect">
            <a:avLst/>
          </a:prstGeom>
        </p:spPr>
      </p:pic>
      <p:sp>
        <p:nvSpPr>
          <p:cNvPr id="24" name="Text Placeholder 10">
            <a:extLst>
              <a:ext uri="{FF2B5EF4-FFF2-40B4-BE49-F238E27FC236}">
                <a16:creationId xmlns:a16="http://schemas.microsoft.com/office/drawing/2014/main" id="{AD3D7DE2-8221-2297-14A2-13A853094DBD}"/>
              </a:ext>
            </a:extLst>
          </p:cNvPr>
          <p:cNvSpPr txBox="1">
            <a:spLocks/>
          </p:cNvSpPr>
          <p:nvPr/>
        </p:nvSpPr>
        <p:spPr>
          <a:xfrm>
            <a:off x="1708780" y="5601520"/>
            <a:ext cx="6934984" cy="1023709"/>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1C3766"/>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1C3766"/>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rgbClr val="1C3766"/>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rgbClr val="1C3766"/>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rgbClr val="1C376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200" b="1"/>
              <a:t>Julia Higdon – CTS Program Administrator </a:t>
            </a:r>
          </a:p>
          <a:p>
            <a:r>
              <a:rPr lang="en-US" sz="1800" b="1">
                <a:cs typeface="Arial"/>
              </a:rPr>
              <a:t>Western, Southwest (NOT including charters: 13A, 13C, 13D, 49B, and 49F)</a:t>
            </a:r>
          </a:p>
        </p:txBody>
      </p:sp>
      <p:sp>
        <p:nvSpPr>
          <p:cNvPr id="26" name="Text Placeholder 10">
            <a:extLst>
              <a:ext uri="{FF2B5EF4-FFF2-40B4-BE49-F238E27FC236}">
                <a16:creationId xmlns:a16="http://schemas.microsoft.com/office/drawing/2014/main" id="{9DE080BB-E3F6-6542-0FD6-48FE81DAD073}"/>
              </a:ext>
            </a:extLst>
          </p:cNvPr>
          <p:cNvSpPr txBox="1">
            <a:spLocks/>
          </p:cNvSpPr>
          <p:nvPr/>
        </p:nvSpPr>
        <p:spPr>
          <a:xfrm>
            <a:off x="1635622" y="4220186"/>
            <a:ext cx="6917915" cy="112435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1C3766"/>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1C3766"/>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rgbClr val="1C3766"/>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rgbClr val="1C3766"/>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rgbClr val="1C376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200" b="1"/>
              <a:t>Dr. Penny Crooks – CTS Program Administrator</a:t>
            </a:r>
            <a:endParaRPr lang="en-US"/>
          </a:p>
          <a:p>
            <a:r>
              <a:rPr lang="en-US" sz="1800" b="1">
                <a:cs typeface="Arial"/>
              </a:rPr>
              <a:t>Northwest, Piedmont-Triad (including charters 13A, 13C, 13D, 49B, &amp; 49F in the Southwest Region and 62N in the Sandhills)</a:t>
            </a:r>
          </a:p>
          <a:p>
            <a:endParaRPr lang="en-US">
              <a:cs typeface="Arial" panose="020B0604020202020204"/>
            </a:endParaRPr>
          </a:p>
        </p:txBody>
      </p:sp>
      <p:sp>
        <p:nvSpPr>
          <p:cNvPr id="34" name="Rounded Rectangle 33">
            <a:extLst>
              <a:ext uri="{FF2B5EF4-FFF2-40B4-BE49-F238E27FC236}">
                <a16:creationId xmlns:a16="http://schemas.microsoft.com/office/drawing/2014/main" id="{9A603CD2-5042-3998-3634-4F2161FBC82C}"/>
              </a:ext>
            </a:extLst>
          </p:cNvPr>
          <p:cNvSpPr/>
          <p:nvPr/>
        </p:nvSpPr>
        <p:spPr>
          <a:xfrm flipH="1">
            <a:off x="1801091" y="235502"/>
            <a:ext cx="6854654" cy="1039091"/>
          </a:xfrm>
          <a:prstGeom prst="roundRect">
            <a:avLst/>
          </a:prstGeom>
          <a:solidFill>
            <a:schemeClr val="accent3">
              <a:alpha val="4994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10">
            <a:extLst>
              <a:ext uri="{FF2B5EF4-FFF2-40B4-BE49-F238E27FC236}">
                <a16:creationId xmlns:a16="http://schemas.microsoft.com/office/drawing/2014/main" id="{E3EEDF82-50CB-2FFE-C01B-03D2BEDFBD2C}"/>
              </a:ext>
            </a:extLst>
          </p:cNvPr>
          <p:cNvSpPr txBox="1">
            <a:spLocks/>
          </p:cNvSpPr>
          <p:nvPr/>
        </p:nvSpPr>
        <p:spPr>
          <a:xfrm>
            <a:off x="2333106" y="572024"/>
            <a:ext cx="6086720" cy="40548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1C3766"/>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1C3766"/>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rgbClr val="1C3766"/>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rgbClr val="1C3766"/>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rgbClr val="1C376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200" b="1"/>
              <a:t>Dr. James Popp – CTS Section Chief </a:t>
            </a:r>
          </a:p>
        </p:txBody>
      </p:sp>
      <p:pic>
        <p:nvPicPr>
          <p:cNvPr id="37" name="Picture 36" descr="Medium shot of a person smiling&#10;&#10;AI-generated content may be incorrect.">
            <a:extLst>
              <a:ext uri="{FF2B5EF4-FFF2-40B4-BE49-F238E27FC236}">
                <a16:creationId xmlns:a16="http://schemas.microsoft.com/office/drawing/2014/main" id="{F80E9BF1-5931-48B7-B093-D6EE4F9FC694}"/>
              </a:ext>
            </a:extLst>
          </p:cNvPr>
          <p:cNvPicPr>
            <a:picLocks noChangeAspect="1"/>
          </p:cNvPicPr>
          <p:nvPr/>
        </p:nvPicPr>
        <p:blipFill>
          <a:blip r:embed="rId6"/>
          <a:stretch>
            <a:fillRect/>
          </a:stretch>
        </p:blipFill>
        <p:spPr>
          <a:xfrm>
            <a:off x="429001" y="5459573"/>
            <a:ext cx="1057735" cy="1322169"/>
          </a:xfrm>
          <a:prstGeom prst="rect">
            <a:avLst/>
          </a:prstGeom>
        </p:spPr>
      </p:pic>
      <p:pic>
        <p:nvPicPr>
          <p:cNvPr id="4" name="Picture 3" descr="A person wearing glasses and a suit&#10;&#10;AI-generated content may be incorrect.">
            <a:extLst>
              <a:ext uri="{FF2B5EF4-FFF2-40B4-BE49-F238E27FC236}">
                <a16:creationId xmlns:a16="http://schemas.microsoft.com/office/drawing/2014/main" id="{DA079160-C3E6-8BFD-44D3-8849780874AD}"/>
              </a:ext>
            </a:extLst>
          </p:cNvPr>
          <p:cNvPicPr>
            <a:picLocks noChangeAspect="1"/>
          </p:cNvPicPr>
          <p:nvPr/>
        </p:nvPicPr>
        <p:blipFill>
          <a:blip r:embed="rId7"/>
          <a:stretch>
            <a:fillRect/>
          </a:stretch>
        </p:blipFill>
        <p:spPr>
          <a:xfrm>
            <a:off x="475183" y="109363"/>
            <a:ext cx="1057735" cy="1235270"/>
          </a:xfrm>
          <a:prstGeom prst="rect">
            <a:avLst/>
          </a:prstGeom>
        </p:spPr>
      </p:pic>
      <p:pic>
        <p:nvPicPr>
          <p:cNvPr id="6" name="Picture 5" descr="A person with long hair smiling&#10;&#10;AI-generated content may be incorrect.">
            <a:extLst>
              <a:ext uri="{FF2B5EF4-FFF2-40B4-BE49-F238E27FC236}">
                <a16:creationId xmlns:a16="http://schemas.microsoft.com/office/drawing/2014/main" id="{67895C54-8068-6B8C-86DE-3E21FDF16599}"/>
              </a:ext>
            </a:extLst>
          </p:cNvPr>
          <p:cNvPicPr>
            <a:picLocks noChangeAspect="1"/>
          </p:cNvPicPr>
          <p:nvPr/>
        </p:nvPicPr>
        <p:blipFill>
          <a:blip r:embed="rId8"/>
          <a:stretch>
            <a:fillRect/>
          </a:stretch>
        </p:blipFill>
        <p:spPr>
          <a:xfrm>
            <a:off x="423615" y="4132320"/>
            <a:ext cx="1068511" cy="1212636"/>
          </a:xfrm>
          <a:prstGeom prst="rect">
            <a:avLst/>
          </a:prstGeom>
        </p:spPr>
      </p:pic>
      <p:sp>
        <p:nvSpPr>
          <p:cNvPr id="3" name="TextBox 2">
            <a:extLst>
              <a:ext uri="{FF2B5EF4-FFF2-40B4-BE49-F238E27FC236}">
                <a16:creationId xmlns:a16="http://schemas.microsoft.com/office/drawing/2014/main" id="{CD300CC4-DA95-EE67-F6EF-968C7C3F530E}"/>
              </a:ext>
            </a:extLst>
          </p:cNvPr>
          <p:cNvSpPr txBox="1"/>
          <p:nvPr/>
        </p:nvSpPr>
        <p:spPr>
          <a:xfrm>
            <a:off x="1806590" y="1434658"/>
            <a:ext cx="691263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1C3766"/>
                </a:solidFill>
                <a:cs typeface="Arial"/>
              </a:rPr>
              <a:t>Tenisea Madry – CTS Program Administrator</a:t>
            </a:r>
            <a:endParaRPr lang="en-US" sz="2400">
              <a:cs typeface="Arial"/>
            </a:endParaRPr>
          </a:p>
          <a:p>
            <a:r>
              <a:rPr lang="en-US" b="1">
                <a:solidFill>
                  <a:srgbClr val="1C3766"/>
                </a:solidFill>
                <a:cs typeface="Arial"/>
              </a:rPr>
              <a:t>Northeast, Southeast (including charters:  00A, 00B, 33A, 35A, 35C, 51A, 51B, 64A, &amp; 98B in the North Central Region)</a:t>
            </a:r>
            <a:endParaRPr lang="en-US"/>
          </a:p>
        </p:txBody>
      </p:sp>
    </p:spTree>
    <p:extLst>
      <p:ext uri="{BB962C8B-B14F-4D97-AF65-F5344CB8AC3E}">
        <p14:creationId xmlns:p14="http://schemas.microsoft.com/office/powerpoint/2010/main" val="582732594"/>
      </p:ext>
    </p:extLst>
  </p:cSld>
  <p:clrMapOvr>
    <a:masterClrMapping/>
  </p:clrMapOvr>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8CCEF-5D0A-246D-2521-A6E65160FC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77A816-2601-AFD9-F227-2A5F300A3A9B}"/>
              </a:ext>
            </a:extLst>
          </p:cNvPr>
          <p:cNvSpPr>
            <a:spLocks noGrp="1"/>
          </p:cNvSpPr>
          <p:nvPr>
            <p:ph type="title"/>
          </p:nvPr>
        </p:nvSpPr>
        <p:spPr/>
        <p:txBody>
          <a:bodyPr>
            <a:normAutofit/>
          </a:bodyPr>
          <a:lstStyle/>
          <a:p>
            <a:pPr algn="ctr"/>
            <a:r>
              <a:rPr lang="en-US" sz="3000" dirty="0">
                <a:latin typeface="Times New Roman" panose="02020603050405020304" pitchFamily="18" charset="0"/>
                <a:cs typeface="Times New Roman" panose="02020603050405020304" pitchFamily="18" charset="0"/>
              </a:rPr>
              <a:t>PRC 0105 Allowable Use Reference Guide</a:t>
            </a:r>
            <a:endParaRPr lang="en-US" sz="3000" dirty="0"/>
          </a:p>
        </p:txBody>
      </p:sp>
      <p:sp>
        <p:nvSpPr>
          <p:cNvPr id="3" name="Content Placeholder 2">
            <a:extLst>
              <a:ext uri="{FF2B5EF4-FFF2-40B4-BE49-F238E27FC236}">
                <a16:creationId xmlns:a16="http://schemas.microsoft.com/office/drawing/2014/main" id="{E01DF880-D3AC-C80E-8DCC-9F4EA5EC8075}"/>
              </a:ext>
            </a:extLst>
          </p:cNvPr>
          <p:cNvSpPr>
            <a:spLocks noGrp="1"/>
          </p:cNvSpPr>
          <p:nvPr>
            <p:ph idx="1"/>
          </p:nvPr>
        </p:nvSpPr>
        <p:spPr/>
        <p:txBody>
          <a:bodyPr/>
          <a:lstStyle/>
          <a:p>
            <a:pPr marL="0" indent="0">
              <a:buNone/>
            </a:pPr>
            <a:r>
              <a:rPr lang="en-US" dirty="0"/>
              <a:t>Student &amp; Family Engagement</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16F5ADE-2AD3-F210-376A-2966245FEBED}"/>
              </a:ext>
            </a:extLst>
          </p:cNvPr>
          <p:cNvSpPr>
            <a:spLocks noGrp="1"/>
          </p:cNvSpPr>
          <p:nvPr>
            <p:ph type="sldNum" sz="quarter" idx="12"/>
          </p:nvPr>
        </p:nvSpPr>
        <p:spPr/>
        <p:txBody>
          <a:bodyPr/>
          <a:lstStyle/>
          <a:p>
            <a:fld id="{330EA680-D336-4FF7-8B7A-9848BB0A1C32}" type="slidenum">
              <a:rPr lang="en-US" smtClean="0"/>
              <a:t>30</a:t>
            </a:fld>
            <a:endParaRPr lang="en-US"/>
          </a:p>
        </p:txBody>
      </p:sp>
      <p:graphicFrame>
        <p:nvGraphicFramePr>
          <p:cNvPr id="5" name="Table 4">
            <a:extLst>
              <a:ext uri="{FF2B5EF4-FFF2-40B4-BE49-F238E27FC236}">
                <a16:creationId xmlns:a16="http://schemas.microsoft.com/office/drawing/2014/main" id="{FB790388-B05D-3AA9-40A9-3B2B893A5C4C}"/>
              </a:ext>
            </a:extLst>
          </p:cNvPr>
          <p:cNvGraphicFramePr>
            <a:graphicFrameLocks noGrp="1"/>
          </p:cNvGraphicFramePr>
          <p:nvPr>
            <p:extLst>
              <p:ext uri="{D42A27DB-BD31-4B8C-83A1-F6EECF244321}">
                <p14:modId xmlns:p14="http://schemas.microsoft.com/office/powerpoint/2010/main" val="3308478292"/>
              </p:ext>
            </p:extLst>
          </p:nvPr>
        </p:nvGraphicFramePr>
        <p:xfrm>
          <a:off x="718956" y="2527785"/>
          <a:ext cx="7950394" cy="2839720"/>
        </p:xfrm>
        <a:graphic>
          <a:graphicData uri="http://schemas.openxmlformats.org/drawingml/2006/table">
            <a:tbl>
              <a:tblPr firstRow="1" bandRow="1">
                <a:tableStyleId>{5C22544A-7EE6-4342-B048-85BDC9FD1C3A}</a:tableStyleId>
              </a:tblPr>
              <a:tblGrid>
                <a:gridCol w="3975197">
                  <a:extLst>
                    <a:ext uri="{9D8B030D-6E8A-4147-A177-3AD203B41FA5}">
                      <a16:colId xmlns:a16="http://schemas.microsoft.com/office/drawing/2014/main" val="1995322771"/>
                    </a:ext>
                  </a:extLst>
                </a:gridCol>
                <a:gridCol w="3975197">
                  <a:extLst>
                    <a:ext uri="{9D8B030D-6E8A-4147-A177-3AD203B41FA5}">
                      <a16:colId xmlns:a16="http://schemas.microsoft.com/office/drawing/2014/main" val="3796595575"/>
                    </a:ext>
                  </a:extLst>
                </a:gridCol>
              </a:tblGrid>
              <a:tr h="370840">
                <a:tc>
                  <a:txBody>
                    <a:bodyPr/>
                    <a:lstStyle/>
                    <a:p>
                      <a:r>
                        <a:rPr lang="en-US" dirty="0"/>
                        <a:t>Allowable Examples</a:t>
                      </a:r>
                    </a:p>
                  </a:txBody>
                  <a:tcPr/>
                </a:tc>
                <a:tc>
                  <a:txBody>
                    <a:bodyPr/>
                    <a:lstStyle/>
                    <a:p>
                      <a:r>
                        <a:rPr lang="en-US" dirty="0"/>
                        <a:t>Not Allowable</a:t>
                      </a:r>
                    </a:p>
                  </a:txBody>
                  <a:tcPr/>
                </a:tc>
                <a:extLst>
                  <a:ext uri="{0D108BD9-81ED-4DB2-BD59-A6C34878D82A}">
                    <a16:rowId xmlns:a16="http://schemas.microsoft.com/office/drawing/2014/main" val="1063055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a:t>
                      </a:r>
                      <a:r>
                        <a:rPr lang="en-US" sz="1800" kern="1200" dirty="0">
                          <a:solidFill>
                            <a:schemeClr val="dk1"/>
                          </a:solidFill>
                          <a:effectLst/>
                          <a:latin typeface="+mn-lt"/>
                          <a:ea typeface="+mn-ea"/>
                          <a:cs typeface="+mn-cs"/>
                        </a:rPr>
                        <a:t>lating parent communication materials (tied to CSI/TSI plan).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a:t>
                      </a:r>
                      <a:r>
                        <a:rPr lang="en-US" sz="1800" kern="1200" dirty="0">
                          <a:solidFill>
                            <a:schemeClr val="dk1"/>
                          </a:solidFill>
                          <a:effectLst/>
                          <a:latin typeface="+mn-lt"/>
                          <a:ea typeface="+mn-ea"/>
                          <a:cs typeface="+mn-cs"/>
                        </a:rPr>
                        <a:t>lation services unrelated to the CSI/TSI plan.</a:t>
                      </a:r>
                    </a:p>
                  </a:txBody>
                  <a:tcPr/>
                </a:tc>
                <a:extLst>
                  <a:ext uri="{0D108BD9-81ED-4DB2-BD59-A6C34878D82A}">
                    <a16:rowId xmlns:a16="http://schemas.microsoft.com/office/drawing/2014/main" val="30144094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Hosting </a:t>
                      </a:r>
                      <a:r>
                        <a:rPr lang="en-US" sz="1800" kern="1200" dirty="0">
                          <a:solidFill>
                            <a:schemeClr val="dk1"/>
                          </a:solidFill>
                          <a:effectLst/>
                          <a:latin typeface="+mn-lt"/>
                          <a:ea typeface="+mn-ea"/>
                          <a:cs typeface="+mn-cs"/>
                        </a:rPr>
                        <a:t>family literacy/math nights with evidence-based instructional materials and light snacks.</a:t>
                      </a:r>
                    </a:p>
                  </a:txBody>
                  <a:tcPr/>
                </a:tc>
                <a:tc>
                  <a:txBody>
                    <a:bodyPr/>
                    <a:lstStyle/>
                    <a:p>
                      <a:r>
                        <a:rPr lang="en-US" dirty="0"/>
                        <a:t>Gift </a:t>
                      </a:r>
                      <a:r>
                        <a:rPr lang="en-US" sz="1800" kern="1200" dirty="0">
                          <a:solidFill>
                            <a:schemeClr val="dk1"/>
                          </a:solidFill>
                          <a:effectLst/>
                          <a:latin typeface="+mn-lt"/>
                          <a:ea typeface="+mn-ea"/>
                          <a:cs typeface="+mn-cs"/>
                        </a:rPr>
                        <a:t>cards or cash incentives for student attendance or activities.</a:t>
                      </a:r>
                      <a:r>
                        <a:rPr lang="en-US" dirty="0">
                          <a:effectLst/>
                        </a:rPr>
                        <a:t> </a:t>
                      </a:r>
                      <a:endParaRPr lang="en-US" dirty="0"/>
                    </a:p>
                  </a:txBody>
                  <a:tcPr/>
                </a:tc>
                <a:extLst>
                  <a:ext uri="{0D108BD9-81ED-4DB2-BD59-A6C34878D82A}">
                    <a16:rowId xmlns:a16="http://schemas.microsoft.com/office/drawing/2014/main" val="35334028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Print</a:t>
                      </a:r>
                      <a:r>
                        <a:rPr lang="en-US" sz="1800" kern="1200" dirty="0">
                          <a:solidFill>
                            <a:schemeClr val="dk1"/>
                          </a:solidFill>
                          <a:effectLst/>
                          <a:latin typeface="+mn-lt"/>
                          <a:ea typeface="+mn-ea"/>
                          <a:cs typeface="+mn-cs"/>
                        </a:rPr>
                        <a:t>ing parent resource guides in multiple languages (tied to CSI/TSI plan).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Cater</a:t>
                      </a:r>
                      <a:r>
                        <a:rPr lang="en-US" sz="1800" kern="1200" dirty="0">
                          <a:solidFill>
                            <a:schemeClr val="dk1"/>
                          </a:solidFill>
                          <a:effectLst/>
                          <a:latin typeface="+mn-lt"/>
                          <a:ea typeface="+mn-ea"/>
                          <a:cs typeface="+mn-cs"/>
                        </a:rPr>
                        <a:t>ing or entertainment at parent events.</a:t>
                      </a:r>
                    </a:p>
                  </a:txBody>
                  <a:tcPr/>
                </a:tc>
                <a:extLst>
                  <a:ext uri="{0D108BD9-81ED-4DB2-BD59-A6C34878D82A}">
                    <a16:rowId xmlns:a16="http://schemas.microsoft.com/office/drawing/2014/main" val="3359623104"/>
                  </a:ext>
                </a:extLst>
              </a:tr>
            </a:tbl>
          </a:graphicData>
        </a:graphic>
      </p:graphicFrame>
    </p:spTree>
    <p:extLst>
      <p:ext uri="{BB962C8B-B14F-4D97-AF65-F5344CB8AC3E}">
        <p14:creationId xmlns:p14="http://schemas.microsoft.com/office/powerpoint/2010/main" val="2736630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E43A3-6936-2C1E-BE11-40D9CCAA47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937BDC-B076-A584-2DFB-B9B38A0CA66B}"/>
              </a:ext>
            </a:extLst>
          </p:cNvPr>
          <p:cNvSpPr>
            <a:spLocks noGrp="1"/>
          </p:cNvSpPr>
          <p:nvPr>
            <p:ph type="title"/>
          </p:nvPr>
        </p:nvSpPr>
        <p:spPr>
          <a:xfrm>
            <a:off x="628650" y="0"/>
            <a:ext cx="7886700" cy="1281111"/>
          </a:xfrm>
        </p:spPr>
        <p:txBody>
          <a:bodyPr>
            <a:normAutofit/>
          </a:bodyPr>
          <a:lstStyle/>
          <a:p>
            <a:pPr algn="ctr"/>
            <a:r>
              <a:rPr lang="en-US" sz="3000" dirty="0">
                <a:latin typeface="Times New Roman" panose="02020603050405020304" pitchFamily="18" charset="0"/>
                <a:cs typeface="Times New Roman" panose="02020603050405020304" pitchFamily="18" charset="0"/>
              </a:rPr>
              <a:t>PRC 0105 Allowable Use Reference Guide</a:t>
            </a:r>
            <a:endParaRPr lang="en-US" sz="3000" dirty="0"/>
          </a:p>
        </p:txBody>
      </p:sp>
      <p:sp>
        <p:nvSpPr>
          <p:cNvPr id="3" name="Content Placeholder 2">
            <a:extLst>
              <a:ext uri="{FF2B5EF4-FFF2-40B4-BE49-F238E27FC236}">
                <a16:creationId xmlns:a16="http://schemas.microsoft.com/office/drawing/2014/main" id="{005AA689-8A49-C428-0110-BBC9BFE256D6}"/>
              </a:ext>
            </a:extLst>
          </p:cNvPr>
          <p:cNvSpPr>
            <a:spLocks noGrp="1"/>
          </p:cNvSpPr>
          <p:nvPr>
            <p:ph idx="1"/>
          </p:nvPr>
        </p:nvSpPr>
        <p:spPr>
          <a:xfrm>
            <a:off x="628650" y="1204391"/>
            <a:ext cx="7886700" cy="4351338"/>
          </a:xfrm>
        </p:spPr>
        <p:txBody>
          <a:bodyPr/>
          <a:lstStyle/>
          <a:p>
            <a:pPr marL="0" indent="0">
              <a:buNone/>
            </a:pPr>
            <a:r>
              <a:rPr lang="en-US" dirty="0"/>
              <a:t>Extended Learning &amp; Incentives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77EDCE6-43AA-8C4E-B516-9503799B328E}"/>
              </a:ext>
            </a:extLst>
          </p:cNvPr>
          <p:cNvSpPr>
            <a:spLocks noGrp="1"/>
          </p:cNvSpPr>
          <p:nvPr>
            <p:ph type="sldNum" sz="quarter" idx="12"/>
          </p:nvPr>
        </p:nvSpPr>
        <p:spPr/>
        <p:txBody>
          <a:bodyPr/>
          <a:lstStyle/>
          <a:p>
            <a:fld id="{330EA680-D336-4FF7-8B7A-9848BB0A1C32}" type="slidenum">
              <a:rPr lang="en-US" smtClean="0"/>
              <a:t>31</a:t>
            </a:fld>
            <a:endParaRPr lang="en-US"/>
          </a:p>
        </p:txBody>
      </p:sp>
      <p:graphicFrame>
        <p:nvGraphicFramePr>
          <p:cNvPr id="5" name="Table 4">
            <a:extLst>
              <a:ext uri="{FF2B5EF4-FFF2-40B4-BE49-F238E27FC236}">
                <a16:creationId xmlns:a16="http://schemas.microsoft.com/office/drawing/2014/main" id="{98A59312-CEA9-1E4C-5775-F3ADF3FE3197}"/>
              </a:ext>
            </a:extLst>
          </p:cNvPr>
          <p:cNvGraphicFramePr>
            <a:graphicFrameLocks noGrp="1"/>
          </p:cNvGraphicFramePr>
          <p:nvPr>
            <p:extLst>
              <p:ext uri="{D42A27DB-BD31-4B8C-83A1-F6EECF244321}">
                <p14:modId xmlns:p14="http://schemas.microsoft.com/office/powerpoint/2010/main" val="4207622127"/>
              </p:ext>
            </p:extLst>
          </p:nvPr>
        </p:nvGraphicFramePr>
        <p:xfrm>
          <a:off x="628650" y="1873255"/>
          <a:ext cx="7950394" cy="4211320"/>
        </p:xfrm>
        <a:graphic>
          <a:graphicData uri="http://schemas.openxmlformats.org/drawingml/2006/table">
            <a:tbl>
              <a:tblPr firstRow="1" bandRow="1">
                <a:tableStyleId>{5C22544A-7EE6-4342-B048-85BDC9FD1C3A}</a:tableStyleId>
              </a:tblPr>
              <a:tblGrid>
                <a:gridCol w="3975197">
                  <a:extLst>
                    <a:ext uri="{9D8B030D-6E8A-4147-A177-3AD203B41FA5}">
                      <a16:colId xmlns:a16="http://schemas.microsoft.com/office/drawing/2014/main" val="1995322771"/>
                    </a:ext>
                  </a:extLst>
                </a:gridCol>
                <a:gridCol w="3975197">
                  <a:extLst>
                    <a:ext uri="{9D8B030D-6E8A-4147-A177-3AD203B41FA5}">
                      <a16:colId xmlns:a16="http://schemas.microsoft.com/office/drawing/2014/main" val="3796595575"/>
                    </a:ext>
                  </a:extLst>
                </a:gridCol>
              </a:tblGrid>
              <a:tr h="370840">
                <a:tc>
                  <a:txBody>
                    <a:bodyPr/>
                    <a:lstStyle/>
                    <a:p>
                      <a:r>
                        <a:rPr lang="en-US" dirty="0"/>
                        <a:t>Allowable Examples</a:t>
                      </a:r>
                    </a:p>
                  </a:txBody>
                  <a:tcPr/>
                </a:tc>
                <a:tc>
                  <a:txBody>
                    <a:bodyPr/>
                    <a:lstStyle/>
                    <a:p>
                      <a:r>
                        <a:rPr lang="en-US" dirty="0"/>
                        <a:t>Not Allowable</a:t>
                      </a:r>
                    </a:p>
                  </a:txBody>
                  <a:tcPr/>
                </a:tc>
                <a:extLst>
                  <a:ext uri="{0D108BD9-81ED-4DB2-BD59-A6C34878D82A}">
                    <a16:rowId xmlns:a16="http://schemas.microsoft.com/office/drawing/2014/main" val="1063055471"/>
                  </a:ext>
                </a:extLst>
              </a:tr>
              <a:tr h="370840">
                <a:tc>
                  <a:txBody>
                    <a:bodyPr/>
                    <a:lstStyle/>
                    <a:p>
                      <a:r>
                        <a:rPr lang="en-US" dirty="0"/>
                        <a:t>Stipends </a:t>
                      </a:r>
                      <a:r>
                        <a:rPr lang="en-US" sz="1800" kern="1200" dirty="0">
                          <a:solidFill>
                            <a:schemeClr val="dk1"/>
                          </a:solidFill>
                          <a:effectLst/>
                          <a:latin typeface="+mn-lt"/>
                          <a:ea typeface="+mn-ea"/>
                          <a:cs typeface="+mn-cs"/>
                        </a:rPr>
                        <a:t>for teachers leading after-school or summer tutoring aligned to the CSI/TSI plan (activities outside of the regular school day and responsibilities).</a:t>
                      </a:r>
                      <a:r>
                        <a:rPr lang="en-US" dirty="0">
                          <a:effectLst/>
                        </a:rPr>
                        <a:t>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Incentive </a:t>
                      </a:r>
                      <a:r>
                        <a:rPr lang="en-US" sz="1800" kern="1200" dirty="0">
                          <a:solidFill>
                            <a:schemeClr val="dk1"/>
                          </a:solidFill>
                          <a:effectLst/>
                          <a:latin typeface="+mn-lt"/>
                          <a:ea typeface="+mn-ea"/>
                          <a:cs typeface="+mn-cs"/>
                        </a:rPr>
                        <a:t>pay for regular duties (not sustainable).</a:t>
                      </a:r>
                    </a:p>
                    <a:p>
                      <a:endParaRPr lang="en-US" dirty="0"/>
                    </a:p>
                  </a:txBody>
                  <a:tcPr/>
                </a:tc>
                <a:extLst>
                  <a:ext uri="{0D108BD9-81ED-4DB2-BD59-A6C34878D82A}">
                    <a16:rowId xmlns:a16="http://schemas.microsoft.com/office/drawing/2014/main" val="3014409476"/>
                  </a:ext>
                </a:extLst>
              </a:tr>
              <a:tr h="370840">
                <a:tc>
                  <a:txBody>
                    <a:bodyPr/>
                    <a:lstStyle/>
                    <a:p>
                      <a:r>
                        <a:rPr lang="en-US" dirty="0"/>
                        <a:t>Extended </a:t>
                      </a:r>
                      <a:r>
                        <a:rPr lang="en-US" sz="1800" kern="1200" dirty="0">
                          <a:solidFill>
                            <a:schemeClr val="dk1"/>
                          </a:solidFill>
                          <a:effectLst/>
                          <a:latin typeface="+mn-lt"/>
                          <a:ea typeface="+mn-ea"/>
                          <a:cs typeface="+mn-cs"/>
                        </a:rPr>
                        <a:t>learning programs (before/after school, summer) targeting identified gaps (activities outside of the regular school day and responsibilities).</a:t>
                      </a:r>
                      <a:endParaRPr lang="en-US" dirty="0"/>
                    </a:p>
                  </a:txBody>
                  <a:tcPr/>
                </a:tc>
                <a:tc>
                  <a:txBody>
                    <a:bodyPr/>
                    <a:lstStyle/>
                    <a:p>
                      <a:r>
                        <a:rPr lang="en-US" dirty="0"/>
                        <a:t>Trips </a:t>
                      </a:r>
                      <a:r>
                        <a:rPr lang="en-US" sz="1800" kern="1200" dirty="0">
                          <a:solidFill>
                            <a:schemeClr val="dk1"/>
                          </a:solidFill>
                          <a:effectLst/>
                          <a:latin typeface="+mn-lt"/>
                          <a:ea typeface="+mn-ea"/>
                          <a:cs typeface="+mn-cs"/>
                        </a:rPr>
                        <a:t>to amusement parks, movies, or other recreational sites.</a:t>
                      </a:r>
                      <a:r>
                        <a:rPr lang="en-US" dirty="0">
                          <a:effectLst/>
                        </a:rPr>
                        <a:t> </a:t>
                      </a:r>
                      <a:endParaRPr lang="en-US" dirty="0"/>
                    </a:p>
                  </a:txBody>
                  <a:tcPr/>
                </a:tc>
                <a:extLst>
                  <a:ext uri="{0D108BD9-81ED-4DB2-BD59-A6C34878D82A}">
                    <a16:rowId xmlns:a16="http://schemas.microsoft.com/office/drawing/2014/main" val="3533402803"/>
                  </a:ext>
                </a:extLst>
              </a:tr>
              <a:tr h="370840">
                <a:tc>
                  <a:txBody>
                    <a:bodyPr/>
                    <a:lstStyle/>
                    <a:p>
                      <a:r>
                        <a:rPr lang="en-US" dirty="0"/>
                        <a:t>Field </a:t>
                      </a:r>
                      <a:r>
                        <a:rPr lang="en-US" sz="1800" kern="1200" dirty="0">
                          <a:solidFill>
                            <a:schemeClr val="dk1"/>
                          </a:solidFill>
                          <a:effectLst/>
                          <a:latin typeface="+mn-lt"/>
                          <a:ea typeface="+mn-ea"/>
                          <a:cs typeface="+mn-cs"/>
                        </a:rPr>
                        <a:t>trips that directly support career or college readiness (e.g., college tours, worksite visits, STEM centers).</a:t>
                      </a:r>
                      <a:r>
                        <a:rPr lang="en-US" dirty="0">
                          <a:effectLst/>
                        </a:rPr>
                        <a:t> </a:t>
                      </a:r>
                      <a:endParaRPr lang="en-US" dirty="0"/>
                    </a:p>
                  </a:txBody>
                  <a:tcPr/>
                </a:tc>
                <a:tc>
                  <a:txBody>
                    <a:bodyPr/>
                    <a:lstStyle/>
                    <a:p>
                      <a:endParaRPr lang="en-US" dirty="0"/>
                    </a:p>
                  </a:txBody>
                  <a:tcPr/>
                </a:tc>
                <a:extLst>
                  <a:ext uri="{0D108BD9-81ED-4DB2-BD59-A6C34878D82A}">
                    <a16:rowId xmlns:a16="http://schemas.microsoft.com/office/drawing/2014/main" val="3359623104"/>
                  </a:ext>
                </a:extLst>
              </a:tr>
            </a:tbl>
          </a:graphicData>
        </a:graphic>
      </p:graphicFrame>
    </p:spTree>
    <p:extLst>
      <p:ext uri="{BB962C8B-B14F-4D97-AF65-F5344CB8AC3E}">
        <p14:creationId xmlns:p14="http://schemas.microsoft.com/office/powerpoint/2010/main" val="1146533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C507C-168D-00FD-4660-025796B28A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825D6C-FD6A-45CF-B796-6A8845EA2D27}"/>
              </a:ext>
            </a:extLst>
          </p:cNvPr>
          <p:cNvSpPr>
            <a:spLocks noGrp="1"/>
          </p:cNvSpPr>
          <p:nvPr>
            <p:ph type="title"/>
          </p:nvPr>
        </p:nvSpPr>
        <p:spPr/>
        <p:txBody>
          <a:bodyPr>
            <a:normAutofit/>
          </a:bodyPr>
          <a:lstStyle/>
          <a:p>
            <a:pPr algn="ctr"/>
            <a:r>
              <a:rPr lang="en-US" sz="3000" dirty="0">
                <a:latin typeface="Times New Roman" panose="02020603050405020304" pitchFamily="18" charset="0"/>
                <a:cs typeface="Times New Roman" panose="02020603050405020304" pitchFamily="18" charset="0"/>
              </a:rPr>
              <a:t>PRC 0105 Allowable Use Reference Guide</a:t>
            </a:r>
            <a:endParaRPr lang="en-US" sz="3000" dirty="0"/>
          </a:p>
        </p:txBody>
      </p:sp>
      <p:sp>
        <p:nvSpPr>
          <p:cNvPr id="3" name="Content Placeholder 2">
            <a:extLst>
              <a:ext uri="{FF2B5EF4-FFF2-40B4-BE49-F238E27FC236}">
                <a16:creationId xmlns:a16="http://schemas.microsoft.com/office/drawing/2014/main" id="{B20F424A-0FDC-E853-48AE-B4E3ED7C7201}"/>
              </a:ext>
            </a:extLst>
          </p:cNvPr>
          <p:cNvSpPr>
            <a:spLocks noGrp="1"/>
          </p:cNvSpPr>
          <p:nvPr>
            <p:ph idx="1"/>
          </p:nvPr>
        </p:nvSpPr>
        <p:spPr/>
        <p:txBody>
          <a:bodyPr/>
          <a:lstStyle/>
          <a:p>
            <a:pPr marL="0" indent="0">
              <a:buNone/>
            </a:pPr>
            <a:r>
              <a:rPr lang="en-US" dirty="0"/>
              <a:t>District / Charter / CMO Administration</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A1CEAB1-F13E-9F8A-D203-7898013BF0B1}"/>
              </a:ext>
            </a:extLst>
          </p:cNvPr>
          <p:cNvSpPr>
            <a:spLocks noGrp="1"/>
          </p:cNvSpPr>
          <p:nvPr>
            <p:ph type="sldNum" sz="quarter" idx="12"/>
          </p:nvPr>
        </p:nvSpPr>
        <p:spPr/>
        <p:txBody>
          <a:bodyPr/>
          <a:lstStyle/>
          <a:p>
            <a:fld id="{330EA680-D336-4FF7-8B7A-9848BB0A1C32}" type="slidenum">
              <a:rPr lang="en-US" smtClean="0"/>
              <a:t>32</a:t>
            </a:fld>
            <a:endParaRPr lang="en-US"/>
          </a:p>
        </p:txBody>
      </p:sp>
      <p:graphicFrame>
        <p:nvGraphicFramePr>
          <p:cNvPr id="5" name="Table 4">
            <a:extLst>
              <a:ext uri="{FF2B5EF4-FFF2-40B4-BE49-F238E27FC236}">
                <a16:creationId xmlns:a16="http://schemas.microsoft.com/office/drawing/2014/main" id="{011B68F1-B2C1-BB98-9F0B-27AA6EB8B2A2}"/>
              </a:ext>
            </a:extLst>
          </p:cNvPr>
          <p:cNvGraphicFramePr>
            <a:graphicFrameLocks noGrp="1"/>
          </p:cNvGraphicFramePr>
          <p:nvPr>
            <p:extLst>
              <p:ext uri="{D42A27DB-BD31-4B8C-83A1-F6EECF244321}">
                <p14:modId xmlns:p14="http://schemas.microsoft.com/office/powerpoint/2010/main" val="1235168734"/>
              </p:ext>
            </p:extLst>
          </p:nvPr>
        </p:nvGraphicFramePr>
        <p:xfrm>
          <a:off x="718956" y="2527785"/>
          <a:ext cx="7950394" cy="2565400"/>
        </p:xfrm>
        <a:graphic>
          <a:graphicData uri="http://schemas.openxmlformats.org/drawingml/2006/table">
            <a:tbl>
              <a:tblPr firstRow="1" bandRow="1">
                <a:tableStyleId>{5C22544A-7EE6-4342-B048-85BDC9FD1C3A}</a:tableStyleId>
              </a:tblPr>
              <a:tblGrid>
                <a:gridCol w="3975197">
                  <a:extLst>
                    <a:ext uri="{9D8B030D-6E8A-4147-A177-3AD203B41FA5}">
                      <a16:colId xmlns:a16="http://schemas.microsoft.com/office/drawing/2014/main" val="1995322771"/>
                    </a:ext>
                  </a:extLst>
                </a:gridCol>
                <a:gridCol w="3975197">
                  <a:extLst>
                    <a:ext uri="{9D8B030D-6E8A-4147-A177-3AD203B41FA5}">
                      <a16:colId xmlns:a16="http://schemas.microsoft.com/office/drawing/2014/main" val="3796595575"/>
                    </a:ext>
                  </a:extLst>
                </a:gridCol>
              </a:tblGrid>
              <a:tr h="370840">
                <a:tc>
                  <a:txBody>
                    <a:bodyPr/>
                    <a:lstStyle/>
                    <a:p>
                      <a:r>
                        <a:rPr lang="en-US" dirty="0"/>
                        <a:t>Allowable Examples (up to 20% of annual funding)</a:t>
                      </a:r>
                    </a:p>
                  </a:txBody>
                  <a:tcPr/>
                </a:tc>
                <a:tc>
                  <a:txBody>
                    <a:bodyPr/>
                    <a:lstStyle/>
                    <a:p>
                      <a:r>
                        <a:rPr lang="en-US" dirty="0"/>
                        <a:t>Not Allowable</a:t>
                      </a:r>
                    </a:p>
                  </a:txBody>
                  <a:tcPr/>
                </a:tc>
                <a:extLst>
                  <a:ext uri="{0D108BD9-81ED-4DB2-BD59-A6C34878D82A}">
                    <a16:rowId xmlns:a16="http://schemas.microsoft.com/office/drawing/2014/main" val="1063055471"/>
                  </a:ext>
                </a:extLst>
              </a:tr>
              <a:tr h="370840">
                <a:tc>
                  <a:txBody>
                    <a:bodyPr/>
                    <a:lstStyle/>
                    <a:p>
                      <a:r>
                        <a:rPr lang="en-US" dirty="0"/>
                        <a:t>Staff </a:t>
                      </a:r>
                      <a:r>
                        <a:rPr lang="en-US" sz="1800" kern="1200" dirty="0">
                          <a:solidFill>
                            <a:schemeClr val="dk1"/>
                          </a:solidFill>
                          <a:effectLst/>
                          <a:latin typeface="+mn-lt"/>
                          <a:ea typeface="+mn-ea"/>
                          <a:cs typeface="+mn-cs"/>
                        </a:rPr>
                        <a:t>time dedicated to CSI/TSI plan implementation (e.g., monitoring, compliance, coordination).</a:t>
                      </a:r>
                      <a:r>
                        <a:rPr lang="en-US" dirty="0">
                          <a:effectLst/>
                        </a:rPr>
                        <a:t>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Paying </a:t>
                      </a:r>
                      <a:r>
                        <a:rPr lang="en-US" sz="1800" kern="1200" dirty="0">
                          <a:solidFill>
                            <a:schemeClr val="dk1"/>
                          </a:solidFill>
                          <a:effectLst/>
                          <a:latin typeface="+mn-lt"/>
                          <a:ea typeface="+mn-ea"/>
                          <a:cs typeface="+mn-cs"/>
                        </a:rPr>
                        <a:t>off old PSU debt.</a:t>
                      </a:r>
                    </a:p>
                  </a:txBody>
                  <a:tcPr/>
                </a:tc>
                <a:extLst>
                  <a:ext uri="{0D108BD9-81ED-4DB2-BD59-A6C34878D82A}">
                    <a16:rowId xmlns:a16="http://schemas.microsoft.com/office/drawing/2014/main" val="3014409476"/>
                  </a:ext>
                </a:extLst>
              </a:tr>
              <a:tr h="370840">
                <a:tc>
                  <a:txBody>
                    <a:bodyPr/>
                    <a:lstStyle/>
                    <a:p>
                      <a:r>
                        <a:rPr lang="en-US" dirty="0"/>
                        <a:t>Contracted </a:t>
                      </a:r>
                      <a:r>
                        <a:rPr lang="en-US" sz="1800" kern="1200" dirty="0">
                          <a:solidFill>
                            <a:schemeClr val="dk1"/>
                          </a:solidFill>
                          <a:effectLst/>
                          <a:latin typeface="+mn-lt"/>
                          <a:ea typeface="+mn-ea"/>
                          <a:cs typeface="+mn-cs"/>
                        </a:rPr>
                        <a:t>services for data analysis or program evaluation.</a:t>
                      </a:r>
                      <a:r>
                        <a:rPr lang="en-US" dirty="0">
                          <a:effectLst/>
                        </a:rPr>
                        <a:t> </a:t>
                      </a:r>
                      <a:endParaRPr lang="en-US" dirty="0"/>
                    </a:p>
                  </a:txBody>
                  <a:tcPr/>
                </a:tc>
                <a:tc>
                  <a:txBody>
                    <a:bodyPr/>
                    <a:lstStyle/>
                    <a:p>
                      <a:r>
                        <a:rPr lang="en-US" dirty="0"/>
                        <a:t>General </a:t>
                      </a:r>
                      <a:r>
                        <a:rPr lang="en-US" sz="1800" kern="1200" dirty="0">
                          <a:solidFill>
                            <a:schemeClr val="dk1"/>
                          </a:solidFill>
                          <a:effectLst/>
                          <a:latin typeface="+mn-lt"/>
                          <a:ea typeface="+mn-ea"/>
                          <a:cs typeface="+mn-cs"/>
                        </a:rPr>
                        <a:t>operations (e.g., utilities, custodial services, office furniture).</a:t>
                      </a:r>
                      <a:r>
                        <a:rPr lang="en-US" dirty="0">
                          <a:effectLst/>
                        </a:rPr>
                        <a:t> </a:t>
                      </a:r>
                      <a:endParaRPr lang="en-US" dirty="0"/>
                    </a:p>
                  </a:txBody>
                  <a:tcPr/>
                </a:tc>
                <a:extLst>
                  <a:ext uri="{0D108BD9-81ED-4DB2-BD59-A6C34878D82A}">
                    <a16:rowId xmlns:a16="http://schemas.microsoft.com/office/drawing/2014/main" val="3533402803"/>
                  </a:ext>
                </a:extLst>
              </a:tr>
              <a:tr h="370840">
                <a:tc>
                  <a:txBody>
                    <a:bodyPr/>
                    <a:lstStyle/>
                    <a:p>
                      <a:endParaRPr lang="en-US" dirty="0"/>
                    </a:p>
                  </a:txBody>
                  <a:tcPr/>
                </a:tc>
                <a:tc>
                  <a:txBody>
                    <a:bodyPr/>
                    <a:lstStyle/>
                    <a:p>
                      <a:r>
                        <a:rPr lang="en-US" dirty="0"/>
                        <a:t>Staff </a:t>
                      </a:r>
                      <a:r>
                        <a:rPr lang="en-US" sz="1800" kern="1200" dirty="0">
                          <a:solidFill>
                            <a:schemeClr val="dk1"/>
                          </a:solidFill>
                          <a:effectLst/>
                          <a:latin typeface="+mn-lt"/>
                          <a:ea typeface="+mn-ea"/>
                          <a:cs typeface="+mn-cs"/>
                        </a:rPr>
                        <a:t>lounge refreshments.</a:t>
                      </a:r>
                      <a:r>
                        <a:rPr lang="en-US" dirty="0">
                          <a:effectLst/>
                        </a:rPr>
                        <a:t> </a:t>
                      </a:r>
                      <a:endParaRPr lang="en-US" dirty="0"/>
                    </a:p>
                  </a:txBody>
                  <a:tcPr/>
                </a:tc>
                <a:extLst>
                  <a:ext uri="{0D108BD9-81ED-4DB2-BD59-A6C34878D82A}">
                    <a16:rowId xmlns:a16="http://schemas.microsoft.com/office/drawing/2014/main" val="3359623104"/>
                  </a:ext>
                </a:extLst>
              </a:tr>
            </a:tbl>
          </a:graphicData>
        </a:graphic>
      </p:graphicFrame>
    </p:spTree>
    <p:extLst>
      <p:ext uri="{BB962C8B-B14F-4D97-AF65-F5344CB8AC3E}">
        <p14:creationId xmlns:p14="http://schemas.microsoft.com/office/powerpoint/2010/main" val="3853851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EA55B-904E-1DF4-84DB-A7026C1FF5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ADEBE7-CBBE-639B-5BCE-B5C97BD24A0C}"/>
              </a:ext>
            </a:extLst>
          </p:cNvPr>
          <p:cNvSpPr>
            <a:spLocks noGrp="1"/>
          </p:cNvSpPr>
          <p:nvPr>
            <p:ph type="title"/>
          </p:nvPr>
        </p:nvSpPr>
        <p:spPr/>
        <p:txBody>
          <a:bodyPr>
            <a:normAutofit/>
          </a:bodyPr>
          <a:lstStyle/>
          <a:p>
            <a:pPr algn="ctr"/>
            <a:r>
              <a:rPr lang="en-US" sz="3000" dirty="0">
                <a:latin typeface="Times New Roman" panose="02020603050405020304" pitchFamily="18" charset="0"/>
                <a:cs typeface="Times New Roman" panose="02020603050405020304" pitchFamily="18" charset="0"/>
              </a:rPr>
              <a:t>PRC 0105 Allowable Use Reference Guide</a:t>
            </a:r>
            <a:endParaRPr lang="en-US" sz="3000" dirty="0"/>
          </a:p>
        </p:txBody>
      </p:sp>
      <p:sp>
        <p:nvSpPr>
          <p:cNvPr id="3" name="Content Placeholder 2">
            <a:extLst>
              <a:ext uri="{FF2B5EF4-FFF2-40B4-BE49-F238E27FC236}">
                <a16:creationId xmlns:a16="http://schemas.microsoft.com/office/drawing/2014/main" id="{399C1704-D378-62B9-F900-CBE473489287}"/>
              </a:ext>
            </a:extLst>
          </p:cNvPr>
          <p:cNvSpPr>
            <a:spLocks noGrp="1"/>
          </p:cNvSpPr>
          <p:nvPr>
            <p:ph idx="1"/>
          </p:nvPr>
        </p:nvSpPr>
        <p:spPr/>
        <p:txBody>
          <a:bodyPr/>
          <a:lstStyle/>
          <a:p>
            <a:pPr marL="0" indent="0">
              <a:buNone/>
            </a:pPr>
            <a:r>
              <a:rPr lang="en-US" dirty="0"/>
              <a:t>Next Steps:</a:t>
            </a:r>
          </a:p>
          <a:p>
            <a:pPr marL="0" indent="0">
              <a:buNone/>
            </a:pPr>
            <a:endParaRPr lang="en-US" dirty="0"/>
          </a:p>
          <a:p>
            <a:r>
              <a:rPr lang="en-US" dirty="0"/>
              <a:t>Review your PSUs use of funds</a:t>
            </a:r>
          </a:p>
          <a:p>
            <a:endParaRPr lang="en-US" dirty="0"/>
          </a:p>
          <a:p>
            <a:r>
              <a:rPr lang="en-US" dirty="0"/>
              <a:t>Align all expenditures to approved CSI / TSI plans</a:t>
            </a:r>
          </a:p>
          <a:p>
            <a:endParaRPr lang="en-US" dirty="0"/>
          </a:p>
          <a:p>
            <a:r>
              <a:rPr lang="en-US" dirty="0"/>
              <a:t>Contact your assigned Program Administrator for clarification </a:t>
            </a:r>
          </a:p>
        </p:txBody>
      </p:sp>
      <p:sp>
        <p:nvSpPr>
          <p:cNvPr id="4" name="Slide Number Placeholder 3">
            <a:extLst>
              <a:ext uri="{FF2B5EF4-FFF2-40B4-BE49-F238E27FC236}">
                <a16:creationId xmlns:a16="http://schemas.microsoft.com/office/drawing/2014/main" id="{DFD1D5DD-9C4A-1ECB-967A-4CCBEBF1CA88}"/>
              </a:ext>
            </a:extLst>
          </p:cNvPr>
          <p:cNvSpPr>
            <a:spLocks noGrp="1"/>
          </p:cNvSpPr>
          <p:nvPr>
            <p:ph type="sldNum" sz="quarter" idx="12"/>
          </p:nvPr>
        </p:nvSpPr>
        <p:spPr/>
        <p:txBody>
          <a:bodyPr/>
          <a:lstStyle/>
          <a:p>
            <a:fld id="{330EA680-D336-4FF7-8B7A-9848BB0A1C32}" type="slidenum">
              <a:rPr lang="en-US" smtClean="0"/>
              <a:t>33</a:t>
            </a:fld>
            <a:endParaRPr lang="en-US"/>
          </a:p>
        </p:txBody>
      </p:sp>
    </p:spTree>
    <p:extLst>
      <p:ext uri="{BB962C8B-B14F-4D97-AF65-F5344CB8AC3E}">
        <p14:creationId xmlns:p14="http://schemas.microsoft.com/office/powerpoint/2010/main" val="394085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D740B-E667-C42C-E492-3605191DCD78}"/>
              </a:ext>
            </a:extLst>
          </p:cNvPr>
          <p:cNvSpPr>
            <a:spLocks noGrp="1"/>
          </p:cNvSpPr>
          <p:nvPr>
            <p:ph type="title"/>
          </p:nvPr>
        </p:nvSpPr>
        <p:spPr>
          <a:xfrm>
            <a:off x="628650" y="16215"/>
            <a:ext cx="7886700" cy="1281111"/>
          </a:xfrm>
        </p:spPr>
        <p:txBody>
          <a:bodyPr>
            <a:normAutofit/>
          </a:bodyPr>
          <a:lstStyle/>
          <a:p>
            <a:r>
              <a:rPr lang="en-US" sz="2400" b="0" dirty="0"/>
              <a:t>The NC Office of Federal Programs</a:t>
            </a:r>
            <a:r>
              <a:rPr lang="en-US" sz="2400" dirty="0"/>
              <a:t> </a:t>
            </a:r>
            <a:r>
              <a:rPr lang="en-US" sz="2400" dirty="0">
                <a:hlinkClick r:id="rId3"/>
              </a:rPr>
              <a:t>webpage</a:t>
            </a:r>
            <a:endParaRPr lang="en-US" sz="2400" dirty="0"/>
          </a:p>
        </p:txBody>
      </p:sp>
      <p:sp>
        <p:nvSpPr>
          <p:cNvPr id="3" name="Text Placeholder 2">
            <a:extLst>
              <a:ext uri="{FF2B5EF4-FFF2-40B4-BE49-F238E27FC236}">
                <a16:creationId xmlns:a16="http://schemas.microsoft.com/office/drawing/2014/main" id="{C51D9B39-1EB9-9BB1-0D8F-E1000D96DC49}"/>
              </a:ext>
            </a:extLst>
          </p:cNvPr>
          <p:cNvSpPr>
            <a:spLocks noGrp="1"/>
          </p:cNvSpPr>
          <p:nvPr>
            <p:ph type="body" sz="quarter" idx="11"/>
          </p:nvPr>
        </p:nvSpPr>
        <p:spPr>
          <a:xfrm>
            <a:off x="873579" y="1518898"/>
            <a:ext cx="3094264" cy="4224337"/>
          </a:xfrm>
        </p:spPr>
        <p:txBody>
          <a:bodyPr>
            <a:normAutofit lnSpcReduction="10000"/>
          </a:bodyPr>
          <a:lstStyle/>
          <a:p>
            <a:pPr>
              <a:lnSpc>
                <a:spcPct val="120000"/>
              </a:lnSpc>
            </a:pPr>
            <a:r>
              <a:rPr lang="en-US" sz="1800" dirty="0"/>
              <a:t>Recognizes the critical role that partnerships among public school units (PSUs), parents, families, and communities play in student success. </a:t>
            </a:r>
          </a:p>
          <a:p>
            <a:pPr>
              <a:lnSpc>
                <a:spcPct val="120000"/>
              </a:lnSpc>
            </a:pPr>
            <a:endParaRPr lang="en-US" sz="1800" dirty="0"/>
          </a:p>
          <a:p>
            <a:pPr>
              <a:lnSpc>
                <a:spcPct val="120000"/>
              </a:lnSpc>
            </a:pPr>
            <a:r>
              <a:rPr lang="en-US" sz="1800" dirty="0"/>
              <a:t>High-quality parent and family engagement (PFE) programming can significantly improve student outcomes.</a:t>
            </a:r>
          </a:p>
        </p:txBody>
      </p:sp>
      <p:sp>
        <p:nvSpPr>
          <p:cNvPr id="4" name="Slide Number Placeholder 3">
            <a:extLst>
              <a:ext uri="{FF2B5EF4-FFF2-40B4-BE49-F238E27FC236}">
                <a16:creationId xmlns:a16="http://schemas.microsoft.com/office/drawing/2014/main" id="{99998928-6BF7-094F-1DD7-F739D7C37B7E}"/>
              </a:ext>
            </a:extLst>
          </p:cNvPr>
          <p:cNvSpPr>
            <a:spLocks noGrp="1"/>
          </p:cNvSpPr>
          <p:nvPr>
            <p:ph type="sldNum" sz="quarter" idx="12"/>
          </p:nvPr>
        </p:nvSpPr>
        <p:spPr/>
        <p:txBody>
          <a:bodyPr/>
          <a:lstStyle/>
          <a:p>
            <a:fld id="{4944B7B2-FFA2-5148-A472-BF046BD89520}" type="slidenum">
              <a:rPr lang="en-US" smtClean="0"/>
              <a:pPr/>
              <a:t>34</a:t>
            </a:fld>
            <a:endParaRPr lang="en-US" dirty="0"/>
          </a:p>
        </p:txBody>
      </p:sp>
      <p:pic>
        <p:nvPicPr>
          <p:cNvPr id="6" name="Picture 5">
            <a:extLst>
              <a:ext uri="{FF2B5EF4-FFF2-40B4-BE49-F238E27FC236}">
                <a16:creationId xmlns:a16="http://schemas.microsoft.com/office/drawing/2014/main" id="{F6210C5A-E635-1A16-A38F-6B6ADF075B4A}"/>
              </a:ext>
            </a:extLst>
          </p:cNvPr>
          <p:cNvPicPr>
            <a:picLocks noChangeAspect="1"/>
          </p:cNvPicPr>
          <p:nvPr/>
        </p:nvPicPr>
        <p:blipFill>
          <a:blip r:embed="rId4"/>
          <a:stretch>
            <a:fillRect/>
          </a:stretch>
        </p:blipFill>
        <p:spPr>
          <a:xfrm>
            <a:off x="4914898" y="1469774"/>
            <a:ext cx="3502479" cy="4768738"/>
          </a:xfrm>
          <a:prstGeom prst="rect">
            <a:avLst/>
          </a:prstGeom>
        </p:spPr>
      </p:pic>
    </p:spTree>
    <p:extLst>
      <p:ext uri="{BB962C8B-B14F-4D97-AF65-F5344CB8AC3E}">
        <p14:creationId xmlns:p14="http://schemas.microsoft.com/office/powerpoint/2010/main" val="9439474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0A871-4FC3-4961-B3F0-BDF5941C1F9E}"/>
              </a:ext>
            </a:extLst>
          </p:cNvPr>
          <p:cNvSpPr>
            <a:spLocks noGrp="1"/>
          </p:cNvSpPr>
          <p:nvPr>
            <p:ph type="title"/>
          </p:nvPr>
        </p:nvSpPr>
        <p:spPr>
          <a:xfrm>
            <a:off x="0" y="232826"/>
            <a:ext cx="9144000" cy="1281111"/>
          </a:xfrm>
          <a:solidFill>
            <a:schemeClr val="bg1"/>
          </a:solidFill>
          <a:ln>
            <a:solidFill>
              <a:schemeClr val="bg1"/>
            </a:solidFill>
          </a:ln>
        </p:spPr>
        <p:txBody>
          <a:bodyPr>
            <a:normAutofit/>
          </a:bodyPr>
          <a:lstStyle/>
          <a:p>
            <a:pPr algn="ctr">
              <a:lnSpc>
                <a:spcPct val="150000"/>
              </a:lnSpc>
            </a:pPr>
            <a:r>
              <a:rPr lang="en-US" sz="1600" dirty="0">
                <a:solidFill>
                  <a:schemeClr val="accent5">
                    <a:lumMod val="50000"/>
                  </a:schemeClr>
                </a:solidFill>
              </a:rPr>
              <a:t>Go Beyond Compliance - APPLY EVIDENCE-BASED PRACTICES</a:t>
            </a:r>
            <a:br>
              <a:rPr lang="en-US" sz="800" dirty="0">
                <a:solidFill>
                  <a:schemeClr val="accent5">
                    <a:lumMod val="50000"/>
                  </a:schemeClr>
                </a:solidFill>
              </a:rPr>
            </a:br>
            <a:r>
              <a:rPr lang="en-US" sz="1600" b="0" dirty="0">
                <a:solidFill>
                  <a:schemeClr val="accent5">
                    <a:lumMod val="50000"/>
                  </a:schemeClr>
                </a:solidFill>
              </a:rPr>
              <a:t>With Comprehensive Parent, Family, and Community Engagement (PFCE) </a:t>
            </a:r>
            <a:br>
              <a:rPr lang="en-US" sz="1600" b="0" dirty="0">
                <a:solidFill>
                  <a:schemeClr val="accent5">
                    <a:lumMod val="50000"/>
                  </a:schemeClr>
                </a:solidFill>
              </a:rPr>
            </a:br>
            <a:r>
              <a:rPr lang="en-US" sz="1800" b="0" dirty="0">
                <a:solidFill>
                  <a:schemeClr val="accent5">
                    <a:lumMod val="50000"/>
                  </a:schemeClr>
                </a:solidFill>
                <a:highlight>
                  <a:srgbClr val="FFFF00"/>
                </a:highlight>
              </a:rPr>
              <a:t>PROGRAMMING</a:t>
            </a:r>
            <a:r>
              <a:rPr lang="en-US" sz="1600" b="0" dirty="0">
                <a:solidFill>
                  <a:schemeClr val="accent5">
                    <a:lumMod val="50000"/>
                  </a:schemeClr>
                </a:solidFill>
              </a:rPr>
              <a:t> </a:t>
            </a:r>
            <a:endParaRPr lang="en-US" sz="1600" b="0" dirty="0">
              <a:solidFill>
                <a:schemeClr val="accent5">
                  <a:lumMod val="50000"/>
                </a:schemeClr>
              </a:solidFill>
              <a:highlight>
                <a:srgbClr val="00FFFF"/>
              </a:highlight>
            </a:endParaRPr>
          </a:p>
        </p:txBody>
      </p:sp>
      <p:sp>
        <p:nvSpPr>
          <p:cNvPr id="3" name="Text Placeholder 2">
            <a:extLst>
              <a:ext uri="{FF2B5EF4-FFF2-40B4-BE49-F238E27FC236}">
                <a16:creationId xmlns:a16="http://schemas.microsoft.com/office/drawing/2014/main" id="{72E3CDBB-230A-4B10-B583-20CA3FBC9723}"/>
              </a:ext>
            </a:extLst>
          </p:cNvPr>
          <p:cNvSpPr>
            <a:spLocks noGrp="1"/>
          </p:cNvSpPr>
          <p:nvPr>
            <p:ph type="body" sz="quarter" idx="11"/>
          </p:nvPr>
        </p:nvSpPr>
        <p:spPr>
          <a:xfrm>
            <a:off x="685800" y="1655294"/>
            <a:ext cx="3438144" cy="4155761"/>
          </a:xfrm>
        </p:spPr>
        <p:txBody>
          <a:bodyPr>
            <a:normAutofit fontScale="32500" lnSpcReduction="20000"/>
          </a:bodyPr>
          <a:lstStyle/>
          <a:p>
            <a:pPr marL="0" indent="0">
              <a:lnSpc>
                <a:spcPct val="120000"/>
              </a:lnSpc>
              <a:buNone/>
            </a:pPr>
            <a:r>
              <a:rPr lang="en-US" sz="4300" dirty="0">
                <a:latin typeface="Calibri" panose="020F0502020204030204" pitchFamily="34" charset="0"/>
                <a:ea typeface="Calibri" panose="020F0502020204030204" pitchFamily="34" charset="0"/>
                <a:cs typeface="Calibri" panose="020F0502020204030204" pitchFamily="34" charset="0"/>
              </a:rPr>
              <a:t>Dr. Karen Mapp: Family-school relationships are a two-way street. Schools and districts hoping to improve family engagement must focus on building the capacity of both families and staff around student learning and development. Only then can schools and districts cultivate deep partnerships with families that support student achievement and other key educational outcomes.</a:t>
            </a:r>
          </a:p>
          <a:p>
            <a:pPr marL="0" indent="0">
              <a:lnSpc>
                <a:spcPct val="120000"/>
              </a:lnSpc>
              <a:buNone/>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0" indent="0">
              <a:lnSpc>
                <a:spcPct val="120000"/>
              </a:lnSpc>
              <a:buNone/>
            </a:pPr>
            <a:r>
              <a:rPr lang="en-US" sz="3700" b="1" dirty="0">
                <a:latin typeface="Calibri" panose="020F0502020204030204" pitchFamily="34" charset="0"/>
                <a:ea typeface="Calibri" panose="020F0502020204030204" pitchFamily="34" charset="0"/>
                <a:cs typeface="Calibri" panose="020F0502020204030204" pitchFamily="34" charset="0"/>
              </a:rPr>
              <a:t>RESEARCH SAYS</a:t>
            </a:r>
            <a:r>
              <a:rPr lang="en-US" sz="3700" dirty="0">
                <a:latin typeface="Calibri" panose="020F0502020204030204" pitchFamily="34" charset="0"/>
                <a:ea typeface="Calibri" panose="020F0502020204030204" pitchFamily="34" charset="0"/>
                <a:cs typeface="Calibri" panose="020F0502020204030204" pitchFamily="34" charset="0"/>
              </a:rPr>
              <a:t> schools with strong, effective Family Engagement Programming in Schools have:</a:t>
            </a:r>
          </a:p>
          <a:p>
            <a:pPr>
              <a:lnSpc>
                <a:spcPct val="120000"/>
              </a:lnSpc>
            </a:pPr>
            <a:r>
              <a:rPr lang="en-US" sz="3700" dirty="0">
                <a:latin typeface="Calibri" panose="020F0502020204030204" pitchFamily="34" charset="0"/>
                <a:ea typeface="Calibri" panose="020F0502020204030204" pitchFamily="34" charset="0"/>
                <a:cs typeface="Calibri" panose="020F0502020204030204" pitchFamily="34" charset="0"/>
              </a:rPr>
              <a:t>Better Student Attendance</a:t>
            </a:r>
          </a:p>
          <a:p>
            <a:pPr>
              <a:lnSpc>
                <a:spcPct val="120000"/>
              </a:lnSpc>
            </a:pPr>
            <a:r>
              <a:rPr lang="en-US" sz="3700" dirty="0">
                <a:latin typeface="Calibri" panose="020F0502020204030204" pitchFamily="34" charset="0"/>
                <a:ea typeface="Calibri" panose="020F0502020204030204" pitchFamily="34" charset="0"/>
                <a:cs typeface="Calibri" panose="020F0502020204030204" pitchFamily="34" charset="0"/>
              </a:rPr>
              <a:t>Students with Improved Pro-Social Skills</a:t>
            </a:r>
          </a:p>
          <a:p>
            <a:pPr>
              <a:lnSpc>
                <a:spcPct val="120000"/>
              </a:lnSpc>
            </a:pPr>
            <a:r>
              <a:rPr lang="en-US" sz="3700" dirty="0">
                <a:latin typeface="Calibri" panose="020F0502020204030204" pitchFamily="34" charset="0"/>
                <a:ea typeface="Calibri" panose="020F0502020204030204" pitchFamily="34" charset="0"/>
                <a:cs typeface="Calibri" panose="020F0502020204030204" pitchFamily="34" charset="0"/>
              </a:rPr>
              <a:t>Higher Graduation Rates</a:t>
            </a:r>
          </a:p>
          <a:p>
            <a:pPr>
              <a:lnSpc>
                <a:spcPct val="120000"/>
              </a:lnSpc>
            </a:pPr>
            <a:r>
              <a:rPr lang="en-US" sz="3700" dirty="0">
                <a:latin typeface="Calibri" panose="020F0502020204030204" pitchFamily="34" charset="0"/>
                <a:ea typeface="Calibri" panose="020F0502020204030204" pitchFamily="34" charset="0"/>
                <a:cs typeface="Calibri" panose="020F0502020204030204" pitchFamily="34" charset="0"/>
              </a:rPr>
              <a:t>Students with Higher Test Scores, Improved Academic Performance</a:t>
            </a:r>
          </a:p>
          <a:p>
            <a:pPr marL="0" indent="0">
              <a:buNone/>
            </a:pPr>
            <a:endParaRPr lang="en-US" sz="3700" i="1"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D4385ACF-ED1F-4ADF-81CC-92B28C075926}"/>
              </a:ext>
            </a:extLst>
          </p:cNvPr>
          <p:cNvSpPr>
            <a:spLocks noGrp="1"/>
          </p:cNvSpPr>
          <p:nvPr>
            <p:ph type="sldNum" sz="quarter" idx="12"/>
          </p:nvPr>
        </p:nvSpPr>
        <p:spPr/>
        <p:txBody>
          <a:bodyPr/>
          <a:lstStyle/>
          <a:p>
            <a:fld id="{4944B7B2-FFA2-5148-A472-BF046BD89520}" type="slidenum">
              <a:rPr lang="en-US" smtClean="0"/>
              <a:pPr/>
              <a:t>35</a:t>
            </a:fld>
            <a:endParaRPr lang="en-US" dirty="0"/>
          </a:p>
        </p:txBody>
      </p:sp>
      <p:sp>
        <p:nvSpPr>
          <p:cNvPr id="6" name="TextBox 5">
            <a:extLst>
              <a:ext uri="{FF2B5EF4-FFF2-40B4-BE49-F238E27FC236}">
                <a16:creationId xmlns:a16="http://schemas.microsoft.com/office/drawing/2014/main" id="{2571F20F-8488-48FE-8ADC-2BE8BA21DFEC}"/>
              </a:ext>
            </a:extLst>
          </p:cNvPr>
          <p:cNvSpPr txBox="1"/>
          <p:nvPr/>
        </p:nvSpPr>
        <p:spPr>
          <a:xfrm>
            <a:off x="202424" y="5809543"/>
            <a:ext cx="6114614" cy="600164"/>
          </a:xfrm>
          <a:prstGeom prst="rect">
            <a:avLst/>
          </a:prstGeom>
          <a:noFill/>
        </p:spPr>
        <p:txBody>
          <a:bodyPr wrap="square">
            <a:spAutoFit/>
          </a:bodyPr>
          <a:lstStyle/>
          <a:p>
            <a:r>
              <a:rPr lang="en-US" sz="1400" dirty="0">
                <a:latin typeface="Calibri" panose="020F0502020204030204" pitchFamily="34" charset="0"/>
                <a:ea typeface="Calibri" panose="020F0502020204030204" pitchFamily="34" charset="0"/>
                <a:cs typeface="Calibri" panose="020F0502020204030204" pitchFamily="34" charset="0"/>
              </a:rPr>
              <a:t>The Dual Capacity-Building Framework for Family-School Partnerships, Version 2 </a:t>
            </a:r>
            <a:r>
              <a:rPr lang="nb-NO" sz="1400" dirty="0">
                <a:latin typeface="Calibri" panose="020F0502020204030204" pitchFamily="34" charset="0"/>
                <a:ea typeface="Calibri" panose="020F0502020204030204" pitchFamily="34" charset="0"/>
                <a:cs typeface="Calibri" panose="020F0502020204030204" pitchFamily="34" charset="0"/>
              </a:rPr>
              <a:t>- </a:t>
            </a:r>
            <a:r>
              <a:rPr lang="nb-NO" sz="1400" dirty="0" err="1">
                <a:latin typeface="Calibri" panose="020F0502020204030204" pitchFamily="34" charset="0"/>
                <a:ea typeface="Calibri" panose="020F0502020204030204" pitchFamily="34" charset="0"/>
                <a:cs typeface="Calibri" panose="020F0502020204030204" pitchFamily="34" charset="0"/>
              </a:rPr>
              <a:t>https</a:t>
            </a:r>
            <a:r>
              <a:rPr lang="nb-NO" sz="1400" dirty="0">
                <a:latin typeface="Calibri" panose="020F0502020204030204" pitchFamily="34" charset="0"/>
                <a:ea typeface="Calibri" panose="020F0502020204030204" pitchFamily="34" charset="0"/>
                <a:cs typeface="Calibri" panose="020F0502020204030204" pitchFamily="34" charset="0"/>
              </a:rPr>
              <a:t>://</a:t>
            </a:r>
            <a:r>
              <a:rPr lang="nb-NO" sz="1400" dirty="0" err="1">
                <a:latin typeface="Calibri" panose="020F0502020204030204" pitchFamily="34" charset="0"/>
                <a:ea typeface="Calibri" panose="020F0502020204030204" pitchFamily="34" charset="0"/>
                <a:cs typeface="Calibri" panose="020F0502020204030204" pitchFamily="34" charset="0"/>
              </a:rPr>
              <a:t>www.dualcapacity.org</a:t>
            </a:r>
            <a:r>
              <a:rPr lang="nb-NO" sz="1400" dirty="0">
                <a:latin typeface="Calibri" panose="020F0502020204030204" pitchFamily="34" charset="0"/>
                <a:ea typeface="Calibri" panose="020F0502020204030204" pitchFamily="34" charset="0"/>
                <a:cs typeface="Calibri" panose="020F0502020204030204" pitchFamily="34" charset="0"/>
              </a:rPr>
              <a:t>  (Mapp, K. L. &amp; Bergman, E. (2019)</a:t>
            </a:r>
            <a:r>
              <a:rPr lang="en-US" sz="1400" dirty="0">
                <a:latin typeface="Calibri" panose="020F0502020204030204" pitchFamily="34" charset="0"/>
                <a:ea typeface="Calibri" panose="020F0502020204030204" pitchFamily="34" charset="0"/>
                <a:cs typeface="Calibri" panose="020F0502020204030204" pitchFamily="34" charset="0"/>
              </a:rPr>
              <a:t>)</a:t>
            </a:r>
          </a:p>
          <a:p>
            <a:endParaRPr lang="en-US" sz="500" dirty="0"/>
          </a:p>
        </p:txBody>
      </p:sp>
      <p:sp>
        <p:nvSpPr>
          <p:cNvPr id="7" name="Text Placeholder 2">
            <a:extLst>
              <a:ext uri="{FF2B5EF4-FFF2-40B4-BE49-F238E27FC236}">
                <a16:creationId xmlns:a16="http://schemas.microsoft.com/office/drawing/2014/main" id="{B9275052-0005-4318-03EA-C9C3C934AAED}"/>
              </a:ext>
            </a:extLst>
          </p:cNvPr>
          <p:cNvSpPr txBox="1">
            <a:spLocks/>
          </p:cNvSpPr>
          <p:nvPr/>
        </p:nvSpPr>
        <p:spPr>
          <a:xfrm>
            <a:off x="4870323" y="1623864"/>
            <a:ext cx="3438144" cy="20615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C37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C37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C37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37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37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400" dirty="0"/>
              <a:t>Evidence suggests that PSUs using a PFE leadership team structure, a self-assessment instrument, and a strategic plan are vital for PFCE planning, improvement, and implementation. </a:t>
            </a:r>
          </a:p>
        </p:txBody>
      </p:sp>
      <p:sp>
        <p:nvSpPr>
          <p:cNvPr id="8" name="Cloud 7">
            <a:extLst>
              <a:ext uri="{FF2B5EF4-FFF2-40B4-BE49-F238E27FC236}">
                <a16:creationId xmlns:a16="http://schemas.microsoft.com/office/drawing/2014/main" id="{876F2603-B0FD-2E57-DDF3-222E8CAF6EC1}"/>
              </a:ext>
            </a:extLst>
          </p:cNvPr>
          <p:cNvSpPr/>
          <p:nvPr/>
        </p:nvSpPr>
        <p:spPr>
          <a:xfrm>
            <a:off x="5411905" y="3326912"/>
            <a:ext cx="3639639" cy="2782713"/>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US" sz="1200" dirty="0"/>
              <a:t>The </a:t>
            </a:r>
            <a:r>
              <a:rPr lang="en-US" sz="1200" u="sng" dirty="0">
                <a:hlinkClick r:id="rId3" tooltip="7 Essential Components PFE"/>
              </a:rPr>
              <a:t>7 Essential Components: A Guide for Strategic Planning and Program Improvement with Parent and Family Engagement</a:t>
            </a:r>
            <a:r>
              <a:rPr lang="en-US" sz="1200" u="sng" dirty="0"/>
              <a:t> </a:t>
            </a:r>
            <a:r>
              <a:rPr lang="en-US" sz="1200" dirty="0"/>
              <a:t>to improve comprehensive family and community engagement programming:</a:t>
            </a:r>
            <a:endParaRPr lang="en-US" sz="1200" u="sng" dirty="0">
              <a:solidFill>
                <a:srgbClr val="0E101A"/>
              </a:solidFill>
              <a:highlight>
                <a:srgbClr val="FFFFFF"/>
              </a:highlight>
              <a:latin typeface="Source Sans Pro" panose="020B0503030403020204" pitchFamily="34" charset="0"/>
            </a:endParaRPr>
          </a:p>
        </p:txBody>
      </p:sp>
    </p:spTree>
    <p:extLst>
      <p:ext uri="{BB962C8B-B14F-4D97-AF65-F5344CB8AC3E}">
        <p14:creationId xmlns:p14="http://schemas.microsoft.com/office/powerpoint/2010/main" val="42907121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B10DF-60FA-EB1D-DA45-A6622D5712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F13234-6BC1-2F6C-A8B7-2AAF85F709BE}"/>
              </a:ext>
            </a:extLst>
          </p:cNvPr>
          <p:cNvSpPr>
            <a:spLocks noGrp="1"/>
          </p:cNvSpPr>
          <p:nvPr>
            <p:ph type="title"/>
          </p:nvPr>
        </p:nvSpPr>
        <p:spPr>
          <a:xfrm>
            <a:off x="823976" y="162561"/>
            <a:ext cx="7886700" cy="863522"/>
          </a:xfrm>
        </p:spPr>
        <p:txBody>
          <a:bodyPr anchor="b">
            <a:noAutofit/>
          </a:bodyPr>
          <a:lstStyle/>
          <a:p>
            <a:pPr algn="ctr"/>
            <a:r>
              <a:rPr lang="en-US" sz="2500" dirty="0">
                <a:cs typeface="Arial"/>
              </a:rPr>
              <a:t>Resources</a:t>
            </a:r>
            <a:endParaRPr lang="en-US" sz="2500" dirty="0"/>
          </a:p>
        </p:txBody>
      </p:sp>
      <p:sp>
        <p:nvSpPr>
          <p:cNvPr id="8" name="Slide Number Placeholder 3">
            <a:extLst>
              <a:ext uri="{FF2B5EF4-FFF2-40B4-BE49-F238E27FC236}">
                <a16:creationId xmlns:a16="http://schemas.microsoft.com/office/drawing/2014/main" id="{89119659-D353-310A-5109-35007B19C90A}"/>
              </a:ext>
            </a:extLst>
          </p:cNvPr>
          <p:cNvSpPr>
            <a:spLocks noGrp="1"/>
          </p:cNvSpPr>
          <p:nvPr>
            <p:ph type="sldNum" sz="quarter" idx="12"/>
          </p:nvPr>
        </p:nvSpPr>
        <p:spPr/>
        <p:txBody>
          <a:bodyPr>
            <a:normAutofit/>
          </a:bodyPr>
          <a:lstStyle/>
          <a:p>
            <a:pPr>
              <a:spcAft>
                <a:spcPts val="600"/>
              </a:spcAft>
            </a:pPr>
            <a:fld id="{330EA680-D336-4FF7-8B7A-9848BB0A1C32}" type="slidenum">
              <a:rPr lang="en-US" smtClean="0"/>
              <a:pPr>
                <a:spcAft>
                  <a:spcPts val="600"/>
                </a:spcAft>
              </a:pPr>
              <a:t>36</a:t>
            </a:fld>
            <a:endParaRPr lang="en-US"/>
          </a:p>
        </p:txBody>
      </p:sp>
      <p:sp>
        <p:nvSpPr>
          <p:cNvPr id="5" name="Content Placeholder 4">
            <a:extLst>
              <a:ext uri="{FF2B5EF4-FFF2-40B4-BE49-F238E27FC236}">
                <a16:creationId xmlns:a16="http://schemas.microsoft.com/office/drawing/2014/main" id="{B16477B5-D36C-A3D6-1D9D-2E5C760B949F}"/>
              </a:ext>
            </a:extLst>
          </p:cNvPr>
          <p:cNvSpPr>
            <a:spLocks noGrp="1"/>
          </p:cNvSpPr>
          <p:nvPr>
            <p:ph idx="1"/>
          </p:nvPr>
        </p:nvSpPr>
        <p:spPr/>
        <p:txBody>
          <a:bodyPr/>
          <a:lstStyle/>
          <a:p>
            <a:pPr marL="0" indent="0">
              <a:buNone/>
            </a:pPr>
            <a:endParaRPr lang="en-US" sz="2000" dirty="0"/>
          </a:p>
          <a:p>
            <a:r>
              <a:rPr lang="en-US" sz="2000" dirty="0"/>
              <a:t>Integrated Academic &amp; Behavior Systems (IABS)</a:t>
            </a:r>
          </a:p>
          <a:p>
            <a:pPr lvl="1"/>
            <a:r>
              <a:rPr lang="en-US" sz="2000" dirty="0"/>
              <a:t>North Carolina Multi-Tiered System of Support (NC MTSS)</a:t>
            </a:r>
          </a:p>
          <a:p>
            <a:pPr marL="457200" lvl="1" indent="0">
              <a:buNone/>
            </a:pPr>
            <a:endParaRPr lang="en-US" sz="2000" dirty="0"/>
          </a:p>
          <a:p>
            <a:pPr marL="457200" lvl="1" indent="0">
              <a:buNone/>
            </a:pPr>
            <a:r>
              <a:rPr lang="en-US" sz="2000" dirty="0">
                <a:hlinkClick r:id="rId3"/>
              </a:rPr>
              <a:t>https://www.dpi.nc.gov/districts-schools/districts-schools-support/integrated-academic-behavior-systems</a:t>
            </a:r>
            <a:endParaRPr lang="en-US" sz="2000" dirty="0"/>
          </a:p>
          <a:p>
            <a:pPr marL="457200" lvl="1" indent="0">
              <a:buNone/>
            </a:pPr>
            <a:endParaRPr lang="en-US" sz="1200" dirty="0"/>
          </a:p>
          <a:p>
            <a:pPr marL="457200" lvl="1" indent="0">
              <a:buNone/>
            </a:pPr>
            <a:endParaRPr lang="en-US" sz="1200" dirty="0"/>
          </a:p>
          <a:p>
            <a:r>
              <a:rPr lang="en-US" sz="2000" dirty="0"/>
              <a:t>Year-at-a-Glance</a:t>
            </a:r>
          </a:p>
          <a:p>
            <a:pPr marL="0" indent="0">
              <a:buNone/>
            </a:pPr>
            <a:endParaRPr lang="en-US" sz="2000" dirty="0"/>
          </a:p>
          <a:p>
            <a:pPr marL="0" indent="0">
              <a:buNone/>
            </a:pPr>
            <a:r>
              <a:rPr lang="en-US" sz="2000" dirty="0">
                <a:hlinkClick r:id="rId4"/>
              </a:rPr>
              <a:t>https://www.dpi.nc.gov/districts-schools/federal-program-monitoring/comprehensive-and-targeted-support#Tab-Resourcesegpresentationsrecordingsnon-regulatoryguidance-7788</a:t>
            </a:r>
            <a:r>
              <a:rPr lang="en-US" sz="2000" dirty="0"/>
              <a:t> </a:t>
            </a:r>
          </a:p>
        </p:txBody>
      </p:sp>
    </p:spTree>
    <p:extLst>
      <p:ext uri="{BB962C8B-B14F-4D97-AF65-F5344CB8AC3E}">
        <p14:creationId xmlns:p14="http://schemas.microsoft.com/office/powerpoint/2010/main" val="27514158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BED4E6">
            <a:alpha val="36534"/>
          </a:srgbClr>
        </a:solidFill>
        <a:effectLst/>
      </p:bgPr>
    </p:bg>
    <p:spTree>
      <p:nvGrpSpPr>
        <p:cNvPr id="1" name="">
          <a:extLst>
            <a:ext uri="{FF2B5EF4-FFF2-40B4-BE49-F238E27FC236}">
              <a16:creationId xmlns:a16="http://schemas.microsoft.com/office/drawing/2014/main" id="{6CD053B4-2894-4C10-7979-B0125767B186}"/>
            </a:ext>
          </a:extLst>
        </p:cNvPr>
        <p:cNvGrpSpPr/>
        <p:nvPr/>
      </p:nvGrpSpPr>
      <p:grpSpPr>
        <a:xfrm>
          <a:off x="0" y="0"/>
          <a:ext cx="0" cy="0"/>
          <a:chOff x="0" y="0"/>
          <a:chExt cx="0" cy="0"/>
        </a:xfrm>
      </p:grpSpPr>
      <p:sp>
        <p:nvSpPr>
          <p:cNvPr id="33" name="Rounded Rectangle 32">
            <a:extLst>
              <a:ext uri="{FF2B5EF4-FFF2-40B4-BE49-F238E27FC236}">
                <a16:creationId xmlns:a16="http://schemas.microsoft.com/office/drawing/2014/main" id="{E7800B91-E88E-D9B3-FB28-96A209D654B1}"/>
              </a:ext>
            </a:extLst>
          </p:cNvPr>
          <p:cNvSpPr/>
          <p:nvPr/>
        </p:nvSpPr>
        <p:spPr>
          <a:xfrm flipH="1">
            <a:off x="1801091" y="5648490"/>
            <a:ext cx="6913418" cy="1039091"/>
          </a:xfrm>
          <a:prstGeom prst="roundRect">
            <a:avLst/>
          </a:prstGeom>
          <a:solidFill>
            <a:schemeClr val="accent3">
              <a:alpha val="4994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172AC7BB-C0B6-D675-50BA-538C0CFD9403}"/>
              </a:ext>
            </a:extLst>
          </p:cNvPr>
          <p:cNvSpPr/>
          <p:nvPr/>
        </p:nvSpPr>
        <p:spPr>
          <a:xfrm flipH="1">
            <a:off x="1847273" y="1625626"/>
            <a:ext cx="6913418" cy="1039091"/>
          </a:xfrm>
          <a:prstGeom prst="roundRect">
            <a:avLst/>
          </a:prstGeom>
          <a:solidFill>
            <a:schemeClr val="accent3">
              <a:alpha val="4994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a:extLst>
              <a:ext uri="{FF2B5EF4-FFF2-40B4-BE49-F238E27FC236}">
                <a16:creationId xmlns:a16="http://schemas.microsoft.com/office/drawing/2014/main" id="{6317B24E-4F39-059E-01F7-F53C105ADBF4}"/>
              </a:ext>
            </a:extLst>
          </p:cNvPr>
          <p:cNvSpPr/>
          <p:nvPr/>
        </p:nvSpPr>
        <p:spPr>
          <a:xfrm flipH="1">
            <a:off x="1801091" y="2971556"/>
            <a:ext cx="6854654" cy="1039091"/>
          </a:xfrm>
          <a:prstGeom prst="roundRect">
            <a:avLst/>
          </a:prstGeom>
          <a:solidFill>
            <a:schemeClr val="accent3">
              <a:alpha val="4994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29" name="Rounded Rectangle 28">
            <a:extLst>
              <a:ext uri="{FF2B5EF4-FFF2-40B4-BE49-F238E27FC236}">
                <a16:creationId xmlns:a16="http://schemas.microsoft.com/office/drawing/2014/main" id="{D87EB059-353D-63C3-59EE-03C70C44C623}"/>
              </a:ext>
            </a:extLst>
          </p:cNvPr>
          <p:cNvSpPr/>
          <p:nvPr/>
        </p:nvSpPr>
        <p:spPr>
          <a:xfrm flipH="1">
            <a:off x="1847273" y="4354715"/>
            <a:ext cx="6854654" cy="1039091"/>
          </a:xfrm>
          <a:prstGeom prst="roundRect">
            <a:avLst/>
          </a:prstGeom>
          <a:solidFill>
            <a:schemeClr val="accent3">
              <a:alpha val="4994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D03F47A-3211-F25E-E9A5-890204CE4AED}"/>
              </a:ext>
            </a:extLst>
          </p:cNvPr>
          <p:cNvSpPr>
            <a:spLocks noGrp="1"/>
          </p:cNvSpPr>
          <p:nvPr>
            <p:ph type="body" sz="half" idx="4294967295"/>
          </p:nvPr>
        </p:nvSpPr>
        <p:spPr>
          <a:xfrm>
            <a:off x="1969042" y="4466552"/>
            <a:ext cx="6681099" cy="922397"/>
          </a:xfrm>
        </p:spPr>
        <p:txBody>
          <a:bodyPr vert="horz" lIns="91440" tIns="45720" rIns="91440" bIns="45720" rtlCol="0" anchor="t">
            <a:noAutofit/>
          </a:bodyPr>
          <a:lstStyle/>
          <a:p>
            <a:pPr marL="0" indent="0">
              <a:buNone/>
            </a:pPr>
            <a:r>
              <a:rPr lang="en-US" sz="2200" b="1" dirty="0">
                <a:solidFill>
                  <a:schemeClr val="accent1">
                    <a:lumMod val="50000"/>
                  </a:schemeClr>
                </a:solidFill>
              </a:rPr>
              <a:t>Dr. Richard Lewis – CTS Program Administrator</a:t>
            </a:r>
            <a:endParaRPr lang="en-US" dirty="0">
              <a:solidFill>
                <a:schemeClr val="accent1">
                  <a:lumMod val="50000"/>
                </a:schemeClr>
              </a:solidFill>
            </a:endParaRPr>
          </a:p>
          <a:p>
            <a:pPr marL="0" indent="0">
              <a:buNone/>
            </a:pPr>
            <a:r>
              <a:rPr lang="en-US" dirty="0">
                <a:cs typeface="Arial"/>
              </a:rPr>
              <a:t>       </a:t>
            </a:r>
            <a:r>
              <a:rPr lang="en-US" sz="1800" dirty="0">
                <a:cs typeface="Arial"/>
                <a:hlinkClick r:id="rId3"/>
              </a:rPr>
              <a:t>richard.lewis@dpi.nc.gov</a:t>
            </a:r>
            <a:r>
              <a:rPr lang="en-US" dirty="0">
                <a:cs typeface="Arial"/>
              </a:rPr>
              <a:t>       </a:t>
            </a:r>
            <a:r>
              <a:rPr lang="en-US" sz="1800" dirty="0">
                <a:cs typeface="Arial"/>
              </a:rPr>
              <a:t>(919) 548-6435</a:t>
            </a:r>
            <a:endParaRPr lang="en-US" sz="1800" dirty="0"/>
          </a:p>
        </p:txBody>
      </p:sp>
      <p:pic>
        <p:nvPicPr>
          <p:cNvPr id="18" name="Picture Placeholder 17">
            <a:extLst>
              <a:ext uri="{FF2B5EF4-FFF2-40B4-BE49-F238E27FC236}">
                <a16:creationId xmlns:a16="http://schemas.microsoft.com/office/drawing/2014/main" id="{08F8468B-C62F-A7A9-A9D4-0C1398F460C7}"/>
              </a:ext>
            </a:extLst>
          </p:cNvPr>
          <p:cNvPicPr>
            <a:picLocks noGrp="1" noChangeAspect="1"/>
          </p:cNvPicPr>
          <p:nvPr>
            <p:ph type="pic" idx="4294967295"/>
          </p:nvPr>
        </p:nvPicPr>
        <p:blipFill>
          <a:blip r:embed="rId4"/>
          <a:srcRect t="11868" b="11868"/>
          <a:stretch>
            <a:fillRect/>
          </a:stretch>
        </p:blipFill>
        <p:spPr>
          <a:xfrm>
            <a:off x="480306" y="4262774"/>
            <a:ext cx="1064157" cy="1216396"/>
          </a:xfrm>
        </p:spPr>
      </p:pic>
      <p:pic>
        <p:nvPicPr>
          <p:cNvPr id="21" name="Picture 20" descr="A person in a blue jacket&#10;&#10;AI-generated content may be incorrect.">
            <a:extLst>
              <a:ext uri="{FF2B5EF4-FFF2-40B4-BE49-F238E27FC236}">
                <a16:creationId xmlns:a16="http://schemas.microsoft.com/office/drawing/2014/main" id="{BEB56BE7-3E70-D10F-88A5-A74E8C8F9FB8}"/>
              </a:ext>
            </a:extLst>
          </p:cNvPr>
          <p:cNvPicPr>
            <a:picLocks noChangeAspect="1"/>
          </p:cNvPicPr>
          <p:nvPr/>
        </p:nvPicPr>
        <p:blipFill>
          <a:blip r:embed="rId5"/>
          <a:stretch>
            <a:fillRect/>
          </a:stretch>
        </p:blipFill>
        <p:spPr>
          <a:xfrm>
            <a:off x="452582" y="5562331"/>
            <a:ext cx="1108816" cy="1267218"/>
          </a:xfrm>
          <a:prstGeom prst="rect">
            <a:avLst/>
          </a:prstGeom>
        </p:spPr>
      </p:pic>
      <p:sp>
        <p:nvSpPr>
          <p:cNvPr id="24" name="Text Placeholder 10">
            <a:extLst>
              <a:ext uri="{FF2B5EF4-FFF2-40B4-BE49-F238E27FC236}">
                <a16:creationId xmlns:a16="http://schemas.microsoft.com/office/drawing/2014/main" id="{A7A5AAE3-12A0-A009-4E97-B1C370DC27EE}"/>
              </a:ext>
            </a:extLst>
          </p:cNvPr>
          <p:cNvSpPr txBox="1">
            <a:spLocks/>
          </p:cNvSpPr>
          <p:nvPr/>
        </p:nvSpPr>
        <p:spPr>
          <a:xfrm>
            <a:off x="1901787" y="3052590"/>
            <a:ext cx="6661812" cy="85118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1C3766"/>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1C3766"/>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rgbClr val="1C3766"/>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rgbClr val="1C3766"/>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rgbClr val="1C376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200" b="1"/>
              <a:t>Julia Higdon – CTS Program Administrator</a:t>
            </a:r>
            <a:endParaRPr lang="en-US"/>
          </a:p>
          <a:p>
            <a:r>
              <a:rPr lang="en-US">
                <a:cs typeface="Arial"/>
              </a:rPr>
              <a:t>            </a:t>
            </a:r>
            <a:r>
              <a:rPr lang="en-US" sz="1800">
                <a:cs typeface="Arial"/>
                <a:hlinkClick r:id="rId6"/>
              </a:rPr>
              <a:t>julia.higdon@dpi.nc.gov</a:t>
            </a:r>
            <a:r>
              <a:rPr lang="en-US" sz="1800">
                <a:cs typeface="Arial"/>
              </a:rPr>
              <a:t>           (828) 361-5277 </a:t>
            </a:r>
          </a:p>
        </p:txBody>
      </p:sp>
      <p:sp>
        <p:nvSpPr>
          <p:cNvPr id="26" name="Text Placeholder 10">
            <a:extLst>
              <a:ext uri="{FF2B5EF4-FFF2-40B4-BE49-F238E27FC236}">
                <a16:creationId xmlns:a16="http://schemas.microsoft.com/office/drawing/2014/main" id="{C708877B-7BA1-14CC-8CB2-5EBB844749EF}"/>
              </a:ext>
            </a:extLst>
          </p:cNvPr>
          <p:cNvSpPr txBox="1">
            <a:spLocks/>
          </p:cNvSpPr>
          <p:nvPr/>
        </p:nvSpPr>
        <p:spPr>
          <a:xfrm>
            <a:off x="1972836" y="1734647"/>
            <a:ext cx="6745388" cy="86555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1C3766"/>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1C3766"/>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rgbClr val="1C3766"/>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rgbClr val="1C3766"/>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rgbClr val="1C376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200" b="1"/>
              <a:t>Dr. Penny Crooks – CTS Program Administrator</a:t>
            </a:r>
            <a:endParaRPr lang="en-US"/>
          </a:p>
          <a:p>
            <a:r>
              <a:rPr lang="en-US">
                <a:cs typeface="Arial" panose="020B0604020202020204"/>
              </a:rPr>
              <a:t>            </a:t>
            </a:r>
            <a:r>
              <a:rPr lang="en-US" sz="1800">
                <a:cs typeface="Arial" panose="020B0604020202020204"/>
                <a:hlinkClick r:id="rId7"/>
              </a:rPr>
              <a:t>penny.crooks@dpi.nc.gov</a:t>
            </a:r>
            <a:r>
              <a:rPr lang="en-US" sz="1800">
                <a:cs typeface="Arial" panose="020B0604020202020204"/>
              </a:rPr>
              <a:t>           (984) 236-2978 </a:t>
            </a:r>
            <a:endParaRPr lang="en-US" sz="1800"/>
          </a:p>
        </p:txBody>
      </p:sp>
      <p:sp>
        <p:nvSpPr>
          <p:cNvPr id="28" name="TextBox 27">
            <a:extLst>
              <a:ext uri="{FF2B5EF4-FFF2-40B4-BE49-F238E27FC236}">
                <a16:creationId xmlns:a16="http://schemas.microsoft.com/office/drawing/2014/main" id="{A9B4F725-B0F9-A4D7-9E14-F00E37D20B69}"/>
              </a:ext>
            </a:extLst>
          </p:cNvPr>
          <p:cNvSpPr txBox="1"/>
          <p:nvPr/>
        </p:nvSpPr>
        <p:spPr>
          <a:xfrm>
            <a:off x="1924878" y="5801158"/>
            <a:ext cx="6661474" cy="769441"/>
          </a:xfrm>
          <a:prstGeom prst="rect">
            <a:avLst/>
          </a:prstGeom>
          <a:noFill/>
        </p:spPr>
        <p:txBody>
          <a:bodyPr wrap="square" lIns="91440" tIns="45720" rIns="91440" bIns="45720" anchor="t">
            <a:spAutoFit/>
          </a:bodyPr>
          <a:lstStyle/>
          <a:p>
            <a:r>
              <a:rPr lang="en-US" sz="2200" b="1" err="1">
                <a:solidFill>
                  <a:srgbClr val="1C3766"/>
                </a:solidFill>
              </a:rPr>
              <a:t>Tenisea</a:t>
            </a:r>
            <a:r>
              <a:rPr lang="en-US" sz="2200" b="1">
                <a:solidFill>
                  <a:srgbClr val="1C3766"/>
                </a:solidFill>
              </a:rPr>
              <a:t> Madry – CTS Program Administrator </a:t>
            </a:r>
          </a:p>
          <a:p>
            <a:r>
              <a:rPr lang="en-US" sz="2200" b="1">
                <a:solidFill>
                  <a:srgbClr val="1C3766"/>
                </a:solidFill>
                <a:cs typeface="Arial"/>
              </a:rPr>
              <a:t>         </a:t>
            </a:r>
            <a:r>
              <a:rPr lang="en-US">
                <a:solidFill>
                  <a:srgbClr val="1C3766"/>
                </a:solidFill>
                <a:cs typeface="Arial"/>
                <a:hlinkClick r:id="rId8"/>
              </a:rPr>
              <a:t>tenisea.madry@dpi.nc.gov</a:t>
            </a:r>
            <a:r>
              <a:rPr lang="en-US" sz="2200" b="1">
                <a:solidFill>
                  <a:srgbClr val="1C3766"/>
                </a:solidFill>
                <a:cs typeface="Arial"/>
              </a:rPr>
              <a:t>         </a:t>
            </a:r>
            <a:r>
              <a:rPr lang="en-US">
                <a:solidFill>
                  <a:srgbClr val="1C3766"/>
                </a:solidFill>
                <a:cs typeface="Arial"/>
              </a:rPr>
              <a:t>(984) 236-2886</a:t>
            </a:r>
          </a:p>
        </p:txBody>
      </p:sp>
      <p:sp>
        <p:nvSpPr>
          <p:cNvPr id="34" name="Rounded Rectangle 33">
            <a:extLst>
              <a:ext uri="{FF2B5EF4-FFF2-40B4-BE49-F238E27FC236}">
                <a16:creationId xmlns:a16="http://schemas.microsoft.com/office/drawing/2014/main" id="{B9BEF695-2E4F-4442-C039-02F5ED0C589C}"/>
              </a:ext>
            </a:extLst>
          </p:cNvPr>
          <p:cNvSpPr/>
          <p:nvPr/>
        </p:nvSpPr>
        <p:spPr>
          <a:xfrm flipH="1">
            <a:off x="1801091" y="235502"/>
            <a:ext cx="6854654" cy="1039091"/>
          </a:xfrm>
          <a:prstGeom prst="roundRect">
            <a:avLst/>
          </a:prstGeom>
          <a:solidFill>
            <a:schemeClr val="accent3">
              <a:alpha val="4994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10">
            <a:extLst>
              <a:ext uri="{FF2B5EF4-FFF2-40B4-BE49-F238E27FC236}">
                <a16:creationId xmlns:a16="http://schemas.microsoft.com/office/drawing/2014/main" id="{58C94471-439B-4F86-4CF9-83728F98477B}"/>
              </a:ext>
            </a:extLst>
          </p:cNvPr>
          <p:cNvSpPr txBox="1">
            <a:spLocks/>
          </p:cNvSpPr>
          <p:nvPr/>
        </p:nvSpPr>
        <p:spPr>
          <a:xfrm>
            <a:off x="1901787" y="341987"/>
            <a:ext cx="6661812" cy="85118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1C3766"/>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1C3766"/>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rgbClr val="1C3766"/>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rgbClr val="1C3766"/>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rgbClr val="1C376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200" b="1"/>
              <a:t>Dr. James Popp – CTS Section Chief</a:t>
            </a:r>
            <a:endParaRPr lang="en-US"/>
          </a:p>
          <a:p>
            <a:r>
              <a:rPr lang="en-US">
                <a:cs typeface="Arial"/>
              </a:rPr>
              <a:t>            j</a:t>
            </a:r>
            <a:r>
              <a:rPr lang="en-US" sz="1800">
                <a:cs typeface="Arial"/>
                <a:hlinkClick r:id="rId9"/>
              </a:rPr>
              <a:t>ames.popp@dpi.nc.gov</a:t>
            </a:r>
            <a:r>
              <a:rPr lang="en-US">
                <a:cs typeface="Arial"/>
              </a:rPr>
              <a:t>     (984) 236-2801             </a:t>
            </a:r>
            <a:endParaRPr lang="en-US"/>
          </a:p>
        </p:txBody>
      </p:sp>
      <p:pic>
        <p:nvPicPr>
          <p:cNvPr id="37" name="Picture 36" descr="Medium shot of a person smiling&#10;&#10;AI-generated content may be incorrect.">
            <a:extLst>
              <a:ext uri="{FF2B5EF4-FFF2-40B4-BE49-F238E27FC236}">
                <a16:creationId xmlns:a16="http://schemas.microsoft.com/office/drawing/2014/main" id="{CA976B92-2491-52BD-CDB6-662A14469235}"/>
              </a:ext>
            </a:extLst>
          </p:cNvPr>
          <p:cNvPicPr>
            <a:picLocks noChangeAspect="1"/>
          </p:cNvPicPr>
          <p:nvPr/>
        </p:nvPicPr>
        <p:blipFill>
          <a:blip r:embed="rId10"/>
          <a:stretch>
            <a:fillRect/>
          </a:stretch>
        </p:blipFill>
        <p:spPr>
          <a:xfrm>
            <a:off x="475183" y="2827209"/>
            <a:ext cx="1057735" cy="1322169"/>
          </a:xfrm>
          <a:prstGeom prst="rect">
            <a:avLst/>
          </a:prstGeom>
        </p:spPr>
      </p:pic>
      <p:pic>
        <p:nvPicPr>
          <p:cNvPr id="4" name="Picture 3" descr="A person wearing glasses and a suit&#10;&#10;AI-generated content may be incorrect.">
            <a:extLst>
              <a:ext uri="{FF2B5EF4-FFF2-40B4-BE49-F238E27FC236}">
                <a16:creationId xmlns:a16="http://schemas.microsoft.com/office/drawing/2014/main" id="{6F99CD7A-CC46-BE72-130D-C592E172943C}"/>
              </a:ext>
            </a:extLst>
          </p:cNvPr>
          <p:cNvPicPr>
            <a:picLocks noChangeAspect="1"/>
          </p:cNvPicPr>
          <p:nvPr/>
        </p:nvPicPr>
        <p:blipFill>
          <a:blip r:embed="rId11"/>
          <a:stretch>
            <a:fillRect/>
          </a:stretch>
        </p:blipFill>
        <p:spPr>
          <a:xfrm>
            <a:off x="475183" y="109363"/>
            <a:ext cx="1057735" cy="1235270"/>
          </a:xfrm>
          <a:prstGeom prst="rect">
            <a:avLst/>
          </a:prstGeom>
        </p:spPr>
      </p:pic>
      <p:pic>
        <p:nvPicPr>
          <p:cNvPr id="6" name="Picture 5" descr="A person with long hair smiling&#10;&#10;AI-generated content may be incorrect.">
            <a:extLst>
              <a:ext uri="{FF2B5EF4-FFF2-40B4-BE49-F238E27FC236}">
                <a16:creationId xmlns:a16="http://schemas.microsoft.com/office/drawing/2014/main" id="{BCD25ECA-04C9-BE89-A877-C5E83CE6D925}"/>
              </a:ext>
            </a:extLst>
          </p:cNvPr>
          <p:cNvPicPr>
            <a:picLocks noChangeAspect="1"/>
          </p:cNvPicPr>
          <p:nvPr/>
        </p:nvPicPr>
        <p:blipFill>
          <a:blip r:embed="rId12"/>
          <a:stretch>
            <a:fillRect/>
          </a:stretch>
        </p:blipFill>
        <p:spPr>
          <a:xfrm>
            <a:off x="435160" y="1534592"/>
            <a:ext cx="1068511" cy="1212636"/>
          </a:xfrm>
          <a:prstGeom prst="rect">
            <a:avLst/>
          </a:prstGeom>
        </p:spPr>
      </p:pic>
      <p:pic>
        <p:nvPicPr>
          <p:cNvPr id="2" name="Graphic 1" descr="Phone Vibration with solid fill">
            <a:extLst>
              <a:ext uri="{FF2B5EF4-FFF2-40B4-BE49-F238E27FC236}">
                <a16:creationId xmlns:a16="http://schemas.microsoft.com/office/drawing/2014/main" id="{73E0A00F-1A03-1DD7-FBF4-8AD1B53DBEE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466271" y="728932"/>
            <a:ext cx="454325" cy="454326"/>
          </a:xfrm>
          <a:prstGeom prst="rect">
            <a:avLst/>
          </a:prstGeom>
        </p:spPr>
      </p:pic>
      <p:pic>
        <p:nvPicPr>
          <p:cNvPr id="3" name="Graphic 2" descr="Open envelope with solid fill">
            <a:extLst>
              <a:ext uri="{FF2B5EF4-FFF2-40B4-BE49-F238E27FC236}">
                <a16:creationId xmlns:a16="http://schemas.microsoft.com/office/drawing/2014/main" id="{F8535706-9900-2FA3-7324-5A3EFA8ECBD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015706" y="685800"/>
            <a:ext cx="540589" cy="511834"/>
          </a:xfrm>
          <a:prstGeom prst="rect">
            <a:avLst/>
          </a:prstGeom>
        </p:spPr>
      </p:pic>
      <p:pic>
        <p:nvPicPr>
          <p:cNvPr id="5" name="Graphic 4" descr="Open envelope with solid fill">
            <a:extLst>
              <a:ext uri="{FF2B5EF4-FFF2-40B4-BE49-F238E27FC236}">
                <a16:creationId xmlns:a16="http://schemas.microsoft.com/office/drawing/2014/main" id="{5DBEEF26-07FE-C862-0499-33577203092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015705" y="2080621"/>
            <a:ext cx="540589" cy="511834"/>
          </a:xfrm>
          <a:prstGeom prst="rect">
            <a:avLst/>
          </a:prstGeom>
        </p:spPr>
      </p:pic>
      <p:pic>
        <p:nvPicPr>
          <p:cNvPr id="7" name="Graphic 6" descr="Open envelope with solid fill">
            <a:extLst>
              <a:ext uri="{FF2B5EF4-FFF2-40B4-BE49-F238E27FC236}">
                <a16:creationId xmlns:a16="http://schemas.microsoft.com/office/drawing/2014/main" id="{FCDC10E1-6243-6F7C-4F7D-50CE3D93C68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015704" y="3417497"/>
            <a:ext cx="540589" cy="511834"/>
          </a:xfrm>
          <a:prstGeom prst="rect">
            <a:avLst/>
          </a:prstGeom>
        </p:spPr>
      </p:pic>
      <p:pic>
        <p:nvPicPr>
          <p:cNvPr id="8" name="Graphic 7" descr="Open envelope with solid fill">
            <a:extLst>
              <a:ext uri="{FF2B5EF4-FFF2-40B4-BE49-F238E27FC236}">
                <a16:creationId xmlns:a16="http://schemas.microsoft.com/office/drawing/2014/main" id="{7AA99F54-E321-7652-397C-D5043E45AE0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015705" y="4809488"/>
            <a:ext cx="540589" cy="511834"/>
          </a:xfrm>
          <a:prstGeom prst="rect">
            <a:avLst/>
          </a:prstGeom>
        </p:spPr>
      </p:pic>
      <p:pic>
        <p:nvPicPr>
          <p:cNvPr id="9" name="Graphic 8" descr="Open envelope with solid fill">
            <a:extLst>
              <a:ext uri="{FF2B5EF4-FFF2-40B4-BE49-F238E27FC236}">
                <a16:creationId xmlns:a16="http://schemas.microsoft.com/office/drawing/2014/main" id="{DED9BA88-2B19-46BF-871E-742AA150FDD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038796" y="6166621"/>
            <a:ext cx="494407" cy="361744"/>
          </a:xfrm>
          <a:prstGeom prst="rect">
            <a:avLst/>
          </a:prstGeom>
        </p:spPr>
      </p:pic>
      <p:pic>
        <p:nvPicPr>
          <p:cNvPr id="10" name="Graphic 9" descr="Phone Vibration with solid fill">
            <a:extLst>
              <a:ext uri="{FF2B5EF4-FFF2-40B4-BE49-F238E27FC236}">
                <a16:creationId xmlns:a16="http://schemas.microsoft.com/office/drawing/2014/main" id="{5EA17EB1-6468-7609-A63D-E6094A62E78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466270" y="2137913"/>
            <a:ext cx="454325" cy="454326"/>
          </a:xfrm>
          <a:prstGeom prst="rect">
            <a:avLst/>
          </a:prstGeom>
        </p:spPr>
      </p:pic>
      <p:pic>
        <p:nvPicPr>
          <p:cNvPr id="12" name="Graphic 11" descr="Phone Vibration with solid fill">
            <a:extLst>
              <a:ext uri="{FF2B5EF4-FFF2-40B4-BE49-F238E27FC236}">
                <a16:creationId xmlns:a16="http://schemas.microsoft.com/office/drawing/2014/main" id="{60C3E939-4653-F43D-7C67-CD6410DA118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79365" y="3446253"/>
            <a:ext cx="454325" cy="454326"/>
          </a:xfrm>
          <a:prstGeom prst="rect">
            <a:avLst/>
          </a:prstGeom>
        </p:spPr>
      </p:pic>
      <p:pic>
        <p:nvPicPr>
          <p:cNvPr id="13" name="Graphic 12" descr="Phone Vibration with solid fill">
            <a:extLst>
              <a:ext uri="{FF2B5EF4-FFF2-40B4-BE49-F238E27FC236}">
                <a16:creationId xmlns:a16="http://schemas.microsoft.com/office/drawing/2014/main" id="{3A37AEE5-8DCF-0387-B8F4-67496A5FA9B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463220" y="4869828"/>
            <a:ext cx="454325" cy="454326"/>
          </a:xfrm>
          <a:prstGeom prst="rect">
            <a:avLst/>
          </a:prstGeom>
        </p:spPr>
      </p:pic>
      <p:pic>
        <p:nvPicPr>
          <p:cNvPr id="14" name="Graphic 13" descr="Phone Vibration with solid fill">
            <a:extLst>
              <a:ext uri="{FF2B5EF4-FFF2-40B4-BE49-F238E27FC236}">
                <a16:creationId xmlns:a16="http://schemas.microsoft.com/office/drawing/2014/main" id="{CAFAEA7B-ABF0-3BB8-B971-99599C3013A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616361" y="6192328"/>
            <a:ext cx="408144" cy="350418"/>
          </a:xfrm>
          <a:prstGeom prst="rect">
            <a:avLst/>
          </a:prstGeom>
        </p:spPr>
      </p:pic>
    </p:spTree>
    <p:extLst>
      <p:ext uri="{BB962C8B-B14F-4D97-AF65-F5344CB8AC3E}">
        <p14:creationId xmlns:p14="http://schemas.microsoft.com/office/powerpoint/2010/main" val="23633853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75837E4-AD34-C660-CBCD-BC64A61B362C}"/>
              </a:ext>
            </a:extLst>
          </p:cNvPr>
          <p:cNvSpPr>
            <a:spLocks noGrp="1"/>
          </p:cNvSpPr>
          <p:nvPr>
            <p:ph type="title"/>
          </p:nvPr>
        </p:nvSpPr>
        <p:spPr>
          <a:xfrm>
            <a:off x="628650" y="365126"/>
            <a:ext cx="7886700" cy="1281111"/>
          </a:xfrm>
        </p:spPr>
        <p:txBody>
          <a:bodyPr/>
          <a:lstStyle/>
          <a:p>
            <a:pPr algn="ctr"/>
            <a:r>
              <a:rPr lang="en-US" dirty="0">
                <a:cs typeface="Arial"/>
              </a:rPr>
              <a:t>We value your feedback</a:t>
            </a:r>
          </a:p>
        </p:txBody>
      </p:sp>
      <p:sp>
        <p:nvSpPr>
          <p:cNvPr id="4" name="Slide Number Placeholder 3">
            <a:extLst>
              <a:ext uri="{FF2B5EF4-FFF2-40B4-BE49-F238E27FC236}">
                <a16:creationId xmlns:a16="http://schemas.microsoft.com/office/drawing/2014/main" id="{8A7246D9-B176-DE31-FEE4-4B59F4F5CF74}"/>
              </a:ext>
            </a:extLst>
          </p:cNvPr>
          <p:cNvSpPr>
            <a:spLocks noGrp="1"/>
          </p:cNvSpPr>
          <p:nvPr>
            <p:ph type="sldNum" sz="quarter" idx="10"/>
          </p:nvPr>
        </p:nvSpPr>
        <p:spPr>
          <a:xfrm>
            <a:off x="7323847" y="6410960"/>
            <a:ext cx="1727697" cy="284480"/>
          </a:xfrm>
        </p:spPr>
        <p:txBody>
          <a:bodyPr>
            <a:normAutofit/>
          </a:bodyPr>
          <a:lstStyle/>
          <a:p>
            <a:pPr>
              <a:spcAft>
                <a:spcPts val="600"/>
              </a:spcAft>
            </a:pPr>
            <a:fld id="{330EA680-D336-4FF7-8B7A-9848BB0A1C32}" type="slidenum">
              <a:rPr lang="en-US" smtClean="0"/>
              <a:pPr>
                <a:spcAft>
                  <a:spcPts val="600"/>
                </a:spcAft>
              </a:pPr>
              <a:t>38</a:t>
            </a:fld>
            <a:endParaRPr lang="en-US"/>
          </a:p>
        </p:txBody>
      </p:sp>
      <p:pic>
        <p:nvPicPr>
          <p:cNvPr id="6" name="Picture 5" descr="A qr code on a screen&#10;&#10;AI-generated content may be incorrect.">
            <a:extLst>
              <a:ext uri="{FF2B5EF4-FFF2-40B4-BE49-F238E27FC236}">
                <a16:creationId xmlns:a16="http://schemas.microsoft.com/office/drawing/2014/main" id="{D5485ED1-EC8B-9CAC-B962-4663D98FB6E6}"/>
              </a:ext>
            </a:extLst>
          </p:cNvPr>
          <p:cNvPicPr>
            <a:picLocks noChangeAspect="1"/>
          </p:cNvPicPr>
          <p:nvPr/>
        </p:nvPicPr>
        <p:blipFill>
          <a:blip r:embed="rId3"/>
          <a:stretch>
            <a:fillRect/>
          </a:stretch>
        </p:blipFill>
        <p:spPr>
          <a:xfrm>
            <a:off x="910756" y="1596084"/>
            <a:ext cx="7322487" cy="4865029"/>
          </a:xfrm>
          <a:prstGeom prst="rect">
            <a:avLst/>
          </a:prstGeom>
        </p:spPr>
      </p:pic>
    </p:spTree>
    <p:extLst>
      <p:ext uri="{BB962C8B-B14F-4D97-AF65-F5344CB8AC3E}">
        <p14:creationId xmlns:p14="http://schemas.microsoft.com/office/powerpoint/2010/main" val="3072005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E0AAB-1E4F-1CB1-84D1-0E3477E87548}"/>
              </a:ext>
            </a:extLst>
          </p:cNvPr>
          <p:cNvSpPr>
            <a:spLocks noGrp="1"/>
          </p:cNvSpPr>
          <p:nvPr>
            <p:ph type="title"/>
          </p:nvPr>
        </p:nvSpPr>
        <p:spPr/>
        <p:txBody>
          <a:bodyPr anchor="ctr">
            <a:normAutofit/>
          </a:bodyPr>
          <a:lstStyle/>
          <a:p>
            <a:pPr algn="ctr"/>
            <a:r>
              <a:rPr lang="en-US"/>
              <a:t>Session Agenda</a:t>
            </a:r>
          </a:p>
        </p:txBody>
      </p:sp>
      <p:sp>
        <p:nvSpPr>
          <p:cNvPr id="3" name="Content Placeholder 2">
            <a:extLst>
              <a:ext uri="{FF2B5EF4-FFF2-40B4-BE49-F238E27FC236}">
                <a16:creationId xmlns:a16="http://schemas.microsoft.com/office/drawing/2014/main" id="{C9BE3180-B216-D96A-B8F4-31E9EEC43CE9}"/>
              </a:ext>
            </a:extLst>
          </p:cNvPr>
          <p:cNvSpPr>
            <a:spLocks noGrp="1"/>
          </p:cNvSpPr>
          <p:nvPr>
            <p:ph sz="half" idx="1"/>
          </p:nvPr>
        </p:nvSpPr>
        <p:spPr>
          <a:xfrm>
            <a:off x="402919" y="1646391"/>
            <a:ext cx="5033115" cy="4180163"/>
          </a:xfrm>
        </p:spPr>
        <p:txBody>
          <a:bodyPr vert="horz" lIns="68580" tIns="34290" rIns="68580" bIns="34290" rtlCol="0" anchor="t">
            <a:normAutofit fontScale="55000" lnSpcReduction="20000"/>
          </a:bodyPr>
          <a:lstStyle/>
          <a:p>
            <a:pPr>
              <a:buFont typeface="System Font Regular"/>
              <a:buChar char="✔"/>
            </a:pPr>
            <a:r>
              <a:rPr lang="en-US" b="1" dirty="0"/>
              <a:t> Welcome &amp; Objectives </a:t>
            </a:r>
          </a:p>
          <a:p>
            <a:pPr marL="0" indent="0">
              <a:buNone/>
            </a:pPr>
            <a:endParaRPr lang="en-US" b="1" dirty="0"/>
          </a:p>
          <a:p>
            <a:pPr>
              <a:buFont typeface="System Font Regular"/>
              <a:buChar char="✔"/>
            </a:pPr>
            <a:r>
              <a:rPr lang="en-US" b="1" dirty="0"/>
              <a:t>Resource Allocation Review (RAR)</a:t>
            </a:r>
            <a:endParaRPr lang="en-US" b="1" dirty="0">
              <a:cs typeface="Arial"/>
            </a:endParaRPr>
          </a:p>
          <a:p>
            <a:pPr marL="457200" lvl="1" indent="0">
              <a:buNone/>
            </a:pPr>
            <a:endParaRPr lang="en-US" b="1" dirty="0">
              <a:cs typeface="Arial"/>
            </a:endParaRPr>
          </a:p>
          <a:p>
            <a:pPr>
              <a:buFont typeface="System Font Regular"/>
              <a:buChar char="✔"/>
            </a:pPr>
            <a:r>
              <a:rPr lang="en-US" b="1" dirty="0">
                <a:cs typeface="Arial"/>
              </a:rPr>
              <a:t>PSU </a:t>
            </a:r>
            <a:r>
              <a:rPr lang="en-US" b="1" dirty="0" err="1">
                <a:cs typeface="Arial"/>
              </a:rPr>
              <a:t>NCStar</a:t>
            </a:r>
            <a:r>
              <a:rPr lang="en-US" b="1" dirty="0">
                <a:cs typeface="Arial"/>
              </a:rPr>
              <a:t> Feedback</a:t>
            </a:r>
          </a:p>
          <a:p>
            <a:pPr>
              <a:buFont typeface="System Font Regular"/>
              <a:buChar char="✔"/>
            </a:pPr>
            <a:endParaRPr lang="en-US" b="1" dirty="0">
              <a:cs typeface="Arial"/>
            </a:endParaRPr>
          </a:p>
          <a:p>
            <a:pPr>
              <a:buFont typeface="System Font Regular"/>
              <a:buChar char="✔"/>
            </a:pPr>
            <a:r>
              <a:rPr lang="en-US" b="1" dirty="0">
                <a:cs typeface="Arial"/>
              </a:rPr>
              <a:t>Non-Regulatory Guidance – School Improvement and Related Provisions</a:t>
            </a:r>
          </a:p>
          <a:p>
            <a:pPr>
              <a:buFont typeface="System Font Regular"/>
              <a:buChar char="✔"/>
            </a:pPr>
            <a:endParaRPr lang="en-US" b="1" dirty="0"/>
          </a:p>
          <a:p>
            <a:pPr>
              <a:buFont typeface="System Font Regular"/>
              <a:buChar char="✔"/>
            </a:pPr>
            <a:r>
              <a:rPr lang="en-US" b="1" dirty="0"/>
              <a:t>Non-Regulatory Guidance – Using Evidence to Strengthen Education Investments</a:t>
            </a:r>
          </a:p>
          <a:p>
            <a:pPr>
              <a:buFont typeface="System Font Regular"/>
              <a:buChar char="✔"/>
            </a:pPr>
            <a:endParaRPr lang="en-US" b="1" dirty="0"/>
          </a:p>
          <a:p>
            <a:pPr>
              <a:buFont typeface="System Font Regular"/>
              <a:buChar char="✔"/>
            </a:pPr>
            <a:r>
              <a:rPr lang="en-US" b="1" dirty="0"/>
              <a:t>PRC 0105 Allowable Use Reference Guide</a:t>
            </a:r>
          </a:p>
          <a:p>
            <a:pPr>
              <a:buFont typeface="System Font Regular"/>
              <a:buChar char="✔"/>
            </a:pPr>
            <a:endParaRPr lang="en-US" b="1" dirty="0"/>
          </a:p>
          <a:p>
            <a:pPr>
              <a:buFont typeface="System Font Regular"/>
              <a:buChar char="✔"/>
            </a:pPr>
            <a:r>
              <a:rPr lang="en-US" b="1" dirty="0"/>
              <a:t>Resources: Parent and Family Engagement / Multi-Tiered System of Support (MTSS)</a:t>
            </a:r>
          </a:p>
          <a:p>
            <a:pPr>
              <a:buFont typeface="System Font Regular"/>
              <a:buChar char="✔"/>
            </a:pPr>
            <a:endParaRPr lang="en-US" b="1" dirty="0">
              <a:cs typeface="Arial"/>
            </a:endParaRPr>
          </a:p>
        </p:txBody>
      </p:sp>
      <p:sp>
        <p:nvSpPr>
          <p:cNvPr id="8" name="Slide Number Placeholder 3">
            <a:extLst>
              <a:ext uri="{FF2B5EF4-FFF2-40B4-BE49-F238E27FC236}">
                <a16:creationId xmlns:a16="http://schemas.microsoft.com/office/drawing/2014/main" id="{839E0843-185F-07BA-2E16-1AB3587BBFC6}"/>
              </a:ext>
            </a:extLst>
          </p:cNvPr>
          <p:cNvSpPr>
            <a:spLocks noGrp="1"/>
          </p:cNvSpPr>
          <p:nvPr>
            <p:ph type="sldNum" sz="quarter" idx="10"/>
          </p:nvPr>
        </p:nvSpPr>
        <p:spPr/>
        <p:txBody>
          <a:bodyPr>
            <a:normAutofit/>
          </a:bodyPr>
          <a:lstStyle/>
          <a:p>
            <a:pPr>
              <a:spcAft>
                <a:spcPts val="600"/>
              </a:spcAft>
            </a:pPr>
            <a:fld id="{330EA680-D336-4FF7-8B7A-9848BB0A1C32}" type="slidenum">
              <a:rPr lang="en-US" smtClean="0"/>
              <a:pPr>
                <a:spcAft>
                  <a:spcPts val="600"/>
                </a:spcAft>
              </a:pPr>
              <a:t>4</a:t>
            </a:fld>
            <a:endParaRPr lang="en-US"/>
          </a:p>
        </p:txBody>
      </p:sp>
      <p:pic>
        <p:nvPicPr>
          <p:cNvPr id="4100" name="Picture 4" descr="Meeting Agenda Images – Browse 732,155 ...">
            <a:extLst>
              <a:ext uri="{FF2B5EF4-FFF2-40B4-BE49-F238E27FC236}">
                <a16:creationId xmlns:a16="http://schemas.microsoft.com/office/drawing/2014/main" id="{98A458F7-A2DE-BAAC-5DE1-AD3A4B7994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34" y="2032829"/>
            <a:ext cx="3505200" cy="3287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502212"/>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F9E9B-506B-4B28-2484-6B89E5DC88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372C26-5A02-A5C8-9F08-7613D7A026E3}"/>
              </a:ext>
            </a:extLst>
          </p:cNvPr>
          <p:cNvSpPr>
            <a:spLocks noGrp="1"/>
          </p:cNvSpPr>
          <p:nvPr>
            <p:ph type="title"/>
          </p:nvPr>
        </p:nvSpPr>
        <p:spPr>
          <a:xfrm>
            <a:off x="823976" y="162560"/>
            <a:ext cx="7886700" cy="518477"/>
          </a:xfrm>
        </p:spPr>
        <p:txBody>
          <a:bodyPr anchor="b">
            <a:normAutofit/>
          </a:bodyPr>
          <a:lstStyle/>
          <a:p>
            <a:pPr algn="ctr"/>
            <a:r>
              <a:rPr lang="en-US" sz="2500" dirty="0">
                <a:cs typeface="Arial"/>
              </a:rPr>
              <a:t>Resource Allocation Review (RAR)</a:t>
            </a:r>
            <a:endParaRPr lang="en-US" sz="2500" dirty="0"/>
          </a:p>
        </p:txBody>
      </p:sp>
      <p:sp>
        <p:nvSpPr>
          <p:cNvPr id="8" name="Slide Number Placeholder 3">
            <a:extLst>
              <a:ext uri="{FF2B5EF4-FFF2-40B4-BE49-F238E27FC236}">
                <a16:creationId xmlns:a16="http://schemas.microsoft.com/office/drawing/2014/main" id="{97BA35FA-7323-1A26-8ADD-6B2B9ACE1815}"/>
              </a:ext>
            </a:extLst>
          </p:cNvPr>
          <p:cNvSpPr>
            <a:spLocks noGrp="1"/>
          </p:cNvSpPr>
          <p:nvPr>
            <p:ph type="sldNum" sz="quarter" idx="12"/>
          </p:nvPr>
        </p:nvSpPr>
        <p:spPr/>
        <p:txBody>
          <a:bodyPr>
            <a:normAutofit/>
          </a:bodyPr>
          <a:lstStyle/>
          <a:p>
            <a:pPr>
              <a:spcAft>
                <a:spcPts val="600"/>
              </a:spcAft>
            </a:pPr>
            <a:fld id="{330EA680-D336-4FF7-8B7A-9848BB0A1C32}" type="slidenum">
              <a:rPr lang="en-US" smtClean="0"/>
              <a:pPr>
                <a:spcAft>
                  <a:spcPts val="600"/>
                </a:spcAft>
              </a:pPr>
              <a:t>5</a:t>
            </a:fld>
            <a:endParaRPr lang="en-US"/>
          </a:p>
        </p:txBody>
      </p:sp>
      <p:sp>
        <p:nvSpPr>
          <p:cNvPr id="4" name="Content Placeholder 3">
            <a:extLst>
              <a:ext uri="{FF2B5EF4-FFF2-40B4-BE49-F238E27FC236}">
                <a16:creationId xmlns:a16="http://schemas.microsoft.com/office/drawing/2014/main" id="{F4EADE43-0ADF-26C0-733C-6BB81D891F47}"/>
              </a:ext>
            </a:extLst>
          </p:cNvPr>
          <p:cNvSpPr>
            <a:spLocks noGrp="1"/>
          </p:cNvSpPr>
          <p:nvPr>
            <p:ph idx="1"/>
          </p:nvPr>
        </p:nvSpPr>
        <p:spPr/>
        <p:txBody>
          <a:bodyPr/>
          <a:lstStyle/>
          <a:p>
            <a:r>
              <a:rPr lang="en-US" dirty="0"/>
              <a:t>Required by ESSA to review resource allocation the at state, district, and school levels</a:t>
            </a:r>
          </a:p>
          <a:p>
            <a:endParaRPr lang="en-US" dirty="0"/>
          </a:p>
          <a:p>
            <a:r>
              <a:rPr lang="en-US" dirty="0"/>
              <a:t>Identifies needs affecting disadvantaged students</a:t>
            </a:r>
          </a:p>
          <a:p>
            <a:endParaRPr lang="en-US" dirty="0"/>
          </a:p>
          <a:p>
            <a:r>
              <a:rPr lang="en-US" dirty="0"/>
              <a:t>Informs continuous improvement and funding decisions</a:t>
            </a:r>
          </a:p>
        </p:txBody>
      </p:sp>
    </p:spTree>
    <p:extLst>
      <p:ext uri="{BB962C8B-B14F-4D97-AF65-F5344CB8AC3E}">
        <p14:creationId xmlns:p14="http://schemas.microsoft.com/office/powerpoint/2010/main" val="900036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9AB2B-9AB2-269D-FFBA-4875A2A575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F576AB-52BA-B26C-7314-2AABD584BB0B}"/>
              </a:ext>
            </a:extLst>
          </p:cNvPr>
          <p:cNvSpPr>
            <a:spLocks noGrp="1"/>
          </p:cNvSpPr>
          <p:nvPr>
            <p:ph type="title"/>
          </p:nvPr>
        </p:nvSpPr>
        <p:spPr>
          <a:xfrm>
            <a:off x="823976" y="162560"/>
            <a:ext cx="7886700" cy="518477"/>
          </a:xfrm>
        </p:spPr>
        <p:txBody>
          <a:bodyPr anchor="b">
            <a:normAutofit/>
          </a:bodyPr>
          <a:lstStyle/>
          <a:p>
            <a:pPr algn="ctr"/>
            <a:r>
              <a:rPr lang="en-US" sz="2500" dirty="0">
                <a:cs typeface="Arial"/>
              </a:rPr>
              <a:t>Resource Allocation Review (RAR)</a:t>
            </a:r>
            <a:endParaRPr lang="en-US" sz="2500" dirty="0"/>
          </a:p>
        </p:txBody>
      </p:sp>
      <p:sp>
        <p:nvSpPr>
          <p:cNvPr id="8" name="Slide Number Placeholder 3">
            <a:extLst>
              <a:ext uri="{FF2B5EF4-FFF2-40B4-BE49-F238E27FC236}">
                <a16:creationId xmlns:a16="http://schemas.microsoft.com/office/drawing/2014/main" id="{0793E945-E267-F603-1135-164E1CE6A345}"/>
              </a:ext>
            </a:extLst>
          </p:cNvPr>
          <p:cNvSpPr>
            <a:spLocks noGrp="1"/>
          </p:cNvSpPr>
          <p:nvPr>
            <p:ph type="sldNum" sz="quarter" idx="12"/>
          </p:nvPr>
        </p:nvSpPr>
        <p:spPr/>
        <p:txBody>
          <a:bodyPr>
            <a:normAutofit/>
          </a:bodyPr>
          <a:lstStyle/>
          <a:p>
            <a:pPr>
              <a:spcAft>
                <a:spcPts val="600"/>
              </a:spcAft>
            </a:pPr>
            <a:fld id="{330EA680-D336-4FF7-8B7A-9848BB0A1C32}" type="slidenum">
              <a:rPr lang="en-US" smtClean="0"/>
              <a:pPr>
                <a:spcAft>
                  <a:spcPts val="600"/>
                </a:spcAft>
              </a:pPr>
              <a:t>6</a:t>
            </a:fld>
            <a:endParaRPr lang="en-US"/>
          </a:p>
        </p:txBody>
      </p:sp>
      <p:sp>
        <p:nvSpPr>
          <p:cNvPr id="4" name="Content Placeholder 3">
            <a:extLst>
              <a:ext uri="{FF2B5EF4-FFF2-40B4-BE49-F238E27FC236}">
                <a16:creationId xmlns:a16="http://schemas.microsoft.com/office/drawing/2014/main" id="{778F54C8-F50E-CC65-EB16-ED52C2AC0E23}"/>
              </a:ext>
            </a:extLst>
          </p:cNvPr>
          <p:cNvSpPr>
            <a:spLocks noGrp="1"/>
          </p:cNvSpPr>
          <p:nvPr>
            <p:ph idx="1"/>
          </p:nvPr>
        </p:nvSpPr>
        <p:spPr/>
        <p:txBody>
          <a:bodyPr/>
          <a:lstStyle/>
          <a:p>
            <a:r>
              <a:rPr lang="en-US" dirty="0"/>
              <a:t>State – Level Review: Evaluates PSUs with ATSI / CSI identified schools</a:t>
            </a:r>
          </a:p>
          <a:p>
            <a:endParaRPr lang="en-US" dirty="0"/>
          </a:p>
          <a:p>
            <a:r>
              <a:rPr lang="en-US" dirty="0"/>
              <a:t>PSU – Level Review: Assesses resource distribution among schools</a:t>
            </a:r>
          </a:p>
          <a:p>
            <a:endParaRPr lang="en-US" dirty="0"/>
          </a:p>
          <a:p>
            <a:r>
              <a:rPr lang="en-US" dirty="0"/>
              <a:t>School – Level Review: Examines needs and impact within the school itself</a:t>
            </a:r>
          </a:p>
        </p:txBody>
      </p:sp>
    </p:spTree>
    <p:extLst>
      <p:ext uri="{BB962C8B-B14F-4D97-AF65-F5344CB8AC3E}">
        <p14:creationId xmlns:p14="http://schemas.microsoft.com/office/powerpoint/2010/main" val="3070117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32BC6-B99E-0865-0EC2-C0B7EFCD3A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C5F456-6FB0-6867-B822-DB02014A37C1}"/>
              </a:ext>
            </a:extLst>
          </p:cNvPr>
          <p:cNvSpPr>
            <a:spLocks noGrp="1"/>
          </p:cNvSpPr>
          <p:nvPr>
            <p:ph type="title"/>
          </p:nvPr>
        </p:nvSpPr>
        <p:spPr>
          <a:xfrm>
            <a:off x="823976" y="162560"/>
            <a:ext cx="7886700" cy="518477"/>
          </a:xfrm>
        </p:spPr>
        <p:txBody>
          <a:bodyPr anchor="b">
            <a:normAutofit/>
          </a:bodyPr>
          <a:lstStyle/>
          <a:p>
            <a:pPr algn="ctr"/>
            <a:r>
              <a:rPr lang="en-US" sz="2500" dirty="0">
                <a:cs typeface="Arial"/>
              </a:rPr>
              <a:t>Resource Allocation Review (RAR)</a:t>
            </a:r>
            <a:endParaRPr lang="en-US" sz="2500" dirty="0"/>
          </a:p>
        </p:txBody>
      </p:sp>
      <p:sp>
        <p:nvSpPr>
          <p:cNvPr id="8" name="Slide Number Placeholder 3">
            <a:extLst>
              <a:ext uri="{FF2B5EF4-FFF2-40B4-BE49-F238E27FC236}">
                <a16:creationId xmlns:a16="http://schemas.microsoft.com/office/drawing/2014/main" id="{89A3C81B-59A3-3EEB-D48F-D66FB995CF67}"/>
              </a:ext>
            </a:extLst>
          </p:cNvPr>
          <p:cNvSpPr>
            <a:spLocks noGrp="1"/>
          </p:cNvSpPr>
          <p:nvPr>
            <p:ph type="sldNum" sz="quarter" idx="12"/>
          </p:nvPr>
        </p:nvSpPr>
        <p:spPr/>
        <p:txBody>
          <a:bodyPr>
            <a:normAutofit/>
          </a:bodyPr>
          <a:lstStyle/>
          <a:p>
            <a:pPr>
              <a:spcAft>
                <a:spcPts val="600"/>
              </a:spcAft>
            </a:pPr>
            <a:fld id="{330EA680-D336-4FF7-8B7A-9848BB0A1C32}" type="slidenum">
              <a:rPr lang="en-US" smtClean="0"/>
              <a:pPr>
                <a:spcAft>
                  <a:spcPts val="600"/>
                </a:spcAft>
              </a:pPr>
              <a:t>7</a:t>
            </a:fld>
            <a:endParaRPr lang="en-US"/>
          </a:p>
        </p:txBody>
      </p:sp>
      <p:sp>
        <p:nvSpPr>
          <p:cNvPr id="4" name="Content Placeholder 3">
            <a:extLst>
              <a:ext uri="{FF2B5EF4-FFF2-40B4-BE49-F238E27FC236}">
                <a16:creationId xmlns:a16="http://schemas.microsoft.com/office/drawing/2014/main" id="{8241B35C-E8A8-AB0D-287F-8E273482F2AE}"/>
              </a:ext>
            </a:extLst>
          </p:cNvPr>
          <p:cNvSpPr>
            <a:spLocks noGrp="1"/>
          </p:cNvSpPr>
          <p:nvPr>
            <p:ph idx="1"/>
          </p:nvPr>
        </p:nvSpPr>
        <p:spPr/>
        <p:txBody>
          <a:bodyPr/>
          <a:lstStyle/>
          <a:p>
            <a:pPr marL="0" indent="0">
              <a:buNone/>
            </a:pPr>
            <a:r>
              <a:rPr lang="en-US" dirty="0"/>
              <a:t>How to Complete the School Self-Assessment</a:t>
            </a:r>
          </a:p>
          <a:p>
            <a:pPr marL="0" indent="0">
              <a:buNone/>
            </a:pPr>
            <a:endParaRPr lang="en-US" dirty="0"/>
          </a:p>
          <a:p>
            <a:r>
              <a:rPr lang="en-US" dirty="0"/>
              <a:t>Review and rate each statement</a:t>
            </a:r>
          </a:p>
          <a:p>
            <a:r>
              <a:rPr lang="en-US" dirty="0"/>
              <a:t>Note: Meets, Partially Meets, Does Not Meet, or N/A</a:t>
            </a:r>
          </a:p>
          <a:p>
            <a:r>
              <a:rPr lang="en-US" dirty="0"/>
              <a:t>Calculate total and overall score</a:t>
            </a:r>
          </a:p>
          <a:p>
            <a:r>
              <a:rPr lang="en-US" dirty="0"/>
              <a:t>Upload completed school self-assessment to </a:t>
            </a:r>
            <a:r>
              <a:rPr lang="en-US" dirty="0" err="1"/>
              <a:t>NCStar</a:t>
            </a:r>
            <a:r>
              <a:rPr lang="en-US" dirty="0"/>
              <a:t> Indicator D.1.02 / CSI-ATSI .02</a:t>
            </a:r>
          </a:p>
        </p:txBody>
      </p:sp>
    </p:spTree>
    <p:extLst>
      <p:ext uri="{BB962C8B-B14F-4D97-AF65-F5344CB8AC3E}">
        <p14:creationId xmlns:p14="http://schemas.microsoft.com/office/powerpoint/2010/main" val="4170592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1708A-6C14-F68E-A5C8-CC276D03E5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C1366F-8DFF-9F36-85A2-4965A95A5BBA}"/>
              </a:ext>
            </a:extLst>
          </p:cNvPr>
          <p:cNvSpPr>
            <a:spLocks noGrp="1"/>
          </p:cNvSpPr>
          <p:nvPr>
            <p:ph type="title"/>
          </p:nvPr>
        </p:nvSpPr>
        <p:spPr>
          <a:xfrm>
            <a:off x="823976" y="162560"/>
            <a:ext cx="7886700" cy="518477"/>
          </a:xfrm>
        </p:spPr>
        <p:txBody>
          <a:bodyPr anchor="b">
            <a:normAutofit/>
          </a:bodyPr>
          <a:lstStyle/>
          <a:p>
            <a:pPr algn="ctr"/>
            <a:r>
              <a:rPr lang="en-US" sz="2500" dirty="0">
                <a:cs typeface="Arial"/>
              </a:rPr>
              <a:t>Resource Allocation Review (RAR)</a:t>
            </a:r>
            <a:endParaRPr lang="en-US" sz="2500" dirty="0"/>
          </a:p>
        </p:txBody>
      </p:sp>
      <p:sp>
        <p:nvSpPr>
          <p:cNvPr id="8" name="Slide Number Placeholder 3">
            <a:extLst>
              <a:ext uri="{FF2B5EF4-FFF2-40B4-BE49-F238E27FC236}">
                <a16:creationId xmlns:a16="http://schemas.microsoft.com/office/drawing/2014/main" id="{587490E0-57D3-84AF-783A-744D9DBBE2E6}"/>
              </a:ext>
            </a:extLst>
          </p:cNvPr>
          <p:cNvSpPr>
            <a:spLocks noGrp="1"/>
          </p:cNvSpPr>
          <p:nvPr>
            <p:ph type="sldNum" sz="quarter" idx="12"/>
          </p:nvPr>
        </p:nvSpPr>
        <p:spPr/>
        <p:txBody>
          <a:bodyPr>
            <a:normAutofit/>
          </a:bodyPr>
          <a:lstStyle/>
          <a:p>
            <a:pPr>
              <a:spcAft>
                <a:spcPts val="600"/>
              </a:spcAft>
            </a:pPr>
            <a:fld id="{330EA680-D336-4FF7-8B7A-9848BB0A1C32}" type="slidenum">
              <a:rPr lang="en-US" smtClean="0"/>
              <a:pPr>
                <a:spcAft>
                  <a:spcPts val="600"/>
                </a:spcAft>
              </a:pPr>
              <a:t>8</a:t>
            </a:fld>
            <a:endParaRPr lang="en-US"/>
          </a:p>
        </p:txBody>
      </p:sp>
      <p:sp>
        <p:nvSpPr>
          <p:cNvPr id="4" name="Content Placeholder 3">
            <a:extLst>
              <a:ext uri="{FF2B5EF4-FFF2-40B4-BE49-F238E27FC236}">
                <a16:creationId xmlns:a16="http://schemas.microsoft.com/office/drawing/2014/main" id="{5D38E4C5-BED8-FFDD-23BA-256A6A050E95}"/>
              </a:ext>
            </a:extLst>
          </p:cNvPr>
          <p:cNvSpPr>
            <a:spLocks noGrp="1"/>
          </p:cNvSpPr>
          <p:nvPr>
            <p:ph idx="1"/>
          </p:nvPr>
        </p:nvSpPr>
        <p:spPr/>
        <p:txBody>
          <a:bodyPr/>
          <a:lstStyle/>
          <a:p>
            <a:pPr marL="0" indent="0">
              <a:buNone/>
            </a:pPr>
            <a:r>
              <a:rPr lang="en-US" dirty="0"/>
              <a:t>Dimension #1: School-wide Supports for ATSI and CSI schools</a:t>
            </a:r>
          </a:p>
          <a:p>
            <a:pPr marL="0" indent="0">
              <a:buNone/>
            </a:pPr>
            <a:endParaRPr lang="en-US" dirty="0"/>
          </a:p>
          <a:p>
            <a:r>
              <a:rPr lang="en-US" dirty="0"/>
              <a:t>Adequacy and clarity of funding structures</a:t>
            </a:r>
          </a:p>
          <a:p>
            <a:r>
              <a:rPr lang="en-US" dirty="0"/>
              <a:t>Autonomy to use funds based on school needs</a:t>
            </a:r>
          </a:p>
          <a:p>
            <a:r>
              <a:rPr lang="en-US" dirty="0"/>
              <a:t>Comprehensive and active ATSI / CSI plans</a:t>
            </a:r>
          </a:p>
          <a:p>
            <a:r>
              <a:rPr lang="en-US" dirty="0"/>
              <a:t>Annual review of resources</a:t>
            </a:r>
          </a:p>
          <a:p>
            <a:endParaRPr lang="en-US" dirty="0"/>
          </a:p>
        </p:txBody>
      </p:sp>
    </p:spTree>
    <p:extLst>
      <p:ext uri="{BB962C8B-B14F-4D97-AF65-F5344CB8AC3E}">
        <p14:creationId xmlns:p14="http://schemas.microsoft.com/office/powerpoint/2010/main" val="2058875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12DF4-62C2-9BC1-5C82-43DAF303B1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47EDA0-CCAC-3596-0A59-EAF45497FCFB}"/>
              </a:ext>
            </a:extLst>
          </p:cNvPr>
          <p:cNvSpPr>
            <a:spLocks noGrp="1"/>
          </p:cNvSpPr>
          <p:nvPr>
            <p:ph type="title"/>
          </p:nvPr>
        </p:nvSpPr>
        <p:spPr>
          <a:xfrm>
            <a:off x="823976" y="162560"/>
            <a:ext cx="7886700" cy="518477"/>
          </a:xfrm>
        </p:spPr>
        <p:txBody>
          <a:bodyPr anchor="b">
            <a:normAutofit/>
          </a:bodyPr>
          <a:lstStyle/>
          <a:p>
            <a:pPr algn="ctr"/>
            <a:r>
              <a:rPr lang="en-US" sz="2500" dirty="0">
                <a:cs typeface="Arial"/>
              </a:rPr>
              <a:t>Resource Allocation Review (RAR)</a:t>
            </a:r>
            <a:endParaRPr lang="en-US" sz="2500" dirty="0"/>
          </a:p>
        </p:txBody>
      </p:sp>
      <p:sp>
        <p:nvSpPr>
          <p:cNvPr id="8" name="Slide Number Placeholder 3">
            <a:extLst>
              <a:ext uri="{FF2B5EF4-FFF2-40B4-BE49-F238E27FC236}">
                <a16:creationId xmlns:a16="http://schemas.microsoft.com/office/drawing/2014/main" id="{4E30C22A-2674-6831-3757-24E21011D99C}"/>
              </a:ext>
            </a:extLst>
          </p:cNvPr>
          <p:cNvSpPr>
            <a:spLocks noGrp="1"/>
          </p:cNvSpPr>
          <p:nvPr>
            <p:ph type="sldNum" sz="quarter" idx="12"/>
          </p:nvPr>
        </p:nvSpPr>
        <p:spPr/>
        <p:txBody>
          <a:bodyPr>
            <a:normAutofit/>
          </a:bodyPr>
          <a:lstStyle/>
          <a:p>
            <a:pPr>
              <a:spcAft>
                <a:spcPts val="600"/>
              </a:spcAft>
            </a:pPr>
            <a:fld id="{330EA680-D336-4FF7-8B7A-9848BB0A1C32}" type="slidenum">
              <a:rPr lang="en-US" smtClean="0"/>
              <a:pPr>
                <a:spcAft>
                  <a:spcPts val="600"/>
                </a:spcAft>
              </a:pPr>
              <a:t>9</a:t>
            </a:fld>
            <a:endParaRPr lang="en-US"/>
          </a:p>
        </p:txBody>
      </p:sp>
      <p:sp>
        <p:nvSpPr>
          <p:cNvPr id="4" name="Content Placeholder 3">
            <a:extLst>
              <a:ext uri="{FF2B5EF4-FFF2-40B4-BE49-F238E27FC236}">
                <a16:creationId xmlns:a16="http://schemas.microsoft.com/office/drawing/2014/main" id="{8FAC89CE-5F02-9B9E-6E23-6EA3CB8800C7}"/>
              </a:ext>
            </a:extLst>
          </p:cNvPr>
          <p:cNvSpPr>
            <a:spLocks noGrp="1"/>
          </p:cNvSpPr>
          <p:nvPr>
            <p:ph idx="1"/>
          </p:nvPr>
        </p:nvSpPr>
        <p:spPr/>
        <p:txBody>
          <a:bodyPr/>
          <a:lstStyle/>
          <a:p>
            <a:pPr marL="0" indent="0">
              <a:buNone/>
            </a:pPr>
            <a:r>
              <a:rPr lang="en-US" dirty="0"/>
              <a:t>Dimension #2: Teacher Quality in ATSI and/or ATSI schools</a:t>
            </a:r>
          </a:p>
          <a:p>
            <a:pPr marL="0" indent="0">
              <a:buNone/>
            </a:pPr>
            <a:endParaRPr lang="en-US" dirty="0"/>
          </a:p>
          <a:p>
            <a:r>
              <a:rPr lang="en-US" dirty="0"/>
              <a:t>Certification, experience, and effectiveness of teachers</a:t>
            </a:r>
          </a:p>
          <a:p>
            <a:r>
              <a:rPr lang="en-US" dirty="0"/>
              <a:t>Equitable distribution of highly effective teachers</a:t>
            </a:r>
          </a:p>
          <a:p>
            <a:r>
              <a:rPr lang="en-US" dirty="0"/>
              <a:t>Support and professional learning for novice educators</a:t>
            </a:r>
          </a:p>
        </p:txBody>
      </p:sp>
    </p:spTree>
    <p:extLst>
      <p:ext uri="{BB962C8B-B14F-4D97-AF65-F5344CB8AC3E}">
        <p14:creationId xmlns:p14="http://schemas.microsoft.com/office/powerpoint/2010/main" val="40140335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CA3E5C7B371A47AC6F693A16331DF8" ma:contentTypeVersion="26" ma:contentTypeDescription="Create a new document." ma:contentTypeScope="" ma:versionID="6004fe32996137d750587b86408d7649">
  <xsd:schema xmlns:xsd="http://www.w3.org/2001/XMLSchema" xmlns:xs="http://www.w3.org/2001/XMLSchema" xmlns:p="http://schemas.microsoft.com/office/2006/metadata/properties" xmlns:ns1="http://schemas.microsoft.com/sharepoint/v3" xmlns:ns2="c2193ac7-f074-497f-a938-4c812096122a" xmlns:ns3="a663bc7e-d16f-4815-8c52-72575c0867ae" targetNamespace="http://schemas.microsoft.com/office/2006/metadata/properties" ma:root="true" ma:fieldsID="7b97c819006e0aa8327ec40a206053ac" ns1:_="" ns2:_="" ns3:_="">
    <xsd:import namespace="http://schemas.microsoft.com/sharepoint/v3"/>
    <xsd:import namespace="c2193ac7-f074-497f-a938-4c812096122a"/>
    <xsd:import namespace="a663bc7e-d16f-4815-8c52-72575c0867a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1:_ip_UnifiedCompliancePolicyProperties" minOccurs="0"/>
                <xsd:element ref="ns1:_ip_UnifiedCompliancePolicyUIAction" minOccurs="0"/>
                <xsd:element ref="ns2:date" minOccurs="0"/>
                <xsd:element ref="ns2:MediaLengthInSeconds" minOccurs="0"/>
                <xsd:element ref="ns2:Date0" minOccurs="0"/>
                <xsd:element ref="ns2:lcf76f155ced4ddcb4097134ff3c332f" minOccurs="0"/>
                <xsd:element ref="ns3:TaxCatchAll" minOccurs="0"/>
                <xsd:element ref="ns2:order0" minOccurs="0"/>
                <xsd:element ref="ns2:MediaServiceObjectDetectorVersions" minOccurs="0"/>
                <xsd:element ref="ns2:MediaServiceSearchProperties"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193ac7-f074-497f-a938-4c812096122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 ma:index="22" nillable="true" ma:displayName="date" ma:format="DateOnly" ma:internalName="date">
      <xsd:simpleType>
        <xsd:restriction base="dms:DateTime"/>
      </xsd:simpleType>
    </xsd:element>
    <xsd:element name="MediaLengthInSeconds" ma:index="23" nillable="true" ma:displayName="Length (seconds)" ma:internalName="MediaLengthInSeconds" ma:readOnly="true">
      <xsd:simpleType>
        <xsd:restriction base="dms:Unknown"/>
      </xsd:simpleType>
    </xsd:element>
    <xsd:element name="Date0" ma:index="24" nillable="true" ma:displayName="Date" ma:format="DateTime" ma:internalName="Date0">
      <xsd:simpleType>
        <xsd:restriction base="dms:DateTime"/>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6f04b984-fa73-4293-9547-6fa4c72eebf3" ma:termSetId="09814cd3-568e-fe90-9814-8d621ff8fb84" ma:anchorId="fba54fb3-c3e1-fe81-a776-ca4b69148c4d" ma:open="true" ma:isKeyword="false">
      <xsd:complexType>
        <xsd:sequence>
          <xsd:element ref="pc:Terms" minOccurs="0" maxOccurs="1"/>
        </xsd:sequence>
      </xsd:complexType>
    </xsd:element>
    <xsd:element name="order0" ma:index="28" nillable="true" ma:displayName="order" ma:format="Dropdown" ma:internalName="order0" ma:percentage="FALSE">
      <xsd:simpleType>
        <xsd:restriction base="dms:Number"/>
      </xsd:simple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element name="_Flow_SignoffStatus" ma:index="31" nillable="true" ma:displayName="Sign-off status" ma:internalName="_x0024_Resources_x003a_core_x002c_Signoff_Status">
      <xsd:simpleType>
        <xsd:restriction base="dms:Text"/>
      </xsd:simpleType>
    </xsd:element>
    <xsd:element name="MediaServiceBillingMetadata" ma:index="3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663bc7e-d16f-4815-8c52-72575c086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7" nillable="true" ma:displayName="Taxonomy Catch All Column" ma:hidden="true" ma:list="{7840795a-9655-47c9-aae7-7ade5dfbd823}" ma:internalName="TaxCatchAll" ma:showField="CatchAllData" ma:web="a663bc7e-d16f-4815-8c52-72575c0867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c2193ac7-f074-497f-a938-4c812096122a">
      <Terms xmlns="http://schemas.microsoft.com/office/infopath/2007/PartnerControls"/>
    </lcf76f155ced4ddcb4097134ff3c332f>
    <TaxCatchAll xmlns="a663bc7e-d16f-4815-8c52-72575c0867ae" xsi:nil="true"/>
    <_Flow_SignoffStatus xmlns="c2193ac7-f074-497f-a938-4c812096122a" xsi:nil="true"/>
    <order0 xmlns="c2193ac7-f074-497f-a938-4c812096122a" xsi:nil="true"/>
    <date xmlns="c2193ac7-f074-497f-a938-4c812096122a" xsi:nil="true"/>
    <Date0 xmlns="c2193ac7-f074-497f-a938-4c812096122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2C5692-45EF-4B95-A59E-DB2D7B931E4A}">
  <ds:schemaRefs>
    <ds:schemaRef ds:uri="a663bc7e-d16f-4815-8c52-72575c0867ae"/>
    <ds:schemaRef ds:uri="c2193ac7-f074-497f-a938-4c812096122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117A821-9B62-49CD-B9CA-AB9D553195B1}">
  <ds:schemaRefs>
    <ds:schemaRef ds:uri="http://www.w3.org/XML/1998/namespace"/>
    <ds:schemaRef ds:uri="http://purl.org/dc/terms/"/>
    <ds:schemaRef ds:uri="http://purl.org/dc/elements/1.1/"/>
    <ds:schemaRef ds:uri="http://schemas.microsoft.com/office/2006/metadata/properties"/>
    <ds:schemaRef ds:uri="http://schemas.microsoft.com/office/2006/documentManagement/types"/>
    <ds:schemaRef ds:uri="http://schemas.microsoft.com/sharepoint/v3"/>
    <ds:schemaRef ds:uri="a663bc7e-d16f-4815-8c52-72575c0867ae"/>
    <ds:schemaRef ds:uri="c2193ac7-f074-497f-a938-4c812096122a"/>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A28D92EC-256F-43E2-963C-ACBCB7AF3C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2174</TotalTime>
  <Words>4933</Words>
  <Application>Microsoft Macintosh PowerPoint</Application>
  <PresentationFormat>On-screen Show (4:3)</PresentationFormat>
  <Paragraphs>433</Paragraphs>
  <Slides>38</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Source Sans Pro</vt:lpstr>
      <vt:lpstr>System Font Regular</vt:lpstr>
      <vt:lpstr>Times New Roman</vt:lpstr>
      <vt:lpstr>Office Theme</vt:lpstr>
      <vt:lpstr>   Comprehensive &amp; Targeted Support (CTS) Presentation     A helpful guide for Comprehensive and Targeted Support (CTS) for Public School Units (PSU) and School-level leaders.  Viewers will be guided through resources related to evidence-based interventions, tools for enhancing parent and family engagement, resource allocation review, NCStar strategies, and more.        </vt:lpstr>
      <vt:lpstr>Resources from our presentation</vt:lpstr>
      <vt:lpstr>PowerPoint Presentation</vt:lpstr>
      <vt:lpstr>Session Agenda</vt:lpstr>
      <vt:lpstr>Resource Allocation Review (RAR)</vt:lpstr>
      <vt:lpstr>Resource Allocation Review (RAR)</vt:lpstr>
      <vt:lpstr>Resource Allocation Review (RAR)</vt:lpstr>
      <vt:lpstr>Resource Allocation Review (RAR)</vt:lpstr>
      <vt:lpstr>Resource Allocation Review (RAR)</vt:lpstr>
      <vt:lpstr>Resource Allocation Review (RAR)</vt:lpstr>
      <vt:lpstr>Resource Allocation Review (RAR)</vt:lpstr>
      <vt:lpstr>Resource Allocation Review (RAR)</vt:lpstr>
      <vt:lpstr>Resource Allocation Review (RAR)</vt:lpstr>
      <vt:lpstr>PSU NCStar Feedback</vt:lpstr>
      <vt:lpstr>PSU NCStar Feedback</vt:lpstr>
      <vt:lpstr>PSU NCStar Feedback</vt:lpstr>
      <vt:lpstr>Non-Regulatory Guidance – School Improvement and Related Provisions</vt:lpstr>
      <vt:lpstr>Non-Regulatory Guidance – School Improvement and Related Provisions</vt:lpstr>
      <vt:lpstr>Non-Regulatory Guidance – School Improvement and Related Provisions</vt:lpstr>
      <vt:lpstr>Non-Regulatory Guidance – Using Evidence to Strengthen Education Investments</vt:lpstr>
      <vt:lpstr>Non-Regulatory Guidance – Using Evidence to Strengthen Education Investments</vt:lpstr>
      <vt:lpstr>Non-Regulatory Guidance – Using Evidence to Strengthen Education Investments</vt:lpstr>
      <vt:lpstr>Non-Regulatory Guidance – Using Evidence to Strengthen Education Investments</vt:lpstr>
      <vt:lpstr>Non-Regulatory Guidance – Using Evidence to Strengthen Education Investments</vt:lpstr>
      <vt:lpstr>Non-Regulatory Guidance – Using Evidence to Strengthen Education Investments</vt:lpstr>
      <vt:lpstr>PRC 0105 Allowable Use Reference Guide </vt:lpstr>
      <vt:lpstr>PRC 0105 Allowable Use Reference Guide</vt:lpstr>
      <vt:lpstr>PRC 0105 Allowable Use Reference Guide</vt:lpstr>
      <vt:lpstr>PRC 0105 Allowable Use Reference Guide</vt:lpstr>
      <vt:lpstr>PRC 0105 Allowable Use Reference Guide</vt:lpstr>
      <vt:lpstr>PRC 0105 Allowable Use Reference Guide</vt:lpstr>
      <vt:lpstr>PRC 0105 Allowable Use Reference Guide</vt:lpstr>
      <vt:lpstr>PRC 0105 Allowable Use Reference Guide</vt:lpstr>
      <vt:lpstr>The NC Office of Federal Programs webpage</vt:lpstr>
      <vt:lpstr>Go Beyond Compliance - APPLY EVIDENCE-BASED PRACTICES With Comprehensive Parent, Family, and Community Engagement (PFCE)  PROGRAMMING </vt:lpstr>
      <vt:lpstr>Resources</vt:lpstr>
      <vt:lpstr>PowerPoint Presentation</vt:lpstr>
      <vt:lpstr>We value your 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Weakland</dc:creator>
  <cp:lastModifiedBy>James Popp</cp:lastModifiedBy>
  <cp:revision>59</cp:revision>
  <cp:lastPrinted>2025-10-10T20:49:29Z</cp:lastPrinted>
  <dcterms:created xsi:type="dcterms:W3CDTF">2019-09-26T21:27:00Z</dcterms:created>
  <dcterms:modified xsi:type="dcterms:W3CDTF">2025-10-22T16:03:46Z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0x0101003ACA3E5C7B371A47AC6F693A16331DF8</vt:lpwstr>
  </property>
  <property fmtid="{D5CDD505-2E9C-101B-9397-08002B2CF9AE}" pid="3" name="MediaServiceImageTags">
    <vt:lpwstr/>
  </property>
</Properties>
</file>