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4" r:id="rId3"/>
  </p:sldMasterIdLst>
  <p:sldIdLst>
    <p:sldId id="260" r:id="rId4"/>
    <p:sldId id="263" r:id="rId5"/>
    <p:sldId id="274" r:id="rId6"/>
    <p:sldId id="261" r:id="rId7"/>
    <p:sldId id="267" r:id="rId8"/>
    <p:sldId id="268" r:id="rId9"/>
    <p:sldId id="272" r:id="rId10"/>
    <p:sldId id="273" r:id="rId11"/>
    <p:sldId id="271" r:id="rId12"/>
    <p:sldId id="270" r:id="rId13"/>
    <p:sldId id="269" r:id="rId14"/>
    <p:sldId id="265" r:id="rId15"/>
    <p:sldId id="258" r:id="rId16"/>
    <p:sldId id="262" r:id="rId17"/>
    <p:sldId id="259" r:id="rId18"/>
    <p:sldId id="264" r:id="rId19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A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9"/>
    <p:restoredTop sz="94694"/>
  </p:normalViewPr>
  <p:slideViewPr>
    <p:cSldViewPr>
      <p:cViewPr varScale="1">
        <p:scale>
          <a:sx n="170" d="100"/>
          <a:sy n="170" d="100"/>
        </p:scale>
        <p:origin x="192" y="7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82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942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Divi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000250"/>
            <a:ext cx="8382000" cy="762000"/>
          </a:xfrm>
        </p:spPr>
        <p:txBody>
          <a:bodyPr/>
          <a:lstStyle>
            <a:lvl1pPr>
              <a:defRPr sz="4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876550"/>
            <a:ext cx="8382000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394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95350"/>
            <a:ext cx="8382000" cy="685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57350"/>
            <a:ext cx="4114800" cy="30289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57350"/>
            <a:ext cx="4114800" cy="30289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715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95350"/>
            <a:ext cx="8382000" cy="685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57350"/>
            <a:ext cx="4114800" cy="30289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B2C3F09-78B4-48B9-C7A0-426CB3DA84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657350"/>
            <a:ext cx="4191000" cy="2971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956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689746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895350"/>
            <a:ext cx="5486400" cy="273962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4114800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962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51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23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452D05C-3330-074F-A89D-A42E74B6FE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89535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31B25EF-D5FD-9449-B89E-D221B5C3C9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1650"/>
            <a:ext cx="83820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71" r:id="rId2"/>
    <p:sldLayoutId id="2147483773" r:id="rId3"/>
    <p:sldLayoutId id="2147483769" r:id="rId4"/>
    <p:sldLayoutId id="2147483772" r:id="rId5"/>
    <p:sldLayoutId id="2147483770" r:id="rId6"/>
    <p:sldLayoutId id="2147483775" r:id="rId7"/>
    <p:sldLayoutId id="2147483774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003A70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BC3521-0B26-E949-69A4-0A23E241E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B3F4C5D-CC9B-A633-2FD4-E18AECFB3F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7244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Possess an ongoing desire to learn, unlearn, and relearn. </a:t>
            </a:r>
          </a:p>
          <a:p>
            <a:r>
              <a:rPr lang="en-US" sz="1600" dirty="0">
                <a:effectLst/>
              </a:rPr>
              <a:t>Embrace curiosity to experience new ideas, demonstrate growth, and persist through challenges. </a:t>
            </a:r>
          </a:p>
          <a:p>
            <a:r>
              <a:rPr lang="en-US" sz="1600" dirty="0">
                <a:effectLst/>
              </a:rPr>
              <a:t>Translate knowledge to provide different contexts to drive change and innovation. </a:t>
            </a:r>
          </a:p>
          <a:p>
            <a:r>
              <a:rPr lang="en-US" sz="1600" dirty="0">
                <a:effectLst/>
              </a:rPr>
              <a:t>Develop positive attitudes and beliefs about learning.</a:t>
            </a:r>
          </a:p>
        </p:txBody>
      </p:sp>
    </p:spTree>
    <p:extLst>
      <p:ext uri="{BB962C8B-B14F-4D97-AF65-F5344CB8AC3E}">
        <p14:creationId xmlns:p14="http://schemas.microsoft.com/office/powerpoint/2010/main" val="2953951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BB83A3-9F97-8F30-81F4-71042F77C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B7D655F-206C-8552-5884-7D34259ABD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8768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Adhere to a set of core values that are evident in choices and actions. </a:t>
            </a:r>
          </a:p>
          <a:p>
            <a:r>
              <a:rPr lang="en-US" sz="1600" dirty="0">
                <a:effectLst/>
              </a:rPr>
              <a:t>Earn trust and respect through honest, principled behaviors. </a:t>
            </a:r>
          </a:p>
          <a:p>
            <a:r>
              <a:rPr lang="en-US" sz="1600" dirty="0">
                <a:effectLst/>
              </a:rPr>
              <a:t>Honor commitments.</a:t>
            </a:r>
          </a:p>
          <a:p>
            <a:r>
              <a:rPr lang="en-US" sz="1600" dirty="0">
                <a:effectLst/>
              </a:rPr>
              <a:t>Recognize how personal decisions and actions have impacts beyond self.</a:t>
            </a:r>
          </a:p>
          <a:p>
            <a:r>
              <a:rPr lang="en-US" sz="1600" dirty="0">
                <a:effectLst/>
              </a:rPr>
              <a:t>Take ownership of decisions and persevere through challenges. </a:t>
            </a:r>
          </a:p>
          <a:p>
            <a:r>
              <a:rPr lang="en-US" sz="1600" dirty="0">
                <a:effectLst/>
              </a:rPr>
              <a:t>Demonstrate self-control and composure.</a:t>
            </a:r>
          </a:p>
        </p:txBody>
      </p:sp>
    </p:spTree>
    <p:extLst>
      <p:ext uri="{BB962C8B-B14F-4D97-AF65-F5344CB8AC3E}">
        <p14:creationId xmlns:p14="http://schemas.microsoft.com/office/powerpoint/2010/main" val="1920622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DD1934FC-4FBF-D84A-AC25-9EFD9F5266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F84264C0-132B-6240-8D20-0EBBF920F3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7442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A020135-0DE8-3240-896F-7D9377CD0D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146" name="Content Placeholder 1">
            <a:extLst>
              <a:ext uri="{FF2B5EF4-FFF2-40B4-BE49-F238E27FC236}">
                <a16:creationId xmlns:a16="http://schemas.microsoft.com/office/drawing/2014/main" id="{D52AD408-DA3E-9D44-BB58-E4E7F29033AE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9AFB8E82-F970-274C-A609-9BD00DA078A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25325-FDE7-1EC0-BA38-B0BD6FA4E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479B2-AD90-293A-8AEA-A358FAF3B2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BCFCD7D-2804-1B2E-61D9-77AA3951D4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02062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3">
            <a:extLst>
              <a:ext uri="{FF2B5EF4-FFF2-40B4-BE49-F238E27FC236}">
                <a16:creationId xmlns:a16="http://schemas.microsoft.com/office/drawing/2014/main" id="{828906C2-9009-5C4B-8885-1203CEC1B0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0" name="Picture Placeholder 4">
            <a:extLst>
              <a:ext uri="{FF2B5EF4-FFF2-40B4-BE49-F238E27FC236}">
                <a16:creationId xmlns:a16="http://schemas.microsoft.com/office/drawing/2014/main" id="{881BEA85-7543-BA4D-B600-9713412D7882}"/>
              </a:ext>
            </a:extLst>
          </p:cNvPr>
          <p:cNvSpPr>
            <a:spLocks noGrp="1" noChangeArrowheads="1" noTextEdit="1"/>
          </p:cNvSpPr>
          <p:nvPr>
            <p:ph type="pic" idx="1"/>
          </p:nvPr>
        </p:nvSpPr>
        <p:spPr/>
      </p:sp>
      <p:sp>
        <p:nvSpPr>
          <p:cNvPr id="7171" name="Text Placeholder 5">
            <a:extLst>
              <a:ext uri="{FF2B5EF4-FFF2-40B4-BE49-F238E27FC236}">
                <a16:creationId xmlns:a16="http://schemas.microsoft.com/office/drawing/2014/main" id="{3E516ED0-A624-5C45-9E17-F8948CB57C7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052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BEB21-96C4-B393-370F-BBCE62C94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Divider Page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08A1-2696-D677-564D-A19990018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text here</a:t>
            </a:r>
          </a:p>
        </p:txBody>
      </p:sp>
    </p:spTree>
    <p:extLst>
      <p:ext uri="{BB962C8B-B14F-4D97-AF65-F5344CB8AC3E}">
        <p14:creationId xmlns:p14="http://schemas.microsoft.com/office/powerpoint/2010/main" val="129063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497564-7230-3499-8A74-11677A2E4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687" y="146050"/>
            <a:ext cx="3746626" cy="485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32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6AAEE2E-8CC8-1F06-6CF2-AC6A5F327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290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746A0F-C2A8-2DE0-28D4-06A6E0D3E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592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E08EBD7-C972-9B80-6068-134B55FC7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895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CABFE6F-C38D-7B64-A9F5-BA777A035C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1197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D2ABA87-9E78-5EF3-EA1E-FBA1D9881E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6896" y="330036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E8C73AC-75CE-8A42-6302-1DDB626D65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8198" y="330036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B6FD790-7F5E-49A2-4903-964AC612E7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9500" y="330036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515638A1-6B10-3EC8-D7E7-472E9DD261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895350"/>
            <a:ext cx="8382000" cy="533400"/>
          </a:xfrm>
        </p:spPr>
        <p:txBody>
          <a:bodyPr/>
          <a:lstStyle/>
          <a:p>
            <a:pPr algn="ctr"/>
            <a:r>
              <a:rPr lang="en-US" altLang="en-US" sz="2800" dirty="0"/>
              <a:t>North Carolina Competency Set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6AAEE2E-8CC8-1F06-6CF2-AC6A5F327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731ABF-0602-D70C-BE64-57ACD61FB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51054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Demonstrate agility in thought processes and problem-solving. </a:t>
            </a:r>
          </a:p>
          <a:p>
            <a:r>
              <a:rPr lang="en-US" sz="1600" dirty="0">
                <a:effectLst/>
              </a:rPr>
              <a:t>Accept feedback, praise, setbacks, and criticism. </a:t>
            </a:r>
          </a:p>
          <a:p>
            <a:r>
              <a:rPr lang="en-US" sz="1600" dirty="0">
                <a:effectLst/>
              </a:rPr>
              <a:t>Balance diverse viewpoints and beliefs to reach workable solutions.</a:t>
            </a:r>
          </a:p>
          <a:p>
            <a:r>
              <a:rPr lang="en-US" sz="1600" dirty="0">
                <a:effectLst/>
              </a:rPr>
              <a:t>Demonstrate flexibility when navigating challenging situations.</a:t>
            </a:r>
          </a:p>
          <a:p>
            <a:r>
              <a:rPr lang="en-US" sz="1600" dirty="0">
                <a:effectLst/>
              </a:rPr>
              <a:t>Exhibit steadfastness despite difficulty, opposition, and/or failure.</a:t>
            </a:r>
          </a:p>
        </p:txBody>
      </p:sp>
    </p:spTree>
    <p:extLst>
      <p:ext uri="{BB962C8B-B14F-4D97-AF65-F5344CB8AC3E}">
        <p14:creationId xmlns:p14="http://schemas.microsoft.com/office/powerpoint/2010/main" val="1270030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9C746A0F-C2A8-2DE0-28D4-06A6E0D3E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883F56-21FF-0F08-1689-0124CEF78A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8006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Contribute and respond to diverse perspectives to achieve a common goal.</a:t>
            </a:r>
          </a:p>
          <a:p>
            <a:r>
              <a:rPr lang="en-US" sz="1600" dirty="0">
                <a:effectLst/>
              </a:rPr>
              <a:t>Leverage strengths to resolve conflict and foster teamwork.</a:t>
            </a:r>
          </a:p>
          <a:p>
            <a:r>
              <a:rPr lang="en-US" sz="1600" dirty="0">
                <a:effectLst/>
              </a:rPr>
              <a:t>Interact respectfully with others in digital and in-person interactions. </a:t>
            </a:r>
          </a:p>
          <a:p>
            <a:r>
              <a:rPr lang="en-US" sz="1600" dirty="0">
                <a:effectLst/>
              </a:rPr>
              <a:t>Embrace a variety of roles in a group as a participant and a leader.</a:t>
            </a:r>
          </a:p>
        </p:txBody>
      </p:sp>
    </p:spTree>
    <p:extLst>
      <p:ext uri="{BB962C8B-B14F-4D97-AF65-F5344CB8AC3E}">
        <p14:creationId xmlns:p14="http://schemas.microsoft.com/office/powerpoint/2010/main" val="1190481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AD3BB0-B224-C346-7879-FBC4BAADA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ED473-1ED9-535B-49EB-57CBEDBA47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51054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Articulate thoughts and ideas effectively using oral, written, and nonverbal communication skills.</a:t>
            </a:r>
          </a:p>
          <a:p>
            <a:r>
              <a:rPr lang="en-US" sz="1600" dirty="0">
                <a:effectLst/>
              </a:rPr>
              <a:t>Listen to decipher meaning, values, attitudes, and intentions.</a:t>
            </a:r>
          </a:p>
          <a:p>
            <a:r>
              <a:rPr lang="en-US" sz="1600" dirty="0">
                <a:effectLst/>
              </a:rPr>
              <a:t>Ask questions and synthesize messages to seek understanding. </a:t>
            </a:r>
          </a:p>
          <a:p>
            <a:r>
              <a:rPr lang="en-US" sz="1600" dirty="0">
                <a:effectLst/>
              </a:rPr>
              <a:t>Engage in productive discourse to resolve disagreements.</a:t>
            </a:r>
          </a:p>
          <a:p>
            <a:r>
              <a:rPr lang="en-US" sz="1600" dirty="0">
                <a:effectLst/>
              </a:rPr>
              <a:t>Craft communication for a range of purposes and audiences.</a:t>
            </a:r>
          </a:p>
          <a:p>
            <a:r>
              <a:rPr lang="en-US" sz="1600" dirty="0">
                <a:effectLst/>
              </a:rPr>
              <a:t>Use storytelling and public speaking to express ideas and connect with others. </a:t>
            </a:r>
          </a:p>
        </p:txBody>
      </p:sp>
    </p:spTree>
    <p:extLst>
      <p:ext uri="{BB962C8B-B14F-4D97-AF65-F5344CB8AC3E}">
        <p14:creationId xmlns:p14="http://schemas.microsoft.com/office/powerpoint/2010/main" val="89466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C65E39-354B-1568-0B10-C3CD86732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DCF8-0FDD-F69E-73C7-46451F06B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8768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Analyze, assess, and reconstruct personal thought processes.</a:t>
            </a:r>
          </a:p>
          <a:p>
            <a:r>
              <a:rPr lang="en-US" sz="1600" dirty="0">
                <a:effectLst/>
              </a:rPr>
              <a:t>Apply thinking that is clear, rational, and evidence-based.</a:t>
            </a:r>
          </a:p>
          <a:p>
            <a:r>
              <a:rPr lang="en-US" sz="1600" dirty="0">
                <a:effectLst/>
              </a:rPr>
              <a:t>Evaluate and prioritize solutions to difficult or complex problems. </a:t>
            </a:r>
          </a:p>
          <a:p>
            <a:r>
              <a:rPr lang="en-US" sz="1600" dirty="0">
                <a:effectLst/>
              </a:rPr>
              <a:t>Employ creative improvements to systems, processes, and organizations.</a:t>
            </a:r>
          </a:p>
        </p:txBody>
      </p:sp>
    </p:spTree>
    <p:extLst>
      <p:ext uri="{BB962C8B-B14F-4D97-AF65-F5344CB8AC3E}">
        <p14:creationId xmlns:p14="http://schemas.microsoft.com/office/powerpoint/2010/main" val="3456793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628D72-B590-43D4-E4F7-314A89E5C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24C5804-83E3-AB16-8154-A9AB6DFD0C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8768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+mj-lt"/>
              </a:rPr>
              <a:t>North Carolina Graduates…</a:t>
            </a:r>
            <a:endParaRPr lang="en-US" sz="2000" dirty="0">
              <a:effectLst/>
              <a:latin typeface="+mj-lt"/>
            </a:endParaRPr>
          </a:p>
          <a:p>
            <a:r>
              <a:rPr lang="en-US" sz="1600" dirty="0">
                <a:effectLst/>
              </a:rPr>
              <a:t>Demonstrate understanding, sensitivity, concern, and respect.</a:t>
            </a:r>
          </a:p>
          <a:p>
            <a:r>
              <a:rPr lang="en-US" sz="1600" dirty="0">
                <a:effectLst/>
              </a:rPr>
              <a:t>Share in others’ feelings, opinions, and experiences through personal </a:t>
            </a:r>
            <a:br>
              <a:rPr lang="en-US" sz="1600" dirty="0">
                <a:effectLst/>
              </a:rPr>
            </a:br>
            <a:r>
              <a:rPr lang="en-US" sz="1600" dirty="0">
                <a:effectLst/>
              </a:rPr>
              <a:t>and digital connections. </a:t>
            </a:r>
          </a:p>
          <a:p>
            <a:r>
              <a:rPr lang="en-US" sz="1600" dirty="0">
                <a:effectLst/>
              </a:rPr>
              <a:t>Value and embrace diverse cultures and unique perspectives. </a:t>
            </a:r>
          </a:p>
          <a:p>
            <a:r>
              <a:rPr lang="en-US" sz="1600" dirty="0">
                <a:effectLst/>
              </a:rPr>
              <a:t>Foster belonging and trust through mutual respect and dialogue.</a:t>
            </a:r>
          </a:p>
        </p:txBody>
      </p:sp>
    </p:spTree>
    <p:extLst>
      <p:ext uri="{BB962C8B-B14F-4D97-AF65-F5344CB8AC3E}">
        <p14:creationId xmlns:p14="http://schemas.microsoft.com/office/powerpoint/2010/main" val="1138938479"/>
      </p:ext>
    </p:extLst>
  </p:cSld>
  <p:clrMapOvr>
    <a:masterClrMapping/>
  </p:clrMapOvr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2E337B35858024F8ABE5FB6CBC82573" ma:contentTypeVersion="2" ma:contentTypeDescription="Create a new document." ma:contentTypeScope="" ma:versionID="56d4448ed9d6ae5f957bd7337cf89d08">
  <xsd:schema xmlns:xsd="http://www.w3.org/2001/XMLSchema" xmlns:xs="http://www.w3.org/2001/XMLSchema" xmlns:p="http://schemas.microsoft.com/office/2006/metadata/properties" xmlns:ns2="363c92ba-6b24-4c78-9fa3-5803a63fabb2" targetNamespace="http://schemas.microsoft.com/office/2006/metadata/properties" ma:root="true" ma:fieldsID="39e9f55734cb2fb5a5d9a7677cc985b8" ns2:_="">
    <xsd:import namespace="363c92ba-6b24-4c78-9fa3-5803a63fabb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3c92ba-6b24-4c78-9fa3-5803a63fabb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640C26-993B-4D8E-B1AC-0976168DD1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42E133-6D67-484C-8791-4AE26AD064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3c92ba-6b24-4c78-9fa3-5803a63fab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386</Words>
  <Application>Microsoft Macintosh PowerPoint</Application>
  <PresentationFormat>On-screen Show (16:9)</PresentationFormat>
  <Paragraphs>43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1_Blank Presentation</vt:lpstr>
      <vt:lpstr>PowerPoint Presentation</vt:lpstr>
      <vt:lpstr>Slide Divider Page</vt:lpstr>
      <vt:lpstr>PowerPoint Presentation</vt:lpstr>
      <vt:lpstr>North Carolina Competency Set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NC DPI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NC DPI</dc:creator>
  <cp:lastModifiedBy>Michael Shields</cp:lastModifiedBy>
  <cp:revision>51</cp:revision>
  <dcterms:created xsi:type="dcterms:W3CDTF">2009-12-11T15:44:32Z</dcterms:created>
  <dcterms:modified xsi:type="dcterms:W3CDTF">2022-09-07T14:30:29Z</dcterms:modified>
</cp:coreProperties>
</file>