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4" r:id="rId3"/>
  </p:sldMasterIdLst>
  <p:sldIdLst>
    <p:sldId id="260" r:id="rId4"/>
    <p:sldId id="263" r:id="rId5"/>
    <p:sldId id="274" r:id="rId6"/>
    <p:sldId id="261" r:id="rId7"/>
    <p:sldId id="267" r:id="rId8"/>
    <p:sldId id="268" r:id="rId9"/>
    <p:sldId id="272" r:id="rId10"/>
    <p:sldId id="273" r:id="rId11"/>
    <p:sldId id="271" r:id="rId12"/>
    <p:sldId id="270" r:id="rId13"/>
    <p:sldId id="269" r:id="rId14"/>
    <p:sldId id="265" r:id="rId15"/>
    <p:sldId id="258" r:id="rId16"/>
    <p:sldId id="262" r:id="rId17"/>
    <p:sldId id="259" r:id="rId18"/>
    <p:sldId id="264" r:id="rId19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A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56"/>
    <p:restoredTop sz="94696"/>
  </p:normalViewPr>
  <p:slideViewPr>
    <p:cSldViewPr>
      <p:cViewPr>
        <p:scale>
          <a:sx n="207" d="100"/>
          <a:sy n="207" d="100"/>
        </p:scale>
        <p:origin x="2376" y="10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1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6820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942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Divider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000250"/>
            <a:ext cx="8382000" cy="762000"/>
          </a:xfrm>
        </p:spPr>
        <p:txBody>
          <a:bodyPr/>
          <a:lstStyle>
            <a:lvl1pPr>
              <a:defRPr sz="4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876550"/>
            <a:ext cx="8382000" cy="17526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394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95350"/>
            <a:ext cx="8382000" cy="685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57350"/>
            <a:ext cx="4114800" cy="30289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57350"/>
            <a:ext cx="4114800" cy="30289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715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95350"/>
            <a:ext cx="8382000" cy="685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57350"/>
            <a:ext cx="4114800" cy="30289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B2C3F09-78B4-48B9-C7A0-426CB3DA84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657350"/>
            <a:ext cx="4191000" cy="2971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956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689746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895350"/>
            <a:ext cx="5486400" cy="273962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4114800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7962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518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23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452D05C-3330-074F-A89D-A42E74B6FE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895350"/>
            <a:ext cx="838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31B25EF-D5FD-9449-B89E-D221B5C3C9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1650"/>
            <a:ext cx="83820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71" r:id="rId2"/>
    <p:sldLayoutId id="2147483773" r:id="rId3"/>
    <p:sldLayoutId id="2147483769" r:id="rId4"/>
    <p:sldLayoutId id="2147483772" r:id="rId5"/>
    <p:sldLayoutId id="2147483770" r:id="rId6"/>
    <p:sldLayoutId id="2147483775" r:id="rId7"/>
    <p:sldLayoutId id="2147483774" r:id="rId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003A70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1C2F6A"/>
          </a:solidFill>
          <a:latin typeface="Arial" charset="0"/>
          <a:ea typeface="MS PGothic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1C2F6A"/>
          </a:solidFill>
          <a:latin typeface="Arial" charset="0"/>
          <a:ea typeface="MS PGothic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1C2F6A"/>
          </a:solidFill>
          <a:latin typeface="Arial" charset="0"/>
          <a:ea typeface="MS PGothic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150" b="1">
          <a:solidFill>
            <a:srgbClr val="1C2F6A"/>
          </a:solidFill>
          <a:latin typeface="Arial" charset="0"/>
          <a:ea typeface="MS PGothic" panose="020B0600070205080204" pitchFamily="34" charset="-128"/>
          <a:cs typeface="MS PGothic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31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31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31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31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rgbClr val="003A70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BC3521-0B26-E949-69A4-0A23E241EA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B3F4C5D-CC9B-A633-2FD4-E18AECFB3F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7244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>
                <a:effectLst/>
                <a:latin typeface="+mj-lt"/>
              </a:rPr>
              <a:t>Graduados</a:t>
            </a:r>
            <a:r>
              <a:rPr lang="en-US" sz="2000" b="1" dirty="0">
                <a:effectLst/>
                <a:latin typeface="+mj-lt"/>
              </a:rPr>
              <a:t> de Carolina del Norte...</a:t>
            </a:r>
            <a:endParaRPr lang="en-US" sz="2000" dirty="0">
              <a:effectLst/>
              <a:latin typeface="+mj-lt"/>
            </a:endParaRPr>
          </a:p>
          <a:p>
            <a:r>
              <a:rPr lang="en-US" sz="1500" dirty="0" err="1">
                <a:effectLst/>
              </a:rPr>
              <a:t>Poseen</a:t>
            </a:r>
            <a:r>
              <a:rPr lang="en-US" sz="1500" dirty="0">
                <a:effectLst/>
              </a:rPr>
              <a:t> un </a:t>
            </a:r>
            <a:r>
              <a:rPr lang="en-US" sz="1500" dirty="0" err="1">
                <a:effectLst/>
              </a:rPr>
              <a:t>persistente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deseo</a:t>
            </a:r>
            <a:r>
              <a:rPr lang="en-US" sz="1500" dirty="0">
                <a:effectLst/>
              </a:rPr>
              <a:t> de </a:t>
            </a:r>
            <a:r>
              <a:rPr lang="en-US" sz="1500" dirty="0" err="1">
                <a:effectLst/>
              </a:rPr>
              <a:t>aprender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desaprender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reaprender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Acogen</a:t>
            </a:r>
            <a:r>
              <a:rPr lang="en-US" sz="1500" dirty="0">
                <a:effectLst/>
              </a:rPr>
              <a:t> la </a:t>
            </a:r>
            <a:r>
              <a:rPr lang="en-US" sz="1500" dirty="0" err="1">
                <a:effectLst/>
              </a:rPr>
              <a:t>curiosidad</a:t>
            </a:r>
            <a:r>
              <a:rPr lang="en-US" sz="1500" dirty="0">
                <a:effectLst/>
              </a:rPr>
              <a:t> de </a:t>
            </a:r>
            <a:r>
              <a:rPr lang="en-US" sz="1500" dirty="0" err="1">
                <a:effectLst/>
              </a:rPr>
              <a:t>experimentar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nuevas</a:t>
            </a:r>
            <a:r>
              <a:rPr lang="en-US" sz="1500" dirty="0">
                <a:effectLst/>
              </a:rPr>
              <a:t> ideas, </a:t>
            </a:r>
            <a:r>
              <a:rPr lang="en-US" sz="1500" dirty="0" err="1">
                <a:effectLst/>
              </a:rPr>
              <a:t>demuestran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crecimiento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persisten</a:t>
            </a:r>
            <a:r>
              <a:rPr lang="en-US" sz="1500" dirty="0">
                <a:effectLst/>
              </a:rPr>
              <a:t> para </a:t>
            </a:r>
            <a:r>
              <a:rPr lang="en-US" sz="1500" dirty="0" err="1">
                <a:effectLst/>
              </a:rPr>
              <a:t>superar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retos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Traducen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el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conocimiento</a:t>
            </a:r>
            <a:r>
              <a:rPr lang="en-US" sz="1500" dirty="0">
                <a:effectLst/>
              </a:rPr>
              <a:t> para </a:t>
            </a:r>
            <a:r>
              <a:rPr lang="en-US" sz="1500" dirty="0" err="1">
                <a:effectLst/>
              </a:rPr>
              <a:t>brindar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distintos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contextos</a:t>
            </a:r>
            <a:r>
              <a:rPr lang="en-US" sz="1500" dirty="0">
                <a:effectLst/>
              </a:rPr>
              <a:t> que </a:t>
            </a:r>
            <a:r>
              <a:rPr lang="en-US" sz="1500" dirty="0" err="1">
                <a:effectLst/>
              </a:rPr>
              <a:t>generen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cambio</a:t>
            </a:r>
            <a:r>
              <a:rPr lang="en-US" sz="1500" dirty="0">
                <a:effectLst/>
              </a:rPr>
              <a:t> e </a:t>
            </a:r>
            <a:r>
              <a:rPr lang="en-US" sz="1500" dirty="0" err="1">
                <a:effectLst/>
              </a:rPr>
              <a:t>innovación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Desarrollan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actitudes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creencias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positivas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sobre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el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aprendizaje</a:t>
            </a:r>
            <a:r>
              <a:rPr lang="en-US" sz="1500" dirty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3951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BB83A3-9F97-8F30-81F4-71042F77C6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B7D655F-206C-8552-5884-7D34259ABD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8768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>
                <a:effectLst/>
                <a:latin typeface="+mj-lt"/>
              </a:rPr>
              <a:t>Graduados</a:t>
            </a:r>
            <a:r>
              <a:rPr lang="en-US" sz="2000" b="1" dirty="0">
                <a:effectLst/>
                <a:latin typeface="+mj-lt"/>
              </a:rPr>
              <a:t> de Carolina del Norte...</a:t>
            </a:r>
            <a:endParaRPr lang="en-US" sz="2000" dirty="0">
              <a:effectLst/>
              <a:latin typeface="+mj-lt"/>
            </a:endParaRPr>
          </a:p>
          <a:p>
            <a:r>
              <a:rPr lang="en-US" sz="1500" dirty="0" err="1">
                <a:effectLst/>
              </a:rPr>
              <a:t>Adhieren</a:t>
            </a:r>
            <a:r>
              <a:rPr lang="en-US" sz="1500" dirty="0">
                <a:effectLst/>
              </a:rPr>
              <a:t> a un conjunto de </a:t>
            </a:r>
            <a:r>
              <a:rPr lang="en-US" sz="1500" dirty="0" err="1">
                <a:effectLst/>
              </a:rPr>
              <a:t>valores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fundamentales</a:t>
            </a:r>
            <a:r>
              <a:rPr lang="en-US" sz="1500" dirty="0">
                <a:effectLst/>
              </a:rPr>
              <a:t> que se </a:t>
            </a:r>
            <a:r>
              <a:rPr lang="en-US" sz="1500" dirty="0" err="1">
                <a:effectLst/>
              </a:rPr>
              <a:t>evidencian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decisiones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acciones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>
                <a:effectLst/>
              </a:rPr>
              <a:t>Se </a:t>
            </a:r>
            <a:r>
              <a:rPr lang="en-US" sz="1500" dirty="0" err="1">
                <a:effectLst/>
              </a:rPr>
              <a:t>ganan</a:t>
            </a:r>
            <a:r>
              <a:rPr lang="en-US" sz="1500" dirty="0">
                <a:effectLst/>
              </a:rPr>
              <a:t> la </a:t>
            </a:r>
            <a:r>
              <a:rPr lang="en-US" sz="1500" dirty="0" err="1">
                <a:effectLst/>
              </a:rPr>
              <a:t>confianza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el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respeto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por</a:t>
            </a:r>
            <a:r>
              <a:rPr lang="en-US" sz="1500" dirty="0">
                <a:effectLst/>
              </a:rPr>
              <a:t> medio de </a:t>
            </a:r>
            <a:r>
              <a:rPr lang="en-US" sz="1500" dirty="0" err="1">
                <a:effectLst/>
              </a:rPr>
              <a:t>comportamientos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honestos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éticos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Honran</a:t>
            </a:r>
            <a:r>
              <a:rPr lang="en-US" sz="1500" dirty="0">
                <a:effectLst/>
              </a:rPr>
              <a:t> sus </a:t>
            </a:r>
            <a:r>
              <a:rPr lang="en-US" sz="1500" dirty="0" err="1">
                <a:effectLst/>
              </a:rPr>
              <a:t>compromisos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Reconocen</a:t>
            </a:r>
            <a:r>
              <a:rPr lang="en-US" sz="1500" dirty="0">
                <a:effectLst/>
              </a:rPr>
              <a:t> que las </a:t>
            </a:r>
            <a:r>
              <a:rPr lang="en-US" sz="1500" dirty="0" err="1">
                <a:effectLst/>
              </a:rPr>
              <a:t>decisiones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acciones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individuales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causan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impactos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los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demás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>
                <a:effectLst/>
              </a:rPr>
              <a:t>Se </a:t>
            </a:r>
            <a:r>
              <a:rPr lang="en-US" sz="1500" dirty="0" err="1">
                <a:effectLst/>
              </a:rPr>
              <a:t>responsabilizan</a:t>
            </a:r>
            <a:r>
              <a:rPr lang="en-US" sz="1500" dirty="0">
                <a:effectLst/>
              </a:rPr>
              <a:t> de sus </a:t>
            </a:r>
            <a:r>
              <a:rPr lang="en-US" sz="1500" dirty="0" err="1">
                <a:effectLst/>
              </a:rPr>
              <a:t>decisiones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perseveran</a:t>
            </a:r>
            <a:r>
              <a:rPr lang="en-US" sz="1500" dirty="0">
                <a:effectLst/>
              </a:rPr>
              <a:t> para </a:t>
            </a:r>
            <a:r>
              <a:rPr lang="en-US" sz="1500" dirty="0" err="1">
                <a:effectLst/>
              </a:rPr>
              <a:t>superar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retos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Demuestran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autocontrol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compostura</a:t>
            </a:r>
            <a:r>
              <a:rPr lang="en-US" sz="1500" dirty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0622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DD1934FC-4FBF-D84A-AC25-9EFD9F5266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F84264C0-132B-6240-8D20-0EBBF920F3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7442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A020135-0DE8-3240-896F-7D9377CD0D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146" name="Content Placeholder 1">
            <a:extLst>
              <a:ext uri="{FF2B5EF4-FFF2-40B4-BE49-F238E27FC236}">
                <a16:creationId xmlns:a16="http://schemas.microsoft.com/office/drawing/2014/main" id="{D52AD408-DA3E-9D44-BB58-E4E7F29033AE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9AFB8E82-F970-274C-A609-9BD00DA078A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25325-FDE7-1EC0-BA38-B0BD6FA4E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479B2-AD90-293A-8AEA-A358FAF3B2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BCFCD7D-2804-1B2E-61D9-77AA3951D4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020629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3">
            <a:extLst>
              <a:ext uri="{FF2B5EF4-FFF2-40B4-BE49-F238E27FC236}">
                <a16:creationId xmlns:a16="http://schemas.microsoft.com/office/drawing/2014/main" id="{828906C2-9009-5C4B-8885-1203CEC1B0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0" name="Picture Placeholder 4">
            <a:extLst>
              <a:ext uri="{FF2B5EF4-FFF2-40B4-BE49-F238E27FC236}">
                <a16:creationId xmlns:a16="http://schemas.microsoft.com/office/drawing/2014/main" id="{881BEA85-7543-BA4D-B600-9713412D7882}"/>
              </a:ext>
            </a:extLst>
          </p:cNvPr>
          <p:cNvSpPr>
            <a:spLocks noGrp="1" noChangeArrowheads="1" noTextEdit="1"/>
          </p:cNvSpPr>
          <p:nvPr>
            <p:ph type="pic" idx="1"/>
          </p:nvPr>
        </p:nvSpPr>
        <p:spPr/>
      </p:sp>
      <p:sp>
        <p:nvSpPr>
          <p:cNvPr id="7171" name="Text Placeholder 5">
            <a:extLst>
              <a:ext uri="{FF2B5EF4-FFF2-40B4-BE49-F238E27FC236}">
                <a16:creationId xmlns:a16="http://schemas.microsoft.com/office/drawing/2014/main" id="{3E516ED0-A624-5C45-9E17-F8948CB57C7A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052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BEB21-96C4-B393-370F-BBCE62C94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Divider Page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908A1-2696-D677-564D-A19990018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text here</a:t>
            </a:r>
          </a:p>
        </p:txBody>
      </p:sp>
    </p:spTree>
    <p:extLst>
      <p:ext uri="{BB962C8B-B14F-4D97-AF65-F5344CB8AC3E}">
        <p14:creationId xmlns:p14="http://schemas.microsoft.com/office/powerpoint/2010/main" val="1290638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497564-7230-3499-8A74-11677A2E4C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698687" y="146050"/>
            <a:ext cx="3746625" cy="485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32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6AAEE2E-8CC8-1F06-6CF2-AC6A5F327F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07290" y="158115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C746A0F-C2A8-2DE0-28D4-06A6E0D3EEF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08592" y="158115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E08EBD7-C972-9B80-6068-134B55FC795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709895" y="158115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CABFE6F-C38D-7B64-A9F5-BA777A035C7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411197" y="158115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D2ABA87-9E78-5EF3-EA1E-FBA1D9881E8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166896" y="330036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E8C73AC-75CE-8A42-6302-1DDB626D650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868198" y="330036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B6FD790-7F5E-49A2-4903-964AC612E7C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5569500" y="3300360"/>
            <a:ext cx="1425513" cy="14255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515638A1-6B10-3EC8-D7E7-472E9DD261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895350"/>
            <a:ext cx="8382000" cy="533400"/>
          </a:xfrm>
        </p:spPr>
        <p:txBody>
          <a:bodyPr/>
          <a:lstStyle/>
          <a:p>
            <a:pPr algn="ctr"/>
            <a:r>
              <a:rPr lang="en-US" sz="2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Conjunto de Competencias para Carolina del Norte</a:t>
            </a:r>
            <a:r>
              <a:rPr lang="en-US" sz="2600" dirty="0">
                <a:effectLst/>
              </a:rPr>
              <a:t> </a:t>
            </a:r>
            <a:endParaRPr lang="en-US" altLang="en-US" sz="2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6AAEE2E-8CC8-1F06-6CF2-AC6A5F327F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731ABF-0602-D70C-BE64-57ACD61FB2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51054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>
                <a:effectLst/>
                <a:latin typeface="+mj-lt"/>
              </a:rPr>
              <a:t>Graduados</a:t>
            </a:r>
            <a:r>
              <a:rPr lang="en-US" sz="2000" b="1" dirty="0">
                <a:effectLst/>
                <a:latin typeface="+mj-lt"/>
              </a:rPr>
              <a:t> de Carolina del Norte...</a:t>
            </a:r>
            <a:endParaRPr lang="en-US" sz="2000" dirty="0">
              <a:effectLst/>
              <a:latin typeface="+mj-lt"/>
            </a:endParaRPr>
          </a:p>
          <a:p>
            <a:r>
              <a:rPr lang="en-US" sz="1500" dirty="0" err="1">
                <a:effectLst/>
              </a:rPr>
              <a:t>Demuestran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agilidad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en</a:t>
            </a:r>
            <a:r>
              <a:rPr lang="en-US" sz="1500" dirty="0">
                <a:effectLst/>
              </a:rPr>
              <a:t> sus </a:t>
            </a:r>
            <a:r>
              <a:rPr lang="en-US" sz="1500" dirty="0" err="1">
                <a:effectLst/>
              </a:rPr>
              <a:t>procesos</a:t>
            </a:r>
            <a:r>
              <a:rPr lang="en-US" sz="1500" dirty="0">
                <a:effectLst/>
              </a:rPr>
              <a:t> de </a:t>
            </a:r>
            <a:r>
              <a:rPr lang="en-US" sz="1500" dirty="0" err="1">
                <a:effectLst/>
              </a:rPr>
              <a:t>pensamiento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solución</a:t>
            </a:r>
            <a:r>
              <a:rPr lang="en-US" sz="1500" dirty="0">
                <a:effectLst/>
              </a:rPr>
              <a:t> de </a:t>
            </a:r>
            <a:r>
              <a:rPr lang="en-US" sz="1500" dirty="0" err="1">
                <a:effectLst/>
              </a:rPr>
              <a:t>problemas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Aceptan</a:t>
            </a:r>
            <a:r>
              <a:rPr lang="en-US" sz="1500" dirty="0">
                <a:effectLst/>
              </a:rPr>
              <a:t> la </a:t>
            </a:r>
            <a:r>
              <a:rPr lang="en-US" sz="1500" dirty="0" err="1">
                <a:effectLst/>
              </a:rPr>
              <a:t>retroalimentación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los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elogios</a:t>
            </a:r>
            <a:r>
              <a:rPr lang="en-US" sz="1500" dirty="0">
                <a:effectLst/>
              </a:rPr>
              <a:t>, las </a:t>
            </a:r>
            <a:r>
              <a:rPr lang="en-US" sz="1500" dirty="0" err="1">
                <a:effectLst/>
              </a:rPr>
              <a:t>dificultades</a:t>
            </a:r>
            <a:r>
              <a:rPr lang="en-US" sz="1500" dirty="0">
                <a:effectLst/>
              </a:rPr>
              <a:t> y las </a:t>
            </a:r>
            <a:r>
              <a:rPr lang="en-US" sz="1500" dirty="0" err="1">
                <a:effectLst/>
              </a:rPr>
              <a:t>críticas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Equilibran</a:t>
            </a:r>
            <a:r>
              <a:rPr lang="en-US" sz="1500" dirty="0">
                <a:effectLst/>
              </a:rPr>
              <a:t> puntos de vista y </a:t>
            </a:r>
            <a:r>
              <a:rPr lang="en-US" sz="1500" dirty="0" err="1">
                <a:effectLst/>
              </a:rPr>
              <a:t>creencias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diversas</a:t>
            </a:r>
            <a:r>
              <a:rPr lang="en-US" sz="1500" dirty="0">
                <a:effectLst/>
              </a:rPr>
              <a:t> para </a:t>
            </a:r>
            <a:r>
              <a:rPr lang="en-US" sz="1500" dirty="0" err="1">
                <a:effectLst/>
              </a:rPr>
              <a:t>llegar</a:t>
            </a:r>
            <a:r>
              <a:rPr lang="en-US" sz="1500" dirty="0">
                <a:effectLst/>
              </a:rPr>
              <a:t> a </a:t>
            </a:r>
            <a:r>
              <a:rPr lang="en-US" sz="1500" dirty="0" err="1">
                <a:effectLst/>
              </a:rPr>
              <a:t>soluciones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viables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Demuestran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flexibilidad</a:t>
            </a:r>
            <a:r>
              <a:rPr lang="en-US" sz="1500" dirty="0">
                <a:effectLst/>
              </a:rPr>
              <a:t> al </a:t>
            </a:r>
            <a:r>
              <a:rPr lang="en-US" sz="1500" dirty="0" err="1">
                <a:effectLst/>
              </a:rPr>
              <a:t>atravesar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situaciones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desafiantes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Exhiben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tenacidad</a:t>
            </a:r>
            <a:r>
              <a:rPr lang="en-US" sz="1500" dirty="0">
                <a:effectLst/>
              </a:rPr>
              <a:t> a </a:t>
            </a:r>
            <a:r>
              <a:rPr lang="en-US" sz="1500" dirty="0" err="1">
                <a:effectLst/>
              </a:rPr>
              <a:t>pesar</a:t>
            </a:r>
            <a:r>
              <a:rPr lang="en-US" sz="1500" dirty="0">
                <a:effectLst/>
              </a:rPr>
              <a:t> de las </a:t>
            </a:r>
            <a:r>
              <a:rPr lang="en-US" sz="1500" dirty="0" err="1">
                <a:effectLst/>
              </a:rPr>
              <a:t>dificultades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oposición</a:t>
            </a:r>
            <a:r>
              <a:rPr lang="en-US" sz="1500" dirty="0">
                <a:effectLst/>
              </a:rPr>
              <a:t> y/o un </a:t>
            </a:r>
            <a:r>
              <a:rPr lang="en-US" sz="1500" dirty="0" err="1">
                <a:effectLst/>
              </a:rPr>
              <a:t>fracaso</a:t>
            </a:r>
            <a:r>
              <a:rPr lang="en-US" sz="1500" dirty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0030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9C746A0F-C2A8-2DE0-28D4-06A6E0D3EE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9883F56-21FF-0F08-1689-0124CEF78A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8006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>
                <a:effectLst/>
                <a:latin typeface="+mj-lt"/>
              </a:rPr>
              <a:t>Graduados</a:t>
            </a:r>
            <a:r>
              <a:rPr lang="en-US" sz="2000" b="1" dirty="0">
                <a:effectLst/>
                <a:latin typeface="+mj-lt"/>
              </a:rPr>
              <a:t> de Carolina del Norte...</a:t>
            </a:r>
            <a:endParaRPr lang="en-US" sz="2000" dirty="0">
              <a:effectLst/>
              <a:latin typeface="+mj-lt"/>
            </a:endParaRPr>
          </a:p>
          <a:p>
            <a:r>
              <a:rPr lang="en-US" sz="1500" dirty="0" err="1">
                <a:effectLst/>
              </a:rPr>
              <a:t>Contribuyen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responden</a:t>
            </a:r>
            <a:r>
              <a:rPr lang="en-US" sz="1500" dirty="0">
                <a:effectLst/>
              </a:rPr>
              <a:t> a </a:t>
            </a:r>
            <a:r>
              <a:rPr lang="en-US" sz="1500" dirty="0" err="1">
                <a:effectLst/>
              </a:rPr>
              <a:t>perspectivas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diversas</a:t>
            </a:r>
            <a:r>
              <a:rPr lang="en-US" sz="1500" dirty="0">
                <a:effectLst/>
              </a:rPr>
              <a:t> para </a:t>
            </a:r>
            <a:r>
              <a:rPr lang="en-US" sz="1500" dirty="0" err="1">
                <a:effectLst/>
              </a:rPr>
              <a:t>alcanzar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una</a:t>
            </a:r>
            <a:r>
              <a:rPr lang="en-US" sz="1500" dirty="0">
                <a:effectLst/>
              </a:rPr>
              <a:t> meta </a:t>
            </a:r>
            <a:r>
              <a:rPr lang="en-US" sz="1500" dirty="0" err="1">
                <a:effectLst/>
              </a:rPr>
              <a:t>común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>
                <a:effectLst/>
              </a:rPr>
              <a:t>Se </a:t>
            </a:r>
            <a:r>
              <a:rPr lang="en-US" sz="1500" dirty="0" err="1">
                <a:effectLst/>
              </a:rPr>
              <a:t>apalancan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en</a:t>
            </a:r>
            <a:r>
              <a:rPr lang="en-US" sz="1500" dirty="0">
                <a:effectLst/>
              </a:rPr>
              <a:t> sus </a:t>
            </a:r>
            <a:r>
              <a:rPr lang="en-US" sz="1500" dirty="0" err="1">
                <a:effectLst/>
              </a:rPr>
              <a:t>fortalezas</a:t>
            </a:r>
            <a:r>
              <a:rPr lang="en-US" sz="1500" dirty="0">
                <a:effectLst/>
              </a:rPr>
              <a:t> para resolver </a:t>
            </a:r>
            <a:r>
              <a:rPr lang="en-US" sz="1500" dirty="0" err="1">
                <a:effectLst/>
              </a:rPr>
              <a:t>conflictos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promover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el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trabajo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equipo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Interactúan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respetuosamente</a:t>
            </a:r>
            <a:r>
              <a:rPr lang="en-US" sz="1500" dirty="0">
                <a:effectLst/>
              </a:rPr>
              <a:t> con </a:t>
            </a:r>
            <a:r>
              <a:rPr lang="en-US" sz="1500" dirty="0" err="1">
                <a:effectLst/>
              </a:rPr>
              <a:t>los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demás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en</a:t>
            </a:r>
            <a:r>
              <a:rPr lang="en-US" sz="1500" dirty="0">
                <a:effectLst/>
              </a:rPr>
              <a:t> sus </a:t>
            </a:r>
            <a:r>
              <a:rPr lang="en-US" sz="1500" dirty="0" err="1">
                <a:effectLst/>
              </a:rPr>
              <a:t>interacciones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digitales</a:t>
            </a:r>
            <a:r>
              <a:rPr lang="en-US" sz="1500" dirty="0">
                <a:effectLst/>
              </a:rPr>
              <a:t> o </a:t>
            </a:r>
            <a:r>
              <a:rPr lang="en-US" sz="1500" dirty="0" err="1">
                <a:effectLst/>
              </a:rPr>
              <a:t>presenciales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Adoptan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una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variedad</a:t>
            </a:r>
            <a:r>
              <a:rPr lang="en-US" sz="1500" dirty="0">
                <a:effectLst/>
              </a:rPr>
              <a:t> de roles al interior de </a:t>
            </a:r>
            <a:r>
              <a:rPr lang="en-US" sz="1500" dirty="0" err="1">
                <a:effectLst/>
              </a:rPr>
              <a:t>los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grupos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como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participantes</a:t>
            </a:r>
            <a:r>
              <a:rPr lang="en-US" sz="1500" dirty="0">
                <a:effectLst/>
              </a:rPr>
              <a:t> o </a:t>
            </a:r>
            <a:r>
              <a:rPr lang="en-US" sz="1500" dirty="0" err="1">
                <a:effectLst/>
              </a:rPr>
              <a:t>líderes</a:t>
            </a:r>
            <a:r>
              <a:rPr lang="en-US" sz="1500" dirty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0481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8AD3BB0-B224-C346-7879-FBC4BAADA3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ED473-1ED9-535B-49EB-57CBEDBA47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724400" cy="38862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>
                <a:effectLst/>
                <a:latin typeface="+mj-lt"/>
              </a:rPr>
              <a:t>Graduados</a:t>
            </a:r>
            <a:r>
              <a:rPr lang="en-US" sz="2000" b="1" dirty="0">
                <a:effectLst/>
                <a:latin typeface="+mj-lt"/>
              </a:rPr>
              <a:t> de Carolina del Norte...</a:t>
            </a:r>
            <a:endParaRPr lang="en-US" sz="2000" dirty="0">
              <a:effectLst/>
              <a:latin typeface="+mj-lt"/>
            </a:endParaRPr>
          </a:p>
          <a:p>
            <a:r>
              <a:rPr lang="en-US" sz="1500" dirty="0" err="1">
                <a:effectLst/>
              </a:rPr>
              <a:t>Articulan</a:t>
            </a:r>
            <a:r>
              <a:rPr lang="en-US" sz="1500" dirty="0">
                <a:effectLst/>
              </a:rPr>
              <a:t> sus </a:t>
            </a:r>
            <a:r>
              <a:rPr lang="en-US" sz="1500" dirty="0" err="1">
                <a:effectLst/>
              </a:rPr>
              <a:t>reflexiones</a:t>
            </a:r>
            <a:r>
              <a:rPr lang="en-US" sz="1500" dirty="0">
                <a:effectLst/>
              </a:rPr>
              <a:t> e ideas de </a:t>
            </a:r>
            <a:r>
              <a:rPr lang="en-US" sz="1500" dirty="0" err="1">
                <a:effectLst/>
              </a:rPr>
              <a:t>manera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efectiva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empleando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habilidades</a:t>
            </a:r>
            <a:r>
              <a:rPr lang="en-US" sz="1500" dirty="0">
                <a:effectLst/>
              </a:rPr>
              <a:t> de </a:t>
            </a:r>
            <a:r>
              <a:rPr lang="en-US" sz="1500" dirty="0" err="1">
                <a:effectLst/>
              </a:rPr>
              <a:t>comunicación</a:t>
            </a:r>
            <a:r>
              <a:rPr lang="en-US" sz="1500" dirty="0">
                <a:effectLst/>
              </a:rPr>
              <a:t> oral, </a:t>
            </a:r>
            <a:r>
              <a:rPr lang="en-US" sz="1500" dirty="0" err="1">
                <a:effectLst/>
              </a:rPr>
              <a:t>escrita</a:t>
            </a:r>
            <a:r>
              <a:rPr lang="en-US" sz="1500" dirty="0">
                <a:effectLst/>
              </a:rPr>
              <a:t> y no verbal.</a:t>
            </a:r>
          </a:p>
          <a:p>
            <a:r>
              <a:rPr lang="en-US" sz="1500" dirty="0" err="1">
                <a:effectLst/>
              </a:rPr>
              <a:t>Escuchan</a:t>
            </a:r>
            <a:r>
              <a:rPr lang="en-US" sz="1500" dirty="0">
                <a:effectLst/>
              </a:rPr>
              <a:t> para </a:t>
            </a:r>
            <a:r>
              <a:rPr lang="en-US" sz="1500" dirty="0" err="1">
                <a:effectLst/>
              </a:rPr>
              <a:t>descifrar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los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significados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valores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actitudes</a:t>
            </a:r>
            <a:r>
              <a:rPr lang="en-US" sz="1500" dirty="0">
                <a:effectLst/>
              </a:rPr>
              <a:t> e </a:t>
            </a:r>
            <a:r>
              <a:rPr lang="en-US" sz="1500" dirty="0" err="1">
                <a:effectLst/>
              </a:rPr>
              <a:t>intenciones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Hacen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preguntas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sintetizan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mensajes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busca</a:t>
            </a:r>
            <a:r>
              <a:rPr lang="en-US" sz="1500" dirty="0">
                <a:effectLst/>
              </a:rPr>
              <a:t> del </a:t>
            </a:r>
            <a:r>
              <a:rPr lang="en-US" sz="1500" dirty="0" err="1">
                <a:effectLst/>
              </a:rPr>
              <a:t>entendimiento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Entablan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diálogos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productivos</a:t>
            </a:r>
            <a:r>
              <a:rPr lang="en-US" sz="1500" dirty="0">
                <a:effectLst/>
              </a:rPr>
              <a:t> para resolver </a:t>
            </a:r>
            <a:r>
              <a:rPr lang="en-US" sz="1500" dirty="0" err="1">
                <a:effectLst/>
              </a:rPr>
              <a:t>desacuerdos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Crean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comunicación</a:t>
            </a:r>
            <a:r>
              <a:rPr lang="en-US" sz="1500" dirty="0">
                <a:effectLst/>
              </a:rPr>
              <a:t> para </a:t>
            </a:r>
            <a:r>
              <a:rPr lang="en-US" sz="1500" dirty="0" err="1">
                <a:effectLst/>
              </a:rPr>
              <a:t>una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gama</a:t>
            </a:r>
            <a:r>
              <a:rPr lang="en-US" sz="1500" dirty="0">
                <a:effectLst/>
              </a:rPr>
              <a:t> de </a:t>
            </a:r>
            <a:r>
              <a:rPr lang="en-US" sz="1500" dirty="0" err="1">
                <a:effectLst/>
              </a:rPr>
              <a:t>objetivos</a:t>
            </a:r>
            <a:r>
              <a:rPr lang="en-US" sz="1500" dirty="0">
                <a:effectLst/>
              </a:rPr>
              <a:t> y audiencias.</a:t>
            </a:r>
          </a:p>
          <a:p>
            <a:r>
              <a:rPr lang="en-US" sz="1500" dirty="0" err="1">
                <a:effectLst/>
              </a:rPr>
              <a:t>Emplean</a:t>
            </a:r>
            <a:r>
              <a:rPr lang="en-US" sz="1500" dirty="0">
                <a:effectLst/>
              </a:rPr>
              <a:t> la </a:t>
            </a:r>
            <a:r>
              <a:rPr lang="en-US" sz="1500" dirty="0" err="1">
                <a:effectLst/>
              </a:rPr>
              <a:t>narración</a:t>
            </a:r>
            <a:r>
              <a:rPr lang="en-US" sz="1500" dirty="0">
                <a:effectLst/>
              </a:rPr>
              <a:t> y la </a:t>
            </a:r>
            <a:r>
              <a:rPr lang="en-US" sz="1500" dirty="0" err="1">
                <a:effectLst/>
              </a:rPr>
              <a:t>oratoria</a:t>
            </a:r>
            <a:r>
              <a:rPr lang="en-US" sz="1500" dirty="0">
                <a:effectLst/>
              </a:rPr>
              <a:t> para </a:t>
            </a:r>
            <a:r>
              <a:rPr lang="en-US" sz="1500" dirty="0" err="1">
                <a:effectLst/>
              </a:rPr>
              <a:t>expresar</a:t>
            </a:r>
            <a:r>
              <a:rPr lang="en-US" sz="1500" dirty="0">
                <a:effectLst/>
              </a:rPr>
              <a:t> ideas y </a:t>
            </a:r>
            <a:r>
              <a:rPr lang="en-US" sz="1500" dirty="0" err="1">
                <a:effectLst/>
              </a:rPr>
              <a:t>conectar</a:t>
            </a:r>
            <a:r>
              <a:rPr lang="en-US" sz="1500" dirty="0">
                <a:effectLst/>
              </a:rPr>
              <a:t> con </a:t>
            </a:r>
            <a:r>
              <a:rPr lang="en-US" sz="1500" dirty="0" err="1">
                <a:effectLst/>
              </a:rPr>
              <a:t>los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demás</a:t>
            </a:r>
            <a:r>
              <a:rPr lang="en-US" sz="1500" dirty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466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C65E39-354B-1568-0B10-C3CD86732C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EDCF8-0FDD-F69E-73C7-46451F06BF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7244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>
                <a:effectLst/>
                <a:latin typeface="+mj-lt"/>
              </a:rPr>
              <a:t>Graduados</a:t>
            </a:r>
            <a:r>
              <a:rPr lang="en-US" sz="2000" b="1" dirty="0">
                <a:effectLst/>
                <a:latin typeface="+mj-lt"/>
              </a:rPr>
              <a:t> de Carolina del Norte...</a:t>
            </a:r>
            <a:endParaRPr lang="en-US" sz="2000" dirty="0">
              <a:effectLst/>
              <a:latin typeface="+mj-lt"/>
            </a:endParaRPr>
          </a:p>
          <a:p>
            <a:r>
              <a:rPr lang="en-US" sz="1500" dirty="0" err="1">
                <a:effectLst/>
              </a:rPr>
              <a:t>Analizan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evalúan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reconstruyen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procesos</a:t>
            </a:r>
            <a:r>
              <a:rPr lang="en-US" sz="1500" dirty="0">
                <a:effectLst/>
              </a:rPr>
              <a:t> de </a:t>
            </a:r>
            <a:r>
              <a:rPr lang="en-US" sz="1500" dirty="0" err="1">
                <a:effectLst/>
              </a:rPr>
              <a:t>pensamiento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individuales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Aplican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reflexiones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claras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racionales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basadas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evidencia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Evalúan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priorizan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soluciones</a:t>
            </a:r>
            <a:r>
              <a:rPr lang="en-US" sz="1500" dirty="0">
                <a:effectLst/>
              </a:rPr>
              <a:t> a </a:t>
            </a:r>
            <a:r>
              <a:rPr lang="en-US" sz="1500" dirty="0" err="1">
                <a:effectLst/>
              </a:rPr>
              <a:t>problemas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difíciles</a:t>
            </a:r>
            <a:r>
              <a:rPr lang="en-US" sz="1500" dirty="0">
                <a:effectLst/>
              </a:rPr>
              <a:t> o </a:t>
            </a:r>
            <a:r>
              <a:rPr lang="en-US" sz="1500" dirty="0" err="1">
                <a:effectLst/>
              </a:rPr>
              <a:t>complejos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Emplean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mejoramientos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creativos</a:t>
            </a:r>
            <a:r>
              <a:rPr lang="en-US" sz="1500" dirty="0">
                <a:effectLst/>
              </a:rPr>
              <a:t> para </a:t>
            </a:r>
            <a:r>
              <a:rPr lang="en-US" sz="1500" dirty="0" err="1">
                <a:effectLst/>
              </a:rPr>
              <a:t>sistemas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procesos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organizaciones</a:t>
            </a:r>
            <a:r>
              <a:rPr lang="en-US" sz="1500" dirty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6793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628D72-B590-43D4-E4F7-314A89E5CF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76500" y="1428750"/>
            <a:ext cx="2743200" cy="274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24C5804-83E3-AB16-8154-A9AB6DFD0C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47750"/>
            <a:ext cx="4572000" cy="37338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>
                <a:effectLst/>
                <a:latin typeface="+mj-lt"/>
              </a:rPr>
              <a:t>Graduados</a:t>
            </a:r>
            <a:r>
              <a:rPr lang="en-US" sz="2000" b="1" dirty="0">
                <a:effectLst/>
                <a:latin typeface="+mj-lt"/>
              </a:rPr>
              <a:t> de Carolina del Norte...</a:t>
            </a:r>
            <a:endParaRPr lang="en-US" sz="2000" dirty="0">
              <a:effectLst/>
              <a:latin typeface="+mj-lt"/>
            </a:endParaRPr>
          </a:p>
          <a:p>
            <a:r>
              <a:rPr lang="en-US" sz="1500" dirty="0" err="1">
                <a:effectLst/>
              </a:rPr>
              <a:t>Demuestran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comprensión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sensibilidad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interés</a:t>
            </a:r>
            <a:r>
              <a:rPr lang="en-US" sz="1500" dirty="0">
                <a:effectLst/>
              </a:rPr>
              <a:t> </a:t>
            </a:r>
            <a:br>
              <a:rPr lang="en-US" sz="1500" dirty="0">
                <a:effectLst/>
              </a:rPr>
            </a:br>
            <a:r>
              <a:rPr lang="en-US" sz="1500" dirty="0">
                <a:effectLst/>
              </a:rPr>
              <a:t>y </a:t>
            </a:r>
            <a:r>
              <a:rPr lang="en-US" sz="1500" dirty="0" err="1">
                <a:effectLst/>
              </a:rPr>
              <a:t>respeto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Participan</a:t>
            </a:r>
            <a:r>
              <a:rPr lang="en-US" sz="1500" dirty="0">
                <a:effectLst/>
              </a:rPr>
              <a:t> de </a:t>
            </a:r>
            <a:r>
              <a:rPr lang="en-US" sz="1500" dirty="0" err="1">
                <a:effectLst/>
              </a:rPr>
              <a:t>los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sentimientos</a:t>
            </a:r>
            <a:r>
              <a:rPr lang="en-US" sz="1500" dirty="0">
                <a:effectLst/>
              </a:rPr>
              <a:t>, </a:t>
            </a:r>
            <a:r>
              <a:rPr lang="en-US" sz="1500" dirty="0" err="1">
                <a:effectLst/>
              </a:rPr>
              <a:t>opiniones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experiencias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ajenas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en</a:t>
            </a:r>
            <a:r>
              <a:rPr lang="en-US" sz="1500" dirty="0">
                <a:effectLst/>
              </a:rPr>
              <a:t> sus </a:t>
            </a:r>
            <a:r>
              <a:rPr lang="en-US" sz="1500" dirty="0" err="1">
                <a:effectLst/>
              </a:rPr>
              <a:t>conexiones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digitales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presenciales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>
                <a:effectLst/>
              </a:rPr>
              <a:t>Valoran y </a:t>
            </a:r>
            <a:r>
              <a:rPr lang="en-US" sz="1500" dirty="0" err="1">
                <a:effectLst/>
              </a:rPr>
              <a:t>acogen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culturas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diversas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perspectivas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particulares</a:t>
            </a:r>
            <a:r>
              <a:rPr lang="en-US" sz="1500" dirty="0">
                <a:effectLst/>
              </a:rPr>
              <a:t>.</a:t>
            </a:r>
          </a:p>
          <a:p>
            <a:r>
              <a:rPr lang="en-US" sz="1500" dirty="0" err="1">
                <a:effectLst/>
              </a:rPr>
              <a:t>Promueven</a:t>
            </a:r>
            <a:r>
              <a:rPr lang="en-US" sz="1500" dirty="0">
                <a:effectLst/>
              </a:rPr>
              <a:t> la </a:t>
            </a:r>
            <a:r>
              <a:rPr lang="en-US" sz="1500" dirty="0" err="1">
                <a:effectLst/>
              </a:rPr>
              <a:t>pertenencia</a:t>
            </a:r>
            <a:r>
              <a:rPr lang="en-US" sz="1500" dirty="0">
                <a:effectLst/>
              </a:rPr>
              <a:t> y la </a:t>
            </a:r>
            <a:r>
              <a:rPr lang="en-US" sz="1500" dirty="0" err="1">
                <a:effectLst/>
              </a:rPr>
              <a:t>confianza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mediante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el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respeto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mutuo</a:t>
            </a:r>
            <a:r>
              <a:rPr lang="en-US" sz="1500" dirty="0">
                <a:effectLst/>
              </a:rPr>
              <a:t> y </a:t>
            </a:r>
            <a:r>
              <a:rPr lang="en-US" sz="1500" dirty="0" err="1">
                <a:effectLst/>
              </a:rPr>
              <a:t>el</a:t>
            </a:r>
            <a:r>
              <a:rPr lang="en-US" sz="1500" dirty="0">
                <a:effectLst/>
              </a:rPr>
              <a:t> </a:t>
            </a:r>
            <a:r>
              <a:rPr lang="en-US" sz="1500" dirty="0" err="1">
                <a:effectLst/>
              </a:rPr>
              <a:t>diálogo</a:t>
            </a:r>
            <a:r>
              <a:rPr lang="en-US" sz="1500" dirty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8938479"/>
      </p:ext>
    </p:extLst>
  </p:cSld>
  <p:clrMapOvr>
    <a:masterClrMapping/>
  </p:clrMapOvr>
</p:sld>
</file>

<file path=ppt/theme/theme1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2E337B35858024F8ABE5FB6CBC82573" ma:contentTypeVersion="2" ma:contentTypeDescription="Create a new document." ma:contentTypeScope="" ma:versionID="56d4448ed9d6ae5f957bd7337cf89d08">
  <xsd:schema xmlns:xsd="http://www.w3.org/2001/XMLSchema" xmlns:xs="http://www.w3.org/2001/XMLSchema" xmlns:p="http://schemas.microsoft.com/office/2006/metadata/properties" xmlns:ns2="363c92ba-6b24-4c78-9fa3-5803a63fabb2" targetNamespace="http://schemas.microsoft.com/office/2006/metadata/properties" ma:root="true" ma:fieldsID="39e9f55734cb2fb5a5d9a7677cc985b8" ns2:_="">
    <xsd:import namespace="363c92ba-6b24-4c78-9fa3-5803a63fabb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3c92ba-6b24-4c78-9fa3-5803a63fabb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42E133-6D67-484C-8791-4AE26AD064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3c92ba-6b24-4c78-9fa3-5803a63fab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9640C26-993B-4D8E-B1AC-0976168DD11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1646</TotalTime>
  <Words>444</Words>
  <Application>Microsoft Macintosh PowerPoint</Application>
  <PresentationFormat>On-screen Show (16:9)</PresentationFormat>
  <Paragraphs>43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1_Blank Presentation</vt:lpstr>
      <vt:lpstr>PowerPoint Presentation</vt:lpstr>
      <vt:lpstr>Slide Divider Page</vt:lpstr>
      <vt:lpstr>PowerPoint Presentation</vt:lpstr>
      <vt:lpstr>Conjunto de Competencias para Carolina del Norte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NC DPI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NC DPI</dc:creator>
  <cp:lastModifiedBy>Michael Shields</cp:lastModifiedBy>
  <cp:revision>66</cp:revision>
  <dcterms:created xsi:type="dcterms:W3CDTF">2009-12-11T15:44:32Z</dcterms:created>
  <dcterms:modified xsi:type="dcterms:W3CDTF">2022-09-21T16:14:10Z</dcterms:modified>
</cp:coreProperties>
</file>