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7" r:id="rId3"/>
    <p:sldId id="258" r:id="rId4"/>
    <p:sldId id="259" r:id="rId5"/>
    <p:sldId id="260" r:id="rId6"/>
    <p:sldId id="275" r:id="rId7"/>
    <p:sldId id="261" r:id="rId8"/>
    <p:sldId id="262" r:id="rId9"/>
    <p:sldId id="264" r:id="rId10"/>
    <p:sldId id="265" r:id="rId11"/>
    <p:sldId id="266" r:id="rId12"/>
    <p:sldId id="269" r:id="rId13"/>
    <p:sldId id="267" r:id="rId14"/>
    <p:sldId id="268" r:id="rId15"/>
    <p:sldId id="270" r:id="rId16"/>
    <p:sldId id="271" r:id="rId17"/>
    <p:sldId id="272" r:id="rId18"/>
    <p:sldId id="273" r:id="rId19"/>
    <p:sldId id="274" r:id="rId20"/>
    <p:sldId id="276" r:id="rId21"/>
    <p:sldId id="287" r:id="rId22"/>
    <p:sldId id="291" r:id="rId23"/>
    <p:sldId id="288" r:id="rId24"/>
    <p:sldId id="290" r:id="rId25"/>
    <p:sldId id="292"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77" autoAdjust="0"/>
  </p:normalViewPr>
  <p:slideViewPr>
    <p:cSldViewPr>
      <p:cViewPr varScale="1">
        <p:scale>
          <a:sx n="77" d="100"/>
          <a:sy n="77" d="100"/>
        </p:scale>
        <p:origin x="1546"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FF0706-7EAC-4640-8062-7344F575E1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FBEA4F5-47A2-4E0B-9246-51F93528F4B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138CA2-7F98-4082-8F40-88A538CDE894}" type="datetimeFigureOut">
              <a:rPr lang="en-US"/>
              <a:pPr>
                <a:defRPr/>
              </a:pPr>
              <a:t>12/29/2021</a:t>
            </a:fld>
            <a:endParaRPr lang="en-US" dirty="0"/>
          </a:p>
        </p:txBody>
      </p:sp>
      <p:sp>
        <p:nvSpPr>
          <p:cNvPr id="4" name="Slide Image Placeholder 3">
            <a:extLst>
              <a:ext uri="{FF2B5EF4-FFF2-40B4-BE49-F238E27FC236}">
                <a16:creationId xmlns:a16="http://schemas.microsoft.com/office/drawing/2014/main" id="{90D4B5F5-C1A0-4249-80B6-6C43CB2A04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C1560DE-6FFD-4EC2-8AD9-ACF674B0C42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86DB5A-9DBC-4392-A15E-33D49942BE6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D2BBD9A5-A2EB-433E-B842-68B3C22062D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B5D448F-9CE6-461F-900C-18F4D1A68A7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CC93DE1-913D-4A97-AE7B-74F7587ED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024F121-D6E4-4CE8-B9D7-1512157CE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 will begin with a quick review of the breakfast meal pattern for each grade group, breakfast meals that contain all required components, and a quick mention of Offer vs. Serve (OVS). OVS will not be discussed in detail in this presentation; rather the concentration will be on the breakfast meal pattern. Details about OVS will be presented in a separate educational session titled “I Decline” on the website.</a:t>
            </a:r>
          </a:p>
        </p:txBody>
      </p:sp>
      <p:sp>
        <p:nvSpPr>
          <p:cNvPr id="29700" name="Slide Number Placeholder 3">
            <a:extLst>
              <a:ext uri="{FF2B5EF4-FFF2-40B4-BE49-F238E27FC236}">
                <a16:creationId xmlns:a16="http://schemas.microsoft.com/office/drawing/2014/main" id="{3396CB56-D094-4421-A0AD-2321B182A3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9026F8-9059-4051-AB44-0A226FAA6F34}"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AD1B161-5BF0-467A-8EC0-61083754B6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76E5371-2C2F-44DB-B89D-90475B7FC7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sodium targets for breakfast in 2014-15:</a:t>
            </a:r>
          </a:p>
          <a:p>
            <a:pPr>
              <a:spcBef>
                <a:spcPct val="0"/>
              </a:spcBef>
            </a:pPr>
            <a:r>
              <a:rPr lang="en-US" altLang="en-US"/>
              <a:t>K-5	</a:t>
            </a:r>
            <a:r>
              <a:rPr lang="en-US" altLang="en-US" u="sng"/>
              <a:t>&lt;</a:t>
            </a:r>
            <a:r>
              <a:rPr lang="en-US" altLang="en-US"/>
              <a:t> 540 mg	</a:t>
            </a:r>
          </a:p>
          <a:p>
            <a:pPr>
              <a:spcBef>
                <a:spcPct val="0"/>
              </a:spcBef>
            </a:pPr>
            <a:r>
              <a:rPr lang="en-US" altLang="en-US"/>
              <a:t>6-8	</a:t>
            </a:r>
            <a:r>
              <a:rPr lang="en-US" altLang="en-US" u="sng"/>
              <a:t>&lt;</a:t>
            </a:r>
            <a:r>
              <a:rPr lang="en-US" altLang="en-US"/>
              <a:t> 600 mg	</a:t>
            </a:r>
          </a:p>
          <a:p>
            <a:pPr>
              <a:spcBef>
                <a:spcPct val="0"/>
              </a:spcBef>
            </a:pPr>
            <a:r>
              <a:rPr lang="en-US" altLang="en-US"/>
              <a:t>9-12	</a:t>
            </a:r>
            <a:r>
              <a:rPr lang="en-US" altLang="en-US" u="sng"/>
              <a:t>&lt;</a:t>
            </a:r>
            <a:r>
              <a:rPr lang="en-US" altLang="en-US"/>
              <a:t> 640 mg	</a:t>
            </a:r>
          </a:p>
          <a:p>
            <a:pPr>
              <a:spcBef>
                <a:spcPct val="0"/>
              </a:spcBef>
            </a:pPr>
            <a:endParaRPr lang="en-US" altLang="en-US"/>
          </a:p>
          <a:p>
            <a:pPr>
              <a:spcBef>
                <a:spcPct val="0"/>
              </a:spcBef>
            </a:pPr>
            <a:r>
              <a:rPr lang="en-US" altLang="en-US"/>
              <a:t>Saturated fat must not exceed 10% of total calories.</a:t>
            </a:r>
          </a:p>
          <a:p>
            <a:pPr>
              <a:spcBef>
                <a:spcPct val="0"/>
              </a:spcBef>
            </a:pPr>
            <a:endParaRPr lang="en-US" altLang="en-US"/>
          </a:p>
          <a:p>
            <a:pPr>
              <a:spcBef>
                <a:spcPct val="0"/>
              </a:spcBef>
            </a:pPr>
            <a:r>
              <a:rPr lang="en-US" altLang="en-US"/>
              <a:t>Added/synthetic trans fats are not allowed. Remember to read ingredient labels carefully to determine the presence of hydrogenated oils or shortenings.</a:t>
            </a:r>
          </a:p>
          <a:p>
            <a:pPr>
              <a:spcBef>
                <a:spcPct val="0"/>
              </a:spcBef>
            </a:pPr>
            <a:endParaRPr lang="en-US" altLang="en-US"/>
          </a:p>
          <a:p>
            <a:pPr>
              <a:spcBef>
                <a:spcPct val="0"/>
              </a:spcBef>
            </a:pPr>
            <a:endParaRPr lang="en-US" altLang="en-US"/>
          </a:p>
        </p:txBody>
      </p:sp>
      <p:sp>
        <p:nvSpPr>
          <p:cNvPr id="38916" name="Slide Number Placeholder 3">
            <a:extLst>
              <a:ext uri="{FF2B5EF4-FFF2-40B4-BE49-F238E27FC236}">
                <a16:creationId xmlns:a16="http://schemas.microsoft.com/office/drawing/2014/main" id="{94277785-13B6-4FD8-9C99-9332BB815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78ECF5CA-0D44-4606-A064-D0C6E7A6A058}"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otes Placeholder 2">
            <a:extLst>
              <a:ext uri="{FF2B5EF4-FFF2-40B4-BE49-F238E27FC236}">
                <a16:creationId xmlns:a16="http://schemas.microsoft.com/office/drawing/2014/main" id="{E18642E2-AAC1-4229-A228-ED41D8FBC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Schools may offer a variety of milk options. These include: fat-free (unflavored or flavored), low-fat (unflavored only), and fat-free or low-fat (lactose reduced or lactose-free). Note that if flavored lactose reduced or lactose-free milk is offered, it also must be fat-free. Schools are not allowed to offer 2% or whole milk.</a:t>
            </a:r>
          </a:p>
          <a:p>
            <a:pPr>
              <a:spcBef>
                <a:spcPct val="0"/>
              </a:spcBef>
            </a:pPr>
            <a:endParaRPr lang="en-US" altLang="en-US"/>
          </a:p>
          <a:p>
            <a:pPr>
              <a:spcBef>
                <a:spcPct val="0"/>
              </a:spcBef>
            </a:pPr>
            <a:r>
              <a:rPr lang="en-US" altLang="en-US"/>
              <a:t>Schools must offer at least two choices within the types of milk listed in all locations where meals are served.</a:t>
            </a:r>
          </a:p>
          <a:p>
            <a:pPr>
              <a:spcBef>
                <a:spcPct val="0"/>
              </a:spcBef>
            </a:pPr>
            <a:endParaRPr lang="en-US" altLang="en-US"/>
          </a:p>
          <a:p>
            <a:pPr>
              <a:spcBef>
                <a:spcPct val="0"/>
              </a:spcBef>
            </a:pPr>
            <a:r>
              <a:rPr lang="en-US" altLang="en-US"/>
              <a:t>This final rule does not change the nutrition standards for optional non-dairy drinks offered to students with special dietary needs in place of milk at the request from parents. </a:t>
            </a:r>
          </a:p>
          <a:p>
            <a:pPr>
              <a:spcBef>
                <a:spcPct val="0"/>
              </a:spcBef>
            </a:pPr>
            <a:endParaRPr lang="en-US" altLang="en-US"/>
          </a:p>
          <a:p>
            <a:pPr>
              <a:spcBef>
                <a:spcPct val="0"/>
              </a:spcBef>
            </a:pPr>
            <a:r>
              <a:rPr lang="en-US" altLang="en-US"/>
              <a:t>Lastly, the milk fat and flavor restrictions established by this final rule also apply to meals for children in the 3-4 year-old age group. USDA notified program operators of this requirement for all school meals through implementation memorandum SP-29-2011. </a:t>
            </a:r>
          </a:p>
        </p:txBody>
      </p:sp>
      <p:sp>
        <p:nvSpPr>
          <p:cNvPr id="39939" name="Slide Number Placeholder 3">
            <a:extLst>
              <a:ext uri="{FF2B5EF4-FFF2-40B4-BE49-F238E27FC236}">
                <a16:creationId xmlns:a16="http://schemas.microsoft.com/office/drawing/2014/main" id="{A1BE6899-5A4C-45AA-BCBA-D773036BF4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578000CC-4727-42B3-95B3-045993A1B007}" type="slidenum">
              <a:rPr lang="en-US" altLang="en-US"/>
              <a:pPr/>
              <a:t>11</a:t>
            </a:fld>
            <a:endParaRPr lang="en-US" altLang="en-US"/>
          </a:p>
        </p:txBody>
      </p:sp>
      <p:sp>
        <p:nvSpPr>
          <p:cNvPr id="39940" name="Slide Image Placeholder 6">
            <a:extLst>
              <a:ext uri="{FF2B5EF4-FFF2-40B4-BE49-F238E27FC236}">
                <a16:creationId xmlns:a16="http://schemas.microsoft.com/office/drawing/2014/main" id="{0E691FD3-C018-4B8E-85CC-845503024E31}"/>
              </a:ext>
            </a:extLst>
          </p:cNvPr>
          <p:cNvSpPr>
            <a:spLocks noGrp="1" noRot="1" noChangeAspect="1" noTextEdit="1"/>
          </p:cNvSpPr>
          <p:nvPr>
            <p:ph type="sldImg"/>
          </p:nvPr>
        </p:nvSpPr>
        <p:spPr bwMode="auto">
          <a:xfrm>
            <a:off x="1255713" y="0"/>
            <a:ext cx="3989387" cy="2992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B4FAACA-A1DC-48B6-BFEE-8831571E2B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6C04B28-6BAD-41A9-ACDA-5C2A75622C7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3570" lvl="1" indent="-343570" defTabSz="918709" fontAlgn="auto">
              <a:spcBef>
                <a:spcPct val="0"/>
              </a:spcBef>
              <a:spcAft>
                <a:spcPts val="0"/>
              </a:spcAft>
              <a:buFontTx/>
              <a:buChar char="•"/>
              <a:defRPr/>
            </a:pPr>
            <a:r>
              <a:rPr lang="en-US" dirty="0">
                <a:latin typeface="Arial" charset="0"/>
                <a:cs typeface="Arial" charset="0"/>
              </a:rPr>
              <a:t>A daily serving of 1 cup of fruit </a:t>
            </a:r>
            <a:r>
              <a:rPr lang="en-US" u="sng" dirty="0">
                <a:latin typeface="Arial" charset="0"/>
                <a:cs typeface="Arial" charset="0"/>
              </a:rPr>
              <a:t>must</a:t>
            </a:r>
            <a:r>
              <a:rPr lang="en-US" dirty="0">
                <a:latin typeface="Arial" charset="0"/>
                <a:cs typeface="Arial" charset="0"/>
              </a:rPr>
              <a:t> be offered at breakfast and there are no maximum amounts of fruits that can be offered as long as the dietary standards for calories are met.  With OVS, students must select at least ½ cup fruit or vegetable with the meal. If OVS is not used, students must be served the complete menu as planned – one cup milk, one cup fruit, and the daily planned </a:t>
            </a:r>
            <a:r>
              <a:rPr lang="en-US" dirty="0" err="1">
                <a:latin typeface="Arial" charset="0"/>
                <a:cs typeface="Arial" charset="0"/>
              </a:rPr>
              <a:t>oz</a:t>
            </a:r>
            <a:r>
              <a:rPr lang="en-US" dirty="0">
                <a:latin typeface="Arial" charset="0"/>
                <a:cs typeface="Arial" charset="0"/>
              </a:rPr>
              <a:t> </a:t>
            </a:r>
            <a:r>
              <a:rPr lang="en-US" dirty="0" err="1">
                <a:latin typeface="Arial" charset="0"/>
                <a:cs typeface="Arial" charset="0"/>
              </a:rPr>
              <a:t>eq</a:t>
            </a:r>
            <a:r>
              <a:rPr lang="en-US" dirty="0">
                <a:latin typeface="Arial" charset="0"/>
                <a:cs typeface="Arial" charset="0"/>
              </a:rPr>
              <a:t> of grain and substitute for grain.</a:t>
            </a:r>
            <a:endParaRPr lang="en-US" i="1" dirty="0">
              <a:latin typeface="Arial" charset="0"/>
              <a:cs typeface="Arial" charset="0"/>
            </a:endParaRPr>
          </a:p>
          <a:p>
            <a:pPr marL="343570" lvl="1" indent="-343570" defTabSz="918709" fontAlgn="auto">
              <a:spcBef>
                <a:spcPct val="0"/>
              </a:spcBef>
              <a:spcAft>
                <a:spcPts val="0"/>
              </a:spcAft>
              <a:buFontTx/>
              <a:buChar char="•"/>
              <a:defRPr/>
            </a:pPr>
            <a:endParaRPr lang="en-US" dirty="0">
              <a:latin typeface="Arial" charset="0"/>
              <a:cs typeface="Arial" charset="0"/>
            </a:endParaRPr>
          </a:p>
          <a:p>
            <a:pPr marL="0" lvl="1" defTabSz="918709" fontAlgn="auto">
              <a:spcBef>
                <a:spcPct val="0"/>
              </a:spcBef>
              <a:spcAft>
                <a:spcPts val="0"/>
              </a:spcAft>
              <a:defRPr/>
            </a:pPr>
            <a:r>
              <a:rPr lang="en-US" dirty="0">
                <a:latin typeface="Arial" charset="0"/>
                <a:cs typeface="Arial" charset="0"/>
              </a:rPr>
              <a:t>Fruit may be offered in several different forms. These forms include: fresh, frozen, canned in juice or light syrup, and dried. For crediting purposes, dried fruit is credited as twice the volume as served. Therefore, ¼ of a cup of dried fruit is creditable as ½ of a cup of fruit.</a:t>
            </a:r>
          </a:p>
          <a:p>
            <a:pPr marL="343570" lvl="1" indent="-343570" defTabSz="918709" fontAlgn="auto">
              <a:spcBef>
                <a:spcPct val="0"/>
              </a:spcBef>
              <a:spcAft>
                <a:spcPts val="0"/>
              </a:spcAft>
              <a:defRPr/>
            </a:pPr>
            <a:endParaRPr lang="en-US" dirty="0">
              <a:latin typeface="Arial" charset="0"/>
              <a:cs typeface="Arial" charset="0"/>
            </a:endParaRPr>
          </a:p>
          <a:p>
            <a:pPr marL="0" lvl="1" defTabSz="918709" fontAlgn="auto">
              <a:spcBef>
                <a:spcPct val="0"/>
              </a:spcBef>
              <a:spcAft>
                <a:spcPts val="0"/>
              </a:spcAft>
              <a:defRPr/>
            </a:pPr>
            <a:r>
              <a:rPr lang="en-US" dirty="0">
                <a:latin typeface="Arial" charset="0"/>
                <a:cs typeface="Arial" charset="0"/>
              </a:rPr>
              <a:t>Menu planners must continue to use the most current revision of the </a:t>
            </a:r>
            <a:r>
              <a:rPr lang="en-US" u="sng" dirty="0">
                <a:latin typeface="Arial" charset="0"/>
                <a:cs typeface="Arial" charset="0"/>
              </a:rPr>
              <a:t>Food Buying Guide for Child Nutrition Programs</a:t>
            </a:r>
            <a:r>
              <a:rPr lang="en-US" dirty="0">
                <a:latin typeface="Arial" charset="0"/>
                <a:cs typeface="Arial" charset="0"/>
              </a:rPr>
              <a:t> to determine how to credit whole fruit.</a:t>
            </a:r>
          </a:p>
          <a:p>
            <a:pPr fontAlgn="auto">
              <a:spcBef>
                <a:spcPts val="0"/>
              </a:spcBef>
              <a:spcAft>
                <a:spcPts val="0"/>
              </a:spcAft>
              <a:defRPr/>
            </a:pPr>
            <a:endParaRPr lang="en-US" dirty="0"/>
          </a:p>
          <a:p>
            <a:pPr fontAlgn="auto">
              <a:spcBef>
                <a:spcPts val="0"/>
              </a:spcBef>
              <a:spcAft>
                <a:spcPts val="0"/>
              </a:spcAft>
              <a:defRPr/>
            </a:pPr>
            <a:r>
              <a:rPr lang="en-US" dirty="0"/>
              <a:t>Schools may offer 100 percent juice, but no more than half of the per-meal fruit component may be juice. </a:t>
            </a:r>
          </a:p>
          <a:p>
            <a:pPr fontAlgn="auto">
              <a:spcBef>
                <a:spcPts val="0"/>
              </a:spcBef>
              <a:spcAft>
                <a:spcPts val="0"/>
              </a:spcAft>
              <a:defRPr/>
            </a:pPr>
            <a:endParaRPr lang="en-US" dirty="0">
              <a:latin typeface="Arial" charset="0"/>
              <a:cs typeface="Arial" charset="0"/>
            </a:endParaRPr>
          </a:p>
          <a:p>
            <a:pPr fontAlgn="auto">
              <a:spcBef>
                <a:spcPts val="0"/>
              </a:spcBef>
              <a:spcAft>
                <a:spcPts val="0"/>
              </a:spcAft>
              <a:defRPr/>
            </a:pPr>
            <a:r>
              <a:rPr lang="en-US" dirty="0">
                <a:latin typeface="Arial" charset="0"/>
                <a:cs typeface="Arial" charset="0"/>
              </a:rPr>
              <a:t>Vegetables/vegetable juice</a:t>
            </a:r>
            <a:r>
              <a:rPr lang="en-US" dirty="0"/>
              <a:t> may be substituted for fruits; however, the first two cups per week of any such substitution must be from the</a:t>
            </a:r>
          </a:p>
          <a:p>
            <a:pPr fontAlgn="auto">
              <a:spcBef>
                <a:spcPts val="0"/>
              </a:spcBef>
              <a:spcAft>
                <a:spcPts val="0"/>
              </a:spcAft>
              <a:defRPr/>
            </a:pPr>
            <a:r>
              <a:rPr lang="en-US" dirty="0"/>
              <a:t>dark green, red/orange, beans and peas (legumes) or “other vegetables” subgroups as defined in §210.10(c)(2)(iii). Provided at least 2 cups of the red/orange, dark green, legumes, or “other” vegetable subgroups are offered over the course of the week, it does not matter what day of the week the starchy vegetables, if offered, are included in the menu. If a school meets the fruits requirement in the meal pattern, it may offer starchy vegetables as an </a:t>
            </a:r>
            <a:r>
              <a:rPr lang="en-US" b="1" dirty="0"/>
              <a:t>extra</a:t>
            </a:r>
            <a:r>
              <a:rPr lang="en-US" dirty="0"/>
              <a:t> if this fits within the weekly dietary specifications. The vegetables offered as extras (not as a substitute for fruits) are not covered by the SBP requirement to offer non-starchy vegetables first when substituting vegetables for fruits. </a:t>
            </a:r>
            <a:r>
              <a:rPr lang="en-US" b="1" u="sng" dirty="0"/>
              <a:t>In addition, vegetables that are offered as extras would not count for purposes of OVS. This means that the student who chooses hash browns as an extra item must have at least three additional breakfast items on the tray, including at least ½ cup of fruit, to have a reimbursable meal. </a:t>
            </a:r>
            <a:r>
              <a:rPr lang="en-US" dirty="0"/>
              <a:t>If the menu planner chooses this option, it is recommended to be consistent from day to day to avoid confusion for the students and employees at the point of service.</a:t>
            </a:r>
            <a:endParaRPr lang="en-US" b="1" u="sng" dirty="0"/>
          </a:p>
          <a:p>
            <a:pPr fontAlgn="auto">
              <a:spcBef>
                <a:spcPts val="0"/>
              </a:spcBef>
              <a:spcAft>
                <a:spcPts val="0"/>
              </a:spcAft>
              <a:defRPr/>
            </a:pPr>
            <a:endParaRPr lang="en-US" dirty="0"/>
          </a:p>
          <a:p>
            <a:pPr fontAlgn="auto">
              <a:spcBef>
                <a:spcPts val="0"/>
              </a:spcBef>
              <a:spcAft>
                <a:spcPts val="0"/>
              </a:spcAft>
              <a:defRPr/>
            </a:pPr>
            <a:r>
              <a:rPr lang="en-US" dirty="0"/>
              <a:t>The 1 cup fruit component may be met by offering ½ cup fruit and ½ cup vegetable provided the first 2 cups per week of vegetables substituted for fruit are from the dark green, red/orange, beans/peas (legumes) or ‘‘other vegetables’’ subgroups as defined in section 210.10(c)(2)(iii). </a:t>
            </a:r>
            <a:endParaRPr lang="en-US" dirty="0">
              <a:latin typeface="Arial" charset="0"/>
              <a:cs typeface="Arial" charset="0"/>
            </a:endParaRPr>
          </a:p>
        </p:txBody>
      </p:sp>
      <p:sp>
        <p:nvSpPr>
          <p:cNvPr id="40964" name="Slide Number Placeholder 3">
            <a:extLst>
              <a:ext uri="{FF2B5EF4-FFF2-40B4-BE49-F238E27FC236}">
                <a16:creationId xmlns:a16="http://schemas.microsoft.com/office/drawing/2014/main" id="{6476D7BE-FFA6-4C9D-935E-A5EA0C92E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481B52BD-BE44-41A4-806F-E48F4AC3EB98}"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59ACE53-ADCD-4B7D-A44E-3C39CD96D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8BA8D8E-B08D-4E04-A7E5-7CB2893982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Schools may offer a single fruit type, or a combination of fruits.</a:t>
            </a:r>
          </a:p>
          <a:p>
            <a:pPr>
              <a:spcBef>
                <a:spcPct val="0"/>
              </a:spcBef>
            </a:pPr>
            <a:endParaRPr lang="en-US" altLang="en-US" i="1"/>
          </a:p>
          <a:p>
            <a:pPr>
              <a:spcBef>
                <a:spcPct val="0"/>
              </a:spcBef>
            </a:pPr>
            <a:r>
              <a:rPr lang="en-US" altLang="en-US"/>
              <a:t>If using OVS, students must select at least ½ cup of fruit or vegetable for the meal to be reimbursable.  As previously mentioned, if OVS is not used, students must be served all components as planned to meet the daily and weekly meal pattern. We will briefly discuss OVS in more detail later in the presentation.</a:t>
            </a:r>
          </a:p>
          <a:p>
            <a:pPr>
              <a:spcBef>
                <a:spcPct val="0"/>
              </a:spcBef>
            </a:pPr>
            <a:endParaRPr lang="en-US" altLang="en-US"/>
          </a:p>
          <a:p>
            <a:pPr>
              <a:spcBef>
                <a:spcPct val="0"/>
              </a:spcBef>
            </a:pPr>
            <a:r>
              <a:rPr lang="en-US" altLang="en-US"/>
              <a:t>Refer to USDA Memorandum SP- 20 2012- REVISED, September 11, 2012 for additional information about fruit with added sugar.</a:t>
            </a:r>
          </a:p>
          <a:p>
            <a:pPr>
              <a:spcBef>
                <a:spcPct val="0"/>
              </a:spcBef>
            </a:pPr>
            <a:endParaRPr lang="en-US" altLang="en-US"/>
          </a:p>
        </p:txBody>
      </p:sp>
      <p:sp>
        <p:nvSpPr>
          <p:cNvPr id="41988" name="Slide Number Placeholder 3">
            <a:extLst>
              <a:ext uri="{FF2B5EF4-FFF2-40B4-BE49-F238E27FC236}">
                <a16:creationId xmlns:a16="http://schemas.microsoft.com/office/drawing/2014/main" id="{B3F919C1-40D6-4BB8-B34B-377582438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4C6AFE21-2FB4-4B1F-89F7-6684F930C218}"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Notes Placeholder 2">
            <a:extLst>
              <a:ext uri="{FF2B5EF4-FFF2-40B4-BE49-F238E27FC236}">
                <a16:creationId xmlns:a16="http://schemas.microsoft.com/office/drawing/2014/main" id="{56F73872-3135-4143-A7B2-83AF57486891}"/>
              </a:ext>
            </a:extLst>
          </p:cNvPr>
          <p:cNvSpPr>
            <a:spLocks noGrp="1"/>
          </p:cNvSpPr>
          <p:nvPr>
            <p:ph type="body" idx="1"/>
          </p:nvPr>
        </p:nvSpPr>
        <p:spPr bwMode="auto"/>
        <p:txBody>
          <a:bodyPr wrap="square" numCol="1" anchor="t" anchorCtr="0" compatLnSpc="1">
            <a:prstTxWarp prst="textNoShape">
              <a:avLst/>
            </a:prstTxWarp>
          </a:bodyPr>
          <a:lstStyle/>
          <a:p>
            <a:pPr marL="460784" lvl="1" defTabSz="921568" fontAlgn="auto">
              <a:spcBef>
                <a:spcPts val="0"/>
              </a:spcBef>
              <a:spcAft>
                <a:spcPts val="0"/>
              </a:spcAft>
              <a:defRPr/>
            </a:pPr>
            <a:r>
              <a:rPr lang="en-US" dirty="0"/>
              <a:t>Here you will find the grain requirement for the breakfast program. In the chart, you will see that there are overlaps in the weekly amounts across all levels (grades K-12). This overlap in weekly amounts of grains will be helpful for schools where students’ age/grade groups extend beyond those set in the new meal pattern.  </a:t>
            </a:r>
          </a:p>
          <a:p>
            <a:pPr lvl="1" fontAlgn="auto">
              <a:spcBef>
                <a:spcPts val="0"/>
              </a:spcBef>
              <a:spcAft>
                <a:spcPts val="0"/>
              </a:spcAft>
              <a:defRPr/>
            </a:pPr>
            <a:endParaRPr lang="en-US" dirty="0"/>
          </a:p>
          <a:p>
            <a:pPr lvl="1" fontAlgn="auto">
              <a:spcBef>
                <a:spcPct val="0"/>
              </a:spcBef>
              <a:spcAft>
                <a:spcPts val="0"/>
              </a:spcAft>
              <a:defRPr/>
            </a:pPr>
            <a:endParaRPr lang="en-US" dirty="0"/>
          </a:p>
        </p:txBody>
      </p:sp>
      <p:sp>
        <p:nvSpPr>
          <p:cNvPr id="43011" name="Slide Number Placeholder 3">
            <a:extLst>
              <a:ext uri="{FF2B5EF4-FFF2-40B4-BE49-F238E27FC236}">
                <a16:creationId xmlns:a16="http://schemas.microsoft.com/office/drawing/2014/main" id="{BE366A67-A9EE-4077-93E6-13DF19777B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10F6719D-4568-41A6-B57A-77516541B915}" type="slidenum">
              <a:rPr lang="en-US" altLang="en-US"/>
              <a:pPr/>
              <a:t>14</a:t>
            </a:fld>
            <a:endParaRPr lang="en-US" altLang="en-US"/>
          </a:p>
        </p:txBody>
      </p:sp>
      <p:sp>
        <p:nvSpPr>
          <p:cNvPr id="43012" name="Slide Image Placeholder 6">
            <a:extLst>
              <a:ext uri="{FF2B5EF4-FFF2-40B4-BE49-F238E27FC236}">
                <a16:creationId xmlns:a16="http://schemas.microsoft.com/office/drawing/2014/main" id="{523F0478-568E-4221-B050-F3E95D6EE822}"/>
              </a:ext>
            </a:extLst>
          </p:cNvPr>
          <p:cNvSpPr>
            <a:spLocks noGrp="1" noRot="1" noChangeAspect="1" noTextEdit="1"/>
          </p:cNvSpPr>
          <p:nvPr>
            <p:ph type="sldImg"/>
          </p:nvPr>
        </p:nvSpPr>
        <p:spPr bwMode="auto">
          <a:xfrm>
            <a:off x="1255713" y="0"/>
            <a:ext cx="3989387" cy="2992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9F5BC32-2D19-43A7-85FA-C8C1CEBC7C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F50DF59-F6C6-4488-A6FF-66190D1B24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163">
              <a:spcBef>
                <a:spcPct val="0"/>
              </a:spcBef>
            </a:pPr>
            <a:r>
              <a:rPr lang="en-US" altLang="en-US"/>
              <a:t>Weekly grain ranges allow flexibility to vary daily offerings; however, at least 1 oz eq of grains must be offered daily.</a:t>
            </a:r>
          </a:p>
          <a:p>
            <a:pPr defTabSz="919163">
              <a:spcBef>
                <a:spcPct val="0"/>
              </a:spcBef>
            </a:pPr>
            <a:endParaRPr lang="en-US" altLang="en-US"/>
          </a:p>
          <a:p>
            <a:pPr defTabSz="919163">
              <a:spcBef>
                <a:spcPct val="0"/>
              </a:spcBef>
            </a:pPr>
            <a:r>
              <a:rPr lang="en-US" altLang="en-US"/>
              <a:t>There is no grain-based dessert restriction at breakfast; however, some grain products, such as cookies and brownies, are not allowed.</a:t>
            </a:r>
          </a:p>
          <a:p>
            <a:pPr defTabSz="919163">
              <a:spcBef>
                <a:spcPct val="0"/>
              </a:spcBef>
            </a:pPr>
            <a:r>
              <a:rPr lang="en-US" altLang="en-US"/>
              <a:t>When serving grain products with added sugars, remember that the dietary standards for calories still must be met.</a:t>
            </a:r>
          </a:p>
          <a:p>
            <a:pPr defTabSz="919163">
              <a:spcBef>
                <a:spcPct val="0"/>
              </a:spcBef>
            </a:pPr>
            <a:endParaRPr lang="en-US" altLang="en-US"/>
          </a:p>
        </p:txBody>
      </p:sp>
      <p:sp>
        <p:nvSpPr>
          <p:cNvPr id="44036" name="Slide Number Placeholder 3">
            <a:extLst>
              <a:ext uri="{FF2B5EF4-FFF2-40B4-BE49-F238E27FC236}">
                <a16:creationId xmlns:a16="http://schemas.microsoft.com/office/drawing/2014/main" id="{1FBCF2CC-73B4-492A-8536-9A92216CFA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D887C3BE-86C4-4A28-894C-39EE22347B22}"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50B6969-61EE-48DF-A43C-60D68D109051}"/>
              </a:ext>
            </a:extLst>
          </p:cNvPr>
          <p:cNvSpPr>
            <a:spLocks noGrp="1" noRot="1" noChangeAspect="1" noTextEdit="1"/>
          </p:cNvSpPr>
          <p:nvPr>
            <p:ph type="sldImg"/>
          </p:nvPr>
        </p:nvSpPr>
        <p:spPr bwMode="auto">
          <a:xfrm>
            <a:off x="1255713" y="0"/>
            <a:ext cx="3989387" cy="2992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D23751E-F70F-4064-813D-3A3DAB7C0C1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3570" lvl="1" indent="-343570" defTabSz="918709" fontAlgn="auto">
              <a:spcBef>
                <a:spcPct val="0"/>
              </a:spcBef>
              <a:spcAft>
                <a:spcPts val="0"/>
              </a:spcAft>
              <a:buFontTx/>
              <a:buChar char="•"/>
              <a:defRPr/>
            </a:pPr>
            <a:r>
              <a:rPr lang="en-US" dirty="0">
                <a:latin typeface="Arial" charset="0"/>
                <a:cs typeface="Arial" charset="0"/>
              </a:rPr>
              <a:t>Schools must </a:t>
            </a:r>
            <a:r>
              <a:rPr lang="en-US" dirty="0">
                <a:latin typeface="Arial" charset="0"/>
              </a:rPr>
              <a:t>o</a:t>
            </a:r>
            <a:r>
              <a:rPr lang="en-US" dirty="0"/>
              <a:t>ffer required daily and weekly servings of whole grain-rich items grains at breakfast. Remember the definition of whole grain-rich – at least 50% of the total grain weight must be from a whole grain. Refer to the </a:t>
            </a:r>
            <a:r>
              <a:rPr lang="en-US" u="sng" dirty="0"/>
              <a:t>USDA Whole Grain Resource </a:t>
            </a:r>
            <a:r>
              <a:rPr lang="en-US" dirty="0"/>
              <a:t>for additional information.</a:t>
            </a:r>
            <a:endParaRPr lang="en-US" dirty="0">
              <a:latin typeface="Arial" charset="0"/>
              <a:cs typeface="Arial" charset="0"/>
            </a:endParaRPr>
          </a:p>
          <a:p>
            <a:pPr marL="343570" lvl="1" indent="-343570" defTabSz="918709" fontAlgn="auto">
              <a:spcBef>
                <a:spcPct val="0"/>
              </a:spcBef>
              <a:spcAft>
                <a:spcPts val="0"/>
              </a:spcAft>
              <a:buFontTx/>
              <a:buChar char="•"/>
              <a:defRPr/>
            </a:pPr>
            <a:r>
              <a:rPr lang="en-US" dirty="0">
                <a:latin typeface="Arial" charset="0"/>
                <a:cs typeface="Arial" charset="0"/>
              </a:rPr>
              <a:t>There is no meat/meat alternate component for breakfast. However, once schools meet the daily minimum grain quantity required (1 </a:t>
            </a:r>
            <a:r>
              <a:rPr lang="en-US" dirty="0"/>
              <a:t>ounce equivalent</a:t>
            </a:r>
            <a:r>
              <a:rPr lang="en-US" dirty="0">
                <a:latin typeface="Arial" charset="0"/>
                <a:cs typeface="Arial" charset="0"/>
              </a:rPr>
              <a:t> for all age-grade groups) for breakfast, they are allowed to offer meats/meat alternates as a substitute for additional grains. </a:t>
            </a:r>
            <a:r>
              <a:rPr lang="en-US" u="sng" dirty="0">
                <a:latin typeface="Arial" charset="0"/>
                <a:cs typeface="Arial" charset="0"/>
              </a:rPr>
              <a:t>This determination is made by the person planning the menus.</a:t>
            </a:r>
          </a:p>
          <a:p>
            <a:pPr marL="343570" lvl="1" indent="-343570" defTabSz="918709" fontAlgn="auto">
              <a:spcBef>
                <a:spcPct val="0"/>
              </a:spcBef>
              <a:spcAft>
                <a:spcPts val="0"/>
              </a:spcAft>
              <a:buFontTx/>
              <a:buChar char="•"/>
              <a:defRPr/>
            </a:pPr>
            <a:endParaRPr lang="en-US" dirty="0">
              <a:latin typeface="Arial" charset="0"/>
              <a:cs typeface="Arial" charset="0"/>
            </a:endParaRPr>
          </a:p>
          <a:p>
            <a:pPr marL="343570" lvl="1" indent="-343570" defTabSz="918709" fontAlgn="auto">
              <a:spcBef>
                <a:spcPct val="0"/>
              </a:spcBef>
              <a:spcAft>
                <a:spcPts val="0"/>
              </a:spcAft>
              <a:buFontTx/>
              <a:buChar char="•"/>
              <a:defRPr/>
            </a:pPr>
            <a:r>
              <a:rPr lang="en-US" dirty="0">
                <a:latin typeface="Arial" charset="0"/>
                <a:cs typeface="Arial" charset="0"/>
              </a:rPr>
              <a:t>In that case, the meat/meat alternate would count toward the weekly grains requirement, where a 1 </a:t>
            </a:r>
            <a:r>
              <a:rPr lang="en-US" dirty="0"/>
              <a:t>ounce equivalent </a:t>
            </a:r>
            <a:r>
              <a:rPr lang="en-US" dirty="0">
                <a:latin typeface="Arial" charset="0"/>
                <a:cs typeface="Arial" charset="0"/>
              </a:rPr>
              <a:t>of a meat/meat alternate (M/MA) credits as a 1 </a:t>
            </a:r>
            <a:r>
              <a:rPr lang="en-US" dirty="0"/>
              <a:t>ounce equivalent </a:t>
            </a:r>
            <a:r>
              <a:rPr lang="en-US" dirty="0">
                <a:latin typeface="Arial" charset="0"/>
                <a:cs typeface="Arial" charset="0"/>
              </a:rPr>
              <a:t>of grains.</a:t>
            </a:r>
          </a:p>
          <a:p>
            <a:pPr marL="343570" lvl="1" indent="-343570" defTabSz="918709" fontAlgn="auto">
              <a:spcBef>
                <a:spcPct val="0"/>
              </a:spcBef>
              <a:spcAft>
                <a:spcPts val="0"/>
              </a:spcAft>
              <a:buFontTx/>
              <a:buChar char="•"/>
              <a:defRPr/>
            </a:pPr>
            <a:endParaRPr lang="en-US" dirty="0">
              <a:latin typeface="Arial" charset="0"/>
              <a:cs typeface="Arial" charset="0"/>
            </a:endParaRPr>
          </a:p>
          <a:p>
            <a:pPr marL="0" lvl="1" defTabSz="918709" fontAlgn="auto">
              <a:spcBef>
                <a:spcPct val="0"/>
              </a:spcBef>
              <a:spcAft>
                <a:spcPts val="0"/>
              </a:spcAft>
              <a:defRPr/>
            </a:pPr>
            <a:r>
              <a:rPr lang="en-US" i="1" dirty="0">
                <a:latin typeface="Arial" charset="0"/>
                <a:cs typeface="Arial" charset="0"/>
              </a:rPr>
              <a:t>(Note to presenter: It is recommended to tailor this message about M/MA as grain substitute to be consistent with the menu planning practices of the SFA to avoid confusion for employees.)</a:t>
            </a:r>
          </a:p>
        </p:txBody>
      </p:sp>
      <p:sp>
        <p:nvSpPr>
          <p:cNvPr id="45060" name="Slide Number Placeholder 3">
            <a:extLst>
              <a:ext uri="{FF2B5EF4-FFF2-40B4-BE49-F238E27FC236}">
                <a16:creationId xmlns:a16="http://schemas.microsoft.com/office/drawing/2014/main" id="{025F4F03-2DE4-4E30-9626-64A930871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16E1212A-457A-4D01-A787-90B9E74047A1}"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7F53218-795E-4701-82DB-44AECF7D01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A8862F2-AFC4-4F64-B4B8-2EEC77B13D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At least 1 oz eq of grains must be offered daily AND the weekly total of grains for the specific grade group must be offered.</a:t>
            </a:r>
          </a:p>
          <a:p>
            <a:pPr>
              <a:spcBef>
                <a:spcPct val="0"/>
              </a:spcBef>
            </a:pPr>
            <a:endParaRPr lang="en-US" altLang="en-US"/>
          </a:p>
          <a:p>
            <a:pPr>
              <a:spcBef>
                <a:spcPct val="0"/>
              </a:spcBef>
            </a:pPr>
            <a:r>
              <a:rPr lang="en-US" altLang="en-US"/>
              <a:t>With certain limitations, meats/meat alternates may be substituted for part of the grain component to allow more menu planning flexibility.</a:t>
            </a:r>
          </a:p>
          <a:p>
            <a:pPr>
              <a:spcBef>
                <a:spcPct val="0"/>
              </a:spcBef>
            </a:pPr>
            <a:r>
              <a:rPr lang="en-US" altLang="en-US"/>
              <a:t>If M/MA are substituted for grains, the menu must offer at least 1 oz eq of grain daily and the M/MA substitution will count towards the weekly grains range and the dietary specifications (i.e. calories, saturated fat, etc.). The menu planner determines the crediting of items and this information should be consistent with the recipes and production records.</a:t>
            </a:r>
          </a:p>
          <a:p>
            <a:pPr>
              <a:spcBef>
                <a:spcPct val="0"/>
              </a:spcBef>
            </a:pPr>
            <a:endParaRPr lang="en-US" altLang="en-US"/>
          </a:p>
          <a:p>
            <a:pPr marL="0" lvl="1">
              <a:spcBef>
                <a:spcPct val="0"/>
              </a:spcBef>
            </a:pPr>
            <a:r>
              <a:rPr lang="en-US" altLang="en-US" i="1">
                <a:latin typeface="Arial" panose="020B0604020202020204" pitchFamily="34" charset="0"/>
                <a:cs typeface="Arial" panose="020B0604020202020204" pitchFamily="34" charset="0"/>
              </a:rPr>
              <a:t>(Note to SFA presenter: It is recommended to tailor this message about M/MA as grain substitute to be consistent with the menu planning practices of the SFA to avoid confusion for employees.)</a:t>
            </a:r>
          </a:p>
        </p:txBody>
      </p:sp>
      <p:sp>
        <p:nvSpPr>
          <p:cNvPr id="46084" name="Slide Number Placeholder 3">
            <a:extLst>
              <a:ext uri="{FF2B5EF4-FFF2-40B4-BE49-F238E27FC236}">
                <a16:creationId xmlns:a16="http://schemas.microsoft.com/office/drawing/2014/main" id="{2EEBE97E-1D6C-4CC5-8047-523350FB4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2EC98094-8829-40CE-B7F6-9A87E9ACF2AD}"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EDA9161-94F6-4680-828A-932392D656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E1BA5EB-22FC-4DCC-BF68-48AD38E12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163">
              <a:spcBef>
                <a:spcPct val="0"/>
              </a:spcBef>
            </a:pPr>
            <a:r>
              <a:rPr lang="en-US" altLang="en-US"/>
              <a:t>As previously mentioned, there is no M/MA component required or included in the meal pattern at breakfast; however, M/MA may be </a:t>
            </a:r>
            <a:r>
              <a:rPr lang="en-US" altLang="en-US" i="1"/>
              <a:t>substituted </a:t>
            </a:r>
            <a:r>
              <a:rPr lang="en-US" altLang="en-US"/>
              <a:t>for grains (which means that they count as a component) after the daily minimum grains are offered. In addition, M/MA may be offered as “extras” and NOT counted as a reimbursable meal component. Any extras added to the menu must fit within the dietary specifications (calories, sodium, saturated fat, and trans fat).</a:t>
            </a:r>
          </a:p>
          <a:p>
            <a:pPr defTabSz="919163">
              <a:spcBef>
                <a:spcPct val="0"/>
              </a:spcBef>
            </a:pPr>
            <a:endParaRPr lang="en-US" altLang="en-US"/>
          </a:p>
          <a:p>
            <a:pPr defTabSz="919163">
              <a:spcBef>
                <a:spcPct val="0"/>
              </a:spcBef>
            </a:pPr>
            <a:r>
              <a:rPr lang="en-US" altLang="en-US"/>
              <a:t>Keep in mind that meal costs increase when offering M/MA as extras because these items will not contribute to component contribution and the remaining meal components must be provided in the full amounts required by both daily and weekly meal pattern. However, wise use of “extras” may increase student satisfaction so it is important to balance menu planning, nutrient content, and participation.</a:t>
            </a:r>
          </a:p>
          <a:p>
            <a:pPr defTabSz="919163">
              <a:spcBef>
                <a:spcPct val="0"/>
              </a:spcBef>
            </a:pPr>
            <a:endParaRPr lang="en-US" altLang="en-US"/>
          </a:p>
          <a:p>
            <a:pPr marL="0" lvl="1" defTabSz="919163">
              <a:spcBef>
                <a:spcPct val="0"/>
              </a:spcBef>
            </a:pPr>
            <a:r>
              <a:rPr lang="en-US" altLang="en-US" i="1">
                <a:latin typeface="Arial" panose="020B0604020202020204" pitchFamily="34" charset="0"/>
                <a:cs typeface="Arial" panose="020B0604020202020204" pitchFamily="34" charset="0"/>
              </a:rPr>
              <a:t>(Note to presenter: It is recommended to tailor this message about M/MA as grain substitute to be consistent with the menu planning practices of the SFA to avoid confusion for employees.)</a:t>
            </a:r>
            <a:endParaRPr lang="en-US" altLang="en-US"/>
          </a:p>
          <a:p>
            <a:pPr defTabSz="919163">
              <a:spcBef>
                <a:spcPct val="0"/>
              </a:spcBef>
            </a:pPr>
            <a:endParaRPr lang="en-US" altLang="en-US"/>
          </a:p>
        </p:txBody>
      </p:sp>
      <p:sp>
        <p:nvSpPr>
          <p:cNvPr id="47108" name="Slide Number Placeholder 3">
            <a:extLst>
              <a:ext uri="{FF2B5EF4-FFF2-40B4-BE49-F238E27FC236}">
                <a16:creationId xmlns:a16="http://schemas.microsoft.com/office/drawing/2014/main" id="{847F9FAD-4671-4099-AFA8-DC31D64E1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3AA41104-BC0F-4FA5-BCAD-2875032212B7}"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D63347F-72C6-415C-8825-8F4A281BE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85570E6-0DEF-431F-BA71-A65AFC1F747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ct val="0"/>
              </a:spcBef>
              <a:spcAft>
                <a:spcPts val="0"/>
              </a:spcAft>
              <a:defRPr/>
            </a:pPr>
            <a:r>
              <a:rPr lang="en-US" dirty="0"/>
              <a:t>There is much to consider when planning menus – student participation, cost, ease of recognition of the reimbursable meal at point of service, and student understanding of the meal composition! It is recommended to be consistent from day to day when planning grain combinations and “extras” to avoid confusion for both students and staff.</a:t>
            </a:r>
          </a:p>
          <a:p>
            <a:pPr fontAlgn="auto">
              <a:spcBef>
                <a:spcPct val="0"/>
              </a:spcBef>
              <a:spcAft>
                <a:spcPts val="0"/>
              </a:spcAft>
              <a:defRPr/>
            </a:pPr>
            <a:endParaRPr lang="en-US" dirty="0"/>
          </a:p>
          <a:p>
            <a:pPr fontAlgn="auto">
              <a:spcBef>
                <a:spcPts val="0"/>
              </a:spcBef>
              <a:spcAft>
                <a:spcPts val="0"/>
              </a:spcAft>
              <a:buFont typeface="Arial" pitchFamily="34" charset="0"/>
              <a:buNone/>
              <a:defRPr/>
            </a:pPr>
            <a:r>
              <a:rPr lang="en-US" b="1" dirty="0">
                <a:solidFill>
                  <a:schemeClr val="accent3"/>
                </a:solidFill>
              </a:rPr>
              <a:t>Grains-meat/meat alternate combination items </a:t>
            </a:r>
          </a:p>
          <a:p>
            <a:pPr marL="182880" indent="-182880" fontAlgn="auto">
              <a:spcBef>
                <a:spcPts val="0"/>
              </a:spcBef>
              <a:spcAft>
                <a:spcPts val="0"/>
              </a:spcAft>
              <a:buFont typeface="Arial" pitchFamily="34" charset="0"/>
              <a:buChar char="•"/>
              <a:defRPr/>
            </a:pPr>
            <a:r>
              <a:rPr lang="en-US" dirty="0"/>
              <a:t>When counting the meat/meat alternate as a substitute for grains, the combo may count as two food items </a:t>
            </a:r>
          </a:p>
          <a:p>
            <a:pPr lvl="1" indent="-182880" fontAlgn="auto">
              <a:spcBef>
                <a:spcPts val="0"/>
              </a:spcBef>
              <a:spcAft>
                <a:spcPts val="0"/>
              </a:spcAft>
              <a:buFont typeface="Arial" pitchFamily="34" charset="0"/>
              <a:buChar char="–"/>
              <a:defRPr/>
            </a:pPr>
            <a:r>
              <a:rPr lang="en-US" dirty="0"/>
              <a:t>Example: breakfast sandwich w/ 1 oz eq of grains and 1 oz eq of m/ma substituted as grains = 2 food items</a:t>
            </a:r>
          </a:p>
          <a:p>
            <a:pPr lvl="1" indent="-182880" fontAlgn="auto">
              <a:spcBef>
                <a:spcPts val="0"/>
              </a:spcBef>
              <a:spcAft>
                <a:spcPts val="0"/>
              </a:spcAft>
              <a:buFont typeface="Arial" pitchFamily="34" charset="0"/>
              <a:buChar char="–"/>
              <a:defRPr/>
            </a:pPr>
            <a:r>
              <a:rPr lang="en-US" dirty="0"/>
              <a:t>Must offer 2 additional items: fruit and milk</a:t>
            </a:r>
          </a:p>
          <a:p>
            <a:pPr lvl="1" indent="-182880" fontAlgn="auto">
              <a:spcBef>
                <a:spcPts val="0"/>
              </a:spcBef>
              <a:spcAft>
                <a:spcPts val="0"/>
              </a:spcAft>
              <a:buFont typeface="Arial" pitchFamily="34" charset="0"/>
              <a:buChar char="–"/>
              <a:defRPr/>
            </a:pPr>
            <a:r>
              <a:rPr lang="en-US" dirty="0"/>
              <a:t>Student may not decline the sandwich since they may decline only one item.</a:t>
            </a:r>
          </a:p>
          <a:p>
            <a:pPr marL="182880" indent="-182880" fontAlgn="auto">
              <a:spcBef>
                <a:spcPts val="0"/>
              </a:spcBef>
              <a:spcAft>
                <a:spcPts val="0"/>
              </a:spcAft>
              <a:buFont typeface="Arial" pitchFamily="34" charset="0"/>
              <a:buChar char="•"/>
              <a:defRPr/>
            </a:pPr>
            <a:endParaRPr lang="en-US" dirty="0"/>
          </a:p>
          <a:p>
            <a:pPr marL="182880" indent="-182880" fontAlgn="auto">
              <a:spcBef>
                <a:spcPts val="0"/>
              </a:spcBef>
              <a:spcAft>
                <a:spcPts val="0"/>
              </a:spcAft>
              <a:buFont typeface="Arial" pitchFamily="34" charset="0"/>
              <a:buChar char="•"/>
              <a:defRPr/>
            </a:pPr>
            <a:r>
              <a:rPr lang="en-US" dirty="0"/>
              <a:t>If counting the meat/meat alternate as “extra” instead of substitute for the grains component, the sandwich  is one food item </a:t>
            </a:r>
          </a:p>
          <a:p>
            <a:pPr lvl="1" indent="-182880" fontAlgn="auto">
              <a:spcBef>
                <a:spcPts val="0"/>
              </a:spcBef>
              <a:spcAft>
                <a:spcPts val="0"/>
              </a:spcAft>
              <a:buFont typeface="Arial" pitchFamily="34" charset="0"/>
              <a:buChar char="–"/>
              <a:defRPr/>
            </a:pPr>
            <a:r>
              <a:rPr lang="en-US" dirty="0"/>
              <a:t>Example: egg sandwich w/ 1 oz eq of grains and 1 oz eq of m/ma not counting as grains (extra) = 1 food item </a:t>
            </a:r>
          </a:p>
          <a:p>
            <a:pPr lvl="1" indent="-182880" fontAlgn="auto">
              <a:spcBef>
                <a:spcPts val="0"/>
              </a:spcBef>
              <a:spcAft>
                <a:spcPts val="0"/>
              </a:spcAft>
              <a:buFont typeface="Arial" pitchFamily="34" charset="0"/>
              <a:buChar char="–"/>
              <a:defRPr/>
            </a:pPr>
            <a:r>
              <a:rPr lang="en-US" dirty="0"/>
              <a:t>Three additional items must be offered to have OVS: another grain, fruit, and milk</a:t>
            </a:r>
          </a:p>
          <a:p>
            <a:pPr lvl="1" indent="-182880" fontAlgn="auto">
              <a:spcBef>
                <a:spcPts val="0"/>
              </a:spcBef>
              <a:spcAft>
                <a:spcPts val="0"/>
              </a:spcAft>
              <a:buFont typeface="Arial" pitchFamily="34" charset="0"/>
              <a:buChar char="–"/>
              <a:defRPr/>
            </a:pPr>
            <a:r>
              <a:rPr lang="en-US" dirty="0"/>
              <a:t>Student may decline the sandwich since it is one item</a:t>
            </a:r>
          </a:p>
          <a:p>
            <a:pPr lvl="1" fontAlgn="auto">
              <a:spcBef>
                <a:spcPts val="0"/>
              </a:spcBef>
              <a:spcAft>
                <a:spcPts val="0"/>
              </a:spcAft>
              <a:buFont typeface="Arial" pitchFamily="34" charset="0"/>
              <a:buNone/>
              <a:defRPr/>
            </a:pPr>
            <a:endParaRPr lang="en-US" dirty="0"/>
          </a:p>
          <a:p>
            <a:pPr marL="182880" indent="-182880" fontAlgn="auto">
              <a:spcBef>
                <a:spcPts val="0"/>
              </a:spcBef>
              <a:spcAft>
                <a:spcPts val="0"/>
              </a:spcAft>
              <a:buFont typeface="Arial" pitchFamily="34" charset="0"/>
              <a:buChar char="•"/>
              <a:defRPr/>
            </a:pPr>
            <a:r>
              <a:rPr lang="en-US" dirty="0"/>
              <a:t>Consistency in menu planning is highly recommended!</a:t>
            </a:r>
          </a:p>
          <a:p>
            <a:pPr marL="0" lvl="1" fontAlgn="auto">
              <a:spcBef>
                <a:spcPts val="0"/>
              </a:spcBef>
              <a:spcAft>
                <a:spcPts val="0"/>
              </a:spcAft>
              <a:buFont typeface="Arial" pitchFamily="34" charset="0"/>
              <a:buNone/>
              <a:defRPr/>
            </a:pPr>
            <a:r>
              <a:rPr lang="en-US" i="1" dirty="0">
                <a:latin typeface="Arial" charset="0"/>
                <a:cs typeface="Arial" charset="0"/>
              </a:rPr>
              <a:t>(Note to presenter: It is recommended to tailor this message about M/MA as grain substitute to be consistent with the menu planning practices of the SFA to avoid confusion for employees.)</a:t>
            </a:r>
            <a:endParaRPr lang="en-US" dirty="0"/>
          </a:p>
          <a:p>
            <a:pPr fontAlgn="auto">
              <a:spcBef>
                <a:spcPct val="0"/>
              </a:spcBef>
              <a:spcAft>
                <a:spcPts val="0"/>
              </a:spcAft>
              <a:defRPr/>
            </a:pPr>
            <a:endParaRPr lang="en-US" dirty="0"/>
          </a:p>
        </p:txBody>
      </p:sp>
      <p:sp>
        <p:nvSpPr>
          <p:cNvPr id="48132" name="Slide Number Placeholder 3">
            <a:extLst>
              <a:ext uri="{FF2B5EF4-FFF2-40B4-BE49-F238E27FC236}">
                <a16:creationId xmlns:a16="http://schemas.microsoft.com/office/drawing/2014/main" id="{A8903A8A-B378-4D4C-9D85-477B15EB25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D157CD93-9997-4BF1-AC8D-2E06FC77771C}"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07C30BC-10BC-413B-8BA1-B31C4E9D0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7C15335-1740-4324-A600-86E746C14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Let’s look at some of the requirements for the reimbursable breakfasts served beginning July 1, 2014 along with a quick review of some of the existing requirements. Menus may be planned with grade groups similar to lunch and there are minimum and maximum calorie ranges for each group. We will discuss the “overlap” for menu planning flexibility in upcoming slides.</a:t>
            </a:r>
          </a:p>
          <a:p>
            <a:pPr>
              <a:spcBef>
                <a:spcPct val="0"/>
              </a:spcBef>
            </a:pPr>
            <a:endParaRPr lang="en-US" altLang="en-US"/>
          </a:p>
          <a:p>
            <a:pPr>
              <a:spcBef>
                <a:spcPct val="0"/>
              </a:spcBef>
            </a:pPr>
            <a:r>
              <a:rPr lang="en-US" altLang="en-US"/>
              <a:t>We will discuss these topics and the required changes on subsequent slides.</a:t>
            </a:r>
          </a:p>
        </p:txBody>
      </p:sp>
      <p:sp>
        <p:nvSpPr>
          <p:cNvPr id="30724" name="Slide Number Placeholder 3">
            <a:extLst>
              <a:ext uri="{FF2B5EF4-FFF2-40B4-BE49-F238E27FC236}">
                <a16:creationId xmlns:a16="http://schemas.microsoft.com/office/drawing/2014/main" id="{F647AB3F-A792-4644-A7B0-85334D7E5D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4ECC2674-1F93-4B16-846A-43CCF8D0980F}"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7CE8F13-A53C-4406-BB71-587E8629C8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51C858E-CCAB-4F7E-8C6C-51428AEAF41B}"/>
              </a:ext>
            </a:extLst>
          </p:cNvPr>
          <p:cNvSpPr>
            <a:spLocks noGrp="1"/>
          </p:cNvSpPr>
          <p:nvPr>
            <p:ph type="body" idx="1"/>
          </p:nvPr>
        </p:nvSpPr>
        <p:spPr/>
        <p:txBody>
          <a:bodyPr/>
          <a:lstStyle/>
          <a:p>
            <a:pPr fontAlgn="auto">
              <a:spcBef>
                <a:spcPts val="0"/>
              </a:spcBef>
              <a:spcAft>
                <a:spcPts val="0"/>
              </a:spcAft>
              <a:defRPr/>
            </a:pPr>
            <a:r>
              <a:rPr lang="en-US" dirty="0"/>
              <a:t>The regulations state that </a:t>
            </a:r>
            <a:r>
              <a:rPr lang="en-US" b="1" dirty="0"/>
              <a:t>all menu items on the serving line must be identified as part of the reimbursable meal. </a:t>
            </a:r>
            <a:r>
              <a:rPr lang="en-US" dirty="0"/>
              <a:t>(Refer to the meal identification section in the SP10-2012 Final Rule “Nutrition Standards in the National School Lunch and School Breakfast Programs” </a:t>
            </a:r>
            <a:r>
              <a:rPr lang="en-US" i="1" cap="all" dirty="0"/>
              <a:t>Questions &amp; Answers  for Program Operators.</a:t>
            </a:r>
            <a:r>
              <a:rPr lang="en-US" dirty="0"/>
              <a:t>)</a:t>
            </a:r>
          </a:p>
          <a:p>
            <a:pPr fontAlgn="auto">
              <a:spcBef>
                <a:spcPts val="0"/>
              </a:spcBef>
              <a:spcAft>
                <a:spcPts val="0"/>
              </a:spcAft>
              <a:defRPr/>
            </a:pPr>
            <a:r>
              <a:rPr lang="en-US" dirty="0"/>
              <a:t>The foods or food components that are part of a meal must be labeled, listed, or otherwise identified near/at the beginning of the serving line and prior to the Point-of Service so the students can easily choose a reimbursable meal. The requirement for SFAs to identify, near or at the beginning of the serving line, the food items that constitute a reimbursable meal is intended to assist students in selecting the meal components that comprise the meal and in the appropriate quantities. The final rule, however, does not set specific requirements. SFAs may establish requirements to fit their menu, facilities, layout and other considerations.</a:t>
            </a:r>
          </a:p>
        </p:txBody>
      </p:sp>
      <p:sp>
        <p:nvSpPr>
          <p:cNvPr id="49156" name="Slide Number Placeholder 3">
            <a:extLst>
              <a:ext uri="{FF2B5EF4-FFF2-40B4-BE49-F238E27FC236}">
                <a16:creationId xmlns:a16="http://schemas.microsoft.com/office/drawing/2014/main" id="{C3474D44-E3BE-40C4-A430-5246FB07BC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A1FA7C7F-63B9-4574-8F73-E702E344E860}"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0AAD060-7D49-4F30-B2DE-F91474E3DF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83F0DE5-1A8D-42B9-AFB6-55DC7F83A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bullets on this slide summarize the breakfast requirements as of July 1, 2014.</a:t>
            </a:r>
          </a:p>
        </p:txBody>
      </p:sp>
      <p:sp>
        <p:nvSpPr>
          <p:cNvPr id="50180" name="Slide Number Placeholder 3">
            <a:extLst>
              <a:ext uri="{FF2B5EF4-FFF2-40B4-BE49-F238E27FC236}">
                <a16:creationId xmlns:a16="http://schemas.microsoft.com/office/drawing/2014/main" id="{DAD8B453-E82C-405E-BB7C-4D2E6A785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93C0CFD-5C67-4C58-9520-968D13BB244B}"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AF2BB1E-EAB0-4855-8439-446A0D75BA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1D00A7C-0B7E-43DB-B302-5D600F4D2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Here are a few important points to remember….</a:t>
            </a:r>
          </a:p>
          <a:p>
            <a:pPr>
              <a:spcBef>
                <a:spcPct val="0"/>
              </a:spcBef>
            </a:pPr>
            <a:r>
              <a:rPr lang="en-US" altLang="en-US"/>
              <a:t>Follow instructions from the menu planner for preparation and service as the menu planner must indicate what choices or combination of choices the student may select in order to have a reimbursable meal.  The menu planner may decide to offer 1 grain on some days and 2 grains on other days for non-OVS menus to meet the weekly minimums. For OVS, the menu planner may decide to offer 2 grains or 2 fruits to meet the required 4 food items. It is important to understand the planned menu and offer the items as planned. Communicate the planned menu to students via signage and carefully assess the student selections at point of service</a:t>
            </a:r>
          </a:p>
          <a:p>
            <a:pPr>
              <a:spcBef>
                <a:spcPct val="0"/>
              </a:spcBef>
            </a:pPr>
            <a:endParaRPr lang="en-US" altLang="en-US"/>
          </a:p>
          <a:p>
            <a:pPr>
              <a:spcBef>
                <a:spcPct val="0"/>
              </a:spcBef>
            </a:pPr>
            <a:r>
              <a:rPr lang="en-US" altLang="en-US"/>
              <a:t>Ask questions if you are not clear about the meal composition for each day.</a:t>
            </a:r>
          </a:p>
          <a:p>
            <a:pPr>
              <a:spcBef>
                <a:spcPct val="0"/>
              </a:spcBef>
            </a:pPr>
            <a:endParaRPr lang="en-US" altLang="en-US"/>
          </a:p>
          <a:p>
            <a:pPr>
              <a:spcBef>
                <a:spcPct val="0"/>
              </a:spcBef>
            </a:pPr>
            <a:r>
              <a:rPr lang="en-US" altLang="en-US"/>
              <a:t>Educate yourself, students, and school staff about changes to the breakfast meal. Refer to USDA guidance and memorandums for additional and updated information.</a:t>
            </a:r>
          </a:p>
        </p:txBody>
      </p:sp>
      <p:sp>
        <p:nvSpPr>
          <p:cNvPr id="51204" name="Slide Number Placeholder 3">
            <a:extLst>
              <a:ext uri="{FF2B5EF4-FFF2-40B4-BE49-F238E27FC236}">
                <a16:creationId xmlns:a16="http://schemas.microsoft.com/office/drawing/2014/main" id="{71244471-AF8F-49ED-8523-7480CF62F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1FCB3C-1DBB-429B-8F2B-D2977D58DE5C}"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8D76929-65B6-48C4-A12F-05CE69DFF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C90BCDB-917E-4899-91A5-78DE2AB6B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163">
              <a:spcBef>
                <a:spcPct val="0"/>
              </a:spcBef>
            </a:pPr>
            <a:endParaRPr lang="en-US" altLang="en-US"/>
          </a:p>
          <a:p>
            <a:pPr defTabSz="919163">
              <a:spcBef>
                <a:spcPct val="0"/>
              </a:spcBef>
            </a:pPr>
            <a:r>
              <a:rPr lang="en-US" altLang="en-US"/>
              <a:t>This concludes this presentation on the breakfast meal pattern. We hope that this session has provided useful information Please contact us if you have additional questions or need technical assistance. Remember that there is a separate presentation entitled </a:t>
            </a:r>
            <a:r>
              <a:rPr lang="en-US" altLang="en-US" i="1"/>
              <a:t>I Decline! </a:t>
            </a:r>
            <a:r>
              <a:rPr lang="en-US" altLang="en-US"/>
              <a:t>that provides additional information about OVS at breakfast and lunch.</a:t>
            </a:r>
          </a:p>
        </p:txBody>
      </p:sp>
      <p:sp>
        <p:nvSpPr>
          <p:cNvPr id="52228" name="Slide Number Placeholder 3">
            <a:extLst>
              <a:ext uri="{FF2B5EF4-FFF2-40B4-BE49-F238E27FC236}">
                <a16:creationId xmlns:a16="http://schemas.microsoft.com/office/drawing/2014/main" id="{BA2B154C-FC3C-4F4F-B7D5-2C1B5A6E82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013BCD0B-9E82-475F-A373-F89AEDE9DD4E}" type="slidenum">
              <a:rPr lang="en-US" altLang="en-US"/>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5FB31AD-2FCC-421B-870C-A79D94570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5915BA9D-E5F2-47F3-ABB2-2F33415A56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Let’s look at the menu planning specifics: There are 3 grade groups that may be used to plan the menus: k-5, 6-8, and 9-12. The breakfast component requirements for the three grade groups overlap so a single K-12 menu could be used for all. </a:t>
            </a:r>
          </a:p>
          <a:p>
            <a:pPr>
              <a:spcBef>
                <a:spcPct val="0"/>
              </a:spcBef>
            </a:pPr>
            <a:r>
              <a:rPr lang="en-US" altLang="en-US"/>
              <a:t>We will talk more about this later when we review the calorie ranges for each grade group.</a:t>
            </a:r>
          </a:p>
        </p:txBody>
      </p:sp>
      <p:sp>
        <p:nvSpPr>
          <p:cNvPr id="31748" name="Slide Number Placeholder 3">
            <a:extLst>
              <a:ext uri="{FF2B5EF4-FFF2-40B4-BE49-F238E27FC236}">
                <a16:creationId xmlns:a16="http://schemas.microsoft.com/office/drawing/2014/main" id="{451E3FE1-980F-44E1-9072-54EF0E8EB1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B6797E4E-DBDD-44C4-BEF8-715C6BBD2BDE}"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335AACA-784D-49AC-A277-A9288215BA80}"/>
              </a:ext>
            </a:extLst>
          </p:cNvPr>
          <p:cNvSpPr>
            <a:spLocks noGrp="1" noRot="1" noChangeAspect="1" noTextEdit="1"/>
          </p:cNvSpPr>
          <p:nvPr>
            <p:ph type="sldImg"/>
          </p:nvPr>
        </p:nvSpPr>
        <p:spPr bwMode="auto">
          <a:xfrm>
            <a:off x="1255713" y="0"/>
            <a:ext cx="3989387" cy="2992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1452239-BC35-4C80-9A0E-64DD54981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3763">
              <a:spcBef>
                <a:spcPct val="0"/>
              </a:spcBef>
            </a:pPr>
            <a:r>
              <a:rPr lang="en-US" altLang="en-US">
                <a:latin typeface="Arial" panose="020B0604020202020204" pitchFamily="34" charset="0"/>
                <a:cs typeface="Arial" panose="020B0604020202020204" pitchFamily="34" charset="0"/>
              </a:rPr>
              <a:t>There are 3 components for breakfast:  Fruits, Grains and Milk. </a:t>
            </a:r>
            <a:r>
              <a:rPr lang="en-US" altLang="en-US"/>
              <a:t>The menu planner must indicate what choices or combination of choices the student may select in order to have a reimbursable meal. </a:t>
            </a:r>
            <a:endParaRPr lang="en-US" altLang="en-US">
              <a:latin typeface="Arial" panose="020B0604020202020204" pitchFamily="34" charset="0"/>
              <a:cs typeface="Arial" panose="020B0604020202020204" pitchFamily="34" charset="0"/>
            </a:endParaRPr>
          </a:p>
          <a:p>
            <a:pPr defTabSz="893763">
              <a:spcBef>
                <a:spcPct val="0"/>
              </a:spcBef>
            </a:pPr>
            <a:endParaRPr lang="en-US" altLang="en-US">
              <a:latin typeface="Arial" panose="020B0604020202020204" pitchFamily="34" charset="0"/>
              <a:cs typeface="Arial" panose="020B0604020202020204" pitchFamily="34" charset="0"/>
            </a:endParaRPr>
          </a:p>
          <a:p>
            <a:pPr defTabSz="893763">
              <a:spcBef>
                <a:spcPct val="0"/>
              </a:spcBef>
            </a:pPr>
            <a:r>
              <a:rPr lang="en-US" altLang="en-US">
                <a:latin typeface="Arial" panose="020B0604020202020204" pitchFamily="34" charset="0"/>
                <a:cs typeface="Arial" panose="020B0604020202020204" pitchFamily="34" charset="0"/>
              </a:rPr>
              <a:t>In the School Breakfast Program, meats/meat alternates and vegetables are not required components for a reimbursable meal but may be offered under certain circumstances which we’ll discuss in subsequent slides.</a:t>
            </a:r>
            <a:endParaRPr lang="en-US" altLang="en-US"/>
          </a:p>
        </p:txBody>
      </p:sp>
      <p:sp>
        <p:nvSpPr>
          <p:cNvPr id="32772" name="Slide Number Placeholder 3">
            <a:extLst>
              <a:ext uri="{FF2B5EF4-FFF2-40B4-BE49-F238E27FC236}">
                <a16:creationId xmlns:a16="http://schemas.microsoft.com/office/drawing/2014/main" id="{9C3AB8D8-3840-4934-9721-6B4B85F63E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1675" indent="-269875">
              <a:defRPr>
                <a:solidFill>
                  <a:schemeClr val="tx1"/>
                </a:solidFill>
                <a:latin typeface="Calibri" panose="020F0502020204030204" pitchFamily="34" charset="0"/>
              </a:defRPr>
            </a:lvl2pPr>
            <a:lvl3pPr marL="1081088" indent="-215900">
              <a:defRPr>
                <a:solidFill>
                  <a:schemeClr val="tx1"/>
                </a:solidFill>
                <a:latin typeface="Calibri" panose="020F0502020204030204" pitchFamily="34" charset="0"/>
              </a:defRPr>
            </a:lvl3pPr>
            <a:lvl4pPr marL="1512888" indent="-215900">
              <a:defRPr>
                <a:solidFill>
                  <a:schemeClr val="tx1"/>
                </a:solidFill>
                <a:latin typeface="Calibri" panose="020F0502020204030204" pitchFamily="34" charset="0"/>
              </a:defRPr>
            </a:lvl4pPr>
            <a:lvl5pPr marL="1944688" indent="-215900">
              <a:defRPr>
                <a:solidFill>
                  <a:schemeClr val="tx1"/>
                </a:solidFill>
                <a:latin typeface="Calibri" panose="020F0502020204030204" pitchFamily="34" charset="0"/>
              </a:defRPr>
            </a:lvl5pPr>
            <a:lvl6pPr marL="2401888" indent="-215900" fontAlgn="base">
              <a:spcBef>
                <a:spcPct val="0"/>
              </a:spcBef>
              <a:spcAft>
                <a:spcPct val="0"/>
              </a:spcAft>
              <a:defRPr>
                <a:solidFill>
                  <a:schemeClr val="tx1"/>
                </a:solidFill>
                <a:latin typeface="Calibri" panose="020F0502020204030204" pitchFamily="34" charset="0"/>
              </a:defRPr>
            </a:lvl6pPr>
            <a:lvl7pPr marL="2859088" indent="-215900" fontAlgn="base">
              <a:spcBef>
                <a:spcPct val="0"/>
              </a:spcBef>
              <a:spcAft>
                <a:spcPct val="0"/>
              </a:spcAft>
              <a:defRPr>
                <a:solidFill>
                  <a:schemeClr val="tx1"/>
                </a:solidFill>
                <a:latin typeface="Calibri" panose="020F0502020204030204" pitchFamily="34" charset="0"/>
              </a:defRPr>
            </a:lvl7pPr>
            <a:lvl8pPr marL="3316288" indent="-215900" fontAlgn="base">
              <a:spcBef>
                <a:spcPct val="0"/>
              </a:spcBef>
              <a:spcAft>
                <a:spcPct val="0"/>
              </a:spcAft>
              <a:defRPr>
                <a:solidFill>
                  <a:schemeClr val="tx1"/>
                </a:solidFill>
                <a:latin typeface="Calibri" panose="020F0502020204030204" pitchFamily="34" charset="0"/>
              </a:defRPr>
            </a:lvl8pPr>
            <a:lvl9pPr marL="3773488" indent="-215900" fontAlgn="base">
              <a:spcBef>
                <a:spcPct val="0"/>
              </a:spcBef>
              <a:spcAft>
                <a:spcPct val="0"/>
              </a:spcAft>
              <a:defRPr>
                <a:solidFill>
                  <a:schemeClr val="tx1"/>
                </a:solidFill>
                <a:latin typeface="Calibri" panose="020F0502020204030204" pitchFamily="34" charset="0"/>
              </a:defRPr>
            </a:lvl9pPr>
          </a:lstStyle>
          <a:p>
            <a:fld id="{22864853-0B72-4F5D-9C06-30D88497FF68}" type="slidenum">
              <a:rPr lang="en-US" altLang="en-US">
                <a:solidFill>
                  <a:srgbClr val="000000"/>
                </a:solidFill>
              </a:rPr>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50A26E3-B220-4CC5-9B9A-DD523590D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9E4DCFD-F5DA-4902-BD01-45A041A57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regulatory definition of a food item is a specific food offered within the food components and is the amount that a student can take. Some grains, such as a large muffin, may credit as more than one item towards the meal pattern. The amount that a student can take is defined by the menu planner.</a:t>
            </a:r>
          </a:p>
        </p:txBody>
      </p:sp>
      <p:sp>
        <p:nvSpPr>
          <p:cNvPr id="33796" name="Slide Number Placeholder 3">
            <a:extLst>
              <a:ext uri="{FF2B5EF4-FFF2-40B4-BE49-F238E27FC236}">
                <a16:creationId xmlns:a16="http://schemas.microsoft.com/office/drawing/2014/main" id="{02D3E683-7006-485F-9156-7E70FA406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95F6E2C8-22A5-4CA3-9351-707ABBFCD8F2}"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B5BB7BF-DB70-4F3E-8FE2-EC9FF43B5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1FA1735-9715-4797-A0B1-52AC104C3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slide shows the minimum daily breakfast meal pattern for all grade groups. You will note that the daily fruit component requirement has increased to 1 cup daily beginning July 1, 2014. We will talk more about the changes for the fruit component in subsequent slides.</a:t>
            </a:r>
          </a:p>
        </p:txBody>
      </p:sp>
      <p:sp>
        <p:nvSpPr>
          <p:cNvPr id="34820" name="Slide Number Placeholder 3">
            <a:extLst>
              <a:ext uri="{FF2B5EF4-FFF2-40B4-BE49-F238E27FC236}">
                <a16:creationId xmlns:a16="http://schemas.microsoft.com/office/drawing/2014/main" id="{F6A4265E-629F-4306-B71F-1595524FEC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CE4333-8D74-40CB-A659-BC25035ACDD3}"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3A7A026-0CDD-4CDB-8055-FDF973DBE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7A67F45-F7B7-4429-84B1-5668E8248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slide provides information about the minimum amounts of each component that must be provided over the week. USDA has provided flexibility for the grain component as long as the daily 1 oz minimum and dietary standards shown on the next slide are met.</a:t>
            </a:r>
          </a:p>
        </p:txBody>
      </p:sp>
      <p:sp>
        <p:nvSpPr>
          <p:cNvPr id="35844" name="Slide Number Placeholder 3">
            <a:extLst>
              <a:ext uri="{FF2B5EF4-FFF2-40B4-BE49-F238E27FC236}">
                <a16:creationId xmlns:a16="http://schemas.microsoft.com/office/drawing/2014/main" id="{9F173AFA-2D3E-489B-852D-EF7E4DAC41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1FFE2C7-996F-439C-AB84-D6B3599B76C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79EF57D-209F-4BE4-9811-7E2C53B65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18DE837-DBC4-4D44-A9BF-1DEBCC541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four dietary standards monitored for breakfast include calories, saturated fat, trans fat, and sodium.</a:t>
            </a:r>
          </a:p>
          <a:p>
            <a:pPr>
              <a:spcBef>
                <a:spcPct val="0"/>
              </a:spcBef>
            </a:pPr>
            <a:endParaRPr lang="en-US" altLang="en-US"/>
          </a:p>
        </p:txBody>
      </p:sp>
      <p:sp>
        <p:nvSpPr>
          <p:cNvPr id="36868" name="Slide Number Placeholder 3">
            <a:extLst>
              <a:ext uri="{FF2B5EF4-FFF2-40B4-BE49-F238E27FC236}">
                <a16:creationId xmlns:a16="http://schemas.microsoft.com/office/drawing/2014/main" id="{DBD59641-5DEE-4E59-8149-1BA472A4F7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B982048A-13A3-4569-A8FC-1EB627AD333A}"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9902AE9-565D-49E3-81EE-C2272B2434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946B1FD-37C7-45F8-BCD4-B8BC5C7358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required calorie ranges for each grade group is shown in the chart on this slide. The minimum and maximum calorie (kcal) levels applies to average meals served over the course of the week. </a:t>
            </a:r>
            <a:r>
              <a:rPr lang="en-US" altLang="en-US" i="1"/>
              <a:t>Individual meals </a:t>
            </a:r>
            <a:r>
              <a:rPr lang="en-US" altLang="en-US"/>
              <a:t>may be below or above the calorie range since the ranges apply on a </a:t>
            </a:r>
            <a:r>
              <a:rPr lang="en-US" altLang="en-US" b="1" i="1"/>
              <a:t>weekly </a:t>
            </a:r>
            <a:r>
              <a:rPr lang="en-US" altLang="en-US"/>
              <a:t>basis.</a:t>
            </a:r>
          </a:p>
          <a:p>
            <a:pPr>
              <a:spcBef>
                <a:spcPct val="0"/>
              </a:spcBef>
            </a:pPr>
            <a:endParaRPr lang="en-US" altLang="en-US"/>
          </a:p>
          <a:p>
            <a:pPr>
              <a:spcBef>
                <a:spcPct val="0"/>
              </a:spcBef>
            </a:pPr>
            <a:r>
              <a:rPr lang="en-US" altLang="en-US"/>
              <a:t>You will see that there is an overlap in the requirement for calories similar to the overlap in meal component requirements. If you choose to plan ONE MENU for all grade groups, you may offer 1 cup of milk daily, the fruit component requirement, and 1 oz eq grain daily with the 9 to 10 oz eq weekly amounts and keep the calories between 450 and 500 since this is the “overlap”.</a:t>
            </a:r>
          </a:p>
          <a:p>
            <a:pPr>
              <a:spcBef>
                <a:spcPct val="0"/>
              </a:spcBef>
            </a:pPr>
            <a:endParaRPr lang="en-US" altLang="en-US"/>
          </a:p>
        </p:txBody>
      </p:sp>
      <p:sp>
        <p:nvSpPr>
          <p:cNvPr id="37892" name="Slide Number Placeholder 3">
            <a:extLst>
              <a:ext uri="{FF2B5EF4-FFF2-40B4-BE49-F238E27FC236}">
                <a16:creationId xmlns:a16="http://schemas.microsoft.com/office/drawing/2014/main" id="{AFFD5F09-82D6-494E-B05F-4EE28F79B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8025" indent="-271463">
              <a:defRPr>
                <a:solidFill>
                  <a:schemeClr val="tx1"/>
                </a:solidFill>
                <a:latin typeface="Calibri" panose="020F0502020204030204" pitchFamily="34" charset="0"/>
              </a:defRPr>
            </a:lvl2pPr>
            <a:lvl3pPr marL="1089025" indent="-217488">
              <a:defRPr>
                <a:solidFill>
                  <a:schemeClr val="tx1"/>
                </a:solidFill>
                <a:latin typeface="Calibri" panose="020F0502020204030204" pitchFamily="34" charset="0"/>
              </a:defRPr>
            </a:lvl3pPr>
            <a:lvl4pPr marL="1525588" indent="-217488">
              <a:defRPr>
                <a:solidFill>
                  <a:schemeClr val="tx1"/>
                </a:solidFill>
                <a:latin typeface="Calibri" panose="020F0502020204030204" pitchFamily="34" charset="0"/>
              </a:defRPr>
            </a:lvl4pPr>
            <a:lvl5pPr marL="1960563" indent="-217488">
              <a:defRPr>
                <a:solidFill>
                  <a:schemeClr val="tx1"/>
                </a:solidFill>
                <a:latin typeface="Calibri" panose="020F0502020204030204" pitchFamily="34" charset="0"/>
              </a:defRPr>
            </a:lvl5pPr>
            <a:lvl6pPr marL="2417763" indent="-217488" fontAlgn="base">
              <a:spcBef>
                <a:spcPct val="0"/>
              </a:spcBef>
              <a:spcAft>
                <a:spcPct val="0"/>
              </a:spcAft>
              <a:defRPr>
                <a:solidFill>
                  <a:schemeClr val="tx1"/>
                </a:solidFill>
                <a:latin typeface="Calibri" panose="020F0502020204030204" pitchFamily="34" charset="0"/>
              </a:defRPr>
            </a:lvl6pPr>
            <a:lvl7pPr marL="2874963" indent="-217488" fontAlgn="base">
              <a:spcBef>
                <a:spcPct val="0"/>
              </a:spcBef>
              <a:spcAft>
                <a:spcPct val="0"/>
              </a:spcAft>
              <a:defRPr>
                <a:solidFill>
                  <a:schemeClr val="tx1"/>
                </a:solidFill>
                <a:latin typeface="Calibri" panose="020F0502020204030204" pitchFamily="34" charset="0"/>
              </a:defRPr>
            </a:lvl7pPr>
            <a:lvl8pPr marL="3332163" indent="-217488" fontAlgn="base">
              <a:spcBef>
                <a:spcPct val="0"/>
              </a:spcBef>
              <a:spcAft>
                <a:spcPct val="0"/>
              </a:spcAft>
              <a:defRPr>
                <a:solidFill>
                  <a:schemeClr val="tx1"/>
                </a:solidFill>
                <a:latin typeface="Calibri" panose="020F0502020204030204" pitchFamily="34" charset="0"/>
              </a:defRPr>
            </a:lvl8pPr>
            <a:lvl9pPr marL="3789363" indent="-217488" fontAlgn="base">
              <a:spcBef>
                <a:spcPct val="0"/>
              </a:spcBef>
              <a:spcAft>
                <a:spcPct val="0"/>
              </a:spcAft>
              <a:defRPr>
                <a:solidFill>
                  <a:schemeClr val="tx1"/>
                </a:solidFill>
                <a:latin typeface="Calibri" panose="020F0502020204030204" pitchFamily="34" charset="0"/>
              </a:defRPr>
            </a:lvl9pPr>
          </a:lstStyle>
          <a:p>
            <a:fld id="{3BFBA79C-79D1-40BA-904A-87A9AA7E4A9B}"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A7373E-2815-477A-9C2E-34BB2FD3B507}"/>
              </a:ext>
            </a:extLst>
          </p:cNvPr>
          <p:cNvSpPr>
            <a:spLocks noGrp="1"/>
          </p:cNvSpPr>
          <p:nvPr>
            <p:ph type="dt" sz="half" idx="10"/>
          </p:nvPr>
        </p:nvSpPr>
        <p:spPr/>
        <p:txBody>
          <a:bodyPr/>
          <a:lstStyle>
            <a:lvl1pPr>
              <a:defRPr/>
            </a:lvl1pPr>
          </a:lstStyle>
          <a:p>
            <a:pPr>
              <a:defRPr/>
            </a:pPr>
            <a:fld id="{AEDFBF64-A83F-4EB0-B3FD-8DFB60389284}" type="datetimeFigureOut">
              <a:rPr lang="en-US"/>
              <a:pPr>
                <a:defRPr/>
              </a:pPr>
              <a:t>12/29/2021</a:t>
            </a:fld>
            <a:endParaRPr lang="en-US" dirty="0"/>
          </a:p>
        </p:txBody>
      </p:sp>
      <p:sp>
        <p:nvSpPr>
          <p:cNvPr id="5" name="Footer Placeholder 4">
            <a:extLst>
              <a:ext uri="{FF2B5EF4-FFF2-40B4-BE49-F238E27FC236}">
                <a16:creationId xmlns:a16="http://schemas.microsoft.com/office/drawing/2014/main" id="{C7BE0A32-355A-43B9-93E9-C3D76BC80A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49CD9D-D5BA-447F-88B3-FC15EB308EFB}"/>
              </a:ext>
            </a:extLst>
          </p:cNvPr>
          <p:cNvSpPr>
            <a:spLocks noGrp="1"/>
          </p:cNvSpPr>
          <p:nvPr>
            <p:ph type="sldNum" sz="quarter" idx="12"/>
          </p:nvPr>
        </p:nvSpPr>
        <p:spPr/>
        <p:txBody>
          <a:bodyPr/>
          <a:lstStyle>
            <a:lvl1pPr>
              <a:defRPr/>
            </a:lvl1pPr>
          </a:lstStyle>
          <a:p>
            <a:fld id="{BC77CAC8-CF73-484A-8F21-77CD52C5C80F}" type="slidenum">
              <a:rPr lang="en-US" altLang="en-US"/>
              <a:pPr/>
              <a:t>‹#›</a:t>
            </a:fld>
            <a:endParaRPr lang="en-US" altLang="en-US"/>
          </a:p>
        </p:txBody>
      </p:sp>
    </p:spTree>
    <p:extLst>
      <p:ext uri="{BB962C8B-B14F-4D97-AF65-F5344CB8AC3E}">
        <p14:creationId xmlns:p14="http://schemas.microsoft.com/office/powerpoint/2010/main" val="6585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C228D-D063-4F77-977B-7795684703C2}"/>
              </a:ext>
            </a:extLst>
          </p:cNvPr>
          <p:cNvSpPr>
            <a:spLocks noGrp="1"/>
          </p:cNvSpPr>
          <p:nvPr>
            <p:ph type="dt" sz="half" idx="10"/>
          </p:nvPr>
        </p:nvSpPr>
        <p:spPr/>
        <p:txBody>
          <a:bodyPr/>
          <a:lstStyle>
            <a:lvl1pPr>
              <a:defRPr/>
            </a:lvl1pPr>
          </a:lstStyle>
          <a:p>
            <a:pPr>
              <a:defRPr/>
            </a:pPr>
            <a:fld id="{38B55F64-6BEC-4E2E-9FBD-878FC74AC67D}" type="datetimeFigureOut">
              <a:rPr lang="en-US"/>
              <a:pPr>
                <a:defRPr/>
              </a:pPr>
              <a:t>12/29/2021</a:t>
            </a:fld>
            <a:endParaRPr lang="en-US" dirty="0"/>
          </a:p>
        </p:txBody>
      </p:sp>
      <p:sp>
        <p:nvSpPr>
          <p:cNvPr id="5" name="Footer Placeholder 4">
            <a:extLst>
              <a:ext uri="{FF2B5EF4-FFF2-40B4-BE49-F238E27FC236}">
                <a16:creationId xmlns:a16="http://schemas.microsoft.com/office/drawing/2014/main" id="{B090C415-514A-4F7C-ADCC-B0D49B2B7C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BC08D8-D280-4BFC-907B-B31A429BD7D9}"/>
              </a:ext>
            </a:extLst>
          </p:cNvPr>
          <p:cNvSpPr>
            <a:spLocks noGrp="1"/>
          </p:cNvSpPr>
          <p:nvPr>
            <p:ph type="sldNum" sz="quarter" idx="12"/>
          </p:nvPr>
        </p:nvSpPr>
        <p:spPr/>
        <p:txBody>
          <a:bodyPr/>
          <a:lstStyle>
            <a:lvl1pPr>
              <a:defRPr/>
            </a:lvl1pPr>
          </a:lstStyle>
          <a:p>
            <a:fld id="{D5D2C88D-CDAD-48A8-B46C-D42852B6D9E5}" type="slidenum">
              <a:rPr lang="en-US" altLang="en-US"/>
              <a:pPr/>
              <a:t>‹#›</a:t>
            </a:fld>
            <a:endParaRPr lang="en-US" altLang="en-US"/>
          </a:p>
        </p:txBody>
      </p:sp>
    </p:spTree>
    <p:extLst>
      <p:ext uri="{BB962C8B-B14F-4D97-AF65-F5344CB8AC3E}">
        <p14:creationId xmlns:p14="http://schemas.microsoft.com/office/powerpoint/2010/main" val="350095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16EA1-1EAC-464F-86B9-E23D740F58CB}"/>
              </a:ext>
            </a:extLst>
          </p:cNvPr>
          <p:cNvSpPr>
            <a:spLocks noGrp="1"/>
          </p:cNvSpPr>
          <p:nvPr>
            <p:ph type="dt" sz="half" idx="10"/>
          </p:nvPr>
        </p:nvSpPr>
        <p:spPr/>
        <p:txBody>
          <a:bodyPr/>
          <a:lstStyle>
            <a:lvl1pPr>
              <a:defRPr/>
            </a:lvl1pPr>
          </a:lstStyle>
          <a:p>
            <a:pPr>
              <a:defRPr/>
            </a:pPr>
            <a:fld id="{842F7062-AC00-4CD7-9739-DE32BBECF760}" type="datetimeFigureOut">
              <a:rPr lang="en-US"/>
              <a:pPr>
                <a:defRPr/>
              </a:pPr>
              <a:t>12/29/2021</a:t>
            </a:fld>
            <a:endParaRPr lang="en-US" dirty="0"/>
          </a:p>
        </p:txBody>
      </p:sp>
      <p:sp>
        <p:nvSpPr>
          <p:cNvPr id="5" name="Footer Placeholder 4">
            <a:extLst>
              <a:ext uri="{FF2B5EF4-FFF2-40B4-BE49-F238E27FC236}">
                <a16:creationId xmlns:a16="http://schemas.microsoft.com/office/drawing/2014/main" id="{EE957774-D902-4916-BA31-D72C65E8E5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34F36D-F122-4FC6-9E3C-DECDBCAC3C4A}"/>
              </a:ext>
            </a:extLst>
          </p:cNvPr>
          <p:cNvSpPr>
            <a:spLocks noGrp="1"/>
          </p:cNvSpPr>
          <p:nvPr>
            <p:ph type="sldNum" sz="quarter" idx="12"/>
          </p:nvPr>
        </p:nvSpPr>
        <p:spPr/>
        <p:txBody>
          <a:bodyPr/>
          <a:lstStyle>
            <a:lvl1pPr>
              <a:defRPr/>
            </a:lvl1pPr>
          </a:lstStyle>
          <a:p>
            <a:fld id="{CB675D06-7DC8-4AF7-BCBB-4D8C2219AE14}" type="slidenum">
              <a:rPr lang="en-US" altLang="en-US"/>
              <a:pPr/>
              <a:t>‹#›</a:t>
            </a:fld>
            <a:endParaRPr lang="en-US" altLang="en-US"/>
          </a:p>
        </p:txBody>
      </p:sp>
    </p:spTree>
    <p:extLst>
      <p:ext uri="{BB962C8B-B14F-4D97-AF65-F5344CB8AC3E}">
        <p14:creationId xmlns:p14="http://schemas.microsoft.com/office/powerpoint/2010/main" val="16709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D2A602E-412F-475E-9805-187D3FD5C6A2}"/>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C41B3E43-36B7-4311-A50D-730A486BAAF2}"/>
              </a:ext>
            </a:extLst>
          </p:cNvPr>
          <p:cNvSpPr>
            <a:spLocks noGrp="1"/>
          </p:cNvSpPr>
          <p:nvPr>
            <p:ph type="dt" sz="half" idx="10"/>
          </p:nvPr>
        </p:nvSpPr>
        <p:spPr/>
        <p:txBody>
          <a:bodyPr/>
          <a:lstStyle>
            <a:lvl1pPr>
              <a:defRPr/>
            </a:lvl1pPr>
          </a:lstStyle>
          <a:p>
            <a:pPr>
              <a:defRPr/>
            </a:pPr>
            <a:fld id="{25C72FA4-2455-4AAA-A022-2CDF1D97D78E}" type="datetimeFigureOut">
              <a:rPr lang="en-US"/>
              <a:pPr>
                <a:defRPr/>
              </a:pPr>
              <a:t>12/29/2021</a:t>
            </a:fld>
            <a:endParaRPr lang="en-US"/>
          </a:p>
        </p:txBody>
      </p:sp>
      <p:sp>
        <p:nvSpPr>
          <p:cNvPr id="6" name="Footer Placeholder 4">
            <a:extLst>
              <a:ext uri="{FF2B5EF4-FFF2-40B4-BE49-F238E27FC236}">
                <a16:creationId xmlns:a16="http://schemas.microsoft.com/office/drawing/2014/main" id="{8C2D1E29-644A-4E03-B5BE-8CECC00DC1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A3D1BE-471A-41A5-93A2-986E36B9A7B1}"/>
              </a:ext>
            </a:extLst>
          </p:cNvPr>
          <p:cNvSpPr>
            <a:spLocks noGrp="1"/>
          </p:cNvSpPr>
          <p:nvPr>
            <p:ph type="sldNum" sz="quarter" idx="12"/>
          </p:nvPr>
        </p:nvSpPr>
        <p:spPr/>
        <p:txBody>
          <a:bodyPr/>
          <a:lstStyle>
            <a:lvl1pPr>
              <a:defRPr/>
            </a:lvl1pPr>
          </a:lstStyle>
          <a:p>
            <a:fld id="{5B08E6BD-FD96-4636-A1B7-591909C79AB6}" type="slidenum">
              <a:rPr lang="en-US" altLang="en-US"/>
              <a:pPr/>
              <a:t>‹#›</a:t>
            </a:fld>
            <a:endParaRPr lang="en-US" altLang="en-US"/>
          </a:p>
        </p:txBody>
      </p:sp>
    </p:spTree>
    <p:extLst>
      <p:ext uri="{BB962C8B-B14F-4D97-AF65-F5344CB8AC3E}">
        <p14:creationId xmlns:p14="http://schemas.microsoft.com/office/powerpoint/2010/main" val="198998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5F0B7-A633-4675-B41D-D0955BE2F4C1}"/>
              </a:ext>
            </a:extLst>
          </p:cNvPr>
          <p:cNvSpPr>
            <a:spLocks noGrp="1"/>
          </p:cNvSpPr>
          <p:nvPr>
            <p:ph type="dt" sz="half" idx="10"/>
          </p:nvPr>
        </p:nvSpPr>
        <p:spPr/>
        <p:txBody>
          <a:bodyPr/>
          <a:lstStyle>
            <a:lvl1pPr>
              <a:defRPr/>
            </a:lvl1pPr>
          </a:lstStyle>
          <a:p>
            <a:pPr>
              <a:defRPr/>
            </a:pPr>
            <a:fld id="{57C540FC-5030-4A12-9FDB-57CC3A4282B2}" type="datetimeFigureOut">
              <a:rPr lang="en-US"/>
              <a:pPr>
                <a:defRPr/>
              </a:pPr>
              <a:t>12/29/2021</a:t>
            </a:fld>
            <a:endParaRPr lang="en-US" dirty="0"/>
          </a:p>
        </p:txBody>
      </p:sp>
      <p:sp>
        <p:nvSpPr>
          <p:cNvPr id="5" name="Footer Placeholder 4">
            <a:extLst>
              <a:ext uri="{FF2B5EF4-FFF2-40B4-BE49-F238E27FC236}">
                <a16:creationId xmlns:a16="http://schemas.microsoft.com/office/drawing/2014/main" id="{A1BD7222-17CC-4681-B81A-03FA208B9B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6A78B5-5954-4BE3-9ADE-FE0B0EB3CA73}"/>
              </a:ext>
            </a:extLst>
          </p:cNvPr>
          <p:cNvSpPr>
            <a:spLocks noGrp="1"/>
          </p:cNvSpPr>
          <p:nvPr>
            <p:ph type="sldNum" sz="quarter" idx="12"/>
          </p:nvPr>
        </p:nvSpPr>
        <p:spPr/>
        <p:txBody>
          <a:bodyPr/>
          <a:lstStyle>
            <a:lvl1pPr>
              <a:defRPr/>
            </a:lvl1pPr>
          </a:lstStyle>
          <a:p>
            <a:fld id="{A2C0D6D7-67E8-4268-92AE-4BCCFA50F180}" type="slidenum">
              <a:rPr lang="en-US" altLang="en-US"/>
              <a:pPr/>
              <a:t>‹#›</a:t>
            </a:fld>
            <a:endParaRPr lang="en-US" altLang="en-US"/>
          </a:p>
        </p:txBody>
      </p:sp>
    </p:spTree>
    <p:extLst>
      <p:ext uri="{BB962C8B-B14F-4D97-AF65-F5344CB8AC3E}">
        <p14:creationId xmlns:p14="http://schemas.microsoft.com/office/powerpoint/2010/main" val="331796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60A9F-6463-4891-B362-D3C463D6B9E9}"/>
              </a:ext>
            </a:extLst>
          </p:cNvPr>
          <p:cNvSpPr>
            <a:spLocks noGrp="1"/>
          </p:cNvSpPr>
          <p:nvPr>
            <p:ph type="dt" sz="half" idx="10"/>
          </p:nvPr>
        </p:nvSpPr>
        <p:spPr/>
        <p:txBody>
          <a:bodyPr/>
          <a:lstStyle>
            <a:lvl1pPr>
              <a:defRPr/>
            </a:lvl1pPr>
          </a:lstStyle>
          <a:p>
            <a:pPr>
              <a:defRPr/>
            </a:pPr>
            <a:fld id="{DF56A4DD-71AC-46E3-9366-F94D9B914A54}" type="datetimeFigureOut">
              <a:rPr lang="en-US"/>
              <a:pPr>
                <a:defRPr/>
              </a:pPr>
              <a:t>12/29/2021</a:t>
            </a:fld>
            <a:endParaRPr lang="en-US" dirty="0"/>
          </a:p>
        </p:txBody>
      </p:sp>
      <p:sp>
        <p:nvSpPr>
          <p:cNvPr id="5" name="Footer Placeholder 4">
            <a:extLst>
              <a:ext uri="{FF2B5EF4-FFF2-40B4-BE49-F238E27FC236}">
                <a16:creationId xmlns:a16="http://schemas.microsoft.com/office/drawing/2014/main" id="{D0C1FAE9-9E36-4C46-B575-57DBE72B72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E7F1C8-83E2-4C44-B43E-AE1E9420F6BA}"/>
              </a:ext>
            </a:extLst>
          </p:cNvPr>
          <p:cNvSpPr>
            <a:spLocks noGrp="1"/>
          </p:cNvSpPr>
          <p:nvPr>
            <p:ph type="sldNum" sz="quarter" idx="12"/>
          </p:nvPr>
        </p:nvSpPr>
        <p:spPr/>
        <p:txBody>
          <a:bodyPr/>
          <a:lstStyle>
            <a:lvl1pPr>
              <a:defRPr/>
            </a:lvl1pPr>
          </a:lstStyle>
          <a:p>
            <a:fld id="{A5259931-248D-4848-88D7-4D2ADF1C01BE}" type="slidenum">
              <a:rPr lang="en-US" altLang="en-US"/>
              <a:pPr/>
              <a:t>‹#›</a:t>
            </a:fld>
            <a:endParaRPr lang="en-US" altLang="en-US"/>
          </a:p>
        </p:txBody>
      </p:sp>
    </p:spTree>
    <p:extLst>
      <p:ext uri="{BB962C8B-B14F-4D97-AF65-F5344CB8AC3E}">
        <p14:creationId xmlns:p14="http://schemas.microsoft.com/office/powerpoint/2010/main" val="343143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BCA959-BC50-451D-937B-A84E86D65759}"/>
              </a:ext>
            </a:extLst>
          </p:cNvPr>
          <p:cNvSpPr>
            <a:spLocks noGrp="1"/>
          </p:cNvSpPr>
          <p:nvPr>
            <p:ph type="dt" sz="half" idx="10"/>
          </p:nvPr>
        </p:nvSpPr>
        <p:spPr/>
        <p:txBody>
          <a:bodyPr/>
          <a:lstStyle>
            <a:lvl1pPr>
              <a:defRPr/>
            </a:lvl1pPr>
          </a:lstStyle>
          <a:p>
            <a:pPr>
              <a:defRPr/>
            </a:pPr>
            <a:fld id="{061F5EBE-2423-43FB-971C-7163A6D8EA66}" type="datetimeFigureOut">
              <a:rPr lang="en-US"/>
              <a:pPr>
                <a:defRPr/>
              </a:pPr>
              <a:t>12/29/2021</a:t>
            </a:fld>
            <a:endParaRPr lang="en-US" dirty="0"/>
          </a:p>
        </p:txBody>
      </p:sp>
      <p:sp>
        <p:nvSpPr>
          <p:cNvPr id="6" name="Footer Placeholder 4">
            <a:extLst>
              <a:ext uri="{FF2B5EF4-FFF2-40B4-BE49-F238E27FC236}">
                <a16:creationId xmlns:a16="http://schemas.microsoft.com/office/drawing/2014/main" id="{DB023CA9-2A1D-4631-A23C-1AC48632F5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0F2ABD-9C90-4C19-988F-FC8928672E47}"/>
              </a:ext>
            </a:extLst>
          </p:cNvPr>
          <p:cNvSpPr>
            <a:spLocks noGrp="1"/>
          </p:cNvSpPr>
          <p:nvPr>
            <p:ph type="sldNum" sz="quarter" idx="12"/>
          </p:nvPr>
        </p:nvSpPr>
        <p:spPr/>
        <p:txBody>
          <a:bodyPr/>
          <a:lstStyle>
            <a:lvl1pPr>
              <a:defRPr/>
            </a:lvl1pPr>
          </a:lstStyle>
          <a:p>
            <a:fld id="{6BD5367E-460F-4F73-9344-B25539DFC7B5}" type="slidenum">
              <a:rPr lang="en-US" altLang="en-US"/>
              <a:pPr/>
              <a:t>‹#›</a:t>
            </a:fld>
            <a:endParaRPr lang="en-US" altLang="en-US"/>
          </a:p>
        </p:txBody>
      </p:sp>
    </p:spTree>
    <p:extLst>
      <p:ext uri="{BB962C8B-B14F-4D97-AF65-F5344CB8AC3E}">
        <p14:creationId xmlns:p14="http://schemas.microsoft.com/office/powerpoint/2010/main" val="271488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FE20AEB-AC3F-4659-B955-8F14EE981AEC}"/>
              </a:ext>
            </a:extLst>
          </p:cNvPr>
          <p:cNvSpPr>
            <a:spLocks noGrp="1"/>
          </p:cNvSpPr>
          <p:nvPr>
            <p:ph type="dt" sz="half" idx="10"/>
          </p:nvPr>
        </p:nvSpPr>
        <p:spPr/>
        <p:txBody>
          <a:bodyPr/>
          <a:lstStyle>
            <a:lvl1pPr>
              <a:defRPr/>
            </a:lvl1pPr>
          </a:lstStyle>
          <a:p>
            <a:pPr>
              <a:defRPr/>
            </a:pPr>
            <a:fld id="{3364AD4A-0597-4467-ABB7-2FFE6FF89CF5}" type="datetimeFigureOut">
              <a:rPr lang="en-US"/>
              <a:pPr>
                <a:defRPr/>
              </a:pPr>
              <a:t>12/29/2021</a:t>
            </a:fld>
            <a:endParaRPr lang="en-US" dirty="0"/>
          </a:p>
        </p:txBody>
      </p:sp>
      <p:sp>
        <p:nvSpPr>
          <p:cNvPr id="8" name="Footer Placeholder 4">
            <a:extLst>
              <a:ext uri="{FF2B5EF4-FFF2-40B4-BE49-F238E27FC236}">
                <a16:creationId xmlns:a16="http://schemas.microsoft.com/office/drawing/2014/main" id="{1964436A-936D-43CA-9FC0-D1F86C5562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6DFF76-AE24-4636-98E8-D7D87051524B}"/>
              </a:ext>
            </a:extLst>
          </p:cNvPr>
          <p:cNvSpPr>
            <a:spLocks noGrp="1"/>
          </p:cNvSpPr>
          <p:nvPr>
            <p:ph type="sldNum" sz="quarter" idx="12"/>
          </p:nvPr>
        </p:nvSpPr>
        <p:spPr/>
        <p:txBody>
          <a:bodyPr/>
          <a:lstStyle>
            <a:lvl1pPr>
              <a:defRPr/>
            </a:lvl1pPr>
          </a:lstStyle>
          <a:p>
            <a:fld id="{1BDD7D88-8162-43B2-9C19-5ED65F9FAE01}" type="slidenum">
              <a:rPr lang="en-US" altLang="en-US"/>
              <a:pPr/>
              <a:t>‹#›</a:t>
            </a:fld>
            <a:endParaRPr lang="en-US" altLang="en-US"/>
          </a:p>
        </p:txBody>
      </p:sp>
    </p:spTree>
    <p:extLst>
      <p:ext uri="{BB962C8B-B14F-4D97-AF65-F5344CB8AC3E}">
        <p14:creationId xmlns:p14="http://schemas.microsoft.com/office/powerpoint/2010/main" val="6121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A35C2B7-402A-4E8E-9051-A94BFA72D4CC}"/>
              </a:ext>
            </a:extLst>
          </p:cNvPr>
          <p:cNvSpPr>
            <a:spLocks noGrp="1"/>
          </p:cNvSpPr>
          <p:nvPr>
            <p:ph type="dt" sz="half" idx="10"/>
          </p:nvPr>
        </p:nvSpPr>
        <p:spPr/>
        <p:txBody>
          <a:bodyPr/>
          <a:lstStyle>
            <a:lvl1pPr>
              <a:defRPr/>
            </a:lvl1pPr>
          </a:lstStyle>
          <a:p>
            <a:pPr>
              <a:defRPr/>
            </a:pPr>
            <a:fld id="{3F11EDF1-792E-4BAE-B525-A6BFEBFA0728}" type="datetimeFigureOut">
              <a:rPr lang="en-US"/>
              <a:pPr>
                <a:defRPr/>
              </a:pPr>
              <a:t>12/29/2021</a:t>
            </a:fld>
            <a:endParaRPr lang="en-US" dirty="0"/>
          </a:p>
        </p:txBody>
      </p:sp>
      <p:sp>
        <p:nvSpPr>
          <p:cNvPr id="4" name="Footer Placeholder 4">
            <a:extLst>
              <a:ext uri="{FF2B5EF4-FFF2-40B4-BE49-F238E27FC236}">
                <a16:creationId xmlns:a16="http://schemas.microsoft.com/office/drawing/2014/main" id="{C66B4E45-ED8B-4F05-B1B8-22DED25528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B34192B-7560-4F6C-BA74-3B0ED3C0DC98}"/>
              </a:ext>
            </a:extLst>
          </p:cNvPr>
          <p:cNvSpPr>
            <a:spLocks noGrp="1"/>
          </p:cNvSpPr>
          <p:nvPr>
            <p:ph type="sldNum" sz="quarter" idx="12"/>
          </p:nvPr>
        </p:nvSpPr>
        <p:spPr/>
        <p:txBody>
          <a:bodyPr/>
          <a:lstStyle>
            <a:lvl1pPr>
              <a:defRPr/>
            </a:lvl1pPr>
          </a:lstStyle>
          <a:p>
            <a:fld id="{A6850156-58C8-4F94-ADBB-E0B8683372D4}" type="slidenum">
              <a:rPr lang="en-US" altLang="en-US"/>
              <a:pPr/>
              <a:t>‹#›</a:t>
            </a:fld>
            <a:endParaRPr lang="en-US" altLang="en-US"/>
          </a:p>
        </p:txBody>
      </p:sp>
    </p:spTree>
    <p:extLst>
      <p:ext uri="{BB962C8B-B14F-4D97-AF65-F5344CB8AC3E}">
        <p14:creationId xmlns:p14="http://schemas.microsoft.com/office/powerpoint/2010/main" val="207215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81FE69-A5F5-4032-B187-640DCCCE921E}"/>
              </a:ext>
            </a:extLst>
          </p:cNvPr>
          <p:cNvSpPr>
            <a:spLocks noGrp="1"/>
          </p:cNvSpPr>
          <p:nvPr>
            <p:ph type="dt" sz="half" idx="10"/>
          </p:nvPr>
        </p:nvSpPr>
        <p:spPr/>
        <p:txBody>
          <a:bodyPr/>
          <a:lstStyle>
            <a:lvl1pPr>
              <a:defRPr/>
            </a:lvl1pPr>
          </a:lstStyle>
          <a:p>
            <a:pPr>
              <a:defRPr/>
            </a:pPr>
            <a:fld id="{B25FCE14-96AA-448E-BB46-A846F2490EA4}" type="datetimeFigureOut">
              <a:rPr lang="en-US"/>
              <a:pPr>
                <a:defRPr/>
              </a:pPr>
              <a:t>12/29/2021</a:t>
            </a:fld>
            <a:endParaRPr lang="en-US" dirty="0"/>
          </a:p>
        </p:txBody>
      </p:sp>
      <p:sp>
        <p:nvSpPr>
          <p:cNvPr id="3" name="Footer Placeholder 4">
            <a:extLst>
              <a:ext uri="{FF2B5EF4-FFF2-40B4-BE49-F238E27FC236}">
                <a16:creationId xmlns:a16="http://schemas.microsoft.com/office/drawing/2014/main" id="{16AFFBE3-DB5A-4484-A797-FDDA566918E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9F6921-CA79-4521-BE9B-D911500036C2}"/>
              </a:ext>
            </a:extLst>
          </p:cNvPr>
          <p:cNvSpPr>
            <a:spLocks noGrp="1"/>
          </p:cNvSpPr>
          <p:nvPr>
            <p:ph type="sldNum" sz="quarter" idx="12"/>
          </p:nvPr>
        </p:nvSpPr>
        <p:spPr/>
        <p:txBody>
          <a:bodyPr/>
          <a:lstStyle>
            <a:lvl1pPr>
              <a:defRPr/>
            </a:lvl1pPr>
          </a:lstStyle>
          <a:p>
            <a:fld id="{202EB655-38F5-48B7-8864-0F62FCD5C6C4}" type="slidenum">
              <a:rPr lang="en-US" altLang="en-US"/>
              <a:pPr/>
              <a:t>‹#›</a:t>
            </a:fld>
            <a:endParaRPr lang="en-US" altLang="en-US"/>
          </a:p>
        </p:txBody>
      </p:sp>
    </p:spTree>
    <p:extLst>
      <p:ext uri="{BB962C8B-B14F-4D97-AF65-F5344CB8AC3E}">
        <p14:creationId xmlns:p14="http://schemas.microsoft.com/office/powerpoint/2010/main" val="229823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9D6C83-E655-4D47-838C-4FF9F880EA25}"/>
              </a:ext>
            </a:extLst>
          </p:cNvPr>
          <p:cNvSpPr>
            <a:spLocks noGrp="1"/>
          </p:cNvSpPr>
          <p:nvPr>
            <p:ph type="dt" sz="half" idx="10"/>
          </p:nvPr>
        </p:nvSpPr>
        <p:spPr/>
        <p:txBody>
          <a:bodyPr/>
          <a:lstStyle>
            <a:lvl1pPr>
              <a:defRPr/>
            </a:lvl1pPr>
          </a:lstStyle>
          <a:p>
            <a:pPr>
              <a:defRPr/>
            </a:pPr>
            <a:fld id="{0F69EC08-01B0-44C5-950E-55CFA50F8C53}" type="datetimeFigureOut">
              <a:rPr lang="en-US"/>
              <a:pPr>
                <a:defRPr/>
              </a:pPr>
              <a:t>12/29/2021</a:t>
            </a:fld>
            <a:endParaRPr lang="en-US" dirty="0"/>
          </a:p>
        </p:txBody>
      </p:sp>
      <p:sp>
        <p:nvSpPr>
          <p:cNvPr id="6" name="Footer Placeholder 4">
            <a:extLst>
              <a:ext uri="{FF2B5EF4-FFF2-40B4-BE49-F238E27FC236}">
                <a16:creationId xmlns:a16="http://schemas.microsoft.com/office/drawing/2014/main" id="{8F8A16E5-87C6-4D8A-853A-FA4D234568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4E0992-F80A-46BD-A3CE-3A78267FFBC1}"/>
              </a:ext>
            </a:extLst>
          </p:cNvPr>
          <p:cNvSpPr>
            <a:spLocks noGrp="1"/>
          </p:cNvSpPr>
          <p:nvPr>
            <p:ph type="sldNum" sz="quarter" idx="12"/>
          </p:nvPr>
        </p:nvSpPr>
        <p:spPr/>
        <p:txBody>
          <a:bodyPr/>
          <a:lstStyle>
            <a:lvl1pPr>
              <a:defRPr/>
            </a:lvl1pPr>
          </a:lstStyle>
          <a:p>
            <a:fld id="{48E351E4-A049-4581-8032-37B34916E9BE}" type="slidenum">
              <a:rPr lang="en-US" altLang="en-US"/>
              <a:pPr/>
              <a:t>‹#›</a:t>
            </a:fld>
            <a:endParaRPr lang="en-US" altLang="en-US"/>
          </a:p>
        </p:txBody>
      </p:sp>
    </p:spTree>
    <p:extLst>
      <p:ext uri="{BB962C8B-B14F-4D97-AF65-F5344CB8AC3E}">
        <p14:creationId xmlns:p14="http://schemas.microsoft.com/office/powerpoint/2010/main" val="40100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DE5638-EE8D-417D-B6E8-BE9B5CB10114}"/>
              </a:ext>
            </a:extLst>
          </p:cNvPr>
          <p:cNvSpPr>
            <a:spLocks noGrp="1"/>
          </p:cNvSpPr>
          <p:nvPr>
            <p:ph type="dt" sz="half" idx="10"/>
          </p:nvPr>
        </p:nvSpPr>
        <p:spPr/>
        <p:txBody>
          <a:bodyPr/>
          <a:lstStyle>
            <a:lvl1pPr>
              <a:defRPr/>
            </a:lvl1pPr>
          </a:lstStyle>
          <a:p>
            <a:pPr>
              <a:defRPr/>
            </a:pPr>
            <a:fld id="{831CBAAF-7AB6-4663-8C07-2E8545A0324D}" type="datetimeFigureOut">
              <a:rPr lang="en-US"/>
              <a:pPr>
                <a:defRPr/>
              </a:pPr>
              <a:t>12/29/2021</a:t>
            </a:fld>
            <a:endParaRPr lang="en-US" dirty="0"/>
          </a:p>
        </p:txBody>
      </p:sp>
      <p:sp>
        <p:nvSpPr>
          <p:cNvPr id="6" name="Footer Placeholder 4">
            <a:extLst>
              <a:ext uri="{FF2B5EF4-FFF2-40B4-BE49-F238E27FC236}">
                <a16:creationId xmlns:a16="http://schemas.microsoft.com/office/drawing/2014/main" id="{904C37AB-F0EE-4D1B-A6B5-08AE1721B5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0F2DD0-05FD-4B8A-B136-4307BCA34712}"/>
              </a:ext>
            </a:extLst>
          </p:cNvPr>
          <p:cNvSpPr>
            <a:spLocks noGrp="1"/>
          </p:cNvSpPr>
          <p:nvPr>
            <p:ph type="sldNum" sz="quarter" idx="12"/>
          </p:nvPr>
        </p:nvSpPr>
        <p:spPr/>
        <p:txBody>
          <a:bodyPr/>
          <a:lstStyle>
            <a:lvl1pPr>
              <a:defRPr/>
            </a:lvl1pPr>
          </a:lstStyle>
          <a:p>
            <a:fld id="{34807BFA-DF3C-4AE9-AE1B-4AA481055873}" type="slidenum">
              <a:rPr lang="en-US" altLang="en-US"/>
              <a:pPr/>
              <a:t>‹#›</a:t>
            </a:fld>
            <a:endParaRPr lang="en-US" altLang="en-US"/>
          </a:p>
        </p:txBody>
      </p:sp>
    </p:spTree>
    <p:extLst>
      <p:ext uri="{BB962C8B-B14F-4D97-AF65-F5344CB8AC3E}">
        <p14:creationId xmlns:p14="http://schemas.microsoft.com/office/powerpoint/2010/main" val="400630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6EEF7AA-B5A1-41BA-B8B3-5E7805BB27C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F3F8A3-CBA8-47BD-BC10-483068479CF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FBFE75-6B93-42D6-ADCE-EFEE4F13E92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CDB7741-F336-4BE3-94B0-F2BD4F1ABE1D}" type="datetimeFigureOut">
              <a:rPr lang="en-US"/>
              <a:pPr>
                <a:defRPr/>
              </a:pPr>
              <a:t>12/29/2021</a:t>
            </a:fld>
            <a:endParaRPr lang="en-US" dirty="0"/>
          </a:p>
        </p:txBody>
      </p:sp>
      <p:sp>
        <p:nvSpPr>
          <p:cNvPr id="5" name="Footer Placeholder 4">
            <a:extLst>
              <a:ext uri="{FF2B5EF4-FFF2-40B4-BE49-F238E27FC236}">
                <a16:creationId xmlns:a16="http://schemas.microsoft.com/office/drawing/2014/main" id="{9A9B4621-A563-43F8-AB8F-42909B6B02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6430A7D-FDCE-4D6C-9CDB-6A76EB9E8A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2CCF1D9-6C16-4A7A-BF71-661461E216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F6D615D-A4F5-44C4-BB17-37F6A7C68C1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D1B20A5-9F0C-4345-92A9-1B56278496C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5F7640-CF2A-4889-A055-FDD4DA89D5A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7CE56FF2-F7D0-40EB-9D2B-EEFB111F460F}" type="datetimeFigureOut">
              <a:rPr lang="en-US"/>
              <a:pPr>
                <a:defRPr/>
              </a:pPr>
              <a:t>12/29/2021</a:t>
            </a:fld>
            <a:endParaRPr lang="en-US"/>
          </a:p>
        </p:txBody>
      </p:sp>
      <p:sp>
        <p:nvSpPr>
          <p:cNvPr id="5" name="Footer Placeholder 4">
            <a:extLst>
              <a:ext uri="{FF2B5EF4-FFF2-40B4-BE49-F238E27FC236}">
                <a16:creationId xmlns:a16="http://schemas.microsoft.com/office/drawing/2014/main" id="{556EE498-488D-482A-B3F9-0774A7219A6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ECD3391-C88F-4C1A-A41C-046BC2E6C28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98E12FB-4048-46B9-94BB-FAC31D0D8F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C22E-2AFE-4D66-A11B-023C49D671AE}"/>
              </a:ext>
            </a:extLst>
          </p:cNvPr>
          <p:cNvSpPr>
            <a:spLocks noGrp="1"/>
          </p:cNvSpPr>
          <p:nvPr>
            <p:ph type="title"/>
          </p:nvPr>
        </p:nvSpPr>
        <p:spPr>
          <a:xfrm>
            <a:off x="3657600" y="1676400"/>
            <a:ext cx="5030788" cy="1757363"/>
          </a:xfrm>
        </p:spPr>
        <p:txBody>
          <a:bodyPr rtlCol="0">
            <a:normAutofit/>
          </a:bodyPr>
          <a:lstStyle/>
          <a:p>
            <a:pPr algn="l" fontAlgn="auto">
              <a:spcAft>
                <a:spcPts val="0"/>
              </a:spcAft>
              <a:defRPr/>
            </a:pPr>
            <a:r>
              <a:rPr lang="en-US" b="1" dirty="0">
                <a:solidFill>
                  <a:schemeClr val="accent3"/>
                </a:solidFill>
              </a:rPr>
              <a:t>What’s For Breakfast?</a:t>
            </a:r>
          </a:p>
        </p:txBody>
      </p:sp>
      <p:pic>
        <p:nvPicPr>
          <p:cNvPr id="4099" name="Picture 2" descr="C:\Users\SThompson\Dropbox\Fotolia downloads\Fotolia_20278345_Subscription_Monthly_XL.jpg">
            <a:extLst>
              <a:ext uri="{FF2B5EF4-FFF2-40B4-BE49-F238E27FC236}">
                <a16:creationId xmlns:a16="http://schemas.microsoft.com/office/drawing/2014/main" id="{95E6D2AA-91CC-401B-9E40-218EEB429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2436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a:extLst>
              <a:ext uri="{FF2B5EF4-FFF2-40B4-BE49-F238E27FC236}">
                <a16:creationId xmlns:a16="http://schemas.microsoft.com/office/drawing/2014/main" id="{8B9CB6F1-389D-45E1-9932-AAF547E77C48}"/>
              </a:ext>
            </a:extLst>
          </p:cNvPr>
          <p:cNvSpPr>
            <a:spLocks noChangeArrowheads="1"/>
          </p:cNvSpPr>
          <p:nvPr/>
        </p:nvSpPr>
        <p:spPr bwMode="auto">
          <a:xfrm>
            <a:off x="3559175" y="3429000"/>
            <a:ext cx="533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000" b="1"/>
              <a:t>North Carolina Department of Public Instruction</a:t>
            </a:r>
            <a:br>
              <a:rPr lang="en-US" altLang="en-US" sz="2000" b="1"/>
            </a:br>
            <a:r>
              <a:rPr lang="en-US" altLang="en-US" sz="2000" b="1"/>
              <a:t>Safe and Healthy Schools Support Division</a:t>
            </a:r>
          </a:p>
          <a:p>
            <a:r>
              <a:rPr lang="en-US" altLang="en-US" sz="2000" b="1"/>
              <a:t>Child Nutrition Services Section</a:t>
            </a:r>
            <a:br>
              <a:rPr lang="en-US" altLang="en-US" sz="2000" b="1"/>
            </a:br>
            <a:endParaRPr lang="en-US" altLang="en-US" sz="2000" b="1"/>
          </a:p>
          <a:p>
            <a:r>
              <a:rPr lang="en-US" altLang="en-US" sz="2000" b="1"/>
              <a:t>Revised July 2014</a:t>
            </a:r>
          </a:p>
        </p:txBody>
      </p:sp>
      <p:sp>
        <p:nvSpPr>
          <p:cNvPr id="4101" name="TextBox 1">
            <a:extLst>
              <a:ext uri="{FF2B5EF4-FFF2-40B4-BE49-F238E27FC236}">
                <a16:creationId xmlns:a16="http://schemas.microsoft.com/office/drawing/2014/main" id="{DC2082C6-5A5B-47E3-A10C-177B163C3A92}"/>
              </a:ext>
            </a:extLst>
          </p:cNvPr>
          <p:cNvSpPr txBox="1">
            <a:spLocks noChangeArrowheads="1"/>
          </p:cNvSpPr>
          <p:nvPr/>
        </p:nvSpPr>
        <p:spPr bwMode="auto">
          <a:xfrm>
            <a:off x="1181100" y="5943600"/>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i="1">
                <a:solidFill>
                  <a:srgbClr val="000000"/>
                </a:solidFill>
              </a:rPr>
              <a:t>USDA is an equal opportunity provider and employer.</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C637837-454F-436A-B8B3-A3CE0FA2A366}"/>
              </a:ext>
            </a:extLst>
          </p:cNvPr>
          <p:cNvSpPr>
            <a:spLocks noGrp="1"/>
          </p:cNvSpPr>
          <p:nvPr>
            <p:ph type="title"/>
          </p:nvPr>
        </p:nvSpPr>
        <p:spPr>
          <a:xfrm>
            <a:off x="914400" y="274638"/>
            <a:ext cx="7772400" cy="944562"/>
          </a:xfrm>
        </p:spPr>
        <p:txBody>
          <a:bodyPr rtlCol="0">
            <a:noAutofit/>
          </a:bodyPr>
          <a:lstStyle/>
          <a:p>
            <a:pPr algn="l" fontAlgn="auto">
              <a:spcAft>
                <a:spcPts val="0"/>
              </a:spcAft>
              <a:defRPr/>
            </a:pPr>
            <a:r>
              <a:rPr lang="en-US" sz="4000" b="1" dirty="0">
                <a:solidFill>
                  <a:schemeClr val="accent3"/>
                </a:solidFill>
              </a:rPr>
              <a:t>Dietary Standards: Sodium and Fat</a:t>
            </a:r>
          </a:p>
        </p:txBody>
      </p:sp>
      <p:sp>
        <p:nvSpPr>
          <p:cNvPr id="13315" name="Content Placeholder 2">
            <a:extLst>
              <a:ext uri="{FF2B5EF4-FFF2-40B4-BE49-F238E27FC236}">
                <a16:creationId xmlns:a16="http://schemas.microsoft.com/office/drawing/2014/main" id="{9A9386B5-3505-41A8-9A2A-44A4D862FAB8}"/>
              </a:ext>
            </a:extLst>
          </p:cNvPr>
          <p:cNvSpPr>
            <a:spLocks noGrp="1"/>
          </p:cNvSpPr>
          <p:nvPr>
            <p:ph idx="1"/>
          </p:nvPr>
        </p:nvSpPr>
        <p:spPr>
          <a:xfrm>
            <a:off x="914400" y="1371600"/>
            <a:ext cx="7772400" cy="5257800"/>
          </a:xfrm>
        </p:spPr>
        <p:txBody>
          <a:bodyPr/>
          <a:lstStyle/>
          <a:p>
            <a:r>
              <a:rPr lang="en-US" altLang="en-US" sz="4000"/>
              <a:t>First sodium targets - July 2014</a:t>
            </a:r>
          </a:p>
          <a:p>
            <a:r>
              <a:rPr lang="en-US" altLang="en-US" sz="4000"/>
              <a:t>Saturated Fat – less than 10% </a:t>
            </a:r>
          </a:p>
          <a:p>
            <a:r>
              <a:rPr lang="en-US" altLang="en-US" sz="4000"/>
              <a:t>Trans fat – no added/synthetic</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6F94-33AD-47C0-8F66-FC2AD5DB9498}"/>
              </a:ext>
            </a:extLst>
          </p:cNvPr>
          <p:cNvSpPr txBox="1">
            <a:spLocks/>
          </p:cNvSpPr>
          <p:nvPr/>
        </p:nvSpPr>
        <p:spPr>
          <a:xfrm>
            <a:off x="1066800" y="1066800"/>
            <a:ext cx="6934200" cy="838200"/>
          </a:xfrm>
          <a:prstGeom prst="rect">
            <a:avLst/>
          </a:prstGeom>
        </p:spPr>
        <p:txBody>
          <a:bodyPr>
            <a:normAutofit/>
          </a:bodyPr>
          <a:lstStyle/>
          <a:p>
            <a:pPr algn="ctr" fontAlgn="auto">
              <a:spcBef>
                <a:spcPts val="0"/>
              </a:spcBef>
              <a:spcAft>
                <a:spcPts val="0"/>
              </a:spcAft>
              <a:defRPr/>
            </a:pPr>
            <a:endParaRPr lang="en-US" sz="4000" kern="0" dirty="0">
              <a:latin typeface="+mj-lt"/>
              <a:ea typeface="+mj-ea"/>
              <a:cs typeface="+mj-cs"/>
            </a:endParaRPr>
          </a:p>
        </p:txBody>
      </p:sp>
      <p:sp>
        <p:nvSpPr>
          <p:cNvPr id="3" name="Content Placeholder 2">
            <a:extLst>
              <a:ext uri="{FF2B5EF4-FFF2-40B4-BE49-F238E27FC236}">
                <a16:creationId xmlns:a16="http://schemas.microsoft.com/office/drawing/2014/main" id="{889C6C8B-DA33-42B6-8D20-5C4A90566DB2}"/>
              </a:ext>
            </a:extLst>
          </p:cNvPr>
          <p:cNvSpPr txBox="1">
            <a:spLocks/>
          </p:cNvSpPr>
          <p:nvPr/>
        </p:nvSpPr>
        <p:spPr>
          <a:xfrm>
            <a:off x="685800" y="1828800"/>
            <a:ext cx="7772400" cy="4572000"/>
          </a:xfrm>
          <a:prstGeom prst="rect">
            <a:avLst/>
          </a:prstGeom>
        </p:spPr>
        <p:txBody>
          <a:bodyPr>
            <a:normAutofit/>
          </a:bodyPr>
          <a:lstStyle/>
          <a:p>
            <a:pPr marL="342900" indent="-342900" fontAlgn="auto">
              <a:spcBef>
                <a:spcPct val="20000"/>
              </a:spcBef>
              <a:spcAft>
                <a:spcPts val="0"/>
              </a:spcAft>
              <a:buFont typeface="Wingdings 2" pitchFamily="18" charset="2"/>
              <a:buChar char=""/>
              <a:defRPr/>
            </a:pPr>
            <a:endParaRPr lang="en-US" sz="3200" kern="0" dirty="0">
              <a:latin typeface="+mn-lt"/>
              <a:cs typeface="+mn-cs"/>
            </a:endParaRPr>
          </a:p>
        </p:txBody>
      </p:sp>
      <p:sp>
        <p:nvSpPr>
          <p:cNvPr id="33796" name="Title 4">
            <a:extLst>
              <a:ext uri="{FF2B5EF4-FFF2-40B4-BE49-F238E27FC236}">
                <a16:creationId xmlns:a16="http://schemas.microsoft.com/office/drawing/2014/main" id="{6CF49664-7BB0-46D4-A1AC-568884678775}"/>
              </a:ext>
            </a:extLst>
          </p:cNvPr>
          <p:cNvSpPr>
            <a:spLocks noGrp="1"/>
          </p:cNvSpPr>
          <p:nvPr>
            <p:ph type="title"/>
          </p:nvPr>
        </p:nvSpPr>
        <p:spPr>
          <a:xfrm>
            <a:off x="838200" y="274638"/>
            <a:ext cx="7848600" cy="1143000"/>
          </a:xfrm>
        </p:spPr>
        <p:txBody>
          <a:bodyPr rtlCol="0">
            <a:normAutofit/>
          </a:bodyPr>
          <a:lstStyle/>
          <a:p>
            <a:pPr algn="l" fontAlgn="auto">
              <a:spcAft>
                <a:spcPts val="0"/>
              </a:spcAft>
              <a:defRPr/>
            </a:pPr>
            <a:r>
              <a:rPr lang="en-US" b="1" dirty="0">
                <a:solidFill>
                  <a:schemeClr val="accent3"/>
                </a:solidFill>
              </a:rPr>
              <a:t>Fluid Milk at Breakfast</a:t>
            </a:r>
            <a:endParaRPr lang="en-US" sz="2800" b="1" dirty="0"/>
          </a:p>
        </p:txBody>
      </p:sp>
      <p:sp>
        <p:nvSpPr>
          <p:cNvPr id="14341" name="Content Placeholder 6">
            <a:extLst>
              <a:ext uri="{FF2B5EF4-FFF2-40B4-BE49-F238E27FC236}">
                <a16:creationId xmlns:a16="http://schemas.microsoft.com/office/drawing/2014/main" id="{56386E57-F854-4B17-9A22-5BAF220C6F58}"/>
              </a:ext>
            </a:extLst>
          </p:cNvPr>
          <p:cNvSpPr>
            <a:spLocks noGrp="1"/>
          </p:cNvSpPr>
          <p:nvPr>
            <p:ph idx="1"/>
          </p:nvPr>
        </p:nvSpPr>
        <p:spPr>
          <a:xfrm>
            <a:off x="914400" y="1485900"/>
            <a:ext cx="7772400" cy="4991100"/>
          </a:xfrm>
        </p:spPr>
        <p:txBody>
          <a:bodyPr/>
          <a:lstStyle/>
          <a:p>
            <a:r>
              <a:rPr lang="en-US" altLang="en-US" sz="2800"/>
              <a:t>Allowable milk options:</a:t>
            </a:r>
          </a:p>
          <a:p>
            <a:pPr lvl="1"/>
            <a:r>
              <a:rPr lang="en-US" altLang="en-US" sz="2400"/>
              <a:t>fat-free (unflavored or flavored)</a:t>
            </a:r>
          </a:p>
          <a:p>
            <a:pPr lvl="1"/>
            <a:r>
              <a:rPr lang="en-US" altLang="en-US" sz="2400"/>
              <a:t>low-fat (unflavored only)</a:t>
            </a:r>
          </a:p>
          <a:p>
            <a:pPr lvl="1"/>
            <a:r>
              <a:rPr lang="en-US" altLang="en-US" sz="2400"/>
              <a:t>fat-free or low-fat (lactose-reduced or lactose-free)</a:t>
            </a:r>
          </a:p>
          <a:p>
            <a:r>
              <a:rPr lang="en-US" altLang="en-US" sz="2800"/>
              <a:t>At least two choices</a:t>
            </a:r>
          </a:p>
          <a:p>
            <a:r>
              <a:rPr lang="en-US" altLang="en-US" sz="2800"/>
              <a:t>Use existing nutrition standards for non-dairy milk substitutes</a:t>
            </a:r>
          </a:p>
        </p:txBody>
      </p:sp>
      <p:sp>
        <p:nvSpPr>
          <p:cNvPr id="14342" name="Slide Number Placeholder 5">
            <a:extLst>
              <a:ext uri="{FF2B5EF4-FFF2-40B4-BE49-F238E27FC236}">
                <a16:creationId xmlns:a16="http://schemas.microsoft.com/office/drawing/2014/main" id="{7FB1C02B-93DE-474F-B5A6-8F4071A468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D28D5B-4FB2-463A-B421-09D1100CB464}" type="slidenum">
              <a:rPr lang="en-US" altLang="en-US" sz="1200">
                <a:solidFill>
                  <a:srgbClr val="FFFFFF"/>
                </a:solidFill>
              </a:rPr>
              <a:pPr>
                <a:spcBef>
                  <a:spcPct val="0"/>
                </a:spcBef>
                <a:buFontTx/>
                <a:buNone/>
              </a:pPr>
              <a:t>11</a:t>
            </a:fld>
            <a:endParaRPr lang="en-US" altLang="en-US" sz="1200">
              <a:solidFill>
                <a:srgbClr val="FFFFFF"/>
              </a:solidFill>
            </a:endParaRPr>
          </a:p>
        </p:txBody>
      </p:sp>
      <p:grpSp>
        <p:nvGrpSpPr>
          <p:cNvPr id="7" name="Group 6">
            <a:extLst>
              <a:ext uri="{FF2B5EF4-FFF2-40B4-BE49-F238E27FC236}">
                <a16:creationId xmlns:a16="http://schemas.microsoft.com/office/drawing/2014/main" id="{68C959DB-11DE-40BA-8DDD-ABB0BC94B577}"/>
              </a:ext>
            </a:extLst>
          </p:cNvPr>
          <p:cNvGrpSpPr/>
          <p:nvPr/>
        </p:nvGrpSpPr>
        <p:grpSpPr>
          <a:xfrm>
            <a:off x="6288065" y="417162"/>
            <a:ext cx="2855934" cy="1873955"/>
            <a:chOff x="5901559" y="249676"/>
            <a:chExt cx="3210910" cy="1973003"/>
          </a:xfrm>
          <a:solidFill>
            <a:schemeClr val="bg1"/>
          </a:solidFill>
        </p:grpSpPr>
        <p:pic>
          <p:nvPicPr>
            <p:cNvPr id="8" name="Picture 7">
              <a:extLst>
                <a:ext uri="{FF2B5EF4-FFF2-40B4-BE49-F238E27FC236}">
                  <a16:creationId xmlns:a16="http://schemas.microsoft.com/office/drawing/2014/main" id="{3E5ACF6F-3CE3-4E76-AE0F-7884331F21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559" y="249676"/>
              <a:ext cx="3210910" cy="1930849"/>
            </a:xfrm>
            <a:prstGeom prst="rect">
              <a:avLst/>
            </a:prstGeom>
            <a:ln>
              <a:noFill/>
            </a:ln>
            <a:effectLst>
              <a:softEdge rad="112500"/>
            </a:effectLst>
          </p:spPr>
        </p:pic>
        <p:pic>
          <p:nvPicPr>
            <p:cNvPr id="9" name="Picture 2" descr="C:\DPI\continuing education\graphics\Milk - Fotolia_31578073.jpg">
              <a:extLst>
                <a:ext uri="{FF2B5EF4-FFF2-40B4-BE49-F238E27FC236}">
                  <a16:creationId xmlns:a16="http://schemas.microsoft.com/office/drawing/2014/main" id="{59A5BDC0-0CCD-4F19-8FD1-50987E3C889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62094" y="249676"/>
              <a:ext cx="1544920" cy="1973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09A588C-0F7F-4528-AD9C-AAD142CAFDBE}"/>
              </a:ext>
            </a:extLst>
          </p:cNvPr>
          <p:cNvSpPr>
            <a:spLocks noGrp="1"/>
          </p:cNvSpPr>
          <p:nvPr>
            <p:ph type="title"/>
          </p:nvPr>
        </p:nvSpPr>
        <p:spPr>
          <a:xfrm>
            <a:off x="914400" y="274638"/>
            <a:ext cx="7772400" cy="1143000"/>
          </a:xfrm>
        </p:spPr>
        <p:txBody>
          <a:bodyPr rtlCol="0">
            <a:normAutofit/>
          </a:bodyPr>
          <a:lstStyle/>
          <a:p>
            <a:pPr algn="l" fontAlgn="auto">
              <a:spcAft>
                <a:spcPts val="0"/>
              </a:spcAft>
              <a:defRPr/>
            </a:pPr>
            <a:r>
              <a:rPr lang="en-US" b="1" dirty="0">
                <a:solidFill>
                  <a:schemeClr val="accent3"/>
                </a:solidFill>
              </a:rPr>
              <a:t>Fruit requirements</a:t>
            </a:r>
          </a:p>
        </p:txBody>
      </p:sp>
      <p:sp>
        <p:nvSpPr>
          <p:cNvPr id="15363" name="Content Placeholder 2">
            <a:extLst>
              <a:ext uri="{FF2B5EF4-FFF2-40B4-BE49-F238E27FC236}">
                <a16:creationId xmlns:a16="http://schemas.microsoft.com/office/drawing/2014/main" id="{BAEA97F8-26B2-4A80-AFDC-C9B4A2AE9AAB}"/>
              </a:ext>
            </a:extLst>
          </p:cNvPr>
          <p:cNvSpPr>
            <a:spLocks noGrp="1"/>
          </p:cNvSpPr>
          <p:nvPr>
            <p:ph idx="1"/>
          </p:nvPr>
        </p:nvSpPr>
        <p:spPr>
          <a:xfrm>
            <a:off x="914400" y="1600200"/>
            <a:ext cx="7772400" cy="4525963"/>
          </a:xfrm>
        </p:spPr>
        <p:txBody>
          <a:bodyPr/>
          <a:lstStyle/>
          <a:p>
            <a:r>
              <a:rPr lang="fr-FR" altLang="en-US"/>
              <a:t>Minimum 1 cup offered daily</a:t>
            </a:r>
          </a:p>
          <a:p>
            <a:r>
              <a:rPr lang="fr-FR" altLang="en-US"/>
              <a:t>No maximum as long as nutrient standards are met</a:t>
            </a:r>
          </a:p>
          <a:p>
            <a:r>
              <a:rPr lang="en-US" altLang="en-US"/>
              <a:t>100% juice allowed with 50% limitation</a:t>
            </a:r>
          </a:p>
          <a:p>
            <a:r>
              <a:rPr lang="en-US" altLang="en-US"/>
              <a:t>Vegetables may be served in place of fruits with subgroup restrictions</a:t>
            </a:r>
          </a:p>
          <a:p>
            <a:r>
              <a:rPr lang="en-US" altLang="en-US"/>
              <a:t>Vegetables may be offered as “extras” and not counted as a component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F70F67-C687-4B55-9B79-359BED130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3702995"/>
            <a:ext cx="4962525" cy="3378741"/>
          </a:xfrm>
          <a:prstGeom prst="rect">
            <a:avLst/>
          </a:prstGeom>
          <a:ln>
            <a:noFill/>
          </a:ln>
          <a:effectLst>
            <a:softEdge rad="112500"/>
          </a:effectLst>
        </p:spPr>
      </p:pic>
      <p:sp>
        <p:nvSpPr>
          <p:cNvPr id="20482" name="Title 1">
            <a:extLst>
              <a:ext uri="{FF2B5EF4-FFF2-40B4-BE49-F238E27FC236}">
                <a16:creationId xmlns:a16="http://schemas.microsoft.com/office/drawing/2014/main" id="{96177A6B-16AA-431D-99A2-E700C2A95AFA}"/>
              </a:ext>
            </a:extLst>
          </p:cNvPr>
          <p:cNvSpPr>
            <a:spLocks noGrp="1"/>
          </p:cNvSpPr>
          <p:nvPr>
            <p:ph type="title"/>
          </p:nvPr>
        </p:nvSpPr>
        <p:spPr>
          <a:xfrm>
            <a:off x="914400" y="274638"/>
            <a:ext cx="7772400" cy="1143000"/>
          </a:xfrm>
        </p:spPr>
        <p:txBody>
          <a:bodyPr rtlCol="0">
            <a:normAutofit/>
          </a:bodyPr>
          <a:lstStyle/>
          <a:p>
            <a:pPr algn="l" fontAlgn="auto">
              <a:spcAft>
                <a:spcPts val="0"/>
              </a:spcAft>
              <a:defRPr/>
            </a:pPr>
            <a:r>
              <a:rPr lang="en-US" b="1" dirty="0">
                <a:solidFill>
                  <a:schemeClr val="accent3"/>
                </a:solidFill>
              </a:rPr>
              <a:t>Additional Fruit Information</a:t>
            </a:r>
          </a:p>
        </p:txBody>
      </p:sp>
      <p:sp>
        <p:nvSpPr>
          <p:cNvPr id="16388" name="Content Placeholder 2">
            <a:extLst>
              <a:ext uri="{FF2B5EF4-FFF2-40B4-BE49-F238E27FC236}">
                <a16:creationId xmlns:a16="http://schemas.microsoft.com/office/drawing/2014/main" id="{5E7578D2-66A8-4CF4-9904-02F6FA2FEAEF}"/>
              </a:ext>
            </a:extLst>
          </p:cNvPr>
          <p:cNvSpPr>
            <a:spLocks noGrp="1"/>
          </p:cNvSpPr>
          <p:nvPr>
            <p:ph idx="1"/>
          </p:nvPr>
        </p:nvSpPr>
        <p:spPr>
          <a:xfrm>
            <a:off x="914400" y="1752600"/>
            <a:ext cx="7772400" cy="4373563"/>
          </a:xfrm>
        </p:spPr>
        <p:txBody>
          <a:bodyPr/>
          <a:lstStyle/>
          <a:p>
            <a:r>
              <a:rPr lang="en-US" altLang="en-US" sz="2800"/>
              <a:t>May offer a single fruit type or a combination</a:t>
            </a:r>
          </a:p>
          <a:p>
            <a:r>
              <a:rPr lang="fr-FR" altLang="en-US" sz="2800"/>
              <a:t>Must select at least ½ cup fruit with OVS</a:t>
            </a:r>
          </a:p>
          <a:p>
            <a:r>
              <a:rPr lang="en-US" altLang="en-US" sz="2800"/>
              <a:t>Frozen fruit with added sugar allowed</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9337598-0278-4D16-A480-BA941D55A5E7}"/>
              </a:ext>
            </a:extLst>
          </p:cNvPr>
          <p:cNvSpPr>
            <a:spLocks noGrp="1"/>
          </p:cNvSpPr>
          <p:nvPr>
            <p:ph type="title"/>
          </p:nvPr>
        </p:nvSpPr>
        <p:spPr>
          <a:xfrm>
            <a:off x="914400" y="274638"/>
            <a:ext cx="7772400" cy="1143000"/>
          </a:xfrm>
        </p:spPr>
        <p:txBody>
          <a:bodyPr rtlCol="0">
            <a:normAutofit/>
          </a:bodyPr>
          <a:lstStyle/>
          <a:p>
            <a:pPr algn="l" fontAlgn="auto">
              <a:spcAft>
                <a:spcPts val="0"/>
              </a:spcAft>
              <a:defRPr/>
            </a:pPr>
            <a:r>
              <a:rPr lang="en-US" b="1" dirty="0">
                <a:solidFill>
                  <a:schemeClr val="accent3"/>
                </a:solidFill>
              </a:rPr>
              <a:t>Grains at Breakfast</a:t>
            </a:r>
          </a:p>
        </p:txBody>
      </p:sp>
      <p:sp>
        <p:nvSpPr>
          <p:cNvPr id="17411" name="Slide Number Placeholder 5">
            <a:extLst>
              <a:ext uri="{FF2B5EF4-FFF2-40B4-BE49-F238E27FC236}">
                <a16:creationId xmlns:a16="http://schemas.microsoft.com/office/drawing/2014/main" id="{06C524B6-1EFC-4078-AA7B-3BD6838B99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95A269-F4A6-4133-B522-B8E514FC012E}" type="slidenum">
              <a:rPr lang="en-US" altLang="en-US" sz="1200">
                <a:solidFill>
                  <a:srgbClr val="FFFFFF"/>
                </a:solidFill>
              </a:rPr>
              <a:pPr>
                <a:spcBef>
                  <a:spcPct val="0"/>
                </a:spcBef>
                <a:buFontTx/>
                <a:buNone/>
              </a:pPr>
              <a:t>14</a:t>
            </a:fld>
            <a:endParaRPr lang="en-US" altLang="en-US" sz="1200">
              <a:solidFill>
                <a:srgbClr val="FFFFFF"/>
              </a:solidFill>
            </a:endParaRPr>
          </a:p>
        </p:txBody>
      </p:sp>
      <p:grpSp>
        <p:nvGrpSpPr>
          <p:cNvPr id="17412" name="Group 3">
            <a:extLst>
              <a:ext uri="{FF2B5EF4-FFF2-40B4-BE49-F238E27FC236}">
                <a16:creationId xmlns:a16="http://schemas.microsoft.com/office/drawing/2014/main" id="{2C1D1797-207B-4423-BEA7-B0FC2F588CBC}"/>
              </a:ext>
            </a:extLst>
          </p:cNvPr>
          <p:cNvGrpSpPr>
            <a:grpSpLocks/>
          </p:cNvGrpSpPr>
          <p:nvPr/>
        </p:nvGrpSpPr>
        <p:grpSpPr bwMode="auto">
          <a:xfrm>
            <a:off x="3848100" y="4343400"/>
            <a:ext cx="5295900" cy="2816225"/>
            <a:chOff x="3847426" y="4772184"/>
            <a:chExt cx="5296574" cy="2387790"/>
          </a:xfrm>
        </p:grpSpPr>
        <p:pic>
          <p:nvPicPr>
            <p:cNvPr id="17440" name="Picture 2">
              <a:extLst>
                <a:ext uri="{FF2B5EF4-FFF2-40B4-BE49-F238E27FC236}">
                  <a16:creationId xmlns:a16="http://schemas.microsoft.com/office/drawing/2014/main" id="{F9186113-E8F6-4B28-BAF9-C1AF90D715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0781" y="4772184"/>
              <a:ext cx="3103219" cy="206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1">
              <a:extLst>
                <a:ext uri="{FF2B5EF4-FFF2-40B4-BE49-F238E27FC236}">
                  <a16:creationId xmlns:a16="http://schemas.microsoft.com/office/drawing/2014/main" id="{4A1A7B1C-9D44-4EDF-9372-7105CB005B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7426" y="4772184"/>
              <a:ext cx="4001173" cy="238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Table 4">
            <a:extLst>
              <a:ext uri="{FF2B5EF4-FFF2-40B4-BE49-F238E27FC236}">
                <a16:creationId xmlns:a16="http://schemas.microsoft.com/office/drawing/2014/main" id="{9B7C35C5-0AA0-4893-8337-6593F5D6C4C2}"/>
              </a:ext>
            </a:extLst>
          </p:cNvPr>
          <p:cNvGraphicFramePr>
            <a:graphicFrameLocks noGrp="1"/>
          </p:cNvGraphicFramePr>
          <p:nvPr/>
        </p:nvGraphicFramePr>
        <p:xfrm>
          <a:off x="990600" y="1600200"/>
          <a:ext cx="7239000" cy="2389188"/>
        </p:xfrm>
        <a:graphic>
          <a:graphicData uri="http://schemas.openxmlformats.org/drawingml/2006/table">
            <a:tbl>
              <a:tblPr/>
              <a:tblGrid>
                <a:gridCol w="17526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1103253">
                <a:tc>
                  <a:txBody>
                    <a:bodyPr/>
                    <a:lstStyle/>
                    <a:p>
                      <a:pPr marL="0" algn="l" defTabSz="914400" rtl="0" eaLnBrk="1" latinLnBrk="0" hangingPunct="1">
                        <a:lnSpc>
                          <a:spcPct val="115000"/>
                        </a:lnSpc>
                      </a:pPr>
                      <a:r>
                        <a:rPr lang="en-US" sz="2400" b="1" kern="1200" dirty="0">
                          <a:solidFill>
                            <a:schemeClr val="tx1"/>
                          </a:solidFill>
                          <a:latin typeface="+mj-lt"/>
                          <a:ea typeface="Calibri"/>
                          <a:cs typeface="Times New Roman" pitchFamily="18" charset="0"/>
                        </a:rPr>
                        <a:t>Grains Component</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p>
                    <a:p>
                      <a:pPr algn="ctr">
                        <a:lnSpc>
                          <a:spcPct val="115000"/>
                        </a:lnSpc>
                      </a:pPr>
                      <a:r>
                        <a:rPr lang="en-US" sz="2400" b="1" dirty="0">
                          <a:solidFill>
                            <a:schemeClr val="tx1"/>
                          </a:solidFill>
                          <a:latin typeface="+mj-lt"/>
                          <a:ea typeface="Calibri"/>
                          <a:cs typeface="Times New Roman" pitchFamily="18" charset="0"/>
                        </a:rPr>
                        <a:t>K-5</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a:solidFill>
                            <a:schemeClr val="tx1"/>
                          </a:solidFill>
                          <a:latin typeface="+mj-lt"/>
                          <a:ea typeface="Calibri"/>
                          <a:cs typeface="Times New Roman" pitchFamily="18" charset="0"/>
                        </a:rPr>
                        <a:t>6-8</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a:solidFill>
                            <a:schemeClr val="tx1"/>
                          </a:solidFill>
                          <a:latin typeface="+mj-lt"/>
                          <a:ea typeface="Calibri"/>
                          <a:cs typeface="Times New Roman" pitchFamily="18" charset="0"/>
                        </a:rPr>
                        <a:t>9-12</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kern="1200" dirty="0">
                          <a:solidFill>
                            <a:schemeClr val="tx1"/>
                          </a:solidFill>
                          <a:latin typeface="+mn-lt"/>
                          <a:ea typeface="Calibri"/>
                          <a:cs typeface="Times New Roman" pitchFamily="18" charset="0"/>
                        </a:rPr>
                        <a:t>Grades </a:t>
                      </a:r>
                      <a:br>
                        <a:rPr lang="en-US" sz="2400" b="1" kern="1200" dirty="0">
                          <a:solidFill>
                            <a:schemeClr val="tx1"/>
                          </a:solidFill>
                          <a:latin typeface="+mn-lt"/>
                          <a:ea typeface="Calibri"/>
                          <a:cs typeface="Times New Roman" pitchFamily="18" charset="0"/>
                        </a:rPr>
                      </a:br>
                      <a:r>
                        <a:rPr lang="en-US" sz="2400" b="1" kern="1200" dirty="0">
                          <a:solidFill>
                            <a:schemeClr val="tx1"/>
                          </a:solidFill>
                          <a:latin typeface="+mn-lt"/>
                          <a:ea typeface="Calibri"/>
                          <a:cs typeface="Times New Roman" pitchFamily="18" charset="0"/>
                        </a:rPr>
                        <a:t>K-12</a:t>
                      </a:r>
                      <a:endParaRPr lang="en-US" sz="2400" kern="12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642968">
                <a:tc>
                  <a:txBody>
                    <a:bodyPr/>
                    <a:lstStyle/>
                    <a:p>
                      <a:pPr>
                        <a:lnSpc>
                          <a:spcPct val="115000"/>
                        </a:lnSpc>
                      </a:pPr>
                      <a:r>
                        <a:rPr lang="en-US" sz="2400" b="1" dirty="0">
                          <a:solidFill>
                            <a:schemeClr val="tx1"/>
                          </a:solidFill>
                          <a:latin typeface="+mj-lt"/>
                          <a:ea typeface="Calibri"/>
                          <a:cs typeface="Times New Roman" pitchFamily="18" charset="0"/>
                        </a:rPr>
                        <a:t>Daily</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1 </a:t>
                      </a:r>
                      <a:r>
                        <a:rPr lang="en-US" sz="2400" b="0" dirty="0" err="1">
                          <a:solidFill>
                            <a:schemeClr val="tx1"/>
                          </a:solidFill>
                          <a:latin typeface="+mj-lt"/>
                          <a:ea typeface="Calibri"/>
                          <a:cs typeface="Times New Roman" pitchFamily="18" charset="0"/>
                        </a:rPr>
                        <a:t>oz</a:t>
                      </a:r>
                      <a:r>
                        <a:rPr lang="en-US" sz="2400" b="0" dirty="0">
                          <a:solidFill>
                            <a:schemeClr val="tx1"/>
                          </a:solidFill>
                          <a:latin typeface="+mj-lt"/>
                          <a:ea typeface="Calibri"/>
                          <a:cs typeface="Times New Roman" pitchFamily="18" charset="0"/>
                        </a:rPr>
                        <a:t> </a:t>
                      </a:r>
                      <a:r>
                        <a:rPr lang="en-US" sz="2400" b="0" dirty="0" err="1">
                          <a:solidFill>
                            <a:schemeClr val="tx1"/>
                          </a:solidFill>
                          <a:latin typeface="+mj-lt"/>
                          <a:ea typeface="Calibri"/>
                          <a:cs typeface="Times New Roman" pitchFamily="18" charset="0"/>
                        </a:rPr>
                        <a:t>eq</a:t>
                      </a:r>
                      <a:endParaRPr lang="en-US" sz="2400" b="0" dirty="0">
                        <a:solidFill>
                          <a:schemeClr val="tx1"/>
                        </a:solidFill>
                        <a:latin typeface="+mj-lt"/>
                        <a:ea typeface="Calibri"/>
                        <a:cs typeface="Times New Roman" pitchFamily="18" charset="0"/>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a:solidFill>
                            <a:schemeClr val="tx1"/>
                          </a:solidFill>
                          <a:latin typeface="+mj-lt"/>
                          <a:ea typeface="Calibri"/>
                          <a:cs typeface="Times New Roman" pitchFamily="18" charset="0"/>
                        </a:rPr>
                        <a:t>1 oz eq</a:t>
                      </a:r>
                      <a:endParaRPr lang="en-US" sz="24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a:solidFill>
                            <a:schemeClr val="tx1"/>
                          </a:solidFill>
                          <a:latin typeface="+mj-lt"/>
                          <a:ea typeface="Calibri"/>
                          <a:cs typeface="Times New Roman" pitchFamily="18" charset="0"/>
                        </a:rPr>
                        <a:t>1 oz eq</a:t>
                      </a:r>
                      <a:endParaRPr lang="en-US" sz="24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1 </a:t>
                      </a:r>
                      <a:r>
                        <a:rPr lang="en-US" sz="2400" b="0" dirty="0" err="1">
                          <a:solidFill>
                            <a:schemeClr val="tx1"/>
                          </a:solidFill>
                          <a:latin typeface="+mj-lt"/>
                          <a:ea typeface="Calibri"/>
                          <a:cs typeface="Times New Roman" pitchFamily="18" charset="0"/>
                        </a:rPr>
                        <a:t>oz</a:t>
                      </a:r>
                      <a:r>
                        <a:rPr lang="en-US" sz="2400" b="0" dirty="0">
                          <a:solidFill>
                            <a:schemeClr val="tx1"/>
                          </a:solidFill>
                          <a:latin typeface="+mj-lt"/>
                          <a:ea typeface="Calibri"/>
                          <a:cs typeface="Times New Roman" pitchFamily="18" charset="0"/>
                        </a:rPr>
                        <a:t> </a:t>
                      </a:r>
                      <a:r>
                        <a:rPr lang="en-US" sz="2400" b="0" dirty="0" err="1">
                          <a:solidFill>
                            <a:schemeClr val="tx1"/>
                          </a:solidFill>
                          <a:latin typeface="+mj-lt"/>
                          <a:ea typeface="Calibri"/>
                          <a:cs typeface="Times New Roman" pitchFamily="18" charset="0"/>
                        </a:rPr>
                        <a:t>eq</a:t>
                      </a:r>
                      <a:endParaRPr lang="en-US" sz="24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2968">
                <a:tc>
                  <a:txBody>
                    <a:bodyPr/>
                    <a:lstStyle/>
                    <a:p>
                      <a:pPr>
                        <a:lnSpc>
                          <a:spcPct val="115000"/>
                        </a:lnSpc>
                      </a:pPr>
                      <a:r>
                        <a:rPr lang="en-US" sz="2400" b="1" dirty="0">
                          <a:solidFill>
                            <a:schemeClr val="tx1"/>
                          </a:solidFill>
                          <a:latin typeface="+mj-lt"/>
                          <a:ea typeface="Calibri"/>
                          <a:cs typeface="Times New Roman" pitchFamily="18" charset="0"/>
                        </a:rPr>
                        <a:t>Weekly</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7</a:t>
                      </a:r>
                      <a:r>
                        <a:rPr lang="en-US" sz="2400" b="0" baseline="0" dirty="0">
                          <a:solidFill>
                            <a:schemeClr val="tx1"/>
                          </a:solidFill>
                          <a:latin typeface="+mj-lt"/>
                          <a:ea typeface="Calibri"/>
                          <a:cs typeface="Times New Roman" pitchFamily="18" charset="0"/>
                        </a:rPr>
                        <a:t> </a:t>
                      </a:r>
                      <a:r>
                        <a:rPr lang="en-US" sz="2400" b="0" dirty="0">
                          <a:solidFill>
                            <a:schemeClr val="tx1"/>
                          </a:solidFill>
                          <a:latin typeface="+mj-lt"/>
                          <a:ea typeface="Calibri"/>
                          <a:cs typeface="Times New Roman" pitchFamily="18" charset="0"/>
                        </a:rPr>
                        <a:t>oz</a:t>
                      </a:r>
                      <a:r>
                        <a:rPr lang="en-US" sz="2400" b="0" baseline="0" dirty="0">
                          <a:solidFill>
                            <a:schemeClr val="tx1"/>
                          </a:solidFill>
                          <a:latin typeface="+mj-lt"/>
                          <a:ea typeface="Calibri"/>
                          <a:cs typeface="Times New Roman" pitchFamily="18" charset="0"/>
                        </a:rPr>
                        <a:t> eq</a:t>
                      </a:r>
                      <a:endParaRPr lang="en-US" sz="2400" b="0" dirty="0">
                        <a:solidFill>
                          <a:schemeClr val="tx1"/>
                        </a:solidFill>
                        <a:latin typeface="+mj-lt"/>
                        <a:ea typeface="Calibri"/>
                        <a:cs typeface="Times New Roman" pitchFamily="18" charset="0"/>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8</a:t>
                      </a:r>
                      <a:r>
                        <a:rPr lang="en-US" sz="2400" b="0" baseline="0" dirty="0">
                          <a:solidFill>
                            <a:schemeClr val="tx1"/>
                          </a:solidFill>
                          <a:latin typeface="+mj-lt"/>
                          <a:ea typeface="Calibri"/>
                          <a:cs typeface="Times New Roman" pitchFamily="18" charset="0"/>
                        </a:rPr>
                        <a:t> </a:t>
                      </a:r>
                      <a:r>
                        <a:rPr lang="en-US" sz="2400" b="0" dirty="0">
                          <a:solidFill>
                            <a:schemeClr val="tx1"/>
                          </a:solidFill>
                          <a:latin typeface="+mj-lt"/>
                          <a:ea typeface="Calibri"/>
                          <a:cs typeface="Times New Roman" pitchFamily="18" charset="0"/>
                        </a:rPr>
                        <a:t>oz eq</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9  oz eq </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9  oz eq </a:t>
                      </a: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14E0C-50C3-4A85-B013-213499E0E8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4200" y="4495800"/>
            <a:ext cx="2133600" cy="2125717"/>
          </a:xfrm>
          <a:prstGeom prst="rect">
            <a:avLst/>
          </a:prstGeom>
          <a:ln>
            <a:noFill/>
          </a:ln>
          <a:effectLst>
            <a:softEdge rad="112500"/>
          </a:effectLst>
        </p:spPr>
      </p:pic>
      <p:pic>
        <p:nvPicPr>
          <p:cNvPr id="3" name="Picture 2">
            <a:extLst>
              <a:ext uri="{FF2B5EF4-FFF2-40B4-BE49-F238E27FC236}">
                <a16:creationId xmlns:a16="http://schemas.microsoft.com/office/drawing/2014/main" id="{B8B66ADB-A3EB-4C33-A7F5-F25BF10F17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2895600"/>
            <a:ext cx="2667000" cy="1772743"/>
          </a:xfrm>
          <a:prstGeom prst="rect">
            <a:avLst/>
          </a:prstGeom>
          <a:ln>
            <a:noFill/>
          </a:ln>
          <a:effectLst>
            <a:softEdge rad="112500"/>
          </a:effectLst>
        </p:spPr>
      </p:pic>
      <p:sp>
        <p:nvSpPr>
          <p:cNvPr id="22530" name="Title 1">
            <a:extLst>
              <a:ext uri="{FF2B5EF4-FFF2-40B4-BE49-F238E27FC236}">
                <a16:creationId xmlns:a16="http://schemas.microsoft.com/office/drawing/2014/main" id="{CDD4DE2E-9027-4179-88A4-892A8FD73242}"/>
              </a:ext>
            </a:extLst>
          </p:cNvPr>
          <p:cNvSpPr>
            <a:spLocks noGrp="1"/>
          </p:cNvSpPr>
          <p:nvPr>
            <p:ph type="title"/>
          </p:nvPr>
        </p:nvSpPr>
        <p:spPr>
          <a:xfrm>
            <a:off x="914400" y="274638"/>
            <a:ext cx="7772400" cy="1143000"/>
          </a:xfrm>
        </p:spPr>
        <p:txBody>
          <a:bodyPr rtlCol="0">
            <a:normAutofit/>
          </a:bodyPr>
          <a:lstStyle/>
          <a:p>
            <a:pPr algn="l" fontAlgn="auto">
              <a:spcAft>
                <a:spcPts val="0"/>
              </a:spcAft>
              <a:defRPr/>
            </a:pPr>
            <a:r>
              <a:rPr lang="en-US" b="1" dirty="0">
                <a:solidFill>
                  <a:schemeClr val="accent3"/>
                </a:solidFill>
              </a:rPr>
              <a:t>Grains at Breakfast</a:t>
            </a:r>
          </a:p>
        </p:txBody>
      </p:sp>
      <p:sp>
        <p:nvSpPr>
          <p:cNvPr id="18437" name="Content Placeholder 2">
            <a:extLst>
              <a:ext uri="{FF2B5EF4-FFF2-40B4-BE49-F238E27FC236}">
                <a16:creationId xmlns:a16="http://schemas.microsoft.com/office/drawing/2014/main" id="{23933DB9-2541-4CCA-8935-027385037C62}"/>
              </a:ext>
            </a:extLst>
          </p:cNvPr>
          <p:cNvSpPr>
            <a:spLocks noGrp="1"/>
          </p:cNvSpPr>
          <p:nvPr>
            <p:ph idx="1"/>
          </p:nvPr>
        </p:nvSpPr>
        <p:spPr>
          <a:xfrm>
            <a:off x="914400" y="1600200"/>
            <a:ext cx="5791200" cy="4876800"/>
          </a:xfrm>
        </p:spPr>
        <p:txBody>
          <a:bodyPr/>
          <a:lstStyle/>
          <a:p>
            <a:r>
              <a:rPr lang="en-US" altLang="en-US"/>
              <a:t>Sugar in grain items is allowed </a:t>
            </a:r>
          </a:p>
          <a:p>
            <a:pPr lvl="1"/>
            <a:r>
              <a:rPr lang="en-US" altLang="en-US"/>
              <a:t>No grain-based dessert restriction at breakfast </a:t>
            </a:r>
          </a:p>
          <a:p>
            <a:pPr lvl="1"/>
            <a:r>
              <a:rPr lang="en-US" altLang="en-US"/>
              <a:t>Some grain products can </a:t>
            </a:r>
            <a:r>
              <a:rPr lang="en-US" altLang="en-US" i="1"/>
              <a:t>only </a:t>
            </a:r>
            <a:r>
              <a:rPr lang="en-US" altLang="en-US"/>
              <a:t>be served as desserts in lunch/not allowable in breakfast (i.e. brownies, cookies, etc.) </a:t>
            </a:r>
          </a:p>
          <a:p>
            <a:endParaRPr lang="en-US" altLang="en-US"/>
          </a:p>
        </p:txBody>
      </p:sp>
      <p:sp>
        <p:nvSpPr>
          <p:cNvPr id="2" name="Multiply 1">
            <a:extLst>
              <a:ext uri="{FF2B5EF4-FFF2-40B4-BE49-F238E27FC236}">
                <a16:creationId xmlns:a16="http://schemas.microsoft.com/office/drawing/2014/main" id="{623C0697-FF96-4953-97C2-27DA0FEE7CF0}"/>
              </a:ext>
            </a:extLst>
          </p:cNvPr>
          <p:cNvSpPr/>
          <p:nvPr/>
        </p:nvSpPr>
        <p:spPr>
          <a:xfrm>
            <a:off x="7067550" y="4754563"/>
            <a:ext cx="1866900" cy="1609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31783A4-9A3C-4C97-A9E4-B9C1EC7FE891}"/>
              </a:ext>
            </a:extLst>
          </p:cNvPr>
          <p:cNvSpPr>
            <a:spLocks noGrp="1"/>
          </p:cNvSpPr>
          <p:nvPr>
            <p:ph type="title"/>
          </p:nvPr>
        </p:nvSpPr>
        <p:spPr>
          <a:xfrm>
            <a:off x="914400" y="274638"/>
            <a:ext cx="7772400" cy="1143000"/>
          </a:xfrm>
        </p:spPr>
        <p:txBody>
          <a:bodyPr rtlCol="0">
            <a:normAutofit/>
          </a:bodyPr>
          <a:lstStyle/>
          <a:p>
            <a:pPr algn="l" fontAlgn="auto">
              <a:spcAft>
                <a:spcPts val="0"/>
              </a:spcAft>
              <a:defRPr/>
            </a:pPr>
            <a:r>
              <a:rPr lang="en-US" b="1" dirty="0">
                <a:solidFill>
                  <a:schemeClr val="accent3"/>
                </a:solidFill>
              </a:rPr>
              <a:t>Grains at Breakfast</a:t>
            </a:r>
          </a:p>
        </p:txBody>
      </p:sp>
      <p:sp>
        <p:nvSpPr>
          <p:cNvPr id="19459" name="Content Placeholder 2">
            <a:extLst>
              <a:ext uri="{FF2B5EF4-FFF2-40B4-BE49-F238E27FC236}">
                <a16:creationId xmlns:a16="http://schemas.microsoft.com/office/drawing/2014/main" id="{B1DE90CE-1D30-42AB-9188-DFAA6A666674}"/>
              </a:ext>
            </a:extLst>
          </p:cNvPr>
          <p:cNvSpPr>
            <a:spLocks noGrp="1"/>
          </p:cNvSpPr>
          <p:nvPr>
            <p:ph idx="1"/>
          </p:nvPr>
        </p:nvSpPr>
        <p:spPr>
          <a:xfrm>
            <a:off x="914400" y="1600200"/>
            <a:ext cx="7772400" cy="4525963"/>
          </a:xfrm>
        </p:spPr>
        <p:txBody>
          <a:bodyPr/>
          <a:lstStyle/>
          <a:p>
            <a:r>
              <a:rPr lang="en-US" altLang="en-US"/>
              <a:t>Offer the daily and weekly serving ranges of grains at breakfast</a:t>
            </a:r>
          </a:p>
          <a:p>
            <a:pPr lvl="1"/>
            <a:r>
              <a:rPr lang="en-US" altLang="en-US"/>
              <a:t>100% whole grain-rich</a:t>
            </a:r>
          </a:p>
          <a:p>
            <a:pPr lvl="1"/>
            <a:r>
              <a:rPr lang="en-US" altLang="en-US"/>
              <a:t>Weekly grain ranges allow daily flexibility </a:t>
            </a:r>
          </a:p>
          <a:p>
            <a:r>
              <a:rPr lang="en-US" altLang="en-US"/>
              <a:t>May use meats/meat alternates as substitute for grains once daily minimum is met</a:t>
            </a:r>
          </a:p>
        </p:txBody>
      </p:sp>
      <p:sp>
        <p:nvSpPr>
          <p:cNvPr id="19460" name="Slide Number Placeholder 5">
            <a:extLst>
              <a:ext uri="{FF2B5EF4-FFF2-40B4-BE49-F238E27FC236}">
                <a16:creationId xmlns:a16="http://schemas.microsoft.com/office/drawing/2014/main" id="{974E89ED-9C34-45AF-BFF5-307F6D64DC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463126-2E1F-40F5-983E-DAA0AA6D3A90}" type="slidenum">
              <a:rPr lang="en-US" altLang="en-US" sz="1200">
                <a:solidFill>
                  <a:srgbClr val="FFFFFF"/>
                </a:solidFill>
              </a:rPr>
              <a:pPr>
                <a:spcBef>
                  <a:spcPct val="0"/>
                </a:spcBef>
                <a:buFontTx/>
                <a:buNone/>
              </a:pPr>
              <a:t>16</a:t>
            </a:fld>
            <a:endParaRPr lang="en-US" altLang="en-US" sz="1200">
              <a:solidFill>
                <a:srgbClr val="FFFFFF"/>
              </a:solidFill>
            </a:endParaRPr>
          </a:p>
        </p:txBody>
      </p:sp>
      <p:pic>
        <p:nvPicPr>
          <p:cNvPr id="19461" name="Picture 5" descr="C:\Users\SThompson\AppData\Local\Microsoft\Windows\Temporary Internet Files\Content.IE5\AM1I8PN9\MP900444475[1].jpg">
            <a:extLst>
              <a:ext uri="{FF2B5EF4-FFF2-40B4-BE49-F238E27FC236}">
                <a16:creationId xmlns:a16="http://schemas.microsoft.com/office/drawing/2014/main" id="{0CF076A6-3BD6-4584-9E98-C46FCC5A7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79963"/>
            <a:ext cx="31242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0894AE2-F68F-4A58-A17B-8EC448689473}"/>
              </a:ext>
            </a:extLst>
          </p:cNvPr>
          <p:cNvSpPr>
            <a:spLocks noGrp="1"/>
          </p:cNvSpPr>
          <p:nvPr>
            <p:ph type="title"/>
          </p:nvPr>
        </p:nvSpPr>
        <p:spPr>
          <a:xfrm>
            <a:off x="914400" y="609600"/>
            <a:ext cx="7772400" cy="1143000"/>
          </a:xfrm>
        </p:spPr>
        <p:txBody>
          <a:bodyPr rtlCol="0">
            <a:normAutofit fontScale="90000"/>
          </a:bodyPr>
          <a:lstStyle/>
          <a:p>
            <a:pPr algn="l" fontAlgn="auto">
              <a:spcAft>
                <a:spcPts val="0"/>
              </a:spcAft>
              <a:defRPr/>
            </a:pPr>
            <a:r>
              <a:rPr lang="en-US" b="1" dirty="0">
                <a:solidFill>
                  <a:schemeClr val="accent3"/>
                </a:solidFill>
              </a:rPr>
              <a:t>Meats/Meat Alternates for Grain Substitutes</a:t>
            </a:r>
          </a:p>
        </p:txBody>
      </p:sp>
      <p:sp>
        <p:nvSpPr>
          <p:cNvPr id="20483" name="Content Placeholder 2">
            <a:extLst>
              <a:ext uri="{FF2B5EF4-FFF2-40B4-BE49-F238E27FC236}">
                <a16:creationId xmlns:a16="http://schemas.microsoft.com/office/drawing/2014/main" id="{65105FE3-674F-4BEE-97B6-2381A6A34D48}"/>
              </a:ext>
            </a:extLst>
          </p:cNvPr>
          <p:cNvSpPr>
            <a:spLocks noGrp="1"/>
          </p:cNvSpPr>
          <p:nvPr>
            <p:ph idx="1"/>
          </p:nvPr>
        </p:nvSpPr>
        <p:spPr>
          <a:xfrm>
            <a:off x="914400" y="1981200"/>
            <a:ext cx="7772400" cy="4144963"/>
          </a:xfrm>
        </p:spPr>
        <p:txBody>
          <a:bodyPr/>
          <a:lstStyle/>
          <a:p>
            <a:r>
              <a:rPr lang="en-US" altLang="en-US" sz="2800"/>
              <a:t>Menu must provide at least 1 oz eq of grains daily</a:t>
            </a:r>
          </a:p>
          <a:p>
            <a:r>
              <a:rPr lang="en-US" altLang="en-US" sz="2800"/>
              <a:t>The menu planner </a:t>
            </a:r>
            <a:r>
              <a:rPr lang="en-US" altLang="en-US" sz="2800" i="1"/>
              <a:t>may</a:t>
            </a:r>
            <a:r>
              <a:rPr lang="en-US" altLang="en-US" sz="2800"/>
              <a:t> offer meats/meat alternates at breakfast and substitute it for part of the weekly grains component </a:t>
            </a:r>
          </a:p>
          <a:p>
            <a:r>
              <a:rPr lang="en-US" altLang="en-US" sz="2800"/>
              <a:t>When </a:t>
            </a:r>
            <a:r>
              <a:rPr lang="en-US" altLang="en-US" sz="2800" i="1"/>
              <a:t>used as a grain substitute</a:t>
            </a:r>
            <a:r>
              <a:rPr lang="en-US" altLang="en-US" sz="2800"/>
              <a:t>, the meats/meat alternates counts toward the weekly grains range </a:t>
            </a:r>
            <a:r>
              <a:rPr lang="en-US" altLang="en-US" sz="2800" i="1"/>
              <a:t>and </a:t>
            </a:r>
            <a:r>
              <a:rPr lang="en-US" altLang="en-US" sz="2800"/>
              <a:t>the dietary specifications </a:t>
            </a:r>
          </a:p>
          <a:p>
            <a:endParaRPr lang="en-US" altLang="en-US"/>
          </a:p>
        </p:txBody>
      </p:sp>
      <p:pic>
        <p:nvPicPr>
          <p:cNvPr id="2" name="Picture 1">
            <a:extLst>
              <a:ext uri="{FF2B5EF4-FFF2-40B4-BE49-F238E27FC236}">
                <a16:creationId xmlns:a16="http://schemas.microsoft.com/office/drawing/2014/main" id="{CC24503B-AF8B-4912-9CF7-C07D521F7C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94635" y="5486400"/>
            <a:ext cx="2112579" cy="1371600"/>
          </a:xfrm>
          <a:prstGeom prst="rect">
            <a:avLst/>
          </a:prstGeom>
          <a:ln>
            <a:noFill/>
          </a:ln>
          <a:effectLst>
            <a:softEdge rad="112500"/>
          </a:effectLst>
        </p:spPr>
      </p:pic>
      <p:pic>
        <p:nvPicPr>
          <p:cNvPr id="20485" name="Picture 3">
            <a:extLst>
              <a:ext uri="{FF2B5EF4-FFF2-40B4-BE49-F238E27FC236}">
                <a16:creationId xmlns:a16="http://schemas.microsoft.com/office/drawing/2014/main" id="{DDB5E312-20B6-4F7B-80CE-FE947BD98D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486400"/>
            <a:ext cx="2044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64FB14-0C2E-4EBD-834F-414C79296A3E}"/>
              </a:ext>
            </a:extLst>
          </p:cNvPr>
          <p:cNvSpPr>
            <a:spLocks noGrp="1"/>
          </p:cNvSpPr>
          <p:nvPr>
            <p:ph type="title"/>
          </p:nvPr>
        </p:nvSpPr>
        <p:spPr>
          <a:xfrm>
            <a:off x="914400" y="274638"/>
            <a:ext cx="7772400" cy="1143000"/>
          </a:xfrm>
        </p:spPr>
        <p:txBody>
          <a:bodyPr rtlCol="0">
            <a:normAutofit/>
          </a:bodyPr>
          <a:lstStyle/>
          <a:p>
            <a:pPr algn="l" fontAlgn="auto">
              <a:spcAft>
                <a:spcPts val="0"/>
              </a:spcAft>
              <a:defRPr/>
            </a:pPr>
            <a:r>
              <a:rPr lang="en-US" b="1" dirty="0">
                <a:solidFill>
                  <a:schemeClr val="accent3"/>
                </a:solidFill>
              </a:rPr>
              <a:t>M/MA as “Extras” at Breakfast</a:t>
            </a:r>
          </a:p>
        </p:txBody>
      </p:sp>
      <p:pic>
        <p:nvPicPr>
          <p:cNvPr id="3" name="Picture 2">
            <a:extLst>
              <a:ext uri="{FF2B5EF4-FFF2-40B4-BE49-F238E27FC236}">
                <a16:creationId xmlns:a16="http://schemas.microsoft.com/office/drawing/2014/main" id="{9DC82700-2DBE-413E-98E2-447C34B44B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400" y="5334000"/>
            <a:ext cx="3326524" cy="170579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
        <p:nvSpPr>
          <p:cNvPr id="30723" name="Content Placeholder 2">
            <a:extLst>
              <a:ext uri="{FF2B5EF4-FFF2-40B4-BE49-F238E27FC236}">
                <a16:creationId xmlns:a16="http://schemas.microsoft.com/office/drawing/2014/main" id="{21367AD6-8335-4C14-9D3B-453F5362D2B4}"/>
              </a:ext>
            </a:extLst>
          </p:cNvPr>
          <p:cNvSpPr>
            <a:spLocks noGrp="1"/>
          </p:cNvSpPr>
          <p:nvPr>
            <p:ph idx="1"/>
          </p:nvPr>
        </p:nvSpPr>
        <p:spPr>
          <a:xfrm>
            <a:off x="914400" y="1600200"/>
            <a:ext cx="7772400" cy="4525963"/>
          </a:xfrm>
        </p:spPr>
        <p:txBody>
          <a:bodyPr rtlCol="0">
            <a:normAutofit fontScale="85000" lnSpcReduction="20000"/>
          </a:bodyPr>
          <a:lstStyle/>
          <a:p>
            <a:pPr fontAlgn="auto">
              <a:spcAft>
                <a:spcPts val="0"/>
              </a:spcAft>
              <a:defRPr/>
            </a:pPr>
            <a:r>
              <a:rPr lang="en-US" dirty="0"/>
              <a:t>Must provide at least the minimum daily grain as part of the meal </a:t>
            </a:r>
          </a:p>
          <a:p>
            <a:pPr fontAlgn="auto">
              <a:spcAft>
                <a:spcPts val="0"/>
              </a:spcAft>
              <a:defRPr/>
            </a:pPr>
            <a:r>
              <a:rPr lang="en-US" dirty="0"/>
              <a:t>No requirement to offer M/MA</a:t>
            </a:r>
          </a:p>
          <a:p>
            <a:pPr fontAlgn="auto">
              <a:spcAft>
                <a:spcPts val="0"/>
              </a:spcAft>
              <a:defRPr/>
            </a:pPr>
            <a:r>
              <a:rPr lang="en-US" dirty="0"/>
              <a:t>M/MA as “extras” provide additional flexibility for menu planning </a:t>
            </a:r>
          </a:p>
          <a:p>
            <a:pPr lvl="1" fontAlgn="auto">
              <a:spcAft>
                <a:spcPts val="0"/>
              </a:spcAft>
              <a:buFont typeface="Arial" charset="0"/>
              <a:buChar char="–"/>
              <a:defRPr/>
            </a:pPr>
            <a:r>
              <a:rPr lang="en-US" dirty="0"/>
              <a:t>Not creditable as grains component </a:t>
            </a:r>
          </a:p>
          <a:p>
            <a:pPr lvl="1" fontAlgn="auto">
              <a:spcAft>
                <a:spcPts val="0"/>
              </a:spcAft>
              <a:buFont typeface="Arial" charset="0"/>
              <a:buChar char="–"/>
              <a:defRPr/>
            </a:pPr>
            <a:r>
              <a:rPr lang="en-US" dirty="0"/>
              <a:t>Not counted for OVS purposes </a:t>
            </a:r>
          </a:p>
          <a:p>
            <a:pPr fontAlgn="auto">
              <a:spcAft>
                <a:spcPts val="0"/>
              </a:spcAft>
              <a:defRPr/>
            </a:pPr>
            <a:r>
              <a:rPr lang="en-US" dirty="0"/>
              <a:t>Not a required component, so no weekly maximum for “extras” </a:t>
            </a:r>
          </a:p>
          <a:p>
            <a:pPr fontAlgn="auto">
              <a:spcAft>
                <a:spcPts val="0"/>
              </a:spcAft>
              <a:defRPr/>
            </a:pPr>
            <a:r>
              <a:rPr lang="en-US" dirty="0"/>
              <a:t>Include “extras” in the nutrient analysis and dietary specifications</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70484632-2A1C-4826-A998-639AE33930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2438" y="5715000"/>
            <a:ext cx="23780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545D3AC-3733-4E68-8FDE-0E524733BC72}"/>
              </a:ext>
            </a:extLst>
          </p:cNvPr>
          <p:cNvSpPr>
            <a:spLocks noGrp="1"/>
          </p:cNvSpPr>
          <p:nvPr>
            <p:ph type="title"/>
          </p:nvPr>
        </p:nvSpPr>
        <p:spPr/>
        <p:txBody>
          <a:bodyPr rtlCol="0">
            <a:normAutofit/>
          </a:bodyPr>
          <a:lstStyle/>
          <a:p>
            <a:pPr fontAlgn="auto">
              <a:spcAft>
                <a:spcPts val="0"/>
              </a:spcAft>
              <a:defRPr/>
            </a:pPr>
            <a:r>
              <a:rPr lang="en-US" b="1" dirty="0">
                <a:solidFill>
                  <a:schemeClr val="accent3"/>
                </a:solidFill>
              </a:rPr>
              <a:t>Grains Combinations and “extras”</a:t>
            </a:r>
          </a:p>
        </p:txBody>
      </p:sp>
      <p:sp>
        <p:nvSpPr>
          <p:cNvPr id="3" name="Content Placeholder 2">
            <a:extLst>
              <a:ext uri="{FF2B5EF4-FFF2-40B4-BE49-F238E27FC236}">
                <a16:creationId xmlns:a16="http://schemas.microsoft.com/office/drawing/2014/main" id="{BC52BA6B-29AD-4A20-9D7C-34604E2EAF6A}"/>
              </a:ext>
            </a:extLst>
          </p:cNvPr>
          <p:cNvSpPr>
            <a:spLocks noGrp="1"/>
          </p:cNvSpPr>
          <p:nvPr>
            <p:ph idx="1"/>
          </p:nvPr>
        </p:nvSpPr>
        <p:spPr>
          <a:xfrm>
            <a:off x="457200" y="1676400"/>
            <a:ext cx="8229600" cy="4953000"/>
          </a:xfrm>
        </p:spPr>
        <p:txBody>
          <a:bodyPr rtlCol="0">
            <a:normAutofit fontScale="92500" lnSpcReduction="10000"/>
          </a:bodyPr>
          <a:lstStyle/>
          <a:p>
            <a:pPr marL="0" indent="0" algn="ctr" fontAlgn="auto">
              <a:spcAft>
                <a:spcPts val="0"/>
              </a:spcAft>
              <a:buFont typeface="Arial" panose="020B0604020202020204" pitchFamily="34" charset="0"/>
              <a:buNone/>
              <a:defRPr/>
            </a:pPr>
            <a:r>
              <a:rPr lang="en-US" b="1" dirty="0">
                <a:solidFill>
                  <a:schemeClr val="accent3"/>
                </a:solidFill>
              </a:rPr>
              <a:t>Grains-meat/meat alternate combination items</a:t>
            </a:r>
          </a:p>
          <a:p>
            <a:pPr marL="0" indent="0" algn="ctr" fontAlgn="auto">
              <a:spcAft>
                <a:spcPts val="0"/>
              </a:spcAft>
              <a:buFont typeface="Arial" panose="020B0604020202020204" pitchFamily="34" charset="0"/>
              <a:buNone/>
              <a:defRPr/>
            </a:pPr>
            <a:r>
              <a:rPr lang="en-US" b="1" dirty="0">
                <a:solidFill>
                  <a:schemeClr val="accent3"/>
                </a:solidFill>
              </a:rPr>
              <a:t>(1 oz eq of each) </a:t>
            </a:r>
          </a:p>
          <a:p>
            <a:pPr marL="182880" indent="-182880" fontAlgn="auto">
              <a:spcAft>
                <a:spcPts val="1200"/>
              </a:spcAft>
              <a:defRPr/>
            </a:pPr>
            <a:r>
              <a:rPr lang="en-US" dirty="0"/>
              <a:t>When counting the meats/meat alternates as a substitute for grains, the combo will count as more than one item</a:t>
            </a:r>
          </a:p>
          <a:p>
            <a:pPr marL="182880" indent="-182880" fontAlgn="auto">
              <a:spcAft>
                <a:spcPts val="1200"/>
              </a:spcAft>
              <a:defRPr/>
            </a:pPr>
            <a:r>
              <a:rPr lang="en-US" dirty="0"/>
              <a:t>If counting the meat/meat alternate as “extra” instead of substitute for the grains component, the sandwich with 1 oz eq of grain is one food item </a:t>
            </a:r>
          </a:p>
          <a:p>
            <a:pPr marL="182880" indent="-182880" fontAlgn="auto">
              <a:spcAft>
                <a:spcPts val="1200"/>
              </a:spcAft>
              <a:defRPr/>
            </a:pPr>
            <a:r>
              <a:rPr lang="en-US" dirty="0"/>
              <a:t>Consistency in menu planning is highly recommended!</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C006-7E12-48E5-A4A3-A0CEB95E2BE9}"/>
              </a:ext>
            </a:extLst>
          </p:cNvPr>
          <p:cNvSpPr>
            <a:spLocks noGrp="1"/>
          </p:cNvSpPr>
          <p:nvPr>
            <p:ph type="title"/>
          </p:nvPr>
        </p:nvSpPr>
        <p:spPr>
          <a:xfrm>
            <a:off x="914400" y="274638"/>
            <a:ext cx="7772400" cy="1143000"/>
          </a:xfrm>
        </p:spPr>
        <p:txBody>
          <a:bodyPr rtlCol="0">
            <a:noAutofit/>
          </a:bodyPr>
          <a:lstStyle/>
          <a:p>
            <a:pPr algn="l" fontAlgn="auto">
              <a:spcAft>
                <a:spcPts val="0"/>
              </a:spcAft>
              <a:defRPr/>
            </a:pPr>
            <a:r>
              <a:rPr lang="en-US" b="1" dirty="0">
                <a:solidFill>
                  <a:schemeClr val="accent3"/>
                </a:solidFill>
              </a:rPr>
              <a:t>What’s for BREAKFAST?</a:t>
            </a:r>
          </a:p>
        </p:txBody>
      </p:sp>
      <p:sp>
        <p:nvSpPr>
          <p:cNvPr id="5123" name="Content Placeholder 2">
            <a:extLst>
              <a:ext uri="{FF2B5EF4-FFF2-40B4-BE49-F238E27FC236}">
                <a16:creationId xmlns:a16="http://schemas.microsoft.com/office/drawing/2014/main" id="{EDFE179E-54AF-4FBE-9F8F-055A0BCEB4AF}"/>
              </a:ext>
            </a:extLst>
          </p:cNvPr>
          <p:cNvSpPr>
            <a:spLocks noGrp="1"/>
          </p:cNvSpPr>
          <p:nvPr>
            <p:ph idx="1"/>
          </p:nvPr>
        </p:nvSpPr>
        <p:spPr>
          <a:xfrm>
            <a:off x="914400" y="1828800"/>
            <a:ext cx="7772400" cy="4648200"/>
          </a:xfrm>
        </p:spPr>
        <p:txBody>
          <a:bodyPr/>
          <a:lstStyle/>
          <a:p>
            <a:r>
              <a:rPr lang="en-US" altLang="en-US" sz="3600"/>
              <a:t>Appropriate calorie ranges by grade groups</a:t>
            </a:r>
          </a:p>
          <a:p>
            <a:r>
              <a:rPr lang="en-US" altLang="en-US" sz="3600"/>
              <a:t>Daily and weekly grain minimums</a:t>
            </a:r>
          </a:p>
          <a:p>
            <a:r>
              <a:rPr lang="en-US" altLang="en-US" sz="3600"/>
              <a:t>All grains whole grain-rich</a:t>
            </a:r>
          </a:p>
          <a:p>
            <a:r>
              <a:rPr lang="en-US" altLang="en-US" sz="3600"/>
              <a:t>Change in fruit requirements</a:t>
            </a:r>
          </a:p>
          <a:p>
            <a:r>
              <a:rPr lang="en-US" altLang="en-US" sz="3600"/>
              <a:t>Sodium restrictions</a:t>
            </a:r>
          </a:p>
          <a:p>
            <a:r>
              <a:rPr lang="en-US" altLang="en-US" sz="3600"/>
              <a:t>Saturated and </a:t>
            </a:r>
            <a:r>
              <a:rPr lang="en-US" altLang="en-US" sz="3600" i="1"/>
              <a:t>trans </a:t>
            </a:r>
            <a:r>
              <a:rPr lang="en-US" altLang="en-US" sz="3600"/>
              <a:t>fat restrictions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6B2CDBD-F2E6-4B19-A0B2-E8243EF5E0B5}"/>
              </a:ext>
            </a:extLst>
          </p:cNvPr>
          <p:cNvSpPr>
            <a:spLocks noGrp="1"/>
          </p:cNvSpPr>
          <p:nvPr>
            <p:ph type="title"/>
          </p:nvPr>
        </p:nvSpPr>
        <p:spPr>
          <a:xfrm>
            <a:off x="914400" y="274638"/>
            <a:ext cx="7772400" cy="1143000"/>
          </a:xfrm>
        </p:spPr>
        <p:txBody>
          <a:bodyPr rtlCol="0">
            <a:normAutofit fontScale="90000"/>
          </a:bodyPr>
          <a:lstStyle/>
          <a:p>
            <a:pPr algn="l" fontAlgn="auto">
              <a:spcAft>
                <a:spcPts val="0"/>
              </a:spcAft>
              <a:defRPr/>
            </a:pPr>
            <a:r>
              <a:rPr lang="en-US" b="1" dirty="0">
                <a:solidFill>
                  <a:schemeClr val="accent3"/>
                </a:solidFill>
              </a:rPr>
              <a:t>A reminder - Breakfast Signage Required</a:t>
            </a:r>
          </a:p>
        </p:txBody>
      </p:sp>
      <p:sp>
        <p:nvSpPr>
          <p:cNvPr id="23555" name="Content Placeholder 2">
            <a:extLst>
              <a:ext uri="{FF2B5EF4-FFF2-40B4-BE49-F238E27FC236}">
                <a16:creationId xmlns:a16="http://schemas.microsoft.com/office/drawing/2014/main" id="{5A097CC7-9F7D-4F56-BD41-830356726CB1}"/>
              </a:ext>
            </a:extLst>
          </p:cNvPr>
          <p:cNvSpPr>
            <a:spLocks noGrp="1"/>
          </p:cNvSpPr>
          <p:nvPr>
            <p:ph idx="1"/>
          </p:nvPr>
        </p:nvSpPr>
        <p:spPr>
          <a:xfrm>
            <a:off x="914400" y="1600200"/>
            <a:ext cx="7772400" cy="4525963"/>
          </a:xfrm>
        </p:spPr>
        <p:txBody>
          <a:bodyPr/>
          <a:lstStyle/>
          <a:p>
            <a:pPr marL="0" indent="0">
              <a:buFont typeface="Arial" panose="020B0604020202020204" pitchFamily="34" charset="0"/>
              <a:buNone/>
            </a:pPr>
            <a:r>
              <a:rPr lang="en-US" altLang="en-US" sz="3600"/>
              <a:t>The sign is intended to assist students in selecting the meal components that comprise the meal and in the appropriate quantities.</a:t>
            </a:r>
          </a:p>
        </p:txBody>
      </p:sp>
      <p:pic>
        <p:nvPicPr>
          <p:cNvPr id="23556" name="Picture 3">
            <a:extLst>
              <a:ext uri="{FF2B5EF4-FFF2-40B4-BE49-F238E27FC236}">
                <a16:creationId xmlns:a16="http://schemas.microsoft.com/office/drawing/2014/main" id="{F1A7E3F3-4291-453D-9610-A7B22B3E08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3733800"/>
            <a:ext cx="35814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8C573-66FD-4EFB-B162-2864190B1916}"/>
              </a:ext>
            </a:extLst>
          </p:cNvPr>
          <p:cNvSpPr>
            <a:spLocks noGrp="1"/>
          </p:cNvSpPr>
          <p:nvPr>
            <p:ph type="title"/>
          </p:nvPr>
        </p:nvSpPr>
        <p:spPr>
          <a:xfrm>
            <a:off x="914400" y="274638"/>
            <a:ext cx="7772400" cy="1143000"/>
          </a:xfrm>
        </p:spPr>
        <p:txBody>
          <a:bodyPr rtlCol="0">
            <a:normAutofit fontScale="90000"/>
          </a:bodyPr>
          <a:lstStyle/>
          <a:p>
            <a:pPr fontAlgn="auto">
              <a:spcAft>
                <a:spcPts val="0"/>
              </a:spcAft>
              <a:defRPr/>
            </a:pPr>
            <a:r>
              <a:rPr lang="en-US" b="1" dirty="0">
                <a:solidFill>
                  <a:schemeClr val="accent3"/>
                </a:solidFill>
              </a:rPr>
              <a:t>Important Take Away Messages….</a:t>
            </a:r>
            <a:endParaRPr lang="en-US" dirty="0"/>
          </a:p>
        </p:txBody>
      </p:sp>
      <p:sp>
        <p:nvSpPr>
          <p:cNvPr id="5" name="Content Placeholder 4">
            <a:extLst>
              <a:ext uri="{FF2B5EF4-FFF2-40B4-BE49-F238E27FC236}">
                <a16:creationId xmlns:a16="http://schemas.microsoft.com/office/drawing/2014/main" id="{B529FE71-BB6B-47E3-A9CF-E8DAAC009F56}"/>
              </a:ext>
            </a:extLst>
          </p:cNvPr>
          <p:cNvSpPr>
            <a:spLocks noGrp="1"/>
          </p:cNvSpPr>
          <p:nvPr>
            <p:ph idx="1"/>
          </p:nvPr>
        </p:nvSpPr>
        <p:spPr>
          <a:xfrm>
            <a:off x="914400" y="1600200"/>
            <a:ext cx="7772400" cy="4525963"/>
          </a:xfrm>
        </p:spPr>
        <p:txBody>
          <a:bodyPr rtlCol="0">
            <a:normAutofit fontScale="92500" lnSpcReduction="10000"/>
          </a:bodyPr>
          <a:lstStyle/>
          <a:p>
            <a:pPr fontAlgn="auto">
              <a:spcAft>
                <a:spcPts val="0"/>
              </a:spcAft>
              <a:defRPr/>
            </a:pPr>
            <a:r>
              <a:rPr lang="en-US" dirty="0"/>
              <a:t>Fruit component offering is 1 cup daily</a:t>
            </a:r>
          </a:p>
          <a:p>
            <a:pPr fontAlgn="auto">
              <a:spcAft>
                <a:spcPts val="0"/>
              </a:spcAft>
              <a:defRPr/>
            </a:pPr>
            <a:r>
              <a:rPr lang="en-US" dirty="0"/>
              <a:t>No more than half of the fruit may be 100% juice</a:t>
            </a:r>
          </a:p>
          <a:p>
            <a:pPr fontAlgn="auto">
              <a:spcAft>
                <a:spcPts val="0"/>
              </a:spcAft>
              <a:defRPr/>
            </a:pPr>
            <a:r>
              <a:rPr lang="en-US" dirty="0"/>
              <a:t>Vegetables substituted for fruits with certain restrictions</a:t>
            </a:r>
          </a:p>
          <a:p>
            <a:pPr fontAlgn="auto">
              <a:spcAft>
                <a:spcPts val="0"/>
              </a:spcAft>
              <a:defRPr/>
            </a:pPr>
            <a:r>
              <a:rPr lang="en-US" dirty="0"/>
              <a:t>All grains whole grain-rich</a:t>
            </a:r>
          </a:p>
          <a:p>
            <a:pPr fontAlgn="auto">
              <a:spcAft>
                <a:spcPts val="0"/>
              </a:spcAft>
              <a:defRPr/>
            </a:pPr>
            <a:r>
              <a:rPr lang="en-US" dirty="0"/>
              <a:t>Sodium restrictions apply</a:t>
            </a:r>
          </a:p>
          <a:p>
            <a:pPr fontAlgn="auto">
              <a:spcAft>
                <a:spcPts val="0"/>
              </a:spcAft>
              <a:defRPr/>
            </a:pPr>
            <a:r>
              <a:rPr lang="en-US" dirty="0"/>
              <a:t>For OVS, students must select ½ cup fruit or vegetable.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61C6-E200-405A-AC36-F4E6C199FB9F}"/>
              </a:ext>
            </a:extLst>
          </p:cNvPr>
          <p:cNvSpPr>
            <a:spLocks noGrp="1"/>
          </p:cNvSpPr>
          <p:nvPr>
            <p:ph type="title"/>
          </p:nvPr>
        </p:nvSpPr>
        <p:spPr>
          <a:xfrm>
            <a:off x="914400" y="274638"/>
            <a:ext cx="7772400" cy="1143000"/>
          </a:xfrm>
        </p:spPr>
        <p:txBody>
          <a:bodyPr rtlCol="0">
            <a:normAutofit fontScale="90000"/>
          </a:bodyPr>
          <a:lstStyle/>
          <a:p>
            <a:pPr algn="l" fontAlgn="auto">
              <a:spcAft>
                <a:spcPts val="0"/>
              </a:spcAft>
              <a:defRPr/>
            </a:pPr>
            <a:r>
              <a:rPr lang="en-US" b="1" dirty="0">
                <a:solidFill>
                  <a:schemeClr val="accent3"/>
                </a:solidFill>
              </a:rPr>
              <a:t>Important Take Away Messages….</a:t>
            </a:r>
          </a:p>
        </p:txBody>
      </p:sp>
      <p:sp>
        <p:nvSpPr>
          <p:cNvPr id="25603" name="Content Placeholder 2">
            <a:extLst>
              <a:ext uri="{FF2B5EF4-FFF2-40B4-BE49-F238E27FC236}">
                <a16:creationId xmlns:a16="http://schemas.microsoft.com/office/drawing/2014/main" id="{C1494C44-5F3A-4296-AEF9-4FE5AAB86A09}"/>
              </a:ext>
            </a:extLst>
          </p:cNvPr>
          <p:cNvSpPr>
            <a:spLocks noGrp="1"/>
          </p:cNvSpPr>
          <p:nvPr>
            <p:ph idx="1"/>
          </p:nvPr>
        </p:nvSpPr>
        <p:spPr>
          <a:xfrm>
            <a:off x="914400" y="1524000"/>
            <a:ext cx="7772400" cy="4602163"/>
          </a:xfrm>
        </p:spPr>
        <p:txBody>
          <a:bodyPr/>
          <a:lstStyle/>
          <a:p>
            <a:pPr marL="0" indent="0">
              <a:buFont typeface="Arial" panose="020B0604020202020204" pitchFamily="34" charset="0"/>
              <a:buNone/>
            </a:pPr>
            <a:r>
              <a:rPr lang="en-US" altLang="en-US"/>
              <a:t>Follow instructions from the menu planner for preparation and service.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Ask questions if you are not clear about the meal composition for each day.</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Educate yourself, students, and school staff about changes to the breakfast meal.</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085851-2C98-472C-978D-1229D739A0E0}"/>
              </a:ext>
            </a:extLst>
          </p:cNvPr>
          <p:cNvSpPr>
            <a:spLocks noGrp="1"/>
          </p:cNvSpPr>
          <p:nvPr>
            <p:ph type="title"/>
          </p:nvPr>
        </p:nvSpPr>
        <p:spPr>
          <a:xfrm>
            <a:off x="3757613" y="1524000"/>
            <a:ext cx="4929187" cy="3429000"/>
          </a:xfrm>
        </p:spPr>
        <p:txBody>
          <a:bodyPr/>
          <a:lstStyle/>
          <a:p>
            <a:r>
              <a:rPr lang="en-US" altLang="en-US"/>
              <a:t>Questions?</a:t>
            </a:r>
            <a:endParaRPr lang="en-US" altLang="en-US" sz="3100"/>
          </a:p>
        </p:txBody>
      </p:sp>
      <p:sp>
        <p:nvSpPr>
          <p:cNvPr id="26627" name="Slide Number Placeholder 3">
            <a:extLst>
              <a:ext uri="{FF2B5EF4-FFF2-40B4-BE49-F238E27FC236}">
                <a16:creationId xmlns:a16="http://schemas.microsoft.com/office/drawing/2014/main" id="{729B7182-5242-4F6A-A8B3-5ABB0F71FE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E61EF2-C0ED-4A63-877B-F55FF39F2AD1}" type="slidenum">
              <a:rPr lang="en-US" altLang="en-US" sz="1200">
                <a:solidFill>
                  <a:srgbClr val="FFFFFF"/>
                </a:solidFill>
              </a:rPr>
              <a:pPr>
                <a:spcBef>
                  <a:spcPct val="0"/>
                </a:spcBef>
                <a:buFontTx/>
                <a:buNone/>
              </a:pPr>
              <a:t>23</a:t>
            </a:fld>
            <a:endParaRPr lang="en-US" altLang="en-US" sz="1200">
              <a:solidFill>
                <a:srgbClr val="FFFFFF"/>
              </a:solidFill>
            </a:endParaRPr>
          </a:p>
        </p:txBody>
      </p:sp>
      <p:sp>
        <p:nvSpPr>
          <p:cNvPr id="26628" name="Rectangle 4">
            <a:extLst>
              <a:ext uri="{FF2B5EF4-FFF2-40B4-BE49-F238E27FC236}">
                <a16:creationId xmlns:a16="http://schemas.microsoft.com/office/drawing/2014/main" id="{3F2E6B9A-E392-4FC4-9DD0-6D4695A7C8DD}"/>
              </a:ext>
            </a:extLst>
          </p:cNvPr>
          <p:cNvSpPr>
            <a:spLocks noChangeArrowheads="1"/>
          </p:cNvSpPr>
          <p:nvPr/>
        </p:nvSpPr>
        <p:spPr bwMode="auto">
          <a:xfrm>
            <a:off x="247650" y="5699125"/>
            <a:ext cx="821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2400"/>
              <a:t>http://childnutrition.ncpublicschools.gov</a:t>
            </a:r>
          </a:p>
        </p:txBody>
      </p:sp>
      <p:pic>
        <p:nvPicPr>
          <p:cNvPr id="26629" name="Picture 5">
            <a:extLst>
              <a:ext uri="{FF2B5EF4-FFF2-40B4-BE49-F238E27FC236}">
                <a16:creationId xmlns:a16="http://schemas.microsoft.com/office/drawing/2014/main" id="{EC68A842-69C1-4C7F-8741-35443620D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82650"/>
            <a:ext cx="3529013"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a:extLst>
              <a:ext uri="{FF2B5EF4-FFF2-40B4-BE49-F238E27FC236}">
                <a16:creationId xmlns:a16="http://schemas.microsoft.com/office/drawing/2014/main" id="{E679069D-94D0-498A-933F-B2C9FDE50AB2}"/>
              </a:ext>
            </a:extLst>
          </p:cNvPr>
          <p:cNvSpPr txBox="1">
            <a:spLocks noChangeArrowheads="1"/>
          </p:cNvSpPr>
          <p:nvPr/>
        </p:nvSpPr>
        <p:spPr bwMode="auto">
          <a:xfrm>
            <a:off x="2133600" y="1066800"/>
            <a:ext cx="6553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solidFill>
                  <a:srgbClr val="000000"/>
                </a:solidFill>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endParaRPr lang="en-US" altLang="en-US" sz="1400">
              <a:solidFill>
                <a:srgbClr val="000000"/>
              </a:solidFill>
            </a:endParaRPr>
          </a:p>
          <a:p>
            <a:r>
              <a:rPr lang="en-US" altLang="en-US" sz="1400">
                <a:solidFill>
                  <a:srgbClr val="000000"/>
                </a:solidFill>
              </a:rPr>
              <a:t>If you wish to file a Civil Rights program complaint of discrimination, complete the USDA Program Discrimination Complaint Form, found at </a:t>
            </a:r>
            <a:r>
              <a:rPr lang="en-US" altLang="en-US" sz="1400">
                <a:solidFill>
                  <a:srgbClr val="000000"/>
                </a:solidFill>
                <a:hlinkClick r:id="rId2"/>
              </a:rPr>
              <a:t>http://www.ascr.usda.gov/complaint_filing_cust.html</a:t>
            </a:r>
            <a:r>
              <a:rPr lang="en-US" altLang="en-US" sz="1400">
                <a:solidFill>
                  <a:srgbClr val="000000"/>
                </a:solidFill>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altLang="en-US" sz="1400">
                <a:solidFill>
                  <a:srgbClr val="000000"/>
                </a:solidFill>
                <a:hlinkClick r:id="rId3"/>
              </a:rPr>
              <a:t>program.intake@usda.gov</a:t>
            </a:r>
            <a:r>
              <a:rPr lang="en-US" altLang="en-US" sz="1400">
                <a:solidFill>
                  <a:srgbClr val="000000"/>
                </a:solidFill>
              </a:rPr>
              <a:t>.</a:t>
            </a:r>
          </a:p>
          <a:p>
            <a:endParaRPr lang="en-US" altLang="en-US" sz="1400">
              <a:solidFill>
                <a:srgbClr val="000000"/>
              </a:solidFill>
            </a:endParaRPr>
          </a:p>
          <a:p>
            <a:r>
              <a:rPr lang="en-US" altLang="en-US" sz="1400">
                <a:solidFill>
                  <a:srgbClr val="000000"/>
                </a:solidFill>
              </a:rPr>
              <a:t>Individuals who are deaf, hard of hearing or have speech disabilities may contact USDA through the Federal Relay Service at (800) 877.8339; or (800) 845.6136 (in Spanish).</a:t>
            </a:r>
          </a:p>
          <a:p>
            <a:endParaRPr lang="en-US" altLang="en-US" sz="1400">
              <a:solidFill>
                <a:srgbClr val="000000"/>
              </a:solidFill>
            </a:endParaRPr>
          </a:p>
          <a:p>
            <a:r>
              <a:rPr lang="en-US" altLang="en-US" sz="1400">
                <a:solidFill>
                  <a:srgbClr val="000000"/>
                </a:solidFill>
              </a:rPr>
              <a:t>USDA is an equal opportunity provider and employer.</a:t>
            </a:r>
          </a:p>
        </p:txBody>
      </p:sp>
      <p:pic>
        <p:nvPicPr>
          <p:cNvPr id="1026" name="Picture 2">
            <a:extLst>
              <a:ext uri="{FF2B5EF4-FFF2-40B4-BE49-F238E27FC236}">
                <a16:creationId xmlns:a16="http://schemas.microsoft.com/office/drawing/2014/main" id="{7C7CBA04-4096-44CD-A84D-81E3C21221AB}"/>
              </a:ext>
            </a:extLst>
          </p:cNvPr>
          <p:cNvPicPr>
            <a:picLocks noChangeAspect="1" noChangeArrowheads="1"/>
          </p:cNvPicPr>
          <p:nvPr/>
        </p:nvPicPr>
        <p:blipFill>
          <a:blip r:embed="rId4"/>
          <a:srcRect/>
          <a:stretch>
            <a:fillRect/>
          </a:stretch>
        </p:blipFill>
        <p:spPr bwMode="auto">
          <a:xfrm>
            <a:off x="449263" y="609600"/>
            <a:ext cx="1447800" cy="223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E6CAE10-37AE-4ED6-86F5-8D1354292220}"/>
              </a:ext>
            </a:extLst>
          </p:cNvPr>
          <p:cNvSpPr>
            <a:spLocks noGrp="1"/>
          </p:cNvSpPr>
          <p:nvPr>
            <p:ph type="title"/>
          </p:nvPr>
        </p:nvSpPr>
        <p:spPr>
          <a:xfrm>
            <a:off x="838200" y="274638"/>
            <a:ext cx="7848600" cy="1143000"/>
          </a:xfrm>
        </p:spPr>
        <p:txBody>
          <a:bodyPr rtlCol="0">
            <a:normAutofit/>
          </a:bodyPr>
          <a:lstStyle/>
          <a:p>
            <a:pPr algn="l" fontAlgn="auto">
              <a:spcAft>
                <a:spcPts val="0"/>
              </a:spcAft>
              <a:defRPr/>
            </a:pPr>
            <a:r>
              <a:rPr lang="en-US" b="1" dirty="0">
                <a:solidFill>
                  <a:schemeClr val="accent3"/>
                </a:solidFill>
              </a:rPr>
              <a:t>Grade Groups similar to Lunch</a:t>
            </a:r>
          </a:p>
        </p:txBody>
      </p:sp>
      <p:sp>
        <p:nvSpPr>
          <p:cNvPr id="14339" name="Content Placeholder 2">
            <a:extLst>
              <a:ext uri="{FF2B5EF4-FFF2-40B4-BE49-F238E27FC236}">
                <a16:creationId xmlns:a16="http://schemas.microsoft.com/office/drawing/2014/main" id="{C42005CC-21B1-4D4C-ABEB-96F3A244346A}"/>
              </a:ext>
            </a:extLst>
          </p:cNvPr>
          <p:cNvSpPr>
            <a:spLocks noGrp="1"/>
          </p:cNvSpPr>
          <p:nvPr>
            <p:ph idx="1"/>
          </p:nvPr>
        </p:nvSpPr>
        <p:spPr>
          <a:xfrm>
            <a:off x="914400" y="1600200"/>
            <a:ext cx="7772400" cy="4525963"/>
          </a:xfrm>
        </p:spPr>
        <p:txBody>
          <a:bodyPr rtlCol="0">
            <a:normAutofit lnSpcReduction="10000"/>
          </a:bodyPr>
          <a:lstStyle/>
          <a:p>
            <a:pPr marL="0" indent="0" fontAlgn="auto">
              <a:spcAft>
                <a:spcPts val="0"/>
              </a:spcAft>
              <a:buFont typeface="Arial" charset="0"/>
              <a:buNone/>
              <a:defRPr/>
            </a:pPr>
            <a:r>
              <a:rPr lang="en-US" dirty="0"/>
              <a:t>Three grade groups for planning breakfasts </a:t>
            </a:r>
          </a:p>
          <a:p>
            <a:pPr lvl="2" indent="-342900" fontAlgn="auto">
              <a:spcAft>
                <a:spcPts val="0"/>
              </a:spcAft>
              <a:defRPr/>
            </a:pPr>
            <a:r>
              <a:rPr lang="en-US" sz="3200" dirty="0"/>
              <a:t>K-5 </a:t>
            </a:r>
          </a:p>
          <a:p>
            <a:pPr lvl="2" indent="-342900" fontAlgn="auto">
              <a:spcAft>
                <a:spcPts val="0"/>
              </a:spcAft>
              <a:defRPr/>
            </a:pPr>
            <a:r>
              <a:rPr lang="en-US" sz="3200" dirty="0"/>
              <a:t>6-8 </a:t>
            </a:r>
          </a:p>
          <a:p>
            <a:pPr lvl="2" indent="-342900" fontAlgn="auto">
              <a:spcAft>
                <a:spcPts val="0"/>
              </a:spcAft>
              <a:defRPr/>
            </a:pPr>
            <a:r>
              <a:rPr lang="en-US" sz="3200" dirty="0"/>
              <a:t>9-12 </a:t>
            </a:r>
          </a:p>
          <a:p>
            <a:pPr marL="0" indent="0" fontAlgn="auto">
              <a:spcAft>
                <a:spcPts val="0"/>
              </a:spcAft>
              <a:buFont typeface="Arial" charset="0"/>
              <a:buNone/>
              <a:defRPr/>
            </a:pPr>
            <a:r>
              <a:rPr lang="en-US" dirty="0"/>
              <a:t>Flexibility in menu planning at breakfast </a:t>
            </a:r>
          </a:p>
          <a:p>
            <a:pPr lvl="2" indent="-342900" fontAlgn="auto">
              <a:spcAft>
                <a:spcPts val="0"/>
              </a:spcAft>
              <a:defRPr/>
            </a:pPr>
            <a:r>
              <a:rPr lang="en-US" sz="3200" dirty="0"/>
              <a:t>All three grade group requirements overlap at breakfast </a:t>
            </a:r>
          </a:p>
          <a:p>
            <a:pPr lvl="2" indent="-342900" fontAlgn="auto">
              <a:spcAft>
                <a:spcPts val="0"/>
              </a:spcAft>
              <a:defRPr/>
            </a:pPr>
            <a:r>
              <a:rPr lang="en-US" sz="3200" dirty="0"/>
              <a:t>A single K-12 menu can be used</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4C8CDF14-40E7-49A4-A109-1675F0B2FB7F}"/>
              </a:ext>
            </a:extLst>
          </p:cNvPr>
          <p:cNvSpPr>
            <a:spLocks noGrp="1"/>
          </p:cNvSpPr>
          <p:nvPr>
            <p:ph type="title"/>
          </p:nvPr>
        </p:nvSpPr>
        <p:spPr>
          <a:xfrm>
            <a:off x="990600" y="274638"/>
            <a:ext cx="7696200" cy="1143000"/>
          </a:xfrm>
        </p:spPr>
        <p:txBody>
          <a:bodyPr rtlCol="0">
            <a:normAutofit/>
          </a:bodyPr>
          <a:lstStyle/>
          <a:p>
            <a:pPr algn="l" fontAlgn="auto">
              <a:spcAft>
                <a:spcPts val="0"/>
              </a:spcAft>
              <a:defRPr/>
            </a:pPr>
            <a:r>
              <a:rPr lang="en-US" b="1" dirty="0">
                <a:solidFill>
                  <a:schemeClr val="accent3"/>
                </a:solidFill>
              </a:rPr>
              <a:t>Breakfast Meal Components</a:t>
            </a:r>
          </a:p>
        </p:txBody>
      </p:sp>
      <p:sp>
        <p:nvSpPr>
          <p:cNvPr id="7171" name="Content Placeholder 3">
            <a:extLst>
              <a:ext uri="{FF2B5EF4-FFF2-40B4-BE49-F238E27FC236}">
                <a16:creationId xmlns:a16="http://schemas.microsoft.com/office/drawing/2014/main" id="{B9DAD654-344E-4360-ABF5-7123EBC21998}"/>
              </a:ext>
            </a:extLst>
          </p:cNvPr>
          <p:cNvSpPr>
            <a:spLocks noGrp="1"/>
          </p:cNvSpPr>
          <p:nvPr>
            <p:ph idx="1"/>
          </p:nvPr>
        </p:nvSpPr>
        <p:spPr>
          <a:xfrm>
            <a:off x="914400" y="1600200"/>
            <a:ext cx="7772400" cy="4525963"/>
          </a:xfrm>
        </p:spPr>
        <p:txBody>
          <a:bodyPr/>
          <a:lstStyle/>
          <a:p>
            <a:pPr marL="273050" indent="-273050">
              <a:spcBef>
                <a:spcPts val="700"/>
              </a:spcBef>
              <a:buSzPct val="85000"/>
              <a:buFont typeface="Wingdings 2" panose="05020102010507070707" pitchFamily="18" charset="2"/>
              <a:buChar char=""/>
            </a:pPr>
            <a:r>
              <a:rPr lang="en-US" altLang="en-US"/>
              <a:t>Milk</a:t>
            </a:r>
          </a:p>
          <a:p>
            <a:pPr marL="273050" indent="-273050">
              <a:spcBef>
                <a:spcPts val="700"/>
              </a:spcBef>
              <a:buSzPct val="85000"/>
              <a:buFont typeface="Wingdings 2" panose="05020102010507070707" pitchFamily="18" charset="2"/>
              <a:buChar char=""/>
            </a:pPr>
            <a:r>
              <a:rPr lang="en-US" altLang="en-US"/>
              <a:t>Fruits</a:t>
            </a:r>
          </a:p>
          <a:p>
            <a:pPr marL="273050" indent="-273050">
              <a:spcBef>
                <a:spcPts val="700"/>
              </a:spcBef>
              <a:buSzPct val="85000"/>
              <a:buFont typeface="Wingdings 2" panose="05020102010507070707" pitchFamily="18" charset="2"/>
              <a:buChar char=""/>
            </a:pPr>
            <a:r>
              <a:rPr lang="en-US" altLang="en-US"/>
              <a:t>Grains</a:t>
            </a:r>
          </a:p>
        </p:txBody>
      </p:sp>
      <p:pic>
        <p:nvPicPr>
          <p:cNvPr id="7172" name="Picture 3" descr="C:\DPI\continuing education\graphics\Bagels - Fotolia_41073414.jpg">
            <a:extLst>
              <a:ext uri="{FF2B5EF4-FFF2-40B4-BE49-F238E27FC236}">
                <a16:creationId xmlns:a16="http://schemas.microsoft.com/office/drawing/2014/main" id="{5CC27213-6DA7-43D7-A9F8-C38F11CCB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4114800"/>
            <a:ext cx="39862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C:\DPI\continuing education\graphics\Milk - Fotolia_22777024.jpg">
            <a:extLst>
              <a:ext uri="{FF2B5EF4-FFF2-40B4-BE49-F238E27FC236}">
                <a16:creationId xmlns:a16="http://schemas.microsoft.com/office/drawing/2014/main" id="{21D1F3E8-E8BD-4F5C-9B57-DB1380082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84300"/>
            <a:ext cx="165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C:\DPI\continuing education\graphics\Fruits - Fotolia_46376140.jpg">
            <a:extLst>
              <a:ext uri="{FF2B5EF4-FFF2-40B4-BE49-F238E27FC236}">
                <a16:creationId xmlns:a16="http://schemas.microsoft.com/office/drawing/2014/main" id="{C514F993-910D-4257-A46E-8ED098CFE2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4116388"/>
            <a:ext cx="387826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E8B570B-160D-468E-A609-B90A78DE14D4}"/>
              </a:ext>
            </a:extLst>
          </p:cNvPr>
          <p:cNvSpPr>
            <a:spLocks noGrp="1"/>
          </p:cNvSpPr>
          <p:nvPr>
            <p:ph type="title"/>
          </p:nvPr>
        </p:nvSpPr>
        <p:spPr>
          <a:xfrm>
            <a:off x="838200" y="274638"/>
            <a:ext cx="7848600" cy="1143000"/>
          </a:xfrm>
        </p:spPr>
        <p:txBody>
          <a:bodyPr rtlCol="0">
            <a:normAutofit/>
          </a:bodyPr>
          <a:lstStyle/>
          <a:p>
            <a:pPr algn="l" fontAlgn="auto">
              <a:spcAft>
                <a:spcPts val="0"/>
              </a:spcAft>
              <a:defRPr/>
            </a:pPr>
            <a:r>
              <a:rPr lang="en-US" b="1" dirty="0">
                <a:solidFill>
                  <a:schemeClr val="accent3"/>
                </a:solidFill>
              </a:rPr>
              <a:t>Food “Item”</a:t>
            </a:r>
          </a:p>
        </p:txBody>
      </p:sp>
      <p:sp>
        <p:nvSpPr>
          <p:cNvPr id="8195" name="Content Placeholder 2">
            <a:extLst>
              <a:ext uri="{FF2B5EF4-FFF2-40B4-BE49-F238E27FC236}">
                <a16:creationId xmlns:a16="http://schemas.microsoft.com/office/drawing/2014/main" id="{11729F07-8460-45C5-AA2E-C002C193EA16}"/>
              </a:ext>
            </a:extLst>
          </p:cNvPr>
          <p:cNvSpPr>
            <a:spLocks noGrp="1"/>
          </p:cNvSpPr>
          <p:nvPr>
            <p:ph idx="1"/>
          </p:nvPr>
        </p:nvSpPr>
        <p:spPr>
          <a:xfrm>
            <a:off x="914400" y="1219200"/>
            <a:ext cx="7772400" cy="4906963"/>
          </a:xfrm>
        </p:spPr>
        <p:txBody>
          <a:bodyPr/>
          <a:lstStyle/>
          <a:p>
            <a:r>
              <a:rPr lang="en-US" altLang="en-US"/>
              <a:t>A specific food offered within the food components</a:t>
            </a:r>
          </a:p>
          <a:p>
            <a:r>
              <a:rPr lang="en-US" altLang="en-US"/>
              <a:t>The daily required minimum amount of each food component that a student can </a:t>
            </a:r>
            <a:r>
              <a:rPr lang="en-US" altLang="en-US">
                <a:solidFill>
                  <a:srgbClr val="FF0000"/>
                </a:solidFill>
              </a:rPr>
              <a:t>take</a:t>
            </a:r>
            <a:endParaRPr lang="en-US" altLang="en-US" b="1" i="1"/>
          </a:p>
          <a:p>
            <a:r>
              <a:rPr lang="en-US" altLang="en-US"/>
              <a:t>A large grain item may count as more than one food item.</a:t>
            </a:r>
          </a:p>
          <a:p>
            <a:endParaRPr lang="en-US" alt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E6CD-3242-48E4-999B-357037BEF5AD}"/>
              </a:ext>
            </a:extLst>
          </p:cNvPr>
          <p:cNvSpPr>
            <a:spLocks noGrp="1"/>
          </p:cNvSpPr>
          <p:nvPr>
            <p:ph type="title"/>
          </p:nvPr>
        </p:nvSpPr>
        <p:spPr>
          <a:xfrm>
            <a:off x="990600" y="274638"/>
            <a:ext cx="7696200" cy="1143000"/>
          </a:xfrm>
        </p:spPr>
        <p:txBody>
          <a:bodyPr rtlCol="0">
            <a:normAutofit/>
          </a:bodyPr>
          <a:lstStyle/>
          <a:p>
            <a:pPr algn="l" fontAlgn="auto">
              <a:spcAft>
                <a:spcPts val="0"/>
              </a:spcAft>
              <a:defRPr/>
            </a:pPr>
            <a:r>
              <a:rPr lang="en-US" b="1" dirty="0">
                <a:solidFill>
                  <a:schemeClr val="accent3"/>
                </a:solidFill>
              </a:rPr>
              <a:t>Daily Breakfast Meal Pattern</a:t>
            </a:r>
          </a:p>
        </p:txBody>
      </p:sp>
      <p:graphicFrame>
        <p:nvGraphicFramePr>
          <p:cNvPr id="4" name="Table 3">
            <a:extLst>
              <a:ext uri="{FF2B5EF4-FFF2-40B4-BE49-F238E27FC236}">
                <a16:creationId xmlns:a16="http://schemas.microsoft.com/office/drawing/2014/main" id="{F84FC86F-BC27-4F26-9FC8-E5919A614C3C}"/>
              </a:ext>
            </a:extLst>
          </p:cNvPr>
          <p:cNvGraphicFramePr>
            <a:graphicFrameLocks noGrp="1"/>
          </p:cNvGraphicFramePr>
          <p:nvPr/>
        </p:nvGraphicFramePr>
        <p:xfrm>
          <a:off x="1066800" y="1905000"/>
          <a:ext cx="7010400" cy="272573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761838">
                <a:tc>
                  <a:txBody>
                    <a:bodyPr/>
                    <a:lstStyle/>
                    <a:p>
                      <a:r>
                        <a:rPr lang="en-US" sz="2800" dirty="0"/>
                        <a:t>Component</a:t>
                      </a:r>
                    </a:p>
                  </a:txBody>
                  <a:tcPr marT="45704" marB="45704"/>
                </a:tc>
                <a:tc>
                  <a:txBody>
                    <a:bodyPr/>
                    <a:lstStyle/>
                    <a:p>
                      <a:r>
                        <a:rPr lang="en-US" sz="2800" dirty="0"/>
                        <a:t>Amount</a:t>
                      </a:r>
                    </a:p>
                  </a:txBody>
                  <a:tcPr marT="45704" marB="45704"/>
                </a:tc>
                <a:extLst>
                  <a:ext uri="{0D108BD9-81ED-4DB2-BD59-A6C34878D82A}">
                    <a16:rowId xmlns:a16="http://schemas.microsoft.com/office/drawing/2014/main" val="10000"/>
                  </a:ext>
                </a:extLst>
              </a:tr>
              <a:tr h="654633">
                <a:tc>
                  <a:txBody>
                    <a:bodyPr/>
                    <a:lstStyle/>
                    <a:p>
                      <a:r>
                        <a:rPr lang="en-US" sz="2800" dirty="0"/>
                        <a:t>Milk</a:t>
                      </a:r>
                    </a:p>
                  </a:txBody>
                  <a:tcPr marT="45704" marB="45704"/>
                </a:tc>
                <a:tc>
                  <a:txBody>
                    <a:bodyPr/>
                    <a:lstStyle/>
                    <a:p>
                      <a:r>
                        <a:rPr lang="en-US" sz="2800" dirty="0"/>
                        <a:t>1 cup</a:t>
                      </a:r>
                    </a:p>
                  </a:txBody>
                  <a:tcPr marT="45704" marB="45704"/>
                </a:tc>
                <a:extLst>
                  <a:ext uri="{0D108BD9-81ED-4DB2-BD59-A6C34878D82A}">
                    <a16:rowId xmlns:a16="http://schemas.microsoft.com/office/drawing/2014/main" val="10001"/>
                  </a:ext>
                </a:extLst>
              </a:tr>
              <a:tr h="654633">
                <a:tc>
                  <a:txBody>
                    <a:bodyPr/>
                    <a:lstStyle/>
                    <a:p>
                      <a:r>
                        <a:rPr lang="en-US" sz="2800" dirty="0"/>
                        <a:t>Fruit</a:t>
                      </a:r>
                    </a:p>
                  </a:txBody>
                  <a:tcPr marT="45704" marB="45704"/>
                </a:tc>
                <a:tc>
                  <a:txBody>
                    <a:bodyPr/>
                    <a:lstStyle/>
                    <a:p>
                      <a:r>
                        <a:rPr lang="en-US" sz="2800" baseline="0" dirty="0"/>
                        <a:t>1 cup</a:t>
                      </a:r>
                      <a:endParaRPr lang="en-US" sz="2800" dirty="0"/>
                    </a:p>
                  </a:txBody>
                  <a:tcPr marT="45704" marB="45704"/>
                </a:tc>
                <a:extLst>
                  <a:ext uri="{0D108BD9-81ED-4DB2-BD59-A6C34878D82A}">
                    <a16:rowId xmlns:a16="http://schemas.microsoft.com/office/drawing/2014/main" val="10002"/>
                  </a:ext>
                </a:extLst>
              </a:tr>
              <a:tr h="654633">
                <a:tc>
                  <a:txBody>
                    <a:bodyPr/>
                    <a:lstStyle/>
                    <a:p>
                      <a:r>
                        <a:rPr lang="en-US" sz="2800" dirty="0"/>
                        <a:t>Grain</a:t>
                      </a:r>
                    </a:p>
                  </a:txBody>
                  <a:tcPr marT="45704" marB="45704"/>
                </a:tc>
                <a:tc>
                  <a:txBody>
                    <a:bodyPr/>
                    <a:lstStyle/>
                    <a:p>
                      <a:r>
                        <a:rPr lang="en-US" sz="2800" dirty="0"/>
                        <a:t>At least 1 oz eq</a:t>
                      </a:r>
                    </a:p>
                  </a:txBody>
                  <a:tcPr marT="45704" marB="45704"/>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311C-8764-4014-97CB-1D635DA7C92E}"/>
              </a:ext>
            </a:extLst>
          </p:cNvPr>
          <p:cNvSpPr>
            <a:spLocks noGrp="1"/>
          </p:cNvSpPr>
          <p:nvPr>
            <p:ph type="title"/>
          </p:nvPr>
        </p:nvSpPr>
        <p:spPr>
          <a:xfrm>
            <a:off x="838200" y="274638"/>
            <a:ext cx="7848600" cy="1143000"/>
          </a:xfrm>
        </p:spPr>
        <p:txBody>
          <a:bodyPr rtlCol="0">
            <a:normAutofit/>
          </a:bodyPr>
          <a:lstStyle/>
          <a:p>
            <a:pPr algn="l" fontAlgn="auto">
              <a:spcAft>
                <a:spcPts val="0"/>
              </a:spcAft>
              <a:defRPr/>
            </a:pPr>
            <a:r>
              <a:rPr lang="en-US" b="1" dirty="0">
                <a:solidFill>
                  <a:schemeClr val="accent3"/>
                </a:solidFill>
              </a:rPr>
              <a:t>Weekly Breakfast Meal Pattern</a:t>
            </a:r>
          </a:p>
        </p:txBody>
      </p:sp>
      <p:graphicFrame>
        <p:nvGraphicFramePr>
          <p:cNvPr id="4" name="Table 3">
            <a:extLst>
              <a:ext uri="{FF2B5EF4-FFF2-40B4-BE49-F238E27FC236}">
                <a16:creationId xmlns:a16="http://schemas.microsoft.com/office/drawing/2014/main" id="{2C07231B-8524-43A1-BDC5-E652B37F2318}"/>
              </a:ext>
            </a:extLst>
          </p:cNvPr>
          <p:cNvGraphicFramePr>
            <a:graphicFrameLocks noGrp="1"/>
          </p:cNvGraphicFramePr>
          <p:nvPr/>
        </p:nvGraphicFramePr>
        <p:xfrm>
          <a:off x="990600" y="1676400"/>
          <a:ext cx="7239000" cy="3032125"/>
        </p:xfrm>
        <a:graphic>
          <a:graphicData uri="http://schemas.openxmlformats.org/drawingml/2006/table">
            <a:tbl>
              <a:tblPr/>
              <a:tblGrid>
                <a:gridCol w="17526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1103242">
                <a:tc>
                  <a:txBody>
                    <a:bodyPr/>
                    <a:lstStyle/>
                    <a:p>
                      <a:pPr marL="0" algn="l" defTabSz="914400" rtl="0" eaLnBrk="1" latinLnBrk="0" hangingPunct="1">
                        <a:lnSpc>
                          <a:spcPct val="115000"/>
                        </a:lnSpc>
                      </a:pPr>
                      <a:r>
                        <a:rPr lang="en-US" sz="2400" b="1" kern="1200" dirty="0">
                          <a:solidFill>
                            <a:schemeClr val="tx1"/>
                          </a:solidFill>
                          <a:latin typeface="+mj-lt"/>
                          <a:ea typeface="Calibri"/>
                          <a:cs typeface="Times New Roman" pitchFamily="18" charset="0"/>
                        </a:rPr>
                        <a:t>Component</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p>
                    <a:p>
                      <a:pPr algn="ctr">
                        <a:lnSpc>
                          <a:spcPct val="115000"/>
                        </a:lnSpc>
                      </a:pPr>
                      <a:r>
                        <a:rPr lang="en-US" sz="2400" b="1" dirty="0">
                          <a:solidFill>
                            <a:schemeClr val="tx1"/>
                          </a:solidFill>
                          <a:latin typeface="+mj-lt"/>
                          <a:ea typeface="Calibri"/>
                          <a:cs typeface="Times New Roman" pitchFamily="18" charset="0"/>
                        </a:rPr>
                        <a:t>K-5</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a:solidFill>
                            <a:schemeClr val="tx1"/>
                          </a:solidFill>
                          <a:latin typeface="+mj-lt"/>
                          <a:ea typeface="Calibri"/>
                          <a:cs typeface="Times New Roman" pitchFamily="18" charset="0"/>
                        </a:rPr>
                        <a:t>6-8</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a:solidFill>
                            <a:schemeClr val="tx1"/>
                          </a:solidFill>
                          <a:latin typeface="+mj-lt"/>
                          <a:ea typeface="Calibri"/>
                          <a:cs typeface="Times New Roman" pitchFamily="18" charset="0"/>
                        </a:rPr>
                        <a:t>9-12</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pPr>
                      <a:r>
                        <a:rPr lang="en-US" sz="2400" b="1" kern="1200" dirty="0">
                          <a:solidFill>
                            <a:schemeClr val="tx1"/>
                          </a:solidFill>
                          <a:latin typeface="+mn-lt"/>
                          <a:ea typeface="Calibri"/>
                          <a:cs typeface="Times New Roman" pitchFamily="18" charset="0"/>
                        </a:rPr>
                        <a:t>Grades </a:t>
                      </a:r>
                      <a:br>
                        <a:rPr lang="en-US" sz="2400" b="1" kern="1200" dirty="0">
                          <a:solidFill>
                            <a:schemeClr val="tx1"/>
                          </a:solidFill>
                          <a:latin typeface="+mn-lt"/>
                          <a:ea typeface="Calibri"/>
                          <a:cs typeface="Times New Roman" pitchFamily="18" charset="0"/>
                        </a:rPr>
                      </a:br>
                      <a:r>
                        <a:rPr lang="en-US" sz="2400" b="1" kern="1200" dirty="0">
                          <a:solidFill>
                            <a:schemeClr val="tx1"/>
                          </a:solidFill>
                          <a:latin typeface="+mn-lt"/>
                          <a:ea typeface="Calibri"/>
                          <a:cs typeface="Times New Roman" pitchFamily="18" charset="0"/>
                        </a:rPr>
                        <a:t>K-12</a:t>
                      </a:r>
                      <a:endParaRPr lang="en-US" sz="2400" kern="12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642961">
                <a:tc>
                  <a:txBody>
                    <a:bodyPr/>
                    <a:lstStyle/>
                    <a:p>
                      <a:pPr>
                        <a:lnSpc>
                          <a:spcPct val="115000"/>
                        </a:lnSpc>
                      </a:pPr>
                      <a:r>
                        <a:rPr lang="en-US" sz="2400" b="1" dirty="0">
                          <a:solidFill>
                            <a:schemeClr val="tx1"/>
                          </a:solidFill>
                          <a:latin typeface="+mj-lt"/>
                          <a:ea typeface="Calibri"/>
                          <a:cs typeface="Times New Roman" pitchFamily="18" charset="0"/>
                        </a:rPr>
                        <a:t>Grains</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7</a:t>
                      </a:r>
                      <a:r>
                        <a:rPr lang="en-US" sz="2400" b="0" baseline="0" dirty="0">
                          <a:solidFill>
                            <a:schemeClr val="tx1"/>
                          </a:solidFill>
                          <a:latin typeface="+mj-lt"/>
                          <a:ea typeface="Calibri"/>
                          <a:cs typeface="Times New Roman" pitchFamily="18" charset="0"/>
                        </a:rPr>
                        <a:t> </a:t>
                      </a:r>
                      <a:r>
                        <a:rPr lang="en-US" sz="2400" b="0" dirty="0">
                          <a:solidFill>
                            <a:schemeClr val="tx1"/>
                          </a:solidFill>
                          <a:latin typeface="+mj-lt"/>
                          <a:ea typeface="Calibri"/>
                          <a:cs typeface="Times New Roman" pitchFamily="18" charset="0"/>
                        </a:rPr>
                        <a:t>oz</a:t>
                      </a:r>
                      <a:r>
                        <a:rPr lang="en-US" sz="2400" b="0" baseline="0" dirty="0">
                          <a:solidFill>
                            <a:schemeClr val="tx1"/>
                          </a:solidFill>
                          <a:latin typeface="+mj-lt"/>
                          <a:ea typeface="Calibri"/>
                          <a:cs typeface="Times New Roman" pitchFamily="18" charset="0"/>
                        </a:rPr>
                        <a:t> eq</a:t>
                      </a:r>
                      <a:endParaRPr lang="en-US" sz="2400" b="0" dirty="0">
                        <a:solidFill>
                          <a:schemeClr val="tx1"/>
                        </a:solidFill>
                        <a:latin typeface="+mj-lt"/>
                        <a:ea typeface="Calibri"/>
                        <a:cs typeface="Times New Roman" pitchFamily="18" charset="0"/>
                      </a:endParaRPr>
                    </a:p>
                  </a:txBody>
                  <a:tcPr marL="53544" marR="5354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8</a:t>
                      </a:r>
                      <a:r>
                        <a:rPr lang="en-US" sz="2400" b="0" baseline="0" dirty="0">
                          <a:solidFill>
                            <a:schemeClr val="tx1"/>
                          </a:solidFill>
                          <a:latin typeface="+mj-lt"/>
                          <a:ea typeface="Calibri"/>
                          <a:cs typeface="Times New Roman" pitchFamily="18" charset="0"/>
                        </a:rPr>
                        <a:t> </a:t>
                      </a:r>
                      <a:r>
                        <a:rPr lang="en-US" sz="2400" b="0" dirty="0">
                          <a:solidFill>
                            <a:schemeClr val="tx1"/>
                          </a:solidFill>
                          <a:latin typeface="+mj-lt"/>
                          <a:ea typeface="Calibri"/>
                          <a:cs typeface="Times New Roman" pitchFamily="18" charset="0"/>
                        </a:rPr>
                        <a:t>oz eq</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9  oz eq </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9  oz eq </a:t>
                      </a: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2961">
                <a:tc>
                  <a:txBody>
                    <a:bodyPr/>
                    <a:lstStyle/>
                    <a:p>
                      <a:pPr marL="0" algn="l" defTabSz="914400" rtl="0" eaLnBrk="1" latinLnBrk="0" hangingPunct="1">
                        <a:lnSpc>
                          <a:spcPct val="115000"/>
                        </a:lnSpc>
                      </a:pPr>
                      <a:r>
                        <a:rPr lang="en-US" sz="2400" b="1" kern="1200" dirty="0">
                          <a:solidFill>
                            <a:schemeClr val="tx1"/>
                          </a:solidFill>
                          <a:latin typeface="+mj-lt"/>
                          <a:ea typeface="Calibri"/>
                          <a:cs typeface="Times New Roman" pitchFamily="18" charset="0"/>
                        </a:rPr>
                        <a:t>Fruit</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2961">
                <a:tc>
                  <a:txBody>
                    <a:bodyPr/>
                    <a:lstStyle/>
                    <a:p>
                      <a:pPr marL="0" algn="l" defTabSz="914400" rtl="0" eaLnBrk="1" latinLnBrk="0" hangingPunct="1">
                        <a:lnSpc>
                          <a:spcPct val="115000"/>
                        </a:lnSpc>
                      </a:pPr>
                      <a:r>
                        <a:rPr lang="en-US" sz="2400" b="1" kern="1200" dirty="0">
                          <a:solidFill>
                            <a:schemeClr val="tx1"/>
                          </a:solidFill>
                          <a:latin typeface="+mj-lt"/>
                          <a:ea typeface="Calibri"/>
                          <a:cs typeface="Times New Roman" pitchFamily="18" charset="0"/>
                        </a:rPr>
                        <a:t>Milk</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5 cups</a:t>
                      </a: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E9D71CA-DD97-4B79-A3B1-1147C4CF2DEA}"/>
              </a:ext>
            </a:extLst>
          </p:cNvPr>
          <p:cNvSpPr>
            <a:spLocks noGrp="1"/>
          </p:cNvSpPr>
          <p:nvPr>
            <p:ph type="title"/>
          </p:nvPr>
        </p:nvSpPr>
        <p:spPr>
          <a:xfrm>
            <a:off x="914400" y="457200"/>
            <a:ext cx="7772400" cy="944563"/>
          </a:xfrm>
        </p:spPr>
        <p:txBody>
          <a:bodyPr rtlCol="0">
            <a:normAutofit/>
          </a:bodyPr>
          <a:lstStyle/>
          <a:p>
            <a:pPr algn="l" fontAlgn="auto">
              <a:spcAft>
                <a:spcPts val="0"/>
              </a:spcAft>
              <a:defRPr/>
            </a:pPr>
            <a:r>
              <a:rPr lang="en-US" b="1" dirty="0">
                <a:solidFill>
                  <a:schemeClr val="accent3"/>
                </a:solidFill>
              </a:rPr>
              <a:t>Dietary Standards</a:t>
            </a:r>
          </a:p>
        </p:txBody>
      </p:sp>
      <p:sp>
        <p:nvSpPr>
          <p:cNvPr id="11267" name="Content Placeholder 2">
            <a:extLst>
              <a:ext uri="{FF2B5EF4-FFF2-40B4-BE49-F238E27FC236}">
                <a16:creationId xmlns:a16="http://schemas.microsoft.com/office/drawing/2014/main" id="{82A06F87-757E-4641-A490-336F6CC48874}"/>
              </a:ext>
            </a:extLst>
          </p:cNvPr>
          <p:cNvSpPr>
            <a:spLocks noGrp="1"/>
          </p:cNvSpPr>
          <p:nvPr>
            <p:ph idx="1"/>
          </p:nvPr>
        </p:nvSpPr>
        <p:spPr>
          <a:xfrm>
            <a:off x="914400" y="1676400"/>
            <a:ext cx="7772400" cy="4953000"/>
          </a:xfrm>
        </p:spPr>
        <p:txBody>
          <a:bodyPr/>
          <a:lstStyle/>
          <a:p>
            <a:pPr marL="457200" indent="-457200">
              <a:buFont typeface="Calibri" panose="020F0502020204030204" pitchFamily="34" charset="0"/>
              <a:buAutoNum type="arabicPeriod"/>
            </a:pPr>
            <a:r>
              <a:rPr lang="en-US" altLang="en-US" sz="3600"/>
              <a:t>Calories</a:t>
            </a:r>
          </a:p>
          <a:p>
            <a:pPr marL="457200" indent="-457200">
              <a:buFont typeface="Calibri" panose="020F0502020204030204" pitchFamily="34" charset="0"/>
              <a:buAutoNum type="arabicPeriod" startAt="2"/>
            </a:pPr>
            <a:r>
              <a:rPr lang="en-US" altLang="en-US" sz="3600"/>
              <a:t>Saturated Fat </a:t>
            </a:r>
          </a:p>
          <a:p>
            <a:pPr marL="457200" indent="-457200">
              <a:buFont typeface="Calibri" panose="020F0502020204030204" pitchFamily="34" charset="0"/>
              <a:buAutoNum type="arabicPeriod" startAt="2"/>
            </a:pPr>
            <a:r>
              <a:rPr lang="en-US" altLang="en-US" sz="3600"/>
              <a:t>Trans fat </a:t>
            </a:r>
          </a:p>
          <a:p>
            <a:pPr marL="457200" indent="-457200">
              <a:buFont typeface="Calibri" panose="020F0502020204030204" pitchFamily="34" charset="0"/>
              <a:buAutoNum type="arabicPeriod" startAt="2"/>
            </a:pPr>
            <a:r>
              <a:rPr lang="en-US" altLang="en-US" sz="3600"/>
              <a:t>Sodium</a:t>
            </a:r>
            <a:endParaRPr lang="en-US" altLang="en-US" sz="2500"/>
          </a:p>
        </p:txBody>
      </p:sp>
      <p:pic>
        <p:nvPicPr>
          <p:cNvPr id="11268" name="Picture 2" descr="C:\Users\SThompson\Dropbox\Fotolia downloads\Fotolia_34301391_Subscription_Monthly_XL.jpg">
            <a:extLst>
              <a:ext uri="{FF2B5EF4-FFF2-40B4-BE49-F238E27FC236}">
                <a16:creationId xmlns:a16="http://schemas.microsoft.com/office/drawing/2014/main" id="{174794B8-E120-4B11-B872-AEC0B9811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273685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FE7C561-8B75-4D68-8399-4BD378ED0429}"/>
              </a:ext>
            </a:extLst>
          </p:cNvPr>
          <p:cNvSpPr>
            <a:spLocks noGrp="1"/>
          </p:cNvSpPr>
          <p:nvPr>
            <p:ph type="title"/>
          </p:nvPr>
        </p:nvSpPr>
        <p:spPr>
          <a:xfrm>
            <a:off x="914400" y="274638"/>
            <a:ext cx="7772400" cy="944562"/>
          </a:xfrm>
        </p:spPr>
        <p:txBody>
          <a:bodyPr rtlCol="0">
            <a:normAutofit/>
          </a:bodyPr>
          <a:lstStyle/>
          <a:p>
            <a:pPr algn="l" fontAlgn="auto">
              <a:spcAft>
                <a:spcPts val="0"/>
              </a:spcAft>
              <a:defRPr/>
            </a:pPr>
            <a:r>
              <a:rPr lang="en-US" b="1" dirty="0">
                <a:solidFill>
                  <a:schemeClr val="accent3"/>
                </a:solidFill>
              </a:rPr>
              <a:t>Dietary Standards: Calories</a:t>
            </a:r>
          </a:p>
        </p:txBody>
      </p:sp>
      <p:sp>
        <p:nvSpPr>
          <p:cNvPr id="12291" name="Content Placeholder 2">
            <a:extLst>
              <a:ext uri="{FF2B5EF4-FFF2-40B4-BE49-F238E27FC236}">
                <a16:creationId xmlns:a16="http://schemas.microsoft.com/office/drawing/2014/main" id="{A87C8484-5B57-47DF-8931-F43587A47F2D}"/>
              </a:ext>
            </a:extLst>
          </p:cNvPr>
          <p:cNvSpPr>
            <a:spLocks noGrp="1"/>
          </p:cNvSpPr>
          <p:nvPr>
            <p:ph idx="1"/>
          </p:nvPr>
        </p:nvSpPr>
        <p:spPr>
          <a:xfrm>
            <a:off x="914400" y="1066800"/>
            <a:ext cx="7772400" cy="5562600"/>
          </a:xfrm>
        </p:spPr>
        <p:txBody>
          <a:bodyPr/>
          <a:lstStyle/>
          <a:p>
            <a:pPr marL="0" indent="0">
              <a:buFont typeface="Arial" panose="020B0604020202020204" pitchFamily="34" charset="0"/>
              <a:buNone/>
            </a:pPr>
            <a:endParaRPr lang="en-US" altLang="en-US" sz="2500"/>
          </a:p>
          <a:p>
            <a:pPr marL="0" indent="0">
              <a:buFont typeface="Arial" panose="020B0604020202020204" pitchFamily="34" charset="0"/>
              <a:buNone/>
            </a:pPr>
            <a:endParaRPr lang="en-US" altLang="en-US" sz="2500"/>
          </a:p>
          <a:p>
            <a:pPr marL="0" indent="0">
              <a:buFont typeface="Arial" panose="020B0604020202020204" pitchFamily="34" charset="0"/>
              <a:buNone/>
            </a:pPr>
            <a:endParaRPr lang="en-US" altLang="en-US" sz="2500"/>
          </a:p>
          <a:p>
            <a:pPr marL="0" indent="0">
              <a:buFont typeface="Arial" panose="020B0604020202020204" pitchFamily="34" charset="0"/>
              <a:buNone/>
            </a:pPr>
            <a:endParaRPr lang="en-US" altLang="en-US" sz="2500"/>
          </a:p>
          <a:p>
            <a:pPr marL="0" indent="0">
              <a:buFont typeface="Arial" panose="020B0604020202020204" pitchFamily="34" charset="0"/>
              <a:buNone/>
            </a:pPr>
            <a:endParaRPr lang="en-US" altLang="en-US" sz="2500"/>
          </a:p>
          <a:p>
            <a:pPr marL="0" indent="0">
              <a:buFont typeface="Arial" panose="020B0604020202020204" pitchFamily="34" charset="0"/>
              <a:buNone/>
            </a:pPr>
            <a:endParaRPr lang="en-US" altLang="en-US" sz="2500"/>
          </a:p>
          <a:p>
            <a:pPr marL="0" indent="0">
              <a:buFont typeface="Arial" panose="020B0604020202020204" pitchFamily="34" charset="0"/>
              <a:buNone/>
            </a:pPr>
            <a:endParaRPr lang="en-US" altLang="en-US" sz="2500"/>
          </a:p>
        </p:txBody>
      </p:sp>
      <p:graphicFrame>
        <p:nvGraphicFramePr>
          <p:cNvPr id="4" name="Table 3">
            <a:extLst>
              <a:ext uri="{FF2B5EF4-FFF2-40B4-BE49-F238E27FC236}">
                <a16:creationId xmlns:a16="http://schemas.microsoft.com/office/drawing/2014/main" id="{2C372D25-0785-4B63-B7E7-4EE06C8BC9E0}"/>
              </a:ext>
            </a:extLst>
          </p:cNvPr>
          <p:cNvGraphicFramePr>
            <a:graphicFrameLocks noGrp="1"/>
          </p:cNvGraphicFramePr>
          <p:nvPr/>
        </p:nvGraphicFramePr>
        <p:xfrm>
          <a:off x="1066800" y="1524000"/>
          <a:ext cx="7010400" cy="37782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159660">
                <a:tc>
                  <a:txBody>
                    <a:bodyPr/>
                    <a:lstStyle/>
                    <a:p>
                      <a:r>
                        <a:rPr lang="en-US" sz="2800" dirty="0"/>
                        <a:t>Grade Group</a:t>
                      </a:r>
                    </a:p>
                  </a:txBody>
                  <a:tcPr marT="45705" marB="45705"/>
                </a:tc>
                <a:tc>
                  <a:txBody>
                    <a:bodyPr/>
                    <a:lstStyle/>
                    <a:p>
                      <a:r>
                        <a:rPr lang="en-US" sz="2800" dirty="0"/>
                        <a:t>Breakfast Calories</a:t>
                      </a:r>
                    </a:p>
                  </a:txBody>
                  <a:tcPr marT="45705" marB="45705"/>
                </a:tc>
                <a:extLst>
                  <a:ext uri="{0D108BD9-81ED-4DB2-BD59-A6C34878D82A}">
                    <a16:rowId xmlns:a16="http://schemas.microsoft.com/office/drawing/2014/main" val="10000"/>
                  </a:ext>
                </a:extLst>
              </a:tr>
              <a:tr h="654648">
                <a:tc>
                  <a:txBody>
                    <a:bodyPr/>
                    <a:lstStyle/>
                    <a:p>
                      <a:r>
                        <a:rPr lang="en-US" sz="2800" dirty="0"/>
                        <a:t>K-5</a:t>
                      </a:r>
                    </a:p>
                  </a:txBody>
                  <a:tcPr marT="45705" marB="45705"/>
                </a:tc>
                <a:tc>
                  <a:txBody>
                    <a:bodyPr/>
                    <a:lstStyle/>
                    <a:p>
                      <a:r>
                        <a:rPr lang="en-US" sz="2800" dirty="0"/>
                        <a:t>350-500</a:t>
                      </a:r>
                    </a:p>
                  </a:txBody>
                  <a:tcPr marT="45705" marB="45705"/>
                </a:tc>
                <a:extLst>
                  <a:ext uri="{0D108BD9-81ED-4DB2-BD59-A6C34878D82A}">
                    <a16:rowId xmlns:a16="http://schemas.microsoft.com/office/drawing/2014/main" val="10001"/>
                  </a:ext>
                </a:extLst>
              </a:tr>
              <a:tr h="654648">
                <a:tc>
                  <a:txBody>
                    <a:bodyPr/>
                    <a:lstStyle/>
                    <a:p>
                      <a:r>
                        <a:rPr lang="en-US" sz="2800" dirty="0"/>
                        <a:t>6-8</a:t>
                      </a:r>
                    </a:p>
                  </a:txBody>
                  <a:tcPr marT="45705" marB="45705"/>
                </a:tc>
                <a:tc>
                  <a:txBody>
                    <a:bodyPr/>
                    <a:lstStyle/>
                    <a:p>
                      <a:r>
                        <a:rPr lang="en-US" sz="2800" dirty="0"/>
                        <a:t>400-550</a:t>
                      </a:r>
                    </a:p>
                  </a:txBody>
                  <a:tcPr marT="45705" marB="45705"/>
                </a:tc>
                <a:extLst>
                  <a:ext uri="{0D108BD9-81ED-4DB2-BD59-A6C34878D82A}">
                    <a16:rowId xmlns:a16="http://schemas.microsoft.com/office/drawing/2014/main" val="10002"/>
                  </a:ext>
                </a:extLst>
              </a:tr>
              <a:tr h="654648">
                <a:tc>
                  <a:txBody>
                    <a:bodyPr/>
                    <a:lstStyle/>
                    <a:p>
                      <a:r>
                        <a:rPr lang="en-US" sz="2800" dirty="0"/>
                        <a:t>9-12</a:t>
                      </a:r>
                    </a:p>
                  </a:txBody>
                  <a:tcPr marT="45705" marB="45705"/>
                </a:tc>
                <a:tc>
                  <a:txBody>
                    <a:bodyPr/>
                    <a:lstStyle/>
                    <a:p>
                      <a:r>
                        <a:rPr lang="en-US" sz="2800" dirty="0"/>
                        <a:t>450-600</a:t>
                      </a:r>
                    </a:p>
                  </a:txBody>
                  <a:tcPr marT="45705" marB="45705"/>
                </a:tc>
                <a:extLst>
                  <a:ext uri="{0D108BD9-81ED-4DB2-BD59-A6C34878D82A}">
                    <a16:rowId xmlns:a16="http://schemas.microsoft.com/office/drawing/2014/main" val="10003"/>
                  </a:ext>
                </a:extLst>
              </a:tr>
              <a:tr h="654648">
                <a:tc>
                  <a:txBody>
                    <a:bodyPr/>
                    <a:lstStyle/>
                    <a:p>
                      <a:r>
                        <a:rPr lang="en-US" sz="2800" dirty="0"/>
                        <a:t>K-12</a:t>
                      </a:r>
                    </a:p>
                  </a:txBody>
                  <a:tcPr marT="45705" marB="45705"/>
                </a:tc>
                <a:tc>
                  <a:txBody>
                    <a:bodyPr/>
                    <a:lstStyle/>
                    <a:p>
                      <a:r>
                        <a:rPr lang="en-US" sz="2800" dirty="0"/>
                        <a:t>450-500</a:t>
                      </a:r>
                    </a:p>
                  </a:txBody>
                  <a:tcPr marT="45705" marB="45705"/>
                </a:tc>
                <a:extLst>
                  <a:ext uri="{0D108BD9-81ED-4DB2-BD59-A6C34878D82A}">
                    <a16:rowId xmlns:a16="http://schemas.microsoft.com/office/drawing/2014/main" val="10004"/>
                  </a:ext>
                </a:extLst>
              </a:tr>
            </a:tbl>
          </a:graphicData>
        </a:graphic>
      </p:graphicFrame>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3550</TotalTime>
  <Words>3955</Words>
  <Application>Microsoft Office PowerPoint</Application>
  <PresentationFormat>On-screen Show (4:3)</PresentationFormat>
  <Paragraphs>292</Paragraphs>
  <Slides>24</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Calibri</vt:lpstr>
      <vt:lpstr>Arial</vt:lpstr>
      <vt:lpstr>Wingdings 2</vt:lpstr>
      <vt:lpstr>Times New Roman</vt:lpstr>
      <vt:lpstr>Office Theme</vt:lpstr>
      <vt:lpstr>1_Office Theme</vt:lpstr>
      <vt:lpstr>What’s For Breakfast?</vt:lpstr>
      <vt:lpstr>What’s for BREAKFAST?</vt:lpstr>
      <vt:lpstr>Grade Groups similar to Lunch</vt:lpstr>
      <vt:lpstr>Breakfast Meal Components</vt:lpstr>
      <vt:lpstr>Food “Item”</vt:lpstr>
      <vt:lpstr>Daily Breakfast Meal Pattern</vt:lpstr>
      <vt:lpstr>Weekly Breakfast Meal Pattern</vt:lpstr>
      <vt:lpstr>Dietary Standards</vt:lpstr>
      <vt:lpstr>Dietary Standards: Calories</vt:lpstr>
      <vt:lpstr>Dietary Standards: Sodium and Fat</vt:lpstr>
      <vt:lpstr>Fluid Milk at Breakfast</vt:lpstr>
      <vt:lpstr>Fruit requirements</vt:lpstr>
      <vt:lpstr>Additional Fruit Information</vt:lpstr>
      <vt:lpstr>Grains at Breakfast</vt:lpstr>
      <vt:lpstr>Grains at Breakfast</vt:lpstr>
      <vt:lpstr>Grains at Breakfast</vt:lpstr>
      <vt:lpstr>Meats/Meat Alternates for Grain Substitutes</vt:lpstr>
      <vt:lpstr>M/MA as “Extras” at Breakfast</vt:lpstr>
      <vt:lpstr>Grains Combinations and “extras”</vt:lpstr>
      <vt:lpstr>A reminder - Breakfast Signage Required</vt:lpstr>
      <vt:lpstr>Important Take Away Messages….</vt:lpstr>
      <vt:lpstr>Important Take Away Messages….</vt:lpstr>
      <vt:lpstr>Questions?</vt:lpstr>
      <vt:lpstr>PowerPoint Presentation</vt:lpstr>
    </vt:vector>
  </TitlesOfParts>
  <Company>NCDPI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For Breakfast in 2013-14?</dc:title>
  <dc:creator>SThompson</dc:creator>
  <cp:lastModifiedBy>Donna Knight</cp:lastModifiedBy>
  <cp:revision>52</cp:revision>
  <dcterms:created xsi:type="dcterms:W3CDTF">2013-06-26T02:59:57Z</dcterms:created>
  <dcterms:modified xsi:type="dcterms:W3CDTF">2021-12-29T21:40:58Z</dcterms:modified>
</cp:coreProperties>
</file>