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8" r:id="rId4"/>
  </p:sldMasterIdLst>
  <p:notesMasterIdLst>
    <p:notesMasterId r:id="rId83"/>
  </p:notesMasterIdLst>
  <p:sldIdLst>
    <p:sldId id="279" r:id="rId5"/>
    <p:sldId id="278" r:id="rId6"/>
    <p:sldId id="396" r:id="rId7"/>
    <p:sldId id="397" r:id="rId8"/>
    <p:sldId id="355" r:id="rId9"/>
    <p:sldId id="282" r:id="rId10"/>
    <p:sldId id="358" r:id="rId11"/>
    <p:sldId id="353" r:id="rId12"/>
    <p:sldId id="281" r:id="rId13"/>
    <p:sldId id="370" r:id="rId14"/>
    <p:sldId id="371" r:id="rId15"/>
    <p:sldId id="363" r:id="rId16"/>
    <p:sldId id="284" r:id="rId17"/>
    <p:sldId id="285" r:id="rId18"/>
    <p:sldId id="286" r:id="rId19"/>
    <p:sldId id="364" r:id="rId20"/>
    <p:sldId id="287" r:id="rId21"/>
    <p:sldId id="362" r:id="rId22"/>
    <p:sldId id="365" r:id="rId23"/>
    <p:sldId id="289" r:id="rId24"/>
    <p:sldId id="290" r:id="rId25"/>
    <p:sldId id="403" r:id="rId26"/>
    <p:sldId id="295" r:id="rId27"/>
    <p:sldId id="294" r:id="rId28"/>
    <p:sldId id="296" r:id="rId29"/>
    <p:sldId id="297" r:id="rId30"/>
    <p:sldId id="298" r:id="rId31"/>
    <p:sldId id="299" r:id="rId32"/>
    <p:sldId id="300" r:id="rId33"/>
    <p:sldId id="301" r:id="rId34"/>
    <p:sldId id="302" r:id="rId35"/>
    <p:sldId id="303" r:id="rId36"/>
    <p:sldId id="393" r:id="rId37"/>
    <p:sldId id="374" r:id="rId38"/>
    <p:sldId id="305" r:id="rId39"/>
    <p:sldId id="306" r:id="rId40"/>
    <p:sldId id="375" r:id="rId41"/>
    <p:sldId id="309" r:id="rId42"/>
    <p:sldId id="311" r:id="rId43"/>
    <p:sldId id="312" r:id="rId44"/>
    <p:sldId id="399" r:id="rId45"/>
    <p:sldId id="377" r:id="rId46"/>
    <p:sldId id="315" r:id="rId47"/>
    <p:sldId id="378" r:id="rId48"/>
    <p:sldId id="316" r:id="rId49"/>
    <p:sldId id="317" r:id="rId50"/>
    <p:sldId id="318" r:id="rId51"/>
    <p:sldId id="380" r:id="rId52"/>
    <p:sldId id="319" r:id="rId53"/>
    <p:sldId id="381" r:id="rId54"/>
    <p:sldId id="382" r:id="rId55"/>
    <p:sldId id="383" r:id="rId56"/>
    <p:sldId id="385" r:id="rId57"/>
    <p:sldId id="328" r:id="rId58"/>
    <p:sldId id="398" r:id="rId59"/>
    <p:sldId id="400" r:id="rId60"/>
    <p:sldId id="321" r:id="rId61"/>
    <p:sldId id="395" r:id="rId62"/>
    <p:sldId id="326" r:id="rId63"/>
    <p:sldId id="334" r:id="rId64"/>
    <p:sldId id="337" r:id="rId65"/>
    <p:sldId id="338" r:id="rId66"/>
    <p:sldId id="339" r:id="rId67"/>
    <p:sldId id="340" r:id="rId68"/>
    <p:sldId id="341" r:id="rId69"/>
    <p:sldId id="388" r:id="rId70"/>
    <p:sldId id="389" r:id="rId71"/>
    <p:sldId id="401" r:id="rId72"/>
    <p:sldId id="390" r:id="rId73"/>
    <p:sldId id="368" r:id="rId74"/>
    <p:sldId id="342" r:id="rId75"/>
    <p:sldId id="344" r:id="rId76"/>
    <p:sldId id="346" r:id="rId77"/>
    <p:sldId id="348" r:id="rId78"/>
    <p:sldId id="350" r:id="rId79"/>
    <p:sldId id="275" r:id="rId80"/>
    <p:sldId id="351" r:id="rId81"/>
    <p:sldId id="386" r:id="rId82"/>
  </p:sldIdLst>
  <p:sldSz cx="9144000" cy="6858000" type="screen4x3"/>
  <p:notesSz cx="6881813" cy="9296400"/>
  <p:custDataLst>
    <p:tags r:id="rId8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mcgowan" initials="j" lastIdx="15" clrIdx="0">
    <p:extLst>
      <p:ext uri="{19B8F6BF-5375-455C-9EA6-DF929625EA0E}">
        <p15:presenceInfo xmlns:p15="http://schemas.microsoft.com/office/powerpoint/2012/main" userId="jmcgo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C888B-FC61-443E-8514-B7BB9B4F60E2}" v="1" dt="2023-09-27T22:08:31.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58" autoAdjust="0"/>
  </p:normalViewPr>
  <p:slideViewPr>
    <p:cSldViewPr snapToGrid="0">
      <p:cViewPr varScale="1">
        <p:scale>
          <a:sx n="72" d="100"/>
          <a:sy n="72" d="100"/>
        </p:scale>
        <p:origin x="212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Kelly-Knight" userId="1f579d31-f515-47bf-8a28-da167857fe33" providerId="ADAL" clId="{CA0C888B-FC61-443E-8514-B7BB9B4F60E2}"/>
    <pc:docChg chg="delSld">
      <pc:chgData name="Donna Kelly-Knight" userId="1f579d31-f515-47bf-8a28-da167857fe33" providerId="ADAL" clId="{CA0C888B-FC61-443E-8514-B7BB9B4F60E2}" dt="2023-09-27T22:24:11.385" v="0" actId="2696"/>
      <pc:docMkLst>
        <pc:docMk/>
      </pc:docMkLst>
      <pc:sldChg chg="del">
        <pc:chgData name="Donna Kelly-Knight" userId="1f579d31-f515-47bf-8a28-da167857fe33" providerId="ADAL" clId="{CA0C888B-FC61-443E-8514-B7BB9B4F60E2}" dt="2023-09-27T22:24:11.385" v="0" actId="2696"/>
        <pc:sldMkLst>
          <pc:docMk/>
          <pc:sldMk cId="1318314230" sldId="402"/>
        </pc:sldMkLst>
      </pc:sldChg>
    </pc:docChg>
  </pc:docChgLst>
</pc:chgInfo>
</file>

<file path=ppt/diagrams/_rels/data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_rels/data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4" Type="http://schemas.openxmlformats.org/officeDocument/2006/relationships/image" Target="../media/image74.svg"/></Relationships>
</file>

<file path=ppt/diagrams/_rels/data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10.png"/><Relationship Id="rId4" Type="http://schemas.openxmlformats.org/officeDocument/2006/relationships/image" Target="../media/image82.sv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4" Type="http://schemas.openxmlformats.org/officeDocument/2006/relationships/image" Target="../media/image70.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4" Type="http://schemas.openxmlformats.org/officeDocument/2006/relationships/image" Target="../media/image74.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10.png"/><Relationship Id="rId4" Type="http://schemas.openxmlformats.org/officeDocument/2006/relationships/image" Target="../media/image8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917F2-163A-43D4-833F-659F317694A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ADE5078-5000-4572-8A2E-1265F2673255}">
      <dgm:prSet/>
      <dgm:spPr/>
      <dgm:t>
        <a:bodyPr/>
        <a:lstStyle/>
        <a:p>
          <a:r>
            <a:rPr lang="en-US" b="1" dirty="0"/>
            <a:t>Key Terms</a:t>
          </a:r>
          <a:endParaRPr lang="en-US" dirty="0"/>
        </a:p>
      </dgm:t>
    </dgm:pt>
    <dgm:pt modelId="{DC64F947-91B7-4449-B9C0-1F7497518DBB}" type="parTrans" cxnId="{C6C9E553-2E82-4F3A-8A29-71F974DB74EF}">
      <dgm:prSet/>
      <dgm:spPr/>
      <dgm:t>
        <a:bodyPr/>
        <a:lstStyle/>
        <a:p>
          <a:endParaRPr lang="en-US"/>
        </a:p>
      </dgm:t>
    </dgm:pt>
    <dgm:pt modelId="{C5590835-CB45-4176-B5A0-FB8ED99D7BBF}" type="sibTrans" cxnId="{C6C9E553-2E82-4F3A-8A29-71F974DB74EF}">
      <dgm:prSet/>
      <dgm:spPr/>
      <dgm:t>
        <a:bodyPr/>
        <a:lstStyle/>
        <a:p>
          <a:endParaRPr lang="en-US"/>
        </a:p>
      </dgm:t>
    </dgm:pt>
    <dgm:pt modelId="{A8EAFD4F-292D-4607-AC88-242AB63B79F1}">
      <dgm:prSet/>
      <dgm:spPr/>
      <dgm:t>
        <a:bodyPr/>
        <a:lstStyle/>
        <a:p>
          <a:r>
            <a:rPr lang="en-US" b="1" dirty="0"/>
            <a:t>What is Verification?</a:t>
          </a:r>
          <a:endParaRPr lang="en-US" dirty="0"/>
        </a:p>
      </dgm:t>
    </dgm:pt>
    <dgm:pt modelId="{EAE04A42-73C8-417B-9961-17C29F38D273}" type="parTrans" cxnId="{98CD689D-2994-4F16-A228-CC6706B3C1A7}">
      <dgm:prSet/>
      <dgm:spPr/>
      <dgm:t>
        <a:bodyPr/>
        <a:lstStyle/>
        <a:p>
          <a:endParaRPr lang="en-US"/>
        </a:p>
      </dgm:t>
    </dgm:pt>
    <dgm:pt modelId="{7B8BB4B8-BEA5-4F25-BDE1-4DBE3FA7C956}" type="sibTrans" cxnId="{98CD689D-2994-4F16-A228-CC6706B3C1A7}">
      <dgm:prSet/>
      <dgm:spPr/>
      <dgm:t>
        <a:bodyPr/>
        <a:lstStyle/>
        <a:p>
          <a:endParaRPr lang="en-US"/>
        </a:p>
      </dgm:t>
    </dgm:pt>
    <dgm:pt modelId="{E7C9AC41-FF27-41D0-8E00-1EB367BD1709}">
      <dgm:prSet custT="1"/>
      <dgm:spPr/>
      <dgm:t>
        <a:bodyPr/>
        <a:lstStyle/>
        <a:p>
          <a:r>
            <a:rPr lang="en-US" sz="1800" b="1" dirty="0"/>
            <a:t>Important Verification Dates 2023-2024</a:t>
          </a:r>
          <a:endParaRPr lang="en-US" sz="1800" dirty="0"/>
        </a:p>
      </dgm:t>
    </dgm:pt>
    <dgm:pt modelId="{88755264-B93B-4368-A5C0-62A2769B04B9}" type="parTrans" cxnId="{4BDC7EDD-DDA7-4C59-9D4D-F169CBF472EA}">
      <dgm:prSet/>
      <dgm:spPr/>
      <dgm:t>
        <a:bodyPr/>
        <a:lstStyle/>
        <a:p>
          <a:endParaRPr lang="en-US"/>
        </a:p>
      </dgm:t>
    </dgm:pt>
    <dgm:pt modelId="{D403BD25-D73D-4276-8B7D-956CE56FAFCF}" type="sibTrans" cxnId="{4BDC7EDD-DDA7-4C59-9D4D-F169CBF472EA}">
      <dgm:prSet/>
      <dgm:spPr/>
      <dgm:t>
        <a:bodyPr/>
        <a:lstStyle/>
        <a:p>
          <a:endParaRPr lang="en-US"/>
        </a:p>
      </dgm:t>
    </dgm:pt>
    <dgm:pt modelId="{E5D389AF-976D-4E78-9767-34338634A88B}">
      <dgm:prSet custT="1"/>
      <dgm:spPr/>
      <dgm:t>
        <a:bodyPr/>
        <a:lstStyle/>
        <a:p>
          <a:r>
            <a:rPr lang="en-US" sz="1800" b="1" dirty="0"/>
            <a:t>Initial Verification</a:t>
          </a:r>
          <a:endParaRPr lang="en-US" sz="1800" dirty="0"/>
        </a:p>
      </dgm:t>
    </dgm:pt>
    <dgm:pt modelId="{F232D93A-48D9-4FF3-A6B9-B0F489DC8769}" type="parTrans" cxnId="{46C5C930-2863-48ED-81CF-A9B2E265B945}">
      <dgm:prSet/>
      <dgm:spPr/>
      <dgm:t>
        <a:bodyPr/>
        <a:lstStyle/>
        <a:p>
          <a:endParaRPr lang="en-US"/>
        </a:p>
      </dgm:t>
    </dgm:pt>
    <dgm:pt modelId="{963247E6-0AA2-4B96-9DAA-17A3112B5CDD}" type="sibTrans" cxnId="{46C5C930-2863-48ED-81CF-A9B2E265B945}">
      <dgm:prSet/>
      <dgm:spPr/>
      <dgm:t>
        <a:bodyPr/>
        <a:lstStyle/>
        <a:p>
          <a:endParaRPr lang="en-US"/>
        </a:p>
      </dgm:t>
    </dgm:pt>
    <dgm:pt modelId="{0ABF7C21-3BBD-4BDB-95E2-2D0FD1614806}">
      <dgm:prSet custT="1"/>
      <dgm:spPr/>
      <dgm:t>
        <a:bodyPr/>
        <a:lstStyle/>
        <a:p>
          <a:r>
            <a:rPr lang="en-US" sz="1600" dirty="0"/>
            <a:t>Establishing the Sample Pool</a:t>
          </a:r>
        </a:p>
      </dgm:t>
    </dgm:pt>
    <dgm:pt modelId="{46E8063B-C4A4-4219-8901-E19DDFBAFE0D}" type="parTrans" cxnId="{069BF22E-8780-4F9E-B092-F173ED77E7D3}">
      <dgm:prSet/>
      <dgm:spPr/>
      <dgm:t>
        <a:bodyPr/>
        <a:lstStyle/>
        <a:p>
          <a:endParaRPr lang="en-US"/>
        </a:p>
      </dgm:t>
    </dgm:pt>
    <dgm:pt modelId="{F84844D9-9B9C-4BD4-B04B-C0CF99E0329C}" type="sibTrans" cxnId="{069BF22E-8780-4F9E-B092-F173ED77E7D3}">
      <dgm:prSet/>
      <dgm:spPr/>
      <dgm:t>
        <a:bodyPr/>
        <a:lstStyle/>
        <a:p>
          <a:endParaRPr lang="en-US"/>
        </a:p>
      </dgm:t>
    </dgm:pt>
    <dgm:pt modelId="{5FA36650-046A-481F-8704-94A3BEE35BC3}">
      <dgm:prSet custT="1"/>
      <dgm:spPr/>
      <dgm:t>
        <a:bodyPr/>
        <a:lstStyle/>
        <a:p>
          <a:r>
            <a:rPr lang="en-US" sz="1600" dirty="0"/>
            <a:t>Establishing the Sample Size</a:t>
          </a:r>
        </a:p>
      </dgm:t>
    </dgm:pt>
    <dgm:pt modelId="{F3E74F42-D5D6-4A1E-8F26-ECF922633514}" type="parTrans" cxnId="{929AF1DD-891A-4962-BB88-E46F7F9709E6}">
      <dgm:prSet/>
      <dgm:spPr/>
      <dgm:t>
        <a:bodyPr/>
        <a:lstStyle/>
        <a:p>
          <a:endParaRPr lang="en-US"/>
        </a:p>
      </dgm:t>
    </dgm:pt>
    <dgm:pt modelId="{794339BD-D272-4A24-A632-7AA7F748AE2E}" type="sibTrans" cxnId="{929AF1DD-891A-4962-BB88-E46F7F9709E6}">
      <dgm:prSet/>
      <dgm:spPr/>
      <dgm:t>
        <a:bodyPr/>
        <a:lstStyle/>
        <a:p>
          <a:endParaRPr lang="en-US"/>
        </a:p>
      </dgm:t>
    </dgm:pt>
    <dgm:pt modelId="{41CDFE36-721D-4CA9-A7BA-AAB169298406}">
      <dgm:prSet custT="1"/>
      <dgm:spPr/>
      <dgm:t>
        <a:bodyPr/>
        <a:lstStyle/>
        <a:p>
          <a:r>
            <a:rPr lang="en-US" sz="1400" b="1" dirty="0"/>
            <a:t>Application Selection Procedures</a:t>
          </a:r>
          <a:endParaRPr lang="en-US" sz="1400" dirty="0"/>
        </a:p>
      </dgm:t>
    </dgm:pt>
    <dgm:pt modelId="{E12D269C-16F8-4F8E-A1F4-15CE0CC33AD3}" type="parTrans" cxnId="{185B67F9-2452-4908-A4E2-B614B9865CB4}">
      <dgm:prSet/>
      <dgm:spPr/>
      <dgm:t>
        <a:bodyPr/>
        <a:lstStyle/>
        <a:p>
          <a:endParaRPr lang="en-US"/>
        </a:p>
      </dgm:t>
    </dgm:pt>
    <dgm:pt modelId="{A4261A32-55F7-418C-81F7-5B73286757F7}" type="sibTrans" cxnId="{185B67F9-2452-4908-A4E2-B614B9865CB4}">
      <dgm:prSet/>
      <dgm:spPr/>
      <dgm:t>
        <a:bodyPr/>
        <a:lstStyle/>
        <a:p>
          <a:endParaRPr lang="en-US"/>
        </a:p>
      </dgm:t>
    </dgm:pt>
    <dgm:pt modelId="{18DF3ABE-7DA9-4468-9EEF-BE6BB4F1A79C}">
      <dgm:prSet custT="1"/>
      <dgm:spPr/>
      <dgm:t>
        <a:bodyPr/>
        <a:lstStyle/>
        <a:p>
          <a:r>
            <a:rPr lang="en-US" sz="1600" dirty="0"/>
            <a:t>Standard</a:t>
          </a:r>
        </a:p>
      </dgm:t>
    </dgm:pt>
    <dgm:pt modelId="{32D934B9-FF54-454B-9CD7-31E9B20A0D13}" type="parTrans" cxnId="{06E3A076-CF3D-43B5-9BB1-1C382CEA377A}">
      <dgm:prSet/>
      <dgm:spPr/>
      <dgm:t>
        <a:bodyPr/>
        <a:lstStyle/>
        <a:p>
          <a:endParaRPr lang="en-US"/>
        </a:p>
      </dgm:t>
    </dgm:pt>
    <dgm:pt modelId="{5508689F-C8D8-4A63-974F-1911B0DB9306}" type="sibTrans" cxnId="{06E3A076-CF3D-43B5-9BB1-1C382CEA377A}">
      <dgm:prSet/>
      <dgm:spPr/>
      <dgm:t>
        <a:bodyPr/>
        <a:lstStyle/>
        <a:p>
          <a:endParaRPr lang="en-US"/>
        </a:p>
      </dgm:t>
    </dgm:pt>
    <dgm:pt modelId="{29FF96DE-EBE6-4ECF-80EB-1747AAE9A138}">
      <dgm:prSet custT="1"/>
      <dgm:spPr/>
      <dgm:t>
        <a:bodyPr/>
        <a:lstStyle/>
        <a:p>
          <a:r>
            <a:rPr lang="en-US" sz="1600" dirty="0"/>
            <a:t>Alternate 1</a:t>
          </a:r>
        </a:p>
      </dgm:t>
    </dgm:pt>
    <dgm:pt modelId="{E51BEDFA-E350-4CD4-8A9B-AA58DE3A45AF}" type="parTrans" cxnId="{1E402700-96E2-42E8-99EA-D4AFA1475830}">
      <dgm:prSet/>
      <dgm:spPr/>
      <dgm:t>
        <a:bodyPr/>
        <a:lstStyle/>
        <a:p>
          <a:endParaRPr lang="en-US"/>
        </a:p>
      </dgm:t>
    </dgm:pt>
    <dgm:pt modelId="{0A94B91F-6F2F-481F-8040-7CECA74DFB34}" type="sibTrans" cxnId="{1E402700-96E2-42E8-99EA-D4AFA1475830}">
      <dgm:prSet/>
      <dgm:spPr/>
      <dgm:t>
        <a:bodyPr/>
        <a:lstStyle/>
        <a:p>
          <a:endParaRPr lang="en-US"/>
        </a:p>
      </dgm:t>
    </dgm:pt>
    <dgm:pt modelId="{49191FA0-EDEB-4003-BFEC-D32B6326239A}">
      <dgm:prSet custT="1"/>
      <dgm:spPr/>
      <dgm:t>
        <a:bodyPr/>
        <a:lstStyle/>
        <a:p>
          <a:r>
            <a:rPr lang="en-US" sz="1600" dirty="0"/>
            <a:t>Alternate 2</a:t>
          </a:r>
        </a:p>
      </dgm:t>
    </dgm:pt>
    <dgm:pt modelId="{8FC4A735-358C-457F-9A5F-CB581DE76F39}" type="parTrans" cxnId="{F31D9DFD-D477-4094-8964-213CF2A051C2}">
      <dgm:prSet/>
      <dgm:spPr/>
      <dgm:t>
        <a:bodyPr/>
        <a:lstStyle/>
        <a:p>
          <a:endParaRPr lang="en-US"/>
        </a:p>
      </dgm:t>
    </dgm:pt>
    <dgm:pt modelId="{7C92881A-752A-4083-B686-3509CBBA46FC}" type="sibTrans" cxnId="{F31D9DFD-D477-4094-8964-213CF2A051C2}">
      <dgm:prSet/>
      <dgm:spPr/>
      <dgm:t>
        <a:bodyPr/>
        <a:lstStyle/>
        <a:p>
          <a:endParaRPr lang="en-US"/>
        </a:p>
      </dgm:t>
    </dgm:pt>
    <dgm:pt modelId="{3D5D7987-6B79-40E3-A4D3-876093013BAF}">
      <dgm:prSet custT="1"/>
      <dgm:spPr/>
      <dgm:t>
        <a:bodyPr/>
        <a:lstStyle/>
        <a:p>
          <a:r>
            <a:rPr lang="en-US" sz="1600" dirty="0"/>
            <a:t>Completing the Sample Size</a:t>
          </a:r>
        </a:p>
      </dgm:t>
    </dgm:pt>
    <dgm:pt modelId="{1601B099-4FF4-4E66-A751-6EA3889473D3}" type="parTrans" cxnId="{AB4A6320-D9F9-421F-8EEB-EE37A44AC655}">
      <dgm:prSet/>
      <dgm:spPr/>
      <dgm:t>
        <a:bodyPr/>
        <a:lstStyle/>
        <a:p>
          <a:endParaRPr lang="en-US"/>
        </a:p>
      </dgm:t>
    </dgm:pt>
    <dgm:pt modelId="{A0D4E83D-1C01-48D5-BAF6-2A9A051CE388}" type="sibTrans" cxnId="{AB4A6320-D9F9-421F-8EEB-EE37A44AC655}">
      <dgm:prSet/>
      <dgm:spPr/>
      <dgm:t>
        <a:bodyPr/>
        <a:lstStyle/>
        <a:p>
          <a:endParaRPr lang="en-US"/>
        </a:p>
      </dgm:t>
    </dgm:pt>
    <dgm:pt modelId="{B71945D0-1136-4E04-A5C4-EF571E1E7239}" type="pres">
      <dgm:prSet presAssocID="{740917F2-163A-43D4-833F-659F317694AC}" presName="linear" presStyleCnt="0">
        <dgm:presLayoutVars>
          <dgm:dir/>
          <dgm:animLvl val="lvl"/>
          <dgm:resizeHandles val="exact"/>
        </dgm:presLayoutVars>
      </dgm:prSet>
      <dgm:spPr/>
    </dgm:pt>
    <dgm:pt modelId="{266AC8BC-77F0-41E9-A690-0A7ACB5276BB}" type="pres">
      <dgm:prSet presAssocID="{BADE5078-5000-4572-8A2E-1265F2673255}" presName="parentLin" presStyleCnt="0"/>
      <dgm:spPr/>
    </dgm:pt>
    <dgm:pt modelId="{E087EBE1-6BEC-419C-9537-E84CA8035474}" type="pres">
      <dgm:prSet presAssocID="{BADE5078-5000-4572-8A2E-1265F2673255}" presName="parentLeftMargin" presStyleLbl="node1" presStyleIdx="0" presStyleCnt="5"/>
      <dgm:spPr/>
    </dgm:pt>
    <dgm:pt modelId="{45A28AD0-4414-414A-8C9E-1DE11FEA3508}" type="pres">
      <dgm:prSet presAssocID="{BADE5078-5000-4572-8A2E-1265F2673255}" presName="parentText" presStyleLbl="node1" presStyleIdx="0" presStyleCnt="5">
        <dgm:presLayoutVars>
          <dgm:chMax val="0"/>
          <dgm:bulletEnabled val="1"/>
        </dgm:presLayoutVars>
      </dgm:prSet>
      <dgm:spPr/>
    </dgm:pt>
    <dgm:pt modelId="{A9B63080-C029-446D-A695-06A9BD1412A8}" type="pres">
      <dgm:prSet presAssocID="{BADE5078-5000-4572-8A2E-1265F2673255}" presName="negativeSpace" presStyleCnt="0"/>
      <dgm:spPr/>
    </dgm:pt>
    <dgm:pt modelId="{EAFFF75D-29D5-4F2C-9AC6-D8D36A304AFB}" type="pres">
      <dgm:prSet presAssocID="{BADE5078-5000-4572-8A2E-1265F2673255}" presName="childText" presStyleLbl="conFgAcc1" presStyleIdx="0" presStyleCnt="5">
        <dgm:presLayoutVars>
          <dgm:bulletEnabled val="1"/>
        </dgm:presLayoutVars>
      </dgm:prSet>
      <dgm:spPr/>
    </dgm:pt>
    <dgm:pt modelId="{2B22ECC5-D827-42CF-9DA4-461662603868}" type="pres">
      <dgm:prSet presAssocID="{C5590835-CB45-4176-B5A0-FB8ED99D7BBF}" presName="spaceBetweenRectangles" presStyleCnt="0"/>
      <dgm:spPr/>
    </dgm:pt>
    <dgm:pt modelId="{E8A00FD9-A18E-49FE-94A9-F549A9D431BA}" type="pres">
      <dgm:prSet presAssocID="{A8EAFD4F-292D-4607-AC88-242AB63B79F1}" presName="parentLin" presStyleCnt="0"/>
      <dgm:spPr/>
    </dgm:pt>
    <dgm:pt modelId="{3AE957E9-7839-4D25-81BB-C609BF278E0C}" type="pres">
      <dgm:prSet presAssocID="{A8EAFD4F-292D-4607-AC88-242AB63B79F1}" presName="parentLeftMargin" presStyleLbl="node1" presStyleIdx="0" presStyleCnt="5"/>
      <dgm:spPr/>
    </dgm:pt>
    <dgm:pt modelId="{12A29CA8-4F94-4246-89A9-1E38BC8D4FA8}" type="pres">
      <dgm:prSet presAssocID="{A8EAFD4F-292D-4607-AC88-242AB63B79F1}" presName="parentText" presStyleLbl="node1" presStyleIdx="1" presStyleCnt="5">
        <dgm:presLayoutVars>
          <dgm:chMax val="0"/>
          <dgm:bulletEnabled val="1"/>
        </dgm:presLayoutVars>
      </dgm:prSet>
      <dgm:spPr/>
    </dgm:pt>
    <dgm:pt modelId="{B23DACFD-711A-4D7B-A415-73165D424619}" type="pres">
      <dgm:prSet presAssocID="{A8EAFD4F-292D-4607-AC88-242AB63B79F1}" presName="negativeSpace" presStyleCnt="0"/>
      <dgm:spPr/>
    </dgm:pt>
    <dgm:pt modelId="{EDF40302-47C5-4F97-9908-FB260F03FEE7}" type="pres">
      <dgm:prSet presAssocID="{A8EAFD4F-292D-4607-AC88-242AB63B79F1}" presName="childText" presStyleLbl="conFgAcc1" presStyleIdx="1" presStyleCnt="5">
        <dgm:presLayoutVars>
          <dgm:bulletEnabled val="1"/>
        </dgm:presLayoutVars>
      </dgm:prSet>
      <dgm:spPr/>
    </dgm:pt>
    <dgm:pt modelId="{554C3408-420C-41D8-B4E8-8249B6108A28}" type="pres">
      <dgm:prSet presAssocID="{7B8BB4B8-BEA5-4F25-BDE1-4DBE3FA7C956}" presName="spaceBetweenRectangles" presStyleCnt="0"/>
      <dgm:spPr/>
    </dgm:pt>
    <dgm:pt modelId="{99917F1B-FAAB-4A5A-92AD-D9C47558BBB7}" type="pres">
      <dgm:prSet presAssocID="{E7C9AC41-FF27-41D0-8E00-1EB367BD1709}" presName="parentLin" presStyleCnt="0"/>
      <dgm:spPr/>
    </dgm:pt>
    <dgm:pt modelId="{1E6835EE-FD6B-4486-8541-D733422B3207}" type="pres">
      <dgm:prSet presAssocID="{E7C9AC41-FF27-41D0-8E00-1EB367BD1709}" presName="parentLeftMargin" presStyleLbl="node1" presStyleIdx="1" presStyleCnt="5"/>
      <dgm:spPr/>
    </dgm:pt>
    <dgm:pt modelId="{7F8FEDDE-946C-4987-87F4-FCABBBBA08D2}" type="pres">
      <dgm:prSet presAssocID="{E7C9AC41-FF27-41D0-8E00-1EB367BD1709}" presName="parentText" presStyleLbl="node1" presStyleIdx="2" presStyleCnt="5" custScaleX="142857" custLinFactNeighborX="516" custLinFactNeighborY="16196">
        <dgm:presLayoutVars>
          <dgm:chMax val="0"/>
          <dgm:bulletEnabled val="1"/>
        </dgm:presLayoutVars>
      </dgm:prSet>
      <dgm:spPr/>
    </dgm:pt>
    <dgm:pt modelId="{B93C1535-BCCC-4DED-9464-530D157249C2}" type="pres">
      <dgm:prSet presAssocID="{E7C9AC41-FF27-41D0-8E00-1EB367BD1709}" presName="negativeSpace" presStyleCnt="0"/>
      <dgm:spPr/>
    </dgm:pt>
    <dgm:pt modelId="{BFE7915A-AD78-40DC-949F-3B2B2ECC89DE}" type="pres">
      <dgm:prSet presAssocID="{E7C9AC41-FF27-41D0-8E00-1EB367BD1709}" presName="childText" presStyleLbl="conFgAcc1" presStyleIdx="2" presStyleCnt="5">
        <dgm:presLayoutVars>
          <dgm:bulletEnabled val="1"/>
        </dgm:presLayoutVars>
      </dgm:prSet>
      <dgm:spPr/>
    </dgm:pt>
    <dgm:pt modelId="{1DA57C6F-D207-4776-B1BF-1237AC785D15}" type="pres">
      <dgm:prSet presAssocID="{D403BD25-D73D-4276-8B7D-956CE56FAFCF}" presName="spaceBetweenRectangles" presStyleCnt="0"/>
      <dgm:spPr/>
    </dgm:pt>
    <dgm:pt modelId="{0414DF67-A485-4FD0-986E-17A0574E77BC}" type="pres">
      <dgm:prSet presAssocID="{E5D389AF-976D-4E78-9767-34338634A88B}" presName="parentLin" presStyleCnt="0"/>
      <dgm:spPr/>
    </dgm:pt>
    <dgm:pt modelId="{3D774B68-95CE-47D5-BC30-E5C0B8E5C692}" type="pres">
      <dgm:prSet presAssocID="{E5D389AF-976D-4E78-9767-34338634A88B}" presName="parentLeftMargin" presStyleLbl="node1" presStyleIdx="2" presStyleCnt="5"/>
      <dgm:spPr/>
    </dgm:pt>
    <dgm:pt modelId="{AF4ED951-5E03-4C93-90B5-FD7A594641C5}" type="pres">
      <dgm:prSet presAssocID="{E5D389AF-976D-4E78-9767-34338634A88B}" presName="parentText" presStyleLbl="node1" presStyleIdx="3" presStyleCnt="5">
        <dgm:presLayoutVars>
          <dgm:chMax val="0"/>
          <dgm:bulletEnabled val="1"/>
        </dgm:presLayoutVars>
      </dgm:prSet>
      <dgm:spPr/>
    </dgm:pt>
    <dgm:pt modelId="{4999F5AA-20DD-4448-9AB0-3B2656272FD1}" type="pres">
      <dgm:prSet presAssocID="{E5D389AF-976D-4E78-9767-34338634A88B}" presName="negativeSpace" presStyleCnt="0"/>
      <dgm:spPr/>
    </dgm:pt>
    <dgm:pt modelId="{12CA50DA-032F-421E-B08E-BC82F4EDD3FC}" type="pres">
      <dgm:prSet presAssocID="{E5D389AF-976D-4E78-9767-34338634A88B}" presName="childText" presStyleLbl="conFgAcc1" presStyleIdx="3" presStyleCnt="5">
        <dgm:presLayoutVars>
          <dgm:bulletEnabled val="1"/>
        </dgm:presLayoutVars>
      </dgm:prSet>
      <dgm:spPr/>
    </dgm:pt>
    <dgm:pt modelId="{3CC366EA-C9B1-47B0-BE5E-B54B275B2524}" type="pres">
      <dgm:prSet presAssocID="{963247E6-0AA2-4B96-9DAA-17A3112B5CDD}" presName="spaceBetweenRectangles" presStyleCnt="0"/>
      <dgm:spPr/>
    </dgm:pt>
    <dgm:pt modelId="{D92E262C-A3AB-48C3-899E-186E776536A9}" type="pres">
      <dgm:prSet presAssocID="{41CDFE36-721D-4CA9-A7BA-AAB169298406}" presName="parentLin" presStyleCnt="0"/>
      <dgm:spPr/>
    </dgm:pt>
    <dgm:pt modelId="{4FDF8F46-AB3B-47E9-BEA0-3DEC95408768}" type="pres">
      <dgm:prSet presAssocID="{41CDFE36-721D-4CA9-A7BA-AAB169298406}" presName="parentLeftMargin" presStyleLbl="node1" presStyleIdx="3" presStyleCnt="5"/>
      <dgm:spPr/>
    </dgm:pt>
    <dgm:pt modelId="{B0D2B74E-1CCC-4CF1-85DD-E81C582DA121}" type="pres">
      <dgm:prSet presAssocID="{41CDFE36-721D-4CA9-A7BA-AAB169298406}" presName="parentText" presStyleLbl="node1" presStyleIdx="4" presStyleCnt="5">
        <dgm:presLayoutVars>
          <dgm:chMax val="0"/>
          <dgm:bulletEnabled val="1"/>
        </dgm:presLayoutVars>
      </dgm:prSet>
      <dgm:spPr/>
    </dgm:pt>
    <dgm:pt modelId="{2611D325-80F5-4D2C-BC17-BFD7BC09E501}" type="pres">
      <dgm:prSet presAssocID="{41CDFE36-721D-4CA9-A7BA-AAB169298406}" presName="negativeSpace" presStyleCnt="0"/>
      <dgm:spPr/>
    </dgm:pt>
    <dgm:pt modelId="{E08C5762-4022-461E-AA49-B9009065942B}" type="pres">
      <dgm:prSet presAssocID="{41CDFE36-721D-4CA9-A7BA-AAB169298406}" presName="childText" presStyleLbl="conFgAcc1" presStyleIdx="4" presStyleCnt="5">
        <dgm:presLayoutVars>
          <dgm:bulletEnabled val="1"/>
        </dgm:presLayoutVars>
      </dgm:prSet>
      <dgm:spPr/>
    </dgm:pt>
  </dgm:ptLst>
  <dgm:cxnLst>
    <dgm:cxn modelId="{1E402700-96E2-42E8-99EA-D4AFA1475830}" srcId="{41CDFE36-721D-4CA9-A7BA-AAB169298406}" destId="{29FF96DE-EBE6-4ECF-80EB-1747AAE9A138}" srcOrd="1" destOrd="0" parTransId="{E51BEDFA-E350-4CD4-8A9B-AA58DE3A45AF}" sibTransId="{0A94B91F-6F2F-481F-8040-7CECA74DFB34}"/>
    <dgm:cxn modelId="{AB4A6320-D9F9-421F-8EEB-EE37A44AC655}" srcId="{41CDFE36-721D-4CA9-A7BA-AAB169298406}" destId="{3D5D7987-6B79-40E3-A4D3-876093013BAF}" srcOrd="3" destOrd="0" parTransId="{1601B099-4FF4-4E66-A751-6EA3889473D3}" sibTransId="{A0D4E83D-1C01-48D5-BAF6-2A9A051CE388}"/>
    <dgm:cxn modelId="{CA92D429-CBD9-4445-BD2B-E14431F30C8D}" type="presOf" srcId="{0ABF7C21-3BBD-4BDB-95E2-2D0FD1614806}" destId="{12CA50DA-032F-421E-B08E-BC82F4EDD3FC}" srcOrd="0" destOrd="0" presId="urn:microsoft.com/office/officeart/2005/8/layout/list1"/>
    <dgm:cxn modelId="{069BF22E-8780-4F9E-B092-F173ED77E7D3}" srcId="{E5D389AF-976D-4E78-9767-34338634A88B}" destId="{0ABF7C21-3BBD-4BDB-95E2-2D0FD1614806}" srcOrd="0" destOrd="0" parTransId="{46E8063B-C4A4-4219-8901-E19DDFBAFE0D}" sibTransId="{F84844D9-9B9C-4BD4-B04B-C0CF99E0329C}"/>
    <dgm:cxn modelId="{46C5C930-2863-48ED-81CF-A9B2E265B945}" srcId="{740917F2-163A-43D4-833F-659F317694AC}" destId="{E5D389AF-976D-4E78-9767-34338634A88B}" srcOrd="3" destOrd="0" parTransId="{F232D93A-48D9-4FF3-A6B9-B0F489DC8769}" sibTransId="{963247E6-0AA2-4B96-9DAA-17A3112B5CDD}"/>
    <dgm:cxn modelId="{BA28213F-ACF5-462F-8F57-BC56271244C7}" type="presOf" srcId="{BADE5078-5000-4572-8A2E-1265F2673255}" destId="{45A28AD0-4414-414A-8C9E-1DE11FEA3508}" srcOrd="1" destOrd="0" presId="urn:microsoft.com/office/officeart/2005/8/layout/list1"/>
    <dgm:cxn modelId="{76ECA541-5649-48BD-9786-31F902886356}" type="presOf" srcId="{41CDFE36-721D-4CA9-A7BA-AAB169298406}" destId="{B0D2B74E-1CCC-4CF1-85DD-E81C582DA121}" srcOrd="1" destOrd="0" presId="urn:microsoft.com/office/officeart/2005/8/layout/list1"/>
    <dgm:cxn modelId="{460FC543-79B6-4497-8B21-FC72BEC3CCBB}" type="presOf" srcId="{BADE5078-5000-4572-8A2E-1265F2673255}" destId="{E087EBE1-6BEC-419C-9537-E84CA8035474}" srcOrd="0" destOrd="0" presId="urn:microsoft.com/office/officeart/2005/8/layout/list1"/>
    <dgm:cxn modelId="{4422A546-D35A-4455-9EAA-2DBC2018D801}" type="presOf" srcId="{18DF3ABE-7DA9-4468-9EEF-BE6BB4F1A79C}" destId="{E08C5762-4022-461E-AA49-B9009065942B}" srcOrd="0" destOrd="0" presId="urn:microsoft.com/office/officeart/2005/8/layout/list1"/>
    <dgm:cxn modelId="{A983136F-815E-4977-BC26-8A671333D7A2}" type="presOf" srcId="{5FA36650-046A-481F-8704-94A3BEE35BC3}" destId="{12CA50DA-032F-421E-B08E-BC82F4EDD3FC}" srcOrd="0" destOrd="1" presId="urn:microsoft.com/office/officeart/2005/8/layout/list1"/>
    <dgm:cxn modelId="{C6C9E553-2E82-4F3A-8A29-71F974DB74EF}" srcId="{740917F2-163A-43D4-833F-659F317694AC}" destId="{BADE5078-5000-4572-8A2E-1265F2673255}" srcOrd="0" destOrd="0" parTransId="{DC64F947-91B7-4449-B9C0-1F7497518DBB}" sibTransId="{C5590835-CB45-4176-B5A0-FB8ED99D7BBF}"/>
    <dgm:cxn modelId="{06E3A076-CF3D-43B5-9BB1-1C382CEA377A}" srcId="{41CDFE36-721D-4CA9-A7BA-AAB169298406}" destId="{18DF3ABE-7DA9-4468-9EEF-BE6BB4F1A79C}" srcOrd="0" destOrd="0" parTransId="{32D934B9-FF54-454B-9CD7-31E9B20A0D13}" sibTransId="{5508689F-C8D8-4A63-974F-1911B0DB9306}"/>
    <dgm:cxn modelId="{F327C479-C1C2-4E47-9739-8C6A6DF64403}" type="presOf" srcId="{49191FA0-EDEB-4003-BFEC-D32B6326239A}" destId="{E08C5762-4022-461E-AA49-B9009065942B}" srcOrd="0" destOrd="2" presId="urn:microsoft.com/office/officeart/2005/8/layout/list1"/>
    <dgm:cxn modelId="{1A24607D-FCE8-410A-9717-720499C912E3}" type="presOf" srcId="{E7C9AC41-FF27-41D0-8E00-1EB367BD1709}" destId="{7F8FEDDE-946C-4987-87F4-FCABBBBA08D2}" srcOrd="1" destOrd="0" presId="urn:microsoft.com/office/officeart/2005/8/layout/list1"/>
    <dgm:cxn modelId="{43B2577F-5570-4B54-885B-FFA39D3746BF}" type="presOf" srcId="{29FF96DE-EBE6-4ECF-80EB-1747AAE9A138}" destId="{E08C5762-4022-461E-AA49-B9009065942B}" srcOrd="0" destOrd="1" presId="urn:microsoft.com/office/officeart/2005/8/layout/list1"/>
    <dgm:cxn modelId="{48BB5A82-8F7B-436B-ABD0-2BA7182DA0F2}" type="presOf" srcId="{E5D389AF-976D-4E78-9767-34338634A88B}" destId="{3D774B68-95CE-47D5-BC30-E5C0B8E5C692}" srcOrd="0" destOrd="0" presId="urn:microsoft.com/office/officeart/2005/8/layout/list1"/>
    <dgm:cxn modelId="{98CD689D-2994-4F16-A228-CC6706B3C1A7}" srcId="{740917F2-163A-43D4-833F-659F317694AC}" destId="{A8EAFD4F-292D-4607-AC88-242AB63B79F1}" srcOrd="1" destOrd="0" parTransId="{EAE04A42-73C8-417B-9961-17C29F38D273}" sibTransId="{7B8BB4B8-BEA5-4F25-BDE1-4DBE3FA7C956}"/>
    <dgm:cxn modelId="{07D87C9D-AABC-4C8F-B847-F44F7DB09236}" type="presOf" srcId="{740917F2-163A-43D4-833F-659F317694AC}" destId="{B71945D0-1136-4E04-A5C4-EF571E1E7239}" srcOrd="0" destOrd="0" presId="urn:microsoft.com/office/officeart/2005/8/layout/list1"/>
    <dgm:cxn modelId="{F902D09E-8716-4823-9E27-2A97CA82313D}" type="presOf" srcId="{41CDFE36-721D-4CA9-A7BA-AAB169298406}" destId="{4FDF8F46-AB3B-47E9-BEA0-3DEC95408768}" srcOrd="0" destOrd="0" presId="urn:microsoft.com/office/officeart/2005/8/layout/list1"/>
    <dgm:cxn modelId="{1CBEEBAE-42A8-42BC-903E-5CD907B374B3}" type="presOf" srcId="{A8EAFD4F-292D-4607-AC88-242AB63B79F1}" destId="{12A29CA8-4F94-4246-89A9-1E38BC8D4FA8}" srcOrd="1" destOrd="0" presId="urn:microsoft.com/office/officeart/2005/8/layout/list1"/>
    <dgm:cxn modelId="{88AF53C7-C315-4363-9DA1-50AD90EF43E3}" type="presOf" srcId="{E5D389AF-976D-4E78-9767-34338634A88B}" destId="{AF4ED951-5E03-4C93-90B5-FD7A594641C5}" srcOrd="1" destOrd="0" presId="urn:microsoft.com/office/officeart/2005/8/layout/list1"/>
    <dgm:cxn modelId="{5EB931D3-3655-4523-9E34-7780A0CDCAFD}" type="presOf" srcId="{E7C9AC41-FF27-41D0-8E00-1EB367BD1709}" destId="{1E6835EE-FD6B-4486-8541-D733422B3207}" srcOrd="0" destOrd="0" presId="urn:microsoft.com/office/officeart/2005/8/layout/list1"/>
    <dgm:cxn modelId="{45E923D4-9BCC-4F1B-AA83-64DB02E56C9A}" type="presOf" srcId="{3D5D7987-6B79-40E3-A4D3-876093013BAF}" destId="{E08C5762-4022-461E-AA49-B9009065942B}" srcOrd="0" destOrd="3" presId="urn:microsoft.com/office/officeart/2005/8/layout/list1"/>
    <dgm:cxn modelId="{5FCEC1DC-A8E8-4D3C-8698-72C0C14F4366}" type="presOf" srcId="{A8EAFD4F-292D-4607-AC88-242AB63B79F1}" destId="{3AE957E9-7839-4D25-81BB-C609BF278E0C}" srcOrd="0" destOrd="0" presId="urn:microsoft.com/office/officeart/2005/8/layout/list1"/>
    <dgm:cxn modelId="{4BDC7EDD-DDA7-4C59-9D4D-F169CBF472EA}" srcId="{740917F2-163A-43D4-833F-659F317694AC}" destId="{E7C9AC41-FF27-41D0-8E00-1EB367BD1709}" srcOrd="2" destOrd="0" parTransId="{88755264-B93B-4368-A5C0-62A2769B04B9}" sibTransId="{D403BD25-D73D-4276-8B7D-956CE56FAFCF}"/>
    <dgm:cxn modelId="{929AF1DD-891A-4962-BB88-E46F7F9709E6}" srcId="{E5D389AF-976D-4E78-9767-34338634A88B}" destId="{5FA36650-046A-481F-8704-94A3BEE35BC3}" srcOrd="1" destOrd="0" parTransId="{F3E74F42-D5D6-4A1E-8F26-ECF922633514}" sibTransId="{794339BD-D272-4A24-A632-7AA7F748AE2E}"/>
    <dgm:cxn modelId="{185B67F9-2452-4908-A4E2-B614B9865CB4}" srcId="{740917F2-163A-43D4-833F-659F317694AC}" destId="{41CDFE36-721D-4CA9-A7BA-AAB169298406}" srcOrd="4" destOrd="0" parTransId="{E12D269C-16F8-4F8E-A1F4-15CE0CC33AD3}" sibTransId="{A4261A32-55F7-418C-81F7-5B73286757F7}"/>
    <dgm:cxn modelId="{F31D9DFD-D477-4094-8964-213CF2A051C2}" srcId="{41CDFE36-721D-4CA9-A7BA-AAB169298406}" destId="{49191FA0-EDEB-4003-BFEC-D32B6326239A}" srcOrd="2" destOrd="0" parTransId="{8FC4A735-358C-457F-9A5F-CB581DE76F39}" sibTransId="{7C92881A-752A-4083-B686-3509CBBA46FC}"/>
    <dgm:cxn modelId="{9416C64A-CEDC-4221-996F-86C0F22287E4}" type="presParOf" srcId="{B71945D0-1136-4E04-A5C4-EF571E1E7239}" destId="{266AC8BC-77F0-41E9-A690-0A7ACB5276BB}" srcOrd="0" destOrd="0" presId="urn:microsoft.com/office/officeart/2005/8/layout/list1"/>
    <dgm:cxn modelId="{E241A83C-FDCF-4D45-9748-32EB4EA6D9B7}" type="presParOf" srcId="{266AC8BC-77F0-41E9-A690-0A7ACB5276BB}" destId="{E087EBE1-6BEC-419C-9537-E84CA8035474}" srcOrd="0" destOrd="0" presId="urn:microsoft.com/office/officeart/2005/8/layout/list1"/>
    <dgm:cxn modelId="{5B49E08B-0D00-43AF-B144-7F97BD3E8D7A}" type="presParOf" srcId="{266AC8BC-77F0-41E9-A690-0A7ACB5276BB}" destId="{45A28AD0-4414-414A-8C9E-1DE11FEA3508}" srcOrd="1" destOrd="0" presId="urn:microsoft.com/office/officeart/2005/8/layout/list1"/>
    <dgm:cxn modelId="{4B7D8DBF-9AD4-4638-9219-737DA182B905}" type="presParOf" srcId="{B71945D0-1136-4E04-A5C4-EF571E1E7239}" destId="{A9B63080-C029-446D-A695-06A9BD1412A8}" srcOrd="1" destOrd="0" presId="urn:microsoft.com/office/officeart/2005/8/layout/list1"/>
    <dgm:cxn modelId="{7B0BC9C3-0D37-4262-851F-A56A40C78B3A}" type="presParOf" srcId="{B71945D0-1136-4E04-A5C4-EF571E1E7239}" destId="{EAFFF75D-29D5-4F2C-9AC6-D8D36A304AFB}" srcOrd="2" destOrd="0" presId="urn:microsoft.com/office/officeart/2005/8/layout/list1"/>
    <dgm:cxn modelId="{597E7999-0FBB-4FDD-A2B0-75233F9A9561}" type="presParOf" srcId="{B71945D0-1136-4E04-A5C4-EF571E1E7239}" destId="{2B22ECC5-D827-42CF-9DA4-461662603868}" srcOrd="3" destOrd="0" presId="urn:microsoft.com/office/officeart/2005/8/layout/list1"/>
    <dgm:cxn modelId="{8CB097D3-ED84-435B-9B58-9DC8C2280F37}" type="presParOf" srcId="{B71945D0-1136-4E04-A5C4-EF571E1E7239}" destId="{E8A00FD9-A18E-49FE-94A9-F549A9D431BA}" srcOrd="4" destOrd="0" presId="urn:microsoft.com/office/officeart/2005/8/layout/list1"/>
    <dgm:cxn modelId="{DF51BC69-7045-4AFD-BB0C-D5BCC7744111}" type="presParOf" srcId="{E8A00FD9-A18E-49FE-94A9-F549A9D431BA}" destId="{3AE957E9-7839-4D25-81BB-C609BF278E0C}" srcOrd="0" destOrd="0" presId="urn:microsoft.com/office/officeart/2005/8/layout/list1"/>
    <dgm:cxn modelId="{F5DE5686-5C20-4D53-A2C7-A1236A4879C5}" type="presParOf" srcId="{E8A00FD9-A18E-49FE-94A9-F549A9D431BA}" destId="{12A29CA8-4F94-4246-89A9-1E38BC8D4FA8}" srcOrd="1" destOrd="0" presId="urn:microsoft.com/office/officeart/2005/8/layout/list1"/>
    <dgm:cxn modelId="{FFED3F2D-7D1C-402F-ACC0-49745AE0412A}" type="presParOf" srcId="{B71945D0-1136-4E04-A5C4-EF571E1E7239}" destId="{B23DACFD-711A-4D7B-A415-73165D424619}" srcOrd="5" destOrd="0" presId="urn:microsoft.com/office/officeart/2005/8/layout/list1"/>
    <dgm:cxn modelId="{AFE8628B-FF8E-4880-A72A-726AA24EC2B8}" type="presParOf" srcId="{B71945D0-1136-4E04-A5C4-EF571E1E7239}" destId="{EDF40302-47C5-4F97-9908-FB260F03FEE7}" srcOrd="6" destOrd="0" presId="urn:microsoft.com/office/officeart/2005/8/layout/list1"/>
    <dgm:cxn modelId="{C8835BBA-1351-4733-BE1A-35480D671131}" type="presParOf" srcId="{B71945D0-1136-4E04-A5C4-EF571E1E7239}" destId="{554C3408-420C-41D8-B4E8-8249B6108A28}" srcOrd="7" destOrd="0" presId="urn:microsoft.com/office/officeart/2005/8/layout/list1"/>
    <dgm:cxn modelId="{94301FDD-9E6F-49B4-AD43-A2CF026CD4DA}" type="presParOf" srcId="{B71945D0-1136-4E04-A5C4-EF571E1E7239}" destId="{99917F1B-FAAB-4A5A-92AD-D9C47558BBB7}" srcOrd="8" destOrd="0" presId="urn:microsoft.com/office/officeart/2005/8/layout/list1"/>
    <dgm:cxn modelId="{6C2C88DA-613A-4275-BCA3-65A52C9721E9}" type="presParOf" srcId="{99917F1B-FAAB-4A5A-92AD-D9C47558BBB7}" destId="{1E6835EE-FD6B-4486-8541-D733422B3207}" srcOrd="0" destOrd="0" presId="urn:microsoft.com/office/officeart/2005/8/layout/list1"/>
    <dgm:cxn modelId="{DBC67317-95F2-4E5B-922E-1C3D7C6AF89E}" type="presParOf" srcId="{99917F1B-FAAB-4A5A-92AD-D9C47558BBB7}" destId="{7F8FEDDE-946C-4987-87F4-FCABBBBA08D2}" srcOrd="1" destOrd="0" presId="urn:microsoft.com/office/officeart/2005/8/layout/list1"/>
    <dgm:cxn modelId="{6679E9EA-CEA8-4BB1-9A2C-278FC01EE0B4}" type="presParOf" srcId="{B71945D0-1136-4E04-A5C4-EF571E1E7239}" destId="{B93C1535-BCCC-4DED-9464-530D157249C2}" srcOrd="9" destOrd="0" presId="urn:microsoft.com/office/officeart/2005/8/layout/list1"/>
    <dgm:cxn modelId="{AB6B11DA-4837-4936-AC3C-B5474076D010}" type="presParOf" srcId="{B71945D0-1136-4E04-A5C4-EF571E1E7239}" destId="{BFE7915A-AD78-40DC-949F-3B2B2ECC89DE}" srcOrd="10" destOrd="0" presId="urn:microsoft.com/office/officeart/2005/8/layout/list1"/>
    <dgm:cxn modelId="{3BA5595C-BC74-4B43-80EB-6CFF6A2B0606}" type="presParOf" srcId="{B71945D0-1136-4E04-A5C4-EF571E1E7239}" destId="{1DA57C6F-D207-4776-B1BF-1237AC785D15}" srcOrd="11" destOrd="0" presId="urn:microsoft.com/office/officeart/2005/8/layout/list1"/>
    <dgm:cxn modelId="{80E3910F-AFD8-45EE-A4F9-78B53FF52147}" type="presParOf" srcId="{B71945D0-1136-4E04-A5C4-EF571E1E7239}" destId="{0414DF67-A485-4FD0-986E-17A0574E77BC}" srcOrd="12" destOrd="0" presId="urn:microsoft.com/office/officeart/2005/8/layout/list1"/>
    <dgm:cxn modelId="{21115225-1B9B-42F8-93BE-D75982A1A169}" type="presParOf" srcId="{0414DF67-A485-4FD0-986E-17A0574E77BC}" destId="{3D774B68-95CE-47D5-BC30-E5C0B8E5C692}" srcOrd="0" destOrd="0" presId="urn:microsoft.com/office/officeart/2005/8/layout/list1"/>
    <dgm:cxn modelId="{1D55AFF2-3F50-48E1-8821-E64CE34814F2}" type="presParOf" srcId="{0414DF67-A485-4FD0-986E-17A0574E77BC}" destId="{AF4ED951-5E03-4C93-90B5-FD7A594641C5}" srcOrd="1" destOrd="0" presId="urn:microsoft.com/office/officeart/2005/8/layout/list1"/>
    <dgm:cxn modelId="{BD529555-4351-403C-942B-A92382C9C1B1}" type="presParOf" srcId="{B71945D0-1136-4E04-A5C4-EF571E1E7239}" destId="{4999F5AA-20DD-4448-9AB0-3B2656272FD1}" srcOrd="13" destOrd="0" presId="urn:microsoft.com/office/officeart/2005/8/layout/list1"/>
    <dgm:cxn modelId="{3E55E046-7C5D-4116-ADF1-31519A9A0DFC}" type="presParOf" srcId="{B71945D0-1136-4E04-A5C4-EF571E1E7239}" destId="{12CA50DA-032F-421E-B08E-BC82F4EDD3FC}" srcOrd="14" destOrd="0" presId="urn:microsoft.com/office/officeart/2005/8/layout/list1"/>
    <dgm:cxn modelId="{AA1F0D03-D462-4110-ACC8-1EC100B4FD58}" type="presParOf" srcId="{B71945D0-1136-4E04-A5C4-EF571E1E7239}" destId="{3CC366EA-C9B1-47B0-BE5E-B54B275B2524}" srcOrd="15" destOrd="0" presId="urn:microsoft.com/office/officeart/2005/8/layout/list1"/>
    <dgm:cxn modelId="{CD6FBA22-9AAC-4592-A6D9-B3AFEA2FEA61}" type="presParOf" srcId="{B71945D0-1136-4E04-A5C4-EF571E1E7239}" destId="{D92E262C-A3AB-48C3-899E-186E776536A9}" srcOrd="16" destOrd="0" presId="urn:microsoft.com/office/officeart/2005/8/layout/list1"/>
    <dgm:cxn modelId="{D80AEFD3-A469-40E7-B81D-3E574D7D89E7}" type="presParOf" srcId="{D92E262C-A3AB-48C3-899E-186E776536A9}" destId="{4FDF8F46-AB3B-47E9-BEA0-3DEC95408768}" srcOrd="0" destOrd="0" presId="urn:microsoft.com/office/officeart/2005/8/layout/list1"/>
    <dgm:cxn modelId="{6E38F72A-B23E-4ED2-B2BC-064D47492A5C}" type="presParOf" srcId="{D92E262C-A3AB-48C3-899E-186E776536A9}" destId="{B0D2B74E-1CCC-4CF1-85DD-E81C582DA121}" srcOrd="1" destOrd="0" presId="urn:microsoft.com/office/officeart/2005/8/layout/list1"/>
    <dgm:cxn modelId="{D76BC19F-A404-48A0-AEA0-24C1B0C59DD5}" type="presParOf" srcId="{B71945D0-1136-4E04-A5C4-EF571E1E7239}" destId="{2611D325-80F5-4D2C-BC17-BFD7BC09E501}" srcOrd="17" destOrd="0" presId="urn:microsoft.com/office/officeart/2005/8/layout/list1"/>
    <dgm:cxn modelId="{AAEAD461-FBC5-43E1-99CE-1A46A2E69B1E}" type="presParOf" srcId="{B71945D0-1136-4E04-A5C4-EF571E1E7239}" destId="{E08C5762-4022-461E-AA49-B9009065942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FDBBFF-22F5-4BF6-B929-39BFBF19CA6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2662242-F9D2-4F7B-9287-D9F1A4539DC8}">
      <dgm:prSet phldrT="[Text]" custT="1"/>
      <dgm:spPr/>
      <dgm:t>
        <a:bodyPr/>
        <a:lstStyle/>
        <a:p>
          <a:r>
            <a:rPr lang="en-US" sz="1500" b="1" dirty="0">
              <a:solidFill>
                <a:schemeClr val="bg1">
                  <a:lumMod val="65000"/>
                </a:schemeClr>
              </a:solidFill>
            </a:rPr>
            <a:t>October 2</a:t>
          </a:r>
        </a:p>
        <a:p>
          <a:r>
            <a:rPr lang="en-US" sz="1500" b="1" dirty="0">
              <a:solidFill>
                <a:schemeClr val="bg1">
                  <a:lumMod val="65000"/>
                </a:schemeClr>
              </a:solidFill>
            </a:rPr>
            <a:t>Verification Begins</a:t>
          </a:r>
        </a:p>
      </dgm:t>
    </dgm:pt>
    <dgm:pt modelId="{BC7EAF1C-C9A2-41C2-8F48-37F62BD78B28}" type="parTrans" cxnId="{EE447A85-95DE-40A5-81D0-132074E54707}">
      <dgm:prSet/>
      <dgm:spPr/>
      <dgm:t>
        <a:bodyPr/>
        <a:lstStyle/>
        <a:p>
          <a:endParaRPr lang="en-US"/>
        </a:p>
      </dgm:t>
    </dgm:pt>
    <dgm:pt modelId="{EE6E39C1-27CD-49F9-A134-1D8D8723514B}" type="sibTrans" cxnId="{EE447A85-95DE-40A5-81D0-132074E54707}">
      <dgm:prSet/>
      <dgm:spPr/>
      <dgm:t>
        <a:bodyPr/>
        <a:lstStyle/>
        <a:p>
          <a:endParaRPr lang="en-US"/>
        </a:p>
      </dgm:t>
    </dgm:pt>
    <dgm:pt modelId="{57D85BF3-9948-4C3C-A0E0-78A4B95AD046}">
      <dgm:prSet phldrT="[Text]" custT="1"/>
      <dgm:spPr/>
      <dgm:t>
        <a:bodyPr/>
        <a:lstStyle/>
        <a:p>
          <a:r>
            <a:rPr lang="en-US" sz="1500" b="1" dirty="0"/>
            <a:t>November 17 Online Verification Report Opens AND Online Survey to SFAs</a:t>
          </a:r>
        </a:p>
      </dgm:t>
    </dgm:pt>
    <dgm:pt modelId="{10331018-4398-4E8C-8564-E04F5080BA8A}" type="parTrans" cxnId="{412444F1-126E-4E31-99F7-C06463E973FD}">
      <dgm:prSet/>
      <dgm:spPr/>
      <dgm:t>
        <a:bodyPr/>
        <a:lstStyle/>
        <a:p>
          <a:endParaRPr lang="en-US"/>
        </a:p>
      </dgm:t>
    </dgm:pt>
    <dgm:pt modelId="{50D7DD87-AEDD-40B3-BBB4-47F165BBFC15}" type="sibTrans" cxnId="{412444F1-126E-4E31-99F7-C06463E973FD}">
      <dgm:prSet/>
      <dgm:spPr/>
      <dgm:t>
        <a:bodyPr/>
        <a:lstStyle/>
        <a:p>
          <a:endParaRPr lang="en-US"/>
        </a:p>
      </dgm:t>
    </dgm:pt>
    <dgm:pt modelId="{AB8BAD9D-B5A3-4D04-82B5-173DC7160FE0}">
      <dgm:prSet custT="1"/>
      <dgm:spPr/>
      <dgm:t>
        <a:bodyPr/>
        <a:lstStyle/>
        <a:p>
          <a:r>
            <a:rPr lang="en-US" sz="1500" b="1" dirty="0">
              <a:solidFill>
                <a:schemeClr val="bg1">
                  <a:lumMod val="65000"/>
                </a:schemeClr>
              </a:solidFill>
            </a:rPr>
            <a:t>November 15</a:t>
          </a:r>
        </a:p>
        <a:p>
          <a:r>
            <a:rPr lang="en-US" sz="1500" b="1" dirty="0">
              <a:solidFill>
                <a:schemeClr val="bg1">
                  <a:lumMod val="65000"/>
                </a:schemeClr>
              </a:solidFill>
            </a:rPr>
            <a:t> Verification Ends</a:t>
          </a:r>
        </a:p>
      </dgm:t>
    </dgm:pt>
    <dgm:pt modelId="{A2EE0BED-095F-4017-8977-7A67EBE498E4}" type="parTrans" cxnId="{2BCBCA97-46D5-439A-B377-DAC3EE2B6CE8}">
      <dgm:prSet/>
      <dgm:spPr/>
      <dgm:t>
        <a:bodyPr/>
        <a:lstStyle/>
        <a:p>
          <a:endParaRPr lang="en-US"/>
        </a:p>
      </dgm:t>
    </dgm:pt>
    <dgm:pt modelId="{DD6B4C11-1D66-46E6-8378-952D761E30E9}" type="sibTrans" cxnId="{2BCBCA97-46D5-439A-B377-DAC3EE2B6CE8}">
      <dgm:prSet/>
      <dgm:spPr/>
      <dgm:t>
        <a:bodyPr/>
        <a:lstStyle/>
        <a:p>
          <a:endParaRPr lang="en-US"/>
        </a:p>
      </dgm:t>
    </dgm:pt>
    <dgm:pt modelId="{E8F2976F-8F1F-48B6-A64F-F6A63A43DEFF}" type="pres">
      <dgm:prSet presAssocID="{9DFDBBFF-22F5-4BF6-B929-39BFBF19CA66}" presName="Name0" presStyleCnt="0">
        <dgm:presLayoutVars>
          <dgm:dir/>
          <dgm:resizeHandles val="exact"/>
        </dgm:presLayoutVars>
      </dgm:prSet>
      <dgm:spPr/>
    </dgm:pt>
    <dgm:pt modelId="{CAE1CD3C-D0A5-487F-8253-BA6075CE5D18}" type="pres">
      <dgm:prSet presAssocID="{9DFDBBFF-22F5-4BF6-B929-39BFBF19CA66}" presName="arrow" presStyleLbl="bgShp" presStyleIdx="0" presStyleCnt="1" custScaleY="50000" custLinFactNeighborX="-588" custLinFactNeighborY="7810"/>
      <dgm:spPr>
        <a:solidFill>
          <a:schemeClr val="accent1">
            <a:lumMod val="75000"/>
          </a:schemeClr>
        </a:solidFill>
        <a:ln>
          <a:solidFill>
            <a:schemeClr val="accent4">
              <a:lumMod val="50000"/>
            </a:schemeClr>
          </a:solidFill>
        </a:ln>
      </dgm:spPr>
    </dgm:pt>
    <dgm:pt modelId="{85D70F75-7DC1-4D41-B66D-D8537F490CAF}" type="pres">
      <dgm:prSet presAssocID="{9DFDBBFF-22F5-4BF6-B929-39BFBF19CA66}" presName="points" presStyleCnt="0"/>
      <dgm:spPr/>
    </dgm:pt>
    <dgm:pt modelId="{83044588-B32E-4EC5-B1FF-3145899F6EEC}" type="pres">
      <dgm:prSet presAssocID="{B2662242-F9D2-4F7B-9287-D9F1A4539DC8}" presName="compositeA" presStyleCnt="0"/>
      <dgm:spPr/>
    </dgm:pt>
    <dgm:pt modelId="{DB106269-981D-4C8E-9B3C-7B1592FE1AF4}" type="pres">
      <dgm:prSet presAssocID="{B2662242-F9D2-4F7B-9287-D9F1A4539DC8}" presName="textA" presStyleLbl="revTx" presStyleIdx="0" presStyleCnt="3" custLinFactNeighborX="-16726">
        <dgm:presLayoutVars>
          <dgm:bulletEnabled val="1"/>
        </dgm:presLayoutVars>
      </dgm:prSet>
      <dgm:spPr/>
    </dgm:pt>
    <dgm:pt modelId="{919C1339-7D56-49B5-8DA4-EE0F618EE567}" type="pres">
      <dgm:prSet presAssocID="{B2662242-F9D2-4F7B-9287-D9F1A4539DC8}" presName="circleA" presStyleLbl="node1" presStyleIdx="0" presStyleCnt="3" custLinFactX="35454" custLinFactNeighborX="100000" custLinFactNeighborY="9677"/>
      <dgm:spPr>
        <a:solidFill>
          <a:schemeClr val="accent5">
            <a:lumMod val="60000"/>
            <a:lumOff val="40000"/>
          </a:schemeClr>
        </a:solidFill>
      </dgm:spPr>
    </dgm:pt>
    <dgm:pt modelId="{69A6B2A3-E8A4-4045-8094-EBFF269893D2}" type="pres">
      <dgm:prSet presAssocID="{B2662242-F9D2-4F7B-9287-D9F1A4539DC8}" presName="spaceA" presStyleCnt="0"/>
      <dgm:spPr/>
    </dgm:pt>
    <dgm:pt modelId="{B6C309AC-14D0-4B95-9350-949E576DD3B2}" type="pres">
      <dgm:prSet presAssocID="{EE6E39C1-27CD-49F9-A134-1D8D8723514B}" presName="space" presStyleCnt="0"/>
      <dgm:spPr/>
    </dgm:pt>
    <dgm:pt modelId="{8EB4AA44-1891-44F6-88EC-89BDA2F0AD7E}" type="pres">
      <dgm:prSet presAssocID="{57D85BF3-9948-4C3C-A0E0-78A4B95AD046}" presName="compositeB" presStyleCnt="0"/>
      <dgm:spPr/>
    </dgm:pt>
    <dgm:pt modelId="{13DA09C0-15F0-4198-908E-20471A28D2FF}" type="pres">
      <dgm:prSet presAssocID="{57D85BF3-9948-4C3C-A0E0-78A4B95AD046}" presName="textB" presStyleLbl="revTx" presStyleIdx="1" presStyleCnt="3" custScaleX="145587" custLinFactX="57041" custLinFactY="-28446" custLinFactNeighborX="100000" custLinFactNeighborY="-100000">
        <dgm:presLayoutVars>
          <dgm:bulletEnabled val="1"/>
        </dgm:presLayoutVars>
      </dgm:prSet>
      <dgm:spPr/>
    </dgm:pt>
    <dgm:pt modelId="{70FBB53C-3C20-423E-8990-EF7654AC2AC4}" type="pres">
      <dgm:prSet presAssocID="{57D85BF3-9948-4C3C-A0E0-78A4B95AD046}" presName="circleB" presStyleLbl="node1" presStyleIdx="1" presStyleCnt="3" custLinFactX="33724" custLinFactNeighborX="100000" custLinFactNeighborY="10382"/>
      <dgm:spPr>
        <a:solidFill>
          <a:schemeClr val="accent1"/>
        </a:solidFill>
      </dgm:spPr>
    </dgm:pt>
    <dgm:pt modelId="{AB1BDD42-5B0F-48DB-9017-3D24E4E49F0C}" type="pres">
      <dgm:prSet presAssocID="{57D85BF3-9948-4C3C-A0E0-78A4B95AD046}" presName="spaceB" presStyleCnt="0"/>
      <dgm:spPr/>
    </dgm:pt>
    <dgm:pt modelId="{53FC1933-2F1B-423F-BA80-CAE82D10ABB9}" type="pres">
      <dgm:prSet presAssocID="{50D7DD87-AEDD-40B3-BBB4-47F165BBFC15}" presName="space" presStyleCnt="0"/>
      <dgm:spPr/>
    </dgm:pt>
    <dgm:pt modelId="{59CF6CFD-8394-4DDA-B4D4-025CFFE6EAAB}" type="pres">
      <dgm:prSet presAssocID="{AB8BAD9D-B5A3-4D04-82B5-173DC7160FE0}" presName="compositeA" presStyleCnt="0"/>
      <dgm:spPr/>
    </dgm:pt>
    <dgm:pt modelId="{505139BF-B2FE-4337-9DAB-8D36E3073FFA}" type="pres">
      <dgm:prSet presAssocID="{AB8BAD9D-B5A3-4D04-82B5-173DC7160FE0}" presName="textA" presStyleLbl="revTx" presStyleIdx="2" presStyleCnt="3" custScaleX="155629" custScaleY="27419" custLinFactX="-28046" custLinFactY="59505" custLinFactNeighborX="-100000" custLinFactNeighborY="100000">
        <dgm:presLayoutVars>
          <dgm:bulletEnabled val="1"/>
        </dgm:presLayoutVars>
      </dgm:prSet>
      <dgm:spPr/>
    </dgm:pt>
    <dgm:pt modelId="{9AFD5A01-BC16-473C-AA93-23071A281736}" type="pres">
      <dgm:prSet presAssocID="{AB8BAD9D-B5A3-4D04-82B5-173DC7160FE0}" presName="circleA" presStyleLbl="node1" presStyleIdx="2" presStyleCnt="3" custLinFactNeighborX="-3561" custLinFactNeighborY="82258"/>
      <dgm:spPr/>
    </dgm:pt>
    <dgm:pt modelId="{3255D3F9-A3C5-4B27-A2E3-176FA5E2C927}" type="pres">
      <dgm:prSet presAssocID="{AB8BAD9D-B5A3-4D04-82B5-173DC7160FE0}" presName="spaceA" presStyleCnt="0"/>
      <dgm:spPr/>
    </dgm:pt>
  </dgm:ptLst>
  <dgm:cxnLst>
    <dgm:cxn modelId="{F56FF969-A0CD-40BC-928D-97AB9F171373}" type="presOf" srcId="{B2662242-F9D2-4F7B-9287-D9F1A4539DC8}" destId="{DB106269-981D-4C8E-9B3C-7B1592FE1AF4}" srcOrd="0" destOrd="0" presId="urn:microsoft.com/office/officeart/2005/8/layout/hProcess11"/>
    <dgm:cxn modelId="{EE447A85-95DE-40A5-81D0-132074E54707}" srcId="{9DFDBBFF-22F5-4BF6-B929-39BFBF19CA66}" destId="{B2662242-F9D2-4F7B-9287-D9F1A4539DC8}" srcOrd="0" destOrd="0" parTransId="{BC7EAF1C-C9A2-41C2-8F48-37F62BD78B28}" sibTransId="{EE6E39C1-27CD-49F9-A134-1D8D8723514B}"/>
    <dgm:cxn modelId="{2BCBCA97-46D5-439A-B377-DAC3EE2B6CE8}" srcId="{9DFDBBFF-22F5-4BF6-B929-39BFBF19CA66}" destId="{AB8BAD9D-B5A3-4D04-82B5-173DC7160FE0}" srcOrd="2" destOrd="0" parTransId="{A2EE0BED-095F-4017-8977-7A67EBE498E4}" sibTransId="{DD6B4C11-1D66-46E6-8378-952D761E30E9}"/>
    <dgm:cxn modelId="{8B158099-C1E2-45CE-8C88-636E86282056}" type="presOf" srcId="{57D85BF3-9948-4C3C-A0E0-78A4B95AD046}" destId="{13DA09C0-15F0-4198-908E-20471A28D2FF}" srcOrd="0" destOrd="0" presId="urn:microsoft.com/office/officeart/2005/8/layout/hProcess11"/>
    <dgm:cxn modelId="{B289ACA2-DAE4-4F6E-9DEB-0F4B2C92811E}" type="presOf" srcId="{9DFDBBFF-22F5-4BF6-B929-39BFBF19CA66}" destId="{E8F2976F-8F1F-48B6-A64F-F6A63A43DEFF}" srcOrd="0" destOrd="0" presId="urn:microsoft.com/office/officeart/2005/8/layout/hProcess11"/>
    <dgm:cxn modelId="{717EE7AA-874D-4D1C-9415-7E8699C1C643}" type="presOf" srcId="{AB8BAD9D-B5A3-4D04-82B5-173DC7160FE0}" destId="{505139BF-B2FE-4337-9DAB-8D36E3073FFA}" srcOrd="0" destOrd="0" presId="urn:microsoft.com/office/officeart/2005/8/layout/hProcess11"/>
    <dgm:cxn modelId="{412444F1-126E-4E31-99F7-C06463E973FD}" srcId="{9DFDBBFF-22F5-4BF6-B929-39BFBF19CA66}" destId="{57D85BF3-9948-4C3C-A0E0-78A4B95AD046}" srcOrd="1" destOrd="0" parTransId="{10331018-4398-4E8C-8564-E04F5080BA8A}" sibTransId="{50D7DD87-AEDD-40B3-BBB4-47F165BBFC15}"/>
    <dgm:cxn modelId="{E120F1AC-4E4A-441E-BC77-F9F5919318C6}" type="presParOf" srcId="{E8F2976F-8F1F-48B6-A64F-F6A63A43DEFF}" destId="{CAE1CD3C-D0A5-487F-8253-BA6075CE5D18}" srcOrd="0" destOrd="0" presId="urn:microsoft.com/office/officeart/2005/8/layout/hProcess11"/>
    <dgm:cxn modelId="{675EBE44-ECC8-4FF9-99D0-2F8D779A792B}" type="presParOf" srcId="{E8F2976F-8F1F-48B6-A64F-F6A63A43DEFF}" destId="{85D70F75-7DC1-4D41-B66D-D8537F490CAF}" srcOrd="1" destOrd="0" presId="urn:microsoft.com/office/officeart/2005/8/layout/hProcess11"/>
    <dgm:cxn modelId="{3A411AFE-8914-41B3-A42A-102BD02FA45E}" type="presParOf" srcId="{85D70F75-7DC1-4D41-B66D-D8537F490CAF}" destId="{83044588-B32E-4EC5-B1FF-3145899F6EEC}" srcOrd="0" destOrd="0" presId="urn:microsoft.com/office/officeart/2005/8/layout/hProcess11"/>
    <dgm:cxn modelId="{7D5C9032-B10E-4CD6-9752-90A5C4260E9F}" type="presParOf" srcId="{83044588-B32E-4EC5-B1FF-3145899F6EEC}" destId="{DB106269-981D-4C8E-9B3C-7B1592FE1AF4}" srcOrd="0" destOrd="0" presId="urn:microsoft.com/office/officeart/2005/8/layout/hProcess11"/>
    <dgm:cxn modelId="{D9B98B84-D113-43F1-B43D-720F4FF9AF88}" type="presParOf" srcId="{83044588-B32E-4EC5-B1FF-3145899F6EEC}" destId="{919C1339-7D56-49B5-8DA4-EE0F618EE567}" srcOrd="1" destOrd="0" presId="urn:microsoft.com/office/officeart/2005/8/layout/hProcess11"/>
    <dgm:cxn modelId="{AC63C2F1-24E7-4401-A3E6-E0260356AC85}" type="presParOf" srcId="{83044588-B32E-4EC5-B1FF-3145899F6EEC}" destId="{69A6B2A3-E8A4-4045-8094-EBFF269893D2}" srcOrd="2" destOrd="0" presId="urn:microsoft.com/office/officeart/2005/8/layout/hProcess11"/>
    <dgm:cxn modelId="{43A6A9A0-63D9-4014-8CBA-040CAF581AAA}" type="presParOf" srcId="{85D70F75-7DC1-4D41-B66D-D8537F490CAF}" destId="{B6C309AC-14D0-4B95-9350-949E576DD3B2}" srcOrd="1" destOrd="0" presId="urn:microsoft.com/office/officeart/2005/8/layout/hProcess11"/>
    <dgm:cxn modelId="{86B4F039-7D06-4405-B705-9B02B417541C}" type="presParOf" srcId="{85D70F75-7DC1-4D41-B66D-D8537F490CAF}" destId="{8EB4AA44-1891-44F6-88EC-89BDA2F0AD7E}" srcOrd="2" destOrd="0" presId="urn:microsoft.com/office/officeart/2005/8/layout/hProcess11"/>
    <dgm:cxn modelId="{A6623002-542D-4AC3-A23C-6A5D79236C6D}" type="presParOf" srcId="{8EB4AA44-1891-44F6-88EC-89BDA2F0AD7E}" destId="{13DA09C0-15F0-4198-908E-20471A28D2FF}" srcOrd="0" destOrd="0" presId="urn:microsoft.com/office/officeart/2005/8/layout/hProcess11"/>
    <dgm:cxn modelId="{37361AF7-A6A7-4AFC-AB3A-A0518C6C9126}" type="presParOf" srcId="{8EB4AA44-1891-44F6-88EC-89BDA2F0AD7E}" destId="{70FBB53C-3C20-423E-8990-EF7654AC2AC4}" srcOrd="1" destOrd="0" presId="urn:microsoft.com/office/officeart/2005/8/layout/hProcess11"/>
    <dgm:cxn modelId="{C0AEA364-B832-41C8-AED1-970ED2284CC6}" type="presParOf" srcId="{8EB4AA44-1891-44F6-88EC-89BDA2F0AD7E}" destId="{AB1BDD42-5B0F-48DB-9017-3D24E4E49F0C}" srcOrd="2" destOrd="0" presId="urn:microsoft.com/office/officeart/2005/8/layout/hProcess11"/>
    <dgm:cxn modelId="{BAD44897-EE50-4F36-A8D9-5FFA28E73FC7}" type="presParOf" srcId="{85D70F75-7DC1-4D41-B66D-D8537F490CAF}" destId="{53FC1933-2F1B-423F-BA80-CAE82D10ABB9}" srcOrd="3" destOrd="0" presId="urn:microsoft.com/office/officeart/2005/8/layout/hProcess11"/>
    <dgm:cxn modelId="{72156F8D-6AE4-4890-8B11-EE97CED715A9}" type="presParOf" srcId="{85D70F75-7DC1-4D41-B66D-D8537F490CAF}" destId="{59CF6CFD-8394-4DDA-B4D4-025CFFE6EAAB}" srcOrd="4" destOrd="0" presId="urn:microsoft.com/office/officeart/2005/8/layout/hProcess11"/>
    <dgm:cxn modelId="{F8870EE8-B9A8-41E8-A274-FF3CAF6DA141}" type="presParOf" srcId="{59CF6CFD-8394-4DDA-B4D4-025CFFE6EAAB}" destId="{505139BF-B2FE-4337-9DAB-8D36E3073FFA}" srcOrd="0" destOrd="0" presId="urn:microsoft.com/office/officeart/2005/8/layout/hProcess11"/>
    <dgm:cxn modelId="{0D07F89F-B3F7-4A27-A71E-BE843E87BABF}" type="presParOf" srcId="{59CF6CFD-8394-4DDA-B4D4-025CFFE6EAAB}" destId="{9AFD5A01-BC16-473C-AA93-23071A281736}" srcOrd="1" destOrd="0" presId="urn:microsoft.com/office/officeart/2005/8/layout/hProcess11"/>
    <dgm:cxn modelId="{E51A61F6-4F38-477C-8CD5-AA3685F3D632}" type="presParOf" srcId="{59CF6CFD-8394-4DDA-B4D4-025CFFE6EAAB}" destId="{3255D3F9-A3C5-4B27-A2E3-176FA5E2C92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FDBBFF-22F5-4BF6-B929-39BFBF19CA66}"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2662242-F9D2-4F7B-9287-D9F1A4539DC8}">
      <dgm:prSet phldrT="[Text]" custT="1"/>
      <dgm:spPr/>
      <dgm:t>
        <a:bodyPr/>
        <a:lstStyle/>
        <a:p>
          <a:r>
            <a:rPr lang="en-US" sz="1500" b="1" dirty="0">
              <a:solidFill>
                <a:schemeClr val="bg1">
                  <a:lumMod val="65000"/>
                </a:schemeClr>
              </a:solidFill>
            </a:rPr>
            <a:t>October 2</a:t>
          </a:r>
        </a:p>
        <a:p>
          <a:r>
            <a:rPr lang="en-US" sz="1500" b="1" dirty="0">
              <a:solidFill>
                <a:schemeClr val="bg1">
                  <a:lumMod val="65000"/>
                </a:schemeClr>
              </a:solidFill>
            </a:rPr>
            <a:t>Verification Begins</a:t>
          </a:r>
        </a:p>
      </dgm:t>
    </dgm:pt>
    <dgm:pt modelId="{BC7EAF1C-C9A2-41C2-8F48-37F62BD78B28}" type="parTrans" cxnId="{EE447A85-95DE-40A5-81D0-132074E54707}">
      <dgm:prSet/>
      <dgm:spPr/>
      <dgm:t>
        <a:bodyPr/>
        <a:lstStyle/>
        <a:p>
          <a:endParaRPr lang="en-US"/>
        </a:p>
      </dgm:t>
    </dgm:pt>
    <dgm:pt modelId="{EE6E39C1-27CD-49F9-A134-1D8D8723514B}" type="sibTrans" cxnId="{EE447A85-95DE-40A5-81D0-132074E54707}">
      <dgm:prSet/>
      <dgm:spPr/>
      <dgm:t>
        <a:bodyPr/>
        <a:lstStyle/>
        <a:p>
          <a:endParaRPr lang="en-US"/>
        </a:p>
      </dgm:t>
    </dgm:pt>
    <dgm:pt modelId="{AB8BAD9D-B5A3-4D04-82B5-173DC7160FE0}">
      <dgm:prSet custT="1"/>
      <dgm:spPr/>
      <dgm:t>
        <a:bodyPr/>
        <a:lstStyle/>
        <a:p>
          <a:r>
            <a:rPr lang="en-US" sz="1500" b="1">
              <a:solidFill>
                <a:schemeClr val="bg1">
                  <a:lumMod val="65000"/>
                </a:schemeClr>
              </a:solidFill>
            </a:rPr>
            <a:t>November 15</a:t>
          </a:r>
        </a:p>
        <a:p>
          <a:r>
            <a:rPr lang="en-US" sz="1500" b="1">
              <a:solidFill>
                <a:schemeClr val="bg1">
                  <a:lumMod val="65000"/>
                </a:schemeClr>
              </a:solidFill>
            </a:rPr>
            <a:t> Verification Ends</a:t>
          </a:r>
        </a:p>
      </dgm:t>
    </dgm:pt>
    <dgm:pt modelId="{A2EE0BED-095F-4017-8977-7A67EBE498E4}" type="parTrans" cxnId="{2BCBCA97-46D5-439A-B377-DAC3EE2B6CE8}">
      <dgm:prSet/>
      <dgm:spPr/>
      <dgm:t>
        <a:bodyPr/>
        <a:lstStyle/>
        <a:p>
          <a:endParaRPr lang="en-US"/>
        </a:p>
      </dgm:t>
    </dgm:pt>
    <dgm:pt modelId="{DD6B4C11-1D66-46E6-8378-952D761E30E9}" type="sibTrans" cxnId="{2BCBCA97-46D5-439A-B377-DAC3EE2B6CE8}">
      <dgm:prSet/>
      <dgm:spPr/>
      <dgm:t>
        <a:bodyPr/>
        <a:lstStyle/>
        <a:p>
          <a:endParaRPr lang="en-US"/>
        </a:p>
      </dgm:t>
    </dgm:pt>
    <dgm:pt modelId="{1957BAD7-3CB4-47A0-A363-4C9FE656DA7F}">
      <dgm:prSet custT="1"/>
      <dgm:spPr/>
      <dgm:t>
        <a:bodyPr/>
        <a:lstStyle/>
        <a:p>
          <a:r>
            <a:rPr lang="en-US" sz="1500" b="1">
              <a:solidFill>
                <a:schemeClr val="bg1">
                  <a:lumMod val="65000"/>
                </a:schemeClr>
              </a:solidFill>
            </a:rPr>
            <a:t>November 17 Online Verification Report Open AND Online Survey to SFAs</a:t>
          </a:r>
        </a:p>
      </dgm:t>
    </dgm:pt>
    <dgm:pt modelId="{82C23298-42D6-4250-97A8-BD5BED525118}" type="parTrans" cxnId="{EC14E1CF-EC5B-4061-97A8-F7E89DB0318A}">
      <dgm:prSet/>
      <dgm:spPr/>
      <dgm:t>
        <a:bodyPr/>
        <a:lstStyle/>
        <a:p>
          <a:endParaRPr lang="en-US"/>
        </a:p>
      </dgm:t>
    </dgm:pt>
    <dgm:pt modelId="{0B7DDB3C-987D-4A28-89F8-DCB095DACE93}" type="sibTrans" cxnId="{EC14E1CF-EC5B-4061-97A8-F7E89DB0318A}">
      <dgm:prSet/>
      <dgm:spPr/>
      <dgm:t>
        <a:bodyPr/>
        <a:lstStyle/>
        <a:p>
          <a:endParaRPr lang="en-US"/>
        </a:p>
      </dgm:t>
    </dgm:pt>
    <dgm:pt modelId="{DFC2283F-A3E6-4537-B83F-E31F3B380DC4}">
      <dgm:prSet custT="1"/>
      <dgm:spPr/>
      <dgm:t>
        <a:bodyPr/>
        <a:lstStyle/>
        <a:p>
          <a:r>
            <a:rPr lang="en-US" sz="1500" b="1" dirty="0">
              <a:solidFill>
                <a:schemeClr val="tx1"/>
              </a:solidFill>
            </a:rPr>
            <a:t>December 8 Online Verification Report Closes</a:t>
          </a:r>
        </a:p>
      </dgm:t>
    </dgm:pt>
    <dgm:pt modelId="{C5E712CA-4C44-4A78-9E9D-8E96001FC40C}" type="parTrans" cxnId="{E4099BD1-020A-4D5F-A0AF-F0EDCB7FEAD0}">
      <dgm:prSet/>
      <dgm:spPr/>
      <dgm:t>
        <a:bodyPr/>
        <a:lstStyle/>
        <a:p>
          <a:endParaRPr lang="en-US"/>
        </a:p>
      </dgm:t>
    </dgm:pt>
    <dgm:pt modelId="{8322DE03-7289-4CC0-A944-B1925060C30C}" type="sibTrans" cxnId="{E4099BD1-020A-4D5F-A0AF-F0EDCB7FEAD0}">
      <dgm:prSet/>
      <dgm:spPr/>
      <dgm:t>
        <a:bodyPr/>
        <a:lstStyle/>
        <a:p>
          <a:endParaRPr lang="en-US"/>
        </a:p>
      </dgm:t>
    </dgm:pt>
    <dgm:pt modelId="{E8F2976F-8F1F-48B6-A64F-F6A63A43DEFF}" type="pres">
      <dgm:prSet presAssocID="{9DFDBBFF-22F5-4BF6-B929-39BFBF19CA66}" presName="Name0" presStyleCnt="0">
        <dgm:presLayoutVars>
          <dgm:dir/>
          <dgm:resizeHandles val="exact"/>
        </dgm:presLayoutVars>
      </dgm:prSet>
      <dgm:spPr/>
    </dgm:pt>
    <dgm:pt modelId="{CAE1CD3C-D0A5-487F-8253-BA6075CE5D18}" type="pres">
      <dgm:prSet presAssocID="{9DFDBBFF-22F5-4BF6-B929-39BFBF19CA66}" presName="arrow" presStyleLbl="bgShp" presStyleIdx="0" presStyleCnt="1" custScaleY="50000" custLinFactNeighborX="-1887" custLinFactNeighborY="1462"/>
      <dgm:spPr>
        <a:solidFill>
          <a:schemeClr val="accent1">
            <a:lumMod val="75000"/>
          </a:schemeClr>
        </a:solidFill>
        <a:ln>
          <a:solidFill>
            <a:schemeClr val="accent4">
              <a:lumMod val="50000"/>
            </a:schemeClr>
          </a:solidFill>
        </a:ln>
      </dgm:spPr>
    </dgm:pt>
    <dgm:pt modelId="{85D70F75-7DC1-4D41-B66D-D8537F490CAF}" type="pres">
      <dgm:prSet presAssocID="{9DFDBBFF-22F5-4BF6-B929-39BFBF19CA66}" presName="points" presStyleCnt="0"/>
      <dgm:spPr/>
    </dgm:pt>
    <dgm:pt modelId="{83044588-B32E-4EC5-B1FF-3145899F6EEC}" type="pres">
      <dgm:prSet presAssocID="{B2662242-F9D2-4F7B-9287-D9F1A4539DC8}" presName="compositeA" presStyleCnt="0"/>
      <dgm:spPr/>
    </dgm:pt>
    <dgm:pt modelId="{DB106269-981D-4C8E-9B3C-7B1592FE1AF4}" type="pres">
      <dgm:prSet presAssocID="{B2662242-F9D2-4F7B-9287-D9F1A4539DC8}" presName="textA" presStyleLbl="revTx" presStyleIdx="0" presStyleCnt="4" custScaleX="251471" custScaleY="93549" custLinFactNeighborX="-29949" custLinFactNeighborY="4446">
        <dgm:presLayoutVars>
          <dgm:bulletEnabled val="1"/>
        </dgm:presLayoutVars>
      </dgm:prSet>
      <dgm:spPr/>
    </dgm:pt>
    <dgm:pt modelId="{919C1339-7D56-49B5-8DA4-EE0F618EE567}" type="pres">
      <dgm:prSet presAssocID="{B2662242-F9D2-4F7B-9287-D9F1A4539DC8}" presName="circleA" presStyleLbl="node1" presStyleIdx="0" presStyleCnt="4" custLinFactNeighborX="-15251" custLinFactNeighborY="6451"/>
      <dgm:spPr>
        <a:solidFill>
          <a:schemeClr val="accent5">
            <a:lumMod val="60000"/>
            <a:lumOff val="40000"/>
          </a:schemeClr>
        </a:solidFill>
      </dgm:spPr>
    </dgm:pt>
    <dgm:pt modelId="{69A6B2A3-E8A4-4045-8094-EBFF269893D2}" type="pres">
      <dgm:prSet presAssocID="{B2662242-F9D2-4F7B-9287-D9F1A4539DC8}" presName="spaceA" presStyleCnt="0"/>
      <dgm:spPr/>
    </dgm:pt>
    <dgm:pt modelId="{B6C309AC-14D0-4B95-9350-949E576DD3B2}" type="pres">
      <dgm:prSet presAssocID="{EE6E39C1-27CD-49F9-A134-1D8D8723514B}" presName="space" presStyleCnt="0"/>
      <dgm:spPr/>
    </dgm:pt>
    <dgm:pt modelId="{18EDFCC1-3704-49CA-ACAB-D8E2D4BC816F}" type="pres">
      <dgm:prSet presAssocID="{AB8BAD9D-B5A3-4D04-82B5-173DC7160FE0}" presName="compositeB" presStyleCnt="0"/>
      <dgm:spPr/>
    </dgm:pt>
    <dgm:pt modelId="{61E5A6FA-E340-4FFD-BB44-00703541AA20}" type="pres">
      <dgm:prSet presAssocID="{AB8BAD9D-B5A3-4D04-82B5-173DC7160FE0}" presName="textB" presStyleLbl="revTx" presStyleIdx="1" presStyleCnt="4" custScaleX="271077" custLinFactNeighborX="5417" custLinFactNeighborY="-6825">
        <dgm:presLayoutVars>
          <dgm:bulletEnabled val="1"/>
        </dgm:presLayoutVars>
      </dgm:prSet>
      <dgm:spPr/>
    </dgm:pt>
    <dgm:pt modelId="{853A9BFE-BE8C-4CE6-96D3-C2370A61E904}" type="pres">
      <dgm:prSet presAssocID="{AB8BAD9D-B5A3-4D04-82B5-173DC7160FE0}" presName="circleB" presStyleLbl="node1" presStyleIdx="1" presStyleCnt="4" custLinFactNeighborX="-2584"/>
      <dgm:spPr/>
    </dgm:pt>
    <dgm:pt modelId="{091C2E40-C1F2-407D-BB55-6B2B55839025}" type="pres">
      <dgm:prSet presAssocID="{AB8BAD9D-B5A3-4D04-82B5-173DC7160FE0}" presName="spaceB" presStyleCnt="0"/>
      <dgm:spPr/>
    </dgm:pt>
    <dgm:pt modelId="{FBC01793-BB70-4116-BC36-C72326E0496A}" type="pres">
      <dgm:prSet presAssocID="{DD6B4C11-1D66-46E6-8378-952D761E30E9}" presName="space" presStyleCnt="0"/>
      <dgm:spPr/>
    </dgm:pt>
    <dgm:pt modelId="{92CA7595-01A8-416C-8282-5E9F1E24C9BE}" type="pres">
      <dgm:prSet presAssocID="{1957BAD7-3CB4-47A0-A363-4C9FE656DA7F}" presName="compositeA" presStyleCnt="0"/>
      <dgm:spPr/>
    </dgm:pt>
    <dgm:pt modelId="{7A07125F-ECDC-478D-A35A-9CEC6FCB0FEB}" type="pres">
      <dgm:prSet presAssocID="{1957BAD7-3CB4-47A0-A363-4C9FE656DA7F}" presName="textA" presStyleLbl="revTx" presStyleIdx="2" presStyleCnt="4" custScaleX="286638" custLinFactNeighborX="19083" custLinFactNeighborY="8331">
        <dgm:presLayoutVars>
          <dgm:bulletEnabled val="1"/>
        </dgm:presLayoutVars>
      </dgm:prSet>
      <dgm:spPr/>
    </dgm:pt>
    <dgm:pt modelId="{D291960B-1353-4216-A16A-58D3851201A3}" type="pres">
      <dgm:prSet presAssocID="{1957BAD7-3CB4-47A0-A363-4C9FE656DA7F}" presName="circleA" presStyleLbl="node1" presStyleIdx="2" presStyleCnt="4" custLinFactNeighborX="32351" custLinFactNeighborY="-1395"/>
      <dgm:spPr/>
    </dgm:pt>
    <dgm:pt modelId="{C32512FF-C5C3-4B64-8435-47A8262DC58A}" type="pres">
      <dgm:prSet presAssocID="{1957BAD7-3CB4-47A0-A363-4C9FE656DA7F}" presName="spaceA" presStyleCnt="0"/>
      <dgm:spPr/>
    </dgm:pt>
    <dgm:pt modelId="{13B1DBD7-FB46-45A5-91B4-6E38DAF79A49}" type="pres">
      <dgm:prSet presAssocID="{0B7DDB3C-987D-4A28-89F8-DCB095DACE93}" presName="space" presStyleCnt="0"/>
      <dgm:spPr/>
    </dgm:pt>
    <dgm:pt modelId="{5AB17351-C4DA-4DB3-9FED-9FA34E9662AF}" type="pres">
      <dgm:prSet presAssocID="{DFC2283F-A3E6-4537-B83F-E31F3B380DC4}" presName="compositeB" presStyleCnt="0"/>
      <dgm:spPr/>
    </dgm:pt>
    <dgm:pt modelId="{5549E9A2-BC67-4DB0-B364-6AB42C0F3FBE}" type="pres">
      <dgm:prSet presAssocID="{DFC2283F-A3E6-4537-B83F-E31F3B380DC4}" presName="textB" presStyleLbl="revTx" presStyleIdx="3" presStyleCnt="4" custScaleX="240973" custLinFactNeighborX="60429" custLinFactNeighborY="-10658">
        <dgm:presLayoutVars>
          <dgm:bulletEnabled val="1"/>
        </dgm:presLayoutVars>
      </dgm:prSet>
      <dgm:spPr/>
    </dgm:pt>
    <dgm:pt modelId="{79F7AF36-0234-4062-A20E-763F5E8624EF}" type="pres">
      <dgm:prSet presAssocID="{DFC2283F-A3E6-4537-B83F-E31F3B380DC4}" presName="circleB" presStyleLbl="node1" presStyleIdx="3" presStyleCnt="4" custLinFactX="12192" custLinFactNeighborX="100000" custLinFactNeighborY="-570"/>
      <dgm:spPr/>
    </dgm:pt>
    <dgm:pt modelId="{6A9E8493-9746-4B07-B002-6FC363967206}" type="pres">
      <dgm:prSet presAssocID="{DFC2283F-A3E6-4537-B83F-E31F3B380DC4}" presName="spaceB" presStyleCnt="0"/>
      <dgm:spPr/>
    </dgm:pt>
  </dgm:ptLst>
  <dgm:cxnLst>
    <dgm:cxn modelId="{F48A3302-E7F4-447C-9B8A-A437EF5882DF}" type="presOf" srcId="{1957BAD7-3CB4-47A0-A363-4C9FE656DA7F}" destId="{7A07125F-ECDC-478D-A35A-9CEC6FCB0FEB}" srcOrd="0" destOrd="0" presId="urn:microsoft.com/office/officeart/2005/8/layout/hProcess11"/>
    <dgm:cxn modelId="{2F5C0106-48A8-4FC3-8A48-7E9BBA0F2F52}" type="presOf" srcId="{AB8BAD9D-B5A3-4D04-82B5-173DC7160FE0}" destId="{61E5A6FA-E340-4FFD-BB44-00703541AA20}" srcOrd="0" destOrd="0" presId="urn:microsoft.com/office/officeart/2005/8/layout/hProcess11"/>
    <dgm:cxn modelId="{F56FF969-A0CD-40BC-928D-97AB9F171373}" type="presOf" srcId="{B2662242-F9D2-4F7B-9287-D9F1A4539DC8}" destId="{DB106269-981D-4C8E-9B3C-7B1592FE1AF4}" srcOrd="0" destOrd="0" presId="urn:microsoft.com/office/officeart/2005/8/layout/hProcess11"/>
    <dgm:cxn modelId="{EE447A85-95DE-40A5-81D0-132074E54707}" srcId="{9DFDBBFF-22F5-4BF6-B929-39BFBF19CA66}" destId="{B2662242-F9D2-4F7B-9287-D9F1A4539DC8}" srcOrd="0" destOrd="0" parTransId="{BC7EAF1C-C9A2-41C2-8F48-37F62BD78B28}" sibTransId="{EE6E39C1-27CD-49F9-A134-1D8D8723514B}"/>
    <dgm:cxn modelId="{2BCBCA97-46D5-439A-B377-DAC3EE2B6CE8}" srcId="{9DFDBBFF-22F5-4BF6-B929-39BFBF19CA66}" destId="{AB8BAD9D-B5A3-4D04-82B5-173DC7160FE0}" srcOrd="1" destOrd="0" parTransId="{A2EE0BED-095F-4017-8977-7A67EBE498E4}" sibTransId="{DD6B4C11-1D66-46E6-8378-952D761E30E9}"/>
    <dgm:cxn modelId="{B289ACA2-DAE4-4F6E-9DEB-0F4B2C92811E}" type="presOf" srcId="{9DFDBBFF-22F5-4BF6-B929-39BFBF19CA66}" destId="{E8F2976F-8F1F-48B6-A64F-F6A63A43DEFF}" srcOrd="0" destOrd="0" presId="urn:microsoft.com/office/officeart/2005/8/layout/hProcess11"/>
    <dgm:cxn modelId="{78C3EDB1-9A1F-4891-A06E-4BB705E437AE}" type="presOf" srcId="{DFC2283F-A3E6-4537-B83F-E31F3B380DC4}" destId="{5549E9A2-BC67-4DB0-B364-6AB42C0F3FBE}" srcOrd="0" destOrd="0" presId="urn:microsoft.com/office/officeart/2005/8/layout/hProcess11"/>
    <dgm:cxn modelId="{EC14E1CF-EC5B-4061-97A8-F7E89DB0318A}" srcId="{9DFDBBFF-22F5-4BF6-B929-39BFBF19CA66}" destId="{1957BAD7-3CB4-47A0-A363-4C9FE656DA7F}" srcOrd="2" destOrd="0" parTransId="{82C23298-42D6-4250-97A8-BD5BED525118}" sibTransId="{0B7DDB3C-987D-4A28-89F8-DCB095DACE93}"/>
    <dgm:cxn modelId="{E4099BD1-020A-4D5F-A0AF-F0EDCB7FEAD0}" srcId="{9DFDBBFF-22F5-4BF6-B929-39BFBF19CA66}" destId="{DFC2283F-A3E6-4537-B83F-E31F3B380DC4}" srcOrd="3" destOrd="0" parTransId="{C5E712CA-4C44-4A78-9E9D-8E96001FC40C}" sibTransId="{8322DE03-7289-4CC0-A944-B1925060C30C}"/>
    <dgm:cxn modelId="{E120F1AC-4E4A-441E-BC77-F9F5919318C6}" type="presParOf" srcId="{E8F2976F-8F1F-48B6-A64F-F6A63A43DEFF}" destId="{CAE1CD3C-D0A5-487F-8253-BA6075CE5D18}" srcOrd="0" destOrd="0" presId="urn:microsoft.com/office/officeart/2005/8/layout/hProcess11"/>
    <dgm:cxn modelId="{675EBE44-ECC8-4FF9-99D0-2F8D779A792B}" type="presParOf" srcId="{E8F2976F-8F1F-48B6-A64F-F6A63A43DEFF}" destId="{85D70F75-7DC1-4D41-B66D-D8537F490CAF}" srcOrd="1" destOrd="0" presId="urn:microsoft.com/office/officeart/2005/8/layout/hProcess11"/>
    <dgm:cxn modelId="{3A411AFE-8914-41B3-A42A-102BD02FA45E}" type="presParOf" srcId="{85D70F75-7DC1-4D41-B66D-D8537F490CAF}" destId="{83044588-B32E-4EC5-B1FF-3145899F6EEC}" srcOrd="0" destOrd="0" presId="urn:microsoft.com/office/officeart/2005/8/layout/hProcess11"/>
    <dgm:cxn modelId="{7D5C9032-B10E-4CD6-9752-90A5C4260E9F}" type="presParOf" srcId="{83044588-B32E-4EC5-B1FF-3145899F6EEC}" destId="{DB106269-981D-4C8E-9B3C-7B1592FE1AF4}" srcOrd="0" destOrd="0" presId="urn:microsoft.com/office/officeart/2005/8/layout/hProcess11"/>
    <dgm:cxn modelId="{D9B98B84-D113-43F1-B43D-720F4FF9AF88}" type="presParOf" srcId="{83044588-B32E-4EC5-B1FF-3145899F6EEC}" destId="{919C1339-7D56-49B5-8DA4-EE0F618EE567}" srcOrd="1" destOrd="0" presId="urn:microsoft.com/office/officeart/2005/8/layout/hProcess11"/>
    <dgm:cxn modelId="{AC63C2F1-24E7-4401-A3E6-E0260356AC85}" type="presParOf" srcId="{83044588-B32E-4EC5-B1FF-3145899F6EEC}" destId="{69A6B2A3-E8A4-4045-8094-EBFF269893D2}" srcOrd="2" destOrd="0" presId="urn:microsoft.com/office/officeart/2005/8/layout/hProcess11"/>
    <dgm:cxn modelId="{43A6A9A0-63D9-4014-8CBA-040CAF581AAA}" type="presParOf" srcId="{85D70F75-7DC1-4D41-B66D-D8537F490CAF}" destId="{B6C309AC-14D0-4B95-9350-949E576DD3B2}" srcOrd="1" destOrd="0" presId="urn:microsoft.com/office/officeart/2005/8/layout/hProcess11"/>
    <dgm:cxn modelId="{848182F4-61D9-426A-A326-F62C0365519A}" type="presParOf" srcId="{85D70F75-7DC1-4D41-B66D-D8537F490CAF}" destId="{18EDFCC1-3704-49CA-ACAB-D8E2D4BC816F}" srcOrd="2" destOrd="0" presId="urn:microsoft.com/office/officeart/2005/8/layout/hProcess11"/>
    <dgm:cxn modelId="{D33E3A27-9803-4C94-AE2C-B2C67C6E974A}" type="presParOf" srcId="{18EDFCC1-3704-49CA-ACAB-D8E2D4BC816F}" destId="{61E5A6FA-E340-4FFD-BB44-00703541AA20}" srcOrd="0" destOrd="0" presId="urn:microsoft.com/office/officeart/2005/8/layout/hProcess11"/>
    <dgm:cxn modelId="{21127BF8-4A13-4BB5-B8B6-675E7BF4B2CE}" type="presParOf" srcId="{18EDFCC1-3704-49CA-ACAB-D8E2D4BC816F}" destId="{853A9BFE-BE8C-4CE6-96D3-C2370A61E904}" srcOrd="1" destOrd="0" presId="urn:microsoft.com/office/officeart/2005/8/layout/hProcess11"/>
    <dgm:cxn modelId="{65730C55-19B0-4D02-8711-B3C20A8739B3}" type="presParOf" srcId="{18EDFCC1-3704-49CA-ACAB-D8E2D4BC816F}" destId="{091C2E40-C1F2-407D-BB55-6B2B55839025}" srcOrd="2" destOrd="0" presId="urn:microsoft.com/office/officeart/2005/8/layout/hProcess11"/>
    <dgm:cxn modelId="{6CEF09E1-DF4F-4D76-897E-39B74F88204A}" type="presParOf" srcId="{85D70F75-7DC1-4D41-B66D-D8537F490CAF}" destId="{FBC01793-BB70-4116-BC36-C72326E0496A}" srcOrd="3" destOrd="0" presId="urn:microsoft.com/office/officeart/2005/8/layout/hProcess11"/>
    <dgm:cxn modelId="{3724D9E6-AFD3-47BD-832E-94F6D261C7AC}" type="presParOf" srcId="{85D70F75-7DC1-4D41-B66D-D8537F490CAF}" destId="{92CA7595-01A8-416C-8282-5E9F1E24C9BE}" srcOrd="4" destOrd="0" presId="urn:microsoft.com/office/officeart/2005/8/layout/hProcess11"/>
    <dgm:cxn modelId="{4AE0C4AA-81E9-4053-99AA-354BDB52818C}" type="presParOf" srcId="{92CA7595-01A8-416C-8282-5E9F1E24C9BE}" destId="{7A07125F-ECDC-478D-A35A-9CEC6FCB0FEB}" srcOrd="0" destOrd="0" presId="urn:microsoft.com/office/officeart/2005/8/layout/hProcess11"/>
    <dgm:cxn modelId="{114EAC0C-BFC0-4D55-B5F6-3D001F7ED142}" type="presParOf" srcId="{92CA7595-01A8-416C-8282-5E9F1E24C9BE}" destId="{D291960B-1353-4216-A16A-58D3851201A3}" srcOrd="1" destOrd="0" presId="urn:microsoft.com/office/officeart/2005/8/layout/hProcess11"/>
    <dgm:cxn modelId="{49367642-4372-4593-94F0-A9472565BD40}" type="presParOf" srcId="{92CA7595-01A8-416C-8282-5E9F1E24C9BE}" destId="{C32512FF-C5C3-4B64-8435-47A8262DC58A}" srcOrd="2" destOrd="0" presId="urn:microsoft.com/office/officeart/2005/8/layout/hProcess11"/>
    <dgm:cxn modelId="{56296D02-E27D-4DEA-9830-07B31AF2C612}" type="presParOf" srcId="{85D70F75-7DC1-4D41-B66D-D8537F490CAF}" destId="{13B1DBD7-FB46-45A5-91B4-6E38DAF79A49}" srcOrd="5" destOrd="0" presId="urn:microsoft.com/office/officeart/2005/8/layout/hProcess11"/>
    <dgm:cxn modelId="{BCDE004B-AE83-42E8-AE61-9C6F65BE6C37}" type="presParOf" srcId="{85D70F75-7DC1-4D41-B66D-D8537F490CAF}" destId="{5AB17351-C4DA-4DB3-9FED-9FA34E9662AF}" srcOrd="6" destOrd="0" presId="urn:microsoft.com/office/officeart/2005/8/layout/hProcess11"/>
    <dgm:cxn modelId="{945EF3DC-5A95-4808-8E00-A857BE37D1D2}" type="presParOf" srcId="{5AB17351-C4DA-4DB3-9FED-9FA34E9662AF}" destId="{5549E9A2-BC67-4DB0-B364-6AB42C0F3FBE}" srcOrd="0" destOrd="0" presId="urn:microsoft.com/office/officeart/2005/8/layout/hProcess11"/>
    <dgm:cxn modelId="{BBCC87AC-82D0-4126-AFC4-42E1DC0D894A}" type="presParOf" srcId="{5AB17351-C4DA-4DB3-9FED-9FA34E9662AF}" destId="{79F7AF36-0234-4062-A20E-763F5E8624EF}" srcOrd="1" destOrd="0" presId="urn:microsoft.com/office/officeart/2005/8/layout/hProcess11"/>
    <dgm:cxn modelId="{501FB448-B02C-4E8E-A71F-C5A51C4D506B}" type="presParOf" srcId="{5AB17351-C4DA-4DB3-9FED-9FA34E9662AF}" destId="{6A9E8493-9746-4B07-B002-6FC36396720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9C158E-FF74-40B1-B166-C43C8746A0DC}"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0FE65FD7-3C07-4C4A-B7DF-5C28291EE51A}">
      <dgm:prSet/>
      <dgm:spPr/>
      <dgm:t>
        <a:bodyPr/>
        <a:lstStyle/>
        <a:p>
          <a:pPr>
            <a:defRPr b="1"/>
          </a:pPr>
          <a:r>
            <a:rPr lang="en-US" dirty="0"/>
            <a:t>16 Nov. 2023 – 15 Feb. 2024</a:t>
          </a:r>
        </a:p>
      </dgm:t>
    </dgm:pt>
    <dgm:pt modelId="{C4E5D151-4F38-462E-9FE8-75264888B5E1}" type="parTrans" cxnId="{44A926F5-A5FE-4834-A4B4-DB1902A60E49}">
      <dgm:prSet/>
      <dgm:spPr/>
      <dgm:t>
        <a:bodyPr/>
        <a:lstStyle/>
        <a:p>
          <a:endParaRPr lang="en-US"/>
        </a:p>
      </dgm:t>
    </dgm:pt>
    <dgm:pt modelId="{B1F91C98-6413-434A-8A26-216B4F1873AF}" type="sibTrans" cxnId="{44A926F5-A5FE-4834-A4B4-DB1902A60E49}">
      <dgm:prSet/>
      <dgm:spPr/>
      <dgm:t>
        <a:bodyPr/>
        <a:lstStyle/>
        <a:p>
          <a:endParaRPr lang="en-US"/>
        </a:p>
      </dgm:t>
    </dgm:pt>
    <dgm:pt modelId="{45055A71-7AD3-4CE8-BE6A-468480DF7B9A}">
      <dgm:prSet/>
      <dgm:spPr/>
      <dgm:t>
        <a:bodyPr/>
        <a:lstStyle/>
        <a:p>
          <a:r>
            <a:rPr lang="en-US" dirty="0"/>
            <a:t>Data must be collected from November 16, 2023 - February 15, 2024 for the households that did not respond to verification.</a:t>
          </a:r>
        </a:p>
      </dgm:t>
    </dgm:pt>
    <dgm:pt modelId="{2BAA4D92-4D13-494D-A347-BFB86DDCFD6C}" type="parTrans" cxnId="{7D8FF2BA-F5F7-42AE-BC82-24BCD2E2D715}">
      <dgm:prSet/>
      <dgm:spPr/>
      <dgm:t>
        <a:bodyPr/>
        <a:lstStyle/>
        <a:p>
          <a:endParaRPr lang="en-US"/>
        </a:p>
      </dgm:t>
    </dgm:pt>
    <dgm:pt modelId="{A41A0BEC-8C2D-4F53-8F20-D9BFB1912C6C}" type="sibTrans" cxnId="{7D8FF2BA-F5F7-42AE-BC82-24BCD2E2D715}">
      <dgm:prSet/>
      <dgm:spPr/>
      <dgm:t>
        <a:bodyPr/>
        <a:lstStyle/>
        <a:p>
          <a:endParaRPr lang="en-US"/>
        </a:p>
      </dgm:t>
    </dgm:pt>
    <dgm:pt modelId="{43D7682E-B508-4A77-AFC3-9C30B0101B01}">
      <dgm:prSet/>
      <dgm:spPr/>
      <dgm:t>
        <a:bodyPr/>
        <a:lstStyle/>
        <a:p>
          <a:pPr>
            <a:defRPr b="1"/>
          </a:pPr>
          <a:r>
            <a:rPr lang="en-US" dirty="0"/>
            <a:t>17 Feb. 2024</a:t>
          </a:r>
        </a:p>
      </dgm:t>
    </dgm:pt>
    <dgm:pt modelId="{4A95D2B8-2798-46F4-8782-C2BFBB74371A}" type="parTrans" cxnId="{A4A2F814-9778-4F8F-A588-326B6F83399F}">
      <dgm:prSet/>
      <dgm:spPr/>
      <dgm:t>
        <a:bodyPr/>
        <a:lstStyle/>
        <a:p>
          <a:endParaRPr lang="en-US"/>
        </a:p>
      </dgm:t>
    </dgm:pt>
    <dgm:pt modelId="{5364E567-0528-4D1A-B32D-4DC3C7BE3020}" type="sibTrans" cxnId="{A4A2F814-9778-4F8F-A588-326B6F83399F}">
      <dgm:prSet/>
      <dgm:spPr/>
      <dgm:t>
        <a:bodyPr/>
        <a:lstStyle/>
        <a:p>
          <a:endParaRPr lang="en-US"/>
        </a:p>
      </dgm:t>
    </dgm:pt>
    <dgm:pt modelId="{2CFAF0C2-0785-4D0A-B5A2-FBBBDBD76D65}">
      <dgm:prSet/>
      <dgm:spPr/>
      <dgm:t>
        <a:bodyPr/>
        <a:lstStyle/>
        <a:p>
          <a:r>
            <a:rPr lang="en-US" dirty="0"/>
            <a:t>The data must be reported on a survey to be distributed online on February 17, 2024.</a:t>
          </a:r>
        </a:p>
      </dgm:t>
    </dgm:pt>
    <dgm:pt modelId="{12C544C7-79DA-49D3-B8BB-70C709026A59}" type="parTrans" cxnId="{3901FB4F-52C2-47B6-97F4-046EF81803C7}">
      <dgm:prSet/>
      <dgm:spPr/>
      <dgm:t>
        <a:bodyPr/>
        <a:lstStyle/>
        <a:p>
          <a:endParaRPr lang="en-US"/>
        </a:p>
      </dgm:t>
    </dgm:pt>
    <dgm:pt modelId="{E3134849-6AF2-4963-BB87-C9F73D3D3E43}" type="sibTrans" cxnId="{3901FB4F-52C2-47B6-97F4-046EF81803C7}">
      <dgm:prSet/>
      <dgm:spPr/>
      <dgm:t>
        <a:bodyPr/>
        <a:lstStyle/>
        <a:p>
          <a:endParaRPr lang="en-US"/>
        </a:p>
      </dgm:t>
    </dgm:pt>
    <dgm:pt modelId="{5B845578-BBCF-4FB8-84B5-DA10F253DE09}" type="pres">
      <dgm:prSet presAssocID="{F79C158E-FF74-40B1-B166-C43C8746A0DC}" presName="root" presStyleCnt="0">
        <dgm:presLayoutVars>
          <dgm:chMax/>
          <dgm:chPref/>
          <dgm:animLvl val="lvl"/>
        </dgm:presLayoutVars>
      </dgm:prSet>
      <dgm:spPr/>
    </dgm:pt>
    <dgm:pt modelId="{142C5E59-0CA6-4CEA-8FBB-C86EEFF1D9EB}" type="pres">
      <dgm:prSet presAssocID="{F79C158E-FF74-40B1-B166-C43C8746A0DC}" presName="divider" presStyleLbl="fgAcc1" presStyleIdx="0" presStyleCnt="1"/>
      <dgm:spPr/>
    </dgm:pt>
    <dgm:pt modelId="{EDBE960D-450B-42F3-9666-D34E92F0CC80}" type="pres">
      <dgm:prSet presAssocID="{F79C158E-FF74-40B1-B166-C43C8746A0DC}" presName="nodes" presStyleCnt="0">
        <dgm:presLayoutVars>
          <dgm:chMax/>
          <dgm:chPref/>
          <dgm:animLvl val="lvl"/>
        </dgm:presLayoutVars>
      </dgm:prSet>
      <dgm:spPr/>
    </dgm:pt>
    <dgm:pt modelId="{2C3433D9-A521-462C-A691-2FB48A683D45}" type="pres">
      <dgm:prSet presAssocID="{0FE65FD7-3C07-4C4A-B7DF-5C28291EE51A}" presName="composite" presStyleCnt="0"/>
      <dgm:spPr/>
    </dgm:pt>
    <dgm:pt modelId="{FB1CBD62-FE0B-4578-AD0D-551367F1121B}" type="pres">
      <dgm:prSet presAssocID="{0FE65FD7-3C07-4C4A-B7DF-5C28291EE51A}" presName="L1TextContainer" presStyleLbl="alignNode1" presStyleIdx="0" presStyleCnt="2">
        <dgm:presLayoutVars>
          <dgm:chMax val="1"/>
          <dgm:chPref val="1"/>
          <dgm:bulletEnabled val="1"/>
        </dgm:presLayoutVars>
      </dgm:prSet>
      <dgm:spPr/>
    </dgm:pt>
    <dgm:pt modelId="{DD979B69-8855-49B5-9616-0BEA9B8DAF99}" type="pres">
      <dgm:prSet presAssocID="{0FE65FD7-3C07-4C4A-B7DF-5C28291EE51A}" presName="L2TextContainerWrapper" presStyleCnt="0">
        <dgm:presLayoutVars>
          <dgm:bulletEnabled val="1"/>
        </dgm:presLayoutVars>
      </dgm:prSet>
      <dgm:spPr/>
    </dgm:pt>
    <dgm:pt modelId="{2285B0C5-B13B-4E5C-BCFE-3BB0839891E5}" type="pres">
      <dgm:prSet presAssocID="{0FE65FD7-3C07-4C4A-B7DF-5C28291EE51A}" presName="L2TextContainer" presStyleLbl="bgAccFollowNode1" presStyleIdx="0" presStyleCnt="2"/>
      <dgm:spPr/>
    </dgm:pt>
    <dgm:pt modelId="{A0490C34-67F5-4236-A845-8FAD2F7419A1}" type="pres">
      <dgm:prSet presAssocID="{0FE65FD7-3C07-4C4A-B7DF-5C28291EE51A}" presName="FlexibleEmptyPlaceHolder" presStyleCnt="0"/>
      <dgm:spPr/>
    </dgm:pt>
    <dgm:pt modelId="{3FC56C4A-3C1D-4D1F-A1D6-9D13ACA9167E}" type="pres">
      <dgm:prSet presAssocID="{0FE65FD7-3C07-4C4A-B7DF-5C28291EE51A}" presName="ConnectLine" presStyleLbl="sibTrans1D1" presStyleIdx="0" presStyleCnt="2"/>
      <dgm:spPr/>
    </dgm:pt>
    <dgm:pt modelId="{DFBC6F73-43E0-4B90-A2F1-B32C050E5BC8}" type="pres">
      <dgm:prSet presAssocID="{0FE65FD7-3C07-4C4A-B7DF-5C28291EE51A}" presName="ConnectorPoint" presStyleLbl="node1" presStyleIdx="0" presStyleCnt="2"/>
      <dgm:spPr>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gm:spPr>
    </dgm:pt>
    <dgm:pt modelId="{96A042D0-A5CE-4743-B6D5-85F2C08801B6}" type="pres">
      <dgm:prSet presAssocID="{0FE65FD7-3C07-4C4A-B7DF-5C28291EE51A}" presName="EmptyPlaceHolder" presStyleCnt="0"/>
      <dgm:spPr/>
    </dgm:pt>
    <dgm:pt modelId="{7EACC714-E926-443C-B4B9-7E4C73277B4D}" type="pres">
      <dgm:prSet presAssocID="{B1F91C98-6413-434A-8A26-216B4F1873AF}" presName="spaceBetweenRectangles" presStyleCnt="0"/>
      <dgm:spPr/>
    </dgm:pt>
    <dgm:pt modelId="{688B0412-A026-4BB5-AE5E-BDE115FF2F9F}" type="pres">
      <dgm:prSet presAssocID="{43D7682E-B508-4A77-AFC3-9C30B0101B01}" presName="composite" presStyleCnt="0"/>
      <dgm:spPr/>
    </dgm:pt>
    <dgm:pt modelId="{FA64A555-0450-4CF7-A461-6D03FA1A368D}" type="pres">
      <dgm:prSet presAssocID="{43D7682E-B508-4A77-AFC3-9C30B0101B01}" presName="L1TextContainer" presStyleLbl="alignNode1" presStyleIdx="1" presStyleCnt="2">
        <dgm:presLayoutVars>
          <dgm:chMax val="1"/>
          <dgm:chPref val="1"/>
          <dgm:bulletEnabled val="1"/>
        </dgm:presLayoutVars>
      </dgm:prSet>
      <dgm:spPr/>
    </dgm:pt>
    <dgm:pt modelId="{895DEC7C-6F56-494F-831C-319A762284C0}" type="pres">
      <dgm:prSet presAssocID="{43D7682E-B508-4A77-AFC3-9C30B0101B01}" presName="L2TextContainerWrapper" presStyleCnt="0">
        <dgm:presLayoutVars>
          <dgm:bulletEnabled val="1"/>
        </dgm:presLayoutVars>
      </dgm:prSet>
      <dgm:spPr/>
    </dgm:pt>
    <dgm:pt modelId="{7AB8986C-6C84-4F93-BED8-FA52D536EFE8}" type="pres">
      <dgm:prSet presAssocID="{43D7682E-B508-4A77-AFC3-9C30B0101B01}" presName="L2TextContainer" presStyleLbl="bgAccFollowNode1" presStyleIdx="1" presStyleCnt="2"/>
      <dgm:spPr/>
    </dgm:pt>
    <dgm:pt modelId="{5B5A51A4-8330-4AE5-A48E-3F4618D097BE}" type="pres">
      <dgm:prSet presAssocID="{43D7682E-B508-4A77-AFC3-9C30B0101B01}" presName="FlexibleEmptyPlaceHolder" presStyleCnt="0"/>
      <dgm:spPr/>
    </dgm:pt>
    <dgm:pt modelId="{7DE5CC29-E54B-4776-BF1A-DD472D5963F8}" type="pres">
      <dgm:prSet presAssocID="{43D7682E-B508-4A77-AFC3-9C30B0101B01}" presName="ConnectLine" presStyleLbl="sibTrans1D1" presStyleIdx="1" presStyleCnt="2"/>
      <dgm:spPr/>
    </dgm:pt>
    <dgm:pt modelId="{AC42AA58-E0AB-4067-A273-A754F1B677CB}" type="pres">
      <dgm:prSet presAssocID="{43D7682E-B508-4A77-AFC3-9C30B0101B01}" presName="ConnectorPoint" presStyleLbl="node1" presStyleIdx="1" presStyleCnt="2"/>
      <dgm:spPr>
        <a:solidFill>
          <a:schemeClr val="accent3">
            <a:hueOff val="0"/>
            <a:satOff val="0"/>
            <a:lumOff val="0"/>
            <a:alphaOff val="0"/>
          </a:schemeClr>
        </a:solidFill>
        <a:ln w="6350" cap="rnd" cmpd="sng" algn="ctr">
          <a:solidFill>
            <a:schemeClr val="lt1">
              <a:hueOff val="0"/>
              <a:satOff val="0"/>
              <a:lumOff val="0"/>
              <a:alphaOff val="0"/>
            </a:schemeClr>
          </a:solidFill>
          <a:prstDash val="solid"/>
        </a:ln>
        <a:effectLst/>
      </dgm:spPr>
    </dgm:pt>
    <dgm:pt modelId="{3D5287DC-809B-4408-817D-B71DF8C2F1D7}" type="pres">
      <dgm:prSet presAssocID="{43D7682E-B508-4A77-AFC3-9C30B0101B01}" presName="EmptyPlaceHolder" presStyleCnt="0"/>
      <dgm:spPr/>
    </dgm:pt>
  </dgm:ptLst>
  <dgm:cxnLst>
    <dgm:cxn modelId="{D8B61610-814C-4DE8-ACBA-2888E4F89862}" type="presOf" srcId="{2CFAF0C2-0785-4D0A-B5A2-FBBBDBD76D65}" destId="{7AB8986C-6C84-4F93-BED8-FA52D536EFE8}" srcOrd="0" destOrd="0" presId="urn:microsoft.com/office/officeart/2017/3/layout/HorizontalLabelsTimeline"/>
    <dgm:cxn modelId="{A4A2F814-9778-4F8F-A588-326B6F83399F}" srcId="{F79C158E-FF74-40B1-B166-C43C8746A0DC}" destId="{43D7682E-B508-4A77-AFC3-9C30B0101B01}" srcOrd="1" destOrd="0" parTransId="{4A95D2B8-2798-46F4-8782-C2BFBB74371A}" sibTransId="{5364E567-0528-4D1A-B32D-4DC3C7BE3020}"/>
    <dgm:cxn modelId="{E1792A1E-6E76-44CF-999C-FCFAFD8B61F3}" type="presOf" srcId="{43D7682E-B508-4A77-AFC3-9C30B0101B01}" destId="{FA64A555-0450-4CF7-A461-6D03FA1A368D}" srcOrd="0" destOrd="0" presId="urn:microsoft.com/office/officeart/2017/3/layout/HorizontalLabelsTimeline"/>
    <dgm:cxn modelId="{DD098D5F-1784-4085-AF33-741DF088A842}" type="presOf" srcId="{45055A71-7AD3-4CE8-BE6A-468480DF7B9A}" destId="{2285B0C5-B13B-4E5C-BCFE-3BB0839891E5}" srcOrd="0" destOrd="0" presId="urn:microsoft.com/office/officeart/2017/3/layout/HorizontalLabelsTimeline"/>
    <dgm:cxn modelId="{3901FB4F-52C2-47B6-97F4-046EF81803C7}" srcId="{43D7682E-B508-4A77-AFC3-9C30B0101B01}" destId="{2CFAF0C2-0785-4D0A-B5A2-FBBBDBD76D65}" srcOrd="0" destOrd="0" parTransId="{12C544C7-79DA-49D3-B8BB-70C709026A59}" sibTransId="{E3134849-6AF2-4963-BB87-C9F73D3D3E43}"/>
    <dgm:cxn modelId="{330BEC99-E0CD-4C1B-AE3F-2288D850FC22}" type="presOf" srcId="{F79C158E-FF74-40B1-B166-C43C8746A0DC}" destId="{5B845578-BBCF-4FB8-84B5-DA10F253DE09}" srcOrd="0" destOrd="0" presId="urn:microsoft.com/office/officeart/2017/3/layout/HorizontalLabelsTimeline"/>
    <dgm:cxn modelId="{1E117CA2-FFE7-4E41-8391-AA80EF4DF305}" type="presOf" srcId="{0FE65FD7-3C07-4C4A-B7DF-5C28291EE51A}" destId="{FB1CBD62-FE0B-4578-AD0D-551367F1121B}" srcOrd="0" destOrd="0" presId="urn:microsoft.com/office/officeart/2017/3/layout/HorizontalLabelsTimeline"/>
    <dgm:cxn modelId="{7D8FF2BA-F5F7-42AE-BC82-24BCD2E2D715}" srcId="{0FE65FD7-3C07-4C4A-B7DF-5C28291EE51A}" destId="{45055A71-7AD3-4CE8-BE6A-468480DF7B9A}" srcOrd="0" destOrd="0" parTransId="{2BAA4D92-4D13-494D-A347-BFB86DDCFD6C}" sibTransId="{A41A0BEC-8C2D-4F53-8F20-D9BFB1912C6C}"/>
    <dgm:cxn modelId="{44A926F5-A5FE-4834-A4B4-DB1902A60E49}" srcId="{F79C158E-FF74-40B1-B166-C43C8746A0DC}" destId="{0FE65FD7-3C07-4C4A-B7DF-5C28291EE51A}" srcOrd="0" destOrd="0" parTransId="{C4E5D151-4F38-462E-9FE8-75264888B5E1}" sibTransId="{B1F91C98-6413-434A-8A26-216B4F1873AF}"/>
    <dgm:cxn modelId="{491884C7-4D0E-47D9-8429-F411FEEE51BC}" type="presParOf" srcId="{5B845578-BBCF-4FB8-84B5-DA10F253DE09}" destId="{142C5E59-0CA6-4CEA-8FBB-C86EEFF1D9EB}" srcOrd="0" destOrd="0" presId="urn:microsoft.com/office/officeart/2017/3/layout/HorizontalLabelsTimeline"/>
    <dgm:cxn modelId="{8B90F901-44E6-47CE-8C02-4761A7CBF71D}" type="presParOf" srcId="{5B845578-BBCF-4FB8-84B5-DA10F253DE09}" destId="{EDBE960D-450B-42F3-9666-D34E92F0CC80}" srcOrd="1" destOrd="0" presId="urn:microsoft.com/office/officeart/2017/3/layout/HorizontalLabelsTimeline"/>
    <dgm:cxn modelId="{CF6C564E-116D-4D6B-8172-6FD6CD2AAC69}" type="presParOf" srcId="{EDBE960D-450B-42F3-9666-D34E92F0CC80}" destId="{2C3433D9-A521-462C-A691-2FB48A683D45}" srcOrd="0" destOrd="0" presId="urn:microsoft.com/office/officeart/2017/3/layout/HorizontalLabelsTimeline"/>
    <dgm:cxn modelId="{F26B3AB7-A96A-4BC9-B9B2-9525B3DFC7E5}" type="presParOf" srcId="{2C3433D9-A521-462C-A691-2FB48A683D45}" destId="{FB1CBD62-FE0B-4578-AD0D-551367F1121B}" srcOrd="0" destOrd="0" presId="urn:microsoft.com/office/officeart/2017/3/layout/HorizontalLabelsTimeline"/>
    <dgm:cxn modelId="{DEB2FCBD-5893-4F1F-B8DD-98C552824E56}" type="presParOf" srcId="{2C3433D9-A521-462C-A691-2FB48A683D45}" destId="{DD979B69-8855-49B5-9616-0BEA9B8DAF99}" srcOrd="1" destOrd="0" presId="urn:microsoft.com/office/officeart/2017/3/layout/HorizontalLabelsTimeline"/>
    <dgm:cxn modelId="{EAA1D2F4-215A-4DF8-93EA-D201FB8D5BA6}" type="presParOf" srcId="{DD979B69-8855-49B5-9616-0BEA9B8DAF99}" destId="{2285B0C5-B13B-4E5C-BCFE-3BB0839891E5}" srcOrd="0" destOrd="0" presId="urn:microsoft.com/office/officeart/2017/3/layout/HorizontalLabelsTimeline"/>
    <dgm:cxn modelId="{205981D8-ED6C-4053-A3AF-FA9116E9D3C4}" type="presParOf" srcId="{DD979B69-8855-49B5-9616-0BEA9B8DAF99}" destId="{A0490C34-67F5-4236-A845-8FAD2F7419A1}" srcOrd="1" destOrd="0" presId="urn:microsoft.com/office/officeart/2017/3/layout/HorizontalLabelsTimeline"/>
    <dgm:cxn modelId="{72C554DD-6595-4F2D-A4A9-2FA2673E5EFB}" type="presParOf" srcId="{2C3433D9-A521-462C-A691-2FB48A683D45}" destId="{3FC56C4A-3C1D-4D1F-A1D6-9D13ACA9167E}" srcOrd="2" destOrd="0" presId="urn:microsoft.com/office/officeart/2017/3/layout/HorizontalLabelsTimeline"/>
    <dgm:cxn modelId="{362EA88F-ED9F-47C5-9328-FDB9D3DD4786}" type="presParOf" srcId="{2C3433D9-A521-462C-A691-2FB48A683D45}" destId="{DFBC6F73-43E0-4B90-A2F1-B32C050E5BC8}" srcOrd="3" destOrd="0" presId="urn:microsoft.com/office/officeart/2017/3/layout/HorizontalLabelsTimeline"/>
    <dgm:cxn modelId="{FBB9D703-1083-4022-8262-DBE0CA199C17}" type="presParOf" srcId="{2C3433D9-A521-462C-A691-2FB48A683D45}" destId="{96A042D0-A5CE-4743-B6D5-85F2C08801B6}" srcOrd="4" destOrd="0" presId="urn:microsoft.com/office/officeart/2017/3/layout/HorizontalLabelsTimeline"/>
    <dgm:cxn modelId="{D02EB273-6B7C-42D7-B67B-37C7D18247D4}" type="presParOf" srcId="{EDBE960D-450B-42F3-9666-D34E92F0CC80}" destId="{7EACC714-E926-443C-B4B9-7E4C73277B4D}" srcOrd="1" destOrd="0" presId="urn:microsoft.com/office/officeart/2017/3/layout/HorizontalLabelsTimeline"/>
    <dgm:cxn modelId="{7D794F67-C579-4EAE-A611-11BD2C5A3647}" type="presParOf" srcId="{EDBE960D-450B-42F3-9666-D34E92F0CC80}" destId="{688B0412-A026-4BB5-AE5E-BDE115FF2F9F}" srcOrd="2" destOrd="0" presId="urn:microsoft.com/office/officeart/2017/3/layout/HorizontalLabelsTimeline"/>
    <dgm:cxn modelId="{D47E0D34-9C19-42E6-9205-CAFA446994E7}" type="presParOf" srcId="{688B0412-A026-4BB5-AE5E-BDE115FF2F9F}" destId="{FA64A555-0450-4CF7-A461-6D03FA1A368D}" srcOrd="0" destOrd="0" presId="urn:microsoft.com/office/officeart/2017/3/layout/HorizontalLabelsTimeline"/>
    <dgm:cxn modelId="{6CA701A2-6E5C-45BC-AE49-599323FC84E1}" type="presParOf" srcId="{688B0412-A026-4BB5-AE5E-BDE115FF2F9F}" destId="{895DEC7C-6F56-494F-831C-319A762284C0}" srcOrd="1" destOrd="0" presId="urn:microsoft.com/office/officeart/2017/3/layout/HorizontalLabelsTimeline"/>
    <dgm:cxn modelId="{0BF82DBF-6465-4A41-828B-557650997DCA}" type="presParOf" srcId="{895DEC7C-6F56-494F-831C-319A762284C0}" destId="{7AB8986C-6C84-4F93-BED8-FA52D536EFE8}" srcOrd="0" destOrd="0" presId="urn:microsoft.com/office/officeart/2017/3/layout/HorizontalLabelsTimeline"/>
    <dgm:cxn modelId="{2B1F7136-BB37-45C7-9D89-1E5FD33937E6}" type="presParOf" srcId="{895DEC7C-6F56-494F-831C-319A762284C0}" destId="{5B5A51A4-8330-4AE5-A48E-3F4618D097BE}" srcOrd="1" destOrd="0" presId="urn:microsoft.com/office/officeart/2017/3/layout/HorizontalLabelsTimeline"/>
    <dgm:cxn modelId="{FD889747-4E07-4362-AE9F-FC475E19D49B}" type="presParOf" srcId="{688B0412-A026-4BB5-AE5E-BDE115FF2F9F}" destId="{7DE5CC29-E54B-4776-BF1A-DD472D5963F8}" srcOrd="2" destOrd="0" presId="urn:microsoft.com/office/officeart/2017/3/layout/HorizontalLabelsTimeline"/>
    <dgm:cxn modelId="{A46716D1-3533-426A-A7C2-FCF8F67411CD}" type="presParOf" srcId="{688B0412-A026-4BB5-AE5E-BDE115FF2F9F}" destId="{AC42AA58-E0AB-4067-A273-A754F1B677CB}" srcOrd="3" destOrd="0" presId="urn:microsoft.com/office/officeart/2017/3/layout/HorizontalLabelsTimeline"/>
    <dgm:cxn modelId="{4BA7D246-72B4-4087-8E3B-B66D01750680}" type="presParOf" srcId="{688B0412-A026-4BB5-AE5E-BDE115FF2F9F}" destId="{3D5287DC-809B-4408-817D-B71DF8C2F1D7}"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148E03-650A-41C6-876D-82B414F37FCA}" type="doc">
      <dgm:prSet loTypeId="urn:microsoft.com/office/officeart/2005/8/layout/hProcess11" loCatId="process" qsTypeId="urn:microsoft.com/office/officeart/2005/8/quickstyle/simple1" qsCatId="simple" csTypeId="urn:microsoft.com/office/officeart/2005/8/colors/accent1_2" csCatId="accent1" phldr="1"/>
      <dgm:spPr/>
    </dgm:pt>
    <dgm:pt modelId="{45E39611-D109-4ED4-B72A-9B6B233AA9CA}">
      <dgm:prSet phldrT="[Text]"/>
      <dgm:spPr/>
      <dgm:t>
        <a:bodyPr/>
        <a:lstStyle/>
        <a:p>
          <a:r>
            <a:rPr lang="en-US" dirty="0"/>
            <a:t>October 2 Verification Begins</a:t>
          </a:r>
        </a:p>
      </dgm:t>
    </dgm:pt>
    <dgm:pt modelId="{F07DC8EB-7268-4C55-8956-20F6431E441C}" type="parTrans" cxnId="{B7C57082-ED4E-440D-903C-AAE055F94F74}">
      <dgm:prSet/>
      <dgm:spPr/>
      <dgm:t>
        <a:bodyPr/>
        <a:lstStyle/>
        <a:p>
          <a:endParaRPr lang="en-US"/>
        </a:p>
      </dgm:t>
    </dgm:pt>
    <dgm:pt modelId="{43E0EB5E-F577-4B2E-A3D7-D88DF689E782}" type="sibTrans" cxnId="{B7C57082-ED4E-440D-903C-AAE055F94F74}">
      <dgm:prSet/>
      <dgm:spPr/>
      <dgm:t>
        <a:bodyPr/>
        <a:lstStyle/>
        <a:p>
          <a:endParaRPr lang="en-US"/>
        </a:p>
      </dgm:t>
    </dgm:pt>
    <dgm:pt modelId="{B9BAFA1B-215B-4DEC-9888-C11B20AE4681}">
      <dgm:prSet phldrT="[Text]"/>
      <dgm:spPr/>
      <dgm:t>
        <a:bodyPr/>
        <a:lstStyle/>
        <a:p>
          <a:r>
            <a:rPr lang="en-US"/>
            <a:t>November 15 Verification Ends</a:t>
          </a:r>
        </a:p>
      </dgm:t>
    </dgm:pt>
    <dgm:pt modelId="{2F0444C1-87FF-48FE-BDFE-7B5AAD7DEB9F}" type="parTrans" cxnId="{E0F63FDF-14E7-4AA8-8D63-1FEC3BA64840}">
      <dgm:prSet/>
      <dgm:spPr/>
      <dgm:t>
        <a:bodyPr/>
        <a:lstStyle/>
        <a:p>
          <a:endParaRPr lang="en-US"/>
        </a:p>
      </dgm:t>
    </dgm:pt>
    <dgm:pt modelId="{5AE136F6-22B8-400F-B37E-3A31399F1BCC}" type="sibTrans" cxnId="{E0F63FDF-14E7-4AA8-8D63-1FEC3BA64840}">
      <dgm:prSet/>
      <dgm:spPr/>
      <dgm:t>
        <a:bodyPr/>
        <a:lstStyle/>
        <a:p>
          <a:endParaRPr lang="en-US"/>
        </a:p>
      </dgm:t>
    </dgm:pt>
    <dgm:pt modelId="{E3451859-864F-47D0-AD03-9C292A4E46FE}">
      <dgm:prSet phldrT="[Text]"/>
      <dgm:spPr/>
      <dgm:t>
        <a:bodyPr/>
        <a:lstStyle/>
        <a:p>
          <a:r>
            <a:rPr lang="en-US" dirty="0"/>
            <a:t>November 17 Verification Summary Report Opens/Online Survey</a:t>
          </a:r>
        </a:p>
      </dgm:t>
    </dgm:pt>
    <dgm:pt modelId="{A4AB09FE-D86A-4D9F-BE13-9D84DAEA57A5}" type="parTrans" cxnId="{667E92AA-95C4-464D-96D6-3F9B7B799E22}">
      <dgm:prSet/>
      <dgm:spPr/>
      <dgm:t>
        <a:bodyPr/>
        <a:lstStyle/>
        <a:p>
          <a:endParaRPr lang="en-US"/>
        </a:p>
      </dgm:t>
    </dgm:pt>
    <dgm:pt modelId="{5CAEC52F-4156-48C3-ADA6-0164E3F77A42}" type="sibTrans" cxnId="{667E92AA-95C4-464D-96D6-3F9B7B799E22}">
      <dgm:prSet/>
      <dgm:spPr/>
      <dgm:t>
        <a:bodyPr/>
        <a:lstStyle/>
        <a:p>
          <a:endParaRPr lang="en-US"/>
        </a:p>
      </dgm:t>
    </dgm:pt>
    <dgm:pt modelId="{911AE155-B72D-468A-A557-F1ABC677DA5C}">
      <dgm:prSet phldrT="[Text]"/>
      <dgm:spPr/>
      <dgm:t>
        <a:bodyPr/>
        <a:lstStyle/>
        <a:p>
          <a:r>
            <a:rPr lang="en-US" dirty="0"/>
            <a:t>December 8 Verification Report Closes</a:t>
          </a:r>
        </a:p>
      </dgm:t>
    </dgm:pt>
    <dgm:pt modelId="{8C2150EA-F9AE-49CC-B912-ED0D79DA5EB5}" type="parTrans" cxnId="{47B02D05-D41A-4773-9CED-C42E104C4963}">
      <dgm:prSet/>
      <dgm:spPr/>
      <dgm:t>
        <a:bodyPr/>
        <a:lstStyle/>
        <a:p>
          <a:endParaRPr lang="en-US"/>
        </a:p>
      </dgm:t>
    </dgm:pt>
    <dgm:pt modelId="{C39CD722-F04C-401D-8BD1-79B03F52EC99}" type="sibTrans" cxnId="{47B02D05-D41A-4773-9CED-C42E104C4963}">
      <dgm:prSet/>
      <dgm:spPr/>
      <dgm:t>
        <a:bodyPr/>
        <a:lstStyle/>
        <a:p>
          <a:endParaRPr lang="en-US"/>
        </a:p>
      </dgm:t>
    </dgm:pt>
    <dgm:pt modelId="{E09543C1-BF75-4278-B940-9CF9096A5835}">
      <dgm:prSet phldrT="[Text]"/>
      <dgm:spPr/>
      <dgm:t>
        <a:bodyPr/>
        <a:lstStyle/>
        <a:p>
          <a:r>
            <a:rPr lang="en-US"/>
            <a:t>February 15 Data Collection</a:t>
          </a:r>
        </a:p>
      </dgm:t>
    </dgm:pt>
    <dgm:pt modelId="{F9F69CBB-E2C5-4880-A70E-7CF3C446DD16}" type="parTrans" cxnId="{FC4F2C68-2354-4D00-96DF-AC5D4C703EA0}">
      <dgm:prSet/>
      <dgm:spPr/>
      <dgm:t>
        <a:bodyPr/>
        <a:lstStyle/>
        <a:p>
          <a:endParaRPr lang="en-US"/>
        </a:p>
      </dgm:t>
    </dgm:pt>
    <dgm:pt modelId="{23E3CF53-DF8C-4371-8B5B-71E52B6BFB5E}" type="sibTrans" cxnId="{FC4F2C68-2354-4D00-96DF-AC5D4C703EA0}">
      <dgm:prSet/>
      <dgm:spPr/>
      <dgm:t>
        <a:bodyPr/>
        <a:lstStyle/>
        <a:p>
          <a:endParaRPr lang="en-US"/>
        </a:p>
      </dgm:t>
    </dgm:pt>
    <dgm:pt modelId="{3CF7CF68-79B5-4BF3-A768-E4D4D8D03FBC}">
      <dgm:prSet phldrT="[Text]"/>
      <dgm:spPr/>
      <dgm:t>
        <a:bodyPr/>
        <a:lstStyle/>
        <a:p>
          <a:r>
            <a:rPr lang="en-US" dirty="0"/>
            <a:t>February 19  Online Survey</a:t>
          </a:r>
        </a:p>
      </dgm:t>
    </dgm:pt>
    <dgm:pt modelId="{14625974-7426-4019-BAD6-CF70AAFAD85C}" type="parTrans" cxnId="{6D48A84C-696B-41E4-8E72-92D9DD0F12B2}">
      <dgm:prSet/>
      <dgm:spPr/>
      <dgm:t>
        <a:bodyPr/>
        <a:lstStyle/>
        <a:p>
          <a:endParaRPr lang="en-US"/>
        </a:p>
      </dgm:t>
    </dgm:pt>
    <dgm:pt modelId="{27BDDA4F-4F75-4611-B067-A975C351BFF4}" type="sibTrans" cxnId="{6D48A84C-696B-41E4-8E72-92D9DD0F12B2}">
      <dgm:prSet/>
      <dgm:spPr/>
      <dgm:t>
        <a:bodyPr/>
        <a:lstStyle/>
        <a:p>
          <a:endParaRPr lang="en-US"/>
        </a:p>
      </dgm:t>
    </dgm:pt>
    <dgm:pt modelId="{2E92C5CD-1748-4FE4-9E9F-F117D7F0A2F7}" type="pres">
      <dgm:prSet presAssocID="{A5148E03-650A-41C6-876D-82B414F37FCA}" presName="Name0" presStyleCnt="0">
        <dgm:presLayoutVars>
          <dgm:dir/>
          <dgm:resizeHandles val="exact"/>
        </dgm:presLayoutVars>
      </dgm:prSet>
      <dgm:spPr/>
    </dgm:pt>
    <dgm:pt modelId="{4D822CBA-39CA-4281-8CEB-416B9BA33366}" type="pres">
      <dgm:prSet presAssocID="{A5148E03-650A-41C6-876D-82B414F37FCA}" presName="arrow" presStyleLbl="bgShp" presStyleIdx="0" presStyleCnt="1" custScaleX="92022" custScaleY="54157" custLinFactNeighborX="-4176" custLinFactNeighborY="6008"/>
      <dgm:spPr>
        <a:solidFill>
          <a:schemeClr val="accent1">
            <a:lumMod val="75000"/>
          </a:schemeClr>
        </a:solidFill>
        <a:ln>
          <a:solidFill>
            <a:schemeClr val="accent4">
              <a:lumMod val="60000"/>
              <a:lumOff val="40000"/>
            </a:schemeClr>
          </a:solidFill>
        </a:ln>
      </dgm:spPr>
    </dgm:pt>
    <dgm:pt modelId="{E4DF805A-5217-487F-8FFE-0589FCEFA10E}" type="pres">
      <dgm:prSet presAssocID="{A5148E03-650A-41C6-876D-82B414F37FCA}" presName="points" presStyleCnt="0"/>
      <dgm:spPr/>
    </dgm:pt>
    <dgm:pt modelId="{AB4C7391-E97B-4347-8E26-72086D530395}" type="pres">
      <dgm:prSet presAssocID="{45E39611-D109-4ED4-B72A-9B6B233AA9CA}" presName="compositeA" presStyleCnt="0"/>
      <dgm:spPr/>
    </dgm:pt>
    <dgm:pt modelId="{3C9E5D39-96F0-450C-B5FF-52B7A5E5B221}" type="pres">
      <dgm:prSet presAssocID="{45E39611-D109-4ED4-B72A-9B6B233AA9CA}" presName="textA" presStyleLbl="revTx" presStyleIdx="0" presStyleCnt="6" custLinFactNeighborX="934" custLinFactNeighborY="17180">
        <dgm:presLayoutVars>
          <dgm:bulletEnabled val="1"/>
        </dgm:presLayoutVars>
      </dgm:prSet>
      <dgm:spPr/>
    </dgm:pt>
    <dgm:pt modelId="{37620487-F98D-4D4C-BBCC-AD8DF2E3CC94}" type="pres">
      <dgm:prSet presAssocID="{45E39611-D109-4ED4-B72A-9B6B233AA9CA}" presName="circleA" presStyleLbl="node1" presStyleIdx="0" presStyleCnt="6" custLinFactNeighborX="45874" custLinFactNeighborY="25000"/>
      <dgm:spPr/>
    </dgm:pt>
    <dgm:pt modelId="{5D6565A3-60C9-4655-B864-163694A3FAFC}" type="pres">
      <dgm:prSet presAssocID="{45E39611-D109-4ED4-B72A-9B6B233AA9CA}" presName="spaceA" presStyleCnt="0"/>
      <dgm:spPr/>
    </dgm:pt>
    <dgm:pt modelId="{A79DCA04-C939-40DA-851E-71C677930672}" type="pres">
      <dgm:prSet presAssocID="{43E0EB5E-F577-4B2E-A3D7-D88DF689E782}" presName="space" presStyleCnt="0"/>
      <dgm:spPr/>
    </dgm:pt>
    <dgm:pt modelId="{CDB3656B-2DEE-4A47-B210-25BDF53CCE95}" type="pres">
      <dgm:prSet presAssocID="{B9BAFA1B-215B-4DEC-9888-C11B20AE4681}" presName="compositeB" presStyleCnt="0"/>
      <dgm:spPr/>
    </dgm:pt>
    <dgm:pt modelId="{23FF01E2-FA19-4D70-B20C-D5FD0D61C0E3}" type="pres">
      <dgm:prSet presAssocID="{B9BAFA1B-215B-4DEC-9888-C11B20AE4681}" presName="textB" presStyleLbl="revTx" presStyleIdx="1" presStyleCnt="6" custScaleX="173386" custLinFactNeighborX="27239" custLinFactNeighborY="-6250">
        <dgm:presLayoutVars>
          <dgm:bulletEnabled val="1"/>
        </dgm:presLayoutVars>
      </dgm:prSet>
      <dgm:spPr/>
    </dgm:pt>
    <dgm:pt modelId="{297DA31D-D530-47DA-8E79-BD58EEB4128A}" type="pres">
      <dgm:prSet presAssocID="{B9BAFA1B-215B-4DEC-9888-C11B20AE4681}" presName="circleB" presStyleLbl="node1" presStyleIdx="1" presStyleCnt="6" custScaleX="99775" custScaleY="100000" custLinFactNeighborX="45874" custLinFactNeighborY="25000"/>
      <dgm:spPr/>
    </dgm:pt>
    <dgm:pt modelId="{D602E3C2-8113-490C-B1F6-0CE49C694208}" type="pres">
      <dgm:prSet presAssocID="{B9BAFA1B-215B-4DEC-9888-C11B20AE4681}" presName="spaceB" presStyleCnt="0"/>
      <dgm:spPr/>
    </dgm:pt>
    <dgm:pt modelId="{FEBF4A00-AB0E-46FD-A9C6-2C54DC94C4E6}" type="pres">
      <dgm:prSet presAssocID="{5AE136F6-22B8-400F-B37E-3A31399F1BCC}" presName="space" presStyleCnt="0"/>
      <dgm:spPr/>
    </dgm:pt>
    <dgm:pt modelId="{FE425949-F9A3-4369-9468-E0747E1540E9}" type="pres">
      <dgm:prSet presAssocID="{E3451859-864F-47D0-AD03-9C292A4E46FE}" presName="compositeA" presStyleCnt="0"/>
      <dgm:spPr/>
    </dgm:pt>
    <dgm:pt modelId="{D86DDE56-BE66-42C5-AD2F-3A9D331790D7}" type="pres">
      <dgm:prSet presAssocID="{E3451859-864F-47D0-AD03-9C292A4E46FE}" presName="textA" presStyleLbl="revTx" presStyleIdx="2" presStyleCnt="6" custScaleX="173359" custLinFactNeighborX="6559" custLinFactNeighborY="18281">
        <dgm:presLayoutVars>
          <dgm:bulletEnabled val="1"/>
        </dgm:presLayoutVars>
      </dgm:prSet>
      <dgm:spPr/>
    </dgm:pt>
    <dgm:pt modelId="{C7979C74-A442-497D-9E43-CAFB3998DC63}" type="pres">
      <dgm:prSet presAssocID="{E3451859-864F-47D0-AD03-9C292A4E46FE}" presName="circleA" presStyleLbl="node1" presStyleIdx="2" presStyleCnt="6" custLinFactNeighborX="15292" custLinFactNeighborY="25000"/>
      <dgm:spPr/>
    </dgm:pt>
    <dgm:pt modelId="{813269F5-CAC5-4017-8439-E54DB1808E6B}" type="pres">
      <dgm:prSet presAssocID="{E3451859-864F-47D0-AD03-9C292A4E46FE}" presName="spaceA" presStyleCnt="0"/>
      <dgm:spPr/>
    </dgm:pt>
    <dgm:pt modelId="{4D307C1C-F7E5-4715-849B-70B552EB492A}" type="pres">
      <dgm:prSet presAssocID="{5CAEC52F-4156-48C3-ADA6-0164E3F77A42}" presName="space" presStyleCnt="0"/>
      <dgm:spPr/>
    </dgm:pt>
    <dgm:pt modelId="{381C79FA-3251-4A28-96EB-4D7D6C85741A}" type="pres">
      <dgm:prSet presAssocID="{911AE155-B72D-468A-A557-F1ABC677DA5C}" presName="compositeB" presStyleCnt="0"/>
      <dgm:spPr/>
    </dgm:pt>
    <dgm:pt modelId="{E42E6E9D-80AD-45B4-B4CA-200FDF26B8E7}" type="pres">
      <dgm:prSet presAssocID="{911AE155-B72D-468A-A557-F1ABC677DA5C}" presName="textB" presStyleLbl="revTx" presStyleIdx="3" presStyleCnt="6" custScaleX="204042" custLinFactNeighborX="-3668" custLinFactNeighborY="-6250">
        <dgm:presLayoutVars>
          <dgm:bulletEnabled val="1"/>
        </dgm:presLayoutVars>
      </dgm:prSet>
      <dgm:spPr/>
    </dgm:pt>
    <dgm:pt modelId="{D33B4D6D-EBA0-4631-92DE-9D9CF6C8D3C9}" type="pres">
      <dgm:prSet presAssocID="{911AE155-B72D-468A-A557-F1ABC677DA5C}" presName="circleB" presStyleLbl="node1" presStyleIdx="3" presStyleCnt="6" custLinFactNeighborY="25000"/>
      <dgm:spPr/>
    </dgm:pt>
    <dgm:pt modelId="{C0150553-114A-4275-8464-DE6D33C2BEC9}" type="pres">
      <dgm:prSet presAssocID="{911AE155-B72D-468A-A557-F1ABC677DA5C}" presName="spaceB" presStyleCnt="0"/>
      <dgm:spPr/>
    </dgm:pt>
    <dgm:pt modelId="{6A077ED2-0978-429D-9F26-ED2733C021A0}" type="pres">
      <dgm:prSet presAssocID="{C39CD722-F04C-401D-8BD1-79B03F52EC99}" presName="space" presStyleCnt="0"/>
      <dgm:spPr/>
    </dgm:pt>
    <dgm:pt modelId="{CC9B089B-2FC6-4BDE-B0B9-191C4AF40FB6}" type="pres">
      <dgm:prSet presAssocID="{E09543C1-BF75-4278-B940-9CF9096A5835}" presName="compositeA" presStyleCnt="0"/>
      <dgm:spPr/>
    </dgm:pt>
    <dgm:pt modelId="{CF2E72BA-0024-417B-9F20-62B300E9679B}" type="pres">
      <dgm:prSet presAssocID="{E09543C1-BF75-4278-B940-9CF9096A5835}" presName="textA" presStyleLbl="revTx" presStyleIdx="4" presStyleCnt="6" custScaleX="146806" custLinFactNeighborX="-5170" custLinFactNeighborY="14180">
        <dgm:presLayoutVars>
          <dgm:bulletEnabled val="1"/>
        </dgm:presLayoutVars>
      </dgm:prSet>
      <dgm:spPr/>
    </dgm:pt>
    <dgm:pt modelId="{0E7F2903-E457-4CF1-8AD6-5BB956800D40}" type="pres">
      <dgm:prSet presAssocID="{E09543C1-BF75-4278-B940-9CF9096A5835}" presName="circleA" presStyleLbl="node1" presStyleIdx="4" presStyleCnt="6" custLinFactNeighborX="2185" custLinFactNeighborY="25000"/>
      <dgm:spPr/>
    </dgm:pt>
    <dgm:pt modelId="{46764B47-B84C-44C4-86C6-EAD5E80F6E8B}" type="pres">
      <dgm:prSet presAssocID="{E09543C1-BF75-4278-B940-9CF9096A5835}" presName="spaceA" presStyleCnt="0"/>
      <dgm:spPr/>
    </dgm:pt>
    <dgm:pt modelId="{AAF43CB8-65A4-4489-81EF-B2F5E2D268F7}" type="pres">
      <dgm:prSet presAssocID="{23E3CF53-DF8C-4371-8B5B-71E52B6BFB5E}" presName="space" presStyleCnt="0"/>
      <dgm:spPr/>
    </dgm:pt>
    <dgm:pt modelId="{1C33490E-EA0F-4684-9660-A3D09A2D2F8D}" type="pres">
      <dgm:prSet presAssocID="{3CF7CF68-79B5-4BF3-A768-E4D4D8D03FBC}" presName="compositeB" presStyleCnt="0"/>
      <dgm:spPr/>
    </dgm:pt>
    <dgm:pt modelId="{7E836913-A4FF-46EC-9F26-4AC484794FF1}" type="pres">
      <dgm:prSet presAssocID="{3CF7CF68-79B5-4BF3-A768-E4D4D8D03FBC}" presName="textB" presStyleLbl="revTx" presStyleIdx="5" presStyleCnt="6" custScaleX="164118" custLinFactNeighborX="-12845" custLinFactNeighborY="-6250">
        <dgm:presLayoutVars>
          <dgm:bulletEnabled val="1"/>
        </dgm:presLayoutVars>
      </dgm:prSet>
      <dgm:spPr/>
    </dgm:pt>
    <dgm:pt modelId="{90075ACA-FF72-4B8B-A676-71B81E2AD029}" type="pres">
      <dgm:prSet presAssocID="{3CF7CF68-79B5-4BF3-A768-E4D4D8D03FBC}" presName="circleB" presStyleLbl="node1" presStyleIdx="5" presStyleCnt="6" custScaleX="103620" custScaleY="104975" custLinFactNeighborX="-21846" custLinFactNeighborY="25000"/>
      <dgm:spPr/>
    </dgm:pt>
    <dgm:pt modelId="{9AD410EA-F0AB-41AE-ADDC-2F35ACF05208}" type="pres">
      <dgm:prSet presAssocID="{3CF7CF68-79B5-4BF3-A768-E4D4D8D03FBC}" presName="spaceB" presStyleCnt="0"/>
      <dgm:spPr/>
    </dgm:pt>
  </dgm:ptLst>
  <dgm:cxnLst>
    <dgm:cxn modelId="{47B02D05-D41A-4773-9CED-C42E104C4963}" srcId="{A5148E03-650A-41C6-876D-82B414F37FCA}" destId="{911AE155-B72D-468A-A557-F1ABC677DA5C}" srcOrd="3" destOrd="0" parTransId="{8C2150EA-F9AE-49CC-B912-ED0D79DA5EB5}" sibTransId="{C39CD722-F04C-401D-8BD1-79B03F52EC99}"/>
    <dgm:cxn modelId="{0DE0B11C-6CB5-41C7-B3EC-97B54E4AD774}" type="presOf" srcId="{E09543C1-BF75-4278-B940-9CF9096A5835}" destId="{CF2E72BA-0024-417B-9F20-62B300E9679B}" srcOrd="0" destOrd="0" presId="urn:microsoft.com/office/officeart/2005/8/layout/hProcess11"/>
    <dgm:cxn modelId="{B0966562-30F9-4863-93E6-FDF5FDA2518F}" type="presOf" srcId="{45E39611-D109-4ED4-B72A-9B6B233AA9CA}" destId="{3C9E5D39-96F0-450C-B5FF-52B7A5E5B221}" srcOrd="0" destOrd="0" presId="urn:microsoft.com/office/officeart/2005/8/layout/hProcess11"/>
    <dgm:cxn modelId="{FC4F2C68-2354-4D00-96DF-AC5D4C703EA0}" srcId="{A5148E03-650A-41C6-876D-82B414F37FCA}" destId="{E09543C1-BF75-4278-B940-9CF9096A5835}" srcOrd="4" destOrd="0" parTransId="{F9F69CBB-E2C5-4880-A70E-7CF3C446DD16}" sibTransId="{23E3CF53-DF8C-4371-8B5B-71E52B6BFB5E}"/>
    <dgm:cxn modelId="{6D48A84C-696B-41E4-8E72-92D9DD0F12B2}" srcId="{A5148E03-650A-41C6-876D-82B414F37FCA}" destId="{3CF7CF68-79B5-4BF3-A768-E4D4D8D03FBC}" srcOrd="5" destOrd="0" parTransId="{14625974-7426-4019-BAD6-CF70AAFAD85C}" sibTransId="{27BDDA4F-4F75-4611-B067-A975C351BFF4}"/>
    <dgm:cxn modelId="{4FA7BF5A-8006-42C0-8C8B-CAFF402CE073}" type="presOf" srcId="{B9BAFA1B-215B-4DEC-9888-C11B20AE4681}" destId="{23FF01E2-FA19-4D70-B20C-D5FD0D61C0E3}" srcOrd="0" destOrd="0" presId="urn:microsoft.com/office/officeart/2005/8/layout/hProcess11"/>
    <dgm:cxn modelId="{B7C57082-ED4E-440D-903C-AAE055F94F74}" srcId="{A5148E03-650A-41C6-876D-82B414F37FCA}" destId="{45E39611-D109-4ED4-B72A-9B6B233AA9CA}" srcOrd="0" destOrd="0" parTransId="{F07DC8EB-7268-4C55-8956-20F6431E441C}" sibTransId="{43E0EB5E-F577-4B2E-A3D7-D88DF689E782}"/>
    <dgm:cxn modelId="{92794C8B-321C-4922-89BD-425C1D2F94AA}" type="presOf" srcId="{3CF7CF68-79B5-4BF3-A768-E4D4D8D03FBC}" destId="{7E836913-A4FF-46EC-9F26-4AC484794FF1}" srcOrd="0" destOrd="0" presId="urn:microsoft.com/office/officeart/2005/8/layout/hProcess11"/>
    <dgm:cxn modelId="{667E92AA-95C4-464D-96D6-3F9B7B799E22}" srcId="{A5148E03-650A-41C6-876D-82B414F37FCA}" destId="{E3451859-864F-47D0-AD03-9C292A4E46FE}" srcOrd="2" destOrd="0" parTransId="{A4AB09FE-D86A-4D9F-BE13-9D84DAEA57A5}" sibTransId="{5CAEC52F-4156-48C3-ADA6-0164E3F77A42}"/>
    <dgm:cxn modelId="{87A1AFB8-5AC4-4BF0-A831-8CB5FCAE45F7}" type="presOf" srcId="{E3451859-864F-47D0-AD03-9C292A4E46FE}" destId="{D86DDE56-BE66-42C5-AD2F-3A9D331790D7}" srcOrd="0" destOrd="0" presId="urn:microsoft.com/office/officeart/2005/8/layout/hProcess11"/>
    <dgm:cxn modelId="{5155FFCA-3B2F-4F79-BC00-1095EE5CACEF}" type="presOf" srcId="{911AE155-B72D-468A-A557-F1ABC677DA5C}" destId="{E42E6E9D-80AD-45B4-B4CA-200FDF26B8E7}" srcOrd="0" destOrd="0" presId="urn:microsoft.com/office/officeart/2005/8/layout/hProcess11"/>
    <dgm:cxn modelId="{33BF7BD1-211F-47B8-871A-087A48E49057}" type="presOf" srcId="{A5148E03-650A-41C6-876D-82B414F37FCA}" destId="{2E92C5CD-1748-4FE4-9E9F-F117D7F0A2F7}" srcOrd="0" destOrd="0" presId="urn:microsoft.com/office/officeart/2005/8/layout/hProcess11"/>
    <dgm:cxn modelId="{E0F63FDF-14E7-4AA8-8D63-1FEC3BA64840}" srcId="{A5148E03-650A-41C6-876D-82B414F37FCA}" destId="{B9BAFA1B-215B-4DEC-9888-C11B20AE4681}" srcOrd="1" destOrd="0" parTransId="{2F0444C1-87FF-48FE-BDFE-7B5AAD7DEB9F}" sibTransId="{5AE136F6-22B8-400F-B37E-3A31399F1BCC}"/>
    <dgm:cxn modelId="{A7FCDDD7-18C8-4F33-8196-57B83A8D379A}" type="presParOf" srcId="{2E92C5CD-1748-4FE4-9E9F-F117D7F0A2F7}" destId="{4D822CBA-39CA-4281-8CEB-416B9BA33366}" srcOrd="0" destOrd="0" presId="urn:microsoft.com/office/officeart/2005/8/layout/hProcess11"/>
    <dgm:cxn modelId="{1487CB29-A502-44D3-8B28-5382168AA36E}" type="presParOf" srcId="{2E92C5CD-1748-4FE4-9E9F-F117D7F0A2F7}" destId="{E4DF805A-5217-487F-8FFE-0589FCEFA10E}" srcOrd="1" destOrd="0" presId="urn:microsoft.com/office/officeart/2005/8/layout/hProcess11"/>
    <dgm:cxn modelId="{D252F82D-9C00-4D43-BB9D-F5B5D7870102}" type="presParOf" srcId="{E4DF805A-5217-487F-8FFE-0589FCEFA10E}" destId="{AB4C7391-E97B-4347-8E26-72086D530395}" srcOrd="0" destOrd="0" presId="urn:microsoft.com/office/officeart/2005/8/layout/hProcess11"/>
    <dgm:cxn modelId="{00B034EE-DAC0-4F9E-BCAD-4B4A92F0C745}" type="presParOf" srcId="{AB4C7391-E97B-4347-8E26-72086D530395}" destId="{3C9E5D39-96F0-450C-B5FF-52B7A5E5B221}" srcOrd="0" destOrd="0" presId="urn:microsoft.com/office/officeart/2005/8/layout/hProcess11"/>
    <dgm:cxn modelId="{580D1301-2559-4562-A5D5-6CFDAFC41056}" type="presParOf" srcId="{AB4C7391-E97B-4347-8E26-72086D530395}" destId="{37620487-F98D-4D4C-BBCC-AD8DF2E3CC94}" srcOrd="1" destOrd="0" presId="urn:microsoft.com/office/officeart/2005/8/layout/hProcess11"/>
    <dgm:cxn modelId="{5AA18F97-473F-496A-81FC-0097631CB0C9}" type="presParOf" srcId="{AB4C7391-E97B-4347-8E26-72086D530395}" destId="{5D6565A3-60C9-4655-B864-163694A3FAFC}" srcOrd="2" destOrd="0" presId="urn:microsoft.com/office/officeart/2005/8/layout/hProcess11"/>
    <dgm:cxn modelId="{6DE13CE4-1A6D-497F-B419-81E5FE7C0EF0}" type="presParOf" srcId="{E4DF805A-5217-487F-8FFE-0589FCEFA10E}" destId="{A79DCA04-C939-40DA-851E-71C677930672}" srcOrd="1" destOrd="0" presId="urn:microsoft.com/office/officeart/2005/8/layout/hProcess11"/>
    <dgm:cxn modelId="{114E72B7-CA47-4A28-B678-D9C6FC61C7C1}" type="presParOf" srcId="{E4DF805A-5217-487F-8FFE-0589FCEFA10E}" destId="{CDB3656B-2DEE-4A47-B210-25BDF53CCE95}" srcOrd="2" destOrd="0" presId="urn:microsoft.com/office/officeart/2005/8/layout/hProcess11"/>
    <dgm:cxn modelId="{A2EB0BDB-BBD8-4133-A683-698695036F62}" type="presParOf" srcId="{CDB3656B-2DEE-4A47-B210-25BDF53CCE95}" destId="{23FF01E2-FA19-4D70-B20C-D5FD0D61C0E3}" srcOrd="0" destOrd="0" presId="urn:microsoft.com/office/officeart/2005/8/layout/hProcess11"/>
    <dgm:cxn modelId="{3544CC2B-156C-4950-9739-B9C6CB72D26F}" type="presParOf" srcId="{CDB3656B-2DEE-4A47-B210-25BDF53CCE95}" destId="{297DA31D-D530-47DA-8E79-BD58EEB4128A}" srcOrd="1" destOrd="0" presId="urn:microsoft.com/office/officeart/2005/8/layout/hProcess11"/>
    <dgm:cxn modelId="{4B09320C-6FA2-4422-9DAE-200BC8702FF9}" type="presParOf" srcId="{CDB3656B-2DEE-4A47-B210-25BDF53CCE95}" destId="{D602E3C2-8113-490C-B1F6-0CE49C694208}" srcOrd="2" destOrd="0" presId="urn:microsoft.com/office/officeart/2005/8/layout/hProcess11"/>
    <dgm:cxn modelId="{EFC2F74C-C29C-46AE-B646-9565A6D643B8}" type="presParOf" srcId="{E4DF805A-5217-487F-8FFE-0589FCEFA10E}" destId="{FEBF4A00-AB0E-46FD-A9C6-2C54DC94C4E6}" srcOrd="3" destOrd="0" presId="urn:microsoft.com/office/officeart/2005/8/layout/hProcess11"/>
    <dgm:cxn modelId="{DA8114A4-6F1A-42F7-ABBE-92F85A713C21}" type="presParOf" srcId="{E4DF805A-5217-487F-8FFE-0589FCEFA10E}" destId="{FE425949-F9A3-4369-9468-E0747E1540E9}" srcOrd="4" destOrd="0" presId="urn:microsoft.com/office/officeart/2005/8/layout/hProcess11"/>
    <dgm:cxn modelId="{9AC9E202-9F8D-4A59-AD71-1FF5AB6BD833}" type="presParOf" srcId="{FE425949-F9A3-4369-9468-E0747E1540E9}" destId="{D86DDE56-BE66-42C5-AD2F-3A9D331790D7}" srcOrd="0" destOrd="0" presId="urn:microsoft.com/office/officeart/2005/8/layout/hProcess11"/>
    <dgm:cxn modelId="{02A631C4-D76C-43AE-BC61-CFDF9A56A957}" type="presParOf" srcId="{FE425949-F9A3-4369-9468-E0747E1540E9}" destId="{C7979C74-A442-497D-9E43-CAFB3998DC63}" srcOrd="1" destOrd="0" presId="urn:microsoft.com/office/officeart/2005/8/layout/hProcess11"/>
    <dgm:cxn modelId="{32451812-1A46-41B3-8AD8-B07F67C02FFE}" type="presParOf" srcId="{FE425949-F9A3-4369-9468-E0747E1540E9}" destId="{813269F5-CAC5-4017-8439-E54DB1808E6B}" srcOrd="2" destOrd="0" presId="urn:microsoft.com/office/officeart/2005/8/layout/hProcess11"/>
    <dgm:cxn modelId="{D9938FBB-2EEC-4AEA-B11A-E9FE3834EF0C}" type="presParOf" srcId="{E4DF805A-5217-487F-8FFE-0589FCEFA10E}" destId="{4D307C1C-F7E5-4715-849B-70B552EB492A}" srcOrd="5" destOrd="0" presId="urn:microsoft.com/office/officeart/2005/8/layout/hProcess11"/>
    <dgm:cxn modelId="{85B0E495-0F1B-4B80-896E-0BCBE14EC539}" type="presParOf" srcId="{E4DF805A-5217-487F-8FFE-0589FCEFA10E}" destId="{381C79FA-3251-4A28-96EB-4D7D6C85741A}" srcOrd="6" destOrd="0" presId="urn:microsoft.com/office/officeart/2005/8/layout/hProcess11"/>
    <dgm:cxn modelId="{8C56B0E9-8573-4F99-AB35-131C97D0D7D4}" type="presParOf" srcId="{381C79FA-3251-4A28-96EB-4D7D6C85741A}" destId="{E42E6E9D-80AD-45B4-B4CA-200FDF26B8E7}" srcOrd="0" destOrd="0" presId="urn:microsoft.com/office/officeart/2005/8/layout/hProcess11"/>
    <dgm:cxn modelId="{2CFD26B2-AFB6-4EDF-8577-89B658F8B0CF}" type="presParOf" srcId="{381C79FA-3251-4A28-96EB-4D7D6C85741A}" destId="{D33B4D6D-EBA0-4631-92DE-9D9CF6C8D3C9}" srcOrd="1" destOrd="0" presId="urn:microsoft.com/office/officeart/2005/8/layout/hProcess11"/>
    <dgm:cxn modelId="{275EB82C-D7F2-418D-8AB6-28AD01379770}" type="presParOf" srcId="{381C79FA-3251-4A28-96EB-4D7D6C85741A}" destId="{C0150553-114A-4275-8464-DE6D33C2BEC9}" srcOrd="2" destOrd="0" presId="urn:microsoft.com/office/officeart/2005/8/layout/hProcess11"/>
    <dgm:cxn modelId="{7F1F6565-13B7-42B2-B6D7-F1187F33BA13}" type="presParOf" srcId="{E4DF805A-5217-487F-8FFE-0589FCEFA10E}" destId="{6A077ED2-0978-429D-9F26-ED2733C021A0}" srcOrd="7" destOrd="0" presId="urn:microsoft.com/office/officeart/2005/8/layout/hProcess11"/>
    <dgm:cxn modelId="{186E6034-F6F0-4F3F-AF5B-AD4E6C5B1A4A}" type="presParOf" srcId="{E4DF805A-5217-487F-8FFE-0589FCEFA10E}" destId="{CC9B089B-2FC6-4BDE-B0B9-191C4AF40FB6}" srcOrd="8" destOrd="0" presId="urn:microsoft.com/office/officeart/2005/8/layout/hProcess11"/>
    <dgm:cxn modelId="{202F118D-6B2C-45F1-994C-A603058D8BE6}" type="presParOf" srcId="{CC9B089B-2FC6-4BDE-B0B9-191C4AF40FB6}" destId="{CF2E72BA-0024-417B-9F20-62B300E9679B}" srcOrd="0" destOrd="0" presId="urn:microsoft.com/office/officeart/2005/8/layout/hProcess11"/>
    <dgm:cxn modelId="{7BC809B3-7CE0-46C7-9DA0-6FE98BD664C7}" type="presParOf" srcId="{CC9B089B-2FC6-4BDE-B0B9-191C4AF40FB6}" destId="{0E7F2903-E457-4CF1-8AD6-5BB956800D40}" srcOrd="1" destOrd="0" presId="urn:microsoft.com/office/officeart/2005/8/layout/hProcess11"/>
    <dgm:cxn modelId="{50F1675F-4AEC-4BA5-A9ED-54EF9DFBD260}" type="presParOf" srcId="{CC9B089B-2FC6-4BDE-B0B9-191C4AF40FB6}" destId="{46764B47-B84C-44C4-86C6-EAD5E80F6E8B}" srcOrd="2" destOrd="0" presId="urn:microsoft.com/office/officeart/2005/8/layout/hProcess11"/>
    <dgm:cxn modelId="{CDA6FF48-B9A9-45CB-9AC0-E382184D9744}" type="presParOf" srcId="{E4DF805A-5217-487F-8FFE-0589FCEFA10E}" destId="{AAF43CB8-65A4-4489-81EF-B2F5E2D268F7}" srcOrd="9" destOrd="0" presId="urn:microsoft.com/office/officeart/2005/8/layout/hProcess11"/>
    <dgm:cxn modelId="{06C28AFD-93A1-475E-9122-FFECEC99DDB9}" type="presParOf" srcId="{E4DF805A-5217-487F-8FFE-0589FCEFA10E}" destId="{1C33490E-EA0F-4684-9660-A3D09A2D2F8D}" srcOrd="10" destOrd="0" presId="urn:microsoft.com/office/officeart/2005/8/layout/hProcess11"/>
    <dgm:cxn modelId="{B540AD2F-7609-4F01-BA4C-1F33FB90900F}" type="presParOf" srcId="{1C33490E-EA0F-4684-9660-A3D09A2D2F8D}" destId="{7E836913-A4FF-46EC-9F26-4AC484794FF1}" srcOrd="0" destOrd="0" presId="urn:microsoft.com/office/officeart/2005/8/layout/hProcess11"/>
    <dgm:cxn modelId="{510E3284-59AB-40C2-84D3-4002787C8AB9}" type="presParOf" srcId="{1C33490E-EA0F-4684-9660-A3D09A2D2F8D}" destId="{90075ACA-FF72-4B8B-A676-71B81E2AD029}" srcOrd="1" destOrd="0" presId="urn:microsoft.com/office/officeart/2005/8/layout/hProcess11"/>
    <dgm:cxn modelId="{AD18DE92-FDDA-4B7E-9088-B7A8A1B788F7}" type="presParOf" srcId="{1C33490E-EA0F-4684-9660-A3D09A2D2F8D}" destId="{9AD410EA-F0AB-41AE-ADDC-2F35ACF0520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91E89D-8AF4-4A61-B7D9-592C005112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A6576A-C299-48BE-B271-626D2CC6C407}">
      <dgm:prSet custT="1"/>
      <dgm:spPr/>
      <dgm:t>
        <a:bodyPr/>
        <a:lstStyle/>
        <a:p>
          <a:r>
            <a:rPr lang="en-US" sz="2300" dirty="0"/>
            <a:t>245 approved free and reduced applications on file </a:t>
          </a:r>
        </a:p>
      </dgm:t>
    </dgm:pt>
    <dgm:pt modelId="{AAFB7028-17AD-4EB5-B87D-7C2947E3BBE4}" type="parTrans" cxnId="{B4D30642-9BD7-4B9E-82F0-041732115065}">
      <dgm:prSet/>
      <dgm:spPr/>
      <dgm:t>
        <a:bodyPr/>
        <a:lstStyle/>
        <a:p>
          <a:endParaRPr lang="en-US"/>
        </a:p>
      </dgm:t>
    </dgm:pt>
    <dgm:pt modelId="{74B0E97E-740E-40E8-9665-C48E8F386279}" type="sibTrans" cxnId="{B4D30642-9BD7-4B9E-82F0-041732115065}">
      <dgm:prSet/>
      <dgm:spPr/>
      <dgm:t>
        <a:bodyPr/>
        <a:lstStyle/>
        <a:p>
          <a:endParaRPr lang="en-US"/>
        </a:p>
      </dgm:t>
    </dgm:pt>
    <dgm:pt modelId="{2B041D8A-3BB1-4780-B181-2D0D4BFF9DD2}">
      <dgm:prSet custT="1"/>
      <dgm:spPr/>
      <dgm:t>
        <a:bodyPr/>
        <a:lstStyle/>
        <a:p>
          <a:r>
            <a:rPr lang="en-US" sz="2300" dirty="0"/>
            <a:t>50 applications (</a:t>
          </a:r>
          <a:r>
            <a:rPr lang="en-US" sz="2300" b="1" u="sng" dirty="0"/>
            <a:t>Error Prone</a:t>
          </a:r>
          <a:r>
            <a:rPr lang="en-US" sz="2300" dirty="0"/>
            <a:t>)</a:t>
          </a:r>
        </a:p>
      </dgm:t>
    </dgm:pt>
    <dgm:pt modelId="{508B56E9-3B1A-4BF5-970E-AC0F1BB7E1E5}" type="parTrans" cxnId="{9785261D-EAF5-4118-9773-4C6CE26AF7F0}">
      <dgm:prSet/>
      <dgm:spPr/>
      <dgm:t>
        <a:bodyPr/>
        <a:lstStyle/>
        <a:p>
          <a:endParaRPr lang="en-US"/>
        </a:p>
      </dgm:t>
    </dgm:pt>
    <dgm:pt modelId="{24B8FCCB-AE76-4F0D-9F3C-DAFE6C3F7F18}" type="sibTrans" cxnId="{9785261D-EAF5-4118-9773-4C6CE26AF7F0}">
      <dgm:prSet/>
      <dgm:spPr/>
      <dgm:t>
        <a:bodyPr/>
        <a:lstStyle/>
        <a:p>
          <a:endParaRPr lang="en-US"/>
        </a:p>
      </dgm:t>
    </dgm:pt>
    <dgm:pt modelId="{26C87A7D-E2DF-4270-96DF-3C8FF26D1661}">
      <dgm:prSet/>
      <dgm:spPr/>
      <dgm:t>
        <a:bodyPr/>
        <a:lstStyle/>
        <a:p>
          <a:r>
            <a:rPr lang="en-US"/>
            <a:t>You would select 8 applications randomly from the 50 </a:t>
          </a:r>
          <a:r>
            <a:rPr lang="en-US" b="1" u="sng"/>
            <a:t>error prone </a:t>
          </a:r>
          <a:r>
            <a:rPr lang="en-US"/>
            <a:t>applications.</a:t>
          </a:r>
        </a:p>
      </dgm:t>
    </dgm:pt>
    <dgm:pt modelId="{4F00E7FA-24BB-49C7-BE0F-D1F971103550}" type="parTrans" cxnId="{7D8CC2F7-4CE5-49B4-BE52-2E79F5230F58}">
      <dgm:prSet/>
      <dgm:spPr/>
      <dgm:t>
        <a:bodyPr/>
        <a:lstStyle/>
        <a:p>
          <a:endParaRPr lang="en-US"/>
        </a:p>
      </dgm:t>
    </dgm:pt>
    <dgm:pt modelId="{BFF6F9C4-3A81-4C95-B270-5BB1D96E6FD0}" type="sibTrans" cxnId="{7D8CC2F7-4CE5-49B4-BE52-2E79F5230F58}">
      <dgm:prSet/>
      <dgm:spPr/>
      <dgm:t>
        <a:bodyPr/>
        <a:lstStyle/>
        <a:p>
          <a:endParaRPr lang="en-US"/>
        </a:p>
      </dgm:t>
    </dgm:pt>
    <dgm:pt modelId="{9F6E4BF5-E5DD-4D62-B2F9-36058061EDB7}" type="pres">
      <dgm:prSet presAssocID="{E591E89D-8AF4-4A61-B7D9-592C0051125F}" presName="linear" presStyleCnt="0">
        <dgm:presLayoutVars>
          <dgm:animLvl val="lvl"/>
          <dgm:resizeHandles val="exact"/>
        </dgm:presLayoutVars>
      </dgm:prSet>
      <dgm:spPr/>
    </dgm:pt>
    <dgm:pt modelId="{457D6643-62A1-4514-AA45-D0F713C75E13}" type="pres">
      <dgm:prSet presAssocID="{38A6576A-C299-48BE-B271-626D2CC6C407}" presName="parentText" presStyleLbl="node1" presStyleIdx="0" presStyleCnt="3" custLinFactNeighborY="-40755">
        <dgm:presLayoutVars>
          <dgm:chMax val="0"/>
          <dgm:bulletEnabled val="1"/>
        </dgm:presLayoutVars>
      </dgm:prSet>
      <dgm:spPr/>
    </dgm:pt>
    <dgm:pt modelId="{EF972921-9058-4DC4-B28F-DF54A6CD93A7}" type="pres">
      <dgm:prSet presAssocID="{74B0E97E-740E-40E8-9665-C48E8F386279}" presName="spacer" presStyleCnt="0"/>
      <dgm:spPr/>
    </dgm:pt>
    <dgm:pt modelId="{3BB44FDA-327F-451C-8892-FBD68B1E7D66}" type="pres">
      <dgm:prSet presAssocID="{2B041D8A-3BB1-4780-B181-2D0D4BFF9DD2}" presName="parentText" presStyleLbl="node1" presStyleIdx="1" presStyleCnt="3">
        <dgm:presLayoutVars>
          <dgm:chMax val="0"/>
          <dgm:bulletEnabled val="1"/>
        </dgm:presLayoutVars>
      </dgm:prSet>
      <dgm:spPr/>
    </dgm:pt>
    <dgm:pt modelId="{EB6504D6-3D0D-4C7E-AE47-B4CE4F5A10CB}" type="pres">
      <dgm:prSet presAssocID="{24B8FCCB-AE76-4F0D-9F3C-DAFE6C3F7F18}" presName="spacer" presStyleCnt="0"/>
      <dgm:spPr/>
    </dgm:pt>
    <dgm:pt modelId="{FFC4081E-4930-4406-AD4A-33461024178F}" type="pres">
      <dgm:prSet presAssocID="{26C87A7D-E2DF-4270-96DF-3C8FF26D1661}" presName="parentText" presStyleLbl="node1" presStyleIdx="2" presStyleCnt="3">
        <dgm:presLayoutVars>
          <dgm:chMax val="0"/>
          <dgm:bulletEnabled val="1"/>
        </dgm:presLayoutVars>
      </dgm:prSet>
      <dgm:spPr/>
    </dgm:pt>
  </dgm:ptLst>
  <dgm:cxnLst>
    <dgm:cxn modelId="{BC1F4D00-AA29-4CBE-A0EC-2EAB8481CFD5}" type="presOf" srcId="{2B041D8A-3BB1-4780-B181-2D0D4BFF9DD2}" destId="{3BB44FDA-327F-451C-8892-FBD68B1E7D66}" srcOrd="0" destOrd="0" presId="urn:microsoft.com/office/officeart/2005/8/layout/vList2"/>
    <dgm:cxn modelId="{22EFFD16-009B-471F-B014-C5F40760D74E}" type="presOf" srcId="{E591E89D-8AF4-4A61-B7D9-592C0051125F}" destId="{9F6E4BF5-E5DD-4D62-B2F9-36058061EDB7}" srcOrd="0" destOrd="0" presId="urn:microsoft.com/office/officeart/2005/8/layout/vList2"/>
    <dgm:cxn modelId="{9785261D-EAF5-4118-9773-4C6CE26AF7F0}" srcId="{E591E89D-8AF4-4A61-B7D9-592C0051125F}" destId="{2B041D8A-3BB1-4780-B181-2D0D4BFF9DD2}" srcOrd="1" destOrd="0" parTransId="{508B56E9-3B1A-4BF5-970E-AC0F1BB7E1E5}" sibTransId="{24B8FCCB-AE76-4F0D-9F3C-DAFE6C3F7F18}"/>
    <dgm:cxn modelId="{B4D30642-9BD7-4B9E-82F0-041732115065}" srcId="{E591E89D-8AF4-4A61-B7D9-592C0051125F}" destId="{38A6576A-C299-48BE-B271-626D2CC6C407}" srcOrd="0" destOrd="0" parTransId="{AAFB7028-17AD-4EB5-B87D-7C2947E3BBE4}" sibTransId="{74B0E97E-740E-40E8-9665-C48E8F386279}"/>
    <dgm:cxn modelId="{C880FF69-8A4E-4014-817F-2FEC5EDFC7EF}" type="presOf" srcId="{26C87A7D-E2DF-4270-96DF-3C8FF26D1661}" destId="{FFC4081E-4930-4406-AD4A-33461024178F}" srcOrd="0" destOrd="0" presId="urn:microsoft.com/office/officeart/2005/8/layout/vList2"/>
    <dgm:cxn modelId="{CF9B09D2-B36F-4ED7-B0E8-C5F52F37BECC}" type="presOf" srcId="{38A6576A-C299-48BE-B271-626D2CC6C407}" destId="{457D6643-62A1-4514-AA45-D0F713C75E13}" srcOrd="0" destOrd="0" presId="urn:microsoft.com/office/officeart/2005/8/layout/vList2"/>
    <dgm:cxn modelId="{7D8CC2F7-4CE5-49B4-BE52-2E79F5230F58}" srcId="{E591E89D-8AF4-4A61-B7D9-592C0051125F}" destId="{26C87A7D-E2DF-4270-96DF-3C8FF26D1661}" srcOrd="2" destOrd="0" parTransId="{4F00E7FA-24BB-49C7-BE0F-D1F971103550}" sibTransId="{BFF6F9C4-3A81-4C95-B270-5BB1D96E6FD0}"/>
    <dgm:cxn modelId="{64020D77-0286-442E-B2EC-CF7FB254F417}" type="presParOf" srcId="{9F6E4BF5-E5DD-4D62-B2F9-36058061EDB7}" destId="{457D6643-62A1-4514-AA45-D0F713C75E13}" srcOrd="0" destOrd="0" presId="urn:microsoft.com/office/officeart/2005/8/layout/vList2"/>
    <dgm:cxn modelId="{FDF3750D-888B-4CEE-B2D2-AEB7B28819FD}" type="presParOf" srcId="{9F6E4BF5-E5DD-4D62-B2F9-36058061EDB7}" destId="{EF972921-9058-4DC4-B28F-DF54A6CD93A7}" srcOrd="1" destOrd="0" presId="urn:microsoft.com/office/officeart/2005/8/layout/vList2"/>
    <dgm:cxn modelId="{78AD4786-39F5-44B4-934D-13E4EACEA00C}" type="presParOf" srcId="{9F6E4BF5-E5DD-4D62-B2F9-36058061EDB7}" destId="{3BB44FDA-327F-451C-8892-FBD68B1E7D66}" srcOrd="2" destOrd="0" presId="urn:microsoft.com/office/officeart/2005/8/layout/vList2"/>
    <dgm:cxn modelId="{E892A1C1-58C5-44B0-95F4-9F7683EBBB7B}" type="presParOf" srcId="{9F6E4BF5-E5DD-4D62-B2F9-36058061EDB7}" destId="{EB6504D6-3D0D-4C7E-AE47-B4CE4F5A10CB}" srcOrd="3" destOrd="0" presId="urn:microsoft.com/office/officeart/2005/8/layout/vList2"/>
    <dgm:cxn modelId="{3C73B18B-4937-4D83-BACD-0CBEC426DCAC}" type="presParOf" srcId="{9F6E4BF5-E5DD-4D62-B2F9-36058061EDB7}" destId="{FFC4081E-4930-4406-AD4A-3346102417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E292CA-945E-4E96-A5F9-79D4130D8DF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9F2DA9D-DDA7-4CC2-BD95-65D1EF1C3A6D}">
      <dgm:prSet custT="1"/>
      <dgm:spPr/>
      <dgm:t>
        <a:bodyPr/>
        <a:lstStyle/>
        <a:p>
          <a:r>
            <a:rPr lang="en-US" sz="3600" b="1" dirty="0"/>
            <a:t>Example: </a:t>
          </a:r>
        </a:p>
        <a:p>
          <a:r>
            <a:rPr lang="en-US" sz="3600" b="1" dirty="0"/>
            <a:t>3%  X  2005 = 60.15</a:t>
          </a:r>
          <a:endParaRPr lang="en-US" sz="3600" dirty="0"/>
        </a:p>
      </dgm:t>
    </dgm:pt>
    <dgm:pt modelId="{6D5B149B-4E51-4F62-8A69-C71ECD2E107F}" type="parTrans" cxnId="{D04BD04C-03BA-4CCF-97CC-407D243CE653}">
      <dgm:prSet/>
      <dgm:spPr/>
      <dgm:t>
        <a:bodyPr/>
        <a:lstStyle/>
        <a:p>
          <a:endParaRPr lang="en-US"/>
        </a:p>
      </dgm:t>
    </dgm:pt>
    <dgm:pt modelId="{5CE3C012-934D-42FF-ADDC-F956079E6F88}" type="sibTrans" cxnId="{D04BD04C-03BA-4CCF-97CC-407D243CE653}">
      <dgm:prSet/>
      <dgm:spPr/>
      <dgm:t>
        <a:bodyPr/>
        <a:lstStyle/>
        <a:p>
          <a:endParaRPr lang="en-US"/>
        </a:p>
      </dgm:t>
    </dgm:pt>
    <dgm:pt modelId="{A36B77BA-49BA-4588-984B-80255603FBEF}">
      <dgm:prSet custT="1"/>
      <dgm:spPr/>
      <dgm:t>
        <a:bodyPr/>
        <a:lstStyle/>
        <a:p>
          <a:r>
            <a:rPr lang="en-US" sz="4000" b="1" dirty="0"/>
            <a:t># to verify = 61</a:t>
          </a:r>
          <a:endParaRPr lang="en-US" sz="4000" dirty="0"/>
        </a:p>
      </dgm:t>
    </dgm:pt>
    <dgm:pt modelId="{D8B06AD2-2EAF-4179-B731-7D340FDCACFF}" type="parTrans" cxnId="{F1C535FE-9D2A-49CA-89F5-41D589966655}">
      <dgm:prSet/>
      <dgm:spPr/>
      <dgm:t>
        <a:bodyPr/>
        <a:lstStyle/>
        <a:p>
          <a:endParaRPr lang="en-US"/>
        </a:p>
      </dgm:t>
    </dgm:pt>
    <dgm:pt modelId="{D03E901E-3E34-4AB7-B82C-F5871E46DDF8}" type="sibTrans" cxnId="{F1C535FE-9D2A-49CA-89F5-41D589966655}">
      <dgm:prSet/>
      <dgm:spPr/>
      <dgm:t>
        <a:bodyPr/>
        <a:lstStyle/>
        <a:p>
          <a:endParaRPr lang="en-US"/>
        </a:p>
      </dgm:t>
    </dgm:pt>
    <dgm:pt modelId="{7512F2D6-D0B5-4EF5-AF08-DED18AB09353}" type="pres">
      <dgm:prSet presAssocID="{A2E292CA-945E-4E96-A5F9-79D4130D8DF0}" presName="hierChild1" presStyleCnt="0">
        <dgm:presLayoutVars>
          <dgm:chPref val="1"/>
          <dgm:dir/>
          <dgm:animOne val="branch"/>
          <dgm:animLvl val="lvl"/>
          <dgm:resizeHandles/>
        </dgm:presLayoutVars>
      </dgm:prSet>
      <dgm:spPr/>
    </dgm:pt>
    <dgm:pt modelId="{AA868AF1-6327-4191-8503-FB65525C7C42}" type="pres">
      <dgm:prSet presAssocID="{49F2DA9D-DDA7-4CC2-BD95-65D1EF1C3A6D}" presName="hierRoot1" presStyleCnt="0"/>
      <dgm:spPr/>
    </dgm:pt>
    <dgm:pt modelId="{D0C4FC10-0F87-4BF3-B1F2-6B86902A4B6D}" type="pres">
      <dgm:prSet presAssocID="{49F2DA9D-DDA7-4CC2-BD95-65D1EF1C3A6D}" presName="composite" presStyleCnt="0"/>
      <dgm:spPr/>
    </dgm:pt>
    <dgm:pt modelId="{93A50560-E796-436A-A595-FEC98680CF25}" type="pres">
      <dgm:prSet presAssocID="{49F2DA9D-DDA7-4CC2-BD95-65D1EF1C3A6D}" presName="background" presStyleLbl="node0" presStyleIdx="0" presStyleCnt="2"/>
      <dgm:spPr/>
    </dgm:pt>
    <dgm:pt modelId="{E54B879A-8A15-4C24-B085-533EBE6EC774}" type="pres">
      <dgm:prSet presAssocID="{49F2DA9D-DDA7-4CC2-BD95-65D1EF1C3A6D}" presName="text" presStyleLbl="fgAcc0" presStyleIdx="0" presStyleCnt="2" custLinFactNeighborX="2235" custLinFactNeighborY="-4731">
        <dgm:presLayoutVars>
          <dgm:chPref val="3"/>
        </dgm:presLayoutVars>
      </dgm:prSet>
      <dgm:spPr/>
    </dgm:pt>
    <dgm:pt modelId="{DFAE32F1-5B1A-4AC9-B4DD-8C3094D962D7}" type="pres">
      <dgm:prSet presAssocID="{49F2DA9D-DDA7-4CC2-BD95-65D1EF1C3A6D}" presName="hierChild2" presStyleCnt="0"/>
      <dgm:spPr/>
    </dgm:pt>
    <dgm:pt modelId="{C8427DEF-5011-4A84-92B4-39F65BED6D46}" type="pres">
      <dgm:prSet presAssocID="{A36B77BA-49BA-4588-984B-80255603FBEF}" presName="hierRoot1" presStyleCnt="0"/>
      <dgm:spPr/>
    </dgm:pt>
    <dgm:pt modelId="{42F01684-A764-42DE-8EB0-166CD0512E22}" type="pres">
      <dgm:prSet presAssocID="{A36B77BA-49BA-4588-984B-80255603FBEF}" presName="composite" presStyleCnt="0"/>
      <dgm:spPr/>
    </dgm:pt>
    <dgm:pt modelId="{010D76E0-65C6-462C-951A-C48E5D304521}" type="pres">
      <dgm:prSet presAssocID="{A36B77BA-49BA-4588-984B-80255603FBEF}" presName="background" presStyleLbl="node0" presStyleIdx="1" presStyleCnt="2"/>
      <dgm:spPr/>
    </dgm:pt>
    <dgm:pt modelId="{B2B7A491-44A7-4EEB-9787-11CC8746A2A6}" type="pres">
      <dgm:prSet presAssocID="{A36B77BA-49BA-4588-984B-80255603FBEF}" presName="text" presStyleLbl="fgAcc0" presStyleIdx="1" presStyleCnt="2">
        <dgm:presLayoutVars>
          <dgm:chPref val="3"/>
        </dgm:presLayoutVars>
      </dgm:prSet>
      <dgm:spPr/>
    </dgm:pt>
    <dgm:pt modelId="{3959B01A-9096-4936-A994-55C23292F3B6}" type="pres">
      <dgm:prSet presAssocID="{A36B77BA-49BA-4588-984B-80255603FBEF}" presName="hierChild2" presStyleCnt="0"/>
      <dgm:spPr/>
    </dgm:pt>
  </dgm:ptLst>
  <dgm:cxnLst>
    <dgm:cxn modelId="{F0270C16-45CA-46AC-B9EB-16CC95C6029A}" type="presOf" srcId="{A36B77BA-49BA-4588-984B-80255603FBEF}" destId="{B2B7A491-44A7-4EEB-9787-11CC8746A2A6}" srcOrd="0" destOrd="0" presId="urn:microsoft.com/office/officeart/2005/8/layout/hierarchy1"/>
    <dgm:cxn modelId="{7D69AE1A-22D7-4232-8A61-98E4413BFA79}" type="presOf" srcId="{49F2DA9D-DDA7-4CC2-BD95-65D1EF1C3A6D}" destId="{E54B879A-8A15-4C24-B085-533EBE6EC774}" srcOrd="0" destOrd="0" presId="urn:microsoft.com/office/officeart/2005/8/layout/hierarchy1"/>
    <dgm:cxn modelId="{D04BD04C-03BA-4CCF-97CC-407D243CE653}" srcId="{A2E292CA-945E-4E96-A5F9-79D4130D8DF0}" destId="{49F2DA9D-DDA7-4CC2-BD95-65D1EF1C3A6D}" srcOrd="0" destOrd="0" parTransId="{6D5B149B-4E51-4F62-8A69-C71ECD2E107F}" sibTransId="{5CE3C012-934D-42FF-ADDC-F956079E6F88}"/>
    <dgm:cxn modelId="{4D8D1DD5-35E5-4A36-9B16-A5D98348E04C}" type="presOf" srcId="{A2E292CA-945E-4E96-A5F9-79D4130D8DF0}" destId="{7512F2D6-D0B5-4EF5-AF08-DED18AB09353}" srcOrd="0" destOrd="0" presId="urn:microsoft.com/office/officeart/2005/8/layout/hierarchy1"/>
    <dgm:cxn modelId="{F1C535FE-9D2A-49CA-89F5-41D589966655}" srcId="{A2E292CA-945E-4E96-A5F9-79D4130D8DF0}" destId="{A36B77BA-49BA-4588-984B-80255603FBEF}" srcOrd="1" destOrd="0" parTransId="{D8B06AD2-2EAF-4179-B731-7D340FDCACFF}" sibTransId="{D03E901E-3E34-4AB7-B82C-F5871E46DDF8}"/>
    <dgm:cxn modelId="{84201A03-7969-45BA-B5D5-478FE8AA8D66}" type="presParOf" srcId="{7512F2D6-D0B5-4EF5-AF08-DED18AB09353}" destId="{AA868AF1-6327-4191-8503-FB65525C7C42}" srcOrd="0" destOrd="0" presId="urn:microsoft.com/office/officeart/2005/8/layout/hierarchy1"/>
    <dgm:cxn modelId="{04E30B51-87B2-497D-8077-BB2FBB53A866}" type="presParOf" srcId="{AA868AF1-6327-4191-8503-FB65525C7C42}" destId="{D0C4FC10-0F87-4BF3-B1F2-6B86902A4B6D}" srcOrd="0" destOrd="0" presId="urn:microsoft.com/office/officeart/2005/8/layout/hierarchy1"/>
    <dgm:cxn modelId="{819501D5-A8DC-4BBB-8F73-8BBFBD6AF134}" type="presParOf" srcId="{D0C4FC10-0F87-4BF3-B1F2-6B86902A4B6D}" destId="{93A50560-E796-436A-A595-FEC98680CF25}" srcOrd="0" destOrd="0" presId="urn:microsoft.com/office/officeart/2005/8/layout/hierarchy1"/>
    <dgm:cxn modelId="{DCE77748-7895-406F-9DD1-DCAC080A61D7}" type="presParOf" srcId="{D0C4FC10-0F87-4BF3-B1F2-6B86902A4B6D}" destId="{E54B879A-8A15-4C24-B085-533EBE6EC774}" srcOrd="1" destOrd="0" presId="urn:microsoft.com/office/officeart/2005/8/layout/hierarchy1"/>
    <dgm:cxn modelId="{537BD7F9-96FD-4CED-A3FD-953CF297A218}" type="presParOf" srcId="{AA868AF1-6327-4191-8503-FB65525C7C42}" destId="{DFAE32F1-5B1A-4AC9-B4DD-8C3094D962D7}" srcOrd="1" destOrd="0" presId="urn:microsoft.com/office/officeart/2005/8/layout/hierarchy1"/>
    <dgm:cxn modelId="{7DF53FC3-78B4-4E6C-AD0D-97A2ABCB4686}" type="presParOf" srcId="{7512F2D6-D0B5-4EF5-AF08-DED18AB09353}" destId="{C8427DEF-5011-4A84-92B4-39F65BED6D46}" srcOrd="1" destOrd="0" presId="urn:microsoft.com/office/officeart/2005/8/layout/hierarchy1"/>
    <dgm:cxn modelId="{9962934A-03C4-4276-A090-D30F44223525}" type="presParOf" srcId="{C8427DEF-5011-4A84-92B4-39F65BED6D46}" destId="{42F01684-A764-42DE-8EB0-166CD0512E22}" srcOrd="0" destOrd="0" presId="urn:microsoft.com/office/officeart/2005/8/layout/hierarchy1"/>
    <dgm:cxn modelId="{B0D5E1CB-57FC-451A-8C30-2233ABE2DD98}" type="presParOf" srcId="{42F01684-A764-42DE-8EB0-166CD0512E22}" destId="{010D76E0-65C6-462C-951A-C48E5D304521}" srcOrd="0" destOrd="0" presId="urn:microsoft.com/office/officeart/2005/8/layout/hierarchy1"/>
    <dgm:cxn modelId="{A7AC8269-9C7A-4DA1-9970-6E8A2A22EDB7}" type="presParOf" srcId="{42F01684-A764-42DE-8EB0-166CD0512E22}" destId="{B2B7A491-44A7-4EEB-9787-11CC8746A2A6}" srcOrd="1" destOrd="0" presId="urn:microsoft.com/office/officeart/2005/8/layout/hierarchy1"/>
    <dgm:cxn modelId="{39962E89-A113-4A31-98B5-C93BE2ADA345}" type="presParOf" srcId="{C8427DEF-5011-4A84-92B4-39F65BED6D46}" destId="{3959B01A-9096-4936-A994-55C23292F3B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557629-6E3D-47AC-9D79-921B24A2CB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A7DA1E-8946-4F81-BBC9-94767ACC1699}">
      <dgm:prSet custT="1"/>
      <dgm:spPr/>
      <dgm:t>
        <a:bodyPr/>
        <a:lstStyle/>
        <a:p>
          <a:r>
            <a:rPr lang="en-US" sz="1600" b="1" dirty="0"/>
            <a:t>Lowered Non-Response Rate</a:t>
          </a:r>
          <a:endParaRPr lang="en-US" sz="1600" dirty="0"/>
        </a:p>
      </dgm:t>
    </dgm:pt>
    <dgm:pt modelId="{4B20C8CB-35BF-4DDC-B214-FEE5F1A3539F}" type="parTrans" cxnId="{D0BF6A58-E27F-430B-A64E-916AA0B5B637}">
      <dgm:prSet/>
      <dgm:spPr/>
      <dgm:t>
        <a:bodyPr/>
        <a:lstStyle/>
        <a:p>
          <a:endParaRPr lang="en-US"/>
        </a:p>
      </dgm:t>
    </dgm:pt>
    <dgm:pt modelId="{46EA3576-45A8-4F5E-A104-69FB766DEE96}" type="sibTrans" cxnId="{D0BF6A58-E27F-430B-A64E-916AA0B5B637}">
      <dgm:prSet/>
      <dgm:spPr/>
      <dgm:t>
        <a:bodyPr/>
        <a:lstStyle/>
        <a:p>
          <a:endParaRPr lang="en-US"/>
        </a:p>
      </dgm:t>
    </dgm:pt>
    <dgm:pt modelId="{BDF63A3C-3401-442C-8B9A-0CB85E130274}">
      <dgm:prSet custT="1"/>
      <dgm:spPr/>
      <dgm:t>
        <a:bodyPr/>
        <a:lstStyle/>
        <a:p>
          <a:r>
            <a:rPr lang="en-US" sz="1600" dirty="0"/>
            <a:t>An SFA may choose an alternate sample size method when the non-response rate for the previous year is less than 20%</a:t>
          </a:r>
        </a:p>
      </dgm:t>
    </dgm:pt>
    <dgm:pt modelId="{0A3A64AC-B087-4FF3-8DFD-409A4ADCC88E}" type="parTrans" cxnId="{256BBED9-6CFE-415E-8641-FB45EA08D6BA}">
      <dgm:prSet/>
      <dgm:spPr/>
      <dgm:t>
        <a:bodyPr/>
        <a:lstStyle/>
        <a:p>
          <a:endParaRPr lang="en-US"/>
        </a:p>
      </dgm:t>
    </dgm:pt>
    <dgm:pt modelId="{982DEBC9-6C76-4022-B363-D447BB0082DF}" type="sibTrans" cxnId="{256BBED9-6CFE-415E-8641-FB45EA08D6BA}">
      <dgm:prSet/>
      <dgm:spPr/>
      <dgm:t>
        <a:bodyPr/>
        <a:lstStyle/>
        <a:p>
          <a:endParaRPr lang="en-US"/>
        </a:p>
      </dgm:t>
    </dgm:pt>
    <dgm:pt modelId="{2858A29B-E8A7-4B92-8FB3-A373774D2F82}">
      <dgm:prSet custT="1"/>
      <dgm:spPr/>
      <dgm:t>
        <a:bodyPr/>
        <a:lstStyle/>
        <a:p>
          <a:r>
            <a:rPr lang="en-US" sz="1600" b="1" dirty="0"/>
            <a:t>Improved Non-Response Rate</a:t>
          </a:r>
          <a:endParaRPr lang="en-US" sz="1600" dirty="0"/>
        </a:p>
      </dgm:t>
    </dgm:pt>
    <dgm:pt modelId="{A413413F-7B2E-4ED5-B5EF-53C145E5E96D}" type="parTrans" cxnId="{84C25820-8817-4FD6-9234-C78FCBA09378}">
      <dgm:prSet/>
      <dgm:spPr/>
      <dgm:t>
        <a:bodyPr/>
        <a:lstStyle/>
        <a:p>
          <a:endParaRPr lang="en-US"/>
        </a:p>
      </dgm:t>
    </dgm:pt>
    <dgm:pt modelId="{E631E1BA-BC58-4437-AAC8-7F0C1C1A81E0}" type="sibTrans" cxnId="{84C25820-8817-4FD6-9234-C78FCBA09378}">
      <dgm:prSet/>
      <dgm:spPr/>
      <dgm:t>
        <a:bodyPr/>
        <a:lstStyle/>
        <a:p>
          <a:endParaRPr lang="en-US"/>
        </a:p>
      </dgm:t>
    </dgm:pt>
    <dgm:pt modelId="{6EADD186-E1A8-4DD6-AA06-E8F976ACF22F}">
      <dgm:prSet/>
      <dgm:spPr/>
      <dgm:t>
        <a:bodyPr/>
        <a:lstStyle/>
        <a:p>
          <a:r>
            <a:rPr lang="en-US" dirty="0"/>
            <a:t>An SFA (20,000+ children) may choose an alternate sample size method if their non-response rate for Year 2 is 10% below the non-response rate for the Year 1.</a:t>
          </a:r>
        </a:p>
      </dgm:t>
    </dgm:pt>
    <dgm:pt modelId="{C73B1FE6-A52C-4390-8C63-D2C6409DDFC3}" type="parTrans" cxnId="{57E61E8F-6FB6-4577-A30B-BAB51A21A8AE}">
      <dgm:prSet/>
      <dgm:spPr/>
      <dgm:t>
        <a:bodyPr/>
        <a:lstStyle/>
        <a:p>
          <a:endParaRPr lang="en-US"/>
        </a:p>
      </dgm:t>
    </dgm:pt>
    <dgm:pt modelId="{DB5876FC-EDFA-4CE4-B00A-FDEE4C05D3A0}" type="sibTrans" cxnId="{57E61E8F-6FB6-4577-A30B-BAB51A21A8AE}">
      <dgm:prSet/>
      <dgm:spPr/>
      <dgm:t>
        <a:bodyPr/>
        <a:lstStyle/>
        <a:p>
          <a:endParaRPr lang="en-US"/>
        </a:p>
      </dgm:t>
    </dgm:pt>
    <dgm:pt modelId="{666D288B-A46B-450C-9719-BF62B559DFF0}" type="pres">
      <dgm:prSet presAssocID="{78557629-6E3D-47AC-9D79-921B24A2CB62}" presName="root" presStyleCnt="0">
        <dgm:presLayoutVars>
          <dgm:dir/>
          <dgm:resizeHandles val="exact"/>
        </dgm:presLayoutVars>
      </dgm:prSet>
      <dgm:spPr/>
    </dgm:pt>
    <dgm:pt modelId="{04BC0798-E564-4CDF-BD4F-C2DEC4F624B5}" type="pres">
      <dgm:prSet presAssocID="{E7A7DA1E-8946-4F81-BBC9-94767ACC1699}" presName="compNode" presStyleCnt="0"/>
      <dgm:spPr/>
    </dgm:pt>
    <dgm:pt modelId="{6820A974-57EC-471D-BF18-B35220F69A09}" type="pres">
      <dgm:prSet presAssocID="{E7A7DA1E-8946-4F81-BBC9-94767ACC1699}" presName="bgRect" presStyleLbl="bgShp" presStyleIdx="0" presStyleCnt="4"/>
      <dgm:spPr/>
    </dgm:pt>
    <dgm:pt modelId="{E7E357F6-D76E-46B2-9299-1B9E4B5F85DD}" type="pres">
      <dgm:prSet presAssocID="{E7A7DA1E-8946-4F81-BBC9-94767ACC169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with Pulse"/>
        </a:ext>
      </dgm:extLst>
    </dgm:pt>
    <dgm:pt modelId="{63959F90-0BA8-4AFE-9F93-1C141A62754E}" type="pres">
      <dgm:prSet presAssocID="{E7A7DA1E-8946-4F81-BBC9-94767ACC1699}" presName="spaceRect" presStyleCnt="0"/>
      <dgm:spPr/>
    </dgm:pt>
    <dgm:pt modelId="{95CA4E0F-EE86-4BA0-AD85-A61D1D294913}" type="pres">
      <dgm:prSet presAssocID="{E7A7DA1E-8946-4F81-BBC9-94767ACC1699}" presName="parTx" presStyleLbl="revTx" presStyleIdx="0" presStyleCnt="4">
        <dgm:presLayoutVars>
          <dgm:chMax val="0"/>
          <dgm:chPref val="0"/>
        </dgm:presLayoutVars>
      </dgm:prSet>
      <dgm:spPr/>
    </dgm:pt>
    <dgm:pt modelId="{6C3CC2D9-B645-4C2C-B74F-BF9EC4AB082A}" type="pres">
      <dgm:prSet presAssocID="{46EA3576-45A8-4F5E-A104-69FB766DEE96}" presName="sibTrans" presStyleCnt="0"/>
      <dgm:spPr/>
    </dgm:pt>
    <dgm:pt modelId="{B6705566-EEF5-408A-AF45-E16D301FB682}" type="pres">
      <dgm:prSet presAssocID="{BDF63A3C-3401-442C-8B9A-0CB85E130274}" presName="compNode" presStyleCnt="0"/>
      <dgm:spPr/>
    </dgm:pt>
    <dgm:pt modelId="{09C87821-6790-4D4E-9F3B-4279373E6483}" type="pres">
      <dgm:prSet presAssocID="{BDF63A3C-3401-442C-8B9A-0CB85E130274}" presName="bgRect" presStyleLbl="bgShp" presStyleIdx="1" presStyleCnt="4"/>
      <dgm:spPr/>
    </dgm:pt>
    <dgm:pt modelId="{143BAC83-FD19-4E12-AFD1-607478F992D9}" type="pres">
      <dgm:prSet presAssocID="{BDF63A3C-3401-442C-8B9A-0CB85E1302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ck"/>
        </a:ext>
      </dgm:extLst>
    </dgm:pt>
    <dgm:pt modelId="{68480BEA-EEC7-40CE-A58C-3C4A5DB1F7A1}" type="pres">
      <dgm:prSet presAssocID="{BDF63A3C-3401-442C-8B9A-0CB85E130274}" presName="spaceRect" presStyleCnt="0"/>
      <dgm:spPr/>
    </dgm:pt>
    <dgm:pt modelId="{C77F1177-AC44-403C-B6F8-23F4FA8437A7}" type="pres">
      <dgm:prSet presAssocID="{BDF63A3C-3401-442C-8B9A-0CB85E130274}" presName="parTx" presStyleLbl="revTx" presStyleIdx="1" presStyleCnt="4">
        <dgm:presLayoutVars>
          <dgm:chMax val="0"/>
          <dgm:chPref val="0"/>
        </dgm:presLayoutVars>
      </dgm:prSet>
      <dgm:spPr/>
    </dgm:pt>
    <dgm:pt modelId="{21F480B5-3AB7-408B-AFC5-3838C0883D62}" type="pres">
      <dgm:prSet presAssocID="{982DEBC9-6C76-4022-B363-D447BB0082DF}" presName="sibTrans" presStyleCnt="0"/>
      <dgm:spPr/>
    </dgm:pt>
    <dgm:pt modelId="{35A5B780-5BCD-4368-AA7E-7237958987E4}" type="pres">
      <dgm:prSet presAssocID="{2858A29B-E8A7-4B92-8FB3-A373774D2F82}" presName="compNode" presStyleCnt="0"/>
      <dgm:spPr/>
    </dgm:pt>
    <dgm:pt modelId="{EE3AEF2B-C680-4F83-8903-69606447494F}" type="pres">
      <dgm:prSet presAssocID="{2858A29B-E8A7-4B92-8FB3-A373774D2F82}" presName="bgRect" presStyleLbl="bgShp" presStyleIdx="2" presStyleCnt="4"/>
      <dgm:spPr/>
    </dgm:pt>
    <dgm:pt modelId="{631F2D39-F72E-4337-9578-507CFA74523D}" type="pres">
      <dgm:prSet presAssocID="{2858A29B-E8A7-4B92-8FB3-A373774D2F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39D799E9-1CAB-459E-8D8D-52419ACD6C02}" type="pres">
      <dgm:prSet presAssocID="{2858A29B-E8A7-4B92-8FB3-A373774D2F82}" presName="spaceRect" presStyleCnt="0"/>
      <dgm:spPr/>
    </dgm:pt>
    <dgm:pt modelId="{0D92082A-C573-4F82-95EC-0D03FA20166D}" type="pres">
      <dgm:prSet presAssocID="{2858A29B-E8A7-4B92-8FB3-A373774D2F82}" presName="parTx" presStyleLbl="revTx" presStyleIdx="2" presStyleCnt="4">
        <dgm:presLayoutVars>
          <dgm:chMax val="0"/>
          <dgm:chPref val="0"/>
        </dgm:presLayoutVars>
      </dgm:prSet>
      <dgm:spPr/>
    </dgm:pt>
    <dgm:pt modelId="{78999600-7BB1-4FC1-AA7D-1B437CC324F3}" type="pres">
      <dgm:prSet presAssocID="{E631E1BA-BC58-4437-AAC8-7F0C1C1A81E0}" presName="sibTrans" presStyleCnt="0"/>
      <dgm:spPr/>
    </dgm:pt>
    <dgm:pt modelId="{B8BE5FD6-598F-42F2-BBAE-86671F12CDC6}" type="pres">
      <dgm:prSet presAssocID="{6EADD186-E1A8-4DD6-AA06-E8F976ACF22F}" presName="compNode" presStyleCnt="0"/>
      <dgm:spPr/>
    </dgm:pt>
    <dgm:pt modelId="{FE4B9343-0B97-4765-9D47-E744043CDFEE}" type="pres">
      <dgm:prSet presAssocID="{6EADD186-E1A8-4DD6-AA06-E8F976ACF22F}" presName="bgRect" presStyleLbl="bgShp" presStyleIdx="3" presStyleCnt="4"/>
      <dgm:spPr/>
    </dgm:pt>
    <dgm:pt modelId="{927B6652-157E-452B-B1C7-CBD2EA0D9B27}" type="pres">
      <dgm:prSet presAssocID="{6EADD186-E1A8-4DD6-AA06-E8F976ACF2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B26D4874-059E-4A82-8A30-DBCACC906EE0}" type="pres">
      <dgm:prSet presAssocID="{6EADD186-E1A8-4DD6-AA06-E8F976ACF22F}" presName="spaceRect" presStyleCnt="0"/>
      <dgm:spPr/>
    </dgm:pt>
    <dgm:pt modelId="{7AEC98B5-3E6E-4A09-ADD2-6E54943F3076}" type="pres">
      <dgm:prSet presAssocID="{6EADD186-E1A8-4DD6-AA06-E8F976ACF22F}" presName="parTx" presStyleLbl="revTx" presStyleIdx="3" presStyleCnt="4">
        <dgm:presLayoutVars>
          <dgm:chMax val="0"/>
          <dgm:chPref val="0"/>
        </dgm:presLayoutVars>
      </dgm:prSet>
      <dgm:spPr/>
    </dgm:pt>
  </dgm:ptLst>
  <dgm:cxnLst>
    <dgm:cxn modelId="{84C25820-8817-4FD6-9234-C78FCBA09378}" srcId="{78557629-6E3D-47AC-9D79-921B24A2CB62}" destId="{2858A29B-E8A7-4B92-8FB3-A373774D2F82}" srcOrd="2" destOrd="0" parTransId="{A413413F-7B2E-4ED5-B5EF-53C145E5E96D}" sibTransId="{E631E1BA-BC58-4437-AAC8-7F0C1C1A81E0}"/>
    <dgm:cxn modelId="{2B074038-8A24-452B-AA72-EB17F6773805}" type="presOf" srcId="{78557629-6E3D-47AC-9D79-921B24A2CB62}" destId="{666D288B-A46B-450C-9719-BF62B559DFF0}" srcOrd="0" destOrd="0" presId="urn:microsoft.com/office/officeart/2018/2/layout/IconVerticalSolidList"/>
    <dgm:cxn modelId="{96028F55-662E-4DAF-A825-96EF773FE8D6}" type="presOf" srcId="{6EADD186-E1A8-4DD6-AA06-E8F976ACF22F}" destId="{7AEC98B5-3E6E-4A09-ADD2-6E54943F3076}" srcOrd="0" destOrd="0" presId="urn:microsoft.com/office/officeart/2018/2/layout/IconVerticalSolidList"/>
    <dgm:cxn modelId="{D0BF6A58-E27F-430B-A64E-916AA0B5B637}" srcId="{78557629-6E3D-47AC-9D79-921B24A2CB62}" destId="{E7A7DA1E-8946-4F81-BBC9-94767ACC1699}" srcOrd="0" destOrd="0" parTransId="{4B20C8CB-35BF-4DDC-B214-FEE5F1A3539F}" sibTransId="{46EA3576-45A8-4F5E-A104-69FB766DEE96}"/>
    <dgm:cxn modelId="{18523379-EBAD-4A1D-B437-89C798553895}" type="presOf" srcId="{E7A7DA1E-8946-4F81-BBC9-94767ACC1699}" destId="{95CA4E0F-EE86-4BA0-AD85-A61D1D294913}" srcOrd="0" destOrd="0" presId="urn:microsoft.com/office/officeart/2018/2/layout/IconVerticalSolidList"/>
    <dgm:cxn modelId="{E9215B7D-01EC-4759-A942-DAEB9978E0D7}" type="presOf" srcId="{BDF63A3C-3401-442C-8B9A-0CB85E130274}" destId="{C77F1177-AC44-403C-B6F8-23F4FA8437A7}" srcOrd="0" destOrd="0" presId="urn:microsoft.com/office/officeart/2018/2/layout/IconVerticalSolidList"/>
    <dgm:cxn modelId="{57E61E8F-6FB6-4577-A30B-BAB51A21A8AE}" srcId="{78557629-6E3D-47AC-9D79-921B24A2CB62}" destId="{6EADD186-E1A8-4DD6-AA06-E8F976ACF22F}" srcOrd="3" destOrd="0" parTransId="{C73B1FE6-A52C-4390-8C63-D2C6409DDFC3}" sibTransId="{DB5876FC-EDFA-4CE4-B00A-FDEE4C05D3A0}"/>
    <dgm:cxn modelId="{F5DF0EA4-5AE9-4823-AB53-9580436321F5}" type="presOf" srcId="{2858A29B-E8A7-4B92-8FB3-A373774D2F82}" destId="{0D92082A-C573-4F82-95EC-0D03FA20166D}" srcOrd="0" destOrd="0" presId="urn:microsoft.com/office/officeart/2018/2/layout/IconVerticalSolidList"/>
    <dgm:cxn modelId="{256BBED9-6CFE-415E-8641-FB45EA08D6BA}" srcId="{78557629-6E3D-47AC-9D79-921B24A2CB62}" destId="{BDF63A3C-3401-442C-8B9A-0CB85E130274}" srcOrd="1" destOrd="0" parTransId="{0A3A64AC-B087-4FF3-8DFD-409A4ADCC88E}" sibTransId="{982DEBC9-6C76-4022-B363-D447BB0082DF}"/>
    <dgm:cxn modelId="{2DB52F0F-BC36-403C-87F7-E85A9CC2F1B3}" type="presParOf" srcId="{666D288B-A46B-450C-9719-BF62B559DFF0}" destId="{04BC0798-E564-4CDF-BD4F-C2DEC4F624B5}" srcOrd="0" destOrd="0" presId="urn:microsoft.com/office/officeart/2018/2/layout/IconVerticalSolidList"/>
    <dgm:cxn modelId="{35822230-748B-4615-88A9-28C8CEA52E52}" type="presParOf" srcId="{04BC0798-E564-4CDF-BD4F-C2DEC4F624B5}" destId="{6820A974-57EC-471D-BF18-B35220F69A09}" srcOrd="0" destOrd="0" presId="urn:microsoft.com/office/officeart/2018/2/layout/IconVerticalSolidList"/>
    <dgm:cxn modelId="{7D86F9FE-973F-4EC9-9D0B-3A176392880C}" type="presParOf" srcId="{04BC0798-E564-4CDF-BD4F-C2DEC4F624B5}" destId="{E7E357F6-D76E-46B2-9299-1B9E4B5F85DD}" srcOrd="1" destOrd="0" presId="urn:microsoft.com/office/officeart/2018/2/layout/IconVerticalSolidList"/>
    <dgm:cxn modelId="{9ABB8D27-73F6-4517-B0C8-D314752DAF9B}" type="presParOf" srcId="{04BC0798-E564-4CDF-BD4F-C2DEC4F624B5}" destId="{63959F90-0BA8-4AFE-9F93-1C141A62754E}" srcOrd="2" destOrd="0" presId="urn:microsoft.com/office/officeart/2018/2/layout/IconVerticalSolidList"/>
    <dgm:cxn modelId="{07BE2070-9771-4AB5-8393-3FAF2DD83563}" type="presParOf" srcId="{04BC0798-E564-4CDF-BD4F-C2DEC4F624B5}" destId="{95CA4E0F-EE86-4BA0-AD85-A61D1D294913}" srcOrd="3" destOrd="0" presId="urn:microsoft.com/office/officeart/2018/2/layout/IconVerticalSolidList"/>
    <dgm:cxn modelId="{3C368080-BCA9-4059-9958-B0F82E72A03F}" type="presParOf" srcId="{666D288B-A46B-450C-9719-BF62B559DFF0}" destId="{6C3CC2D9-B645-4C2C-B74F-BF9EC4AB082A}" srcOrd="1" destOrd="0" presId="urn:microsoft.com/office/officeart/2018/2/layout/IconVerticalSolidList"/>
    <dgm:cxn modelId="{28808AA3-9345-450E-9B61-FA13B3E3C05B}" type="presParOf" srcId="{666D288B-A46B-450C-9719-BF62B559DFF0}" destId="{B6705566-EEF5-408A-AF45-E16D301FB682}" srcOrd="2" destOrd="0" presId="urn:microsoft.com/office/officeart/2018/2/layout/IconVerticalSolidList"/>
    <dgm:cxn modelId="{3C6E813F-4040-4C0D-9CE6-FD18EA23743F}" type="presParOf" srcId="{B6705566-EEF5-408A-AF45-E16D301FB682}" destId="{09C87821-6790-4D4E-9F3B-4279373E6483}" srcOrd="0" destOrd="0" presId="urn:microsoft.com/office/officeart/2018/2/layout/IconVerticalSolidList"/>
    <dgm:cxn modelId="{72AD981E-FCA4-47CA-8447-DC4318098A21}" type="presParOf" srcId="{B6705566-EEF5-408A-AF45-E16D301FB682}" destId="{143BAC83-FD19-4E12-AFD1-607478F992D9}" srcOrd="1" destOrd="0" presId="urn:microsoft.com/office/officeart/2018/2/layout/IconVerticalSolidList"/>
    <dgm:cxn modelId="{C3AD0FB1-A9CC-40BD-B251-F88B2BC04907}" type="presParOf" srcId="{B6705566-EEF5-408A-AF45-E16D301FB682}" destId="{68480BEA-EEC7-40CE-A58C-3C4A5DB1F7A1}" srcOrd="2" destOrd="0" presId="urn:microsoft.com/office/officeart/2018/2/layout/IconVerticalSolidList"/>
    <dgm:cxn modelId="{BADD39B8-A1F7-42DE-BD4F-01F217B514FF}" type="presParOf" srcId="{B6705566-EEF5-408A-AF45-E16D301FB682}" destId="{C77F1177-AC44-403C-B6F8-23F4FA8437A7}" srcOrd="3" destOrd="0" presId="urn:microsoft.com/office/officeart/2018/2/layout/IconVerticalSolidList"/>
    <dgm:cxn modelId="{0F830512-EF56-45D8-802D-6C36FB142581}" type="presParOf" srcId="{666D288B-A46B-450C-9719-BF62B559DFF0}" destId="{21F480B5-3AB7-408B-AFC5-3838C0883D62}" srcOrd="3" destOrd="0" presId="urn:microsoft.com/office/officeart/2018/2/layout/IconVerticalSolidList"/>
    <dgm:cxn modelId="{93F9544D-9F14-4848-86AE-781EB6F343F2}" type="presParOf" srcId="{666D288B-A46B-450C-9719-BF62B559DFF0}" destId="{35A5B780-5BCD-4368-AA7E-7237958987E4}" srcOrd="4" destOrd="0" presId="urn:microsoft.com/office/officeart/2018/2/layout/IconVerticalSolidList"/>
    <dgm:cxn modelId="{EC1489AD-50CA-4B2A-B2D6-2703C2883E5D}" type="presParOf" srcId="{35A5B780-5BCD-4368-AA7E-7237958987E4}" destId="{EE3AEF2B-C680-4F83-8903-69606447494F}" srcOrd="0" destOrd="0" presId="urn:microsoft.com/office/officeart/2018/2/layout/IconVerticalSolidList"/>
    <dgm:cxn modelId="{EE462C09-D2E5-4DFD-A643-C5379FFD17B0}" type="presParOf" srcId="{35A5B780-5BCD-4368-AA7E-7237958987E4}" destId="{631F2D39-F72E-4337-9578-507CFA74523D}" srcOrd="1" destOrd="0" presId="urn:microsoft.com/office/officeart/2018/2/layout/IconVerticalSolidList"/>
    <dgm:cxn modelId="{FBD28861-4268-40EE-BE0E-CC902EE0CA9B}" type="presParOf" srcId="{35A5B780-5BCD-4368-AA7E-7237958987E4}" destId="{39D799E9-1CAB-459E-8D8D-52419ACD6C02}" srcOrd="2" destOrd="0" presId="urn:microsoft.com/office/officeart/2018/2/layout/IconVerticalSolidList"/>
    <dgm:cxn modelId="{80AF9FAE-E080-43C7-B1C8-B50E885676A7}" type="presParOf" srcId="{35A5B780-5BCD-4368-AA7E-7237958987E4}" destId="{0D92082A-C573-4F82-95EC-0D03FA20166D}" srcOrd="3" destOrd="0" presId="urn:microsoft.com/office/officeart/2018/2/layout/IconVerticalSolidList"/>
    <dgm:cxn modelId="{EE5B6D34-49D9-41A9-9BBA-380F35DA5279}" type="presParOf" srcId="{666D288B-A46B-450C-9719-BF62B559DFF0}" destId="{78999600-7BB1-4FC1-AA7D-1B437CC324F3}" srcOrd="5" destOrd="0" presId="urn:microsoft.com/office/officeart/2018/2/layout/IconVerticalSolidList"/>
    <dgm:cxn modelId="{1A082EB8-6922-4DA1-997B-0B35B4833ABC}" type="presParOf" srcId="{666D288B-A46B-450C-9719-BF62B559DFF0}" destId="{B8BE5FD6-598F-42F2-BBAE-86671F12CDC6}" srcOrd="6" destOrd="0" presId="urn:microsoft.com/office/officeart/2018/2/layout/IconVerticalSolidList"/>
    <dgm:cxn modelId="{2088DF6E-0847-477D-8AE0-F18EA052E100}" type="presParOf" srcId="{B8BE5FD6-598F-42F2-BBAE-86671F12CDC6}" destId="{FE4B9343-0B97-4765-9D47-E744043CDFEE}" srcOrd="0" destOrd="0" presId="urn:microsoft.com/office/officeart/2018/2/layout/IconVerticalSolidList"/>
    <dgm:cxn modelId="{4C5E151F-6093-439B-A08F-FD0C0697E8B6}" type="presParOf" srcId="{B8BE5FD6-598F-42F2-BBAE-86671F12CDC6}" destId="{927B6652-157E-452B-B1C7-CBD2EA0D9B27}" srcOrd="1" destOrd="0" presId="urn:microsoft.com/office/officeart/2018/2/layout/IconVerticalSolidList"/>
    <dgm:cxn modelId="{02A86435-5A32-4B21-9CB5-BEB32CE1F35E}" type="presParOf" srcId="{B8BE5FD6-598F-42F2-BBAE-86671F12CDC6}" destId="{B26D4874-059E-4A82-8A30-DBCACC906EE0}" srcOrd="2" destOrd="0" presId="urn:microsoft.com/office/officeart/2018/2/layout/IconVerticalSolidList"/>
    <dgm:cxn modelId="{FB2F3570-0D52-4994-8F1C-7126FEA15530}" type="presParOf" srcId="{B8BE5FD6-598F-42F2-BBAE-86671F12CDC6}" destId="{7AEC98B5-3E6E-4A09-ADD2-6E54943F30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36FA39-9CB5-40BB-9C3A-2CAC3F80185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CFCBD01-9667-41D2-8DDC-FF13C445675E}">
      <dgm:prSet/>
      <dgm:spPr/>
      <dgm:t>
        <a:bodyPr/>
        <a:lstStyle/>
        <a:p>
          <a:r>
            <a:rPr lang="en-US"/>
            <a:t>Confirming Official </a:t>
          </a:r>
          <a:r>
            <a:rPr lang="en-US" b="1"/>
            <a:t>must confirm</a:t>
          </a:r>
          <a:endParaRPr lang="en-US"/>
        </a:p>
      </dgm:t>
    </dgm:pt>
    <dgm:pt modelId="{E3823541-5F72-4B27-AE1A-A2147456F333}" type="parTrans" cxnId="{A650D469-30E3-4902-B52B-0D22247C860E}">
      <dgm:prSet/>
      <dgm:spPr/>
      <dgm:t>
        <a:bodyPr/>
        <a:lstStyle/>
        <a:p>
          <a:endParaRPr lang="en-US"/>
        </a:p>
      </dgm:t>
    </dgm:pt>
    <dgm:pt modelId="{7D9D307A-D592-4424-B368-E15AE4CB0D56}" type="sibTrans" cxnId="{A650D469-30E3-4902-B52B-0D22247C860E}">
      <dgm:prSet/>
      <dgm:spPr/>
      <dgm:t>
        <a:bodyPr/>
        <a:lstStyle/>
        <a:p>
          <a:endParaRPr lang="en-US"/>
        </a:p>
      </dgm:t>
    </dgm:pt>
    <dgm:pt modelId="{7A612DA3-FFA4-4FE4-A633-590C9C45C915}">
      <dgm:prSet/>
      <dgm:spPr/>
      <dgm:t>
        <a:bodyPr/>
        <a:lstStyle/>
        <a:p>
          <a:r>
            <a:rPr lang="en-US" dirty="0"/>
            <a:t>The eligibility status of application was approved correctly.</a:t>
          </a:r>
        </a:p>
      </dgm:t>
    </dgm:pt>
    <dgm:pt modelId="{12443A5E-C39B-490A-A054-24A78FAB2D04}" type="parTrans" cxnId="{3B934339-9BF9-46FD-91DB-FCC12B9018A4}">
      <dgm:prSet/>
      <dgm:spPr/>
      <dgm:t>
        <a:bodyPr/>
        <a:lstStyle/>
        <a:p>
          <a:endParaRPr lang="en-US"/>
        </a:p>
      </dgm:t>
    </dgm:pt>
    <dgm:pt modelId="{BEC65B8E-2CF6-4771-977C-1A3FE2AE69CE}" type="sibTrans" cxnId="{3B934339-9BF9-46FD-91DB-FCC12B9018A4}">
      <dgm:prSet/>
      <dgm:spPr/>
      <dgm:t>
        <a:bodyPr/>
        <a:lstStyle/>
        <a:p>
          <a:endParaRPr lang="en-US"/>
        </a:p>
      </dgm:t>
    </dgm:pt>
    <dgm:pt modelId="{291536A2-1222-4FE8-989D-0421FDAFF0E8}">
      <dgm:prSet/>
      <dgm:spPr/>
      <dgm:t>
        <a:bodyPr/>
        <a:lstStyle/>
        <a:p>
          <a:r>
            <a:rPr lang="en-US" b="1"/>
            <a:t>This person must initial or sign the selected application(s) prior to mailing letter to the household.</a:t>
          </a:r>
          <a:endParaRPr lang="en-US"/>
        </a:p>
      </dgm:t>
    </dgm:pt>
    <dgm:pt modelId="{45F14E5C-0700-4ECF-BB0E-84C019D82A80}" type="parTrans" cxnId="{B5FDC0DB-73A7-4906-8C62-7EE057EA1753}">
      <dgm:prSet/>
      <dgm:spPr/>
      <dgm:t>
        <a:bodyPr/>
        <a:lstStyle/>
        <a:p>
          <a:endParaRPr lang="en-US"/>
        </a:p>
      </dgm:t>
    </dgm:pt>
    <dgm:pt modelId="{563E88B4-C419-414B-8119-9C6DE8668E3B}" type="sibTrans" cxnId="{B5FDC0DB-73A7-4906-8C62-7EE057EA1753}">
      <dgm:prSet/>
      <dgm:spPr/>
      <dgm:t>
        <a:bodyPr/>
        <a:lstStyle/>
        <a:p>
          <a:endParaRPr lang="en-US"/>
        </a:p>
      </dgm:t>
    </dgm:pt>
    <dgm:pt modelId="{F0CC9DB9-22DF-4168-ABA2-9836311EFBDD}" type="pres">
      <dgm:prSet presAssocID="{3636FA39-9CB5-40BB-9C3A-2CAC3F80185F}" presName="outerComposite" presStyleCnt="0">
        <dgm:presLayoutVars>
          <dgm:chMax val="5"/>
          <dgm:dir/>
          <dgm:resizeHandles val="exact"/>
        </dgm:presLayoutVars>
      </dgm:prSet>
      <dgm:spPr/>
    </dgm:pt>
    <dgm:pt modelId="{392D14B5-26AF-42FF-8DAC-B897A4FB3F57}" type="pres">
      <dgm:prSet presAssocID="{3636FA39-9CB5-40BB-9C3A-2CAC3F80185F}" presName="dummyMaxCanvas" presStyleCnt="0">
        <dgm:presLayoutVars/>
      </dgm:prSet>
      <dgm:spPr/>
    </dgm:pt>
    <dgm:pt modelId="{3949BB0C-BDEF-4AC5-A35D-E6804615D06E}" type="pres">
      <dgm:prSet presAssocID="{3636FA39-9CB5-40BB-9C3A-2CAC3F80185F}" presName="ThreeNodes_1" presStyleLbl="node1" presStyleIdx="0" presStyleCnt="3">
        <dgm:presLayoutVars>
          <dgm:bulletEnabled val="1"/>
        </dgm:presLayoutVars>
      </dgm:prSet>
      <dgm:spPr/>
    </dgm:pt>
    <dgm:pt modelId="{C6016216-1BBD-4B9A-8929-2686BBE3A950}" type="pres">
      <dgm:prSet presAssocID="{3636FA39-9CB5-40BB-9C3A-2CAC3F80185F}" presName="ThreeNodes_2" presStyleLbl="node1" presStyleIdx="1" presStyleCnt="3">
        <dgm:presLayoutVars>
          <dgm:bulletEnabled val="1"/>
        </dgm:presLayoutVars>
      </dgm:prSet>
      <dgm:spPr/>
    </dgm:pt>
    <dgm:pt modelId="{B85095BB-119D-4545-BE35-C55D745BAB1C}" type="pres">
      <dgm:prSet presAssocID="{3636FA39-9CB5-40BB-9C3A-2CAC3F80185F}" presName="ThreeNodes_3" presStyleLbl="node1" presStyleIdx="2" presStyleCnt="3">
        <dgm:presLayoutVars>
          <dgm:bulletEnabled val="1"/>
        </dgm:presLayoutVars>
      </dgm:prSet>
      <dgm:spPr/>
    </dgm:pt>
    <dgm:pt modelId="{82840912-0457-4916-84B6-7C1CC79E6BC2}" type="pres">
      <dgm:prSet presAssocID="{3636FA39-9CB5-40BB-9C3A-2CAC3F80185F}" presName="ThreeConn_1-2" presStyleLbl="fgAccFollowNode1" presStyleIdx="0" presStyleCnt="2">
        <dgm:presLayoutVars>
          <dgm:bulletEnabled val="1"/>
        </dgm:presLayoutVars>
      </dgm:prSet>
      <dgm:spPr/>
    </dgm:pt>
    <dgm:pt modelId="{D60548C1-250B-402B-9103-F78DFEF14153}" type="pres">
      <dgm:prSet presAssocID="{3636FA39-9CB5-40BB-9C3A-2CAC3F80185F}" presName="ThreeConn_2-3" presStyleLbl="fgAccFollowNode1" presStyleIdx="1" presStyleCnt="2">
        <dgm:presLayoutVars>
          <dgm:bulletEnabled val="1"/>
        </dgm:presLayoutVars>
      </dgm:prSet>
      <dgm:spPr/>
    </dgm:pt>
    <dgm:pt modelId="{71E75E5B-FA55-46D2-8C5E-82C207762945}" type="pres">
      <dgm:prSet presAssocID="{3636FA39-9CB5-40BB-9C3A-2CAC3F80185F}" presName="ThreeNodes_1_text" presStyleLbl="node1" presStyleIdx="2" presStyleCnt="3">
        <dgm:presLayoutVars>
          <dgm:bulletEnabled val="1"/>
        </dgm:presLayoutVars>
      </dgm:prSet>
      <dgm:spPr/>
    </dgm:pt>
    <dgm:pt modelId="{F59A6576-79AA-4DB2-BB6D-A23A834C7E41}" type="pres">
      <dgm:prSet presAssocID="{3636FA39-9CB5-40BB-9C3A-2CAC3F80185F}" presName="ThreeNodes_2_text" presStyleLbl="node1" presStyleIdx="2" presStyleCnt="3">
        <dgm:presLayoutVars>
          <dgm:bulletEnabled val="1"/>
        </dgm:presLayoutVars>
      </dgm:prSet>
      <dgm:spPr/>
    </dgm:pt>
    <dgm:pt modelId="{17CF05D8-78D4-4C67-A670-78A55774A45D}" type="pres">
      <dgm:prSet presAssocID="{3636FA39-9CB5-40BB-9C3A-2CAC3F80185F}" presName="ThreeNodes_3_text" presStyleLbl="node1" presStyleIdx="2" presStyleCnt="3">
        <dgm:presLayoutVars>
          <dgm:bulletEnabled val="1"/>
        </dgm:presLayoutVars>
      </dgm:prSet>
      <dgm:spPr/>
    </dgm:pt>
  </dgm:ptLst>
  <dgm:cxnLst>
    <dgm:cxn modelId="{2F231F15-499E-490B-8DA4-3B41616FA261}" type="presOf" srcId="{BEC65B8E-2CF6-4771-977C-1A3FE2AE69CE}" destId="{D60548C1-250B-402B-9103-F78DFEF14153}" srcOrd="0" destOrd="0" presId="urn:microsoft.com/office/officeart/2005/8/layout/vProcess5"/>
    <dgm:cxn modelId="{3B934339-9BF9-46FD-91DB-FCC12B9018A4}" srcId="{3636FA39-9CB5-40BB-9C3A-2CAC3F80185F}" destId="{7A612DA3-FFA4-4FE4-A633-590C9C45C915}" srcOrd="1" destOrd="0" parTransId="{12443A5E-C39B-490A-A054-24A78FAB2D04}" sibTransId="{BEC65B8E-2CF6-4771-977C-1A3FE2AE69CE}"/>
    <dgm:cxn modelId="{81C7E63C-923B-451C-98AE-3CE38D2F8D2E}" type="presOf" srcId="{7A612DA3-FFA4-4FE4-A633-590C9C45C915}" destId="{C6016216-1BBD-4B9A-8929-2686BBE3A950}" srcOrd="0" destOrd="0" presId="urn:microsoft.com/office/officeart/2005/8/layout/vProcess5"/>
    <dgm:cxn modelId="{B5AF7A3E-0A5D-458B-B2FA-DD63A8AFB77D}" type="presOf" srcId="{291536A2-1222-4FE8-989D-0421FDAFF0E8}" destId="{17CF05D8-78D4-4C67-A670-78A55774A45D}" srcOrd="1" destOrd="0" presId="urn:microsoft.com/office/officeart/2005/8/layout/vProcess5"/>
    <dgm:cxn modelId="{89A0EE60-DF4A-4099-8190-C91F4B5519F7}" type="presOf" srcId="{7D9D307A-D592-4424-B368-E15AE4CB0D56}" destId="{82840912-0457-4916-84B6-7C1CC79E6BC2}" srcOrd="0" destOrd="0" presId="urn:microsoft.com/office/officeart/2005/8/layout/vProcess5"/>
    <dgm:cxn modelId="{8E908C48-CB0F-4E44-BC61-2F2F8FC16C2E}" type="presOf" srcId="{7CFCBD01-9667-41D2-8DDC-FF13C445675E}" destId="{71E75E5B-FA55-46D2-8C5E-82C207762945}" srcOrd="1" destOrd="0" presId="urn:microsoft.com/office/officeart/2005/8/layout/vProcess5"/>
    <dgm:cxn modelId="{A650D469-30E3-4902-B52B-0D22247C860E}" srcId="{3636FA39-9CB5-40BB-9C3A-2CAC3F80185F}" destId="{7CFCBD01-9667-41D2-8DDC-FF13C445675E}" srcOrd="0" destOrd="0" parTransId="{E3823541-5F72-4B27-AE1A-A2147456F333}" sibTransId="{7D9D307A-D592-4424-B368-E15AE4CB0D56}"/>
    <dgm:cxn modelId="{79F16773-D51C-4FDA-B63C-171A5DB1A4E3}" type="presOf" srcId="{7A612DA3-FFA4-4FE4-A633-590C9C45C915}" destId="{F59A6576-79AA-4DB2-BB6D-A23A834C7E41}" srcOrd="1" destOrd="0" presId="urn:microsoft.com/office/officeart/2005/8/layout/vProcess5"/>
    <dgm:cxn modelId="{D39E8D56-98F9-46AA-9EFB-1D2A1D450D73}" type="presOf" srcId="{291536A2-1222-4FE8-989D-0421FDAFF0E8}" destId="{B85095BB-119D-4545-BE35-C55D745BAB1C}" srcOrd="0" destOrd="0" presId="urn:microsoft.com/office/officeart/2005/8/layout/vProcess5"/>
    <dgm:cxn modelId="{AE7B6F9C-FD32-4B52-AAC4-F8C58BE7D2EF}" type="presOf" srcId="{3636FA39-9CB5-40BB-9C3A-2CAC3F80185F}" destId="{F0CC9DB9-22DF-4168-ABA2-9836311EFBDD}" srcOrd="0" destOrd="0" presId="urn:microsoft.com/office/officeart/2005/8/layout/vProcess5"/>
    <dgm:cxn modelId="{B5FDC0DB-73A7-4906-8C62-7EE057EA1753}" srcId="{3636FA39-9CB5-40BB-9C3A-2CAC3F80185F}" destId="{291536A2-1222-4FE8-989D-0421FDAFF0E8}" srcOrd="2" destOrd="0" parTransId="{45F14E5C-0700-4ECF-BB0E-84C019D82A80}" sibTransId="{563E88B4-C419-414B-8119-9C6DE8668E3B}"/>
    <dgm:cxn modelId="{008F84F2-B945-42A3-86C4-5924D6D289A6}" type="presOf" srcId="{7CFCBD01-9667-41D2-8DDC-FF13C445675E}" destId="{3949BB0C-BDEF-4AC5-A35D-E6804615D06E}" srcOrd="0" destOrd="0" presId="urn:microsoft.com/office/officeart/2005/8/layout/vProcess5"/>
    <dgm:cxn modelId="{0629ED9F-51FF-448C-98D5-5CB9C6B0D55F}" type="presParOf" srcId="{F0CC9DB9-22DF-4168-ABA2-9836311EFBDD}" destId="{392D14B5-26AF-42FF-8DAC-B897A4FB3F57}" srcOrd="0" destOrd="0" presId="urn:microsoft.com/office/officeart/2005/8/layout/vProcess5"/>
    <dgm:cxn modelId="{02B5B8AE-B5FD-40F7-95B9-6FDF919BB68A}" type="presParOf" srcId="{F0CC9DB9-22DF-4168-ABA2-9836311EFBDD}" destId="{3949BB0C-BDEF-4AC5-A35D-E6804615D06E}" srcOrd="1" destOrd="0" presId="urn:microsoft.com/office/officeart/2005/8/layout/vProcess5"/>
    <dgm:cxn modelId="{A2FE2CE0-A3C1-4291-B24C-314DABE0F5BA}" type="presParOf" srcId="{F0CC9DB9-22DF-4168-ABA2-9836311EFBDD}" destId="{C6016216-1BBD-4B9A-8929-2686BBE3A950}" srcOrd="2" destOrd="0" presId="urn:microsoft.com/office/officeart/2005/8/layout/vProcess5"/>
    <dgm:cxn modelId="{E818AE4D-F2BC-4243-9321-6D6ABA65A5FA}" type="presParOf" srcId="{F0CC9DB9-22DF-4168-ABA2-9836311EFBDD}" destId="{B85095BB-119D-4545-BE35-C55D745BAB1C}" srcOrd="3" destOrd="0" presId="urn:microsoft.com/office/officeart/2005/8/layout/vProcess5"/>
    <dgm:cxn modelId="{7BA171C6-CAD1-4E98-AED0-227F85F1E12A}" type="presParOf" srcId="{F0CC9DB9-22DF-4168-ABA2-9836311EFBDD}" destId="{82840912-0457-4916-84B6-7C1CC79E6BC2}" srcOrd="4" destOrd="0" presId="urn:microsoft.com/office/officeart/2005/8/layout/vProcess5"/>
    <dgm:cxn modelId="{D5407687-5270-4C62-B13C-09D976460610}" type="presParOf" srcId="{F0CC9DB9-22DF-4168-ABA2-9836311EFBDD}" destId="{D60548C1-250B-402B-9103-F78DFEF14153}" srcOrd="5" destOrd="0" presId="urn:microsoft.com/office/officeart/2005/8/layout/vProcess5"/>
    <dgm:cxn modelId="{29ABA54B-E245-4FEB-869C-7C177484FFEC}" type="presParOf" srcId="{F0CC9DB9-22DF-4168-ABA2-9836311EFBDD}" destId="{71E75E5B-FA55-46D2-8C5E-82C207762945}" srcOrd="6" destOrd="0" presId="urn:microsoft.com/office/officeart/2005/8/layout/vProcess5"/>
    <dgm:cxn modelId="{B5A19D00-7506-44EB-B721-D21FBF254747}" type="presParOf" srcId="{F0CC9DB9-22DF-4168-ABA2-9836311EFBDD}" destId="{F59A6576-79AA-4DB2-BB6D-A23A834C7E41}" srcOrd="7" destOrd="0" presId="urn:microsoft.com/office/officeart/2005/8/layout/vProcess5"/>
    <dgm:cxn modelId="{8E88143A-4AB3-4AA5-8D60-FCDBAE7392D0}" type="presParOf" srcId="{F0CC9DB9-22DF-4168-ABA2-9836311EFBDD}" destId="{17CF05D8-78D4-4C67-A670-78A55774A45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1DB8D9-EDF8-4A12-BC99-7B38208F78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EDFD51-DD13-424A-8420-04C08929D3F9}">
      <dgm:prSet/>
      <dgm:spPr/>
      <dgm:t>
        <a:bodyPr/>
        <a:lstStyle/>
        <a:p>
          <a:r>
            <a:rPr lang="en-US" dirty="0"/>
            <a:t>Proof of benefit(s)</a:t>
          </a:r>
        </a:p>
      </dgm:t>
    </dgm:pt>
    <dgm:pt modelId="{4D8D1FEC-D0EE-4FBA-8424-4FB401451A36}" type="parTrans" cxnId="{5D94070A-BC35-477F-96AB-7923D2AB0245}">
      <dgm:prSet/>
      <dgm:spPr/>
      <dgm:t>
        <a:bodyPr/>
        <a:lstStyle/>
        <a:p>
          <a:endParaRPr lang="en-US"/>
        </a:p>
      </dgm:t>
    </dgm:pt>
    <dgm:pt modelId="{B74B8F88-9C89-4107-BDF8-D513C493FAF6}" type="sibTrans" cxnId="{5D94070A-BC35-477F-96AB-7923D2AB0245}">
      <dgm:prSet/>
      <dgm:spPr/>
      <dgm:t>
        <a:bodyPr/>
        <a:lstStyle/>
        <a:p>
          <a:endParaRPr lang="en-US"/>
        </a:p>
      </dgm:t>
    </dgm:pt>
    <dgm:pt modelId="{3E2835B3-2269-4C72-B14F-E3C9F68C2C70}">
      <dgm:prSet/>
      <dgm:spPr/>
      <dgm:t>
        <a:bodyPr/>
        <a:lstStyle/>
        <a:p>
          <a:r>
            <a:rPr lang="en-US" dirty="0"/>
            <a:t>Date information is required; </a:t>
          </a:r>
        </a:p>
      </dgm:t>
    </dgm:pt>
    <dgm:pt modelId="{B729DA14-78F0-42A7-8D4E-A09F1807B652}" type="parTrans" cxnId="{C55661E0-295D-40D5-8D7C-A75C5C39DFC4}">
      <dgm:prSet/>
      <dgm:spPr/>
      <dgm:t>
        <a:bodyPr/>
        <a:lstStyle/>
        <a:p>
          <a:endParaRPr lang="en-US"/>
        </a:p>
      </dgm:t>
    </dgm:pt>
    <dgm:pt modelId="{9FE88602-0573-415D-9CCA-1FFB82B97CB1}" type="sibTrans" cxnId="{C55661E0-295D-40D5-8D7C-A75C5C39DFC4}">
      <dgm:prSet/>
      <dgm:spPr/>
      <dgm:t>
        <a:bodyPr/>
        <a:lstStyle/>
        <a:p>
          <a:endParaRPr lang="en-US"/>
        </a:p>
      </dgm:t>
    </dgm:pt>
    <dgm:pt modelId="{60D725E3-CAF6-488A-BA4D-80474CBB4AB7}">
      <dgm:prSet/>
      <dgm:spPr/>
      <dgm:t>
        <a:bodyPr/>
        <a:lstStyle/>
        <a:p>
          <a:r>
            <a:rPr lang="en-US" dirty="0"/>
            <a:t>Name of an SFA official who can answer questions; and </a:t>
          </a:r>
        </a:p>
      </dgm:t>
    </dgm:pt>
    <dgm:pt modelId="{389B1F63-D8D9-4F7B-BDC3-9595A95298B5}" type="parTrans" cxnId="{73257E4A-8CD5-493F-A42D-0C6C11A6054B}">
      <dgm:prSet/>
      <dgm:spPr/>
      <dgm:t>
        <a:bodyPr/>
        <a:lstStyle/>
        <a:p>
          <a:endParaRPr lang="en-US"/>
        </a:p>
      </dgm:t>
    </dgm:pt>
    <dgm:pt modelId="{2769A79B-94C1-4478-92E8-667C148637DA}" type="sibTrans" cxnId="{73257E4A-8CD5-493F-A42D-0C6C11A6054B}">
      <dgm:prSet/>
      <dgm:spPr/>
      <dgm:t>
        <a:bodyPr/>
        <a:lstStyle/>
        <a:p>
          <a:endParaRPr lang="en-US"/>
        </a:p>
      </dgm:t>
    </dgm:pt>
    <dgm:pt modelId="{D40D5ACD-E991-4E9E-BD54-6CB1E52F6149}">
      <dgm:prSet/>
      <dgm:spPr/>
      <dgm:t>
        <a:bodyPr/>
        <a:lstStyle/>
        <a:p>
          <a:r>
            <a:rPr lang="en-US"/>
            <a:t>No-cost telephone number</a:t>
          </a:r>
          <a:r>
            <a:rPr lang="en-US" b="1"/>
            <a:t> </a:t>
          </a:r>
          <a:endParaRPr lang="en-US"/>
        </a:p>
      </dgm:t>
    </dgm:pt>
    <dgm:pt modelId="{1015567B-7C8E-411D-BA41-63E6D722BF26}" type="parTrans" cxnId="{69D9D660-CF9E-4AFE-B4BB-E539E339D3FE}">
      <dgm:prSet/>
      <dgm:spPr/>
      <dgm:t>
        <a:bodyPr/>
        <a:lstStyle/>
        <a:p>
          <a:endParaRPr lang="en-US"/>
        </a:p>
      </dgm:t>
    </dgm:pt>
    <dgm:pt modelId="{56F3D605-4787-4BC9-A73F-66BD5721FF2D}" type="sibTrans" cxnId="{69D9D660-CF9E-4AFE-B4BB-E539E339D3FE}">
      <dgm:prSet/>
      <dgm:spPr/>
      <dgm:t>
        <a:bodyPr/>
        <a:lstStyle/>
        <a:p>
          <a:endParaRPr lang="en-US"/>
        </a:p>
      </dgm:t>
    </dgm:pt>
    <dgm:pt modelId="{F62BA8AC-CDD8-4532-842B-73B26393AD76}" type="pres">
      <dgm:prSet presAssocID="{991DB8D9-EDF8-4A12-BC99-7B38208F7836}" presName="root" presStyleCnt="0">
        <dgm:presLayoutVars>
          <dgm:dir/>
          <dgm:resizeHandles val="exact"/>
        </dgm:presLayoutVars>
      </dgm:prSet>
      <dgm:spPr/>
    </dgm:pt>
    <dgm:pt modelId="{08CB8BA2-908D-4734-83D2-D96DA402E1D3}" type="pres">
      <dgm:prSet presAssocID="{D1EDFD51-DD13-424A-8420-04C08929D3F9}" presName="compNode" presStyleCnt="0"/>
      <dgm:spPr/>
    </dgm:pt>
    <dgm:pt modelId="{CC47F854-FBEF-4EF0-9E19-7C2987CD9FAA}" type="pres">
      <dgm:prSet presAssocID="{D1EDFD51-DD13-424A-8420-04C08929D3F9}" presName="bgRect" presStyleLbl="bgShp" presStyleIdx="0" presStyleCnt="4" custScaleY="131912"/>
      <dgm:spPr/>
    </dgm:pt>
    <dgm:pt modelId="{685CC10D-DF1D-408E-B54C-F7EB00478FE7}" type="pres">
      <dgm:prSet presAssocID="{D1EDFD51-DD13-424A-8420-04C08929D3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A474E889-3EC4-4D4F-B887-149D555CA767}" type="pres">
      <dgm:prSet presAssocID="{D1EDFD51-DD13-424A-8420-04C08929D3F9}" presName="spaceRect" presStyleCnt="0"/>
      <dgm:spPr/>
    </dgm:pt>
    <dgm:pt modelId="{CECCCA05-AC5F-4DB2-908F-C1A2320525B6}" type="pres">
      <dgm:prSet presAssocID="{D1EDFD51-DD13-424A-8420-04C08929D3F9}" presName="parTx" presStyleLbl="revTx" presStyleIdx="0" presStyleCnt="4" custScaleY="99986">
        <dgm:presLayoutVars>
          <dgm:chMax val="0"/>
          <dgm:chPref val="0"/>
        </dgm:presLayoutVars>
      </dgm:prSet>
      <dgm:spPr/>
    </dgm:pt>
    <dgm:pt modelId="{89F9B354-9066-4E18-B229-BBB2FEAC6BC3}" type="pres">
      <dgm:prSet presAssocID="{B74B8F88-9C89-4107-BDF8-D513C493FAF6}" presName="sibTrans" presStyleCnt="0"/>
      <dgm:spPr/>
    </dgm:pt>
    <dgm:pt modelId="{7E7E7490-97E6-47C6-826C-CC7AAAC93722}" type="pres">
      <dgm:prSet presAssocID="{3E2835B3-2269-4C72-B14F-E3C9F68C2C70}" presName="compNode" presStyleCnt="0"/>
      <dgm:spPr/>
    </dgm:pt>
    <dgm:pt modelId="{3692A4B0-97A0-42D7-90ED-C8198A3DEE37}" type="pres">
      <dgm:prSet presAssocID="{3E2835B3-2269-4C72-B14F-E3C9F68C2C70}" presName="bgRect" presStyleLbl="bgShp" presStyleIdx="1" presStyleCnt="4"/>
      <dgm:spPr/>
    </dgm:pt>
    <dgm:pt modelId="{2D0F9F5D-1178-4107-8EC0-F6A1A6541E28}" type="pres">
      <dgm:prSet presAssocID="{3E2835B3-2269-4C72-B14F-E3C9F68C2C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D39A1B23-76CF-432C-8251-5E5D2CBC0786}" type="pres">
      <dgm:prSet presAssocID="{3E2835B3-2269-4C72-B14F-E3C9F68C2C70}" presName="spaceRect" presStyleCnt="0"/>
      <dgm:spPr/>
    </dgm:pt>
    <dgm:pt modelId="{823E7AAD-28DB-4553-82BB-43A43EF5257A}" type="pres">
      <dgm:prSet presAssocID="{3E2835B3-2269-4C72-B14F-E3C9F68C2C70}" presName="parTx" presStyleLbl="revTx" presStyleIdx="1" presStyleCnt="4">
        <dgm:presLayoutVars>
          <dgm:chMax val="0"/>
          <dgm:chPref val="0"/>
        </dgm:presLayoutVars>
      </dgm:prSet>
      <dgm:spPr/>
    </dgm:pt>
    <dgm:pt modelId="{05AC4A94-C3FE-4F51-964D-C3D440B680DA}" type="pres">
      <dgm:prSet presAssocID="{9FE88602-0573-415D-9CCA-1FFB82B97CB1}" presName="sibTrans" presStyleCnt="0"/>
      <dgm:spPr/>
    </dgm:pt>
    <dgm:pt modelId="{CAEDB9B7-AB4F-4BC9-8968-B6167AACE5D6}" type="pres">
      <dgm:prSet presAssocID="{60D725E3-CAF6-488A-BA4D-80474CBB4AB7}" presName="compNode" presStyleCnt="0"/>
      <dgm:spPr/>
    </dgm:pt>
    <dgm:pt modelId="{35611133-883F-461E-BE35-52AA9D477B05}" type="pres">
      <dgm:prSet presAssocID="{60D725E3-CAF6-488A-BA4D-80474CBB4AB7}" presName="bgRect" presStyleLbl="bgShp" presStyleIdx="2" presStyleCnt="4"/>
      <dgm:spPr/>
    </dgm:pt>
    <dgm:pt modelId="{58F4B007-2998-45E3-9F9F-A93D1D751EB9}" type="pres">
      <dgm:prSet presAssocID="{60D725E3-CAF6-488A-BA4D-80474CBB4A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B28A7CEC-B37A-457A-BD32-762BAFBB35A4}" type="pres">
      <dgm:prSet presAssocID="{60D725E3-CAF6-488A-BA4D-80474CBB4AB7}" presName="spaceRect" presStyleCnt="0"/>
      <dgm:spPr/>
    </dgm:pt>
    <dgm:pt modelId="{D64ADD59-020E-44D8-B321-297260D60ED3}" type="pres">
      <dgm:prSet presAssocID="{60D725E3-CAF6-488A-BA4D-80474CBB4AB7}" presName="parTx" presStyleLbl="revTx" presStyleIdx="2" presStyleCnt="4">
        <dgm:presLayoutVars>
          <dgm:chMax val="0"/>
          <dgm:chPref val="0"/>
        </dgm:presLayoutVars>
      </dgm:prSet>
      <dgm:spPr/>
    </dgm:pt>
    <dgm:pt modelId="{E83599F3-9EC0-4DB9-8400-350ECB8CDC83}" type="pres">
      <dgm:prSet presAssocID="{2769A79B-94C1-4478-92E8-667C148637DA}" presName="sibTrans" presStyleCnt="0"/>
      <dgm:spPr/>
    </dgm:pt>
    <dgm:pt modelId="{CA5E331D-5735-4EA0-B729-2A65F00686FE}" type="pres">
      <dgm:prSet presAssocID="{D40D5ACD-E991-4E9E-BD54-6CB1E52F6149}" presName="compNode" presStyleCnt="0"/>
      <dgm:spPr/>
    </dgm:pt>
    <dgm:pt modelId="{19F5108D-A921-43C8-88FD-A254DABAA286}" type="pres">
      <dgm:prSet presAssocID="{D40D5ACD-E991-4E9E-BD54-6CB1E52F6149}" presName="bgRect" presStyleLbl="bgShp" presStyleIdx="3" presStyleCnt="4"/>
      <dgm:spPr/>
    </dgm:pt>
    <dgm:pt modelId="{9B06CB1B-D405-434F-BF0D-09AAF41F1A66}" type="pres">
      <dgm:prSet presAssocID="{D40D5ACD-E991-4E9E-BD54-6CB1E52F61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41F9D1FD-1673-4FEC-929D-894E65401E14}" type="pres">
      <dgm:prSet presAssocID="{D40D5ACD-E991-4E9E-BD54-6CB1E52F6149}" presName="spaceRect" presStyleCnt="0"/>
      <dgm:spPr/>
    </dgm:pt>
    <dgm:pt modelId="{9A517194-7C1D-44CD-A3BB-B881B51C4168}" type="pres">
      <dgm:prSet presAssocID="{D40D5ACD-E991-4E9E-BD54-6CB1E52F6149}" presName="parTx" presStyleLbl="revTx" presStyleIdx="3" presStyleCnt="4">
        <dgm:presLayoutVars>
          <dgm:chMax val="0"/>
          <dgm:chPref val="0"/>
        </dgm:presLayoutVars>
      </dgm:prSet>
      <dgm:spPr/>
    </dgm:pt>
  </dgm:ptLst>
  <dgm:cxnLst>
    <dgm:cxn modelId="{5D94070A-BC35-477F-96AB-7923D2AB0245}" srcId="{991DB8D9-EDF8-4A12-BC99-7B38208F7836}" destId="{D1EDFD51-DD13-424A-8420-04C08929D3F9}" srcOrd="0" destOrd="0" parTransId="{4D8D1FEC-D0EE-4FBA-8424-4FB401451A36}" sibTransId="{B74B8F88-9C89-4107-BDF8-D513C493FAF6}"/>
    <dgm:cxn modelId="{5425392B-64AB-4A09-BBE7-8006D7933701}" type="presOf" srcId="{3E2835B3-2269-4C72-B14F-E3C9F68C2C70}" destId="{823E7AAD-28DB-4553-82BB-43A43EF5257A}" srcOrd="0" destOrd="0" presId="urn:microsoft.com/office/officeart/2018/2/layout/IconVerticalSolidList"/>
    <dgm:cxn modelId="{3F62B533-DFEC-45FE-9640-CD335356721C}" type="presOf" srcId="{60D725E3-CAF6-488A-BA4D-80474CBB4AB7}" destId="{D64ADD59-020E-44D8-B321-297260D60ED3}" srcOrd="0" destOrd="0" presId="urn:microsoft.com/office/officeart/2018/2/layout/IconVerticalSolidList"/>
    <dgm:cxn modelId="{69D9D660-CF9E-4AFE-B4BB-E539E339D3FE}" srcId="{991DB8D9-EDF8-4A12-BC99-7B38208F7836}" destId="{D40D5ACD-E991-4E9E-BD54-6CB1E52F6149}" srcOrd="3" destOrd="0" parTransId="{1015567B-7C8E-411D-BA41-63E6D722BF26}" sibTransId="{56F3D605-4787-4BC9-A73F-66BD5721FF2D}"/>
    <dgm:cxn modelId="{41827063-BBD0-437B-8A82-7E6E43FFA7A4}" type="presOf" srcId="{D40D5ACD-E991-4E9E-BD54-6CB1E52F6149}" destId="{9A517194-7C1D-44CD-A3BB-B881B51C4168}" srcOrd="0" destOrd="0" presId="urn:microsoft.com/office/officeart/2018/2/layout/IconVerticalSolidList"/>
    <dgm:cxn modelId="{73257E4A-8CD5-493F-A42D-0C6C11A6054B}" srcId="{991DB8D9-EDF8-4A12-BC99-7B38208F7836}" destId="{60D725E3-CAF6-488A-BA4D-80474CBB4AB7}" srcOrd="2" destOrd="0" parTransId="{389B1F63-D8D9-4F7B-BDC3-9595A95298B5}" sibTransId="{2769A79B-94C1-4478-92E8-667C148637DA}"/>
    <dgm:cxn modelId="{DAE02C9D-09CE-4528-9B98-7976E97BF022}" type="presOf" srcId="{991DB8D9-EDF8-4A12-BC99-7B38208F7836}" destId="{F62BA8AC-CDD8-4532-842B-73B26393AD76}" srcOrd="0" destOrd="0" presId="urn:microsoft.com/office/officeart/2018/2/layout/IconVerticalSolidList"/>
    <dgm:cxn modelId="{0C4681B7-51F4-488C-B62A-3A5CB044BF9D}" type="presOf" srcId="{D1EDFD51-DD13-424A-8420-04C08929D3F9}" destId="{CECCCA05-AC5F-4DB2-908F-C1A2320525B6}" srcOrd="0" destOrd="0" presId="urn:microsoft.com/office/officeart/2018/2/layout/IconVerticalSolidList"/>
    <dgm:cxn modelId="{C55661E0-295D-40D5-8D7C-A75C5C39DFC4}" srcId="{991DB8D9-EDF8-4A12-BC99-7B38208F7836}" destId="{3E2835B3-2269-4C72-B14F-E3C9F68C2C70}" srcOrd="1" destOrd="0" parTransId="{B729DA14-78F0-42A7-8D4E-A09F1807B652}" sibTransId="{9FE88602-0573-415D-9CCA-1FFB82B97CB1}"/>
    <dgm:cxn modelId="{CA8A8E57-3E13-4546-9706-3583AD6451D3}" type="presParOf" srcId="{F62BA8AC-CDD8-4532-842B-73B26393AD76}" destId="{08CB8BA2-908D-4734-83D2-D96DA402E1D3}" srcOrd="0" destOrd="0" presId="urn:microsoft.com/office/officeart/2018/2/layout/IconVerticalSolidList"/>
    <dgm:cxn modelId="{6C8FC413-6D8E-4170-89AE-B214A91DBDBC}" type="presParOf" srcId="{08CB8BA2-908D-4734-83D2-D96DA402E1D3}" destId="{CC47F854-FBEF-4EF0-9E19-7C2987CD9FAA}" srcOrd="0" destOrd="0" presId="urn:microsoft.com/office/officeart/2018/2/layout/IconVerticalSolidList"/>
    <dgm:cxn modelId="{4DCD2EDE-86B5-40F4-B40D-5C92CD74F28B}" type="presParOf" srcId="{08CB8BA2-908D-4734-83D2-D96DA402E1D3}" destId="{685CC10D-DF1D-408E-B54C-F7EB00478FE7}" srcOrd="1" destOrd="0" presId="urn:microsoft.com/office/officeart/2018/2/layout/IconVerticalSolidList"/>
    <dgm:cxn modelId="{495F0A67-AC2F-46F8-9631-5DD5F6F648FA}" type="presParOf" srcId="{08CB8BA2-908D-4734-83D2-D96DA402E1D3}" destId="{A474E889-3EC4-4D4F-B887-149D555CA767}" srcOrd="2" destOrd="0" presId="urn:microsoft.com/office/officeart/2018/2/layout/IconVerticalSolidList"/>
    <dgm:cxn modelId="{BE553D04-A00C-4033-A9EA-268265DEA9DB}" type="presParOf" srcId="{08CB8BA2-908D-4734-83D2-D96DA402E1D3}" destId="{CECCCA05-AC5F-4DB2-908F-C1A2320525B6}" srcOrd="3" destOrd="0" presId="urn:microsoft.com/office/officeart/2018/2/layout/IconVerticalSolidList"/>
    <dgm:cxn modelId="{2B4AD4B0-054C-4F1C-A714-15E95DA4090C}" type="presParOf" srcId="{F62BA8AC-CDD8-4532-842B-73B26393AD76}" destId="{89F9B354-9066-4E18-B229-BBB2FEAC6BC3}" srcOrd="1" destOrd="0" presId="urn:microsoft.com/office/officeart/2018/2/layout/IconVerticalSolidList"/>
    <dgm:cxn modelId="{9155B837-ACBC-4F58-BD63-04B6F57C0E64}" type="presParOf" srcId="{F62BA8AC-CDD8-4532-842B-73B26393AD76}" destId="{7E7E7490-97E6-47C6-826C-CC7AAAC93722}" srcOrd="2" destOrd="0" presId="urn:microsoft.com/office/officeart/2018/2/layout/IconVerticalSolidList"/>
    <dgm:cxn modelId="{8234B517-F113-42B6-B1F8-573E1D7EFB14}" type="presParOf" srcId="{7E7E7490-97E6-47C6-826C-CC7AAAC93722}" destId="{3692A4B0-97A0-42D7-90ED-C8198A3DEE37}" srcOrd="0" destOrd="0" presId="urn:microsoft.com/office/officeart/2018/2/layout/IconVerticalSolidList"/>
    <dgm:cxn modelId="{5CE23ED6-A709-4276-9339-1EFAEB809FAC}" type="presParOf" srcId="{7E7E7490-97E6-47C6-826C-CC7AAAC93722}" destId="{2D0F9F5D-1178-4107-8EC0-F6A1A6541E28}" srcOrd="1" destOrd="0" presId="urn:microsoft.com/office/officeart/2018/2/layout/IconVerticalSolidList"/>
    <dgm:cxn modelId="{9AB0E1B8-26AE-4D54-AC58-4560FD201056}" type="presParOf" srcId="{7E7E7490-97E6-47C6-826C-CC7AAAC93722}" destId="{D39A1B23-76CF-432C-8251-5E5D2CBC0786}" srcOrd="2" destOrd="0" presId="urn:microsoft.com/office/officeart/2018/2/layout/IconVerticalSolidList"/>
    <dgm:cxn modelId="{B69E905F-4672-43FA-BD2B-3BC6CFBDFF68}" type="presParOf" srcId="{7E7E7490-97E6-47C6-826C-CC7AAAC93722}" destId="{823E7AAD-28DB-4553-82BB-43A43EF5257A}" srcOrd="3" destOrd="0" presId="urn:microsoft.com/office/officeart/2018/2/layout/IconVerticalSolidList"/>
    <dgm:cxn modelId="{F5A7E822-0818-4D76-AF0F-1D9E54E25D3D}" type="presParOf" srcId="{F62BA8AC-CDD8-4532-842B-73B26393AD76}" destId="{05AC4A94-C3FE-4F51-964D-C3D440B680DA}" srcOrd="3" destOrd="0" presId="urn:microsoft.com/office/officeart/2018/2/layout/IconVerticalSolidList"/>
    <dgm:cxn modelId="{76E96987-BCD3-436F-AD69-047195300E60}" type="presParOf" srcId="{F62BA8AC-CDD8-4532-842B-73B26393AD76}" destId="{CAEDB9B7-AB4F-4BC9-8968-B6167AACE5D6}" srcOrd="4" destOrd="0" presId="urn:microsoft.com/office/officeart/2018/2/layout/IconVerticalSolidList"/>
    <dgm:cxn modelId="{30EDEB0B-A2E0-455A-96D7-71430E3697D8}" type="presParOf" srcId="{CAEDB9B7-AB4F-4BC9-8968-B6167AACE5D6}" destId="{35611133-883F-461E-BE35-52AA9D477B05}" srcOrd="0" destOrd="0" presId="urn:microsoft.com/office/officeart/2018/2/layout/IconVerticalSolidList"/>
    <dgm:cxn modelId="{026613D3-E8FD-482B-A3B4-D1013E1861E5}" type="presParOf" srcId="{CAEDB9B7-AB4F-4BC9-8968-B6167AACE5D6}" destId="{58F4B007-2998-45E3-9F9F-A93D1D751EB9}" srcOrd="1" destOrd="0" presId="urn:microsoft.com/office/officeart/2018/2/layout/IconVerticalSolidList"/>
    <dgm:cxn modelId="{E0B8B764-1A29-410F-B4B1-3EF7B61D6E0F}" type="presParOf" srcId="{CAEDB9B7-AB4F-4BC9-8968-B6167AACE5D6}" destId="{B28A7CEC-B37A-457A-BD32-762BAFBB35A4}" srcOrd="2" destOrd="0" presId="urn:microsoft.com/office/officeart/2018/2/layout/IconVerticalSolidList"/>
    <dgm:cxn modelId="{BB8E0201-1E18-40FD-A8A3-3FF55A455138}" type="presParOf" srcId="{CAEDB9B7-AB4F-4BC9-8968-B6167AACE5D6}" destId="{D64ADD59-020E-44D8-B321-297260D60ED3}" srcOrd="3" destOrd="0" presId="urn:microsoft.com/office/officeart/2018/2/layout/IconVerticalSolidList"/>
    <dgm:cxn modelId="{3DA3597D-784B-44A9-846F-86AC66F3F5D6}" type="presParOf" srcId="{F62BA8AC-CDD8-4532-842B-73B26393AD76}" destId="{E83599F3-9EC0-4DB9-8400-350ECB8CDC83}" srcOrd="5" destOrd="0" presId="urn:microsoft.com/office/officeart/2018/2/layout/IconVerticalSolidList"/>
    <dgm:cxn modelId="{28397D1D-E658-405C-8DEF-68A05EB493A6}" type="presParOf" srcId="{F62BA8AC-CDD8-4532-842B-73B26393AD76}" destId="{CA5E331D-5735-4EA0-B729-2A65F00686FE}" srcOrd="6" destOrd="0" presId="urn:microsoft.com/office/officeart/2018/2/layout/IconVerticalSolidList"/>
    <dgm:cxn modelId="{B894FBBE-5F84-4250-8999-0199258A91E2}" type="presParOf" srcId="{CA5E331D-5735-4EA0-B729-2A65F00686FE}" destId="{19F5108D-A921-43C8-88FD-A254DABAA286}" srcOrd="0" destOrd="0" presId="urn:microsoft.com/office/officeart/2018/2/layout/IconVerticalSolidList"/>
    <dgm:cxn modelId="{1797B3B9-F2BD-46C1-910F-2C3F5090BDA9}" type="presParOf" srcId="{CA5E331D-5735-4EA0-B729-2A65F00686FE}" destId="{9B06CB1B-D405-434F-BF0D-09AAF41F1A66}" srcOrd="1" destOrd="0" presId="urn:microsoft.com/office/officeart/2018/2/layout/IconVerticalSolidList"/>
    <dgm:cxn modelId="{F155B468-B191-448A-9BFA-E1223FE2D0C0}" type="presParOf" srcId="{CA5E331D-5735-4EA0-B729-2A65F00686FE}" destId="{41F9D1FD-1673-4FEC-929D-894E65401E14}" srcOrd="2" destOrd="0" presId="urn:microsoft.com/office/officeart/2018/2/layout/IconVerticalSolidList"/>
    <dgm:cxn modelId="{19B0BAF2-FBB1-4A7E-84AE-BA8109AE6A29}" type="presParOf" srcId="{CA5E331D-5735-4EA0-B729-2A65F00686FE}" destId="{9A517194-7C1D-44CD-A3BB-B881B51C41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1DB8D9-EDF8-4A12-BC99-7B38208F78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EDFD51-DD13-424A-8420-04C08929D3F9}">
      <dgm:prSet/>
      <dgm:spPr/>
      <dgm:t>
        <a:bodyPr/>
        <a:lstStyle/>
        <a:p>
          <a:pPr>
            <a:lnSpc>
              <a:spcPct val="100000"/>
            </a:lnSpc>
          </a:pPr>
          <a:r>
            <a:rPr lang="en-US" dirty="0"/>
            <a:t>Once a school becomes aware of a language need, the school is responsible for ensuring meaningful access.</a:t>
          </a:r>
        </a:p>
      </dgm:t>
    </dgm:pt>
    <dgm:pt modelId="{4D8D1FEC-D0EE-4FBA-8424-4FB401451A36}" type="parTrans" cxnId="{5D94070A-BC35-477F-96AB-7923D2AB0245}">
      <dgm:prSet/>
      <dgm:spPr/>
      <dgm:t>
        <a:bodyPr/>
        <a:lstStyle/>
        <a:p>
          <a:endParaRPr lang="en-US"/>
        </a:p>
      </dgm:t>
    </dgm:pt>
    <dgm:pt modelId="{B74B8F88-9C89-4107-BDF8-D513C493FAF6}" type="sibTrans" cxnId="{5D94070A-BC35-477F-96AB-7923D2AB0245}">
      <dgm:prSet/>
      <dgm:spPr/>
      <dgm:t>
        <a:bodyPr/>
        <a:lstStyle/>
        <a:p>
          <a:endParaRPr lang="en-US"/>
        </a:p>
      </dgm:t>
    </dgm:pt>
    <dgm:pt modelId="{D40D5ACD-E991-4E9E-BD54-6CB1E52F6149}">
      <dgm:prSet/>
      <dgm:spPr/>
      <dgm:t>
        <a:bodyPr/>
        <a:lstStyle/>
        <a:p>
          <a:pPr>
            <a:lnSpc>
              <a:spcPct val="100000"/>
            </a:lnSpc>
          </a:pPr>
          <a:r>
            <a:rPr lang="en-US" dirty="0"/>
            <a:t>Application materials including Verification letters must be provided in an understandable language.</a:t>
          </a:r>
        </a:p>
      </dgm:t>
    </dgm:pt>
    <dgm:pt modelId="{1015567B-7C8E-411D-BA41-63E6D722BF26}" type="parTrans" cxnId="{69D9D660-CF9E-4AFE-B4BB-E539E339D3FE}">
      <dgm:prSet/>
      <dgm:spPr/>
      <dgm:t>
        <a:bodyPr/>
        <a:lstStyle/>
        <a:p>
          <a:endParaRPr lang="en-US"/>
        </a:p>
      </dgm:t>
    </dgm:pt>
    <dgm:pt modelId="{56F3D605-4787-4BC9-A73F-66BD5721FF2D}" type="sibTrans" cxnId="{69D9D660-CF9E-4AFE-B4BB-E539E339D3FE}">
      <dgm:prSet/>
      <dgm:spPr/>
      <dgm:t>
        <a:bodyPr/>
        <a:lstStyle/>
        <a:p>
          <a:endParaRPr lang="en-US"/>
        </a:p>
      </dgm:t>
    </dgm:pt>
    <dgm:pt modelId="{A744F96D-B4FD-40A6-BC43-558B0CB4B5FD}">
      <dgm:prSet/>
      <dgm:spPr/>
      <dgm:t>
        <a:bodyPr/>
        <a:lstStyle/>
        <a:p>
          <a:pPr>
            <a:lnSpc>
              <a:spcPct val="100000"/>
            </a:lnSpc>
          </a:pPr>
          <a:r>
            <a:rPr lang="en-US"/>
            <a:t>Simply offering the most common non-English language is not sufficient.</a:t>
          </a:r>
        </a:p>
      </dgm:t>
    </dgm:pt>
    <dgm:pt modelId="{125F1162-D2FC-47BF-A2A7-E3EAAD36E416}" type="parTrans" cxnId="{87D28066-99E9-40EA-9801-CBBF76C4CA1C}">
      <dgm:prSet/>
      <dgm:spPr/>
      <dgm:t>
        <a:bodyPr/>
        <a:lstStyle/>
        <a:p>
          <a:endParaRPr lang="en-US"/>
        </a:p>
      </dgm:t>
    </dgm:pt>
    <dgm:pt modelId="{CE3AF8B1-D1C9-4853-B125-82DA64CC3FF5}" type="sibTrans" cxnId="{87D28066-99E9-40EA-9801-CBBF76C4CA1C}">
      <dgm:prSet/>
      <dgm:spPr/>
      <dgm:t>
        <a:bodyPr/>
        <a:lstStyle/>
        <a:p>
          <a:endParaRPr lang="en-US"/>
        </a:p>
      </dgm:t>
    </dgm:pt>
    <dgm:pt modelId="{14B6D4A2-F21E-48AB-877F-519E0070DBA9}" type="pres">
      <dgm:prSet presAssocID="{991DB8D9-EDF8-4A12-BC99-7B38208F7836}" presName="root" presStyleCnt="0">
        <dgm:presLayoutVars>
          <dgm:dir/>
          <dgm:resizeHandles val="exact"/>
        </dgm:presLayoutVars>
      </dgm:prSet>
      <dgm:spPr/>
    </dgm:pt>
    <dgm:pt modelId="{0D59AA5E-222E-4236-95EF-EB2CF2D526C0}" type="pres">
      <dgm:prSet presAssocID="{D1EDFD51-DD13-424A-8420-04C08929D3F9}" presName="compNode" presStyleCnt="0"/>
      <dgm:spPr/>
    </dgm:pt>
    <dgm:pt modelId="{0EDFA805-D5B5-4ABD-A9D1-435D5B6F8286}" type="pres">
      <dgm:prSet presAssocID="{D1EDFD51-DD13-424A-8420-04C08929D3F9}" presName="bgRect" presStyleLbl="bgShp" presStyleIdx="0" presStyleCnt="3"/>
      <dgm:spPr/>
    </dgm:pt>
    <dgm:pt modelId="{BC5BE614-E06D-4B9F-80AF-7D5DED368120}" type="pres">
      <dgm:prSet presAssocID="{D1EDFD51-DD13-424A-8420-04C08929D3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3CBB0A0C-3834-49BF-BF1F-9D9E5E90DA58}" type="pres">
      <dgm:prSet presAssocID="{D1EDFD51-DD13-424A-8420-04C08929D3F9}" presName="spaceRect" presStyleCnt="0"/>
      <dgm:spPr/>
    </dgm:pt>
    <dgm:pt modelId="{BFA086D6-DD80-4E5D-98AC-759B4792F69E}" type="pres">
      <dgm:prSet presAssocID="{D1EDFD51-DD13-424A-8420-04C08929D3F9}" presName="parTx" presStyleLbl="revTx" presStyleIdx="0" presStyleCnt="3">
        <dgm:presLayoutVars>
          <dgm:chMax val="0"/>
          <dgm:chPref val="0"/>
        </dgm:presLayoutVars>
      </dgm:prSet>
      <dgm:spPr/>
    </dgm:pt>
    <dgm:pt modelId="{1B69E0BE-CACA-41FE-9E64-0CE2BA5958AC}" type="pres">
      <dgm:prSet presAssocID="{B74B8F88-9C89-4107-BDF8-D513C493FAF6}" presName="sibTrans" presStyleCnt="0"/>
      <dgm:spPr/>
    </dgm:pt>
    <dgm:pt modelId="{6D6041E3-C5C3-417F-A3D8-FE19A2FC086B}" type="pres">
      <dgm:prSet presAssocID="{D40D5ACD-E991-4E9E-BD54-6CB1E52F6149}" presName="compNode" presStyleCnt="0"/>
      <dgm:spPr/>
    </dgm:pt>
    <dgm:pt modelId="{43F69DB5-9A0F-4D52-9363-575E86406B50}" type="pres">
      <dgm:prSet presAssocID="{D40D5ACD-E991-4E9E-BD54-6CB1E52F6149}" presName="bgRect" presStyleLbl="bgShp" presStyleIdx="1" presStyleCnt="3"/>
      <dgm:spPr/>
    </dgm:pt>
    <dgm:pt modelId="{C8CEADA5-F628-4D5C-A002-F016841D89CD}" type="pres">
      <dgm:prSet presAssocID="{D40D5ACD-E991-4E9E-BD54-6CB1E52F61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26E298F2-7335-4503-9D22-05F26A74DF9F}" type="pres">
      <dgm:prSet presAssocID="{D40D5ACD-E991-4E9E-BD54-6CB1E52F6149}" presName="spaceRect" presStyleCnt="0"/>
      <dgm:spPr/>
    </dgm:pt>
    <dgm:pt modelId="{5C93AB4C-EEAA-4086-A5A0-B4C12A9929B1}" type="pres">
      <dgm:prSet presAssocID="{D40D5ACD-E991-4E9E-BD54-6CB1E52F6149}" presName="parTx" presStyleLbl="revTx" presStyleIdx="1" presStyleCnt="3">
        <dgm:presLayoutVars>
          <dgm:chMax val="0"/>
          <dgm:chPref val="0"/>
        </dgm:presLayoutVars>
      </dgm:prSet>
      <dgm:spPr/>
    </dgm:pt>
    <dgm:pt modelId="{196C9BC4-2F65-40CC-89B4-817239159DFF}" type="pres">
      <dgm:prSet presAssocID="{56F3D605-4787-4BC9-A73F-66BD5721FF2D}" presName="sibTrans" presStyleCnt="0"/>
      <dgm:spPr/>
    </dgm:pt>
    <dgm:pt modelId="{C33260E8-DA46-49B7-A213-9CB0A41B62FC}" type="pres">
      <dgm:prSet presAssocID="{A744F96D-B4FD-40A6-BC43-558B0CB4B5FD}" presName="compNode" presStyleCnt="0"/>
      <dgm:spPr/>
    </dgm:pt>
    <dgm:pt modelId="{14F247AA-47EE-453E-8DB3-18F0E5670F51}" type="pres">
      <dgm:prSet presAssocID="{A744F96D-B4FD-40A6-BC43-558B0CB4B5FD}" presName="bgRect" presStyleLbl="bgShp" presStyleIdx="2" presStyleCnt="3"/>
      <dgm:spPr/>
    </dgm:pt>
    <dgm:pt modelId="{CE9A4FDE-5F53-4311-93B9-670677566EF5}" type="pres">
      <dgm:prSet presAssocID="{A744F96D-B4FD-40A6-BC43-558B0CB4B5F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af"/>
        </a:ext>
      </dgm:extLst>
    </dgm:pt>
    <dgm:pt modelId="{D96632C5-F26A-4485-BDED-8E60421AE771}" type="pres">
      <dgm:prSet presAssocID="{A744F96D-B4FD-40A6-BC43-558B0CB4B5FD}" presName="spaceRect" presStyleCnt="0"/>
      <dgm:spPr/>
    </dgm:pt>
    <dgm:pt modelId="{E876B263-6BC7-4226-A461-33C9C2B93542}" type="pres">
      <dgm:prSet presAssocID="{A744F96D-B4FD-40A6-BC43-558B0CB4B5FD}" presName="parTx" presStyleLbl="revTx" presStyleIdx="2" presStyleCnt="3">
        <dgm:presLayoutVars>
          <dgm:chMax val="0"/>
          <dgm:chPref val="0"/>
        </dgm:presLayoutVars>
      </dgm:prSet>
      <dgm:spPr/>
    </dgm:pt>
  </dgm:ptLst>
  <dgm:cxnLst>
    <dgm:cxn modelId="{5D94070A-BC35-477F-96AB-7923D2AB0245}" srcId="{991DB8D9-EDF8-4A12-BC99-7B38208F7836}" destId="{D1EDFD51-DD13-424A-8420-04C08929D3F9}" srcOrd="0" destOrd="0" parTransId="{4D8D1FEC-D0EE-4FBA-8424-4FB401451A36}" sibTransId="{B74B8F88-9C89-4107-BDF8-D513C493FAF6}"/>
    <dgm:cxn modelId="{614B1C5C-F10F-40F4-BA5A-5B97CEB1973F}" type="presOf" srcId="{991DB8D9-EDF8-4A12-BC99-7B38208F7836}" destId="{14B6D4A2-F21E-48AB-877F-519E0070DBA9}" srcOrd="0" destOrd="0" presId="urn:microsoft.com/office/officeart/2018/2/layout/IconVerticalSolidList"/>
    <dgm:cxn modelId="{D222D65F-A91B-4A2A-9623-FB1AAB6CECE4}" type="presOf" srcId="{D40D5ACD-E991-4E9E-BD54-6CB1E52F6149}" destId="{5C93AB4C-EEAA-4086-A5A0-B4C12A9929B1}" srcOrd="0" destOrd="0" presId="urn:microsoft.com/office/officeart/2018/2/layout/IconVerticalSolidList"/>
    <dgm:cxn modelId="{69D9D660-CF9E-4AFE-B4BB-E539E339D3FE}" srcId="{991DB8D9-EDF8-4A12-BC99-7B38208F7836}" destId="{D40D5ACD-E991-4E9E-BD54-6CB1E52F6149}" srcOrd="1" destOrd="0" parTransId="{1015567B-7C8E-411D-BA41-63E6D722BF26}" sibTransId="{56F3D605-4787-4BC9-A73F-66BD5721FF2D}"/>
    <dgm:cxn modelId="{87D28066-99E9-40EA-9801-CBBF76C4CA1C}" srcId="{991DB8D9-EDF8-4A12-BC99-7B38208F7836}" destId="{A744F96D-B4FD-40A6-BC43-558B0CB4B5FD}" srcOrd="2" destOrd="0" parTransId="{125F1162-D2FC-47BF-A2A7-E3EAAD36E416}" sibTransId="{CE3AF8B1-D1C9-4853-B125-82DA64CC3FF5}"/>
    <dgm:cxn modelId="{2FF01558-3F9D-484A-A981-AC3FF3FAF17E}" type="presOf" srcId="{A744F96D-B4FD-40A6-BC43-558B0CB4B5FD}" destId="{E876B263-6BC7-4226-A461-33C9C2B93542}" srcOrd="0" destOrd="0" presId="urn:microsoft.com/office/officeart/2018/2/layout/IconVerticalSolidList"/>
    <dgm:cxn modelId="{C8164DDB-2664-4637-96CC-D1DB74E82225}" type="presOf" srcId="{D1EDFD51-DD13-424A-8420-04C08929D3F9}" destId="{BFA086D6-DD80-4E5D-98AC-759B4792F69E}" srcOrd="0" destOrd="0" presId="urn:microsoft.com/office/officeart/2018/2/layout/IconVerticalSolidList"/>
    <dgm:cxn modelId="{DA022752-4C09-4393-BD15-C2A2BD02CAF9}" type="presParOf" srcId="{14B6D4A2-F21E-48AB-877F-519E0070DBA9}" destId="{0D59AA5E-222E-4236-95EF-EB2CF2D526C0}" srcOrd="0" destOrd="0" presId="urn:microsoft.com/office/officeart/2018/2/layout/IconVerticalSolidList"/>
    <dgm:cxn modelId="{EB0B919E-B7EB-4B60-9F3F-AB08B6E1BAF8}" type="presParOf" srcId="{0D59AA5E-222E-4236-95EF-EB2CF2D526C0}" destId="{0EDFA805-D5B5-4ABD-A9D1-435D5B6F8286}" srcOrd="0" destOrd="0" presId="urn:microsoft.com/office/officeart/2018/2/layout/IconVerticalSolidList"/>
    <dgm:cxn modelId="{EB525639-8D86-495F-B495-E83C358957C6}" type="presParOf" srcId="{0D59AA5E-222E-4236-95EF-EB2CF2D526C0}" destId="{BC5BE614-E06D-4B9F-80AF-7D5DED368120}" srcOrd="1" destOrd="0" presId="urn:microsoft.com/office/officeart/2018/2/layout/IconVerticalSolidList"/>
    <dgm:cxn modelId="{91FA714C-E3D2-4F71-8A78-184BBC19CC3E}" type="presParOf" srcId="{0D59AA5E-222E-4236-95EF-EB2CF2D526C0}" destId="{3CBB0A0C-3834-49BF-BF1F-9D9E5E90DA58}" srcOrd="2" destOrd="0" presId="urn:microsoft.com/office/officeart/2018/2/layout/IconVerticalSolidList"/>
    <dgm:cxn modelId="{2A7F55F3-BD78-4011-AE5D-62074F394972}" type="presParOf" srcId="{0D59AA5E-222E-4236-95EF-EB2CF2D526C0}" destId="{BFA086D6-DD80-4E5D-98AC-759B4792F69E}" srcOrd="3" destOrd="0" presId="urn:microsoft.com/office/officeart/2018/2/layout/IconVerticalSolidList"/>
    <dgm:cxn modelId="{DC132DD6-8DDF-431D-B0D8-F0EB96E93290}" type="presParOf" srcId="{14B6D4A2-F21E-48AB-877F-519E0070DBA9}" destId="{1B69E0BE-CACA-41FE-9E64-0CE2BA5958AC}" srcOrd="1" destOrd="0" presId="urn:microsoft.com/office/officeart/2018/2/layout/IconVerticalSolidList"/>
    <dgm:cxn modelId="{C3814151-57C3-4FE9-B20A-F067DD362853}" type="presParOf" srcId="{14B6D4A2-F21E-48AB-877F-519E0070DBA9}" destId="{6D6041E3-C5C3-417F-A3D8-FE19A2FC086B}" srcOrd="2" destOrd="0" presId="urn:microsoft.com/office/officeart/2018/2/layout/IconVerticalSolidList"/>
    <dgm:cxn modelId="{91936166-03F7-41FC-B697-7FEEBED0E87C}" type="presParOf" srcId="{6D6041E3-C5C3-417F-A3D8-FE19A2FC086B}" destId="{43F69DB5-9A0F-4D52-9363-575E86406B50}" srcOrd="0" destOrd="0" presId="urn:microsoft.com/office/officeart/2018/2/layout/IconVerticalSolidList"/>
    <dgm:cxn modelId="{5DD9D216-9DC2-4D11-927D-0A05CE998286}" type="presParOf" srcId="{6D6041E3-C5C3-417F-A3D8-FE19A2FC086B}" destId="{C8CEADA5-F628-4D5C-A002-F016841D89CD}" srcOrd="1" destOrd="0" presId="urn:microsoft.com/office/officeart/2018/2/layout/IconVerticalSolidList"/>
    <dgm:cxn modelId="{56211B93-AC44-4DEE-A5A0-A9139A25B4DF}" type="presParOf" srcId="{6D6041E3-C5C3-417F-A3D8-FE19A2FC086B}" destId="{26E298F2-7335-4503-9D22-05F26A74DF9F}" srcOrd="2" destOrd="0" presId="urn:microsoft.com/office/officeart/2018/2/layout/IconVerticalSolidList"/>
    <dgm:cxn modelId="{F26D7DF4-09AE-45C0-B12A-42B0EEAA54EC}" type="presParOf" srcId="{6D6041E3-C5C3-417F-A3D8-FE19A2FC086B}" destId="{5C93AB4C-EEAA-4086-A5A0-B4C12A9929B1}" srcOrd="3" destOrd="0" presId="urn:microsoft.com/office/officeart/2018/2/layout/IconVerticalSolidList"/>
    <dgm:cxn modelId="{A82D20DF-14AC-464E-979D-61955C4CBD54}" type="presParOf" srcId="{14B6D4A2-F21E-48AB-877F-519E0070DBA9}" destId="{196C9BC4-2F65-40CC-89B4-817239159DFF}" srcOrd="3" destOrd="0" presId="urn:microsoft.com/office/officeart/2018/2/layout/IconVerticalSolidList"/>
    <dgm:cxn modelId="{4094C754-4824-4774-8FBD-E5719980837F}" type="presParOf" srcId="{14B6D4A2-F21E-48AB-877F-519E0070DBA9}" destId="{C33260E8-DA46-49B7-A213-9CB0A41B62FC}" srcOrd="4" destOrd="0" presId="urn:microsoft.com/office/officeart/2018/2/layout/IconVerticalSolidList"/>
    <dgm:cxn modelId="{12CFCCD6-0F67-4BF4-BBF3-44EFDB5398E2}" type="presParOf" srcId="{C33260E8-DA46-49B7-A213-9CB0A41B62FC}" destId="{14F247AA-47EE-453E-8DB3-18F0E5670F51}" srcOrd="0" destOrd="0" presId="urn:microsoft.com/office/officeart/2018/2/layout/IconVerticalSolidList"/>
    <dgm:cxn modelId="{CB310E4F-8B8D-48AA-8D5A-1B9752498126}" type="presParOf" srcId="{C33260E8-DA46-49B7-A213-9CB0A41B62FC}" destId="{CE9A4FDE-5F53-4311-93B9-670677566EF5}" srcOrd="1" destOrd="0" presId="urn:microsoft.com/office/officeart/2018/2/layout/IconVerticalSolidList"/>
    <dgm:cxn modelId="{3BA5C457-A326-4AF1-BAE1-EF33E474A24A}" type="presParOf" srcId="{C33260E8-DA46-49B7-A213-9CB0A41B62FC}" destId="{D96632C5-F26A-4485-BDED-8E60421AE771}" srcOrd="2" destOrd="0" presId="urn:microsoft.com/office/officeart/2018/2/layout/IconVerticalSolidList"/>
    <dgm:cxn modelId="{5DA7EF1A-DAFF-4FB7-A49F-29305C8AC061}" type="presParOf" srcId="{C33260E8-DA46-49B7-A213-9CB0A41B62FC}" destId="{E876B263-6BC7-4226-A461-33C9C2B9354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43121-45AC-4FEC-9262-C25EF82AB7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491F191-50DA-4297-B24C-AC3A9957DBB8}">
      <dgm:prSet/>
      <dgm:spPr/>
      <dgm:t>
        <a:bodyPr/>
        <a:lstStyle/>
        <a:p>
          <a:r>
            <a:rPr lang="en-US" b="1" dirty="0"/>
            <a:t>Qualifying to Use an Alternate Sample Size</a:t>
          </a:r>
          <a:endParaRPr lang="en-US" dirty="0"/>
        </a:p>
      </dgm:t>
    </dgm:pt>
    <dgm:pt modelId="{6E962740-5E22-446E-A035-AAED383CCC1F}" type="parTrans" cxnId="{FCCB1A23-FF6D-4ECD-A51A-25533EE01AF2}">
      <dgm:prSet/>
      <dgm:spPr/>
      <dgm:t>
        <a:bodyPr/>
        <a:lstStyle/>
        <a:p>
          <a:endParaRPr lang="en-US"/>
        </a:p>
      </dgm:t>
    </dgm:pt>
    <dgm:pt modelId="{6A5903FE-43DE-4976-A8F6-AC158124227C}" type="sibTrans" cxnId="{FCCB1A23-FF6D-4ECD-A51A-25533EE01AF2}">
      <dgm:prSet/>
      <dgm:spPr/>
      <dgm:t>
        <a:bodyPr/>
        <a:lstStyle/>
        <a:p>
          <a:endParaRPr lang="en-US"/>
        </a:p>
      </dgm:t>
    </dgm:pt>
    <dgm:pt modelId="{46FC3A32-2527-49AA-A986-BBCB5B171389}">
      <dgm:prSet/>
      <dgm:spPr/>
      <dgm:t>
        <a:bodyPr/>
        <a:lstStyle/>
        <a:p>
          <a:r>
            <a:rPr lang="en-US" dirty="0"/>
            <a:t>Lowered Non-Response Rate</a:t>
          </a:r>
        </a:p>
      </dgm:t>
    </dgm:pt>
    <dgm:pt modelId="{B23F0457-68F4-4967-841A-386FC8FB3D6A}" type="parTrans" cxnId="{A17A31C8-95E0-48D2-90D7-EFAEB72F70B7}">
      <dgm:prSet/>
      <dgm:spPr/>
      <dgm:t>
        <a:bodyPr/>
        <a:lstStyle/>
        <a:p>
          <a:endParaRPr lang="en-US"/>
        </a:p>
      </dgm:t>
    </dgm:pt>
    <dgm:pt modelId="{418C69BD-AA21-4A67-837F-C73331AF4154}" type="sibTrans" cxnId="{A17A31C8-95E0-48D2-90D7-EFAEB72F70B7}">
      <dgm:prSet/>
      <dgm:spPr/>
      <dgm:t>
        <a:bodyPr/>
        <a:lstStyle/>
        <a:p>
          <a:endParaRPr lang="en-US"/>
        </a:p>
      </dgm:t>
    </dgm:pt>
    <dgm:pt modelId="{0E37723C-312E-497A-8E63-9F4092EE7099}">
      <dgm:prSet/>
      <dgm:spPr/>
      <dgm:t>
        <a:bodyPr/>
        <a:lstStyle/>
        <a:p>
          <a:r>
            <a:rPr lang="en-US" dirty="0"/>
            <a:t>Improved Non-Response Rate</a:t>
          </a:r>
        </a:p>
      </dgm:t>
    </dgm:pt>
    <dgm:pt modelId="{C662ABB0-DE99-481F-A714-B0417A30CE1D}" type="parTrans" cxnId="{766FABC1-B678-4943-9275-82E678C795F8}">
      <dgm:prSet/>
      <dgm:spPr/>
      <dgm:t>
        <a:bodyPr/>
        <a:lstStyle/>
        <a:p>
          <a:endParaRPr lang="en-US"/>
        </a:p>
      </dgm:t>
    </dgm:pt>
    <dgm:pt modelId="{D36CBFCB-59FD-4B30-A8FF-A3D3E9DF27EC}" type="sibTrans" cxnId="{766FABC1-B678-4943-9275-82E678C795F8}">
      <dgm:prSet/>
      <dgm:spPr/>
      <dgm:t>
        <a:bodyPr/>
        <a:lstStyle/>
        <a:p>
          <a:endParaRPr lang="en-US"/>
        </a:p>
      </dgm:t>
    </dgm:pt>
    <dgm:pt modelId="{2BDE7323-8E46-4FE5-93C0-195E0387F27D}">
      <dgm:prSet/>
      <dgm:spPr/>
      <dgm:t>
        <a:bodyPr/>
        <a:lstStyle/>
        <a:p>
          <a:r>
            <a:rPr lang="en-US" b="1"/>
            <a:t>Post Selection Procedures</a:t>
          </a:r>
          <a:endParaRPr lang="en-US"/>
        </a:p>
      </dgm:t>
    </dgm:pt>
    <dgm:pt modelId="{F7DEA142-8B54-4699-AB72-4A6C3199C404}" type="parTrans" cxnId="{10FBF670-5E16-4684-B0EB-F945DE643F29}">
      <dgm:prSet/>
      <dgm:spPr/>
      <dgm:t>
        <a:bodyPr/>
        <a:lstStyle/>
        <a:p>
          <a:endParaRPr lang="en-US"/>
        </a:p>
      </dgm:t>
    </dgm:pt>
    <dgm:pt modelId="{D9E83E84-6BD9-4E3B-A343-2FEE8EA6B69B}" type="sibTrans" cxnId="{10FBF670-5E16-4684-B0EB-F945DE643F29}">
      <dgm:prSet/>
      <dgm:spPr/>
      <dgm:t>
        <a:bodyPr/>
        <a:lstStyle/>
        <a:p>
          <a:endParaRPr lang="en-US"/>
        </a:p>
      </dgm:t>
    </dgm:pt>
    <dgm:pt modelId="{503CCCED-63A2-4100-9A33-7ED176CEEC78}">
      <dgm:prSet/>
      <dgm:spPr/>
      <dgm:t>
        <a:bodyPr/>
        <a:lstStyle/>
        <a:p>
          <a:r>
            <a:rPr lang="en-US" dirty="0"/>
            <a:t>Confirmation reviews</a:t>
          </a:r>
        </a:p>
      </dgm:t>
    </dgm:pt>
    <dgm:pt modelId="{2F895B19-E4DC-4646-99E7-2BFF6816D1A3}" type="parTrans" cxnId="{A11682D4-9179-4D7D-8078-9EC80F407A9F}">
      <dgm:prSet/>
      <dgm:spPr/>
      <dgm:t>
        <a:bodyPr/>
        <a:lstStyle/>
        <a:p>
          <a:endParaRPr lang="en-US"/>
        </a:p>
      </dgm:t>
    </dgm:pt>
    <dgm:pt modelId="{416D5A96-080D-455F-B1A5-320E4F250B64}" type="sibTrans" cxnId="{A11682D4-9179-4D7D-8078-9EC80F407A9F}">
      <dgm:prSet/>
      <dgm:spPr/>
      <dgm:t>
        <a:bodyPr/>
        <a:lstStyle/>
        <a:p>
          <a:endParaRPr lang="en-US"/>
        </a:p>
      </dgm:t>
    </dgm:pt>
    <dgm:pt modelId="{F49D15F3-2C73-4B30-BD9B-DFB7B22DACB0}">
      <dgm:prSet/>
      <dgm:spPr/>
      <dgm:t>
        <a:bodyPr/>
        <a:lstStyle/>
        <a:p>
          <a:r>
            <a:rPr lang="en-US" dirty="0"/>
            <a:t>Replacing applications</a:t>
          </a:r>
        </a:p>
      </dgm:t>
    </dgm:pt>
    <dgm:pt modelId="{C8862E01-A618-4FEF-894B-0507F98535EE}" type="parTrans" cxnId="{45D9FEB1-A6F5-42E6-A40E-EA475EAFA334}">
      <dgm:prSet/>
      <dgm:spPr/>
      <dgm:t>
        <a:bodyPr/>
        <a:lstStyle/>
        <a:p>
          <a:endParaRPr lang="en-US"/>
        </a:p>
      </dgm:t>
    </dgm:pt>
    <dgm:pt modelId="{D3C06EF1-DEA8-4969-B54B-A5AF83E0FEF1}" type="sibTrans" cxnId="{45D9FEB1-A6F5-42E6-A40E-EA475EAFA334}">
      <dgm:prSet/>
      <dgm:spPr/>
      <dgm:t>
        <a:bodyPr/>
        <a:lstStyle/>
        <a:p>
          <a:endParaRPr lang="en-US"/>
        </a:p>
      </dgm:t>
    </dgm:pt>
    <dgm:pt modelId="{66FF2948-CE58-466B-8B47-C140962B3945}">
      <dgm:prSet/>
      <dgm:spPr/>
      <dgm:t>
        <a:bodyPr/>
        <a:lstStyle/>
        <a:p>
          <a:r>
            <a:rPr lang="en-US" b="1"/>
            <a:t>Household Notification of Selection</a:t>
          </a:r>
          <a:endParaRPr lang="en-US"/>
        </a:p>
      </dgm:t>
    </dgm:pt>
    <dgm:pt modelId="{CE622CEB-FA4B-49A0-9548-12C75C3A6871}" type="parTrans" cxnId="{CDE5FAA7-10A8-4FAD-A91D-E82485D6A064}">
      <dgm:prSet/>
      <dgm:spPr/>
      <dgm:t>
        <a:bodyPr/>
        <a:lstStyle/>
        <a:p>
          <a:endParaRPr lang="en-US"/>
        </a:p>
      </dgm:t>
    </dgm:pt>
    <dgm:pt modelId="{C0DDE569-CFA5-4C66-A298-2A6192A266F4}" type="sibTrans" cxnId="{CDE5FAA7-10A8-4FAD-A91D-E82485D6A064}">
      <dgm:prSet/>
      <dgm:spPr/>
      <dgm:t>
        <a:bodyPr/>
        <a:lstStyle/>
        <a:p>
          <a:endParaRPr lang="en-US"/>
        </a:p>
      </dgm:t>
    </dgm:pt>
    <dgm:pt modelId="{C13B873F-D23A-4B3D-9229-BEC93AC5B80C}">
      <dgm:prSet/>
      <dgm:spPr/>
      <dgm:t>
        <a:bodyPr/>
        <a:lstStyle/>
        <a:p>
          <a:r>
            <a:rPr lang="en-US"/>
            <a:t>Contacting the household</a:t>
          </a:r>
        </a:p>
      </dgm:t>
    </dgm:pt>
    <dgm:pt modelId="{8C8B243D-DC64-42AC-B19C-3089A496ACCD}" type="parTrans" cxnId="{2EF4CB5A-A5BF-4318-90F8-4B0DE164D6ED}">
      <dgm:prSet/>
      <dgm:spPr/>
      <dgm:t>
        <a:bodyPr/>
        <a:lstStyle/>
        <a:p>
          <a:endParaRPr lang="en-US"/>
        </a:p>
      </dgm:t>
    </dgm:pt>
    <dgm:pt modelId="{FDDB9744-D757-4D26-9D08-AB3B999684A1}" type="sibTrans" cxnId="{2EF4CB5A-A5BF-4318-90F8-4B0DE164D6ED}">
      <dgm:prSet/>
      <dgm:spPr/>
      <dgm:t>
        <a:bodyPr/>
        <a:lstStyle/>
        <a:p>
          <a:endParaRPr lang="en-US"/>
        </a:p>
      </dgm:t>
    </dgm:pt>
    <dgm:pt modelId="{6DAA0F73-75B7-4F24-9E8F-2F48F97D7FBD}">
      <dgm:prSet/>
      <dgm:spPr/>
      <dgm:t>
        <a:bodyPr/>
        <a:lstStyle/>
        <a:p>
          <a:r>
            <a:rPr lang="en-US" b="1" dirty="0"/>
            <a:t>Sources For Verification </a:t>
          </a:r>
          <a:endParaRPr lang="en-US" dirty="0"/>
        </a:p>
      </dgm:t>
    </dgm:pt>
    <dgm:pt modelId="{96C2501E-D535-4AD9-B6D4-CB86347AC27D}" type="parTrans" cxnId="{D487D843-1777-460D-8841-9E389D04E47E}">
      <dgm:prSet/>
      <dgm:spPr/>
      <dgm:t>
        <a:bodyPr/>
        <a:lstStyle/>
        <a:p>
          <a:endParaRPr lang="en-US"/>
        </a:p>
      </dgm:t>
    </dgm:pt>
    <dgm:pt modelId="{9B044307-5E3D-43F1-9485-37AC117A3C69}" type="sibTrans" cxnId="{D487D843-1777-460D-8841-9E389D04E47E}">
      <dgm:prSet/>
      <dgm:spPr/>
      <dgm:t>
        <a:bodyPr/>
        <a:lstStyle/>
        <a:p>
          <a:endParaRPr lang="en-US"/>
        </a:p>
      </dgm:t>
    </dgm:pt>
    <dgm:pt modelId="{37FD6EE2-9AD7-4BB3-9F3D-C2B141030305}">
      <dgm:prSet/>
      <dgm:spPr/>
      <dgm:t>
        <a:bodyPr/>
        <a:lstStyle/>
        <a:p>
          <a:r>
            <a:rPr lang="en-US" dirty="0"/>
            <a:t>Collateral Contacts</a:t>
          </a:r>
        </a:p>
      </dgm:t>
    </dgm:pt>
    <dgm:pt modelId="{94916A70-1969-4944-8610-B6B7F0C0BE14}" type="parTrans" cxnId="{8D2541B3-0508-44F8-A07F-85B7630C9330}">
      <dgm:prSet/>
      <dgm:spPr/>
      <dgm:t>
        <a:bodyPr/>
        <a:lstStyle/>
        <a:p>
          <a:endParaRPr lang="en-US"/>
        </a:p>
      </dgm:t>
    </dgm:pt>
    <dgm:pt modelId="{CF0BC5D6-6140-4F46-AE68-FC6EAEE1E3B6}" type="sibTrans" cxnId="{8D2541B3-0508-44F8-A07F-85B7630C9330}">
      <dgm:prSet/>
      <dgm:spPr/>
      <dgm:t>
        <a:bodyPr/>
        <a:lstStyle/>
        <a:p>
          <a:endParaRPr lang="en-US"/>
        </a:p>
      </dgm:t>
    </dgm:pt>
    <dgm:pt modelId="{3CFA27BC-7462-4A5E-97A7-7F409819FE27}">
      <dgm:prSet/>
      <dgm:spPr/>
      <dgm:t>
        <a:bodyPr/>
        <a:lstStyle/>
        <a:p>
          <a:r>
            <a:rPr lang="en-US" dirty="0"/>
            <a:t>Agency Records</a:t>
          </a:r>
        </a:p>
      </dgm:t>
    </dgm:pt>
    <dgm:pt modelId="{7BD8FB72-9C47-450D-8EED-814A5A89EE3E}" type="parTrans" cxnId="{DB017AA9-1264-41A9-B54B-F9875DD4C64A}">
      <dgm:prSet/>
      <dgm:spPr/>
      <dgm:t>
        <a:bodyPr/>
        <a:lstStyle/>
        <a:p>
          <a:endParaRPr lang="en-US"/>
        </a:p>
      </dgm:t>
    </dgm:pt>
    <dgm:pt modelId="{1E040AA7-19B0-4E12-85AC-ED9EDB826FE8}" type="sibTrans" cxnId="{DB017AA9-1264-41A9-B54B-F9875DD4C64A}">
      <dgm:prSet/>
      <dgm:spPr/>
      <dgm:t>
        <a:bodyPr/>
        <a:lstStyle/>
        <a:p>
          <a:endParaRPr lang="en-US"/>
        </a:p>
      </dgm:t>
    </dgm:pt>
    <dgm:pt modelId="{23F018AF-3EBB-4CB9-9DAD-C4DE86CCF444}" type="pres">
      <dgm:prSet presAssocID="{19943121-45AC-4FEC-9262-C25EF82AB79A}" presName="linear" presStyleCnt="0">
        <dgm:presLayoutVars>
          <dgm:animLvl val="lvl"/>
          <dgm:resizeHandles val="exact"/>
        </dgm:presLayoutVars>
      </dgm:prSet>
      <dgm:spPr/>
    </dgm:pt>
    <dgm:pt modelId="{F96ADD88-4A68-4EFF-B054-0B32E792885B}" type="pres">
      <dgm:prSet presAssocID="{0491F191-50DA-4297-B24C-AC3A9957DBB8}" presName="parentText" presStyleLbl="node1" presStyleIdx="0" presStyleCnt="4">
        <dgm:presLayoutVars>
          <dgm:chMax val="0"/>
          <dgm:bulletEnabled val="1"/>
        </dgm:presLayoutVars>
      </dgm:prSet>
      <dgm:spPr/>
    </dgm:pt>
    <dgm:pt modelId="{89830EBB-6B29-4DCE-92EA-D68020972356}" type="pres">
      <dgm:prSet presAssocID="{0491F191-50DA-4297-B24C-AC3A9957DBB8}" presName="childText" presStyleLbl="revTx" presStyleIdx="0" presStyleCnt="4">
        <dgm:presLayoutVars>
          <dgm:bulletEnabled val="1"/>
        </dgm:presLayoutVars>
      </dgm:prSet>
      <dgm:spPr/>
    </dgm:pt>
    <dgm:pt modelId="{F37FFFE2-4450-4DD5-BD59-C0C8FA7AD384}" type="pres">
      <dgm:prSet presAssocID="{2BDE7323-8E46-4FE5-93C0-195E0387F27D}" presName="parentText" presStyleLbl="node1" presStyleIdx="1" presStyleCnt="4">
        <dgm:presLayoutVars>
          <dgm:chMax val="0"/>
          <dgm:bulletEnabled val="1"/>
        </dgm:presLayoutVars>
      </dgm:prSet>
      <dgm:spPr/>
    </dgm:pt>
    <dgm:pt modelId="{758281E8-642F-481B-9CB2-70FB1DAED24D}" type="pres">
      <dgm:prSet presAssocID="{2BDE7323-8E46-4FE5-93C0-195E0387F27D}" presName="childText" presStyleLbl="revTx" presStyleIdx="1" presStyleCnt="4">
        <dgm:presLayoutVars>
          <dgm:bulletEnabled val="1"/>
        </dgm:presLayoutVars>
      </dgm:prSet>
      <dgm:spPr/>
    </dgm:pt>
    <dgm:pt modelId="{78CACD04-3B95-4805-A8E2-E8897EB630FF}" type="pres">
      <dgm:prSet presAssocID="{66FF2948-CE58-466B-8B47-C140962B3945}" presName="parentText" presStyleLbl="node1" presStyleIdx="2" presStyleCnt="4">
        <dgm:presLayoutVars>
          <dgm:chMax val="0"/>
          <dgm:bulletEnabled val="1"/>
        </dgm:presLayoutVars>
      </dgm:prSet>
      <dgm:spPr/>
    </dgm:pt>
    <dgm:pt modelId="{6662D080-3B87-4C6A-82FC-8626D006DBD5}" type="pres">
      <dgm:prSet presAssocID="{66FF2948-CE58-466B-8B47-C140962B3945}" presName="childText" presStyleLbl="revTx" presStyleIdx="2" presStyleCnt="4">
        <dgm:presLayoutVars>
          <dgm:bulletEnabled val="1"/>
        </dgm:presLayoutVars>
      </dgm:prSet>
      <dgm:spPr/>
    </dgm:pt>
    <dgm:pt modelId="{D14C88F1-A985-4A0C-B506-362B59215E17}" type="pres">
      <dgm:prSet presAssocID="{6DAA0F73-75B7-4F24-9E8F-2F48F97D7FBD}" presName="parentText" presStyleLbl="node1" presStyleIdx="3" presStyleCnt="4">
        <dgm:presLayoutVars>
          <dgm:chMax val="0"/>
          <dgm:bulletEnabled val="1"/>
        </dgm:presLayoutVars>
      </dgm:prSet>
      <dgm:spPr/>
    </dgm:pt>
    <dgm:pt modelId="{68E141A7-94F4-4E8D-9151-8D54728B1DA4}" type="pres">
      <dgm:prSet presAssocID="{6DAA0F73-75B7-4F24-9E8F-2F48F97D7FBD}" presName="childText" presStyleLbl="revTx" presStyleIdx="3" presStyleCnt="4">
        <dgm:presLayoutVars>
          <dgm:bulletEnabled val="1"/>
        </dgm:presLayoutVars>
      </dgm:prSet>
      <dgm:spPr/>
    </dgm:pt>
  </dgm:ptLst>
  <dgm:cxnLst>
    <dgm:cxn modelId="{484B0008-0B71-4391-A283-507D56C36486}" type="presOf" srcId="{37FD6EE2-9AD7-4BB3-9F3D-C2B141030305}" destId="{68E141A7-94F4-4E8D-9151-8D54728B1DA4}" srcOrd="0" destOrd="0" presId="urn:microsoft.com/office/officeart/2005/8/layout/vList2"/>
    <dgm:cxn modelId="{2A046717-3391-4113-B787-B3CECCB09107}" type="presOf" srcId="{2BDE7323-8E46-4FE5-93C0-195E0387F27D}" destId="{F37FFFE2-4450-4DD5-BD59-C0C8FA7AD384}" srcOrd="0" destOrd="0" presId="urn:microsoft.com/office/officeart/2005/8/layout/vList2"/>
    <dgm:cxn modelId="{FCCB1A23-FF6D-4ECD-A51A-25533EE01AF2}" srcId="{19943121-45AC-4FEC-9262-C25EF82AB79A}" destId="{0491F191-50DA-4297-B24C-AC3A9957DBB8}" srcOrd="0" destOrd="0" parTransId="{6E962740-5E22-446E-A035-AAED383CCC1F}" sibTransId="{6A5903FE-43DE-4976-A8F6-AC158124227C}"/>
    <dgm:cxn modelId="{2E359136-0654-4362-8770-35A119616D9D}" type="presOf" srcId="{F49D15F3-2C73-4B30-BD9B-DFB7B22DACB0}" destId="{758281E8-642F-481B-9CB2-70FB1DAED24D}" srcOrd="0" destOrd="1" presId="urn:microsoft.com/office/officeart/2005/8/layout/vList2"/>
    <dgm:cxn modelId="{9FEE6A43-623A-4A11-8B98-A490D1298282}" type="presOf" srcId="{0E37723C-312E-497A-8E63-9F4092EE7099}" destId="{89830EBB-6B29-4DCE-92EA-D68020972356}" srcOrd="0" destOrd="1" presId="urn:microsoft.com/office/officeart/2005/8/layout/vList2"/>
    <dgm:cxn modelId="{844A5063-BF9E-473A-B23C-187327A4DCEC}" type="presOf" srcId="{66FF2948-CE58-466B-8B47-C140962B3945}" destId="{78CACD04-3B95-4805-A8E2-E8897EB630FF}" srcOrd="0" destOrd="0" presId="urn:microsoft.com/office/officeart/2005/8/layout/vList2"/>
    <dgm:cxn modelId="{D487D843-1777-460D-8841-9E389D04E47E}" srcId="{19943121-45AC-4FEC-9262-C25EF82AB79A}" destId="{6DAA0F73-75B7-4F24-9E8F-2F48F97D7FBD}" srcOrd="3" destOrd="0" parTransId="{96C2501E-D535-4AD9-B6D4-CB86347AC27D}" sibTransId="{9B044307-5E3D-43F1-9485-37AC117A3C69}"/>
    <dgm:cxn modelId="{758CB944-74CF-4472-BF56-3B85E99B1588}" type="presOf" srcId="{C13B873F-D23A-4B3D-9229-BEC93AC5B80C}" destId="{6662D080-3B87-4C6A-82FC-8626D006DBD5}" srcOrd="0" destOrd="0" presId="urn:microsoft.com/office/officeart/2005/8/layout/vList2"/>
    <dgm:cxn modelId="{10FBF670-5E16-4684-B0EB-F945DE643F29}" srcId="{19943121-45AC-4FEC-9262-C25EF82AB79A}" destId="{2BDE7323-8E46-4FE5-93C0-195E0387F27D}" srcOrd="1" destOrd="0" parTransId="{F7DEA142-8B54-4699-AB72-4A6C3199C404}" sibTransId="{D9E83E84-6BD9-4E3B-A343-2FEE8EA6B69B}"/>
    <dgm:cxn modelId="{4130A273-D5AC-4324-B31C-29433D705F57}" type="presOf" srcId="{3CFA27BC-7462-4A5E-97A7-7F409819FE27}" destId="{68E141A7-94F4-4E8D-9151-8D54728B1DA4}" srcOrd="0" destOrd="1" presId="urn:microsoft.com/office/officeart/2005/8/layout/vList2"/>
    <dgm:cxn modelId="{2EF4CB5A-A5BF-4318-90F8-4B0DE164D6ED}" srcId="{66FF2948-CE58-466B-8B47-C140962B3945}" destId="{C13B873F-D23A-4B3D-9229-BEC93AC5B80C}" srcOrd="0" destOrd="0" parTransId="{8C8B243D-DC64-42AC-B19C-3089A496ACCD}" sibTransId="{FDDB9744-D757-4D26-9D08-AB3B999684A1}"/>
    <dgm:cxn modelId="{A0D7DC9D-9F4E-4EE4-A08A-7320CE3522BE}" type="presOf" srcId="{6DAA0F73-75B7-4F24-9E8F-2F48F97D7FBD}" destId="{D14C88F1-A985-4A0C-B506-362B59215E17}" srcOrd="0" destOrd="0" presId="urn:microsoft.com/office/officeart/2005/8/layout/vList2"/>
    <dgm:cxn modelId="{CDE5FAA7-10A8-4FAD-A91D-E82485D6A064}" srcId="{19943121-45AC-4FEC-9262-C25EF82AB79A}" destId="{66FF2948-CE58-466B-8B47-C140962B3945}" srcOrd="2" destOrd="0" parTransId="{CE622CEB-FA4B-49A0-9548-12C75C3A6871}" sibTransId="{C0DDE569-CFA5-4C66-A298-2A6192A266F4}"/>
    <dgm:cxn modelId="{DB017AA9-1264-41A9-B54B-F9875DD4C64A}" srcId="{6DAA0F73-75B7-4F24-9E8F-2F48F97D7FBD}" destId="{3CFA27BC-7462-4A5E-97A7-7F409819FE27}" srcOrd="1" destOrd="0" parTransId="{7BD8FB72-9C47-450D-8EED-814A5A89EE3E}" sibTransId="{1E040AA7-19B0-4E12-85AC-ED9EDB826FE8}"/>
    <dgm:cxn modelId="{04719CAA-5A6A-4598-A9C5-8431664DAAEC}" type="presOf" srcId="{46FC3A32-2527-49AA-A986-BBCB5B171389}" destId="{89830EBB-6B29-4DCE-92EA-D68020972356}" srcOrd="0" destOrd="0" presId="urn:microsoft.com/office/officeart/2005/8/layout/vList2"/>
    <dgm:cxn modelId="{D7104EB1-0CD0-4230-8F07-446E8595FE5C}" type="presOf" srcId="{19943121-45AC-4FEC-9262-C25EF82AB79A}" destId="{23F018AF-3EBB-4CB9-9DAD-C4DE86CCF444}" srcOrd="0" destOrd="0" presId="urn:microsoft.com/office/officeart/2005/8/layout/vList2"/>
    <dgm:cxn modelId="{45D9FEB1-A6F5-42E6-A40E-EA475EAFA334}" srcId="{2BDE7323-8E46-4FE5-93C0-195E0387F27D}" destId="{F49D15F3-2C73-4B30-BD9B-DFB7B22DACB0}" srcOrd="1" destOrd="0" parTransId="{C8862E01-A618-4FEF-894B-0507F98535EE}" sibTransId="{D3C06EF1-DEA8-4969-B54B-A5AF83E0FEF1}"/>
    <dgm:cxn modelId="{8D2541B3-0508-44F8-A07F-85B7630C9330}" srcId="{6DAA0F73-75B7-4F24-9E8F-2F48F97D7FBD}" destId="{37FD6EE2-9AD7-4BB3-9F3D-C2B141030305}" srcOrd="0" destOrd="0" parTransId="{94916A70-1969-4944-8610-B6B7F0C0BE14}" sibTransId="{CF0BC5D6-6140-4F46-AE68-FC6EAEE1E3B6}"/>
    <dgm:cxn modelId="{766FABC1-B678-4943-9275-82E678C795F8}" srcId="{0491F191-50DA-4297-B24C-AC3A9957DBB8}" destId="{0E37723C-312E-497A-8E63-9F4092EE7099}" srcOrd="1" destOrd="0" parTransId="{C662ABB0-DE99-481F-A714-B0417A30CE1D}" sibTransId="{D36CBFCB-59FD-4B30-A8FF-A3D3E9DF27EC}"/>
    <dgm:cxn modelId="{A17A31C8-95E0-48D2-90D7-EFAEB72F70B7}" srcId="{0491F191-50DA-4297-B24C-AC3A9957DBB8}" destId="{46FC3A32-2527-49AA-A986-BBCB5B171389}" srcOrd="0" destOrd="0" parTransId="{B23F0457-68F4-4967-841A-386FC8FB3D6A}" sibTransId="{418C69BD-AA21-4A67-837F-C73331AF4154}"/>
    <dgm:cxn modelId="{787BA8D3-19D1-40CB-918D-197BF4FD1204}" type="presOf" srcId="{503CCCED-63A2-4100-9A33-7ED176CEEC78}" destId="{758281E8-642F-481B-9CB2-70FB1DAED24D}" srcOrd="0" destOrd="0" presId="urn:microsoft.com/office/officeart/2005/8/layout/vList2"/>
    <dgm:cxn modelId="{A11682D4-9179-4D7D-8078-9EC80F407A9F}" srcId="{2BDE7323-8E46-4FE5-93C0-195E0387F27D}" destId="{503CCCED-63A2-4100-9A33-7ED176CEEC78}" srcOrd="0" destOrd="0" parTransId="{2F895B19-E4DC-4646-99E7-2BFF6816D1A3}" sibTransId="{416D5A96-080D-455F-B1A5-320E4F250B64}"/>
    <dgm:cxn modelId="{1E3A13D7-4753-421C-8C2E-34CF526EE95C}" type="presOf" srcId="{0491F191-50DA-4297-B24C-AC3A9957DBB8}" destId="{F96ADD88-4A68-4EFF-B054-0B32E792885B}" srcOrd="0" destOrd="0" presId="urn:microsoft.com/office/officeart/2005/8/layout/vList2"/>
    <dgm:cxn modelId="{D3179AD2-7772-4599-937A-CB6816B74D23}" type="presParOf" srcId="{23F018AF-3EBB-4CB9-9DAD-C4DE86CCF444}" destId="{F96ADD88-4A68-4EFF-B054-0B32E792885B}" srcOrd="0" destOrd="0" presId="urn:microsoft.com/office/officeart/2005/8/layout/vList2"/>
    <dgm:cxn modelId="{18F916A7-596B-4E78-8FDF-9B0E3389D473}" type="presParOf" srcId="{23F018AF-3EBB-4CB9-9DAD-C4DE86CCF444}" destId="{89830EBB-6B29-4DCE-92EA-D68020972356}" srcOrd="1" destOrd="0" presId="urn:microsoft.com/office/officeart/2005/8/layout/vList2"/>
    <dgm:cxn modelId="{A4B22D31-30A4-41D0-B621-0A33DC1AB4E2}" type="presParOf" srcId="{23F018AF-3EBB-4CB9-9DAD-C4DE86CCF444}" destId="{F37FFFE2-4450-4DD5-BD59-C0C8FA7AD384}" srcOrd="2" destOrd="0" presId="urn:microsoft.com/office/officeart/2005/8/layout/vList2"/>
    <dgm:cxn modelId="{C30531FB-552A-465C-BCBF-49B6064D77BA}" type="presParOf" srcId="{23F018AF-3EBB-4CB9-9DAD-C4DE86CCF444}" destId="{758281E8-642F-481B-9CB2-70FB1DAED24D}" srcOrd="3" destOrd="0" presId="urn:microsoft.com/office/officeart/2005/8/layout/vList2"/>
    <dgm:cxn modelId="{8B856FC4-6840-47C8-91D4-13390800DCD7}" type="presParOf" srcId="{23F018AF-3EBB-4CB9-9DAD-C4DE86CCF444}" destId="{78CACD04-3B95-4805-A8E2-E8897EB630FF}" srcOrd="4" destOrd="0" presId="urn:microsoft.com/office/officeart/2005/8/layout/vList2"/>
    <dgm:cxn modelId="{33BA4F3B-7048-443D-B348-C0D3CD303C4B}" type="presParOf" srcId="{23F018AF-3EBB-4CB9-9DAD-C4DE86CCF444}" destId="{6662D080-3B87-4C6A-82FC-8626D006DBD5}" srcOrd="5" destOrd="0" presId="urn:microsoft.com/office/officeart/2005/8/layout/vList2"/>
    <dgm:cxn modelId="{78F3A0C0-26E7-4C3C-B71F-1ECD1CDF3CB8}" type="presParOf" srcId="{23F018AF-3EBB-4CB9-9DAD-C4DE86CCF444}" destId="{D14C88F1-A985-4A0C-B506-362B59215E17}" srcOrd="6" destOrd="0" presId="urn:microsoft.com/office/officeart/2005/8/layout/vList2"/>
    <dgm:cxn modelId="{B7FA8562-42D8-4538-BC9B-5CE7D902BE2A}" type="presParOf" srcId="{23F018AF-3EBB-4CB9-9DAD-C4DE86CCF444}" destId="{68E141A7-94F4-4E8D-9151-8D54728B1DA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839475-B6C6-4783-B57F-5DD04177115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3710EB09-6C67-4DDF-9EB0-734022F53FD9}">
      <dgm:prSet/>
      <dgm:spPr/>
      <dgm:t>
        <a:bodyPr/>
        <a:lstStyle/>
        <a:p>
          <a:r>
            <a:rPr lang="en-US" i="0"/>
            <a:t>Acceptable written documentation for Assistance Programs and Other Source Categorical is an official letter from the program.</a:t>
          </a:r>
          <a:endParaRPr lang="en-US"/>
        </a:p>
      </dgm:t>
    </dgm:pt>
    <dgm:pt modelId="{4EAE39BF-269A-43FA-9198-BDBCD4611481}" type="parTrans" cxnId="{56EEA8E3-26C5-4406-8E73-CA63E0A750A5}">
      <dgm:prSet/>
      <dgm:spPr/>
      <dgm:t>
        <a:bodyPr/>
        <a:lstStyle/>
        <a:p>
          <a:endParaRPr lang="en-US"/>
        </a:p>
      </dgm:t>
    </dgm:pt>
    <dgm:pt modelId="{A73C0E95-2F26-4CB0-AAC7-C701012352F4}" type="sibTrans" cxnId="{56EEA8E3-26C5-4406-8E73-CA63E0A750A5}">
      <dgm:prSet/>
      <dgm:spPr/>
      <dgm:t>
        <a:bodyPr/>
        <a:lstStyle/>
        <a:p>
          <a:endParaRPr lang="en-US"/>
        </a:p>
      </dgm:t>
    </dgm:pt>
    <dgm:pt modelId="{029453E4-1E13-4BF0-BF47-FAC92E91D10B}">
      <dgm:prSet/>
      <dgm:spPr/>
      <dgm:t>
        <a:bodyPr/>
        <a:lstStyle/>
        <a:p>
          <a:r>
            <a:rPr lang="en-US" i="0" dirty="0"/>
            <a:t>Acceptable written documentation for Other Source Categorical Eligibility Programs is an official letter, notice, or list</a:t>
          </a:r>
          <a:endParaRPr lang="en-US" dirty="0"/>
        </a:p>
      </dgm:t>
    </dgm:pt>
    <dgm:pt modelId="{E99C9E79-51E8-470B-A881-1EF9569EC5DD}" type="parTrans" cxnId="{D30B8B07-F110-487C-8827-675EB8D1C295}">
      <dgm:prSet/>
      <dgm:spPr/>
      <dgm:t>
        <a:bodyPr/>
        <a:lstStyle/>
        <a:p>
          <a:endParaRPr lang="en-US"/>
        </a:p>
      </dgm:t>
    </dgm:pt>
    <dgm:pt modelId="{78BA9D48-509B-4386-87A0-5328EF0BEEFC}" type="sibTrans" cxnId="{D30B8B07-F110-487C-8827-675EB8D1C295}">
      <dgm:prSet/>
      <dgm:spPr/>
      <dgm:t>
        <a:bodyPr/>
        <a:lstStyle/>
        <a:p>
          <a:endParaRPr lang="en-US"/>
        </a:p>
      </dgm:t>
    </dgm:pt>
    <dgm:pt modelId="{5F8BBB5D-9BEB-41FD-BA0A-92978F8264E0}" type="pres">
      <dgm:prSet presAssocID="{CB839475-B6C6-4783-B57F-5DD041771151}" presName="diagram" presStyleCnt="0">
        <dgm:presLayoutVars>
          <dgm:dir/>
          <dgm:resizeHandles val="exact"/>
        </dgm:presLayoutVars>
      </dgm:prSet>
      <dgm:spPr/>
    </dgm:pt>
    <dgm:pt modelId="{05AD44CB-9DCD-42FD-A6B9-0821E554F96C}" type="pres">
      <dgm:prSet presAssocID="{3710EB09-6C67-4DDF-9EB0-734022F53FD9}" presName="arrow" presStyleLbl="node1" presStyleIdx="0" presStyleCnt="2" custScaleY="65968" custRadScaleRad="123536" custRadScaleInc="1086">
        <dgm:presLayoutVars>
          <dgm:bulletEnabled val="1"/>
        </dgm:presLayoutVars>
      </dgm:prSet>
      <dgm:spPr/>
    </dgm:pt>
    <dgm:pt modelId="{D5F8D575-2404-4868-9640-F8608C2AE9F5}" type="pres">
      <dgm:prSet presAssocID="{029453E4-1E13-4BF0-BF47-FAC92E91D10B}" presName="arrow" presStyleLbl="node1" presStyleIdx="1" presStyleCnt="2" custScaleY="70072" custRadScaleRad="122518" custRadScaleInc="260">
        <dgm:presLayoutVars>
          <dgm:bulletEnabled val="1"/>
        </dgm:presLayoutVars>
      </dgm:prSet>
      <dgm:spPr/>
    </dgm:pt>
  </dgm:ptLst>
  <dgm:cxnLst>
    <dgm:cxn modelId="{C353EF01-19FB-48D7-A3FD-EB651FC16A91}" type="presOf" srcId="{029453E4-1E13-4BF0-BF47-FAC92E91D10B}" destId="{D5F8D575-2404-4868-9640-F8608C2AE9F5}" srcOrd="0" destOrd="0" presId="urn:microsoft.com/office/officeart/2005/8/layout/arrow5"/>
    <dgm:cxn modelId="{D30B8B07-F110-487C-8827-675EB8D1C295}" srcId="{CB839475-B6C6-4783-B57F-5DD041771151}" destId="{029453E4-1E13-4BF0-BF47-FAC92E91D10B}" srcOrd="1" destOrd="0" parTransId="{E99C9E79-51E8-470B-A881-1EF9569EC5DD}" sibTransId="{78BA9D48-509B-4386-87A0-5328EF0BEEFC}"/>
    <dgm:cxn modelId="{B5E1E727-9FCF-4661-AA70-22C4E378FE09}" type="presOf" srcId="{3710EB09-6C67-4DDF-9EB0-734022F53FD9}" destId="{05AD44CB-9DCD-42FD-A6B9-0821E554F96C}" srcOrd="0" destOrd="0" presId="urn:microsoft.com/office/officeart/2005/8/layout/arrow5"/>
    <dgm:cxn modelId="{9D623845-1DF8-4BF3-9144-F82C4D9C8A06}" type="presOf" srcId="{CB839475-B6C6-4783-B57F-5DD041771151}" destId="{5F8BBB5D-9BEB-41FD-BA0A-92978F8264E0}" srcOrd="0" destOrd="0" presId="urn:microsoft.com/office/officeart/2005/8/layout/arrow5"/>
    <dgm:cxn modelId="{56EEA8E3-26C5-4406-8E73-CA63E0A750A5}" srcId="{CB839475-B6C6-4783-B57F-5DD041771151}" destId="{3710EB09-6C67-4DDF-9EB0-734022F53FD9}" srcOrd="0" destOrd="0" parTransId="{4EAE39BF-269A-43FA-9198-BDBCD4611481}" sibTransId="{A73C0E95-2F26-4CB0-AAC7-C701012352F4}"/>
    <dgm:cxn modelId="{BD93E230-4579-465F-8607-88545DA985CE}" type="presParOf" srcId="{5F8BBB5D-9BEB-41FD-BA0A-92978F8264E0}" destId="{05AD44CB-9DCD-42FD-A6B9-0821E554F96C}" srcOrd="0" destOrd="0" presId="urn:microsoft.com/office/officeart/2005/8/layout/arrow5"/>
    <dgm:cxn modelId="{B85B9724-E997-4129-BA09-FEA1E8F1C102}" type="presParOf" srcId="{5F8BBB5D-9BEB-41FD-BA0A-92978F8264E0}" destId="{D5F8D575-2404-4868-9640-F8608C2AE9F5}"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F72E37-0E29-4FD4-B329-878BE6BFFE0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DBB579D-F4D4-4AFB-8763-9E9D143C87F3}">
      <dgm:prSet/>
      <dgm:spPr/>
      <dgm:t>
        <a:bodyPr/>
        <a:lstStyle/>
        <a:p>
          <a:r>
            <a:rPr lang="en-US" dirty="0"/>
            <a:t>A person who is outside of the household</a:t>
          </a:r>
        </a:p>
      </dgm:t>
    </dgm:pt>
    <dgm:pt modelId="{3A05D8E2-B149-4BAA-9A97-731425B8B0A2}" type="parTrans" cxnId="{0BC6E546-639D-488F-B3D4-6E81B67319BB}">
      <dgm:prSet/>
      <dgm:spPr/>
      <dgm:t>
        <a:bodyPr/>
        <a:lstStyle/>
        <a:p>
          <a:endParaRPr lang="en-US"/>
        </a:p>
      </dgm:t>
    </dgm:pt>
    <dgm:pt modelId="{79EBBD7E-E445-444A-BFBF-D0B01E852858}" type="sibTrans" cxnId="{0BC6E546-639D-488F-B3D4-6E81B67319BB}">
      <dgm:prSet/>
      <dgm:spPr/>
      <dgm:t>
        <a:bodyPr/>
        <a:lstStyle/>
        <a:p>
          <a:endParaRPr lang="en-US"/>
        </a:p>
      </dgm:t>
    </dgm:pt>
    <dgm:pt modelId="{FD2DBABE-7375-44B5-8F58-C003E3F99A17}">
      <dgm:prSet/>
      <dgm:spPr/>
      <dgm:t>
        <a:bodyPr/>
        <a:lstStyle/>
        <a:p>
          <a:r>
            <a:rPr lang="en-US" i="0" dirty="0"/>
            <a:t>The household’s circumstances or confirmation of a households’ income</a:t>
          </a:r>
          <a:endParaRPr lang="en-US" dirty="0"/>
        </a:p>
      </dgm:t>
    </dgm:pt>
    <dgm:pt modelId="{91F98448-D631-46DD-BEB2-E71BD270C293}" type="parTrans" cxnId="{4C110CF5-28F8-4D68-9225-69AF9F4A1DF2}">
      <dgm:prSet/>
      <dgm:spPr/>
      <dgm:t>
        <a:bodyPr/>
        <a:lstStyle/>
        <a:p>
          <a:endParaRPr lang="en-US"/>
        </a:p>
      </dgm:t>
    </dgm:pt>
    <dgm:pt modelId="{978F9CEF-DAD6-4942-9A2F-41291E828BF0}" type="sibTrans" cxnId="{4C110CF5-28F8-4D68-9225-69AF9F4A1DF2}">
      <dgm:prSet/>
      <dgm:spPr/>
      <dgm:t>
        <a:bodyPr/>
        <a:lstStyle/>
        <a:p>
          <a:endParaRPr lang="en-US"/>
        </a:p>
      </dgm:t>
    </dgm:pt>
    <dgm:pt modelId="{2C0395BD-3E87-4C83-93A2-47C8CCB5BA23}">
      <dgm:prSet/>
      <dgm:spPr/>
      <dgm:t>
        <a:bodyPr/>
        <a:lstStyle/>
        <a:p>
          <a:r>
            <a:rPr lang="en-US"/>
            <a:t>Agencies, and Religious or Civic Organizations</a:t>
          </a:r>
        </a:p>
      </dgm:t>
    </dgm:pt>
    <dgm:pt modelId="{88D818A6-54F4-4791-9241-72DD06560887}" type="parTrans" cxnId="{55A92E30-98B0-4F5B-9BB4-A9B7F7F2E7FF}">
      <dgm:prSet/>
      <dgm:spPr/>
      <dgm:t>
        <a:bodyPr/>
        <a:lstStyle/>
        <a:p>
          <a:endParaRPr lang="en-US"/>
        </a:p>
      </dgm:t>
    </dgm:pt>
    <dgm:pt modelId="{FA3FD0A1-1D85-4FDC-ACB9-77818213EBDE}" type="sibTrans" cxnId="{55A92E30-98B0-4F5B-9BB4-A9B7F7F2E7FF}">
      <dgm:prSet/>
      <dgm:spPr/>
      <dgm:t>
        <a:bodyPr/>
        <a:lstStyle/>
        <a:p>
          <a:endParaRPr lang="en-US"/>
        </a:p>
      </dgm:t>
    </dgm:pt>
    <dgm:pt modelId="{BF2392F4-B1B2-401A-AC86-BAA0D06BC53E}">
      <dgm:prSet/>
      <dgm:spPr/>
      <dgm:t>
        <a:bodyPr/>
        <a:lstStyle/>
        <a:p>
          <a:r>
            <a:rPr lang="en-US" dirty="0"/>
            <a:t>Collateral contacts should only be contacted when the household is unable to provide information.</a:t>
          </a:r>
        </a:p>
      </dgm:t>
    </dgm:pt>
    <dgm:pt modelId="{D12FEE63-C437-4262-89B6-E456EB6163F6}" type="parTrans" cxnId="{F7FA45E7-6079-42DF-8DF6-1AF93278AB5F}">
      <dgm:prSet/>
      <dgm:spPr/>
      <dgm:t>
        <a:bodyPr/>
        <a:lstStyle/>
        <a:p>
          <a:endParaRPr lang="en-US"/>
        </a:p>
      </dgm:t>
    </dgm:pt>
    <dgm:pt modelId="{ED8BB014-8ED9-4F31-AA38-3C63D8BD2340}" type="sibTrans" cxnId="{F7FA45E7-6079-42DF-8DF6-1AF93278AB5F}">
      <dgm:prSet/>
      <dgm:spPr/>
      <dgm:t>
        <a:bodyPr/>
        <a:lstStyle/>
        <a:p>
          <a:endParaRPr lang="en-US"/>
        </a:p>
      </dgm:t>
    </dgm:pt>
    <dgm:pt modelId="{AB4A8DA7-FAD3-4C2D-8F4E-E98A50330539}" type="pres">
      <dgm:prSet presAssocID="{ADF72E37-0E29-4FD4-B329-878BE6BFFE08}" presName="linear" presStyleCnt="0">
        <dgm:presLayoutVars>
          <dgm:animLvl val="lvl"/>
          <dgm:resizeHandles val="exact"/>
        </dgm:presLayoutVars>
      </dgm:prSet>
      <dgm:spPr/>
    </dgm:pt>
    <dgm:pt modelId="{943F728E-F1FA-46DC-8434-445D9E48DE19}" type="pres">
      <dgm:prSet presAssocID="{BDBB579D-F4D4-4AFB-8763-9E9D143C87F3}" presName="parentText" presStyleLbl="node1" presStyleIdx="0" presStyleCnt="3">
        <dgm:presLayoutVars>
          <dgm:chMax val="0"/>
          <dgm:bulletEnabled val="1"/>
        </dgm:presLayoutVars>
      </dgm:prSet>
      <dgm:spPr/>
    </dgm:pt>
    <dgm:pt modelId="{A6CAD641-5A12-443E-8897-D48379A11A7A}" type="pres">
      <dgm:prSet presAssocID="{BDBB579D-F4D4-4AFB-8763-9E9D143C87F3}" presName="childText" presStyleLbl="revTx" presStyleIdx="0" presStyleCnt="1">
        <dgm:presLayoutVars>
          <dgm:bulletEnabled val="1"/>
        </dgm:presLayoutVars>
      </dgm:prSet>
      <dgm:spPr/>
    </dgm:pt>
    <dgm:pt modelId="{930D49CC-69FC-4374-80F3-9F3B6FDD27FC}" type="pres">
      <dgm:prSet presAssocID="{2C0395BD-3E87-4C83-93A2-47C8CCB5BA23}" presName="parentText" presStyleLbl="node1" presStyleIdx="1" presStyleCnt="3">
        <dgm:presLayoutVars>
          <dgm:chMax val="0"/>
          <dgm:bulletEnabled val="1"/>
        </dgm:presLayoutVars>
      </dgm:prSet>
      <dgm:spPr/>
    </dgm:pt>
    <dgm:pt modelId="{8B03067D-71FD-4D19-9836-87DA3FAB11A5}" type="pres">
      <dgm:prSet presAssocID="{FA3FD0A1-1D85-4FDC-ACB9-77818213EBDE}" presName="spacer" presStyleCnt="0"/>
      <dgm:spPr/>
    </dgm:pt>
    <dgm:pt modelId="{601F98C2-3C29-48AB-AF00-92EB7BA257F8}" type="pres">
      <dgm:prSet presAssocID="{BF2392F4-B1B2-401A-AC86-BAA0D06BC53E}" presName="parentText" presStyleLbl="node1" presStyleIdx="2" presStyleCnt="3">
        <dgm:presLayoutVars>
          <dgm:chMax val="0"/>
          <dgm:bulletEnabled val="1"/>
        </dgm:presLayoutVars>
      </dgm:prSet>
      <dgm:spPr/>
    </dgm:pt>
  </dgm:ptLst>
  <dgm:cxnLst>
    <dgm:cxn modelId="{55A92E30-98B0-4F5B-9BB4-A9B7F7F2E7FF}" srcId="{ADF72E37-0E29-4FD4-B329-878BE6BFFE08}" destId="{2C0395BD-3E87-4C83-93A2-47C8CCB5BA23}" srcOrd="1" destOrd="0" parTransId="{88D818A6-54F4-4791-9241-72DD06560887}" sibTransId="{FA3FD0A1-1D85-4FDC-ACB9-77818213EBDE}"/>
    <dgm:cxn modelId="{0F109A63-D9EE-4A95-A39E-7F0A5F205384}" type="presOf" srcId="{ADF72E37-0E29-4FD4-B329-878BE6BFFE08}" destId="{AB4A8DA7-FAD3-4C2D-8F4E-E98A50330539}" srcOrd="0" destOrd="0" presId="urn:microsoft.com/office/officeart/2005/8/layout/vList2"/>
    <dgm:cxn modelId="{0BC6E546-639D-488F-B3D4-6E81B67319BB}" srcId="{ADF72E37-0E29-4FD4-B329-878BE6BFFE08}" destId="{BDBB579D-F4D4-4AFB-8763-9E9D143C87F3}" srcOrd="0" destOrd="0" parTransId="{3A05D8E2-B149-4BAA-9A97-731425B8B0A2}" sibTransId="{79EBBD7E-E445-444A-BFBF-D0B01E852858}"/>
    <dgm:cxn modelId="{8DDBCA50-D061-486E-9AF7-F6C2AF3A3D31}" type="presOf" srcId="{BF2392F4-B1B2-401A-AC86-BAA0D06BC53E}" destId="{601F98C2-3C29-48AB-AF00-92EB7BA257F8}" srcOrd="0" destOrd="0" presId="urn:microsoft.com/office/officeart/2005/8/layout/vList2"/>
    <dgm:cxn modelId="{D614F289-11AA-4E31-A9D4-CD38EC09A98A}" type="presOf" srcId="{2C0395BD-3E87-4C83-93A2-47C8CCB5BA23}" destId="{930D49CC-69FC-4374-80F3-9F3B6FDD27FC}" srcOrd="0" destOrd="0" presId="urn:microsoft.com/office/officeart/2005/8/layout/vList2"/>
    <dgm:cxn modelId="{4A3E1FE4-B44C-4CB6-BC64-864539F0AFE6}" type="presOf" srcId="{FD2DBABE-7375-44B5-8F58-C003E3F99A17}" destId="{A6CAD641-5A12-443E-8897-D48379A11A7A}" srcOrd="0" destOrd="0" presId="urn:microsoft.com/office/officeart/2005/8/layout/vList2"/>
    <dgm:cxn modelId="{F7FA45E7-6079-42DF-8DF6-1AF93278AB5F}" srcId="{ADF72E37-0E29-4FD4-B329-878BE6BFFE08}" destId="{BF2392F4-B1B2-401A-AC86-BAA0D06BC53E}" srcOrd="2" destOrd="0" parTransId="{D12FEE63-C437-4262-89B6-E456EB6163F6}" sibTransId="{ED8BB014-8ED9-4F31-AA38-3C63D8BD2340}"/>
    <dgm:cxn modelId="{4C110CF5-28F8-4D68-9225-69AF9F4A1DF2}" srcId="{BDBB579D-F4D4-4AFB-8763-9E9D143C87F3}" destId="{FD2DBABE-7375-44B5-8F58-C003E3F99A17}" srcOrd="0" destOrd="0" parTransId="{91F98448-D631-46DD-BEB2-E71BD270C293}" sibTransId="{978F9CEF-DAD6-4942-9A2F-41291E828BF0}"/>
    <dgm:cxn modelId="{666D42FE-4C16-465B-AA52-0A7F469B9DAF}" type="presOf" srcId="{BDBB579D-F4D4-4AFB-8763-9E9D143C87F3}" destId="{943F728E-F1FA-46DC-8434-445D9E48DE19}" srcOrd="0" destOrd="0" presId="urn:microsoft.com/office/officeart/2005/8/layout/vList2"/>
    <dgm:cxn modelId="{0886E702-0E59-4109-8A97-613118B6C805}" type="presParOf" srcId="{AB4A8DA7-FAD3-4C2D-8F4E-E98A50330539}" destId="{943F728E-F1FA-46DC-8434-445D9E48DE19}" srcOrd="0" destOrd="0" presId="urn:microsoft.com/office/officeart/2005/8/layout/vList2"/>
    <dgm:cxn modelId="{D6E8B84C-6E36-4E7E-8338-EF07C0D46C7C}" type="presParOf" srcId="{AB4A8DA7-FAD3-4C2D-8F4E-E98A50330539}" destId="{A6CAD641-5A12-443E-8897-D48379A11A7A}" srcOrd="1" destOrd="0" presId="urn:microsoft.com/office/officeart/2005/8/layout/vList2"/>
    <dgm:cxn modelId="{1210673B-F720-48A9-8E52-CE0450377E13}" type="presParOf" srcId="{AB4A8DA7-FAD3-4C2D-8F4E-E98A50330539}" destId="{930D49CC-69FC-4374-80F3-9F3B6FDD27FC}" srcOrd="2" destOrd="0" presId="urn:microsoft.com/office/officeart/2005/8/layout/vList2"/>
    <dgm:cxn modelId="{39EEEF31-4B5F-484C-B06C-44E4834FE326}" type="presParOf" srcId="{AB4A8DA7-FAD3-4C2D-8F4E-E98A50330539}" destId="{8B03067D-71FD-4D19-9836-87DA3FAB11A5}" srcOrd="3" destOrd="0" presId="urn:microsoft.com/office/officeart/2005/8/layout/vList2"/>
    <dgm:cxn modelId="{7B0F5DDD-D6E4-4D9D-89C9-9602959AD101}" type="presParOf" srcId="{AB4A8DA7-FAD3-4C2D-8F4E-E98A50330539}" destId="{601F98C2-3C29-48AB-AF00-92EB7BA257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4117CAC-F4DE-4CCE-80D7-0E6E24E9A2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F56DEC-D294-42FA-B831-45698FB1D4EF}">
      <dgm:prSet custT="1"/>
      <dgm:spPr/>
      <dgm:t>
        <a:bodyPr/>
        <a:lstStyle/>
        <a:p>
          <a:pPr>
            <a:lnSpc>
              <a:spcPct val="100000"/>
            </a:lnSpc>
          </a:pPr>
          <a:r>
            <a:rPr lang="en-US" sz="1800" dirty="0"/>
            <a:t>Zero income? </a:t>
          </a:r>
        </a:p>
      </dgm:t>
    </dgm:pt>
    <dgm:pt modelId="{48967ED5-1B9A-42AA-9CC6-591BD91AF75D}" type="parTrans" cxnId="{FD883556-44AE-4EFC-BD97-2F2E3C4F557B}">
      <dgm:prSet/>
      <dgm:spPr/>
      <dgm:t>
        <a:bodyPr/>
        <a:lstStyle/>
        <a:p>
          <a:endParaRPr lang="en-US"/>
        </a:p>
      </dgm:t>
    </dgm:pt>
    <dgm:pt modelId="{33322D5C-ECF1-4D12-A986-3FEAC9487A38}" type="sibTrans" cxnId="{FD883556-44AE-4EFC-BD97-2F2E3C4F557B}">
      <dgm:prSet/>
      <dgm:spPr/>
      <dgm:t>
        <a:bodyPr/>
        <a:lstStyle/>
        <a:p>
          <a:endParaRPr lang="en-US"/>
        </a:p>
      </dgm:t>
    </dgm:pt>
    <dgm:pt modelId="{C164F57F-AC5E-4556-B492-C24E72CBD08D}">
      <dgm:prSet/>
      <dgm:spPr/>
      <dgm:t>
        <a:bodyPr/>
        <a:lstStyle/>
        <a:p>
          <a:pPr>
            <a:lnSpc>
              <a:spcPct val="100000"/>
            </a:lnSpc>
          </a:pPr>
          <a:r>
            <a:rPr lang="en-US" dirty="0"/>
            <a:t>How are living expenses met?</a:t>
          </a:r>
        </a:p>
      </dgm:t>
    </dgm:pt>
    <dgm:pt modelId="{81E26D63-6D4A-4003-8013-987C0EFCEA57}" type="parTrans" cxnId="{B3A61CDB-FC63-4217-8C08-BC7C4773765B}">
      <dgm:prSet/>
      <dgm:spPr/>
      <dgm:t>
        <a:bodyPr/>
        <a:lstStyle/>
        <a:p>
          <a:endParaRPr lang="en-US"/>
        </a:p>
      </dgm:t>
    </dgm:pt>
    <dgm:pt modelId="{7B9E5B88-C176-4A6B-8BF7-1D1CEFA0BFFE}" type="sibTrans" cxnId="{B3A61CDB-FC63-4217-8C08-BC7C4773765B}">
      <dgm:prSet/>
      <dgm:spPr/>
      <dgm:t>
        <a:bodyPr/>
        <a:lstStyle/>
        <a:p>
          <a:endParaRPr lang="en-US"/>
        </a:p>
      </dgm:t>
    </dgm:pt>
    <dgm:pt modelId="{D58F023D-A6E0-4C87-9404-B4E2620B50FF}">
      <dgm:prSet/>
      <dgm:spPr/>
      <dgm:t>
        <a:bodyPr/>
        <a:lstStyle/>
        <a:p>
          <a:pPr>
            <a:lnSpc>
              <a:spcPct val="100000"/>
            </a:lnSpc>
          </a:pPr>
          <a:r>
            <a:rPr lang="en-US"/>
            <a:t>May request additional written documentation or collateral contacts. </a:t>
          </a:r>
        </a:p>
      </dgm:t>
    </dgm:pt>
    <dgm:pt modelId="{4A2863EA-4C7A-408E-A3DD-999D687D241B}" type="parTrans" cxnId="{DA1263A4-D956-4AAC-8D6B-1C15CC59C26A}">
      <dgm:prSet/>
      <dgm:spPr/>
      <dgm:t>
        <a:bodyPr/>
        <a:lstStyle/>
        <a:p>
          <a:endParaRPr lang="en-US"/>
        </a:p>
      </dgm:t>
    </dgm:pt>
    <dgm:pt modelId="{62A2BE1A-ADDA-4F8E-9B11-7B4D2E01AD93}" type="sibTrans" cxnId="{DA1263A4-D956-4AAC-8D6B-1C15CC59C26A}">
      <dgm:prSet/>
      <dgm:spPr/>
      <dgm:t>
        <a:bodyPr/>
        <a:lstStyle/>
        <a:p>
          <a:endParaRPr lang="en-US"/>
        </a:p>
      </dgm:t>
    </dgm:pt>
    <dgm:pt modelId="{8DCBD423-7753-4C5B-BEF9-4B59AFC74A62}" type="pres">
      <dgm:prSet presAssocID="{F4117CAC-F4DE-4CCE-80D7-0E6E24E9A2A7}" presName="root" presStyleCnt="0">
        <dgm:presLayoutVars>
          <dgm:dir/>
          <dgm:resizeHandles val="exact"/>
        </dgm:presLayoutVars>
      </dgm:prSet>
      <dgm:spPr/>
    </dgm:pt>
    <dgm:pt modelId="{CABE394C-D56E-441E-8C6E-4119C604F0EC}" type="pres">
      <dgm:prSet presAssocID="{C4F56DEC-D294-42FA-B831-45698FB1D4EF}" presName="compNode" presStyleCnt="0"/>
      <dgm:spPr/>
    </dgm:pt>
    <dgm:pt modelId="{6B05B80A-BC15-48B0-8AFD-5670BFCEB71A}" type="pres">
      <dgm:prSet presAssocID="{C4F56DEC-D294-42FA-B831-45698FB1D4EF}" presName="bgRect" presStyleLbl="bgShp" presStyleIdx="0" presStyleCnt="3" custLinFactNeighborX="-1634" custLinFactNeighborY="-77339"/>
      <dgm:spPr/>
    </dgm:pt>
    <dgm:pt modelId="{354294E5-6752-49A8-A43B-E5BC4F28D08E}" type="pres">
      <dgm:prSet presAssocID="{C4F56DEC-D294-42FA-B831-45698FB1D4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mize"/>
        </a:ext>
      </dgm:extLst>
    </dgm:pt>
    <dgm:pt modelId="{147A03F4-D11A-47E8-BAAB-C6D292101B9A}" type="pres">
      <dgm:prSet presAssocID="{C4F56DEC-D294-42FA-B831-45698FB1D4EF}" presName="spaceRect" presStyleCnt="0"/>
      <dgm:spPr/>
    </dgm:pt>
    <dgm:pt modelId="{66E6F9BC-5A9E-40A5-86E8-CB0EAD64268D}" type="pres">
      <dgm:prSet presAssocID="{C4F56DEC-D294-42FA-B831-45698FB1D4EF}" presName="parTx" presStyleLbl="revTx" presStyleIdx="0" presStyleCnt="3">
        <dgm:presLayoutVars>
          <dgm:chMax val="0"/>
          <dgm:chPref val="0"/>
        </dgm:presLayoutVars>
      </dgm:prSet>
      <dgm:spPr/>
    </dgm:pt>
    <dgm:pt modelId="{6FEB635C-9EED-486D-A76C-0639D815FD31}" type="pres">
      <dgm:prSet presAssocID="{33322D5C-ECF1-4D12-A986-3FEAC9487A38}" presName="sibTrans" presStyleCnt="0"/>
      <dgm:spPr/>
    </dgm:pt>
    <dgm:pt modelId="{D1D55B5B-F05C-4685-B485-3892FB379358}" type="pres">
      <dgm:prSet presAssocID="{C164F57F-AC5E-4556-B492-C24E72CBD08D}" presName="compNode" presStyleCnt="0"/>
      <dgm:spPr/>
    </dgm:pt>
    <dgm:pt modelId="{9D4E5E47-2817-4E05-8E5B-F4813AF83A76}" type="pres">
      <dgm:prSet presAssocID="{C164F57F-AC5E-4556-B492-C24E72CBD08D}" presName="bgRect" presStyleLbl="bgShp" presStyleIdx="1" presStyleCnt="3"/>
      <dgm:spPr/>
    </dgm:pt>
    <dgm:pt modelId="{6E2CACD6-422D-4924-B29E-904BADD325B7}" type="pres">
      <dgm:prSet presAssocID="{C164F57F-AC5E-4556-B492-C24E72CBD0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CAB8A26B-B2E7-4580-A90E-00D69FFF2C96}" type="pres">
      <dgm:prSet presAssocID="{C164F57F-AC5E-4556-B492-C24E72CBD08D}" presName="spaceRect" presStyleCnt="0"/>
      <dgm:spPr/>
    </dgm:pt>
    <dgm:pt modelId="{48451390-295E-4EA2-A52F-5768D0463AC2}" type="pres">
      <dgm:prSet presAssocID="{C164F57F-AC5E-4556-B492-C24E72CBD08D}" presName="parTx" presStyleLbl="revTx" presStyleIdx="1" presStyleCnt="3">
        <dgm:presLayoutVars>
          <dgm:chMax val="0"/>
          <dgm:chPref val="0"/>
        </dgm:presLayoutVars>
      </dgm:prSet>
      <dgm:spPr/>
    </dgm:pt>
    <dgm:pt modelId="{88DB6F13-5110-49F1-899C-ECC5BFF7ABD2}" type="pres">
      <dgm:prSet presAssocID="{7B9E5B88-C176-4A6B-8BF7-1D1CEFA0BFFE}" presName="sibTrans" presStyleCnt="0"/>
      <dgm:spPr/>
    </dgm:pt>
    <dgm:pt modelId="{751B4BAD-6349-46C2-B232-20DF780F77A4}" type="pres">
      <dgm:prSet presAssocID="{D58F023D-A6E0-4C87-9404-B4E2620B50FF}" presName="compNode" presStyleCnt="0"/>
      <dgm:spPr/>
    </dgm:pt>
    <dgm:pt modelId="{57DBCFED-0A71-4B33-B009-051D2147C456}" type="pres">
      <dgm:prSet presAssocID="{D58F023D-A6E0-4C87-9404-B4E2620B50FF}" presName="bgRect" presStyleLbl="bgShp" presStyleIdx="2" presStyleCnt="3"/>
      <dgm:spPr/>
    </dgm:pt>
    <dgm:pt modelId="{6E0F1E4A-24B7-48CB-8CC5-D44FAB7D48B3}" type="pres">
      <dgm:prSet presAssocID="{D58F023D-A6E0-4C87-9404-B4E2620B50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FE1A411F-9DF5-45CB-AE6B-9E4A60C97950}" type="pres">
      <dgm:prSet presAssocID="{D58F023D-A6E0-4C87-9404-B4E2620B50FF}" presName="spaceRect" presStyleCnt="0"/>
      <dgm:spPr/>
    </dgm:pt>
    <dgm:pt modelId="{4EFED9C0-A5BA-49C8-9E47-900411E8D4AC}" type="pres">
      <dgm:prSet presAssocID="{D58F023D-A6E0-4C87-9404-B4E2620B50FF}" presName="parTx" presStyleLbl="revTx" presStyleIdx="2" presStyleCnt="3">
        <dgm:presLayoutVars>
          <dgm:chMax val="0"/>
          <dgm:chPref val="0"/>
        </dgm:presLayoutVars>
      </dgm:prSet>
      <dgm:spPr/>
    </dgm:pt>
  </dgm:ptLst>
  <dgm:cxnLst>
    <dgm:cxn modelId="{40CD7B3C-F3E0-45C0-9D04-B83367F02D9C}" type="presOf" srcId="{F4117CAC-F4DE-4CCE-80D7-0E6E24E9A2A7}" destId="{8DCBD423-7753-4C5B-BEF9-4B59AFC74A62}" srcOrd="0" destOrd="0" presId="urn:microsoft.com/office/officeart/2018/2/layout/IconVerticalSolidList"/>
    <dgm:cxn modelId="{9F36A648-9F4A-4C31-9357-5D860A977CC4}" type="presOf" srcId="{C164F57F-AC5E-4556-B492-C24E72CBD08D}" destId="{48451390-295E-4EA2-A52F-5768D0463AC2}" srcOrd="0" destOrd="0" presId="urn:microsoft.com/office/officeart/2018/2/layout/IconVerticalSolidList"/>
    <dgm:cxn modelId="{FD883556-44AE-4EFC-BD97-2F2E3C4F557B}" srcId="{F4117CAC-F4DE-4CCE-80D7-0E6E24E9A2A7}" destId="{C4F56DEC-D294-42FA-B831-45698FB1D4EF}" srcOrd="0" destOrd="0" parTransId="{48967ED5-1B9A-42AA-9CC6-591BD91AF75D}" sibTransId="{33322D5C-ECF1-4D12-A986-3FEAC9487A38}"/>
    <dgm:cxn modelId="{5231A898-CFAE-4524-96E8-18F9739DED75}" type="presOf" srcId="{D58F023D-A6E0-4C87-9404-B4E2620B50FF}" destId="{4EFED9C0-A5BA-49C8-9E47-900411E8D4AC}" srcOrd="0" destOrd="0" presId="urn:microsoft.com/office/officeart/2018/2/layout/IconVerticalSolidList"/>
    <dgm:cxn modelId="{DA1263A4-D956-4AAC-8D6B-1C15CC59C26A}" srcId="{F4117CAC-F4DE-4CCE-80D7-0E6E24E9A2A7}" destId="{D58F023D-A6E0-4C87-9404-B4E2620B50FF}" srcOrd="2" destOrd="0" parTransId="{4A2863EA-4C7A-408E-A3DD-999D687D241B}" sibTransId="{62A2BE1A-ADDA-4F8E-9B11-7B4D2E01AD93}"/>
    <dgm:cxn modelId="{4688A4DA-E52E-4F5E-ACEC-51B4D54ECF7F}" type="presOf" srcId="{C4F56DEC-D294-42FA-B831-45698FB1D4EF}" destId="{66E6F9BC-5A9E-40A5-86E8-CB0EAD64268D}" srcOrd="0" destOrd="0" presId="urn:microsoft.com/office/officeart/2018/2/layout/IconVerticalSolidList"/>
    <dgm:cxn modelId="{B3A61CDB-FC63-4217-8C08-BC7C4773765B}" srcId="{F4117CAC-F4DE-4CCE-80D7-0E6E24E9A2A7}" destId="{C164F57F-AC5E-4556-B492-C24E72CBD08D}" srcOrd="1" destOrd="0" parTransId="{81E26D63-6D4A-4003-8013-987C0EFCEA57}" sibTransId="{7B9E5B88-C176-4A6B-8BF7-1D1CEFA0BFFE}"/>
    <dgm:cxn modelId="{BE1AA7EF-689D-46A9-9F88-21AA32A62959}" type="presParOf" srcId="{8DCBD423-7753-4C5B-BEF9-4B59AFC74A62}" destId="{CABE394C-D56E-441E-8C6E-4119C604F0EC}" srcOrd="0" destOrd="0" presId="urn:microsoft.com/office/officeart/2018/2/layout/IconVerticalSolidList"/>
    <dgm:cxn modelId="{33599353-0B6D-4BE1-88FB-3CF763C151FC}" type="presParOf" srcId="{CABE394C-D56E-441E-8C6E-4119C604F0EC}" destId="{6B05B80A-BC15-48B0-8AFD-5670BFCEB71A}" srcOrd="0" destOrd="0" presId="urn:microsoft.com/office/officeart/2018/2/layout/IconVerticalSolidList"/>
    <dgm:cxn modelId="{75227682-075A-4F89-B454-0BE88EE6ABD4}" type="presParOf" srcId="{CABE394C-D56E-441E-8C6E-4119C604F0EC}" destId="{354294E5-6752-49A8-A43B-E5BC4F28D08E}" srcOrd="1" destOrd="0" presId="urn:microsoft.com/office/officeart/2018/2/layout/IconVerticalSolidList"/>
    <dgm:cxn modelId="{84AAB205-3967-4CF1-A881-665A36A80546}" type="presParOf" srcId="{CABE394C-D56E-441E-8C6E-4119C604F0EC}" destId="{147A03F4-D11A-47E8-BAAB-C6D292101B9A}" srcOrd="2" destOrd="0" presId="urn:microsoft.com/office/officeart/2018/2/layout/IconVerticalSolidList"/>
    <dgm:cxn modelId="{28FE71CA-8796-495F-AD72-A3ADDE33B7F5}" type="presParOf" srcId="{CABE394C-D56E-441E-8C6E-4119C604F0EC}" destId="{66E6F9BC-5A9E-40A5-86E8-CB0EAD64268D}" srcOrd="3" destOrd="0" presId="urn:microsoft.com/office/officeart/2018/2/layout/IconVerticalSolidList"/>
    <dgm:cxn modelId="{03D2B1E5-9B39-4939-9179-17A0B513722B}" type="presParOf" srcId="{8DCBD423-7753-4C5B-BEF9-4B59AFC74A62}" destId="{6FEB635C-9EED-486D-A76C-0639D815FD31}" srcOrd="1" destOrd="0" presId="urn:microsoft.com/office/officeart/2018/2/layout/IconVerticalSolidList"/>
    <dgm:cxn modelId="{31A50A0D-5433-4693-9991-9E19D89445EF}" type="presParOf" srcId="{8DCBD423-7753-4C5B-BEF9-4B59AFC74A62}" destId="{D1D55B5B-F05C-4685-B485-3892FB379358}" srcOrd="2" destOrd="0" presId="urn:microsoft.com/office/officeart/2018/2/layout/IconVerticalSolidList"/>
    <dgm:cxn modelId="{94AA4A31-DC6E-4319-9AD4-0B1F766031F1}" type="presParOf" srcId="{D1D55B5B-F05C-4685-B485-3892FB379358}" destId="{9D4E5E47-2817-4E05-8E5B-F4813AF83A76}" srcOrd="0" destOrd="0" presId="urn:microsoft.com/office/officeart/2018/2/layout/IconVerticalSolidList"/>
    <dgm:cxn modelId="{B7582119-144B-421B-BB81-CD069FF1B151}" type="presParOf" srcId="{D1D55B5B-F05C-4685-B485-3892FB379358}" destId="{6E2CACD6-422D-4924-B29E-904BADD325B7}" srcOrd="1" destOrd="0" presId="urn:microsoft.com/office/officeart/2018/2/layout/IconVerticalSolidList"/>
    <dgm:cxn modelId="{4FC9BC36-5048-4CBA-A2DB-1D1D5B9C88C5}" type="presParOf" srcId="{D1D55B5B-F05C-4685-B485-3892FB379358}" destId="{CAB8A26B-B2E7-4580-A90E-00D69FFF2C96}" srcOrd="2" destOrd="0" presId="urn:microsoft.com/office/officeart/2018/2/layout/IconVerticalSolidList"/>
    <dgm:cxn modelId="{F9EA4586-1D50-4215-A69D-8C255241611A}" type="presParOf" srcId="{D1D55B5B-F05C-4685-B485-3892FB379358}" destId="{48451390-295E-4EA2-A52F-5768D0463AC2}" srcOrd="3" destOrd="0" presId="urn:microsoft.com/office/officeart/2018/2/layout/IconVerticalSolidList"/>
    <dgm:cxn modelId="{F2A31C16-C75A-465F-9ACB-1DE59386CC8C}" type="presParOf" srcId="{8DCBD423-7753-4C5B-BEF9-4B59AFC74A62}" destId="{88DB6F13-5110-49F1-899C-ECC5BFF7ABD2}" srcOrd="3" destOrd="0" presId="urn:microsoft.com/office/officeart/2018/2/layout/IconVerticalSolidList"/>
    <dgm:cxn modelId="{9104E120-FF67-4DCE-B210-A1576A72B5E1}" type="presParOf" srcId="{8DCBD423-7753-4C5B-BEF9-4B59AFC74A62}" destId="{751B4BAD-6349-46C2-B232-20DF780F77A4}" srcOrd="4" destOrd="0" presId="urn:microsoft.com/office/officeart/2018/2/layout/IconVerticalSolidList"/>
    <dgm:cxn modelId="{CE248ED4-6B7C-455F-AAA3-67182834D36C}" type="presParOf" srcId="{751B4BAD-6349-46C2-B232-20DF780F77A4}" destId="{57DBCFED-0A71-4B33-B009-051D2147C456}" srcOrd="0" destOrd="0" presId="urn:microsoft.com/office/officeart/2018/2/layout/IconVerticalSolidList"/>
    <dgm:cxn modelId="{7A848958-87D5-4BC2-A5E0-777F0D1290BD}" type="presParOf" srcId="{751B4BAD-6349-46C2-B232-20DF780F77A4}" destId="{6E0F1E4A-24B7-48CB-8CC5-D44FAB7D48B3}" srcOrd="1" destOrd="0" presId="urn:microsoft.com/office/officeart/2018/2/layout/IconVerticalSolidList"/>
    <dgm:cxn modelId="{FF6F3B55-54EF-41B4-971C-1F0B4C60D45F}" type="presParOf" srcId="{751B4BAD-6349-46C2-B232-20DF780F77A4}" destId="{FE1A411F-9DF5-45CB-AE6B-9E4A60C97950}" srcOrd="2" destOrd="0" presId="urn:microsoft.com/office/officeart/2018/2/layout/IconVerticalSolidList"/>
    <dgm:cxn modelId="{05D5F62C-45E9-4E92-89B9-F3647FCA38AE}" type="presParOf" srcId="{751B4BAD-6349-46C2-B232-20DF780F77A4}" destId="{4EFED9C0-A5BA-49C8-9E47-900411E8D4A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2A5F2DB-CD36-40B4-8812-DD2A9D5F63D8}"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38BFACC0-7D08-42BF-92CC-5C791C760596}">
      <dgm:prSet/>
      <dgm:spPr/>
      <dgm:t>
        <a:bodyPr/>
        <a:lstStyle/>
        <a:p>
          <a:r>
            <a:rPr lang="en-US"/>
            <a:t>The household responds and provides all needed evidence, verification is considered complete for this household: </a:t>
          </a:r>
        </a:p>
      </dgm:t>
    </dgm:pt>
    <dgm:pt modelId="{0AD639DF-C3AF-47B8-9E81-F38F49756790}" type="parTrans" cxnId="{2F723556-7979-4C62-B34F-32893EDE2F8D}">
      <dgm:prSet/>
      <dgm:spPr/>
      <dgm:t>
        <a:bodyPr/>
        <a:lstStyle/>
        <a:p>
          <a:endParaRPr lang="en-US"/>
        </a:p>
      </dgm:t>
    </dgm:pt>
    <dgm:pt modelId="{76B2EB96-2480-4B12-A902-BF035103A431}" type="sibTrans" cxnId="{2F723556-7979-4C62-B34F-32893EDE2F8D}">
      <dgm:prSet/>
      <dgm:spPr/>
      <dgm:t>
        <a:bodyPr/>
        <a:lstStyle/>
        <a:p>
          <a:endParaRPr lang="en-US"/>
        </a:p>
      </dgm:t>
    </dgm:pt>
    <dgm:pt modelId="{4066FE0B-23AA-49E8-B91E-955CF66AC5B1}">
      <dgm:prSet/>
      <dgm:spPr/>
      <dgm:t>
        <a:bodyPr/>
        <a:lstStyle/>
        <a:p>
          <a:r>
            <a:rPr lang="en-US"/>
            <a:t>* Inform household there is no change in benefits; </a:t>
          </a:r>
        </a:p>
      </dgm:t>
    </dgm:pt>
    <dgm:pt modelId="{758A8346-3AFD-4A85-AFFD-91286C812313}" type="parTrans" cxnId="{D17355B0-72EC-45C7-BF09-1514725A71EF}">
      <dgm:prSet/>
      <dgm:spPr/>
      <dgm:t>
        <a:bodyPr/>
        <a:lstStyle/>
        <a:p>
          <a:endParaRPr lang="en-US"/>
        </a:p>
      </dgm:t>
    </dgm:pt>
    <dgm:pt modelId="{B29D51FD-1023-4A14-8017-4BB817FAA251}" type="sibTrans" cxnId="{D17355B0-72EC-45C7-BF09-1514725A71EF}">
      <dgm:prSet/>
      <dgm:spPr/>
      <dgm:t>
        <a:bodyPr/>
        <a:lstStyle/>
        <a:p>
          <a:endParaRPr lang="en-US"/>
        </a:p>
      </dgm:t>
    </dgm:pt>
    <dgm:pt modelId="{088D007A-A008-44C6-B3EF-E1411A718D69}">
      <dgm:prSet/>
      <dgm:spPr/>
      <dgm:t>
        <a:bodyPr/>
        <a:lstStyle/>
        <a:p>
          <a:r>
            <a:rPr lang="en-US"/>
            <a:t>* Notify household that its benefits will be increased OR </a:t>
          </a:r>
        </a:p>
      </dgm:t>
    </dgm:pt>
    <dgm:pt modelId="{B0B516AB-7AE9-4465-BD6D-31FD08DB2BDF}" type="parTrans" cxnId="{5A8400F6-39F9-4330-9280-903699203DCE}">
      <dgm:prSet/>
      <dgm:spPr/>
      <dgm:t>
        <a:bodyPr/>
        <a:lstStyle/>
        <a:p>
          <a:endParaRPr lang="en-US"/>
        </a:p>
      </dgm:t>
    </dgm:pt>
    <dgm:pt modelId="{5772C4A2-A8AF-43AC-881A-3A0483D3C655}" type="sibTrans" cxnId="{5A8400F6-39F9-4330-9280-903699203DCE}">
      <dgm:prSet/>
      <dgm:spPr/>
      <dgm:t>
        <a:bodyPr/>
        <a:lstStyle/>
        <a:p>
          <a:endParaRPr lang="en-US"/>
        </a:p>
      </dgm:t>
    </dgm:pt>
    <dgm:pt modelId="{213B29C1-459A-40C4-BAC0-9F4956341005}">
      <dgm:prSet/>
      <dgm:spPr/>
      <dgm:t>
        <a:bodyPr/>
        <a:lstStyle/>
        <a:p>
          <a:r>
            <a:rPr lang="en-US"/>
            <a:t>* Send notice of adverse action. </a:t>
          </a:r>
        </a:p>
      </dgm:t>
    </dgm:pt>
    <dgm:pt modelId="{AF829C7C-14A3-49D9-9D44-FC9BD65A526A}" type="parTrans" cxnId="{205C9578-BEB3-4656-8740-961EE46C7F1E}">
      <dgm:prSet/>
      <dgm:spPr/>
      <dgm:t>
        <a:bodyPr/>
        <a:lstStyle/>
        <a:p>
          <a:endParaRPr lang="en-US"/>
        </a:p>
      </dgm:t>
    </dgm:pt>
    <dgm:pt modelId="{866D9ECE-F290-4EE6-BC64-B568A8B507EC}" type="sibTrans" cxnId="{205C9578-BEB3-4656-8740-961EE46C7F1E}">
      <dgm:prSet/>
      <dgm:spPr/>
      <dgm:t>
        <a:bodyPr/>
        <a:lstStyle/>
        <a:p>
          <a:endParaRPr lang="en-US"/>
        </a:p>
      </dgm:t>
    </dgm:pt>
    <dgm:pt modelId="{A9239948-567B-48D3-B9CF-D90AE6D0EF57}" type="pres">
      <dgm:prSet presAssocID="{62A5F2DB-CD36-40B4-8812-DD2A9D5F63D8}" presName="linear" presStyleCnt="0">
        <dgm:presLayoutVars>
          <dgm:animLvl val="lvl"/>
          <dgm:resizeHandles val="exact"/>
        </dgm:presLayoutVars>
      </dgm:prSet>
      <dgm:spPr/>
    </dgm:pt>
    <dgm:pt modelId="{8D30757B-6FDA-46A4-AD86-BA2299B38835}" type="pres">
      <dgm:prSet presAssocID="{38BFACC0-7D08-42BF-92CC-5C791C760596}" presName="parentText" presStyleLbl="node1" presStyleIdx="0" presStyleCnt="4">
        <dgm:presLayoutVars>
          <dgm:chMax val="0"/>
          <dgm:bulletEnabled val="1"/>
        </dgm:presLayoutVars>
      </dgm:prSet>
      <dgm:spPr/>
    </dgm:pt>
    <dgm:pt modelId="{B01BAEC2-A3B0-4B3A-ABDC-F4AE2EC2817F}" type="pres">
      <dgm:prSet presAssocID="{76B2EB96-2480-4B12-A902-BF035103A431}" presName="spacer" presStyleCnt="0"/>
      <dgm:spPr/>
    </dgm:pt>
    <dgm:pt modelId="{B6A8ABAC-8624-4908-8A50-9E5149D28A24}" type="pres">
      <dgm:prSet presAssocID="{4066FE0B-23AA-49E8-B91E-955CF66AC5B1}" presName="parentText" presStyleLbl="node1" presStyleIdx="1" presStyleCnt="4">
        <dgm:presLayoutVars>
          <dgm:chMax val="0"/>
          <dgm:bulletEnabled val="1"/>
        </dgm:presLayoutVars>
      </dgm:prSet>
      <dgm:spPr/>
    </dgm:pt>
    <dgm:pt modelId="{D189BF1C-F86C-46FD-BE7E-27C6F21C02DA}" type="pres">
      <dgm:prSet presAssocID="{B29D51FD-1023-4A14-8017-4BB817FAA251}" presName="spacer" presStyleCnt="0"/>
      <dgm:spPr/>
    </dgm:pt>
    <dgm:pt modelId="{083B9D38-3FD4-44EB-8EC7-4F64CE67F514}" type="pres">
      <dgm:prSet presAssocID="{088D007A-A008-44C6-B3EF-E1411A718D69}" presName="parentText" presStyleLbl="node1" presStyleIdx="2" presStyleCnt="4">
        <dgm:presLayoutVars>
          <dgm:chMax val="0"/>
          <dgm:bulletEnabled val="1"/>
        </dgm:presLayoutVars>
      </dgm:prSet>
      <dgm:spPr/>
    </dgm:pt>
    <dgm:pt modelId="{2062535A-F9E7-4C9C-9204-F0F6E6C95A18}" type="pres">
      <dgm:prSet presAssocID="{5772C4A2-A8AF-43AC-881A-3A0483D3C655}" presName="spacer" presStyleCnt="0"/>
      <dgm:spPr/>
    </dgm:pt>
    <dgm:pt modelId="{A499444B-31DD-4460-8D49-A307CE56B990}" type="pres">
      <dgm:prSet presAssocID="{213B29C1-459A-40C4-BAC0-9F4956341005}" presName="parentText" presStyleLbl="node1" presStyleIdx="3" presStyleCnt="4">
        <dgm:presLayoutVars>
          <dgm:chMax val="0"/>
          <dgm:bulletEnabled val="1"/>
        </dgm:presLayoutVars>
      </dgm:prSet>
      <dgm:spPr/>
    </dgm:pt>
  </dgm:ptLst>
  <dgm:cxnLst>
    <dgm:cxn modelId="{78B8D416-3EF0-4C73-B6BC-A399435EBA8A}" type="presOf" srcId="{213B29C1-459A-40C4-BAC0-9F4956341005}" destId="{A499444B-31DD-4460-8D49-A307CE56B990}" srcOrd="0" destOrd="0" presId="urn:microsoft.com/office/officeart/2005/8/layout/vList2"/>
    <dgm:cxn modelId="{0CA8C717-4893-4A51-A69C-130E5DBBF057}" type="presOf" srcId="{4066FE0B-23AA-49E8-B91E-955CF66AC5B1}" destId="{B6A8ABAC-8624-4908-8A50-9E5149D28A24}" srcOrd="0" destOrd="0" presId="urn:microsoft.com/office/officeart/2005/8/layout/vList2"/>
    <dgm:cxn modelId="{E1FC1749-A0FF-401C-9602-0A5DEB764AE9}" type="presOf" srcId="{088D007A-A008-44C6-B3EF-E1411A718D69}" destId="{083B9D38-3FD4-44EB-8EC7-4F64CE67F514}" srcOrd="0" destOrd="0" presId="urn:microsoft.com/office/officeart/2005/8/layout/vList2"/>
    <dgm:cxn modelId="{2F723556-7979-4C62-B34F-32893EDE2F8D}" srcId="{62A5F2DB-CD36-40B4-8812-DD2A9D5F63D8}" destId="{38BFACC0-7D08-42BF-92CC-5C791C760596}" srcOrd="0" destOrd="0" parTransId="{0AD639DF-C3AF-47B8-9E81-F38F49756790}" sibTransId="{76B2EB96-2480-4B12-A902-BF035103A431}"/>
    <dgm:cxn modelId="{205C9578-BEB3-4656-8740-961EE46C7F1E}" srcId="{62A5F2DB-CD36-40B4-8812-DD2A9D5F63D8}" destId="{213B29C1-459A-40C4-BAC0-9F4956341005}" srcOrd="3" destOrd="0" parTransId="{AF829C7C-14A3-49D9-9D44-FC9BD65A526A}" sibTransId="{866D9ECE-F290-4EE6-BC64-B568A8B507EC}"/>
    <dgm:cxn modelId="{D17355B0-72EC-45C7-BF09-1514725A71EF}" srcId="{62A5F2DB-CD36-40B4-8812-DD2A9D5F63D8}" destId="{4066FE0B-23AA-49E8-B91E-955CF66AC5B1}" srcOrd="1" destOrd="0" parTransId="{758A8346-3AFD-4A85-AFFD-91286C812313}" sibTransId="{B29D51FD-1023-4A14-8017-4BB817FAA251}"/>
    <dgm:cxn modelId="{465AEEB3-72B6-42E2-B9D8-B75B00E70E37}" type="presOf" srcId="{38BFACC0-7D08-42BF-92CC-5C791C760596}" destId="{8D30757B-6FDA-46A4-AD86-BA2299B38835}" srcOrd="0" destOrd="0" presId="urn:microsoft.com/office/officeart/2005/8/layout/vList2"/>
    <dgm:cxn modelId="{5A8400F6-39F9-4330-9280-903699203DCE}" srcId="{62A5F2DB-CD36-40B4-8812-DD2A9D5F63D8}" destId="{088D007A-A008-44C6-B3EF-E1411A718D69}" srcOrd="2" destOrd="0" parTransId="{B0B516AB-7AE9-4465-BD6D-31FD08DB2BDF}" sibTransId="{5772C4A2-A8AF-43AC-881A-3A0483D3C655}"/>
    <dgm:cxn modelId="{2C241FFA-63EA-4524-A375-C5505E6ED103}" type="presOf" srcId="{62A5F2DB-CD36-40B4-8812-DD2A9D5F63D8}" destId="{A9239948-567B-48D3-B9CF-D90AE6D0EF57}" srcOrd="0" destOrd="0" presId="urn:microsoft.com/office/officeart/2005/8/layout/vList2"/>
    <dgm:cxn modelId="{6373ACDF-99FD-481C-A9FA-06369D9691CA}" type="presParOf" srcId="{A9239948-567B-48D3-B9CF-D90AE6D0EF57}" destId="{8D30757B-6FDA-46A4-AD86-BA2299B38835}" srcOrd="0" destOrd="0" presId="urn:microsoft.com/office/officeart/2005/8/layout/vList2"/>
    <dgm:cxn modelId="{7F07D948-202B-4133-9E01-032F486A452F}" type="presParOf" srcId="{A9239948-567B-48D3-B9CF-D90AE6D0EF57}" destId="{B01BAEC2-A3B0-4B3A-ABDC-F4AE2EC2817F}" srcOrd="1" destOrd="0" presId="urn:microsoft.com/office/officeart/2005/8/layout/vList2"/>
    <dgm:cxn modelId="{24F48AB1-880D-405C-8836-AEC365119F78}" type="presParOf" srcId="{A9239948-567B-48D3-B9CF-D90AE6D0EF57}" destId="{B6A8ABAC-8624-4908-8A50-9E5149D28A24}" srcOrd="2" destOrd="0" presId="urn:microsoft.com/office/officeart/2005/8/layout/vList2"/>
    <dgm:cxn modelId="{6A645C05-849E-4653-963D-BA6CE3E8F6B7}" type="presParOf" srcId="{A9239948-567B-48D3-B9CF-D90AE6D0EF57}" destId="{D189BF1C-F86C-46FD-BE7E-27C6F21C02DA}" srcOrd="3" destOrd="0" presId="urn:microsoft.com/office/officeart/2005/8/layout/vList2"/>
    <dgm:cxn modelId="{4C59256B-C511-4CB5-BA73-5CEAB6F56144}" type="presParOf" srcId="{A9239948-567B-48D3-B9CF-D90AE6D0EF57}" destId="{083B9D38-3FD4-44EB-8EC7-4F64CE67F514}" srcOrd="4" destOrd="0" presId="urn:microsoft.com/office/officeart/2005/8/layout/vList2"/>
    <dgm:cxn modelId="{0F62DFF5-F98C-4CF9-A705-CB5024EF623F}" type="presParOf" srcId="{A9239948-567B-48D3-B9CF-D90AE6D0EF57}" destId="{2062535A-F9E7-4C9C-9204-F0F6E6C95A18}" srcOrd="5" destOrd="0" presId="urn:microsoft.com/office/officeart/2005/8/layout/vList2"/>
    <dgm:cxn modelId="{C3B5BBB4-1066-434B-B802-A8859879A4E6}" type="presParOf" srcId="{A9239948-567B-48D3-B9CF-D90AE6D0EF57}" destId="{A499444B-31DD-4460-8D49-A307CE56B99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65A9E8-39A4-406D-B782-ED24CA754A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0F7D65-84AE-4137-B151-907F726EB8B0}">
      <dgm:prSet/>
      <dgm:spPr/>
      <dgm:t>
        <a:bodyPr/>
        <a:lstStyle/>
        <a:p>
          <a:pPr>
            <a:lnSpc>
              <a:spcPct val="100000"/>
            </a:lnSpc>
          </a:pPr>
          <a:r>
            <a:rPr lang="en-US"/>
            <a:t>The SFA is unable to continue its verification activities because the household fails to provide adequate written evidence or knowledgeable collateral contacts, verification is considered complete for this household: </a:t>
          </a:r>
        </a:p>
      </dgm:t>
    </dgm:pt>
    <dgm:pt modelId="{C1ED33AC-F02B-4C2C-9EA0-9C6ABD283EE2}" type="parTrans" cxnId="{F48D6D00-BDBE-432D-AA6D-19AF532B8E24}">
      <dgm:prSet/>
      <dgm:spPr/>
      <dgm:t>
        <a:bodyPr/>
        <a:lstStyle/>
        <a:p>
          <a:endParaRPr lang="en-US"/>
        </a:p>
      </dgm:t>
    </dgm:pt>
    <dgm:pt modelId="{500AFFE5-AAB3-4DB4-84F2-5526FAEAB25C}" type="sibTrans" cxnId="{F48D6D00-BDBE-432D-AA6D-19AF532B8E24}">
      <dgm:prSet/>
      <dgm:spPr/>
      <dgm:t>
        <a:bodyPr/>
        <a:lstStyle/>
        <a:p>
          <a:endParaRPr lang="en-US"/>
        </a:p>
      </dgm:t>
    </dgm:pt>
    <dgm:pt modelId="{03D5AE9C-9310-4740-88CC-4C086AAACE0C}">
      <dgm:prSet/>
      <dgm:spPr/>
      <dgm:t>
        <a:bodyPr/>
        <a:lstStyle/>
        <a:p>
          <a:pPr>
            <a:lnSpc>
              <a:spcPct val="100000"/>
            </a:lnSpc>
          </a:pPr>
          <a:r>
            <a:rPr lang="en-US"/>
            <a:t>* When the notice of adverse action is sent. </a:t>
          </a:r>
        </a:p>
      </dgm:t>
    </dgm:pt>
    <dgm:pt modelId="{2386EC55-7EA7-4BA9-ABF5-B855C2C5F570}" type="parTrans" cxnId="{05EDF1B7-EDC9-41C7-8C29-FF15A56314CC}">
      <dgm:prSet/>
      <dgm:spPr/>
      <dgm:t>
        <a:bodyPr/>
        <a:lstStyle/>
        <a:p>
          <a:endParaRPr lang="en-US"/>
        </a:p>
      </dgm:t>
    </dgm:pt>
    <dgm:pt modelId="{8F84164A-A5CC-4BE2-B45D-DD6F6553069B}" type="sibTrans" cxnId="{05EDF1B7-EDC9-41C7-8C29-FF15A56314CC}">
      <dgm:prSet/>
      <dgm:spPr/>
      <dgm:t>
        <a:bodyPr/>
        <a:lstStyle/>
        <a:p>
          <a:endParaRPr lang="en-US"/>
        </a:p>
      </dgm:t>
    </dgm:pt>
    <dgm:pt modelId="{4CE28B5A-1698-42CA-A127-1C6C61D18339}" type="pres">
      <dgm:prSet presAssocID="{B365A9E8-39A4-406D-B782-ED24CA754A12}" presName="root" presStyleCnt="0">
        <dgm:presLayoutVars>
          <dgm:dir/>
          <dgm:resizeHandles val="exact"/>
        </dgm:presLayoutVars>
      </dgm:prSet>
      <dgm:spPr/>
    </dgm:pt>
    <dgm:pt modelId="{211CAE27-6098-4ADB-A4F9-60FFBA8612F9}" type="pres">
      <dgm:prSet presAssocID="{230F7D65-84AE-4137-B151-907F726EB8B0}" presName="compNode" presStyleCnt="0"/>
      <dgm:spPr/>
    </dgm:pt>
    <dgm:pt modelId="{FF0291FC-331A-41EC-90D3-60B4606A3228}" type="pres">
      <dgm:prSet presAssocID="{230F7D65-84AE-4137-B151-907F726EB8B0}" presName="bgRect" presStyleLbl="bgShp" presStyleIdx="0" presStyleCnt="2" custLinFactNeighborX="-629" custLinFactNeighborY="1368"/>
      <dgm:spPr/>
    </dgm:pt>
    <dgm:pt modelId="{92EF3B6B-3F49-4C9F-9B6F-3A10C3425350}" type="pres">
      <dgm:prSet presAssocID="{230F7D65-84AE-4137-B151-907F726EB8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EDDB37B9-7B8A-47BA-819F-382ABD537E2C}" type="pres">
      <dgm:prSet presAssocID="{230F7D65-84AE-4137-B151-907F726EB8B0}" presName="spaceRect" presStyleCnt="0"/>
      <dgm:spPr/>
    </dgm:pt>
    <dgm:pt modelId="{2415F7C1-EE28-4D31-BE65-E19754C38CCF}" type="pres">
      <dgm:prSet presAssocID="{230F7D65-84AE-4137-B151-907F726EB8B0}" presName="parTx" presStyleLbl="revTx" presStyleIdx="0" presStyleCnt="2">
        <dgm:presLayoutVars>
          <dgm:chMax val="0"/>
          <dgm:chPref val="0"/>
        </dgm:presLayoutVars>
      </dgm:prSet>
      <dgm:spPr/>
    </dgm:pt>
    <dgm:pt modelId="{C0D770B6-C90F-4529-9C97-F8DA7FB4C1FA}" type="pres">
      <dgm:prSet presAssocID="{500AFFE5-AAB3-4DB4-84F2-5526FAEAB25C}" presName="sibTrans" presStyleCnt="0"/>
      <dgm:spPr/>
    </dgm:pt>
    <dgm:pt modelId="{6D0B5103-7BC6-431F-8D28-E9783E16333F}" type="pres">
      <dgm:prSet presAssocID="{03D5AE9C-9310-4740-88CC-4C086AAACE0C}" presName="compNode" presStyleCnt="0"/>
      <dgm:spPr/>
    </dgm:pt>
    <dgm:pt modelId="{B6EFDA99-889A-4F94-9762-96CB09C0C78A}" type="pres">
      <dgm:prSet presAssocID="{03D5AE9C-9310-4740-88CC-4C086AAACE0C}" presName="bgRect" presStyleLbl="bgShp" presStyleIdx="1" presStyleCnt="2"/>
      <dgm:spPr/>
    </dgm:pt>
    <dgm:pt modelId="{D9542010-61A9-4848-9B25-1D458CACED54}" type="pres">
      <dgm:prSet presAssocID="{03D5AE9C-9310-4740-88CC-4C086AAACE0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outline"/>
        </a:ext>
      </dgm:extLst>
    </dgm:pt>
    <dgm:pt modelId="{D1A8B2A4-9788-4F8A-A765-9A487E9AD39F}" type="pres">
      <dgm:prSet presAssocID="{03D5AE9C-9310-4740-88CC-4C086AAACE0C}" presName="spaceRect" presStyleCnt="0"/>
      <dgm:spPr/>
    </dgm:pt>
    <dgm:pt modelId="{748C7F94-BB8B-411E-838E-A06FA9C68078}" type="pres">
      <dgm:prSet presAssocID="{03D5AE9C-9310-4740-88CC-4C086AAACE0C}" presName="parTx" presStyleLbl="revTx" presStyleIdx="1" presStyleCnt="2">
        <dgm:presLayoutVars>
          <dgm:chMax val="0"/>
          <dgm:chPref val="0"/>
        </dgm:presLayoutVars>
      </dgm:prSet>
      <dgm:spPr/>
    </dgm:pt>
  </dgm:ptLst>
  <dgm:cxnLst>
    <dgm:cxn modelId="{F48D6D00-BDBE-432D-AA6D-19AF532B8E24}" srcId="{B365A9E8-39A4-406D-B782-ED24CA754A12}" destId="{230F7D65-84AE-4137-B151-907F726EB8B0}" srcOrd="0" destOrd="0" parTransId="{C1ED33AC-F02B-4C2C-9EA0-9C6ABD283EE2}" sibTransId="{500AFFE5-AAB3-4DB4-84F2-5526FAEAB25C}"/>
    <dgm:cxn modelId="{ABA9D58F-BE1C-4C15-A821-A8295805C740}" type="presOf" srcId="{03D5AE9C-9310-4740-88CC-4C086AAACE0C}" destId="{748C7F94-BB8B-411E-838E-A06FA9C68078}" srcOrd="0" destOrd="0" presId="urn:microsoft.com/office/officeart/2018/2/layout/IconVerticalSolidList"/>
    <dgm:cxn modelId="{23CC85B3-8E0F-4761-A10C-CD557DDB0410}" type="presOf" srcId="{B365A9E8-39A4-406D-B782-ED24CA754A12}" destId="{4CE28B5A-1698-42CA-A127-1C6C61D18339}" srcOrd="0" destOrd="0" presId="urn:microsoft.com/office/officeart/2018/2/layout/IconVerticalSolidList"/>
    <dgm:cxn modelId="{05EDF1B7-EDC9-41C7-8C29-FF15A56314CC}" srcId="{B365A9E8-39A4-406D-B782-ED24CA754A12}" destId="{03D5AE9C-9310-4740-88CC-4C086AAACE0C}" srcOrd="1" destOrd="0" parTransId="{2386EC55-7EA7-4BA9-ABF5-B855C2C5F570}" sibTransId="{8F84164A-A5CC-4BE2-B45D-DD6F6553069B}"/>
    <dgm:cxn modelId="{0AB9C2EC-96A4-49DA-8991-8CAA2ED3F7D9}" type="presOf" srcId="{230F7D65-84AE-4137-B151-907F726EB8B0}" destId="{2415F7C1-EE28-4D31-BE65-E19754C38CCF}" srcOrd="0" destOrd="0" presId="urn:microsoft.com/office/officeart/2018/2/layout/IconVerticalSolidList"/>
    <dgm:cxn modelId="{4FFC2BA9-3786-4C65-8A91-B7C207AB43E4}" type="presParOf" srcId="{4CE28B5A-1698-42CA-A127-1C6C61D18339}" destId="{211CAE27-6098-4ADB-A4F9-60FFBA8612F9}" srcOrd="0" destOrd="0" presId="urn:microsoft.com/office/officeart/2018/2/layout/IconVerticalSolidList"/>
    <dgm:cxn modelId="{08487731-FFC0-4DC7-BC9D-4BEE110BBA72}" type="presParOf" srcId="{211CAE27-6098-4ADB-A4F9-60FFBA8612F9}" destId="{FF0291FC-331A-41EC-90D3-60B4606A3228}" srcOrd="0" destOrd="0" presId="urn:microsoft.com/office/officeart/2018/2/layout/IconVerticalSolidList"/>
    <dgm:cxn modelId="{4FDC41A9-6394-4E69-8008-5C07970DBD11}" type="presParOf" srcId="{211CAE27-6098-4ADB-A4F9-60FFBA8612F9}" destId="{92EF3B6B-3F49-4C9F-9B6F-3A10C3425350}" srcOrd="1" destOrd="0" presId="urn:microsoft.com/office/officeart/2018/2/layout/IconVerticalSolidList"/>
    <dgm:cxn modelId="{064B6CA7-0C77-4D0A-AF06-5DB980E3EF0C}" type="presParOf" srcId="{211CAE27-6098-4ADB-A4F9-60FFBA8612F9}" destId="{EDDB37B9-7B8A-47BA-819F-382ABD537E2C}" srcOrd="2" destOrd="0" presId="urn:microsoft.com/office/officeart/2018/2/layout/IconVerticalSolidList"/>
    <dgm:cxn modelId="{39AB4C8C-877A-4D2E-B6E9-1D9B047FF98B}" type="presParOf" srcId="{211CAE27-6098-4ADB-A4F9-60FFBA8612F9}" destId="{2415F7C1-EE28-4D31-BE65-E19754C38CCF}" srcOrd="3" destOrd="0" presId="urn:microsoft.com/office/officeart/2018/2/layout/IconVerticalSolidList"/>
    <dgm:cxn modelId="{37BEA3BC-DD83-4DA0-A1EE-88F23879B215}" type="presParOf" srcId="{4CE28B5A-1698-42CA-A127-1C6C61D18339}" destId="{C0D770B6-C90F-4529-9C97-F8DA7FB4C1FA}" srcOrd="1" destOrd="0" presId="urn:microsoft.com/office/officeart/2018/2/layout/IconVerticalSolidList"/>
    <dgm:cxn modelId="{1D78916F-05FE-4A81-BE76-CCB13540FB45}" type="presParOf" srcId="{4CE28B5A-1698-42CA-A127-1C6C61D18339}" destId="{6D0B5103-7BC6-431F-8D28-E9783E16333F}" srcOrd="2" destOrd="0" presId="urn:microsoft.com/office/officeart/2018/2/layout/IconVerticalSolidList"/>
    <dgm:cxn modelId="{A5A59D7E-A7AE-4FA6-BEAB-9CEB4281C16A}" type="presParOf" srcId="{6D0B5103-7BC6-431F-8D28-E9783E16333F}" destId="{B6EFDA99-889A-4F94-9762-96CB09C0C78A}" srcOrd="0" destOrd="0" presId="urn:microsoft.com/office/officeart/2018/2/layout/IconVerticalSolidList"/>
    <dgm:cxn modelId="{BAE1C711-307F-48FD-9010-4456C9D9A8B7}" type="presParOf" srcId="{6D0B5103-7BC6-431F-8D28-E9783E16333F}" destId="{D9542010-61A9-4848-9B25-1D458CACED54}" srcOrd="1" destOrd="0" presId="urn:microsoft.com/office/officeart/2018/2/layout/IconVerticalSolidList"/>
    <dgm:cxn modelId="{827FF501-A17F-45D4-A171-9EC7257A928F}" type="presParOf" srcId="{6D0B5103-7BC6-431F-8D28-E9783E16333F}" destId="{D1A8B2A4-9788-4F8A-A765-9A487E9AD39F}" srcOrd="2" destOrd="0" presId="urn:microsoft.com/office/officeart/2018/2/layout/IconVerticalSolidList"/>
    <dgm:cxn modelId="{12EA2DD6-A759-4B77-8EEB-1DA5F3A59B41}" type="presParOf" srcId="{6D0B5103-7BC6-431F-8D28-E9783E16333F}" destId="{748C7F94-BB8B-411E-838E-A06FA9C680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8F97DC9-134B-4495-A19D-A1C6D9DE7BE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559FC0-8F3E-4C9F-A10D-DCE1ACFAD6A9}">
      <dgm:prSet custT="1"/>
      <dgm:spPr/>
      <dgm:t>
        <a:bodyPr/>
        <a:lstStyle/>
        <a:p>
          <a:pPr>
            <a:lnSpc>
              <a:spcPct val="100000"/>
            </a:lnSpc>
          </a:pPr>
          <a:r>
            <a:rPr lang="en-US" sz="1800" b="1" dirty="0"/>
            <a:t>HIGHER BENEFITS </a:t>
          </a:r>
          <a:r>
            <a:rPr lang="en-US" sz="1800" dirty="0"/>
            <a:t>Effective immediately and implemented no later than </a:t>
          </a:r>
          <a:r>
            <a:rPr lang="en-US" sz="1800" b="1" dirty="0"/>
            <a:t>THREE</a:t>
          </a:r>
          <a:r>
            <a:rPr lang="en-US" sz="1800" dirty="0"/>
            <a:t> operating days and household is notified.</a:t>
          </a:r>
        </a:p>
      </dgm:t>
    </dgm:pt>
    <dgm:pt modelId="{8042CA72-7452-436B-85AB-CBC22213B3A8}" type="parTrans" cxnId="{A7D8B0D6-51C8-4B06-8C33-6537CC0AA55C}">
      <dgm:prSet/>
      <dgm:spPr/>
      <dgm:t>
        <a:bodyPr/>
        <a:lstStyle/>
        <a:p>
          <a:endParaRPr lang="en-US"/>
        </a:p>
      </dgm:t>
    </dgm:pt>
    <dgm:pt modelId="{B121AFF8-1BF3-4F9E-BACA-F035C3672904}" type="sibTrans" cxnId="{A7D8B0D6-51C8-4B06-8C33-6537CC0AA55C}">
      <dgm:prSet/>
      <dgm:spPr/>
      <dgm:t>
        <a:bodyPr/>
        <a:lstStyle/>
        <a:p>
          <a:endParaRPr lang="en-US"/>
        </a:p>
      </dgm:t>
    </dgm:pt>
    <dgm:pt modelId="{AA1E69D0-866D-4B0C-A518-106DC79849A8}">
      <dgm:prSet custT="1"/>
      <dgm:spPr/>
      <dgm:t>
        <a:bodyPr/>
        <a:lstStyle/>
        <a:p>
          <a:pPr>
            <a:lnSpc>
              <a:spcPct val="100000"/>
            </a:lnSpc>
          </a:pPr>
          <a:r>
            <a:rPr lang="en-US" sz="1800" b="1" dirty="0"/>
            <a:t>LOWER BENEFITS - TEN</a:t>
          </a:r>
          <a:r>
            <a:rPr lang="en-US" sz="1800" dirty="0"/>
            <a:t> calendar days adverse action notice</a:t>
          </a:r>
        </a:p>
      </dgm:t>
    </dgm:pt>
    <dgm:pt modelId="{8870F3B9-8B94-4992-BFDB-DEA314E4E07F}" type="parTrans" cxnId="{231B1A51-21D8-404D-BC7D-C1515D32FFF4}">
      <dgm:prSet/>
      <dgm:spPr/>
      <dgm:t>
        <a:bodyPr/>
        <a:lstStyle/>
        <a:p>
          <a:endParaRPr lang="en-US"/>
        </a:p>
      </dgm:t>
    </dgm:pt>
    <dgm:pt modelId="{A57F510B-B994-4A10-B9CF-F3D07D851C3F}" type="sibTrans" cxnId="{231B1A51-21D8-404D-BC7D-C1515D32FFF4}">
      <dgm:prSet/>
      <dgm:spPr/>
      <dgm:t>
        <a:bodyPr/>
        <a:lstStyle/>
        <a:p>
          <a:endParaRPr lang="en-US"/>
        </a:p>
      </dgm:t>
    </dgm:pt>
    <dgm:pt modelId="{9EA10099-519B-4EFF-86A6-8F21F3F62583}" type="pres">
      <dgm:prSet presAssocID="{68F97DC9-134B-4495-A19D-A1C6D9DE7BEB}" presName="root" presStyleCnt="0">
        <dgm:presLayoutVars>
          <dgm:dir/>
          <dgm:resizeHandles val="exact"/>
        </dgm:presLayoutVars>
      </dgm:prSet>
      <dgm:spPr/>
    </dgm:pt>
    <dgm:pt modelId="{90D85963-2F25-48CF-BF96-C1E05EB4C2BD}" type="pres">
      <dgm:prSet presAssocID="{92559FC0-8F3E-4C9F-A10D-DCE1ACFAD6A9}" presName="compNode" presStyleCnt="0"/>
      <dgm:spPr/>
    </dgm:pt>
    <dgm:pt modelId="{90B908B5-3EF1-40B3-817F-FACCB64FDF80}" type="pres">
      <dgm:prSet presAssocID="{92559FC0-8F3E-4C9F-A10D-DCE1ACFAD6A9}" presName="bgRect" presStyleLbl="bgShp" presStyleIdx="0" presStyleCnt="2" custScaleX="100000" custScaleY="105240" custLinFactNeighborY="9111"/>
      <dgm:spPr/>
    </dgm:pt>
    <dgm:pt modelId="{965B66D7-81BD-4807-9DB7-29BCA2C9EB48}" type="pres">
      <dgm:prSet presAssocID="{92559FC0-8F3E-4C9F-A10D-DCE1ACFAD6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Zoom in with solid fill"/>
        </a:ext>
      </dgm:extLst>
    </dgm:pt>
    <dgm:pt modelId="{83F2C0A7-D37F-4615-B926-A140DCB6F3B6}" type="pres">
      <dgm:prSet presAssocID="{92559FC0-8F3E-4C9F-A10D-DCE1ACFAD6A9}" presName="spaceRect" presStyleCnt="0"/>
      <dgm:spPr/>
    </dgm:pt>
    <dgm:pt modelId="{1D340666-1E47-495C-8290-597D87E263E0}" type="pres">
      <dgm:prSet presAssocID="{92559FC0-8F3E-4C9F-A10D-DCE1ACFAD6A9}" presName="parTx" presStyleLbl="revTx" presStyleIdx="0" presStyleCnt="2" custScaleX="118958">
        <dgm:presLayoutVars>
          <dgm:chMax val="0"/>
          <dgm:chPref val="0"/>
        </dgm:presLayoutVars>
      </dgm:prSet>
      <dgm:spPr/>
    </dgm:pt>
    <dgm:pt modelId="{BA51BD2A-47D1-4556-893B-878C6764CA95}" type="pres">
      <dgm:prSet presAssocID="{B121AFF8-1BF3-4F9E-BACA-F035C3672904}" presName="sibTrans" presStyleCnt="0"/>
      <dgm:spPr/>
    </dgm:pt>
    <dgm:pt modelId="{E97A93ED-E4B4-4F54-8F67-5B08C043E8C2}" type="pres">
      <dgm:prSet presAssocID="{AA1E69D0-866D-4B0C-A518-106DC79849A8}" presName="compNode" presStyleCnt="0"/>
      <dgm:spPr/>
    </dgm:pt>
    <dgm:pt modelId="{B1758202-23C5-4E5C-A97B-EB4441F3DF79}" type="pres">
      <dgm:prSet presAssocID="{AA1E69D0-866D-4B0C-A518-106DC79849A8}" presName="bgRect" presStyleLbl="bgShp" presStyleIdx="1" presStyleCnt="2"/>
      <dgm:spPr/>
    </dgm:pt>
    <dgm:pt modelId="{B990E554-AB95-42B7-B66F-1596DA53A3AE}" type="pres">
      <dgm:prSet presAssocID="{AA1E69D0-866D-4B0C-A518-106DC79849A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0FC8F4C6-D122-4C2A-9CA9-BAAAF48F70FE}" type="pres">
      <dgm:prSet presAssocID="{AA1E69D0-866D-4B0C-A518-106DC79849A8}" presName="spaceRect" presStyleCnt="0"/>
      <dgm:spPr/>
    </dgm:pt>
    <dgm:pt modelId="{11A7C95B-6D68-4D33-8E84-FAAFD9C42A0F}" type="pres">
      <dgm:prSet presAssocID="{AA1E69D0-866D-4B0C-A518-106DC79849A8}" presName="parTx" presStyleLbl="revTx" presStyleIdx="1" presStyleCnt="2" custScaleX="116204">
        <dgm:presLayoutVars>
          <dgm:chMax val="0"/>
          <dgm:chPref val="0"/>
        </dgm:presLayoutVars>
      </dgm:prSet>
      <dgm:spPr/>
    </dgm:pt>
  </dgm:ptLst>
  <dgm:cxnLst>
    <dgm:cxn modelId="{7F01CB6A-1BC4-401B-8187-FF4AD6F2D8BE}" type="presOf" srcId="{68F97DC9-134B-4495-A19D-A1C6D9DE7BEB}" destId="{9EA10099-519B-4EFF-86A6-8F21F3F62583}" srcOrd="0" destOrd="0" presId="urn:microsoft.com/office/officeart/2018/2/layout/IconVerticalSolidList"/>
    <dgm:cxn modelId="{231B1A51-21D8-404D-BC7D-C1515D32FFF4}" srcId="{68F97DC9-134B-4495-A19D-A1C6D9DE7BEB}" destId="{AA1E69D0-866D-4B0C-A518-106DC79849A8}" srcOrd="1" destOrd="0" parTransId="{8870F3B9-8B94-4992-BFDB-DEA314E4E07F}" sibTransId="{A57F510B-B994-4A10-B9CF-F3D07D851C3F}"/>
    <dgm:cxn modelId="{F0060C8E-08AE-4B06-BD3E-7395C142A35E}" type="presOf" srcId="{AA1E69D0-866D-4B0C-A518-106DC79849A8}" destId="{11A7C95B-6D68-4D33-8E84-FAAFD9C42A0F}" srcOrd="0" destOrd="0" presId="urn:microsoft.com/office/officeart/2018/2/layout/IconVerticalSolidList"/>
    <dgm:cxn modelId="{019B73BD-3D9E-4A34-8043-A6D7CD3820E6}" type="presOf" srcId="{92559FC0-8F3E-4C9F-A10D-DCE1ACFAD6A9}" destId="{1D340666-1E47-495C-8290-597D87E263E0}" srcOrd="0" destOrd="0" presId="urn:microsoft.com/office/officeart/2018/2/layout/IconVerticalSolidList"/>
    <dgm:cxn modelId="{A7D8B0D6-51C8-4B06-8C33-6537CC0AA55C}" srcId="{68F97DC9-134B-4495-A19D-A1C6D9DE7BEB}" destId="{92559FC0-8F3E-4C9F-A10D-DCE1ACFAD6A9}" srcOrd="0" destOrd="0" parTransId="{8042CA72-7452-436B-85AB-CBC22213B3A8}" sibTransId="{B121AFF8-1BF3-4F9E-BACA-F035C3672904}"/>
    <dgm:cxn modelId="{C8AE1456-7B36-48BB-92CA-7AAC495D47E2}" type="presParOf" srcId="{9EA10099-519B-4EFF-86A6-8F21F3F62583}" destId="{90D85963-2F25-48CF-BF96-C1E05EB4C2BD}" srcOrd="0" destOrd="0" presId="urn:microsoft.com/office/officeart/2018/2/layout/IconVerticalSolidList"/>
    <dgm:cxn modelId="{9FC79EA1-304A-49C2-AE9B-70E8983BFC32}" type="presParOf" srcId="{90D85963-2F25-48CF-BF96-C1E05EB4C2BD}" destId="{90B908B5-3EF1-40B3-817F-FACCB64FDF80}" srcOrd="0" destOrd="0" presId="urn:microsoft.com/office/officeart/2018/2/layout/IconVerticalSolidList"/>
    <dgm:cxn modelId="{AF08BBCF-F023-4DE5-95FA-8DEACF4700F1}" type="presParOf" srcId="{90D85963-2F25-48CF-BF96-C1E05EB4C2BD}" destId="{965B66D7-81BD-4807-9DB7-29BCA2C9EB48}" srcOrd="1" destOrd="0" presId="urn:microsoft.com/office/officeart/2018/2/layout/IconVerticalSolidList"/>
    <dgm:cxn modelId="{87ADE3A8-0CD3-468C-9559-770276DBA3A0}" type="presParOf" srcId="{90D85963-2F25-48CF-BF96-C1E05EB4C2BD}" destId="{83F2C0A7-D37F-4615-B926-A140DCB6F3B6}" srcOrd="2" destOrd="0" presId="urn:microsoft.com/office/officeart/2018/2/layout/IconVerticalSolidList"/>
    <dgm:cxn modelId="{95756813-0F43-45E0-A92C-1F45EBA8D07E}" type="presParOf" srcId="{90D85963-2F25-48CF-BF96-C1E05EB4C2BD}" destId="{1D340666-1E47-495C-8290-597D87E263E0}" srcOrd="3" destOrd="0" presId="urn:microsoft.com/office/officeart/2018/2/layout/IconVerticalSolidList"/>
    <dgm:cxn modelId="{7DF17FB1-5592-42E4-9FE6-1F7A31DB1329}" type="presParOf" srcId="{9EA10099-519B-4EFF-86A6-8F21F3F62583}" destId="{BA51BD2A-47D1-4556-893B-878C6764CA95}" srcOrd="1" destOrd="0" presId="urn:microsoft.com/office/officeart/2018/2/layout/IconVerticalSolidList"/>
    <dgm:cxn modelId="{640054BE-F488-4CBD-9EB6-EE0E63CBF2B8}" type="presParOf" srcId="{9EA10099-519B-4EFF-86A6-8F21F3F62583}" destId="{E97A93ED-E4B4-4F54-8F67-5B08C043E8C2}" srcOrd="2" destOrd="0" presId="urn:microsoft.com/office/officeart/2018/2/layout/IconVerticalSolidList"/>
    <dgm:cxn modelId="{C37E918C-A425-4F84-9D20-10BDBC196079}" type="presParOf" srcId="{E97A93ED-E4B4-4F54-8F67-5B08C043E8C2}" destId="{B1758202-23C5-4E5C-A97B-EB4441F3DF79}" srcOrd="0" destOrd="0" presId="urn:microsoft.com/office/officeart/2018/2/layout/IconVerticalSolidList"/>
    <dgm:cxn modelId="{EA82CEF6-5619-4277-8704-44CA7A1402A2}" type="presParOf" srcId="{E97A93ED-E4B4-4F54-8F67-5B08C043E8C2}" destId="{B990E554-AB95-42B7-B66F-1596DA53A3AE}" srcOrd="1" destOrd="0" presId="urn:microsoft.com/office/officeart/2018/2/layout/IconVerticalSolidList"/>
    <dgm:cxn modelId="{0715B8D6-0213-4B52-B327-BC480D82D756}" type="presParOf" srcId="{E97A93ED-E4B4-4F54-8F67-5B08C043E8C2}" destId="{0FC8F4C6-D122-4C2A-9CA9-BAAAF48F70FE}" srcOrd="2" destOrd="0" presId="urn:microsoft.com/office/officeart/2018/2/layout/IconVerticalSolidList"/>
    <dgm:cxn modelId="{351A49A6-07B7-48BD-9310-A20962EED16B}" type="presParOf" srcId="{E97A93ED-E4B4-4F54-8F67-5B08C043E8C2}" destId="{11A7C95B-6D68-4D33-8E84-FAAFD9C42A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43505F4-3C2E-44A4-8886-2467C54889B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6B5D9D-9AF2-4AD6-AE74-F122450B4A28}">
      <dgm:prSet/>
      <dgm:spPr/>
      <dgm:t>
        <a:bodyPr/>
        <a:lstStyle/>
        <a:p>
          <a:r>
            <a:rPr lang="en-US" dirty="0"/>
            <a:t>The SFA has an obligation to verify all questionable applications which is known as </a:t>
          </a:r>
          <a:r>
            <a:rPr lang="en-US" b="1" dirty="0"/>
            <a:t>Verification for cause</a:t>
          </a:r>
          <a:r>
            <a:rPr lang="en-US" dirty="0"/>
            <a:t>.		</a:t>
          </a:r>
        </a:p>
      </dgm:t>
    </dgm:pt>
    <dgm:pt modelId="{D236797E-B67D-41B0-A8E8-35D4D3C6915E}" type="parTrans" cxnId="{8F058515-D32A-407D-BAB8-4B6D64115EC2}">
      <dgm:prSet/>
      <dgm:spPr/>
      <dgm:t>
        <a:bodyPr/>
        <a:lstStyle/>
        <a:p>
          <a:endParaRPr lang="en-US"/>
        </a:p>
      </dgm:t>
    </dgm:pt>
    <dgm:pt modelId="{337CAD9D-1C2C-4382-8B0E-C0A3475038FF}" type="sibTrans" cxnId="{8F058515-D32A-407D-BAB8-4B6D64115EC2}">
      <dgm:prSet/>
      <dgm:spPr/>
      <dgm:t>
        <a:bodyPr/>
        <a:lstStyle/>
        <a:p>
          <a:endParaRPr lang="en-US"/>
        </a:p>
      </dgm:t>
    </dgm:pt>
    <dgm:pt modelId="{F38172FD-766D-412C-8FB5-64F9143FE796}">
      <dgm:prSet/>
      <dgm:spPr/>
      <dgm:t>
        <a:bodyPr/>
        <a:lstStyle/>
        <a:p>
          <a:r>
            <a:rPr lang="en-US"/>
            <a:t>Once the verification information is requested the verification process must be completed.</a:t>
          </a:r>
        </a:p>
      </dgm:t>
    </dgm:pt>
    <dgm:pt modelId="{2E2EE2FA-7C96-4448-8077-62BFB1543CF2}" type="parTrans" cxnId="{EB2854D4-BCD8-4C89-8E7B-42836A4CD3E0}">
      <dgm:prSet/>
      <dgm:spPr/>
      <dgm:t>
        <a:bodyPr/>
        <a:lstStyle/>
        <a:p>
          <a:endParaRPr lang="en-US"/>
        </a:p>
      </dgm:t>
    </dgm:pt>
    <dgm:pt modelId="{98DDDFB3-3028-470E-A128-C7A246F40486}" type="sibTrans" cxnId="{EB2854D4-BCD8-4C89-8E7B-42836A4CD3E0}">
      <dgm:prSet/>
      <dgm:spPr/>
      <dgm:t>
        <a:bodyPr/>
        <a:lstStyle/>
        <a:p>
          <a:endParaRPr lang="en-US"/>
        </a:p>
      </dgm:t>
    </dgm:pt>
    <dgm:pt modelId="{886AEF12-271E-4165-98E6-7609D145DCF2}" type="pres">
      <dgm:prSet presAssocID="{D43505F4-3C2E-44A4-8886-2467C54889BE}" presName="root" presStyleCnt="0">
        <dgm:presLayoutVars>
          <dgm:dir/>
          <dgm:resizeHandles val="exact"/>
        </dgm:presLayoutVars>
      </dgm:prSet>
      <dgm:spPr/>
    </dgm:pt>
    <dgm:pt modelId="{C7A27F71-1713-4CB7-AF35-1ED5E3037896}" type="pres">
      <dgm:prSet presAssocID="{306B5D9D-9AF2-4AD6-AE74-F122450B4A28}" presName="compNode" presStyleCnt="0"/>
      <dgm:spPr/>
    </dgm:pt>
    <dgm:pt modelId="{7BFBCF05-6412-4E0A-8DFF-A9F5B611CA24}" type="pres">
      <dgm:prSet presAssocID="{306B5D9D-9AF2-4AD6-AE74-F122450B4A28}" presName="bgRect" presStyleLbl="bgShp" presStyleIdx="0" presStyleCnt="2"/>
      <dgm:spPr/>
    </dgm:pt>
    <dgm:pt modelId="{C14587CB-7AE9-4227-A276-8FD3938CA243}" type="pres">
      <dgm:prSet presAssocID="{306B5D9D-9AF2-4AD6-AE74-F122450B4A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2554536-D0BA-4E2A-8D77-B7B8BECCABA4}" type="pres">
      <dgm:prSet presAssocID="{306B5D9D-9AF2-4AD6-AE74-F122450B4A28}" presName="spaceRect" presStyleCnt="0"/>
      <dgm:spPr/>
    </dgm:pt>
    <dgm:pt modelId="{435A4C69-69D0-4C87-B613-AD2CFA5D4FBF}" type="pres">
      <dgm:prSet presAssocID="{306B5D9D-9AF2-4AD6-AE74-F122450B4A28}" presName="parTx" presStyleLbl="revTx" presStyleIdx="0" presStyleCnt="2">
        <dgm:presLayoutVars>
          <dgm:chMax val="0"/>
          <dgm:chPref val="0"/>
        </dgm:presLayoutVars>
      </dgm:prSet>
      <dgm:spPr/>
    </dgm:pt>
    <dgm:pt modelId="{525665EB-FD5A-40F8-88FE-3D14FDB97E1A}" type="pres">
      <dgm:prSet presAssocID="{337CAD9D-1C2C-4382-8B0E-C0A3475038FF}" presName="sibTrans" presStyleCnt="0"/>
      <dgm:spPr/>
    </dgm:pt>
    <dgm:pt modelId="{39EDB7A0-C5F6-49EA-9613-DE81105810DD}" type="pres">
      <dgm:prSet presAssocID="{F38172FD-766D-412C-8FB5-64F9143FE796}" presName="compNode" presStyleCnt="0"/>
      <dgm:spPr/>
    </dgm:pt>
    <dgm:pt modelId="{90171C55-D05F-4D18-8D83-2ACF3F6A6C40}" type="pres">
      <dgm:prSet presAssocID="{F38172FD-766D-412C-8FB5-64F9143FE796}" presName="bgRect" presStyleLbl="bgShp" presStyleIdx="1" presStyleCnt="2"/>
      <dgm:spPr/>
    </dgm:pt>
    <dgm:pt modelId="{8619B5D1-4DAB-4121-9BAF-C02393609AF8}" type="pres">
      <dgm:prSet presAssocID="{F38172FD-766D-412C-8FB5-64F9143FE7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24283A58-2EBB-43C1-BA58-0A9A46F31DC0}" type="pres">
      <dgm:prSet presAssocID="{F38172FD-766D-412C-8FB5-64F9143FE796}" presName="spaceRect" presStyleCnt="0"/>
      <dgm:spPr/>
    </dgm:pt>
    <dgm:pt modelId="{299BB071-2C8D-4484-A833-1C1880189BC8}" type="pres">
      <dgm:prSet presAssocID="{F38172FD-766D-412C-8FB5-64F9143FE796}" presName="parTx" presStyleLbl="revTx" presStyleIdx="1" presStyleCnt="2">
        <dgm:presLayoutVars>
          <dgm:chMax val="0"/>
          <dgm:chPref val="0"/>
        </dgm:presLayoutVars>
      </dgm:prSet>
      <dgm:spPr/>
    </dgm:pt>
  </dgm:ptLst>
  <dgm:cxnLst>
    <dgm:cxn modelId="{8F058515-D32A-407D-BAB8-4B6D64115EC2}" srcId="{D43505F4-3C2E-44A4-8886-2467C54889BE}" destId="{306B5D9D-9AF2-4AD6-AE74-F122450B4A28}" srcOrd="0" destOrd="0" parTransId="{D236797E-B67D-41B0-A8E8-35D4D3C6915E}" sibTransId="{337CAD9D-1C2C-4382-8B0E-C0A3475038FF}"/>
    <dgm:cxn modelId="{898552A3-E81F-42CB-9DEE-031743DFC681}" type="presOf" srcId="{306B5D9D-9AF2-4AD6-AE74-F122450B4A28}" destId="{435A4C69-69D0-4C87-B613-AD2CFA5D4FBF}" srcOrd="0" destOrd="0" presId="urn:microsoft.com/office/officeart/2018/2/layout/IconVerticalSolidList"/>
    <dgm:cxn modelId="{B4D945BD-AF0A-4F6C-AF35-70C99575222E}" type="presOf" srcId="{F38172FD-766D-412C-8FB5-64F9143FE796}" destId="{299BB071-2C8D-4484-A833-1C1880189BC8}" srcOrd="0" destOrd="0" presId="urn:microsoft.com/office/officeart/2018/2/layout/IconVerticalSolidList"/>
    <dgm:cxn modelId="{115139CA-52CE-4106-AFAE-CDC503278088}" type="presOf" srcId="{D43505F4-3C2E-44A4-8886-2467C54889BE}" destId="{886AEF12-271E-4165-98E6-7609D145DCF2}" srcOrd="0" destOrd="0" presId="urn:microsoft.com/office/officeart/2018/2/layout/IconVerticalSolidList"/>
    <dgm:cxn modelId="{EB2854D4-BCD8-4C89-8E7B-42836A4CD3E0}" srcId="{D43505F4-3C2E-44A4-8886-2467C54889BE}" destId="{F38172FD-766D-412C-8FB5-64F9143FE796}" srcOrd="1" destOrd="0" parTransId="{2E2EE2FA-7C96-4448-8077-62BFB1543CF2}" sibTransId="{98DDDFB3-3028-470E-A128-C7A246F40486}"/>
    <dgm:cxn modelId="{C1918C88-09B6-44D5-A9D8-A117C4946843}" type="presParOf" srcId="{886AEF12-271E-4165-98E6-7609D145DCF2}" destId="{C7A27F71-1713-4CB7-AF35-1ED5E3037896}" srcOrd="0" destOrd="0" presId="urn:microsoft.com/office/officeart/2018/2/layout/IconVerticalSolidList"/>
    <dgm:cxn modelId="{04A69E0A-F919-4D25-99A3-E9F1DB7B1E6E}" type="presParOf" srcId="{C7A27F71-1713-4CB7-AF35-1ED5E3037896}" destId="{7BFBCF05-6412-4E0A-8DFF-A9F5B611CA24}" srcOrd="0" destOrd="0" presId="urn:microsoft.com/office/officeart/2018/2/layout/IconVerticalSolidList"/>
    <dgm:cxn modelId="{130B47B1-1AA6-4C43-870A-CD599E4C16CA}" type="presParOf" srcId="{C7A27F71-1713-4CB7-AF35-1ED5E3037896}" destId="{C14587CB-7AE9-4227-A276-8FD3938CA243}" srcOrd="1" destOrd="0" presId="urn:microsoft.com/office/officeart/2018/2/layout/IconVerticalSolidList"/>
    <dgm:cxn modelId="{FDA0F5B1-D807-432C-BFDC-AB521812299D}" type="presParOf" srcId="{C7A27F71-1713-4CB7-AF35-1ED5E3037896}" destId="{72554536-D0BA-4E2A-8D77-B7B8BECCABA4}" srcOrd="2" destOrd="0" presId="urn:microsoft.com/office/officeart/2018/2/layout/IconVerticalSolidList"/>
    <dgm:cxn modelId="{A3376B23-ADD6-4AE0-8BD6-EE7A3520679E}" type="presParOf" srcId="{C7A27F71-1713-4CB7-AF35-1ED5E3037896}" destId="{435A4C69-69D0-4C87-B613-AD2CFA5D4FBF}" srcOrd="3" destOrd="0" presId="urn:microsoft.com/office/officeart/2018/2/layout/IconVerticalSolidList"/>
    <dgm:cxn modelId="{D74B115A-64A3-4246-9EFD-431309FCE0A2}" type="presParOf" srcId="{886AEF12-271E-4165-98E6-7609D145DCF2}" destId="{525665EB-FD5A-40F8-88FE-3D14FDB97E1A}" srcOrd="1" destOrd="0" presId="urn:microsoft.com/office/officeart/2018/2/layout/IconVerticalSolidList"/>
    <dgm:cxn modelId="{73C23119-0A7E-4109-B55E-7B7C5194961D}" type="presParOf" srcId="{886AEF12-271E-4165-98E6-7609D145DCF2}" destId="{39EDB7A0-C5F6-49EA-9613-DE81105810DD}" srcOrd="2" destOrd="0" presId="urn:microsoft.com/office/officeart/2018/2/layout/IconVerticalSolidList"/>
    <dgm:cxn modelId="{4B4FE02A-292D-4056-8FB1-6ED13777816F}" type="presParOf" srcId="{39EDB7A0-C5F6-49EA-9613-DE81105810DD}" destId="{90171C55-D05F-4D18-8D83-2ACF3F6A6C40}" srcOrd="0" destOrd="0" presId="urn:microsoft.com/office/officeart/2018/2/layout/IconVerticalSolidList"/>
    <dgm:cxn modelId="{B5AC653A-BF62-4F0B-879F-4A2EC674C55B}" type="presParOf" srcId="{39EDB7A0-C5F6-49EA-9613-DE81105810DD}" destId="{8619B5D1-4DAB-4121-9BAF-C02393609AF8}" srcOrd="1" destOrd="0" presId="urn:microsoft.com/office/officeart/2018/2/layout/IconVerticalSolidList"/>
    <dgm:cxn modelId="{C9BFE7A4-79B1-4473-8C5A-0F08A25FD80E}" type="presParOf" srcId="{39EDB7A0-C5F6-49EA-9613-DE81105810DD}" destId="{24283A58-2EBB-43C1-BA58-0A9A46F31DC0}" srcOrd="2" destOrd="0" presId="urn:microsoft.com/office/officeart/2018/2/layout/IconVerticalSolidList"/>
    <dgm:cxn modelId="{B5EAD4FA-8738-49B0-A45C-26F82D214D1B}" type="presParOf" srcId="{39EDB7A0-C5F6-49EA-9613-DE81105810DD}" destId="{299BB071-2C8D-4484-A833-1C1880189B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8DED1FD-3771-4869-BDD8-143E30592BD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B2DAE7-693B-429E-BB53-3CA0A95DC9AD}">
      <dgm:prSet/>
      <dgm:spPr/>
      <dgm:t>
        <a:bodyPr/>
        <a:lstStyle/>
        <a:p>
          <a:r>
            <a:rPr lang="en-US" dirty="0"/>
            <a:t>Students directly certified as Medicaid Free must be included in reporting</a:t>
          </a:r>
        </a:p>
      </dgm:t>
    </dgm:pt>
    <dgm:pt modelId="{84AAB79B-FB71-4726-BC2A-021F05101A37}" type="parTrans" cxnId="{23F60B95-0156-4CDC-8867-C73315D3065E}">
      <dgm:prSet/>
      <dgm:spPr/>
      <dgm:t>
        <a:bodyPr/>
        <a:lstStyle/>
        <a:p>
          <a:endParaRPr lang="en-US"/>
        </a:p>
      </dgm:t>
    </dgm:pt>
    <dgm:pt modelId="{D8B38031-52B2-409F-8DDB-0D20653C7834}" type="sibTrans" cxnId="{23F60B95-0156-4CDC-8867-C73315D3065E}">
      <dgm:prSet/>
      <dgm:spPr/>
      <dgm:t>
        <a:bodyPr/>
        <a:lstStyle/>
        <a:p>
          <a:endParaRPr lang="en-US"/>
        </a:p>
      </dgm:t>
    </dgm:pt>
    <dgm:pt modelId="{D4D725ED-1FD9-4F65-BF12-7D04B8AECC01}">
      <dgm:prSet/>
      <dgm:spPr/>
      <dgm:t>
        <a:bodyPr/>
        <a:lstStyle/>
        <a:p>
          <a:r>
            <a:rPr lang="en-US" b="0" dirty="0"/>
            <a:t>Student data cannot include the Medicaid Reduced students</a:t>
          </a:r>
        </a:p>
      </dgm:t>
    </dgm:pt>
    <dgm:pt modelId="{DB0E85EC-02D8-4123-826C-8B419FC79A27}" type="parTrans" cxnId="{C5118BB9-ABF1-4CE0-9E9A-EA46B573BE1A}">
      <dgm:prSet/>
      <dgm:spPr/>
      <dgm:t>
        <a:bodyPr/>
        <a:lstStyle/>
        <a:p>
          <a:endParaRPr lang="en-US"/>
        </a:p>
      </dgm:t>
    </dgm:pt>
    <dgm:pt modelId="{6C08297A-82F5-4CB7-8F00-67F3851B912B}" type="sibTrans" cxnId="{C5118BB9-ABF1-4CE0-9E9A-EA46B573BE1A}">
      <dgm:prSet/>
      <dgm:spPr/>
      <dgm:t>
        <a:bodyPr/>
        <a:lstStyle/>
        <a:p>
          <a:endParaRPr lang="en-US"/>
        </a:p>
      </dgm:t>
    </dgm:pt>
    <dgm:pt modelId="{54186CE6-2796-468D-B620-89DD796DC558}">
      <dgm:prSet/>
      <dgm:spPr/>
      <dgm:t>
        <a:bodyPr/>
        <a:lstStyle/>
        <a:p>
          <a:r>
            <a:rPr lang="en-US" altLang="en-US" b="0" dirty="0">
              <a:solidFill>
                <a:schemeClr val="bg1"/>
              </a:solidFill>
            </a:rPr>
            <a:t>Section 3 - Include the number of students directly certified with Medicaid for Free meals (along with other direct certifications. </a:t>
          </a:r>
          <a:endParaRPr lang="en-US" b="0" dirty="0"/>
        </a:p>
      </dgm:t>
    </dgm:pt>
    <dgm:pt modelId="{0454342E-DEE2-40C0-8E8A-72E4299F9A21}" type="parTrans" cxnId="{23B578C9-B748-4494-B03C-4FFDC27FBD35}">
      <dgm:prSet/>
      <dgm:spPr/>
      <dgm:t>
        <a:bodyPr/>
        <a:lstStyle/>
        <a:p>
          <a:endParaRPr lang="en-US"/>
        </a:p>
      </dgm:t>
    </dgm:pt>
    <dgm:pt modelId="{27140460-C47D-4355-9988-1652C684F08B}" type="sibTrans" cxnId="{23B578C9-B748-4494-B03C-4FFDC27FBD35}">
      <dgm:prSet/>
      <dgm:spPr/>
      <dgm:t>
        <a:bodyPr/>
        <a:lstStyle/>
        <a:p>
          <a:endParaRPr lang="en-US"/>
        </a:p>
      </dgm:t>
    </dgm:pt>
    <dgm:pt modelId="{4B511A06-49A6-4E8A-9C7E-07230D470424}">
      <dgm:prSet/>
      <dgm:spPr/>
      <dgm:t>
        <a:bodyPr/>
        <a:lstStyle/>
        <a:p>
          <a:r>
            <a:rPr lang="en-US" altLang="en-US" b="0" dirty="0">
              <a:solidFill>
                <a:schemeClr val="bg1"/>
              </a:solidFill>
            </a:rPr>
            <a:t>Section 4 must only include counts of students certified for Free and Reduced via an application. </a:t>
          </a:r>
          <a:endParaRPr lang="en-US" b="0" dirty="0"/>
        </a:p>
      </dgm:t>
    </dgm:pt>
    <dgm:pt modelId="{2033CD82-91AE-433F-8667-29E7E1DBDB22}" type="parTrans" cxnId="{8413A797-F920-40CB-BE05-11272507DCC4}">
      <dgm:prSet/>
      <dgm:spPr/>
      <dgm:t>
        <a:bodyPr/>
        <a:lstStyle/>
        <a:p>
          <a:endParaRPr lang="en-US"/>
        </a:p>
      </dgm:t>
    </dgm:pt>
    <dgm:pt modelId="{2EFBA6DB-0603-4997-A98F-BBE20ACEF23E}" type="sibTrans" cxnId="{8413A797-F920-40CB-BE05-11272507DCC4}">
      <dgm:prSet/>
      <dgm:spPr/>
      <dgm:t>
        <a:bodyPr/>
        <a:lstStyle/>
        <a:p>
          <a:endParaRPr lang="en-US"/>
        </a:p>
      </dgm:t>
    </dgm:pt>
    <dgm:pt modelId="{4CA8DD89-7329-4619-889A-DE1FB630D4C1}" type="pres">
      <dgm:prSet presAssocID="{F8DED1FD-3771-4869-BDD8-143E30592BD3}" presName="linear" presStyleCnt="0">
        <dgm:presLayoutVars>
          <dgm:animLvl val="lvl"/>
          <dgm:resizeHandles val="exact"/>
        </dgm:presLayoutVars>
      </dgm:prSet>
      <dgm:spPr/>
    </dgm:pt>
    <dgm:pt modelId="{77E1FA22-BF82-41EA-9ECC-7091BB9DD5B7}" type="pres">
      <dgm:prSet presAssocID="{5AB2DAE7-693B-429E-BB53-3CA0A95DC9AD}" presName="parentText" presStyleLbl="node1" presStyleIdx="0" presStyleCnt="4">
        <dgm:presLayoutVars>
          <dgm:chMax val="0"/>
          <dgm:bulletEnabled val="1"/>
        </dgm:presLayoutVars>
      </dgm:prSet>
      <dgm:spPr/>
    </dgm:pt>
    <dgm:pt modelId="{ADB43964-BB16-4D13-938B-92510F870DAD}" type="pres">
      <dgm:prSet presAssocID="{D8B38031-52B2-409F-8DDB-0D20653C7834}" presName="spacer" presStyleCnt="0"/>
      <dgm:spPr/>
    </dgm:pt>
    <dgm:pt modelId="{7FBB20AF-5AA3-4993-810A-022408891E91}" type="pres">
      <dgm:prSet presAssocID="{D4D725ED-1FD9-4F65-BF12-7D04B8AECC01}" presName="parentText" presStyleLbl="node1" presStyleIdx="1" presStyleCnt="4">
        <dgm:presLayoutVars>
          <dgm:chMax val="0"/>
          <dgm:bulletEnabled val="1"/>
        </dgm:presLayoutVars>
      </dgm:prSet>
      <dgm:spPr/>
    </dgm:pt>
    <dgm:pt modelId="{2E61A980-3EBA-415E-9CE8-84FF1894F438}" type="pres">
      <dgm:prSet presAssocID="{6C08297A-82F5-4CB7-8F00-67F3851B912B}" presName="spacer" presStyleCnt="0"/>
      <dgm:spPr/>
    </dgm:pt>
    <dgm:pt modelId="{D401B131-2F8A-439C-82E4-868322D7B565}" type="pres">
      <dgm:prSet presAssocID="{54186CE6-2796-468D-B620-89DD796DC558}" presName="parentText" presStyleLbl="node1" presStyleIdx="2" presStyleCnt="4">
        <dgm:presLayoutVars>
          <dgm:chMax val="0"/>
          <dgm:bulletEnabled val="1"/>
        </dgm:presLayoutVars>
      </dgm:prSet>
      <dgm:spPr/>
    </dgm:pt>
    <dgm:pt modelId="{1C6A5845-8675-422C-9CF4-C7617172ADAB}" type="pres">
      <dgm:prSet presAssocID="{27140460-C47D-4355-9988-1652C684F08B}" presName="spacer" presStyleCnt="0"/>
      <dgm:spPr/>
    </dgm:pt>
    <dgm:pt modelId="{51CF16D9-788A-451B-95B0-30172EF57BBA}" type="pres">
      <dgm:prSet presAssocID="{4B511A06-49A6-4E8A-9C7E-07230D470424}" presName="parentText" presStyleLbl="node1" presStyleIdx="3" presStyleCnt="4">
        <dgm:presLayoutVars>
          <dgm:chMax val="0"/>
          <dgm:bulletEnabled val="1"/>
        </dgm:presLayoutVars>
      </dgm:prSet>
      <dgm:spPr/>
    </dgm:pt>
  </dgm:ptLst>
  <dgm:cxnLst>
    <dgm:cxn modelId="{01AC2C30-C465-4C2C-A639-AABC1F177C37}" type="presOf" srcId="{54186CE6-2796-468D-B620-89DD796DC558}" destId="{D401B131-2F8A-439C-82E4-868322D7B565}" srcOrd="0" destOrd="0" presId="urn:microsoft.com/office/officeart/2005/8/layout/vList2"/>
    <dgm:cxn modelId="{02B56041-2935-42D6-9C10-A9970096E0F2}" type="presOf" srcId="{D4D725ED-1FD9-4F65-BF12-7D04B8AECC01}" destId="{7FBB20AF-5AA3-4993-810A-022408891E91}" srcOrd="0" destOrd="0" presId="urn:microsoft.com/office/officeart/2005/8/layout/vList2"/>
    <dgm:cxn modelId="{C6193382-0DCE-490E-88B0-2C81B55491BC}" type="presOf" srcId="{5AB2DAE7-693B-429E-BB53-3CA0A95DC9AD}" destId="{77E1FA22-BF82-41EA-9ECC-7091BB9DD5B7}" srcOrd="0" destOrd="0" presId="urn:microsoft.com/office/officeart/2005/8/layout/vList2"/>
    <dgm:cxn modelId="{23F60B95-0156-4CDC-8867-C73315D3065E}" srcId="{F8DED1FD-3771-4869-BDD8-143E30592BD3}" destId="{5AB2DAE7-693B-429E-BB53-3CA0A95DC9AD}" srcOrd="0" destOrd="0" parTransId="{84AAB79B-FB71-4726-BC2A-021F05101A37}" sibTransId="{D8B38031-52B2-409F-8DDB-0D20653C7834}"/>
    <dgm:cxn modelId="{8413A797-F920-40CB-BE05-11272507DCC4}" srcId="{F8DED1FD-3771-4869-BDD8-143E30592BD3}" destId="{4B511A06-49A6-4E8A-9C7E-07230D470424}" srcOrd="3" destOrd="0" parTransId="{2033CD82-91AE-433F-8667-29E7E1DBDB22}" sibTransId="{2EFBA6DB-0603-4997-A98F-BBE20ACEF23E}"/>
    <dgm:cxn modelId="{DBE842AF-125C-4243-8B52-05194F5E8E6F}" type="presOf" srcId="{4B511A06-49A6-4E8A-9C7E-07230D470424}" destId="{51CF16D9-788A-451B-95B0-30172EF57BBA}" srcOrd="0" destOrd="0" presId="urn:microsoft.com/office/officeart/2005/8/layout/vList2"/>
    <dgm:cxn modelId="{1C88E4B0-9B1F-4B8A-87CD-012F81E209CB}" type="presOf" srcId="{F8DED1FD-3771-4869-BDD8-143E30592BD3}" destId="{4CA8DD89-7329-4619-889A-DE1FB630D4C1}" srcOrd="0" destOrd="0" presId="urn:microsoft.com/office/officeart/2005/8/layout/vList2"/>
    <dgm:cxn modelId="{C5118BB9-ABF1-4CE0-9E9A-EA46B573BE1A}" srcId="{F8DED1FD-3771-4869-BDD8-143E30592BD3}" destId="{D4D725ED-1FD9-4F65-BF12-7D04B8AECC01}" srcOrd="1" destOrd="0" parTransId="{DB0E85EC-02D8-4123-826C-8B419FC79A27}" sibTransId="{6C08297A-82F5-4CB7-8F00-67F3851B912B}"/>
    <dgm:cxn modelId="{23B578C9-B748-4494-B03C-4FFDC27FBD35}" srcId="{F8DED1FD-3771-4869-BDD8-143E30592BD3}" destId="{54186CE6-2796-468D-B620-89DD796DC558}" srcOrd="2" destOrd="0" parTransId="{0454342E-DEE2-40C0-8E8A-72E4299F9A21}" sibTransId="{27140460-C47D-4355-9988-1652C684F08B}"/>
    <dgm:cxn modelId="{D7AC23B0-E531-413A-81C9-668BAF5A43E1}" type="presParOf" srcId="{4CA8DD89-7329-4619-889A-DE1FB630D4C1}" destId="{77E1FA22-BF82-41EA-9ECC-7091BB9DD5B7}" srcOrd="0" destOrd="0" presId="urn:microsoft.com/office/officeart/2005/8/layout/vList2"/>
    <dgm:cxn modelId="{18983305-3624-4973-BCDC-1342A371E938}" type="presParOf" srcId="{4CA8DD89-7329-4619-889A-DE1FB630D4C1}" destId="{ADB43964-BB16-4D13-938B-92510F870DAD}" srcOrd="1" destOrd="0" presId="urn:microsoft.com/office/officeart/2005/8/layout/vList2"/>
    <dgm:cxn modelId="{0F0D174B-16E8-4EF8-A2C5-3EAA3D1B602C}" type="presParOf" srcId="{4CA8DD89-7329-4619-889A-DE1FB630D4C1}" destId="{7FBB20AF-5AA3-4993-810A-022408891E91}" srcOrd="2" destOrd="0" presId="urn:microsoft.com/office/officeart/2005/8/layout/vList2"/>
    <dgm:cxn modelId="{5526C5F0-01CF-43D4-995D-F4FCC7A3282B}" type="presParOf" srcId="{4CA8DD89-7329-4619-889A-DE1FB630D4C1}" destId="{2E61A980-3EBA-415E-9CE8-84FF1894F438}" srcOrd="3" destOrd="0" presId="urn:microsoft.com/office/officeart/2005/8/layout/vList2"/>
    <dgm:cxn modelId="{CE0F3A6B-FAC6-4CCE-958B-183B41BED69B}" type="presParOf" srcId="{4CA8DD89-7329-4619-889A-DE1FB630D4C1}" destId="{D401B131-2F8A-439C-82E4-868322D7B565}" srcOrd="4" destOrd="0" presId="urn:microsoft.com/office/officeart/2005/8/layout/vList2"/>
    <dgm:cxn modelId="{7642B125-1814-4CC9-91F5-1017594B87E4}" type="presParOf" srcId="{4CA8DD89-7329-4619-889A-DE1FB630D4C1}" destId="{1C6A5845-8675-422C-9CF4-C7617172ADAB}" srcOrd="5" destOrd="0" presId="urn:microsoft.com/office/officeart/2005/8/layout/vList2"/>
    <dgm:cxn modelId="{AF71956B-D27F-4411-89B1-278401073DF9}" type="presParOf" srcId="{4CA8DD89-7329-4619-889A-DE1FB630D4C1}" destId="{51CF16D9-788A-451B-95B0-30172EF57BB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8DED1FD-3771-4869-BDD8-143E30592BD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AB2DAE7-693B-429E-BB53-3CA0A95DC9AD}">
      <dgm:prSet/>
      <dgm:spPr/>
      <dgm:t>
        <a:bodyPr/>
        <a:lstStyle/>
        <a:p>
          <a:r>
            <a:rPr lang="en-US"/>
            <a:t>“Verification for cause” must be recorded on the Verification Report in the School Nutrition Technology System (SNTS).</a:t>
          </a:r>
        </a:p>
      </dgm:t>
    </dgm:pt>
    <dgm:pt modelId="{84AAB79B-FB71-4726-BC2A-021F05101A37}" type="parTrans" cxnId="{23F60B95-0156-4CDC-8867-C73315D3065E}">
      <dgm:prSet/>
      <dgm:spPr/>
      <dgm:t>
        <a:bodyPr/>
        <a:lstStyle/>
        <a:p>
          <a:endParaRPr lang="en-US"/>
        </a:p>
      </dgm:t>
    </dgm:pt>
    <dgm:pt modelId="{D8B38031-52B2-409F-8DDB-0D20653C7834}" type="sibTrans" cxnId="{23F60B95-0156-4CDC-8867-C73315D3065E}">
      <dgm:prSet/>
      <dgm:spPr/>
      <dgm:t>
        <a:bodyPr/>
        <a:lstStyle/>
        <a:p>
          <a:endParaRPr lang="en-US"/>
        </a:p>
      </dgm:t>
    </dgm:pt>
    <dgm:pt modelId="{D4D725ED-1FD9-4F65-BF12-7D04B8AECC01}">
      <dgm:prSet/>
      <dgm:spPr/>
      <dgm:t>
        <a:bodyPr/>
        <a:lstStyle/>
        <a:p>
          <a:r>
            <a:rPr lang="en-US" b="1" dirty="0"/>
            <a:t>*DO NOT add to the number in the verification sample size.</a:t>
          </a:r>
          <a:endParaRPr lang="en-US" dirty="0"/>
        </a:p>
      </dgm:t>
    </dgm:pt>
    <dgm:pt modelId="{DB0E85EC-02D8-4123-826C-8B419FC79A27}" type="parTrans" cxnId="{C5118BB9-ABF1-4CE0-9E9A-EA46B573BE1A}">
      <dgm:prSet/>
      <dgm:spPr/>
      <dgm:t>
        <a:bodyPr/>
        <a:lstStyle/>
        <a:p>
          <a:endParaRPr lang="en-US"/>
        </a:p>
      </dgm:t>
    </dgm:pt>
    <dgm:pt modelId="{6C08297A-82F5-4CB7-8F00-67F3851B912B}" type="sibTrans" cxnId="{C5118BB9-ABF1-4CE0-9E9A-EA46B573BE1A}">
      <dgm:prSet/>
      <dgm:spPr/>
      <dgm:t>
        <a:bodyPr/>
        <a:lstStyle/>
        <a:p>
          <a:endParaRPr lang="en-US"/>
        </a:p>
      </dgm:t>
    </dgm:pt>
    <dgm:pt modelId="{4CA8DD89-7329-4619-889A-DE1FB630D4C1}" type="pres">
      <dgm:prSet presAssocID="{F8DED1FD-3771-4869-BDD8-143E30592BD3}" presName="linear" presStyleCnt="0">
        <dgm:presLayoutVars>
          <dgm:animLvl val="lvl"/>
          <dgm:resizeHandles val="exact"/>
        </dgm:presLayoutVars>
      </dgm:prSet>
      <dgm:spPr/>
    </dgm:pt>
    <dgm:pt modelId="{77E1FA22-BF82-41EA-9ECC-7091BB9DD5B7}" type="pres">
      <dgm:prSet presAssocID="{5AB2DAE7-693B-429E-BB53-3CA0A95DC9AD}" presName="parentText" presStyleLbl="node1" presStyleIdx="0" presStyleCnt="2">
        <dgm:presLayoutVars>
          <dgm:chMax val="0"/>
          <dgm:bulletEnabled val="1"/>
        </dgm:presLayoutVars>
      </dgm:prSet>
      <dgm:spPr/>
    </dgm:pt>
    <dgm:pt modelId="{ADB43964-BB16-4D13-938B-92510F870DAD}" type="pres">
      <dgm:prSet presAssocID="{D8B38031-52B2-409F-8DDB-0D20653C7834}" presName="spacer" presStyleCnt="0"/>
      <dgm:spPr/>
    </dgm:pt>
    <dgm:pt modelId="{7FBB20AF-5AA3-4993-810A-022408891E91}" type="pres">
      <dgm:prSet presAssocID="{D4D725ED-1FD9-4F65-BF12-7D04B8AECC01}" presName="parentText" presStyleLbl="node1" presStyleIdx="1" presStyleCnt="2">
        <dgm:presLayoutVars>
          <dgm:chMax val="0"/>
          <dgm:bulletEnabled val="1"/>
        </dgm:presLayoutVars>
      </dgm:prSet>
      <dgm:spPr/>
    </dgm:pt>
  </dgm:ptLst>
  <dgm:cxnLst>
    <dgm:cxn modelId="{02B56041-2935-42D6-9C10-A9970096E0F2}" type="presOf" srcId="{D4D725ED-1FD9-4F65-BF12-7D04B8AECC01}" destId="{7FBB20AF-5AA3-4993-810A-022408891E91}" srcOrd="0" destOrd="0" presId="urn:microsoft.com/office/officeart/2005/8/layout/vList2"/>
    <dgm:cxn modelId="{C6193382-0DCE-490E-88B0-2C81B55491BC}" type="presOf" srcId="{5AB2DAE7-693B-429E-BB53-3CA0A95DC9AD}" destId="{77E1FA22-BF82-41EA-9ECC-7091BB9DD5B7}" srcOrd="0" destOrd="0" presId="urn:microsoft.com/office/officeart/2005/8/layout/vList2"/>
    <dgm:cxn modelId="{23F60B95-0156-4CDC-8867-C73315D3065E}" srcId="{F8DED1FD-3771-4869-BDD8-143E30592BD3}" destId="{5AB2DAE7-693B-429E-BB53-3CA0A95DC9AD}" srcOrd="0" destOrd="0" parTransId="{84AAB79B-FB71-4726-BC2A-021F05101A37}" sibTransId="{D8B38031-52B2-409F-8DDB-0D20653C7834}"/>
    <dgm:cxn modelId="{1C88E4B0-9B1F-4B8A-87CD-012F81E209CB}" type="presOf" srcId="{F8DED1FD-3771-4869-BDD8-143E30592BD3}" destId="{4CA8DD89-7329-4619-889A-DE1FB630D4C1}" srcOrd="0" destOrd="0" presId="urn:microsoft.com/office/officeart/2005/8/layout/vList2"/>
    <dgm:cxn modelId="{C5118BB9-ABF1-4CE0-9E9A-EA46B573BE1A}" srcId="{F8DED1FD-3771-4869-BDD8-143E30592BD3}" destId="{D4D725ED-1FD9-4F65-BF12-7D04B8AECC01}" srcOrd="1" destOrd="0" parTransId="{DB0E85EC-02D8-4123-826C-8B419FC79A27}" sibTransId="{6C08297A-82F5-4CB7-8F00-67F3851B912B}"/>
    <dgm:cxn modelId="{D7AC23B0-E531-413A-81C9-668BAF5A43E1}" type="presParOf" srcId="{4CA8DD89-7329-4619-889A-DE1FB630D4C1}" destId="{77E1FA22-BF82-41EA-9ECC-7091BB9DD5B7}" srcOrd="0" destOrd="0" presId="urn:microsoft.com/office/officeart/2005/8/layout/vList2"/>
    <dgm:cxn modelId="{18983305-3624-4973-BCDC-1342A371E938}" type="presParOf" srcId="{4CA8DD89-7329-4619-889A-DE1FB630D4C1}" destId="{ADB43964-BB16-4D13-938B-92510F870DAD}" srcOrd="1" destOrd="0" presId="urn:microsoft.com/office/officeart/2005/8/layout/vList2"/>
    <dgm:cxn modelId="{0F0D174B-16E8-4EF8-A2C5-3EAA3D1B602C}" type="presParOf" srcId="{4CA8DD89-7329-4619-889A-DE1FB630D4C1}" destId="{7FBB20AF-5AA3-4993-810A-022408891E9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40EEBA0-2615-4220-BC47-4CA8759EC351}"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9B8A998D-273D-4525-AC36-494AD775413F}">
      <dgm:prSet/>
      <dgm:spPr/>
      <dgm:t>
        <a:bodyPr/>
        <a:lstStyle/>
        <a:p>
          <a:r>
            <a:rPr lang="en-US"/>
            <a:t>The confirmation process did not take place</a:t>
          </a:r>
        </a:p>
      </dgm:t>
    </dgm:pt>
    <dgm:pt modelId="{C071AC61-56C5-43C0-A50C-2D9E30D7F24B}" type="parTrans" cxnId="{2A16ED23-B318-4965-BDFB-8FE55D829CB0}">
      <dgm:prSet/>
      <dgm:spPr/>
      <dgm:t>
        <a:bodyPr/>
        <a:lstStyle/>
        <a:p>
          <a:endParaRPr lang="en-US"/>
        </a:p>
      </dgm:t>
    </dgm:pt>
    <dgm:pt modelId="{8454798E-DBDC-4972-A317-2DB32BFEBA99}" type="sibTrans" cxnId="{2A16ED23-B318-4965-BDFB-8FE55D829CB0}">
      <dgm:prSet/>
      <dgm:spPr/>
      <dgm:t>
        <a:bodyPr/>
        <a:lstStyle/>
        <a:p>
          <a:endParaRPr lang="en-US"/>
        </a:p>
      </dgm:t>
    </dgm:pt>
    <dgm:pt modelId="{7773A5D7-F35A-410E-9338-90C5E1619424}">
      <dgm:prSet/>
      <dgm:spPr/>
      <dgm:t>
        <a:bodyPr/>
        <a:lstStyle/>
        <a:p>
          <a:r>
            <a:rPr lang="en-US"/>
            <a:t>An application was pulled for Directly Certified student.</a:t>
          </a:r>
        </a:p>
      </dgm:t>
    </dgm:pt>
    <dgm:pt modelId="{B152E55B-2530-490E-9801-A0F759DF4253}" type="parTrans" cxnId="{C2A55953-BB84-4F64-99E2-1D21801CFB9A}">
      <dgm:prSet/>
      <dgm:spPr/>
      <dgm:t>
        <a:bodyPr/>
        <a:lstStyle/>
        <a:p>
          <a:endParaRPr lang="en-US"/>
        </a:p>
      </dgm:t>
    </dgm:pt>
    <dgm:pt modelId="{362F92FB-29AF-48F3-80BD-738A26C2DDC5}" type="sibTrans" cxnId="{C2A55953-BB84-4F64-99E2-1D21801CFB9A}">
      <dgm:prSet/>
      <dgm:spPr/>
      <dgm:t>
        <a:bodyPr/>
        <a:lstStyle/>
        <a:p>
          <a:endParaRPr lang="en-US"/>
        </a:p>
      </dgm:t>
    </dgm:pt>
    <dgm:pt modelId="{1C95D2AD-ED4D-496E-988A-ED7A711F3975}">
      <dgm:prSet/>
      <dgm:spPr/>
      <dgm:t>
        <a:bodyPr/>
        <a:lstStyle/>
        <a:p>
          <a:r>
            <a:rPr lang="en-US"/>
            <a:t>Only one attempt made to collect the verification information.</a:t>
          </a:r>
        </a:p>
      </dgm:t>
    </dgm:pt>
    <dgm:pt modelId="{1094B60E-5CA4-44EA-9B10-B26819A18081}" type="parTrans" cxnId="{B366BE4A-B8F7-4872-AF9E-F231FA255144}">
      <dgm:prSet/>
      <dgm:spPr/>
      <dgm:t>
        <a:bodyPr/>
        <a:lstStyle/>
        <a:p>
          <a:endParaRPr lang="en-US"/>
        </a:p>
      </dgm:t>
    </dgm:pt>
    <dgm:pt modelId="{9BD739B0-9CF2-4BB4-BC82-E73D7E8588AA}" type="sibTrans" cxnId="{B366BE4A-B8F7-4872-AF9E-F231FA255144}">
      <dgm:prSet/>
      <dgm:spPr/>
      <dgm:t>
        <a:bodyPr/>
        <a:lstStyle/>
        <a:p>
          <a:endParaRPr lang="en-US"/>
        </a:p>
      </dgm:t>
    </dgm:pt>
    <dgm:pt modelId="{86ACE4B5-39F2-474B-AC79-50F93F81A704}" type="pres">
      <dgm:prSet presAssocID="{140EEBA0-2615-4220-BC47-4CA8759EC351}" presName="outerComposite" presStyleCnt="0">
        <dgm:presLayoutVars>
          <dgm:chMax val="5"/>
          <dgm:dir/>
          <dgm:resizeHandles val="exact"/>
        </dgm:presLayoutVars>
      </dgm:prSet>
      <dgm:spPr/>
    </dgm:pt>
    <dgm:pt modelId="{62195C94-8605-416A-B82F-C65833E02B0E}" type="pres">
      <dgm:prSet presAssocID="{140EEBA0-2615-4220-BC47-4CA8759EC351}" presName="dummyMaxCanvas" presStyleCnt="0">
        <dgm:presLayoutVars/>
      </dgm:prSet>
      <dgm:spPr/>
    </dgm:pt>
    <dgm:pt modelId="{4E0863C2-5986-4708-B858-8BA7016FCB5A}" type="pres">
      <dgm:prSet presAssocID="{140EEBA0-2615-4220-BC47-4CA8759EC351}" presName="ThreeNodes_1" presStyleLbl="node1" presStyleIdx="0" presStyleCnt="3">
        <dgm:presLayoutVars>
          <dgm:bulletEnabled val="1"/>
        </dgm:presLayoutVars>
      </dgm:prSet>
      <dgm:spPr/>
    </dgm:pt>
    <dgm:pt modelId="{3471F61C-2EA3-4D61-875C-6FC76006F78E}" type="pres">
      <dgm:prSet presAssocID="{140EEBA0-2615-4220-BC47-4CA8759EC351}" presName="ThreeNodes_2" presStyleLbl="node1" presStyleIdx="1" presStyleCnt="3">
        <dgm:presLayoutVars>
          <dgm:bulletEnabled val="1"/>
        </dgm:presLayoutVars>
      </dgm:prSet>
      <dgm:spPr/>
    </dgm:pt>
    <dgm:pt modelId="{8B8FBD9E-9151-4FF8-8E6E-E990A9ED95F0}" type="pres">
      <dgm:prSet presAssocID="{140EEBA0-2615-4220-BC47-4CA8759EC351}" presName="ThreeNodes_3" presStyleLbl="node1" presStyleIdx="2" presStyleCnt="3">
        <dgm:presLayoutVars>
          <dgm:bulletEnabled val="1"/>
        </dgm:presLayoutVars>
      </dgm:prSet>
      <dgm:spPr/>
    </dgm:pt>
    <dgm:pt modelId="{6A41CD68-18F8-4BEF-9F2F-0DD1176454CD}" type="pres">
      <dgm:prSet presAssocID="{140EEBA0-2615-4220-BC47-4CA8759EC351}" presName="ThreeConn_1-2" presStyleLbl="fgAccFollowNode1" presStyleIdx="0" presStyleCnt="2">
        <dgm:presLayoutVars>
          <dgm:bulletEnabled val="1"/>
        </dgm:presLayoutVars>
      </dgm:prSet>
      <dgm:spPr/>
    </dgm:pt>
    <dgm:pt modelId="{62A9D31C-88DF-48A5-A42F-F358CA08684B}" type="pres">
      <dgm:prSet presAssocID="{140EEBA0-2615-4220-BC47-4CA8759EC351}" presName="ThreeConn_2-3" presStyleLbl="fgAccFollowNode1" presStyleIdx="1" presStyleCnt="2">
        <dgm:presLayoutVars>
          <dgm:bulletEnabled val="1"/>
        </dgm:presLayoutVars>
      </dgm:prSet>
      <dgm:spPr/>
    </dgm:pt>
    <dgm:pt modelId="{C3969272-10A8-4122-B2CB-3374A3AA04C3}" type="pres">
      <dgm:prSet presAssocID="{140EEBA0-2615-4220-BC47-4CA8759EC351}" presName="ThreeNodes_1_text" presStyleLbl="node1" presStyleIdx="2" presStyleCnt="3">
        <dgm:presLayoutVars>
          <dgm:bulletEnabled val="1"/>
        </dgm:presLayoutVars>
      </dgm:prSet>
      <dgm:spPr/>
    </dgm:pt>
    <dgm:pt modelId="{A362A6C6-39E1-46FF-9A7F-65EDFF7DDCB1}" type="pres">
      <dgm:prSet presAssocID="{140EEBA0-2615-4220-BC47-4CA8759EC351}" presName="ThreeNodes_2_text" presStyleLbl="node1" presStyleIdx="2" presStyleCnt="3">
        <dgm:presLayoutVars>
          <dgm:bulletEnabled val="1"/>
        </dgm:presLayoutVars>
      </dgm:prSet>
      <dgm:spPr/>
    </dgm:pt>
    <dgm:pt modelId="{3FBFB359-5AAF-4FE1-B404-216B2653C784}" type="pres">
      <dgm:prSet presAssocID="{140EEBA0-2615-4220-BC47-4CA8759EC351}" presName="ThreeNodes_3_text" presStyleLbl="node1" presStyleIdx="2" presStyleCnt="3">
        <dgm:presLayoutVars>
          <dgm:bulletEnabled val="1"/>
        </dgm:presLayoutVars>
      </dgm:prSet>
      <dgm:spPr/>
    </dgm:pt>
  </dgm:ptLst>
  <dgm:cxnLst>
    <dgm:cxn modelId="{2A16ED23-B318-4965-BDFB-8FE55D829CB0}" srcId="{140EEBA0-2615-4220-BC47-4CA8759EC351}" destId="{9B8A998D-273D-4525-AC36-494AD775413F}" srcOrd="0" destOrd="0" parTransId="{C071AC61-56C5-43C0-A50C-2D9E30D7F24B}" sibTransId="{8454798E-DBDC-4972-A317-2DB32BFEBA99}"/>
    <dgm:cxn modelId="{79CD2724-9E4E-49BC-A573-A28A8293C522}" type="presOf" srcId="{1C95D2AD-ED4D-496E-988A-ED7A711F3975}" destId="{3FBFB359-5AAF-4FE1-B404-216B2653C784}" srcOrd="1" destOrd="0" presId="urn:microsoft.com/office/officeart/2005/8/layout/vProcess5"/>
    <dgm:cxn modelId="{C5735766-26B1-4F8C-9A27-5F2D118B5883}" type="presOf" srcId="{9B8A998D-273D-4525-AC36-494AD775413F}" destId="{C3969272-10A8-4122-B2CB-3374A3AA04C3}" srcOrd="1" destOrd="0" presId="urn:microsoft.com/office/officeart/2005/8/layout/vProcess5"/>
    <dgm:cxn modelId="{B366BE4A-B8F7-4872-AF9E-F231FA255144}" srcId="{140EEBA0-2615-4220-BC47-4CA8759EC351}" destId="{1C95D2AD-ED4D-496E-988A-ED7A711F3975}" srcOrd="2" destOrd="0" parTransId="{1094B60E-5CA4-44EA-9B10-B26819A18081}" sibTransId="{9BD739B0-9CF2-4BB4-BC82-E73D7E8588AA}"/>
    <dgm:cxn modelId="{C2A55953-BB84-4F64-99E2-1D21801CFB9A}" srcId="{140EEBA0-2615-4220-BC47-4CA8759EC351}" destId="{7773A5D7-F35A-410E-9338-90C5E1619424}" srcOrd="1" destOrd="0" parTransId="{B152E55B-2530-490E-9801-A0F759DF4253}" sibTransId="{362F92FB-29AF-48F3-80BD-738A26C2DDC5}"/>
    <dgm:cxn modelId="{A5CA377B-9F65-4279-B7A8-2EE0460903C4}" type="presOf" srcId="{1C95D2AD-ED4D-496E-988A-ED7A711F3975}" destId="{8B8FBD9E-9151-4FF8-8E6E-E990A9ED95F0}" srcOrd="0" destOrd="0" presId="urn:microsoft.com/office/officeart/2005/8/layout/vProcess5"/>
    <dgm:cxn modelId="{E3DF828F-7916-4BE9-BA3E-7E0ECFF99C5B}" type="presOf" srcId="{7773A5D7-F35A-410E-9338-90C5E1619424}" destId="{3471F61C-2EA3-4D61-875C-6FC76006F78E}" srcOrd="0" destOrd="0" presId="urn:microsoft.com/office/officeart/2005/8/layout/vProcess5"/>
    <dgm:cxn modelId="{8D7203B5-36B4-4131-BA16-AA55602BE398}" type="presOf" srcId="{362F92FB-29AF-48F3-80BD-738A26C2DDC5}" destId="{62A9D31C-88DF-48A5-A42F-F358CA08684B}" srcOrd="0" destOrd="0" presId="urn:microsoft.com/office/officeart/2005/8/layout/vProcess5"/>
    <dgm:cxn modelId="{195A38E2-6F77-4219-8126-78EE18536D2B}" type="presOf" srcId="{9B8A998D-273D-4525-AC36-494AD775413F}" destId="{4E0863C2-5986-4708-B858-8BA7016FCB5A}" srcOrd="0" destOrd="0" presId="urn:microsoft.com/office/officeart/2005/8/layout/vProcess5"/>
    <dgm:cxn modelId="{3A3AD7E8-C09A-4B3F-990F-2F767A793DB9}" type="presOf" srcId="{7773A5D7-F35A-410E-9338-90C5E1619424}" destId="{A362A6C6-39E1-46FF-9A7F-65EDFF7DDCB1}" srcOrd="1" destOrd="0" presId="urn:microsoft.com/office/officeart/2005/8/layout/vProcess5"/>
    <dgm:cxn modelId="{34B935EB-1A13-4ED8-9447-C9370BF74D38}" type="presOf" srcId="{140EEBA0-2615-4220-BC47-4CA8759EC351}" destId="{86ACE4B5-39F2-474B-AC79-50F93F81A704}" srcOrd="0" destOrd="0" presId="urn:microsoft.com/office/officeart/2005/8/layout/vProcess5"/>
    <dgm:cxn modelId="{97257BFF-265B-4FA5-92C6-6574D21A976F}" type="presOf" srcId="{8454798E-DBDC-4972-A317-2DB32BFEBA99}" destId="{6A41CD68-18F8-4BEF-9F2F-0DD1176454CD}" srcOrd="0" destOrd="0" presId="urn:microsoft.com/office/officeart/2005/8/layout/vProcess5"/>
    <dgm:cxn modelId="{D8727916-CA22-4B36-BFA4-38DE7EA2D3DE}" type="presParOf" srcId="{86ACE4B5-39F2-474B-AC79-50F93F81A704}" destId="{62195C94-8605-416A-B82F-C65833E02B0E}" srcOrd="0" destOrd="0" presId="urn:microsoft.com/office/officeart/2005/8/layout/vProcess5"/>
    <dgm:cxn modelId="{9C8A9EBC-2736-46BB-B394-7223906FCCF8}" type="presParOf" srcId="{86ACE4B5-39F2-474B-AC79-50F93F81A704}" destId="{4E0863C2-5986-4708-B858-8BA7016FCB5A}" srcOrd="1" destOrd="0" presId="urn:microsoft.com/office/officeart/2005/8/layout/vProcess5"/>
    <dgm:cxn modelId="{6560433D-DF01-4CE4-AD77-2F3ECC1D848C}" type="presParOf" srcId="{86ACE4B5-39F2-474B-AC79-50F93F81A704}" destId="{3471F61C-2EA3-4D61-875C-6FC76006F78E}" srcOrd="2" destOrd="0" presId="urn:microsoft.com/office/officeart/2005/8/layout/vProcess5"/>
    <dgm:cxn modelId="{6B24ACF2-C7A8-42F8-80B7-142FF366ED09}" type="presParOf" srcId="{86ACE4B5-39F2-474B-AC79-50F93F81A704}" destId="{8B8FBD9E-9151-4FF8-8E6E-E990A9ED95F0}" srcOrd="3" destOrd="0" presId="urn:microsoft.com/office/officeart/2005/8/layout/vProcess5"/>
    <dgm:cxn modelId="{5CFC3214-E26D-4E72-9A28-A8080BB270A2}" type="presParOf" srcId="{86ACE4B5-39F2-474B-AC79-50F93F81A704}" destId="{6A41CD68-18F8-4BEF-9F2F-0DD1176454CD}" srcOrd="4" destOrd="0" presId="urn:microsoft.com/office/officeart/2005/8/layout/vProcess5"/>
    <dgm:cxn modelId="{ED34D103-C32C-4726-8BE7-FB840A307C3E}" type="presParOf" srcId="{86ACE4B5-39F2-474B-AC79-50F93F81A704}" destId="{62A9D31C-88DF-48A5-A42F-F358CA08684B}" srcOrd="5" destOrd="0" presId="urn:microsoft.com/office/officeart/2005/8/layout/vProcess5"/>
    <dgm:cxn modelId="{AA75CA64-9455-43E7-955E-192F30E74B97}" type="presParOf" srcId="{86ACE4B5-39F2-474B-AC79-50F93F81A704}" destId="{C3969272-10A8-4122-B2CB-3374A3AA04C3}" srcOrd="6" destOrd="0" presId="urn:microsoft.com/office/officeart/2005/8/layout/vProcess5"/>
    <dgm:cxn modelId="{36C3AE6E-F180-494C-91CB-8DAFE778E708}" type="presParOf" srcId="{86ACE4B5-39F2-474B-AC79-50F93F81A704}" destId="{A362A6C6-39E1-46FF-9A7F-65EDFF7DDCB1}" srcOrd="7" destOrd="0" presId="urn:microsoft.com/office/officeart/2005/8/layout/vProcess5"/>
    <dgm:cxn modelId="{174DA361-6124-4108-9C6A-80A345F48C48}" type="presParOf" srcId="{86ACE4B5-39F2-474B-AC79-50F93F81A704}" destId="{3FBFB359-5AAF-4FE1-B404-216B2653C78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341882-6119-400D-824F-EDFD030B7E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A39D141-A42F-40D5-B3F3-66DAF0EE5C73}">
      <dgm:prSet/>
      <dgm:spPr/>
      <dgm:t>
        <a:bodyPr/>
        <a:lstStyle/>
        <a:p>
          <a:r>
            <a:rPr lang="en-US" b="1" dirty="0"/>
            <a:t>Households that Re-apply for Program Benefits</a:t>
          </a:r>
          <a:endParaRPr lang="en-US" dirty="0"/>
        </a:p>
      </dgm:t>
    </dgm:pt>
    <dgm:pt modelId="{941EAB6A-360C-4EC5-A97A-402014F2B504}" type="parTrans" cxnId="{B11FC165-855E-4221-B4C9-2B8D4C04D0AB}">
      <dgm:prSet/>
      <dgm:spPr/>
      <dgm:t>
        <a:bodyPr/>
        <a:lstStyle/>
        <a:p>
          <a:endParaRPr lang="en-US"/>
        </a:p>
      </dgm:t>
    </dgm:pt>
    <dgm:pt modelId="{B04ED137-763E-432E-9CD8-6AD0DA8FECA5}" type="sibTrans" cxnId="{B11FC165-855E-4221-B4C9-2B8D4C04D0AB}">
      <dgm:prSet/>
      <dgm:spPr/>
      <dgm:t>
        <a:bodyPr/>
        <a:lstStyle/>
        <a:p>
          <a:endParaRPr lang="en-US"/>
        </a:p>
      </dgm:t>
    </dgm:pt>
    <dgm:pt modelId="{A9662161-808E-45E2-8B3A-AC9EC620D4A6}">
      <dgm:prSet/>
      <dgm:spPr/>
      <dgm:t>
        <a:bodyPr/>
        <a:lstStyle/>
        <a:p>
          <a:r>
            <a:rPr lang="en-US" b="1"/>
            <a:t>Recordkeeping</a:t>
          </a:r>
          <a:endParaRPr lang="en-US"/>
        </a:p>
      </dgm:t>
    </dgm:pt>
    <dgm:pt modelId="{B05EFFE6-E09B-4150-857D-109C722A943B}" type="parTrans" cxnId="{9C52EF47-4C3B-4642-BFA2-998D4FC0C66B}">
      <dgm:prSet/>
      <dgm:spPr/>
      <dgm:t>
        <a:bodyPr/>
        <a:lstStyle/>
        <a:p>
          <a:endParaRPr lang="en-US"/>
        </a:p>
      </dgm:t>
    </dgm:pt>
    <dgm:pt modelId="{A04DF0DA-5073-454B-97B9-726F53F9628B}" type="sibTrans" cxnId="{9C52EF47-4C3B-4642-BFA2-998D4FC0C66B}">
      <dgm:prSet/>
      <dgm:spPr/>
      <dgm:t>
        <a:bodyPr/>
        <a:lstStyle/>
        <a:p>
          <a:endParaRPr lang="en-US"/>
        </a:p>
      </dgm:t>
    </dgm:pt>
    <dgm:pt modelId="{7E902611-5837-4191-B47D-4C222042415B}">
      <dgm:prSet/>
      <dgm:spPr/>
      <dgm:t>
        <a:bodyPr/>
        <a:lstStyle/>
        <a:p>
          <a:r>
            <a:rPr lang="en-US"/>
            <a:t>Individual Applications</a:t>
          </a:r>
        </a:p>
      </dgm:t>
    </dgm:pt>
    <dgm:pt modelId="{0B228137-D25C-40FB-8394-AB4BEFD74F37}" type="parTrans" cxnId="{6A20752F-D7D7-4462-8AFE-E115D7653F53}">
      <dgm:prSet/>
      <dgm:spPr/>
      <dgm:t>
        <a:bodyPr/>
        <a:lstStyle/>
        <a:p>
          <a:endParaRPr lang="en-US"/>
        </a:p>
      </dgm:t>
    </dgm:pt>
    <dgm:pt modelId="{60E0EE58-E18B-4B95-B7D8-5BEA0D2A32E9}" type="sibTrans" cxnId="{6A20752F-D7D7-4462-8AFE-E115D7653F53}">
      <dgm:prSet/>
      <dgm:spPr/>
      <dgm:t>
        <a:bodyPr/>
        <a:lstStyle/>
        <a:p>
          <a:endParaRPr lang="en-US"/>
        </a:p>
      </dgm:t>
    </dgm:pt>
    <dgm:pt modelId="{07C07E68-EE89-4659-958C-252E4EAFEDD0}">
      <dgm:prSet/>
      <dgm:spPr/>
      <dgm:t>
        <a:bodyPr/>
        <a:lstStyle/>
        <a:p>
          <a:r>
            <a:rPr lang="en-US" b="1"/>
            <a:t>Verification for Cause</a:t>
          </a:r>
          <a:endParaRPr lang="en-US"/>
        </a:p>
      </dgm:t>
    </dgm:pt>
    <dgm:pt modelId="{07C0CAFC-83FB-4B74-888D-762AE4D7C10D}" type="parTrans" cxnId="{90E7CA0B-2EB7-40C8-AC8B-D4D74C57D116}">
      <dgm:prSet/>
      <dgm:spPr/>
      <dgm:t>
        <a:bodyPr/>
        <a:lstStyle/>
        <a:p>
          <a:endParaRPr lang="en-US"/>
        </a:p>
      </dgm:t>
    </dgm:pt>
    <dgm:pt modelId="{0F6778A6-8E2D-477F-8241-9E62A7970838}" type="sibTrans" cxnId="{90E7CA0B-2EB7-40C8-AC8B-D4D74C57D116}">
      <dgm:prSet/>
      <dgm:spPr/>
      <dgm:t>
        <a:bodyPr/>
        <a:lstStyle/>
        <a:p>
          <a:endParaRPr lang="en-US"/>
        </a:p>
      </dgm:t>
    </dgm:pt>
    <dgm:pt modelId="{72F2065E-5373-4DD8-8011-656B1F89BD0A}">
      <dgm:prSet/>
      <dgm:spPr/>
      <dgm:t>
        <a:bodyPr/>
        <a:lstStyle/>
        <a:p>
          <a:r>
            <a:rPr lang="en-US"/>
            <a:t>General</a:t>
          </a:r>
        </a:p>
      </dgm:t>
    </dgm:pt>
    <dgm:pt modelId="{F3720C6A-60C3-40CB-B443-BA28ED200565}" type="parTrans" cxnId="{CC2205C7-93D0-4DA6-9325-175E7E7C70E3}">
      <dgm:prSet/>
      <dgm:spPr/>
      <dgm:t>
        <a:bodyPr/>
        <a:lstStyle/>
        <a:p>
          <a:endParaRPr lang="en-US"/>
        </a:p>
      </dgm:t>
    </dgm:pt>
    <dgm:pt modelId="{58A2B9BC-D8CB-41FD-A74D-E599C49C42CA}" type="sibTrans" cxnId="{CC2205C7-93D0-4DA6-9325-175E7E7C70E3}">
      <dgm:prSet/>
      <dgm:spPr/>
      <dgm:t>
        <a:bodyPr/>
        <a:lstStyle/>
        <a:p>
          <a:endParaRPr lang="en-US"/>
        </a:p>
      </dgm:t>
    </dgm:pt>
    <dgm:pt modelId="{99C85DD0-C0FB-4D00-8CE8-8CE9CE077C05}">
      <dgm:prSet/>
      <dgm:spPr/>
      <dgm:t>
        <a:bodyPr/>
        <a:lstStyle/>
        <a:p>
          <a:r>
            <a:rPr lang="en-US" dirty="0"/>
            <a:t>Verification for Cause for School District Employees</a:t>
          </a:r>
        </a:p>
      </dgm:t>
    </dgm:pt>
    <dgm:pt modelId="{F0174CFC-6FAD-4BB0-B79A-4F8F96E62613}" type="parTrans" cxnId="{A717A078-65B6-45B7-9ABD-425AD94AC476}">
      <dgm:prSet/>
      <dgm:spPr/>
      <dgm:t>
        <a:bodyPr/>
        <a:lstStyle/>
        <a:p>
          <a:endParaRPr lang="en-US"/>
        </a:p>
      </dgm:t>
    </dgm:pt>
    <dgm:pt modelId="{0F1C7968-B798-4C5D-BA6A-13B31555F60C}" type="sibTrans" cxnId="{A717A078-65B6-45B7-9ABD-425AD94AC476}">
      <dgm:prSet/>
      <dgm:spPr/>
      <dgm:t>
        <a:bodyPr/>
        <a:lstStyle/>
        <a:p>
          <a:endParaRPr lang="en-US"/>
        </a:p>
      </dgm:t>
    </dgm:pt>
    <dgm:pt modelId="{D7690CDE-95A9-4403-9129-5A62807439FD}">
      <dgm:prSet/>
      <dgm:spPr/>
      <dgm:t>
        <a:bodyPr/>
        <a:lstStyle/>
        <a:p>
          <a:r>
            <a:rPr lang="en-US" b="1"/>
            <a:t>Common Misunderstandings</a:t>
          </a:r>
          <a:endParaRPr lang="en-US"/>
        </a:p>
      </dgm:t>
    </dgm:pt>
    <dgm:pt modelId="{337E3112-F666-4E63-9148-BE25305EAD1F}" type="parTrans" cxnId="{EF3F8034-B0FB-4CD7-BD79-6BEA90EC93DA}">
      <dgm:prSet/>
      <dgm:spPr/>
      <dgm:t>
        <a:bodyPr/>
        <a:lstStyle/>
        <a:p>
          <a:endParaRPr lang="en-US"/>
        </a:p>
      </dgm:t>
    </dgm:pt>
    <dgm:pt modelId="{3FC43CED-162B-4428-9633-E207C252C60A}" type="sibTrans" cxnId="{EF3F8034-B0FB-4CD7-BD79-6BEA90EC93DA}">
      <dgm:prSet/>
      <dgm:spPr/>
      <dgm:t>
        <a:bodyPr/>
        <a:lstStyle/>
        <a:p>
          <a:endParaRPr lang="en-US"/>
        </a:p>
      </dgm:t>
    </dgm:pt>
    <dgm:pt modelId="{6751A950-0C44-4AF2-88CA-EBA9392086D3}">
      <dgm:prSet/>
      <dgm:spPr/>
      <dgm:t>
        <a:bodyPr/>
        <a:lstStyle/>
        <a:p>
          <a:r>
            <a:rPr lang="en-US" dirty="0"/>
            <a:t>Documentation</a:t>
          </a:r>
        </a:p>
      </dgm:t>
    </dgm:pt>
    <dgm:pt modelId="{80FD81A4-1EF6-43FD-9573-F98B9ACF5DDC}" type="parTrans" cxnId="{8EAA8CA8-06A7-47CC-871B-7A8FF6AE62DC}">
      <dgm:prSet/>
      <dgm:spPr/>
    </dgm:pt>
    <dgm:pt modelId="{BA169F73-00E7-42EE-9B90-DD29585DCAD8}" type="sibTrans" cxnId="{8EAA8CA8-06A7-47CC-871B-7A8FF6AE62DC}">
      <dgm:prSet/>
      <dgm:spPr/>
    </dgm:pt>
    <dgm:pt modelId="{1F655596-8696-4BE0-A86D-2F230E49F05F}" type="pres">
      <dgm:prSet presAssocID="{F1341882-6119-400D-824F-EDFD030B7E9D}" presName="linear" presStyleCnt="0">
        <dgm:presLayoutVars>
          <dgm:animLvl val="lvl"/>
          <dgm:resizeHandles val="exact"/>
        </dgm:presLayoutVars>
      </dgm:prSet>
      <dgm:spPr/>
    </dgm:pt>
    <dgm:pt modelId="{DBAE189D-601D-42E7-98F5-6DE9C32D4926}" type="pres">
      <dgm:prSet presAssocID="{3A39D141-A42F-40D5-B3F3-66DAF0EE5C73}" presName="parentText" presStyleLbl="node1" presStyleIdx="0" presStyleCnt="4">
        <dgm:presLayoutVars>
          <dgm:chMax val="0"/>
          <dgm:bulletEnabled val="1"/>
        </dgm:presLayoutVars>
      </dgm:prSet>
      <dgm:spPr/>
    </dgm:pt>
    <dgm:pt modelId="{F082CED9-E98E-41CF-80DD-2AF39742D05B}" type="pres">
      <dgm:prSet presAssocID="{3A39D141-A42F-40D5-B3F3-66DAF0EE5C73}" presName="childText" presStyleLbl="revTx" presStyleIdx="0" presStyleCnt="3">
        <dgm:presLayoutVars>
          <dgm:bulletEnabled val="1"/>
        </dgm:presLayoutVars>
      </dgm:prSet>
      <dgm:spPr/>
    </dgm:pt>
    <dgm:pt modelId="{B03EB5B1-A6F9-4B20-95EE-7A913A2C33C6}" type="pres">
      <dgm:prSet presAssocID="{A9662161-808E-45E2-8B3A-AC9EC620D4A6}" presName="parentText" presStyleLbl="node1" presStyleIdx="1" presStyleCnt="4">
        <dgm:presLayoutVars>
          <dgm:chMax val="0"/>
          <dgm:bulletEnabled val="1"/>
        </dgm:presLayoutVars>
      </dgm:prSet>
      <dgm:spPr/>
    </dgm:pt>
    <dgm:pt modelId="{F102666B-3236-4E3F-9CEF-3015A037724D}" type="pres">
      <dgm:prSet presAssocID="{A9662161-808E-45E2-8B3A-AC9EC620D4A6}" presName="childText" presStyleLbl="revTx" presStyleIdx="1" presStyleCnt="3">
        <dgm:presLayoutVars>
          <dgm:bulletEnabled val="1"/>
        </dgm:presLayoutVars>
      </dgm:prSet>
      <dgm:spPr/>
    </dgm:pt>
    <dgm:pt modelId="{34B5E64D-99F6-44C1-A9A0-E0362D98330A}" type="pres">
      <dgm:prSet presAssocID="{07C07E68-EE89-4659-958C-252E4EAFEDD0}" presName="parentText" presStyleLbl="node1" presStyleIdx="2" presStyleCnt="4">
        <dgm:presLayoutVars>
          <dgm:chMax val="0"/>
          <dgm:bulletEnabled val="1"/>
        </dgm:presLayoutVars>
      </dgm:prSet>
      <dgm:spPr/>
    </dgm:pt>
    <dgm:pt modelId="{F41E2F1C-01A3-4941-8C3F-698ECE7F3C3B}" type="pres">
      <dgm:prSet presAssocID="{07C07E68-EE89-4659-958C-252E4EAFEDD0}" presName="childText" presStyleLbl="revTx" presStyleIdx="2" presStyleCnt="3">
        <dgm:presLayoutVars>
          <dgm:bulletEnabled val="1"/>
        </dgm:presLayoutVars>
      </dgm:prSet>
      <dgm:spPr/>
    </dgm:pt>
    <dgm:pt modelId="{2E91195C-F3F3-42A9-8592-B9345271A647}" type="pres">
      <dgm:prSet presAssocID="{D7690CDE-95A9-4403-9129-5A62807439FD}" presName="parentText" presStyleLbl="node1" presStyleIdx="3" presStyleCnt="4">
        <dgm:presLayoutVars>
          <dgm:chMax val="0"/>
          <dgm:bulletEnabled val="1"/>
        </dgm:presLayoutVars>
      </dgm:prSet>
      <dgm:spPr/>
    </dgm:pt>
  </dgm:ptLst>
  <dgm:cxnLst>
    <dgm:cxn modelId="{90E7CA0B-2EB7-40C8-AC8B-D4D74C57D116}" srcId="{F1341882-6119-400D-824F-EDFD030B7E9D}" destId="{07C07E68-EE89-4659-958C-252E4EAFEDD0}" srcOrd="2" destOrd="0" parTransId="{07C0CAFC-83FB-4B74-888D-762AE4D7C10D}" sibTransId="{0F6778A6-8E2D-477F-8241-9E62A7970838}"/>
    <dgm:cxn modelId="{FC29AE17-B360-4928-AC31-1A49CEE7BE00}" type="presOf" srcId="{F1341882-6119-400D-824F-EDFD030B7E9D}" destId="{1F655596-8696-4BE0-A86D-2F230E49F05F}" srcOrd="0" destOrd="0" presId="urn:microsoft.com/office/officeart/2005/8/layout/vList2"/>
    <dgm:cxn modelId="{A19D971C-98FC-4A9B-89B8-D11618DCEB4E}" type="presOf" srcId="{72F2065E-5373-4DD8-8011-656B1F89BD0A}" destId="{F41E2F1C-01A3-4941-8C3F-698ECE7F3C3B}" srcOrd="0" destOrd="0" presId="urn:microsoft.com/office/officeart/2005/8/layout/vList2"/>
    <dgm:cxn modelId="{6A20752F-D7D7-4462-8AFE-E115D7653F53}" srcId="{A9662161-808E-45E2-8B3A-AC9EC620D4A6}" destId="{7E902611-5837-4191-B47D-4C222042415B}" srcOrd="0" destOrd="0" parTransId="{0B228137-D25C-40FB-8394-AB4BEFD74F37}" sibTransId="{60E0EE58-E18B-4B95-B7D8-5BEA0D2A32E9}"/>
    <dgm:cxn modelId="{EF3F8034-B0FB-4CD7-BD79-6BEA90EC93DA}" srcId="{F1341882-6119-400D-824F-EDFD030B7E9D}" destId="{D7690CDE-95A9-4403-9129-5A62807439FD}" srcOrd="3" destOrd="0" parTransId="{337E3112-F666-4E63-9148-BE25305EAD1F}" sibTransId="{3FC43CED-162B-4428-9633-E207C252C60A}"/>
    <dgm:cxn modelId="{E4E28536-55CB-4F16-A8AC-BD1C603C2BE5}" type="presOf" srcId="{07C07E68-EE89-4659-958C-252E4EAFEDD0}" destId="{34B5E64D-99F6-44C1-A9A0-E0362D98330A}" srcOrd="0" destOrd="0" presId="urn:microsoft.com/office/officeart/2005/8/layout/vList2"/>
    <dgm:cxn modelId="{B11FC165-855E-4221-B4C9-2B8D4C04D0AB}" srcId="{F1341882-6119-400D-824F-EDFD030B7E9D}" destId="{3A39D141-A42F-40D5-B3F3-66DAF0EE5C73}" srcOrd="0" destOrd="0" parTransId="{941EAB6A-360C-4EC5-A97A-402014F2B504}" sibTransId="{B04ED137-763E-432E-9CD8-6AD0DA8FECA5}"/>
    <dgm:cxn modelId="{9C52EF47-4C3B-4642-BFA2-998D4FC0C66B}" srcId="{F1341882-6119-400D-824F-EDFD030B7E9D}" destId="{A9662161-808E-45E2-8B3A-AC9EC620D4A6}" srcOrd="1" destOrd="0" parTransId="{B05EFFE6-E09B-4150-857D-109C722A943B}" sibTransId="{A04DF0DA-5073-454B-97B9-726F53F9628B}"/>
    <dgm:cxn modelId="{9D201D69-AD98-4274-A692-3774E2EDC9D0}" type="presOf" srcId="{3A39D141-A42F-40D5-B3F3-66DAF0EE5C73}" destId="{DBAE189D-601D-42E7-98F5-6DE9C32D4926}" srcOrd="0" destOrd="0" presId="urn:microsoft.com/office/officeart/2005/8/layout/vList2"/>
    <dgm:cxn modelId="{A717A078-65B6-45B7-9ABD-425AD94AC476}" srcId="{07C07E68-EE89-4659-958C-252E4EAFEDD0}" destId="{99C85DD0-C0FB-4D00-8CE8-8CE9CE077C05}" srcOrd="1" destOrd="0" parTransId="{F0174CFC-6FAD-4BB0-B79A-4F8F96E62613}" sibTransId="{0F1C7968-B798-4C5D-BA6A-13B31555F60C}"/>
    <dgm:cxn modelId="{877BA18F-266C-459A-B83D-91A2389C3431}" type="presOf" srcId="{D7690CDE-95A9-4403-9129-5A62807439FD}" destId="{2E91195C-F3F3-42A9-8592-B9345271A647}" srcOrd="0" destOrd="0" presId="urn:microsoft.com/office/officeart/2005/8/layout/vList2"/>
    <dgm:cxn modelId="{8EAA8CA8-06A7-47CC-871B-7A8FF6AE62DC}" srcId="{3A39D141-A42F-40D5-B3F3-66DAF0EE5C73}" destId="{6751A950-0C44-4AF2-88CA-EBA9392086D3}" srcOrd="0" destOrd="0" parTransId="{80FD81A4-1EF6-43FD-9573-F98B9ACF5DDC}" sibTransId="{BA169F73-00E7-42EE-9B90-DD29585DCAD8}"/>
    <dgm:cxn modelId="{E36DB1AF-97F4-4FCF-B045-673B20FD590C}" type="presOf" srcId="{99C85DD0-C0FB-4D00-8CE8-8CE9CE077C05}" destId="{F41E2F1C-01A3-4941-8C3F-698ECE7F3C3B}" srcOrd="0" destOrd="1" presId="urn:microsoft.com/office/officeart/2005/8/layout/vList2"/>
    <dgm:cxn modelId="{CC2205C7-93D0-4DA6-9325-175E7E7C70E3}" srcId="{07C07E68-EE89-4659-958C-252E4EAFEDD0}" destId="{72F2065E-5373-4DD8-8011-656B1F89BD0A}" srcOrd="0" destOrd="0" parTransId="{F3720C6A-60C3-40CB-B443-BA28ED200565}" sibTransId="{58A2B9BC-D8CB-41FD-A74D-E599C49C42CA}"/>
    <dgm:cxn modelId="{698C1DED-25F4-47E0-AAF4-2CBF2552327C}" type="presOf" srcId="{6751A950-0C44-4AF2-88CA-EBA9392086D3}" destId="{F082CED9-E98E-41CF-80DD-2AF39742D05B}" srcOrd="0" destOrd="0" presId="urn:microsoft.com/office/officeart/2005/8/layout/vList2"/>
    <dgm:cxn modelId="{813AE2F7-0C4D-4A98-BD0E-4413B5F8F40D}" type="presOf" srcId="{7E902611-5837-4191-B47D-4C222042415B}" destId="{F102666B-3236-4E3F-9CEF-3015A037724D}" srcOrd="0" destOrd="0" presId="urn:microsoft.com/office/officeart/2005/8/layout/vList2"/>
    <dgm:cxn modelId="{055E63FB-BDC8-4D5A-9EDE-D42FBC45790C}" type="presOf" srcId="{A9662161-808E-45E2-8B3A-AC9EC620D4A6}" destId="{B03EB5B1-A6F9-4B20-95EE-7A913A2C33C6}" srcOrd="0" destOrd="0" presId="urn:microsoft.com/office/officeart/2005/8/layout/vList2"/>
    <dgm:cxn modelId="{F09C9455-BD1E-4A53-8B3E-EE11E8CBC121}" type="presParOf" srcId="{1F655596-8696-4BE0-A86D-2F230E49F05F}" destId="{DBAE189D-601D-42E7-98F5-6DE9C32D4926}" srcOrd="0" destOrd="0" presId="urn:microsoft.com/office/officeart/2005/8/layout/vList2"/>
    <dgm:cxn modelId="{B923743D-52CB-447A-849A-D4AA965E7B4D}" type="presParOf" srcId="{1F655596-8696-4BE0-A86D-2F230E49F05F}" destId="{F082CED9-E98E-41CF-80DD-2AF39742D05B}" srcOrd="1" destOrd="0" presId="urn:microsoft.com/office/officeart/2005/8/layout/vList2"/>
    <dgm:cxn modelId="{3C0C5C29-24FC-4AA6-9CF0-63DA26B7E753}" type="presParOf" srcId="{1F655596-8696-4BE0-A86D-2F230E49F05F}" destId="{B03EB5B1-A6F9-4B20-95EE-7A913A2C33C6}" srcOrd="2" destOrd="0" presId="urn:microsoft.com/office/officeart/2005/8/layout/vList2"/>
    <dgm:cxn modelId="{492AF8EF-E9EC-4E59-AED5-6FFAE432EFA8}" type="presParOf" srcId="{1F655596-8696-4BE0-A86D-2F230E49F05F}" destId="{F102666B-3236-4E3F-9CEF-3015A037724D}" srcOrd="3" destOrd="0" presId="urn:microsoft.com/office/officeart/2005/8/layout/vList2"/>
    <dgm:cxn modelId="{C6EF5862-8B44-49CE-9E86-8658CF6C6235}" type="presParOf" srcId="{1F655596-8696-4BE0-A86D-2F230E49F05F}" destId="{34B5E64D-99F6-44C1-A9A0-E0362D98330A}" srcOrd="4" destOrd="0" presId="urn:microsoft.com/office/officeart/2005/8/layout/vList2"/>
    <dgm:cxn modelId="{4F1C8329-E5A1-416D-B4B5-48DB31BD1F34}" type="presParOf" srcId="{1F655596-8696-4BE0-A86D-2F230E49F05F}" destId="{F41E2F1C-01A3-4941-8C3F-698ECE7F3C3B}" srcOrd="5" destOrd="0" presId="urn:microsoft.com/office/officeart/2005/8/layout/vList2"/>
    <dgm:cxn modelId="{CB0859C8-644E-4B87-A7D6-9FBE78CE9F47}" type="presParOf" srcId="{1F655596-8696-4BE0-A86D-2F230E49F05F}" destId="{2E91195C-F3F3-42A9-8592-B9345271A64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7FEA51-607F-4E84-8717-456D3189E1E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B33B035-95D5-4507-93DA-99787005E64B}">
      <dgm:prSet/>
      <dgm:spPr/>
      <dgm:t>
        <a:bodyPr/>
        <a:lstStyle/>
        <a:p>
          <a:r>
            <a:rPr lang="en-US" b="1"/>
            <a:t>Error Prone </a:t>
          </a:r>
          <a:endParaRPr lang="en-US"/>
        </a:p>
      </dgm:t>
    </dgm:pt>
    <dgm:pt modelId="{462FDDE9-7A36-4A65-924C-BD146D5CE3BF}" type="parTrans" cxnId="{7F193CFB-7486-4DB5-911C-3559349EF2D2}">
      <dgm:prSet/>
      <dgm:spPr/>
      <dgm:t>
        <a:bodyPr/>
        <a:lstStyle/>
        <a:p>
          <a:endParaRPr lang="en-US"/>
        </a:p>
      </dgm:t>
    </dgm:pt>
    <dgm:pt modelId="{FE600A51-C53C-477D-B9E8-5A5D39A08796}" type="sibTrans" cxnId="{7F193CFB-7486-4DB5-911C-3559349EF2D2}">
      <dgm:prSet/>
      <dgm:spPr/>
      <dgm:t>
        <a:bodyPr/>
        <a:lstStyle/>
        <a:p>
          <a:endParaRPr lang="en-US"/>
        </a:p>
      </dgm:t>
    </dgm:pt>
    <dgm:pt modelId="{88BA1FF5-6266-4983-930E-3B92CE04F078}">
      <dgm:prSet/>
      <dgm:spPr/>
      <dgm:t>
        <a:bodyPr/>
        <a:lstStyle/>
        <a:p>
          <a:r>
            <a:rPr lang="en-US" dirty="0"/>
            <a:t>Applications within $100 per month of the applicable Income Eligibility Guidelines. </a:t>
          </a:r>
        </a:p>
      </dgm:t>
    </dgm:pt>
    <dgm:pt modelId="{DC09F024-9093-4227-A1C5-08086881B92E}" type="parTrans" cxnId="{95C63C0B-FF4D-40D4-93EA-2190E6B40216}">
      <dgm:prSet/>
      <dgm:spPr/>
      <dgm:t>
        <a:bodyPr/>
        <a:lstStyle/>
        <a:p>
          <a:endParaRPr lang="en-US"/>
        </a:p>
      </dgm:t>
    </dgm:pt>
    <dgm:pt modelId="{514D6EFB-B709-4B99-A9BF-989BE7A3851F}" type="sibTrans" cxnId="{95C63C0B-FF4D-40D4-93EA-2190E6B40216}">
      <dgm:prSet/>
      <dgm:spPr/>
      <dgm:t>
        <a:bodyPr/>
        <a:lstStyle/>
        <a:p>
          <a:endParaRPr lang="en-US"/>
        </a:p>
      </dgm:t>
    </dgm:pt>
    <dgm:pt modelId="{9707901B-EA0E-4293-AD18-5C93607B4474}">
      <dgm:prSet/>
      <dgm:spPr/>
      <dgm:t>
        <a:bodyPr/>
        <a:lstStyle/>
        <a:p>
          <a:r>
            <a:rPr lang="en-US" b="1"/>
            <a:t>Random Sampling</a:t>
          </a:r>
          <a:endParaRPr lang="en-US"/>
        </a:p>
      </dgm:t>
    </dgm:pt>
    <dgm:pt modelId="{53A34AE1-2054-4FAB-91FA-43A5D56BB6DC}" type="parTrans" cxnId="{B0643550-901E-41D4-8841-F44F715FC842}">
      <dgm:prSet/>
      <dgm:spPr/>
      <dgm:t>
        <a:bodyPr/>
        <a:lstStyle/>
        <a:p>
          <a:endParaRPr lang="en-US"/>
        </a:p>
      </dgm:t>
    </dgm:pt>
    <dgm:pt modelId="{AE00EE2F-6C3A-411A-825A-22AC1B9EA3C6}" type="sibTrans" cxnId="{B0643550-901E-41D4-8841-F44F715FC842}">
      <dgm:prSet/>
      <dgm:spPr/>
      <dgm:t>
        <a:bodyPr/>
        <a:lstStyle/>
        <a:p>
          <a:endParaRPr lang="en-US"/>
        </a:p>
      </dgm:t>
    </dgm:pt>
    <dgm:pt modelId="{76ABAA88-CAD2-4AA7-91E6-2C61F0B35D5D}">
      <dgm:prSet/>
      <dgm:spPr/>
      <dgm:t>
        <a:bodyPr/>
        <a:lstStyle/>
        <a:p>
          <a:r>
            <a:rPr lang="en-US" dirty="0"/>
            <a:t>Each application has an equal chance of being selected. </a:t>
          </a:r>
        </a:p>
      </dgm:t>
    </dgm:pt>
    <dgm:pt modelId="{7D0D6D49-971E-483C-8B55-25F0CA8AA2B6}" type="parTrans" cxnId="{C260E4AF-E6E9-463F-B436-2B83E8EC30B4}">
      <dgm:prSet/>
      <dgm:spPr/>
      <dgm:t>
        <a:bodyPr/>
        <a:lstStyle/>
        <a:p>
          <a:endParaRPr lang="en-US"/>
        </a:p>
      </dgm:t>
    </dgm:pt>
    <dgm:pt modelId="{242BD45F-4568-4DB6-BE95-36AE4F2B557A}" type="sibTrans" cxnId="{C260E4AF-E6E9-463F-B436-2B83E8EC30B4}">
      <dgm:prSet/>
      <dgm:spPr/>
      <dgm:t>
        <a:bodyPr/>
        <a:lstStyle/>
        <a:p>
          <a:endParaRPr lang="en-US"/>
        </a:p>
      </dgm:t>
    </dgm:pt>
    <dgm:pt modelId="{CA0A067E-CB38-46FF-A39E-358D9915BA27}">
      <dgm:prSet/>
      <dgm:spPr/>
      <dgm:t>
        <a:bodyPr/>
        <a:lstStyle/>
        <a:p>
          <a:endParaRPr lang="en-US" dirty="0"/>
        </a:p>
      </dgm:t>
    </dgm:pt>
    <dgm:pt modelId="{ADF31D97-C4D7-4750-A5F2-E592E6ED6A47}" type="parTrans" cxnId="{D6774613-8B26-4EA8-A389-336E57647F71}">
      <dgm:prSet/>
      <dgm:spPr/>
      <dgm:t>
        <a:bodyPr/>
        <a:lstStyle/>
        <a:p>
          <a:endParaRPr lang="en-US"/>
        </a:p>
      </dgm:t>
    </dgm:pt>
    <dgm:pt modelId="{9ACC1F89-D0E3-45C3-8F10-DA842AA6735F}" type="sibTrans" cxnId="{D6774613-8B26-4EA8-A389-336E57647F71}">
      <dgm:prSet/>
      <dgm:spPr/>
      <dgm:t>
        <a:bodyPr/>
        <a:lstStyle/>
        <a:p>
          <a:endParaRPr lang="en-US"/>
        </a:p>
      </dgm:t>
    </dgm:pt>
    <dgm:pt modelId="{4DA6F16B-4D3C-475F-BA7E-EDEAEC3F16E9}" type="pres">
      <dgm:prSet presAssocID="{957FEA51-607F-4E84-8717-456D3189E1E9}" presName="diagram" presStyleCnt="0">
        <dgm:presLayoutVars>
          <dgm:dir/>
          <dgm:resizeHandles val="exact"/>
        </dgm:presLayoutVars>
      </dgm:prSet>
      <dgm:spPr/>
    </dgm:pt>
    <dgm:pt modelId="{654B82B8-01DA-4A5D-9438-039FCBD0E86B}" type="pres">
      <dgm:prSet presAssocID="{3B33B035-95D5-4507-93DA-99787005E64B}" presName="node" presStyleLbl="node1" presStyleIdx="0" presStyleCnt="4">
        <dgm:presLayoutVars>
          <dgm:bulletEnabled val="1"/>
        </dgm:presLayoutVars>
      </dgm:prSet>
      <dgm:spPr/>
    </dgm:pt>
    <dgm:pt modelId="{4879BEA9-6DB0-46AB-9A7A-AB424BC70BCA}" type="pres">
      <dgm:prSet presAssocID="{FE600A51-C53C-477D-B9E8-5A5D39A08796}" presName="sibTrans" presStyleCnt="0"/>
      <dgm:spPr/>
    </dgm:pt>
    <dgm:pt modelId="{DA74E1D2-FA6F-4547-A216-EF26A1CCE0A4}" type="pres">
      <dgm:prSet presAssocID="{88BA1FF5-6266-4983-930E-3B92CE04F078}" presName="node" presStyleLbl="node1" presStyleIdx="1" presStyleCnt="4">
        <dgm:presLayoutVars>
          <dgm:bulletEnabled val="1"/>
        </dgm:presLayoutVars>
      </dgm:prSet>
      <dgm:spPr/>
    </dgm:pt>
    <dgm:pt modelId="{F86F2293-3E5F-4360-B77B-4D41A8336F20}" type="pres">
      <dgm:prSet presAssocID="{514D6EFB-B709-4B99-A9BF-989BE7A3851F}" presName="sibTrans" presStyleCnt="0"/>
      <dgm:spPr/>
    </dgm:pt>
    <dgm:pt modelId="{B0AB04A8-9C85-4E57-9000-15D615AE5B39}" type="pres">
      <dgm:prSet presAssocID="{9707901B-EA0E-4293-AD18-5C93607B4474}" presName="node" presStyleLbl="node1" presStyleIdx="2" presStyleCnt="4">
        <dgm:presLayoutVars>
          <dgm:bulletEnabled val="1"/>
        </dgm:presLayoutVars>
      </dgm:prSet>
      <dgm:spPr/>
    </dgm:pt>
    <dgm:pt modelId="{38B484E7-F085-4026-BA8D-E906B7E5FA8D}" type="pres">
      <dgm:prSet presAssocID="{AE00EE2F-6C3A-411A-825A-22AC1B9EA3C6}" presName="sibTrans" presStyleCnt="0"/>
      <dgm:spPr/>
    </dgm:pt>
    <dgm:pt modelId="{7B2861C0-7CCF-48AB-B0E2-682809D7066D}" type="pres">
      <dgm:prSet presAssocID="{76ABAA88-CAD2-4AA7-91E6-2C61F0B35D5D}" presName="node" presStyleLbl="node1" presStyleIdx="3" presStyleCnt="4">
        <dgm:presLayoutVars>
          <dgm:bulletEnabled val="1"/>
        </dgm:presLayoutVars>
      </dgm:prSet>
      <dgm:spPr/>
    </dgm:pt>
  </dgm:ptLst>
  <dgm:cxnLst>
    <dgm:cxn modelId="{95C63C0B-FF4D-40D4-93EA-2190E6B40216}" srcId="{957FEA51-607F-4E84-8717-456D3189E1E9}" destId="{88BA1FF5-6266-4983-930E-3B92CE04F078}" srcOrd="1" destOrd="0" parTransId="{DC09F024-9093-4227-A1C5-08086881B92E}" sibTransId="{514D6EFB-B709-4B99-A9BF-989BE7A3851F}"/>
    <dgm:cxn modelId="{D6774613-8B26-4EA8-A389-336E57647F71}" srcId="{76ABAA88-CAD2-4AA7-91E6-2C61F0B35D5D}" destId="{CA0A067E-CB38-46FF-A39E-358D9915BA27}" srcOrd="0" destOrd="0" parTransId="{ADF31D97-C4D7-4750-A5F2-E592E6ED6A47}" sibTransId="{9ACC1F89-D0E3-45C3-8F10-DA842AA6735F}"/>
    <dgm:cxn modelId="{7B0A5733-E00A-4E2B-8D30-688A8C920725}" type="presOf" srcId="{957FEA51-607F-4E84-8717-456D3189E1E9}" destId="{4DA6F16B-4D3C-475F-BA7E-EDEAEC3F16E9}" srcOrd="0" destOrd="0" presId="urn:microsoft.com/office/officeart/2005/8/layout/default"/>
    <dgm:cxn modelId="{B0129335-ED52-4228-9B23-BE2DB12AB2BF}" type="presOf" srcId="{88BA1FF5-6266-4983-930E-3B92CE04F078}" destId="{DA74E1D2-FA6F-4547-A216-EF26A1CCE0A4}" srcOrd="0" destOrd="0" presId="urn:microsoft.com/office/officeart/2005/8/layout/default"/>
    <dgm:cxn modelId="{D983565D-BC6F-4CF7-A0F5-F028646DE7CB}" type="presOf" srcId="{CA0A067E-CB38-46FF-A39E-358D9915BA27}" destId="{7B2861C0-7CCF-48AB-B0E2-682809D7066D}" srcOrd="0" destOrd="1" presId="urn:microsoft.com/office/officeart/2005/8/layout/default"/>
    <dgm:cxn modelId="{B0643550-901E-41D4-8841-F44F715FC842}" srcId="{957FEA51-607F-4E84-8717-456D3189E1E9}" destId="{9707901B-EA0E-4293-AD18-5C93607B4474}" srcOrd="2" destOrd="0" parTransId="{53A34AE1-2054-4FAB-91FA-43A5D56BB6DC}" sibTransId="{AE00EE2F-6C3A-411A-825A-22AC1B9EA3C6}"/>
    <dgm:cxn modelId="{68A1909E-BB51-491C-8C31-F7ABAE09FFC1}" type="presOf" srcId="{3B33B035-95D5-4507-93DA-99787005E64B}" destId="{654B82B8-01DA-4A5D-9438-039FCBD0E86B}" srcOrd="0" destOrd="0" presId="urn:microsoft.com/office/officeart/2005/8/layout/default"/>
    <dgm:cxn modelId="{0FBB11A8-F694-4194-A42B-41B485ADC3CB}" type="presOf" srcId="{76ABAA88-CAD2-4AA7-91E6-2C61F0B35D5D}" destId="{7B2861C0-7CCF-48AB-B0E2-682809D7066D}" srcOrd="0" destOrd="0" presId="urn:microsoft.com/office/officeart/2005/8/layout/default"/>
    <dgm:cxn modelId="{C260E4AF-E6E9-463F-B436-2B83E8EC30B4}" srcId="{957FEA51-607F-4E84-8717-456D3189E1E9}" destId="{76ABAA88-CAD2-4AA7-91E6-2C61F0B35D5D}" srcOrd="3" destOrd="0" parTransId="{7D0D6D49-971E-483C-8B55-25F0CA8AA2B6}" sibTransId="{242BD45F-4568-4DB6-BE95-36AE4F2B557A}"/>
    <dgm:cxn modelId="{21FC6EEB-E82E-4D3C-9906-39B0FD906AD5}" type="presOf" srcId="{9707901B-EA0E-4293-AD18-5C93607B4474}" destId="{B0AB04A8-9C85-4E57-9000-15D615AE5B39}" srcOrd="0" destOrd="0" presId="urn:microsoft.com/office/officeart/2005/8/layout/default"/>
    <dgm:cxn modelId="{7F193CFB-7486-4DB5-911C-3559349EF2D2}" srcId="{957FEA51-607F-4E84-8717-456D3189E1E9}" destId="{3B33B035-95D5-4507-93DA-99787005E64B}" srcOrd="0" destOrd="0" parTransId="{462FDDE9-7A36-4A65-924C-BD146D5CE3BF}" sibTransId="{FE600A51-C53C-477D-B9E8-5A5D39A08796}"/>
    <dgm:cxn modelId="{4F468293-112A-4B1C-88D3-DB841060A56B}" type="presParOf" srcId="{4DA6F16B-4D3C-475F-BA7E-EDEAEC3F16E9}" destId="{654B82B8-01DA-4A5D-9438-039FCBD0E86B}" srcOrd="0" destOrd="0" presId="urn:microsoft.com/office/officeart/2005/8/layout/default"/>
    <dgm:cxn modelId="{E9402706-F7A8-4F16-9033-73FADEE47DFB}" type="presParOf" srcId="{4DA6F16B-4D3C-475F-BA7E-EDEAEC3F16E9}" destId="{4879BEA9-6DB0-46AB-9A7A-AB424BC70BCA}" srcOrd="1" destOrd="0" presId="urn:microsoft.com/office/officeart/2005/8/layout/default"/>
    <dgm:cxn modelId="{9C8FEA28-13C9-4F3B-8637-24EED5AEDBA9}" type="presParOf" srcId="{4DA6F16B-4D3C-475F-BA7E-EDEAEC3F16E9}" destId="{DA74E1D2-FA6F-4547-A216-EF26A1CCE0A4}" srcOrd="2" destOrd="0" presId="urn:microsoft.com/office/officeart/2005/8/layout/default"/>
    <dgm:cxn modelId="{0E8C169D-3109-474B-9DF3-3C4BDB0FC158}" type="presParOf" srcId="{4DA6F16B-4D3C-475F-BA7E-EDEAEC3F16E9}" destId="{F86F2293-3E5F-4360-B77B-4D41A8336F20}" srcOrd="3" destOrd="0" presId="urn:microsoft.com/office/officeart/2005/8/layout/default"/>
    <dgm:cxn modelId="{3CFA15A5-70B2-44A2-98D9-B98EFEACD9BA}" type="presParOf" srcId="{4DA6F16B-4D3C-475F-BA7E-EDEAEC3F16E9}" destId="{B0AB04A8-9C85-4E57-9000-15D615AE5B39}" srcOrd="4" destOrd="0" presId="urn:microsoft.com/office/officeart/2005/8/layout/default"/>
    <dgm:cxn modelId="{5448B01D-6795-484F-BF91-E0201CB46BA0}" type="presParOf" srcId="{4DA6F16B-4D3C-475F-BA7E-EDEAEC3F16E9}" destId="{38B484E7-F085-4026-BA8D-E906B7E5FA8D}" srcOrd="5" destOrd="0" presId="urn:microsoft.com/office/officeart/2005/8/layout/default"/>
    <dgm:cxn modelId="{EE47DE9B-47B4-40D9-ADA6-903A3F628861}" type="presParOf" srcId="{4DA6F16B-4D3C-475F-BA7E-EDEAEC3F16E9}" destId="{7B2861C0-7CCF-48AB-B0E2-682809D7066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39DB25-23F9-454E-AF52-0A5261FB144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1205A61-B67C-4143-8D9C-E6096267DF23}">
      <dgm:prSet/>
      <dgm:spPr/>
      <dgm:t>
        <a:bodyPr/>
        <a:lstStyle/>
        <a:p>
          <a:r>
            <a:rPr lang="en-US"/>
            <a:t>Confirmation of either income eligibility </a:t>
          </a:r>
          <a:r>
            <a:rPr lang="en-US" b="1"/>
            <a:t>OR</a:t>
          </a:r>
          <a:r>
            <a:rPr lang="en-US"/>
            <a:t> </a:t>
          </a:r>
        </a:p>
      </dgm:t>
    </dgm:pt>
    <dgm:pt modelId="{8FA5B343-D5DA-49AF-ADA8-044971B38BDC}" type="parTrans" cxnId="{E72135DD-BF49-4D74-A776-0360B0EDFB5D}">
      <dgm:prSet/>
      <dgm:spPr/>
      <dgm:t>
        <a:bodyPr/>
        <a:lstStyle/>
        <a:p>
          <a:endParaRPr lang="en-US"/>
        </a:p>
      </dgm:t>
    </dgm:pt>
    <dgm:pt modelId="{2305EE5C-D6FD-41EE-86D6-E030413B50D3}" type="sibTrans" cxnId="{E72135DD-BF49-4D74-A776-0360B0EDFB5D}">
      <dgm:prSet/>
      <dgm:spPr/>
      <dgm:t>
        <a:bodyPr/>
        <a:lstStyle/>
        <a:p>
          <a:endParaRPr lang="en-US"/>
        </a:p>
      </dgm:t>
    </dgm:pt>
    <dgm:pt modelId="{AB3119A9-EE24-42F9-8E48-41F8A2908CF9}">
      <dgm:prSet/>
      <dgm:spPr/>
      <dgm:t>
        <a:bodyPr/>
        <a:lstStyle/>
        <a:p>
          <a:r>
            <a:rPr lang="en-US" dirty="0"/>
            <a:t>The child or </a:t>
          </a:r>
          <a:r>
            <a:rPr lang="en-US" u="sng" dirty="0"/>
            <a:t>any member of the household</a:t>
          </a:r>
          <a:r>
            <a:rPr lang="en-US" dirty="0"/>
            <a:t> is receiving assistance under FNS, FDPIR, or TANF/Work First Cash Assistance </a:t>
          </a:r>
          <a:r>
            <a:rPr lang="en-US" b="1" dirty="0"/>
            <a:t>OR</a:t>
          </a:r>
          <a:endParaRPr lang="en-US" dirty="0"/>
        </a:p>
      </dgm:t>
    </dgm:pt>
    <dgm:pt modelId="{106E4CCF-B732-402B-A1CB-55691B289617}" type="parTrans" cxnId="{39196A47-06CD-41B8-A79A-00C64BBC633D}">
      <dgm:prSet/>
      <dgm:spPr/>
      <dgm:t>
        <a:bodyPr/>
        <a:lstStyle/>
        <a:p>
          <a:endParaRPr lang="en-US"/>
        </a:p>
      </dgm:t>
    </dgm:pt>
    <dgm:pt modelId="{D8B70D50-600A-4C49-A5B9-36E76791FF20}" type="sibTrans" cxnId="{39196A47-06CD-41B8-A79A-00C64BBC633D}">
      <dgm:prSet/>
      <dgm:spPr/>
      <dgm:t>
        <a:bodyPr/>
        <a:lstStyle/>
        <a:p>
          <a:endParaRPr lang="en-US"/>
        </a:p>
      </dgm:t>
    </dgm:pt>
    <dgm:pt modelId="{45DB5BFF-59DA-4E2A-9420-1ADB27A1723B}">
      <dgm:prSet/>
      <dgm:spPr/>
      <dgm:t>
        <a:bodyPr/>
        <a:lstStyle/>
        <a:p>
          <a:r>
            <a:rPr lang="en-US"/>
            <a:t>The child is Other Source Categorically Eligible.</a:t>
          </a:r>
        </a:p>
      </dgm:t>
    </dgm:pt>
    <dgm:pt modelId="{660C00EE-E0FD-444B-A50A-3BAC8F5414F6}" type="parTrans" cxnId="{2DE16C83-903C-43BC-AB55-340E26F78A1E}">
      <dgm:prSet/>
      <dgm:spPr/>
      <dgm:t>
        <a:bodyPr/>
        <a:lstStyle/>
        <a:p>
          <a:endParaRPr lang="en-US"/>
        </a:p>
      </dgm:t>
    </dgm:pt>
    <dgm:pt modelId="{C5F43CD1-B4CF-4945-A738-0CC4103C62A9}" type="sibTrans" cxnId="{2DE16C83-903C-43BC-AB55-340E26F78A1E}">
      <dgm:prSet/>
      <dgm:spPr/>
      <dgm:t>
        <a:bodyPr/>
        <a:lstStyle/>
        <a:p>
          <a:endParaRPr lang="en-US"/>
        </a:p>
      </dgm:t>
    </dgm:pt>
    <dgm:pt modelId="{3F6575D1-DBC9-41E0-BA3B-127436B22243}" type="pres">
      <dgm:prSet presAssocID="{5939DB25-23F9-454E-AF52-0A5261FB144D}" presName="linear" presStyleCnt="0">
        <dgm:presLayoutVars>
          <dgm:animLvl val="lvl"/>
          <dgm:resizeHandles val="exact"/>
        </dgm:presLayoutVars>
      </dgm:prSet>
      <dgm:spPr/>
    </dgm:pt>
    <dgm:pt modelId="{4C88DE16-E623-4E81-B8A4-CE6BDB6F92EA}" type="pres">
      <dgm:prSet presAssocID="{11205A61-B67C-4143-8D9C-E6096267DF23}" presName="parentText" presStyleLbl="node1" presStyleIdx="0" presStyleCnt="3">
        <dgm:presLayoutVars>
          <dgm:chMax val="0"/>
          <dgm:bulletEnabled val="1"/>
        </dgm:presLayoutVars>
      </dgm:prSet>
      <dgm:spPr/>
    </dgm:pt>
    <dgm:pt modelId="{32EC7997-2174-4F8A-B9A3-129A6E95FFAB}" type="pres">
      <dgm:prSet presAssocID="{2305EE5C-D6FD-41EE-86D6-E030413B50D3}" presName="spacer" presStyleCnt="0"/>
      <dgm:spPr/>
    </dgm:pt>
    <dgm:pt modelId="{09E0961D-4767-455C-BBE7-7C7F7A878622}" type="pres">
      <dgm:prSet presAssocID="{AB3119A9-EE24-42F9-8E48-41F8A2908CF9}" presName="parentText" presStyleLbl="node1" presStyleIdx="1" presStyleCnt="3">
        <dgm:presLayoutVars>
          <dgm:chMax val="0"/>
          <dgm:bulletEnabled val="1"/>
        </dgm:presLayoutVars>
      </dgm:prSet>
      <dgm:spPr/>
    </dgm:pt>
    <dgm:pt modelId="{50379304-284F-4073-845F-428475BC64DE}" type="pres">
      <dgm:prSet presAssocID="{D8B70D50-600A-4C49-A5B9-36E76791FF20}" presName="spacer" presStyleCnt="0"/>
      <dgm:spPr/>
    </dgm:pt>
    <dgm:pt modelId="{C82F8B21-CD71-417C-8139-E8FE4EAF859E}" type="pres">
      <dgm:prSet presAssocID="{45DB5BFF-59DA-4E2A-9420-1ADB27A1723B}" presName="parentText" presStyleLbl="node1" presStyleIdx="2" presStyleCnt="3">
        <dgm:presLayoutVars>
          <dgm:chMax val="0"/>
          <dgm:bulletEnabled val="1"/>
        </dgm:presLayoutVars>
      </dgm:prSet>
      <dgm:spPr/>
    </dgm:pt>
  </dgm:ptLst>
  <dgm:cxnLst>
    <dgm:cxn modelId="{39196A47-06CD-41B8-A79A-00C64BBC633D}" srcId="{5939DB25-23F9-454E-AF52-0A5261FB144D}" destId="{AB3119A9-EE24-42F9-8E48-41F8A2908CF9}" srcOrd="1" destOrd="0" parTransId="{106E4CCF-B732-402B-A1CB-55691B289617}" sibTransId="{D8B70D50-600A-4C49-A5B9-36E76791FF20}"/>
    <dgm:cxn modelId="{2DE16C83-903C-43BC-AB55-340E26F78A1E}" srcId="{5939DB25-23F9-454E-AF52-0A5261FB144D}" destId="{45DB5BFF-59DA-4E2A-9420-1ADB27A1723B}" srcOrd="2" destOrd="0" parTransId="{660C00EE-E0FD-444B-A50A-3BAC8F5414F6}" sibTransId="{C5F43CD1-B4CF-4945-A738-0CC4103C62A9}"/>
    <dgm:cxn modelId="{A77F2DB3-A159-4B42-BB07-E4DD9C5AB64C}" type="presOf" srcId="{AB3119A9-EE24-42F9-8E48-41F8A2908CF9}" destId="{09E0961D-4767-455C-BBE7-7C7F7A878622}" srcOrd="0" destOrd="0" presId="urn:microsoft.com/office/officeart/2005/8/layout/vList2"/>
    <dgm:cxn modelId="{E431CBD5-F7CB-4E30-A71E-F63C6814F666}" type="presOf" srcId="{5939DB25-23F9-454E-AF52-0A5261FB144D}" destId="{3F6575D1-DBC9-41E0-BA3B-127436B22243}" srcOrd="0" destOrd="0" presId="urn:microsoft.com/office/officeart/2005/8/layout/vList2"/>
    <dgm:cxn modelId="{E72135DD-BF49-4D74-A776-0360B0EDFB5D}" srcId="{5939DB25-23F9-454E-AF52-0A5261FB144D}" destId="{11205A61-B67C-4143-8D9C-E6096267DF23}" srcOrd="0" destOrd="0" parTransId="{8FA5B343-D5DA-49AF-ADA8-044971B38BDC}" sibTransId="{2305EE5C-D6FD-41EE-86D6-E030413B50D3}"/>
    <dgm:cxn modelId="{2C4AD3E7-B131-45EC-9CD4-79501735EEB8}" type="presOf" srcId="{45DB5BFF-59DA-4E2A-9420-1ADB27A1723B}" destId="{C82F8B21-CD71-417C-8139-E8FE4EAF859E}" srcOrd="0" destOrd="0" presId="urn:microsoft.com/office/officeart/2005/8/layout/vList2"/>
    <dgm:cxn modelId="{3B269CE8-69B4-4EB0-87FC-C2176B5CF9DE}" type="presOf" srcId="{11205A61-B67C-4143-8D9C-E6096267DF23}" destId="{4C88DE16-E623-4E81-B8A4-CE6BDB6F92EA}" srcOrd="0" destOrd="0" presId="urn:microsoft.com/office/officeart/2005/8/layout/vList2"/>
    <dgm:cxn modelId="{832A8A31-7E97-4902-BC16-3D8D544CFCBF}" type="presParOf" srcId="{3F6575D1-DBC9-41E0-BA3B-127436B22243}" destId="{4C88DE16-E623-4E81-B8A4-CE6BDB6F92EA}" srcOrd="0" destOrd="0" presId="urn:microsoft.com/office/officeart/2005/8/layout/vList2"/>
    <dgm:cxn modelId="{992E38B2-C861-47FA-88B4-05E4FD8B43D5}" type="presParOf" srcId="{3F6575D1-DBC9-41E0-BA3B-127436B22243}" destId="{32EC7997-2174-4F8A-B9A3-129A6E95FFAB}" srcOrd="1" destOrd="0" presId="urn:microsoft.com/office/officeart/2005/8/layout/vList2"/>
    <dgm:cxn modelId="{98EA95ED-2E1D-44AA-BBD5-8DF810A5469E}" type="presParOf" srcId="{3F6575D1-DBC9-41E0-BA3B-127436B22243}" destId="{09E0961D-4767-455C-BBE7-7C7F7A878622}" srcOrd="2" destOrd="0" presId="urn:microsoft.com/office/officeart/2005/8/layout/vList2"/>
    <dgm:cxn modelId="{C53EF3FE-6208-41D4-A873-88EF145ED498}" type="presParOf" srcId="{3F6575D1-DBC9-41E0-BA3B-127436B22243}" destId="{50379304-284F-4073-845F-428475BC64DE}" srcOrd="3" destOrd="0" presId="urn:microsoft.com/office/officeart/2005/8/layout/vList2"/>
    <dgm:cxn modelId="{9F937C45-0F4B-451B-A49A-C952D1EF16F8}" type="presParOf" srcId="{3F6575D1-DBC9-41E0-BA3B-127436B22243}" destId="{C82F8B21-CD71-417C-8139-E8FE4EAF859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7FFA31-BC71-47BD-AD8E-24B484F979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F76FFB-6E56-4E54-A57F-251ADF1D2801}">
      <dgm:prSet/>
      <dgm:spPr/>
      <dgm:t>
        <a:bodyPr/>
        <a:lstStyle/>
        <a:p>
          <a:r>
            <a:rPr lang="en-US" b="1" dirty="0"/>
            <a:t>Children certified under Direct Certification</a:t>
          </a:r>
          <a:endParaRPr lang="en-US" dirty="0"/>
        </a:p>
      </dgm:t>
    </dgm:pt>
    <dgm:pt modelId="{463266EC-032D-49A6-B7B7-3E88F0188361}" type="parTrans" cxnId="{C9E7CE86-301F-4A15-AF56-DC4A5C64B17C}">
      <dgm:prSet/>
      <dgm:spPr/>
      <dgm:t>
        <a:bodyPr/>
        <a:lstStyle/>
        <a:p>
          <a:endParaRPr lang="en-US"/>
        </a:p>
      </dgm:t>
    </dgm:pt>
    <dgm:pt modelId="{1BF76134-95D9-47C5-8C07-D4B061C5DF17}" type="sibTrans" cxnId="{C9E7CE86-301F-4A15-AF56-DC4A5C64B17C}">
      <dgm:prSet/>
      <dgm:spPr/>
      <dgm:t>
        <a:bodyPr/>
        <a:lstStyle/>
        <a:p>
          <a:endParaRPr lang="en-US"/>
        </a:p>
      </dgm:t>
    </dgm:pt>
    <dgm:pt modelId="{8D3192C2-9B8B-405F-B442-D1D29330EE1E}">
      <dgm:prSet/>
      <dgm:spPr/>
      <dgm:t>
        <a:bodyPr/>
        <a:lstStyle/>
        <a:p>
          <a:r>
            <a:rPr lang="en-US" b="1" dirty="0"/>
            <a:t>Children in RCCIs  </a:t>
          </a:r>
          <a:endParaRPr lang="en-US" dirty="0"/>
        </a:p>
      </dgm:t>
    </dgm:pt>
    <dgm:pt modelId="{281F56E3-7FBC-409C-906F-B1D99299B1E9}" type="parTrans" cxnId="{C8187D5B-A072-4935-B6DF-3F8CA39AFE78}">
      <dgm:prSet/>
      <dgm:spPr/>
      <dgm:t>
        <a:bodyPr/>
        <a:lstStyle/>
        <a:p>
          <a:endParaRPr lang="en-US"/>
        </a:p>
      </dgm:t>
    </dgm:pt>
    <dgm:pt modelId="{2F799DD1-D1B0-49DB-B18F-3979472F2629}" type="sibTrans" cxnId="{C8187D5B-A072-4935-B6DF-3F8CA39AFE78}">
      <dgm:prSet/>
      <dgm:spPr/>
      <dgm:t>
        <a:bodyPr/>
        <a:lstStyle/>
        <a:p>
          <a:endParaRPr lang="en-US"/>
        </a:p>
      </dgm:t>
    </dgm:pt>
    <dgm:pt modelId="{57039614-9F77-4FC1-996F-1DE168D02BDD}">
      <dgm:prSet/>
      <dgm:spPr/>
      <dgm:t>
        <a:bodyPr/>
        <a:lstStyle/>
        <a:p>
          <a:r>
            <a:rPr lang="en-US"/>
            <a:t>Does not include day students</a:t>
          </a:r>
        </a:p>
      </dgm:t>
    </dgm:pt>
    <dgm:pt modelId="{47E1CF78-A6F2-4ADD-8EFE-CD387BB6CCEA}" type="parTrans" cxnId="{E57AB7F2-D515-40E1-98ED-BF0E676DFEA9}">
      <dgm:prSet/>
      <dgm:spPr/>
      <dgm:t>
        <a:bodyPr/>
        <a:lstStyle/>
        <a:p>
          <a:endParaRPr lang="en-US"/>
        </a:p>
      </dgm:t>
    </dgm:pt>
    <dgm:pt modelId="{8111797A-F29E-4D3D-8C7C-EC80F513F477}" type="sibTrans" cxnId="{E57AB7F2-D515-40E1-98ED-BF0E676DFEA9}">
      <dgm:prSet/>
      <dgm:spPr/>
      <dgm:t>
        <a:bodyPr/>
        <a:lstStyle/>
        <a:p>
          <a:endParaRPr lang="en-US"/>
        </a:p>
      </dgm:t>
    </dgm:pt>
    <dgm:pt modelId="{3CC2856D-5F87-4451-B7D4-4D5CF7B2D53A}">
      <dgm:prSet/>
      <dgm:spPr/>
      <dgm:t>
        <a:bodyPr/>
        <a:lstStyle/>
        <a:p>
          <a:r>
            <a:rPr lang="en-US" b="1" dirty="0"/>
            <a:t>Schools are approved for special cash assistance</a:t>
          </a:r>
          <a:endParaRPr lang="en-US" dirty="0"/>
        </a:p>
      </dgm:t>
    </dgm:pt>
    <dgm:pt modelId="{A2B02924-E791-44FA-9522-CD0EF381E4A2}" type="parTrans" cxnId="{838F60F8-D9AE-40E5-8ED7-FD31D55AECE2}">
      <dgm:prSet/>
      <dgm:spPr/>
      <dgm:t>
        <a:bodyPr/>
        <a:lstStyle/>
        <a:p>
          <a:endParaRPr lang="en-US"/>
        </a:p>
      </dgm:t>
    </dgm:pt>
    <dgm:pt modelId="{EC6DC328-F75D-4CCA-A2E3-90492613FE0C}" type="sibTrans" cxnId="{838F60F8-D9AE-40E5-8ED7-FD31D55AECE2}">
      <dgm:prSet/>
      <dgm:spPr/>
      <dgm:t>
        <a:bodyPr/>
        <a:lstStyle/>
        <a:p>
          <a:endParaRPr lang="en-US"/>
        </a:p>
      </dgm:t>
    </dgm:pt>
    <dgm:pt modelId="{B08ED987-EE7F-4C1A-B9FB-781F529E0E99}">
      <dgm:prSet/>
      <dgm:spPr/>
      <dgm:t>
        <a:bodyPr/>
        <a:lstStyle/>
        <a:p>
          <a:r>
            <a:rPr lang="en-US" dirty="0"/>
            <a:t>Special Milk Program (SMP) Sponsors</a:t>
          </a:r>
        </a:p>
      </dgm:t>
    </dgm:pt>
    <dgm:pt modelId="{76C75587-9332-4308-AA4B-7A6E679DCF81}" type="parTrans" cxnId="{A25DF5AC-B6C8-4CF5-A865-2F076E7A6E16}">
      <dgm:prSet/>
      <dgm:spPr/>
      <dgm:t>
        <a:bodyPr/>
        <a:lstStyle/>
        <a:p>
          <a:endParaRPr lang="en-US"/>
        </a:p>
      </dgm:t>
    </dgm:pt>
    <dgm:pt modelId="{44D5773C-85CB-4AB0-BFC0-61C484D04CE6}" type="sibTrans" cxnId="{A25DF5AC-B6C8-4CF5-A865-2F076E7A6E16}">
      <dgm:prSet/>
      <dgm:spPr/>
      <dgm:t>
        <a:bodyPr/>
        <a:lstStyle/>
        <a:p>
          <a:endParaRPr lang="en-US"/>
        </a:p>
      </dgm:t>
    </dgm:pt>
    <dgm:pt modelId="{441BD58A-9D25-4D87-A8AD-A4390FEB4082}" type="pres">
      <dgm:prSet presAssocID="{8E7FFA31-BC71-47BD-AD8E-24B484F9796D}" presName="linear" presStyleCnt="0">
        <dgm:presLayoutVars>
          <dgm:animLvl val="lvl"/>
          <dgm:resizeHandles val="exact"/>
        </dgm:presLayoutVars>
      </dgm:prSet>
      <dgm:spPr/>
    </dgm:pt>
    <dgm:pt modelId="{8E3AB471-748B-4DAC-90DC-6BB545253F77}" type="pres">
      <dgm:prSet presAssocID="{8CF76FFB-6E56-4E54-A57F-251ADF1D2801}" presName="parentText" presStyleLbl="node1" presStyleIdx="0" presStyleCnt="4" custLinFactY="-20793" custLinFactNeighborX="1091" custLinFactNeighborY="-100000">
        <dgm:presLayoutVars>
          <dgm:chMax val="0"/>
          <dgm:bulletEnabled val="1"/>
        </dgm:presLayoutVars>
      </dgm:prSet>
      <dgm:spPr/>
    </dgm:pt>
    <dgm:pt modelId="{E6119B2E-C904-4AA7-AF79-37066421E7FA}" type="pres">
      <dgm:prSet presAssocID="{1BF76134-95D9-47C5-8C07-D4B061C5DF17}" presName="spacer" presStyleCnt="0"/>
      <dgm:spPr/>
    </dgm:pt>
    <dgm:pt modelId="{00684C4E-E865-4B12-9A74-47B46BD34BC0}" type="pres">
      <dgm:prSet presAssocID="{8D3192C2-9B8B-405F-B442-D1D29330EE1E}" presName="parentText" presStyleLbl="node1" presStyleIdx="1" presStyleCnt="4" custLinFactNeighborY="-21760">
        <dgm:presLayoutVars>
          <dgm:chMax val="0"/>
          <dgm:bulletEnabled val="1"/>
        </dgm:presLayoutVars>
      </dgm:prSet>
      <dgm:spPr/>
    </dgm:pt>
    <dgm:pt modelId="{74BC235E-F3E3-400C-9C99-2C75A233F8F6}" type="pres">
      <dgm:prSet presAssocID="{8D3192C2-9B8B-405F-B442-D1D29330EE1E}" presName="childText" presStyleLbl="revTx" presStyleIdx="0" presStyleCnt="1">
        <dgm:presLayoutVars>
          <dgm:bulletEnabled val="1"/>
        </dgm:presLayoutVars>
      </dgm:prSet>
      <dgm:spPr/>
    </dgm:pt>
    <dgm:pt modelId="{27150860-1AE2-446C-9FD9-8EB2BB484821}" type="pres">
      <dgm:prSet presAssocID="{3CC2856D-5F87-4451-B7D4-4D5CF7B2D53A}" presName="parentText" presStyleLbl="node1" presStyleIdx="2" presStyleCnt="4">
        <dgm:presLayoutVars>
          <dgm:chMax val="0"/>
          <dgm:bulletEnabled val="1"/>
        </dgm:presLayoutVars>
      </dgm:prSet>
      <dgm:spPr/>
    </dgm:pt>
    <dgm:pt modelId="{DCC1BCD2-1452-4E7C-9F54-6F1C98528F6A}" type="pres">
      <dgm:prSet presAssocID="{EC6DC328-F75D-4CCA-A2E3-90492613FE0C}" presName="spacer" presStyleCnt="0"/>
      <dgm:spPr/>
    </dgm:pt>
    <dgm:pt modelId="{D45262D8-E0F5-484F-ACE6-75C962E775AD}" type="pres">
      <dgm:prSet presAssocID="{B08ED987-EE7F-4C1A-B9FB-781F529E0E99}" presName="parentText" presStyleLbl="node1" presStyleIdx="3" presStyleCnt="4" custLinFactY="17115" custLinFactNeighborY="100000">
        <dgm:presLayoutVars>
          <dgm:chMax val="0"/>
          <dgm:bulletEnabled val="1"/>
        </dgm:presLayoutVars>
      </dgm:prSet>
      <dgm:spPr/>
    </dgm:pt>
  </dgm:ptLst>
  <dgm:cxnLst>
    <dgm:cxn modelId="{C8187D5B-A072-4935-B6DF-3F8CA39AFE78}" srcId="{8E7FFA31-BC71-47BD-AD8E-24B484F9796D}" destId="{8D3192C2-9B8B-405F-B442-D1D29330EE1E}" srcOrd="1" destOrd="0" parTransId="{281F56E3-7FBC-409C-906F-B1D99299B1E9}" sibTransId="{2F799DD1-D1B0-49DB-B18F-3979472F2629}"/>
    <dgm:cxn modelId="{C9E7CE86-301F-4A15-AF56-DC4A5C64B17C}" srcId="{8E7FFA31-BC71-47BD-AD8E-24B484F9796D}" destId="{8CF76FFB-6E56-4E54-A57F-251ADF1D2801}" srcOrd="0" destOrd="0" parTransId="{463266EC-032D-49A6-B7B7-3E88F0188361}" sibTransId="{1BF76134-95D9-47C5-8C07-D4B061C5DF17}"/>
    <dgm:cxn modelId="{C06010A7-02CF-4D1F-ABCA-BAE04583841F}" type="presOf" srcId="{8D3192C2-9B8B-405F-B442-D1D29330EE1E}" destId="{00684C4E-E865-4B12-9A74-47B46BD34BC0}" srcOrd="0" destOrd="0" presId="urn:microsoft.com/office/officeart/2005/8/layout/vList2"/>
    <dgm:cxn modelId="{A25DF5AC-B6C8-4CF5-A865-2F076E7A6E16}" srcId="{8E7FFA31-BC71-47BD-AD8E-24B484F9796D}" destId="{B08ED987-EE7F-4C1A-B9FB-781F529E0E99}" srcOrd="3" destOrd="0" parTransId="{76C75587-9332-4308-AA4B-7A6E679DCF81}" sibTransId="{44D5773C-85CB-4AB0-BFC0-61C484D04CE6}"/>
    <dgm:cxn modelId="{15FE8ACB-E0E8-4193-8135-2A0CF89486F7}" type="presOf" srcId="{57039614-9F77-4FC1-996F-1DE168D02BDD}" destId="{74BC235E-F3E3-400C-9C99-2C75A233F8F6}" srcOrd="0" destOrd="0" presId="urn:microsoft.com/office/officeart/2005/8/layout/vList2"/>
    <dgm:cxn modelId="{B34F23EC-117B-4D33-9077-AA00A3FCCD08}" type="presOf" srcId="{3CC2856D-5F87-4451-B7D4-4D5CF7B2D53A}" destId="{27150860-1AE2-446C-9FD9-8EB2BB484821}" srcOrd="0" destOrd="0" presId="urn:microsoft.com/office/officeart/2005/8/layout/vList2"/>
    <dgm:cxn modelId="{0DF96DEE-6164-4C96-A1D7-9AB86A8A7028}" type="presOf" srcId="{8E7FFA31-BC71-47BD-AD8E-24B484F9796D}" destId="{441BD58A-9D25-4D87-A8AD-A4390FEB4082}" srcOrd="0" destOrd="0" presId="urn:microsoft.com/office/officeart/2005/8/layout/vList2"/>
    <dgm:cxn modelId="{99D028F2-5F1D-4951-AFF1-C202F1CD43AB}" type="presOf" srcId="{8CF76FFB-6E56-4E54-A57F-251ADF1D2801}" destId="{8E3AB471-748B-4DAC-90DC-6BB545253F77}" srcOrd="0" destOrd="0" presId="urn:microsoft.com/office/officeart/2005/8/layout/vList2"/>
    <dgm:cxn modelId="{E57AB7F2-D515-40E1-98ED-BF0E676DFEA9}" srcId="{8D3192C2-9B8B-405F-B442-D1D29330EE1E}" destId="{57039614-9F77-4FC1-996F-1DE168D02BDD}" srcOrd="0" destOrd="0" parTransId="{47E1CF78-A6F2-4ADD-8EFE-CD387BB6CCEA}" sibTransId="{8111797A-F29E-4D3D-8C7C-EC80F513F477}"/>
    <dgm:cxn modelId="{F4B992F4-4208-4BD3-A061-D9451050F7B1}" type="presOf" srcId="{B08ED987-EE7F-4C1A-B9FB-781F529E0E99}" destId="{D45262D8-E0F5-484F-ACE6-75C962E775AD}" srcOrd="0" destOrd="0" presId="urn:microsoft.com/office/officeart/2005/8/layout/vList2"/>
    <dgm:cxn modelId="{838F60F8-D9AE-40E5-8ED7-FD31D55AECE2}" srcId="{8E7FFA31-BC71-47BD-AD8E-24B484F9796D}" destId="{3CC2856D-5F87-4451-B7D4-4D5CF7B2D53A}" srcOrd="2" destOrd="0" parTransId="{A2B02924-E791-44FA-9522-CD0EF381E4A2}" sibTransId="{EC6DC328-F75D-4CCA-A2E3-90492613FE0C}"/>
    <dgm:cxn modelId="{24D01184-8B26-47C2-A30F-FFF9CEDAD86A}" type="presParOf" srcId="{441BD58A-9D25-4D87-A8AD-A4390FEB4082}" destId="{8E3AB471-748B-4DAC-90DC-6BB545253F77}" srcOrd="0" destOrd="0" presId="urn:microsoft.com/office/officeart/2005/8/layout/vList2"/>
    <dgm:cxn modelId="{94FB61D7-C5C7-46E3-986D-ACBAA06D70F8}" type="presParOf" srcId="{441BD58A-9D25-4D87-A8AD-A4390FEB4082}" destId="{E6119B2E-C904-4AA7-AF79-37066421E7FA}" srcOrd="1" destOrd="0" presId="urn:microsoft.com/office/officeart/2005/8/layout/vList2"/>
    <dgm:cxn modelId="{BE31920D-D12F-42A6-8EC4-8FD667B8DB63}" type="presParOf" srcId="{441BD58A-9D25-4D87-A8AD-A4390FEB4082}" destId="{00684C4E-E865-4B12-9A74-47B46BD34BC0}" srcOrd="2" destOrd="0" presId="urn:microsoft.com/office/officeart/2005/8/layout/vList2"/>
    <dgm:cxn modelId="{FBD5321A-68C1-4D18-A37F-82FFFD1BFE9C}" type="presParOf" srcId="{441BD58A-9D25-4D87-A8AD-A4390FEB4082}" destId="{74BC235E-F3E3-400C-9C99-2C75A233F8F6}" srcOrd="3" destOrd="0" presId="urn:microsoft.com/office/officeart/2005/8/layout/vList2"/>
    <dgm:cxn modelId="{FB90338E-B10F-418A-8786-8AFE3A3A1138}" type="presParOf" srcId="{441BD58A-9D25-4D87-A8AD-A4390FEB4082}" destId="{27150860-1AE2-446C-9FD9-8EB2BB484821}" srcOrd="4" destOrd="0" presId="urn:microsoft.com/office/officeart/2005/8/layout/vList2"/>
    <dgm:cxn modelId="{0B6D79A0-19E2-44CC-8C47-17A1756A5A82}" type="presParOf" srcId="{441BD58A-9D25-4D87-A8AD-A4390FEB4082}" destId="{DCC1BCD2-1452-4E7C-9F54-6F1C98528F6A}" srcOrd="5" destOrd="0" presId="urn:microsoft.com/office/officeart/2005/8/layout/vList2"/>
    <dgm:cxn modelId="{E50BD40E-60BF-42CF-B9EF-D0F6ED8E8026}" type="presParOf" srcId="{441BD58A-9D25-4D87-A8AD-A4390FEB4082}" destId="{D45262D8-E0F5-484F-ACE6-75C962E775A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F2C78B-3CB5-413E-BD15-9A21DD05E1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85B0682-CBAF-4DDF-B4DF-CFE0280D4FDC}">
      <dgm:prSet/>
      <dgm:spPr/>
      <dgm:t>
        <a:bodyPr/>
        <a:lstStyle/>
        <a:p>
          <a:r>
            <a:rPr lang="en-US" b="1" dirty="0"/>
            <a:t>Schools with Non-Pricing Programs</a:t>
          </a:r>
          <a:endParaRPr lang="en-US" dirty="0"/>
        </a:p>
      </dgm:t>
    </dgm:pt>
    <dgm:pt modelId="{59D05076-93AC-4DD6-8A18-8A3B3149A503}" type="parTrans" cxnId="{1C6AE041-9400-41EE-B585-87380823EFE8}">
      <dgm:prSet/>
      <dgm:spPr/>
      <dgm:t>
        <a:bodyPr/>
        <a:lstStyle/>
        <a:p>
          <a:endParaRPr lang="en-US"/>
        </a:p>
      </dgm:t>
    </dgm:pt>
    <dgm:pt modelId="{6B1704DA-D61B-4557-BF94-DC86BC0B395E}" type="sibTrans" cxnId="{1C6AE041-9400-41EE-B585-87380823EFE8}">
      <dgm:prSet/>
      <dgm:spPr/>
      <dgm:t>
        <a:bodyPr/>
        <a:lstStyle/>
        <a:p>
          <a:endParaRPr lang="en-US"/>
        </a:p>
      </dgm:t>
    </dgm:pt>
    <dgm:pt modelId="{83B3FAC7-6C9E-4F2E-869F-00B5E3042940}">
      <dgm:prSet/>
      <dgm:spPr/>
      <dgm:t>
        <a:bodyPr/>
        <a:lstStyle/>
        <a:p>
          <a:r>
            <a:rPr lang="en-US" b="1"/>
            <a:t>100% Community </a:t>
          </a:r>
          <a:r>
            <a:rPr lang="en-US" b="1" dirty="0"/>
            <a:t>Eligibility Provision </a:t>
          </a:r>
          <a:r>
            <a:rPr lang="en-US" dirty="0"/>
            <a:t>or in </a:t>
          </a:r>
          <a:r>
            <a:rPr lang="en-US" b="1" dirty="0"/>
            <a:t>Provisions 1, 2, 3</a:t>
          </a:r>
          <a:r>
            <a:rPr lang="en-US" dirty="0"/>
            <a:t> </a:t>
          </a:r>
        </a:p>
      </dgm:t>
    </dgm:pt>
    <dgm:pt modelId="{993AAD1C-601F-4DFA-A695-884BF2BE96B1}" type="parTrans" cxnId="{FDA9333F-2FA2-4012-95FA-F2A50863374D}">
      <dgm:prSet/>
      <dgm:spPr/>
      <dgm:t>
        <a:bodyPr/>
        <a:lstStyle/>
        <a:p>
          <a:endParaRPr lang="en-US"/>
        </a:p>
      </dgm:t>
    </dgm:pt>
    <dgm:pt modelId="{C2AF246D-7DBF-4965-B461-B1540128CFE9}" type="sibTrans" cxnId="{FDA9333F-2FA2-4012-95FA-F2A50863374D}">
      <dgm:prSet/>
      <dgm:spPr/>
      <dgm:t>
        <a:bodyPr/>
        <a:lstStyle/>
        <a:p>
          <a:endParaRPr lang="en-US"/>
        </a:p>
      </dgm:t>
    </dgm:pt>
    <dgm:pt modelId="{F7F21776-E78D-4D89-A9CF-09A3103B11F3}">
      <dgm:prSet/>
      <dgm:spPr/>
      <dgm:t>
        <a:bodyPr/>
        <a:lstStyle/>
        <a:p>
          <a:r>
            <a:rPr lang="en-US"/>
            <a:t>Other </a:t>
          </a:r>
          <a:r>
            <a:rPr lang="en-US" b="1"/>
            <a:t>FNS determined exemptions</a:t>
          </a:r>
          <a:endParaRPr lang="en-US"/>
        </a:p>
      </dgm:t>
    </dgm:pt>
    <dgm:pt modelId="{33C2D38D-C5A5-4C39-A4D6-C21382732755}" type="parTrans" cxnId="{0AD64E10-F650-445C-A5B5-5FE67F49763A}">
      <dgm:prSet/>
      <dgm:spPr/>
      <dgm:t>
        <a:bodyPr/>
        <a:lstStyle/>
        <a:p>
          <a:endParaRPr lang="en-US"/>
        </a:p>
      </dgm:t>
    </dgm:pt>
    <dgm:pt modelId="{4A3E6EB2-C662-4F20-A86B-A7D6E5159DA7}" type="sibTrans" cxnId="{0AD64E10-F650-445C-A5B5-5FE67F49763A}">
      <dgm:prSet/>
      <dgm:spPr/>
      <dgm:t>
        <a:bodyPr/>
        <a:lstStyle/>
        <a:p>
          <a:endParaRPr lang="en-US"/>
        </a:p>
      </dgm:t>
    </dgm:pt>
    <dgm:pt modelId="{CD2FD74B-EB33-4BF4-920C-5FF03E141FA9}" type="pres">
      <dgm:prSet presAssocID="{60F2C78B-3CB5-413E-BD15-9A21DD05E16C}" presName="root" presStyleCnt="0">
        <dgm:presLayoutVars>
          <dgm:dir/>
          <dgm:resizeHandles val="exact"/>
        </dgm:presLayoutVars>
      </dgm:prSet>
      <dgm:spPr/>
    </dgm:pt>
    <dgm:pt modelId="{8EB91ED3-AE91-4184-B334-A84B5F84B703}" type="pres">
      <dgm:prSet presAssocID="{185B0682-CBAF-4DDF-B4DF-CFE0280D4FDC}" presName="compNode" presStyleCnt="0"/>
      <dgm:spPr/>
    </dgm:pt>
    <dgm:pt modelId="{2E08D3B5-98D2-4126-B725-8B3BBA43BD21}" type="pres">
      <dgm:prSet presAssocID="{185B0682-CBAF-4DDF-B4DF-CFE0280D4FDC}" presName="bgRect" presStyleLbl="bgShp" presStyleIdx="0" presStyleCnt="3"/>
      <dgm:spPr/>
    </dgm:pt>
    <dgm:pt modelId="{6A9B58C6-D7D8-47A8-85F6-0C83FAD78BE1}" type="pres">
      <dgm:prSet presAssocID="{185B0682-CBAF-4DDF-B4DF-CFE0280D4F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A8E33692-451B-47F8-9448-9693F1ED2EFE}" type="pres">
      <dgm:prSet presAssocID="{185B0682-CBAF-4DDF-B4DF-CFE0280D4FDC}" presName="spaceRect" presStyleCnt="0"/>
      <dgm:spPr/>
    </dgm:pt>
    <dgm:pt modelId="{25AFF67F-29CD-498A-B2E9-F68167FB578A}" type="pres">
      <dgm:prSet presAssocID="{185B0682-CBAF-4DDF-B4DF-CFE0280D4FDC}" presName="parTx" presStyleLbl="revTx" presStyleIdx="0" presStyleCnt="3">
        <dgm:presLayoutVars>
          <dgm:chMax val="0"/>
          <dgm:chPref val="0"/>
        </dgm:presLayoutVars>
      </dgm:prSet>
      <dgm:spPr/>
    </dgm:pt>
    <dgm:pt modelId="{32BBF5B9-C66D-4627-9CB1-B053D6845B7A}" type="pres">
      <dgm:prSet presAssocID="{6B1704DA-D61B-4557-BF94-DC86BC0B395E}" presName="sibTrans" presStyleCnt="0"/>
      <dgm:spPr/>
    </dgm:pt>
    <dgm:pt modelId="{081CAF79-2C2C-48F2-88F0-6E8698E12B84}" type="pres">
      <dgm:prSet presAssocID="{83B3FAC7-6C9E-4F2E-869F-00B5E3042940}" presName="compNode" presStyleCnt="0"/>
      <dgm:spPr/>
    </dgm:pt>
    <dgm:pt modelId="{120F1A0E-C59A-4B12-89EA-F0C1B5F35437}" type="pres">
      <dgm:prSet presAssocID="{83B3FAC7-6C9E-4F2E-869F-00B5E3042940}" presName="bgRect" presStyleLbl="bgShp" presStyleIdx="1" presStyleCnt="3"/>
      <dgm:spPr/>
    </dgm:pt>
    <dgm:pt modelId="{82507A34-0D8F-47C1-AA38-5B3DDCECA73A}" type="pres">
      <dgm:prSet presAssocID="{83B3FAC7-6C9E-4F2E-869F-00B5E30429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CB0F6B6-5869-40B1-8F1D-ECA3E7AC3EB0}" type="pres">
      <dgm:prSet presAssocID="{83B3FAC7-6C9E-4F2E-869F-00B5E3042940}" presName="spaceRect" presStyleCnt="0"/>
      <dgm:spPr/>
    </dgm:pt>
    <dgm:pt modelId="{8E41765F-64E9-444F-BCD2-3B2AA0A796EC}" type="pres">
      <dgm:prSet presAssocID="{83B3FAC7-6C9E-4F2E-869F-00B5E3042940}" presName="parTx" presStyleLbl="revTx" presStyleIdx="1" presStyleCnt="3">
        <dgm:presLayoutVars>
          <dgm:chMax val="0"/>
          <dgm:chPref val="0"/>
        </dgm:presLayoutVars>
      </dgm:prSet>
      <dgm:spPr/>
    </dgm:pt>
    <dgm:pt modelId="{C366852E-42FE-49F8-B55E-1C9995612718}" type="pres">
      <dgm:prSet presAssocID="{C2AF246D-7DBF-4965-B461-B1540128CFE9}" presName="sibTrans" presStyleCnt="0"/>
      <dgm:spPr/>
    </dgm:pt>
    <dgm:pt modelId="{67A3DD85-DF79-456F-9842-148AB32F1AD7}" type="pres">
      <dgm:prSet presAssocID="{F7F21776-E78D-4D89-A9CF-09A3103B11F3}" presName="compNode" presStyleCnt="0"/>
      <dgm:spPr/>
    </dgm:pt>
    <dgm:pt modelId="{22520CEB-C353-4FE8-AA81-0D207CB308E9}" type="pres">
      <dgm:prSet presAssocID="{F7F21776-E78D-4D89-A9CF-09A3103B11F3}" presName="bgRect" presStyleLbl="bgShp" presStyleIdx="2" presStyleCnt="3"/>
      <dgm:spPr/>
    </dgm:pt>
    <dgm:pt modelId="{630D7C17-F129-4B91-8E81-31A3BA69681E}" type="pres">
      <dgm:prSet presAssocID="{F7F21776-E78D-4D89-A9CF-09A3103B11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3544292-C8B4-4A8A-B7B2-F57E3926FA97}" type="pres">
      <dgm:prSet presAssocID="{F7F21776-E78D-4D89-A9CF-09A3103B11F3}" presName="spaceRect" presStyleCnt="0"/>
      <dgm:spPr/>
    </dgm:pt>
    <dgm:pt modelId="{88A4C7FB-5DF7-46FE-9F2D-589325C56995}" type="pres">
      <dgm:prSet presAssocID="{F7F21776-E78D-4D89-A9CF-09A3103B11F3}" presName="parTx" presStyleLbl="revTx" presStyleIdx="2" presStyleCnt="3">
        <dgm:presLayoutVars>
          <dgm:chMax val="0"/>
          <dgm:chPref val="0"/>
        </dgm:presLayoutVars>
      </dgm:prSet>
      <dgm:spPr/>
    </dgm:pt>
  </dgm:ptLst>
  <dgm:cxnLst>
    <dgm:cxn modelId="{0AD64E10-F650-445C-A5B5-5FE67F49763A}" srcId="{60F2C78B-3CB5-413E-BD15-9A21DD05E16C}" destId="{F7F21776-E78D-4D89-A9CF-09A3103B11F3}" srcOrd="2" destOrd="0" parTransId="{33C2D38D-C5A5-4C39-A4D6-C21382732755}" sibTransId="{4A3E6EB2-C662-4F20-A86B-A7D6E5159DA7}"/>
    <dgm:cxn modelId="{FDA9333F-2FA2-4012-95FA-F2A50863374D}" srcId="{60F2C78B-3CB5-413E-BD15-9A21DD05E16C}" destId="{83B3FAC7-6C9E-4F2E-869F-00B5E3042940}" srcOrd="1" destOrd="0" parTransId="{993AAD1C-601F-4DFA-A695-884BF2BE96B1}" sibTransId="{C2AF246D-7DBF-4965-B461-B1540128CFE9}"/>
    <dgm:cxn modelId="{1C6AE041-9400-41EE-B585-87380823EFE8}" srcId="{60F2C78B-3CB5-413E-BD15-9A21DD05E16C}" destId="{185B0682-CBAF-4DDF-B4DF-CFE0280D4FDC}" srcOrd="0" destOrd="0" parTransId="{59D05076-93AC-4DD6-8A18-8A3B3149A503}" sibTransId="{6B1704DA-D61B-4557-BF94-DC86BC0B395E}"/>
    <dgm:cxn modelId="{2271C3AC-D0EE-4F5E-AAC1-40CFEC8EB52D}" type="presOf" srcId="{60F2C78B-3CB5-413E-BD15-9A21DD05E16C}" destId="{CD2FD74B-EB33-4BF4-920C-5FF03E141FA9}" srcOrd="0" destOrd="0" presId="urn:microsoft.com/office/officeart/2018/2/layout/IconVerticalSolidList"/>
    <dgm:cxn modelId="{393547B7-16EF-4B7E-8899-C8D4D7091E85}" type="presOf" srcId="{F7F21776-E78D-4D89-A9CF-09A3103B11F3}" destId="{88A4C7FB-5DF7-46FE-9F2D-589325C56995}" srcOrd="0" destOrd="0" presId="urn:microsoft.com/office/officeart/2018/2/layout/IconVerticalSolidList"/>
    <dgm:cxn modelId="{0D29A7C8-D823-482A-9CFF-9C130C2B24CC}" type="presOf" srcId="{83B3FAC7-6C9E-4F2E-869F-00B5E3042940}" destId="{8E41765F-64E9-444F-BCD2-3B2AA0A796EC}" srcOrd="0" destOrd="0" presId="urn:microsoft.com/office/officeart/2018/2/layout/IconVerticalSolidList"/>
    <dgm:cxn modelId="{2BDC68D6-FEC5-420E-AD70-3CD3E4BC1738}" type="presOf" srcId="{185B0682-CBAF-4DDF-B4DF-CFE0280D4FDC}" destId="{25AFF67F-29CD-498A-B2E9-F68167FB578A}" srcOrd="0" destOrd="0" presId="urn:microsoft.com/office/officeart/2018/2/layout/IconVerticalSolidList"/>
    <dgm:cxn modelId="{EF3EDAB3-0179-4F16-A9F1-090A2632AC30}" type="presParOf" srcId="{CD2FD74B-EB33-4BF4-920C-5FF03E141FA9}" destId="{8EB91ED3-AE91-4184-B334-A84B5F84B703}" srcOrd="0" destOrd="0" presId="urn:microsoft.com/office/officeart/2018/2/layout/IconVerticalSolidList"/>
    <dgm:cxn modelId="{065AE1C6-6ABA-4EA7-8330-AD6A853688C9}" type="presParOf" srcId="{8EB91ED3-AE91-4184-B334-A84B5F84B703}" destId="{2E08D3B5-98D2-4126-B725-8B3BBA43BD21}" srcOrd="0" destOrd="0" presId="urn:microsoft.com/office/officeart/2018/2/layout/IconVerticalSolidList"/>
    <dgm:cxn modelId="{0C992443-9EC0-40E0-B386-875042312731}" type="presParOf" srcId="{8EB91ED3-AE91-4184-B334-A84B5F84B703}" destId="{6A9B58C6-D7D8-47A8-85F6-0C83FAD78BE1}" srcOrd="1" destOrd="0" presId="urn:microsoft.com/office/officeart/2018/2/layout/IconVerticalSolidList"/>
    <dgm:cxn modelId="{8D3E5565-3CF6-455D-BEC2-C0576E7EC58F}" type="presParOf" srcId="{8EB91ED3-AE91-4184-B334-A84B5F84B703}" destId="{A8E33692-451B-47F8-9448-9693F1ED2EFE}" srcOrd="2" destOrd="0" presId="urn:microsoft.com/office/officeart/2018/2/layout/IconVerticalSolidList"/>
    <dgm:cxn modelId="{9830BB1B-063A-4652-8E27-3220D2924E3C}" type="presParOf" srcId="{8EB91ED3-AE91-4184-B334-A84B5F84B703}" destId="{25AFF67F-29CD-498A-B2E9-F68167FB578A}" srcOrd="3" destOrd="0" presId="urn:microsoft.com/office/officeart/2018/2/layout/IconVerticalSolidList"/>
    <dgm:cxn modelId="{0B2845F5-2A93-47FF-8D48-DE22FAAE5F88}" type="presParOf" srcId="{CD2FD74B-EB33-4BF4-920C-5FF03E141FA9}" destId="{32BBF5B9-C66D-4627-9CB1-B053D6845B7A}" srcOrd="1" destOrd="0" presId="urn:microsoft.com/office/officeart/2018/2/layout/IconVerticalSolidList"/>
    <dgm:cxn modelId="{E54BFE4E-7884-4D6C-B950-6DD72B21BB32}" type="presParOf" srcId="{CD2FD74B-EB33-4BF4-920C-5FF03E141FA9}" destId="{081CAF79-2C2C-48F2-88F0-6E8698E12B84}" srcOrd="2" destOrd="0" presId="urn:microsoft.com/office/officeart/2018/2/layout/IconVerticalSolidList"/>
    <dgm:cxn modelId="{C32D1732-823D-4888-A853-F4E316934040}" type="presParOf" srcId="{081CAF79-2C2C-48F2-88F0-6E8698E12B84}" destId="{120F1A0E-C59A-4B12-89EA-F0C1B5F35437}" srcOrd="0" destOrd="0" presId="urn:microsoft.com/office/officeart/2018/2/layout/IconVerticalSolidList"/>
    <dgm:cxn modelId="{8FFB35F6-E511-47BB-9CF0-D71AC49389FA}" type="presParOf" srcId="{081CAF79-2C2C-48F2-88F0-6E8698E12B84}" destId="{82507A34-0D8F-47C1-AA38-5B3DDCECA73A}" srcOrd="1" destOrd="0" presId="urn:microsoft.com/office/officeart/2018/2/layout/IconVerticalSolidList"/>
    <dgm:cxn modelId="{F5038A3C-4989-41DF-99EE-78C9002DC47B}" type="presParOf" srcId="{081CAF79-2C2C-48F2-88F0-6E8698E12B84}" destId="{ACB0F6B6-5869-40B1-8F1D-ECA3E7AC3EB0}" srcOrd="2" destOrd="0" presId="urn:microsoft.com/office/officeart/2018/2/layout/IconVerticalSolidList"/>
    <dgm:cxn modelId="{E3578074-D81D-4D71-8362-27DF9C993393}" type="presParOf" srcId="{081CAF79-2C2C-48F2-88F0-6E8698E12B84}" destId="{8E41765F-64E9-444F-BCD2-3B2AA0A796EC}" srcOrd="3" destOrd="0" presId="urn:microsoft.com/office/officeart/2018/2/layout/IconVerticalSolidList"/>
    <dgm:cxn modelId="{3E7EF419-D36F-45F2-820E-516BBD5A3DD8}" type="presParOf" srcId="{CD2FD74B-EB33-4BF4-920C-5FF03E141FA9}" destId="{C366852E-42FE-49F8-B55E-1C9995612718}" srcOrd="3" destOrd="0" presId="urn:microsoft.com/office/officeart/2018/2/layout/IconVerticalSolidList"/>
    <dgm:cxn modelId="{A8CD160D-642B-4D2A-BBEA-9E6B3354EE16}" type="presParOf" srcId="{CD2FD74B-EB33-4BF4-920C-5FF03E141FA9}" destId="{67A3DD85-DF79-456F-9842-148AB32F1AD7}" srcOrd="4" destOrd="0" presId="urn:microsoft.com/office/officeart/2018/2/layout/IconVerticalSolidList"/>
    <dgm:cxn modelId="{A484D83F-AA42-4E97-8122-7B065F96F6A0}" type="presParOf" srcId="{67A3DD85-DF79-456F-9842-148AB32F1AD7}" destId="{22520CEB-C353-4FE8-AA81-0D207CB308E9}" srcOrd="0" destOrd="0" presId="urn:microsoft.com/office/officeart/2018/2/layout/IconVerticalSolidList"/>
    <dgm:cxn modelId="{8821DCF6-341D-4FFB-AEA9-81C2A15AFF21}" type="presParOf" srcId="{67A3DD85-DF79-456F-9842-148AB32F1AD7}" destId="{630D7C17-F129-4B91-8E81-31A3BA69681E}" srcOrd="1" destOrd="0" presId="urn:microsoft.com/office/officeart/2018/2/layout/IconVerticalSolidList"/>
    <dgm:cxn modelId="{18504A10-FF84-4494-BB72-CA811998BF14}" type="presParOf" srcId="{67A3DD85-DF79-456F-9842-148AB32F1AD7}" destId="{23544292-C8B4-4A8A-B7B2-F57E3926FA97}" srcOrd="2" destOrd="0" presId="urn:microsoft.com/office/officeart/2018/2/layout/IconVerticalSolidList"/>
    <dgm:cxn modelId="{63BFE5A5-CEBF-40A4-A6AF-330AD37B854A}" type="presParOf" srcId="{67A3DD85-DF79-456F-9842-148AB32F1AD7}" destId="{88A4C7FB-5DF7-46FE-9F2D-589325C569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FDBBFF-22F5-4BF6-B929-39BFBF19CA66}" type="doc">
      <dgm:prSet loTypeId="urn:microsoft.com/office/officeart/2005/8/layout/hProcess11" loCatId="process" qsTypeId="urn:microsoft.com/office/officeart/2005/8/quickstyle/simple1" qsCatId="simple" csTypeId="urn:microsoft.com/office/officeart/2005/8/colors/accent1_2" csCatId="accent1" phldr="1"/>
      <dgm:spPr/>
    </dgm:pt>
    <dgm:pt modelId="{B2662242-F9D2-4F7B-9287-D9F1A4539DC8}">
      <dgm:prSet phldrT="[Text]" custT="1"/>
      <dgm:spPr/>
      <dgm:t>
        <a:bodyPr/>
        <a:lstStyle/>
        <a:p>
          <a:r>
            <a:rPr lang="en-US" sz="1500" b="1" dirty="0"/>
            <a:t>October 2 </a:t>
          </a:r>
        </a:p>
        <a:p>
          <a:r>
            <a:rPr lang="en-US" sz="1500" b="1" dirty="0"/>
            <a:t>Verification Begins</a:t>
          </a:r>
        </a:p>
      </dgm:t>
    </dgm:pt>
    <dgm:pt modelId="{BC7EAF1C-C9A2-41C2-8F48-37F62BD78B28}" type="parTrans" cxnId="{EE447A85-95DE-40A5-81D0-132074E54707}">
      <dgm:prSet/>
      <dgm:spPr/>
      <dgm:t>
        <a:bodyPr/>
        <a:lstStyle/>
        <a:p>
          <a:endParaRPr lang="en-US"/>
        </a:p>
      </dgm:t>
    </dgm:pt>
    <dgm:pt modelId="{EE6E39C1-27CD-49F9-A134-1D8D8723514B}" type="sibTrans" cxnId="{EE447A85-95DE-40A5-81D0-132074E54707}">
      <dgm:prSet/>
      <dgm:spPr/>
      <dgm:t>
        <a:bodyPr/>
        <a:lstStyle/>
        <a:p>
          <a:endParaRPr lang="en-US"/>
        </a:p>
      </dgm:t>
    </dgm:pt>
    <dgm:pt modelId="{4EE01241-FE47-4313-AFFC-C2A450B5230F}">
      <dgm:prSet phldrT="[Text]" custT="1"/>
      <dgm:spPr/>
      <dgm:t>
        <a:bodyPr/>
        <a:lstStyle/>
        <a:p>
          <a:r>
            <a:rPr lang="en-US" sz="1500" b="1">
              <a:solidFill>
                <a:schemeClr val="bg1">
                  <a:lumMod val="65000"/>
                </a:schemeClr>
              </a:solidFill>
            </a:rPr>
            <a:t>November 15</a:t>
          </a:r>
        </a:p>
        <a:p>
          <a:r>
            <a:rPr lang="en-US" sz="1500" b="1">
              <a:solidFill>
                <a:schemeClr val="bg1">
                  <a:lumMod val="65000"/>
                </a:schemeClr>
              </a:solidFill>
            </a:rPr>
            <a:t>Verification Ends</a:t>
          </a:r>
        </a:p>
      </dgm:t>
    </dgm:pt>
    <dgm:pt modelId="{CF6CBDF7-39C4-4AE2-86A6-3BBED1F3AC60}" type="parTrans" cxnId="{2B45C514-CB06-4F6C-9E7F-DB96A31B732E}">
      <dgm:prSet/>
      <dgm:spPr/>
      <dgm:t>
        <a:bodyPr/>
        <a:lstStyle/>
        <a:p>
          <a:endParaRPr lang="en-US"/>
        </a:p>
      </dgm:t>
    </dgm:pt>
    <dgm:pt modelId="{61D3F75F-CF79-468F-8C4B-71450A7B1351}" type="sibTrans" cxnId="{2B45C514-CB06-4F6C-9E7F-DB96A31B732E}">
      <dgm:prSet/>
      <dgm:spPr/>
      <dgm:t>
        <a:bodyPr/>
        <a:lstStyle/>
        <a:p>
          <a:endParaRPr lang="en-US"/>
        </a:p>
      </dgm:t>
    </dgm:pt>
    <dgm:pt modelId="{E8F2976F-8F1F-48B6-A64F-F6A63A43DEFF}" type="pres">
      <dgm:prSet presAssocID="{9DFDBBFF-22F5-4BF6-B929-39BFBF19CA66}" presName="Name0" presStyleCnt="0">
        <dgm:presLayoutVars>
          <dgm:dir/>
          <dgm:resizeHandles val="exact"/>
        </dgm:presLayoutVars>
      </dgm:prSet>
      <dgm:spPr/>
    </dgm:pt>
    <dgm:pt modelId="{CAE1CD3C-D0A5-487F-8253-BA6075CE5D18}" type="pres">
      <dgm:prSet presAssocID="{9DFDBBFF-22F5-4BF6-B929-39BFBF19CA66}" presName="arrow" presStyleLbl="bgShp" presStyleIdx="0" presStyleCnt="1" custScaleY="50000"/>
      <dgm:spPr>
        <a:solidFill>
          <a:schemeClr val="accent1">
            <a:lumMod val="75000"/>
          </a:schemeClr>
        </a:solidFill>
        <a:ln>
          <a:solidFill>
            <a:schemeClr val="accent4">
              <a:lumMod val="50000"/>
            </a:schemeClr>
          </a:solidFill>
        </a:ln>
      </dgm:spPr>
    </dgm:pt>
    <dgm:pt modelId="{85D70F75-7DC1-4D41-B66D-D8537F490CAF}" type="pres">
      <dgm:prSet presAssocID="{9DFDBBFF-22F5-4BF6-B929-39BFBF19CA66}" presName="points" presStyleCnt="0"/>
      <dgm:spPr/>
    </dgm:pt>
    <dgm:pt modelId="{83044588-B32E-4EC5-B1FF-3145899F6EEC}" type="pres">
      <dgm:prSet presAssocID="{B2662242-F9D2-4F7B-9287-D9F1A4539DC8}" presName="compositeA" presStyleCnt="0"/>
      <dgm:spPr/>
    </dgm:pt>
    <dgm:pt modelId="{DB106269-981D-4C8E-9B3C-7B1592FE1AF4}" type="pres">
      <dgm:prSet presAssocID="{B2662242-F9D2-4F7B-9287-D9F1A4539DC8}" presName="textA" presStyleLbl="revTx" presStyleIdx="0" presStyleCnt="2">
        <dgm:presLayoutVars>
          <dgm:bulletEnabled val="1"/>
        </dgm:presLayoutVars>
      </dgm:prSet>
      <dgm:spPr/>
    </dgm:pt>
    <dgm:pt modelId="{919C1339-7D56-49B5-8DA4-EE0F618EE567}" type="pres">
      <dgm:prSet presAssocID="{B2662242-F9D2-4F7B-9287-D9F1A4539DC8}" presName="circleA" presStyleLbl="node1" presStyleIdx="0" presStyleCnt="2"/>
      <dgm:spPr>
        <a:solidFill>
          <a:schemeClr val="accent1"/>
        </a:solidFill>
      </dgm:spPr>
    </dgm:pt>
    <dgm:pt modelId="{69A6B2A3-E8A4-4045-8094-EBFF269893D2}" type="pres">
      <dgm:prSet presAssocID="{B2662242-F9D2-4F7B-9287-D9F1A4539DC8}" presName="spaceA" presStyleCnt="0"/>
      <dgm:spPr/>
    </dgm:pt>
    <dgm:pt modelId="{B6C309AC-14D0-4B95-9350-949E576DD3B2}" type="pres">
      <dgm:prSet presAssocID="{EE6E39C1-27CD-49F9-A134-1D8D8723514B}" presName="space" presStyleCnt="0"/>
      <dgm:spPr/>
    </dgm:pt>
    <dgm:pt modelId="{8B60CD03-00FD-430F-91BC-9E47659BE818}" type="pres">
      <dgm:prSet presAssocID="{4EE01241-FE47-4313-AFFC-C2A450B5230F}" presName="compositeB" presStyleCnt="0"/>
      <dgm:spPr/>
    </dgm:pt>
    <dgm:pt modelId="{D10C0FF5-3BB0-4870-8EB1-9475EE2862C6}" type="pres">
      <dgm:prSet presAssocID="{4EE01241-FE47-4313-AFFC-C2A450B5230F}" presName="textB" presStyleLbl="revTx" presStyleIdx="1" presStyleCnt="2">
        <dgm:presLayoutVars>
          <dgm:bulletEnabled val="1"/>
        </dgm:presLayoutVars>
      </dgm:prSet>
      <dgm:spPr/>
    </dgm:pt>
    <dgm:pt modelId="{D9C701B2-3D26-4D36-94B5-E63E4CAF7E73}" type="pres">
      <dgm:prSet presAssocID="{4EE01241-FE47-4313-AFFC-C2A450B5230F}" presName="circleB" presStyleLbl="node1" presStyleIdx="1" presStyleCnt="2"/>
      <dgm:spPr>
        <a:solidFill>
          <a:schemeClr val="accent5">
            <a:lumMod val="60000"/>
            <a:lumOff val="40000"/>
          </a:schemeClr>
        </a:solidFill>
      </dgm:spPr>
    </dgm:pt>
    <dgm:pt modelId="{853F2135-142B-42E8-B794-A4F2D9D42CDF}" type="pres">
      <dgm:prSet presAssocID="{4EE01241-FE47-4313-AFFC-C2A450B5230F}" presName="spaceB" presStyleCnt="0"/>
      <dgm:spPr/>
    </dgm:pt>
  </dgm:ptLst>
  <dgm:cxnLst>
    <dgm:cxn modelId="{2B45C514-CB06-4F6C-9E7F-DB96A31B732E}" srcId="{9DFDBBFF-22F5-4BF6-B929-39BFBF19CA66}" destId="{4EE01241-FE47-4313-AFFC-C2A450B5230F}" srcOrd="1" destOrd="0" parTransId="{CF6CBDF7-39C4-4AE2-86A6-3BBED1F3AC60}" sibTransId="{61D3F75F-CF79-468F-8C4B-71450A7B1351}"/>
    <dgm:cxn modelId="{F56FF969-A0CD-40BC-928D-97AB9F171373}" type="presOf" srcId="{B2662242-F9D2-4F7B-9287-D9F1A4539DC8}" destId="{DB106269-981D-4C8E-9B3C-7B1592FE1AF4}" srcOrd="0" destOrd="0" presId="urn:microsoft.com/office/officeart/2005/8/layout/hProcess11"/>
    <dgm:cxn modelId="{57C86B72-467A-4233-B93A-1FFABF7C9897}" type="presOf" srcId="{4EE01241-FE47-4313-AFFC-C2A450B5230F}" destId="{D10C0FF5-3BB0-4870-8EB1-9475EE2862C6}" srcOrd="0" destOrd="0" presId="urn:microsoft.com/office/officeart/2005/8/layout/hProcess11"/>
    <dgm:cxn modelId="{EE447A85-95DE-40A5-81D0-132074E54707}" srcId="{9DFDBBFF-22F5-4BF6-B929-39BFBF19CA66}" destId="{B2662242-F9D2-4F7B-9287-D9F1A4539DC8}" srcOrd="0" destOrd="0" parTransId="{BC7EAF1C-C9A2-41C2-8F48-37F62BD78B28}" sibTransId="{EE6E39C1-27CD-49F9-A134-1D8D8723514B}"/>
    <dgm:cxn modelId="{B289ACA2-DAE4-4F6E-9DEB-0F4B2C92811E}" type="presOf" srcId="{9DFDBBFF-22F5-4BF6-B929-39BFBF19CA66}" destId="{E8F2976F-8F1F-48B6-A64F-F6A63A43DEFF}" srcOrd="0" destOrd="0" presId="urn:microsoft.com/office/officeart/2005/8/layout/hProcess11"/>
    <dgm:cxn modelId="{E120F1AC-4E4A-441E-BC77-F9F5919318C6}" type="presParOf" srcId="{E8F2976F-8F1F-48B6-A64F-F6A63A43DEFF}" destId="{CAE1CD3C-D0A5-487F-8253-BA6075CE5D18}" srcOrd="0" destOrd="0" presId="urn:microsoft.com/office/officeart/2005/8/layout/hProcess11"/>
    <dgm:cxn modelId="{675EBE44-ECC8-4FF9-99D0-2F8D779A792B}" type="presParOf" srcId="{E8F2976F-8F1F-48B6-A64F-F6A63A43DEFF}" destId="{85D70F75-7DC1-4D41-B66D-D8537F490CAF}" srcOrd="1" destOrd="0" presId="urn:microsoft.com/office/officeart/2005/8/layout/hProcess11"/>
    <dgm:cxn modelId="{3A411AFE-8914-41B3-A42A-102BD02FA45E}" type="presParOf" srcId="{85D70F75-7DC1-4D41-B66D-D8537F490CAF}" destId="{83044588-B32E-4EC5-B1FF-3145899F6EEC}" srcOrd="0" destOrd="0" presId="urn:microsoft.com/office/officeart/2005/8/layout/hProcess11"/>
    <dgm:cxn modelId="{7D5C9032-B10E-4CD6-9752-90A5C4260E9F}" type="presParOf" srcId="{83044588-B32E-4EC5-B1FF-3145899F6EEC}" destId="{DB106269-981D-4C8E-9B3C-7B1592FE1AF4}" srcOrd="0" destOrd="0" presId="urn:microsoft.com/office/officeart/2005/8/layout/hProcess11"/>
    <dgm:cxn modelId="{D9B98B84-D113-43F1-B43D-720F4FF9AF88}" type="presParOf" srcId="{83044588-B32E-4EC5-B1FF-3145899F6EEC}" destId="{919C1339-7D56-49B5-8DA4-EE0F618EE567}" srcOrd="1" destOrd="0" presId="urn:microsoft.com/office/officeart/2005/8/layout/hProcess11"/>
    <dgm:cxn modelId="{AC63C2F1-24E7-4401-A3E6-E0260356AC85}" type="presParOf" srcId="{83044588-B32E-4EC5-B1FF-3145899F6EEC}" destId="{69A6B2A3-E8A4-4045-8094-EBFF269893D2}" srcOrd="2" destOrd="0" presId="urn:microsoft.com/office/officeart/2005/8/layout/hProcess11"/>
    <dgm:cxn modelId="{43A6A9A0-63D9-4014-8CBA-040CAF581AAA}" type="presParOf" srcId="{85D70F75-7DC1-4D41-B66D-D8537F490CAF}" destId="{B6C309AC-14D0-4B95-9350-949E576DD3B2}" srcOrd="1" destOrd="0" presId="urn:microsoft.com/office/officeart/2005/8/layout/hProcess11"/>
    <dgm:cxn modelId="{D49931C8-3331-44D6-B1AA-067326686FEE}" type="presParOf" srcId="{85D70F75-7DC1-4D41-B66D-D8537F490CAF}" destId="{8B60CD03-00FD-430F-91BC-9E47659BE818}" srcOrd="2" destOrd="0" presId="urn:microsoft.com/office/officeart/2005/8/layout/hProcess11"/>
    <dgm:cxn modelId="{461F912C-0A4D-4F96-83F4-2034F6942EAB}" type="presParOf" srcId="{8B60CD03-00FD-430F-91BC-9E47659BE818}" destId="{D10C0FF5-3BB0-4870-8EB1-9475EE2862C6}" srcOrd="0" destOrd="0" presId="urn:microsoft.com/office/officeart/2005/8/layout/hProcess11"/>
    <dgm:cxn modelId="{B9CF9C15-B030-47B9-8BEE-589A44BC7E20}" type="presParOf" srcId="{8B60CD03-00FD-430F-91BC-9E47659BE818}" destId="{D9C701B2-3D26-4D36-94B5-E63E4CAF7E73}" srcOrd="1" destOrd="0" presId="urn:microsoft.com/office/officeart/2005/8/layout/hProcess11"/>
    <dgm:cxn modelId="{7524909A-8157-489C-8B10-5C2EF0DC7514}" type="presParOf" srcId="{8B60CD03-00FD-430F-91BC-9E47659BE818}" destId="{853F2135-142B-42E8-B794-A4F2D9D42CD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FDBBFF-22F5-4BF6-B929-39BFBF19CA66}" type="doc">
      <dgm:prSet loTypeId="urn:microsoft.com/office/officeart/2005/8/layout/hProcess11" loCatId="process" qsTypeId="urn:microsoft.com/office/officeart/2005/8/quickstyle/simple1" qsCatId="simple" csTypeId="urn:microsoft.com/office/officeart/2005/8/colors/accent1_2" csCatId="accent1" phldr="1"/>
      <dgm:spPr/>
    </dgm:pt>
    <dgm:pt modelId="{B2662242-F9D2-4F7B-9287-D9F1A4539DC8}">
      <dgm:prSet phldrT="[Text]" custT="1"/>
      <dgm:spPr/>
      <dgm:t>
        <a:bodyPr/>
        <a:lstStyle/>
        <a:p>
          <a:r>
            <a:rPr lang="en-US" sz="1500" b="1" dirty="0">
              <a:solidFill>
                <a:schemeClr val="bg1">
                  <a:lumMod val="65000"/>
                </a:schemeClr>
              </a:solidFill>
            </a:rPr>
            <a:t>October 2</a:t>
          </a:r>
        </a:p>
        <a:p>
          <a:r>
            <a:rPr lang="en-US" sz="1500" b="1" dirty="0">
              <a:solidFill>
                <a:schemeClr val="bg1">
                  <a:lumMod val="65000"/>
                </a:schemeClr>
              </a:solidFill>
            </a:rPr>
            <a:t>Verification Begins</a:t>
          </a:r>
        </a:p>
      </dgm:t>
    </dgm:pt>
    <dgm:pt modelId="{BC7EAF1C-C9A2-41C2-8F48-37F62BD78B28}" type="parTrans" cxnId="{EE447A85-95DE-40A5-81D0-132074E54707}">
      <dgm:prSet/>
      <dgm:spPr/>
      <dgm:t>
        <a:bodyPr/>
        <a:lstStyle/>
        <a:p>
          <a:endParaRPr lang="en-US"/>
        </a:p>
      </dgm:t>
    </dgm:pt>
    <dgm:pt modelId="{EE6E39C1-27CD-49F9-A134-1D8D8723514B}" type="sibTrans" cxnId="{EE447A85-95DE-40A5-81D0-132074E54707}">
      <dgm:prSet/>
      <dgm:spPr/>
      <dgm:t>
        <a:bodyPr/>
        <a:lstStyle/>
        <a:p>
          <a:endParaRPr lang="en-US"/>
        </a:p>
      </dgm:t>
    </dgm:pt>
    <dgm:pt modelId="{4EE01241-FE47-4313-AFFC-C2A450B5230F}">
      <dgm:prSet phldrT="[Text]" custT="1"/>
      <dgm:spPr/>
      <dgm:t>
        <a:bodyPr/>
        <a:lstStyle/>
        <a:p>
          <a:r>
            <a:rPr lang="en-US" sz="1500" b="1"/>
            <a:t>November 15 </a:t>
          </a:r>
        </a:p>
        <a:p>
          <a:r>
            <a:rPr lang="en-US" sz="1500" b="1"/>
            <a:t>Verification Ends</a:t>
          </a:r>
        </a:p>
      </dgm:t>
    </dgm:pt>
    <dgm:pt modelId="{CF6CBDF7-39C4-4AE2-86A6-3BBED1F3AC60}" type="parTrans" cxnId="{2B45C514-CB06-4F6C-9E7F-DB96A31B732E}">
      <dgm:prSet/>
      <dgm:spPr/>
      <dgm:t>
        <a:bodyPr/>
        <a:lstStyle/>
        <a:p>
          <a:endParaRPr lang="en-US"/>
        </a:p>
      </dgm:t>
    </dgm:pt>
    <dgm:pt modelId="{61D3F75F-CF79-468F-8C4B-71450A7B1351}" type="sibTrans" cxnId="{2B45C514-CB06-4F6C-9E7F-DB96A31B732E}">
      <dgm:prSet/>
      <dgm:spPr/>
      <dgm:t>
        <a:bodyPr/>
        <a:lstStyle/>
        <a:p>
          <a:endParaRPr lang="en-US"/>
        </a:p>
      </dgm:t>
    </dgm:pt>
    <dgm:pt modelId="{E8F2976F-8F1F-48B6-A64F-F6A63A43DEFF}" type="pres">
      <dgm:prSet presAssocID="{9DFDBBFF-22F5-4BF6-B929-39BFBF19CA66}" presName="Name0" presStyleCnt="0">
        <dgm:presLayoutVars>
          <dgm:dir/>
          <dgm:resizeHandles val="exact"/>
        </dgm:presLayoutVars>
      </dgm:prSet>
      <dgm:spPr/>
    </dgm:pt>
    <dgm:pt modelId="{CAE1CD3C-D0A5-487F-8253-BA6075CE5D18}" type="pres">
      <dgm:prSet presAssocID="{9DFDBBFF-22F5-4BF6-B929-39BFBF19CA66}" presName="arrow" presStyleLbl="bgShp" presStyleIdx="0" presStyleCnt="1" custScaleY="50000"/>
      <dgm:spPr>
        <a:solidFill>
          <a:schemeClr val="accent1">
            <a:lumMod val="75000"/>
          </a:schemeClr>
        </a:solidFill>
        <a:ln>
          <a:solidFill>
            <a:schemeClr val="accent4">
              <a:lumMod val="50000"/>
            </a:schemeClr>
          </a:solidFill>
        </a:ln>
      </dgm:spPr>
    </dgm:pt>
    <dgm:pt modelId="{85D70F75-7DC1-4D41-B66D-D8537F490CAF}" type="pres">
      <dgm:prSet presAssocID="{9DFDBBFF-22F5-4BF6-B929-39BFBF19CA66}" presName="points" presStyleCnt="0"/>
      <dgm:spPr/>
    </dgm:pt>
    <dgm:pt modelId="{83044588-B32E-4EC5-B1FF-3145899F6EEC}" type="pres">
      <dgm:prSet presAssocID="{B2662242-F9D2-4F7B-9287-D9F1A4539DC8}" presName="compositeA" presStyleCnt="0"/>
      <dgm:spPr/>
    </dgm:pt>
    <dgm:pt modelId="{DB106269-981D-4C8E-9B3C-7B1592FE1AF4}" type="pres">
      <dgm:prSet presAssocID="{B2662242-F9D2-4F7B-9287-D9F1A4539DC8}" presName="textA" presStyleLbl="revTx" presStyleIdx="0" presStyleCnt="2">
        <dgm:presLayoutVars>
          <dgm:bulletEnabled val="1"/>
        </dgm:presLayoutVars>
      </dgm:prSet>
      <dgm:spPr/>
    </dgm:pt>
    <dgm:pt modelId="{919C1339-7D56-49B5-8DA4-EE0F618EE567}" type="pres">
      <dgm:prSet presAssocID="{B2662242-F9D2-4F7B-9287-D9F1A4539DC8}" presName="circleA" presStyleLbl="node1" presStyleIdx="0" presStyleCnt="2"/>
      <dgm:spPr>
        <a:solidFill>
          <a:schemeClr val="accent5">
            <a:lumMod val="60000"/>
            <a:lumOff val="40000"/>
          </a:schemeClr>
        </a:solidFill>
      </dgm:spPr>
    </dgm:pt>
    <dgm:pt modelId="{69A6B2A3-E8A4-4045-8094-EBFF269893D2}" type="pres">
      <dgm:prSet presAssocID="{B2662242-F9D2-4F7B-9287-D9F1A4539DC8}" presName="spaceA" presStyleCnt="0"/>
      <dgm:spPr/>
    </dgm:pt>
    <dgm:pt modelId="{B6C309AC-14D0-4B95-9350-949E576DD3B2}" type="pres">
      <dgm:prSet presAssocID="{EE6E39C1-27CD-49F9-A134-1D8D8723514B}" presName="space" presStyleCnt="0"/>
      <dgm:spPr/>
    </dgm:pt>
    <dgm:pt modelId="{8B60CD03-00FD-430F-91BC-9E47659BE818}" type="pres">
      <dgm:prSet presAssocID="{4EE01241-FE47-4313-AFFC-C2A450B5230F}" presName="compositeB" presStyleCnt="0"/>
      <dgm:spPr/>
    </dgm:pt>
    <dgm:pt modelId="{D10C0FF5-3BB0-4870-8EB1-9475EE2862C6}" type="pres">
      <dgm:prSet presAssocID="{4EE01241-FE47-4313-AFFC-C2A450B5230F}" presName="textB" presStyleLbl="revTx" presStyleIdx="1" presStyleCnt="2" custLinFactNeighborX="663" custLinFactNeighborY="-12684">
        <dgm:presLayoutVars>
          <dgm:bulletEnabled val="1"/>
        </dgm:presLayoutVars>
      </dgm:prSet>
      <dgm:spPr/>
    </dgm:pt>
    <dgm:pt modelId="{D9C701B2-3D26-4D36-94B5-E63E4CAF7E73}" type="pres">
      <dgm:prSet presAssocID="{4EE01241-FE47-4313-AFFC-C2A450B5230F}" presName="circleB" presStyleLbl="node1" presStyleIdx="1" presStyleCnt="2"/>
      <dgm:spPr>
        <a:solidFill>
          <a:schemeClr val="accent1"/>
        </a:solidFill>
      </dgm:spPr>
    </dgm:pt>
    <dgm:pt modelId="{853F2135-142B-42E8-B794-A4F2D9D42CDF}" type="pres">
      <dgm:prSet presAssocID="{4EE01241-FE47-4313-AFFC-C2A450B5230F}" presName="spaceB" presStyleCnt="0"/>
      <dgm:spPr/>
    </dgm:pt>
  </dgm:ptLst>
  <dgm:cxnLst>
    <dgm:cxn modelId="{2B45C514-CB06-4F6C-9E7F-DB96A31B732E}" srcId="{9DFDBBFF-22F5-4BF6-B929-39BFBF19CA66}" destId="{4EE01241-FE47-4313-AFFC-C2A450B5230F}" srcOrd="1" destOrd="0" parTransId="{CF6CBDF7-39C4-4AE2-86A6-3BBED1F3AC60}" sibTransId="{61D3F75F-CF79-468F-8C4B-71450A7B1351}"/>
    <dgm:cxn modelId="{F56FF969-A0CD-40BC-928D-97AB9F171373}" type="presOf" srcId="{B2662242-F9D2-4F7B-9287-D9F1A4539DC8}" destId="{DB106269-981D-4C8E-9B3C-7B1592FE1AF4}" srcOrd="0" destOrd="0" presId="urn:microsoft.com/office/officeart/2005/8/layout/hProcess11"/>
    <dgm:cxn modelId="{57C86B72-467A-4233-B93A-1FFABF7C9897}" type="presOf" srcId="{4EE01241-FE47-4313-AFFC-C2A450B5230F}" destId="{D10C0FF5-3BB0-4870-8EB1-9475EE2862C6}" srcOrd="0" destOrd="0" presId="urn:microsoft.com/office/officeart/2005/8/layout/hProcess11"/>
    <dgm:cxn modelId="{EE447A85-95DE-40A5-81D0-132074E54707}" srcId="{9DFDBBFF-22F5-4BF6-B929-39BFBF19CA66}" destId="{B2662242-F9D2-4F7B-9287-D9F1A4539DC8}" srcOrd="0" destOrd="0" parTransId="{BC7EAF1C-C9A2-41C2-8F48-37F62BD78B28}" sibTransId="{EE6E39C1-27CD-49F9-A134-1D8D8723514B}"/>
    <dgm:cxn modelId="{B289ACA2-DAE4-4F6E-9DEB-0F4B2C92811E}" type="presOf" srcId="{9DFDBBFF-22F5-4BF6-B929-39BFBF19CA66}" destId="{E8F2976F-8F1F-48B6-A64F-F6A63A43DEFF}" srcOrd="0" destOrd="0" presId="urn:microsoft.com/office/officeart/2005/8/layout/hProcess11"/>
    <dgm:cxn modelId="{E120F1AC-4E4A-441E-BC77-F9F5919318C6}" type="presParOf" srcId="{E8F2976F-8F1F-48B6-A64F-F6A63A43DEFF}" destId="{CAE1CD3C-D0A5-487F-8253-BA6075CE5D18}" srcOrd="0" destOrd="0" presId="urn:microsoft.com/office/officeart/2005/8/layout/hProcess11"/>
    <dgm:cxn modelId="{675EBE44-ECC8-4FF9-99D0-2F8D779A792B}" type="presParOf" srcId="{E8F2976F-8F1F-48B6-A64F-F6A63A43DEFF}" destId="{85D70F75-7DC1-4D41-B66D-D8537F490CAF}" srcOrd="1" destOrd="0" presId="urn:microsoft.com/office/officeart/2005/8/layout/hProcess11"/>
    <dgm:cxn modelId="{3A411AFE-8914-41B3-A42A-102BD02FA45E}" type="presParOf" srcId="{85D70F75-7DC1-4D41-B66D-D8537F490CAF}" destId="{83044588-B32E-4EC5-B1FF-3145899F6EEC}" srcOrd="0" destOrd="0" presId="urn:microsoft.com/office/officeart/2005/8/layout/hProcess11"/>
    <dgm:cxn modelId="{7D5C9032-B10E-4CD6-9752-90A5C4260E9F}" type="presParOf" srcId="{83044588-B32E-4EC5-B1FF-3145899F6EEC}" destId="{DB106269-981D-4C8E-9B3C-7B1592FE1AF4}" srcOrd="0" destOrd="0" presId="urn:microsoft.com/office/officeart/2005/8/layout/hProcess11"/>
    <dgm:cxn modelId="{D9B98B84-D113-43F1-B43D-720F4FF9AF88}" type="presParOf" srcId="{83044588-B32E-4EC5-B1FF-3145899F6EEC}" destId="{919C1339-7D56-49B5-8DA4-EE0F618EE567}" srcOrd="1" destOrd="0" presId="urn:microsoft.com/office/officeart/2005/8/layout/hProcess11"/>
    <dgm:cxn modelId="{AC63C2F1-24E7-4401-A3E6-E0260356AC85}" type="presParOf" srcId="{83044588-B32E-4EC5-B1FF-3145899F6EEC}" destId="{69A6B2A3-E8A4-4045-8094-EBFF269893D2}" srcOrd="2" destOrd="0" presId="urn:microsoft.com/office/officeart/2005/8/layout/hProcess11"/>
    <dgm:cxn modelId="{43A6A9A0-63D9-4014-8CBA-040CAF581AAA}" type="presParOf" srcId="{85D70F75-7DC1-4D41-B66D-D8537F490CAF}" destId="{B6C309AC-14D0-4B95-9350-949E576DD3B2}" srcOrd="1" destOrd="0" presId="urn:microsoft.com/office/officeart/2005/8/layout/hProcess11"/>
    <dgm:cxn modelId="{D49931C8-3331-44D6-B1AA-067326686FEE}" type="presParOf" srcId="{85D70F75-7DC1-4D41-B66D-D8537F490CAF}" destId="{8B60CD03-00FD-430F-91BC-9E47659BE818}" srcOrd="2" destOrd="0" presId="urn:microsoft.com/office/officeart/2005/8/layout/hProcess11"/>
    <dgm:cxn modelId="{461F912C-0A4D-4F96-83F4-2034F6942EAB}" type="presParOf" srcId="{8B60CD03-00FD-430F-91BC-9E47659BE818}" destId="{D10C0FF5-3BB0-4870-8EB1-9475EE2862C6}" srcOrd="0" destOrd="0" presId="urn:microsoft.com/office/officeart/2005/8/layout/hProcess11"/>
    <dgm:cxn modelId="{B9CF9C15-B030-47B9-8BEE-589A44BC7E20}" type="presParOf" srcId="{8B60CD03-00FD-430F-91BC-9E47659BE818}" destId="{D9C701B2-3D26-4D36-94B5-E63E4CAF7E73}" srcOrd="1" destOrd="0" presId="urn:microsoft.com/office/officeart/2005/8/layout/hProcess11"/>
    <dgm:cxn modelId="{7524909A-8157-489C-8B10-5C2EF0DC7514}" type="presParOf" srcId="{8B60CD03-00FD-430F-91BC-9E47659BE818}" destId="{853F2135-142B-42E8-B794-A4F2D9D42CD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FF75D-29D5-4F2C-9AC6-D8D36A304AFB}">
      <dsp:nvSpPr>
        <dsp:cNvPr id="0" name=""/>
        <dsp:cNvSpPr/>
      </dsp:nvSpPr>
      <dsp:spPr>
        <a:xfrm>
          <a:off x="0" y="318113"/>
          <a:ext cx="4697730" cy="428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28AD0-4414-414A-8C9E-1DE11FEA3508}">
      <dsp:nvSpPr>
        <dsp:cNvPr id="0" name=""/>
        <dsp:cNvSpPr/>
      </dsp:nvSpPr>
      <dsp:spPr>
        <a:xfrm>
          <a:off x="234886" y="67193"/>
          <a:ext cx="3288411" cy="5018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755650">
            <a:lnSpc>
              <a:spcPct val="90000"/>
            </a:lnSpc>
            <a:spcBef>
              <a:spcPct val="0"/>
            </a:spcBef>
            <a:spcAft>
              <a:spcPct val="35000"/>
            </a:spcAft>
            <a:buNone/>
          </a:pPr>
          <a:r>
            <a:rPr lang="en-US" sz="1700" b="1" kern="1200" dirty="0"/>
            <a:t>Key Terms</a:t>
          </a:r>
          <a:endParaRPr lang="en-US" sz="1700" kern="1200" dirty="0"/>
        </a:p>
      </dsp:txBody>
      <dsp:txXfrm>
        <a:off x="259384" y="91691"/>
        <a:ext cx="3239415" cy="452844"/>
      </dsp:txXfrm>
    </dsp:sp>
    <dsp:sp modelId="{EDF40302-47C5-4F97-9908-FB260F03FEE7}">
      <dsp:nvSpPr>
        <dsp:cNvPr id="0" name=""/>
        <dsp:cNvSpPr/>
      </dsp:nvSpPr>
      <dsp:spPr>
        <a:xfrm>
          <a:off x="0" y="1089233"/>
          <a:ext cx="4697730" cy="428400"/>
        </a:xfrm>
        <a:prstGeom prst="rect">
          <a:avLst/>
        </a:prstGeom>
        <a:solidFill>
          <a:schemeClr val="lt1">
            <a:alpha val="90000"/>
            <a:hueOff val="0"/>
            <a:satOff val="0"/>
            <a:lumOff val="0"/>
            <a:alphaOff val="0"/>
          </a:schemeClr>
        </a:solidFill>
        <a:ln w="15875" cap="rnd" cmpd="sng" algn="ctr">
          <a:solidFill>
            <a:schemeClr val="accent2">
              <a:hueOff val="113291"/>
              <a:satOff val="-11998"/>
              <a:lumOff val="-294"/>
              <a:alphaOff val="0"/>
            </a:schemeClr>
          </a:solidFill>
          <a:prstDash val="solid"/>
        </a:ln>
        <a:effectLst/>
      </dsp:spPr>
      <dsp:style>
        <a:lnRef idx="2">
          <a:scrgbClr r="0" g="0" b="0"/>
        </a:lnRef>
        <a:fillRef idx="1">
          <a:scrgbClr r="0" g="0" b="0"/>
        </a:fillRef>
        <a:effectRef idx="0">
          <a:scrgbClr r="0" g="0" b="0"/>
        </a:effectRef>
        <a:fontRef idx="minor"/>
      </dsp:style>
    </dsp:sp>
    <dsp:sp modelId="{12A29CA8-4F94-4246-89A9-1E38BC8D4FA8}">
      <dsp:nvSpPr>
        <dsp:cNvPr id="0" name=""/>
        <dsp:cNvSpPr/>
      </dsp:nvSpPr>
      <dsp:spPr>
        <a:xfrm>
          <a:off x="234886" y="838313"/>
          <a:ext cx="3288411" cy="501840"/>
        </a:xfrm>
        <a:prstGeom prst="roundRect">
          <a:avLst/>
        </a:prstGeom>
        <a:solidFill>
          <a:schemeClr val="accent2">
            <a:hueOff val="113291"/>
            <a:satOff val="-11998"/>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755650">
            <a:lnSpc>
              <a:spcPct val="90000"/>
            </a:lnSpc>
            <a:spcBef>
              <a:spcPct val="0"/>
            </a:spcBef>
            <a:spcAft>
              <a:spcPct val="35000"/>
            </a:spcAft>
            <a:buNone/>
          </a:pPr>
          <a:r>
            <a:rPr lang="en-US" sz="1700" b="1" kern="1200" dirty="0"/>
            <a:t>What is Verification?</a:t>
          </a:r>
          <a:endParaRPr lang="en-US" sz="1700" kern="1200" dirty="0"/>
        </a:p>
      </dsp:txBody>
      <dsp:txXfrm>
        <a:off x="259384" y="862811"/>
        <a:ext cx="3239415" cy="452844"/>
      </dsp:txXfrm>
    </dsp:sp>
    <dsp:sp modelId="{BFE7915A-AD78-40DC-949F-3B2B2ECC89DE}">
      <dsp:nvSpPr>
        <dsp:cNvPr id="0" name=""/>
        <dsp:cNvSpPr/>
      </dsp:nvSpPr>
      <dsp:spPr>
        <a:xfrm>
          <a:off x="0" y="1860353"/>
          <a:ext cx="4697730" cy="428400"/>
        </a:xfrm>
        <a:prstGeom prst="rect">
          <a:avLst/>
        </a:prstGeom>
        <a:solidFill>
          <a:schemeClr val="lt1">
            <a:alpha val="90000"/>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7F8FEDDE-946C-4987-87F4-FCABBBBA08D2}">
      <dsp:nvSpPr>
        <dsp:cNvPr id="0" name=""/>
        <dsp:cNvSpPr/>
      </dsp:nvSpPr>
      <dsp:spPr>
        <a:xfrm>
          <a:off x="224798" y="1690712"/>
          <a:ext cx="4472931" cy="501840"/>
        </a:xfrm>
        <a:prstGeom prst="round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00100">
            <a:lnSpc>
              <a:spcPct val="90000"/>
            </a:lnSpc>
            <a:spcBef>
              <a:spcPct val="0"/>
            </a:spcBef>
            <a:spcAft>
              <a:spcPct val="35000"/>
            </a:spcAft>
            <a:buNone/>
          </a:pPr>
          <a:r>
            <a:rPr lang="en-US" sz="1800" b="1" kern="1200" dirty="0"/>
            <a:t>Important Verification Dates 2023-2024</a:t>
          </a:r>
          <a:endParaRPr lang="en-US" sz="1800" kern="1200" dirty="0"/>
        </a:p>
      </dsp:txBody>
      <dsp:txXfrm>
        <a:off x="249296" y="1715210"/>
        <a:ext cx="4423935" cy="452844"/>
      </dsp:txXfrm>
    </dsp:sp>
    <dsp:sp modelId="{12CA50DA-032F-421E-B08E-BC82F4EDD3FC}">
      <dsp:nvSpPr>
        <dsp:cNvPr id="0" name=""/>
        <dsp:cNvSpPr/>
      </dsp:nvSpPr>
      <dsp:spPr>
        <a:xfrm>
          <a:off x="0" y="2631473"/>
          <a:ext cx="4697730" cy="963900"/>
        </a:xfrm>
        <a:prstGeom prst="rect">
          <a:avLst/>
        </a:prstGeom>
        <a:solidFill>
          <a:schemeClr val="lt1">
            <a:alpha val="90000"/>
            <a:hueOff val="0"/>
            <a:satOff val="0"/>
            <a:lumOff val="0"/>
            <a:alphaOff val="0"/>
          </a:schemeClr>
        </a:solidFill>
        <a:ln w="15875" cap="rnd" cmpd="sng" algn="ctr">
          <a:solidFill>
            <a:schemeClr val="accent2">
              <a:hueOff val="339874"/>
              <a:satOff val="-35995"/>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596" tIns="354076" rIns="3645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Establishing the Sample Pool</a:t>
          </a:r>
        </a:p>
        <a:p>
          <a:pPr marL="171450" lvl="1" indent="-171450" algn="l" defTabSz="711200">
            <a:lnSpc>
              <a:spcPct val="90000"/>
            </a:lnSpc>
            <a:spcBef>
              <a:spcPct val="0"/>
            </a:spcBef>
            <a:spcAft>
              <a:spcPct val="15000"/>
            </a:spcAft>
            <a:buChar char="•"/>
          </a:pPr>
          <a:r>
            <a:rPr lang="en-US" sz="1600" kern="1200" dirty="0"/>
            <a:t>Establishing the Sample Size</a:t>
          </a:r>
        </a:p>
      </dsp:txBody>
      <dsp:txXfrm>
        <a:off x="0" y="2631473"/>
        <a:ext cx="4697730" cy="963900"/>
      </dsp:txXfrm>
    </dsp:sp>
    <dsp:sp modelId="{AF4ED951-5E03-4C93-90B5-FD7A594641C5}">
      <dsp:nvSpPr>
        <dsp:cNvPr id="0" name=""/>
        <dsp:cNvSpPr/>
      </dsp:nvSpPr>
      <dsp:spPr>
        <a:xfrm>
          <a:off x="234886" y="2380553"/>
          <a:ext cx="3288411" cy="501840"/>
        </a:xfrm>
        <a:prstGeom prst="roundRect">
          <a:avLst/>
        </a:prstGeom>
        <a:solidFill>
          <a:schemeClr val="accent2">
            <a:hueOff val="339874"/>
            <a:satOff val="-35995"/>
            <a:lumOff val="-8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800100">
            <a:lnSpc>
              <a:spcPct val="90000"/>
            </a:lnSpc>
            <a:spcBef>
              <a:spcPct val="0"/>
            </a:spcBef>
            <a:spcAft>
              <a:spcPct val="35000"/>
            </a:spcAft>
            <a:buNone/>
          </a:pPr>
          <a:r>
            <a:rPr lang="en-US" sz="1800" b="1" kern="1200" dirty="0"/>
            <a:t>Initial Verification</a:t>
          </a:r>
          <a:endParaRPr lang="en-US" sz="1800" kern="1200" dirty="0"/>
        </a:p>
      </dsp:txBody>
      <dsp:txXfrm>
        <a:off x="259384" y="2405051"/>
        <a:ext cx="3239415" cy="452844"/>
      </dsp:txXfrm>
    </dsp:sp>
    <dsp:sp modelId="{E08C5762-4022-461E-AA49-B9009065942B}">
      <dsp:nvSpPr>
        <dsp:cNvPr id="0" name=""/>
        <dsp:cNvSpPr/>
      </dsp:nvSpPr>
      <dsp:spPr>
        <a:xfrm>
          <a:off x="0" y="3938094"/>
          <a:ext cx="4697730" cy="1499400"/>
        </a:xfrm>
        <a:prstGeom prst="rect">
          <a:avLst/>
        </a:prstGeom>
        <a:solidFill>
          <a:schemeClr val="lt1">
            <a:alpha val="90000"/>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596" tIns="354076" rIns="36459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Standard</a:t>
          </a:r>
        </a:p>
        <a:p>
          <a:pPr marL="171450" lvl="1" indent="-171450" algn="l" defTabSz="711200">
            <a:lnSpc>
              <a:spcPct val="90000"/>
            </a:lnSpc>
            <a:spcBef>
              <a:spcPct val="0"/>
            </a:spcBef>
            <a:spcAft>
              <a:spcPct val="15000"/>
            </a:spcAft>
            <a:buChar char="•"/>
          </a:pPr>
          <a:r>
            <a:rPr lang="en-US" sz="1600" kern="1200" dirty="0"/>
            <a:t>Alternate 1</a:t>
          </a:r>
        </a:p>
        <a:p>
          <a:pPr marL="171450" lvl="1" indent="-171450" algn="l" defTabSz="711200">
            <a:lnSpc>
              <a:spcPct val="90000"/>
            </a:lnSpc>
            <a:spcBef>
              <a:spcPct val="0"/>
            </a:spcBef>
            <a:spcAft>
              <a:spcPct val="15000"/>
            </a:spcAft>
            <a:buChar char="•"/>
          </a:pPr>
          <a:r>
            <a:rPr lang="en-US" sz="1600" kern="1200" dirty="0"/>
            <a:t>Alternate 2</a:t>
          </a:r>
        </a:p>
        <a:p>
          <a:pPr marL="171450" lvl="1" indent="-171450" algn="l" defTabSz="711200">
            <a:lnSpc>
              <a:spcPct val="90000"/>
            </a:lnSpc>
            <a:spcBef>
              <a:spcPct val="0"/>
            </a:spcBef>
            <a:spcAft>
              <a:spcPct val="15000"/>
            </a:spcAft>
            <a:buChar char="•"/>
          </a:pPr>
          <a:r>
            <a:rPr lang="en-US" sz="1600" kern="1200" dirty="0"/>
            <a:t>Completing the Sample Size</a:t>
          </a:r>
        </a:p>
      </dsp:txBody>
      <dsp:txXfrm>
        <a:off x="0" y="3938094"/>
        <a:ext cx="4697730" cy="1499400"/>
      </dsp:txXfrm>
    </dsp:sp>
    <dsp:sp modelId="{B0D2B74E-1CCC-4CF1-85DD-E81C582DA121}">
      <dsp:nvSpPr>
        <dsp:cNvPr id="0" name=""/>
        <dsp:cNvSpPr/>
      </dsp:nvSpPr>
      <dsp:spPr>
        <a:xfrm>
          <a:off x="234886" y="3687174"/>
          <a:ext cx="3288411" cy="501840"/>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622300">
            <a:lnSpc>
              <a:spcPct val="90000"/>
            </a:lnSpc>
            <a:spcBef>
              <a:spcPct val="0"/>
            </a:spcBef>
            <a:spcAft>
              <a:spcPct val="35000"/>
            </a:spcAft>
            <a:buNone/>
          </a:pPr>
          <a:r>
            <a:rPr lang="en-US" sz="1400" b="1" kern="1200" dirty="0"/>
            <a:t>Application Selection Procedures</a:t>
          </a:r>
          <a:endParaRPr lang="en-US" sz="1400" kern="1200" dirty="0"/>
        </a:p>
      </dsp:txBody>
      <dsp:txXfrm>
        <a:off x="259384" y="3711672"/>
        <a:ext cx="3239415"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CD3C-D0A5-487F-8253-BA6075CE5D18}">
      <dsp:nvSpPr>
        <dsp:cNvPr id="0" name=""/>
        <dsp:cNvSpPr/>
      </dsp:nvSpPr>
      <dsp:spPr>
        <a:xfrm>
          <a:off x="0" y="1358233"/>
          <a:ext cx="6477000" cy="629920"/>
        </a:xfrm>
        <a:prstGeom prst="notchedRightArrow">
          <a:avLst/>
        </a:prstGeom>
        <a:solidFill>
          <a:schemeClr val="accent1">
            <a:lumMod val="75000"/>
          </a:schemeClr>
        </a:solidFill>
        <a:ln>
          <a:solidFill>
            <a:schemeClr val="accent4">
              <a:lumMod val="50000"/>
            </a:schemeClr>
          </a:solidFill>
        </a:ln>
        <a:effectLst/>
      </dsp:spPr>
      <dsp:style>
        <a:lnRef idx="0">
          <a:scrgbClr r="0" g="0" b="0"/>
        </a:lnRef>
        <a:fillRef idx="1">
          <a:scrgbClr r="0" g="0" b="0"/>
        </a:fillRef>
        <a:effectRef idx="0">
          <a:scrgbClr r="0" g="0" b="0"/>
        </a:effectRef>
        <a:fontRef idx="minor"/>
      </dsp:style>
    </dsp:sp>
    <dsp:sp modelId="{DB106269-981D-4C8E-9B3C-7B1592FE1AF4}">
      <dsp:nvSpPr>
        <dsp:cNvPr id="0" name=""/>
        <dsp:cNvSpPr/>
      </dsp:nvSpPr>
      <dsp:spPr>
        <a:xfrm>
          <a:off x="0" y="0"/>
          <a:ext cx="1417476" cy="12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65000"/>
                </a:schemeClr>
              </a:solidFill>
            </a:rPr>
            <a:t>October 2</a:t>
          </a:r>
        </a:p>
        <a:p>
          <a:pPr marL="0" lvl="0" indent="0" algn="ctr" defTabSz="666750">
            <a:lnSpc>
              <a:spcPct val="90000"/>
            </a:lnSpc>
            <a:spcBef>
              <a:spcPct val="0"/>
            </a:spcBef>
            <a:spcAft>
              <a:spcPct val="35000"/>
            </a:spcAft>
            <a:buNone/>
          </a:pPr>
          <a:r>
            <a:rPr lang="en-US" sz="1500" b="1" kern="1200" dirty="0">
              <a:solidFill>
                <a:schemeClr val="bg1">
                  <a:lumMod val="65000"/>
                </a:schemeClr>
              </a:solidFill>
            </a:rPr>
            <a:t>Verification Begins</a:t>
          </a:r>
        </a:p>
      </dsp:txBody>
      <dsp:txXfrm>
        <a:off x="0" y="0"/>
        <a:ext cx="1417476" cy="1259840"/>
      </dsp:txXfrm>
    </dsp:sp>
    <dsp:sp modelId="{919C1339-7D56-49B5-8DA4-EE0F618EE567}">
      <dsp:nvSpPr>
        <dsp:cNvPr id="0" name=""/>
        <dsp:cNvSpPr/>
      </dsp:nvSpPr>
      <dsp:spPr>
        <a:xfrm>
          <a:off x="978089" y="1447798"/>
          <a:ext cx="314960" cy="314960"/>
        </a:xfrm>
        <a:prstGeom prst="ellipse">
          <a:avLst/>
        </a:prstGeom>
        <a:solidFill>
          <a:schemeClr val="accent5">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A09C0-15F0-4198-908E-20471A28D2FF}">
      <dsp:nvSpPr>
        <dsp:cNvPr id="0" name=""/>
        <dsp:cNvSpPr/>
      </dsp:nvSpPr>
      <dsp:spPr>
        <a:xfrm>
          <a:off x="3714574" y="271545"/>
          <a:ext cx="2063661" cy="12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t>November 17 Online Verification Report Opens AND Online Survey to SFAs</a:t>
          </a:r>
        </a:p>
      </dsp:txBody>
      <dsp:txXfrm>
        <a:off x="3714574" y="271545"/>
        <a:ext cx="2063661" cy="1259840"/>
      </dsp:txXfrm>
    </dsp:sp>
    <dsp:sp modelId="{70FBB53C-3C20-423E-8990-EF7654AC2AC4}">
      <dsp:nvSpPr>
        <dsp:cNvPr id="0" name=""/>
        <dsp:cNvSpPr/>
      </dsp:nvSpPr>
      <dsp:spPr>
        <a:xfrm>
          <a:off x="2784083" y="1450019"/>
          <a:ext cx="314960" cy="314960"/>
        </a:xfrm>
        <a:prstGeom prst="ellipse">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BF-B2FE-4337-9DAB-8D36E3073FFA}">
      <dsp:nvSpPr>
        <dsp:cNvPr id="0" name=""/>
        <dsp:cNvSpPr/>
      </dsp:nvSpPr>
      <dsp:spPr>
        <a:xfrm>
          <a:off x="1808068" y="2238108"/>
          <a:ext cx="2206004" cy="34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65000"/>
                </a:schemeClr>
              </a:solidFill>
            </a:rPr>
            <a:t>November 15</a:t>
          </a:r>
        </a:p>
        <a:p>
          <a:pPr marL="0" lvl="0" indent="0" algn="ctr" defTabSz="666750">
            <a:lnSpc>
              <a:spcPct val="90000"/>
            </a:lnSpc>
            <a:spcBef>
              <a:spcPct val="0"/>
            </a:spcBef>
            <a:spcAft>
              <a:spcPct val="35000"/>
            </a:spcAft>
            <a:buNone/>
          </a:pPr>
          <a:r>
            <a:rPr lang="en-US" sz="1500" b="1" kern="1200" dirty="0">
              <a:solidFill>
                <a:schemeClr val="bg1">
                  <a:lumMod val="65000"/>
                </a:schemeClr>
              </a:solidFill>
            </a:rPr>
            <a:t> Verification Ends</a:t>
          </a:r>
        </a:p>
      </dsp:txBody>
      <dsp:txXfrm>
        <a:off x="1808068" y="2238108"/>
        <a:ext cx="2206004" cy="345435"/>
      </dsp:txXfrm>
    </dsp:sp>
    <dsp:sp modelId="{9AFD5A01-BC16-473C-AA93-23071A281736}">
      <dsp:nvSpPr>
        <dsp:cNvPr id="0" name=""/>
        <dsp:cNvSpPr/>
      </dsp:nvSpPr>
      <dsp:spPr>
        <a:xfrm>
          <a:off x="4557396" y="1447798"/>
          <a:ext cx="314960" cy="31496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CD3C-D0A5-487F-8253-BA6075CE5D18}">
      <dsp:nvSpPr>
        <dsp:cNvPr id="0" name=""/>
        <dsp:cNvSpPr/>
      </dsp:nvSpPr>
      <dsp:spPr>
        <a:xfrm>
          <a:off x="0" y="1276154"/>
          <a:ext cx="7086600" cy="628883"/>
        </a:xfrm>
        <a:prstGeom prst="notchedRightArrow">
          <a:avLst/>
        </a:prstGeom>
        <a:solidFill>
          <a:schemeClr val="accent1">
            <a:lumMod val="75000"/>
          </a:schemeClr>
        </a:solidFill>
        <a:ln>
          <a:solidFill>
            <a:schemeClr val="accent4">
              <a:lumMod val="50000"/>
            </a:schemeClr>
          </a:solidFill>
        </a:ln>
        <a:effectLst/>
      </dsp:spPr>
      <dsp:style>
        <a:lnRef idx="0">
          <a:scrgbClr r="0" g="0" b="0"/>
        </a:lnRef>
        <a:fillRef idx="1">
          <a:scrgbClr r="0" g="0" b="0"/>
        </a:fillRef>
        <a:effectRef idx="0">
          <a:scrgbClr r="0" g="0" b="0"/>
        </a:effectRef>
        <a:fontRef idx="minor"/>
      </dsp:style>
    </dsp:sp>
    <dsp:sp modelId="{DB106269-981D-4C8E-9B3C-7B1592FE1AF4}">
      <dsp:nvSpPr>
        <dsp:cNvPr id="0" name=""/>
        <dsp:cNvSpPr/>
      </dsp:nvSpPr>
      <dsp:spPr>
        <a:xfrm>
          <a:off x="0" y="76204"/>
          <a:ext cx="1505583" cy="117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65000"/>
                </a:schemeClr>
              </a:solidFill>
            </a:rPr>
            <a:t>October 2</a:t>
          </a:r>
        </a:p>
        <a:p>
          <a:pPr marL="0" lvl="0" indent="0" algn="ctr" defTabSz="666750">
            <a:lnSpc>
              <a:spcPct val="90000"/>
            </a:lnSpc>
            <a:spcBef>
              <a:spcPct val="0"/>
            </a:spcBef>
            <a:spcAft>
              <a:spcPct val="35000"/>
            </a:spcAft>
            <a:buNone/>
          </a:pPr>
          <a:r>
            <a:rPr lang="en-US" sz="1500" b="1" kern="1200" dirty="0">
              <a:solidFill>
                <a:schemeClr val="bg1">
                  <a:lumMod val="65000"/>
                </a:schemeClr>
              </a:solidFill>
            </a:rPr>
            <a:t>Verification Begins</a:t>
          </a:r>
        </a:p>
      </dsp:txBody>
      <dsp:txXfrm>
        <a:off x="0" y="76204"/>
        <a:ext cx="1505583" cy="1176627"/>
      </dsp:txXfrm>
    </dsp:sp>
    <dsp:sp modelId="{919C1339-7D56-49B5-8DA4-EE0F618EE567}">
      <dsp:nvSpPr>
        <dsp:cNvPr id="0" name=""/>
        <dsp:cNvSpPr/>
      </dsp:nvSpPr>
      <dsp:spPr>
        <a:xfrm>
          <a:off x="547976" y="1414987"/>
          <a:ext cx="314441" cy="314441"/>
        </a:xfrm>
        <a:prstGeom prst="ellipse">
          <a:avLst/>
        </a:prstGeom>
        <a:solidFill>
          <a:schemeClr val="accent5">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5A6FA-E340-4FFD-BB44-00703541AA20}">
      <dsp:nvSpPr>
        <dsp:cNvPr id="0" name=""/>
        <dsp:cNvSpPr/>
      </dsp:nvSpPr>
      <dsp:spPr>
        <a:xfrm>
          <a:off x="1568311" y="1800807"/>
          <a:ext cx="1622966" cy="125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a:solidFill>
                <a:schemeClr val="bg1">
                  <a:lumMod val="65000"/>
                </a:schemeClr>
              </a:solidFill>
            </a:rPr>
            <a:t>November 15</a:t>
          </a:r>
        </a:p>
        <a:p>
          <a:pPr marL="0" lvl="0" indent="0" algn="ctr" defTabSz="666750">
            <a:lnSpc>
              <a:spcPct val="90000"/>
            </a:lnSpc>
            <a:spcBef>
              <a:spcPct val="0"/>
            </a:spcBef>
            <a:spcAft>
              <a:spcPct val="35000"/>
            </a:spcAft>
            <a:buNone/>
          </a:pPr>
          <a:r>
            <a:rPr lang="en-US" sz="1500" b="1" kern="1200">
              <a:solidFill>
                <a:schemeClr val="bg1">
                  <a:lumMod val="65000"/>
                </a:schemeClr>
              </a:solidFill>
            </a:rPr>
            <a:t> Verification Ends</a:t>
          </a:r>
        </a:p>
      </dsp:txBody>
      <dsp:txXfrm>
        <a:off x="1568311" y="1800807"/>
        <a:ext cx="1622966" cy="1257766"/>
      </dsp:txXfrm>
    </dsp:sp>
    <dsp:sp modelId="{853A9BFE-BE8C-4CE6-96D3-C2370A61E904}">
      <dsp:nvSpPr>
        <dsp:cNvPr id="0" name=""/>
        <dsp:cNvSpPr/>
      </dsp:nvSpPr>
      <dsp:spPr>
        <a:xfrm>
          <a:off x="2182016" y="1414987"/>
          <a:ext cx="314441" cy="3144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7125F-ECDC-478D-A35A-9CEC6FCB0FEB}">
      <dsp:nvSpPr>
        <dsp:cNvPr id="0" name=""/>
        <dsp:cNvSpPr/>
      </dsp:nvSpPr>
      <dsp:spPr>
        <a:xfrm>
          <a:off x="3303033" y="104784"/>
          <a:ext cx="1716131" cy="125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a:solidFill>
                <a:schemeClr val="bg1">
                  <a:lumMod val="65000"/>
                </a:schemeClr>
              </a:solidFill>
            </a:rPr>
            <a:t>November 17 Online Verification Report Open AND Online Survey to SFAs</a:t>
          </a:r>
        </a:p>
      </dsp:txBody>
      <dsp:txXfrm>
        <a:off x="3303033" y="104784"/>
        <a:ext cx="1716131" cy="1257766"/>
      </dsp:txXfrm>
    </dsp:sp>
    <dsp:sp modelId="{D291960B-1353-4216-A16A-58D3851201A3}">
      <dsp:nvSpPr>
        <dsp:cNvPr id="0" name=""/>
        <dsp:cNvSpPr/>
      </dsp:nvSpPr>
      <dsp:spPr>
        <a:xfrm>
          <a:off x="3991351" y="1410600"/>
          <a:ext cx="314441" cy="3144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9E9A2-BC67-4DB0-B364-6AB42C0F3FBE}">
      <dsp:nvSpPr>
        <dsp:cNvPr id="0" name=""/>
        <dsp:cNvSpPr/>
      </dsp:nvSpPr>
      <dsp:spPr>
        <a:xfrm>
          <a:off x="5296643" y="1752596"/>
          <a:ext cx="1442730" cy="125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December 8 Online Verification Report Closes</a:t>
          </a:r>
        </a:p>
      </dsp:txBody>
      <dsp:txXfrm>
        <a:off x="5296643" y="1752596"/>
        <a:ext cx="1442730" cy="1257766"/>
      </dsp:txXfrm>
    </dsp:sp>
    <dsp:sp modelId="{79F7AF36-0234-4062-A20E-763F5E8624EF}">
      <dsp:nvSpPr>
        <dsp:cNvPr id="0" name=""/>
        <dsp:cNvSpPr/>
      </dsp:nvSpPr>
      <dsp:spPr>
        <a:xfrm>
          <a:off x="5851771" y="1413194"/>
          <a:ext cx="314441" cy="31444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C5E59-0CA6-4CEA-8FBB-C86EEFF1D9EB}">
      <dsp:nvSpPr>
        <dsp:cNvPr id="0" name=""/>
        <dsp:cNvSpPr/>
      </dsp:nvSpPr>
      <dsp:spPr>
        <a:xfrm>
          <a:off x="0" y="2175669"/>
          <a:ext cx="7886700" cy="0"/>
        </a:xfrm>
        <a:prstGeom prst="line">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CBD62-FE0B-4578-AD0D-551367F1121B}">
      <dsp:nvSpPr>
        <dsp:cNvPr id="0" name=""/>
        <dsp:cNvSpPr/>
      </dsp:nvSpPr>
      <dsp:spPr>
        <a:xfrm>
          <a:off x="236601" y="1348914"/>
          <a:ext cx="3470148" cy="52216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16 Nov. 2023 – 15 Feb. 2024</a:t>
          </a:r>
        </a:p>
      </dsp:txBody>
      <dsp:txXfrm>
        <a:off x="236601" y="1348914"/>
        <a:ext cx="3470148" cy="522160"/>
      </dsp:txXfrm>
    </dsp:sp>
    <dsp:sp modelId="{2285B0C5-B13B-4E5C-BCFE-3BB0839891E5}">
      <dsp:nvSpPr>
        <dsp:cNvPr id="0" name=""/>
        <dsp:cNvSpPr/>
      </dsp:nvSpPr>
      <dsp:spPr>
        <a:xfrm>
          <a:off x="236601" y="165242"/>
          <a:ext cx="3470148" cy="118367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Data must be collected from November 16, 2023 - February 15, 2024 for the households that did not respond to verification.</a:t>
          </a:r>
        </a:p>
      </dsp:txBody>
      <dsp:txXfrm>
        <a:off x="236601" y="165242"/>
        <a:ext cx="3470148" cy="1183672"/>
      </dsp:txXfrm>
    </dsp:sp>
    <dsp:sp modelId="{3FC56C4A-3C1D-4D1F-A1D6-9D13ACA9167E}">
      <dsp:nvSpPr>
        <dsp:cNvPr id="0" name=""/>
        <dsp:cNvSpPr/>
      </dsp:nvSpPr>
      <dsp:spPr>
        <a:xfrm>
          <a:off x="1971675" y="1871075"/>
          <a:ext cx="0" cy="304593"/>
        </a:xfrm>
        <a:prstGeom prst="line">
          <a:avLst/>
        </a:pr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64A555-0450-4CF7-A461-6D03FA1A368D}">
      <dsp:nvSpPr>
        <dsp:cNvPr id="0" name=""/>
        <dsp:cNvSpPr/>
      </dsp:nvSpPr>
      <dsp:spPr>
        <a:xfrm>
          <a:off x="4179951" y="2480262"/>
          <a:ext cx="3470148" cy="52216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17 Feb. 2024</a:t>
          </a:r>
        </a:p>
      </dsp:txBody>
      <dsp:txXfrm>
        <a:off x="4179951" y="2480262"/>
        <a:ext cx="3470148" cy="522160"/>
      </dsp:txXfrm>
    </dsp:sp>
    <dsp:sp modelId="{7AB8986C-6C84-4F93-BED8-FA52D536EFE8}">
      <dsp:nvSpPr>
        <dsp:cNvPr id="0" name=""/>
        <dsp:cNvSpPr/>
      </dsp:nvSpPr>
      <dsp:spPr>
        <a:xfrm>
          <a:off x="4179951" y="3002423"/>
          <a:ext cx="3470148" cy="969954"/>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The data must be reported on a survey to be distributed online on February 17, 2024.</a:t>
          </a:r>
        </a:p>
      </dsp:txBody>
      <dsp:txXfrm>
        <a:off x="4179951" y="3002423"/>
        <a:ext cx="3470148" cy="969954"/>
      </dsp:txXfrm>
    </dsp:sp>
    <dsp:sp modelId="{7DE5CC29-E54B-4776-BF1A-DD472D5963F8}">
      <dsp:nvSpPr>
        <dsp:cNvPr id="0" name=""/>
        <dsp:cNvSpPr/>
      </dsp:nvSpPr>
      <dsp:spPr>
        <a:xfrm>
          <a:off x="5915024" y="2175668"/>
          <a:ext cx="0" cy="304593"/>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BC6F73-43E0-4B90-A2F1-B32C050E5BC8}">
      <dsp:nvSpPr>
        <dsp:cNvPr id="0" name=""/>
        <dsp:cNvSpPr/>
      </dsp:nvSpPr>
      <dsp:spPr>
        <a:xfrm rot="2700000">
          <a:off x="1937829" y="2141823"/>
          <a:ext cx="67690" cy="67690"/>
        </a:xfrm>
        <a:prstGeom prst="rect">
          <a:avLst/>
        </a:prstGeom>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2AA58-E0AB-4067-A273-A754F1B677CB}">
      <dsp:nvSpPr>
        <dsp:cNvPr id="0" name=""/>
        <dsp:cNvSpPr/>
      </dsp:nvSpPr>
      <dsp:spPr>
        <a:xfrm rot="2700000">
          <a:off x="5881179" y="2141823"/>
          <a:ext cx="67690" cy="67690"/>
        </a:xfrm>
        <a:prstGeom prst="rect">
          <a:avLst/>
        </a:prstGeom>
        <a:solidFill>
          <a:schemeClr val="accent3">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22CBA-39CA-4281-8CEB-416B9BA33366}">
      <dsp:nvSpPr>
        <dsp:cNvPr id="0" name=""/>
        <dsp:cNvSpPr/>
      </dsp:nvSpPr>
      <dsp:spPr>
        <a:xfrm>
          <a:off x="140318" y="1689477"/>
          <a:ext cx="7168817" cy="880376"/>
        </a:xfrm>
        <a:prstGeom prst="notchedRightArrow">
          <a:avLst/>
        </a:prstGeom>
        <a:solidFill>
          <a:schemeClr val="accent1">
            <a:lumMod val="75000"/>
          </a:schemeClr>
        </a:solidFill>
        <a:ln>
          <a:solidFill>
            <a:schemeClr val="accent4">
              <a:lumMod val="60000"/>
              <a:lumOff val="40000"/>
            </a:schemeClr>
          </a:solidFill>
        </a:ln>
        <a:effectLst/>
      </dsp:spPr>
      <dsp:style>
        <a:lnRef idx="0">
          <a:scrgbClr r="0" g="0" b="0"/>
        </a:lnRef>
        <a:fillRef idx="1">
          <a:scrgbClr r="0" g="0" b="0"/>
        </a:fillRef>
        <a:effectRef idx="0">
          <a:scrgbClr r="0" g="0" b="0"/>
        </a:effectRef>
        <a:fontRef idx="minor"/>
      </dsp:style>
    </dsp:sp>
    <dsp:sp modelId="{3C9E5D39-96F0-450C-B5FF-52B7A5E5B221}">
      <dsp:nvSpPr>
        <dsp:cNvPr id="0" name=""/>
        <dsp:cNvSpPr/>
      </dsp:nvSpPr>
      <dsp:spPr>
        <a:xfrm>
          <a:off x="162504" y="279278"/>
          <a:ext cx="710373"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October 2 Verification Begins</a:t>
          </a:r>
        </a:p>
      </dsp:txBody>
      <dsp:txXfrm>
        <a:off x="162504" y="279278"/>
        <a:ext cx="710373" cy="1625600"/>
      </dsp:txXfrm>
    </dsp:sp>
    <dsp:sp modelId="{37620487-F98D-4D4C-BBCC-AD8DF2E3CC94}">
      <dsp:nvSpPr>
        <dsp:cNvPr id="0" name=""/>
        <dsp:cNvSpPr/>
      </dsp:nvSpPr>
      <dsp:spPr>
        <a:xfrm>
          <a:off x="494288" y="1930400"/>
          <a:ext cx="406400" cy="4064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F01E2-FA19-4D70-B20C-D5FD0D61C0E3}">
      <dsp:nvSpPr>
        <dsp:cNvPr id="0" name=""/>
        <dsp:cNvSpPr/>
      </dsp:nvSpPr>
      <dsp:spPr>
        <a:xfrm>
          <a:off x="1095260" y="2336799"/>
          <a:ext cx="123168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a:t>November 15 Verification Ends</a:t>
          </a:r>
        </a:p>
      </dsp:txBody>
      <dsp:txXfrm>
        <a:off x="1095260" y="2336799"/>
        <a:ext cx="1231687" cy="1625600"/>
      </dsp:txXfrm>
    </dsp:sp>
    <dsp:sp modelId="{297DA31D-D530-47DA-8E79-BD58EEB4128A}">
      <dsp:nvSpPr>
        <dsp:cNvPr id="0" name=""/>
        <dsp:cNvSpPr/>
      </dsp:nvSpPr>
      <dsp:spPr>
        <a:xfrm>
          <a:off x="1501294" y="1930400"/>
          <a:ext cx="405485" cy="4064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DDE56-BE66-42C5-AD2F-3A9D331790D7}">
      <dsp:nvSpPr>
        <dsp:cNvPr id="0" name=""/>
        <dsp:cNvSpPr/>
      </dsp:nvSpPr>
      <dsp:spPr>
        <a:xfrm>
          <a:off x="2215561" y="297175"/>
          <a:ext cx="123149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November 17 Verification Summary Report Opens/Online Survey</a:t>
          </a:r>
        </a:p>
      </dsp:txBody>
      <dsp:txXfrm>
        <a:off x="2215561" y="297175"/>
        <a:ext cx="1231495" cy="1625600"/>
      </dsp:txXfrm>
    </dsp:sp>
    <dsp:sp modelId="{C7979C74-A442-497D-9E43-CAFB3998DC63}">
      <dsp:nvSpPr>
        <dsp:cNvPr id="0" name=""/>
        <dsp:cNvSpPr/>
      </dsp:nvSpPr>
      <dsp:spPr>
        <a:xfrm>
          <a:off x="2643662" y="1930400"/>
          <a:ext cx="406400" cy="4064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E6E9D-80AD-45B4-B4CA-200FDF26B8E7}">
      <dsp:nvSpPr>
        <dsp:cNvPr id="0" name=""/>
        <dsp:cNvSpPr/>
      </dsp:nvSpPr>
      <dsp:spPr>
        <a:xfrm>
          <a:off x="3409925" y="2336799"/>
          <a:ext cx="14494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December 8 Verification Report Closes</a:t>
          </a:r>
        </a:p>
      </dsp:txBody>
      <dsp:txXfrm>
        <a:off x="3409925" y="2336799"/>
        <a:ext cx="1449459" cy="1625600"/>
      </dsp:txXfrm>
    </dsp:sp>
    <dsp:sp modelId="{D33B4D6D-EBA0-4631-92DE-9D9CF6C8D3C9}">
      <dsp:nvSpPr>
        <dsp:cNvPr id="0" name=""/>
        <dsp:cNvSpPr/>
      </dsp:nvSpPr>
      <dsp:spPr>
        <a:xfrm>
          <a:off x="3957512" y="1930400"/>
          <a:ext cx="406400" cy="4064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E72BA-0024-417B-9F20-62B300E9679B}">
      <dsp:nvSpPr>
        <dsp:cNvPr id="0" name=""/>
        <dsp:cNvSpPr/>
      </dsp:nvSpPr>
      <dsp:spPr>
        <a:xfrm>
          <a:off x="4884234" y="230510"/>
          <a:ext cx="104287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a:t>February 15 Data Collection</a:t>
          </a:r>
        </a:p>
      </dsp:txBody>
      <dsp:txXfrm>
        <a:off x="4884234" y="230510"/>
        <a:ext cx="1042870" cy="1625600"/>
      </dsp:txXfrm>
    </dsp:sp>
    <dsp:sp modelId="{0E7F2903-E457-4CF1-8AD6-5BB956800D40}">
      <dsp:nvSpPr>
        <dsp:cNvPr id="0" name=""/>
        <dsp:cNvSpPr/>
      </dsp:nvSpPr>
      <dsp:spPr>
        <a:xfrm>
          <a:off x="5248075" y="1930400"/>
          <a:ext cx="406400" cy="4064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36913-A4FF-46EC-9F26-4AC484794FF1}">
      <dsp:nvSpPr>
        <dsp:cNvPr id="0" name=""/>
        <dsp:cNvSpPr/>
      </dsp:nvSpPr>
      <dsp:spPr>
        <a:xfrm>
          <a:off x="5908102" y="2336799"/>
          <a:ext cx="116585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February 19  Online Survey</a:t>
          </a:r>
        </a:p>
      </dsp:txBody>
      <dsp:txXfrm>
        <a:off x="5908102" y="2336799"/>
        <a:ext cx="1165850" cy="1625600"/>
      </dsp:txXfrm>
    </dsp:sp>
    <dsp:sp modelId="{90075ACA-FF72-4B8B-A676-71B81E2AD029}">
      <dsp:nvSpPr>
        <dsp:cNvPr id="0" name=""/>
        <dsp:cNvSpPr/>
      </dsp:nvSpPr>
      <dsp:spPr>
        <a:xfrm>
          <a:off x="6282936" y="1920290"/>
          <a:ext cx="421111" cy="42661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D6643-62A1-4514-AA45-D0F713C75E13}">
      <dsp:nvSpPr>
        <dsp:cNvPr id="0" name=""/>
        <dsp:cNvSpPr/>
      </dsp:nvSpPr>
      <dsp:spPr>
        <a:xfrm>
          <a:off x="0" y="0"/>
          <a:ext cx="7791536" cy="8647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245 approved free and reduced applications on file </a:t>
          </a:r>
        </a:p>
      </dsp:txBody>
      <dsp:txXfrm>
        <a:off x="42211" y="42211"/>
        <a:ext cx="7707114" cy="780281"/>
      </dsp:txXfrm>
    </dsp:sp>
    <dsp:sp modelId="{3BB44FDA-327F-451C-8892-FBD68B1E7D66}">
      <dsp:nvSpPr>
        <dsp:cNvPr id="0" name=""/>
        <dsp:cNvSpPr/>
      </dsp:nvSpPr>
      <dsp:spPr>
        <a:xfrm>
          <a:off x="0" y="945559"/>
          <a:ext cx="7791536" cy="8647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50 applications (</a:t>
          </a:r>
          <a:r>
            <a:rPr lang="en-US" sz="2300" b="1" u="sng" kern="1200" dirty="0"/>
            <a:t>Error Prone</a:t>
          </a:r>
          <a:r>
            <a:rPr lang="en-US" sz="2300" kern="1200" dirty="0"/>
            <a:t>)</a:t>
          </a:r>
        </a:p>
      </dsp:txBody>
      <dsp:txXfrm>
        <a:off x="42211" y="987770"/>
        <a:ext cx="7707114" cy="780281"/>
      </dsp:txXfrm>
    </dsp:sp>
    <dsp:sp modelId="{FFC4081E-4930-4406-AD4A-33461024178F}">
      <dsp:nvSpPr>
        <dsp:cNvPr id="0" name=""/>
        <dsp:cNvSpPr/>
      </dsp:nvSpPr>
      <dsp:spPr>
        <a:xfrm>
          <a:off x="0" y="1873622"/>
          <a:ext cx="7791536" cy="86470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You would select 8 applications randomly from the 50 </a:t>
          </a:r>
          <a:r>
            <a:rPr lang="en-US" sz="2200" b="1" u="sng" kern="1200"/>
            <a:t>error prone </a:t>
          </a:r>
          <a:r>
            <a:rPr lang="en-US" sz="2200" kern="1200"/>
            <a:t>applications.</a:t>
          </a:r>
        </a:p>
      </dsp:txBody>
      <dsp:txXfrm>
        <a:off x="42211" y="1915833"/>
        <a:ext cx="7707114" cy="7802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50560-E796-436A-A595-FEC98680CF25}">
      <dsp:nvSpPr>
        <dsp:cNvPr id="0" name=""/>
        <dsp:cNvSpPr/>
      </dsp:nvSpPr>
      <dsp:spPr>
        <a:xfrm>
          <a:off x="79486" y="438916"/>
          <a:ext cx="3511658" cy="222990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B879A-8A15-4C24-B085-533EBE6EC774}">
      <dsp:nvSpPr>
        <dsp:cNvPr id="0" name=""/>
        <dsp:cNvSpPr/>
      </dsp:nvSpPr>
      <dsp:spPr>
        <a:xfrm>
          <a:off x="469670" y="809591"/>
          <a:ext cx="3511658" cy="222990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Example: </a:t>
          </a:r>
        </a:p>
        <a:p>
          <a:pPr marL="0" lvl="0" indent="0" algn="ctr" defTabSz="1600200">
            <a:lnSpc>
              <a:spcPct val="90000"/>
            </a:lnSpc>
            <a:spcBef>
              <a:spcPct val="0"/>
            </a:spcBef>
            <a:spcAft>
              <a:spcPct val="35000"/>
            </a:spcAft>
            <a:buNone/>
          </a:pPr>
          <a:r>
            <a:rPr lang="en-US" sz="3600" b="1" kern="1200" dirty="0"/>
            <a:t>3%  X  2005 = 60.15</a:t>
          </a:r>
          <a:endParaRPr lang="en-US" sz="3600" kern="1200" dirty="0"/>
        </a:p>
      </dsp:txBody>
      <dsp:txXfrm>
        <a:off x="534982" y="874903"/>
        <a:ext cx="3381034" cy="2099279"/>
      </dsp:txXfrm>
    </dsp:sp>
    <dsp:sp modelId="{010D76E0-65C6-462C-951A-C48E5D304521}">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7A491-44A7-4EEB-9787-11CC8746A2A6}">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 to verify = 61</a:t>
          </a:r>
          <a:endParaRPr lang="en-US" sz="4000" kern="1200" dirty="0"/>
        </a:p>
      </dsp:txBody>
      <dsp:txXfrm>
        <a:off x="4748523" y="980400"/>
        <a:ext cx="3381034" cy="20992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0A974-57EC-471D-BF18-B35220F69A09}">
      <dsp:nvSpPr>
        <dsp:cNvPr id="0" name=""/>
        <dsp:cNvSpPr/>
      </dsp:nvSpPr>
      <dsp:spPr>
        <a:xfrm>
          <a:off x="0" y="4753"/>
          <a:ext cx="5124159" cy="10728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357F6-D76E-46B2-9299-1B9E4B5F85DD}">
      <dsp:nvSpPr>
        <dsp:cNvPr id="0" name=""/>
        <dsp:cNvSpPr/>
      </dsp:nvSpPr>
      <dsp:spPr>
        <a:xfrm>
          <a:off x="324536" y="246144"/>
          <a:ext cx="590642" cy="5900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CA4E0F-EE86-4BA0-AD85-A61D1D294913}">
      <dsp:nvSpPr>
        <dsp:cNvPr id="0" name=""/>
        <dsp:cNvSpPr/>
      </dsp:nvSpPr>
      <dsp:spPr>
        <a:xfrm>
          <a:off x="1239714" y="4753"/>
          <a:ext cx="3865352" cy="110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1" tIns="117091" rIns="117091" bIns="117091" numCol="1" spcCol="1270" anchor="ctr" anchorCtr="0">
          <a:noAutofit/>
        </a:bodyPr>
        <a:lstStyle/>
        <a:p>
          <a:pPr marL="0" lvl="0" indent="0" algn="l" defTabSz="711200">
            <a:lnSpc>
              <a:spcPct val="90000"/>
            </a:lnSpc>
            <a:spcBef>
              <a:spcPct val="0"/>
            </a:spcBef>
            <a:spcAft>
              <a:spcPct val="35000"/>
            </a:spcAft>
            <a:buNone/>
          </a:pPr>
          <a:r>
            <a:rPr lang="en-US" sz="1600" b="1" kern="1200" dirty="0"/>
            <a:t>Lowered Non-Response Rate</a:t>
          </a:r>
          <a:endParaRPr lang="en-US" sz="1600" kern="1200" dirty="0"/>
        </a:p>
      </dsp:txBody>
      <dsp:txXfrm>
        <a:off x="1239714" y="4753"/>
        <a:ext cx="3865352" cy="1106372"/>
      </dsp:txXfrm>
    </dsp:sp>
    <dsp:sp modelId="{09C87821-6790-4D4E-9F3B-4279373E6483}">
      <dsp:nvSpPr>
        <dsp:cNvPr id="0" name=""/>
        <dsp:cNvSpPr/>
      </dsp:nvSpPr>
      <dsp:spPr>
        <a:xfrm>
          <a:off x="0" y="1387719"/>
          <a:ext cx="5124159" cy="10728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BAC83-FD19-4E12-AFD1-607478F992D9}">
      <dsp:nvSpPr>
        <dsp:cNvPr id="0" name=""/>
        <dsp:cNvSpPr/>
      </dsp:nvSpPr>
      <dsp:spPr>
        <a:xfrm>
          <a:off x="324536" y="1629110"/>
          <a:ext cx="590642" cy="5900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7F1177-AC44-403C-B6F8-23F4FA8437A7}">
      <dsp:nvSpPr>
        <dsp:cNvPr id="0" name=""/>
        <dsp:cNvSpPr/>
      </dsp:nvSpPr>
      <dsp:spPr>
        <a:xfrm>
          <a:off x="1239714" y="1387719"/>
          <a:ext cx="3865352" cy="110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1" tIns="117091" rIns="117091" bIns="117091" numCol="1" spcCol="1270" anchor="ctr" anchorCtr="0">
          <a:noAutofit/>
        </a:bodyPr>
        <a:lstStyle/>
        <a:p>
          <a:pPr marL="0" lvl="0" indent="0" algn="l" defTabSz="711200">
            <a:lnSpc>
              <a:spcPct val="90000"/>
            </a:lnSpc>
            <a:spcBef>
              <a:spcPct val="0"/>
            </a:spcBef>
            <a:spcAft>
              <a:spcPct val="35000"/>
            </a:spcAft>
            <a:buNone/>
          </a:pPr>
          <a:r>
            <a:rPr lang="en-US" sz="1600" kern="1200" dirty="0"/>
            <a:t>An SFA may choose an alternate sample size method when the non-response rate for the previous year is less than 20%</a:t>
          </a:r>
        </a:p>
      </dsp:txBody>
      <dsp:txXfrm>
        <a:off x="1239714" y="1387719"/>
        <a:ext cx="3865352" cy="1106372"/>
      </dsp:txXfrm>
    </dsp:sp>
    <dsp:sp modelId="{EE3AEF2B-C680-4F83-8903-69606447494F}">
      <dsp:nvSpPr>
        <dsp:cNvPr id="0" name=""/>
        <dsp:cNvSpPr/>
      </dsp:nvSpPr>
      <dsp:spPr>
        <a:xfrm>
          <a:off x="0" y="2770686"/>
          <a:ext cx="5124159" cy="10728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F2D39-F72E-4337-9578-507CFA74523D}">
      <dsp:nvSpPr>
        <dsp:cNvPr id="0" name=""/>
        <dsp:cNvSpPr/>
      </dsp:nvSpPr>
      <dsp:spPr>
        <a:xfrm>
          <a:off x="324536" y="3012076"/>
          <a:ext cx="590642" cy="5900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92082A-C573-4F82-95EC-0D03FA20166D}">
      <dsp:nvSpPr>
        <dsp:cNvPr id="0" name=""/>
        <dsp:cNvSpPr/>
      </dsp:nvSpPr>
      <dsp:spPr>
        <a:xfrm>
          <a:off x="1239714" y="2770686"/>
          <a:ext cx="3865352" cy="110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1" tIns="117091" rIns="117091" bIns="117091" numCol="1" spcCol="1270" anchor="ctr" anchorCtr="0">
          <a:noAutofit/>
        </a:bodyPr>
        <a:lstStyle/>
        <a:p>
          <a:pPr marL="0" lvl="0" indent="0" algn="l" defTabSz="711200">
            <a:lnSpc>
              <a:spcPct val="90000"/>
            </a:lnSpc>
            <a:spcBef>
              <a:spcPct val="0"/>
            </a:spcBef>
            <a:spcAft>
              <a:spcPct val="35000"/>
            </a:spcAft>
            <a:buNone/>
          </a:pPr>
          <a:r>
            <a:rPr lang="en-US" sz="1600" b="1" kern="1200" dirty="0"/>
            <a:t>Improved Non-Response Rate</a:t>
          </a:r>
          <a:endParaRPr lang="en-US" sz="1600" kern="1200" dirty="0"/>
        </a:p>
      </dsp:txBody>
      <dsp:txXfrm>
        <a:off x="1239714" y="2770686"/>
        <a:ext cx="3865352" cy="1106372"/>
      </dsp:txXfrm>
    </dsp:sp>
    <dsp:sp modelId="{FE4B9343-0B97-4765-9D47-E744043CDFEE}">
      <dsp:nvSpPr>
        <dsp:cNvPr id="0" name=""/>
        <dsp:cNvSpPr/>
      </dsp:nvSpPr>
      <dsp:spPr>
        <a:xfrm>
          <a:off x="0" y="4153652"/>
          <a:ext cx="5124159" cy="10728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B6652-157E-452B-B1C7-CBD2EA0D9B27}">
      <dsp:nvSpPr>
        <dsp:cNvPr id="0" name=""/>
        <dsp:cNvSpPr/>
      </dsp:nvSpPr>
      <dsp:spPr>
        <a:xfrm>
          <a:off x="324536" y="4395042"/>
          <a:ext cx="590642" cy="5900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EC98B5-3E6E-4A09-ADD2-6E54943F3076}">
      <dsp:nvSpPr>
        <dsp:cNvPr id="0" name=""/>
        <dsp:cNvSpPr/>
      </dsp:nvSpPr>
      <dsp:spPr>
        <a:xfrm>
          <a:off x="1239714" y="4153652"/>
          <a:ext cx="3865352" cy="1106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1" tIns="117091" rIns="117091" bIns="117091" numCol="1" spcCol="1270" anchor="ctr" anchorCtr="0">
          <a:noAutofit/>
        </a:bodyPr>
        <a:lstStyle/>
        <a:p>
          <a:pPr marL="0" lvl="0" indent="0" algn="l" defTabSz="622300">
            <a:lnSpc>
              <a:spcPct val="90000"/>
            </a:lnSpc>
            <a:spcBef>
              <a:spcPct val="0"/>
            </a:spcBef>
            <a:spcAft>
              <a:spcPct val="35000"/>
            </a:spcAft>
            <a:buNone/>
          </a:pPr>
          <a:r>
            <a:rPr lang="en-US" sz="1400" kern="1200" dirty="0"/>
            <a:t>An SFA (20,000+ children) may choose an alternate sample size method if their non-response rate for Year 2 is 10% below the non-response rate for the Year 1.</a:t>
          </a:r>
        </a:p>
      </dsp:txBody>
      <dsp:txXfrm>
        <a:off x="1239714" y="4153652"/>
        <a:ext cx="3865352" cy="11063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9BB0C-BDEF-4AC5-A35D-E6804615D06E}">
      <dsp:nvSpPr>
        <dsp:cNvPr id="0" name=""/>
        <dsp:cNvSpPr/>
      </dsp:nvSpPr>
      <dsp:spPr>
        <a:xfrm>
          <a:off x="0" y="0"/>
          <a:ext cx="5729470" cy="109618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Confirming Official </a:t>
          </a:r>
          <a:r>
            <a:rPr lang="en-US" sz="2000" b="1" kern="1200"/>
            <a:t>must confirm</a:t>
          </a:r>
          <a:endParaRPr lang="en-US" sz="2000" kern="1200"/>
        </a:p>
      </dsp:txBody>
      <dsp:txXfrm>
        <a:off x="32106" y="32106"/>
        <a:ext cx="4546604" cy="1031970"/>
      </dsp:txXfrm>
    </dsp:sp>
    <dsp:sp modelId="{C6016216-1BBD-4B9A-8929-2686BBE3A950}">
      <dsp:nvSpPr>
        <dsp:cNvPr id="0" name=""/>
        <dsp:cNvSpPr/>
      </dsp:nvSpPr>
      <dsp:spPr>
        <a:xfrm>
          <a:off x="505541" y="1278879"/>
          <a:ext cx="5729470" cy="109618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eligibility status of application was approved correctly.</a:t>
          </a:r>
        </a:p>
      </dsp:txBody>
      <dsp:txXfrm>
        <a:off x="537647" y="1310985"/>
        <a:ext cx="4447198" cy="1031970"/>
      </dsp:txXfrm>
    </dsp:sp>
    <dsp:sp modelId="{B85095BB-119D-4545-BE35-C55D745BAB1C}">
      <dsp:nvSpPr>
        <dsp:cNvPr id="0" name=""/>
        <dsp:cNvSpPr/>
      </dsp:nvSpPr>
      <dsp:spPr>
        <a:xfrm>
          <a:off x="1011082" y="2557758"/>
          <a:ext cx="5729470" cy="109618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This person must initial or sign the selected application(s) prior to mailing letter to the household.</a:t>
          </a:r>
          <a:endParaRPr lang="en-US" sz="2000" kern="1200"/>
        </a:p>
      </dsp:txBody>
      <dsp:txXfrm>
        <a:off x="1043188" y="2589864"/>
        <a:ext cx="4447198" cy="1031970"/>
      </dsp:txXfrm>
    </dsp:sp>
    <dsp:sp modelId="{82840912-0457-4916-84B6-7C1CC79E6BC2}">
      <dsp:nvSpPr>
        <dsp:cNvPr id="0" name=""/>
        <dsp:cNvSpPr/>
      </dsp:nvSpPr>
      <dsp:spPr>
        <a:xfrm>
          <a:off x="5016951" y="831271"/>
          <a:ext cx="712518" cy="712518"/>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177268" y="831271"/>
        <a:ext cx="391884" cy="536170"/>
      </dsp:txXfrm>
    </dsp:sp>
    <dsp:sp modelId="{D60548C1-250B-402B-9103-F78DFEF14153}">
      <dsp:nvSpPr>
        <dsp:cNvPr id="0" name=""/>
        <dsp:cNvSpPr/>
      </dsp:nvSpPr>
      <dsp:spPr>
        <a:xfrm>
          <a:off x="5522493" y="2102843"/>
          <a:ext cx="712518" cy="712518"/>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682810" y="2102843"/>
        <a:ext cx="391884" cy="5361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7F854-FBEF-4EF0-9E19-7C2987CD9FAA}">
      <dsp:nvSpPr>
        <dsp:cNvPr id="0" name=""/>
        <dsp:cNvSpPr/>
      </dsp:nvSpPr>
      <dsp:spPr>
        <a:xfrm>
          <a:off x="0" y="1400"/>
          <a:ext cx="5124159" cy="13693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CC10D-DF1D-408E-B54C-F7EB00478FE7}">
      <dsp:nvSpPr>
        <dsp:cNvPr id="0" name=""/>
        <dsp:cNvSpPr/>
      </dsp:nvSpPr>
      <dsp:spPr>
        <a:xfrm>
          <a:off x="314008" y="400591"/>
          <a:ext cx="570925" cy="570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CCCA05-AC5F-4DB2-908F-C1A2320525B6}">
      <dsp:nvSpPr>
        <dsp:cNvPr id="0" name=""/>
        <dsp:cNvSpPr/>
      </dsp:nvSpPr>
      <dsp:spPr>
        <a:xfrm>
          <a:off x="1198942" y="167103"/>
          <a:ext cx="3925216" cy="103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60" tIns="109860" rIns="109860" bIns="109860" numCol="1" spcCol="1270" anchor="ctr" anchorCtr="0">
          <a:noAutofit/>
        </a:bodyPr>
        <a:lstStyle/>
        <a:p>
          <a:pPr marL="0" lvl="0" indent="0" algn="l" defTabSz="933450">
            <a:lnSpc>
              <a:spcPct val="90000"/>
            </a:lnSpc>
            <a:spcBef>
              <a:spcPct val="0"/>
            </a:spcBef>
            <a:spcAft>
              <a:spcPct val="35000"/>
            </a:spcAft>
            <a:buNone/>
          </a:pPr>
          <a:r>
            <a:rPr lang="en-US" sz="2100" kern="1200" dirty="0"/>
            <a:t>Proof of benefit(s)</a:t>
          </a:r>
        </a:p>
      </dsp:txBody>
      <dsp:txXfrm>
        <a:off x="1198942" y="167103"/>
        <a:ext cx="3925216" cy="1037900"/>
      </dsp:txXfrm>
    </dsp:sp>
    <dsp:sp modelId="{3692A4B0-97A0-42D7-90ED-C8198A3DEE37}">
      <dsp:nvSpPr>
        <dsp:cNvPr id="0" name=""/>
        <dsp:cNvSpPr/>
      </dsp:nvSpPr>
      <dsp:spPr>
        <a:xfrm>
          <a:off x="0" y="1630218"/>
          <a:ext cx="5124159" cy="10380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F9F5D-1178-4107-8EC0-F6A1A6541E28}">
      <dsp:nvSpPr>
        <dsp:cNvPr id="0" name=""/>
        <dsp:cNvSpPr/>
      </dsp:nvSpPr>
      <dsp:spPr>
        <a:xfrm>
          <a:off x="314008" y="1863778"/>
          <a:ext cx="570925" cy="570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3E7AAD-28DB-4553-82BB-43A43EF5257A}">
      <dsp:nvSpPr>
        <dsp:cNvPr id="0" name=""/>
        <dsp:cNvSpPr/>
      </dsp:nvSpPr>
      <dsp:spPr>
        <a:xfrm>
          <a:off x="1198942" y="1630218"/>
          <a:ext cx="3925216" cy="103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60" tIns="109860" rIns="109860" bIns="109860" numCol="1" spcCol="1270" anchor="ctr" anchorCtr="0">
          <a:noAutofit/>
        </a:bodyPr>
        <a:lstStyle/>
        <a:p>
          <a:pPr marL="0" lvl="0" indent="0" algn="l" defTabSz="933450">
            <a:lnSpc>
              <a:spcPct val="90000"/>
            </a:lnSpc>
            <a:spcBef>
              <a:spcPct val="0"/>
            </a:spcBef>
            <a:spcAft>
              <a:spcPct val="35000"/>
            </a:spcAft>
            <a:buNone/>
          </a:pPr>
          <a:r>
            <a:rPr lang="en-US" sz="2100" kern="1200" dirty="0"/>
            <a:t>Date information is required; </a:t>
          </a:r>
        </a:p>
      </dsp:txBody>
      <dsp:txXfrm>
        <a:off x="1198942" y="1630218"/>
        <a:ext cx="3925216" cy="1038045"/>
      </dsp:txXfrm>
    </dsp:sp>
    <dsp:sp modelId="{35611133-883F-461E-BE35-52AA9D477B05}">
      <dsp:nvSpPr>
        <dsp:cNvPr id="0" name=""/>
        <dsp:cNvSpPr/>
      </dsp:nvSpPr>
      <dsp:spPr>
        <a:xfrm>
          <a:off x="0" y="2927775"/>
          <a:ext cx="5124159" cy="10380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4B007-2998-45E3-9F9F-A93D1D751EB9}">
      <dsp:nvSpPr>
        <dsp:cNvPr id="0" name=""/>
        <dsp:cNvSpPr/>
      </dsp:nvSpPr>
      <dsp:spPr>
        <a:xfrm>
          <a:off x="314008" y="3161336"/>
          <a:ext cx="570925" cy="5709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4ADD59-020E-44D8-B321-297260D60ED3}">
      <dsp:nvSpPr>
        <dsp:cNvPr id="0" name=""/>
        <dsp:cNvSpPr/>
      </dsp:nvSpPr>
      <dsp:spPr>
        <a:xfrm>
          <a:off x="1198942" y="2927775"/>
          <a:ext cx="3925216" cy="103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60" tIns="109860" rIns="109860" bIns="109860" numCol="1" spcCol="1270" anchor="ctr" anchorCtr="0">
          <a:noAutofit/>
        </a:bodyPr>
        <a:lstStyle/>
        <a:p>
          <a:pPr marL="0" lvl="0" indent="0" algn="l" defTabSz="933450">
            <a:lnSpc>
              <a:spcPct val="90000"/>
            </a:lnSpc>
            <a:spcBef>
              <a:spcPct val="0"/>
            </a:spcBef>
            <a:spcAft>
              <a:spcPct val="35000"/>
            </a:spcAft>
            <a:buNone/>
          </a:pPr>
          <a:r>
            <a:rPr lang="en-US" sz="2100" kern="1200" dirty="0"/>
            <a:t>Name of an SFA official who can answer questions; and </a:t>
          </a:r>
        </a:p>
      </dsp:txBody>
      <dsp:txXfrm>
        <a:off x="1198942" y="2927775"/>
        <a:ext cx="3925216" cy="1038045"/>
      </dsp:txXfrm>
    </dsp:sp>
    <dsp:sp modelId="{19F5108D-A921-43C8-88FD-A254DABAA286}">
      <dsp:nvSpPr>
        <dsp:cNvPr id="0" name=""/>
        <dsp:cNvSpPr/>
      </dsp:nvSpPr>
      <dsp:spPr>
        <a:xfrm>
          <a:off x="0" y="4225333"/>
          <a:ext cx="5124159" cy="10380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CB1B-D405-434F-BF0D-09AAF41F1A66}">
      <dsp:nvSpPr>
        <dsp:cNvPr id="0" name=""/>
        <dsp:cNvSpPr/>
      </dsp:nvSpPr>
      <dsp:spPr>
        <a:xfrm>
          <a:off x="314008" y="4458893"/>
          <a:ext cx="570925" cy="5709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517194-7C1D-44CD-A3BB-B881B51C4168}">
      <dsp:nvSpPr>
        <dsp:cNvPr id="0" name=""/>
        <dsp:cNvSpPr/>
      </dsp:nvSpPr>
      <dsp:spPr>
        <a:xfrm>
          <a:off x="1198942" y="4225333"/>
          <a:ext cx="3925216" cy="103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60" tIns="109860" rIns="109860" bIns="109860" numCol="1" spcCol="1270" anchor="ctr" anchorCtr="0">
          <a:noAutofit/>
        </a:bodyPr>
        <a:lstStyle/>
        <a:p>
          <a:pPr marL="0" lvl="0" indent="0" algn="l" defTabSz="933450">
            <a:lnSpc>
              <a:spcPct val="90000"/>
            </a:lnSpc>
            <a:spcBef>
              <a:spcPct val="0"/>
            </a:spcBef>
            <a:spcAft>
              <a:spcPct val="35000"/>
            </a:spcAft>
            <a:buNone/>
          </a:pPr>
          <a:r>
            <a:rPr lang="en-US" sz="2100" kern="1200"/>
            <a:t>No-cost telephone number</a:t>
          </a:r>
          <a:r>
            <a:rPr lang="en-US" sz="2100" b="1" kern="1200"/>
            <a:t> </a:t>
          </a:r>
          <a:endParaRPr lang="en-US" sz="2100" kern="1200"/>
        </a:p>
      </dsp:txBody>
      <dsp:txXfrm>
        <a:off x="1198942" y="4225333"/>
        <a:ext cx="3925216" cy="103804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A805-D5B5-4ABD-A9D1-435D5B6F8286}">
      <dsp:nvSpPr>
        <dsp:cNvPr id="0" name=""/>
        <dsp:cNvSpPr/>
      </dsp:nvSpPr>
      <dsp:spPr>
        <a:xfrm>
          <a:off x="0" y="642"/>
          <a:ext cx="5124159" cy="150385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BE614-E06D-4B9F-80AF-7D5DED368120}">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086D6-DD80-4E5D-98AC-759B4792F69E}">
      <dsp:nvSpPr>
        <dsp:cNvPr id="0" name=""/>
        <dsp:cNvSpPr/>
      </dsp:nvSpPr>
      <dsp:spPr>
        <a:xfrm>
          <a:off x="1736952" y="642"/>
          <a:ext cx="3387206"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11200">
            <a:lnSpc>
              <a:spcPct val="100000"/>
            </a:lnSpc>
            <a:spcBef>
              <a:spcPct val="0"/>
            </a:spcBef>
            <a:spcAft>
              <a:spcPct val="35000"/>
            </a:spcAft>
            <a:buNone/>
          </a:pPr>
          <a:r>
            <a:rPr lang="en-US" sz="1600" kern="1200" dirty="0"/>
            <a:t>Once a school becomes aware of a language need, the school is responsible for ensuring meaningful access.</a:t>
          </a:r>
        </a:p>
      </dsp:txBody>
      <dsp:txXfrm>
        <a:off x="1736952" y="642"/>
        <a:ext cx="3387206" cy="1503855"/>
      </dsp:txXfrm>
    </dsp:sp>
    <dsp:sp modelId="{43F69DB5-9A0F-4D52-9363-575E86406B50}">
      <dsp:nvSpPr>
        <dsp:cNvPr id="0" name=""/>
        <dsp:cNvSpPr/>
      </dsp:nvSpPr>
      <dsp:spPr>
        <a:xfrm>
          <a:off x="0" y="1880461"/>
          <a:ext cx="5124159" cy="15038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EADA5-F628-4D5C-A002-F016841D89CD}">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3AB4C-EEAA-4086-A5A0-B4C12A9929B1}">
      <dsp:nvSpPr>
        <dsp:cNvPr id="0" name=""/>
        <dsp:cNvSpPr/>
      </dsp:nvSpPr>
      <dsp:spPr>
        <a:xfrm>
          <a:off x="1736952" y="1880461"/>
          <a:ext cx="3387206"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11200">
            <a:lnSpc>
              <a:spcPct val="100000"/>
            </a:lnSpc>
            <a:spcBef>
              <a:spcPct val="0"/>
            </a:spcBef>
            <a:spcAft>
              <a:spcPct val="35000"/>
            </a:spcAft>
            <a:buNone/>
          </a:pPr>
          <a:r>
            <a:rPr lang="en-US" sz="1600" kern="1200" dirty="0"/>
            <a:t>Application materials including Verification letters must be provided in an understandable language.</a:t>
          </a:r>
        </a:p>
      </dsp:txBody>
      <dsp:txXfrm>
        <a:off x="1736952" y="1880461"/>
        <a:ext cx="3387206" cy="1503855"/>
      </dsp:txXfrm>
    </dsp:sp>
    <dsp:sp modelId="{14F247AA-47EE-453E-8DB3-18F0E5670F51}">
      <dsp:nvSpPr>
        <dsp:cNvPr id="0" name=""/>
        <dsp:cNvSpPr/>
      </dsp:nvSpPr>
      <dsp:spPr>
        <a:xfrm>
          <a:off x="0" y="3760280"/>
          <a:ext cx="5124159" cy="150385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A4FDE-5F53-4311-93B9-670677566EF5}">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6B263-6BC7-4226-A461-33C9C2B93542}">
      <dsp:nvSpPr>
        <dsp:cNvPr id="0" name=""/>
        <dsp:cNvSpPr/>
      </dsp:nvSpPr>
      <dsp:spPr>
        <a:xfrm>
          <a:off x="1736952" y="3760280"/>
          <a:ext cx="3387206"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711200">
            <a:lnSpc>
              <a:spcPct val="100000"/>
            </a:lnSpc>
            <a:spcBef>
              <a:spcPct val="0"/>
            </a:spcBef>
            <a:spcAft>
              <a:spcPct val="35000"/>
            </a:spcAft>
            <a:buNone/>
          </a:pPr>
          <a:r>
            <a:rPr lang="en-US" sz="1600" kern="1200"/>
            <a:t>Simply offering the most common non-English language is not sufficient.</a:t>
          </a:r>
        </a:p>
      </dsp:txBody>
      <dsp:txXfrm>
        <a:off x="1736952" y="3760280"/>
        <a:ext cx="3387206" cy="1503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ADD88-4A68-4EFF-B054-0B32E792885B}">
      <dsp:nvSpPr>
        <dsp:cNvPr id="0" name=""/>
        <dsp:cNvSpPr/>
      </dsp:nvSpPr>
      <dsp:spPr>
        <a:xfrm>
          <a:off x="0" y="92641"/>
          <a:ext cx="4697730" cy="83537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Qualifying to Use an Alternate Sample Size</a:t>
          </a:r>
          <a:endParaRPr lang="en-US" sz="2100" kern="1200" dirty="0"/>
        </a:p>
      </dsp:txBody>
      <dsp:txXfrm>
        <a:off x="40780" y="133421"/>
        <a:ext cx="4616170" cy="753819"/>
      </dsp:txXfrm>
    </dsp:sp>
    <dsp:sp modelId="{89830EBB-6B29-4DCE-92EA-D68020972356}">
      <dsp:nvSpPr>
        <dsp:cNvPr id="0" name=""/>
        <dsp:cNvSpPr/>
      </dsp:nvSpPr>
      <dsp:spPr>
        <a:xfrm>
          <a:off x="0" y="928021"/>
          <a:ext cx="4697730"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Lowered Non-Response Rate</a:t>
          </a:r>
        </a:p>
        <a:p>
          <a:pPr marL="171450" lvl="1" indent="-171450" algn="l" defTabSz="711200">
            <a:lnSpc>
              <a:spcPct val="90000"/>
            </a:lnSpc>
            <a:spcBef>
              <a:spcPct val="0"/>
            </a:spcBef>
            <a:spcAft>
              <a:spcPct val="20000"/>
            </a:spcAft>
            <a:buChar char="•"/>
          </a:pPr>
          <a:r>
            <a:rPr lang="en-US" sz="1600" kern="1200" dirty="0"/>
            <a:t>Improved Non-Response Rate</a:t>
          </a:r>
        </a:p>
      </dsp:txBody>
      <dsp:txXfrm>
        <a:off x="0" y="928021"/>
        <a:ext cx="4697730" cy="543375"/>
      </dsp:txXfrm>
    </dsp:sp>
    <dsp:sp modelId="{F37FFFE2-4450-4DD5-BD59-C0C8FA7AD384}">
      <dsp:nvSpPr>
        <dsp:cNvPr id="0" name=""/>
        <dsp:cNvSpPr/>
      </dsp:nvSpPr>
      <dsp:spPr>
        <a:xfrm>
          <a:off x="0" y="1471396"/>
          <a:ext cx="4697730" cy="835379"/>
        </a:xfrm>
        <a:prstGeom prst="round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Post Selection Procedures</a:t>
          </a:r>
          <a:endParaRPr lang="en-US" sz="2100" kern="1200"/>
        </a:p>
      </dsp:txBody>
      <dsp:txXfrm>
        <a:off x="40780" y="1512176"/>
        <a:ext cx="4616170" cy="753819"/>
      </dsp:txXfrm>
    </dsp:sp>
    <dsp:sp modelId="{758281E8-642F-481B-9CB2-70FB1DAED24D}">
      <dsp:nvSpPr>
        <dsp:cNvPr id="0" name=""/>
        <dsp:cNvSpPr/>
      </dsp:nvSpPr>
      <dsp:spPr>
        <a:xfrm>
          <a:off x="0" y="2306776"/>
          <a:ext cx="4697730"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Confirmation reviews</a:t>
          </a:r>
        </a:p>
        <a:p>
          <a:pPr marL="171450" lvl="1" indent="-171450" algn="l" defTabSz="711200">
            <a:lnSpc>
              <a:spcPct val="90000"/>
            </a:lnSpc>
            <a:spcBef>
              <a:spcPct val="0"/>
            </a:spcBef>
            <a:spcAft>
              <a:spcPct val="20000"/>
            </a:spcAft>
            <a:buChar char="•"/>
          </a:pPr>
          <a:r>
            <a:rPr lang="en-US" sz="1600" kern="1200" dirty="0"/>
            <a:t>Replacing applications</a:t>
          </a:r>
        </a:p>
      </dsp:txBody>
      <dsp:txXfrm>
        <a:off x="0" y="2306776"/>
        <a:ext cx="4697730" cy="543375"/>
      </dsp:txXfrm>
    </dsp:sp>
    <dsp:sp modelId="{78CACD04-3B95-4805-A8E2-E8897EB630FF}">
      <dsp:nvSpPr>
        <dsp:cNvPr id="0" name=""/>
        <dsp:cNvSpPr/>
      </dsp:nvSpPr>
      <dsp:spPr>
        <a:xfrm>
          <a:off x="0" y="2850151"/>
          <a:ext cx="4697730" cy="835379"/>
        </a:xfrm>
        <a:prstGeom prst="round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Household Notification of Selection</a:t>
          </a:r>
          <a:endParaRPr lang="en-US" sz="2100" kern="1200"/>
        </a:p>
      </dsp:txBody>
      <dsp:txXfrm>
        <a:off x="40780" y="2890931"/>
        <a:ext cx="4616170" cy="753819"/>
      </dsp:txXfrm>
    </dsp:sp>
    <dsp:sp modelId="{6662D080-3B87-4C6A-82FC-8626D006DBD5}">
      <dsp:nvSpPr>
        <dsp:cNvPr id="0" name=""/>
        <dsp:cNvSpPr/>
      </dsp:nvSpPr>
      <dsp:spPr>
        <a:xfrm>
          <a:off x="0" y="3685531"/>
          <a:ext cx="469773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Contacting the household</a:t>
          </a:r>
        </a:p>
      </dsp:txBody>
      <dsp:txXfrm>
        <a:off x="0" y="3685531"/>
        <a:ext cx="4697730" cy="347760"/>
      </dsp:txXfrm>
    </dsp:sp>
    <dsp:sp modelId="{D14C88F1-A985-4A0C-B506-362B59215E17}">
      <dsp:nvSpPr>
        <dsp:cNvPr id="0" name=""/>
        <dsp:cNvSpPr/>
      </dsp:nvSpPr>
      <dsp:spPr>
        <a:xfrm>
          <a:off x="0" y="4033291"/>
          <a:ext cx="4697730" cy="835379"/>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Sources For Verification </a:t>
          </a:r>
          <a:endParaRPr lang="en-US" sz="2100" kern="1200" dirty="0"/>
        </a:p>
      </dsp:txBody>
      <dsp:txXfrm>
        <a:off x="40780" y="4074071"/>
        <a:ext cx="4616170" cy="753819"/>
      </dsp:txXfrm>
    </dsp:sp>
    <dsp:sp modelId="{68E141A7-94F4-4E8D-9151-8D54728B1DA4}">
      <dsp:nvSpPr>
        <dsp:cNvPr id="0" name=""/>
        <dsp:cNvSpPr/>
      </dsp:nvSpPr>
      <dsp:spPr>
        <a:xfrm>
          <a:off x="0" y="4868671"/>
          <a:ext cx="4697730"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Collateral Contacts</a:t>
          </a:r>
        </a:p>
        <a:p>
          <a:pPr marL="171450" lvl="1" indent="-171450" algn="l" defTabSz="711200">
            <a:lnSpc>
              <a:spcPct val="90000"/>
            </a:lnSpc>
            <a:spcBef>
              <a:spcPct val="0"/>
            </a:spcBef>
            <a:spcAft>
              <a:spcPct val="20000"/>
            </a:spcAft>
            <a:buChar char="•"/>
          </a:pPr>
          <a:r>
            <a:rPr lang="en-US" sz="1600" kern="1200" dirty="0"/>
            <a:t>Agency Records</a:t>
          </a:r>
        </a:p>
      </dsp:txBody>
      <dsp:txXfrm>
        <a:off x="0" y="4868671"/>
        <a:ext cx="4697730" cy="5433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44CB-9DCD-42FD-A6B9-0821E554F96C}">
      <dsp:nvSpPr>
        <dsp:cNvPr id="0" name=""/>
        <dsp:cNvSpPr/>
      </dsp:nvSpPr>
      <dsp:spPr>
        <a:xfrm rot="16200000">
          <a:off x="-509577" y="596447"/>
          <a:ext cx="3505214" cy="2312319"/>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i="0" kern="1200"/>
            <a:t>Acceptable written documentation for Assistance Programs and Other Source Categorical is an official letter from the program.</a:t>
          </a:r>
          <a:endParaRPr lang="en-US" sz="1300" kern="1200"/>
        </a:p>
      </dsp:txBody>
      <dsp:txXfrm rot="5400000">
        <a:off x="86871" y="876302"/>
        <a:ext cx="1907663" cy="1752607"/>
      </dsp:txXfrm>
    </dsp:sp>
    <dsp:sp modelId="{D5F8D575-2404-4868-9640-F8608C2AE9F5}">
      <dsp:nvSpPr>
        <dsp:cNvPr id="0" name=""/>
        <dsp:cNvSpPr/>
      </dsp:nvSpPr>
      <dsp:spPr>
        <a:xfrm rot="5400000">
          <a:off x="4854998" y="525003"/>
          <a:ext cx="3505214" cy="2456173"/>
        </a:xfrm>
        <a:prstGeom prst="downArrow">
          <a:avLst>
            <a:gd name="adj1" fmla="val 50000"/>
            <a:gd name="adj2" fmla="val 35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i="0" kern="1200" dirty="0"/>
            <a:t>Acceptable written documentation for Other Source Categorical Eligibility Programs is an official letter, notice, or list</a:t>
          </a:r>
          <a:endParaRPr lang="en-US" sz="1300" kern="1200" dirty="0"/>
        </a:p>
      </dsp:txBody>
      <dsp:txXfrm rot="-5400000">
        <a:off x="5809349" y="876787"/>
        <a:ext cx="2026343" cy="17526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F728E-F1FA-46DC-8434-445D9E48DE19}">
      <dsp:nvSpPr>
        <dsp:cNvPr id="0" name=""/>
        <dsp:cNvSpPr/>
      </dsp:nvSpPr>
      <dsp:spPr>
        <a:xfrm>
          <a:off x="0" y="530248"/>
          <a:ext cx="5168671" cy="1286634"/>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person who is outside of the household</a:t>
          </a:r>
        </a:p>
      </dsp:txBody>
      <dsp:txXfrm>
        <a:off x="62808" y="593056"/>
        <a:ext cx="5043055" cy="1161018"/>
      </dsp:txXfrm>
    </dsp:sp>
    <dsp:sp modelId="{A6CAD641-5A12-443E-8897-D48379A11A7A}">
      <dsp:nvSpPr>
        <dsp:cNvPr id="0" name=""/>
        <dsp:cNvSpPr/>
      </dsp:nvSpPr>
      <dsp:spPr>
        <a:xfrm>
          <a:off x="0" y="1816883"/>
          <a:ext cx="5168671"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10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i="0" kern="1200" dirty="0"/>
            <a:t>The household’s circumstances or confirmation of a households’ income</a:t>
          </a:r>
          <a:endParaRPr lang="en-US" sz="1800" kern="1200" dirty="0"/>
        </a:p>
      </dsp:txBody>
      <dsp:txXfrm>
        <a:off x="0" y="1816883"/>
        <a:ext cx="5168671" cy="571320"/>
      </dsp:txXfrm>
    </dsp:sp>
    <dsp:sp modelId="{930D49CC-69FC-4374-80F3-9F3B6FDD27FC}">
      <dsp:nvSpPr>
        <dsp:cNvPr id="0" name=""/>
        <dsp:cNvSpPr/>
      </dsp:nvSpPr>
      <dsp:spPr>
        <a:xfrm>
          <a:off x="0" y="2388203"/>
          <a:ext cx="5168671" cy="1286634"/>
        </a:xfrm>
        <a:prstGeom prst="round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Agencies, and Religious or Civic Organizations</a:t>
          </a:r>
        </a:p>
      </dsp:txBody>
      <dsp:txXfrm>
        <a:off x="62808" y="2451011"/>
        <a:ext cx="5043055" cy="1161018"/>
      </dsp:txXfrm>
    </dsp:sp>
    <dsp:sp modelId="{601F98C2-3C29-48AB-AF00-92EB7BA257F8}">
      <dsp:nvSpPr>
        <dsp:cNvPr id="0" name=""/>
        <dsp:cNvSpPr/>
      </dsp:nvSpPr>
      <dsp:spPr>
        <a:xfrm>
          <a:off x="0" y="3741077"/>
          <a:ext cx="5168671" cy="1286634"/>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Collateral contacts should only be contacted when the household is unable to provide information.</a:t>
          </a:r>
        </a:p>
      </dsp:txBody>
      <dsp:txXfrm>
        <a:off x="62808" y="3803885"/>
        <a:ext cx="5043055" cy="11610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5B80A-BC15-48B0-8AFD-5670BFCEB71A}">
      <dsp:nvSpPr>
        <dsp:cNvPr id="0" name=""/>
        <dsp:cNvSpPr/>
      </dsp:nvSpPr>
      <dsp:spPr>
        <a:xfrm>
          <a:off x="0" y="0"/>
          <a:ext cx="4038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294E5-6752-49A8-A43B-E5BC4F28D08E}">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6F9BC-5A9E-40A5-86E8-CB0EAD64268D}">
      <dsp:nvSpPr>
        <dsp:cNvPr id="0" name=""/>
        <dsp:cNvSpPr/>
      </dsp:nvSpPr>
      <dsp:spPr>
        <a:xfrm>
          <a:off x="1493203" y="552"/>
          <a:ext cx="2545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dirty="0"/>
            <a:t>Zero income? </a:t>
          </a:r>
        </a:p>
      </dsp:txBody>
      <dsp:txXfrm>
        <a:off x="1493203" y="552"/>
        <a:ext cx="2545396" cy="1292816"/>
      </dsp:txXfrm>
    </dsp:sp>
    <dsp:sp modelId="{9D4E5E47-2817-4E05-8E5B-F4813AF83A76}">
      <dsp:nvSpPr>
        <dsp:cNvPr id="0" name=""/>
        <dsp:cNvSpPr/>
      </dsp:nvSpPr>
      <dsp:spPr>
        <a:xfrm>
          <a:off x="0" y="1616573"/>
          <a:ext cx="4038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CACD6-422D-4924-B29E-904BADD325B7}">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51390-295E-4EA2-A52F-5768D0463AC2}">
      <dsp:nvSpPr>
        <dsp:cNvPr id="0" name=""/>
        <dsp:cNvSpPr/>
      </dsp:nvSpPr>
      <dsp:spPr>
        <a:xfrm>
          <a:off x="1493203" y="1616573"/>
          <a:ext cx="2545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711200">
            <a:lnSpc>
              <a:spcPct val="100000"/>
            </a:lnSpc>
            <a:spcBef>
              <a:spcPct val="0"/>
            </a:spcBef>
            <a:spcAft>
              <a:spcPct val="35000"/>
            </a:spcAft>
            <a:buNone/>
          </a:pPr>
          <a:r>
            <a:rPr lang="en-US" sz="1600" kern="1200" dirty="0"/>
            <a:t>How are living expenses met?</a:t>
          </a:r>
        </a:p>
      </dsp:txBody>
      <dsp:txXfrm>
        <a:off x="1493203" y="1616573"/>
        <a:ext cx="2545396" cy="1292816"/>
      </dsp:txXfrm>
    </dsp:sp>
    <dsp:sp modelId="{57DBCFED-0A71-4B33-B009-051D2147C456}">
      <dsp:nvSpPr>
        <dsp:cNvPr id="0" name=""/>
        <dsp:cNvSpPr/>
      </dsp:nvSpPr>
      <dsp:spPr>
        <a:xfrm>
          <a:off x="0" y="3232593"/>
          <a:ext cx="4038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0F1E4A-24B7-48CB-8CC5-D44FAB7D48B3}">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ED9C0-A5BA-49C8-9E47-900411E8D4AC}">
      <dsp:nvSpPr>
        <dsp:cNvPr id="0" name=""/>
        <dsp:cNvSpPr/>
      </dsp:nvSpPr>
      <dsp:spPr>
        <a:xfrm>
          <a:off x="1493203" y="3232593"/>
          <a:ext cx="2545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711200">
            <a:lnSpc>
              <a:spcPct val="100000"/>
            </a:lnSpc>
            <a:spcBef>
              <a:spcPct val="0"/>
            </a:spcBef>
            <a:spcAft>
              <a:spcPct val="35000"/>
            </a:spcAft>
            <a:buNone/>
          </a:pPr>
          <a:r>
            <a:rPr lang="en-US" sz="1600" kern="1200"/>
            <a:t>May request additional written documentation or collateral contacts. </a:t>
          </a:r>
        </a:p>
      </dsp:txBody>
      <dsp:txXfrm>
        <a:off x="1493203" y="3232593"/>
        <a:ext cx="2545396" cy="12928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0757B-6FDA-46A4-AD86-BA2299B38835}">
      <dsp:nvSpPr>
        <dsp:cNvPr id="0" name=""/>
        <dsp:cNvSpPr/>
      </dsp:nvSpPr>
      <dsp:spPr>
        <a:xfrm>
          <a:off x="0" y="253545"/>
          <a:ext cx="3867912" cy="786240"/>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household responds and provides all needed evidence, verification is considered complete for this household: </a:t>
          </a:r>
        </a:p>
      </dsp:txBody>
      <dsp:txXfrm>
        <a:off x="38381" y="291926"/>
        <a:ext cx="3791150" cy="709478"/>
      </dsp:txXfrm>
    </dsp:sp>
    <dsp:sp modelId="{B6A8ABAC-8624-4908-8A50-9E5149D28A24}">
      <dsp:nvSpPr>
        <dsp:cNvPr id="0" name=""/>
        <dsp:cNvSpPr/>
      </dsp:nvSpPr>
      <dsp:spPr>
        <a:xfrm>
          <a:off x="0" y="1080105"/>
          <a:ext cx="3867912" cy="786240"/>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Inform household there is no change in benefits; </a:t>
          </a:r>
        </a:p>
      </dsp:txBody>
      <dsp:txXfrm>
        <a:off x="38381" y="1118486"/>
        <a:ext cx="3791150" cy="709478"/>
      </dsp:txXfrm>
    </dsp:sp>
    <dsp:sp modelId="{083B9D38-3FD4-44EB-8EC7-4F64CE67F514}">
      <dsp:nvSpPr>
        <dsp:cNvPr id="0" name=""/>
        <dsp:cNvSpPr/>
      </dsp:nvSpPr>
      <dsp:spPr>
        <a:xfrm>
          <a:off x="0" y="1906665"/>
          <a:ext cx="3867912" cy="786240"/>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Notify household that its benefits will be increased OR </a:t>
          </a:r>
        </a:p>
      </dsp:txBody>
      <dsp:txXfrm>
        <a:off x="38381" y="1945046"/>
        <a:ext cx="3791150" cy="709478"/>
      </dsp:txXfrm>
    </dsp:sp>
    <dsp:sp modelId="{A499444B-31DD-4460-8D49-A307CE56B990}">
      <dsp:nvSpPr>
        <dsp:cNvPr id="0" name=""/>
        <dsp:cNvSpPr/>
      </dsp:nvSpPr>
      <dsp:spPr>
        <a:xfrm>
          <a:off x="0" y="2733225"/>
          <a:ext cx="3867912" cy="786240"/>
        </a:xfrm>
        <a:prstGeom prst="round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Send notice of adverse action. </a:t>
          </a:r>
        </a:p>
      </dsp:txBody>
      <dsp:txXfrm>
        <a:off x="38381" y="2771606"/>
        <a:ext cx="3791150" cy="7094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291FC-331A-41EC-90D3-60B4606A3228}">
      <dsp:nvSpPr>
        <dsp:cNvPr id="0" name=""/>
        <dsp:cNvSpPr/>
      </dsp:nvSpPr>
      <dsp:spPr>
        <a:xfrm>
          <a:off x="0" y="803184"/>
          <a:ext cx="8016240" cy="14462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F3B6B-3F49-4C9F-9B6F-3A10C3425350}">
      <dsp:nvSpPr>
        <dsp:cNvPr id="0" name=""/>
        <dsp:cNvSpPr/>
      </dsp:nvSpPr>
      <dsp:spPr>
        <a:xfrm>
          <a:off x="437498" y="1108811"/>
          <a:ext cx="795451" cy="7954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15F7C1-EE28-4D31-BE65-E19754C38CCF}">
      <dsp:nvSpPr>
        <dsp:cNvPr id="0" name=""/>
        <dsp:cNvSpPr/>
      </dsp:nvSpPr>
      <dsp:spPr>
        <a:xfrm>
          <a:off x="1670448" y="783399"/>
          <a:ext cx="6345791" cy="144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64" tIns="153064" rIns="153064" bIns="153064" numCol="1" spcCol="1270" anchor="ctr" anchorCtr="0">
          <a:noAutofit/>
        </a:bodyPr>
        <a:lstStyle/>
        <a:p>
          <a:pPr marL="0" lvl="0" indent="0" algn="l" defTabSz="755650">
            <a:lnSpc>
              <a:spcPct val="100000"/>
            </a:lnSpc>
            <a:spcBef>
              <a:spcPct val="0"/>
            </a:spcBef>
            <a:spcAft>
              <a:spcPct val="35000"/>
            </a:spcAft>
            <a:buNone/>
          </a:pPr>
          <a:r>
            <a:rPr lang="en-US" sz="1700" kern="1200"/>
            <a:t>The SFA is unable to continue its verification activities because the household fails to provide adequate written evidence or knowledgeable collateral contacts, verification is considered complete for this household: </a:t>
          </a:r>
        </a:p>
      </dsp:txBody>
      <dsp:txXfrm>
        <a:off x="1670448" y="783399"/>
        <a:ext cx="6345791" cy="1446276"/>
      </dsp:txXfrm>
    </dsp:sp>
    <dsp:sp modelId="{B6EFDA99-889A-4F94-9762-96CB09C0C78A}">
      <dsp:nvSpPr>
        <dsp:cNvPr id="0" name=""/>
        <dsp:cNvSpPr/>
      </dsp:nvSpPr>
      <dsp:spPr>
        <a:xfrm>
          <a:off x="0" y="2591244"/>
          <a:ext cx="8016240" cy="14462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42010-61A9-4848-9B25-1D458CACED54}">
      <dsp:nvSpPr>
        <dsp:cNvPr id="0" name=""/>
        <dsp:cNvSpPr/>
      </dsp:nvSpPr>
      <dsp:spPr>
        <a:xfrm>
          <a:off x="437498" y="2916656"/>
          <a:ext cx="795451" cy="79545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C7F94-BB8B-411E-838E-A06FA9C68078}">
      <dsp:nvSpPr>
        <dsp:cNvPr id="0" name=""/>
        <dsp:cNvSpPr/>
      </dsp:nvSpPr>
      <dsp:spPr>
        <a:xfrm>
          <a:off x="1670448" y="2591244"/>
          <a:ext cx="6345791" cy="144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64" tIns="153064" rIns="153064" bIns="153064" numCol="1" spcCol="1270" anchor="ctr" anchorCtr="0">
          <a:noAutofit/>
        </a:bodyPr>
        <a:lstStyle/>
        <a:p>
          <a:pPr marL="0" lvl="0" indent="0" algn="l" defTabSz="755650">
            <a:lnSpc>
              <a:spcPct val="100000"/>
            </a:lnSpc>
            <a:spcBef>
              <a:spcPct val="0"/>
            </a:spcBef>
            <a:spcAft>
              <a:spcPct val="35000"/>
            </a:spcAft>
            <a:buNone/>
          </a:pPr>
          <a:r>
            <a:rPr lang="en-US" sz="1700" kern="1200"/>
            <a:t>* When the notice of adverse action is sent. </a:t>
          </a:r>
        </a:p>
      </dsp:txBody>
      <dsp:txXfrm>
        <a:off x="1670448" y="2591244"/>
        <a:ext cx="6345791" cy="14462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908B5-3EF1-40B3-817F-FACCB64FDF80}">
      <dsp:nvSpPr>
        <dsp:cNvPr id="0" name=""/>
        <dsp:cNvSpPr/>
      </dsp:nvSpPr>
      <dsp:spPr>
        <a:xfrm>
          <a:off x="-156689" y="933557"/>
          <a:ext cx="5243381" cy="16224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5B66D7-81BD-4807-9DB7-29BCA2C9EB48}">
      <dsp:nvSpPr>
        <dsp:cNvPr id="0" name=""/>
        <dsp:cNvSpPr/>
      </dsp:nvSpPr>
      <dsp:spPr>
        <a:xfrm>
          <a:off x="333619" y="1158581"/>
          <a:ext cx="893213" cy="8914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340666-1E47-495C-8290-597D87E263E0}">
      <dsp:nvSpPr>
        <dsp:cNvPr id="0" name=""/>
        <dsp:cNvSpPr/>
      </dsp:nvSpPr>
      <dsp:spPr>
        <a:xfrm>
          <a:off x="1398261" y="833488"/>
          <a:ext cx="4001809" cy="162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08" tIns="171708" rIns="171708" bIns="171708" numCol="1" spcCol="1270" anchor="ctr" anchorCtr="0">
          <a:noAutofit/>
        </a:bodyPr>
        <a:lstStyle/>
        <a:p>
          <a:pPr marL="0" lvl="0" indent="0" algn="l" defTabSz="800100">
            <a:lnSpc>
              <a:spcPct val="100000"/>
            </a:lnSpc>
            <a:spcBef>
              <a:spcPct val="0"/>
            </a:spcBef>
            <a:spcAft>
              <a:spcPct val="35000"/>
            </a:spcAft>
            <a:buNone/>
          </a:pPr>
          <a:r>
            <a:rPr lang="en-US" sz="1800" b="1" kern="1200" dirty="0"/>
            <a:t>HIGHER BENEFITS </a:t>
          </a:r>
          <a:r>
            <a:rPr lang="en-US" sz="1800" kern="1200" dirty="0"/>
            <a:t>Effective immediately and implemented no later than </a:t>
          </a:r>
          <a:r>
            <a:rPr lang="en-US" sz="1800" b="1" kern="1200" dirty="0"/>
            <a:t>THREE</a:t>
          </a:r>
          <a:r>
            <a:rPr lang="en-US" sz="1800" kern="1200" dirty="0"/>
            <a:t> operating days and household is notified.</a:t>
          </a:r>
        </a:p>
      </dsp:txBody>
      <dsp:txXfrm>
        <a:off x="1398261" y="833488"/>
        <a:ext cx="4001809" cy="1622437"/>
      </dsp:txXfrm>
    </dsp:sp>
    <dsp:sp modelId="{B1758202-23C5-4E5C-A97B-EB4441F3DF79}">
      <dsp:nvSpPr>
        <dsp:cNvPr id="0" name=""/>
        <dsp:cNvSpPr/>
      </dsp:nvSpPr>
      <dsp:spPr>
        <a:xfrm>
          <a:off x="-156689" y="2849244"/>
          <a:ext cx="5243381" cy="154165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0E554-AB95-42B7-B66F-1596DA53A3AE}">
      <dsp:nvSpPr>
        <dsp:cNvPr id="0" name=""/>
        <dsp:cNvSpPr/>
      </dsp:nvSpPr>
      <dsp:spPr>
        <a:xfrm>
          <a:off x="333619" y="3174337"/>
          <a:ext cx="893213" cy="8914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A7C95B-6D68-4D33-8E84-FAAFD9C42A0F}">
      <dsp:nvSpPr>
        <dsp:cNvPr id="0" name=""/>
        <dsp:cNvSpPr/>
      </dsp:nvSpPr>
      <dsp:spPr>
        <a:xfrm>
          <a:off x="1444584" y="2849244"/>
          <a:ext cx="3909163" cy="162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08" tIns="171708" rIns="171708" bIns="171708" numCol="1" spcCol="1270" anchor="ctr" anchorCtr="0">
          <a:noAutofit/>
        </a:bodyPr>
        <a:lstStyle/>
        <a:p>
          <a:pPr marL="0" lvl="0" indent="0" algn="l" defTabSz="800100">
            <a:lnSpc>
              <a:spcPct val="100000"/>
            </a:lnSpc>
            <a:spcBef>
              <a:spcPct val="0"/>
            </a:spcBef>
            <a:spcAft>
              <a:spcPct val="35000"/>
            </a:spcAft>
            <a:buNone/>
          </a:pPr>
          <a:r>
            <a:rPr lang="en-US" sz="1800" b="1" kern="1200" dirty="0"/>
            <a:t>LOWER BENEFITS - TEN</a:t>
          </a:r>
          <a:r>
            <a:rPr lang="en-US" sz="1800" kern="1200" dirty="0"/>
            <a:t> calendar days adverse action notice</a:t>
          </a:r>
        </a:p>
      </dsp:txBody>
      <dsp:txXfrm>
        <a:off x="1444584" y="2849244"/>
        <a:ext cx="3909163" cy="16224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BCF05-6412-4E0A-8DFF-A9F5B611CA24}">
      <dsp:nvSpPr>
        <dsp:cNvPr id="0" name=""/>
        <dsp:cNvSpPr/>
      </dsp:nvSpPr>
      <dsp:spPr>
        <a:xfrm>
          <a:off x="0" y="707092"/>
          <a:ext cx="78867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587CB-7AE9-4227-A276-8FD3938CA24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5A4C69-69D0-4C87-B613-AD2CFA5D4FBF}">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22350">
            <a:lnSpc>
              <a:spcPct val="90000"/>
            </a:lnSpc>
            <a:spcBef>
              <a:spcPct val="0"/>
            </a:spcBef>
            <a:spcAft>
              <a:spcPct val="35000"/>
            </a:spcAft>
            <a:buNone/>
          </a:pPr>
          <a:r>
            <a:rPr lang="en-US" sz="2300" kern="1200" dirty="0"/>
            <a:t>The SFA has an obligation to verify all questionable applications which is known as </a:t>
          </a:r>
          <a:r>
            <a:rPr lang="en-US" sz="2300" b="1" kern="1200" dirty="0"/>
            <a:t>Verification for cause</a:t>
          </a:r>
          <a:r>
            <a:rPr lang="en-US" sz="2300" kern="1200" dirty="0"/>
            <a:t>.		</a:t>
          </a:r>
        </a:p>
      </dsp:txBody>
      <dsp:txXfrm>
        <a:off x="1507738" y="707092"/>
        <a:ext cx="6378961" cy="1305401"/>
      </dsp:txXfrm>
    </dsp:sp>
    <dsp:sp modelId="{90171C55-D05F-4D18-8D83-2ACF3F6A6C40}">
      <dsp:nvSpPr>
        <dsp:cNvPr id="0" name=""/>
        <dsp:cNvSpPr/>
      </dsp:nvSpPr>
      <dsp:spPr>
        <a:xfrm>
          <a:off x="0" y="2338844"/>
          <a:ext cx="78867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19B5D1-4DAB-4121-9BAF-C02393609AF8}">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9BB071-2C8D-4484-A833-1C1880189BC8}">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22350">
            <a:lnSpc>
              <a:spcPct val="90000"/>
            </a:lnSpc>
            <a:spcBef>
              <a:spcPct val="0"/>
            </a:spcBef>
            <a:spcAft>
              <a:spcPct val="35000"/>
            </a:spcAft>
            <a:buNone/>
          </a:pPr>
          <a:r>
            <a:rPr lang="en-US" sz="2300" kern="1200"/>
            <a:t>Once the verification information is requested the verification process must be completed.</a:t>
          </a:r>
        </a:p>
      </dsp:txBody>
      <dsp:txXfrm>
        <a:off x="1507738" y="2338844"/>
        <a:ext cx="6378961" cy="130540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1FA22-BF82-41EA-9ECC-7091BB9DD5B7}">
      <dsp:nvSpPr>
        <dsp:cNvPr id="0" name=""/>
        <dsp:cNvSpPr/>
      </dsp:nvSpPr>
      <dsp:spPr>
        <a:xfrm>
          <a:off x="0" y="540766"/>
          <a:ext cx="5124159" cy="1006931"/>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Students directly certified as Medicaid Free must be included in reporting</a:t>
          </a:r>
        </a:p>
      </dsp:txBody>
      <dsp:txXfrm>
        <a:off x="49154" y="589920"/>
        <a:ext cx="5025851" cy="908623"/>
      </dsp:txXfrm>
    </dsp:sp>
    <dsp:sp modelId="{7FBB20AF-5AA3-4993-810A-022408891E91}">
      <dsp:nvSpPr>
        <dsp:cNvPr id="0" name=""/>
        <dsp:cNvSpPr/>
      </dsp:nvSpPr>
      <dsp:spPr>
        <a:xfrm>
          <a:off x="0" y="1599538"/>
          <a:ext cx="5124159" cy="1006931"/>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Student data cannot include the Medicaid Reduced students</a:t>
          </a:r>
        </a:p>
      </dsp:txBody>
      <dsp:txXfrm>
        <a:off x="49154" y="1648692"/>
        <a:ext cx="5025851" cy="908623"/>
      </dsp:txXfrm>
    </dsp:sp>
    <dsp:sp modelId="{D401B131-2F8A-439C-82E4-868322D7B565}">
      <dsp:nvSpPr>
        <dsp:cNvPr id="0" name=""/>
        <dsp:cNvSpPr/>
      </dsp:nvSpPr>
      <dsp:spPr>
        <a:xfrm>
          <a:off x="0" y="2658309"/>
          <a:ext cx="5124159" cy="1006931"/>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b="0" kern="1200" dirty="0">
              <a:solidFill>
                <a:schemeClr val="bg1"/>
              </a:solidFill>
            </a:rPr>
            <a:t>Section 3 - Include the number of students directly certified with Medicaid for Free meals (along with other direct certifications. </a:t>
          </a:r>
          <a:endParaRPr lang="en-US" sz="1800" b="0" kern="1200" dirty="0"/>
        </a:p>
      </dsp:txBody>
      <dsp:txXfrm>
        <a:off x="49154" y="2707463"/>
        <a:ext cx="5025851" cy="908623"/>
      </dsp:txXfrm>
    </dsp:sp>
    <dsp:sp modelId="{51CF16D9-788A-451B-95B0-30172EF57BBA}">
      <dsp:nvSpPr>
        <dsp:cNvPr id="0" name=""/>
        <dsp:cNvSpPr/>
      </dsp:nvSpPr>
      <dsp:spPr>
        <a:xfrm>
          <a:off x="0" y="3717080"/>
          <a:ext cx="5124159" cy="1006931"/>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en-US" sz="1800" b="0" kern="1200" dirty="0">
              <a:solidFill>
                <a:schemeClr val="bg1"/>
              </a:solidFill>
            </a:rPr>
            <a:t>Section 4 must only include counts of students certified for Free and Reduced via an application. </a:t>
          </a:r>
          <a:endParaRPr lang="en-US" sz="1800" b="0" kern="1200" dirty="0"/>
        </a:p>
      </dsp:txBody>
      <dsp:txXfrm>
        <a:off x="49154" y="3766234"/>
        <a:ext cx="5025851" cy="90862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1FA22-BF82-41EA-9ECC-7091BB9DD5B7}">
      <dsp:nvSpPr>
        <dsp:cNvPr id="0" name=""/>
        <dsp:cNvSpPr/>
      </dsp:nvSpPr>
      <dsp:spPr>
        <a:xfrm>
          <a:off x="0" y="167829"/>
          <a:ext cx="5124159" cy="24242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“Verification for cause” must be recorded on the Verification Report in the School Nutrition Technology System (SNTS).</a:t>
          </a:r>
        </a:p>
      </dsp:txBody>
      <dsp:txXfrm>
        <a:off x="118342" y="286171"/>
        <a:ext cx="4887475" cy="2187556"/>
      </dsp:txXfrm>
    </dsp:sp>
    <dsp:sp modelId="{7FBB20AF-5AA3-4993-810A-022408891E91}">
      <dsp:nvSpPr>
        <dsp:cNvPr id="0" name=""/>
        <dsp:cNvSpPr/>
      </dsp:nvSpPr>
      <dsp:spPr>
        <a:xfrm>
          <a:off x="0" y="2672709"/>
          <a:ext cx="5124159" cy="242424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*DO NOT add to the number in the verification sample size.</a:t>
          </a:r>
          <a:endParaRPr lang="en-US" sz="2800" kern="1200" dirty="0"/>
        </a:p>
      </dsp:txBody>
      <dsp:txXfrm>
        <a:off x="118342" y="2791051"/>
        <a:ext cx="4887475" cy="21875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863C2-5986-4708-B858-8BA7016FCB5A}">
      <dsp:nvSpPr>
        <dsp:cNvPr id="0" name=""/>
        <dsp:cNvSpPr/>
      </dsp:nvSpPr>
      <dsp:spPr>
        <a:xfrm>
          <a:off x="0" y="0"/>
          <a:ext cx="4250105" cy="1636176"/>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confirmation process did not take place</a:t>
          </a:r>
        </a:p>
      </dsp:txBody>
      <dsp:txXfrm>
        <a:off x="47922" y="47922"/>
        <a:ext cx="2484543" cy="1540332"/>
      </dsp:txXfrm>
    </dsp:sp>
    <dsp:sp modelId="{3471F61C-2EA3-4D61-875C-6FC76006F78E}">
      <dsp:nvSpPr>
        <dsp:cNvPr id="0" name=""/>
        <dsp:cNvSpPr/>
      </dsp:nvSpPr>
      <dsp:spPr>
        <a:xfrm>
          <a:off x="375009" y="1908872"/>
          <a:ext cx="4250105" cy="1636176"/>
        </a:xfrm>
        <a:prstGeom prst="roundRect">
          <a:avLst>
            <a:gd name="adj" fmla="val 10000"/>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An application was pulled for Directly Certified student.</a:t>
          </a:r>
        </a:p>
      </dsp:txBody>
      <dsp:txXfrm>
        <a:off x="422931" y="1956794"/>
        <a:ext cx="2715737" cy="1540331"/>
      </dsp:txXfrm>
    </dsp:sp>
    <dsp:sp modelId="{8B8FBD9E-9151-4FF8-8E6E-E990A9ED95F0}">
      <dsp:nvSpPr>
        <dsp:cNvPr id="0" name=""/>
        <dsp:cNvSpPr/>
      </dsp:nvSpPr>
      <dsp:spPr>
        <a:xfrm>
          <a:off x="750018" y="3817744"/>
          <a:ext cx="4250105" cy="1636176"/>
        </a:xfrm>
        <a:prstGeom prst="roundRect">
          <a:avLst>
            <a:gd name="adj" fmla="val 10000"/>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Only one attempt made to collect the verification information.</a:t>
          </a:r>
        </a:p>
      </dsp:txBody>
      <dsp:txXfrm>
        <a:off x="797940" y="3865666"/>
        <a:ext cx="2715737" cy="1540331"/>
      </dsp:txXfrm>
    </dsp:sp>
    <dsp:sp modelId="{6A41CD68-18F8-4BEF-9F2F-0DD1176454CD}">
      <dsp:nvSpPr>
        <dsp:cNvPr id="0" name=""/>
        <dsp:cNvSpPr/>
      </dsp:nvSpPr>
      <dsp:spPr>
        <a:xfrm>
          <a:off x="3186591" y="1240766"/>
          <a:ext cx="1063514" cy="106351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25882" y="1240766"/>
        <a:ext cx="584932" cy="800294"/>
      </dsp:txXfrm>
    </dsp:sp>
    <dsp:sp modelId="{62A9D31C-88DF-48A5-A42F-F358CA08684B}">
      <dsp:nvSpPr>
        <dsp:cNvPr id="0" name=""/>
        <dsp:cNvSpPr/>
      </dsp:nvSpPr>
      <dsp:spPr>
        <a:xfrm>
          <a:off x="3561600" y="3138730"/>
          <a:ext cx="1063514" cy="1063514"/>
        </a:xfrm>
        <a:prstGeom prst="downArrow">
          <a:avLst>
            <a:gd name="adj1" fmla="val 55000"/>
            <a:gd name="adj2" fmla="val 45000"/>
          </a:avLst>
        </a:prstGeom>
        <a:solidFill>
          <a:schemeClr val="accent2">
            <a:tint val="40000"/>
            <a:alpha val="90000"/>
            <a:hueOff val="928656"/>
            <a:satOff val="-41856"/>
            <a:lumOff val="-2954"/>
            <a:alphaOff val="0"/>
          </a:schemeClr>
        </a:solidFill>
        <a:ln w="9525" cap="rnd" cmpd="sng" algn="ctr">
          <a:solidFill>
            <a:schemeClr val="accent2">
              <a:tint val="40000"/>
              <a:alpha val="90000"/>
              <a:hueOff val="928656"/>
              <a:satOff val="-41856"/>
              <a:lumOff val="-29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00891" y="3138730"/>
        <a:ext cx="584932" cy="8002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189D-601D-42E7-98F5-6DE9C32D4926}">
      <dsp:nvSpPr>
        <dsp:cNvPr id="0" name=""/>
        <dsp:cNvSpPr/>
      </dsp:nvSpPr>
      <dsp:spPr>
        <a:xfrm>
          <a:off x="0" y="113093"/>
          <a:ext cx="4697730" cy="9149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Households that Re-apply for Program Benefits</a:t>
          </a:r>
          <a:endParaRPr lang="en-US" sz="2300" kern="1200" dirty="0"/>
        </a:p>
      </dsp:txBody>
      <dsp:txXfrm>
        <a:off x="44664" y="157757"/>
        <a:ext cx="4608402" cy="825612"/>
      </dsp:txXfrm>
    </dsp:sp>
    <dsp:sp modelId="{F082CED9-E98E-41CF-80DD-2AF39742D05B}">
      <dsp:nvSpPr>
        <dsp:cNvPr id="0" name=""/>
        <dsp:cNvSpPr/>
      </dsp:nvSpPr>
      <dsp:spPr>
        <a:xfrm>
          <a:off x="0" y="1028033"/>
          <a:ext cx="469773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Documentation</a:t>
          </a:r>
        </a:p>
      </dsp:txBody>
      <dsp:txXfrm>
        <a:off x="0" y="1028033"/>
        <a:ext cx="4697730" cy="380880"/>
      </dsp:txXfrm>
    </dsp:sp>
    <dsp:sp modelId="{B03EB5B1-A6F9-4B20-95EE-7A913A2C33C6}">
      <dsp:nvSpPr>
        <dsp:cNvPr id="0" name=""/>
        <dsp:cNvSpPr/>
      </dsp:nvSpPr>
      <dsp:spPr>
        <a:xfrm>
          <a:off x="0" y="1408913"/>
          <a:ext cx="4697730" cy="914940"/>
        </a:xfrm>
        <a:prstGeom prst="round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Recordkeeping</a:t>
          </a:r>
          <a:endParaRPr lang="en-US" sz="2300" kern="1200"/>
        </a:p>
      </dsp:txBody>
      <dsp:txXfrm>
        <a:off x="44664" y="1453577"/>
        <a:ext cx="4608402" cy="825612"/>
      </dsp:txXfrm>
    </dsp:sp>
    <dsp:sp modelId="{F102666B-3236-4E3F-9CEF-3015A037724D}">
      <dsp:nvSpPr>
        <dsp:cNvPr id="0" name=""/>
        <dsp:cNvSpPr/>
      </dsp:nvSpPr>
      <dsp:spPr>
        <a:xfrm>
          <a:off x="0" y="2323853"/>
          <a:ext cx="469773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Individual Applications</a:t>
          </a:r>
        </a:p>
      </dsp:txBody>
      <dsp:txXfrm>
        <a:off x="0" y="2323853"/>
        <a:ext cx="4697730" cy="380880"/>
      </dsp:txXfrm>
    </dsp:sp>
    <dsp:sp modelId="{34B5E64D-99F6-44C1-A9A0-E0362D98330A}">
      <dsp:nvSpPr>
        <dsp:cNvPr id="0" name=""/>
        <dsp:cNvSpPr/>
      </dsp:nvSpPr>
      <dsp:spPr>
        <a:xfrm>
          <a:off x="0" y="2704733"/>
          <a:ext cx="4697730" cy="914940"/>
        </a:xfrm>
        <a:prstGeom prst="roundRect">
          <a:avLst/>
        </a:prstGeom>
        <a:solidFill>
          <a:schemeClr val="accent5">
            <a:hueOff val="3205422"/>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Verification for Cause</a:t>
          </a:r>
          <a:endParaRPr lang="en-US" sz="2300" kern="1200"/>
        </a:p>
      </dsp:txBody>
      <dsp:txXfrm>
        <a:off x="44664" y="2749397"/>
        <a:ext cx="4608402" cy="825612"/>
      </dsp:txXfrm>
    </dsp:sp>
    <dsp:sp modelId="{F41E2F1C-01A3-4941-8C3F-698ECE7F3C3B}">
      <dsp:nvSpPr>
        <dsp:cNvPr id="0" name=""/>
        <dsp:cNvSpPr/>
      </dsp:nvSpPr>
      <dsp:spPr>
        <a:xfrm>
          <a:off x="0" y="3619674"/>
          <a:ext cx="4697730" cy="856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General</a:t>
          </a:r>
        </a:p>
        <a:p>
          <a:pPr marL="171450" lvl="1" indent="-171450" algn="l" defTabSz="800100">
            <a:lnSpc>
              <a:spcPct val="90000"/>
            </a:lnSpc>
            <a:spcBef>
              <a:spcPct val="0"/>
            </a:spcBef>
            <a:spcAft>
              <a:spcPct val="20000"/>
            </a:spcAft>
            <a:buChar char="•"/>
          </a:pPr>
          <a:r>
            <a:rPr lang="en-US" sz="1800" kern="1200" dirty="0"/>
            <a:t>Verification for Cause for School District Employees</a:t>
          </a:r>
        </a:p>
      </dsp:txBody>
      <dsp:txXfrm>
        <a:off x="0" y="3619674"/>
        <a:ext cx="4697730" cy="856980"/>
      </dsp:txXfrm>
    </dsp:sp>
    <dsp:sp modelId="{2E91195C-F3F3-42A9-8592-B9345271A647}">
      <dsp:nvSpPr>
        <dsp:cNvPr id="0" name=""/>
        <dsp:cNvSpPr/>
      </dsp:nvSpPr>
      <dsp:spPr>
        <a:xfrm>
          <a:off x="0" y="4476654"/>
          <a:ext cx="4697730" cy="914940"/>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Common Misunderstandings</a:t>
          </a:r>
          <a:endParaRPr lang="en-US" sz="2300" kern="1200"/>
        </a:p>
      </dsp:txBody>
      <dsp:txXfrm>
        <a:off x="44664" y="4521318"/>
        <a:ext cx="4608402" cy="825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82B8-01DA-4A5D-9438-039FCBD0E86B}">
      <dsp:nvSpPr>
        <dsp:cNvPr id="0" name=""/>
        <dsp:cNvSpPr/>
      </dsp:nvSpPr>
      <dsp:spPr>
        <a:xfrm>
          <a:off x="1109104" y="1369"/>
          <a:ext cx="2886986" cy="1732191"/>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Error Prone </a:t>
          </a:r>
          <a:endParaRPr lang="en-US" sz="2200" kern="1200"/>
        </a:p>
      </dsp:txBody>
      <dsp:txXfrm>
        <a:off x="1109104" y="1369"/>
        <a:ext cx="2886986" cy="1732191"/>
      </dsp:txXfrm>
    </dsp:sp>
    <dsp:sp modelId="{DA74E1D2-FA6F-4547-A216-EF26A1CCE0A4}">
      <dsp:nvSpPr>
        <dsp:cNvPr id="0" name=""/>
        <dsp:cNvSpPr/>
      </dsp:nvSpPr>
      <dsp:spPr>
        <a:xfrm>
          <a:off x="4284789" y="1369"/>
          <a:ext cx="2886986" cy="1732191"/>
        </a:xfrm>
        <a:prstGeom prst="rect">
          <a:avLst/>
        </a:prstGeom>
        <a:solidFill>
          <a:schemeClr val="accent2">
            <a:hueOff val="151055"/>
            <a:satOff val="-15998"/>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Applications within $100 per month of the applicable Income Eligibility Guidelines. </a:t>
          </a:r>
        </a:p>
      </dsp:txBody>
      <dsp:txXfrm>
        <a:off x="4284789" y="1369"/>
        <a:ext cx="2886986" cy="1732191"/>
      </dsp:txXfrm>
    </dsp:sp>
    <dsp:sp modelId="{B0AB04A8-9C85-4E57-9000-15D615AE5B39}">
      <dsp:nvSpPr>
        <dsp:cNvPr id="0" name=""/>
        <dsp:cNvSpPr/>
      </dsp:nvSpPr>
      <dsp:spPr>
        <a:xfrm>
          <a:off x="1109104" y="2022260"/>
          <a:ext cx="2886986" cy="1732191"/>
        </a:xfrm>
        <a:prstGeom prst="rect">
          <a:avLst/>
        </a:prstGeom>
        <a:solidFill>
          <a:schemeClr val="accent2">
            <a:hueOff val="302110"/>
            <a:satOff val="-31995"/>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Random Sampling</a:t>
          </a:r>
          <a:endParaRPr lang="en-US" sz="2200" kern="1200"/>
        </a:p>
      </dsp:txBody>
      <dsp:txXfrm>
        <a:off x="1109104" y="2022260"/>
        <a:ext cx="2886986" cy="1732191"/>
      </dsp:txXfrm>
    </dsp:sp>
    <dsp:sp modelId="{7B2861C0-7CCF-48AB-B0E2-682809D7066D}">
      <dsp:nvSpPr>
        <dsp:cNvPr id="0" name=""/>
        <dsp:cNvSpPr/>
      </dsp:nvSpPr>
      <dsp:spPr>
        <a:xfrm>
          <a:off x="4284789" y="2022260"/>
          <a:ext cx="2886986" cy="1732191"/>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Each application has an equal chance of being selected. </a:t>
          </a:r>
        </a:p>
        <a:p>
          <a:pPr marL="171450" lvl="1" indent="-171450" algn="l" defTabSz="755650">
            <a:lnSpc>
              <a:spcPct val="90000"/>
            </a:lnSpc>
            <a:spcBef>
              <a:spcPct val="0"/>
            </a:spcBef>
            <a:spcAft>
              <a:spcPct val="15000"/>
            </a:spcAft>
            <a:buChar char="•"/>
          </a:pPr>
          <a:endParaRPr lang="en-US" sz="1700" kern="1200" dirty="0"/>
        </a:p>
      </dsp:txBody>
      <dsp:txXfrm>
        <a:off x="4284789" y="2022260"/>
        <a:ext cx="2886986" cy="1732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8DE16-E623-4E81-B8A4-CE6BDB6F92EA}">
      <dsp:nvSpPr>
        <dsp:cNvPr id="0" name=""/>
        <dsp:cNvSpPr/>
      </dsp:nvSpPr>
      <dsp:spPr>
        <a:xfrm>
          <a:off x="0" y="366304"/>
          <a:ext cx="5000124" cy="153153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Confirmation of either income eligibility </a:t>
          </a:r>
          <a:r>
            <a:rPr lang="en-US" sz="2200" b="1" kern="1200"/>
            <a:t>OR</a:t>
          </a:r>
          <a:r>
            <a:rPr lang="en-US" sz="2200" kern="1200"/>
            <a:t> </a:t>
          </a:r>
        </a:p>
      </dsp:txBody>
      <dsp:txXfrm>
        <a:off x="74763" y="441067"/>
        <a:ext cx="4850598" cy="1382004"/>
      </dsp:txXfrm>
    </dsp:sp>
    <dsp:sp modelId="{09E0961D-4767-455C-BBE7-7C7F7A878622}">
      <dsp:nvSpPr>
        <dsp:cNvPr id="0" name=""/>
        <dsp:cNvSpPr/>
      </dsp:nvSpPr>
      <dsp:spPr>
        <a:xfrm>
          <a:off x="0" y="1961194"/>
          <a:ext cx="5000124" cy="153153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child or </a:t>
          </a:r>
          <a:r>
            <a:rPr lang="en-US" sz="2200" u="sng" kern="1200" dirty="0"/>
            <a:t>any member of the household</a:t>
          </a:r>
          <a:r>
            <a:rPr lang="en-US" sz="2200" kern="1200" dirty="0"/>
            <a:t> is receiving assistance under FNS, FDPIR, or TANF/Work First Cash Assistance </a:t>
          </a:r>
          <a:r>
            <a:rPr lang="en-US" sz="2200" b="1" kern="1200" dirty="0"/>
            <a:t>OR</a:t>
          </a:r>
          <a:endParaRPr lang="en-US" sz="2200" kern="1200" dirty="0"/>
        </a:p>
      </dsp:txBody>
      <dsp:txXfrm>
        <a:off x="74763" y="2035957"/>
        <a:ext cx="4850598" cy="1382004"/>
      </dsp:txXfrm>
    </dsp:sp>
    <dsp:sp modelId="{C82F8B21-CD71-417C-8139-E8FE4EAF859E}">
      <dsp:nvSpPr>
        <dsp:cNvPr id="0" name=""/>
        <dsp:cNvSpPr/>
      </dsp:nvSpPr>
      <dsp:spPr>
        <a:xfrm>
          <a:off x="0" y="3556085"/>
          <a:ext cx="5000124" cy="153153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child is Other Source Categorically Eligible.</a:t>
          </a:r>
        </a:p>
      </dsp:txBody>
      <dsp:txXfrm>
        <a:off x="74763" y="3630848"/>
        <a:ext cx="4850598" cy="1382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B471-748B-4DAC-90DC-6BB545253F77}">
      <dsp:nvSpPr>
        <dsp:cNvPr id="0" name=""/>
        <dsp:cNvSpPr/>
      </dsp:nvSpPr>
      <dsp:spPr>
        <a:xfrm>
          <a:off x="0" y="500738"/>
          <a:ext cx="788670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Children certified under Direct Certification</a:t>
          </a:r>
          <a:endParaRPr lang="en-US" sz="2500" kern="1200" dirty="0"/>
        </a:p>
      </dsp:txBody>
      <dsp:txXfrm>
        <a:off x="29271" y="530009"/>
        <a:ext cx="7828158" cy="541083"/>
      </dsp:txXfrm>
    </dsp:sp>
    <dsp:sp modelId="{00684C4E-E865-4B12-9A74-47B46BD34BC0}">
      <dsp:nvSpPr>
        <dsp:cNvPr id="0" name=""/>
        <dsp:cNvSpPr/>
      </dsp:nvSpPr>
      <dsp:spPr>
        <a:xfrm>
          <a:off x="0" y="1278957"/>
          <a:ext cx="788670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Children in RCCIs  </a:t>
          </a:r>
          <a:endParaRPr lang="en-US" sz="2500" kern="1200" dirty="0"/>
        </a:p>
      </dsp:txBody>
      <dsp:txXfrm>
        <a:off x="29271" y="1308228"/>
        <a:ext cx="7828158" cy="541083"/>
      </dsp:txXfrm>
    </dsp:sp>
    <dsp:sp modelId="{74BC235E-F3E3-400C-9C99-2C75A233F8F6}">
      <dsp:nvSpPr>
        <dsp:cNvPr id="0" name=""/>
        <dsp:cNvSpPr/>
      </dsp:nvSpPr>
      <dsp:spPr>
        <a:xfrm>
          <a:off x="0" y="1968669"/>
          <a:ext cx="78867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Does not include day students</a:t>
          </a:r>
        </a:p>
      </dsp:txBody>
      <dsp:txXfrm>
        <a:off x="0" y="1968669"/>
        <a:ext cx="7886700" cy="414000"/>
      </dsp:txXfrm>
    </dsp:sp>
    <dsp:sp modelId="{27150860-1AE2-446C-9FD9-8EB2BB484821}">
      <dsp:nvSpPr>
        <dsp:cNvPr id="0" name=""/>
        <dsp:cNvSpPr/>
      </dsp:nvSpPr>
      <dsp:spPr>
        <a:xfrm>
          <a:off x="0" y="2382669"/>
          <a:ext cx="788670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Schools are approved for special cash assistance</a:t>
          </a:r>
          <a:endParaRPr lang="en-US" sz="2500" kern="1200" dirty="0"/>
        </a:p>
      </dsp:txBody>
      <dsp:txXfrm>
        <a:off x="29271" y="2411940"/>
        <a:ext cx="7828158" cy="541083"/>
      </dsp:txXfrm>
    </dsp:sp>
    <dsp:sp modelId="{D45262D8-E0F5-484F-ACE6-75C962E775AD}">
      <dsp:nvSpPr>
        <dsp:cNvPr id="0" name=""/>
        <dsp:cNvSpPr/>
      </dsp:nvSpPr>
      <dsp:spPr>
        <a:xfrm>
          <a:off x="0" y="3228919"/>
          <a:ext cx="7886700" cy="59962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Special Milk Program (SMP) Sponsors</a:t>
          </a:r>
        </a:p>
      </dsp:txBody>
      <dsp:txXfrm>
        <a:off x="29271" y="3258190"/>
        <a:ext cx="7828158"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8D3B5-98D2-4126-B725-8B3BBA43BD21}">
      <dsp:nvSpPr>
        <dsp:cNvPr id="0" name=""/>
        <dsp:cNvSpPr/>
      </dsp:nvSpPr>
      <dsp:spPr>
        <a:xfrm>
          <a:off x="0" y="495"/>
          <a:ext cx="7256705" cy="115995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B58C6-D7D8-47A8-85F6-0C83FAD78BE1}">
      <dsp:nvSpPr>
        <dsp:cNvPr id="0" name=""/>
        <dsp:cNvSpPr/>
      </dsp:nvSpPr>
      <dsp:spPr>
        <a:xfrm>
          <a:off x="350887" y="261486"/>
          <a:ext cx="637976" cy="6379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AFF67F-29CD-498A-B2E9-F68167FB578A}">
      <dsp:nvSpPr>
        <dsp:cNvPr id="0" name=""/>
        <dsp:cNvSpPr/>
      </dsp:nvSpPr>
      <dsp:spPr>
        <a:xfrm>
          <a:off x="1339751" y="495"/>
          <a:ext cx="5916953" cy="11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62" tIns="122762" rIns="122762" bIns="122762" numCol="1" spcCol="1270" anchor="ctr" anchorCtr="0">
          <a:noAutofit/>
        </a:bodyPr>
        <a:lstStyle/>
        <a:p>
          <a:pPr marL="0" lvl="0" indent="0" algn="l" defTabSz="1111250">
            <a:lnSpc>
              <a:spcPct val="90000"/>
            </a:lnSpc>
            <a:spcBef>
              <a:spcPct val="0"/>
            </a:spcBef>
            <a:spcAft>
              <a:spcPct val="35000"/>
            </a:spcAft>
            <a:buNone/>
          </a:pPr>
          <a:r>
            <a:rPr lang="en-US" sz="2500" b="1" kern="1200" dirty="0"/>
            <a:t>Schools with Non-Pricing Programs</a:t>
          </a:r>
          <a:endParaRPr lang="en-US" sz="2500" kern="1200" dirty="0"/>
        </a:p>
      </dsp:txBody>
      <dsp:txXfrm>
        <a:off x="1339751" y="495"/>
        <a:ext cx="5916953" cy="1159958"/>
      </dsp:txXfrm>
    </dsp:sp>
    <dsp:sp modelId="{120F1A0E-C59A-4B12-89EA-F0C1B5F35437}">
      <dsp:nvSpPr>
        <dsp:cNvPr id="0" name=""/>
        <dsp:cNvSpPr/>
      </dsp:nvSpPr>
      <dsp:spPr>
        <a:xfrm>
          <a:off x="0" y="1450443"/>
          <a:ext cx="7256705" cy="115995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507A34-0D8F-47C1-AA38-5B3DDCECA73A}">
      <dsp:nvSpPr>
        <dsp:cNvPr id="0" name=""/>
        <dsp:cNvSpPr/>
      </dsp:nvSpPr>
      <dsp:spPr>
        <a:xfrm>
          <a:off x="350887" y="1711434"/>
          <a:ext cx="637976" cy="637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41765F-64E9-444F-BCD2-3B2AA0A796EC}">
      <dsp:nvSpPr>
        <dsp:cNvPr id="0" name=""/>
        <dsp:cNvSpPr/>
      </dsp:nvSpPr>
      <dsp:spPr>
        <a:xfrm>
          <a:off x="1339751" y="1450443"/>
          <a:ext cx="5916953" cy="11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62" tIns="122762" rIns="122762" bIns="122762" numCol="1" spcCol="1270" anchor="ctr" anchorCtr="0">
          <a:noAutofit/>
        </a:bodyPr>
        <a:lstStyle/>
        <a:p>
          <a:pPr marL="0" lvl="0" indent="0" algn="l" defTabSz="1111250">
            <a:lnSpc>
              <a:spcPct val="90000"/>
            </a:lnSpc>
            <a:spcBef>
              <a:spcPct val="0"/>
            </a:spcBef>
            <a:spcAft>
              <a:spcPct val="35000"/>
            </a:spcAft>
            <a:buNone/>
          </a:pPr>
          <a:r>
            <a:rPr lang="en-US" sz="2500" b="1" kern="1200"/>
            <a:t>100% Community </a:t>
          </a:r>
          <a:r>
            <a:rPr lang="en-US" sz="2500" b="1" kern="1200" dirty="0"/>
            <a:t>Eligibility Provision </a:t>
          </a:r>
          <a:r>
            <a:rPr lang="en-US" sz="2500" kern="1200" dirty="0"/>
            <a:t>or in </a:t>
          </a:r>
          <a:r>
            <a:rPr lang="en-US" sz="2500" b="1" kern="1200" dirty="0"/>
            <a:t>Provisions 1, 2, 3</a:t>
          </a:r>
          <a:r>
            <a:rPr lang="en-US" sz="2500" kern="1200" dirty="0"/>
            <a:t> </a:t>
          </a:r>
        </a:p>
      </dsp:txBody>
      <dsp:txXfrm>
        <a:off x="1339751" y="1450443"/>
        <a:ext cx="5916953" cy="1159958"/>
      </dsp:txXfrm>
    </dsp:sp>
    <dsp:sp modelId="{22520CEB-C353-4FE8-AA81-0D207CB308E9}">
      <dsp:nvSpPr>
        <dsp:cNvPr id="0" name=""/>
        <dsp:cNvSpPr/>
      </dsp:nvSpPr>
      <dsp:spPr>
        <a:xfrm>
          <a:off x="0" y="2900391"/>
          <a:ext cx="7256705" cy="115995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D7C17-F129-4B91-8E81-31A3BA69681E}">
      <dsp:nvSpPr>
        <dsp:cNvPr id="0" name=""/>
        <dsp:cNvSpPr/>
      </dsp:nvSpPr>
      <dsp:spPr>
        <a:xfrm>
          <a:off x="350887" y="3161381"/>
          <a:ext cx="637976" cy="6379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A4C7FB-5DF7-46FE-9F2D-589325C56995}">
      <dsp:nvSpPr>
        <dsp:cNvPr id="0" name=""/>
        <dsp:cNvSpPr/>
      </dsp:nvSpPr>
      <dsp:spPr>
        <a:xfrm>
          <a:off x="1339751" y="2900391"/>
          <a:ext cx="5916953" cy="11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62" tIns="122762" rIns="122762" bIns="122762" numCol="1" spcCol="1270" anchor="ctr" anchorCtr="0">
          <a:noAutofit/>
        </a:bodyPr>
        <a:lstStyle/>
        <a:p>
          <a:pPr marL="0" lvl="0" indent="0" algn="l" defTabSz="1111250">
            <a:lnSpc>
              <a:spcPct val="90000"/>
            </a:lnSpc>
            <a:spcBef>
              <a:spcPct val="0"/>
            </a:spcBef>
            <a:spcAft>
              <a:spcPct val="35000"/>
            </a:spcAft>
            <a:buNone/>
          </a:pPr>
          <a:r>
            <a:rPr lang="en-US" sz="2500" kern="1200"/>
            <a:t>Other </a:t>
          </a:r>
          <a:r>
            <a:rPr lang="en-US" sz="2500" b="1" kern="1200"/>
            <a:t>FNS determined exemptions</a:t>
          </a:r>
          <a:endParaRPr lang="en-US" sz="2500" kern="1200"/>
        </a:p>
      </dsp:txBody>
      <dsp:txXfrm>
        <a:off x="1339751" y="2900391"/>
        <a:ext cx="5916953" cy="1159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CD3C-D0A5-487F-8253-BA6075CE5D18}">
      <dsp:nvSpPr>
        <dsp:cNvPr id="0" name=""/>
        <dsp:cNvSpPr/>
      </dsp:nvSpPr>
      <dsp:spPr>
        <a:xfrm>
          <a:off x="0" y="1365055"/>
          <a:ext cx="6640867" cy="682527"/>
        </a:xfrm>
        <a:prstGeom prst="notchedRightArrow">
          <a:avLst/>
        </a:prstGeom>
        <a:solidFill>
          <a:schemeClr val="accent1">
            <a:lumMod val="75000"/>
          </a:schemeClr>
        </a:solidFill>
        <a:ln>
          <a:solidFill>
            <a:schemeClr val="accent4">
              <a:lumMod val="50000"/>
            </a:schemeClr>
          </a:solidFill>
        </a:ln>
        <a:effectLst/>
      </dsp:spPr>
      <dsp:style>
        <a:lnRef idx="0">
          <a:scrgbClr r="0" g="0" b="0"/>
        </a:lnRef>
        <a:fillRef idx="1">
          <a:scrgbClr r="0" g="0" b="0"/>
        </a:fillRef>
        <a:effectRef idx="0">
          <a:scrgbClr r="0" g="0" b="0"/>
        </a:effectRef>
        <a:fontRef idx="minor"/>
      </dsp:style>
    </dsp:sp>
    <dsp:sp modelId="{DB106269-981D-4C8E-9B3C-7B1592FE1AF4}">
      <dsp:nvSpPr>
        <dsp:cNvPr id="0" name=""/>
        <dsp:cNvSpPr/>
      </dsp:nvSpPr>
      <dsp:spPr>
        <a:xfrm>
          <a:off x="72" y="0"/>
          <a:ext cx="2915431" cy="13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t>October 2 </a:t>
          </a:r>
        </a:p>
        <a:p>
          <a:pPr marL="0" lvl="0" indent="0" algn="ctr" defTabSz="666750">
            <a:lnSpc>
              <a:spcPct val="90000"/>
            </a:lnSpc>
            <a:spcBef>
              <a:spcPct val="0"/>
            </a:spcBef>
            <a:spcAft>
              <a:spcPct val="35000"/>
            </a:spcAft>
            <a:buNone/>
          </a:pPr>
          <a:r>
            <a:rPr lang="en-US" sz="1500" b="1" kern="1200" dirty="0"/>
            <a:t>Verification Begins</a:t>
          </a:r>
        </a:p>
      </dsp:txBody>
      <dsp:txXfrm>
        <a:off x="72" y="0"/>
        <a:ext cx="2915431" cy="1365055"/>
      </dsp:txXfrm>
    </dsp:sp>
    <dsp:sp modelId="{919C1339-7D56-49B5-8DA4-EE0F618EE567}">
      <dsp:nvSpPr>
        <dsp:cNvPr id="0" name=""/>
        <dsp:cNvSpPr/>
      </dsp:nvSpPr>
      <dsp:spPr>
        <a:xfrm>
          <a:off x="1287156" y="1535687"/>
          <a:ext cx="341263" cy="341263"/>
        </a:xfrm>
        <a:prstGeom prst="ellipse">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C0FF5-3BB0-4870-8EB1-9475EE2862C6}">
      <dsp:nvSpPr>
        <dsp:cNvPr id="0" name=""/>
        <dsp:cNvSpPr/>
      </dsp:nvSpPr>
      <dsp:spPr>
        <a:xfrm>
          <a:off x="3061275" y="2047583"/>
          <a:ext cx="2915431" cy="13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a:solidFill>
                <a:schemeClr val="bg1">
                  <a:lumMod val="65000"/>
                </a:schemeClr>
              </a:solidFill>
            </a:rPr>
            <a:t>November 15</a:t>
          </a:r>
        </a:p>
        <a:p>
          <a:pPr marL="0" lvl="0" indent="0" algn="ctr" defTabSz="666750">
            <a:lnSpc>
              <a:spcPct val="90000"/>
            </a:lnSpc>
            <a:spcBef>
              <a:spcPct val="0"/>
            </a:spcBef>
            <a:spcAft>
              <a:spcPct val="35000"/>
            </a:spcAft>
            <a:buNone/>
          </a:pPr>
          <a:r>
            <a:rPr lang="en-US" sz="1500" b="1" kern="1200">
              <a:solidFill>
                <a:schemeClr val="bg1">
                  <a:lumMod val="65000"/>
                </a:schemeClr>
              </a:solidFill>
            </a:rPr>
            <a:t>Verification Ends</a:t>
          </a:r>
        </a:p>
      </dsp:txBody>
      <dsp:txXfrm>
        <a:off x="3061275" y="2047583"/>
        <a:ext cx="2915431" cy="1365055"/>
      </dsp:txXfrm>
    </dsp:sp>
    <dsp:sp modelId="{D9C701B2-3D26-4D36-94B5-E63E4CAF7E73}">
      <dsp:nvSpPr>
        <dsp:cNvPr id="0" name=""/>
        <dsp:cNvSpPr/>
      </dsp:nvSpPr>
      <dsp:spPr>
        <a:xfrm>
          <a:off x="4348359" y="1535687"/>
          <a:ext cx="341263" cy="341263"/>
        </a:xfrm>
        <a:prstGeom prst="ellipse">
          <a:avLst/>
        </a:prstGeom>
        <a:solidFill>
          <a:schemeClr val="accent5">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CD3C-D0A5-487F-8253-BA6075CE5D18}">
      <dsp:nvSpPr>
        <dsp:cNvPr id="0" name=""/>
        <dsp:cNvSpPr/>
      </dsp:nvSpPr>
      <dsp:spPr>
        <a:xfrm>
          <a:off x="0" y="1314916"/>
          <a:ext cx="6391922" cy="657458"/>
        </a:xfrm>
        <a:prstGeom prst="notchedRightArrow">
          <a:avLst/>
        </a:prstGeom>
        <a:solidFill>
          <a:schemeClr val="accent1">
            <a:lumMod val="75000"/>
          </a:schemeClr>
        </a:solidFill>
        <a:ln>
          <a:solidFill>
            <a:schemeClr val="accent4">
              <a:lumMod val="50000"/>
            </a:schemeClr>
          </a:solidFill>
        </a:ln>
        <a:effectLst/>
      </dsp:spPr>
      <dsp:style>
        <a:lnRef idx="0">
          <a:scrgbClr r="0" g="0" b="0"/>
        </a:lnRef>
        <a:fillRef idx="1">
          <a:scrgbClr r="0" g="0" b="0"/>
        </a:fillRef>
        <a:effectRef idx="0">
          <a:scrgbClr r="0" g="0" b="0"/>
        </a:effectRef>
        <a:fontRef idx="minor"/>
      </dsp:style>
    </dsp:sp>
    <dsp:sp modelId="{DB106269-981D-4C8E-9B3C-7B1592FE1AF4}">
      <dsp:nvSpPr>
        <dsp:cNvPr id="0" name=""/>
        <dsp:cNvSpPr/>
      </dsp:nvSpPr>
      <dsp:spPr>
        <a:xfrm>
          <a:off x="70" y="0"/>
          <a:ext cx="2806141" cy="131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65000"/>
                </a:schemeClr>
              </a:solidFill>
            </a:rPr>
            <a:t>October 2</a:t>
          </a:r>
        </a:p>
        <a:p>
          <a:pPr marL="0" lvl="0" indent="0" algn="ctr" defTabSz="666750">
            <a:lnSpc>
              <a:spcPct val="90000"/>
            </a:lnSpc>
            <a:spcBef>
              <a:spcPct val="0"/>
            </a:spcBef>
            <a:spcAft>
              <a:spcPct val="35000"/>
            </a:spcAft>
            <a:buNone/>
          </a:pPr>
          <a:r>
            <a:rPr lang="en-US" sz="1500" b="1" kern="1200" dirty="0">
              <a:solidFill>
                <a:schemeClr val="bg1">
                  <a:lumMod val="65000"/>
                </a:schemeClr>
              </a:solidFill>
            </a:rPr>
            <a:t>Verification Begins</a:t>
          </a:r>
        </a:p>
      </dsp:txBody>
      <dsp:txXfrm>
        <a:off x="70" y="0"/>
        <a:ext cx="2806141" cy="1314916"/>
      </dsp:txXfrm>
    </dsp:sp>
    <dsp:sp modelId="{919C1339-7D56-49B5-8DA4-EE0F618EE567}">
      <dsp:nvSpPr>
        <dsp:cNvPr id="0" name=""/>
        <dsp:cNvSpPr/>
      </dsp:nvSpPr>
      <dsp:spPr>
        <a:xfrm>
          <a:off x="1238776" y="1479280"/>
          <a:ext cx="328729" cy="328729"/>
        </a:xfrm>
        <a:prstGeom prst="ellipse">
          <a:avLst/>
        </a:prstGeom>
        <a:solidFill>
          <a:schemeClr val="accent5">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C0FF5-3BB0-4870-8EB1-9475EE2862C6}">
      <dsp:nvSpPr>
        <dsp:cNvPr id="0" name=""/>
        <dsp:cNvSpPr/>
      </dsp:nvSpPr>
      <dsp:spPr>
        <a:xfrm>
          <a:off x="2965123" y="1805590"/>
          <a:ext cx="2806141" cy="1314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a:t>November 15 </a:t>
          </a:r>
        </a:p>
        <a:p>
          <a:pPr marL="0" lvl="0" indent="0" algn="ctr" defTabSz="666750">
            <a:lnSpc>
              <a:spcPct val="90000"/>
            </a:lnSpc>
            <a:spcBef>
              <a:spcPct val="0"/>
            </a:spcBef>
            <a:spcAft>
              <a:spcPct val="35000"/>
            </a:spcAft>
            <a:buNone/>
          </a:pPr>
          <a:r>
            <a:rPr lang="en-US" sz="1500" b="1" kern="1200"/>
            <a:t>Verification Ends</a:t>
          </a:r>
        </a:p>
      </dsp:txBody>
      <dsp:txXfrm>
        <a:off x="2965123" y="1805590"/>
        <a:ext cx="2806141" cy="1314916"/>
      </dsp:txXfrm>
    </dsp:sp>
    <dsp:sp modelId="{D9C701B2-3D26-4D36-94B5-E63E4CAF7E73}">
      <dsp:nvSpPr>
        <dsp:cNvPr id="0" name=""/>
        <dsp:cNvSpPr/>
      </dsp:nvSpPr>
      <dsp:spPr>
        <a:xfrm>
          <a:off x="4185224" y="1479280"/>
          <a:ext cx="328729" cy="328729"/>
        </a:xfrm>
        <a:prstGeom prst="ellipse">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14" tIns="46207" rIns="92414" bIns="46207" rtlCol="0"/>
          <a:lstStyle>
            <a:lvl1pPr algn="l">
              <a:defRPr sz="11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14" tIns="46207" rIns="92414" bIns="46207" rtlCol="0"/>
          <a:lstStyle>
            <a:lvl1pPr algn="r">
              <a:defRPr sz="1100"/>
            </a:lvl1pPr>
          </a:lstStyle>
          <a:p>
            <a:fld id="{48979247-EBB6-4A07-B3BB-340244769BB8}" type="datetimeFigureOut">
              <a:rPr lang="en-US" smtClean="0"/>
              <a:t>9/27/2023</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14" tIns="46207" rIns="92414" bIns="46207"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14" tIns="46207" rIns="92414" bIns="462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2414" tIns="46207" rIns="92414" bIns="46207" rtlCol="0" anchor="b"/>
          <a:lstStyle>
            <a:lvl1pPr algn="l">
              <a:defRPr sz="11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14" tIns="46207" rIns="92414" bIns="46207" rtlCol="0" anchor="b"/>
          <a:lstStyle>
            <a:lvl1pPr algn="r">
              <a:defRPr sz="1100"/>
            </a:lvl1pPr>
          </a:lstStyle>
          <a:p>
            <a:fld id="{105E13A4-08F4-49C9-9B02-E30A7B1508A7}" type="slidenum">
              <a:rPr lang="en-US" smtClean="0"/>
              <a:t>‹#›</a:t>
            </a:fld>
            <a:endParaRPr lang="en-US"/>
          </a:p>
        </p:txBody>
      </p:sp>
    </p:spTree>
    <p:extLst>
      <p:ext uri="{BB962C8B-B14F-4D97-AF65-F5344CB8AC3E}">
        <p14:creationId xmlns:p14="http://schemas.microsoft.com/office/powerpoint/2010/main" val="326219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5FDD499-75B9-4038-A90B-8B105815E06C}" type="slidenum">
              <a:rPr lang="en-US" altLang="en-US" smtClean="0"/>
              <a:pPr eaLnBrk="1" hangingPunct="1">
                <a:spcBef>
                  <a:spcPct val="0"/>
                </a:spcBef>
              </a:pPr>
              <a:t>1</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Good morning.</a:t>
            </a:r>
            <a:r>
              <a:rPr lang="en-US" altLang="en-US" baseline="0" dirty="0"/>
              <a:t> My name is Jacquelyn McGowan and I am the Compliance Specialist for the Office of School Nutrition at the NC Department of Public Instruction. I want to w</a:t>
            </a:r>
            <a:r>
              <a:rPr lang="en-US" altLang="en-US" dirty="0"/>
              <a:t>elcom</a:t>
            </a:r>
            <a:r>
              <a:rPr lang="en-US" altLang="en-US" baseline="0" dirty="0"/>
              <a:t>e you to the verification webinar which </a:t>
            </a:r>
            <a:r>
              <a:rPr lang="en-US" altLang="en-US" dirty="0"/>
              <a:t>is an in depth look at the Federal</a:t>
            </a:r>
            <a:r>
              <a:rPr lang="en-US" altLang="en-US" baseline="0" dirty="0"/>
              <a:t> </a:t>
            </a:r>
            <a:r>
              <a:rPr lang="en-US" altLang="en-US" dirty="0"/>
              <a:t>requirements</a:t>
            </a:r>
            <a:r>
              <a:rPr lang="en-US" altLang="en-US" baseline="0" dirty="0"/>
              <a:t> to conduct a successful v</a:t>
            </a:r>
            <a:r>
              <a:rPr lang="en-US" altLang="en-US" dirty="0"/>
              <a:t>erification process</a:t>
            </a:r>
            <a:r>
              <a:rPr lang="en-US" altLang="en-US" baseline="0" dirty="0"/>
              <a:t> </a:t>
            </a:r>
            <a:r>
              <a:rPr lang="en-US" altLang="en-US" dirty="0"/>
              <a:t>from beginning to end.  </a:t>
            </a:r>
          </a:p>
          <a:p>
            <a:pPr eaLnBrk="1" hangingPunct="1"/>
            <a:endParaRPr lang="en-US" altLang="en-US" dirty="0"/>
          </a:p>
          <a:p>
            <a:pPr eaLnBrk="1" hangingPunct="1"/>
            <a:r>
              <a:rPr lang="en-US" altLang="en-US" dirty="0"/>
              <a:t>Verification season will be starting very soon – specifically on Monday October 2, 2023. </a:t>
            </a:r>
            <a:r>
              <a:rPr lang="en-US" altLang="en-US" baseline="0" dirty="0"/>
              <a:t>This webinar is designed for the person conducting the verification process. While we hope it will be beneficial to all participants, we truly hope that the individual responsible for Verification activities in the SFA is listening in to gain understanding and clarity on the process.</a:t>
            </a:r>
          </a:p>
          <a:p>
            <a:pPr eaLnBrk="1" hangingPunct="1"/>
            <a:endParaRPr lang="en-US" altLang="en-US" baseline="0" dirty="0"/>
          </a:p>
          <a:p>
            <a:pPr eaLnBrk="1" hangingPunct="1"/>
            <a:r>
              <a:rPr lang="en-US" altLang="en-US" baseline="0" dirty="0"/>
              <a:t>Please remember that all Dates in this webinar are subject to change!!!  If they change, we will notify you as quickly as possible. The notification will be done through blast email or the SN update so make sure you are receiving the updates and review them when you receive it.</a:t>
            </a:r>
            <a:endParaRPr lang="en-US" altLang="en-US" dirty="0"/>
          </a:p>
          <a:p>
            <a:pPr eaLnBrk="1" hangingPunct="1"/>
            <a:endParaRPr lang="en-US" altLang="en-US" dirty="0"/>
          </a:p>
        </p:txBody>
      </p:sp>
    </p:spTree>
    <p:extLst>
      <p:ext uri="{BB962C8B-B14F-4D97-AF65-F5344CB8AC3E}">
        <p14:creationId xmlns:p14="http://schemas.microsoft.com/office/powerpoint/2010/main" val="302823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According to 7 CFR 245.6a(c)(2) verification is not required For children who have been certified in</a:t>
            </a:r>
            <a:r>
              <a:rPr lang="en-US" baseline="0" dirty="0">
                <a:solidFill>
                  <a:schemeClr val="bg1"/>
                </a:solidFill>
              </a:rPr>
              <a:t> the DC system. They are not required for children </a:t>
            </a:r>
            <a:r>
              <a:rPr lang="en-US" dirty="0">
                <a:solidFill>
                  <a:schemeClr val="bg1"/>
                </a:solidFill>
              </a:rPr>
              <a:t>documented as eligible migrant, runaway, homeless children; foster children; and children enrolled in federally funded Head Start; </a:t>
            </a:r>
          </a:p>
          <a:p>
            <a:endParaRPr lang="en-US" dirty="0">
              <a:solidFill>
                <a:schemeClr val="bg1"/>
              </a:solidFill>
            </a:endParaRPr>
          </a:p>
          <a:p>
            <a:r>
              <a:rPr lang="en-US" dirty="0">
                <a:solidFill>
                  <a:schemeClr val="bg1"/>
                </a:solidFill>
              </a:rPr>
              <a:t> For children in RCCIs, except for applications that are received for day students at the institution; </a:t>
            </a:r>
          </a:p>
          <a:p>
            <a:endParaRPr lang="en-US" dirty="0">
              <a:solidFill>
                <a:schemeClr val="bg1"/>
              </a:solidFill>
            </a:endParaRPr>
          </a:p>
          <a:p>
            <a:r>
              <a:rPr lang="en-US" dirty="0">
                <a:solidFill>
                  <a:schemeClr val="bg1"/>
                </a:solidFill>
              </a:rPr>
              <a:t> In schools where FNS has approved special cash assistance claims based on economic statistics regarding per capita income, such as in Puerto Rico and the Virgin Islands; </a:t>
            </a:r>
          </a:p>
          <a:p>
            <a:endParaRPr lang="en-US" dirty="0">
              <a:solidFill>
                <a:schemeClr val="bg1"/>
              </a:solidFill>
            </a:endParaRPr>
          </a:p>
          <a:p>
            <a:r>
              <a:rPr lang="en-US" dirty="0">
                <a:solidFill>
                  <a:schemeClr val="bg1"/>
                </a:solidFill>
              </a:rPr>
              <a:t>Special</a:t>
            </a:r>
            <a:r>
              <a:rPr lang="en-US" baseline="0" dirty="0">
                <a:solidFill>
                  <a:schemeClr val="bg1"/>
                </a:solidFill>
              </a:rPr>
              <a:t> Milk Program participants</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105E13A4-08F4-49C9-9B02-E30A7B1508A7}" type="slidenum">
              <a:rPr lang="en-US" smtClean="0"/>
              <a:t>10</a:t>
            </a:fld>
            <a:endParaRPr lang="en-US"/>
          </a:p>
        </p:txBody>
      </p:sp>
    </p:spTree>
    <p:extLst>
      <p:ext uri="{BB962C8B-B14F-4D97-AF65-F5344CB8AC3E}">
        <p14:creationId xmlns:p14="http://schemas.microsoft.com/office/powerpoint/2010/main" val="3010656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In schools with non-pricing programs, which claim only the paid rate of reimbursement, where all children are served with no separate charge for food service and no special cash assistance is claimed; </a:t>
            </a:r>
          </a:p>
          <a:p>
            <a:endParaRPr lang="en-US" dirty="0">
              <a:solidFill>
                <a:schemeClr val="bg1"/>
              </a:solidFill>
            </a:endParaRPr>
          </a:p>
          <a:p>
            <a:r>
              <a:rPr lang="en-US" dirty="0">
                <a:solidFill>
                  <a:schemeClr val="bg1"/>
                </a:solidFill>
              </a:rPr>
              <a:t>In LEAs where all schools participate in CEP or in Provisions 1, 2, 3, except in the base years in Provision 1, 2, or 3 schools in which applications are taken for all children in attendance; and </a:t>
            </a:r>
          </a:p>
          <a:p>
            <a:endParaRPr lang="en-US" dirty="0">
              <a:solidFill>
                <a:schemeClr val="bg1"/>
              </a:solidFill>
            </a:endParaRPr>
          </a:p>
          <a:p>
            <a:r>
              <a:rPr lang="en-US" dirty="0">
                <a:solidFill>
                  <a:schemeClr val="bg1"/>
                </a:solidFill>
              </a:rPr>
              <a:t>For other FNS determined exemptions, on a case-by-case basis. </a:t>
            </a:r>
          </a:p>
          <a:p>
            <a:endParaRPr lang="en-US" dirty="0"/>
          </a:p>
        </p:txBody>
      </p:sp>
      <p:sp>
        <p:nvSpPr>
          <p:cNvPr id="4" name="Slide Number Placeholder 3"/>
          <p:cNvSpPr>
            <a:spLocks noGrp="1"/>
          </p:cNvSpPr>
          <p:nvPr>
            <p:ph type="sldNum" sz="quarter" idx="10"/>
          </p:nvPr>
        </p:nvSpPr>
        <p:spPr/>
        <p:txBody>
          <a:bodyPr/>
          <a:lstStyle/>
          <a:p>
            <a:fld id="{105E13A4-08F4-49C9-9B02-E30A7B1508A7}" type="slidenum">
              <a:rPr lang="en-US" smtClean="0"/>
              <a:t>11</a:t>
            </a:fld>
            <a:endParaRPr lang="en-US"/>
          </a:p>
        </p:txBody>
      </p:sp>
    </p:spTree>
    <p:extLst>
      <p:ext uri="{BB962C8B-B14F-4D97-AF65-F5344CB8AC3E}">
        <p14:creationId xmlns:p14="http://schemas.microsoft.com/office/powerpoint/2010/main" val="61671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Monday October 2,</a:t>
            </a:r>
            <a:r>
              <a:rPr lang="en-US" baseline="0" dirty="0"/>
              <a:t> 2023 (Verification Begins) </a:t>
            </a:r>
            <a:endParaRPr lang="en-US" altLang="en-US" b="1" dirty="0">
              <a:solidFill>
                <a:schemeClr val="accent4">
                  <a:lumMod val="50000"/>
                </a:schemeClr>
              </a:solidFill>
            </a:endParaRPr>
          </a:p>
          <a:p>
            <a:r>
              <a:rPr lang="en-US" dirty="0"/>
              <a:t>Wednesday November</a:t>
            </a:r>
            <a:r>
              <a:rPr lang="en-US" baseline="0" dirty="0"/>
              <a:t> 15, 2023</a:t>
            </a:r>
            <a:endParaRPr lang="en-US" dirty="0"/>
          </a:p>
          <a:p>
            <a:r>
              <a:rPr lang="en-US" baseline="0" dirty="0"/>
              <a:t>Friday November 17, 2023  (Survey starts and the Verification Summary Report is opened to SFAs)</a:t>
            </a:r>
          </a:p>
          <a:p>
            <a:pPr defTabSz="899619">
              <a:defRPr/>
            </a:pPr>
            <a:r>
              <a:rPr lang="en-US" baseline="0" dirty="0"/>
              <a:t>Friday December 8, 2023  (The Verification Summary Report is closed to SFAs)</a:t>
            </a:r>
          </a:p>
          <a:p>
            <a:r>
              <a:rPr lang="en-US" baseline="0" dirty="0"/>
              <a:t>Thursday February 15, 2024 (Date to end the report for those who responded after verification)</a:t>
            </a:r>
          </a:p>
          <a:p>
            <a:r>
              <a:rPr lang="en-US" baseline="0" dirty="0"/>
              <a:t>Monday February 19, 2024 (Report due to State Agency on the number that did not respond to verification until after the period ended through February 15, 2024)</a:t>
            </a:r>
          </a:p>
        </p:txBody>
      </p:sp>
      <p:sp>
        <p:nvSpPr>
          <p:cNvPr id="4" name="Slide Number Placeholder 3"/>
          <p:cNvSpPr>
            <a:spLocks noGrp="1"/>
          </p:cNvSpPr>
          <p:nvPr>
            <p:ph type="sldNum" sz="quarter" idx="10"/>
          </p:nvPr>
        </p:nvSpPr>
        <p:spPr/>
        <p:txBody>
          <a:bodyPr/>
          <a:lstStyle/>
          <a:p>
            <a:fld id="{105E13A4-08F4-49C9-9B02-E30A7B1508A7}" type="slidenum">
              <a:rPr lang="en-US" smtClean="0"/>
              <a:t>12</a:t>
            </a:fld>
            <a:endParaRPr lang="en-US"/>
          </a:p>
        </p:txBody>
      </p:sp>
    </p:spTree>
    <p:extLst>
      <p:ext uri="{BB962C8B-B14F-4D97-AF65-F5344CB8AC3E}">
        <p14:creationId xmlns:p14="http://schemas.microsoft.com/office/powerpoint/2010/main" val="4035727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C2E1DA7-4E39-4C5B-8FD4-5313E8E59EE3}" type="slidenum">
              <a:rPr lang="en-US" altLang="en-US" smtClean="0"/>
              <a:pPr eaLnBrk="1" hangingPunct="1">
                <a:spcBef>
                  <a:spcPct val="0"/>
                </a:spcBef>
              </a:pPr>
              <a:t>13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year October 1 is on a</a:t>
            </a:r>
            <a:r>
              <a:rPr lang="en-US" altLang="en-US" baseline="0" dirty="0"/>
              <a:t> Sunday so that we are looking at the number of applications on file as of Monday October 2</a:t>
            </a:r>
            <a:r>
              <a:rPr lang="en-US" altLang="en-US" dirty="0"/>
              <a:t>.   REMEMBER:</a:t>
            </a:r>
            <a:r>
              <a:rPr lang="en-US" altLang="en-US" baseline="0" dirty="0"/>
              <a:t> </a:t>
            </a:r>
            <a:r>
              <a:rPr lang="en-US" altLang="en-US" dirty="0"/>
              <a:t>The confirmation process must take place before notification letters are distributed to the household.  We will discuss</a:t>
            </a:r>
            <a:r>
              <a:rPr lang="en-US" altLang="en-US" baseline="0" dirty="0"/>
              <a:t> in detail what confirmation means to all SFAs in NC</a:t>
            </a: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1434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Verification process ends on Wednesday November 15</a:t>
            </a:r>
            <a:r>
              <a:rPr lang="en-US" altLang="en-US" baseline="0" dirty="0"/>
              <a:t> </a:t>
            </a:r>
            <a:r>
              <a:rPr lang="en-US" altLang="en-US" dirty="0"/>
              <a:t> so the process should</a:t>
            </a:r>
            <a:r>
              <a:rPr lang="en-US" altLang="en-US" baseline="0" dirty="0"/>
              <a:t> end on that day.</a:t>
            </a:r>
            <a:r>
              <a:rPr lang="en-US" altLang="en-US" dirty="0"/>
              <a:t> Remember the reporting is still not complete.</a:t>
            </a:r>
          </a:p>
          <a:p>
            <a:endParaRPr lang="en-US" altLang="en-US" dirty="0"/>
          </a:p>
          <a:p>
            <a:r>
              <a:rPr lang="en-US" altLang="en-US" dirty="0"/>
              <a:t>If the SFA sees that the deadline cannot be met, a written request must be made to the state agency before the November 15 deadline, if not then a Correction Action Plan will be required. </a:t>
            </a:r>
            <a:r>
              <a:rPr lang="en-US" altLang="en-US" dirty="0">
                <a:solidFill>
                  <a:schemeClr val="accent4">
                    <a:lumMod val="50000"/>
                  </a:schemeClr>
                </a:solidFill>
              </a:rPr>
              <a:t>USDA only allows the deadline extension to be 30 days for SA approval, beyond must be approved by the Southeast Regional Office</a:t>
            </a:r>
            <a:endParaRPr lang="en-US" altLang="en-US" dirty="0"/>
          </a:p>
        </p:txBody>
      </p:sp>
    </p:spTree>
    <p:extLst>
      <p:ext uri="{BB962C8B-B14F-4D97-AF65-F5344CB8AC3E}">
        <p14:creationId xmlns:p14="http://schemas.microsoft.com/office/powerpoint/2010/main" val="427804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Two things will happen on Friday November 17- </a:t>
            </a:r>
            <a:r>
              <a:rPr lang="en-US" altLang="en-US" dirty="0"/>
              <a:t> a brief</a:t>
            </a:r>
            <a:r>
              <a:rPr lang="en-US" altLang="en-US" baseline="0" dirty="0"/>
              <a:t> online survey will be sent only to determine if the verification process has been completed</a:t>
            </a:r>
            <a:r>
              <a:rPr lang="en-US" altLang="en-US" dirty="0"/>
              <a:t>  </a:t>
            </a:r>
          </a:p>
          <a:p>
            <a:endParaRPr lang="en-US" altLang="en-US" dirty="0"/>
          </a:p>
          <a:p>
            <a:r>
              <a:rPr lang="en-US" altLang="en-US" dirty="0"/>
              <a:t>November 17 </a:t>
            </a:r>
            <a:r>
              <a:rPr lang="en-US" altLang="en-US" baseline="0" dirty="0"/>
              <a:t>is also the date the Verification Report is opened to all SFAs.  Since the process is so fresh in all minds the SA encourages completion of this report immediately after the closing deadline.</a:t>
            </a:r>
            <a:endParaRPr lang="en-US" altLang="en-US" dirty="0">
              <a:solidFill>
                <a:srgbClr val="FF0000"/>
              </a:solidFill>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03CAF3E-116E-4BB8-B32F-C67833AF6273}"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410390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620062"/>
                </a:solidFill>
              </a:rPr>
              <a:t>The closing date for the</a:t>
            </a:r>
            <a:r>
              <a:rPr lang="en-US" altLang="en-US" baseline="0" dirty="0">
                <a:solidFill>
                  <a:srgbClr val="620062"/>
                </a:solidFill>
              </a:rPr>
              <a:t> online Verification Report is Friday December 8, 2023</a:t>
            </a:r>
            <a:endParaRPr lang="en-US" altLang="en-US" dirty="0"/>
          </a:p>
        </p:txBody>
      </p:sp>
    </p:spTree>
    <p:extLst>
      <p:ext uri="{BB962C8B-B14F-4D97-AF65-F5344CB8AC3E}">
        <p14:creationId xmlns:p14="http://schemas.microsoft.com/office/powerpoint/2010/main" val="1721782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620062"/>
                </a:solidFill>
              </a:rPr>
              <a:t>Even though the verification process ends on November 15, the entire reporting process  is not complete until data is collected through February 15  for households that did not respond before the November 15</a:t>
            </a:r>
            <a:r>
              <a:rPr lang="en-US" altLang="en-US" baseline="30000" dirty="0">
                <a:solidFill>
                  <a:srgbClr val="620062"/>
                </a:solidFill>
              </a:rPr>
              <a:t>th</a:t>
            </a:r>
            <a:r>
              <a:rPr lang="en-US" altLang="en-US" dirty="0">
                <a:solidFill>
                  <a:srgbClr val="620062"/>
                </a:solidFill>
              </a:rPr>
              <a:t> deadline</a:t>
            </a:r>
            <a:r>
              <a:rPr lang="en-US" altLang="en-US" baseline="0" dirty="0">
                <a:solidFill>
                  <a:srgbClr val="620062"/>
                </a:solidFill>
              </a:rPr>
              <a:t> but elected to re-apply between November 16 and February 15.</a:t>
            </a:r>
            <a:endParaRPr lang="en-US" altLang="en-US" dirty="0">
              <a:solidFill>
                <a:srgbClr val="620062"/>
              </a:solidFill>
            </a:endParaRPr>
          </a:p>
          <a:p>
            <a:endParaRPr lang="en-US" altLang="en-US" dirty="0">
              <a:solidFill>
                <a:srgbClr val="620062"/>
              </a:solidFill>
            </a:endParaRPr>
          </a:p>
          <a:p>
            <a:r>
              <a:rPr lang="en-US" altLang="en-US" sz="2400" dirty="0">
                <a:solidFill>
                  <a:srgbClr val="620062"/>
                </a:solidFill>
              </a:rPr>
              <a:t>It is imperative that SFA maintains tracking of all households that did not respond on November 15 but re-applied by February 15.  Reporting of this data is required by USDA and we will announce the collection method closer to the reporting deadline in a SN Update.  </a:t>
            </a:r>
            <a:endParaRPr lang="en-US" altLang="en-US" sz="2400" dirty="0"/>
          </a:p>
        </p:txBody>
      </p:sp>
    </p:spTree>
    <p:extLst>
      <p:ext uri="{BB962C8B-B14F-4D97-AF65-F5344CB8AC3E}">
        <p14:creationId xmlns:p14="http://schemas.microsoft.com/office/powerpoint/2010/main" val="381707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18</a:t>
            </a:fld>
            <a:endParaRPr lang="en-US"/>
          </a:p>
        </p:txBody>
      </p:sp>
    </p:spTree>
    <p:extLst>
      <p:ext uri="{BB962C8B-B14F-4D97-AF65-F5344CB8AC3E}">
        <p14:creationId xmlns:p14="http://schemas.microsoft.com/office/powerpoint/2010/main" val="335309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let’s get started</a:t>
            </a:r>
          </a:p>
        </p:txBody>
      </p:sp>
      <p:sp>
        <p:nvSpPr>
          <p:cNvPr id="4" name="Slide Number Placeholder 3"/>
          <p:cNvSpPr>
            <a:spLocks noGrp="1"/>
          </p:cNvSpPr>
          <p:nvPr>
            <p:ph type="sldNum" sz="quarter" idx="10"/>
          </p:nvPr>
        </p:nvSpPr>
        <p:spPr/>
        <p:txBody>
          <a:bodyPr/>
          <a:lstStyle/>
          <a:p>
            <a:fld id="{105E13A4-08F4-49C9-9B02-E30A7B1508A7}" type="slidenum">
              <a:rPr lang="en-US" smtClean="0"/>
              <a:t>19</a:t>
            </a:fld>
            <a:endParaRPr lang="en-US"/>
          </a:p>
        </p:txBody>
      </p:sp>
    </p:spTree>
    <p:extLst>
      <p:ext uri="{BB962C8B-B14F-4D97-AF65-F5344CB8AC3E}">
        <p14:creationId xmlns:p14="http://schemas.microsoft.com/office/powerpoint/2010/main" val="374150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0295E0F-DEA3-4B27-B18D-C4502ADC7A5F}" type="slidenum">
              <a:rPr lang="en-US" altLang="en-US" smtClean="0"/>
              <a:pPr eaLnBrk="1" hangingPunct="1">
                <a:spcBef>
                  <a:spcPct val="0"/>
                </a:spcBef>
              </a:pPr>
              <a:t>2</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Let’s talk about our Learning Objectives for this webinar</a:t>
            </a:r>
          </a:p>
          <a:p>
            <a:pPr eaLnBrk="1" hangingPunct="1"/>
            <a:endParaRPr lang="en-US" altLang="en-US" dirty="0"/>
          </a:p>
        </p:txBody>
      </p:sp>
    </p:spTree>
    <p:extLst>
      <p:ext uri="{BB962C8B-B14F-4D97-AF65-F5344CB8AC3E}">
        <p14:creationId xmlns:p14="http://schemas.microsoft.com/office/powerpoint/2010/main" val="47546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A05A0F3-5449-4AC6-A096-331696DAC27D}" type="slidenum">
              <a:rPr lang="en-US" altLang="en-US" smtClean="0"/>
              <a:pPr eaLnBrk="1" hangingPunct="1">
                <a:spcBef>
                  <a:spcPct val="0"/>
                </a:spcBef>
              </a:pPr>
              <a:t>20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 let’s proceed with completing the verification process, the first step is establishing the Sample Pool.  </a:t>
            </a:r>
          </a:p>
          <a:p>
            <a:pPr eaLnBrk="1" hangingPunct="1"/>
            <a:endParaRPr lang="en-US" altLang="en-US" dirty="0"/>
          </a:p>
          <a:p>
            <a:r>
              <a:rPr lang="en-US" altLang="en-US" dirty="0"/>
              <a:t>The sample pool uses the total number of approved applications on file as of October 2 of the current school year. LEAs may choose not to count applications for students in split- session kindergarten programs participating in the SMP when determining the verification sample pool. </a:t>
            </a:r>
          </a:p>
          <a:p>
            <a:endParaRPr lang="en-US" altLang="en-US" dirty="0"/>
          </a:p>
          <a:p>
            <a:r>
              <a:rPr lang="en-US" altLang="en-US" dirty="0"/>
              <a:t>The sample pool depends on the number of applications (paper or electronic) and is not based on the number of children eligible for free and reduced priced meals. </a:t>
            </a:r>
          </a:p>
          <a:p>
            <a:endParaRPr lang="en-US" altLang="en-US" dirty="0"/>
          </a:p>
          <a:p>
            <a:r>
              <a:rPr lang="en-US" altLang="en-US" dirty="0">
                <a:solidFill>
                  <a:schemeClr val="accent4">
                    <a:lumMod val="50000"/>
                  </a:schemeClr>
                </a:solidFill>
              </a:rPr>
              <a:t>Mixed household applications (other source categorical and income apps) are included in the sample pool. </a:t>
            </a:r>
            <a:endParaRPr lang="en-US" altLang="en-US" dirty="0"/>
          </a:p>
        </p:txBody>
      </p:sp>
    </p:spTree>
    <p:extLst>
      <p:ext uri="{BB962C8B-B14F-4D97-AF65-F5344CB8AC3E}">
        <p14:creationId xmlns:p14="http://schemas.microsoft.com/office/powerpoint/2010/main" val="197738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198B179-9744-49E0-B7D5-67E3992926A5}" type="slidenum">
              <a:rPr lang="en-US" altLang="en-US" smtClean="0"/>
              <a:pPr eaLnBrk="1" hangingPunct="1">
                <a:spcBef>
                  <a:spcPct val="0"/>
                </a:spcBef>
              </a:pPr>
              <a:t>21</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After determining the Sample Pool then the Sample Size must be determined:</a:t>
            </a:r>
          </a:p>
          <a:p>
            <a:pPr eaLnBrk="1" hangingPunct="1"/>
            <a:endParaRPr lang="en-US" altLang="en-US" dirty="0"/>
          </a:p>
          <a:p>
            <a:pPr eaLnBrk="1" hangingPunct="1">
              <a:lnSpc>
                <a:spcPct val="90000"/>
              </a:lnSpc>
            </a:pPr>
            <a:r>
              <a:rPr lang="en-US" altLang="en-US" b="0" dirty="0">
                <a:solidFill>
                  <a:srgbClr val="620062"/>
                </a:solidFill>
              </a:rPr>
              <a:t>To do this, the SFA calculates the sample size—ALWAYS ROUND UP   3125 applications on October 2  and we are multiplying it by 3% equal 93.75  (example 93.75 would be 94 applications).  If you have a low number of applications due to being a smaller district or charter school – 25 applications (.75) then you still have to round up. At least one application must be verified.</a:t>
            </a:r>
            <a:endParaRPr lang="en-US" altLang="en-US" b="0" dirty="0"/>
          </a:p>
          <a:p>
            <a:pPr eaLnBrk="1" hangingPunct="1">
              <a:lnSpc>
                <a:spcPct val="90000"/>
              </a:lnSpc>
            </a:pPr>
            <a:endParaRPr lang="en-US" altLang="en-US" b="0" dirty="0"/>
          </a:p>
          <a:p>
            <a:pPr eaLnBrk="1" hangingPunct="1">
              <a:lnSpc>
                <a:spcPct val="90000"/>
              </a:lnSpc>
            </a:pPr>
            <a:r>
              <a:rPr lang="en-US" altLang="en-US" b="0" dirty="0">
                <a:solidFill>
                  <a:srgbClr val="620062"/>
                </a:solidFill>
              </a:rPr>
              <a:t>With the exception of “verification for cause” the SFA MUST VERIFY the EXACT NUMBER REQUIRED..NOT more than or less than the standard sample size or the alternate sample size. If you do more or less then it is </a:t>
            </a:r>
            <a:r>
              <a:rPr lang="en-US" altLang="en-US" b="0" dirty="0" err="1">
                <a:solidFill>
                  <a:srgbClr val="620062"/>
                </a:solidFill>
              </a:rPr>
              <a:t>underverifying</a:t>
            </a:r>
            <a:r>
              <a:rPr lang="en-US" altLang="en-US" b="0" dirty="0">
                <a:solidFill>
                  <a:srgbClr val="620062"/>
                </a:solidFill>
              </a:rPr>
              <a:t> or </a:t>
            </a:r>
            <a:r>
              <a:rPr lang="en-US" altLang="en-US" b="0" dirty="0" err="1">
                <a:solidFill>
                  <a:srgbClr val="620062"/>
                </a:solidFill>
              </a:rPr>
              <a:t>oververifying</a:t>
            </a:r>
            <a:r>
              <a:rPr lang="en-US" altLang="en-US" b="0" dirty="0">
                <a:solidFill>
                  <a:srgbClr val="620062"/>
                </a:solidFill>
              </a:rPr>
              <a:t> and will result in a Corrective Action Plan.</a:t>
            </a:r>
          </a:p>
          <a:p>
            <a:pPr eaLnBrk="1" hangingPunct="1">
              <a:lnSpc>
                <a:spcPct val="90000"/>
              </a:lnSpc>
            </a:pPr>
            <a:endParaRPr lang="en-US" altLang="en-US" b="0" dirty="0">
              <a:solidFill>
                <a:srgbClr val="620062"/>
              </a:solidFill>
            </a:endParaRPr>
          </a:p>
          <a:p>
            <a:pPr eaLnBrk="1" hangingPunct="1">
              <a:lnSpc>
                <a:spcPct val="90000"/>
              </a:lnSpc>
            </a:pPr>
            <a:r>
              <a:rPr lang="en-US" altLang="en-US" b="0" dirty="0">
                <a:solidFill>
                  <a:srgbClr val="620062"/>
                </a:solidFill>
              </a:rPr>
              <a:t>NEVER verify 100% of the applications! </a:t>
            </a:r>
          </a:p>
          <a:p>
            <a:pPr eaLnBrk="1" hangingPunct="1">
              <a:lnSpc>
                <a:spcPct val="90000"/>
              </a:lnSpc>
            </a:pPr>
            <a:endParaRPr lang="en-US" altLang="en-US" b="0" dirty="0">
              <a:solidFill>
                <a:srgbClr val="620062"/>
              </a:solidFill>
            </a:endParaRPr>
          </a:p>
          <a:p>
            <a:pPr eaLnBrk="1" hangingPunct="1">
              <a:lnSpc>
                <a:spcPct val="90000"/>
              </a:lnSpc>
            </a:pPr>
            <a:r>
              <a:rPr lang="en-US" altLang="en-US" b="0" dirty="0">
                <a:solidFill>
                  <a:srgbClr val="620062"/>
                </a:solidFill>
              </a:rPr>
              <a:t>Verification “for cause” is done in addition to the required sample size.  An SFA may do verification for cause at any point in time during the school year</a:t>
            </a:r>
            <a:r>
              <a:rPr lang="en-US" altLang="en-US" b="0" baseline="0" dirty="0">
                <a:solidFill>
                  <a:srgbClr val="620062"/>
                </a:solidFill>
              </a:rPr>
              <a:t> and make sure you document it because this information will be requested</a:t>
            </a:r>
            <a:endParaRPr lang="en-US" altLang="en-US" b="0" i="1" dirty="0">
              <a:solidFill>
                <a:srgbClr val="620062"/>
              </a:solidFill>
            </a:endParaRPr>
          </a:p>
          <a:p>
            <a:pPr eaLnBrk="1" hangingPunct="1"/>
            <a:endParaRPr lang="en-US" altLang="en-US" dirty="0"/>
          </a:p>
        </p:txBody>
      </p:sp>
    </p:spTree>
    <p:extLst>
      <p:ext uri="{BB962C8B-B14F-4D97-AF65-F5344CB8AC3E}">
        <p14:creationId xmlns:p14="http://schemas.microsoft.com/office/powerpoint/2010/main" val="581771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let’s get started</a:t>
            </a:r>
          </a:p>
        </p:txBody>
      </p:sp>
      <p:sp>
        <p:nvSpPr>
          <p:cNvPr id="4" name="Slide Number Placeholder 3"/>
          <p:cNvSpPr>
            <a:spLocks noGrp="1"/>
          </p:cNvSpPr>
          <p:nvPr>
            <p:ph type="sldNum" sz="quarter" idx="10"/>
          </p:nvPr>
        </p:nvSpPr>
        <p:spPr/>
        <p:txBody>
          <a:bodyPr/>
          <a:lstStyle/>
          <a:p>
            <a:fld id="{105E13A4-08F4-49C9-9B02-E30A7B1508A7}" type="slidenum">
              <a:rPr lang="en-US" smtClean="0"/>
              <a:t>22</a:t>
            </a:fld>
            <a:endParaRPr lang="en-US"/>
          </a:p>
        </p:txBody>
      </p:sp>
    </p:spTree>
    <p:extLst>
      <p:ext uri="{BB962C8B-B14F-4D97-AF65-F5344CB8AC3E}">
        <p14:creationId xmlns:p14="http://schemas.microsoft.com/office/powerpoint/2010/main" val="238289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EA36180-E629-4701-A0D3-58CF789D6B40}" type="slidenum">
              <a:rPr lang="en-US" altLang="en-US" smtClean="0"/>
              <a:pPr eaLnBrk="1" hangingPunct="1">
                <a:spcBef>
                  <a:spcPct val="0"/>
                </a:spcBef>
              </a:pPr>
              <a:t>23</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solidFill>
                  <a:srgbClr val="620062"/>
                </a:solidFill>
              </a:rPr>
              <a:t>You should have received your Verification</a:t>
            </a:r>
            <a:r>
              <a:rPr lang="en-US" altLang="en-US" b="0" baseline="0" dirty="0">
                <a:solidFill>
                  <a:srgbClr val="620062"/>
                </a:solidFill>
              </a:rPr>
              <a:t> Method from your Zone Consultant in the Spring 2023 </a:t>
            </a:r>
            <a:r>
              <a:rPr lang="en-US" altLang="en-US" b="0" dirty="0">
                <a:solidFill>
                  <a:srgbClr val="620062"/>
                </a:solidFill>
              </a:rPr>
              <a:t>(either standard or the choice to choose an alternate method).  The SFA uses this information in the electronic</a:t>
            </a:r>
            <a:r>
              <a:rPr lang="en-US" altLang="en-US" b="0" baseline="0" dirty="0">
                <a:solidFill>
                  <a:srgbClr val="620062"/>
                </a:solidFill>
              </a:rPr>
              <a:t> application to </a:t>
            </a:r>
            <a:r>
              <a:rPr lang="en-US" altLang="en-US" b="0" dirty="0">
                <a:solidFill>
                  <a:srgbClr val="620062"/>
                </a:solidFill>
              </a:rPr>
              <a:t>complete question #54 </a:t>
            </a:r>
            <a:r>
              <a:rPr lang="en-US" altLang="en-US" b="0" baseline="0" dirty="0">
                <a:solidFill>
                  <a:srgbClr val="620062"/>
                </a:solidFill>
              </a:rPr>
              <a:t>in the SFA section</a:t>
            </a:r>
            <a:r>
              <a:rPr lang="en-US" altLang="en-US" b="0" dirty="0">
                <a:solidFill>
                  <a:srgbClr val="620062"/>
                </a:solidFill>
              </a:rPr>
              <a:t> appropriately. If you are a new SN Administrator and was not in the district or school</a:t>
            </a:r>
            <a:r>
              <a:rPr lang="en-US" altLang="en-US" b="0" baseline="0" dirty="0">
                <a:solidFill>
                  <a:srgbClr val="620062"/>
                </a:solidFill>
              </a:rPr>
              <a:t> during the agreement renewal process, we encourage you to go in and look at which verification method your school district or school is supposed to use.</a:t>
            </a:r>
            <a:endParaRPr lang="en-US" altLang="en-US" b="0" dirty="0">
              <a:solidFill>
                <a:srgbClr val="620062"/>
              </a:solidFill>
            </a:endParaRPr>
          </a:p>
          <a:p>
            <a:pPr eaLnBrk="1" hangingPunct="1"/>
            <a:endParaRPr lang="en-US" altLang="en-US" dirty="0"/>
          </a:p>
        </p:txBody>
      </p:sp>
    </p:spTree>
    <p:extLst>
      <p:ext uri="{BB962C8B-B14F-4D97-AF65-F5344CB8AC3E}">
        <p14:creationId xmlns:p14="http://schemas.microsoft.com/office/powerpoint/2010/main" val="1809890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3FBE43D-B374-4EB7-841C-FB7DD00932D9}" type="slidenum">
              <a:rPr lang="en-US" altLang="en-US" smtClean="0"/>
              <a:pPr eaLnBrk="1" hangingPunct="1">
                <a:spcBef>
                  <a:spcPct val="0"/>
                </a:spcBef>
              </a:pPr>
              <a:t>24</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We have now determined the Sample Pool and are now going to determine the sample size which is based on the method that you are required to use:</a:t>
            </a:r>
          </a:p>
          <a:p>
            <a:pPr eaLnBrk="1" hangingPunct="1"/>
            <a:endParaRPr lang="en-US" altLang="en-US" dirty="0"/>
          </a:p>
          <a:p>
            <a:pPr eaLnBrk="1" hangingPunct="1"/>
            <a:r>
              <a:rPr lang="en-US" altLang="en-US" dirty="0"/>
              <a:t>The three methods are:</a:t>
            </a:r>
          </a:p>
          <a:p>
            <a:pPr eaLnBrk="1" hangingPunct="1"/>
            <a:endParaRPr lang="en-US" altLang="en-US" dirty="0"/>
          </a:p>
          <a:p>
            <a:pPr eaLnBrk="1" hangingPunct="1"/>
            <a:r>
              <a:rPr lang="en-US" altLang="en-US" dirty="0"/>
              <a:t>Standard</a:t>
            </a:r>
          </a:p>
          <a:p>
            <a:pPr eaLnBrk="1" hangingPunct="1"/>
            <a:r>
              <a:rPr lang="en-US" altLang="en-US" dirty="0"/>
              <a:t>Alternate One</a:t>
            </a:r>
          </a:p>
          <a:p>
            <a:pPr eaLnBrk="1" hangingPunct="1"/>
            <a:r>
              <a:rPr lang="en-US" altLang="en-US" dirty="0"/>
              <a:t>Alternate Two  </a:t>
            </a:r>
          </a:p>
          <a:p>
            <a:pPr eaLnBrk="1" hangingPunct="1"/>
            <a:endParaRPr lang="en-US" altLang="en-US" dirty="0"/>
          </a:p>
        </p:txBody>
      </p:sp>
    </p:spTree>
    <p:extLst>
      <p:ext uri="{BB962C8B-B14F-4D97-AF65-F5344CB8AC3E}">
        <p14:creationId xmlns:p14="http://schemas.microsoft.com/office/powerpoint/2010/main" val="3183439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719A4727-BD00-43D0-BDDA-4F6ECCE19253}" type="slidenum">
              <a:rPr lang="en-US" altLang="en-US" smtClean="0"/>
              <a:pPr eaLnBrk="1" hangingPunct="1">
                <a:spcBef>
                  <a:spcPct val="0"/>
                </a:spcBef>
              </a:pPr>
              <a:t>25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400" dirty="0">
                <a:solidFill>
                  <a:srgbClr val="620062"/>
                </a:solidFill>
              </a:rPr>
              <a:t>The standard sample size must be used by an LEA unless it qualifies to use one of the other sample sizes. </a:t>
            </a:r>
          </a:p>
          <a:p>
            <a:pPr eaLnBrk="1" hangingPunct="1">
              <a:lnSpc>
                <a:spcPct val="80000"/>
              </a:lnSpc>
            </a:pPr>
            <a:endParaRPr lang="en-US" altLang="en-US" sz="1400" dirty="0">
              <a:solidFill>
                <a:srgbClr val="620062"/>
              </a:solidFill>
            </a:endParaRPr>
          </a:p>
          <a:p>
            <a:pPr eaLnBrk="1" hangingPunct="1">
              <a:lnSpc>
                <a:spcPct val="80000"/>
              </a:lnSpc>
            </a:pPr>
            <a:r>
              <a:rPr lang="en-US" altLang="en-US" sz="1400" dirty="0">
                <a:solidFill>
                  <a:srgbClr val="620062"/>
                </a:solidFill>
              </a:rPr>
              <a:t>Verify the lesser of:</a:t>
            </a:r>
          </a:p>
          <a:p>
            <a:pPr eaLnBrk="1" hangingPunct="1">
              <a:lnSpc>
                <a:spcPct val="80000"/>
              </a:lnSpc>
            </a:pPr>
            <a:r>
              <a:rPr lang="en-US" altLang="en-US" sz="1400" dirty="0">
                <a:solidFill>
                  <a:srgbClr val="620062"/>
                </a:solidFill>
              </a:rPr>
              <a:t>3% of all applications approved as of October 2 selected from </a:t>
            </a:r>
            <a:r>
              <a:rPr lang="en-US" altLang="en-US" sz="1400" dirty="0">
                <a:solidFill>
                  <a:srgbClr val="FF0000"/>
                </a:solidFill>
              </a:rPr>
              <a:t>error prone</a:t>
            </a:r>
            <a:r>
              <a:rPr lang="en-US" altLang="en-US" sz="1400" dirty="0">
                <a:solidFill>
                  <a:srgbClr val="620062"/>
                </a:solidFill>
              </a:rPr>
              <a:t> for the school year</a:t>
            </a:r>
          </a:p>
          <a:p>
            <a:pPr eaLnBrk="1" hangingPunct="1">
              <a:lnSpc>
                <a:spcPct val="80000"/>
              </a:lnSpc>
            </a:pPr>
            <a:r>
              <a:rPr lang="en-US" altLang="en-US" sz="1400" dirty="0">
                <a:solidFill>
                  <a:srgbClr val="620062"/>
                </a:solidFill>
              </a:rPr>
              <a:t>or 3,000 </a:t>
            </a:r>
            <a:r>
              <a:rPr lang="en-US" altLang="en-US" sz="1400" dirty="0">
                <a:solidFill>
                  <a:srgbClr val="FF0000"/>
                </a:solidFill>
              </a:rPr>
              <a:t>error prone</a:t>
            </a:r>
            <a:r>
              <a:rPr lang="en-US" altLang="en-US" sz="1400" dirty="0">
                <a:solidFill>
                  <a:srgbClr val="620062"/>
                </a:solidFill>
              </a:rPr>
              <a:t> approved applications as of October 2 for the school year.</a:t>
            </a:r>
          </a:p>
          <a:p>
            <a:pPr eaLnBrk="1" hangingPunct="1">
              <a:lnSpc>
                <a:spcPct val="80000"/>
              </a:lnSpc>
            </a:pPr>
            <a:endParaRPr lang="en-US" altLang="en-US" dirty="0">
              <a:solidFill>
                <a:srgbClr val="620062"/>
              </a:solidFill>
            </a:endParaRPr>
          </a:p>
          <a:p>
            <a:pPr eaLnBrk="1" hangingPunct="1">
              <a:lnSpc>
                <a:spcPct val="80000"/>
              </a:lnSpc>
              <a:buFont typeface="Wingdings 2" pitchFamily="18" charset="2"/>
              <a:buChar char=""/>
            </a:pPr>
            <a:r>
              <a:rPr lang="en-US" altLang="en-US" dirty="0">
                <a:solidFill>
                  <a:srgbClr val="620062"/>
                </a:solidFill>
              </a:rPr>
              <a:t>Once sample size is determined, </a:t>
            </a:r>
            <a:r>
              <a:rPr lang="en-US" altLang="en-US" b="1" dirty="0">
                <a:solidFill>
                  <a:srgbClr val="FF0000"/>
                </a:solidFill>
              </a:rPr>
              <a:t>error prone </a:t>
            </a:r>
            <a:r>
              <a:rPr lang="en-US" altLang="en-US" dirty="0">
                <a:solidFill>
                  <a:srgbClr val="620062"/>
                </a:solidFill>
              </a:rPr>
              <a:t>applications are the first selected ~ error prone are those with income within $100 monthly or $1200 annually</a:t>
            </a:r>
          </a:p>
          <a:p>
            <a:pPr eaLnBrk="1" hangingPunct="1">
              <a:lnSpc>
                <a:spcPct val="80000"/>
              </a:lnSpc>
              <a:buFont typeface="Wingdings 2" pitchFamily="18" charset="2"/>
              <a:buChar char=""/>
            </a:pPr>
            <a:r>
              <a:rPr lang="en-US" altLang="en-US" dirty="0">
                <a:solidFill>
                  <a:srgbClr val="620062"/>
                </a:solidFill>
              </a:rPr>
              <a:t>If not enough error prone applications on file, the remainder of the applications verified are selected randomly from all applications subject to verification (including income and case number).</a:t>
            </a:r>
          </a:p>
          <a:p>
            <a:pPr eaLnBrk="1" hangingPunct="1">
              <a:lnSpc>
                <a:spcPct val="80000"/>
              </a:lnSpc>
              <a:buFont typeface="Wingdings 2" pitchFamily="18" charset="2"/>
              <a:buNone/>
            </a:pPr>
            <a:endParaRPr lang="en-US" altLang="en-US" dirty="0">
              <a:solidFill>
                <a:srgbClr val="620062"/>
              </a:solidFill>
            </a:endParaRPr>
          </a:p>
          <a:p>
            <a:pPr eaLnBrk="1" hangingPunct="1">
              <a:lnSpc>
                <a:spcPct val="80000"/>
              </a:lnSpc>
              <a:buFont typeface="Wingdings 2" pitchFamily="18" charset="2"/>
              <a:buNone/>
            </a:pPr>
            <a:r>
              <a:rPr lang="en-US" altLang="en-US" dirty="0">
                <a:solidFill>
                  <a:srgbClr val="620062"/>
                </a:solidFill>
              </a:rPr>
              <a:t>If</a:t>
            </a:r>
            <a:r>
              <a:rPr lang="en-US" altLang="en-US" baseline="0" dirty="0">
                <a:solidFill>
                  <a:srgbClr val="620062"/>
                </a:solidFill>
              </a:rPr>
              <a:t> Applications are processed manually all SFAs are encouraged to mark an error prone  application during the eligibility determination process so applications can easily be selected when the verification process begins, otherwise the SFA will have to go back through the applications to see which ones are error prone.  All software system should be doing this (please contact your vendor to ensure the process is in place if you have questions about error prone applications).  Error prone applications must be reported on question 5-4 of the verification report.</a:t>
            </a:r>
          </a:p>
          <a:p>
            <a:pPr eaLnBrk="1" hangingPunct="1">
              <a:lnSpc>
                <a:spcPct val="80000"/>
              </a:lnSpc>
              <a:buFont typeface="Wingdings 2" pitchFamily="18" charset="2"/>
              <a:buNone/>
            </a:pPr>
            <a:endParaRPr lang="en-US" altLang="en-US" baseline="0" dirty="0">
              <a:solidFill>
                <a:srgbClr val="620062"/>
              </a:solidFill>
            </a:endParaRPr>
          </a:p>
          <a:p>
            <a:pPr eaLnBrk="1" hangingPunct="1">
              <a:lnSpc>
                <a:spcPct val="80000"/>
              </a:lnSpc>
              <a:buFont typeface="Wingdings 2" pitchFamily="18" charset="2"/>
              <a:buNone/>
            </a:pPr>
            <a:endParaRPr lang="en-US" altLang="en-US" dirty="0">
              <a:solidFill>
                <a:srgbClr val="620062"/>
              </a:solidFill>
            </a:endParaRPr>
          </a:p>
          <a:p>
            <a:pPr eaLnBrk="1" hangingPunct="1"/>
            <a:endParaRPr lang="en-US" altLang="en-US" dirty="0"/>
          </a:p>
        </p:txBody>
      </p:sp>
    </p:spTree>
    <p:extLst>
      <p:ext uri="{BB962C8B-B14F-4D97-AF65-F5344CB8AC3E}">
        <p14:creationId xmlns:p14="http://schemas.microsoft.com/office/powerpoint/2010/main" val="2299199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25A8103-2F09-4E69-8DF6-E56C4DB666AB}" type="slidenum">
              <a:rPr lang="en-US" altLang="en-US" smtClean="0"/>
              <a:pPr eaLnBrk="1" hangingPunct="1">
                <a:spcBef>
                  <a:spcPct val="0"/>
                </a:spcBef>
              </a:pPr>
              <a:t>26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itchFamily="18" charset="2"/>
              <a:buNone/>
            </a:pPr>
            <a:endParaRPr lang="en-US" altLang="en-US" dirty="0">
              <a:solidFill>
                <a:srgbClr val="620062"/>
              </a:solidFill>
            </a:endParaRPr>
          </a:p>
          <a:p>
            <a:pPr eaLnBrk="1" hangingPunct="1">
              <a:buFont typeface="Wingdings 2" pitchFamily="18" charset="2"/>
              <a:buNone/>
            </a:pPr>
            <a:r>
              <a:rPr lang="en-US" altLang="en-US" dirty="0">
                <a:solidFill>
                  <a:srgbClr val="620062"/>
                </a:solidFill>
              </a:rPr>
              <a:t>Let’s look at an example for Standard Sample Size:</a:t>
            </a:r>
          </a:p>
          <a:p>
            <a:pPr eaLnBrk="1" hangingPunct="1">
              <a:buFont typeface="Wingdings 2" pitchFamily="18" charset="2"/>
              <a:buNone/>
            </a:pPr>
            <a:endParaRPr lang="en-US" altLang="en-US" dirty="0">
              <a:solidFill>
                <a:srgbClr val="620062"/>
              </a:solidFill>
            </a:endParaRPr>
          </a:p>
          <a:p>
            <a:pPr eaLnBrk="1" hangingPunct="1">
              <a:buFont typeface="Wingdings 2" pitchFamily="18" charset="2"/>
              <a:buNone/>
            </a:pPr>
            <a:r>
              <a:rPr lang="en-US" altLang="en-US" dirty="0">
                <a:solidFill>
                  <a:srgbClr val="620062"/>
                </a:solidFill>
              </a:rPr>
              <a:t>X 245 approved free and reduced applications on file (excludes all DC, homeless, migrant, runaway, </a:t>
            </a:r>
            <a:r>
              <a:rPr lang="en-US" altLang="en-US" dirty="0" err="1">
                <a:solidFill>
                  <a:srgbClr val="620062"/>
                </a:solidFill>
              </a:rPr>
              <a:t>headstart</a:t>
            </a:r>
            <a:r>
              <a:rPr lang="en-US" altLang="en-US" dirty="0">
                <a:solidFill>
                  <a:srgbClr val="620062"/>
                </a:solidFill>
              </a:rPr>
              <a:t> and foster children)</a:t>
            </a:r>
          </a:p>
          <a:p>
            <a:pPr eaLnBrk="1" hangingPunct="1">
              <a:buFont typeface="Wingdings 2" pitchFamily="18" charset="2"/>
              <a:buChar char=""/>
            </a:pPr>
            <a:r>
              <a:rPr lang="en-US" altLang="en-US" b="1" dirty="0">
                <a:solidFill>
                  <a:srgbClr val="620062"/>
                </a:solidFill>
              </a:rPr>
              <a:t>3% of  245 would be 7.35</a:t>
            </a:r>
          </a:p>
          <a:p>
            <a:pPr eaLnBrk="1" hangingPunct="1">
              <a:buFont typeface="Wingdings 2" pitchFamily="18" charset="2"/>
              <a:buChar char=""/>
            </a:pPr>
            <a:r>
              <a:rPr lang="en-US" altLang="en-US" dirty="0">
                <a:solidFill>
                  <a:srgbClr val="620062"/>
                </a:solidFill>
              </a:rPr>
              <a:t>Number to verify = 8</a:t>
            </a:r>
          </a:p>
          <a:p>
            <a:pPr eaLnBrk="1" hangingPunct="1">
              <a:buFont typeface="Wingdings 2" pitchFamily="18" charset="2"/>
              <a:buChar char=""/>
            </a:pPr>
            <a:r>
              <a:rPr lang="en-US" altLang="en-US" dirty="0">
                <a:solidFill>
                  <a:srgbClr val="620062"/>
                </a:solidFill>
              </a:rPr>
              <a:t>50 applications make up the Error Prone Sample because they fall within $100 of the monthly guidelines or $1200 annually</a:t>
            </a:r>
          </a:p>
          <a:p>
            <a:pPr eaLnBrk="1" hangingPunct="1">
              <a:buFont typeface="Wingdings 2" pitchFamily="18" charset="2"/>
              <a:buChar char=""/>
            </a:pPr>
            <a:r>
              <a:rPr lang="en-US" altLang="en-US" dirty="0">
                <a:solidFill>
                  <a:srgbClr val="620062"/>
                </a:solidFill>
              </a:rPr>
              <a:t>You would select 8 applications from the error prone applications</a:t>
            </a:r>
            <a:endParaRPr lang="en-US" altLang="en-US" dirty="0"/>
          </a:p>
        </p:txBody>
      </p:sp>
    </p:spTree>
    <p:extLst>
      <p:ext uri="{BB962C8B-B14F-4D97-AF65-F5344CB8AC3E}">
        <p14:creationId xmlns:p14="http://schemas.microsoft.com/office/powerpoint/2010/main" val="4113946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2" pitchFamily="18" charset="2"/>
              <a:buNone/>
            </a:pPr>
            <a:r>
              <a:rPr lang="en-US" altLang="en-US" dirty="0">
                <a:solidFill>
                  <a:srgbClr val="620062"/>
                </a:solidFill>
              </a:rPr>
              <a:t>Here is another example for the standard method</a:t>
            </a:r>
          </a:p>
          <a:p>
            <a:pPr eaLnBrk="1" hangingPunct="1">
              <a:buFont typeface="Wingdings 2" pitchFamily="18" charset="2"/>
              <a:buChar char=""/>
            </a:pPr>
            <a:endParaRPr lang="en-US" altLang="en-US" dirty="0">
              <a:solidFill>
                <a:srgbClr val="620062"/>
              </a:solidFill>
            </a:endParaRPr>
          </a:p>
          <a:p>
            <a:pPr eaLnBrk="1" hangingPunct="1">
              <a:buFont typeface="Wingdings 2" pitchFamily="18" charset="2"/>
              <a:buChar char=""/>
            </a:pPr>
            <a:r>
              <a:rPr lang="en-US" altLang="en-US" dirty="0">
                <a:solidFill>
                  <a:srgbClr val="620062"/>
                </a:solidFill>
              </a:rPr>
              <a:t>135 approved free and reduced applications on file</a:t>
            </a:r>
          </a:p>
          <a:p>
            <a:pPr eaLnBrk="1" hangingPunct="1">
              <a:buFont typeface="Wingdings 2" pitchFamily="18" charset="2"/>
              <a:buChar char=""/>
            </a:pPr>
            <a:r>
              <a:rPr lang="en-US" altLang="en-US" dirty="0">
                <a:solidFill>
                  <a:srgbClr val="620062"/>
                </a:solidFill>
              </a:rPr>
              <a:t>3% of 135 would be 4.05</a:t>
            </a:r>
          </a:p>
          <a:p>
            <a:pPr eaLnBrk="1" hangingPunct="1">
              <a:buFont typeface="Wingdings 2" pitchFamily="18" charset="2"/>
              <a:buChar char=""/>
            </a:pPr>
            <a:r>
              <a:rPr lang="en-US" altLang="en-US" dirty="0">
                <a:solidFill>
                  <a:srgbClr val="620062"/>
                </a:solidFill>
              </a:rPr>
              <a:t>Number to verify = 5</a:t>
            </a:r>
          </a:p>
          <a:p>
            <a:pPr eaLnBrk="1" hangingPunct="1">
              <a:buFont typeface="Wingdings 2" pitchFamily="18" charset="2"/>
              <a:buChar char=""/>
            </a:pPr>
            <a:r>
              <a:rPr lang="en-US" altLang="en-US" dirty="0">
                <a:solidFill>
                  <a:srgbClr val="620062"/>
                </a:solidFill>
              </a:rPr>
              <a:t>3 applications make up the Error Prone Sample because they fall within $100 of the monthly guidelines or $1200 annually</a:t>
            </a:r>
          </a:p>
          <a:p>
            <a:pPr eaLnBrk="1" hangingPunct="1">
              <a:buFont typeface="Wingdings 2" pitchFamily="18" charset="2"/>
              <a:buChar char=""/>
            </a:pPr>
            <a:r>
              <a:rPr lang="en-US" altLang="en-US" dirty="0">
                <a:solidFill>
                  <a:srgbClr val="620062"/>
                </a:solidFill>
              </a:rPr>
              <a:t>You would select all 3 error prone and randomly select 2 applications from the other 132 applications on file. This is known</a:t>
            </a:r>
            <a:r>
              <a:rPr lang="en-US" altLang="en-US" baseline="0" dirty="0">
                <a:solidFill>
                  <a:srgbClr val="620062"/>
                </a:solidFill>
              </a:rPr>
              <a:t> as COMPLETING the Sample Size.</a:t>
            </a:r>
            <a:endParaRPr lang="en-US" altLang="en-US" dirty="0">
              <a:solidFill>
                <a:srgbClr val="620062"/>
              </a:solidFill>
            </a:endParaRPr>
          </a:p>
          <a:p>
            <a:endParaRPr lang="en-US" altLang="en-US" dirty="0"/>
          </a:p>
          <a:p>
            <a:r>
              <a:rPr lang="en-US" altLang="en-US" dirty="0"/>
              <a:t>If the SFA is using a software</a:t>
            </a:r>
            <a:r>
              <a:rPr lang="en-US" altLang="en-US" baseline="0" dirty="0"/>
              <a:t> program, generally the error prone applications selection is in the “programing” part of the software.  If the SFA has to do this manually a good way to do this is during the determination process star or mark the application denoting it is an Error prone application in case the standard or Alternate Two method is used.</a:t>
            </a:r>
            <a:endParaRPr lang="en-US" altLang="en-US" dirty="0"/>
          </a:p>
        </p:txBody>
      </p:sp>
    </p:spTree>
    <p:extLst>
      <p:ext uri="{BB962C8B-B14F-4D97-AF65-F5344CB8AC3E}">
        <p14:creationId xmlns:p14="http://schemas.microsoft.com/office/powerpoint/2010/main" val="3961291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CF7AF57-67C9-401D-985B-E516CAF17C6F}" type="slidenum">
              <a:rPr lang="en-US" altLang="en-US" smtClean="0"/>
              <a:pPr eaLnBrk="1" hangingPunct="1">
                <a:spcBef>
                  <a:spcPct val="0"/>
                </a:spcBef>
              </a:pPr>
              <a:t>28</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620062"/>
                </a:solidFill>
              </a:rPr>
              <a:t>If the SFA has the opportunity to elect Alternate One they must:</a:t>
            </a:r>
          </a:p>
          <a:p>
            <a:pPr eaLnBrk="1" hangingPunct="1"/>
            <a:endParaRPr lang="en-US" altLang="en-US" b="1">
              <a:solidFill>
                <a:srgbClr val="620062"/>
              </a:solidFill>
            </a:endParaRPr>
          </a:p>
          <a:p>
            <a:pPr eaLnBrk="1" hangingPunct="1"/>
            <a:r>
              <a:rPr lang="en-US" altLang="en-US" b="1">
                <a:solidFill>
                  <a:srgbClr val="620062"/>
                </a:solidFill>
              </a:rPr>
              <a:t>Verify the lesser of:</a:t>
            </a:r>
          </a:p>
          <a:p>
            <a:pPr algn="ctr" eaLnBrk="1" hangingPunct="1"/>
            <a:r>
              <a:rPr lang="en-US" altLang="en-US" b="1">
                <a:solidFill>
                  <a:srgbClr val="620062"/>
                </a:solidFill>
              </a:rPr>
              <a:t> 3,000 applications selected at </a:t>
            </a:r>
            <a:r>
              <a:rPr lang="en-US" altLang="en-US" b="1">
                <a:solidFill>
                  <a:srgbClr val="FF0000"/>
                </a:solidFill>
              </a:rPr>
              <a:t>random</a:t>
            </a:r>
            <a:r>
              <a:rPr lang="en-US" altLang="en-US" b="1">
                <a:solidFill>
                  <a:srgbClr val="620062"/>
                </a:solidFill>
              </a:rPr>
              <a:t> from all the applications approved as of October 1 of the school year.</a:t>
            </a:r>
          </a:p>
          <a:p>
            <a:pPr algn="ctr" eaLnBrk="1" hangingPunct="1"/>
            <a:r>
              <a:rPr lang="en-US" altLang="en-US" b="1">
                <a:solidFill>
                  <a:srgbClr val="620062"/>
                </a:solidFill>
              </a:rPr>
              <a:t> or 3% of all approved applications selected at </a:t>
            </a:r>
            <a:r>
              <a:rPr lang="en-US" altLang="en-US" b="1">
                <a:solidFill>
                  <a:srgbClr val="FF0000"/>
                </a:solidFill>
              </a:rPr>
              <a:t>random </a:t>
            </a:r>
            <a:r>
              <a:rPr lang="en-US" altLang="en-US" b="1">
                <a:solidFill>
                  <a:srgbClr val="620062"/>
                </a:solidFill>
              </a:rPr>
              <a:t>as of October 1 of the school year.</a:t>
            </a:r>
          </a:p>
          <a:p>
            <a:pPr eaLnBrk="1" hangingPunct="1"/>
            <a:endParaRPr lang="en-US" altLang="en-US" b="1">
              <a:solidFill>
                <a:srgbClr val="620062"/>
              </a:solidFill>
            </a:endParaRPr>
          </a:p>
          <a:p>
            <a:pPr eaLnBrk="1" hangingPunct="1"/>
            <a:r>
              <a:rPr lang="en-US" altLang="en-US">
                <a:solidFill>
                  <a:srgbClr val="620062"/>
                </a:solidFill>
              </a:rPr>
              <a:t>Once the sample size is determined, all applications are selected at </a:t>
            </a:r>
            <a:r>
              <a:rPr lang="en-US" altLang="en-US">
                <a:solidFill>
                  <a:srgbClr val="FF0000"/>
                </a:solidFill>
              </a:rPr>
              <a:t>random.</a:t>
            </a:r>
          </a:p>
          <a:p>
            <a:pPr eaLnBrk="1" hangingPunct="1"/>
            <a:endParaRPr lang="en-US" altLang="en-US"/>
          </a:p>
        </p:txBody>
      </p:sp>
    </p:spTree>
    <p:extLst>
      <p:ext uri="{BB962C8B-B14F-4D97-AF65-F5344CB8AC3E}">
        <p14:creationId xmlns:p14="http://schemas.microsoft.com/office/powerpoint/2010/main" val="145901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620062"/>
                </a:solidFill>
              </a:rPr>
              <a:t>Let’s review an example of Alternate One:</a:t>
            </a:r>
          </a:p>
          <a:p>
            <a:pPr eaLnBrk="1" hangingPunct="1"/>
            <a:endParaRPr lang="en-US" altLang="en-US" dirty="0">
              <a:solidFill>
                <a:srgbClr val="620062"/>
              </a:solidFill>
            </a:endParaRPr>
          </a:p>
          <a:p>
            <a:pPr eaLnBrk="1" hangingPunct="1"/>
            <a:r>
              <a:rPr lang="en-US" altLang="en-US" dirty="0">
                <a:solidFill>
                  <a:srgbClr val="620062"/>
                </a:solidFill>
              </a:rPr>
              <a:t>2001 approved free and reduced applications on file</a:t>
            </a:r>
          </a:p>
          <a:p>
            <a:pPr eaLnBrk="1" hangingPunct="1"/>
            <a:r>
              <a:rPr lang="en-US" altLang="en-US" dirty="0">
                <a:solidFill>
                  <a:srgbClr val="620062"/>
                </a:solidFill>
              </a:rPr>
              <a:t>3% of  2005 would be 60.15</a:t>
            </a:r>
          </a:p>
          <a:p>
            <a:pPr eaLnBrk="1" hangingPunct="1"/>
            <a:r>
              <a:rPr lang="en-US" altLang="en-US" dirty="0">
                <a:solidFill>
                  <a:srgbClr val="620062"/>
                </a:solidFill>
              </a:rPr>
              <a:t>Number to verify = 61</a:t>
            </a:r>
          </a:p>
          <a:p>
            <a:pPr eaLnBrk="1" hangingPunct="1"/>
            <a:r>
              <a:rPr lang="en-US" altLang="en-US" dirty="0">
                <a:solidFill>
                  <a:srgbClr val="620062"/>
                </a:solidFill>
              </a:rPr>
              <a:t>Select all 61 applications randomly from the approved free and reduced applications.</a:t>
            </a:r>
          </a:p>
        </p:txBody>
      </p:sp>
    </p:spTree>
    <p:extLst>
      <p:ext uri="{BB962C8B-B14F-4D97-AF65-F5344CB8AC3E}">
        <p14:creationId xmlns:p14="http://schemas.microsoft.com/office/powerpoint/2010/main" val="145630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0295E0F-DEA3-4B27-B18D-C4502ADC7A5F}" type="slidenum">
              <a:rPr lang="en-US" altLang="en-US" smtClean="0"/>
              <a:pPr eaLnBrk="1" hangingPunct="1">
                <a:spcBef>
                  <a:spcPct val="0"/>
                </a:spcBef>
              </a:pPr>
              <a:t>3</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Let’s talk about our Learning Objectives for this webinar</a:t>
            </a:r>
          </a:p>
          <a:p>
            <a:pPr eaLnBrk="1" hangingPunct="1"/>
            <a:r>
              <a:rPr lang="en-US" altLang="en-US" dirty="0"/>
              <a:t>Lowered Non-Response Rate</a:t>
            </a:r>
          </a:p>
          <a:p>
            <a:pPr eaLnBrk="1" hangingPunct="1"/>
            <a:r>
              <a:rPr lang="en-US" altLang="en-US" dirty="0"/>
              <a:t>Improved Non-Response Rate</a:t>
            </a:r>
          </a:p>
          <a:p>
            <a:pPr eaLnBrk="1" hangingPunct="1"/>
            <a:r>
              <a:rPr lang="en-US" altLang="en-US" dirty="0"/>
              <a:t>Notification of Use of Alternative Sample Size</a:t>
            </a:r>
          </a:p>
          <a:p>
            <a:pPr eaLnBrk="1" hangingPunct="1"/>
            <a:endParaRPr lang="en-US" altLang="en-US" dirty="0"/>
          </a:p>
          <a:p>
            <a:pPr eaLnBrk="1" hangingPunct="1"/>
            <a:r>
              <a:rPr lang="en-US" altLang="en-US" dirty="0"/>
              <a:t>Confirmation reviews</a:t>
            </a:r>
          </a:p>
          <a:p>
            <a:pPr eaLnBrk="1" hangingPunct="1"/>
            <a:r>
              <a:rPr lang="en-US" altLang="en-US" dirty="0"/>
              <a:t>Outcome of confirmation</a:t>
            </a:r>
          </a:p>
          <a:p>
            <a:pPr eaLnBrk="1" hangingPunct="1"/>
            <a:r>
              <a:rPr lang="en-US" altLang="en-US" dirty="0"/>
              <a:t>Replacing applications</a:t>
            </a:r>
          </a:p>
          <a:p>
            <a:pPr eaLnBrk="1" hangingPunct="1"/>
            <a:endParaRPr lang="en-US" altLang="en-US" dirty="0"/>
          </a:p>
          <a:p>
            <a:pPr eaLnBrk="1" hangingPunct="1"/>
            <a:r>
              <a:rPr lang="en-US" altLang="en-US" dirty="0"/>
              <a:t>Contacting the household</a:t>
            </a:r>
          </a:p>
          <a:p>
            <a:pPr eaLnBrk="1" hangingPunct="1"/>
            <a:r>
              <a:rPr lang="en-US" altLang="en-US" dirty="0"/>
              <a:t>Sources for Verification such as </a:t>
            </a:r>
          </a:p>
          <a:p>
            <a:pPr eaLnBrk="1" hangingPunct="1"/>
            <a:r>
              <a:rPr lang="en-US" altLang="en-US" dirty="0"/>
              <a:t>Collateral Contacts</a:t>
            </a:r>
          </a:p>
          <a:p>
            <a:pPr eaLnBrk="1" hangingPunct="1"/>
            <a:r>
              <a:rPr lang="en-US" altLang="en-US" dirty="0"/>
              <a:t>Agency Records</a:t>
            </a:r>
          </a:p>
          <a:p>
            <a:pPr eaLnBrk="1" hangingPunct="1"/>
            <a:r>
              <a:rPr lang="en-US" altLang="en-US" dirty="0"/>
              <a:t>And also we’ll talk about </a:t>
            </a:r>
          </a:p>
          <a:p>
            <a:pPr eaLnBrk="1" hangingPunct="1"/>
            <a:r>
              <a:rPr lang="en-US" altLang="en-US" dirty="0"/>
              <a:t>When a Household Indicates No Income</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469247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3267946-5553-4759-8E58-8B08E27E5AEA}" type="slidenum">
              <a:rPr lang="en-US" altLang="en-US" smtClean="0"/>
              <a:pPr eaLnBrk="1" hangingPunct="1">
                <a:spcBef>
                  <a:spcPct val="0"/>
                </a:spcBef>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620062"/>
                </a:solidFill>
              </a:rPr>
              <a:t>If the SFA has the opportunity to select Alternate Two, they must</a:t>
            </a:r>
          </a:p>
          <a:p>
            <a:pPr eaLnBrk="1" hangingPunct="1"/>
            <a:endParaRPr lang="en-US" altLang="en-US" dirty="0">
              <a:solidFill>
                <a:srgbClr val="620062"/>
              </a:solidFill>
            </a:endParaRPr>
          </a:p>
          <a:p>
            <a:pPr eaLnBrk="1" hangingPunct="1"/>
            <a:r>
              <a:rPr lang="en-US" altLang="en-US" dirty="0">
                <a:solidFill>
                  <a:srgbClr val="620062"/>
                </a:solidFill>
              </a:rPr>
              <a:t>Verify the </a:t>
            </a:r>
            <a:r>
              <a:rPr lang="en-US" altLang="en-US" b="1" dirty="0">
                <a:solidFill>
                  <a:srgbClr val="620062"/>
                </a:solidFill>
              </a:rPr>
              <a:t>lesser of the sum of:</a:t>
            </a:r>
          </a:p>
          <a:p>
            <a:pPr eaLnBrk="1" hangingPunct="1"/>
            <a:r>
              <a:rPr lang="en-US" altLang="en-US" b="1" dirty="0">
                <a:solidFill>
                  <a:srgbClr val="620062"/>
                </a:solidFill>
              </a:rPr>
              <a:t>1000 </a:t>
            </a:r>
            <a:r>
              <a:rPr lang="en-US" altLang="en-US" dirty="0">
                <a:solidFill>
                  <a:srgbClr val="620062"/>
                </a:solidFill>
              </a:rPr>
              <a:t>of all applications approved as October 2 of the school year, selected from </a:t>
            </a:r>
            <a:r>
              <a:rPr lang="en-US" altLang="en-US" dirty="0">
                <a:solidFill>
                  <a:srgbClr val="FF0000"/>
                </a:solidFill>
              </a:rPr>
              <a:t>error prone</a:t>
            </a:r>
            <a:r>
              <a:rPr lang="en-US" altLang="en-US" dirty="0">
                <a:solidFill>
                  <a:srgbClr val="620062"/>
                </a:solidFill>
              </a:rPr>
              <a:t> applications</a:t>
            </a:r>
          </a:p>
          <a:p>
            <a:pPr eaLnBrk="1" hangingPunct="1"/>
            <a:r>
              <a:rPr lang="en-US" altLang="en-US" b="1" dirty="0">
                <a:solidFill>
                  <a:srgbClr val="620062"/>
                </a:solidFill>
              </a:rPr>
              <a:t>or 1%</a:t>
            </a:r>
            <a:r>
              <a:rPr lang="en-US" altLang="en-US" dirty="0">
                <a:solidFill>
                  <a:srgbClr val="620062"/>
                </a:solidFill>
              </a:rPr>
              <a:t> of </a:t>
            </a:r>
            <a:r>
              <a:rPr lang="en-US" altLang="en-US" b="1" dirty="0">
                <a:solidFill>
                  <a:srgbClr val="620062"/>
                </a:solidFill>
              </a:rPr>
              <a:t>all applications </a:t>
            </a:r>
            <a:r>
              <a:rPr lang="en-US" altLang="en-US" dirty="0">
                <a:solidFill>
                  <a:srgbClr val="620062"/>
                </a:solidFill>
              </a:rPr>
              <a:t>approved as of October 2 selected from </a:t>
            </a:r>
            <a:r>
              <a:rPr lang="en-US" altLang="en-US" dirty="0">
                <a:solidFill>
                  <a:srgbClr val="FF0000"/>
                </a:solidFill>
              </a:rPr>
              <a:t>error prone</a:t>
            </a:r>
            <a:r>
              <a:rPr lang="en-US" altLang="en-US" dirty="0">
                <a:solidFill>
                  <a:srgbClr val="620062"/>
                </a:solidFill>
              </a:rPr>
              <a:t> applications</a:t>
            </a:r>
          </a:p>
          <a:p>
            <a:pPr eaLnBrk="1" hangingPunct="1"/>
            <a:r>
              <a:rPr lang="en-US" altLang="en-US" b="1" u="sng" dirty="0">
                <a:solidFill>
                  <a:srgbClr val="620062"/>
                </a:solidFill>
              </a:rPr>
              <a:t>PLUS</a:t>
            </a:r>
          </a:p>
          <a:p>
            <a:pPr eaLnBrk="1" hangingPunct="1"/>
            <a:r>
              <a:rPr lang="en-US" altLang="en-US" dirty="0">
                <a:solidFill>
                  <a:srgbClr val="620062"/>
                </a:solidFill>
              </a:rPr>
              <a:t>The </a:t>
            </a:r>
            <a:r>
              <a:rPr lang="en-US" altLang="en-US" b="1" dirty="0">
                <a:solidFill>
                  <a:srgbClr val="620062"/>
                </a:solidFill>
              </a:rPr>
              <a:t>lesser of 500 or .5%</a:t>
            </a:r>
            <a:r>
              <a:rPr lang="en-US" altLang="en-US" dirty="0">
                <a:solidFill>
                  <a:srgbClr val="620062"/>
                </a:solidFill>
              </a:rPr>
              <a:t> of all applications approved as of October 3 that provided a case number in lieu of income information.</a:t>
            </a:r>
          </a:p>
          <a:p>
            <a:pPr eaLnBrk="1" hangingPunct="1"/>
            <a:endParaRPr lang="en-US" altLang="en-US" dirty="0"/>
          </a:p>
        </p:txBody>
      </p:sp>
    </p:spTree>
    <p:extLst>
      <p:ext uri="{BB962C8B-B14F-4D97-AF65-F5344CB8AC3E}">
        <p14:creationId xmlns:p14="http://schemas.microsoft.com/office/powerpoint/2010/main" val="290611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620062"/>
                </a:solidFill>
              </a:rPr>
              <a:t>Let’s review an example of Alternate Two:</a:t>
            </a:r>
          </a:p>
          <a:p>
            <a:pPr eaLnBrk="1" hangingPunct="1"/>
            <a:endParaRPr lang="en-US" altLang="en-US" dirty="0">
              <a:solidFill>
                <a:srgbClr val="620062"/>
              </a:solidFill>
            </a:endParaRPr>
          </a:p>
          <a:p>
            <a:pPr eaLnBrk="1" hangingPunct="1"/>
            <a:r>
              <a:rPr lang="en-US" altLang="en-US" dirty="0">
                <a:solidFill>
                  <a:srgbClr val="620062"/>
                </a:solidFill>
              </a:rPr>
              <a:t>The SFA has 1500 approved free and reduced applications on file….REMEMBER this includes those with case numbers as it states ALL Approved applications </a:t>
            </a:r>
          </a:p>
          <a:p>
            <a:pPr eaLnBrk="1" hangingPunct="1"/>
            <a:r>
              <a:rPr lang="en-US" altLang="en-US" dirty="0">
                <a:solidFill>
                  <a:srgbClr val="620062"/>
                </a:solidFill>
              </a:rPr>
              <a:t>1% of 1500 would be 15</a:t>
            </a:r>
          </a:p>
          <a:p>
            <a:pPr eaLnBrk="1" hangingPunct="1"/>
            <a:r>
              <a:rPr lang="en-US" altLang="en-US" dirty="0">
                <a:solidFill>
                  <a:srgbClr val="620062"/>
                </a:solidFill>
              </a:rPr>
              <a:t>Number to verify = 15</a:t>
            </a:r>
          </a:p>
          <a:p>
            <a:pPr eaLnBrk="1" hangingPunct="1"/>
            <a:r>
              <a:rPr lang="en-US" altLang="en-US" dirty="0">
                <a:solidFill>
                  <a:srgbClr val="620062"/>
                </a:solidFill>
              </a:rPr>
              <a:t>Select all 15 applications from error prone applications.</a:t>
            </a:r>
          </a:p>
          <a:p>
            <a:pPr eaLnBrk="1" hangingPunct="1"/>
            <a:r>
              <a:rPr lang="en-US" altLang="en-US" dirty="0">
                <a:solidFill>
                  <a:srgbClr val="660066"/>
                </a:solidFill>
              </a:rPr>
              <a:t>102 applications are approved using a case number.</a:t>
            </a:r>
          </a:p>
          <a:p>
            <a:pPr eaLnBrk="1" hangingPunct="1"/>
            <a:r>
              <a:rPr lang="en-US" altLang="en-US" dirty="0">
                <a:solidFill>
                  <a:srgbClr val="660066"/>
                </a:solidFill>
              </a:rPr>
              <a:t>.5% of 102 = .51</a:t>
            </a:r>
          </a:p>
          <a:p>
            <a:pPr eaLnBrk="1" hangingPunct="1"/>
            <a:r>
              <a:rPr lang="en-US" altLang="en-US" dirty="0">
                <a:solidFill>
                  <a:srgbClr val="660066"/>
                </a:solidFill>
              </a:rPr>
              <a:t>Select 1 application randomly from the approved case number applications.</a:t>
            </a:r>
          </a:p>
          <a:p>
            <a:endParaRPr lang="en-US" altLang="en-US" dirty="0"/>
          </a:p>
          <a:p>
            <a:r>
              <a:rPr lang="en-US" altLang="en-US" dirty="0"/>
              <a:t>Total number of applications to verify is 16</a:t>
            </a:r>
          </a:p>
        </p:txBody>
      </p:sp>
    </p:spTree>
    <p:extLst>
      <p:ext uri="{BB962C8B-B14F-4D97-AF65-F5344CB8AC3E}">
        <p14:creationId xmlns:p14="http://schemas.microsoft.com/office/powerpoint/2010/main" val="2137614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59B403D-4198-4BF5-850C-7E1F481B1769}" type="slidenum">
              <a:rPr lang="en-US" altLang="en-US" smtClean="0"/>
              <a:pPr eaLnBrk="1" hangingPunct="1">
                <a:spcBef>
                  <a:spcPct val="0"/>
                </a:spcBef>
              </a:pPr>
              <a:t>32</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sample sizes based on error prone applications, there may not be enough applications that meet this criterion. When this happens, the SFA must select, at random, additional approved applications to complete the required sample size.  If you look back at example # 2 for the Standard Verification Method you will see how we randomly selected 2 applications to complete the sample size.</a:t>
            </a:r>
          </a:p>
          <a:p>
            <a:endParaRPr lang="en-US" altLang="en-US"/>
          </a:p>
          <a:p>
            <a:r>
              <a:rPr lang="en-US" altLang="en-US"/>
              <a:t>In other situations, the number of error prone applications may exceed the required sample size. When this happens, the SFA must randomly select the required number of applications from all error prone applications. </a:t>
            </a:r>
          </a:p>
        </p:txBody>
      </p:sp>
    </p:spTree>
    <p:extLst>
      <p:ext uri="{BB962C8B-B14F-4D97-AF65-F5344CB8AC3E}">
        <p14:creationId xmlns:p14="http://schemas.microsoft.com/office/powerpoint/2010/main" val="3789748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92BCF5D-1F49-4251-AB82-6BC178171764}" type="slidenum">
              <a:rPr lang="en-US" altLang="en-US" smtClean="0"/>
              <a:pPr eaLnBrk="1" hangingPunct="1">
                <a:spcBef>
                  <a:spcPct val="0"/>
                </a:spcBef>
              </a:pPr>
              <a:t>33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2900" dirty="0">
                <a:solidFill>
                  <a:srgbClr val="620062"/>
                </a:solidFill>
              </a:rPr>
              <a:t>How does an SFA qualify to use an Alternate Sample size?  </a:t>
            </a:r>
          </a:p>
          <a:p>
            <a:pPr eaLnBrk="1" hangingPunct="1">
              <a:lnSpc>
                <a:spcPct val="80000"/>
              </a:lnSpc>
            </a:pPr>
            <a:endParaRPr lang="en-US" altLang="en-US" sz="2900" dirty="0">
              <a:solidFill>
                <a:srgbClr val="620062"/>
              </a:solidFill>
            </a:endParaRPr>
          </a:p>
          <a:p>
            <a:pPr eaLnBrk="1" hangingPunct="1">
              <a:lnSpc>
                <a:spcPct val="80000"/>
              </a:lnSpc>
            </a:pPr>
            <a:r>
              <a:rPr lang="en-US" altLang="en-US" sz="2900" dirty="0">
                <a:solidFill>
                  <a:srgbClr val="620062"/>
                </a:solidFill>
              </a:rPr>
              <a:t>To be able to use the </a:t>
            </a:r>
            <a:r>
              <a:rPr lang="en-US" altLang="en-US" sz="2900" b="1" dirty="0">
                <a:solidFill>
                  <a:srgbClr val="620062"/>
                </a:solidFill>
              </a:rPr>
              <a:t>Alternate Sample Size</a:t>
            </a:r>
            <a:r>
              <a:rPr lang="en-US" altLang="en-US" sz="2900" dirty="0">
                <a:solidFill>
                  <a:srgbClr val="620062"/>
                </a:solidFill>
              </a:rPr>
              <a:t> the SFA must have either have a lowered non-response rate an improved non-response rate:</a:t>
            </a:r>
          </a:p>
          <a:p>
            <a:pPr lvl="1" eaLnBrk="1" hangingPunct="1">
              <a:lnSpc>
                <a:spcPct val="80000"/>
              </a:lnSpc>
            </a:pPr>
            <a:r>
              <a:rPr lang="en-US" altLang="en-US" sz="2400" dirty="0">
                <a:solidFill>
                  <a:srgbClr val="620062"/>
                </a:solidFill>
              </a:rPr>
              <a:t>(1) Lowered non-response rate--a Non-Response Rate from preceding SY of less than 20%. ( 10 apps 8 responded 20% non-response rate)</a:t>
            </a:r>
          </a:p>
          <a:p>
            <a:pPr lvl="1" eaLnBrk="1" hangingPunct="1">
              <a:lnSpc>
                <a:spcPct val="80000"/>
              </a:lnSpc>
            </a:pPr>
            <a:r>
              <a:rPr lang="en-US" altLang="en-US" sz="2400" dirty="0">
                <a:solidFill>
                  <a:srgbClr val="620062"/>
                </a:solidFill>
              </a:rPr>
              <a:t>(2) Improved non-response rate for SFAs with &gt;20,000 children approved by application (excluding DC) by 10/3. </a:t>
            </a:r>
            <a:r>
              <a:rPr lang="en-US" altLang="en-US" sz="2000" dirty="0">
                <a:solidFill>
                  <a:srgbClr val="620062"/>
                </a:solidFill>
              </a:rPr>
              <a:t>Non-Response Rate from preceding year is less than 10% below the verification non-response rate for the second preceding SY </a:t>
            </a:r>
          </a:p>
          <a:p>
            <a:pPr eaLnBrk="1" hangingPunct="1"/>
            <a:endParaRPr lang="en-US" altLang="en-US" dirty="0"/>
          </a:p>
          <a:p>
            <a:pPr eaLnBrk="1" hangingPunct="1"/>
            <a:r>
              <a:rPr lang="en-US" altLang="en-US" dirty="0"/>
              <a:t>REMEMBER that qualifying for an alternate sample size is on an annual basis.  So just because last year the SFA was able to do Alternate one does not mean that this can happen this year…if the non-response rate exceeded 20% then the standard method would have to be used…and remember if the criteria is met, the State Agency will notify the SFA that the option is available for an alternate sample size and then it is up to the SFA to notify the SA which sample size will be used.</a:t>
            </a:r>
          </a:p>
          <a:p>
            <a:pPr eaLnBrk="1" hangingPunct="1"/>
            <a:endParaRPr lang="en-US" altLang="en-US" dirty="0"/>
          </a:p>
        </p:txBody>
      </p:sp>
    </p:spTree>
    <p:extLst>
      <p:ext uri="{BB962C8B-B14F-4D97-AF65-F5344CB8AC3E}">
        <p14:creationId xmlns:p14="http://schemas.microsoft.com/office/powerpoint/2010/main" val="260648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92BCF5D-1F49-4251-AB82-6BC178171764}" type="slidenum">
              <a:rPr lang="en-US" altLang="en-US" smtClean="0"/>
              <a:pPr eaLnBrk="1" hangingPunct="1">
                <a:spcBef>
                  <a:spcPct val="0"/>
                </a:spcBef>
              </a:pPr>
              <a:t>34</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2900" dirty="0">
                <a:solidFill>
                  <a:srgbClr val="620062"/>
                </a:solidFill>
              </a:rPr>
              <a:t>How does an SFA qualify to use an Alternate Sample size?  </a:t>
            </a:r>
          </a:p>
          <a:p>
            <a:pPr eaLnBrk="1" hangingPunct="1">
              <a:lnSpc>
                <a:spcPct val="80000"/>
              </a:lnSpc>
            </a:pPr>
            <a:r>
              <a:rPr lang="en-US" altLang="en-US" sz="2900" dirty="0">
                <a:solidFill>
                  <a:srgbClr val="620062"/>
                </a:solidFill>
              </a:rPr>
              <a:t>Here’s an example. The non-response rate on year 1 is 25%, the non-response rate for year 2 is 22.5%. 10% of </a:t>
            </a:r>
            <a:r>
              <a:rPr lang="en-US" altLang="en-US" sz="1100" dirty="0">
                <a:solidFill>
                  <a:srgbClr val="620062"/>
                </a:solidFill>
              </a:rPr>
              <a:t>25% is 2.5%=22.5% since 22.2% (of year 2) is less than 22.5% then the SFA may use an alternate method.</a:t>
            </a:r>
          </a:p>
          <a:p>
            <a:pPr eaLnBrk="1" hangingPunct="1"/>
            <a:endParaRPr lang="en-US" altLang="en-US" dirty="0"/>
          </a:p>
        </p:txBody>
      </p:sp>
    </p:spTree>
    <p:extLst>
      <p:ext uri="{BB962C8B-B14F-4D97-AF65-F5344CB8AC3E}">
        <p14:creationId xmlns:p14="http://schemas.microsoft.com/office/powerpoint/2010/main" val="510301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54847E2-D2DF-458B-BD48-2EE8C963AF2A}" type="slidenum">
              <a:rPr lang="en-US" altLang="en-US" smtClean="0"/>
              <a:pPr eaLnBrk="1" hangingPunct="1">
                <a:spcBef>
                  <a:spcPct val="0"/>
                </a:spcBef>
              </a:pPr>
              <a:t>35</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660066"/>
                </a:solidFill>
              </a:rPr>
              <a:t>Now we</a:t>
            </a:r>
            <a:r>
              <a:rPr lang="en-US" altLang="en-US" baseline="0" dirty="0">
                <a:solidFill>
                  <a:srgbClr val="660066"/>
                </a:solidFill>
              </a:rPr>
              <a:t> are ready to proceed with verifying the sample size. wait</a:t>
            </a:r>
          </a:p>
          <a:p>
            <a:pPr eaLnBrk="1" hangingPunct="1"/>
            <a:endParaRPr lang="en-US" altLang="en-US" baseline="0" dirty="0">
              <a:solidFill>
                <a:srgbClr val="660066"/>
              </a:solidFill>
            </a:endParaRPr>
          </a:p>
          <a:p>
            <a:pPr eaLnBrk="1" hangingPunct="1"/>
            <a:r>
              <a:rPr lang="en-US" altLang="en-US" dirty="0">
                <a:solidFill>
                  <a:srgbClr val="660066"/>
                </a:solidFill>
              </a:rPr>
              <a:t>Prior to sending a selection letter to the households the SFA must do these two procedures:</a:t>
            </a:r>
          </a:p>
          <a:p>
            <a:pPr eaLnBrk="1" hangingPunct="1"/>
            <a:endParaRPr lang="en-US" altLang="en-US" dirty="0">
              <a:solidFill>
                <a:srgbClr val="660066"/>
              </a:solidFill>
            </a:endParaRPr>
          </a:p>
          <a:p>
            <a:pPr eaLnBrk="1" hangingPunct="1"/>
            <a:r>
              <a:rPr lang="en-US" altLang="en-US" dirty="0">
                <a:solidFill>
                  <a:srgbClr val="660066"/>
                </a:solidFill>
              </a:rPr>
              <a:t>#1 Required Confirmation Reviews (NC does not grant waivers for confirmation reviews)</a:t>
            </a:r>
          </a:p>
          <a:p>
            <a:pPr eaLnBrk="1" hangingPunct="1"/>
            <a:endParaRPr lang="en-US" altLang="en-US" dirty="0">
              <a:solidFill>
                <a:srgbClr val="660066"/>
              </a:solidFill>
            </a:endParaRPr>
          </a:p>
          <a:p>
            <a:pPr eaLnBrk="1" hangingPunct="1"/>
            <a:r>
              <a:rPr lang="en-US" altLang="en-US" dirty="0">
                <a:solidFill>
                  <a:srgbClr val="660066"/>
                </a:solidFill>
              </a:rPr>
              <a:t># 2 Optional Replacement of certain applications</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75362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774A1D9-79E4-4133-B024-FAF0F9D1B382}" type="slidenum">
              <a:rPr lang="en-US" altLang="en-US" smtClean="0"/>
              <a:pPr eaLnBrk="1" hangingPunct="1">
                <a:spcBef>
                  <a:spcPct val="0"/>
                </a:spcBef>
              </a:pPr>
              <a:t>36</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solidFill>
                  <a:srgbClr val="660066"/>
                </a:solidFill>
              </a:rPr>
              <a:t>Prior to verification of any selected application</a:t>
            </a:r>
          </a:p>
          <a:p>
            <a:pPr eaLnBrk="1" hangingPunct="1">
              <a:lnSpc>
                <a:spcPct val="80000"/>
              </a:lnSpc>
            </a:pPr>
            <a:r>
              <a:rPr lang="en-US" altLang="en-US" dirty="0">
                <a:solidFill>
                  <a:srgbClr val="660066"/>
                </a:solidFill>
              </a:rPr>
              <a:t>a person (known as the confirming official) other</a:t>
            </a:r>
          </a:p>
          <a:p>
            <a:pPr eaLnBrk="1" hangingPunct="1">
              <a:lnSpc>
                <a:spcPct val="80000"/>
              </a:lnSpc>
            </a:pPr>
            <a:r>
              <a:rPr lang="en-US" altLang="en-US" dirty="0">
                <a:solidFill>
                  <a:srgbClr val="660066"/>
                </a:solidFill>
              </a:rPr>
              <a:t>than the determining official of the application</a:t>
            </a:r>
          </a:p>
          <a:p>
            <a:pPr eaLnBrk="1" hangingPunct="1">
              <a:lnSpc>
                <a:spcPct val="80000"/>
              </a:lnSpc>
            </a:pPr>
            <a:r>
              <a:rPr lang="en-US" altLang="en-US" b="1" dirty="0">
                <a:solidFill>
                  <a:srgbClr val="660066"/>
                </a:solidFill>
              </a:rPr>
              <a:t>must confirm</a:t>
            </a:r>
            <a:r>
              <a:rPr lang="en-US" altLang="en-US" dirty="0">
                <a:solidFill>
                  <a:srgbClr val="660066"/>
                </a:solidFill>
              </a:rPr>
              <a:t> that the eligibility status of</a:t>
            </a:r>
          </a:p>
          <a:p>
            <a:pPr eaLnBrk="1" hangingPunct="1">
              <a:lnSpc>
                <a:spcPct val="80000"/>
              </a:lnSpc>
            </a:pPr>
            <a:r>
              <a:rPr lang="en-US" altLang="en-US" dirty="0">
                <a:solidFill>
                  <a:srgbClr val="660066"/>
                </a:solidFill>
              </a:rPr>
              <a:t>application selected for verification was</a:t>
            </a:r>
          </a:p>
          <a:p>
            <a:pPr eaLnBrk="1" hangingPunct="1">
              <a:lnSpc>
                <a:spcPct val="80000"/>
              </a:lnSpc>
            </a:pPr>
            <a:r>
              <a:rPr lang="en-US" altLang="en-US" dirty="0">
                <a:solidFill>
                  <a:srgbClr val="660066"/>
                </a:solidFill>
              </a:rPr>
              <a:t>approved correctly.  This is someone other than the Determining Official</a:t>
            </a:r>
          </a:p>
          <a:p>
            <a:pPr eaLnBrk="1" hangingPunct="1">
              <a:lnSpc>
                <a:spcPct val="80000"/>
              </a:lnSpc>
            </a:pPr>
            <a:endParaRPr lang="en-US" altLang="en-US" dirty="0">
              <a:solidFill>
                <a:srgbClr val="660066"/>
              </a:solidFill>
            </a:endParaRPr>
          </a:p>
          <a:p>
            <a:pPr eaLnBrk="1" hangingPunct="1">
              <a:lnSpc>
                <a:spcPct val="80000"/>
              </a:lnSpc>
            </a:pPr>
            <a:r>
              <a:rPr lang="en-US" altLang="en-US" b="1" dirty="0">
                <a:solidFill>
                  <a:srgbClr val="660066"/>
                </a:solidFill>
              </a:rPr>
              <a:t>This person must initial or sign the selected</a:t>
            </a:r>
          </a:p>
          <a:p>
            <a:pPr eaLnBrk="1" hangingPunct="1">
              <a:lnSpc>
                <a:spcPct val="80000"/>
              </a:lnSpc>
            </a:pPr>
            <a:r>
              <a:rPr lang="en-US" altLang="en-US" b="1" dirty="0">
                <a:solidFill>
                  <a:srgbClr val="660066"/>
                </a:solidFill>
              </a:rPr>
              <a:t>application(s) prior to mailing the selection </a:t>
            </a:r>
          </a:p>
          <a:p>
            <a:pPr eaLnBrk="1" hangingPunct="1">
              <a:lnSpc>
                <a:spcPct val="80000"/>
              </a:lnSpc>
            </a:pPr>
            <a:r>
              <a:rPr lang="en-US" altLang="en-US" b="1" dirty="0">
                <a:solidFill>
                  <a:srgbClr val="660066"/>
                </a:solidFill>
              </a:rPr>
              <a:t>letter(s).  If this process takes place at the beginning of the school year when the applications are being processed…it is still important for the confirming official to initial or sign the application or the batch file.</a:t>
            </a:r>
            <a:endParaRPr lang="en-US" altLang="en-US" dirty="0"/>
          </a:p>
        </p:txBody>
      </p:sp>
    </p:spTree>
    <p:extLst>
      <p:ext uri="{BB962C8B-B14F-4D97-AF65-F5344CB8AC3E}">
        <p14:creationId xmlns:p14="http://schemas.microsoft.com/office/powerpoint/2010/main" val="2354990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774A1D9-79E4-4133-B024-FAF0F9D1B382}" type="slidenum">
              <a:rPr lang="en-US" altLang="en-US" smtClean="0"/>
              <a:pPr eaLnBrk="1" hangingPunct="1">
                <a:spcBef>
                  <a:spcPct val="0"/>
                </a:spcBef>
              </a:pPr>
              <a:t>37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None/>
            </a:pPr>
            <a:r>
              <a:rPr lang="en-US" altLang="en-US">
                <a:solidFill>
                  <a:schemeClr val="bg1"/>
                </a:solidFill>
              </a:rPr>
              <a:t>In NC all SFAs are conducting the 2</a:t>
            </a:r>
            <a:r>
              <a:rPr lang="en-US" altLang="en-US" baseline="30000">
                <a:solidFill>
                  <a:schemeClr val="bg1"/>
                </a:solidFill>
              </a:rPr>
              <a:t>nd</a:t>
            </a:r>
            <a:r>
              <a:rPr lang="en-US" altLang="en-US">
                <a:solidFill>
                  <a:schemeClr val="bg1"/>
                </a:solidFill>
              </a:rPr>
              <a:t> review of applications so as a reminder make sure you sign off on this document</a:t>
            </a:r>
          </a:p>
          <a:p>
            <a:pPr eaLnBrk="1" hangingPunct="1">
              <a:lnSpc>
                <a:spcPct val="80000"/>
              </a:lnSpc>
              <a:buFontTx/>
              <a:buNone/>
            </a:pPr>
            <a:r>
              <a:rPr lang="en-US" altLang="en-US">
                <a:solidFill>
                  <a:schemeClr val="bg1"/>
                </a:solidFill>
              </a:rPr>
              <a:t>Don’t forget to look at the application one last time to ensure the eligibility determination is</a:t>
            </a:r>
          </a:p>
          <a:p>
            <a:pPr eaLnBrk="1" hangingPunct="1">
              <a:lnSpc>
                <a:spcPct val="80000"/>
              </a:lnSpc>
              <a:buFontTx/>
              <a:buNone/>
            </a:pPr>
            <a:r>
              <a:rPr lang="en-US" altLang="en-US">
                <a:solidFill>
                  <a:schemeClr val="bg1"/>
                </a:solidFill>
              </a:rPr>
              <a:t>correct prior to sending the household the</a:t>
            </a:r>
          </a:p>
          <a:p>
            <a:pPr eaLnBrk="1" hangingPunct="1">
              <a:lnSpc>
                <a:spcPct val="80000"/>
              </a:lnSpc>
              <a:buFontTx/>
              <a:buNone/>
            </a:pPr>
            <a:r>
              <a:rPr lang="en-US" altLang="en-US">
                <a:solidFill>
                  <a:schemeClr val="bg1"/>
                </a:solidFill>
              </a:rPr>
              <a:t>verification selection letter!</a:t>
            </a:r>
          </a:p>
          <a:p>
            <a:pPr eaLnBrk="1" hangingPunct="1">
              <a:lnSpc>
                <a:spcPct val="80000"/>
              </a:lnSpc>
              <a:buFontTx/>
              <a:buNone/>
            </a:pPr>
            <a:endParaRPr lang="en-US" altLang="en-US" sz="1100">
              <a:solidFill>
                <a:srgbClr val="660066"/>
              </a:solidFill>
            </a:endParaRPr>
          </a:p>
          <a:p>
            <a:pPr eaLnBrk="1" hangingPunct="1">
              <a:lnSpc>
                <a:spcPct val="80000"/>
              </a:lnSpc>
            </a:pPr>
            <a:endParaRPr lang="en-US" altLang="en-US"/>
          </a:p>
        </p:txBody>
      </p:sp>
    </p:spTree>
    <p:extLst>
      <p:ext uri="{BB962C8B-B14F-4D97-AF65-F5344CB8AC3E}">
        <p14:creationId xmlns:p14="http://schemas.microsoft.com/office/powerpoint/2010/main" val="995373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76140F66-139E-4B6B-9D33-A187F9FFB037}" type="slidenum">
              <a:rPr lang="en-US" altLang="en-US" smtClean="0"/>
              <a:pPr eaLnBrk="1" hangingPunct="1">
                <a:spcBef>
                  <a:spcPct val="0"/>
                </a:spcBef>
              </a:pPr>
              <a:t>38</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660066"/>
                </a:solidFill>
              </a:rPr>
              <a:t>The second process that must take place before sending letters to the households is the replacing of applications if deemed necessary.  THIS IS A GOOD Time to look to see if the student has withdrawn from school…if the student has withdrawn then the SFA should select an application to replace the withdrawn application with a like application (income with income, categorical with categorical)…let’s say it is only one day left before verification concludes, November 14 and the SFA finds out the student has withdrawn…what do you do…you write the SA request an extension and verify another “like” application. </a:t>
            </a:r>
          </a:p>
          <a:p>
            <a:pPr eaLnBrk="1" hangingPunct="1"/>
            <a:endParaRPr lang="en-US" altLang="en-US">
              <a:solidFill>
                <a:srgbClr val="660066"/>
              </a:solidFill>
            </a:endParaRPr>
          </a:p>
          <a:p>
            <a:pPr eaLnBrk="1" hangingPunct="1"/>
            <a:r>
              <a:rPr lang="en-US" altLang="en-US">
                <a:solidFill>
                  <a:srgbClr val="660066"/>
                </a:solidFill>
              </a:rPr>
              <a:t>When may an SFA replace an application?</a:t>
            </a:r>
          </a:p>
          <a:p>
            <a:pPr eaLnBrk="1" hangingPunct="1"/>
            <a:endParaRPr lang="en-US" altLang="en-US">
              <a:solidFill>
                <a:srgbClr val="660066"/>
              </a:solidFill>
            </a:endParaRPr>
          </a:p>
          <a:p>
            <a:pPr eaLnBrk="1" hangingPunct="1"/>
            <a:r>
              <a:rPr lang="en-US" altLang="en-US">
                <a:solidFill>
                  <a:srgbClr val="660066"/>
                </a:solidFill>
              </a:rPr>
              <a:t>Upon the confirmation review, the SFA may on a case by case basis replace up to</a:t>
            </a:r>
            <a:r>
              <a:rPr lang="en-US" altLang="en-US"/>
              <a:t> </a:t>
            </a:r>
            <a:r>
              <a:rPr lang="en-US" altLang="en-US">
                <a:solidFill>
                  <a:srgbClr val="FF0000"/>
                </a:solidFill>
              </a:rPr>
              <a:t>5%</a:t>
            </a:r>
            <a:r>
              <a:rPr lang="en-US" altLang="en-US"/>
              <a:t> </a:t>
            </a:r>
            <a:r>
              <a:rPr lang="en-US" altLang="en-US">
                <a:solidFill>
                  <a:srgbClr val="660066"/>
                </a:solidFill>
              </a:rPr>
              <a:t>of the applications selected. (Example 60 applications approved, replace up to 5%= 3)</a:t>
            </a:r>
          </a:p>
          <a:p>
            <a:pPr eaLnBrk="1" hangingPunct="1"/>
            <a:endParaRPr lang="en-US" altLang="en-US">
              <a:solidFill>
                <a:srgbClr val="660066"/>
              </a:solidFill>
            </a:endParaRPr>
          </a:p>
          <a:p>
            <a:pPr eaLnBrk="1" hangingPunct="1"/>
            <a:r>
              <a:rPr lang="en-US" altLang="en-US">
                <a:solidFill>
                  <a:srgbClr val="660066"/>
                </a:solidFill>
              </a:rPr>
              <a:t>For example the sample size has in a an application that the SFA believes would be unable to satisfactorily respond to the request.</a:t>
            </a:r>
          </a:p>
          <a:p>
            <a:pPr eaLnBrk="1" hangingPunct="1"/>
            <a:endParaRPr lang="en-US" altLang="en-US">
              <a:solidFill>
                <a:srgbClr val="660066"/>
              </a:solidFill>
            </a:endParaRPr>
          </a:p>
          <a:p>
            <a:pPr eaLnBrk="1" hangingPunct="1"/>
            <a:r>
              <a:rPr lang="en-US" altLang="en-US">
                <a:solidFill>
                  <a:srgbClr val="660066"/>
                </a:solidFill>
              </a:rPr>
              <a:t>The application removed should be replaced with like applications and the confirmation process must take place on the replaced application.</a:t>
            </a:r>
          </a:p>
          <a:p>
            <a:pPr eaLnBrk="1" hangingPunct="1"/>
            <a:endParaRPr lang="en-US" altLang="en-US">
              <a:solidFill>
                <a:srgbClr val="660066"/>
              </a:solidFill>
            </a:endParaRPr>
          </a:p>
          <a:p>
            <a:pPr eaLnBrk="1" hangingPunct="1"/>
            <a:endParaRPr lang="en-US" altLang="en-US"/>
          </a:p>
        </p:txBody>
      </p:sp>
    </p:spTree>
    <p:extLst>
      <p:ext uri="{BB962C8B-B14F-4D97-AF65-F5344CB8AC3E}">
        <p14:creationId xmlns:p14="http://schemas.microsoft.com/office/powerpoint/2010/main" val="1745461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C18B323-22A7-41D3-87C4-7A3A24CF50F8}" type="slidenum">
              <a:rPr lang="en-US" altLang="en-US" smtClean="0"/>
              <a:pPr eaLnBrk="1" hangingPunct="1">
                <a:spcBef>
                  <a:spcPct val="0"/>
                </a:spcBef>
              </a:pPr>
              <a:t>39</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SFA must send a letter informing the household of selection and of the types of information acceptable to the SFA.</a:t>
            </a:r>
          </a:p>
          <a:p>
            <a:endParaRPr lang="en-US" altLang="en-US"/>
          </a:p>
          <a:p>
            <a:endParaRPr lang="en-US" altLang="en-US"/>
          </a:p>
          <a:p>
            <a:r>
              <a:rPr lang="en-US" altLang="en-US"/>
              <a:t>              (Retain a copy of these letters in the verification file as some software systems re-generate letters with the date of regeneration not the actual date the letter was previously mailed. </a:t>
            </a:r>
          </a:p>
          <a:p>
            <a:endParaRPr lang="en-US" altLang="en-US"/>
          </a:p>
          <a:p>
            <a:r>
              <a:rPr lang="en-US" altLang="en-US"/>
              <a:t>All letters should have been approved by the state agency and so The verification selection letter should contain the following elements.  </a:t>
            </a:r>
          </a:p>
          <a:p>
            <a:r>
              <a:rPr lang="en-US" altLang="en-US"/>
              <a:t> That the household was selected for verification; </a:t>
            </a:r>
          </a:p>
          <a:p>
            <a:endParaRPr lang="en-US" altLang="en-US"/>
          </a:p>
          <a:p>
            <a:r>
              <a:rPr lang="en-US" altLang="en-US"/>
              <a:t> </a:t>
            </a:r>
          </a:p>
          <a:p>
            <a:r>
              <a:rPr lang="en-US" altLang="en-US"/>
              <a:t> The types of acceptable information that may be provided to confirm current income, including pay stubs, award letters from assistance agencies for benefits such as social security or supplemental security income, and support payment decrees from courts; </a:t>
            </a:r>
          </a:p>
          <a:p>
            <a:endParaRPr lang="en-US" altLang="en-US"/>
          </a:p>
        </p:txBody>
      </p:sp>
    </p:spTree>
    <p:extLst>
      <p:ext uri="{BB962C8B-B14F-4D97-AF65-F5344CB8AC3E}">
        <p14:creationId xmlns:p14="http://schemas.microsoft.com/office/powerpoint/2010/main" val="37618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0295E0F-DEA3-4B27-B18D-C4502ADC7A5F}" type="slidenum">
              <a:rPr lang="en-US" altLang="en-US" smtClean="0"/>
              <a:pPr eaLnBrk="1" hangingPunct="1">
                <a:spcBef>
                  <a:spcPct val="0"/>
                </a:spcBef>
              </a:pPr>
              <a:t>4</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During this webinar, we will also discuss how to address households that reapply, recordkeeping, the Verification for cause process and we will wrap up with common misunderstandings and findings.</a:t>
            </a:r>
          </a:p>
          <a:p>
            <a:pPr eaLnBrk="1" hangingPunct="1"/>
            <a:endParaRPr lang="en-US" altLang="en-US" dirty="0"/>
          </a:p>
        </p:txBody>
      </p:sp>
    </p:spTree>
    <p:extLst>
      <p:ext uri="{BB962C8B-B14F-4D97-AF65-F5344CB8AC3E}">
        <p14:creationId xmlns:p14="http://schemas.microsoft.com/office/powerpoint/2010/main" val="2871004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1F8E798-F6CB-4694-8719-185260848563}" type="slidenum">
              <a:rPr lang="en-US" altLang="en-US" smtClean="0"/>
              <a:pPr eaLnBrk="1" hangingPunct="1">
                <a:spcBef>
                  <a:spcPct val="0"/>
                </a:spcBef>
              </a:pPr>
              <a:t>40</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That the household may provide proof that a child or any household member is receiving benefits under the Assistance Programs instead of providing income information or that a child is Other Source Categorically Eligible; that documentation of income or receipt of assistance may be provided for any point in time between the month prior to application and the time the household is required to provide income documentation; </a:t>
            </a:r>
          </a:p>
          <a:p>
            <a:endParaRPr lang="en-US" altLang="en-US" dirty="0"/>
          </a:p>
          <a:p>
            <a:r>
              <a:rPr lang="en-US" altLang="en-US" dirty="0"/>
              <a:t> That information must be provided by a date as specified by the LEA and that failure to do so will result in termination of benefits; </a:t>
            </a:r>
          </a:p>
          <a:p>
            <a:endParaRPr lang="en-US" altLang="en-US" dirty="0">
              <a:solidFill>
                <a:srgbClr val="57006C"/>
              </a:solidFill>
            </a:endParaRPr>
          </a:p>
          <a:p>
            <a:r>
              <a:rPr lang="en-US" altLang="en-US" dirty="0">
                <a:solidFill>
                  <a:srgbClr val="57006C"/>
                </a:solidFill>
              </a:rPr>
              <a:t>Name of an LEA official who can answer questions and provide assistance; and </a:t>
            </a:r>
          </a:p>
          <a:p>
            <a:endParaRPr lang="en-US" altLang="en-US" dirty="0">
              <a:solidFill>
                <a:srgbClr val="57006C"/>
              </a:solidFill>
            </a:endParaRPr>
          </a:p>
          <a:p>
            <a:r>
              <a:rPr lang="en-US" altLang="en-US" dirty="0">
                <a:solidFill>
                  <a:srgbClr val="57006C"/>
                </a:solidFill>
              </a:rPr>
              <a:t>A no-cost to the household telephone number</a:t>
            </a:r>
            <a:r>
              <a:rPr lang="en-US" altLang="en-US" b="1" dirty="0">
                <a:solidFill>
                  <a:srgbClr val="57006C"/>
                </a:solidFill>
              </a:rPr>
              <a:t>. </a:t>
            </a:r>
          </a:p>
          <a:p>
            <a:endParaRPr lang="en-US" altLang="en-US" dirty="0"/>
          </a:p>
          <a:p>
            <a:endParaRPr lang="en-US" altLang="en-US" dirty="0"/>
          </a:p>
        </p:txBody>
      </p:sp>
    </p:spTree>
    <p:extLst>
      <p:ext uri="{BB962C8B-B14F-4D97-AF65-F5344CB8AC3E}">
        <p14:creationId xmlns:p14="http://schemas.microsoft.com/office/powerpoint/2010/main" val="2706349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1F8E798-F6CB-4694-8719-185260848563}" type="slidenum">
              <a:rPr lang="en-US" altLang="en-US" smtClean="0"/>
              <a:pPr eaLnBrk="1" hangingPunct="1">
                <a:spcBef>
                  <a:spcPct val="0"/>
                </a:spcBef>
              </a:pPr>
              <a:t>41</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Once a school becomes aware of a language need, the school is responsible for ensuring the individual’s application and other household materials (letter, instructions, notices, and verification materials) are available in an understandable language. Simply offering the most common non-English language is not sufficient. LEAs may use the translated application materials available through FNS to ensure households comprised of LEP individuals have access to free and reduced price application materials in a language they can understand. See SP 37-2016 Meaningful Access for Persons with Limited English Proficiency in the School Meal Programs: Guidance and Q&amp;As,</a:t>
            </a:r>
          </a:p>
        </p:txBody>
      </p:sp>
    </p:spTree>
    <p:extLst>
      <p:ext uri="{BB962C8B-B14F-4D97-AF65-F5344CB8AC3E}">
        <p14:creationId xmlns:p14="http://schemas.microsoft.com/office/powerpoint/2010/main" val="2980344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42</a:t>
            </a:fld>
            <a:endParaRPr lang="en-US"/>
          </a:p>
        </p:txBody>
      </p:sp>
    </p:spTree>
    <p:extLst>
      <p:ext uri="{BB962C8B-B14F-4D97-AF65-F5344CB8AC3E}">
        <p14:creationId xmlns:p14="http://schemas.microsoft.com/office/powerpoint/2010/main" val="591473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C40335B-C3BE-422A-BF45-45267A70CAC7}" type="slidenum">
              <a:rPr lang="en-US" altLang="en-US" smtClean="0"/>
              <a:pPr eaLnBrk="1" hangingPunct="1">
                <a:spcBef>
                  <a:spcPct val="0"/>
                </a:spcBef>
              </a:pPr>
              <a:t>43</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Written evidence is primary source of income verification including Work First/TANF, FDPIR, Other Source Categorical Eligibility Programs, and foster child households.   Written evidence is most often pay stubs from employers, award letters from welfare departments or governmental agencies.</a:t>
            </a:r>
          </a:p>
          <a:p>
            <a:pPr eaLnBrk="1" hangingPunct="1"/>
            <a:endParaRPr lang="en-US" altLang="en-US" dirty="0"/>
          </a:p>
          <a:p>
            <a:pPr eaLnBrk="1" hangingPunct="1"/>
            <a:r>
              <a:rPr lang="en-US" altLang="en-US" dirty="0"/>
              <a:t>Written evidence needs to have the name of the household member, amount of income received, frequency and the date received (so a pay stub without a date is not acceptable).  The SFA may request this information from the FNS </a:t>
            </a:r>
            <a:r>
              <a:rPr lang="en-US" altLang="en-US" dirty="0" err="1"/>
              <a:t>WorkFirst</a:t>
            </a:r>
            <a:r>
              <a:rPr lang="en-US" altLang="en-US" dirty="0"/>
              <a:t>/TANF FDPIR agency, but still must notify the parent.</a:t>
            </a:r>
          </a:p>
          <a:p>
            <a:pPr eaLnBrk="1" hangingPunct="1"/>
            <a:endParaRPr lang="en-US" altLang="en-US" dirty="0"/>
          </a:p>
          <a:p>
            <a:r>
              <a:rPr lang="en-US" altLang="en-US" dirty="0"/>
              <a:t>Acceptable written evidence for children who are receiving benefits from an Assistance Program is a official letter or notice indicating that the child or any household member is receiving benefits from that program; for example, a notice of eligibility. For Other Source Categorical Eligibility Programs, an official letter, notice or list from the appropriate State agency; from a social services agency or court system for foster children; or for Head Start/Even Start enrollees, from the office or coordinator for those programs. The verifying official should examine the document provided to ensure that the child for whom the application was made is part of a household currently participating in any of these programs noted above or is a foster child. Electronic Benefit Transfer (EBT) cards cannot be used to confirm eligibility in SNAP and therefore cannot be used for categorical eligibility purposes. </a:t>
            </a:r>
          </a:p>
          <a:p>
            <a:endParaRPr lang="en-US" altLang="en-US" dirty="0"/>
          </a:p>
          <a:p>
            <a:r>
              <a:rPr lang="en-US" altLang="en-US" dirty="0"/>
              <a:t>A document from an assistance program that does not specify the certification period is not adequate for documentation. For example, the FNS identification card is not acceptable because it usually does not have an expiration date. Acceptable FNS TANF FDPIR would have the child’s name listed EBT CARD IS NOT SUFFICIENT.</a:t>
            </a:r>
          </a:p>
          <a:p>
            <a:endParaRPr lang="en-US" altLang="en-US" dirty="0"/>
          </a:p>
          <a:p>
            <a:r>
              <a:rPr lang="en-US" altLang="en-US" dirty="0"/>
              <a:t>A household that does not have satisfactory documentation from the assistance office, State or local agency for other source categorical eligibility may request a signed, dated letter from these offices verifying that the child is part of a household currently receiving their benefits. </a:t>
            </a:r>
          </a:p>
        </p:txBody>
      </p:sp>
    </p:spTree>
    <p:extLst>
      <p:ext uri="{BB962C8B-B14F-4D97-AF65-F5344CB8AC3E}">
        <p14:creationId xmlns:p14="http://schemas.microsoft.com/office/powerpoint/2010/main" val="1493973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C40335B-C3BE-422A-BF45-45267A70CAC7}" type="slidenum">
              <a:rPr lang="en-US" altLang="en-US" smtClean="0"/>
              <a:pPr eaLnBrk="1" hangingPunct="1">
                <a:spcBef>
                  <a:spcPct val="0"/>
                </a:spcBef>
              </a:pPr>
              <a:t>44</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Written evidence is primary source of income verification including TANF, FDPIR, Other Source Categorical Eligibility Programs, and foster child households.   Written evidence is most often pay stubs from employers, award letters from welfare departments or governmental agencies.</a:t>
            </a:r>
          </a:p>
          <a:p>
            <a:pPr eaLnBrk="1" hangingPunct="1"/>
            <a:endParaRPr lang="en-US" altLang="en-US"/>
          </a:p>
          <a:p>
            <a:pPr eaLnBrk="1" hangingPunct="1"/>
            <a:r>
              <a:rPr lang="en-US" altLang="en-US"/>
              <a:t>Written evidence needs to have the name of the household member, amount of income received, frequency and the date received (so a pay stub without a date is not acceptable).  The SFA may request this information from the FNS TANF FDPIR agency, but still must notify the parent.</a:t>
            </a:r>
          </a:p>
          <a:p>
            <a:pPr eaLnBrk="1" hangingPunct="1"/>
            <a:endParaRPr lang="en-US" altLang="en-US"/>
          </a:p>
          <a:p>
            <a:r>
              <a:rPr lang="en-US" altLang="en-US"/>
              <a:t>Acceptable written evidence for children who are receiving benefits from an Assistance Program is a official letter or notice indicating that the child or any household member is receiving benefits from that program; for example, a notice of eligibility. For Other Source Categorical Eligibility Programs, an official letter, notice or list from the appropriate State agency; from a social services agency or court system for foster children; or for Head Start/Even Start enrollees, from the office or coordinator for those programs. The verifying official should examine the document provided to ensure that the child for whom the application was made is part of a household currently participating in any of these programs noted above or is a foster child. Electronic Benefit Transfer (EBT) cards cannot be used to confirm eligibility in SNAP and therefore cannot be used for categorical eligibility purposes. </a:t>
            </a:r>
          </a:p>
          <a:p>
            <a:endParaRPr lang="en-US" altLang="en-US"/>
          </a:p>
          <a:p>
            <a:r>
              <a:rPr lang="en-US" altLang="en-US"/>
              <a:t>A document from an assistance program that does not specify the certification period is not adequate for documentation. For example, the FNS identification card is not acceptable because it usually does not have an expiration date. Acceptable FNS TANF FDPIR would have the child’s name listed EBT CARD IS NOT SUFFICIENT.</a:t>
            </a:r>
          </a:p>
          <a:p>
            <a:endParaRPr lang="en-US" altLang="en-US"/>
          </a:p>
          <a:p>
            <a:r>
              <a:rPr lang="en-US" altLang="en-US"/>
              <a:t>A household that does not have satisfactory documentation from the assistance office, State or local agency for other source categorical eligibility may request a signed, dated letter from these offices verifying that the child is part of a household currently receiving their benefits. </a:t>
            </a:r>
          </a:p>
        </p:txBody>
      </p:sp>
    </p:spTree>
    <p:extLst>
      <p:ext uri="{BB962C8B-B14F-4D97-AF65-F5344CB8AC3E}">
        <p14:creationId xmlns:p14="http://schemas.microsoft.com/office/powerpoint/2010/main" val="793175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collateral contact is a person outside of the household who is knowledgeable about the household’s circumstances and can  confirm a household’s income participation in Assistance Programs or Other Source Categorical Eligibility Program sources. employers, social service agencies, migrant workers’ agencies, and religious or civic organizations. The verifying official should request a collateral contact only in cases when the household has not been able to provide adequate written evidence. </a:t>
            </a:r>
          </a:p>
          <a:p>
            <a:endParaRPr lang="en-US" altLang="en-US" dirty="0"/>
          </a:p>
          <a:p>
            <a:r>
              <a:rPr lang="en-US" altLang="en-US" dirty="0"/>
              <a:t>The verifying official must give the household the opportunity to designate the collateral contact. However, the verifying official may select a collateral contact if the household fails to designate one or designates one who is unacceptable to the verifying official. In either case, no contact may be made without first notifying the household and obtaining its permission. </a:t>
            </a:r>
          </a:p>
          <a:p>
            <a:endParaRPr lang="en-US" altLang="en-US" dirty="0"/>
          </a:p>
          <a:p>
            <a:r>
              <a:rPr lang="en-US" altLang="en-US" dirty="0"/>
              <a:t>All collateral contacts may be written or oral and must be documented, dated, and initialed. The LEA will examine any written information provided by the collateral contact or evaluate any oral information. If the collateral contact is unwilling or unable to provide the requested information, the LEA must contact the household to complete the verification process. </a:t>
            </a:r>
          </a:p>
          <a:p>
            <a:endParaRPr lang="en-US" altLang="en-US" dirty="0"/>
          </a:p>
          <a:p>
            <a:endParaRPr lang="en-US" altLang="en-US" dirty="0"/>
          </a:p>
          <a:p>
            <a:endParaRPr lang="en-US" altLang="en-US"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C98D346-2B65-4290-B452-8825D3ED804C}" type="slidenum">
              <a:rPr lang="en-US" altLang="en-US" smtClean="0"/>
              <a:pPr eaLnBrk="1" hangingPunct="1">
                <a:spcBef>
                  <a:spcPct val="0"/>
                </a:spcBef>
              </a:pPr>
              <a:t>45</a:t>
            </a:fld>
            <a:endParaRPr lang="en-US" altLang="en-US"/>
          </a:p>
        </p:txBody>
      </p:sp>
    </p:spTree>
    <p:extLst>
      <p:ext uri="{BB962C8B-B14F-4D97-AF65-F5344CB8AC3E}">
        <p14:creationId xmlns:p14="http://schemas.microsoft.com/office/powerpoint/2010/main" val="1486625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household’s eligibility may be confirmed through the use of information maintained by other government agencies to which the State agency, LEA, or school has legal access. </a:t>
            </a:r>
          </a:p>
          <a:p>
            <a:endParaRPr lang="en-US" altLang="en-US" dirty="0"/>
          </a:p>
          <a:p>
            <a:pPr defTabSz="874441">
              <a:defRPr/>
            </a:pPr>
            <a:r>
              <a:rPr lang="en-US" altLang="en-US" sz="1100" dirty="0"/>
              <a:t>Such records are State records, and the release of information maintained by State employment offices is governed by State law. </a:t>
            </a:r>
            <a:endParaRPr lang="en-US" altLang="en-US" sz="1100" b="1" dirty="0"/>
          </a:p>
          <a:p>
            <a:endParaRPr lang="en-US" altLang="en-US" dirty="0"/>
          </a:p>
          <a:p>
            <a:endParaRPr lang="en-US" altLang="en-US" dirty="0"/>
          </a:p>
          <a:p>
            <a:endParaRPr lang="en-US" altLang="en-US" dirty="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795A9DF-67F2-4BEA-AF03-513A86B77A9C}" type="slidenum">
              <a:rPr lang="en-US" altLang="en-US" smtClean="0"/>
              <a:pPr eaLnBrk="1" hangingPunct="1">
                <a:spcBef>
                  <a:spcPct val="0"/>
                </a:spcBef>
              </a:pPr>
              <a:t>46</a:t>
            </a:fld>
            <a:endParaRPr lang="en-US" altLang="en-US"/>
          </a:p>
        </p:txBody>
      </p:sp>
    </p:spTree>
    <p:extLst>
      <p:ext uri="{BB962C8B-B14F-4D97-AF65-F5344CB8AC3E}">
        <p14:creationId xmlns:p14="http://schemas.microsoft.com/office/powerpoint/2010/main" val="748996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Acceptable documentation of income or receipt of assistance from any of the above sources may be provided for any point in time between the month prior to application and the time the household is required to provide income documentation.  So basically</a:t>
            </a:r>
            <a:r>
              <a:rPr lang="en-US" altLang="en-US" baseline="0"/>
              <a:t> if an application was submitted on the first day of School, August 24, then July 24 - November 16 income or other source categorical documentation may be accepted.</a:t>
            </a: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82870500-946A-425A-BAD8-E5625D606667}" type="slidenum">
              <a:rPr lang="en-US" altLang="en-US" smtClean="0"/>
              <a:pPr eaLnBrk="1" hangingPunct="1">
                <a:spcBef>
                  <a:spcPct val="0"/>
                </a:spcBef>
              </a:pPr>
              <a:t>47</a:t>
            </a:fld>
            <a:endParaRPr lang="en-US" altLang="en-US"/>
          </a:p>
        </p:txBody>
      </p:sp>
    </p:spTree>
    <p:extLst>
      <p:ext uri="{BB962C8B-B14F-4D97-AF65-F5344CB8AC3E}">
        <p14:creationId xmlns:p14="http://schemas.microsoft.com/office/powerpoint/2010/main" val="3261372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HOUSEHOLD PROVIDES PAY STUBS </a:t>
            </a:r>
          </a:p>
          <a:p>
            <a:r>
              <a:rPr lang="en-US"/>
              <a:t>If a weekly pay stub is representative of what the household normally receives each week, one pay stub is sufficient. </a:t>
            </a:r>
          </a:p>
          <a:p>
            <a:r>
              <a:rPr lang="en-US"/>
              <a:t>If the household submits a pay stub that includes overtime, the determining official should work with the household to determine whether the overtime for the month being verified is representative of overtime received in other months. If the overtime is a one-time or sporadic source of income, income should be calculated based on the regular monthly income without overtime. </a:t>
            </a:r>
          </a:p>
        </p:txBody>
      </p:sp>
      <p:sp>
        <p:nvSpPr>
          <p:cNvPr id="4" name="Slide Number Placeholder 3"/>
          <p:cNvSpPr>
            <a:spLocks noGrp="1"/>
          </p:cNvSpPr>
          <p:nvPr>
            <p:ph type="sldNum" sz="quarter" idx="10"/>
          </p:nvPr>
        </p:nvSpPr>
        <p:spPr/>
        <p:txBody>
          <a:bodyPr/>
          <a:lstStyle/>
          <a:p>
            <a:fld id="{105E13A4-08F4-49C9-9B02-E30A7B1508A7}" type="slidenum">
              <a:rPr lang="en-US" smtClean="0"/>
              <a:t>48</a:t>
            </a:fld>
            <a:endParaRPr lang="en-US"/>
          </a:p>
        </p:txBody>
      </p:sp>
    </p:spTree>
    <p:extLst>
      <p:ext uri="{BB962C8B-B14F-4D97-AF65-F5344CB8AC3E}">
        <p14:creationId xmlns:p14="http://schemas.microsoft.com/office/powerpoint/2010/main" val="4126327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a household is selected for regular verification or verification for cause and the application indicates zero income, the LEA must request an explanation of how living expenses are met and may request additional written documentation or collateral contacts. </a:t>
            </a:r>
          </a:p>
          <a:p>
            <a:endParaRPr lang="en-US" alt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64FDA9E-EBF9-4483-A21F-E5D5E64F0744}" type="slidenum">
              <a:rPr lang="en-US" altLang="en-US" smtClean="0"/>
              <a:pPr eaLnBrk="1" hangingPunct="1">
                <a:spcBef>
                  <a:spcPct val="0"/>
                </a:spcBef>
              </a:pPr>
              <a:t>49</a:t>
            </a:fld>
            <a:endParaRPr lang="en-US" altLang="en-US"/>
          </a:p>
        </p:txBody>
      </p:sp>
    </p:spTree>
    <p:extLst>
      <p:ext uri="{BB962C8B-B14F-4D97-AF65-F5344CB8AC3E}">
        <p14:creationId xmlns:p14="http://schemas.microsoft.com/office/powerpoint/2010/main" val="399290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Just a few key terms that you will hear throughout this session.</a:t>
            </a:r>
          </a:p>
          <a:p>
            <a:r>
              <a:rPr lang="en-US" altLang="en-US" dirty="0"/>
              <a:t>DIRECT VERIFICATION is using records from public agencies to verify income and/or program participation.  The State Agency offers</a:t>
            </a:r>
            <a:r>
              <a:rPr lang="en-US" altLang="en-US" baseline="0" dirty="0"/>
              <a:t> this as a part of the DCV module. The individual who has access to the DC would also be able to do Direct Verification.</a:t>
            </a:r>
            <a:endParaRPr lang="en-US" altLang="en-US" dirty="0"/>
          </a:p>
          <a:p>
            <a:endParaRPr lang="en-US"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6E9593C-480E-4FA8-B260-9E8ED211936B}"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806401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50</a:t>
            </a:fld>
            <a:endParaRPr lang="en-US"/>
          </a:p>
        </p:txBody>
      </p:sp>
    </p:spTree>
    <p:extLst>
      <p:ext uri="{BB962C8B-B14F-4D97-AF65-F5344CB8AC3E}">
        <p14:creationId xmlns:p14="http://schemas.microsoft.com/office/powerpoint/2010/main" val="995637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information obtained through direct verification of an application for meal benefits indicates a child is participating in an eligible Assistance Program, no additional verification is required. The eligibility status of the child (or children) listed on the application is considered verified [7 CFR 245.6a(g)(2)].</a:t>
            </a:r>
          </a:p>
          <a:p>
            <a:endParaRPr lang="en-US" dirty="0"/>
          </a:p>
          <a:p>
            <a:endParaRPr lang="en-US" dirty="0"/>
          </a:p>
        </p:txBody>
      </p:sp>
      <p:sp>
        <p:nvSpPr>
          <p:cNvPr id="4" name="Slide Number Placeholder 3"/>
          <p:cNvSpPr>
            <a:spLocks noGrp="1"/>
          </p:cNvSpPr>
          <p:nvPr>
            <p:ph type="sldNum" sz="quarter" idx="10"/>
          </p:nvPr>
        </p:nvSpPr>
        <p:spPr/>
        <p:txBody>
          <a:bodyPr/>
          <a:lstStyle/>
          <a:p>
            <a:fld id="{105E13A4-08F4-49C9-9B02-E30A7B1508A7}" type="slidenum">
              <a:rPr lang="en-US" smtClean="0"/>
              <a:t>51</a:t>
            </a:fld>
            <a:endParaRPr lang="en-US"/>
          </a:p>
        </p:txBody>
      </p:sp>
    </p:spTree>
    <p:extLst>
      <p:ext uri="{BB962C8B-B14F-4D97-AF65-F5344CB8AC3E}">
        <p14:creationId xmlns:p14="http://schemas.microsoft.com/office/powerpoint/2010/main" val="2709748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057">
              <a:defRPr/>
            </a:pPr>
            <a:r>
              <a:rPr lang="en-US">
                <a:solidFill>
                  <a:schemeClr val="accent4">
                    <a:lumMod val="50000"/>
                  </a:schemeClr>
                </a:solidFill>
              </a:rPr>
              <a:t>Application selected for verification is verified through in the SNTS, and is an exact match (free app/free in DV or Reduced app/reduced in DV) verification is complete and no letters are sent to the household </a:t>
            </a:r>
          </a:p>
          <a:p>
            <a:endParaRPr lang="en-US"/>
          </a:p>
          <a:p>
            <a:r>
              <a:rPr lang="en-US">
                <a:solidFill>
                  <a:schemeClr val="accent4">
                    <a:lumMod val="50000"/>
                  </a:schemeClr>
                </a:solidFill>
              </a:rPr>
              <a:t>Application selected was originally determined as Reduced  benefits but is in the DV system as Free benefits then verification is complete when the change of status letter is sent to the household within 3 days</a:t>
            </a:r>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52</a:t>
            </a:fld>
            <a:endParaRPr lang="en-US"/>
          </a:p>
        </p:txBody>
      </p:sp>
    </p:spTree>
    <p:extLst>
      <p:ext uri="{BB962C8B-B14F-4D97-AF65-F5344CB8AC3E}">
        <p14:creationId xmlns:p14="http://schemas.microsoft.com/office/powerpoint/2010/main" val="4072166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53</a:t>
            </a:fld>
            <a:endParaRPr lang="en-US"/>
          </a:p>
        </p:txBody>
      </p:sp>
    </p:spTree>
    <p:extLst>
      <p:ext uri="{BB962C8B-B14F-4D97-AF65-F5344CB8AC3E}">
        <p14:creationId xmlns:p14="http://schemas.microsoft.com/office/powerpoint/2010/main" val="28923009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0234F97-F89B-439C-84FA-189B37996B04}" type="slidenum">
              <a:rPr lang="en-US" altLang="en-US" smtClean="0"/>
              <a:pPr eaLnBrk="1" hangingPunct="1">
                <a:spcBef>
                  <a:spcPct val="0"/>
                </a:spcBef>
              </a:pPr>
              <a:t>54</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To continue the verification process subsequent to household notification, the LEA must either determine: </a:t>
            </a:r>
          </a:p>
          <a:p>
            <a:r>
              <a:rPr lang="en-US" altLang="en-US"/>
              <a:t> If the household has submitted adequate information to complete its individual verification activity; or </a:t>
            </a:r>
          </a:p>
          <a:p>
            <a:r>
              <a:rPr lang="en-US" altLang="en-US"/>
              <a:t> If follow-up with the household is needed. </a:t>
            </a:r>
          </a:p>
          <a:p>
            <a:endParaRPr lang="en-US" altLang="en-US"/>
          </a:p>
          <a:p>
            <a:r>
              <a:rPr lang="en-US" altLang="en-US"/>
              <a:t>The SFA must make at least one follow up attempt to contact the household that does not adequately respond to the verification request.</a:t>
            </a:r>
          </a:p>
          <a:p>
            <a:r>
              <a:rPr lang="en-US" altLang="en-US"/>
              <a:t>  Helpful Hints:  Documentation for the second attempt must be maintained (in writing, email, or by telephone with supporting documentation of who made the call, who the person was that was contacted and the date. The SFA may deem it necessary to make additional attempts to lower the non-response rate).  Ensure that adequate language assistance is provided and that failure to respond to the request will result in a termination of benefits.</a:t>
            </a:r>
          </a:p>
          <a:p>
            <a:endParaRPr lang="en-US" altLang="en-US"/>
          </a:p>
          <a:p>
            <a:endParaRPr lang="en-US" altLang="en-US"/>
          </a:p>
          <a:p>
            <a:r>
              <a:rPr lang="en-US" altLang="en-US"/>
              <a:t>The LEA must make a follow-up attempt when the household: </a:t>
            </a:r>
          </a:p>
          <a:p>
            <a:r>
              <a:rPr lang="en-US" altLang="en-US"/>
              <a:t> Does not respond to the request for verification; </a:t>
            </a:r>
          </a:p>
          <a:p>
            <a:r>
              <a:rPr lang="en-US" altLang="en-US"/>
              <a:t> Submits insufficient or obsolete written evidence; </a:t>
            </a:r>
          </a:p>
          <a:p>
            <a:r>
              <a:rPr lang="en-US" altLang="en-US"/>
              <a:t> Does not designate collateral contacts; and </a:t>
            </a:r>
          </a:p>
          <a:p>
            <a:r>
              <a:rPr lang="en-US" altLang="en-US"/>
              <a:t> Collateral contacts are unable or unwilling to provide the requested evidence. </a:t>
            </a:r>
          </a:p>
          <a:p>
            <a:endParaRPr lang="en-US" altLang="en-US"/>
          </a:p>
          <a:p>
            <a:pPr algn="ctr" eaLnBrk="1" hangingPunct="1"/>
            <a:r>
              <a:rPr lang="en-US" altLang="en-US" sz="2900">
                <a:solidFill>
                  <a:srgbClr val="620062"/>
                </a:solidFill>
              </a:rPr>
              <a:t> </a:t>
            </a:r>
          </a:p>
        </p:txBody>
      </p:sp>
    </p:spTree>
    <p:extLst>
      <p:ext uri="{BB962C8B-B14F-4D97-AF65-F5344CB8AC3E}">
        <p14:creationId xmlns:p14="http://schemas.microsoft.com/office/powerpoint/2010/main" val="1494438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8D4285D-0CD9-48AD-9F69-77C28B8DB2A8}" type="slidenum">
              <a:rPr lang="en-US" altLang="en-US" smtClean="0"/>
              <a:pPr eaLnBrk="1" hangingPunct="1">
                <a:spcBef>
                  <a:spcPct val="0"/>
                </a:spcBef>
              </a:pPr>
              <a:t>55</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endParaRPr lang="en-US" altLang="en-US"/>
          </a:p>
          <a:p>
            <a:r>
              <a:rPr lang="en-US" altLang="en-US"/>
              <a:t>If, after at least one follow-up attempt: </a:t>
            </a:r>
          </a:p>
          <a:p>
            <a:r>
              <a:rPr lang="en-US" altLang="en-US"/>
              <a:t> Household responds and provides all needed evidence, verification is considered complete for this household: </a:t>
            </a:r>
          </a:p>
          <a:p>
            <a:r>
              <a:rPr lang="en-US" altLang="en-US"/>
              <a:t>o If there is no change in benefits; </a:t>
            </a:r>
          </a:p>
          <a:p>
            <a:r>
              <a:rPr lang="en-US" altLang="en-US"/>
              <a:t>o When household is notified that its benefits will be increased; </a:t>
            </a:r>
          </a:p>
          <a:p>
            <a:r>
              <a:rPr lang="en-US" altLang="en-US"/>
              <a:t>o When notice of adverse action is sent. </a:t>
            </a:r>
          </a:p>
          <a:p>
            <a:r>
              <a:rPr lang="en-US" altLang="en-US"/>
              <a:t> Household does not respond, verification is considered complete for this household: </a:t>
            </a:r>
          </a:p>
          <a:p>
            <a:r>
              <a:rPr lang="en-US" altLang="en-US"/>
              <a:t>o When notice of adverse action is sent. </a:t>
            </a:r>
          </a:p>
          <a:p>
            <a:r>
              <a:rPr lang="en-US" altLang="en-US"/>
              <a:t> LEA is unable to continue its verification activities because the household fails to provide adequate written evidence or knowledgeable collateral contacts, verification is considered complete for this household: </a:t>
            </a:r>
          </a:p>
          <a:p>
            <a:r>
              <a:rPr lang="en-US" altLang="en-US"/>
              <a:t>o When the notice of adverse action is sent. </a:t>
            </a:r>
          </a:p>
          <a:p>
            <a:pPr algn="ctr" eaLnBrk="1" hangingPunct="1"/>
            <a:r>
              <a:rPr lang="en-US" altLang="en-US" sz="2900">
                <a:solidFill>
                  <a:srgbClr val="620062"/>
                </a:solidFill>
              </a:rPr>
              <a:t> </a:t>
            </a:r>
          </a:p>
        </p:txBody>
      </p:sp>
    </p:spTree>
    <p:extLst>
      <p:ext uri="{BB962C8B-B14F-4D97-AF65-F5344CB8AC3E}">
        <p14:creationId xmlns:p14="http://schemas.microsoft.com/office/powerpoint/2010/main" val="920260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8D4285D-0CD9-48AD-9F69-77C28B8DB2A8}" type="slidenum">
              <a:rPr lang="en-US" altLang="en-US" smtClean="0"/>
              <a:pPr eaLnBrk="1" hangingPunct="1">
                <a:spcBef>
                  <a:spcPct val="0"/>
                </a:spcBef>
              </a:pPr>
              <a:t>56</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endParaRPr lang="en-US" altLang="en-US"/>
          </a:p>
          <a:p>
            <a:r>
              <a:rPr lang="en-US" altLang="en-US"/>
              <a:t>If, after at least one follow-up attempt: </a:t>
            </a:r>
          </a:p>
          <a:p>
            <a:r>
              <a:rPr lang="en-US" altLang="en-US"/>
              <a:t> Household responds and provides all needed evidence, verification is considered complete for this household: </a:t>
            </a:r>
          </a:p>
          <a:p>
            <a:r>
              <a:rPr lang="en-US" altLang="en-US"/>
              <a:t>o If there is no change in benefits; </a:t>
            </a:r>
          </a:p>
          <a:p>
            <a:r>
              <a:rPr lang="en-US" altLang="en-US"/>
              <a:t>o When household is notified that its benefits will be increased; </a:t>
            </a:r>
          </a:p>
          <a:p>
            <a:r>
              <a:rPr lang="en-US" altLang="en-US"/>
              <a:t>o When notice of adverse action is sent. </a:t>
            </a:r>
          </a:p>
          <a:p>
            <a:r>
              <a:rPr lang="en-US" altLang="en-US"/>
              <a:t> Household does not respond, verification is considered complete for this household: </a:t>
            </a:r>
          </a:p>
          <a:p>
            <a:r>
              <a:rPr lang="en-US" altLang="en-US"/>
              <a:t>o When notice of adverse action is sent. </a:t>
            </a:r>
          </a:p>
          <a:p>
            <a:r>
              <a:rPr lang="en-US" altLang="en-US"/>
              <a:t> LEA is unable to continue its verification activities because the household fails to provide adequate written evidence or knowledgeable collateral contacts, verification is considered complete for this household: </a:t>
            </a:r>
          </a:p>
          <a:p>
            <a:r>
              <a:rPr lang="en-US" altLang="en-US"/>
              <a:t>o When the notice of adverse action is sent. </a:t>
            </a:r>
          </a:p>
          <a:p>
            <a:pPr algn="ctr" eaLnBrk="1" hangingPunct="1"/>
            <a:r>
              <a:rPr lang="en-US" altLang="en-US" sz="2900">
                <a:solidFill>
                  <a:srgbClr val="620062"/>
                </a:solidFill>
              </a:rPr>
              <a:t> </a:t>
            </a:r>
          </a:p>
        </p:txBody>
      </p:sp>
    </p:spTree>
    <p:extLst>
      <p:ext uri="{BB962C8B-B14F-4D97-AF65-F5344CB8AC3E}">
        <p14:creationId xmlns:p14="http://schemas.microsoft.com/office/powerpoint/2010/main" val="316759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7A2F5D9-D55F-40E1-953F-D63341ED8146}" type="slidenum">
              <a:rPr lang="en-US" altLang="en-US" smtClean="0"/>
              <a:pPr eaLnBrk="1" hangingPunct="1">
                <a:spcBef>
                  <a:spcPct val="0"/>
                </a:spcBef>
              </a:pPr>
              <a:t>57</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following demonstrates how an LEA determines whether or not the household adequately responded and whether follow-up is required. </a:t>
            </a:r>
          </a:p>
          <a:p>
            <a:r>
              <a:rPr lang="en-US" altLang="en-US"/>
              <a:t> The household submits either adequate written evidence or collateral contact confirms income or categorical eligibility: </a:t>
            </a:r>
          </a:p>
          <a:p>
            <a:r>
              <a:rPr lang="en-US" altLang="en-US"/>
              <a:t>o Verification is considered complete for this household; </a:t>
            </a:r>
          </a:p>
        </p:txBody>
      </p:sp>
    </p:spTree>
    <p:extLst>
      <p:ext uri="{BB962C8B-B14F-4D97-AF65-F5344CB8AC3E}">
        <p14:creationId xmlns:p14="http://schemas.microsoft.com/office/powerpoint/2010/main" val="794188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7A2F5D9-D55F-40E1-953F-D63341ED8146}" type="slidenum">
              <a:rPr lang="en-US" altLang="en-US" smtClean="0"/>
              <a:pPr eaLnBrk="1" hangingPunct="1">
                <a:spcBef>
                  <a:spcPct val="0"/>
                </a:spcBef>
              </a:pPr>
              <a:t>58</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following demonstrates how an LEA determines whether or not the household adequately responded and whether follow-up is required. </a:t>
            </a:r>
          </a:p>
          <a:p>
            <a:r>
              <a:rPr lang="en-US" altLang="en-US"/>
              <a:t> The household indicates they do not want</a:t>
            </a:r>
            <a:r>
              <a:rPr lang="en-US" altLang="en-US" baseline="0"/>
              <a:t> or need the free or reduced priced benefits or it is determine that no one in the household is receiving benefits from an Assistance Program.</a:t>
            </a:r>
            <a:r>
              <a:rPr lang="en-US" altLang="en-US"/>
              <a:t> Verification is considered complete for this household; </a:t>
            </a:r>
          </a:p>
        </p:txBody>
      </p:sp>
    </p:spTree>
    <p:extLst>
      <p:ext uri="{BB962C8B-B14F-4D97-AF65-F5344CB8AC3E}">
        <p14:creationId xmlns:p14="http://schemas.microsoft.com/office/powerpoint/2010/main" val="3716725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7814DD1-F597-42A8-A7FB-1A88EFAD572E}" type="slidenum">
              <a:rPr lang="en-US" altLang="en-US" smtClean="0"/>
              <a:pPr eaLnBrk="1" hangingPunct="1">
                <a:spcBef>
                  <a:spcPct val="0"/>
                </a:spcBef>
              </a:pPr>
              <a:t>59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sz="1100" b="1">
                <a:solidFill>
                  <a:schemeClr val="bg1"/>
                </a:solidFill>
              </a:rPr>
              <a:t>HIGHER BENEFITS </a:t>
            </a:r>
            <a:r>
              <a:rPr lang="en-US" altLang="en-US" sz="1100">
                <a:solidFill>
                  <a:schemeClr val="bg1"/>
                </a:solidFill>
              </a:rPr>
              <a:t>(status is moved from reduced to free, paid/denied to free, paid/denied to reduced)</a:t>
            </a:r>
          </a:p>
          <a:p>
            <a:pPr eaLnBrk="1" hangingPunct="1">
              <a:buFontTx/>
              <a:buNone/>
            </a:pPr>
            <a:r>
              <a:rPr lang="en-US" altLang="en-US" sz="1100">
                <a:solidFill>
                  <a:schemeClr val="bg1"/>
                </a:solidFill>
              </a:rPr>
              <a:t>	Immediately and implemented no later than 3  </a:t>
            </a:r>
          </a:p>
          <a:p>
            <a:pPr eaLnBrk="1" hangingPunct="1">
              <a:buFontTx/>
              <a:buNone/>
            </a:pPr>
            <a:r>
              <a:rPr lang="en-US" altLang="en-US" sz="1100">
                <a:solidFill>
                  <a:schemeClr val="bg1"/>
                </a:solidFill>
              </a:rPr>
              <a:t>     operating days and household is notified.</a:t>
            </a:r>
          </a:p>
          <a:p>
            <a:pPr eaLnBrk="1" hangingPunct="1">
              <a:buFontTx/>
              <a:buNone/>
            </a:pPr>
            <a:endParaRPr lang="en-US" altLang="en-US" sz="800">
              <a:solidFill>
                <a:srgbClr val="660066"/>
              </a:solidFill>
            </a:endParaRPr>
          </a:p>
          <a:p>
            <a:pPr eaLnBrk="1" hangingPunct="1">
              <a:buFontTx/>
              <a:buNone/>
            </a:pPr>
            <a:r>
              <a:rPr lang="en-US" altLang="en-US" sz="1100" b="1">
                <a:solidFill>
                  <a:schemeClr val="bg1"/>
                </a:solidFill>
              </a:rPr>
              <a:t>LOWER BENEFITS </a:t>
            </a:r>
            <a:r>
              <a:rPr lang="en-US" altLang="en-US" sz="1100">
                <a:solidFill>
                  <a:schemeClr val="bg1"/>
                </a:solidFill>
              </a:rPr>
              <a:t>(status from free to reduced or paid/denied, or reduced to paid/denied), 10 calendar day adverse action notice (may be sent via postal service or email address of a parent/guardian…NOT by phone).</a:t>
            </a:r>
          </a:p>
          <a:p>
            <a:pPr eaLnBrk="1" hangingPunct="1">
              <a:buFontTx/>
              <a:buNone/>
            </a:pPr>
            <a:endParaRPr lang="en-US" altLang="en-US" sz="800">
              <a:solidFill>
                <a:srgbClr val="660066"/>
              </a:solidFill>
            </a:endParaRPr>
          </a:p>
          <a:p>
            <a:pPr eaLnBrk="1" hangingPunct="1"/>
            <a:endParaRPr lang="en-US" altLang="en-US" sz="1100">
              <a:solidFill>
                <a:srgbClr val="660066"/>
              </a:solidFill>
            </a:endParaRPr>
          </a:p>
        </p:txBody>
      </p:sp>
    </p:spTree>
    <p:extLst>
      <p:ext uri="{BB962C8B-B14F-4D97-AF65-F5344CB8AC3E}">
        <p14:creationId xmlns:p14="http://schemas.microsoft.com/office/powerpoint/2010/main" val="159730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Next key term is ERROR PRONE which are applications within $100 per month of the applicable Income Eligibility Guideline or For example, if we are looking at the Income Eligibility Guideline for the 2023-2024 household of 4 within monthly income of $***** for the free benefit and $**** for the reduced benefit would be marked error prone.</a:t>
            </a:r>
          </a:p>
          <a:p>
            <a:endParaRPr lang="en-US" altLang="en-US" dirty="0"/>
          </a:p>
          <a:p>
            <a:r>
              <a:rPr lang="en-US" altLang="en-US" dirty="0"/>
              <a:t>(A statistically valid random sample is not required, the SFA must determine a selection interval by dividing the number of applications by the required sample size)</a:t>
            </a:r>
          </a:p>
          <a:p>
            <a:endParaRPr lang="en-US"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6E9593C-480E-4FA8-B260-9E8ED211936B}"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37420256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D98AB93-3C20-43C5-B042-007C9EEE352F}" type="slidenum">
              <a:rPr lang="en-US" altLang="en-US" smtClean="0"/>
              <a:pPr eaLnBrk="1" hangingPunct="1">
                <a:spcBef>
                  <a:spcPct val="0"/>
                </a:spcBef>
              </a:pPr>
              <a:t>60</a:t>
            </a:fld>
            <a:endParaRPr lang="en-US" alt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solidFill>
                  <a:srgbClr val="660066"/>
                </a:solidFill>
              </a:rPr>
              <a:t>Adverse action letter sent to households reducing or terminating benefits must be given10 calendar days’ written notice. (If a family responds on 11/15 and the benefit is lower, then you have to give the family 10 days notice.)</a:t>
            </a:r>
          </a:p>
          <a:p>
            <a:pPr eaLnBrk="1" hangingPunct="1"/>
            <a:endParaRPr lang="en-US" altLang="en-US" sz="1100">
              <a:solidFill>
                <a:srgbClr val="660066"/>
              </a:solidFill>
            </a:endParaRPr>
          </a:p>
          <a:p>
            <a:r>
              <a:rPr lang="en-US" altLang="en-US"/>
              <a:t>The notice of adverse action may be sent via the postal service or to the email address of a parent/guardian. The LEA cannot notify the household of adverse action by phone. </a:t>
            </a:r>
          </a:p>
          <a:p>
            <a:endParaRPr lang="en-US" altLang="en-US"/>
          </a:p>
          <a:p>
            <a:r>
              <a:rPr lang="en-US" altLang="en-US"/>
              <a:t>The first day of the advance notice period is the day the notice is sent. The notice must advise the household of the following: </a:t>
            </a:r>
          </a:p>
          <a:p>
            <a:r>
              <a:rPr lang="en-US" altLang="en-US"/>
              <a:t> Change in benefits; </a:t>
            </a:r>
          </a:p>
          <a:p>
            <a:r>
              <a:rPr lang="en-US" altLang="en-US"/>
              <a:t> Reasons for the change; </a:t>
            </a:r>
          </a:p>
          <a:p>
            <a:r>
              <a:rPr lang="en-US" altLang="en-US"/>
              <a:t> That an appeal must be filed within the 10 calendar days advance notice period to ensure continued benefits while awaiting a hearing and decision; </a:t>
            </a:r>
          </a:p>
          <a:p>
            <a:r>
              <a:rPr lang="en-US" altLang="en-US"/>
              <a:t> Instructions on how to appeal; </a:t>
            </a:r>
          </a:p>
          <a:p>
            <a:r>
              <a:rPr lang="en-US" altLang="en-US"/>
              <a:t> That the household may reapply for benefits at any time during the school year; and </a:t>
            </a:r>
          </a:p>
          <a:p>
            <a:r>
              <a:rPr lang="en-US" altLang="en-US"/>
              <a:t> Households that were terminated because no member was receiving benefits from an Assistance Program may submit an application containing household names and income information and provide written evidence of current household income. </a:t>
            </a:r>
          </a:p>
          <a:p>
            <a:pPr eaLnBrk="1" hangingPunct="1"/>
            <a:endParaRPr lang="en-US" altLang="en-US" sz="1100">
              <a:solidFill>
                <a:srgbClr val="660066"/>
              </a:solidFill>
            </a:endParaRPr>
          </a:p>
          <a:p>
            <a:pPr eaLnBrk="1" hangingPunct="1"/>
            <a:endParaRPr lang="en-US" altLang="en-US" sz="1100">
              <a:solidFill>
                <a:srgbClr val="660066"/>
              </a:solidFill>
            </a:endParaRPr>
          </a:p>
          <a:p>
            <a:pPr eaLnBrk="1" hangingPunct="1"/>
            <a:endParaRPr lang="en-US" altLang="en-US" sz="1100">
              <a:solidFill>
                <a:srgbClr val="660066"/>
              </a:solidFill>
            </a:endParaRPr>
          </a:p>
        </p:txBody>
      </p:sp>
    </p:spTree>
    <p:extLst>
      <p:ext uri="{BB962C8B-B14F-4D97-AF65-F5344CB8AC3E}">
        <p14:creationId xmlns:p14="http://schemas.microsoft.com/office/powerpoint/2010/main" val="36504870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C43BC45D-4AE8-4F52-9E06-832CBB591494}" type="slidenum">
              <a:rPr lang="en-US" altLang="en-US" smtClean="0"/>
              <a:pPr eaLnBrk="1" hangingPunct="1">
                <a:spcBef>
                  <a:spcPct val="0"/>
                </a:spcBef>
              </a:pPr>
              <a:t>61</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Households affected by a reduction or termination of benefits may reapply for benefits at any time during the school year. However, if benefits to a household have been terminated and the household reapplies in the same school year, the household is required to submit income documentation or proof of participation in Assistance Programs at the time of reapplication. These are not considered new applications. </a:t>
            </a:r>
          </a:p>
        </p:txBody>
      </p:sp>
    </p:spTree>
    <p:extLst>
      <p:ext uri="{BB962C8B-B14F-4D97-AF65-F5344CB8AC3E}">
        <p14:creationId xmlns:p14="http://schemas.microsoft.com/office/powerpoint/2010/main" val="22902867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45B04FB-58D9-44FB-A683-4A75796CE427}" type="slidenum">
              <a:rPr lang="en-US" altLang="en-US" smtClean="0"/>
              <a:pPr eaLnBrk="1" hangingPunct="1">
                <a:spcBef>
                  <a:spcPct val="0"/>
                </a:spcBef>
              </a:pPr>
              <a:t>62</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Documentation must be kept by the LEA to demonstrate compliance with the verification requirements when LEAs are reviewed by State or Federal reviewers including documentation concerning any appeals. LEAs must maintain a description of their verification efforts. The description must include a summary of the verification efforts including the selection process; the total number of applications on file on October 1 and the percentage or number of applications that are/will be verified by November 15. The LEA must also be able to demonstrate compliance with the confirmation review requirement and provision of a no-cost telephone number for assistance in the verification process. </a:t>
            </a:r>
          </a:p>
          <a:p>
            <a:pPr eaLnBrk="1" hangingPunct="1"/>
            <a:endParaRPr lang="en-US" altLang="en-US"/>
          </a:p>
          <a:p>
            <a:pPr eaLnBrk="1" hangingPunct="1">
              <a:lnSpc>
                <a:spcPct val="90000"/>
              </a:lnSpc>
            </a:pPr>
            <a:r>
              <a:rPr lang="en-US" altLang="en-US" b="1">
                <a:solidFill>
                  <a:srgbClr val="620062"/>
                </a:solidFill>
              </a:rPr>
              <a:t>The SFA should maintain:</a:t>
            </a:r>
          </a:p>
          <a:p>
            <a:pPr eaLnBrk="1" hangingPunct="1">
              <a:lnSpc>
                <a:spcPct val="90000"/>
              </a:lnSpc>
            </a:pPr>
            <a:endParaRPr lang="en-US" altLang="en-US" b="1">
              <a:solidFill>
                <a:srgbClr val="620062"/>
              </a:solidFill>
            </a:endParaRPr>
          </a:p>
          <a:p>
            <a:pPr eaLnBrk="1" hangingPunct="1">
              <a:lnSpc>
                <a:spcPct val="90000"/>
              </a:lnSpc>
            </a:pPr>
            <a:r>
              <a:rPr lang="en-US" altLang="en-US" b="1">
                <a:solidFill>
                  <a:srgbClr val="620062"/>
                </a:solidFill>
              </a:rPr>
              <a:t>The Verification</a:t>
            </a:r>
            <a:r>
              <a:rPr lang="en-US" altLang="en-US" b="1" baseline="0">
                <a:solidFill>
                  <a:srgbClr val="620062"/>
                </a:solidFill>
              </a:rPr>
              <a:t> Plan</a:t>
            </a:r>
            <a:endParaRPr lang="en-US" altLang="en-US" b="1">
              <a:solidFill>
                <a:srgbClr val="620062"/>
              </a:solidFill>
            </a:endParaRPr>
          </a:p>
          <a:p>
            <a:pPr eaLnBrk="1" hangingPunct="1">
              <a:lnSpc>
                <a:spcPct val="90000"/>
              </a:lnSpc>
            </a:pPr>
            <a:r>
              <a:rPr lang="en-US" altLang="en-US" b="1">
                <a:solidFill>
                  <a:srgbClr val="620062"/>
                </a:solidFill>
              </a:rPr>
              <a:t>The Approved Verification Selection Method </a:t>
            </a:r>
          </a:p>
          <a:p>
            <a:pPr eaLnBrk="1" hangingPunct="1">
              <a:lnSpc>
                <a:spcPct val="90000"/>
              </a:lnSpc>
            </a:pPr>
            <a:r>
              <a:rPr lang="en-US" altLang="en-US" b="1">
                <a:solidFill>
                  <a:srgbClr val="620062"/>
                </a:solidFill>
              </a:rPr>
              <a:t>The Verification Sample Pool</a:t>
            </a:r>
          </a:p>
          <a:p>
            <a:pPr eaLnBrk="1" hangingPunct="1">
              <a:lnSpc>
                <a:spcPct val="90000"/>
              </a:lnSpc>
            </a:pPr>
            <a:r>
              <a:rPr lang="en-US" altLang="en-US" b="1">
                <a:solidFill>
                  <a:srgbClr val="620062"/>
                </a:solidFill>
              </a:rPr>
              <a:t>The Verification Sample Size</a:t>
            </a:r>
          </a:p>
          <a:p>
            <a:pPr eaLnBrk="1" hangingPunct="1">
              <a:lnSpc>
                <a:spcPct val="90000"/>
              </a:lnSpc>
            </a:pPr>
            <a:r>
              <a:rPr lang="en-US" altLang="en-US" b="1">
                <a:solidFill>
                  <a:srgbClr val="620062"/>
                </a:solidFill>
              </a:rPr>
              <a:t>The Replaced files (if applicable, not to exceed 5%)</a:t>
            </a:r>
          </a:p>
          <a:p>
            <a:pPr eaLnBrk="1" hangingPunct="1">
              <a:lnSpc>
                <a:spcPct val="90000"/>
              </a:lnSpc>
            </a:pPr>
            <a:r>
              <a:rPr lang="en-US" altLang="en-US" b="1">
                <a:solidFill>
                  <a:srgbClr val="620062"/>
                </a:solidFill>
              </a:rPr>
              <a:t>The Confirmation signatures on the applications (copies of the applications are preferred)</a:t>
            </a:r>
          </a:p>
          <a:p>
            <a:pPr eaLnBrk="1" hangingPunct="1">
              <a:lnSpc>
                <a:spcPct val="90000"/>
              </a:lnSpc>
            </a:pPr>
            <a:r>
              <a:rPr lang="en-US" altLang="en-US" b="1">
                <a:solidFill>
                  <a:srgbClr val="620062"/>
                </a:solidFill>
              </a:rPr>
              <a:t>The Selection Letters</a:t>
            </a:r>
          </a:p>
          <a:p>
            <a:pPr eaLnBrk="1" hangingPunct="1">
              <a:lnSpc>
                <a:spcPct val="90000"/>
              </a:lnSpc>
            </a:pPr>
            <a:r>
              <a:rPr lang="en-US" altLang="en-US" b="1">
                <a:solidFill>
                  <a:srgbClr val="620062"/>
                </a:solidFill>
              </a:rPr>
              <a:t>The Second attempt (whether written or verbal)</a:t>
            </a:r>
          </a:p>
          <a:p>
            <a:pPr eaLnBrk="1" hangingPunct="1">
              <a:lnSpc>
                <a:spcPct val="90000"/>
              </a:lnSpc>
            </a:pPr>
            <a:r>
              <a:rPr lang="en-US" altLang="en-US" b="1">
                <a:solidFill>
                  <a:srgbClr val="620062"/>
                </a:solidFill>
              </a:rPr>
              <a:t>The Verification Results letter.</a:t>
            </a:r>
          </a:p>
          <a:p>
            <a:pPr eaLnBrk="1" hangingPunct="1">
              <a:lnSpc>
                <a:spcPct val="90000"/>
              </a:lnSpc>
            </a:pPr>
            <a:r>
              <a:rPr lang="en-US" altLang="en-US" b="1">
                <a:solidFill>
                  <a:srgbClr val="620062"/>
                </a:solidFill>
              </a:rPr>
              <a:t>The Verification Summary Report</a:t>
            </a:r>
          </a:p>
          <a:p>
            <a:pPr eaLnBrk="1" hangingPunct="1"/>
            <a:endParaRPr lang="en-US" altLang="en-US"/>
          </a:p>
        </p:txBody>
      </p:sp>
    </p:spTree>
    <p:extLst>
      <p:ext uri="{BB962C8B-B14F-4D97-AF65-F5344CB8AC3E}">
        <p14:creationId xmlns:p14="http://schemas.microsoft.com/office/powerpoint/2010/main" val="2790561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E72CBA8F-A220-4601-B1D9-BCF929E72929}" type="slidenum">
              <a:rPr lang="en-US" altLang="en-US" smtClean="0"/>
              <a:pPr eaLnBrk="1" hangingPunct="1">
                <a:spcBef>
                  <a:spcPct val="0"/>
                </a:spcBef>
              </a:pPr>
              <a:t>63</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Copies of all relevant correspondence between the households selected for verification and the LEA; </a:t>
            </a:r>
          </a:p>
          <a:p>
            <a:r>
              <a:rPr lang="en-US" altLang="en-US"/>
              <a:t> One of the following for all documentation used to verify eligibility: </a:t>
            </a:r>
          </a:p>
          <a:p>
            <a:r>
              <a:rPr lang="en-US" altLang="en-US"/>
              <a:t>	All documents submitted by the household or reproductions of those documents; or </a:t>
            </a:r>
          </a:p>
          <a:p>
            <a:r>
              <a:rPr lang="en-US" altLang="en-US"/>
              <a:t>	In cases where the actual documents or photocopies cannot be kept, the verifying official must make a written record of the 	documents submitted by the household including the type of document, e.g., wage stubs or a letter from an employer, income 	shown on the document, time period of the income, and the date of the document and any changes in eligibility as a result of 	verification procedures, the reasons for the changes, and the date the change was made. </a:t>
            </a:r>
          </a:p>
          <a:p>
            <a:pPr eaLnBrk="1" hangingPunct="1"/>
            <a:endParaRPr lang="en-US" altLang="en-US"/>
          </a:p>
        </p:txBody>
      </p:sp>
    </p:spTree>
    <p:extLst>
      <p:ext uri="{BB962C8B-B14F-4D97-AF65-F5344CB8AC3E}">
        <p14:creationId xmlns:p14="http://schemas.microsoft.com/office/powerpoint/2010/main" val="125231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FE8A9CD-8CAC-4ACD-ACA0-C3B4E75AFBE8}" type="slidenum">
              <a:rPr lang="en-US" altLang="en-US" smtClean="0"/>
              <a:pPr eaLnBrk="1" hangingPunct="1">
                <a:spcBef>
                  <a:spcPct val="0"/>
                </a:spcBef>
              </a:pPr>
              <a:t>64</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Copies of all relevant correspondence between the households selected for verification and the LEA; </a:t>
            </a:r>
          </a:p>
          <a:p>
            <a:r>
              <a:rPr lang="en-US" altLang="en-US"/>
              <a:t> One of the following for all documentation used to verify eligibility: </a:t>
            </a:r>
          </a:p>
          <a:p>
            <a:r>
              <a:rPr lang="en-US" altLang="en-US"/>
              <a:t>	All documents submitted by the household or reproductions of those documents; or </a:t>
            </a:r>
          </a:p>
          <a:p>
            <a:r>
              <a:rPr lang="en-US" altLang="en-US"/>
              <a:t>	In cases where the actual documents or photocopies cannot be kept, the verifying official must make a written record of the 	documents submitted by the household including the type of document, e.g., wage stubs or a letter from an employer, income 	shown on the document, time period of the income, and the date of the document and any changes in eligibility as a result of 	verification procedures, the reasons for the changes, and the date the change was made. </a:t>
            </a:r>
          </a:p>
          <a:p>
            <a:pPr eaLnBrk="1" hangingPunct="1"/>
            <a:endParaRPr lang="en-US" altLang="en-US"/>
          </a:p>
        </p:txBody>
      </p:sp>
    </p:spTree>
    <p:extLst>
      <p:ext uri="{BB962C8B-B14F-4D97-AF65-F5344CB8AC3E}">
        <p14:creationId xmlns:p14="http://schemas.microsoft.com/office/powerpoint/2010/main" val="26822029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E80176D-1FAD-448D-BE2C-C80752377411}" type="slidenum">
              <a:rPr lang="en-US" altLang="en-US" smtClean="0"/>
              <a:pPr eaLnBrk="1" hangingPunct="1">
                <a:spcBef>
                  <a:spcPct val="0"/>
                </a:spcBef>
              </a:pPr>
              <a:t>65</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After trying this methods of matching and if a student resides in a household which received FNS or TANF the benefits may be extended…please refer to USDA policy Memo </a:t>
            </a:r>
            <a:r>
              <a:rPr lang="en-US" altLang="en-US">
                <a:solidFill>
                  <a:schemeClr val="accent4">
                    <a:lumMod val="50000"/>
                  </a:schemeClr>
                </a:solidFill>
              </a:rPr>
              <a:t>USDA Policy Memo SP51-2014</a:t>
            </a:r>
            <a:endParaRPr lang="en-US" altLang="en-US"/>
          </a:p>
          <a:p>
            <a:pPr eaLnBrk="1" hangingPunct="1"/>
            <a:endParaRPr lang="en-US" altLang="en-US"/>
          </a:p>
          <a:p>
            <a:pPr eaLnBrk="1" hangingPunct="1"/>
            <a:r>
              <a:rPr lang="en-US" altLang="en-US"/>
              <a:t>Remember it is the responsibility of the SFA to have documentation to support extended benefits.</a:t>
            </a:r>
          </a:p>
          <a:p>
            <a:pPr eaLnBrk="1" hangingPunct="1"/>
            <a:endParaRPr lang="en-US" altLang="en-US"/>
          </a:p>
        </p:txBody>
      </p:sp>
    </p:spTree>
    <p:extLst>
      <p:ext uri="{BB962C8B-B14F-4D97-AF65-F5344CB8AC3E}">
        <p14:creationId xmlns:p14="http://schemas.microsoft.com/office/powerpoint/2010/main" val="4028375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CA822BB-7F2D-415B-9B5A-415BF944079B}" type="slidenum">
              <a:rPr lang="en-US" altLang="en-US" smtClean="0"/>
              <a:pPr eaLnBrk="1" hangingPunct="1">
                <a:spcBef>
                  <a:spcPct val="0"/>
                </a:spcBef>
              </a:pPr>
              <a:t>66</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So what is verification for cause: Regulations at 7 CFR 245.6a(c)(7) require LEAs to verify any questionable application including, on a case-by-case basis, verifying any application for cause when the LEA is aware of additional income or persons in the household. </a:t>
            </a:r>
          </a:p>
          <a:p>
            <a:pPr eaLnBrk="1" hangingPunct="1"/>
            <a:endParaRPr lang="en-US" altLang="en-US"/>
          </a:p>
          <a:p>
            <a:pPr>
              <a:lnSpc>
                <a:spcPct val="90000"/>
              </a:lnSpc>
            </a:pPr>
            <a:r>
              <a:rPr lang="en-US" altLang="en-US" u="sng">
                <a:solidFill>
                  <a:schemeClr val="accent4">
                    <a:lumMod val="50000"/>
                  </a:schemeClr>
                </a:solidFill>
              </a:rPr>
              <a:t>Verification “for cause” is done in addition to the required sample size.  An SFA may do verification for cause at any point in time during the school year.</a:t>
            </a:r>
            <a:endParaRPr lang="en-US" altLang="en-US" i="1" u="sng">
              <a:solidFill>
                <a:schemeClr val="accent4">
                  <a:lumMod val="50000"/>
                </a:schemeClr>
              </a:solidFill>
            </a:endParaRPr>
          </a:p>
          <a:p>
            <a:pPr eaLnBrk="1" hangingPunct="1"/>
            <a:endParaRPr lang="en-US" altLang="en-US"/>
          </a:p>
          <a:p>
            <a:pPr eaLnBrk="1" hangingPunct="1">
              <a:lnSpc>
                <a:spcPct val="80000"/>
              </a:lnSpc>
            </a:pPr>
            <a:r>
              <a:rPr lang="en-US" altLang="en-US">
                <a:solidFill>
                  <a:srgbClr val="800080"/>
                </a:solidFill>
              </a:rPr>
              <a:t>The SFA has an obligation to verify all questionable applications (verification for cause). This process cannot delay the approval of the application (if the application is complete), once the determination is made, the SFA may begin verification.</a:t>
            </a:r>
          </a:p>
          <a:p>
            <a:pPr eaLnBrk="1" hangingPunct="1">
              <a:lnSpc>
                <a:spcPct val="80000"/>
              </a:lnSpc>
            </a:pPr>
            <a:endParaRPr lang="en-US" altLang="en-US">
              <a:solidFill>
                <a:srgbClr val="800080"/>
              </a:solidFill>
            </a:endParaRPr>
          </a:p>
          <a:p>
            <a:pPr eaLnBrk="1" hangingPunct="1">
              <a:lnSpc>
                <a:spcPct val="80000"/>
              </a:lnSpc>
            </a:pPr>
            <a:r>
              <a:rPr lang="en-US" altLang="en-US">
                <a:solidFill>
                  <a:srgbClr val="800080"/>
                </a:solidFill>
              </a:rPr>
              <a:t>To verify an approved application for cause a verification letter explaining that the household must submit verification of eligibility information with the application for continued eligibility must be sent to the household and this may be done at the same time the notification letter is sent to the household.</a:t>
            </a:r>
          </a:p>
          <a:p>
            <a:pPr eaLnBrk="1" hangingPunct="1">
              <a:lnSpc>
                <a:spcPct val="80000"/>
              </a:lnSpc>
            </a:pPr>
            <a:endParaRPr lang="en-US" altLang="en-US">
              <a:solidFill>
                <a:srgbClr val="800080"/>
              </a:solidFill>
            </a:endParaRPr>
          </a:p>
          <a:p>
            <a:pPr eaLnBrk="1" hangingPunct="1">
              <a:lnSpc>
                <a:spcPct val="80000"/>
              </a:lnSpc>
            </a:pPr>
            <a:r>
              <a:rPr lang="en-US" altLang="en-US">
                <a:solidFill>
                  <a:srgbClr val="800080"/>
                </a:solidFill>
              </a:rPr>
              <a:t>If the household does not respond by the date set by the SFA, an adverse letter must be sent.</a:t>
            </a:r>
          </a:p>
          <a:p>
            <a:pPr eaLnBrk="1" hangingPunct="1">
              <a:lnSpc>
                <a:spcPct val="80000"/>
              </a:lnSpc>
            </a:pPr>
            <a:endParaRPr lang="en-US" altLang="en-US">
              <a:solidFill>
                <a:srgbClr val="800080"/>
              </a:solidFill>
            </a:endParaRPr>
          </a:p>
          <a:p>
            <a:pPr eaLnBrk="1" hangingPunct="1">
              <a:lnSpc>
                <a:spcPct val="80000"/>
              </a:lnSpc>
            </a:pPr>
            <a:r>
              <a:rPr lang="en-US" altLang="en-US">
                <a:solidFill>
                  <a:srgbClr val="800080"/>
                </a:solidFill>
              </a:rPr>
              <a:t>Once the verification information is requested the verification process must be completed. In other words the SFA may not just elect to change their mind and not complete the process.</a:t>
            </a:r>
          </a:p>
          <a:p>
            <a:pPr eaLnBrk="1" hangingPunct="1"/>
            <a:endParaRPr lang="en-US" altLang="en-US"/>
          </a:p>
        </p:txBody>
      </p:sp>
    </p:spTree>
    <p:extLst>
      <p:ext uri="{BB962C8B-B14F-4D97-AF65-F5344CB8AC3E}">
        <p14:creationId xmlns:p14="http://schemas.microsoft.com/office/powerpoint/2010/main" val="30639113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solidFill>
                  <a:schemeClr val="bg1"/>
                </a:solidFill>
              </a:rPr>
              <a:t>If a child is directly certified as MF (Medicaid Free) on the direct certification list, the child (and all applicable children in the household) must be included in the Verification Collection Report (FNS 742). </a:t>
            </a:r>
          </a:p>
          <a:p>
            <a:r>
              <a:rPr lang="en-US" altLang="en-US" sz="2400" dirty="0">
                <a:solidFill>
                  <a:schemeClr val="bg1"/>
                </a:solidFill>
              </a:rPr>
              <a:t>•	For Verification, the student data cannot include the Medicaid Reduced (MR) students. </a:t>
            </a:r>
          </a:p>
          <a:p>
            <a:r>
              <a:rPr lang="en-US" altLang="en-US" sz="2400" dirty="0">
                <a:solidFill>
                  <a:schemeClr val="bg1"/>
                </a:solidFill>
              </a:rPr>
              <a:t>•	In Section 3, follow the current FNS-742 instructions for all questions. In 3-3, include the number of students directly certified with Medicaid for Free meals (along with other direct certifications for FREE with programs other than SNAP). Do not include the counts of students directly certified with Medicaid for reduced price in any count in Section 3. </a:t>
            </a:r>
          </a:p>
          <a:p>
            <a:r>
              <a:rPr lang="en-US" altLang="en-US" sz="2400" dirty="0">
                <a:solidFill>
                  <a:schemeClr val="bg1"/>
                </a:solidFill>
              </a:rPr>
              <a:t>•	Section 4 must only include counts of students certified for Free and Reduced via an application. Do not include the counts of any students directly certified with any program (including Medicaid) for Free or Reduced-price meals.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EF2421E-0DF4-462A-AB9B-1C12611361D4}" type="slidenum">
              <a:rPr lang="en-US" altLang="en-US" smtClean="0"/>
              <a:pPr eaLnBrk="1" hangingPunct="1">
                <a:spcBef>
                  <a:spcPct val="0"/>
                </a:spcBef>
              </a:pPr>
              <a:t>67</a:t>
            </a:fld>
            <a:endParaRPr lang="en-US" altLang="en-US"/>
          </a:p>
        </p:txBody>
      </p:sp>
    </p:spTree>
    <p:extLst>
      <p:ext uri="{BB962C8B-B14F-4D97-AF65-F5344CB8AC3E}">
        <p14:creationId xmlns:p14="http://schemas.microsoft.com/office/powerpoint/2010/main" val="33590819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chemeClr val="bg1"/>
                </a:solidFill>
              </a:rPr>
              <a:t>Verification for cause” must be recorded on the Verification Report in the SNTS.</a:t>
            </a:r>
          </a:p>
          <a:p>
            <a:endParaRPr lang="en-US" altLang="en-US" sz="2400" b="1">
              <a:solidFill>
                <a:schemeClr val="bg1"/>
              </a:solidFill>
            </a:endParaRPr>
          </a:p>
          <a:p>
            <a:endParaRPr lang="en-US" altLang="en-US" b="1">
              <a:solidFill>
                <a:schemeClr val="bg1"/>
              </a:solidFill>
            </a:endParaRPr>
          </a:p>
          <a:p>
            <a:r>
              <a:rPr lang="en-US" altLang="en-US" b="1">
                <a:solidFill>
                  <a:schemeClr val="bg1"/>
                </a:solidFill>
              </a:rPr>
              <a:t>*Remember the number of applications recorded as verification for cause is NOT added to the number in the verification sample size.</a:t>
            </a:r>
          </a:p>
          <a:p>
            <a:endParaRPr lang="en-US" altLang="en-US" b="1">
              <a:solidFill>
                <a:schemeClr val="bg1"/>
              </a:solidFill>
            </a:endParaRPr>
          </a:p>
          <a:p>
            <a:r>
              <a:rPr lang="en-US" altLang="en-US" b="1">
                <a:solidFill>
                  <a:schemeClr val="bg1"/>
                </a:solidFill>
              </a:rPr>
              <a:t>SEE PAGE 99 in the Eligibility Manual for School Meals for</a:t>
            </a:r>
            <a:r>
              <a:rPr lang="en-US" altLang="en-US" b="1" baseline="0">
                <a:solidFill>
                  <a:schemeClr val="bg1"/>
                </a:solidFill>
              </a:rPr>
              <a:t> additional information on Verification for Cause</a:t>
            </a:r>
            <a:r>
              <a:rPr lang="en-US" altLang="en-US" b="1">
                <a:solidFill>
                  <a:schemeClr val="bg1"/>
                </a:solidFill>
              </a:rPr>
              <a:t>.</a:t>
            </a:r>
          </a:p>
          <a:p>
            <a:endParaRPr lang="en-US" altLang="en-US"/>
          </a:p>
          <a:p>
            <a:endParaRPr lang="en-US" alt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1EF2421E-0DF4-462A-AB9B-1C12611361D4}" type="slidenum">
              <a:rPr lang="en-US" altLang="en-US" smtClean="0"/>
              <a:pPr eaLnBrk="1" hangingPunct="1">
                <a:spcBef>
                  <a:spcPct val="0"/>
                </a:spcBef>
              </a:pPr>
              <a:t>68</a:t>
            </a:fld>
            <a:endParaRPr lang="en-US" altLang="en-US"/>
          </a:p>
        </p:txBody>
      </p:sp>
    </p:spTree>
    <p:extLst>
      <p:ext uri="{BB962C8B-B14F-4D97-AF65-F5344CB8AC3E}">
        <p14:creationId xmlns:p14="http://schemas.microsoft.com/office/powerpoint/2010/main" val="25985669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Verification for cause must not be used to automatically verify the households of all school district employees whose children are certified for free or reduced price meals. However, from among the list of children approved for free or reduced price meals, an LEA could identify children of school district employees and use available LEA salary information available to them to identify questionable applications and then conduct verification for cause on those questionable applications. </a:t>
            </a:r>
          </a:p>
          <a:p>
            <a:endParaRPr lang="en-US" altLang="en-US" dirty="0"/>
          </a:p>
          <a:p>
            <a:r>
              <a:rPr lang="en-US" altLang="en-US" dirty="0"/>
              <a:t>LEAs can use verification for cause to review approved applications for free or reduced price meals when known or available information indicates school district employees may have misrepresented their incomes on their applications to receive free or reduced price meals for their children. We would recommend that an LEA consult with legal counsel in establishing the parameters of verification for cause for school district employees. </a:t>
            </a:r>
          </a:p>
          <a:p>
            <a:endParaRPr lang="en-US" altLang="en-US" dirty="0"/>
          </a:p>
          <a:p>
            <a:r>
              <a:rPr lang="en-US" altLang="en-US" dirty="0"/>
              <a:t>USDA supports use of verification for cause where appropriate as a method for SFAs to address integrity concerns. </a:t>
            </a:r>
          </a:p>
          <a:p>
            <a:r>
              <a:rPr lang="en-US" altLang="en-US" dirty="0"/>
              <a:t> </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690159DB-118A-4A31-B6D5-D487CC5B2C2E}" type="slidenum">
              <a:rPr lang="en-US" altLang="en-US" smtClean="0"/>
              <a:pPr eaLnBrk="1" hangingPunct="1">
                <a:spcBef>
                  <a:spcPct val="0"/>
                </a:spcBef>
              </a:pPr>
              <a:t>69</a:t>
            </a:fld>
            <a:endParaRPr lang="en-US" altLang="en-US"/>
          </a:p>
        </p:txBody>
      </p:sp>
    </p:spTree>
    <p:extLst>
      <p:ext uri="{BB962C8B-B14F-4D97-AF65-F5344CB8AC3E}">
        <p14:creationId xmlns:p14="http://schemas.microsoft.com/office/powerpoint/2010/main" val="410894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r>
              <a:rPr lang="en-US" altLang="en-US" dirty="0"/>
              <a:t>SAMPLE POOL means the total number of applications approved as of October 2</a:t>
            </a:r>
          </a:p>
          <a:p>
            <a:endParaRPr lang="en-US"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6E9593C-480E-4FA8-B260-9E8ED211936B}"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32195558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70</a:t>
            </a:fld>
            <a:endParaRPr lang="en-US"/>
          </a:p>
        </p:txBody>
      </p:sp>
    </p:spTree>
    <p:extLst>
      <p:ext uri="{BB962C8B-B14F-4D97-AF65-F5344CB8AC3E}">
        <p14:creationId xmlns:p14="http://schemas.microsoft.com/office/powerpoint/2010/main" val="691457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0FC197DF-C373-4217-89D4-AD37882CE331}" type="slidenum">
              <a:rPr lang="en-US" altLang="en-US" smtClean="0"/>
              <a:pPr eaLnBrk="1" hangingPunct="1">
                <a:spcBef>
                  <a:spcPct val="0"/>
                </a:spcBef>
              </a:pPr>
              <a:t>71</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stated earlier in the presentation, the following will be a list of items that seem to be findings that require corrective action during reviews conducted by the State Agency.</a:t>
            </a:r>
          </a:p>
          <a:p>
            <a:pPr eaLnBrk="1" hangingPunct="1"/>
            <a:endParaRPr lang="en-US" altLang="en-US" dirty="0"/>
          </a:p>
          <a:p>
            <a:pPr eaLnBrk="1" hangingPunct="1"/>
            <a:r>
              <a:rPr lang="en-US" altLang="en-US" dirty="0">
                <a:solidFill>
                  <a:srgbClr val="660066"/>
                </a:solidFill>
              </a:rPr>
              <a:t>The verification process did not begin on October 2.</a:t>
            </a:r>
          </a:p>
          <a:p>
            <a:pPr eaLnBrk="1" hangingPunct="1"/>
            <a:r>
              <a:rPr lang="en-US" altLang="en-US" dirty="0">
                <a:solidFill>
                  <a:srgbClr val="660066"/>
                </a:solidFill>
              </a:rPr>
              <a:t>The verification process did not end by November 15. </a:t>
            </a:r>
          </a:p>
          <a:p>
            <a:pPr eaLnBrk="1" hangingPunct="1"/>
            <a:endParaRPr lang="en-US" altLang="en-US" dirty="0">
              <a:solidFill>
                <a:srgbClr val="660066"/>
              </a:solidFill>
            </a:endParaRPr>
          </a:p>
          <a:p>
            <a:pPr eaLnBrk="1" hangingPunct="1"/>
            <a:r>
              <a:rPr lang="en-US" altLang="en-US" dirty="0">
                <a:solidFill>
                  <a:srgbClr val="660066"/>
                </a:solidFill>
              </a:rPr>
              <a:t>Remember in order to avoid Corrective action a letter to the state agency requesting an extension must be in place prior to the start date or ending date.</a:t>
            </a:r>
          </a:p>
          <a:p>
            <a:pPr eaLnBrk="1" hangingPunct="1"/>
            <a:endParaRPr lang="en-US" altLang="en-US" dirty="0">
              <a:solidFill>
                <a:srgbClr val="660066"/>
              </a:solidFill>
            </a:endParaRPr>
          </a:p>
          <a:p>
            <a:pPr eaLnBrk="1" hangingPunct="1"/>
            <a:r>
              <a:rPr lang="en-US" altLang="en-US" dirty="0">
                <a:solidFill>
                  <a:srgbClr val="660066"/>
                </a:solidFill>
              </a:rPr>
              <a:t>SFA uses the incorrect verification method as determined by the State Agency.</a:t>
            </a:r>
          </a:p>
          <a:p>
            <a:pPr eaLnBrk="1" hangingPunct="1"/>
            <a:r>
              <a:rPr lang="en-US" altLang="en-US" dirty="0">
                <a:solidFill>
                  <a:srgbClr val="660066"/>
                </a:solidFill>
              </a:rPr>
              <a:t>SFA does not understand the Sample size, or finds that the verification software language is not consistent with USDA and the incorrect method is selected.</a:t>
            </a:r>
          </a:p>
          <a:p>
            <a:pPr eaLnBrk="1" hangingPunct="1"/>
            <a:endParaRPr lang="en-US" altLang="en-US" dirty="0">
              <a:solidFill>
                <a:srgbClr val="660066"/>
              </a:solidFill>
            </a:endParaRPr>
          </a:p>
          <a:p>
            <a:pPr eaLnBrk="1" hangingPunct="1"/>
            <a:endParaRPr lang="en-US" altLang="en-US" dirty="0"/>
          </a:p>
        </p:txBody>
      </p:sp>
    </p:spTree>
    <p:extLst>
      <p:ext uri="{BB962C8B-B14F-4D97-AF65-F5344CB8AC3E}">
        <p14:creationId xmlns:p14="http://schemas.microsoft.com/office/powerpoint/2010/main" val="26477918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799560C-377F-433B-812E-21728575BBF6}" type="slidenum">
              <a:rPr lang="en-US" altLang="en-US" smtClean="0"/>
              <a:pPr eaLnBrk="1" hangingPunct="1">
                <a:spcBef>
                  <a:spcPct val="0"/>
                </a:spcBef>
              </a:pPr>
              <a:t>72</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t>
            </a:r>
          </a:p>
          <a:p>
            <a:pPr eaLnBrk="1" hangingPunct="1"/>
            <a:endParaRPr lang="en-US" altLang="en-US"/>
          </a:p>
          <a:p>
            <a:pPr eaLnBrk="1" hangingPunct="1"/>
            <a:r>
              <a:rPr lang="en-US" altLang="en-US">
                <a:solidFill>
                  <a:srgbClr val="660066"/>
                </a:solidFill>
              </a:rPr>
              <a:t>The software did not select the correct number of applications for the sample size. (The system did not round up)…or the manual mathematical calculation was incorrect.</a:t>
            </a:r>
          </a:p>
          <a:p>
            <a:pPr eaLnBrk="1" hangingPunct="1"/>
            <a:r>
              <a:rPr lang="en-US" altLang="en-US">
                <a:solidFill>
                  <a:srgbClr val="660066"/>
                </a:solidFill>
              </a:rPr>
              <a:t>It is the responsibility of the SFA authority to ensure that verification software is compliant. </a:t>
            </a:r>
          </a:p>
          <a:p>
            <a:pPr eaLnBrk="1" hangingPunct="1"/>
            <a:endParaRPr lang="en-US" altLang="en-US">
              <a:solidFill>
                <a:srgbClr val="660066"/>
              </a:solidFill>
            </a:endParaRPr>
          </a:p>
          <a:p>
            <a:pPr eaLnBrk="1" hangingPunct="1"/>
            <a:r>
              <a:rPr lang="en-US" altLang="en-US"/>
              <a:t>The sample size was not round up therefore there are not enough applications verified…remember USDA requires that the exact number selected be verified…not more, not less!</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846466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48F9A996-B0CF-4CA2-840D-61AE44AA357A}" type="slidenum">
              <a:rPr lang="en-US" altLang="en-US" smtClean="0"/>
              <a:pPr eaLnBrk="1" hangingPunct="1">
                <a:spcBef>
                  <a:spcPct val="0"/>
                </a:spcBef>
              </a:pPr>
              <a:t>73</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57006C"/>
                </a:solidFill>
              </a:rPr>
              <a:t>It is a requirement that all applications selected for verification be confirmed as correct before sending letters to the selected households.</a:t>
            </a:r>
          </a:p>
          <a:p>
            <a:pPr eaLnBrk="1" hangingPunct="1"/>
            <a:r>
              <a:rPr lang="en-US" altLang="en-US">
                <a:solidFill>
                  <a:srgbClr val="57006C"/>
                </a:solidFill>
              </a:rPr>
              <a:t>Most verification fiscal action errors found would not have happened if truly confirmation had taken place.</a:t>
            </a:r>
          </a:p>
          <a:p>
            <a:pPr eaLnBrk="1" hangingPunct="1"/>
            <a:r>
              <a:rPr lang="en-US" altLang="en-US">
                <a:solidFill>
                  <a:srgbClr val="57006C"/>
                </a:solidFill>
              </a:rPr>
              <a:t>The confirmation process did not take place and errors were on the applications pulled for verification</a:t>
            </a:r>
          </a:p>
          <a:p>
            <a:pPr eaLnBrk="1" hangingPunct="1"/>
            <a:endParaRPr lang="en-US" altLang="en-US">
              <a:solidFill>
                <a:srgbClr val="57006C"/>
              </a:solidFill>
            </a:endParaRPr>
          </a:p>
          <a:p>
            <a:pPr eaLnBrk="1" hangingPunct="1"/>
            <a:r>
              <a:rPr lang="en-US" altLang="en-US"/>
              <a:t>Remember that we have spoken all along about the applications as being approved applications.  If a student was Directly Certified but the family submitted a Free and Reduced Application (with all members that were in the DC file), then this application should be placed in an inactive file and is NOT considered a part of the verification sample size.</a:t>
            </a:r>
          </a:p>
          <a:p>
            <a:pPr eaLnBrk="1" hangingPunct="1"/>
            <a:endParaRPr lang="en-US" altLang="en-US"/>
          </a:p>
          <a:p>
            <a:pPr eaLnBrk="1" hangingPunct="1"/>
            <a:r>
              <a:rPr lang="en-US" altLang="en-US"/>
              <a:t>Only one attempt made to collect the verification information.</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8705368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9EDFF427-222F-4ADA-9D65-CB815E527EF3}" type="slidenum">
              <a:rPr lang="en-US" altLang="en-US" smtClean="0"/>
              <a:pPr eaLnBrk="1" hangingPunct="1">
                <a:spcBef>
                  <a:spcPct val="0"/>
                </a:spcBef>
              </a:pPr>
              <a:t>74</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370044"/>
                </a:solidFill>
              </a:rPr>
              <a:t>Documentation was not maintained for the second attempt.</a:t>
            </a:r>
          </a:p>
          <a:p>
            <a:pPr eaLnBrk="1" hangingPunct="1"/>
            <a:r>
              <a:rPr lang="en-US" altLang="en-US">
                <a:solidFill>
                  <a:srgbClr val="370044"/>
                </a:solidFill>
              </a:rPr>
              <a:t>A student withdraws during the verification process the process cannot be completed and another similar application should be selected in its place.</a:t>
            </a:r>
          </a:p>
          <a:p>
            <a:pPr eaLnBrk="1" hangingPunct="1"/>
            <a:endParaRPr lang="en-US" altLang="en-US"/>
          </a:p>
          <a:p>
            <a:pPr eaLnBrk="1" hangingPunct="1"/>
            <a:r>
              <a:rPr lang="en-US" altLang="en-US"/>
              <a:t>Households that reapply must provide another application with current income or proof of FNS.  This is for all households that were denied or were selected for verification but did not respond by the November 15 deadline.</a:t>
            </a:r>
          </a:p>
          <a:p>
            <a:pPr eaLnBrk="1" hangingPunct="1"/>
            <a:endParaRPr lang="en-US" altLang="en-US"/>
          </a:p>
        </p:txBody>
      </p:sp>
    </p:spTree>
    <p:extLst>
      <p:ext uri="{BB962C8B-B14F-4D97-AF65-F5344CB8AC3E}">
        <p14:creationId xmlns:p14="http://schemas.microsoft.com/office/powerpoint/2010/main" val="1379015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5CAE630B-4929-4875-99B9-97D8410830F6}" type="slidenum">
              <a:rPr lang="en-US" altLang="en-US" smtClean="0"/>
              <a:pPr eaLnBrk="1" hangingPunct="1">
                <a:spcBef>
                  <a:spcPct val="0"/>
                </a:spcBef>
              </a:pPr>
              <a:t>75</a:t>
            </a:fld>
            <a:endParaRPr lang="en-US" alt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And finally, it is important to have all have and maintain all documentation of the verification activities.  As mentioned previously some software programs only generate letters with the date the letter is printed so please make a copy and place in the files. If you don’t do that, there is no way for the reviewer,  to have actual proof of the date the letter was mailed because if you went into the eligibility software for the reviewer it would generate a letter on the date it is being asked for…letters must have date between October 1 and November 15.  The importance of sufficient and accurate documentation maintained at the SFA level cannot be stressed enough.</a:t>
            </a:r>
          </a:p>
        </p:txBody>
      </p:sp>
    </p:spTree>
    <p:extLst>
      <p:ext uri="{BB962C8B-B14F-4D97-AF65-F5344CB8AC3E}">
        <p14:creationId xmlns:p14="http://schemas.microsoft.com/office/powerpoint/2010/main" val="19386706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057">
              <a:defRPr/>
            </a:pPr>
            <a:r>
              <a:rPr lang="en-US"/>
              <a:t>Thank you for reviewing this Verification webinar</a:t>
            </a:r>
            <a:r>
              <a:rPr lang="en-US" baseline="0"/>
              <a:t>.</a:t>
            </a:r>
            <a:r>
              <a:rPr lang="en-US"/>
              <a:t> We hope the information has been helpful as you prepare for Verification season. </a:t>
            </a:r>
          </a:p>
        </p:txBody>
      </p:sp>
      <p:sp>
        <p:nvSpPr>
          <p:cNvPr id="4" name="Slide Number Placeholder 3"/>
          <p:cNvSpPr>
            <a:spLocks noGrp="1"/>
          </p:cNvSpPr>
          <p:nvPr>
            <p:ph type="sldNum" sz="quarter" idx="10"/>
          </p:nvPr>
        </p:nvSpPr>
        <p:spPr/>
        <p:txBody>
          <a:bodyPr/>
          <a:lstStyle/>
          <a:p>
            <a:fld id="{105E13A4-08F4-49C9-9B02-E30A7B1508A7}" type="slidenum">
              <a:rPr lang="en-US" smtClean="0"/>
              <a:t>76</a:t>
            </a:fld>
            <a:endParaRPr lang="en-US"/>
          </a:p>
        </p:txBody>
      </p:sp>
    </p:spTree>
    <p:extLst>
      <p:ext uri="{BB962C8B-B14F-4D97-AF65-F5344CB8AC3E}">
        <p14:creationId xmlns:p14="http://schemas.microsoft.com/office/powerpoint/2010/main" val="16427257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22B0BCAD-41ED-4C1F-9853-EEB26388CDCF}" type="slidenum">
              <a:rPr lang="en-US" altLang="en-US" smtClean="0"/>
              <a:pPr eaLnBrk="1" hangingPunct="1">
                <a:spcBef>
                  <a:spcPct val="0"/>
                </a:spcBef>
              </a:pPr>
              <a:t>77</a:t>
            </a:fld>
            <a:endParaRPr lang="en-US" alt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should have questions pertaining to verification, please let us know. Your first contact is your Area Consultant and you may contact me. My contact information is on this slide. Again, thank you for participating in the continuing education opportunity. Have a great day.</a:t>
            </a:r>
          </a:p>
        </p:txBody>
      </p:sp>
    </p:spTree>
    <p:extLst>
      <p:ext uri="{BB962C8B-B14F-4D97-AF65-F5344CB8AC3E}">
        <p14:creationId xmlns:p14="http://schemas.microsoft.com/office/powerpoint/2010/main" val="6989180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619">
              <a:defRPr/>
            </a:pPr>
            <a:r>
              <a:rPr lang="en-US"/>
              <a:t>This is the USDA Non-Discrimination</a:t>
            </a:r>
            <a:r>
              <a:rPr lang="en-US" baseline="0"/>
              <a:t> Statement</a:t>
            </a:r>
            <a:endParaRPr lang="en-US"/>
          </a:p>
          <a:p>
            <a:endParaRPr lang="en-US"/>
          </a:p>
        </p:txBody>
      </p:sp>
      <p:sp>
        <p:nvSpPr>
          <p:cNvPr id="4" name="Slide Number Placeholder 3"/>
          <p:cNvSpPr>
            <a:spLocks noGrp="1"/>
          </p:cNvSpPr>
          <p:nvPr>
            <p:ph type="sldNum" sz="quarter" idx="10"/>
          </p:nvPr>
        </p:nvSpPr>
        <p:spPr/>
        <p:txBody>
          <a:bodyPr/>
          <a:lstStyle/>
          <a:p>
            <a:fld id="{105E13A4-08F4-49C9-9B02-E30A7B1508A7}" type="slidenum">
              <a:rPr lang="en-US" smtClean="0"/>
              <a:t>78</a:t>
            </a:fld>
            <a:endParaRPr lang="en-US"/>
          </a:p>
        </p:txBody>
      </p:sp>
    </p:spTree>
    <p:extLst>
      <p:ext uri="{BB962C8B-B14F-4D97-AF65-F5344CB8AC3E}">
        <p14:creationId xmlns:p14="http://schemas.microsoft.com/office/powerpoint/2010/main" val="252787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B0295E0F-DEA3-4B27-B18D-C4502ADC7A5F}" type="slidenum">
              <a:rPr lang="en-US" altLang="en-US" smtClean="0"/>
              <a:pPr eaLnBrk="1" hangingPunct="1">
                <a:spcBef>
                  <a:spcPct val="0"/>
                </a:spcBef>
              </a:pPr>
              <a:t>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Verification</a:t>
            </a:r>
            <a:r>
              <a:rPr lang="en-US" altLang="en-US" baseline="0" dirty="0"/>
              <a:t> is a Federal Requirement in the 7 CFR 245.6a.  It </a:t>
            </a:r>
            <a:r>
              <a:rPr lang="en-US" altLang="en-US" dirty="0"/>
              <a:t>is the confirmation of Eligibility for Free and Reduced Price Meals under the National School Lunch Program and the School Breakfast Program.  Please note that we stated it is for free and reduced price meals…so verification</a:t>
            </a:r>
            <a:r>
              <a:rPr lang="en-US" altLang="en-US" baseline="0" dirty="0"/>
              <a:t> is not for applications that have been </a:t>
            </a:r>
            <a:r>
              <a:rPr lang="en-US" altLang="en-US" dirty="0"/>
              <a:t>denied. </a:t>
            </a:r>
          </a:p>
          <a:p>
            <a:pPr defTabSz="907057">
              <a:defRPr/>
            </a:pPr>
            <a:r>
              <a:rPr lang="en-US" altLang="en-US" dirty="0">
                <a:solidFill>
                  <a:schemeClr val="accent4">
                    <a:lumMod val="50000"/>
                  </a:schemeClr>
                </a:solidFill>
              </a:rPr>
              <a:t>Verification is only required when eligibility is determined through the application process, not through direct certification conducted with an Assistance Program or officials or agencies who documented Other Source Categorical Eligibility.</a:t>
            </a:r>
          </a:p>
          <a:p>
            <a:pPr eaLnBrk="1" hangingPunct="1"/>
            <a:endParaRPr lang="en-US" altLang="en-US" dirty="0"/>
          </a:p>
          <a:p>
            <a:pPr eaLnBrk="1" hangingPunct="1"/>
            <a:r>
              <a:rPr lang="en-US" altLang="en-US" dirty="0"/>
              <a:t>For detailed information on verification please refer to the Eligibility Manual</a:t>
            </a:r>
            <a:r>
              <a:rPr lang="en-US" altLang="en-US" baseline="0" dirty="0"/>
              <a:t> for School Meals July 2017</a:t>
            </a:r>
            <a:r>
              <a:rPr lang="en-US" altLang="en-US" dirty="0"/>
              <a:t> Section 6 pages 96-115. We</a:t>
            </a:r>
            <a:r>
              <a:rPr lang="en-US" altLang="en-US" baseline="0" dirty="0"/>
              <a:t> have pulled a lot of this information from the Eligibility Manual, particularly the things that you need to be mindful of as you go through the Verification process. Make sure you have a copy of the Manual on your computer, laptop or print a copy to reference as you go through the Verification process.</a:t>
            </a:r>
            <a:endParaRPr lang="en-US" altLang="en-US" dirty="0"/>
          </a:p>
        </p:txBody>
      </p:sp>
    </p:spTree>
    <p:extLst>
      <p:ext uri="{BB962C8B-B14F-4D97-AF65-F5344CB8AC3E}">
        <p14:creationId xmlns:p14="http://schemas.microsoft.com/office/powerpoint/2010/main" val="239824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Verification must </a:t>
            </a:r>
            <a:r>
              <a:rPr lang="en-US" b="1" dirty="0">
                <a:solidFill>
                  <a:schemeClr val="accent6">
                    <a:lumMod val="50000"/>
                  </a:schemeClr>
                </a:solidFill>
              </a:rPr>
              <a:t>include either confirmation of income eligibility or confirmation that the child or any member of the household is receiving assistance under Food and Nutrition Services (formerly Food Stamps, and recognized in all other states as SNAP, (FNS,</a:t>
            </a:r>
            <a:r>
              <a:rPr lang="en-US" b="1" baseline="0" dirty="0">
                <a:solidFill>
                  <a:schemeClr val="accent6">
                    <a:lumMod val="50000"/>
                  </a:schemeClr>
                </a:solidFill>
              </a:rPr>
              <a:t> formerly food stamps)</a:t>
            </a:r>
            <a:r>
              <a:rPr lang="en-US" b="1" dirty="0">
                <a:solidFill>
                  <a:schemeClr val="accent6">
                    <a:lumMod val="50000"/>
                  </a:schemeClr>
                </a:solidFill>
              </a:rPr>
              <a:t>, Food Distribution Program on Indian Reservations (FDPIR), or Work First Cash Assistance ,</a:t>
            </a:r>
            <a:r>
              <a:rPr lang="en-US" b="1" baseline="0" dirty="0">
                <a:solidFill>
                  <a:schemeClr val="accent6">
                    <a:lumMod val="50000"/>
                  </a:schemeClr>
                </a:solidFill>
              </a:rPr>
              <a:t> formerly known as </a:t>
            </a:r>
            <a:r>
              <a:rPr lang="en-US" b="1" dirty="0">
                <a:solidFill>
                  <a:schemeClr val="accent6">
                    <a:lumMod val="50000"/>
                  </a:schemeClr>
                </a:solidFill>
              </a:rPr>
              <a:t>Temporary Assistance for Needy Families (TANF) or Work</a:t>
            </a:r>
            <a:r>
              <a:rPr lang="en-US" b="1" baseline="0" dirty="0">
                <a:solidFill>
                  <a:schemeClr val="accent6">
                    <a:lumMod val="50000"/>
                  </a:schemeClr>
                </a:solidFill>
              </a:rPr>
              <a:t> First</a:t>
            </a:r>
            <a:r>
              <a:rPr lang="en-US" b="1" dirty="0">
                <a:solidFill>
                  <a:schemeClr val="accent6">
                    <a:lumMod val="50000"/>
                  </a:schemeClr>
                </a:solidFill>
              </a:rPr>
              <a:t> or that a child is Other Source Categorically Eligible (homeless,</a:t>
            </a:r>
            <a:r>
              <a:rPr lang="en-US" b="1" baseline="0" dirty="0">
                <a:solidFill>
                  <a:schemeClr val="accent6">
                    <a:lumMod val="50000"/>
                  </a:schemeClr>
                </a:solidFill>
              </a:rPr>
              <a:t> migrant, runaway, foster or federally funded Even Start and Head Start programs)</a:t>
            </a:r>
          </a:p>
          <a:p>
            <a:pPr>
              <a:defRPr/>
            </a:pPr>
            <a:endParaRPr lang="en-US" b="1" baseline="0" dirty="0">
              <a:solidFill>
                <a:schemeClr val="accent6">
                  <a:lumMod val="50000"/>
                </a:schemeClr>
              </a:solidFill>
            </a:endParaRPr>
          </a:p>
          <a:p>
            <a:pPr>
              <a:defRPr/>
            </a:pPr>
            <a:r>
              <a:rPr lang="en-US" dirty="0"/>
              <a:t>Verification MAY include Confirmation of any other information on the application such as household size.</a:t>
            </a:r>
          </a:p>
          <a:p>
            <a:pPr>
              <a:defRPr/>
            </a:pPr>
            <a:endParaRPr 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49457" indent="-288131" eaLnBrk="0" hangingPunct="0">
              <a:spcBef>
                <a:spcPct val="30000"/>
              </a:spcBef>
              <a:defRPr sz="1100">
                <a:solidFill>
                  <a:schemeClr val="tx1"/>
                </a:solidFill>
                <a:latin typeface="Arial" charset="0"/>
              </a:defRPr>
            </a:lvl2pPr>
            <a:lvl3pPr marL="1154101" indent="-229875" eaLnBrk="0" hangingPunct="0">
              <a:spcBef>
                <a:spcPct val="30000"/>
              </a:spcBef>
              <a:defRPr sz="1100">
                <a:solidFill>
                  <a:schemeClr val="tx1"/>
                </a:solidFill>
                <a:latin typeface="Arial" charset="0"/>
              </a:defRPr>
            </a:lvl3pPr>
            <a:lvl4pPr marL="1617002" indent="-229875" eaLnBrk="0" hangingPunct="0">
              <a:spcBef>
                <a:spcPct val="30000"/>
              </a:spcBef>
              <a:defRPr sz="1100">
                <a:solidFill>
                  <a:schemeClr val="tx1"/>
                </a:solidFill>
                <a:latin typeface="Arial" charset="0"/>
              </a:defRPr>
            </a:lvl4pPr>
            <a:lvl5pPr marL="2078328" indent="-229875" eaLnBrk="0" hangingPunct="0">
              <a:spcBef>
                <a:spcPct val="30000"/>
              </a:spcBef>
              <a:defRPr sz="1100">
                <a:solidFill>
                  <a:schemeClr val="tx1"/>
                </a:solidFill>
                <a:latin typeface="Arial" charset="0"/>
              </a:defRPr>
            </a:lvl5pPr>
            <a:lvl6pPr marL="2531780" indent="-229875" eaLnBrk="0" fontAlgn="base" hangingPunct="0">
              <a:spcBef>
                <a:spcPct val="30000"/>
              </a:spcBef>
              <a:spcAft>
                <a:spcPct val="0"/>
              </a:spcAft>
              <a:defRPr sz="1100">
                <a:solidFill>
                  <a:schemeClr val="tx1"/>
                </a:solidFill>
                <a:latin typeface="Arial" charset="0"/>
              </a:defRPr>
            </a:lvl6pPr>
            <a:lvl7pPr marL="2985234" indent="-229875" eaLnBrk="0" fontAlgn="base" hangingPunct="0">
              <a:spcBef>
                <a:spcPct val="30000"/>
              </a:spcBef>
              <a:spcAft>
                <a:spcPct val="0"/>
              </a:spcAft>
              <a:defRPr sz="1100">
                <a:solidFill>
                  <a:schemeClr val="tx1"/>
                </a:solidFill>
                <a:latin typeface="Arial" charset="0"/>
              </a:defRPr>
            </a:lvl7pPr>
            <a:lvl8pPr marL="3438686" indent="-229875" eaLnBrk="0" fontAlgn="base" hangingPunct="0">
              <a:spcBef>
                <a:spcPct val="30000"/>
              </a:spcBef>
              <a:spcAft>
                <a:spcPct val="0"/>
              </a:spcAft>
              <a:defRPr sz="1100">
                <a:solidFill>
                  <a:schemeClr val="tx1"/>
                </a:solidFill>
                <a:latin typeface="Arial" charset="0"/>
              </a:defRPr>
            </a:lvl8pPr>
            <a:lvl9pPr marL="3892140" indent="-22987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D3EBD706-36F1-4152-9C08-57F7EC8272D7}" type="slidenum">
              <a:rPr lang="en-US" altLang="en-US" smtClean="0"/>
              <a:pPr eaLnBrk="1" hangingPunct="1">
                <a:spcBef>
                  <a:spcPct val="0"/>
                </a:spcBef>
              </a:pPr>
              <a:t>9</a:t>
            </a:fld>
            <a:endParaRPr lang="en-US" altLang="en-US"/>
          </a:p>
        </p:txBody>
      </p:sp>
    </p:spTree>
    <p:extLst>
      <p:ext uri="{BB962C8B-B14F-4D97-AF65-F5344CB8AC3E}">
        <p14:creationId xmlns:p14="http://schemas.microsoft.com/office/powerpoint/2010/main" val="137382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991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822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9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264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7606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108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676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717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900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DCD8BE7-9473-4265-A3E3-71C67EBEBE25}" type="slidenum">
              <a:rPr lang="en-US"/>
              <a:pPr>
                <a:defRPr/>
              </a:pPr>
              <a:t>‹#›</a:t>
            </a:fld>
            <a:endParaRPr lang="en-US"/>
          </a:p>
        </p:txBody>
      </p:sp>
    </p:spTree>
    <p:extLst>
      <p:ext uri="{BB962C8B-B14F-4D97-AF65-F5344CB8AC3E}">
        <p14:creationId xmlns:p14="http://schemas.microsoft.com/office/powerpoint/2010/main" val="194078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0"/>
          <p:cNvSpPr>
            <a:spLocks noGrp="1"/>
          </p:cNvSpPr>
          <p:nvPr>
            <p:ph type="dt" sz="half" idx="10"/>
          </p:nvPr>
        </p:nvSpPr>
        <p:spPr/>
        <p:txBody>
          <a:bodyPr/>
          <a:lstStyle>
            <a:lvl1pPr>
              <a:defRPr/>
            </a:lvl1pPr>
          </a:lstStyle>
          <a:p>
            <a:pPr>
              <a:defRPr/>
            </a:pPr>
            <a:endParaRPr lang="en-US"/>
          </a:p>
        </p:txBody>
      </p:sp>
      <p:sp>
        <p:nvSpPr>
          <p:cNvPr id="7" name="Footer Placeholder 27"/>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C82C35D3-EC80-453F-934A-E7736EB4AB2C}" type="slidenum">
              <a:rPr lang="en-US"/>
              <a:pPr>
                <a:defRPr/>
              </a:pPr>
              <a:t>‹#›</a:t>
            </a:fld>
            <a:endParaRPr lang="en-US"/>
          </a:p>
        </p:txBody>
      </p:sp>
    </p:spTree>
    <p:extLst>
      <p:ext uri="{BB962C8B-B14F-4D97-AF65-F5344CB8AC3E}">
        <p14:creationId xmlns:p14="http://schemas.microsoft.com/office/powerpoint/2010/main" val="66731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0255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56C3A81-FC7F-4ABB-B217-4900CAF9262D}" type="slidenum">
              <a:rPr lang="en-US"/>
              <a:pPr>
                <a:defRPr/>
              </a:pPr>
              <a:t>‹#›</a:t>
            </a:fld>
            <a:endParaRPr lang="en-US"/>
          </a:p>
        </p:txBody>
      </p:sp>
    </p:spTree>
    <p:extLst>
      <p:ext uri="{BB962C8B-B14F-4D97-AF65-F5344CB8AC3E}">
        <p14:creationId xmlns:p14="http://schemas.microsoft.com/office/powerpoint/2010/main" val="2049930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353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9BC2BF47-9A09-4EC3-BD58-6944ECE9CEFF}" type="slidenum">
              <a:rPr lang="en-US" smtClean="0"/>
              <a:pPr>
                <a:defRPr/>
              </a:pPr>
              <a:t>‹#›</a:t>
            </a:fld>
            <a:endParaRPr lang="en-US"/>
          </a:p>
        </p:txBody>
      </p:sp>
    </p:spTree>
    <p:extLst>
      <p:ext uri="{BB962C8B-B14F-4D97-AF65-F5344CB8AC3E}">
        <p14:creationId xmlns:p14="http://schemas.microsoft.com/office/powerpoint/2010/main" val="20017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C18D5BEF-4A3D-4DCD-8BFA-48C4395FE60F}" type="slidenum">
              <a:rPr lang="en-US" smtClean="0"/>
              <a:pPr>
                <a:defRPr/>
              </a:pPr>
              <a:t>‹#›</a:t>
            </a:fld>
            <a:endParaRPr lang="en-US"/>
          </a:p>
        </p:txBody>
      </p:sp>
    </p:spTree>
    <p:extLst>
      <p:ext uri="{BB962C8B-B14F-4D97-AF65-F5344CB8AC3E}">
        <p14:creationId xmlns:p14="http://schemas.microsoft.com/office/powerpoint/2010/main" val="210368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115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F2473D3-EE3E-410F-AF96-528ED4FA6B49}" type="slidenum">
              <a:rPr lang="en-US" smtClean="0"/>
              <a:pPr>
                <a:defRPr/>
              </a:pPr>
              <a:t>‹#›</a:t>
            </a:fld>
            <a:endParaRPr lang="en-US"/>
          </a:p>
        </p:txBody>
      </p:sp>
    </p:spTree>
    <p:extLst>
      <p:ext uri="{BB962C8B-B14F-4D97-AF65-F5344CB8AC3E}">
        <p14:creationId xmlns:p14="http://schemas.microsoft.com/office/powerpoint/2010/main" val="101030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DD94D6-6A06-40B6-B178-57966AA5DD50}" type="datetimeFigureOut">
              <a:rPr lang="en-US" smtClean="0"/>
              <a:pPr>
                <a:defRPr/>
              </a:pPr>
              <a:t>9/27/2023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4A337658-4479-4F8E-B270-1FE844B55ACB}" type="slidenum">
              <a:rPr lang="en-US" smtClean="0"/>
              <a:pPr>
                <a:defRPr/>
              </a:pPr>
              <a:t>‹#›</a:t>
            </a:fld>
            <a:endParaRPr lang="en-US"/>
          </a:p>
        </p:txBody>
      </p:sp>
    </p:spTree>
    <p:extLst>
      <p:ext uri="{BB962C8B-B14F-4D97-AF65-F5344CB8AC3E}">
        <p14:creationId xmlns:p14="http://schemas.microsoft.com/office/powerpoint/2010/main" val="410513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A956E861-FF63-4664-85A3-3B75F8A424E0}" type="slidenum">
              <a:rPr lang="en-US" smtClean="0"/>
              <a:pPr>
                <a:defRPr/>
              </a:pPr>
              <a:t>‹#›</a:t>
            </a:fld>
            <a:endParaRPr lang="en-US"/>
          </a:p>
        </p:txBody>
      </p:sp>
    </p:spTree>
    <p:extLst>
      <p:ext uri="{BB962C8B-B14F-4D97-AF65-F5344CB8AC3E}">
        <p14:creationId xmlns:p14="http://schemas.microsoft.com/office/powerpoint/2010/main" val="106600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0845B6A-02B1-4B48-868C-428B26C9079B}" type="slidenum">
              <a:rPr lang="en-US" smtClean="0"/>
              <a:pPr>
                <a:defRPr/>
              </a:pPr>
              <a:t>‹#›</a:t>
            </a:fld>
            <a:endParaRPr lang="en-US"/>
          </a:p>
        </p:txBody>
      </p:sp>
    </p:spTree>
    <p:extLst>
      <p:ext uri="{BB962C8B-B14F-4D97-AF65-F5344CB8AC3E}">
        <p14:creationId xmlns:p14="http://schemas.microsoft.com/office/powerpoint/2010/main" val="86194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9FFFB4-400D-1240-AB24-6F86C96D4DFB}" type="datetimeFigureOut">
              <a:rPr lang="en-US" dirty="0"/>
              <a:t>9/27/2023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fontAlgn="auto">
              <a:spcBef>
                <a:spcPts val="0"/>
              </a:spcBef>
              <a:spcAft>
                <a:spcPts val="0"/>
              </a:spcAft>
            </a:pPr>
            <a:fld id="{4FD1DAB8-7DEB-4CDD-90DB-723EEAB694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6451413"/>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 id="2147484373" r:id="rId15"/>
    <p:sldLayoutId id="2147484374" r:id="rId16"/>
    <p:sldLayoutId id="2147484375" r:id="rId17"/>
    <p:sldLayoutId id="2147484376" r:id="rId18"/>
    <p:sldLayoutId id="2147484377" r:id="rId19"/>
    <p:sldLayoutId id="2147484378" r:id="rId20"/>
    <p:sldLayoutId id="2147484379" r:id="rId2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1.xml"/><Relationship Id="rId1" Type="http://schemas.openxmlformats.org/officeDocument/2006/relationships/slideLayout" Target="../slideLayouts/slideLayout2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3.jpeg"/><Relationship Id="rId7" Type="http://schemas.openxmlformats.org/officeDocument/2006/relationships/diagramColors" Target="../diagrams/colors20.xml"/><Relationship Id="rId2" Type="http://schemas.openxmlformats.org/officeDocument/2006/relationships/notesSlide" Target="../notesSlides/notesSlide44.xml"/><Relationship Id="rId1" Type="http://schemas.openxmlformats.org/officeDocument/2006/relationships/slideLayout" Target="../slideLayouts/slideLayout2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hyperlink" Target="http://www.google.com/url?sa=i&amp;source=images&amp;cd=&amp;cad=rja&amp;docid=8dEHHxkObymB6M&amp;tbnid=qoyoP1nlhcvfnM:&amp;ved=0CAgQjRwwAA&amp;url=http://kelliegardner.com/no-money-no-excuse/&amp;ei=NwU7UriSD47o9gSEhIGQAg&amp;psig=AFQjCNHkqwMnTHiHbAdBfc1HEj4y_1b3Zg&amp;ust=1379686071331429" TargetMode="External"/><Relationship Id="rId7" Type="http://schemas.openxmlformats.org/officeDocument/2006/relationships/diagramQuickStyle" Target="../diagrams/quickStyle22.xml"/><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58.jpeg"/><Relationship Id="rId9" Type="http://schemas.microsoft.com/office/2007/relationships/diagramDrawing" Target="../diagrams/drawing2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childnutritio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66.jpeg"/><Relationship Id="rId7" Type="http://schemas.openxmlformats.org/officeDocument/2006/relationships/diagramColors" Target="../diagrams/colors23.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5.jf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76.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jacquelyn.mcgowan@dpi.nc.gov"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fns-prod.azureedge.us/sites/default/files/cn/SP36_CACFP15_SFSP11-2017a1.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6240" y="638089"/>
            <a:ext cx="6589200" cy="1280890"/>
          </a:xfrm>
        </p:spPr>
        <p:txBody>
          <a:bodyPr>
            <a:normAutofit fontScale="90000"/>
          </a:bodyPr>
          <a:lstStyle/>
          <a:p>
            <a:pPr algn="ctr">
              <a:defRPr/>
            </a:pPr>
            <a:r>
              <a:rPr lang="en-US" sz="5300" spc="100" dirty="0">
                <a:solidFill>
                  <a:schemeClr val="accent5">
                    <a:lumMod val="20000"/>
                    <a:lumOff val="80000"/>
                  </a:schemeClr>
                </a:solidFill>
                <a:effectLst>
                  <a:outerShdw blurRad="38100" dist="38100" dir="2700000" algn="tl">
                    <a:srgbClr val="000000"/>
                  </a:outerShdw>
                </a:effectLst>
              </a:rPr>
              <a:t>Verification: The Pro</a:t>
            </a:r>
            <a:r>
              <a:rPr lang="en-US" sz="5300" dirty="0">
                <a:solidFill>
                  <a:schemeClr val="accent5">
                    <a:lumMod val="20000"/>
                    <a:lumOff val="80000"/>
                  </a:schemeClr>
                </a:solidFill>
                <a:effectLst>
                  <a:outerShdw blurRad="38100" dist="38100" dir="2700000" algn="tl">
                    <a:srgbClr val="000000"/>
                  </a:outerShdw>
                </a:effectLst>
              </a:rPr>
              <a:t>cess </a:t>
            </a:r>
            <a:br>
              <a:rPr lang="en-US" sz="6000" dirty="0">
                <a:solidFill>
                  <a:schemeClr val="accent5">
                    <a:lumMod val="20000"/>
                    <a:lumOff val="80000"/>
                  </a:schemeClr>
                </a:solidFill>
                <a:effectLst>
                  <a:outerShdw blurRad="38100" dist="38100" dir="2700000" algn="tl">
                    <a:srgbClr val="000000"/>
                  </a:outerShdw>
                </a:effectLst>
              </a:rPr>
            </a:br>
            <a:r>
              <a:rPr lang="en-US" sz="4400" b="1" dirty="0">
                <a:solidFill>
                  <a:schemeClr val="accent5">
                    <a:lumMod val="20000"/>
                    <a:lumOff val="80000"/>
                  </a:schemeClr>
                </a:solidFill>
                <a:latin typeface="Century Gothic" panose="020B0502020202020204" pitchFamily="34" charset="0"/>
              </a:rPr>
              <a:t>September 2023</a:t>
            </a:r>
            <a:br>
              <a:rPr lang="en-US" sz="6600" b="1" dirty="0">
                <a:solidFill>
                  <a:schemeClr val="bg1"/>
                </a:solidFill>
                <a:latin typeface="Century Gothic" panose="020B0502020202020204" pitchFamily="34" charset="0"/>
              </a:rPr>
            </a:br>
            <a:r>
              <a:rPr lang="en-US" sz="6600" b="1" dirty="0">
                <a:solidFill>
                  <a:srgbClr val="370044"/>
                </a:solidFill>
                <a:effectLst>
                  <a:outerShdw blurRad="38100" dist="38100" dir="2700000" algn="tl">
                    <a:srgbClr val="000000"/>
                  </a:outerShdw>
                </a:effectLst>
              </a:rPr>
              <a:t>	</a:t>
            </a:r>
          </a:p>
        </p:txBody>
      </p:sp>
      <p:sp>
        <p:nvSpPr>
          <p:cNvPr id="7171" name="Rectangle 3"/>
          <p:cNvSpPr>
            <a:spLocks noGrp="1" noChangeArrowheads="1"/>
          </p:cNvSpPr>
          <p:nvPr>
            <p:ph type="body" sz="quarter" idx="11"/>
          </p:nvPr>
        </p:nvSpPr>
        <p:spPr>
          <a:xfrm>
            <a:off x="842009" y="3429000"/>
            <a:ext cx="7886700" cy="4224337"/>
          </a:xfrm>
        </p:spPr>
        <p:txBody>
          <a:bodyPr>
            <a:normAutofit/>
          </a:bodyPr>
          <a:lstStyle/>
          <a:p>
            <a:pPr algn="ctr" eaLnBrk="1" fontAlgn="auto" hangingPunct="1">
              <a:lnSpc>
                <a:spcPct val="80000"/>
              </a:lnSpc>
              <a:spcAft>
                <a:spcPts val="0"/>
              </a:spcAft>
              <a:buFont typeface="Wingdings 2"/>
              <a:buNone/>
              <a:defRPr/>
            </a:pPr>
            <a:endParaRPr lang="en-US" sz="4500" b="1" dirty="0">
              <a:solidFill>
                <a:schemeClr val="tx1">
                  <a:lumMod val="95000"/>
                  <a:lumOff val="5000"/>
                </a:schemeClr>
              </a:solidFill>
            </a:endParaRPr>
          </a:p>
          <a:p>
            <a:pPr algn="ctr" eaLnBrk="1" fontAlgn="auto" hangingPunct="1">
              <a:lnSpc>
                <a:spcPct val="80000"/>
              </a:lnSpc>
              <a:spcAft>
                <a:spcPts val="0"/>
              </a:spcAft>
              <a:buFont typeface="Wingdings 2"/>
              <a:buNone/>
              <a:defRPr/>
            </a:pPr>
            <a:r>
              <a:rPr lang="en-US" sz="1600" b="1" dirty="0">
                <a:solidFill>
                  <a:schemeClr val="accent5">
                    <a:lumMod val="20000"/>
                    <a:lumOff val="80000"/>
                  </a:schemeClr>
                </a:solidFill>
              </a:rPr>
              <a:t>presented by:</a:t>
            </a:r>
          </a:p>
          <a:p>
            <a:pPr algn="ctr" eaLnBrk="1" fontAlgn="auto" hangingPunct="1">
              <a:lnSpc>
                <a:spcPct val="80000"/>
              </a:lnSpc>
              <a:spcAft>
                <a:spcPts val="0"/>
              </a:spcAft>
              <a:buFont typeface="Wingdings 2"/>
              <a:buNone/>
              <a:defRPr/>
            </a:pPr>
            <a:r>
              <a:rPr lang="en-US" sz="2200" b="1" dirty="0">
                <a:solidFill>
                  <a:schemeClr val="accent5">
                    <a:lumMod val="20000"/>
                    <a:lumOff val="80000"/>
                  </a:schemeClr>
                </a:solidFill>
                <a:effectLst>
                  <a:outerShdw blurRad="38100" dist="38100" dir="2700000" algn="tl">
                    <a:srgbClr val="000000">
                      <a:alpha val="43137"/>
                    </a:srgbClr>
                  </a:outerShdw>
                </a:effectLst>
              </a:rPr>
              <a:t>Jacquelyn</a:t>
            </a:r>
            <a:r>
              <a:rPr lang="en-US" sz="2600" b="1" dirty="0">
                <a:solidFill>
                  <a:schemeClr val="accent5">
                    <a:lumMod val="20000"/>
                    <a:lumOff val="80000"/>
                  </a:schemeClr>
                </a:solidFill>
                <a:effectLst>
                  <a:outerShdw blurRad="38100" dist="38100" dir="2700000" algn="tl">
                    <a:srgbClr val="000000">
                      <a:alpha val="43137"/>
                    </a:srgbClr>
                  </a:outerShdw>
                </a:effectLst>
              </a:rPr>
              <a:t> </a:t>
            </a:r>
            <a:r>
              <a:rPr lang="en-US" sz="2200" b="1" dirty="0">
                <a:solidFill>
                  <a:schemeClr val="accent5">
                    <a:lumMod val="20000"/>
                    <a:lumOff val="80000"/>
                  </a:schemeClr>
                </a:solidFill>
                <a:effectLst>
                  <a:outerShdw blurRad="38100" dist="38100" dir="2700000" algn="tl">
                    <a:srgbClr val="000000">
                      <a:alpha val="43137"/>
                    </a:srgbClr>
                  </a:outerShdw>
                </a:effectLst>
              </a:rPr>
              <a:t>McGowan</a:t>
            </a:r>
            <a:r>
              <a:rPr lang="en-US" sz="2600" b="1" dirty="0">
                <a:solidFill>
                  <a:schemeClr val="accent5">
                    <a:lumMod val="20000"/>
                    <a:lumOff val="80000"/>
                  </a:schemeClr>
                </a:solidFill>
                <a:effectLst>
                  <a:outerShdw blurRad="38100" dist="38100" dir="2700000" algn="tl">
                    <a:srgbClr val="000000">
                      <a:alpha val="43137"/>
                    </a:srgbClr>
                  </a:outerShdw>
                </a:effectLst>
              </a:rPr>
              <a:t>, </a:t>
            </a:r>
            <a:r>
              <a:rPr lang="en-US" sz="2200" b="1" dirty="0">
                <a:solidFill>
                  <a:schemeClr val="accent5">
                    <a:lumMod val="20000"/>
                    <a:lumOff val="80000"/>
                  </a:schemeClr>
                </a:solidFill>
              </a:rPr>
              <a:t>Compliance Specialist</a:t>
            </a:r>
          </a:p>
          <a:p>
            <a:pPr algn="ctr" eaLnBrk="1" fontAlgn="auto" hangingPunct="1">
              <a:lnSpc>
                <a:spcPct val="80000"/>
              </a:lnSpc>
              <a:spcAft>
                <a:spcPts val="0"/>
              </a:spcAft>
              <a:buFont typeface="Wingdings 2"/>
              <a:buNone/>
              <a:defRPr/>
            </a:pPr>
            <a:r>
              <a:rPr lang="en-US" sz="2200" b="1" dirty="0">
                <a:solidFill>
                  <a:schemeClr val="accent5">
                    <a:lumMod val="20000"/>
                    <a:lumOff val="80000"/>
                  </a:schemeClr>
                </a:solidFill>
              </a:rPr>
              <a:t> Office of School Nutrition</a:t>
            </a:r>
          </a:p>
          <a:p>
            <a:pPr algn="l"/>
            <a:endParaRPr lang="en-US" sz="700" b="1" dirty="0">
              <a:solidFill>
                <a:schemeClr val="bg2"/>
              </a:solidFill>
              <a:effectLst>
                <a:outerShdw blurRad="38100" dist="38100" dir="2700000" algn="tl">
                  <a:srgbClr val="000000"/>
                </a:outerShdw>
              </a:effectLst>
              <a:latin typeface="Comic Sans MS" pitchFamily="66" charset="0"/>
            </a:endParaRPr>
          </a:p>
        </p:txBody>
      </p:sp>
      <p:sp>
        <p:nvSpPr>
          <p:cNvPr id="4" name="Rectangle 3"/>
          <p:cNvSpPr/>
          <p:nvPr/>
        </p:nvSpPr>
        <p:spPr>
          <a:xfrm>
            <a:off x="2890097" y="6449042"/>
            <a:ext cx="3790525" cy="293607"/>
          </a:xfrm>
          <a:prstGeom prst="rect">
            <a:avLst/>
          </a:prstGeom>
        </p:spPr>
        <p:txBody>
          <a:bodyPr wrap="none">
            <a:spAutoFit/>
          </a:bodyPr>
          <a:lstStyle/>
          <a:p>
            <a:pPr lvl="0">
              <a:lnSpc>
                <a:spcPct val="120000"/>
              </a:lnSpc>
            </a:pPr>
            <a:r>
              <a:rPr lang="en-US" sz="1200">
                <a:solidFill>
                  <a:schemeClr val="bg1"/>
                </a:solidFill>
                <a:latin typeface="Arial" panose="020B0604020202020204" pitchFamily="34" charset="0"/>
                <a:cs typeface="Arial" panose="020B0604020202020204" pitchFamily="34" charset="0"/>
              </a:rPr>
              <a:t>USDA is an equal opportunity provider and employer.</a:t>
            </a:r>
          </a:p>
        </p:txBody>
      </p:sp>
    </p:spTree>
    <p:extLst>
      <p:ext uri="{BB962C8B-B14F-4D97-AF65-F5344CB8AC3E}">
        <p14:creationId xmlns:p14="http://schemas.microsoft.com/office/powerpoint/2010/main" val="3344148567"/>
      </p:ext>
    </p:extLst>
  </p:cSld>
  <p:clrMapOvr>
    <a:masterClrMapping/>
  </p:clrMapOvr>
  <mc:AlternateContent xmlns:mc="http://schemas.openxmlformats.org/markup-compatibility/2006" xmlns:p14="http://schemas.microsoft.com/office/powerpoint/2010/main">
    <mc:Choice Requires="p14">
      <p:transition p14:dur="0" advTm="67751"/>
    </mc:Choice>
    <mc:Fallback xmlns="">
      <p:transition advTm="677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2080" y="624110"/>
            <a:ext cx="7741919" cy="1280890"/>
          </a:xfrm>
        </p:spPr>
        <p:txBody>
          <a:bodyPr>
            <a:normAutofit/>
          </a:bodyPr>
          <a:lstStyle/>
          <a:p>
            <a:r>
              <a:rPr lang="en-US" sz="3600" b="1" dirty="0">
                <a:solidFill>
                  <a:schemeClr val="accent1">
                    <a:lumMod val="75000"/>
                  </a:schemeClr>
                </a:solidFill>
                <a:effectLst/>
              </a:rPr>
              <a:t>When is Verification </a:t>
            </a:r>
            <a:r>
              <a:rPr lang="en-US" sz="3600" b="1" u="sng" dirty="0">
                <a:solidFill>
                  <a:schemeClr val="accent1">
                    <a:lumMod val="75000"/>
                  </a:schemeClr>
                </a:solidFill>
                <a:effectLst/>
              </a:rPr>
              <a:t>not</a:t>
            </a:r>
            <a:r>
              <a:rPr lang="en-US" sz="3600" b="1" dirty="0">
                <a:solidFill>
                  <a:schemeClr val="accent1">
                    <a:lumMod val="75000"/>
                  </a:schemeClr>
                </a:solidFill>
                <a:effectLst/>
              </a:rPr>
              <a:t> required?</a:t>
            </a:r>
            <a:endParaRPr lang="en-US" sz="3600" dirty="0">
              <a:solidFill>
                <a:schemeClr val="accent1">
                  <a:lumMod val="75000"/>
                </a:schemeClr>
              </a:solidFill>
            </a:endParaRPr>
          </a:p>
        </p:txBody>
      </p:sp>
      <p:graphicFrame>
        <p:nvGraphicFramePr>
          <p:cNvPr id="5" name="Content Placeholder 1">
            <a:extLst>
              <a:ext uri="{FF2B5EF4-FFF2-40B4-BE49-F238E27FC236}">
                <a16:creationId xmlns:a16="http://schemas.microsoft.com/office/drawing/2014/main" id="{C79A2735-AA3A-45E6-9602-13DB1FE1F90D}"/>
              </a:ext>
            </a:extLst>
          </p:cNvPr>
          <p:cNvGraphicFramePr>
            <a:graphicFrameLocks noGrp="1"/>
          </p:cNvGraphicFramePr>
          <p:nvPr>
            <p:ph idx="1"/>
            <p:extLst>
              <p:ext uri="{D42A27DB-BD31-4B8C-83A1-F6EECF244321}">
                <p14:modId xmlns:p14="http://schemas.microsoft.com/office/powerpoint/2010/main" val="263978832"/>
              </p:ext>
            </p:extLst>
          </p:nvPr>
        </p:nvGraphicFramePr>
        <p:xfrm>
          <a:off x="1073897" y="1377697"/>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797423"/>
      </p:ext>
    </p:extLst>
  </p:cSld>
  <p:clrMapOvr>
    <a:masterClrMapping/>
  </p:clrMapOvr>
  <mc:AlternateContent xmlns:mc="http://schemas.openxmlformats.org/markup-compatibility/2006" xmlns:p14="http://schemas.microsoft.com/office/powerpoint/2010/main">
    <mc:Choice Requires="p14">
      <p:transition p14:dur="0" advTm="40242"/>
    </mc:Choice>
    <mc:Fallback xmlns="">
      <p:transition advTm="402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7920" y="602595"/>
            <a:ext cx="7744320" cy="1280890"/>
          </a:xfrm>
        </p:spPr>
        <p:txBody>
          <a:bodyPr>
            <a:normAutofit/>
          </a:bodyPr>
          <a:lstStyle/>
          <a:p>
            <a:r>
              <a:rPr lang="en-US" sz="3600" b="1" dirty="0">
                <a:solidFill>
                  <a:schemeClr val="accent1">
                    <a:lumMod val="75000"/>
                  </a:schemeClr>
                </a:solidFill>
              </a:rPr>
              <a:t>When is Verification </a:t>
            </a:r>
            <a:r>
              <a:rPr lang="en-US" sz="3600" b="1" u="sng" dirty="0">
                <a:solidFill>
                  <a:schemeClr val="accent1">
                    <a:lumMod val="75000"/>
                  </a:schemeClr>
                </a:solidFill>
              </a:rPr>
              <a:t>not</a:t>
            </a:r>
            <a:r>
              <a:rPr lang="en-US" sz="3600" b="1" dirty="0">
                <a:solidFill>
                  <a:schemeClr val="accent1">
                    <a:lumMod val="75000"/>
                  </a:schemeClr>
                </a:solidFill>
              </a:rPr>
              <a:t> required?</a:t>
            </a:r>
            <a:endParaRPr lang="en-US" sz="3600" dirty="0">
              <a:solidFill>
                <a:schemeClr val="accent1">
                  <a:lumMod val="75000"/>
                </a:schemeClr>
              </a:solidFill>
            </a:endParaRPr>
          </a:p>
        </p:txBody>
      </p:sp>
      <p:graphicFrame>
        <p:nvGraphicFramePr>
          <p:cNvPr id="5" name="Content Placeholder 1">
            <a:extLst>
              <a:ext uri="{FF2B5EF4-FFF2-40B4-BE49-F238E27FC236}">
                <a16:creationId xmlns:a16="http://schemas.microsoft.com/office/drawing/2014/main" id="{E52742BD-422F-481F-BBE8-99DBA5AEE612}"/>
              </a:ext>
            </a:extLst>
          </p:cNvPr>
          <p:cNvGraphicFramePr>
            <a:graphicFrameLocks noGrp="1"/>
          </p:cNvGraphicFramePr>
          <p:nvPr>
            <p:ph idx="1"/>
            <p:extLst>
              <p:ext uri="{D42A27DB-BD31-4B8C-83A1-F6EECF244321}">
                <p14:modId xmlns:p14="http://schemas.microsoft.com/office/powerpoint/2010/main" val="900895865"/>
              </p:ext>
            </p:extLst>
          </p:nvPr>
        </p:nvGraphicFramePr>
        <p:xfrm>
          <a:off x="1359040" y="1760667"/>
          <a:ext cx="7256705" cy="4060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814427"/>
      </p:ext>
    </p:extLst>
  </p:cSld>
  <p:clrMapOvr>
    <a:masterClrMapping/>
  </p:clrMapOvr>
  <mc:AlternateContent xmlns:mc="http://schemas.openxmlformats.org/markup-compatibility/2006" xmlns:p14="http://schemas.microsoft.com/office/powerpoint/2010/main">
    <mc:Choice Requires="p14">
      <p:transition p14:dur="0" advTm="47103"/>
    </mc:Choice>
    <mc:Fallback xmlns="">
      <p:transition advTm="4710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562992" y="347776"/>
            <a:ext cx="8229600" cy="777141"/>
          </a:xfrm>
        </p:spPr>
        <p:txBody>
          <a:bodyPr>
            <a:normAutofit fontScale="85000" lnSpcReduction="10000"/>
          </a:bodyPr>
          <a:lstStyle/>
          <a:p>
            <a:pPr marL="0" indent="0">
              <a:buNone/>
            </a:pPr>
            <a:r>
              <a:rPr lang="en-US" sz="3700" b="1" dirty="0">
                <a:solidFill>
                  <a:schemeClr val="accent1">
                    <a:lumMod val="75000"/>
                  </a:schemeClr>
                </a:solidFill>
              </a:rPr>
              <a:t>Important 2023-2024 Verification Dates</a:t>
            </a:r>
          </a:p>
        </p:txBody>
      </p:sp>
      <p:pic>
        <p:nvPicPr>
          <p:cNvPr id="3" name="Picture 2" descr="A calendar with numbers and text&#10;&#10;Description automatically generated with medium confidence">
            <a:extLst>
              <a:ext uri="{FF2B5EF4-FFF2-40B4-BE49-F238E27FC236}">
                <a16:creationId xmlns:a16="http://schemas.microsoft.com/office/drawing/2014/main" id="{A93B8332-E04C-2F26-15E8-7461F9D76F61}"/>
              </a:ext>
            </a:extLst>
          </p:cNvPr>
          <p:cNvPicPr>
            <a:picLocks noChangeAspect="1"/>
          </p:cNvPicPr>
          <p:nvPr/>
        </p:nvPicPr>
        <p:blipFill rotWithShape="1">
          <a:blip r:embed="rId3">
            <a:extLst>
              <a:ext uri="{28A0092B-C50C-407E-A947-70E740481C1C}">
                <a14:useLocalDpi xmlns:a14="http://schemas.microsoft.com/office/drawing/2010/main" val="0"/>
              </a:ext>
            </a:extLst>
          </a:blip>
          <a:srcRect t="14508" b="11670"/>
          <a:stretch/>
        </p:blipFill>
        <p:spPr>
          <a:xfrm>
            <a:off x="1688952" y="894732"/>
            <a:ext cx="5996400" cy="5706593"/>
          </a:xfrm>
          <a:prstGeom prst="rect">
            <a:avLst/>
          </a:prstGeom>
        </p:spPr>
      </p:pic>
    </p:spTree>
    <p:extLst>
      <p:ext uri="{BB962C8B-B14F-4D97-AF65-F5344CB8AC3E}">
        <p14:creationId xmlns:p14="http://schemas.microsoft.com/office/powerpoint/2010/main" val="743687050"/>
      </p:ext>
    </p:extLst>
  </p:cSld>
  <p:clrMapOvr>
    <a:masterClrMapping/>
  </p:clrMapOvr>
  <mc:AlternateContent xmlns:mc="http://schemas.openxmlformats.org/markup-compatibility/2006" xmlns:p14="http://schemas.microsoft.com/office/powerpoint/2010/main">
    <mc:Choice Requires="p14">
      <p:transition p14:dur="0" advTm="55795"/>
    </mc:Choice>
    <mc:Fallback xmlns="">
      <p:transition advTm="557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71248" y="0"/>
            <a:ext cx="8686800" cy="838200"/>
          </a:xfrm>
        </p:spPr>
        <p:txBody>
          <a:bodyPr>
            <a:normAutofit fontScale="90000"/>
          </a:bodyPr>
          <a:lstStyle/>
          <a:p>
            <a:pPr marL="54864" eaLnBrk="1" fontAlgn="auto" hangingPunct="1">
              <a:spcAft>
                <a:spcPts val="0"/>
              </a:spcAft>
              <a:defRPr/>
            </a:pPr>
            <a:br>
              <a:rPr lang="en-US" sz="4800" b="1" i="1" dirty="0">
                <a:solidFill>
                  <a:srgbClr val="370044"/>
                </a:solidFill>
              </a:rPr>
            </a:br>
            <a:r>
              <a:rPr lang="en-US" sz="4000" b="1" dirty="0">
                <a:solidFill>
                  <a:schemeClr val="accent1">
                    <a:lumMod val="75000"/>
                  </a:schemeClr>
                </a:solidFill>
                <a:effectLst/>
              </a:rPr>
              <a:t>When does Verification begin?</a:t>
            </a:r>
            <a:endParaRPr lang="en-US" sz="4800" b="1" dirty="0">
              <a:solidFill>
                <a:schemeClr val="accent1">
                  <a:lumMod val="75000"/>
                </a:schemeClr>
              </a:solidFill>
              <a:effectLst/>
            </a:endParaRPr>
          </a:p>
        </p:txBody>
      </p:sp>
      <p:sp>
        <p:nvSpPr>
          <p:cNvPr id="16387" name="Rectangle 3"/>
          <p:cNvSpPr>
            <a:spLocks noGrp="1" noChangeArrowheads="1"/>
          </p:cNvSpPr>
          <p:nvPr>
            <p:ph idx="1"/>
          </p:nvPr>
        </p:nvSpPr>
        <p:spPr>
          <a:xfrm>
            <a:off x="571500" y="1644734"/>
            <a:ext cx="8001000" cy="4525962"/>
          </a:xfrm>
        </p:spPr>
        <p:txBody>
          <a:bodyPr/>
          <a:lstStyle/>
          <a:p>
            <a:pPr lvl="2">
              <a:lnSpc>
                <a:spcPct val="90000"/>
              </a:lnSpc>
            </a:pPr>
            <a:r>
              <a:rPr lang="en-US" altLang="en-US" sz="1800" dirty="0"/>
              <a:t>Each SFA must verify a sample that is selected from all approved free and reduced applications as of </a:t>
            </a:r>
            <a:r>
              <a:rPr lang="en-US" altLang="en-US" sz="1800" b="1" dirty="0"/>
              <a:t>Monday</a:t>
            </a:r>
            <a:r>
              <a:rPr lang="en-US" altLang="en-US" sz="1800" dirty="0"/>
              <a:t> </a:t>
            </a:r>
            <a:r>
              <a:rPr lang="en-US" altLang="en-US" sz="1800" b="1" dirty="0"/>
              <a:t>October 2 </a:t>
            </a:r>
            <a:r>
              <a:rPr lang="en-US" altLang="en-US" sz="1800" dirty="0"/>
              <a:t>for the 2023-24 school year.   </a:t>
            </a:r>
          </a:p>
          <a:p>
            <a:pPr eaLnBrk="1" hangingPunct="1">
              <a:lnSpc>
                <a:spcPct val="90000"/>
              </a:lnSpc>
            </a:pPr>
            <a:endParaRPr lang="en-US" altLang="en-US" sz="2400" dirty="0">
              <a:solidFill>
                <a:srgbClr val="620062"/>
              </a:solidFill>
            </a:endParaRPr>
          </a:p>
          <a:p>
            <a:pPr eaLnBrk="1" hangingPunct="1">
              <a:lnSpc>
                <a:spcPct val="90000"/>
              </a:lnSpc>
              <a:buFontTx/>
              <a:buNone/>
            </a:pPr>
            <a:endParaRPr lang="en-US" altLang="en-US" sz="2400" dirty="0"/>
          </a:p>
        </p:txBody>
      </p:sp>
      <p:graphicFrame>
        <p:nvGraphicFramePr>
          <p:cNvPr id="5" name="Diagram 4"/>
          <p:cNvGraphicFramePr/>
          <p:nvPr>
            <p:extLst>
              <p:ext uri="{D42A27DB-BD31-4B8C-83A1-F6EECF244321}">
                <p14:modId xmlns:p14="http://schemas.microsoft.com/office/powerpoint/2010/main" val="1305127126"/>
              </p:ext>
            </p:extLst>
          </p:nvPr>
        </p:nvGraphicFramePr>
        <p:xfrm>
          <a:off x="1745872" y="2587997"/>
          <a:ext cx="6640867" cy="3412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713058"/>
      </p:ext>
    </p:extLst>
  </p:cSld>
  <p:clrMapOvr>
    <a:masterClrMapping/>
  </p:clrMapOvr>
  <mc:AlternateContent xmlns:mc="http://schemas.openxmlformats.org/markup-compatibility/2006" xmlns:p14="http://schemas.microsoft.com/office/powerpoint/2010/main">
    <mc:Choice Requires="p14">
      <p:transition p14:dur="0" advTm="36845"/>
    </mc:Choice>
    <mc:Fallback xmlns="">
      <p:transition advTm="368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43" y="618937"/>
            <a:ext cx="8686800" cy="838200"/>
          </a:xfrm>
        </p:spPr>
        <p:txBody>
          <a:bodyPr>
            <a:normAutofit/>
          </a:bodyPr>
          <a:lstStyle/>
          <a:p>
            <a:pPr algn="ctr" eaLnBrk="1" fontAlgn="auto" hangingPunct="1">
              <a:spcAft>
                <a:spcPts val="0"/>
              </a:spcAft>
              <a:defRPr/>
            </a:pPr>
            <a:r>
              <a:rPr lang="en-US" sz="3600" b="1" dirty="0">
                <a:solidFill>
                  <a:schemeClr val="accent1">
                    <a:lumMod val="75000"/>
                  </a:schemeClr>
                </a:solidFill>
                <a:effectLst/>
              </a:rPr>
              <a:t>When does Verification end?</a:t>
            </a:r>
          </a:p>
        </p:txBody>
      </p:sp>
      <p:sp>
        <p:nvSpPr>
          <p:cNvPr id="17411" name="Content Placeholder 2"/>
          <p:cNvSpPr>
            <a:spLocks noGrp="1"/>
          </p:cNvSpPr>
          <p:nvPr>
            <p:ph idx="1"/>
          </p:nvPr>
        </p:nvSpPr>
        <p:spPr>
          <a:xfrm>
            <a:off x="1376037" y="1295023"/>
            <a:ext cx="6742009" cy="3777622"/>
          </a:xfrm>
        </p:spPr>
        <p:txBody>
          <a:bodyPr>
            <a:noAutofit/>
          </a:bodyPr>
          <a:lstStyle/>
          <a:p>
            <a:pPr marL="0" indent="0" eaLnBrk="1" hangingPunct="1">
              <a:buNone/>
            </a:pPr>
            <a:r>
              <a:rPr lang="en-US" altLang="en-US" sz="2400" dirty="0"/>
              <a:t>Verification of the selected applications must be completed by </a:t>
            </a:r>
            <a:r>
              <a:rPr lang="en-US" altLang="en-US" sz="2400" b="1" dirty="0"/>
              <a:t>Wednesday</a:t>
            </a:r>
            <a:r>
              <a:rPr lang="en-US" altLang="en-US" sz="2400" dirty="0"/>
              <a:t> </a:t>
            </a:r>
            <a:r>
              <a:rPr lang="en-US" altLang="en-US" sz="2400" b="1" dirty="0"/>
              <a:t>November 15, 2023</a:t>
            </a:r>
            <a:endParaRPr lang="en-US" altLang="en-US" sz="2400" dirty="0"/>
          </a:p>
          <a:p>
            <a:pPr eaLnBrk="1" hangingPunct="1">
              <a:buFont typeface="Wingdings 2" pitchFamily="18" charset="2"/>
              <a:buNone/>
            </a:pPr>
            <a:r>
              <a:rPr lang="en-US" altLang="en-US" sz="2400" dirty="0"/>
              <a:t>  </a:t>
            </a:r>
            <a:r>
              <a:rPr lang="en-US" altLang="en-US" sz="2000" dirty="0"/>
              <a:t>	</a:t>
            </a:r>
          </a:p>
          <a:p>
            <a:pPr eaLnBrk="1" hangingPunct="1">
              <a:buFont typeface="Wingdings 2" pitchFamily="18" charset="2"/>
              <a:buNone/>
            </a:pPr>
            <a:r>
              <a:rPr lang="en-US" altLang="en-US" sz="2000" i="1" dirty="0"/>
              <a:t>   (If the SFA knows in advance the deadline cannot be met, a written request for an extension must be made to the SA).  </a:t>
            </a:r>
            <a:endParaRPr lang="en-US" altLang="en-US" sz="2400" i="1" dirty="0"/>
          </a:p>
        </p:txBody>
      </p:sp>
      <p:graphicFrame>
        <p:nvGraphicFramePr>
          <p:cNvPr id="5" name="Diagram 4"/>
          <p:cNvGraphicFramePr/>
          <p:nvPr>
            <p:extLst>
              <p:ext uri="{D42A27DB-BD31-4B8C-83A1-F6EECF244321}">
                <p14:modId xmlns:p14="http://schemas.microsoft.com/office/powerpoint/2010/main" val="4156034893"/>
              </p:ext>
            </p:extLst>
          </p:nvPr>
        </p:nvGraphicFramePr>
        <p:xfrm>
          <a:off x="1551081" y="3429000"/>
          <a:ext cx="6391922" cy="3287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2661984"/>
      </p:ext>
    </p:extLst>
  </p:cSld>
  <p:clrMapOvr>
    <a:masterClrMapping/>
  </p:clrMapOvr>
  <mc:AlternateContent xmlns:mc="http://schemas.openxmlformats.org/markup-compatibility/2006" xmlns:p14="http://schemas.microsoft.com/office/powerpoint/2010/main">
    <mc:Choice Requires="p14">
      <p:transition p14:dur="0" advTm="57131"/>
    </mc:Choice>
    <mc:Fallback xmlns="">
      <p:transition advTm="571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677" y="680355"/>
            <a:ext cx="8229600" cy="1280890"/>
          </a:xfrm>
        </p:spPr>
        <p:txBody>
          <a:bodyPr>
            <a:normAutofit/>
          </a:bodyPr>
          <a:lstStyle/>
          <a:p>
            <a:pPr algn="ctr" eaLnBrk="1" hangingPunct="1">
              <a:defRPr/>
            </a:pPr>
            <a:r>
              <a:rPr lang="en-US" sz="3600" b="1" dirty="0">
                <a:solidFill>
                  <a:schemeClr val="accent1">
                    <a:lumMod val="75000"/>
                  </a:schemeClr>
                </a:solidFill>
                <a:effectLst/>
              </a:rPr>
              <a:t>Online Verification Report Opens</a:t>
            </a:r>
            <a:endParaRPr lang="en-US" sz="3600" b="1" i="1" dirty="0">
              <a:solidFill>
                <a:schemeClr val="accent1">
                  <a:lumMod val="75000"/>
                </a:schemeClr>
              </a:solidFill>
              <a:effectLst/>
            </a:endParaRPr>
          </a:p>
        </p:txBody>
      </p:sp>
      <p:sp>
        <p:nvSpPr>
          <p:cNvPr id="18435" name="Content Placeholder 2"/>
          <p:cNvSpPr>
            <a:spLocks noGrp="1"/>
          </p:cNvSpPr>
          <p:nvPr>
            <p:ph idx="1"/>
          </p:nvPr>
        </p:nvSpPr>
        <p:spPr>
          <a:xfrm>
            <a:off x="1219198" y="1651000"/>
            <a:ext cx="6858002" cy="3886200"/>
          </a:xfrm>
        </p:spPr>
        <p:txBody>
          <a:bodyPr>
            <a:normAutofit/>
          </a:bodyPr>
          <a:lstStyle/>
          <a:p>
            <a:pPr marL="0" indent="0" algn="ctr" eaLnBrk="1" hangingPunct="1">
              <a:buNone/>
            </a:pPr>
            <a:r>
              <a:rPr lang="en-US" altLang="en-US" sz="2300" b="1" dirty="0"/>
              <a:t>Friday November 17, 2023</a:t>
            </a:r>
          </a:p>
          <a:p>
            <a:pPr eaLnBrk="1" hangingPunct="1"/>
            <a:r>
              <a:rPr lang="en-US" altLang="en-US" sz="2300" dirty="0"/>
              <a:t>The online Verification Report opens in the School Nutrition Technology System </a:t>
            </a:r>
            <a:r>
              <a:rPr lang="en-US" altLang="en-US" sz="2300" b="1" dirty="0"/>
              <a:t>AND</a:t>
            </a:r>
          </a:p>
          <a:p>
            <a:r>
              <a:rPr lang="en-US" altLang="en-US" sz="2300" dirty="0"/>
              <a:t>Online survey - the SFA must report to the State Agency that verification activities</a:t>
            </a:r>
          </a:p>
        </p:txBody>
      </p:sp>
      <p:graphicFrame>
        <p:nvGraphicFramePr>
          <p:cNvPr id="8" name="Diagram 7"/>
          <p:cNvGraphicFramePr/>
          <p:nvPr>
            <p:extLst>
              <p:ext uri="{D42A27DB-BD31-4B8C-83A1-F6EECF244321}">
                <p14:modId xmlns:p14="http://schemas.microsoft.com/office/powerpoint/2010/main" val="1391369178"/>
              </p:ext>
            </p:extLst>
          </p:nvPr>
        </p:nvGraphicFramePr>
        <p:xfrm>
          <a:off x="1447802" y="3594100"/>
          <a:ext cx="64770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738963"/>
      </p:ext>
    </p:extLst>
  </p:cSld>
  <p:clrMapOvr>
    <a:masterClrMapping/>
  </p:clrMapOvr>
  <mc:AlternateContent xmlns:mc="http://schemas.openxmlformats.org/markup-compatibility/2006" xmlns:p14="http://schemas.microsoft.com/office/powerpoint/2010/main">
    <mc:Choice Requires="p14">
      <p:transition p14:dur="0" advTm="44422"/>
    </mc:Choice>
    <mc:Fallback xmlns="">
      <p:transition advTm="444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18" y="572845"/>
            <a:ext cx="8686800" cy="838200"/>
          </a:xfrm>
        </p:spPr>
        <p:txBody>
          <a:bodyPr>
            <a:normAutofit/>
          </a:bodyPr>
          <a:lstStyle/>
          <a:p>
            <a:pPr algn="ctr" eaLnBrk="1" fontAlgn="auto" hangingPunct="1">
              <a:spcAft>
                <a:spcPts val="0"/>
              </a:spcAft>
              <a:defRPr/>
            </a:pPr>
            <a:r>
              <a:rPr lang="en-US" b="1" dirty="0">
                <a:solidFill>
                  <a:schemeClr val="accent1">
                    <a:lumMod val="75000"/>
                  </a:schemeClr>
                </a:solidFill>
                <a:effectLst/>
              </a:rPr>
              <a:t>Online Verification Report Closes</a:t>
            </a:r>
          </a:p>
        </p:txBody>
      </p:sp>
      <p:sp>
        <p:nvSpPr>
          <p:cNvPr id="19459" name="Content Placeholder 2"/>
          <p:cNvSpPr>
            <a:spLocks noGrp="1"/>
          </p:cNvSpPr>
          <p:nvPr>
            <p:ph idx="1"/>
          </p:nvPr>
        </p:nvSpPr>
        <p:spPr>
          <a:xfrm>
            <a:off x="1428407" y="1284642"/>
            <a:ext cx="6591985" cy="3777622"/>
          </a:xfrm>
        </p:spPr>
        <p:txBody>
          <a:bodyPr>
            <a:normAutofit/>
          </a:bodyPr>
          <a:lstStyle/>
          <a:p>
            <a:pPr marL="0" indent="0" algn="ctr" eaLnBrk="1" hangingPunct="1">
              <a:buNone/>
            </a:pPr>
            <a:r>
              <a:rPr lang="en-US" altLang="en-US" sz="2400" b="1" dirty="0"/>
              <a:t>Friday December 8, 2023</a:t>
            </a:r>
          </a:p>
          <a:p>
            <a:pPr marL="0" indent="0" algn="ctr" eaLnBrk="1" hangingPunct="1">
              <a:buNone/>
            </a:pPr>
            <a:r>
              <a:rPr lang="en-US" altLang="en-US" sz="2400" dirty="0"/>
              <a:t>the online Verification Collection Report closes in the School Nutrition Technology System.</a:t>
            </a:r>
          </a:p>
          <a:p>
            <a:pPr marL="0" indent="0" eaLnBrk="1" hangingPunct="1">
              <a:buNone/>
            </a:pPr>
            <a:endParaRPr lang="en-US" altLang="en-US" sz="3200" dirty="0">
              <a:solidFill>
                <a:schemeClr val="accent4">
                  <a:lumMod val="50000"/>
                </a:schemeClr>
              </a:solidFill>
            </a:endParaRPr>
          </a:p>
          <a:p>
            <a:pPr eaLnBrk="1" hangingPunct="1"/>
            <a:endParaRPr lang="en-US" altLang="en-US" sz="3200" dirty="0">
              <a:solidFill>
                <a:schemeClr val="bg1"/>
              </a:solidFill>
            </a:endParaRPr>
          </a:p>
        </p:txBody>
      </p:sp>
      <p:graphicFrame>
        <p:nvGraphicFramePr>
          <p:cNvPr id="5" name="Diagram 4"/>
          <p:cNvGraphicFramePr/>
          <p:nvPr>
            <p:extLst>
              <p:ext uri="{D42A27DB-BD31-4B8C-83A1-F6EECF244321}">
                <p14:modId xmlns:p14="http://schemas.microsoft.com/office/powerpoint/2010/main" val="456128875"/>
              </p:ext>
            </p:extLst>
          </p:nvPr>
        </p:nvGraphicFramePr>
        <p:xfrm>
          <a:off x="1557618" y="3026538"/>
          <a:ext cx="7086600" cy="31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4338433"/>
      </p:ext>
    </p:extLst>
  </p:cSld>
  <p:clrMapOvr>
    <a:masterClrMapping/>
  </p:clrMapOvr>
  <mc:AlternateContent xmlns:mc="http://schemas.openxmlformats.org/markup-compatibility/2006" xmlns:p14="http://schemas.microsoft.com/office/powerpoint/2010/main">
    <mc:Choice Requires="p14">
      <p:transition p14:dur="0" advTm="20866"/>
    </mc:Choice>
    <mc:Fallback xmlns="">
      <p:transition advTm="208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391" y="661745"/>
            <a:ext cx="8373307" cy="1281111"/>
          </a:xfrm>
        </p:spPr>
        <p:txBody>
          <a:bodyPr>
            <a:normAutofit/>
          </a:bodyPr>
          <a:lstStyle/>
          <a:p>
            <a:pPr eaLnBrk="1" fontAlgn="auto" hangingPunct="1">
              <a:spcAft>
                <a:spcPts val="0"/>
              </a:spcAft>
              <a:defRPr/>
            </a:pPr>
            <a:r>
              <a:rPr lang="en-US" sz="3100" b="1" dirty="0">
                <a:solidFill>
                  <a:schemeClr val="accent1">
                    <a:lumMod val="75000"/>
                  </a:schemeClr>
                </a:solidFill>
                <a:effectLst/>
              </a:rPr>
              <a:t>Survey </a:t>
            </a:r>
            <a:r>
              <a:rPr lang="en-US" sz="3100" dirty="0">
                <a:solidFill>
                  <a:schemeClr val="accent1">
                    <a:lumMod val="75000"/>
                  </a:schemeClr>
                </a:solidFill>
              </a:rPr>
              <a:t>- </a:t>
            </a:r>
            <a:r>
              <a:rPr lang="en-US" sz="3100" b="1" dirty="0">
                <a:solidFill>
                  <a:schemeClr val="accent1">
                    <a:lumMod val="75000"/>
                  </a:schemeClr>
                </a:solidFill>
                <a:effectLst/>
              </a:rPr>
              <a:t>Verification Households Reapply</a:t>
            </a:r>
          </a:p>
        </p:txBody>
      </p:sp>
      <p:graphicFrame>
        <p:nvGraphicFramePr>
          <p:cNvPr id="19466" name="Content Placeholder 2">
            <a:extLst>
              <a:ext uri="{FF2B5EF4-FFF2-40B4-BE49-F238E27FC236}">
                <a16:creationId xmlns:a16="http://schemas.microsoft.com/office/drawing/2014/main" id="{AF827BB2-E816-4C18-90B8-03D739AC86F7}"/>
              </a:ext>
            </a:extLst>
          </p:cNvPr>
          <p:cNvGraphicFramePr>
            <a:graphicFrameLocks noGrp="1"/>
          </p:cNvGraphicFramePr>
          <p:nvPr>
            <p:ph idx="1"/>
            <p:extLst>
              <p:ext uri="{D42A27DB-BD31-4B8C-83A1-F6EECF244321}">
                <p14:modId xmlns:p14="http://schemas.microsoft.com/office/powerpoint/2010/main" val="3082817643"/>
              </p:ext>
            </p:extLst>
          </p:nvPr>
        </p:nvGraphicFramePr>
        <p:xfrm>
          <a:off x="865318" y="1609368"/>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956650"/>
      </p:ext>
    </p:extLst>
  </p:cSld>
  <p:clrMapOvr>
    <a:masterClrMapping/>
  </p:clrMapOvr>
  <mc:AlternateContent xmlns:mc="http://schemas.openxmlformats.org/markup-compatibility/2006" xmlns:p14="http://schemas.microsoft.com/office/powerpoint/2010/main">
    <mc:Choice Requires="p14">
      <p:transition p14:dur="0" advTm="74023"/>
    </mc:Choice>
    <mc:Fallback xmlns="">
      <p:transition advTm="740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25" y="584200"/>
            <a:ext cx="8077200" cy="1066800"/>
          </a:xfrm>
        </p:spPr>
        <p:txBody>
          <a:bodyPr>
            <a:normAutofit/>
          </a:bodyPr>
          <a:lstStyle/>
          <a:p>
            <a:pPr algn="ctr"/>
            <a:r>
              <a:rPr lang="en-US" sz="3200" b="1" dirty="0">
                <a:solidFill>
                  <a:schemeClr val="accent1">
                    <a:lumMod val="75000"/>
                  </a:schemeClr>
                </a:solidFill>
              </a:rPr>
              <a:t>Recap of Verification Dates 2023-24</a:t>
            </a:r>
          </a:p>
        </p:txBody>
      </p:sp>
      <p:sp>
        <p:nvSpPr>
          <p:cNvPr id="5" name="Content Placeholder 4"/>
          <p:cNvSpPr>
            <a:spLocks noGrp="1"/>
          </p:cNvSpPr>
          <p:nvPr>
            <p:ph idx="1"/>
          </p:nvPr>
        </p:nvSpPr>
        <p:spPr>
          <a:xfrm>
            <a:off x="865990" y="1117600"/>
            <a:ext cx="8686800" cy="4572000"/>
          </a:xfrm>
        </p:spPr>
        <p:txBody>
          <a:bodyPr>
            <a:normAutofit/>
          </a:bodyPr>
          <a:lstStyle/>
          <a:p>
            <a:r>
              <a:rPr lang="en-US" sz="2400" b="1" dirty="0"/>
              <a:t>October 2</a:t>
            </a:r>
            <a:r>
              <a:rPr lang="en-US" sz="2400" dirty="0"/>
              <a:t> Verification begins </a:t>
            </a:r>
          </a:p>
          <a:p>
            <a:r>
              <a:rPr lang="en-US" sz="2400" b="1" dirty="0"/>
              <a:t>November 15 </a:t>
            </a:r>
            <a:r>
              <a:rPr lang="en-US" sz="2400" dirty="0"/>
              <a:t>Verification ends </a:t>
            </a:r>
          </a:p>
          <a:p>
            <a:r>
              <a:rPr lang="en-US" sz="2400" b="1" dirty="0"/>
              <a:t>November 17 </a:t>
            </a:r>
            <a:r>
              <a:rPr lang="en-US" sz="2400" dirty="0"/>
              <a:t>(Verification online survey report/Verification Report open in SNTS)</a:t>
            </a:r>
          </a:p>
          <a:p>
            <a:r>
              <a:rPr lang="en-US" sz="2400" b="1" dirty="0"/>
              <a:t>December 8 </a:t>
            </a:r>
            <a:r>
              <a:rPr lang="en-US" sz="2400" dirty="0"/>
              <a:t>(Verification Report closes in the SNTS) </a:t>
            </a:r>
          </a:p>
          <a:p>
            <a:r>
              <a:rPr lang="en-US" sz="2400" b="1" dirty="0"/>
              <a:t>February 15 </a:t>
            </a:r>
            <a:r>
              <a:rPr lang="en-US" sz="2400" dirty="0"/>
              <a:t>(Collection of data {applications and students} for the non-response households that Reapplied or were Reapproved between November 16 and February 15)</a:t>
            </a:r>
          </a:p>
          <a:p>
            <a:r>
              <a:rPr lang="en-US" sz="2400" b="1" dirty="0"/>
              <a:t>February 19 </a:t>
            </a:r>
            <a:r>
              <a:rPr lang="en-US" sz="2400" dirty="0"/>
              <a:t>Online survey to report the above</a:t>
            </a:r>
          </a:p>
        </p:txBody>
      </p:sp>
      <p:graphicFrame>
        <p:nvGraphicFramePr>
          <p:cNvPr id="8" name="Diagram 7"/>
          <p:cNvGraphicFramePr/>
          <p:nvPr>
            <p:extLst>
              <p:ext uri="{D42A27DB-BD31-4B8C-83A1-F6EECF244321}">
                <p14:modId xmlns:p14="http://schemas.microsoft.com/office/powerpoint/2010/main" val="3258319244"/>
              </p:ext>
            </p:extLst>
          </p:nvPr>
        </p:nvGraphicFramePr>
        <p:xfrm>
          <a:off x="1084729" y="3971663"/>
          <a:ext cx="77903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117137"/>
      </p:ext>
    </p:extLst>
  </p:cSld>
  <p:clrMapOvr>
    <a:masterClrMapping/>
  </p:clrMapOvr>
  <mc:AlternateContent xmlns:mc="http://schemas.openxmlformats.org/markup-compatibility/2006" xmlns:p14="http://schemas.microsoft.com/office/powerpoint/2010/main">
    <mc:Choice Requires="p14">
      <p:transition p14:dur="0" advTm="54682"/>
    </mc:Choice>
    <mc:Fallback xmlns="">
      <p:transition advTm="5468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Content Placeholder 3"/>
          <p:cNvSpPr>
            <a:spLocks noGrp="1"/>
          </p:cNvSpPr>
          <p:nvPr>
            <p:ph type="body" idx="1"/>
          </p:nvPr>
        </p:nvSpPr>
        <p:spPr>
          <a:xfrm>
            <a:off x="205784" y="1876224"/>
            <a:ext cx="3223848" cy="544260"/>
          </a:xfrm>
        </p:spPr>
        <p:txBody>
          <a:bodyPr vert="horz" lIns="91440" tIns="45720" rIns="91440" bIns="45720" rtlCol="0" anchor="ctr">
            <a:normAutofit fontScale="25000" lnSpcReduction="20000"/>
          </a:bodyPr>
          <a:lstStyle/>
          <a:p>
            <a:pPr marL="0" lvl="1">
              <a:lnSpc>
                <a:spcPct val="90000"/>
              </a:lnSpc>
            </a:pPr>
            <a:endParaRPr lang="en-US" sz="400" dirty="0">
              <a:solidFill>
                <a:srgbClr val="FEFFFF"/>
              </a:solidFill>
            </a:endParaRPr>
          </a:p>
          <a:p>
            <a:pPr marL="0" lvl="1">
              <a:lnSpc>
                <a:spcPct val="90000"/>
              </a:lnSpc>
            </a:pPr>
            <a:r>
              <a:rPr lang="en-US" sz="14400" b="1" i="0" cap="all" dirty="0">
                <a:solidFill>
                  <a:srgbClr val="FEFFFF"/>
                </a:solidFill>
              </a:rPr>
              <a:t>Initial </a:t>
            </a:r>
          </a:p>
          <a:p>
            <a:pPr marL="0" lvl="1">
              <a:lnSpc>
                <a:spcPct val="90000"/>
              </a:lnSpc>
            </a:pPr>
            <a:r>
              <a:rPr lang="en-US" sz="14400" b="1" i="0" cap="all" dirty="0">
                <a:solidFill>
                  <a:srgbClr val="FEFFFF"/>
                </a:solidFill>
              </a:rPr>
              <a:t>			</a:t>
            </a:r>
          </a:p>
          <a:p>
            <a:pPr marL="0" lvl="1">
              <a:lnSpc>
                <a:spcPct val="90000"/>
              </a:lnSpc>
            </a:pPr>
            <a:r>
              <a:rPr lang="en-US" sz="14400" b="1" i="0" cap="all" dirty="0">
                <a:solidFill>
                  <a:srgbClr val="FEFFFF"/>
                </a:solidFill>
              </a:rPr>
              <a:t>Verification		      </a:t>
            </a:r>
          </a:p>
          <a:p>
            <a:pPr marL="0" lvl="1">
              <a:lnSpc>
                <a:spcPct val="90000"/>
              </a:lnSpc>
            </a:pPr>
            <a:r>
              <a:rPr lang="en-US" sz="14400" b="1" i="0" cap="all" dirty="0">
                <a:solidFill>
                  <a:srgbClr val="FEFFFF"/>
                </a:solidFill>
              </a:rPr>
              <a:t>Process</a:t>
            </a:r>
            <a:endParaRPr lang="en-US" sz="400" b="1" i="0" cap="all" dirty="0">
              <a:solidFill>
                <a:srgbClr val="FEFFFF"/>
              </a:solidFill>
            </a:endParaRPr>
          </a:p>
        </p:txBody>
      </p:sp>
      <p:pic>
        <p:nvPicPr>
          <p:cNvPr id="3" name="Picture 2" descr="A red pencil drawing a line&#10;&#10;Description automatically generated">
            <a:extLst>
              <a:ext uri="{FF2B5EF4-FFF2-40B4-BE49-F238E27FC236}">
                <a16:creationId xmlns:a16="http://schemas.microsoft.com/office/drawing/2014/main" id="{E56B80FC-2B0C-A48B-60E0-10CC481C7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5" y="1603013"/>
            <a:ext cx="4230377" cy="3659276"/>
          </a:xfrm>
          <a:prstGeom prst="rect">
            <a:avLst/>
          </a:prstGeom>
        </p:spPr>
      </p:pic>
    </p:spTree>
    <p:extLst>
      <p:ext uri="{BB962C8B-B14F-4D97-AF65-F5344CB8AC3E}">
        <p14:creationId xmlns:p14="http://schemas.microsoft.com/office/powerpoint/2010/main" val="3026495630"/>
      </p:ext>
    </p:extLst>
  </p:cSld>
  <p:clrMapOvr>
    <a:masterClrMapping/>
  </p:clrMapOvr>
  <mc:AlternateContent xmlns:mc="http://schemas.openxmlformats.org/markup-compatibility/2006" xmlns:p14="http://schemas.microsoft.com/office/powerpoint/2010/main">
    <mc:Choice Requires="p14">
      <p:transition p14:dur="0" advTm="5145"/>
    </mc:Choice>
    <mc:Fallback xmlns="">
      <p:transition advTm="51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11335" y="1353312"/>
            <a:ext cx="3489956" cy="5504688"/>
          </a:xfrm>
        </p:spPr>
        <p:txBody>
          <a:bodyPr vert="horz" lIns="91440" tIns="45720" rIns="91440" bIns="45720" rtlCol="0">
            <a:normAutofit/>
          </a:bodyPr>
          <a:lstStyle/>
          <a:p>
            <a:pPr marL="54864" defTabSz="914400" fontAlgn="auto">
              <a:spcAft>
                <a:spcPts val="0"/>
              </a:spcAft>
              <a:defRPr/>
            </a:pPr>
            <a:r>
              <a:rPr lang="en-US" sz="4000" b="1" dirty="0">
                <a:solidFill>
                  <a:schemeClr val="accent1">
                    <a:lumMod val="75000"/>
                  </a:schemeClr>
                </a:solidFill>
                <a:effectLst/>
              </a:rPr>
              <a:t>Learning Objectives</a:t>
            </a:r>
          </a:p>
        </p:txBody>
      </p:sp>
      <p:graphicFrame>
        <p:nvGraphicFramePr>
          <p:cNvPr id="11269" name="Rectangle 3">
            <a:extLst>
              <a:ext uri="{FF2B5EF4-FFF2-40B4-BE49-F238E27FC236}">
                <a16:creationId xmlns:a16="http://schemas.microsoft.com/office/drawing/2014/main" id="{3B7956EA-6BA6-63C2-D56C-329D1FD8AE44}"/>
              </a:ext>
            </a:extLst>
          </p:cNvPr>
          <p:cNvGraphicFramePr>
            <a:graphicFrameLocks noGrp="1"/>
          </p:cNvGraphicFramePr>
          <p:nvPr>
            <p:ph idx="1"/>
            <p:extLst>
              <p:ext uri="{D42A27DB-BD31-4B8C-83A1-F6EECF244321}">
                <p14:modId xmlns:p14="http://schemas.microsoft.com/office/powerpoint/2010/main" val="1507202806"/>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050668"/>
      </p:ext>
    </p:extLst>
  </p:cSld>
  <p:clrMapOvr>
    <a:masterClrMapping/>
  </p:clrMapOvr>
  <mc:AlternateContent xmlns:mc="http://schemas.openxmlformats.org/markup-compatibility/2006" xmlns:p14="http://schemas.microsoft.com/office/powerpoint/2010/main">
    <mc:Choice Requires="p14">
      <p:transition p14:dur="0" advTm="19605"/>
    </mc:Choice>
    <mc:Fallback xmlns="">
      <p:transition advTm="196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2808" y="381000"/>
            <a:ext cx="8077200" cy="914400"/>
          </a:xfrm>
        </p:spPr>
        <p:txBody>
          <a:bodyPr>
            <a:noAutofit/>
          </a:bodyPr>
          <a:lstStyle/>
          <a:p>
            <a:pPr marL="54864" eaLnBrk="1" fontAlgn="auto" hangingPunct="1">
              <a:spcAft>
                <a:spcPts val="0"/>
              </a:spcAft>
              <a:defRPr/>
            </a:pPr>
            <a:r>
              <a:rPr lang="en-US" sz="3200" b="1">
                <a:effectLst/>
              </a:rPr>
              <a:t>How do I establish the Sample Pool?</a:t>
            </a:r>
          </a:p>
        </p:txBody>
      </p:sp>
      <p:sp>
        <p:nvSpPr>
          <p:cNvPr id="21507" name="Rectangle 3"/>
          <p:cNvSpPr>
            <a:spLocks noGrp="1" noChangeArrowheads="1"/>
          </p:cNvSpPr>
          <p:nvPr>
            <p:ph type="body" sz="half" idx="1"/>
          </p:nvPr>
        </p:nvSpPr>
        <p:spPr>
          <a:xfrm>
            <a:off x="990600" y="1295400"/>
            <a:ext cx="7772400" cy="5181600"/>
          </a:xfrm>
        </p:spPr>
        <p:txBody>
          <a:bodyPr>
            <a:normAutofit/>
          </a:bodyPr>
          <a:lstStyle/>
          <a:p>
            <a:pPr eaLnBrk="1" hangingPunct="1">
              <a:lnSpc>
                <a:spcPct val="90000"/>
              </a:lnSpc>
            </a:pPr>
            <a:endParaRPr lang="en-US" altLang="en-US" sz="1400" dirty="0"/>
          </a:p>
          <a:p>
            <a:r>
              <a:rPr lang="en-US" altLang="en-US" sz="2400" dirty="0"/>
              <a:t>Total number of approved applications on file as of </a:t>
            </a:r>
            <a:r>
              <a:rPr lang="en-US" altLang="en-US" sz="2400" b="1" dirty="0"/>
              <a:t>October 2 </a:t>
            </a:r>
            <a:r>
              <a:rPr lang="en-US" altLang="en-US" sz="2400" dirty="0"/>
              <a:t>of the current school year. </a:t>
            </a:r>
          </a:p>
          <a:p>
            <a:pPr marL="0" indent="0">
              <a:buNone/>
            </a:pPr>
            <a:endParaRPr lang="en-US" altLang="en-US" sz="2400" dirty="0"/>
          </a:p>
          <a:p>
            <a:r>
              <a:rPr lang="en-US" altLang="en-US" sz="2400" i="0" dirty="0"/>
              <a:t>The sample pool depends on the number of </a:t>
            </a:r>
            <a:r>
              <a:rPr lang="en-US" altLang="en-US" sz="2400" b="1" i="0" u="sng" dirty="0"/>
              <a:t>applications</a:t>
            </a:r>
            <a:r>
              <a:rPr lang="en-US" altLang="en-US" sz="2400" i="0" dirty="0"/>
              <a:t> (paper or electronic) </a:t>
            </a:r>
          </a:p>
          <a:p>
            <a:pPr marL="0" indent="0">
              <a:buNone/>
            </a:pPr>
            <a:endParaRPr lang="en-US" altLang="en-US" sz="2400" i="0" dirty="0"/>
          </a:p>
          <a:p>
            <a:r>
              <a:rPr lang="en-US" altLang="en-US" sz="2400" i="0" dirty="0"/>
              <a:t>Mixed Household applications</a:t>
            </a:r>
          </a:p>
        </p:txBody>
      </p:sp>
      <p:pic>
        <p:nvPicPr>
          <p:cNvPr id="3" name="Picture 2">
            <a:extLst>
              <a:ext uri="{FF2B5EF4-FFF2-40B4-BE49-F238E27FC236}">
                <a16:creationId xmlns:a16="http://schemas.microsoft.com/office/drawing/2014/main" id="{115CB13C-41E6-47E6-A488-36089B149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729" y="4267200"/>
            <a:ext cx="3005419" cy="2003612"/>
          </a:xfrm>
          <a:prstGeom prst="rect">
            <a:avLst/>
          </a:prstGeom>
        </p:spPr>
      </p:pic>
    </p:spTree>
    <p:extLst>
      <p:ext uri="{BB962C8B-B14F-4D97-AF65-F5344CB8AC3E}">
        <p14:creationId xmlns:p14="http://schemas.microsoft.com/office/powerpoint/2010/main" val="1251441490"/>
      </p:ext>
    </p:extLst>
  </p:cSld>
  <p:clrMapOvr>
    <a:masterClrMapping/>
  </p:clrMapOvr>
  <mc:AlternateContent xmlns:mc="http://schemas.openxmlformats.org/markup-compatibility/2006" xmlns:p14="http://schemas.microsoft.com/office/powerpoint/2010/main">
    <mc:Choice Requires="p14">
      <p:transition p14:dur="0" advTm="39211"/>
    </mc:Choice>
    <mc:Fallback xmlns="">
      <p:transition advTm="3921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398106"/>
            <a:ext cx="8077200" cy="914400"/>
          </a:xfrm>
        </p:spPr>
        <p:txBody>
          <a:bodyPr>
            <a:noAutofit/>
          </a:bodyPr>
          <a:lstStyle/>
          <a:p>
            <a:pPr marL="54864" eaLnBrk="1" fontAlgn="auto" hangingPunct="1">
              <a:spcAft>
                <a:spcPts val="0"/>
              </a:spcAft>
              <a:defRPr/>
            </a:pPr>
            <a:r>
              <a:rPr lang="en-US" sz="3200" b="1">
                <a:effectLst/>
              </a:rPr>
              <a:t>How do I establish the Sample Size?</a:t>
            </a:r>
          </a:p>
        </p:txBody>
      </p:sp>
      <p:sp>
        <p:nvSpPr>
          <p:cNvPr id="22531" name="Rectangle 3"/>
          <p:cNvSpPr>
            <a:spLocks noGrp="1" noChangeArrowheads="1"/>
          </p:cNvSpPr>
          <p:nvPr>
            <p:ph type="body" sz="half" idx="1"/>
          </p:nvPr>
        </p:nvSpPr>
        <p:spPr>
          <a:xfrm>
            <a:off x="990600" y="1295400"/>
            <a:ext cx="7772400" cy="4800600"/>
          </a:xfrm>
        </p:spPr>
        <p:txBody>
          <a:bodyPr>
            <a:normAutofit/>
          </a:bodyPr>
          <a:lstStyle/>
          <a:p>
            <a:pPr>
              <a:lnSpc>
                <a:spcPct val="90000"/>
              </a:lnSpc>
              <a:spcBef>
                <a:spcPts val="0"/>
              </a:spcBef>
            </a:pPr>
            <a:r>
              <a:rPr lang="en-US" altLang="en-US" sz="2000" dirty="0"/>
              <a:t>The SFA calculates the sample size (number of applications to be verified)—ALWAYS ROUND UP </a:t>
            </a:r>
          </a:p>
          <a:p>
            <a:pPr>
              <a:lnSpc>
                <a:spcPct val="90000"/>
              </a:lnSpc>
              <a:spcBef>
                <a:spcPts val="0"/>
              </a:spcBef>
            </a:pPr>
            <a:endParaRPr lang="en-US" altLang="en-US" sz="2000" dirty="0"/>
          </a:p>
          <a:p>
            <a:pPr>
              <a:lnSpc>
                <a:spcPct val="90000"/>
              </a:lnSpc>
              <a:spcBef>
                <a:spcPts val="0"/>
              </a:spcBef>
            </a:pPr>
            <a:endParaRPr lang="en-US" altLang="en-US" sz="2000" dirty="0"/>
          </a:p>
          <a:p>
            <a:pPr>
              <a:lnSpc>
                <a:spcPct val="90000"/>
              </a:lnSpc>
              <a:spcBef>
                <a:spcPts val="0"/>
              </a:spcBef>
            </a:pPr>
            <a:endParaRPr lang="en-US" altLang="en-US" sz="2000" dirty="0"/>
          </a:p>
          <a:p>
            <a:pPr marL="0" indent="0">
              <a:lnSpc>
                <a:spcPct val="90000"/>
              </a:lnSpc>
              <a:spcBef>
                <a:spcPts val="0"/>
              </a:spcBef>
              <a:buNone/>
            </a:pPr>
            <a:endParaRPr lang="en-US" altLang="en-US" sz="2000" dirty="0"/>
          </a:p>
          <a:p>
            <a:pPr marL="0" indent="0">
              <a:lnSpc>
                <a:spcPct val="90000"/>
              </a:lnSpc>
              <a:spcBef>
                <a:spcPts val="0"/>
              </a:spcBef>
              <a:buNone/>
            </a:pPr>
            <a:endParaRPr lang="en-US" altLang="en-US" sz="2000" dirty="0"/>
          </a:p>
          <a:p>
            <a:pPr marL="0" indent="0">
              <a:lnSpc>
                <a:spcPct val="90000"/>
              </a:lnSpc>
              <a:spcBef>
                <a:spcPts val="0"/>
              </a:spcBef>
              <a:buNone/>
            </a:pPr>
            <a:endParaRPr lang="en-US" altLang="en-US" sz="2000" dirty="0"/>
          </a:p>
          <a:p>
            <a:pPr marL="0" indent="0">
              <a:lnSpc>
                <a:spcPct val="90000"/>
              </a:lnSpc>
              <a:spcBef>
                <a:spcPts val="0"/>
              </a:spcBef>
              <a:buNone/>
            </a:pPr>
            <a:endParaRPr lang="en-US" altLang="en-US" sz="2000" dirty="0"/>
          </a:p>
          <a:p>
            <a:pPr marL="0" indent="0">
              <a:lnSpc>
                <a:spcPct val="90000"/>
              </a:lnSpc>
              <a:spcBef>
                <a:spcPts val="0"/>
              </a:spcBef>
              <a:buNone/>
            </a:pPr>
            <a:endParaRPr lang="en-US" altLang="en-US" sz="2000" dirty="0"/>
          </a:p>
          <a:p>
            <a:pPr marL="0" indent="0">
              <a:lnSpc>
                <a:spcPct val="90000"/>
              </a:lnSpc>
              <a:spcBef>
                <a:spcPts val="0"/>
              </a:spcBef>
              <a:buNone/>
            </a:pPr>
            <a:endParaRPr lang="en-US" altLang="en-US" sz="2000" dirty="0"/>
          </a:p>
          <a:p>
            <a:pPr>
              <a:lnSpc>
                <a:spcPct val="90000"/>
              </a:lnSpc>
              <a:spcBef>
                <a:spcPts val="0"/>
              </a:spcBef>
            </a:pPr>
            <a:r>
              <a:rPr lang="en-US" altLang="en-US" sz="2000" dirty="0"/>
              <a:t>You must verify at least </a:t>
            </a:r>
            <a:r>
              <a:rPr lang="en-US" altLang="en-US" sz="2000" b="1" dirty="0"/>
              <a:t>one application</a:t>
            </a:r>
            <a:r>
              <a:rPr lang="en-US" altLang="en-US" sz="2000" dirty="0"/>
              <a:t>.</a:t>
            </a:r>
          </a:p>
          <a:p>
            <a:pPr eaLnBrk="1" hangingPunct="1">
              <a:lnSpc>
                <a:spcPct val="90000"/>
              </a:lnSpc>
              <a:spcBef>
                <a:spcPts val="0"/>
              </a:spcBef>
              <a:buFontTx/>
              <a:buNone/>
            </a:pPr>
            <a:endParaRPr lang="en-US" altLang="en-US" sz="2000" dirty="0"/>
          </a:p>
          <a:p>
            <a:pPr>
              <a:lnSpc>
                <a:spcPct val="90000"/>
              </a:lnSpc>
              <a:spcBef>
                <a:spcPts val="0"/>
              </a:spcBef>
            </a:pPr>
            <a:r>
              <a:rPr lang="en-US" altLang="en-US" sz="2000" dirty="0"/>
              <a:t> NEVER verify 100% of the applications! </a:t>
            </a:r>
          </a:p>
          <a:p>
            <a:pPr eaLnBrk="1" hangingPunct="1">
              <a:lnSpc>
                <a:spcPct val="90000"/>
              </a:lnSpc>
              <a:spcBef>
                <a:spcPts val="0"/>
              </a:spcBef>
              <a:buFontTx/>
              <a:buNone/>
            </a:pPr>
            <a:endParaRPr lang="en-US" altLang="en-US" sz="2000" dirty="0">
              <a:solidFill>
                <a:schemeClr val="accent4">
                  <a:lumMod val="50000"/>
                </a:schemeClr>
              </a:solidFill>
            </a:endParaRPr>
          </a:p>
          <a:p>
            <a:pPr eaLnBrk="1" hangingPunct="1">
              <a:lnSpc>
                <a:spcPct val="90000"/>
              </a:lnSpc>
            </a:pPr>
            <a:endParaRPr lang="en-US" altLang="en-US" sz="2000" b="1" dirty="0">
              <a:solidFill>
                <a:schemeClr val="bg1"/>
              </a:solidFill>
            </a:endParaRPr>
          </a:p>
          <a:p>
            <a:pPr eaLnBrk="1" hangingPunct="1">
              <a:lnSpc>
                <a:spcPct val="90000"/>
              </a:lnSpc>
            </a:pPr>
            <a:endParaRPr lang="en-US" altLang="en-US" sz="1400" dirty="0"/>
          </a:p>
          <a:p>
            <a:pPr eaLnBrk="1" hangingPunct="1">
              <a:lnSpc>
                <a:spcPct val="90000"/>
              </a:lnSpc>
            </a:pPr>
            <a:endParaRPr lang="en-US" altLang="en-US" sz="1400" dirty="0"/>
          </a:p>
        </p:txBody>
      </p:sp>
      <p:pic>
        <p:nvPicPr>
          <p:cNvPr id="9" name="Picture 8" descr="Diagram&#10;&#10;Description automatically generated">
            <a:extLst>
              <a:ext uri="{FF2B5EF4-FFF2-40B4-BE49-F238E27FC236}">
                <a16:creationId xmlns:a16="http://schemas.microsoft.com/office/drawing/2014/main" id="{A3F7483E-F689-484F-8E8D-E7DAC0D1D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951" y="2015231"/>
            <a:ext cx="2254098" cy="2148437"/>
          </a:xfrm>
          <a:prstGeom prst="rect">
            <a:avLst/>
          </a:prstGeom>
        </p:spPr>
      </p:pic>
      <p:sp>
        <p:nvSpPr>
          <p:cNvPr id="10" name="TextBox 9">
            <a:extLst>
              <a:ext uri="{FF2B5EF4-FFF2-40B4-BE49-F238E27FC236}">
                <a16:creationId xmlns:a16="http://schemas.microsoft.com/office/drawing/2014/main" id="{A7FB23FE-187A-4D2A-87B4-ABA30F59E5B6}"/>
              </a:ext>
            </a:extLst>
          </p:cNvPr>
          <p:cNvSpPr txBox="1"/>
          <p:nvPr/>
        </p:nvSpPr>
        <p:spPr>
          <a:xfrm>
            <a:off x="4793942" y="3334921"/>
            <a:ext cx="905107" cy="369332"/>
          </a:xfrm>
          <a:prstGeom prst="rect">
            <a:avLst/>
          </a:prstGeom>
          <a:solidFill>
            <a:schemeClr val="bg1"/>
          </a:solidFill>
        </p:spPr>
        <p:txBody>
          <a:bodyPr wrap="square" rtlCol="0">
            <a:spAutoFit/>
          </a:bodyPr>
          <a:lstStyle/>
          <a:p>
            <a:endParaRPr lang="en-US"/>
          </a:p>
        </p:txBody>
      </p:sp>
      <p:sp>
        <p:nvSpPr>
          <p:cNvPr id="11" name="TextBox 10">
            <a:extLst>
              <a:ext uri="{FF2B5EF4-FFF2-40B4-BE49-F238E27FC236}">
                <a16:creationId xmlns:a16="http://schemas.microsoft.com/office/drawing/2014/main" id="{763F800A-CF37-49AB-A0F5-3291F5622852}"/>
              </a:ext>
            </a:extLst>
          </p:cNvPr>
          <p:cNvSpPr txBox="1"/>
          <p:nvPr/>
        </p:nvSpPr>
        <p:spPr>
          <a:xfrm>
            <a:off x="4696287" y="2028745"/>
            <a:ext cx="1002762" cy="646331"/>
          </a:xfrm>
          <a:prstGeom prst="rect">
            <a:avLst/>
          </a:prstGeom>
          <a:noFill/>
        </p:spPr>
        <p:txBody>
          <a:bodyPr wrap="square" rtlCol="0">
            <a:spAutoFit/>
          </a:bodyPr>
          <a:lstStyle/>
          <a:p>
            <a:pPr algn="ctr"/>
            <a:r>
              <a:rPr lang="en-US"/>
              <a:t>Round UP</a:t>
            </a:r>
          </a:p>
        </p:txBody>
      </p:sp>
    </p:spTree>
    <p:extLst>
      <p:ext uri="{BB962C8B-B14F-4D97-AF65-F5344CB8AC3E}">
        <p14:creationId xmlns:p14="http://schemas.microsoft.com/office/powerpoint/2010/main" val="2902233455"/>
      </p:ext>
    </p:extLst>
  </p:cSld>
  <p:clrMapOvr>
    <a:masterClrMapping/>
  </p:clrMapOvr>
  <mc:AlternateContent xmlns:mc="http://schemas.openxmlformats.org/markup-compatibility/2006" xmlns:p14="http://schemas.microsoft.com/office/powerpoint/2010/main">
    <mc:Choice Requires="p14">
      <p:transition p14:dur="0" advTm="101896"/>
    </mc:Choice>
    <mc:Fallback xmlns="">
      <p:transition advTm="10189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97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4053016"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Content Placeholder 3"/>
          <p:cNvSpPr>
            <a:spLocks noGrp="1"/>
          </p:cNvSpPr>
          <p:nvPr>
            <p:ph type="body" idx="1"/>
          </p:nvPr>
        </p:nvSpPr>
        <p:spPr>
          <a:xfrm>
            <a:off x="205784" y="1876224"/>
            <a:ext cx="3223848" cy="544260"/>
          </a:xfrm>
        </p:spPr>
        <p:txBody>
          <a:bodyPr vert="horz" lIns="91440" tIns="45720" rIns="91440" bIns="45720" rtlCol="0" anchor="ctr">
            <a:normAutofit fontScale="25000" lnSpcReduction="20000"/>
          </a:bodyPr>
          <a:lstStyle/>
          <a:p>
            <a:pPr marL="0" lvl="1">
              <a:lnSpc>
                <a:spcPct val="90000"/>
              </a:lnSpc>
            </a:pPr>
            <a:endParaRPr lang="en-US" sz="400" dirty="0">
              <a:solidFill>
                <a:srgbClr val="FEFFFF"/>
              </a:solidFill>
            </a:endParaRPr>
          </a:p>
          <a:p>
            <a:pPr marL="0" lvl="1">
              <a:lnSpc>
                <a:spcPct val="90000"/>
              </a:lnSpc>
            </a:pPr>
            <a:r>
              <a:rPr lang="en-US" sz="14400" b="1" i="0" cap="all" dirty="0">
                <a:solidFill>
                  <a:srgbClr val="FEFFFF"/>
                </a:solidFill>
              </a:rPr>
              <a:t>Application</a:t>
            </a:r>
          </a:p>
          <a:p>
            <a:pPr marL="0" lvl="1">
              <a:lnSpc>
                <a:spcPct val="90000"/>
              </a:lnSpc>
            </a:pPr>
            <a:endParaRPr lang="en-US" sz="14400" b="1" i="0" cap="all" dirty="0">
              <a:solidFill>
                <a:srgbClr val="FEFFFF"/>
              </a:solidFill>
            </a:endParaRPr>
          </a:p>
          <a:p>
            <a:pPr marL="0" lvl="1">
              <a:lnSpc>
                <a:spcPct val="90000"/>
              </a:lnSpc>
            </a:pPr>
            <a:r>
              <a:rPr lang="en-US" sz="14400" b="1" i="0" cap="all" dirty="0">
                <a:solidFill>
                  <a:srgbClr val="FEFFFF"/>
                </a:solidFill>
              </a:rPr>
              <a:t>Selection </a:t>
            </a:r>
          </a:p>
          <a:p>
            <a:pPr marL="0" lvl="1">
              <a:lnSpc>
                <a:spcPct val="90000"/>
              </a:lnSpc>
            </a:pPr>
            <a:endParaRPr lang="en-US" sz="14400" b="1" i="0" cap="all" dirty="0">
              <a:solidFill>
                <a:srgbClr val="FEFFFF"/>
              </a:solidFill>
            </a:endParaRPr>
          </a:p>
          <a:p>
            <a:pPr marL="0" lvl="1">
              <a:lnSpc>
                <a:spcPct val="90000"/>
              </a:lnSpc>
            </a:pPr>
            <a:r>
              <a:rPr lang="en-US" sz="14400" b="1" i="0" cap="all" dirty="0">
                <a:solidFill>
                  <a:srgbClr val="FEFFFF"/>
                </a:solidFill>
              </a:rPr>
              <a:t>Procedures</a:t>
            </a:r>
            <a:endParaRPr lang="en-US" sz="400" b="1" i="0" cap="all" dirty="0">
              <a:solidFill>
                <a:srgbClr val="FEFFFF"/>
              </a:solidFill>
            </a:endParaRPr>
          </a:p>
        </p:txBody>
      </p:sp>
      <p:pic>
        <p:nvPicPr>
          <p:cNvPr id="3" name="Picture 2" descr="A red pencil drawing a line&#10;&#10;Description automatically generated">
            <a:extLst>
              <a:ext uri="{FF2B5EF4-FFF2-40B4-BE49-F238E27FC236}">
                <a16:creationId xmlns:a16="http://schemas.microsoft.com/office/drawing/2014/main" id="{E56B80FC-2B0C-A48B-60E0-10CC481C7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5" y="1603013"/>
            <a:ext cx="4230377" cy="3659276"/>
          </a:xfrm>
          <a:prstGeom prst="rect">
            <a:avLst/>
          </a:prstGeom>
        </p:spPr>
      </p:pic>
    </p:spTree>
    <p:extLst>
      <p:ext uri="{BB962C8B-B14F-4D97-AF65-F5344CB8AC3E}">
        <p14:creationId xmlns:p14="http://schemas.microsoft.com/office/powerpoint/2010/main" val="1523994958"/>
      </p:ext>
    </p:extLst>
  </p:cSld>
  <p:clrMapOvr>
    <a:masterClrMapping/>
  </p:clrMapOvr>
  <mc:AlternateContent xmlns:mc="http://schemas.openxmlformats.org/markup-compatibility/2006" xmlns:p14="http://schemas.microsoft.com/office/powerpoint/2010/main">
    <mc:Choice Requires="p14">
      <p:transition p14:dur="0" advTm="5145"/>
    </mc:Choice>
    <mc:Fallback xmlns="">
      <p:transition advTm="514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82600" y="640080"/>
            <a:ext cx="2322320" cy="3840480"/>
          </a:xfrm>
        </p:spPr>
        <p:txBody>
          <a:bodyPr vert="horz" lIns="91440" tIns="45720" rIns="91440" bIns="45720" rtlCol="0" anchor="ctr">
            <a:normAutofit/>
          </a:bodyPr>
          <a:lstStyle/>
          <a:p>
            <a:pPr marL="54864" fontAlgn="auto">
              <a:spcAft>
                <a:spcPts val="0"/>
              </a:spcAft>
              <a:defRPr/>
            </a:pPr>
            <a:r>
              <a:rPr lang="en-US" sz="2800" b="1" kern="1200" dirty="0">
                <a:solidFill>
                  <a:schemeClr val="accent1">
                    <a:lumMod val="75000"/>
                  </a:schemeClr>
                </a:solidFill>
                <a:effectLst/>
                <a:latin typeface="+mj-lt"/>
                <a:ea typeface="+mj-ea"/>
                <a:cs typeface="+mj-cs"/>
              </a:rPr>
              <a:t>What Verification Method should I use?</a:t>
            </a:r>
          </a:p>
        </p:txBody>
      </p:sp>
      <p:sp>
        <p:nvSpPr>
          <p:cNvPr id="27651" name="Rectangle 3"/>
          <p:cNvSpPr>
            <a:spLocks noGrp="1" noChangeArrowheads="1"/>
          </p:cNvSpPr>
          <p:nvPr>
            <p:ph type="body" sz="half" idx="1"/>
          </p:nvPr>
        </p:nvSpPr>
        <p:spPr>
          <a:xfrm>
            <a:off x="2594395" y="1089246"/>
            <a:ext cx="5953982" cy="2619487"/>
          </a:xfrm>
        </p:spPr>
        <p:txBody>
          <a:bodyPr vert="horz" lIns="91440" tIns="45720" rIns="91440" bIns="45720" rtlCol="0" anchor="ctr">
            <a:normAutofit/>
          </a:bodyPr>
          <a:lstStyle/>
          <a:p>
            <a:endParaRPr lang="en-US" altLang="en-US" sz="1700" dirty="0">
              <a:solidFill>
                <a:schemeClr val="tx1"/>
              </a:solidFill>
            </a:endParaRPr>
          </a:p>
          <a:p>
            <a:pPr marL="0" indent="0">
              <a:buNone/>
            </a:pPr>
            <a:r>
              <a:rPr lang="en-US" altLang="en-US" dirty="0">
                <a:solidFill>
                  <a:schemeClr val="tx1"/>
                </a:solidFill>
              </a:rPr>
              <a:t>The </a:t>
            </a:r>
            <a:r>
              <a:rPr lang="en-US" altLang="en-US" b="1" dirty="0">
                <a:solidFill>
                  <a:schemeClr val="tx1"/>
                </a:solidFill>
              </a:rPr>
              <a:t>State Agency (SA) </a:t>
            </a:r>
            <a:r>
              <a:rPr lang="en-US" altLang="en-US" dirty="0">
                <a:solidFill>
                  <a:schemeClr val="tx1"/>
                </a:solidFill>
              </a:rPr>
              <a:t>provided each School Food Authority (SFA) with the Verification Method they should use for SY 23- 24.</a:t>
            </a:r>
          </a:p>
          <a:p>
            <a:pPr marL="0" indent="0">
              <a:buNone/>
            </a:pPr>
            <a:endParaRPr lang="en-US" altLang="en-US" dirty="0">
              <a:solidFill>
                <a:schemeClr val="tx1"/>
              </a:solidFill>
            </a:endParaRPr>
          </a:p>
          <a:p>
            <a:pPr marL="0" indent="0">
              <a:buNone/>
            </a:pPr>
            <a:r>
              <a:rPr lang="en-US" altLang="en-US" dirty="0">
                <a:solidFill>
                  <a:schemeClr val="tx1"/>
                </a:solidFill>
              </a:rPr>
              <a:t>The SFA used this information to complete the electronic application (Question #54) </a:t>
            </a:r>
          </a:p>
          <a:p>
            <a:endParaRPr lang="en-US" altLang="en-US" sz="1700" dirty="0">
              <a:solidFill>
                <a:schemeClr val="tx1"/>
              </a:solidFill>
            </a:endParaRPr>
          </a:p>
        </p:txBody>
      </p:sp>
      <p:pic>
        <p:nvPicPr>
          <p:cNvPr id="3" name="Picture 2" descr="Text&#10;&#10;Description automatically generated with medium confidence">
            <a:extLst>
              <a:ext uri="{FF2B5EF4-FFF2-40B4-BE49-F238E27FC236}">
                <a16:creationId xmlns:a16="http://schemas.microsoft.com/office/drawing/2014/main" id="{71BDB3B0-60C1-4F0E-A164-A9761228BCCA}"/>
              </a:ext>
            </a:extLst>
          </p:cNvPr>
          <p:cNvPicPr>
            <a:picLocks noChangeAspect="1"/>
          </p:cNvPicPr>
          <p:nvPr/>
        </p:nvPicPr>
        <p:blipFill rotWithShape="1">
          <a:blip r:embed="rId3"/>
          <a:srcRect r="35346"/>
          <a:stretch/>
        </p:blipFill>
        <p:spPr>
          <a:xfrm>
            <a:off x="1920241" y="4157898"/>
            <a:ext cx="6565866" cy="1684102"/>
          </a:xfrm>
          <a:prstGeom prst="rect">
            <a:avLst/>
          </a:prstGeom>
        </p:spPr>
      </p:pic>
    </p:spTree>
    <p:extLst>
      <p:ext uri="{BB962C8B-B14F-4D97-AF65-F5344CB8AC3E}">
        <p14:creationId xmlns:p14="http://schemas.microsoft.com/office/powerpoint/2010/main" val="2249673448"/>
      </p:ext>
    </p:extLst>
  </p:cSld>
  <p:clrMapOvr>
    <a:masterClrMapping/>
  </p:clrMapOvr>
  <mc:AlternateContent xmlns:mc="http://schemas.openxmlformats.org/markup-compatibility/2006" xmlns:p14="http://schemas.microsoft.com/office/powerpoint/2010/main">
    <mc:Choice Requires="p14">
      <p:transition p14:dur="0" advTm="35811"/>
    </mc:Choice>
    <mc:Fallback xmlns="">
      <p:transition advTm="3581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0834" y="1226112"/>
            <a:ext cx="2541314" cy="4560970"/>
          </a:xfrm>
        </p:spPr>
        <p:txBody>
          <a:bodyPr>
            <a:normAutofit/>
          </a:bodyPr>
          <a:lstStyle/>
          <a:p>
            <a:pPr marL="54864" eaLnBrk="1" fontAlgn="auto" hangingPunct="1">
              <a:spcAft>
                <a:spcPts val="0"/>
              </a:spcAft>
              <a:defRPr/>
            </a:pPr>
            <a:r>
              <a:rPr lang="en-US" sz="3500" b="1" dirty="0">
                <a:solidFill>
                  <a:schemeClr val="accent1">
                    <a:lumMod val="75000"/>
                  </a:schemeClr>
                </a:solidFill>
                <a:effectLst/>
              </a:rPr>
              <a:t>How To Determine Sample Size</a:t>
            </a:r>
          </a:p>
        </p:txBody>
      </p:sp>
      <p:sp>
        <p:nvSpPr>
          <p:cNvPr id="138243" name="Rectangle 3"/>
          <p:cNvSpPr>
            <a:spLocks noGrp="1" noChangeArrowheads="1"/>
          </p:cNvSpPr>
          <p:nvPr>
            <p:ph idx="1"/>
          </p:nvPr>
        </p:nvSpPr>
        <p:spPr>
          <a:xfrm>
            <a:off x="3551432" y="-78702"/>
            <a:ext cx="4461623" cy="4334629"/>
          </a:xfrm>
        </p:spPr>
        <p:txBody>
          <a:bodyPr anchor="ctr">
            <a:normAutofit/>
          </a:bodyPr>
          <a:lstStyle/>
          <a:p>
            <a:pPr marL="0" indent="0" eaLnBrk="1" fontAlgn="auto" hangingPunct="1">
              <a:spcBef>
                <a:spcPts val="0"/>
              </a:spcBef>
              <a:spcAft>
                <a:spcPts val="600"/>
              </a:spcAft>
              <a:buNone/>
              <a:defRPr/>
            </a:pPr>
            <a:r>
              <a:rPr lang="en-US" sz="2100" b="1" dirty="0">
                <a:solidFill>
                  <a:schemeClr val="accent1">
                    <a:lumMod val="75000"/>
                  </a:schemeClr>
                </a:solidFill>
              </a:rPr>
              <a:t>Three Methods:</a:t>
            </a:r>
          </a:p>
          <a:p>
            <a:pPr marL="0" indent="0" eaLnBrk="1" fontAlgn="auto" hangingPunct="1">
              <a:spcBef>
                <a:spcPts val="0"/>
              </a:spcBef>
              <a:spcAft>
                <a:spcPts val="600"/>
              </a:spcAft>
              <a:buNone/>
              <a:defRPr/>
            </a:pPr>
            <a:endParaRPr lang="en-US" sz="2100" dirty="0">
              <a:solidFill>
                <a:srgbClr val="FEFFFF"/>
              </a:solidFill>
            </a:endParaRPr>
          </a:p>
          <a:p>
            <a:pPr eaLnBrk="1" fontAlgn="auto" hangingPunct="1">
              <a:spcBef>
                <a:spcPts val="0"/>
              </a:spcBef>
              <a:spcAft>
                <a:spcPts val="600"/>
              </a:spcAft>
              <a:buFont typeface="Wingdings 2"/>
              <a:buChar char=""/>
              <a:defRPr/>
            </a:pPr>
            <a:r>
              <a:rPr lang="en-US" sz="2100" u="sng" dirty="0">
                <a:solidFill>
                  <a:schemeClr val="accent1">
                    <a:lumMod val="75000"/>
                  </a:schemeClr>
                </a:solidFill>
              </a:rPr>
              <a:t>Standard </a:t>
            </a:r>
          </a:p>
          <a:p>
            <a:pPr eaLnBrk="1" fontAlgn="auto" hangingPunct="1">
              <a:spcBef>
                <a:spcPts val="0"/>
              </a:spcBef>
              <a:spcAft>
                <a:spcPts val="600"/>
              </a:spcAft>
              <a:buFontTx/>
              <a:buNone/>
              <a:defRPr/>
            </a:pPr>
            <a:endParaRPr lang="en-US" sz="2100" u="sng" dirty="0">
              <a:solidFill>
                <a:schemeClr val="accent1">
                  <a:lumMod val="75000"/>
                </a:schemeClr>
              </a:solidFill>
            </a:endParaRPr>
          </a:p>
          <a:p>
            <a:pPr eaLnBrk="1" fontAlgn="auto" hangingPunct="1">
              <a:spcBef>
                <a:spcPts val="0"/>
              </a:spcBef>
              <a:spcAft>
                <a:spcPts val="600"/>
              </a:spcAft>
              <a:buFont typeface="Wingdings 2"/>
              <a:buChar char=""/>
              <a:defRPr/>
            </a:pPr>
            <a:r>
              <a:rPr lang="en-US" sz="2100" u="sng" dirty="0">
                <a:solidFill>
                  <a:schemeClr val="accent1">
                    <a:lumMod val="75000"/>
                  </a:schemeClr>
                </a:solidFill>
              </a:rPr>
              <a:t>Alternate One</a:t>
            </a:r>
          </a:p>
          <a:p>
            <a:pPr eaLnBrk="1" fontAlgn="auto" hangingPunct="1">
              <a:spcBef>
                <a:spcPts val="0"/>
              </a:spcBef>
              <a:spcAft>
                <a:spcPts val="600"/>
              </a:spcAft>
              <a:buFont typeface="Wingdings 2"/>
              <a:buChar char=""/>
              <a:defRPr/>
            </a:pPr>
            <a:endParaRPr lang="en-US" sz="2100" u="sng" dirty="0">
              <a:solidFill>
                <a:schemeClr val="accent1">
                  <a:lumMod val="75000"/>
                </a:schemeClr>
              </a:solidFill>
            </a:endParaRPr>
          </a:p>
          <a:p>
            <a:pPr eaLnBrk="1" fontAlgn="auto" hangingPunct="1">
              <a:spcBef>
                <a:spcPts val="0"/>
              </a:spcBef>
              <a:spcAft>
                <a:spcPts val="600"/>
              </a:spcAft>
              <a:buFont typeface="Wingdings 2"/>
              <a:buChar char=""/>
              <a:defRPr/>
            </a:pPr>
            <a:r>
              <a:rPr lang="en-US" sz="2100" u="sng" dirty="0">
                <a:solidFill>
                  <a:schemeClr val="accent1">
                    <a:lumMod val="75000"/>
                  </a:schemeClr>
                </a:solidFill>
              </a:rPr>
              <a:t>Alternate Two</a:t>
            </a:r>
          </a:p>
          <a:p>
            <a:pPr eaLnBrk="1" fontAlgn="auto" hangingPunct="1">
              <a:spcBef>
                <a:spcPts val="0"/>
              </a:spcBef>
              <a:spcAft>
                <a:spcPts val="600"/>
              </a:spcAft>
              <a:buFontTx/>
              <a:buNone/>
              <a:defRPr/>
            </a:pPr>
            <a:endParaRPr lang="en-US" sz="2100" u="sng" dirty="0">
              <a:solidFill>
                <a:srgbClr val="FEFFFF"/>
              </a:solidFill>
              <a:effectLst>
                <a:outerShdw blurRad="38100" dist="38100" dir="2700000" algn="tl">
                  <a:srgbClr val="000000"/>
                </a:outerShdw>
              </a:effectLst>
            </a:endParaRPr>
          </a:p>
        </p:txBody>
      </p:sp>
      <p:pic>
        <p:nvPicPr>
          <p:cNvPr id="3" name="Picture 2" descr="A group of people in the shape of a globe&#10;&#10;Description automatically generated">
            <a:extLst>
              <a:ext uri="{FF2B5EF4-FFF2-40B4-BE49-F238E27FC236}">
                <a16:creationId xmlns:a16="http://schemas.microsoft.com/office/drawing/2014/main" id="{D01AE127-550D-FA8D-4AA9-3173F5E51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077" y="3769360"/>
            <a:ext cx="6922089" cy="2534603"/>
          </a:xfrm>
          <a:prstGeom prst="rect">
            <a:avLst/>
          </a:prstGeom>
          <a:effectLst>
            <a:softEdge rad="317500"/>
          </a:effectLst>
        </p:spPr>
      </p:pic>
    </p:spTree>
    <p:extLst>
      <p:ext uri="{BB962C8B-B14F-4D97-AF65-F5344CB8AC3E}">
        <p14:creationId xmlns:p14="http://schemas.microsoft.com/office/powerpoint/2010/main" val="1944311107"/>
      </p:ext>
    </p:extLst>
  </p:cSld>
  <p:clrMapOvr>
    <a:masterClrMapping/>
  </p:clrMapOvr>
  <mc:AlternateContent xmlns:mc="http://schemas.openxmlformats.org/markup-compatibility/2006" xmlns:p14="http://schemas.microsoft.com/office/powerpoint/2010/main">
    <mc:Choice Requires="p14">
      <p:transition p14:dur="0" advTm="13551"/>
    </mc:Choice>
    <mc:Fallback xmlns="">
      <p:transition advTm="1355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7450" y="556334"/>
            <a:ext cx="7611256" cy="838200"/>
          </a:xfrm>
        </p:spPr>
        <p:txBody>
          <a:bodyPr>
            <a:normAutofit/>
          </a:bodyPr>
          <a:lstStyle/>
          <a:p>
            <a:pPr marL="54864" eaLnBrk="1" fontAlgn="auto" hangingPunct="1">
              <a:spcAft>
                <a:spcPts val="0"/>
              </a:spcAft>
              <a:defRPr/>
            </a:pPr>
            <a:r>
              <a:rPr lang="en-US" sz="4000" b="1" dirty="0">
                <a:solidFill>
                  <a:schemeClr val="accent1">
                    <a:lumMod val="75000"/>
                  </a:schemeClr>
                </a:solidFill>
                <a:effectLst/>
              </a:rPr>
              <a:t>Standard Sample Size</a:t>
            </a:r>
          </a:p>
        </p:txBody>
      </p:sp>
      <p:sp>
        <p:nvSpPr>
          <p:cNvPr id="25603" name="Rectangle 3"/>
          <p:cNvSpPr>
            <a:spLocks noGrp="1" noChangeArrowheads="1"/>
          </p:cNvSpPr>
          <p:nvPr>
            <p:ph idx="1"/>
          </p:nvPr>
        </p:nvSpPr>
        <p:spPr>
          <a:xfrm>
            <a:off x="1059030" y="1534160"/>
            <a:ext cx="8013850" cy="4584774"/>
          </a:xfrm>
        </p:spPr>
        <p:txBody>
          <a:bodyPr>
            <a:normAutofit/>
          </a:bodyPr>
          <a:lstStyle/>
          <a:p>
            <a:pPr eaLnBrk="1" fontAlgn="auto" hangingPunct="1">
              <a:lnSpc>
                <a:spcPct val="80000"/>
              </a:lnSpc>
              <a:spcAft>
                <a:spcPts val="0"/>
              </a:spcAft>
              <a:buFontTx/>
              <a:buNone/>
              <a:defRPr/>
            </a:pPr>
            <a:r>
              <a:rPr lang="en-US" sz="2600" b="1" dirty="0"/>
              <a:t>Verify the lesser of:</a:t>
            </a:r>
          </a:p>
          <a:p>
            <a:pPr>
              <a:lnSpc>
                <a:spcPct val="80000"/>
              </a:lnSpc>
              <a:spcBef>
                <a:spcPts val="0"/>
              </a:spcBef>
              <a:buNone/>
              <a:defRPr/>
            </a:pPr>
            <a:r>
              <a:rPr lang="en-US" sz="2600" b="1" dirty="0"/>
              <a:t>3% </a:t>
            </a:r>
            <a:r>
              <a:rPr lang="en-US" sz="2600" dirty="0"/>
              <a:t>of all applications approved as of October 2 selected from error prone for the school year </a:t>
            </a:r>
            <a:r>
              <a:rPr lang="en-US" sz="2600" b="1" dirty="0"/>
              <a:t>OR</a:t>
            </a:r>
            <a:r>
              <a:rPr lang="en-US" sz="2600" dirty="0"/>
              <a:t> </a:t>
            </a:r>
          </a:p>
          <a:p>
            <a:pPr>
              <a:lnSpc>
                <a:spcPct val="80000"/>
              </a:lnSpc>
              <a:spcBef>
                <a:spcPts val="0"/>
              </a:spcBef>
              <a:buNone/>
              <a:defRPr/>
            </a:pPr>
            <a:r>
              <a:rPr lang="en-US" sz="2600" dirty="0"/>
              <a:t>3,000 error prone approved applications as of</a:t>
            </a:r>
          </a:p>
          <a:p>
            <a:pPr>
              <a:lnSpc>
                <a:spcPct val="80000"/>
              </a:lnSpc>
              <a:spcBef>
                <a:spcPts val="0"/>
              </a:spcBef>
              <a:buNone/>
              <a:defRPr/>
            </a:pPr>
            <a:r>
              <a:rPr lang="en-US" sz="2600" dirty="0"/>
              <a:t>October 3 for the school year.</a:t>
            </a:r>
          </a:p>
          <a:p>
            <a:pPr eaLnBrk="1" fontAlgn="auto" hangingPunct="1">
              <a:lnSpc>
                <a:spcPct val="80000"/>
              </a:lnSpc>
              <a:spcAft>
                <a:spcPts val="0"/>
              </a:spcAft>
              <a:buFontTx/>
              <a:buNone/>
              <a:defRPr/>
            </a:pPr>
            <a:endParaRPr lang="en-US" sz="2800" dirty="0">
              <a:solidFill>
                <a:schemeClr val="accent4">
                  <a:lumMod val="50000"/>
                </a:schemeClr>
              </a:solidFill>
            </a:endParaRPr>
          </a:p>
          <a:p>
            <a:pPr eaLnBrk="1" fontAlgn="auto" hangingPunct="1">
              <a:lnSpc>
                <a:spcPct val="80000"/>
              </a:lnSpc>
              <a:spcAft>
                <a:spcPts val="0"/>
              </a:spcAft>
              <a:buFontTx/>
              <a:buNone/>
              <a:defRPr/>
            </a:pPr>
            <a:endParaRPr lang="en-US" sz="2400" dirty="0">
              <a:solidFill>
                <a:schemeClr val="accent4">
                  <a:lumMod val="50000"/>
                </a:schemeClr>
              </a:solidFill>
            </a:endParaRPr>
          </a:p>
          <a:p>
            <a:pPr eaLnBrk="1" fontAlgn="auto" hangingPunct="1">
              <a:lnSpc>
                <a:spcPct val="80000"/>
              </a:lnSpc>
              <a:spcAft>
                <a:spcPts val="0"/>
              </a:spcAft>
              <a:buFontTx/>
              <a:buNone/>
              <a:defRPr/>
            </a:pPr>
            <a:endParaRPr lang="en-US" sz="2400" dirty="0">
              <a:solidFill>
                <a:srgbClr val="620062"/>
              </a:solidFill>
            </a:endParaRPr>
          </a:p>
        </p:txBody>
      </p:sp>
      <p:pic>
        <p:nvPicPr>
          <p:cNvPr id="5" name="Graphic 4" descr="Graph and note paper with pencils">
            <a:extLst>
              <a:ext uri="{FF2B5EF4-FFF2-40B4-BE49-F238E27FC236}">
                <a16:creationId xmlns:a16="http://schemas.microsoft.com/office/drawing/2014/main" id="{57B88324-BCC8-4416-AF9C-D0C5F95046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9520" y="2993923"/>
            <a:ext cx="4195905" cy="4195905"/>
          </a:xfrm>
          <a:prstGeom prst="rect">
            <a:avLst/>
          </a:prstGeom>
        </p:spPr>
      </p:pic>
      <p:sp>
        <p:nvSpPr>
          <p:cNvPr id="6" name="TextBox 5">
            <a:extLst>
              <a:ext uri="{FF2B5EF4-FFF2-40B4-BE49-F238E27FC236}">
                <a16:creationId xmlns:a16="http://schemas.microsoft.com/office/drawing/2014/main" id="{92A1E61E-F622-44D2-9675-3F414F238E1A}"/>
              </a:ext>
            </a:extLst>
          </p:cNvPr>
          <p:cNvSpPr txBox="1"/>
          <p:nvPr/>
        </p:nvSpPr>
        <p:spPr>
          <a:xfrm>
            <a:off x="4399280" y="4704080"/>
            <a:ext cx="1310640" cy="707886"/>
          </a:xfrm>
          <a:prstGeom prst="rect">
            <a:avLst/>
          </a:prstGeom>
          <a:noFill/>
        </p:spPr>
        <p:txBody>
          <a:bodyPr wrap="square" rtlCol="0">
            <a:spAutoFit/>
          </a:bodyPr>
          <a:lstStyle/>
          <a:p>
            <a:pPr algn="ctr"/>
            <a:r>
              <a:rPr lang="en-US" sz="2000" dirty="0">
                <a:latin typeface="Comic Sans MS" panose="030F0702030302020204" pitchFamily="66" charset="0"/>
              </a:rPr>
              <a:t>3% or   3,000</a:t>
            </a:r>
          </a:p>
        </p:txBody>
      </p:sp>
    </p:spTree>
    <p:extLst>
      <p:ext uri="{BB962C8B-B14F-4D97-AF65-F5344CB8AC3E}">
        <p14:creationId xmlns:p14="http://schemas.microsoft.com/office/powerpoint/2010/main" val="3544578937"/>
      </p:ext>
    </p:extLst>
  </p:cSld>
  <p:clrMapOvr>
    <a:masterClrMapping/>
  </p:clrMapOvr>
  <mc:AlternateContent xmlns:mc="http://schemas.openxmlformats.org/markup-compatibility/2006" xmlns:p14="http://schemas.microsoft.com/office/powerpoint/2010/main">
    <mc:Choice Requires="p14">
      <p:transition p14:dur="0" advTm="116823"/>
    </mc:Choice>
    <mc:Fallback xmlns="">
      <p:transition advTm="11682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8680" y="649545"/>
            <a:ext cx="8686800" cy="381000"/>
          </a:xfrm>
        </p:spPr>
        <p:txBody>
          <a:bodyPr>
            <a:noAutofit/>
          </a:bodyPr>
          <a:lstStyle/>
          <a:p>
            <a:pPr marL="54864">
              <a:defRPr/>
            </a:pPr>
            <a:r>
              <a:rPr lang="en-US" sz="4000" b="1" dirty="0"/>
              <a:t>Example # 1 for Standard</a:t>
            </a:r>
            <a:br>
              <a:rPr lang="en-US" sz="4300" b="1" dirty="0">
                <a:effectLst/>
              </a:rPr>
            </a:br>
            <a:endParaRPr lang="en-US" sz="4300" b="1" dirty="0">
              <a:effectLst/>
            </a:endParaRPr>
          </a:p>
        </p:txBody>
      </p:sp>
      <p:graphicFrame>
        <p:nvGraphicFramePr>
          <p:cNvPr id="26629" name="Rectangle 3">
            <a:extLst>
              <a:ext uri="{FF2B5EF4-FFF2-40B4-BE49-F238E27FC236}">
                <a16:creationId xmlns:a16="http://schemas.microsoft.com/office/drawing/2014/main" id="{214AFA81-0D35-038F-7777-B23382E3E8B9}"/>
              </a:ext>
            </a:extLst>
          </p:cNvPr>
          <p:cNvGraphicFramePr>
            <a:graphicFrameLocks noGrp="1"/>
          </p:cNvGraphicFramePr>
          <p:nvPr>
            <p:ph idx="1"/>
            <p:extLst>
              <p:ext uri="{D42A27DB-BD31-4B8C-83A1-F6EECF244321}">
                <p14:modId xmlns:p14="http://schemas.microsoft.com/office/powerpoint/2010/main" val="3540298928"/>
              </p:ext>
            </p:extLst>
          </p:nvPr>
        </p:nvGraphicFramePr>
        <p:xfrm>
          <a:off x="824144" y="1554480"/>
          <a:ext cx="7791536" cy="275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105487" y="4663979"/>
            <a:ext cx="4800600" cy="954107"/>
          </a:xfrm>
          <a:prstGeom prst="rect">
            <a:avLst/>
          </a:prstGeom>
          <a:noFill/>
          <a:ln w="57150" cmpd="sng">
            <a:solidFill>
              <a:schemeClr val="bg2">
                <a:lumMod val="25000"/>
              </a:schemeClr>
            </a:solidFill>
            <a:prstDash val="solid"/>
          </a:ln>
        </p:spPr>
        <p:txBody>
          <a:bodyPr wrap="square" rtlCol="0">
            <a:spAutoFit/>
          </a:bodyPr>
          <a:lstStyle/>
          <a:p>
            <a:pPr eaLnBrk="1" fontAlgn="auto" hangingPunct="1">
              <a:spcAft>
                <a:spcPts val="0"/>
              </a:spcAft>
              <a:defRPr/>
            </a:pPr>
            <a:r>
              <a:rPr lang="en-US" sz="2800" b="1">
                <a:solidFill>
                  <a:schemeClr val="tx2"/>
                </a:solidFill>
                <a:latin typeface="Arial Rounded MT Bold" panose="020F0704030504030204" pitchFamily="34" charset="0"/>
              </a:rPr>
              <a:t>Example: 3%  X  245 = 7.35</a:t>
            </a:r>
          </a:p>
          <a:p>
            <a:pPr algn="ctr" eaLnBrk="1" fontAlgn="auto" hangingPunct="1">
              <a:spcAft>
                <a:spcPts val="0"/>
              </a:spcAft>
              <a:defRPr/>
            </a:pPr>
            <a:r>
              <a:rPr lang="en-US" sz="2800" b="1">
                <a:solidFill>
                  <a:schemeClr val="tx2"/>
                </a:solidFill>
                <a:latin typeface="Arial Rounded MT Bold" panose="020F0704030504030204" pitchFamily="34" charset="0"/>
              </a:rPr>
              <a:t># to verify = 8</a:t>
            </a:r>
          </a:p>
        </p:txBody>
      </p:sp>
    </p:spTree>
    <p:extLst>
      <p:ext uri="{BB962C8B-B14F-4D97-AF65-F5344CB8AC3E}">
        <p14:creationId xmlns:p14="http://schemas.microsoft.com/office/powerpoint/2010/main" val="705245535"/>
      </p:ext>
    </p:extLst>
  </p:cSld>
  <p:clrMapOvr>
    <a:masterClrMapping/>
  </p:clrMapOvr>
  <mc:AlternateContent xmlns:mc="http://schemas.openxmlformats.org/markup-compatibility/2006" xmlns:p14="http://schemas.microsoft.com/office/powerpoint/2010/main">
    <mc:Choice Requires="p14">
      <p:transition p14:dur="0" advTm="67413"/>
    </mc:Choice>
    <mc:Fallback xmlns="">
      <p:transition advTm="6741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408429" y="555979"/>
            <a:ext cx="7404101" cy="1193968"/>
          </a:xfrm>
          <a:noFill/>
          <a:ln w="38100">
            <a:noFill/>
            <a:miter lim="800000"/>
          </a:ln>
        </p:spPr>
        <p:txBody>
          <a:bodyPr vert="horz" lIns="91440" tIns="45720" rIns="91440" bIns="45720" rtlCol="0" anchor="ctr">
            <a:normAutofit/>
          </a:bodyPr>
          <a:lstStyle/>
          <a:p>
            <a:pPr marL="54864" algn="ctr" fontAlgn="auto">
              <a:spcAft>
                <a:spcPts val="0"/>
              </a:spcAft>
              <a:defRPr/>
            </a:pPr>
            <a:r>
              <a:rPr lang="en-US" sz="4000" b="1" kern="1200" dirty="0">
                <a:solidFill>
                  <a:srgbClr val="3F3F3F"/>
                </a:solidFill>
                <a:effectLst/>
                <a:latin typeface="+mj-lt"/>
                <a:ea typeface="+mj-ea"/>
                <a:cs typeface="+mj-cs"/>
              </a:rPr>
              <a:t>Example # 2 for Standard</a:t>
            </a:r>
            <a:br>
              <a:rPr lang="en-US" sz="3100" b="1" kern="1200" dirty="0">
                <a:solidFill>
                  <a:srgbClr val="3F3F3F"/>
                </a:solidFill>
                <a:effectLst/>
                <a:latin typeface="+mj-lt"/>
                <a:ea typeface="+mj-ea"/>
                <a:cs typeface="+mj-cs"/>
              </a:rPr>
            </a:br>
            <a:endParaRPr lang="en-US" sz="3100" b="1" kern="1200" dirty="0">
              <a:solidFill>
                <a:srgbClr val="3F3F3F"/>
              </a:solidFill>
              <a:effectLst/>
              <a:latin typeface="+mj-lt"/>
              <a:ea typeface="+mj-ea"/>
              <a:cs typeface="+mj-cs"/>
            </a:endParaRPr>
          </a:p>
        </p:txBody>
      </p:sp>
      <p:sp>
        <p:nvSpPr>
          <p:cNvPr id="27651" name="Content Placeholder 2"/>
          <p:cNvSpPr>
            <a:spLocks noGrp="1"/>
          </p:cNvSpPr>
          <p:nvPr>
            <p:ph idx="1"/>
          </p:nvPr>
        </p:nvSpPr>
        <p:spPr>
          <a:xfrm>
            <a:off x="1388334" y="2529565"/>
            <a:ext cx="3722145" cy="2578489"/>
          </a:xfrm>
        </p:spPr>
        <p:txBody>
          <a:bodyPr vert="horz" lIns="91440" tIns="45720" rIns="91440" bIns="45720" rtlCol="0" anchor="t">
            <a:normAutofit/>
          </a:bodyPr>
          <a:lstStyle/>
          <a:p>
            <a:pPr fontAlgn="auto">
              <a:spcAft>
                <a:spcPts val="0"/>
              </a:spcAft>
              <a:defRPr/>
            </a:pPr>
            <a:r>
              <a:rPr lang="en-US" sz="2400" dirty="0">
                <a:solidFill>
                  <a:schemeClr val="accent1">
                    <a:lumMod val="75000"/>
                  </a:schemeClr>
                </a:solidFill>
              </a:rPr>
              <a:t>135 approved free and  reduced applications on file</a:t>
            </a:r>
          </a:p>
          <a:p>
            <a:pPr fontAlgn="auto">
              <a:spcAft>
                <a:spcPts val="0"/>
              </a:spcAft>
              <a:defRPr/>
            </a:pPr>
            <a:r>
              <a:rPr lang="en-US" sz="2400" dirty="0">
                <a:solidFill>
                  <a:schemeClr val="accent1">
                    <a:lumMod val="75000"/>
                  </a:schemeClr>
                </a:solidFill>
              </a:rPr>
              <a:t>3 applications make up the Error Prone Sample </a:t>
            </a:r>
          </a:p>
          <a:p>
            <a:pPr fontAlgn="auto">
              <a:spcAft>
                <a:spcPts val="0"/>
              </a:spcAft>
              <a:defRPr/>
            </a:pPr>
            <a:endParaRPr lang="en-US" sz="1700" dirty="0">
              <a:solidFill>
                <a:schemeClr val="tx1"/>
              </a:solidFill>
            </a:endParaRPr>
          </a:p>
        </p:txBody>
      </p:sp>
      <p:sp>
        <p:nvSpPr>
          <p:cNvPr id="5" name="TextBox 4"/>
          <p:cNvSpPr txBox="1"/>
          <p:nvPr/>
        </p:nvSpPr>
        <p:spPr>
          <a:xfrm>
            <a:off x="4732010" y="2101480"/>
            <a:ext cx="3642212" cy="3262845"/>
          </a:xfrm>
          <a:prstGeom prst="rect">
            <a:avLst/>
          </a:prstGeom>
        </p:spPr>
        <p:txBody>
          <a:bodyPr vert="horz" lIns="91440" tIns="45720" rIns="91440" bIns="45720" rtlCol="0" anchor="t">
            <a:normAutofit/>
          </a:bodyPr>
          <a:lstStyle/>
          <a:p>
            <a:pPr algn="ctr" defTabSz="914400" fontAlgn="auto">
              <a:lnSpc>
                <a:spcPct val="90000"/>
              </a:lnSpc>
              <a:spcAft>
                <a:spcPts val="600"/>
              </a:spcAft>
              <a:defRPr/>
            </a:pPr>
            <a:r>
              <a:rPr lang="en-US" sz="2400" b="1" dirty="0">
                <a:solidFill>
                  <a:schemeClr val="accent1">
                    <a:lumMod val="75000"/>
                  </a:schemeClr>
                </a:solidFill>
              </a:rPr>
              <a:t>Example: </a:t>
            </a:r>
          </a:p>
          <a:p>
            <a:pPr algn="ctr" defTabSz="914400" fontAlgn="auto">
              <a:lnSpc>
                <a:spcPct val="90000"/>
              </a:lnSpc>
              <a:spcAft>
                <a:spcPts val="600"/>
              </a:spcAft>
              <a:defRPr/>
            </a:pPr>
            <a:r>
              <a:rPr lang="en-US" sz="2400" b="1" dirty="0">
                <a:solidFill>
                  <a:schemeClr val="accent1">
                    <a:lumMod val="75000"/>
                  </a:schemeClr>
                </a:solidFill>
              </a:rPr>
              <a:t>3%  X  135 = 4.05</a:t>
            </a:r>
          </a:p>
          <a:p>
            <a:pPr algn="ctr" defTabSz="914400" fontAlgn="auto">
              <a:lnSpc>
                <a:spcPct val="90000"/>
              </a:lnSpc>
              <a:spcAft>
                <a:spcPts val="600"/>
              </a:spcAft>
              <a:defRPr/>
            </a:pPr>
            <a:r>
              <a:rPr lang="en-US" sz="2400" b="1" dirty="0">
                <a:solidFill>
                  <a:schemeClr val="accent1">
                    <a:lumMod val="75000"/>
                  </a:schemeClr>
                </a:solidFill>
              </a:rPr>
              <a:t># to verify = 5</a:t>
            </a:r>
          </a:p>
        </p:txBody>
      </p:sp>
      <p:pic>
        <p:nvPicPr>
          <p:cNvPr id="3" name="Picture 2" descr="Icon&#10;&#10;Description automatically generated">
            <a:extLst>
              <a:ext uri="{FF2B5EF4-FFF2-40B4-BE49-F238E27FC236}">
                <a16:creationId xmlns:a16="http://schemas.microsoft.com/office/drawing/2014/main" id="{2EFEBDAC-895C-C530-B855-1675079A7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0397" y="3336663"/>
            <a:ext cx="2605437" cy="2605437"/>
          </a:xfrm>
          <a:prstGeom prst="rect">
            <a:avLst/>
          </a:prstGeom>
        </p:spPr>
      </p:pic>
    </p:spTree>
    <p:extLst>
      <p:ext uri="{BB962C8B-B14F-4D97-AF65-F5344CB8AC3E}">
        <p14:creationId xmlns:p14="http://schemas.microsoft.com/office/powerpoint/2010/main" val="2507995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39132"/>
    </mc:Choice>
    <mc:Fallback xmlns="">
      <p:transition advTm="3913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809068" y="501651"/>
            <a:ext cx="3296505" cy="1716255"/>
          </a:xfrm>
        </p:spPr>
        <p:txBody>
          <a:bodyPr vert="horz" lIns="91440" tIns="45720" rIns="91440" bIns="45720" rtlCol="0" anchor="b">
            <a:normAutofit/>
          </a:bodyPr>
          <a:lstStyle/>
          <a:p>
            <a:pPr marL="54864" algn="ctr" fontAlgn="auto">
              <a:spcAft>
                <a:spcPts val="0"/>
              </a:spcAft>
              <a:defRPr/>
            </a:pPr>
            <a:r>
              <a:rPr lang="en-US" sz="3800" b="1" kern="1200" dirty="0">
                <a:solidFill>
                  <a:schemeClr val="accent1">
                    <a:lumMod val="75000"/>
                  </a:schemeClr>
                </a:solidFill>
                <a:effectLst/>
                <a:latin typeface="+mj-lt"/>
                <a:ea typeface="+mj-ea"/>
                <a:cs typeface="+mj-cs"/>
              </a:rPr>
              <a:t>Alternate One Sample</a:t>
            </a:r>
          </a:p>
        </p:txBody>
      </p:sp>
      <p:sp>
        <p:nvSpPr>
          <p:cNvPr id="31747" name="Rectangle 3"/>
          <p:cNvSpPr>
            <a:spLocks noGrp="1" noChangeArrowheads="1"/>
          </p:cNvSpPr>
          <p:nvPr>
            <p:ph type="body" sz="half" idx="1"/>
          </p:nvPr>
        </p:nvSpPr>
        <p:spPr>
          <a:xfrm>
            <a:off x="4794437" y="2334410"/>
            <a:ext cx="3521222" cy="4021940"/>
          </a:xfrm>
        </p:spPr>
        <p:txBody>
          <a:bodyPr vert="horz" lIns="91440" tIns="45720" rIns="91440" bIns="45720" rtlCol="0" anchor="t">
            <a:normAutofit/>
          </a:bodyPr>
          <a:lstStyle/>
          <a:p>
            <a:pPr marL="0" indent="0">
              <a:buNone/>
            </a:pPr>
            <a:r>
              <a:rPr lang="en-US" altLang="en-US" sz="1800" b="1" dirty="0">
                <a:solidFill>
                  <a:schemeClr val="tx1">
                    <a:alpha val="80000"/>
                  </a:schemeClr>
                </a:solidFill>
              </a:rPr>
              <a:t>Verify the </a:t>
            </a:r>
            <a:r>
              <a:rPr lang="en-US" altLang="en-US" sz="1800" b="1" u="sng" dirty="0">
                <a:solidFill>
                  <a:schemeClr val="tx1">
                    <a:alpha val="80000"/>
                  </a:schemeClr>
                </a:solidFill>
              </a:rPr>
              <a:t>lesser</a:t>
            </a:r>
            <a:r>
              <a:rPr lang="en-US" altLang="en-US" sz="1800" b="1" dirty="0">
                <a:solidFill>
                  <a:schemeClr val="tx1">
                    <a:alpha val="80000"/>
                  </a:schemeClr>
                </a:solidFill>
              </a:rPr>
              <a:t> of:</a:t>
            </a:r>
          </a:p>
          <a:p>
            <a:r>
              <a:rPr lang="en-US" altLang="en-US" sz="1800" b="1" dirty="0">
                <a:solidFill>
                  <a:schemeClr val="tx1">
                    <a:alpha val="80000"/>
                  </a:schemeClr>
                </a:solidFill>
              </a:rPr>
              <a:t>3% </a:t>
            </a:r>
            <a:r>
              <a:rPr lang="en-US" altLang="en-US" sz="1800" dirty="0">
                <a:solidFill>
                  <a:schemeClr val="tx1">
                    <a:alpha val="80000"/>
                  </a:schemeClr>
                </a:solidFill>
              </a:rPr>
              <a:t>of all approved applications selected at </a:t>
            </a:r>
            <a:r>
              <a:rPr lang="en-US" altLang="en-US" sz="1800" b="1" u="sng" dirty="0">
                <a:solidFill>
                  <a:schemeClr val="tx1">
                    <a:alpha val="80000"/>
                  </a:schemeClr>
                </a:solidFill>
              </a:rPr>
              <a:t>random</a:t>
            </a:r>
            <a:r>
              <a:rPr lang="en-US" altLang="en-US" sz="1800" dirty="0">
                <a:solidFill>
                  <a:schemeClr val="tx1">
                    <a:alpha val="80000"/>
                  </a:schemeClr>
                </a:solidFill>
              </a:rPr>
              <a:t> as of October 2 </a:t>
            </a:r>
          </a:p>
          <a:p>
            <a:pPr marL="0" indent="0">
              <a:buNone/>
            </a:pPr>
            <a:r>
              <a:rPr lang="en-US" altLang="en-US" sz="1800" b="1" dirty="0">
                <a:solidFill>
                  <a:schemeClr val="tx1">
                    <a:alpha val="80000"/>
                  </a:schemeClr>
                </a:solidFill>
              </a:rPr>
              <a:t>OR</a:t>
            </a:r>
          </a:p>
          <a:p>
            <a:r>
              <a:rPr lang="en-US" altLang="en-US" sz="1800" b="1" dirty="0">
                <a:solidFill>
                  <a:schemeClr val="tx1">
                    <a:alpha val="80000"/>
                  </a:schemeClr>
                </a:solidFill>
              </a:rPr>
              <a:t>3,000 applications selected at </a:t>
            </a:r>
            <a:r>
              <a:rPr lang="en-US" altLang="en-US" sz="1800" b="1" u="sng" dirty="0">
                <a:solidFill>
                  <a:schemeClr val="tx1">
                    <a:alpha val="80000"/>
                  </a:schemeClr>
                </a:solidFill>
              </a:rPr>
              <a:t>random</a:t>
            </a:r>
            <a:r>
              <a:rPr lang="en-US" altLang="en-US" sz="1800" b="1" dirty="0">
                <a:solidFill>
                  <a:schemeClr val="tx1">
                    <a:alpha val="80000"/>
                  </a:schemeClr>
                </a:solidFill>
              </a:rPr>
              <a:t> from all the applications approved as of October 2</a:t>
            </a:r>
            <a:endParaRPr lang="en-US" altLang="en-US" sz="1800" dirty="0">
              <a:solidFill>
                <a:schemeClr val="tx1">
                  <a:alpha val="80000"/>
                </a:schemeClr>
              </a:solidFill>
            </a:endParaRPr>
          </a:p>
        </p:txBody>
      </p:sp>
      <p:pic>
        <p:nvPicPr>
          <p:cNvPr id="3" name="Graphic 2" descr="Graph paper with calculator, ruler, highlighter, and pencils">
            <a:extLst>
              <a:ext uri="{FF2B5EF4-FFF2-40B4-BE49-F238E27FC236}">
                <a16:creationId xmlns:a16="http://schemas.microsoft.com/office/drawing/2014/main" id="{7768E9E7-0E85-4798-B574-479E2C64CC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576" y="568027"/>
            <a:ext cx="4773759" cy="4773759"/>
          </a:xfrm>
          <a:prstGeom prst="rect">
            <a:avLst/>
          </a:prstGeom>
        </p:spPr>
      </p:pic>
      <p:sp>
        <p:nvSpPr>
          <p:cNvPr id="6" name="TextBox 5">
            <a:extLst>
              <a:ext uri="{FF2B5EF4-FFF2-40B4-BE49-F238E27FC236}">
                <a16:creationId xmlns:a16="http://schemas.microsoft.com/office/drawing/2014/main" id="{07F6DB0F-EBB3-4BD7-A265-97C308EA47D4}"/>
              </a:ext>
            </a:extLst>
          </p:cNvPr>
          <p:cNvSpPr txBox="1"/>
          <p:nvPr/>
        </p:nvSpPr>
        <p:spPr>
          <a:xfrm>
            <a:off x="585875" y="4787154"/>
            <a:ext cx="4077565" cy="449350"/>
          </a:xfrm>
          <a:prstGeom prst="rect">
            <a:avLst/>
          </a:prstGeom>
          <a:solidFill>
            <a:schemeClr val="accent1">
              <a:lumMod val="75000"/>
              <a:alpha val="48000"/>
            </a:schemeClr>
          </a:solidFill>
          <a:ln>
            <a:noFill/>
          </a:ln>
        </p:spPr>
        <p:txBody>
          <a:bodyPr wrap="square" rtlCol="0">
            <a:noAutofit/>
          </a:bodyPr>
          <a:lstStyle/>
          <a:p>
            <a:pPr algn="ctr">
              <a:spcAft>
                <a:spcPts val="600"/>
              </a:spcAft>
            </a:pPr>
            <a:r>
              <a:rPr lang="en-US" sz="2400" b="1" dirty="0">
                <a:solidFill>
                  <a:schemeClr val="accent1">
                    <a:lumMod val="75000"/>
                  </a:schemeClr>
                </a:solidFill>
              </a:rPr>
              <a:t>3% or 3,000</a:t>
            </a:r>
          </a:p>
        </p:txBody>
      </p:sp>
    </p:spTree>
    <p:extLst>
      <p:ext uri="{BB962C8B-B14F-4D97-AF65-F5344CB8AC3E}">
        <p14:creationId xmlns:p14="http://schemas.microsoft.com/office/powerpoint/2010/main" val="357789790"/>
      </p:ext>
    </p:extLst>
  </p:cSld>
  <p:clrMapOvr>
    <a:masterClrMapping/>
  </p:clrMapOvr>
  <mc:AlternateContent xmlns:mc="http://schemas.openxmlformats.org/markup-compatibility/2006" xmlns:p14="http://schemas.microsoft.com/office/powerpoint/2010/main">
    <mc:Choice Requires="p14">
      <p:transition p14:dur="0" advTm="38345"/>
    </mc:Choice>
    <mc:Fallback xmlns="">
      <p:transition advTm="3834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5925" y="336614"/>
            <a:ext cx="7288583" cy="1167963"/>
          </a:xfrm>
        </p:spPr>
        <p:txBody>
          <a:bodyPr vert="horz" lIns="91440" tIns="45720" rIns="91440" bIns="45720" rtlCol="0" anchor="ctr">
            <a:normAutofit/>
          </a:bodyPr>
          <a:lstStyle/>
          <a:p>
            <a:pPr fontAlgn="auto">
              <a:spcAft>
                <a:spcPts val="0"/>
              </a:spcAft>
              <a:defRPr/>
            </a:pPr>
            <a:r>
              <a:rPr lang="en-US" sz="3500" b="1" kern="1200" dirty="0">
                <a:solidFill>
                  <a:schemeClr val="accent1">
                    <a:lumMod val="75000"/>
                  </a:schemeClr>
                </a:solidFill>
                <a:effectLst/>
                <a:latin typeface="+mj-lt"/>
                <a:ea typeface="+mj-ea"/>
                <a:cs typeface="+mj-cs"/>
              </a:rPr>
              <a:t>Example of Alternate One</a:t>
            </a:r>
          </a:p>
        </p:txBody>
      </p:sp>
      <p:sp>
        <p:nvSpPr>
          <p:cNvPr id="32771" name="Text Placeholder 2"/>
          <p:cNvSpPr>
            <a:spLocks noGrp="1"/>
          </p:cNvSpPr>
          <p:nvPr>
            <p:ph type="body" sz="half" idx="1"/>
          </p:nvPr>
        </p:nvSpPr>
        <p:spPr>
          <a:xfrm>
            <a:off x="1037673" y="1774276"/>
            <a:ext cx="7391400" cy="4525963"/>
          </a:xfrm>
        </p:spPr>
        <p:txBody>
          <a:bodyPr>
            <a:normAutofit/>
          </a:bodyPr>
          <a:lstStyle/>
          <a:p>
            <a:pPr eaLnBrk="1" hangingPunct="1"/>
            <a:r>
              <a:rPr lang="en-US" altLang="en-US" sz="2400" dirty="0"/>
              <a:t>2001 approved free and reduced applications on file</a:t>
            </a:r>
          </a:p>
          <a:p>
            <a:pPr eaLnBrk="1" hangingPunct="1">
              <a:buFont typeface="Wingdings 2" pitchFamily="18" charset="2"/>
              <a:buNone/>
            </a:pPr>
            <a:endParaRPr lang="en-US" altLang="en-US" dirty="0"/>
          </a:p>
        </p:txBody>
      </p:sp>
      <p:graphicFrame>
        <p:nvGraphicFramePr>
          <p:cNvPr id="32773" name="TextBox 4">
            <a:extLst>
              <a:ext uri="{FF2B5EF4-FFF2-40B4-BE49-F238E27FC236}">
                <a16:creationId xmlns:a16="http://schemas.microsoft.com/office/drawing/2014/main" id="{479BED91-6E1D-57F2-9491-2DD2A61EC9CC}"/>
              </a:ext>
            </a:extLst>
          </p:cNvPr>
          <p:cNvGraphicFramePr/>
          <p:nvPr>
            <p:extLst>
              <p:ext uri="{D42A27DB-BD31-4B8C-83A1-F6EECF244321}">
                <p14:modId xmlns:p14="http://schemas.microsoft.com/office/powerpoint/2010/main" val="3567994747"/>
              </p:ext>
            </p:extLst>
          </p:nvPr>
        </p:nvGraphicFramePr>
        <p:xfrm>
          <a:off x="635437" y="2341135"/>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4248210"/>
      </p:ext>
    </p:extLst>
  </p:cSld>
  <p:clrMapOvr>
    <a:masterClrMapping/>
  </p:clrMapOvr>
  <mc:AlternateContent xmlns:mc="http://schemas.openxmlformats.org/markup-compatibility/2006" xmlns:p14="http://schemas.microsoft.com/office/powerpoint/2010/main">
    <mc:Choice Requires="p14">
      <p:transition p14:dur="0" advTm="22240"/>
    </mc:Choice>
    <mc:Fallback xmlns="">
      <p:transition advTm="222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47343" y="1212062"/>
            <a:ext cx="3264045" cy="5504688"/>
          </a:xfrm>
        </p:spPr>
        <p:txBody>
          <a:bodyPr vert="horz" lIns="91440" tIns="45720" rIns="91440" bIns="45720" rtlCol="0">
            <a:normAutofit/>
          </a:bodyPr>
          <a:lstStyle/>
          <a:p>
            <a:pPr marL="54864" defTabSz="914400" fontAlgn="auto">
              <a:spcAft>
                <a:spcPts val="0"/>
              </a:spcAft>
              <a:defRPr/>
            </a:pPr>
            <a:r>
              <a:rPr lang="en-US" sz="4000" b="1" dirty="0">
                <a:solidFill>
                  <a:schemeClr val="accent1">
                    <a:lumMod val="75000"/>
                  </a:schemeClr>
                </a:solidFill>
                <a:effectLst/>
              </a:rPr>
              <a:t>Learning Objectives</a:t>
            </a:r>
          </a:p>
        </p:txBody>
      </p:sp>
      <p:graphicFrame>
        <p:nvGraphicFramePr>
          <p:cNvPr id="11269" name="Rectangle 3">
            <a:extLst>
              <a:ext uri="{FF2B5EF4-FFF2-40B4-BE49-F238E27FC236}">
                <a16:creationId xmlns:a16="http://schemas.microsoft.com/office/drawing/2014/main" id="{31FC803E-790D-AB45-8368-15670B9D23EF}"/>
              </a:ext>
            </a:extLst>
          </p:cNvPr>
          <p:cNvGraphicFramePr>
            <a:graphicFrameLocks noGrp="1"/>
          </p:cNvGraphicFramePr>
          <p:nvPr>
            <p:ph idx="1"/>
            <p:extLst>
              <p:ext uri="{D42A27DB-BD31-4B8C-83A1-F6EECF244321}">
                <p14:modId xmlns:p14="http://schemas.microsoft.com/office/powerpoint/2010/main" val="311943254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14180"/>
      </p:ext>
    </p:extLst>
  </p:cSld>
  <p:clrMapOvr>
    <a:masterClrMapping/>
  </p:clrMapOvr>
  <mc:AlternateContent xmlns:mc="http://schemas.openxmlformats.org/markup-compatibility/2006" xmlns:p14="http://schemas.microsoft.com/office/powerpoint/2010/main">
    <mc:Choice Requires="p14">
      <p:transition p14:dur="0" advTm="13643"/>
    </mc:Choice>
    <mc:Fallback xmlns="">
      <p:transition advTm="1364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33797" name="Group 3379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3380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3798"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380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379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380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381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380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382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380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81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381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381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3814" name="Group 3381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3381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81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81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81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81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82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82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82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82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82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82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82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3828" name="Rectangle 3382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383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18D716F3-3DF7-1BE7-882C-793E1D95F1CB}"/>
              </a:ext>
            </a:extLst>
          </p:cNvPr>
          <p:cNvSpPr txBox="1">
            <a:spLocks/>
          </p:cNvSpPr>
          <p:nvPr/>
        </p:nvSpPr>
        <p:spPr>
          <a:xfrm>
            <a:off x="1360045" y="648753"/>
            <a:ext cx="626280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defRPr/>
            </a:pPr>
            <a:r>
              <a:rPr lang="en-US" sz="3500" b="1" dirty="0">
                <a:solidFill>
                  <a:schemeClr val="accent1">
                    <a:lumMod val="75000"/>
                  </a:schemeClr>
                </a:solidFill>
              </a:rPr>
              <a:t>Example of Alternate Two</a:t>
            </a:r>
            <a:br>
              <a:rPr lang="en-US" sz="2000" b="1" i="1" dirty="0">
                <a:solidFill>
                  <a:schemeClr val="accent1">
                    <a:lumMod val="75000"/>
                  </a:schemeClr>
                </a:solidFill>
              </a:rPr>
            </a:br>
            <a:br>
              <a:rPr lang="en-US" sz="2000" b="1" dirty="0">
                <a:solidFill>
                  <a:schemeClr val="accent1">
                    <a:lumMod val="75000"/>
                  </a:schemeClr>
                </a:solidFill>
              </a:rPr>
            </a:br>
            <a:endParaRPr lang="en-US" sz="2000" b="1" dirty="0">
              <a:solidFill>
                <a:schemeClr val="accent1">
                  <a:lumMod val="75000"/>
                </a:schemeClr>
              </a:solidFill>
            </a:endParaRPr>
          </a:p>
        </p:txBody>
      </p:sp>
      <p:sp>
        <p:nvSpPr>
          <p:cNvPr id="33795" name="Rectangle 3"/>
          <p:cNvSpPr>
            <a:spLocks noGrp="1" noChangeArrowheads="1"/>
          </p:cNvSpPr>
          <p:nvPr>
            <p:ph type="body" sz="half" idx="1"/>
          </p:nvPr>
        </p:nvSpPr>
        <p:spPr>
          <a:xfrm>
            <a:off x="1044359" y="1581840"/>
            <a:ext cx="3629241" cy="3999407"/>
          </a:xfrm>
        </p:spPr>
        <p:txBody>
          <a:bodyPr vert="horz" lIns="91440" tIns="45720" rIns="91440" bIns="45720" rtlCol="0">
            <a:normAutofit/>
          </a:bodyPr>
          <a:lstStyle/>
          <a:p>
            <a:pPr marL="0" indent="0">
              <a:lnSpc>
                <a:spcPct val="90000"/>
              </a:lnSpc>
            </a:pPr>
            <a:r>
              <a:rPr lang="en-US" altLang="en-US" sz="2000" dirty="0">
                <a:solidFill>
                  <a:srgbClr val="000000"/>
                </a:solidFill>
              </a:rPr>
              <a:t>The </a:t>
            </a:r>
            <a:r>
              <a:rPr lang="en-US" altLang="en-US" sz="2000" b="1" dirty="0">
                <a:solidFill>
                  <a:srgbClr val="000000"/>
                </a:solidFill>
              </a:rPr>
              <a:t>lesser of the sum of:</a:t>
            </a:r>
          </a:p>
          <a:p>
            <a:pPr marL="0" indent="0">
              <a:lnSpc>
                <a:spcPct val="90000"/>
              </a:lnSpc>
              <a:buNone/>
            </a:pPr>
            <a:r>
              <a:rPr lang="en-US" altLang="en-US" sz="2000" b="1" dirty="0">
                <a:solidFill>
                  <a:srgbClr val="000000"/>
                </a:solidFill>
              </a:rPr>
              <a:t>1000 </a:t>
            </a:r>
            <a:r>
              <a:rPr lang="en-US" altLang="en-US" sz="2000" dirty="0">
                <a:solidFill>
                  <a:srgbClr val="000000"/>
                </a:solidFill>
              </a:rPr>
              <a:t>applications approved as October 2 </a:t>
            </a:r>
          </a:p>
          <a:p>
            <a:pPr marL="0" indent="0">
              <a:lnSpc>
                <a:spcPct val="90000"/>
              </a:lnSpc>
            </a:pPr>
            <a:r>
              <a:rPr lang="en-US" altLang="en-US" sz="2000" b="1" dirty="0">
                <a:solidFill>
                  <a:srgbClr val="000000"/>
                </a:solidFill>
              </a:rPr>
              <a:t>    OR </a:t>
            </a:r>
          </a:p>
          <a:p>
            <a:pPr marL="0" indent="0">
              <a:lnSpc>
                <a:spcPct val="90000"/>
              </a:lnSpc>
              <a:buNone/>
            </a:pPr>
            <a:r>
              <a:rPr lang="en-US" altLang="en-US" sz="2000" b="1" dirty="0">
                <a:solidFill>
                  <a:srgbClr val="000000"/>
                </a:solidFill>
              </a:rPr>
              <a:t>1%</a:t>
            </a:r>
            <a:r>
              <a:rPr lang="en-US" altLang="en-US" sz="2000" dirty="0">
                <a:solidFill>
                  <a:srgbClr val="000000"/>
                </a:solidFill>
              </a:rPr>
              <a:t> </a:t>
            </a:r>
            <a:r>
              <a:rPr lang="en-US" altLang="en-US" sz="2000" b="1" dirty="0">
                <a:solidFill>
                  <a:srgbClr val="000000"/>
                </a:solidFill>
              </a:rPr>
              <a:t>all applications </a:t>
            </a:r>
            <a:r>
              <a:rPr lang="en-US" altLang="en-US" sz="2000" dirty="0">
                <a:solidFill>
                  <a:srgbClr val="000000"/>
                </a:solidFill>
              </a:rPr>
              <a:t>approved as of October 2</a:t>
            </a:r>
          </a:p>
          <a:p>
            <a:pPr>
              <a:lnSpc>
                <a:spcPct val="90000"/>
              </a:lnSpc>
            </a:pPr>
            <a:r>
              <a:rPr lang="en-US" altLang="en-US" sz="2000" b="1" u="sng" dirty="0">
                <a:solidFill>
                  <a:srgbClr val="000000"/>
                </a:solidFill>
              </a:rPr>
              <a:t>PLUS</a:t>
            </a:r>
          </a:p>
          <a:p>
            <a:pPr marL="0" indent="0">
              <a:lnSpc>
                <a:spcPct val="90000"/>
              </a:lnSpc>
              <a:buNone/>
            </a:pPr>
            <a:r>
              <a:rPr lang="en-US" altLang="en-US" sz="2000" dirty="0">
                <a:solidFill>
                  <a:srgbClr val="000000"/>
                </a:solidFill>
              </a:rPr>
              <a:t>The </a:t>
            </a:r>
            <a:r>
              <a:rPr lang="en-US" altLang="en-US" sz="2000" b="1" dirty="0">
                <a:solidFill>
                  <a:srgbClr val="000000"/>
                </a:solidFill>
              </a:rPr>
              <a:t>lesser of 500 or .5%</a:t>
            </a:r>
            <a:r>
              <a:rPr lang="en-US" altLang="en-US" sz="2000" dirty="0">
                <a:solidFill>
                  <a:srgbClr val="000000"/>
                </a:solidFill>
              </a:rPr>
              <a:t> of all applications approved as of October 2 that provided a case number</a:t>
            </a:r>
          </a:p>
        </p:txBody>
      </p:sp>
      <p:pic>
        <p:nvPicPr>
          <p:cNvPr id="4" name="Picture 3" descr="A blue stamp with text&#10;&#10;Description automatically generated">
            <a:extLst>
              <a:ext uri="{FF2B5EF4-FFF2-40B4-BE49-F238E27FC236}">
                <a16:creationId xmlns:a16="http://schemas.microsoft.com/office/drawing/2014/main" id="{B01BEB3A-05BF-62D7-9E36-5350F400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937" y="1546606"/>
            <a:ext cx="4088720" cy="3444746"/>
          </a:xfrm>
          <a:prstGeom prst="rect">
            <a:avLst/>
          </a:prstGeom>
        </p:spPr>
      </p:pic>
    </p:spTree>
    <p:extLst>
      <p:ext uri="{BB962C8B-B14F-4D97-AF65-F5344CB8AC3E}">
        <p14:creationId xmlns:p14="http://schemas.microsoft.com/office/powerpoint/2010/main" val="2814368041"/>
      </p:ext>
    </p:extLst>
  </p:cSld>
  <p:clrMapOvr>
    <a:masterClrMapping/>
  </p:clrMapOvr>
  <mc:AlternateContent xmlns:mc="http://schemas.openxmlformats.org/markup-compatibility/2006" xmlns:p14="http://schemas.microsoft.com/office/powerpoint/2010/main">
    <mc:Choice Requires="p14">
      <p:transition p14:dur="0" advTm="52057"/>
    </mc:Choice>
    <mc:Fallback xmlns="">
      <p:transition advTm="5205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0183" y="790726"/>
            <a:ext cx="2160621" cy="3071906"/>
          </a:xfrm>
        </p:spPr>
        <p:txBody>
          <a:bodyPr vert="horz" lIns="91440" tIns="45720" rIns="91440" bIns="45720" rtlCol="0" anchor="t">
            <a:normAutofit fontScale="90000"/>
          </a:bodyPr>
          <a:lstStyle/>
          <a:p>
            <a:pPr fontAlgn="auto">
              <a:spcAft>
                <a:spcPts val="0"/>
              </a:spcAft>
              <a:defRPr/>
            </a:pPr>
            <a:r>
              <a:rPr lang="en-US" sz="3500" b="1" kern="1200" dirty="0">
                <a:solidFill>
                  <a:schemeClr val="accent1">
                    <a:lumMod val="75000"/>
                  </a:schemeClr>
                </a:solidFill>
                <a:effectLst/>
                <a:latin typeface="+mj-lt"/>
                <a:ea typeface="+mj-ea"/>
                <a:cs typeface="+mj-cs"/>
              </a:rPr>
              <a:t>Example of Alternate Two</a:t>
            </a:r>
            <a:br>
              <a:rPr lang="en-US" sz="3500" b="1" i="1" kern="1200" dirty="0">
                <a:solidFill>
                  <a:schemeClr val="accent1">
                    <a:lumMod val="75000"/>
                  </a:schemeClr>
                </a:solidFill>
                <a:effectLst/>
                <a:latin typeface="+mj-lt"/>
                <a:ea typeface="+mj-ea"/>
                <a:cs typeface="+mj-cs"/>
              </a:rPr>
            </a:br>
            <a:br>
              <a:rPr lang="en-US" sz="3500" b="1" kern="1200" dirty="0">
                <a:solidFill>
                  <a:schemeClr val="accent1">
                    <a:lumMod val="75000"/>
                  </a:schemeClr>
                </a:solidFill>
                <a:effectLst/>
                <a:latin typeface="+mj-lt"/>
                <a:ea typeface="+mj-ea"/>
                <a:cs typeface="+mj-cs"/>
              </a:rPr>
            </a:br>
            <a:endParaRPr lang="en-US" sz="3500" b="1" kern="1200" dirty="0">
              <a:solidFill>
                <a:schemeClr val="accent1">
                  <a:lumMod val="75000"/>
                </a:schemeClr>
              </a:solidFill>
              <a:effectLst/>
              <a:latin typeface="+mj-lt"/>
              <a:ea typeface="+mj-ea"/>
              <a:cs typeface="+mj-cs"/>
            </a:endParaRPr>
          </a:p>
        </p:txBody>
      </p:sp>
      <p:graphicFrame>
        <p:nvGraphicFramePr>
          <p:cNvPr id="3" name="Table 6">
            <a:extLst>
              <a:ext uri="{FF2B5EF4-FFF2-40B4-BE49-F238E27FC236}">
                <a16:creationId xmlns:a16="http://schemas.microsoft.com/office/drawing/2014/main" id="{A6968670-4C4B-4048-9939-4128488F8928}"/>
              </a:ext>
            </a:extLst>
          </p:cNvPr>
          <p:cNvGraphicFramePr>
            <a:graphicFrameLocks noGrp="1"/>
          </p:cNvGraphicFramePr>
          <p:nvPr>
            <p:extLst>
              <p:ext uri="{D42A27DB-BD31-4B8C-83A1-F6EECF244321}">
                <p14:modId xmlns:p14="http://schemas.microsoft.com/office/powerpoint/2010/main" val="3533550588"/>
              </p:ext>
            </p:extLst>
          </p:nvPr>
        </p:nvGraphicFramePr>
        <p:xfrm>
          <a:off x="3376821" y="790726"/>
          <a:ext cx="5419312" cy="5710759"/>
        </p:xfrm>
        <a:graphic>
          <a:graphicData uri="http://schemas.openxmlformats.org/drawingml/2006/table">
            <a:tbl>
              <a:tblPr firstRow="1" bandRow="1">
                <a:tableStyleId>{5C22544A-7EE6-4342-B048-85BDC9FD1C3A}</a:tableStyleId>
              </a:tblPr>
              <a:tblGrid>
                <a:gridCol w="2695380">
                  <a:extLst>
                    <a:ext uri="{9D8B030D-6E8A-4147-A177-3AD203B41FA5}">
                      <a16:colId xmlns:a16="http://schemas.microsoft.com/office/drawing/2014/main" val="3153137693"/>
                    </a:ext>
                  </a:extLst>
                </a:gridCol>
                <a:gridCol w="2723932">
                  <a:extLst>
                    <a:ext uri="{9D8B030D-6E8A-4147-A177-3AD203B41FA5}">
                      <a16:colId xmlns:a16="http://schemas.microsoft.com/office/drawing/2014/main" val="236758218"/>
                    </a:ext>
                  </a:extLst>
                </a:gridCol>
              </a:tblGrid>
              <a:tr h="1069015">
                <a:tc>
                  <a:txBody>
                    <a:bodyPr/>
                    <a:lstStyle/>
                    <a:p>
                      <a:r>
                        <a:rPr lang="en-US" sz="2000" dirty="0"/>
                        <a:t>1500 Approved Free and Reduced Applications (on file)</a:t>
                      </a:r>
                    </a:p>
                  </a:txBody>
                  <a:tcPr marL="102790" marR="102790" marT="51395" marB="51395"/>
                </a:tc>
                <a:tc>
                  <a:txBody>
                    <a:bodyPr/>
                    <a:lstStyle/>
                    <a:p>
                      <a:r>
                        <a:rPr lang="en-US" sz="2000"/>
                        <a:t>102 Applications are approved using case number </a:t>
                      </a:r>
                    </a:p>
                  </a:txBody>
                  <a:tcPr marL="102790" marR="102790" marT="51395" marB="51395"/>
                </a:tc>
                <a:extLst>
                  <a:ext uri="{0D108BD9-81ED-4DB2-BD59-A6C34878D82A}">
                    <a16:rowId xmlns:a16="http://schemas.microsoft.com/office/drawing/2014/main" val="3688647468"/>
                  </a:ext>
                </a:extLst>
              </a:tr>
              <a:tr h="1309214">
                <a:tc>
                  <a:txBody>
                    <a:bodyPr/>
                    <a:lstStyle/>
                    <a:p>
                      <a:r>
                        <a:rPr lang="en-US" sz="2000" dirty="0"/>
                        <a:t>1% of 1500 = 15 applications</a:t>
                      </a:r>
                    </a:p>
                  </a:txBody>
                  <a:tcPr marL="102790" marR="102790" marT="51395" marB="51395"/>
                </a:tc>
                <a:tc>
                  <a:txBody>
                    <a:bodyPr/>
                    <a:lstStyle/>
                    <a:p>
                      <a:r>
                        <a:rPr lang="en-US" sz="2000" dirty="0"/>
                        <a:t>.5% of 102 applications = .51 applications</a:t>
                      </a:r>
                    </a:p>
                  </a:txBody>
                  <a:tcPr marL="102790" marR="102790" marT="51395" marB="51395"/>
                </a:tc>
                <a:extLst>
                  <a:ext uri="{0D108BD9-81ED-4DB2-BD59-A6C34878D82A}">
                    <a16:rowId xmlns:a16="http://schemas.microsoft.com/office/drawing/2014/main" val="1905140305"/>
                  </a:ext>
                </a:extLst>
              </a:tr>
              <a:tr h="760646">
                <a:tc>
                  <a:txBody>
                    <a:bodyPr/>
                    <a:lstStyle/>
                    <a:p>
                      <a:r>
                        <a:rPr lang="en-US" sz="2000" dirty="0"/>
                        <a:t>15 applications</a:t>
                      </a:r>
                    </a:p>
                  </a:txBody>
                  <a:tcPr marL="102790" marR="102790" marT="51395" marB="51395"/>
                </a:tc>
                <a:tc>
                  <a:txBody>
                    <a:bodyPr/>
                    <a:lstStyle/>
                    <a:p>
                      <a:r>
                        <a:rPr lang="en-US" sz="2000" dirty="0"/>
                        <a:t>1 application</a:t>
                      </a:r>
                    </a:p>
                  </a:txBody>
                  <a:tcPr marL="102790" marR="102790" marT="51395" marB="51395"/>
                </a:tc>
                <a:extLst>
                  <a:ext uri="{0D108BD9-81ED-4DB2-BD59-A6C34878D82A}">
                    <a16:rowId xmlns:a16="http://schemas.microsoft.com/office/drawing/2014/main" val="3687624756"/>
                  </a:ext>
                </a:extLst>
              </a:tr>
              <a:tr h="1377385">
                <a:tc>
                  <a:txBody>
                    <a:bodyPr/>
                    <a:lstStyle/>
                    <a:p>
                      <a:r>
                        <a:rPr lang="en-US" sz="2000"/>
                        <a:t>**Select applications from error prone applications**</a:t>
                      </a:r>
                    </a:p>
                  </a:txBody>
                  <a:tcPr marL="102790" marR="102790" marT="51395" marB="51395"/>
                </a:tc>
                <a:tc>
                  <a:txBody>
                    <a:bodyPr/>
                    <a:lstStyle/>
                    <a:p>
                      <a:r>
                        <a:rPr lang="en-US" sz="2000"/>
                        <a:t>**Select application randomly from the approved case number applications**</a:t>
                      </a:r>
                    </a:p>
                  </a:txBody>
                  <a:tcPr marL="102790" marR="102790" marT="51395" marB="51395"/>
                </a:tc>
                <a:extLst>
                  <a:ext uri="{0D108BD9-81ED-4DB2-BD59-A6C34878D82A}">
                    <a16:rowId xmlns:a16="http://schemas.microsoft.com/office/drawing/2014/main" val="2660886975"/>
                  </a:ext>
                </a:extLst>
              </a:tr>
              <a:tr h="692119">
                <a:tc gridSpan="2">
                  <a:txBody>
                    <a:bodyPr/>
                    <a:lstStyle/>
                    <a:p>
                      <a:pPr algn="ctr"/>
                      <a:r>
                        <a:rPr lang="en-US" sz="1800" b="1" dirty="0"/>
                        <a:t>15 applications + 1 application = 16 applications to VERIFY</a:t>
                      </a:r>
                    </a:p>
                  </a:txBody>
                  <a:tcPr marL="102790" marR="102790" marT="51395" marB="51395"/>
                </a:tc>
                <a:tc hMerge="1">
                  <a:txBody>
                    <a:bodyPr/>
                    <a:lstStyle/>
                    <a:p>
                      <a:endParaRPr lang="en-US"/>
                    </a:p>
                  </a:txBody>
                  <a:tcPr/>
                </a:tc>
                <a:extLst>
                  <a:ext uri="{0D108BD9-81ED-4DB2-BD59-A6C34878D82A}">
                    <a16:rowId xmlns:a16="http://schemas.microsoft.com/office/drawing/2014/main" val="1065329645"/>
                  </a:ext>
                </a:extLst>
              </a:tr>
            </a:tbl>
          </a:graphicData>
        </a:graphic>
      </p:graphicFrame>
    </p:spTree>
    <p:extLst>
      <p:ext uri="{BB962C8B-B14F-4D97-AF65-F5344CB8AC3E}">
        <p14:creationId xmlns:p14="http://schemas.microsoft.com/office/powerpoint/2010/main" val="3319239256"/>
      </p:ext>
    </p:extLst>
  </p:cSld>
  <p:clrMapOvr>
    <a:masterClrMapping/>
  </p:clrMapOvr>
  <mc:AlternateContent xmlns:mc="http://schemas.openxmlformats.org/markup-compatibility/2006" xmlns:p14="http://schemas.microsoft.com/office/powerpoint/2010/main">
    <mc:Choice Requires="p14">
      <p:transition p14:dur="0" advTm="47155"/>
    </mc:Choice>
    <mc:Fallback xmlns="">
      <p:transition advTm="4715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59840" y="619499"/>
            <a:ext cx="7291294" cy="910589"/>
          </a:xfrm>
        </p:spPr>
        <p:txBody>
          <a:bodyPr anchor="b">
            <a:normAutofit fontScale="90000"/>
          </a:bodyPr>
          <a:lstStyle/>
          <a:p>
            <a:pPr marL="54864" algn="ctr" eaLnBrk="1" fontAlgn="auto" hangingPunct="1">
              <a:spcAft>
                <a:spcPts val="0"/>
              </a:spcAft>
              <a:defRPr/>
            </a:pPr>
            <a:br>
              <a:rPr lang="en-US" sz="2700" b="1" i="1" dirty="0">
                <a:effectLst/>
              </a:rPr>
            </a:br>
            <a:r>
              <a:rPr lang="en-US" sz="3300" b="1" dirty="0">
                <a:solidFill>
                  <a:schemeClr val="accent1">
                    <a:lumMod val="75000"/>
                  </a:schemeClr>
                </a:solidFill>
                <a:effectLst/>
              </a:rPr>
              <a:t>How Do I Complete the Sample Size?</a:t>
            </a:r>
            <a:r>
              <a:rPr lang="en-US" sz="2700" b="1" dirty="0">
                <a:effectLst/>
              </a:rPr>
              <a:t>	</a:t>
            </a:r>
          </a:p>
        </p:txBody>
      </p:sp>
      <p:sp>
        <p:nvSpPr>
          <p:cNvPr id="35843" name="Rectangle 3"/>
          <p:cNvSpPr>
            <a:spLocks noGrp="1" noChangeArrowheads="1"/>
          </p:cNvSpPr>
          <p:nvPr>
            <p:ph idx="1"/>
          </p:nvPr>
        </p:nvSpPr>
        <p:spPr>
          <a:xfrm>
            <a:off x="4655953" y="1752858"/>
            <a:ext cx="3895181" cy="3710427"/>
          </a:xfrm>
        </p:spPr>
        <p:txBody>
          <a:bodyPr anchor="t">
            <a:normAutofit/>
          </a:bodyPr>
          <a:lstStyle/>
          <a:p>
            <a:pPr eaLnBrk="1" hangingPunct="1">
              <a:spcBef>
                <a:spcPts val="600"/>
              </a:spcBef>
            </a:pPr>
            <a:r>
              <a:rPr lang="en-US" altLang="en-US" sz="1700" dirty="0">
                <a:solidFill>
                  <a:schemeClr val="tx1">
                    <a:alpha val="80000"/>
                  </a:schemeClr>
                </a:solidFill>
              </a:rPr>
              <a:t>Error prone applications? Select applications at random from all approved applications including income and case numbers.</a:t>
            </a:r>
          </a:p>
          <a:p>
            <a:pPr marL="0" indent="0" eaLnBrk="1" hangingPunct="1">
              <a:spcBef>
                <a:spcPts val="600"/>
              </a:spcBef>
              <a:buNone/>
            </a:pPr>
            <a:endParaRPr lang="en-US" altLang="en-US" sz="1700" dirty="0">
              <a:solidFill>
                <a:schemeClr val="tx1">
                  <a:alpha val="80000"/>
                </a:schemeClr>
              </a:solidFill>
            </a:endParaRPr>
          </a:p>
          <a:p>
            <a:pPr eaLnBrk="1" hangingPunct="1">
              <a:spcBef>
                <a:spcPts val="600"/>
              </a:spcBef>
            </a:pPr>
            <a:r>
              <a:rPr lang="en-US" altLang="en-US" sz="1700" dirty="0">
                <a:solidFill>
                  <a:schemeClr val="tx1">
                    <a:alpha val="80000"/>
                  </a:schemeClr>
                </a:solidFill>
              </a:rPr>
              <a:t>If the number of error prone applications exceed the amount required, then randomly select the sample size from the error prone applications.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849" y="1752858"/>
            <a:ext cx="3916219" cy="3352283"/>
          </a:xfrm>
          <a:prstGeom prst="rect">
            <a:avLst/>
          </a:prstGeom>
        </p:spPr>
      </p:pic>
    </p:spTree>
    <p:extLst>
      <p:ext uri="{BB962C8B-B14F-4D97-AF65-F5344CB8AC3E}">
        <p14:creationId xmlns:p14="http://schemas.microsoft.com/office/powerpoint/2010/main" val="3753861718"/>
      </p:ext>
    </p:extLst>
  </p:cSld>
  <p:clrMapOvr>
    <a:masterClrMapping/>
  </p:clrMapOvr>
  <mc:AlternateContent xmlns:mc="http://schemas.openxmlformats.org/markup-compatibility/2006" xmlns:p14="http://schemas.microsoft.com/office/powerpoint/2010/main">
    <mc:Choice Requires="p14">
      <p:transition p14:dur="0" advTm="47435"/>
    </mc:Choice>
    <mc:Fallback xmlns="">
      <p:transition advTm="4743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574088" y="1240081"/>
            <a:ext cx="2657383" cy="4377837"/>
          </a:xfrm>
        </p:spPr>
        <p:txBody>
          <a:bodyPr>
            <a:normAutofit/>
          </a:bodyPr>
          <a:lstStyle/>
          <a:p>
            <a:pPr marL="54864" eaLnBrk="1" fontAlgn="auto" hangingPunct="1">
              <a:lnSpc>
                <a:spcPct val="90000"/>
              </a:lnSpc>
              <a:spcAft>
                <a:spcPts val="0"/>
              </a:spcAft>
              <a:defRPr/>
            </a:pPr>
            <a:r>
              <a:rPr lang="en-US" sz="2700" b="1">
                <a:solidFill>
                  <a:srgbClr val="002060"/>
                </a:solidFill>
                <a:effectLst/>
              </a:rPr>
              <a:t>How do I qualify for an Alternate Sample Size?</a:t>
            </a:r>
            <a:br>
              <a:rPr lang="en-US" sz="2700" b="1" i="1">
                <a:solidFill>
                  <a:srgbClr val="002060"/>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br>
              <a:rPr lang="en-US" sz="1300" b="1" i="1">
                <a:solidFill>
                  <a:schemeClr val="bg1"/>
                </a:solidFill>
                <a:effectLst/>
              </a:rPr>
            </a:br>
            <a:endParaRPr lang="en-US" sz="1300" b="1" i="1">
              <a:solidFill>
                <a:schemeClr val="bg1"/>
              </a:solidFill>
              <a:effectLst>
                <a:outerShdw blurRad="38100" dist="38100" dir="2700000" algn="tl">
                  <a:srgbClr val="000000"/>
                </a:outerShdw>
              </a:effectLst>
            </a:endParaRPr>
          </a:p>
        </p:txBody>
      </p:sp>
      <p:graphicFrame>
        <p:nvGraphicFramePr>
          <p:cNvPr id="129029" name="Rectangle 2">
            <a:extLst>
              <a:ext uri="{FF2B5EF4-FFF2-40B4-BE49-F238E27FC236}">
                <a16:creationId xmlns:a16="http://schemas.microsoft.com/office/drawing/2014/main" id="{B0B9CDA0-A579-4F8E-85EE-84A72AA9509D}"/>
              </a:ext>
            </a:extLst>
          </p:cNvPr>
          <p:cNvGraphicFramePr>
            <a:graphicFrameLocks noGrp="1"/>
          </p:cNvGraphicFramePr>
          <p:nvPr>
            <p:ph idx="1"/>
            <p:extLst>
              <p:ext uri="{D42A27DB-BD31-4B8C-83A1-F6EECF244321}">
                <p14:modId xmlns:p14="http://schemas.microsoft.com/office/powerpoint/2010/main" val="4196840745"/>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688304"/>
      </p:ext>
    </p:extLst>
  </p:cSld>
  <p:clrMapOvr>
    <a:masterClrMapping/>
  </p:clrMapOvr>
  <mc:AlternateContent xmlns:mc="http://schemas.openxmlformats.org/markup-compatibility/2006" xmlns:p14="http://schemas.microsoft.com/office/powerpoint/2010/main">
    <mc:Choice Requires="p14">
      <p:transition p14:dur="0" advTm="50650"/>
    </mc:Choice>
    <mc:Fallback xmlns="">
      <p:transition advTm="5065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914400" y="658031"/>
            <a:ext cx="8147979" cy="1526741"/>
          </a:xfrm>
        </p:spPr>
        <p:txBody>
          <a:bodyPr vert="horz" lIns="91440" tIns="45720" rIns="91440" bIns="45720" rtlCol="0" anchor="ctr">
            <a:normAutofit fontScale="90000"/>
          </a:bodyPr>
          <a:lstStyle/>
          <a:p>
            <a:pPr marL="54864" algn="r" fontAlgn="auto">
              <a:spcAft>
                <a:spcPts val="0"/>
              </a:spcAft>
              <a:defRPr/>
            </a:pPr>
            <a:br>
              <a:rPr lang="en-US" sz="2200" b="1" dirty="0">
                <a:solidFill>
                  <a:schemeClr val="bg1"/>
                </a:solidFill>
                <a:effectLst/>
              </a:rPr>
            </a:br>
            <a:br>
              <a:rPr lang="en-US" sz="2200" b="1" dirty="0">
                <a:solidFill>
                  <a:schemeClr val="bg1"/>
                </a:solidFill>
                <a:effectLst/>
              </a:rPr>
            </a:br>
            <a:r>
              <a:rPr lang="en-US" sz="3000" b="1" dirty="0">
                <a:solidFill>
                  <a:schemeClr val="accent1">
                    <a:lumMod val="75000"/>
                  </a:schemeClr>
                </a:solidFill>
                <a:effectLst/>
              </a:rPr>
              <a:t>How do I qualify for an Alternate Sample Size?</a:t>
            </a:r>
            <a:br>
              <a:rPr lang="en-US" sz="3000" b="1" i="1" dirty="0">
                <a:solidFill>
                  <a:schemeClr val="accent1">
                    <a:lumMod val="75000"/>
                  </a:schemeClr>
                </a:solidFill>
                <a:effectLst/>
              </a:rPr>
            </a:br>
            <a:br>
              <a:rPr lang="en-US" sz="3000" b="1" i="1" dirty="0">
                <a:solidFill>
                  <a:schemeClr val="accent1">
                    <a:lumMod val="75000"/>
                  </a:schemeClr>
                </a:solidFill>
                <a:effectLst/>
              </a:rPr>
            </a:br>
            <a:br>
              <a:rPr lang="en-US" sz="800" b="1" i="1" dirty="0">
                <a:solidFill>
                  <a:schemeClr val="accent1">
                    <a:lumMod val="75000"/>
                  </a:schemeClr>
                </a:solidFill>
                <a:effectLst/>
              </a:rPr>
            </a:br>
            <a:br>
              <a:rPr lang="en-US" sz="800" b="1" i="1" dirty="0">
                <a:solidFill>
                  <a:schemeClr val="accent1">
                    <a:lumMod val="75000"/>
                  </a:schemeClr>
                </a:solidFill>
                <a:effectLst/>
              </a:rPr>
            </a:br>
            <a:br>
              <a:rPr lang="en-US" sz="800" b="1" i="1" dirty="0">
                <a:solidFill>
                  <a:schemeClr val="accent1">
                    <a:lumMod val="75000"/>
                  </a:schemeClr>
                </a:solidFill>
                <a:effectLst/>
              </a:rPr>
            </a:br>
            <a:br>
              <a:rPr lang="en-US" sz="800" b="1" i="1" dirty="0">
                <a:solidFill>
                  <a:schemeClr val="accent1">
                    <a:lumMod val="75000"/>
                  </a:schemeClr>
                </a:solidFill>
                <a:effectLst/>
              </a:rPr>
            </a:br>
            <a:br>
              <a:rPr lang="en-US" sz="800" b="1" i="1" dirty="0">
                <a:solidFill>
                  <a:schemeClr val="accent1">
                    <a:lumMod val="75000"/>
                  </a:schemeClr>
                </a:solidFill>
                <a:effectLst/>
              </a:rPr>
            </a:br>
            <a:br>
              <a:rPr lang="en-US" sz="800" b="1" i="1" dirty="0">
                <a:solidFill>
                  <a:schemeClr val="bg1"/>
                </a:solidFill>
                <a:effectLst/>
              </a:rPr>
            </a:br>
            <a:br>
              <a:rPr lang="en-US" sz="800" b="1" i="1" dirty="0">
                <a:solidFill>
                  <a:schemeClr val="bg1"/>
                </a:solidFill>
                <a:effectLst/>
              </a:rPr>
            </a:br>
            <a:br>
              <a:rPr lang="en-US" sz="800" b="1" i="1" dirty="0">
                <a:solidFill>
                  <a:schemeClr val="bg1"/>
                </a:solidFill>
                <a:effectLst/>
              </a:rPr>
            </a:br>
            <a:br>
              <a:rPr lang="en-US" sz="800" b="1" i="1" dirty="0">
                <a:solidFill>
                  <a:schemeClr val="bg1"/>
                </a:solidFill>
                <a:effectLst/>
              </a:rPr>
            </a:br>
            <a:br>
              <a:rPr lang="en-US" sz="800" b="1" i="1" dirty="0">
                <a:solidFill>
                  <a:schemeClr val="bg1"/>
                </a:solidFill>
                <a:effectLst/>
              </a:rPr>
            </a:br>
            <a:endParaRPr lang="en-US" sz="800" b="1" i="1" dirty="0">
              <a:solidFill>
                <a:schemeClr val="bg1"/>
              </a:solidFill>
              <a:effectLst>
                <a:outerShdw blurRad="38100" dist="38100" dir="2700000" algn="tl">
                  <a:srgbClr val="000000"/>
                </a:outerShdw>
              </a:effectLst>
            </a:endParaRPr>
          </a:p>
        </p:txBody>
      </p:sp>
      <p:sp>
        <p:nvSpPr>
          <p:cNvPr id="6" name="Rectangle 5">
            <a:extLst>
              <a:ext uri="{FF2B5EF4-FFF2-40B4-BE49-F238E27FC236}">
                <a16:creationId xmlns:a16="http://schemas.microsoft.com/office/drawing/2014/main" id="{EB4E4480-6596-408F-BA91-2E2D7DDA82E0}"/>
              </a:ext>
            </a:extLst>
          </p:cNvPr>
          <p:cNvSpPr/>
          <p:nvPr/>
        </p:nvSpPr>
        <p:spPr>
          <a:xfrm>
            <a:off x="1899920" y="1245168"/>
            <a:ext cx="5923280" cy="1526741"/>
          </a:xfrm>
          <a:prstGeom prst="rect">
            <a:avLst/>
          </a:prstGeom>
        </p:spPr>
        <p:txBody>
          <a:bodyPr vert="horz" lIns="91440" tIns="45720" rIns="91440" bIns="45720" rtlCol="0" anchor="ctr">
            <a:normAutofit/>
          </a:bodyPr>
          <a:lstStyle/>
          <a:p>
            <a:pPr indent="-228600" algn="ctr" defTabSz="914400">
              <a:lnSpc>
                <a:spcPct val="90000"/>
              </a:lnSpc>
              <a:spcAft>
                <a:spcPts val="600"/>
              </a:spcAft>
              <a:buFont typeface="Arial" panose="020B0604020202020204" pitchFamily="34" charset="0"/>
              <a:buChar char="•"/>
            </a:pPr>
            <a:r>
              <a:rPr lang="en-US" sz="2400" b="1"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From Year 1 to Year 2</a:t>
            </a:r>
          </a:p>
          <a:p>
            <a:pPr indent="-228600" algn="ctr" defTabSz="914400">
              <a:lnSpc>
                <a:spcPct val="90000"/>
              </a:lnSpc>
              <a:spcAft>
                <a:spcPts val="600"/>
              </a:spcAft>
              <a:buFont typeface="Arial" panose="020B0604020202020204" pitchFamily="34" charset="0"/>
              <a:buChar char="•"/>
            </a:pPr>
            <a:r>
              <a:rPr lang="en-US" sz="2400" b="1" dirty="0">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Must improve non-response by 10%</a:t>
            </a:r>
          </a:p>
        </p:txBody>
      </p:sp>
      <p:graphicFrame>
        <p:nvGraphicFramePr>
          <p:cNvPr id="2" name="Table 1">
            <a:extLst>
              <a:ext uri="{FF2B5EF4-FFF2-40B4-BE49-F238E27FC236}">
                <a16:creationId xmlns:a16="http://schemas.microsoft.com/office/drawing/2014/main" id="{EC394B54-C50A-4137-B0BD-0484A03FC354}"/>
              </a:ext>
            </a:extLst>
          </p:cNvPr>
          <p:cNvGraphicFramePr>
            <a:graphicFrameLocks noGrp="1"/>
          </p:cNvGraphicFramePr>
          <p:nvPr>
            <p:extLst>
              <p:ext uri="{D42A27DB-BD31-4B8C-83A1-F6EECF244321}">
                <p14:modId xmlns:p14="http://schemas.microsoft.com/office/powerpoint/2010/main" val="3240412364"/>
              </p:ext>
            </p:extLst>
          </p:nvPr>
        </p:nvGraphicFramePr>
        <p:xfrm>
          <a:off x="1798320" y="2697548"/>
          <a:ext cx="6177280" cy="3502421"/>
        </p:xfrm>
        <a:graphic>
          <a:graphicData uri="http://schemas.openxmlformats.org/drawingml/2006/table">
            <a:tbl>
              <a:tblPr firstRow="1" bandRow="1">
                <a:tableStyleId>{5C22544A-7EE6-4342-B048-85BDC9FD1C3A}</a:tableStyleId>
              </a:tblPr>
              <a:tblGrid>
                <a:gridCol w="3122045">
                  <a:extLst>
                    <a:ext uri="{9D8B030D-6E8A-4147-A177-3AD203B41FA5}">
                      <a16:colId xmlns:a16="http://schemas.microsoft.com/office/drawing/2014/main" val="707298762"/>
                    </a:ext>
                  </a:extLst>
                </a:gridCol>
                <a:gridCol w="3055235">
                  <a:extLst>
                    <a:ext uri="{9D8B030D-6E8A-4147-A177-3AD203B41FA5}">
                      <a16:colId xmlns:a16="http://schemas.microsoft.com/office/drawing/2014/main" val="288486407"/>
                    </a:ext>
                  </a:extLst>
                </a:gridCol>
              </a:tblGrid>
              <a:tr h="392015">
                <a:tc>
                  <a:txBody>
                    <a:bodyPr/>
                    <a:lstStyle/>
                    <a:p>
                      <a:r>
                        <a:rPr lang="en-US" sz="1600" dirty="0"/>
                        <a:t>YEAR 1</a:t>
                      </a:r>
                    </a:p>
                  </a:txBody>
                  <a:tcPr marL="80988" marR="80988" marT="40494" marB="40494"/>
                </a:tc>
                <a:tc>
                  <a:txBody>
                    <a:bodyPr/>
                    <a:lstStyle/>
                    <a:p>
                      <a:r>
                        <a:rPr lang="en-US" sz="1600"/>
                        <a:t>YEAR 2</a:t>
                      </a:r>
                    </a:p>
                  </a:txBody>
                  <a:tcPr marL="80988" marR="80988" marT="40494" marB="40494"/>
                </a:tc>
                <a:extLst>
                  <a:ext uri="{0D108BD9-81ED-4DB2-BD59-A6C34878D82A}">
                    <a16:rowId xmlns:a16="http://schemas.microsoft.com/office/drawing/2014/main" val="1388119553"/>
                  </a:ext>
                </a:extLst>
              </a:tr>
              <a:tr h="649073">
                <a:tc>
                  <a:txBody>
                    <a:bodyPr/>
                    <a:lstStyle/>
                    <a:p>
                      <a:r>
                        <a:rPr lang="en-US" sz="1600"/>
                        <a:t>21,000 Children (6,000 Applications)</a:t>
                      </a:r>
                    </a:p>
                  </a:txBody>
                  <a:tcPr marL="80988" marR="80988" marT="40494" marB="40494"/>
                </a:tc>
                <a:tc>
                  <a:txBody>
                    <a:bodyPr/>
                    <a:lstStyle/>
                    <a:p>
                      <a:r>
                        <a:rPr lang="en-US" sz="1600" dirty="0"/>
                        <a:t>21,000 Children (6,000 Applications)</a:t>
                      </a:r>
                    </a:p>
                  </a:txBody>
                  <a:tcPr marL="80988" marR="80988" marT="40494" marB="40494"/>
                </a:tc>
                <a:extLst>
                  <a:ext uri="{0D108BD9-81ED-4DB2-BD59-A6C34878D82A}">
                    <a16:rowId xmlns:a16="http://schemas.microsoft.com/office/drawing/2014/main" val="3781881309"/>
                  </a:ext>
                </a:extLst>
              </a:tr>
              <a:tr h="906130">
                <a:tc>
                  <a:txBody>
                    <a:bodyPr/>
                    <a:lstStyle/>
                    <a:p>
                      <a:r>
                        <a:rPr lang="en-US" sz="1600" dirty="0"/>
                        <a:t>180 Applications Verified (3% X 6,000)</a:t>
                      </a:r>
                    </a:p>
                    <a:p>
                      <a:endParaRPr lang="en-US" sz="1600" dirty="0"/>
                    </a:p>
                  </a:txBody>
                  <a:tcPr marL="80988" marR="80988" marT="40494" marB="40494"/>
                </a:tc>
                <a:tc>
                  <a:txBody>
                    <a:bodyPr/>
                    <a:lstStyle/>
                    <a:p>
                      <a:r>
                        <a:rPr lang="en-US" sz="1600" dirty="0"/>
                        <a:t>180 Applications (3% X 6,000)</a:t>
                      </a:r>
                    </a:p>
                  </a:txBody>
                  <a:tcPr marL="80988" marR="80988" marT="40494" marB="40494"/>
                </a:tc>
                <a:extLst>
                  <a:ext uri="{0D108BD9-81ED-4DB2-BD59-A6C34878D82A}">
                    <a16:rowId xmlns:a16="http://schemas.microsoft.com/office/drawing/2014/main" val="4064395975"/>
                  </a:ext>
                </a:extLst>
              </a:tr>
              <a:tr h="906130">
                <a:tc>
                  <a:txBody>
                    <a:bodyPr/>
                    <a:lstStyle/>
                    <a:p>
                      <a:r>
                        <a:rPr lang="en-US" sz="1600" dirty="0"/>
                        <a:t>180 Applications </a:t>
                      </a:r>
                    </a:p>
                    <a:p>
                      <a:r>
                        <a:rPr lang="en-US" sz="1600" dirty="0"/>
                        <a:t>– 45 Households did not respond</a:t>
                      </a:r>
                    </a:p>
                  </a:txBody>
                  <a:tcPr marL="80988" marR="80988" marT="40494" marB="40494"/>
                </a:tc>
                <a:tc>
                  <a:txBody>
                    <a:bodyPr/>
                    <a:lstStyle/>
                    <a:p>
                      <a:r>
                        <a:rPr lang="en-US" sz="1600" dirty="0"/>
                        <a:t>180 Applications</a:t>
                      </a:r>
                    </a:p>
                    <a:p>
                      <a:r>
                        <a:rPr lang="en-US" sz="1600" dirty="0"/>
                        <a:t>- 40 Households did not respond</a:t>
                      </a:r>
                    </a:p>
                  </a:txBody>
                  <a:tcPr marL="80988" marR="80988" marT="40494" marB="40494"/>
                </a:tc>
                <a:extLst>
                  <a:ext uri="{0D108BD9-81ED-4DB2-BD59-A6C34878D82A}">
                    <a16:rowId xmlns:a16="http://schemas.microsoft.com/office/drawing/2014/main" val="243734819"/>
                  </a:ext>
                </a:extLst>
              </a:tr>
              <a:tr h="649073">
                <a:tc>
                  <a:txBody>
                    <a:bodyPr/>
                    <a:lstStyle/>
                    <a:p>
                      <a:r>
                        <a:rPr lang="en-US" sz="1600"/>
                        <a:t>Non-Response Rate = 25%</a:t>
                      </a:r>
                    </a:p>
                  </a:txBody>
                  <a:tcPr marL="80988" marR="80988" marT="40494" marB="40494"/>
                </a:tc>
                <a:tc>
                  <a:txBody>
                    <a:bodyPr/>
                    <a:lstStyle/>
                    <a:p>
                      <a:r>
                        <a:rPr lang="en-US" sz="1600" dirty="0"/>
                        <a:t>Non-Response Rate = 22.2%</a:t>
                      </a:r>
                    </a:p>
                  </a:txBody>
                  <a:tcPr marL="80988" marR="80988" marT="40494" marB="40494"/>
                </a:tc>
                <a:extLst>
                  <a:ext uri="{0D108BD9-81ED-4DB2-BD59-A6C34878D82A}">
                    <a16:rowId xmlns:a16="http://schemas.microsoft.com/office/drawing/2014/main" val="181649329"/>
                  </a:ext>
                </a:extLst>
              </a:tr>
            </a:tbl>
          </a:graphicData>
        </a:graphic>
      </p:graphicFrame>
    </p:spTree>
    <p:extLst>
      <p:ext uri="{BB962C8B-B14F-4D97-AF65-F5344CB8AC3E}">
        <p14:creationId xmlns:p14="http://schemas.microsoft.com/office/powerpoint/2010/main" val="3824999695"/>
      </p:ext>
    </p:extLst>
  </p:cSld>
  <p:clrMapOvr>
    <a:masterClrMapping/>
  </p:clrMapOvr>
  <mc:AlternateContent xmlns:mc="http://schemas.openxmlformats.org/markup-compatibility/2006" xmlns:p14="http://schemas.microsoft.com/office/powerpoint/2010/main">
    <mc:Choice Requires="p14">
      <p:transition p14:dur="0" advTm="97474"/>
    </mc:Choice>
    <mc:Fallback xmlns="">
      <p:transition advTm="9747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3192" y="4767072"/>
            <a:ext cx="4945641" cy="1625210"/>
          </a:xfrm>
        </p:spPr>
        <p:txBody>
          <a:bodyPr>
            <a:normAutofit/>
          </a:bodyPr>
          <a:lstStyle/>
          <a:p>
            <a:pPr marL="54864" algn="r" eaLnBrk="1" fontAlgn="auto" hangingPunct="1">
              <a:spcAft>
                <a:spcPts val="0"/>
              </a:spcAft>
              <a:defRPr/>
            </a:pPr>
            <a:r>
              <a:rPr lang="en-US" sz="3900" b="1">
                <a:solidFill>
                  <a:srgbClr val="FFFFFF"/>
                </a:solidFill>
                <a:effectLst/>
              </a:rPr>
              <a:t>Before you contact the household…</a:t>
            </a:r>
          </a:p>
        </p:txBody>
      </p:sp>
      <p:sp>
        <p:nvSpPr>
          <p:cNvPr id="37900" name="Rectangle 3"/>
          <p:cNvSpPr>
            <a:spLocks noGrp="1" noChangeArrowheads="1"/>
          </p:cNvSpPr>
          <p:nvPr>
            <p:ph idx="1"/>
          </p:nvPr>
        </p:nvSpPr>
        <p:spPr>
          <a:xfrm>
            <a:off x="4318000" y="799619"/>
            <a:ext cx="4694929" cy="4852362"/>
          </a:xfrm>
        </p:spPr>
        <p:txBody>
          <a:bodyPr anchor="ctr">
            <a:normAutofit/>
          </a:bodyPr>
          <a:lstStyle/>
          <a:p>
            <a:pPr>
              <a:buNone/>
            </a:pPr>
            <a:r>
              <a:rPr lang="en-US" sz="2800" b="1" dirty="0">
                <a:solidFill>
                  <a:schemeClr val="accent1">
                    <a:lumMod val="75000"/>
                  </a:schemeClr>
                </a:solidFill>
              </a:rPr>
              <a:t>Post Selection Procedures</a:t>
            </a:r>
            <a:endParaRPr lang="en-US" altLang="en-US" sz="2800" b="1" dirty="0">
              <a:solidFill>
                <a:schemeClr val="accent1">
                  <a:lumMod val="75000"/>
                </a:schemeClr>
              </a:solidFill>
            </a:endParaRPr>
          </a:p>
          <a:p>
            <a:pPr eaLnBrk="1" hangingPunct="1">
              <a:buFontTx/>
              <a:buNone/>
            </a:pPr>
            <a:r>
              <a:rPr lang="en-US" altLang="en-US" sz="2000" dirty="0">
                <a:solidFill>
                  <a:schemeClr val="accent1">
                    <a:lumMod val="75000"/>
                  </a:schemeClr>
                </a:solidFill>
              </a:rPr>
              <a:t>#1 Required Confirmation Reviews</a:t>
            </a:r>
          </a:p>
          <a:p>
            <a:pPr eaLnBrk="1" hangingPunct="1">
              <a:buFontTx/>
              <a:buNone/>
            </a:pPr>
            <a:endParaRPr lang="en-US" altLang="en-US" sz="2000" dirty="0">
              <a:solidFill>
                <a:schemeClr val="accent1">
                  <a:lumMod val="75000"/>
                </a:schemeClr>
              </a:solidFill>
            </a:endParaRPr>
          </a:p>
          <a:p>
            <a:pPr eaLnBrk="1" hangingPunct="1">
              <a:buFontTx/>
              <a:buNone/>
            </a:pPr>
            <a:r>
              <a:rPr lang="en-US" altLang="en-US" sz="2000" dirty="0">
                <a:solidFill>
                  <a:schemeClr val="accent1">
                    <a:lumMod val="75000"/>
                  </a:schemeClr>
                </a:solidFill>
              </a:rPr>
              <a:t># 2 Optional Replacement of certain applications</a:t>
            </a:r>
          </a:p>
          <a:p>
            <a:pPr eaLnBrk="1" hangingPunct="1">
              <a:buFontTx/>
              <a:buNone/>
            </a:pPr>
            <a:r>
              <a:rPr lang="en-US" altLang="en-US" sz="1700" b="1" dirty="0">
                <a:solidFill>
                  <a:schemeClr val="accent1">
                    <a:lumMod val="75000"/>
                  </a:schemeClr>
                </a:solidFill>
              </a:rPr>
              <a:t>                                     </a:t>
            </a:r>
          </a:p>
        </p:txBody>
      </p:sp>
      <p:pic>
        <p:nvPicPr>
          <p:cNvPr id="3" name="Picture 2" descr="A yellow and red sign with a black text&#10;&#10;Description automatically generated">
            <a:extLst>
              <a:ext uri="{FF2B5EF4-FFF2-40B4-BE49-F238E27FC236}">
                <a16:creationId xmlns:a16="http://schemas.microsoft.com/office/drawing/2014/main" id="{8D04267C-00A3-FF9A-F6A8-F5297B950D3C}"/>
              </a:ext>
            </a:extLst>
          </p:cNvPr>
          <p:cNvPicPr>
            <a:picLocks noChangeAspect="1"/>
          </p:cNvPicPr>
          <p:nvPr/>
        </p:nvPicPr>
        <p:blipFill rotWithShape="1">
          <a:blip r:embed="rId3">
            <a:extLst>
              <a:ext uri="{28A0092B-C50C-407E-A947-70E740481C1C}">
                <a14:useLocalDpi xmlns:a14="http://schemas.microsoft.com/office/drawing/2010/main" val="0"/>
              </a:ext>
            </a:extLst>
          </a:blip>
          <a:srcRect l="15896" r="13755"/>
          <a:stretch/>
        </p:blipFill>
        <p:spPr>
          <a:xfrm>
            <a:off x="1503680" y="0"/>
            <a:ext cx="2814320" cy="6858000"/>
          </a:xfrm>
          <a:prstGeom prst="rect">
            <a:avLst/>
          </a:prstGeom>
        </p:spPr>
      </p:pic>
    </p:spTree>
    <p:extLst>
      <p:ext uri="{BB962C8B-B14F-4D97-AF65-F5344CB8AC3E}">
        <p14:creationId xmlns:p14="http://schemas.microsoft.com/office/powerpoint/2010/main" val="1220641302"/>
      </p:ext>
    </p:extLst>
  </p:cSld>
  <p:clrMapOvr>
    <a:masterClrMapping/>
  </p:clrMapOvr>
  <mc:AlternateContent xmlns:mc="http://schemas.openxmlformats.org/markup-compatibility/2006" xmlns:p14="http://schemas.microsoft.com/office/powerpoint/2010/main">
    <mc:Choice Requires="p14">
      <p:transition p14:dur="0" advTm="59127"/>
    </mc:Choice>
    <mc:Fallback xmlns="">
      <p:transition advTm="5912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60970" y="580328"/>
            <a:ext cx="8160404" cy="1280890"/>
          </a:xfrm>
        </p:spPr>
        <p:txBody>
          <a:bodyPr>
            <a:normAutofit/>
          </a:bodyPr>
          <a:lstStyle/>
          <a:p>
            <a:pPr marL="54864" eaLnBrk="1" fontAlgn="auto" hangingPunct="1">
              <a:spcAft>
                <a:spcPts val="0"/>
              </a:spcAft>
              <a:defRPr/>
            </a:pPr>
            <a:r>
              <a:rPr lang="en-US" sz="3800" b="1" dirty="0">
                <a:solidFill>
                  <a:schemeClr val="accent1">
                    <a:lumMod val="75000"/>
                  </a:schemeClr>
                </a:solidFill>
                <a:effectLst/>
              </a:rPr>
              <a:t>Required Confirmation Reviews</a:t>
            </a:r>
          </a:p>
        </p:txBody>
      </p:sp>
      <p:graphicFrame>
        <p:nvGraphicFramePr>
          <p:cNvPr id="38943" name="Rectangle 3">
            <a:extLst>
              <a:ext uri="{FF2B5EF4-FFF2-40B4-BE49-F238E27FC236}">
                <a16:creationId xmlns:a16="http://schemas.microsoft.com/office/drawing/2014/main" id="{1FA247DF-C93D-4D04-ADF5-65179408B8F1}"/>
              </a:ext>
            </a:extLst>
          </p:cNvPr>
          <p:cNvGraphicFramePr>
            <a:graphicFrameLocks noGrp="1"/>
          </p:cNvGraphicFramePr>
          <p:nvPr>
            <p:ph idx="1"/>
            <p:extLst>
              <p:ext uri="{D42A27DB-BD31-4B8C-83A1-F6EECF244321}">
                <p14:modId xmlns:p14="http://schemas.microsoft.com/office/powerpoint/2010/main" val="583373371"/>
              </p:ext>
            </p:extLst>
          </p:nvPr>
        </p:nvGraphicFramePr>
        <p:xfrm>
          <a:off x="1337295" y="1983286"/>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355148"/>
      </p:ext>
    </p:extLst>
  </p:cSld>
  <p:clrMapOvr>
    <a:masterClrMapping/>
  </p:clrMapOvr>
  <mc:AlternateContent xmlns:mc="http://schemas.openxmlformats.org/markup-compatibility/2006" xmlns:p14="http://schemas.microsoft.com/office/powerpoint/2010/main">
    <mc:Choice Requires="p14">
      <p:transition p14:dur="0" advTm="45357"/>
    </mc:Choice>
    <mc:Fallback xmlns="">
      <p:transition advTm="4535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03201" y="651021"/>
            <a:ext cx="6439124" cy="1344975"/>
          </a:xfrm>
        </p:spPr>
        <p:txBody>
          <a:bodyPr>
            <a:normAutofit/>
          </a:bodyPr>
          <a:lstStyle/>
          <a:p>
            <a:pPr marL="54864" eaLnBrk="1" fontAlgn="auto" hangingPunct="1">
              <a:spcAft>
                <a:spcPts val="0"/>
              </a:spcAft>
              <a:defRPr/>
            </a:pPr>
            <a:r>
              <a:rPr lang="en-US" sz="3500" b="1" dirty="0">
                <a:solidFill>
                  <a:schemeClr val="accent1">
                    <a:lumMod val="75000"/>
                  </a:schemeClr>
                </a:solidFill>
                <a:effectLst/>
              </a:rPr>
              <a:t>2</a:t>
            </a:r>
            <a:r>
              <a:rPr lang="en-US" sz="3500" b="1" baseline="30000" dirty="0">
                <a:solidFill>
                  <a:schemeClr val="accent1">
                    <a:lumMod val="75000"/>
                  </a:schemeClr>
                </a:solidFill>
                <a:effectLst/>
              </a:rPr>
              <a:t>nd</a:t>
            </a:r>
            <a:r>
              <a:rPr lang="en-US" sz="3500" b="1" dirty="0">
                <a:solidFill>
                  <a:schemeClr val="accent1">
                    <a:lumMod val="75000"/>
                  </a:schemeClr>
                </a:solidFill>
                <a:effectLst/>
              </a:rPr>
              <a:t> Review of Applications</a:t>
            </a:r>
          </a:p>
        </p:txBody>
      </p:sp>
      <p:sp>
        <p:nvSpPr>
          <p:cNvPr id="38915" name="Rectangle 3"/>
          <p:cNvSpPr>
            <a:spLocks noGrp="1" noChangeArrowheads="1"/>
          </p:cNvSpPr>
          <p:nvPr>
            <p:ph idx="1"/>
          </p:nvPr>
        </p:nvSpPr>
        <p:spPr>
          <a:xfrm>
            <a:off x="984354" y="1651575"/>
            <a:ext cx="4391483" cy="3773010"/>
          </a:xfrm>
        </p:spPr>
        <p:txBody>
          <a:bodyPr>
            <a:normAutofit/>
          </a:bodyPr>
          <a:lstStyle/>
          <a:p>
            <a:pPr eaLnBrk="1" hangingPunct="1">
              <a:buFontTx/>
              <a:buNone/>
            </a:pPr>
            <a:endParaRPr lang="en-US" altLang="en-US" sz="1700" dirty="0">
              <a:solidFill>
                <a:schemeClr val="bg1"/>
              </a:solidFill>
            </a:endParaRPr>
          </a:p>
          <a:p>
            <a:pPr eaLnBrk="1" hangingPunct="1">
              <a:spcBef>
                <a:spcPts val="600"/>
              </a:spcBef>
              <a:buFontTx/>
              <a:buNone/>
            </a:pPr>
            <a:r>
              <a:rPr lang="en-US" altLang="en-US" sz="1700" dirty="0">
                <a:solidFill>
                  <a:schemeClr val="accent1">
                    <a:lumMod val="75000"/>
                  </a:schemeClr>
                </a:solidFill>
              </a:rPr>
              <a:t>All SFAs are conducting the 2</a:t>
            </a:r>
            <a:r>
              <a:rPr lang="en-US" altLang="en-US" sz="1700" baseline="30000" dirty="0">
                <a:solidFill>
                  <a:schemeClr val="accent1">
                    <a:lumMod val="75000"/>
                  </a:schemeClr>
                </a:solidFill>
              </a:rPr>
              <a:t>nd </a:t>
            </a:r>
            <a:r>
              <a:rPr lang="en-US" altLang="en-US" sz="1700" dirty="0">
                <a:solidFill>
                  <a:schemeClr val="accent1">
                    <a:lumMod val="75000"/>
                  </a:schemeClr>
                </a:solidFill>
              </a:rPr>
              <a:t>review of applications, this process is complete (ensure the signature is in place).</a:t>
            </a:r>
          </a:p>
          <a:p>
            <a:pPr eaLnBrk="1" hangingPunct="1">
              <a:spcBef>
                <a:spcPts val="600"/>
              </a:spcBef>
              <a:buFontTx/>
              <a:buNone/>
            </a:pPr>
            <a:endParaRPr lang="en-US" altLang="en-US" sz="1700" dirty="0">
              <a:solidFill>
                <a:schemeClr val="accent1">
                  <a:lumMod val="75000"/>
                </a:schemeClr>
              </a:solidFill>
            </a:endParaRPr>
          </a:p>
          <a:p>
            <a:pPr eaLnBrk="1" hangingPunct="1">
              <a:spcBef>
                <a:spcPts val="600"/>
              </a:spcBef>
              <a:buFontTx/>
              <a:buNone/>
            </a:pPr>
            <a:r>
              <a:rPr lang="en-US" altLang="en-US" sz="1700" dirty="0">
                <a:solidFill>
                  <a:schemeClr val="accent1">
                    <a:lumMod val="75000"/>
                  </a:schemeClr>
                </a:solidFill>
              </a:rPr>
              <a:t>Look one last time at the application to ensure the eligibility determination is correct!</a:t>
            </a:r>
          </a:p>
          <a:p>
            <a:pPr eaLnBrk="1" hangingPunct="1">
              <a:buFontTx/>
              <a:buNone/>
            </a:pPr>
            <a:endParaRPr lang="en-US" altLang="en-US" sz="1700" dirty="0">
              <a:solidFill>
                <a:schemeClr val="bg1"/>
              </a:solidFill>
            </a:endParaRPr>
          </a:p>
        </p:txBody>
      </p:sp>
      <p:pic>
        <p:nvPicPr>
          <p:cNvPr id="5" name="Picture 4" descr="High Five Bee">
            <a:extLst>
              <a:ext uri="{FF2B5EF4-FFF2-40B4-BE49-F238E27FC236}">
                <a16:creationId xmlns:a16="http://schemas.microsoft.com/office/drawing/2014/main" id="{DE84C51D-60A9-4174-99A3-692BE31C2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989" y="1995996"/>
            <a:ext cx="3845052" cy="3845052"/>
          </a:xfrm>
          <a:prstGeom prst="rect">
            <a:avLst/>
          </a:prstGeom>
        </p:spPr>
      </p:pic>
    </p:spTree>
    <p:extLst>
      <p:ext uri="{BB962C8B-B14F-4D97-AF65-F5344CB8AC3E}">
        <p14:creationId xmlns:p14="http://schemas.microsoft.com/office/powerpoint/2010/main" val="1699750708"/>
      </p:ext>
    </p:extLst>
  </p:cSld>
  <p:clrMapOvr>
    <a:masterClrMapping/>
  </p:clrMapOvr>
  <mc:AlternateContent xmlns:mc="http://schemas.openxmlformats.org/markup-compatibility/2006" xmlns:p14="http://schemas.microsoft.com/office/powerpoint/2010/main">
    <mc:Choice Requires="p14">
      <p:transition p14:dur="0" advTm="27239"/>
    </mc:Choice>
    <mc:Fallback xmlns="">
      <p:transition advTm="2723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88502" y="523195"/>
            <a:ext cx="8686800" cy="838200"/>
          </a:xfrm>
        </p:spPr>
        <p:txBody>
          <a:bodyPr>
            <a:normAutofit/>
          </a:bodyPr>
          <a:lstStyle/>
          <a:p>
            <a:pPr marL="54864" eaLnBrk="1" fontAlgn="auto" hangingPunct="1">
              <a:spcAft>
                <a:spcPts val="0"/>
              </a:spcAft>
              <a:defRPr/>
            </a:pPr>
            <a:r>
              <a:rPr lang="en-US" sz="4000" b="1" dirty="0">
                <a:effectLst/>
              </a:rPr>
              <a:t>  </a:t>
            </a:r>
            <a:r>
              <a:rPr lang="en-US" sz="3800" b="1" dirty="0">
                <a:solidFill>
                  <a:schemeClr val="accent1">
                    <a:lumMod val="75000"/>
                  </a:schemeClr>
                </a:solidFill>
                <a:effectLst/>
              </a:rPr>
              <a:t>Replacing Applications</a:t>
            </a:r>
          </a:p>
        </p:txBody>
      </p:sp>
      <p:sp>
        <p:nvSpPr>
          <p:cNvPr id="41987" name="Rectangle 3"/>
          <p:cNvSpPr>
            <a:spLocks noGrp="1" noChangeArrowheads="1"/>
          </p:cNvSpPr>
          <p:nvPr>
            <p:ph idx="1"/>
          </p:nvPr>
        </p:nvSpPr>
        <p:spPr>
          <a:xfrm>
            <a:off x="1385655" y="1702838"/>
            <a:ext cx="7537142" cy="4876800"/>
          </a:xfrm>
        </p:spPr>
        <p:txBody>
          <a:bodyPr>
            <a:noAutofit/>
          </a:bodyPr>
          <a:lstStyle/>
          <a:p>
            <a:pPr eaLnBrk="1" hangingPunct="1">
              <a:spcBef>
                <a:spcPts val="0"/>
              </a:spcBef>
              <a:buFontTx/>
              <a:buNone/>
            </a:pPr>
            <a:r>
              <a:rPr lang="en-US" altLang="en-US" sz="2400" dirty="0"/>
              <a:t>After completing the </a:t>
            </a:r>
          </a:p>
          <a:p>
            <a:pPr marL="0" indent="0" eaLnBrk="1" hangingPunct="1">
              <a:spcBef>
                <a:spcPts val="0"/>
              </a:spcBef>
              <a:buFontTx/>
              <a:buNone/>
            </a:pPr>
            <a:r>
              <a:rPr lang="en-US" altLang="en-US" sz="2400" dirty="0"/>
              <a:t>confirmation review, the SFA </a:t>
            </a:r>
          </a:p>
          <a:p>
            <a:pPr marL="0" indent="0" eaLnBrk="1" hangingPunct="1">
              <a:spcBef>
                <a:spcPts val="0"/>
              </a:spcBef>
              <a:buFontTx/>
              <a:buNone/>
            </a:pPr>
            <a:r>
              <a:rPr lang="en-US" altLang="en-US" sz="2400" dirty="0"/>
              <a:t>may on a case-by-case basis </a:t>
            </a:r>
          </a:p>
          <a:p>
            <a:pPr marL="0" indent="0" eaLnBrk="1" hangingPunct="1">
              <a:spcBef>
                <a:spcPts val="0"/>
              </a:spcBef>
              <a:buFontTx/>
              <a:buNone/>
            </a:pPr>
            <a:r>
              <a:rPr lang="en-US" altLang="en-US" sz="2400" dirty="0"/>
              <a:t>replace up to 5% of the </a:t>
            </a:r>
          </a:p>
          <a:p>
            <a:pPr marL="0" indent="0" eaLnBrk="1" hangingPunct="1">
              <a:spcBef>
                <a:spcPts val="0"/>
              </a:spcBef>
              <a:buFontTx/>
              <a:buNone/>
            </a:pPr>
            <a:r>
              <a:rPr lang="en-US" altLang="en-US" sz="2400" dirty="0"/>
              <a:t>applications selected. </a:t>
            </a:r>
          </a:p>
          <a:p>
            <a:pPr indent="0" eaLnBrk="1" hangingPunct="1">
              <a:buFontTx/>
              <a:buNone/>
            </a:pPr>
            <a:endParaRPr lang="en-US" altLang="en-US" sz="1000" dirty="0"/>
          </a:p>
          <a:p>
            <a:pPr marL="0" indent="0" eaLnBrk="1" hangingPunct="1">
              <a:buFontTx/>
              <a:buNone/>
            </a:pPr>
            <a:endParaRPr lang="en-US" altLang="en-US" sz="2400" dirty="0">
              <a:solidFill>
                <a:schemeClr val="accent4">
                  <a:lumMod val="50000"/>
                </a:schemeClr>
              </a:solidFill>
            </a:endParaRPr>
          </a:p>
          <a:p>
            <a:pPr marL="0" indent="0" eaLnBrk="1" hangingPunct="1">
              <a:buFontTx/>
              <a:buNone/>
            </a:pPr>
            <a:endParaRPr lang="en-US" altLang="en-US" sz="2400" dirty="0">
              <a:solidFill>
                <a:schemeClr val="accent4">
                  <a:lumMod val="50000"/>
                </a:schemeClr>
              </a:solidFill>
            </a:endParaRPr>
          </a:p>
        </p:txBody>
      </p:sp>
      <p:sp>
        <p:nvSpPr>
          <p:cNvPr id="3" name="TextBox 2"/>
          <p:cNvSpPr txBox="1"/>
          <p:nvPr/>
        </p:nvSpPr>
        <p:spPr>
          <a:xfrm>
            <a:off x="1758519" y="4256648"/>
            <a:ext cx="6172200" cy="830997"/>
          </a:xfrm>
          <a:prstGeom prst="rect">
            <a:avLst/>
          </a:prstGeom>
          <a:noFill/>
          <a:ln w="60325">
            <a:solidFill>
              <a:schemeClr val="bg2">
                <a:lumMod val="25000"/>
              </a:schemeClr>
            </a:solidFill>
          </a:ln>
        </p:spPr>
        <p:txBody>
          <a:bodyPr wrap="square" rtlCol="0">
            <a:spAutoFit/>
          </a:bodyPr>
          <a:lstStyle/>
          <a:p>
            <a:pPr algn="ctr" eaLnBrk="1" hangingPunct="1">
              <a:buFontTx/>
              <a:buNone/>
            </a:pPr>
            <a:r>
              <a:rPr lang="en-US" altLang="en-US" sz="2400">
                <a:solidFill>
                  <a:schemeClr val="tx2"/>
                </a:solidFill>
              </a:rPr>
              <a:t>Example: 60 applications approved replace up to 5% = 3</a:t>
            </a:r>
            <a:endParaRPr lang="en-US" altLang="en-US" sz="1600">
              <a:solidFill>
                <a:schemeClr val="tx2"/>
              </a:solidFill>
            </a:endParaRPr>
          </a:p>
        </p:txBody>
      </p:sp>
      <p:pic>
        <p:nvPicPr>
          <p:cNvPr id="4" name="Picture 3">
            <a:extLst>
              <a:ext uri="{FF2B5EF4-FFF2-40B4-BE49-F238E27FC236}">
                <a16:creationId xmlns:a16="http://schemas.microsoft.com/office/drawing/2014/main" id="{1669ABE1-8AC5-ECF7-8A80-6FDE8C370E5F}"/>
              </a:ext>
            </a:extLst>
          </p:cNvPr>
          <p:cNvPicPr>
            <a:picLocks noChangeAspect="1"/>
          </p:cNvPicPr>
          <p:nvPr/>
        </p:nvPicPr>
        <p:blipFill>
          <a:blip r:embed="rId3"/>
          <a:stretch>
            <a:fillRect/>
          </a:stretch>
        </p:blipFill>
        <p:spPr>
          <a:xfrm>
            <a:off x="5491498" y="1613647"/>
            <a:ext cx="2843903" cy="2138496"/>
          </a:xfrm>
          <a:prstGeom prst="rect">
            <a:avLst/>
          </a:prstGeom>
        </p:spPr>
      </p:pic>
    </p:spTree>
    <p:extLst>
      <p:ext uri="{BB962C8B-B14F-4D97-AF65-F5344CB8AC3E}">
        <p14:creationId xmlns:p14="http://schemas.microsoft.com/office/powerpoint/2010/main" val="3314410019"/>
      </p:ext>
    </p:extLst>
  </p:cSld>
  <p:clrMapOvr>
    <a:masterClrMapping/>
  </p:clrMapOvr>
  <mc:AlternateContent xmlns:mc="http://schemas.openxmlformats.org/markup-compatibility/2006" xmlns:p14="http://schemas.microsoft.com/office/powerpoint/2010/main">
    <mc:Choice Requires="p14">
      <p:transition p14:dur="0" advTm="128023"/>
    </mc:Choice>
    <mc:Fallback xmlns="">
      <p:transition advTm="12802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3504" y="640263"/>
            <a:ext cx="3867912" cy="1344975"/>
          </a:xfrm>
        </p:spPr>
        <p:txBody>
          <a:bodyPr vert="horz" lIns="91440" tIns="45720" rIns="91440" bIns="45720" rtlCol="0" anchor="ctr">
            <a:normAutofit/>
          </a:bodyPr>
          <a:lstStyle/>
          <a:p>
            <a:pPr marL="54864" fontAlgn="auto">
              <a:spcAft>
                <a:spcPts val="0"/>
              </a:spcAft>
              <a:defRPr/>
            </a:pPr>
            <a:r>
              <a:rPr lang="en-US" sz="3500" b="1" kern="1200" dirty="0">
                <a:solidFill>
                  <a:schemeClr val="accent1">
                    <a:lumMod val="75000"/>
                  </a:schemeClr>
                </a:solidFill>
                <a:latin typeface="+mj-lt"/>
                <a:ea typeface="+mj-ea"/>
                <a:cs typeface="+mj-cs"/>
              </a:rPr>
              <a:t>Verification Selection Letter</a:t>
            </a:r>
            <a:endParaRPr lang="en-US" sz="3500" b="1" kern="1200" dirty="0">
              <a:solidFill>
                <a:schemeClr val="accent1">
                  <a:lumMod val="75000"/>
                </a:schemeClr>
              </a:solidFill>
              <a:effectLst/>
              <a:latin typeface="+mj-lt"/>
              <a:ea typeface="+mj-ea"/>
              <a:cs typeface="+mj-cs"/>
            </a:endParaRPr>
          </a:p>
        </p:txBody>
      </p:sp>
      <p:sp>
        <p:nvSpPr>
          <p:cNvPr id="49155" name="Rectangle 3"/>
          <p:cNvSpPr>
            <a:spLocks noGrp="1" noChangeArrowheads="1"/>
          </p:cNvSpPr>
          <p:nvPr>
            <p:ph type="body" sz="half" idx="1"/>
          </p:nvPr>
        </p:nvSpPr>
        <p:spPr>
          <a:xfrm>
            <a:off x="603503" y="2121762"/>
            <a:ext cx="4108345" cy="3913277"/>
          </a:xfrm>
        </p:spPr>
        <p:txBody>
          <a:bodyPr vert="horz" lIns="91440" tIns="45720" rIns="91440" bIns="45720" rtlCol="0">
            <a:normAutofit/>
          </a:bodyPr>
          <a:lstStyle/>
          <a:p>
            <a:pPr marL="0">
              <a:defRPr/>
            </a:pPr>
            <a:r>
              <a:rPr lang="en-US" sz="1600" b="1" dirty="0">
                <a:solidFill>
                  <a:schemeClr val="accent1">
                    <a:lumMod val="75000"/>
                  </a:schemeClr>
                </a:solidFill>
              </a:rPr>
              <a:t>The letter must include the following:</a:t>
            </a:r>
          </a:p>
          <a:p>
            <a:pPr marL="0" indent="0">
              <a:buNone/>
              <a:defRPr/>
            </a:pPr>
            <a:endParaRPr lang="en-US" sz="1600" b="1" dirty="0">
              <a:solidFill>
                <a:schemeClr val="accent1">
                  <a:lumMod val="75000"/>
                </a:schemeClr>
              </a:solidFill>
            </a:endParaRPr>
          </a:p>
          <a:p>
            <a:pPr marL="0">
              <a:spcBef>
                <a:spcPts val="0"/>
              </a:spcBef>
              <a:defRPr/>
            </a:pPr>
            <a:r>
              <a:rPr lang="en-US" sz="1600" b="1" dirty="0">
                <a:solidFill>
                  <a:schemeClr val="accent1">
                    <a:lumMod val="75000"/>
                  </a:schemeClr>
                </a:solidFill>
              </a:rPr>
              <a:t>Household was selected for    </a:t>
            </a:r>
          </a:p>
          <a:p>
            <a:pPr marL="0" indent="0">
              <a:spcBef>
                <a:spcPts val="0"/>
              </a:spcBef>
              <a:buNone/>
              <a:defRPr/>
            </a:pPr>
            <a:r>
              <a:rPr lang="en-US" sz="1600" b="1" dirty="0">
                <a:solidFill>
                  <a:schemeClr val="accent1">
                    <a:lumMod val="75000"/>
                  </a:schemeClr>
                </a:solidFill>
              </a:rPr>
              <a:t>    verification; </a:t>
            </a:r>
          </a:p>
          <a:p>
            <a:pPr>
              <a:defRPr/>
            </a:pPr>
            <a:r>
              <a:rPr lang="en-US" sz="1600" b="1" dirty="0">
                <a:solidFill>
                  <a:schemeClr val="accent1">
                    <a:lumMod val="75000"/>
                  </a:schemeClr>
                </a:solidFill>
              </a:rPr>
              <a:t>Types of acceptable information that may be provided to confirm current income including:</a:t>
            </a:r>
          </a:p>
          <a:p>
            <a:pPr lvl="1">
              <a:defRPr/>
            </a:pPr>
            <a:r>
              <a:rPr lang="en-US" sz="1600" b="1" dirty="0">
                <a:solidFill>
                  <a:schemeClr val="accent1">
                    <a:lumMod val="75000"/>
                  </a:schemeClr>
                </a:solidFill>
              </a:rPr>
              <a:t>Pay stubs</a:t>
            </a:r>
          </a:p>
          <a:p>
            <a:pPr lvl="1">
              <a:defRPr/>
            </a:pPr>
            <a:r>
              <a:rPr lang="en-US" sz="1600" b="1" dirty="0">
                <a:solidFill>
                  <a:schemeClr val="accent1">
                    <a:lumMod val="75000"/>
                  </a:schemeClr>
                </a:solidFill>
              </a:rPr>
              <a:t>Award letters from assistance agencies</a:t>
            </a:r>
          </a:p>
          <a:p>
            <a:pPr lvl="1">
              <a:defRPr/>
            </a:pPr>
            <a:r>
              <a:rPr lang="en-US" sz="1600" b="1" dirty="0">
                <a:solidFill>
                  <a:schemeClr val="accent1">
                    <a:lumMod val="75000"/>
                  </a:schemeClr>
                </a:solidFill>
              </a:rPr>
              <a:t>Support payment decrees from courts</a:t>
            </a:r>
          </a:p>
        </p:txBody>
      </p:sp>
      <p:pic>
        <p:nvPicPr>
          <p:cNvPr id="7" name="Picture 6" descr="Text, letter&#10;&#10;Description automatically generated">
            <a:extLst>
              <a:ext uri="{FF2B5EF4-FFF2-40B4-BE49-F238E27FC236}">
                <a16:creationId xmlns:a16="http://schemas.microsoft.com/office/drawing/2014/main" id="{6EF05712-ECED-49FE-8802-62679C058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412" y="1036595"/>
            <a:ext cx="3552722" cy="4784809"/>
          </a:xfrm>
          <a:prstGeom prst="rect">
            <a:avLst/>
          </a:prstGeom>
        </p:spPr>
      </p:pic>
      <p:sp>
        <p:nvSpPr>
          <p:cNvPr id="5" name="TextBox 4">
            <a:extLst>
              <a:ext uri="{FF2B5EF4-FFF2-40B4-BE49-F238E27FC236}">
                <a16:creationId xmlns:a16="http://schemas.microsoft.com/office/drawing/2014/main" id="{CE24AE82-5D57-4917-9628-6DA7E2F34E50}"/>
              </a:ext>
            </a:extLst>
          </p:cNvPr>
          <p:cNvSpPr txBox="1"/>
          <p:nvPr/>
        </p:nvSpPr>
        <p:spPr>
          <a:xfrm>
            <a:off x="5297676" y="1236951"/>
            <a:ext cx="3242820" cy="478480"/>
          </a:xfrm>
          <a:prstGeom prst="rect">
            <a:avLst/>
          </a:prstGeom>
          <a:solidFill>
            <a:schemeClr val="tx1"/>
          </a:solidFill>
          <a:ln>
            <a:noFill/>
          </a:ln>
        </p:spPr>
        <p:txBody>
          <a:bodyPr wrap="square" rtlCol="0">
            <a:noAutofit/>
          </a:bodyPr>
          <a:lstStyle/>
          <a:p>
            <a:pPr algn="ctr">
              <a:spcAft>
                <a:spcPts val="600"/>
              </a:spcAft>
            </a:pPr>
            <a:r>
              <a:rPr lang="en-US" sz="2000" b="1" dirty="0">
                <a:solidFill>
                  <a:srgbClr val="FF0000"/>
                </a:solidFill>
              </a:rPr>
              <a:t>You’ve Been Selected</a:t>
            </a:r>
          </a:p>
        </p:txBody>
      </p:sp>
    </p:spTree>
    <p:extLst>
      <p:ext uri="{BB962C8B-B14F-4D97-AF65-F5344CB8AC3E}">
        <p14:creationId xmlns:p14="http://schemas.microsoft.com/office/powerpoint/2010/main" val="37522534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36717"/>
    </mc:Choice>
    <mc:Fallback xmlns="">
      <p:transition advTm="367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11889" y="1212062"/>
            <a:ext cx="3145711" cy="5504688"/>
          </a:xfrm>
        </p:spPr>
        <p:txBody>
          <a:bodyPr vert="horz" lIns="91440" tIns="45720" rIns="91440" bIns="45720" rtlCol="0">
            <a:normAutofit/>
          </a:bodyPr>
          <a:lstStyle/>
          <a:p>
            <a:pPr marL="54864" defTabSz="914400" fontAlgn="auto">
              <a:spcAft>
                <a:spcPts val="0"/>
              </a:spcAft>
              <a:defRPr/>
            </a:pPr>
            <a:r>
              <a:rPr lang="en-US" sz="4000" b="1" dirty="0">
                <a:solidFill>
                  <a:schemeClr val="accent1">
                    <a:lumMod val="75000"/>
                  </a:schemeClr>
                </a:solidFill>
                <a:effectLst/>
              </a:rPr>
              <a:t>Learning Objectives</a:t>
            </a:r>
          </a:p>
        </p:txBody>
      </p:sp>
      <p:graphicFrame>
        <p:nvGraphicFramePr>
          <p:cNvPr id="11269" name="Rectangle 3">
            <a:extLst>
              <a:ext uri="{FF2B5EF4-FFF2-40B4-BE49-F238E27FC236}">
                <a16:creationId xmlns:a16="http://schemas.microsoft.com/office/drawing/2014/main" id="{0F52FE21-31D9-3D5B-834F-8ACCD4D62E86}"/>
              </a:ext>
            </a:extLst>
          </p:cNvPr>
          <p:cNvGraphicFramePr>
            <a:graphicFrameLocks noGrp="1"/>
          </p:cNvGraphicFramePr>
          <p:nvPr>
            <p:ph idx="1"/>
            <p:extLst>
              <p:ext uri="{D42A27DB-BD31-4B8C-83A1-F6EECF244321}">
                <p14:modId xmlns:p14="http://schemas.microsoft.com/office/powerpoint/2010/main" val="192611631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1947408"/>
      </p:ext>
    </p:extLst>
  </p:cSld>
  <p:clrMapOvr>
    <a:masterClrMapping/>
  </p:clrMapOvr>
  <mc:AlternateContent xmlns:mc="http://schemas.openxmlformats.org/markup-compatibility/2006" xmlns:p14="http://schemas.microsoft.com/office/powerpoint/2010/main">
    <mc:Choice Requires="p14">
      <p:transition p14:dur="0" advTm="31572"/>
    </mc:Choice>
    <mc:Fallback xmlns="">
      <p:transition advTm="3157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44919" y="3101093"/>
            <a:ext cx="1840539" cy="3029344"/>
          </a:xfrm>
        </p:spPr>
        <p:txBody>
          <a:bodyPr vert="horz" lIns="91440" tIns="45720" rIns="91440" bIns="45720" rtlCol="0" anchor="t">
            <a:normAutofit/>
          </a:bodyPr>
          <a:lstStyle/>
          <a:p>
            <a:pPr marL="54864" fontAlgn="auto">
              <a:spcAft>
                <a:spcPts val="0"/>
              </a:spcAft>
              <a:defRPr/>
            </a:pPr>
            <a:r>
              <a:rPr lang="en-US" sz="1800" b="1">
                <a:solidFill>
                  <a:schemeClr val="bg1"/>
                </a:solidFill>
                <a:effectLst/>
              </a:rPr>
              <a:t>Requirements of the Selection Letter cont.</a:t>
            </a:r>
          </a:p>
        </p:txBody>
      </p:sp>
      <p:graphicFrame>
        <p:nvGraphicFramePr>
          <p:cNvPr id="49166" name="Rectangle 3">
            <a:extLst>
              <a:ext uri="{FF2B5EF4-FFF2-40B4-BE49-F238E27FC236}">
                <a16:creationId xmlns:a16="http://schemas.microsoft.com/office/drawing/2014/main" id="{146D2CF3-091B-4BED-BB86-BB874CE40A61}"/>
              </a:ext>
            </a:extLst>
          </p:cNvPr>
          <p:cNvGraphicFramePr/>
          <p:nvPr>
            <p:extLst>
              <p:ext uri="{D42A27DB-BD31-4B8C-83A1-F6EECF244321}">
                <p14:modId xmlns:p14="http://schemas.microsoft.com/office/powerpoint/2010/main" val="2927551013"/>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404D88B-1FB5-4F6C-8F0C-038E89906A01}"/>
              </a:ext>
            </a:extLst>
          </p:cNvPr>
          <p:cNvSpPr txBox="1"/>
          <p:nvPr/>
        </p:nvSpPr>
        <p:spPr>
          <a:xfrm>
            <a:off x="490303" y="1166986"/>
            <a:ext cx="3044555" cy="1846659"/>
          </a:xfrm>
          <a:prstGeom prst="rect">
            <a:avLst/>
          </a:prstGeom>
          <a:noFill/>
        </p:spPr>
        <p:txBody>
          <a:bodyPr wrap="square">
            <a:spAutoFit/>
          </a:bodyPr>
          <a:lstStyle/>
          <a:p>
            <a:r>
              <a:rPr lang="en-US" sz="3800" dirty="0">
                <a:solidFill>
                  <a:schemeClr val="accent1">
                    <a:lumMod val="75000"/>
                  </a:schemeClr>
                </a:solidFill>
              </a:rPr>
              <a:t>Verification </a:t>
            </a:r>
          </a:p>
          <a:p>
            <a:r>
              <a:rPr lang="en-US" sz="3800" dirty="0">
                <a:solidFill>
                  <a:schemeClr val="accent1">
                    <a:lumMod val="75000"/>
                  </a:schemeClr>
                </a:solidFill>
              </a:rPr>
              <a:t>Selection </a:t>
            </a:r>
          </a:p>
          <a:p>
            <a:r>
              <a:rPr lang="en-US" sz="3800" dirty="0">
                <a:solidFill>
                  <a:schemeClr val="accent1">
                    <a:lumMod val="75000"/>
                  </a:schemeClr>
                </a:solidFill>
              </a:rPr>
              <a:t>Letter</a:t>
            </a:r>
          </a:p>
        </p:txBody>
      </p:sp>
    </p:spTree>
    <p:extLst>
      <p:ext uri="{BB962C8B-B14F-4D97-AF65-F5344CB8AC3E}">
        <p14:creationId xmlns:p14="http://schemas.microsoft.com/office/powerpoint/2010/main" val="3366685344"/>
      </p:ext>
    </p:extLst>
  </p:cSld>
  <p:clrMapOvr>
    <a:masterClrMapping/>
  </p:clrMapOvr>
  <mc:AlternateContent xmlns:mc="http://schemas.openxmlformats.org/markup-compatibility/2006" xmlns:p14="http://schemas.microsoft.com/office/powerpoint/2010/main">
    <mc:Choice Requires="p14">
      <p:transition p14:dur="0" advTm="82423"/>
    </mc:Choice>
    <mc:Fallback xmlns="">
      <p:transition advTm="8242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66" name="Rectangle 3">
            <a:extLst>
              <a:ext uri="{FF2B5EF4-FFF2-40B4-BE49-F238E27FC236}">
                <a16:creationId xmlns:a16="http://schemas.microsoft.com/office/drawing/2014/main" id="{146D2CF3-091B-4BED-BB86-BB874CE40A61}"/>
              </a:ext>
            </a:extLst>
          </p:cNvPr>
          <p:cNvGraphicFramePr/>
          <p:nvPr>
            <p:extLst>
              <p:ext uri="{D42A27DB-BD31-4B8C-83A1-F6EECF244321}">
                <p14:modId xmlns:p14="http://schemas.microsoft.com/office/powerpoint/2010/main" val="3674816713"/>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404D88B-1FB5-4F6C-8F0C-038E89906A01}"/>
              </a:ext>
            </a:extLst>
          </p:cNvPr>
          <p:cNvSpPr txBox="1"/>
          <p:nvPr/>
        </p:nvSpPr>
        <p:spPr>
          <a:xfrm>
            <a:off x="484982" y="844256"/>
            <a:ext cx="3049875" cy="1938992"/>
          </a:xfrm>
          <a:prstGeom prst="rect">
            <a:avLst/>
          </a:prstGeom>
          <a:noFill/>
        </p:spPr>
        <p:txBody>
          <a:bodyPr wrap="square">
            <a:spAutoFit/>
          </a:bodyPr>
          <a:lstStyle/>
          <a:p>
            <a:r>
              <a:rPr lang="en-US" sz="4000" dirty="0">
                <a:solidFill>
                  <a:srgbClr val="002060"/>
                </a:solidFill>
              </a:rPr>
              <a:t>Foreign Language Translations</a:t>
            </a:r>
            <a:endParaRPr lang="en-US" sz="4000" dirty="0"/>
          </a:p>
        </p:txBody>
      </p:sp>
    </p:spTree>
    <p:extLst>
      <p:ext uri="{BB962C8B-B14F-4D97-AF65-F5344CB8AC3E}">
        <p14:creationId xmlns:p14="http://schemas.microsoft.com/office/powerpoint/2010/main" val="1766312522"/>
      </p:ext>
    </p:extLst>
  </p:cSld>
  <p:clrMapOvr>
    <a:masterClrMapping/>
  </p:clrMapOvr>
  <mc:AlternateContent xmlns:mc="http://schemas.openxmlformats.org/markup-compatibility/2006" xmlns:p14="http://schemas.microsoft.com/office/powerpoint/2010/main">
    <mc:Choice Requires="p14">
      <p:transition p14:dur="0" advTm="82423"/>
    </mc:Choice>
    <mc:Fallback xmlns="">
      <p:transition advTm="8242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1859964" y="2493153"/>
            <a:ext cx="6414427" cy="1668651"/>
          </a:xfrm>
        </p:spPr>
        <p:txBody>
          <a:bodyPr vert="horz" lIns="91440" tIns="45720" rIns="91440" bIns="45720" rtlCol="0" anchor="t">
            <a:normAutofit fontScale="85000" lnSpcReduction="20000"/>
          </a:bodyPr>
          <a:lstStyle/>
          <a:p>
            <a:r>
              <a:rPr lang="en-US" sz="4000" b="1" kern="1200" dirty="0">
                <a:solidFill>
                  <a:schemeClr val="accent1">
                    <a:lumMod val="75000"/>
                  </a:schemeClr>
                </a:solidFill>
                <a:latin typeface="+mn-lt"/>
                <a:ea typeface="+mn-ea"/>
                <a:cs typeface="+mn-cs"/>
              </a:rPr>
              <a:t>SOURCES </a:t>
            </a:r>
          </a:p>
          <a:p>
            <a:r>
              <a:rPr lang="en-US" sz="4000" b="1" kern="1200" dirty="0">
                <a:solidFill>
                  <a:schemeClr val="accent1">
                    <a:lumMod val="75000"/>
                  </a:schemeClr>
                </a:solidFill>
                <a:latin typeface="+mn-lt"/>
                <a:ea typeface="+mn-ea"/>
                <a:cs typeface="+mn-cs"/>
              </a:rPr>
              <a:t>FOR </a:t>
            </a:r>
          </a:p>
          <a:p>
            <a:r>
              <a:rPr lang="en-US" sz="4000" b="1" kern="1200" dirty="0">
                <a:solidFill>
                  <a:schemeClr val="accent1">
                    <a:lumMod val="75000"/>
                  </a:schemeClr>
                </a:solidFill>
                <a:latin typeface="+mn-lt"/>
                <a:ea typeface="+mn-ea"/>
                <a:cs typeface="+mn-cs"/>
              </a:rPr>
              <a:t>VERIFICATION</a:t>
            </a:r>
            <a:endParaRPr lang="en-US" sz="2200" b="1" kern="1200" dirty="0">
              <a:solidFill>
                <a:schemeClr val="accent1">
                  <a:lumMod val="75000"/>
                </a:schemeClr>
              </a:solidFill>
              <a:latin typeface="+mn-lt"/>
              <a:ea typeface="+mn-ea"/>
              <a:cs typeface="+mn-cs"/>
            </a:endParaRPr>
          </a:p>
        </p:txBody>
      </p:sp>
    </p:spTree>
    <p:extLst>
      <p:ext uri="{BB962C8B-B14F-4D97-AF65-F5344CB8AC3E}">
        <p14:creationId xmlns:p14="http://schemas.microsoft.com/office/powerpoint/2010/main" val="3317643023"/>
      </p:ext>
    </p:extLst>
  </p:cSld>
  <p:clrMapOvr>
    <a:masterClrMapping/>
  </p:clrMapOvr>
  <mc:AlternateContent xmlns:mc="http://schemas.openxmlformats.org/markup-compatibility/2006" xmlns:p14="http://schemas.microsoft.com/office/powerpoint/2010/main">
    <mc:Choice Requires="p14">
      <p:transition p14:dur="0" advTm="3657"/>
    </mc:Choice>
    <mc:Fallback xmlns="">
      <p:transition advTm="365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6085" name="Group 46087">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6089"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086"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091"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6087"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6093"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6094"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6095"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6096"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6097"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098"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6099"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6100"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102" name="Group 46101">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46103"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6104"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6105"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6106"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6107"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6108"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6109"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6110"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6111"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6112"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6113"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6114"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6116" name="Rectangle 46115">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118"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2770" name="Rectangle 2"/>
          <p:cNvSpPr>
            <a:spLocks noGrp="1" noChangeArrowheads="1"/>
          </p:cNvSpPr>
          <p:nvPr>
            <p:ph type="title"/>
          </p:nvPr>
        </p:nvSpPr>
        <p:spPr>
          <a:xfrm>
            <a:off x="1265751" y="624110"/>
            <a:ext cx="3102795" cy="1280890"/>
          </a:xfrm>
        </p:spPr>
        <p:txBody>
          <a:bodyPr vert="horz" lIns="91440" tIns="45720" rIns="91440" bIns="45720" rtlCol="0" anchor="t">
            <a:normAutofit/>
          </a:bodyPr>
          <a:lstStyle/>
          <a:p>
            <a:pPr marL="54864" fontAlgn="auto">
              <a:spcAft>
                <a:spcPts val="0"/>
              </a:spcAft>
              <a:defRPr/>
            </a:pPr>
            <a:r>
              <a:rPr lang="en-US" sz="2800" b="1">
                <a:effectLst/>
              </a:rPr>
              <a:t>Written Evidence</a:t>
            </a:r>
          </a:p>
        </p:txBody>
      </p:sp>
      <p:sp>
        <p:nvSpPr>
          <p:cNvPr id="46083" name="Rectangle 3"/>
          <p:cNvSpPr>
            <a:spLocks noGrp="1" noChangeArrowheads="1"/>
          </p:cNvSpPr>
          <p:nvPr>
            <p:ph type="body" sz="half" idx="1"/>
          </p:nvPr>
        </p:nvSpPr>
        <p:spPr>
          <a:xfrm>
            <a:off x="1262967" y="2133600"/>
            <a:ext cx="3105579" cy="3777622"/>
          </a:xfrm>
        </p:spPr>
        <p:txBody>
          <a:bodyPr vert="horz" lIns="91440" tIns="45720" rIns="91440" bIns="45720" rtlCol="0">
            <a:normAutofit/>
          </a:bodyPr>
          <a:lstStyle/>
          <a:p>
            <a:pPr fontAlgn="auto">
              <a:defRPr/>
            </a:pPr>
            <a:endParaRPr lang="en-US" sz="1400">
              <a:solidFill>
                <a:schemeClr val="tx1"/>
              </a:solidFill>
            </a:endParaRPr>
          </a:p>
          <a:p>
            <a:pPr marL="0" indent="0" fontAlgn="auto">
              <a:defRPr/>
            </a:pPr>
            <a:r>
              <a:rPr lang="en-US" sz="1400">
                <a:solidFill>
                  <a:schemeClr val="tx1"/>
                </a:solidFill>
              </a:rPr>
              <a:t>Primary Source of Verification is most often pay stubs, award letters from welfare departments or governmental agencies</a:t>
            </a:r>
          </a:p>
          <a:p>
            <a:pPr marL="0" fontAlgn="auto">
              <a:defRPr/>
            </a:pPr>
            <a:endParaRPr lang="en-US" sz="1400">
              <a:solidFill>
                <a:schemeClr val="tx1"/>
              </a:solidFill>
            </a:endParaRPr>
          </a:p>
          <a:p>
            <a:pPr fontAlgn="auto">
              <a:defRPr/>
            </a:pPr>
            <a:r>
              <a:rPr lang="en-US" sz="1400">
                <a:solidFill>
                  <a:schemeClr val="tx1"/>
                </a:solidFill>
              </a:rPr>
              <a:t>Acceptable written evidence for income eligible households </a:t>
            </a:r>
          </a:p>
          <a:p>
            <a:pPr fontAlgn="auto">
              <a:defRPr/>
            </a:pPr>
            <a:r>
              <a:rPr lang="en-US" sz="1400">
                <a:solidFill>
                  <a:schemeClr val="tx1"/>
                </a:solidFill>
              </a:rPr>
              <a:t>Name of household member</a:t>
            </a:r>
          </a:p>
          <a:p>
            <a:pPr fontAlgn="auto">
              <a:defRPr/>
            </a:pPr>
            <a:r>
              <a:rPr lang="en-US" sz="1400">
                <a:solidFill>
                  <a:schemeClr val="tx1"/>
                </a:solidFill>
              </a:rPr>
              <a:t>Amount of income received</a:t>
            </a:r>
          </a:p>
          <a:p>
            <a:pPr fontAlgn="auto">
              <a:defRPr/>
            </a:pPr>
            <a:r>
              <a:rPr lang="en-US" sz="1400">
                <a:solidFill>
                  <a:schemeClr val="tx1"/>
                </a:solidFill>
              </a:rPr>
              <a:t>Frequency received</a:t>
            </a:r>
          </a:p>
          <a:p>
            <a:pPr fontAlgn="auto">
              <a:defRPr/>
            </a:pPr>
            <a:r>
              <a:rPr lang="en-US" sz="1400">
                <a:solidFill>
                  <a:schemeClr val="tx1"/>
                </a:solidFill>
              </a:rPr>
              <a:t>Date received</a:t>
            </a:r>
          </a:p>
          <a:p>
            <a:pPr marL="366713" lvl="1" fontAlgn="auto">
              <a:defRPr/>
            </a:pPr>
            <a:endParaRPr lang="en-US" sz="1400">
              <a:solidFill>
                <a:schemeClr val="tx1"/>
              </a:solidFill>
            </a:endParaRPr>
          </a:p>
          <a:p>
            <a:pPr marL="366713" lvl="1" fontAlgn="auto">
              <a:defRPr/>
            </a:pPr>
            <a:endParaRPr lang="en-US" sz="1400">
              <a:solidFill>
                <a:schemeClr val="tx1"/>
              </a:solidFill>
            </a:endParaRPr>
          </a:p>
          <a:p>
            <a:pPr fontAlgn="auto">
              <a:defRPr/>
            </a:pPr>
            <a:endParaRPr lang="en-US" sz="1400">
              <a:solidFill>
                <a:schemeClr val="tx1"/>
              </a:solidFill>
            </a:endParaRPr>
          </a:p>
          <a:p>
            <a:pPr marL="0" fontAlgn="auto">
              <a:defRPr/>
            </a:pPr>
            <a:endParaRPr lang="en-US" sz="1400">
              <a:solidFill>
                <a:schemeClr val="tx1"/>
              </a:solidFill>
            </a:endParaRPr>
          </a:p>
          <a:p>
            <a:pPr fontAlgn="auto">
              <a:defRPr/>
            </a:pPr>
            <a:endParaRPr lang="en-US" sz="1400">
              <a:solidFill>
                <a:schemeClr val="tx1"/>
              </a:solidFill>
            </a:endParaRPr>
          </a:p>
          <a:p>
            <a:pPr fontAlgn="auto">
              <a:defRPr/>
            </a:pPr>
            <a:endParaRPr lang="en-US" sz="1400">
              <a:solidFill>
                <a:schemeClr val="tx1"/>
              </a:solidFill>
            </a:endParaRPr>
          </a:p>
          <a:p>
            <a:pPr fontAlgn="auto">
              <a:defRPr/>
            </a:pPr>
            <a:endParaRPr lang="en-US" sz="1400">
              <a:solidFill>
                <a:schemeClr val="tx1"/>
              </a:solidFill>
            </a:endParaRPr>
          </a:p>
          <a:p>
            <a:pPr fontAlgn="auto">
              <a:defRPr/>
            </a:pPr>
            <a:endParaRPr lang="en-US" sz="1400">
              <a:solidFill>
                <a:schemeClr val="tx1"/>
              </a:solidFill>
            </a:endParaRPr>
          </a:p>
          <a:p>
            <a:pPr fontAlgn="auto">
              <a:defRPr/>
            </a:pPr>
            <a:endParaRPr lang="en-US" sz="1400">
              <a:solidFill>
                <a:schemeClr val="tx1"/>
              </a:solidFill>
            </a:endParaRPr>
          </a:p>
          <a:p>
            <a:pPr fontAlgn="auto">
              <a:defRPr/>
            </a:pPr>
            <a:endParaRPr lang="en-US" sz="1400">
              <a:solidFill>
                <a:schemeClr val="tx1"/>
              </a:solidFill>
            </a:endParaRPr>
          </a:p>
          <a:p>
            <a:pPr fontAlgn="auto">
              <a:defRPr/>
            </a:pPr>
            <a:endParaRPr lang="en-US" sz="140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937" y="992785"/>
            <a:ext cx="4088720" cy="2003472"/>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A9C85EF6-9D3A-4C25-A82C-5AD658D9C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530" y="4210044"/>
            <a:ext cx="4088720" cy="981293"/>
          </a:xfrm>
          <a:prstGeom prst="rect">
            <a:avLst/>
          </a:prstGeom>
        </p:spPr>
      </p:pic>
    </p:spTree>
    <p:extLst>
      <p:ext uri="{BB962C8B-B14F-4D97-AF65-F5344CB8AC3E}">
        <p14:creationId xmlns:p14="http://schemas.microsoft.com/office/powerpoint/2010/main" val="1259933373"/>
      </p:ext>
    </p:extLst>
  </p:cSld>
  <p:clrMapOvr>
    <a:masterClrMapping/>
  </p:clrMapOvr>
  <mc:AlternateContent xmlns:mc="http://schemas.openxmlformats.org/markup-compatibility/2006" xmlns:p14="http://schemas.microsoft.com/office/powerpoint/2010/main">
    <mc:Choice Requires="p14">
      <p:transition p14:dur="0" advTm="187585"/>
    </mc:Choice>
    <mc:Fallback xmlns="">
      <p:transition advTm="18758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6098" name="Group 46097">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46099"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6100"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101"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6102"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6103"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6104"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6105"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6106"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6107"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108"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6109"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6110"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112" name="Group 46111">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46113"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6114"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6115"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6116"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6117"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6118"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6119"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6120"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6121"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6122"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6123"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6124"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6126" name="Rectangle 46125">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128"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6130" name="Rectangle 4612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32" name="Rectangle 4613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2770" name="Rectangle 2"/>
          <p:cNvSpPr>
            <a:spLocks noGrp="1" noChangeArrowheads="1"/>
          </p:cNvSpPr>
          <p:nvPr>
            <p:ph type="title"/>
          </p:nvPr>
        </p:nvSpPr>
        <p:spPr>
          <a:xfrm>
            <a:off x="1382543" y="624110"/>
            <a:ext cx="7037556" cy="1280890"/>
          </a:xfrm>
        </p:spPr>
        <p:txBody>
          <a:bodyPr vert="horz" lIns="91440" tIns="45720" rIns="91440" bIns="45720" rtlCol="0" anchor="t">
            <a:normAutofit/>
          </a:bodyPr>
          <a:lstStyle/>
          <a:p>
            <a:pPr marL="54864" fontAlgn="auto">
              <a:spcAft>
                <a:spcPts val="0"/>
              </a:spcAft>
              <a:defRPr/>
            </a:pPr>
            <a:r>
              <a:rPr lang="en-US" b="1">
                <a:solidFill>
                  <a:schemeClr val="bg1"/>
                </a:solidFill>
                <a:effectLst/>
              </a:rPr>
              <a:t>Written Evidence (cont.)</a:t>
            </a:r>
          </a:p>
        </p:txBody>
      </p:sp>
      <p:sp>
        <p:nvSpPr>
          <p:cNvPr id="4613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2" name="Picture 11" descr="Graphical user interface, text, application, email&#10;&#10;Description automatically generated">
            <a:extLst>
              <a:ext uri="{FF2B5EF4-FFF2-40B4-BE49-F238E27FC236}">
                <a16:creationId xmlns:a16="http://schemas.microsoft.com/office/drawing/2014/main" id="{830B474D-6CA2-6CCE-91ED-F64C655A4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459" y="2392690"/>
            <a:ext cx="3247007" cy="4379314"/>
          </a:xfrm>
          <a:prstGeom prst="rect">
            <a:avLst/>
          </a:prstGeom>
        </p:spPr>
      </p:pic>
      <p:sp>
        <p:nvSpPr>
          <p:cNvPr id="13" name="TextBox 12">
            <a:extLst>
              <a:ext uri="{FF2B5EF4-FFF2-40B4-BE49-F238E27FC236}">
                <a16:creationId xmlns:a16="http://schemas.microsoft.com/office/drawing/2014/main" id="{9C4CC9E0-B9EB-8EE4-AEE9-C972159FFCE8}"/>
              </a:ext>
            </a:extLst>
          </p:cNvPr>
          <p:cNvSpPr txBox="1"/>
          <p:nvPr/>
        </p:nvSpPr>
        <p:spPr>
          <a:xfrm>
            <a:off x="3692161" y="3059498"/>
            <a:ext cx="1709896" cy="205441"/>
          </a:xfrm>
          <a:prstGeom prst="rect">
            <a:avLst/>
          </a:prstGeom>
          <a:solidFill>
            <a:schemeClr val="bg1"/>
          </a:solidFill>
        </p:spPr>
        <p:txBody>
          <a:bodyPr wrap="square" rtlCol="0">
            <a:spAutoFit/>
          </a:bodyPr>
          <a:lstStyle/>
          <a:p>
            <a:pPr algn="ctr" defTabSz="320040">
              <a:spcAft>
                <a:spcPts val="600"/>
              </a:spcAft>
            </a:pPr>
            <a:r>
              <a:rPr lang="en-US" sz="735" b="1" kern="1200">
                <a:solidFill>
                  <a:schemeClr val="tx1"/>
                </a:solidFill>
                <a:latin typeface="+mn-lt"/>
                <a:ea typeface="+mn-ea"/>
                <a:cs typeface="+mn-cs"/>
              </a:rPr>
              <a:t>AGENCY LETTERHEAD</a:t>
            </a:r>
            <a:endParaRPr lang="en-US" sz="1050" b="1"/>
          </a:p>
        </p:txBody>
      </p:sp>
      <p:graphicFrame>
        <p:nvGraphicFramePr>
          <p:cNvPr id="46093" name="Rectangle 3">
            <a:extLst>
              <a:ext uri="{FF2B5EF4-FFF2-40B4-BE49-F238E27FC236}">
                <a16:creationId xmlns:a16="http://schemas.microsoft.com/office/drawing/2014/main" id="{0069BBE7-F9B8-86B2-A516-F13BAA377A9D}"/>
              </a:ext>
            </a:extLst>
          </p:cNvPr>
          <p:cNvGraphicFramePr/>
          <p:nvPr>
            <p:extLst>
              <p:ext uri="{D42A27DB-BD31-4B8C-83A1-F6EECF244321}">
                <p14:modId xmlns:p14="http://schemas.microsoft.com/office/powerpoint/2010/main" val="4145033671"/>
              </p:ext>
            </p:extLst>
          </p:nvPr>
        </p:nvGraphicFramePr>
        <p:xfrm>
          <a:off x="537181" y="2766534"/>
          <a:ext cx="7871358" cy="3505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picture containing text, room, scene, gambling house&#10;&#10;Description automatically generated">
            <a:extLst>
              <a:ext uri="{FF2B5EF4-FFF2-40B4-BE49-F238E27FC236}">
                <a16:creationId xmlns:a16="http://schemas.microsoft.com/office/drawing/2014/main" id="{162936FC-6826-42C4-B8AD-451F17C9AD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7800" y="5608821"/>
            <a:ext cx="542064" cy="542064"/>
          </a:xfrm>
          <a:prstGeom prst="rect">
            <a:avLst/>
          </a:prstGeom>
        </p:spPr>
      </p:pic>
    </p:spTree>
    <p:extLst>
      <p:ext uri="{BB962C8B-B14F-4D97-AF65-F5344CB8AC3E}">
        <p14:creationId xmlns:p14="http://schemas.microsoft.com/office/powerpoint/2010/main" val="1926067720"/>
      </p:ext>
    </p:extLst>
  </p:cSld>
  <p:clrMapOvr>
    <a:masterClrMapping/>
  </p:clrMapOvr>
  <mc:AlternateContent xmlns:mc="http://schemas.openxmlformats.org/markup-compatibility/2006" xmlns:p14="http://schemas.microsoft.com/office/powerpoint/2010/main">
    <mc:Choice Requires="p14">
      <p:transition p14:dur="0" advTm="70634"/>
    </mc:Choice>
    <mc:Fallback xmlns="">
      <p:transition advTm="7063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738" y="1662241"/>
            <a:ext cx="2336449" cy="2396359"/>
          </a:xfrm>
        </p:spPr>
        <p:txBody>
          <a:bodyPr anchor="b">
            <a:normAutofit/>
          </a:bodyPr>
          <a:lstStyle/>
          <a:p>
            <a:pPr algn="r">
              <a:defRPr/>
            </a:pPr>
            <a:r>
              <a:rPr lang="en-US" sz="3500" b="1" dirty="0">
                <a:solidFill>
                  <a:schemeClr val="accent1">
                    <a:lumMod val="75000"/>
                  </a:schemeClr>
                </a:solidFill>
                <a:effectLst/>
              </a:rPr>
              <a:t>Collateral Contacts</a:t>
            </a:r>
            <a:endParaRPr lang="en-US" sz="3500" dirty="0">
              <a:solidFill>
                <a:schemeClr val="accent1">
                  <a:lumMod val="75000"/>
                </a:schemeClr>
              </a:solidFill>
            </a:endParaRPr>
          </a:p>
        </p:txBody>
      </p:sp>
      <p:graphicFrame>
        <p:nvGraphicFramePr>
          <p:cNvPr id="49179" name="Content Placeholder 4">
            <a:extLst>
              <a:ext uri="{FF2B5EF4-FFF2-40B4-BE49-F238E27FC236}">
                <a16:creationId xmlns:a16="http://schemas.microsoft.com/office/drawing/2014/main" id="{FDBFB178-D448-3EF3-8B03-B2A5D5959AF7}"/>
              </a:ext>
            </a:extLst>
          </p:cNvPr>
          <p:cNvGraphicFramePr>
            <a:graphicFrameLocks noGrp="1"/>
          </p:cNvGraphicFramePr>
          <p:nvPr>
            <p:ph idx="1"/>
            <p:extLst>
              <p:ext uri="{D42A27DB-BD31-4B8C-83A1-F6EECF244321}">
                <p14:modId xmlns:p14="http://schemas.microsoft.com/office/powerpoint/2010/main" val="973338140"/>
              </p:ext>
            </p:extLst>
          </p:nvPr>
        </p:nvGraphicFramePr>
        <p:xfrm>
          <a:off x="3510242" y="646399"/>
          <a:ext cx="5168671" cy="555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853918"/>
      </p:ext>
    </p:extLst>
  </p:cSld>
  <p:clrMapOvr>
    <a:masterClrMapping/>
  </p:clrMapOvr>
  <mc:AlternateContent xmlns:mc="http://schemas.openxmlformats.org/markup-compatibility/2006" xmlns:p14="http://schemas.microsoft.com/office/powerpoint/2010/main">
    <mc:Choice Requires="p14">
      <p:transition p14:dur="0" advTm="47543"/>
    </mc:Choice>
    <mc:Fallback xmlns="">
      <p:transition advTm="4754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pPr>
              <a:defRPr/>
            </a:pPr>
            <a:r>
              <a:rPr lang="en-US" sz="3100" b="1">
                <a:effectLst/>
              </a:rPr>
              <a:t>Agency Records</a:t>
            </a:r>
            <a:endParaRPr lang="en-US" sz="3100"/>
          </a:p>
        </p:txBody>
      </p:sp>
      <p:sp>
        <p:nvSpPr>
          <p:cNvPr id="50179" name="Content Placeholder 4"/>
          <p:cNvSpPr>
            <a:spLocks noGrp="1"/>
          </p:cNvSpPr>
          <p:nvPr>
            <p:ph idx="1"/>
          </p:nvPr>
        </p:nvSpPr>
        <p:spPr>
          <a:xfrm>
            <a:off x="2571078" y="3752850"/>
            <a:ext cx="6210968" cy="2452687"/>
          </a:xfrm>
        </p:spPr>
        <p:txBody>
          <a:bodyPr anchor="ctr">
            <a:normAutofit/>
          </a:bodyPr>
          <a:lstStyle/>
          <a:p>
            <a:r>
              <a:rPr lang="en-US" altLang="en-US" sz="2000" dirty="0"/>
              <a:t>A household’s eligibility may be confirmed through the use of information maintained by other government agencies to which the State agency, SFA, or school has legal access. </a:t>
            </a:r>
          </a:p>
        </p:txBody>
      </p:sp>
      <p:pic>
        <p:nvPicPr>
          <p:cNvPr id="4" name="Picture 3" descr="A picture containing text, table, floor, wooden&#10;&#10;Description automatically generated">
            <a:extLst>
              <a:ext uri="{FF2B5EF4-FFF2-40B4-BE49-F238E27FC236}">
                <a16:creationId xmlns:a16="http://schemas.microsoft.com/office/drawing/2014/main" id="{DC220D17-8D47-49B0-8456-1529AB03A7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84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582658905"/>
      </p:ext>
    </p:extLst>
  </p:cSld>
  <p:clrMapOvr>
    <a:masterClrMapping/>
  </p:clrMapOvr>
  <mc:AlternateContent xmlns:mc="http://schemas.openxmlformats.org/markup-compatibility/2006" xmlns:p14="http://schemas.microsoft.com/office/powerpoint/2010/main">
    <mc:Choice Requires="p14">
      <p:transition p14:dur="0" advTm="15585"/>
    </mc:Choice>
    <mc:Fallback xmlns="">
      <p:transition advTm="1558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a:effectLst/>
              </a:rPr>
              <a:t>Acceptable timeframe</a:t>
            </a:r>
            <a:endParaRPr lang="en-US"/>
          </a:p>
        </p:txBody>
      </p:sp>
      <p:sp>
        <p:nvSpPr>
          <p:cNvPr id="51203" name="Text Placeholder 6"/>
          <p:cNvSpPr>
            <a:spLocks noGrp="1"/>
          </p:cNvSpPr>
          <p:nvPr>
            <p:ph type="body" sz="half" idx="1"/>
          </p:nvPr>
        </p:nvSpPr>
        <p:spPr/>
        <p:txBody>
          <a:bodyPr>
            <a:normAutofit/>
          </a:bodyPr>
          <a:lstStyle/>
          <a:p>
            <a:endParaRPr lang="en-US"/>
          </a:p>
          <a:p>
            <a:endParaRPr lang="en-US"/>
          </a:p>
          <a:p>
            <a:pPr marL="0" indent="0">
              <a:buNone/>
            </a:pPr>
            <a:endParaRPr lang="en-US" altLang="en-US"/>
          </a:p>
        </p:txBody>
      </p:sp>
      <p:sp>
        <p:nvSpPr>
          <p:cNvPr id="51204" name="Content Placeholder 4"/>
          <p:cNvSpPr>
            <a:spLocks noGrp="1"/>
          </p:cNvSpPr>
          <p:nvPr>
            <p:ph sz="half" idx="2"/>
          </p:nvPr>
        </p:nvSpPr>
        <p:spPr>
          <a:xfrm>
            <a:off x="5244483" y="1600200"/>
            <a:ext cx="3574228" cy="4525963"/>
          </a:xfrm>
        </p:spPr>
        <p:txBody>
          <a:bodyPr>
            <a:normAutofit/>
          </a:bodyPr>
          <a:lstStyle/>
          <a:p>
            <a:r>
              <a:rPr lang="en-US" altLang="en-US" sz="2000" dirty="0"/>
              <a:t>Acceptable documentation of income or receipt of assistance from any of the stated sources </a:t>
            </a:r>
          </a:p>
          <a:p>
            <a:r>
              <a:rPr lang="en-US" altLang="en-US" sz="2000" dirty="0"/>
              <a:t>Provided for any point in time between the month prior to application and the time the household is required to provide income documentation. </a:t>
            </a:r>
          </a:p>
        </p:txBody>
      </p:sp>
      <p:pic>
        <p:nvPicPr>
          <p:cNvPr id="4" name="Picture 3" descr="A calendar with different colors&#10;&#10;Description automatically generated">
            <a:extLst>
              <a:ext uri="{FF2B5EF4-FFF2-40B4-BE49-F238E27FC236}">
                <a16:creationId xmlns:a16="http://schemas.microsoft.com/office/drawing/2014/main" id="{EF0DEEF2-2014-592D-9A0B-1CD3BF24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21" y="1447800"/>
            <a:ext cx="4650162" cy="3636665"/>
          </a:xfrm>
          <a:prstGeom prst="rect">
            <a:avLst/>
          </a:prstGeom>
        </p:spPr>
      </p:pic>
    </p:spTree>
    <p:extLst>
      <p:ext uri="{BB962C8B-B14F-4D97-AF65-F5344CB8AC3E}">
        <p14:creationId xmlns:p14="http://schemas.microsoft.com/office/powerpoint/2010/main" val="3714876080"/>
      </p:ext>
    </p:extLst>
  </p:cSld>
  <p:clrMapOvr>
    <a:masterClrMapping/>
  </p:clrMapOvr>
  <mc:AlternateContent xmlns:mc="http://schemas.openxmlformats.org/markup-compatibility/2006" xmlns:p14="http://schemas.microsoft.com/office/powerpoint/2010/main">
    <mc:Choice Requires="p14">
      <p:transition p14:dur="0" advTm="46222"/>
    </mc:Choice>
    <mc:Fallback xmlns="">
      <p:transition advTm="4622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28" r="-1" b="10544"/>
          <a:stretch/>
        </p:blipFill>
        <p:spPr>
          <a:xfrm>
            <a:off x="240030" y="320040"/>
            <a:ext cx="8661654" cy="4303462"/>
          </a:xfrm>
          <a:prstGeom prst="rect">
            <a:avLst/>
          </a:prstGeom>
        </p:spPr>
      </p:pic>
      <p:sp>
        <p:nvSpPr>
          <p:cNvPr id="5" name="Title 4"/>
          <p:cNvSpPr>
            <a:spLocks noGrp="1"/>
          </p:cNvSpPr>
          <p:nvPr>
            <p:ph type="title"/>
          </p:nvPr>
        </p:nvSpPr>
        <p:spPr>
          <a:xfrm>
            <a:off x="630936" y="5009083"/>
            <a:ext cx="2167128" cy="1345997"/>
          </a:xfrm>
        </p:spPr>
        <p:txBody>
          <a:bodyPr anchor="ctr">
            <a:normAutofit fontScale="90000"/>
          </a:bodyPr>
          <a:lstStyle/>
          <a:p>
            <a:r>
              <a:rPr lang="en-US" sz="2100" b="1">
                <a:solidFill>
                  <a:schemeClr val="bg1"/>
                </a:solidFill>
              </a:rPr>
              <a:t>When a Household Provides Pay Stubs</a:t>
            </a:r>
          </a:p>
        </p:txBody>
      </p:sp>
      <p:sp>
        <p:nvSpPr>
          <p:cNvPr id="6" name="Content Placeholder 5"/>
          <p:cNvSpPr>
            <a:spLocks noGrp="1"/>
          </p:cNvSpPr>
          <p:nvPr>
            <p:ph idx="1"/>
          </p:nvPr>
        </p:nvSpPr>
        <p:spPr>
          <a:xfrm>
            <a:off x="3284982" y="5009083"/>
            <a:ext cx="5232654" cy="1345997"/>
          </a:xfrm>
        </p:spPr>
        <p:txBody>
          <a:bodyPr anchor="ctr">
            <a:normAutofit fontScale="92500"/>
          </a:bodyPr>
          <a:lstStyle/>
          <a:p>
            <a:r>
              <a:rPr lang="en-US" sz="1500">
                <a:solidFill>
                  <a:schemeClr val="bg1"/>
                </a:solidFill>
              </a:rPr>
              <a:t>If the household is paid weekly, one pay stub is sufficient</a:t>
            </a:r>
          </a:p>
          <a:p>
            <a:r>
              <a:rPr lang="en-US" sz="1500">
                <a:solidFill>
                  <a:schemeClr val="bg1"/>
                </a:solidFill>
              </a:rPr>
              <a:t>If the pay stub includes overtime, the determining official should work with the household to determine whether the overtime is received in other pay periods. </a:t>
            </a:r>
          </a:p>
        </p:txBody>
      </p:sp>
    </p:spTree>
    <p:extLst>
      <p:ext uri="{BB962C8B-B14F-4D97-AF65-F5344CB8AC3E}">
        <p14:creationId xmlns:p14="http://schemas.microsoft.com/office/powerpoint/2010/main" val="3516247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60898"/>
    </mc:Choice>
    <mc:Fallback xmlns="">
      <p:transition advTm="60898"/>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000" b="1">
                <a:effectLst/>
              </a:rPr>
              <a:t>No Income</a:t>
            </a:r>
            <a:endParaRPr lang="en-US" sz="4000"/>
          </a:p>
        </p:txBody>
      </p:sp>
      <p:pic>
        <p:nvPicPr>
          <p:cNvPr id="5" name="irc_mi" descr="http://kelliegardner.com/wp-content/uploads/2011/12/no-money-300x300-1.jpg">
            <a:hlinkClick r:id="rId3"/>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5426575" y="2000250"/>
            <a:ext cx="2857500" cy="2857500"/>
          </a:xfrm>
          <a:prstGeom prst="rect">
            <a:avLst/>
          </a:prstGeom>
          <a:noFill/>
          <a:ln>
            <a:noFill/>
          </a:ln>
        </p:spPr>
      </p:pic>
      <p:graphicFrame>
        <p:nvGraphicFramePr>
          <p:cNvPr id="9" name="Text Placeholder 6">
            <a:extLst>
              <a:ext uri="{FF2B5EF4-FFF2-40B4-BE49-F238E27FC236}">
                <a16:creationId xmlns:a16="http://schemas.microsoft.com/office/drawing/2014/main" id="{AC44C793-3230-0E49-8BE6-A9EAB804B1DA}"/>
              </a:ext>
            </a:extLst>
          </p:cNvPr>
          <p:cNvGraphicFramePr/>
          <p:nvPr>
            <p:extLst>
              <p:ext uri="{D42A27DB-BD31-4B8C-83A1-F6EECF244321}">
                <p14:modId xmlns:p14="http://schemas.microsoft.com/office/powerpoint/2010/main" val="354318120"/>
              </p:ext>
            </p:extLst>
          </p:nvPr>
        </p:nvGraphicFramePr>
        <p:xfrm>
          <a:off x="784621" y="1281557"/>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7206820"/>
      </p:ext>
    </p:extLst>
  </p:cSld>
  <p:clrMapOvr>
    <a:masterClrMapping/>
  </p:clrMapOvr>
  <mc:AlternateContent xmlns:mc="http://schemas.openxmlformats.org/markup-compatibility/2006" xmlns:p14="http://schemas.microsoft.com/office/powerpoint/2010/main">
    <mc:Choice Requires="p14">
      <p:transition p14:dur="0" advTm="33121"/>
    </mc:Choice>
    <mc:Fallback xmlns="">
      <p:transition advTm="331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980" y="501363"/>
            <a:ext cx="6589199" cy="1280890"/>
          </a:xfrm>
        </p:spPr>
        <p:txBody>
          <a:bodyPr>
            <a:normAutofit/>
          </a:bodyPr>
          <a:lstStyle/>
          <a:p>
            <a:pPr algn="ctr">
              <a:defRPr/>
            </a:pPr>
            <a:r>
              <a:rPr lang="en-US" sz="4000" b="1" dirty="0">
                <a:solidFill>
                  <a:schemeClr val="accent1">
                    <a:lumMod val="75000"/>
                  </a:schemeClr>
                </a:solidFill>
                <a:effectLst/>
              </a:rPr>
              <a:t>Key Terms</a:t>
            </a:r>
            <a:endParaRPr lang="en-US" sz="4000" dirty="0">
              <a:solidFill>
                <a:schemeClr val="accent1">
                  <a:lumMod val="75000"/>
                </a:schemeClr>
              </a:solidFill>
            </a:endParaRPr>
          </a:p>
        </p:txBody>
      </p:sp>
      <p:sp>
        <p:nvSpPr>
          <p:cNvPr id="3" name="Content Placeholder 2"/>
          <p:cNvSpPr>
            <a:spLocks noGrp="1"/>
          </p:cNvSpPr>
          <p:nvPr>
            <p:ph idx="1"/>
          </p:nvPr>
        </p:nvSpPr>
        <p:spPr>
          <a:xfrm>
            <a:off x="628649" y="1497728"/>
            <a:ext cx="8181863" cy="4351338"/>
          </a:xfrm>
        </p:spPr>
        <p:txBody>
          <a:bodyPr>
            <a:normAutofit/>
          </a:bodyPr>
          <a:lstStyle/>
          <a:p>
            <a:pPr marL="0" indent="0">
              <a:buNone/>
              <a:defRPr/>
            </a:pPr>
            <a:r>
              <a:rPr lang="en-US" sz="2000" b="1" dirty="0"/>
              <a:t>Direct Verification </a:t>
            </a:r>
          </a:p>
          <a:p>
            <a:pPr marL="0" indent="0">
              <a:buNone/>
              <a:defRPr/>
            </a:pPr>
            <a:r>
              <a:rPr lang="en-US" sz="2000" dirty="0"/>
              <a:t>Using records from public agencies to verify income and/or program participation. </a:t>
            </a:r>
          </a:p>
          <a:p>
            <a:pPr marL="0" indent="0">
              <a:spcBef>
                <a:spcPts val="0"/>
              </a:spcBef>
              <a:buNone/>
              <a:defRPr/>
            </a:pPr>
            <a:r>
              <a:rPr lang="en-US" sz="2000" b="1" dirty="0"/>
              <a:t>(The State Agency’s Direct Verification Module is  </a:t>
            </a:r>
          </a:p>
          <a:p>
            <a:pPr marL="0" indent="0">
              <a:spcBef>
                <a:spcPts val="0"/>
              </a:spcBef>
              <a:buNone/>
              <a:defRPr/>
            </a:pPr>
            <a:r>
              <a:rPr lang="en-US" sz="2000" b="1" dirty="0">
                <a:hlinkClick r:id="rId3"/>
              </a:rPr>
              <a:t>https://www.ncchildnutrition.org/</a:t>
            </a:r>
            <a:r>
              <a:rPr lang="en-US" sz="2000" b="1" dirty="0"/>
              <a:t> </a:t>
            </a:r>
          </a:p>
          <a:p>
            <a:pPr>
              <a:buFont typeface="Wingdings 2" pitchFamily="18" charset="2"/>
              <a:buNone/>
              <a:defRPr/>
            </a:pPr>
            <a:endParaRPr lang="en-US" sz="1400" dirty="0">
              <a:solidFill>
                <a:schemeClr val="bg1"/>
              </a:solidFill>
            </a:endParaRPr>
          </a:p>
        </p:txBody>
      </p:sp>
      <p:sp>
        <p:nvSpPr>
          <p:cNvPr id="6" name="Arrow: Right 5">
            <a:extLst>
              <a:ext uri="{FF2B5EF4-FFF2-40B4-BE49-F238E27FC236}">
                <a16:creationId xmlns:a16="http://schemas.microsoft.com/office/drawing/2014/main" id="{69F164F1-E5A9-4751-A6F5-B92AF999A105}"/>
              </a:ext>
            </a:extLst>
          </p:cNvPr>
          <p:cNvSpPr/>
          <p:nvPr/>
        </p:nvSpPr>
        <p:spPr>
          <a:xfrm rot="1641729">
            <a:off x="2484873" y="6017479"/>
            <a:ext cx="381740" cy="266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C704063-B055-4C5C-8F50-6E4283C49D5F}"/>
              </a:ext>
            </a:extLst>
          </p:cNvPr>
          <p:cNvPicPr>
            <a:picLocks noChangeAspect="1"/>
          </p:cNvPicPr>
          <p:nvPr/>
        </p:nvPicPr>
        <p:blipFill>
          <a:blip r:embed="rId4"/>
          <a:stretch>
            <a:fillRect/>
          </a:stretch>
        </p:blipFill>
        <p:spPr>
          <a:xfrm>
            <a:off x="2906463" y="3453779"/>
            <a:ext cx="3845372" cy="2998443"/>
          </a:xfrm>
          <a:prstGeom prst="rect">
            <a:avLst/>
          </a:prstGeom>
        </p:spPr>
      </p:pic>
    </p:spTree>
    <p:extLst>
      <p:ext uri="{BB962C8B-B14F-4D97-AF65-F5344CB8AC3E}">
        <p14:creationId xmlns:p14="http://schemas.microsoft.com/office/powerpoint/2010/main" val="2050851668"/>
      </p:ext>
    </p:extLst>
  </p:cSld>
  <p:clrMapOvr>
    <a:masterClrMapping/>
  </p:clrMapOvr>
  <mc:AlternateContent xmlns:mc="http://schemas.openxmlformats.org/markup-compatibility/2006" xmlns:p14="http://schemas.microsoft.com/office/powerpoint/2010/main">
    <mc:Choice Requires="p14">
      <p:transition p14:dur="0" advTm="20132"/>
    </mc:Choice>
    <mc:Fallback xmlns="">
      <p:transition advTm="2013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615933" y="2646977"/>
            <a:ext cx="6572397" cy="1564045"/>
          </a:xfrm>
        </p:spPr>
        <p:txBody>
          <a:bodyPr vert="horz" lIns="91440" tIns="45720" rIns="91440" bIns="45720" rtlCol="0" anchor="t">
            <a:normAutofit fontScale="92500" lnSpcReduction="20000"/>
          </a:bodyPr>
          <a:lstStyle/>
          <a:p>
            <a:endParaRPr lang="en-US" sz="2200" kern="1200" dirty="0">
              <a:solidFill>
                <a:srgbClr val="FEFFFF"/>
              </a:solidFill>
              <a:latin typeface="+mn-lt"/>
              <a:ea typeface="+mn-ea"/>
              <a:cs typeface="+mn-cs"/>
            </a:endParaRPr>
          </a:p>
          <a:p>
            <a:r>
              <a:rPr lang="en-US" sz="4000" b="1" kern="1200" cap="all" dirty="0">
                <a:solidFill>
                  <a:schemeClr val="accent1">
                    <a:lumMod val="75000"/>
                  </a:schemeClr>
                </a:solidFill>
                <a:latin typeface="+mn-lt"/>
                <a:ea typeface="+mn-ea"/>
                <a:cs typeface="+mn-cs"/>
              </a:rPr>
              <a:t>Direct </a:t>
            </a:r>
          </a:p>
          <a:p>
            <a:r>
              <a:rPr lang="en-US" sz="4000" b="1" kern="1200" cap="all" dirty="0">
                <a:solidFill>
                  <a:schemeClr val="accent1">
                    <a:lumMod val="75000"/>
                  </a:schemeClr>
                </a:solidFill>
                <a:latin typeface="+mn-lt"/>
                <a:ea typeface="+mn-ea"/>
                <a:cs typeface="+mn-cs"/>
              </a:rPr>
              <a:t>Verification</a:t>
            </a:r>
          </a:p>
        </p:txBody>
      </p:sp>
    </p:spTree>
    <p:extLst>
      <p:ext uri="{BB962C8B-B14F-4D97-AF65-F5344CB8AC3E}">
        <p14:creationId xmlns:p14="http://schemas.microsoft.com/office/powerpoint/2010/main" val="1438929567"/>
      </p:ext>
    </p:extLst>
  </p:cSld>
  <p:clrMapOvr>
    <a:masterClrMapping/>
  </p:clrMapOvr>
  <mc:AlternateContent xmlns:mc="http://schemas.openxmlformats.org/markup-compatibility/2006" xmlns:p14="http://schemas.microsoft.com/office/powerpoint/2010/main">
    <mc:Choice Requires="p14">
      <p:transition p14:dur="0" advTm="3624"/>
    </mc:Choice>
    <mc:Fallback xmlns="">
      <p:transition advTm="3624"/>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01154" y="982272"/>
            <a:ext cx="2769164" cy="456097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500" b="1" kern="1200" dirty="0">
                <a:solidFill>
                  <a:schemeClr val="accent1">
                    <a:lumMod val="75000"/>
                  </a:schemeClr>
                </a:solidFill>
                <a:latin typeface="+mj-lt"/>
                <a:ea typeface="+mj-ea"/>
                <a:cs typeface="+mj-cs"/>
              </a:rPr>
              <a:t>Direct Verification</a:t>
            </a:r>
          </a:p>
        </p:txBody>
      </p:sp>
      <p:sp>
        <p:nvSpPr>
          <p:cNvPr id="5" name="Content Placeholder 4"/>
          <p:cNvSpPr>
            <a:spLocks noGrp="1"/>
          </p:cNvSpPr>
          <p:nvPr>
            <p:ph/>
          </p:nvPr>
        </p:nvSpPr>
        <p:spPr>
          <a:xfrm>
            <a:off x="3916396" y="1719618"/>
            <a:ext cx="4461623" cy="4334629"/>
          </a:xfrm>
        </p:spPr>
        <p:txBody>
          <a:bodyPr vert="horz" lIns="91440" tIns="45720" rIns="91440" bIns="45720" rtlCol="0" anchor="ctr">
            <a:normAutofit/>
          </a:bodyPr>
          <a:lstStyle/>
          <a:p>
            <a:pPr>
              <a:spcBef>
                <a:spcPts val="600"/>
              </a:spcBef>
            </a:pPr>
            <a:r>
              <a:rPr lang="en-US" sz="2100" dirty="0">
                <a:solidFill>
                  <a:schemeClr val="accent1">
                    <a:lumMod val="75000"/>
                  </a:schemeClr>
                </a:solidFill>
              </a:rPr>
              <a:t>Direct Verification (DV) is using records from public agencies to verify income or program participation.  </a:t>
            </a:r>
          </a:p>
          <a:p>
            <a:pPr marL="0" indent="0">
              <a:spcBef>
                <a:spcPts val="600"/>
              </a:spcBef>
              <a:buNone/>
            </a:pPr>
            <a:endParaRPr lang="en-US" sz="2100" dirty="0">
              <a:solidFill>
                <a:schemeClr val="accent1">
                  <a:lumMod val="75000"/>
                </a:schemeClr>
              </a:solidFill>
            </a:endParaRPr>
          </a:p>
          <a:p>
            <a:pPr>
              <a:spcBef>
                <a:spcPts val="600"/>
              </a:spcBef>
            </a:pPr>
            <a:r>
              <a:rPr lang="en-US" sz="2100" dirty="0">
                <a:solidFill>
                  <a:schemeClr val="accent1">
                    <a:lumMod val="75000"/>
                  </a:schemeClr>
                </a:solidFill>
              </a:rPr>
              <a:t>In North Carolina, the DV process is in the DCV system </a:t>
            </a:r>
          </a:p>
          <a:p>
            <a:pPr marL="0" indent="0">
              <a:spcBef>
                <a:spcPts val="600"/>
              </a:spcBef>
              <a:buNone/>
            </a:pPr>
            <a:endParaRPr lang="en-US" sz="2100" dirty="0">
              <a:solidFill>
                <a:schemeClr val="accent1">
                  <a:lumMod val="75000"/>
                </a:schemeClr>
              </a:solidFill>
            </a:endParaRPr>
          </a:p>
          <a:p>
            <a:pPr>
              <a:spcBef>
                <a:spcPts val="600"/>
              </a:spcBef>
            </a:pPr>
            <a:r>
              <a:rPr lang="en-US" sz="2100" dirty="0">
                <a:solidFill>
                  <a:schemeClr val="accent1">
                    <a:lumMod val="75000"/>
                  </a:schemeClr>
                </a:solidFill>
              </a:rPr>
              <a:t>Conducted prior to sending out verification selection letters to the household</a:t>
            </a:r>
            <a:r>
              <a:rPr lang="en-US" sz="2100" dirty="0">
                <a:solidFill>
                  <a:srgbClr val="FEFFFF"/>
                </a:solidFill>
              </a:rPr>
              <a:t>.</a:t>
            </a:r>
          </a:p>
        </p:txBody>
      </p:sp>
    </p:spTree>
    <p:extLst>
      <p:ext uri="{BB962C8B-B14F-4D97-AF65-F5344CB8AC3E}">
        <p14:creationId xmlns:p14="http://schemas.microsoft.com/office/powerpoint/2010/main" val="624051786"/>
      </p:ext>
    </p:extLst>
  </p:cSld>
  <p:clrMapOvr>
    <a:masterClrMapping/>
  </p:clrMapOvr>
  <mc:AlternateContent xmlns:mc="http://schemas.openxmlformats.org/markup-compatibility/2006" xmlns:p14="http://schemas.microsoft.com/office/powerpoint/2010/main">
    <mc:Choice Requires="p14">
      <p:transition p14:dur="0" advTm="20548"/>
    </mc:Choice>
    <mc:Fallback xmlns="">
      <p:transition advTm="2054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15249" y="759805"/>
            <a:ext cx="7500100" cy="1325563"/>
          </a:xfrm>
        </p:spPr>
        <p:txBody>
          <a:bodyPr>
            <a:normAutofit/>
          </a:bodyPr>
          <a:lstStyle/>
          <a:p>
            <a:r>
              <a:rPr lang="en-US" sz="3500" b="1" dirty="0">
                <a:solidFill>
                  <a:schemeClr val="accent1">
                    <a:lumMod val="75000"/>
                  </a:schemeClr>
                </a:solidFill>
                <a:effectLst/>
              </a:rPr>
              <a:t>When is Verification considered complete for DV Applications?</a:t>
            </a:r>
            <a:endParaRPr lang="en-US" sz="3500" dirty="0">
              <a:solidFill>
                <a:schemeClr val="accent1">
                  <a:lumMod val="75000"/>
                </a:schemeClr>
              </a:solidFill>
            </a:endParaRPr>
          </a:p>
        </p:txBody>
      </p:sp>
      <p:graphicFrame>
        <p:nvGraphicFramePr>
          <p:cNvPr id="7" name="Content Placeholder 6">
            <a:extLst>
              <a:ext uri="{FF2B5EF4-FFF2-40B4-BE49-F238E27FC236}">
                <a16:creationId xmlns:a16="http://schemas.microsoft.com/office/drawing/2014/main" id="{CDC31C59-2B95-4B1F-B734-424505C79858}"/>
              </a:ext>
            </a:extLst>
          </p:cNvPr>
          <p:cNvGraphicFramePr>
            <a:graphicFrameLocks noGrp="1"/>
          </p:cNvGraphicFramePr>
          <p:nvPr>
            <p:ph idx="1"/>
            <p:extLst>
              <p:ext uri="{D42A27DB-BD31-4B8C-83A1-F6EECF244321}">
                <p14:modId xmlns:p14="http://schemas.microsoft.com/office/powerpoint/2010/main" val="1398417159"/>
              </p:ext>
            </p:extLst>
          </p:nvPr>
        </p:nvGraphicFramePr>
        <p:xfrm>
          <a:off x="1066868" y="2630078"/>
          <a:ext cx="7350533" cy="3386840"/>
        </p:xfrm>
        <a:graphic>
          <a:graphicData uri="http://schemas.openxmlformats.org/drawingml/2006/table">
            <a:tbl>
              <a:tblPr firstRow="1" bandRow="1">
                <a:tableStyleId>{5C22544A-7EE6-4342-B048-85BDC9FD1C3A}</a:tableStyleId>
              </a:tblPr>
              <a:tblGrid>
                <a:gridCol w="4492418">
                  <a:extLst>
                    <a:ext uri="{9D8B030D-6E8A-4147-A177-3AD203B41FA5}">
                      <a16:colId xmlns:a16="http://schemas.microsoft.com/office/drawing/2014/main" val="1339340129"/>
                    </a:ext>
                  </a:extLst>
                </a:gridCol>
                <a:gridCol w="2858115">
                  <a:extLst>
                    <a:ext uri="{9D8B030D-6E8A-4147-A177-3AD203B41FA5}">
                      <a16:colId xmlns:a16="http://schemas.microsoft.com/office/drawing/2014/main" val="616704151"/>
                    </a:ext>
                  </a:extLst>
                </a:gridCol>
              </a:tblGrid>
              <a:tr h="342049">
                <a:tc>
                  <a:txBody>
                    <a:bodyPr/>
                    <a:lstStyle/>
                    <a:p>
                      <a:r>
                        <a:rPr lang="en-US" sz="1400"/>
                        <a:t>Application Selected for Verification</a:t>
                      </a:r>
                    </a:p>
                  </a:txBody>
                  <a:tcPr marL="82437" marR="82437" marT="41218" marB="41218"/>
                </a:tc>
                <a:tc>
                  <a:txBody>
                    <a:bodyPr/>
                    <a:lstStyle/>
                    <a:p>
                      <a:r>
                        <a:rPr lang="en-US" sz="1400"/>
                        <a:t>What do we do now?</a:t>
                      </a:r>
                    </a:p>
                  </a:txBody>
                  <a:tcPr marL="82437" marR="82437" marT="41218" marB="41218"/>
                </a:tc>
                <a:extLst>
                  <a:ext uri="{0D108BD9-81ED-4DB2-BD59-A6C34878D82A}">
                    <a16:rowId xmlns:a16="http://schemas.microsoft.com/office/drawing/2014/main" val="106225845"/>
                  </a:ext>
                </a:extLst>
              </a:tr>
              <a:tr h="1239224">
                <a:tc>
                  <a:txBody>
                    <a:bodyPr/>
                    <a:lstStyle/>
                    <a:p>
                      <a:br>
                        <a:rPr lang="en-US" sz="1400"/>
                      </a:br>
                      <a:r>
                        <a:rPr lang="en-US" sz="1400"/>
                        <a:t>Original Determination – Free meal benefits</a:t>
                      </a:r>
                    </a:p>
                    <a:p>
                      <a:r>
                        <a:rPr lang="en-US" sz="1400"/>
                        <a:t>In DV System – Free meal benefits</a:t>
                      </a:r>
                    </a:p>
                    <a:p>
                      <a:endParaRPr lang="en-US" sz="1400"/>
                    </a:p>
                    <a:p>
                      <a:r>
                        <a:rPr lang="en-US" sz="1400"/>
                        <a:t>Exact match (free application/free in DV)</a:t>
                      </a:r>
                    </a:p>
                  </a:txBody>
                  <a:tcPr marL="82437" marR="82437" marT="41218" marB="41218"/>
                </a:tc>
                <a:tc>
                  <a:txBody>
                    <a:bodyPr/>
                    <a:lstStyle/>
                    <a:p>
                      <a:r>
                        <a:rPr lang="en-US" sz="1400" dirty="0"/>
                        <a:t>Verification is complete</a:t>
                      </a:r>
                    </a:p>
                  </a:txBody>
                  <a:tcPr marL="82437" marR="82437" marT="41218" marB="41218"/>
                </a:tc>
                <a:extLst>
                  <a:ext uri="{0D108BD9-81ED-4DB2-BD59-A6C34878D82A}">
                    <a16:rowId xmlns:a16="http://schemas.microsoft.com/office/drawing/2014/main" val="584810053"/>
                  </a:ext>
                </a:extLst>
              </a:tr>
              <a:tr h="790637">
                <a:tc>
                  <a:txBody>
                    <a:bodyPr/>
                    <a:lstStyle/>
                    <a:p>
                      <a:endParaRPr lang="en-US" sz="1400"/>
                    </a:p>
                    <a:p>
                      <a:r>
                        <a:rPr lang="en-US" sz="1400"/>
                        <a:t>Original Determination – Reduced benefits</a:t>
                      </a:r>
                    </a:p>
                    <a:p>
                      <a:r>
                        <a:rPr lang="en-US" sz="1400"/>
                        <a:t>In DV System – Free benefits</a:t>
                      </a:r>
                    </a:p>
                  </a:txBody>
                  <a:tcPr marL="82437" marR="82437" marT="41218" marB="41218"/>
                </a:tc>
                <a:tc>
                  <a:txBody>
                    <a:bodyPr/>
                    <a:lstStyle/>
                    <a:p>
                      <a:r>
                        <a:rPr lang="en-US" sz="1400"/>
                        <a:t>Verification is complete once the status letter is sent to household within three days.</a:t>
                      </a:r>
                    </a:p>
                  </a:txBody>
                  <a:tcPr marL="82437" marR="82437" marT="41218" marB="41218"/>
                </a:tc>
                <a:extLst>
                  <a:ext uri="{0D108BD9-81ED-4DB2-BD59-A6C34878D82A}">
                    <a16:rowId xmlns:a16="http://schemas.microsoft.com/office/drawing/2014/main" val="3293891677"/>
                  </a:ext>
                </a:extLst>
              </a:tr>
              <a:tr h="1014930">
                <a:tc>
                  <a:txBody>
                    <a:bodyPr/>
                    <a:lstStyle/>
                    <a:p>
                      <a:endParaRPr lang="en-US" sz="1400"/>
                    </a:p>
                    <a:p>
                      <a:r>
                        <a:rPr lang="en-US" sz="1400"/>
                        <a:t>Original Determination – Free meal benefits</a:t>
                      </a:r>
                    </a:p>
                    <a:p>
                      <a:r>
                        <a:rPr lang="en-US" sz="1400"/>
                        <a:t>In DV System – Reduced meal benefits</a:t>
                      </a:r>
                    </a:p>
                    <a:p>
                      <a:endParaRPr lang="en-US" sz="1400"/>
                    </a:p>
                  </a:txBody>
                  <a:tcPr marL="82437" marR="82437" marT="41218" marB="41218"/>
                </a:tc>
                <a:tc>
                  <a:txBody>
                    <a:bodyPr/>
                    <a:lstStyle/>
                    <a:p>
                      <a:r>
                        <a:rPr lang="en-US" sz="1400" dirty="0"/>
                        <a:t>Verification must be completed through regular verification activities</a:t>
                      </a:r>
                    </a:p>
                  </a:txBody>
                  <a:tcPr marL="82437" marR="82437" marT="41218" marB="41218"/>
                </a:tc>
                <a:extLst>
                  <a:ext uri="{0D108BD9-81ED-4DB2-BD59-A6C34878D82A}">
                    <a16:rowId xmlns:a16="http://schemas.microsoft.com/office/drawing/2014/main" val="3917816274"/>
                  </a:ext>
                </a:extLst>
              </a:tr>
            </a:tbl>
          </a:graphicData>
        </a:graphic>
      </p:graphicFrame>
    </p:spTree>
    <p:extLst>
      <p:ext uri="{BB962C8B-B14F-4D97-AF65-F5344CB8AC3E}">
        <p14:creationId xmlns:p14="http://schemas.microsoft.com/office/powerpoint/2010/main" val="4261334085"/>
      </p:ext>
    </p:extLst>
  </p:cSld>
  <p:clrMapOvr>
    <a:masterClrMapping/>
  </p:clrMapOvr>
  <mc:AlternateContent xmlns:mc="http://schemas.openxmlformats.org/markup-compatibility/2006" xmlns:p14="http://schemas.microsoft.com/office/powerpoint/2010/main">
    <mc:Choice Requires="p14">
      <p:transition p14:dur="0" advTm="58378"/>
    </mc:Choice>
    <mc:Fallback xmlns="">
      <p:transition advTm="58378"/>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1667603" y="2695605"/>
            <a:ext cx="6439361" cy="1466789"/>
          </a:xfrm>
        </p:spPr>
        <p:txBody>
          <a:bodyPr vert="horz" lIns="91440" tIns="45720" rIns="91440" bIns="45720" rtlCol="0" anchor="t">
            <a:noAutofit/>
          </a:bodyPr>
          <a:lstStyle/>
          <a:p>
            <a:r>
              <a:rPr lang="en-US" sz="3700" b="1" kern="1200" cap="all" dirty="0">
                <a:solidFill>
                  <a:schemeClr val="accent1">
                    <a:lumMod val="75000"/>
                  </a:schemeClr>
                </a:solidFill>
                <a:latin typeface="+mn-lt"/>
                <a:ea typeface="+mn-ea"/>
                <a:cs typeface="+mn-cs"/>
              </a:rPr>
              <a:t>Continuing The </a:t>
            </a:r>
          </a:p>
          <a:p>
            <a:r>
              <a:rPr lang="en-US" sz="3700" b="1" kern="1200" cap="all" dirty="0">
                <a:solidFill>
                  <a:schemeClr val="accent1">
                    <a:lumMod val="75000"/>
                  </a:schemeClr>
                </a:solidFill>
                <a:latin typeface="+mn-lt"/>
                <a:ea typeface="+mn-ea"/>
                <a:cs typeface="+mn-cs"/>
              </a:rPr>
              <a:t>Verification </a:t>
            </a:r>
          </a:p>
          <a:p>
            <a:r>
              <a:rPr lang="en-US" sz="3700" b="1" kern="1200" cap="all" dirty="0">
                <a:solidFill>
                  <a:schemeClr val="accent1">
                    <a:lumMod val="75000"/>
                  </a:schemeClr>
                </a:solidFill>
                <a:latin typeface="+mn-lt"/>
                <a:ea typeface="+mn-ea"/>
                <a:cs typeface="+mn-cs"/>
              </a:rPr>
              <a:t>Process</a:t>
            </a:r>
          </a:p>
        </p:txBody>
      </p:sp>
    </p:spTree>
    <p:extLst>
      <p:ext uri="{BB962C8B-B14F-4D97-AF65-F5344CB8AC3E}">
        <p14:creationId xmlns:p14="http://schemas.microsoft.com/office/powerpoint/2010/main" val="1548843779"/>
      </p:ext>
    </p:extLst>
  </p:cSld>
  <p:clrMapOvr>
    <a:masterClrMapping/>
  </p:clrMapOvr>
  <mc:AlternateContent xmlns:mc="http://schemas.openxmlformats.org/markup-compatibility/2006" xmlns:p14="http://schemas.microsoft.com/office/powerpoint/2010/main">
    <mc:Choice Requires="p14">
      <p:transition p14:dur="0" advTm="3959"/>
    </mc:Choice>
    <mc:Fallback xmlns="">
      <p:transition advTm="3959"/>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447800" y="528917"/>
            <a:ext cx="8610600" cy="1143000"/>
          </a:xfrm>
        </p:spPr>
        <p:txBody>
          <a:bodyPr>
            <a:normAutofit/>
          </a:bodyPr>
          <a:lstStyle/>
          <a:p>
            <a:pPr marL="54864" eaLnBrk="1" fontAlgn="auto" hangingPunct="1">
              <a:spcAft>
                <a:spcPts val="0"/>
              </a:spcAft>
              <a:defRPr/>
            </a:pPr>
            <a:r>
              <a:rPr lang="en-US" sz="4000" b="1" dirty="0">
                <a:effectLst/>
              </a:rPr>
              <a:t>Follow Up Required? Yes!</a:t>
            </a:r>
          </a:p>
        </p:txBody>
      </p:sp>
      <p:graphicFrame>
        <p:nvGraphicFramePr>
          <p:cNvPr id="2" name="Table 1">
            <a:extLst>
              <a:ext uri="{FF2B5EF4-FFF2-40B4-BE49-F238E27FC236}">
                <a16:creationId xmlns:a16="http://schemas.microsoft.com/office/drawing/2014/main" id="{182C50D9-880E-46A2-902F-66DCA69CC65F}"/>
              </a:ext>
            </a:extLst>
          </p:cNvPr>
          <p:cNvGraphicFramePr>
            <a:graphicFrameLocks noGrp="1"/>
          </p:cNvGraphicFramePr>
          <p:nvPr>
            <p:extLst>
              <p:ext uri="{D42A27DB-BD31-4B8C-83A1-F6EECF244321}">
                <p14:modId xmlns:p14="http://schemas.microsoft.com/office/powerpoint/2010/main" val="4129701654"/>
              </p:ext>
            </p:extLst>
          </p:nvPr>
        </p:nvGraphicFramePr>
        <p:xfrm>
          <a:off x="1291814" y="1671917"/>
          <a:ext cx="7162800" cy="3502172"/>
        </p:xfrm>
        <a:graphic>
          <a:graphicData uri="http://schemas.openxmlformats.org/drawingml/2006/table">
            <a:tbl>
              <a:tblPr firstRow="1" bandRow="1">
                <a:tableStyleId>{5C22544A-7EE6-4342-B048-85BDC9FD1C3A}</a:tableStyleId>
              </a:tblPr>
              <a:tblGrid>
                <a:gridCol w="7162800">
                  <a:extLst>
                    <a:ext uri="{9D8B030D-6E8A-4147-A177-3AD203B41FA5}">
                      <a16:colId xmlns:a16="http://schemas.microsoft.com/office/drawing/2014/main" val="3522980808"/>
                    </a:ext>
                  </a:extLst>
                </a:gridCol>
              </a:tblGrid>
              <a:tr h="577606">
                <a:tc>
                  <a:txBody>
                    <a:bodyPr/>
                    <a:lstStyle/>
                    <a:p>
                      <a:r>
                        <a:rPr lang="en-US" sz="1800" dirty="0"/>
                        <a:t>The SFA must make a follow-up attempt:</a:t>
                      </a:r>
                    </a:p>
                  </a:txBody>
                  <a:tcPr/>
                </a:tc>
                <a:extLst>
                  <a:ext uri="{0D108BD9-81ED-4DB2-BD59-A6C34878D82A}">
                    <a16:rowId xmlns:a16="http://schemas.microsoft.com/office/drawing/2014/main" val="3610925353"/>
                  </a:ext>
                </a:extLst>
              </a:tr>
              <a:tr h="577606">
                <a:tc>
                  <a:txBody>
                    <a:bodyPr/>
                    <a:lstStyle/>
                    <a:p>
                      <a:r>
                        <a:rPr lang="en-US" sz="2400" dirty="0"/>
                        <a:t>√</a:t>
                      </a:r>
                      <a:r>
                        <a:rPr lang="en-US" sz="1600" dirty="0"/>
                        <a:t> No response from household</a:t>
                      </a:r>
                    </a:p>
                  </a:txBody>
                  <a:tcPr/>
                </a:tc>
                <a:extLst>
                  <a:ext uri="{0D108BD9-81ED-4DB2-BD59-A6C34878D82A}">
                    <a16:rowId xmlns:a16="http://schemas.microsoft.com/office/drawing/2014/main" val="4265900451"/>
                  </a:ext>
                </a:extLst>
              </a:tr>
              <a:tr h="67358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 </a:t>
                      </a:r>
                      <a:r>
                        <a:rPr lang="en-US" sz="1600" dirty="0"/>
                        <a:t>Insufficient evidence from household</a:t>
                      </a:r>
                    </a:p>
                    <a:p>
                      <a:endParaRPr lang="en-US" sz="1600" dirty="0"/>
                    </a:p>
                  </a:txBody>
                  <a:tcPr/>
                </a:tc>
                <a:extLst>
                  <a:ext uri="{0D108BD9-81ED-4DB2-BD59-A6C34878D82A}">
                    <a16:rowId xmlns:a16="http://schemas.microsoft.com/office/drawing/2014/main" val="747609515"/>
                  </a:ext>
                </a:extLst>
              </a:tr>
              <a:tr h="6096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a:t>√</a:t>
                      </a:r>
                      <a:r>
                        <a:rPr lang="en-US" sz="1600"/>
                        <a:t> No designated collateral contacts or </a:t>
                      </a:r>
                    </a:p>
                    <a:p>
                      <a:endParaRPr lang="en-US" sz="1600"/>
                    </a:p>
                  </a:txBody>
                  <a:tcPr/>
                </a:tc>
                <a:extLst>
                  <a:ext uri="{0D108BD9-81ED-4DB2-BD59-A6C34878D82A}">
                    <a16:rowId xmlns:a16="http://schemas.microsoft.com/office/drawing/2014/main" val="655789261"/>
                  </a:ext>
                </a:extLst>
              </a:tr>
              <a:tr h="7833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 </a:t>
                      </a:r>
                      <a:r>
                        <a:rPr lang="en-US" sz="1600" dirty="0"/>
                        <a:t>Collateral contacts unable or unwilling to provide requested information</a:t>
                      </a:r>
                    </a:p>
                    <a:p>
                      <a:endParaRPr lang="en-US" sz="1600" dirty="0"/>
                    </a:p>
                  </a:txBody>
                  <a:tcPr/>
                </a:tc>
                <a:extLst>
                  <a:ext uri="{0D108BD9-81ED-4DB2-BD59-A6C34878D82A}">
                    <a16:rowId xmlns:a16="http://schemas.microsoft.com/office/drawing/2014/main" val="570174887"/>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714" y="5174089"/>
            <a:ext cx="1570294" cy="1489723"/>
          </a:xfrm>
          <a:prstGeom prst="rect">
            <a:avLst/>
          </a:prstGeom>
        </p:spPr>
      </p:pic>
    </p:spTree>
    <p:extLst>
      <p:ext uri="{BB962C8B-B14F-4D97-AF65-F5344CB8AC3E}">
        <p14:creationId xmlns:p14="http://schemas.microsoft.com/office/powerpoint/2010/main" val="1518603195"/>
      </p:ext>
    </p:extLst>
  </p:cSld>
  <p:clrMapOvr>
    <a:masterClrMapping/>
  </p:clrMapOvr>
  <mc:AlternateContent xmlns:mc="http://schemas.openxmlformats.org/markup-compatibility/2006" xmlns:p14="http://schemas.microsoft.com/office/powerpoint/2010/main">
    <mc:Choice Requires="p14">
      <p:transition p14:dur="0" advTm="30021"/>
    </mc:Choice>
    <mc:Fallback xmlns="">
      <p:transition advTm="3002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639763"/>
            <a:ext cx="3868738" cy="1346200"/>
          </a:xfrm>
        </p:spPr>
        <p:txBody>
          <a:bodyPr vert="horz" lIns="91440" tIns="45720" rIns="91440" bIns="45720" rtlCol="0" anchor="ctr">
            <a:normAutofit/>
          </a:bodyPr>
          <a:lstStyle/>
          <a:p>
            <a:pPr marL="54864" fontAlgn="auto">
              <a:spcAft>
                <a:spcPts val="0"/>
              </a:spcAft>
              <a:defRPr/>
            </a:pPr>
            <a:r>
              <a:rPr lang="en-US" sz="3500" b="1" kern="1200">
                <a:solidFill>
                  <a:schemeClr val="tx1"/>
                </a:solidFill>
                <a:effectLst/>
                <a:latin typeface="+mj-lt"/>
                <a:ea typeface="+mj-ea"/>
                <a:cs typeface="+mj-cs"/>
              </a:rPr>
              <a:t>Follow Up Attempt:</a:t>
            </a:r>
          </a:p>
        </p:txBody>
      </p:sp>
      <p:pic>
        <p:nvPicPr>
          <p:cNvPr id="3" name="Picture 2" descr="A picture containing logo&#10;&#10;Description automatically generated">
            <a:extLst>
              <a:ext uri="{FF2B5EF4-FFF2-40B4-BE49-F238E27FC236}">
                <a16:creationId xmlns:a16="http://schemas.microsoft.com/office/drawing/2014/main" id="{0BC72814-33AA-484B-BAD0-EE2C1E36C1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231" y="1725905"/>
            <a:ext cx="3552722" cy="3250740"/>
          </a:xfrm>
          <a:prstGeom prst="rect">
            <a:avLst/>
          </a:prstGeom>
        </p:spPr>
      </p:pic>
      <p:graphicFrame>
        <p:nvGraphicFramePr>
          <p:cNvPr id="62470" name="Rectangle 3">
            <a:extLst>
              <a:ext uri="{FF2B5EF4-FFF2-40B4-BE49-F238E27FC236}">
                <a16:creationId xmlns:a16="http://schemas.microsoft.com/office/drawing/2014/main" id="{FE4A8BD4-DEBE-4F51-9F2A-695DA428886F}"/>
              </a:ext>
            </a:extLst>
          </p:cNvPr>
          <p:cNvGraphicFramePr/>
          <p:nvPr>
            <p:extLst>
              <p:ext uri="{D42A27DB-BD31-4B8C-83A1-F6EECF244321}">
                <p14:modId xmlns:p14="http://schemas.microsoft.com/office/powerpoint/2010/main" val="3202396872"/>
              </p:ext>
            </p:extLst>
          </p:nvPr>
        </p:nvGraphicFramePr>
        <p:xfrm>
          <a:off x="603504" y="2121763"/>
          <a:ext cx="3867912"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2541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61982"/>
    </mc:Choice>
    <mc:Fallback xmlns="">
      <p:transition advTm="6198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57200" y="228600"/>
            <a:ext cx="8686800" cy="762000"/>
          </a:xfrm>
        </p:spPr>
        <p:txBody>
          <a:bodyPr>
            <a:normAutofit/>
          </a:bodyPr>
          <a:lstStyle/>
          <a:p>
            <a:pPr marL="54864" eaLnBrk="1" fontAlgn="auto" hangingPunct="1">
              <a:spcAft>
                <a:spcPts val="0"/>
              </a:spcAft>
              <a:defRPr/>
            </a:pPr>
            <a:r>
              <a:rPr lang="en-US" sz="3200" b="1">
                <a:effectLst/>
              </a:rPr>
              <a:t>Follow Up Attempt:</a:t>
            </a:r>
            <a:endParaRPr lang="en-US" sz="3200" b="1">
              <a:solidFill>
                <a:srgbClr val="FF0000"/>
              </a:solidFill>
              <a:effectLst/>
            </a:endParaRPr>
          </a:p>
        </p:txBody>
      </p:sp>
      <p:graphicFrame>
        <p:nvGraphicFramePr>
          <p:cNvPr id="62474" name="Rectangle 3">
            <a:extLst>
              <a:ext uri="{FF2B5EF4-FFF2-40B4-BE49-F238E27FC236}">
                <a16:creationId xmlns:a16="http://schemas.microsoft.com/office/drawing/2014/main" id="{008B3635-07EB-4CC0-8AE8-21AB08710366}"/>
              </a:ext>
            </a:extLst>
          </p:cNvPr>
          <p:cNvGraphicFramePr/>
          <p:nvPr>
            <p:extLst>
              <p:ext uri="{D42A27DB-BD31-4B8C-83A1-F6EECF244321}">
                <p14:modId xmlns:p14="http://schemas.microsoft.com/office/powerpoint/2010/main" val="3607148587"/>
              </p:ext>
            </p:extLst>
          </p:nvPr>
        </p:nvGraphicFramePr>
        <p:xfrm>
          <a:off x="762000" y="741680"/>
          <a:ext cx="8016240" cy="482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10018"/>
      </p:ext>
    </p:extLst>
  </p:cSld>
  <p:clrMapOvr>
    <a:masterClrMapping/>
  </p:clrMapOvr>
  <mc:AlternateContent xmlns:mc="http://schemas.openxmlformats.org/markup-compatibility/2006" xmlns:p14="http://schemas.microsoft.com/office/powerpoint/2010/main">
    <mc:Choice Requires="p14">
      <p:transition p14:dur="0" advTm="61982"/>
    </mc:Choice>
    <mc:Fallback xmlns="">
      <p:transition advTm="61982"/>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28598"/>
            <a:ext cx="8686800" cy="914401"/>
          </a:xfrm>
        </p:spPr>
        <p:txBody>
          <a:bodyPr>
            <a:noAutofit/>
          </a:bodyPr>
          <a:lstStyle/>
          <a:p>
            <a:pPr marL="54864" eaLnBrk="1" fontAlgn="auto" hangingPunct="1">
              <a:spcAft>
                <a:spcPts val="0"/>
              </a:spcAft>
              <a:defRPr/>
            </a:pPr>
            <a:r>
              <a:rPr lang="en-US" sz="3200" b="1" dirty="0">
                <a:solidFill>
                  <a:schemeClr val="accent1">
                    <a:lumMod val="75000"/>
                  </a:schemeClr>
                </a:solidFill>
                <a:effectLst/>
              </a:rPr>
              <a:t>When is Verification considered complete?</a:t>
            </a:r>
          </a:p>
        </p:txBody>
      </p:sp>
      <p:graphicFrame>
        <p:nvGraphicFramePr>
          <p:cNvPr id="3" name="Table 2"/>
          <p:cNvGraphicFramePr>
            <a:graphicFrameLocks noGrp="1"/>
          </p:cNvGraphicFramePr>
          <p:nvPr>
            <p:extLst>
              <p:ext uri="{D42A27DB-BD31-4B8C-83A1-F6EECF244321}">
                <p14:modId xmlns:p14="http://schemas.microsoft.com/office/powerpoint/2010/main" val="1286323990"/>
              </p:ext>
            </p:extLst>
          </p:nvPr>
        </p:nvGraphicFramePr>
        <p:xfrm>
          <a:off x="685800" y="1447800"/>
          <a:ext cx="8001000" cy="358140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485779823"/>
                    </a:ext>
                  </a:extLst>
                </a:gridCol>
                <a:gridCol w="4000500">
                  <a:extLst>
                    <a:ext uri="{9D8B030D-6E8A-4147-A177-3AD203B41FA5}">
                      <a16:colId xmlns:a16="http://schemas.microsoft.com/office/drawing/2014/main" val="2401195870"/>
                    </a:ext>
                  </a:extLst>
                </a:gridCol>
              </a:tblGrid>
              <a:tr h="501838">
                <a:tc>
                  <a:txBody>
                    <a:bodyPr/>
                    <a:lstStyle/>
                    <a:p>
                      <a:r>
                        <a:rPr lang="en-US" sz="1600"/>
                        <a:t>Demonstration of Completion</a:t>
                      </a:r>
                    </a:p>
                  </a:txBody>
                  <a:tcPr/>
                </a:tc>
                <a:tc>
                  <a:txBody>
                    <a:bodyPr/>
                    <a:lstStyle/>
                    <a:p>
                      <a:r>
                        <a:rPr lang="en-US" sz="1600"/>
                        <a:t>Follow Up Action,</a:t>
                      </a:r>
                      <a:r>
                        <a:rPr lang="en-US" sz="1600" baseline="0"/>
                        <a:t> If Required</a:t>
                      </a:r>
                      <a:endParaRPr lang="en-US" sz="1600"/>
                    </a:p>
                  </a:txBody>
                  <a:tcPr/>
                </a:tc>
                <a:extLst>
                  <a:ext uri="{0D108BD9-81ED-4DB2-BD59-A6C34878D82A}">
                    <a16:rowId xmlns:a16="http://schemas.microsoft.com/office/drawing/2014/main" val="391518006"/>
                  </a:ext>
                </a:extLst>
              </a:tr>
              <a:tr h="1184447">
                <a:tc>
                  <a:txBody>
                    <a:bodyPr/>
                    <a:lstStyle/>
                    <a:p>
                      <a:r>
                        <a:rPr lang="en-US" sz="1600"/>
                        <a:t>The household submits adequate</a:t>
                      </a:r>
                      <a:r>
                        <a:rPr lang="en-US" sz="1600" baseline="0"/>
                        <a:t> evidence of income or categorical eligibility</a:t>
                      </a:r>
                      <a:endParaRPr lang="en-US" sz="1600"/>
                    </a:p>
                  </a:txBody>
                  <a:tcPr/>
                </a:tc>
                <a:tc>
                  <a:txBody>
                    <a:bodyPr/>
                    <a:lstStyle/>
                    <a:p>
                      <a:r>
                        <a:rPr lang="en-US" sz="1600"/>
                        <a:t>Verification is complete</a:t>
                      </a:r>
                    </a:p>
                  </a:txBody>
                  <a:tcPr/>
                </a:tc>
                <a:extLst>
                  <a:ext uri="{0D108BD9-81ED-4DB2-BD59-A6C34878D82A}">
                    <a16:rowId xmlns:a16="http://schemas.microsoft.com/office/drawing/2014/main" val="75544760"/>
                  </a:ext>
                </a:extLst>
              </a:tr>
              <a:tr h="1895115">
                <a:tc>
                  <a:txBody>
                    <a:bodyPr/>
                    <a:lstStyle/>
                    <a:p>
                      <a:r>
                        <a:rPr lang="en-US" sz="1600" dirty="0"/>
                        <a:t>The household submits adequate evidence</a:t>
                      </a:r>
                      <a:r>
                        <a:rPr lang="en-US" sz="1600" baseline="0" dirty="0"/>
                        <a:t> of income which indicates that the child(ren) should receive a greater or lesser level of benefits</a:t>
                      </a:r>
                      <a:endParaRPr lang="en-US" sz="1600" dirty="0"/>
                    </a:p>
                  </a:txBody>
                  <a:tcPr/>
                </a:tc>
                <a:tc>
                  <a:txBody>
                    <a:bodyPr/>
                    <a:lstStyle/>
                    <a:p>
                      <a:r>
                        <a:rPr lang="en-US" sz="1600" dirty="0"/>
                        <a:t>Verification</a:t>
                      </a:r>
                      <a:r>
                        <a:rPr lang="en-US" sz="1600" baseline="0" dirty="0"/>
                        <a:t> is complete when the adverse action is sent OR the household is notified that its benefits will be increased or decreased</a:t>
                      </a:r>
                      <a:endParaRPr lang="en-US" sz="1600" dirty="0"/>
                    </a:p>
                  </a:txBody>
                  <a:tcPr/>
                </a:tc>
                <a:extLst>
                  <a:ext uri="{0D108BD9-81ED-4DB2-BD59-A6C34878D82A}">
                    <a16:rowId xmlns:a16="http://schemas.microsoft.com/office/drawing/2014/main" val="540303505"/>
                  </a:ext>
                </a:extLst>
              </a:tr>
            </a:tbl>
          </a:graphicData>
        </a:graphic>
      </p:graphicFrame>
    </p:spTree>
    <p:extLst>
      <p:ext uri="{BB962C8B-B14F-4D97-AF65-F5344CB8AC3E}">
        <p14:creationId xmlns:p14="http://schemas.microsoft.com/office/powerpoint/2010/main" val="1063051130"/>
      </p:ext>
    </p:extLst>
  </p:cSld>
  <p:clrMapOvr>
    <a:masterClrMapping/>
  </p:clrMapOvr>
  <mc:AlternateContent xmlns:mc="http://schemas.openxmlformats.org/markup-compatibility/2006" xmlns:p14="http://schemas.microsoft.com/office/powerpoint/2010/main">
    <mc:Choice Requires="p14">
      <p:transition p14:dur="0" advTm="48231"/>
    </mc:Choice>
    <mc:Fallback xmlns="">
      <p:transition advTm="48231"/>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665478"/>
            <a:ext cx="8686800" cy="914401"/>
          </a:xfrm>
        </p:spPr>
        <p:txBody>
          <a:bodyPr>
            <a:noAutofit/>
          </a:bodyPr>
          <a:lstStyle/>
          <a:p>
            <a:pPr marL="54864" eaLnBrk="1" fontAlgn="auto" hangingPunct="1">
              <a:spcAft>
                <a:spcPts val="0"/>
              </a:spcAft>
              <a:defRPr/>
            </a:pPr>
            <a:r>
              <a:rPr lang="en-US" sz="3200" b="1" dirty="0">
                <a:solidFill>
                  <a:schemeClr val="accent1">
                    <a:lumMod val="75000"/>
                  </a:schemeClr>
                </a:solidFill>
                <a:effectLst/>
              </a:rPr>
              <a:t>When is Verification considered complete?</a:t>
            </a:r>
          </a:p>
        </p:txBody>
      </p:sp>
      <p:graphicFrame>
        <p:nvGraphicFramePr>
          <p:cNvPr id="3" name="Table 2"/>
          <p:cNvGraphicFramePr>
            <a:graphicFrameLocks noGrp="1"/>
          </p:cNvGraphicFramePr>
          <p:nvPr>
            <p:extLst>
              <p:ext uri="{D42A27DB-BD31-4B8C-83A1-F6EECF244321}">
                <p14:modId xmlns:p14="http://schemas.microsoft.com/office/powerpoint/2010/main" val="891405044"/>
              </p:ext>
            </p:extLst>
          </p:nvPr>
        </p:nvGraphicFramePr>
        <p:xfrm>
          <a:off x="797560" y="2019300"/>
          <a:ext cx="7848600" cy="281940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485779823"/>
                    </a:ext>
                  </a:extLst>
                </a:gridCol>
                <a:gridCol w="3924300">
                  <a:extLst>
                    <a:ext uri="{9D8B030D-6E8A-4147-A177-3AD203B41FA5}">
                      <a16:colId xmlns:a16="http://schemas.microsoft.com/office/drawing/2014/main" val="2401195870"/>
                    </a:ext>
                  </a:extLst>
                </a:gridCol>
              </a:tblGrid>
              <a:tr h="541604">
                <a:tc>
                  <a:txBody>
                    <a:bodyPr/>
                    <a:lstStyle/>
                    <a:p>
                      <a:r>
                        <a:rPr lang="en-US" sz="1600"/>
                        <a:t>Demonstration of Completion</a:t>
                      </a:r>
                    </a:p>
                  </a:txBody>
                  <a:tcPr/>
                </a:tc>
                <a:tc>
                  <a:txBody>
                    <a:bodyPr/>
                    <a:lstStyle/>
                    <a:p>
                      <a:r>
                        <a:rPr lang="en-US" sz="1600"/>
                        <a:t>Follow Up Action,</a:t>
                      </a:r>
                      <a:r>
                        <a:rPr lang="en-US" sz="1600" baseline="0"/>
                        <a:t> If Required</a:t>
                      </a:r>
                      <a:endParaRPr lang="en-US" sz="1600"/>
                    </a:p>
                  </a:txBody>
                  <a:tcPr/>
                </a:tc>
                <a:extLst>
                  <a:ext uri="{0D108BD9-81ED-4DB2-BD59-A6C34878D82A}">
                    <a16:rowId xmlns:a16="http://schemas.microsoft.com/office/drawing/2014/main" val="391518006"/>
                  </a:ext>
                </a:extLst>
              </a:tr>
              <a:tr h="1133043">
                <a:tc>
                  <a:txBody>
                    <a:bodyPr/>
                    <a:lstStyle/>
                    <a:p>
                      <a:r>
                        <a:rPr lang="en-US" sz="1600"/>
                        <a:t>The household indicates</a:t>
                      </a:r>
                      <a:r>
                        <a:rPr lang="en-US" sz="1600" baseline="0"/>
                        <a:t> that it no longer wishes to received free or reduced price meals</a:t>
                      </a:r>
                      <a:endParaRPr lang="en-US" sz="1600"/>
                    </a:p>
                  </a:txBody>
                  <a:tcPr/>
                </a:tc>
                <a:tc>
                  <a:txBody>
                    <a:bodyPr/>
                    <a:lstStyle/>
                    <a:p>
                      <a:r>
                        <a:rPr lang="en-US" sz="1600"/>
                        <a:t>Verification is</a:t>
                      </a:r>
                      <a:r>
                        <a:rPr lang="en-US" sz="1600" baseline="0"/>
                        <a:t> complete when the notice of adverse action is sent</a:t>
                      </a:r>
                      <a:endParaRPr lang="en-US" sz="1600"/>
                    </a:p>
                  </a:txBody>
                  <a:tcPr/>
                </a:tc>
                <a:extLst>
                  <a:ext uri="{0D108BD9-81ED-4DB2-BD59-A6C34878D82A}">
                    <a16:rowId xmlns:a16="http://schemas.microsoft.com/office/drawing/2014/main" val="876593081"/>
                  </a:ext>
                </a:extLst>
              </a:tr>
              <a:tr h="1144753">
                <a:tc>
                  <a:txBody>
                    <a:bodyPr/>
                    <a:lstStyle/>
                    <a:p>
                      <a:r>
                        <a:rPr lang="en-US" sz="1600"/>
                        <a:t>The application provides case numbers and it is determined that no household member is receiving</a:t>
                      </a:r>
                      <a:r>
                        <a:rPr lang="en-US" sz="1600" baseline="0"/>
                        <a:t> benefits from an Assistance Program</a:t>
                      </a:r>
                      <a:endParaRPr lang="en-US" sz="1600"/>
                    </a:p>
                  </a:txBody>
                  <a:tcPr/>
                </a:tc>
                <a:tc>
                  <a:txBody>
                    <a:bodyPr/>
                    <a:lstStyle/>
                    <a:p>
                      <a:r>
                        <a:rPr lang="en-US" sz="1600" dirty="0"/>
                        <a:t>Verification is complete when the notice of adverse action is sent</a:t>
                      </a:r>
                    </a:p>
                  </a:txBody>
                  <a:tcPr/>
                </a:tc>
                <a:extLst>
                  <a:ext uri="{0D108BD9-81ED-4DB2-BD59-A6C34878D82A}">
                    <a16:rowId xmlns:a16="http://schemas.microsoft.com/office/drawing/2014/main" val="272418062"/>
                  </a:ext>
                </a:extLst>
              </a:tr>
            </a:tbl>
          </a:graphicData>
        </a:graphic>
      </p:graphicFrame>
    </p:spTree>
    <p:extLst>
      <p:ext uri="{BB962C8B-B14F-4D97-AF65-F5344CB8AC3E}">
        <p14:creationId xmlns:p14="http://schemas.microsoft.com/office/powerpoint/2010/main" val="3833864451"/>
      </p:ext>
    </p:extLst>
  </p:cSld>
  <p:clrMapOvr>
    <a:masterClrMapping/>
  </p:clrMapOvr>
  <mc:AlternateContent xmlns:mc="http://schemas.openxmlformats.org/markup-compatibility/2006" xmlns:p14="http://schemas.microsoft.com/office/powerpoint/2010/main">
    <mc:Choice Requires="p14">
      <p:transition p14:dur="0" advTm="28142"/>
    </mc:Choice>
    <mc:Fallback xmlns="">
      <p:transition advTm="28142"/>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80935" y="1609645"/>
            <a:ext cx="2295430" cy="3029344"/>
          </a:xfrm>
        </p:spPr>
        <p:txBody>
          <a:bodyPr>
            <a:noAutofit/>
          </a:bodyPr>
          <a:lstStyle/>
          <a:p>
            <a:pPr marL="54864" eaLnBrk="1" fontAlgn="auto" hangingPunct="1">
              <a:spcAft>
                <a:spcPts val="0"/>
              </a:spcAft>
              <a:defRPr/>
            </a:pPr>
            <a:r>
              <a:rPr lang="en-US" sz="3600" b="1" dirty="0">
                <a:solidFill>
                  <a:schemeClr val="accent1">
                    <a:lumMod val="75000"/>
                  </a:schemeClr>
                </a:solidFill>
                <a:effectLst/>
              </a:rPr>
              <a:t>Effective Time of the Change</a:t>
            </a:r>
          </a:p>
        </p:txBody>
      </p:sp>
      <p:graphicFrame>
        <p:nvGraphicFramePr>
          <p:cNvPr id="59397" name="Rectangle 3">
            <a:extLst>
              <a:ext uri="{FF2B5EF4-FFF2-40B4-BE49-F238E27FC236}">
                <a16:creationId xmlns:a16="http://schemas.microsoft.com/office/drawing/2014/main" id="{ADC6FFF6-3DE4-40B0-A2A4-6F85C0167EBA}"/>
              </a:ext>
            </a:extLst>
          </p:cNvPr>
          <p:cNvGraphicFramePr>
            <a:graphicFrameLocks noGrp="1"/>
          </p:cNvGraphicFramePr>
          <p:nvPr>
            <p:ph idx="1"/>
            <p:extLst>
              <p:ext uri="{D42A27DB-BD31-4B8C-83A1-F6EECF244321}">
                <p14:modId xmlns:p14="http://schemas.microsoft.com/office/powerpoint/2010/main" val="917934662"/>
              </p:ext>
            </p:extLst>
          </p:nvPr>
        </p:nvGraphicFramePr>
        <p:xfrm>
          <a:off x="3556373" y="641551"/>
          <a:ext cx="524338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7100387"/>
      </p:ext>
    </p:extLst>
  </p:cSld>
  <p:clrMapOvr>
    <a:masterClrMapping/>
  </p:clrMapOvr>
  <mc:AlternateContent xmlns:mc="http://schemas.openxmlformats.org/markup-compatibility/2006" xmlns:p14="http://schemas.microsoft.com/office/powerpoint/2010/main">
    <mc:Choice Requires="p14">
      <p:transition p14:dur="0" advTm="54316"/>
    </mc:Choice>
    <mc:Fallback xmlns="">
      <p:transition advTm="543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175" y="273561"/>
            <a:ext cx="7288583" cy="1576446"/>
          </a:xfrm>
        </p:spPr>
        <p:txBody>
          <a:bodyPr anchor="ctr">
            <a:normAutofit/>
          </a:bodyPr>
          <a:lstStyle/>
          <a:p>
            <a:pPr algn="ctr">
              <a:defRPr/>
            </a:pPr>
            <a:r>
              <a:rPr lang="en-US" sz="3500" b="1">
                <a:solidFill>
                  <a:schemeClr val="accent1">
                    <a:lumMod val="75000"/>
                  </a:schemeClr>
                </a:solidFill>
                <a:effectLst/>
              </a:rPr>
              <a:t>Key Terms:</a:t>
            </a:r>
            <a:endParaRPr lang="en-US" sz="3500">
              <a:solidFill>
                <a:schemeClr val="accent1">
                  <a:lumMod val="75000"/>
                </a:schemeClr>
              </a:solidFill>
            </a:endParaRPr>
          </a:p>
        </p:txBody>
      </p:sp>
      <p:graphicFrame>
        <p:nvGraphicFramePr>
          <p:cNvPr id="33" name="Content Placeholder 2">
            <a:extLst>
              <a:ext uri="{FF2B5EF4-FFF2-40B4-BE49-F238E27FC236}">
                <a16:creationId xmlns:a16="http://schemas.microsoft.com/office/drawing/2014/main" id="{7296CF1A-94BA-8328-2462-3539FD0D041C}"/>
              </a:ext>
            </a:extLst>
          </p:cNvPr>
          <p:cNvGraphicFramePr>
            <a:graphicFrameLocks noGrp="1"/>
          </p:cNvGraphicFramePr>
          <p:nvPr>
            <p:ph idx="1"/>
            <p:extLst>
              <p:ext uri="{D42A27DB-BD31-4B8C-83A1-F6EECF244321}">
                <p14:modId xmlns:p14="http://schemas.microsoft.com/office/powerpoint/2010/main" val="3574017628"/>
              </p:ext>
            </p:extLst>
          </p:nvPr>
        </p:nvGraphicFramePr>
        <p:xfrm>
          <a:off x="583960" y="1992556"/>
          <a:ext cx="8280880" cy="375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739963"/>
      </p:ext>
    </p:extLst>
  </p:cSld>
  <p:clrMapOvr>
    <a:masterClrMapping/>
  </p:clrMapOvr>
  <mc:AlternateContent xmlns:mc="http://schemas.openxmlformats.org/markup-compatibility/2006" xmlns:p14="http://schemas.microsoft.com/office/powerpoint/2010/main">
    <mc:Choice Requires="p14">
      <p:transition p14:dur="0" advTm="53920"/>
    </mc:Choice>
    <mc:Fallback xmlns="">
      <p:transition advTm="5392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0041" y="586855"/>
            <a:ext cx="2401025" cy="3387497"/>
          </a:xfrm>
        </p:spPr>
        <p:txBody>
          <a:bodyPr anchor="b">
            <a:normAutofit/>
          </a:bodyPr>
          <a:lstStyle/>
          <a:p>
            <a:pPr marL="54864" algn="r" eaLnBrk="1" fontAlgn="auto" hangingPunct="1">
              <a:spcAft>
                <a:spcPts val="0"/>
              </a:spcAft>
              <a:defRPr/>
            </a:pPr>
            <a:r>
              <a:rPr lang="en-US" sz="3500" b="1" dirty="0">
                <a:solidFill>
                  <a:schemeClr val="accent1">
                    <a:lumMod val="75000"/>
                  </a:schemeClr>
                </a:solidFill>
                <a:effectLst/>
              </a:rPr>
              <a:t>Notice of Adverse Action</a:t>
            </a:r>
          </a:p>
        </p:txBody>
      </p:sp>
      <p:sp>
        <p:nvSpPr>
          <p:cNvPr id="56323" name="Rectangle 3"/>
          <p:cNvSpPr>
            <a:spLocks noGrp="1" noChangeArrowheads="1"/>
          </p:cNvSpPr>
          <p:nvPr>
            <p:ph idx="1"/>
          </p:nvPr>
        </p:nvSpPr>
        <p:spPr>
          <a:xfrm>
            <a:off x="3461805" y="2031352"/>
            <a:ext cx="4916510" cy="5546047"/>
          </a:xfrm>
        </p:spPr>
        <p:txBody>
          <a:bodyPr anchor="ctr">
            <a:normAutofit/>
          </a:bodyPr>
          <a:lstStyle/>
          <a:p>
            <a:pPr>
              <a:defRPr/>
            </a:pPr>
            <a:r>
              <a:rPr lang="en-US" dirty="0"/>
              <a:t>The first day of the advance notice period is the day the notice is sent. The notice must advise the household of the following: </a:t>
            </a:r>
          </a:p>
          <a:p>
            <a:pPr marL="0" indent="0">
              <a:spcBef>
                <a:spcPts val="0"/>
              </a:spcBef>
              <a:buFont typeface="Wingdings 2" pitchFamily="18" charset="2"/>
              <a:buNone/>
              <a:defRPr/>
            </a:pPr>
            <a:endParaRPr lang="en-US" dirty="0"/>
          </a:p>
          <a:p>
            <a:pPr marL="0" indent="0">
              <a:spcBef>
                <a:spcPts val="0"/>
              </a:spcBef>
              <a:buFont typeface="Wingdings 2" pitchFamily="18" charset="2"/>
              <a:buNone/>
              <a:defRPr/>
            </a:pPr>
            <a:r>
              <a:rPr lang="en-US" dirty="0"/>
              <a:t>     Change in benefits; </a:t>
            </a:r>
          </a:p>
          <a:p>
            <a:pPr marL="0" indent="0">
              <a:spcBef>
                <a:spcPts val="0"/>
              </a:spcBef>
              <a:buFont typeface="Wingdings 2" pitchFamily="18" charset="2"/>
              <a:buNone/>
              <a:defRPr/>
            </a:pPr>
            <a:r>
              <a:rPr lang="en-US" dirty="0"/>
              <a:t>     Reasons for the change; </a:t>
            </a:r>
          </a:p>
          <a:p>
            <a:pPr marL="0" indent="0">
              <a:spcBef>
                <a:spcPts val="0"/>
              </a:spcBef>
              <a:buFont typeface="Wingdings 2" pitchFamily="18" charset="2"/>
              <a:buNone/>
              <a:defRPr/>
            </a:pPr>
            <a:r>
              <a:rPr lang="en-US" dirty="0"/>
              <a:t>     Instructions on how to appeal; </a:t>
            </a:r>
          </a:p>
          <a:p>
            <a:pPr marL="0" indent="0">
              <a:spcBef>
                <a:spcPts val="0"/>
              </a:spcBef>
              <a:buFont typeface="Wingdings 2" pitchFamily="18" charset="2"/>
              <a:buNone/>
              <a:defRPr/>
            </a:pPr>
            <a:r>
              <a:rPr lang="en-US" dirty="0"/>
              <a:t>     That the household may reapply for benefits</a:t>
            </a:r>
          </a:p>
        </p:txBody>
      </p:sp>
      <p:pic>
        <p:nvPicPr>
          <p:cNvPr id="3" name="Picture 2" descr="Diagram&#10;&#10;Description automatically generated">
            <a:extLst>
              <a:ext uri="{FF2B5EF4-FFF2-40B4-BE49-F238E27FC236}">
                <a16:creationId xmlns:a16="http://schemas.microsoft.com/office/drawing/2014/main" id="{B65CD98E-9640-6D37-4782-C828ADF25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805" y="229436"/>
            <a:ext cx="4864649" cy="2914685"/>
          </a:xfrm>
          <a:prstGeom prst="rect">
            <a:avLst/>
          </a:prstGeom>
        </p:spPr>
      </p:pic>
      <p:sp>
        <p:nvSpPr>
          <p:cNvPr id="4" name="TextBox 3">
            <a:extLst>
              <a:ext uri="{FF2B5EF4-FFF2-40B4-BE49-F238E27FC236}">
                <a16:creationId xmlns:a16="http://schemas.microsoft.com/office/drawing/2014/main" id="{7E44E09C-2046-439C-042C-CE0F85CA5920}"/>
              </a:ext>
            </a:extLst>
          </p:cNvPr>
          <p:cNvSpPr txBox="1"/>
          <p:nvPr/>
        </p:nvSpPr>
        <p:spPr>
          <a:xfrm>
            <a:off x="6115626" y="1800520"/>
            <a:ext cx="1378683" cy="461665"/>
          </a:xfrm>
          <a:prstGeom prst="rect">
            <a:avLst/>
          </a:prstGeom>
          <a:noFill/>
        </p:spPr>
        <p:txBody>
          <a:bodyPr wrap="square" rtlCol="0">
            <a:spAutoFit/>
          </a:bodyPr>
          <a:lstStyle/>
          <a:p>
            <a:pPr algn="ctr"/>
            <a:r>
              <a:rPr lang="en-US" sz="2400" b="1" dirty="0">
                <a:solidFill>
                  <a:schemeClr val="accent1">
                    <a:lumMod val="50000"/>
                  </a:schemeClr>
                </a:solidFill>
                <a:latin typeface="MV Boli" panose="02000500030200090000" pitchFamily="2" charset="0"/>
                <a:cs typeface="MV Boli" panose="02000500030200090000" pitchFamily="2" charset="0"/>
              </a:rPr>
              <a:t>NOTICE</a:t>
            </a:r>
          </a:p>
        </p:txBody>
      </p:sp>
    </p:spTree>
    <p:extLst>
      <p:ext uri="{BB962C8B-B14F-4D97-AF65-F5344CB8AC3E}">
        <p14:creationId xmlns:p14="http://schemas.microsoft.com/office/powerpoint/2010/main" val="3937973167"/>
      </p:ext>
    </p:extLst>
  </p:cSld>
  <p:clrMapOvr>
    <a:masterClrMapping/>
  </p:clrMapOvr>
  <mc:AlternateContent xmlns:mc="http://schemas.openxmlformats.org/markup-compatibility/2006" xmlns:p14="http://schemas.microsoft.com/office/powerpoint/2010/main">
    <mc:Choice Requires="p14">
      <p:transition p14:dur="0" advTm="30144"/>
    </mc:Choice>
    <mc:Fallback xmlns="">
      <p:transition advTm="30144"/>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Picture 2" descr="A group of houses with people icons&#10;&#10;Description automatically generated">
            <a:extLst>
              <a:ext uri="{FF2B5EF4-FFF2-40B4-BE49-F238E27FC236}">
                <a16:creationId xmlns:a16="http://schemas.microsoft.com/office/drawing/2014/main" id="{5C9CEAF7-7C7E-0E36-0648-9933F572AFF1}"/>
              </a:ext>
            </a:extLst>
          </p:cNvPr>
          <p:cNvPicPr>
            <a:picLocks noChangeAspect="1"/>
          </p:cNvPicPr>
          <p:nvPr/>
        </p:nvPicPr>
        <p:blipFill rotWithShape="1">
          <a:blip r:embed="rId3">
            <a:extLst>
              <a:ext uri="{28A0092B-C50C-407E-A947-70E740481C1C}">
                <a14:useLocalDpi xmlns:a14="http://schemas.microsoft.com/office/drawing/2010/main" val="0"/>
              </a:ext>
            </a:extLst>
          </a:blip>
          <a:srcRect l="21656" r="15135"/>
          <a:stretch/>
        </p:blipFill>
        <p:spPr>
          <a:xfrm>
            <a:off x="3364167" y="10"/>
            <a:ext cx="5779833" cy="6857990"/>
          </a:xfrm>
          <a:prstGeom prst="rect">
            <a:avLst/>
          </a:prstGeom>
        </p:spPr>
      </p:pic>
      <p:sp useBgFill="1">
        <p:nvSpPr>
          <p:cNvPr id="70664" name="Freeform: Shape 70663">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44034" name="Rectangle 2"/>
          <p:cNvSpPr>
            <a:spLocks noGrp="1" noChangeArrowheads="1"/>
          </p:cNvSpPr>
          <p:nvPr>
            <p:ph type="title"/>
          </p:nvPr>
        </p:nvSpPr>
        <p:spPr>
          <a:xfrm>
            <a:off x="552250" y="546377"/>
            <a:ext cx="3467967" cy="1280890"/>
          </a:xfrm>
        </p:spPr>
        <p:txBody>
          <a:bodyPr>
            <a:normAutofit/>
          </a:bodyPr>
          <a:lstStyle/>
          <a:p>
            <a:pPr marL="54864" eaLnBrk="1" fontAlgn="auto" hangingPunct="1">
              <a:lnSpc>
                <a:spcPct val="90000"/>
              </a:lnSpc>
              <a:spcAft>
                <a:spcPts val="0"/>
              </a:spcAft>
              <a:defRPr/>
            </a:pPr>
            <a:r>
              <a:rPr lang="en-US" sz="2800" b="1" dirty="0">
                <a:solidFill>
                  <a:schemeClr val="accent4">
                    <a:lumMod val="75000"/>
                  </a:schemeClr>
                </a:solidFill>
                <a:effectLst/>
              </a:rPr>
              <a:t>Households that Reapply for Program Benefits</a:t>
            </a:r>
          </a:p>
        </p:txBody>
      </p:sp>
      <p:sp>
        <p:nvSpPr>
          <p:cNvPr id="70666" name="Rectangle 70665">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0659" name="Rectangle 3"/>
          <p:cNvSpPr>
            <a:spLocks noGrp="1" noChangeArrowheads="1"/>
          </p:cNvSpPr>
          <p:nvPr>
            <p:ph idx="1"/>
          </p:nvPr>
        </p:nvSpPr>
        <p:spPr>
          <a:xfrm>
            <a:off x="398859" y="2133600"/>
            <a:ext cx="3469411" cy="3777622"/>
          </a:xfrm>
        </p:spPr>
        <p:txBody>
          <a:bodyPr>
            <a:normAutofit/>
          </a:bodyPr>
          <a:lstStyle/>
          <a:p>
            <a:pPr eaLnBrk="1" hangingPunct="1">
              <a:lnSpc>
                <a:spcPct val="90000"/>
              </a:lnSpc>
              <a:buFontTx/>
              <a:buNone/>
            </a:pPr>
            <a:r>
              <a:rPr lang="en-US" altLang="en-US" dirty="0"/>
              <a:t>	Households with a reduction or termination in benefits may reapply during the school year.  </a:t>
            </a:r>
          </a:p>
          <a:p>
            <a:pPr eaLnBrk="1" hangingPunct="1">
              <a:lnSpc>
                <a:spcPct val="90000"/>
              </a:lnSpc>
              <a:buFontTx/>
              <a:buNone/>
            </a:pPr>
            <a:endParaRPr lang="en-US" altLang="en-US" dirty="0"/>
          </a:p>
          <a:p>
            <a:pPr eaLnBrk="1" hangingPunct="1">
              <a:lnSpc>
                <a:spcPct val="90000"/>
              </a:lnSpc>
              <a:spcBef>
                <a:spcPts val="0"/>
              </a:spcBef>
              <a:buFontTx/>
              <a:buNone/>
            </a:pPr>
            <a:r>
              <a:rPr lang="en-US" altLang="en-US" dirty="0"/>
              <a:t>    (NOTICE: These are not considered new applications…but the original application not verified by November 15 is null.)</a:t>
            </a:r>
          </a:p>
          <a:p>
            <a:pPr eaLnBrk="1" hangingPunct="1">
              <a:lnSpc>
                <a:spcPct val="90000"/>
              </a:lnSpc>
            </a:pPr>
            <a:endParaRPr lang="en-US" altLang="en-US" dirty="0"/>
          </a:p>
        </p:txBody>
      </p:sp>
    </p:spTree>
    <p:extLst>
      <p:ext uri="{BB962C8B-B14F-4D97-AF65-F5344CB8AC3E}">
        <p14:creationId xmlns:p14="http://schemas.microsoft.com/office/powerpoint/2010/main" val="993011136"/>
      </p:ext>
    </p:extLst>
  </p:cSld>
  <p:clrMapOvr>
    <a:masterClrMapping/>
  </p:clrMapOvr>
  <mc:AlternateContent xmlns:mc="http://schemas.openxmlformats.org/markup-compatibility/2006" xmlns:p14="http://schemas.microsoft.com/office/powerpoint/2010/main">
    <mc:Choice Requires="p14">
      <p:transition p14:dur="0" advTm="33838"/>
    </mc:Choice>
    <mc:Fallback xmlns="">
      <p:transition advTm="33838"/>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7875" y="570405"/>
            <a:ext cx="7391400" cy="903890"/>
          </a:xfrm>
        </p:spPr>
        <p:txBody>
          <a:bodyPr>
            <a:noAutofit/>
          </a:bodyPr>
          <a:lstStyle/>
          <a:p>
            <a:pPr marL="54864" eaLnBrk="1" fontAlgn="auto" hangingPunct="1">
              <a:spcAft>
                <a:spcPts val="0"/>
              </a:spcAft>
              <a:defRPr/>
            </a:pPr>
            <a:r>
              <a:rPr lang="en-US" sz="3200" b="1" dirty="0">
                <a:solidFill>
                  <a:schemeClr val="accent1">
                    <a:lumMod val="75000"/>
                  </a:schemeClr>
                </a:solidFill>
                <a:effectLst/>
              </a:rPr>
              <a:t>Recordkeeping at SFA Level</a:t>
            </a:r>
          </a:p>
        </p:txBody>
      </p:sp>
      <p:sp>
        <p:nvSpPr>
          <p:cNvPr id="68611" name="Rectangle 3"/>
          <p:cNvSpPr>
            <a:spLocks noGrp="1" noChangeArrowheads="1"/>
          </p:cNvSpPr>
          <p:nvPr>
            <p:ph idx="1"/>
          </p:nvPr>
        </p:nvSpPr>
        <p:spPr>
          <a:xfrm>
            <a:off x="865145" y="1760070"/>
            <a:ext cx="8437179" cy="4813300"/>
          </a:xfrm>
        </p:spPr>
        <p:txBody>
          <a:bodyPr/>
          <a:lstStyle/>
          <a:p>
            <a:pPr eaLnBrk="1" hangingPunct="1">
              <a:lnSpc>
                <a:spcPct val="90000"/>
              </a:lnSpc>
              <a:defRPr/>
            </a:pPr>
            <a:r>
              <a:rPr lang="en-US" sz="2400" dirty="0"/>
              <a:t>The SFA should maintain:</a:t>
            </a:r>
          </a:p>
          <a:p>
            <a:pPr marL="0" indent="0">
              <a:lnSpc>
                <a:spcPct val="90000"/>
              </a:lnSpc>
              <a:buNone/>
              <a:defRPr/>
            </a:pPr>
            <a:r>
              <a:rPr lang="en-US" sz="2400" dirty="0"/>
              <a:t>	*The Verification Plan</a:t>
            </a:r>
          </a:p>
          <a:p>
            <a:pPr marL="0" indent="0" eaLnBrk="1" hangingPunct="1">
              <a:lnSpc>
                <a:spcPct val="90000"/>
              </a:lnSpc>
              <a:buFont typeface="Wingdings 2" pitchFamily="18" charset="2"/>
              <a:buNone/>
              <a:defRPr/>
            </a:pPr>
            <a:r>
              <a:rPr lang="en-US" sz="2400" dirty="0"/>
              <a:t>	* The approved Verification Selection Method </a:t>
            </a:r>
          </a:p>
          <a:p>
            <a:pPr marL="0" indent="0" eaLnBrk="1" hangingPunct="1">
              <a:lnSpc>
                <a:spcPct val="90000"/>
              </a:lnSpc>
              <a:buFont typeface="Wingdings 2" pitchFamily="18" charset="2"/>
              <a:buNone/>
              <a:defRPr/>
            </a:pPr>
            <a:r>
              <a:rPr lang="en-US" sz="2400" dirty="0"/>
              <a:t>	* The Verification Sample Pool &amp; Size </a:t>
            </a:r>
          </a:p>
          <a:p>
            <a:pPr marL="0" indent="0" eaLnBrk="1" hangingPunct="1">
              <a:lnSpc>
                <a:spcPct val="90000"/>
              </a:lnSpc>
              <a:buFont typeface="Wingdings 2" pitchFamily="18" charset="2"/>
              <a:buNone/>
              <a:defRPr/>
            </a:pPr>
            <a:r>
              <a:rPr lang="en-US" sz="2400" dirty="0"/>
              <a:t>	* Documentation of Replaced Files</a:t>
            </a:r>
          </a:p>
          <a:p>
            <a:pPr marL="0" indent="0" eaLnBrk="1" hangingPunct="1">
              <a:lnSpc>
                <a:spcPct val="90000"/>
              </a:lnSpc>
              <a:buFont typeface="Wingdings 2" pitchFamily="18" charset="2"/>
              <a:buNone/>
              <a:defRPr/>
            </a:pPr>
            <a:r>
              <a:rPr lang="en-US" sz="2400" dirty="0"/>
              <a:t>	* The Confirmation </a:t>
            </a:r>
            <a:r>
              <a:rPr lang="en-US" b="1" dirty="0">
                <a:solidFill>
                  <a:schemeClr val="accent4">
                    <a:lumMod val="50000"/>
                  </a:schemeClr>
                </a:solidFill>
              </a:rPr>
              <a:t>	</a:t>
            </a:r>
            <a:endParaRPr lang="en-US" dirty="0">
              <a:solidFill>
                <a:schemeClr val="accent4">
                  <a:lumMod val="50000"/>
                </a:schemeClr>
              </a:solidFill>
            </a:endParaRPr>
          </a:p>
        </p:txBody>
      </p:sp>
      <p:pic>
        <p:nvPicPr>
          <p:cNvPr id="59397" name="Picture 5" descr="https://etraintoday.com/wp-content/uploads/2011/01/Recordkeeping.jpg"/>
          <p:cNvPicPr>
            <a:picLocks noChangeAspect="1" noChangeArrowheads="1"/>
          </p:cNvPicPr>
          <p:nvPr/>
        </p:nvPicPr>
        <p:blipFill>
          <a:blip r:embed="rId3" cstate="print"/>
          <a:srcRect/>
          <a:stretch>
            <a:fillRect/>
          </a:stretch>
        </p:blipFill>
        <p:spPr bwMode="auto">
          <a:xfrm>
            <a:off x="6055360" y="3950795"/>
            <a:ext cx="2336800" cy="2336800"/>
          </a:xfrm>
          <a:prstGeom prst="rect">
            <a:avLst/>
          </a:prstGeom>
          <a:noFill/>
          <a:effectLst>
            <a:softEdge rad="127000"/>
          </a:effectLst>
        </p:spPr>
      </p:pic>
    </p:spTree>
    <p:extLst>
      <p:ext uri="{BB962C8B-B14F-4D97-AF65-F5344CB8AC3E}">
        <p14:creationId xmlns:p14="http://schemas.microsoft.com/office/powerpoint/2010/main" val="1745310990"/>
      </p:ext>
    </p:extLst>
  </p:cSld>
  <p:clrMapOvr>
    <a:masterClrMapping/>
  </p:clrMapOvr>
  <mc:AlternateContent xmlns:mc="http://schemas.openxmlformats.org/markup-compatibility/2006" xmlns:p14="http://schemas.microsoft.com/office/powerpoint/2010/main">
    <mc:Choice Requires="p14">
      <p:transition p14:dur="0" advTm="71397"/>
    </mc:Choice>
    <mc:Fallback xmlns="">
      <p:transition advTm="71397"/>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9200" y="691514"/>
            <a:ext cx="9144000" cy="1295400"/>
          </a:xfrm>
        </p:spPr>
        <p:txBody>
          <a:bodyPr>
            <a:noAutofit/>
          </a:bodyPr>
          <a:lstStyle/>
          <a:p>
            <a:pPr marL="54864" eaLnBrk="1" fontAlgn="auto" hangingPunct="1">
              <a:spcAft>
                <a:spcPts val="0"/>
              </a:spcAft>
              <a:defRPr/>
            </a:pPr>
            <a:r>
              <a:rPr lang="en-US" sz="3200" b="1" dirty="0">
                <a:solidFill>
                  <a:schemeClr val="accent1">
                    <a:lumMod val="75000"/>
                  </a:schemeClr>
                </a:solidFill>
                <a:effectLst/>
              </a:rPr>
              <a:t>Individual Applications Recordkeeping</a:t>
            </a:r>
          </a:p>
        </p:txBody>
      </p:sp>
      <p:sp>
        <p:nvSpPr>
          <p:cNvPr id="69635" name="Rectangle 3"/>
          <p:cNvSpPr>
            <a:spLocks noGrp="1" noChangeArrowheads="1"/>
          </p:cNvSpPr>
          <p:nvPr>
            <p:ph idx="1"/>
          </p:nvPr>
        </p:nvSpPr>
        <p:spPr>
          <a:xfrm>
            <a:off x="1219200" y="1447800"/>
            <a:ext cx="7467600" cy="5257800"/>
          </a:xfrm>
        </p:spPr>
        <p:txBody>
          <a:bodyPr/>
          <a:lstStyle/>
          <a:p>
            <a:pPr eaLnBrk="1" hangingPunct="1">
              <a:lnSpc>
                <a:spcPct val="90000"/>
              </a:lnSpc>
              <a:defRPr/>
            </a:pPr>
            <a:r>
              <a:rPr lang="en-US" sz="2400" dirty="0"/>
              <a:t>For each application verified the SFA must retain either:</a:t>
            </a:r>
          </a:p>
          <a:p>
            <a:pPr>
              <a:defRPr/>
            </a:pPr>
            <a:r>
              <a:rPr lang="en-US" sz="2000" dirty="0"/>
              <a:t>Copies of all relevant correspondence between the households selected for verification and the SFA; </a:t>
            </a:r>
          </a:p>
          <a:p>
            <a:pPr marL="0" indent="0">
              <a:buNone/>
              <a:defRPr/>
            </a:pPr>
            <a:endParaRPr lang="en-US" sz="2000" dirty="0"/>
          </a:p>
          <a:p>
            <a:pPr marL="0" indent="0">
              <a:spcBef>
                <a:spcPts val="0"/>
              </a:spcBef>
              <a:buFont typeface="Wingdings 2" pitchFamily="18" charset="2"/>
              <a:buNone/>
              <a:defRPr/>
            </a:pPr>
            <a:r>
              <a:rPr lang="en-US" sz="2000" dirty="0"/>
              <a:t>	   One of the following for all documentation used to   </a:t>
            </a:r>
          </a:p>
          <a:p>
            <a:pPr marL="0" indent="0">
              <a:spcBef>
                <a:spcPts val="0"/>
              </a:spcBef>
              <a:buFont typeface="Wingdings 2" pitchFamily="18" charset="2"/>
              <a:buNone/>
              <a:defRPr/>
            </a:pPr>
            <a:r>
              <a:rPr lang="en-US" sz="2000" dirty="0"/>
              <a:t>                verify eligibility: </a:t>
            </a:r>
          </a:p>
          <a:p>
            <a:pPr marL="0" indent="0">
              <a:spcBef>
                <a:spcPts val="0"/>
              </a:spcBef>
              <a:buFont typeface="Wingdings 2" pitchFamily="18" charset="2"/>
              <a:buNone/>
              <a:defRPr/>
            </a:pPr>
            <a:endParaRPr lang="en-US" sz="2000" dirty="0"/>
          </a:p>
          <a:p>
            <a:pPr lvl="3">
              <a:defRPr/>
            </a:pPr>
            <a:r>
              <a:rPr lang="en-US" sz="1600" i="0" dirty="0"/>
              <a:t> All documents submitted by the household or reproductions of those documents; or </a:t>
            </a:r>
          </a:p>
          <a:p>
            <a:pPr lvl="3">
              <a:defRPr/>
            </a:pPr>
            <a:r>
              <a:rPr lang="en-US" sz="1600" i="0" dirty="0"/>
              <a:t>In cases where the actual documents or photocopies cannot be kept, the verifying official must make a written record of the documents</a:t>
            </a:r>
          </a:p>
        </p:txBody>
      </p:sp>
      <p:pic>
        <p:nvPicPr>
          <p:cNvPr id="4" name="Picture 6" descr="http://www.necifiling.com/images/file_folders/Two-Tone-File-Folders.jpg"/>
          <p:cNvPicPr>
            <a:picLocks noChangeAspect="1" noChangeArrowheads="1"/>
          </p:cNvPicPr>
          <p:nvPr/>
        </p:nvPicPr>
        <p:blipFill>
          <a:blip r:embed="rId3" cstate="print"/>
          <a:srcRect/>
          <a:stretch>
            <a:fillRect/>
          </a:stretch>
        </p:blipFill>
        <p:spPr bwMode="auto">
          <a:xfrm>
            <a:off x="721360" y="3538741"/>
            <a:ext cx="1889552" cy="2976043"/>
          </a:xfrm>
          <a:prstGeom prst="rect">
            <a:avLst/>
          </a:prstGeom>
          <a:noFill/>
          <a:effectLst>
            <a:softEdge rad="317500"/>
          </a:effectLst>
        </p:spPr>
      </p:pic>
    </p:spTree>
    <p:extLst>
      <p:ext uri="{BB962C8B-B14F-4D97-AF65-F5344CB8AC3E}">
        <p14:creationId xmlns:p14="http://schemas.microsoft.com/office/powerpoint/2010/main" val="2440284279"/>
      </p:ext>
    </p:extLst>
  </p:cSld>
  <p:clrMapOvr>
    <a:masterClrMapping/>
  </p:clrMapOvr>
  <mc:AlternateContent xmlns:mc="http://schemas.openxmlformats.org/markup-compatibility/2006" xmlns:p14="http://schemas.microsoft.com/office/powerpoint/2010/main">
    <mc:Choice Requires="p14">
      <p:transition p14:dur="0" advTm="62491"/>
    </mc:Choice>
    <mc:Fallback xmlns="">
      <p:transition advTm="62491"/>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9840" y="579120"/>
            <a:ext cx="9753600" cy="1295400"/>
          </a:xfrm>
        </p:spPr>
        <p:txBody>
          <a:bodyPr>
            <a:noAutofit/>
          </a:bodyPr>
          <a:lstStyle/>
          <a:p>
            <a:pPr marL="54864" eaLnBrk="1" fontAlgn="auto" hangingPunct="1">
              <a:spcAft>
                <a:spcPts val="0"/>
              </a:spcAft>
              <a:defRPr/>
            </a:pPr>
            <a:r>
              <a:rPr lang="en-US" sz="3200" b="1" dirty="0">
                <a:solidFill>
                  <a:schemeClr val="accent1">
                    <a:lumMod val="75000"/>
                  </a:schemeClr>
                </a:solidFill>
                <a:effectLst/>
              </a:rPr>
              <a:t>Individual Applications Recordkeeping</a:t>
            </a:r>
          </a:p>
        </p:txBody>
      </p:sp>
      <p:sp>
        <p:nvSpPr>
          <p:cNvPr id="73731" name="Rectangle 3"/>
          <p:cNvSpPr>
            <a:spLocks noGrp="1" noChangeArrowheads="1"/>
          </p:cNvSpPr>
          <p:nvPr>
            <p:ph idx="1"/>
          </p:nvPr>
        </p:nvSpPr>
        <p:spPr>
          <a:xfrm>
            <a:off x="685800" y="1615440"/>
            <a:ext cx="8229600" cy="5257800"/>
          </a:xfrm>
        </p:spPr>
        <p:txBody>
          <a:bodyPr>
            <a:normAutofit/>
          </a:bodyPr>
          <a:lstStyle/>
          <a:p>
            <a:pPr>
              <a:buFont typeface="Arial" charset="0"/>
              <a:buChar char="•"/>
            </a:pPr>
            <a:r>
              <a:rPr lang="en-US" altLang="en-US" sz="2000" dirty="0"/>
              <a:t>Document the reason for the change, the date the household was notified, if necessary, and the date it became effective; and </a:t>
            </a:r>
          </a:p>
          <a:p>
            <a:pPr>
              <a:buFont typeface="Arial" charset="0"/>
              <a:buChar char="•"/>
            </a:pPr>
            <a:r>
              <a:rPr lang="en-US" altLang="en-US" sz="2000" dirty="0"/>
              <a:t>If applicable, records of follow-up attempts and results. LEAs should also record: </a:t>
            </a:r>
          </a:p>
          <a:p>
            <a:pPr lvl="1">
              <a:buFont typeface="Wingdings" panose="05000000000000000000" pitchFamily="2" charset="2"/>
              <a:buChar char="§"/>
            </a:pPr>
            <a:r>
              <a:rPr lang="en-US" altLang="en-US" sz="1800" i="0" dirty="0"/>
              <a:t>Any additional information necessary to show the efforts made by the LEA to meet the verification requirements;</a:t>
            </a:r>
          </a:p>
          <a:p>
            <a:pPr lvl="1">
              <a:buFont typeface="Wingdings" panose="05000000000000000000" pitchFamily="2" charset="2"/>
              <a:buChar char="§"/>
            </a:pPr>
            <a:r>
              <a:rPr lang="en-US" altLang="en-US" sz="1800" i="0" dirty="0"/>
              <a:t>Title and signature of the verifying official; and </a:t>
            </a:r>
          </a:p>
          <a:p>
            <a:pPr lvl="1">
              <a:buFont typeface="Wingdings" panose="05000000000000000000" pitchFamily="2" charset="2"/>
              <a:buChar char="§"/>
            </a:pPr>
            <a:r>
              <a:rPr lang="en-US" altLang="en-US" sz="1800" i="0" dirty="0"/>
              <a:t>Criteria for replacing applications for verification</a:t>
            </a:r>
            <a:r>
              <a:rPr lang="en-US" altLang="en-US" sz="2600" i="0" dirty="0"/>
              <a:t>.</a:t>
            </a:r>
            <a:r>
              <a:rPr lang="en-US" altLang="en-US" sz="1800" i="0" dirty="0"/>
              <a:t> </a:t>
            </a:r>
          </a:p>
          <a:p>
            <a:pPr lvl="3"/>
            <a:endParaRPr lang="en-US" altLang="en-US" sz="1400" dirty="0">
              <a:solidFill>
                <a:schemeClr val="accent4">
                  <a:lumMod val="50000"/>
                </a:schemeClr>
              </a:solidFill>
            </a:endParaRPr>
          </a:p>
          <a:p>
            <a:pPr marL="457200" lvl="1" indent="0" eaLnBrk="1" hangingPunct="1">
              <a:lnSpc>
                <a:spcPct val="90000"/>
              </a:lnSpc>
              <a:buNone/>
            </a:pPr>
            <a:endParaRPr lang="en-US" altLang="en-US" sz="1400" dirty="0">
              <a:solidFill>
                <a:schemeClr val="bg1"/>
              </a:solidFill>
            </a:endParaRPr>
          </a:p>
        </p:txBody>
      </p:sp>
      <p:pic>
        <p:nvPicPr>
          <p:cNvPr id="4" name="Picture 6" descr="http://www.necifiling.com/images/file_folders/Two-Tone-File-Folders.jpg"/>
          <p:cNvPicPr>
            <a:picLocks noChangeAspect="1" noChangeArrowheads="1"/>
          </p:cNvPicPr>
          <p:nvPr/>
        </p:nvPicPr>
        <p:blipFill>
          <a:blip r:embed="rId3" cstate="print"/>
          <a:srcRect/>
          <a:stretch>
            <a:fillRect/>
          </a:stretch>
        </p:blipFill>
        <p:spPr bwMode="auto">
          <a:xfrm>
            <a:off x="6781800" y="3603308"/>
            <a:ext cx="1752600" cy="2760345"/>
          </a:xfrm>
          <a:prstGeom prst="rect">
            <a:avLst/>
          </a:prstGeom>
          <a:noFill/>
          <a:effectLst>
            <a:softEdge rad="317500"/>
          </a:effectLst>
        </p:spPr>
      </p:pic>
    </p:spTree>
    <p:extLst>
      <p:ext uri="{BB962C8B-B14F-4D97-AF65-F5344CB8AC3E}">
        <p14:creationId xmlns:p14="http://schemas.microsoft.com/office/powerpoint/2010/main" val="3368005595"/>
      </p:ext>
    </p:extLst>
  </p:cSld>
  <p:clrMapOvr>
    <a:masterClrMapping/>
  </p:clrMapOvr>
  <mc:AlternateContent xmlns:mc="http://schemas.openxmlformats.org/markup-compatibility/2006" xmlns:p14="http://schemas.microsoft.com/office/powerpoint/2010/main">
    <mc:Choice Requires="p14">
      <p:transition p14:dur="0" advTm="29838"/>
    </mc:Choice>
    <mc:Fallback xmlns="">
      <p:transition advTm="29838"/>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10410" y="562008"/>
            <a:ext cx="8686800" cy="838200"/>
          </a:xfrm>
        </p:spPr>
        <p:txBody>
          <a:bodyPr>
            <a:normAutofit/>
          </a:bodyPr>
          <a:lstStyle/>
          <a:p>
            <a:pPr marL="54864" algn="ctr" eaLnBrk="1" fontAlgn="auto" hangingPunct="1">
              <a:spcAft>
                <a:spcPts val="0"/>
              </a:spcAft>
              <a:defRPr/>
            </a:pPr>
            <a:r>
              <a:rPr lang="en-US" b="1" dirty="0">
                <a:solidFill>
                  <a:schemeClr val="accent1">
                    <a:lumMod val="75000"/>
                  </a:schemeClr>
                </a:solidFill>
                <a:effectLst/>
              </a:rPr>
              <a:t>Verification and Extended Benefits</a:t>
            </a:r>
          </a:p>
        </p:txBody>
      </p:sp>
      <p:sp>
        <p:nvSpPr>
          <p:cNvPr id="74755" name="Rectangle 3"/>
          <p:cNvSpPr>
            <a:spLocks noGrp="1" noChangeArrowheads="1"/>
          </p:cNvSpPr>
          <p:nvPr>
            <p:ph idx="1"/>
          </p:nvPr>
        </p:nvSpPr>
        <p:spPr>
          <a:xfrm>
            <a:off x="1276007" y="1457960"/>
            <a:ext cx="6591985" cy="3777622"/>
          </a:xfrm>
        </p:spPr>
        <p:txBody>
          <a:bodyPr>
            <a:normAutofit/>
          </a:bodyPr>
          <a:lstStyle/>
          <a:p>
            <a:r>
              <a:rPr lang="en-US" altLang="en-US" sz="2400" dirty="0"/>
              <a:t>Refer to USDA Policy Memo SP51-2014 on Extending Categorical Eligibility to Additional Children in a Household.</a:t>
            </a:r>
          </a:p>
          <a:p>
            <a:pPr eaLnBrk="1" hangingPunct="1"/>
            <a:r>
              <a:rPr lang="en-US" altLang="en-US" sz="2400" dirty="0"/>
              <a:t>Remember that extending benefits has to be documented by the SFA.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230" y="3903686"/>
            <a:ext cx="2914233" cy="2663792"/>
          </a:xfrm>
          <a:prstGeom prst="rect">
            <a:avLst/>
          </a:prstGeom>
        </p:spPr>
      </p:pic>
    </p:spTree>
    <p:extLst>
      <p:ext uri="{BB962C8B-B14F-4D97-AF65-F5344CB8AC3E}">
        <p14:creationId xmlns:p14="http://schemas.microsoft.com/office/powerpoint/2010/main" val="3866926771"/>
      </p:ext>
    </p:extLst>
  </p:cSld>
  <p:clrMapOvr>
    <a:masterClrMapping/>
  </p:clrMapOvr>
  <mc:AlternateContent xmlns:mc="http://schemas.openxmlformats.org/markup-compatibility/2006" xmlns:p14="http://schemas.microsoft.com/office/powerpoint/2010/main">
    <mc:Choice Requires="p14">
      <p:transition p14:dur="0" advTm="36241"/>
    </mc:Choice>
    <mc:Fallback xmlns="">
      <p:transition advTm="36241"/>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49413" y="705751"/>
            <a:ext cx="7886700" cy="1004594"/>
          </a:xfrm>
        </p:spPr>
        <p:txBody>
          <a:bodyPr>
            <a:normAutofit/>
          </a:bodyPr>
          <a:lstStyle/>
          <a:p>
            <a:pPr marL="54864" algn="ctr" eaLnBrk="1" fontAlgn="auto" hangingPunct="1">
              <a:spcAft>
                <a:spcPts val="0"/>
              </a:spcAft>
              <a:defRPr/>
            </a:pPr>
            <a:r>
              <a:rPr lang="en-US" sz="3900" b="1" dirty="0">
                <a:solidFill>
                  <a:schemeClr val="accent1">
                    <a:lumMod val="75000"/>
                  </a:schemeClr>
                </a:solidFill>
                <a:effectLst/>
              </a:rPr>
              <a:t>What is Verification for Cause?</a:t>
            </a:r>
          </a:p>
        </p:txBody>
      </p:sp>
      <p:graphicFrame>
        <p:nvGraphicFramePr>
          <p:cNvPr id="23557" name="Rectangle 3">
            <a:extLst>
              <a:ext uri="{FF2B5EF4-FFF2-40B4-BE49-F238E27FC236}">
                <a16:creationId xmlns:a16="http://schemas.microsoft.com/office/drawing/2014/main" id="{4B513E5B-DE2F-F08E-D088-49BBA6B50388}"/>
              </a:ext>
            </a:extLst>
          </p:cNvPr>
          <p:cNvGraphicFramePr>
            <a:graphicFrameLocks noGrp="1"/>
          </p:cNvGraphicFramePr>
          <p:nvPr>
            <p:ph idx="1"/>
            <p:extLst>
              <p:ext uri="{D42A27DB-BD31-4B8C-83A1-F6EECF244321}">
                <p14:modId xmlns:p14="http://schemas.microsoft.com/office/powerpoint/2010/main" val="2092334032"/>
              </p:ext>
            </p:extLst>
          </p:nvPr>
        </p:nvGraphicFramePr>
        <p:xfrm>
          <a:off x="876076" y="171034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199795"/>
      </p:ext>
    </p:extLst>
  </p:cSld>
  <p:clrMapOvr>
    <a:masterClrMapping/>
  </p:clrMapOvr>
  <mc:AlternateContent xmlns:mc="http://schemas.openxmlformats.org/markup-compatibility/2006" xmlns:p14="http://schemas.microsoft.com/office/powerpoint/2010/main">
    <mc:Choice Requires="p14">
      <p:transition p14:dur="0" advTm="88965"/>
    </mc:Choice>
    <mc:Fallback xmlns="">
      <p:transition advTm="88965"/>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83" y="1315323"/>
            <a:ext cx="2782979" cy="3604507"/>
          </a:xfrm>
        </p:spPr>
        <p:txBody>
          <a:bodyPr>
            <a:noAutofit/>
          </a:bodyPr>
          <a:lstStyle/>
          <a:p>
            <a:pPr algn="ctr">
              <a:defRPr/>
            </a:pPr>
            <a:r>
              <a:rPr lang="en-US" sz="3600" b="1" dirty="0">
                <a:solidFill>
                  <a:schemeClr val="accent1">
                    <a:lumMod val="75000"/>
                  </a:schemeClr>
                </a:solidFill>
                <a:effectLst/>
              </a:rPr>
              <a:t>Verification Reporting</a:t>
            </a:r>
            <a:br>
              <a:rPr lang="en-US" sz="3600" b="1" dirty="0">
                <a:solidFill>
                  <a:schemeClr val="accent1">
                    <a:lumMod val="75000"/>
                  </a:schemeClr>
                </a:solidFill>
                <a:effectLst/>
              </a:rPr>
            </a:br>
            <a:r>
              <a:rPr lang="en-US" sz="3600" b="1" dirty="0">
                <a:solidFill>
                  <a:schemeClr val="accent1">
                    <a:lumMod val="75000"/>
                  </a:schemeClr>
                </a:solidFill>
                <a:effectLst/>
              </a:rPr>
              <a:t>(FNS 742)</a:t>
            </a:r>
            <a:endParaRPr lang="en-US" sz="3600" dirty="0">
              <a:solidFill>
                <a:schemeClr val="accent1">
                  <a:lumMod val="75000"/>
                </a:schemeClr>
              </a:solidFill>
            </a:endParaRPr>
          </a:p>
        </p:txBody>
      </p:sp>
      <p:graphicFrame>
        <p:nvGraphicFramePr>
          <p:cNvPr id="24586" name="Content Placeholder 2">
            <a:extLst>
              <a:ext uri="{FF2B5EF4-FFF2-40B4-BE49-F238E27FC236}">
                <a16:creationId xmlns:a16="http://schemas.microsoft.com/office/drawing/2014/main" id="{34D13B6F-DCC9-412A-8F98-610B7CA8ED04}"/>
              </a:ext>
            </a:extLst>
          </p:cNvPr>
          <p:cNvGraphicFramePr>
            <a:graphicFrameLocks noGrp="1"/>
          </p:cNvGraphicFramePr>
          <p:nvPr>
            <p:ph idx="1"/>
            <p:extLst>
              <p:ext uri="{D42A27DB-BD31-4B8C-83A1-F6EECF244321}">
                <p14:modId xmlns:p14="http://schemas.microsoft.com/office/powerpoint/2010/main" val="3872768438"/>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934446"/>
      </p:ext>
    </p:extLst>
  </p:cSld>
  <p:clrMapOvr>
    <a:masterClrMapping/>
  </p:clrMapOvr>
  <mc:AlternateContent xmlns:mc="http://schemas.openxmlformats.org/markup-compatibility/2006" xmlns:p14="http://schemas.microsoft.com/office/powerpoint/2010/main">
    <mc:Choice Requires="p14">
      <p:transition p14:dur="0" advTm="37940"/>
    </mc:Choice>
    <mc:Fallback xmlns="">
      <p:transition advTm="3794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83" y="1272292"/>
            <a:ext cx="2782979" cy="3604507"/>
          </a:xfrm>
        </p:spPr>
        <p:txBody>
          <a:bodyPr>
            <a:noAutofit/>
          </a:bodyPr>
          <a:lstStyle/>
          <a:p>
            <a:pPr algn="ctr">
              <a:defRPr/>
            </a:pPr>
            <a:r>
              <a:rPr lang="en-US" sz="3600" b="1" dirty="0">
                <a:solidFill>
                  <a:schemeClr val="accent1">
                    <a:lumMod val="75000"/>
                  </a:schemeClr>
                </a:solidFill>
                <a:effectLst/>
              </a:rPr>
              <a:t>Verification Reporting</a:t>
            </a:r>
            <a:br>
              <a:rPr lang="en-US" sz="3600" b="1" dirty="0">
                <a:solidFill>
                  <a:schemeClr val="accent1">
                    <a:lumMod val="75000"/>
                  </a:schemeClr>
                </a:solidFill>
                <a:effectLst/>
              </a:rPr>
            </a:br>
            <a:r>
              <a:rPr lang="en-US" sz="3600" b="1" dirty="0">
                <a:solidFill>
                  <a:schemeClr val="accent1">
                    <a:lumMod val="75000"/>
                  </a:schemeClr>
                </a:solidFill>
                <a:effectLst/>
              </a:rPr>
              <a:t>(FNS 742)</a:t>
            </a:r>
            <a:endParaRPr lang="en-US" sz="3600" dirty="0">
              <a:solidFill>
                <a:schemeClr val="accent1">
                  <a:lumMod val="75000"/>
                </a:schemeClr>
              </a:solidFill>
            </a:endParaRPr>
          </a:p>
        </p:txBody>
      </p:sp>
      <p:graphicFrame>
        <p:nvGraphicFramePr>
          <p:cNvPr id="24586" name="Content Placeholder 2">
            <a:extLst>
              <a:ext uri="{FF2B5EF4-FFF2-40B4-BE49-F238E27FC236}">
                <a16:creationId xmlns:a16="http://schemas.microsoft.com/office/drawing/2014/main" id="{34D13B6F-DCC9-412A-8F98-610B7CA8ED04}"/>
              </a:ext>
            </a:extLst>
          </p:cNvPr>
          <p:cNvGraphicFramePr>
            <a:graphicFrameLocks noGrp="1"/>
          </p:cNvGraphicFramePr>
          <p:nvPr>
            <p:ph idx="1"/>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917308"/>
      </p:ext>
    </p:extLst>
  </p:cSld>
  <p:clrMapOvr>
    <a:masterClrMapping/>
  </p:clrMapOvr>
  <mc:AlternateContent xmlns:mc="http://schemas.openxmlformats.org/markup-compatibility/2006" xmlns:p14="http://schemas.microsoft.com/office/powerpoint/2010/main">
    <mc:Choice Requires="p14">
      <p:transition p14:dur="0" advTm="37940"/>
    </mc:Choice>
    <mc:Fallback xmlns="">
      <p:transition advTm="3794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27079"/>
            <a:ext cx="7980680" cy="1280890"/>
          </a:xfrm>
        </p:spPr>
        <p:txBody>
          <a:bodyPr>
            <a:normAutofit fontScale="90000"/>
          </a:bodyPr>
          <a:lstStyle/>
          <a:p>
            <a:pPr algn="ctr">
              <a:defRPr/>
            </a:pPr>
            <a:r>
              <a:rPr lang="en-US" sz="4000" b="1" dirty="0">
                <a:solidFill>
                  <a:schemeClr val="accent1">
                    <a:lumMod val="75000"/>
                  </a:schemeClr>
                </a:solidFill>
                <a:effectLst/>
              </a:rPr>
              <a:t>Special Cases - School District Employees</a:t>
            </a:r>
            <a:endParaRPr lang="en-US" sz="4000" dirty="0">
              <a:solidFill>
                <a:schemeClr val="accent1">
                  <a:lumMod val="75000"/>
                </a:schemeClr>
              </a:solidFill>
            </a:endParaRPr>
          </a:p>
        </p:txBody>
      </p:sp>
      <p:sp>
        <p:nvSpPr>
          <p:cNvPr id="25603" name="Content Placeholder 2"/>
          <p:cNvSpPr>
            <a:spLocks noGrp="1"/>
          </p:cNvSpPr>
          <p:nvPr>
            <p:ph idx="1"/>
          </p:nvPr>
        </p:nvSpPr>
        <p:spPr>
          <a:xfrm>
            <a:off x="1170940" y="1808480"/>
            <a:ext cx="7391400" cy="3777622"/>
          </a:xfrm>
        </p:spPr>
        <p:txBody>
          <a:bodyPr>
            <a:normAutofit/>
          </a:bodyPr>
          <a:lstStyle/>
          <a:p>
            <a:r>
              <a:rPr lang="en-US" altLang="en-US" sz="2400" dirty="0"/>
              <a:t>SFAs can conduct verification for cause when known or available information indicates school district employees may have misrepresented their incomes</a:t>
            </a:r>
            <a:r>
              <a:rPr lang="en-US" altLang="en-US" sz="2000" dirty="0"/>
              <a:t>.</a:t>
            </a:r>
          </a:p>
          <a:p>
            <a:endParaRPr lang="en-US" altLang="en-US" sz="2000" dirty="0"/>
          </a:p>
          <a:p>
            <a:endParaRPr lang="en-US" altLang="en-US" sz="2400" dirty="0"/>
          </a:p>
          <a:p>
            <a:r>
              <a:rPr kumimoji="0" lang="en-US" altLang="en-US" sz="2400" b="0" i="0" u="none" strike="noStrike" kern="1200" cap="none" spc="0" normalizeH="0" baseline="0" noProof="0" dirty="0">
                <a:ln>
                  <a:noFill/>
                </a:ln>
                <a:solidFill>
                  <a:srgbClr val="1C3766"/>
                </a:solidFill>
                <a:effectLst/>
                <a:uLnTx/>
                <a:uFillTx/>
                <a:latin typeface="Arial" panose="020B0604020202020204"/>
                <a:ea typeface="+mn-ea"/>
                <a:cs typeface="+mn-cs"/>
              </a:rPr>
              <a:t>USDA recommends consultation with the SFA’s legal counsel to address integrity concerns</a:t>
            </a:r>
            <a:endParaRPr lang="en-US" altLang="en-US" sz="2400" dirty="0"/>
          </a:p>
        </p:txBody>
      </p:sp>
      <p:pic>
        <p:nvPicPr>
          <p:cNvPr id="4" name="Graphic 3" descr="Teacher with solid fill">
            <a:extLst>
              <a:ext uri="{FF2B5EF4-FFF2-40B4-BE49-F238E27FC236}">
                <a16:creationId xmlns:a16="http://schemas.microsoft.com/office/drawing/2014/main" id="{D74D8F7A-BD29-458E-BBC5-9DD562730D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8859" y="3071806"/>
            <a:ext cx="1696720" cy="1696720"/>
          </a:xfrm>
          <a:prstGeom prst="rect">
            <a:avLst/>
          </a:prstGeom>
        </p:spPr>
      </p:pic>
      <p:pic>
        <p:nvPicPr>
          <p:cNvPr id="3" name="Graphic 2" descr="Scales of justice with solid fill">
            <a:extLst>
              <a:ext uri="{FF2B5EF4-FFF2-40B4-BE49-F238E27FC236}">
                <a16:creationId xmlns:a16="http://schemas.microsoft.com/office/drawing/2014/main" id="{4A765116-E28B-B6A5-A931-66B878BA42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68030" y="5138588"/>
            <a:ext cx="1587549" cy="1587549"/>
          </a:xfrm>
          <a:prstGeom prst="rect">
            <a:avLst/>
          </a:prstGeom>
        </p:spPr>
      </p:pic>
    </p:spTree>
    <p:extLst>
      <p:ext uri="{BB962C8B-B14F-4D97-AF65-F5344CB8AC3E}">
        <p14:creationId xmlns:p14="http://schemas.microsoft.com/office/powerpoint/2010/main" val="570653806"/>
      </p:ext>
    </p:extLst>
  </p:cSld>
  <p:clrMapOvr>
    <a:masterClrMapping/>
  </p:clrMapOvr>
  <mc:AlternateContent xmlns:mc="http://schemas.openxmlformats.org/markup-compatibility/2006" xmlns:p14="http://schemas.microsoft.com/office/powerpoint/2010/main">
    <mc:Choice Requires="p14">
      <p:transition p14:dur="0" advTm="66084"/>
    </mc:Choice>
    <mc:Fallback xmlns="">
      <p:transition advTm="660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6"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60" name="Rectangle 41">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vert="horz" lIns="91440" tIns="45720" rIns="91440" bIns="45720" rtlCol="0" anchor="t">
            <a:normAutofit/>
          </a:bodyPr>
          <a:lstStyle/>
          <a:p>
            <a:pPr>
              <a:defRPr/>
            </a:pPr>
            <a:r>
              <a:rPr lang="en-US" b="1" dirty="0">
                <a:solidFill>
                  <a:schemeClr val="accent1">
                    <a:lumMod val="75000"/>
                  </a:schemeClr>
                </a:solidFill>
                <a:effectLst/>
              </a:rPr>
              <a:t>Key Terms:</a:t>
            </a:r>
            <a:endParaRPr lang="en-US" dirty="0">
              <a:solidFill>
                <a:schemeClr val="accent1">
                  <a:lumMod val="75000"/>
                </a:schemeClr>
              </a:solidFill>
            </a:endParaRPr>
          </a:p>
        </p:txBody>
      </p:sp>
      <p:sp>
        <p:nvSpPr>
          <p:cNvPr id="61" name="Rectangle 4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type="body" sz="quarter" idx="11"/>
          </p:nvPr>
        </p:nvSpPr>
        <p:spPr>
          <a:xfrm>
            <a:off x="486918" y="1804154"/>
            <a:ext cx="3020075" cy="4088700"/>
          </a:xfrm>
        </p:spPr>
        <p:txBody>
          <a:bodyPr vert="horz" lIns="91440" tIns="45720" rIns="91440" bIns="45720" rtlCol="0">
            <a:normAutofit/>
          </a:bodyPr>
          <a:lstStyle/>
          <a:p>
            <a:pPr marL="0" indent="0">
              <a:defRPr/>
            </a:pPr>
            <a:r>
              <a:rPr lang="en-US" b="1" dirty="0"/>
              <a:t>Sample Pool</a:t>
            </a:r>
            <a:endParaRPr lang="en-US" dirty="0"/>
          </a:p>
          <a:p>
            <a:pPr marL="0" indent="0">
              <a:buNone/>
              <a:defRPr/>
            </a:pPr>
            <a:r>
              <a:rPr lang="en-US" dirty="0"/>
              <a:t>The total number of free and reduced applications approved as of October 2</a:t>
            </a:r>
          </a:p>
          <a:p>
            <a:pPr marL="0">
              <a:defRPr/>
            </a:pPr>
            <a:endParaRPr lang="en-US" dirty="0"/>
          </a:p>
          <a:p>
            <a:pPr marL="0" indent="0">
              <a:defRPr/>
            </a:pPr>
            <a:r>
              <a:rPr lang="en-US" b="1" dirty="0"/>
              <a:t>Sample Size </a:t>
            </a:r>
          </a:p>
          <a:p>
            <a:pPr marL="0" indent="0">
              <a:buNone/>
              <a:defRPr/>
            </a:pPr>
            <a:r>
              <a:rPr lang="en-US" dirty="0"/>
              <a:t>The number of applications subject to Verification;  </a:t>
            </a:r>
          </a:p>
          <a:p>
            <a:pPr marL="0" indent="0">
              <a:defRPr/>
            </a:pPr>
            <a:endParaRPr lang="en-US" dirty="0"/>
          </a:p>
        </p:txBody>
      </p:sp>
      <p:sp>
        <p:nvSpPr>
          <p:cNvPr id="62"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people connected to each other&#10;&#10;Description automatically generated">
            <a:extLst>
              <a:ext uri="{FF2B5EF4-FFF2-40B4-BE49-F238E27FC236}">
                <a16:creationId xmlns:a16="http://schemas.microsoft.com/office/drawing/2014/main" id="{35E72C65-2B5F-29BE-7FD7-1789599CA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561" y="2113736"/>
            <a:ext cx="5639867" cy="3101927"/>
          </a:xfrm>
          <a:prstGeom prst="rect">
            <a:avLst/>
          </a:prstGeom>
        </p:spPr>
      </p:pic>
    </p:spTree>
    <p:extLst>
      <p:ext uri="{BB962C8B-B14F-4D97-AF65-F5344CB8AC3E}">
        <p14:creationId xmlns:p14="http://schemas.microsoft.com/office/powerpoint/2010/main" val="2206192721"/>
      </p:ext>
    </p:extLst>
  </p:cSld>
  <p:clrMapOvr>
    <a:masterClrMapping/>
  </p:clrMapOvr>
  <mc:AlternateContent xmlns:mc="http://schemas.openxmlformats.org/markup-compatibility/2006" xmlns:p14="http://schemas.microsoft.com/office/powerpoint/2010/main">
    <mc:Choice Requires="p14">
      <p:transition p14:dur="0" advTm="22956"/>
    </mc:Choice>
    <mc:Fallback xmlns="">
      <p:transition advTm="22956"/>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4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1634993" y="621918"/>
            <a:ext cx="6132198" cy="1065766"/>
          </a:xfrm>
        </p:spPr>
        <p:txBody>
          <a:bodyPr vert="horz" lIns="91440" tIns="45720" rIns="91440" bIns="45720" rtlCol="0">
            <a:normAutofit fontScale="92500"/>
          </a:bodyPr>
          <a:lstStyle/>
          <a:p>
            <a:r>
              <a:rPr lang="en-US" sz="3600" b="1" kern="1200" dirty="0">
                <a:solidFill>
                  <a:schemeClr val="accent1">
                    <a:lumMod val="75000"/>
                  </a:schemeClr>
                </a:solidFill>
                <a:latin typeface="+mn-lt"/>
                <a:ea typeface="+mn-ea"/>
                <a:cs typeface="+mn-cs"/>
              </a:rPr>
              <a:t>Common Misunderstandings</a:t>
            </a:r>
          </a:p>
        </p:txBody>
      </p:sp>
      <p:pic>
        <p:nvPicPr>
          <p:cNvPr id="3" name="Picture 2" descr="A close up of a logo&#10;&#10;Description generated with high confidence">
            <a:extLst>
              <a:ext uri="{FF2B5EF4-FFF2-40B4-BE49-F238E27FC236}">
                <a16:creationId xmlns:a16="http://schemas.microsoft.com/office/drawing/2014/main" id="{EF485271-D42C-4201-ABD1-ED1374EFF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951" y="1596474"/>
            <a:ext cx="4890097" cy="4547789"/>
          </a:xfrm>
          <a:prstGeom prst="rect">
            <a:avLst/>
          </a:prstGeom>
          <a:effectLst>
            <a:softEdge rad="317500"/>
          </a:effectLst>
        </p:spPr>
      </p:pic>
    </p:spTree>
    <p:extLst>
      <p:ext uri="{BB962C8B-B14F-4D97-AF65-F5344CB8AC3E}">
        <p14:creationId xmlns:p14="http://schemas.microsoft.com/office/powerpoint/2010/main" val="4036461214"/>
      </p:ext>
    </p:extLst>
  </p:cSld>
  <p:clrMapOvr>
    <a:masterClrMapping/>
  </p:clrMapOvr>
  <mc:AlternateContent xmlns:mc="http://schemas.openxmlformats.org/markup-compatibility/2006" xmlns:p14="http://schemas.microsoft.com/office/powerpoint/2010/main">
    <mc:Choice Requires="p14">
      <p:transition p14:dur="0" advTm="49257"/>
    </mc:Choice>
    <mc:Fallback xmlns="">
      <p:transition advTm="49257"/>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54076" y="638287"/>
            <a:ext cx="8686800" cy="838200"/>
          </a:xfrm>
        </p:spPr>
        <p:txBody>
          <a:bodyPr>
            <a:normAutofit/>
          </a:bodyPr>
          <a:lstStyle/>
          <a:p>
            <a:pPr marL="54864" eaLnBrk="1" fontAlgn="auto" hangingPunct="1">
              <a:spcAft>
                <a:spcPts val="0"/>
              </a:spcAft>
              <a:defRPr/>
            </a:pPr>
            <a:r>
              <a:rPr lang="en-US" sz="3600" b="1" dirty="0">
                <a:solidFill>
                  <a:schemeClr val="accent1">
                    <a:lumMod val="75000"/>
                  </a:schemeClr>
                </a:solidFill>
                <a:effectLst/>
              </a:rPr>
              <a:t>Common</a:t>
            </a:r>
            <a:r>
              <a:rPr lang="en-US" sz="3600" b="1" i="1" dirty="0">
                <a:solidFill>
                  <a:schemeClr val="accent1">
                    <a:lumMod val="75000"/>
                  </a:schemeClr>
                </a:solidFill>
                <a:effectLst/>
              </a:rPr>
              <a:t> </a:t>
            </a:r>
            <a:r>
              <a:rPr lang="en-US" sz="3600" b="1" dirty="0">
                <a:solidFill>
                  <a:schemeClr val="accent1">
                    <a:lumMod val="75000"/>
                  </a:schemeClr>
                </a:solidFill>
                <a:effectLst/>
              </a:rPr>
              <a:t>Misunderstandings</a:t>
            </a:r>
          </a:p>
        </p:txBody>
      </p:sp>
      <p:sp>
        <p:nvSpPr>
          <p:cNvPr id="75779" name="Rectangle 3"/>
          <p:cNvSpPr>
            <a:spLocks noGrp="1" noChangeArrowheads="1"/>
          </p:cNvSpPr>
          <p:nvPr>
            <p:ph idx="1"/>
          </p:nvPr>
        </p:nvSpPr>
        <p:spPr>
          <a:xfrm>
            <a:off x="1276007" y="1364202"/>
            <a:ext cx="6591985" cy="3777622"/>
          </a:xfrm>
        </p:spPr>
        <p:txBody>
          <a:bodyPr>
            <a:normAutofit/>
          </a:bodyPr>
          <a:lstStyle/>
          <a:p>
            <a:pPr eaLnBrk="1" hangingPunct="1"/>
            <a:r>
              <a:rPr lang="en-US" altLang="en-US" sz="2400" dirty="0"/>
              <a:t>The verification process did not begin or end on time (October 2, November 15)</a:t>
            </a:r>
          </a:p>
          <a:p>
            <a:pPr marL="0" indent="0" eaLnBrk="1" hangingPunct="1">
              <a:buNone/>
            </a:pPr>
            <a:endParaRPr lang="en-US" altLang="en-US" sz="2400" dirty="0"/>
          </a:p>
          <a:p>
            <a:pPr eaLnBrk="1" hangingPunct="1"/>
            <a:r>
              <a:rPr lang="en-US" altLang="en-US" sz="2400" dirty="0"/>
              <a:t>SFA uses the incorrect verification method.</a:t>
            </a:r>
          </a:p>
          <a:p>
            <a:pPr eaLnBrk="1" hangingPunct="1"/>
            <a:endParaRPr lang="en-US" altLang="en-US" sz="2400" dirty="0"/>
          </a:p>
          <a:p>
            <a:pPr eaLnBrk="1" hangingPunct="1"/>
            <a:r>
              <a:rPr lang="en-US" altLang="en-US" sz="2400" dirty="0"/>
              <a:t>SFA does not understand the sample size</a:t>
            </a:r>
          </a:p>
        </p:txBody>
      </p:sp>
      <p:pic>
        <p:nvPicPr>
          <p:cNvPr id="16" name="Picture 15" descr="Shape, background pattern&#10;&#10;Description automatically generated">
            <a:extLst>
              <a:ext uri="{FF2B5EF4-FFF2-40B4-BE49-F238E27FC236}">
                <a16:creationId xmlns:a16="http://schemas.microsoft.com/office/drawing/2014/main" id="{83930D9C-9AA3-4B83-AC69-0393288100B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95691" y="4621921"/>
            <a:ext cx="2152616" cy="1743754"/>
          </a:xfrm>
          <a:prstGeom prst="rect">
            <a:avLst/>
          </a:prstGeom>
        </p:spPr>
      </p:pic>
    </p:spTree>
    <p:extLst>
      <p:ext uri="{BB962C8B-B14F-4D97-AF65-F5344CB8AC3E}">
        <p14:creationId xmlns:p14="http://schemas.microsoft.com/office/powerpoint/2010/main" val="2987507075"/>
      </p:ext>
    </p:extLst>
  </p:cSld>
  <p:clrMapOvr>
    <a:masterClrMapping/>
  </p:clrMapOvr>
  <mc:AlternateContent xmlns:mc="http://schemas.openxmlformats.org/markup-compatibility/2006" xmlns:p14="http://schemas.microsoft.com/office/powerpoint/2010/main">
    <mc:Choice Requires="p14">
      <p:transition p14:dur="0" advTm="27950"/>
    </mc:Choice>
    <mc:Fallback xmlns="">
      <p:transition advTm="2795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414110" y="619955"/>
            <a:ext cx="7729890" cy="1325563"/>
          </a:xfrm>
        </p:spPr>
        <p:txBody>
          <a:bodyPr>
            <a:normAutofit/>
          </a:bodyPr>
          <a:lstStyle/>
          <a:p>
            <a:pPr marL="54864" eaLnBrk="1" fontAlgn="auto" hangingPunct="1">
              <a:spcAft>
                <a:spcPts val="0"/>
              </a:spcAft>
              <a:defRPr/>
            </a:pPr>
            <a:r>
              <a:rPr lang="en-US" sz="3500" b="1" dirty="0">
                <a:solidFill>
                  <a:schemeClr val="accent1">
                    <a:lumMod val="75000"/>
                  </a:schemeClr>
                </a:solidFill>
                <a:effectLst/>
              </a:rPr>
              <a:t>Common</a:t>
            </a:r>
            <a:r>
              <a:rPr lang="en-US" sz="3500" b="1" i="1" dirty="0">
                <a:solidFill>
                  <a:schemeClr val="accent1">
                    <a:lumMod val="75000"/>
                  </a:schemeClr>
                </a:solidFill>
                <a:effectLst/>
              </a:rPr>
              <a:t> </a:t>
            </a:r>
            <a:r>
              <a:rPr lang="en-US" sz="3500" b="1" dirty="0">
                <a:solidFill>
                  <a:schemeClr val="accent1">
                    <a:lumMod val="75000"/>
                  </a:schemeClr>
                </a:solidFill>
                <a:effectLst/>
              </a:rPr>
              <a:t>Misunderstandings</a:t>
            </a:r>
          </a:p>
        </p:txBody>
      </p:sp>
      <p:sp>
        <p:nvSpPr>
          <p:cNvPr id="77826" name="Rectangle 3"/>
          <p:cNvSpPr>
            <a:spLocks noGrp="1" noChangeArrowheads="1"/>
          </p:cNvSpPr>
          <p:nvPr>
            <p:ph idx="1"/>
          </p:nvPr>
        </p:nvSpPr>
        <p:spPr>
          <a:xfrm>
            <a:off x="1164847" y="1602889"/>
            <a:ext cx="3040158" cy="4074513"/>
          </a:xfrm>
        </p:spPr>
        <p:txBody>
          <a:bodyPr>
            <a:normAutofit lnSpcReduction="10000"/>
          </a:bodyPr>
          <a:lstStyle/>
          <a:p>
            <a:pPr eaLnBrk="1" hangingPunct="1"/>
            <a:r>
              <a:rPr lang="en-US" altLang="en-US" sz="1800" dirty="0"/>
              <a:t>The software did not select the correct number of applications for the sample size. </a:t>
            </a:r>
          </a:p>
          <a:p>
            <a:pPr marL="0" indent="0" eaLnBrk="1" hangingPunct="1">
              <a:buNone/>
            </a:pPr>
            <a:endParaRPr lang="en-US" altLang="en-US" sz="1800" dirty="0"/>
          </a:p>
          <a:p>
            <a:pPr eaLnBrk="1" hangingPunct="1"/>
            <a:r>
              <a:rPr lang="en-US" altLang="en-US" sz="1800" dirty="0"/>
              <a:t>Verification software is not compliant. </a:t>
            </a:r>
          </a:p>
          <a:p>
            <a:pPr eaLnBrk="1" hangingPunct="1"/>
            <a:endParaRPr lang="en-US" altLang="en-US" sz="1800" dirty="0"/>
          </a:p>
          <a:p>
            <a:pPr eaLnBrk="1" hangingPunct="1"/>
            <a:r>
              <a:rPr lang="en-US" altLang="en-US" sz="1800" dirty="0"/>
              <a:t>The sample size was not rounded up therefore there are not enough              applications verified</a:t>
            </a:r>
          </a:p>
        </p:txBody>
      </p:sp>
      <p:pic>
        <p:nvPicPr>
          <p:cNvPr id="7" name="Picture 6" descr="Logo&#10;&#10;Description automatically generated">
            <a:extLst>
              <a:ext uri="{FF2B5EF4-FFF2-40B4-BE49-F238E27FC236}">
                <a16:creationId xmlns:a16="http://schemas.microsoft.com/office/drawing/2014/main" id="{945A9A92-6001-4EF8-850D-E4C9C748C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988" y="1602889"/>
            <a:ext cx="3380992" cy="4194675"/>
          </a:xfrm>
          <a:prstGeom prst="rect">
            <a:avLst/>
          </a:prstGeom>
        </p:spPr>
      </p:pic>
    </p:spTree>
    <p:extLst>
      <p:ext uri="{BB962C8B-B14F-4D97-AF65-F5344CB8AC3E}">
        <p14:creationId xmlns:p14="http://schemas.microsoft.com/office/powerpoint/2010/main" val="1919089994"/>
      </p:ext>
    </p:extLst>
  </p:cSld>
  <p:clrMapOvr>
    <a:masterClrMapping/>
  </p:clrMapOvr>
  <mc:AlternateContent xmlns:mc="http://schemas.openxmlformats.org/markup-compatibility/2006" xmlns:p14="http://schemas.microsoft.com/office/powerpoint/2010/main">
    <mc:Choice Requires="p14">
      <p:transition p14:dur="0" advTm="40842"/>
    </mc:Choice>
    <mc:Fallback xmlns="">
      <p:transition advTm="40842"/>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8184" y="1533150"/>
            <a:ext cx="4012602" cy="1371416"/>
          </a:xfrm>
        </p:spPr>
        <p:txBody>
          <a:bodyPr anchor="b">
            <a:normAutofit/>
          </a:bodyPr>
          <a:lstStyle/>
          <a:p>
            <a:pPr marL="54864" eaLnBrk="1" fontAlgn="auto" hangingPunct="1">
              <a:spcAft>
                <a:spcPts val="0"/>
              </a:spcAft>
              <a:defRPr/>
            </a:pPr>
            <a:r>
              <a:rPr lang="en-US" sz="3200" b="1" dirty="0">
                <a:solidFill>
                  <a:schemeClr val="accent1">
                    <a:lumMod val="75000"/>
                  </a:schemeClr>
                </a:solidFill>
                <a:effectLst/>
              </a:rPr>
              <a:t>Common Misunderstandings</a:t>
            </a:r>
          </a:p>
        </p:txBody>
      </p:sp>
      <p:graphicFrame>
        <p:nvGraphicFramePr>
          <p:cNvPr id="79877" name="Rectangle 3">
            <a:extLst>
              <a:ext uri="{FF2B5EF4-FFF2-40B4-BE49-F238E27FC236}">
                <a16:creationId xmlns:a16="http://schemas.microsoft.com/office/drawing/2014/main" id="{E2063A67-252A-096B-CEA6-76E0CB1BA7D8}"/>
              </a:ext>
            </a:extLst>
          </p:cNvPr>
          <p:cNvGraphicFramePr>
            <a:graphicFrameLocks noGrp="1"/>
          </p:cNvGraphicFramePr>
          <p:nvPr>
            <p:ph idx="1"/>
            <p:extLst>
              <p:ext uri="{D42A27DB-BD31-4B8C-83A1-F6EECF244321}">
                <p14:modId xmlns:p14="http://schemas.microsoft.com/office/powerpoint/2010/main" val="40987881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5377616"/>
      </p:ext>
    </p:extLst>
  </p:cSld>
  <p:clrMapOvr>
    <a:masterClrMapping/>
  </p:clrMapOvr>
  <mc:AlternateContent xmlns:mc="http://schemas.openxmlformats.org/markup-compatibility/2006" xmlns:p14="http://schemas.microsoft.com/office/powerpoint/2010/main">
    <mc:Choice Requires="p14">
      <p:transition p14:dur="0" advTm="40533"/>
    </mc:Choice>
    <mc:Fallback xmlns="">
      <p:transition advTm="40533"/>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1928" name="Group 8192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8192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193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193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193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93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193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193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93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193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93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193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194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1942" name="Group 8194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194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194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194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194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194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194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194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195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195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195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95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195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1956" name="Rectangle 8195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958"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1960" name="Rectangle 8195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p:cNvSpPr>
            <a:spLocks noGrp="1" noChangeArrowheads="1"/>
          </p:cNvSpPr>
          <p:nvPr>
            <p:ph type="title"/>
          </p:nvPr>
        </p:nvSpPr>
        <p:spPr>
          <a:xfrm>
            <a:off x="486918" y="645106"/>
            <a:ext cx="3841989" cy="1259894"/>
          </a:xfrm>
        </p:spPr>
        <p:txBody>
          <a:bodyPr vert="horz" lIns="91440" tIns="45720" rIns="91440" bIns="45720" rtlCol="0" anchor="t">
            <a:normAutofit/>
          </a:bodyPr>
          <a:lstStyle/>
          <a:p>
            <a:pPr marL="54864" fontAlgn="auto">
              <a:lnSpc>
                <a:spcPct val="90000"/>
              </a:lnSpc>
              <a:spcAft>
                <a:spcPts val="0"/>
              </a:spcAft>
              <a:defRPr/>
            </a:pPr>
            <a:r>
              <a:rPr lang="en-US" sz="3100" b="1" dirty="0">
                <a:solidFill>
                  <a:schemeClr val="accent1">
                    <a:lumMod val="75000"/>
                  </a:schemeClr>
                </a:solidFill>
                <a:effectLst/>
              </a:rPr>
              <a:t>Common Misunderstandings</a:t>
            </a:r>
          </a:p>
        </p:txBody>
      </p:sp>
      <p:sp>
        <p:nvSpPr>
          <p:cNvPr id="81962" name="Rectangle 8196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1923" name="Rectangle 3"/>
          <p:cNvSpPr>
            <a:spLocks noGrp="1" noChangeArrowheads="1"/>
          </p:cNvSpPr>
          <p:nvPr>
            <p:ph type="body" sz="quarter" idx="11"/>
          </p:nvPr>
        </p:nvSpPr>
        <p:spPr>
          <a:xfrm>
            <a:off x="556239" y="1867564"/>
            <a:ext cx="4258856" cy="3906010"/>
          </a:xfrm>
        </p:spPr>
        <p:txBody>
          <a:bodyPr vert="horz" lIns="91440" tIns="45720" rIns="91440" bIns="45720" rtlCol="0">
            <a:normAutofit/>
          </a:bodyPr>
          <a:lstStyle/>
          <a:p>
            <a:r>
              <a:rPr lang="en-US" altLang="en-US" dirty="0"/>
              <a:t>Documentation was not maintained for the second attempt.</a:t>
            </a:r>
          </a:p>
          <a:p>
            <a:pPr marL="0"/>
            <a:endParaRPr lang="en-US" altLang="en-US" dirty="0"/>
          </a:p>
          <a:p>
            <a:r>
              <a:rPr lang="en-US" altLang="en-US" dirty="0"/>
              <a:t>A student withdraws during the verification process the process cannot be completed</a:t>
            </a:r>
          </a:p>
          <a:p>
            <a:endParaRPr lang="en-US" altLang="en-US" dirty="0"/>
          </a:p>
          <a:p>
            <a:r>
              <a:rPr lang="en-US" altLang="en-US" dirty="0"/>
              <a:t>Households that reapply must provide another application with current income or proof of FNS.  </a:t>
            </a:r>
          </a:p>
        </p:txBody>
      </p:sp>
      <p:pic>
        <p:nvPicPr>
          <p:cNvPr id="6" name="Picture 5" descr="A notebook with a pencil on it&#10;&#10;Description automatically generated">
            <a:extLst>
              <a:ext uri="{FF2B5EF4-FFF2-40B4-BE49-F238E27FC236}">
                <a16:creationId xmlns:a16="http://schemas.microsoft.com/office/drawing/2014/main" id="{5A1F3F6B-C77B-9A9F-C79F-22FC36DFA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832" y="645106"/>
            <a:ext cx="3948929" cy="5247747"/>
          </a:xfrm>
          <a:prstGeom prst="rect">
            <a:avLst/>
          </a:prstGeom>
        </p:spPr>
      </p:pic>
      <p:sp>
        <p:nvSpPr>
          <p:cNvPr id="81925"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597842"/>
      </p:ext>
    </p:extLst>
  </p:cSld>
  <p:clrMapOvr>
    <a:masterClrMapping/>
  </p:clrMapOvr>
  <mc:AlternateContent xmlns:mc="http://schemas.openxmlformats.org/markup-compatibility/2006" xmlns:p14="http://schemas.microsoft.com/office/powerpoint/2010/main">
    <mc:Choice Requires="p14">
      <p:transition p14:dur="0" advTm="40738"/>
    </mc:Choice>
    <mc:Fallback xmlns="">
      <p:transition advTm="40738"/>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00200" y="315155"/>
            <a:ext cx="8686800" cy="838200"/>
          </a:xfrm>
        </p:spPr>
        <p:txBody>
          <a:bodyPr>
            <a:normAutofit/>
          </a:bodyPr>
          <a:lstStyle/>
          <a:p>
            <a:pPr marL="54864" eaLnBrk="1" fontAlgn="auto" hangingPunct="1">
              <a:spcAft>
                <a:spcPts val="0"/>
              </a:spcAft>
              <a:defRPr/>
            </a:pPr>
            <a:r>
              <a:rPr lang="en-US" sz="3600" b="1" dirty="0">
                <a:effectLst/>
              </a:rPr>
              <a:t>Common Misunderstandings</a:t>
            </a:r>
          </a:p>
        </p:txBody>
      </p:sp>
      <p:sp>
        <p:nvSpPr>
          <p:cNvPr id="83971" name="Rectangle 3"/>
          <p:cNvSpPr>
            <a:spLocks noGrp="1" noChangeArrowheads="1"/>
          </p:cNvSpPr>
          <p:nvPr>
            <p:ph idx="1"/>
          </p:nvPr>
        </p:nvSpPr>
        <p:spPr>
          <a:xfrm>
            <a:off x="1752600" y="1676400"/>
            <a:ext cx="6591985" cy="3777622"/>
          </a:xfrm>
        </p:spPr>
        <p:txBody>
          <a:bodyPr>
            <a:normAutofit/>
          </a:bodyPr>
          <a:lstStyle/>
          <a:p>
            <a:pPr eaLnBrk="1" hangingPunct="1"/>
            <a:r>
              <a:rPr lang="en-US" altLang="en-US" sz="2400"/>
              <a:t>Proper and accurate record keeping is not available (i.e. selection letters are not in the verification file)</a:t>
            </a:r>
          </a:p>
        </p:txBody>
      </p:sp>
      <p:sp>
        <p:nvSpPr>
          <p:cNvPr id="10" name="TextBox 9">
            <a:extLst>
              <a:ext uri="{FF2B5EF4-FFF2-40B4-BE49-F238E27FC236}">
                <a16:creationId xmlns:a16="http://schemas.microsoft.com/office/drawing/2014/main" id="{4EC0AA20-CB51-491B-ADD9-2969E26E2DA9}"/>
              </a:ext>
            </a:extLst>
          </p:cNvPr>
          <p:cNvSpPr txBox="1"/>
          <p:nvPr/>
        </p:nvSpPr>
        <p:spPr>
          <a:xfrm>
            <a:off x="4419268" y="3316991"/>
            <a:ext cx="1847088" cy="646331"/>
          </a:xfrm>
          <a:prstGeom prst="rect">
            <a:avLst/>
          </a:prstGeom>
          <a:noFill/>
        </p:spPr>
        <p:txBody>
          <a:bodyPr wrap="square" rtlCol="0">
            <a:spAutoFit/>
          </a:bodyPr>
          <a:lstStyle/>
          <a:p>
            <a:pPr algn="ctr"/>
            <a:r>
              <a:rPr lang="en-US"/>
              <a:t>I have a copy somewhere</a:t>
            </a:r>
          </a:p>
        </p:txBody>
      </p:sp>
      <p:pic>
        <p:nvPicPr>
          <p:cNvPr id="16" name="Picture 15" descr="A picture containing clipart&#10;&#10;Description automatically generated">
            <a:extLst>
              <a:ext uri="{FF2B5EF4-FFF2-40B4-BE49-F238E27FC236}">
                <a16:creationId xmlns:a16="http://schemas.microsoft.com/office/drawing/2014/main" id="{2BFF79BB-937C-4DF4-AEDE-B2B1EEF1C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363" y="4174105"/>
            <a:ext cx="2498256" cy="2498256"/>
          </a:xfrm>
          <a:prstGeom prst="rect">
            <a:avLst/>
          </a:prstGeom>
        </p:spPr>
      </p:pic>
      <p:pic>
        <p:nvPicPr>
          <p:cNvPr id="9" name="Picture 8" descr="Shape&#10;&#10;Description automatically generated">
            <a:extLst>
              <a:ext uri="{FF2B5EF4-FFF2-40B4-BE49-F238E27FC236}">
                <a16:creationId xmlns:a16="http://schemas.microsoft.com/office/drawing/2014/main" id="{E09CBC9A-41C5-4622-8B4A-AA6D7D2C9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01" y="2762386"/>
            <a:ext cx="2343064" cy="2419213"/>
          </a:xfrm>
          <a:prstGeom prst="rect">
            <a:avLst/>
          </a:prstGeom>
        </p:spPr>
      </p:pic>
    </p:spTree>
    <p:extLst>
      <p:ext uri="{BB962C8B-B14F-4D97-AF65-F5344CB8AC3E}">
        <p14:creationId xmlns:p14="http://schemas.microsoft.com/office/powerpoint/2010/main" val="3569283728"/>
      </p:ext>
    </p:extLst>
  </p:cSld>
  <p:clrMapOvr>
    <a:masterClrMapping/>
  </p:clrMapOvr>
  <mc:AlternateContent xmlns:mc="http://schemas.openxmlformats.org/markup-compatibility/2006" xmlns:p14="http://schemas.microsoft.com/office/powerpoint/2010/main">
    <mc:Choice Requires="p14">
      <p:transition p14:dur="0" advTm="50117"/>
    </mc:Choice>
    <mc:Fallback xmlns="">
      <p:transition advTm="50117"/>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7300" y="702685"/>
            <a:ext cx="7886700" cy="4351338"/>
          </a:xfrm>
        </p:spPr>
        <p:txBody>
          <a:bodyPr/>
          <a:lstStyle/>
          <a:p>
            <a:pPr marL="0" indent="0" algn="ctr">
              <a:buNone/>
            </a:pPr>
            <a:r>
              <a:rPr lang="en-US" sz="3600" b="1" dirty="0">
                <a:solidFill>
                  <a:schemeClr val="accent1">
                    <a:lumMod val="75000"/>
                  </a:schemeClr>
                </a:solidFill>
                <a:latin typeface="Century Gothic" panose="020B0502020202020204" pitchFamily="34" charset="0"/>
                <a:cs typeface="Arial" panose="020B0604020202020204" pitchFamily="34" charset="0"/>
              </a:rPr>
              <a:t>Thank you for participating in the Verification Webinar.  </a:t>
            </a:r>
          </a:p>
          <a:p>
            <a:pPr marL="0" indent="0">
              <a:buNone/>
            </a:pPr>
            <a:endParaRPr lang="en-US" dirty="0"/>
          </a:p>
        </p:txBody>
      </p:sp>
      <p:pic>
        <p:nvPicPr>
          <p:cNvPr id="4" name="Picture 3" descr="A picture containing vector graphics&#10;&#10;Description automatically generated">
            <a:extLst>
              <a:ext uri="{FF2B5EF4-FFF2-40B4-BE49-F238E27FC236}">
                <a16:creationId xmlns:a16="http://schemas.microsoft.com/office/drawing/2014/main" id="{C43D1F3E-A2C5-441B-BCB3-FEF4B2C34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985" y="2103911"/>
            <a:ext cx="4964083" cy="4051404"/>
          </a:xfrm>
          <a:prstGeom prst="rect">
            <a:avLst/>
          </a:prstGeom>
        </p:spPr>
      </p:pic>
    </p:spTree>
    <p:extLst>
      <p:ext uri="{BB962C8B-B14F-4D97-AF65-F5344CB8AC3E}">
        <p14:creationId xmlns:p14="http://schemas.microsoft.com/office/powerpoint/2010/main" val="525604061"/>
      </p:ext>
    </p:extLst>
  </p:cSld>
  <p:clrMapOvr>
    <a:masterClrMapping/>
  </p:clrMapOvr>
  <mc:AlternateContent xmlns:mc="http://schemas.openxmlformats.org/markup-compatibility/2006" xmlns:p14="http://schemas.microsoft.com/office/powerpoint/2010/main">
    <mc:Choice Requires="p14">
      <p:transition p14:dur="0" advTm="37036"/>
    </mc:Choice>
    <mc:Fallback xmlns="">
      <p:transition advTm="37036"/>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71500" y="609600"/>
            <a:ext cx="8001000" cy="5181600"/>
          </a:xfrm>
        </p:spPr>
        <p:txBody>
          <a:bodyPr>
            <a:noAutofit/>
          </a:bodyPr>
          <a:lstStyle/>
          <a:p>
            <a:pPr algn="ctr" fontAlgn="auto">
              <a:spcAft>
                <a:spcPts val="0"/>
              </a:spcAft>
              <a:defRPr/>
            </a:pP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r>
              <a:rPr lang="en-US" sz="2800" dirty="0">
                <a:effectLst>
                  <a:outerShdw blurRad="38100" dist="38100" dir="2700000" algn="tl">
                    <a:srgbClr val="000000"/>
                  </a:outerShdw>
                </a:effectLst>
              </a:rPr>
              <a:t>Questions?</a:t>
            </a:r>
            <a:br>
              <a:rPr lang="en-US" sz="2800" dirty="0">
                <a:effectLst>
                  <a:outerShdw blurRad="38100" dist="38100" dir="2700000" algn="tl">
                    <a:srgbClr val="000000"/>
                  </a:outerShdw>
                </a:effectLst>
              </a:rPr>
            </a:br>
            <a:br>
              <a:rPr lang="en-US" sz="2800" dirty="0">
                <a:effectLst>
                  <a:outerShdw blurRad="38100" dist="38100" dir="2700000" algn="tl">
                    <a:srgbClr val="000000"/>
                  </a:outerShdw>
                </a:effectLst>
              </a:rPr>
            </a:br>
            <a:r>
              <a:rPr lang="en-US" sz="2800" dirty="0">
                <a:effectLst>
                  <a:outerShdw blurRad="38100" dist="38100" dir="2700000" algn="tl">
                    <a:srgbClr val="000000"/>
                  </a:outerShdw>
                </a:effectLst>
              </a:rPr>
              <a:t>Reminder: Your Area Consultant should always be your first line of </a:t>
            </a:r>
            <a:br>
              <a:rPr lang="en-US" sz="2800" dirty="0">
                <a:effectLst>
                  <a:outerShdw blurRad="38100" dist="38100" dir="2700000" algn="tl">
                    <a:srgbClr val="000000"/>
                  </a:outerShdw>
                </a:effectLst>
              </a:rPr>
            </a:br>
            <a:r>
              <a:rPr lang="en-US" sz="2800" dirty="0">
                <a:effectLst>
                  <a:outerShdw blurRad="38100" dist="38100" dir="2700000" algn="tl">
                    <a:srgbClr val="000000"/>
                  </a:outerShdw>
                </a:effectLst>
              </a:rPr>
              <a:t>communication</a:t>
            </a: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r>
              <a:rPr lang="en-US" sz="2800" dirty="0">
                <a:effectLst>
                  <a:outerShdw blurRad="38100" dist="38100" dir="2700000" algn="tl">
                    <a:srgbClr val="000000"/>
                  </a:outerShdw>
                </a:effectLst>
              </a:rPr>
              <a:t>or </a:t>
            </a:r>
            <a:br>
              <a:rPr lang="en-US" sz="2800" dirty="0">
                <a:solidFill>
                  <a:srgbClr val="370044"/>
                </a:solidFill>
                <a:effectLst>
                  <a:outerShdw blurRad="38100" dist="38100" dir="2700000" algn="tl">
                    <a:srgbClr val="000000"/>
                  </a:outerShdw>
                </a:effectLst>
              </a:rPr>
            </a:br>
            <a:r>
              <a:rPr lang="en-US" sz="2800" dirty="0">
                <a:solidFill>
                  <a:srgbClr val="370044"/>
                </a:solidFill>
                <a:effectLst>
                  <a:outerShdw blurRad="38100" dist="38100" dir="2700000" algn="tl">
                    <a:srgbClr val="000000"/>
                  </a:outerShdw>
                </a:effectLst>
              </a:rPr>
              <a:t>Jacquelyn McGowan, Compliance Specialist</a:t>
            </a:r>
            <a:br>
              <a:rPr lang="en-US" sz="2800" dirty="0">
                <a:solidFill>
                  <a:srgbClr val="370044"/>
                </a:solidFill>
                <a:effectLst>
                  <a:outerShdw blurRad="38100" dist="38100" dir="2700000" algn="tl">
                    <a:srgbClr val="000000"/>
                  </a:outerShdw>
                </a:effectLst>
              </a:rPr>
            </a:br>
            <a:r>
              <a:rPr lang="en-US" sz="2800" dirty="0">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jacquelyn.mcgowan@dpi.nc.gov</a:t>
            </a:r>
            <a:br>
              <a:rPr lang="en-US" sz="2800" dirty="0">
                <a:effectLst>
                  <a:outerShdw blurRad="38100" dist="38100" dir="2700000" algn="tl">
                    <a:srgbClr val="000000"/>
                  </a:outerShdw>
                </a:effectLst>
              </a:rPr>
            </a:br>
            <a:r>
              <a:rPr lang="en-US" sz="2800" dirty="0">
                <a:effectLst>
                  <a:outerShdw blurRad="38100" dist="38100" dir="2700000" algn="tl">
                    <a:srgbClr val="000000"/>
                  </a:outerShdw>
                </a:effectLst>
              </a:rPr>
              <a:t>or call 984-236-2909</a:t>
            </a:r>
            <a:br>
              <a:rPr lang="en-US" sz="2800" dirty="0">
                <a:solidFill>
                  <a:srgbClr val="370044"/>
                </a:solidFill>
                <a:effectLst>
                  <a:outerShdw blurRad="38100" dist="38100" dir="2700000" algn="tl">
                    <a:srgbClr val="000000"/>
                  </a:outerShdw>
                </a:effectLst>
              </a:rPr>
            </a:br>
            <a:br>
              <a:rPr lang="en-US" sz="2800" dirty="0">
                <a:solidFill>
                  <a:srgbClr val="370044"/>
                </a:solidFill>
                <a:effectLst>
                  <a:outerShdw blurRad="38100" dist="38100" dir="2700000" algn="tl">
                    <a:srgbClr val="000000"/>
                  </a:outerShdw>
                </a:effectLst>
              </a:rPr>
            </a:br>
            <a:endParaRPr lang="en-US" sz="2800" dirty="0">
              <a:solidFill>
                <a:srgbClr val="370044"/>
              </a:solidFill>
              <a:effectLst>
                <a:outerShdw blurRad="38100" dist="38100" dir="2700000" algn="tl">
                  <a:srgbClr val="000000"/>
                </a:outerShdw>
              </a:effectLst>
            </a:endParaRPr>
          </a:p>
        </p:txBody>
      </p:sp>
    </p:spTree>
    <p:extLst>
      <p:ext uri="{BB962C8B-B14F-4D97-AF65-F5344CB8AC3E}">
        <p14:creationId xmlns:p14="http://schemas.microsoft.com/office/powerpoint/2010/main" val="3236774021"/>
      </p:ext>
    </p:extLst>
  </p:cSld>
  <p:clrMapOvr>
    <a:masterClrMapping/>
  </p:clrMapOvr>
  <mc:AlternateContent xmlns:mc="http://schemas.openxmlformats.org/markup-compatibility/2006" xmlns:p14="http://schemas.microsoft.com/office/powerpoint/2010/main">
    <mc:Choice Requires="p14">
      <p:transition p14:dur="0" advTm="51376"/>
    </mc:Choice>
    <mc:Fallback xmlns="">
      <p:transition advTm="51376"/>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3497" y="612844"/>
            <a:ext cx="7813075" cy="5816977"/>
          </a:xfrm>
          <a:prstGeom prst="rect">
            <a:avLst/>
          </a:prstGeom>
          <a:noFill/>
        </p:spPr>
        <p:txBody>
          <a:bodyPr wrap="square" rtlCol="0">
            <a:spAutoFit/>
          </a:bodyPr>
          <a:lstStyle/>
          <a:p>
            <a:r>
              <a:rPr lang="en-US" sz="12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endParaRPr lang="en-US" sz="1200" dirty="0"/>
          </a:p>
          <a:p>
            <a:r>
              <a:rPr lang="en-US" sz="1200"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endParaRPr lang="en-US" sz="1200" dirty="0"/>
          </a:p>
          <a:p>
            <a:r>
              <a:rPr lang="en-US" sz="1200" dirty="0"/>
              <a:t>To file a program discrimination complaint, a Complainant should complete a Form AD-3027, USDA Program Discrimination Complaint Form which can be obtained online at: https://www.usda.gov/sites/default/files/documents/ad-3027.pdf ,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endParaRPr lang="en-US" sz="1200" dirty="0"/>
          </a:p>
          <a:p>
            <a:r>
              <a:rPr lang="en-US" sz="1200" dirty="0"/>
              <a:t>mail:</a:t>
            </a:r>
          </a:p>
          <a:p>
            <a:r>
              <a:rPr lang="en-US" sz="1200" dirty="0"/>
              <a:t>     U.S. Department of Agriculture</a:t>
            </a:r>
          </a:p>
          <a:p>
            <a:r>
              <a:rPr lang="en-US" sz="1200" dirty="0"/>
              <a:t>     Office of the Assistant Secretary for Civil Rights</a:t>
            </a:r>
          </a:p>
          <a:p>
            <a:r>
              <a:rPr lang="en-US" sz="1200" dirty="0"/>
              <a:t>     1400 Independence Avenue, SW</a:t>
            </a:r>
          </a:p>
          <a:p>
            <a:r>
              <a:rPr lang="en-US" sz="1200" dirty="0"/>
              <a:t>     Washington, D.C. 20250-9410; or</a:t>
            </a:r>
          </a:p>
          <a:p>
            <a:r>
              <a:rPr lang="en-US" sz="1200" dirty="0"/>
              <a:t>fax: (833) 256-1665 or (202) 690-7442; or</a:t>
            </a:r>
          </a:p>
          <a:p>
            <a:r>
              <a:rPr lang="en-US" sz="1200" dirty="0"/>
              <a:t>email: Program.Intake@usda.gov </a:t>
            </a:r>
          </a:p>
          <a:p>
            <a:r>
              <a:rPr lang="en-US" sz="1200" dirty="0"/>
              <a:t> </a:t>
            </a:r>
          </a:p>
          <a:p>
            <a:r>
              <a:rPr lang="en-US" sz="1200" dirty="0"/>
              <a:t>This institution is an equal opportunity provider.</a:t>
            </a:r>
          </a:p>
          <a:p>
            <a:endParaRPr lang="en-US" sz="1200" dirty="0"/>
          </a:p>
          <a:p>
            <a:r>
              <a:rPr lang="en-US" sz="1200" dirty="0"/>
              <a:t>12/09/2022</a:t>
            </a:r>
          </a:p>
        </p:txBody>
      </p:sp>
    </p:spTree>
    <p:extLst>
      <p:ext uri="{BB962C8B-B14F-4D97-AF65-F5344CB8AC3E}">
        <p14:creationId xmlns:p14="http://schemas.microsoft.com/office/powerpoint/2010/main" val="3176576355"/>
      </p:ext>
    </p:extLst>
  </p:cSld>
  <p:clrMapOvr>
    <a:masterClrMapping/>
  </p:clrMapOvr>
  <mc:AlternateContent xmlns:mc="http://schemas.openxmlformats.org/markup-compatibility/2006" xmlns:p14="http://schemas.microsoft.com/office/powerpoint/2010/main">
    <mc:Choice Requires="p14">
      <p:transition p14:dur="0" advTm="5663"/>
    </mc:Choice>
    <mc:Fallback xmlns="">
      <p:transition advTm="56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97021" y="-1762816"/>
            <a:ext cx="7886700" cy="2852737"/>
          </a:xfrm>
        </p:spPr>
        <p:txBody>
          <a:bodyPr>
            <a:normAutofit/>
          </a:bodyPr>
          <a:lstStyle/>
          <a:p>
            <a:pPr marL="54864" eaLnBrk="1" fontAlgn="auto" hangingPunct="1">
              <a:spcAft>
                <a:spcPts val="0"/>
              </a:spcAft>
              <a:defRPr/>
            </a:pPr>
            <a:r>
              <a:rPr lang="en-US" sz="4000" b="1" dirty="0">
                <a:solidFill>
                  <a:schemeClr val="accent1">
                    <a:lumMod val="75000"/>
                  </a:schemeClr>
                </a:solidFill>
                <a:effectLst/>
              </a:rPr>
              <a:t>What is Verification ?</a:t>
            </a:r>
          </a:p>
        </p:txBody>
      </p:sp>
      <p:sp>
        <p:nvSpPr>
          <p:cNvPr id="11267" name="Rectangle 3"/>
          <p:cNvSpPr>
            <a:spLocks noGrp="1" noChangeArrowheads="1"/>
          </p:cNvSpPr>
          <p:nvPr>
            <p:ph type="body" idx="1"/>
          </p:nvPr>
        </p:nvSpPr>
        <p:spPr>
          <a:xfrm>
            <a:off x="1058956" y="4798391"/>
            <a:ext cx="7886700" cy="1500187"/>
          </a:xfrm>
        </p:spPr>
        <p:txBody>
          <a:bodyPr>
            <a:normAutofit fontScale="25000" lnSpcReduction="20000"/>
          </a:bodyPr>
          <a:lstStyle/>
          <a:p>
            <a:pPr eaLnBrk="1" hangingPunct="1">
              <a:lnSpc>
                <a:spcPct val="90000"/>
              </a:lnSpc>
              <a:buFontTx/>
              <a:buNone/>
            </a:pPr>
            <a:endParaRPr lang="en-US" altLang="en-US" sz="1800" dirty="0">
              <a:solidFill>
                <a:srgbClr val="620062"/>
              </a:solidFill>
            </a:endParaRPr>
          </a:p>
          <a:p>
            <a:pPr algn="ctr" eaLnBrk="1" hangingPunct="1">
              <a:lnSpc>
                <a:spcPct val="120000"/>
              </a:lnSpc>
              <a:spcBef>
                <a:spcPts val="0"/>
              </a:spcBef>
              <a:buFontTx/>
              <a:buNone/>
            </a:pPr>
            <a:r>
              <a:rPr lang="en-US" altLang="en-US" sz="7200" b="1" dirty="0"/>
              <a:t>VERIFICATION</a:t>
            </a:r>
            <a:r>
              <a:rPr lang="en-US" altLang="en-US" sz="7200" dirty="0"/>
              <a:t> is the </a:t>
            </a:r>
            <a:r>
              <a:rPr lang="en-US" altLang="en-US" sz="7200" b="1" u="sng" dirty="0"/>
              <a:t>confirmation of eligibility for Free and Reduced Price meals.</a:t>
            </a:r>
            <a:r>
              <a:rPr lang="en-US" altLang="en-US" sz="7200" b="1" dirty="0"/>
              <a:t> For complete instructions refer to the Eligibility Manual for School Meals, July 2017 Section 6, pages 96-115.</a:t>
            </a:r>
          </a:p>
          <a:p>
            <a:pPr algn="ctr" eaLnBrk="1" hangingPunct="1">
              <a:lnSpc>
                <a:spcPct val="170000"/>
              </a:lnSpc>
              <a:buFontTx/>
              <a:buNone/>
            </a:pPr>
            <a:r>
              <a:rPr lang="en-US" altLang="en-US" sz="5600" dirty="0">
                <a:hlinkClick r:id="rId3"/>
              </a:rPr>
              <a:t>https://fns-prod.azureedge.us/sites/default/files/cn/SP36_CACFP15_SFSP11-2017a1.pdf</a:t>
            </a:r>
            <a:r>
              <a:rPr lang="en-US" altLang="en-US" sz="5600" dirty="0"/>
              <a:t> </a:t>
            </a:r>
          </a:p>
          <a:p>
            <a:pPr eaLnBrk="1" hangingPunct="1">
              <a:lnSpc>
                <a:spcPct val="90000"/>
              </a:lnSpc>
              <a:buFont typeface="Arial" charset="0"/>
              <a:buChar char="•"/>
            </a:pPr>
            <a:endParaRPr lang="en-US" altLang="en-US" sz="2000" dirty="0">
              <a:solidFill>
                <a:schemeClr val="accent4">
                  <a:lumMod val="50000"/>
                </a:schemeClr>
              </a:solidFill>
            </a:endParaRPr>
          </a:p>
          <a:p>
            <a:pPr marL="0" indent="0" eaLnBrk="1" hangingPunct="1">
              <a:lnSpc>
                <a:spcPct val="90000"/>
              </a:lnSpc>
              <a:buNone/>
            </a:pPr>
            <a:r>
              <a:rPr lang="en-US" altLang="en-US" sz="2000" dirty="0">
                <a:solidFill>
                  <a:schemeClr val="accent4">
                    <a:lumMod val="50000"/>
                  </a:schemeClr>
                </a:solidFill>
              </a:rPr>
              <a:t> </a:t>
            </a:r>
            <a:endParaRPr lang="en-US" altLang="en-US" sz="1800" dirty="0">
              <a:solidFill>
                <a:schemeClr val="accent4">
                  <a:lumMod val="50000"/>
                </a:schemeClr>
              </a:solidFill>
            </a:endParaRPr>
          </a:p>
        </p:txBody>
      </p:sp>
      <p:pic>
        <p:nvPicPr>
          <p:cNvPr id="3" name="Picture 2" descr="A screenshot of a social media post&#10;&#10;Description generated with very high confidence">
            <a:extLst>
              <a:ext uri="{FF2B5EF4-FFF2-40B4-BE49-F238E27FC236}">
                <a16:creationId xmlns:a16="http://schemas.microsoft.com/office/drawing/2014/main" id="{DBD4DEAD-EB5D-44D0-A60C-41F62ADF48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4104" y="1089921"/>
            <a:ext cx="2935791" cy="3799258"/>
          </a:xfrm>
          <a:prstGeom prst="rect">
            <a:avLst/>
          </a:prstGeom>
        </p:spPr>
      </p:pic>
    </p:spTree>
    <p:extLst>
      <p:ext uri="{BB962C8B-B14F-4D97-AF65-F5344CB8AC3E}">
        <p14:creationId xmlns:p14="http://schemas.microsoft.com/office/powerpoint/2010/main" val="2282718384"/>
      </p:ext>
    </p:extLst>
  </p:cSld>
  <p:clrMapOvr>
    <a:masterClrMapping/>
  </p:clrMapOvr>
  <mc:AlternateContent xmlns:mc="http://schemas.openxmlformats.org/markup-compatibility/2006" xmlns:p14="http://schemas.microsoft.com/office/powerpoint/2010/main">
    <mc:Choice Requires="p14">
      <p:transition p14:dur="0" advTm="95863"/>
    </mc:Choice>
    <mc:Fallback xmlns="">
      <p:transition advTm="958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766" y="1280161"/>
            <a:ext cx="3238931" cy="2549562"/>
          </a:xfrm>
        </p:spPr>
        <p:txBody>
          <a:bodyPr anchor="b">
            <a:normAutofit/>
          </a:bodyPr>
          <a:lstStyle/>
          <a:p>
            <a:pPr algn="ctr">
              <a:defRPr/>
            </a:pPr>
            <a:r>
              <a:rPr lang="en-US" b="1" dirty="0">
                <a:solidFill>
                  <a:schemeClr val="accent1">
                    <a:lumMod val="75000"/>
                  </a:schemeClr>
                </a:solidFill>
                <a:effectLst/>
              </a:rPr>
              <a:t>What </a:t>
            </a:r>
            <a:br>
              <a:rPr lang="en-US" b="1" dirty="0">
                <a:solidFill>
                  <a:schemeClr val="accent1">
                    <a:lumMod val="75000"/>
                  </a:schemeClr>
                </a:solidFill>
                <a:effectLst/>
              </a:rPr>
            </a:br>
            <a:r>
              <a:rPr lang="en-US" b="1" u="sng" dirty="0">
                <a:solidFill>
                  <a:schemeClr val="accent1">
                    <a:lumMod val="75000"/>
                  </a:schemeClr>
                </a:solidFill>
                <a:effectLst/>
              </a:rPr>
              <a:t>Must</a:t>
            </a:r>
            <a:r>
              <a:rPr lang="en-US" b="1" dirty="0">
                <a:solidFill>
                  <a:schemeClr val="accent1">
                    <a:lumMod val="75000"/>
                  </a:schemeClr>
                </a:solidFill>
                <a:effectLst/>
              </a:rPr>
              <a:t> </a:t>
            </a:r>
            <a:br>
              <a:rPr lang="en-US" b="1" dirty="0">
                <a:solidFill>
                  <a:schemeClr val="accent1">
                    <a:lumMod val="75000"/>
                  </a:schemeClr>
                </a:solidFill>
                <a:effectLst/>
              </a:rPr>
            </a:br>
            <a:r>
              <a:rPr lang="en-US" b="1" dirty="0">
                <a:solidFill>
                  <a:schemeClr val="accent1">
                    <a:lumMod val="75000"/>
                  </a:schemeClr>
                </a:solidFill>
                <a:effectLst/>
              </a:rPr>
              <a:t>Verification include?</a:t>
            </a:r>
            <a:endParaRPr lang="en-US" dirty="0">
              <a:solidFill>
                <a:schemeClr val="accent1">
                  <a:lumMod val="75000"/>
                </a:schemeClr>
              </a:solidFill>
            </a:endParaRPr>
          </a:p>
        </p:txBody>
      </p:sp>
      <p:graphicFrame>
        <p:nvGraphicFramePr>
          <p:cNvPr id="5" name="Text Placeholder 2">
            <a:extLst>
              <a:ext uri="{FF2B5EF4-FFF2-40B4-BE49-F238E27FC236}">
                <a16:creationId xmlns:a16="http://schemas.microsoft.com/office/drawing/2014/main" id="{71E3DF4A-0168-1AB1-B26C-5AD7A25D50F4}"/>
              </a:ext>
            </a:extLst>
          </p:cNvPr>
          <p:cNvGraphicFramePr>
            <a:graphicFrameLocks noGrp="1"/>
          </p:cNvGraphicFramePr>
          <p:nvPr>
            <p:ph idx="1"/>
            <p:extLst>
              <p:ext uri="{D42A27DB-BD31-4B8C-83A1-F6EECF244321}">
                <p14:modId xmlns:p14="http://schemas.microsoft.com/office/powerpoint/2010/main" val="254005446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606702"/>
      </p:ext>
    </p:extLst>
  </p:cSld>
  <p:clrMapOvr>
    <a:masterClrMapping/>
  </p:clrMapOvr>
  <mc:AlternateContent xmlns:mc="http://schemas.openxmlformats.org/markup-compatibility/2006" xmlns:p14="http://schemas.microsoft.com/office/powerpoint/2010/main">
    <mc:Choice Requires="p14">
      <p:transition p14:dur="0" advTm="58951"/>
    </mc:Choice>
    <mc:Fallback xmlns="">
      <p:transition advTm="5895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561A5AE02506468B410A1B121BCE68" ma:contentTypeVersion="12" ma:contentTypeDescription="Create a new document." ma:contentTypeScope="" ma:versionID="4781c9f289983a53c0dfed08267a0a02">
  <xsd:schema xmlns:xsd="http://www.w3.org/2001/XMLSchema" xmlns:xs="http://www.w3.org/2001/XMLSchema" xmlns:p="http://schemas.microsoft.com/office/2006/metadata/properties" xmlns:ns1="http://schemas.microsoft.com/sharepoint/v3" xmlns:ns3="7d67d2f0-c194-45cf-acc0-a941baafef4d" xmlns:ns4="634404f4-ad08-4a1f-b211-23d910c32ca2" targetNamespace="http://schemas.microsoft.com/office/2006/metadata/properties" ma:root="true" ma:fieldsID="a9280579596de28c203b29646edf07fe" ns1:_="" ns3:_="" ns4:_="">
    <xsd:import namespace="http://schemas.microsoft.com/sharepoint/v3"/>
    <xsd:import namespace="7d67d2f0-c194-45cf-acc0-a941baafef4d"/>
    <xsd:import namespace="634404f4-ad08-4a1f-b211-23d910c32ca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67d2f0-c194-45cf-acc0-a941baafe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4404f4-ad08-4a1f-b211-23d910c32ca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5E5B9-BBBE-4AA4-9118-D121D2F1C410}">
  <ds:schemaRefs>
    <ds:schemaRef ds:uri="http://schemas.microsoft.com/sharepoint/v3/contenttype/forms"/>
  </ds:schemaRefs>
</ds:datastoreItem>
</file>

<file path=customXml/itemProps2.xml><?xml version="1.0" encoding="utf-8"?>
<ds:datastoreItem xmlns:ds="http://schemas.openxmlformats.org/officeDocument/2006/customXml" ds:itemID="{2DA7D8AE-55FA-40CB-B913-E3B44125D001}">
  <ds:schemaRefs>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634404f4-ad08-4a1f-b211-23d910c32ca2"/>
    <ds:schemaRef ds:uri="7d67d2f0-c194-45cf-acc0-a941baafef4d"/>
    <ds:schemaRef ds:uri="http://schemas.microsoft.com/sharepoint/v3"/>
  </ds:schemaRefs>
</ds:datastoreItem>
</file>

<file path=customXml/itemProps3.xml><?xml version="1.0" encoding="utf-8"?>
<ds:datastoreItem xmlns:ds="http://schemas.openxmlformats.org/officeDocument/2006/customXml" ds:itemID="{596B4366-46A6-465A-BA69-CDA877FD50EA}">
  <ds:schemaRefs>
    <ds:schemaRef ds:uri="634404f4-ad08-4a1f-b211-23d910c32ca2"/>
    <ds:schemaRef ds:uri="7d67d2f0-c194-45cf-acc0-a941baafe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Wisp</Template>
  <TotalTime>2267</TotalTime>
  <Words>11160</Words>
  <Application>Microsoft Office PowerPoint</Application>
  <PresentationFormat>On-screen Show (4:3)</PresentationFormat>
  <Paragraphs>961</Paragraphs>
  <Slides>78</Slides>
  <Notes>78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78</vt:i4>
      </vt:variant>
    </vt:vector>
  </HeadingPairs>
  <TitlesOfParts>
    <vt:vector size="88" baseType="lpstr">
      <vt:lpstr>Arial</vt:lpstr>
      <vt:lpstr>Arial Rounded MT Bold</vt:lpstr>
      <vt:lpstr>Calibri</vt:lpstr>
      <vt:lpstr>Century Gothic</vt:lpstr>
      <vt:lpstr>Comic Sans MS</vt:lpstr>
      <vt:lpstr>MV Boli</vt:lpstr>
      <vt:lpstr>Wingdings</vt:lpstr>
      <vt:lpstr>Wingdings 2</vt:lpstr>
      <vt:lpstr>Wingdings 3</vt:lpstr>
      <vt:lpstr>Wisp</vt:lpstr>
      <vt:lpstr>Verification: The Process  September 2023  </vt:lpstr>
      <vt:lpstr>Learning Objectives</vt:lpstr>
      <vt:lpstr>Learning Objectives</vt:lpstr>
      <vt:lpstr>Learning Objectives</vt:lpstr>
      <vt:lpstr>Key Terms</vt:lpstr>
      <vt:lpstr>Key Terms:</vt:lpstr>
      <vt:lpstr>Key Terms:</vt:lpstr>
      <vt:lpstr>What is Verification ?</vt:lpstr>
      <vt:lpstr>What  Must  Verification include?</vt:lpstr>
      <vt:lpstr>When is Verification not required?</vt:lpstr>
      <vt:lpstr>When is Verification not required?</vt:lpstr>
      <vt:lpstr>PowerPoint Presentation</vt:lpstr>
      <vt:lpstr> When does Verification begin?</vt:lpstr>
      <vt:lpstr>When does Verification end?</vt:lpstr>
      <vt:lpstr>Online Verification Report Opens</vt:lpstr>
      <vt:lpstr>Online Verification Report Closes</vt:lpstr>
      <vt:lpstr>Survey - Verification Households Reapply</vt:lpstr>
      <vt:lpstr>Recap of Verification Dates 2023-24</vt:lpstr>
      <vt:lpstr>PowerPoint Presentation</vt:lpstr>
      <vt:lpstr>How do I establish the Sample Pool?</vt:lpstr>
      <vt:lpstr>How do I establish the Sample Size?</vt:lpstr>
      <vt:lpstr>PowerPoint Presentation</vt:lpstr>
      <vt:lpstr>What Verification Method should I use?</vt:lpstr>
      <vt:lpstr>How To Determine Sample Size</vt:lpstr>
      <vt:lpstr>Standard Sample Size</vt:lpstr>
      <vt:lpstr>Example # 1 for Standard </vt:lpstr>
      <vt:lpstr>Example # 2 for Standard </vt:lpstr>
      <vt:lpstr>Alternate One Sample</vt:lpstr>
      <vt:lpstr>Example of Alternate One</vt:lpstr>
      <vt:lpstr>PowerPoint Presentation</vt:lpstr>
      <vt:lpstr>Example of Alternate Two  </vt:lpstr>
      <vt:lpstr> How Do I Complete the Sample Size? </vt:lpstr>
      <vt:lpstr>How do I qualify for an Alternate Sample Size?            </vt:lpstr>
      <vt:lpstr>  How do I qualify for an Alternate Sample Size?            </vt:lpstr>
      <vt:lpstr>Before you contact the household…</vt:lpstr>
      <vt:lpstr>Required Confirmation Reviews</vt:lpstr>
      <vt:lpstr>2nd Review of Applications</vt:lpstr>
      <vt:lpstr>  Replacing Applications</vt:lpstr>
      <vt:lpstr>Verification Selection Letter</vt:lpstr>
      <vt:lpstr>Requirements of the Selection Letter cont.</vt:lpstr>
      <vt:lpstr>PowerPoint Presentation</vt:lpstr>
      <vt:lpstr>PowerPoint Presentation</vt:lpstr>
      <vt:lpstr>Written Evidence</vt:lpstr>
      <vt:lpstr>Written Evidence (cont.)</vt:lpstr>
      <vt:lpstr>Collateral Contacts</vt:lpstr>
      <vt:lpstr>Agency Records</vt:lpstr>
      <vt:lpstr>Acceptable timeframe</vt:lpstr>
      <vt:lpstr>When a Household Provides Pay Stubs</vt:lpstr>
      <vt:lpstr>No Income</vt:lpstr>
      <vt:lpstr>PowerPoint Presentation</vt:lpstr>
      <vt:lpstr>PowerPoint Presentation</vt:lpstr>
      <vt:lpstr>When is Verification considered complete for DV Applications?</vt:lpstr>
      <vt:lpstr>PowerPoint Presentation</vt:lpstr>
      <vt:lpstr>Follow Up Required? Yes!</vt:lpstr>
      <vt:lpstr>Follow Up Attempt:</vt:lpstr>
      <vt:lpstr>Follow Up Attempt:</vt:lpstr>
      <vt:lpstr>When is Verification considered complete?</vt:lpstr>
      <vt:lpstr>When is Verification considered complete?</vt:lpstr>
      <vt:lpstr>Effective Time of the Change</vt:lpstr>
      <vt:lpstr>Notice of Adverse Action</vt:lpstr>
      <vt:lpstr>Households that Reapply for Program Benefits</vt:lpstr>
      <vt:lpstr>Recordkeeping at SFA Level</vt:lpstr>
      <vt:lpstr>Individual Applications Recordkeeping</vt:lpstr>
      <vt:lpstr>Individual Applications Recordkeeping</vt:lpstr>
      <vt:lpstr>Verification and Extended Benefits</vt:lpstr>
      <vt:lpstr>What is Verification for Cause?</vt:lpstr>
      <vt:lpstr>Verification Reporting (FNS 742)</vt:lpstr>
      <vt:lpstr>Verification Reporting (FNS 742)</vt:lpstr>
      <vt:lpstr>Special Cases - School District Employees</vt:lpstr>
      <vt:lpstr>PowerPoint Presentation</vt:lpstr>
      <vt:lpstr>Common Misunderstandings</vt:lpstr>
      <vt:lpstr>Common Misunderstandings</vt:lpstr>
      <vt:lpstr>Common Misunderstandings</vt:lpstr>
      <vt:lpstr>Common Misunderstandings</vt:lpstr>
      <vt:lpstr>Common Misunderstandings</vt:lpstr>
      <vt:lpstr>PowerPoint Presentation</vt:lpstr>
      <vt:lpstr>       Questions?  Reminder: Your Area Consultant should always be your first line of  communication  or  Jacquelyn McGowan, Compliance Specialist jacquelyn.mcgowan@dpi.nc.gov or call 984-236-2909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Verification:                        The Process</dc:title>
  <dc:creator>Jacquelyn McGowan</dc:creator>
  <cp:lastModifiedBy>Donna Kelly-Knight</cp:lastModifiedBy>
  <cp:revision>6</cp:revision>
  <cp:lastPrinted>2022-09-27T13:07:24Z</cp:lastPrinted>
  <dcterms:created xsi:type="dcterms:W3CDTF">2020-09-17T17:39:36Z</dcterms:created>
  <dcterms:modified xsi:type="dcterms:W3CDTF">2023-09-27T22:24:23Z</dcterms:modified>
</cp:coreProperties>
</file>