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Lst>
  <p:notesMasterIdLst>
    <p:notesMasterId r:id="rId48"/>
  </p:notesMasterIdLst>
  <p:handoutMasterIdLst>
    <p:handoutMasterId r:id="rId49"/>
  </p:handoutMasterIdLst>
  <p:sldIdLst>
    <p:sldId id="257" r:id="rId3"/>
    <p:sldId id="287" r:id="rId4"/>
    <p:sldId id="291" r:id="rId5"/>
    <p:sldId id="288" r:id="rId6"/>
    <p:sldId id="259" r:id="rId7"/>
    <p:sldId id="260" r:id="rId8"/>
    <p:sldId id="261" r:id="rId9"/>
    <p:sldId id="263" r:id="rId10"/>
    <p:sldId id="264" r:id="rId11"/>
    <p:sldId id="265" r:id="rId12"/>
    <p:sldId id="266" r:id="rId13"/>
    <p:sldId id="267" r:id="rId14"/>
    <p:sldId id="274" r:id="rId15"/>
    <p:sldId id="275" r:id="rId16"/>
    <p:sldId id="276" r:id="rId17"/>
    <p:sldId id="277" r:id="rId18"/>
    <p:sldId id="278" r:id="rId19"/>
    <p:sldId id="280" r:id="rId20"/>
    <p:sldId id="281" r:id="rId21"/>
    <p:sldId id="292" r:id="rId22"/>
    <p:sldId id="289" r:id="rId23"/>
    <p:sldId id="294" r:id="rId24"/>
    <p:sldId id="293" r:id="rId25"/>
    <p:sldId id="290" r:id="rId26"/>
    <p:sldId id="296" r:id="rId27"/>
    <p:sldId id="297" r:id="rId28"/>
    <p:sldId id="298" r:id="rId29"/>
    <p:sldId id="299" r:id="rId30"/>
    <p:sldId id="300" r:id="rId31"/>
    <p:sldId id="301" r:id="rId32"/>
    <p:sldId id="315" r:id="rId33"/>
    <p:sldId id="302" r:id="rId34"/>
    <p:sldId id="295" r:id="rId35"/>
    <p:sldId id="303" r:id="rId36"/>
    <p:sldId id="304" r:id="rId37"/>
    <p:sldId id="305" r:id="rId38"/>
    <p:sldId id="306" r:id="rId39"/>
    <p:sldId id="307" r:id="rId40"/>
    <p:sldId id="308" r:id="rId41"/>
    <p:sldId id="309" r:id="rId42"/>
    <p:sldId id="310" r:id="rId43"/>
    <p:sldId id="311" r:id="rId44"/>
    <p:sldId id="312" r:id="rId45"/>
    <p:sldId id="314" r:id="rId46"/>
    <p:sldId id="313" r:id="rId47"/>
  </p:sldIdLst>
  <p:sldSz cx="9144000" cy="6858000" type="screen4x3"/>
  <p:notesSz cx="5934075" cy="8905875"/>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835" autoAdjust="0"/>
  </p:normalViewPr>
  <p:slideViewPr>
    <p:cSldViewPr>
      <p:cViewPr>
        <p:scale>
          <a:sx n="70" d="100"/>
          <a:sy n="70" d="100"/>
        </p:scale>
        <p:origin x="-1493" y="-571"/>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2184" y="-72"/>
      </p:cViewPr>
      <p:guideLst>
        <p:guide orient="horz" pos="2805"/>
        <p:guide pos="186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71433" cy="445294"/>
          </a:xfrm>
          <a:prstGeom prst="rect">
            <a:avLst/>
          </a:prstGeom>
        </p:spPr>
        <p:txBody>
          <a:bodyPr vert="horz" lIns="84792" tIns="42396" rIns="84792" bIns="42396" rtlCol="0"/>
          <a:lstStyle>
            <a:lvl1pPr algn="l">
              <a:defRPr sz="1100"/>
            </a:lvl1pPr>
          </a:lstStyle>
          <a:p>
            <a:endParaRPr lang="en-US"/>
          </a:p>
        </p:txBody>
      </p:sp>
      <p:sp>
        <p:nvSpPr>
          <p:cNvPr id="3" name="Date Placeholder 2"/>
          <p:cNvSpPr>
            <a:spLocks noGrp="1"/>
          </p:cNvSpPr>
          <p:nvPr>
            <p:ph type="dt" sz="quarter" idx="1"/>
          </p:nvPr>
        </p:nvSpPr>
        <p:spPr>
          <a:xfrm>
            <a:off x="3361269" y="0"/>
            <a:ext cx="2571433" cy="445294"/>
          </a:xfrm>
          <a:prstGeom prst="rect">
            <a:avLst/>
          </a:prstGeom>
        </p:spPr>
        <p:txBody>
          <a:bodyPr vert="horz" lIns="84792" tIns="42396" rIns="84792" bIns="42396" rtlCol="0"/>
          <a:lstStyle>
            <a:lvl1pPr algn="r">
              <a:defRPr sz="1100"/>
            </a:lvl1pPr>
          </a:lstStyle>
          <a:p>
            <a:fld id="{B6EBFDB5-BA24-40D7-894E-D0E94FA793A6}" type="datetimeFigureOut">
              <a:rPr lang="en-US" smtClean="0"/>
              <a:t>11/10/2015</a:t>
            </a:fld>
            <a:endParaRPr lang="en-US"/>
          </a:p>
        </p:txBody>
      </p:sp>
      <p:sp>
        <p:nvSpPr>
          <p:cNvPr id="4" name="Footer Placeholder 3"/>
          <p:cNvSpPr>
            <a:spLocks noGrp="1"/>
          </p:cNvSpPr>
          <p:nvPr>
            <p:ph type="ftr" sz="quarter" idx="2"/>
          </p:nvPr>
        </p:nvSpPr>
        <p:spPr>
          <a:xfrm>
            <a:off x="0" y="8459035"/>
            <a:ext cx="2571433" cy="445294"/>
          </a:xfrm>
          <a:prstGeom prst="rect">
            <a:avLst/>
          </a:prstGeom>
        </p:spPr>
        <p:txBody>
          <a:bodyPr vert="horz" lIns="84792" tIns="42396" rIns="84792" bIns="42396" rtlCol="0" anchor="b"/>
          <a:lstStyle>
            <a:lvl1pPr algn="l">
              <a:defRPr sz="1100"/>
            </a:lvl1pPr>
          </a:lstStyle>
          <a:p>
            <a:endParaRPr lang="en-US"/>
          </a:p>
        </p:txBody>
      </p:sp>
      <p:sp>
        <p:nvSpPr>
          <p:cNvPr id="5" name="Slide Number Placeholder 4"/>
          <p:cNvSpPr>
            <a:spLocks noGrp="1"/>
          </p:cNvSpPr>
          <p:nvPr>
            <p:ph type="sldNum" sz="quarter" idx="3"/>
          </p:nvPr>
        </p:nvSpPr>
        <p:spPr>
          <a:xfrm>
            <a:off x="3361269" y="8459035"/>
            <a:ext cx="2571433" cy="445294"/>
          </a:xfrm>
          <a:prstGeom prst="rect">
            <a:avLst/>
          </a:prstGeom>
        </p:spPr>
        <p:txBody>
          <a:bodyPr vert="horz" lIns="84792" tIns="42396" rIns="84792" bIns="42396" rtlCol="0" anchor="b"/>
          <a:lstStyle>
            <a:lvl1pPr algn="r">
              <a:defRPr sz="1100"/>
            </a:lvl1pPr>
          </a:lstStyle>
          <a:p>
            <a:fld id="{7F648666-337A-4596-B2BE-BFD11FDBEA4D}" type="slidenum">
              <a:rPr lang="en-US" smtClean="0"/>
              <a:t>‹#›</a:t>
            </a:fld>
            <a:endParaRPr lang="en-US"/>
          </a:p>
        </p:txBody>
      </p:sp>
    </p:spTree>
    <p:extLst>
      <p:ext uri="{BB962C8B-B14F-4D97-AF65-F5344CB8AC3E}">
        <p14:creationId xmlns:p14="http://schemas.microsoft.com/office/powerpoint/2010/main" val="35992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71433" cy="445294"/>
          </a:xfrm>
          <a:prstGeom prst="rect">
            <a:avLst/>
          </a:prstGeom>
        </p:spPr>
        <p:txBody>
          <a:bodyPr vert="horz" lIns="84792" tIns="42396" rIns="84792" bIns="42396" rtlCol="0"/>
          <a:lstStyle>
            <a:lvl1pPr algn="l">
              <a:defRPr sz="1100"/>
            </a:lvl1pPr>
          </a:lstStyle>
          <a:p>
            <a:endParaRPr lang="en-US"/>
          </a:p>
        </p:txBody>
      </p:sp>
      <p:sp>
        <p:nvSpPr>
          <p:cNvPr id="3" name="Date Placeholder 2"/>
          <p:cNvSpPr>
            <a:spLocks noGrp="1"/>
          </p:cNvSpPr>
          <p:nvPr>
            <p:ph type="dt" idx="1"/>
          </p:nvPr>
        </p:nvSpPr>
        <p:spPr>
          <a:xfrm>
            <a:off x="3361269" y="0"/>
            <a:ext cx="2571433" cy="445294"/>
          </a:xfrm>
          <a:prstGeom prst="rect">
            <a:avLst/>
          </a:prstGeom>
        </p:spPr>
        <p:txBody>
          <a:bodyPr vert="horz" lIns="84792" tIns="42396" rIns="84792" bIns="42396" rtlCol="0"/>
          <a:lstStyle>
            <a:lvl1pPr algn="r">
              <a:defRPr sz="1100"/>
            </a:lvl1pPr>
          </a:lstStyle>
          <a:p>
            <a:fld id="{5B060231-503C-46AA-ADA4-292CBBBC21CE}" type="datetimeFigureOut">
              <a:rPr lang="en-US" smtClean="0"/>
              <a:t>11/10/2015</a:t>
            </a:fld>
            <a:endParaRPr lang="en-US"/>
          </a:p>
        </p:txBody>
      </p:sp>
      <p:sp>
        <p:nvSpPr>
          <p:cNvPr id="4" name="Slide Image Placeholder 3"/>
          <p:cNvSpPr>
            <a:spLocks noGrp="1" noRot="1" noChangeAspect="1"/>
          </p:cNvSpPr>
          <p:nvPr>
            <p:ph type="sldImg" idx="2"/>
          </p:nvPr>
        </p:nvSpPr>
        <p:spPr>
          <a:xfrm>
            <a:off x="741363" y="668338"/>
            <a:ext cx="4451350" cy="3340100"/>
          </a:xfrm>
          <a:prstGeom prst="rect">
            <a:avLst/>
          </a:prstGeom>
          <a:noFill/>
          <a:ln w="12700">
            <a:solidFill>
              <a:prstClr val="black"/>
            </a:solidFill>
          </a:ln>
        </p:spPr>
        <p:txBody>
          <a:bodyPr vert="horz" lIns="84792" tIns="42396" rIns="84792" bIns="42396" rtlCol="0" anchor="ctr"/>
          <a:lstStyle/>
          <a:p>
            <a:endParaRPr lang="en-US"/>
          </a:p>
        </p:txBody>
      </p:sp>
      <p:sp>
        <p:nvSpPr>
          <p:cNvPr id="5" name="Notes Placeholder 4"/>
          <p:cNvSpPr>
            <a:spLocks noGrp="1"/>
          </p:cNvSpPr>
          <p:nvPr>
            <p:ph type="body" sz="quarter" idx="3"/>
          </p:nvPr>
        </p:nvSpPr>
        <p:spPr>
          <a:xfrm>
            <a:off x="593408" y="4230291"/>
            <a:ext cx="4747260" cy="4007644"/>
          </a:xfrm>
          <a:prstGeom prst="rect">
            <a:avLst/>
          </a:prstGeom>
        </p:spPr>
        <p:txBody>
          <a:bodyPr vert="horz" lIns="84792" tIns="42396" rIns="84792" bIns="423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459035"/>
            <a:ext cx="2571433" cy="445294"/>
          </a:xfrm>
          <a:prstGeom prst="rect">
            <a:avLst/>
          </a:prstGeom>
        </p:spPr>
        <p:txBody>
          <a:bodyPr vert="horz" lIns="84792" tIns="42396" rIns="84792" bIns="42396" rtlCol="0" anchor="b"/>
          <a:lstStyle>
            <a:lvl1pPr algn="l">
              <a:defRPr sz="1100"/>
            </a:lvl1pPr>
          </a:lstStyle>
          <a:p>
            <a:endParaRPr lang="en-US"/>
          </a:p>
        </p:txBody>
      </p:sp>
      <p:sp>
        <p:nvSpPr>
          <p:cNvPr id="7" name="Slide Number Placeholder 6"/>
          <p:cNvSpPr>
            <a:spLocks noGrp="1"/>
          </p:cNvSpPr>
          <p:nvPr>
            <p:ph type="sldNum" sz="quarter" idx="5"/>
          </p:nvPr>
        </p:nvSpPr>
        <p:spPr>
          <a:xfrm>
            <a:off x="3361269" y="8459035"/>
            <a:ext cx="2571433" cy="445294"/>
          </a:xfrm>
          <a:prstGeom prst="rect">
            <a:avLst/>
          </a:prstGeom>
        </p:spPr>
        <p:txBody>
          <a:bodyPr vert="horz" lIns="84792" tIns="42396" rIns="84792" bIns="42396" rtlCol="0" anchor="b"/>
          <a:lstStyle>
            <a:lvl1pPr algn="r">
              <a:defRPr sz="1100"/>
            </a:lvl1pPr>
          </a:lstStyle>
          <a:p>
            <a:fld id="{F008DC15-0568-4635-BF8B-944CF429D980}" type="slidenum">
              <a:rPr lang="en-US" smtClean="0"/>
              <a:t>‹#›</a:t>
            </a:fld>
            <a:endParaRPr lang="en-US"/>
          </a:p>
        </p:txBody>
      </p:sp>
    </p:spTree>
    <p:extLst>
      <p:ext uri="{BB962C8B-B14F-4D97-AF65-F5344CB8AC3E}">
        <p14:creationId xmlns:p14="http://schemas.microsoft.com/office/powerpoint/2010/main" val="283517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rofessionalstandards.nal.usd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nsica.org/wwwversion2/outside/ALLdirectoryDetails.asp?menuID=8&amp;prgID=8&amp;orgID=536&amp;status=4"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nsica.org/wwwversion2/outside/ALLdirectoryDetails.asp?menuID=8&amp;prgID=8&amp;orgID=86&amp;status=4" TargetMode="External"/><Relationship Id="rId5" Type="http://schemas.openxmlformats.org/officeDocument/2006/relationships/hyperlink" Target="https://www.ansica.org/wwwversion2/outside/ALLdirectoryDetails.asp?menuID=8&amp;prgID=8&amp;orgID=87&amp;status=4" TargetMode="External"/><Relationship Id="rId4" Type="http://schemas.openxmlformats.org/officeDocument/2006/relationships/hyperlink" Target="https://www.ansica.org/wwwversion2/outside/ALLdirectoryDetails.asp?menuID=8&amp;prgID=8&amp;orgID=122&amp;status=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8681">
              <a:defRPr/>
            </a:pPr>
            <a:r>
              <a:rPr lang="en-US" baseline="0" dirty="0" smtClean="0"/>
              <a:t>After a proposed rule and comment period, the Professional Standards Final Rule was published on March 2, 2015. </a:t>
            </a:r>
          </a:p>
          <a:p>
            <a:pPr defTabSz="838681">
              <a:defRPr/>
            </a:pPr>
            <a:endParaRPr lang="en-US" dirty="0"/>
          </a:p>
          <a:p>
            <a:pPr defTabSz="838681">
              <a:defRPr/>
            </a:pPr>
            <a:r>
              <a:rPr lang="en-US" dirty="0"/>
              <a:t>The final rule establishes minimum professional standards for school nutrition personnel who manage and operate the National School Lunch and School Breakfast Programs. </a:t>
            </a:r>
            <a:endParaRPr lang="en-US" dirty="0" smtClean="0"/>
          </a:p>
          <a:p>
            <a:pPr defTabSz="838681">
              <a:defRPr/>
            </a:pPr>
            <a:endParaRPr lang="en-US" dirty="0"/>
          </a:p>
          <a:p>
            <a:pPr defTabSz="838681">
              <a:defRPr/>
            </a:pPr>
            <a:r>
              <a:rPr lang="en-US" dirty="0" smtClean="0"/>
              <a:t>The </a:t>
            </a:r>
            <a:r>
              <a:rPr lang="en-US" dirty="0"/>
              <a:t>final rule institutes hiring standards for the selection of State and local school nutrition program directors, and requires all personnel in the school nutrition programs to complete annual continuing education (CE). </a:t>
            </a:r>
            <a:endParaRPr lang="en-US" dirty="0" smtClean="0"/>
          </a:p>
          <a:p>
            <a:pPr defTabSz="838681">
              <a:defRPr/>
            </a:pPr>
            <a:endParaRPr lang="en-US" dirty="0"/>
          </a:p>
          <a:p>
            <a:pPr defTabSz="838681">
              <a:defRPr/>
            </a:pPr>
            <a:r>
              <a:rPr lang="en-US" dirty="0" smtClean="0"/>
              <a:t>These </a:t>
            </a:r>
            <a:r>
              <a:rPr lang="en-US" dirty="0"/>
              <a:t>regulations are expected to result in consistent, national professional standards that strengthen the ability of school nutrition professionals and staff to perform their duties effectively and efficiently. </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employee hired Jan. 1 or later must complete half of the required training hours</a:t>
            </a:r>
          </a:p>
          <a:p>
            <a:endParaRPr lang="en-US" dirty="0" smtClean="0"/>
          </a:p>
          <a:p>
            <a:r>
              <a:rPr lang="en-US" dirty="0" smtClean="0"/>
              <a:t>Training  is allowed in a variety of formats and from different sources</a:t>
            </a:r>
          </a:p>
          <a:p>
            <a:pPr lvl="1"/>
            <a:r>
              <a:rPr lang="en-US" dirty="0" smtClean="0"/>
              <a:t>State agency, in-house, National Food Service Management Institute, SNA, etc.</a:t>
            </a:r>
          </a:p>
          <a:p>
            <a:pPr lvl="1"/>
            <a:r>
              <a:rPr lang="en-US" dirty="0" smtClean="0"/>
              <a:t>See: </a:t>
            </a:r>
            <a:r>
              <a:rPr lang="en-US" dirty="0" smtClean="0">
                <a:hlinkClick r:id="rId3"/>
              </a:rPr>
              <a:t>http://professionalstandards.nal.usda.gov</a:t>
            </a:r>
            <a:r>
              <a:rPr lang="en-US" dirty="0" smtClean="0"/>
              <a:t> for a list of resources. Also, Fuel Up to Win the Race to the Top, Webinars, Policy Updates, Workshops, Conferences, etc. from DPI.</a:t>
            </a:r>
          </a:p>
          <a:p>
            <a:pPr lvl="1">
              <a:buNone/>
            </a:pPr>
            <a:endParaRPr lang="en-US" dirty="0" smtClean="0"/>
          </a:p>
          <a:p>
            <a:r>
              <a:rPr lang="en-US" i="1" dirty="0" smtClean="0"/>
              <a:t>In SY 2015-2016</a:t>
            </a:r>
            <a:r>
              <a:rPr lang="en-US" dirty="0" smtClean="0"/>
              <a:t>: Training received three months prior to July 1, 2015, counts toward the first year’s training requirements for all SFA personnel</a:t>
            </a:r>
          </a:p>
          <a:p>
            <a:pPr>
              <a:buNone/>
            </a:pPr>
            <a:endParaRPr lang="en-US" dirty="0" smtClean="0"/>
          </a:p>
          <a:p>
            <a:r>
              <a:rPr lang="en-US" dirty="0" smtClean="0"/>
              <a:t>Each years’ training hours will stand alone.  Extra training hours earned in one year will not carry forward to the next year.</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topics should look familiar</a:t>
            </a:r>
            <a:r>
              <a:rPr lang="en-US" baseline="0" dirty="0" smtClean="0"/>
              <a:t> as they closely resemble the School Nutrition Association Key Areas. Each topic area has sub-topics and encompass a wide variety of areas that are relative to all Program responsibilities. </a:t>
            </a:r>
            <a:r>
              <a:rPr lang="en-US" baseline="0" dirty="0" err="1" smtClean="0"/>
              <a:t>A</a:t>
            </a:r>
            <a:r>
              <a:rPr lang="en-US" baseline="0" dirty="0" smtClean="0"/>
              <a:t> complete listing of </a:t>
            </a:r>
            <a:r>
              <a:rPr lang="en-US" dirty="0" smtClean="0"/>
              <a:t>Professional</a:t>
            </a:r>
            <a:r>
              <a:rPr lang="en-US" baseline="0" dirty="0" smtClean="0"/>
              <a:t> Standards learning topics and objectives are found at:</a:t>
            </a:r>
          </a:p>
          <a:p>
            <a:r>
              <a:rPr lang="en-US" dirty="0" smtClean="0"/>
              <a:t>http://professionalstandards.nal.usda.gov/content/professional-standards-information</a:t>
            </a:r>
          </a:p>
          <a:p>
            <a:r>
              <a:rPr lang="en-US" dirty="0" smtClean="0"/>
              <a:t>In addition, we are providing a handout that gives this information.</a:t>
            </a:r>
          </a:p>
          <a:p>
            <a:endParaRPr lang="en-US" dirty="0" smtClean="0"/>
          </a:p>
          <a:p>
            <a:r>
              <a:rPr lang="en-US" dirty="0" smtClean="0"/>
              <a:t>Continuing education provided to School Nutrition Professionals is expected to be</a:t>
            </a:r>
            <a:r>
              <a:rPr lang="en-US" baseline="0" dirty="0" smtClean="0"/>
              <a:t> relevant to the employee’s job responsibilities. For example, an central office employee who processes meal benefit applications may need instruction in Administration: </a:t>
            </a:r>
            <a:r>
              <a:rPr lang="en-US" dirty="0"/>
              <a:t>3110 ELIGIBILITY; a cashier may need </a:t>
            </a:r>
          </a:p>
          <a:p>
            <a:r>
              <a:rPr lang="en-US" dirty="0"/>
              <a:t>Operations: CASHIER AND POINT OF SERVICE (POS) 2310 REIMBURSABLE MEALS; and a SN assistant may need Operations: 2130 CULINARY SKILLS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11426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8681">
              <a:defRPr/>
            </a:pPr>
            <a:r>
              <a:rPr lang="en-US" dirty="0" smtClean="0"/>
              <a:t>Continuing Education may be obtained from a variety of sources and formats. It may be web-based or delivered</a:t>
            </a:r>
            <a:r>
              <a:rPr lang="en-US" baseline="0" dirty="0" smtClean="0"/>
              <a:t> in person. Credit hours are accumulated in 15 minute intervals which is the shortest amount of instructional time that may be counted. There are many free or low-cost options available from Food and Nutrition Services (FNS), National Food Service Management Institute (NFSMI), professional organizations such as School Nutrition Association, delivered by personnel in your own School Food Authority, from NCDPI SNS, or from commercial vendors. For example, commercial vendors may teach employees how to use a new piece of equipment, or use a new product.</a:t>
            </a:r>
          </a:p>
          <a:p>
            <a:pPr defTabSz="838681">
              <a:defRPr/>
            </a:pPr>
            <a:endParaRPr lang="en-US" dirty="0" smtClean="0"/>
          </a:p>
          <a:p>
            <a:pPr defTabSz="838681">
              <a:defRPr/>
            </a:pPr>
            <a:r>
              <a:rPr lang="en-US" dirty="0" smtClean="0"/>
              <a:t>The FNS Website</a:t>
            </a:r>
            <a:r>
              <a:rPr lang="en-US" baseline="0" dirty="0" smtClean="0"/>
              <a:t> professional standards website contains a</a:t>
            </a:r>
            <a:r>
              <a:rPr lang="en-US" dirty="0" smtClean="0"/>
              <a:t> database of learning opportunities and will be updated regularly.</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Hiring standards are based on </a:t>
            </a:r>
            <a:r>
              <a:rPr lang="en-US" b="1" dirty="0" smtClean="0"/>
              <a:t>3 LEA size categories </a:t>
            </a:r>
          </a:p>
          <a:p>
            <a:pPr lvl="1"/>
            <a:r>
              <a:rPr lang="en-US" dirty="0" smtClean="0"/>
              <a:t>2,499 or less student enrollment</a:t>
            </a:r>
          </a:p>
          <a:p>
            <a:pPr lvl="1"/>
            <a:r>
              <a:rPr lang="en-US" dirty="0" smtClean="0"/>
              <a:t>2,500-9,999 student enrollment</a:t>
            </a:r>
          </a:p>
          <a:p>
            <a:pPr lvl="1"/>
            <a:r>
              <a:rPr lang="en-US" dirty="0" smtClean="0"/>
              <a:t>10,000 or more student enrollment</a:t>
            </a:r>
          </a:p>
          <a:p>
            <a:endParaRPr lang="en-US" sz="2800" dirty="0"/>
          </a:p>
          <a:p>
            <a:r>
              <a:rPr lang="en-US" dirty="0" smtClean="0"/>
              <a:t>Educational requirements for each of these</a:t>
            </a:r>
            <a:r>
              <a:rPr lang="en-US" baseline="0" dirty="0" smtClean="0"/>
              <a:t> categories</a:t>
            </a:r>
            <a:r>
              <a:rPr lang="en-US" dirty="0" smtClean="0"/>
              <a:t> reflect the knowledge and expertise required to perform duties successfully.</a:t>
            </a:r>
          </a:p>
          <a:p>
            <a:endParaRPr lang="en-US" dirty="0" smtClean="0"/>
          </a:p>
          <a:p>
            <a:r>
              <a:rPr lang="en-US" dirty="0" smtClean="0"/>
              <a:t>We</a:t>
            </a:r>
            <a:r>
              <a:rPr lang="en-US" baseline="0" dirty="0" smtClean="0"/>
              <a:t> will briefly review each category</a:t>
            </a:r>
            <a:r>
              <a:rPr lang="en-US" dirty="0" smtClean="0"/>
              <a:t>.</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Bachelor’s degree with specific major, OR</a:t>
            </a:r>
          </a:p>
          <a:p>
            <a:pPr>
              <a:buNone/>
            </a:pPr>
            <a:endParaRPr lang="en-US" dirty="0"/>
          </a:p>
          <a:p>
            <a:r>
              <a:rPr lang="en-US" dirty="0"/>
              <a:t>Associate’s degree with specific major and at least 1 year of experience, OR</a:t>
            </a:r>
          </a:p>
          <a:p>
            <a:pPr>
              <a:buNone/>
            </a:pPr>
            <a:endParaRPr lang="en-US" dirty="0"/>
          </a:p>
          <a:p>
            <a:r>
              <a:rPr lang="en-US" dirty="0"/>
              <a:t>High school diploma (or GED) and 3 years of experience</a:t>
            </a:r>
          </a:p>
          <a:p>
            <a:pPr>
              <a:buNone/>
            </a:pPr>
            <a:endParaRPr lang="en-US" dirty="0"/>
          </a:p>
          <a:p>
            <a:r>
              <a:rPr lang="en-US" dirty="0"/>
              <a:t>For LEAs  with &lt;500 students:  State agency has discretion to approve the hiring of a director that has a high school diploma but less than 3 years of experience</a:t>
            </a:r>
          </a:p>
          <a:p>
            <a:pPr lvl="0">
              <a:buNone/>
            </a:pPr>
            <a:endParaRPr lang="en-US" b="0" dirty="0" smtClean="0"/>
          </a:p>
          <a:p>
            <a:pPr lvl="0">
              <a:buNone/>
            </a:pPr>
            <a:r>
              <a:rPr lang="en-US" b="0" dirty="0" smtClean="0"/>
              <a:t>Specific Major means:</a:t>
            </a:r>
          </a:p>
          <a:p>
            <a:pPr lvl="0">
              <a:buNone/>
            </a:pPr>
            <a:r>
              <a:rPr lang="en-US" dirty="0"/>
              <a:t>food and nutrition, food service management, dietetics, family and consumer sciences, nutrition education, culinary arts, business, or a related field</a:t>
            </a:r>
          </a:p>
          <a:p>
            <a:pPr lvl="0">
              <a:buNone/>
            </a:pPr>
            <a:endParaRPr lang="en-US" b="0" dirty="0" smtClean="0"/>
          </a:p>
          <a:p>
            <a:r>
              <a:rPr lang="en-US" b="0" dirty="0" smtClean="0"/>
              <a:t>For very small LEAs (&lt;500 students):</a:t>
            </a:r>
          </a:p>
          <a:p>
            <a:pPr lvl="1"/>
            <a:r>
              <a:rPr lang="en-US" b="0" dirty="0" smtClean="0"/>
              <a:t>State agency has discretio</a:t>
            </a:r>
            <a:r>
              <a:rPr lang="en-US" b="0" u="sng" dirty="0" smtClean="0"/>
              <a:t>n</a:t>
            </a:r>
            <a:r>
              <a:rPr lang="en-US" b="0" dirty="0" smtClean="0"/>
              <a:t> to approve the hiring of a director that has a high school diploma but less than 3 years of experience </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For mid-size LEAs (2,500 -9,999 students):</a:t>
            </a:r>
          </a:p>
          <a:p>
            <a:pPr marL="419341" lvl="1" defTabSz="838681">
              <a:defRPr/>
            </a:pPr>
            <a:r>
              <a:rPr lang="en-US" b="0" dirty="0" smtClean="0"/>
              <a:t>Bachelor’s degree with specific major</a:t>
            </a:r>
          </a:p>
          <a:p>
            <a:pPr lvl="1"/>
            <a:r>
              <a:rPr lang="en-US" b="0" dirty="0" smtClean="0"/>
              <a:t>OR</a:t>
            </a:r>
          </a:p>
          <a:p>
            <a:pPr lvl="1"/>
            <a:r>
              <a:rPr lang="en-US" b="0" dirty="0" smtClean="0"/>
              <a:t>Bachelor’s degree in any academic major and at least 2 years of relevant Program experience </a:t>
            </a:r>
          </a:p>
          <a:p>
            <a:pPr lvl="1">
              <a:buNone/>
            </a:pPr>
            <a:r>
              <a:rPr lang="en-US" b="0" dirty="0" smtClean="0"/>
              <a:t>OR</a:t>
            </a:r>
          </a:p>
          <a:p>
            <a:pPr lvl="1"/>
            <a:r>
              <a:rPr lang="en-US" b="0" dirty="0" smtClean="0"/>
              <a:t>Associate’s degree with a specific major and at least 2 years of relevant Program experience</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For large LEAs (10,000 or more students):</a:t>
            </a:r>
          </a:p>
          <a:p>
            <a:pPr marL="419341" lvl="1" defTabSz="838681">
              <a:defRPr/>
            </a:pPr>
            <a:r>
              <a:rPr lang="en-US" dirty="0"/>
              <a:t>Bachelor’s degree with specific major</a:t>
            </a:r>
          </a:p>
          <a:p>
            <a:pPr lvl="1"/>
            <a:r>
              <a:rPr lang="en-US" b="0" dirty="0" smtClean="0"/>
              <a:t>Bachelor’s degree in any academic major and at least 5 years of experience in management of school nutrition programs </a:t>
            </a:r>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795338"/>
            <a:ext cx="4451350" cy="3340100"/>
          </a:xfrm>
        </p:spPr>
      </p:sp>
      <p:sp>
        <p:nvSpPr>
          <p:cNvPr id="3" name="Notes Placeholder 2"/>
          <p:cNvSpPr>
            <a:spLocks noGrp="1"/>
          </p:cNvSpPr>
          <p:nvPr>
            <p:ph type="body" idx="1"/>
          </p:nvPr>
        </p:nvSpPr>
        <p:spPr/>
        <p:txBody>
          <a:bodyPr>
            <a:normAutofit/>
          </a:bodyPr>
          <a:lstStyle/>
          <a:p>
            <a:r>
              <a:rPr lang="en-US" b="0" dirty="0" smtClean="0"/>
              <a:t>For all LEA size categories:</a:t>
            </a:r>
          </a:p>
          <a:p>
            <a:pPr lvl="1"/>
            <a:r>
              <a:rPr lang="en-US" b="0" dirty="0" smtClean="0"/>
              <a:t>SFA director’s food safety certification is current</a:t>
            </a:r>
            <a:r>
              <a:rPr lang="en-US" b="0" baseline="0" dirty="0" smtClean="0"/>
              <a:t> within</a:t>
            </a:r>
            <a:r>
              <a:rPr lang="en-US" b="0" dirty="0" smtClean="0"/>
              <a:t> 5 years</a:t>
            </a:r>
          </a:p>
          <a:p>
            <a:pPr lvl="1"/>
            <a:r>
              <a:rPr lang="en-US" b="0" dirty="0" smtClean="0"/>
              <a:t>If</a:t>
            </a:r>
            <a:r>
              <a:rPr lang="en-US" b="0" baseline="0" dirty="0" smtClean="0"/>
              <a:t> not current, obtain certification within 30 days of hire</a:t>
            </a:r>
          </a:p>
          <a:p>
            <a:pPr lvl="1"/>
            <a:endParaRPr lang="en-US" b="0" baseline="0" dirty="0" smtClean="0"/>
          </a:p>
          <a:p>
            <a:pPr lvl="1"/>
            <a:r>
              <a:rPr lang="en-US" b="0" baseline="0" dirty="0" smtClean="0">
                <a:solidFill>
                  <a:schemeClr val="tx1"/>
                </a:solidFill>
              </a:rPr>
              <a:t>Note: There are four organizations that offer American National Standards Institute (ANSI) approved exams for </a:t>
            </a:r>
            <a:r>
              <a:rPr lang="en-US" b="0" baseline="0" dirty="0" smtClean="0"/>
              <a:t>Certified Food Protection Manager (CFPM) </a:t>
            </a:r>
            <a:r>
              <a:rPr lang="en-US" b="0" baseline="0" dirty="0" smtClean="0">
                <a:solidFill>
                  <a:schemeClr val="tx1"/>
                </a:solidFill>
              </a:rPr>
              <a:t>certification:</a:t>
            </a:r>
          </a:p>
          <a:p>
            <a:pPr marL="629011" lvl="1" indent="-209670">
              <a:buFont typeface="+mj-lt"/>
              <a:buAutoNum type="arabicPeriod"/>
            </a:pPr>
            <a:r>
              <a:rPr lang="en-US" dirty="0">
                <a:hlinkClick r:id="rId3"/>
              </a:rPr>
              <a:t>360training.com, Inc.</a:t>
            </a:r>
            <a:endParaRPr lang="en-US" sz="1000" dirty="0"/>
          </a:p>
          <a:p>
            <a:pPr marL="629011" lvl="1" indent="-209670">
              <a:buFont typeface="+mj-lt"/>
              <a:buAutoNum type="arabicPeriod"/>
            </a:pPr>
            <a:r>
              <a:rPr lang="en-US" dirty="0">
                <a:hlinkClick r:id="rId4"/>
              </a:rPr>
              <a:t>National Registry of Food Safety Professionals</a:t>
            </a:r>
            <a:endParaRPr lang="en-US" sz="1000" dirty="0"/>
          </a:p>
          <a:p>
            <a:pPr marL="629011" lvl="1" indent="-209670">
              <a:buFont typeface="+mj-lt"/>
              <a:buAutoNum type="arabicPeriod"/>
            </a:pPr>
            <a:r>
              <a:rPr lang="en-US" dirty="0">
                <a:hlinkClick r:id="rId5"/>
              </a:rPr>
              <a:t>National Restaurant Association</a:t>
            </a:r>
            <a:r>
              <a:rPr lang="en-US" dirty="0"/>
              <a:t> (</a:t>
            </a:r>
            <a:r>
              <a:rPr lang="en-US" dirty="0" err="1"/>
              <a:t>ServSafe</a:t>
            </a:r>
            <a:r>
              <a:rPr lang="en-US" baseline="30000" dirty="0"/>
              <a:t>©</a:t>
            </a:r>
            <a:r>
              <a:rPr lang="en-US" dirty="0"/>
              <a:t>)</a:t>
            </a:r>
            <a:endParaRPr lang="en-US" sz="1000" dirty="0"/>
          </a:p>
          <a:p>
            <a:pPr marL="629011" lvl="1" indent="-209670">
              <a:buFont typeface="+mj-lt"/>
              <a:buAutoNum type="arabicPeriod"/>
            </a:pPr>
            <a:r>
              <a:rPr lang="en-US" dirty="0" err="1">
                <a:hlinkClick r:id="rId6"/>
              </a:rPr>
              <a:t>Prometric</a:t>
            </a:r>
            <a:r>
              <a:rPr lang="en-US" dirty="0">
                <a:hlinkClick r:id="rId6"/>
              </a:rPr>
              <a:t> Inc.</a:t>
            </a:r>
            <a:endParaRPr lang="en-US" b="0" baseline="0" dirty="0" smtClean="0">
              <a:solidFill>
                <a:schemeClr val="tx1"/>
              </a:solidFill>
            </a:endParaRPr>
          </a:p>
          <a:p>
            <a:pPr lvl="1"/>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SFA must:</a:t>
            </a:r>
          </a:p>
          <a:p>
            <a:pPr marL="157252" indent="-157252">
              <a:buFont typeface="Arial" panose="020B0604020202020204" pitchFamily="34" charset="0"/>
              <a:buChar char="•"/>
            </a:pPr>
            <a:r>
              <a:rPr lang="en-US" dirty="0" smtClean="0"/>
              <a:t>Document compliance with the hiring standards for SFA director</a:t>
            </a:r>
          </a:p>
          <a:p>
            <a:pPr marL="157252" indent="-157252" defTabSz="838681">
              <a:buFont typeface="Arial" panose="020B0604020202020204" pitchFamily="34" charset="0"/>
              <a:buChar char="•"/>
              <a:defRPr/>
            </a:pPr>
            <a:r>
              <a:rPr lang="en-US" dirty="0" smtClean="0"/>
              <a:t>Document compliance with</a:t>
            </a:r>
            <a:r>
              <a:rPr lang="en-US" baseline="0" dirty="0" smtClean="0"/>
              <a:t> </a:t>
            </a:r>
            <a:r>
              <a:rPr lang="en-US" dirty="0" smtClean="0"/>
              <a:t>continuing education standards for all</a:t>
            </a:r>
            <a:r>
              <a:rPr lang="en-US" baseline="0" dirty="0" smtClean="0"/>
              <a:t> School Nutrition professionals</a:t>
            </a:r>
            <a:endParaRPr lang="en-US" dirty="0" smtClean="0"/>
          </a:p>
          <a:p>
            <a:pPr>
              <a:buNone/>
            </a:pPr>
            <a:endParaRPr lang="en-US" dirty="0" smtClean="0"/>
          </a:p>
          <a:p>
            <a:r>
              <a:rPr lang="en-US" dirty="0" smtClean="0"/>
              <a:t>Documentation must be available for Administrative Review and</a:t>
            </a:r>
            <a:r>
              <a:rPr lang="en-US" baseline="0" dirty="0" smtClean="0"/>
              <a:t> during technical assistance</a:t>
            </a:r>
            <a:r>
              <a:rPr lang="en-US" dirty="0" smtClean="0"/>
              <a:t>.</a:t>
            </a:r>
          </a:p>
          <a:p>
            <a:r>
              <a:rPr lang="en-US" dirty="0" smtClean="0"/>
              <a:t>As previously mentioned, USDA is</a:t>
            </a:r>
            <a:r>
              <a:rPr lang="en-US" baseline="0" dirty="0" smtClean="0"/>
              <a:t> developing an optional tracking tool and NCDPI School Nutrition Services plans to implement a Learning Management System. While these tools may be used, alternate methods are allowable as long as documentation shows compliance with the rule.</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8681">
              <a:defRPr/>
            </a:pPr>
            <a:r>
              <a:rPr lang="en-US" sz="1300" dirty="0"/>
              <a:t>The State Agency is required to monitor compliance during the Administrative review, provide technical assistance, and require corrective action for noncompliance with the rule.</a:t>
            </a:r>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has been divided into three sections section.  </a:t>
            </a:r>
          </a:p>
          <a:p>
            <a:endParaRPr lang="en-US" dirty="0"/>
          </a:p>
          <a:p>
            <a:r>
              <a:rPr lang="en-US" dirty="0" smtClean="0"/>
              <a:t>-The first section is designed to help</a:t>
            </a:r>
            <a:r>
              <a:rPr lang="en-US" baseline="0" dirty="0" smtClean="0"/>
              <a:t> you understand the rule requirements, the allowable flexibilities for the first year of implementation, and to learn about resources that may be useful to meet the requirements.</a:t>
            </a:r>
          </a:p>
          <a:p>
            <a:endParaRPr lang="en-US" dirty="0"/>
          </a:p>
          <a:p>
            <a:r>
              <a:rPr lang="en-US" dirty="0" smtClean="0"/>
              <a:t>-The second section of the presentation is comprised of 12 slides, each containing a question you are asked to answer in the off-site portion of the Administrative Review in the School Nutrition Technology System.  </a:t>
            </a:r>
          </a:p>
          <a:p>
            <a:endParaRPr lang="en-US" dirty="0"/>
          </a:p>
          <a:p>
            <a:r>
              <a:rPr lang="en-US" dirty="0" smtClean="0"/>
              <a:t>Each question will be covered with what USDA is asking each SFA to complete this first year of adoption of the Professional Standards for school nutrition employees.</a:t>
            </a:r>
          </a:p>
          <a:p>
            <a:endParaRPr lang="en-US" dirty="0"/>
          </a:p>
          <a:p>
            <a:r>
              <a:rPr lang="en-US" dirty="0" smtClean="0"/>
              <a:t>-The third section of the presentation will cover 10 questions USDA has added to the Administrative Review  that will be completed by a State Agency reviewer during the on-site portion of the AR.  These 10 question mirror the 12 that are completed off-site, and verify the answers given to the first 12 questions. </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objective for the second part of </a:t>
            </a:r>
            <a:r>
              <a:rPr lang="en-US" sz="1400" dirty="0"/>
              <a:t>this webinar is </a:t>
            </a:r>
            <a:r>
              <a:rPr lang="en-US" sz="1400" dirty="0" smtClean="0"/>
              <a:t>to –</a:t>
            </a:r>
          </a:p>
          <a:p>
            <a:endParaRPr lang="en-US" sz="1400" dirty="0"/>
          </a:p>
          <a:p>
            <a:r>
              <a:rPr lang="en-US" sz="1400" dirty="0" smtClean="0"/>
              <a:t>Discuss </a:t>
            </a:r>
            <a:r>
              <a:rPr lang="en-US" sz="1400" dirty="0"/>
              <a:t>the information required for the off-site component of the Administrative </a:t>
            </a:r>
            <a:r>
              <a:rPr lang="en-US" sz="1400" dirty="0" smtClean="0"/>
              <a:t>Review.  We have 12 off-site questions added to the AR by USDA  under section 1200 Professional Standards.</a:t>
            </a:r>
            <a:endParaRPr lang="en-US" sz="1400" dirty="0"/>
          </a:p>
          <a:p>
            <a:endParaRPr lang="en-US" sz="1400" dirty="0" smtClean="0"/>
          </a:p>
          <a:p>
            <a:r>
              <a:rPr lang="en-US" sz="1400" dirty="0" smtClean="0"/>
              <a:t>At each of these 12 questions you will find a paper clip on the right hand of the screen.  Please use this paper clip to upload any documentation you have to support your answer to the question.</a:t>
            </a:r>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20</a:t>
            </a:fld>
            <a:endParaRPr lang="en-US"/>
          </a:p>
        </p:txBody>
      </p:sp>
    </p:spTree>
    <p:extLst>
      <p:ext uri="{BB962C8B-B14F-4D97-AF65-F5344CB8AC3E}">
        <p14:creationId xmlns:p14="http://schemas.microsoft.com/office/powerpoint/2010/main" val="1847502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(1200)The first question you will see is #1200 which asks you to indicate the number of students in your Charter school, RCCI or your  school system.  At question 1200 you will simply click a radial button to indicate which range of current student enrollment your school or school system fits.. </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21</a:t>
            </a:fld>
            <a:endParaRPr lang="en-US"/>
          </a:p>
        </p:txBody>
      </p:sp>
    </p:spTree>
    <p:extLst>
      <p:ext uri="{BB962C8B-B14F-4D97-AF65-F5344CB8AC3E}">
        <p14:creationId xmlns:p14="http://schemas.microsoft.com/office/powerpoint/2010/main" val="225340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(1201) In the next question # 1201 in the School Nutrition Technology System  you will see a box beside each of the employee categories listed on the screen.  You are being asked to compile the total number of employees in each category and to list the number of employees in the corresponding box.  </a:t>
            </a:r>
            <a:endParaRPr lang="en-US" dirty="0"/>
          </a:p>
          <a:p>
            <a:r>
              <a:rPr lang="en-US" dirty="0" smtClean="0"/>
              <a:t>-The first box is a total of the director plus the number of cafeteria managers in the SFA.</a:t>
            </a:r>
          </a:p>
          <a:p>
            <a:r>
              <a:rPr lang="en-US" dirty="0"/>
              <a:t>-</a:t>
            </a:r>
            <a:r>
              <a:rPr lang="en-US" dirty="0" smtClean="0"/>
              <a:t>Full time nutrition staff would be a total of full time school nutrition central office staff and full time school based cafeteria employees (full time = 6 hours or more for school food service employees) This total excludes the managers who have already been counted.</a:t>
            </a:r>
          </a:p>
          <a:p>
            <a:endParaRPr lang="en-US" dirty="0"/>
          </a:p>
          <a:p>
            <a:r>
              <a:rPr lang="en-US" dirty="0" smtClean="0"/>
              <a:t>-Part time nutrition staff would be those central office and school site school nutrition employees working less than 6 hours per day.</a:t>
            </a:r>
          </a:p>
          <a:p>
            <a:endParaRPr lang="en-US" dirty="0"/>
          </a:p>
          <a:p>
            <a:r>
              <a:rPr lang="en-US" dirty="0" smtClean="0"/>
              <a:t>-Staff hired after January 1</a:t>
            </a:r>
            <a:r>
              <a:rPr lang="en-US" baseline="30000" dirty="0" smtClean="0"/>
              <a:t>st</a:t>
            </a:r>
            <a:r>
              <a:rPr lang="en-US" dirty="0" smtClean="0"/>
              <a:t> is the total of all employees hired after Jan 1.</a:t>
            </a:r>
          </a:p>
          <a:p>
            <a:endParaRPr lang="en-US" dirty="0"/>
          </a:p>
          <a:p>
            <a:r>
              <a:rPr lang="en-US" dirty="0" smtClean="0"/>
              <a:t>-Non-school nutrition staff that have responsibilities that include duties related to the program.  These could be warehousemen, janitors,  or other school based employees that are assigned specific duties in the cafeteria during meal service.  Please list in the comment box any non-school nutrition staff that are assigned to school nutrition. </a:t>
            </a:r>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22</a:t>
            </a:fld>
            <a:endParaRPr lang="en-US"/>
          </a:p>
        </p:txBody>
      </p:sp>
    </p:spTree>
    <p:extLst>
      <p:ext uri="{BB962C8B-B14F-4D97-AF65-F5344CB8AC3E}">
        <p14:creationId xmlns:p14="http://schemas.microsoft.com/office/powerpoint/2010/main" val="2809354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(1202) Questions a and b will have radial buttons to click yes or no.</a:t>
            </a:r>
          </a:p>
          <a:p>
            <a:endParaRPr lang="en-US" sz="1400" dirty="0"/>
          </a:p>
          <a:p>
            <a:r>
              <a:rPr lang="en-US" sz="1400" dirty="0" smtClean="0"/>
              <a:t>If you clicked yes to question a to say yes a new director was hired after July 1, 2015, determine if the new hire met the standards set for the size school system the director serves.  Also then enter into the comment box the  name of the new director, the date of hire, the educational background, and years of foodservice experience.</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23</a:t>
            </a:fld>
            <a:endParaRPr lang="en-US"/>
          </a:p>
        </p:txBody>
      </p:sp>
    </p:spTree>
    <p:extLst>
      <p:ext uri="{BB962C8B-B14F-4D97-AF65-F5344CB8AC3E}">
        <p14:creationId xmlns:p14="http://schemas.microsoft.com/office/powerpoint/2010/main" val="3769831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(1203) A and b have radial buttons to complete.  If a new SN Director has been hired click yes and enter the date of Food Safety Certification in the comments box and proceed to question 1204.</a:t>
            </a:r>
          </a:p>
          <a:p>
            <a:endParaRPr lang="en-US" sz="1400" dirty="0"/>
          </a:p>
          <a:p>
            <a:r>
              <a:rPr lang="en-US" sz="1400" dirty="0" smtClean="0"/>
              <a:t>If no, in the comments box  list the previous date within the past 5 years of completion of the required food safety  certification</a:t>
            </a:r>
            <a:r>
              <a:rPr lang="en-US" dirty="0" smtClean="0"/>
              <a:t>.</a:t>
            </a:r>
          </a:p>
          <a:p>
            <a:endParaRPr lang="en-US" dirty="0"/>
          </a:p>
          <a:p>
            <a:r>
              <a:rPr lang="en-US" sz="1400" dirty="0" smtClean="0"/>
              <a:t>Please upload a copy of the Food Safety certificate by clicking on the paperclip icon on the right side of the screen.</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24</a:t>
            </a:fld>
            <a:endParaRPr lang="en-US"/>
          </a:p>
        </p:txBody>
      </p:sp>
    </p:spTree>
    <p:extLst>
      <p:ext uri="{BB962C8B-B14F-4D97-AF65-F5344CB8AC3E}">
        <p14:creationId xmlns:p14="http://schemas.microsoft.com/office/powerpoint/2010/main" val="392764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(1204) Did the School Nutrition Program </a:t>
            </a:r>
            <a:r>
              <a:rPr lang="en-US" sz="1400" b="1" u="sng" dirty="0" smtClean="0"/>
              <a:t>Director</a:t>
            </a:r>
            <a:r>
              <a:rPr lang="en-US" sz="1400" dirty="0" smtClean="0"/>
              <a:t> meet the training requirement?  </a:t>
            </a:r>
            <a:r>
              <a:rPr lang="en-US" sz="1400" dirty="0"/>
              <a:t>F</a:t>
            </a:r>
            <a:r>
              <a:rPr lang="en-US" sz="1400" dirty="0" smtClean="0"/>
              <a:t>or 2015-16  the training requirement will be the required 8 hours of continuing education credits. </a:t>
            </a:r>
          </a:p>
          <a:p>
            <a:endParaRPr lang="en-US" sz="1400" dirty="0"/>
          </a:p>
          <a:p>
            <a:r>
              <a:rPr lang="en-US" sz="1400" dirty="0" smtClean="0"/>
              <a:t>If yes, list the continuing education events and credit hours earned in the comments section.</a:t>
            </a:r>
          </a:p>
          <a:p>
            <a:endParaRPr lang="en-US" sz="1400" dirty="0"/>
          </a:p>
          <a:p>
            <a:r>
              <a:rPr lang="en-US" sz="1400" dirty="0" smtClean="0"/>
              <a:t>If no, list the current number of continuing education events and credits earned in the comments box.  Add to the completed credits the continuing education activities and hours planned to complete in the current school year to reach the minimum required in the comments section.  </a:t>
            </a:r>
          </a:p>
          <a:p>
            <a:endParaRPr lang="en-US" sz="1400" dirty="0"/>
          </a:p>
          <a:p>
            <a:r>
              <a:rPr lang="en-US" sz="1400" dirty="0" smtClean="0"/>
              <a:t>The total hours of continuing education for 2015-16 should meet or exceed the yearly requirement of 8.</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25</a:t>
            </a:fld>
            <a:endParaRPr lang="en-US"/>
          </a:p>
        </p:txBody>
      </p:sp>
    </p:spTree>
    <p:extLst>
      <p:ext uri="{BB962C8B-B14F-4D97-AF65-F5344CB8AC3E}">
        <p14:creationId xmlns:p14="http://schemas.microsoft.com/office/powerpoint/2010/main" val="2293876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(1205) Question 1205 refers to each school nutrition</a:t>
            </a:r>
            <a:r>
              <a:rPr lang="en-US" sz="1400" b="1" u="sng" dirty="0" smtClean="0"/>
              <a:t> manager </a:t>
            </a:r>
            <a:r>
              <a:rPr lang="en-US" sz="1400" dirty="0" smtClean="0"/>
              <a:t>within your school system.  Managers are required to complete 6 hours of continuing education in the 2015-16 school year.</a:t>
            </a:r>
          </a:p>
          <a:p>
            <a:endParaRPr lang="en-US" sz="1400" dirty="0"/>
          </a:p>
          <a:p>
            <a:r>
              <a:rPr lang="en-US" sz="1400" dirty="0" smtClean="0"/>
              <a:t>To answer this question you will need to compile training documentation for each cafeteria manager to determine the number of credits each has earned and to plan additional training opportunities for those who have fallen short of the requirement. </a:t>
            </a:r>
          </a:p>
          <a:p>
            <a:endParaRPr lang="en-US" sz="1400" dirty="0"/>
          </a:p>
          <a:p>
            <a:r>
              <a:rPr lang="en-US" sz="1400" dirty="0" smtClean="0"/>
              <a:t>Please upload the training/planned training documentation at this question for each manager in the school system by clicking on the paperclip you will see in the right hand corner of the screen.</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26</a:t>
            </a:fld>
            <a:endParaRPr lang="en-US"/>
          </a:p>
        </p:txBody>
      </p:sp>
    </p:spTree>
    <p:extLst>
      <p:ext uri="{BB962C8B-B14F-4D97-AF65-F5344CB8AC3E}">
        <p14:creationId xmlns:p14="http://schemas.microsoft.com/office/powerpoint/2010/main" val="4318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(1206)Question 1206 </a:t>
            </a:r>
            <a:r>
              <a:rPr lang="en-US" sz="1400" dirty="0"/>
              <a:t>refers to each </a:t>
            </a:r>
            <a:r>
              <a:rPr lang="en-US" sz="1400" b="1" u="sng" dirty="0" smtClean="0"/>
              <a:t>full time school </a:t>
            </a:r>
            <a:r>
              <a:rPr lang="en-US" sz="1400" b="1" u="sng" dirty="0"/>
              <a:t>nutrition </a:t>
            </a:r>
            <a:r>
              <a:rPr lang="en-US" sz="1400" b="1" u="sng" dirty="0" smtClean="0"/>
              <a:t>employee  </a:t>
            </a:r>
            <a:r>
              <a:rPr lang="en-US" sz="1400" dirty="0"/>
              <a:t>within your </a:t>
            </a:r>
            <a:r>
              <a:rPr lang="en-US" sz="1400" dirty="0" smtClean="0"/>
              <a:t>school or school </a:t>
            </a:r>
            <a:r>
              <a:rPr lang="en-US" sz="1400" dirty="0"/>
              <a:t>system.  </a:t>
            </a:r>
            <a:r>
              <a:rPr lang="en-US" sz="1400" dirty="0" smtClean="0"/>
              <a:t>Full time school nutrition employees not considered a director or manager are required to have a minimum of 4 continuing education credits  in the </a:t>
            </a:r>
            <a:r>
              <a:rPr lang="en-US" sz="1400" dirty="0"/>
              <a:t>2015-16 school year.</a:t>
            </a:r>
          </a:p>
          <a:p>
            <a:endParaRPr lang="en-US" sz="1400" dirty="0"/>
          </a:p>
          <a:p>
            <a:r>
              <a:rPr lang="en-US" sz="1400" dirty="0"/>
              <a:t>To answer this question you will need to compile training documentation for each </a:t>
            </a:r>
            <a:r>
              <a:rPr lang="en-US" sz="1400" dirty="0" smtClean="0"/>
              <a:t>full time school nutrition employee to </a:t>
            </a:r>
            <a:r>
              <a:rPr lang="en-US" sz="1400" dirty="0"/>
              <a:t>determine the number of credits each has earned and </a:t>
            </a:r>
            <a:r>
              <a:rPr lang="en-US" sz="1400" dirty="0" smtClean="0"/>
              <a:t>if necessary </a:t>
            </a:r>
            <a:r>
              <a:rPr lang="en-US" sz="1400" dirty="0"/>
              <a:t>plan additional training opportunities for those who have fallen short of the requirement. </a:t>
            </a:r>
          </a:p>
          <a:p>
            <a:endParaRPr lang="en-US" sz="1400" dirty="0"/>
          </a:p>
          <a:p>
            <a:r>
              <a:rPr lang="en-US" sz="1400" dirty="0"/>
              <a:t>Please upload the training/planned training documentation at this question for each </a:t>
            </a:r>
            <a:r>
              <a:rPr lang="en-US" sz="1400" dirty="0" smtClean="0"/>
              <a:t>full  time school nutrition employee not considered a manager or director. You may upload the document by clicking on the paperclip on the right hand corner of the screen</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27</a:t>
            </a:fld>
            <a:endParaRPr lang="en-US"/>
          </a:p>
        </p:txBody>
      </p:sp>
    </p:spTree>
    <p:extLst>
      <p:ext uri="{BB962C8B-B14F-4D97-AF65-F5344CB8AC3E}">
        <p14:creationId xmlns:p14="http://schemas.microsoft.com/office/powerpoint/2010/main" val="72070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North Carolina has decided to let each school year stand alone.</a:t>
            </a:r>
          </a:p>
          <a:p>
            <a:endParaRPr lang="en-US" sz="1400" dirty="0"/>
          </a:p>
          <a:p>
            <a:r>
              <a:rPr lang="en-US" sz="1400" dirty="0" smtClean="0"/>
              <a:t>The necessary tracking of the continuing education credits for each employee should be less of a burden for each school nutrition department to keep up with if it is completed one year at a time.  </a:t>
            </a:r>
          </a:p>
          <a:p>
            <a:endParaRPr lang="en-US" sz="1400" dirty="0"/>
          </a:p>
          <a:p>
            <a:r>
              <a:rPr lang="en-US" sz="1400" dirty="0" smtClean="0"/>
              <a:t>So please answer “No” at this question.</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28</a:t>
            </a:fld>
            <a:endParaRPr lang="en-US"/>
          </a:p>
        </p:txBody>
      </p:sp>
    </p:spTree>
    <p:extLst>
      <p:ext uri="{BB962C8B-B14F-4D97-AF65-F5344CB8AC3E}">
        <p14:creationId xmlns:p14="http://schemas.microsoft.com/office/powerpoint/2010/main" val="3737334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answer to #1208 should be yes.</a:t>
            </a:r>
          </a:p>
          <a:p>
            <a:endParaRPr lang="en-US" sz="1400" dirty="0"/>
          </a:p>
          <a:p>
            <a:r>
              <a:rPr lang="en-US" sz="1400" dirty="0" smtClean="0"/>
              <a:t>In 1208 the best answer for the comment section would be to indicate  training hours are being tracked for the 2015-16 school year starting from April 1, 2015 continuing through the 2015-16 school year.</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29</a:t>
            </a:fld>
            <a:endParaRPr lang="en-US"/>
          </a:p>
        </p:txBody>
      </p:sp>
    </p:spTree>
    <p:extLst>
      <p:ext uri="{BB962C8B-B14F-4D97-AF65-F5344CB8AC3E}">
        <p14:creationId xmlns:p14="http://schemas.microsoft.com/office/powerpoint/2010/main" val="313148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8DC15-0568-4635-BF8B-944CF429D980}" type="slidenum">
              <a:rPr lang="en-US" smtClean="0"/>
              <a:t>3</a:t>
            </a:fld>
            <a:endParaRPr lang="en-US"/>
          </a:p>
        </p:txBody>
      </p:sp>
    </p:spTree>
    <p:extLst>
      <p:ext uri="{BB962C8B-B14F-4D97-AF65-F5344CB8AC3E}">
        <p14:creationId xmlns:p14="http://schemas.microsoft.com/office/powerpoint/2010/main" val="20225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 1209 a. Indicate yes or no  to whether there were employees hired after January 1</a:t>
            </a:r>
            <a:r>
              <a:rPr lang="en-US" sz="1400" baseline="30000" dirty="0" smtClean="0"/>
              <a:t>st</a:t>
            </a:r>
            <a:r>
              <a:rPr lang="en-US" sz="1400" dirty="0" smtClean="0"/>
              <a:t> of the current school year.</a:t>
            </a:r>
          </a:p>
          <a:p>
            <a:endParaRPr lang="en-US" sz="1400" dirty="0"/>
          </a:p>
          <a:p>
            <a:r>
              <a:rPr lang="en-US" sz="1400" dirty="0" smtClean="0"/>
              <a:t>If yes you will need to answer if they have met the  training hours required for those employed after Jan 1</a:t>
            </a:r>
            <a:r>
              <a:rPr lang="en-US" sz="1400" baseline="30000" dirty="0" smtClean="0"/>
              <a:t>st</a:t>
            </a:r>
            <a:r>
              <a:rPr lang="en-US" sz="1400" dirty="0"/>
              <a:t> </a:t>
            </a:r>
            <a:r>
              <a:rPr lang="en-US" sz="1400" dirty="0" smtClean="0"/>
              <a:t>which re ½ of what is required for this first year of implementation.</a:t>
            </a:r>
          </a:p>
          <a:p>
            <a:endParaRPr lang="en-US" sz="1400" dirty="0"/>
          </a:p>
          <a:p>
            <a:r>
              <a:rPr lang="en-US" sz="1400" dirty="0" smtClean="0"/>
              <a:t>Directors – 4 hours</a:t>
            </a:r>
          </a:p>
          <a:p>
            <a:r>
              <a:rPr lang="en-US" sz="1400" dirty="0" smtClean="0"/>
              <a:t>Managers – 3 hours</a:t>
            </a:r>
          </a:p>
          <a:p>
            <a:r>
              <a:rPr lang="en-US" sz="1400" dirty="0" smtClean="0"/>
              <a:t>Full time and part time staff – 2 hours</a:t>
            </a:r>
          </a:p>
          <a:p>
            <a:endParaRPr lang="en-US" sz="1400" dirty="0"/>
          </a:p>
          <a:p>
            <a:r>
              <a:rPr lang="en-US" sz="1400" dirty="0" smtClean="0"/>
              <a:t>Upload documentation listing the employees hired after January 1</a:t>
            </a:r>
            <a:r>
              <a:rPr lang="en-US" sz="1400" baseline="30000" dirty="0" smtClean="0"/>
              <a:t>st</a:t>
            </a:r>
            <a:r>
              <a:rPr lang="en-US" sz="1400" dirty="0" smtClean="0"/>
              <a:t> and the hours of credits earned and planned for each employee.</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30</a:t>
            </a:fld>
            <a:endParaRPr lang="en-US"/>
          </a:p>
        </p:txBody>
      </p:sp>
    </p:spTree>
    <p:extLst>
      <p:ext uri="{BB962C8B-B14F-4D97-AF65-F5344CB8AC3E}">
        <p14:creationId xmlns:p14="http://schemas.microsoft.com/office/powerpoint/2010/main" val="3963784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(1210)</a:t>
            </a:r>
          </a:p>
          <a:p>
            <a:r>
              <a:rPr lang="en-US" sz="1400" dirty="0"/>
              <a:t>These could be warehousemen, janitors,  or other school based employees that are assigned specific duties in the cafeteria during meal service.  </a:t>
            </a:r>
            <a:endParaRPr lang="en-US" sz="1400" dirty="0" smtClean="0"/>
          </a:p>
          <a:p>
            <a:endParaRPr lang="en-US" sz="1400" dirty="0"/>
          </a:p>
          <a:p>
            <a:r>
              <a:rPr lang="en-US" sz="1400" dirty="0" smtClean="0"/>
              <a:t>Please </a:t>
            </a:r>
            <a:r>
              <a:rPr lang="en-US" sz="1400" dirty="0"/>
              <a:t>list in the comment box any non-school nutrition staff that are assigned to school nutrition. </a:t>
            </a:r>
          </a:p>
          <a:p>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31</a:t>
            </a:fld>
            <a:endParaRPr lang="en-US"/>
          </a:p>
        </p:txBody>
      </p:sp>
    </p:spTree>
    <p:extLst>
      <p:ext uri="{BB962C8B-B14F-4D97-AF65-F5344CB8AC3E}">
        <p14:creationId xmlns:p14="http://schemas.microsoft.com/office/powerpoint/2010/main" val="963766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7" y="4224337"/>
            <a:ext cx="4747260" cy="4007644"/>
          </a:xfrm>
        </p:spPr>
        <p:txBody>
          <a:bodyPr/>
          <a:lstStyle/>
          <a:p>
            <a:r>
              <a:rPr lang="en-US" sz="1400" dirty="0" smtClean="0"/>
              <a:t>(1211) Question 1211 </a:t>
            </a:r>
            <a:r>
              <a:rPr lang="en-US" sz="1400" dirty="0"/>
              <a:t>refers to each </a:t>
            </a:r>
            <a:r>
              <a:rPr lang="en-US" sz="1400" b="1" u="sng" dirty="0" smtClean="0"/>
              <a:t>part </a:t>
            </a:r>
            <a:r>
              <a:rPr lang="en-US" sz="1400" b="1" u="sng" dirty="0"/>
              <a:t>time school nutrition employee</a:t>
            </a:r>
            <a:r>
              <a:rPr lang="en-US" sz="1400" dirty="0"/>
              <a:t>  within your school or school system.  </a:t>
            </a:r>
            <a:r>
              <a:rPr lang="en-US" sz="1400" dirty="0" smtClean="0"/>
              <a:t>Part </a:t>
            </a:r>
            <a:r>
              <a:rPr lang="en-US" sz="1400" dirty="0"/>
              <a:t>time school nutrition employees </a:t>
            </a:r>
            <a:r>
              <a:rPr lang="en-US" sz="1400" dirty="0" smtClean="0"/>
              <a:t>in the central office or in the cafeteria </a:t>
            </a:r>
            <a:r>
              <a:rPr lang="en-US" sz="1400" dirty="0"/>
              <a:t>are required to have a minimum of 4 continuing education credits  in the 2015-16 school year.</a:t>
            </a:r>
          </a:p>
          <a:p>
            <a:endParaRPr lang="en-US" sz="1400" dirty="0"/>
          </a:p>
          <a:p>
            <a:r>
              <a:rPr lang="en-US" sz="1400" dirty="0"/>
              <a:t>To answer this question you will need to compile training documentation for each </a:t>
            </a:r>
            <a:r>
              <a:rPr lang="en-US" sz="1400" dirty="0" smtClean="0"/>
              <a:t>part </a:t>
            </a:r>
            <a:r>
              <a:rPr lang="en-US" sz="1400" dirty="0"/>
              <a:t>time school nutrition employee to determine the number of credits each has earned and if necessary plan additional training opportunities for those who have fallen short of the requirement. </a:t>
            </a:r>
          </a:p>
          <a:p>
            <a:endParaRPr lang="en-US" sz="1400" dirty="0"/>
          </a:p>
          <a:p>
            <a:r>
              <a:rPr lang="en-US" sz="1400" dirty="0"/>
              <a:t>Please upload the training/planned training documentation at this question for each </a:t>
            </a:r>
            <a:r>
              <a:rPr lang="en-US" sz="1400" dirty="0" smtClean="0"/>
              <a:t>part  </a:t>
            </a:r>
            <a:r>
              <a:rPr lang="en-US" sz="1400" dirty="0"/>
              <a:t>time school nutrition </a:t>
            </a:r>
            <a:r>
              <a:rPr lang="en-US" sz="1400" dirty="0" smtClean="0"/>
              <a:t>employee. </a:t>
            </a:r>
            <a:r>
              <a:rPr lang="en-US" sz="1400" dirty="0"/>
              <a:t>You may upload the document by clicking on the paperclip on the right hand corner of the screen.</a:t>
            </a:r>
          </a:p>
          <a:p>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32</a:t>
            </a:fld>
            <a:endParaRPr lang="en-US"/>
          </a:p>
        </p:txBody>
      </p:sp>
    </p:spTree>
    <p:extLst>
      <p:ext uri="{BB962C8B-B14F-4D97-AF65-F5344CB8AC3E}">
        <p14:creationId xmlns:p14="http://schemas.microsoft.com/office/powerpoint/2010/main" val="1201538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focus of the third section of this webinar will be to </a:t>
            </a:r>
          </a:p>
          <a:p>
            <a:endParaRPr lang="en-US" sz="1400" dirty="0"/>
          </a:p>
          <a:p>
            <a:r>
              <a:rPr lang="en-US" sz="1400" dirty="0" smtClean="0"/>
              <a:t>Describe </a:t>
            </a:r>
            <a:r>
              <a:rPr lang="en-US" sz="1400" dirty="0"/>
              <a:t>the questions that will be asked during the on-site component of the Administrative </a:t>
            </a:r>
            <a:r>
              <a:rPr lang="en-US" sz="1400" dirty="0" smtClean="0"/>
              <a:t>Review.  The following questions will be answered by the review of your training documentation while the Administrative Review Team is in your SFA.</a:t>
            </a:r>
            <a:endParaRPr lang="en-US" sz="1400" dirty="0"/>
          </a:p>
          <a:p>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33</a:t>
            </a:fld>
            <a:endParaRPr lang="en-US"/>
          </a:p>
        </p:txBody>
      </p:sp>
    </p:spTree>
    <p:extLst>
      <p:ext uri="{BB962C8B-B14F-4D97-AF65-F5344CB8AC3E}">
        <p14:creationId xmlns:p14="http://schemas.microsoft.com/office/powerpoint/2010/main" val="3044366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state reviewer will review the SFA’s average daily membership as reported during the month of review on the student participation report to validate the answer given in the off-site question</a:t>
            </a:r>
            <a:r>
              <a:rPr lang="en-US" dirty="0" smtClean="0"/>
              <a:t>.</a:t>
            </a:r>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34</a:t>
            </a:fld>
            <a:endParaRPr lang="en-US"/>
          </a:p>
        </p:txBody>
      </p:sp>
    </p:spTree>
    <p:extLst>
      <p:ext uri="{BB962C8B-B14F-4D97-AF65-F5344CB8AC3E}">
        <p14:creationId xmlns:p14="http://schemas.microsoft.com/office/powerpoint/2010/main" val="2204134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reviewer will compare the list of current employees with the numbers reported in the off-site section of the Administrative review in question #1201.  </a:t>
            </a:r>
          </a:p>
          <a:p>
            <a:endParaRPr lang="en-US" dirty="0"/>
          </a:p>
          <a:p>
            <a:r>
              <a:rPr lang="en-US" dirty="0" smtClean="0"/>
              <a:t>A current listing of all school nutrition employees by position type and full or part time status must be kept updated throughout the school year in order to keep up with continuing education requirements and credits.  This updated list will be compared with the list entered earlier into the off-site question 1201  to determine if changes have been made and to report current employment. </a:t>
            </a:r>
            <a:endParaRPr lang="en-US" dirty="0"/>
          </a:p>
        </p:txBody>
      </p:sp>
      <p:sp>
        <p:nvSpPr>
          <p:cNvPr id="4" name="Slide Number Placeholder 3"/>
          <p:cNvSpPr>
            <a:spLocks noGrp="1"/>
          </p:cNvSpPr>
          <p:nvPr>
            <p:ph type="sldNum" sz="quarter" idx="10"/>
          </p:nvPr>
        </p:nvSpPr>
        <p:spPr/>
        <p:txBody>
          <a:bodyPr/>
          <a:lstStyle/>
          <a:p>
            <a:fld id="{F008DC15-0568-4635-BF8B-944CF429D980}" type="slidenum">
              <a:rPr lang="en-US" smtClean="0"/>
              <a:t>35</a:t>
            </a:fld>
            <a:endParaRPr lang="en-US"/>
          </a:p>
        </p:txBody>
      </p:sp>
    </p:spTree>
    <p:extLst>
      <p:ext uri="{BB962C8B-B14F-4D97-AF65-F5344CB8AC3E}">
        <p14:creationId xmlns:p14="http://schemas.microsoft.com/office/powerpoint/2010/main" val="3983742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Question 1214 is validation for the entries in the off-site question 1202.  If a new director has been hired the qualifications of this new employee are checked against the hiring requirements to determine if the requirements have been met..</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36</a:t>
            </a:fld>
            <a:endParaRPr lang="en-US"/>
          </a:p>
        </p:txBody>
      </p:sp>
    </p:spTree>
    <p:extLst>
      <p:ext uri="{BB962C8B-B14F-4D97-AF65-F5344CB8AC3E}">
        <p14:creationId xmlns:p14="http://schemas.microsoft.com/office/powerpoint/2010/main" val="4231692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state agency reviewer is directed to validate the Food Safety Certification of the newly hired School Nutrition Program Director in question 1215 and to list the date of the certification.</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37</a:t>
            </a:fld>
            <a:endParaRPr lang="en-US"/>
          </a:p>
        </p:txBody>
      </p:sp>
    </p:spTree>
    <p:extLst>
      <p:ext uri="{BB962C8B-B14F-4D97-AF65-F5344CB8AC3E}">
        <p14:creationId xmlns:p14="http://schemas.microsoft.com/office/powerpoint/2010/main" val="3871307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question 1216 the state reviewer is directed to review the continuing education credits of the School Nutrition Director and determine if the required 8 hours have been met. </a:t>
            </a:r>
          </a:p>
          <a:p>
            <a:endParaRPr lang="en-US" sz="1400" dirty="0"/>
          </a:p>
          <a:p>
            <a:r>
              <a:rPr lang="en-US" sz="1400" dirty="0" smtClean="0"/>
              <a:t>If the credits have not been earned by the date of the review the reviewer must record what continuing education activities the director has planned to fulfill the requirement of the 8 credits prior to the end of the school year.  </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38</a:t>
            </a:fld>
            <a:endParaRPr lang="en-US"/>
          </a:p>
        </p:txBody>
      </p:sp>
    </p:spTree>
    <p:extLst>
      <p:ext uri="{BB962C8B-B14F-4D97-AF65-F5344CB8AC3E}">
        <p14:creationId xmlns:p14="http://schemas.microsoft.com/office/powerpoint/2010/main" val="227027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question 1217 the state reviewer will validate the continuing education credits for each cafeteria manager employed in the system to determine if the required 6 credits have been earned in the current school year.</a:t>
            </a:r>
          </a:p>
          <a:p>
            <a:endParaRPr lang="en-US" sz="1400" dirty="0"/>
          </a:p>
          <a:p>
            <a:r>
              <a:rPr lang="en-US" sz="1400" dirty="0" smtClean="0"/>
              <a:t>If any managers have not met the requirements the reviewer will validate the planned trainings to ensure the manager will meet the requirements.</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39</a:t>
            </a:fld>
            <a:endParaRPr lang="en-US"/>
          </a:p>
        </p:txBody>
      </p:sp>
    </p:spTree>
    <p:extLst>
      <p:ext uri="{BB962C8B-B14F-4D97-AF65-F5344CB8AC3E}">
        <p14:creationId xmlns:p14="http://schemas.microsoft.com/office/powerpoint/2010/main" val="107686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section of this presentation is designed to help</a:t>
            </a:r>
            <a:r>
              <a:rPr lang="en-US" baseline="0" dirty="0" smtClean="0"/>
              <a:t> you understand the rule requirements, the allowable flexibilities for the first year of implementation, and to learn about resources that may be used to meet the requirements.</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Question 1218  is a duplicate of 1217 however the question  refers to validation of 1206 which concerns full time and part time school nutrition employees.  The state reviewer is asked to validate the training documentation for full time and part time school nutrition employees.</a:t>
            </a:r>
          </a:p>
          <a:p>
            <a:endParaRPr lang="en-US" sz="1400" dirty="0"/>
          </a:p>
          <a:p>
            <a:r>
              <a:rPr lang="en-US" sz="1400" dirty="0" smtClean="0"/>
              <a:t>If the training requirement of 4 continuing education credits is not met, the reviewer is asked to list expected or planned trainings.</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40</a:t>
            </a:fld>
            <a:endParaRPr lang="en-US"/>
          </a:p>
        </p:txBody>
      </p:sp>
    </p:spTree>
    <p:extLst>
      <p:ext uri="{BB962C8B-B14F-4D97-AF65-F5344CB8AC3E}">
        <p14:creationId xmlns:p14="http://schemas.microsoft.com/office/powerpoint/2010/main" val="3864171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state reviewer is asked to review the tracking documentation of the continuing education credits and determine the frequency of tracking into the </a:t>
            </a:r>
            <a:r>
              <a:rPr lang="en-US" sz="1400" smtClean="0"/>
              <a:t>tracking system.</a:t>
            </a:r>
            <a:endParaRPr lang="en-US" sz="1400" dirty="0" smtClean="0"/>
          </a:p>
          <a:p>
            <a:endParaRPr lang="en-US" sz="1400" dirty="0"/>
          </a:p>
          <a:p>
            <a:r>
              <a:rPr lang="en-US" sz="1400" dirty="0" smtClean="0"/>
              <a:t>Additionally the state reviewer will list the tracking mechanism used by the school nutrition department.</a:t>
            </a:r>
          </a:p>
          <a:p>
            <a:endParaRPr lang="en-US" sz="1400" dirty="0"/>
          </a:p>
          <a:p>
            <a:r>
              <a:rPr lang="en-US" sz="1400" dirty="0" smtClean="0"/>
              <a:t>School Nutrition Services at the State Agency is developing an on-line tracking tool for each SFA to use.  This tool is scheduled to be up and available for use by the end of November 2015.</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41</a:t>
            </a:fld>
            <a:endParaRPr lang="en-US"/>
          </a:p>
        </p:txBody>
      </p:sp>
    </p:spTree>
    <p:extLst>
      <p:ext uri="{BB962C8B-B14F-4D97-AF65-F5344CB8AC3E}">
        <p14:creationId xmlns:p14="http://schemas.microsoft.com/office/powerpoint/2010/main" val="4056293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state reviewer is asked to review the list of all employees hired after the off-site portion of the review was completed and to verify if their required training  requirements have been met. </a:t>
            </a:r>
          </a:p>
          <a:p>
            <a:endParaRPr lang="en-US" sz="1400" dirty="0"/>
          </a:p>
          <a:p>
            <a:r>
              <a:rPr lang="en-US" sz="1400" dirty="0" smtClean="0"/>
              <a:t>If the requirements have not yet been met the reviewer will assess if trainings are planned to being the employee training credits into compliance by the end of the school year.</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42</a:t>
            </a:fld>
            <a:endParaRPr lang="en-US"/>
          </a:p>
        </p:txBody>
      </p:sp>
    </p:spTree>
    <p:extLst>
      <p:ext uri="{BB962C8B-B14F-4D97-AF65-F5344CB8AC3E}">
        <p14:creationId xmlns:p14="http://schemas.microsoft.com/office/powerpoint/2010/main" val="4278906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question 1221 the state reviewer will review the list of any employees outside of the school nutrition program whose responsibilities include duties in the cafeteria to determine if required continuing education credits have been earned.  </a:t>
            </a:r>
            <a:endParaRPr lang="en-US" sz="1400" dirty="0"/>
          </a:p>
        </p:txBody>
      </p:sp>
      <p:sp>
        <p:nvSpPr>
          <p:cNvPr id="4" name="Slide Number Placeholder 3"/>
          <p:cNvSpPr>
            <a:spLocks noGrp="1"/>
          </p:cNvSpPr>
          <p:nvPr>
            <p:ph type="sldNum" sz="quarter" idx="10"/>
          </p:nvPr>
        </p:nvSpPr>
        <p:spPr/>
        <p:txBody>
          <a:bodyPr/>
          <a:lstStyle/>
          <a:p>
            <a:fld id="{F008DC15-0568-4635-BF8B-944CF429D980}" type="slidenum">
              <a:rPr lang="en-US" smtClean="0"/>
              <a:t>43</a:t>
            </a:fld>
            <a:endParaRPr lang="en-US"/>
          </a:p>
        </p:txBody>
      </p:sp>
    </p:spTree>
    <p:extLst>
      <p:ext uri="{BB962C8B-B14F-4D97-AF65-F5344CB8AC3E}">
        <p14:creationId xmlns:p14="http://schemas.microsoft.com/office/powerpoint/2010/main" val="483069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8DC15-0568-4635-BF8B-944CF429D980}" type="slidenum">
              <a:rPr lang="en-US" smtClean="0"/>
              <a:t>44</a:t>
            </a:fld>
            <a:endParaRPr lang="en-US"/>
          </a:p>
        </p:txBody>
      </p:sp>
    </p:spTree>
    <p:extLst>
      <p:ext uri="{BB962C8B-B14F-4D97-AF65-F5344CB8AC3E}">
        <p14:creationId xmlns:p14="http://schemas.microsoft.com/office/powerpoint/2010/main" val="3890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38681">
              <a:defRPr/>
            </a:pPr>
            <a:r>
              <a:rPr lang="en-US" baseline="0" dirty="0" smtClean="0"/>
              <a:t>You may find the entire rule citation (</a:t>
            </a:r>
            <a:r>
              <a:rPr lang="en-US" dirty="0" smtClean="0"/>
              <a:t>80 FR 11077) at </a:t>
            </a:r>
            <a:r>
              <a:rPr lang="en-US" b="1" u="sng" dirty="0" smtClean="0">
                <a:solidFill>
                  <a:schemeClr val="tx2">
                    <a:lumMod val="40000"/>
                    <a:lumOff val="60000"/>
                  </a:schemeClr>
                </a:solidFill>
              </a:rPr>
              <a:t>https://www.federalregister.gov/articles/2015/03/02/2015-04234/professional-standards-for-state-and-local-school-nutrition-programs-personnel-as-required-by-the</a:t>
            </a:r>
          </a:p>
          <a:p>
            <a:pPr marL="0" lvl="1" defTabSz="838681">
              <a:defRPr/>
            </a:pPr>
            <a:endParaRPr lang="en-US" dirty="0" smtClean="0"/>
          </a:p>
          <a:p>
            <a:pPr marL="0" lvl="1" defTabSz="838681">
              <a:defRPr/>
            </a:pPr>
            <a:r>
              <a:rPr lang="en-US" dirty="0" smtClean="0"/>
              <a:t>The final rule took effect on July 1, 2015 and we will discuss</a:t>
            </a:r>
            <a:r>
              <a:rPr lang="en-US" baseline="0" dirty="0" smtClean="0"/>
              <a:t> the details in this presentation. The rule established minimum hiring standards for new directors and continuing education requirements for all SFA employees.</a:t>
            </a:r>
          </a:p>
          <a:p>
            <a:pPr marL="0" lvl="1" defTabSz="838681">
              <a:defRPr/>
            </a:pPr>
            <a:r>
              <a:rPr lang="en-US" baseline="0" dirty="0" smtClean="0"/>
              <a:t>USDA has established a special website that provides much information and links to resources at the link shown on the slide:</a:t>
            </a:r>
          </a:p>
          <a:p>
            <a:pPr marL="0" lvl="1" defTabSz="838681">
              <a:defRPr/>
            </a:pPr>
            <a:r>
              <a:rPr lang="en-US" dirty="0"/>
              <a:t>http://professionalstandards.nal.usda.gov/ ….click to next slide to view</a:t>
            </a:r>
          </a:p>
          <a:p>
            <a:pPr marL="0" lvl="1" defTabSz="838681">
              <a:defRPr/>
            </a:pPr>
            <a:endParaRPr lang="en-US" dirty="0" smtClean="0"/>
          </a:p>
          <a:p>
            <a:pPr marL="0" lvl="1" defTabSz="838681">
              <a:defRPr/>
            </a:pPr>
            <a:endParaRPr lang="en-US" dirty="0" smtClean="0"/>
          </a:p>
          <a:p>
            <a:pPr marL="0" lvl="1" defTabSz="838681">
              <a:defRPr/>
            </a:pPr>
            <a:endParaRPr lang="en-US" baseline="0" dirty="0" smtClean="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screen shots of the USDA web pages for the professional standards.</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1255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rule addresses both hiring standards and continuing education standards. First, let’s look at the continuing education standards….</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02977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the annual number of continuing education hours for each job responsibility;</a:t>
            </a:r>
            <a:r>
              <a:rPr lang="en-US" baseline="0" dirty="0" smtClean="0"/>
              <a:t> however…..</a:t>
            </a:r>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38681">
              <a:defRPr/>
            </a:pPr>
            <a:r>
              <a:rPr lang="en-US" dirty="0" smtClean="0"/>
              <a:t>…The final rule phases in the annual CE standards for in School Year (</a:t>
            </a:r>
            <a:r>
              <a:rPr lang="en-US" b="1" dirty="0" smtClean="0"/>
              <a:t>SY) 2015-2016 </a:t>
            </a:r>
            <a:r>
              <a:rPr lang="en-US" b="0" dirty="0" smtClean="0"/>
              <a:t>with</a:t>
            </a:r>
            <a:r>
              <a:rPr lang="en-US" b="0" baseline="0" dirty="0" smtClean="0"/>
              <a:t> the requirements you see here. The annual requirement mentioned on the previous slide takes effect in the 2016-17 SY.</a:t>
            </a:r>
            <a:endParaRPr lang="en-US" b="1" dirty="0" smtClean="0"/>
          </a:p>
          <a:p>
            <a:endParaRPr lang="en-US" dirty="0"/>
          </a:p>
        </p:txBody>
      </p:sp>
      <p:sp>
        <p:nvSpPr>
          <p:cNvPr id="4" name="Slide Number Placeholder 3"/>
          <p:cNvSpPr>
            <a:spLocks noGrp="1"/>
          </p:cNvSpPr>
          <p:nvPr>
            <p:ph type="sldNum" sz="quarter" idx="10"/>
          </p:nvPr>
        </p:nvSpPr>
        <p:spPr/>
        <p:txBody>
          <a:bodyPr/>
          <a:lstStyle/>
          <a:p>
            <a:fld id="{F0B08EE6-4150-43DA-A56A-8884BDA9AC1E}"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7E3921-9297-4BD2-ABD2-8AC1AA693226}" type="datetimeFigureOut">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solidFill>
                <a:srgbClr val="2DA2BF">
                  <a:tint val="20000"/>
                </a:srgbClr>
              </a:solidFill>
            </a:endParaRPr>
          </a:p>
        </p:txBody>
      </p:sp>
      <p:sp>
        <p:nvSpPr>
          <p:cNvPr id="6" name="Slide Number Placeholder 5"/>
          <p:cNvSpPr>
            <a:spLocks noGrp="1"/>
          </p:cNvSpPr>
          <p:nvPr>
            <p:ph type="sldNum" sz="quarter" idx="12"/>
          </p:nvPr>
        </p:nvSpPr>
        <p:spPr/>
        <p:txBody>
          <a:bodyPr/>
          <a:lstStyle/>
          <a:p>
            <a:fld id="{5117E2DA-D0DC-4D3B-9476-7C01AC363AD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6B402-3ACD-4E59-A544-A6E6351C42DA}"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52050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E3921-9297-4BD2-ABD2-8AC1AA693226}" type="datetimeFigureOut">
              <a:rPr lang="en-US" smtClean="0">
                <a:solidFill>
                  <a:prstClr val="white"/>
                </a:solidFill>
              </a:rPr>
              <a:pPr/>
              <a:t>11/10/2015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117E2DA-D0DC-4D3B-9476-7C01AC363AD4}" type="slidenum">
              <a:rPr lang="en-US" smtClean="0">
                <a:solidFill>
                  <a:prstClr val="white"/>
                </a:solidFill>
              </a:rPr>
              <a:pPr/>
              <a:t>‹#›</a:t>
            </a:fld>
            <a:endParaRPr lang="en-US" dirty="0">
              <a:solidFill>
                <a:prstClr val="white"/>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7E3921-9297-4BD2-ABD2-8AC1AA693226}" type="datetimeFigureOut">
              <a:rPr lang="en-US" smtClean="0">
                <a:solidFill>
                  <a:prstClr val="white"/>
                </a:solidFill>
              </a:rPr>
              <a:pPr/>
              <a:t>11/10/2015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5117E2DA-D0DC-4D3B-9476-7C01AC363AD4}"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E3921-9297-4BD2-ABD2-8AC1AA693226}" type="datetimeFigureOut">
              <a:rPr lang="en-US" smtClean="0">
                <a:solidFill>
                  <a:prstClr val="white"/>
                </a:solidFill>
              </a:rPr>
              <a:pPr/>
              <a:t>11/10/2015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5117E2DA-D0DC-4D3B-9476-7C01AC363AD4}"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117E2DA-D0DC-4D3B-9476-7C01AC363AD4}" type="slidenum">
              <a:rPr lang="en-US" smtClean="0">
                <a:solidFill>
                  <a:prstClr val="black"/>
                </a:solidFill>
              </a:rPr>
              <a:pPr/>
              <a:t>‹#›</a:t>
            </a:fld>
            <a:endParaRPr lang="en-US" dirty="0">
              <a:solidFill>
                <a:prstClr val="black"/>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E3921-9297-4BD2-ABD2-8AC1AA693226}" type="datetimeFigureOut">
              <a:rPr lang="en-US" smtClean="0">
                <a:solidFill>
                  <a:prstClr val="white"/>
                </a:solidFill>
              </a:rPr>
              <a:pPr/>
              <a:t>11/10/2015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5117E2DA-D0DC-4D3B-9476-7C01AC363AD4}" type="slidenum">
              <a:rPr lang="en-US" smtClean="0">
                <a:solidFill>
                  <a:prstClr val="white"/>
                </a:solidFill>
              </a:rPr>
              <a:pPr/>
              <a:t>‹#›</a:t>
            </a:fld>
            <a:endParaRPr lang="en-US"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67E3921-9297-4BD2-ABD2-8AC1AA693226}" type="datetimeFigureOut">
              <a:rPr lang="en-US" smtClean="0">
                <a:solidFill>
                  <a:prstClr val="black"/>
                </a:solidFill>
              </a:rPr>
              <a:pPr/>
              <a:t>11/10/2015</a:t>
            </a:fld>
            <a:endParaRPr lang="en-US" dirty="0">
              <a:solidFill>
                <a:prstClr val="black"/>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17E2DA-D0DC-4D3B-9476-7C01AC363AD4}" type="slidenum">
              <a:rPr lang="en-US" smtClean="0">
                <a:solidFill>
                  <a:prstClr val="black"/>
                </a:solidFill>
              </a: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B402-3ACD-4E59-A544-A6E6351C42DA}"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88823"/>
      </p:ext>
    </p:extLst>
  </p:cSld>
  <p:clrMap bg1="lt1" tx1="dk1" bg2="lt2" tx2="dk2" accent1="accent1" accent2="accent2" accent3="accent3" accent4="accent4" accent5="accent5" accent6="accent6" hlink="hlink" folHlink="folHlink"/>
  <p:sldLayoutIdLst>
    <p:sldLayoutId id="21474838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hyperlink" Target="http://professionalstandards.nal.usd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professionalstandards.nal.usda.gov/"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791200" y="609600"/>
            <a:ext cx="3276600" cy="2457450"/>
          </a:xfrm>
          <a:prstGeom prst="rect">
            <a:avLst/>
          </a:prstGeom>
        </p:spPr>
      </p:pic>
      <p:sp>
        <p:nvSpPr>
          <p:cNvPr id="2" name="Title 1"/>
          <p:cNvSpPr>
            <a:spLocks noGrp="1"/>
          </p:cNvSpPr>
          <p:nvPr>
            <p:ph type="ctrTitle"/>
          </p:nvPr>
        </p:nvSpPr>
        <p:spPr>
          <a:xfrm>
            <a:off x="685800" y="838200"/>
            <a:ext cx="7772400" cy="2438400"/>
          </a:xfrm>
        </p:spPr>
        <p:txBody>
          <a:bodyPr>
            <a:noAutofit/>
          </a:bodyPr>
          <a:lstStyle/>
          <a:p>
            <a:pPr algn="l"/>
            <a:r>
              <a:rPr lang="en-US"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Professional </a:t>
            </a:r>
            <a:r>
              <a:rPr lang="en-US" dirty="0" smtClean="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Standards</a:t>
            </a:r>
            <a:r>
              <a:rPr lang="en-US" dirty="0" smtClean="0"/>
              <a:t/>
            </a:r>
            <a:br>
              <a:rPr lang="en-US" dirty="0" smtClean="0"/>
            </a:br>
            <a:r>
              <a:rPr lang="en-US" sz="2800" cap="none" dirty="0" smtClean="0"/>
              <a:t>What is required in the Administrative Review?</a:t>
            </a:r>
            <a:endParaRPr lang="en-US" sz="4000" i="1" cap="none" dirty="0"/>
          </a:p>
        </p:txBody>
      </p:sp>
      <p:sp>
        <p:nvSpPr>
          <p:cNvPr id="3" name="Subtitle 2"/>
          <p:cNvSpPr>
            <a:spLocks noGrp="1"/>
          </p:cNvSpPr>
          <p:nvPr>
            <p:ph type="subTitle" idx="1"/>
          </p:nvPr>
        </p:nvSpPr>
        <p:spPr>
          <a:xfrm>
            <a:off x="409362" y="3581400"/>
            <a:ext cx="8277438" cy="2514600"/>
          </a:xfrm>
        </p:spPr>
        <p:txBody>
          <a:bodyPr>
            <a:noAutofit/>
          </a:bodyPr>
          <a:lstStyle/>
          <a:p>
            <a:endParaRPr lang="en-US" dirty="0" smtClean="0"/>
          </a:p>
          <a:p>
            <a:pPr algn="ctr"/>
            <a:r>
              <a:rPr lang="en-US" dirty="0" smtClean="0"/>
              <a:t>NCDPI’s Administrative Review </a:t>
            </a:r>
            <a:r>
              <a:rPr lang="en-US" smtClean="0"/>
              <a:t>Team Leaders</a:t>
            </a:r>
          </a:p>
          <a:p>
            <a:pPr algn="ctr"/>
            <a:endParaRPr lang="en-US" dirty="0" smtClean="0"/>
          </a:p>
          <a:p>
            <a:pPr algn="ctr"/>
            <a:r>
              <a:rPr lang="en-US" dirty="0" smtClean="0"/>
              <a:t>Jeff Squires, Myra Mayse and Patty Green</a:t>
            </a:r>
            <a:endParaRPr lang="en-US" dirty="0"/>
          </a:p>
          <a:p>
            <a:pPr algn="ctr"/>
            <a:endParaRPr lang="en-US" dirty="0" smtClean="0"/>
          </a:p>
        </p:txBody>
      </p:sp>
      <p:sp>
        <p:nvSpPr>
          <p:cNvPr id="4" name="Rectangle 3"/>
          <p:cNvSpPr/>
          <p:nvPr/>
        </p:nvSpPr>
        <p:spPr>
          <a:xfrm>
            <a:off x="0" y="6251908"/>
            <a:ext cx="9144000" cy="293607"/>
          </a:xfrm>
          <a:prstGeom prst="rect">
            <a:avLst/>
          </a:prstGeom>
        </p:spPr>
        <p:txBody>
          <a:bodyPr wrap="square">
            <a:spAutoFit/>
          </a:bodyPr>
          <a:lstStyle/>
          <a:p>
            <a:pPr lvl="0" algn="ctr">
              <a:lnSpc>
                <a:spcPct val="120000"/>
              </a:lnSpc>
            </a:pPr>
            <a:r>
              <a:rPr lang="en-US" sz="1200" dirty="0">
                <a:solidFill>
                  <a:prstClr val="black"/>
                </a:solidFill>
                <a:latin typeface="Arial" panose="020B0604020202020204" pitchFamily="34" charset="0"/>
                <a:cs typeface="Arial" panose="020B0604020202020204" pitchFamily="34" charset="0"/>
              </a:rPr>
              <a:t>USDA is an equal opportunity provider and employer.</a:t>
            </a:r>
          </a:p>
        </p:txBody>
      </p:sp>
    </p:spTree>
    <p:extLst>
      <p:ext uri="{BB962C8B-B14F-4D97-AF65-F5344CB8AC3E}">
        <p14:creationId xmlns:p14="http://schemas.microsoft.com/office/powerpoint/2010/main" val="2853668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Flexibilities</a:t>
            </a:r>
            <a:endParaRPr lang="en-US" dirty="0"/>
          </a:p>
        </p:txBody>
      </p:sp>
      <p:sp>
        <p:nvSpPr>
          <p:cNvPr id="2" name="Content Placeholder 1"/>
          <p:cNvSpPr>
            <a:spLocks noGrp="1"/>
          </p:cNvSpPr>
          <p:nvPr>
            <p:ph idx="1"/>
          </p:nvPr>
        </p:nvSpPr>
        <p:spPr>
          <a:xfrm>
            <a:off x="457200" y="1905000"/>
            <a:ext cx="8229600" cy="3352800"/>
          </a:xfrm>
        </p:spPr>
        <p:txBody>
          <a:bodyPr>
            <a:normAutofit/>
          </a:bodyPr>
          <a:lstStyle/>
          <a:p>
            <a:pPr marL="457200" indent="-457200">
              <a:spcAft>
                <a:spcPts val="2400"/>
              </a:spcAft>
              <a:buClrTx/>
              <a:buSzPct val="100000"/>
            </a:pPr>
            <a:r>
              <a:rPr lang="en-US" sz="2800" dirty="0" smtClean="0"/>
              <a:t>Jan. 1 or later hire – ½ of required hours</a:t>
            </a:r>
          </a:p>
          <a:p>
            <a:pPr marL="457200" indent="-457200">
              <a:spcAft>
                <a:spcPts val="2400"/>
              </a:spcAft>
              <a:buClrTx/>
              <a:buSzPct val="100000"/>
            </a:pPr>
            <a:r>
              <a:rPr lang="en-US" sz="2800" dirty="0" smtClean="0"/>
              <a:t>Variety of educational formats allowed</a:t>
            </a:r>
          </a:p>
          <a:p>
            <a:pPr marL="457200" indent="-457200">
              <a:spcAft>
                <a:spcPts val="2400"/>
              </a:spcAft>
              <a:buClrTx/>
              <a:buSzPct val="100000"/>
            </a:pPr>
            <a:r>
              <a:rPr lang="en-US" sz="2800" dirty="0" smtClean="0"/>
              <a:t>May use hours from April 2015 through June 2015 for first year requirements</a:t>
            </a:r>
          </a:p>
        </p:txBody>
      </p:sp>
    </p:spTree>
    <p:extLst>
      <p:ext uri="{BB962C8B-B14F-4D97-AF65-F5344CB8AC3E}">
        <p14:creationId xmlns:p14="http://schemas.microsoft.com/office/powerpoint/2010/main" val="1718604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Learning Topics and Objectives</a:t>
            </a:r>
            <a:endParaRPr lang="en-US" dirty="0"/>
          </a:p>
        </p:txBody>
      </p:sp>
      <p:pic>
        <p:nvPicPr>
          <p:cNvPr id="7170" name="Picture 2" descr="C:\Users\sheld\AppData\Local\Microsoft\Windows\Temporary Internet Files\Content.IE5\5988NRQL\4786_digitalchalk-devel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886200" cy="192809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0" y="2209800"/>
            <a:ext cx="7543800" cy="3657600"/>
          </a:xfrm>
        </p:spPr>
        <p:txBody>
          <a:bodyPr>
            <a:normAutofit/>
          </a:bodyPr>
          <a:lstStyle/>
          <a:p>
            <a:pPr marL="457200" indent="-457200" algn="just">
              <a:lnSpc>
                <a:spcPct val="150000"/>
              </a:lnSpc>
              <a:buClrTx/>
              <a:buSzPct val="100000"/>
            </a:pPr>
            <a:r>
              <a:rPr lang="en-US" sz="3200" dirty="0" smtClean="0"/>
              <a:t>1000 Nutrition</a:t>
            </a:r>
          </a:p>
          <a:p>
            <a:pPr marL="457200" indent="-457200" algn="just">
              <a:lnSpc>
                <a:spcPct val="150000"/>
              </a:lnSpc>
              <a:buClrTx/>
              <a:buSzPct val="100000"/>
            </a:pPr>
            <a:r>
              <a:rPr lang="en-US" sz="3200" dirty="0" smtClean="0"/>
              <a:t>2000 Operations</a:t>
            </a:r>
          </a:p>
          <a:p>
            <a:pPr marL="457200" indent="-457200" algn="just">
              <a:lnSpc>
                <a:spcPct val="150000"/>
              </a:lnSpc>
              <a:buClrTx/>
              <a:buSzPct val="100000"/>
            </a:pPr>
            <a:r>
              <a:rPr lang="en-US" sz="3200" dirty="0" smtClean="0"/>
              <a:t>3000 Administration</a:t>
            </a:r>
          </a:p>
          <a:p>
            <a:pPr marL="457200" indent="-457200" algn="just">
              <a:lnSpc>
                <a:spcPct val="150000"/>
              </a:lnSpc>
              <a:buClrTx/>
              <a:buSzPct val="100000"/>
            </a:pPr>
            <a:r>
              <a:rPr lang="en-US" sz="3200" dirty="0" smtClean="0"/>
              <a:t>4000 Communications/Marketing</a:t>
            </a:r>
            <a:endParaRPr lang="en-US" sz="3200" dirty="0"/>
          </a:p>
        </p:txBody>
      </p:sp>
    </p:spTree>
    <p:extLst>
      <p:ext uri="{BB962C8B-B14F-4D97-AF65-F5344CB8AC3E}">
        <p14:creationId xmlns:p14="http://schemas.microsoft.com/office/powerpoint/2010/main" val="325322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Sources of CE</a:t>
            </a:r>
            <a:endParaRPr lang="en-US" b="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a:buClrTx/>
              <a:buSzPct val="100000"/>
            </a:pPr>
            <a:r>
              <a:rPr lang="en-US" dirty="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ariety of formats</a:t>
            </a:r>
          </a:p>
          <a:p>
            <a:pPr lvl="1">
              <a:buClrTx/>
              <a:buSzPct val="100000"/>
            </a:pPr>
            <a:r>
              <a:rPr lang="en-US" sz="2400" dirty="0" smtClean="0">
                <a:latin typeface="Arial" panose="020B0604020202020204" pitchFamily="34" charset="0"/>
                <a:cs typeface="Arial" panose="020B0604020202020204" pitchFamily="34" charset="0"/>
              </a:rPr>
              <a:t>Virtual/web-based and in-person</a:t>
            </a:r>
          </a:p>
          <a:p>
            <a:pPr lvl="1">
              <a:buClrTx/>
              <a:buSzPct val="100000"/>
            </a:pPr>
            <a:r>
              <a:rPr lang="en-US" sz="2400" dirty="0" smtClean="0">
                <a:latin typeface="Arial" panose="020B0604020202020204" pitchFamily="34" charset="0"/>
                <a:cs typeface="Arial" panose="020B0604020202020204" pitchFamily="34" charset="0"/>
              </a:rPr>
              <a:t>Credited in 15 minute increments</a:t>
            </a:r>
          </a:p>
          <a:p>
            <a:pPr lvl="1">
              <a:buClrTx/>
              <a:buSzPct val="100000"/>
              <a:buNone/>
            </a:pPr>
            <a:endParaRPr lang="en-US" sz="2400" dirty="0" smtClean="0">
              <a:latin typeface="Arial" panose="020B0604020202020204" pitchFamily="34" charset="0"/>
              <a:cs typeface="Arial" panose="020B0604020202020204" pitchFamily="34" charset="0"/>
            </a:endParaRPr>
          </a:p>
          <a:p>
            <a:pPr>
              <a:buClrTx/>
              <a:buSzPct val="100000"/>
            </a:pPr>
            <a:r>
              <a:rPr lang="en-US" dirty="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ariety of sources</a:t>
            </a:r>
          </a:p>
          <a:p>
            <a:pPr lvl="1">
              <a:buClrTx/>
              <a:buSzPct val="100000"/>
            </a:pPr>
            <a:r>
              <a:rPr lang="en-US" sz="2400" dirty="0" smtClean="0">
                <a:latin typeface="Arial" panose="020B0604020202020204" pitchFamily="34" charset="0"/>
                <a:cs typeface="Arial" panose="020B0604020202020204" pitchFamily="34" charset="0"/>
              </a:rPr>
              <a:t>FNS- Team Nutrition</a:t>
            </a:r>
          </a:p>
          <a:p>
            <a:pPr lvl="1">
              <a:buClrTx/>
              <a:buSzPct val="100000"/>
            </a:pPr>
            <a:r>
              <a:rPr lang="en-US" sz="2400" dirty="0" smtClean="0">
                <a:latin typeface="Arial" panose="020B0604020202020204" pitchFamily="34" charset="0"/>
                <a:cs typeface="Arial" panose="020B0604020202020204" pitchFamily="34" charset="0"/>
              </a:rPr>
              <a:t>Institute of Child Nutrition (formerly NFSMI)</a:t>
            </a:r>
          </a:p>
          <a:p>
            <a:pPr lvl="1">
              <a:buClrTx/>
              <a:buSzPct val="100000"/>
            </a:pPr>
            <a:r>
              <a:rPr lang="en-US" sz="2400" dirty="0" smtClean="0">
                <a:latin typeface="Arial" panose="020B0604020202020204" pitchFamily="34" charset="0"/>
                <a:cs typeface="Arial" panose="020B0604020202020204" pitchFamily="34" charset="0"/>
              </a:rPr>
              <a:t>Professional Associations and organizations-SNA</a:t>
            </a:r>
          </a:p>
          <a:p>
            <a:pPr lvl="1">
              <a:buClrTx/>
              <a:buSzPct val="100000"/>
            </a:pPr>
            <a:r>
              <a:rPr lang="en-US" sz="2400" dirty="0" smtClean="0">
                <a:latin typeface="Arial" panose="020B0604020202020204" pitchFamily="34" charset="0"/>
                <a:cs typeface="Arial" panose="020B0604020202020204" pitchFamily="34" charset="0"/>
              </a:rPr>
              <a:t>Within the SFA</a:t>
            </a:r>
          </a:p>
          <a:p>
            <a:pPr lvl="1">
              <a:buClrTx/>
              <a:buSzPct val="100000"/>
            </a:pPr>
            <a:r>
              <a:rPr lang="en-US" sz="2400" dirty="0" smtClean="0">
                <a:latin typeface="Arial" panose="020B0604020202020204" pitchFamily="34" charset="0"/>
                <a:cs typeface="Arial" panose="020B0604020202020204" pitchFamily="34" charset="0"/>
              </a:rPr>
              <a:t>State Agency-DPI</a:t>
            </a:r>
          </a:p>
          <a:p>
            <a:pPr lvl="1">
              <a:buClrTx/>
              <a:buSzPct val="100000"/>
            </a:pPr>
            <a:r>
              <a:rPr lang="en-US" sz="2400" dirty="0" smtClean="0">
                <a:latin typeface="Arial" panose="020B0604020202020204" pitchFamily="34" charset="0"/>
                <a:cs typeface="Arial" panose="020B0604020202020204" pitchFamily="34" charset="0"/>
              </a:rPr>
              <a:t>Commercial vendors</a:t>
            </a:r>
          </a:p>
          <a:p>
            <a:pPr lvl="1">
              <a:buNone/>
            </a:pP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914400"/>
            <a:ext cx="2560320" cy="256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992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Hiring Standards</a:t>
            </a:r>
            <a:endParaRPr lang="en-US" dirty="0"/>
          </a:p>
        </p:txBody>
      </p:sp>
      <p:sp>
        <p:nvSpPr>
          <p:cNvPr id="2" name="Content Placeholder 1"/>
          <p:cNvSpPr>
            <a:spLocks noGrp="1"/>
          </p:cNvSpPr>
          <p:nvPr>
            <p:ph idx="1"/>
          </p:nvPr>
        </p:nvSpPr>
        <p:spPr/>
        <p:txBody>
          <a:bodyPr>
            <a:normAutofit/>
          </a:bodyPr>
          <a:lstStyle/>
          <a:p>
            <a:pPr marL="0" indent="0">
              <a:buNone/>
            </a:pPr>
            <a:r>
              <a:rPr lang="en-US" dirty="0"/>
              <a:t>B</a:t>
            </a:r>
            <a:r>
              <a:rPr lang="en-US" dirty="0" smtClean="0"/>
              <a:t>ased on 3 LEA size categories: </a:t>
            </a:r>
          </a:p>
          <a:p>
            <a:pPr marL="0" indent="0">
              <a:buClrTx/>
              <a:buNone/>
            </a:pPr>
            <a:endParaRPr lang="en-US" sz="1200" dirty="0" smtClean="0"/>
          </a:p>
          <a:p>
            <a:pPr marL="804863" lvl="1" indent="-355600">
              <a:spcAft>
                <a:spcPts val="1800"/>
              </a:spcAft>
              <a:buClrTx/>
              <a:buSzPct val="100000"/>
            </a:pPr>
            <a:r>
              <a:rPr lang="en-US" sz="2400" dirty="0" smtClean="0"/>
              <a:t>2,499 </a:t>
            </a:r>
            <a:r>
              <a:rPr lang="en-US" sz="2400" dirty="0"/>
              <a:t>or less student enrollment</a:t>
            </a:r>
          </a:p>
          <a:p>
            <a:pPr marL="804863" lvl="1" indent="-355600">
              <a:spcAft>
                <a:spcPts val="1800"/>
              </a:spcAft>
              <a:buClrTx/>
              <a:buSzPct val="100000"/>
            </a:pPr>
            <a:r>
              <a:rPr lang="en-US" sz="2400" dirty="0" smtClean="0"/>
              <a:t>2,500-9,999 student enrollment</a:t>
            </a:r>
          </a:p>
          <a:p>
            <a:pPr marL="804863" lvl="1" indent="-355600">
              <a:spcAft>
                <a:spcPts val="1800"/>
              </a:spcAft>
              <a:buClrTx/>
              <a:buSzPct val="100000"/>
            </a:pPr>
            <a:r>
              <a:rPr lang="en-US" sz="2400" dirty="0" smtClean="0"/>
              <a:t>10,000 or more student enrollment</a:t>
            </a:r>
          </a:p>
          <a:p>
            <a:endParaRPr lang="en-US" dirty="0" smtClean="0"/>
          </a:p>
          <a:p>
            <a:r>
              <a:rPr lang="en-US" dirty="0" smtClean="0"/>
              <a:t>Educational requirements reflect the knowledge and expertise required to perform duties successfully</a:t>
            </a:r>
          </a:p>
        </p:txBody>
      </p:sp>
    </p:spTree>
    <p:extLst>
      <p:ext uri="{BB962C8B-B14F-4D97-AF65-F5344CB8AC3E}">
        <p14:creationId xmlns:p14="http://schemas.microsoft.com/office/powerpoint/2010/main" val="793472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Hiring Standards for Small LEAs</a:t>
            </a:r>
            <a:endParaRPr lang="en-US" dirty="0"/>
          </a:p>
        </p:txBody>
      </p:sp>
      <p:sp>
        <p:nvSpPr>
          <p:cNvPr id="2" name="Content Placeholder 1"/>
          <p:cNvSpPr>
            <a:spLocks noGrp="1"/>
          </p:cNvSpPr>
          <p:nvPr>
            <p:ph idx="1"/>
          </p:nvPr>
        </p:nvSpPr>
        <p:spPr>
          <a:xfrm>
            <a:off x="1686682" y="1562100"/>
            <a:ext cx="7086600" cy="5105400"/>
          </a:xfrm>
        </p:spPr>
        <p:txBody>
          <a:bodyPr>
            <a:normAutofit fontScale="92500" lnSpcReduction="20000"/>
          </a:bodyPr>
          <a:lstStyle/>
          <a:p>
            <a:pPr lvl="1">
              <a:buClrTx/>
              <a:buSzPct val="100000"/>
              <a:buNone/>
            </a:pPr>
            <a:endParaRPr lang="en-US" sz="2400" dirty="0" smtClean="0"/>
          </a:p>
          <a:p>
            <a:pPr marL="0" indent="0">
              <a:buClrTx/>
              <a:buSzPct val="100000"/>
              <a:buNone/>
            </a:pPr>
            <a:endParaRPr lang="en-US" dirty="0" smtClean="0"/>
          </a:p>
          <a:p>
            <a:pPr marL="0" indent="0">
              <a:buClrTx/>
              <a:buSzPct val="100000"/>
              <a:buNone/>
            </a:pPr>
            <a:r>
              <a:rPr lang="en-US" sz="3000" dirty="0" smtClean="0"/>
              <a:t>Very small LEAs (&lt;500 students):</a:t>
            </a:r>
          </a:p>
          <a:p>
            <a:pPr marL="0" indent="0">
              <a:buClrTx/>
              <a:buSzPct val="100000"/>
              <a:buNone/>
            </a:pPr>
            <a:endParaRPr lang="en-US" dirty="0" smtClean="0"/>
          </a:p>
          <a:p>
            <a:pPr marL="576263" lvl="1" indent="-301625">
              <a:buClrTx/>
              <a:buSzPct val="100000"/>
            </a:pPr>
            <a:r>
              <a:rPr lang="en-US" sz="2400" dirty="0" smtClean="0"/>
              <a:t>State Agency has discretion to approve the hiring of a director that has a high school diploma but less than 3 years of experience</a:t>
            </a:r>
          </a:p>
          <a:p>
            <a:pPr marL="576263" lvl="1" indent="-301625">
              <a:buClrTx/>
              <a:buSzPct val="100000"/>
            </a:pPr>
            <a:endParaRPr lang="en-US" sz="2400" dirty="0"/>
          </a:p>
          <a:p>
            <a:pPr marL="0" indent="0">
              <a:buNone/>
            </a:pPr>
            <a:r>
              <a:rPr lang="en-US" dirty="0"/>
              <a:t>≤ </a:t>
            </a:r>
            <a:r>
              <a:rPr lang="en-US" sz="3000" dirty="0"/>
              <a:t>2,499 students:</a:t>
            </a:r>
          </a:p>
          <a:p>
            <a:pPr marL="0" indent="0">
              <a:buClrTx/>
              <a:buSzPct val="100000"/>
              <a:buNone/>
            </a:pPr>
            <a:endParaRPr lang="en-US" dirty="0"/>
          </a:p>
          <a:p>
            <a:pPr marL="576263" lvl="1" indent="-301625">
              <a:buClrTx/>
              <a:buSzPct val="100000"/>
            </a:pPr>
            <a:r>
              <a:rPr lang="en-US" sz="2400" dirty="0"/>
              <a:t>Bachelor’s degree with specific major</a:t>
            </a:r>
          </a:p>
          <a:p>
            <a:pPr marL="576263" lvl="1" indent="-301625">
              <a:buClrTx/>
              <a:buSzPct val="100000"/>
            </a:pPr>
            <a:r>
              <a:rPr lang="en-US" sz="2400" dirty="0"/>
              <a:t>Associate’s degree with specific major with 1 year of experience</a:t>
            </a:r>
          </a:p>
          <a:p>
            <a:pPr marL="576263" lvl="1" indent="-301625">
              <a:buClrTx/>
              <a:buSzPct val="100000"/>
            </a:pPr>
            <a:r>
              <a:rPr lang="en-US" sz="2400" dirty="0"/>
              <a:t>High school diploma with 3 years of experience </a:t>
            </a:r>
          </a:p>
          <a:p>
            <a:pPr marL="576263" lvl="1" indent="-301625">
              <a:buClrTx/>
              <a:buSzPct val="100000"/>
            </a:pPr>
            <a:endParaRPr lang="en-US" sz="2400" dirty="0" smtClean="0"/>
          </a:p>
        </p:txBody>
      </p:sp>
      <p:pic>
        <p:nvPicPr>
          <p:cNvPr id="11266" name="Picture 2" descr="C:\Users\sheld\AppData\Local\Microsoft\Windows\Temporary Internet Files\Content.IE5\5988NRQL\large-Simple-Glossy-Circle-Button-Red-66.6-129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2441" y="2356971"/>
            <a:ext cx="360000" cy="3540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held\AppData\Local\Microsoft\Windows\Temporary Internet Files\Content.IE5\5988NRQL\large-Simple-Glossy-Circle-Button-Red-66.6-12987[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200" y="4114800"/>
            <a:ext cx="668482"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67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Hiring Standards for Mid-Size LEAs</a:t>
            </a:r>
            <a:endParaRPr lang="en-US" dirty="0"/>
          </a:p>
        </p:txBody>
      </p:sp>
      <p:sp>
        <p:nvSpPr>
          <p:cNvPr id="2" name="Content Placeholder 1"/>
          <p:cNvSpPr>
            <a:spLocks noGrp="1"/>
          </p:cNvSpPr>
          <p:nvPr>
            <p:ph idx="1"/>
          </p:nvPr>
        </p:nvSpPr>
        <p:spPr>
          <a:xfrm>
            <a:off x="1828800" y="1600200"/>
            <a:ext cx="6858000" cy="4876800"/>
          </a:xfrm>
        </p:spPr>
        <p:txBody>
          <a:bodyPr>
            <a:normAutofit/>
          </a:bodyPr>
          <a:lstStyle/>
          <a:p>
            <a:pPr marL="0" indent="0">
              <a:buNone/>
            </a:pPr>
            <a:r>
              <a:rPr lang="en-US" sz="2800" dirty="0" smtClean="0"/>
              <a:t>2,500 - 9,999 students:</a:t>
            </a:r>
          </a:p>
          <a:p>
            <a:pPr marL="0" indent="0">
              <a:buNone/>
            </a:pPr>
            <a:endParaRPr lang="en-US" sz="2800" dirty="0" smtClean="0"/>
          </a:p>
          <a:p>
            <a:pPr lvl="1">
              <a:spcAft>
                <a:spcPts val="1200"/>
              </a:spcAft>
              <a:buClrTx/>
              <a:buSzPct val="100000"/>
            </a:pPr>
            <a:r>
              <a:rPr lang="en-US" sz="2800" dirty="0" smtClean="0"/>
              <a:t>Bachelor’s degree with specific major</a:t>
            </a:r>
          </a:p>
          <a:p>
            <a:pPr lvl="1">
              <a:spcAft>
                <a:spcPts val="1200"/>
              </a:spcAft>
              <a:buClrTx/>
              <a:buSzPct val="100000"/>
            </a:pPr>
            <a:r>
              <a:rPr lang="en-US" sz="2800" dirty="0" smtClean="0"/>
              <a:t>Bachelor’s degree in any academic major and at least 2 years of Program experience </a:t>
            </a:r>
          </a:p>
          <a:p>
            <a:pPr lvl="1">
              <a:spcAft>
                <a:spcPts val="1200"/>
              </a:spcAft>
              <a:buClrTx/>
              <a:buSzPct val="100000"/>
            </a:pPr>
            <a:r>
              <a:rPr lang="en-US" sz="2800" dirty="0" smtClean="0"/>
              <a:t>Associate’s degree with a specific major and at least 2 years of Program experience </a:t>
            </a:r>
          </a:p>
          <a:p>
            <a:pPr lvl="1">
              <a:buNone/>
            </a:pPr>
            <a:endParaRPr lang="en-US" dirty="0" smtClean="0"/>
          </a:p>
          <a:p>
            <a:endParaRPr lang="en-US" dirty="0"/>
          </a:p>
        </p:txBody>
      </p:sp>
      <p:pic>
        <p:nvPicPr>
          <p:cNvPr id="10242" name="Picture 2" descr="C:\Users\sheld\AppData\Local\Microsoft\Windows\Temporary Internet Files\Content.IE5\5988NRQL\large-Simple-Glossy-Circle-Button-Red-66.6-129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1122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91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Hiring Standards for Large LEAs</a:t>
            </a:r>
            <a:endParaRPr lang="en-US" dirty="0"/>
          </a:p>
        </p:txBody>
      </p:sp>
      <p:sp>
        <p:nvSpPr>
          <p:cNvPr id="2" name="Content Placeholder 1"/>
          <p:cNvSpPr>
            <a:spLocks noGrp="1"/>
          </p:cNvSpPr>
          <p:nvPr>
            <p:ph idx="1"/>
          </p:nvPr>
        </p:nvSpPr>
        <p:spPr>
          <a:xfrm>
            <a:off x="2003064" y="1828800"/>
            <a:ext cx="6683735" cy="4178491"/>
          </a:xfrm>
        </p:spPr>
        <p:txBody>
          <a:bodyPr/>
          <a:lstStyle/>
          <a:p>
            <a:pPr marL="0" indent="0">
              <a:buNone/>
            </a:pPr>
            <a:r>
              <a:rPr lang="en-US" sz="2800" dirty="0" smtClean="0"/>
              <a:t>10,000 or more students:</a:t>
            </a:r>
          </a:p>
          <a:p>
            <a:pPr lvl="1"/>
            <a:endParaRPr lang="en-US" sz="2800" dirty="0" smtClean="0"/>
          </a:p>
          <a:p>
            <a:pPr lvl="1">
              <a:spcAft>
                <a:spcPts val="1200"/>
              </a:spcAft>
              <a:buClrTx/>
              <a:buSzPct val="100000"/>
            </a:pPr>
            <a:r>
              <a:rPr lang="en-US" sz="2800" dirty="0" smtClean="0"/>
              <a:t>Bachelor’s </a:t>
            </a:r>
            <a:r>
              <a:rPr lang="en-US" sz="2800" dirty="0"/>
              <a:t>degree with specific major</a:t>
            </a:r>
          </a:p>
          <a:p>
            <a:pPr lvl="1">
              <a:spcAft>
                <a:spcPts val="1200"/>
              </a:spcAft>
              <a:buClrTx/>
              <a:buSzPct val="100000"/>
            </a:pPr>
            <a:r>
              <a:rPr lang="en-US" sz="2800" dirty="0" smtClean="0"/>
              <a:t>Bachelor’s degree in any academic major and at least 5 years of experience in management of school nutrition programs</a:t>
            </a:r>
          </a:p>
        </p:txBody>
      </p:sp>
      <p:pic>
        <p:nvPicPr>
          <p:cNvPr id="9218" name="Picture 2" descr="C:\Users\sheld\AppData\Local\Microsoft\Windows\Temporary Internet Files\Content.IE5\5988NRQL\large-Simple-Glossy-Circle-Button-Red-66.6-129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1622065"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10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486400" y="3374571"/>
            <a:ext cx="3200400" cy="3200400"/>
          </a:xfrm>
          <a:prstGeom prst="rect">
            <a:avLst/>
          </a:prstGeom>
        </p:spPr>
      </p:pic>
      <p:sp>
        <p:nvSpPr>
          <p:cNvPr id="3" name="Title 2"/>
          <p:cNvSpPr>
            <a:spLocks noGrp="1"/>
          </p:cNvSpPr>
          <p:nvPr>
            <p:ph type="title"/>
          </p:nvPr>
        </p:nvSpPr>
        <p:spPr/>
        <p:txBody>
          <a:bodyPr>
            <a:normAutofit/>
          </a:bodyPr>
          <a:lstStyle/>
          <a:p>
            <a:r>
              <a:rPr lang="en-US" dirty="0" smtClean="0"/>
              <a:t>Hiring Standards for all Categories</a:t>
            </a:r>
            <a:endParaRPr lang="en-US" dirty="0"/>
          </a:p>
        </p:txBody>
      </p:sp>
      <p:sp>
        <p:nvSpPr>
          <p:cNvPr id="2" name="Content Placeholder 1"/>
          <p:cNvSpPr>
            <a:spLocks noGrp="1"/>
          </p:cNvSpPr>
          <p:nvPr>
            <p:ph idx="1"/>
          </p:nvPr>
        </p:nvSpPr>
        <p:spPr>
          <a:xfrm>
            <a:off x="457200" y="1600200"/>
            <a:ext cx="8229600" cy="685800"/>
          </a:xfrm>
        </p:spPr>
        <p:txBody>
          <a:bodyPr/>
          <a:lstStyle/>
          <a:p>
            <a:pPr marL="274320" lvl="1" indent="0">
              <a:buNone/>
            </a:pPr>
            <a:r>
              <a:rPr lang="en-US" sz="3200" dirty="0" smtClean="0"/>
              <a:t>Food </a:t>
            </a:r>
            <a:r>
              <a:rPr lang="en-US" sz="3200" dirty="0"/>
              <a:t>S</a:t>
            </a:r>
            <a:r>
              <a:rPr lang="en-US" sz="3200" dirty="0" smtClean="0"/>
              <a:t>afety Certification Required</a:t>
            </a:r>
          </a:p>
          <a:p>
            <a:pPr marL="274320" lvl="1" indent="0">
              <a:buNone/>
            </a:pPr>
            <a:endParaRPr lang="en-US" sz="1800" dirty="0" smtClean="0"/>
          </a:p>
        </p:txBody>
      </p:sp>
      <p:sp>
        <p:nvSpPr>
          <p:cNvPr id="7" name="Content Placeholder 1"/>
          <p:cNvSpPr txBox="1">
            <a:spLocks/>
          </p:cNvSpPr>
          <p:nvPr/>
        </p:nvSpPr>
        <p:spPr>
          <a:xfrm>
            <a:off x="620486" y="2362200"/>
            <a:ext cx="5170714" cy="3124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buFont typeface="Arial" pitchFamily="34" charset="0"/>
              <a:buNone/>
            </a:pPr>
            <a:endParaRPr lang="en-US" sz="1800" dirty="0" smtClean="0"/>
          </a:p>
          <a:p>
            <a:pPr marL="685800" lvl="1" indent="-411163">
              <a:spcAft>
                <a:spcPts val="1800"/>
              </a:spcAft>
              <a:buClrTx/>
              <a:buSzPct val="100000"/>
            </a:pPr>
            <a:r>
              <a:rPr lang="en-US" sz="2400" dirty="0" smtClean="0"/>
              <a:t>Food safety certification achieved within 5 years prior to the starting date</a:t>
            </a:r>
          </a:p>
          <a:p>
            <a:pPr marL="685800" lvl="1" indent="-411163">
              <a:spcAft>
                <a:spcPts val="1800"/>
              </a:spcAft>
              <a:buClrTx/>
              <a:buSzPct val="100000"/>
            </a:pPr>
            <a:r>
              <a:rPr lang="en-US" sz="2400" dirty="0" smtClean="0"/>
              <a:t>Completed within 30 days of the starting date</a:t>
            </a:r>
            <a:endParaRPr lang="en-US" sz="2400" dirty="0"/>
          </a:p>
        </p:txBody>
      </p:sp>
    </p:spTree>
    <p:extLst>
      <p:ext uri="{BB962C8B-B14F-4D97-AF65-F5344CB8AC3E}">
        <p14:creationId xmlns:p14="http://schemas.microsoft.com/office/powerpoint/2010/main" val="564224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SFA Oversight</a:t>
            </a:r>
            <a:endParaRPr lang="en-US" dirty="0"/>
          </a:p>
        </p:txBody>
      </p:sp>
      <p:sp>
        <p:nvSpPr>
          <p:cNvPr id="2" name="Content Placeholder 1"/>
          <p:cNvSpPr>
            <a:spLocks noGrp="1"/>
          </p:cNvSpPr>
          <p:nvPr>
            <p:ph idx="1"/>
          </p:nvPr>
        </p:nvSpPr>
        <p:spPr/>
        <p:txBody>
          <a:bodyPr>
            <a:normAutofit/>
          </a:bodyPr>
          <a:lstStyle/>
          <a:p>
            <a:pPr>
              <a:lnSpc>
                <a:spcPct val="120000"/>
              </a:lnSpc>
              <a:spcAft>
                <a:spcPts val="1800"/>
              </a:spcAft>
              <a:buClrTx/>
              <a:buSzPct val="100000"/>
            </a:pPr>
            <a:r>
              <a:rPr lang="en-US" sz="2800" dirty="0" smtClean="0"/>
              <a:t>Document compliance with the hiring standards for Director</a:t>
            </a:r>
          </a:p>
          <a:p>
            <a:pPr>
              <a:lnSpc>
                <a:spcPct val="120000"/>
              </a:lnSpc>
              <a:spcAft>
                <a:spcPts val="1800"/>
              </a:spcAft>
              <a:buClrTx/>
              <a:buSzPct val="100000"/>
            </a:pPr>
            <a:r>
              <a:rPr lang="en-US" sz="2800" dirty="0" smtClean="0"/>
              <a:t>Document continuing education standards for all</a:t>
            </a:r>
          </a:p>
          <a:p>
            <a:pPr>
              <a:lnSpc>
                <a:spcPct val="120000"/>
              </a:lnSpc>
              <a:spcAft>
                <a:spcPts val="1800"/>
              </a:spcAft>
              <a:buClrTx/>
              <a:buSzPct val="100000"/>
            </a:pPr>
            <a:r>
              <a:rPr lang="en-US" sz="2800" dirty="0" smtClean="0"/>
              <a:t>Documentation must be available for Administrative Review</a:t>
            </a:r>
            <a:endParaRPr lang="en-US" sz="2800" dirty="0"/>
          </a:p>
        </p:txBody>
      </p:sp>
    </p:spTree>
    <p:extLst>
      <p:ext uri="{BB962C8B-B14F-4D97-AF65-F5344CB8AC3E}">
        <p14:creationId xmlns:p14="http://schemas.microsoft.com/office/powerpoint/2010/main" val="2834437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held\AppData\Local\Microsoft\Windows\Temporary Internet Files\Content.IE5\XH7ELHPH\NorthCarolina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6802">
            <a:off x="3483428" y="3352799"/>
            <a:ext cx="5429436" cy="30601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ctr"/>
            <a:r>
              <a:rPr lang="en-US" dirty="0" smtClean="0"/>
              <a:t>State Agency Oversight</a:t>
            </a:r>
            <a:endParaRPr lang="en-US" dirty="0"/>
          </a:p>
        </p:txBody>
      </p:sp>
      <p:sp>
        <p:nvSpPr>
          <p:cNvPr id="2" name="Content Placeholder 1"/>
          <p:cNvSpPr>
            <a:spLocks noGrp="1"/>
          </p:cNvSpPr>
          <p:nvPr>
            <p:ph idx="1"/>
          </p:nvPr>
        </p:nvSpPr>
        <p:spPr>
          <a:xfrm>
            <a:off x="457200" y="1600200"/>
            <a:ext cx="6400800" cy="3048000"/>
          </a:xfrm>
        </p:spPr>
        <p:txBody>
          <a:bodyPr>
            <a:normAutofit/>
          </a:bodyPr>
          <a:lstStyle/>
          <a:p>
            <a:pPr>
              <a:spcAft>
                <a:spcPts val="1800"/>
              </a:spcAft>
              <a:buClrTx/>
              <a:buSzPct val="100000"/>
            </a:pPr>
            <a:r>
              <a:rPr lang="en-US" sz="3200" dirty="0" smtClean="0"/>
              <a:t>Compliance monitored during the Administrative Review</a:t>
            </a:r>
          </a:p>
          <a:p>
            <a:pPr>
              <a:spcAft>
                <a:spcPts val="1800"/>
              </a:spcAft>
              <a:buClrTx/>
              <a:buSzPct val="100000"/>
            </a:pPr>
            <a:r>
              <a:rPr lang="en-US" sz="3200" dirty="0" smtClean="0"/>
              <a:t>Technical assistance and corrective action for noncompliance</a:t>
            </a:r>
            <a:endParaRPr lang="en-US" sz="3200" dirty="0"/>
          </a:p>
        </p:txBody>
      </p:sp>
    </p:spTree>
    <p:extLst>
      <p:ext uri="{BB962C8B-B14F-4D97-AF65-F5344CB8AC3E}">
        <p14:creationId xmlns:p14="http://schemas.microsoft.com/office/powerpoint/2010/main" val="401103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Objectives</a:t>
            </a:r>
            <a:endParaRPr lang="en-US" sz="2200" dirty="0"/>
          </a:p>
        </p:txBody>
      </p:sp>
      <p:sp>
        <p:nvSpPr>
          <p:cNvPr id="2" name="Content Placeholder 1"/>
          <p:cNvSpPr>
            <a:spLocks noGrp="1"/>
          </p:cNvSpPr>
          <p:nvPr>
            <p:ph idx="1"/>
          </p:nvPr>
        </p:nvSpPr>
        <p:spPr/>
        <p:txBody>
          <a:bodyPr>
            <a:normAutofit/>
          </a:bodyPr>
          <a:lstStyle/>
          <a:p>
            <a:pPr marL="457200" indent="-457200">
              <a:buClrTx/>
              <a:buSzPct val="100000"/>
            </a:pPr>
            <a:r>
              <a:rPr lang="en-US" sz="2600" dirty="0" smtClean="0"/>
              <a:t>Examine basic requirements for professional standards</a:t>
            </a:r>
          </a:p>
          <a:p>
            <a:pPr marL="457200" indent="-457200">
              <a:buClrTx/>
              <a:buSzPct val="100000"/>
            </a:pPr>
            <a:endParaRPr lang="en-US" sz="2600" dirty="0" smtClean="0"/>
          </a:p>
          <a:p>
            <a:pPr marL="457200" indent="-457200">
              <a:buClrTx/>
              <a:buSzPct val="100000"/>
            </a:pPr>
            <a:r>
              <a:rPr lang="en-US" sz="2600" dirty="0" smtClean="0"/>
              <a:t>Discuss the information required for the off-site component of the Administrative Review</a:t>
            </a:r>
          </a:p>
          <a:p>
            <a:pPr marL="457200" indent="-457200">
              <a:buClrTx/>
              <a:buSzPct val="100000"/>
            </a:pPr>
            <a:endParaRPr lang="en-US" sz="2600" dirty="0" smtClean="0"/>
          </a:p>
          <a:p>
            <a:pPr marL="457200" indent="-457200">
              <a:buClrTx/>
              <a:buSzPct val="100000"/>
            </a:pPr>
            <a:r>
              <a:rPr lang="en-US" sz="2600" dirty="0" smtClean="0"/>
              <a:t>Describe the questions that will be asked during the on-site component of the Administrative Review</a:t>
            </a:r>
          </a:p>
        </p:txBody>
      </p:sp>
    </p:spTree>
    <p:extLst>
      <p:ext uri="{BB962C8B-B14F-4D97-AF65-F5344CB8AC3E}">
        <p14:creationId xmlns:p14="http://schemas.microsoft.com/office/powerpoint/2010/main" val="1889815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724400" y="914400"/>
            <a:ext cx="3276600" cy="2457450"/>
          </a:xfrm>
          <a:prstGeom prst="rect">
            <a:avLst/>
          </a:prstGeom>
        </p:spPr>
      </p:pic>
      <p:sp>
        <p:nvSpPr>
          <p:cNvPr id="2" name="Title 1"/>
          <p:cNvSpPr>
            <a:spLocks noGrp="1"/>
          </p:cNvSpPr>
          <p:nvPr>
            <p:ph type="ctrTitle"/>
          </p:nvPr>
        </p:nvSpPr>
        <p:spPr/>
        <p:txBody>
          <a:bodyPr/>
          <a:lstStyle/>
          <a:p>
            <a:r>
              <a:rPr lang="en-US" dirty="0">
                <a:solidFill>
                  <a:schemeClr val="accent1">
                    <a:lumMod val="75000"/>
                  </a:schemeClr>
                </a:solidFill>
                <a:latin typeface="Arial Rounded MT Bold" panose="020F0704030504030204" pitchFamily="34" charset="0"/>
              </a:rPr>
              <a:t>Part </a:t>
            </a:r>
            <a:r>
              <a:rPr lang="en-US" dirty="0" smtClean="0">
                <a:solidFill>
                  <a:schemeClr val="accent1">
                    <a:lumMod val="75000"/>
                  </a:schemeClr>
                </a:solidFill>
                <a:latin typeface="Arial Rounded MT Bold" panose="020F0704030504030204" pitchFamily="34" charset="0"/>
              </a:rPr>
              <a:t>Two</a:t>
            </a:r>
            <a:endParaRPr lang="en-US" dirty="0">
              <a:solidFill>
                <a:schemeClr val="accent1">
                  <a:lumMod val="75000"/>
                </a:schemeClr>
              </a:solidFill>
              <a:latin typeface="Arial Rounded MT Bold" panose="020F0704030504030204" pitchFamily="34" charset="0"/>
            </a:endParaRPr>
          </a:p>
        </p:txBody>
      </p:sp>
      <p:sp>
        <p:nvSpPr>
          <p:cNvPr id="3" name="Subtitle 2"/>
          <p:cNvSpPr>
            <a:spLocks noGrp="1"/>
          </p:cNvSpPr>
          <p:nvPr>
            <p:ph type="subTitle" idx="1"/>
          </p:nvPr>
        </p:nvSpPr>
        <p:spPr/>
        <p:txBody>
          <a:bodyPr>
            <a:normAutofit/>
          </a:bodyPr>
          <a:lstStyle/>
          <a:p>
            <a:r>
              <a:rPr lang="en-US" sz="3200" dirty="0"/>
              <a:t>Off-site </a:t>
            </a:r>
            <a:r>
              <a:rPr lang="en-US" sz="3200" dirty="0" smtClean="0"/>
              <a:t>Review</a:t>
            </a:r>
            <a:endParaRPr lang="en-US" sz="3200" dirty="0"/>
          </a:p>
        </p:txBody>
      </p:sp>
    </p:spTree>
    <p:extLst>
      <p:ext uri="{BB962C8B-B14F-4D97-AF65-F5344CB8AC3E}">
        <p14:creationId xmlns:p14="http://schemas.microsoft.com/office/powerpoint/2010/main" val="3172546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457200" y="1481328"/>
            <a:ext cx="8229600" cy="4056495"/>
          </a:xfrm>
        </p:spPr>
        <p:txBody>
          <a:bodyPr>
            <a:spAutoFit/>
          </a:bodyPr>
          <a:lstStyle/>
          <a:p>
            <a:pPr marL="1376363" indent="-1263650">
              <a:buNone/>
            </a:pPr>
            <a:r>
              <a:rPr lang="en-US" sz="3200" b="1" dirty="0" smtClean="0">
                <a:effectLst>
                  <a:outerShdw blurRad="38100" dist="38100" dir="2700000" algn="tl">
                    <a:srgbClr val="000000">
                      <a:alpha val="43137"/>
                    </a:srgbClr>
                  </a:outerShdw>
                </a:effectLst>
              </a:rPr>
              <a:t>(1200) </a:t>
            </a:r>
            <a:r>
              <a:rPr lang="en-US" sz="3200" dirty="0" smtClean="0"/>
              <a:t>	</a:t>
            </a:r>
          </a:p>
          <a:p>
            <a:pPr marL="1376363" indent="-1263650">
              <a:buNone/>
            </a:pPr>
            <a:endParaRPr lang="en-US" sz="2400" dirty="0"/>
          </a:p>
          <a:p>
            <a:pPr marL="1376363" indent="-1263650">
              <a:buNone/>
            </a:pPr>
            <a:r>
              <a:rPr lang="en-US" sz="2800" dirty="0" smtClean="0"/>
              <a:t>What is the LEA Student Enrollment?</a:t>
            </a:r>
          </a:p>
          <a:p>
            <a:pPr marL="1344168" lvl="3" indent="-457200">
              <a:lnSpc>
                <a:spcPct val="140000"/>
              </a:lnSpc>
              <a:buClrTx/>
              <a:buFont typeface="+mj-lt"/>
              <a:buAutoNum type="alphaLcParenR"/>
            </a:pPr>
            <a:r>
              <a:rPr lang="en-US" sz="2800" dirty="0" smtClean="0"/>
              <a:t>2499 or less</a:t>
            </a:r>
          </a:p>
          <a:p>
            <a:pPr marL="1344168" lvl="3" indent="-457200">
              <a:lnSpc>
                <a:spcPct val="140000"/>
              </a:lnSpc>
              <a:buClrTx/>
              <a:buFont typeface="+mj-lt"/>
              <a:buAutoNum type="alphaLcParenR"/>
            </a:pPr>
            <a:r>
              <a:rPr lang="en-US" sz="2800" dirty="0" smtClean="0"/>
              <a:t>2500 – 9,999</a:t>
            </a:r>
          </a:p>
          <a:p>
            <a:pPr marL="1344168" lvl="3" indent="-457200">
              <a:lnSpc>
                <a:spcPct val="140000"/>
              </a:lnSpc>
              <a:buClrTx/>
              <a:buFont typeface="+mj-lt"/>
              <a:buAutoNum type="alphaLcParenR"/>
            </a:pPr>
            <a:r>
              <a:rPr lang="en-US" sz="2800" dirty="0" smtClean="0"/>
              <a:t>10,000 or more</a:t>
            </a:r>
          </a:p>
          <a:p>
            <a:pPr marL="624078" indent="-514350">
              <a:buFont typeface="+mj-lt"/>
              <a:buAutoNum type="alphaLcParenR"/>
            </a:pPr>
            <a:endParaRPr lang="en-US" sz="2400" dirty="0"/>
          </a:p>
        </p:txBody>
      </p:sp>
    </p:spTree>
    <p:extLst>
      <p:ext uri="{BB962C8B-B14F-4D97-AF65-F5344CB8AC3E}">
        <p14:creationId xmlns:p14="http://schemas.microsoft.com/office/powerpoint/2010/main" val="1026527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304800" y="1481328"/>
            <a:ext cx="8382000" cy="4475071"/>
          </a:xfrm>
        </p:spPr>
        <p:txBody>
          <a:bodyPr wrap="square">
            <a:spAutoFit/>
          </a:bodyPr>
          <a:lstStyle/>
          <a:p>
            <a:pPr marL="109538" indent="0">
              <a:buNone/>
            </a:pPr>
            <a:r>
              <a:rPr lang="en-US" sz="3200" b="1" dirty="0" smtClean="0">
                <a:effectLst>
                  <a:outerShdw blurRad="38100" dist="38100" dir="2700000" algn="tl">
                    <a:srgbClr val="000000">
                      <a:alpha val="43137"/>
                    </a:srgbClr>
                  </a:outerShdw>
                </a:effectLst>
              </a:rPr>
              <a:t>(1201</a:t>
            </a:r>
            <a:r>
              <a:rPr lang="en-US" sz="3200" b="1" smtClean="0">
                <a:effectLst>
                  <a:outerShdw blurRad="38100" dist="38100" dir="2700000" algn="tl">
                    <a:srgbClr val="000000">
                      <a:alpha val="43137"/>
                    </a:srgbClr>
                  </a:outerShdw>
                </a:effectLst>
              </a:rPr>
              <a:t>) </a:t>
            </a:r>
            <a:r>
              <a:rPr lang="en-US" sz="3200" smtClean="0"/>
              <a:t> </a:t>
            </a:r>
          </a:p>
          <a:p>
            <a:pPr marL="109538" indent="0">
              <a:buNone/>
            </a:pPr>
            <a:endParaRPr lang="en-US" sz="2400" dirty="0"/>
          </a:p>
          <a:p>
            <a:pPr marL="109538" indent="0">
              <a:buNone/>
            </a:pPr>
            <a:r>
              <a:rPr lang="en-US" sz="2000" dirty="0" smtClean="0"/>
              <a:t>List the employee count for each of the following:</a:t>
            </a:r>
          </a:p>
          <a:p>
            <a:pPr marL="1257300" lvl="2" indent="-342900">
              <a:lnSpc>
                <a:spcPct val="150000"/>
              </a:lnSpc>
              <a:buClrTx/>
              <a:buFont typeface="Wingdings" panose="05000000000000000000" pitchFamily="2" charset="2"/>
              <a:buChar char="Ø"/>
            </a:pPr>
            <a:r>
              <a:rPr lang="en-US" sz="2000" dirty="0" smtClean="0"/>
              <a:t>Directors/Managers</a:t>
            </a:r>
          </a:p>
          <a:p>
            <a:pPr marL="1257300" lvl="2" indent="-342900">
              <a:lnSpc>
                <a:spcPct val="150000"/>
              </a:lnSpc>
              <a:buClrTx/>
              <a:buFont typeface="Wingdings" panose="05000000000000000000" pitchFamily="2" charset="2"/>
              <a:buChar char="Ø"/>
            </a:pPr>
            <a:r>
              <a:rPr lang="en-US" sz="2000" dirty="0" smtClean="0"/>
              <a:t>Full Time Nutrition Staff</a:t>
            </a:r>
          </a:p>
          <a:p>
            <a:pPr marL="1257300" lvl="2" indent="-342900">
              <a:lnSpc>
                <a:spcPct val="150000"/>
              </a:lnSpc>
              <a:buClrTx/>
              <a:buFont typeface="Wingdings" panose="05000000000000000000" pitchFamily="2" charset="2"/>
              <a:buChar char="Ø"/>
            </a:pPr>
            <a:r>
              <a:rPr lang="en-US" sz="2000" dirty="0" smtClean="0"/>
              <a:t>Part Time Nutrition Staff</a:t>
            </a:r>
          </a:p>
          <a:p>
            <a:pPr marL="1257300" lvl="2" indent="-342900">
              <a:lnSpc>
                <a:spcPct val="150000"/>
              </a:lnSpc>
              <a:buClrTx/>
              <a:buFont typeface="Wingdings" panose="05000000000000000000" pitchFamily="2" charset="2"/>
              <a:buChar char="Ø"/>
            </a:pPr>
            <a:r>
              <a:rPr lang="en-US" sz="2000" dirty="0" smtClean="0"/>
              <a:t>Staff hired after January 1 of the School Year being reviewed</a:t>
            </a:r>
          </a:p>
          <a:p>
            <a:pPr marL="1257300" lvl="2" indent="-342900">
              <a:lnSpc>
                <a:spcPct val="150000"/>
              </a:lnSpc>
              <a:buClrTx/>
              <a:buFont typeface="Wingdings" panose="05000000000000000000" pitchFamily="2" charset="2"/>
              <a:buChar char="Ø"/>
            </a:pPr>
            <a:r>
              <a:rPr lang="en-US" sz="2000" dirty="0" smtClean="0"/>
              <a:t>Non-school nutrition staff that have responsibilities that include duties related to the program	</a:t>
            </a:r>
            <a:endParaRPr lang="en-US" sz="2000" dirty="0"/>
          </a:p>
        </p:txBody>
      </p:sp>
    </p:spTree>
    <p:extLst>
      <p:ext uri="{BB962C8B-B14F-4D97-AF65-F5344CB8AC3E}">
        <p14:creationId xmlns:p14="http://schemas.microsoft.com/office/powerpoint/2010/main" val="2590586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457200" y="1295400"/>
            <a:ext cx="8229600" cy="5071872"/>
          </a:xfrm>
        </p:spPr>
        <p:txBody>
          <a:bodyPr>
            <a:normAutofit/>
          </a:bodyPr>
          <a:lstStyle/>
          <a:p>
            <a:pPr marL="109728" indent="0">
              <a:buNone/>
            </a:pPr>
            <a:r>
              <a:rPr lang="en-US" sz="3200" b="1" dirty="0" smtClean="0">
                <a:effectLst>
                  <a:outerShdw blurRad="38100" dist="38100" dir="2700000" algn="tl">
                    <a:srgbClr val="000000">
                      <a:alpha val="43137"/>
                    </a:srgbClr>
                  </a:outerShdw>
                </a:effectLst>
              </a:rPr>
              <a:t>(1202)</a:t>
            </a:r>
            <a:r>
              <a:rPr lang="en-US" sz="3200" dirty="0" smtClean="0">
                <a:effectLst>
                  <a:outerShdw blurRad="38100" dist="38100" dir="2700000" algn="tl">
                    <a:srgbClr val="000000">
                      <a:alpha val="43137"/>
                    </a:srgbClr>
                  </a:outerShdw>
                </a:effectLst>
              </a:rPr>
              <a:t> </a:t>
            </a:r>
          </a:p>
          <a:p>
            <a:pPr marL="109728" indent="0">
              <a:buNone/>
            </a:pPr>
            <a:endParaRPr lang="en-US" dirty="0"/>
          </a:p>
          <a:p>
            <a:pPr marL="624078" indent="-514350">
              <a:buClrTx/>
              <a:buSzPct val="100000"/>
              <a:buFont typeface="+mj-lt"/>
              <a:buAutoNum type="alphaLcPeriod"/>
            </a:pPr>
            <a:r>
              <a:rPr lang="en-US" sz="2400" dirty="0" smtClean="0"/>
              <a:t>Has the SFA hired any new directors on or after July 1, 2015? If no. proceed to 1203.</a:t>
            </a:r>
          </a:p>
          <a:p>
            <a:pPr marL="109728" indent="0">
              <a:buClrTx/>
              <a:buSzPct val="100000"/>
              <a:buNone/>
            </a:pPr>
            <a:r>
              <a:rPr lang="en-US" sz="2400" dirty="0" smtClean="0"/>
              <a:t>	</a:t>
            </a:r>
          </a:p>
          <a:p>
            <a:pPr marL="109728" indent="0">
              <a:buClrTx/>
              <a:buSzPct val="100000"/>
              <a:buNone/>
            </a:pPr>
            <a:r>
              <a:rPr lang="en-US" sz="2400" dirty="0" smtClean="0"/>
              <a:t>		YES	NO </a:t>
            </a:r>
          </a:p>
          <a:p>
            <a:pPr marL="109728" indent="0">
              <a:buClrTx/>
              <a:buSzPct val="100000"/>
              <a:buNone/>
            </a:pPr>
            <a:endParaRPr lang="en-US" sz="2400" dirty="0"/>
          </a:p>
          <a:p>
            <a:pPr marL="624078" indent="-514350">
              <a:buClrTx/>
              <a:buSzPct val="100000"/>
              <a:buFont typeface="+mj-lt"/>
              <a:buAutoNum type="alphaLcPeriod" startAt="2"/>
            </a:pPr>
            <a:r>
              <a:rPr lang="en-US" sz="2400" dirty="0" smtClean="0"/>
              <a:t>If a new School Nutrition Program Director has been hired, did they meet the hiring standard requirements?</a:t>
            </a:r>
          </a:p>
          <a:p>
            <a:pPr marL="109728" indent="0">
              <a:buNone/>
            </a:pPr>
            <a:r>
              <a:rPr lang="en-US" sz="2400" dirty="0"/>
              <a:t>	</a:t>
            </a:r>
            <a:endParaRPr lang="en-US" sz="2400" dirty="0" smtClean="0"/>
          </a:p>
          <a:p>
            <a:pPr marL="109728" indent="0">
              <a:buNone/>
            </a:pPr>
            <a:r>
              <a:rPr lang="en-US" sz="2400" dirty="0"/>
              <a:t>	</a:t>
            </a:r>
            <a:r>
              <a:rPr lang="en-US" sz="2400" dirty="0" smtClean="0"/>
              <a:t>	YES	NO</a:t>
            </a:r>
          </a:p>
        </p:txBody>
      </p:sp>
    </p:spTree>
    <p:extLst>
      <p:ext uri="{BB962C8B-B14F-4D97-AF65-F5344CB8AC3E}">
        <p14:creationId xmlns:p14="http://schemas.microsoft.com/office/powerpoint/2010/main" val="191221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p:txBody>
          <a:bodyPr>
            <a:normAutofit/>
          </a:bodyPr>
          <a:lstStyle/>
          <a:p>
            <a:pPr marL="109728" indent="0">
              <a:buNone/>
            </a:pPr>
            <a:r>
              <a:rPr lang="en-US" sz="3200" b="1" dirty="0" smtClean="0">
                <a:effectLst>
                  <a:outerShdw blurRad="38100" dist="38100" dir="2700000" algn="tl">
                    <a:srgbClr val="000000">
                      <a:alpha val="43137"/>
                    </a:srgbClr>
                  </a:outerShdw>
                </a:effectLst>
              </a:rPr>
              <a:t>(1203)</a:t>
            </a:r>
          </a:p>
          <a:p>
            <a:pPr marL="109728" indent="0">
              <a:buNone/>
            </a:pPr>
            <a:endParaRPr lang="en-US" sz="2400" dirty="0"/>
          </a:p>
          <a:p>
            <a:pPr marL="624078" indent="-514350">
              <a:buClrTx/>
              <a:buSzPct val="100000"/>
              <a:buAutoNum type="alphaLcPeriod"/>
            </a:pPr>
            <a:r>
              <a:rPr lang="en-US" sz="2400" dirty="0" smtClean="0"/>
              <a:t>If a new School Nutrition Program Director has been hired, did they complete food safety training within 30 days of being hired? If yes, proceed to question 1204.</a:t>
            </a:r>
          </a:p>
          <a:p>
            <a:pPr marL="624078" indent="-514350">
              <a:buClrTx/>
              <a:buSzPct val="100000"/>
              <a:buAutoNum type="alphaLcPeriod"/>
            </a:pPr>
            <a:endParaRPr lang="en-US" sz="2400" dirty="0"/>
          </a:p>
          <a:p>
            <a:pPr marL="624078" indent="-514350">
              <a:buClrTx/>
              <a:buSzPct val="100000"/>
              <a:buAutoNum type="alphaLcPeriod"/>
            </a:pPr>
            <a:r>
              <a:rPr lang="en-US" sz="2400" dirty="0" smtClean="0"/>
              <a:t>If no, was previous food safety certification obtained in the last 5 years? If yes, list date of certification comments.</a:t>
            </a:r>
            <a:endParaRPr lang="en-US" sz="2400" dirty="0"/>
          </a:p>
        </p:txBody>
      </p:sp>
    </p:spTree>
    <p:extLst>
      <p:ext uri="{BB962C8B-B14F-4D97-AF65-F5344CB8AC3E}">
        <p14:creationId xmlns:p14="http://schemas.microsoft.com/office/powerpoint/2010/main" val="1697739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486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(1204)</a:t>
            </a:r>
          </a:p>
          <a:p>
            <a:pPr marL="109728" indent="0">
              <a:buNone/>
            </a:pPr>
            <a:endParaRPr lang="en-US" sz="1200" dirty="0"/>
          </a:p>
          <a:p>
            <a:pPr marL="624078" indent="-514350">
              <a:buClrTx/>
              <a:buSzPct val="100000"/>
              <a:buAutoNum type="alphaLcPeriod"/>
            </a:pPr>
            <a:r>
              <a:rPr lang="en-US" sz="2000" dirty="0" smtClean="0"/>
              <a:t>Did the School Nutrition Program Director meet the training requirement?</a:t>
            </a:r>
          </a:p>
          <a:p>
            <a:pPr marL="880110" lvl="1" indent="-514350">
              <a:buClrTx/>
              <a:buSzPct val="100000"/>
              <a:buAutoNum type="alphaLcPeriod"/>
            </a:pPr>
            <a:endParaRPr lang="en-US" dirty="0"/>
          </a:p>
          <a:p>
            <a:pPr marL="603504" lvl="2" indent="0">
              <a:buClrTx/>
              <a:buNone/>
            </a:pPr>
            <a:r>
              <a:rPr lang="en-US" sz="2000" dirty="0"/>
              <a:t>	</a:t>
            </a:r>
            <a:r>
              <a:rPr lang="en-US" sz="2000" dirty="0" smtClean="0"/>
              <a:t>	Yes	No</a:t>
            </a:r>
          </a:p>
          <a:p>
            <a:pPr marL="624078" indent="-514350">
              <a:buClrTx/>
              <a:buSzPct val="100000"/>
              <a:buAutoNum type="alphaLcPeriod"/>
            </a:pPr>
            <a:endParaRPr lang="en-US" sz="2000" dirty="0"/>
          </a:p>
          <a:p>
            <a:pPr marL="624078" indent="-514350">
              <a:buClrTx/>
              <a:buSzPct val="100000"/>
              <a:buAutoNum type="alphaLcPeriod"/>
            </a:pPr>
            <a:r>
              <a:rPr lang="en-US" sz="2000" dirty="0" smtClean="0"/>
              <a:t>If not, after review of the scheduled/planned trainings for the remainder of the school year is the School Nutrition Program Director expected to meet annual training requirements?</a:t>
            </a:r>
          </a:p>
          <a:p>
            <a:pPr marL="624078" indent="-514350">
              <a:buClrTx/>
              <a:buSzPct val="100000"/>
              <a:buAutoNum type="alphaLcPeriod"/>
            </a:pPr>
            <a:endParaRPr lang="en-US" sz="2000" dirty="0"/>
          </a:p>
          <a:p>
            <a:pPr marL="886968" lvl="3" indent="0">
              <a:buClrTx/>
              <a:buNone/>
            </a:pPr>
            <a:r>
              <a:rPr lang="en-US" sz="2000" dirty="0" smtClean="0"/>
              <a:t>		Yes</a:t>
            </a:r>
            <a:r>
              <a:rPr lang="en-US" sz="2000" dirty="0"/>
              <a:t>	</a:t>
            </a:r>
            <a:r>
              <a:rPr lang="en-US" sz="2000" dirty="0" smtClean="0"/>
              <a:t>No</a:t>
            </a:r>
          </a:p>
          <a:p>
            <a:pPr marL="636588" lvl="3" indent="0">
              <a:buClrTx/>
              <a:buNone/>
            </a:pPr>
            <a:endParaRPr lang="en-US" sz="2000" dirty="0" smtClean="0"/>
          </a:p>
          <a:p>
            <a:pPr marL="636588" lvl="3" indent="0">
              <a:buClrTx/>
              <a:buNone/>
            </a:pPr>
            <a:r>
              <a:rPr lang="en-US" sz="2000" dirty="0" smtClean="0"/>
              <a:t>List completed training hours and expected/planned training hours in the comments.</a:t>
            </a:r>
          </a:p>
        </p:txBody>
      </p:sp>
    </p:spTree>
    <p:extLst>
      <p:ext uri="{BB962C8B-B14F-4D97-AF65-F5344CB8AC3E}">
        <p14:creationId xmlns:p14="http://schemas.microsoft.com/office/powerpoint/2010/main" val="331032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486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(1205)</a:t>
            </a:r>
          </a:p>
          <a:p>
            <a:pPr marL="109728" indent="0">
              <a:buNone/>
            </a:pPr>
            <a:endParaRPr lang="en-US" sz="1200" dirty="0"/>
          </a:p>
          <a:p>
            <a:pPr marL="624078" indent="-514350">
              <a:buClrTx/>
              <a:buSzPct val="100000"/>
              <a:buAutoNum type="alphaLcPeriod"/>
            </a:pPr>
            <a:r>
              <a:rPr lang="en-US" sz="2000" dirty="0" smtClean="0"/>
              <a:t>Did the School Nutrition Program Manager, if applicable, meet the training requirements?</a:t>
            </a:r>
          </a:p>
          <a:p>
            <a:pPr marL="880110" lvl="1" indent="-514350">
              <a:buClrTx/>
              <a:buSzPct val="100000"/>
              <a:buAutoNum type="alphaLcPeriod"/>
            </a:pPr>
            <a:endParaRPr lang="en-US" sz="2000" dirty="0"/>
          </a:p>
          <a:p>
            <a:pPr marL="603504" lvl="2" indent="0">
              <a:buClrTx/>
              <a:buNone/>
            </a:pPr>
            <a:r>
              <a:rPr lang="en-US" sz="2000" dirty="0"/>
              <a:t>	</a:t>
            </a:r>
            <a:r>
              <a:rPr lang="en-US" sz="2000" dirty="0" smtClean="0"/>
              <a:t>	Yes	No</a:t>
            </a:r>
          </a:p>
          <a:p>
            <a:pPr marL="624078" indent="-514350">
              <a:buClrTx/>
              <a:buSzPct val="100000"/>
              <a:buAutoNum type="alphaLcPeriod"/>
            </a:pPr>
            <a:endParaRPr lang="en-US" sz="2000" dirty="0"/>
          </a:p>
          <a:p>
            <a:pPr marL="624078" indent="-514350">
              <a:buClrTx/>
              <a:buSzPct val="100000"/>
              <a:buAutoNum type="alphaLcPeriod"/>
            </a:pPr>
            <a:r>
              <a:rPr lang="en-US" sz="2000" dirty="0" smtClean="0"/>
              <a:t>If not, after review of scheduled/planned trainings for the remainder of the school year, is the School Nutrition Program Manager expected to meet annual training requirements?</a:t>
            </a:r>
          </a:p>
          <a:p>
            <a:pPr marL="624078" indent="-514350">
              <a:buClrTx/>
              <a:buSzPct val="100000"/>
              <a:buAutoNum type="alphaLcPeriod"/>
            </a:pPr>
            <a:endParaRPr lang="en-US" sz="2000" dirty="0"/>
          </a:p>
          <a:p>
            <a:pPr marL="886968" lvl="3" indent="0">
              <a:buClrTx/>
              <a:buNone/>
            </a:pPr>
            <a:r>
              <a:rPr lang="en-US" sz="2000" dirty="0" smtClean="0"/>
              <a:t>		Yes</a:t>
            </a:r>
            <a:r>
              <a:rPr lang="en-US" sz="2000" dirty="0"/>
              <a:t>	</a:t>
            </a:r>
            <a:r>
              <a:rPr lang="en-US" sz="2000" dirty="0" smtClean="0"/>
              <a:t>No</a:t>
            </a:r>
          </a:p>
          <a:p>
            <a:pPr marL="636588" lvl="3" indent="0">
              <a:buClrTx/>
              <a:buNone/>
            </a:pPr>
            <a:endParaRPr lang="en-US" sz="2000" dirty="0" smtClean="0"/>
          </a:p>
          <a:p>
            <a:pPr marL="636588" lvl="3" indent="0">
              <a:buClrTx/>
              <a:buNone/>
            </a:pPr>
            <a:r>
              <a:rPr lang="en-US" sz="2000" dirty="0" smtClean="0"/>
              <a:t>List completed training hours and expected/planned training hours in the comments.</a:t>
            </a:r>
          </a:p>
        </p:txBody>
      </p:sp>
    </p:spTree>
    <p:extLst>
      <p:ext uri="{BB962C8B-B14F-4D97-AF65-F5344CB8AC3E}">
        <p14:creationId xmlns:p14="http://schemas.microsoft.com/office/powerpoint/2010/main" val="2075943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486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(1206)</a:t>
            </a:r>
          </a:p>
          <a:p>
            <a:pPr marL="109728" indent="0">
              <a:buNone/>
            </a:pPr>
            <a:endParaRPr lang="en-US" sz="1200" dirty="0"/>
          </a:p>
          <a:p>
            <a:pPr marL="624078" indent="-514350">
              <a:buClrTx/>
              <a:buSzPct val="100000"/>
              <a:buAutoNum type="alphaLcPeriod"/>
            </a:pPr>
            <a:r>
              <a:rPr lang="en-US" sz="2000" dirty="0" smtClean="0"/>
              <a:t>Did school nutrition staff meet the training requirements?</a:t>
            </a:r>
          </a:p>
          <a:p>
            <a:pPr marL="880110" lvl="1" indent="-514350">
              <a:buClrTx/>
              <a:buSzPct val="100000"/>
              <a:buAutoNum type="alphaLcPeriod"/>
            </a:pPr>
            <a:endParaRPr lang="en-US" sz="2000" dirty="0"/>
          </a:p>
          <a:p>
            <a:pPr marL="603504" lvl="2" indent="0">
              <a:buClrTx/>
              <a:buNone/>
            </a:pPr>
            <a:r>
              <a:rPr lang="en-US" sz="2000" dirty="0"/>
              <a:t>	</a:t>
            </a:r>
            <a:r>
              <a:rPr lang="en-US" sz="2000" dirty="0" smtClean="0"/>
              <a:t>	Yes	No</a:t>
            </a:r>
          </a:p>
          <a:p>
            <a:pPr marL="624078" indent="-514350">
              <a:buClrTx/>
              <a:buSzPct val="100000"/>
              <a:buAutoNum type="alphaLcPeriod"/>
            </a:pPr>
            <a:endParaRPr lang="en-US" sz="2000" dirty="0"/>
          </a:p>
          <a:p>
            <a:pPr marL="624078" indent="-514350">
              <a:buClrTx/>
              <a:buSzPct val="100000"/>
              <a:buAutoNum type="alphaLcPeriod"/>
            </a:pPr>
            <a:r>
              <a:rPr lang="en-US" sz="2000" dirty="0" smtClean="0"/>
              <a:t>If not, after review of scheduled/planned trainings for the remainder of the school year, are School Nutrition staff expected to meet annual training requirements?</a:t>
            </a:r>
          </a:p>
          <a:p>
            <a:pPr marL="624078" indent="-514350">
              <a:buClrTx/>
              <a:buSzPct val="100000"/>
              <a:buAutoNum type="alphaLcPeriod"/>
            </a:pPr>
            <a:endParaRPr lang="en-US" sz="2000" dirty="0"/>
          </a:p>
          <a:p>
            <a:pPr marL="886968" lvl="3" indent="0">
              <a:buClrTx/>
              <a:buNone/>
            </a:pPr>
            <a:r>
              <a:rPr lang="en-US" sz="2000" dirty="0" smtClean="0"/>
              <a:t>		Yes</a:t>
            </a:r>
            <a:r>
              <a:rPr lang="en-US" sz="2000" dirty="0"/>
              <a:t>	</a:t>
            </a:r>
            <a:r>
              <a:rPr lang="en-US" sz="2000" dirty="0" smtClean="0"/>
              <a:t>No</a:t>
            </a:r>
          </a:p>
          <a:p>
            <a:pPr marL="636588" lvl="3" indent="0">
              <a:buClrTx/>
              <a:buNone/>
            </a:pPr>
            <a:endParaRPr lang="en-US" sz="2000" dirty="0" smtClean="0"/>
          </a:p>
          <a:p>
            <a:pPr marL="636588" lvl="3" indent="0">
              <a:buClrTx/>
              <a:buNone/>
            </a:pPr>
            <a:r>
              <a:rPr lang="en-US" sz="2000" dirty="0" smtClean="0"/>
              <a:t>List completed training hours and expected/planned training hours in the comments.</a:t>
            </a:r>
          </a:p>
        </p:txBody>
      </p:sp>
    </p:spTree>
    <p:extLst>
      <p:ext uri="{BB962C8B-B14F-4D97-AF65-F5344CB8AC3E}">
        <p14:creationId xmlns:p14="http://schemas.microsoft.com/office/powerpoint/2010/main" val="3388018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486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(1207)</a:t>
            </a:r>
          </a:p>
          <a:p>
            <a:pPr marL="109728" indent="0">
              <a:buNone/>
            </a:pPr>
            <a:endParaRPr lang="en-US" sz="1200" dirty="0"/>
          </a:p>
          <a:p>
            <a:pPr marL="624078" indent="-514350">
              <a:buClrTx/>
              <a:buSzPct val="100000"/>
              <a:buAutoNum type="alphaLcPeriod"/>
            </a:pPr>
            <a:r>
              <a:rPr lang="en-US" dirty="0" smtClean="0"/>
              <a:t>Does the State Agency allow the SFA flexibility to allow for training requirements to be met across 2 years?</a:t>
            </a:r>
            <a:endParaRPr lang="en-US" dirty="0"/>
          </a:p>
          <a:p>
            <a:pPr marL="603504" lvl="2" indent="0">
              <a:buClrTx/>
              <a:buNone/>
            </a:pPr>
            <a:r>
              <a:rPr lang="en-US" sz="2400" dirty="0"/>
              <a:t>	</a:t>
            </a:r>
            <a:r>
              <a:rPr lang="en-US" sz="2400" dirty="0" smtClean="0"/>
              <a:t>	</a:t>
            </a:r>
          </a:p>
          <a:p>
            <a:pPr marL="603504" lvl="2" indent="0">
              <a:buClrTx/>
              <a:buNone/>
            </a:pPr>
            <a:r>
              <a:rPr lang="en-US" sz="2400" dirty="0"/>
              <a:t>	</a:t>
            </a:r>
            <a:r>
              <a:rPr lang="en-US" sz="2400" dirty="0" smtClean="0"/>
              <a:t>	Yes	No</a:t>
            </a:r>
          </a:p>
          <a:p>
            <a:pPr marL="624078" indent="-514350">
              <a:buClrTx/>
              <a:buSzPct val="100000"/>
              <a:buAutoNum type="alphaLcPeriod"/>
            </a:pPr>
            <a:endParaRPr lang="en-US" dirty="0"/>
          </a:p>
          <a:p>
            <a:pPr marL="624078" indent="-514350">
              <a:buClrTx/>
              <a:buSzPct val="100000"/>
              <a:buAutoNum type="alphaLcPeriod"/>
            </a:pPr>
            <a:r>
              <a:rPr lang="en-US" dirty="0" smtClean="0"/>
              <a:t>If yes, list in the comments section the first school year to which the flexibility was applied.</a:t>
            </a:r>
          </a:p>
          <a:p>
            <a:pPr marL="624078" indent="-514350">
              <a:buClrTx/>
              <a:buSzPct val="100000"/>
              <a:buAutoNum type="alphaLcPeriod"/>
            </a:pPr>
            <a:endParaRPr lang="en-US" sz="2000" dirty="0"/>
          </a:p>
        </p:txBody>
      </p:sp>
    </p:spTree>
    <p:extLst>
      <p:ext uri="{BB962C8B-B14F-4D97-AF65-F5344CB8AC3E}">
        <p14:creationId xmlns:p14="http://schemas.microsoft.com/office/powerpoint/2010/main" val="213856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486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(1208)</a:t>
            </a:r>
          </a:p>
          <a:p>
            <a:pPr marL="109728" indent="0">
              <a:buNone/>
            </a:pPr>
            <a:endParaRPr lang="en-US" sz="1200" dirty="0"/>
          </a:p>
          <a:p>
            <a:pPr marL="914400" indent="0">
              <a:buClrTx/>
              <a:buSzPct val="100000"/>
              <a:buNone/>
            </a:pPr>
            <a:r>
              <a:rPr lang="en-US" sz="2800" dirty="0" smtClean="0"/>
              <a:t>Is the SFA tracking training hours on an annual basis?  If not, please describe how training hours are being tracked.</a:t>
            </a:r>
          </a:p>
          <a:p>
            <a:pPr marL="914400" lvl="2" indent="0">
              <a:buClrTx/>
              <a:buNone/>
            </a:pPr>
            <a:r>
              <a:rPr lang="en-US" sz="2800" dirty="0" smtClean="0"/>
              <a:t>		</a:t>
            </a:r>
          </a:p>
          <a:p>
            <a:pPr marL="914400" lvl="2" indent="0">
              <a:buClrTx/>
              <a:buNone/>
            </a:pPr>
            <a:r>
              <a:rPr lang="en-US" sz="2800" dirty="0" smtClean="0"/>
              <a:t>		Yes	No</a:t>
            </a:r>
          </a:p>
          <a:p>
            <a:pPr marL="624078" indent="-514350">
              <a:buClrTx/>
              <a:buSzPct val="100000"/>
              <a:buAutoNum type="alphaLcPeriod"/>
            </a:pPr>
            <a:endParaRPr lang="en-US" dirty="0" smtClean="0"/>
          </a:p>
          <a:p>
            <a:pPr marL="624078" indent="-514350">
              <a:buClrTx/>
              <a:buSzPct val="100000"/>
              <a:buAutoNum type="alphaLcPeriod"/>
            </a:pPr>
            <a:endParaRPr lang="en-US" sz="2000" dirty="0"/>
          </a:p>
        </p:txBody>
      </p:sp>
    </p:spTree>
    <p:extLst>
      <p:ext uri="{BB962C8B-B14F-4D97-AF65-F5344CB8AC3E}">
        <p14:creationId xmlns:p14="http://schemas.microsoft.com/office/powerpoint/2010/main" val="313536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724400" y="914400"/>
            <a:ext cx="3276600" cy="2457450"/>
          </a:xfrm>
          <a:prstGeom prst="rect">
            <a:avLst/>
          </a:prstGeom>
        </p:spPr>
      </p:pic>
      <p:sp>
        <p:nvSpPr>
          <p:cNvPr id="2" name="Title 1"/>
          <p:cNvSpPr>
            <a:spLocks noGrp="1"/>
          </p:cNvSpPr>
          <p:nvPr>
            <p:ph type="ctr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Part </a:t>
            </a:r>
            <a:r>
              <a:rPr lang="en-US" dirty="0" smtClean="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rPr>
              <a:t>One</a:t>
            </a:r>
            <a:endParaRPr lang="en-US"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685800" y="3505200"/>
            <a:ext cx="7848600" cy="1752600"/>
          </a:xfrm>
        </p:spPr>
        <p:txBody>
          <a:bodyPr>
            <a:normAutofit/>
          </a:bodyPr>
          <a:lstStyle/>
          <a:p>
            <a:r>
              <a:rPr lang="en-US" sz="2800" dirty="0" smtClean="0"/>
              <a:t>Basic Professional Standards Requirements</a:t>
            </a:r>
            <a:endParaRPr lang="en-US" sz="2800" dirty="0"/>
          </a:p>
        </p:txBody>
      </p:sp>
    </p:spTree>
    <p:extLst>
      <p:ext uri="{BB962C8B-B14F-4D97-AF65-F5344CB8AC3E}">
        <p14:creationId xmlns:p14="http://schemas.microsoft.com/office/powerpoint/2010/main" val="621462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(1209)</a:t>
            </a:r>
          </a:p>
          <a:p>
            <a:pPr marL="109728" indent="0">
              <a:buNone/>
            </a:pPr>
            <a:endParaRPr lang="en-US" sz="1200" dirty="0"/>
          </a:p>
          <a:p>
            <a:pPr marL="624078" indent="-514350">
              <a:buClrTx/>
              <a:buSzPct val="100000"/>
              <a:buAutoNum type="alphaLcPeriod"/>
            </a:pPr>
            <a:r>
              <a:rPr lang="en-US" sz="2000" dirty="0" smtClean="0"/>
              <a:t>Are there any employees that were hired on or after January 1 of the current school year?  If no, proceed to 1210.</a:t>
            </a:r>
          </a:p>
          <a:p>
            <a:pPr marL="880110" lvl="1" indent="-514350">
              <a:buClrTx/>
              <a:buSzPct val="100000"/>
              <a:buAutoNum type="alphaLcPeriod"/>
            </a:pPr>
            <a:endParaRPr lang="en-US" sz="2000" dirty="0"/>
          </a:p>
          <a:p>
            <a:pPr marL="603504" lvl="2" indent="0">
              <a:buClrTx/>
              <a:buNone/>
            </a:pPr>
            <a:r>
              <a:rPr lang="en-US" sz="2000" dirty="0"/>
              <a:t>	</a:t>
            </a:r>
            <a:r>
              <a:rPr lang="en-US" sz="2000" dirty="0" smtClean="0"/>
              <a:t>	Yes	No</a:t>
            </a:r>
          </a:p>
          <a:p>
            <a:pPr marL="624078" indent="-514350">
              <a:buClrTx/>
              <a:buSzPct val="100000"/>
              <a:buAutoNum type="alphaLcPeriod"/>
            </a:pPr>
            <a:endParaRPr lang="en-US" sz="2000" dirty="0"/>
          </a:p>
          <a:p>
            <a:pPr marL="624078" indent="-514350">
              <a:buClrTx/>
              <a:buSzPct val="100000"/>
              <a:buAutoNum type="alphaLcPeriod"/>
            </a:pPr>
            <a:r>
              <a:rPr lang="en-US" sz="2000" dirty="0" smtClean="0"/>
              <a:t>If yes, did they meet the annual training requirements?  If no, after review of scheduled/planned trainings for the remainder of the school year, are they expected to meet the annual training requirements?</a:t>
            </a:r>
          </a:p>
          <a:p>
            <a:pPr marL="624078" indent="-514350">
              <a:buClrTx/>
              <a:buSzPct val="100000"/>
              <a:buAutoNum type="alphaLcPeriod"/>
            </a:pPr>
            <a:endParaRPr lang="en-US" sz="2000" dirty="0"/>
          </a:p>
          <a:p>
            <a:pPr marL="886968" lvl="3" indent="0">
              <a:buClrTx/>
              <a:buNone/>
            </a:pPr>
            <a:r>
              <a:rPr lang="en-US" sz="2000" dirty="0" smtClean="0"/>
              <a:t>		Yes</a:t>
            </a:r>
            <a:r>
              <a:rPr lang="en-US" sz="2000" dirty="0"/>
              <a:t>	</a:t>
            </a:r>
            <a:r>
              <a:rPr lang="en-US" sz="2000" dirty="0" smtClean="0"/>
              <a:t>No</a:t>
            </a:r>
          </a:p>
          <a:p>
            <a:pPr marL="636588" lvl="3" indent="0">
              <a:buClrTx/>
              <a:buNone/>
            </a:pPr>
            <a:endParaRPr lang="en-US" sz="2000" dirty="0" smtClean="0"/>
          </a:p>
          <a:p>
            <a:pPr marL="636588" lvl="3" indent="0">
              <a:buClrTx/>
              <a:buNone/>
            </a:pPr>
            <a:r>
              <a:rPr lang="en-US" sz="2000" dirty="0" smtClean="0"/>
              <a:t>List completed training hours and expected/planned training hours in the comments.</a:t>
            </a:r>
          </a:p>
        </p:txBody>
      </p:sp>
    </p:spTree>
    <p:extLst>
      <p:ext uri="{BB962C8B-B14F-4D97-AF65-F5344CB8AC3E}">
        <p14:creationId xmlns:p14="http://schemas.microsoft.com/office/powerpoint/2010/main" val="1852787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1F497D"/>
                </a:solidFill>
              </a:rPr>
              <a:t>Part Two  	</a:t>
            </a:r>
            <a:r>
              <a:rPr lang="en-US" sz="3600" dirty="0">
                <a:solidFill>
                  <a:srgbClr val="1F497D"/>
                </a:solidFill>
                <a:sym typeface="Wingdings 3"/>
              </a:rPr>
              <a:t></a:t>
            </a:r>
            <a:r>
              <a:rPr lang="en-US" sz="3600" dirty="0">
                <a:solidFill>
                  <a:srgbClr val="1F497D"/>
                </a:solidFill>
              </a:rPr>
              <a:t>Off-Site Review</a:t>
            </a:r>
            <a:endParaRPr lang="en-US" dirty="0"/>
          </a:p>
        </p:txBody>
      </p:sp>
      <p:sp>
        <p:nvSpPr>
          <p:cNvPr id="3" name="Content Placeholder 2"/>
          <p:cNvSpPr>
            <a:spLocks noGrp="1"/>
          </p:cNvSpPr>
          <p:nvPr>
            <p:ph idx="1"/>
          </p:nvPr>
        </p:nvSpPr>
        <p:spPr/>
        <p:txBody>
          <a:bodyPr/>
          <a:lstStyle/>
          <a:p>
            <a:pPr marL="109728" lvl="0" indent="0">
              <a:buClr>
                <a:srgbClr val="4F81BD"/>
              </a:buClr>
              <a:buNone/>
            </a:pPr>
            <a:r>
              <a:rPr lang="en-US" sz="3200" b="1" dirty="0">
                <a:solidFill>
                  <a:prstClr val="black"/>
                </a:solidFill>
                <a:effectLst>
                  <a:outerShdw blurRad="38100" dist="38100" dir="2700000" algn="tl">
                    <a:srgbClr val="000000">
                      <a:alpha val="43137"/>
                    </a:srgbClr>
                  </a:outerShdw>
                </a:effectLst>
              </a:rPr>
              <a:t>(</a:t>
            </a:r>
            <a:r>
              <a:rPr lang="en-US" sz="3200" b="1" dirty="0" smtClean="0">
                <a:solidFill>
                  <a:prstClr val="black"/>
                </a:solidFill>
                <a:effectLst>
                  <a:outerShdw blurRad="38100" dist="38100" dir="2700000" algn="tl">
                    <a:srgbClr val="000000">
                      <a:alpha val="43137"/>
                    </a:srgbClr>
                  </a:outerShdw>
                </a:effectLst>
              </a:rPr>
              <a:t>1210)</a:t>
            </a:r>
          </a:p>
          <a:p>
            <a:pPr marL="109728" indent="0">
              <a:buClr>
                <a:srgbClr val="4F81BD"/>
              </a:buClr>
              <a:buNone/>
            </a:pPr>
            <a:endParaRPr lang="en-US" dirty="0" smtClean="0"/>
          </a:p>
          <a:p>
            <a:pPr marL="109728" indent="0">
              <a:buClr>
                <a:srgbClr val="4F81BD"/>
              </a:buClr>
              <a:buNone/>
            </a:pPr>
            <a:r>
              <a:rPr lang="en-US" dirty="0" smtClean="0"/>
              <a:t>Did the employees outside of the school nutrition program    whose responsibilities include duties related to the operation of the school nutrition program receive training applicable to their duties related to the program?</a:t>
            </a:r>
          </a:p>
          <a:p>
            <a:r>
              <a:rPr lang="en-US" dirty="0"/>
              <a:t> </a:t>
            </a:r>
            <a:r>
              <a:rPr lang="en-US" dirty="0" smtClean="0"/>
              <a:t>                   YES            NO</a:t>
            </a:r>
          </a:p>
          <a:p>
            <a:endParaRPr lang="en-US" dirty="0"/>
          </a:p>
          <a:p>
            <a:r>
              <a:rPr lang="en-US" dirty="0" smtClean="0"/>
              <a:t>If yes, list their names and job titles in the comments.</a:t>
            </a:r>
            <a:endParaRPr lang="en-US" dirty="0"/>
          </a:p>
        </p:txBody>
      </p:sp>
    </p:spTree>
    <p:extLst>
      <p:ext uri="{BB962C8B-B14F-4D97-AF65-F5344CB8AC3E}">
        <p14:creationId xmlns:p14="http://schemas.microsoft.com/office/powerpoint/2010/main" val="797228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Two  	</a:t>
            </a:r>
            <a:r>
              <a:rPr lang="en-US" dirty="0" smtClean="0">
                <a:sym typeface="Wingdings 3"/>
              </a:rPr>
              <a:t></a:t>
            </a:r>
            <a:r>
              <a:rPr lang="en-US" dirty="0" smtClean="0"/>
              <a:t>Off-Site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(1211)</a:t>
            </a:r>
          </a:p>
          <a:p>
            <a:pPr marL="109728" indent="0">
              <a:buNone/>
            </a:pPr>
            <a:endParaRPr lang="en-US" sz="2800" dirty="0"/>
          </a:p>
          <a:p>
            <a:pPr marL="624078" indent="-514350">
              <a:buClrTx/>
              <a:buSzPct val="100000"/>
              <a:buAutoNum type="alphaLcPeriod"/>
            </a:pPr>
            <a:r>
              <a:rPr lang="en-US" dirty="0" smtClean="0"/>
              <a:t>Did Part-time staff meet the training requirements?</a:t>
            </a:r>
          </a:p>
          <a:p>
            <a:pPr marL="880110" lvl="1" indent="-514350">
              <a:buClrTx/>
              <a:buSzPct val="100000"/>
              <a:buAutoNum type="alphaLcPeriod"/>
            </a:pPr>
            <a:endParaRPr lang="en-US" sz="2400" dirty="0"/>
          </a:p>
          <a:p>
            <a:pPr marL="603504" lvl="2" indent="0">
              <a:buClrTx/>
              <a:buNone/>
            </a:pPr>
            <a:r>
              <a:rPr lang="en-US" sz="2400" dirty="0"/>
              <a:t>	</a:t>
            </a:r>
            <a:r>
              <a:rPr lang="en-US" sz="2400" dirty="0" smtClean="0"/>
              <a:t>	Yes	No</a:t>
            </a:r>
          </a:p>
          <a:p>
            <a:pPr marL="624078" indent="-514350">
              <a:buClrTx/>
              <a:buSzPct val="100000"/>
              <a:buAutoNum type="alphaLcPeriod"/>
            </a:pPr>
            <a:endParaRPr lang="en-US" dirty="0"/>
          </a:p>
          <a:p>
            <a:pPr marL="624078" indent="-514350">
              <a:buClrTx/>
              <a:buSzPct val="100000"/>
              <a:buAutoNum type="alphaLcPeriod"/>
            </a:pPr>
            <a:r>
              <a:rPr lang="en-US" dirty="0" smtClean="0"/>
              <a:t>If not, explain in comments below.</a:t>
            </a:r>
          </a:p>
          <a:p>
            <a:pPr marL="624078" indent="-514350">
              <a:buClrTx/>
              <a:buSzPct val="100000"/>
              <a:buAutoNum type="alphaLcPeriod"/>
            </a:pP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5712641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4724400" y="914400"/>
            <a:ext cx="3276600" cy="2457450"/>
          </a:xfrm>
          <a:prstGeom prst="rect">
            <a:avLst/>
          </a:prstGeom>
        </p:spPr>
      </p:pic>
      <p:sp>
        <p:nvSpPr>
          <p:cNvPr id="2" name="Title 1"/>
          <p:cNvSpPr>
            <a:spLocks noGrp="1"/>
          </p:cNvSpPr>
          <p:nvPr>
            <p:ph type="ctrTitle"/>
          </p:nvPr>
        </p:nvSpPr>
        <p:spPr/>
        <p:txBody>
          <a:bodyPr/>
          <a:lstStyle/>
          <a:p>
            <a:r>
              <a:rPr lang="en-US" dirty="0">
                <a:solidFill>
                  <a:schemeClr val="accent1">
                    <a:lumMod val="75000"/>
                  </a:schemeClr>
                </a:solidFill>
                <a:latin typeface="Arial Rounded MT Bold" panose="020F0704030504030204" pitchFamily="34" charset="0"/>
              </a:rPr>
              <a:t>Part </a:t>
            </a:r>
            <a:r>
              <a:rPr lang="en-US" dirty="0" smtClean="0">
                <a:solidFill>
                  <a:schemeClr val="accent1">
                    <a:lumMod val="75000"/>
                  </a:schemeClr>
                </a:solidFill>
                <a:latin typeface="Arial Rounded MT Bold" panose="020F0704030504030204" pitchFamily="34" charset="0"/>
              </a:rPr>
              <a:t>Three</a:t>
            </a:r>
            <a:endParaRPr lang="en-US" dirty="0">
              <a:solidFill>
                <a:schemeClr val="accent1">
                  <a:lumMod val="75000"/>
                </a:schemeClr>
              </a:solidFill>
              <a:latin typeface="Arial Rounded MT Bold" panose="020F0704030504030204" pitchFamily="34" charset="0"/>
            </a:endParaRPr>
          </a:p>
        </p:txBody>
      </p:sp>
      <p:sp>
        <p:nvSpPr>
          <p:cNvPr id="3" name="Subtitle 2"/>
          <p:cNvSpPr>
            <a:spLocks noGrp="1"/>
          </p:cNvSpPr>
          <p:nvPr>
            <p:ph type="subTitle" idx="1"/>
          </p:nvPr>
        </p:nvSpPr>
        <p:spPr/>
        <p:txBody>
          <a:bodyPr>
            <a:normAutofit/>
          </a:bodyPr>
          <a:lstStyle/>
          <a:p>
            <a:r>
              <a:rPr lang="en-US" sz="3200" dirty="0" smtClean="0"/>
              <a:t>On-site Review</a:t>
            </a:r>
            <a:endParaRPr lang="en-US" sz="3200" dirty="0"/>
          </a:p>
        </p:txBody>
      </p:sp>
    </p:spTree>
    <p:extLst>
      <p:ext uri="{BB962C8B-B14F-4D97-AF65-F5344CB8AC3E}">
        <p14:creationId xmlns:p14="http://schemas.microsoft.com/office/powerpoint/2010/main" val="23412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(1212)</a:t>
            </a:r>
          </a:p>
          <a:p>
            <a:pPr marL="109728" indent="0">
              <a:buNone/>
            </a:pPr>
            <a:endParaRPr lang="en-US" sz="3200" dirty="0"/>
          </a:p>
          <a:p>
            <a:pPr marL="624078" indent="-514350">
              <a:buClrTx/>
              <a:buSzPct val="100000"/>
              <a:buAutoNum type="alphaLcPeriod"/>
            </a:pPr>
            <a:r>
              <a:rPr lang="en-US" dirty="0" smtClean="0"/>
              <a:t>Does the LEA’s enrollment match the enrollment level described on the off-site assessment tool? i.e., 2,499 or less, 2,500-9,999, or 10,000 or more.</a:t>
            </a:r>
          </a:p>
          <a:p>
            <a:pPr marL="880110" lvl="1" indent="-514350">
              <a:buClrTx/>
              <a:buSzPct val="100000"/>
              <a:buAutoNum type="alphaLcPeriod"/>
            </a:pPr>
            <a:endParaRPr lang="en-US" sz="2400" dirty="0"/>
          </a:p>
          <a:p>
            <a:pPr marL="603504" lvl="2" indent="0">
              <a:buClrTx/>
              <a:buNone/>
            </a:pPr>
            <a:r>
              <a:rPr lang="en-US" sz="2400" dirty="0"/>
              <a:t>	</a:t>
            </a:r>
            <a:r>
              <a:rPr lang="en-US" sz="2400" dirty="0" smtClean="0"/>
              <a:t>	Yes	No</a:t>
            </a:r>
          </a:p>
          <a:p>
            <a:pPr marL="624078" indent="-514350">
              <a:buClrTx/>
              <a:buSzPct val="100000"/>
              <a:buAutoNum type="alphaLcPeriod"/>
            </a:pPr>
            <a:endParaRPr lang="en-US" dirty="0"/>
          </a:p>
          <a:p>
            <a:pPr marL="624078" indent="-514350">
              <a:buClrTx/>
              <a:buSzPct val="100000"/>
              <a:buAutoNum type="alphaLcPeriod"/>
            </a:pP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219332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19050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(1213)</a:t>
            </a:r>
          </a:p>
          <a:p>
            <a:pPr marL="109728" indent="0">
              <a:buNone/>
            </a:pPr>
            <a:endParaRPr lang="en-US" sz="1400" dirty="0"/>
          </a:p>
          <a:p>
            <a:pPr marL="457200" indent="0">
              <a:buClrTx/>
              <a:buSzPct val="100000"/>
              <a:buNone/>
            </a:pPr>
            <a:r>
              <a:rPr lang="en-US" sz="2200" dirty="0" smtClean="0"/>
              <a:t>Review an employee list for the day of the review and verify the SFAs information for each of the following positions matches the current (day of review) employee list:</a:t>
            </a:r>
            <a:endParaRPr lang="en-US" dirty="0" smtClean="0"/>
          </a:p>
          <a:p>
            <a:pPr marL="624078" indent="-514350">
              <a:buClrTx/>
              <a:buSzPct val="100000"/>
              <a:buAutoNum type="alphaLcPeriod"/>
            </a:pPr>
            <a:endParaRPr lang="en-US" sz="2000" dirty="0"/>
          </a:p>
          <a:p>
            <a:pPr marL="886968" lvl="3" indent="0">
              <a:buClrTx/>
              <a:buNone/>
            </a:pPr>
            <a:r>
              <a:rPr lang="en-US" sz="2000" dirty="0" smtClean="0"/>
              <a:t>		</a:t>
            </a:r>
          </a:p>
        </p:txBody>
      </p:sp>
      <p:sp>
        <p:nvSpPr>
          <p:cNvPr id="4" name="Content Placeholder 1"/>
          <p:cNvSpPr txBox="1">
            <a:spLocks/>
          </p:cNvSpPr>
          <p:nvPr/>
        </p:nvSpPr>
        <p:spPr>
          <a:xfrm>
            <a:off x="533400" y="3276600"/>
            <a:ext cx="8458200" cy="3429000"/>
          </a:xfrm>
          <a:prstGeom prst="rect">
            <a:avLst/>
          </a:prstGeom>
        </p:spPr>
        <p:txBody>
          <a:bodyPr vert="horz" lIns="91440" tIns="45720" rIns="91440" bIns="45720" numCol="2"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6075" lvl="2" indent="-342900">
              <a:buClrTx/>
              <a:buFont typeface="Wingdings" panose="05000000000000000000" pitchFamily="2" charset="2"/>
              <a:buChar char="Ø"/>
            </a:pPr>
            <a:r>
              <a:rPr lang="en-US" dirty="0" smtClean="0"/>
              <a:t>Directors/Managers</a:t>
            </a:r>
          </a:p>
          <a:p>
            <a:pPr marL="803275" lvl="3" indent="-342900">
              <a:buClrTx/>
              <a:buFont typeface="Courier New" panose="02070309020205020404" pitchFamily="49" charset="0"/>
              <a:buChar char="o"/>
            </a:pPr>
            <a:r>
              <a:rPr lang="en-US" sz="1400" dirty="0" smtClean="0"/>
              <a:t>SFA Count Off-site Form</a:t>
            </a:r>
          </a:p>
          <a:p>
            <a:pPr marL="803275" lvl="3" indent="-342900">
              <a:buClrTx/>
              <a:buFont typeface="Courier New" panose="02070309020205020404" pitchFamily="49" charset="0"/>
              <a:buChar char="o"/>
            </a:pPr>
            <a:r>
              <a:rPr lang="en-US" sz="1400" dirty="0" smtClean="0"/>
              <a:t>SA Count Day of Review</a:t>
            </a:r>
          </a:p>
          <a:p>
            <a:pPr marL="346075" lvl="3" indent="-342900">
              <a:buClrTx/>
              <a:buFont typeface="Courier New" panose="02070309020205020404" pitchFamily="49" charset="0"/>
              <a:buChar char="o"/>
            </a:pPr>
            <a:endParaRPr lang="en-US" sz="1800" dirty="0" smtClean="0"/>
          </a:p>
          <a:p>
            <a:pPr marL="346075" lvl="3" indent="-342900">
              <a:buClrTx/>
              <a:buFont typeface="Wingdings" panose="05000000000000000000" pitchFamily="2" charset="2"/>
              <a:buChar char="Ø"/>
            </a:pPr>
            <a:r>
              <a:rPr lang="en-US" sz="1800" dirty="0" smtClean="0"/>
              <a:t>Full-Time Nutrition Staff</a:t>
            </a:r>
          </a:p>
          <a:p>
            <a:pPr marL="738188" lvl="3" indent="-280988">
              <a:buClrTx/>
              <a:buFont typeface="Courier New" panose="02070309020205020404" pitchFamily="49" charset="0"/>
              <a:buChar char="o"/>
            </a:pPr>
            <a:r>
              <a:rPr lang="en-US" sz="1400" dirty="0" smtClean="0"/>
              <a:t>SFA Count Off-site Form </a:t>
            </a:r>
          </a:p>
          <a:p>
            <a:pPr marL="738188" lvl="3" indent="-280988">
              <a:buClrTx/>
              <a:buFont typeface="Courier New" panose="02070309020205020404" pitchFamily="49" charset="0"/>
              <a:buChar char="o"/>
            </a:pPr>
            <a:r>
              <a:rPr lang="en-US" sz="1400" dirty="0" smtClean="0"/>
              <a:t>SA Count Day of Review</a:t>
            </a:r>
            <a:r>
              <a:rPr lang="en-US" dirty="0" smtClean="0"/>
              <a:t>		</a:t>
            </a:r>
            <a:r>
              <a:rPr lang="en-US" sz="1800" dirty="0" smtClean="0"/>
              <a:t>	</a:t>
            </a:r>
          </a:p>
          <a:p>
            <a:pPr marL="285750" lvl="2" indent="-285750">
              <a:buClrTx/>
              <a:buFont typeface="Wingdings" panose="05000000000000000000" pitchFamily="2" charset="2"/>
              <a:buChar char="Ø"/>
            </a:pPr>
            <a:r>
              <a:rPr lang="en-US" dirty="0" smtClean="0"/>
              <a:t>Part-Time Nutrition Staff</a:t>
            </a:r>
            <a:endParaRPr lang="en-US" dirty="0"/>
          </a:p>
          <a:p>
            <a:pPr marL="685800" lvl="3" indent="-225425">
              <a:buClrTx/>
              <a:buFont typeface="Courier New" panose="02070309020205020404" pitchFamily="49" charset="0"/>
              <a:buChar char="o"/>
            </a:pPr>
            <a:r>
              <a:rPr lang="en-US" sz="1400" dirty="0"/>
              <a:t>SFA </a:t>
            </a:r>
            <a:r>
              <a:rPr lang="en-US" sz="1400" dirty="0" smtClean="0"/>
              <a:t>Count </a:t>
            </a:r>
            <a:r>
              <a:rPr lang="en-US" sz="1400" dirty="0"/>
              <a:t>Off-site Form</a:t>
            </a:r>
          </a:p>
          <a:p>
            <a:pPr marL="685800" lvl="3" indent="-225425">
              <a:buClrTx/>
              <a:buFont typeface="Courier New" panose="02070309020205020404" pitchFamily="49" charset="0"/>
              <a:buChar char="o"/>
            </a:pPr>
            <a:r>
              <a:rPr lang="en-US" sz="1400" dirty="0"/>
              <a:t>SA Count Day of </a:t>
            </a:r>
            <a:r>
              <a:rPr lang="en-US" sz="1400" dirty="0" smtClean="0"/>
              <a:t>Review</a:t>
            </a:r>
          </a:p>
          <a:p>
            <a:pPr marL="685800" lvl="3" indent="-225425">
              <a:buClrTx/>
              <a:buFont typeface="Courier New" panose="02070309020205020404" pitchFamily="49" charset="0"/>
              <a:buChar char="o"/>
            </a:pPr>
            <a:endParaRPr lang="en-US" sz="1400" dirty="0"/>
          </a:p>
          <a:p>
            <a:pPr marL="346075" lvl="3" indent="-342900">
              <a:buClrTx/>
              <a:buFont typeface="Wingdings" panose="05000000000000000000" pitchFamily="2" charset="2"/>
              <a:buChar char="Ø"/>
            </a:pPr>
            <a:r>
              <a:rPr lang="en-US" sz="1800" dirty="0" smtClean="0"/>
              <a:t>Non-school Nutrition Staff that have responsibilities that include duties related to the program</a:t>
            </a:r>
            <a:endParaRPr lang="en-US" sz="1800" dirty="0"/>
          </a:p>
          <a:p>
            <a:pPr marL="909638" lvl="4" indent="-342900">
              <a:buClrTx/>
              <a:buFont typeface="Courier New" panose="02070309020205020404" pitchFamily="49" charset="0"/>
              <a:buChar char="o"/>
            </a:pPr>
            <a:r>
              <a:rPr lang="en-US" dirty="0"/>
              <a:t>SFA </a:t>
            </a:r>
            <a:r>
              <a:rPr lang="en-US" dirty="0" smtClean="0"/>
              <a:t>Count </a:t>
            </a:r>
            <a:r>
              <a:rPr lang="en-US" dirty="0"/>
              <a:t>Off-site Form</a:t>
            </a:r>
          </a:p>
          <a:p>
            <a:pPr marL="909638" lvl="4" indent="-342900">
              <a:buClrTx/>
              <a:buFont typeface="Courier New" panose="02070309020205020404" pitchFamily="49" charset="0"/>
              <a:buChar char="o"/>
            </a:pPr>
            <a:r>
              <a:rPr lang="en-US" dirty="0"/>
              <a:t>SA Count Day of Review</a:t>
            </a:r>
          </a:p>
          <a:p>
            <a:pPr marL="346075" lvl="3" indent="-342900">
              <a:buClrTx/>
              <a:buFont typeface="Courier New" panose="02070309020205020404" pitchFamily="49" charset="0"/>
              <a:buChar char="o"/>
            </a:pPr>
            <a:endParaRPr lang="en-US" sz="2000" dirty="0" smtClean="0"/>
          </a:p>
          <a:p>
            <a:pPr marL="346075" lvl="3" indent="-342900">
              <a:buClrTx/>
              <a:buFont typeface="Wingdings" panose="05000000000000000000" pitchFamily="2" charset="2"/>
              <a:buChar char="Ø"/>
            </a:pPr>
            <a:r>
              <a:rPr lang="en-US" sz="1800" dirty="0" smtClean="0"/>
              <a:t>Personnel hired after January 1 of the school year being reviewed, if applicable.  Otherwise list NA.</a:t>
            </a:r>
            <a:endParaRPr lang="en-US" sz="1800" dirty="0"/>
          </a:p>
          <a:p>
            <a:pPr marL="909638" lvl="4" indent="-342900">
              <a:buClrTx/>
              <a:buFont typeface="Courier New" panose="02070309020205020404" pitchFamily="49" charset="0"/>
              <a:buChar char="o"/>
            </a:pPr>
            <a:r>
              <a:rPr lang="en-US" dirty="0"/>
              <a:t>SFA </a:t>
            </a:r>
            <a:r>
              <a:rPr lang="en-US" dirty="0" smtClean="0"/>
              <a:t>Count </a:t>
            </a:r>
            <a:r>
              <a:rPr lang="en-US" dirty="0"/>
              <a:t>Off-site Form</a:t>
            </a:r>
          </a:p>
          <a:p>
            <a:pPr marL="909638" lvl="4" indent="-342900">
              <a:buClrTx/>
              <a:buFont typeface="Courier New" panose="02070309020205020404" pitchFamily="49" charset="0"/>
              <a:buChar char="o"/>
            </a:pPr>
            <a:r>
              <a:rPr lang="en-US" dirty="0"/>
              <a:t>SA Count Day of </a:t>
            </a:r>
            <a:r>
              <a:rPr lang="en-US" dirty="0" smtClean="0"/>
              <a:t>Review</a:t>
            </a:r>
            <a:endParaRPr lang="en-US" sz="2000" dirty="0" smtClean="0"/>
          </a:p>
        </p:txBody>
      </p:sp>
    </p:spTree>
    <p:extLst>
      <p:ext uri="{BB962C8B-B14F-4D97-AF65-F5344CB8AC3E}">
        <p14:creationId xmlns:p14="http://schemas.microsoft.com/office/powerpoint/2010/main" val="2359668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(1214)</a:t>
            </a:r>
          </a:p>
          <a:p>
            <a:pPr marL="109728" indent="0">
              <a:buNone/>
            </a:pPr>
            <a:endParaRPr lang="en-US" sz="1200" dirty="0"/>
          </a:p>
          <a:p>
            <a:pPr marL="624078" indent="-514350">
              <a:buClrTx/>
              <a:buSzPct val="100000"/>
              <a:buAutoNum type="alphaLcPeriod"/>
            </a:pPr>
            <a:r>
              <a:rPr lang="en-US" sz="2200" dirty="0" smtClean="0"/>
              <a:t>After review of documentation, if the SFA hired any new directors on or after July 1, 2015, were hiring requirements met?  If no new directors were hired write NA in the comments and proceed to question 1214.</a:t>
            </a:r>
          </a:p>
          <a:p>
            <a:pPr marL="880110" lvl="1" indent="-514350">
              <a:buClrTx/>
              <a:buSzPct val="100000"/>
              <a:buAutoNum type="alphaLcPeriod"/>
            </a:pPr>
            <a:endParaRPr lang="en-US" sz="2200" dirty="0"/>
          </a:p>
          <a:p>
            <a:pPr marL="603504" lvl="2" indent="0">
              <a:buClrTx/>
              <a:buNone/>
            </a:pPr>
            <a:r>
              <a:rPr lang="en-US" sz="2200" dirty="0"/>
              <a:t>	</a:t>
            </a:r>
            <a:r>
              <a:rPr lang="en-US" sz="2200" dirty="0" smtClean="0"/>
              <a:t>	Yes	No</a:t>
            </a:r>
          </a:p>
          <a:p>
            <a:pPr marL="624078" indent="-514350">
              <a:buClrTx/>
              <a:buSzPct val="100000"/>
              <a:buAutoNum type="alphaLcPeriod"/>
            </a:pPr>
            <a:endParaRPr lang="en-US" sz="2200" dirty="0"/>
          </a:p>
          <a:p>
            <a:pPr marL="624078" indent="-514350">
              <a:buClrTx/>
              <a:buSzPct val="100000"/>
              <a:buAutoNum type="alphaLcPeriod"/>
            </a:pPr>
            <a:r>
              <a:rPr lang="en-US" sz="2200" dirty="0" smtClean="0"/>
              <a:t>If yes, validate that the SFA has documentation from the SA on file? If no, for LEAs with student enrollment less than 500 students, did the SFA receive approval prior to hiring? For LEAs with more than 500 students explain in the comments section.</a:t>
            </a:r>
          </a:p>
          <a:p>
            <a:pPr marL="624078" indent="-514350">
              <a:buClrTx/>
              <a:buSzPct val="100000"/>
              <a:buAutoNum type="alphaLcPeriod"/>
            </a:pP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18723575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(1215)</a:t>
            </a:r>
          </a:p>
          <a:p>
            <a:pPr marL="109728" indent="0">
              <a:buNone/>
            </a:pPr>
            <a:endParaRPr lang="en-US" sz="3200" dirty="0"/>
          </a:p>
          <a:p>
            <a:pPr marL="457200" indent="0">
              <a:buClrTx/>
              <a:buSzPct val="100000"/>
              <a:buNone/>
            </a:pPr>
            <a:r>
              <a:rPr lang="en-US" sz="2000" dirty="0" smtClean="0"/>
              <a:t>Verify the SFA’s response to Q1203 on the Off-site Assessment Tool.</a:t>
            </a:r>
          </a:p>
          <a:p>
            <a:pPr marL="457200" indent="0">
              <a:buClrTx/>
              <a:buSzPct val="100000"/>
              <a:buNone/>
            </a:pPr>
            <a:endParaRPr lang="en-US" sz="2000" dirty="0"/>
          </a:p>
          <a:p>
            <a:pPr marL="457200" indent="0">
              <a:buClrTx/>
              <a:buSzPct val="100000"/>
              <a:buNone/>
            </a:pPr>
            <a:r>
              <a:rPr lang="en-US" sz="2000" dirty="0" smtClean="0"/>
              <a:t>Validate that a previous food safety certification was obtained in the last 5 years or that the School Nutrition Program Director completed food safety training at the same time of the on-site review.  If yes, list date of certification in the comments.</a:t>
            </a:r>
          </a:p>
          <a:p>
            <a:pPr marL="457200" indent="0">
              <a:buClrTx/>
              <a:buSzPct val="100000"/>
              <a:buNone/>
            </a:pPr>
            <a:endParaRPr lang="en-US" sz="2000" dirty="0"/>
          </a:p>
          <a:p>
            <a:pPr marL="457200" lvl="2" indent="0">
              <a:buClrTx/>
              <a:buNone/>
            </a:pPr>
            <a:r>
              <a:rPr lang="en-US" sz="2200" dirty="0" smtClean="0">
                <a:solidFill>
                  <a:prstClr val="black"/>
                </a:solidFill>
              </a:rPr>
              <a:t>		Yes	No</a:t>
            </a:r>
            <a:endParaRPr lang="en-US" sz="2200" dirty="0">
              <a:solidFill>
                <a:prstClr val="black"/>
              </a:solidFill>
            </a:endParaRPr>
          </a:p>
          <a:p>
            <a:pPr marL="109728" indent="0">
              <a:buClrTx/>
              <a:buSzPct val="100000"/>
              <a:buNone/>
            </a:pPr>
            <a:endParaRPr lang="en-US" sz="2000" dirty="0" smtClean="0"/>
          </a:p>
          <a:p>
            <a:pPr marL="624078" indent="-514350">
              <a:buClrTx/>
              <a:buSzPct val="100000"/>
              <a:buAutoNum type="alphaLcPeriod"/>
            </a:pP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55509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(1216)</a:t>
            </a:r>
          </a:p>
          <a:p>
            <a:pPr marL="109728" indent="0">
              <a:buNone/>
            </a:pPr>
            <a:endParaRPr lang="en-US" dirty="0"/>
          </a:p>
          <a:p>
            <a:pPr marL="457200" indent="0">
              <a:buClrTx/>
              <a:buSzPct val="100000"/>
              <a:buNone/>
            </a:pPr>
            <a:r>
              <a:rPr lang="en-US" sz="2000" dirty="0" smtClean="0"/>
              <a:t>Validate the SFA’s response to Question 1204 on the Off-site Assessment Tool.</a:t>
            </a:r>
          </a:p>
          <a:p>
            <a:pPr marL="457200" indent="0">
              <a:buClrTx/>
              <a:buSzPct val="100000"/>
              <a:buNone/>
            </a:pPr>
            <a:endParaRPr lang="en-US" sz="2000" dirty="0"/>
          </a:p>
          <a:p>
            <a:pPr marL="457200" indent="0">
              <a:buClrTx/>
              <a:buSzPct val="100000"/>
              <a:buNone/>
            </a:pPr>
            <a:r>
              <a:rPr lang="en-US" sz="2000" dirty="0" smtClean="0"/>
              <a:t>If the School Nutrition Program Director has not met the training requirements, review documentation of the scheduled/planned trainings for the remainder of the school year and determine if the School Nutrition Program Director is expected to meet annual training requirements.</a:t>
            </a:r>
          </a:p>
          <a:p>
            <a:pPr marL="457200" indent="0">
              <a:buClrTx/>
              <a:buSzPct val="100000"/>
              <a:buNone/>
            </a:pPr>
            <a:endParaRPr lang="en-US" sz="2000" dirty="0"/>
          </a:p>
          <a:p>
            <a:pPr marL="457200" lvl="2" indent="0">
              <a:buClrTx/>
              <a:buNone/>
            </a:pPr>
            <a:r>
              <a:rPr lang="en-US" sz="2200" dirty="0" smtClean="0">
                <a:solidFill>
                  <a:prstClr val="black"/>
                </a:solidFill>
              </a:rPr>
              <a:t>		Yes</a:t>
            </a:r>
            <a:r>
              <a:rPr lang="en-US" sz="2200" dirty="0">
                <a:solidFill>
                  <a:prstClr val="black"/>
                </a:solidFill>
              </a:rPr>
              <a:t>	No</a:t>
            </a:r>
          </a:p>
          <a:p>
            <a:pPr marL="109728" indent="0">
              <a:buClrTx/>
              <a:buSzPct val="100000"/>
              <a:buNone/>
            </a:pPr>
            <a:endParaRPr lang="en-US" sz="2000" dirty="0" smtClean="0"/>
          </a:p>
          <a:p>
            <a:pPr marL="457200" indent="0">
              <a:buClrTx/>
              <a:buSzPct val="100000"/>
              <a:buNone/>
            </a:pPr>
            <a:r>
              <a:rPr lang="en-US" sz="2000" dirty="0" smtClean="0"/>
              <a:t>List current completed training hours and expected/planned training hours in the comments.</a:t>
            </a: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1766772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(1217)</a:t>
            </a:r>
          </a:p>
          <a:p>
            <a:pPr marL="109728" indent="0">
              <a:buNone/>
            </a:pPr>
            <a:endParaRPr lang="en-US" dirty="0"/>
          </a:p>
          <a:p>
            <a:pPr marL="457200" indent="0">
              <a:buClrTx/>
              <a:buSzPct val="100000"/>
              <a:buNone/>
            </a:pPr>
            <a:r>
              <a:rPr lang="en-US" sz="2000" dirty="0" smtClean="0"/>
              <a:t>Validate the SFA’s response to Question 1205 on the Off-site Assessment Tool, if applicable.</a:t>
            </a:r>
          </a:p>
          <a:p>
            <a:pPr marL="457200" indent="0">
              <a:buClrTx/>
              <a:buSzPct val="100000"/>
              <a:buNone/>
            </a:pPr>
            <a:endParaRPr lang="en-US" sz="2000" dirty="0"/>
          </a:p>
          <a:p>
            <a:pPr marL="457200" indent="0">
              <a:buClrTx/>
              <a:buSzPct val="100000"/>
              <a:buNone/>
            </a:pPr>
            <a:r>
              <a:rPr lang="en-US" sz="2000" dirty="0" smtClean="0"/>
              <a:t>If the School Nutrition Program Manager has not met the training requirements, review documentation of the scheduled/planned trainings for the remainder of the school year and determine if the School Nutrition Program Manager is expected to meet annual training requirements.</a:t>
            </a:r>
          </a:p>
          <a:p>
            <a:pPr marL="457200" indent="0">
              <a:buClrTx/>
              <a:buSzPct val="100000"/>
              <a:buNone/>
            </a:pPr>
            <a:endParaRPr lang="en-US" sz="2000" dirty="0"/>
          </a:p>
          <a:p>
            <a:pPr marL="457200" lvl="2" indent="0">
              <a:buClrTx/>
              <a:buNone/>
            </a:pPr>
            <a:r>
              <a:rPr lang="en-US" sz="2200" dirty="0" smtClean="0">
                <a:solidFill>
                  <a:prstClr val="black"/>
                </a:solidFill>
              </a:rPr>
              <a:t>		Yes</a:t>
            </a:r>
            <a:r>
              <a:rPr lang="en-US" sz="2200" dirty="0">
                <a:solidFill>
                  <a:prstClr val="black"/>
                </a:solidFill>
              </a:rPr>
              <a:t>	No</a:t>
            </a:r>
          </a:p>
          <a:p>
            <a:pPr marL="109728" indent="0">
              <a:buClrTx/>
              <a:buSzPct val="100000"/>
              <a:buNone/>
            </a:pPr>
            <a:endParaRPr lang="en-US" sz="2000" dirty="0" smtClean="0"/>
          </a:p>
          <a:p>
            <a:pPr marL="457200" indent="0">
              <a:buClrTx/>
              <a:buSzPct val="100000"/>
              <a:buNone/>
            </a:pPr>
            <a:r>
              <a:rPr lang="en-US" sz="2000" dirty="0" smtClean="0"/>
              <a:t>List current completed training hours and expected/planned training hours in the comments.</a:t>
            </a: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126252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3238"/>
            <a:ext cx="8229600" cy="639762"/>
          </a:xfrm>
        </p:spPr>
        <p:txBody>
          <a:bodyPr>
            <a:normAutofit fontScale="90000"/>
          </a:bodyPr>
          <a:lstStyle/>
          <a:p>
            <a:pPr algn="ctr"/>
            <a:r>
              <a:rPr lang="en-US" dirty="0" smtClean="0"/>
              <a:t>Part One</a:t>
            </a:r>
            <a:endParaRPr lang="en-US" sz="2200" dirty="0"/>
          </a:p>
        </p:txBody>
      </p:sp>
      <p:sp>
        <p:nvSpPr>
          <p:cNvPr id="2" name="Content Placeholder 1"/>
          <p:cNvSpPr>
            <a:spLocks noGrp="1"/>
          </p:cNvSpPr>
          <p:nvPr>
            <p:ph idx="1"/>
          </p:nvPr>
        </p:nvSpPr>
        <p:spPr/>
        <p:txBody>
          <a:bodyPr>
            <a:normAutofit/>
          </a:bodyPr>
          <a:lstStyle/>
          <a:p>
            <a:endParaRPr lang="en-US" sz="2800" dirty="0" smtClean="0"/>
          </a:p>
          <a:p>
            <a:endParaRPr lang="en-US" sz="2800" dirty="0" smtClean="0"/>
          </a:p>
          <a:p>
            <a:endParaRPr lang="en-US" dirty="0"/>
          </a:p>
        </p:txBody>
      </p:sp>
      <p:sp>
        <p:nvSpPr>
          <p:cNvPr id="5" name="Rectangle 4"/>
          <p:cNvSpPr/>
          <p:nvPr/>
        </p:nvSpPr>
        <p:spPr>
          <a:xfrm>
            <a:off x="343711" y="1600200"/>
            <a:ext cx="8534400" cy="3785652"/>
          </a:xfrm>
          <a:prstGeom prst="rect">
            <a:avLst/>
          </a:prstGeom>
        </p:spPr>
        <p:txBody>
          <a:bodyPr wrap="square">
            <a:spAutoFit/>
          </a:bodyPr>
          <a:lstStyle/>
          <a:p>
            <a:pPr marL="457200" indent="-457200">
              <a:buFont typeface="Arial" panose="020B0604020202020204" pitchFamily="34" charset="0"/>
              <a:buChar char="•"/>
            </a:pPr>
            <a:r>
              <a:rPr lang="en-US" sz="2400" dirty="0"/>
              <a:t>The Healthy Hunger-Free Kids Act of 2010 included the requirement to establish Professional Standards for </a:t>
            </a:r>
            <a:r>
              <a:rPr lang="en-US" sz="2400" dirty="0" smtClean="0"/>
              <a:t>School Nutrition Personnel</a:t>
            </a:r>
          </a:p>
          <a:p>
            <a:endParaRPr lang="en-US" sz="2400" dirty="0"/>
          </a:p>
          <a:p>
            <a:pPr marL="457200" indent="-457200">
              <a:buFont typeface="Arial" panose="020B0604020202020204" pitchFamily="34" charset="0"/>
              <a:buChar char="•"/>
            </a:pPr>
            <a:r>
              <a:rPr lang="en-US" sz="2400" dirty="0"/>
              <a:t>Ensure School Nutrition professionals that manage and operate NSLP/SBP have adequate knowledge and training to meet Program requirements </a:t>
            </a:r>
            <a:endParaRPr lang="en-US" sz="2400" dirty="0" smtClean="0"/>
          </a:p>
          <a:p>
            <a:endParaRPr lang="en-US" sz="2400" dirty="0"/>
          </a:p>
          <a:p>
            <a:pPr marL="457200" indent="-457200">
              <a:buFont typeface="Arial" panose="020B0604020202020204" pitchFamily="34" charset="0"/>
              <a:buChar char="•"/>
            </a:pPr>
            <a:r>
              <a:rPr lang="en-US" sz="2400" dirty="0"/>
              <a:t>Reduce errors, enhance Program integrity and improve quality of meals</a:t>
            </a:r>
          </a:p>
        </p:txBody>
      </p:sp>
    </p:spTree>
    <p:extLst>
      <p:ext uri="{BB962C8B-B14F-4D97-AF65-F5344CB8AC3E}">
        <p14:creationId xmlns:p14="http://schemas.microsoft.com/office/powerpoint/2010/main" val="2393609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(1218)</a:t>
            </a:r>
          </a:p>
          <a:p>
            <a:pPr marL="109728" indent="0">
              <a:buNone/>
            </a:pPr>
            <a:endParaRPr lang="en-US" dirty="0"/>
          </a:p>
          <a:p>
            <a:pPr marL="457200" indent="0">
              <a:buClrTx/>
              <a:buSzPct val="100000"/>
              <a:buNone/>
            </a:pPr>
            <a:r>
              <a:rPr lang="en-US" sz="2000" dirty="0" smtClean="0"/>
              <a:t>Validate the SFA’s response to Question 1206 on the Off-site Assessment Tool, if applicable.</a:t>
            </a:r>
          </a:p>
          <a:p>
            <a:pPr marL="457200" indent="0">
              <a:buClrTx/>
              <a:buSzPct val="100000"/>
              <a:buNone/>
            </a:pPr>
            <a:endParaRPr lang="en-US" sz="2000" dirty="0"/>
          </a:p>
          <a:p>
            <a:pPr marL="457200" indent="0">
              <a:buClrTx/>
              <a:buSzPct val="100000"/>
              <a:buNone/>
            </a:pPr>
            <a:r>
              <a:rPr lang="en-US" sz="2000" dirty="0" smtClean="0"/>
              <a:t>If the School Nutrition Program Manager has not met the training requirements, review documentation of the scheduled/planned trainings for the remainder of the school year and determine if the School Nutrition Program Manager is expected to meet annual training requirements.</a:t>
            </a:r>
          </a:p>
          <a:p>
            <a:pPr marL="457200" indent="0">
              <a:buClrTx/>
              <a:buSzPct val="100000"/>
              <a:buNone/>
            </a:pPr>
            <a:endParaRPr lang="en-US" sz="2000" dirty="0"/>
          </a:p>
          <a:p>
            <a:pPr marL="457200" lvl="2" indent="0">
              <a:buClrTx/>
              <a:buNone/>
            </a:pPr>
            <a:r>
              <a:rPr lang="en-US" sz="2200" dirty="0" smtClean="0">
                <a:solidFill>
                  <a:prstClr val="black"/>
                </a:solidFill>
              </a:rPr>
              <a:t>		Yes</a:t>
            </a:r>
            <a:r>
              <a:rPr lang="en-US" sz="2200" dirty="0">
                <a:solidFill>
                  <a:prstClr val="black"/>
                </a:solidFill>
              </a:rPr>
              <a:t>	No</a:t>
            </a:r>
          </a:p>
          <a:p>
            <a:pPr marL="109728" indent="0">
              <a:buClrTx/>
              <a:buSzPct val="100000"/>
              <a:buNone/>
            </a:pPr>
            <a:endParaRPr lang="en-US" sz="2000" dirty="0" smtClean="0"/>
          </a:p>
          <a:p>
            <a:pPr marL="457200" indent="0">
              <a:buClrTx/>
              <a:buSzPct val="100000"/>
              <a:buNone/>
            </a:pPr>
            <a:r>
              <a:rPr lang="en-US" sz="2000" dirty="0" smtClean="0"/>
              <a:t>List current completed training hours and expected/planned training hours in the comments.</a:t>
            </a:r>
            <a:endParaRPr lang="en-US" sz="2000" dirty="0"/>
          </a:p>
          <a:p>
            <a:pPr marL="886968" lvl="3" indent="0">
              <a:buClrTx/>
              <a:buNone/>
            </a:pPr>
            <a:r>
              <a:rPr lang="en-US" sz="2000" dirty="0" smtClean="0"/>
              <a:t>		</a:t>
            </a:r>
          </a:p>
        </p:txBody>
      </p:sp>
    </p:spTree>
    <p:extLst>
      <p:ext uri="{BB962C8B-B14F-4D97-AF65-F5344CB8AC3E}">
        <p14:creationId xmlns:p14="http://schemas.microsoft.com/office/powerpoint/2010/main" val="317795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(1219)</a:t>
            </a:r>
          </a:p>
          <a:p>
            <a:pPr marL="109728" indent="0">
              <a:buNone/>
            </a:pPr>
            <a:endParaRPr lang="en-US" dirty="0"/>
          </a:p>
          <a:p>
            <a:pPr marL="914400" indent="-457200">
              <a:buClrTx/>
              <a:buSzPct val="100000"/>
              <a:buFont typeface="+mj-lt"/>
              <a:buAutoNum type="alphaLcPeriod"/>
            </a:pPr>
            <a:r>
              <a:rPr lang="en-US" sz="2000" dirty="0" smtClean="0"/>
              <a:t>Please describe the frequency (i.e., annually, quarterly, monthly etc.) in which training hours are being tracked (i.e., entered into a tracking mechanism).</a:t>
            </a:r>
          </a:p>
          <a:p>
            <a:pPr marL="914400" indent="-457200">
              <a:buClrTx/>
              <a:buSzPct val="100000"/>
              <a:buFont typeface="+mj-lt"/>
              <a:buAutoNum type="alphaLcPeriod"/>
            </a:pPr>
            <a:endParaRPr lang="en-US" sz="2000" dirty="0"/>
          </a:p>
          <a:p>
            <a:pPr marL="914400" indent="-457200">
              <a:buClrTx/>
              <a:buSzPct val="100000"/>
              <a:buFont typeface="+mj-lt"/>
              <a:buAutoNum type="alphaLcPeriod"/>
            </a:pPr>
            <a:r>
              <a:rPr lang="en-US" sz="2000" dirty="0" smtClean="0"/>
              <a:t>Does the SFA use the USDA Professional Standards Training Tracking Tool?  If not, please describe in the comments section what is being used and if the SFA’s process clearly documents that required fields listed in the Professional Standards Module.</a:t>
            </a:r>
          </a:p>
          <a:p>
            <a:pPr marL="914400" indent="-457200">
              <a:buClrTx/>
              <a:buSzPct val="100000"/>
              <a:buFont typeface="+mj-lt"/>
              <a:buAutoNum type="alphaLcPeriod"/>
            </a:pPr>
            <a:endParaRPr lang="en-US" sz="2000" dirty="0"/>
          </a:p>
          <a:p>
            <a:pPr marL="457200" lvl="2" indent="0">
              <a:buClrTx/>
              <a:buNone/>
            </a:pPr>
            <a:r>
              <a:rPr lang="en-US" sz="2200" dirty="0" smtClean="0">
                <a:solidFill>
                  <a:prstClr val="black"/>
                </a:solidFill>
              </a:rPr>
              <a:t>		Yes</a:t>
            </a:r>
            <a:r>
              <a:rPr lang="en-US" sz="2200" dirty="0">
                <a:solidFill>
                  <a:prstClr val="black"/>
                </a:solidFill>
              </a:rPr>
              <a:t>	No</a:t>
            </a:r>
          </a:p>
          <a:p>
            <a:pPr marL="109728" indent="0">
              <a:buClrTx/>
              <a:buSzPct val="100000"/>
              <a:buNone/>
            </a:pPr>
            <a:endParaRPr lang="en-US" sz="2000" dirty="0" smtClean="0"/>
          </a:p>
          <a:p>
            <a:pPr marL="886968" lvl="3" indent="0">
              <a:buClrTx/>
              <a:buNone/>
            </a:pPr>
            <a:r>
              <a:rPr lang="en-US" sz="2000" dirty="0" smtClean="0"/>
              <a:t>		</a:t>
            </a:r>
          </a:p>
        </p:txBody>
      </p:sp>
    </p:spTree>
    <p:extLst>
      <p:ext uri="{BB962C8B-B14F-4D97-AF65-F5344CB8AC3E}">
        <p14:creationId xmlns:p14="http://schemas.microsoft.com/office/powerpoint/2010/main" val="4144819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609600" y="1143000"/>
            <a:ext cx="8229600" cy="55626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(1220)</a:t>
            </a:r>
          </a:p>
          <a:p>
            <a:pPr marL="109728" indent="0">
              <a:buNone/>
            </a:pPr>
            <a:endParaRPr lang="en-US" dirty="0"/>
          </a:p>
          <a:p>
            <a:pPr marL="914400" indent="-457200">
              <a:buClrTx/>
              <a:buSzPct val="100000"/>
              <a:buFont typeface="+mj-lt"/>
              <a:buAutoNum type="alphaLcPeriod"/>
            </a:pPr>
            <a:r>
              <a:rPr lang="en-US" sz="2000" dirty="0" smtClean="0"/>
              <a:t>Are there any employees that were hired in the time between completion of the Off-site and On-site Assessment Tools?</a:t>
            </a:r>
          </a:p>
          <a:p>
            <a:pPr marL="914400" indent="-457200">
              <a:buClrTx/>
              <a:buSzPct val="100000"/>
              <a:buFont typeface="+mj-lt"/>
              <a:buAutoNum type="alphaLcPeriod"/>
            </a:pPr>
            <a:endParaRPr lang="en-US" sz="2000" dirty="0"/>
          </a:p>
          <a:p>
            <a:pPr marL="457200" lvl="2" indent="0">
              <a:buClrTx/>
              <a:buSzPct val="100000"/>
              <a:buNone/>
            </a:pPr>
            <a:r>
              <a:rPr lang="en-US" sz="2000" dirty="0" smtClean="0">
                <a:solidFill>
                  <a:prstClr val="black"/>
                </a:solidFill>
              </a:rPr>
              <a:t>		Yes</a:t>
            </a:r>
            <a:r>
              <a:rPr lang="en-US" sz="2000" dirty="0">
                <a:solidFill>
                  <a:prstClr val="black"/>
                </a:solidFill>
              </a:rPr>
              <a:t>	No</a:t>
            </a:r>
          </a:p>
          <a:p>
            <a:pPr marL="914400" indent="-457200">
              <a:buClrTx/>
              <a:buSzPct val="100000"/>
              <a:buFont typeface="+mj-lt"/>
              <a:buAutoNum type="alphaLcPeriod"/>
            </a:pPr>
            <a:endParaRPr lang="en-US" sz="2000" dirty="0" smtClean="0"/>
          </a:p>
          <a:p>
            <a:pPr marL="914400" indent="-457200">
              <a:buClrTx/>
              <a:buSzPct val="100000"/>
              <a:buFont typeface="+mj-lt"/>
              <a:buAutoNum type="alphaLcPeriod"/>
            </a:pPr>
            <a:endParaRPr lang="en-US" sz="2000" dirty="0"/>
          </a:p>
          <a:p>
            <a:pPr marL="914400" indent="-457200">
              <a:buClrTx/>
              <a:buSzPct val="100000"/>
              <a:buFont typeface="+mj-lt"/>
              <a:buAutoNum type="alphaLcPeriod"/>
            </a:pPr>
            <a:r>
              <a:rPr lang="en-US" sz="2000" dirty="0" smtClean="0"/>
              <a:t>If yes, did they meet the training requirements?</a:t>
            </a:r>
          </a:p>
          <a:p>
            <a:pPr marL="914400" indent="-457200">
              <a:buClrTx/>
              <a:buSzPct val="100000"/>
              <a:buFont typeface="+mj-lt"/>
              <a:buAutoNum type="alphaLcPeriod"/>
            </a:pPr>
            <a:endParaRPr lang="en-US" sz="2000" dirty="0"/>
          </a:p>
          <a:p>
            <a:pPr marL="457200" lvl="2" indent="0">
              <a:buClrTx/>
              <a:buNone/>
            </a:pPr>
            <a:r>
              <a:rPr lang="en-US" sz="2000" dirty="0" smtClean="0">
                <a:solidFill>
                  <a:prstClr val="black"/>
                </a:solidFill>
              </a:rPr>
              <a:t>		Yes</a:t>
            </a:r>
            <a:r>
              <a:rPr lang="en-US" sz="2000" dirty="0">
                <a:solidFill>
                  <a:prstClr val="black"/>
                </a:solidFill>
              </a:rPr>
              <a:t>	No</a:t>
            </a:r>
          </a:p>
          <a:p>
            <a:pPr marL="109728" indent="0">
              <a:buClrTx/>
              <a:buSzPct val="100000"/>
              <a:buNone/>
            </a:pPr>
            <a:endParaRPr lang="en-US" sz="2000" dirty="0" smtClean="0"/>
          </a:p>
          <a:p>
            <a:pPr marL="886968" lvl="3" indent="0">
              <a:buClrTx/>
              <a:buNone/>
            </a:pPr>
            <a:r>
              <a:rPr lang="en-US" sz="2000" dirty="0" smtClean="0"/>
              <a:t>If not, explain in comments below.  Please list non-compliant employees names, title/position and training hours completed.</a:t>
            </a:r>
          </a:p>
        </p:txBody>
      </p:sp>
    </p:spTree>
    <p:extLst>
      <p:ext uri="{BB962C8B-B14F-4D97-AF65-F5344CB8AC3E}">
        <p14:creationId xmlns:p14="http://schemas.microsoft.com/office/powerpoint/2010/main" val="1655134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685800"/>
          </a:xfrm>
        </p:spPr>
        <p:txBody>
          <a:bodyPr>
            <a:normAutofit fontScale="90000"/>
          </a:bodyPr>
          <a:lstStyle/>
          <a:p>
            <a:r>
              <a:rPr lang="en-US" dirty="0" smtClean="0"/>
              <a:t>Part Three  	</a:t>
            </a:r>
            <a:r>
              <a:rPr lang="en-US" dirty="0" smtClean="0">
                <a:sym typeface="Wingdings 3"/>
              </a:rPr>
              <a:t></a:t>
            </a:r>
            <a:r>
              <a:rPr lang="en-US" dirty="0" smtClean="0"/>
              <a:t>On-Site Review</a:t>
            </a:r>
            <a:endParaRPr lang="en-US" dirty="0"/>
          </a:p>
        </p:txBody>
      </p:sp>
      <p:sp>
        <p:nvSpPr>
          <p:cNvPr id="2" name="Content Placeholder 1"/>
          <p:cNvSpPr>
            <a:spLocks noGrp="1"/>
          </p:cNvSpPr>
          <p:nvPr>
            <p:ph idx="1"/>
          </p:nvPr>
        </p:nvSpPr>
        <p:spPr>
          <a:xfrm>
            <a:off x="457200" y="1371600"/>
            <a:ext cx="8229600" cy="4724400"/>
          </a:xfrm>
        </p:spPr>
        <p:txBody>
          <a:bodyPr>
            <a:noAutofit/>
          </a:bodyPr>
          <a:lstStyle/>
          <a:p>
            <a:pPr marL="109728" indent="0">
              <a:buNone/>
            </a:pPr>
            <a:r>
              <a:rPr lang="en-US" sz="3200" b="1" dirty="0" smtClean="0">
                <a:effectLst>
                  <a:outerShdw blurRad="38100" dist="38100" dir="2700000" algn="tl">
                    <a:srgbClr val="000000">
                      <a:alpha val="43137"/>
                    </a:srgbClr>
                  </a:outerShdw>
                </a:effectLst>
              </a:rPr>
              <a:t>(1221)</a:t>
            </a:r>
          </a:p>
          <a:p>
            <a:pPr marL="109728" indent="0">
              <a:buNone/>
            </a:pPr>
            <a:endParaRPr lang="en-US" dirty="0"/>
          </a:p>
          <a:p>
            <a:pPr marL="914400" indent="-457200">
              <a:buClrTx/>
              <a:buSzPct val="100000"/>
              <a:buFont typeface="+mj-lt"/>
              <a:buAutoNum type="alphaLcPeriod"/>
            </a:pPr>
            <a:r>
              <a:rPr lang="en-US" sz="2000" dirty="0" smtClean="0"/>
              <a:t>Validate that there are no additional employees outside of the school nutrition program whose responsibilities include duties related to the operation of the school nutrition program who have not yet received applicable training.</a:t>
            </a:r>
          </a:p>
          <a:p>
            <a:pPr marL="914400" indent="-457200">
              <a:buClrTx/>
              <a:buSzPct val="100000"/>
              <a:buFont typeface="+mj-lt"/>
              <a:buAutoNum type="alphaLcPeriod"/>
            </a:pPr>
            <a:endParaRPr lang="en-US" sz="2000" dirty="0"/>
          </a:p>
          <a:p>
            <a:pPr marL="457200" lvl="2" indent="0">
              <a:buClrTx/>
              <a:buSzPct val="100000"/>
              <a:buNone/>
            </a:pPr>
            <a:r>
              <a:rPr lang="en-US" sz="2000" dirty="0" smtClean="0">
                <a:solidFill>
                  <a:prstClr val="black"/>
                </a:solidFill>
              </a:rPr>
              <a:t>		Yes</a:t>
            </a:r>
            <a:r>
              <a:rPr lang="en-US" sz="2000" dirty="0">
                <a:solidFill>
                  <a:prstClr val="black"/>
                </a:solidFill>
              </a:rPr>
              <a:t>	No</a:t>
            </a:r>
          </a:p>
          <a:p>
            <a:pPr marL="914400" indent="-457200">
              <a:buClrTx/>
              <a:buSzPct val="100000"/>
              <a:buFont typeface="+mj-lt"/>
              <a:buAutoNum type="alphaLcPeriod"/>
            </a:pPr>
            <a:endParaRPr lang="en-US" sz="2000" dirty="0" smtClean="0"/>
          </a:p>
          <a:p>
            <a:pPr marL="914400" indent="-457200">
              <a:buClrTx/>
              <a:buSzPct val="100000"/>
              <a:buFont typeface="+mj-lt"/>
              <a:buAutoNum type="alphaLcPeriod"/>
            </a:pPr>
            <a:endParaRPr lang="en-US" sz="2000" dirty="0"/>
          </a:p>
          <a:p>
            <a:pPr marL="457200" indent="0">
              <a:buClrTx/>
              <a:buSzPct val="100000"/>
              <a:buNone/>
            </a:pPr>
            <a:r>
              <a:rPr lang="en-US" sz="2000" dirty="0" smtClean="0"/>
              <a:t>If applicable, list personnel and respective duties in the comments.</a:t>
            </a:r>
          </a:p>
        </p:txBody>
      </p:sp>
    </p:spTree>
    <p:extLst>
      <p:ext uri="{BB962C8B-B14F-4D97-AF65-F5344CB8AC3E}">
        <p14:creationId xmlns:p14="http://schemas.microsoft.com/office/powerpoint/2010/main" val="2059164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DKnight\AppData\Local\Microsoft\Windows\Temporary Internet Files\Content.IE5\DC5PDFZ8\question_mark[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19400"/>
            <a:ext cx="3886200" cy="4145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DKnight\AppData\Local\Microsoft\Windows\Temporary Internet Files\Content.IE5\DC5PDFZ8\question_mar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0727" y="1336042"/>
            <a:ext cx="1819274" cy="1940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Knight\AppData\Local\Microsoft\Windows\Temporary Internet Files\Content.IE5\DC5PDFZ8\question_mark[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438400"/>
            <a:ext cx="2657478" cy="283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968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1970" y="990600"/>
            <a:ext cx="6432430" cy="4745915"/>
          </a:xfrm>
          <a:prstGeom prst="rect">
            <a:avLst/>
          </a:prstGeom>
          <a:noFill/>
        </p:spPr>
        <p:txBody>
          <a:bodyPr wrap="square" rtlCol="0">
            <a:spAutoFit/>
          </a:bodyPr>
          <a:lstStyle/>
          <a:p>
            <a:pPr>
              <a:lnSpc>
                <a:spcPct val="120000"/>
              </a:lnSpc>
            </a:pPr>
            <a:r>
              <a:rPr lang="en-US" sz="1200" dirty="0" smtClean="0">
                <a:solidFill>
                  <a:prstClr val="black"/>
                </a:solidFill>
                <a:latin typeface="Arial" panose="020B0604020202020204" pitchFamily="34" charset="0"/>
                <a:cs typeface="Arial" panose="020B0604020202020204" pitchFamily="34" charset="0"/>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a:lnSpc>
                <a:spcPct val="120000"/>
              </a:lnSpc>
            </a:pPr>
            <a:endParaRPr lang="en-US" sz="1200" dirty="0" smtClean="0">
              <a:solidFill>
                <a:prstClr val="black"/>
              </a:solidFill>
              <a:latin typeface="Arial" panose="020B0604020202020204" pitchFamily="34" charset="0"/>
              <a:cs typeface="Arial" panose="020B0604020202020204" pitchFamily="34" charset="0"/>
            </a:endParaRPr>
          </a:p>
          <a:p>
            <a:pPr>
              <a:lnSpc>
                <a:spcPct val="120000"/>
              </a:lnSpc>
            </a:pPr>
            <a:r>
              <a:rPr lang="en-US" sz="1200" dirty="0" smtClean="0">
                <a:solidFill>
                  <a:prstClr val="black"/>
                </a:solidFill>
                <a:latin typeface="Arial" panose="020B0604020202020204" pitchFamily="34" charset="0"/>
                <a:cs typeface="Arial" panose="020B0604020202020204" pitchFamily="34" charset="0"/>
              </a:rPr>
              <a:t>If you wish to file a Civil Rights program complaint of discrimination, complete the USDA Program Discrimination Complaint Form, found at </a:t>
            </a:r>
            <a:r>
              <a:rPr lang="en-US" sz="1200" dirty="0" smtClean="0">
                <a:solidFill>
                  <a:prstClr val="black"/>
                </a:solidFill>
                <a:latin typeface="Arial" panose="020B0604020202020204" pitchFamily="34" charset="0"/>
                <a:cs typeface="Arial" panose="020B0604020202020204" pitchFamily="34" charset="0"/>
                <a:hlinkClick r:id="rId2"/>
              </a:rPr>
              <a:t>http://www.ascr.usda.gov/complaint_filing_cust.html</a:t>
            </a:r>
            <a:r>
              <a:rPr lang="en-US" sz="1200" dirty="0" smtClean="0">
                <a:solidFill>
                  <a:prstClr val="black"/>
                </a:solidFill>
                <a:latin typeface="Arial" panose="020B0604020202020204" pitchFamily="34" charset="0"/>
                <a:cs typeface="Arial" panose="020B0604020202020204" pitchFamily="34" charset="0"/>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sz="1200" dirty="0" smtClean="0">
                <a:solidFill>
                  <a:prstClr val="black"/>
                </a:solidFill>
                <a:latin typeface="Arial" panose="020B0604020202020204" pitchFamily="34" charset="0"/>
                <a:cs typeface="Arial" panose="020B0604020202020204" pitchFamily="34" charset="0"/>
                <a:hlinkClick r:id="rId3"/>
              </a:rPr>
              <a:t>program.intake@usda.gov</a:t>
            </a:r>
            <a:r>
              <a:rPr lang="en-US" sz="1200" dirty="0" smtClean="0">
                <a:solidFill>
                  <a:prstClr val="black"/>
                </a:solidFill>
                <a:latin typeface="Arial" panose="020B0604020202020204" pitchFamily="34" charset="0"/>
                <a:cs typeface="Arial" panose="020B0604020202020204" pitchFamily="34" charset="0"/>
              </a:rPr>
              <a:t>.</a:t>
            </a:r>
          </a:p>
          <a:p>
            <a:pPr>
              <a:lnSpc>
                <a:spcPct val="120000"/>
              </a:lnSpc>
            </a:pPr>
            <a:endParaRPr lang="en-US" sz="1200" dirty="0" smtClean="0">
              <a:solidFill>
                <a:prstClr val="black"/>
              </a:solidFill>
              <a:latin typeface="Arial" panose="020B0604020202020204" pitchFamily="34" charset="0"/>
              <a:cs typeface="Arial" panose="020B0604020202020204" pitchFamily="34" charset="0"/>
            </a:endParaRPr>
          </a:p>
          <a:p>
            <a:pPr>
              <a:lnSpc>
                <a:spcPct val="120000"/>
              </a:lnSpc>
            </a:pPr>
            <a:r>
              <a:rPr lang="en-US" sz="1200" dirty="0" smtClean="0">
                <a:solidFill>
                  <a:prstClr val="black"/>
                </a:solidFill>
                <a:latin typeface="Arial" panose="020B0604020202020204" pitchFamily="34" charset="0"/>
                <a:cs typeface="Arial" panose="020B0604020202020204" pitchFamily="34" charset="0"/>
              </a:rPr>
              <a:t>Individuals who are deaf, hard of hearing or have speech disabilities may contact USDA through the Federal Relay Service at (800) 877.8339; or (800) 845.6136 (in Spanish).</a:t>
            </a:r>
          </a:p>
          <a:p>
            <a:pPr>
              <a:lnSpc>
                <a:spcPct val="120000"/>
              </a:lnSpc>
            </a:pPr>
            <a:endParaRPr lang="en-US" sz="1200" dirty="0" smtClean="0">
              <a:solidFill>
                <a:prstClr val="black"/>
              </a:solidFill>
              <a:latin typeface="Arial" panose="020B0604020202020204" pitchFamily="34" charset="0"/>
              <a:cs typeface="Arial" panose="020B0604020202020204" pitchFamily="34" charset="0"/>
            </a:endParaRPr>
          </a:p>
          <a:p>
            <a:pPr>
              <a:lnSpc>
                <a:spcPct val="120000"/>
              </a:lnSpc>
            </a:pPr>
            <a:r>
              <a:rPr lang="en-US" sz="1200" dirty="0" smtClean="0">
                <a:solidFill>
                  <a:prstClr val="black"/>
                </a:solidFill>
                <a:latin typeface="Arial" panose="020B0604020202020204" pitchFamily="34" charset="0"/>
                <a:cs typeface="Arial" panose="020B0604020202020204" pitchFamily="34" charset="0"/>
              </a:rPr>
              <a:t>USDA is an equal opportunity provider and employer.</a:t>
            </a:r>
            <a:endParaRPr lang="en-US" sz="1200" dirty="0">
              <a:solidFill>
                <a:prstClr val="black"/>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11" y="609600"/>
            <a:ext cx="1447800" cy="223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7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153400" cy="1066800"/>
          </a:xfrm>
        </p:spPr>
        <p:txBody>
          <a:bodyPr>
            <a:normAutofit/>
          </a:bodyPr>
          <a:lstStyle/>
          <a:p>
            <a:r>
              <a:rPr lang="en-US" sz="4400" dirty="0" smtClean="0"/>
              <a:t>Final Rule</a:t>
            </a:r>
            <a:endParaRPr lang="en-US" sz="4400" dirty="0"/>
          </a:p>
        </p:txBody>
      </p:sp>
      <p:sp>
        <p:nvSpPr>
          <p:cNvPr id="2" name="Content Placeholder 1"/>
          <p:cNvSpPr>
            <a:spLocks noGrp="1"/>
          </p:cNvSpPr>
          <p:nvPr>
            <p:ph idx="1"/>
          </p:nvPr>
        </p:nvSpPr>
        <p:spPr>
          <a:xfrm>
            <a:off x="381000" y="1905000"/>
            <a:ext cx="8305800" cy="4102291"/>
          </a:xfrm>
        </p:spPr>
        <p:txBody>
          <a:bodyPr>
            <a:normAutofit/>
          </a:bodyPr>
          <a:lstStyle/>
          <a:p>
            <a:pPr marL="457200" indent="-457200">
              <a:buClrTx/>
            </a:pPr>
            <a:r>
              <a:rPr lang="en-US" sz="2800" dirty="0" smtClean="0"/>
              <a:t>Published March 2, 2015</a:t>
            </a:r>
          </a:p>
          <a:p>
            <a:pPr marL="457200" indent="-457200">
              <a:buClrTx/>
            </a:pPr>
            <a:r>
              <a:rPr lang="en-US" sz="2800" dirty="0" smtClean="0"/>
              <a:t>Implementation begins July 1, 2015</a:t>
            </a:r>
          </a:p>
          <a:p>
            <a:pPr marL="457200" indent="-457200">
              <a:buClrTx/>
            </a:pPr>
            <a:r>
              <a:rPr lang="en-US" sz="2800" dirty="0" smtClean="0"/>
              <a:t>Establishes minimum:</a:t>
            </a:r>
          </a:p>
          <a:p>
            <a:pPr lvl="2" indent="-457200">
              <a:buClrTx/>
              <a:buFont typeface="Courier New" panose="02070309020205020404" pitchFamily="49" charset="0"/>
              <a:buChar char="o"/>
            </a:pPr>
            <a:r>
              <a:rPr lang="en-US" sz="2600" dirty="0" smtClean="0"/>
              <a:t>Hiring standards for new SFA directors</a:t>
            </a:r>
          </a:p>
          <a:p>
            <a:pPr lvl="2" indent="-457200">
              <a:buClrTx/>
              <a:buFont typeface="Courier New" panose="02070309020205020404" pitchFamily="49" charset="0"/>
              <a:buChar char="o"/>
            </a:pPr>
            <a:r>
              <a:rPr lang="en-US" sz="2600" dirty="0" smtClean="0"/>
              <a:t>Annual continuing education standards for ALL employees</a:t>
            </a:r>
          </a:p>
          <a:p>
            <a:pPr lvl="1" indent="-457200">
              <a:buClrTx/>
            </a:pPr>
            <a:endParaRPr lang="en-US" sz="2800" dirty="0" smtClean="0"/>
          </a:p>
          <a:p>
            <a:pPr marL="457200" indent="-457200">
              <a:buClrTx/>
            </a:pPr>
            <a:r>
              <a:rPr lang="en-US" sz="2800" dirty="0">
                <a:hlinkClick r:id="rId3"/>
              </a:rPr>
              <a:t>http://professionalstandards.nal.usda.gov</a:t>
            </a:r>
            <a:r>
              <a:rPr lang="en-US" sz="2800" dirty="0" smtClean="0">
                <a:hlinkClick r:id="rId3"/>
              </a:rPr>
              <a:t>/</a:t>
            </a:r>
            <a:r>
              <a:rPr lang="en-US" sz="2800" dirty="0" smtClean="0"/>
              <a:t> </a:t>
            </a:r>
            <a:endParaRPr lang="en-US" sz="2800" dirty="0"/>
          </a:p>
          <a:p>
            <a:pPr lvl="1">
              <a:buNone/>
            </a:pPr>
            <a:endParaRPr lang="en-US" dirty="0" smtClean="0"/>
          </a:p>
          <a:p>
            <a:pPr lvl="1">
              <a:buNone/>
            </a:pPr>
            <a:endParaRPr lang="en-US" dirty="0" smtClean="0"/>
          </a:p>
        </p:txBody>
      </p:sp>
      <p:pic>
        <p:nvPicPr>
          <p:cNvPr id="4" name="Picture 2" descr="I:\CND Workgroups\CNPTBNEW\Team Nutrition\Graphics\2014PhotoGallery\SNProfessionals\1880-0194 silhouette\1880-0194_93DPI.jpg"/>
          <p:cNvPicPr>
            <a:picLocks noChangeAspect="1" noChangeArrowheads="1"/>
          </p:cNvPicPr>
          <p:nvPr/>
        </p:nvPicPr>
        <p:blipFill rotWithShape="1">
          <a:blip r:embed="rId4" cstate="print"/>
          <a:srcRect l="12782" r="10025"/>
          <a:stretch/>
        </p:blipFill>
        <p:spPr bwMode="auto">
          <a:xfrm>
            <a:off x="6400800" y="685800"/>
            <a:ext cx="2235200" cy="2057400"/>
          </a:xfrm>
          <a:prstGeom prst="rect">
            <a:avLst/>
          </a:prstGeom>
          <a:noFill/>
        </p:spPr>
      </p:pic>
    </p:spTree>
    <p:extLst>
      <p:ext uri="{BB962C8B-B14F-4D97-AF65-F5344CB8AC3E}">
        <p14:creationId xmlns:p14="http://schemas.microsoft.com/office/powerpoint/2010/main" val="4001216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086" y="457200"/>
            <a:ext cx="8229600" cy="1143000"/>
          </a:xfrm>
        </p:spPr>
        <p:txBody>
          <a:bodyPr>
            <a:noAutofit/>
          </a:bodyPr>
          <a:lstStyle/>
          <a:p>
            <a:pPr algn="ctr"/>
            <a:r>
              <a:rPr lang="en-US" sz="4400" b="0" spc="-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Standards Website</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5114" y="1676400"/>
            <a:ext cx="4096386" cy="2776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86" y="2590800"/>
            <a:ext cx="4343396" cy="2714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5495330"/>
            <a:ext cx="7086600" cy="461665"/>
          </a:xfrm>
          <a:prstGeom prst="rect">
            <a:avLst/>
          </a:prstGeom>
        </p:spPr>
        <p:txBody>
          <a:bodyPr wrap="square">
            <a:spAutoFit/>
          </a:bodyPr>
          <a:lstStyle/>
          <a:p>
            <a:pPr algn="ctr"/>
            <a:r>
              <a:rPr lang="en-US" sz="2400" dirty="0">
                <a:solidFill>
                  <a:schemeClr val="accent4"/>
                </a:solidFill>
                <a:cs typeface="Arial" panose="020B0604020202020204" pitchFamily="34" charset="0"/>
                <a:hlinkClick r:id="rId5"/>
              </a:rPr>
              <a:t>http://professionalstandards.nal.usda.gov</a:t>
            </a:r>
            <a:r>
              <a:rPr lang="en-US" sz="2400" dirty="0" smtClean="0">
                <a:solidFill>
                  <a:schemeClr val="accent4"/>
                </a:solidFill>
                <a:cs typeface="Arial" panose="020B0604020202020204" pitchFamily="34" charset="0"/>
                <a:hlinkClick r:id="rId5"/>
              </a:rPr>
              <a:t>/</a:t>
            </a:r>
            <a:r>
              <a:rPr lang="en-US" sz="2400" dirty="0" smtClean="0">
                <a:solidFill>
                  <a:schemeClr val="accent4"/>
                </a:solidFill>
                <a:cs typeface="Arial" panose="020B0604020202020204" pitchFamily="34" charset="0"/>
              </a:rPr>
              <a:t> </a:t>
            </a:r>
            <a:endParaRPr lang="en-US" sz="2400" dirty="0">
              <a:solidFill>
                <a:schemeClr val="accent4"/>
              </a:solidFill>
              <a:cs typeface="Arial" panose="020B0604020202020204" pitchFamily="34" charset="0"/>
            </a:endParaRPr>
          </a:p>
        </p:txBody>
      </p:sp>
    </p:spTree>
    <p:extLst>
      <p:ext uri="{BB962C8B-B14F-4D97-AF65-F5344CB8AC3E}">
        <p14:creationId xmlns:p14="http://schemas.microsoft.com/office/powerpoint/2010/main" val="2386855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5638800" y="881743"/>
            <a:ext cx="3276600" cy="2457450"/>
          </a:xfrm>
          <a:prstGeom prst="rect">
            <a:avLst/>
          </a:prstGeom>
        </p:spPr>
      </p:pic>
      <p:sp>
        <p:nvSpPr>
          <p:cNvPr id="3" name="Title 2"/>
          <p:cNvSpPr>
            <a:spLocks noGrp="1"/>
          </p:cNvSpPr>
          <p:nvPr>
            <p:ph type="ctrTitle"/>
          </p:nvPr>
        </p:nvSpPr>
        <p:spPr/>
        <p:txBody>
          <a:bodyPr>
            <a:normAutofit fontScale="90000"/>
          </a:bodyPr>
          <a:lstStyle/>
          <a:p>
            <a:pPr algn="l"/>
            <a:r>
              <a:rPr lang="en-US" b="0" dirty="0" smtClean="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Continuing Education (CE) Standards</a:t>
            </a:r>
            <a:endParaRPr lang="en-US" b="0" dirty="0">
              <a:solidFill>
                <a:schemeClr val="accent1">
                  <a:lumMod val="75000"/>
                </a:schemeClr>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4" name="Subtitle 3"/>
          <p:cNvSpPr>
            <a:spLocks noGrp="1"/>
          </p:cNvSpPr>
          <p:nvPr>
            <p:ph type="subTitle" idx="1"/>
          </p:nvPr>
        </p:nvSpPr>
        <p:spPr>
          <a:xfrm>
            <a:off x="762000" y="3657600"/>
            <a:ext cx="7772400" cy="1199704"/>
          </a:xfrm>
        </p:spPr>
        <p:txBody>
          <a:bodyPr>
            <a:normAutofit/>
          </a:bodyPr>
          <a:lstStyle/>
          <a:p>
            <a:pPr algn="l"/>
            <a:r>
              <a:rPr lang="en-US" sz="2800" dirty="0" smtClean="0">
                <a:latin typeface="Arial" panose="020B0604020202020204" pitchFamily="34" charset="0"/>
                <a:cs typeface="Arial" panose="020B0604020202020204" pitchFamily="34" charset="0"/>
              </a:rPr>
              <a:t>For all School Nutrition Professionals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81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Required Annual CE Standards</a:t>
            </a:r>
            <a:endParaRPr lang="en-US" dirty="0"/>
          </a:p>
        </p:txBody>
      </p:sp>
      <p:sp>
        <p:nvSpPr>
          <p:cNvPr id="2" name="Content Placeholder 1"/>
          <p:cNvSpPr>
            <a:spLocks noGrp="1"/>
          </p:cNvSpPr>
          <p:nvPr>
            <p:ph sz="half" idx="2"/>
          </p:nvPr>
        </p:nvSpPr>
        <p:spPr>
          <a:xfrm>
            <a:off x="533400" y="1905000"/>
            <a:ext cx="8153400" cy="3276600"/>
          </a:xfrm>
        </p:spPr>
        <p:txBody>
          <a:bodyPr>
            <a:normAutofit/>
          </a:bodyPr>
          <a:lstStyle/>
          <a:p>
            <a:pPr marL="274320" lvl="1" indent="0">
              <a:lnSpc>
                <a:spcPct val="150000"/>
              </a:lnSpc>
              <a:buNone/>
              <a:tabLst>
                <a:tab pos="4572000" algn="l"/>
              </a:tabLst>
            </a:pPr>
            <a:r>
              <a:rPr lang="en-US" sz="2800" dirty="0" smtClean="0"/>
              <a:t>SFA Director</a:t>
            </a:r>
            <a:r>
              <a:rPr lang="en-US" sz="2800" dirty="0"/>
              <a:t>	12 hours</a:t>
            </a:r>
          </a:p>
          <a:p>
            <a:pPr marL="274320" lvl="1" indent="0">
              <a:lnSpc>
                <a:spcPct val="150000"/>
              </a:lnSpc>
              <a:buNone/>
              <a:tabLst>
                <a:tab pos="4572000" algn="l"/>
              </a:tabLst>
            </a:pPr>
            <a:r>
              <a:rPr lang="en-US" sz="2800" dirty="0" smtClean="0"/>
              <a:t>Manager</a:t>
            </a:r>
            <a:r>
              <a:rPr lang="en-US" sz="2800" dirty="0"/>
              <a:t>	10 </a:t>
            </a:r>
            <a:r>
              <a:rPr lang="en-US" sz="2800" dirty="0" smtClean="0"/>
              <a:t>hours</a:t>
            </a:r>
          </a:p>
          <a:p>
            <a:pPr marL="274320" lvl="1" indent="0">
              <a:lnSpc>
                <a:spcPct val="150000"/>
              </a:lnSpc>
              <a:buNone/>
              <a:tabLst>
                <a:tab pos="4572000" algn="l"/>
              </a:tabLst>
            </a:pPr>
            <a:r>
              <a:rPr lang="en-US" sz="2800" dirty="0" smtClean="0"/>
              <a:t>Full-time Staff</a:t>
            </a:r>
            <a:r>
              <a:rPr lang="en-US" sz="2800" dirty="0"/>
              <a:t>	6 hours</a:t>
            </a:r>
          </a:p>
          <a:p>
            <a:pPr marL="274320" lvl="1" indent="0">
              <a:lnSpc>
                <a:spcPct val="150000"/>
              </a:lnSpc>
              <a:buNone/>
              <a:tabLst>
                <a:tab pos="4572000" algn="l"/>
              </a:tabLst>
            </a:pPr>
            <a:r>
              <a:rPr lang="en-US" sz="2800" dirty="0" smtClean="0"/>
              <a:t>Part-time </a:t>
            </a:r>
            <a:r>
              <a:rPr lang="en-US" sz="2800" dirty="0"/>
              <a:t>staff 	4 hours</a:t>
            </a:r>
          </a:p>
          <a:p>
            <a:pPr marL="274320" lvl="1" indent="0">
              <a:buNone/>
              <a:tabLst>
                <a:tab pos="4572000" algn="l"/>
              </a:tabLst>
            </a:pPr>
            <a:r>
              <a:rPr lang="en-US" sz="1800" dirty="0" smtClean="0"/>
              <a:t>(working &lt;20 hours/week)</a:t>
            </a:r>
            <a:endParaRPr lang="en-US" sz="1400" dirty="0" smtClean="0"/>
          </a:p>
        </p:txBody>
      </p:sp>
    </p:spTree>
    <p:extLst>
      <p:ext uri="{BB962C8B-B14F-4D97-AF65-F5344CB8AC3E}">
        <p14:creationId xmlns:p14="http://schemas.microsoft.com/office/powerpoint/2010/main" val="381522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2015-16 Phase In Requirements</a:t>
            </a:r>
            <a:endParaRPr lang="en-US" dirty="0"/>
          </a:p>
        </p:txBody>
      </p:sp>
      <p:sp>
        <p:nvSpPr>
          <p:cNvPr id="5" name="Content Placeholder 1"/>
          <p:cNvSpPr txBox="1">
            <a:spLocks/>
          </p:cNvSpPr>
          <p:nvPr/>
        </p:nvSpPr>
        <p:spPr>
          <a:xfrm>
            <a:off x="457200" y="1676400"/>
            <a:ext cx="3931920" cy="17526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algn="r">
              <a:buClr>
                <a:srgbClr val="4F81BD"/>
              </a:buClr>
              <a:buFont typeface="Arial" pitchFamily="34" charset="0"/>
              <a:buNone/>
            </a:pPr>
            <a:r>
              <a:rPr lang="en-US" sz="2800" dirty="0" smtClean="0">
                <a:solidFill>
                  <a:prstClr val="black"/>
                </a:solidFill>
              </a:rPr>
              <a:t>SFA Director</a:t>
            </a:r>
          </a:p>
          <a:p>
            <a:pPr marL="274320" lvl="1" indent="0" algn="r">
              <a:buClr>
                <a:srgbClr val="4F81BD"/>
              </a:buClr>
              <a:buFont typeface="Arial" pitchFamily="34" charset="0"/>
              <a:buNone/>
            </a:pPr>
            <a:r>
              <a:rPr lang="en-US" sz="2800" dirty="0" smtClean="0">
                <a:solidFill>
                  <a:prstClr val="black"/>
                </a:solidFill>
              </a:rPr>
              <a:t>Manager</a:t>
            </a:r>
          </a:p>
          <a:p>
            <a:pPr marL="274320" lvl="1" indent="0" algn="r">
              <a:buClr>
                <a:srgbClr val="4F81BD"/>
              </a:buClr>
              <a:buFont typeface="Arial" pitchFamily="34" charset="0"/>
              <a:buNone/>
            </a:pPr>
            <a:r>
              <a:rPr lang="en-US" sz="2800" dirty="0" smtClean="0">
                <a:solidFill>
                  <a:prstClr val="black"/>
                </a:solidFill>
              </a:rPr>
              <a:t>All Staff</a:t>
            </a:r>
          </a:p>
          <a:p>
            <a:pPr>
              <a:buClr>
                <a:srgbClr val="4F81BD"/>
              </a:buClr>
            </a:pPr>
            <a:endParaRPr lang="en-US" dirty="0">
              <a:solidFill>
                <a:prstClr val="black"/>
              </a:solidFill>
            </a:endParaRPr>
          </a:p>
        </p:txBody>
      </p:sp>
      <p:sp>
        <p:nvSpPr>
          <p:cNvPr id="6" name="Content Placeholder 5"/>
          <p:cNvSpPr txBox="1">
            <a:spLocks/>
          </p:cNvSpPr>
          <p:nvPr/>
        </p:nvSpPr>
        <p:spPr>
          <a:xfrm>
            <a:off x="4754880" y="1676400"/>
            <a:ext cx="3931920" cy="17526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lvl="1" indent="0">
              <a:buClr>
                <a:srgbClr val="4F81BD"/>
              </a:buClr>
              <a:buFont typeface="Arial" pitchFamily="34" charset="0"/>
              <a:buNone/>
            </a:pPr>
            <a:r>
              <a:rPr lang="en-US" sz="2800" dirty="0">
                <a:solidFill>
                  <a:prstClr val="black"/>
                </a:solidFill>
              </a:rPr>
              <a:t>8</a:t>
            </a:r>
            <a:r>
              <a:rPr lang="en-US" sz="2800" dirty="0" smtClean="0">
                <a:solidFill>
                  <a:prstClr val="black"/>
                </a:solidFill>
              </a:rPr>
              <a:t> hours</a:t>
            </a:r>
          </a:p>
          <a:p>
            <a:pPr marL="0" indent="0">
              <a:buClr>
                <a:srgbClr val="4F81BD"/>
              </a:buClr>
              <a:buFont typeface="Arial" pitchFamily="34" charset="0"/>
              <a:buNone/>
            </a:pPr>
            <a:r>
              <a:rPr lang="en-US" sz="2800" dirty="0">
                <a:solidFill>
                  <a:prstClr val="black"/>
                </a:solidFill>
              </a:rPr>
              <a:t>6</a:t>
            </a:r>
            <a:r>
              <a:rPr lang="en-US" sz="2800" dirty="0" smtClean="0">
                <a:solidFill>
                  <a:prstClr val="black"/>
                </a:solidFill>
              </a:rPr>
              <a:t> hours</a:t>
            </a:r>
          </a:p>
          <a:p>
            <a:pPr marL="0" indent="0">
              <a:buClr>
                <a:srgbClr val="4F81BD"/>
              </a:buClr>
              <a:buFont typeface="Arial" pitchFamily="34" charset="0"/>
              <a:buNone/>
            </a:pPr>
            <a:r>
              <a:rPr lang="en-US" sz="2800" dirty="0">
                <a:solidFill>
                  <a:prstClr val="black"/>
                </a:solidFill>
              </a:rPr>
              <a:t>4</a:t>
            </a:r>
            <a:r>
              <a:rPr lang="en-US" sz="2800" dirty="0" smtClean="0">
                <a:solidFill>
                  <a:prstClr val="black"/>
                </a:solidFill>
              </a:rPr>
              <a:t> hours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686" y="3505200"/>
            <a:ext cx="3962400" cy="2640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334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1284</TotalTime>
  <Words>4910</Words>
  <Application>Microsoft Office PowerPoint</Application>
  <PresentationFormat>On-screen Show (4:3)</PresentationFormat>
  <Paragraphs>580</Paragraphs>
  <Slides>45</Slides>
  <Notes>44</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Clarity</vt:lpstr>
      <vt:lpstr>Office Theme</vt:lpstr>
      <vt:lpstr>Professional Standards What is required in the Administrative Review?</vt:lpstr>
      <vt:lpstr>Objectives</vt:lpstr>
      <vt:lpstr>Part One</vt:lpstr>
      <vt:lpstr>Part One</vt:lpstr>
      <vt:lpstr>Final Rule</vt:lpstr>
      <vt:lpstr>Professional Standards Website</vt:lpstr>
      <vt:lpstr>Continuing Education (CE) Standards</vt:lpstr>
      <vt:lpstr>Required Annual CE Standards</vt:lpstr>
      <vt:lpstr>2015-16 Phase In Requirements</vt:lpstr>
      <vt:lpstr>Flexibilities</vt:lpstr>
      <vt:lpstr>Key Learning Topics and Objectives</vt:lpstr>
      <vt:lpstr>Sources of CE</vt:lpstr>
      <vt:lpstr>Hiring Standards</vt:lpstr>
      <vt:lpstr>Hiring Standards for Small LEAs</vt:lpstr>
      <vt:lpstr>Hiring Standards for Mid-Size LEAs</vt:lpstr>
      <vt:lpstr>Hiring Standards for Large LEAs</vt:lpstr>
      <vt:lpstr>Hiring Standards for all Categories</vt:lpstr>
      <vt:lpstr>SFA Oversight</vt:lpstr>
      <vt:lpstr>State Agency Oversight</vt:lpstr>
      <vt:lpstr>Part Two</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Two   Off-Site Review</vt:lpstr>
      <vt:lpstr>Part Three</vt:lpstr>
      <vt:lpstr>Part Three   On-Site Review</vt:lpstr>
      <vt:lpstr>Part Three   On-Site Review</vt:lpstr>
      <vt:lpstr>Part Three   On-Site Review</vt:lpstr>
      <vt:lpstr>Part Three   On-Site Review</vt:lpstr>
      <vt:lpstr>Part Three   On-Site Review</vt:lpstr>
      <vt:lpstr>Part Three   On-Site Review</vt:lpstr>
      <vt:lpstr>Part Three   On-Site Review</vt:lpstr>
      <vt:lpstr>Part Three   On-Site Review</vt:lpstr>
      <vt:lpstr>Part Three   On-Site Review</vt:lpstr>
      <vt:lpstr>Part Three   On-Site Review</vt:lpstr>
      <vt:lpstr>Questions</vt:lpstr>
      <vt:lpstr>PowerPoint Presentation</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Professional Standards for School Nutrition Professionals</dc:title>
  <dc:creator>ssuttles</dc:creator>
  <cp:lastModifiedBy>DKnight</cp:lastModifiedBy>
  <cp:revision>91</cp:revision>
  <cp:lastPrinted>2015-06-19T16:16:48Z</cp:lastPrinted>
  <dcterms:created xsi:type="dcterms:W3CDTF">2015-04-27T21:13:13Z</dcterms:created>
  <dcterms:modified xsi:type="dcterms:W3CDTF">2015-11-10T15:40:34Z</dcterms:modified>
</cp:coreProperties>
</file>