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95" r:id="rId2"/>
    <p:sldId id="29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0" autoAdjust="0"/>
    <p:restoredTop sz="94660"/>
  </p:normalViewPr>
  <p:slideViewPr>
    <p:cSldViewPr snapToGrid="0">
      <p:cViewPr varScale="1">
        <p:scale>
          <a:sx n="116" d="100"/>
          <a:sy n="116" d="100"/>
        </p:scale>
        <p:origin x="102" y="4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492B80-49E6-4351-938C-DCB4B675091B}" type="datetimeFigureOut">
              <a:rPr lang="en-US" smtClean="0"/>
              <a:t>4/24/2023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DDF6F17-2C2D-477F-8956-C2D0DF41778B}" type="slidenum">
              <a:rPr lang="en-US" smtClean="0"/>
              <a:t>‹#›</a:t>
            </a:fld>
            <a:endParaRPr lang="en-US"/>
          </a:p>
        </p:txBody>
      </p:sp>
    </p:spTree>
    <p:extLst>
      <p:ext uri="{BB962C8B-B14F-4D97-AF65-F5344CB8AC3E}">
        <p14:creationId xmlns:p14="http://schemas.microsoft.com/office/powerpoint/2010/main" val="27403478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a:cs typeface="Calibri"/>
              </a:rPr>
              <a:t>Next we will discuss purchasing procedures.</a:t>
            </a:r>
          </a:p>
          <a:p>
            <a:r>
              <a:rPr lang="en-US">
                <a:cs typeface="Calibri"/>
              </a:rPr>
              <a:t>You may be familiar with this slide. This document is an excellent decision-making guide when deciding what type of procurement process you may need to use. </a:t>
            </a:r>
          </a:p>
          <a:p>
            <a:r>
              <a:rPr lang="en-US">
                <a:cs typeface="Calibri"/>
              </a:rPr>
              <a:t>Referenced here is the micro-purchasing process.</a:t>
            </a:r>
          </a:p>
          <a:p>
            <a:r>
              <a:rPr lang="en-US"/>
              <a:t> A micro-purchase is a </a:t>
            </a:r>
            <a:r>
              <a:rPr lang="en-US" b="1"/>
              <a:t>purchase of supplies or services using simplified acquisition procedures</a:t>
            </a:r>
            <a:r>
              <a:rPr lang="en-US"/>
              <a:t>, in which the aggregate amount does not exceed the micro-purchase threshold of $10,000.</a:t>
            </a:r>
            <a:endParaRPr lang="en-US">
              <a:cs typeface="Calibri"/>
            </a:endParaRPr>
          </a:p>
          <a:p>
            <a:r>
              <a:rPr lang="en-US">
                <a:cs typeface="Calibri"/>
              </a:rPr>
              <a:t> When utilizing micro-purchasing, ensure </a:t>
            </a:r>
            <a:r>
              <a:rPr lang="en-US" u="none">
                <a:cs typeface="Calibri"/>
              </a:rPr>
              <a:t>the</a:t>
            </a:r>
            <a:r>
              <a:rPr lang="en-US">
                <a:cs typeface="Calibri"/>
              </a:rPr>
              <a:t> use of a</a:t>
            </a:r>
            <a:r>
              <a:rPr lang="en-US" u="none">
                <a:cs typeface="Calibri"/>
              </a:rPr>
              <a:t> micro-purchase log and retain</a:t>
            </a:r>
            <a:r>
              <a:rPr lang="en-US">
                <a:cs typeface="Calibri"/>
              </a:rPr>
              <a:t> proper documentation</a:t>
            </a:r>
            <a:r>
              <a:rPr lang="en-US" u="none">
                <a:cs typeface="Calibri"/>
              </a:rPr>
              <a:t>.</a:t>
            </a:r>
            <a:endParaRPr lang="en-US">
              <a:cs typeface="Calibri"/>
            </a:endParaRPr>
          </a:p>
        </p:txBody>
      </p:sp>
      <p:sp>
        <p:nvSpPr>
          <p:cNvPr id="4" name="Slide Number Placeholder 3"/>
          <p:cNvSpPr>
            <a:spLocks noGrp="1"/>
          </p:cNvSpPr>
          <p:nvPr>
            <p:ph type="sldNum" sz="quarter" idx="5"/>
          </p:nvPr>
        </p:nvSpPr>
        <p:spPr/>
        <p:txBody>
          <a:bodyPr/>
          <a:lstStyle/>
          <a:p>
            <a:fld id="{41EEE60E-651F-40CC-AD73-C00F10CE42B6}" type="slidenum">
              <a:rPr lang="en-US" smtClean="0"/>
              <a:t>1</a:t>
            </a:fld>
            <a:endParaRPr lang="en-US"/>
          </a:p>
        </p:txBody>
      </p:sp>
    </p:spTree>
    <p:extLst>
      <p:ext uri="{BB962C8B-B14F-4D97-AF65-F5344CB8AC3E}">
        <p14:creationId xmlns:p14="http://schemas.microsoft.com/office/powerpoint/2010/main" val="2599754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a:lnSpc>
                <a:spcPct val="120000"/>
              </a:lnSpc>
              <a:spcBef>
                <a:spcPts val="1000"/>
              </a:spcBef>
            </a:pPr>
            <a:r>
              <a:rPr lang="en-US">
                <a:cs typeface="Calibri"/>
              </a:rPr>
              <a:t>On this slide, you see the Emergency Purchase process detailed.</a:t>
            </a:r>
          </a:p>
          <a:p>
            <a:pPr>
              <a:lnSpc>
                <a:spcPct val="120000"/>
              </a:lnSpc>
              <a:spcBef>
                <a:spcPts val="1000"/>
              </a:spcBef>
            </a:pPr>
            <a:r>
              <a:rPr lang="en-US">
                <a:cs typeface="Calibri"/>
              </a:rPr>
              <a:t> </a:t>
            </a:r>
          </a:p>
          <a:p>
            <a:pPr>
              <a:lnSpc>
                <a:spcPct val="120000"/>
              </a:lnSpc>
              <a:spcBef>
                <a:spcPts val="1000"/>
              </a:spcBef>
            </a:pPr>
            <a:r>
              <a:rPr lang="en-US"/>
              <a:t>If it is necessary to make a one-time emergency procurement as a result of a serious, unforeseen event that requires an immediate response in order to obtain goods or services to continue meal service, protect students, personnel or SFA resources, for other purposes that support program accountability and integrity, an emergency purchase shall be made and a log of such purchases will be maintained by the School Nutrition Director. </a:t>
            </a:r>
            <a:endParaRPr lang="en-US">
              <a:cs typeface="Calibri"/>
            </a:endParaRPr>
          </a:p>
          <a:p>
            <a:pPr>
              <a:lnSpc>
                <a:spcPct val="120000"/>
              </a:lnSpc>
              <a:spcBef>
                <a:spcPts val="1000"/>
              </a:spcBef>
            </a:pPr>
            <a:r>
              <a:rPr lang="en-US"/>
              <a:t>Emergency noncompetitive procurement methods are a standing flexibility and </a:t>
            </a:r>
            <a:r>
              <a:rPr lang="en-US" b="1"/>
              <a:t>do not require a waiver</a:t>
            </a:r>
            <a:r>
              <a:rPr lang="en-US"/>
              <a:t>.</a:t>
            </a:r>
            <a:endParaRPr lang="en-US">
              <a:cs typeface="Calibri"/>
            </a:endParaRPr>
          </a:p>
          <a:p>
            <a:r>
              <a:rPr lang="en-US">
                <a:cs typeface="Calibri"/>
              </a:rPr>
              <a:t>Remember to utilize the Emergency Purchase Log and retain your procurement documentation </a:t>
            </a:r>
          </a:p>
          <a:p>
            <a:endParaRPr lang="en-US">
              <a:cs typeface="Calibri"/>
            </a:endParaRPr>
          </a:p>
        </p:txBody>
      </p:sp>
      <p:sp>
        <p:nvSpPr>
          <p:cNvPr id="4" name="Slide Number Placeholder 3"/>
          <p:cNvSpPr>
            <a:spLocks noGrp="1"/>
          </p:cNvSpPr>
          <p:nvPr>
            <p:ph type="sldNum" sz="quarter" idx="5"/>
          </p:nvPr>
        </p:nvSpPr>
        <p:spPr/>
        <p:txBody>
          <a:bodyPr/>
          <a:lstStyle/>
          <a:p>
            <a:fld id="{41EEE60E-651F-40CC-AD73-C00F10CE42B6}" type="slidenum">
              <a:rPr lang="en-US" smtClean="0"/>
              <a:t>2</a:t>
            </a:fld>
            <a:endParaRPr lang="en-US"/>
          </a:p>
        </p:txBody>
      </p:sp>
    </p:spTree>
    <p:extLst>
      <p:ext uri="{BB962C8B-B14F-4D97-AF65-F5344CB8AC3E}">
        <p14:creationId xmlns:p14="http://schemas.microsoft.com/office/powerpoint/2010/main" val="3204099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DD290-6742-4678-E549-3C478ADC8A4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BE304D-3B51-E049-14CD-45FA5A1B173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E8723AD-D106-28E6-7446-3AE6FFD3B229}"/>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5" name="Footer Placeholder 4">
            <a:extLst>
              <a:ext uri="{FF2B5EF4-FFF2-40B4-BE49-F238E27FC236}">
                <a16:creationId xmlns:a16="http://schemas.microsoft.com/office/drawing/2014/main" id="{3CC64F33-8E7C-A89B-77FD-BAE9AD815C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39ABD4-4513-DCF9-C436-7ECD251A411A}"/>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661215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21D1-BA41-0D9E-BB17-45FD9FA8315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518C68-3482-8C12-DB75-C94BCA54EF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83E81A-A14A-C55E-E646-1D02E271F1A8}"/>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5" name="Footer Placeholder 4">
            <a:extLst>
              <a:ext uri="{FF2B5EF4-FFF2-40B4-BE49-F238E27FC236}">
                <a16:creationId xmlns:a16="http://schemas.microsoft.com/office/drawing/2014/main" id="{F382DDD0-2A04-5307-FF93-BB04B3D204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B4699C-8132-2573-18AE-C98ADF973A07}"/>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2163626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0CD3EB2-9FDE-E206-CF9F-2A786F6C29E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8F5FD34-7498-DA32-C4FE-5EB38B3F2A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3E856C-EF34-C9A4-79F5-4FFB7041C460}"/>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5" name="Footer Placeholder 4">
            <a:extLst>
              <a:ext uri="{FF2B5EF4-FFF2-40B4-BE49-F238E27FC236}">
                <a16:creationId xmlns:a16="http://schemas.microsoft.com/office/drawing/2014/main" id="{918F6229-AA16-D0A2-F7E4-059BA4B0F1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CCE7B2-32DB-6E1D-521D-7ABD6E2F2AE1}"/>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644816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E6A93-2AF9-5335-BDAA-E06B3F0460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A4DBAB-B160-C4E1-CBA0-16A361BBB6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AD72A6-DB70-314D-1A80-05629520D0EF}"/>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5" name="Footer Placeholder 4">
            <a:extLst>
              <a:ext uri="{FF2B5EF4-FFF2-40B4-BE49-F238E27FC236}">
                <a16:creationId xmlns:a16="http://schemas.microsoft.com/office/drawing/2014/main" id="{9867097F-2D95-7F9A-783E-3C30973385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58BE05-742E-25D0-DFA7-D39B8D17B6F0}"/>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2116160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7F124-38BE-7019-BDB3-7E6865C4D5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A033772-F25C-2223-D48E-21BF3C697D0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A3DC0CA-7A94-1E10-24EF-7C38BBABFDC5}"/>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5" name="Footer Placeholder 4">
            <a:extLst>
              <a:ext uri="{FF2B5EF4-FFF2-40B4-BE49-F238E27FC236}">
                <a16:creationId xmlns:a16="http://schemas.microsoft.com/office/drawing/2014/main" id="{B88A9E78-3CEA-F115-8207-9523A29640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BEE77A-FFE7-CB5F-DDDD-3863E1E195E2}"/>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3925352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8264D-0557-F8C0-0922-2FF6D5077F2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DDBE26-1002-1AC3-B505-6000E7B557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D31D11E-6D9F-345A-35F3-7C7BFD7A253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5377950-F827-8E42-E9FC-81556A0F2C50}"/>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6" name="Footer Placeholder 5">
            <a:extLst>
              <a:ext uri="{FF2B5EF4-FFF2-40B4-BE49-F238E27FC236}">
                <a16:creationId xmlns:a16="http://schemas.microsoft.com/office/drawing/2014/main" id="{ED939207-391A-606B-9BD0-79063BC290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D776EC-0C74-B372-87EC-BAB5497EA858}"/>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1004964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FB9EB-466C-4C63-ED21-AD75D0671D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BEC768F-0364-C9A4-B474-C63CDD9575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565EB3-7328-FF6A-6D1A-B7EADAE8A7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5EB369-F403-C7B5-FFF2-09D23CF367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991014F-8C10-AB97-0ABF-89F244B5ED0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126289E-011E-E2E5-0D5A-415F72C284F7}"/>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8" name="Footer Placeholder 7">
            <a:extLst>
              <a:ext uri="{FF2B5EF4-FFF2-40B4-BE49-F238E27FC236}">
                <a16:creationId xmlns:a16="http://schemas.microsoft.com/office/drawing/2014/main" id="{16F06E39-66D3-B665-BEB1-CCF6B03E9FC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BFC6DA-D81F-09F4-79C4-E6F6DC3DDCD1}"/>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2097337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678957-6FF0-0144-B39E-8591C9F293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957084-08AA-EFCA-CD49-450F834B9058}"/>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4" name="Footer Placeholder 3">
            <a:extLst>
              <a:ext uri="{FF2B5EF4-FFF2-40B4-BE49-F238E27FC236}">
                <a16:creationId xmlns:a16="http://schemas.microsoft.com/office/drawing/2014/main" id="{0D7DDD13-B3F2-B4EF-0046-749E744BC3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1E7047-4F10-8E04-BE2E-CE95AD40AEC8}"/>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745858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2F9D4E-3D67-DC07-B4AE-23747583724D}"/>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3" name="Footer Placeholder 2">
            <a:extLst>
              <a:ext uri="{FF2B5EF4-FFF2-40B4-BE49-F238E27FC236}">
                <a16:creationId xmlns:a16="http://schemas.microsoft.com/office/drawing/2014/main" id="{DADF9B35-BB68-44DC-DF13-84776F487F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E4FA26-FC38-0ABC-E6A5-2F87ED8F0209}"/>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243855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444E5-4979-63C4-372B-0B0E562DB5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4139AF-58F2-C4AD-53F0-07A3816FC7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FE773C5-A7A9-FE06-49F7-1E4CEDD563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7215DB-848A-F28C-931A-975A6E6FFFB5}"/>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6" name="Footer Placeholder 5">
            <a:extLst>
              <a:ext uri="{FF2B5EF4-FFF2-40B4-BE49-F238E27FC236}">
                <a16:creationId xmlns:a16="http://schemas.microsoft.com/office/drawing/2014/main" id="{C72CBA85-5D38-F53D-61F5-C3501FE4EA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1F15C2-CB6F-B81D-6B55-370837B16B0A}"/>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2118123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7A6DD-9F88-3124-1E4A-6FEDC4FB88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4CAA61-485C-6086-EBB3-86002CA3712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BB7C03C-5A00-CA2F-A29E-1C83691DFF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0E14CA-429A-4E62-BDF9-D8F7CD0C2596}"/>
              </a:ext>
            </a:extLst>
          </p:cNvPr>
          <p:cNvSpPr>
            <a:spLocks noGrp="1"/>
          </p:cNvSpPr>
          <p:nvPr>
            <p:ph type="dt" sz="half" idx="10"/>
          </p:nvPr>
        </p:nvSpPr>
        <p:spPr/>
        <p:txBody>
          <a:bodyPr/>
          <a:lstStyle/>
          <a:p>
            <a:fld id="{97443E64-1F5A-4820-9355-7FEE5EE301AE}" type="datetimeFigureOut">
              <a:rPr lang="en-US" smtClean="0"/>
              <a:t>4/24/2023</a:t>
            </a:fld>
            <a:endParaRPr lang="en-US"/>
          </a:p>
        </p:txBody>
      </p:sp>
      <p:sp>
        <p:nvSpPr>
          <p:cNvPr id="6" name="Footer Placeholder 5">
            <a:extLst>
              <a:ext uri="{FF2B5EF4-FFF2-40B4-BE49-F238E27FC236}">
                <a16:creationId xmlns:a16="http://schemas.microsoft.com/office/drawing/2014/main" id="{3EBB52BA-8682-6C4E-2CCE-F1247B388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CC4504-0B01-F107-F731-AB0C0DF22293}"/>
              </a:ext>
            </a:extLst>
          </p:cNvPr>
          <p:cNvSpPr>
            <a:spLocks noGrp="1"/>
          </p:cNvSpPr>
          <p:nvPr>
            <p:ph type="sldNum" sz="quarter" idx="12"/>
          </p:nvPr>
        </p:nvSpPr>
        <p:spPr/>
        <p:txBody>
          <a:bodyPr/>
          <a:lstStyle/>
          <a:p>
            <a:fld id="{970BCEB4-7443-44F5-A96B-2C2596CA1811}" type="slidenum">
              <a:rPr lang="en-US" smtClean="0"/>
              <a:t>‹#›</a:t>
            </a:fld>
            <a:endParaRPr lang="en-US"/>
          </a:p>
        </p:txBody>
      </p:sp>
    </p:spTree>
    <p:extLst>
      <p:ext uri="{BB962C8B-B14F-4D97-AF65-F5344CB8AC3E}">
        <p14:creationId xmlns:p14="http://schemas.microsoft.com/office/powerpoint/2010/main" val="963513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C2CA21-BFB7-D5E2-0C1F-84A6B1C522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9C4AD5-F677-04F7-62F7-4FC347713A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C661FA-5410-3711-E8F3-F1E49770FD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443E64-1F5A-4820-9355-7FEE5EE301AE}" type="datetimeFigureOut">
              <a:rPr lang="en-US" smtClean="0"/>
              <a:t>4/24/2023</a:t>
            </a:fld>
            <a:endParaRPr lang="en-US"/>
          </a:p>
        </p:txBody>
      </p:sp>
      <p:sp>
        <p:nvSpPr>
          <p:cNvPr id="5" name="Footer Placeholder 4">
            <a:extLst>
              <a:ext uri="{FF2B5EF4-FFF2-40B4-BE49-F238E27FC236}">
                <a16:creationId xmlns:a16="http://schemas.microsoft.com/office/drawing/2014/main" id="{D6380E6A-B7E1-4239-2287-DADE0DDA30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7A8A3C2-F524-C1A8-E2A7-08F488703D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0BCEB4-7443-44F5-A96B-2C2596CA1811}" type="slidenum">
              <a:rPr lang="en-US" smtClean="0"/>
              <a:t>‹#›</a:t>
            </a:fld>
            <a:endParaRPr lang="en-US"/>
          </a:p>
        </p:txBody>
      </p:sp>
    </p:spTree>
    <p:extLst>
      <p:ext uri="{BB962C8B-B14F-4D97-AF65-F5344CB8AC3E}">
        <p14:creationId xmlns:p14="http://schemas.microsoft.com/office/powerpoint/2010/main" val="650912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59D15-7057-476F-A581-882E964450A4}"/>
              </a:ext>
            </a:extLst>
          </p:cNvPr>
          <p:cNvSpPr>
            <a:spLocks noGrp="1"/>
          </p:cNvSpPr>
          <p:nvPr>
            <p:ph type="title"/>
          </p:nvPr>
        </p:nvSpPr>
        <p:spPr>
          <a:xfrm>
            <a:off x="1596869" y="2543716"/>
            <a:ext cx="2892028" cy="1229913"/>
          </a:xfrm>
        </p:spPr>
        <p:txBody>
          <a:bodyPr anchor="b">
            <a:normAutofit fontScale="90000"/>
          </a:bodyPr>
          <a:lstStyle/>
          <a:p>
            <a:r>
              <a:rPr lang="en-US"/>
              <a:t>purchasing procedures</a:t>
            </a:r>
            <a:br>
              <a:rPr lang="en-US"/>
            </a:br>
            <a:endParaRPr lang="en-US"/>
          </a:p>
        </p:txBody>
      </p:sp>
      <p:pic>
        <p:nvPicPr>
          <p:cNvPr id="6" name="Picture 6" descr="Diagram&#10;&#10;Description automatically generated">
            <a:extLst>
              <a:ext uri="{FF2B5EF4-FFF2-40B4-BE49-F238E27FC236}">
                <a16:creationId xmlns:a16="http://schemas.microsoft.com/office/drawing/2014/main" id="{0BD94936-2424-4511-93C6-A6A657DD83FB}"/>
              </a:ext>
            </a:extLst>
          </p:cNvPr>
          <p:cNvPicPr>
            <a:picLocks noGrp="1" noChangeAspect="1"/>
          </p:cNvPicPr>
          <p:nvPr>
            <p:ph idx="1"/>
          </p:nvPr>
        </p:nvPicPr>
        <p:blipFill>
          <a:blip r:embed="rId3"/>
          <a:stretch>
            <a:fillRect/>
          </a:stretch>
        </p:blipFill>
        <p:spPr>
          <a:xfrm>
            <a:off x="-114300" y="-400563"/>
            <a:ext cx="12681438" cy="7553417"/>
          </a:xfrm>
          <a:noFill/>
        </p:spPr>
      </p:pic>
    </p:spTree>
    <p:extLst>
      <p:ext uri="{BB962C8B-B14F-4D97-AF65-F5344CB8AC3E}">
        <p14:creationId xmlns:p14="http://schemas.microsoft.com/office/powerpoint/2010/main" val="15644347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Diagram&#10;&#10;Description automatically generated">
            <a:extLst>
              <a:ext uri="{FF2B5EF4-FFF2-40B4-BE49-F238E27FC236}">
                <a16:creationId xmlns:a16="http://schemas.microsoft.com/office/drawing/2014/main" id="{2B7E0036-4119-497A-A276-CD55AD8DBCEE}"/>
              </a:ext>
            </a:extLst>
          </p:cNvPr>
          <p:cNvPicPr>
            <a:picLocks noGrp="1" noChangeAspect="1"/>
          </p:cNvPicPr>
          <p:nvPr>
            <p:ph idx="1"/>
          </p:nvPr>
        </p:nvPicPr>
        <p:blipFill>
          <a:blip r:embed="rId3"/>
          <a:stretch>
            <a:fillRect/>
          </a:stretch>
        </p:blipFill>
        <p:spPr>
          <a:xfrm>
            <a:off x="0" y="0"/>
            <a:ext cx="12192000" cy="6860249"/>
          </a:xfrm>
          <a:noFill/>
        </p:spPr>
      </p:pic>
    </p:spTree>
    <p:extLst>
      <p:ext uri="{BB962C8B-B14F-4D97-AF65-F5344CB8AC3E}">
        <p14:creationId xmlns:p14="http://schemas.microsoft.com/office/powerpoint/2010/main" val="898119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1026</TotalTime>
  <Words>209</Words>
  <Application>Microsoft Office PowerPoint</Application>
  <PresentationFormat>Widescreen</PresentationFormat>
  <Paragraphs>13</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purchasing procedures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purchasing procedures</dc:title>
  <dc:creator>Victoria Homick</dc:creator>
  <cp:lastModifiedBy>Victoria Homick</cp:lastModifiedBy>
  <cp:revision>2</cp:revision>
  <dcterms:created xsi:type="dcterms:W3CDTF">2023-02-09T22:05:58Z</dcterms:created>
  <dcterms:modified xsi:type="dcterms:W3CDTF">2023-04-25T13:19:02Z</dcterms:modified>
</cp:coreProperties>
</file>