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69" r:id="rId2"/>
  </p:sldMasterIdLst>
  <p:notesMasterIdLst>
    <p:notesMasterId r:id="rId24"/>
  </p:notesMasterIdLst>
  <p:sldIdLst>
    <p:sldId id="256" r:id="rId3"/>
    <p:sldId id="257" r:id="rId4"/>
    <p:sldId id="276" r:id="rId5"/>
    <p:sldId id="259" r:id="rId6"/>
    <p:sldId id="262" r:id="rId7"/>
    <p:sldId id="264" r:id="rId8"/>
    <p:sldId id="266" r:id="rId9"/>
    <p:sldId id="273" r:id="rId10"/>
    <p:sldId id="258" r:id="rId11"/>
    <p:sldId id="260" r:id="rId12"/>
    <p:sldId id="263" r:id="rId13"/>
    <p:sldId id="265" r:id="rId14"/>
    <p:sldId id="267" r:id="rId15"/>
    <p:sldId id="270" r:id="rId16"/>
    <p:sldId id="275" r:id="rId17"/>
    <p:sldId id="268" r:id="rId18"/>
    <p:sldId id="269" r:id="rId19"/>
    <p:sldId id="274" r:id="rId20"/>
    <p:sldId id="261" r:id="rId21"/>
    <p:sldId id="271" r:id="rId22"/>
    <p:sldId id="277" r:id="rId23"/>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386" y="78"/>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4CB770-98DC-4B35-8D9C-0DEECE3968B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2AB541F-8BFA-4754-8EA4-9170A4E28EB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7EFCA6-EF2A-4977-AAF3-3BAB6D3A2683}" type="datetimeFigureOut">
              <a:rPr lang="en-US"/>
              <a:pPr>
                <a:defRPr/>
              </a:pPr>
              <a:t>7/28/2021</a:t>
            </a:fld>
            <a:endParaRPr lang="en-US"/>
          </a:p>
        </p:txBody>
      </p:sp>
      <p:sp>
        <p:nvSpPr>
          <p:cNvPr id="4" name="Slide Image Placeholder 3">
            <a:extLst>
              <a:ext uri="{FF2B5EF4-FFF2-40B4-BE49-F238E27FC236}">
                <a16:creationId xmlns:a16="http://schemas.microsoft.com/office/drawing/2014/main" id="{35D69988-8884-4981-B07F-5836D39B342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80811D6-9DEA-4D37-BB48-8EB2837B036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F90406-E04A-46F9-8EE0-5EA1601A3B2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C272C2F-5856-44C5-9456-FE37CCABEDD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AE62E94-0585-4813-B99A-3816DEDE94E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12F5843-9DA0-4983-A7CA-0F5AB146A5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F5EE372-181B-4A23-A181-A1468AB8BF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5" name="Slide Number Placeholder 3">
            <a:extLst>
              <a:ext uri="{FF2B5EF4-FFF2-40B4-BE49-F238E27FC236}">
                <a16:creationId xmlns:a16="http://schemas.microsoft.com/office/drawing/2014/main" id="{6D86FB34-6BCC-4E35-9118-C076514718B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A98C82-FDEE-4C9C-B524-98881AD722AD}"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AFFF0C0-265D-43A2-965D-37BDC85080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EB6E6D1B-BD34-4983-A997-75A892728D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Use small individual cups to send to classrooms.  Feeding is done primarily by the OT’s. </a:t>
            </a:r>
          </a:p>
        </p:txBody>
      </p:sp>
      <p:sp>
        <p:nvSpPr>
          <p:cNvPr id="32771" name="Slide Number Placeholder 3">
            <a:extLst>
              <a:ext uri="{FF2B5EF4-FFF2-40B4-BE49-F238E27FC236}">
                <a16:creationId xmlns:a16="http://schemas.microsoft.com/office/drawing/2014/main" id="{810C9012-24F6-45F8-A1E8-EAB51F4F53D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9C5CA9-4D9E-49BF-970D-8834EF232F14}"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a:extLst>
              <a:ext uri="{FF2B5EF4-FFF2-40B4-BE49-F238E27FC236}">
                <a16:creationId xmlns:a16="http://schemas.microsoft.com/office/drawing/2014/main" id="{0201542B-E310-4859-954B-D230979ECE13}"/>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
            <a:extLst>
              <a:ext uri="{FF2B5EF4-FFF2-40B4-BE49-F238E27FC236}">
                <a16:creationId xmlns:a16="http://schemas.microsoft.com/office/drawing/2014/main" id="{9745784A-C6A5-4142-B9BE-3DC6BCD382C2}"/>
              </a:ext>
            </a:extLst>
          </p:cNvPr>
          <p:cNvGrpSpPr>
            <a:grpSpLocks/>
          </p:cNvGrpSpPr>
          <p:nvPr/>
        </p:nvGrpSpPr>
        <p:grpSpPr bwMode="auto">
          <a:xfrm>
            <a:off x="-3175" y="4953000"/>
            <a:ext cx="9147175" cy="1911350"/>
            <a:chOff x="-3765" y="4832896"/>
            <a:chExt cx="9147765" cy="2032192"/>
          </a:xfrm>
        </p:grpSpPr>
        <p:sp>
          <p:nvSpPr>
            <p:cNvPr id="6" name="Freeform 6">
              <a:extLst>
                <a:ext uri="{FF2B5EF4-FFF2-40B4-BE49-F238E27FC236}">
                  <a16:creationId xmlns:a16="http://schemas.microsoft.com/office/drawing/2014/main" id="{FA67B780-0D46-41D3-9B0B-790AEDF59316}"/>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7">
              <a:extLst>
                <a:ext uri="{FF2B5EF4-FFF2-40B4-BE49-F238E27FC236}">
                  <a16:creationId xmlns:a16="http://schemas.microsoft.com/office/drawing/2014/main" id="{B8BBBF2E-9007-4386-8EA3-0B9078D2966F}"/>
                </a:ext>
              </a:extLst>
            </p:cNvPr>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10">
              <a:extLst>
                <a:ext uri="{FF2B5EF4-FFF2-40B4-BE49-F238E27FC236}">
                  <a16:creationId xmlns:a16="http://schemas.microsoft.com/office/drawing/2014/main" id="{AAC7DE96-5D1D-4D0A-8B1D-E0330A9728DB}"/>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11">
              <a:extLst>
                <a:ext uri="{FF2B5EF4-FFF2-40B4-BE49-F238E27FC236}">
                  <a16:creationId xmlns:a16="http://schemas.microsoft.com/office/drawing/2014/main" id="{5DACA1F3-528B-4D6E-875F-1E068E44E552}"/>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288A84B8-BEF0-418D-A4C0-93E3F5FB9471}"/>
              </a:ext>
            </a:extLst>
          </p:cNvPr>
          <p:cNvSpPr>
            <a:spLocks noGrp="1"/>
          </p:cNvSpPr>
          <p:nvPr>
            <p:ph type="dt" sz="half" idx="10"/>
          </p:nvPr>
        </p:nvSpPr>
        <p:spPr/>
        <p:txBody>
          <a:bodyPr/>
          <a:lstStyle>
            <a:lvl1pPr>
              <a:defRPr>
                <a:solidFill>
                  <a:srgbClr val="FFFFFF"/>
                </a:solidFill>
              </a:defRPr>
            </a:lvl1pPr>
            <a:extLst/>
          </a:lstStyle>
          <a:p>
            <a:pPr>
              <a:defRPr/>
            </a:pPr>
            <a:fld id="{FB10C4A6-8A00-4B98-926F-F680D11E6D7E}" type="datetimeFigureOut">
              <a:rPr lang="en-US"/>
              <a:pPr>
                <a:defRPr/>
              </a:pPr>
              <a:t>7/28/2021</a:t>
            </a:fld>
            <a:endParaRPr lang="en-US"/>
          </a:p>
        </p:txBody>
      </p:sp>
      <p:sp>
        <p:nvSpPr>
          <p:cNvPr id="12" name="Footer Placeholder 18">
            <a:extLst>
              <a:ext uri="{FF2B5EF4-FFF2-40B4-BE49-F238E27FC236}">
                <a16:creationId xmlns:a16="http://schemas.microsoft.com/office/drawing/2014/main" id="{0A59A50D-C532-4970-A251-7A94FDE00F3B}"/>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0306C1AE-A5DD-4B73-96AB-7AA5DC5923E2}"/>
              </a:ext>
            </a:extLst>
          </p:cNvPr>
          <p:cNvSpPr>
            <a:spLocks noGrp="1"/>
          </p:cNvSpPr>
          <p:nvPr>
            <p:ph type="sldNum" sz="quarter" idx="12"/>
          </p:nvPr>
        </p:nvSpPr>
        <p:spPr/>
        <p:txBody>
          <a:bodyPr/>
          <a:lstStyle>
            <a:lvl1pPr>
              <a:defRPr>
                <a:solidFill>
                  <a:srgbClr val="FFFFFF"/>
                </a:solidFill>
              </a:defRPr>
            </a:lvl1pPr>
          </a:lstStyle>
          <a:p>
            <a:fld id="{0C18B5A4-84D9-489D-9328-5373C182E027}" type="slidenum">
              <a:rPr lang="en-US" altLang="en-US"/>
              <a:pPr/>
              <a:t>‹#›</a:t>
            </a:fld>
            <a:endParaRPr lang="en-US" altLang="en-US"/>
          </a:p>
        </p:txBody>
      </p:sp>
    </p:spTree>
    <p:extLst>
      <p:ext uri="{BB962C8B-B14F-4D97-AF65-F5344CB8AC3E}">
        <p14:creationId xmlns:p14="http://schemas.microsoft.com/office/powerpoint/2010/main" val="3057968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2FD3AA7-93A0-4301-9D00-B15485CEF26F}"/>
              </a:ext>
            </a:extLst>
          </p:cNvPr>
          <p:cNvSpPr>
            <a:spLocks noGrp="1"/>
          </p:cNvSpPr>
          <p:nvPr>
            <p:ph type="dt" sz="half" idx="10"/>
          </p:nvPr>
        </p:nvSpPr>
        <p:spPr/>
        <p:txBody>
          <a:bodyPr/>
          <a:lstStyle>
            <a:lvl1pPr>
              <a:defRPr/>
            </a:lvl1pPr>
          </a:lstStyle>
          <a:p>
            <a:pPr>
              <a:defRPr/>
            </a:pPr>
            <a:fld id="{001B5E93-5CED-42C8-AAB0-9D7A81BCEA6F}" type="datetimeFigureOut">
              <a:rPr lang="en-US"/>
              <a:pPr>
                <a:defRPr/>
              </a:pPr>
              <a:t>7/28/2021</a:t>
            </a:fld>
            <a:endParaRPr lang="en-US"/>
          </a:p>
        </p:txBody>
      </p:sp>
      <p:sp>
        <p:nvSpPr>
          <p:cNvPr id="5" name="Footer Placeholder 21">
            <a:extLst>
              <a:ext uri="{FF2B5EF4-FFF2-40B4-BE49-F238E27FC236}">
                <a16:creationId xmlns:a16="http://schemas.microsoft.com/office/drawing/2014/main" id="{516852A1-D229-4619-9741-D3726B5F62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A120A8B1-83BD-46C7-973B-8D81856934E6}"/>
              </a:ext>
            </a:extLst>
          </p:cNvPr>
          <p:cNvSpPr>
            <a:spLocks noGrp="1"/>
          </p:cNvSpPr>
          <p:nvPr>
            <p:ph type="sldNum" sz="quarter" idx="12"/>
          </p:nvPr>
        </p:nvSpPr>
        <p:spPr/>
        <p:txBody>
          <a:bodyPr/>
          <a:lstStyle>
            <a:lvl1pPr>
              <a:defRPr/>
            </a:lvl1pPr>
          </a:lstStyle>
          <a:p>
            <a:fld id="{26CA348A-19C1-4448-B615-2DE5BD6AD444}" type="slidenum">
              <a:rPr lang="en-US" altLang="en-US"/>
              <a:pPr/>
              <a:t>‹#›</a:t>
            </a:fld>
            <a:endParaRPr lang="en-US" altLang="en-US"/>
          </a:p>
        </p:txBody>
      </p:sp>
    </p:spTree>
    <p:extLst>
      <p:ext uri="{BB962C8B-B14F-4D97-AF65-F5344CB8AC3E}">
        <p14:creationId xmlns:p14="http://schemas.microsoft.com/office/powerpoint/2010/main" val="156693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A74E01F-3389-43BA-B441-7F204155A779}"/>
              </a:ext>
            </a:extLst>
          </p:cNvPr>
          <p:cNvSpPr>
            <a:spLocks noGrp="1"/>
          </p:cNvSpPr>
          <p:nvPr>
            <p:ph type="dt" sz="half" idx="10"/>
          </p:nvPr>
        </p:nvSpPr>
        <p:spPr/>
        <p:txBody>
          <a:bodyPr/>
          <a:lstStyle>
            <a:lvl1pPr>
              <a:defRPr/>
            </a:lvl1pPr>
          </a:lstStyle>
          <a:p>
            <a:pPr>
              <a:defRPr/>
            </a:pPr>
            <a:fld id="{893D4E27-CC4F-4347-855D-6DDEAD944DF2}" type="datetimeFigureOut">
              <a:rPr lang="en-US"/>
              <a:pPr>
                <a:defRPr/>
              </a:pPr>
              <a:t>7/28/2021</a:t>
            </a:fld>
            <a:endParaRPr lang="en-US"/>
          </a:p>
        </p:txBody>
      </p:sp>
      <p:sp>
        <p:nvSpPr>
          <p:cNvPr id="5" name="Footer Placeholder 21">
            <a:extLst>
              <a:ext uri="{FF2B5EF4-FFF2-40B4-BE49-F238E27FC236}">
                <a16:creationId xmlns:a16="http://schemas.microsoft.com/office/drawing/2014/main" id="{CED70C94-0B0E-4751-89D8-604E8144B2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41DC3959-091D-4383-806B-65795A4E3B94}"/>
              </a:ext>
            </a:extLst>
          </p:cNvPr>
          <p:cNvSpPr>
            <a:spLocks noGrp="1"/>
          </p:cNvSpPr>
          <p:nvPr>
            <p:ph type="sldNum" sz="quarter" idx="12"/>
          </p:nvPr>
        </p:nvSpPr>
        <p:spPr/>
        <p:txBody>
          <a:bodyPr/>
          <a:lstStyle>
            <a:lvl1pPr>
              <a:defRPr/>
            </a:lvl1pPr>
          </a:lstStyle>
          <a:p>
            <a:fld id="{A23FCFD6-8650-4C36-8341-24E7DBA5C706}" type="slidenum">
              <a:rPr lang="en-US" altLang="en-US"/>
              <a:pPr/>
              <a:t>‹#›</a:t>
            </a:fld>
            <a:endParaRPr lang="en-US" altLang="en-US"/>
          </a:p>
        </p:txBody>
      </p:sp>
    </p:spTree>
    <p:extLst>
      <p:ext uri="{BB962C8B-B14F-4D97-AF65-F5344CB8AC3E}">
        <p14:creationId xmlns:p14="http://schemas.microsoft.com/office/powerpoint/2010/main" val="3319937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1347AE0-C029-4CF6-B3B8-1241C918021B}"/>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06A97451-082C-4270-AF55-2CA3A9C89757}"/>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3A133B0-F61C-406B-96B5-2854387D675A}" type="datetimeFigureOut">
              <a:rPr lang="en-US"/>
              <a:pPr>
                <a:defRPr/>
              </a:pPr>
              <a:t>7/28/2021</a:t>
            </a:fld>
            <a:endParaRPr lang="en-US"/>
          </a:p>
        </p:txBody>
      </p:sp>
      <p:sp>
        <p:nvSpPr>
          <p:cNvPr id="6" name="Footer Placeholder 4">
            <a:extLst>
              <a:ext uri="{FF2B5EF4-FFF2-40B4-BE49-F238E27FC236}">
                <a16:creationId xmlns:a16="http://schemas.microsoft.com/office/drawing/2014/main" id="{E496329C-64D9-4804-B9E8-61A128AD6D56}"/>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62602366-4D76-4068-ABFC-4D5FE603D68B}"/>
              </a:ext>
            </a:extLst>
          </p:cNvPr>
          <p:cNvSpPr>
            <a:spLocks noGrp="1"/>
          </p:cNvSpPr>
          <p:nvPr>
            <p:ph type="sldNum" sz="quarter" idx="12"/>
          </p:nvPr>
        </p:nvSpPr>
        <p:spPr/>
        <p:txBody>
          <a:bodyPr/>
          <a:lstStyle>
            <a:lvl1pPr>
              <a:defRPr>
                <a:latin typeface="Arial" panose="020B0604020202020204" pitchFamily="34" charset="0"/>
              </a:defRPr>
            </a:lvl1pPr>
          </a:lstStyle>
          <a:p>
            <a:fld id="{B86776E3-3448-48AD-881C-4652523EC352}" type="slidenum">
              <a:rPr lang="en-US" altLang="en-US"/>
              <a:pPr/>
              <a:t>‹#›</a:t>
            </a:fld>
            <a:endParaRPr lang="en-US" altLang="en-US"/>
          </a:p>
        </p:txBody>
      </p:sp>
    </p:spTree>
    <p:extLst>
      <p:ext uri="{BB962C8B-B14F-4D97-AF65-F5344CB8AC3E}">
        <p14:creationId xmlns:p14="http://schemas.microsoft.com/office/powerpoint/2010/main" val="168630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DE3AD4E5-DF0F-4F3C-A653-F5E96BF783C0}"/>
              </a:ext>
            </a:extLst>
          </p:cNvPr>
          <p:cNvSpPr>
            <a:spLocks noGrp="1"/>
          </p:cNvSpPr>
          <p:nvPr>
            <p:ph type="dt" sz="half" idx="10"/>
          </p:nvPr>
        </p:nvSpPr>
        <p:spPr/>
        <p:txBody>
          <a:bodyPr/>
          <a:lstStyle>
            <a:lvl1pPr>
              <a:defRPr/>
            </a:lvl1pPr>
          </a:lstStyle>
          <a:p>
            <a:pPr>
              <a:defRPr/>
            </a:pPr>
            <a:fld id="{ED856937-47E6-433D-853A-0A44C600B3D3}" type="datetimeFigureOut">
              <a:rPr lang="en-US"/>
              <a:pPr>
                <a:defRPr/>
              </a:pPr>
              <a:t>7/28/2021</a:t>
            </a:fld>
            <a:endParaRPr lang="en-US"/>
          </a:p>
        </p:txBody>
      </p:sp>
      <p:sp>
        <p:nvSpPr>
          <p:cNvPr id="5" name="Footer Placeholder 21">
            <a:extLst>
              <a:ext uri="{FF2B5EF4-FFF2-40B4-BE49-F238E27FC236}">
                <a16:creationId xmlns:a16="http://schemas.microsoft.com/office/drawing/2014/main" id="{FF314728-61D7-472D-98EF-6608C254F0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AF7E7A28-FC03-4D02-930D-A5FE2B9A15BC}"/>
              </a:ext>
            </a:extLst>
          </p:cNvPr>
          <p:cNvSpPr>
            <a:spLocks noGrp="1"/>
          </p:cNvSpPr>
          <p:nvPr>
            <p:ph type="sldNum" sz="quarter" idx="12"/>
          </p:nvPr>
        </p:nvSpPr>
        <p:spPr/>
        <p:txBody>
          <a:bodyPr/>
          <a:lstStyle>
            <a:lvl1pPr>
              <a:defRPr/>
            </a:lvl1pPr>
          </a:lstStyle>
          <a:p>
            <a:fld id="{C942977C-D44D-4589-8121-45D0104B5730}" type="slidenum">
              <a:rPr lang="en-US" altLang="en-US"/>
              <a:pPr/>
              <a:t>‹#›</a:t>
            </a:fld>
            <a:endParaRPr lang="en-US" altLang="en-US"/>
          </a:p>
        </p:txBody>
      </p:sp>
    </p:spTree>
    <p:extLst>
      <p:ext uri="{BB962C8B-B14F-4D97-AF65-F5344CB8AC3E}">
        <p14:creationId xmlns:p14="http://schemas.microsoft.com/office/powerpoint/2010/main" val="131833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6">
            <a:extLst>
              <a:ext uri="{FF2B5EF4-FFF2-40B4-BE49-F238E27FC236}">
                <a16:creationId xmlns:a16="http://schemas.microsoft.com/office/drawing/2014/main" id="{F8948F1B-930A-4727-AC9F-A57AAF82A675}"/>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7">
            <a:extLst>
              <a:ext uri="{FF2B5EF4-FFF2-40B4-BE49-F238E27FC236}">
                <a16:creationId xmlns:a16="http://schemas.microsoft.com/office/drawing/2014/main" id="{2FACBBFD-4CCE-4CC6-A09E-97D40EFEAF85}"/>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9D9C64CA-FDA9-44CE-B52B-DE413E15D4C7}"/>
              </a:ext>
            </a:extLst>
          </p:cNvPr>
          <p:cNvSpPr>
            <a:spLocks noGrp="1"/>
          </p:cNvSpPr>
          <p:nvPr>
            <p:ph type="dt" sz="half" idx="10"/>
          </p:nvPr>
        </p:nvSpPr>
        <p:spPr/>
        <p:txBody>
          <a:bodyPr/>
          <a:lstStyle>
            <a:lvl1pPr>
              <a:defRPr/>
            </a:lvl1pPr>
            <a:extLst/>
          </a:lstStyle>
          <a:p>
            <a:pPr>
              <a:defRPr/>
            </a:pPr>
            <a:fld id="{23CA336D-8131-4626-B479-7C8C704F0814}" type="datetimeFigureOut">
              <a:rPr lang="en-US"/>
              <a:pPr>
                <a:defRPr/>
              </a:pPr>
              <a:t>7/28/2021</a:t>
            </a:fld>
            <a:endParaRPr lang="en-US"/>
          </a:p>
        </p:txBody>
      </p:sp>
      <p:sp>
        <p:nvSpPr>
          <p:cNvPr id="7" name="Footer Placeholder 4">
            <a:extLst>
              <a:ext uri="{FF2B5EF4-FFF2-40B4-BE49-F238E27FC236}">
                <a16:creationId xmlns:a16="http://schemas.microsoft.com/office/drawing/2014/main" id="{35BEA7C5-D090-44AC-AE99-DF4968D05C9A}"/>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831F8D2E-1FC0-4165-AC1B-74B22B294B35}"/>
              </a:ext>
            </a:extLst>
          </p:cNvPr>
          <p:cNvSpPr>
            <a:spLocks noGrp="1"/>
          </p:cNvSpPr>
          <p:nvPr>
            <p:ph type="sldNum" sz="quarter" idx="12"/>
          </p:nvPr>
        </p:nvSpPr>
        <p:spPr/>
        <p:txBody>
          <a:bodyPr/>
          <a:lstStyle>
            <a:lvl1pPr>
              <a:defRPr/>
            </a:lvl1pPr>
          </a:lstStyle>
          <a:p>
            <a:fld id="{8F7D8253-DAAE-476C-8167-EDDA6A4BA372}" type="slidenum">
              <a:rPr lang="en-US" altLang="en-US"/>
              <a:pPr/>
              <a:t>‹#›</a:t>
            </a:fld>
            <a:endParaRPr lang="en-US" altLang="en-US"/>
          </a:p>
        </p:txBody>
      </p:sp>
    </p:spTree>
    <p:extLst>
      <p:ext uri="{BB962C8B-B14F-4D97-AF65-F5344CB8AC3E}">
        <p14:creationId xmlns:p14="http://schemas.microsoft.com/office/powerpoint/2010/main" val="29427539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A6648FB8-30E8-44AD-8123-F08F9EDF7EDC}"/>
              </a:ext>
            </a:extLst>
          </p:cNvPr>
          <p:cNvSpPr>
            <a:spLocks noGrp="1"/>
          </p:cNvSpPr>
          <p:nvPr>
            <p:ph type="dt" sz="half" idx="10"/>
          </p:nvPr>
        </p:nvSpPr>
        <p:spPr/>
        <p:txBody>
          <a:bodyPr/>
          <a:lstStyle>
            <a:lvl1pPr>
              <a:defRPr/>
            </a:lvl1pPr>
            <a:extLst/>
          </a:lstStyle>
          <a:p>
            <a:pPr>
              <a:defRPr/>
            </a:pPr>
            <a:fld id="{35F505E1-593A-466D-9F0C-A2EDDC6261C6}" type="datetimeFigureOut">
              <a:rPr lang="en-US"/>
              <a:pPr>
                <a:defRPr/>
              </a:pPr>
              <a:t>7/28/2021</a:t>
            </a:fld>
            <a:endParaRPr lang="en-US"/>
          </a:p>
        </p:txBody>
      </p:sp>
      <p:sp>
        <p:nvSpPr>
          <p:cNvPr id="6" name="Footer Placeholder 5">
            <a:extLst>
              <a:ext uri="{FF2B5EF4-FFF2-40B4-BE49-F238E27FC236}">
                <a16:creationId xmlns:a16="http://schemas.microsoft.com/office/drawing/2014/main" id="{B048BF8F-9172-4611-9BD9-FF38490D6662}"/>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804BAAE6-1850-45D8-BDDD-A4B903459A90}"/>
              </a:ext>
            </a:extLst>
          </p:cNvPr>
          <p:cNvSpPr>
            <a:spLocks noGrp="1"/>
          </p:cNvSpPr>
          <p:nvPr>
            <p:ph type="sldNum" sz="quarter" idx="12"/>
          </p:nvPr>
        </p:nvSpPr>
        <p:spPr/>
        <p:txBody>
          <a:bodyPr/>
          <a:lstStyle>
            <a:lvl1pPr>
              <a:defRPr/>
            </a:lvl1pPr>
          </a:lstStyle>
          <a:p>
            <a:fld id="{797F36CF-C452-4472-8225-74F87A00A328}" type="slidenum">
              <a:rPr lang="en-US" altLang="en-US"/>
              <a:pPr/>
              <a:t>‹#›</a:t>
            </a:fld>
            <a:endParaRPr lang="en-US" altLang="en-US"/>
          </a:p>
        </p:txBody>
      </p:sp>
    </p:spTree>
    <p:extLst>
      <p:ext uri="{BB962C8B-B14F-4D97-AF65-F5344CB8AC3E}">
        <p14:creationId xmlns:p14="http://schemas.microsoft.com/office/powerpoint/2010/main" val="246869652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C8AAA4-296E-400B-A665-68ECA6EF3E00}"/>
              </a:ext>
            </a:extLst>
          </p:cNvPr>
          <p:cNvSpPr>
            <a:spLocks noGrp="1"/>
          </p:cNvSpPr>
          <p:nvPr>
            <p:ph type="dt" sz="half" idx="10"/>
          </p:nvPr>
        </p:nvSpPr>
        <p:spPr/>
        <p:txBody>
          <a:bodyPr/>
          <a:lstStyle>
            <a:lvl1pPr>
              <a:defRPr/>
            </a:lvl1pPr>
            <a:extLst/>
          </a:lstStyle>
          <a:p>
            <a:pPr>
              <a:defRPr/>
            </a:pPr>
            <a:fld id="{D5C08C89-23A8-478E-9954-09A41FB43526}" type="datetimeFigureOut">
              <a:rPr lang="en-US"/>
              <a:pPr>
                <a:defRPr/>
              </a:pPr>
              <a:t>7/28/2021</a:t>
            </a:fld>
            <a:endParaRPr lang="en-US"/>
          </a:p>
        </p:txBody>
      </p:sp>
      <p:sp>
        <p:nvSpPr>
          <p:cNvPr id="8" name="Footer Placeholder 7">
            <a:extLst>
              <a:ext uri="{FF2B5EF4-FFF2-40B4-BE49-F238E27FC236}">
                <a16:creationId xmlns:a16="http://schemas.microsoft.com/office/drawing/2014/main" id="{D21BF2B2-0DBA-4FE5-8B24-CA3459A5FCD5}"/>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D3FD7487-C4C1-456D-9296-16E5A21547E1}"/>
              </a:ext>
            </a:extLst>
          </p:cNvPr>
          <p:cNvSpPr>
            <a:spLocks noGrp="1"/>
          </p:cNvSpPr>
          <p:nvPr>
            <p:ph type="sldNum" sz="quarter" idx="12"/>
          </p:nvPr>
        </p:nvSpPr>
        <p:spPr/>
        <p:txBody>
          <a:bodyPr/>
          <a:lstStyle>
            <a:lvl1pPr>
              <a:defRPr/>
            </a:lvl1pPr>
          </a:lstStyle>
          <a:p>
            <a:fld id="{1876EE91-CD37-4F70-97F6-3ED04230620A}" type="slidenum">
              <a:rPr lang="en-US" altLang="en-US"/>
              <a:pPr/>
              <a:t>‹#›</a:t>
            </a:fld>
            <a:endParaRPr lang="en-US" altLang="en-US"/>
          </a:p>
        </p:txBody>
      </p:sp>
    </p:spTree>
    <p:extLst>
      <p:ext uri="{BB962C8B-B14F-4D97-AF65-F5344CB8AC3E}">
        <p14:creationId xmlns:p14="http://schemas.microsoft.com/office/powerpoint/2010/main" val="343710250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22A0FE5E-A111-458D-80D8-A6964A7D3AB9}"/>
              </a:ext>
            </a:extLst>
          </p:cNvPr>
          <p:cNvSpPr>
            <a:spLocks noGrp="1"/>
          </p:cNvSpPr>
          <p:nvPr>
            <p:ph type="dt" sz="half" idx="10"/>
          </p:nvPr>
        </p:nvSpPr>
        <p:spPr/>
        <p:txBody>
          <a:bodyPr/>
          <a:lstStyle>
            <a:lvl1pPr>
              <a:defRPr/>
            </a:lvl1pPr>
            <a:extLst/>
          </a:lstStyle>
          <a:p>
            <a:pPr>
              <a:defRPr/>
            </a:pPr>
            <a:fld id="{6D631F35-1D28-4A26-8A20-E3DAB9FD35C5}" type="datetimeFigureOut">
              <a:rPr lang="en-US"/>
              <a:pPr>
                <a:defRPr/>
              </a:pPr>
              <a:t>7/28/2021</a:t>
            </a:fld>
            <a:endParaRPr lang="en-US"/>
          </a:p>
        </p:txBody>
      </p:sp>
      <p:sp>
        <p:nvSpPr>
          <p:cNvPr id="4" name="Footer Placeholder 3">
            <a:extLst>
              <a:ext uri="{FF2B5EF4-FFF2-40B4-BE49-F238E27FC236}">
                <a16:creationId xmlns:a16="http://schemas.microsoft.com/office/drawing/2014/main" id="{A2EC987E-B5D9-40D0-950F-C3FA40343D7E}"/>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id="{D248D177-69E9-42FF-B06D-CF976D8CDE49}"/>
              </a:ext>
            </a:extLst>
          </p:cNvPr>
          <p:cNvSpPr>
            <a:spLocks noGrp="1"/>
          </p:cNvSpPr>
          <p:nvPr>
            <p:ph type="sldNum" sz="quarter" idx="12"/>
          </p:nvPr>
        </p:nvSpPr>
        <p:spPr/>
        <p:txBody>
          <a:bodyPr/>
          <a:lstStyle>
            <a:lvl1pPr>
              <a:defRPr/>
            </a:lvl1pPr>
          </a:lstStyle>
          <a:p>
            <a:fld id="{8F234B07-697B-4E6B-9A52-333DB8A37976}" type="slidenum">
              <a:rPr lang="en-US" altLang="en-US"/>
              <a:pPr/>
              <a:t>‹#›</a:t>
            </a:fld>
            <a:endParaRPr lang="en-US" altLang="en-US"/>
          </a:p>
        </p:txBody>
      </p:sp>
    </p:spTree>
    <p:extLst>
      <p:ext uri="{BB962C8B-B14F-4D97-AF65-F5344CB8AC3E}">
        <p14:creationId xmlns:p14="http://schemas.microsoft.com/office/powerpoint/2010/main" val="313038432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D9AB7DCF-4131-4560-B95E-D3D33C8433A6}"/>
              </a:ext>
            </a:extLst>
          </p:cNvPr>
          <p:cNvSpPr>
            <a:spLocks noGrp="1"/>
          </p:cNvSpPr>
          <p:nvPr>
            <p:ph type="dt" sz="half" idx="10"/>
          </p:nvPr>
        </p:nvSpPr>
        <p:spPr/>
        <p:txBody>
          <a:bodyPr/>
          <a:lstStyle>
            <a:lvl1pPr>
              <a:defRPr/>
            </a:lvl1pPr>
          </a:lstStyle>
          <a:p>
            <a:pPr>
              <a:defRPr/>
            </a:pPr>
            <a:fld id="{67CBD941-2552-4204-A1F2-6DA995822DAF}" type="datetimeFigureOut">
              <a:rPr lang="en-US"/>
              <a:pPr>
                <a:defRPr/>
              </a:pPr>
              <a:t>7/28/2021</a:t>
            </a:fld>
            <a:endParaRPr lang="en-US"/>
          </a:p>
        </p:txBody>
      </p:sp>
      <p:sp>
        <p:nvSpPr>
          <p:cNvPr id="3" name="Footer Placeholder 21">
            <a:extLst>
              <a:ext uri="{FF2B5EF4-FFF2-40B4-BE49-F238E27FC236}">
                <a16:creationId xmlns:a16="http://schemas.microsoft.com/office/drawing/2014/main" id="{FE9B96BB-0E35-4313-BC82-B17D5ED0D4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6CD02F53-873B-405C-87E8-6FFF5B69D351}"/>
              </a:ext>
            </a:extLst>
          </p:cNvPr>
          <p:cNvSpPr>
            <a:spLocks noGrp="1"/>
          </p:cNvSpPr>
          <p:nvPr>
            <p:ph type="sldNum" sz="quarter" idx="12"/>
          </p:nvPr>
        </p:nvSpPr>
        <p:spPr/>
        <p:txBody>
          <a:bodyPr/>
          <a:lstStyle>
            <a:lvl1pPr>
              <a:defRPr/>
            </a:lvl1pPr>
          </a:lstStyle>
          <a:p>
            <a:fld id="{AB73C61A-7117-4F27-B9D1-60CBE0A605C3}" type="slidenum">
              <a:rPr lang="en-US" altLang="en-US"/>
              <a:pPr/>
              <a:t>‹#›</a:t>
            </a:fld>
            <a:endParaRPr lang="en-US" altLang="en-US"/>
          </a:p>
        </p:txBody>
      </p:sp>
    </p:spTree>
    <p:extLst>
      <p:ext uri="{BB962C8B-B14F-4D97-AF65-F5344CB8AC3E}">
        <p14:creationId xmlns:p14="http://schemas.microsoft.com/office/powerpoint/2010/main" val="114841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21CD61-B41E-44B6-8C87-82D42A180A83}"/>
              </a:ext>
            </a:extLst>
          </p:cNvPr>
          <p:cNvSpPr>
            <a:spLocks noGrp="1"/>
          </p:cNvSpPr>
          <p:nvPr>
            <p:ph type="dt" sz="half" idx="10"/>
          </p:nvPr>
        </p:nvSpPr>
        <p:spPr/>
        <p:txBody>
          <a:bodyPr/>
          <a:lstStyle>
            <a:lvl1pPr>
              <a:defRPr/>
            </a:lvl1pPr>
            <a:extLst/>
          </a:lstStyle>
          <a:p>
            <a:pPr>
              <a:defRPr/>
            </a:pPr>
            <a:fld id="{EB0E3C47-B9C0-4993-BA43-94F1A920CBDD}" type="datetimeFigureOut">
              <a:rPr lang="en-US"/>
              <a:pPr>
                <a:defRPr/>
              </a:pPr>
              <a:t>7/28/2021</a:t>
            </a:fld>
            <a:endParaRPr lang="en-US"/>
          </a:p>
        </p:txBody>
      </p:sp>
      <p:sp>
        <p:nvSpPr>
          <p:cNvPr id="6" name="Footer Placeholder 5">
            <a:extLst>
              <a:ext uri="{FF2B5EF4-FFF2-40B4-BE49-F238E27FC236}">
                <a16:creationId xmlns:a16="http://schemas.microsoft.com/office/drawing/2014/main" id="{366915D5-68B9-4DBC-8963-5D67F78158A4}"/>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2E2F8114-EE73-4FE2-8D4E-C1BFC92B5067}"/>
              </a:ext>
            </a:extLst>
          </p:cNvPr>
          <p:cNvSpPr>
            <a:spLocks noGrp="1"/>
          </p:cNvSpPr>
          <p:nvPr>
            <p:ph type="sldNum" sz="quarter" idx="12"/>
          </p:nvPr>
        </p:nvSpPr>
        <p:spPr/>
        <p:txBody>
          <a:bodyPr/>
          <a:lstStyle>
            <a:lvl1pPr>
              <a:defRPr/>
            </a:lvl1pPr>
          </a:lstStyle>
          <a:p>
            <a:fld id="{A2451E8A-0CE9-4A51-BE3B-8F7C96689920}" type="slidenum">
              <a:rPr lang="en-US" altLang="en-US"/>
              <a:pPr/>
              <a:t>‹#›</a:t>
            </a:fld>
            <a:endParaRPr lang="en-US" altLang="en-US"/>
          </a:p>
        </p:txBody>
      </p:sp>
    </p:spTree>
    <p:extLst>
      <p:ext uri="{BB962C8B-B14F-4D97-AF65-F5344CB8AC3E}">
        <p14:creationId xmlns:p14="http://schemas.microsoft.com/office/powerpoint/2010/main" val="258462745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39FDA458-540E-4CFD-A16D-E125C595D1CE}"/>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8">
            <a:extLst>
              <a:ext uri="{FF2B5EF4-FFF2-40B4-BE49-F238E27FC236}">
                <a16:creationId xmlns:a16="http://schemas.microsoft.com/office/drawing/2014/main" id="{FA03D5C7-4293-4AA3-827A-7208BB3EA5D3}"/>
              </a:ext>
            </a:extLst>
          </p:cNvPr>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9">
            <a:extLst>
              <a:ext uri="{FF2B5EF4-FFF2-40B4-BE49-F238E27FC236}">
                <a16:creationId xmlns:a16="http://schemas.microsoft.com/office/drawing/2014/main" id="{B5573234-C142-4A74-BDD3-D88374D1A909}"/>
              </a:ext>
            </a:extLst>
          </p:cNvPr>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10">
            <a:extLst>
              <a:ext uri="{FF2B5EF4-FFF2-40B4-BE49-F238E27FC236}">
                <a16:creationId xmlns:a16="http://schemas.microsoft.com/office/drawing/2014/main" id="{F7E6847A-3639-4CC4-9E52-6F837E46E208}"/>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a:extLst>
              <a:ext uri="{FF2B5EF4-FFF2-40B4-BE49-F238E27FC236}">
                <a16:creationId xmlns:a16="http://schemas.microsoft.com/office/drawing/2014/main" id="{09D143F5-5EB4-48C3-99CB-87631EEE8F04}"/>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12">
            <a:extLst>
              <a:ext uri="{FF2B5EF4-FFF2-40B4-BE49-F238E27FC236}">
                <a16:creationId xmlns:a16="http://schemas.microsoft.com/office/drawing/2014/main" id="{239BCAF4-127E-4E57-A851-3A396BB5376F}"/>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64C48D0F-1890-4D43-9FAB-4682E5B7AF50}"/>
              </a:ext>
            </a:extLst>
          </p:cNvPr>
          <p:cNvSpPr>
            <a:spLocks noGrp="1"/>
          </p:cNvSpPr>
          <p:nvPr>
            <p:ph type="dt" sz="half" idx="10"/>
          </p:nvPr>
        </p:nvSpPr>
        <p:spPr/>
        <p:txBody>
          <a:bodyPr/>
          <a:lstStyle>
            <a:lvl1pPr>
              <a:defRPr>
                <a:solidFill>
                  <a:schemeClr val="tx1"/>
                </a:solidFill>
              </a:defRPr>
            </a:lvl1pPr>
            <a:extLst/>
          </a:lstStyle>
          <a:p>
            <a:pPr>
              <a:defRPr/>
            </a:pPr>
            <a:fld id="{79C48BBC-0F56-4336-883B-A5AEC9DF530F}" type="datetimeFigureOut">
              <a:rPr lang="en-US"/>
              <a:pPr>
                <a:defRPr/>
              </a:pPr>
              <a:t>7/28/2021</a:t>
            </a:fld>
            <a:endParaRPr lang="en-US"/>
          </a:p>
        </p:txBody>
      </p:sp>
      <p:sp>
        <p:nvSpPr>
          <p:cNvPr id="12" name="Footer Placeholder 5">
            <a:extLst>
              <a:ext uri="{FF2B5EF4-FFF2-40B4-BE49-F238E27FC236}">
                <a16:creationId xmlns:a16="http://schemas.microsoft.com/office/drawing/2014/main" id="{79F57D79-00F6-4A08-8806-660DA89BA973}"/>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0B7BF32F-6DB6-4645-A3DC-5E7B8CF2EE33}"/>
              </a:ext>
            </a:extLst>
          </p:cNvPr>
          <p:cNvSpPr>
            <a:spLocks noGrp="1"/>
          </p:cNvSpPr>
          <p:nvPr>
            <p:ph type="sldNum" sz="quarter" idx="12"/>
          </p:nvPr>
        </p:nvSpPr>
        <p:spPr/>
        <p:txBody>
          <a:bodyPr/>
          <a:lstStyle>
            <a:lvl1pPr>
              <a:defRPr/>
            </a:lvl1pPr>
          </a:lstStyle>
          <a:p>
            <a:fld id="{DF6D7CA4-C079-4D6A-B2A8-C267CDCE7350}" type="slidenum">
              <a:rPr lang="en-US" altLang="en-US"/>
              <a:pPr/>
              <a:t>‹#›</a:t>
            </a:fld>
            <a:endParaRPr lang="en-US" altLang="en-US"/>
          </a:p>
        </p:txBody>
      </p:sp>
    </p:spTree>
    <p:extLst>
      <p:ext uri="{BB962C8B-B14F-4D97-AF65-F5344CB8AC3E}">
        <p14:creationId xmlns:p14="http://schemas.microsoft.com/office/powerpoint/2010/main" val="37624821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6533F4B3-9020-45CA-A9CD-771F679D64BC}"/>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7" name="Freeform 11">
            <a:extLst>
              <a:ext uri="{FF2B5EF4-FFF2-40B4-BE49-F238E27FC236}">
                <a16:creationId xmlns:a16="http://schemas.microsoft.com/office/drawing/2014/main" id="{2FD155BE-E0BE-4A1A-A61A-642DA14B0E69}"/>
              </a:ext>
            </a:extLst>
          </p:cNvPr>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66D798DD-A488-4C46-A80A-413115F94DE2}"/>
              </a:ext>
            </a:extLst>
          </p:cNvPr>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id="{5091B89A-05D8-42AB-AC72-5D696F8FF832}"/>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307079D4-1E2B-4362-ADDB-7C6494A0CBBF}"/>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BFFBA665-8C3D-44EE-9E03-F9ED9F8C9D03}"/>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3866E084-32E9-4607-AD33-4B5F052C1921}"/>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016B38E2-0F43-4A5C-BA99-4DFFCFFB3322}" type="datetimeFigureOut">
              <a:rPr lang="en-US"/>
              <a:pPr>
                <a:defRPr/>
              </a:pPr>
              <a:t>7/28/2021</a:t>
            </a:fld>
            <a:endParaRPr lang="en-US"/>
          </a:p>
        </p:txBody>
      </p:sp>
      <p:sp>
        <p:nvSpPr>
          <p:cNvPr id="22" name="Footer Placeholder 21">
            <a:extLst>
              <a:ext uri="{FF2B5EF4-FFF2-40B4-BE49-F238E27FC236}">
                <a16:creationId xmlns:a16="http://schemas.microsoft.com/office/drawing/2014/main" id="{08109464-9DF8-4B6A-B27E-B3B2C80158F0}"/>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a:extLst>
              <a:ext uri="{FF2B5EF4-FFF2-40B4-BE49-F238E27FC236}">
                <a16:creationId xmlns:a16="http://schemas.microsoft.com/office/drawing/2014/main" id="{FEDDBB67-C668-4139-80E6-30751C839AD4}"/>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76CBD078-AF78-4057-A8AA-8637ECFAF74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3" r:id="rId1"/>
    <p:sldLayoutId id="2147483779" r:id="rId2"/>
    <p:sldLayoutId id="2147483784" r:id="rId3"/>
    <p:sldLayoutId id="2147483785" r:id="rId4"/>
    <p:sldLayoutId id="2147483786" r:id="rId5"/>
    <p:sldLayoutId id="2147483787" r:id="rId6"/>
    <p:sldLayoutId id="2147483780" r:id="rId7"/>
    <p:sldLayoutId id="2147483788" r:id="rId8"/>
    <p:sldLayoutId id="2147483789" r:id="rId9"/>
    <p:sldLayoutId id="2147483781" r:id="rId10"/>
    <p:sldLayoutId id="2147483782"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D6B1035-B930-40C7-9184-554A27A2921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19D97B9-9BFF-4067-B3EB-77B70C2D4EF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71A78F1-71F8-4B29-B236-B8E59384EFB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786B05C9-C0B8-4E25-8319-D52C1D360DB5}" type="datetimeFigureOut">
              <a:rPr lang="en-US"/>
              <a:pPr>
                <a:defRPr/>
              </a:pPr>
              <a:t>7/28/2021</a:t>
            </a:fld>
            <a:endParaRPr lang="en-US"/>
          </a:p>
        </p:txBody>
      </p:sp>
      <p:sp>
        <p:nvSpPr>
          <p:cNvPr id="5" name="Footer Placeholder 4">
            <a:extLst>
              <a:ext uri="{FF2B5EF4-FFF2-40B4-BE49-F238E27FC236}">
                <a16:creationId xmlns:a16="http://schemas.microsoft.com/office/drawing/2014/main" id="{8BD91B3B-42AB-4D28-AA17-23FBC9CF44A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9E73864F-FFD5-4547-BAF3-5FB806C97E5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C4FE30B-A823-4848-AD1A-68629279B43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0"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016C4-2012-45A8-979F-2F731355C643}"/>
              </a:ext>
            </a:extLst>
          </p:cNvPr>
          <p:cNvSpPr>
            <a:spLocks noGrp="1"/>
          </p:cNvSpPr>
          <p:nvPr>
            <p:ph type="ctrTitle"/>
          </p:nvPr>
        </p:nvSpPr>
        <p:spPr/>
        <p:txBody>
          <a:bodyPr>
            <a:normAutofit fontScale="90000"/>
          </a:bodyPr>
          <a:lstStyle/>
          <a:p>
            <a:pPr eaLnBrk="1" fontAlgn="auto" hangingPunct="1">
              <a:spcAft>
                <a:spcPts val="0"/>
              </a:spcAft>
              <a:defRPr/>
            </a:pPr>
            <a:r>
              <a:rPr lang="en-US" dirty="0"/>
              <a:t>Texture Modified Diets: </a:t>
            </a:r>
            <a:r>
              <a:rPr lang="en-US" sz="4000" i="1" dirty="0"/>
              <a:t>Preparing Pureed and Mechanical Soft Foods</a:t>
            </a:r>
          </a:p>
        </p:txBody>
      </p:sp>
      <p:sp>
        <p:nvSpPr>
          <p:cNvPr id="11267" name="Subtitle 2">
            <a:extLst>
              <a:ext uri="{FF2B5EF4-FFF2-40B4-BE49-F238E27FC236}">
                <a16:creationId xmlns:a16="http://schemas.microsoft.com/office/drawing/2014/main" id="{D36E5521-A64E-487F-8F71-BA349F7AF114}"/>
              </a:ext>
            </a:extLst>
          </p:cNvPr>
          <p:cNvSpPr>
            <a:spLocks noGrp="1"/>
          </p:cNvSpPr>
          <p:nvPr>
            <p:ph type="subTitle" idx="1"/>
          </p:nvPr>
        </p:nvSpPr>
        <p:spPr>
          <a:xfrm>
            <a:off x="685800" y="3611563"/>
            <a:ext cx="7772400" cy="1200150"/>
          </a:xfrm>
        </p:spPr>
        <p:txBody>
          <a:bodyPr/>
          <a:lstStyle/>
          <a:p>
            <a:pPr marR="0" eaLnBrk="1" hangingPunct="1">
              <a:lnSpc>
                <a:spcPct val="80000"/>
              </a:lnSpc>
            </a:pPr>
            <a:r>
              <a:rPr lang="en-US" altLang="en-US" sz="1900"/>
              <a:t>Cord Gentry</a:t>
            </a:r>
          </a:p>
          <a:p>
            <a:pPr marR="0" eaLnBrk="1" hangingPunct="1">
              <a:lnSpc>
                <a:spcPct val="80000"/>
              </a:lnSpc>
            </a:pPr>
            <a:r>
              <a:rPr lang="en-US" altLang="en-US" sz="1900"/>
              <a:t>UNCG Graduate Student </a:t>
            </a:r>
          </a:p>
          <a:p>
            <a:pPr marR="0" eaLnBrk="1" hangingPunct="1">
              <a:lnSpc>
                <a:spcPct val="80000"/>
              </a:lnSpc>
            </a:pPr>
            <a:r>
              <a:rPr lang="en-US" altLang="en-US" sz="1900"/>
              <a:t>Speech-Language Pathology</a:t>
            </a:r>
          </a:p>
          <a:p>
            <a:pPr marR="0" eaLnBrk="1" hangingPunct="1">
              <a:lnSpc>
                <a:spcPct val="80000"/>
              </a:lnSpc>
            </a:pPr>
            <a:r>
              <a:rPr lang="en-US" altLang="en-US" sz="1900"/>
              <a:t>Master’s Project, Spring 2012</a:t>
            </a:r>
          </a:p>
        </p:txBody>
      </p:sp>
      <p:sp>
        <p:nvSpPr>
          <p:cNvPr id="11268" name="TextBox 1">
            <a:extLst>
              <a:ext uri="{FF2B5EF4-FFF2-40B4-BE49-F238E27FC236}">
                <a16:creationId xmlns:a16="http://schemas.microsoft.com/office/drawing/2014/main" id="{682F4CE7-C722-41A3-A905-7F7C322530DE}"/>
              </a:ext>
            </a:extLst>
          </p:cNvPr>
          <p:cNvSpPr txBox="1">
            <a:spLocks noChangeArrowheads="1"/>
          </p:cNvSpPr>
          <p:nvPr/>
        </p:nvSpPr>
        <p:spPr bwMode="auto">
          <a:xfrm>
            <a:off x="1181100" y="5867400"/>
            <a:ext cx="678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indent="-22860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400" i="1">
                <a:solidFill>
                  <a:srgbClr val="000000"/>
                </a:solidFill>
                <a:latin typeface="Calibri" panose="020F0502020204030204" pitchFamily="34" charset="0"/>
              </a:rPr>
              <a:t>USDA is an equal opportunity provider and employer.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00445.JPG">
            <a:extLst>
              <a:ext uri="{FF2B5EF4-FFF2-40B4-BE49-F238E27FC236}">
                <a16:creationId xmlns:a16="http://schemas.microsoft.com/office/drawing/2014/main" id="{D4A805E7-9669-4493-92C9-318CA2961C51}"/>
              </a:ext>
            </a:extLst>
          </p:cNvPr>
          <p:cNvPicPr>
            <a:picLocks noGrp="1" noChangeAspect="1"/>
          </p:cNvPicPr>
          <p:nvPr>
            <p:ph idx="1"/>
          </p:nvPr>
        </p:nvPicPr>
        <p:blipFill>
          <a:blip r:embed="rId2" cstate="print"/>
          <a:stretch>
            <a:fillRect/>
          </a:stretch>
        </p:blipFill>
        <p:spPr>
          <a:xfrm>
            <a:off x="1554692" y="1481138"/>
            <a:ext cx="6034616" cy="4525962"/>
          </a:xfrm>
          <a:ln w="88900" cap="sq" cmpd="thickThin">
            <a:solidFill>
              <a:srgbClr val="000000"/>
            </a:solidFill>
          </a:ln>
          <a:effectLst>
            <a:innerShdw blurRad="76200">
              <a:srgbClr val="000000"/>
            </a:innerShdw>
          </a:effectLst>
        </p:spPr>
      </p:pic>
      <p:sp>
        <p:nvSpPr>
          <p:cNvPr id="2" name="Title 1">
            <a:extLst>
              <a:ext uri="{FF2B5EF4-FFF2-40B4-BE49-F238E27FC236}">
                <a16:creationId xmlns:a16="http://schemas.microsoft.com/office/drawing/2014/main" id="{31B817F3-0B30-46ED-BBBC-667FF738860D}"/>
              </a:ext>
            </a:extLst>
          </p:cNvPr>
          <p:cNvSpPr>
            <a:spLocks noGrp="1"/>
          </p:cNvSpPr>
          <p:nvPr>
            <p:ph type="title"/>
          </p:nvPr>
        </p:nvSpPr>
        <p:spPr/>
        <p:txBody>
          <a:bodyPr/>
          <a:lstStyle/>
          <a:p>
            <a:pPr eaLnBrk="1" fontAlgn="auto" hangingPunct="1">
              <a:spcAft>
                <a:spcPts val="0"/>
              </a:spcAft>
              <a:defRPr/>
            </a:pPr>
            <a:r>
              <a:rPr lang="en-US" dirty="0"/>
              <a:t>Mechanical Soft Hamburger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00448.JPG">
            <a:extLst>
              <a:ext uri="{FF2B5EF4-FFF2-40B4-BE49-F238E27FC236}">
                <a16:creationId xmlns:a16="http://schemas.microsoft.com/office/drawing/2014/main" id="{749CA7CB-437F-4A77-991D-D0B190827E5E}"/>
              </a:ext>
            </a:extLst>
          </p:cNvPr>
          <p:cNvPicPr>
            <a:picLocks noGrp="1" noChangeAspect="1"/>
          </p:cNvPicPr>
          <p:nvPr>
            <p:ph idx="1"/>
          </p:nvPr>
        </p:nvPicPr>
        <p:blipFill>
          <a:blip r:embed="rId2" cstate="print"/>
          <a:stretch>
            <a:fillRect/>
          </a:stretch>
        </p:blipFill>
        <p:spPr>
          <a:xfrm>
            <a:off x="1554692" y="1481138"/>
            <a:ext cx="6034616" cy="4525962"/>
          </a:xfrm>
          <a:ln w="88900" cap="sq" cmpd="thickThin">
            <a:solidFill>
              <a:srgbClr val="000000"/>
            </a:solidFill>
          </a:ln>
          <a:effectLst>
            <a:innerShdw blurRad="76200">
              <a:srgbClr val="000000"/>
            </a:innerShdw>
          </a:effectLst>
        </p:spPr>
      </p:pic>
      <p:sp>
        <p:nvSpPr>
          <p:cNvPr id="2" name="Title 1">
            <a:extLst>
              <a:ext uri="{FF2B5EF4-FFF2-40B4-BE49-F238E27FC236}">
                <a16:creationId xmlns:a16="http://schemas.microsoft.com/office/drawing/2014/main" id="{8A100D56-DB34-4626-AAE8-41C43DDCFE1E}"/>
              </a:ext>
            </a:extLst>
          </p:cNvPr>
          <p:cNvSpPr>
            <a:spLocks noGrp="1"/>
          </p:cNvSpPr>
          <p:nvPr>
            <p:ph type="title"/>
          </p:nvPr>
        </p:nvSpPr>
        <p:spPr/>
        <p:txBody>
          <a:bodyPr/>
          <a:lstStyle/>
          <a:p>
            <a:pPr eaLnBrk="1" fontAlgn="auto" hangingPunct="1">
              <a:spcAft>
                <a:spcPts val="0"/>
              </a:spcAft>
              <a:defRPr/>
            </a:pPr>
            <a:r>
              <a:rPr lang="en-US" dirty="0"/>
              <a:t>Mechanical Soft Carrots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00467.JPG">
            <a:extLst>
              <a:ext uri="{FF2B5EF4-FFF2-40B4-BE49-F238E27FC236}">
                <a16:creationId xmlns:a16="http://schemas.microsoft.com/office/drawing/2014/main" id="{5BEB0243-47DA-401C-8E0C-1DC9DE508737}"/>
              </a:ext>
            </a:extLst>
          </p:cNvPr>
          <p:cNvPicPr>
            <a:picLocks noGrp="1" noChangeAspect="1"/>
          </p:cNvPicPr>
          <p:nvPr>
            <p:ph idx="1"/>
          </p:nvPr>
        </p:nvPicPr>
        <p:blipFill>
          <a:blip r:embed="rId2" cstate="print"/>
          <a:stretch>
            <a:fillRect/>
          </a:stretch>
        </p:blipFill>
        <p:spPr>
          <a:xfrm>
            <a:off x="1554692" y="1481138"/>
            <a:ext cx="6034616" cy="4525962"/>
          </a:xfrm>
          <a:ln w="88900" cap="sq" cmpd="thickThin">
            <a:solidFill>
              <a:srgbClr val="000000"/>
            </a:solidFill>
          </a:ln>
          <a:effectLst>
            <a:innerShdw blurRad="76200">
              <a:srgbClr val="000000"/>
            </a:innerShdw>
          </a:effectLst>
        </p:spPr>
      </p:pic>
      <p:sp>
        <p:nvSpPr>
          <p:cNvPr id="2" name="Title 1">
            <a:extLst>
              <a:ext uri="{FF2B5EF4-FFF2-40B4-BE49-F238E27FC236}">
                <a16:creationId xmlns:a16="http://schemas.microsoft.com/office/drawing/2014/main" id="{71A78B4C-5953-4F33-AF93-48D476D35D52}"/>
              </a:ext>
            </a:extLst>
          </p:cNvPr>
          <p:cNvSpPr>
            <a:spLocks noGrp="1"/>
          </p:cNvSpPr>
          <p:nvPr>
            <p:ph type="title"/>
          </p:nvPr>
        </p:nvSpPr>
        <p:spPr/>
        <p:txBody>
          <a:bodyPr/>
          <a:lstStyle/>
          <a:p>
            <a:pPr eaLnBrk="1" fontAlgn="auto" hangingPunct="1">
              <a:spcAft>
                <a:spcPts val="0"/>
              </a:spcAft>
              <a:defRPr/>
            </a:pPr>
            <a:r>
              <a:rPr lang="en-US" dirty="0"/>
              <a:t>Mechanical Soft Green beans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00465.JPG">
            <a:extLst>
              <a:ext uri="{FF2B5EF4-FFF2-40B4-BE49-F238E27FC236}">
                <a16:creationId xmlns:a16="http://schemas.microsoft.com/office/drawing/2014/main" id="{382392FF-F401-4F19-A117-DFC63D425FAB}"/>
              </a:ext>
            </a:extLst>
          </p:cNvPr>
          <p:cNvPicPr>
            <a:picLocks noGrp="1" noChangeAspect="1"/>
          </p:cNvPicPr>
          <p:nvPr>
            <p:ph idx="1"/>
          </p:nvPr>
        </p:nvPicPr>
        <p:blipFill>
          <a:blip r:embed="rId2" cstate="print"/>
          <a:stretch>
            <a:fillRect/>
          </a:stretch>
        </p:blipFill>
        <p:spPr>
          <a:xfrm>
            <a:off x="1554692" y="1481138"/>
            <a:ext cx="6034616" cy="4525962"/>
          </a:xfrm>
          <a:ln w="88900" cap="sq" cmpd="thickThin">
            <a:solidFill>
              <a:srgbClr val="000000"/>
            </a:solidFill>
          </a:ln>
          <a:effectLst>
            <a:innerShdw blurRad="76200">
              <a:srgbClr val="000000"/>
            </a:innerShdw>
          </a:effectLst>
        </p:spPr>
      </p:pic>
      <p:sp>
        <p:nvSpPr>
          <p:cNvPr id="2" name="Title 1">
            <a:extLst>
              <a:ext uri="{FF2B5EF4-FFF2-40B4-BE49-F238E27FC236}">
                <a16:creationId xmlns:a16="http://schemas.microsoft.com/office/drawing/2014/main" id="{201ADDCB-7629-4549-A045-844FAC1FDC1D}"/>
              </a:ext>
            </a:extLst>
          </p:cNvPr>
          <p:cNvSpPr>
            <a:spLocks noGrp="1"/>
          </p:cNvSpPr>
          <p:nvPr>
            <p:ph type="title"/>
          </p:nvPr>
        </p:nvSpPr>
        <p:spPr/>
        <p:txBody>
          <a:bodyPr/>
          <a:lstStyle/>
          <a:p>
            <a:pPr eaLnBrk="1" fontAlgn="auto" hangingPunct="1">
              <a:spcAft>
                <a:spcPts val="0"/>
              </a:spcAft>
              <a:defRPr/>
            </a:pPr>
            <a:r>
              <a:rPr lang="en-US" dirty="0"/>
              <a:t>Mechanical Soft Lasagna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P1000416.JPG">
            <a:extLst>
              <a:ext uri="{FF2B5EF4-FFF2-40B4-BE49-F238E27FC236}">
                <a16:creationId xmlns:a16="http://schemas.microsoft.com/office/drawing/2014/main" id="{F05D3C3F-6B6C-4634-970B-4A22AA851953}"/>
              </a:ext>
            </a:extLst>
          </p:cNvPr>
          <p:cNvPicPr>
            <a:picLocks noGrp="1" noChangeAspect="1"/>
          </p:cNvPicPr>
          <p:nvPr>
            <p:ph idx="1"/>
          </p:nvPr>
        </p:nvPicPr>
        <p:blipFill>
          <a:blip r:embed="rId3"/>
          <a:stretch>
            <a:fillRect/>
          </a:stretch>
        </p:blipFill>
        <p:spPr>
          <a:xfrm>
            <a:off x="2971800" y="304800"/>
            <a:ext cx="2540000" cy="1905000"/>
          </a:xfrm>
          <a:ln w="38100" cap="sq">
            <a:solidFill>
              <a:srgbClr val="000000"/>
            </a:solidFill>
          </a:ln>
          <a:effectLst>
            <a:outerShdw blurRad="50800" dist="38100" dir="2700000" algn="tl" rotWithShape="0">
              <a:srgbClr val="000000">
                <a:alpha val="43000"/>
              </a:srgbClr>
            </a:outerShdw>
          </a:effectLst>
        </p:spPr>
      </p:pic>
      <p:pic>
        <p:nvPicPr>
          <p:cNvPr id="5" name="Picture 4" descr="P1000417.JPG">
            <a:extLst>
              <a:ext uri="{FF2B5EF4-FFF2-40B4-BE49-F238E27FC236}">
                <a16:creationId xmlns:a16="http://schemas.microsoft.com/office/drawing/2014/main" id="{BDAA3957-CF78-4627-9588-8E3D1B8289B9}"/>
              </a:ext>
            </a:extLst>
          </p:cNvPr>
          <p:cNvPicPr>
            <a:picLocks noChangeAspect="1"/>
          </p:cNvPicPr>
          <p:nvPr/>
        </p:nvPicPr>
        <p:blipFill>
          <a:blip r:embed="rId4"/>
          <a:stretch>
            <a:fillRect/>
          </a:stretch>
        </p:blipFill>
        <p:spPr>
          <a:xfrm>
            <a:off x="6324600" y="304800"/>
            <a:ext cx="2590800" cy="1943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ight Arrow 5">
            <a:extLst>
              <a:ext uri="{FF2B5EF4-FFF2-40B4-BE49-F238E27FC236}">
                <a16:creationId xmlns:a16="http://schemas.microsoft.com/office/drawing/2014/main" id="{B76531B1-674D-4A9B-A19A-FB2EC4ED0F35}"/>
              </a:ext>
            </a:extLst>
          </p:cNvPr>
          <p:cNvSpPr/>
          <p:nvPr/>
        </p:nvSpPr>
        <p:spPr>
          <a:xfrm>
            <a:off x="5791200" y="10668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P1000418.JPG">
            <a:extLst>
              <a:ext uri="{FF2B5EF4-FFF2-40B4-BE49-F238E27FC236}">
                <a16:creationId xmlns:a16="http://schemas.microsoft.com/office/drawing/2014/main" id="{9A3311B8-F59C-472B-AC47-4EE9F2440AA1}"/>
              </a:ext>
            </a:extLst>
          </p:cNvPr>
          <p:cNvPicPr>
            <a:picLocks noChangeAspect="1"/>
          </p:cNvPicPr>
          <p:nvPr/>
        </p:nvPicPr>
        <p:blipFill>
          <a:blip r:embed="rId5"/>
          <a:stretch>
            <a:fillRect/>
          </a:stretch>
        </p:blipFill>
        <p:spPr>
          <a:xfrm>
            <a:off x="685800" y="3048000"/>
            <a:ext cx="22352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ight Arrow 7">
            <a:extLst>
              <a:ext uri="{FF2B5EF4-FFF2-40B4-BE49-F238E27FC236}">
                <a16:creationId xmlns:a16="http://schemas.microsoft.com/office/drawing/2014/main" id="{1D98C391-48EC-4A6D-B1B2-6FCD0E7FF3D7}"/>
              </a:ext>
            </a:extLst>
          </p:cNvPr>
          <p:cNvSpPr/>
          <p:nvPr/>
        </p:nvSpPr>
        <p:spPr>
          <a:xfrm>
            <a:off x="152400" y="35814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a:extLst>
              <a:ext uri="{FF2B5EF4-FFF2-40B4-BE49-F238E27FC236}">
                <a16:creationId xmlns:a16="http://schemas.microsoft.com/office/drawing/2014/main" id="{E419615B-1FE9-4AA2-BEC2-BDEDBED68957}"/>
              </a:ext>
            </a:extLst>
          </p:cNvPr>
          <p:cNvSpPr txBox="1"/>
          <p:nvPr/>
        </p:nvSpPr>
        <p:spPr>
          <a:xfrm>
            <a:off x="5867400" y="2819400"/>
            <a:ext cx="3276600" cy="4524375"/>
          </a:xfrm>
          <a:prstGeom prst="rect">
            <a:avLst/>
          </a:prstGeom>
          <a:noFill/>
        </p:spPr>
        <p:txBody>
          <a:bodyPr>
            <a:spAutoFit/>
          </a:bodyPr>
          <a:lstStyle/>
          <a:p>
            <a:pPr algn="ctr" fontAlgn="auto">
              <a:spcBef>
                <a:spcPts val="0"/>
              </a:spcBef>
              <a:spcAft>
                <a:spcPts val="0"/>
              </a:spcAft>
              <a:defRPr/>
            </a:pPr>
            <a:r>
              <a:rPr lang="en-US" sz="2000" b="1" dirty="0">
                <a:latin typeface="+mn-lt"/>
              </a:rPr>
              <a:t>Food Processor Steps</a:t>
            </a:r>
            <a:r>
              <a:rPr lang="en-US" sz="2000" dirty="0">
                <a:latin typeface="+mn-lt"/>
              </a:rPr>
              <a:t> </a:t>
            </a:r>
          </a:p>
          <a:p>
            <a:pPr algn="ctr" fontAlgn="auto">
              <a:spcBef>
                <a:spcPts val="0"/>
              </a:spcBef>
              <a:spcAft>
                <a:spcPts val="0"/>
              </a:spcAft>
              <a:defRPr/>
            </a:pPr>
            <a:endParaRPr lang="en-US" sz="2000" dirty="0">
              <a:latin typeface="+mn-lt"/>
            </a:endParaRPr>
          </a:p>
          <a:p>
            <a:pPr marL="342900" indent="-342900" fontAlgn="auto">
              <a:spcBef>
                <a:spcPts val="0"/>
              </a:spcBef>
              <a:spcAft>
                <a:spcPts val="0"/>
              </a:spcAft>
              <a:buFont typeface="+mj-lt"/>
              <a:buAutoNum type="arabicPeriod"/>
              <a:defRPr/>
            </a:pPr>
            <a:r>
              <a:rPr lang="en-US" sz="2000" dirty="0">
                <a:latin typeface="+mn-lt"/>
              </a:rPr>
              <a:t>Add meat to food processor</a:t>
            </a:r>
          </a:p>
          <a:p>
            <a:pPr marL="342900" indent="-342900" fontAlgn="auto">
              <a:spcBef>
                <a:spcPts val="0"/>
              </a:spcBef>
              <a:spcAft>
                <a:spcPts val="0"/>
              </a:spcAft>
              <a:buFont typeface="+mj-lt"/>
              <a:buAutoNum type="arabicPeriod"/>
              <a:defRPr/>
            </a:pPr>
            <a:r>
              <a:rPr lang="en-US" sz="2000" dirty="0">
                <a:latin typeface="+mn-lt"/>
              </a:rPr>
              <a:t>Fill water to top of food </a:t>
            </a:r>
          </a:p>
          <a:p>
            <a:pPr marL="342900" indent="-342900" fontAlgn="auto">
              <a:spcBef>
                <a:spcPts val="0"/>
              </a:spcBef>
              <a:spcAft>
                <a:spcPts val="0"/>
              </a:spcAft>
              <a:buFont typeface="+mj-lt"/>
              <a:buAutoNum type="arabicPeriod"/>
              <a:defRPr/>
            </a:pPr>
            <a:r>
              <a:rPr lang="en-US" sz="2000" dirty="0">
                <a:latin typeface="+mn-lt"/>
              </a:rPr>
              <a:t>Pulse (mechanical soft); Run on   high (puree)</a:t>
            </a:r>
          </a:p>
          <a:p>
            <a:pPr marL="342900" indent="-342900" fontAlgn="auto">
              <a:spcBef>
                <a:spcPts val="0"/>
              </a:spcBef>
              <a:spcAft>
                <a:spcPts val="0"/>
              </a:spcAft>
              <a:buFont typeface="+mj-lt"/>
              <a:buAutoNum type="arabicPeriod"/>
              <a:defRPr/>
            </a:pPr>
            <a:r>
              <a:rPr lang="en-US" sz="2000" dirty="0">
                <a:latin typeface="+mn-lt"/>
              </a:rPr>
              <a:t>Check consistency </a:t>
            </a:r>
          </a:p>
          <a:p>
            <a:pPr marL="342900" indent="-342900" fontAlgn="auto">
              <a:spcBef>
                <a:spcPts val="0"/>
              </a:spcBef>
              <a:spcAft>
                <a:spcPts val="0"/>
              </a:spcAft>
              <a:buFont typeface="+mj-lt"/>
              <a:buAutoNum type="arabicPeriod"/>
              <a:defRPr/>
            </a:pPr>
            <a:r>
              <a:rPr lang="en-US" sz="2000" dirty="0">
                <a:latin typeface="+mn-lt"/>
              </a:rPr>
              <a:t>Finish cooking </a:t>
            </a:r>
          </a:p>
          <a:p>
            <a:pPr marL="342900" indent="-342900" fontAlgn="auto">
              <a:spcBef>
                <a:spcPts val="0"/>
              </a:spcBef>
              <a:spcAft>
                <a:spcPts val="0"/>
              </a:spcAft>
              <a:buFont typeface="+mj-lt"/>
              <a:buAutoNum type="arabicPeriod"/>
              <a:defRPr/>
            </a:pPr>
            <a:r>
              <a:rPr lang="en-US" sz="2000" dirty="0">
                <a:latin typeface="+mn-lt"/>
              </a:rPr>
              <a:t>Check consistency </a:t>
            </a:r>
          </a:p>
          <a:p>
            <a:pPr algn="ctr" fontAlgn="auto">
              <a:spcBef>
                <a:spcPts val="0"/>
              </a:spcBef>
              <a:spcAft>
                <a:spcPts val="0"/>
              </a:spcAft>
              <a:defRPr/>
            </a:pPr>
            <a:r>
              <a:rPr lang="en-US" sz="1600" b="1" dirty="0">
                <a:latin typeface="+mn-lt"/>
              </a:rPr>
              <a:t> </a:t>
            </a:r>
          </a:p>
          <a:p>
            <a:pPr algn="ctr" fontAlgn="auto">
              <a:spcBef>
                <a:spcPts val="0"/>
              </a:spcBef>
              <a:spcAft>
                <a:spcPts val="0"/>
              </a:spcAft>
              <a:defRPr/>
            </a:pPr>
            <a:endParaRPr lang="en-US" sz="1600" b="1" dirty="0">
              <a:latin typeface="+mn-lt"/>
            </a:endParaRPr>
          </a:p>
          <a:p>
            <a:pPr algn="ctr" fontAlgn="auto">
              <a:spcBef>
                <a:spcPts val="0"/>
              </a:spcBef>
              <a:spcAft>
                <a:spcPts val="0"/>
              </a:spcAft>
              <a:defRPr/>
            </a:pPr>
            <a:endParaRPr lang="en-US" sz="1600" b="1" dirty="0">
              <a:latin typeface="+mn-lt"/>
            </a:endParaRPr>
          </a:p>
        </p:txBody>
      </p:sp>
      <p:pic>
        <p:nvPicPr>
          <p:cNvPr id="24584" name="Content Placeholder 3" descr="P1000440.JPG">
            <a:extLst>
              <a:ext uri="{FF2B5EF4-FFF2-40B4-BE49-F238E27FC236}">
                <a16:creationId xmlns:a16="http://schemas.microsoft.com/office/drawing/2014/main" id="{2EE05FC4-413A-4C63-ADA1-DD13429EF14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04800"/>
            <a:ext cx="1804988" cy="2408238"/>
          </a:xfrm>
          <a:prstGeom prst="rect">
            <a:avLst/>
          </a:prstGeom>
          <a:noFill/>
          <a:ln w="38100" cap="sq">
            <a:solidFill>
              <a:srgbClr val="000000"/>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FE46FCB0-3064-463E-A4C5-A201E371A692}"/>
              </a:ext>
            </a:extLst>
          </p:cNvPr>
          <p:cNvSpPr/>
          <p:nvPr/>
        </p:nvSpPr>
        <p:spPr>
          <a:xfrm>
            <a:off x="2362200" y="11430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Arrow 11">
            <a:extLst>
              <a:ext uri="{FF2B5EF4-FFF2-40B4-BE49-F238E27FC236}">
                <a16:creationId xmlns:a16="http://schemas.microsoft.com/office/drawing/2014/main" id="{6FFE7178-F47E-44FF-9F15-7F306DABD891}"/>
              </a:ext>
            </a:extLst>
          </p:cNvPr>
          <p:cNvSpPr/>
          <p:nvPr/>
        </p:nvSpPr>
        <p:spPr>
          <a:xfrm>
            <a:off x="3200400" y="36576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87" name="Picture 12" descr="P1000442.JPG">
            <a:extLst>
              <a:ext uri="{FF2B5EF4-FFF2-40B4-BE49-F238E27FC236}">
                <a16:creationId xmlns:a16="http://schemas.microsoft.com/office/drawing/2014/main" id="{5333BB0D-354F-4605-BF47-67440709155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590800"/>
            <a:ext cx="1752600" cy="2336800"/>
          </a:xfrm>
          <a:prstGeom prst="rect">
            <a:avLst/>
          </a:prstGeom>
          <a:noFill/>
          <a:ln w="38100" cap="sq">
            <a:solidFill>
              <a:srgbClr val="000000"/>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pic>
        <p:nvPicPr>
          <p:cNvPr id="14" name="Picture 13" descr="P1000449.JPG">
            <a:extLst>
              <a:ext uri="{FF2B5EF4-FFF2-40B4-BE49-F238E27FC236}">
                <a16:creationId xmlns:a16="http://schemas.microsoft.com/office/drawing/2014/main" id="{54BDB638-0BFE-433A-83A0-A981E89B0E97}"/>
              </a:ext>
            </a:extLst>
          </p:cNvPr>
          <p:cNvPicPr>
            <a:picLocks noChangeAspect="1"/>
          </p:cNvPicPr>
          <p:nvPr/>
        </p:nvPicPr>
        <p:blipFill>
          <a:blip r:embed="rId8"/>
          <a:stretch>
            <a:fillRect/>
          </a:stretch>
        </p:blipFill>
        <p:spPr>
          <a:xfrm>
            <a:off x="1143000" y="5029200"/>
            <a:ext cx="2108200" cy="1581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ight Arrow 14">
            <a:extLst>
              <a:ext uri="{FF2B5EF4-FFF2-40B4-BE49-F238E27FC236}">
                <a16:creationId xmlns:a16="http://schemas.microsoft.com/office/drawing/2014/main" id="{8D61AF52-FD18-46D0-85EA-EB003A2E4CB4}"/>
              </a:ext>
            </a:extLst>
          </p:cNvPr>
          <p:cNvSpPr/>
          <p:nvPr/>
        </p:nvSpPr>
        <p:spPr>
          <a:xfrm>
            <a:off x="304800" y="57912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00410.JPG">
            <a:extLst>
              <a:ext uri="{FF2B5EF4-FFF2-40B4-BE49-F238E27FC236}">
                <a16:creationId xmlns:a16="http://schemas.microsoft.com/office/drawing/2014/main" id="{63B719F5-9454-45DD-90C5-1009B9B1A575}"/>
              </a:ext>
            </a:extLst>
          </p:cNvPr>
          <p:cNvPicPr>
            <a:picLocks noGrp="1" noChangeAspect="1"/>
          </p:cNvPicPr>
          <p:nvPr>
            <p:ph idx="1"/>
          </p:nvPr>
        </p:nvPicPr>
        <p:blipFill>
          <a:blip r:embed="rId2"/>
          <a:stretch>
            <a:fillRect/>
          </a:stretch>
        </p:blipFill>
        <p:spPr>
          <a:xfrm>
            <a:off x="1524000" y="1676400"/>
            <a:ext cx="3352800" cy="2514600"/>
          </a:xfrm>
          <a:ln w="38100" cap="sq">
            <a:solidFill>
              <a:srgbClr val="000000"/>
            </a:solidFill>
          </a:ln>
          <a:effectLst>
            <a:outerShdw blurRad="50800" dist="38100" dir="2700000" algn="tl" rotWithShape="0">
              <a:srgbClr val="000000">
                <a:alpha val="43000"/>
              </a:srgbClr>
            </a:outerShdw>
          </a:effectLst>
        </p:spPr>
      </p:pic>
      <p:sp>
        <p:nvSpPr>
          <p:cNvPr id="3" name="Title 2">
            <a:extLst>
              <a:ext uri="{FF2B5EF4-FFF2-40B4-BE49-F238E27FC236}">
                <a16:creationId xmlns:a16="http://schemas.microsoft.com/office/drawing/2014/main" id="{53E24B01-F97B-48CC-B5BC-5FD4103D1068}"/>
              </a:ext>
            </a:extLst>
          </p:cNvPr>
          <p:cNvSpPr>
            <a:spLocks noGrp="1"/>
          </p:cNvSpPr>
          <p:nvPr>
            <p:ph type="title"/>
          </p:nvPr>
        </p:nvSpPr>
        <p:spPr/>
        <p:txBody>
          <a:bodyPr/>
          <a:lstStyle/>
          <a:p>
            <a:pPr eaLnBrk="1" fontAlgn="auto" hangingPunct="1">
              <a:spcAft>
                <a:spcPts val="0"/>
              </a:spcAft>
              <a:defRPr/>
            </a:pPr>
            <a:r>
              <a:rPr lang="en-US" sz="4000" dirty="0"/>
              <a:t>Instant Food Thickener</a:t>
            </a:r>
          </a:p>
        </p:txBody>
      </p:sp>
      <p:pic>
        <p:nvPicPr>
          <p:cNvPr id="1028" name="Picture 4" descr="http://www.rehabmart.com/imagesfromrd/MCK-22232600-Thick%20%20Easy%206.5gm%20Food%20Thickener%20100%20per%20Case.jpg">
            <a:extLst>
              <a:ext uri="{FF2B5EF4-FFF2-40B4-BE49-F238E27FC236}">
                <a16:creationId xmlns:a16="http://schemas.microsoft.com/office/drawing/2014/main" id="{02519668-B6A1-4CEB-B74F-1C545BD08FDC}"/>
              </a:ext>
            </a:extLst>
          </p:cNvPr>
          <p:cNvPicPr>
            <a:picLocks noChangeAspect="1" noChangeArrowheads="1"/>
          </p:cNvPicPr>
          <p:nvPr/>
        </p:nvPicPr>
        <p:blipFill>
          <a:blip r:embed="rId3"/>
          <a:srcRect/>
          <a:stretch>
            <a:fillRect/>
          </a:stretch>
        </p:blipFill>
        <p:spPr bwMode="auto">
          <a:xfrm>
            <a:off x="5562600" y="1905000"/>
            <a:ext cx="2584450" cy="2190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605" name="TextBox 6">
            <a:extLst>
              <a:ext uri="{FF2B5EF4-FFF2-40B4-BE49-F238E27FC236}">
                <a16:creationId xmlns:a16="http://schemas.microsoft.com/office/drawing/2014/main" id="{FA3E3B58-A5CD-4F55-B82D-521DDAE5CED1}"/>
              </a:ext>
            </a:extLst>
          </p:cNvPr>
          <p:cNvSpPr txBox="1">
            <a:spLocks noChangeArrowheads="1"/>
          </p:cNvSpPr>
          <p:nvPr/>
        </p:nvSpPr>
        <p:spPr bwMode="auto">
          <a:xfrm>
            <a:off x="1447800" y="4648200"/>
            <a:ext cx="6699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t>Add one pack (6.5g) to 4 fl. oz of liquid and stir for 15 seconds.  Allow 1-4 minutes to reach optimal thickness. Adjust amounts as needed for prescribed viscosity.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00463.JPG">
            <a:extLst>
              <a:ext uri="{FF2B5EF4-FFF2-40B4-BE49-F238E27FC236}">
                <a16:creationId xmlns:a16="http://schemas.microsoft.com/office/drawing/2014/main" id="{18E68980-5AC8-4D68-9648-9B62FD5E7C22}"/>
              </a:ext>
            </a:extLst>
          </p:cNvPr>
          <p:cNvPicPr>
            <a:picLocks noGrp="1" noChangeAspect="1"/>
          </p:cNvPicPr>
          <p:nvPr>
            <p:ph idx="1"/>
          </p:nvPr>
        </p:nvPicPr>
        <p:blipFill>
          <a:blip r:embed="rId2"/>
          <a:stretch>
            <a:fillRect/>
          </a:stretch>
        </p:blipFill>
        <p:spPr>
          <a:xfrm>
            <a:off x="1554163" y="1481138"/>
            <a:ext cx="6035675" cy="4525962"/>
          </a:xfrm>
          <a:ln w="38100" cap="sq">
            <a:solidFill>
              <a:srgbClr val="000000"/>
            </a:solidFill>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B22E1DD0-09D4-4BF7-BC46-F294D6377D6D}"/>
              </a:ext>
            </a:extLst>
          </p:cNvPr>
          <p:cNvSpPr>
            <a:spLocks noGrp="1"/>
          </p:cNvSpPr>
          <p:nvPr>
            <p:ph type="title"/>
          </p:nvPr>
        </p:nvSpPr>
        <p:spPr/>
        <p:txBody>
          <a:bodyPr>
            <a:normAutofit fontScale="90000"/>
          </a:bodyPr>
          <a:lstStyle/>
          <a:p>
            <a:pPr eaLnBrk="1" fontAlgn="auto" hangingPunct="1">
              <a:spcAft>
                <a:spcPts val="0"/>
              </a:spcAft>
              <a:defRPr/>
            </a:pPr>
            <a:r>
              <a:rPr lang="en-US" dirty="0"/>
              <a:t>Regular and Modified Foods</a:t>
            </a:r>
            <a:br>
              <a:rPr lang="en-US" dirty="0"/>
            </a:br>
            <a:r>
              <a:rPr lang="en-US" dirty="0"/>
              <a:t> Ready to Serve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00453.JPG">
            <a:extLst>
              <a:ext uri="{FF2B5EF4-FFF2-40B4-BE49-F238E27FC236}">
                <a16:creationId xmlns:a16="http://schemas.microsoft.com/office/drawing/2014/main" id="{56D9303C-2F80-45FB-9891-885D8BDA8C90}"/>
              </a:ext>
            </a:extLst>
          </p:cNvPr>
          <p:cNvPicPr>
            <a:picLocks noGrp="1" noChangeAspect="1"/>
          </p:cNvPicPr>
          <p:nvPr>
            <p:ph idx="1"/>
          </p:nvPr>
        </p:nvPicPr>
        <p:blipFill>
          <a:blip r:embed="rId3" cstate="print"/>
          <a:stretch>
            <a:fillRect/>
          </a:stretch>
        </p:blipFill>
        <p:spPr>
          <a:xfrm rot="16200000">
            <a:off x="5180056" y="839746"/>
            <a:ext cx="4030287" cy="3112796"/>
          </a:xfrm>
          <a:ln w="88900" cap="sq" cmpd="thickThin">
            <a:solidFill>
              <a:srgbClr val="000000"/>
            </a:solidFill>
          </a:ln>
          <a:effectLst>
            <a:innerShdw blurRad="76200">
              <a:srgbClr val="000000"/>
            </a:innerShdw>
          </a:effectLst>
        </p:spPr>
      </p:pic>
      <p:sp>
        <p:nvSpPr>
          <p:cNvPr id="2" name="Title 1">
            <a:extLst>
              <a:ext uri="{FF2B5EF4-FFF2-40B4-BE49-F238E27FC236}">
                <a16:creationId xmlns:a16="http://schemas.microsoft.com/office/drawing/2014/main" id="{D0D9C379-85B2-4CA3-9A02-85915A54A5F3}"/>
              </a:ext>
            </a:extLst>
          </p:cNvPr>
          <p:cNvSpPr>
            <a:spLocks noGrp="1"/>
          </p:cNvSpPr>
          <p:nvPr>
            <p:ph type="title"/>
          </p:nvPr>
        </p:nvSpPr>
        <p:spPr/>
        <p:txBody>
          <a:bodyPr/>
          <a:lstStyle/>
          <a:p>
            <a:pPr eaLnBrk="1" fontAlgn="auto" hangingPunct="1">
              <a:spcAft>
                <a:spcPts val="0"/>
              </a:spcAft>
              <a:defRPr/>
            </a:pPr>
            <a:r>
              <a:rPr lang="en-US" sz="3600" dirty="0"/>
              <a:t>The Serving Process </a:t>
            </a:r>
          </a:p>
        </p:txBody>
      </p:sp>
      <p:pic>
        <p:nvPicPr>
          <p:cNvPr id="5" name="Picture 4" descr="P1000456.JPG">
            <a:extLst>
              <a:ext uri="{FF2B5EF4-FFF2-40B4-BE49-F238E27FC236}">
                <a16:creationId xmlns:a16="http://schemas.microsoft.com/office/drawing/2014/main" id="{9FBF8F63-0F04-4832-AD2D-DB8CCE6DDF6A}"/>
              </a:ext>
            </a:extLst>
          </p:cNvPr>
          <p:cNvPicPr>
            <a:picLocks noChangeAspect="1"/>
          </p:cNvPicPr>
          <p:nvPr/>
        </p:nvPicPr>
        <p:blipFill>
          <a:blip r:embed="rId4" cstate="print"/>
          <a:stretch>
            <a:fillRect/>
          </a:stretch>
        </p:blipFill>
        <p:spPr>
          <a:xfrm>
            <a:off x="533400" y="1981200"/>
            <a:ext cx="4673600" cy="3505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P1000431.JPG">
            <a:extLst>
              <a:ext uri="{FF2B5EF4-FFF2-40B4-BE49-F238E27FC236}">
                <a16:creationId xmlns:a16="http://schemas.microsoft.com/office/drawing/2014/main" id="{2B954712-51EC-41F0-BBF9-4C0FE51A73E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0" y="304800"/>
            <a:ext cx="2057400" cy="2743200"/>
          </a:xfrm>
          <a:ln w="38100" cap="sq">
            <a:solidFill>
              <a:srgbClr val="000000"/>
            </a:solidFill>
            <a:miter lim="800000"/>
            <a:headEnd/>
            <a:tailEnd/>
          </a:ln>
          <a:effectLst>
            <a:outerShdw dist="38100" dir="2700000" algn="tl" rotWithShape="0">
              <a:srgbClr val="000000">
                <a:alpha val="42998"/>
              </a:srgbClr>
            </a:outerShdw>
          </a:effectLst>
        </p:spPr>
      </p:pic>
      <p:sp>
        <p:nvSpPr>
          <p:cNvPr id="3" name="Title 2">
            <a:extLst>
              <a:ext uri="{FF2B5EF4-FFF2-40B4-BE49-F238E27FC236}">
                <a16:creationId xmlns:a16="http://schemas.microsoft.com/office/drawing/2014/main" id="{14434E7E-F38A-45F7-9215-1E01D82F8638}"/>
              </a:ext>
            </a:extLst>
          </p:cNvPr>
          <p:cNvSpPr>
            <a:spLocks noGrp="1"/>
          </p:cNvSpPr>
          <p:nvPr>
            <p:ph type="title"/>
          </p:nvPr>
        </p:nvSpPr>
        <p:spPr>
          <a:xfrm>
            <a:off x="152400" y="1828800"/>
            <a:ext cx="8229600" cy="1143000"/>
          </a:xfrm>
        </p:spPr>
        <p:txBody>
          <a:bodyPr/>
          <a:lstStyle/>
          <a:p>
            <a:pPr eaLnBrk="1" fontAlgn="auto" hangingPunct="1">
              <a:spcAft>
                <a:spcPts val="0"/>
              </a:spcAft>
              <a:defRPr/>
            </a:pPr>
            <a:r>
              <a:rPr lang="en-US" dirty="0"/>
              <a:t>Sanitation</a:t>
            </a:r>
          </a:p>
        </p:txBody>
      </p:sp>
      <p:pic>
        <p:nvPicPr>
          <p:cNvPr id="5" name="Picture 4" descr="P1000432.JPG">
            <a:extLst>
              <a:ext uri="{FF2B5EF4-FFF2-40B4-BE49-F238E27FC236}">
                <a16:creationId xmlns:a16="http://schemas.microsoft.com/office/drawing/2014/main" id="{D1B93B05-682A-448E-A4AB-5DC35071D093}"/>
              </a:ext>
            </a:extLst>
          </p:cNvPr>
          <p:cNvPicPr>
            <a:picLocks noChangeAspect="1"/>
          </p:cNvPicPr>
          <p:nvPr/>
        </p:nvPicPr>
        <p:blipFill>
          <a:blip r:embed="rId3"/>
          <a:stretch>
            <a:fillRect/>
          </a:stretch>
        </p:blipFill>
        <p:spPr>
          <a:xfrm>
            <a:off x="6096000" y="304800"/>
            <a:ext cx="28448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P1000433.JPG">
            <a:extLst>
              <a:ext uri="{FF2B5EF4-FFF2-40B4-BE49-F238E27FC236}">
                <a16:creationId xmlns:a16="http://schemas.microsoft.com/office/drawing/2014/main" id="{15865479-70C8-474C-B6AA-F5CD137479D0}"/>
              </a:ext>
            </a:extLst>
          </p:cNvPr>
          <p:cNvPicPr>
            <a:picLocks noChangeAspect="1"/>
          </p:cNvPicPr>
          <p:nvPr/>
        </p:nvPicPr>
        <p:blipFill>
          <a:blip r:embed="rId4"/>
          <a:stretch>
            <a:fillRect/>
          </a:stretch>
        </p:blipFill>
        <p:spPr>
          <a:xfrm>
            <a:off x="2590800" y="3886200"/>
            <a:ext cx="274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P1000434.JPG">
            <a:extLst>
              <a:ext uri="{FF2B5EF4-FFF2-40B4-BE49-F238E27FC236}">
                <a16:creationId xmlns:a16="http://schemas.microsoft.com/office/drawing/2014/main" id="{836D20DE-2AB7-4E2E-82C9-3FB3BAB5D5F5}"/>
              </a:ext>
            </a:extLst>
          </p:cNvPr>
          <p:cNvPicPr>
            <a:picLocks noChangeAspect="1"/>
          </p:cNvPicPr>
          <p:nvPr/>
        </p:nvPicPr>
        <p:blipFill>
          <a:blip r:embed="rId5"/>
          <a:stretch>
            <a:fillRect/>
          </a:stretch>
        </p:blipFill>
        <p:spPr>
          <a:xfrm>
            <a:off x="6019800" y="3810000"/>
            <a:ext cx="2794000" cy="209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679" name="TextBox 7">
            <a:extLst>
              <a:ext uri="{FF2B5EF4-FFF2-40B4-BE49-F238E27FC236}">
                <a16:creationId xmlns:a16="http://schemas.microsoft.com/office/drawing/2014/main" id="{F9F17C1F-B0A1-471D-8657-E77A514988F9}"/>
              </a:ext>
            </a:extLst>
          </p:cNvPr>
          <p:cNvSpPr txBox="1">
            <a:spLocks noChangeArrowheads="1"/>
          </p:cNvSpPr>
          <p:nvPr/>
        </p:nvSpPr>
        <p:spPr bwMode="auto">
          <a:xfrm>
            <a:off x="3657600" y="31242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a:t>1. Wash</a:t>
            </a:r>
          </a:p>
        </p:txBody>
      </p:sp>
      <p:sp>
        <p:nvSpPr>
          <p:cNvPr id="28680" name="TextBox 8">
            <a:extLst>
              <a:ext uri="{FF2B5EF4-FFF2-40B4-BE49-F238E27FC236}">
                <a16:creationId xmlns:a16="http://schemas.microsoft.com/office/drawing/2014/main" id="{BDB0DAB3-DA71-4766-B63E-D13C6CACB801}"/>
              </a:ext>
            </a:extLst>
          </p:cNvPr>
          <p:cNvSpPr txBox="1">
            <a:spLocks noChangeArrowheads="1"/>
          </p:cNvSpPr>
          <p:nvPr/>
        </p:nvSpPr>
        <p:spPr bwMode="auto">
          <a:xfrm>
            <a:off x="6553200" y="2590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a:t>2. Rinse </a:t>
            </a:r>
          </a:p>
        </p:txBody>
      </p:sp>
      <p:sp>
        <p:nvSpPr>
          <p:cNvPr id="28681" name="TextBox 9">
            <a:extLst>
              <a:ext uri="{FF2B5EF4-FFF2-40B4-BE49-F238E27FC236}">
                <a16:creationId xmlns:a16="http://schemas.microsoft.com/office/drawing/2014/main" id="{C78CBC19-FE83-422F-921F-C8354A1F56F8}"/>
              </a:ext>
            </a:extLst>
          </p:cNvPr>
          <p:cNvSpPr txBox="1">
            <a:spLocks noChangeArrowheads="1"/>
          </p:cNvSpPr>
          <p:nvPr/>
        </p:nvSpPr>
        <p:spPr bwMode="auto">
          <a:xfrm>
            <a:off x="3124200" y="60960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a:t>3. Sanitize </a:t>
            </a:r>
          </a:p>
        </p:txBody>
      </p:sp>
      <p:sp>
        <p:nvSpPr>
          <p:cNvPr id="28682" name="TextBox 10">
            <a:extLst>
              <a:ext uri="{FF2B5EF4-FFF2-40B4-BE49-F238E27FC236}">
                <a16:creationId xmlns:a16="http://schemas.microsoft.com/office/drawing/2014/main" id="{9AB77D2A-1B12-4B43-83B0-B4E8ECD4B449}"/>
              </a:ext>
            </a:extLst>
          </p:cNvPr>
          <p:cNvSpPr txBox="1">
            <a:spLocks noChangeArrowheads="1"/>
          </p:cNvSpPr>
          <p:nvPr/>
        </p:nvSpPr>
        <p:spPr bwMode="auto">
          <a:xfrm>
            <a:off x="6553200" y="60198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a:t>4. Air dry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09A4BDC6-BF37-483E-8AD7-A979892F077A}"/>
              </a:ext>
            </a:extLst>
          </p:cNvPr>
          <p:cNvSpPr>
            <a:spLocks noGrp="1"/>
          </p:cNvSpPr>
          <p:nvPr>
            <p:ph idx="1"/>
          </p:nvPr>
        </p:nvSpPr>
        <p:spPr>
          <a:xfrm>
            <a:off x="457200" y="1219200"/>
            <a:ext cx="8229600" cy="4787900"/>
          </a:xfrm>
        </p:spPr>
        <p:txBody>
          <a:bodyPr/>
          <a:lstStyle/>
          <a:p>
            <a:pPr eaLnBrk="1" hangingPunct="1">
              <a:buFont typeface="Wingdings 3" panose="05040102010807070707" pitchFamily="18" charset="2"/>
              <a:buNone/>
            </a:pPr>
            <a:r>
              <a:rPr lang="en-US" altLang="en-US"/>
              <a:t>Dahl, .W. J. (2008). </a:t>
            </a:r>
            <a:r>
              <a:rPr lang="en-US" altLang="en-US" i="1"/>
              <a:t>Modified Texture Food Production: A Manual for Patient Care Facilities, 2nd Edition</a:t>
            </a:r>
            <a:r>
              <a:rPr lang="en-US" altLang="en-US"/>
              <a:t>. Dietitians of Canada.</a:t>
            </a:r>
          </a:p>
          <a:p>
            <a:pPr eaLnBrk="1" hangingPunct="1">
              <a:buFont typeface="Wingdings 3" panose="05040102010807070707" pitchFamily="18" charset="2"/>
              <a:buNone/>
            </a:pPr>
            <a:endParaRPr lang="en-US" altLang="en-US"/>
          </a:p>
          <a:p>
            <a:pPr eaLnBrk="1" hangingPunct="1">
              <a:buFont typeface="Wingdings 3" panose="05040102010807070707" pitchFamily="18" charset="2"/>
              <a:buNone/>
            </a:pPr>
            <a:r>
              <a:rPr lang="en-US" altLang="en-US"/>
              <a:t>Wake Forest Baptist Health </a:t>
            </a:r>
          </a:p>
          <a:p>
            <a:pPr eaLnBrk="1" hangingPunct="1"/>
            <a:endParaRPr lang="en-US" altLang="en-US"/>
          </a:p>
          <a:p>
            <a:pPr eaLnBrk="1" hangingPunct="1">
              <a:buFont typeface="Wingdings 3" panose="05040102010807070707" pitchFamily="18" charset="2"/>
              <a:buNone/>
            </a:pPr>
            <a:r>
              <a:rPr lang="en-US" altLang="en-US"/>
              <a:t>Gateway Education Center</a:t>
            </a:r>
          </a:p>
          <a:p>
            <a:pPr eaLnBrk="1" hangingPunct="1">
              <a:buFont typeface="Wingdings 3" panose="05040102010807070707" pitchFamily="18" charset="2"/>
              <a:buNone/>
            </a:pPr>
            <a:endParaRPr lang="en-US" altLang="en-US"/>
          </a:p>
          <a:p>
            <a:pPr eaLnBrk="1" hangingPunct="1">
              <a:buFont typeface="Wingdings 3" panose="05040102010807070707" pitchFamily="18" charset="2"/>
              <a:buNone/>
            </a:pPr>
            <a:r>
              <a:rPr lang="en-US" altLang="en-US"/>
              <a:t>http://childnutrition.ncpublicschools.gov/front-page/information-resources/special-diet-food-allergies</a:t>
            </a:r>
            <a:br>
              <a:rPr lang="en-US" altLang="en-US"/>
            </a:br>
            <a:endParaRPr lang="en-US" altLang="en-US"/>
          </a:p>
        </p:txBody>
      </p:sp>
      <p:sp>
        <p:nvSpPr>
          <p:cNvPr id="2" name="Title 1">
            <a:extLst>
              <a:ext uri="{FF2B5EF4-FFF2-40B4-BE49-F238E27FC236}">
                <a16:creationId xmlns:a16="http://schemas.microsoft.com/office/drawing/2014/main" id="{686E2674-0279-4B98-B733-5032ACBB8904}"/>
              </a:ext>
            </a:extLst>
          </p:cNvPr>
          <p:cNvSpPr>
            <a:spLocks noGrp="1"/>
          </p:cNvSpPr>
          <p:nvPr>
            <p:ph type="title"/>
          </p:nvPr>
        </p:nvSpPr>
        <p:spPr/>
        <p:txBody>
          <a:bodyPr/>
          <a:lstStyle/>
          <a:p>
            <a:pPr eaLnBrk="1" fontAlgn="auto" hangingPunct="1">
              <a:spcAft>
                <a:spcPts val="0"/>
              </a:spcAft>
              <a:defRPr/>
            </a:pPr>
            <a:r>
              <a:rPr lang="en-US" dirty="0"/>
              <a:t>References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524FCC03-C387-46FC-94C3-8B9A99DFA590}"/>
              </a:ext>
            </a:extLst>
          </p:cNvPr>
          <p:cNvSpPr>
            <a:spLocks noGrp="1"/>
          </p:cNvSpPr>
          <p:nvPr>
            <p:ph idx="1"/>
          </p:nvPr>
        </p:nvSpPr>
        <p:spPr/>
        <p:txBody>
          <a:bodyPr/>
          <a:lstStyle/>
          <a:p>
            <a:pPr eaLnBrk="1" hangingPunct="1"/>
            <a:r>
              <a:rPr lang="en-US" altLang="en-US"/>
              <a:t>Foods should be pureed into a smooth form or “mashed potato-like” consistency.  </a:t>
            </a:r>
          </a:p>
          <a:p>
            <a:pPr eaLnBrk="1" hangingPunct="1"/>
            <a:r>
              <a:rPr lang="en-US" altLang="en-US"/>
              <a:t>No chunks of food present</a:t>
            </a:r>
          </a:p>
          <a:p>
            <a:pPr eaLnBrk="1" hangingPunct="1"/>
            <a:r>
              <a:rPr lang="en-US" altLang="en-US"/>
              <a:t>Homogenous in color and texture</a:t>
            </a:r>
          </a:p>
          <a:p>
            <a:pPr eaLnBrk="1" hangingPunct="1"/>
            <a:r>
              <a:rPr lang="en-US" altLang="en-US"/>
              <a:t>Requires no chewing or bolus control</a:t>
            </a:r>
          </a:p>
          <a:p>
            <a:pPr eaLnBrk="1" hangingPunct="1"/>
            <a:r>
              <a:rPr lang="en-US" altLang="en-US"/>
              <a:t>Food should pass through a 1 mm mesh screen</a:t>
            </a:r>
          </a:p>
          <a:p>
            <a:pPr eaLnBrk="1" hangingPunct="1"/>
            <a:r>
              <a:rPr lang="en-US" altLang="en-US"/>
              <a:t>No water separation </a:t>
            </a:r>
          </a:p>
          <a:p>
            <a:pPr eaLnBrk="1" hangingPunct="1"/>
            <a:endParaRPr lang="en-US" altLang="en-US"/>
          </a:p>
        </p:txBody>
      </p:sp>
      <p:sp>
        <p:nvSpPr>
          <p:cNvPr id="2" name="Title 1">
            <a:extLst>
              <a:ext uri="{FF2B5EF4-FFF2-40B4-BE49-F238E27FC236}">
                <a16:creationId xmlns:a16="http://schemas.microsoft.com/office/drawing/2014/main" id="{C3A790F6-E3AD-42D0-9C51-D099BBBA7EA0}"/>
              </a:ext>
            </a:extLst>
          </p:cNvPr>
          <p:cNvSpPr>
            <a:spLocks noGrp="1"/>
          </p:cNvSpPr>
          <p:nvPr>
            <p:ph type="title"/>
          </p:nvPr>
        </p:nvSpPr>
        <p:spPr/>
        <p:txBody>
          <a:bodyPr/>
          <a:lstStyle/>
          <a:p>
            <a:pPr eaLnBrk="1" fontAlgn="auto" hangingPunct="1">
              <a:spcAft>
                <a:spcPts val="0"/>
              </a:spcAft>
              <a:defRPr/>
            </a:pPr>
            <a:r>
              <a:rPr lang="en-US" dirty="0"/>
              <a:t>Pureed Diet (Level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00426.JPG">
            <a:extLst>
              <a:ext uri="{FF2B5EF4-FFF2-40B4-BE49-F238E27FC236}">
                <a16:creationId xmlns:a16="http://schemas.microsoft.com/office/drawing/2014/main" id="{976D574B-7DCB-45E9-B4D8-9EAF88AB9EC3}"/>
              </a:ext>
            </a:extLst>
          </p:cNvPr>
          <p:cNvPicPr>
            <a:picLocks noGrp="1" noChangeAspect="1"/>
          </p:cNvPicPr>
          <p:nvPr>
            <p:ph idx="1"/>
          </p:nvPr>
        </p:nvPicPr>
        <p:blipFill>
          <a:blip r:embed="rId2"/>
          <a:stretch>
            <a:fillRect/>
          </a:stretch>
        </p:blipFill>
        <p:spPr>
          <a:xfrm>
            <a:off x="1524000" y="1295400"/>
            <a:ext cx="6176963" cy="4635500"/>
          </a:xfrm>
          <a:ln w="38100" cap="sq">
            <a:solidFill>
              <a:srgbClr val="000000"/>
            </a:solidFill>
          </a:ln>
          <a:effectLst>
            <a:outerShdw blurRad="50800" dist="38100" dir="2700000" algn="tl" rotWithShape="0">
              <a:srgbClr val="000000">
                <a:alpha val="43000"/>
              </a:srgbClr>
            </a:outerShdw>
          </a:effectLst>
        </p:spPr>
      </p:pic>
      <p:sp>
        <p:nvSpPr>
          <p:cNvPr id="30723" name="TextBox 2">
            <a:extLst>
              <a:ext uri="{FF2B5EF4-FFF2-40B4-BE49-F238E27FC236}">
                <a16:creationId xmlns:a16="http://schemas.microsoft.com/office/drawing/2014/main" id="{CDEB213D-E648-4244-AD82-31370B32F924}"/>
              </a:ext>
            </a:extLst>
          </p:cNvPr>
          <p:cNvSpPr txBox="1">
            <a:spLocks noChangeArrowheads="1"/>
          </p:cNvSpPr>
          <p:nvPr/>
        </p:nvSpPr>
        <p:spPr bwMode="auto">
          <a:xfrm>
            <a:off x="533400" y="304800"/>
            <a:ext cx="77724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4000"/>
              <a:t>The Complete Experience</a:t>
            </a:r>
          </a:p>
          <a:p>
            <a:pPr eaLnBrk="1" hangingPunct="1">
              <a:spcBef>
                <a:spcPct val="0"/>
              </a:spcBef>
              <a:buClrTx/>
              <a:buSzTx/>
              <a:buFontTx/>
              <a:buNone/>
            </a:pPr>
            <a:endParaRPr lang="en-US" altLang="en-US" sz="1800"/>
          </a:p>
          <a:p>
            <a:pPr eaLnBrk="1" hangingPunct="1">
              <a:spcBef>
                <a:spcPct val="0"/>
              </a:spcBef>
              <a:buClrTx/>
              <a:buSzTx/>
              <a:buFontTx/>
              <a:buNone/>
            </a:pPr>
            <a:r>
              <a:rPr lang="en-US" altLang="en-US" sz="180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a:extLst>
              <a:ext uri="{FF2B5EF4-FFF2-40B4-BE49-F238E27FC236}">
                <a16:creationId xmlns:a16="http://schemas.microsoft.com/office/drawing/2014/main" id="{133146EB-5A4C-4CF4-98B7-F636CE49D337}"/>
              </a:ext>
            </a:extLst>
          </p:cNvPr>
          <p:cNvSpPr txBox="1">
            <a:spLocks noChangeArrowheads="1"/>
          </p:cNvSpPr>
          <p:nvPr/>
        </p:nvSpPr>
        <p:spPr bwMode="auto">
          <a:xfrm>
            <a:off x="2133600" y="1066800"/>
            <a:ext cx="6553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latin typeface="Calibri" panose="020F0502020204030204" pitchFamily="34" charset="0"/>
              </a:rPr>
              <a:t>The U.S Department of Agriculture (USDA)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if all or part of an individual's income is derived from any public assistance program, or protected genetic information in employment or in any program or activity conducted or funded by the Department. (Not all prohibited bases will apply to all programs and/or employment activities.)</a:t>
            </a:r>
          </a:p>
          <a:p>
            <a:pPr eaLnBrk="1" hangingPunct="1"/>
            <a:endParaRPr lang="en-US" altLang="en-US" sz="1400">
              <a:solidFill>
                <a:srgbClr val="000000"/>
              </a:solidFill>
              <a:latin typeface="Calibri" panose="020F0502020204030204" pitchFamily="34" charset="0"/>
            </a:endParaRPr>
          </a:p>
          <a:p>
            <a:pPr eaLnBrk="1" hangingPunct="1"/>
            <a:r>
              <a:rPr lang="en-US" altLang="en-US" sz="1400">
                <a:solidFill>
                  <a:srgbClr val="000000"/>
                </a:solidFill>
                <a:latin typeface="Calibri" panose="020F0502020204030204" pitchFamily="34" charset="0"/>
              </a:rPr>
              <a:t>If you wish to file a Civil Rights program complaint of discrimination, complete the USDA Program Discrimination Complaint Form, found at </a:t>
            </a:r>
            <a:r>
              <a:rPr lang="en-US" altLang="en-US" sz="1400">
                <a:solidFill>
                  <a:srgbClr val="000000"/>
                </a:solidFill>
                <a:latin typeface="Calibri" panose="020F0502020204030204" pitchFamily="34" charset="0"/>
                <a:hlinkClick r:id="rId2"/>
              </a:rPr>
              <a:t>http://www.ascr.usda.gov/complaint_filing_cust.html</a:t>
            </a:r>
            <a:r>
              <a:rPr lang="en-US" altLang="en-US" sz="1400">
                <a:solidFill>
                  <a:srgbClr val="000000"/>
                </a:solidFill>
                <a:latin typeface="Calibri" panose="020F0502020204030204" pitchFamily="34" charset="0"/>
              </a:rPr>
              <a:t> or at any USDA office, or call 866.632.9992 to request the form. You may also write a letter containing all of the information requested in the form. Send your completed complaint form or letter to us by mail at U.S. Department of Agriculture, Director, Office of Adjudication, 1400 Independence Avenue, S.W., Washington, D.C. 20250-9410, by fax 202.690.7442 or email at </a:t>
            </a:r>
            <a:r>
              <a:rPr lang="en-US" altLang="en-US" sz="1400">
                <a:solidFill>
                  <a:srgbClr val="000000"/>
                </a:solidFill>
                <a:latin typeface="Calibri" panose="020F0502020204030204" pitchFamily="34" charset="0"/>
                <a:hlinkClick r:id="rId3"/>
              </a:rPr>
              <a:t>program.intake@usda.gov</a:t>
            </a:r>
            <a:r>
              <a:rPr lang="en-US" altLang="en-US" sz="1400">
                <a:solidFill>
                  <a:srgbClr val="000000"/>
                </a:solidFill>
                <a:latin typeface="Calibri" panose="020F0502020204030204" pitchFamily="34" charset="0"/>
              </a:rPr>
              <a:t>.</a:t>
            </a:r>
          </a:p>
          <a:p>
            <a:pPr eaLnBrk="1" hangingPunct="1"/>
            <a:endParaRPr lang="en-US" altLang="en-US" sz="1400">
              <a:solidFill>
                <a:srgbClr val="000000"/>
              </a:solidFill>
              <a:latin typeface="Calibri" panose="020F0502020204030204" pitchFamily="34" charset="0"/>
            </a:endParaRPr>
          </a:p>
          <a:p>
            <a:pPr eaLnBrk="1" hangingPunct="1"/>
            <a:r>
              <a:rPr lang="en-US" altLang="en-US" sz="1400">
                <a:solidFill>
                  <a:srgbClr val="000000"/>
                </a:solidFill>
                <a:latin typeface="Calibri" panose="020F0502020204030204" pitchFamily="34" charset="0"/>
              </a:rPr>
              <a:t>Individuals who are deaf, hard of hearing or have speech disabilities may contact USDA through the Federal Relay Service at (800) 877.8339; or (800) 845.6136 (in Spanish).</a:t>
            </a:r>
          </a:p>
          <a:p>
            <a:pPr eaLnBrk="1" hangingPunct="1"/>
            <a:endParaRPr lang="en-US" altLang="en-US" sz="1400">
              <a:solidFill>
                <a:srgbClr val="000000"/>
              </a:solidFill>
              <a:latin typeface="Calibri" panose="020F0502020204030204" pitchFamily="34" charset="0"/>
            </a:endParaRPr>
          </a:p>
          <a:p>
            <a:pPr eaLnBrk="1" hangingPunct="1"/>
            <a:r>
              <a:rPr lang="en-US" altLang="en-US" sz="1400">
                <a:solidFill>
                  <a:srgbClr val="000000"/>
                </a:solidFill>
                <a:latin typeface="Calibri" panose="020F0502020204030204" pitchFamily="34" charset="0"/>
              </a:rPr>
              <a:t>USDA is an equal opportunity provider and employer.</a:t>
            </a:r>
          </a:p>
        </p:txBody>
      </p:sp>
      <p:pic>
        <p:nvPicPr>
          <p:cNvPr id="1026" name="Picture 2">
            <a:extLst>
              <a:ext uri="{FF2B5EF4-FFF2-40B4-BE49-F238E27FC236}">
                <a16:creationId xmlns:a16="http://schemas.microsoft.com/office/drawing/2014/main" id="{C0760542-A106-442D-8876-7315315466B4}"/>
              </a:ext>
            </a:extLst>
          </p:cNvPr>
          <p:cNvPicPr>
            <a:picLocks noChangeAspect="1" noChangeArrowheads="1"/>
          </p:cNvPicPr>
          <p:nvPr/>
        </p:nvPicPr>
        <p:blipFill>
          <a:blip r:embed="rId4"/>
          <a:srcRect/>
          <a:stretch>
            <a:fillRect/>
          </a:stretch>
        </p:blipFill>
        <p:spPr bwMode="auto">
          <a:xfrm>
            <a:off x="449263" y="609600"/>
            <a:ext cx="1447800" cy="2236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328E2-E635-4A42-BD27-7DA076EC6653}"/>
              </a:ext>
            </a:extLst>
          </p:cNvPr>
          <p:cNvSpPr>
            <a:spLocks noGrp="1"/>
          </p:cNvSpPr>
          <p:nvPr>
            <p:ph idx="1"/>
          </p:nvPr>
        </p:nvSpPr>
        <p:spPr>
          <a:xfrm>
            <a:off x="533400" y="1447800"/>
            <a:ext cx="8229600" cy="4525963"/>
          </a:xfrm>
        </p:spPr>
        <p:txBody>
          <a:bodyPr>
            <a:normAutofit fontScale="92500" lnSpcReduction="10000"/>
          </a:bodyPr>
          <a:lstStyle/>
          <a:p>
            <a:pPr marL="365760" indent="-256032" eaLnBrk="1" hangingPunct="1">
              <a:spcAft>
                <a:spcPts val="0"/>
              </a:spcAft>
              <a:buFont typeface="Wingdings 3"/>
              <a:buChar char=""/>
              <a:defRPr/>
            </a:pPr>
            <a:r>
              <a:rPr lang="en-US" sz="1800" b="1" dirty="0"/>
              <a:t>Pureed Meats</a:t>
            </a:r>
            <a:endParaRPr lang="en-US" sz="1800" dirty="0"/>
          </a:p>
          <a:p>
            <a:pPr marL="621792" lvl="1" eaLnBrk="1" hangingPunct="1">
              <a:spcBef>
                <a:spcPts val="324"/>
              </a:spcBef>
              <a:spcAft>
                <a:spcPts val="0"/>
              </a:spcAft>
              <a:buFont typeface="Verdana"/>
              <a:buChar char="◦"/>
              <a:defRPr/>
            </a:pPr>
            <a:r>
              <a:rPr lang="en-US" sz="1600" dirty="0"/>
              <a:t>The mixing of Thick-It Original or Concentrated Thick-It 2 with pureed beef and chicken will vary depending on the fluidity of the puree. We suggest adding 2 ½ teaspoons to 1 tablespoon of Thick-It Original or 1 ¼ - 1 ½ teaspoons of Extra Strength Thick-It 2 to 4 oz. of beef or chicken puree. Enhance the flavor with beef, chicken or vegetable dry seasonings if desired.</a:t>
            </a:r>
          </a:p>
          <a:p>
            <a:pPr marL="365760" indent="-256032" eaLnBrk="1" hangingPunct="1">
              <a:spcAft>
                <a:spcPts val="0"/>
              </a:spcAft>
              <a:buFont typeface="Wingdings 3"/>
              <a:buChar char=""/>
              <a:defRPr/>
            </a:pPr>
            <a:r>
              <a:rPr lang="en-US" sz="1900" b="1" dirty="0"/>
              <a:t>Pureed Fruits</a:t>
            </a:r>
            <a:endParaRPr lang="en-US" sz="1900" dirty="0"/>
          </a:p>
          <a:p>
            <a:pPr marL="621792" lvl="1" eaLnBrk="1" fontAlgn="auto" hangingPunct="1">
              <a:spcBef>
                <a:spcPts val="324"/>
              </a:spcBef>
              <a:spcAft>
                <a:spcPts val="0"/>
              </a:spcAft>
              <a:buFont typeface="Verdana"/>
              <a:buChar char="◦"/>
              <a:defRPr/>
            </a:pPr>
            <a:r>
              <a:rPr lang="en-US" sz="1700" dirty="0"/>
              <a:t>Pureed Fruits: Mix 1 tablespoon of Thick-It Original or ½ tablespoon of Concentrated Thick-It 2 with 4 oz. pureed fruit like applesauce, apricots, peaches or pears for a firm consistency. To enhance the flavor, add a dash of cinnamon or allspice in combination with either 1/8 teaspoon lemon juice or ½-1 teaspoon sugar or sweetener</a:t>
            </a:r>
          </a:p>
          <a:p>
            <a:pPr marL="365760" indent="-256032" eaLnBrk="1" fontAlgn="auto" hangingPunct="1">
              <a:spcAft>
                <a:spcPts val="0"/>
              </a:spcAft>
              <a:buFont typeface="Wingdings 3"/>
              <a:buChar char=""/>
              <a:defRPr/>
            </a:pPr>
            <a:r>
              <a:rPr lang="en-US" sz="2000" b="1" dirty="0"/>
              <a:t>Pureed Vegetables</a:t>
            </a:r>
          </a:p>
          <a:p>
            <a:pPr marL="621792" lvl="1" eaLnBrk="1" fontAlgn="auto" hangingPunct="1">
              <a:spcBef>
                <a:spcPts val="324"/>
              </a:spcBef>
              <a:spcAft>
                <a:spcPts val="0"/>
              </a:spcAft>
              <a:buFont typeface="Verdana"/>
              <a:buChar char="◦"/>
              <a:defRPr/>
            </a:pPr>
            <a:r>
              <a:rPr lang="en-US" sz="1600" dirty="0"/>
              <a:t>4 ounces of pureed carrots, green beans, wax beans, peas, tomatoes and winter squash can achieve the desired  consistency with 1 tablespoon of Thick-It Original or ½ tablespoon Concentrated Thick-It 2. Flavor with your favorite seasonings to make them taste more like the comfort foods you enjoy.</a:t>
            </a:r>
          </a:p>
          <a:p>
            <a:pPr marL="621792" lvl="1" eaLnBrk="1" fontAlgn="auto" hangingPunct="1">
              <a:spcBef>
                <a:spcPts val="324"/>
              </a:spcBef>
              <a:spcAft>
                <a:spcPts val="0"/>
              </a:spcAft>
              <a:buFont typeface="Verdana"/>
              <a:buNone/>
              <a:defRPr/>
            </a:pPr>
            <a:r>
              <a:rPr lang="en-US" sz="1500" dirty="0"/>
              <a:t> </a:t>
            </a:r>
          </a:p>
        </p:txBody>
      </p:sp>
      <p:sp>
        <p:nvSpPr>
          <p:cNvPr id="3" name="Title 2">
            <a:extLst>
              <a:ext uri="{FF2B5EF4-FFF2-40B4-BE49-F238E27FC236}">
                <a16:creationId xmlns:a16="http://schemas.microsoft.com/office/drawing/2014/main" id="{C9F680EC-105E-4004-9152-48775D15AD7B}"/>
              </a:ext>
            </a:extLst>
          </p:cNvPr>
          <p:cNvSpPr>
            <a:spLocks noGrp="1"/>
          </p:cNvSpPr>
          <p:nvPr>
            <p:ph type="title"/>
          </p:nvPr>
        </p:nvSpPr>
        <p:spPr/>
        <p:txBody>
          <a:bodyPr/>
          <a:lstStyle/>
          <a:p>
            <a:pPr eaLnBrk="1" fontAlgn="auto" hangingPunct="1">
              <a:spcAft>
                <a:spcPts val="0"/>
              </a:spcAft>
              <a:defRPr/>
            </a:pPr>
            <a:r>
              <a:rPr lang="en-US" dirty="0"/>
              <a:t>“Thick-It” Mixing directions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00446.JPG">
            <a:extLst>
              <a:ext uri="{FF2B5EF4-FFF2-40B4-BE49-F238E27FC236}">
                <a16:creationId xmlns:a16="http://schemas.microsoft.com/office/drawing/2014/main" id="{DBC60997-8FFF-45B9-9245-F28F3508B6BE}"/>
              </a:ext>
            </a:extLst>
          </p:cNvPr>
          <p:cNvPicPr>
            <a:picLocks noGrp="1" noChangeAspect="1"/>
          </p:cNvPicPr>
          <p:nvPr>
            <p:ph idx="1"/>
          </p:nvPr>
        </p:nvPicPr>
        <p:blipFill>
          <a:blip r:embed="rId2" cstate="print"/>
          <a:stretch>
            <a:fillRect/>
          </a:stretch>
        </p:blipFill>
        <p:spPr>
          <a:xfrm>
            <a:off x="1524000" y="1676400"/>
            <a:ext cx="6034617" cy="4221163"/>
          </a:xfrm>
          <a:ln w="88900" cap="sq" cmpd="thickThin">
            <a:solidFill>
              <a:srgbClr val="000000"/>
            </a:solidFill>
          </a:ln>
          <a:effectLst>
            <a:innerShdw blurRad="76200">
              <a:srgbClr val="000000"/>
            </a:innerShdw>
          </a:effectLst>
        </p:spPr>
      </p:pic>
      <p:sp>
        <p:nvSpPr>
          <p:cNvPr id="2" name="Title 1">
            <a:extLst>
              <a:ext uri="{FF2B5EF4-FFF2-40B4-BE49-F238E27FC236}">
                <a16:creationId xmlns:a16="http://schemas.microsoft.com/office/drawing/2014/main" id="{47011BD4-C648-41C4-A332-97B732375EA3}"/>
              </a:ext>
            </a:extLst>
          </p:cNvPr>
          <p:cNvSpPr>
            <a:spLocks noGrp="1"/>
          </p:cNvSpPr>
          <p:nvPr>
            <p:ph type="title"/>
          </p:nvPr>
        </p:nvSpPr>
        <p:spPr/>
        <p:txBody>
          <a:bodyPr/>
          <a:lstStyle/>
          <a:p>
            <a:pPr eaLnBrk="1" fontAlgn="auto" hangingPunct="1">
              <a:spcAft>
                <a:spcPts val="0"/>
              </a:spcAft>
              <a:defRPr/>
            </a:pPr>
            <a:r>
              <a:rPr lang="en-US" dirty="0"/>
              <a:t>Pureed Hamburger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00447.JPG">
            <a:extLst>
              <a:ext uri="{FF2B5EF4-FFF2-40B4-BE49-F238E27FC236}">
                <a16:creationId xmlns:a16="http://schemas.microsoft.com/office/drawing/2014/main" id="{051E9E62-5F81-432C-8F18-3A69356AE394}"/>
              </a:ext>
            </a:extLst>
          </p:cNvPr>
          <p:cNvPicPr>
            <a:picLocks noGrp="1" noChangeAspect="1"/>
          </p:cNvPicPr>
          <p:nvPr>
            <p:ph idx="1"/>
          </p:nvPr>
        </p:nvPicPr>
        <p:blipFill>
          <a:blip r:embed="rId2" cstate="print"/>
          <a:stretch>
            <a:fillRect/>
          </a:stretch>
        </p:blipFill>
        <p:spPr>
          <a:xfrm>
            <a:off x="1554692" y="1481138"/>
            <a:ext cx="6034616" cy="4525962"/>
          </a:xfrm>
          <a:ln w="88900" cap="sq" cmpd="thickThin">
            <a:solidFill>
              <a:srgbClr val="000000"/>
            </a:solidFill>
          </a:ln>
          <a:effectLst>
            <a:innerShdw blurRad="76200">
              <a:srgbClr val="000000"/>
            </a:innerShdw>
          </a:effectLst>
        </p:spPr>
      </p:pic>
      <p:sp>
        <p:nvSpPr>
          <p:cNvPr id="2" name="Title 1">
            <a:extLst>
              <a:ext uri="{FF2B5EF4-FFF2-40B4-BE49-F238E27FC236}">
                <a16:creationId xmlns:a16="http://schemas.microsoft.com/office/drawing/2014/main" id="{415BBCD5-06E3-4DCE-A88E-239359D7FC80}"/>
              </a:ext>
            </a:extLst>
          </p:cNvPr>
          <p:cNvSpPr>
            <a:spLocks noGrp="1"/>
          </p:cNvSpPr>
          <p:nvPr>
            <p:ph type="title"/>
          </p:nvPr>
        </p:nvSpPr>
        <p:spPr/>
        <p:txBody>
          <a:bodyPr/>
          <a:lstStyle/>
          <a:p>
            <a:pPr eaLnBrk="1" fontAlgn="auto" hangingPunct="1">
              <a:spcAft>
                <a:spcPts val="0"/>
              </a:spcAft>
              <a:defRPr/>
            </a:pPr>
            <a:r>
              <a:rPr lang="en-US" dirty="0"/>
              <a:t>Pureed Carrots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00468.JPG">
            <a:extLst>
              <a:ext uri="{FF2B5EF4-FFF2-40B4-BE49-F238E27FC236}">
                <a16:creationId xmlns:a16="http://schemas.microsoft.com/office/drawing/2014/main" id="{D393FC4A-0E36-48B9-BBE5-5133D882D6D4}"/>
              </a:ext>
            </a:extLst>
          </p:cNvPr>
          <p:cNvPicPr>
            <a:picLocks noGrp="1" noChangeAspect="1"/>
          </p:cNvPicPr>
          <p:nvPr>
            <p:ph idx="1"/>
          </p:nvPr>
        </p:nvPicPr>
        <p:blipFill>
          <a:blip r:embed="rId2" cstate="print"/>
          <a:stretch>
            <a:fillRect/>
          </a:stretch>
        </p:blipFill>
        <p:spPr>
          <a:xfrm>
            <a:off x="1554692" y="1481138"/>
            <a:ext cx="6034616" cy="4525962"/>
          </a:xfrm>
          <a:ln w="88900" cap="sq" cmpd="thickThin">
            <a:solidFill>
              <a:srgbClr val="000000"/>
            </a:solidFill>
          </a:ln>
          <a:effectLst>
            <a:innerShdw blurRad="76200">
              <a:srgbClr val="000000"/>
            </a:innerShdw>
          </a:effectLst>
        </p:spPr>
      </p:pic>
      <p:sp>
        <p:nvSpPr>
          <p:cNvPr id="2" name="Title 1">
            <a:extLst>
              <a:ext uri="{FF2B5EF4-FFF2-40B4-BE49-F238E27FC236}">
                <a16:creationId xmlns:a16="http://schemas.microsoft.com/office/drawing/2014/main" id="{67EE2690-B0CC-4A44-9835-0A6A5FECC71C}"/>
              </a:ext>
            </a:extLst>
          </p:cNvPr>
          <p:cNvSpPr>
            <a:spLocks noGrp="1"/>
          </p:cNvSpPr>
          <p:nvPr>
            <p:ph type="title"/>
          </p:nvPr>
        </p:nvSpPr>
        <p:spPr/>
        <p:txBody>
          <a:bodyPr/>
          <a:lstStyle/>
          <a:p>
            <a:pPr eaLnBrk="1" fontAlgn="auto" hangingPunct="1">
              <a:spcAft>
                <a:spcPts val="0"/>
              </a:spcAft>
              <a:defRPr/>
            </a:pPr>
            <a:r>
              <a:rPr lang="en-US" dirty="0"/>
              <a:t>Pureed Green Beans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00466.JPG">
            <a:extLst>
              <a:ext uri="{FF2B5EF4-FFF2-40B4-BE49-F238E27FC236}">
                <a16:creationId xmlns:a16="http://schemas.microsoft.com/office/drawing/2014/main" id="{78FA040B-E1B3-4886-8141-95FDC665A047}"/>
              </a:ext>
            </a:extLst>
          </p:cNvPr>
          <p:cNvPicPr>
            <a:picLocks noGrp="1" noChangeAspect="1"/>
          </p:cNvPicPr>
          <p:nvPr>
            <p:ph idx="1"/>
          </p:nvPr>
        </p:nvPicPr>
        <p:blipFill>
          <a:blip r:embed="rId2" cstate="print"/>
          <a:stretch>
            <a:fillRect/>
          </a:stretch>
        </p:blipFill>
        <p:spPr>
          <a:xfrm>
            <a:off x="1554692" y="1481138"/>
            <a:ext cx="6034616" cy="4525962"/>
          </a:xfrm>
          <a:ln w="88900" cap="sq" cmpd="thickThin">
            <a:solidFill>
              <a:srgbClr val="000000"/>
            </a:solidFill>
          </a:ln>
          <a:effectLst>
            <a:innerShdw blurRad="76200">
              <a:srgbClr val="000000"/>
            </a:innerShdw>
          </a:effectLst>
        </p:spPr>
      </p:pic>
      <p:sp>
        <p:nvSpPr>
          <p:cNvPr id="2" name="Title 1">
            <a:extLst>
              <a:ext uri="{FF2B5EF4-FFF2-40B4-BE49-F238E27FC236}">
                <a16:creationId xmlns:a16="http://schemas.microsoft.com/office/drawing/2014/main" id="{EE4A6FF8-7E21-4898-A1A7-4674DB1751CD}"/>
              </a:ext>
            </a:extLst>
          </p:cNvPr>
          <p:cNvSpPr>
            <a:spLocks noGrp="1"/>
          </p:cNvSpPr>
          <p:nvPr>
            <p:ph type="title"/>
          </p:nvPr>
        </p:nvSpPr>
        <p:spPr/>
        <p:txBody>
          <a:bodyPr/>
          <a:lstStyle/>
          <a:p>
            <a:pPr eaLnBrk="1" fontAlgn="auto" hangingPunct="1">
              <a:spcAft>
                <a:spcPts val="0"/>
              </a:spcAft>
              <a:defRPr/>
            </a:pPr>
            <a:r>
              <a:rPr lang="en-US" dirty="0"/>
              <a:t>Pureed Lasagna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P1000420.JPG">
            <a:extLst>
              <a:ext uri="{FF2B5EF4-FFF2-40B4-BE49-F238E27FC236}">
                <a16:creationId xmlns:a16="http://schemas.microsoft.com/office/drawing/2014/main" id="{62848BA5-F906-4671-8151-5B92B529136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14850" y="1295400"/>
            <a:ext cx="3760788" cy="2819400"/>
          </a:xfrm>
        </p:spPr>
      </p:pic>
      <p:sp>
        <p:nvSpPr>
          <p:cNvPr id="3" name="Title 2">
            <a:extLst>
              <a:ext uri="{FF2B5EF4-FFF2-40B4-BE49-F238E27FC236}">
                <a16:creationId xmlns:a16="http://schemas.microsoft.com/office/drawing/2014/main" id="{C61FED49-108A-42F5-A303-44FC6F45FC0E}"/>
              </a:ext>
            </a:extLst>
          </p:cNvPr>
          <p:cNvSpPr>
            <a:spLocks noGrp="1"/>
          </p:cNvSpPr>
          <p:nvPr>
            <p:ph type="title"/>
          </p:nvPr>
        </p:nvSpPr>
        <p:spPr/>
        <p:txBody>
          <a:bodyPr/>
          <a:lstStyle/>
          <a:p>
            <a:pPr algn="ctr" eaLnBrk="1" fontAlgn="auto" hangingPunct="1">
              <a:spcAft>
                <a:spcPts val="0"/>
              </a:spcAft>
              <a:defRPr/>
            </a:pPr>
            <a:r>
              <a:rPr lang="en-US" dirty="0"/>
              <a:t>Puree vs. Regular </a:t>
            </a:r>
          </a:p>
        </p:txBody>
      </p:sp>
      <p:pic>
        <p:nvPicPr>
          <p:cNvPr id="18436" name="Picture 4" descr="P1000419.JPG">
            <a:extLst>
              <a:ext uri="{FF2B5EF4-FFF2-40B4-BE49-F238E27FC236}">
                <a16:creationId xmlns:a16="http://schemas.microsoft.com/office/drawing/2014/main" id="{1FF3DF55-4B14-4687-A372-4717653255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5">
            <a:extLst>
              <a:ext uri="{FF2B5EF4-FFF2-40B4-BE49-F238E27FC236}">
                <a16:creationId xmlns:a16="http://schemas.microsoft.com/office/drawing/2014/main" id="{689FF54B-ECE2-441F-8DD6-095A07D34F17}"/>
              </a:ext>
            </a:extLst>
          </p:cNvPr>
          <p:cNvSpPr txBox="1">
            <a:spLocks noChangeArrowheads="1"/>
          </p:cNvSpPr>
          <p:nvPr/>
        </p:nvSpPr>
        <p:spPr bwMode="auto">
          <a:xfrm>
            <a:off x="990600" y="4419600"/>
            <a:ext cx="297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t>Students with modified diets are served applesauce- this is the pureed version of the apple cobbler dessert.</a:t>
            </a:r>
          </a:p>
        </p:txBody>
      </p:sp>
      <p:sp>
        <p:nvSpPr>
          <p:cNvPr id="18438" name="TextBox 9">
            <a:extLst>
              <a:ext uri="{FF2B5EF4-FFF2-40B4-BE49-F238E27FC236}">
                <a16:creationId xmlns:a16="http://schemas.microsoft.com/office/drawing/2014/main" id="{C2A7416E-BC59-46A8-9F03-8FF228A218D8}"/>
              </a:ext>
            </a:extLst>
          </p:cNvPr>
          <p:cNvSpPr txBox="1">
            <a:spLocks noChangeArrowheads="1"/>
          </p:cNvSpPr>
          <p:nvPr/>
        </p:nvSpPr>
        <p:spPr bwMode="auto">
          <a:xfrm>
            <a:off x="5181600" y="4419600"/>
            <a:ext cx="274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t>Apple cobbler preparation: Students on regular diets are served this for dessert.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1440E939-CE4D-4EF3-8E39-A9FD2A47024B}"/>
              </a:ext>
            </a:extLst>
          </p:cNvPr>
          <p:cNvSpPr>
            <a:spLocks noGrp="1"/>
          </p:cNvSpPr>
          <p:nvPr>
            <p:ph idx="1"/>
          </p:nvPr>
        </p:nvSpPr>
        <p:spPr/>
        <p:txBody>
          <a:bodyPr/>
          <a:lstStyle/>
          <a:p>
            <a:pPr eaLnBrk="1" hangingPunct="1"/>
            <a:r>
              <a:rPr lang="en-US" altLang="en-US"/>
              <a:t>Foods are moist  and soft and formed easily into a bolus</a:t>
            </a:r>
          </a:p>
          <a:p>
            <a:pPr eaLnBrk="1" hangingPunct="1"/>
            <a:r>
              <a:rPr lang="en-US" altLang="en-US"/>
              <a:t>Meats are minced/ground to no larger than ¼ inch pieces </a:t>
            </a:r>
          </a:p>
          <a:p>
            <a:pPr eaLnBrk="1" hangingPunct="1"/>
            <a:r>
              <a:rPr lang="en-US" altLang="en-US"/>
              <a:t>Moist and cohesive with no water separation</a:t>
            </a:r>
          </a:p>
          <a:p>
            <a:pPr eaLnBrk="1" hangingPunct="1"/>
            <a:r>
              <a:rPr lang="en-US" altLang="en-US"/>
              <a:t>Food should pass through a 6 mm mesh screen</a:t>
            </a:r>
          </a:p>
          <a:p>
            <a:pPr eaLnBrk="1" hangingPunct="1"/>
            <a:r>
              <a:rPr lang="en-US" altLang="en-US"/>
              <a:t>Closely resemble minced/ground food texture.</a:t>
            </a:r>
          </a:p>
          <a:p>
            <a:pPr eaLnBrk="1" hangingPunct="1"/>
            <a:endParaRPr lang="en-US" altLang="en-US"/>
          </a:p>
          <a:p>
            <a:pPr eaLnBrk="1" hangingPunct="1"/>
            <a:endParaRPr lang="en-US" altLang="en-US"/>
          </a:p>
        </p:txBody>
      </p:sp>
      <p:sp>
        <p:nvSpPr>
          <p:cNvPr id="2" name="Title 1">
            <a:extLst>
              <a:ext uri="{FF2B5EF4-FFF2-40B4-BE49-F238E27FC236}">
                <a16:creationId xmlns:a16="http://schemas.microsoft.com/office/drawing/2014/main" id="{A94E22EB-A689-416B-9562-B5FAB0F8E554}"/>
              </a:ext>
            </a:extLst>
          </p:cNvPr>
          <p:cNvSpPr>
            <a:spLocks noGrp="1"/>
          </p:cNvSpPr>
          <p:nvPr>
            <p:ph type="title"/>
          </p:nvPr>
        </p:nvSpPr>
        <p:spPr/>
        <p:txBody>
          <a:bodyPr>
            <a:normAutofit fontScale="90000"/>
          </a:bodyPr>
          <a:lstStyle/>
          <a:p>
            <a:pPr eaLnBrk="1" fontAlgn="auto" hangingPunct="1">
              <a:spcAft>
                <a:spcPts val="0"/>
              </a:spcAft>
              <a:defRPr/>
            </a:pPr>
            <a:r>
              <a:rPr lang="en-US" dirty="0"/>
              <a:t>Mechanically Altered Diet (Level 2)</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320</TotalTime>
  <Words>847</Words>
  <Application>Microsoft Office PowerPoint</Application>
  <PresentationFormat>On-screen Show (4:3)</PresentationFormat>
  <Paragraphs>77</Paragraphs>
  <Slides>21</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Lucida Sans Unicode</vt:lpstr>
      <vt:lpstr>Wingdings 3</vt:lpstr>
      <vt:lpstr>Verdana</vt:lpstr>
      <vt:lpstr>Wingdings 2</vt:lpstr>
      <vt:lpstr>Calibri</vt:lpstr>
      <vt:lpstr>Concourse</vt:lpstr>
      <vt:lpstr>Office Theme</vt:lpstr>
      <vt:lpstr>Texture Modified Diets: Preparing Pureed and Mechanical Soft Foods</vt:lpstr>
      <vt:lpstr>Pureed Diet (Level 1)</vt:lpstr>
      <vt:lpstr>“Thick-It” Mixing directions </vt:lpstr>
      <vt:lpstr>Pureed Hamburger </vt:lpstr>
      <vt:lpstr>Pureed Carrots </vt:lpstr>
      <vt:lpstr>Pureed Green Beans </vt:lpstr>
      <vt:lpstr>Pureed Lasagna </vt:lpstr>
      <vt:lpstr>Puree vs. Regular </vt:lpstr>
      <vt:lpstr>Mechanically Altered Diet (Level 2)</vt:lpstr>
      <vt:lpstr>Mechanical Soft Hamburger</vt:lpstr>
      <vt:lpstr>Mechanical Soft Carrots</vt:lpstr>
      <vt:lpstr>Mechanical Soft Green beans</vt:lpstr>
      <vt:lpstr>Mechanical Soft Lasagna </vt:lpstr>
      <vt:lpstr>PowerPoint Presentation</vt:lpstr>
      <vt:lpstr>Instant Food Thickener</vt:lpstr>
      <vt:lpstr>Regular and Modified Foods  Ready to Serve </vt:lpstr>
      <vt:lpstr>The Serving Process </vt:lpstr>
      <vt:lpstr>Sanitation</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Modified Diets Quality Control for NC Schools</dc:title>
  <dc:creator>Cord</dc:creator>
  <cp:lastModifiedBy>Donna Knight</cp:lastModifiedBy>
  <cp:revision>24</cp:revision>
  <dcterms:created xsi:type="dcterms:W3CDTF">2012-01-30T20:49:54Z</dcterms:created>
  <dcterms:modified xsi:type="dcterms:W3CDTF">2021-07-28T19:57:18Z</dcterms:modified>
</cp:coreProperties>
</file>