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645" r:id="rId2"/>
    <p:sldId id="365" r:id="rId3"/>
    <p:sldId id="280" r:id="rId4"/>
    <p:sldId id="313" r:id="rId5"/>
    <p:sldId id="666" r:id="rId6"/>
    <p:sldId id="265" r:id="rId7"/>
    <p:sldId id="663" r:id="rId8"/>
    <p:sldId id="314" r:id="rId9"/>
    <p:sldId id="315" r:id="rId10"/>
    <p:sldId id="656" r:id="rId11"/>
    <p:sldId id="657" r:id="rId12"/>
    <p:sldId id="660" r:id="rId13"/>
    <p:sldId id="655" r:id="rId14"/>
    <p:sldId id="377" r:id="rId15"/>
    <p:sldId id="271" r:id="rId16"/>
    <p:sldId id="272" r:id="rId17"/>
    <p:sldId id="275" r:id="rId18"/>
    <p:sldId id="318" r:id="rId19"/>
    <p:sldId id="274" r:id="rId20"/>
    <p:sldId id="643" r:id="rId21"/>
    <p:sldId id="644" r:id="rId22"/>
    <p:sldId id="281" r:id="rId23"/>
    <p:sldId id="282" r:id="rId24"/>
    <p:sldId id="266" r:id="rId25"/>
    <p:sldId id="308" r:id="rId26"/>
    <p:sldId id="309" r:id="rId27"/>
    <p:sldId id="283" r:id="rId28"/>
    <p:sldId id="284" r:id="rId29"/>
    <p:sldId id="312" r:id="rId30"/>
    <p:sldId id="287" r:id="rId31"/>
    <p:sldId id="288" r:id="rId32"/>
    <p:sldId id="289" r:id="rId33"/>
    <p:sldId id="291" r:id="rId34"/>
    <p:sldId id="293" r:id="rId35"/>
    <p:sldId id="292" r:id="rId36"/>
    <p:sldId id="295" r:id="rId37"/>
    <p:sldId id="661" r:id="rId38"/>
    <p:sldId id="662" r:id="rId3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5F5FE2-C231-48A5-9A2E-3795E0055EFD}" v="1" dt="2023-11-15T17:21:19.803"/>
    <p1510:client id="{4FC4B351-B298-49D7-8D67-AE6A20166C09}" v="4" dt="2023-11-16T13:34:25.8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206" autoAdjust="0"/>
  </p:normalViewPr>
  <p:slideViewPr>
    <p:cSldViewPr snapToGrid="0">
      <p:cViewPr varScale="1">
        <p:scale>
          <a:sx n="85" d="100"/>
          <a:sy n="85" d="100"/>
        </p:scale>
        <p:origin x="10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B0DAB0-7E33-47CC-9A25-81112DBEF417}"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332CA569-0C5B-478D-A483-F4A561029E67}">
      <dgm:prSet/>
      <dgm:spPr/>
      <dgm:t>
        <a:bodyPr/>
        <a:lstStyle/>
        <a:p>
          <a:r>
            <a:rPr lang="en-US"/>
            <a:t>Data collection and use</a:t>
          </a:r>
        </a:p>
      </dgm:t>
    </dgm:pt>
    <dgm:pt modelId="{B2723D73-6160-4559-93C3-C7F388D9741D}" type="parTrans" cxnId="{3639C51A-F4DF-4B87-BAC8-796D98901F3C}">
      <dgm:prSet/>
      <dgm:spPr/>
      <dgm:t>
        <a:bodyPr/>
        <a:lstStyle/>
        <a:p>
          <a:endParaRPr lang="en-US"/>
        </a:p>
      </dgm:t>
    </dgm:pt>
    <dgm:pt modelId="{E25F471B-A8ED-4B7F-ABCE-F83A62E76CE9}" type="sibTrans" cxnId="{3639C51A-F4DF-4B87-BAC8-796D98901F3C}">
      <dgm:prSet/>
      <dgm:spPr/>
      <dgm:t>
        <a:bodyPr/>
        <a:lstStyle/>
        <a:p>
          <a:endParaRPr lang="en-US"/>
        </a:p>
      </dgm:t>
    </dgm:pt>
    <dgm:pt modelId="{A553B082-9857-41B2-9CC7-E174BBDDCD4F}">
      <dgm:prSet/>
      <dgm:spPr/>
      <dgm:t>
        <a:bodyPr/>
        <a:lstStyle/>
        <a:p>
          <a:r>
            <a:rPr lang="en-US"/>
            <a:t>Public Notification</a:t>
          </a:r>
        </a:p>
      </dgm:t>
    </dgm:pt>
    <dgm:pt modelId="{530692C9-883A-4F7C-ACFF-504A42FF6568}" type="parTrans" cxnId="{86EF8611-DA4C-4A29-A85B-9072CD8A543C}">
      <dgm:prSet/>
      <dgm:spPr/>
      <dgm:t>
        <a:bodyPr/>
        <a:lstStyle/>
        <a:p>
          <a:endParaRPr lang="en-US"/>
        </a:p>
      </dgm:t>
    </dgm:pt>
    <dgm:pt modelId="{FE158BAE-DD5B-45DC-9D29-09EAB600CD8A}" type="sibTrans" cxnId="{86EF8611-DA4C-4A29-A85B-9072CD8A543C}">
      <dgm:prSet/>
      <dgm:spPr/>
      <dgm:t>
        <a:bodyPr/>
        <a:lstStyle/>
        <a:p>
          <a:endParaRPr lang="en-US"/>
        </a:p>
      </dgm:t>
    </dgm:pt>
    <dgm:pt modelId="{760B3624-6641-4FAF-BB63-13D338ADEE61}">
      <dgm:prSet/>
      <dgm:spPr/>
      <dgm:t>
        <a:bodyPr/>
        <a:lstStyle/>
        <a:p>
          <a:r>
            <a:rPr lang="en-US"/>
            <a:t>Complaints</a:t>
          </a:r>
        </a:p>
      </dgm:t>
    </dgm:pt>
    <dgm:pt modelId="{95FD69CA-532E-4142-B6A0-1169FCCBB100}" type="parTrans" cxnId="{3D79B471-9CC5-432E-97A1-A09E2D795DCB}">
      <dgm:prSet/>
      <dgm:spPr/>
      <dgm:t>
        <a:bodyPr/>
        <a:lstStyle/>
        <a:p>
          <a:endParaRPr lang="en-US"/>
        </a:p>
      </dgm:t>
    </dgm:pt>
    <dgm:pt modelId="{9996A0CF-5B9A-46AB-90FC-E611437F8EF0}" type="sibTrans" cxnId="{3D79B471-9CC5-432E-97A1-A09E2D795DCB}">
      <dgm:prSet/>
      <dgm:spPr/>
      <dgm:t>
        <a:bodyPr/>
        <a:lstStyle/>
        <a:p>
          <a:endParaRPr lang="en-US"/>
        </a:p>
      </dgm:t>
    </dgm:pt>
    <dgm:pt modelId="{2D602535-5524-4C78-9AC1-CD2DDD53AB43}">
      <dgm:prSet/>
      <dgm:spPr/>
      <dgm:t>
        <a:bodyPr/>
        <a:lstStyle/>
        <a:p>
          <a:r>
            <a:rPr lang="en-US"/>
            <a:t>Compliance and noncompliance</a:t>
          </a:r>
        </a:p>
      </dgm:t>
    </dgm:pt>
    <dgm:pt modelId="{3F75A23C-C99C-490D-8011-C4CAA236F28B}" type="parTrans" cxnId="{F2E353F0-A94D-472E-953A-069CB026F650}">
      <dgm:prSet/>
      <dgm:spPr/>
      <dgm:t>
        <a:bodyPr/>
        <a:lstStyle/>
        <a:p>
          <a:endParaRPr lang="en-US"/>
        </a:p>
      </dgm:t>
    </dgm:pt>
    <dgm:pt modelId="{2DD98A14-C98B-4196-A16A-9B332A454BDD}" type="sibTrans" cxnId="{F2E353F0-A94D-472E-953A-069CB026F650}">
      <dgm:prSet/>
      <dgm:spPr/>
      <dgm:t>
        <a:bodyPr/>
        <a:lstStyle/>
        <a:p>
          <a:endParaRPr lang="en-US"/>
        </a:p>
      </dgm:t>
    </dgm:pt>
    <dgm:pt modelId="{E10AC3DD-C027-4C1C-A2B1-13F7D05E801D}">
      <dgm:prSet/>
      <dgm:spPr/>
      <dgm:t>
        <a:bodyPr/>
        <a:lstStyle/>
        <a:p>
          <a:r>
            <a:rPr lang="en-US"/>
            <a:t>Accommodation</a:t>
          </a:r>
        </a:p>
      </dgm:t>
    </dgm:pt>
    <dgm:pt modelId="{39143DCC-BAF4-48F4-9DC8-E45400C6881D}" type="parTrans" cxnId="{C3AFBB07-1E7D-49A3-826F-3D78264A8322}">
      <dgm:prSet/>
      <dgm:spPr/>
      <dgm:t>
        <a:bodyPr/>
        <a:lstStyle/>
        <a:p>
          <a:endParaRPr lang="en-US"/>
        </a:p>
      </dgm:t>
    </dgm:pt>
    <dgm:pt modelId="{5637EEE4-9FB0-46A6-8E5C-0DF41F351109}" type="sibTrans" cxnId="{C3AFBB07-1E7D-49A3-826F-3D78264A8322}">
      <dgm:prSet/>
      <dgm:spPr/>
      <dgm:t>
        <a:bodyPr/>
        <a:lstStyle/>
        <a:p>
          <a:endParaRPr lang="en-US"/>
        </a:p>
      </dgm:t>
    </dgm:pt>
    <dgm:pt modelId="{20DA5D02-D6B4-4911-B483-2B7A7F186A1B}">
      <dgm:prSet/>
      <dgm:spPr/>
      <dgm:t>
        <a:bodyPr/>
        <a:lstStyle/>
        <a:p>
          <a:r>
            <a:rPr lang="en-US"/>
            <a:t>Resolving conflict</a:t>
          </a:r>
        </a:p>
      </dgm:t>
    </dgm:pt>
    <dgm:pt modelId="{53E091AB-5830-4328-B77D-1EB0E46A9664}" type="parTrans" cxnId="{29EBA457-1FE3-4C15-84D0-05876291FF80}">
      <dgm:prSet/>
      <dgm:spPr/>
      <dgm:t>
        <a:bodyPr/>
        <a:lstStyle/>
        <a:p>
          <a:endParaRPr lang="en-US"/>
        </a:p>
      </dgm:t>
    </dgm:pt>
    <dgm:pt modelId="{487DF711-B528-4B7F-9C13-743B1636B3F4}" type="sibTrans" cxnId="{29EBA457-1FE3-4C15-84D0-05876291FF80}">
      <dgm:prSet/>
      <dgm:spPr/>
      <dgm:t>
        <a:bodyPr/>
        <a:lstStyle/>
        <a:p>
          <a:endParaRPr lang="en-US"/>
        </a:p>
      </dgm:t>
    </dgm:pt>
    <dgm:pt modelId="{7D14207D-86C9-4AC0-A745-595A21CAB694}">
      <dgm:prSet/>
      <dgm:spPr/>
      <dgm:t>
        <a:bodyPr/>
        <a:lstStyle/>
        <a:p>
          <a:endParaRPr lang="en-US"/>
        </a:p>
      </dgm:t>
    </dgm:pt>
    <dgm:pt modelId="{2C09F51A-7124-4055-91AA-D2CEE11608BD}" type="parTrans" cxnId="{7535E6B5-1BCE-4EAE-83D3-86AA3ED819DB}">
      <dgm:prSet/>
      <dgm:spPr/>
      <dgm:t>
        <a:bodyPr/>
        <a:lstStyle/>
        <a:p>
          <a:endParaRPr lang="en-US"/>
        </a:p>
      </dgm:t>
    </dgm:pt>
    <dgm:pt modelId="{73BF0AEE-A81C-4BEA-99AD-17743653C57F}" type="sibTrans" cxnId="{7535E6B5-1BCE-4EAE-83D3-86AA3ED819DB}">
      <dgm:prSet/>
      <dgm:spPr/>
      <dgm:t>
        <a:bodyPr/>
        <a:lstStyle/>
        <a:p>
          <a:endParaRPr lang="en-US"/>
        </a:p>
      </dgm:t>
    </dgm:pt>
    <dgm:pt modelId="{527455F3-B3C0-4221-B54C-0DB38F704389}" type="pres">
      <dgm:prSet presAssocID="{9AB0DAB0-7E33-47CC-9A25-81112DBEF417}" presName="vert0" presStyleCnt="0">
        <dgm:presLayoutVars>
          <dgm:dir/>
          <dgm:animOne val="branch"/>
          <dgm:animLvl val="lvl"/>
        </dgm:presLayoutVars>
      </dgm:prSet>
      <dgm:spPr/>
    </dgm:pt>
    <dgm:pt modelId="{1148958F-60F0-4326-A308-E22D49BBFCEA}" type="pres">
      <dgm:prSet presAssocID="{332CA569-0C5B-478D-A483-F4A561029E67}" presName="thickLine" presStyleLbl="alignNode1" presStyleIdx="0" presStyleCnt="7"/>
      <dgm:spPr/>
    </dgm:pt>
    <dgm:pt modelId="{78873CBA-07DE-4069-950A-E0BF27E775FA}" type="pres">
      <dgm:prSet presAssocID="{332CA569-0C5B-478D-A483-F4A561029E67}" presName="horz1" presStyleCnt="0"/>
      <dgm:spPr/>
    </dgm:pt>
    <dgm:pt modelId="{9994CAC3-179A-46BD-9ADA-F1B13A917154}" type="pres">
      <dgm:prSet presAssocID="{332CA569-0C5B-478D-A483-F4A561029E67}" presName="tx1" presStyleLbl="revTx" presStyleIdx="0" presStyleCnt="7"/>
      <dgm:spPr/>
    </dgm:pt>
    <dgm:pt modelId="{D380B568-92C7-4398-B294-860AD7807CA6}" type="pres">
      <dgm:prSet presAssocID="{332CA569-0C5B-478D-A483-F4A561029E67}" presName="vert1" presStyleCnt="0"/>
      <dgm:spPr/>
    </dgm:pt>
    <dgm:pt modelId="{3335C44A-3FBE-4FE0-A32C-FFD575D1C072}" type="pres">
      <dgm:prSet presAssocID="{A553B082-9857-41B2-9CC7-E174BBDDCD4F}" presName="thickLine" presStyleLbl="alignNode1" presStyleIdx="1" presStyleCnt="7"/>
      <dgm:spPr/>
    </dgm:pt>
    <dgm:pt modelId="{B0579EAC-9972-4897-A5F3-658FBCFDE166}" type="pres">
      <dgm:prSet presAssocID="{A553B082-9857-41B2-9CC7-E174BBDDCD4F}" presName="horz1" presStyleCnt="0"/>
      <dgm:spPr/>
    </dgm:pt>
    <dgm:pt modelId="{CA61DB59-CB4A-4E87-B3CE-96027B2857C0}" type="pres">
      <dgm:prSet presAssocID="{A553B082-9857-41B2-9CC7-E174BBDDCD4F}" presName="tx1" presStyleLbl="revTx" presStyleIdx="1" presStyleCnt="7"/>
      <dgm:spPr/>
    </dgm:pt>
    <dgm:pt modelId="{26C71F68-5171-42C2-821D-97C7A4ACB1E5}" type="pres">
      <dgm:prSet presAssocID="{A553B082-9857-41B2-9CC7-E174BBDDCD4F}" presName="vert1" presStyleCnt="0"/>
      <dgm:spPr/>
    </dgm:pt>
    <dgm:pt modelId="{C541D8CC-0384-48B4-84B0-06D188F069B7}" type="pres">
      <dgm:prSet presAssocID="{760B3624-6641-4FAF-BB63-13D338ADEE61}" presName="thickLine" presStyleLbl="alignNode1" presStyleIdx="2" presStyleCnt="7"/>
      <dgm:spPr/>
    </dgm:pt>
    <dgm:pt modelId="{BD482101-B84B-4990-951D-6FEEFEF64588}" type="pres">
      <dgm:prSet presAssocID="{760B3624-6641-4FAF-BB63-13D338ADEE61}" presName="horz1" presStyleCnt="0"/>
      <dgm:spPr/>
    </dgm:pt>
    <dgm:pt modelId="{C08EA94B-CE1A-45F0-9CDB-01BCCF1CFDAE}" type="pres">
      <dgm:prSet presAssocID="{760B3624-6641-4FAF-BB63-13D338ADEE61}" presName="tx1" presStyleLbl="revTx" presStyleIdx="2" presStyleCnt="7"/>
      <dgm:spPr/>
    </dgm:pt>
    <dgm:pt modelId="{AA56FEFB-E775-4B5A-9503-7F1FC93977AA}" type="pres">
      <dgm:prSet presAssocID="{760B3624-6641-4FAF-BB63-13D338ADEE61}" presName="vert1" presStyleCnt="0"/>
      <dgm:spPr/>
    </dgm:pt>
    <dgm:pt modelId="{FC324D62-9EFF-4734-BB2D-A4133EF10EA2}" type="pres">
      <dgm:prSet presAssocID="{2D602535-5524-4C78-9AC1-CD2DDD53AB43}" presName="thickLine" presStyleLbl="alignNode1" presStyleIdx="3" presStyleCnt="7"/>
      <dgm:spPr/>
    </dgm:pt>
    <dgm:pt modelId="{81E180B9-8673-4BD2-AC39-7816A1A9435B}" type="pres">
      <dgm:prSet presAssocID="{2D602535-5524-4C78-9AC1-CD2DDD53AB43}" presName="horz1" presStyleCnt="0"/>
      <dgm:spPr/>
    </dgm:pt>
    <dgm:pt modelId="{8FBBEF3E-0078-444D-B093-DAD7F646EA91}" type="pres">
      <dgm:prSet presAssocID="{2D602535-5524-4C78-9AC1-CD2DDD53AB43}" presName="tx1" presStyleLbl="revTx" presStyleIdx="3" presStyleCnt="7"/>
      <dgm:spPr/>
    </dgm:pt>
    <dgm:pt modelId="{EBA35192-41D4-47D4-972A-4940EFF81815}" type="pres">
      <dgm:prSet presAssocID="{2D602535-5524-4C78-9AC1-CD2DDD53AB43}" presName="vert1" presStyleCnt="0"/>
      <dgm:spPr/>
    </dgm:pt>
    <dgm:pt modelId="{7F1BA2E3-6B4C-47F5-B199-87D3748D5D22}" type="pres">
      <dgm:prSet presAssocID="{E10AC3DD-C027-4C1C-A2B1-13F7D05E801D}" presName="thickLine" presStyleLbl="alignNode1" presStyleIdx="4" presStyleCnt="7"/>
      <dgm:spPr/>
    </dgm:pt>
    <dgm:pt modelId="{4F5A031B-78B0-4AD5-9311-BCE509EB9A75}" type="pres">
      <dgm:prSet presAssocID="{E10AC3DD-C027-4C1C-A2B1-13F7D05E801D}" presName="horz1" presStyleCnt="0"/>
      <dgm:spPr/>
    </dgm:pt>
    <dgm:pt modelId="{7CFFD92D-7686-44FF-9F13-9DA794DC3F93}" type="pres">
      <dgm:prSet presAssocID="{E10AC3DD-C027-4C1C-A2B1-13F7D05E801D}" presName="tx1" presStyleLbl="revTx" presStyleIdx="4" presStyleCnt="7"/>
      <dgm:spPr/>
    </dgm:pt>
    <dgm:pt modelId="{E281D9F7-4306-4391-AC43-285178864372}" type="pres">
      <dgm:prSet presAssocID="{E10AC3DD-C027-4C1C-A2B1-13F7D05E801D}" presName="vert1" presStyleCnt="0"/>
      <dgm:spPr/>
    </dgm:pt>
    <dgm:pt modelId="{CF60A137-10B6-4A0A-9B8E-403A4D588A0A}" type="pres">
      <dgm:prSet presAssocID="{20DA5D02-D6B4-4911-B483-2B7A7F186A1B}" presName="thickLine" presStyleLbl="alignNode1" presStyleIdx="5" presStyleCnt="7"/>
      <dgm:spPr/>
    </dgm:pt>
    <dgm:pt modelId="{2A3F7189-C557-4E5A-B6FC-5CE8E891E0D6}" type="pres">
      <dgm:prSet presAssocID="{20DA5D02-D6B4-4911-B483-2B7A7F186A1B}" presName="horz1" presStyleCnt="0"/>
      <dgm:spPr/>
    </dgm:pt>
    <dgm:pt modelId="{8125DF8E-FD79-444D-A5A0-12950AD992DD}" type="pres">
      <dgm:prSet presAssocID="{20DA5D02-D6B4-4911-B483-2B7A7F186A1B}" presName="tx1" presStyleLbl="revTx" presStyleIdx="5" presStyleCnt="7"/>
      <dgm:spPr/>
    </dgm:pt>
    <dgm:pt modelId="{314FD6A7-58F4-4A73-83E2-2C1077CC4C56}" type="pres">
      <dgm:prSet presAssocID="{20DA5D02-D6B4-4911-B483-2B7A7F186A1B}" presName="vert1" presStyleCnt="0"/>
      <dgm:spPr/>
    </dgm:pt>
    <dgm:pt modelId="{C74E1BAF-D17C-47C7-ACDE-23EDEE9AD2C2}" type="pres">
      <dgm:prSet presAssocID="{7D14207D-86C9-4AC0-A745-595A21CAB694}" presName="thickLine" presStyleLbl="alignNode1" presStyleIdx="6" presStyleCnt="7"/>
      <dgm:spPr/>
    </dgm:pt>
    <dgm:pt modelId="{1620F106-1F1B-4412-8673-DC5F1001470B}" type="pres">
      <dgm:prSet presAssocID="{7D14207D-86C9-4AC0-A745-595A21CAB694}" presName="horz1" presStyleCnt="0"/>
      <dgm:spPr/>
    </dgm:pt>
    <dgm:pt modelId="{F22D9B71-7FDE-4328-958F-133F3FE90922}" type="pres">
      <dgm:prSet presAssocID="{7D14207D-86C9-4AC0-A745-595A21CAB694}" presName="tx1" presStyleLbl="revTx" presStyleIdx="6" presStyleCnt="7"/>
      <dgm:spPr/>
    </dgm:pt>
    <dgm:pt modelId="{7705158B-38B7-4845-B8D9-0623847C310A}" type="pres">
      <dgm:prSet presAssocID="{7D14207D-86C9-4AC0-A745-595A21CAB694}" presName="vert1" presStyleCnt="0"/>
      <dgm:spPr/>
    </dgm:pt>
  </dgm:ptLst>
  <dgm:cxnLst>
    <dgm:cxn modelId="{C3AFBB07-1E7D-49A3-826F-3D78264A8322}" srcId="{9AB0DAB0-7E33-47CC-9A25-81112DBEF417}" destId="{E10AC3DD-C027-4C1C-A2B1-13F7D05E801D}" srcOrd="4" destOrd="0" parTransId="{39143DCC-BAF4-48F4-9DC8-E45400C6881D}" sibTransId="{5637EEE4-9FB0-46A6-8E5C-0DF41F351109}"/>
    <dgm:cxn modelId="{86EF8611-DA4C-4A29-A85B-9072CD8A543C}" srcId="{9AB0DAB0-7E33-47CC-9A25-81112DBEF417}" destId="{A553B082-9857-41B2-9CC7-E174BBDDCD4F}" srcOrd="1" destOrd="0" parTransId="{530692C9-883A-4F7C-ACFF-504A42FF6568}" sibTransId="{FE158BAE-DD5B-45DC-9D29-09EAB600CD8A}"/>
    <dgm:cxn modelId="{3639C51A-F4DF-4B87-BAC8-796D98901F3C}" srcId="{9AB0DAB0-7E33-47CC-9A25-81112DBEF417}" destId="{332CA569-0C5B-478D-A483-F4A561029E67}" srcOrd="0" destOrd="0" parTransId="{B2723D73-6160-4559-93C3-C7F388D9741D}" sibTransId="{E25F471B-A8ED-4B7F-ABCE-F83A62E76CE9}"/>
    <dgm:cxn modelId="{0E76C529-AF9D-4309-9A1A-079818423932}" type="presOf" srcId="{332CA569-0C5B-478D-A483-F4A561029E67}" destId="{9994CAC3-179A-46BD-9ADA-F1B13A917154}" srcOrd="0" destOrd="0" presId="urn:microsoft.com/office/officeart/2008/layout/LinedList"/>
    <dgm:cxn modelId="{1BF51B38-78C1-4305-A948-F0D0AF551D97}" type="presOf" srcId="{2D602535-5524-4C78-9AC1-CD2DDD53AB43}" destId="{8FBBEF3E-0078-444D-B093-DAD7F646EA91}" srcOrd="0" destOrd="0" presId="urn:microsoft.com/office/officeart/2008/layout/LinedList"/>
    <dgm:cxn modelId="{E3C7366C-09A1-4876-AAA0-1751F2F7023A}" type="presOf" srcId="{E10AC3DD-C027-4C1C-A2B1-13F7D05E801D}" destId="{7CFFD92D-7686-44FF-9F13-9DA794DC3F93}" srcOrd="0" destOrd="0" presId="urn:microsoft.com/office/officeart/2008/layout/LinedList"/>
    <dgm:cxn modelId="{3D79B471-9CC5-432E-97A1-A09E2D795DCB}" srcId="{9AB0DAB0-7E33-47CC-9A25-81112DBEF417}" destId="{760B3624-6641-4FAF-BB63-13D338ADEE61}" srcOrd="2" destOrd="0" parTransId="{95FD69CA-532E-4142-B6A0-1169FCCBB100}" sibTransId="{9996A0CF-5B9A-46AB-90FC-E611437F8EF0}"/>
    <dgm:cxn modelId="{29EBA457-1FE3-4C15-84D0-05876291FF80}" srcId="{9AB0DAB0-7E33-47CC-9A25-81112DBEF417}" destId="{20DA5D02-D6B4-4911-B483-2B7A7F186A1B}" srcOrd="5" destOrd="0" parTransId="{53E091AB-5830-4328-B77D-1EB0E46A9664}" sibTransId="{487DF711-B528-4B7F-9C13-743B1636B3F4}"/>
    <dgm:cxn modelId="{691C3E8D-5059-4333-8EF5-647456EE9E02}" type="presOf" srcId="{9AB0DAB0-7E33-47CC-9A25-81112DBEF417}" destId="{527455F3-B3C0-4221-B54C-0DB38F704389}" srcOrd="0" destOrd="0" presId="urn:microsoft.com/office/officeart/2008/layout/LinedList"/>
    <dgm:cxn modelId="{3800E294-337D-40CD-BDBE-B7EBA0823013}" type="presOf" srcId="{A553B082-9857-41B2-9CC7-E174BBDDCD4F}" destId="{CA61DB59-CB4A-4E87-B3CE-96027B2857C0}" srcOrd="0" destOrd="0" presId="urn:microsoft.com/office/officeart/2008/layout/LinedList"/>
    <dgm:cxn modelId="{51CE5EA0-BB94-4C98-9FA3-91883A55657A}" type="presOf" srcId="{760B3624-6641-4FAF-BB63-13D338ADEE61}" destId="{C08EA94B-CE1A-45F0-9CDB-01BCCF1CFDAE}" srcOrd="0" destOrd="0" presId="urn:microsoft.com/office/officeart/2008/layout/LinedList"/>
    <dgm:cxn modelId="{4C4C41A3-4B71-44FD-AE6F-3C8EA7616478}" type="presOf" srcId="{20DA5D02-D6B4-4911-B483-2B7A7F186A1B}" destId="{8125DF8E-FD79-444D-A5A0-12950AD992DD}" srcOrd="0" destOrd="0" presId="urn:microsoft.com/office/officeart/2008/layout/LinedList"/>
    <dgm:cxn modelId="{D88646B1-7B39-4D4E-880A-1FA4C894F190}" type="presOf" srcId="{7D14207D-86C9-4AC0-A745-595A21CAB694}" destId="{F22D9B71-7FDE-4328-958F-133F3FE90922}" srcOrd="0" destOrd="0" presId="urn:microsoft.com/office/officeart/2008/layout/LinedList"/>
    <dgm:cxn modelId="{7535E6B5-1BCE-4EAE-83D3-86AA3ED819DB}" srcId="{9AB0DAB0-7E33-47CC-9A25-81112DBEF417}" destId="{7D14207D-86C9-4AC0-A745-595A21CAB694}" srcOrd="6" destOrd="0" parTransId="{2C09F51A-7124-4055-91AA-D2CEE11608BD}" sibTransId="{73BF0AEE-A81C-4BEA-99AD-17743653C57F}"/>
    <dgm:cxn modelId="{F2E353F0-A94D-472E-953A-069CB026F650}" srcId="{9AB0DAB0-7E33-47CC-9A25-81112DBEF417}" destId="{2D602535-5524-4C78-9AC1-CD2DDD53AB43}" srcOrd="3" destOrd="0" parTransId="{3F75A23C-C99C-490D-8011-C4CAA236F28B}" sibTransId="{2DD98A14-C98B-4196-A16A-9B332A454BDD}"/>
    <dgm:cxn modelId="{FE1C32D9-ED49-4F09-A632-A018FC33EE16}" type="presParOf" srcId="{527455F3-B3C0-4221-B54C-0DB38F704389}" destId="{1148958F-60F0-4326-A308-E22D49BBFCEA}" srcOrd="0" destOrd="0" presId="urn:microsoft.com/office/officeart/2008/layout/LinedList"/>
    <dgm:cxn modelId="{774DA307-C5C8-4EF3-B453-84E5B19E2010}" type="presParOf" srcId="{527455F3-B3C0-4221-B54C-0DB38F704389}" destId="{78873CBA-07DE-4069-950A-E0BF27E775FA}" srcOrd="1" destOrd="0" presId="urn:microsoft.com/office/officeart/2008/layout/LinedList"/>
    <dgm:cxn modelId="{B3EA71E3-3B17-443F-9053-499627973EBC}" type="presParOf" srcId="{78873CBA-07DE-4069-950A-E0BF27E775FA}" destId="{9994CAC3-179A-46BD-9ADA-F1B13A917154}" srcOrd="0" destOrd="0" presId="urn:microsoft.com/office/officeart/2008/layout/LinedList"/>
    <dgm:cxn modelId="{B59CD076-148D-4098-9520-90CC0F3EF231}" type="presParOf" srcId="{78873CBA-07DE-4069-950A-E0BF27E775FA}" destId="{D380B568-92C7-4398-B294-860AD7807CA6}" srcOrd="1" destOrd="0" presId="urn:microsoft.com/office/officeart/2008/layout/LinedList"/>
    <dgm:cxn modelId="{B8B10548-1C8F-47B8-8EF0-3E68A0664BCD}" type="presParOf" srcId="{527455F3-B3C0-4221-B54C-0DB38F704389}" destId="{3335C44A-3FBE-4FE0-A32C-FFD575D1C072}" srcOrd="2" destOrd="0" presId="urn:microsoft.com/office/officeart/2008/layout/LinedList"/>
    <dgm:cxn modelId="{D22FBD0A-C6AD-4072-8AF4-DB4037E16656}" type="presParOf" srcId="{527455F3-B3C0-4221-B54C-0DB38F704389}" destId="{B0579EAC-9972-4897-A5F3-658FBCFDE166}" srcOrd="3" destOrd="0" presId="urn:microsoft.com/office/officeart/2008/layout/LinedList"/>
    <dgm:cxn modelId="{EE8C8427-CF52-4F30-B9E9-53407B50C884}" type="presParOf" srcId="{B0579EAC-9972-4897-A5F3-658FBCFDE166}" destId="{CA61DB59-CB4A-4E87-B3CE-96027B2857C0}" srcOrd="0" destOrd="0" presId="urn:microsoft.com/office/officeart/2008/layout/LinedList"/>
    <dgm:cxn modelId="{8573ABBE-7B9D-4A1C-BF21-4D48E1F6D0A1}" type="presParOf" srcId="{B0579EAC-9972-4897-A5F3-658FBCFDE166}" destId="{26C71F68-5171-42C2-821D-97C7A4ACB1E5}" srcOrd="1" destOrd="0" presId="urn:microsoft.com/office/officeart/2008/layout/LinedList"/>
    <dgm:cxn modelId="{43FCB49B-BBB0-4806-9871-161611074414}" type="presParOf" srcId="{527455F3-B3C0-4221-B54C-0DB38F704389}" destId="{C541D8CC-0384-48B4-84B0-06D188F069B7}" srcOrd="4" destOrd="0" presId="urn:microsoft.com/office/officeart/2008/layout/LinedList"/>
    <dgm:cxn modelId="{00EBD64F-5AFA-4DE5-888E-128149E976FF}" type="presParOf" srcId="{527455F3-B3C0-4221-B54C-0DB38F704389}" destId="{BD482101-B84B-4990-951D-6FEEFEF64588}" srcOrd="5" destOrd="0" presId="urn:microsoft.com/office/officeart/2008/layout/LinedList"/>
    <dgm:cxn modelId="{6B0A7C4B-DD4D-4169-88C3-189CB95303DC}" type="presParOf" srcId="{BD482101-B84B-4990-951D-6FEEFEF64588}" destId="{C08EA94B-CE1A-45F0-9CDB-01BCCF1CFDAE}" srcOrd="0" destOrd="0" presId="urn:microsoft.com/office/officeart/2008/layout/LinedList"/>
    <dgm:cxn modelId="{69B40FAC-8CF4-4F7D-9D3E-90AEB0FEC187}" type="presParOf" srcId="{BD482101-B84B-4990-951D-6FEEFEF64588}" destId="{AA56FEFB-E775-4B5A-9503-7F1FC93977AA}" srcOrd="1" destOrd="0" presId="urn:microsoft.com/office/officeart/2008/layout/LinedList"/>
    <dgm:cxn modelId="{E77AD780-2456-4D2C-95B7-0B640052A785}" type="presParOf" srcId="{527455F3-B3C0-4221-B54C-0DB38F704389}" destId="{FC324D62-9EFF-4734-BB2D-A4133EF10EA2}" srcOrd="6" destOrd="0" presId="urn:microsoft.com/office/officeart/2008/layout/LinedList"/>
    <dgm:cxn modelId="{73C5E9C6-9AA5-4EA7-A4A1-3BFBCEE0E64B}" type="presParOf" srcId="{527455F3-B3C0-4221-B54C-0DB38F704389}" destId="{81E180B9-8673-4BD2-AC39-7816A1A9435B}" srcOrd="7" destOrd="0" presId="urn:microsoft.com/office/officeart/2008/layout/LinedList"/>
    <dgm:cxn modelId="{897F39F5-BAEC-4EEA-9EF5-9FBDE75556D8}" type="presParOf" srcId="{81E180B9-8673-4BD2-AC39-7816A1A9435B}" destId="{8FBBEF3E-0078-444D-B093-DAD7F646EA91}" srcOrd="0" destOrd="0" presId="urn:microsoft.com/office/officeart/2008/layout/LinedList"/>
    <dgm:cxn modelId="{FCA26A34-AE05-49FE-9008-B209F03A554C}" type="presParOf" srcId="{81E180B9-8673-4BD2-AC39-7816A1A9435B}" destId="{EBA35192-41D4-47D4-972A-4940EFF81815}" srcOrd="1" destOrd="0" presId="urn:microsoft.com/office/officeart/2008/layout/LinedList"/>
    <dgm:cxn modelId="{B36C143E-B361-4B70-8B2B-EE88808BE6AC}" type="presParOf" srcId="{527455F3-B3C0-4221-B54C-0DB38F704389}" destId="{7F1BA2E3-6B4C-47F5-B199-87D3748D5D22}" srcOrd="8" destOrd="0" presId="urn:microsoft.com/office/officeart/2008/layout/LinedList"/>
    <dgm:cxn modelId="{A70564A4-1070-4021-8C4B-E82FCECF61DA}" type="presParOf" srcId="{527455F3-B3C0-4221-B54C-0DB38F704389}" destId="{4F5A031B-78B0-4AD5-9311-BCE509EB9A75}" srcOrd="9" destOrd="0" presId="urn:microsoft.com/office/officeart/2008/layout/LinedList"/>
    <dgm:cxn modelId="{CD2C1C2F-31FE-4679-98BB-4AC5E738C9C3}" type="presParOf" srcId="{4F5A031B-78B0-4AD5-9311-BCE509EB9A75}" destId="{7CFFD92D-7686-44FF-9F13-9DA794DC3F93}" srcOrd="0" destOrd="0" presId="urn:microsoft.com/office/officeart/2008/layout/LinedList"/>
    <dgm:cxn modelId="{6F277F18-C401-4058-B153-5D8579176929}" type="presParOf" srcId="{4F5A031B-78B0-4AD5-9311-BCE509EB9A75}" destId="{E281D9F7-4306-4391-AC43-285178864372}" srcOrd="1" destOrd="0" presId="urn:microsoft.com/office/officeart/2008/layout/LinedList"/>
    <dgm:cxn modelId="{A0C7CBD1-C2C0-4D4A-84D6-1C88EC1AA236}" type="presParOf" srcId="{527455F3-B3C0-4221-B54C-0DB38F704389}" destId="{CF60A137-10B6-4A0A-9B8E-403A4D588A0A}" srcOrd="10" destOrd="0" presId="urn:microsoft.com/office/officeart/2008/layout/LinedList"/>
    <dgm:cxn modelId="{7D3F04E5-189C-4B7A-B800-B7B1B2FF5F90}" type="presParOf" srcId="{527455F3-B3C0-4221-B54C-0DB38F704389}" destId="{2A3F7189-C557-4E5A-B6FC-5CE8E891E0D6}" srcOrd="11" destOrd="0" presId="urn:microsoft.com/office/officeart/2008/layout/LinedList"/>
    <dgm:cxn modelId="{4F67B302-C144-4B3C-8492-8079DFA5904A}" type="presParOf" srcId="{2A3F7189-C557-4E5A-B6FC-5CE8E891E0D6}" destId="{8125DF8E-FD79-444D-A5A0-12950AD992DD}" srcOrd="0" destOrd="0" presId="urn:microsoft.com/office/officeart/2008/layout/LinedList"/>
    <dgm:cxn modelId="{BE622752-A4E0-4D7D-B25A-95BD85B9773E}" type="presParOf" srcId="{2A3F7189-C557-4E5A-B6FC-5CE8E891E0D6}" destId="{314FD6A7-58F4-4A73-83E2-2C1077CC4C56}" srcOrd="1" destOrd="0" presId="urn:microsoft.com/office/officeart/2008/layout/LinedList"/>
    <dgm:cxn modelId="{A601F54B-CA3C-4CC9-B335-BC03BBFB2DCC}" type="presParOf" srcId="{527455F3-B3C0-4221-B54C-0DB38F704389}" destId="{C74E1BAF-D17C-47C7-ACDE-23EDEE9AD2C2}" srcOrd="12" destOrd="0" presId="urn:microsoft.com/office/officeart/2008/layout/LinedList"/>
    <dgm:cxn modelId="{D379CE5E-6DF9-49E3-B65B-F7A411CFF46D}" type="presParOf" srcId="{527455F3-B3C0-4221-B54C-0DB38F704389}" destId="{1620F106-1F1B-4412-8673-DC5F1001470B}" srcOrd="13" destOrd="0" presId="urn:microsoft.com/office/officeart/2008/layout/LinedList"/>
    <dgm:cxn modelId="{11031081-6D6B-44FA-B3F6-2FD0F437D46E}" type="presParOf" srcId="{1620F106-1F1B-4412-8673-DC5F1001470B}" destId="{F22D9B71-7FDE-4328-958F-133F3FE90922}" srcOrd="0" destOrd="0" presId="urn:microsoft.com/office/officeart/2008/layout/LinedList"/>
    <dgm:cxn modelId="{35508AD9-945C-4503-AA39-AB6FF01C6046}" type="presParOf" srcId="{1620F106-1F1B-4412-8673-DC5F1001470B}" destId="{7705158B-38B7-4845-B8D9-0623847C310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9B0A07-7EF6-4857-8042-528A8A5F78F5}"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CA73FB8F-5F6C-459F-9F50-202FF356D86E}">
      <dgm:prSet/>
      <dgm:spPr/>
      <dgm:t>
        <a:bodyPr/>
        <a:lstStyle/>
        <a:p>
          <a:r>
            <a:rPr lang="en-US"/>
            <a:t>Race</a:t>
          </a:r>
        </a:p>
      </dgm:t>
    </dgm:pt>
    <dgm:pt modelId="{878F2872-634E-4307-889C-6A90918283C2}" type="parTrans" cxnId="{F90A8A56-4B98-4F34-A104-EAC26590A87B}">
      <dgm:prSet/>
      <dgm:spPr/>
      <dgm:t>
        <a:bodyPr/>
        <a:lstStyle/>
        <a:p>
          <a:endParaRPr lang="en-US"/>
        </a:p>
      </dgm:t>
    </dgm:pt>
    <dgm:pt modelId="{46831FBE-35CF-4AF6-9F02-593B0E956ECA}" type="sibTrans" cxnId="{F90A8A56-4B98-4F34-A104-EAC26590A87B}">
      <dgm:prSet/>
      <dgm:spPr/>
      <dgm:t>
        <a:bodyPr/>
        <a:lstStyle/>
        <a:p>
          <a:endParaRPr lang="en-US"/>
        </a:p>
      </dgm:t>
    </dgm:pt>
    <dgm:pt modelId="{DFC0D251-C1A3-4633-8DC7-92B8ABBD3EBF}">
      <dgm:prSet/>
      <dgm:spPr/>
      <dgm:t>
        <a:bodyPr/>
        <a:lstStyle/>
        <a:p>
          <a:r>
            <a:rPr lang="en-US"/>
            <a:t>Color</a:t>
          </a:r>
        </a:p>
      </dgm:t>
    </dgm:pt>
    <dgm:pt modelId="{2254C4E1-8B5F-47F8-9A1A-FE6476EC7C63}" type="parTrans" cxnId="{2BC03E95-771C-4A0A-93E7-21A4C05633A6}">
      <dgm:prSet/>
      <dgm:spPr/>
      <dgm:t>
        <a:bodyPr/>
        <a:lstStyle/>
        <a:p>
          <a:endParaRPr lang="en-US"/>
        </a:p>
      </dgm:t>
    </dgm:pt>
    <dgm:pt modelId="{804BDF2F-72CA-4F2A-A82B-ED91ED41ECF7}" type="sibTrans" cxnId="{2BC03E95-771C-4A0A-93E7-21A4C05633A6}">
      <dgm:prSet/>
      <dgm:spPr/>
      <dgm:t>
        <a:bodyPr/>
        <a:lstStyle/>
        <a:p>
          <a:endParaRPr lang="en-US"/>
        </a:p>
      </dgm:t>
    </dgm:pt>
    <dgm:pt modelId="{AAC74424-BD92-4714-99F8-6E0739E3BE13}">
      <dgm:prSet/>
      <dgm:spPr/>
      <dgm:t>
        <a:bodyPr/>
        <a:lstStyle/>
        <a:p>
          <a:r>
            <a:rPr lang="en-US"/>
            <a:t>National Origin</a:t>
          </a:r>
        </a:p>
      </dgm:t>
    </dgm:pt>
    <dgm:pt modelId="{43397199-57B9-4B51-B148-6F2A7869F87D}" type="parTrans" cxnId="{AE3CFC92-07EF-4A3E-B51F-131DF136C44B}">
      <dgm:prSet/>
      <dgm:spPr/>
      <dgm:t>
        <a:bodyPr/>
        <a:lstStyle/>
        <a:p>
          <a:endParaRPr lang="en-US"/>
        </a:p>
      </dgm:t>
    </dgm:pt>
    <dgm:pt modelId="{B5DCAF6B-D1BD-4504-8344-0CEDCF0D82B4}" type="sibTrans" cxnId="{AE3CFC92-07EF-4A3E-B51F-131DF136C44B}">
      <dgm:prSet/>
      <dgm:spPr/>
      <dgm:t>
        <a:bodyPr/>
        <a:lstStyle/>
        <a:p>
          <a:endParaRPr lang="en-US"/>
        </a:p>
      </dgm:t>
    </dgm:pt>
    <dgm:pt modelId="{79C879FF-C9FC-4365-A9D7-04B28AE9DA2E}">
      <dgm:prSet/>
      <dgm:spPr/>
      <dgm:t>
        <a:bodyPr/>
        <a:lstStyle/>
        <a:p>
          <a:r>
            <a:rPr lang="en-US"/>
            <a:t>Age</a:t>
          </a:r>
        </a:p>
      </dgm:t>
    </dgm:pt>
    <dgm:pt modelId="{222D4CE4-16D6-465F-8FC2-BA733015BBC1}" type="parTrans" cxnId="{C3D93351-7058-4798-94BF-BFB53585FB76}">
      <dgm:prSet/>
      <dgm:spPr/>
      <dgm:t>
        <a:bodyPr/>
        <a:lstStyle/>
        <a:p>
          <a:endParaRPr lang="en-US"/>
        </a:p>
      </dgm:t>
    </dgm:pt>
    <dgm:pt modelId="{F94D0D51-D2B5-48B8-B34E-304993F350FB}" type="sibTrans" cxnId="{C3D93351-7058-4798-94BF-BFB53585FB76}">
      <dgm:prSet/>
      <dgm:spPr/>
      <dgm:t>
        <a:bodyPr/>
        <a:lstStyle/>
        <a:p>
          <a:endParaRPr lang="en-US"/>
        </a:p>
      </dgm:t>
    </dgm:pt>
    <dgm:pt modelId="{D47F9947-49F4-4CD3-A1F9-505EEFCEC5BC}">
      <dgm:prSet custT="1"/>
      <dgm:spPr/>
      <dgm:t>
        <a:bodyPr/>
        <a:lstStyle/>
        <a:p>
          <a:r>
            <a:rPr lang="en-US" sz="2800"/>
            <a:t>Sex </a:t>
          </a:r>
          <a:r>
            <a:rPr lang="en-US" sz="1800"/>
            <a:t>(including gender identity and sexual orientation) </a:t>
          </a:r>
          <a:endParaRPr lang="en-US" sz="2800"/>
        </a:p>
      </dgm:t>
    </dgm:pt>
    <dgm:pt modelId="{7CF505AA-2D0F-4F8B-9C6C-3F479402824F}" type="parTrans" cxnId="{4E21C14A-67B9-4579-82C6-4BBFB6AF037D}">
      <dgm:prSet/>
      <dgm:spPr/>
      <dgm:t>
        <a:bodyPr/>
        <a:lstStyle/>
        <a:p>
          <a:endParaRPr lang="en-US"/>
        </a:p>
      </dgm:t>
    </dgm:pt>
    <dgm:pt modelId="{B937DE3D-D739-4807-A9DE-F954B360B2EC}" type="sibTrans" cxnId="{4E21C14A-67B9-4579-82C6-4BBFB6AF037D}">
      <dgm:prSet/>
      <dgm:spPr/>
      <dgm:t>
        <a:bodyPr/>
        <a:lstStyle/>
        <a:p>
          <a:endParaRPr lang="en-US"/>
        </a:p>
      </dgm:t>
    </dgm:pt>
    <dgm:pt modelId="{061AC3CB-22C0-4294-80D3-39092A0F0ED2}">
      <dgm:prSet/>
      <dgm:spPr/>
      <dgm:t>
        <a:bodyPr/>
        <a:lstStyle/>
        <a:p>
          <a:r>
            <a:rPr lang="en-US"/>
            <a:t>Disability</a:t>
          </a:r>
        </a:p>
      </dgm:t>
    </dgm:pt>
    <dgm:pt modelId="{A71B2A54-95A9-49EC-B721-6722C9EA0067}" type="parTrans" cxnId="{412D34E5-125B-4687-8469-0BA60AB60A37}">
      <dgm:prSet/>
      <dgm:spPr/>
      <dgm:t>
        <a:bodyPr/>
        <a:lstStyle/>
        <a:p>
          <a:endParaRPr lang="en-US"/>
        </a:p>
      </dgm:t>
    </dgm:pt>
    <dgm:pt modelId="{29DDAA9E-978E-481B-8599-6A070337BB8A}" type="sibTrans" cxnId="{412D34E5-125B-4687-8469-0BA60AB60A37}">
      <dgm:prSet/>
      <dgm:spPr/>
      <dgm:t>
        <a:bodyPr/>
        <a:lstStyle/>
        <a:p>
          <a:endParaRPr lang="en-US"/>
        </a:p>
      </dgm:t>
    </dgm:pt>
    <dgm:pt modelId="{A4AE507F-EB6A-41BA-83A9-59C770737B96}" type="pres">
      <dgm:prSet presAssocID="{7B9B0A07-7EF6-4857-8042-528A8A5F78F5}" presName="linear" presStyleCnt="0">
        <dgm:presLayoutVars>
          <dgm:animLvl val="lvl"/>
          <dgm:resizeHandles val="exact"/>
        </dgm:presLayoutVars>
      </dgm:prSet>
      <dgm:spPr/>
    </dgm:pt>
    <dgm:pt modelId="{233A35B3-CDFB-405A-80E8-FC015883CA9D}" type="pres">
      <dgm:prSet presAssocID="{CA73FB8F-5F6C-459F-9F50-202FF356D86E}" presName="parentText" presStyleLbl="node1" presStyleIdx="0" presStyleCnt="6">
        <dgm:presLayoutVars>
          <dgm:chMax val="0"/>
          <dgm:bulletEnabled val="1"/>
        </dgm:presLayoutVars>
      </dgm:prSet>
      <dgm:spPr/>
    </dgm:pt>
    <dgm:pt modelId="{33B87CCC-1BC6-45A9-8A1B-95440C502B75}" type="pres">
      <dgm:prSet presAssocID="{46831FBE-35CF-4AF6-9F02-593B0E956ECA}" presName="spacer" presStyleCnt="0"/>
      <dgm:spPr/>
    </dgm:pt>
    <dgm:pt modelId="{3A9C73CC-4A19-4AF0-8547-7EFE85C696DE}" type="pres">
      <dgm:prSet presAssocID="{DFC0D251-C1A3-4633-8DC7-92B8ABBD3EBF}" presName="parentText" presStyleLbl="node1" presStyleIdx="1" presStyleCnt="6">
        <dgm:presLayoutVars>
          <dgm:chMax val="0"/>
          <dgm:bulletEnabled val="1"/>
        </dgm:presLayoutVars>
      </dgm:prSet>
      <dgm:spPr/>
    </dgm:pt>
    <dgm:pt modelId="{F71083E7-7304-433F-A365-2E07AD304284}" type="pres">
      <dgm:prSet presAssocID="{804BDF2F-72CA-4F2A-A82B-ED91ED41ECF7}" presName="spacer" presStyleCnt="0"/>
      <dgm:spPr/>
    </dgm:pt>
    <dgm:pt modelId="{C8E27D79-FCB8-4658-9835-10825699EC19}" type="pres">
      <dgm:prSet presAssocID="{AAC74424-BD92-4714-99F8-6E0739E3BE13}" presName="parentText" presStyleLbl="node1" presStyleIdx="2" presStyleCnt="6">
        <dgm:presLayoutVars>
          <dgm:chMax val="0"/>
          <dgm:bulletEnabled val="1"/>
        </dgm:presLayoutVars>
      </dgm:prSet>
      <dgm:spPr/>
    </dgm:pt>
    <dgm:pt modelId="{C85D66A9-50D8-4AC9-9D00-A9E11641D309}" type="pres">
      <dgm:prSet presAssocID="{B5DCAF6B-D1BD-4504-8344-0CEDCF0D82B4}" presName="spacer" presStyleCnt="0"/>
      <dgm:spPr/>
    </dgm:pt>
    <dgm:pt modelId="{4A903E3C-8B54-4A9D-B6E1-EAD44EE27CB3}" type="pres">
      <dgm:prSet presAssocID="{79C879FF-C9FC-4365-A9D7-04B28AE9DA2E}" presName="parentText" presStyleLbl="node1" presStyleIdx="3" presStyleCnt="6">
        <dgm:presLayoutVars>
          <dgm:chMax val="0"/>
          <dgm:bulletEnabled val="1"/>
        </dgm:presLayoutVars>
      </dgm:prSet>
      <dgm:spPr/>
    </dgm:pt>
    <dgm:pt modelId="{C7A636A5-8166-447D-8F3F-EC0E3E94FF7C}" type="pres">
      <dgm:prSet presAssocID="{F94D0D51-D2B5-48B8-B34E-304993F350FB}" presName="spacer" presStyleCnt="0"/>
      <dgm:spPr/>
    </dgm:pt>
    <dgm:pt modelId="{C3B8EDBC-54A2-487B-B2B4-F6060225FF0F}" type="pres">
      <dgm:prSet presAssocID="{D47F9947-49F4-4CD3-A1F9-505EEFCEC5BC}" presName="parentText" presStyleLbl="node1" presStyleIdx="4" presStyleCnt="6">
        <dgm:presLayoutVars>
          <dgm:chMax val="0"/>
          <dgm:bulletEnabled val="1"/>
        </dgm:presLayoutVars>
      </dgm:prSet>
      <dgm:spPr/>
    </dgm:pt>
    <dgm:pt modelId="{5E435330-60F3-450A-AA4E-ED4CC70A2A0C}" type="pres">
      <dgm:prSet presAssocID="{B937DE3D-D739-4807-A9DE-F954B360B2EC}" presName="spacer" presStyleCnt="0"/>
      <dgm:spPr/>
    </dgm:pt>
    <dgm:pt modelId="{E9ABEF3C-E564-4D7E-A653-BEB63A29489A}" type="pres">
      <dgm:prSet presAssocID="{061AC3CB-22C0-4294-80D3-39092A0F0ED2}" presName="parentText" presStyleLbl="node1" presStyleIdx="5" presStyleCnt="6">
        <dgm:presLayoutVars>
          <dgm:chMax val="0"/>
          <dgm:bulletEnabled val="1"/>
        </dgm:presLayoutVars>
      </dgm:prSet>
      <dgm:spPr/>
    </dgm:pt>
  </dgm:ptLst>
  <dgm:cxnLst>
    <dgm:cxn modelId="{EC13DA2F-CB3B-46C9-9280-3A8C82B0B70F}" type="presOf" srcId="{79C879FF-C9FC-4365-A9D7-04B28AE9DA2E}" destId="{4A903E3C-8B54-4A9D-B6E1-EAD44EE27CB3}" srcOrd="0" destOrd="0" presId="urn:microsoft.com/office/officeart/2005/8/layout/vList2"/>
    <dgm:cxn modelId="{4E21C14A-67B9-4579-82C6-4BBFB6AF037D}" srcId="{7B9B0A07-7EF6-4857-8042-528A8A5F78F5}" destId="{D47F9947-49F4-4CD3-A1F9-505EEFCEC5BC}" srcOrd="4" destOrd="0" parTransId="{7CF505AA-2D0F-4F8B-9C6C-3F479402824F}" sibTransId="{B937DE3D-D739-4807-A9DE-F954B360B2EC}"/>
    <dgm:cxn modelId="{718DA84E-5B72-440B-9347-C1DAC182313B}" type="presOf" srcId="{DFC0D251-C1A3-4633-8DC7-92B8ABBD3EBF}" destId="{3A9C73CC-4A19-4AF0-8547-7EFE85C696DE}" srcOrd="0" destOrd="0" presId="urn:microsoft.com/office/officeart/2005/8/layout/vList2"/>
    <dgm:cxn modelId="{C3D93351-7058-4798-94BF-BFB53585FB76}" srcId="{7B9B0A07-7EF6-4857-8042-528A8A5F78F5}" destId="{79C879FF-C9FC-4365-A9D7-04B28AE9DA2E}" srcOrd="3" destOrd="0" parTransId="{222D4CE4-16D6-465F-8FC2-BA733015BBC1}" sibTransId="{F94D0D51-D2B5-48B8-B34E-304993F350FB}"/>
    <dgm:cxn modelId="{F90A8A56-4B98-4F34-A104-EAC26590A87B}" srcId="{7B9B0A07-7EF6-4857-8042-528A8A5F78F5}" destId="{CA73FB8F-5F6C-459F-9F50-202FF356D86E}" srcOrd="0" destOrd="0" parTransId="{878F2872-634E-4307-889C-6A90918283C2}" sibTransId="{46831FBE-35CF-4AF6-9F02-593B0E956ECA}"/>
    <dgm:cxn modelId="{8A3D9257-31C3-4367-B03E-57C7F41B997B}" type="presOf" srcId="{CA73FB8F-5F6C-459F-9F50-202FF356D86E}" destId="{233A35B3-CDFB-405A-80E8-FC015883CA9D}" srcOrd="0" destOrd="0" presId="urn:microsoft.com/office/officeart/2005/8/layout/vList2"/>
    <dgm:cxn modelId="{87B4E681-0654-49F7-823A-0A30376038CC}" type="presOf" srcId="{061AC3CB-22C0-4294-80D3-39092A0F0ED2}" destId="{E9ABEF3C-E564-4D7E-A653-BEB63A29489A}" srcOrd="0" destOrd="0" presId="urn:microsoft.com/office/officeart/2005/8/layout/vList2"/>
    <dgm:cxn modelId="{6D173784-A7F7-4F54-A7AF-EAFD4E2F312F}" type="presOf" srcId="{7B9B0A07-7EF6-4857-8042-528A8A5F78F5}" destId="{A4AE507F-EB6A-41BA-83A9-59C770737B96}" srcOrd="0" destOrd="0" presId="urn:microsoft.com/office/officeart/2005/8/layout/vList2"/>
    <dgm:cxn modelId="{AE3CFC92-07EF-4A3E-B51F-131DF136C44B}" srcId="{7B9B0A07-7EF6-4857-8042-528A8A5F78F5}" destId="{AAC74424-BD92-4714-99F8-6E0739E3BE13}" srcOrd="2" destOrd="0" parTransId="{43397199-57B9-4B51-B148-6F2A7869F87D}" sibTransId="{B5DCAF6B-D1BD-4504-8344-0CEDCF0D82B4}"/>
    <dgm:cxn modelId="{2BC03E95-771C-4A0A-93E7-21A4C05633A6}" srcId="{7B9B0A07-7EF6-4857-8042-528A8A5F78F5}" destId="{DFC0D251-C1A3-4633-8DC7-92B8ABBD3EBF}" srcOrd="1" destOrd="0" parTransId="{2254C4E1-8B5F-47F8-9A1A-FE6476EC7C63}" sibTransId="{804BDF2F-72CA-4F2A-A82B-ED91ED41ECF7}"/>
    <dgm:cxn modelId="{412D34E5-125B-4687-8469-0BA60AB60A37}" srcId="{7B9B0A07-7EF6-4857-8042-528A8A5F78F5}" destId="{061AC3CB-22C0-4294-80D3-39092A0F0ED2}" srcOrd="5" destOrd="0" parTransId="{A71B2A54-95A9-49EC-B721-6722C9EA0067}" sibTransId="{29DDAA9E-978E-481B-8599-6A070337BB8A}"/>
    <dgm:cxn modelId="{829D0FED-D5A0-4EC3-9B2A-1EAFE81363B6}" type="presOf" srcId="{D47F9947-49F4-4CD3-A1F9-505EEFCEC5BC}" destId="{C3B8EDBC-54A2-487B-B2B4-F6060225FF0F}" srcOrd="0" destOrd="0" presId="urn:microsoft.com/office/officeart/2005/8/layout/vList2"/>
    <dgm:cxn modelId="{A6176EF5-3836-4078-9E9B-722E66DFF184}" type="presOf" srcId="{AAC74424-BD92-4714-99F8-6E0739E3BE13}" destId="{C8E27D79-FCB8-4658-9835-10825699EC19}" srcOrd="0" destOrd="0" presId="urn:microsoft.com/office/officeart/2005/8/layout/vList2"/>
    <dgm:cxn modelId="{185FAD45-940C-4198-A8E6-F347845C4330}" type="presParOf" srcId="{A4AE507F-EB6A-41BA-83A9-59C770737B96}" destId="{233A35B3-CDFB-405A-80E8-FC015883CA9D}" srcOrd="0" destOrd="0" presId="urn:microsoft.com/office/officeart/2005/8/layout/vList2"/>
    <dgm:cxn modelId="{3A4592B2-C15E-472D-BD87-7C7365475D11}" type="presParOf" srcId="{A4AE507F-EB6A-41BA-83A9-59C770737B96}" destId="{33B87CCC-1BC6-45A9-8A1B-95440C502B75}" srcOrd="1" destOrd="0" presId="urn:microsoft.com/office/officeart/2005/8/layout/vList2"/>
    <dgm:cxn modelId="{DE143539-78DC-4581-B473-7867EBE551D4}" type="presParOf" srcId="{A4AE507F-EB6A-41BA-83A9-59C770737B96}" destId="{3A9C73CC-4A19-4AF0-8547-7EFE85C696DE}" srcOrd="2" destOrd="0" presId="urn:microsoft.com/office/officeart/2005/8/layout/vList2"/>
    <dgm:cxn modelId="{F9118D18-CB69-45FC-A919-C6D7D766CB2D}" type="presParOf" srcId="{A4AE507F-EB6A-41BA-83A9-59C770737B96}" destId="{F71083E7-7304-433F-A365-2E07AD304284}" srcOrd="3" destOrd="0" presId="urn:microsoft.com/office/officeart/2005/8/layout/vList2"/>
    <dgm:cxn modelId="{085C0402-27FD-4BB0-8901-BD8E5568C139}" type="presParOf" srcId="{A4AE507F-EB6A-41BA-83A9-59C770737B96}" destId="{C8E27D79-FCB8-4658-9835-10825699EC19}" srcOrd="4" destOrd="0" presId="urn:microsoft.com/office/officeart/2005/8/layout/vList2"/>
    <dgm:cxn modelId="{78292977-517B-410C-8CC2-19EB2D937C7E}" type="presParOf" srcId="{A4AE507F-EB6A-41BA-83A9-59C770737B96}" destId="{C85D66A9-50D8-4AC9-9D00-A9E11641D309}" srcOrd="5" destOrd="0" presId="urn:microsoft.com/office/officeart/2005/8/layout/vList2"/>
    <dgm:cxn modelId="{B58A02AE-32E8-4C04-BCE5-4E84BB36A307}" type="presParOf" srcId="{A4AE507F-EB6A-41BA-83A9-59C770737B96}" destId="{4A903E3C-8B54-4A9D-B6E1-EAD44EE27CB3}" srcOrd="6" destOrd="0" presId="urn:microsoft.com/office/officeart/2005/8/layout/vList2"/>
    <dgm:cxn modelId="{0A490650-4DB7-41B9-A45B-91913F99B2C7}" type="presParOf" srcId="{A4AE507F-EB6A-41BA-83A9-59C770737B96}" destId="{C7A636A5-8166-447D-8F3F-EC0E3E94FF7C}" srcOrd="7" destOrd="0" presId="urn:microsoft.com/office/officeart/2005/8/layout/vList2"/>
    <dgm:cxn modelId="{F8DF5BE7-F6F5-4E83-88B0-DBF988A74D1A}" type="presParOf" srcId="{A4AE507F-EB6A-41BA-83A9-59C770737B96}" destId="{C3B8EDBC-54A2-487B-B2B4-F6060225FF0F}" srcOrd="8" destOrd="0" presId="urn:microsoft.com/office/officeart/2005/8/layout/vList2"/>
    <dgm:cxn modelId="{F32AFEAC-E1E8-4500-8858-3B3FDDDBA560}" type="presParOf" srcId="{A4AE507F-EB6A-41BA-83A9-59C770737B96}" destId="{5E435330-60F3-450A-AA4E-ED4CC70A2A0C}" srcOrd="9" destOrd="0" presId="urn:microsoft.com/office/officeart/2005/8/layout/vList2"/>
    <dgm:cxn modelId="{BE71AA68-C25A-4FDA-A700-7E3A8416A25C}" type="presParOf" srcId="{A4AE507F-EB6A-41BA-83A9-59C770737B96}" destId="{E9ABEF3C-E564-4D7E-A653-BEB63A29489A}"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553347-329C-40BA-8580-4ED035CFB1A4}"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7AF756AF-8C9B-4B22-A463-B0BCC1C80C9F}">
      <dgm:prSet/>
      <dgm:spPr/>
      <dgm:t>
        <a:bodyPr/>
        <a:lstStyle/>
        <a:p>
          <a:r>
            <a:rPr lang="en-US" b="1"/>
            <a:t>Program Availability - </a:t>
          </a:r>
          <a:r>
            <a:rPr lang="en-US"/>
            <a:t>Inform applicants, participants, and potentially 	eligible persons of their program rights and responsibilities and the steps necessary for participation.</a:t>
          </a:r>
        </a:p>
      </dgm:t>
    </dgm:pt>
    <dgm:pt modelId="{28947D7B-905E-46A4-AD27-5F7A6791C609}" type="parTrans" cxnId="{5DA198D4-7CE7-42BB-ADEB-56F2DDB5DBCC}">
      <dgm:prSet/>
      <dgm:spPr/>
      <dgm:t>
        <a:bodyPr/>
        <a:lstStyle/>
        <a:p>
          <a:endParaRPr lang="en-US"/>
        </a:p>
      </dgm:t>
    </dgm:pt>
    <dgm:pt modelId="{68D762E2-01B9-46A6-8938-F693031B29C7}" type="sibTrans" cxnId="{5DA198D4-7CE7-42BB-ADEB-56F2DDB5DBCC}">
      <dgm:prSet/>
      <dgm:spPr/>
      <dgm:t>
        <a:bodyPr/>
        <a:lstStyle/>
        <a:p>
          <a:endParaRPr lang="en-US"/>
        </a:p>
      </dgm:t>
    </dgm:pt>
    <dgm:pt modelId="{E9F105A8-25CE-4891-8741-0ADBB7FD285A}">
      <dgm:prSet/>
      <dgm:spPr/>
      <dgm:t>
        <a:bodyPr/>
        <a:lstStyle/>
        <a:p>
          <a:r>
            <a:rPr lang="en-US" b="1"/>
            <a:t>Complaint Information - </a:t>
          </a:r>
          <a:r>
            <a:rPr lang="en-US"/>
            <a:t>Advise applicants and participants at the service delivery point of their right to file a complaint, how to file a complaint, and the complaint procedures.</a:t>
          </a:r>
        </a:p>
      </dgm:t>
    </dgm:pt>
    <dgm:pt modelId="{D226B863-8E45-4108-8E9C-93F4D5B2CFEC}" type="parTrans" cxnId="{0CDCB707-DDC5-45D7-89A1-F83C75A2A622}">
      <dgm:prSet/>
      <dgm:spPr/>
      <dgm:t>
        <a:bodyPr/>
        <a:lstStyle/>
        <a:p>
          <a:endParaRPr lang="en-US"/>
        </a:p>
      </dgm:t>
    </dgm:pt>
    <dgm:pt modelId="{BF601E9D-DA02-42A0-814A-A41489417C05}" type="sibTrans" cxnId="{0CDCB707-DDC5-45D7-89A1-F83C75A2A622}">
      <dgm:prSet/>
      <dgm:spPr/>
      <dgm:t>
        <a:bodyPr/>
        <a:lstStyle/>
        <a:p>
          <a:endParaRPr lang="en-US"/>
        </a:p>
      </dgm:t>
    </dgm:pt>
    <dgm:pt modelId="{58A48F50-0EFA-4E54-B967-4A719C478D6A}">
      <dgm:prSet/>
      <dgm:spPr/>
      <dgm:t>
        <a:bodyPr/>
        <a:lstStyle/>
        <a:p>
          <a:r>
            <a:rPr lang="en-US" b="1"/>
            <a:t>Nondiscrimination Statement - </a:t>
          </a:r>
          <a:r>
            <a:rPr lang="en-US"/>
            <a:t>Must 	be included on all information, materials, and resources used to inform the public about FNS programs.</a:t>
          </a:r>
        </a:p>
      </dgm:t>
    </dgm:pt>
    <dgm:pt modelId="{60419784-5AB4-476D-BE20-BB5D8AC6C882}" type="parTrans" cxnId="{85784EFF-F85A-4E07-8F6E-3F0DD0DFA73A}">
      <dgm:prSet/>
      <dgm:spPr/>
      <dgm:t>
        <a:bodyPr/>
        <a:lstStyle/>
        <a:p>
          <a:endParaRPr lang="en-US"/>
        </a:p>
      </dgm:t>
    </dgm:pt>
    <dgm:pt modelId="{CA96A057-FD33-4D87-AEE0-5161EAC438DB}" type="sibTrans" cxnId="{85784EFF-F85A-4E07-8F6E-3F0DD0DFA73A}">
      <dgm:prSet/>
      <dgm:spPr/>
      <dgm:t>
        <a:bodyPr/>
        <a:lstStyle/>
        <a:p>
          <a:endParaRPr lang="en-US"/>
        </a:p>
      </dgm:t>
    </dgm:pt>
    <dgm:pt modelId="{2EB008E0-8365-4E43-AD8F-CB13E5B20802}" type="pres">
      <dgm:prSet presAssocID="{B7553347-329C-40BA-8580-4ED035CFB1A4}" presName="linear" presStyleCnt="0">
        <dgm:presLayoutVars>
          <dgm:animLvl val="lvl"/>
          <dgm:resizeHandles val="exact"/>
        </dgm:presLayoutVars>
      </dgm:prSet>
      <dgm:spPr/>
    </dgm:pt>
    <dgm:pt modelId="{719E72B2-9502-48B1-AD6F-9C2C6620B2A7}" type="pres">
      <dgm:prSet presAssocID="{7AF756AF-8C9B-4B22-A463-B0BCC1C80C9F}" presName="parentText" presStyleLbl="node1" presStyleIdx="0" presStyleCnt="3">
        <dgm:presLayoutVars>
          <dgm:chMax val="0"/>
          <dgm:bulletEnabled val="1"/>
        </dgm:presLayoutVars>
      </dgm:prSet>
      <dgm:spPr/>
    </dgm:pt>
    <dgm:pt modelId="{F585B01B-9BFD-4196-8D78-385455A6759E}" type="pres">
      <dgm:prSet presAssocID="{68D762E2-01B9-46A6-8938-F693031B29C7}" presName="spacer" presStyleCnt="0"/>
      <dgm:spPr/>
    </dgm:pt>
    <dgm:pt modelId="{8B18E6E3-2E0D-46E2-8AC4-773ED911C0D6}" type="pres">
      <dgm:prSet presAssocID="{E9F105A8-25CE-4891-8741-0ADBB7FD285A}" presName="parentText" presStyleLbl="node1" presStyleIdx="1" presStyleCnt="3">
        <dgm:presLayoutVars>
          <dgm:chMax val="0"/>
          <dgm:bulletEnabled val="1"/>
        </dgm:presLayoutVars>
      </dgm:prSet>
      <dgm:spPr/>
    </dgm:pt>
    <dgm:pt modelId="{A7B2130C-1D33-4FB1-AF54-E46092B5A1C7}" type="pres">
      <dgm:prSet presAssocID="{BF601E9D-DA02-42A0-814A-A41489417C05}" presName="spacer" presStyleCnt="0"/>
      <dgm:spPr/>
    </dgm:pt>
    <dgm:pt modelId="{EC92EB1B-9E95-4060-85FF-8E33FDD7A199}" type="pres">
      <dgm:prSet presAssocID="{58A48F50-0EFA-4E54-B967-4A719C478D6A}" presName="parentText" presStyleLbl="node1" presStyleIdx="2" presStyleCnt="3">
        <dgm:presLayoutVars>
          <dgm:chMax val="0"/>
          <dgm:bulletEnabled val="1"/>
        </dgm:presLayoutVars>
      </dgm:prSet>
      <dgm:spPr/>
    </dgm:pt>
  </dgm:ptLst>
  <dgm:cxnLst>
    <dgm:cxn modelId="{0CDCB707-DDC5-45D7-89A1-F83C75A2A622}" srcId="{B7553347-329C-40BA-8580-4ED035CFB1A4}" destId="{E9F105A8-25CE-4891-8741-0ADBB7FD285A}" srcOrd="1" destOrd="0" parTransId="{D226B863-8E45-4108-8E9C-93F4D5B2CFEC}" sibTransId="{BF601E9D-DA02-42A0-814A-A41489417C05}"/>
    <dgm:cxn modelId="{EFB6A444-DA86-4876-A663-24B4A53D120C}" type="presOf" srcId="{E9F105A8-25CE-4891-8741-0ADBB7FD285A}" destId="{8B18E6E3-2E0D-46E2-8AC4-773ED911C0D6}" srcOrd="0" destOrd="0" presId="urn:microsoft.com/office/officeart/2005/8/layout/vList2"/>
    <dgm:cxn modelId="{0F6E1AC7-342F-47BD-8DFA-D578264CCDE3}" type="presOf" srcId="{7AF756AF-8C9B-4B22-A463-B0BCC1C80C9F}" destId="{719E72B2-9502-48B1-AD6F-9C2C6620B2A7}" srcOrd="0" destOrd="0" presId="urn:microsoft.com/office/officeart/2005/8/layout/vList2"/>
    <dgm:cxn modelId="{D173D3CB-9DB1-43BD-939D-97D2E2F11FE2}" type="presOf" srcId="{B7553347-329C-40BA-8580-4ED035CFB1A4}" destId="{2EB008E0-8365-4E43-AD8F-CB13E5B20802}" srcOrd="0" destOrd="0" presId="urn:microsoft.com/office/officeart/2005/8/layout/vList2"/>
    <dgm:cxn modelId="{5DA198D4-7CE7-42BB-ADEB-56F2DDB5DBCC}" srcId="{B7553347-329C-40BA-8580-4ED035CFB1A4}" destId="{7AF756AF-8C9B-4B22-A463-B0BCC1C80C9F}" srcOrd="0" destOrd="0" parTransId="{28947D7B-905E-46A4-AD27-5F7A6791C609}" sibTransId="{68D762E2-01B9-46A6-8938-F693031B29C7}"/>
    <dgm:cxn modelId="{C5E630E9-B6EB-4C47-B320-0A9BA5453204}" type="presOf" srcId="{58A48F50-0EFA-4E54-B967-4A719C478D6A}" destId="{EC92EB1B-9E95-4060-85FF-8E33FDD7A199}" srcOrd="0" destOrd="0" presId="urn:microsoft.com/office/officeart/2005/8/layout/vList2"/>
    <dgm:cxn modelId="{85784EFF-F85A-4E07-8F6E-3F0DD0DFA73A}" srcId="{B7553347-329C-40BA-8580-4ED035CFB1A4}" destId="{58A48F50-0EFA-4E54-B967-4A719C478D6A}" srcOrd="2" destOrd="0" parTransId="{60419784-5AB4-476D-BE20-BB5D8AC6C882}" sibTransId="{CA96A057-FD33-4D87-AEE0-5161EAC438DB}"/>
    <dgm:cxn modelId="{1CFCBEAA-175F-4E27-B044-BAC75614289B}" type="presParOf" srcId="{2EB008E0-8365-4E43-AD8F-CB13E5B20802}" destId="{719E72B2-9502-48B1-AD6F-9C2C6620B2A7}" srcOrd="0" destOrd="0" presId="urn:microsoft.com/office/officeart/2005/8/layout/vList2"/>
    <dgm:cxn modelId="{111C2937-CB6E-405A-89EC-974872B10EF8}" type="presParOf" srcId="{2EB008E0-8365-4E43-AD8F-CB13E5B20802}" destId="{F585B01B-9BFD-4196-8D78-385455A6759E}" srcOrd="1" destOrd="0" presId="urn:microsoft.com/office/officeart/2005/8/layout/vList2"/>
    <dgm:cxn modelId="{65C7A45C-8A5A-42C9-9A4C-DAFB5D14B4E9}" type="presParOf" srcId="{2EB008E0-8365-4E43-AD8F-CB13E5B20802}" destId="{8B18E6E3-2E0D-46E2-8AC4-773ED911C0D6}" srcOrd="2" destOrd="0" presId="urn:microsoft.com/office/officeart/2005/8/layout/vList2"/>
    <dgm:cxn modelId="{23F1E16F-F03D-4378-A5E6-8E6591037450}" type="presParOf" srcId="{2EB008E0-8365-4E43-AD8F-CB13E5B20802}" destId="{A7B2130C-1D33-4FB1-AF54-E46092B5A1C7}" srcOrd="3" destOrd="0" presId="urn:microsoft.com/office/officeart/2005/8/layout/vList2"/>
    <dgm:cxn modelId="{987D2F89-8BA8-4E26-B857-8D33C6473D71}" type="presParOf" srcId="{2EB008E0-8365-4E43-AD8F-CB13E5B20802}" destId="{EC92EB1B-9E95-4060-85FF-8E33FDD7A19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FB7F97-9A0E-4F9E-ADB3-FE6C176238D1}" type="doc">
      <dgm:prSet loTypeId="urn:microsoft.com/office/officeart/2016/7/layout/VerticalSolidActionList" loCatId="List" qsTypeId="urn:microsoft.com/office/officeart/2005/8/quickstyle/simple4" qsCatId="simple" csTypeId="urn:microsoft.com/office/officeart/2005/8/colors/colorful2" csCatId="colorful" phldr="1"/>
      <dgm:spPr/>
      <dgm:t>
        <a:bodyPr/>
        <a:lstStyle/>
        <a:p>
          <a:endParaRPr lang="en-US"/>
        </a:p>
      </dgm:t>
    </dgm:pt>
    <dgm:pt modelId="{9005A925-A558-4521-A43C-1316411C2A8D}">
      <dgm:prSet/>
      <dgm:spPr/>
      <dgm:t>
        <a:bodyPr/>
        <a:lstStyle/>
        <a:p>
          <a:r>
            <a:rPr lang="en-US"/>
            <a:t>Make</a:t>
          </a:r>
        </a:p>
      </dgm:t>
    </dgm:pt>
    <dgm:pt modelId="{DA25BD39-F51B-4DB5-97E2-C6EA59B3B137}" type="parTrans" cxnId="{EBBC213F-4F48-4D71-8601-29EF570F4426}">
      <dgm:prSet/>
      <dgm:spPr/>
      <dgm:t>
        <a:bodyPr/>
        <a:lstStyle/>
        <a:p>
          <a:endParaRPr lang="en-US"/>
        </a:p>
      </dgm:t>
    </dgm:pt>
    <dgm:pt modelId="{791E534D-1A3C-4434-B3C2-0880CB06960E}" type="sibTrans" cxnId="{EBBC213F-4F48-4D71-8601-29EF570F4426}">
      <dgm:prSet/>
      <dgm:spPr/>
      <dgm:t>
        <a:bodyPr/>
        <a:lstStyle/>
        <a:p>
          <a:endParaRPr lang="en-US"/>
        </a:p>
      </dgm:t>
    </dgm:pt>
    <dgm:pt modelId="{216365AC-51EA-4DD0-B2DE-80F4BC34C764}">
      <dgm:prSet/>
      <dgm:spPr/>
      <dgm:t>
        <a:bodyPr/>
        <a:lstStyle/>
        <a:p>
          <a:r>
            <a:rPr lang="en-US"/>
            <a:t>provisions for self identification when data is collected by on-line methods </a:t>
          </a:r>
        </a:p>
      </dgm:t>
    </dgm:pt>
    <dgm:pt modelId="{22A6453D-D521-449C-AEEE-C70838317D01}" type="parTrans" cxnId="{FF634E50-ED2D-4063-AFC0-ECD62CA8EA3E}">
      <dgm:prSet/>
      <dgm:spPr/>
      <dgm:t>
        <a:bodyPr/>
        <a:lstStyle/>
        <a:p>
          <a:endParaRPr lang="en-US"/>
        </a:p>
      </dgm:t>
    </dgm:pt>
    <dgm:pt modelId="{8D000A13-9174-444C-B815-2723646D48C1}" type="sibTrans" cxnId="{FF634E50-ED2D-4063-AFC0-ECD62CA8EA3E}">
      <dgm:prSet/>
      <dgm:spPr/>
      <dgm:t>
        <a:bodyPr/>
        <a:lstStyle/>
        <a:p>
          <a:endParaRPr lang="en-US"/>
        </a:p>
      </dgm:t>
    </dgm:pt>
    <dgm:pt modelId="{BE756FCC-E111-459E-A748-26368226F481}">
      <dgm:prSet/>
      <dgm:spPr/>
      <dgm:t>
        <a:bodyPr/>
        <a:lstStyle/>
        <a:p>
          <a:r>
            <a:rPr lang="en-US"/>
            <a:t>Collect</a:t>
          </a:r>
        </a:p>
      </dgm:t>
    </dgm:pt>
    <dgm:pt modelId="{26F4F0D3-1F4E-4857-A25D-D19A06164F8A}" type="parTrans" cxnId="{CBA54193-6A3A-426B-82DA-869C93C62F29}">
      <dgm:prSet/>
      <dgm:spPr/>
      <dgm:t>
        <a:bodyPr/>
        <a:lstStyle/>
        <a:p>
          <a:endParaRPr lang="en-US"/>
        </a:p>
      </dgm:t>
    </dgm:pt>
    <dgm:pt modelId="{F991060A-314F-416A-80D1-8A48E33DB7EC}" type="sibTrans" cxnId="{CBA54193-6A3A-426B-82DA-869C93C62F29}">
      <dgm:prSet/>
      <dgm:spPr/>
      <dgm:t>
        <a:bodyPr/>
        <a:lstStyle/>
        <a:p>
          <a:endParaRPr lang="en-US"/>
        </a:p>
      </dgm:t>
    </dgm:pt>
    <dgm:pt modelId="{72E7B9DF-3BD1-40AB-8B93-1C82991DA4A1}">
      <dgm:prSet/>
      <dgm:spPr/>
      <dgm:t>
        <a:bodyPr/>
        <a:lstStyle/>
        <a:p>
          <a:r>
            <a:rPr lang="en-US"/>
            <a:t>and keep data as specified in the program regulations, instructions, and policies.</a:t>
          </a:r>
        </a:p>
      </dgm:t>
    </dgm:pt>
    <dgm:pt modelId="{A41DF2E2-F662-42F7-B3C9-47B244D67A38}" type="parTrans" cxnId="{71A7716E-7D22-4B91-8197-685BA579FFA9}">
      <dgm:prSet/>
      <dgm:spPr/>
      <dgm:t>
        <a:bodyPr/>
        <a:lstStyle/>
        <a:p>
          <a:endParaRPr lang="en-US"/>
        </a:p>
      </dgm:t>
    </dgm:pt>
    <dgm:pt modelId="{9769AB55-A140-469C-B62C-74995CC5D3FC}" type="sibTrans" cxnId="{71A7716E-7D22-4B91-8197-685BA579FFA9}">
      <dgm:prSet/>
      <dgm:spPr/>
      <dgm:t>
        <a:bodyPr/>
        <a:lstStyle/>
        <a:p>
          <a:endParaRPr lang="en-US"/>
        </a:p>
      </dgm:t>
    </dgm:pt>
    <dgm:pt modelId="{B1E83AB0-6A94-43B4-8C5E-0D5B61DBD728}">
      <dgm:prSet/>
      <dgm:spPr/>
      <dgm:t>
        <a:bodyPr/>
        <a:lstStyle/>
        <a:p>
          <a:r>
            <a:rPr lang="en-US"/>
            <a:t>Retain</a:t>
          </a:r>
        </a:p>
      </dgm:t>
    </dgm:pt>
    <dgm:pt modelId="{5448DB83-E1F2-40BE-A7AC-1EC4DEB6F768}" type="parTrans" cxnId="{6D1D37AB-3DEB-430A-B2D6-A9B6B2E3D567}">
      <dgm:prSet/>
      <dgm:spPr/>
      <dgm:t>
        <a:bodyPr/>
        <a:lstStyle/>
        <a:p>
          <a:endParaRPr lang="en-US"/>
        </a:p>
      </dgm:t>
    </dgm:pt>
    <dgm:pt modelId="{F4320708-36E4-4D5A-AFCB-22E2B4EE8363}" type="sibTrans" cxnId="{6D1D37AB-3DEB-430A-B2D6-A9B6B2E3D567}">
      <dgm:prSet/>
      <dgm:spPr/>
      <dgm:t>
        <a:bodyPr/>
        <a:lstStyle/>
        <a:p>
          <a:endParaRPr lang="en-US"/>
        </a:p>
      </dgm:t>
    </dgm:pt>
    <dgm:pt modelId="{31965D20-20FA-4EB1-8C25-A558B2D20907}">
      <dgm:prSet/>
      <dgm:spPr/>
      <dgm:t>
        <a:bodyPr/>
        <a:lstStyle/>
        <a:p>
          <a:r>
            <a:rPr lang="en-US"/>
            <a:t>records for current year and 3 previous</a:t>
          </a:r>
        </a:p>
      </dgm:t>
    </dgm:pt>
    <dgm:pt modelId="{29D80C70-5F70-4175-9F8C-17E2900AB267}" type="parTrans" cxnId="{3DDA8C22-8281-48D4-BBF5-CFB623E7FF56}">
      <dgm:prSet/>
      <dgm:spPr/>
      <dgm:t>
        <a:bodyPr/>
        <a:lstStyle/>
        <a:p>
          <a:endParaRPr lang="en-US"/>
        </a:p>
      </dgm:t>
    </dgm:pt>
    <dgm:pt modelId="{5A1F151A-C8F7-4477-A093-9490AAC77CE3}" type="sibTrans" cxnId="{3DDA8C22-8281-48D4-BBF5-CFB623E7FF56}">
      <dgm:prSet/>
      <dgm:spPr/>
      <dgm:t>
        <a:bodyPr/>
        <a:lstStyle/>
        <a:p>
          <a:endParaRPr lang="en-US"/>
        </a:p>
      </dgm:t>
    </dgm:pt>
    <dgm:pt modelId="{F090B609-F563-47DD-A418-00472865CF2A}">
      <dgm:prSet/>
      <dgm:spPr/>
      <dgm:t>
        <a:bodyPr/>
        <a:lstStyle/>
        <a:p>
          <a:r>
            <a:rPr lang="en-US"/>
            <a:t>Restrict</a:t>
          </a:r>
        </a:p>
      </dgm:t>
    </dgm:pt>
    <dgm:pt modelId="{7632E9D0-AA04-4EFF-9941-C47F16DC577D}" type="parTrans" cxnId="{AE9100F0-2328-431C-9EBD-274D81CA3EFD}">
      <dgm:prSet/>
      <dgm:spPr/>
      <dgm:t>
        <a:bodyPr/>
        <a:lstStyle/>
        <a:p>
          <a:endParaRPr lang="en-US"/>
        </a:p>
      </dgm:t>
    </dgm:pt>
    <dgm:pt modelId="{B3936590-A162-4072-9F97-D667974591E4}" type="sibTrans" cxnId="{AE9100F0-2328-431C-9EBD-274D81CA3EFD}">
      <dgm:prSet/>
      <dgm:spPr/>
      <dgm:t>
        <a:bodyPr/>
        <a:lstStyle/>
        <a:p>
          <a:endParaRPr lang="en-US"/>
        </a:p>
      </dgm:t>
    </dgm:pt>
    <dgm:pt modelId="{4D8F76F5-2821-410E-B7B8-CA7018FE08F9}">
      <dgm:prSet/>
      <dgm:spPr/>
      <dgm:t>
        <a:bodyPr/>
        <a:lstStyle/>
        <a:p>
          <a:r>
            <a:rPr lang="en-US"/>
            <a:t>data access to authorized personnel only.</a:t>
          </a:r>
        </a:p>
      </dgm:t>
    </dgm:pt>
    <dgm:pt modelId="{42545C89-F87B-4330-9B29-B02FACA3314C}" type="parTrans" cxnId="{319A7C9C-3E58-4938-BFE6-A18824FB283F}">
      <dgm:prSet/>
      <dgm:spPr/>
      <dgm:t>
        <a:bodyPr/>
        <a:lstStyle/>
        <a:p>
          <a:endParaRPr lang="en-US"/>
        </a:p>
      </dgm:t>
    </dgm:pt>
    <dgm:pt modelId="{E952A94E-CED5-4CF8-AF97-6B12C1E5CCA1}" type="sibTrans" cxnId="{319A7C9C-3E58-4938-BFE6-A18824FB283F}">
      <dgm:prSet/>
      <dgm:spPr/>
      <dgm:t>
        <a:bodyPr/>
        <a:lstStyle/>
        <a:p>
          <a:endParaRPr lang="en-US"/>
        </a:p>
      </dgm:t>
    </dgm:pt>
    <dgm:pt modelId="{CCE54C38-2BDF-4209-8271-B7CB67E8B23B}">
      <dgm:prSet/>
      <dgm:spPr/>
      <dgm:t>
        <a:bodyPr/>
        <a:lstStyle/>
        <a:p>
          <a:r>
            <a:rPr lang="en-US"/>
            <a:t>Submit</a:t>
          </a:r>
        </a:p>
      </dgm:t>
    </dgm:pt>
    <dgm:pt modelId="{38F8058C-3053-46E8-93F7-EA5B6F753726}" type="parTrans" cxnId="{252616DC-4D74-48DC-8CE3-00D32EFC03C0}">
      <dgm:prSet/>
      <dgm:spPr/>
      <dgm:t>
        <a:bodyPr/>
        <a:lstStyle/>
        <a:p>
          <a:endParaRPr lang="en-US"/>
        </a:p>
      </dgm:t>
    </dgm:pt>
    <dgm:pt modelId="{98EE397B-6F5F-48BD-8045-F496DCD5D8A1}" type="sibTrans" cxnId="{252616DC-4D74-48DC-8CE3-00D32EFC03C0}">
      <dgm:prSet/>
      <dgm:spPr/>
      <dgm:t>
        <a:bodyPr/>
        <a:lstStyle/>
        <a:p>
          <a:endParaRPr lang="en-US"/>
        </a:p>
      </dgm:t>
    </dgm:pt>
    <dgm:pt modelId="{72C56169-425B-4EC2-B2E0-91B573E1FEBB}">
      <dgm:prSet/>
      <dgm:spPr/>
      <dgm:t>
        <a:bodyPr/>
        <a:lstStyle/>
        <a:p>
          <a:r>
            <a:rPr lang="en-US"/>
            <a:t>as requested to Food and Nutrition Service (FNS)</a:t>
          </a:r>
        </a:p>
      </dgm:t>
    </dgm:pt>
    <dgm:pt modelId="{DBC5838E-2B4D-41D0-A69E-3E63EB4B9A6C}" type="parTrans" cxnId="{F8D146ED-11D0-4517-BA01-4AC997D54A2F}">
      <dgm:prSet/>
      <dgm:spPr/>
      <dgm:t>
        <a:bodyPr/>
        <a:lstStyle/>
        <a:p>
          <a:endParaRPr lang="en-US"/>
        </a:p>
      </dgm:t>
    </dgm:pt>
    <dgm:pt modelId="{E7445574-2FE7-4E3A-AF7B-D72F234C01AD}" type="sibTrans" cxnId="{F8D146ED-11D0-4517-BA01-4AC997D54A2F}">
      <dgm:prSet/>
      <dgm:spPr/>
      <dgm:t>
        <a:bodyPr/>
        <a:lstStyle/>
        <a:p>
          <a:endParaRPr lang="en-US"/>
        </a:p>
      </dgm:t>
    </dgm:pt>
    <dgm:pt modelId="{E40F4716-8C6D-4DB5-8E0E-D82EB36BBFD4}" type="pres">
      <dgm:prSet presAssocID="{E8FB7F97-9A0E-4F9E-ADB3-FE6C176238D1}" presName="Name0" presStyleCnt="0">
        <dgm:presLayoutVars>
          <dgm:dir/>
          <dgm:animLvl val="lvl"/>
          <dgm:resizeHandles val="exact"/>
        </dgm:presLayoutVars>
      </dgm:prSet>
      <dgm:spPr/>
    </dgm:pt>
    <dgm:pt modelId="{82FF1C3F-14CD-4C9C-8A7A-B78DE16A9157}" type="pres">
      <dgm:prSet presAssocID="{9005A925-A558-4521-A43C-1316411C2A8D}" presName="linNode" presStyleCnt="0"/>
      <dgm:spPr/>
    </dgm:pt>
    <dgm:pt modelId="{64B29F13-35DB-430D-A843-DD37A8309DD8}" type="pres">
      <dgm:prSet presAssocID="{9005A925-A558-4521-A43C-1316411C2A8D}" presName="parentText" presStyleLbl="alignNode1" presStyleIdx="0" presStyleCnt="5">
        <dgm:presLayoutVars>
          <dgm:chMax val="1"/>
          <dgm:bulletEnabled/>
        </dgm:presLayoutVars>
      </dgm:prSet>
      <dgm:spPr/>
    </dgm:pt>
    <dgm:pt modelId="{2A18B493-3B29-4327-8A5A-EE1541BBDB8A}" type="pres">
      <dgm:prSet presAssocID="{9005A925-A558-4521-A43C-1316411C2A8D}" presName="descendantText" presStyleLbl="alignAccFollowNode1" presStyleIdx="0" presStyleCnt="5">
        <dgm:presLayoutVars>
          <dgm:bulletEnabled/>
        </dgm:presLayoutVars>
      </dgm:prSet>
      <dgm:spPr/>
    </dgm:pt>
    <dgm:pt modelId="{A6D0253E-20D7-46F8-BC68-B6CB5F22636E}" type="pres">
      <dgm:prSet presAssocID="{791E534D-1A3C-4434-B3C2-0880CB06960E}" presName="sp" presStyleCnt="0"/>
      <dgm:spPr/>
    </dgm:pt>
    <dgm:pt modelId="{0129EDE4-3B66-44F0-9F99-93FEE3FD6B25}" type="pres">
      <dgm:prSet presAssocID="{BE756FCC-E111-459E-A748-26368226F481}" presName="linNode" presStyleCnt="0"/>
      <dgm:spPr/>
    </dgm:pt>
    <dgm:pt modelId="{044650B4-94FC-4F70-8C5C-7464426F0929}" type="pres">
      <dgm:prSet presAssocID="{BE756FCC-E111-459E-A748-26368226F481}" presName="parentText" presStyleLbl="alignNode1" presStyleIdx="1" presStyleCnt="5">
        <dgm:presLayoutVars>
          <dgm:chMax val="1"/>
          <dgm:bulletEnabled/>
        </dgm:presLayoutVars>
      </dgm:prSet>
      <dgm:spPr/>
    </dgm:pt>
    <dgm:pt modelId="{4FB11042-545F-4BB7-BCF5-1A70FCB7C125}" type="pres">
      <dgm:prSet presAssocID="{BE756FCC-E111-459E-A748-26368226F481}" presName="descendantText" presStyleLbl="alignAccFollowNode1" presStyleIdx="1" presStyleCnt="5">
        <dgm:presLayoutVars>
          <dgm:bulletEnabled/>
        </dgm:presLayoutVars>
      </dgm:prSet>
      <dgm:spPr/>
    </dgm:pt>
    <dgm:pt modelId="{A27CECF4-F383-4E2A-8D2A-805FD64CBA11}" type="pres">
      <dgm:prSet presAssocID="{F991060A-314F-416A-80D1-8A48E33DB7EC}" presName="sp" presStyleCnt="0"/>
      <dgm:spPr/>
    </dgm:pt>
    <dgm:pt modelId="{F0109AEB-EFF5-4C7D-8936-6DCB45855685}" type="pres">
      <dgm:prSet presAssocID="{B1E83AB0-6A94-43B4-8C5E-0D5B61DBD728}" presName="linNode" presStyleCnt="0"/>
      <dgm:spPr/>
    </dgm:pt>
    <dgm:pt modelId="{C60CBBBA-A5F5-426F-9A86-05B6108105F6}" type="pres">
      <dgm:prSet presAssocID="{B1E83AB0-6A94-43B4-8C5E-0D5B61DBD728}" presName="parentText" presStyleLbl="alignNode1" presStyleIdx="2" presStyleCnt="5">
        <dgm:presLayoutVars>
          <dgm:chMax val="1"/>
          <dgm:bulletEnabled/>
        </dgm:presLayoutVars>
      </dgm:prSet>
      <dgm:spPr/>
    </dgm:pt>
    <dgm:pt modelId="{DE25B478-0A42-4E54-B181-B39A285D9E97}" type="pres">
      <dgm:prSet presAssocID="{B1E83AB0-6A94-43B4-8C5E-0D5B61DBD728}" presName="descendantText" presStyleLbl="alignAccFollowNode1" presStyleIdx="2" presStyleCnt="5">
        <dgm:presLayoutVars>
          <dgm:bulletEnabled/>
        </dgm:presLayoutVars>
      </dgm:prSet>
      <dgm:spPr/>
    </dgm:pt>
    <dgm:pt modelId="{DCCADFA1-841A-4F4A-8D9C-34E0BCE8AABE}" type="pres">
      <dgm:prSet presAssocID="{F4320708-36E4-4D5A-AFCB-22E2B4EE8363}" presName="sp" presStyleCnt="0"/>
      <dgm:spPr/>
    </dgm:pt>
    <dgm:pt modelId="{2801BE7C-55CD-47A6-9ECA-4480EA2C545B}" type="pres">
      <dgm:prSet presAssocID="{F090B609-F563-47DD-A418-00472865CF2A}" presName="linNode" presStyleCnt="0"/>
      <dgm:spPr/>
    </dgm:pt>
    <dgm:pt modelId="{2E112236-CD16-476E-8486-B70AB887098C}" type="pres">
      <dgm:prSet presAssocID="{F090B609-F563-47DD-A418-00472865CF2A}" presName="parentText" presStyleLbl="alignNode1" presStyleIdx="3" presStyleCnt="5">
        <dgm:presLayoutVars>
          <dgm:chMax val="1"/>
          <dgm:bulletEnabled/>
        </dgm:presLayoutVars>
      </dgm:prSet>
      <dgm:spPr/>
    </dgm:pt>
    <dgm:pt modelId="{C0C11F21-8256-4E60-B959-277901DD4E90}" type="pres">
      <dgm:prSet presAssocID="{F090B609-F563-47DD-A418-00472865CF2A}" presName="descendantText" presStyleLbl="alignAccFollowNode1" presStyleIdx="3" presStyleCnt="5">
        <dgm:presLayoutVars>
          <dgm:bulletEnabled/>
        </dgm:presLayoutVars>
      </dgm:prSet>
      <dgm:spPr/>
    </dgm:pt>
    <dgm:pt modelId="{2FAA20A3-9AB8-4AC5-93AC-CEED5EDAA8AE}" type="pres">
      <dgm:prSet presAssocID="{B3936590-A162-4072-9F97-D667974591E4}" presName="sp" presStyleCnt="0"/>
      <dgm:spPr/>
    </dgm:pt>
    <dgm:pt modelId="{F211C5BF-6CF4-4F5E-8BE5-0DEABEF67692}" type="pres">
      <dgm:prSet presAssocID="{CCE54C38-2BDF-4209-8271-B7CB67E8B23B}" presName="linNode" presStyleCnt="0"/>
      <dgm:spPr/>
    </dgm:pt>
    <dgm:pt modelId="{C2E07F17-C354-489D-89EF-B6C24C32FB57}" type="pres">
      <dgm:prSet presAssocID="{CCE54C38-2BDF-4209-8271-B7CB67E8B23B}" presName="parentText" presStyleLbl="alignNode1" presStyleIdx="4" presStyleCnt="5">
        <dgm:presLayoutVars>
          <dgm:chMax val="1"/>
          <dgm:bulletEnabled/>
        </dgm:presLayoutVars>
      </dgm:prSet>
      <dgm:spPr/>
    </dgm:pt>
    <dgm:pt modelId="{44CBC10F-EACE-48DA-BA07-A6AFFE3584BA}" type="pres">
      <dgm:prSet presAssocID="{CCE54C38-2BDF-4209-8271-B7CB67E8B23B}" presName="descendantText" presStyleLbl="alignAccFollowNode1" presStyleIdx="4" presStyleCnt="5">
        <dgm:presLayoutVars>
          <dgm:bulletEnabled/>
        </dgm:presLayoutVars>
      </dgm:prSet>
      <dgm:spPr/>
    </dgm:pt>
  </dgm:ptLst>
  <dgm:cxnLst>
    <dgm:cxn modelId="{E2198409-72E6-4EE3-A119-105E3613E9CF}" type="presOf" srcId="{9005A925-A558-4521-A43C-1316411C2A8D}" destId="{64B29F13-35DB-430D-A843-DD37A8309DD8}" srcOrd="0" destOrd="0" presId="urn:microsoft.com/office/officeart/2016/7/layout/VerticalSolidActionList"/>
    <dgm:cxn modelId="{49FB710C-8665-44D8-AABC-DAEE0A067348}" type="presOf" srcId="{72C56169-425B-4EC2-B2E0-91B573E1FEBB}" destId="{44CBC10F-EACE-48DA-BA07-A6AFFE3584BA}" srcOrd="0" destOrd="0" presId="urn:microsoft.com/office/officeart/2016/7/layout/VerticalSolidActionList"/>
    <dgm:cxn modelId="{86906615-D58A-4D37-8A0A-083810F9D6D9}" type="presOf" srcId="{B1E83AB0-6A94-43B4-8C5E-0D5B61DBD728}" destId="{C60CBBBA-A5F5-426F-9A86-05B6108105F6}" srcOrd="0" destOrd="0" presId="urn:microsoft.com/office/officeart/2016/7/layout/VerticalSolidActionList"/>
    <dgm:cxn modelId="{3DDA8C22-8281-48D4-BBF5-CFB623E7FF56}" srcId="{B1E83AB0-6A94-43B4-8C5E-0D5B61DBD728}" destId="{31965D20-20FA-4EB1-8C25-A558B2D20907}" srcOrd="0" destOrd="0" parTransId="{29D80C70-5F70-4175-9F8C-17E2900AB267}" sibTransId="{5A1F151A-C8F7-4477-A093-9490AAC77CE3}"/>
    <dgm:cxn modelId="{EBBC213F-4F48-4D71-8601-29EF570F4426}" srcId="{E8FB7F97-9A0E-4F9E-ADB3-FE6C176238D1}" destId="{9005A925-A558-4521-A43C-1316411C2A8D}" srcOrd="0" destOrd="0" parTransId="{DA25BD39-F51B-4DB5-97E2-C6EA59B3B137}" sibTransId="{791E534D-1A3C-4434-B3C2-0880CB06960E}"/>
    <dgm:cxn modelId="{3F059240-2D24-47FA-8D42-A1DD044D64ED}" type="presOf" srcId="{4D8F76F5-2821-410E-B7B8-CA7018FE08F9}" destId="{C0C11F21-8256-4E60-B959-277901DD4E90}" srcOrd="0" destOrd="0" presId="urn:microsoft.com/office/officeart/2016/7/layout/VerticalSolidActionList"/>
    <dgm:cxn modelId="{71A7716E-7D22-4B91-8197-685BA579FFA9}" srcId="{BE756FCC-E111-459E-A748-26368226F481}" destId="{72E7B9DF-3BD1-40AB-8B93-1C82991DA4A1}" srcOrd="0" destOrd="0" parTransId="{A41DF2E2-F662-42F7-B3C9-47B244D67A38}" sibTransId="{9769AB55-A140-469C-B62C-74995CC5D3FC}"/>
    <dgm:cxn modelId="{FF634E50-ED2D-4063-AFC0-ECD62CA8EA3E}" srcId="{9005A925-A558-4521-A43C-1316411C2A8D}" destId="{216365AC-51EA-4DD0-B2DE-80F4BC34C764}" srcOrd="0" destOrd="0" parTransId="{22A6453D-D521-449C-AEEE-C70838317D01}" sibTransId="{8D000A13-9174-444C-B815-2723646D48C1}"/>
    <dgm:cxn modelId="{CBA54193-6A3A-426B-82DA-869C93C62F29}" srcId="{E8FB7F97-9A0E-4F9E-ADB3-FE6C176238D1}" destId="{BE756FCC-E111-459E-A748-26368226F481}" srcOrd="1" destOrd="0" parTransId="{26F4F0D3-1F4E-4857-A25D-D19A06164F8A}" sibTransId="{F991060A-314F-416A-80D1-8A48E33DB7EC}"/>
    <dgm:cxn modelId="{319A7C9C-3E58-4938-BFE6-A18824FB283F}" srcId="{F090B609-F563-47DD-A418-00472865CF2A}" destId="{4D8F76F5-2821-410E-B7B8-CA7018FE08F9}" srcOrd="0" destOrd="0" parTransId="{42545C89-F87B-4330-9B29-B02FACA3314C}" sibTransId="{E952A94E-CED5-4CF8-AF97-6B12C1E5CCA1}"/>
    <dgm:cxn modelId="{37C017A0-1CB0-40CA-9E55-D4C0E0788E20}" type="presOf" srcId="{BE756FCC-E111-459E-A748-26368226F481}" destId="{044650B4-94FC-4F70-8C5C-7464426F0929}" srcOrd="0" destOrd="0" presId="urn:microsoft.com/office/officeart/2016/7/layout/VerticalSolidActionList"/>
    <dgm:cxn modelId="{9307D1A6-14CB-4A74-AF83-E6901A4E9A1F}" type="presOf" srcId="{F090B609-F563-47DD-A418-00472865CF2A}" destId="{2E112236-CD16-476E-8486-B70AB887098C}" srcOrd="0" destOrd="0" presId="urn:microsoft.com/office/officeart/2016/7/layout/VerticalSolidActionList"/>
    <dgm:cxn modelId="{040C2DA9-CDF7-43CC-8E16-984D8E4E64C4}" type="presOf" srcId="{72E7B9DF-3BD1-40AB-8B93-1C82991DA4A1}" destId="{4FB11042-545F-4BB7-BCF5-1A70FCB7C125}" srcOrd="0" destOrd="0" presId="urn:microsoft.com/office/officeart/2016/7/layout/VerticalSolidActionList"/>
    <dgm:cxn modelId="{6D1D37AB-3DEB-430A-B2D6-A9B6B2E3D567}" srcId="{E8FB7F97-9A0E-4F9E-ADB3-FE6C176238D1}" destId="{B1E83AB0-6A94-43B4-8C5E-0D5B61DBD728}" srcOrd="2" destOrd="0" parTransId="{5448DB83-E1F2-40BE-A7AC-1EC4DEB6F768}" sibTransId="{F4320708-36E4-4D5A-AFCB-22E2B4EE8363}"/>
    <dgm:cxn modelId="{05D61CC1-C2BF-45C9-B702-7DA45F32D56D}" type="presOf" srcId="{E8FB7F97-9A0E-4F9E-ADB3-FE6C176238D1}" destId="{E40F4716-8C6D-4DB5-8E0E-D82EB36BBFD4}" srcOrd="0" destOrd="0" presId="urn:microsoft.com/office/officeart/2016/7/layout/VerticalSolidActionList"/>
    <dgm:cxn modelId="{E6D827D5-EB5E-45C3-9653-6E51A96CC623}" type="presOf" srcId="{31965D20-20FA-4EB1-8C25-A558B2D20907}" destId="{DE25B478-0A42-4E54-B181-B39A285D9E97}" srcOrd="0" destOrd="0" presId="urn:microsoft.com/office/officeart/2016/7/layout/VerticalSolidActionList"/>
    <dgm:cxn modelId="{252616DC-4D74-48DC-8CE3-00D32EFC03C0}" srcId="{E8FB7F97-9A0E-4F9E-ADB3-FE6C176238D1}" destId="{CCE54C38-2BDF-4209-8271-B7CB67E8B23B}" srcOrd="4" destOrd="0" parTransId="{38F8058C-3053-46E8-93F7-EA5B6F753726}" sibTransId="{98EE397B-6F5F-48BD-8045-F496DCD5D8A1}"/>
    <dgm:cxn modelId="{EF4715EA-09D8-468E-ADC4-FFAC83E0DDDB}" type="presOf" srcId="{216365AC-51EA-4DD0-B2DE-80F4BC34C764}" destId="{2A18B493-3B29-4327-8A5A-EE1541BBDB8A}" srcOrd="0" destOrd="0" presId="urn:microsoft.com/office/officeart/2016/7/layout/VerticalSolidActionList"/>
    <dgm:cxn modelId="{F8D146ED-11D0-4517-BA01-4AC997D54A2F}" srcId="{CCE54C38-2BDF-4209-8271-B7CB67E8B23B}" destId="{72C56169-425B-4EC2-B2E0-91B573E1FEBB}" srcOrd="0" destOrd="0" parTransId="{DBC5838E-2B4D-41D0-A69E-3E63EB4B9A6C}" sibTransId="{E7445574-2FE7-4E3A-AF7B-D72F234C01AD}"/>
    <dgm:cxn modelId="{AE9100F0-2328-431C-9EBD-274D81CA3EFD}" srcId="{E8FB7F97-9A0E-4F9E-ADB3-FE6C176238D1}" destId="{F090B609-F563-47DD-A418-00472865CF2A}" srcOrd="3" destOrd="0" parTransId="{7632E9D0-AA04-4EFF-9941-C47F16DC577D}" sibTransId="{B3936590-A162-4072-9F97-D667974591E4}"/>
    <dgm:cxn modelId="{A2F146F0-3EF7-4D69-B304-932B034115A4}" type="presOf" srcId="{CCE54C38-2BDF-4209-8271-B7CB67E8B23B}" destId="{C2E07F17-C354-489D-89EF-B6C24C32FB57}" srcOrd="0" destOrd="0" presId="urn:microsoft.com/office/officeart/2016/7/layout/VerticalSolidActionList"/>
    <dgm:cxn modelId="{D264B545-31A9-4726-BE7E-43E071C9A33D}" type="presParOf" srcId="{E40F4716-8C6D-4DB5-8E0E-D82EB36BBFD4}" destId="{82FF1C3F-14CD-4C9C-8A7A-B78DE16A9157}" srcOrd="0" destOrd="0" presId="urn:microsoft.com/office/officeart/2016/7/layout/VerticalSolidActionList"/>
    <dgm:cxn modelId="{4613982E-F121-4EDD-80FF-7E267393DFCB}" type="presParOf" srcId="{82FF1C3F-14CD-4C9C-8A7A-B78DE16A9157}" destId="{64B29F13-35DB-430D-A843-DD37A8309DD8}" srcOrd="0" destOrd="0" presId="urn:microsoft.com/office/officeart/2016/7/layout/VerticalSolidActionList"/>
    <dgm:cxn modelId="{29D960C7-0A93-46A2-8AE3-63B75EDD4CDC}" type="presParOf" srcId="{82FF1C3F-14CD-4C9C-8A7A-B78DE16A9157}" destId="{2A18B493-3B29-4327-8A5A-EE1541BBDB8A}" srcOrd="1" destOrd="0" presId="urn:microsoft.com/office/officeart/2016/7/layout/VerticalSolidActionList"/>
    <dgm:cxn modelId="{8785DCEA-4262-4D52-916A-7FB7FC7FFEEF}" type="presParOf" srcId="{E40F4716-8C6D-4DB5-8E0E-D82EB36BBFD4}" destId="{A6D0253E-20D7-46F8-BC68-B6CB5F22636E}" srcOrd="1" destOrd="0" presId="urn:microsoft.com/office/officeart/2016/7/layout/VerticalSolidActionList"/>
    <dgm:cxn modelId="{12FF7754-64E3-46B7-9D5C-34FD60C5830B}" type="presParOf" srcId="{E40F4716-8C6D-4DB5-8E0E-D82EB36BBFD4}" destId="{0129EDE4-3B66-44F0-9F99-93FEE3FD6B25}" srcOrd="2" destOrd="0" presId="urn:microsoft.com/office/officeart/2016/7/layout/VerticalSolidActionList"/>
    <dgm:cxn modelId="{74A5D274-1250-4608-B1A7-183C833F87BF}" type="presParOf" srcId="{0129EDE4-3B66-44F0-9F99-93FEE3FD6B25}" destId="{044650B4-94FC-4F70-8C5C-7464426F0929}" srcOrd="0" destOrd="0" presId="urn:microsoft.com/office/officeart/2016/7/layout/VerticalSolidActionList"/>
    <dgm:cxn modelId="{9A9BD333-22DA-450E-98D7-B0D89E72202C}" type="presParOf" srcId="{0129EDE4-3B66-44F0-9F99-93FEE3FD6B25}" destId="{4FB11042-545F-4BB7-BCF5-1A70FCB7C125}" srcOrd="1" destOrd="0" presId="urn:microsoft.com/office/officeart/2016/7/layout/VerticalSolidActionList"/>
    <dgm:cxn modelId="{A8C53367-6B19-4B0D-A6E1-6560925DC8CD}" type="presParOf" srcId="{E40F4716-8C6D-4DB5-8E0E-D82EB36BBFD4}" destId="{A27CECF4-F383-4E2A-8D2A-805FD64CBA11}" srcOrd="3" destOrd="0" presId="urn:microsoft.com/office/officeart/2016/7/layout/VerticalSolidActionList"/>
    <dgm:cxn modelId="{45086D79-D4F6-48EC-85A9-90E1F3DCA288}" type="presParOf" srcId="{E40F4716-8C6D-4DB5-8E0E-D82EB36BBFD4}" destId="{F0109AEB-EFF5-4C7D-8936-6DCB45855685}" srcOrd="4" destOrd="0" presId="urn:microsoft.com/office/officeart/2016/7/layout/VerticalSolidActionList"/>
    <dgm:cxn modelId="{FD147BEE-6238-4DE1-AC03-AA53F80C765C}" type="presParOf" srcId="{F0109AEB-EFF5-4C7D-8936-6DCB45855685}" destId="{C60CBBBA-A5F5-426F-9A86-05B6108105F6}" srcOrd="0" destOrd="0" presId="urn:microsoft.com/office/officeart/2016/7/layout/VerticalSolidActionList"/>
    <dgm:cxn modelId="{48D2480F-6725-4666-A0BD-85FE21A11B7D}" type="presParOf" srcId="{F0109AEB-EFF5-4C7D-8936-6DCB45855685}" destId="{DE25B478-0A42-4E54-B181-B39A285D9E97}" srcOrd="1" destOrd="0" presId="urn:microsoft.com/office/officeart/2016/7/layout/VerticalSolidActionList"/>
    <dgm:cxn modelId="{6A0F3AF2-DC7C-4453-B6ED-A73DF62FDF07}" type="presParOf" srcId="{E40F4716-8C6D-4DB5-8E0E-D82EB36BBFD4}" destId="{DCCADFA1-841A-4F4A-8D9C-34E0BCE8AABE}" srcOrd="5" destOrd="0" presId="urn:microsoft.com/office/officeart/2016/7/layout/VerticalSolidActionList"/>
    <dgm:cxn modelId="{A5A95234-59CB-44AB-A727-F1D931B30AC2}" type="presParOf" srcId="{E40F4716-8C6D-4DB5-8E0E-D82EB36BBFD4}" destId="{2801BE7C-55CD-47A6-9ECA-4480EA2C545B}" srcOrd="6" destOrd="0" presId="urn:microsoft.com/office/officeart/2016/7/layout/VerticalSolidActionList"/>
    <dgm:cxn modelId="{11A421AA-11C1-42FC-ACF9-FD0A2BB107E9}" type="presParOf" srcId="{2801BE7C-55CD-47A6-9ECA-4480EA2C545B}" destId="{2E112236-CD16-476E-8486-B70AB887098C}" srcOrd="0" destOrd="0" presId="urn:microsoft.com/office/officeart/2016/7/layout/VerticalSolidActionList"/>
    <dgm:cxn modelId="{D4036515-3458-41F8-824F-B95B4E4CFD67}" type="presParOf" srcId="{2801BE7C-55CD-47A6-9ECA-4480EA2C545B}" destId="{C0C11F21-8256-4E60-B959-277901DD4E90}" srcOrd="1" destOrd="0" presId="urn:microsoft.com/office/officeart/2016/7/layout/VerticalSolidActionList"/>
    <dgm:cxn modelId="{DA85D79C-CD8D-4B9E-AB3E-92C554D90641}" type="presParOf" srcId="{E40F4716-8C6D-4DB5-8E0E-D82EB36BBFD4}" destId="{2FAA20A3-9AB8-4AC5-93AC-CEED5EDAA8AE}" srcOrd="7" destOrd="0" presId="urn:microsoft.com/office/officeart/2016/7/layout/VerticalSolidActionList"/>
    <dgm:cxn modelId="{2EF28943-4D89-4713-A0ED-16A18E9D0562}" type="presParOf" srcId="{E40F4716-8C6D-4DB5-8E0E-D82EB36BBFD4}" destId="{F211C5BF-6CF4-4F5E-8BE5-0DEABEF67692}" srcOrd="8" destOrd="0" presId="urn:microsoft.com/office/officeart/2016/7/layout/VerticalSolidActionList"/>
    <dgm:cxn modelId="{57B8928D-6CCF-431C-A3B1-C9923C2289D5}" type="presParOf" srcId="{F211C5BF-6CF4-4F5E-8BE5-0DEABEF67692}" destId="{C2E07F17-C354-489D-89EF-B6C24C32FB57}" srcOrd="0" destOrd="0" presId="urn:microsoft.com/office/officeart/2016/7/layout/VerticalSolidActionList"/>
    <dgm:cxn modelId="{3A51CAE6-CABD-40DC-8795-C0D66B93C0B6}" type="presParOf" srcId="{F211C5BF-6CF4-4F5E-8BE5-0DEABEF67692}" destId="{44CBC10F-EACE-48DA-BA07-A6AFFE3584BA}"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DC3F0FD-2CF6-472A-89D4-BCBF1C8BEED4}" type="doc">
      <dgm:prSet loTypeId="urn:microsoft.com/office/officeart/2005/8/layout/list1" loCatId="list" qsTypeId="urn:microsoft.com/office/officeart/2005/8/quickstyle/simple4" qsCatId="simple" csTypeId="urn:microsoft.com/office/officeart/2005/8/colors/accent0_3" csCatId="mainScheme"/>
      <dgm:spPr/>
      <dgm:t>
        <a:bodyPr/>
        <a:lstStyle/>
        <a:p>
          <a:endParaRPr lang="en-US"/>
        </a:p>
      </dgm:t>
    </dgm:pt>
    <dgm:pt modelId="{949D9A96-A7F1-4C78-94C9-3916D6B5D766}">
      <dgm:prSet/>
      <dgm:spPr/>
      <dgm:t>
        <a:bodyPr/>
        <a:lstStyle/>
        <a:p>
          <a:r>
            <a:rPr lang="en-US"/>
            <a:t>State agencies review local agencies. </a:t>
          </a:r>
        </a:p>
      </dgm:t>
    </dgm:pt>
    <dgm:pt modelId="{9C3D8724-AA1E-4C4F-9406-B1EAF5F082CA}" type="parTrans" cxnId="{3BCA6D8B-FBC4-4C01-ADF8-572BE274F59C}">
      <dgm:prSet/>
      <dgm:spPr/>
      <dgm:t>
        <a:bodyPr/>
        <a:lstStyle/>
        <a:p>
          <a:endParaRPr lang="en-US"/>
        </a:p>
      </dgm:t>
    </dgm:pt>
    <dgm:pt modelId="{A849D9B5-1AB6-4D44-BC99-A8E1FCBE93C8}" type="sibTrans" cxnId="{3BCA6D8B-FBC4-4C01-ADF8-572BE274F59C}">
      <dgm:prSet/>
      <dgm:spPr/>
      <dgm:t>
        <a:bodyPr/>
        <a:lstStyle/>
        <a:p>
          <a:endParaRPr lang="en-US"/>
        </a:p>
      </dgm:t>
    </dgm:pt>
    <dgm:pt modelId="{727AEE43-4705-45C8-94D5-FE7A63500D00}">
      <dgm:prSet/>
      <dgm:spPr/>
      <dgm:t>
        <a:bodyPr/>
        <a:lstStyle/>
        <a:p>
          <a:r>
            <a:rPr lang="en-US"/>
            <a:t>Local agencies review sub-recipients.</a:t>
          </a:r>
        </a:p>
      </dgm:t>
    </dgm:pt>
    <dgm:pt modelId="{2D0AD639-0032-4151-A105-7472FE2D4813}" type="parTrans" cxnId="{DA7AAC89-56E7-455B-89B5-4717C4F154DC}">
      <dgm:prSet/>
      <dgm:spPr/>
      <dgm:t>
        <a:bodyPr/>
        <a:lstStyle/>
        <a:p>
          <a:endParaRPr lang="en-US"/>
        </a:p>
      </dgm:t>
    </dgm:pt>
    <dgm:pt modelId="{538EB1ED-DEFD-4BD4-9122-C1A06DB5F6FD}" type="sibTrans" cxnId="{DA7AAC89-56E7-455B-89B5-4717C4F154DC}">
      <dgm:prSet/>
      <dgm:spPr/>
      <dgm:t>
        <a:bodyPr/>
        <a:lstStyle/>
        <a:p>
          <a:endParaRPr lang="en-US"/>
        </a:p>
      </dgm:t>
    </dgm:pt>
    <dgm:pt modelId="{E6A105F8-3A4D-40F3-8CA5-217102BC3719}">
      <dgm:prSet/>
      <dgm:spPr/>
      <dgm:t>
        <a:bodyPr/>
        <a:lstStyle/>
        <a:p>
          <a:r>
            <a:rPr lang="en-US"/>
            <a:t>3 types of Reviews</a:t>
          </a:r>
        </a:p>
      </dgm:t>
    </dgm:pt>
    <dgm:pt modelId="{8DF1A7B8-45FC-4838-9F24-61B868F9F4EC}" type="parTrans" cxnId="{245FEE24-D2F2-4AD9-ACA6-2057E1ECE5B4}">
      <dgm:prSet/>
      <dgm:spPr/>
      <dgm:t>
        <a:bodyPr/>
        <a:lstStyle/>
        <a:p>
          <a:endParaRPr lang="en-US"/>
        </a:p>
      </dgm:t>
    </dgm:pt>
    <dgm:pt modelId="{7BDA3C02-869A-4FA5-B97C-A42933EA7627}" type="sibTrans" cxnId="{245FEE24-D2F2-4AD9-ACA6-2057E1ECE5B4}">
      <dgm:prSet/>
      <dgm:spPr/>
      <dgm:t>
        <a:bodyPr/>
        <a:lstStyle/>
        <a:p>
          <a:endParaRPr lang="en-US"/>
        </a:p>
      </dgm:t>
    </dgm:pt>
    <dgm:pt modelId="{6F19F9D5-7A13-4D43-B0F0-74336A512CDA}">
      <dgm:prSet/>
      <dgm:spPr/>
      <dgm:t>
        <a:bodyPr/>
        <a:lstStyle/>
        <a:p>
          <a:r>
            <a:rPr lang="en-US"/>
            <a:t>Pre-Award</a:t>
          </a:r>
        </a:p>
      </dgm:t>
    </dgm:pt>
    <dgm:pt modelId="{A299B2C5-B44A-4794-BC96-9ECC3FAA8C6B}" type="parTrans" cxnId="{64372F1A-7187-43C4-A03D-98C03E4018CB}">
      <dgm:prSet/>
      <dgm:spPr/>
      <dgm:t>
        <a:bodyPr/>
        <a:lstStyle/>
        <a:p>
          <a:endParaRPr lang="en-US"/>
        </a:p>
      </dgm:t>
    </dgm:pt>
    <dgm:pt modelId="{81449F82-12E5-4163-8F1E-451ED622B316}" type="sibTrans" cxnId="{64372F1A-7187-43C4-A03D-98C03E4018CB}">
      <dgm:prSet/>
      <dgm:spPr/>
      <dgm:t>
        <a:bodyPr/>
        <a:lstStyle/>
        <a:p>
          <a:endParaRPr lang="en-US"/>
        </a:p>
      </dgm:t>
    </dgm:pt>
    <dgm:pt modelId="{D1534C49-EC4C-4212-81AB-956FA9B16BD8}">
      <dgm:prSet/>
      <dgm:spPr/>
      <dgm:t>
        <a:bodyPr/>
        <a:lstStyle/>
        <a:p>
          <a:r>
            <a:rPr lang="en-US"/>
            <a:t>Post-Award</a:t>
          </a:r>
        </a:p>
      </dgm:t>
    </dgm:pt>
    <dgm:pt modelId="{4027CACE-3E76-4181-9CB9-541F0E8BAD8F}" type="parTrans" cxnId="{865CA9EC-9164-4793-AEBB-19619CE61BF6}">
      <dgm:prSet/>
      <dgm:spPr/>
      <dgm:t>
        <a:bodyPr/>
        <a:lstStyle/>
        <a:p>
          <a:endParaRPr lang="en-US"/>
        </a:p>
      </dgm:t>
    </dgm:pt>
    <dgm:pt modelId="{0EFF82D9-C64D-4901-9CC2-070A1ECDCBEC}" type="sibTrans" cxnId="{865CA9EC-9164-4793-AEBB-19619CE61BF6}">
      <dgm:prSet/>
      <dgm:spPr/>
      <dgm:t>
        <a:bodyPr/>
        <a:lstStyle/>
        <a:p>
          <a:endParaRPr lang="en-US"/>
        </a:p>
      </dgm:t>
    </dgm:pt>
    <dgm:pt modelId="{EC10F64F-3CCD-472C-9B61-3B890D8C434E}">
      <dgm:prSet/>
      <dgm:spPr/>
      <dgm:t>
        <a:bodyPr/>
        <a:lstStyle/>
        <a:p>
          <a:r>
            <a:rPr lang="en-US"/>
            <a:t>Special Review</a:t>
          </a:r>
        </a:p>
      </dgm:t>
    </dgm:pt>
    <dgm:pt modelId="{D696FA9D-DB39-480F-AC28-AABCCD750C13}" type="parTrans" cxnId="{6D88A157-37E0-4069-A394-FEA7C657ACBB}">
      <dgm:prSet/>
      <dgm:spPr/>
      <dgm:t>
        <a:bodyPr/>
        <a:lstStyle/>
        <a:p>
          <a:endParaRPr lang="en-US"/>
        </a:p>
      </dgm:t>
    </dgm:pt>
    <dgm:pt modelId="{E84EECBB-FD4F-464D-BA4C-57E6680CA2E4}" type="sibTrans" cxnId="{6D88A157-37E0-4069-A394-FEA7C657ACBB}">
      <dgm:prSet/>
      <dgm:spPr/>
      <dgm:t>
        <a:bodyPr/>
        <a:lstStyle/>
        <a:p>
          <a:endParaRPr lang="en-US"/>
        </a:p>
      </dgm:t>
    </dgm:pt>
    <dgm:pt modelId="{C5DF3604-9C26-486B-9C33-E6531B5AA459}">
      <dgm:prSet/>
      <dgm:spPr/>
      <dgm:t>
        <a:bodyPr/>
        <a:lstStyle/>
        <a:p>
          <a:r>
            <a:rPr lang="en-US"/>
            <a:t>Must report findings</a:t>
          </a:r>
        </a:p>
      </dgm:t>
    </dgm:pt>
    <dgm:pt modelId="{3A88F9EE-538D-4312-9116-152924EB0092}" type="parTrans" cxnId="{122989FC-8D62-48A4-A579-E049097432F9}">
      <dgm:prSet/>
      <dgm:spPr/>
      <dgm:t>
        <a:bodyPr/>
        <a:lstStyle/>
        <a:p>
          <a:endParaRPr lang="en-US"/>
        </a:p>
      </dgm:t>
    </dgm:pt>
    <dgm:pt modelId="{E35245FD-CFE6-4C39-B9F7-694103D5ABB8}" type="sibTrans" cxnId="{122989FC-8D62-48A4-A579-E049097432F9}">
      <dgm:prSet/>
      <dgm:spPr/>
      <dgm:t>
        <a:bodyPr/>
        <a:lstStyle/>
        <a:p>
          <a:endParaRPr lang="en-US"/>
        </a:p>
      </dgm:t>
    </dgm:pt>
    <dgm:pt modelId="{73F2C718-D801-4205-8DBD-E6CC8CC549F7}" type="pres">
      <dgm:prSet presAssocID="{CDC3F0FD-2CF6-472A-89D4-BCBF1C8BEED4}" presName="linear" presStyleCnt="0">
        <dgm:presLayoutVars>
          <dgm:dir/>
          <dgm:animLvl val="lvl"/>
          <dgm:resizeHandles val="exact"/>
        </dgm:presLayoutVars>
      </dgm:prSet>
      <dgm:spPr/>
    </dgm:pt>
    <dgm:pt modelId="{1B949564-754F-4C35-89C1-D3BB79214510}" type="pres">
      <dgm:prSet presAssocID="{949D9A96-A7F1-4C78-94C9-3916D6B5D766}" presName="parentLin" presStyleCnt="0"/>
      <dgm:spPr/>
    </dgm:pt>
    <dgm:pt modelId="{21E579C6-26FC-4AA4-9512-9830A2053722}" type="pres">
      <dgm:prSet presAssocID="{949D9A96-A7F1-4C78-94C9-3916D6B5D766}" presName="parentLeftMargin" presStyleLbl="node1" presStyleIdx="0" presStyleCnt="4"/>
      <dgm:spPr/>
    </dgm:pt>
    <dgm:pt modelId="{D6396EB2-9178-429F-8B1F-F0ADA9ECC2C7}" type="pres">
      <dgm:prSet presAssocID="{949D9A96-A7F1-4C78-94C9-3916D6B5D766}" presName="parentText" presStyleLbl="node1" presStyleIdx="0" presStyleCnt="4">
        <dgm:presLayoutVars>
          <dgm:chMax val="0"/>
          <dgm:bulletEnabled val="1"/>
        </dgm:presLayoutVars>
      </dgm:prSet>
      <dgm:spPr/>
    </dgm:pt>
    <dgm:pt modelId="{1B0B4719-CE18-4F36-BF8F-BD2F626EBC5B}" type="pres">
      <dgm:prSet presAssocID="{949D9A96-A7F1-4C78-94C9-3916D6B5D766}" presName="negativeSpace" presStyleCnt="0"/>
      <dgm:spPr/>
    </dgm:pt>
    <dgm:pt modelId="{287A3583-8C01-4F96-B5F2-3D005241415D}" type="pres">
      <dgm:prSet presAssocID="{949D9A96-A7F1-4C78-94C9-3916D6B5D766}" presName="childText" presStyleLbl="conFgAcc1" presStyleIdx="0" presStyleCnt="4">
        <dgm:presLayoutVars>
          <dgm:bulletEnabled val="1"/>
        </dgm:presLayoutVars>
      </dgm:prSet>
      <dgm:spPr/>
    </dgm:pt>
    <dgm:pt modelId="{F8669423-0222-42E4-B5CA-F81DD5C04162}" type="pres">
      <dgm:prSet presAssocID="{A849D9B5-1AB6-4D44-BC99-A8E1FCBE93C8}" presName="spaceBetweenRectangles" presStyleCnt="0"/>
      <dgm:spPr/>
    </dgm:pt>
    <dgm:pt modelId="{AC8DA360-C0BE-43C4-9417-0ACE8B9C2D20}" type="pres">
      <dgm:prSet presAssocID="{727AEE43-4705-45C8-94D5-FE7A63500D00}" presName="parentLin" presStyleCnt="0"/>
      <dgm:spPr/>
    </dgm:pt>
    <dgm:pt modelId="{57D65044-DB35-4726-898D-61933A72E305}" type="pres">
      <dgm:prSet presAssocID="{727AEE43-4705-45C8-94D5-FE7A63500D00}" presName="parentLeftMargin" presStyleLbl="node1" presStyleIdx="0" presStyleCnt="4"/>
      <dgm:spPr/>
    </dgm:pt>
    <dgm:pt modelId="{A884F56E-F065-4CCF-98FA-5A4EFB1E6224}" type="pres">
      <dgm:prSet presAssocID="{727AEE43-4705-45C8-94D5-FE7A63500D00}" presName="parentText" presStyleLbl="node1" presStyleIdx="1" presStyleCnt="4">
        <dgm:presLayoutVars>
          <dgm:chMax val="0"/>
          <dgm:bulletEnabled val="1"/>
        </dgm:presLayoutVars>
      </dgm:prSet>
      <dgm:spPr/>
    </dgm:pt>
    <dgm:pt modelId="{091B4390-D3DE-4AFB-A310-5E10D7A27EA2}" type="pres">
      <dgm:prSet presAssocID="{727AEE43-4705-45C8-94D5-FE7A63500D00}" presName="negativeSpace" presStyleCnt="0"/>
      <dgm:spPr/>
    </dgm:pt>
    <dgm:pt modelId="{C5E2ABCB-E7AB-432F-ABD3-AA22C4444C0C}" type="pres">
      <dgm:prSet presAssocID="{727AEE43-4705-45C8-94D5-FE7A63500D00}" presName="childText" presStyleLbl="conFgAcc1" presStyleIdx="1" presStyleCnt="4">
        <dgm:presLayoutVars>
          <dgm:bulletEnabled val="1"/>
        </dgm:presLayoutVars>
      </dgm:prSet>
      <dgm:spPr/>
    </dgm:pt>
    <dgm:pt modelId="{AB63D163-356A-45B3-9C06-15A205D3B17F}" type="pres">
      <dgm:prSet presAssocID="{538EB1ED-DEFD-4BD4-9122-C1A06DB5F6FD}" presName="spaceBetweenRectangles" presStyleCnt="0"/>
      <dgm:spPr/>
    </dgm:pt>
    <dgm:pt modelId="{F36E5484-5CD2-4312-953D-D49634E8AB3D}" type="pres">
      <dgm:prSet presAssocID="{E6A105F8-3A4D-40F3-8CA5-217102BC3719}" presName="parentLin" presStyleCnt="0"/>
      <dgm:spPr/>
    </dgm:pt>
    <dgm:pt modelId="{53FD0FBE-889D-4400-97E6-18CDF8CB0A92}" type="pres">
      <dgm:prSet presAssocID="{E6A105F8-3A4D-40F3-8CA5-217102BC3719}" presName="parentLeftMargin" presStyleLbl="node1" presStyleIdx="1" presStyleCnt="4"/>
      <dgm:spPr/>
    </dgm:pt>
    <dgm:pt modelId="{49B24FFE-ED13-48FB-8CD4-B67376304B9F}" type="pres">
      <dgm:prSet presAssocID="{E6A105F8-3A4D-40F3-8CA5-217102BC3719}" presName="parentText" presStyleLbl="node1" presStyleIdx="2" presStyleCnt="4">
        <dgm:presLayoutVars>
          <dgm:chMax val="0"/>
          <dgm:bulletEnabled val="1"/>
        </dgm:presLayoutVars>
      </dgm:prSet>
      <dgm:spPr/>
    </dgm:pt>
    <dgm:pt modelId="{C011132A-D894-42E0-BB9B-DA1C43C64591}" type="pres">
      <dgm:prSet presAssocID="{E6A105F8-3A4D-40F3-8CA5-217102BC3719}" presName="negativeSpace" presStyleCnt="0"/>
      <dgm:spPr/>
    </dgm:pt>
    <dgm:pt modelId="{EE5768D5-4A8C-44E8-ACB2-D4461EF3981D}" type="pres">
      <dgm:prSet presAssocID="{E6A105F8-3A4D-40F3-8CA5-217102BC3719}" presName="childText" presStyleLbl="conFgAcc1" presStyleIdx="2" presStyleCnt="4">
        <dgm:presLayoutVars>
          <dgm:bulletEnabled val="1"/>
        </dgm:presLayoutVars>
      </dgm:prSet>
      <dgm:spPr/>
    </dgm:pt>
    <dgm:pt modelId="{A6047A19-9BFF-439F-97BB-B83A47118521}" type="pres">
      <dgm:prSet presAssocID="{7BDA3C02-869A-4FA5-B97C-A42933EA7627}" presName="spaceBetweenRectangles" presStyleCnt="0"/>
      <dgm:spPr/>
    </dgm:pt>
    <dgm:pt modelId="{210F0B4A-DC08-4253-8EE8-3F2AFB94E071}" type="pres">
      <dgm:prSet presAssocID="{C5DF3604-9C26-486B-9C33-E6531B5AA459}" presName="parentLin" presStyleCnt="0"/>
      <dgm:spPr/>
    </dgm:pt>
    <dgm:pt modelId="{B6BCF1A9-F0DB-4B3F-92CA-691007E7AC0B}" type="pres">
      <dgm:prSet presAssocID="{C5DF3604-9C26-486B-9C33-E6531B5AA459}" presName="parentLeftMargin" presStyleLbl="node1" presStyleIdx="2" presStyleCnt="4"/>
      <dgm:spPr/>
    </dgm:pt>
    <dgm:pt modelId="{AF562F6A-B731-427E-A8FD-BC651E38097F}" type="pres">
      <dgm:prSet presAssocID="{C5DF3604-9C26-486B-9C33-E6531B5AA459}" presName="parentText" presStyleLbl="node1" presStyleIdx="3" presStyleCnt="4">
        <dgm:presLayoutVars>
          <dgm:chMax val="0"/>
          <dgm:bulletEnabled val="1"/>
        </dgm:presLayoutVars>
      </dgm:prSet>
      <dgm:spPr/>
    </dgm:pt>
    <dgm:pt modelId="{9742A1B4-74E6-461F-AF3A-880C6C83A731}" type="pres">
      <dgm:prSet presAssocID="{C5DF3604-9C26-486B-9C33-E6531B5AA459}" presName="negativeSpace" presStyleCnt="0"/>
      <dgm:spPr/>
    </dgm:pt>
    <dgm:pt modelId="{22D65D6B-44B6-4C86-971B-085BDF17AECA}" type="pres">
      <dgm:prSet presAssocID="{C5DF3604-9C26-486B-9C33-E6531B5AA459}" presName="childText" presStyleLbl="conFgAcc1" presStyleIdx="3" presStyleCnt="4">
        <dgm:presLayoutVars>
          <dgm:bulletEnabled val="1"/>
        </dgm:presLayoutVars>
      </dgm:prSet>
      <dgm:spPr/>
    </dgm:pt>
  </dgm:ptLst>
  <dgm:cxnLst>
    <dgm:cxn modelId="{5AB50705-BF85-4173-A45E-096923DEB644}" type="presOf" srcId="{727AEE43-4705-45C8-94D5-FE7A63500D00}" destId="{A884F56E-F065-4CCF-98FA-5A4EFB1E6224}" srcOrd="1" destOrd="0" presId="urn:microsoft.com/office/officeart/2005/8/layout/list1"/>
    <dgm:cxn modelId="{64372F1A-7187-43C4-A03D-98C03E4018CB}" srcId="{E6A105F8-3A4D-40F3-8CA5-217102BC3719}" destId="{6F19F9D5-7A13-4D43-B0F0-74336A512CDA}" srcOrd="0" destOrd="0" parTransId="{A299B2C5-B44A-4794-BC96-9ECC3FAA8C6B}" sibTransId="{81449F82-12E5-4163-8F1E-451ED622B316}"/>
    <dgm:cxn modelId="{BD89F923-4E21-4FCE-84AA-3E41B9C56D4E}" type="presOf" srcId="{C5DF3604-9C26-486B-9C33-E6531B5AA459}" destId="{AF562F6A-B731-427E-A8FD-BC651E38097F}" srcOrd="1" destOrd="0" presId="urn:microsoft.com/office/officeart/2005/8/layout/list1"/>
    <dgm:cxn modelId="{245FEE24-D2F2-4AD9-ACA6-2057E1ECE5B4}" srcId="{CDC3F0FD-2CF6-472A-89D4-BCBF1C8BEED4}" destId="{E6A105F8-3A4D-40F3-8CA5-217102BC3719}" srcOrd="2" destOrd="0" parTransId="{8DF1A7B8-45FC-4838-9F24-61B868F9F4EC}" sibTransId="{7BDA3C02-869A-4FA5-B97C-A42933EA7627}"/>
    <dgm:cxn modelId="{4A38AF2B-7523-4260-8E82-18218985A68F}" type="presOf" srcId="{E6A105F8-3A4D-40F3-8CA5-217102BC3719}" destId="{53FD0FBE-889D-4400-97E6-18CDF8CB0A92}" srcOrd="0" destOrd="0" presId="urn:microsoft.com/office/officeart/2005/8/layout/list1"/>
    <dgm:cxn modelId="{FB67065E-827F-4DDC-9D17-61DF62D0E850}" type="presOf" srcId="{727AEE43-4705-45C8-94D5-FE7A63500D00}" destId="{57D65044-DB35-4726-898D-61933A72E305}" srcOrd="0" destOrd="0" presId="urn:microsoft.com/office/officeart/2005/8/layout/list1"/>
    <dgm:cxn modelId="{C7628964-DBE2-4B22-AC4C-F208A75EDE93}" type="presOf" srcId="{EC10F64F-3CCD-472C-9B61-3B890D8C434E}" destId="{EE5768D5-4A8C-44E8-ACB2-D4461EF3981D}" srcOrd="0" destOrd="2" presId="urn:microsoft.com/office/officeart/2005/8/layout/list1"/>
    <dgm:cxn modelId="{7864556E-394C-49E1-B2BA-C3F66061ED87}" type="presOf" srcId="{E6A105F8-3A4D-40F3-8CA5-217102BC3719}" destId="{49B24FFE-ED13-48FB-8CD4-B67376304B9F}" srcOrd="1" destOrd="0" presId="urn:microsoft.com/office/officeart/2005/8/layout/list1"/>
    <dgm:cxn modelId="{E9EEB44F-9A71-431F-BD47-9B16B3C22997}" type="presOf" srcId="{D1534C49-EC4C-4212-81AB-956FA9B16BD8}" destId="{EE5768D5-4A8C-44E8-ACB2-D4461EF3981D}" srcOrd="0" destOrd="1" presId="urn:microsoft.com/office/officeart/2005/8/layout/list1"/>
    <dgm:cxn modelId="{6D88A157-37E0-4069-A394-FEA7C657ACBB}" srcId="{E6A105F8-3A4D-40F3-8CA5-217102BC3719}" destId="{EC10F64F-3CCD-472C-9B61-3B890D8C434E}" srcOrd="2" destOrd="0" parTransId="{D696FA9D-DB39-480F-AC28-AABCCD750C13}" sibTransId="{E84EECBB-FD4F-464D-BA4C-57E6680CA2E4}"/>
    <dgm:cxn modelId="{DA7AAC89-56E7-455B-89B5-4717C4F154DC}" srcId="{CDC3F0FD-2CF6-472A-89D4-BCBF1C8BEED4}" destId="{727AEE43-4705-45C8-94D5-FE7A63500D00}" srcOrd="1" destOrd="0" parTransId="{2D0AD639-0032-4151-A105-7472FE2D4813}" sibTransId="{538EB1ED-DEFD-4BD4-9122-C1A06DB5F6FD}"/>
    <dgm:cxn modelId="{3BCA6D8B-FBC4-4C01-ADF8-572BE274F59C}" srcId="{CDC3F0FD-2CF6-472A-89D4-BCBF1C8BEED4}" destId="{949D9A96-A7F1-4C78-94C9-3916D6B5D766}" srcOrd="0" destOrd="0" parTransId="{9C3D8724-AA1E-4C4F-9406-B1EAF5F082CA}" sibTransId="{A849D9B5-1AB6-4D44-BC99-A8E1FCBE93C8}"/>
    <dgm:cxn modelId="{D4755997-7CE5-427E-B82F-9B46DB7955C2}" type="presOf" srcId="{C5DF3604-9C26-486B-9C33-E6531B5AA459}" destId="{B6BCF1A9-F0DB-4B3F-92CA-691007E7AC0B}" srcOrd="0" destOrd="0" presId="urn:microsoft.com/office/officeart/2005/8/layout/list1"/>
    <dgm:cxn modelId="{18E739C4-BB40-4A67-9F8D-2793A7CBFFE7}" type="presOf" srcId="{949D9A96-A7F1-4C78-94C9-3916D6B5D766}" destId="{D6396EB2-9178-429F-8B1F-F0ADA9ECC2C7}" srcOrd="1" destOrd="0" presId="urn:microsoft.com/office/officeart/2005/8/layout/list1"/>
    <dgm:cxn modelId="{408165C7-0F93-4A82-8E35-7A53CC085183}" type="presOf" srcId="{949D9A96-A7F1-4C78-94C9-3916D6B5D766}" destId="{21E579C6-26FC-4AA4-9512-9830A2053722}" srcOrd="0" destOrd="0" presId="urn:microsoft.com/office/officeart/2005/8/layout/list1"/>
    <dgm:cxn modelId="{5CBC8EDE-F32B-4DBE-8155-7AE29BCE3E2B}" type="presOf" srcId="{6F19F9D5-7A13-4D43-B0F0-74336A512CDA}" destId="{EE5768D5-4A8C-44E8-ACB2-D4461EF3981D}" srcOrd="0" destOrd="0" presId="urn:microsoft.com/office/officeart/2005/8/layout/list1"/>
    <dgm:cxn modelId="{865CA9EC-9164-4793-AEBB-19619CE61BF6}" srcId="{E6A105F8-3A4D-40F3-8CA5-217102BC3719}" destId="{D1534C49-EC4C-4212-81AB-956FA9B16BD8}" srcOrd="1" destOrd="0" parTransId="{4027CACE-3E76-4181-9CB9-541F0E8BAD8F}" sibTransId="{0EFF82D9-C64D-4901-9CC2-070A1ECDCBEC}"/>
    <dgm:cxn modelId="{288016F3-A0B2-4E94-AC8A-626C0F00AD57}" type="presOf" srcId="{CDC3F0FD-2CF6-472A-89D4-BCBF1C8BEED4}" destId="{73F2C718-D801-4205-8DBD-E6CC8CC549F7}" srcOrd="0" destOrd="0" presId="urn:microsoft.com/office/officeart/2005/8/layout/list1"/>
    <dgm:cxn modelId="{122989FC-8D62-48A4-A579-E049097432F9}" srcId="{CDC3F0FD-2CF6-472A-89D4-BCBF1C8BEED4}" destId="{C5DF3604-9C26-486B-9C33-E6531B5AA459}" srcOrd="3" destOrd="0" parTransId="{3A88F9EE-538D-4312-9116-152924EB0092}" sibTransId="{E35245FD-CFE6-4C39-B9F7-694103D5ABB8}"/>
    <dgm:cxn modelId="{13D62D95-880B-4C27-94C4-2470DEE7423F}" type="presParOf" srcId="{73F2C718-D801-4205-8DBD-E6CC8CC549F7}" destId="{1B949564-754F-4C35-89C1-D3BB79214510}" srcOrd="0" destOrd="0" presId="urn:microsoft.com/office/officeart/2005/8/layout/list1"/>
    <dgm:cxn modelId="{62BA31F1-6DC7-40E6-9823-C479E66A9679}" type="presParOf" srcId="{1B949564-754F-4C35-89C1-D3BB79214510}" destId="{21E579C6-26FC-4AA4-9512-9830A2053722}" srcOrd="0" destOrd="0" presId="urn:microsoft.com/office/officeart/2005/8/layout/list1"/>
    <dgm:cxn modelId="{B1DDB606-65FF-4518-807C-B3C42901823C}" type="presParOf" srcId="{1B949564-754F-4C35-89C1-D3BB79214510}" destId="{D6396EB2-9178-429F-8B1F-F0ADA9ECC2C7}" srcOrd="1" destOrd="0" presId="urn:microsoft.com/office/officeart/2005/8/layout/list1"/>
    <dgm:cxn modelId="{5A189EB6-38EC-4A83-9B00-FCE9668AD109}" type="presParOf" srcId="{73F2C718-D801-4205-8DBD-E6CC8CC549F7}" destId="{1B0B4719-CE18-4F36-BF8F-BD2F626EBC5B}" srcOrd="1" destOrd="0" presId="urn:microsoft.com/office/officeart/2005/8/layout/list1"/>
    <dgm:cxn modelId="{614BEC50-7B92-43CD-A22C-033D7BF40BB5}" type="presParOf" srcId="{73F2C718-D801-4205-8DBD-E6CC8CC549F7}" destId="{287A3583-8C01-4F96-B5F2-3D005241415D}" srcOrd="2" destOrd="0" presId="urn:microsoft.com/office/officeart/2005/8/layout/list1"/>
    <dgm:cxn modelId="{72C8179E-31D4-4E39-AABD-6E0ABD907971}" type="presParOf" srcId="{73F2C718-D801-4205-8DBD-E6CC8CC549F7}" destId="{F8669423-0222-42E4-B5CA-F81DD5C04162}" srcOrd="3" destOrd="0" presId="urn:microsoft.com/office/officeart/2005/8/layout/list1"/>
    <dgm:cxn modelId="{7C59381B-31B8-423D-B682-47511851D32C}" type="presParOf" srcId="{73F2C718-D801-4205-8DBD-E6CC8CC549F7}" destId="{AC8DA360-C0BE-43C4-9417-0ACE8B9C2D20}" srcOrd="4" destOrd="0" presId="urn:microsoft.com/office/officeart/2005/8/layout/list1"/>
    <dgm:cxn modelId="{410B20DC-4874-432A-BADD-1513D2DB27B0}" type="presParOf" srcId="{AC8DA360-C0BE-43C4-9417-0ACE8B9C2D20}" destId="{57D65044-DB35-4726-898D-61933A72E305}" srcOrd="0" destOrd="0" presId="urn:microsoft.com/office/officeart/2005/8/layout/list1"/>
    <dgm:cxn modelId="{9EB92EEA-22B5-4C29-B251-8630E118AA38}" type="presParOf" srcId="{AC8DA360-C0BE-43C4-9417-0ACE8B9C2D20}" destId="{A884F56E-F065-4CCF-98FA-5A4EFB1E6224}" srcOrd="1" destOrd="0" presId="urn:microsoft.com/office/officeart/2005/8/layout/list1"/>
    <dgm:cxn modelId="{E942F6C6-411E-4F77-83CC-A6BEEFCE3245}" type="presParOf" srcId="{73F2C718-D801-4205-8DBD-E6CC8CC549F7}" destId="{091B4390-D3DE-4AFB-A310-5E10D7A27EA2}" srcOrd="5" destOrd="0" presId="urn:microsoft.com/office/officeart/2005/8/layout/list1"/>
    <dgm:cxn modelId="{492AEFB4-2F68-48E5-94A9-2560D75B4D98}" type="presParOf" srcId="{73F2C718-D801-4205-8DBD-E6CC8CC549F7}" destId="{C5E2ABCB-E7AB-432F-ABD3-AA22C4444C0C}" srcOrd="6" destOrd="0" presId="urn:microsoft.com/office/officeart/2005/8/layout/list1"/>
    <dgm:cxn modelId="{41B81EC1-5A0E-4C39-A236-B289A834396D}" type="presParOf" srcId="{73F2C718-D801-4205-8DBD-E6CC8CC549F7}" destId="{AB63D163-356A-45B3-9C06-15A205D3B17F}" srcOrd="7" destOrd="0" presId="urn:microsoft.com/office/officeart/2005/8/layout/list1"/>
    <dgm:cxn modelId="{37B0CA93-678C-4750-87FE-ED038BE6D22D}" type="presParOf" srcId="{73F2C718-D801-4205-8DBD-E6CC8CC549F7}" destId="{F36E5484-5CD2-4312-953D-D49634E8AB3D}" srcOrd="8" destOrd="0" presId="urn:microsoft.com/office/officeart/2005/8/layout/list1"/>
    <dgm:cxn modelId="{561A0118-4915-4346-965E-23C27C48CF1B}" type="presParOf" srcId="{F36E5484-5CD2-4312-953D-D49634E8AB3D}" destId="{53FD0FBE-889D-4400-97E6-18CDF8CB0A92}" srcOrd="0" destOrd="0" presId="urn:microsoft.com/office/officeart/2005/8/layout/list1"/>
    <dgm:cxn modelId="{3895973E-2209-4599-9F9A-F6DAB19F4673}" type="presParOf" srcId="{F36E5484-5CD2-4312-953D-D49634E8AB3D}" destId="{49B24FFE-ED13-48FB-8CD4-B67376304B9F}" srcOrd="1" destOrd="0" presId="urn:microsoft.com/office/officeart/2005/8/layout/list1"/>
    <dgm:cxn modelId="{20E29F21-FA6F-4129-8CC6-D62BB73E63E2}" type="presParOf" srcId="{73F2C718-D801-4205-8DBD-E6CC8CC549F7}" destId="{C011132A-D894-42E0-BB9B-DA1C43C64591}" srcOrd="9" destOrd="0" presId="urn:microsoft.com/office/officeart/2005/8/layout/list1"/>
    <dgm:cxn modelId="{0EC1155D-E44E-4589-9A4E-A028B2230B09}" type="presParOf" srcId="{73F2C718-D801-4205-8DBD-E6CC8CC549F7}" destId="{EE5768D5-4A8C-44E8-ACB2-D4461EF3981D}" srcOrd="10" destOrd="0" presId="urn:microsoft.com/office/officeart/2005/8/layout/list1"/>
    <dgm:cxn modelId="{7D3AA12B-5EE3-41B6-B232-75514D2DAC94}" type="presParOf" srcId="{73F2C718-D801-4205-8DBD-E6CC8CC549F7}" destId="{A6047A19-9BFF-439F-97BB-B83A47118521}" srcOrd="11" destOrd="0" presId="urn:microsoft.com/office/officeart/2005/8/layout/list1"/>
    <dgm:cxn modelId="{BD0CCF4A-D3E4-4E92-9F5D-9FD856034169}" type="presParOf" srcId="{73F2C718-D801-4205-8DBD-E6CC8CC549F7}" destId="{210F0B4A-DC08-4253-8EE8-3F2AFB94E071}" srcOrd="12" destOrd="0" presId="urn:microsoft.com/office/officeart/2005/8/layout/list1"/>
    <dgm:cxn modelId="{F4DD1670-12CA-4639-A6A9-8F1709ACDB3E}" type="presParOf" srcId="{210F0B4A-DC08-4253-8EE8-3F2AFB94E071}" destId="{B6BCF1A9-F0DB-4B3F-92CA-691007E7AC0B}" srcOrd="0" destOrd="0" presId="urn:microsoft.com/office/officeart/2005/8/layout/list1"/>
    <dgm:cxn modelId="{1951C720-EE23-40A9-AA96-FEF852360D9F}" type="presParOf" srcId="{210F0B4A-DC08-4253-8EE8-3F2AFB94E071}" destId="{AF562F6A-B731-427E-A8FD-BC651E38097F}" srcOrd="1" destOrd="0" presId="urn:microsoft.com/office/officeart/2005/8/layout/list1"/>
    <dgm:cxn modelId="{815CFACD-AB7A-4F98-9746-79AFECC0C53B}" type="presParOf" srcId="{73F2C718-D801-4205-8DBD-E6CC8CC549F7}" destId="{9742A1B4-74E6-461F-AF3A-880C6C83A731}" srcOrd="13" destOrd="0" presId="urn:microsoft.com/office/officeart/2005/8/layout/list1"/>
    <dgm:cxn modelId="{9368E5C9-1200-4881-8001-C81FAF0D107B}" type="presParOf" srcId="{73F2C718-D801-4205-8DBD-E6CC8CC549F7}" destId="{22D65D6B-44B6-4C86-971B-085BDF17AECA}"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387F10-9C98-4358-A5C0-F3E319B31F4E}"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93D1E923-1559-4942-8FFA-63E7C98C8C62}">
      <dgm:prSet/>
      <dgm:spPr/>
      <dgm:t>
        <a:bodyPr/>
        <a:lstStyle/>
        <a:p>
          <a:r>
            <a:rPr lang="en-US"/>
            <a:t>Denying program benefits or services on protected class basis</a:t>
          </a:r>
        </a:p>
      </dgm:t>
    </dgm:pt>
    <dgm:pt modelId="{5591E137-1614-41FB-9B14-4B03E9958D5A}" type="parTrans" cxnId="{F6C3A400-D28F-4F02-99CD-CB3051325E76}">
      <dgm:prSet/>
      <dgm:spPr/>
      <dgm:t>
        <a:bodyPr/>
        <a:lstStyle/>
        <a:p>
          <a:endParaRPr lang="en-US"/>
        </a:p>
      </dgm:t>
    </dgm:pt>
    <dgm:pt modelId="{8C569F12-114D-42FB-BE66-6FD58F150702}" type="sibTrans" cxnId="{F6C3A400-D28F-4F02-99CD-CB3051325E76}">
      <dgm:prSet/>
      <dgm:spPr/>
      <dgm:t>
        <a:bodyPr/>
        <a:lstStyle/>
        <a:p>
          <a:endParaRPr lang="en-US"/>
        </a:p>
      </dgm:t>
    </dgm:pt>
    <dgm:pt modelId="{4D827FE9-AFA6-4A8F-B064-88E01879DADF}">
      <dgm:prSet/>
      <dgm:spPr/>
      <dgm:t>
        <a:bodyPr/>
        <a:lstStyle/>
        <a:p>
          <a:r>
            <a:rPr lang="en-US"/>
            <a:t>Providing services or benefits in a disparate manner</a:t>
          </a:r>
        </a:p>
      </dgm:t>
    </dgm:pt>
    <dgm:pt modelId="{41267F9F-5DCE-4807-862A-FFEC302CA0F5}" type="parTrans" cxnId="{0827B4F2-EC5F-4444-9EE4-F850DB2935F1}">
      <dgm:prSet/>
      <dgm:spPr/>
      <dgm:t>
        <a:bodyPr/>
        <a:lstStyle/>
        <a:p>
          <a:endParaRPr lang="en-US"/>
        </a:p>
      </dgm:t>
    </dgm:pt>
    <dgm:pt modelId="{06A8876C-7848-4683-8546-1937F24E0068}" type="sibTrans" cxnId="{0827B4F2-EC5F-4444-9EE4-F850DB2935F1}">
      <dgm:prSet/>
      <dgm:spPr/>
      <dgm:t>
        <a:bodyPr/>
        <a:lstStyle/>
        <a:p>
          <a:endParaRPr lang="en-US"/>
        </a:p>
      </dgm:t>
    </dgm:pt>
    <dgm:pt modelId="{9459B93C-97D1-42B4-B781-869D5C3B7B12}">
      <dgm:prSet/>
      <dgm:spPr/>
      <dgm:t>
        <a:bodyPr/>
        <a:lstStyle/>
        <a:p>
          <a:r>
            <a:rPr lang="en-US"/>
            <a:t>Improper selection of advisory members based on protected class</a:t>
          </a:r>
        </a:p>
      </dgm:t>
    </dgm:pt>
    <dgm:pt modelId="{BFA85982-3C2D-4C20-8CC9-46A8648FDB4F}" type="parTrans" cxnId="{DF21ABDD-FC46-4A7E-B831-786E3232CED2}">
      <dgm:prSet/>
      <dgm:spPr/>
      <dgm:t>
        <a:bodyPr/>
        <a:lstStyle/>
        <a:p>
          <a:endParaRPr lang="en-US"/>
        </a:p>
      </dgm:t>
    </dgm:pt>
    <dgm:pt modelId="{8DCE3073-7784-485A-A812-FB92A366A052}" type="sibTrans" cxnId="{DF21ABDD-FC46-4A7E-B831-786E3232CED2}">
      <dgm:prSet/>
      <dgm:spPr/>
      <dgm:t>
        <a:bodyPr/>
        <a:lstStyle/>
        <a:p>
          <a:endParaRPr lang="en-US"/>
        </a:p>
      </dgm:t>
    </dgm:pt>
    <dgm:pt modelId="{1C8E1CD2-3011-40EC-A700-979D876595BD}">
      <dgm:prSet/>
      <dgm:spPr/>
      <dgm:t>
        <a:bodyPr/>
        <a:lstStyle/>
        <a:p>
          <a:r>
            <a:rPr lang="en-US"/>
            <a:t>Selecting program sites in a way that denies access to benefits based on protected class</a:t>
          </a:r>
        </a:p>
      </dgm:t>
    </dgm:pt>
    <dgm:pt modelId="{AC1053C5-05C8-446F-9170-DC60784838B3}" type="parTrans" cxnId="{24638577-A037-44F2-A2DD-7122A6E6B2B8}">
      <dgm:prSet/>
      <dgm:spPr/>
      <dgm:t>
        <a:bodyPr/>
        <a:lstStyle/>
        <a:p>
          <a:endParaRPr lang="en-US"/>
        </a:p>
      </dgm:t>
    </dgm:pt>
    <dgm:pt modelId="{6178D6A3-05E6-44E3-8012-6C427D74A801}" type="sibTrans" cxnId="{24638577-A037-44F2-A2DD-7122A6E6B2B8}">
      <dgm:prSet/>
      <dgm:spPr/>
      <dgm:t>
        <a:bodyPr/>
        <a:lstStyle/>
        <a:p>
          <a:endParaRPr lang="en-US"/>
        </a:p>
      </dgm:t>
    </dgm:pt>
    <dgm:pt modelId="{6CBCC54A-5C22-4642-835A-A3C67B3D1322}">
      <dgm:prSet/>
      <dgm:spPr/>
      <dgm:t>
        <a:bodyPr/>
        <a:lstStyle/>
        <a:p>
          <a:r>
            <a:rPr lang="en-US"/>
            <a:t>Over-verification of categorically eligible participants</a:t>
          </a:r>
        </a:p>
      </dgm:t>
    </dgm:pt>
    <dgm:pt modelId="{C30FABD5-7970-49F8-956C-187D9F33D25F}" type="parTrans" cxnId="{8534FAA1-3849-4A08-8D29-92DF25E93A42}">
      <dgm:prSet/>
      <dgm:spPr/>
      <dgm:t>
        <a:bodyPr/>
        <a:lstStyle/>
        <a:p>
          <a:endParaRPr lang="en-US"/>
        </a:p>
      </dgm:t>
    </dgm:pt>
    <dgm:pt modelId="{7F382577-C24A-4569-9A25-A289D04BE6A4}" type="sibTrans" cxnId="{8534FAA1-3849-4A08-8D29-92DF25E93A42}">
      <dgm:prSet/>
      <dgm:spPr/>
      <dgm:t>
        <a:bodyPr/>
        <a:lstStyle/>
        <a:p>
          <a:endParaRPr lang="en-US"/>
        </a:p>
      </dgm:t>
    </dgm:pt>
    <dgm:pt modelId="{762CDB04-67ED-4A45-8A3D-74B1FBD7542B}" type="pres">
      <dgm:prSet presAssocID="{70387F10-9C98-4358-A5C0-F3E319B31F4E}" presName="vert0" presStyleCnt="0">
        <dgm:presLayoutVars>
          <dgm:dir/>
          <dgm:animOne val="branch"/>
          <dgm:animLvl val="lvl"/>
        </dgm:presLayoutVars>
      </dgm:prSet>
      <dgm:spPr/>
    </dgm:pt>
    <dgm:pt modelId="{79BE527A-DFD2-4E85-B7AB-E250944A0DB0}" type="pres">
      <dgm:prSet presAssocID="{93D1E923-1559-4942-8FFA-63E7C98C8C62}" presName="thickLine" presStyleLbl="alignNode1" presStyleIdx="0" presStyleCnt="5"/>
      <dgm:spPr/>
    </dgm:pt>
    <dgm:pt modelId="{29071D9B-4E59-40E2-9DD7-0A504FD83D7E}" type="pres">
      <dgm:prSet presAssocID="{93D1E923-1559-4942-8FFA-63E7C98C8C62}" presName="horz1" presStyleCnt="0"/>
      <dgm:spPr/>
    </dgm:pt>
    <dgm:pt modelId="{1EFBC808-3C56-49A9-B169-759FD21D440C}" type="pres">
      <dgm:prSet presAssocID="{93D1E923-1559-4942-8FFA-63E7C98C8C62}" presName="tx1" presStyleLbl="revTx" presStyleIdx="0" presStyleCnt="5"/>
      <dgm:spPr/>
    </dgm:pt>
    <dgm:pt modelId="{52C2DEAA-8A64-4DFB-881F-350079D7193C}" type="pres">
      <dgm:prSet presAssocID="{93D1E923-1559-4942-8FFA-63E7C98C8C62}" presName="vert1" presStyleCnt="0"/>
      <dgm:spPr/>
    </dgm:pt>
    <dgm:pt modelId="{537E7AFC-7B5A-465F-A75B-930B42BE4A0F}" type="pres">
      <dgm:prSet presAssocID="{4D827FE9-AFA6-4A8F-B064-88E01879DADF}" presName="thickLine" presStyleLbl="alignNode1" presStyleIdx="1" presStyleCnt="5"/>
      <dgm:spPr/>
    </dgm:pt>
    <dgm:pt modelId="{577004CE-19F3-4E38-9508-169532F12DE6}" type="pres">
      <dgm:prSet presAssocID="{4D827FE9-AFA6-4A8F-B064-88E01879DADF}" presName="horz1" presStyleCnt="0"/>
      <dgm:spPr/>
    </dgm:pt>
    <dgm:pt modelId="{E6219587-764F-4CBB-A269-E18A125261DA}" type="pres">
      <dgm:prSet presAssocID="{4D827FE9-AFA6-4A8F-B064-88E01879DADF}" presName="tx1" presStyleLbl="revTx" presStyleIdx="1" presStyleCnt="5"/>
      <dgm:spPr/>
    </dgm:pt>
    <dgm:pt modelId="{EADD96CA-AAF4-4D99-B3C5-5EE4A4F0AE6F}" type="pres">
      <dgm:prSet presAssocID="{4D827FE9-AFA6-4A8F-B064-88E01879DADF}" presName="vert1" presStyleCnt="0"/>
      <dgm:spPr/>
    </dgm:pt>
    <dgm:pt modelId="{1A21D82C-2445-40AE-A556-CD9183E2434E}" type="pres">
      <dgm:prSet presAssocID="{9459B93C-97D1-42B4-B781-869D5C3B7B12}" presName="thickLine" presStyleLbl="alignNode1" presStyleIdx="2" presStyleCnt="5"/>
      <dgm:spPr/>
    </dgm:pt>
    <dgm:pt modelId="{35FFC44D-24E1-4435-A160-71C874B2B179}" type="pres">
      <dgm:prSet presAssocID="{9459B93C-97D1-42B4-B781-869D5C3B7B12}" presName="horz1" presStyleCnt="0"/>
      <dgm:spPr/>
    </dgm:pt>
    <dgm:pt modelId="{24E28DF3-B11E-46A6-90B3-6AD73CC91C7E}" type="pres">
      <dgm:prSet presAssocID="{9459B93C-97D1-42B4-B781-869D5C3B7B12}" presName="tx1" presStyleLbl="revTx" presStyleIdx="2" presStyleCnt="5"/>
      <dgm:spPr/>
    </dgm:pt>
    <dgm:pt modelId="{736B54C1-4AAB-42E3-A1E4-9EA77D1CC06D}" type="pres">
      <dgm:prSet presAssocID="{9459B93C-97D1-42B4-B781-869D5C3B7B12}" presName="vert1" presStyleCnt="0"/>
      <dgm:spPr/>
    </dgm:pt>
    <dgm:pt modelId="{AB4DC7FE-3050-4609-9B94-61EBDD58BE81}" type="pres">
      <dgm:prSet presAssocID="{1C8E1CD2-3011-40EC-A700-979D876595BD}" presName="thickLine" presStyleLbl="alignNode1" presStyleIdx="3" presStyleCnt="5"/>
      <dgm:spPr/>
    </dgm:pt>
    <dgm:pt modelId="{CDAC1947-B8EE-4F84-83CA-2613D4F7DB3E}" type="pres">
      <dgm:prSet presAssocID="{1C8E1CD2-3011-40EC-A700-979D876595BD}" presName="horz1" presStyleCnt="0"/>
      <dgm:spPr/>
    </dgm:pt>
    <dgm:pt modelId="{35B0699B-907D-42B0-B11D-C2A774F3B14F}" type="pres">
      <dgm:prSet presAssocID="{1C8E1CD2-3011-40EC-A700-979D876595BD}" presName="tx1" presStyleLbl="revTx" presStyleIdx="3" presStyleCnt="5"/>
      <dgm:spPr/>
    </dgm:pt>
    <dgm:pt modelId="{63EC68D1-EA84-471B-AD86-E0B25C656C9C}" type="pres">
      <dgm:prSet presAssocID="{1C8E1CD2-3011-40EC-A700-979D876595BD}" presName="vert1" presStyleCnt="0"/>
      <dgm:spPr/>
    </dgm:pt>
    <dgm:pt modelId="{21EFB9E1-A159-4C6B-8028-8F611CD689F7}" type="pres">
      <dgm:prSet presAssocID="{6CBCC54A-5C22-4642-835A-A3C67B3D1322}" presName="thickLine" presStyleLbl="alignNode1" presStyleIdx="4" presStyleCnt="5"/>
      <dgm:spPr/>
    </dgm:pt>
    <dgm:pt modelId="{EBB25825-1C41-4F48-A042-1C16F884AB8C}" type="pres">
      <dgm:prSet presAssocID="{6CBCC54A-5C22-4642-835A-A3C67B3D1322}" presName="horz1" presStyleCnt="0"/>
      <dgm:spPr/>
    </dgm:pt>
    <dgm:pt modelId="{71DEA547-4126-4BEA-97CF-C4A3B0187C73}" type="pres">
      <dgm:prSet presAssocID="{6CBCC54A-5C22-4642-835A-A3C67B3D1322}" presName="tx1" presStyleLbl="revTx" presStyleIdx="4" presStyleCnt="5"/>
      <dgm:spPr/>
    </dgm:pt>
    <dgm:pt modelId="{3A9EC05B-F9C5-4614-8454-BF99E13B1C47}" type="pres">
      <dgm:prSet presAssocID="{6CBCC54A-5C22-4642-835A-A3C67B3D1322}" presName="vert1" presStyleCnt="0"/>
      <dgm:spPr/>
    </dgm:pt>
  </dgm:ptLst>
  <dgm:cxnLst>
    <dgm:cxn modelId="{F6C3A400-D28F-4F02-99CD-CB3051325E76}" srcId="{70387F10-9C98-4358-A5C0-F3E319B31F4E}" destId="{93D1E923-1559-4942-8FFA-63E7C98C8C62}" srcOrd="0" destOrd="0" parTransId="{5591E137-1614-41FB-9B14-4B03E9958D5A}" sibTransId="{8C569F12-114D-42FB-BE66-6FD58F150702}"/>
    <dgm:cxn modelId="{8118AA1D-E72A-4FAE-AA9B-944620EECB28}" type="presOf" srcId="{9459B93C-97D1-42B4-B781-869D5C3B7B12}" destId="{24E28DF3-B11E-46A6-90B3-6AD73CC91C7E}" srcOrd="0" destOrd="0" presId="urn:microsoft.com/office/officeart/2008/layout/LinedList"/>
    <dgm:cxn modelId="{AB17392F-58FE-4F44-940E-3AFB1FAD833F}" type="presOf" srcId="{4D827FE9-AFA6-4A8F-B064-88E01879DADF}" destId="{E6219587-764F-4CBB-A269-E18A125261DA}" srcOrd="0" destOrd="0" presId="urn:microsoft.com/office/officeart/2008/layout/LinedList"/>
    <dgm:cxn modelId="{B3414D65-62EC-4F1B-8E66-BBFA5CB9ABC6}" type="presOf" srcId="{93D1E923-1559-4942-8FFA-63E7C98C8C62}" destId="{1EFBC808-3C56-49A9-B169-759FD21D440C}" srcOrd="0" destOrd="0" presId="urn:microsoft.com/office/officeart/2008/layout/LinedList"/>
    <dgm:cxn modelId="{24638577-A037-44F2-A2DD-7122A6E6B2B8}" srcId="{70387F10-9C98-4358-A5C0-F3E319B31F4E}" destId="{1C8E1CD2-3011-40EC-A700-979D876595BD}" srcOrd="3" destOrd="0" parTransId="{AC1053C5-05C8-446F-9170-DC60784838B3}" sibTransId="{6178D6A3-05E6-44E3-8012-6C427D74A801}"/>
    <dgm:cxn modelId="{8534FAA1-3849-4A08-8D29-92DF25E93A42}" srcId="{70387F10-9C98-4358-A5C0-F3E319B31F4E}" destId="{6CBCC54A-5C22-4642-835A-A3C67B3D1322}" srcOrd="4" destOrd="0" parTransId="{C30FABD5-7970-49F8-956C-187D9F33D25F}" sibTransId="{7F382577-C24A-4569-9A25-A289D04BE6A4}"/>
    <dgm:cxn modelId="{6C8493AC-19DE-4105-A499-27667DDC7D4B}" type="presOf" srcId="{70387F10-9C98-4358-A5C0-F3E319B31F4E}" destId="{762CDB04-67ED-4A45-8A3D-74B1FBD7542B}" srcOrd="0" destOrd="0" presId="urn:microsoft.com/office/officeart/2008/layout/LinedList"/>
    <dgm:cxn modelId="{01B3EFB1-AE09-4194-AD67-CA20CD00DCAD}" type="presOf" srcId="{1C8E1CD2-3011-40EC-A700-979D876595BD}" destId="{35B0699B-907D-42B0-B11D-C2A774F3B14F}" srcOrd="0" destOrd="0" presId="urn:microsoft.com/office/officeart/2008/layout/LinedList"/>
    <dgm:cxn modelId="{9E69F1DA-E5AE-4D31-9BF8-AC7421E2A8E9}" type="presOf" srcId="{6CBCC54A-5C22-4642-835A-A3C67B3D1322}" destId="{71DEA547-4126-4BEA-97CF-C4A3B0187C73}" srcOrd="0" destOrd="0" presId="urn:microsoft.com/office/officeart/2008/layout/LinedList"/>
    <dgm:cxn modelId="{DF21ABDD-FC46-4A7E-B831-786E3232CED2}" srcId="{70387F10-9C98-4358-A5C0-F3E319B31F4E}" destId="{9459B93C-97D1-42B4-B781-869D5C3B7B12}" srcOrd="2" destOrd="0" parTransId="{BFA85982-3C2D-4C20-8CC9-46A8648FDB4F}" sibTransId="{8DCE3073-7784-485A-A812-FB92A366A052}"/>
    <dgm:cxn modelId="{0827B4F2-EC5F-4444-9EE4-F850DB2935F1}" srcId="{70387F10-9C98-4358-A5C0-F3E319B31F4E}" destId="{4D827FE9-AFA6-4A8F-B064-88E01879DADF}" srcOrd="1" destOrd="0" parTransId="{41267F9F-5DCE-4807-862A-FFEC302CA0F5}" sibTransId="{06A8876C-7848-4683-8546-1937F24E0068}"/>
    <dgm:cxn modelId="{5CA13FF7-187F-48FF-A78D-879595F6E24D}" type="presParOf" srcId="{762CDB04-67ED-4A45-8A3D-74B1FBD7542B}" destId="{79BE527A-DFD2-4E85-B7AB-E250944A0DB0}" srcOrd="0" destOrd="0" presId="urn:microsoft.com/office/officeart/2008/layout/LinedList"/>
    <dgm:cxn modelId="{8B528596-8A1C-4538-B535-35AA33EE37AC}" type="presParOf" srcId="{762CDB04-67ED-4A45-8A3D-74B1FBD7542B}" destId="{29071D9B-4E59-40E2-9DD7-0A504FD83D7E}" srcOrd="1" destOrd="0" presId="urn:microsoft.com/office/officeart/2008/layout/LinedList"/>
    <dgm:cxn modelId="{4F07A9AD-4D55-4569-B327-8D7168CAF3FA}" type="presParOf" srcId="{29071D9B-4E59-40E2-9DD7-0A504FD83D7E}" destId="{1EFBC808-3C56-49A9-B169-759FD21D440C}" srcOrd="0" destOrd="0" presId="urn:microsoft.com/office/officeart/2008/layout/LinedList"/>
    <dgm:cxn modelId="{DB0F62BB-AB8D-4FF8-BF0F-F52E8DDA54B9}" type="presParOf" srcId="{29071D9B-4E59-40E2-9DD7-0A504FD83D7E}" destId="{52C2DEAA-8A64-4DFB-881F-350079D7193C}" srcOrd="1" destOrd="0" presId="urn:microsoft.com/office/officeart/2008/layout/LinedList"/>
    <dgm:cxn modelId="{C3BA98AA-6C11-4747-A5D8-68D895E77BE1}" type="presParOf" srcId="{762CDB04-67ED-4A45-8A3D-74B1FBD7542B}" destId="{537E7AFC-7B5A-465F-A75B-930B42BE4A0F}" srcOrd="2" destOrd="0" presId="urn:microsoft.com/office/officeart/2008/layout/LinedList"/>
    <dgm:cxn modelId="{1F7A1FCC-103E-43D7-A2FD-3DA4D6E1592F}" type="presParOf" srcId="{762CDB04-67ED-4A45-8A3D-74B1FBD7542B}" destId="{577004CE-19F3-4E38-9508-169532F12DE6}" srcOrd="3" destOrd="0" presId="urn:microsoft.com/office/officeart/2008/layout/LinedList"/>
    <dgm:cxn modelId="{9C7F2BCB-6B87-4B54-B047-14121149CD60}" type="presParOf" srcId="{577004CE-19F3-4E38-9508-169532F12DE6}" destId="{E6219587-764F-4CBB-A269-E18A125261DA}" srcOrd="0" destOrd="0" presId="urn:microsoft.com/office/officeart/2008/layout/LinedList"/>
    <dgm:cxn modelId="{5522FBAA-4E25-493A-B3C4-5F42A70D09E2}" type="presParOf" srcId="{577004CE-19F3-4E38-9508-169532F12DE6}" destId="{EADD96CA-AAF4-4D99-B3C5-5EE4A4F0AE6F}" srcOrd="1" destOrd="0" presId="urn:microsoft.com/office/officeart/2008/layout/LinedList"/>
    <dgm:cxn modelId="{34775D23-8015-4B2F-81A0-84E21B6853A9}" type="presParOf" srcId="{762CDB04-67ED-4A45-8A3D-74B1FBD7542B}" destId="{1A21D82C-2445-40AE-A556-CD9183E2434E}" srcOrd="4" destOrd="0" presId="urn:microsoft.com/office/officeart/2008/layout/LinedList"/>
    <dgm:cxn modelId="{4328FDD6-E2C1-40BA-ACE0-59155A3CEE8E}" type="presParOf" srcId="{762CDB04-67ED-4A45-8A3D-74B1FBD7542B}" destId="{35FFC44D-24E1-4435-A160-71C874B2B179}" srcOrd="5" destOrd="0" presId="urn:microsoft.com/office/officeart/2008/layout/LinedList"/>
    <dgm:cxn modelId="{FC053ECF-B506-48CF-8725-88C0A8534D14}" type="presParOf" srcId="{35FFC44D-24E1-4435-A160-71C874B2B179}" destId="{24E28DF3-B11E-46A6-90B3-6AD73CC91C7E}" srcOrd="0" destOrd="0" presId="urn:microsoft.com/office/officeart/2008/layout/LinedList"/>
    <dgm:cxn modelId="{96C0E59C-A437-4922-8776-87C5F952380B}" type="presParOf" srcId="{35FFC44D-24E1-4435-A160-71C874B2B179}" destId="{736B54C1-4AAB-42E3-A1E4-9EA77D1CC06D}" srcOrd="1" destOrd="0" presId="urn:microsoft.com/office/officeart/2008/layout/LinedList"/>
    <dgm:cxn modelId="{2FB1823C-7D50-47B9-BB33-BCAD16E11741}" type="presParOf" srcId="{762CDB04-67ED-4A45-8A3D-74B1FBD7542B}" destId="{AB4DC7FE-3050-4609-9B94-61EBDD58BE81}" srcOrd="6" destOrd="0" presId="urn:microsoft.com/office/officeart/2008/layout/LinedList"/>
    <dgm:cxn modelId="{12A1612B-10AA-4A5E-AAFB-73C9D634475B}" type="presParOf" srcId="{762CDB04-67ED-4A45-8A3D-74B1FBD7542B}" destId="{CDAC1947-B8EE-4F84-83CA-2613D4F7DB3E}" srcOrd="7" destOrd="0" presId="urn:microsoft.com/office/officeart/2008/layout/LinedList"/>
    <dgm:cxn modelId="{8DAABA6F-8BB4-4159-9D10-7AA87B550941}" type="presParOf" srcId="{CDAC1947-B8EE-4F84-83CA-2613D4F7DB3E}" destId="{35B0699B-907D-42B0-B11D-C2A774F3B14F}" srcOrd="0" destOrd="0" presId="urn:microsoft.com/office/officeart/2008/layout/LinedList"/>
    <dgm:cxn modelId="{55740C02-2B2F-490C-B828-D06052C1751B}" type="presParOf" srcId="{CDAC1947-B8EE-4F84-83CA-2613D4F7DB3E}" destId="{63EC68D1-EA84-471B-AD86-E0B25C656C9C}" srcOrd="1" destOrd="0" presId="urn:microsoft.com/office/officeart/2008/layout/LinedList"/>
    <dgm:cxn modelId="{3E3301C1-2D0B-45E6-8479-AFD4B0401B70}" type="presParOf" srcId="{762CDB04-67ED-4A45-8A3D-74B1FBD7542B}" destId="{21EFB9E1-A159-4C6B-8028-8F611CD689F7}" srcOrd="8" destOrd="0" presId="urn:microsoft.com/office/officeart/2008/layout/LinedList"/>
    <dgm:cxn modelId="{EF36CB69-6ECB-4EBB-8882-3B31F3EDA597}" type="presParOf" srcId="{762CDB04-67ED-4A45-8A3D-74B1FBD7542B}" destId="{EBB25825-1C41-4F48-A042-1C16F884AB8C}" srcOrd="9" destOrd="0" presId="urn:microsoft.com/office/officeart/2008/layout/LinedList"/>
    <dgm:cxn modelId="{C8CECBF6-C2E2-4530-B161-CE33683EFF62}" type="presParOf" srcId="{EBB25825-1C41-4F48-A042-1C16F884AB8C}" destId="{71DEA547-4126-4BEA-97CF-C4A3B0187C73}" srcOrd="0" destOrd="0" presId="urn:microsoft.com/office/officeart/2008/layout/LinedList"/>
    <dgm:cxn modelId="{C44A25FB-3912-4560-AFB5-314544C79A7B}" type="presParOf" srcId="{EBB25825-1C41-4F48-A042-1C16F884AB8C}" destId="{3A9EC05B-F9C5-4614-8454-BF99E13B1C4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1CAF269-C288-4A87-AE94-C80DD7448CF2}"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628BB656-E02C-4D0A-A7FA-B39BF1587FA6}">
      <dgm:prSet custT="1"/>
      <dgm:spPr/>
      <dgm:t>
        <a:bodyPr/>
        <a:lstStyle/>
        <a:p>
          <a:r>
            <a:rPr lang="en-US" sz="2400"/>
            <a:t>Management Evaluation or Civil Rights Compliance Review</a:t>
          </a:r>
        </a:p>
      </dgm:t>
    </dgm:pt>
    <dgm:pt modelId="{3F5B4768-9E76-4DCD-AE5D-719C3A05D717}" type="parTrans" cxnId="{92A61C53-EBAA-48EB-9340-15FBCEF2C6A1}">
      <dgm:prSet/>
      <dgm:spPr/>
      <dgm:t>
        <a:bodyPr/>
        <a:lstStyle/>
        <a:p>
          <a:endParaRPr lang="en-US"/>
        </a:p>
      </dgm:t>
    </dgm:pt>
    <dgm:pt modelId="{467190AF-1B2C-4155-B71A-D194AE875BCD}" type="sibTrans" cxnId="{92A61C53-EBAA-48EB-9340-15FBCEF2C6A1}">
      <dgm:prSet/>
      <dgm:spPr/>
      <dgm:t>
        <a:bodyPr/>
        <a:lstStyle/>
        <a:p>
          <a:endParaRPr lang="en-US"/>
        </a:p>
      </dgm:t>
    </dgm:pt>
    <dgm:pt modelId="{45197E3A-D7E9-403B-B956-0898605646A6}">
      <dgm:prSet custT="1"/>
      <dgm:spPr/>
      <dgm:t>
        <a:bodyPr/>
        <a:lstStyle/>
        <a:p>
          <a:r>
            <a:rPr lang="en-US" sz="2400"/>
            <a:t>Special Review</a:t>
          </a:r>
        </a:p>
      </dgm:t>
    </dgm:pt>
    <dgm:pt modelId="{4E326D88-8BE8-4D4A-8B63-BE95EC7A69B1}" type="parTrans" cxnId="{257BC207-C5A8-4EB7-949C-B176D025E4EB}">
      <dgm:prSet/>
      <dgm:spPr/>
      <dgm:t>
        <a:bodyPr/>
        <a:lstStyle/>
        <a:p>
          <a:endParaRPr lang="en-US"/>
        </a:p>
      </dgm:t>
    </dgm:pt>
    <dgm:pt modelId="{88C154C0-6D10-43E5-82B9-9D069D5EDCEC}" type="sibTrans" cxnId="{257BC207-C5A8-4EB7-949C-B176D025E4EB}">
      <dgm:prSet/>
      <dgm:spPr/>
      <dgm:t>
        <a:bodyPr/>
        <a:lstStyle/>
        <a:p>
          <a:endParaRPr lang="en-US"/>
        </a:p>
      </dgm:t>
    </dgm:pt>
    <dgm:pt modelId="{409C6336-DA25-4A41-A857-8095C847D7B9}">
      <dgm:prSet custT="1"/>
      <dgm:spPr/>
      <dgm:t>
        <a:bodyPr/>
        <a:lstStyle/>
        <a:p>
          <a:r>
            <a:rPr lang="en-US" sz="2400"/>
            <a:t>Investigation</a:t>
          </a:r>
          <a:r>
            <a:rPr lang="en-US" sz="3600"/>
            <a:t> </a:t>
          </a:r>
        </a:p>
      </dgm:t>
    </dgm:pt>
    <dgm:pt modelId="{7E7F578A-EC5A-482F-A5BC-4B7A3A7934D2}" type="parTrans" cxnId="{9DDA8FE8-5588-49CE-9A68-3C0D64DCFBF1}">
      <dgm:prSet/>
      <dgm:spPr/>
      <dgm:t>
        <a:bodyPr/>
        <a:lstStyle/>
        <a:p>
          <a:endParaRPr lang="en-US"/>
        </a:p>
      </dgm:t>
    </dgm:pt>
    <dgm:pt modelId="{CEB5C5B2-E9DE-4BB1-B52B-5A7CCFF3BD47}" type="sibTrans" cxnId="{9DDA8FE8-5588-49CE-9A68-3C0D64DCFBF1}">
      <dgm:prSet/>
      <dgm:spPr/>
      <dgm:t>
        <a:bodyPr/>
        <a:lstStyle/>
        <a:p>
          <a:endParaRPr lang="en-US"/>
        </a:p>
      </dgm:t>
    </dgm:pt>
    <dgm:pt modelId="{3A6D738D-DF8B-4703-8284-61E8F58A4690}">
      <dgm:prSet custT="1"/>
      <dgm:spPr/>
      <dgm:t>
        <a:bodyPr/>
        <a:lstStyle/>
        <a:p>
          <a:r>
            <a:rPr lang="en-US" sz="2400"/>
            <a:t>AR or other local level review</a:t>
          </a:r>
        </a:p>
      </dgm:t>
    </dgm:pt>
    <dgm:pt modelId="{99D12697-55DA-452D-882A-859A43D9999A}" type="parTrans" cxnId="{1146EEF9-94F8-4B1F-8634-D70E0FA42E85}">
      <dgm:prSet/>
      <dgm:spPr/>
      <dgm:t>
        <a:bodyPr/>
        <a:lstStyle/>
        <a:p>
          <a:endParaRPr lang="en-US"/>
        </a:p>
      </dgm:t>
    </dgm:pt>
    <dgm:pt modelId="{5920E09E-27C2-4DE1-88D6-E032EB1438C5}" type="sibTrans" cxnId="{1146EEF9-94F8-4B1F-8634-D70E0FA42E85}">
      <dgm:prSet/>
      <dgm:spPr/>
      <dgm:t>
        <a:bodyPr/>
        <a:lstStyle/>
        <a:p>
          <a:endParaRPr lang="en-US"/>
        </a:p>
      </dgm:t>
    </dgm:pt>
    <dgm:pt modelId="{41D2DF8C-9B55-4923-BE3A-8B0699A63AA0}" type="pres">
      <dgm:prSet presAssocID="{11CAF269-C288-4A87-AE94-C80DD7448CF2}" presName="linear" presStyleCnt="0">
        <dgm:presLayoutVars>
          <dgm:animLvl val="lvl"/>
          <dgm:resizeHandles val="exact"/>
        </dgm:presLayoutVars>
      </dgm:prSet>
      <dgm:spPr/>
    </dgm:pt>
    <dgm:pt modelId="{21DCC115-C21F-494D-81F2-C31A0AA4F68F}" type="pres">
      <dgm:prSet presAssocID="{628BB656-E02C-4D0A-A7FA-B39BF1587FA6}" presName="parentText" presStyleLbl="node1" presStyleIdx="0" presStyleCnt="4">
        <dgm:presLayoutVars>
          <dgm:chMax val="0"/>
          <dgm:bulletEnabled val="1"/>
        </dgm:presLayoutVars>
      </dgm:prSet>
      <dgm:spPr/>
    </dgm:pt>
    <dgm:pt modelId="{B06D3C51-165C-4CA0-9827-99E067B85560}" type="pres">
      <dgm:prSet presAssocID="{467190AF-1B2C-4155-B71A-D194AE875BCD}" presName="spacer" presStyleCnt="0"/>
      <dgm:spPr/>
    </dgm:pt>
    <dgm:pt modelId="{6C249D90-7F8C-4EB3-969A-F7B05B50B78C}" type="pres">
      <dgm:prSet presAssocID="{45197E3A-D7E9-403B-B956-0898605646A6}" presName="parentText" presStyleLbl="node1" presStyleIdx="1" presStyleCnt="4">
        <dgm:presLayoutVars>
          <dgm:chMax val="0"/>
          <dgm:bulletEnabled val="1"/>
        </dgm:presLayoutVars>
      </dgm:prSet>
      <dgm:spPr/>
    </dgm:pt>
    <dgm:pt modelId="{FDE29744-4996-49F9-9624-49D61F87D749}" type="pres">
      <dgm:prSet presAssocID="{88C154C0-6D10-43E5-82B9-9D069D5EDCEC}" presName="spacer" presStyleCnt="0"/>
      <dgm:spPr/>
    </dgm:pt>
    <dgm:pt modelId="{CC8585A2-6CF1-4BAF-AB49-09FBE00E3AF6}" type="pres">
      <dgm:prSet presAssocID="{409C6336-DA25-4A41-A857-8095C847D7B9}" presName="parentText" presStyleLbl="node1" presStyleIdx="2" presStyleCnt="4">
        <dgm:presLayoutVars>
          <dgm:chMax val="0"/>
          <dgm:bulletEnabled val="1"/>
        </dgm:presLayoutVars>
      </dgm:prSet>
      <dgm:spPr/>
    </dgm:pt>
    <dgm:pt modelId="{5DF65280-F6F0-4675-B8B4-EE6D8BC389F6}" type="pres">
      <dgm:prSet presAssocID="{CEB5C5B2-E9DE-4BB1-B52B-5A7CCFF3BD47}" presName="spacer" presStyleCnt="0"/>
      <dgm:spPr/>
    </dgm:pt>
    <dgm:pt modelId="{F99DC75B-4AC6-421A-9995-71CC86327ED5}" type="pres">
      <dgm:prSet presAssocID="{3A6D738D-DF8B-4703-8284-61E8F58A4690}" presName="parentText" presStyleLbl="node1" presStyleIdx="3" presStyleCnt="4">
        <dgm:presLayoutVars>
          <dgm:chMax val="0"/>
          <dgm:bulletEnabled val="1"/>
        </dgm:presLayoutVars>
      </dgm:prSet>
      <dgm:spPr/>
    </dgm:pt>
  </dgm:ptLst>
  <dgm:cxnLst>
    <dgm:cxn modelId="{A3F83502-8FEF-49F7-B608-F978E2B956D2}" type="presOf" srcId="{45197E3A-D7E9-403B-B956-0898605646A6}" destId="{6C249D90-7F8C-4EB3-969A-F7B05B50B78C}" srcOrd="0" destOrd="0" presId="urn:microsoft.com/office/officeart/2005/8/layout/vList2"/>
    <dgm:cxn modelId="{257BC207-C5A8-4EB7-949C-B176D025E4EB}" srcId="{11CAF269-C288-4A87-AE94-C80DD7448CF2}" destId="{45197E3A-D7E9-403B-B956-0898605646A6}" srcOrd="1" destOrd="0" parTransId="{4E326D88-8BE8-4D4A-8B63-BE95EC7A69B1}" sibTransId="{88C154C0-6D10-43E5-82B9-9D069D5EDCEC}"/>
    <dgm:cxn modelId="{92A61C53-EBAA-48EB-9340-15FBCEF2C6A1}" srcId="{11CAF269-C288-4A87-AE94-C80DD7448CF2}" destId="{628BB656-E02C-4D0A-A7FA-B39BF1587FA6}" srcOrd="0" destOrd="0" parTransId="{3F5B4768-9E76-4DCD-AE5D-719C3A05D717}" sibTransId="{467190AF-1B2C-4155-B71A-D194AE875BCD}"/>
    <dgm:cxn modelId="{016407A1-69FA-4178-BC9F-270146706983}" type="presOf" srcId="{11CAF269-C288-4A87-AE94-C80DD7448CF2}" destId="{41D2DF8C-9B55-4923-BE3A-8B0699A63AA0}" srcOrd="0" destOrd="0" presId="urn:microsoft.com/office/officeart/2005/8/layout/vList2"/>
    <dgm:cxn modelId="{0A82CFC5-6533-441D-9628-76E72E5DAE87}" type="presOf" srcId="{628BB656-E02C-4D0A-A7FA-B39BF1587FA6}" destId="{21DCC115-C21F-494D-81F2-C31A0AA4F68F}" srcOrd="0" destOrd="0" presId="urn:microsoft.com/office/officeart/2005/8/layout/vList2"/>
    <dgm:cxn modelId="{8DAF66E4-6206-459E-A94F-CE624B4B2C0E}" type="presOf" srcId="{409C6336-DA25-4A41-A857-8095C847D7B9}" destId="{CC8585A2-6CF1-4BAF-AB49-09FBE00E3AF6}" srcOrd="0" destOrd="0" presId="urn:microsoft.com/office/officeart/2005/8/layout/vList2"/>
    <dgm:cxn modelId="{9DDA8FE8-5588-49CE-9A68-3C0D64DCFBF1}" srcId="{11CAF269-C288-4A87-AE94-C80DD7448CF2}" destId="{409C6336-DA25-4A41-A857-8095C847D7B9}" srcOrd="2" destOrd="0" parTransId="{7E7F578A-EC5A-482F-A5BC-4B7A3A7934D2}" sibTransId="{CEB5C5B2-E9DE-4BB1-B52B-5A7CCFF3BD47}"/>
    <dgm:cxn modelId="{1146EEF9-94F8-4B1F-8634-D70E0FA42E85}" srcId="{11CAF269-C288-4A87-AE94-C80DD7448CF2}" destId="{3A6D738D-DF8B-4703-8284-61E8F58A4690}" srcOrd="3" destOrd="0" parTransId="{99D12697-55DA-452D-882A-859A43D9999A}" sibTransId="{5920E09E-27C2-4DE1-88D6-E032EB1438C5}"/>
    <dgm:cxn modelId="{E1E3FFFB-F8B8-40E1-B2E8-998BFCEC698F}" type="presOf" srcId="{3A6D738D-DF8B-4703-8284-61E8F58A4690}" destId="{F99DC75B-4AC6-421A-9995-71CC86327ED5}" srcOrd="0" destOrd="0" presId="urn:microsoft.com/office/officeart/2005/8/layout/vList2"/>
    <dgm:cxn modelId="{E0BA5FDD-FE78-4A75-AF4E-A98FE27052AF}" type="presParOf" srcId="{41D2DF8C-9B55-4923-BE3A-8B0699A63AA0}" destId="{21DCC115-C21F-494D-81F2-C31A0AA4F68F}" srcOrd="0" destOrd="0" presId="urn:microsoft.com/office/officeart/2005/8/layout/vList2"/>
    <dgm:cxn modelId="{D244D6A5-1631-474B-A806-927671B20FC6}" type="presParOf" srcId="{41D2DF8C-9B55-4923-BE3A-8B0699A63AA0}" destId="{B06D3C51-165C-4CA0-9827-99E067B85560}" srcOrd="1" destOrd="0" presId="urn:microsoft.com/office/officeart/2005/8/layout/vList2"/>
    <dgm:cxn modelId="{189092DC-3528-46B4-A83F-232FBAC9CC4A}" type="presParOf" srcId="{41D2DF8C-9B55-4923-BE3A-8B0699A63AA0}" destId="{6C249D90-7F8C-4EB3-969A-F7B05B50B78C}" srcOrd="2" destOrd="0" presId="urn:microsoft.com/office/officeart/2005/8/layout/vList2"/>
    <dgm:cxn modelId="{CE7785C2-27A5-47B6-AF3D-41F3C670C5A7}" type="presParOf" srcId="{41D2DF8C-9B55-4923-BE3A-8B0699A63AA0}" destId="{FDE29744-4996-49F9-9624-49D61F87D749}" srcOrd="3" destOrd="0" presId="urn:microsoft.com/office/officeart/2005/8/layout/vList2"/>
    <dgm:cxn modelId="{B854FB3E-2385-471C-A296-7EA6F2BE1032}" type="presParOf" srcId="{41D2DF8C-9B55-4923-BE3A-8B0699A63AA0}" destId="{CC8585A2-6CF1-4BAF-AB49-09FBE00E3AF6}" srcOrd="4" destOrd="0" presId="urn:microsoft.com/office/officeart/2005/8/layout/vList2"/>
    <dgm:cxn modelId="{E1E62377-15C7-486E-92B0-4A420FCB20FA}" type="presParOf" srcId="{41D2DF8C-9B55-4923-BE3A-8B0699A63AA0}" destId="{5DF65280-F6F0-4675-B8B4-EE6D8BC389F6}" srcOrd="5" destOrd="0" presId="urn:microsoft.com/office/officeart/2005/8/layout/vList2"/>
    <dgm:cxn modelId="{CE090180-3039-4F3B-B290-633E1D17A141}" type="presParOf" srcId="{41D2DF8C-9B55-4923-BE3A-8B0699A63AA0}" destId="{F99DC75B-4AC6-421A-9995-71CC86327ED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48958F-60F0-4326-A308-E22D49BBFCEA}">
      <dsp:nvSpPr>
        <dsp:cNvPr id="0" name=""/>
        <dsp:cNvSpPr/>
      </dsp:nvSpPr>
      <dsp:spPr>
        <a:xfrm>
          <a:off x="0" y="642"/>
          <a:ext cx="6832212" cy="0"/>
        </a:xfrm>
        <a:prstGeom prst="line">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9994CAC3-179A-46BD-9ADA-F1B13A917154}">
      <dsp:nvSpPr>
        <dsp:cNvPr id="0" name=""/>
        <dsp:cNvSpPr/>
      </dsp:nvSpPr>
      <dsp:spPr>
        <a:xfrm>
          <a:off x="0" y="642"/>
          <a:ext cx="6832212" cy="751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Data collection and use</a:t>
          </a:r>
        </a:p>
      </dsp:txBody>
      <dsp:txXfrm>
        <a:off x="0" y="642"/>
        <a:ext cx="6832212" cy="751927"/>
      </dsp:txXfrm>
    </dsp:sp>
    <dsp:sp modelId="{3335C44A-3FBE-4FE0-A32C-FFD575D1C072}">
      <dsp:nvSpPr>
        <dsp:cNvPr id="0" name=""/>
        <dsp:cNvSpPr/>
      </dsp:nvSpPr>
      <dsp:spPr>
        <a:xfrm>
          <a:off x="0" y="752570"/>
          <a:ext cx="6832212" cy="0"/>
        </a:xfrm>
        <a:prstGeom prst="line">
          <a:avLst/>
        </a:prstGeom>
        <a:gradFill rotWithShape="0">
          <a:gsLst>
            <a:gs pos="0">
              <a:schemeClr val="accent2">
                <a:hueOff val="148264"/>
                <a:satOff val="-3314"/>
                <a:lumOff val="-3137"/>
                <a:alphaOff val="0"/>
                <a:tint val="96000"/>
                <a:lumMod val="104000"/>
              </a:schemeClr>
            </a:gs>
            <a:gs pos="100000">
              <a:schemeClr val="accent2">
                <a:hueOff val="148264"/>
                <a:satOff val="-3314"/>
                <a:lumOff val="-3137"/>
                <a:alphaOff val="0"/>
                <a:shade val="98000"/>
                <a:lumMod val="94000"/>
              </a:schemeClr>
            </a:gs>
          </a:gsLst>
          <a:lin ang="5400000" scaled="0"/>
        </a:gradFill>
        <a:ln w="9525" cap="rnd" cmpd="sng" algn="ctr">
          <a:solidFill>
            <a:schemeClr val="accent2">
              <a:hueOff val="148264"/>
              <a:satOff val="-3314"/>
              <a:lumOff val="-3137"/>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CA61DB59-CB4A-4E87-B3CE-96027B2857C0}">
      <dsp:nvSpPr>
        <dsp:cNvPr id="0" name=""/>
        <dsp:cNvSpPr/>
      </dsp:nvSpPr>
      <dsp:spPr>
        <a:xfrm>
          <a:off x="0" y="752570"/>
          <a:ext cx="6832212" cy="751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Public Notification</a:t>
          </a:r>
        </a:p>
      </dsp:txBody>
      <dsp:txXfrm>
        <a:off x="0" y="752570"/>
        <a:ext cx="6832212" cy="751927"/>
      </dsp:txXfrm>
    </dsp:sp>
    <dsp:sp modelId="{C541D8CC-0384-48B4-84B0-06D188F069B7}">
      <dsp:nvSpPr>
        <dsp:cNvPr id="0" name=""/>
        <dsp:cNvSpPr/>
      </dsp:nvSpPr>
      <dsp:spPr>
        <a:xfrm>
          <a:off x="0" y="1504498"/>
          <a:ext cx="6832212" cy="0"/>
        </a:xfrm>
        <a:prstGeom prst="line">
          <a:avLst/>
        </a:prstGeom>
        <a:gradFill rotWithShape="0">
          <a:gsLst>
            <a:gs pos="0">
              <a:schemeClr val="accent2">
                <a:hueOff val="296529"/>
                <a:satOff val="-6628"/>
                <a:lumOff val="-6274"/>
                <a:alphaOff val="0"/>
                <a:tint val="96000"/>
                <a:lumMod val="104000"/>
              </a:schemeClr>
            </a:gs>
            <a:gs pos="100000">
              <a:schemeClr val="accent2">
                <a:hueOff val="296529"/>
                <a:satOff val="-6628"/>
                <a:lumOff val="-6274"/>
                <a:alphaOff val="0"/>
                <a:shade val="98000"/>
                <a:lumMod val="94000"/>
              </a:schemeClr>
            </a:gs>
          </a:gsLst>
          <a:lin ang="5400000" scaled="0"/>
        </a:gradFill>
        <a:ln w="9525" cap="rnd" cmpd="sng" algn="ctr">
          <a:solidFill>
            <a:schemeClr val="accent2">
              <a:hueOff val="296529"/>
              <a:satOff val="-6628"/>
              <a:lumOff val="-6274"/>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C08EA94B-CE1A-45F0-9CDB-01BCCF1CFDAE}">
      <dsp:nvSpPr>
        <dsp:cNvPr id="0" name=""/>
        <dsp:cNvSpPr/>
      </dsp:nvSpPr>
      <dsp:spPr>
        <a:xfrm>
          <a:off x="0" y="1504498"/>
          <a:ext cx="6832212" cy="751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Complaints</a:t>
          </a:r>
        </a:p>
      </dsp:txBody>
      <dsp:txXfrm>
        <a:off x="0" y="1504498"/>
        <a:ext cx="6832212" cy="751927"/>
      </dsp:txXfrm>
    </dsp:sp>
    <dsp:sp modelId="{FC324D62-9EFF-4734-BB2D-A4133EF10EA2}">
      <dsp:nvSpPr>
        <dsp:cNvPr id="0" name=""/>
        <dsp:cNvSpPr/>
      </dsp:nvSpPr>
      <dsp:spPr>
        <a:xfrm>
          <a:off x="0" y="2256425"/>
          <a:ext cx="6832212" cy="0"/>
        </a:xfrm>
        <a:prstGeom prst="line">
          <a:avLst/>
        </a:prstGeom>
        <a:gradFill rotWithShape="0">
          <a:gsLst>
            <a:gs pos="0">
              <a:schemeClr val="accent2">
                <a:hueOff val="444793"/>
                <a:satOff val="-9942"/>
                <a:lumOff val="-9412"/>
                <a:alphaOff val="0"/>
                <a:tint val="96000"/>
                <a:lumMod val="104000"/>
              </a:schemeClr>
            </a:gs>
            <a:gs pos="100000">
              <a:schemeClr val="accent2">
                <a:hueOff val="444793"/>
                <a:satOff val="-9942"/>
                <a:lumOff val="-9412"/>
                <a:alphaOff val="0"/>
                <a:shade val="98000"/>
                <a:lumMod val="94000"/>
              </a:schemeClr>
            </a:gs>
          </a:gsLst>
          <a:lin ang="5400000" scaled="0"/>
        </a:gradFill>
        <a:ln w="9525" cap="rnd" cmpd="sng" algn="ctr">
          <a:solidFill>
            <a:schemeClr val="accent2">
              <a:hueOff val="444793"/>
              <a:satOff val="-9942"/>
              <a:lumOff val="-9412"/>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8FBBEF3E-0078-444D-B093-DAD7F646EA91}">
      <dsp:nvSpPr>
        <dsp:cNvPr id="0" name=""/>
        <dsp:cNvSpPr/>
      </dsp:nvSpPr>
      <dsp:spPr>
        <a:xfrm>
          <a:off x="0" y="2256425"/>
          <a:ext cx="6832212" cy="751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Compliance and noncompliance</a:t>
          </a:r>
        </a:p>
      </dsp:txBody>
      <dsp:txXfrm>
        <a:off x="0" y="2256425"/>
        <a:ext cx="6832212" cy="751927"/>
      </dsp:txXfrm>
    </dsp:sp>
    <dsp:sp modelId="{7F1BA2E3-6B4C-47F5-B199-87D3748D5D22}">
      <dsp:nvSpPr>
        <dsp:cNvPr id="0" name=""/>
        <dsp:cNvSpPr/>
      </dsp:nvSpPr>
      <dsp:spPr>
        <a:xfrm>
          <a:off x="0" y="3008353"/>
          <a:ext cx="6832212" cy="0"/>
        </a:xfrm>
        <a:prstGeom prst="line">
          <a:avLst/>
        </a:prstGeom>
        <a:gradFill rotWithShape="0">
          <a:gsLst>
            <a:gs pos="0">
              <a:schemeClr val="accent2">
                <a:hueOff val="593057"/>
                <a:satOff val="-13255"/>
                <a:lumOff val="-12549"/>
                <a:alphaOff val="0"/>
                <a:tint val="96000"/>
                <a:lumMod val="104000"/>
              </a:schemeClr>
            </a:gs>
            <a:gs pos="100000">
              <a:schemeClr val="accent2">
                <a:hueOff val="593057"/>
                <a:satOff val="-13255"/>
                <a:lumOff val="-12549"/>
                <a:alphaOff val="0"/>
                <a:shade val="98000"/>
                <a:lumMod val="94000"/>
              </a:schemeClr>
            </a:gs>
          </a:gsLst>
          <a:lin ang="5400000" scaled="0"/>
        </a:gradFill>
        <a:ln w="9525" cap="rnd" cmpd="sng" algn="ctr">
          <a:solidFill>
            <a:schemeClr val="accent2">
              <a:hueOff val="593057"/>
              <a:satOff val="-13255"/>
              <a:lumOff val="-12549"/>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7CFFD92D-7686-44FF-9F13-9DA794DC3F93}">
      <dsp:nvSpPr>
        <dsp:cNvPr id="0" name=""/>
        <dsp:cNvSpPr/>
      </dsp:nvSpPr>
      <dsp:spPr>
        <a:xfrm>
          <a:off x="0" y="3008353"/>
          <a:ext cx="6832212" cy="751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Accommodation</a:t>
          </a:r>
        </a:p>
      </dsp:txBody>
      <dsp:txXfrm>
        <a:off x="0" y="3008353"/>
        <a:ext cx="6832212" cy="751927"/>
      </dsp:txXfrm>
    </dsp:sp>
    <dsp:sp modelId="{CF60A137-10B6-4A0A-9B8E-403A4D588A0A}">
      <dsp:nvSpPr>
        <dsp:cNvPr id="0" name=""/>
        <dsp:cNvSpPr/>
      </dsp:nvSpPr>
      <dsp:spPr>
        <a:xfrm>
          <a:off x="0" y="3760280"/>
          <a:ext cx="6832212" cy="0"/>
        </a:xfrm>
        <a:prstGeom prst="line">
          <a:avLst/>
        </a:prstGeom>
        <a:gradFill rotWithShape="0">
          <a:gsLst>
            <a:gs pos="0">
              <a:schemeClr val="accent2">
                <a:hueOff val="741322"/>
                <a:satOff val="-16569"/>
                <a:lumOff val="-15686"/>
                <a:alphaOff val="0"/>
                <a:tint val="96000"/>
                <a:lumMod val="104000"/>
              </a:schemeClr>
            </a:gs>
            <a:gs pos="100000">
              <a:schemeClr val="accent2">
                <a:hueOff val="741322"/>
                <a:satOff val="-16569"/>
                <a:lumOff val="-15686"/>
                <a:alphaOff val="0"/>
                <a:shade val="98000"/>
                <a:lumMod val="94000"/>
              </a:schemeClr>
            </a:gs>
          </a:gsLst>
          <a:lin ang="5400000" scaled="0"/>
        </a:gradFill>
        <a:ln w="9525" cap="rnd" cmpd="sng" algn="ctr">
          <a:solidFill>
            <a:schemeClr val="accent2">
              <a:hueOff val="741322"/>
              <a:satOff val="-16569"/>
              <a:lumOff val="-15686"/>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8125DF8E-FD79-444D-A5A0-12950AD992DD}">
      <dsp:nvSpPr>
        <dsp:cNvPr id="0" name=""/>
        <dsp:cNvSpPr/>
      </dsp:nvSpPr>
      <dsp:spPr>
        <a:xfrm>
          <a:off x="0" y="3760280"/>
          <a:ext cx="6832212" cy="751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Resolving conflict</a:t>
          </a:r>
        </a:p>
      </dsp:txBody>
      <dsp:txXfrm>
        <a:off x="0" y="3760280"/>
        <a:ext cx="6832212" cy="751927"/>
      </dsp:txXfrm>
    </dsp:sp>
    <dsp:sp modelId="{C74E1BAF-D17C-47C7-ACDE-23EDEE9AD2C2}">
      <dsp:nvSpPr>
        <dsp:cNvPr id="0" name=""/>
        <dsp:cNvSpPr/>
      </dsp:nvSpPr>
      <dsp:spPr>
        <a:xfrm>
          <a:off x="0" y="4512208"/>
          <a:ext cx="6832212" cy="0"/>
        </a:xfrm>
        <a:prstGeom prst="line">
          <a:avLst/>
        </a:prstGeom>
        <a:gradFill rotWithShape="0">
          <a:gsLst>
            <a:gs pos="0">
              <a:schemeClr val="accent2">
                <a:hueOff val="889586"/>
                <a:satOff val="-19883"/>
                <a:lumOff val="-18823"/>
                <a:alphaOff val="0"/>
                <a:tint val="96000"/>
                <a:lumMod val="104000"/>
              </a:schemeClr>
            </a:gs>
            <a:gs pos="100000">
              <a:schemeClr val="accent2">
                <a:hueOff val="889586"/>
                <a:satOff val="-19883"/>
                <a:lumOff val="-18823"/>
                <a:alphaOff val="0"/>
                <a:shade val="98000"/>
                <a:lumMod val="94000"/>
              </a:schemeClr>
            </a:gs>
          </a:gsLst>
          <a:lin ang="5400000" scaled="0"/>
        </a:gradFill>
        <a:ln w="9525" cap="rnd" cmpd="sng" algn="ctr">
          <a:solidFill>
            <a:schemeClr val="accent2">
              <a:hueOff val="889586"/>
              <a:satOff val="-19883"/>
              <a:lumOff val="-18823"/>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F22D9B71-7FDE-4328-958F-133F3FE90922}">
      <dsp:nvSpPr>
        <dsp:cNvPr id="0" name=""/>
        <dsp:cNvSpPr/>
      </dsp:nvSpPr>
      <dsp:spPr>
        <a:xfrm>
          <a:off x="0" y="4512208"/>
          <a:ext cx="6832212" cy="751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endParaRPr lang="en-US" sz="3100" kern="1200"/>
        </a:p>
      </dsp:txBody>
      <dsp:txXfrm>
        <a:off x="0" y="4512208"/>
        <a:ext cx="6832212" cy="7519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3A35B3-CDFB-405A-80E8-FC015883CA9D}">
      <dsp:nvSpPr>
        <dsp:cNvPr id="0" name=""/>
        <dsp:cNvSpPr/>
      </dsp:nvSpPr>
      <dsp:spPr>
        <a:xfrm>
          <a:off x="0" y="20274"/>
          <a:ext cx="6832212" cy="791505"/>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Race</a:t>
          </a:r>
        </a:p>
      </dsp:txBody>
      <dsp:txXfrm>
        <a:off x="38638" y="58912"/>
        <a:ext cx="6754936" cy="714229"/>
      </dsp:txXfrm>
    </dsp:sp>
    <dsp:sp modelId="{3A9C73CC-4A19-4AF0-8547-7EFE85C696DE}">
      <dsp:nvSpPr>
        <dsp:cNvPr id="0" name=""/>
        <dsp:cNvSpPr/>
      </dsp:nvSpPr>
      <dsp:spPr>
        <a:xfrm>
          <a:off x="0" y="906819"/>
          <a:ext cx="6832212" cy="791505"/>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Color</a:t>
          </a:r>
        </a:p>
      </dsp:txBody>
      <dsp:txXfrm>
        <a:off x="38638" y="945457"/>
        <a:ext cx="6754936" cy="714229"/>
      </dsp:txXfrm>
    </dsp:sp>
    <dsp:sp modelId="{C8E27D79-FCB8-4658-9835-10825699EC19}">
      <dsp:nvSpPr>
        <dsp:cNvPr id="0" name=""/>
        <dsp:cNvSpPr/>
      </dsp:nvSpPr>
      <dsp:spPr>
        <a:xfrm>
          <a:off x="0" y="1793364"/>
          <a:ext cx="6832212" cy="791505"/>
        </a:xfrm>
        <a:prstGeom prst="round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National Origin</a:t>
          </a:r>
        </a:p>
      </dsp:txBody>
      <dsp:txXfrm>
        <a:off x="38638" y="1832002"/>
        <a:ext cx="6754936" cy="714229"/>
      </dsp:txXfrm>
    </dsp:sp>
    <dsp:sp modelId="{4A903E3C-8B54-4A9D-B6E1-EAD44EE27CB3}">
      <dsp:nvSpPr>
        <dsp:cNvPr id="0" name=""/>
        <dsp:cNvSpPr/>
      </dsp:nvSpPr>
      <dsp:spPr>
        <a:xfrm>
          <a:off x="0" y="2679909"/>
          <a:ext cx="6832212" cy="791505"/>
        </a:xfrm>
        <a:prstGeom prst="round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Age</a:t>
          </a:r>
        </a:p>
      </dsp:txBody>
      <dsp:txXfrm>
        <a:off x="38638" y="2718547"/>
        <a:ext cx="6754936" cy="714229"/>
      </dsp:txXfrm>
    </dsp:sp>
    <dsp:sp modelId="{C3B8EDBC-54A2-487B-B2B4-F6060225FF0F}">
      <dsp:nvSpPr>
        <dsp:cNvPr id="0" name=""/>
        <dsp:cNvSpPr/>
      </dsp:nvSpPr>
      <dsp:spPr>
        <a:xfrm>
          <a:off x="0" y="3566454"/>
          <a:ext cx="6832212" cy="791505"/>
        </a:xfrm>
        <a:prstGeom prst="round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Sex </a:t>
          </a:r>
          <a:r>
            <a:rPr lang="en-US" sz="1800" kern="1200"/>
            <a:t>(including gender identity and sexual orientation) </a:t>
          </a:r>
          <a:endParaRPr lang="en-US" sz="2800" kern="1200"/>
        </a:p>
      </dsp:txBody>
      <dsp:txXfrm>
        <a:off x="38638" y="3605092"/>
        <a:ext cx="6754936" cy="714229"/>
      </dsp:txXfrm>
    </dsp:sp>
    <dsp:sp modelId="{E9ABEF3C-E564-4D7E-A653-BEB63A29489A}">
      <dsp:nvSpPr>
        <dsp:cNvPr id="0" name=""/>
        <dsp:cNvSpPr/>
      </dsp:nvSpPr>
      <dsp:spPr>
        <a:xfrm>
          <a:off x="0" y="4452999"/>
          <a:ext cx="6832212" cy="791505"/>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Disability</a:t>
          </a:r>
        </a:p>
      </dsp:txBody>
      <dsp:txXfrm>
        <a:off x="38638" y="4491637"/>
        <a:ext cx="6754936" cy="7142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9E72B2-9502-48B1-AD6F-9C2C6620B2A7}">
      <dsp:nvSpPr>
        <dsp:cNvPr id="0" name=""/>
        <dsp:cNvSpPr/>
      </dsp:nvSpPr>
      <dsp:spPr>
        <a:xfrm>
          <a:off x="0" y="144249"/>
          <a:ext cx="6832212" cy="1614600"/>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Program Availability - </a:t>
          </a:r>
          <a:r>
            <a:rPr lang="en-US" sz="2300" kern="1200"/>
            <a:t>Inform applicants, participants, and potentially 	eligible persons of their program rights and responsibilities and the steps necessary for participation.</a:t>
          </a:r>
        </a:p>
      </dsp:txBody>
      <dsp:txXfrm>
        <a:off x="78818" y="223067"/>
        <a:ext cx="6674576" cy="1456964"/>
      </dsp:txXfrm>
    </dsp:sp>
    <dsp:sp modelId="{8B18E6E3-2E0D-46E2-8AC4-773ED911C0D6}">
      <dsp:nvSpPr>
        <dsp:cNvPr id="0" name=""/>
        <dsp:cNvSpPr/>
      </dsp:nvSpPr>
      <dsp:spPr>
        <a:xfrm>
          <a:off x="0" y="1825089"/>
          <a:ext cx="6832212" cy="1614600"/>
        </a:xfrm>
        <a:prstGeom prst="roundRect">
          <a:avLst/>
        </a:prstGeom>
        <a:gradFill rotWithShape="0">
          <a:gsLst>
            <a:gs pos="0">
              <a:schemeClr val="accent2">
                <a:hueOff val="444793"/>
                <a:satOff val="-9942"/>
                <a:lumOff val="-9412"/>
                <a:alphaOff val="0"/>
                <a:tint val="96000"/>
                <a:lumMod val="104000"/>
              </a:schemeClr>
            </a:gs>
            <a:gs pos="100000">
              <a:schemeClr val="accent2">
                <a:hueOff val="444793"/>
                <a:satOff val="-9942"/>
                <a:lumOff val="-9412"/>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Complaint Information - </a:t>
          </a:r>
          <a:r>
            <a:rPr lang="en-US" sz="2300" kern="1200"/>
            <a:t>Advise applicants and participants at the service delivery point of their right to file a complaint, how to file a complaint, and the complaint procedures.</a:t>
          </a:r>
        </a:p>
      </dsp:txBody>
      <dsp:txXfrm>
        <a:off x="78818" y="1903907"/>
        <a:ext cx="6674576" cy="1456964"/>
      </dsp:txXfrm>
    </dsp:sp>
    <dsp:sp modelId="{EC92EB1B-9E95-4060-85FF-8E33FDD7A199}">
      <dsp:nvSpPr>
        <dsp:cNvPr id="0" name=""/>
        <dsp:cNvSpPr/>
      </dsp:nvSpPr>
      <dsp:spPr>
        <a:xfrm>
          <a:off x="0" y="3505929"/>
          <a:ext cx="6832212" cy="1614600"/>
        </a:xfrm>
        <a:prstGeom prst="roundRect">
          <a:avLst/>
        </a:prstGeom>
        <a:gradFill rotWithShape="0">
          <a:gsLst>
            <a:gs pos="0">
              <a:schemeClr val="accent2">
                <a:hueOff val="889586"/>
                <a:satOff val="-19883"/>
                <a:lumOff val="-18823"/>
                <a:alphaOff val="0"/>
                <a:tint val="96000"/>
                <a:lumMod val="104000"/>
              </a:schemeClr>
            </a:gs>
            <a:gs pos="100000">
              <a:schemeClr val="accent2">
                <a:hueOff val="889586"/>
                <a:satOff val="-19883"/>
                <a:lumOff val="-18823"/>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Nondiscrimination Statement - </a:t>
          </a:r>
          <a:r>
            <a:rPr lang="en-US" sz="2300" kern="1200"/>
            <a:t>Must 	be included on all information, materials, and resources used to inform the public about FNS programs.</a:t>
          </a:r>
        </a:p>
      </dsp:txBody>
      <dsp:txXfrm>
        <a:off x="78818" y="3584747"/>
        <a:ext cx="6674576" cy="14569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18B493-3B29-4327-8A5A-EE1541BBDB8A}">
      <dsp:nvSpPr>
        <dsp:cNvPr id="0" name=""/>
        <dsp:cNvSpPr/>
      </dsp:nvSpPr>
      <dsp:spPr>
        <a:xfrm>
          <a:off x="1366442" y="2287"/>
          <a:ext cx="5465769" cy="1003855"/>
        </a:xfrm>
        <a:prstGeom prst="rect">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051" tIns="254979" rIns="106051" bIns="254979" numCol="1" spcCol="1270" anchor="ctr" anchorCtr="0">
          <a:noAutofit/>
        </a:bodyPr>
        <a:lstStyle/>
        <a:p>
          <a:pPr marL="0" lvl="0" indent="0" algn="l" defTabSz="800100">
            <a:lnSpc>
              <a:spcPct val="90000"/>
            </a:lnSpc>
            <a:spcBef>
              <a:spcPct val="0"/>
            </a:spcBef>
            <a:spcAft>
              <a:spcPct val="35000"/>
            </a:spcAft>
            <a:buNone/>
          </a:pPr>
          <a:r>
            <a:rPr lang="en-US" sz="1800" kern="1200"/>
            <a:t>provisions for self identification when data is collected by on-line methods </a:t>
          </a:r>
        </a:p>
      </dsp:txBody>
      <dsp:txXfrm>
        <a:off x="1366442" y="2287"/>
        <a:ext cx="5465769" cy="1003855"/>
      </dsp:txXfrm>
    </dsp:sp>
    <dsp:sp modelId="{64B29F13-35DB-430D-A843-DD37A8309DD8}">
      <dsp:nvSpPr>
        <dsp:cNvPr id="0" name=""/>
        <dsp:cNvSpPr/>
      </dsp:nvSpPr>
      <dsp:spPr>
        <a:xfrm>
          <a:off x="0" y="2287"/>
          <a:ext cx="1366442" cy="1003855"/>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2308" tIns="99159" rIns="72308" bIns="99159" numCol="1" spcCol="1270" anchor="ctr" anchorCtr="0">
          <a:noAutofit/>
        </a:bodyPr>
        <a:lstStyle/>
        <a:p>
          <a:pPr marL="0" lvl="0" indent="0" algn="ctr" defTabSz="1022350">
            <a:lnSpc>
              <a:spcPct val="90000"/>
            </a:lnSpc>
            <a:spcBef>
              <a:spcPct val="0"/>
            </a:spcBef>
            <a:spcAft>
              <a:spcPct val="35000"/>
            </a:spcAft>
            <a:buNone/>
          </a:pPr>
          <a:r>
            <a:rPr lang="en-US" sz="2300" kern="1200"/>
            <a:t>Make</a:t>
          </a:r>
        </a:p>
      </dsp:txBody>
      <dsp:txXfrm>
        <a:off x="0" y="2287"/>
        <a:ext cx="1366442" cy="1003855"/>
      </dsp:txXfrm>
    </dsp:sp>
    <dsp:sp modelId="{4FB11042-545F-4BB7-BCF5-1A70FCB7C125}">
      <dsp:nvSpPr>
        <dsp:cNvPr id="0" name=""/>
        <dsp:cNvSpPr/>
      </dsp:nvSpPr>
      <dsp:spPr>
        <a:xfrm>
          <a:off x="1366442" y="1066374"/>
          <a:ext cx="5465769" cy="1003855"/>
        </a:xfrm>
        <a:prstGeom prst="rect">
          <a:avLst/>
        </a:prstGeom>
        <a:solidFill>
          <a:schemeClr val="accent2">
            <a:tint val="40000"/>
            <a:alpha val="90000"/>
            <a:hueOff val="245535"/>
            <a:satOff val="-12517"/>
            <a:lumOff val="-1295"/>
            <a:alphaOff val="0"/>
          </a:schemeClr>
        </a:solidFill>
        <a:ln w="9525" cap="rnd" cmpd="sng" algn="ctr">
          <a:solidFill>
            <a:schemeClr val="accent2">
              <a:tint val="40000"/>
              <a:alpha val="90000"/>
              <a:hueOff val="245535"/>
              <a:satOff val="-12517"/>
              <a:lumOff val="-129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051" tIns="254979" rIns="106051" bIns="254979" numCol="1" spcCol="1270" anchor="ctr" anchorCtr="0">
          <a:noAutofit/>
        </a:bodyPr>
        <a:lstStyle/>
        <a:p>
          <a:pPr marL="0" lvl="0" indent="0" algn="l" defTabSz="800100">
            <a:lnSpc>
              <a:spcPct val="90000"/>
            </a:lnSpc>
            <a:spcBef>
              <a:spcPct val="0"/>
            </a:spcBef>
            <a:spcAft>
              <a:spcPct val="35000"/>
            </a:spcAft>
            <a:buNone/>
          </a:pPr>
          <a:r>
            <a:rPr lang="en-US" sz="1800" kern="1200"/>
            <a:t>and keep data as specified in the program regulations, instructions, and policies.</a:t>
          </a:r>
        </a:p>
      </dsp:txBody>
      <dsp:txXfrm>
        <a:off x="1366442" y="1066374"/>
        <a:ext cx="5465769" cy="1003855"/>
      </dsp:txXfrm>
    </dsp:sp>
    <dsp:sp modelId="{044650B4-94FC-4F70-8C5C-7464426F0929}">
      <dsp:nvSpPr>
        <dsp:cNvPr id="0" name=""/>
        <dsp:cNvSpPr/>
      </dsp:nvSpPr>
      <dsp:spPr>
        <a:xfrm>
          <a:off x="0" y="1066374"/>
          <a:ext cx="1366442" cy="1003855"/>
        </a:xfrm>
        <a:prstGeom prst="rect">
          <a:avLst/>
        </a:prstGeom>
        <a:gradFill rotWithShape="0">
          <a:gsLst>
            <a:gs pos="0">
              <a:schemeClr val="accent2">
                <a:hueOff val="222396"/>
                <a:satOff val="-4971"/>
                <a:lumOff val="-4706"/>
                <a:alphaOff val="0"/>
                <a:tint val="96000"/>
                <a:lumMod val="104000"/>
              </a:schemeClr>
            </a:gs>
            <a:gs pos="100000">
              <a:schemeClr val="accent2">
                <a:hueOff val="222396"/>
                <a:satOff val="-4971"/>
                <a:lumOff val="-4706"/>
                <a:alphaOff val="0"/>
                <a:shade val="98000"/>
                <a:lumMod val="94000"/>
              </a:schemeClr>
            </a:gs>
          </a:gsLst>
          <a:lin ang="5400000" scaled="0"/>
        </a:gradFill>
        <a:ln w="9525" cap="rnd" cmpd="sng" algn="ctr">
          <a:solidFill>
            <a:schemeClr val="accent2">
              <a:hueOff val="222396"/>
              <a:satOff val="-4971"/>
              <a:lumOff val="-4706"/>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2308" tIns="99159" rIns="72308" bIns="99159" numCol="1" spcCol="1270" anchor="ctr" anchorCtr="0">
          <a:noAutofit/>
        </a:bodyPr>
        <a:lstStyle/>
        <a:p>
          <a:pPr marL="0" lvl="0" indent="0" algn="ctr" defTabSz="1022350">
            <a:lnSpc>
              <a:spcPct val="90000"/>
            </a:lnSpc>
            <a:spcBef>
              <a:spcPct val="0"/>
            </a:spcBef>
            <a:spcAft>
              <a:spcPct val="35000"/>
            </a:spcAft>
            <a:buNone/>
          </a:pPr>
          <a:r>
            <a:rPr lang="en-US" sz="2300" kern="1200"/>
            <a:t>Collect</a:t>
          </a:r>
        </a:p>
      </dsp:txBody>
      <dsp:txXfrm>
        <a:off x="0" y="1066374"/>
        <a:ext cx="1366442" cy="1003855"/>
      </dsp:txXfrm>
    </dsp:sp>
    <dsp:sp modelId="{DE25B478-0A42-4E54-B181-B39A285D9E97}">
      <dsp:nvSpPr>
        <dsp:cNvPr id="0" name=""/>
        <dsp:cNvSpPr/>
      </dsp:nvSpPr>
      <dsp:spPr>
        <a:xfrm>
          <a:off x="1366442" y="2130461"/>
          <a:ext cx="5465769" cy="1003855"/>
        </a:xfrm>
        <a:prstGeom prst="rect">
          <a:avLst/>
        </a:prstGeom>
        <a:solidFill>
          <a:schemeClr val="accent2">
            <a:tint val="40000"/>
            <a:alpha val="90000"/>
            <a:hueOff val="491070"/>
            <a:satOff val="-25033"/>
            <a:lumOff val="-2589"/>
            <a:alphaOff val="0"/>
          </a:schemeClr>
        </a:solidFill>
        <a:ln w="9525" cap="rnd" cmpd="sng" algn="ctr">
          <a:solidFill>
            <a:schemeClr val="accent2">
              <a:tint val="40000"/>
              <a:alpha val="90000"/>
              <a:hueOff val="491070"/>
              <a:satOff val="-25033"/>
              <a:lumOff val="-258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051" tIns="254979" rIns="106051" bIns="254979" numCol="1" spcCol="1270" anchor="ctr" anchorCtr="0">
          <a:noAutofit/>
        </a:bodyPr>
        <a:lstStyle/>
        <a:p>
          <a:pPr marL="0" lvl="0" indent="0" algn="l" defTabSz="800100">
            <a:lnSpc>
              <a:spcPct val="90000"/>
            </a:lnSpc>
            <a:spcBef>
              <a:spcPct val="0"/>
            </a:spcBef>
            <a:spcAft>
              <a:spcPct val="35000"/>
            </a:spcAft>
            <a:buNone/>
          </a:pPr>
          <a:r>
            <a:rPr lang="en-US" sz="1800" kern="1200"/>
            <a:t>records for current year and 3 previous</a:t>
          </a:r>
        </a:p>
      </dsp:txBody>
      <dsp:txXfrm>
        <a:off x="1366442" y="2130461"/>
        <a:ext cx="5465769" cy="1003855"/>
      </dsp:txXfrm>
    </dsp:sp>
    <dsp:sp modelId="{C60CBBBA-A5F5-426F-9A86-05B6108105F6}">
      <dsp:nvSpPr>
        <dsp:cNvPr id="0" name=""/>
        <dsp:cNvSpPr/>
      </dsp:nvSpPr>
      <dsp:spPr>
        <a:xfrm>
          <a:off x="0" y="2130461"/>
          <a:ext cx="1366442" cy="1003855"/>
        </a:xfrm>
        <a:prstGeom prst="rect">
          <a:avLst/>
        </a:prstGeom>
        <a:gradFill rotWithShape="0">
          <a:gsLst>
            <a:gs pos="0">
              <a:schemeClr val="accent2">
                <a:hueOff val="444793"/>
                <a:satOff val="-9942"/>
                <a:lumOff val="-9412"/>
                <a:alphaOff val="0"/>
                <a:tint val="96000"/>
                <a:lumMod val="104000"/>
              </a:schemeClr>
            </a:gs>
            <a:gs pos="100000">
              <a:schemeClr val="accent2">
                <a:hueOff val="444793"/>
                <a:satOff val="-9942"/>
                <a:lumOff val="-9412"/>
                <a:alphaOff val="0"/>
                <a:shade val="98000"/>
                <a:lumMod val="94000"/>
              </a:schemeClr>
            </a:gs>
          </a:gsLst>
          <a:lin ang="5400000" scaled="0"/>
        </a:gradFill>
        <a:ln w="9525" cap="rnd" cmpd="sng" algn="ctr">
          <a:solidFill>
            <a:schemeClr val="accent2">
              <a:hueOff val="444793"/>
              <a:satOff val="-9942"/>
              <a:lumOff val="-9412"/>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2308" tIns="99159" rIns="72308" bIns="99159" numCol="1" spcCol="1270" anchor="ctr" anchorCtr="0">
          <a:noAutofit/>
        </a:bodyPr>
        <a:lstStyle/>
        <a:p>
          <a:pPr marL="0" lvl="0" indent="0" algn="ctr" defTabSz="1022350">
            <a:lnSpc>
              <a:spcPct val="90000"/>
            </a:lnSpc>
            <a:spcBef>
              <a:spcPct val="0"/>
            </a:spcBef>
            <a:spcAft>
              <a:spcPct val="35000"/>
            </a:spcAft>
            <a:buNone/>
          </a:pPr>
          <a:r>
            <a:rPr lang="en-US" sz="2300" kern="1200"/>
            <a:t>Retain</a:t>
          </a:r>
        </a:p>
      </dsp:txBody>
      <dsp:txXfrm>
        <a:off x="0" y="2130461"/>
        <a:ext cx="1366442" cy="1003855"/>
      </dsp:txXfrm>
    </dsp:sp>
    <dsp:sp modelId="{C0C11F21-8256-4E60-B959-277901DD4E90}">
      <dsp:nvSpPr>
        <dsp:cNvPr id="0" name=""/>
        <dsp:cNvSpPr/>
      </dsp:nvSpPr>
      <dsp:spPr>
        <a:xfrm>
          <a:off x="1366442" y="3194548"/>
          <a:ext cx="5465769" cy="1003855"/>
        </a:xfrm>
        <a:prstGeom prst="rect">
          <a:avLst/>
        </a:prstGeom>
        <a:solidFill>
          <a:schemeClr val="accent2">
            <a:tint val="40000"/>
            <a:alpha val="90000"/>
            <a:hueOff val="736605"/>
            <a:satOff val="-37550"/>
            <a:lumOff val="-3884"/>
            <a:alphaOff val="0"/>
          </a:schemeClr>
        </a:solidFill>
        <a:ln w="9525" cap="rnd" cmpd="sng" algn="ctr">
          <a:solidFill>
            <a:schemeClr val="accent2">
              <a:tint val="40000"/>
              <a:alpha val="90000"/>
              <a:hueOff val="736605"/>
              <a:satOff val="-37550"/>
              <a:lumOff val="-388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051" tIns="254979" rIns="106051" bIns="254979" numCol="1" spcCol="1270" anchor="ctr" anchorCtr="0">
          <a:noAutofit/>
        </a:bodyPr>
        <a:lstStyle/>
        <a:p>
          <a:pPr marL="0" lvl="0" indent="0" algn="l" defTabSz="800100">
            <a:lnSpc>
              <a:spcPct val="90000"/>
            </a:lnSpc>
            <a:spcBef>
              <a:spcPct val="0"/>
            </a:spcBef>
            <a:spcAft>
              <a:spcPct val="35000"/>
            </a:spcAft>
            <a:buNone/>
          </a:pPr>
          <a:r>
            <a:rPr lang="en-US" sz="1800" kern="1200"/>
            <a:t>data access to authorized personnel only.</a:t>
          </a:r>
        </a:p>
      </dsp:txBody>
      <dsp:txXfrm>
        <a:off x="1366442" y="3194548"/>
        <a:ext cx="5465769" cy="1003855"/>
      </dsp:txXfrm>
    </dsp:sp>
    <dsp:sp modelId="{2E112236-CD16-476E-8486-B70AB887098C}">
      <dsp:nvSpPr>
        <dsp:cNvPr id="0" name=""/>
        <dsp:cNvSpPr/>
      </dsp:nvSpPr>
      <dsp:spPr>
        <a:xfrm>
          <a:off x="0" y="3194548"/>
          <a:ext cx="1366442" cy="1003855"/>
        </a:xfrm>
        <a:prstGeom prst="rect">
          <a:avLst/>
        </a:prstGeom>
        <a:gradFill rotWithShape="0">
          <a:gsLst>
            <a:gs pos="0">
              <a:schemeClr val="accent2">
                <a:hueOff val="667189"/>
                <a:satOff val="-14912"/>
                <a:lumOff val="-14117"/>
                <a:alphaOff val="0"/>
                <a:tint val="96000"/>
                <a:lumMod val="104000"/>
              </a:schemeClr>
            </a:gs>
            <a:gs pos="100000">
              <a:schemeClr val="accent2">
                <a:hueOff val="667189"/>
                <a:satOff val="-14912"/>
                <a:lumOff val="-14117"/>
                <a:alphaOff val="0"/>
                <a:shade val="98000"/>
                <a:lumMod val="94000"/>
              </a:schemeClr>
            </a:gs>
          </a:gsLst>
          <a:lin ang="5400000" scaled="0"/>
        </a:gradFill>
        <a:ln w="9525" cap="rnd" cmpd="sng" algn="ctr">
          <a:solidFill>
            <a:schemeClr val="accent2">
              <a:hueOff val="667189"/>
              <a:satOff val="-14912"/>
              <a:lumOff val="-14117"/>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2308" tIns="99159" rIns="72308" bIns="99159" numCol="1" spcCol="1270" anchor="ctr" anchorCtr="0">
          <a:noAutofit/>
        </a:bodyPr>
        <a:lstStyle/>
        <a:p>
          <a:pPr marL="0" lvl="0" indent="0" algn="ctr" defTabSz="1022350">
            <a:lnSpc>
              <a:spcPct val="90000"/>
            </a:lnSpc>
            <a:spcBef>
              <a:spcPct val="0"/>
            </a:spcBef>
            <a:spcAft>
              <a:spcPct val="35000"/>
            </a:spcAft>
            <a:buNone/>
          </a:pPr>
          <a:r>
            <a:rPr lang="en-US" sz="2300" kern="1200"/>
            <a:t>Restrict</a:t>
          </a:r>
        </a:p>
      </dsp:txBody>
      <dsp:txXfrm>
        <a:off x="0" y="3194548"/>
        <a:ext cx="1366442" cy="1003855"/>
      </dsp:txXfrm>
    </dsp:sp>
    <dsp:sp modelId="{44CBC10F-EACE-48DA-BA07-A6AFFE3584BA}">
      <dsp:nvSpPr>
        <dsp:cNvPr id="0" name=""/>
        <dsp:cNvSpPr/>
      </dsp:nvSpPr>
      <dsp:spPr>
        <a:xfrm>
          <a:off x="1366442" y="4258635"/>
          <a:ext cx="5465769" cy="1003855"/>
        </a:xfrm>
        <a:prstGeom prst="rect">
          <a:avLst/>
        </a:prstGeom>
        <a:solidFill>
          <a:schemeClr val="accent2">
            <a:tint val="40000"/>
            <a:alpha val="90000"/>
            <a:hueOff val="982140"/>
            <a:satOff val="-50066"/>
            <a:lumOff val="-5179"/>
            <a:alphaOff val="0"/>
          </a:schemeClr>
        </a:solidFill>
        <a:ln w="9525" cap="rnd" cmpd="sng" algn="ctr">
          <a:solidFill>
            <a:schemeClr val="accent2">
              <a:tint val="40000"/>
              <a:alpha val="90000"/>
              <a:hueOff val="982140"/>
              <a:satOff val="-50066"/>
              <a:lumOff val="-517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051" tIns="254979" rIns="106051" bIns="254979" numCol="1" spcCol="1270" anchor="ctr" anchorCtr="0">
          <a:noAutofit/>
        </a:bodyPr>
        <a:lstStyle/>
        <a:p>
          <a:pPr marL="0" lvl="0" indent="0" algn="l" defTabSz="800100">
            <a:lnSpc>
              <a:spcPct val="90000"/>
            </a:lnSpc>
            <a:spcBef>
              <a:spcPct val="0"/>
            </a:spcBef>
            <a:spcAft>
              <a:spcPct val="35000"/>
            </a:spcAft>
            <a:buNone/>
          </a:pPr>
          <a:r>
            <a:rPr lang="en-US" sz="1800" kern="1200"/>
            <a:t>as requested to Food and Nutrition Service (FNS)</a:t>
          </a:r>
        </a:p>
      </dsp:txBody>
      <dsp:txXfrm>
        <a:off x="1366442" y="4258635"/>
        <a:ext cx="5465769" cy="1003855"/>
      </dsp:txXfrm>
    </dsp:sp>
    <dsp:sp modelId="{C2E07F17-C354-489D-89EF-B6C24C32FB57}">
      <dsp:nvSpPr>
        <dsp:cNvPr id="0" name=""/>
        <dsp:cNvSpPr/>
      </dsp:nvSpPr>
      <dsp:spPr>
        <a:xfrm>
          <a:off x="0" y="4258635"/>
          <a:ext cx="1366442" cy="1003855"/>
        </a:xfrm>
        <a:prstGeom prst="rect">
          <a:avLst/>
        </a:prstGeom>
        <a:gradFill rotWithShape="0">
          <a:gsLst>
            <a:gs pos="0">
              <a:schemeClr val="accent2">
                <a:hueOff val="889586"/>
                <a:satOff val="-19883"/>
                <a:lumOff val="-18823"/>
                <a:alphaOff val="0"/>
                <a:tint val="96000"/>
                <a:lumMod val="104000"/>
              </a:schemeClr>
            </a:gs>
            <a:gs pos="100000">
              <a:schemeClr val="accent2">
                <a:hueOff val="889586"/>
                <a:satOff val="-19883"/>
                <a:lumOff val="-18823"/>
                <a:alphaOff val="0"/>
                <a:shade val="98000"/>
                <a:lumMod val="94000"/>
              </a:schemeClr>
            </a:gs>
          </a:gsLst>
          <a:lin ang="5400000" scaled="0"/>
        </a:gradFill>
        <a:ln w="9525" cap="rnd" cmpd="sng" algn="ctr">
          <a:solidFill>
            <a:schemeClr val="accent2">
              <a:hueOff val="889586"/>
              <a:satOff val="-19883"/>
              <a:lumOff val="-18823"/>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2308" tIns="99159" rIns="72308" bIns="99159" numCol="1" spcCol="1270" anchor="ctr" anchorCtr="0">
          <a:noAutofit/>
        </a:bodyPr>
        <a:lstStyle/>
        <a:p>
          <a:pPr marL="0" lvl="0" indent="0" algn="ctr" defTabSz="1022350">
            <a:lnSpc>
              <a:spcPct val="90000"/>
            </a:lnSpc>
            <a:spcBef>
              <a:spcPct val="0"/>
            </a:spcBef>
            <a:spcAft>
              <a:spcPct val="35000"/>
            </a:spcAft>
            <a:buNone/>
          </a:pPr>
          <a:r>
            <a:rPr lang="en-US" sz="2300" kern="1200"/>
            <a:t>Submit</a:t>
          </a:r>
        </a:p>
      </dsp:txBody>
      <dsp:txXfrm>
        <a:off x="0" y="4258635"/>
        <a:ext cx="1366442" cy="10038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A3583-8C01-4F96-B5F2-3D005241415D}">
      <dsp:nvSpPr>
        <dsp:cNvPr id="0" name=""/>
        <dsp:cNvSpPr/>
      </dsp:nvSpPr>
      <dsp:spPr>
        <a:xfrm>
          <a:off x="0" y="874284"/>
          <a:ext cx="6832212" cy="453600"/>
        </a:xfrm>
        <a:prstGeom prst="rect">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6396EB2-9178-429F-8B1F-F0ADA9ECC2C7}">
      <dsp:nvSpPr>
        <dsp:cNvPr id="0" name=""/>
        <dsp:cNvSpPr/>
      </dsp:nvSpPr>
      <dsp:spPr>
        <a:xfrm>
          <a:off x="341610" y="608604"/>
          <a:ext cx="4782548" cy="531360"/>
        </a:xfrm>
        <a:prstGeom prst="round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0769" tIns="0" rIns="180769" bIns="0" numCol="1" spcCol="1270" anchor="ctr" anchorCtr="0">
          <a:noAutofit/>
        </a:bodyPr>
        <a:lstStyle/>
        <a:p>
          <a:pPr marL="0" lvl="0" indent="0" algn="l" defTabSz="800100">
            <a:lnSpc>
              <a:spcPct val="90000"/>
            </a:lnSpc>
            <a:spcBef>
              <a:spcPct val="0"/>
            </a:spcBef>
            <a:spcAft>
              <a:spcPct val="35000"/>
            </a:spcAft>
            <a:buNone/>
          </a:pPr>
          <a:r>
            <a:rPr lang="en-US" sz="1800" kern="1200"/>
            <a:t>State agencies review local agencies. </a:t>
          </a:r>
        </a:p>
      </dsp:txBody>
      <dsp:txXfrm>
        <a:off x="367549" y="634543"/>
        <a:ext cx="4730670" cy="479482"/>
      </dsp:txXfrm>
    </dsp:sp>
    <dsp:sp modelId="{C5E2ABCB-E7AB-432F-ABD3-AA22C4444C0C}">
      <dsp:nvSpPr>
        <dsp:cNvPr id="0" name=""/>
        <dsp:cNvSpPr/>
      </dsp:nvSpPr>
      <dsp:spPr>
        <a:xfrm>
          <a:off x="0" y="1690764"/>
          <a:ext cx="6832212" cy="453600"/>
        </a:xfrm>
        <a:prstGeom prst="rect">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884F56E-F065-4CCF-98FA-5A4EFB1E6224}">
      <dsp:nvSpPr>
        <dsp:cNvPr id="0" name=""/>
        <dsp:cNvSpPr/>
      </dsp:nvSpPr>
      <dsp:spPr>
        <a:xfrm>
          <a:off x="341610" y="1425084"/>
          <a:ext cx="4782548" cy="531360"/>
        </a:xfrm>
        <a:prstGeom prst="round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0769" tIns="0" rIns="180769" bIns="0" numCol="1" spcCol="1270" anchor="ctr" anchorCtr="0">
          <a:noAutofit/>
        </a:bodyPr>
        <a:lstStyle/>
        <a:p>
          <a:pPr marL="0" lvl="0" indent="0" algn="l" defTabSz="800100">
            <a:lnSpc>
              <a:spcPct val="90000"/>
            </a:lnSpc>
            <a:spcBef>
              <a:spcPct val="0"/>
            </a:spcBef>
            <a:spcAft>
              <a:spcPct val="35000"/>
            </a:spcAft>
            <a:buNone/>
          </a:pPr>
          <a:r>
            <a:rPr lang="en-US" sz="1800" kern="1200"/>
            <a:t>Local agencies review sub-recipients.</a:t>
          </a:r>
        </a:p>
      </dsp:txBody>
      <dsp:txXfrm>
        <a:off x="367549" y="1451023"/>
        <a:ext cx="4730670" cy="479482"/>
      </dsp:txXfrm>
    </dsp:sp>
    <dsp:sp modelId="{EE5768D5-4A8C-44E8-ACB2-D4461EF3981D}">
      <dsp:nvSpPr>
        <dsp:cNvPr id="0" name=""/>
        <dsp:cNvSpPr/>
      </dsp:nvSpPr>
      <dsp:spPr>
        <a:xfrm>
          <a:off x="0" y="2507244"/>
          <a:ext cx="6832212" cy="1332450"/>
        </a:xfrm>
        <a:prstGeom prst="rect">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0256" tIns="374904" rIns="53025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Pre-Award</a:t>
          </a:r>
        </a:p>
        <a:p>
          <a:pPr marL="171450" lvl="1" indent="-171450" algn="l" defTabSz="800100">
            <a:lnSpc>
              <a:spcPct val="90000"/>
            </a:lnSpc>
            <a:spcBef>
              <a:spcPct val="0"/>
            </a:spcBef>
            <a:spcAft>
              <a:spcPct val="15000"/>
            </a:spcAft>
            <a:buChar char="•"/>
          </a:pPr>
          <a:r>
            <a:rPr lang="en-US" sz="1800" kern="1200"/>
            <a:t>Post-Award</a:t>
          </a:r>
        </a:p>
        <a:p>
          <a:pPr marL="171450" lvl="1" indent="-171450" algn="l" defTabSz="800100">
            <a:lnSpc>
              <a:spcPct val="90000"/>
            </a:lnSpc>
            <a:spcBef>
              <a:spcPct val="0"/>
            </a:spcBef>
            <a:spcAft>
              <a:spcPct val="15000"/>
            </a:spcAft>
            <a:buChar char="•"/>
          </a:pPr>
          <a:r>
            <a:rPr lang="en-US" sz="1800" kern="1200"/>
            <a:t>Special Review</a:t>
          </a:r>
        </a:p>
      </dsp:txBody>
      <dsp:txXfrm>
        <a:off x="0" y="2507244"/>
        <a:ext cx="6832212" cy="1332450"/>
      </dsp:txXfrm>
    </dsp:sp>
    <dsp:sp modelId="{49B24FFE-ED13-48FB-8CD4-B67376304B9F}">
      <dsp:nvSpPr>
        <dsp:cNvPr id="0" name=""/>
        <dsp:cNvSpPr/>
      </dsp:nvSpPr>
      <dsp:spPr>
        <a:xfrm>
          <a:off x="341610" y="2241564"/>
          <a:ext cx="4782548" cy="531360"/>
        </a:xfrm>
        <a:prstGeom prst="round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0769" tIns="0" rIns="180769" bIns="0" numCol="1" spcCol="1270" anchor="ctr" anchorCtr="0">
          <a:noAutofit/>
        </a:bodyPr>
        <a:lstStyle/>
        <a:p>
          <a:pPr marL="0" lvl="0" indent="0" algn="l" defTabSz="800100">
            <a:lnSpc>
              <a:spcPct val="90000"/>
            </a:lnSpc>
            <a:spcBef>
              <a:spcPct val="0"/>
            </a:spcBef>
            <a:spcAft>
              <a:spcPct val="35000"/>
            </a:spcAft>
            <a:buNone/>
          </a:pPr>
          <a:r>
            <a:rPr lang="en-US" sz="1800" kern="1200"/>
            <a:t>3 types of Reviews</a:t>
          </a:r>
        </a:p>
      </dsp:txBody>
      <dsp:txXfrm>
        <a:off x="367549" y="2267503"/>
        <a:ext cx="4730670" cy="479482"/>
      </dsp:txXfrm>
    </dsp:sp>
    <dsp:sp modelId="{22D65D6B-44B6-4C86-971B-085BDF17AECA}">
      <dsp:nvSpPr>
        <dsp:cNvPr id="0" name=""/>
        <dsp:cNvSpPr/>
      </dsp:nvSpPr>
      <dsp:spPr>
        <a:xfrm>
          <a:off x="0" y="4202574"/>
          <a:ext cx="6832212" cy="453600"/>
        </a:xfrm>
        <a:prstGeom prst="rect">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F562F6A-B731-427E-A8FD-BC651E38097F}">
      <dsp:nvSpPr>
        <dsp:cNvPr id="0" name=""/>
        <dsp:cNvSpPr/>
      </dsp:nvSpPr>
      <dsp:spPr>
        <a:xfrm>
          <a:off x="341610" y="3936894"/>
          <a:ext cx="4782548" cy="531360"/>
        </a:xfrm>
        <a:prstGeom prst="round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0769" tIns="0" rIns="180769" bIns="0" numCol="1" spcCol="1270" anchor="ctr" anchorCtr="0">
          <a:noAutofit/>
        </a:bodyPr>
        <a:lstStyle/>
        <a:p>
          <a:pPr marL="0" lvl="0" indent="0" algn="l" defTabSz="800100">
            <a:lnSpc>
              <a:spcPct val="90000"/>
            </a:lnSpc>
            <a:spcBef>
              <a:spcPct val="0"/>
            </a:spcBef>
            <a:spcAft>
              <a:spcPct val="35000"/>
            </a:spcAft>
            <a:buNone/>
          </a:pPr>
          <a:r>
            <a:rPr lang="en-US" sz="1800" kern="1200"/>
            <a:t>Must report findings</a:t>
          </a:r>
        </a:p>
      </dsp:txBody>
      <dsp:txXfrm>
        <a:off x="367549" y="3962833"/>
        <a:ext cx="4730670" cy="4794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BE527A-DFD2-4E85-B7AB-E250944A0DB0}">
      <dsp:nvSpPr>
        <dsp:cNvPr id="0" name=""/>
        <dsp:cNvSpPr/>
      </dsp:nvSpPr>
      <dsp:spPr>
        <a:xfrm>
          <a:off x="0" y="642"/>
          <a:ext cx="6832212" cy="0"/>
        </a:xfrm>
        <a:prstGeom prst="line">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1EFBC808-3C56-49A9-B169-759FD21D440C}">
      <dsp:nvSpPr>
        <dsp:cNvPr id="0" name=""/>
        <dsp:cNvSpPr/>
      </dsp:nvSpPr>
      <dsp:spPr>
        <a:xfrm>
          <a:off x="0" y="642"/>
          <a:ext cx="6832212" cy="1052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Denying program benefits or services on protected class basis</a:t>
          </a:r>
        </a:p>
      </dsp:txBody>
      <dsp:txXfrm>
        <a:off x="0" y="642"/>
        <a:ext cx="6832212" cy="1052698"/>
      </dsp:txXfrm>
    </dsp:sp>
    <dsp:sp modelId="{537E7AFC-7B5A-465F-A75B-930B42BE4A0F}">
      <dsp:nvSpPr>
        <dsp:cNvPr id="0" name=""/>
        <dsp:cNvSpPr/>
      </dsp:nvSpPr>
      <dsp:spPr>
        <a:xfrm>
          <a:off x="0" y="1053341"/>
          <a:ext cx="6832212" cy="0"/>
        </a:xfrm>
        <a:prstGeom prst="line">
          <a:avLst/>
        </a:prstGeom>
        <a:gradFill rotWithShape="0">
          <a:gsLst>
            <a:gs pos="0">
              <a:schemeClr val="accent2">
                <a:hueOff val="222396"/>
                <a:satOff val="-4971"/>
                <a:lumOff val="-4706"/>
                <a:alphaOff val="0"/>
                <a:tint val="96000"/>
                <a:lumMod val="104000"/>
              </a:schemeClr>
            </a:gs>
            <a:gs pos="100000">
              <a:schemeClr val="accent2">
                <a:hueOff val="222396"/>
                <a:satOff val="-4971"/>
                <a:lumOff val="-4706"/>
                <a:alphaOff val="0"/>
                <a:shade val="98000"/>
                <a:lumMod val="94000"/>
              </a:schemeClr>
            </a:gs>
          </a:gsLst>
          <a:lin ang="5400000" scaled="0"/>
        </a:gradFill>
        <a:ln w="9525" cap="rnd" cmpd="sng" algn="ctr">
          <a:solidFill>
            <a:schemeClr val="accent2">
              <a:hueOff val="222396"/>
              <a:satOff val="-4971"/>
              <a:lumOff val="-4706"/>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E6219587-764F-4CBB-A269-E18A125261DA}">
      <dsp:nvSpPr>
        <dsp:cNvPr id="0" name=""/>
        <dsp:cNvSpPr/>
      </dsp:nvSpPr>
      <dsp:spPr>
        <a:xfrm>
          <a:off x="0" y="1053341"/>
          <a:ext cx="6832212" cy="1052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Providing services or benefits in a disparate manner</a:t>
          </a:r>
        </a:p>
      </dsp:txBody>
      <dsp:txXfrm>
        <a:off x="0" y="1053341"/>
        <a:ext cx="6832212" cy="1052698"/>
      </dsp:txXfrm>
    </dsp:sp>
    <dsp:sp modelId="{1A21D82C-2445-40AE-A556-CD9183E2434E}">
      <dsp:nvSpPr>
        <dsp:cNvPr id="0" name=""/>
        <dsp:cNvSpPr/>
      </dsp:nvSpPr>
      <dsp:spPr>
        <a:xfrm>
          <a:off x="0" y="2106040"/>
          <a:ext cx="6832212" cy="0"/>
        </a:xfrm>
        <a:prstGeom prst="line">
          <a:avLst/>
        </a:prstGeom>
        <a:gradFill rotWithShape="0">
          <a:gsLst>
            <a:gs pos="0">
              <a:schemeClr val="accent2">
                <a:hueOff val="444793"/>
                <a:satOff val="-9942"/>
                <a:lumOff val="-9412"/>
                <a:alphaOff val="0"/>
                <a:tint val="96000"/>
                <a:lumMod val="104000"/>
              </a:schemeClr>
            </a:gs>
            <a:gs pos="100000">
              <a:schemeClr val="accent2">
                <a:hueOff val="444793"/>
                <a:satOff val="-9942"/>
                <a:lumOff val="-9412"/>
                <a:alphaOff val="0"/>
                <a:shade val="98000"/>
                <a:lumMod val="94000"/>
              </a:schemeClr>
            </a:gs>
          </a:gsLst>
          <a:lin ang="5400000" scaled="0"/>
        </a:gradFill>
        <a:ln w="9525" cap="rnd" cmpd="sng" algn="ctr">
          <a:solidFill>
            <a:schemeClr val="accent2">
              <a:hueOff val="444793"/>
              <a:satOff val="-9942"/>
              <a:lumOff val="-9412"/>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24E28DF3-B11E-46A6-90B3-6AD73CC91C7E}">
      <dsp:nvSpPr>
        <dsp:cNvPr id="0" name=""/>
        <dsp:cNvSpPr/>
      </dsp:nvSpPr>
      <dsp:spPr>
        <a:xfrm>
          <a:off x="0" y="2106040"/>
          <a:ext cx="6832212" cy="1052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Improper selection of advisory members based on protected class</a:t>
          </a:r>
        </a:p>
      </dsp:txBody>
      <dsp:txXfrm>
        <a:off x="0" y="2106040"/>
        <a:ext cx="6832212" cy="1052698"/>
      </dsp:txXfrm>
    </dsp:sp>
    <dsp:sp modelId="{AB4DC7FE-3050-4609-9B94-61EBDD58BE81}">
      <dsp:nvSpPr>
        <dsp:cNvPr id="0" name=""/>
        <dsp:cNvSpPr/>
      </dsp:nvSpPr>
      <dsp:spPr>
        <a:xfrm>
          <a:off x="0" y="3158738"/>
          <a:ext cx="6832212" cy="0"/>
        </a:xfrm>
        <a:prstGeom prst="line">
          <a:avLst/>
        </a:prstGeom>
        <a:gradFill rotWithShape="0">
          <a:gsLst>
            <a:gs pos="0">
              <a:schemeClr val="accent2">
                <a:hueOff val="667189"/>
                <a:satOff val="-14912"/>
                <a:lumOff val="-14117"/>
                <a:alphaOff val="0"/>
                <a:tint val="96000"/>
                <a:lumMod val="104000"/>
              </a:schemeClr>
            </a:gs>
            <a:gs pos="100000">
              <a:schemeClr val="accent2">
                <a:hueOff val="667189"/>
                <a:satOff val="-14912"/>
                <a:lumOff val="-14117"/>
                <a:alphaOff val="0"/>
                <a:shade val="98000"/>
                <a:lumMod val="94000"/>
              </a:schemeClr>
            </a:gs>
          </a:gsLst>
          <a:lin ang="5400000" scaled="0"/>
        </a:gradFill>
        <a:ln w="9525" cap="rnd" cmpd="sng" algn="ctr">
          <a:solidFill>
            <a:schemeClr val="accent2">
              <a:hueOff val="667189"/>
              <a:satOff val="-14912"/>
              <a:lumOff val="-14117"/>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35B0699B-907D-42B0-B11D-C2A774F3B14F}">
      <dsp:nvSpPr>
        <dsp:cNvPr id="0" name=""/>
        <dsp:cNvSpPr/>
      </dsp:nvSpPr>
      <dsp:spPr>
        <a:xfrm>
          <a:off x="0" y="3158738"/>
          <a:ext cx="6832212" cy="1052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Selecting program sites in a way that denies access to benefits based on protected class</a:t>
          </a:r>
        </a:p>
      </dsp:txBody>
      <dsp:txXfrm>
        <a:off x="0" y="3158738"/>
        <a:ext cx="6832212" cy="1052698"/>
      </dsp:txXfrm>
    </dsp:sp>
    <dsp:sp modelId="{21EFB9E1-A159-4C6B-8028-8F611CD689F7}">
      <dsp:nvSpPr>
        <dsp:cNvPr id="0" name=""/>
        <dsp:cNvSpPr/>
      </dsp:nvSpPr>
      <dsp:spPr>
        <a:xfrm>
          <a:off x="0" y="4211437"/>
          <a:ext cx="6832212" cy="0"/>
        </a:xfrm>
        <a:prstGeom prst="line">
          <a:avLst/>
        </a:prstGeom>
        <a:gradFill rotWithShape="0">
          <a:gsLst>
            <a:gs pos="0">
              <a:schemeClr val="accent2">
                <a:hueOff val="889586"/>
                <a:satOff val="-19883"/>
                <a:lumOff val="-18823"/>
                <a:alphaOff val="0"/>
                <a:tint val="96000"/>
                <a:lumMod val="104000"/>
              </a:schemeClr>
            </a:gs>
            <a:gs pos="100000">
              <a:schemeClr val="accent2">
                <a:hueOff val="889586"/>
                <a:satOff val="-19883"/>
                <a:lumOff val="-18823"/>
                <a:alphaOff val="0"/>
                <a:shade val="98000"/>
                <a:lumMod val="94000"/>
              </a:schemeClr>
            </a:gs>
          </a:gsLst>
          <a:lin ang="5400000" scaled="0"/>
        </a:gradFill>
        <a:ln w="9525" cap="rnd" cmpd="sng" algn="ctr">
          <a:solidFill>
            <a:schemeClr val="accent2">
              <a:hueOff val="889586"/>
              <a:satOff val="-19883"/>
              <a:lumOff val="-18823"/>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71DEA547-4126-4BEA-97CF-C4A3B0187C73}">
      <dsp:nvSpPr>
        <dsp:cNvPr id="0" name=""/>
        <dsp:cNvSpPr/>
      </dsp:nvSpPr>
      <dsp:spPr>
        <a:xfrm>
          <a:off x="0" y="4211437"/>
          <a:ext cx="6832212" cy="1052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Over-verification of categorically eligible participants</a:t>
          </a:r>
        </a:p>
      </dsp:txBody>
      <dsp:txXfrm>
        <a:off x="0" y="4211437"/>
        <a:ext cx="6832212" cy="10526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CC115-C21F-494D-81F2-C31A0AA4F68F}">
      <dsp:nvSpPr>
        <dsp:cNvPr id="0" name=""/>
        <dsp:cNvSpPr/>
      </dsp:nvSpPr>
      <dsp:spPr>
        <a:xfrm>
          <a:off x="0" y="1509"/>
          <a:ext cx="6832212" cy="1179360"/>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Management Evaluation or Civil Rights Compliance Review</a:t>
          </a:r>
        </a:p>
      </dsp:txBody>
      <dsp:txXfrm>
        <a:off x="57572" y="59081"/>
        <a:ext cx="6717068" cy="1064216"/>
      </dsp:txXfrm>
    </dsp:sp>
    <dsp:sp modelId="{6C249D90-7F8C-4EB3-969A-F7B05B50B78C}">
      <dsp:nvSpPr>
        <dsp:cNvPr id="0" name=""/>
        <dsp:cNvSpPr/>
      </dsp:nvSpPr>
      <dsp:spPr>
        <a:xfrm>
          <a:off x="0" y="1362309"/>
          <a:ext cx="6832212" cy="1179360"/>
        </a:xfrm>
        <a:prstGeom prst="roundRect">
          <a:avLst/>
        </a:prstGeom>
        <a:gradFill rotWithShape="0">
          <a:gsLst>
            <a:gs pos="0">
              <a:schemeClr val="accent2">
                <a:hueOff val="296529"/>
                <a:satOff val="-6628"/>
                <a:lumOff val="-6274"/>
                <a:alphaOff val="0"/>
                <a:tint val="96000"/>
                <a:lumMod val="104000"/>
              </a:schemeClr>
            </a:gs>
            <a:gs pos="100000">
              <a:schemeClr val="accent2">
                <a:hueOff val="296529"/>
                <a:satOff val="-6628"/>
                <a:lumOff val="-6274"/>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Special Review</a:t>
          </a:r>
        </a:p>
      </dsp:txBody>
      <dsp:txXfrm>
        <a:off x="57572" y="1419881"/>
        <a:ext cx="6717068" cy="1064216"/>
      </dsp:txXfrm>
    </dsp:sp>
    <dsp:sp modelId="{CC8585A2-6CF1-4BAF-AB49-09FBE00E3AF6}">
      <dsp:nvSpPr>
        <dsp:cNvPr id="0" name=""/>
        <dsp:cNvSpPr/>
      </dsp:nvSpPr>
      <dsp:spPr>
        <a:xfrm>
          <a:off x="0" y="2723109"/>
          <a:ext cx="6832212" cy="1179360"/>
        </a:xfrm>
        <a:prstGeom prst="roundRect">
          <a:avLst/>
        </a:prstGeom>
        <a:gradFill rotWithShape="0">
          <a:gsLst>
            <a:gs pos="0">
              <a:schemeClr val="accent2">
                <a:hueOff val="593057"/>
                <a:satOff val="-13255"/>
                <a:lumOff val="-12549"/>
                <a:alphaOff val="0"/>
                <a:tint val="96000"/>
                <a:lumMod val="104000"/>
              </a:schemeClr>
            </a:gs>
            <a:gs pos="100000">
              <a:schemeClr val="accent2">
                <a:hueOff val="593057"/>
                <a:satOff val="-13255"/>
                <a:lumOff val="-12549"/>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Investigation</a:t>
          </a:r>
          <a:r>
            <a:rPr lang="en-US" sz="3600" kern="1200"/>
            <a:t> </a:t>
          </a:r>
        </a:p>
      </dsp:txBody>
      <dsp:txXfrm>
        <a:off x="57572" y="2780681"/>
        <a:ext cx="6717068" cy="1064216"/>
      </dsp:txXfrm>
    </dsp:sp>
    <dsp:sp modelId="{F99DC75B-4AC6-421A-9995-71CC86327ED5}">
      <dsp:nvSpPr>
        <dsp:cNvPr id="0" name=""/>
        <dsp:cNvSpPr/>
      </dsp:nvSpPr>
      <dsp:spPr>
        <a:xfrm>
          <a:off x="0" y="4083909"/>
          <a:ext cx="6832212" cy="1179360"/>
        </a:xfrm>
        <a:prstGeom prst="roundRect">
          <a:avLst/>
        </a:prstGeom>
        <a:gradFill rotWithShape="0">
          <a:gsLst>
            <a:gs pos="0">
              <a:schemeClr val="accent2">
                <a:hueOff val="889586"/>
                <a:satOff val="-19883"/>
                <a:lumOff val="-18823"/>
                <a:alphaOff val="0"/>
                <a:tint val="96000"/>
                <a:lumMod val="104000"/>
              </a:schemeClr>
            </a:gs>
            <a:gs pos="100000">
              <a:schemeClr val="accent2">
                <a:hueOff val="889586"/>
                <a:satOff val="-19883"/>
                <a:lumOff val="-18823"/>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AR or other local level review</a:t>
          </a:r>
        </a:p>
      </dsp:txBody>
      <dsp:txXfrm>
        <a:off x="57572" y="4141481"/>
        <a:ext cx="6717068" cy="106421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6" rIns="96653" bIns="48326"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6" rIns="96653" bIns="48326" rtlCol="0"/>
          <a:lstStyle>
            <a:lvl1pPr algn="r">
              <a:defRPr sz="1300"/>
            </a:lvl1pPr>
          </a:lstStyle>
          <a:p>
            <a:fld id="{30BCD1B1-A87F-4951-87B0-D86123C8A125}" type="datetimeFigureOut">
              <a:rPr lang="en-US" smtClean="0"/>
              <a:t>2/6/2024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6" rIns="96653" bIns="48326"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6" rIns="96653" bIns="4832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53" tIns="48326" rIns="96653" bIns="48326"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53" tIns="48326" rIns="96653" bIns="48326" rtlCol="0" anchor="b"/>
          <a:lstStyle>
            <a:lvl1pPr algn="r">
              <a:defRPr sz="1300"/>
            </a:lvl1pPr>
          </a:lstStyle>
          <a:p>
            <a:fld id="{B4D32227-4347-4563-8A97-E6F8DF541C0D}" type="slidenum">
              <a:rPr lang="en-US" smtClean="0"/>
              <a:t>‹#›</a:t>
            </a:fld>
            <a:endParaRPr lang="en-US"/>
          </a:p>
        </p:txBody>
      </p:sp>
    </p:spTree>
    <p:extLst>
      <p:ext uri="{BB962C8B-B14F-4D97-AF65-F5344CB8AC3E}">
        <p14:creationId xmlns:p14="http://schemas.microsoft.com/office/powerpoint/2010/main" val="1223728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ocio.usda.gov/sites/default/files/docs/2012/Complain_combined_6_8_12.pdf"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www.ocio.usda.gov/sites/default/files/docs/2012/Spanish_Form_508_Compliant_6_8_12_0.pdf"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Arial" panose="020B0604020202020204" pitchFamily="34" charset="0"/>
                <a:cs typeface="Arial" panose="020B0604020202020204" pitchFamily="34" charset="0"/>
              </a:rPr>
              <a:t>Civil Rights for School Nutrition Makeup Webinar</a:t>
            </a:r>
          </a:p>
        </p:txBody>
      </p:sp>
      <p:sp>
        <p:nvSpPr>
          <p:cNvPr id="4" name="Slide Number Placeholder 3"/>
          <p:cNvSpPr>
            <a:spLocks noGrp="1"/>
          </p:cNvSpPr>
          <p:nvPr>
            <p:ph type="sldNum" sz="quarter" idx="5"/>
          </p:nvPr>
        </p:nvSpPr>
        <p:spPr/>
        <p:txBody>
          <a:bodyPr/>
          <a:lstStyle/>
          <a:p>
            <a:pPr defTabSz="483263">
              <a:defRPr/>
            </a:pPr>
            <a:fld id="{EEDD861D-0FD8-43FA-86C7-B8D478A500FC}" type="slidenum">
              <a:rPr lang="en-US">
                <a:solidFill>
                  <a:prstClr val="black"/>
                </a:solidFill>
                <a:latin typeface="Calibri" panose="020F0502020204030204"/>
              </a:rPr>
              <a:pPr defTabSz="483263">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676025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a:latin typeface="Arial" panose="020B0604020202020204" pitchFamily="34" charset="0"/>
                <a:cs typeface="Arial" panose="020B0604020202020204" pitchFamily="34" charset="0"/>
              </a:rPr>
              <a:t>On September 25, 2008, President George W. Bush signed the Americans with Disabilities Act Amendments Act of 2008 ("ADA Amendments Act" or "Act"). The Act emphasizes that the definition of disability should be construed in favor of broad coverage of individuals to the maximum extent permitted by the terms of the ADA. </a:t>
            </a:r>
          </a:p>
          <a:p>
            <a:pPr marL="0" marR="0" lvl="0" indent="0" algn="l" defTabSz="966612"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This is a very broad and encompassing definition!</a:t>
            </a:r>
          </a:p>
          <a:p>
            <a:pPr defTabSz="966612">
              <a:defRPr/>
            </a:pPr>
            <a:endParaRPr lang="en-US" altLang="en-US">
              <a:latin typeface="Arial" panose="020B0604020202020204" pitchFamily="34" charset="0"/>
              <a:cs typeface="Arial" panose="020B0604020202020204" pitchFamily="34" charset="0"/>
            </a:endParaRPr>
          </a:p>
          <a:p>
            <a:pPr defTabSz="966612">
              <a:defRPr/>
            </a:pPr>
            <a:endParaRPr lang="en-US" altLang="en-US">
              <a:latin typeface="Arial" panose="020B0604020202020204" pitchFamily="34" charset="0"/>
              <a:cs typeface="Arial" panose="020B0604020202020204" pitchFamily="34" charset="0"/>
            </a:endParaRPr>
          </a:p>
          <a:p>
            <a:pPr defTabSz="966612">
              <a:defRPr/>
            </a:pPr>
            <a:endParaRPr lang="en-US" altLang="en-US">
              <a:latin typeface="Arial" panose="020B0604020202020204" pitchFamily="34" charset="0"/>
              <a:cs typeface="Arial" panose="020B0604020202020204" pitchFamily="34" charset="0"/>
            </a:endParaRPr>
          </a:p>
          <a:p>
            <a:pPr defTabSz="966612">
              <a:defRPr/>
            </a:pPr>
            <a:endParaRPr lang="en-US" alt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4D32227-4347-4563-8A97-E6F8DF541C0D}" type="slidenum">
              <a:rPr lang="en-US" smtClean="0"/>
              <a:t>10</a:t>
            </a:fld>
            <a:endParaRPr lang="en-US"/>
          </a:p>
        </p:txBody>
      </p:sp>
    </p:spTree>
    <p:extLst>
      <p:ext uri="{BB962C8B-B14F-4D97-AF65-F5344CB8AC3E}">
        <p14:creationId xmlns:p14="http://schemas.microsoft.com/office/powerpoint/2010/main" val="3053416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a:latin typeface="Arial" panose="020B0604020202020204" pitchFamily="34" charset="0"/>
                <a:cs typeface="Arial" panose="020B0604020202020204" pitchFamily="34" charset="0"/>
              </a:rPr>
              <a:t>This is a very broad and encompassing definition!</a:t>
            </a:r>
          </a:p>
          <a:p>
            <a:pPr defTabSz="966612">
              <a:defRPr/>
            </a:pPr>
            <a:endParaRPr lang="en-US" altLang="en-US">
              <a:latin typeface="Arial" panose="020B0604020202020204" pitchFamily="34" charset="0"/>
              <a:cs typeface="Arial" panose="020B0604020202020204" pitchFamily="34" charset="0"/>
            </a:endParaRPr>
          </a:p>
          <a:p>
            <a:pPr defTabSz="966612">
              <a:defRPr/>
            </a:pPr>
            <a:r>
              <a:rPr lang="en-US" altLang="en-US">
                <a:latin typeface="Arial" panose="020B0604020202020204" pitchFamily="34" charset="0"/>
                <a:cs typeface="Arial" panose="020B0604020202020204" pitchFamily="34" charset="0"/>
              </a:rPr>
              <a:t>*functions of the immune system, normal cell growth, digestive, bowel, bladder, neurological, brain, respiratory, circulatory, cardiovascular, endocrine, and reproductive functions.</a:t>
            </a:r>
          </a:p>
        </p:txBody>
      </p:sp>
      <p:sp>
        <p:nvSpPr>
          <p:cNvPr id="4" name="Slide Number Placeholder 3"/>
          <p:cNvSpPr>
            <a:spLocks noGrp="1"/>
          </p:cNvSpPr>
          <p:nvPr>
            <p:ph type="sldNum" sz="quarter" idx="5"/>
          </p:nvPr>
        </p:nvSpPr>
        <p:spPr/>
        <p:txBody>
          <a:bodyPr/>
          <a:lstStyle/>
          <a:p>
            <a:fld id="{B4D32227-4347-4563-8A97-E6F8DF541C0D}" type="slidenum">
              <a:rPr lang="en-US" smtClean="0"/>
              <a:t>11</a:t>
            </a:fld>
            <a:endParaRPr lang="en-US"/>
          </a:p>
        </p:txBody>
      </p:sp>
    </p:spTree>
    <p:extLst>
      <p:ext uri="{BB962C8B-B14F-4D97-AF65-F5344CB8AC3E}">
        <p14:creationId xmlns:p14="http://schemas.microsoft.com/office/powerpoint/2010/main" val="189143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CCFFBBD2-AB39-49C5-8FBF-33BF1EC2F9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EDDE43A8-748F-41CE-AF0E-3FF649F09134}" type="slidenum">
              <a:rPr lang="en-US" altLang="en-US">
                <a:solidFill>
                  <a:prstClr val="black"/>
                </a:solidFill>
              </a:rPr>
              <a:pPr defTabSz="483263">
                <a:defRPr/>
              </a:pPr>
              <a:t>12</a:t>
            </a:fld>
            <a:endParaRPr lang="en-US" altLang="en-US">
              <a:solidFill>
                <a:prstClr val="black"/>
              </a:solidFill>
            </a:endParaRPr>
          </a:p>
        </p:txBody>
      </p:sp>
      <p:sp>
        <p:nvSpPr>
          <p:cNvPr id="41987" name="Rectangle 2">
            <a:extLst>
              <a:ext uri="{FF2B5EF4-FFF2-40B4-BE49-F238E27FC236}">
                <a16:creationId xmlns:a16="http://schemas.microsoft.com/office/drawing/2014/main" id="{D94ED0D1-0F3A-41D7-A2FC-F6A1E4A4DF40}"/>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3C325C10-A421-46B9-94A8-9D0E1DEC10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Faith-based organizations have equal opportunity for participation in USDA programs. 7 CFR Part 16 notes and ensures a level playing field of faith based organizations and other community organizations in USDA programs. This can also be accomplished by clarifying that faith-based organizations can use space in their facilities to provide USDA-funded service without removing religious art, icons, scriptures, or other religious symbols; and ensure that no organization that receives direct financial assistance from the USDA can discriminate against a program beneficiary, on the basis of religion or religious belief.</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It allows a religious organization that participates in USDA programs to retain its independence and continue to carryout its mission, provided that direct USDA funds do not support any inherently religious activities such as worship, religious instruction, or evangelizing, recruitment, </a:t>
            </a:r>
            <a:r>
              <a:rPr lang="en-US" altLang="en-US" err="1">
                <a:latin typeface="Arial" panose="020B0604020202020204" pitchFamily="34" charset="0"/>
                <a:cs typeface="Arial" panose="020B0604020202020204" pitchFamily="34" charset="0"/>
              </a:rPr>
              <a:t>etc</a:t>
            </a:r>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9031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E3FD374A-F36B-40B0-B915-FAA0FDB314D4}"/>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4D4A1BEA-DF61-420A-A42B-004FC55B97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Review this definition of discrimination and the following page will take a look closer at each of the six protected bases in the School Meals Program. </a:t>
            </a:r>
          </a:p>
        </p:txBody>
      </p:sp>
      <p:sp>
        <p:nvSpPr>
          <p:cNvPr id="15364" name="Slide Number Placeholder 3">
            <a:extLst>
              <a:ext uri="{FF2B5EF4-FFF2-40B4-BE49-F238E27FC236}">
                <a16:creationId xmlns:a16="http://schemas.microsoft.com/office/drawing/2014/main" id="{00D21D78-42FF-47FE-891C-3FB6B54E44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5302" indent="-302039">
              <a:defRPr>
                <a:solidFill>
                  <a:schemeClr val="tx1"/>
                </a:solidFill>
                <a:latin typeface="Calibri" panose="020F0502020204030204" pitchFamily="34" charset="0"/>
              </a:defRPr>
            </a:lvl2pPr>
            <a:lvl3pPr marL="1208157" indent="-241632">
              <a:defRPr>
                <a:solidFill>
                  <a:schemeClr val="tx1"/>
                </a:solidFill>
                <a:latin typeface="Calibri" panose="020F0502020204030204" pitchFamily="34" charset="0"/>
              </a:defRPr>
            </a:lvl3pPr>
            <a:lvl4pPr marL="1691420" indent="-241632">
              <a:defRPr>
                <a:solidFill>
                  <a:schemeClr val="tx1"/>
                </a:solidFill>
                <a:latin typeface="Calibri" panose="020F0502020204030204" pitchFamily="34" charset="0"/>
              </a:defRPr>
            </a:lvl4pPr>
            <a:lvl5pPr marL="2174684" indent="-241632">
              <a:defRPr>
                <a:solidFill>
                  <a:schemeClr val="tx1"/>
                </a:solidFill>
                <a:latin typeface="Calibri" panose="020F0502020204030204" pitchFamily="34" charset="0"/>
              </a:defRPr>
            </a:lvl5pPr>
            <a:lvl6pPr marL="2657947" indent="-241632" fontAlgn="base">
              <a:spcBef>
                <a:spcPct val="0"/>
              </a:spcBef>
              <a:spcAft>
                <a:spcPct val="0"/>
              </a:spcAft>
              <a:defRPr>
                <a:solidFill>
                  <a:schemeClr val="tx1"/>
                </a:solidFill>
                <a:latin typeface="Calibri" panose="020F0502020204030204" pitchFamily="34" charset="0"/>
              </a:defRPr>
            </a:lvl6pPr>
            <a:lvl7pPr marL="3141210" indent="-241632" fontAlgn="base">
              <a:spcBef>
                <a:spcPct val="0"/>
              </a:spcBef>
              <a:spcAft>
                <a:spcPct val="0"/>
              </a:spcAft>
              <a:defRPr>
                <a:solidFill>
                  <a:schemeClr val="tx1"/>
                </a:solidFill>
                <a:latin typeface="Calibri" panose="020F0502020204030204" pitchFamily="34" charset="0"/>
              </a:defRPr>
            </a:lvl7pPr>
            <a:lvl8pPr marL="3624473" indent="-241632" fontAlgn="base">
              <a:spcBef>
                <a:spcPct val="0"/>
              </a:spcBef>
              <a:spcAft>
                <a:spcPct val="0"/>
              </a:spcAft>
              <a:defRPr>
                <a:solidFill>
                  <a:schemeClr val="tx1"/>
                </a:solidFill>
                <a:latin typeface="Calibri" panose="020F0502020204030204" pitchFamily="34" charset="0"/>
              </a:defRPr>
            </a:lvl8pPr>
            <a:lvl9pPr marL="4107736" indent="-241632" fontAlgn="base">
              <a:spcBef>
                <a:spcPct val="0"/>
              </a:spcBef>
              <a:spcAft>
                <a:spcPct val="0"/>
              </a:spcAft>
              <a:defRPr>
                <a:solidFill>
                  <a:schemeClr val="tx1"/>
                </a:solidFill>
                <a:latin typeface="Calibri" panose="020F0502020204030204" pitchFamily="34" charset="0"/>
              </a:defRPr>
            </a:lvl9pPr>
          </a:lstStyle>
          <a:p>
            <a:pPr defTabSz="483263" fontAlgn="base">
              <a:spcBef>
                <a:spcPct val="0"/>
              </a:spcBef>
              <a:spcAft>
                <a:spcPct val="0"/>
              </a:spcAft>
              <a:defRPr/>
            </a:pPr>
            <a:fld id="{1AEB2AB1-A906-4C6A-8D5E-327B23AC5C26}" type="slidenum">
              <a:rPr lang="en-US" altLang="en-US">
                <a:solidFill>
                  <a:prstClr val="black"/>
                </a:solidFill>
                <a:latin typeface="Arial" panose="020B0604020202020204" pitchFamily="34" charset="0"/>
                <a:cs typeface="Arial" panose="020B0604020202020204" pitchFamily="34" charset="0"/>
              </a:rPr>
              <a:pPr defTabSz="483263" fontAlgn="base">
                <a:spcBef>
                  <a:spcPct val="0"/>
                </a:spcBef>
                <a:spcAft>
                  <a:spcPct val="0"/>
                </a:spcAft>
                <a:defRPr/>
              </a:pPr>
              <a:t>13</a:t>
            </a:fld>
            <a:endParaRPr lang="en-US" altLang="en-US">
              <a:solidFill>
                <a:prstClr val="black"/>
              </a:solidFill>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6E257E80-84C0-4120-B04D-01032BF79F54}"/>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B2D806A6-765D-4196-BFA4-B1DB70220E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In the food and nutrition programs, there are six (eight) protected bases or classes. FNS’s Civil Rights Division will update the Non-discrimination Statement and the And Justice for All posters to include gender identity </a:t>
            </a:r>
          </a:p>
          <a:p>
            <a:r>
              <a:rPr lang="en-US" altLang="en-US">
                <a:latin typeface="Arial" panose="020B0604020202020204" pitchFamily="34" charset="0"/>
                <a:cs typeface="Arial" panose="020B0604020202020204" pitchFamily="34" charset="0"/>
              </a:rPr>
              <a:t>and sexual orientation as protected bases. </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On May 5 CRD 01-2022 This memorandum clarifies prohibitions against discrimination based on sex in all FNS programs to includes a prohibition on discrimination on the basis of gender identity and sexual orientation and it provides guidance on processing discrimination complaints. Bostock vs Clayton County (US Supreme Court Case June 2020)</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As a result, the AJFA posters will be updated and the NDS will be updated to reflect the addition of gender identity and sexual orientation. Additional information is forthcoming and when it is shared we will make sure to pass it on. We do have to share this information within 90 days and I believe that Victoria is working on a write up for the SN update.</a:t>
            </a:r>
          </a:p>
          <a:p>
            <a:endParaRPr lang="en-US" altLang="en-US">
              <a:latin typeface="Arial" panose="020B0604020202020204" pitchFamily="34" charset="0"/>
              <a:cs typeface="Arial" panose="020B0604020202020204" pitchFamily="34" charset="0"/>
            </a:endParaRPr>
          </a:p>
          <a:p>
            <a:endParaRPr lang="en-US" altLang="en-US">
              <a:latin typeface="Arial" panose="020B0604020202020204" pitchFamily="34" charset="0"/>
              <a:cs typeface="Arial" panose="020B0604020202020204" pitchFamily="34" charset="0"/>
            </a:endParaRPr>
          </a:p>
        </p:txBody>
      </p:sp>
      <p:sp>
        <p:nvSpPr>
          <p:cNvPr id="17412" name="Slide Number Placeholder 3">
            <a:extLst>
              <a:ext uri="{FF2B5EF4-FFF2-40B4-BE49-F238E27FC236}">
                <a16:creationId xmlns:a16="http://schemas.microsoft.com/office/drawing/2014/main" id="{7242C49C-1667-4042-92B3-EF877BD0FD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5302" indent="-302039">
              <a:defRPr>
                <a:solidFill>
                  <a:schemeClr val="tx1"/>
                </a:solidFill>
                <a:latin typeface="Calibri" panose="020F0502020204030204" pitchFamily="34" charset="0"/>
              </a:defRPr>
            </a:lvl2pPr>
            <a:lvl3pPr marL="1208157" indent="-241632">
              <a:defRPr>
                <a:solidFill>
                  <a:schemeClr val="tx1"/>
                </a:solidFill>
                <a:latin typeface="Calibri" panose="020F0502020204030204" pitchFamily="34" charset="0"/>
              </a:defRPr>
            </a:lvl3pPr>
            <a:lvl4pPr marL="1691420" indent="-241632">
              <a:defRPr>
                <a:solidFill>
                  <a:schemeClr val="tx1"/>
                </a:solidFill>
                <a:latin typeface="Calibri" panose="020F0502020204030204" pitchFamily="34" charset="0"/>
              </a:defRPr>
            </a:lvl4pPr>
            <a:lvl5pPr marL="2174684" indent="-241632">
              <a:defRPr>
                <a:solidFill>
                  <a:schemeClr val="tx1"/>
                </a:solidFill>
                <a:latin typeface="Calibri" panose="020F0502020204030204" pitchFamily="34" charset="0"/>
              </a:defRPr>
            </a:lvl5pPr>
            <a:lvl6pPr marL="2657947" indent="-241632" fontAlgn="base">
              <a:spcBef>
                <a:spcPct val="0"/>
              </a:spcBef>
              <a:spcAft>
                <a:spcPct val="0"/>
              </a:spcAft>
              <a:defRPr>
                <a:solidFill>
                  <a:schemeClr val="tx1"/>
                </a:solidFill>
                <a:latin typeface="Calibri" panose="020F0502020204030204" pitchFamily="34" charset="0"/>
              </a:defRPr>
            </a:lvl6pPr>
            <a:lvl7pPr marL="3141210" indent="-241632" fontAlgn="base">
              <a:spcBef>
                <a:spcPct val="0"/>
              </a:spcBef>
              <a:spcAft>
                <a:spcPct val="0"/>
              </a:spcAft>
              <a:defRPr>
                <a:solidFill>
                  <a:schemeClr val="tx1"/>
                </a:solidFill>
                <a:latin typeface="Calibri" panose="020F0502020204030204" pitchFamily="34" charset="0"/>
              </a:defRPr>
            </a:lvl7pPr>
            <a:lvl8pPr marL="3624473" indent="-241632" fontAlgn="base">
              <a:spcBef>
                <a:spcPct val="0"/>
              </a:spcBef>
              <a:spcAft>
                <a:spcPct val="0"/>
              </a:spcAft>
              <a:defRPr>
                <a:solidFill>
                  <a:schemeClr val="tx1"/>
                </a:solidFill>
                <a:latin typeface="Calibri" panose="020F0502020204030204" pitchFamily="34" charset="0"/>
              </a:defRPr>
            </a:lvl8pPr>
            <a:lvl9pPr marL="4107736" indent="-241632" fontAlgn="base">
              <a:spcBef>
                <a:spcPct val="0"/>
              </a:spcBef>
              <a:spcAft>
                <a:spcPct val="0"/>
              </a:spcAft>
              <a:defRPr>
                <a:solidFill>
                  <a:schemeClr val="tx1"/>
                </a:solidFill>
                <a:latin typeface="Calibri" panose="020F0502020204030204" pitchFamily="34" charset="0"/>
              </a:defRPr>
            </a:lvl9pPr>
          </a:lstStyle>
          <a:p>
            <a:pPr defTabSz="483263" fontAlgn="base">
              <a:spcBef>
                <a:spcPct val="0"/>
              </a:spcBef>
              <a:spcAft>
                <a:spcPct val="0"/>
              </a:spcAft>
              <a:defRPr/>
            </a:pPr>
            <a:fld id="{A8E831EB-BE86-4DD5-9D57-9B6E22DFF3C3}" type="slidenum">
              <a:rPr lang="en-US" altLang="en-US">
                <a:solidFill>
                  <a:prstClr val="black"/>
                </a:solidFill>
              </a:rPr>
              <a:pPr defTabSz="483263" fontAlgn="base">
                <a:spcBef>
                  <a:spcPct val="0"/>
                </a:spcBef>
                <a:spcAft>
                  <a:spcPct val="0"/>
                </a:spcAft>
                <a:defRPr/>
              </a:pPr>
              <a:t>14</a:t>
            </a:fld>
            <a:endParaRPr lang="en-US"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E44BD782-BD29-4BE1-A267-58AA231598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44F734C0-407F-43BC-BF9D-5441EEDACDE1}" type="slidenum">
              <a:rPr lang="en-US" altLang="en-US">
                <a:solidFill>
                  <a:prstClr val="black"/>
                </a:solidFill>
              </a:rPr>
              <a:pPr defTabSz="483263">
                <a:defRPr/>
              </a:pPr>
              <a:t>15</a:t>
            </a:fld>
            <a:endParaRPr lang="en-US" altLang="en-US">
              <a:solidFill>
                <a:prstClr val="black"/>
              </a:solidFill>
            </a:endParaRPr>
          </a:p>
        </p:txBody>
      </p:sp>
      <p:sp>
        <p:nvSpPr>
          <p:cNvPr id="48131" name="Rectangle 2">
            <a:extLst>
              <a:ext uri="{FF2B5EF4-FFF2-40B4-BE49-F238E27FC236}">
                <a16:creationId xmlns:a16="http://schemas.microsoft.com/office/drawing/2014/main" id="{314646B0-F1C2-4AC4-B1F8-D4886AF7156D}"/>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29B5FBCF-3F11-4C56-B241-D7053EBF67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buClr>
                <a:schemeClr val="tx1"/>
              </a:buClr>
              <a:buFont typeface="Wingdings" panose="05000000000000000000" pitchFamily="2" charset="2"/>
              <a:buChar char="§"/>
            </a:pPr>
            <a:r>
              <a:rPr lang="en-US" altLang="en-US" sz="1300">
                <a:latin typeface="Arial" panose="020B0604020202020204" pitchFamily="34" charset="0"/>
                <a:cs typeface="Arial" panose="020B0604020202020204" pitchFamily="34" charset="0"/>
              </a:rPr>
              <a:t>So let’s talk about how we make the public aware of our services and programs   </a:t>
            </a:r>
          </a:p>
          <a:p>
            <a:pPr eaLnBrk="1" hangingPunct="1">
              <a:lnSpc>
                <a:spcPct val="90000"/>
              </a:lnSpc>
              <a:buClr>
                <a:schemeClr val="tx1"/>
              </a:buClr>
              <a:buFont typeface="Wingdings" panose="05000000000000000000" pitchFamily="2" charset="2"/>
              <a:buNone/>
            </a:pPr>
            <a:endParaRPr lang="en-US" altLang="en-US" sz="1300">
              <a:latin typeface="Arial" panose="020B0604020202020204" pitchFamily="34" charset="0"/>
              <a:cs typeface="Arial" panose="020B0604020202020204" pitchFamily="34" charset="0"/>
            </a:endParaRPr>
          </a:p>
          <a:p>
            <a:pPr eaLnBrk="1" hangingPunct="1">
              <a:lnSpc>
                <a:spcPct val="90000"/>
              </a:lnSpc>
              <a:buClr>
                <a:schemeClr val="tx1"/>
              </a:buClr>
              <a:buFont typeface="Wingdings" panose="05000000000000000000" pitchFamily="2" charset="2"/>
              <a:buChar char="§"/>
            </a:pPr>
            <a:r>
              <a:rPr lang="en-US" altLang="en-US" sz="1300">
                <a:latin typeface="Arial" panose="020B0604020202020204" pitchFamily="34" charset="0"/>
                <a:cs typeface="Arial" panose="020B0604020202020204" pitchFamily="34" charset="0"/>
              </a:rPr>
              <a:t>We must have a public notification system. The purpose of this system is to inform applicants, participants, and potentially eligible persons of:</a:t>
            </a:r>
          </a:p>
          <a:p>
            <a:pPr lvl="1" eaLnBrk="1" hangingPunct="1">
              <a:lnSpc>
                <a:spcPct val="90000"/>
              </a:lnSpc>
              <a:buClr>
                <a:schemeClr val="tx1"/>
              </a:buClr>
              <a:buFont typeface="Wingdings" panose="05000000000000000000" pitchFamily="2" charset="2"/>
              <a:buChar char="§"/>
            </a:pPr>
            <a:r>
              <a:rPr lang="en-US" altLang="en-US" sz="1300">
                <a:latin typeface="Arial" panose="020B0604020202020204" pitchFamily="34" charset="0"/>
                <a:cs typeface="Arial" panose="020B0604020202020204" pitchFamily="34" charset="0"/>
              </a:rPr>
              <a:t>Program availability, </a:t>
            </a:r>
          </a:p>
          <a:p>
            <a:pPr lvl="1" eaLnBrk="1" hangingPunct="1">
              <a:lnSpc>
                <a:spcPct val="90000"/>
              </a:lnSpc>
              <a:buClr>
                <a:schemeClr val="tx1"/>
              </a:buClr>
              <a:buFont typeface="Wingdings" panose="05000000000000000000" pitchFamily="2" charset="2"/>
              <a:buChar char="§"/>
            </a:pPr>
            <a:r>
              <a:rPr lang="en-US" altLang="en-US" sz="1300">
                <a:latin typeface="Arial" panose="020B0604020202020204" pitchFamily="34" charset="0"/>
                <a:cs typeface="Arial" panose="020B0604020202020204" pitchFamily="34" charset="0"/>
              </a:rPr>
              <a:t>Program responsibilities, </a:t>
            </a:r>
          </a:p>
          <a:p>
            <a:pPr lvl="1" eaLnBrk="1" hangingPunct="1">
              <a:lnSpc>
                <a:spcPct val="90000"/>
              </a:lnSpc>
              <a:buClr>
                <a:schemeClr val="tx1"/>
              </a:buClr>
              <a:buFont typeface="Wingdings" panose="05000000000000000000" pitchFamily="2" charset="2"/>
              <a:buChar char="§"/>
            </a:pPr>
            <a:r>
              <a:rPr lang="en-US" altLang="en-US" sz="1300">
                <a:latin typeface="Arial" panose="020B0604020202020204" pitchFamily="34" charset="0"/>
                <a:cs typeface="Arial" panose="020B0604020202020204" pitchFamily="34" charset="0"/>
              </a:rPr>
              <a:t>Our non-discrimination policy, and </a:t>
            </a:r>
          </a:p>
          <a:p>
            <a:pPr lvl="1" eaLnBrk="1" hangingPunct="1">
              <a:lnSpc>
                <a:spcPct val="90000"/>
              </a:lnSpc>
              <a:buClr>
                <a:schemeClr val="tx1"/>
              </a:buClr>
              <a:buFont typeface="Wingdings" panose="05000000000000000000" pitchFamily="2" charset="2"/>
              <a:buChar char="§"/>
            </a:pPr>
            <a:r>
              <a:rPr lang="en-US" altLang="en-US" sz="1300">
                <a:latin typeface="Arial" panose="020B0604020202020204" pitchFamily="34" charset="0"/>
                <a:cs typeface="Arial" panose="020B0604020202020204" pitchFamily="34" charset="0"/>
              </a:rPr>
              <a:t>How to file a complaint</a:t>
            </a:r>
          </a:p>
          <a:p>
            <a:pPr eaLnBrk="1" hangingPunct="1"/>
            <a:r>
              <a:rPr lang="en-US" altLang="en-US" sz="1300">
                <a:latin typeface="Arial" panose="020B0604020202020204" pitchFamily="34" charset="0"/>
                <a:cs typeface="Arial" panose="020B0604020202020204" pitchFamily="34" charset="0"/>
              </a:rPr>
              <a:t>School Food Authorities must:</a:t>
            </a:r>
          </a:p>
          <a:p>
            <a:pPr eaLnBrk="1" hangingPunct="1"/>
            <a:r>
              <a:rPr lang="en-US" altLang="en-US" sz="1300">
                <a:latin typeface="Arial" panose="020B0604020202020204" pitchFamily="34" charset="0"/>
                <a:cs typeface="Arial" panose="020B0604020202020204" pitchFamily="34" charset="0"/>
              </a:rPr>
              <a:t>Make program information available to the public upon request</a:t>
            </a:r>
          </a:p>
          <a:p>
            <a:pPr eaLnBrk="1" hangingPunct="1"/>
            <a:r>
              <a:rPr lang="en-US" altLang="en-US" sz="1300">
                <a:latin typeface="Arial" panose="020B0604020202020204" pitchFamily="34" charset="0"/>
                <a:cs typeface="Arial" panose="020B0604020202020204" pitchFamily="34" charset="0"/>
              </a:rPr>
              <a:t>Prominently display the “And Justice for All” poster</a:t>
            </a:r>
          </a:p>
          <a:p>
            <a:pPr eaLnBrk="1" hangingPunct="1"/>
            <a:r>
              <a:rPr lang="en-US" altLang="en-US" sz="1300">
                <a:latin typeface="Arial" panose="020B0604020202020204" pitchFamily="34" charset="0"/>
                <a:cs typeface="Arial" panose="020B0604020202020204" pitchFamily="34" charset="0"/>
              </a:rPr>
              <a:t>Inform potentially eligible persons, applicants, participants and grassroots organizations of programs or changes in programs</a:t>
            </a:r>
          </a:p>
          <a:p>
            <a:pPr eaLnBrk="1" hangingPunct="1"/>
            <a:r>
              <a:rPr lang="en-US" altLang="en-US">
                <a:latin typeface="Arial" panose="020B0604020202020204" pitchFamily="34" charset="0"/>
                <a:cs typeface="Arial" panose="020B0604020202020204" pitchFamily="34" charset="0"/>
              </a:rPr>
              <a:t>Convey the message of equal opportunity in all photos and other graphics that are used to provide program or program-related information</a:t>
            </a:r>
          </a:p>
          <a:p>
            <a:pPr eaLnBrk="1" hangingPunct="1"/>
            <a:r>
              <a:rPr lang="en-US" altLang="en-US">
                <a:latin typeface="Arial" panose="020B0604020202020204" pitchFamily="34" charset="0"/>
                <a:cs typeface="Arial" panose="020B0604020202020204" pitchFamily="34" charset="0"/>
              </a:rPr>
              <a:t>Provide appropriate information in alternative formats for persons with disabilities and in the appropriate language(s) for LEP persons</a:t>
            </a: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8378B000-DF8A-4B5C-BD84-62EFF0931D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BC7DA283-3465-4AEC-B1C5-8132529636FF}" type="slidenum">
              <a:rPr lang="en-US" altLang="en-US">
                <a:solidFill>
                  <a:prstClr val="black"/>
                </a:solidFill>
              </a:rPr>
              <a:pPr defTabSz="483263">
                <a:defRPr/>
              </a:pPr>
              <a:t>16</a:t>
            </a:fld>
            <a:endParaRPr lang="en-US" altLang="en-US">
              <a:solidFill>
                <a:prstClr val="black"/>
              </a:solidFill>
            </a:endParaRPr>
          </a:p>
        </p:txBody>
      </p:sp>
      <p:sp>
        <p:nvSpPr>
          <p:cNvPr id="50179" name="Rectangle 2">
            <a:extLst>
              <a:ext uri="{FF2B5EF4-FFF2-40B4-BE49-F238E27FC236}">
                <a16:creationId xmlns:a16="http://schemas.microsoft.com/office/drawing/2014/main" id="{DAC90CAB-E8F6-443A-A511-03DA27C692FB}"/>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443A3AD7-7D89-4540-B267-3976E37CFA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buFont typeface="Wingdings" panose="05000000000000000000" pitchFamily="2" charset="2"/>
              <a:buNone/>
            </a:pPr>
            <a:r>
              <a:rPr lang="en-US" altLang="en-US" b="1">
                <a:latin typeface="Arial" panose="020B0604020202020204" pitchFamily="34" charset="0"/>
                <a:cs typeface="Arial" panose="020B0604020202020204" pitchFamily="34" charset="0"/>
              </a:rPr>
              <a:t>Three levels of Public Notification – The first is Program Availability</a:t>
            </a:r>
          </a:p>
          <a:p>
            <a:pPr eaLnBrk="1" hangingPunct="1">
              <a:lnSpc>
                <a:spcPct val="80000"/>
              </a:lnSpc>
              <a:buFont typeface="Wingdings" panose="05000000000000000000" pitchFamily="2" charset="2"/>
              <a:buNone/>
            </a:pPr>
            <a:endParaRPr lang="en-US" altLang="en-US">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None/>
            </a:pPr>
            <a:r>
              <a:rPr lang="en-US" altLang="en-US">
                <a:latin typeface="Arial" panose="020B0604020202020204" pitchFamily="34" charset="0"/>
                <a:cs typeface="Arial" panose="020B0604020202020204" pitchFamily="34" charset="0"/>
              </a:rPr>
              <a:t>    Inform applicants, participants, and potentially eligible persons of their program rights and responsibilities and the steps necessary for participation.</a:t>
            </a:r>
          </a:p>
          <a:p>
            <a:pPr eaLnBrk="1" hangingPunct="1">
              <a:lnSpc>
                <a:spcPct val="80000"/>
              </a:lnSpc>
              <a:buFont typeface="Wingdings" panose="05000000000000000000" pitchFamily="2" charset="2"/>
              <a:buNone/>
            </a:pPr>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All information materials and sources, including Web sites, used by FNS, State agencies, local agencies, or other sub-recipients (like your school) to inform the public about FNS programs must contain a nondiscrimination statement.  The statement is not required to be included on every page of the program Web site.  At a minimum the nondiscrimination statement or a link to it must be included on the home page of the program information. At a minimum, the Nondiscrimination</a:t>
            </a:r>
          </a:p>
          <a:p>
            <a:pPr eaLnBrk="1" hangingPunct="1"/>
            <a:r>
              <a:rPr lang="en-US" altLang="en-US">
                <a:latin typeface="Arial" panose="020B0604020202020204" pitchFamily="34" charset="0"/>
                <a:cs typeface="Arial" panose="020B0604020202020204" pitchFamily="34" charset="0"/>
              </a:rPr>
              <a:t>Statement should be on:</a:t>
            </a:r>
          </a:p>
          <a:p>
            <a:pPr eaLnBrk="1" hangingPunct="1"/>
            <a:r>
              <a:rPr lang="en-US" altLang="en-US">
                <a:latin typeface="Arial" panose="020B0604020202020204" pitchFamily="34" charset="0"/>
                <a:cs typeface="Arial" panose="020B0604020202020204" pitchFamily="34" charset="0"/>
              </a:rPr>
              <a:t> Application Form(s)</a:t>
            </a:r>
          </a:p>
          <a:p>
            <a:pPr eaLnBrk="1" hangingPunct="1"/>
            <a:r>
              <a:rPr lang="en-US" altLang="en-US">
                <a:latin typeface="Arial" panose="020B0604020202020204" pitchFamily="34" charset="0"/>
                <a:cs typeface="Arial" panose="020B0604020202020204" pitchFamily="34" charset="0"/>
              </a:rPr>
              <a:t> Notification of Eligibility or Ineligibility</a:t>
            </a:r>
          </a:p>
          <a:p>
            <a:pPr eaLnBrk="1" hangingPunct="1"/>
            <a:r>
              <a:rPr lang="en-US" altLang="en-US">
                <a:latin typeface="Arial" panose="020B0604020202020204" pitchFamily="34" charset="0"/>
                <a:cs typeface="Arial" panose="020B0604020202020204" pitchFamily="34" charset="0"/>
              </a:rPr>
              <a:t> Notice of Adverse Action Form</a:t>
            </a:r>
          </a:p>
          <a:p>
            <a:pPr eaLnBrk="1" hangingPunct="1"/>
            <a:r>
              <a:rPr lang="en-US" altLang="en-US">
                <a:latin typeface="Arial" panose="020B0604020202020204" pitchFamily="34" charset="0"/>
                <a:cs typeface="Arial" panose="020B0604020202020204" pitchFamily="34" charset="0"/>
              </a:rPr>
              <a:t> Program (Home) Web Page</a:t>
            </a:r>
          </a:p>
          <a:p>
            <a:pPr eaLnBrk="1" hangingPunct="1"/>
            <a:r>
              <a:rPr lang="en-US" altLang="en-US">
                <a:latin typeface="Arial" panose="020B0604020202020204" pitchFamily="34" charset="0"/>
                <a:cs typeface="Arial" panose="020B0604020202020204" pitchFamily="34" charset="0"/>
              </a:rPr>
              <a:t> Public Information, including program literature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53A8D53C-41C5-4D25-BD96-5762BF9DE8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AFBC8AC5-B363-4ECC-A7F6-68AAAE21A567}" type="slidenum">
              <a:rPr lang="en-US" altLang="en-US">
                <a:solidFill>
                  <a:prstClr val="black"/>
                </a:solidFill>
              </a:rPr>
              <a:pPr defTabSz="483263">
                <a:defRPr/>
              </a:pPr>
              <a:t>17</a:t>
            </a:fld>
            <a:endParaRPr lang="en-US" altLang="en-US">
              <a:solidFill>
                <a:prstClr val="black"/>
              </a:solidFill>
            </a:endParaRPr>
          </a:p>
        </p:txBody>
      </p:sp>
      <p:sp>
        <p:nvSpPr>
          <p:cNvPr id="54275" name="Rectangle 2">
            <a:extLst>
              <a:ext uri="{FF2B5EF4-FFF2-40B4-BE49-F238E27FC236}">
                <a16:creationId xmlns:a16="http://schemas.microsoft.com/office/drawing/2014/main" id="{17A5C9FB-3508-44DF-857A-31B0414FA420}"/>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BE755AAD-AF85-4BD6-995A-D2D970A4C4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buFont typeface="Wingdings" panose="05000000000000000000" pitchFamily="2" charset="2"/>
              <a:buChar char="§"/>
            </a:pPr>
            <a:r>
              <a:rPr lang="en-US" altLang="en-US">
                <a:latin typeface="Arial" panose="020B0604020202020204" pitchFamily="34" charset="0"/>
                <a:cs typeface="Arial" panose="020B0604020202020204" pitchFamily="34" charset="0"/>
              </a:rPr>
              <a:t>Our first line of public notification is displaying the poster. Prominently display the “And Justice for All” poster. Make sure you have the most recent AJFA poster. </a:t>
            </a:r>
          </a:p>
          <a:p>
            <a:pPr eaLnBrk="1" hangingPunct="1">
              <a:lnSpc>
                <a:spcPct val="90000"/>
              </a:lnSpc>
              <a:buFont typeface="Wingdings" panose="05000000000000000000" pitchFamily="2" charset="2"/>
              <a:buChar char="§"/>
            </a:pPr>
            <a:r>
              <a:rPr lang="en-US" altLang="en-US">
                <a:latin typeface="Arial" panose="020B0604020202020204" pitchFamily="34" charset="0"/>
                <a:cs typeface="Arial" panose="020B0604020202020204" pitchFamily="34" charset="0"/>
              </a:rPr>
              <a:t>Prominently display the “And Justice for All” poster. </a:t>
            </a:r>
          </a:p>
          <a:p>
            <a:pPr eaLnBrk="1" hangingPunct="1">
              <a:lnSpc>
                <a:spcPct val="90000"/>
              </a:lnSpc>
              <a:buFont typeface="Wingdings" panose="05000000000000000000" pitchFamily="2" charset="2"/>
              <a:buChar char="§"/>
            </a:pPr>
            <a:r>
              <a:rPr lang="en-US" altLang="en-US">
                <a:latin typeface="Arial" panose="020B0604020202020204" pitchFamily="34" charset="0"/>
                <a:cs typeface="Arial" panose="020B0604020202020204" pitchFamily="34" charset="0"/>
              </a:rPr>
              <a:t>If you need copies of the poster, please download and print from the USDA website at:</a:t>
            </a:r>
          </a:p>
          <a:p>
            <a:pPr eaLnBrk="1" hangingPunct="1">
              <a:lnSpc>
                <a:spcPct val="90000"/>
              </a:lnSpc>
              <a:buFont typeface="Wingdings" panose="05000000000000000000" pitchFamily="2" charset="2"/>
              <a:buNone/>
            </a:pPr>
            <a:r>
              <a:rPr lang="en-US" altLang="en-US">
                <a:latin typeface="Arial" panose="020B0604020202020204" pitchFamily="34" charset="0"/>
                <a:cs typeface="Arial" panose="020B0604020202020204" pitchFamily="34" charset="0"/>
              </a:rPr>
              <a:t>http://www.fns.usda.gov/cr/and-justice-all-posters</a:t>
            </a:r>
          </a:p>
          <a:p>
            <a:pPr eaLnBrk="1" hangingPunct="1">
              <a:lnSpc>
                <a:spcPct val="90000"/>
              </a:lnSpc>
              <a:buFont typeface="Wingdings" panose="05000000000000000000" pitchFamily="2" charset="2"/>
              <a:buNone/>
            </a:pPr>
            <a:r>
              <a:rPr lang="en-US" altLang="en-US">
                <a:latin typeface="Arial" panose="020B0604020202020204" pitchFamily="34" charset="0"/>
                <a:cs typeface="Arial" panose="020B0604020202020204" pitchFamily="34" charset="0"/>
              </a:rPr>
              <a:t>Or contact the State Agency so that we can send them out to you.</a:t>
            </a:r>
          </a:p>
          <a:p>
            <a:pPr eaLnBrk="1" hangingPunct="1">
              <a:lnSpc>
                <a:spcPct val="90000"/>
              </a:lnSpc>
              <a:buFont typeface="Wingdings" panose="05000000000000000000" pitchFamily="2" charset="2"/>
              <a:buNone/>
            </a:pPr>
            <a:r>
              <a:rPr lang="en-US" altLang="en-US">
                <a:latin typeface="Arial" panose="020B0604020202020204" pitchFamily="34" charset="0"/>
                <a:cs typeface="Arial" panose="020B0604020202020204" pitchFamily="34" charset="0"/>
              </a:rPr>
              <a:t>We are still awaiting the new posters so if you submitted an order to us, we have it and are waiting. If you have not submitted a request for new posters, please send an email to Jacquelyn McGowan.</a:t>
            </a:r>
          </a:p>
          <a:p>
            <a:pPr eaLnBrk="1" hangingPunct="1">
              <a:lnSpc>
                <a:spcPct val="90000"/>
              </a:lnSpc>
              <a:buFont typeface="Wingdings" panose="05000000000000000000" pitchFamily="2" charset="2"/>
              <a:buChar char="§"/>
            </a:pPr>
            <a:endParaRPr lang="en-US" altLang="en-US">
              <a:latin typeface="Arial" panose="020B0604020202020204" pitchFamily="34" charset="0"/>
              <a:cs typeface="Arial" panose="020B0604020202020204" pitchFamily="34" charset="0"/>
            </a:endParaRPr>
          </a:p>
          <a:p>
            <a:pPr eaLnBrk="1" hangingPunct="1">
              <a:lnSpc>
                <a:spcPct val="90000"/>
              </a:lnSpc>
              <a:buFont typeface="Wingdings" panose="05000000000000000000" pitchFamily="2" charset="2"/>
              <a:buNone/>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D5C4134E-DBEB-4A81-BE49-5BAFA599D9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7E44D378-6EDB-43E8-8247-D40897743F0B}" type="slidenum">
              <a:rPr lang="en-US" altLang="en-US">
                <a:solidFill>
                  <a:prstClr val="black"/>
                </a:solidFill>
              </a:rPr>
              <a:pPr defTabSz="483263">
                <a:defRPr/>
              </a:pPr>
              <a:t>18</a:t>
            </a:fld>
            <a:endParaRPr lang="en-US" altLang="en-US">
              <a:solidFill>
                <a:prstClr val="black"/>
              </a:solidFill>
            </a:endParaRPr>
          </a:p>
        </p:txBody>
      </p:sp>
      <p:sp>
        <p:nvSpPr>
          <p:cNvPr id="29699" name="Rectangle 2">
            <a:extLst>
              <a:ext uri="{FF2B5EF4-FFF2-40B4-BE49-F238E27FC236}">
                <a16:creationId xmlns:a16="http://schemas.microsoft.com/office/drawing/2014/main" id="{C94FB96E-1A8A-4922-A812-7E106A48DCE5}"/>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6DB4A10C-D1F5-455D-B743-9E69BEAEAE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This is the text for the entire Civil Rights Policy statement. It should be used in it’s entirety on your website and on documents printed for your program.</a:t>
            </a:r>
          </a:p>
          <a:p>
            <a:endParaRPr lang="en-US" altLang="en-US" b="1" i="1" u="sng">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Please note the nondiscrimination statement must be in the exact format as shown on the USDA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All documents, pamphlets, websites, etc. should be updated with the 2022 NDS 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follows: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1. Websites must be updated within 90 days of the date of the memorandum (May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2. Documents, pamphlets, brochures, etc., using 2015 NDS language must be updated when current supply on hand is exhausted or by September 30, 2023.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3. All new printing must use the 2022 NDS</a:t>
            </a:r>
          </a:p>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1A0A9232-5D74-406E-B92F-08AB420C11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4B87F37C-716A-43E8-BFA4-F69D5E6FFAF9}" type="slidenum">
              <a:rPr lang="en-US" altLang="en-US">
                <a:solidFill>
                  <a:prstClr val="black"/>
                </a:solidFill>
              </a:rPr>
              <a:pPr defTabSz="483263">
                <a:defRPr/>
              </a:pPr>
              <a:t>19</a:t>
            </a:fld>
            <a:endParaRPr lang="en-US" altLang="en-US">
              <a:solidFill>
                <a:prstClr val="black"/>
              </a:solidFill>
            </a:endParaRPr>
          </a:p>
        </p:txBody>
      </p:sp>
      <p:sp>
        <p:nvSpPr>
          <p:cNvPr id="31747" name="Rectangle 2">
            <a:extLst>
              <a:ext uri="{FF2B5EF4-FFF2-40B4-BE49-F238E27FC236}">
                <a16:creationId xmlns:a16="http://schemas.microsoft.com/office/drawing/2014/main" id="{37D8BFF5-C550-4349-AB79-D3C7C68F9081}"/>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23044BEC-0FEC-49C7-95C3-9F3632FF9D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Wingdings" panose="05000000000000000000" pitchFamily="2" charset="2"/>
              <a:buNone/>
            </a:pPr>
            <a:r>
              <a:rPr lang="en-US" altLang="en-US">
                <a:latin typeface="Arial" panose="020B0604020202020204" pitchFamily="34" charset="0"/>
                <a:cs typeface="Arial" panose="020B0604020202020204" pitchFamily="34" charset="0"/>
              </a:rPr>
              <a:t>“The USDA is an equal opportunity provider” is the shortened version of the nondiscrimination statement. At a minimum, the Nondiscrimination</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Statement should be on:</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 Application Form(s)</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 Notification of Eligibility or Ineligibility</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 Notice of Adverse Action Form</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 Program (Home) Web Page</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 Public Information, including program literature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243C16C3-F8D8-487E-BB95-FE9EC64C9B79}"/>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C7BA1BFC-F139-4EB7-B6DE-5A67E9D20529}"/>
              </a:ext>
            </a:extLst>
          </p:cNvPr>
          <p:cNvSpPr>
            <a:spLocks noGrp="1"/>
          </p:cNvSpPr>
          <p:nvPr>
            <p:ph type="body" idx="1"/>
          </p:nvPr>
        </p:nvSpPr>
        <p:spPr/>
        <p:txBody>
          <a:bodyPr/>
          <a:lstStyle/>
          <a:p>
            <a:pPr>
              <a:buFont typeface="Arial" panose="020B0604020202020204" pitchFamily="34" charset="0"/>
              <a:buNone/>
              <a:defRPr/>
            </a:pPr>
            <a:r>
              <a:rPr lang="en-US" dirty="0"/>
              <a:t>The goal is to provide a clear understanding of civil rights and the requirements the United States Department of Agriculture (USDA), State Agency and the School Food Authorities have for those organizations participating in School Nutrition Programs. What are Civil Rights? They are the nonpolitical rights of a citizen; the rights of personal liberty guaranteed to U.S. citizens by the 13th and 14th Amendments to the U.S. Constitution and Acts of Congress.</a:t>
            </a:r>
          </a:p>
          <a:p>
            <a:pPr>
              <a:buFont typeface="Arial" panose="020B0604020202020204" pitchFamily="34" charset="0"/>
              <a:buNone/>
              <a:defRPr/>
            </a:pPr>
            <a:endParaRPr lang="en-US" dirty="0"/>
          </a:p>
          <a:p>
            <a:pPr eaLnBrk="1" hangingPunct="1">
              <a:spcBef>
                <a:spcPct val="0"/>
              </a:spcBef>
              <a:defRPr/>
            </a:pPr>
            <a:endParaRPr lang="en-US" altLang="en-US" dirty="0">
              <a:latin typeface="Arial" panose="020B0604020202020204" pitchFamily="34" charset="0"/>
              <a:cs typeface="Arial" panose="020B0604020202020204" pitchFamily="34" charset="0"/>
            </a:endParaRPr>
          </a:p>
          <a:p>
            <a:pPr eaLnBrk="1" hangingPunct="1">
              <a:spcBef>
                <a:spcPct val="0"/>
              </a:spcBef>
              <a:defRPr/>
            </a:pPr>
            <a:r>
              <a:rPr lang="en-US" altLang="en-US" dirty="0">
                <a:latin typeface="Arial" panose="020B0604020202020204" pitchFamily="34" charset="0"/>
                <a:cs typeface="Arial" panose="020B0604020202020204" pitchFamily="34" charset="0"/>
              </a:rPr>
              <a:t>After reviewing the information, you will be able to: </a:t>
            </a:r>
          </a:p>
          <a:p>
            <a:pPr eaLnBrk="1" hangingPunct="1">
              <a:spcBef>
                <a:spcPct val="0"/>
              </a:spcBef>
              <a:defRPr/>
            </a:pPr>
            <a:endParaRPr lang="en-US" altLang="en-US" dirty="0">
              <a:latin typeface="Arial" panose="020B0604020202020204" pitchFamily="34" charset="0"/>
              <a:cs typeface="Arial" panose="020B0604020202020204" pitchFamily="34" charset="0"/>
            </a:endParaRPr>
          </a:p>
          <a:p>
            <a:pPr marL="181224" indent="-181224">
              <a:spcBef>
                <a:spcPct val="0"/>
              </a:spcBef>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Define civil rights in the School Meals Programs;</a:t>
            </a:r>
          </a:p>
          <a:p>
            <a:pPr marL="181224" indent="-181224">
              <a:spcBef>
                <a:spcPct val="0"/>
              </a:spcBef>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Identify required compliance areas; and</a:t>
            </a:r>
          </a:p>
          <a:p>
            <a:pPr marL="181224" indent="-181224">
              <a:spcBef>
                <a:spcPct val="0"/>
              </a:spcBef>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Implement the civil rights requirements in the School Meals Program.</a:t>
            </a:r>
            <a:endParaRPr lang="en-US" dirty="0"/>
          </a:p>
          <a:p>
            <a:pPr>
              <a:defRPr/>
            </a:pPr>
            <a:endParaRPr lang="en-US" dirty="0"/>
          </a:p>
          <a:p>
            <a:pPr>
              <a:defRPr/>
            </a:pPr>
            <a:endParaRPr lang="en-US" dirty="0"/>
          </a:p>
        </p:txBody>
      </p:sp>
      <p:sp>
        <p:nvSpPr>
          <p:cNvPr id="4" name="Slide Number Placeholder 3">
            <a:extLst>
              <a:ext uri="{FF2B5EF4-FFF2-40B4-BE49-F238E27FC236}">
                <a16:creationId xmlns:a16="http://schemas.microsoft.com/office/drawing/2014/main" id="{261B4C13-6C8A-49F9-A6B0-29682666348C}"/>
              </a:ext>
            </a:extLst>
          </p:cNvPr>
          <p:cNvSpPr>
            <a:spLocks noGrp="1"/>
          </p:cNvSpPr>
          <p:nvPr>
            <p:ph type="sldNum" sz="quarter" idx="5"/>
          </p:nvPr>
        </p:nvSpPr>
        <p:spPr/>
        <p:txBody>
          <a:bodyPr/>
          <a:lstStyle/>
          <a:p>
            <a:pPr>
              <a:defRPr/>
            </a:pPr>
            <a:fld id="{157E2B7F-FBBB-4D56-BD82-10CBD8E1042F}" type="slidenum">
              <a:rPr lang="en-US" sz="1900" kern="0">
                <a:solidFill>
                  <a:sysClr val="windowText" lastClr="000000"/>
                </a:solidFill>
              </a:rPr>
              <a:pPr>
                <a:defRPr/>
              </a:pPr>
              <a:t>2</a:t>
            </a:fld>
            <a:endParaRPr lang="en-US" sz="1900" kern="0">
              <a:solidFill>
                <a:sysClr val="windowText" lastClr="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720C496F-0BA8-4263-9B32-06C264B542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FE88D050-059E-4EFA-B225-CA9266013596}" type="slidenum">
              <a:rPr lang="en-US" altLang="en-US">
                <a:solidFill>
                  <a:prstClr val="black"/>
                </a:solidFill>
              </a:rPr>
              <a:pPr defTabSz="483263">
                <a:defRPr/>
              </a:pPr>
              <a:t>20</a:t>
            </a:fld>
            <a:endParaRPr lang="en-US" altLang="en-US">
              <a:solidFill>
                <a:prstClr val="black"/>
              </a:solidFill>
            </a:endParaRPr>
          </a:p>
        </p:txBody>
      </p:sp>
      <p:sp>
        <p:nvSpPr>
          <p:cNvPr id="95235" name="Rectangle 2">
            <a:extLst>
              <a:ext uri="{FF2B5EF4-FFF2-40B4-BE49-F238E27FC236}">
                <a16:creationId xmlns:a16="http://schemas.microsoft.com/office/drawing/2014/main" id="{34C2131B-C336-43C1-B320-BDCED4F5C740}"/>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397183FE-42FB-48E1-A638-3B5FF1F0FB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Char char="§"/>
            </a:pPr>
            <a:r>
              <a:rPr lang="en-US" altLang="en-US" sz="1300">
                <a:latin typeface="Arial" panose="020B0604020202020204" pitchFamily="34" charset="0"/>
                <a:cs typeface="Arial" panose="020B0604020202020204" pitchFamily="34" charset="0"/>
              </a:rPr>
              <a:t>All complaints alleging discrimination on the basis of race, color, national original, age, sex or disability either written or verbal must be processed within the timeframes.</a:t>
            </a:r>
          </a:p>
          <a:p>
            <a:pPr eaLnBrk="1" hangingPunct="1">
              <a:buFont typeface="Wingdings" panose="05000000000000000000" pitchFamily="2" charset="2"/>
              <a:buChar char="§"/>
            </a:pPr>
            <a:r>
              <a:rPr lang="en-US" altLang="en-US" sz="1300">
                <a:latin typeface="Arial" panose="020B0604020202020204" pitchFamily="34" charset="0"/>
                <a:cs typeface="Arial" panose="020B0604020202020204" pitchFamily="34" charset="0"/>
              </a:rPr>
              <a:t>Right to File: Any person or representative alleging discrimination based on a prohibited basis has the right to file a complaint within 180 days of discriminatory action;  Only the Secretary of Agriculture may extend this time under special circumstances</a:t>
            </a:r>
          </a:p>
          <a:p>
            <a:pPr eaLnBrk="1" hangingPunct="1">
              <a:buFont typeface="Wingdings" panose="05000000000000000000" pitchFamily="2" charset="2"/>
              <a:buChar char="§"/>
            </a:pPr>
            <a:r>
              <a:rPr lang="en-US" altLang="en-US" sz="1300">
                <a:latin typeface="Arial" panose="020B0604020202020204" pitchFamily="34" charset="0"/>
                <a:cs typeface="Arial" panose="020B0604020202020204" pitchFamily="34" charset="0"/>
              </a:rPr>
              <a:t>complaints may be written or verbal as well as anonymous;</a:t>
            </a:r>
          </a:p>
          <a:p>
            <a:pPr eaLnBrk="1" hangingPunct="1">
              <a:buFont typeface="Wingdings" panose="05000000000000000000" pitchFamily="2" charset="2"/>
              <a:buChar char="§"/>
            </a:pPr>
            <a:r>
              <a:rPr lang="en-US" altLang="en-US" sz="1300">
                <a:latin typeface="Arial" panose="020B0604020202020204" pitchFamily="34" charset="0"/>
                <a:cs typeface="Arial" panose="020B0604020202020204" pitchFamily="34" charset="0"/>
              </a:rPr>
              <a:t>the use of a form cannot be provided as a prerequisite for acceptance of a complaint;  however, there is a prototype form in the 113-1 Instruction.</a:t>
            </a:r>
          </a:p>
          <a:p>
            <a:pPr eaLnBrk="1" hangingPunct="1">
              <a:buFont typeface="Wingdings" panose="05000000000000000000" pitchFamily="2" charset="2"/>
              <a:buChar char="§"/>
            </a:pPr>
            <a:r>
              <a:rPr lang="en-US" altLang="en-US" sz="1300">
                <a:latin typeface="Arial" panose="020B0604020202020204" pitchFamily="34" charset="0"/>
                <a:cs typeface="Arial" panose="020B0604020202020204" pitchFamily="34" charset="0"/>
              </a:rPr>
              <a:t>The </a:t>
            </a:r>
            <a:r>
              <a:rPr lang="en-US" sz="1300">
                <a:latin typeface="Arial" panose="020B0604020202020204" pitchFamily="34" charset="0"/>
                <a:cs typeface="Arial" panose="020B0604020202020204" pitchFamily="34" charset="0"/>
              </a:rPr>
              <a:t>USDA</a:t>
            </a:r>
            <a:r>
              <a:rPr lang="en-US" sz="1300" spc="-16">
                <a:latin typeface="Arial" panose="020B0604020202020204" pitchFamily="34" charset="0"/>
                <a:cs typeface="Arial" panose="020B0604020202020204" pitchFamily="34" charset="0"/>
              </a:rPr>
              <a:t> </a:t>
            </a:r>
            <a:r>
              <a:rPr lang="en-US" sz="1300">
                <a:latin typeface="Arial" panose="020B0604020202020204" pitchFamily="34" charset="0"/>
                <a:cs typeface="Arial" panose="020B0604020202020204" pitchFamily="34" charset="0"/>
              </a:rPr>
              <a:t>Di</a:t>
            </a:r>
            <a:r>
              <a:rPr lang="en-US" sz="1300" spc="-5">
                <a:latin typeface="Arial" panose="020B0604020202020204" pitchFamily="34" charset="0"/>
                <a:cs typeface="Arial" panose="020B0604020202020204" pitchFamily="34" charset="0"/>
              </a:rPr>
              <a:t>s</a:t>
            </a:r>
            <a:r>
              <a:rPr lang="en-US" sz="1300">
                <a:latin typeface="Arial" panose="020B0604020202020204" pitchFamily="34" charset="0"/>
                <a:cs typeface="Arial" panose="020B0604020202020204" pitchFamily="34" charset="0"/>
              </a:rPr>
              <a:t>crim</a:t>
            </a:r>
            <a:r>
              <a:rPr lang="en-US" sz="1300" spc="-11">
                <a:latin typeface="Arial" panose="020B0604020202020204" pitchFamily="34" charset="0"/>
                <a:cs typeface="Arial" panose="020B0604020202020204" pitchFamily="34" charset="0"/>
              </a:rPr>
              <a:t>inati</a:t>
            </a:r>
            <a:r>
              <a:rPr lang="en-US" sz="1300" spc="32">
                <a:latin typeface="Arial" panose="020B0604020202020204" pitchFamily="34" charset="0"/>
                <a:cs typeface="Arial" panose="020B0604020202020204" pitchFamily="34" charset="0"/>
              </a:rPr>
              <a:t>o</a:t>
            </a:r>
            <a:r>
              <a:rPr lang="en-US" sz="1300">
                <a:latin typeface="Arial" panose="020B0604020202020204" pitchFamily="34" charset="0"/>
                <a:cs typeface="Arial" panose="020B0604020202020204" pitchFamily="34" charset="0"/>
              </a:rPr>
              <a:t>n</a:t>
            </a:r>
            <a:r>
              <a:rPr lang="en-US" sz="1300" spc="-32">
                <a:latin typeface="Arial" panose="020B0604020202020204" pitchFamily="34" charset="0"/>
                <a:cs typeface="Arial" panose="020B0604020202020204" pitchFamily="34" charset="0"/>
              </a:rPr>
              <a:t> </a:t>
            </a:r>
            <a:r>
              <a:rPr lang="en-US" sz="1300" spc="-5">
                <a:latin typeface="Arial" panose="020B0604020202020204" pitchFamily="34" charset="0"/>
                <a:cs typeface="Arial" panose="020B0604020202020204" pitchFamily="34" charset="0"/>
              </a:rPr>
              <a:t>Complain</a:t>
            </a:r>
            <a:r>
              <a:rPr lang="en-US" sz="1300">
                <a:latin typeface="Arial" panose="020B0604020202020204" pitchFamily="34" charset="0"/>
                <a:cs typeface="Arial" panose="020B0604020202020204" pitchFamily="34" charset="0"/>
              </a:rPr>
              <a:t>t </a:t>
            </a:r>
            <a:r>
              <a:rPr lang="en-US" sz="1300" spc="-16">
                <a:latin typeface="Arial" panose="020B0604020202020204" pitchFamily="34" charset="0"/>
                <a:cs typeface="Arial" panose="020B0604020202020204" pitchFamily="34" charset="0"/>
              </a:rPr>
              <a:t>F</a:t>
            </a:r>
            <a:r>
              <a:rPr lang="en-US" sz="1300">
                <a:latin typeface="Arial" panose="020B0604020202020204" pitchFamily="34" charset="0"/>
                <a:cs typeface="Arial" panose="020B0604020202020204" pitchFamily="34" charset="0"/>
              </a:rPr>
              <a:t>orms can be accessed at:</a:t>
            </a:r>
          </a:p>
          <a:p>
            <a:pPr eaLnBrk="1" hangingPunct="1">
              <a:buFont typeface="Wingdings" panose="05000000000000000000" pitchFamily="2" charset="2"/>
              <a:buNone/>
            </a:pPr>
            <a:r>
              <a:rPr lang="en-US" sz="1300" spc="-5">
                <a:latin typeface="Arial" panose="020B0604020202020204" pitchFamily="34" charset="0"/>
                <a:cs typeface="Arial" panose="020B0604020202020204" pitchFamily="34" charset="0"/>
              </a:rPr>
              <a:t>Eng</a:t>
            </a:r>
            <a:r>
              <a:rPr lang="en-US" sz="1300">
                <a:latin typeface="Arial" panose="020B0604020202020204" pitchFamily="34" charset="0"/>
                <a:cs typeface="Arial" panose="020B0604020202020204" pitchFamily="34" charset="0"/>
              </a:rPr>
              <a:t>li</a:t>
            </a:r>
            <a:r>
              <a:rPr lang="en-US" sz="1300" spc="-21">
                <a:latin typeface="Arial" panose="020B0604020202020204" pitchFamily="34" charset="0"/>
                <a:cs typeface="Arial" panose="020B0604020202020204" pitchFamily="34" charset="0"/>
              </a:rPr>
              <a:t>sh - </a:t>
            </a:r>
            <a:r>
              <a:rPr lang="en-US" sz="1300" u="heavy">
                <a:solidFill>
                  <a:srgbClr val="970E39"/>
                </a:solidFill>
                <a:latin typeface="Arial" panose="020B0604020202020204" pitchFamily="34" charset="0"/>
                <a:cs typeface="Arial" panose="020B0604020202020204" pitchFamily="34" charset="0"/>
                <a:hlinkClick r:id="rId3"/>
              </a:rPr>
              <a:t>ht</a:t>
            </a:r>
            <a:r>
              <a:rPr lang="en-US" sz="1300" u="heavy" spc="5">
                <a:solidFill>
                  <a:srgbClr val="970E39"/>
                </a:solidFill>
                <a:latin typeface="Arial" panose="020B0604020202020204" pitchFamily="34" charset="0"/>
                <a:cs typeface="Arial" panose="020B0604020202020204" pitchFamily="34" charset="0"/>
                <a:hlinkClick r:id="rId3"/>
              </a:rPr>
              <a:t>t</a:t>
            </a:r>
            <a:r>
              <a:rPr lang="en-US" sz="1300" u="heavy">
                <a:solidFill>
                  <a:srgbClr val="970E39"/>
                </a:solidFill>
                <a:latin typeface="Arial" panose="020B0604020202020204" pitchFamily="34" charset="0"/>
                <a:cs typeface="Arial" panose="020B0604020202020204" pitchFamily="34" charset="0"/>
                <a:hlinkClick r:id="rId3"/>
              </a:rPr>
              <a:t>p:/</a:t>
            </a:r>
            <a:r>
              <a:rPr lang="en-US" sz="1300" u="heavy" spc="5">
                <a:solidFill>
                  <a:srgbClr val="970E39"/>
                </a:solidFill>
                <a:latin typeface="Arial" panose="020B0604020202020204" pitchFamily="34" charset="0"/>
                <a:cs typeface="Arial" panose="020B0604020202020204" pitchFamily="34" charset="0"/>
                <a:hlinkClick r:id="rId3"/>
              </a:rPr>
              <a:t>/</a:t>
            </a:r>
            <a:r>
              <a:rPr lang="en-US" sz="1300" u="heavy" spc="-5">
                <a:solidFill>
                  <a:srgbClr val="970E39"/>
                </a:solidFill>
                <a:latin typeface="Arial" panose="020B0604020202020204" pitchFamily="34" charset="0"/>
                <a:cs typeface="Arial" panose="020B0604020202020204" pitchFamily="34" charset="0"/>
                <a:hlinkClick r:id="rId3"/>
              </a:rPr>
              <a:t>w</a:t>
            </a:r>
            <a:r>
              <a:rPr lang="en-US" sz="1300" u="heavy" spc="5">
                <a:solidFill>
                  <a:srgbClr val="970E39"/>
                </a:solidFill>
                <a:latin typeface="Arial" panose="020B0604020202020204" pitchFamily="34" charset="0"/>
                <a:cs typeface="Arial" panose="020B0604020202020204" pitchFamily="34" charset="0"/>
                <a:hlinkClick r:id="rId3"/>
              </a:rPr>
              <a:t>w</a:t>
            </a:r>
            <a:r>
              <a:rPr lang="en-US" sz="1300" u="heavy" spc="-5">
                <a:solidFill>
                  <a:srgbClr val="970E39"/>
                </a:solidFill>
                <a:latin typeface="Arial" panose="020B0604020202020204" pitchFamily="34" charset="0"/>
                <a:cs typeface="Arial" panose="020B0604020202020204" pitchFamily="34" charset="0"/>
                <a:hlinkClick r:id="rId3"/>
              </a:rPr>
              <a:t>w</a:t>
            </a:r>
            <a:r>
              <a:rPr lang="en-US" sz="1300" u="heavy" spc="5">
                <a:solidFill>
                  <a:srgbClr val="970E39"/>
                </a:solidFill>
                <a:latin typeface="Arial" panose="020B0604020202020204" pitchFamily="34" charset="0"/>
                <a:cs typeface="Arial" panose="020B0604020202020204" pitchFamily="34" charset="0"/>
                <a:hlinkClick r:id="rId3"/>
              </a:rPr>
              <a:t>.</a:t>
            </a:r>
            <a:r>
              <a:rPr lang="en-US" sz="1300" u="heavy">
                <a:solidFill>
                  <a:srgbClr val="970E39"/>
                </a:solidFill>
                <a:latin typeface="Arial" panose="020B0604020202020204" pitchFamily="34" charset="0"/>
                <a:cs typeface="Arial" panose="020B0604020202020204" pitchFamily="34" charset="0"/>
                <a:hlinkClick r:id="rId3"/>
              </a:rPr>
              <a:t>o</a:t>
            </a:r>
            <a:r>
              <a:rPr lang="en-US" sz="1300" u="heavy" spc="-21">
                <a:solidFill>
                  <a:srgbClr val="970E39"/>
                </a:solidFill>
                <a:latin typeface="Arial" panose="020B0604020202020204" pitchFamily="34" charset="0"/>
                <a:cs typeface="Arial" panose="020B0604020202020204" pitchFamily="34" charset="0"/>
                <a:hlinkClick r:id="rId3"/>
              </a:rPr>
              <a:t>c</a:t>
            </a:r>
            <a:r>
              <a:rPr lang="en-US" sz="1300" u="heavy" spc="-5">
                <a:solidFill>
                  <a:srgbClr val="970E39"/>
                </a:solidFill>
                <a:latin typeface="Arial" panose="020B0604020202020204" pitchFamily="34" charset="0"/>
                <a:cs typeface="Arial" panose="020B0604020202020204" pitchFamily="34" charset="0"/>
                <a:hlinkClick r:id="rId3"/>
              </a:rPr>
              <a:t>i</a:t>
            </a:r>
            <a:r>
              <a:rPr lang="en-US" sz="1300" u="heavy" spc="-11">
                <a:solidFill>
                  <a:srgbClr val="970E39"/>
                </a:solidFill>
                <a:latin typeface="Arial" panose="020B0604020202020204" pitchFamily="34" charset="0"/>
                <a:cs typeface="Arial" panose="020B0604020202020204" pitchFamily="34" charset="0"/>
                <a:hlinkClick r:id="rId3"/>
              </a:rPr>
              <a:t>o</a:t>
            </a:r>
            <a:r>
              <a:rPr lang="en-US" sz="1300" u="heavy">
                <a:solidFill>
                  <a:srgbClr val="970E39"/>
                </a:solidFill>
                <a:latin typeface="Arial" panose="020B0604020202020204" pitchFamily="34" charset="0"/>
                <a:cs typeface="Arial" panose="020B0604020202020204" pitchFamily="34" charset="0"/>
                <a:hlinkClick r:id="rId3"/>
              </a:rPr>
              <a:t>.u</a:t>
            </a:r>
            <a:r>
              <a:rPr lang="en-US" sz="1300" u="heavy" spc="-11">
                <a:solidFill>
                  <a:srgbClr val="970E39"/>
                </a:solidFill>
                <a:latin typeface="Arial" panose="020B0604020202020204" pitchFamily="34" charset="0"/>
                <a:cs typeface="Arial" panose="020B0604020202020204" pitchFamily="34" charset="0"/>
                <a:hlinkClick r:id="rId3"/>
              </a:rPr>
              <a:t>s</a:t>
            </a:r>
            <a:r>
              <a:rPr lang="en-US" sz="1300" u="heavy">
                <a:solidFill>
                  <a:srgbClr val="970E39"/>
                </a:solidFill>
                <a:latin typeface="Arial" panose="020B0604020202020204" pitchFamily="34" charset="0"/>
                <a:cs typeface="Arial" panose="020B0604020202020204" pitchFamily="34" charset="0"/>
                <a:hlinkClick r:id="rId3"/>
              </a:rPr>
              <a:t>da.g</a:t>
            </a:r>
            <a:r>
              <a:rPr lang="en-US" sz="1300" u="heavy" spc="-11">
                <a:solidFill>
                  <a:srgbClr val="970E39"/>
                </a:solidFill>
                <a:latin typeface="Arial" panose="020B0604020202020204" pitchFamily="34" charset="0"/>
                <a:cs typeface="Arial" panose="020B0604020202020204" pitchFamily="34" charset="0"/>
                <a:hlinkClick r:id="rId3"/>
              </a:rPr>
              <a:t>o</a:t>
            </a:r>
            <a:r>
              <a:rPr lang="en-US" sz="1300" u="heavy">
                <a:solidFill>
                  <a:srgbClr val="970E39"/>
                </a:solidFill>
                <a:latin typeface="Arial" panose="020B0604020202020204" pitchFamily="34" charset="0"/>
                <a:cs typeface="Arial" panose="020B0604020202020204" pitchFamily="34" charset="0"/>
                <a:hlinkClick r:id="rId3"/>
              </a:rPr>
              <a:t>v/</a:t>
            </a:r>
            <a:r>
              <a:rPr lang="en-US" sz="1300" u="heavy" spc="-11">
                <a:solidFill>
                  <a:srgbClr val="970E39"/>
                </a:solidFill>
                <a:latin typeface="Arial" panose="020B0604020202020204" pitchFamily="34" charset="0"/>
                <a:cs typeface="Arial" panose="020B0604020202020204" pitchFamily="34" charset="0"/>
                <a:hlinkClick r:id="rId3"/>
              </a:rPr>
              <a:t>s</a:t>
            </a:r>
            <a:r>
              <a:rPr lang="en-US" sz="1300" u="heavy" spc="-5">
                <a:solidFill>
                  <a:srgbClr val="970E39"/>
                </a:solidFill>
                <a:latin typeface="Arial" panose="020B0604020202020204" pitchFamily="34" charset="0"/>
                <a:cs typeface="Arial" panose="020B0604020202020204" pitchFamily="34" charset="0"/>
                <a:hlinkClick r:id="rId3"/>
              </a:rPr>
              <a:t>ite</a:t>
            </a:r>
            <a:r>
              <a:rPr lang="en-US" sz="1300" u="heavy">
                <a:solidFill>
                  <a:srgbClr val="970E39"/>
                </a:solidFill>
                <a:latin typeface="Arial" panose="020B0604020202020204" pitchFamily="34" charset="0"/>
                <a:cs typeface="Arial" panose="020B0604020202020204" pitchFamily="34" charset="0"/>
                <a:hlinkClick r:id="rId3"/>
              </a:rPr>
              <a:t>s/def</a:t>
            </a:r>
            <a:r>
              <a:rPr lang="en-US" sz="1300" u="heavy" spc="-5">
                <a:solidFill>
                  <a:srgbClr val="970E39"/>
                </a:solidFill>
                <a:latin typeface="Arial" panose="020B0604020202020204" pitchFamily="34" charset="0"/>
                <a:cs typeface="Arial" panose="020B0604020202020204" pitchFamily="34" charset="0"/>
                <a:hlinkClick r:id="rId3"/>
              </a:rPr>
              <a:t>a</a:t>
            </a:r>
            <a:r>
              <a:rPr lang="en-US" sz="1300" u="heavy" spc="-11">
                <a:solidFill>
                  <a:srgbClr val="970E39"/>
                </a:solidFill>
                <a:latin typeface="Arial" panose="020B0604020202020204" pitchFamily="34" charset="0"/>
                <a:cs typeface="Arial" panose="020B0604020202020204" pitchFamily="34" charset="0"/>
                <a:hlinkClick r:id="rId3"/>
              </a:rPr>
              <a:t>u</a:t>
            </a:r>
            <a:r>
              <a:rPr lang="en-US" sz="1300" u="heavy" spc="-5">
                <a:solidFill>
                  <a:srgbClr val="970E39"/>
                </a:solidFill>
                <a:latin typeface="Arial" panose="020B0604020202020204" pitchFamily="34" charset="0"/>
                <a:cs typeface="Arial" panose="020B0604020202020204" pitchFamily="34" charset="0"/>
                <a:hlinkClick r:id="rId3"/>
              </a:rPr>
              <a:t>lt/fi</a:t>
            </a:r>
            <a:r>
              <a:rPr lang="en-US" sz="1300" u="heavy">
                <a:solidFill>
                  <a:srgbClr val="970E39"/>
                </a:solidFill>
                <a:latin typeface="Arial" panose="020B0604020202020204" pitchFamily="34" charset="0"/>
                <a:cs typeface="Arial" panose="020B0604020202020204" pitchFamily="34" charset="0"/>
                <a:hlinkClick r:id="rId3"/>
              </a:rPr>
              <a:t>l</a:t>
            </a:r>
            <a:r>
              <a:rPr lang="en-US" sz="1300" u="heavy" spc="-11">
                <a:solidFill>
                  <a:srgbClr val="970E39"/>
                </a:solidFill>
                <a:latin typeface="Arial" panose="020B0604020202020204" pitchFamily="34" charset="0"/>
                <a:cs typeface="Arial" panose="020B0604020202020204" pitchFamily="34" charset="0"/>
                <a:hlinkClick r:id="rId3"/>
              </a:rPr>
              <a:t>e</a:t>
            </a:r>
            <a:r>
              <a:rPr lang="en-US" sz="1300" u="heavy">
                <a:solidFill>
                  <a:srgbClr val="970E39"/>
                </a:solidFill>
                <a:latin typeface="Arial" panose="020B0604020202020204" pitchFamily="34" charset="0"/>
                <a:cs typeface="Arial" panose="020B0604020202020204" pitchFamily="34" charset="0"/>
                <a:hlinkClick r:id="rId3"/>
              </a:rPr>
              <a:t>s/docs/20</a:t>
            </a:r>
            <a:r>
              <a:rPr lang="en-US" sz="1300" u="heavy" spc="-11">
                <a:solidFill>
                  <a:srgbClr val="970E39"/>
                </a:solidFill>
                <a:latin typeface="Arial" panose="020B0604020202020204" pitchFamily="34" charset="0"/>
                <a:cs typeface="Arial" panose="020B0604020202020204" pitchFamily="34" charset="0"/>
                <a:hlinkClick r:id="rId3"/>
              </a:rPr>
              <a:t>1</a:t>
            </a:r>
            <a:r>
              <a:rPr lang="en-US" sz="1300" u="heavy">
                <a:solidFill>
                  <a:srgbClr val="970E39"/>
                </a:solidFill>
                <a:latin typeface="Arial" panose="020B0604020202020204" pitchFamily="34" charset="0"/>
                <a:cs typeface="Arial" panose="020B0604020202020204" pitchFamily="34" charset="0"/>
                <a:hlinkClick r:id="rId3"/>
              </a:rPr>
              <a:t>2/Com</a:t>
            </a:r>
            <a:r>
              <a:rPr lang="en-US" sz="1300">
                <a:solidFill>
                  <a:srgbClr val="970E39"/>
                </a:solidFill>
                <a:latin typeface="Arial" panose="020B0604020202020204" pitchFamily="34" charset="0"/>
                <a:cs typeface="Arial" panose="020B0604020202020204" pitchFamily="34" charset="0"/>
                <a:hlinkClick r:id="rId3"/>
              </a:rPr>
              <a:t> </a:t>
            </a:r>
            <a:r>
              <a:rPr lang="en-US" sz="1300" u="heavy">
                <a:solidFill>
                  <a:srgbClr val="970E39"/>
                </a:solidFill>
                <a:latin typeface="Arial" panose="020B0604020202020204" pitchFamily="34" charset="0"/>
                <a:cs typeface="Arial" panose="020B0604020202020204" pitchFamily="34" charset="0"/>
                <a:hlinkClick r:id="rId3"/>
              </a:rPr>
              <a:t>pl</a:t>
            </a:r>
            <a:r>
              <a:rPr lang="en-US" sz="1300" u="heavy" spc="-16">
                <a:solidFill>
                  <a:srgbClr val="970E39"/>
                </a:solidFill>
                <a:latin typeface="Arial" panose="020B0604020202020204" pitchFamily="34" charset="0"/>
                <a:cs typeface="Arial" panose="020B0604020202020204" pitchFamily="34" charset="0"/>
                <a:hlinkClick r:id="rId3"/>
              </a:rPr>
              <a:t>a</a:t>
            </a:r>
            <a:r>
              <a:rPr lang="en-US" sz="1300" u="heavy" spc="-5">
                <a:solidFill>
                  <a:srgbClr val="970E39"/>
                </a:solidFill>
                <a:latin typeface="Arial" panose="020B0604020202020204" pitchFamily="34" charset="0"/>
                <a:cs typeface="Arial" panose="020B0604020202020204" pitchFamily="34" charset="0"/>
                <a:hlinkClick r:id="rId3"/>
              </a:rPr>
              <a:t>in_c</a:t>
            </a:r>
            <a:r>
              <a:rPr lang="en-US" sz="1300" u="heavy" spc="5">
                <a:solidFill>
                  <a:srgbClr val="970E39"/>
                </a:solidFill>
                <a:latin typeface="Arial" panose="020B0604020202020204" pitchFamily="34" charset="0"/>
                <a:cs typeface="Arial" panose="020B0604020202020204" pitchFamily="34" charset="0"/>
                <a:hlinkClick r:id="rId3"/>
              </a:rPr>
              <a:t>o</a:t>
            </a:r>
            <a:r>
              <a:rPr lang="en-US" sz="1300" u="heavy">
                <a:solidFill>
                  <a:srgbClr val="970E39"/>
                </a:solidFill>
                <a:latin typeface="Arial" panose="020B0604020202020204" pitchFamily="34" charset="0"/>
                <a:cs typeface="Arial" panose="020B0604020202020204" pitchFamily="34" charset="0"/>
                <a:hlinkClick r:id="rId3"/>
              </a:rPr>
              <a:t>m</a:t>
            </a:r>
            <a:r>
              <a:rPr lang="en-US" sz="1300" u="heavy" spc="-11">
                <a:solidFill>
                  <a:srgbClr val="970E39"/>
                </a:solidFill>
                <a:latin typeface="Arial" panose="020B0604020202020204" pitchFamily="34" charset="0"/>
                <a:cs typeface="Arial" panose="020B0604020202020204" pitchFamily="34" charset="0"/>
                <a:hlinkClick r:id="rId3"/>
              </a:rPr>
              <a:t>b</a:t>
            </a:r>
            <a:r>
              <a:rPr lang="en-US" sz="1300" u="heavy" spc="-5">
                <a:solidFill>
                  <a:srgbClr val="970E39"/>
                </a:solidFill>
                <a:latin typeface="Arial" panose="020B0604020202020204" pitchFamily="34" charset="0"/>
                <a:cs typeface="Arial" panose="020B0604020202020204" pitchFamily="34" charset="0"/>
                <a:hlinkClick r:id="rId3"/>
              </a:rPr>
              <a:t>ine</a:t>
            </a:r>
            <a:r>
              <a:rPr lang="en-US" sz="1300" u="heavy">
                <a:solidFill>
                  <a:srgbClr val="970E39"/>
                </a:solidFill>
                <a:latin typeface="Arial" panose="020B0604020202020204" pitchFamily="34" charset="0"/>
                <a:cs typeface="Arial" panose="020B0604020202020204" pitchFamily="34" charset="0"/>
                <a:hlinkClick r:id="rId3"/>
              </a:rPr>
              <a:t>d_6</a:t>
            </a:r>
            <a:r>
              <a:rPr lang="en-US" sz="1300" u="heavy" spc="-11">
                <a:solidFill>
                  <a:srgbClr val="970E39"/>
                </a:solidFill>
                <a:latin typeface="Arial" panose="020B0604020202020204" pitchFamily="34" charset="0"/>
                <a:cs typeface="Arial" panose="020B0604020202020204" pitchFamily="34" charset="0"/>
                <a:hlinkClick r:id="rId3"/>
              </a:rPr>
              <a:t>_</a:t>
            </a:r>
            <a:r>
              <a:rPr lang="en-US" sz="1300" u="heavy">
                <a:solidFill>
                  <a:srgbClr val="970E39"/>
                </a:solidFill>
                <a:latin typeface="Arial" panose="020B0604020202020204" pitchFamily="34" charset="0"/>
                <a:cs typeface="Arial" panose="020B0604020202020204" pitchFamily="34" charset="0"/>
                <a:hlinkClick r:id="rId3"/>
              </a:rPr>
              <a:t>8_</a:t>
            </a:r>
            <a:r>
              <a:rPr lang="en-US" sz="1300" u="heavy" spc="-11">
                <a:solidFill>
                  <a:srgbClr val="970E39"/>
                </a:solidFill>
                <a:latin typeface="Arial" panose="020B0604020202020204" pitchFamily="34" charset="0"/>
                <a:cs typeface="Arial" panose="020B0604020202020204" pitchFamily="34" charset="0"/>
                <a:hlinkClick r:id="rId3"/>
              </a:rPr>
              <a:t>1</a:t>
            </a:r>
            <a:r>
              <a:rPr lang="en-US" sz="1300" u="heavy">
                <a:solidFill>
                  <a:srgbClr val="970E39"/>
                </a:solidFill>
                <a:latin typeface="Arial" panose="020B0604020202020204" pitchFamily="34" charset="0"/>
                <a:cs typeface="Arial" panose="020B0604020202020204" pitchFamily="34" charset="0"/>
                <a:hlinkClick r:id="rId3"/>
              </a:rPr>
              <a:t>2.pdf</a:t>
            </a:r>
            <a:endParaRPr lang="en-US" sz="1300" u="heavy">
              <a:solidFill>
                <a:srgbClr val="970E39"/>
              </a:solidFill>
              <a:latin typeface="Arial" panose="020B0604020202020204" pitchFamily="34" charset="0"/>
              <a:cs typeface="Arial" panose="020B0604020202020204" pitchFamily="34" charset="0"/>
            </a:endParaRPr>
          </a:p>
          <a:p>
            <a:pPr marL="0" marR="5370">
              <a:lnSpc>
                <a:spcPts val="2283"/>
              </a:lnSpc>
              <a:spcBef>
                <a:spcPts val="1306"/>
              </a:spcBef>
            </a:pPr>
            <a:r>
              <a:rPr lang="en-US" sz="1300">
                <a:latin typeface="Arial" panose="020B0604020202020204" pitchFamily="34" charset="0"/>
                <a:cs typeface="Arial" panose="020B0604020202020204" pitchFamily="34" charset="0"/>
              </a:rPr>
              <a:t>Sp</a:t>
            </a:r>
            <a:r>
              <a:rPr lang="en-US" sz="1300" spc="-11">
                <a:latin typeface="Arial" panose="020B0604020202020204" pitchFamily="34" charset="0"/>
                <a:cs typeface="Arial" panose="020B0604020202020204" pitchFamily="34" charset="0"/>
              </a:rPr>
              <a:t>a</a:t>
            </a:r>
            <a:r>
              <a:rPr lang="en-US" sz="1300">
                <a:latin typeface="Arial" panose="020B0604020202020204" pitchFamily="34" charset="0"/>
                <a:cs typeface="Arial" panose="020B0604020202020204" pitchFamily="34" charset="0"/>
              </a:rPr>
              <a:t>nish - </a:t>
            </a:r>
            <a:r>
              <a:rPr lang="en-US" sz="1300" u="heavy">
                <a:solidFill>
                  <a:srgbClr val="970E39"/>
                </a:solidFill>
                <a:latin typeface="Arial" panose="020B0604020202020204" pitchFamily="34" charset="0"/>
                <a:cs typeface="Arial" panose="020B0604020202020204" pitchFamily="34" charset="0"/>
                <a:hlinkClick r:id="rId4"/>
              </a:rPr>
              <a:t>ht</a:t>
            </a:r>
            <a:r>
              <a:rPr lang="en-US" sz="1300" u="heavy" spc="5">
                <a:solidFill>
                  <a:srgbClr val="970E39"/>
                </a:solidFill>
                <a:latin typeface="Arial" panose="020B0604020202020204" pitchFamily="34" charset="0"/>
                <a:cs typeface="Arial" panose="020B0604020202020204" pitchFamily="34" charset="0"/>
                <a:hlinkClick r:id="rId4"/>
              </a:rPr>
              <a:t>t</a:t>
            </a:r>
            <a:r>
              <a:rPr lang="en-US" sz="1300" u="heavy">
                <a:solidFill>
                  <a:srgbClr val="970E39"/>
                </a:solidFill>
                <a:latin typeface="Arial" panose="020B0604020202020204" pitchFamily="34" charset="0"/>
                <a:cs typeface="Arial" panose="020B0604020202020204" pitchFamily="34" charset="0"/>
                <a:hlinkClick r:id="rId4"/>
              </a:rPr>
              <a:t>p://</a:t>
            </a:r>
            <a:r>
              <a:rPr lang="en-US" sz="1300" u="heavy" spc="-5">
                <a:solidFill>
                  <a:srgbClr val="970E39"/>
                </a:solidFill>
                <a:latin typeface="Arial" panose="020B0604020202020204" pitchFamily="34" charset="0"/>
                <a:cs typeface="Arial" panose="020B0604020202020204" pitchFamily="34" charset="0"/>
                <a:hlinkClick r:id="rId4"/>
              </a:rPr>
              <a:t>w</a:t>
            </a:r>
            <a:r>
              <a:rPr lang="en-US" sz="1300" u="heavy" spc="5">
                <a:solidFill>
                  <a:srgbClr val="970E39"/>
                </a:solidFill>
                <a:latin typeface="Arial" panose="020B0604020202020204" pitchFamily="34" charset="0"/>
                <a:cs typeface="Arial" panose="020B0604020202020204" pitchFamily="34" charset="0"/>
                <a:hlinkClick r:id="rId4"/>
              </a:rPr>
              <a:t>w</a:t>
            </a:r>
            <a:r>
              <a:rPr lang="en-US" sz="1300" u="heavy" spc="-5">
                <a:solidFill>
                  <a:srgbClr val="970E39"/>
                </a:solidFill>
                <a:latin typeface="Arial" panose="020B0604020202020204" pitchFamily="34" charset="0"/>
                <a:cs typeface="Arial" panose="020B0604020202020204" pitchFamily="34" charset="0"/>
                <a:hlinkClick r:id="rId4"/>
              </a:rPr>
              <a:t>w</a:t>
            </a:r>
            <a:r>
              <a:rPr lang="en-US" sz="1300" u="heavy" spc="5">
                <a:solidFill>
                  <a:srgbClr val="970E39"/>
                </a:solidFill>
                <a:latin typeface="Arial" panose="020B0604020202020204" pitchFamily="34" charset="0"/>
                <a:cs typeface="Arial" panose="020B0604020202020204" pitchFamily="34" charset="0"/>
                <a:hlinkClick r:id="rId4"/>
              </a:rPr>
              <a:t>.</a:t>
            </a:r>
            <a:r>
              <a:rPr lang="en-US" sz="1300" u="heavy">
                <a:solidFill>
                  <a:srgbClr val="970E39"/>
                </a:solidFill>
                <a:latin typeface="Arial" panose="020B0604020202020204" pitchFamily="34" charset="0"/>
                <a:cs typeface="Arial" panose="020B0604020202020204" pitchFamily="34" charset="0"/>
                <a:hlinkClick r:id="rId4"/>
              </a:rPr>
              <a:t>o</a:t>
            </a:r>
            <a:r>
              <a:rPr lang="en-US" sz="1300" u="heavy" spc="-21">
                <a:solidFill>
                  <a:srgbClr val="970E39"/>
                </a:solidFill>
                <a:latin typeface="Arial" panose="020B0604020202020204" pitchFamily="34" charset="0"/>
                <a:cs typeface="Arial" panose="020B0604020202020204" pitchFamily="34" charset="0"/>
                <a:hlinkClick r:id="rId4"/>
              </a:rPr>
              <a:t>c</a:t>
            </a:r>
            <a:r>
              <a:rPr lang="en-US" sz="1300" u="heavy" spc="-5">
                <a:solidFill>
                  <a:srgbClr val="970E39"/>
                </a:solidFill>
                <a:latin typeface="Arial" panose="020B0604020202020204" pitchFamily="34" charset="0"/>
                <a:cs typeface="Arial" panose="020B0604020202020204" pitchFamily="34" charset="0"/>
                <a:hlinkClick r:id="rId4"/>
              </a:rPr>
              <a:t>i</a:t>
            </a:r>
            <a:r>
              <a:rPr lang="en-US" sz="1300" u="heavy" spc="-11">
                <a:solidFill>
                  <a:srgbClr val="970E39"/>
                </a:solidFill>
                <a:latin typeface="Arial" panose="020B0604020202020204" pitchFamily="34" charset="0"/>
                <a:cs typeface="Arial" panose="020B0604020202020204" pitchFamily="34" charset="0"/>
                <a:hlinkClick r:id="rId4"/>
              </a:rPr>
              <a:t>o</a:t>
            </a:r>
            <a:r>
              <a:rPr lang="en-US" sz="1300" u="heavy">
                <a:solidFill>
                  <a:srgbClr val="970E39"/>
                </a:solidFill>
                <a:latin typeface="Arial" panose="020B0604020202020204" pitchFamily="34" charset="0"/>
                <a:cs typeface="Arial" panose="020B0604020202020204" pitchFamily="34" charset="0"/>
                <a:hlinkClick r:id="rId4"/>
              </a:rPr>
              <a:t>.u</a:t>
            </a:r>
            <a:r>
              <a:rPr lang="en-US" sz="1300" u="heavy" spc="-11">
                <a:solidFill>
                  <a:srgbClr val="970E39"/>
                </a:solidFill>
                <a:latin typeface="Arial" panose="020B0604020202020204" pitchFamily="34" charset="0"/>
                <a:cs typeface="Arial" panose="020B0604020202020204" pitchFamily="34" charset="0"/>
                <a:hlinkClick r:id="rId4"/>
              </a:rPr>
              <a:t>s</a:t>
            </a:r>
            <a:r>
              <a:rPr lang="en-US" sz="1300" u="heavy">
                <a:solidFill>
                  <a:srgbClr val="970E39"/>
                </a:solidFill>
                <a:latin typeface="Arial" panose="020B0604020202020204" pitchFamily="34" charset="0"/>
                <a:cs typeface="Arial" panose="020B0604020202020204" pitchFamily="34" charset="0"/>
                <a:hlinkClick r:id="rId4"/>
              </a:rPr>
              <a:t>da.g</a:t>
            </a:r>
            <a:r>
              <a:rPr lang="en-US" sz="1300" u="heavy" spc="-11">
                <a:solidFill>
                  <a:srgbClr val="970E39"/>
                </a:solidFill>
                <a:latin typeface="Arial" panose="020B0604020202020204" pitchFamily="34" charset="0"/>
                <a:cs typeface="Arial" panose="020B0604020202020204" pitchFamily="34" charset="0"/>
                <a:hlinkClick r:id="rId4"/>
              </a:rPr>
              <a:t>o</a:t>
            </a:r>
            <a:r>
              <a:rPr lang="en-US" sz="1300" u="heavy">
                <a:solidFill>
                  <a:srgbClr val="970E39"/>
                </a:solidFill>
                <a:latin typeface="Arial" panose="020B0604020202020204" pitchFamily="34" charset="0"/>
                <a:cs typeface="Arial" panose="020B0604020202020204" pitchFamily="34" charset="0"/>
                <a:hlinkClick r:id="rId4"/>
              </a:rPr>
              <a:t>v/</a:t>
            </a:r>
            <a:r>
              <a:rPr lang="en-US" sz="1300" u="heavy" spc="-11">
                <a:solidFill>
                  <a:srgbClr val="970E39"/>
                </a:solidFill>
                <a:latin typeface="Arial" panose="020B0604020202020204" pitchFamily="34" charset="0"/>
                <a:cs typeface="Arial" panose="020B0604020202020204" pitchFamily="34" charset="0"/>
                <a:hlinkClick r:id="rId4"/>
              </a:rPr>
              <a:t>s</a:t>
            </a:r>
            <a:r>
              <a:rPr lang="en-US" sz="1300" u="heavy" spc="-5">
                <a:solidFill>
                  <a:srgbClr val="970E39"/>
                </a:solidFill>
                <a:latin typeface="Arial" panose="020B0604020202020204" pitchFamily="34" charset="0"/>
                <a:cs typeface="Arial" panose="020B0604020202020204" pitchFamily="34" charset="0"/>
                <a:hlinkClick r:id="rId4"/>
              </a:rPr>
              <a:t>ite</a:t>
            </a:r>
            <a:r>
              <a:rPr lang="en-US" sz="1300" u="heavy">
                <a:solidFill>
                  <a:srgbClr val="970E39"/>
                </a:solidFill>
                <a:latin typeface="Arial" panose="020B0604020202020204" pitchFamily="34" charset="0"/>
                <a:cs typeface="Arial" panose="020B0604020202020204" pitchFamily="34" charset="0"/>
                <a:hlinkClick r:id="rId4"/>
              </a:rPr>
              <a:t>s/def</a:t>
            </a:r>
            <a:r>
              <a:rPr lang="en-US" sz="1300" u="heavy" spc="-5">
                <a:solidFill>
                  <a:srgbClr val="970E39"/>
                </a:solidFill>
                <a:latin typeface="Arial" panose="020B0604020202020204" pitchFamily="34" charset="0"/>
                <a:cs typeface="Arial" panose="020B0604020202020204" pitchFamily="34" charset="0"/>
                <a:hlinkClick r:id="rId4"/>
              </a:rPr>
              <a:t>a</a:t>
            </a:r>
            <a:r>
              <a:rPr lang="en-US" sz="1300" u="heavy" spc="-11">
                <a:solidFill>
                  <a:srgbClr val="970E39"/>
                </a:solidFill>
                <a:latin typeface="Arial" panose="020B0604020202020204" pitchFamily="34" charset="0"/>
                <a:cs typeface="Arial" panose="020B0604020202020204" pitchFamily="34" charset="0"/>
                <a:hlinkClick r:id="rId4"/>
              </a:rPr>
              <a:t>u</a:t>
            </a:r>
            <a:r>
              <a:rPr lang="en-US" sz="1300" u="heavy" spc="-5">
                <a:solidFill>
                  <a:srgbClr val="970E39"/>
                </a:solidFill>
                <a:latin typeface="Arial" panose="020B0604020202020204" pitchFamily="34" charset="0"/>
                <a:cs typeface="Arial" panose="020B0604020202020204" pitchFamily="34" charset="0"/>
                <a:hlinkClick r:id="rId4"/>
              </a:rPr>
              <a:t>lt/fi</a:t>
            </a:r>
            <a:r>
              <a:rPr lang="en-US" sz="1300" u="heavy">
                <a:solidFill>
                  <a:srgbClr val="970E39"/>
                </a:solidFill>
                <a:latin typeface="Arial" panose="020B0604020202020204" pitchFamily="34" charset="0"/>
                <a:cs typeface="Arial" panose="020B0604020202020204" pitchFamily="34" charset="0"/>
                <a:hlinkClick r:id="rId4"/>
              </a:rPr>
              <a:t>l</a:t>
            </a:r>
            <a:r>
              <a:rPr lang="en-US" sz="1300" u="heavy" spc="-11">
                <a:solidFill>
                  <a:srgbClr val="970E39"/>
                </a:solidFill>
                <a:latin typeface="Arial" panose="020B0604020202020204" pitchFamily="34" charset="0"/>
                <a:cs typeface="Arial" panose="020B0604020202020204" pitchFamily="34" charset="0"/>
                <a:hlinkClick r:id="rId4"/>
              </a:rPr>
              <a:t>e</a:t>
            </a:r>
            <a:r>
              <a:rPr lang="en-US" sz="1300" u="heavy">
                <a:solidFill>
                  <a:srgbClr val="970E39"/>
                </a:solidFill>
                <a:latin typeface="Arial" panose="020B0604020202020204" pitchFamily="34" charset="0"/>
                <a:cs typeface="Arial" panose="020B0604020202020204" pitchFamily="34" charset="0"/>
                <a:hlinkClick r:id="rId4"/>
              </a:rPr>
              <a:t>s/docs/20</a:t>
            </a:r>
            <a:r>
              <a:rPr lang="en-US" sz="1300" u="heavy" spc="-11">
                <a:solidFill>
                  <a:srgbClr val="970E39"/>
                </a:solidFill>
                <a:latin typeface="Arial" panose="020B0604020202020204" pitchFamily="34" charset="0"/>
                <a:cs typeface="Arial" panose="020B0604020202020204" pitchFamily="34" charset="0"/>
                <a:hlinkClick r:id="rId4"/>
              </a:rPr>
              <a:t>1</a:t>
            </a:r>
            <a:r>
              <a:rPr lang="en-US" sz="1300" u="heavy">
                <a:solidFill>
                  <a:srgbClr val="970E39"/>
                </a:solidFill>
                <a:latin typeface="Arial" panose="020B0604020202020204" pitchFamily="34" charset="0"/>
                <a:cs typeface="Arial" panose="020B0604020202020204" pitchFamily="34" charset="0"/>
                <a:hlinkClick r:id="rId4"/>
              </a:rPr>
              <a:t>2/Sp</a:t>
            </a:r>
            <a:r>
              <a:rPr lang="en-US" sz="1300" u="heavy" spc="-11">
                <a:solidFill>
                  <a:srgbClr val="970E39"/>
                </a:solidFill>
                <a:latin typeface="Arial" panose="020B0604020202020204" pitchFamily="34" charset="0"/>
                <a:cs typeface="Arial" panose="020B0604020202020204" pitchFamily="34" charset="0"/>
                <a:hlinkClick r:id="rId4"/>
              </a:rPr>
              <a:t>a</a:t>
            </a:r>
            <a:r>
              <a:rPr lang="en-US" sz="1300" u="heavy">
                <a:solidFill>
                  <a:srgbClr val="970E39"/>
                </a:solidFill>
                <a:latin typeface="Arial" panose="020B0604020202020204" pitchFamily="34" charset="0"/>
                <a:cs typeface="Arial" panose="020B0604020202020204" pitchFamily="34" charset="0"/>
                <a:hlinkClick r:id="rId4"/>
              </a:rPr>
              <a:t>n</a:t>
            </a:r>
            <a:r>
              <a:rPr lang="en-US" sz="1300">
                <a:solidFill>
                  <a:srgbClr val="970E39"/>
                </a:solidFill>
                <a:latin typeface="Arial" panose="020B0604020202020204" pitchFamily="34" charset="0"/>
                <a:cs typeface="Arial" panose="020B0604020202020204" pitchFamily="34" charset="0"/>
                <a:hlinkClick r:id="rId4"/>
              </a:rPr>
              <a:t> </a:t>
            </a:r>
            <a:r>
              <a:rPr lang="en-US" sz="1300" u="heavy" spc="-5">
                <a:solidFill>
                  <a:srgbClr val="970E39"/>
                </a:solidFill>
                <a:latin typeface="Arial" panose="020B0604020202020204" pitchFamily="34" charset="0"/>
                <a:cs typeface="Arial" panose="020B0604020202020204" pitchFamily="34" charset="0"/>
                <a:hlinkClick r:id="rId4"/>
              </a:rPr>
              <a:t>ish_F</a:t>
            </a:r>
            <a:r>
              <a:rPr lang="en-US" sz="1300" u="heavy" spc="11">
                <a:solidFill>
                  <a:srgbClr val="970E39"/>
                </a:solidFill>
                <a:latin typeface="Arial" panose="020B0604020202020204" pitchFamily="34" charset="0"/>
                <a:cs typeface="Arial" panose="020B0604020202020204" pitchFamily="34" charset="0"/>
                <a:hlinkClick r:id="rId4"/>
              </a:rPr>
              <a:t>o</a:t>
            </a:r>
            <a:r>
              <a:rPr lang="en-US" sz="1300" u="heavy">
                <a:solidFill>
                  <a:srgbClr val="970E39"/>
                </a:solidFill>
                <a:latin typeface="Arial" panose="020B0604020202020204" pitchFamily="34" charset="0"/>
                <a:cs typeface="Arial" panose="020B0604020202020204" pitchFamily="34" charset="0"/>
                <a:hlinkClick r:id="rId4"/>
              </a:rPr>
              <a:t>r</a:t>
            </a:r>
            <a:r>
              <a:rPr lang="en-US" sz="1300" u="heavy" spc="-11">
                <a:solidFill>
                  <a:srgbClr val="970E39"/>
                </a:solidFill>
                <a:latin typeface="Arial" panose="020B0604020202020204" pitchFamily="34" charset="0"/>
                <a:cs typeface="Arial" panose="020B0604020202020204" pitchFamily="34" charset="0"/>
                <a:hlinkClick r:id="rId4"/>
              </a:rPr>
              <a:t>m</a:t>
            </a:r>
            <a:r>
              <a:rPr lang="en-US" sz="1300" u="heavy">
                <a:solidFill>
                  <a:srgbClr val="970E39"/>
                </a:solidFill>
                <a:latin typeface="Arial" panose="020B0604020202020204" pitchFamily="34" charset="0"/>
                <a:cs typeface="Arial" panose="020B0604020202020204" pitchFamily="34" charset="0"/>
                <a:hlinkClick r:id="rId4"/>
              </a:rPr>
              <a:t>_5</a:t>
            </a:r>
            <a:r>
              <a:rPr lang="en-US" sz="1300" u="heavy" spc="-11">
                <a:solidFill>
                  <a:srgbClr val="970E39"/>
                </a:solidFill>
                <a:latin typeface="Arial" panose="020B0604020202020204" pitchFamily="34" charset="0"/>
                <a:cs typeface="Arial" panose="020B0604020202020204" pitchFamily="34" charset="0"/>
                <a:hlinkClick r:id="rId4"/>
              </a:rPr>
              <a:t>0</a:t>
            </a:r>
            <a:r>
              <a:rPr lang="en-US" sz="1300" u="heavy">
                <a:solidFill>
                  <a:srgbClr val="970E39"/>
                </a:solidFill>
                <a:latin typeface="Arial" panose="020B0604020202020204" pitchFamily="34" charset="0"/>
                <a:cs typeface="Arial" panose="020B0604020202020204" pitchFamily="34" charset="0"/>
                <a:hlinkClick r:id="rId4"/>
              </a:rPr>
              <a:t>8_Co</a:t>
            </a:r>
            <a:r>
              <a:rPr lang="en-US" sz="1300" u="heavy" spc="-16">
                <a:solidFill>
                  <a:srgbClr val="970E39"/>
                </a:solidFill>
                <a:latin typeface="Arial" panose="020B0604020202020204" pitchFamily="34" charset="0"/>
                <a:cs typeface="Arial" panose="020B0604020202020204" pitchFamily="34" charset="0"/>
                <a:hlinkClick r:id="rId4"/>
              </a:rPr>
              <a:t>m</a:t>
            </a:r>
            <a:r>
              <a:rPr lang="en-US" sz="1300" u="heavy">
                <a:solidFill>
                  <a:srgbClr val="970E39"/>
                </a:solidFill>
                <a:latin typeface="Arial" panose="020B0604020202020204" pitchFamily="34" charset="0"/>
                <a:cs typeface="Arial" panose="020B0604020202020204" pitchFamily="34" charset="0"/>
                <a:hlinkClick r:id="rId4"/>
              </a:rPr>
              <a:t>pl</a:t>
            </a:r>
            <a:r>
              <a:rPr lang="en-US" sz="1300" u="heavy" spc="-21">
                <a:solidFill>
                  <a:srgbClr val="970E39"/>
                </a:solidFill>
                <a:latin typeface="Arial" panose="020B0604020202020204" pitchFamily="34" charset="0"/>
                <a:cs typeface="Arial" panose="020B0604020202020204" pitchFamily="34" charset="0"/>
                <a:hlinkClick r:id="rId4"/>
              </a:rPr>
              <a:t>i</a:t>
            </a:r>
            <a:r>
              <a:rPr lang="en-US" sz="1300" u="heavy">
                <a:solidFill>
                  <a:srgbClr val="970E39"/>
                </a:solidFill>
                <a:latin typeface="Arial" panose="020B0604020202020204" pitchFamily="34" charset="0"/>
                <a:cs typeface="Arial" panose="020B0604020202020204" pitchFamily="34" charset="0"/>
                <a:hlinkClick r:id="rId4"/>
              </a:rPr>
              <a:t>ant_6</a:t>
            </a:r>
            <a:r>
              <a:rPr lang="en-US" sz="1300" u="heavy" spc="-11">
                <a:solidFill>
                  <a:srgbClr val="970E39"/>
                </a:solidFill>
                <a:latin typeface="Arial" panose="020B0604020202020204" pitchFamily="34" charset="0"/>
                <a:cs typeface="Arial" panose="020B0604020202020204" pitchFamily="34" charset="0"/>
                <a:hlinkClick r:id="rId4"/>
              </a:rPr>
              <a:t>_</a:t>
            </a:r>
            <a:r>
              <a:rPr lang="en-US" sz="1300" u="heavy">
                <a:solidFill>
                  <a:srgbClr val="970E39"/>
                </a:solidFill>
                <a:latin typeface="Arial" panose="020B0604020202020204" pitchFamily="34" charset="0"/>
                <a:cs typeface="Arial" panose="020B0604020202020204" pitchFamily="34" charset="0"/>
                <a:hlinkClick r:id="rId4"/>
              </a:rPr>
              <a:t>8_</a:t>
            </a:r>
            <a:r>
              <a:rPr lang="en-US" sz="1300" u="heavy" spc="-11">
                <a:solidFill>
                  <a:srgbClr val="970E39"/>
                </a:solidFill>
                <a:latin typeface="Arial" panose="020B0604020202020204" pitchFamily="34" charset="0"/>
                <a:cs typeface="Arial" panose="020B0604020202020204" pitchFamily="34" charset="0"/>
                <a:hlinkClick r:id="rId4"/>
              </a:rPr>
              <a:t>1</a:t>
            </a:r>
            <a:r>
              <a:rPr lang="en-US" sz="1300" u="heavy">
                <a:solidFill>
                  <a:srgbClr val="970E39"/>
                </a:solidFill>
                <a:latin typeface="Arial" panose="020B0604020202020204" pitchFamily="34" charset="0"/>
                <a:cs typeface="Arial" panose="020B0604020202020204" pitchFamily="34" charset="0"/>
                <a:hlinkClick r:id="rId4"/>
              </a:rPr>
              <a:t>2_</a:t>
            </a:r>
            <a:r>
              <a:rPr lang="en-US" sz="1300" u="heavy" spc="-11">
                <a:solidFill>
                  <a:srgbClr val="970E39"/>
                </a:solidFill>
                <a:latin typeface="Arial" panose="020B0604020202020204" pitchFamily="34" charset="0"/>
                <a:cs typeface="Arial" panose="020B0604020202020204" pitchFamily="34" charset="0"/>
                <a:hlinkClick r:id="rId4"/>
              </a:rPr>
              <a:t>0</a:t>
            </a:r>
            <a:r>
              <a:rPr lang="en-US" sz="1300" u="heavy">
                <a:solidFill>
                  <a:srgbClr val="970E39"/>
                </a:solidFill>
                <a:latin typeface="Arial" panose="020B0604020202020204" pitchFamily="34" charset="0"/>
                <a:cs typeface="Arial" panose="020B0604020202020204" pitchFamily="34" charset="0"/>
                <a:hlinkClick r:id="rId4"/>
              </a:rPr>
              <a:t>.pdf</a:t>
            </a:r>
            <a:endParaRPr lang="en-US" sz="1300">
              <a:latin typeface="Arial" panose="020B0604020202020204" pitchFamily="34" charset="0"/>
              <a:cs typeface="Arial" panose="020B0604020202020204" pitchFamily="34" charset="0"/>
            </a:endParaRPr>
          </a:p>
          <a:p>
            <a:pPr marL="448401" marR="5370">
              <a:lnSpc>
                <a:spcPts val="2283"/>
              </a:lnSpc>
              <a:spcBef>
                <a:spcPts val="1306"/>
              </a:spcBef>
            </a:pPr>
            <a:endParaRPr lang="en-US" sz="1000">
              <a:latin typeface="Verdana"/>
              <a:cs typeface="Verdana"/>
            </a:endParaRPr>
          </a:p>
          <a:p>
            <a:pPr eaLnBrk="1" hangingPunct="1">
              <a:buFont typeface="Wingdings" panose="05000000000000000000" pitchFamily="2" charset="2"/>
              <a:buChar char="§"/>
            </a:pPr>
            <a:endParaRPr lang="en-US" altLang="en-US">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886EE86D-D3D3-4BFF-A439-712ED200D1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955B7961-B876-49E4-8D82-3579DB6CA070}" type="slidenum">
              <a:rPr lang="en-US" altLang="en-US">
                <a:solidFill>
                  <a:prstClr val="black"/>
                </a:solidFill>
              </a:rPr>
              <a:pPr defTabSz="483263">
                <a:defRPr/>
              </a:pPr>
              <a:t>21</a:t>
            </a:fld>
            <a:endParaRPr lang="en-US" altLang="en-US">
              <a:solidFill>
                <a:prstClr val="black"/>
              </a:solidFill>
            </a:endParaRPr>
          </a:p>
        </p:txBody>
      </p:sp>
      <p:sp>
        <p:nvSpPr>
          <p:cNvPr id="97283" name="Rectangle 2">
            <a:extLst>
              <a:ext uri="{FF2B5EF4-FFF2-40B4-BE49-F238E27FC236}">
                <a16:creationId xmlns:a16="http://schemas.microsoft.com/office/drawing/2014/main" id="{504D4213-D74A-4FF8-A2A9-AFC0C894B763}"/>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8E625578-5ACF-4AD1-8A23-C0DFE6E6CD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en-US" sz="1300">
                <a:latin typeface="Arial" panose="020B0604020202020204" pitchFamily="34" charset="0"/>
                <a:cs typeface="Arial" panose="020B0604020202020204" pitchFamily="34" charset="0"/>
              </a:rPr>
              <a:t>Complaints should include:</a:t>
            </a:r>
          </a:p>
          <a:p>
            <a:pPr marL="375905" indent="-362480">
              <a:buFont typeface="Wingdings"/>
              <a:buChar char=""/>
              <a:tabLst>
                <a:tab pos="376576" algn="l"/>
              </a:tabLst>
            </a:pPr>
            <a:r>
              <a:rPr lang="en-US" sz="1300" spc="-21">
                <a:latin typeface="Arial" panose="020B0604020202020204" pitchFamily="34" charset="0"/>
                <a:cs typeface="Arial" panose="020B0604020202020204" pitchFamily="34" charset="0"/>
              </a:rPr>
              <a:t>Name, address, and phone number of the complainant</a:t>
            </a:r>
          </a:p>
          <a:p>
            <a:pPr marL="375905" indent="-362480">
              <a:buFont typeface="Wingdings"/>
              <a:buChar char=""/>
              <a:tabLst>
                <a:tab pos="376576" algn="l"/>
              </a:tabLst>
            </a:pPr>
            <a:r>
              <a:rPr lang="en-US" sz="1300" spc="-21">
                <a:latin typeface="Arial" panose="020B0604020202020204" pitchFamily="34" charset="0"/>
                <a:cs typeface="Arial" panose="020B0604020202020204" pitchFamily="34" charset="0"/>
              </a:rPr>
              <a:t>Th</a:t>
            </a:r>
            <a:r>
              <a:rPr lang="en-US" sz="1300" spc="-16">
                <a:latin typeface="Arial" panose="020B0604020202020204" pitchFamily="34" charset="0"/>
                <a:cs typeface="Arial" panose="020B0604020202020204" pitchFamily="34" charset="0"/>
              </a:rPr>
              <a:t>e</a:t>
            </a:r>
            <a:r>
              <a:rPr lang="en-US" sz="1300" spc="5">
                <a:latin typeface="Arial" panose="020B0604020202020204" pitchFamily="34" charset="0"/>
                <a:cs typeface="Arial" panose="020B0604020202020204" pitchFamily="34" charset="0"/>
              </a:rPr>
              <a:t> l</a:t>
            </a:r>
            <a:r>
              <a:rPr lang="en-US" sz="1300" spc="-16">
                <a:latin typeface="Arial" panose="020B0604020202020204" pitchFamily="34" charset="0"/>
                <a:cs typeface="Arial" panose="020B0604020202020204" pitchFamily="34" charset="0"/>
              </a:rPr>
              <a:t>ocat</a:t>
            </a:r>
            <a:r>
              <a:rPr lang="en-US" sz="1300" spc="5">
                <a:latin typeface="Arial" panose="020B0604020202020204" pitchFamily="34" charset="0"/>
                <a:cs typeface="Arial" panose="020B0604020202020204" pitchFamily="34" charset="0"/>
              </a:rPr>
              <a:t>i</a:t>
            </a:r>
            <a:r>
              <a:rPr lang="en-US" sz="1300" spc="-16">
                <a:latin typeface="Arial" panose="020B0604020202020204" pitchFamily="34" charset="0"/>
                <a:cs typeface="Arial" panose="020B0604020202020204" pitchFamily="34" charset="0"/>
              </a:rPr>
              <a:t>on</a:t>
            </a:r>
            <a:r>
              <a:rPr lang="en-US" sz="1300" spc="-11">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and</a:t>
            </a:r>
            <a:r>
              <a:rPr lang="en-US" sz="1300" spc="-11">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name</a:t>
            </a:r>
            <a:r>
              <a:rPr lang="en-US" sz="1300">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of</a:t>
            </a:r>
            <a:r>
              <a:rPr lang="en-US" sz="1300">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the</a:t>
            </a:r>
            <a:r>
              <a:rPr lang="en-US" sz="1300" spc="11">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or</a:t>
            </a:r>
            <a:r>
              <a:rPr lang="en-US" sz="1300" spc="-26">
                <a:latin typeface="Arial" panose="020B0604020202020204" pitchFamily="34" charset="0"/>
                <a:cs typeface="Arial" panose="020B0604020202020204" pitchFamily="34" charset="0"/>
              </a:rPr>
              <a:t>g</a:t>
            </a:r>
            <a:r>
              <a:rPr lang="en-US" sz="1300" spc="-16">
                <a:latin typeface="Arial" panose="020B0604020202020204" pitchFamily="34" charset="0"/>
                <a:cs typeface="Arial" panose="020B0604020202020204" pitchFamily="34" charset="0"/>
              </a:rPr>
              <a:t>an</a:t>
            </a:r>
            <a:r>
              <a:rPr lang="en-US" sz="1300">
                <a:latin typeface="Arial" panose="020B0604020202020204" pitchFamily="34" charset="0"/>
                <a:cs typeface="Arial" panose="020B0604020202020204" pitchFamily="34" charset="0"/>
              </a:rPr>
              <a:t>i</a:t>
            </a:r>
            <a:r>
              <a:rPr lang="en-US" sz="1300" spc="-5">
                <a:latin typeface="Arial" panose="020B0604020202020204" pitchFamily="34" charset="0"/>
                <a:cs typeface="Arial" panose="020B0604020202020204" pitchFamily="34" charset="0"/>
              </a:rPr>
              <a:t>zat</a:t>
            </a:r>
            <a:r>
              <a:rPr lang="en-US" sz="1300" spc="11">
                <a:latin typeface="Arial" panose="020B0604020202020204" pitchFamily="34" charset="0"/>
                <a:cs typeface="Arial" panose="020B0604020202020204" pitchFamily="34" charset="0"/>
              </a:rPr>
              <a:t>i</a:t>
            </a:r>
            <a:r>
              <a:rPr lang="en-US" sz="1300" spc="-16">
                <a:latin typeface="Arial" panose="020B0604020202020204" pitchFamily="34" charset="0"/>
                <a:cs typeface="Arial" panose="020B0604020202020204" pitchFamily="34" charset="0"/>
              </a:rPr>
              <a:t>on</a:t>
            </a:r>
            <a:r>
              <a:rPr lang="en-US" sz="1300" spc="-26">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or</a:t>
            </a:r>
            <a:r>
              <a:rPr lang="en-US" sz="1300">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off</a:t>
            </a:r>
            <a:r>
              <a:rPr lang="en-US" sz="1300">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ce</a:t>
            </a:r>
            <a:endParaRPr lang="en-US" sz="1300">
              <a:latin typeface="Arial" panose="020B0604020202020204" pitchFamily="34" charset="0"/>
              <a:cs typeface="Arial" panose="020B0604020202020204" pitchFamily="34" charset="0"/>
            </a:endParaRPr>
          </a:p>
          <a:p>
            <a:pPr marL="375905" indent="-362480">
              <a:buFont typeface="Wingdings"/>
              <a:buChar char=""/>
              <a:tabLst>
                <a:tab pos="376576" algn="l"/>
              </a:tabLst>
            </a:pPr>
            <a:r>
              <a:rPr lang="en-US" sz="1300" spc="-21">
                <a:latin typeface="Arial" panose="020B0604020202020204" pitchFamily="34" charset="0"/>
                <a:cs typeface="Arial" panose="020B0604020202020204" pitchFamily="34" charset="0"/>
              </a:rPr>
              <a:t>Th</a:t>
            </a:r>
            <a:r>
              <a:rPr lang="en-US" sz="1300" spc="-16">
                <a:latin typeface="Arial" panose="020B0604020202020204" pitchFamily="34" charset="0"/>
                <a:cs typeface="Arial" panose="020B0604020202020204" pitchFamily="34" charset="0"/>
              </a:rPr>
              <a:t>e</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nature of</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the</a:t>
            </a:r>
            <a:r>
              <a:rPr lang="en-US" sz="1300" spc="5">
                <a:latin typeface="Arial" panose="020B0604020202020204" pitchFamily="34" charset="0"/>
                <a:cs typeface="Arial" panose="020B0604020202020204" pitchFamily="34" charset="0"/>
              </a:rPr>
              <a:t> i</a:t>
            </a:r>
            <a:r>
              <a:rPr lang="en-US" sz="1300">
                <a:latin typeface="Arial" panose="020B0604020202020204" pitchFamily="34" charset="0"/>
                <a:cs typeface="Arial" panose="020B0604020202020204" pitchFamily="34" charset="0"/>
              </a:rPr>
              <a:t>nc</a:t>
            </a:r>
            <a:r>
              <a:rPr lang="en-US" sz="1300" spc="5">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dent</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or</a:t>
            </a:r>
            <a:r>
              <a:rPr lang="en-US" sz="1300">
                <a:latin typeface="Arial" panose="020B0604020202020204" pitchFamily="34" charset="0"/>
                <a:cs typeface="Arial" panose="020B0604020202020204" pitchFamily="34" charset="0"/>
              </a:rPr>
              <a:t> acti</a:t>
            </a:r>
            <a:r>
              <a:rPr lang="en-US" sz="1300" spc="-16">
                <a:latin typeface="Arial" panose="020B0604020202020204" pitchFamily="34" charset="0"/>
                <a:cs typeface="Arial" panose="020B0604020202020204" pitchFamily="34" charset="0"/>
              </a:rPr>
              <a:t>on</a:t>
            </a:r>
            <a:endParaRPr lang="en-US" sz="1300">
              <a:latin typeface="Arial" panose="020B0604020202020204" pitchFamily="34" charset="0"/>
              <a:cs typeface="Arial" panose="020B0604020202020204" pitchFamily="34" charset="0"/>
            </a:endParaRPr>
          </a:p>
          <a:p>
            <a:pPr marL="375905" marR="20809" indent="-362480">
              <a:lnSpc>
                <a:spcPct val="70000"/>
              </a:lnSpc>
              <a:spcBef>
                <a:spcPts val="1697"/>
              </a:spcBef>
              <a:buFont typeface="Wingdings"/>
              <a:buChar char=""/>
              <a:tabLst>
                <a:tab pos="376576" algn="l"/>
              </a:tabLst>
            </a:pPr>
            <a:r>
              <a:rPr lang="en-US" sz="1300" spc="-21">
                <a:latin typeface="Arial" panose="020B0604020202020204" pitchFamily="34" charset="0"/>
                <a:cs typeface="Arial" panose="020B0604020202020204" pitchFamily="34" charset="0"/>
              </a:rPr>
              <a:t>Th</a:t>
            </a:r>
            <a:r>
              <a:rPr lang="en-US" sz="1300" spc="-16">
                <a:latin typeface="Arial" panose="020B0604020202020204" pitchFamily="34" charset="0"/>
                <a:cs typeface="Arial" panose="020B0604020202020204" pitchFamily="34" charset="0"/>
              </a:rPr>
              <a:t>e</a:t>
            </a:r>
            <a:r>
              <a:rPr lang="en-US" sz="1300" spc="5">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nam</a:t>
            </a:r>
            <a:r>
              <a:rPr lang="en-US" sz="1300" spc="-21">
                <a:latin typeface="Arial" panose="020B0604020202020204" pitchFamily="34" charset="0"/>
                <a:cs typeface="Arial" panose="020B0604020202020204" pitchFamily="34" charset="0"/>
              </a:rPr>
              <a:t>e</a:t>
            </a:r>
            <a:r>
              <a:rPr lang="en-US" sz="1300" spc="-11">
                <a:latin typeface="Arial" panose="020B0604020202020204" pitchFamily="34" charset="0"/>
                <a:cs typeface="Arial" panose="020B0604020202020204" pitchFamily="34" charset="0"/>
              </a:rPr>
              <a:t>s, </a:t>
            </a:r>
            <a:r>
              <a:rPr lang="en-US" sz="1300">
                <a:latin typeface="Arial" panose="020B0604020202020204" pitchFamily="34" charset="0"/>
                <a:cs typeface="Arial" panose="020B0604020202020204" pitchFamily="34" charset="0"/>
              </a:rPr>
              <a:t>t</a:t>
            </a:r>
            <a:r>
              <a:rPr lang="en-US" sz="1300" spc="5">
                <a:latin typeface="Arial" panose="020B0604020202020204" pitchFamily="34" charset="0"/>
                <a:cs typeface="Arial" panose="020B0604020202020204" pitchFamily="34" charset="0"/>
              </a:rPr>
              <a:t>i</a:t>
            </a:r>
            <a:r>
              <a:rPr lang="en-US" sz="1300">
                <a:latin typeface="Arial" panose="020B0604020202020204" pitchFamily="34" charset="0"/>
                <a:cs typeface="Arial" panose="020B0604020202020204" pitchFamily="34" charset="0"/>
              </a:rPr>
              <a:t>t</a:t>
            </a:r>
            <a:r>
              <a:rPr lang="en-US" sz="1300" spc="5">
                <a:latin typeface="Arial" panose="020B0604020202020204" pitchFamily="34" charset="0"/>
                <a:cs typeface="Arial" panose="020B0604020202020204" pitchFamily="34" charset="0"/>
              </a:rPr>
              <a:t>l</a:t>
            </a:r>
            <a:r>
              <a:rPr lang="en-US" sz="1300" spc="-16">
                <a:latin typeface="Arial" panose="020B0604020202020204" pitchFamily="34" charset="0"/>
                <a:cs typeface="Arial" panose="020B0604020202020204" pitchFamily="34" charset="0"/>
              </a:rPr>
              <a:t>e</a:t>
            </a:r>
            <a:r>
              <a:rPr lang="en-US" sz="1300" spc="-21">
                <a:latin typeface="Arial" panose="020B0604020202020204" pitchFamily="34" charset="0"/>
                <a:cs typeface="Arial" panose="020B0604020202020204" pitchFamily="34" charset="0"/>
              </a:rPr>
              <a:t>s</a:t>
            </a:r>
            <a:r>
              <a:rPr lang="en-US" sz="1300" spc="-11">
                <a:latin typeface="Arial" panose="020B0604020202020204" pitchFamily="34" charset="0"/>
                <a:cs typeface="Arial" panose="020B0604020202020204" pitchFamily="34" charset="0"/>
              </a:rPr>
              <a:t>,</a:t>
            </a:r>
            <a:r>
              <a:rPr lang="en-US" sz="1300" spc="16">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and</a:t>
            </a:r>
            <a:r>
              <a:rPr lang="en-US" sz="1300" spc="-11">
                <a:latin typeface="Arial" panose="020B0604020202020204" pitchFamily="34" charset="0"/>
                <a:cs typeface="Arial" panose="020B0604020202020204" pitchFamily="34" charset="0"/>
              </a:rPr>
              <a:t> </a:t>
            </a:r>
            <a:r>
              <a:rPr lang="en-US" sz="1300">
                <a:latin typeface="Arial" panose="020B0604020202020204" pitchFamily="34" charset="0"/>
                <a:cs typeface="Arial" panose="020B0604020202020204" pitchFamily="34" charset="0"/>
              </a:rPr>
              <a:t>bus</a:t>
            </a:r>
            <a:r>
              <a:rPr lang="en-US" sz="1300" spc="5">
                <a:latin typeface="Arial" panose="020B0604020202020204" pitchFamily="34" charset="0"/>
                <a:cs typeface="Arial" panose="020B0604020202020204" pitchFamily="34" charset="0"/>
              </a:rPr>
              <a:t>i</a:t>
            </a:r>
            <a:r>
              <a:rPr lang="en-US" sz="1300" spc="-16">
                <a:latin typeface="Arial" panose="020B0604020202020204" pitchFamily="34" charset="0"/>
                <a:cs typeface="Arial" panose="020B0604020202020204" pitchFamily="34" charset="0"/>
              </a:rPr>
              <a:t>ne</a:t>
            </a:r>
            <a:r>
              <a:rPr lang="en-US" sz="1300" spc="-21">
                <a:latin typeface="Arial" panose="020B0604020202020204" pitchFamily="34" charset="0"/>
                <a:cs typeface="Arial" panose="020B0604020202020204" pitchFamily="34" charset="0"/>
              </a:rPr>
              <a:t>s</a:t>
            </a:r>
            <a:r>
              <a:rPr lang="en-US" sz="1300" spc="-11">
                <a:latin typeface="Arial" panose="020B0604020202020204" pitchFamily="34" charset="0"/>
                <a:cs typeface="Arial" panose="020B0604020202020204" pitchFamily="34" charset="0"/>
              </a:rPr>
              <a:t>s</a:t>
            </a:r>
            <a:r>
              <a:rPr lang="en-US" sz="1300" spc="11">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a</a:t>
            </a:r>
            <a:r>
              <a:rPr lang="en-US" sz="1300" spc="-26">
                <a:latin typeface="Arial" panose="020B0604020202020204" pitchFamily="34" charset="0"/>
                <a:cs typeface="Arial" panose="020B0604020202020204" pitchFamily="34" charset="0"/>
              </a:rPr>
              <a:t>d</a:t>
            </a:r>
            <a:r>
              <a:rPr lang="en-US" sz="1300" spc="-11">
                <a:latin typeface="Arial" panose="020B0604020202020204" pitchFamily="34" charset="0"/>
                <a:cs typeface="Arial" panose="020B0604020202020204" pitchFamily="34" charset="0"/>
              </a:rPr>
              <a:t>dr</a:t>
            </a:r>
            <a:r>
              <a:rPr lang="en-US" sz="1300" spc="-21">
                <a:latin typeface="Arial" panose="020B0604020202020204" pitchFamily="34" charset="0"/>
                <a:cs typeface="Arial" panose="020B0604020202020204" pitchFamily="34" charset="0"/>
              </a:rPr>
              <a:t>e</a:t>
            </a:r>
            <a:r>
              <a:rPr lang="en-US" sz="1300" spc="-11">
                <a:latin typeface="Arial" panose="020B0604020202020204" pitchFamily="34" charset="0"/>
                <a:cs typeface="Arial" panose="020B0604020202020204" pitchFamily="34" charset="0"/>
              </a:rPr>
              <a:t>ss</a:t>
            </a:r>
            <a:r>
              <a:rPr lang="en-US" sz="1300" spc="-26">
                <a:latin typeface="Arial" panose="020B0604020202020204" pitchFamily="34" charset="0"/>
                <a:cs typeface="Arial" panose="020B0604020202020204" pitchFamily="34" charset="0"/>
              </a:rPr>
              <a:t>e</a:t>
            </a:r>
            <a:r>
              <a:rPr lang="en-US" sz="1300" spc="-11">
                <a:latin typeface="Arial" panose="020B0604020202020204" pitchFamily="34" charset="0"/>
                <a:cs typeface="Arial" panose="020B0604020202020204" pitchFamily="34" charset="0"/>
              </a:rPr>
              <a:t>s</a:t>
            </a:r>
            <a:r>
              <a:rPr lang="en-US" sz="1300" spc="21">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of</a:t>
            </a:r>
            <a:r>
              <a:rPr lang="en-US" sz="1300">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p</a:t>
            </a:r>
            <a:r>
              <a:rPr lang="en-US" sz="1300" spc="-21">
                <a:latin typeface="Arial" panose="020B0604020202020204" pitchFamily="34" charset="0"/>
                <a:cs typeface="Arial" panose="020B0604020202020204" pitchFamily="34" charset="0"/>
              </a:rPr>
              <a:t>e</a:t>
            </a:r>
            <a:r>
              <a:rPr lang="en-US" sz="1300" spc="-11">
                <a:latin typeface="Arial" panose="020B0604020202020204" pitchFamily="34" charset="0"/>
                <a:cs typeface="Arial" panose="020B0604020202020204" pitchFamily="34" charset="0"/>
              </a:rPr>
              <a:t>rsons</a:t>
            </a:r>
            <a:r>
              <a:rPr lang="en-US" sz="1300" spc="5">
                <a:latin typeface="Arial" panose="020B0604020202020204" pitchFamily="34" charset="0"/>
                <a:cs typeface="Arial" panose="020B0604020202020204" pitchFamily="34" charset="0"/>
              </a:rPr>
              <a:t> </a:t>
            </a:r>
            <a:r>
              <a:rPr lang="en-US" sz="1300" spc="-5">
                <a:latin typeface="Arial" panose="020B0604020202020204" pitchFamily="34" charset="0"/>
                <a:cs typeface="Arial" panose="020B0604020202020204" pitchFamily="34" charset="0"/>
              </a:rPr>
              <a:t>wh</a:t>
            </a:r>
            <a:r>
              <a:rPr lang="en-US" sz="1300">
                <a:latin typeface="Arial" panose="020B0604020202020204" pitchFamily="34" charset="0"/>
                <a:cs typeface="Arial" panose="020B0604020202020204" pitchFamily="34" charset="0"/>
              </a:rPr>
              <a:t>o</a:t>
            </a:r>
            <a:r>
              <a:rPr lang="en-US" sz="1300" spc="-5">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may</a:t>
            </a:r>
            <a:r>
              <a:rPr lang="en-US" sz="1300" spc="-11">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have know</a:t>
            </a:r>
            <a:r>
              <a:rPr lang="en-US" sz="1300" spc="5">
                <a:latin typeface="Arial" panose="020B0604020202020204" pitchFamily="34" charset="0"/>
                <a:cs typeface="Arial" panose="020B0604020202020204" pitchFamily="34" charset="0"/>
              </a:rPr>
              <a:t>l</a:t>
            </a:r>
            <a:r>
              <a:rPr lang="en-US" sz="1300" spc="-16">
                <a:latin typeface="Arial" panose="020B0604020202020204" pitchFamily="34" charset="0"/>
                <a:cs typeface="Arial" panose="020B0604020202020204" pitchFamily="34" charset="0"/>
              </a:rPr>
              <a:t>e</a:t>
            </a:r>
            <a:r>
              <a:rPr lang="en-US" sz="1300" spc="-32">
                <a:latin typeface="Arial" panose="020B0604020202020204" pitchFamily="34" charset="0"/>
                <a:cs typeface="Arial" panose="020B0604020202020204" pitchFamily="34" charset="0"/>
              </a:rPr>
              <a:t>d</a:t>
            </a:r>
            <a:r>
              <a:rPr lang="en-US" sz="1300" spc="-11">
                <a:latin typeface="Arial" panose="020B0604020202020204" pitchFamily="34" charset="0"/>
                <a:cs typeface="Arial" panose="020B0604020202020204" pitchFamily="34" charset="0"/>
              </a:rPr>
              <a:t>g</a:t>
            </a:r>
            <a:r>
              <a:rPr lang="en-US" sz="1300" spc="-16">
                <a:latin typeface="Arial" panose="020B0604020202020204" pitchFamily="34" charset="0"/>
                <a:cs typeface="Arial" panose="020B0604020202020204" pitchFamily="34" charset="0"/>
              </a:rPr>
              <a:t>e</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of</a:t>
            </a:r>
            <a:r>
              <a:rPr lang="en-US" sz="1300">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the</a:t>
            </a:r>
            <a:r>
              <a:rPr lang="en-US" sz="1300" spc="11">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d</a:t>
            </a:r>
            <a:r>
              <a:rPr lang="en-US" sz="1300" spc="5">
                <a:latin typeface="Arial" panose="020B0604020202020204" pitchFamily="34" charset="0"/>
                <a:cs typeface="Arial" panose="020B0604020202020204" pitchFamily="34" charset="0"/>
              </a:rPr>
              <a:t>i</a:t>
            </a:r>
            <a:r>
              <a:rPr lang="en-US" sz="1300">
                <a:latin typeface="Arial" panose="020B0604020202020204" pitchFamily="34" charset="0"/>
                <a:cs typeface="Arial" panose="020B0604020202020204" pitchFamily="34" charset="0"/>
              </a:rPr>
              <a:t>scr</a:t>
            </a:r>
            <a:r>
              <a:rPr lang="en-US" sz="1300" spc="5">
                <a:latin typeface="Arial" panose="020B0604020202020204" pitchFamily="34" charset="0"/>
                <a:cs typeface="Arial" panose="020B0604020202020204" pitchFamily="34" charset="0"/>
              </a:rPr>
              <a:t>i</a:t>
            </a:r>
            <a:r>
              <a:rPr lang="en-US" sz="1300">
                <a:latin typeface="Arial" panose="020B0604020202020204" pitchFamily="34" charset="0"/>
                <a:cs typeface="Arial" panose="020B0604020202020204" pitchFamily="34" charset="0"/>
              </a:rPr>
              <a:t>m</a:t>
            </a:r>
            <a:r>
              <a:rPr lang="en-US" sz="1300" spc="5">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natory</a:t>
            </a:r>
            <a:r>
              <a:rPr lang="en-US" sz="1300" spc="-5">
                <a:latin typeface="Arial" panose="020B0604020202020204" pitchFamily="34" charset="0"/>
                <a:cs typeface="Arial" panose="020B0604020202020204" pitchFamily="34" charset="0"/>
              </a:rPr>
              <a:t> </a:t>
            </a:r>
            <a:r>
              <a:rPr lang="en-US" sz="1300">
                <a:latin typeface="Arial" panose="020B0604020202020204" pitchFamily="34" charset="0"/>
                <a:cs typeface="Arial" panose="020B0604020202020204" pitchFamily="34" charset="0"/>
              </a:rPr>
              <a:t>acti</a:t>
            </a:r>
            <a:r>
              <a:rPr lang="en-US" sz="1300" spc="-16">
                <a:latin typeface="Arial" panose="020B0604020202020204" pitchFamily="34" charset="0"/>
                <a:cs typeface="Arial" panose="020B0604020202020204" pitchFamily="34" charset="0"/>
              </a:rPr>
              <a:t>on</a:t>
            </a:r>
            <a:endParaRPr lang="en-US" sz="1300">
              <a:latin typeface="Arial" panose="020B0604020202020204" pitchFamily="34" charset="0"/>
              <a:cs typeface="Arial" panose="020B0604020202020204" pitchFamily="34" charset="0"/>
            </a:endParaRPr>
          </a:p>
          <a:p>
            <a:pPr marL="375905" indent="-362480">
              <a:buFont typeface="Wingdings"/>
              <a:buChar char=""/>
              <a:tabLst>
                <a:tab pos="376576" algn="l"/>
              </a:tabLst>
            </a:pPr>
            <a:r>
              <a:rPr lang="en-US" sz="1300" spc="-21">
                <a:latin typeface="Arial" panose="020B0604020202020204" pitchFamily="34" charset="0"/>
                <a:cs typeface="Arial" panose="020B0604020202020204" pitchFamily="34" charset="0"/>
              </a:rPr>
              <a:t>Th</a:t>
            </a:r>
            <a:r>
              <a:rPr lang="en-US" sz="1300" spc="-16">
                <a:latin typeface="Arial" panose="020B0604020202020204" pitchFamily="34" charset="0"/>
                <a:cs typeface="Arial" panose="020B0604020202020204" pitchFamily="34" charset="0"/>
              </a:rPr>
              <a:t>e</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dat</a:t>
            </a:r>
            <a:r>
              <a:rPr lang="en-US" sz="1300" spc="-26">
                <a:latin typeface="Arial" panose="020B0604020202020204" pitchFamily="34" charset="0"/>
                <a:cs typeface="Arial" panose="020B0604020202020204" pitchFamily="34" charset="0"/>
              </a:rPr>
              <a:t>e</a:t>
            </a:r>
            <a:r>
              <a:rPr lang="en-US" sz="1300" spc="-5">
                <a:latin typeface="Arial" panose="020B0604020202020204" pitchFamily="34" charset="0"/>
                <a:cs typeface="Arial" panose="020B0604020202020204" pitchFamily="34" charset="0"/>
              </a:rPr>
              <a:t>(s</a:t>
            </a:r>
            <a:r>
              <a:rPr lang="en-US" sz="1300">
                <a:latin typeface="Arial" panose="020B0604020202020204" pitchFamily="34" charset="0"/>
                <a:cs typeface="Arial" panose="020B0604020202020204" pitchFamily="34" charset="0"/>
              </a:rPr>
              <a:t>)</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dur</a:t>
            </a:r>
            <a:r>
              <a:rPr lang="en-US" sz="1300">
                <a:latin typeface="Arial" panose="020B0604020202020204" pitchFamily="34" charset="0"/>
                <a:cs typeface="Arial" panose="020B0604020202020204" pitchFamily="34" charset="0"/>
              </a:rPr>
              <a:t>i</a:t>
            </a:r>
            <a:r>
              <a:rPr lang="en-US" sz="1300" spc="-16">
                <a:latin typeface="Arial" panose="020B0604020202020204" pitchFamily="34" charset="0"/>
                <a:cs typeface="Arial" panose="020B0604020202020204" pitchFamily="34" charset="0"/>
              </a:rPr>
              <a:t>ng</a:t>
            </a:r>
            <a:r>
              <a:rPr lang="en-US" sz="1300" spc="5">
                <a:latin typeface="Arial" panose="020B0604020202020204" pitchFamily="34" charset="0"/>
                <a:cs typeface="Arial" panose="020B0604020202020204" pitchFamily="34" charset="0"/>
              </a:rPr>
              <a:t> </a:t>
            </a:r>
            <a:r>
              <a:rPr lang="en-US" sz="1300" spc="-5">
                <a:latin typeface="Arial" panose="020B0604020202020204" pitchFamily="34" charset="0"/>
                <a:cs typeface="Arial" panose="020B0604020202020204" pitchFamily="34" charset="0"/>
              </a:rPr>
              <a:t>wh</a:t>
            </a:r>
            <a:r>
              <a:rPr lang="en-US" sz="1300" spc="11">
                <a:latin typeface="Arial" panose="020B0604020202020204" pitchFamily="34" charset="0"/>
                <a:cs typeface="Arial" panose="020B0604020202020204" pitchFamily="34" charset="0"/>
              </a:rPr>
              <a:t>i</a:t>
            </a:r>
            <a:r>
              <a:rPr lang="en-US" sz="1300" spc="-16">
                <a:latin typeface="Arial" panose="020B0604020202020204" pitchFamily="34" charset="0"/>
                <a:cs typeface="Arial" panose="020B0604020202020204" pitchFamily="34" charset="0"/>
              </a:rPr>
              <a:t>ch </a:t>
            </a:r>
            <a:r>
              <a:rPr lang="en-US" sz="1300" spc="-11">
                <a:latin typeface="Arial" panose="020B0604020202020204" pitchFamily="34" charset="0"/>
                <a:cs typeface="Arial" panose="020B0604020202020204" pitchFamily="34" charset="0"/>
              </a:rPr>
              <a:t>the</a:t>
            </a:r>
            <a:r>
              <a:rPr lang="en-US" sz="1300" spc="5">
                <a:latin typeface="Arial" panose="020B0604020202020204" pitchFamily="34" charset="0"/>
                <a:cs typeface="Arial" panose="020B0604020202020204" pitchFamily="34" charset="0"/>
              </a:rPr>
              <a:t> </a:t>
            </a:r>
            <a:r>
              <a:rPr lang="en-US" sz="1300">
                <a:latin typeface="Arial" panose="020B0604020202020204" pitchFamily="34" charset="0"/>
                <a:cs typeface="Arial" panose="020B0604020202020204" pitchFamily="34" charset="0"/>
              </a:rPr>
              <a:t>a</a:t>
            </a:r>
            <a:r>
              <a:rPr lang="en-US" sz="1300" spc="5">
                <a:latin typeface="Arial" panose="020B0604020202020204" pitchFamily="34" charset="0"/>
                <a:cs typeface="Arial" panose="020B0604020202020204" pitchFamily="34" charset="0"/>
              </a:rPr>
              <a:t>ll</a:t>
            </a:r>
            <a:r>
              <a:rPr lang="en-US" sz="1300" spc="-16">
                <a:latin typeface="Arial" panose="020B0604020202020204" pitchFamily="34" charset="0"/>
                <a:cs typeface="Arial" panose="020B0604020202020204" pitchFamily="34" charset="0"/>
              </a:rPr>
              <a:t>e</a:t>
            </a:r>
            <a:r>
              <a:rPr lang="en-US" sz="1300" spc="-32">
                <a:latin typeface="Arial" panose="020B0604020202020204" pitchFamily="34" charset="0"/>
                <a:cs typeface="Arial" panose="020B0604020202020204" pitchFamily="34" charset="0"/>
              </a:rPr>
              <a:t>g</a:t>
            </a:r>
            <a:r>
              <a:rPr lang="en-US" sz="1300" spc="-16">
                <a:latin typeface="Arial" panose="020B0604020202020204" pitchFamily="34" charset="0"/>
                <a:cs typeface="Arial" panose="020B0604020202020204" pitchFamily="34" charset="0"/>
              </a:rPr>
              <a:t>ed</a:t>
            </a:r>
            <a:r>
              <a:rPr lang="en-US" sz="1300" spc="11">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d</a:t>
            </a:r>
            <a:r>
              <a:rPr lang="en-US" sz="1300" spc="5">
                <a:latin typeface="Arial" panose="020B0604020202020204" pitchFamily="34" charset="0"/>
                <a:cs typeface="Arial" panose="020B0604020202020204" pitchFamily="34" charset="0"/>
              </a:rPr>
              <a:t>i</a:t>
            </a:r>
            <a:r>
              <a:rPr lang="en-US" sz="1300">
                <a:latin typeface="Arial" panose="020B0604020202020204" pitchFamily="34" charset="0"/>
                <a:cs typeface="Arial" panose="020B0604020202020204" pitchFamily="34" charset="0"/>
              </a:rPr>
              <a:t>scr</a:t>
            </a:r>
            <a:r>
              <a:rPr lang="en-US" sz="1300" spc="5">
                <a:latin typeface="Arial" panose="020B0604020202020204" pitchFamily="34" charset="0"/>
                <a:cs typeface="Arial" panose="020B0604020202020204" pitchFamily="34" charset="0"/>
              </a:rPr>
              <a:t>i</a:t>
            </a:r>
            <a:r>
              <a:rPr lang="en-US" sz="1300">
                <a:latin typeface="Arial" panose="020B0604020202020204" pitchFamily="34" charset="0"/>
                <a:cs typeface="Arial" panose="020B0604020202020204" pitchFamily="34" charset="0"/>
              </a:rPr>
              <a:t>m</a:t>
            </a:r>
            <a:r>
              <a:rPr lang="en-US" sz="1300" spc="5">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natory</a:t>
            </a:r>
            <a:r>
              <a:rPr lang="en-US" sz="1300" spc="-26">
                <a:latin typeface="Arial" panose="020B0604020202020204" pitchFamily="34" charset="0"/>
                <a:cs typeface="Arial" panose="020B0604020202020204" pitchFamily="34" charset="0"/>
              </a:rPr>
              <a:t> </a:t>
            </a:r>
            <a:r>
              <a:rPr lang="en-US" sz="1300">
                <a:latin typeface="Arial" panose="020B0604020202020204" pitchFamily="34" charset="0"/>
                <a:cs typeface="Arial" panose="020B0604020202020204" pitchFamily="34" charset="0"/>
              </a:rPr>
              <a:t>acti</a:t>
            </a:r>
            <a:r>
              <a:rPr lang="en-US" sz="1300" spc="-16">
                <a:latin typeface="Arial" panose="020B0604020202020204" pitchFamily="34" charset="0"/>
                <a:cs typeface="Arial" panose="020B0604020202020204" pitchFamily="34" charset="0"/>
              </a:rPr>
              <a:t>ons</a:t>
            </a:r>
            <a:r>
              <a:rPr lang="en-US" sz="1300" spc="16">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occurr</a:t>
            </a:r>
            <a:r>
              <a:rPr lang="en-US" sz="1300" spc="-26">
                <a:latin typeface="Arial" panose="020B0604020202020204" pitchFamily="34" charset="0"/>
                <a:cs typeface="Arial" panose="020B0604020202020204" pitchFamily="34" charset="0"/>
              </a:rPr>
              <a:t>e</a:t>
            </a:r>
            <a:r>
              <a:rPr lang="en-US" sz="1300">
                <a:latin typeface="Arial" panose="020B0604020202020204" pitchFamily="34" charset="0"/>
                <a:cs typeface="Arial" panose="020B0604020202020204" pitchFamily="34" charset="0"/>
              </a:rPr>
              <a:t>d</a:t>
            </a:r>
          </a:p>
          <a:p>
            <a:pPr marL="375905" indent="-362480">
              <a:buFont typeface="Wingdings"/>
              <a:buChar char=""/>
              <a:tabLst>
                <a:tab pos="376576" algn="l"/>
              </a:tabLst>
            </a:pPr>
            <a:r>
              <a:rPr lang="en-US" sz="1300" spc="-21">
                <a:latin typeface="Arial" panose="020B0604020202020204" pitchFamily="34" charset="0"/>
                <a:cs typeface="Arial" panose="020B0604020202020204" pitchFamily="34" charset="0"/>
              </a:rPr>
              <a:t>Th</a:t>
            </a:r>
            <a:r>
              <a:rPr lang="en-US" sz="1300" spc="-16">
                <a:latin typeface="Arial" panose="020B0604020202020204" pitchFamily="34" charset="0"/>
                <a:cs typeface="Arial" panose="020B0604020202020204" pitchFamily="34" charset="0"/>
              </a:rPr>
              <a:t>e</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basis</a:t>
            </a:r>
            <a:r>
              <a:rPr lang="en-US" sz="1300" spc="11">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for</a:t>
            </a:r>
            <a:r>
              <a:rPr lang="en-US" sz="1300" spc="-16">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the</a:t>
            </a:r>
            <a:r>
              <a:rPr lang="en-US" sz="1300" spc="5">
                <a:latin typeface="Arial" panose="020B0604020202020204" pitchFamily="34" charset="0"/>
                <a:cs typeface="Arial" panose="020B0604020202020204" pitchFamily="34" charset="0"/>
              </a:rPr>
              <a:t> </a:t>
            </a:r>
            <a:r>
              <a:rPr lang="en-US" sz="1300">
                <a:latin typeface="Arial" panose="020B0604020202020204" pitchFamily="34" charset="0"/>
                <a:cs typeface="Arial" panose="020B0604020202020204" pitchFamily="34" charset="0"/>
              </a:rPr>
              <a:t>a</a:t>
            </a:r>
            <a:r>
              <a:rPr lang="en-US" sz="1300" spc="5">
                <a:latin typeface="Arial" panose="020B0604020202020204" pitchFamily="34" charset="0"/>
                <a:cs typeface="Arial" panose="020B0604020202020204" pitchFamily="34" charset="0"/>
              </a:rPr>
              <a:t>ll</a:t>
            </a:r>
            <a:r>
              <a:rPr lang="en-US" sz="1300" spc="-16">
                <a:latin typeface="Arial" panose="020B0604020202020204" pitchFamily="34" charset="0"/>
                <a:cs typeface="Arial" panose="020B0604020202020204" pitchFamily="34" charset="0"/>
              </a:rPr>
              <a:t>e</a:t>
            </a:r>
            <a:r>
              <a:rPr lang="en-US" sz="1300" spc="-32">
                <a:latin typeface="Arial" panose="020B0604020202020204" pitchFamily="34" charset="0"/>
                <a:cs typeface="Arial" panose="020B0604020202020204" pitchFamily="34" charset="0"/>
              </a:rPr>
              <a:t>g</a:t>
            </a:r>
            <a:r>
              <a:rPr lang="en-US" sz="1300" spc="-16">
                <a:latin typeface="Arial" panose="020B0604020202020204" pitchFamily="34" charset="0"/>
                <a:cs typeface="Arial" panose="020B0604020202020204" pitchFamily="34" charset="0"/>
              </a:rPr>
              <a:t>ed</a:t>
            </a:r>
            <a:r>
              <a:rPr lang="en-US" sz="1300" spc="11">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d</a:t>
            </a:r>
            <a:r>
              <a:rPr lang="en-US" sz="1300" spc="5">
                <a:latin typeface="Arial" panose="020B0604020202020204" pitchFamily="34" charset="0"/>
                <a:cs typeface="Arial" panose="020B0604020202020204" pitchFamily="34" charset="0"/>
              </a:rPr>
              <a:t>i</a:t>
            </a:r>
            <a:r>
              <a:rPr lang="en-US" sz="1300">
                <a:latin typeface="Arial" panose="020B0604020202020204" pitchFamily="34" charset="0"/>
                <a:cs typeface="Arial" panose="020B0604020202020204" pitchFamily="34" charset="0"/>
              </a:rPr>
              <a:t>scr</a:t>
            </a:r>
            <a:r>
              <a:rPr lang="en-US" sz="1300" spc="5">
                <a:latin typeface="Arial" panose="020B0604020202020204" pitchFamily="34" charset="0"/>
                <a:cs typeface="Arial" panose="020B0604020202020204" pitchFamily="34" charset="0"/>
              </a:rPr>
              <a:t>i</a:t>
            </a:r>
            <a:r>
              <a:rPr lang="en-US" sz="1300">
                <a:latin typeface="Arial" panose="020B0604020202020204" pitchFamily="34" charset="0"/>
                <a:cs typeface="Arial" panose="020B0604020202020204" pitchFamily="34" charset="0"/>
              </a:rPr>
              <a:t>m</a:t>
            </a:r>
            <a:r>
              <a:rPr lang="en-US" sz="1300" spc="5">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nat</a:t>
            </a:r>
            <a:r>
              <a:rPr lang="en-US" sz="1300">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on.</a:t>
            </a:r>
            <a:endParaRPr lang="en-US" altLang="en-US">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Char char="§"/>
            </a:pPr>
            <a:endParaRPr lang="en-US" altLang="en-US">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Char char="§"/>
            </a:pPr>
            <a:r>
              <a:rPr lang="en-US" altLang="en-US">
                <a:latin typeface="Arial" panose="020B0604020202020204" pitchFamily="34" charset="0"/>
                <a:cs typeface="Arial" panose="020B0604020202020204" pitchFamily="34" charset="0"/>
              </a:rPr>
              <a:t>When there are complaints of discrimination, they are forwarded by the State Agency to the Civil Rights Office for processing. </a:t>
            </a:r>
          </a:p>
          <a:p>
            <a:pPr eaLnBrk="1" hangingPunct="1">
              <a:lnSpc>
                <a:spcPct val="80000"/>
              </a:lnSpc>
              <a:buFont typeface="Wingdings" panose="05000000000000000000" pitchFamily="2" charset="2"/>
              <a:buChar char="§"/>
            </a:pPr>
            <a:r>
              <a:rPr lang="en-US" altLang="en-US">
                <a:latin typeface="Arial" panose="020B0604020202020204" pitchFamily="34" charset="0"/>
                <a:cs typeface="Arial" panose="020B0604020202020204" pitchFamily="34" charset="0"/>
              </a:rPr>
              <a:t>In response to the complaint, a letter of acknowledgement is sent to the complainant;</a:t>
            </a:r>
          </a:p>
          <a:p>
            <a:pPr eaLnBrk="1" hangingPunct="1">
              <a:lnSpc>
                <a:spcPct val="80000"/>
              </a:lnSpc>
              <a:buFont typeface="Wingdings" panose="05000000000000000000" pitchFamily="2" charset="2"/>
              <a:buChar char="§"/>
            </a:pPr>
            <a:r>
              <a:rPr lang="en-US" altLang="en-US">
                <a:latin typeface="Arial" panose="020B0604020202020204" pitchFamily="34" charset="0"/>
                <a:cs typeface="Arial" panose="020B0604020202020204" pitchFamily="34" charset="0"/>
              </a:rPr>
              <a:t>age discrimination complaints are referred to Federal Mediation &amp; Conciliation Service (FMCS) within 10 days for mediation;</a:t>
            </a:r>
          </a:p>
          <a:p>
            <a:pPr eaLnBrk="1" hangingPunct="1">
              <a:lnSpc>
                <a:spcPct val="80000"/>
              </a:lnSpc>
              <a:buFont typeface="Wingdings" panose="05000000000000000000" pitchFamily="2" charset="2"/>
              <a:buChar char="§"/>
            </a:pPr>
            <a:r>
              <a:rPr lang="en-US" altLang="en-US">
                <a:latin typeface="Arial" panose="020B0604020202020204" pitchFamily="34" charset="0"/>
                <a:cs typeface="Arial" panose="020B0604020202020204" pitchFamily="34" charset="0"/>
              </a:rPr>
              <a:t>the parties are encouraged to resolve the issue at the lowest possible level, as expeditiously as possible; and</a:t>
            </a:r>
          </a:p>
          <a:p>
            <a:pPr eaLnBrk="1" hangingPunct="1">
              <a:lnSpc>
                <a:spcPct val="80000"/>
              </a:lnSpc>
              <a:buFont typeface="Wingdings" panose="05000000000000000000" pitchFamily="2" charset="2"/>
              <a:buChar char="§"/>
            </a:pPr>
            <a:r>
              <a:rPr lang="en-US" altLang="en-US">
                <a:latin typeface="Arial" panose="020B0604020202020204" pitchFamily="34" charset="0"/>
                <a:cs typeface="Arial" panose="020B0604020202020204" pitchFamily="34" charset="0"/>
              </a:rPr>
              <a:t>if finding(s), corrective action is required.</a:t>
            </a: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9DFEE45B-C911-46EC-A769-81569A18AA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1022368D-934A-4E73-9C91-D5B70E17C004}" type="slidenum">
              <a:rPr lang="en-US" altLang="en-US">
                <a:solidFill>
                  <a:prstClr val="black"/>
                </a:solidFill>
              </a:rPr>
              <a:pPr defTabSz="483263">
                <a:defRPr/>
              </a:pPr>
              <a:t>22</a:t>
            </a:fld>
            <a:endParaRPr lang="en-US" altLang="en-US">
              <a:solidFill>
                <a:prstClr val="black"/>
              </a:solidFill>
            </a:endParaRPr>
          </a:p>
        </p:txBody>
      </p:sp>
      <p:sp>
        <p:nvSpPr>
          <p:cNvPr id="64515" name="Rectangle 2">
            <a:extLst>
              <a:ext uri="{FF2B5EF4-FFF2-40B4-BE49-F238E27FC236}">
                <a16:creationId xmlns:a16="http://schemas.microsoft.com/office/drawing/2014/main" id="{082598D0-9CE5-449A-96F9-4EB8AF26294A}"/>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BE85D6E0-7171-421F-A88A-0DDE8C15C5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00000"/>
              </a:lnSpc>
              <a:spcBef>
                <a:spcPts val="0"/>
              </a:spcBef>
              <a:buClr>
                <a:schemeClr val="tx1"/>
              </a:buClr>
              <a:buFont typeface="Wingdings" panose="05000000000000000000" pitchFamily="2" charset="2"/>
              <a:buChar char="§"/>
            </a:pPr>
            <a:r>
              <a:rPr lang="en-US" altLang="en-US" sz="1100" dirty="0">
                <a:latin typeface="Arial" panose="020B0604020202020204" pitchFamily="34" charset="0"/>
                <a:cs typeface="Arial" panose="020B0604020202020204" pitchFamily="34" charset="0"/>
              </a:rPr>
              <a:t>State agencies, local agencies and other subrecipients are required to obtain data by race and ethnic category on potentially eligible populations, applicants, and participants in their service area.</a:t>
            </a:r>
          </a:p>
          <a:p>
            <a:pPr eaLnBrk="1" hangingPunct="1">
              <a:lnSpc>
                <a:spcPct val="100000"/>
              </a:lnSpc>
              <a:spcBef>
                <a:spcPts val="0"/>
              </a:spcBef>
              <a:buClr>
                <a:schemeClr val="tx1"/>
              </a:buClr>
              <a:buFont typeface="Wingdings" panose="05000000000000000000" pitchFamily="2" charset="2"/>
              <a:buChar char="§"/>
            </a:pPr>
            <a:r>
              <a:rPr lang="en-US" altLang="en-US" sz="1100" dirty="0">
                <a:latin typeface="Arial" panose="020B0604020202020204" pitchFamily="34" charset="0"/>
                <a:cs typeface="Arial" panose="020B0604020202020204" pitchFamily="34" charset="0"/>
              </a:rPr>
              <a:t>Systems for collecting actual racial and ethnic data must be established and maintained for FNS programs with the exception of certain Food Distribution Programs listed in Appendix C.</a:t>
            </a:r>
          </a:p>
          <a:p>
            <a:pPr eaLnBrk="1" hangingPunct="1">
              <a:lnSpc>
                <a:spcPct val="100000"/>
              </a:lnSpc>
              <a:spcBef>
                <a:spcPts val="0"/>
              </a:spcBef>
              <a:buClr>
                <a:schemeClr val="tx1"/>
              </a:buClr>
              <a:buFont typeface="Wingdings" panose="05000000000000000000" pitchFamily="2" charset="2"/>
              <a:buChar char="§"/>
            </a:pPr>
            <a:r>
              <a:rPr lang="en-US" altLang="en-US" sz="1100" dirty="0">
                <a:latin typeface="Arial" panose="020B0604020202020204" pitchFamily="34" charset="0"/>
                <a:cs typeface="Arial" panose="020B0604020202020204" pitchFamily="34" charset="0"/>
              </a:rPr>
              <a:t>Ask all program applicants and participants to identify all racial categories that apply listed on the free &amp; reduced application (per the Office of Management and Budget guidance).</a:t>
            </a:r>
          </a:p>
          <a:p>
            <a:pPr eaLnBrk="1" hangingPunct="1">
              <a:lnSpc>
                <a:spcPct val="100000"/>
              </a:lnSpc>
              <a:spcBef>
                <a:spcPts val="0"/>
              </a:spcBef>
              <a:buClr>
                <a:schemeClr val="tx1"/>
              </a:buClr>
              <a:buFont typeface="Wingdings" panose="05000000000000000000" pitchFamily="2" charset="2"/>
              <a:buChar char="§"/>
            </a:pPr>
            <a:r>
              <a:rPr lang="en-US" altLang="en-US" sz="1100" dirty="0">
                <a:latin typeface="Arial" panose="020B0604020202020204" pitchFamily="34" charset="0"/>
                <a:cs typeface="Arial" panose="020B0604020202020204" pitchFamily="34" charset="0"/>
              </a:rPr>
              <a:t>Self-identification is the preferred method of obtaining data.</a:t>
            </a:r>
          </a:p>
          <a:p>
            <a:pPr marL="13425">
              <a:lnSpc>
                <a:spcPct val="100000"/>
              </a:lnSpc>
              <a:spcBef>
                <a:spcPts val="0"/>
              </a:spcBef>
            </a:pPr>
            <a:endParaRPr lang="en-US" sz="1100" b="1" u="sng" dirty="0">
              <a:latin typeface="Arial" panose="020B0604020202020204" pitchFamily="34" charset="0"/>
              <a:cs typeface="Arial" panose="020B0604020202020204" pitchFamily="34" charset="0"/>
            </a:endParaRPr>
          </a:p>
          <a:p>
            <a:pPr marL="13425">
              <a:lnSpc>
                <a:spcPct val="100000"/>
              </a:lnSpc>
              <a:spcBef>
                <a:spcPts val="0"/>
              </a:spcBef>
            </a:pPr>
            <a:r>
              <a:rPr lang="en-US" sz="1100" b="1" u="sng" dirty="0">
                <a:latin typeface="Arial" panose="020B0604020202020204" pitchFamily="34" charset="0"/>
                <a:cs typeface="Arial" panose="020B0604020202020204" pitchFamily="34" charset="0"/>
              </a:rPr>
              <a:t>Race/Ethnicity Data Collection T</a:t>
            </a:r>
            <a:r>
              <a:rPr lang="en-US" sz="1100" b="1" u="sng" spc="-11" dirty="0">
                <a:latin typeface="Arial" panose="020B0604020202020204" pitchFamily="34" charset="0"/>
                <a:cs typeface="Arial" panose="020B0604020202020204" pitchFamily="34" charset="0"/>
              </a:rPr>
              <a:t>w</a:t>
            </a:r>
            <a:r>
              <a:rPr lang="en-US" sz="1100" b="1" u="sng" dirty="0">
                <a:latin typeface="Arial" panose="020B0604020202020204" pitchFamily="34" charset="0"/>
                <a:cs typeface="Arial" panose="020B0604020202020204" pitchFamily="34" charset="0"/>
              </a:rPr>
              <a:t>o </a:t>
            </a:r>
            <a:r>
              <a:rPr lang="en-US" sz="1100" b="1" u="sng" spc="-5" dirty="0">
                <a:latin typeface="Arial" panose="020B0604020202020204" pitchFamily="34" charset="0"/>
                <a:cs typeface="Arial" panose="020B0604020202020204" pitchFamily="34" charset="0"/>
              </a:rPr>
              <a:t>Question Form</a:t>
            </a:r>
            <a:r>
              <a:rPr lang="en-US" sz="1100" b="1" u="sng" spc="5" dirty="0">
                <a:latin typeface="Arial" panose="020B0604020202020204" pitchFamily="34" charset="0"/>
                <a:cs typeface="Arial" panose="020B0604020202020204" pitchFamily="34" charset="0"/>
              </a:rPr>
              <a:t>a</a:t>
            </a:r>
            <a:r>
              <a:rPr lang="en-US" sz="1100" b="1" u="sng" dirty="0">
                <a:latin typeface="Arial" panose="020B0604020202020204" pitchFamily="34" charset="0"/>
                <a:cs typeface="Arial" panose="020B0604020202020204" pitchFamily="34" charset="0"/>
              </a:rPr>
              <a:t>t</a:t>
            </a:r>
            <a:endParaRPr lang="en-US" sz="1100" dirty="0">
              <a:latin typeface="Arial" panose="020B0604020202020204" pitchFamily="34" charset="0"/>
              <a:cs typeface="Arial" panose="020B0604020202020204" pitchFamily="34" charset="0"/>
            </a:endParaRPr>
          </a:p>
          <a:p>
            <a:pPr marL="303409" indent="-289984">
              <a:lnSpc>
                <a:spcPct val="100000"/>
              </a:lnSpc>
              <a:spcBef>
                <a:spcPts val="0"/>
              </a:spcBef>
              <a:buSzPct val="84210"/>
              <a:buFont typeface="Verdana"/>
              <a:buAutoNum type="arabicPeriod"/>
              <a:tabLst>
                <a:tab pos="304080" algn="l"/>
              </a:tabLst>
            </a:pPr>
            <a:r>
              <a:rPr lang="en-US" sz="1100" spc="-16" dirty="0">
                <a:latin typeface="Arial" panose="020B0604020202020204" pitchFamily="34" charset="0"/>
                <a:cs typeface="Arial" panose="020B0604020202020204" pitchFamily="34" charset="0"/>
              </a:rPr>
              <a:t>Ethnici</a:t>
            </a:r>
            <a:r>
              <a:rPr lang="en-US" sz="1100" spc="-26" dirty="0">
                <a:latin typeface="Arial" panose="020B0604020202020204" pitchFamily="34" charset="0"/>
                <a:cs typeface="Arial" panose="020B0604020202020204" pitchFamily="34" charset="0"/>
              </a:rPr>
              <a:t>t</a:t>
            </a:r>
            <a:r>
              <a:rPr lang="en-US" sz="1100" spc="-16" dirty="0">
                <a:latin typeface="Arial" panose="020B0604020202020204" pitchFamily="34" charset="0"/>
                <a:cs typeface="Arial" panose="020B0604020202020204" pitchFamily="34" charset="0"/>
              </a:rPr>
              <a:t>y</a:t>
            </a:r>
            <a:r>
              <a:rPr lang="en-US" sz="1100" spc="32" dirty="0">
                <a:latin typeface="Arial" panose="020B0604020202020204" pitchFamily="34" charset="0"/>
                <a:cs typeface="Arial" panose="020B0604020202020204" pitchFamily="34" charset="0"/>
              </a:rPr>
              <a:t> </a:t>
            </a:r>
            <a:r>
              <a:rPr lang="en-US" sz="1100" spc="-16" dirty="0">
                <a:latin typeface="Arial" panose="020B0604020202020204" pitchFamily="34" charset="0"/>
                <a:cs typeface="Arial" panose="020B0604020202020204" pitchFamily="34" charset="0"/>
              </a:rPr>
              <a:t>(must</a:t>
            </a:r>
            <a:r>
              <a:rPr lang="en-US" sz="1100" spc="-11" dirty="0">
                <a:latin typeface="Arial" panose="020B0604020202020204" pitchFamily="34" charset="0"/>
                <a:cs typeface="Arial" panose="020B0604020202020204" pitchFamily="34" charset="0"/>
              </a:rPr>
              <a:t> sele</a:t>
            </a:r>
            <a:r>
              <a:rPr lang="en-US" sz="1100" spc="-26" dirty="0">
                <a:latin typeface="Arial" panose="020B0604020202020204" pitchFamily="34" charset="0"/>
                <a:cs typeface="Arial" panose="020B0604020202020204" pitchFamily="34" charset="0"/>
              </a:rPr>
              <a:t>c</a:t>
            </a:r>
            <a:r>
              <a:rPr lang="en-US" sz="1100" spc="-11" dirty="0">
                <a:latin typeface="Arial" panose="020B0604020202020204" pitchFamily="34" charset="0"/>
                <a:cs typeface="Arial" panose="020B0604020202020204" pitchFamily="34" charset="0"/>
              </a:rPr>
              <a:t>t</a:t>
            </a:r>
            <a:r>
              <a:rPr lang="en-US" sz="1100" spc="32" dirty="0">
                <a:latin typeface="Arial" panose="020B0604020202020204" pitchFamily="34" charset="0"/>
                <a:cs typeface="Arial" panose="020B0604020202020204" pitchFamily="34" charset="0"/>
              </a:rPr>
              <a:t> </a:t>
            </a:r>
            <a:r>
              <a:rPr lang="en-US" sz="1100" spc="-16" dirty="0">
                <a:latin typeface="Arial" panose="020B0604020202020204" pitchFamily="34" charset="0"/>
                <a:cs typeface="Arial" panose="020B0604020202020204" pitchFamily="34" charset="0"/>
              </a:rPr>
              <a:t>one</a:t>
            </a:r>
            <a:r>
              <a:rPr lang="en-US" sz="1100" spc="-11" dirty="0">
                <a:latin typeface="Arial" panose="020B0604020202020204" pitchFamily="34" charset="0"/>
                <a:cs typeface="Arial" panose="020B0604020202020204" pitchFamily="34" charset="0"/>
              </a:rPr>
              <a:t> of</a:t>
            </a:r>
            <a:r>
              <a:rPr lang="en-US" sz="1100" spc="-5" dirty="0">
                <a:latin typeface="Arial" panose="020B0604020202020204" pitchFamily="34" charset="0"/>
                <a:cs typeface="Arial" panose="020B0604020202020204" pitchFamily="34" charset="0"/>
              </a:rPr>
              <a:t> </a:t>
            </a:r>
            <a:r>
              <a:rPr lang="en-US" sz="1100" spc="-16" dirty="0">
                <a:latin typeface="Arial" panose="020B0604020202020204" pitchFamily="34" charset="0"/>
                <a:cs typeface="Arial" panose="020B0604020202020204" pitchFamily="34" charset="0"/>
              </a:rPr>
              <a:t>the</a:t>
            </a:r>
            <a:r>
              <a:rPr lang="en-US" sz="1100" spc="-5" dirty="0">
                <a:latin typeface="Arial" panose="020B0604020202020204" pitchFamily="34" charset="0"/>
                <a:cs typeface="Arial" panose="020B0604020202020204" pitchFamily="34" charset="0"/>
              </a:rPr>
              <a:t> </a:t>
            </a:r>
            <a:r>
              <a:rPr lang="en-US" sz="1100" spc="-11" dirty="0">
                <a:latin typeface="Arial" panose="020B0604020202020204" pitchFamily="34" charset="0"/>
                <a:cs typeface="Arial" panose="020B0604020202020204" pitchFamily="34" charset="0"/>
              </a:rPr>
              <a:t>fol</a:t>
            </a:r>
            <a:r>
              <a:rPr lang="en-US" sz="1100" spc="-21" dirty="0">
                <a:latin typeface="Arial" panose="020B0604020202020204" pitchFamily="34" charset="0"/>
                <a:cs typeface="Arial" panose="020B0604020202020204" pitchFamily="34" charset="0"/>
              </a:rPr>
              <a:t>l</a:t>
            </a:r>
            <a:r>
              <a:rPr lang="en-US" sz="1100" spc="-16" dirty="0">
                <a:latin typeface="Arial" panose="020B0604020202020204" pitchFamily="34" charset="0"/>
                <a:cs typeface="Arial" panose="020B0604020202020204" pitchFamily="34" charset="0"/>
              </a:rPr>
              <a:t>owin</a:t>
            </a:r>
            <a:r>
              <a:rPr lang="en-US" sz="1100" spc="-32" dirty="0">
                <a:latin typeface="Arial" panose="020B0604020202020204" pitchFamily="34" charset="0"/>
                <a:cs typeface="Arial" panose="020B0604020202020204" pitchFamily="34" charset="0"/>
              </a:rPr>
              <a:t>g</a:t>
            </a:r>
            <a:r>
              <a:rPr lang="en-US" sz="1100" spc="-11" dirty="0">
                <a:latin typeface="Arial" panose="020B0604020202020204" pitchFamily="34" charset="0"/>
                <a:cs typeface="Arial" panose="020B0604020202020204" pitchFamily="34" charset="0"/>
              </a:rPr>
              <a:t>)</a:t>
            </a:r>
            <a:endParaRPr lang="en-US" sz="1100" dirty="0">
              <a:latin typeface="Arial" panose="020B0604020202020204" pitchFamily="34" charset="0"/>
              <a:cs typeface="Arial" panose="020B0604020202020204" pitchFamily="34" charset="0"/>
            </a:endParaRPr>
          </a:p>
          <a:p>
            <a:pPr marL="617558" lvl="1" indent="-361137">
              <a:lnSpc>
                <a:spcPct val="100000"/>
              </a:lnSpc>
              <a:spcBef>
                <a:spcPts val="0"/>
              </a:spcBef>
              <a:buClr>
                <a:srgbClr val="006600"/>
              </a:buClr>
              <a:buFont typeface="Arial"/>
              <a:buChar char="•"/>
              <a:tabLst>
                <a:tab pos="618229" algn="l"/>
              </a:tabLst>
            </a:pPr>
            <a:r>
              <a:rPr lang="en-US" sz="1100" i="1" spc="-16" dirty="0">
                <a:latin typeface="Arial" panose="020B0604020202020204" pitchFamily="34" charset="0"/>
                <a:cs typeface="Arial" panose="020B0604020202020204" pitchFamily="34" charset="0"/>
              </a:rPr>
              <a:t>Hi</a:t>
            </a:r>
            <a:r>
              <a:rPr lang="en-US" sz="1100" i="1" spc="-21" dirty="0">
                <a:latin typeface="Arial" panose="020B0604020202020204" pitchFamily="34" charset="0"/>
                <a:cs typeface="Arial" panose="020B0604020202020204" pitchFamily="34" charset="0"/>
              </a:rPr>
              <a:t>s</a:t>
            </a:r>
            <a:r>
              <a:rPr lang="en-US" sz="1100" i="1" spc="-26" dirty="0">
                <a:latin typeface="Arial" panose="020B0604020202020204" pitchFamily="34" charset="0"/>
                <a:cs typeface="Arial" panose="020B0604020202020204" pitchFamily="34" charset="0"/>
              </a:rPr>
              <a:t>p</a:t>
            </a:r>
            <a:r>
              <a:rPr lang="en-US" sz="1100" i="1" spc="-16" dirty="0">
                <a:latin typeface="Arial" panose="020B0604020202020204" pitchFamily="34" charset="0"/>
                <a:cs typeface="Arial" panose="020B0604020202020204" pitchFamily="34" charset="0"/>
              </a:rPr>
              <a:t>an</a:t>
            </a:r>
            <a:r>
              <a:rPr lang="en-US" sz="1100" i="1" spc="-21" dirty="0">
                <a:latin typeface="Arial" panose="020B0604020202020204" pitchFamily="34" charset="0"/>
                <a:cs typeface="Arial" panose="020B0604020202020204" pitchFamily="34" charset="0"/>
              </a:rPr>
              <a:t>i</a:t>
            </a:r>
            <a:r>
              <a:rPr lang="en-US" sz="1100" i="1" spc="-11" dirty="0">
                <a:latin typeface="Arial" panose="020B0604020202020204" pitchFamily="34" charset="0"/>
                <a:cs typeface="Arial" panose="020B0604020202020204" pitchFamily="34" charset="0"/>
              </a:rPr>
              <a:t>c</a:t>
            </a:r>
            <a:r>
              <a:rPr lang="en-US" sz="1100" i="1" spc="21" dirty="0">
                <a:latin typeface="Arial" panose="020B0604020202020204" pitchFamily="34" charset="0"/>
                <a:cs typeface="Arial" panose="020B0604020202020204" pitchFamily="34" charset="0"/>
              </a:rPr>
              <a:t> </a:t>
            </a:r>
            <a:r>
              <a:rPr lang="en-US" sz="1100" i="1" spc="-11" dirty="0">
                <a:latin typeface="Arial" panose="020B0604020202020204" pitchFamily="34" charset="0"/>
                <a:cs typeface="Arial" panose="020B0604020202020204" pitchFamily="34" charset="0"/>
              </a:rPr>
              <a:t>or Lat</a:t>
            </a:r>
            <a:r>
              <a:rPr lang="en-US" sz="1100" i="1" spc="-21"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no</a:t>
            </a:r>
            <a:endParaRPr lang="en-US" sz="1100" dirty="0">
              <a:latin typeface="Arial" panose="020B0604020202020204" pitchFamily="34" charset="0"/>
              <a:cs typeface="Arial" panose="020B0604020202020204" pitchFamily="34" charset="0"/>
            </a:endParaRPr>
          </a:p>
          <a:p>
            <a:pPr marL="617558" lvl="1" indent="-361137">
              <a:lnSpc>
                <a:spcPct val="100000"/>
              </a:lnSpc>
              <a:spcBef>
                <a:spcPts val="0"/>
              </a:spcBef>
              <a:buClr>
                <a:srgbClr val="006600"/>
              </a:buClr>
              <a:buFont typeface="Arial"/>
              <a:buChar char="•"/>
              <a:tabLst>
                <a:tab pos="618229" algn="l"/>
              </a:tabLst>
            </a:pPr>
            <a:r>
              <a:rPr lang="en-US" sz="1100" i="1" spc="-21" dirty="0">
                <a:latin typeface="Arial" panose="020B0604020202020204" pitchFamily="34" charset="0"/>
                <a:cs typeface="Arial" panose="020B0604020202020204" pitchFamily="34" charset="0"/>
              </a:rPr>
              <a:t>No</a:t>
            </a:r>
            <a:r>
              <a:rPr lang="en-US" sz="1100" i="1" spc="-11" dirty="0">
                <a:latin typeface="Arial" panose="020B0604020202020204" pitchFamily="34" charset="0"/>
                <a:cs typeface="Arial" panose="020B0604020202020204" pitchFamily="34" charset="0"/>
              </a:rPr>
              <a:t>t</a:t>
            </a:r>
            <a:r>
              <a:rPr lang="en-US" sz="1100" i="1" spc="-5" dirty="0">
                <a:latin typeface="Arial" panose="020B0604020202020204" pitchFamily="34" charset="0"/>
                <a:cs typeface="Arial" panose="020B0604020202020204" pitchFamily="34" charset="0"/>
              </a:rPr>
              <a:t> </a:t>
            </a:r>
            <a:r>
              <a:rPr lang="en-US" sz="1100" i="1" spc="-16" dirty="0">
                <a:latin typeface="Arial" panose="020B0604020202020204" pitchFamily="34" charset="0"/>
                <a:cs typeface="Arial" panose="020B0604020202020204" pitchFamily="34" charset="0"/>
              </a:rPr>
              <a:t>His</a:t>
            </a:r>
            <a:r>
              <a:rPr lang="en-US" sz="1100" i="1" spc="-26" dirty="0">
                <a:latin typeface="Arial" panose="020B0604020202020204" pitchFamily="34" charset="0"/>
                <a:cs typeface="Arial" panose="020B0604020202020204" pitchFamily="34" charset="0"/>
              </a:rPr>
              <a:t>p</a:t>
            </a:r>
            <a:r>
              <a:rPr lang="en-US" sz="1100" i="1" spc="-11" dirty="0">
                <a:latin typeface="Arial" panose="020B0604020202020204" pitchFamily="34" charset="0"/>
                <a:cs typeface="Arial" panose="020B0604020202020204" pitchFamily="34" charset="0"/>
              </a:rPr>
              <a:t>anic</a:t>
            </a:r>
            <a:r>
              <a:rPr lang="en-US" sz="1100" i="1" spc="16" dirty="0">
                <a:latin typeface="Arial" panose="020B0604020202020204" pitchFamily="34" charset="0"/>
                <a:cs typeface="Arial" panose="020B0604020202020204" pitchFamily="34" charset="0"/>
              </a:rPr>
              <a:t> </a:t>
            </a:r>
            <a:r>
              <a:rPr lang="en-US" sz="1100" i="1" spc="-11" dirty="0">
                <a:latin typeface="Arial" panose="020B0604020202020204" pitchFamily="34" charset="0"/>
                <a:cs typeface="Arial" panose="020B0604020202020204" pitchFamily="34" charset="0"/>
              </a:rPr>
              <a:t>or</a:t>
            </a:r>
            <a:r>
              <a:rPr lang="en-US" sz="1100" i="1" spc="-5" dirty="0">
                <a:latin typeface="Arial" panose="020B0604020202020204" pitchFamily="34" charset="0"/>
                <a:cs typeface="Arial" panose="020B0604020202020204" pitchFamily="34" charset="0"/>
              </a:rPr>
              <a:t> </a:t>
            </a:r>
            <a:r>
              <a:rPr lang="en-US" sz="1100" i="1" spc="-11" dirty="0">
                <a:latin typeface="Arial" panose="020B0604020202020204" pitchFamily="34" charset="0"/>
                <a:cs typeface="Arial" panose="020B0604020202020204" pitchFamily="34" charset="0"/>
              </a:rPr>
              <a:t>Lat</a:t>
            </a:r>
            <a:r>
              <a:rPr lang="en-US" sz="1100" i="1" spc="-21"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no</a:t>
            </a:r>
            <a:endParaRPr lang="en-US" sz="1100" dirty="0">
              <a:latin typeface="Arial" panose="020B0604020202020204" pitchFamily="34" charset="0"/>
              <a:cs typeface="Arial" panose="020B0604020202020204" pitchFamily="34" charset="0"/>
            </a:endParaRPr>
          </a:p>
          <a:p>
            <a:pPr eaLnBrk="1" hangingPunct="1">
              <a:lnSpc>
                <a:spcPct val="100000"/>
              </a:lnSpc>
              <a:spcBef>
                <a:spcPts val="0"/>
              </a:spcBef>
              <a:buClr>
                <a:schemeClr val="tx1"/>
              </a:buClr>
              <a:buFont typeface="Wingdings" panose="05000000000000000000" pitchFamily="2" charset="2"/>
              <a:buChar char="§"/>
            </a:pPr>
            <a:endParaRPr lang="en-US" altLang="en-US" sz="1100" dirty="0">
              <a:latin typeface="Arial" panose="020B0604020202020204" pitchFamily="34" charset="0"/>
              <a:cs typeface="Arial" panose="020B0604020202020204" pitchFamily="34" charset="0"/>
            </a:endParaRPr>
          </a:p>
          <a:p>
            <a:pPr marL="446387" indent="-432962">
              <a:lnSpc>
                <a:spcPct val="100000"/>
              </a:lnSpc>
              <a:spcBef>
                <a:spcPts val="0"/>
              </a:spcBef>
              <a:buFont typeface="Verdana"/>
              <a:buAutoNum type="arabicPeriod" startAt="2"/>
              <a:tabLst>
                <a:tab pos="447057" algn="l"/>
              </a:tabLst>
            </a:pPr>
            <a:r>
              <a:rPr lang="en-US" sz="1100" spc="-21" dirty="0">
                <a:latin typeface="Arial" panose="020B0604020202020204" pitchFamily="34" charset="0"/>
                <a:cs typeface="Arial" panose="020B0604020202020204" pitchFamily="34" charset="0"/>
              </a:rPr>
              <a:t>Rac</a:t>
            </a:r>
            <a:r>
              <a:rPr lang="en-US" sz="1100" spc="-16" dirty="0">
                <a:latin typeface="Arial" panose="020B0604020202020204" pitchFamily="34" charset="0"/>
                <a:cs typeface="Arial" panose="020B0604020202020204" pitchFamily="34" charset="0"/>
              </a:rPr>
              <a:t>e</a:t>
            </a:r>
            <a:r>
              <a:rPr lang="en-US" sz="1100" dirty="0">
                <a:latin typeface="Arial" panose="020B0604020202020204" pitchFamily="34" charset="0"/>
                <a:cs typeface="Arial" panose="020B0604020202020204" pitchFamily="34" charset="0"/>
              </a:rPr>
              <a:t> </a:t>
            </a:r>
            <a:r>
              <a:rPr lang="en-US" sz="1100" spc="-5" dirty="0">
                <a:latin typeface="Arial" panose="020B0604020202020204" pitchFamily="34" charset="0"/>
                <a:cs typeface="Arial" panose="020B0604020202020204" pitchFamily="34" charset="0"/>
              </a:rPr>
              <a:t>(</a:t>
            </a:r>
            <a:r>
              <a:rPr lang="en-US" sz="1100" spc="-16" dirty="0">
                <a:latin typeface="Arial" panose="020B0604020202020204" pitchFamily="34" charset="0"/>
                <a:cs typeface="Arial" panose="020B0604020202020204" pitchFamily="34" charset="0"/>
              </a:rPr>
              <a:t>one</a:t>
            </a:r>
            <a:r>
              <a:rPr lang="en-US" sz="1100" dirty="0">
                <a:latin typeface="Arial" panose="020B0604020202020204" pitchFamily="34" charset="0"/>
                <a:cs typeface="Arial" panose="020B0604020202020204" pitchFamily="34" charset="0"/>
              </a:rPr>
              <a:t> </a:t>
            </a:r>
            <a:r>
              <a:rPr lang="en-US" sz="1100" spc="-11" dirty="0">
                <a:latin typeface="Arial" panose="020B0604020202020204" pitchFamily="34" charset="0"/>
                <a:cs typeface="Arial" panose="020B0604020202020204" pitchFamily="34" charset="0"/>
              </a:rPr>
              <a:t>or </a:t>
            </a:r>
            <a:r>
              <a:rPr lang="en-US" sz="1100" spc="-16" dirty="0">
                <a:latin typeface="Arial" panose="020B0604020202020204" pitchFamily="34" charset="0"/>
                <a:cs typeface="Arial" panose="020B0604020202020204" pitchFamily="34" charset="0"/>
              </a:rPr>
              <a:t>more</a:t>
            </a:r>
            <a:r>
              <a:rPr lang="en-US" sz="1100" dirty="0">
                <a:latin typeface="Arial" panose="020B0604020202020204" pitchFamily="34" charset="0"/>
                <a:cs typeface="Arial" panose="020B0604020202020204" pitchFamily="34" charset="0"/>
              </a:rPr>
              <a:t> </a:t>
            </a:r>
            <a:r>
              <a:rPr lang="en-US" sz="1100" spc="-11" dirty="0">
                <a:latin typeface="Arial" panose="020B0604020202020204" pitchFamily="34" charset="0"/>
                <a:cs typeface="Arial" panose="020B0604020202020204" pitchFamily="34" charset="0"/>
              </a:rPr>
              <a:t>of</a:t>
            </a:r>
            <a:r>
              <a:rPr lang="en-US" sz="1100" dirty="0">
                <a:latin typeface="Arial" panose="020B0604020202020204" pitchFamily="34" charset="0"/>
                <a:cs typeface="Arial" panose="020B0604020202020204" pitchFamily="34" charset="0"/>
              </a:rPr>
              <a:t> </a:t>
            </a:r>
            <a:r>
              <a:rPr lang="en-US" sz="1100" spc="-21" dirty="0">
                <a:latin typeface="Arial" panose="020B0604020202020204" pitchFamily="34" charset="0"/>
                <a:cs typeface="Arial" panose="020B0604020202020204" pitchFamily="34" charset="0"/>
              </a:rPr>
              <a:t>t</a:t>
            </a:r>
            <a:r>
              <a:rPr lang="en-US" sz="1100" spc="-16" dirty="0">
                <a:latin typeface="Arial" panose="020B0604020202020204" pitchFamily="34" charset="0"/>
                <a:cs typeface="Arial" panose="020B0604020202020204" pitchFamily="34" charset="0"/>
              </a:rPr>
              <a:t>he</a:t>
            </a:r>
            <a:r>
              <a:rPr lang="en-US" sz="1100" spc="-5" dirty="0">
                <a:latin typeface="Arial" panose="020B0604020202020204" pitchFamily="34" charset="0"/>
                <a:cs typeface="Arial" panose="020B0604020202020204" pitchFamily="34" charset="0"/>
              </a:rPr>
              <a:t> f</a:t>
            </a:r>
            <a:r>
              <a:rPr lang="en-US" sz="1100" spc="-11" dirty="0">
                <a:latin typeface="Arial" panose="020B0604020202020204" pitchFamily="34" charset="0"/>
                <a:cs typeface="Arial" panose="020B0604020202020204" pitchFamily="34" charset="0"/>
              </a:rPr>
              <a:t>ollowing)</a:t>
            </a:r>
            <a:endParaRPr lang="en-US" sz="1100" dirty="0">
              <a:latin typeface="Arial" panose="020B0604020202020204" pitchFamily="34" charset="0"/>
              <a:cs typeface="Arial" panose="020B0604020202020204" pitchFamily="34" charset="0"/>
            </a:endParaRPr>
          </a:p>
          <a:p>
            <a:pPr marL="617558" lvl="1" indent="-361137">
              <a:lnSpc>
                <a:spcPct val="100000"/>
              </a:lnSpc>
              <a:spcBef>
                <a:spcPts val="0"/>
              </a:spcBef>
              <a:buClr>
                <a:srgbClr val="006600"/>
              </a:buClr>
              <a:buFont typeface="Arial"/>
              <a:buChar char="•"/>
              <a:tabLst>
                <a:tab pos="618229" algn="l"/>
              </a:tabLst>
            </a:pPr>
            <a:r>
              <a:rPr lang="en-US" sz="1100" i="1" spc="-16" dirty="0">
                <a:latin typeface="Arial" panose="020B0604020202020204" pitchFamily="34" charset="0"/>
                <a:cs typeface="Arial" panose="020B0604020202020204" pitchFamily="34" charset="0"/>
              </a:rPr>
              <a:t>Amer</a:t>
            </a:r>
            <a:r>
              <a:rPr lang="en-US" sz="1100" i="1" spc="-21"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can</a:t>
            </a:r>
            <a:r>
              <a:rPr lang="en-US" sz="1100" i="1" spc="21" dirty="0">
                <a:latin typeface="Arial" panose="020B0604020202020204" pitchFamily="34" charset="0"/>
                <a:cs typeface="Arial" panose="020B0604020202020204" pitchFamily="34" charset="0"/>
              </a:rPr>
              <a:t> </a:t>
            </a:r>
            <a:r>
              <a:rPr lang="en-US" sz="1100" i="1" spc="-16" dirty="0">
                <a:latin typeface="Arial" panose="020B0604020202020204" pitchFamily="34" charset="0"/>
                <a:cs typeface="Arial" panose="020B0604020202020204" pitchFamily="34" charset="0"/>
              </a:rPr>
              <a:t>Ind</a:t>
            </a:r>
            <a:r>
              <a:rPr lang="en-US" sz="1100" i="1" spc="-26"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an</a:t>
            </a:r>
            <a:r>
              <a:rPr lang="en-US" sz="1100" i="1" spc="-5" dirty="0">
                <a:latin typeface="Arial" panose="020B0604020202020204" pitchFamily="34" charset="0"/>
                <a:cs typeface="Arial" panose="020B0604020202020204" pitchFamily="34" charset="0"/>
              </a:rPr>
              <a:t> </a:t>
            </a:r>
            <a:r>
              <a:rPr lang="en-US" sz="1100" i="1" spc="-11" dirty="0">
                <a:latin typeface="Arial" panose="020B0604020202020204" pitchFamily="34" charset="0"/>
                <a:cs typeface="Arial" panose="020B0604020202020204" pitchFamily="34" charset="0"/>
              </a:rPr>
              <a:t>or</a:t>
            </a:r>
            <a:r>
              <a:rPr lang="en-US" sz="1100" i="1" spc="-5" dirty="0">
                <a:latin typeface="Arial" panose="020B0604020202020204" pitchFamily="34" charset="0"/>
                <a:cs typeface="Arial" panose="020B0604020202020204" pitchFamily="34" charset="0"/>
              </a:rPr>
              <a:t> </a:t>
            </a:r>
            <a:r>
              <a:rPr lang="en-US" sz="1100" i="1" spc="-11" dirty="0">
                <a:latin typeface="Arial" panose="020B0604020202020204" pitchFamily="34" charset="0"/>
                <a:cs typeface="Arial" panose="020B0604020202020204" pitchFamily="34" charset="0"/>
              </a:rPr>
              <a:t>Ala</a:t>
            </a:r>
            <a:r>
              <a:rPr lang="en-US" sz="1100" i="1" spc="-21" dirty="0">
                <a:latin typeface="Arial" panose="020B0604020202020204" pitchFamily="34" charset="0"/>
                <a:cs typeface="Arial" panose="020B0604020202020204" pitchFamily="34" charset="0"/>
              </a:rPr>
              <a:t>s</a:t>
            </a:r>
            <a:r>
              <a:rPr lang="en-US" sz="1100" i="1" spc="-16" dirty="0">
                <a:latin typeface="Arial" panose="020B0604020202020204" pitchFamily="34" charset="0"/>
                <a:cs typeface="Arial" panose="020B0604020202020204" pitchFamily="34" charset="0"/>
              </a:rPr>
              <a:t>kan</a:t>
            </a:r>
            <a:r>
              <a:rPr lang="en-US" sz="1100" i="1" spc="5" dirty="0">
                <a:latin typeface="Arial" panose="020B0604020202020204" pitchFamily="34" charset="0"/>
                <a:cs typeface="Arial" panose="020B0604020202020204" pitchFamily="34" charset="0"/>
              </a:rPr>
              <a:t> </a:t>
            </a:r>
            <a:r>
              <a:rPr lang="en-US" sz="1100" i="1" spc="-16" dirty="0">
                <a:latin typeface="Arial" panose="020B0604020202020204" pitchFamily="34" charset="0"/>
                <a:cs typeface="Arial" panose="020B0604020202020204" pitchFamily="34" charset="0"/>
              </a:rPr>
              <a:t>Nat</a:t>
            </a:r>
            <a:r>
              <a:rPr lang="en-US" sz="1100" i="1" spc="-21"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ve</a:t>
            </a:r>
            <a:endParaRPr lang="en-US" sz="1100" dirty="0">
              <a:latin typeface="Arial" panose="020B0604020202020204" pitchFamily="34" charset="0"/>
              <a:cs typeface="Arial" panose="020B0604020202020204" pitchFamily="34" charset="0"/>
            </a:endParaRPr>
          </a:p>
          <a:p>
            <a:pPr marL="617558" lvl="1" indent="-361137">
              <a:lnSpc>
                <a:spcPct val="100000"/>
              </a:lnSpc>
              <a:spcBef>
                <a:spcPts val="0"/>
              </a:spcBef>
              <a:buClr>
                <a:srgbClr val="006600"/>
              </a:buClr>
              <a:buFont typeface="Arial"/>
              <a:buChar char="•"/>
              <a:tabLst>
                <a:tab pos="618229" algn="l"/>
              </a:tabLst>
            </a:pPr>
            <a:r>
              <a:rPr lang="en-US" sz="1100" i="1" spc="-16" dirty="0">
                <a:latin typeface="Arial" panose="020B0604020202020204" pitchFamily="34" charset="0"/>
                <a:cs typeface="Arial" panose="020B0604020202020204" pitchFamily="34" charset="0"/>
              </a:rPr>
              <a:t>As</a:t>
            </a:r>
            <a:r>
              <a:rPr lang="en-US" sz="1100" i="1" spc="-21"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an</a:t>
            </a:r>
            <a:endParaRPr lang="en-US" sz="1100" dirty="0">
              <a:latin typeface="Arial" panose="020B0604020202020204" pitchFamily="34" charset="0"/>
              <a:cs typeface="Arial" panose="020B0604020202020204" pitchFamily="34" charset="0"/>
            </a:endParaRPr>
          </a:p>
          <a:p>
            <a:pPr marL="617558" lvl="1" indent="-361137">
              <a:lnSpc>
                <a:spcPct val="100000"/>
              </a:lnSpc>
              <a:spcBef>
                <a:spcPts val="0"/>
              </a:spcBef>
              <a:buClr>
                <a:srgbClr val="006600"/>
              </a:buClr>
              <a:buFont typeface="Arial"/>
              <a:buChar char="•"/>
              <a:tabLst>
                <a:tab pos="618229" algn="l"/>
              </a:tabLst>
            </a:pPr>
            <a:r>
              <a:rPr lang="en-US" sz="1100" i="1" spc="-16" dirty="0">
                <a:latin typeface="Arial" panose="020B0604020202020204" pitchFamily="34" charset="0"/>
                <a:cs typeface="Arial" panose="020B0604020202020204" pitchFamily="34" charset="0"/>
              </a:rPr>
              <a:t>B</a:t>
            </a:r>
            <a:r>
              <a:rPr lang="en-US" sz="1100" i="1" spc="-21" dirty="0">
                <a:latin typeface="Arial" panose="020B0604020202020204" pitchFamily="34" charset="0"/>
                <a:cs typeface="Arial" panose="020B0604020202020204" pitchFamily="34" charset="0"/>
              </a:rPr>
              <a:t>l</a:t>
            </a:r>
            <a:r>
              <a:rPr lang="en-US" sz="1100" i="1" spc="-16" dirty="0">
                <a:latin typeface="Arial" panose="020B0604020202020204" pitchFamily="34" charset="0"/>
                <a:cs typeface="Arial" panose="020B0604020202020204" pitchFamily="34" charset="0"/>
              </a:rPr>
              <a:t>ack</a:t>
            </a:r>
            <a:r>
              <a:rPr lang="en-US" sz="1100" i="1" spc="-5" dirty="0">
                <a:latin typeface="Arial" panose="020B0604020202020204" pitchFamily="34" charset="0"/>
                <a:cs typeface="Arial" panose="020B0604020202020204" pitchFamily="34" charset="0"/>
              </a:rPr>
              <a:t> </a:t>
            </a:r>
            <a:r>
              <a:rPr lang="en-US" sz="1100" i="1" spc="-11" dirty="0">
                <a:latin typeface="Arial" panose="020B0604020202020204" pitchFamily="34" charset="0"/>
                <a:cs typeface="Arial" panose="020B0604020202020204" pitchFamily="34" charset="0"/>
              </a:rPr>
              <a:t>or</a:t>
            </a:r>
            <a:r>
              <a:rPr lang="en-US" sz="1100" i="1" spc="-5" dirty="0">
                <a:latin typeface="Arial" panose="020B0604020202020204" pitchFamily="34" charset="0"/>
                <a:cs typeface="Arial" panose="020B0604020202020204" pitchFamily="34" charset="0"/>
              </a:rPr>
              <a:t> </a:t>
            </a:r>
            <a:r>
              <a:rPr lang="en-US" sz="1100" i="1" spc="-16" dirty="0">
                <a:latin typeface="Arial" panose="020B0604020202020204" pitchFamily="34" charset="0"/>
                <a:cs typeface="Arial" panose="020B0604020202020204" pitchFamily="34" charset="0"/>
              </a:rPr>
              <a:t>A</a:t>
            </a:r>
            <a:r>
              <a:rPr lang="en-US" sz="1100" i="1" spc="-5" dirty="0">
                <a:latin typeface="Arial" panose="020B0604020202020204" pitchFamily="34" charset="0"/>
                <a:cs typeface="Arial" panose="020B0604020202020204" pitchFamily="34" charset="0"/>
              </a:rPr>
              <a:t>f</a:t>
            </a:r>
            <a:r>
              <a:rPr lang="en-US" sz="1100" i="1" spc="-11" dirty="0">
                <a:latin typeface="Arial" panose="020B0604020202020204" pitchFamily="34" charset="0"/>
                <a:cs typeface="Arial" panose="020B0604020202020204" pitchFamily="34" charset="0"/>
              </a:rPr>
              <a:t>r</a:t>
            </a:r>
            <a:r>
              <a:rPr lang="en-US" sz="1100" i="1" spc="-26"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can</a:t>
            </a:r>
            <a:r>
              <a:rPr lang="en-US" sz="1100" i="1" spc="-5" dirty="0">
                <a:latin typeface="Arial" panose="020B0604020202020204" pitchFamily="34" charset="0"/>
                <a:cs typeface="Arial" panose="020B0604020202020204" pitchFamily="34" charset="0"/>
              </a:rPr>
              <a:t> </a:t>
            </a:r>
            <a:r>
              <a:rPr lang="en-US" sz="1100" i="1" spc="-16" dirty="0">
                <a:latin typeface="Arial" panose="020B0604020202020204" pitchFamily="34" charset="0"/>
                <a:cs typeface="Arial" panose="020B0604020202020204" pitchFamily="34" charset="0"/>
              </a:rPr>
              <a:t>Amer</a:t>
            </a:r>
            <a:r>
              <a:rPr lang="en-US" sz="1100" i="1" spc="-21"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can</a:t>
            </a:r>
            <a:endParaRPr lang="en-US" sz="1100" dirty="0">
              <a:latin typeface="Arial" panose="020B0604020202020204" pitchFamily="34" charset="0"/>
              <a:cs typeface="Arial" panose="020B0604020202020204" pitchFamily="34" charset="0"/>
            </a:endParaRPr>
          </a:p>
          <a:p>
            <a:pPr marL="617558" lvl="1" indent="-361137">
              <a:lnSpc>
                <a:spcPct val="100000"/>
              </a:lnSpc>
              <a:spcBef>
                <a:spcPts val="0"/>
              </a:spcBef>
              <a:buClr>
                <a:srgbClr val="006600"/>
              </a:buClr>
              <a:buFont typeface="Arial"/>
              <a:buChar char="•"/>
              <a:tabLst>
                <a:tab pos="618229" algn="l"/>
              </a:tabLst>
            </a:pPr>
            <a:r>
              <a:rPr lang="en-US" sz="1100" i="1" spc="-16" dirty="0">
                <a:latin typeface="Arial" panose="020B0604020202020204" pitchFamily="34" charset="0"/>
                <a:cs typeface="Arial" panose="020B0604020202020204" pitchFamily="34" charset="0"/>
              </a:rPr>
              <a:t>Nat</a:t>
            </a:r>
            <a:r>
              <a:rPr lang="en-US" sz="1100" i="1" spc="-21"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ve</a:t>
            </a:r>
            <a:r>
              <a:rPr lang="en-US" sz="1100" i="1" spc="32" dirty="0">
                <a:latin typeface="Arial" panose="020B0604020202020204" pitchFamily="34" charset="0"/>
                <a:cs typeface="Arial" panose="020B0604020202020204" pitchFamily="34" charset="0"/>
              </a:rPr>
              <a:t> </a:t>
            </a:r>
            <a:r>
              <a:rPr lang="en-US" sz="1100" i="1" spc="-21" dirty="0">
                <a:latin typeface="Arial" panose="020B0604020202020204" pitchFamily="34" charset="0"/>
                <a:cs typeface="Arial" panose="020B0604020202020204" pitchFamily="34" charset="0"/>
              </a:rPr>
              <a:t>Hawaiia</a:t>
            </a:r>
            <a:r>
              <a:rPr lang="en-US" sz="1100" i="1" spc="-16" dirty="0">
                <a:latin typeface="Arial" panose="020B0604020202020204" pitchFamily="34" charset="0"/>
                <a:cs typeface="Arial" panose="020B0604020202020204" pitchFamily="34" charset="0"/>
              </a:rPr>
              <a:t>n</a:t>
            </a:r>
            <a:r>
              <a:rPr lang="en-US" sz="1100" i="1" spc="11" dirty="0">
                <a:latin typeface="Arial" panose="020B0604020202020204" pitchFamily="34" charset="0"/>
                <a:cs typeface="Arial" panose="020B0604020202020204" pitchFamily="34" charset="0"/>
              </a:rPr>
              <a:t> </a:t>
            </a:r>
            <a:r>
              <a:rPr lang="en-US" sz="1100" i="1" spc="-11" dirty="0">
                <a:latin typeface="Arial" panose="020B0604020202020204" pitchFamily="34" charset="0"/>
                <a:cs typeface="Arial" panose="020B0604020202020204" pitchFamily="34" charset="0"/>
              </a:rPr>
              <a:t>or</a:t>
            </a:r>
            <a:r>
              <a:rPr lang="en-US" sz="1100" i="1" spc="-16" dirty="0">
                <a:latin typeface="Arial" panose="020B0604020202020204" pitchFamily="34" charset="0"/>
                <a:cs typeface="Arial" panose="020B0604020202020204" pitchFamily="34" charset="0"/>
              </a:rPr>
              <a:t> </a:t>
            </a:r>
            <a:r>
              <a:rPr lang="en-US" sz="1100" i="1" spc="-21" dirty="0">
                <a:latin typeface="Arial" panose="020B0604020202020204" pitchFamily="34" charset="0"/>
                <a:cs typeface="Arial" panose="020B0604020202020204" pitchFamily="34" charset="0"/>
              </a:rPr>
              <a:t>Ot</a:t>
            </a:r>
            <a:r>
              <a:rPr lang="en-US" sz="1100" i="1" spc="-16" dirty="0">
                <a:latin typeface="Arial" panose="020B0604020202020204" pitchFamily="34" charset="0"/>
                <a:cs typeface="Arial" panose="020B0604020202020204" pitchFamily="34" charset="0"/>
              </a:rPr>
              <a:t>her</a:t>
            </a:r>
            <a:r>
              <a:rPr lang="en-US" sz="1100" i="1" spc="26" dirty="0">
                <a:latin typeface="Arial" panose="020B0604020202020204" pitchFamily="34" charset="0"/>
                <a:cs typeface="Arial" panose="020B0604020202020204" pitchFamily="34" charset="0"/>
              </a:rPr>
              <a:t> </a:t>
            </a:r>
            <a:r>
              <a:rPr lang="en-US" sz="1100" i="1" spc="-16" dirty="0">
                <a:latin typeface="Arial" panose="020B0604020202020204" pitchFamily="34" charset="0"/>
                <a:cs typeface="Arial" panose="020B0604020202020204" pitchFamily="34" charset="0"/>
              </a:rPr>
              <a:t>Pacifi</a:t>
            </a:r>
            <a:r>
              <a:rPr lang="en-US" sz="1100" i="1" spc="-11" dirty="0">
                <a:latin typeface="Arial" panose="020B0604020202020204" pitchFamily="34" charset="0"/>
                <a:cs typeface="Arial" panose="020B0604020202020204" pitchFamily="34" charset="0"/>
              </a:rPr>
              <a:t>c</a:t>
            </a:r>
            <a:r>
              <a:rPr lang="en-US" sz="1100" i="1" spc="5" dirty="0">
                <a:latin typeface="Arial" panose="020B0604020202020204" pitchFamily="34" charset="0"/>
                <a:cs typeface="Arial" panose="020B0604020202020204" pitchFamily="34" charset="0"/>
              </a:rPr>
              <a:t> </a:t>
            </a:r>
            <a:r>
              <a:rPr lang="en-US" sz="1100" i="1" spc="-11" dirty="0">
                <a:latin typeface="Arial" panose="020B0604020202020204" pitchFamily="34" charset="0"/>
                <a:cs typeface="Arial" panose="020B0604020202020204" pitchFamily="34" charset="0"/>
              </a:rPr>
              <a:t>Is</a:t>
            </a:r>
            <a:r>
              <a:rPr lang="en-US" sz="1100" i="1" spc="-21" dirty="0">
                <a:latin typeface="Arial" panose="020B0604020202020204" pitchFamily="34" charset="0"/>
                <a:cs typeface="Arial" panose="020B0604020202020204" pitchFamily="34" charset="0"/>
              </a:rPr>
              <a:t>l</a:t>
            </a:r>
            <a:r>
              <a:rPr lang="en-US" sz="1100" i="1" spc="-16" dirty="0">
                <a:latin typeface="Arial" panose="020B0604020202020204" pitchFamily="34" charset="0"/>
                <a:cs typeface="Arial" panose="020B0604020202020204" pitchFamily="34" charset="0"/>
              </a:rPr>
              <a:t>and</a:t>
            </a:r>
            <a:r>
              <a:rPr lang="en-US" sz="1100" i="1" spc="-26" dirty="0">
                <a:latin typeface="Arial" panose="020B0604020202020204" pitchFamily="34" charset="0"/>
                <a:cs typeface="Arial" panose="020B0604020202020204" pitchFamily="34" charset="0"/>
              </a:rPr>
              <a:t>e</a:t>
            </a:r>
            <a:r>
              <a:rPr lang="en-US" sz="1100" i="1" spc="-11" dirty="0">
                <a:latin typeface="Arial" panose="020B0604020202020204" pitchFamily="34" charset="0"/>
                <a:cs typeface="Arial" panose="020B0604020202020204" pitchFamily="34" charset="0"/>
              </a:rPr>
              <a:t>r</a:t>
            </a:r>
          </a:p>
          <a:p>
            <a:pPr marL="617558" lvl="1" indent="-361137">
              <a:lnSpc>
                <a:spcPct val="100000"/>
              </a:lnSpc>
              <a:spcBef>
                <a:spcPts val="0"/>
              </a:spcBef>
              <a:buClr>
                <a:srgbClr val="006600"/>
              </a:buClr>
              <a:buFont typeface="Arial"/>
              <a:buChar char="•"/>
              <a:tabLst>
                <a:tab pos="618229" algn="l"/>
              </a:tabLst>
            </a:pPr>
            <a:r>
              <a:rPr lang="en-US" sz="1100" i="1" spc="-11" dirty="0">
                <a:latin typeface="Arial" panose="020B0604020202020204" pitchFamily="34" charset="0"/>
                <a:cs typeface="Arial" panose="020B0604020202020204" pitchFamily="34" charset="0"/>
              </a:rPr>
              <a:t>White</a:t>
            </a:r>
            <a:endParaRPr lang="en-US" sz="1100" dirty="0">
              <a:latin typeface="Arial" panose="020B0604020202020204" pitchFamily="34" charset="0"/>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5DCE828F-E01B-4F35-8F7D-71BF2B471F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75B2637C-191C-47EB-8E30-53ED1177DF8B}" type="slidenum">
              <a:rPr lang="en-US" altLang="en-US">
                <a:solidFill>
                  <a:prstClr val="black"/>
                </a:solidFill>
              </a:rPr>
              <a:pPr defTabSz="483263">
                <a:defRPr/>
              </a:pPr>
              <a:t>23</a:t>
            </a:fld>
            <a:endParaRPr lang="en-US" altLang="en-US">
              <a:solidFill>
                <a:prstClr val="black"/>
              </a:solidFill>
            </a:endParaRPr>
          </a:p>
        </p:txBody>
      </p:sp>
      <p:sp>
        <p:nvSpPr>
          <p:cNvPr id="66563" name="Rectangle 2">
            <a:extLst>
              <a:ext uri="{FF2B5EF4-FFF2-40B4-BE49-F238E27FC236}">
                <a16:creationId xmlns:a16="http://schemas.microsoft.com/office/drawing/2014/main" id="{6CF0BA3D-8C68-4535-8A43-02C756CD83EB}"/>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8A190ABE-CF11-44E5-B2EF-9F8C0D01D7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In instances where racial/ethnic data is collected via online, provisions must be made for applicants/ participants to self-identify.  The ability to verify this data by some manner of signing a printout, etc., must be available. </a:t>
            </a:r>
          </a:p>
          <a:p>
            <a:pPr eaLnBrk="1" hangingPunct="1">
              <a:lnSpc>
                <a:spcPct val="80000"/>
              </a:lnSpc>
              <a:buClr>
                <a:schemeClr val="tx1"/>
              </a:buClr>
              <a:buFont typeface="Wingdings" panose="05000000000000000000" pitchFamily="2" charset="2"/>
              <a:buNone/>
            </a:pPr>
            <a:endParaRPr lang="en-US" altLang="en-US">
              <a:latin typeface="Arial" panose="020B0604020202020204" pitchFamily="34" charset="0"/>
              <a:cs typeface="Arial" panose="020B0604020202020204" pitchFamily="34" charset="0"/>
            </a:endParaRP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Data must be collected/retained by the service delivery point for each program as specified in the program regulations, instructions, and policies. </a:t>
            </a:r>
          </a:p>
          <a:p>
            <a:pPr eaLnBrk="1" hangingPunct="1">
              <a:lnSpc>
                <a:spcPct val="80000"/>
              </a:lnSpc>
              <a:buClr>
                <a:schemeClr val="tx1"/>
              </a:buClr>
              <a:buFont typeface="Wingdings" panose="05000000000000000000" pitchFamily="2" charset="2"/>
              <a:buNone/>
            </a:pPr>
            <a:endParaRPr lang="en-US" altLang="en-US">
              <a:latin typeface="Arial" panose="020B0604020202020204" pitchFamily="34" charset="0"/>
              <a:cs typeface="Arial" panose="020B0604020202020204" pitchFamily="34" charset="0"/>
            </a:endParaRP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Records must be maintained for 3 years + current yr.</a:t>
            </a:r>
          </a:p>
          <a:p>
            <a:pPr eaLnBrk="1" hangingPunct="1">
              <a:lnSpc>
                <a:spcPct val="80000"/>
              </a:lnSpc>
              <a:buClr>
                <a:schemeClr val="tx1"/>
              </a:buClr>
              <a:buFont typeface="Wingdings" panose="05000000000000000000" pitchFamily="2" charset="2"/>
              <a:buNone/>
            </a:pPr>
            <a:endParaRPr lang="en-US" altLang="en-US">
              <a:latin typeface="Arial" panose="020B0604020202020204" pitchFamily="34" charset="0"/>
              <a:cs typeface="Arial" panose="020B0604020202020204" pitchFamily="34" charset="0"/>
            </a:endParaRP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Make sure only the appropriate authorized individuals have access to the data</a:t>
            </a:r>
          </a:p>
          <a:p>
            <a:pPr eaLnBrk="1" hangingPunct="1">
              <a:lnSpc>
                <a:spcPct val="80000"/>
              </a:lnSpc>
              <a:buClr>
                <a:schemeClr val="tx1"/>
              </a:buClr>
              <a:buFont typeface="Wingdings" panose="05000000000000000000" pitchFamily="2" charset="2"/>
              <a:buNone/>
            </a:pPr>
            <a:endParaRPr lang="en-US" altLang="en-US">
              <a:latin typeface="Arial" panose="020B0604020202020204" pitchFamily="34" charset="0"/>
              <a:cs typeface="Arial" panose="020B0604020202020204" pitchFamily="34" charset="0"/>
            </a:endParaRP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Submitted, as requested to FNS</a:t>
            </a: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3A1ECEB-5C72-403F-AEDF-75B4C8625B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1AF46000-87ED-4278-A7FD-1000658C8FC7}" type="slidenum">
              <a:rPr lang="en-US" altLang="en-US">
                <a:solidFill>
                  <a:prstClr val="black"/>
                </a:solidFill>
              </a:rPr>
              <a:pPr defTabSz="483263">
                <a:defRPr/>
              </a:pPr>
              <a:t>24</a:t>
            </a:fld>
            <a:endParaRPr lang="en-US" altLang="en-US">
              <a:solidFill>
                <a:prstClr val="black"/>
              </a:solidFill>
            </a:endParaRPr>
          </a:p>
        </p:txBody>
      </p:sp>
      <p:sp>
        <p:nvSpPr>
          <p:cNvPr id="35843" name="Rectangle 2">
            <a:extLst>
              <a:ext uri="{FF2B5EF4-FFF2-40B4-BE49-F238E27FC236}">
                <a16:creationId xmlns:a16="http://schemas.microsoft.com/office/drawing/2014/main" id="{0142A94F-DC7A-4159-BB8D-88D41E6AA672}"/>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AB8DE7D6-FB96-47B3-90B1-B7BBF026CF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a:latin typeface="Arial" panose="020B0604020202020204" pitchFamily="34" charset="0"/>
                <a:cs typeface="Arial" panose="020B0604020202020204" pitchFamily="34" charset="0"/>
              </a:rPr>
              <a:t>In August of 2000, </a:t>
            </a:r>
            <a:r>
              <a:rPr lang="en-US" altLang="en-US" b="1">
                <a:latin typeface="Arial" panose="020B0604020202020204" pitchFamily="34" charset="0"/>
                <a:cs typeface="Arial" panose="020B0604020202020204" pitchFamily="34" charset="0"/>
              </a:rPr>
              <a:t>Enforcement of Title VI of the Civil Rights Act of 1964 </a:t>
            </a:r>
            <a:r>
              <a:rPr lang="en-US" altLang="en-US">
                <a:latin typeface="Arial" panose="020B0604020202020204" pitchFamily="34" charset="0"/>
                <a:cs typeface="Arial" panose="020B0604020202020204" pitchFamily="34" charset="0"/>
              </a:rPr>
              <a:t>was issued. It stated that individuals with Limited English Proficiency (LEP) or in other words individuals who do not speak English as their primary language and who have a limited ability to read, speak, write, or understand English) could not be discriminated against because of the language barrier.</a:t>
            </a:r>
          </a:p>
          <a:p>
            <a:pPr eaLnBrk="1" hangingPunct="1">
              <a:lnSpc>
                <a:spcPct val="90000"/>
              </a:lnSpc>
            </a:pPr>
            <a:r>
              <a:rPr lang="en-US" altLang="en-US">
                <a:latin typeface="Arial" panose="020B0604020202020204" pitchFamily="34" charset="0"/>
                <a:cs typeface="Arial" panose="020B0604020202020204" pitchFamily="34" charset="0"/>
              </a:rPr>
              <a:t>It is important that School Nutrition Programs provide outreach in other language.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B36AED57-2394-443D-B0A7-CB30880DD3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9C83B7A2-E6A0-42D5-9386-F83746D2B229}" type="slidenum">
              <a:rPr lang="en-US" altLang="en-US">
                <a:solidFill>
                  <a:prstClr val="black"/>
                </a:solidFill>
              </a:rPr>
              <a:pPr defTabSz="483263">
                <a:defRPr/>
              </a:pPr>
              <a:t>25</a:t>
            </a:fld>
            <a:endParaRPr lang="en-US" altLang="en-US">
              <a:solidFill>
                <a:prstClr val="black"/>
              </a:solidFill>
            </a:endParaRPr>
          </a:p>
        </p:txBody>
      </p:sp>
      <p:sp>
        <p:nvSpPr>
          <p:cNvPr id="37891" name="Rectangle 2">
            <a:extLst>
              <a:ext uri="{FF2B5EF4-FFF2-40B4-BE49-F238E27FC236}">
                <a16:creationId xmlns:a16="http://schemas.microsoft.com/office/drawing/2014/main" id="{0A90A758-29ED-4D99-ACC5-75D999B50F7A}"/>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4B644BB1-C760-462E-9278-689073D191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a:latin typeface="Arial" panose="020B0604020202020204" pitchFamily="34" charset="0"/>
                <a:cs typeface="Arial" panose="020B0604020202020204" pitchFamily="34" charset="0"/>
              </a:rPr>
              <a:t>Recipients of Federal financial assistance have a responsibility to take reasonable steps to assure meaningful access to the information and services they provide based on the following factors:  1) number or proportion of LEP persons eligible to be served by the program;  2) frequency with which LEP individuals come in contact with the program;  3) nature and importance of the program to people’s lives;  4) resources available to recipients and cost.  Explore the most cost effective means of delivering language serves to LEP recipients.</a:t>
            </a:r>
          </a:p>
          <a:p>
            <a:pPr eaLnBrk="1" hangingPunct="1"/>
            <a:endParaRPr lang="en-US" altLang="en-US" sz="1100">
              <a:latin typeface="Arial" panose="020B0604020202020204" pitchFamily="34" charset="0"/>
              <a:cs typeface="Arial" panose="020B0604020202020204" pitchFamily="34" charset="0"/>
            </a:endParaRPr>
          </a:p>
          <a:p>
            <a:pPr marL="316163" indent="-302738">
              <a:buFont typeface="Wingdings"/>
              <a:buChar char=""/>
              <a:tabLst>
                <a:tab pos="316834" algn="l"/>
              </a:tabLst>
            </a:pPr>
            <a:r>
              <a:rPr lang="en-US" sz="1100" spc="-16">
                <a:latin typeface="Arial" panose="020B0604020202020204" pitchFamily="34" charset="0"/>
                <a:cs typeface="Arial" panose="020B0604020202020204" pitchFamily="34" charset="0"/>
              </a:rPr>
              <a:t>Lan</a:t>
            </a:r>
            <a:r>
              <a:rPr lang="en-US" sz="1100" spc="-26">
                <a:latin typeface="Arial" panose="020B0604020202020204" pitchFamily="34" charset="0"/>
                <a:cs typeface="Arial" panose="020B0604020202020204" pitchFamily="34" charset="0"/>
              </a:rPr>
              <a:t>g</a:t>
            </a:r>
            <a:r>
              <a:rPr lang="en-US" sz="1100" spc="-16">
                <a:latin typeface="Arial" panose="020B0604020202020204" pitchFamily="34" charset="0"/>
                <a:cs typeface="Arial" panose="020B0604020202020204" pitchFamily="34" charset="0"/>
              </a:rPr>
              <a:t>ua</a:t>
            </a:r>
            <a:r>
              <a:rPr lang="en-US" sz="1100" spc="-26">
                <a:latin typeface="Arial" panose="020B0604020202020204" pitchFamily="34" charset="0"/>
                <a:cs typeface="Arial" panose="020B0604020202020204" pitchFamily="34" charset="0"/>
              </a:rPr>
              <a:t>g</a:t>
            </a:r>
            <a:r>
              <a:rPr lang="en-US" sz="1100" spc="-16">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 </a:t>
            </a:r>
            <a:r>
              <a:rPr lang="en-US" sz="1100" spc="-11">
                <a:latin typeface="Arial" panose="020B0604020202020204" pitchFamily="34" charset="0"/>
                <a:cs typeface="Arial" panose="020B0604020202020204" pitchFamily="34" charset="0"/>
              </a:rPr>
              <a:t>s</a:t>
            </a:r>
            <a:r>
              <a:rPr lang="en-US" sz="1100" spc="-26">
                <a:latin typeface="Arial" panose="020B0604020202020204" pitchFamily="34" charset="0"/>
                <a:cs typeface="Arial" panose="020B0604020202020204" pitchFamily="34" charset="0"/>
              </a:rPr>
              <a:t>e</a:t>
            </a:r>
            <a:r>
              <a:rPr lang="en-US" sz="1100" spc="-11">
                <a:latin typeface="Arial" panose="020B0604020202020204" pitchFamily="34" charset="0"/>
                <a:cs typeface="Arial" panose="020B0604020202020204" pitchFamily="34" charset="0"/>
              </a:rPr>
              <a:t>rv</a:t>
            </a:r>
            <a:r>
              <a:rPr lang="en-US" sz="1100">
                <a:latin typeface="Arial" panose="020B0604020202020204" pitchFamily="34" charset="0"/>
                <a:cs typeface="Arial" panose="020B0604020202020204" pitchFamily="34" charset="0"/>
              </a:rPr>
              <a:t>i</a:t>
            </a:r>
            <a:r>
              <a:rPr lang="en-US" sz="1100" spc="-11">
                <a:latin typeface="Arial" panose="020B0604020202020204" pitchFamily="34" charset="0"/>
                <a:cs typeface="Arial" panose="020B0604020202020204" pitchFamily="34" charset="0"/>
              </a:rPr>
              <a:t>c</a:t>
            </a:r>
            <a:r>
              <a:rPr lang="en-US" sz="1100" spc="-26">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s:</a:t>
            </a:r>
          </a:p>
          <a:p>
            <a:pPr marL="754495" lvl="1" indent="-377247">
              <a:buClr>
                <a:srgbClr val="515255"/>
              </a:buClr>
              <a:buFont typeface="Arial"/>
              <a:buChar char="•"/>
              <a:tabLst>
                <a:tab pos="755166" algn="l"/>
              </a:tabLst>
            </a:pPr>
            <a:r>
              <a:rPr lang="en-US" sz="1100">
                <a:latin typeface="Arial" panose="020B0604020202020204" pitchFamily="34" charset="0"/>
                <a:cs typeface="Arial" panose="020B0604020202020204" pitchFamily="34" charset="0"/>
              </a:rPr>
              <a:t>A</a:t>
            </a:r>
            <a:r>
              <a:rPr lang="en-US" sz="1100" spc="-11">
                <a:latin typeface="Arial" panose="020B0604020202020204" pitchFamily="34" charset="0"/>
                <a:cs typeface="Arial" panose="020B0604020202020204" pitchFamily="34" charset="0"/>
              </a:rPr>
              <a:t>p</a:t>
            </a:r>
            <a:r>
              <a:rPr lang="en-US" sz="1100">
                <a:latin typeface="Arial" panose="020B0604020202020204" pitchFamily="34" charset="0"/>
                <a:cs typeface="Arial" panose="020B0604020202020204" pitchFamily="34" charset="0"/>
              </a:rPr>
              <a:t>p</a:t>
            </a:r>
            <a:r>
              <a:rPr lang="en-US" sz="1100" spc="-16">
                <a:latin typeface="Arial" panose="020B0604020202020204" pitchFamily="34" charset="0"/>
                <a:cs typeface="Arial" panose="020B0604020202020204" pitchFamily="34" charset="0"/>
              </a:rPr>
              <a:t>l</a:t>
            </a:r>
            <a:r>
              <a:rPr lang="en-US" sz="1100" spc="-5">
                <a:latin typeface="Arial" panose="020B0604020202020204" pitchFamily="34" charset="0"/>
                <a:cs typeface="Arial" panose="020B0604020202020204" pitchFamily="34" charset="0"/>
              </a:rPr>
              <a:t>i</a:t>
            </a:r>
            <a:r>
              <a:rPr lang="en-US" sz="1100" spc="-11">
                <a:latin typeface="Arial" panose="020B0604020202020204" pitchFamily="34" charset="0"/>
                <a:cs typeface="Arial" panose="020B0604020202020204" pitchFamily="34" charset="0"/>
              </a:rPr>
              <a:t>c</a:t>
            </a:r>
            <a:r>
              <a:rPr lang="en-US" sz="1100">
                <a:latin typeface="Arial" panose="020B0604020202020204" pitchFamily="34" charset="0"/>
                <a:cs typeface="Arial" panose="020B0604020202020204" pitchFamily="34" charset="0"/>
              </a:rPr>
              <a:t>ants</a:t>
            </a:r>
            <a:r>
              <a:rPr lang="en-US" sz="1100" spc="-1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and</a:t>
            </a:r>
            <a:r>
              <a:rPr lang="en-US" sz="1100" spc="-32">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p</a:t>
            </a:r>
            <a:r>
              <a:rPr lang="en-US" sz="1100" spc="-11">
                <a:latin typeface="Arial" panose="020B0604020202020204" pitchFamily="34" charset="0"/>
                <a:cs typeface="Arial" panose="020B0604020202020204" pitchFamily="34" charset="0"/>
              </a:rPr>
              <a:t>a</a:t>
            </a:r>
            <a:r>
              <a:rPr lang="en-US" sz="1100">
                <a:latin typeface="Arial" panose="020B0604020202020204" pitchFamily="34" charset="0"/>
                <a:cs typeface="Arial" panose="020B0604020202020204" pitchFamily="34" charset="0"/>
              </a:rPr>
              <a:t>rt</a:t>
            </a:r>
            <a:r>
              <a:rPr lang="en-US" sz="1100" spc="-16">
                <a:latin typeface="Arial" panose="020B0604020202020204" pitchFamily="34" charset="0"/>
                <a:cs typeface="Arial" panose="020B0604020202020204" pitchFamily="34" charset="0"/>
              </a:rPr>
              <a:t>i</a:t>
            </a:r>
            <a:r>
              <a:rPr lang="en-US" sz="1100">
                <a:latin typeface="Arial" panose="020B0604020202020204" pitchFamily="34" charset="0"/>
                <a:cs typeface="Arial" panose="020B0604020202020204" pitchFamily="34" charset="0"/>
              </a:rPr>
              <a:t>c</a:t>
            </a:r>
            <a:r>
              <a:rPr lang="en-US" sz="1100" spc="-16">
                <a:latin typeface="Arial" panose="020B0604020202020204" pitchFamily="34" charset="0"/>
                <a:cs typeface="Arial" panose="020B0604020202020204" pitchFamily="34" charset="0"/>
              </a:rPr>
              <a:t>i</a:t>
            </a:r>
            <a:r>
              <a:rPr lang="en-US" sz="1100">
                <a:latin typeface="Arial" panose="020B0604020202020204" pitchFamily="34" charset="0"/>
                <a:cs typeface="Arial" panose="020B0604020202020204" pitchFamily="34" charset="0"/>
              </a:rPr>
              <a:t>p</a:t>
            </a:r>
            <a:r>
              <a:rPr lang="en-US" sz="1100" spc="-11">
                <a:latin typeface="Arial" panose="020B0604020202020204" pitchFamily="34" charset="0"/>
                <a:cs typeface="Arial" panose="020B0604020202020204" pitchFamily="34" charset="0"/>
              </a:rPr>
              <a:t>a</a:t>
            </a:r>
            <a:r>
              <a:rPr lang="en-US" sz="1100">
                <a:latin typeface="Arial" panose="020B0604020202020204" pitchFamily="34" charset="0"/>
                <a:cs typeface="Arial" panose="020B0604020202020204" pitchFamily="34" charset="0"/>
              </a:rPr>
              <a:t>nts</a:t>
            </a:r>
            <a:r>
              <a:rPr lang="en-US" sz="1100" spc="-11">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c</a:t>
            </a:r>
            <a:r>
              <a:rPr lang="en-US" sz="1100" spc="-11">
                <a:latin typeface="Arial" panose="020B0604020202020204" pitchFamily="34" charset="0"/>
                <a:cs typeface="Arial" panose="020B0604020202020204" pitchFamily="34" charset="0"/>
              </a:rPr>
              <a:t>a</a:t>
            </a:r>
            <a:r>
              <a:rPr lang="en-US" sz="1100">
                <a:latin typeface="Arial" panose="020B0604020202020204" pitchFamily="34" charset="0"/>
                <a:cs typeface="Arial" panose="020B0604020202020204" pitchFamily="34" charset="0"/>
              </a:rPr>
              <a:t>nnot</a:t>
            </a:r>
            <a:r>
              <a:rPr lang="en-US" sz="1100" spc="-37">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be</a:t>
            </a:r>
            <a:r>
              <a:rPr lang="en-US" sz="1100" spc="-21">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a</a:t>
            </a:r>
            <a:r>
              <a:rPr lang="en-US" sz="1100" spc="-11">
                <a:latin typeface="Arial" panose="020B0604020202020204" pitchFamily="34" charset="0"/>
                <a:cs typeface="Arial" panose="020B0604020202020204" pitchFamily="34" charset="0"/>
              </a:rPr>
              <a:t>s</a:t>
            </a:r>
            <a:r>
              <a:rPr lang="en-US" sz="1100">
                <a:latin typeface="Arial" panose="020B0604020202020204" pitchFamily="34" charset="0"/>
                <a:cs typeface="Arial" panose="020B0604020202020204" pitchFamily="34" charset="0"/>
              </a:rPr>
              <a:t>k</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d</a:t>
            </a:r>
            <a:r>
              <a:rPr lang="en-US" sz="1100" spc="-11">
                <a:latin typeface="Arial" panose="020B0604020202020204" pitchFamily="34" charset="0"/>
                <a:cs typeface="Arial" panose="020B0604020202020204" pitchFamily="34" charset="0"/>
              </a:rPr>
              <a:t> </a:t>
            </a:r>
            <a:r>
              <a:rPr lang="en-US" sz="1100" spc="-5">
                <a:latin typeface="Arial" panose="020B0604020202020204" pitchFamily="34" charset="0"/>
                <a:cs typeface="Arial" panose="020B0604020202020204" pitchFamily="34" charset="0"/>
              </a:rPr>
              <a:t>t</a:t>
            </a:r>
            <a:r>
              <a:rPr lang="en-US" sz="1100">
                <a:latin typeface="Arial" panose="020B0604020202020204" pitchFamily="34" charset="0"/>
                <a:cs typeface="Arial" panose="020B0604020202020204" pitchFamily="34" charset="0"/>
              </a:rPr>
              <a:t>o</a:t>
            </a:r>
            <a:r>
              <a:rPr lang="en-US" sz="1100" spc="-1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b</a:t>
            </a:r>
            <a:r>
              <a:rPr lang="en-US" sz="1100" spc="-11">
                <a:latin typeface="Arial" panose="020B0604020202020204" pitchFamily="34" charset="0"/>
                <a:cs typeface="Arial" panose="020B0604020202020204" pitchFamily="34" charset="0"/>
              </a:rPr>
              <a:t>ring </a:t>
            </a:r>
            <a:r>
              <a:rPr lang="en-US" sz="1100">
                <a:latin typeface="Arial" panose="020B0604020202020204" pitchFamily="34" charset="0"/>
                <a:cs typeface="Arial" panose="020B0604020202020204" pitchFamily="34" charset="0"/>
              </a:rPr>
              <a:t>their</a:t>
            </a:r>
            <a:r>
              <a:rPr lang="en-US" sz="1100" spc="-37">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own</a:t>
            </a:r>
            <a:r>
              <a:rPr lang="en-US" sz="1100" spc="-21">
                <a:latin typeface="Arial" panose="020B0604020202020204" pitchFamily="34" charset="0"/>
                <a:cs typeface="Arial" panose="020B0604020202020204" pitchFamily="34" charset="0"/>
              </a:rPr>
              <a:t> </a:t>
            </a:r>
            <a:r>
              <a:rPr lang="en-US" sz="1100" spc="-5">
                <a:latin typeface="Arial" panose="020B0604020202020204" pitchFamily="34" charset="0"/>
                <a:cs typeface="Arial" panose="020B0604020202020204" pitchFamily="34" charset="0"/>
              </a:rPr>
              <a:t>inte</a:t>
            </a:r>
            <a:r>
              <a:rPr lang="en-US" sz="1100" spc="5">
                <a:latin typeface="Arial" panose="020B0604020202020204" pitchFamily="34" charset="0"/>
                <a:cs typeface="Arial" panose="020B0604020202020204" pitchFamily="34" charset="0"/>
              </a:rPr>
              <a:t>r</a:t>
            </a:r>
            <a:r>
              <a:rPr lang="en-US" sz="1100">
                <a:latin typeface="Arial" panose="020B0604020202020204" pitchFamily="34" charset="0"/>
                <a:cs typeface="Arial" panose="020B0604020202020204" pitchFamily="34" charset="0"/>
              </a:rPr>
              <a:t>pr</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te</a:t>
            </a:r>
            <a:r>
              <a:rPr lang="en-US" sz="1100" spc="-11">
                <a:latin typeface="Arial" panose="020B0604020202020204" pitchFamily="34" charset="0"/>
                <a:cs typeface="Arial" panose="020B0604020202020204" pitchFamily="34" charset="0"/>
              </a:rPr>
              <a:t>r</a:t>
            </a:r>
            <a:r>
              <a:rPr lang="en-US" sz="1100">
                <a:latin typeface="Arial" panose="020B0604020202020204" pitchFamily="34" charset="0"/>
                <a:cs typeface="Arial" panose="020B0604020202020204" pitchFamily="34" charset="0"/>
              </a:rPr>
              <a:t>s</a:t>
            </a:r>
          </a:p>
          <a:p>
            <a:pPr marL="754495" lvl="1" indent="-377247">
              <a:buClr>
                <a:srgbClr val="515255"/>
              </a:buClr>
              <a:buFont typeface="Arial"/>
              <a:buChar char="•"/>
              <a:tabLst>
                <a:tab pos="755166" algn="l"/>
              </a:tabLst>
            </a:pPr>
            <a:r>
              <a:rPr lang="en-US" sz="1100" spc="-5">
                <a:latin typeface="Arial" panose="020B0604020202020204" pitchFamily="34" charset="0"/>
                <a:cs typeface="Arial" panose="020B0604020202020204" pitchFamily="34" charset="0"/>
              </a:rPr>
              <a:t>C</a:t>
            </a:r>
            <a:r>
              <a:rPr lang="en-US" sz="1100" spc="5">
                <a:latin typeface="Arial" panose="020B0604020202020204" pitchFamily="34" charset="0"/>
                <a:cs typeface="Arial" panose="020B0604020202020204" pitchFamily="34" charset="0"/>
              </a:rPr>
              <a:t>h</a:t>
            </a:r>
            <a:r>
              <a:rPr lang="en-US" sz="1100" spc="-5">
                <a:latin typeface="Arial" panose="020B0604020202020204" pitchFamily="34" charset="0"/>
                <a:cs typeface="Arial" panose="020B0604020202020204" pitchFamily="34" charset="0"/>
              </a:rPr>
              <a:t>i</a:t>
            </a:r>
            <a:r>
              <a:rPr lang="en-US" sz="1100" spc="-16">
                <a:latin typeface="Arial" panose="020B0604020202020204" pitchFamily="34" charset="0"/>
                <a:cs typeface="Arial" panose="020B0604020202020204" pitchFamily="34" charset="0"/>
              </a:rPr>
              <a:t>l</a:t>
            </a:r>
            <a:r>
              <a:rPr lang="en-US" sz="1100">
                <a:latin typeface="Arial" panose="020B0604020202020204" pitchFamily="34" charset="0"/>
                <a:cs typeface="Arial" panose="020B0604020202020204" pitchFamily="34" charset="0"/>
              </a:rPr>
              <a:t>dr</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n</a:t>
            </a:r>
            <a:r>
              <a:rPr lang="en-US" sz="1100" spc="-5">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s</a:t>
            </a:r>
            <a:r>
              <a:rPr lang="en-US" sz="1100" spc="5">
                <a:latin typeface="Arial" panose="020B0604020202020204" pitchFamily="34" charset="0"/>
                <a:cs typeface="Arial" panose="020B0604020202020204" pitchFamily="34" charset="0"/>
              </a:rPr>
              <a:t>h</a:t>
            </a:r>
            <a:r>
              <a:rPr lang="en-US" sz="1100">
                <a:latin typeface="Arial" panose="020B0604020202020204" pitchFamily="34" charset="0"/>
                <a:cs typeface="Arial" panose="020B0604020202020204" pitchFamily="34" charset="0"/>
              </a:rPr>
              <a:t>ould</a:t>
            </a:r>
            <a:r>
              <a:rPr lang="en-US" sz="1100" spc="-37">
                <a:latin typeface="Arial" panose="020B0604020202020204" pitchFamily="34" charset="0"/>
                <a:cs typeface="Arial" panose="020B0604020202020204" pitchFamily="34" charset="0"/>
              </a:rPr>
              <a:t> </a:t>
            </a:r>
            <a:r>
              <a:rPr lang="en-US" sz="1100" b="1" u="heavy" spc="-5">
                <a:latin typeface="Arial" panose="020B0604020202020204" pitchFamily="34" charset="0"/>
                <a:cs typeface="Arial" panose="020B0604020202020204" pitchFamily="34" charset="0"/>
              </a:rPr>
              <a:t>no</a:t>
            </a:r>
            <a:r>
              <a:rPr lang="en-US" sz="1100" b="1" u="heavy">
                <a:latin typeface="Arial" panose="020B0604020202020204" pitchFamily="34" charset="0"/>
                <a:cs typeface="Arial" panose="020B0604020202020204" pitchFamily="34" charset="0"/>
              </a:rPr>
              <a:t>t</a:t>
            </a:r>
            <a:r>
              <a:rPr lang="en-US" sz="1100" b="1" spc="1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be</a:t>
            </a:r>
            <a:r>
              <a:rPr lang="en-US" sz="1100" spc="-1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used</a:t>
            </a:r>
            <a:r>
              <a:rPr lang="en-US" sz="1100" spc="-1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as</a:t>
            </a:r>
            <a:r>
              <a:rPr lang="en-US" sz="1100" spc="-26">
                <a:latin typeface="Arial" panose="020B0604020202020204" pitchFamily="34" charset="0"/>
                <a:cs typeface="Arial" panose="020B0604020202020204" pitchFamily="34" charset="0"/>
              </a:rPr>
              <a:t> </a:t>
            </a:r>
            <a:r>
              <a:rPr lang="en-US" sz="1100" spc="-5">
                <a:latin typeface="Arial" panose="020B0604020202020204" pitchFamily="34" charset="0"/>
                <a:cs typeface="Arial" panose="020B0604020202020204" pitchFamily="34" charset="0"/>
              </a:rPr>
              <a:t>inte</a:t>
            </a:r>
            <a:r>
              <a:rPr lang="en-US" sz="1100" spc="5">
                <a:latin typeface="Arial" panose="020B0604020202020204" pitchFamily="34" charset="0"/>
                <a:cs typeface="Arial" panose="020B0604020202020204" pitchFamily="34" charset="0"/>
              </a:rPr>
              <a:t>r</a:t>
            </a:r>
            <a:r>
              <a:rPr lang="en-US" sz="1100">
                <a:latin typeface="Arial" panose="020B0604020202020204" pitchFamily="34" charset="0"/>
                <a:cs typeface="Arial" panose="020B0604020202020204" pitchFamily="34" charset="0"/>
              </a:rPr>
              <a:t>pr</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te</a:t>
            </a:r>
            <a:r>
              <a:rPr lang="en-US" sz="1100" spc="-11">
                <a:latin typeface="Arial" panose="020B0604020202020204" pitchFamily="34" charset="0"/>
                <a:cs typeface="Arial" panose="020B0604020202020204" pitchFamily="34" charset="0"/>
              </a:rPr>
              <a:t>r</a:t>
            </a:r>
            <a:r>
              <a:rPr lang="en-US" sz="1100">
                <a:latin typeface="Arial" panose="020B0604020202020204" pitchFamily="34" charset="0"/>
                <a:cs typeface="Arial" panose="020B0604020202020204" pitchFamily="34" charset="0"/>
              </a:rPr>
              <a:t>s</a:t>
            </a:r>
          </a:p>
          <a:p>
            <a:pPr marL="798126" lvl="1" indent="-418865">
              <a:buClr>
                <a:srgbClr val="515255"/>
              </a:buClr>
              <a:buFont typeface="Arial"/>
              <a:buChar char="•"/>
              <a:tabLst>
                <a:tab pos="798798" algn="l"/>
              </a:tabLst>
            </a:pPr>
            <a:r>
              <a:rPr lang="en-US" sz="1100" spc="-5">
                <a:latin typeface="Arial" panose="020B0604020202020204" pitchFamily="34" charset="0"/>
                <a:cs typeface="Arial" panose="020B0604020202020204" pitchFamily="34" charset="0"/>
              </a:rPr>
              <a:t>U</a:t>
            </a:r>
            <a:r>
              <a:rPr lang="en-US" sz="1100">
                <a:latin typeface="Arial" panose="020B0604020202020204" pitchFamily="34" charset="0"/>
                <a:cs typeface="Arial" panose="020B0604020202020204" pitchFamily="34" charset="0"/>
              </a:rPr>
              <a:t>se</a:t>
            </a:r>
            <a:r>
              <a:rPr lang="en-US" sz="1100" spc="-1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qua</a:t>
            </a:r>
            <a:r>
              <a:rPr lang="en-US" sz="1100" spc="-11">
                <a:latin typeface="Arial" panose="020B0604020202020204" pitchFamily="34" charset="0"/>
                <a:cs typeface="Arial" panose="020B0604020202020204" pitchFamily="34" charset="0"/>
              </a:rPr>
              <a:t>l</a:t>
            </a:r>
            <a:r>
              <a:rPr lang="en-US" sz="1100" spc="-5">
                <a:latin typeface="Arial" panose="020B0604020202020204" pitchFamily="34" charset="0"/>
                <a:cs typeface="Arial" panose="020B0604020202020204" pitchFamily="34" charset="0"/>
              </a:rPr>
              <a:t>if</a:t>
            </a:r>
            <a:r>
              <a:rPr lang="en-US" sz="1100" spc="-11">
                <a:latin typeface="Arial" panose="020B0604020202020204" pitchFamily="34" charset="0"/>
                <a:cs typeface="Arial" panose="020B0604020202020204" pitchFamily="34" charset="0"/>
              </a:rPr>
              <a:t>ie</a:t>
            </a:r>
            <a:r>
              <a:rPr lang="en-US" sz="1100" spc="-5">
                <a:latin typeface="Arial" panose="020B0604020202020204" pitchFamily="34" charset="0"/>
                <a:cs typeface="Arial" panose="020B0604020202020204" pitchFamily="34" charset="0"/>
              </a:rPr>
              <a:t>d</a:t>
            </a:r>
            <a:r>
              <a:rPr lang="en-US" sz="1100">
                <a:latin typeface="Arial" panose="020B0604020202020204" pitchFamily="34" charset="0"/>
                <a:cs typeface="Arial" panose="020B0604020202020204" pitchFamily="34" charset="0"/>
              </a:rPr>
              <a:t>, com</a:t>
            </a:r>
            <a:r>
              <a:rPr lang="en-US" sz="1100" spc="-11">
                <a:latin typeface="Arial" panose="020B0604020202020204" pitchFamily="34" charset="0"/>
                <a:cs typeface="Arial" panose="020B0604020202020204" pitchFamily="34" charset="0"/>
              </a:rPr>
              <a:t>pe</a:t>
            </a:r>
            <a:r>
              <a:rPr lang="en-US" sz="1100" spc="-5">
                <a:latin typeface="Arial" panose="020B0604020202020204" pitchFamily="34" charset="0"/>
                <a:cs typeface="Arial" panose="020B0604020202020204" pitchFamily="34" charset="0"/>
              </a:rPr>
              <a:t>ten</a:t>
            </a:r>
            <a:r>
              <a:rPr lang="en-US" sz="1100">
                <a:latin typeface="Arial" panose="020B0604020202020204" pitchFamily="34" charset="0"/>
                <a:cs typeface="Arial" panose="020B0604020202020204" pitchFamily="34" charset="0"/>
              </a:rPr>
              <a:t>t</a:t>
            </a:r>
            <a:r>
              <a:rPr lang="en-US" sz="1100" spc="-21">
                <a:latin typeface="Arial" panose="020B0604020202020204" pitchFamily="34" charset="0"/>
                <a:cs typeface="Arial" panose="020B0604020202020204" pitchFamily="34" charset="0"/>
              </a:rPr>
              <a:t> </a:t>
            </a:r>
            <a:r>
              <a:rPr lang="en-US" sz="1100" spc="-5">
                <a:latin typeface="Arial" panose="020B0604020202020204" pitchFamily="34" charset="0"/>
                <a:cs typeface="Arial" panose="020B0604020202020204" pitchFamily="34" charset="0"/>
              </a:rPr>
              <a:t>l</a:t>
            </a:r>
            <a:r>
              <a:rPr lang="en-US" sz="1100" spc="-11">
                <a:latin typeface="Arial" panose="020B0604020202020204" pitchFamily="34" charset="0"/>
                <a:cs typeface="Arial" panose="020B0604020202020204" pitchFamily="34" charset="0"/>
              </a:rPr>
              <a:t>a</a:t>
            </a:r>
            <a:r>
              <a:rPr lang="en-US" sz="1100">
                <a:latin typeface="Arial" panose="020B0604020202020204" pitchFamily="34" charset="0"/>
                <a:cs typeface="Arial" panose="020B0604020202020204" pitchFamily="34" charset="0"/>
              </a:rPr>
              <a:t>nguage</a:t>
            </a:r>
            <a:r>
              <a:rPr lang="en-US" sz="1100" spc="-37">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r</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sourc</a:t>
            </a:r>
            <a:r>
              <a:rPr lang="en-US" sz="1100" spc="-16">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s</a:t>
            </a:r>
          </a:p>
          <a:p>
            <a:pPr lvl="1">
              <a:spcBef>
                <a:spcPts val="56"/>
              </a:spcBef>
              <a:buClr>
                <a:srgbClr val="515255"/>
              </a:buClr>
              <a:buFont typeface="Arial"/>
              <a:buChar char="•"/>
            </a:pPr>
            <a:endParaRPr lang="en-US" sz="1100">
              <a:latin typeface="Arial" panose="020B0604020202020204" pitchFamily="34" charset="0"/>
              <a:cs typeface="Arial" panose="020B0604020202020204" pitchFamily="34" charset="0"/>
            </a:endParaRPr>
          </a:p>
          <a:p>
            <a:pPr marL="316163" indent="-302738">
              <a:buFont typeface="Wingdings"/>
              <a:buChar char=""/>
              <a:tabLst>
                <a:tab pos="316834" algn="l"/>
              </a:tabLst>
            </a:pPr>
            <a:r>
              <a:rPr lang="en-US" sz="1100" spc="-21">
                <a:latin typeface="Arial" panose="020B0604020202020204" pitchFamily="34" charset="0"/>
                <a:cs typeface="Arial" panose="020B0604020202020204" pitchFamily="34" charset="0"/>
              </a:rPr>
              <a:t>Examp</a:t>
            </a:r>
            <a:r>
              <a:rPr lang="en-US" sz="1100">
                <a:latin typeface="Arial" panose="020B0604020202020204" pitchFamily="34" charset="0"/>
                <a:cs typeface="Arial" panose="020B0604020202020204" pitchFamily="34" charset="0"/>
              </a:rPr>
              <a:t>l</a:t>
            </a:r>
            <a:r>
              <a:rPr lang="en-US" sz="1100" spc="-11">
                <a:latin typeface="Arial" panose="020B0604020202020204" pitchFamily="34" charset="0"/>
                <a:cs typeface="Arial" panose="020B0604020202020204" pitchFamily="34" charset="0"/>
              </a:rPr>
              <a:t>es of</a:t>
            </a:r>
            <a:r>
              <a:rPr lang="en-US" sz="1100" spc="5">
                <a:latin typeface="Arial" panose="020B0604020202020204" pitchFamily="34" charset="0"/>
                <a:cs typeface="Arial" panose="020B0604020202020204" pitchFamily="34" charset="0"/>
              </a:rPr>
              <a:t> l</a:t>
            </a:r>
            <a:r>
              <a:rPr lang="en-US" sz="1100" spc="-16">
                <a:latin typeface="Arial" panose="020B0604020202020204" pitchFamily="34" charset="0"/>
                <a:cs typeface="Arial" panose="020B0604020202020204" pitchFamily="34" charset="0"/>
              </a:rPr>
              <a:t>an</a:t>
            </a:r>
            <a:r>
              <a:rPr lang="en-US" sz="1100" spc="-26">
                <a:latin typeface="Arial" panose="020B0604020202020204" pitchFamily="34" charset="0"/>
                <a:cs typeface="Arial" panose="020B0604020202020204" pitchFamily="34" charset="0"/>
              </a:rPr>
              <a:t>g</a:t>
            </a:r>
            <a:r>
              <a:rPr lang="en-US" sz="1100" spc="-16">
                <a:latin typeface="Arial" panose="020B0604020202020204" pitchFamily="34" charset="0"/>
                <a:cs typeface="Arial" panose="020B0604020202020204" pitchFamily="34" charset="0"/>
              </a:rPr>
              <a:t>ua</a:t>
            </a:r>
            <a:r>
              <a:rPr lang="en-US" sz="1100" spc="-26">
                <a:latin typeface="Arial" panose="020B0604020202020204" pitchFamily="34" charset="0"/>
                <a:cs typeface="Arial" panose="020B0604020202020204" pitchFamily="34" charset="0"/>
              </a:rPr>
              <a:t>g</a:t>
            </a:r>
            <a:r>
              <a:rPr lang="en-US" sz="1100" spc="-16">
                <a:latin typeface="Arial" panose="020B0604020202020204" pitchFamily="34" charset="0"/>
                <a:cs typeface="Arial" panose="020B0604020202020204" pitchFamily="34" charset="0"/>
              </a:rPr>
              <a:t>e</a:t>
            </a:r>
            <a:r>
              <a:rPr lang="en-US" sz="1100" spc="16">
                <a:latin typeface="Arial" panose="020B0604020202020204" pitchFamily="34" charset="0"/>
                <a:cs typeface="Arial" panose="020B0604020202020204" pitchFamily="34" charset="0"/>
              </a:rPr>
              <a:t> </a:t>
            </a:r>
            <a:r>
              <a:rPr lang="en-US" sz="1100" spc="-11">
                <a:latin typeface="Arial" panose="020B0604020202020204" pitchFamily="34" charset="0"/>
                <a:cs typeface="Arial" panose="020B0604020202020204" pitchFamily="34" charset="0"/>
              </a:rPr>
              <a:t>s</a:t>
            </a:r>
            <a:r>
              <a:rPr lang="en-US" sz="1100" spc="-26">
                <a:latin typeface="Arial" panose="020B0604020202020204" pitchFamily="34" charset="0"/>
                <a:cs typeface="Arial" panose="020B0604020202020204" pitchFamily="34" charset="0"/>
              </a:rPr>
              <a:t>e</a:t>
            </a:r>
            <a:r>
              <a:rPr lang="en-US" sz="1100" spc="-11">
                <a:latin typeface="Arial" panose="020B0604020202020204" pitchFamily="34" charset="0"/>
                <a:cs typeface="Arial" panose="020B0604020202020204" pitchFamily="34" charset="0"/>
              </a:rPr>
              <a:t>rv</a:t>
            </a:r>
            <a:r>
              <a:rPr lang="en-US" sz="1100">
                <a:latin typeface="Arial" panose="020B0604020202020204" pitchFamily="34" charset="0"/>
                <a:cs typeface="Arial" panose="020B0604020202020204" pitchFamily="34" charset="0"/>
              </a:rPr>
              <a:t>i</a:t>
            </a:r>
            <a:r>
              <a:rPr lang="en-US" sz="1100" spc="-11">
                <a:latin typeface="Arial" panose="020B0604020202020204" pitchFamily="34" charset="0"/>
                <a:cs typeface="Arial" panose="020B0604020202020204" pitchFamily="34" charset="0"/>
              </a:rPr>
              <a:t>c</a:t>
            </a:r>
            <a:r>
              <a:rPr lang="en-US" sz="1100" spc="-26">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s:</a:t>
            </a:r>
          </a:p>
          <a:p>
            <a:pPr marL="743083" lvl="1" indent="-362480">
              <a:buClr>
                <a:srgbClr val="515255"/>
              </a:buClr>
              <a:buFont typeface="Arial"/>
              <a:buChar char="•"/>
              <a:tabLst>
                <a:tab pos="743754" algn="l"/>
              </a:tabLst>
            </a:pPr>
            <a:r>
              <a:rPr lang="en-US" sz="1100" spc="-11">
                <a:latin typeface="Arial" panose="020B0604020202020204" pitchFamily="34" charset="0"/>
                <a:cs typeface="Arial" panose="020B0604020202020204" pitchFamily="34" charset="0"/>
              </a:rPr>
              <a:t>B</a:t>
            </a:r>
            <a:r>
              <a:rPr lang="en-US" sz="1100" spc="-5">
                <a:latin typeface="Arial" panose="020B0604020202020204" pitchFamily="34" charset="0"/>
                <a:cs typeface="Arial" panose="020B0604020202020204" pitchFamily="34" charset="0"/>
              </a:rPr>
              <a:t>i</a:t>
            </a:r>
            <a:r>
              <a:rPr lang="en-US" sz="1100" spc="-16">
                <a:latin typeface="Arial" panose="020B0604020202020204" pitchFamily="34" charset="0"/>
                <a:cs typeface="Arial" panose="020B0604020202020204" pitchFamily="34" charset="0"/>
              </a:rPr>
              <a:t>l</a:t>
            </a:r>
            <a:r>
              <a:rPr lang="en-US" sz="1100" spc="-5">
                <a:latin typeface="Arial" panose="020B0604020202020204" pitchFamily="34" charset="0"/>
                <a:cs typeface="Arial" panose="020B0604020202020204" pitchFamily="34" charset="0"/>
              </a:rPr>
              <a:t>ingua</a:t>
            </a:r>
            <a:r>
              <a:rPr lang="en-US" sz="1100">
                <a:latin typeface="Arial" panose="020B0604020202020204" pitchFamily="34" charset="0"/>
                <a:cs typeface="Arial" panose="020B0604020202020204" pitchFamily="34" charset="0"/>
              </a:rPr>
              <a:t>l</a:t>
            </a:r>
            <a:r>
              <a:rPr lang="en-US" sz="1100" spc="32">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staff</a:t>
            </a:r>
          </a:p>
          <a:p>
            <a:pPr marL="743083" lvl="1" indent="-362480">
              <a:buClr>
                <a:srgbClr val="515255"/>
              </a:buClr>
              <a:buFont typeface="Arial"/>
              <a:buChar char="•"/>
              <a:tabLst>
                <a:tab pos="743754" algn="l"/>
              </a:tabLst>
            </a:pPr>
            <a:r>
              <a:rPr lang="en-US" sz="1100" spc="-5">
                <a:latin typeface="Arial" panose="020B0604020202020204" pitchFamily="34" charset="0"/>
                <a:cs typeface="Arial" panose="020B0604020202020204" pitchFamily="34" charset="0"/>
              </a:rPr>
              <a:t>T</a:t>
            </a:r>
            <a:r>
              <a:rPr lang="en-US" sz="1100" spc="-11">
                <a:latin typeface="Arial" panose="020B0604020202020204" pitchFamily="34" charset="0"/>
                <a:cs typeface="Arial" panose="020B0604020202020204" pitchFamily="34" charset="0"/>
              </a:rPr>
              <a:t>e</a:t>
            </a:r>
            <a:r>
              <a:rPr lang="en-US" sz="1100" spc="-5">
                <a:latin typeface="Arial" panose="020B0604020202020204" pitchFamily="34" charset="0"/>
                <a:cs typeface="Arial" panose="020B0604020202020204" pitchFamily="34" charset="0"/>
              </a:rPr>
              <a:t>l</a:t>
            </a:r>
            <a:r>
              <a:rPr lang="en-US" sz="1100" spc="-16">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phone</a:t>
            </a:r>
            <a:r>
              <a:rPr lang="en-US" sz="1100" spc="-21">
                <a:latin typeface="Arial" panose="020B0604020202020204" pitchFamily="34" charset="0"/>
                <a:cs typeface="Arial" panose="020B0604020202020204" pitchFamily="34" charset="0"/>
              </a:rPr>
              <a:t> </a:t>
            </a:r>
            <a:r>
              <a:rPr lang="en-US" sz="1100" spc="-5">
                <a:latin typeface="Arial" panose="020B0604020202020204" pitchFamily="34" charset="0"/>
                <a:cs typeface="Arial" panose="020B0604020202020204" pitchFamily="34" charset="0"/>
              </a:rPr>
              <a:t>int</a:t>
            </a:r>
            <a:r>
              <a:rPr lang="en-US" sz="1100">
                <a:latin typeface="Arial" panose="020B0604020202020204" pitchFamily="34" charset="0"/>
                <a:cs typeface="Arial" panose="020B0604020202020204" pitchFamily="34" charset="0"/>
              </a:rPr>
              <a:t>er</a:t>
            </a:r>
            <a:r>
              <a:rPr lang="en-US" sz="1100" spc="-11">
                <a:latin typeface="Arial" panose="020B0604020202020204" pitchFamily="34" charset="0"/>
                <a:cs typeface="Arial" panose="020B0604020202020204" pitchFamily="34" charset="0"/>
              </a:rPr>
              <a:t>p</a:t>
            </a:r>
            <a:r>
              <a:rPr lang="en-US" sz="1100">
                <a:latin typeface="Arial" panose="020B0604020202020204" pitchFamily="34" charset="0"/>
                <a:cs typeface="Arial" panose="020B0604020202020204" pitchFamily="34" charset="0"/>
              </a:rPr>
              <a:t>r</a:t>
            </a:r>
            <a:r>
              <a:rPr lang="en-US" sz="1100" spc="-16">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t</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r</a:t>
            </a:r>
            <a:r>
              <a:rPr lang="en-US" sz="1100" spc="-26">
                <a:latin typeface="Arial" panose="020B0604020202020204" pitchFamily="34" charset="0"/>
                <a:cs typeface="Arial" panose="020B0604020202020204" pitchFamily="34" charset="0"/>
              </a:rPr>
              <a:t> </a:t>
            </a:r>
            <a:r>
              <a:rPr lang="en-US" sz="1100" spc="-5">
                <a:latin typeface="Arial" panose="020B0604020202020204" pitchFamily="34" charset="0"/>
                <a:cs typeface="Arial" panose="020B0604020202020204" pitchFamily="34" charset="0"/>
              </a:rPr>
              <a:t>l</a:t>
            </a:r>
            <a:r>
              <a:rPr lang="en-US" sz="1100" spc="-21">
                <a:latin typeface="Arial" panose="020B0604020202020204" pitchFamily="34" charset="0"/>
                <a:cs typeface="Arial" panose="020B0604020202020204" pitchFamily="34" charset="0"/>
              </a:rPr>
              <a:t>i</a:t>
            </a:r>
            <a:r>
              <a:rPr lang="en-US" sz="1100">
                <a:latin typeface="Arial" panose="020B0604020202020204" pitchFamily="34" charset="0"/>
                <a:cs typeface="Arial" panose="020B0604020202020204" pitchFamily="34" charset="0"/>
              </a:rPr>
              <a:t>nes</a:t>
            </a:r>
          </a:p>
          <a:p>
            <a:pPr marL="743083" lvl="1" indent="-362480">
              <a:buClr>
                <a:srgbClr val="515255"/>
              </a:buClr>
              <a:buFont typeface="Arial"/>
              <a:buChar char="•"/>
              <a:tabLst>
                <a:tab pos="743754" algn="l"/>
              </a:tabLst>
            </a:pPr>
            <a:r>
              <a:rPr lang="en-US" sz="1100" spc="-5">
                <a:latin typeface="Arial" panose="020B0604020202020204" pitchFamily="34" charset="0"/>
                <a:cs typeface="Arial" panose="020B0604020202020204" pitchFamily="34" charset="0"/>
              </a:rPr>
              <a:t>O</a:t>
            </a:r>
            <a:r>
              <a:rPr lang="en-US" sz="1100" spc="-11">
                <a:latin typeface="Arial" panose="020B0604020202020204" pitchFamily="34" charset="0"/>
                <a:cs typeface="Arial" panose="020B0604020202020204" pitchFamily="34" charset="0"/>
              </a:rPr>
              <a:t>r</a:t>
            </a:r>
            <a:r>
              <a:rPr lang="en-US" sz="1100">
                <a:latin typeface="Arial" panose="020B0604020202020204" pitchFamily="34" charset="0"/>
                <a:cs typeface="Arial" panose="020B0604020202020204" pitchFamily="34" charset="0"/>
              </a:rPr>
              <a:t>al</a:t>
            </a:r>
            <a:r>
              <a:rPr lang="en-US" sz="1100" spc="-16">
                <a:latin typeface="Arial" panose="020B0604020202020204" pitchFamily="34" charset="0"/>
                <a:cs typeface="Arial" panose="020B0604020202020204" pitchFamily="34" charset="0"/>
              </a:rPr>
              <a:t> </a:t>
            </a:r>
            <a:r>
              <a:rPr lang="en-US" sz="1100" spc="-5">
                <a:latin typeface="Arial" panose="020B0604020202020204" pitchFamily="34" charset="0"/>
                <a:cs typeface="Arial" panose="020B0604020202020204" pitchFamily="34" charset="0"/>
              </a:rPr>
              <a:t>inte</a:t>
            </a:r>
            <a:r>
              <a:rPr lang="en-US" sz="1100" spc="5">
                <a:latin typeface="Arial" panose="020B0604020202020204" pitchFamily="34" charset="0"/>
                <a:cs typeface="Arial" panose="020B0604020202020204" pitchFamily="34" charset="0"/>
              </a:rPr>
              <a:t>r</a:t>
            </a:r>
            <a:r>
              <a:rPr lang="en-US" sz="1100">
                <a:latin typeface="Arial" panose="020B0604020202020204" pitchFamily="34" charset="0"/>
                <a:cs typeface="Arial" panose="020B0604020202020204" pitchFamily="34" charset="0"/>
              </a:rPr>
              <a:t>pr</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tati</a:t>
            </a:r>
            <a:r>
              <a:rPr lang="en-US" sz="1100" spc="-16">
                <a:latin typeface="Arial" panose="020B0604020202020204" pitchFamily="34" charset="0"/>
                <a:cs typeface="Arial" panose="020B0604020202020204" pitchFamily="34" charset="0"/>
              </a:rPr>
              <a:t>o</a:t>
            </a:r>
            <a:r>
              <a:rPr lang="en-US" sz="1100">
                <a:latin typeface="Arial" panose="020B0604020202020204" pitchFamily="34" charset="0"/>
                <a:cs typeface="Arial" panose="020B0604020202020204" pitchFamily="34" charset="0"/>
              </a:rPr>
              <a:t>n</a:t>
            </a:r>
            <a:r>
              <a:rPr lang="en-US" sz="1100" spc="-21">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s</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rv</a:t>
            </a:r>
            <a:r>
              <a:rPr lang="en-US" sz="1100" spc="-16">
                <a:latin typeface="Arial" panose="020B0604020202020204" pitchFamily="34" charset="0"/>
                <a:cs typeface="Arial" panose="020B0604020202020204" pitchFamily="34" charset="0"/>
              </a:rPr>
              <a:t>i</a:t>
            </a:r>
            <a:r>
              <a:rPr lang="en-US" sz="1100">
                <a:latin typeface="Arial" panose="020B0604020202020204" pitchFamily="34" charset="0"/>
                <a:cs typeface="Arial" panose="020B0604020202020204" pitchFamily="34" charset="0"/>
              </a:rPr>
              <a:t>c</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s</a:t>
            </a:r>
          </a:p>
          <a:p>
            <a:pPr marL="743083" lvl="1" indent="-362480">
              <a:buClr>
                <a:srgbClr val="515255"/>
              </a:buClr>
              <a:buFont typeface="Arial"/>
              <a:buChar char="•"/>
              <a:tabLst>
                <a:tab pos="743754" algn="l"/>
              </a:tabLst>
            </a:pPr>
            <a:r>
              <a:rPr lang="en-US" sz="1100">
                <a:latin typeface="Arial" panose="020B0604020202020204" pitchFamily="34" charset="0"/>
                <a:cs typeface="Arial" panose="020B0604020202020204" pitchFamily="34" charset="0"/>
              </a:rPr>
              <a:t>Wr</a:t>
            </a:r>
            <a:r>
              <a:rPr lang="en-US" sz="1100" spc="-16">
                <a:latin typeface="Arial" panose="020B0604020202020204" pitchFamily="34" charset="0"/>
                <a:cs typeface="Arial" panose="020B0604020202020204" pitchFamily="34" charset="0"/>
              </a:rPr>
              <a:t>i</a:t>
            </a:r>
            <a:r>
              <a:rPr lang="en-US" sz="1100" spc="-5">
                <a:latin typeface="Arial" panose="020B0604020202020204" pitchFamily="34" charset="0"/>
                <a:cs typeface="Arial" panose="020B0604020202020204" pitchFamily="34" charset="0"/>
              </a:rPr>
              <a:t>tte</a:t>
            </a:r>
            <a:r>
              <a:rPr lang="en-US" sz="1100">
                <a:latin typeface="Arial" panose="020B0604020202020204" pitchFamily="34" charset="0"/>
                <a:cs typeface="Arial" panose="020B0604020202020204" pitchFamily="34" charset="0"/>
              </a:rPr>
              <a:t>n</a:t>
            </a:r>
            <a:r>
              <a:rPr lang="en-US" sz="1100" spc="-21">
                <a:latin typeface="Arial" panose="020B0604020202020204" pitchFamily="34" charset="0"/>
                <a:cs typeface="Arial" panose="020B0604020202020204" pitchFamily="34" charset="0"/>
              </a:rPr>
              <a:t> </a:t>
            </a:r>
            <a:r>
              <a:rPr lang="en-US" sz="1100" spc="-5">
                <a:latin typeface="Arial" panose="020B0604020202020204" pitchFamily="34" charset="0"/>
                <a:cs typeface="Arial" panose="020B0604020202020204" pitchFamily="34" charset="0"/>
              </a:rPr>
              <a:t>l</a:t>
            </a:r>
            <a:r>
              <a:rPr lang="en-US" sz="1100" spc="-11">
                <a:latin typeface="Arial" panose="020B0604020202020204" pitchFamily="34" charset="0"/>
                <a:cs typeface="Arial" panose="020B0604020202020204" pitchFamily="34" charset="0"/>
              </a:rPr>
              <a:t>a</a:t>
            </a:r>
            <a:r>
              <a:rPr lang="en-US" sz="1100">
                <a:latin typeface="Arial" panose="020B0604020202020204" pitchFamily="34" charset="0"/>
                <a:cs typeface="Arial" panose="020B0604020202020204" pitchFamily="34" charset="0"/>
              </a:rPr>
              <a:t>nguage</a:t>
            </a:r>
            <a:r>
              <a:rPr lang="en-US" sz="1100" spc="-2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s</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rv</a:t>
            </a:r>
            <a:r>
              <a:rPr lang="en-US" sz="1100" spc="-16">
                <a:latin typeface="Arial" panose="020B0604020202020204" pitchFamily="34" charset="0"/>
                <a:cs typeface="Arial" panose="020B0604020202020204" pitchFamily="34" charset="0"/>
              </a:rPr>
              <a:t>i</a:t>
            </a:r>
            <a:r>
              <a:rPr lang="en-US" sz="1100">
                <a:latin typeface="Arial" panose="020B0604020202020204" pitchFamily="34" charset="0"/>
                <a:cs typeface="Arial" panose="020B0604020202020204" pitchFamily="34" charset="0"/>
              </a:rPr>
              <a:t>c</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s</a:t>
            </a:r>
          </a:p>
          <a:p>
            <a:pPr marL="743083" lvl="1" indent="-362480">
              <a:buClr>
                <a:srgbClr val="515255"/>
              </a:buClr>
              <a:buFont typeface="Arial"/>
              <a:buChar char="•"/>
              <a:tabLst>
                <a:tab pos="743754" algn="l"/>
              </a:tabLst>
            </a:pPr>
            <a:r>
              <a:rPr lang="en-US" sz="1100" spc="-5">
                <a:latin typeface="Arial" panose="020B0604020202020204" pitchFamily="34" charset="0"/>
                <a:cs typeface="Arial" panose="020B0604020202020204" pitchFamily="34" charset="0"/>
              </a:rPr>
              <a:t>Com</a:t>
            </a:r>
            <a:r>
              <a:rPr lang="en-US" sz="1100" spc="-11">
                <a:latin typeface="Arial" panose="020B0604020202020204" pitchFamily="34" charset="0"/>
                <a:cs typeface="Arial" panose="020B0604020202020204" pitchFamily="34" charset="0"/>
              </a:rPr>
              <a:t>m</a:t>
            </a:r>
            <a:r>
              <a:rPr lang="en-US" sz="1100">
                <a:latin typeface="Arial" panose="020B0604020202020204" pitchFamily="34" charset="0"/>
                <a:cs typeface="Arial" panose="020B0604020202020204" pitchFamily="34" charset="0"/>
              </a:rPr>
              <a:t>un</a:t>
            </a:r>
            <a:r>
              <a:rPr lang="en-US" sz="1100" spc="-11">
                <a:latin typeface="Arial" panose="020B0604020202020204" pitchFamily="34" charset="0"/>
                <a:cs typeface="Arial" panose="020B0604020202020204" pitchFamily="34" charset="0"/>
              </a:rPr>
              <a:t>it</a:t>
            </a:r>
            <a:r>
              <a:rPr lang="en-US" sz="1100">
                <a:latin typeface="Arial" panose="020B0604020202020204" pitchFamily="34" charset="0"/>
                <a:cs typeface="Arial" panose="020B0604020202020204" pitchFamily="34" charset="0"/>
              </a:rPr>
              <a:t>y</a:t>
            </a:r>
            <a:r>
              <a:rPr lang="en-US" sz="1100" spc="5">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o</a:t>
            </a:r>
            <a:r>
              <a:rPr lang="en-US" sz="1100" spc="-11">
                <a:latin typeface="Arial" panose="020B0604020202020204" pitchFamily="34" charset="0"/>
                <a:cs typeface="Arial" panose="020B0604020202020204" pitchFamily="34" charset="0"/>
              </a:rPr>
              <a:t>r</a:t>
            </a:r>
            <a:r>
              <a:rPr lang="en-US" sz="1100">
                <a:latin typeface="Arial" panose="020B0604020202020204" pitchFamily="34" charset="0"/>
                <a:cs typeface="Arial" panose="020B0604020202020204" pitchFamily="34" charset="0"/>
              </a:rPr>
              <a:t>gan</a:t>
            </a:r>
            <a:r>
              <a:rPr lang="en-US" sz="1100" spc="-11">
                <a:latin typeface="Arial" panose="020B0604020202020204" pitchFamily="34" charset="0"/>
                <a:cs typeface="Arial" panose="020B0604020202020204" pitchFamily="34" charset="0"/>
              </a:rPr>
              <a:t>i</a:t>
            </a:r>
            <a:r>
              <a:rPr lang="en-US" sz="1100" spc="-5">
                <a:latin typeface="Arial" panose="020B0604020202020204" pitchFamily="34" charset="0"/>
                <a:cs typeface="Arial" panose="020B0604020202020204" pitchFamily="34" charset="0"/>
              </a:rPr>
              <a:t>zati</a:t>
            </a:r>
            <a:r>
              <a:rPr lang="en-US" sz="1100" spc="-11">
                <a:latin typeface="Arial" panose="020B0604020202020204" pitchFamily="34" charset="0"/>
                <a:cs typeface="Arial" panose="020B0604020202020204" pitchFamily="34" charset="0"/>
              </a:rPr>
              <a:t>o</a:t>
            </a:r>
            <a:r>
              <a:rPr lang="en-US" sz="1100">
                <a:latin typeface="Arial" panose="020B0604020202020204" pitchFamily="34" charset="0"/>
                <a:cs typeface="Arial" panose="020B0604020202020204" pitchFamily="34" charset="0"/>
              </a:rPr>
              <a:t>ns</a:t>
            </a:r>
            <a:r>
              <a:rPr lang="en-US" sz="1100" spc="-21">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and</a:t>
            </a:r>
            <a:r>
              <a:rPr lang="en-US" sz="1100" spc="-1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vo</a:t>
            </a:r>
            <a:r>
              <a:rPr lang="en-US" sz="1100" spc="-16">
                <a:latin typeface="Arial" panose="020B0604020202020204" pitchFamily="34" charset="0"/>
                <a:cs typeface="Arial" panose="020B0604020202020204" pitchFamily="34" charset="0"/>
              </a:rPr>
              <a:t>l</a:t>
            </a:r>
            <a:r>
              <a:rPr lang="en-US" sz="1100">
                <a:latin typeface="Arial" panose="020B0604020202020204" pitchFamily="34" charset="0"/>
                <a:cs typeface="Arial" panose="020B0604020202020204" pitchFamily="34" charset="0"/>
              </a:rPr>
              <a:t>unte</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rs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83A25626-A052-4CF1-8FD2-4761CAE584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3DCFE062-81C2-43A5-9717-BD86E96AD99C}" type="slidenum">
              <a:rPr lang="en-US" altLang="en-US">
                <a:solidFill>
                  <a:prstClr val="black"/>
                </a:solidFill>
              </a:rPr>
              <a:pPr defTabSz="483263">
                <a:defRPr/>
              </a:pPr>
              <a:t>26</a:t>
            </a:fld>
            <a:endParaRPr lang="en-US" altLang="en-US">
              <a:solidFill>
                <a:prstClr val="black"/>
              </a:solidFill>
            </a:endParaRPr>
          </a:p>
        </p:txBody>
      </p:sp>
      <p:sp>
        <p:nvSpPr>
          <p:cNvPr id="39939" name="Rectangle 2">
            <a:extLst>
              <a:ext uri="{FF2B5EF4-FFF2-40B4-BE49-F238E27FC236}">
                <a16:creationId xmlns:a16="http://schemas.microsoft.com/office/drawing/2014/main" id="{4547502D-6544-4FE5-879B-9563FADD59D7}"/>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4346B8CF-D54C-4F12-B75C-9EE97C3E2E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Free &amp; Reduced Application templates are available in many languages on the USDA website https://www.fns.usda.gov/school-meals/translated-applications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3608F7E9-3E0B-4C38-B57C-2E3F2621BE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E3508FCD-639B-434C-AD73-3622183A8581}" type="slidenum">
              <a:rPr lang="en-US" altLang="en-US">
                <a:solidFill>
                  <a:prstClr val="black"/>
                </a:solidFill>
              </a:rPr>
              <a:pPr defTabSz="483263">
                <a:defRPr/>
              </a:pPr>
              <a:t>27</a:t>
            </a:fld>
            <a:endParaRPr lang="en-US" altLang="en-US">
              <a:solidFill>
                <a:prstClr val="black"/>
              </a:solidFill>
            </a:endParaRPr>
          </a:p>
        </p:txBody>
      </p:sp>
      <p:sp>
        <p:nvSpPr>
          <p:cNvPr id="68611" name="Rectangle 2">
            <a:extLst>
              <a:ext uri="{FF2B5EF4-FFF2-40B4-BE49-F238E27FC236}">
                <a16:creationId xmlns:a16="http://schemas.microsoft.com/office/drawing/2014/main" id="{6BE2B0F4-B608-4A34-A054-06DCD4DB8270}"/>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64854358-53FE-4815-B6D9-35871CB02A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State agencies review local agencies. </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Local agencies review sub-recipients.</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There are three types of reviews - Pre-award Reviews </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Post-award Reviews</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“For Cause” Reviews</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State agency must report significant findings to the reviewed entity and FNS.</a:t>
            </a:r>
          </a:p>
          <a:p>
            <a:pPr eaLnBrk="1" hangingPunct="1">
              <a:buFont typeface="Wingdings" panose="05000000000000000000" pitchFamily="2" charset="2"/>
              <a:buChar char="§"/>
            </a:pPr>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69E78A22-1FEB-4159-8147-80A19813E8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027288BF-1349-498F-9780-7DC86EA93774}" type="slidenum">
              <a:rPr lang="en-US" altLang="en-US">
                <a:solidFill>
                  <a:prstClr val="black"/>
                </a:solidFill>
              </a:rPr>
              <a:pPr defTabSz="483263">
                <a:defRPr/>
              </a:pPr>
              <a:t>28</a:t>
            </a:fld>
            <a:endParaRPr lang="en-US" altLang="en-US">
              <a:solidFill>
                <a:prstClr val="black"/>
              </a:solidFill>
            </a:endParaRPr>
          </a:p>
        </p:txBody>
      </p:sp>
      <p:sp>
        <p:nvSpPr>
          <p:cNvPr id="70659" name="Rectangle 2">
            <a:extLst>
              <a:ext uri="{FF2B5EF4-FFF2-40B4-BE49-F238E27FC236}">
                <a16:creationId xmlns:a16="http://schemas.microsoft.com/office/drawing/2014/main" id="{6D0FA7F5-54E9-4FD2-A704-AEB967DB445A}"/>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BD9481A9-E95A-444F-B451-66E3A15D0EC0}"/>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a:solidFill>
                  <a:schemeClr val="tx1">
                    <a:lumMod val="50000"/>
                  </a:schemeClr>
                </a:solidFill>
              </a:rPr>
              <a:t>When SFA’s are being considered to operate a School Nutrition Program, a Civil Rights Pre-Award is conducted by the State Agency to determine if an SFA is in compliance with Civil Rights requirement prior to approval</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DA851514-F2B4-47BF-96D9-CCA95C116E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141AA4C3-A436-4124-B432-2E8AF5E18D03}" type="slidenum">
              <a:rPr lang="en-US" altLang="en-US">
                <a:solidFill>
                  <a:prstClr val="black"/>
                </a:solidFill>
              </a:rPr>
              <a:pPr defTabSz="483263">
                <a:defRPr/>
              </a:pPr>
              <a:t>29</a:t>
            </a:fld>
            <a:endParaRPr lang="en-US" altLang="en-US">
              <a:solidFill>
                <a:prstClr val="black"/>
              </a:solidFill>
            </a:endParaRPr>
          </a:p>
        </p:txBody>
      </p:sp>
      <p:sp>
        <p:nvSpPr>
          <p:cNvPr id="72707" name="Rectangle 2">
            <a:extLst>
              <a:ext uri="{FF2B5EF4-FFF2-40B4-BE49-F238E27FC236}">
                <a16:creationId xmlns:a16="http://schemas.microsoft.com/office/drawing/2014/main" id="{8C59A5C3-D0A2-458C-A801-DF02FF113F17}"/>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13DC0DA7-51BE-4813-8FB7-EAE070D19E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en-US" sz="1100">
                <a:latin typeface="Arial" panose="020B0604020202020204" pitchFamily="34" charset="0"/>
                <a:cs typeface="Arial" panose="020B0604020202020204" pitchFamily="34" charset="0"/>
              </a:rPr>
              <a:t>A post award review is normally done during Administrative reviews and can be triggered by any of the following concerns:</a:t>
            </a:r>
          </a:p>
          <a:p>
            <a:pPr eaLnBrk="1" hangingPunct="1">
              <a:buClr>
                <a:schemeClr val="tx1"/>
              </a:buClr>
              <a:buFont typeface="Wingdings" panose="05000000000000000000" pitchFamily="2" charset="2"/>
              <a:buChar char="§"/>
            </a:pPr>
            <a:r>
              <a:rPr lang="en-US" altLang="en-US" sz="1100">
                <a:latin typeface="Arial" panose="020B0604020202020204" pitchFamily="34" charset="0"/>
                <a:cs typeface="Arial" panose="020B0604020202020204" pitchFamily="34" charset="0"/>
              </a:rPr>
              <a:t>an unusual fluctuation in participation of racial or ethnic groups in a service area,</a:t>
            </a:r>
          </a:p>
          <a:p>
            <a:pPr eaLnBrk="1" hangingPunct="1">
              <a:buClr>
                <a:schemeClr val="tx1"/>
              </a:buClr>
              <a:buFont typeface="Wingdings" panose="05000000000000000000" pitchFamily="2" charset="2"/>
              <a:buChar char="§"/>
            </a:pPr>
            <a:r>
              <a:rPr lang="en-US" altLang="en-US" sz="1100">
                <a:latin typeface="Arial" panose="020B0604020202020204" pitchFamily="34" charset="0"/>
                <a:cs typeface="Arial" panose="020B0604020202020204" pitchFamily="34" charset="0"/>
              </a:rPr>
              <a:t>the number of complaints filed,</a:t>
            </a:r>
          </a:p>
          <a:p>
            <a:pPr eaLnBrk="1" hangingPunct="1">
              <a:buClr>
                <a:schemeClr val="tx1"/>
              </a:buClr>
              <a:buFont typeface="Wingdings" panose="05000000000000000000" pitchFamily="2" charset="2"/>
              <a:buChar char="§"/>
            </a:pPr>
            <a:r>
              <a:rPr lang="en-US" altLang="en-US" sz="1100">
                <a:latin typeface="Arial" panose="020B0604020202020204" pitchFamily="34" charset="0"/>
                <a:cs typeface="Arial" panose="020B0604020202020204" pitchFamily="34" charset="0"/>
              </a:rPr>
              <a:t>information from grassroots and advocacy groups, individuals and State officials, and</a:t>
            </a:r>
          </a:p>
          <a:p>
            <a:pPr eaLnBrk="1" hangingPunct="1">
              <a:buClr>
                <a:schemeClr val="tx1"/>
              </a:buClr>
              <a:buFont typeface="Wingdings" panose="05000000000000000000" pitchFamily="2" charset="2"/>
              <a:buChar char="§"/>
            </a:pPr>
            <a:r>
              <a:rPr lang="en-US" altLang="en-US" sz="1100">
                <a:latin typeface="Arial" panose="020B0604020202020204" pitchFamily="34" charset="0"/>
                <a:cs typeface="Arial" panose="020B0604020202020204" pitchFamily="34" charset="0"/>
              </a:rPr>
              <a:t>unresolved findings from previous civil rights reviews.</a:t>
            </a:r>
          </a:p>
          <a:p>
            <a:pPr eaLnBrk="1" hangingPunct="1">
              <a:buClr>
                <a:schemeClr val="tx1"/>
              </a:buClr>
              <a:buFont typeface="Wingdings" panose="05000000000000000000" pitchFamily="2" charset="2"/>
              <a:buChar char="§"/>
            </a:pPr>
            <a:endParaRPr lang="en-US" altLang="en-US" sz="1100">
              <a:latin typeface="Arial" panose="020B0604020202020204" pitchFamily="34" charset="0"/>
              <a:cs typeface="Arial" panose="020B0604020202020204" pitchFamily="34" charset="0"/>
            </a:endParaRPr>
          </a:p>
          <a:p>
            <a:pPr marL="13425" marR="329588"/>
            <a:r>
              <a:rPr lang="en-US" sz="1100">
                <a:latin typeface="Arial" panose="020B0604020202020204" pitchFamily="34" charset="0"/>
                <a:cs typeface="Arial" panose="020B0604020202020204" pitchFamily="34" charset="0"/>
              </a:rPr>
              <a:t>FNS</a:t>
            </a:r>
            <a:r>
              <a:rPr lang="en-US" sz="1100" spc="-1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and</a:t>
            </a:r>
            <a:r>
              <a:rPr lang="en-US" sz="1100" spc="-32">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St</a:t>
            </a:r>
            <a:r>
              <a:rPr lang="en-US" sz="1100" spc="-11">
                <a:latin typeface="Arial" panose="020B0604020202020204" pitchFamily="34" charset="0"/>
                <a:cs typeface="Arial" panose="020B0604020202020204" pitchFamily="34" charset="0"/>
              </a:rPr>
              <a:t>a</a:t>
            </a:r>
            <a:r>
              <a:rPr lang="en-US" sz="1100">
                <a:latin typeface="Arial" panose="020B0604020202020204" pitchFamily="34" charset="0"/>
                <a:cs typeface="Arial" panose="020B0604020202020204" pitchFamily="34" charset="0"/>
              </a:rPr>
              <a:t>te</a:t>
            </a:r>
            <a:r>
              <a:rPr lang="en-US" sz="1100" spc="-1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a</a:t>
            </a:r>
            <a:r>
              <a:rPr lang="en-US" sz="1100" spc="-11">
                <a:latin typeface="Arial" panose="020B0604020202020204" pitchFamily="34" charset="0"/>
                <a:cs typeface="Arial" panose="020B0604020202020204" pitchFamily="34" charset="0"/>
              </a:rPr>
              <a:t>ge</a:t>
            </a:r>
            <a:r>
              <a:rPr lang="en-US" sz="1100">
                <a:latin typeface="Arial" panose="020B0604020202020204" pitchFamily="34" charset="0"/>
                <a:cs typeface="Arial" panose="020B0604020202020204" pitchFamily="34" charset="0"/>
              </a:rPr>
              <a:t>nci</a:t>
            </a:r>
            <a:r>
              <a:rPr lang="en-US" sz="1100" spc="-2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s</a:t>
            </a:r>
            <a:r>
              <a:rPr lang="en-US" sz="1100" spc="-21">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c</a:t>
            </a:r>
            <a:r>
              <a:rPr lang="en-US" sz="1100" spc="-11">
                <a:latin typeface="Arial" panose="020B0604020202020204" pitchFamily="34" charset="0"/>
                <a:cs typeface="Arial" panose="020B0604020202020204" pitchFamily="34" charset="0"/>
              </a:rPr>
              <a:t>o</a:t>
            </a:r>
            <a:r>
              <a:rPr lang="en-US" sz="1100">
                <a:latin typeface="Arial" panose="020B0604020202020204" pitchFamily="34" charset="0"/>
                <a:cs typeface="Arial" panose="020B0604020202020204" pitchFamily="34" charset="0"/>
              </a:rPr>
              <a:t>nduct</a:t>
            </a:r>
            <a:r>
              <a:rPr lang="en-US" sz="1100" spc="-37">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r</a:t>
            </a:r>
            <a:r>
              <a:rPr lang="en-US" sz="1100" spc="-11">
                <a:latin typeface="Arial" panose="020B0604020202020204" pitchFamily="34" charset="0"/>
                <a:cs typeface="Arial" panose="020B0604020202020204" pitchFamily="34" charset="0"/>
              </a:rPr>
              <a:t>o</a:t>
            </a:r>
            <a:r>
              <a:rPr lang="en-US" sz="1100">
                <a:latin typeface="Arial" panose="020B0604020202020204" pitchFamily="34" charset="0"/>
                <a:cs typeface="Arial" panose="020B0604020202020204" pitchFamily="34" charset="0"/>
              </a:rPr>
              <a:t>utine</a:t>
            </a:r>
            <a:r>
              <a:rPr lang="en-US" sz="1100" spc="-37">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c</a:t>
            </a:r>
            <a:r>
              <a:rPr lang="en-US" sz="1100" spc="-11">
                <a:latin typeface="Arial" panose="020B0604020202020204" pitchFamily="34" charset="0"/>
                <a:cs typeface="Arial" panose="020B0604020202020204" pitchFamily="34" charset="0"/>
              </a:rPr>
              <a:t>om</a:t>
            </a:r>
            <a:r>
              <a:rPr lang="en-US" sz="1100">
                <a:latin typeface="Arial" panose="020B0604020202020204" pitchFamily="34" charset="0"/>
                <a:cs typeface="Arial" panose="020B0604020202020204" pitchFamily="34" charset="0"/>
              </a:rPr>
              <a:t>p</a:t>
            </a:r>
            <a:r>
              <a:rPr lang="en-US" sz="1100" spc="-16">
                <a:latin typeface="Arial" panose="020B0604020202020204" pitchFamily="34" charset="0"/>
                <a:cs typeface="Arial" panose="020B0604020202020204" pitchFamily="34" charset="0"/>
              </a:rPr>
              <a:t>l</a:t>
            </a:r>
            <a:r>
              <a:rPr lang="en-US" sz="1100" spc="-5">
                <a:latin typeface="Arial" panose="020B0604020202020204" pitchFamily="34" charset="0"/>
                <a:cs typeface="Arial" panose="020B0604020202020204" pitchFamily="34" charset="0"/>
              </a:rPr>
              <a:t>i</a:t>
            </a:r>
            <a:r>
              <a:rPr lang="en-US" sz="1100" spc="-16">
                <a:latin typeface="Arial" panose="020B0604020202020204" pitchFamily="34" charset="0"/>
                <a:cs typeface="Arial" panose="020B0604020202020204" pitchFamily="34" charset="0"/>
              </a:rPr>
              <a:t>a</a:t>
            </a:r>
            <a:r>
              <a:rPr lang="en-US" sz="1100">
                <a:latin typeface="Arial" panose="020B0604020202020204" pitchFamily="34" charset="0"/>
                <a:cs typeface="Arial" panose="020B0604020202020204" pitchFamily="34" charset="0"/>
              </a:rPr>
              <a:t>nce r</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vi</a:t>
            </a:r>
            <a:r>
              <a:rPr lang="en-US" sz="1100" spc="-16">
                <a:latin typeface="Arial" panose="020B0604020202020204" pitchFamily="34" charset="0"/>
                <a:cs typeface="Arial" panose="020B0604020202020204" pitchFamily="34" charset="0"/>
              </a:rPr>
              <a:t>e</a:t>
            </a:r>
            <a:r>
              <a:rPr lang="en-US" sz="1100" spc="-5">
                <a:latin typeface="Arial" panose="020B0604020202020204" pitchFamily="34" charset="0"/>
                <a:cs typeface="Arial" panose="020B0604020202020204" pitchFamily="34" charset="0"/>
              </a:rPr>
              <a:t>w</a:t>
            </a:r>
            <a:r>
              <a:rPr lang="en-US" sz="1100">
                <a:latin typeface="Arial" panose="020B0604020202020204" pitchFamily="34" charset="0"/>
                <a:cs typeface="Arial" panose="020B0604020202020204" pitchFamily="34" charset="0"/>
              </a:rPr>
              <a:t>s as</a:t>
            </a:r>
            <a:r>
              <a:rPr lang="en-US" sz="1100" spc="-16">
                <a:latin typeface="Arial" panose="020B0604020202020204" pitchFamily="34" charset="0"/>
                <a:cs typeface="Arial" panose="020B0604020202020204" pitchFamily="34" charset="0"/>
              </a:rPr>
              <a:t> </a:t>
            </a:r>
            <a:r>
              <a:rPr lang="en-US" sz="1100" spc="-5">
                <a:latin typeface="Arial" panose="020B0604020202020204" pitchFamily="34" charset="0"/>
                <a:cs typeface="Arial" panose="020B0604020202020204" pitchFamily="34" charset="0"/>
              </a:rPr>
              <a:t>id</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ntifi</a:t>
            </a:r>
            <a:r>
              <a:rPr lang="en-US" sz="1100" spc="-2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d </a:t>
            </a:r>
            <a:r>
              <a:rPr lang="en-US" sz="1100" spc="-5">
                <a:latin typeface="Arial" panose="020B0604020202020204" pitchFamily="34" charset="0"/>
                <a:cs typeface="Arial" panose="020B0604020202020204" pitchFamily="34" charset="0"/>
              </a:rPr>
              <a:t>b</a:t>
            </a:r>
            <a:r>
              <a:rPr lang="en-US" sz="1100">
                <a:latin typeface="Arial" panose="020B0604020202020204" pitchFamily="34" charset="0"/>
                <a:cs typeface="Arial" panose="020B0604020202020204" pitchFamily="34" charset="0"/>
              </a:rPr>
              <a:t>y</a:t>
            </a:r>
            <a:r>
              <a:rPr lang="en-US" sz="1100" spc="-5">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FNS</a:t>
            </a:r>
            <a:r>
              <a:rPr lang="en-US" sz="1100" spc="-1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Instruc</a:t>
            </a:r>
            <a:r>
              <a:rPr lang="en-US" sz="1100" spc="-11">
                <a:latin typeface="Arial" panose="020B0604020202020204" pitchFamily="34" charset="0"/>
                <a:cs typeface="Arial" panose="020B0604020202020204" pitchFamily="34" charset="0"/>
              </a:rPr>
              <a:t>t</a:t>
            </a:r>
            <a:r>
              <a:rPr lang="en-US" sz="1100" spc="-5">
                <a:latin typeface="Arial" panose="020B0604020202020204" pitchFamily="34" charset="0"/>
                <a:cs typeface="Arial" panose="020B0604020202020204" pitchFamily="34" charset="0"/>
              </a:rPr>
              <a:t>i</a:t>
            </a:r>
            <a:r>
              <a:rPr lang="en-US" sz="1100" spc="-11">
                <a:latin typeface="Arial" panose="020B0604020202020204" pitchFamily="34" charset="0"/>
                <a:cs typeface="Arial" panose="020B0604020202020204" pitchFamily="34" charset="0"/>
              </a:rPr>
              <a:t>o</a:t>
            </a:r>
            <a:r>
              <a:rPr lang="en-US" sz="1100">
                <a:latin typeface="Arial" panose="020B0604020202020204" pitchFamily="34" charset="0"/>
                <a:cs typeface="Arial" panose="020B0604020202020204" pitchFamily="34" charset="0"/>
              </a:rPr>
              <a:t>n</a:t>
            </a:r>
            <a:r>
              <a:rPr lang="en-US" sz="1100" spc="-32">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11</a:t>
            </a:r>
            <a:r>
              <a:rPr lang="en-US" sz="1100" spc="-5">
                <a:latin typeface="Arial" panose="020B0604020202020204" pitchFamily="34" charset="0"/>
                <a:cs typeface="Arial" panose="020B0604020202020204" pitchFamily="34" charset="0"/>
              </a:rPr>
              <a:t>3</a:t>
            </a:r>
            <a:r>
              <a:rPr lang="en-US" sz="1100">
                <a:latin typeface="Arial" panose="020B0604020202020204" pitchFamily="34" charset="0"/>
                <a:cs typeface="Arial" panose="020B0604020202020204" pitchFamily="34" charset="0"/>
              </a:rPr>
              <a:t>-1 and pr</a:t>
            </a:r>
            <a:r>
              <a:rPr lang="en-US" sz="1100" spc="-11">
                <a:latin typeface="Arial" panose="020B0604020202020204" pitchFamily="34" charset="0"/>
                <a:cs typeface="Arial" panose="020B0604020202020204" pitchFamily="34" charset="0"/>
              </a:rPr>
              <a:t>o</a:t>
            </a:r>
            <a:r>
              <a:rPr lang="en-US" sz="1100">
                <a:latin typeface="Arial" panose="020B0604020202020204" pitchFamily="34" charset="0"/>
                <a:cs typeface="Arial" panose="020B0604020202020204" pitchFamily="34" charset="0"/>
              </a:rPr>
              <a:t>gr</a:t>
            </a:r>
            <a:r>
              <a:rPr lang="en-US" sz="1100" spc="-11">
                <a:latin typeface="Arial" panose="020B0604020202020204" pitchFamily="34" charset="0"/>
                <a:cs typeface="Arial" panose="020B0604020202020204" pitchFamily="34" charset="0"/>
              </a:rPr>
              <a:t>a</a:t>
            </a:r>
            <a:r>
              <a:rPr lang="en-US" sz="1100" spc="-5">
                <a:latin typeface="Arial" panose="020B0604020202020204" pitchFamily="34" charset="0"/>
                <a:cs typeface="Arial" panose="020B0604020202020204" pitchFamily="34" charset="0"/>
              </a:rPr>
              <a:t>m</a:t>
            </a:r>
            <a:r>
              <a:rPr lang="en-US" sz="1100">
                <a:latin typeface="Arial" panose="020B0604020202020204" pitchFamily="34" charset="0"/>
                <a:cs typeface="Arial" panose="020B0604020202020204" pitchFamily="34" charset="0"/>
              </a:rPr>
              <a:t>-sp</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cif</a:t>
            </a:r>
            <a:r>
              <a:rPr lang="en-US" sz="1100" spc="-21">
                <a:latin typeface="Arial" panose="020B0604020202020204" pitchFamily="34" charset="0"/>
                <a:cs typeface="Arial" panose="020B0604020202020204" pitchFamily="34" charset="0"/>
              </a:rPr>
              <a:t>i</a:t>
            </a:r>
            <a:r>
              <a:rPr lang="en-US" sz="1100">
                <a:latin typeface="Arial" panose="020B0604020202020204" pitchFamily="34" charset="0"/>
                <a:cs typeface="Arial" panose="020B0604020202020204" pitchFamily="34" charset="0"/>
              </a:rPr>
              <a:t>c</a:t>
            </a:r>
            <a:r>
              <a:rPr lang="en-US" sz="1100" spc="-11">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r</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gul</a:t>
            </a:r>
            <a:r>
              <a:rPr lang="en-US" sz="1100" spc="-11">
                <a:latin typeface="Arial" panose="020B0604020202020204" pitchFamily="34" charset="0"/>
                <a:cs typeface="Arial" panose="020B0604020202020204" pitchFamily="34" charset="0"/>
              </a:rPr>
              <a:t>a</a:t>
            </a:r>
            <a:r>
              <a:rPr lang="en-US" sz="1100">
                <a:latin typeface="Arial" panose="020B0604020202020204" pitchFamily="34" charset="0"/>
                <a:cs typeface="Arial" panose="020B0604020202020204" pitchFamily="34" charset="0"/>
              </a:rPr>
              <a:t>ti</a:t>
            </a:r>
            <a:r>
              <a:rPr lang="en-US" sz="1100" spc="-16">
                <a:latin typeface="Arial" panose="020B0604020202020204" pitchFamily="34" charset="0"/>
                <a:cs typeface="Arial" panose="020B0604020202020204" pitchFamily="34" charset="0"/>
              </a:rPr>
              <a:t>o</a:t>
            </a:r>
            <a:r>
              <a:rPr lang="en-US" sz="1100">
                <a:latin typeface="Arial" panose="020B0604020202020204" pitchFamily="34" charset="0"/>
                <a:cs typeface="Arial" panose="020B0604020202020204" pitchFamily="34" charset="0"/>
              </a:rPr>
              <a:t>ns</a:t>
            </a:r>
            <a:r>
              <a:rPr lang="en-US" sz="1100" spc="-5">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and</a:t>
            </a:r>
            <a:r>
              <a:rPr lang="en-US" sz="1100" spc="-1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po</a:t>
            </a:r>
            <a:r>
              <a:rPr lang="en-US" sz="1100" spc="-16">
                <a:latin typeface="Arial" panose="020B0604020202020204" pitchFamily="34" charset="0"/>
                <a:cs typeface="Arial" panose="020B0604020202020204" pitchFamily="34" charset="0"/>
              </a:rPr>
              <a:t>l</a:t>
            </a:r>
            <a:r>
              <a:rPr lang="en-US" sz="1100" spc="-5">
                <a:latin typeface="Arial" panose="020B0604020202020204" pitchFamily="34" charset="0"/>
                <a:cs typeface="Arial" panose="020B0604020202020204" pitchFamily="34" charset="0"/>
              </a:rPr>
              <a:t>ic</a:t>
            </a:r>
            <a:r>
              <a:rPr lang="en-US" sz="1100" spc="-11">
                <a:latin typeface="Arial" panose="020B0604020202020204" pitchFamily="34" charset="0"/>
                <a:cs typeface="Arial" panose="020B0604020202020204" pitchFamily="34" charset="0"/>
              </a:rPr>
              <a:t>ie</a:t>
            </a:r>
            <a:r>
              <a:rPr lang="en-US" sz="1100">
                <a:latin typeface="Arial" panose="020B0604020202020204" pitchFamily="34" charset="0"/>
                <a:cs typeface="Arial" panose="020B0604020202020204" pitchFamily="34" charset="0"/>
              </a:rPr>
              <a:t>s. </a:t>
            </a:r>
            <a:r>
              <a:rPr lang="en-US" sz="1100" spc="-11">
                <a:latin typeface="Arial" panose="020B0604020202020204" pitchFamily="34" charset="0"/>
                <a:cs typeface="Arial" panose="020B0604020202020204" pitchFamily="34" charset="0"/>
              </a:rPr>
              <a:t>T</a:t>
            </a:r>
            <a:r>
              <a:rPr lang="en-US" sz="1100" spc="-5">
                <a:latin typeface="Arial" panose="020B0604020202020204" pitchFamily="34" charset="0"/>
                <a:cs typeface="Arial" panose="020B0604020202020204" pitchFamily="34" charset="0"/>
              </a:rPr>
              <a:t>h</a:t>
            </a:r>
            <a:r>
              <a:rPr lang="en-US" sz="1100">
                <a:latin typeface="Arial" panose="020B0604020202020204" pitchFamily="34" charset="0"/>
                <a:cs typeface="Arial" panose="020B0604020202020204" pitchFamily="34" charset="0"/>
              </a:rPr>
              <a:t>e</a:t>
            </a:r>
            <a:r>
              <a:rPr lang="en-US" sz="1100" spc="-16">
                <a:latin typeface="Arial" panose="020B0604020202020204" pitchFamily="34" charset="0"/>
                <a:cs typeface="Arial" panose="020B0604020202020204" pitchFamily="34" charset="0"/>
              </a:rPr>
              <a:t> </a:t>
            </a:r>
            <a:r>
              <a:rPr lang="en-US" sz="1100" spc="-5">
                <a:latin typeface="Arial" panose="020B0604020202020204" pitchFamily="34" charset="0"/>
                <a:cs typeface="Arial" panose="020B0604020202020204" pitchFamily="34" charset="0"/>
              </a:rPr>
              <a:t>Civ</a:t>
            </a:r>
            <a:r>
              <a:rPr lang="en-US" sz="1100" spc="-21">
                <a:latin typeface="Arial" panose="020B0604020202020204" pitchFamily="34" charset="0"/>
                <a:cs typeface="Arial" panose="020B0604020202020204" pitchFamily="34" charset="0"/>
              </a:rPr>
              <a:t>i</a:t>
            </a:r>
            <a:r>
              <a:rPr lang="en-US" sz="1100">
                <a:latin typeface="Arial" panose="020B0604020202020204" pitchFamily="34" charset="0"/>
                <a:cs typeface="Arial" panose="020B0604020202020204" pitchFamily="34" charset="0"/>
              </a:rPr>
              <a:t>l </a:t>
            </a:r>
            <a:r>
              <a:rPr lang="en-US" sz="1100" spc="-5">
                <a:latin typeface="Arial" panose="020B0604020202020204" pitchFamily="34" charset="0"/>
                <a:cs typeface="Arial" panose="020B0604020202020204" pitchFamily="34" charset="0"/>
              </a:rPr>
              <a:t>R</a:t>
            </a:r>
            <a:r>
              <a:rPr lang="en-US" sz="1100" spc="-16">
                <a:latin typeface="Arial" panose="020B0604020202020204" pitchFamily="34" charset="0"/>
                <a:cs typeface="Arial" panose="020B0604020202020204" pitchFamily="34" charset="0"/>
              </a:rPr>
              <a:t>i</a:t>
            </a:r>
            <a:r>
              <a:rPr lang="en-US" sz="1100" spc="-5">
                <a:latin typeface="Arial" panose="020B0604020202020204" pitchFamily="34" charset="0"/>
                <a:cs typeface="Arial" panose="020B0604020202020204" pitchFamily="34" charset="0"/>
              </a:rPr>
              <a:t>ght</a:t>
            </a:r>
            <a:r>
              <a:rPr lang="en-US" sz="1100">
                <a:latin typeface="Arial" panose="020B0604020202020204" pitchFamily="34" charset="0"/>
                <a:cs typeface="Arial" panose="020B0604020202020204" pitchFamily="34" charset="0"/>
              </a:rPr>
              <a:t>s</a:t>
            </a:r>
            <a:r>
              <a:rPr lang="en-US" sz="1100" spc="-21">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c</a:t>
            </a:r>
            <a:r>
              <a:rPr lang="en-US" sz="1100" spc="-11">
                <a:latin typeface="Arial" panose="020B0604020202020204" pitchFamily="34" charset="0"/>
                <a:cs typeface="Arial" panose="020B0604020202020204" pitchFamily="34" charset="0"/>
              </a:rPr>
              <a:t>om</a:t>
            </a:r>
            <a:r>
              <a:rPr lang="en-US" sz="1100">
                <a:latin typeface="Arial" panose="020B0604020202020204" pitchFamily="34" charset="0"/>
                <a:cs typeface="Arial" panose="020B0604020202020204" pitchFamily="34" charset="0"/>
              </a:rPr>
              <a:t>p</a:t>
            </a:r>
            <a:r>
              <a:rPr lang="en-US" sz="1100" spc="-16">
                <a:latin typeface="Arial" panose="020B0604020202020204" pitchFamily="34" charset="0"/>
                <a:cs typeface="Arial" panose="020B0604020202020204" pitchFamily="34" charset="0"/>
              </a:rPr>
              <a:t>l</a:t>
            </a:r>
            <a:r>
              <a:rPr lang="en-US" sz="1100" spc="-5">
                <a:latin typeface="Arial" panose="020B0604020202020204" pitchFamily="34" charset="0"/>
                <a:cs typeface="Arial" panose="020B0604020202020204" pitchFamily="34" charset="0"/>
              </a:rPr>
              <a:t>i</a:t>
            </a:r>
            <a:r>
              <a:rPr lang="en-US" sz="1100" spc="-16">
                <a:latin typeface="Arial" panose="020B0604020202020204" pitchFamily="34" charset="0"/>
                <a:cs typeface="Arial" panose="020B0604020202020204" pitchFamily="34" charset="0"/>
              </a:rPr>
              <a:t>a</a:t>
            </a:r>
            <a:r>
              <a:rPr lang="en-US" sz="1100">
                <a:latin typeface="Arial" panose="020B0604020202020204" pitchFamily="34" charset="0"/>
                <a:cs typeface="Arial" panose="020B0604020202020204" pitchFamily="34" charset="0"/>
              </a:rPr>
              <a:t>nce</a:t>
            </a:r>
            <a:r>
              <a:rPr lang="en-US" sz="1100" spc="-11">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a</a:t>
            </a:r>
            <a:r>
              <a:rPr lang="en-US" sz="1100" spc="-11">
                <a:latin typeface="Arial" panose="020B0604020202020204" pitchFamily="34" charset="0"/>
                <a:cs typeface="Arial" panose="020B0604020202020204" pitchFamily="34" charset="0"/>
              </a:rPr>
              <a:t>re</a:t>
            </a:r>
            <a:r>
              <a:rPr lang="en-US" sz="1100">
                <a:latin typeface="Arial" panose="020B0604020202020204" pitchFamily="34" charset="0"/>
                <a:cs typeface="Arial" panose="020B0604020202020204" pitchFamily="34" charset="0"/>
              </a:rPr>
              <a:t>a</a:t>
            </a:r>
            <a:r>
              <a:rPr lang="en-US" sz="1100" spc="-11">
                <a:latin typeface="Arial" panose="020B0604020202020204" pitchFamily="34" charset="0"/>
                <a:cs typeface="Arial" panose="020B0604020202020204" pitchFamily="34" charset="0"/>
              </a:rPr>
              <a:t>s are </a:t>
            </a:r>
            <a:r>
              <a:rPr lang="en-US" sz="1100">
                <a:latin typeface="Arial" panose="020B0604020202020204" pitchFamily="34" charset="0"/>
                <a:cs typeface="Arial" panose="020B0604020202020204" pitchFamily="34" charset="0"/>
              </a:rPr>
              <a:t>assessed and some s</a:t>
            </a:r>
            <a:r>
              <a:rPr lang="en-US" sz="1100" spc="-11">
                <a:latin typeface="Arial" panose="020B0604020202020204" pitchFamily="34" charset="0"/>
                <a:cs typeface="Arial" panose="020B0604020202020204" pitchFamily="34" charset="0"/>
              </a:rPr>
              <a:t>a</a:t>
            </a:r>
            <a:r>
              <a:rPr lang="en-US" sz="1100">
                <a:latin typeface="Arial" panose="020B0604020202020204" pitchFamily="34" charset="0"/>
                <a:cs typeface="Arial" panose="020B0604020202020204" pitchFamily="34" charset="0"/>
              </a:rPr>
              <a:t>m</a:t>
            </a:r>
            <a:r>
              <a:rPr lang="en-US" sz="1100" spc="-11">
                <a:latin typeface="Arial" panose="020B0604020202020204" pitchFamily="34" charset="0"/>
                <a:cs typeface="Arial" panose="020B0604020202020204" pitchFamily="34" charset="0"/>
              </a:rPr>
              <a:t>p</a:t>
            </a:r>
            <a:r>
              <a:rPr lang="en-US" sz="1100" spc="-5">
                <a:latin typeface="Arial" panose="020B0604020202020204" pitchFamily="34" charset="0"/>
                <a:cs typeface="Arial" panose="020B0604020202020204" pitchFamily="34" charset="0"/>
              </a:rPr>
              <a:t>l</a:t>
            </a:r>
            <a:r>
              <a:rPr lang="en-US" sz="1100">
                <a:latin typeface="Arial" panose="020B0604020202020204" pitchFamily="34" charset="0"/>
                <a:cs typeface="Arial" panose="020B0604020202020204" pitchFamily="34" charset="0"/>
              </a:rPr>
              <a:t>e</a:t>
            </a:r>
            <a:r>
              <a:rPr lang="en-US" sz="1100" spc="-11">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post-awa</a:t>
            </a:r>
            <a:r>
              <a:rPr lang="en-US" sz="1100" spc="-11">
                <a:latin typeface="Arial" panose="020B0604020202020204" pitchFamily="34" charset="0"/>
                <a:cs typeface="Arial" panose="020B0604020202020204" pitchFamily="34" charset="0"/>
              </a:rPr>
              <a:t>r</a:t>
            </a:r>
            <a:r>
              <a:rPr lang="en-US" sz="1100">
                <a:latin typeface="Arial" panose="020B0604020202020204" pitchFamily="34" charset="0"/>
                <a:cs typeface="Arial" panose="020B0604020202020204" pitchFamily="34" charset="0"/>
              </a:rPr>
              <a:t>d</a:t>
            </a:r>
            <a:r>
              <a:rPr lang="en-US" sz="1100" spc="-2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r</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vi</a:t>
            </a:r>
            <a:r>
              <a:rPr lang="en-US" sz="1100" spc="-16">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w</a:t>
            </a:r>
            <a:r>
              <a:rPr lang="en-US" sz="1100" spc="11">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quest</a:t>
            </a:r>
            <a:r>
              <a:rPr lang="en-US" sz="1100" spc="-11">
                <a:latin typeface="Arial" panose="020B0604020202020204" pitchFamily="34" charset="0"/>
                <a:cs typeface="Arial" panose="020B0604020202020204" pitchFamily="34" charset="0"/>
              </a:rPr>
              <a:t>i</a:t>
            </a:r>
            <a:r>
              <a:rPr lang="en-US" sz="1100">
                <a:latin typeface="Arial" panose="020B0604020202020204" pitchFamily="34" charset="0"/>
                <a:cs typeface="Arial" panose="020B0604020202020204" pitchFamily="34" charset="0"/>
              </a:rPr>
              <a:t>ons are included below.</a:t>
            </a:r>
          </a:p>
          <a:p>
            <a:pPr marL="493346" indent="-181240">
              <a:buClr>
                <a:srgbClr val="2CA1BE"/>
              </a:buClr>
              <a:buFont typeface="Arial" panose="020B0604020202020204" pitchFamily="34" charset="0"/>
              <a:buChar char="•"/>
              <a:tabLst>
                <a:tab pos="553739" algn="l"/>
              </a:tabLst>
            </a:pPr>
            <a:r>
              <a:rPr lang="en-US" altLang="en-US" sz="1100">
                <a:latin typeface="Arial" panose="020B0604020202020204" pitchFamily="34" charset="0"/>
                <a:cs typeface="Arial" panose="020B0604020202020204" pitchFamily="34" charset="0"/>
              </a:rPr>
              <a:t>Do printed materials contain the nondiscrimination statement?</a:t>
            </a:r>
          </a:p>
          <a:p>
            <a:pPr marL="493346" indent="-181240">
              <a:buClr>
                <a:srgbClr val="2CA1BE"/>
              </a:buClr>
              <a:buFont typeface="Arial" panose="020B0604020202020204" pitchFamily="34" charset="0"/>
              <a:buChar char="•"/>
              <a:tabLst>
                <a:tab pos="553739" algn="l"/>
              </a:tabLst>
            </a:pPr>
            <a:r>
              <a:rPr lang="en-US" altLang="en-US" sz="1100">
                <a:latin typeface="Arial" panose="020B0604020202020204" pitchFamily="34" charset="0"/>
                <a:cs typeface="Arial" panose="020B0604020202020204" pitchFamily="34" charset="0"/>
              </a:rPr>
              <a:t>Is the </a:t>
            </a:r>
            <a:r>
              <a:rPr lang="en-US" altLang="en-US" sz="1100" i="1">
                <a:latin typeface="Arial" panose="020B0604020202020204" pitchFamily="34" charset="0"/>
                <a:cs typeface="Arial" panose="020B0604020202020204" pitchFamily="34" charset="0"/>
              </a:rPr>
              <a:t>And Justice For All </a:t>
            </a:r>
            <a:r>
              <a:rPr lang="en-US" altLang="en-US" sz="1100">
                <a:latin typeface="Arial" panose="020B0604020202020204" pitchFamily="34" charset="0"/>
                <a:cs typeface="Arial" panose="020B0604020202020204" pitchFamily="34" charset="0"/>
              </a:rPr>
              <a:t>poster displayed appropriately?</a:t>
            </a:r>
          </a:p>
          <a:p>
            <a:pPr marL="493346" indent="-181240">
              <a:buClr>
                <a:srgbClr val="2CA1BE"/>
              </a:buClr>
              <a:buFont typeface="Arial" panose="020B0604020202020204" pitchFamily="34" charset="0"/>
              <a:buChar char="•"/>
              <a:tabLst>
                <a:tab pos="553739" algn="l"/>
              </a:tabLst>
            </a:pPr>
            <a:r>
              <a:rPr lang="en-US" altLang="en-US" sz="1100">
                <a:latin typeface="Arial" panose="020B0604020202020204" pitchFamily="34" charset="0"/>
                <a:cs typeface="Arial" panose="020B0604020202020204" pitchFamily="34" charset="0"/>
              </a:rPr>
              <a:t>Are program informational materials available to all?</a:t>
            </a:r>
          </a:p>
          <a:p>
            <a:pPr marL="493346" indent="-181240">
              <a:buClr>
                <a:srgbClr val="2CA1BE"/>
              </a:buClr>
              <a:buFont typeface="Arial" panose="020B0604020202020204" pitchFamily="34" charset="0"/>
              <a:buChar char="•"/>
              <a:tabLst>
                <a:tab pos="553739" algn="l"/>
              </a:tabLst>
            </a:pPr>
            <a:r>
              <a:rPr lang="en-US" altLang="en-US" sz="1100">
                <a:latin typeface="Arial" panose="020B0604020202020204" pitchFamily="34" charset="0"/>
                <a:cs typeface="Arial" panose="020B0604020202020204" pitchFamily="34" charset="0"/>
              </a:rPr>
              <a:t>Is data on race and ethnicity collected and retained appropriately?</a:t>
            </a:r>
          </a:p>
          <a:p>
            <a:pPr marL="493346" indent="-181240">
              <a:buClr>
                <a:srgbClr val="2CA1BE"/>
              </a:buClr>
              <a:buFont typeface="Arial" panose="020B0604020202020204" pitchFamily="34" charset="0"/>
              <a:buChar char="•"/>
              <a:tabLst>
                <a:tab pos="553739" algn="l"/>
              </a:tabLst>
            </a:pPr>
            <a:r>
              <a:rPr lang="en-US" altLang="en-US" sz="1100">
                <a:latin typeface="Arial" panose="020B0604020202020204" pitchFamily="34" charset="0"/>
                <a:cs typeface="Arial" panose="020B0604020202020204" pitchFamily="34" charset="0"/>
              </a:rPr>
              <a:t>How are applicants and participants advised of their right to file a civil rights complaint of discrimination?</a:t>
            </a:r>
          </a:p>
          <a:p>
            <a:pPr marL="493346" indent="-181240">
              <a:buClr>
                <a:srgbClr val="2CA1BE"/>
              </a:buClr>
              <a:buFont typeface="Arial" panose="020B0604020202020204" pitchFamily="34" charset="0"/>
              <a:buChar char="•"/>
              <a:tabLst>
                <a:tab pos="553739" algn="l"/>
              </a:tabLst>
            </a:pPr>
            <a:r>
              <a:rPr lang="en-US" altLang="en-US" sz="1100">
                <a:latin typeface="Arial" panose="020B0604020202020204" pitchFamily="34" charset="0"/>
                <a:cs typeface="Arial" panose="020B0604020202020204" pitchFamily="34" charset="0"/>
              </a:rPr>
              <a:t>Have there been any civil rights complaints?</a:t>
            </a:r>
          </a:p>
          <a:p>
            <a:pPr marL="493346" indent="-181240">
              <a:buClr>
                <a:srgbClr val="2CA1BE"/>
              </a:buClr>
              <a:buFont typeface="Arial" panose="020B0604020202020204" pitchFamily="34" charset="0"/>
              <a:buChar char="•"/>
              <a:tabLst>
                <a:tab pos="553739" algn="l"/>
              </a:tabLst>
            </a:pPr>
            <a:r>
              <a:rPr lang="en-US" altLang="en-US" sz="1100">
                <a:latin typeface="Arial" panose="020B0604020202020204" pitchFamily="34" charset="0"/>
                <a:cs typeface="Arial" panose="020B0604020202020204" pitchFamily="34" charset="0"/>
              </a:rPr>
              <a:t>Are reasonable modifications and accommodations appropriately made for people with disabilities?</a:t>
            </a:r>
          </a:p>
          <a:p>
            <a:pPr marL="493346" indent="-181240">
              <a:buClr>
                <a:srgbClr val="2CA1BE"/>
              </a:buClr>
              <a:buFont typeface="Arial" panose="020B0604020202020204" pitchFamily="34" charset="0"/>
              <a:buChar char="•"/>
              <a:tabLst>
                <a:tab pos="553739" algn="l"/>
              </a:tabLst>
            </a:pPr>
            <a:r>
              <a:rPr lang="en-US" altLang="en-US" sz="1100">
                <a:latin typeface="Arial" panose="020B0604020202020204" pitchFamily="34" charset="0"/>
                <a:cs typeface="Arial" panose="020B0604020202020204" pitchFamily="34" charset="0"/>
              </a:rPr>
              <a:t>Is there ongoing civil rights education for staff?</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67C0C92F-45A6-43F3-8350-B966F5FE48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5F1FF5F0-E11E-4D02-8E79-A428EE8412DF}" type="slidenum">
              <a:rPr lang="en-US" altLang="en-US">
                <a:solidFill>
                  <a:prstClr val="black"/>
                </a:solidFill>
              </a:rPr>
              <a:pPr defTabSz="483263">
                <a:defRPr/>
              </a:pPr>
              <a:t>3</a:t>
            </a:fld>
            <a:endParaRPr lang="en-US" altLang="en-US">
              <a:solidFill>
                <a:prstClr val="black"/>
              </a:solidFill>
            </a:endParaRPr>
          </a:p>
        </p:txBody>
      </p:sp>
      <p:sp>
        <p:nvSpPr>
          <p:cNvPr id="62467" name="Rectangle 2">
            <a:extLst>
              <a:ext uri="{FF2B5EF4-FFF2-40B4-BE49-F238E27FC236}">
                <a16:creationId xmlns:a16="http://schemas.microsoft.com/office/drawing/2014/main" id="{93B64589-A0FA-42E2-82D7-8ACE021BB293}"/>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56D13BF3-AFFE-4D40-ABBE-406F8C8A97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buFont typeface="Wingdings" panose="05000000000000000000" pitchFamily="2" charset="2"/>
              <a:buNone/>
            </a:pPr>
            <a:r>
              <a:rPr lang="en-US" altLang="en-US" i="1">
                <a:latin typeface="Arial" panose="020B0604020202020204" pitchFamily="34" charset="0"/>
                <a:cs typeface="Arial" panose="020B0604020202020204" pitchFamily="34" charset="0"/>
              </a:rPr>
              <a:t>All staff should receive training on all aspects of Civil Rights Compliance including but not be limited to:</a:t>
            </a:r>
          </a:p>
          <a:p>
            <a:pPr eaLnBrk="1" hangingPunct="1">
              <a:lnSpc>
                <a:spcPct val="80000"/>
              </a:lnSpc>
              <a:buFont typeface="Wingdings" panose="05000000000000000000" pitchFamily="2" charset="2"/>
              <a:buNone/>
            </a:pPr>
            <a:endParaRPr lang="en-US" altLang="en-US" i="1">
              <a:latin typeface="Arial" panose="020B0604020202020204" pitchFamily="34" charset="0"/>
              <a:cs typeface="Arial" panose="020B0604020202020204" pitchFamily="34" charset="0"/>
            </a:endParaRP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Collection and use of data;</a:t>
            </a: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Effective public notification systems,</a:t>
            </a: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Complaint procedures,</a:t>
            </a: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Compliance review techniques,</a:t>
            </a: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Resolution of noncompliance,</a:t>
            </a: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Requirements for reasonable accommodation of persons with disabilities,</a:t>
            </a: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Requirements for language assistance,</a:t>
            </a: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Conflict resolution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98C2F59B-0F27-4D05-9D6A-1121564226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C1ACB3F3-1188-417A-AE8C-F996CD3DF1C5}" type="slidenum">
              <a:rPr lang="en-US" altLang="en-US">
                <a:solidFill>
                  <a:prstClr val="black"/>
                </a:solidFill>
              </a:rPr>
              <a:pPr defTabSz="483263">
                <a:defRPr/>
              </a:pPr>
              <a:t>30</a:t>
            </a:fld>
            <a:endParaRPr lang="en-US" altLang="en-US">
              <a:solidFill>
                <a:prstClr val="black"/>
              </a:solidFill>
            </a:endParaRPr>
          </a:p>
        </p:txBody>
      </p:sp>
      <p:sp>
        <p:nvSpPr>
          <p:cNvPr id="74755" name="Rectangle 2">
            <a:extLst>
              <a:ext uri="{FF2B5EF4-FFF2-40B4-BE49-F238E27FC236}">
                <a16:creationId xmlns:a16="http://schemas.microsoft.com/office/drawing/2014/main" id="{95111A44-569E-45C1-8DFF-66AA1ECC35B3}"/>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4B9C8892-48AD-4A1F-8E85-E43DC85676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en-US">
                <a:latin typeface="Arial" panose="020B0604020202020204" pitchFamily="34" charset="0"/>
                <a:cs typeface="Arial" panose="020B0604020202020204" pitchFamily="34" charset="0"/>
              </a:rPr>
              <a:t>What does the SA look at when onsite for a post award review?  </a:t>
            </a:r>
          </a:p>
          <a:p>
            <a:pPr eaLnBrk="1" hangingPunct="1">
              <a:buFont typeface="Wingdings" panose="05000000000000000000" pitchFamily="2" charset="2"/>
              <a:buNone/>
            </a:pPr>
            <a:endParaRPr lang="en-US" altLang="en-US">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eligible persons and households have an equal opportunity to participate;</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case records are coded by race or ethnic origin;</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Offices/cafeterias are displaying the “And Justice for All” poster in a prominent location;</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Correct nondiscrimination statement being used;</a:t>
            </a: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C05993B2-A063-4E71-9747-A8515A731A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ADFF4846-EB2A-426C-953D-FF271EB5DB4A}" type="slidenum">
              <a:rPr lang="en-US" altLang="en-US">
                <a:solidFill>
                  <a:prstClr val="black"/>
                </a:solidFill>
              </a:rPr>
              <a:pPr defTabSz="483263">
                <a:defRPr/>
              </a:pPr>
              <a:t>31</a:t>
            </a:fld>
            <a:endParaRPr lang="en-US" altLang="en-US">
              <a:solidFill>
                <a:prstClr val="black"/>
              </a:solidFill>
            </a:endParaRPr>
          </a:p>
        </p:txBody>
      </p:sp>
      <p:sp>
        <p:nvSpPr>
          <p:cNvPr id="76803" name="Rectangle 2">
            <a:extLst>
              <a:ext uri="{FF2B5EF4-FFF2-40B4-BE49-F238E27FC236}">
                <a16:creationId xmlns:a16="http://schemas.microsoft.com/office/drawing/2014/main" id="{3244689C-9B55-4A7C-945B-071038ED385E}"/>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16A92AB9-33D0-4593-B9F1-BF4970C35D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en-US">
                <a:latin typeface="Arial" panose="020B0604020202020204" pitchFamily="34" charset="0"/>
                <a:cs typeface="Arial" panose="020B0604020202020204" pitchFamily="34" charset="0"/>
              </a:rPr>
              <a:t>Additional areas reviewed are:</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availability of program information to eligible persons, program applicants and participants;</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racial and ethnic data collection, and maintained for 3 years;</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complaint processing; and</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Continuing education for all employees is conducted and records maintained.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E880C716-FA80-4F47-B73F-2EF0684DBD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182437A3-8B4E-402F-A3C0-366F9ED2B5F8}" type="slidenum">
              <a:rPr lang="en-US" altLang="en-US">
                <a:solidFill>
                  <a:prstClr val="black"/>
                </a:solidFill>
              </a:rPr>
              <a:pPr defTabSz="483263">
                <a:defRPr/>
              </a:pPr>
              <a:t>32</a:t>
            </a:fld>
            <a:endParaRPr lang="en-US" altLang="en-US">
              <a:solidFill>
                <a:prstClr val="black"/>
              </a:solidFill>
            </a:endParaRPr>
          </a:p>
        </p:txBody>
      </p:sp>
      <p:sp>
        <p:nvSpPr>
          <p:cNvPr id="78851" name="Rectangle 2">
            <a:extLst>
              <a:ext uri="{FF2B5EF4-FFF2-40B4-BE49-F238E27FC236}">
                <a16:creationId xmlns:a16="http://schemas.microsoft.com/office/drawing/2014/main" id="{AC662399-A805-41CF-B2B9-914BF9929306}"/>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9EA8A029-6FF0-47AA-AF40-33552E84E2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en-US">
                <a:latin typeface="Arial" panose="020B0604020202020204" pitchFamily="34" charset="0"/>
                <a:cs typeface="Arial" panose="020B0604020202020204" pitchFamily="34" charset="0"/>
              </a:rPr>
              <a:t>There are times when the SA must conduct Compliance Reviews “for cause”. </a:t>
            </a:r>
          </a:p>
          <a:p>
            <a:pPr eaLnBrk="1" hangingPunct="1">
              <a:buFont typeface="Wingdings" panose="05000000000000000000" pitchFamily="2" charset="2"/>
              <a:buNone/>
            </a:pPr>
            <a:endParaRPr lang="en-US" altLang="en-US">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Program participation data indicates a particular group in a specific area is not benefiting from a FNS program;</a:t>
            </a:r>
          </a:p>
          <a:p>
            <a:pPr eaLnBrk="1" hangingPunct="1">
              <a:buFont typeface="Wingdings" panose="05000000000000000000" pitchFamily="2" charset="2"/>
              <a:buNone/>
            </a:pPr>
            <a:endParaRPr lang="en-US" altLang="en-US">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patterns of complaints of discrimination have been documented.</a:t>
            </a:r>
          </a:p>
          <a:p>
            <a:pPr eaLnBrk="1" hangingPunct="1">
              <a:buFont typeface="Wingdings" panose="05000000000000000000" pitchFamily="2" charset="2"/>
              <a:buChar char="§"/>
            </a:pPr>
            <a:endParaRPr lang="en-US" altLang="en-US">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reports of alleged noncompliance made by the media, grassroots organizations, or advocacy groups that need to be resolved;</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reports of alleged noncompliance made by other agencies, such as Dept. of Education (DOE) and Health &amp; Human Services (HHS), need to be resolved;</a:t>
            </a:r>
          </a:p>
          <a:p>
            <a:pPr eaLnBrk="1" hangingPunct="1">
              <a:buFont typeface="Wingdings" panose="05000000000000000000" pitchFamily="2" charset="2"/>
              <a:buChar char="§"/>
            </a:pPr>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F111491F-5188-47F8-8D11-3F19BC98F5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83263" rtl="0" eaLnBrk="1" fontAlgn="auto" latinLnBrk="0" hangingPunct="1">
              <a:lnSpc>
                <a:spcPct val="100000"/>
              </a:lnSpc>
              <a:spcBef>
                <a:spcPts val="0"/>
              </a:spcBef>
              <a:spcAft>
                <a:spcPts val="0"/>
              </a:spcAft>
              <a:buClrTx/>
              <a:buSzTx/>
              <a:buFontTx/>
              <a:buNone/>
              <a:tabLst/>
              <a:defRPr/>
            </a:pPr>
            <a:fld id="{59CFB4E9-715D-40F0-837F-B1C6362A753F}"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83263" rtl="0" eaLnBrk="1" fontAlgn="auto" latinLnBrk="0" hangingPunct="1">
                <a:lnSpc>
                  <a:spcPct val="100000"/>
                </a:lnSpc>
                <a:spcBef>
                  <a:spcPts val="0"/>
                </a:spcBef>
                <a:spcAft>
                  <a:spcPts val="0"/>
                </a:spcAft>
                <a:buClrTx/>
                <a:buSzTx/>
                <a:buFontTx/>
                <a:buNone/>
                <a:tabLst/>
                <a:defRPr/>
              </a:pPr>
              <a:t>33</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0899" name="Rectangle 2">
            <a:extLst>
              <a:ext uri="{FF2B5EF4-FFF2-40B4-BE49-F238E27FC236}">
                <a16:creationId xmlns:a16="http://schemas.microsoft.com/office/drawing/2014/main" id="{F70174BE-CBFA-419D-99FE-DC840C6F03B7}"/>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B5F3B420-9858-4AF2-A8AC-490B6B1861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Noncompliance is a finding based on facts that any civil rights requirement, as provided by law, policy, instruction, or guidelines, is not being adhered to by a State agency, local agency, or other sub-recipient.</a:t>
            </a: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63C04F16-D94A-4547-ABD7-3ED8AF6AAF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83263" rtl="0" eaLnBrk="1" fontAlgn="auto" latinLnBrk="0" hangingPunct="1">
              <a:lnSpc>
                <a:spcPct val="100000"/>
              </a:lnSpc>
              <a:spcBef>
                <a:spcPts val="0"/>
              </a:spcBef>
              <a:spcAft>
                <a:spcPts val="0"/>
              </a:spcAft>
              <a:buClrTx/>
              <a:buSzTx/>
              <a:buFontTx/>
              <a:buNone/>
              <a:tabLst/>
              <a:defRPr/>
            </a:pPr>
            <a:fld id="{BD16465C-ED80-4E76-8653-8B2AC4E9DC06}"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83263" rtl="0" eaLnBrk="1" fontAlgn="auto" latinLnBrk="0" hangingPunct="1">
                <a:lnSpc>
                  <a:spcPct val="100000"/>
                </a:lnSpc>
                <a:spcBef>
                  <a:spcPts val="0"/>
                </a:spcBef>
                <a:spcAft>
                  <a:spcPts val="0"/>
                </a:spcAft>
                <a:buClrTx/>
                <a:buSzTx/>
                <a:buFontTx/>
                <a:buNone/>
                <a:tabLst/>
                <a:defRPr/>
              </a:pPr>
              <a:t>34</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4995" name="Rectangle 2">
            <a:extLst>
              <a:ext uri="{FF2B5EF4-FFF2-40B4-BE49-F238E27FC236}">
                <a16:creationId xmlns:a16="http://schemas.microsoft.com/office/drawing/2014/main" id="{3B654F53-23AD-44C4-83DB-B4C90D32D334}"/>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16B9699C-F73F-4778-B5DA-A774C2BF5A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chemeClr val="tx1"/>
              </a:buClr>
              <a:buFont typeface="Wingdings" panose="05000000000000000000" pitchFamily="2" charset="2"/>
              <a:buNone/>
            </a:pPr>
            <a:r>
              <a:rPr lang="en-US" altLang="en-US">
                <a:latin typeface="Arial" panose="020B0604020202020204" pitchFamily="34" charset="0"/>
                <a:cs typeface="Arial" panose="020B0604020202020204" pitchFamily="34" charset="0"/>
              </a:rPr>
              <a:t>Here are some examples of non-compliant practices:</a:t>
            </a:r>
          </a:p>
          <a:p>
            <a:pPr eaLnBrk="1" hangingPunct="1">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Denying an individual or household the opportunity to apply for program benefits or services on the basis of a protected class</a:t>
            </a:r>
          </a:p>
          <a:p>
            <a:pPr eaLnBrk="1" hangingPunct="1">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Providing FNS program services or benefits in a dissimilar manner on the basis of a protected class (except for a disability accommodation).</a:t>
            </a:r>
          </a:p>
          <a:p>
            <a:pPr eaLnBrk="1" hangingPunct="1">
              <a:lnSpc>
                <a:spcPct val="9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Selecting members for planning and advisory bodies in such a way as to exclude persons from membership on the basis of a protected class.</a:t>
            </a:r>
          </a:p>
          <a:p>
            <a:pPr eaLnBrk="1" hangingPunct="1">
              <a:lnSpc>
                <a:spcPct val="9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Selecting FNS program sites or facilities in a manner that denies an individual access to FNS program benefits, assistance, or services on the basis of a protected class.</a:t>
            </a:r>
          </a:p>
          <a:p>
            <a:pPr eaLnBrk="1" hangingPunct="1">
              <a:lnSpc>
                <a:spcPct val="9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Over-verification of Categorical Eligible.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81756ADD-8156-4573-87B3-55710F21A2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83263" rtl="0" eaLnBrk="1" fontAlgn="auto" latinLnBrk="0" hangingPunct="1">
              <a:lnSpc>
                <a:spcPct val="100000"/>
              </a:lnSpc>
              <a:spcBef>
                <a:spcPts val="0"/>
              </a:spcBef>
              <a:spcAft>
                <a:spcPts val="0"/>
              </a:spcAft>
              <a:buClrTx/>
              <a:buSzTx/>
              <a:buFontTx/>
              <a:buNone/>
              <a:tabLst/>
              <a:defRPr/>
            </a:pPr>
            <a:fld id="{DA9C96A8-1D7B-4CFA-9EC2-B7AD65D270D7}"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83263" rtl="0" eaLnBrk="1" fontAlgn="auto" latinLnBrk="0" hangingPunct="1">
                <a:lnSpc>
                  <a:spcPct val="100000"/>
                </a:lnSpc>
                <a:spcBef>
                  <a:spcPts val="0"/>
                </a:spcBef>
                <a:spcAft>
                  <a:spcPts val="0"/>
                </a:spcAft>
                <a:buClrTx/>
                <a:buSzTx/>
                <a:buFontTx/>
                <a:buNone/>
                <a:tabLst/>
                <a:defRPr/>
              </a:pPr>
              <a:t>35</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2947" name="Rectangle 2">
            <a:extLst>
              <a:ext uri="{FF2B5EF4-FFF2-40B4-BE49-F238E27FC236}">
                <a16:creationId xmlns:a16="http://schemas.microsoft.com/office/drawing/2014/main" id="{1181A84F-D9F7-4EC9-8A9D-A4978C0B3903}"/>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89764DBE-0F20-48F9-A717-980167DB9B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3425"/>
            <a:r>
              <a:rPr lang="en-US" altLang="en-US" sz="1300">
                <a:latin typeface="Arial" panose="020B0604020202020204" pitchFamily="34" charset="0"/>
                <a:cs typeface="Arial" panose="020B0604020202020204" pitchFamily="34" charset="0"/>
              </a:rPr>
              <a:t>Non-compliance may result form a variety of situations. Compliance Reviews may be scheduled or unscheduled:</a:t>
            </a:r>
            <a:endParaRPr lang="en-US" sz="1300">
              <a:latin typeface="Arial" panose="020B0604020202020204" pitchFamily="34" charset="0"/>
              <a:cs typeface="Arial" panose="020B0604020202020204" pitchFamily="34" charset="0"/>
            </a:endParaRPr>
          </a:p>
          <a:p>
            <a:pPr marL="375905" indent="-362480">
              <a:buFont typeface="Wingdings"/>
              <a:buChar char=""/>
              <a:tabLst>
                <a:tab pos="376576" algn="l"/>
              </a:tabLst>
            </a:pPr>
            <a:r>
              <a:rPr lang="en-US" sz="1300" spc="-5">
                <a:latin typeface="Arial" panose="020B0604020202020204" pitchFamily="34" charset="0"/>
                <a:cs typeface="Arial" panose="020B0604020202020204" pitchFamily="34" charset="0"/>
              </a:rPr>
              <a:t>T</a:t>
            </a:r>
            <a:r>
              <a:rPr lang="en-US" sz="1300">
                <a:latin typeface="Arial" panose="020B0604020202020204" pitchFamily="34" charset="0"/>
                <a:cs typeface="Arial" panose="020B0604020202020204" pitchFamily="34" charset="0"/>
              </a:rPr>
              <a:t>o</a:t>
            </a:r>
            <a:r>
              <a:rPr lang="en-US" sz="1300" spc="-11">
                <a:latin typeface="Arial" panose="020B0604020202020204" pitchFamily="34" charset="0"/>
                <a:cs typeface="Arial" panose="020B0604020202020204" pitchFamily="34" charset="0"/>
              </a:rPr>
              <a:t> fo</a:t>
            </a:r>
            <a:r>
              <a:rPr lang="en-US" sz="1300">
                <a:latin typeface="Arial" panose="020B0604020202020204" pitchFamily="34" charset="0"/>
                <a:cs typeface="Arial" panose="020B0604020202020204" pitchFamily="34" charset="0"/>
              </a:rPr>
              <a:t>l</a:t>
            </a:r>
            <a:r>
              <a:rPr lang="en-US" sz="1300" spc="5">
                <a:latin typeface="Arial" panose="020B0604020202020204" pitchFamily="34" charset="0"/>
                <a:cs typeface="Arial" panose="020B0604020202020204" pitchFamily="34" charset="0"/>
              </a:rPr>
              <a:t>l</a:t>
            </a:r>
            <a:r>
              <a:rPr lang="en-US" sz="1300">
                <a:latin typeface="Arial" panose="020B0604020202020204" pitchFamily="34" charset="0"/>
                <a:cs typeface="Arial" panose="020B0604020202020204" pitchFamily="34" charset="0"/>
              </a:rPr>
              <a:t>o</a:t>
            </a:r>
            <a:r>
              <a:rPr lang="en-US" sz="1300" spc="5">
                <a:latin typeface="Arial" panose="020B0604020202020204" pitchFamily="34" charset="0"/>
                <a:cs typeface="Arial" panose="020B0604020202020204" pitchFamily="34" charset="0"/>
              </a:rPr>
              <a:t>w</a:t>
            </a:r>
            <a:r>
              <a:rPr lang="en-US" sz="1300" spc="-5">
                <a:latin typeface="Arial" panose="020B0604020202020204" pitchFamily="34" charset="0"/>
                <a:cs typeface="Arial" panose="020B0604020202020204" pitchFamily="34" charset="0"/>
              </a:rPr>
              <a:t>-</a:t>
            </a:r>
            <a:r>
              <a:rPr lang="en-US" sz="1300" spc="-16">
                <a:latin typeface="Arial" panose="020B0604020202020204" pitchFamily="34" charset="0"/>
                <a:cs typeface="Arial" panose="020B0604020202020204" pitchFamily="34" charset="0"/>
              </a:rPr>
              <a:t>up on</a:t>
            </a:r>
            <a:r>
              <a:rPr lang="en-US" sz="1300">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pr</a:t>
            </a:r>
            <a:r>
              <a:rPr lang="en-US" sz="1300" spc="-26">
                <a:latin typeface="Arial" panose="020B0604020202020204" pitchFamily="34" charset="0"/>
                <a:cs typeface="Arial" panose="020B0604020202020204" pitchFamily="34" charset="0"/>
              </a:rPr>
              <a:t>e</a:t>
            </a:r>
            <a:r>
              <a:rPr lang="en-US" sz="1300">
                <a:latin typeface="Arial" panose="020B0604020202020204" pitchFamily="34" charset="0"/>
                <a:cs typeface="Arial" panose="020B0604020202020204" pitchFamily="34" charset="0"/>
              </a:rPr>
              <a:t>v</a:t>
            </a:r>
            <a:r>
              <a:rPr lang="en-US" sz="1300" spc="11">
                <a:latin typeface="Arial" panose="020B0604020202020204" pitchFamily="34" charset="0"/>
                <a:cs typeface="Arial" panose="020B0604020202020204" pitchFamily="34" charset="0"/>
              </a:rPr>
              <a:t>i</a:t>
            </a:r>
            <a:r>
              <a:rPr lang="en-US" sz="1300" spc="-16">
                <a:latin typeface="Arial" panose="020B0604020202020204" pitchFamily="34" charset="0"/>
                <a:cs typeface="Arial" panose="020B0604020202020204" pitchFamily="34" charset="0"/>
              </a:rPr>
              <a:t>ous</a:t>
            </a:r>
            <a:r>
              <a:rPr lang="en-US" sz="1300">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f</a:t>
            </a:r>
            <a:r>
              <a:rPr lang="en-US" sz="1300">
                <a:latin typeface="Arial" panose="020B0604020202020204" pitchFamily="34" charset="0"/>
                <a:cs typeface="Arial" panose="020B0604020202020204" pitchFamily="34" charset="0"/>
              </a:rPr>
              <a:t>indi</a:t>
            </a:r>
            <a:r>
              <a:rPr lang="en-US" sz="1300" spc="-16">
                <a:latin typeface="Arial" panose="020B0604020202020204" pitchFamily="34" charset="0"/>
                <a:cs typeface="Arial" panose="020B0604020202020204" pitchFamily="34" charset="0"/>
              </a:rPr>
              <a:t>ngs</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of </a:t>
            </a:r>
            <a:r>
              <a:rPr lang="en-US" sz="1300" spc="-16">
                <a:latin typeface="Arial" panose="020B0604020202020204" pitchFamily="34" charset="0"/>
                <a:cs typeface="Arial" panose="020B0604020202020204" pitchFamily="34" charset="0"/>
              </a:rPr>
              <a:t>noncom</a:t>
            </a:r>
            <a:r>
              <a:rPr lang="en-US" sz="1300" spc="-26">
                <a:latin typeface="Arial" panose="020B0604020202020204" pitchFamily="34" charset="0"/>
                <a:cs typeface="Arial" panose="020B0604020202020204" pitchFamily="34" charset="0"/>
              </a:rPr>
              <a:t>p</a:t>
            </a:r>
            <a:r>
              <a:rPr lang="en-US" sz="1300" spc="5">
                <a:latin typeface="Arial" panose="020B0604020202020204" pitchFamily="34" charset="0"/>
                <a:cs typeface="Arial" panose="020B0604020202020204" pitchFamily="34" charset="0"/>
              </a:rPr>
              <a:t>li</a:t>
            </a:r>
            <a:r>
              <a:rPr lang="en-US" sz="1300" spc="-16">
                <a:latin typeface="Arial" panose="020B0604020202020204" pitchFamily="34" charset="0"/>
                <a:cs typeface="Arial" panose="020B0604020202020204" pitchFamily="34" charset="0"/>
              </a:rPr>
              <a:t>anc</a:t>
            </a:r>
            <a:r>
              <a:rPr lang="en-US" sz="1300" spc="-26">
                <a:latin typeface="Arial" panose="020B0604020202020204" pitchFamily="34" charset="0"/>
                <a:cs typeface="Arial" panose="020B0604020202020204" pitchFamily="34" charset="0"/>
              </a:rPr>
              <a:t>e</a:t>
            </a:r>
            <a:r>
              <a:rPr lang="en-US" sz="1300">
                <a:latin typeface="Arial" panose="020B0604020202020204" pitchFamily="34" charset="0"/>
                <a:cs typeface="Arial" panose="020B0604020202020204" pitchFamily="34" charset="0"/>
              </a:rPr>
              <a:t>;</a:t>
            </a:r>
          </a:p>
          <a:p>
            <a:pPr marL="375905" marR="5370" indent="-362480">
              <a:buFont typeface="Wingdings"/>
              <a:buChar char=""/>
              <a:tabLst>
                <a:tab pos="376576" algn="l"/>
              </a:tabLst>
            </a:pPr>
            <a:r>
              <a:rPr lang="en-US" sz="1300" spc="-5">
                <a:latin typeface="Arial" panose="020B0604020202020204" pitchFamily="34" charset="0"/>
                <a:cs typeface="Arial" panose="020B0604020202020204" pitchFamily="34" charset="0"/>
              </a:rPr>
              <a:t>T</a:t>
            </a:r>
            <a:r>
              <a:rPr lang="en-US" sz="1300">
                <a:latin typeface="Arial" panose="020B0604020202020204" pitchFamily="34" charset="0"/>
                <a:cs typeface="Arial" panose="020B0604020202020204" pitchFamily="34" charset="0"/>
              </a:rPr>
              <a:t>o</a:t>
            </a:r>
            <a:r>
              <a:rPr lang="en-US" sz="1300" spc="-11">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nvestigate</a:t>
            </a:r>
            <a:r>
              <a:rPr lang="en-US" sz="1300" spc="16">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r</a:t>
            </a:r>
            <a:r>
              <a:rPr lang="en-US" sz="1300" spc="-21">
                <a:latin typeface="Arial" panose="020B0604020202020204" pitchFamily="34" charset="0"/>
                <a:cs typeface="Arial" panose="020B0604020202020204" pitchFamily="34" charset="0"/>
              </a:rPr>
              <a:t>e</a:t>
            </a:r>
            <a:r>
              <a:rPr lang="en-US" sz="1300" spc="-11">
                <a:latin typeface="Arial" panose="020B0604020202020204" pitchFamily="34" charset="0"/>
                <a:cs typeface="Arial" panose="020B0604020202020204" pitchFamily="34" charset="0"/>
              </a:rPr>
              <a:t>ports</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of</a:t>
            </a:r>
            <a:r>
              <a:rPr lang="en-US" sz="1300">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noncompl</a:t>
            </a:r>
            <a:r>
              <a:rPr lang="en-US" sz="1300" spc="5">
                <a:latin typeface="Arial" panose="020B0604020202020204" pitchFamily="34" charset="0"/>
                <a:cs typeface="Arial" panose="020B0604020202020204" pitchFamily="34" charset="0"/>
              </a:rPr>
              <a:t>i</a:t>
            </a:r>
            <a:r>
              <a:rPr lang="en-US" sz="1300" spc="-16">
                <a:latin typeface="Arial" panose="020B0604020202020204" pitchFamily="34" charset="0"/>
                <a:cs typeface="Arial" panose="020B0604020202020204" pitchFamily="34" charset="0"/>
              </a:rPr>
              <a:t>ance</a:t>
            </a:r>
            <a:r>
              <a:rPr lang="en-US" sz="1300" spc="-21">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b</a:t>
            </a:r>
            <a:r>
              <a:rPr lang="en-US" sz="1300" spc="-16">
                <a:latin typeface="Arial" panose="020B0604020202020204" pitchFamily="34" charset="0"/>
                <a:cs typeface="Arial" panose="020B0604020202020204" pitchFamily="34" charset="0"/>
              </a:rPr>
              <a:t>y</a:t>
            </a:r>
            <a:r>
              <a:rPr lang="en-US" sz="1300" spc="11">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oth</a:t>
            </a:r>
            <a:r>
              <a:rPr lang="en-US" sz="1300" spc="-21">
                <a:latin typeface="Arial" panose="020B0604020202020204" pitchFamily="34" charset="0"/>
                <a:cs typeface="Arial" panose="020B0604020202020204" pitchFamily="34" charset="0"/>
              </a:rPr>
              <a:t>e</a:t>
            </a:r>
            <a:r>
              <a:rPr lang="en-US" sz="1300" spc="-11">
                <a:latin typeface="Arial" panose="020B0604020202020204" pitchFamily="34" charset="0"/>
                <a:cs typeface="Arial" panose="020B0604020202020204" pitchFamily="34" charset="0"/>
              </a:rPr>
              <a:t>r</a:t>
            </a:r>
            <a:r>
              <a:rPr lang="en-US" sz="1300">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a</a:t>
            </a:r>
            <a:r>
              <a:rPr lang="en-US" sz="1300" spc="-26">
                <a:latin typeface="Arial" panose="020B0604020202020204" pitchFamily="34" charset="0"/>
                <a:cs typeface="Arial" panose="020B0604020202020204" pitchFamily="34" charset="0"/>
              </a:rPr>
              <a:t>g</a:t>
            </a:r>
            <a:r>
              <a:rPr lang="en-US" sz="1300" spc="-16">
                <a:latin typeface="Arial" panose="020B0604020202020204" pitchFamily="34" charset="0"/>
                <a:cs typeface="Arial" panose="020B0604020202020204" pitchFamily="34" charset="0"/>
              </a:rPr>
              <a:t>en</a:t>
            </a:r>
            <a:r>
              <a:rPr lang="en-US" sz="1300" spc="-21">
                <a:latin typeface="Arial" panose="020B0604020202020204" pitchFamily="34" charset="0"/>
                <a:cs typeface="Arial" panose="020B0604020202020204" pitchFamily="34" charset="0"/>
              </a:rPr>
              <a:t>c</a:t>
            </a:r>
            <a:r>
              <a:rPr lang="en-US" sz="1300" spc="5">
                <a:latin typeface="Arial" panose="020B0604020202020204" pitchFamily="34" charset="0"/>
                <a:cs typeface="Arial" panose="020B0604020202020204" pitchFamily="34" charset="0"/>
              </a:rPr>
              <a:t>i</a:t>
            </a:r>
            <a:r>
              <a:rPr lang="en-US" sz="1300" spc="-16">
                <a:latin typeface="Arial" panose="020B0604020202020204" pitchFamily="34" charset="0"/>
                <a:cs typeface="Arial" panose="020B0604020202020204" pitchFamily="34" charset="0"/>
              </a:rPr>
              <a:t>e</a:t>
            </a:r>
            <a:r>
              <a:rPr lang="en-US" sz="1300" spc="-21">
                <a:latin typeface="Arial" panose="020B0604020202020204" pitchFamily="34" charset="0"/>
                <a:cs typeface="Arial" panose="020B0604020202020204" pitchFamily="34" charset="0"/>
              </a:rPr>
              <a:t>s</a:t>
            </a:r>
            <a:r>
              <a:rPr lang="en-US" sz="1300" spc="-11">
                <a:latin typeface="Arial" panose="020B0604020202020204" pitchFamily="34" charset="0"/>
                <a:cs typeface="Arial" panose="020B0604020202020204" pitchFamily="34" charset="0"/>
              </a:rPr>
              <a:t>,</a:t>
            </a:r>
            <a:r>
              <a:rPr lang="en-US" sz="1300" spc="5">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me</a:t>
            </a:r>
            <a:r>
              <a:rPr lang="en-US" sz="1300" spc="-26">
                <a:latin typeface="Arial" panose="020B0604020202020204" pitchFamily="34" charset="0"/>
                <a:cs typeface="Arial" panose="020B0604020202020204" pitchFamily="34" charset="0"/>
              </a:rPr>
              <a:t>d</a:t>
            </a:r>
            <a:r>
              <a:rPr lang="en-US" sz="1300" spc="5">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a, or</a:t>
            </a:r>
            <a:r>
              <a:rPr lang="en-US" sz="1300" spc="-16">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gras</a:t>
            </a:r>
            <a:r>
              <a:rPr lang="en-US" sz="1300" spc="-21">
                <a:latin typeface="Arial" panose="020B0604020202020204" pitchFamily="34" charset="0"/>
                <a:cs typeface="Arial" panose="020B0604020202020204" pitchFamily="34" charset="0"/>
              </a:rPr>
              <a:t>s</a:t>
            </a:r>
            <a:r>
              <a:rPr lang="en-US" sz="1300" spc="-11">
                <a:latin typeface="Arial" panose="020B0604020202020204" pitchFamily="34" charset="0"/>
                <a:cs typeface="Arial" panose="020B0604020202020204" pitchFamily="34" charset="0"/>
              </a:rPr>
              <a:t>roots</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or</a:t>
            </a:r>
            <a:r>
              <a:rPr lang="en-US" sz="1300" spc="-26">
                <a:latin typeface="Arial" panose="020B0604020202020204" pitchFamily="34" charset="0"/>
                <a:cs typeface="Arial" panose="020B0604020202020204" pitchFamily="34" charset="0"/>
              </a:rPr>
              <a:t>g</a:t>
            </a:r>
            <a:r>
              <a:rPr lang="en-US" sz="1300" spc="-16">
                <a:latin typeface="Arial" panose="020B0604020202020204" pitchFamily="34" charset="0"/>
                <a:cs typeface="Arial" panose="020B0604020202020204" pitchFamily="34" charset="0"/>
              </a:rPr>
              <a:t>an</a:t>
            </a:r>
            <a:r>
              <a:rPr lang="en-US" sz="1300">
                <a:latin typeface="Arial" panose="020B0604020202020204" pitchFamily="34" charset="0"/>
                <a:cs typeface="Arial" panose="020B0604020202020204" pitchFamily="34" charset="0"/>
              </a:rPr>
              <a:t>i</a:t>
            </a:r>
            <a:r>
              <a:rPr lang="en-US" sz="1300" spc="-5">
                <a:latin typeface="Arial" panose="020B0604020202020204" pitchFamily="34" charset="0"/>
                <a:cs typeface="Arial" panose="020B0604020202020204" pitchFamily="34" charset="0"/>
              </a:rPr>
              <a:t>zat</a:t>
            </a:r>
            <a:r>
              <a:rPr lang="en-US" sz="1300" spc="11">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ons;</a:t>
            </a:r>
            <a:endParaRPr lang="en-US" sz="1300">
              <a:latin typeface="Arial" panose="020B0604020202020204" pitchFamily="34" charset="0"/>
              <a:cs typeface="Arial" panose="020B0604020202020204" pitchFamily="34" charset="0"/>
            </a:endParaRPr>
          </a:p>
          <a:p>
            <a:pPr marL="375905" indent="-362480">
              <a:buFont typeface="Wingdings"/>
              <a:buChar char=""/>
              <a:tabLst>
                <a:tab pos="376576" algn="l"/>
              </a:tabLst>
            </a:pPr>
            <a:r>
              <a:rPr lang="en-US" sz="1300" spc="-26">
                <a:latin typeface="Arial" panose="020B0604020202020204" pitchFamily="34" charset="0"/>
                <a:cs typeface="Arial" panose="020B0604020202020204" pitchFamily="34" charset="0"/>
              </a:rPr>
              <a:t>M</a:t>
            </a:r>
            <a:r>
              <a:rPr lang="en-US" sz="1300" spc="-16">
                <a:latin typeface="Arial" panose="020B0604020202020204" pitchFamily="34" charset="0"/>
                <a:cs typeface="Arial" panose="020B0604020202020204" pitchFamily="34" charset="0"/>
              </a:rPr>
              <a:t>ay</a:t>
            </a:r>
            <a:r>
              <a:rPr lang="en-US" sz="1300" spc="-11">
                <a:latin typeface="Arial" panose="020B0604020202020204" pitchFamily="34" charset="0"/>
                <a:cs typeface="Arial" panose="020B0604020202020204" pitchFamily="34" charset="0"/>
              </a:rPr>
              <a:t> b</a:t>
            </a:r>
            <a:r>
              <a:rPr lang="en-US" sz="1300" spc="-16">
                <a:latin typeface="Arial" panose="020B0604020202020204" pitchFamily="34" charset="0"/>
                <a:cs typeface="Arial" panose="020B0604020202020204" pitchFamily="34" charset="0"/>
              </a:rPr>
              <a:t>e</a:t>
            </a:r>
            <a:r>
              <a:rPr lang="en-US" sz="1300" spc="21">
                <a:latin typeface="Arial" panose="020B0604020202020204" pitchFamily="34" charset="0"/>
                <a:cs typeface="Arial" panose="020B0604020202020204" pitchFamily="34" charset="0"/>
              </a:rPr>
              <a:t> </a:t>
            </a:r>
            <a:r>
              <a:rPr lang="en-US" sz="1300">
                <a:latin typeface="Arial" panose="020B0604020202020204" pitchFamily="34" charset="0"/>
                <a:cs typeface="Arial" panose="020B0604020202020204" pitchFamily="34" charset="0"/>
              </a:rPr>
              <a:t>s</a:t>
            </a:r>
            <a:r>
              <a:rPr lang="en-US" sz="1300" spc="-11">
                <a:latin typeface="Arial" panose="020B0604020202020204" pitchFamily="34" charset="0"/>
                <a:cs typeface="Arial" panose="020B0604020202020204" pitchFamily="34" charset="0"/>
              </a:rPr>
              <a:t>p</a:t>
            </a:r>
            <a:r>
              <a:rPr lang="en-US" sz="1300" spc="-16">
                <a:latin typeface="Arial" panose="020B0604020202020204" pitchFamily="34" charset="0"/>
                <a:cs typeface="Arial" panose="020B0604020202020204" pitchFamily="34" charset="0"/>
              </a:rPr>
              <a:t>e</a:t>
            </a:r>
            <a:r>
              <a:rPr lang="en-US" sz="1300" spc="-21">
                <a:latin typeface="Arial" panose="020B0604020202020204" pitchFamily="34" charset="0"/>
                <a:cs typeface="Arial" panose="020B0604020202020204" pitchFamily="34" charset="0"/>
              </a:rPr>
              <a:t>c</a:t>
            </a:r>
            <a:r>
              <a:rPr lang="en-US" sz="1300" spc="5">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f</a:t>
            </a:r>
            <a:r>
              <a:rPr lang="en-US" sz="1300">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c</a:t>
            </a:r>
            <a:r>
              <a:rPr lang="en-US" sz="1300" spc="11">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to</a:t>
            </a:r>
            <a:r>
              <a:rPr lang="en-US" sz="1300">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an</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i</a:t>
            </a:r>
            <a:r>
              <a:rPr lang="en-US" sz="1300">
                <a:latin typeface="Arial" panose="020B0604020202020204" pitchFamily="34" charset="0"/>
                <a:cs typeface="Arial" panose="020B0604020202020204" pitchFamily="34" charset="0"/>
              </a:rPr>
              <a:t>nc</a:t>
            </a:r>
            <a:r>
              <a:rPr lang="en-US" sz="1300" spc="5">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dent</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or</a:t>
            </a:r>
            <a:r>
              <a:rPr lang="en-US" sz="1300" spc="-16">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p</a:t>
            </a:r>
            <a:r>
              <a:rPr lang="en-US" sz="1300">
                <a:latin typeface="Arial" panose="020B0604020202020204" pitchFamily="34" charset="0"/>
                <a:cs typeface="Arial" panose="020B0604020202020204" pitchFamily="34" charset="0"/>
              </a:rPr>
              <a:t>o</a:t>
            </a:r>
            <a:r>
              <a:rPr lang="en-US" sz="1300" spc="5">
                <a:latin typeface="Arial" panose="020B0604020202020204" pitchFamily="34" charset="0"/>
                <a:cs typeface="Arial" panose="020B0604020202020204" pitchFamily="34" charset="0"/>
              </a:rPr>
              <a:t>li</a:t>
            </a:r>
            <a:r>
              <a:rPr lang="en-US" sz="1300" spc="-11">
                <a:latin typeface="Arial" panose="020B0604020202020204" pitchFamily="34" charset="0"/>
                <a:cs typeface="Arial" panose="020B0604020202020204" pitchFamily="34" charset="0"/>
              </a:rPr>
              <a:t>cy;</a:t>
            </a:r>
            <a:endParaRPr lang="en-US" sz="1300">
              <a:latin typeface="Arial" panose="020B0604020202020204" pitchFamily="34" charset="0"/>
              <a:cs typeface="Arial" panose="020B0604020202020204" pitchFamily="34" charset="0"/>
            </a:endParaRPr>
          </a:p>
          <a:p>
            <a:pPr marL="375905" indent="-362480">
              <a:buFont typeface="Wingdings"/>
              <a:buChar char=""/>
              <a:tabLst>
                <a:tab pos="376576" algn="l"/>
              </a:tabLst>
            </a:pPr>
            <a:r>
              <a:rPr lang="en-US" sz="1300" spc="-5">
                <a:latin typeface="Arial" panose="020B0604020202020204" pitchFamily="34" charset="0"/>
                <a:cs typeface="Arial" panose="020B0604020202020204" pitchFamily="34" charset="0"/>
              </a:rPr>
              <a:t>H</a:t>
            </a:r>
            <a:r>
              <a:rPr lang="en-US" sz="1300" spc="11">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story</a:t>
            </a:r>
            <a:r>
              <a:rPr lang="en-US" sz="1300" spc="-26">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of</a:t>
            </a:r>
            <a:r>
              <a:rPr lang="en-US" sz="1300">
                <a:latin typeface="Arial" panose="020B0604020202020204" pitchFamily="34" charset="0"/>
                <a:cs typeface="Arial" panose="020B0604020202020204" pitchFamily="34" charset="0"/>
              </a:rPr>
              <a:t> stat</a:t>
            </a:r>
            <a:r>
              <a:rPr lang="en-US" sz="1300" spc="5">
                <a:latin typeface="Arial" panose="020B0604020202020204" pitchFamily="34" charset="0"/>
                <a:cs typeface="Arial" panose="020B0604020202020204" pitchFamily="34" charset="0"/>
              </a:rPr>
              <a:t>i</a:t>
            </a:r>
            <a:r>
              <a:rPr lang="en-US" sz="1300">
                <a:latin typeface="Arial" panose="020B0604020202020204" pitchFamily="34" charset="0"/>
                <a:cs typeface="Arial" panose="020B0604020202020204" pitchFamily="34" charset="0"/>
              </a:rPr>
              <a:t>sti</a:t>
            </a:r>
            <a:r>
              <a:rPr lang="en-US" sz="1300" spc="-11">
                <a:latin typeface="Arial" panose="020B0604020202020204" pitchFamily="34" charset="0"/>
                <a:cs typeface="Arial" panose="020B0604020202020204" pitchFamily="34" charset="0"/>
              </a:rPr>
              <a:t>cal</a:t>
            </a:r>
            <a:r>
              <a:rPr lang="en-US" sz="1300" spc="5">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und</a:t>
            </a:r>
            <a:r>
              <a:rPr lang="en-US" sz="1300" spc="-26">
                <a:latin typeface="Arial" panose="020B0604020202020204" pitchFamily="34" charset="0"/>
                <a:cs typeface="Arial" panose="020B0604020202020204" pitchFamily="34" charset="0"/>
              </a:rPr>
              <a:t>e</a:t>
            </a:r>
            <a:r>
              <a:rPr lang="en-US" sz="1300" spc="-11">
                <a:latin typeface="Arial" panose="020B0604020202020204" pitchFamily="34" charset="0"/>
                <a:cs typeface="Arial" panose="020B0604020202020204" pitchFamily="34" charset="0"/>
              </a:rPr>
              <a:t>rr</a:t>
            </a:r>
            <a:r>
              <a:rPr lang="en-US" sz="1300" spc="-21">
                <a:latin typeface="Arial" panose="020B0604020202020204" pitchFamily="34" charset="0"/>
                <a:cs typeface="Arial" panose="020B0604020202020204" pitchFamily="34" charset="0"/>
              </a:rPr>
              <a:t>e</a:t>
            </a:r>
            <a:r>
              <a:rPr lang="en-US" sz="1300" spc="-11">
                <a:latin typeface="Arial" panose="020B0604020202020204" pitchFamily="34" charset="0"/>
                <a:cs typeface="Arial" panose="020B0604020202020204" pitchFamily="34" charset="0"/>
              </a:rPr>
              <a:t>pr</a:t>
            </a:r>
            <a:r>
              <a:rPr lang="en-US" sz="1300" spc="-21">
                <a:latin typeface="Arial" panose="020B0604020202020204" pitchFamily="34" charset="0"/>
                <a:cs typeface="Arial" panose="020B0604020202020204" pitchFamily="34" charset="0"/>
              </a:rPr>
              <a:t>e</a:t>
            </a:r>
            <a:r>
              <a:rPr lang="en-US" sz="1300" spc="-11">
                <a:latin typeface="Arial" panose="020B0604020202020204" pitchFamily="34" charset="0"/>
                <a:cs typeface="Arial" panose="020B0604020202020204" pitchFamily="34" charset="0"/>
              </a:rPr>
              <a:t>s</a:t>
            </a:r>
            <a:r>
              <a:rPr lang="en-US" sz="1300" spc="-26">
                <a:latin typeface="Arial" panose="020B0604020202020204" pitchFamily="34" charset="0"/>
                <a:cs typeface="Arial" panose="020B0604020202020204" pitchFamily="34" charset="0"/>
              </a:rPr>
              <a:t>e</a:t>
            </a:r>
            <a:r>
              <a:rPr lang="en-US" sz="1300" spc="-11">
                <a:latin typeface="Arial" panose="020B0604020202020204" pitchFamily="34" charset="0"/>
                <a:cs typeface="Arial" panose="020B0604020202020204" pitchFamily="34" charset="0"/>
              </a:rPr>
              <a:t>ntation</a:t>
            </a:r>
            <a:r>
              <a:rPr lang="en-US" sz="1300" spc="26">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of</a:t>
            </a:r>
            <a:r>
              <a:rPr lang="en-US" sz="1300">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parti</a:t>
            </a:r>
            <a:r>
              <a:rPr lang="en-US" sz="1300">
                <a:latin typeface="Arial" panose="020B0604020202020204" pitchFamily="34" charset="0"/>
                <a:cs typeface="Arial" panose="020B0604020202020204" pitchFamily="34" charset="0"/>
              </a:rPr>
              <a:t>cu</a:t>
            </a:r>
            <a:r>
              <a:rPr lang="en-US" sz="1300" spc="5">
                <a:latin typeface="Arial" panose="020B0604020202020204" pitchFamily="34" charset="0"/>
                <a:cs typeface="Arial" panose="020B0604020202020204" pitchFamily="34" charset="0"/>
              </a:rPr>
              <a:t>l</a:t>
            </a:r>
            <a:r>
              <a:rPr lang="en-US" sz="1300" spc="-11">
                <a:latin typeface="Arial" panose="020B0604020202020204" pitchFamily="34" charset="0"/>
                <a:cs typeface="Arial" panose="020B0604020202020204" pitchFamily="34" charset="0"/>
              </a:rPr>
              <a:t>ar</a:t>
            </a:r>
            <a:r>
              <a:rPr lang="en-US" sz="1300" spc="-26">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grou</a:t>
            </a:r>
            <a:r>
              <a:rPr lang="en-US" sz="1300" spc="-26">
                <a:latin typeface="Arial" panose="020B0604020202020204" pitchFamily="34" charset="0"/>
                <a:cs typeface="Arial" panose="020B0604020202020204" pitchFamily="34" charset="0"/>
              </a:rPr>
              <a:t>p</a:t>
            </a:r>
            <a:r>
              <a:rPr lang="en-US" sz="1300" spc="-5">
                <a:latin typeface="Arial" panose="020B0604020202020204" pitchFamily="34" charset="0"/>
                <a:cs typeface="Arial" panose="020B0604020202020204" pitchFamily="34" charset="0"/>
              </a:rPr>
              <a:t>(</a:t>
            </a:r>
            <a:r>
              <a:rPr lang="en-US" sz="1300" spc="16">
                <a:latin typeface="Arial" panose="020B0604020202020204" pitchFamily="34" charset="0"/>
                <a:cs typeface="Arial" panose="020B0604020202020204" pitchFamily="34" charset="0"/>
              </a:rPr>
              <a:t>s</a:t>
            </a:r>
            <a:r>
              <a:rPr lang="en-US" sz="1300" spc="-5">
                <a:latin typeface="Arial" panose="020B0604020202020204" pitchFamily="34" charset="0"/>
                <a:cs typeface="Arial" panose="020B0604020202020204" pitchFamily="34" charset="0"/>
              </a:rPr>
              <a:t>);</a:t>
            </a:r>
            <a:endParaRPr lang="en-US" sz="1300">
              <a:latin typeface="Arial" panose="020B0604020202020204" pitchFamily="34" charset="0"/>
              <a:cs typeface="Arial" panose="020B0604020202020204" pitchFamily="34" charset="0"/>
            </a:endParaRPr>
          </a:p>
          <a:p>
            <a:pPr marL="375905" indent="-362480">
              <a:buFont typeface="Wingdings"/>
              <a:buChar char=""/>
              <a:tabLst>
                <a:tab pos="376576" algn="l"/>
              </a:tabLst>
            </a:pPr>
            <a:r>
              <a:rPr lang="en-US" sz="1300" spc="-16">
                <a:latin typeface="Arial" panose="020B0604020202020204" pitchFamily="34" charset="0"/>
                <a:cs typeface="Arial" panose="020B0604020202020204" pitchFamily="34" charset="0"/>
              </a:rPr>
              <a:t>P</a:t>
            </a:r>
            <a:r>
              <a:rPr lang="en-US" sz="1300" spc="-26">
                <a:latin typeface="Arial" panose="020B0604020202020204" pitchFamily="34" charset="0"/>
                <a:cs typeface="Arial" panose="020B0604020202020204" pitchFamily="34" charset="0"/>
              </a:rPr>
              <a:t>a</a:t>
            </a:r>
            <a:r>
              <a:rPr lang="en-US" sz="1300" spc="-11">
                <a:latin typeface="Arial" panose="020B0604020202020204" pitchFamily="34" charset="0"/>
                <a:cs typeface="Arial" panose="020B0604020202020204" pitchFamily="34" charset="0"/>
              </a:rPr>
              <a:t>tt</a:t>
            </a:r>
            <a:r>
              <a:rPr lang="en-US" sz="1300" spc="-26">
                <a:latin typeface="Arial" panose="020B0604020202020204" pitchFamily="34" charset="0"/>
                <a:cs typeface="Arial" panose="020B0604020202020204" pitchFamily="34" charset="0"/>
              </a:rPr>
              <a:t>e</a:t>
            </a:r>
            <a:r>
              <a:rPr lang="en-US" sz="1300" spc="-11">
                <a:latin typeface="Arial" panose="020B0604020202020204" pitchFamily="34" charset="0"/>
                <a:cs typeface="Arial" panose="020B0604020202020204" pitchFamily="34" charset="0"/>
              </a:rPr>
              <a:t>rn</a:t>
            </a:r>
            <a:r>
              <a:rPr lang="en-US" sz="1300" spc="11">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of</a:t>
            </a:r>
            <a:r>
              <a:rPr lang="en-US" sz="1300">
                <a:latin typeface="Arial" panose="020B0604020202020204" pitchFamily="34" charset="0"/>
                <a:cs typeface="Arial" panose="020B0604020202020204" pitchFamily="34" charset="0"/>
              </a:rPr>
              <a:t> comp</a:t>
            </a:r>
            <a:r>
              <a:rPr lang="en-US" sz="1300" spc="5">
                <a:latin typeface="Arial" panose="020B0604020202020204" pitchFamily="34" charset="0"/>
                <a:cs typeface="Arial" panose="020B0604020202020204" pitchFamily="34" charset="0"/>
              </a:rPr>
              <a:t>l</a:t>
            </a:r>
            <a:r>
              <a:rPr lang="en-US" sz="1300">
                <a:latin typeface="Arial" panose="020B0604020202020204" pitchFamily="34" charset="0"/>
                <a:cs typeface="Arial" panose="020B0604020202020204" pitchFamily="34" charset="0"/>
              </a:rPr>
              <a:t>a</a:t>
            </a:r>
            <a:r>
              <a:rPr lang="en-US" sz="1300" spc="5">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nts</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of d</a:t>
            </a:r>
            <a:r>
              <a:rPr lang="en-US" sz="1300" spc="5">
                <a:latin typeface="Arial" panose="020B0604020202020204" pitchFamily="34" charset="0"/>
                <a:cs typeface="Arial" panose="020B0604020202020204" pitchFamily="34" charset="0"/>
              </a:rPr>
              <a:t>i</a:t>
            </a:r>
            <a:r>
              <a:rPr lang="en-US" sz="1300">
                <a:latin typeface="Arial" panose="020B0604020202020204" pitchFamily="34" charset="0"/>
                <a:cs typeface="Arial" panose="020B0604020202020204" pitchFamily="34" charset="0"/>
              </a:rPr>
              <a:t>scr</a:t>
            </a:r>
            <a:r>
              <a:rPr lang="en-US" sz="1300" spc="5">
                <a:latin typeface="Arial" panose="020B0604020202020204" pitchFamily="34" charset="0"/>
                <a:cs typeface="Arial" panose="020B0604020202020204" pitchFamily="34" charset="0"/>
              </a:rPr>
              <a:t>i</a:t>
            </a:r>
            <a:r>
              <a:rPr lang="en-US" sz="1300">
                <a:latin typeface="Arial" panose="020B0604020202020204" pitchFamily="34" charset="0"/>
                <a:cs typeface="Arial" panose="020B0604020202020204" pitchFamily="34" charset="0"/>
              </a:rPr>
              <a:t>m</a:t>
            </a:r>
            <a:r>
              <a:rPr lang="en-US" sz="1300" spc="5">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nat</a:t>
            </a:r>
            <a:r>
              <a:rPr lang="en-US" sz="1300">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on.</a:t>
            </a:r>
            <a:endParaRPr lang="en-US" sz="1300">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5B5B0A92-DB12-4A7D-B144-27527538AC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83263" rtl="0" eaLnBrk="1" fontAlgn="auto" latinLnBrk="0" hangingPunct="1">
              <a:lnSpc>
                <a:spcPct val="100000"/>
              </a:lnSpc>
              <a:spcBef>
                <a:spcPts val="0"/>
              </a:spcBef>
              <a:spcAft>
                <a:spcPts val="0"/>
              </a:spcAft>
              <a:buClrTx/>
              <a:buSzTx/>
              <a:buFontTx/>
              <a:buNone/>
              <a:tabLst/>
              <a:defRPr/>
            </a:pPr>
            <a:fld id="{BFE9CAE5-D9F9-4C45-9D9A-20F3043EE5EB}"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83263" rtl="0" eaLnBrk="1" fontAlgn="auto" latinLnBrk="0" hangingPunct="1">
                <a:lnSpc>
                  <a:spcPct val="100000"/>
                </a:lnSpc>
                <a:spcBef>
                  <a:spcPts val="0"/>
                </a:spcBef>
                <a:spcAft>
                  <a:spcPts val="0"/>
                </a:spcAft>
                <a:buClrTx/>
                <a:buSzTx/>
                <a:buFontTx/>
                <a:buNone/>
                <a:tabLst/>
                <a:defRPr/>
              </a:pPr>
              <a:t>36</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7043" name="Rectangle 2">
            <a:extLst>
              <a:ext uri="{FF2B5EF4-FFF2-40B4-BE49-F238E27FC236}">
                <a16:creationId xmlns:a16="http://schemas.microsoft.com/office/drawing/2014/main" id="{C1A21CA3-4E2F-451B-8583-19F7FA4896F4}"/>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2684D580-8BC3-483A-8D4C-1478CD85FC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en-US">
                <a:latin typeface="Arial" panose="020B0604020202020204" pitchFamily="34" charset="0"/>
                <a:cs typeface="Arial" panose="020B0604020202020204" pitchFamily="34" charset="0"/>
              </a:rPr>
              <a:t>Effective date of the finding of noncompliance is the date of the written notice to the State agency, local agency, or other subrecipient. </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What happens once noncompliance is determined?</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Steps must be taken immediately to obtain voluntary compliance at the lowest possible level.</a:t>
            </a:r>
          </a:p>
          <a:p>
            <a:pPr eaLnBrk="1" hangingPunct="1">
              <a:buFont typeface="Wingdings" panose="05000000000000000000" pitchFamily="2" charset="2"/>
              <a:buNone/>
            </a:pPr>
            <a:endParaRPr lang="en-US" altLang="en-US" sz="1000">
              <a:latin typeface="Arial" panose="020B0604020202020204" pitchFamily="34" charset="0"/>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27D5CDBC-53AA-43CD-9FA8-3153C46B78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BEA8F452-1ECA-4128-9CEA-E31DE887E39B}" type="slidenum">
              <a:rPr lang="en-US" altLang="en-US">
                <a:solidFill>
                  <a:prstClr val="black"/>
                </a:solidFill>
              </a:rPr>
              <a:pPr defTabSz="483263">
                <a:defRPr/>
              </a:pPr>
              <a:t>37</a:t>
            </a:fld>
            <a:endParaRPr lang="en-US" altLang="en-US">
              <a:solidFill>
                <a:prstClr val="black"/>
              </a:solidFill>
            </a:endParaRPr>
          </a:p>
        </p:txBody>
      </p:sp>
      <p:sp>
        <p:nvSpPr>
          <p:cNvPr id="89091" name="Rectangle 2">
            <a:extLst>
              <a:ext uri="{FF2B5EF4-FFF2-40B4-BE49-F238E27FC236}">
                <a16:creationId xmlns:a16="http://schemas.microsoft.com/office/drawing/2014/main" id="{23E13A6E-8891-415C-9E17-29FB1989A767}"/>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100B6E5E-02DD-4017-9247-468E9F420E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This concludes the presentation on Civil Rights. I hope that this session has provided useful information or served as a refresher of what you already know.</a:t>
            </a:r>
          </a:p>
        </p:txBody>
      </p:sp>
    </p:spTree>
    <p:extLst>
      <p:ext uri="{BB962C8B-B14F-4D97-AF65-F5344CB8AC3E}">
        <p14:creationId xmlns:p14="http://schemas.microsoft.com/office/powerpoint/2010/main" val="22580109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27D5CDBC-53AA-43CD-9FA8-3153C46B78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BEA8F452-1ECA-4128-9CEA-E31DE887E39B}" type="slidenum">
              <a:rPr lang="en-US" altLang="en-US">
                <a:solidFill>
                  <a:prstClr val="black"/>
                </a:solidFill>
              </a:rPr>
              <a:pPr defTabSz="483263">
                <a:defRPr/>
              </a:pPr>
              <a:t>38</a:t>
            </a:fld>
            <a:endParaRPr lang="en-US" altLang="en-US">
              <a:solidFill>
                <a:prstClr val="black"/>
              </a:solidFill>
            </a:endParaRPr>
          </a:p>
        </p:txBody>
      </p:sp>
      <p:sp>
        <p:nvSpPr>
          <p:cNvPr id="89091" name="Rectangle 2">
            <a:extLst>
              <a:ext uri="{FF2B5EF4-FFF2-40B4-BE49-F238E27FC236}">
                <a16:creationId xmlns:a16="http://schemas.microsoft.com/office/drawing/2014/main" id="{23E13A6E-8891-415C-9E17-29FB1989A767}"/>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100B6E5E-02DD-4017-9247-468E9F420E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This concludes the presentation on Civil Rights. I hope that this session has provided useful information or served as a refresher for what you already know.</a:t>
            </a:r>
          </a:p>
        </p:txBody>
      </p:sp>
    </p:spTree>
    <p:extLst>
      <p:ext uri="{BB962C8B-B14F-4D97-AF65-F5344CB8AC3E}">
        <p14:creationId xmlns:p14="http://schemas.microsoft.com/office/powerpoint/2010/main" val="3079435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9E30EAC2-EBA6-450A-92D0-AC2B88C11C48}"/>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14A99967-2F45-42E1-8746-9518DAD89B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Why Civil Rights Training? </a:t>
            </a:r>
            <a:r>
              <a:rPr lang="en-US" dirty="0"/>
              <a:t>Training is required so that individuals involved in all levels of administration of programs that receive Federal financial assistance understand Federal laws, regulations, instructions, policies and other guidance.</a:t>
            </a:r>
          </a:p>
          <a:p>
            <a:r>
              <a:rPr lang="en-US" altLang="en-US" dirty="0">
                <a:latin typeface="Arial" panose="020B0604020202020204" pitchFamily="34" charset="0"/>
                <a:cs typeface="Arial" panose="020B0604020202020204" pitchFamily="34" charset="0"/>
              </a:rPr>
              <a:t>This is an annual training requirement.</a:t>
            </a:r>
          </a:p>
          <a:p>
            <a:endParaRPr lang="en-US" altLang="en-US" dirty="0">
              <a:latin typeface="Arial" panose="020B0604020202020204" pitchFamily="34" charset="0"/>
              <a:cs typeface="Arial" panose="020B0604020202020204" pitchFamily="34" charset="0"/>
            </a:endParaRPr>
          </a:p>
          <a:p>
            <a:endParaRPr lang="en-US" dirty="0"/>
          </a:p>
          <a:p>
            <a:endParaRPr lang="en-US" dirty="0"/>
          </a:p>
          <a:p>
            <a:endParaRPr lang="en-US" dirty="0"/>
          </a:p>
          <a:p>
            <a:endParaRPr lang="en-US" altLang="en-US" dirty="0">
              <a:latin typeface="Arial" panose="020B0604020202020204" pitchFamily="34" charset="0"/>
              <a:cs typeface="Arial" panose="020B0604020202020204" pitchFamily="34" charset="0"/>
            </a:endParaRPr>
          </a:p>
        </p:txBody>
      </p:sp>
      <p:sp>
        <p:nvSpPr>
          <p:cNvPr id="13316" name="Slide Number Placeholder 3">
            <a:extLst>
              <a:ext uri="{FF2B5EF4-FFF2-40B4-BE49-F238E27FC236}">
                <a16:creationId xmlns:a16="http://schemas.microsoft.com/office/drawing/2014/main" id="{16E336B8-871C-4FA9-9455-5F6B0F299F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B3291834-552A-4FC5-8DC9-7B67EF813224}" type="slidenum">
              <a:rPr lang="en-US" altLang="en-US">
                <a:solidFill>
                  <a:prstClr val="black"/>
                </a:solidFill>
              </a:rPr>
              <a:pPr defTabSz="483263">
                <a:defRPr/>
              </a:pPr>
              <a:t>4</a:t>
            </a:fld>
            <a:endParaRPr lang="en-US"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1A0A9232-5D74-406E-B92F-08AB420C11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4B87F37C-716A-43E8-BFA4-F69D5E6FFAF9}" type="slidenum">
              <a:rPr lang="en-US" altLang="en-US">
                <a:solidFill>
                  <a:prstClr val="black"/>
                </a:solidFill>
              </a:rPr>
              <a:pPr defTabSz="483263">
                <a:defRPr/>
              </a:pPr>
              <a:t>5</a:t>
            </a:fld>
            <a:endParaRPr lang="en-US" altLang="en-US">
              <a:solidFill>
                <a:prstClr val="black"/>
              </a:solidFill>
            </a:endParaRPr>
          </a:p>
        </p:txBody>
      </p:sp>
      <p:sp>
        <p:nvSpPr>
          <p:cNvPr id="31747" name="Rectangle 2">
            <a:extLst>
              <a:ext uri="{FF2B5EF4-FFF2-40B4-BE49-F238E27FC236}">
                <a16:creationId xmlns:a16="http://schemas.microsoft.com/office/drawing/2014/main" id="{37D8BFF5-C550-4349-AB79-D3C7C68F9081}"/>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23044BEC-0FEC-49C7-95C3-9F3632FF9D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Wingdings" panose="05000000000000000000" pitchFamily="2" charset="2"/>
              <a:buNone/>
            </a:pPr>
            <a:r>
              <a:rPr lang="en-US" altLang="en-US">
                <a:latin typeface="Arial" panose="020B0604020202020204" pitchFamily="34" charset="0"/>
                <a:cs typeface="Arial" panose="020B0604020202020204" pitchFamily="34" charset="0"/>
              </a:rPr>
              <a:t>State agencies are responsible for training subrecipient agencies on an annual basis.</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Subrecipient agencies are responsible for training their local sites, including “frontline staff” who interact with </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applicants or participants on an annual basis.</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New employees before participating in Program activities</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Volunteers must receive training appropriate to their roles and responsibilities</a:t>
            </a:r>
          </a:p>
          <a:p>
            <a:pPr>
              <a:buFont typeface="Wingdings" panose="05000000000000000000" pitchFamily="2" charset="2"/>
              <a:buNone/>
            </a:pPr>
            <a:endParaRPr lang="en-US" altLang="en-US">
              <a:latin typeface="Arial" panose="020B0604020202020204" pitchFamily="34" charset="0"/>
              <a:cs typeface="Arial" panose="020B0604020202020204" pitchFamily="34" charset="0"/>
            </a:endParaRPr>
          </a:p>
          <a:p>
            <a:pPr>
              <a:buFont typeface="Wingdings" panose="05000000000000000000" pitchFamily="2" charset="2"/>
              <a:buNone/>
            </a:pPr>
            <a:r>
              <a:rPr lang="en-US" altLang="en-US">
                <a:latin typeface="Arial" panose="020B0604020202020204" pitchFamily="34" charset="0"/>
                <a:cs typeface="Arial" panose="020B0604020202020204" pitchFamily="34" charset="0"/>
              </a:rPr>
              <a:t>All staff should receive training on all aspects of Civil Rights </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compliance, including:</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 Collection and use of data;</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 Effective public notification systems;</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 Complaint procedures;</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 Compliance review techniques;</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 Resolution of noncompliance;</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 Requirements for reasonable accommodation of persons </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with disabilities;</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 Requirements for language assistance;</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 Conflict resolution and customer service.</a:t>
            </a:r>
          </a:p>
        </p:txBody>
      </p:sp>
    </p:spTree>
    <p:extLst>
      <p:ext uri="{BB962C8B-B14F-4D97-AF65-F5344CB8AC3E}">
        <p14:creationId xmlns:p14="http://schemas.microsoft.com/office/powerpoint/2010/main" val="1126755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BF1F795B-F149-47A3-9C5F-4183F7AE0C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D6941D8D-5660-485C-9DB0-ACE069B778D4}" type="slidenum">
              <a:rPr lang="en-US" altLang="en-US">
                <a:solidFill>
                  <a:prstClr val="black"/>
                </a:solidFill>
              </a:rPr>
              <a:pPr defTabSz="483263">
                <a:defRPr/>
              </a:pPr>
              <a:t>6</a:t>
            </a:fld>
            <a:endParaRPr lang="en-US" altLang="en-US">
              <a:solidFill>
                <a:prstClr val="black"/>
              </a:solidFill>
            </a:endParaRPr>
          </a:p>
        </p:txBody>
      </p:sp>
      <p:sp>
        <p:nvSpPr>
          <p:cNvPr id="33795" name="Rectangle 2">
            <a:extLst>
              <a:ext uri="{FF2B5EF4-FFF2-40B4-BE49-F238E27FC236}">
                <a16:creationId xmlns:a16="http://schemas.microsoft.com/office/drawing/2014/main" id="{E70B800B-5404-4FE9-8D07-CCC3904C6172}"/>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7EB2A8B2-7E7B-45EC-A20E-299AB50466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chemeClr val="tx1"/>
              </a:buClr>
              <a:buFont typeface="Wingdings" panose="05000000000000000000" pitchFamily="2" charset="2"/>
              <a:buNone/>
            </a:pPr>
            <a:r>
              <a:rPr lang="en-US" altLang="en-US">
                <a:latin typeface="Arial" panose="020B0604020202020204" pitchFamily="34" charset="0"/>
                <a:cs typeface="Arial" panose="020B0604020202020204" pitchFamily="34" charset="0"/>
              </a:rPr>
              <a:t>This Instruction applies to all programs and activities for any school, district, facility that is receiving federal funds whether they are funded partially or completely. The Civil Rights Food and Nutrition Service (FNS) Instruction 113-1 was issued Nov. 8, 2005.  The purpose of the Instruction was to establish and communicate policy and provide guidance and direction to the USDA FNS and it’s recipients and customers, and ensure compliance with and enforcement of the prohibition against discrimination in all FNS programs and activities whether funded wholly or in part. For source documentation, it is recommended you bookmark the FNS Instruction or if you have the capability, print it. It can be accessed at the website above.</a:t>
            </a:r>
          </a:p>
          <a:p>
            <a:pPr eaLnBrk="1" hangingPunct="1">
              <a:buClr>
                <a:schemeClr val="tx1"/>
              </a:buClr>
              <a:buFont typeface="Wingdings" panose="05000000000000000000" pitchFamily="2" charset="2"/>
              <a:buNone/>
            </a:pPr>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CCFFBBD2-AB39-49C5-8FBF-33BF1EC2F9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EDDE43A8-748F-41CE-AF0E-3FF649F09134}" type="slidenum">
              <a:rPr lang="en-US" altLang="en-US">
                <a:solidFill>
                  <a:prstClr val="black"/>
                </a:solidFill>
              </a:rPr>
              <a:pPr defTabSz="483263">
                <a:defRPr/>
              </a:pPr>
              <a:t>7</a:t>
            </a:fld>
            <a:endParaRPr lang="en-US" altLang="en-US">
              <a:solidFill>
                <a:prstClr val="black"/>
              </a:solidFill>
            </a:endParaRPr>
          </a:p>
        </p:txBody>
      </p:sp>
      <p:sp>
        <p:nvSpPr>
          <p:cNvPr id="41987" name="Rectangle 2">
            <a:extLst>
              <a:ext uri="{FF2B5EF4-FFF2-40B4-BE49-F238E27FC236}">
                <a16:creationId xmlns:a16="http://schemas.microsoft.com/office/drawing/2014/main" id="{D94ED0D1-0F3A-41D7-A2FC-F6A1E4A4DF40}"/>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3C325C10-A421-46B9-94A8-9D0E1DEC10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To qualify for Federal financial assistance, the program application must be accompanied by a written assurance that the program or facility will operate in compliance with the Civil Rights laws and will implement nondiscrimination regulations.  A civil rights assurance must be incorporated in all agreements between State and local agencies and their subrecipients. </a:t>
            </a:r>
          </a:p>
          <a:p>
            <a:pPr eaLnBrk="1" hangingPunct="1"/>
            <a:endParaRPr lang="en-US" alt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For Program-specific assurance language, See FNS Instruction 113-1, Appendix B and FNS-74 form. </a:t>
            </a:r>
            <a:r>
              <a:rPr lang="en-US"/>
              <a:t>Also, SFAs that contract with Food Service Management Companies (FSMC) to provide food service to students are responsible for ensuring that their FSMCs are in compliance with CR requirements. The assurances are binding on the program applicant and its successors, transferees, and assignees, as long as they receive assistance or retain possession of any assistance from USDA</a:t>
            </a: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3620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D4785ABB-19FF-40B5-A2C4-1CBAAE1A20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D46F5D56-D65E-4E90-B1AE-B3F29AC15737}" type="slidenum">
              <a:rPr lang="en-US" altLang="en-US">
                <a:solidFill>
                  <a:prstClr val="black"/>
                </a:solidFill>
              </a:rPr>
              <a:pPr defTabSz="483263">
                <a:defRPr/>
              </a:pPr>
              <a:t>8</a:t>
            </a:fld>
            <a:endParaRPr lang="en-US" altLang="en-US">
              <a:solidFill>
                <a:prstClr val="black"/>
              </a:solidFill>
            </a:endParaRPr>
          </a:p>
        </p:txBody>
      </p:sp>
      <p:sp>
        <p:nvSpPr>
          <p:cNvPr id="21507" name="Rectangle 2">
            <a:extLst>
              <a:ext uri="{FF2B5EF4-FFF2-40B4-BE49-F238E27FC236}">
                <a16:creationId xmlns:a16="http://schemas.microsoft.com/office/drawing/2014/main" id="{24424DFC-2988-4502-BFED-675205AD35AA}"/>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BE4833A1-6965-4F97-94FC-949A9CE81F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Arial" panose="020B0604020202020204" pitchFamily="34" charset="0"/>
                <a:cs typeface="Arial" panose="020B0604020202020204" pitchFamily="34" charset="0"/>
              </a:rPr>
              <a:t>Title 6 of the Civil Rights Act of 1964</a:t>
            </a:r>
            <a:r>
              <a:rPr lang="en-US" altLang="en-US">
                <a:latin typeface="Arial" panose="020B0604020202020204" pitchFamily="34" charset="0"/>
                <a:cs typeface="Arial" panose="020B0604020202020204" pitchFamily="34" charset="0"/>
              </a:rPr>
              <a:t> prohibits discrimination on the basis of </a:t>
            </a:r>
            <a:r>
              <a:rPr lang="en-US" altLang="en-US" b="1">
                <a:latin typeface="Arial" panose="020B0604020202020204" pitchFamily="34" charset="0"/>
                <a:cs typeface="Arial" panose="020B0604020202020204" pitchFamily="34" charset="0"/>
              </a:rPr>
              <a:t>race, color, or national origin </a:t>
            </a:r>
            <a:r>
              <a:rPr lang="en-US" altLang="en-US">
                <a:latin typeface="Arial" panose="020B0604020202020204" pitchFamily="34" charset="0"/>
                <a:cs typeface="Arial" panose="020B0604020202020204" pitchFamily="34" charset="0"/>
              </a:rPr>
              <a:t>in Federally Assisted Programs. </a:t>
            </a:r>
          </a:p>
          <a:p>
            <a:pPr eaLnBrk="1" hangingPunct="1"/>
            <a:r>
              <a:rPr lang="en-US" altLang="en-US">
                <a:latin typeface="Arial" panose="020B0604020202020204" pitchFamily="34" charset="0"/>
                <a:cs typeface="Arial" panose="020B0604020202020204" pitchFamily="34" charset="0"/>
              </a:rPr>
              <a:t>No one in the United States shall, on the grounds of race, color, or national origin be excluded from participation in, be denied the benefits of, or be subjected to discrimination under any program or activity receiving Federal Financial Assistance. </a:t>
            </a:r>
          </a:p>
          <a:p>
            <a:pPr eaLnBrk="1" hangingPunct="1"/>
            <a:r>
              <a:rPr lang="en-US" altLang="en-US">
                <a:latin typeface="Arial" panose="020B0604020202020204" pitchFamily="34" charset="0"/>
                <a:cs typeface="Arial" panose="020B0604020202020204" pitchFamily="34" charset="0"/>
              </a:rPr>
              <a:t>The </a:t>
            </a:r>
            <a:r>
              <a:rPr lang="en-US" altLang="en-US" b="1">
                <a:latin typeface="Arial" panose="020B0604020202020204" pitchFamily="34" charset="0"/>
                <a:cs typeface="Arial" panose="020B0604020202020204" pitchFamily="34" charset="0"/>
              </a:rPr>
              <a:t>Civil Rights Restoration Act of 1987 </a:t>
            </a:r>
            <a:r>
              <a:rPr lang="en-US" altLang="en-US">
                <a:latin typeface="Arial" panose="020B0604020202020204" pitchFamily="34" charset="0"/>
                <a:cs typeface="Arial" panose="020B0604020202020204" pitchFamily="34" charset="0"/>
              </a:rPr>
              <a:t>was issued to ensure nondiscrimination in all federal programs whether the programs for federally funded or not. </a:t>
            </a: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sz="1700">
              <a:latin typeface="Arial" panose="020B0604020202020204" pitchFamily="34" charset="0"/>
              <a:cs typeface="Arial" panose="020B0604020202020204" pitchFamily="34" charset="0"/>
            </a:endParaRPr>
          </a:p>
          <a:p>
            <a:pPr eaLnBrk="1" hangingPunct="1"/>
            <a:endParaRPr lang="en-US" altLang="en-US" sz="1700">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DD6FECE4-0750-458B-AC62-C9930E0ABD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703CAD16-F226-44D5-951E-376545421885}" type="slidenum">
              <a:rPr lang="en-US" altLang="en-US">
                <a:solidFill>
                  <a:prstClr val="black"/>
                </a:solidFill>
              </a:rPr>
              <a:pPr defTabSz="483263">
                <a:defRPr/>
              </a:pPr>
              <a:t>9</a:t>
            </a:fld>
            <a:endParaRPr lang="en-US" altLang="en-US">
              <a:solidFill>
                <a:prstClr val="black"/>
              </a:solidFill>
            </a:endParaRPr>
          </a:p>
        </p:txBody>
      </p:sp>
      <p:sp>
        <p:nvSpPr>
          <p:cNvPr id="23555" name="Rectangle 2">
            <a:extLst>
              <a:ext uri="{FF2B5EF4-FFF2-40B4-BE49-F238E27FC236}">
                <a16:creationId xmlns:a16="http://schemas.microsoft.com/office/drawing/2014/main" id="{E84123F9-B0B4-4788-89C4-53E32C1F6F32}"/>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2084C760-0031-46FA-8C19-849310EF4D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Arial" panose="020B0604020202020204" pitchFamily="34" charset="0"/>
                <a:cs typeface="Arial" panose="020B0604020202020204" pitchFamily="34" charset="0"/>
              </a:rPr>
              <a:t>The Age Discrimination Act of 1975</a:t>
            </a:r>
            <a:r>
              <a:rPr lang="en-US" altLang="en-US">
                <a:latin typeface="Arial" panose="020B0604020202020204" pitchFamily="34" charset="0"/>
                <a:cs typeface="Arial" panose="020B0604020202020204" pitchFamily="34" charset="0"/>
              </a:rPr>
              <a:t> ensures that no person in the United States shall, on the basis of </a:t>
            </a:r>
            <a:r>
              <a:rPr lang="en-US" altLang="en-US" b="1">
                <a:latin typeface="Arial" panose="020B0604020202020204" pitchFamily="34" charset="0"/>
                <a:cs typeface="Arial" panose="020B0604020202020204" pitchFamily="34" charset="0"/>
              </a:rPr>
              <a:t>age</a:t>
            </a:r>
            <a:r>
              <a:rPr lang="en-US" altLang="en-US">
                <a:latin typeface="Arial" panose="020B0604020202020204" pitchFamily="34" charset="0"/>
                <a:cs typeface="Arial" panose="020B0604020202020204" pitchFamily="34" charset="0"/>
              </a:rPr>
              <a:t>, be excluded from participation in, be denied the benefits of, or be subjected to discrimination under any program or activity receiving Federal financial assistance.</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b="1">
                <a:latin typeface="Arial" panose="020B0604020202020204" pitchFamily="34" charset="0"/>
                <a:cs typeface="Arial" panose="020B0604020202020204" pitchFamily="34" charset="0"/>
              </a:rPr>
              <a:t>Title 9 of the Education Amendments of 1972</a:t>
            </a:r>
            <a:r>
              <a:rPr lang="en-US" altLang="en-US">
                <a:latin typeface="Arial" panose="020B0604020202020204" pitchFamily="34" charset="0"/>
                <a:cs typeface="Arial" panose="020B0604020202020204" pitchFamily="34" charset="0"/>
              </a:rPr>
              <a:t> is designed to eliminate discrimination on the basis of sex in any education program or activity receiving Federal financial assistance, whether or not such a program or activity is offered or sponsored by an educational institution as defined by the legislation. </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sz="700">
                <a:latin typeface="Arial" panose="020B0604020202020204" pitchFamily="34" charset="0"/>
                <a:cs typeface="Arial" panose="020B0604020202020204" pitchFamily="34" charset="0"/>
              </a:rPr>
              <a:t>Additional information regarding legal authorities as it relates to disability is found at 7 CFR Parts 15, 15a and 15b. Also Limited English Proficiency guidance is found in Executive Order 13166 and the USDA LEP Policy Guidance document.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2/6/2024</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86868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2/6/2024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718068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2/6/2024</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833187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2/6/2024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657458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2/6/2024</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021512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2/6/2024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648219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2/6/2024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206099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2/6/2024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914434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30725"/>
          </a:xfrm>
        </p:spPr>
        <p:txBody>
          <a:bodyPr rtlCol="0">
            <a:normAutofit/>
          </a:bodyPr>
          <a:lstStyle/>
          <a:p>
            <a:pPr lvl="0"/>
            <a:endParaRPr lang="en-US" noProof="0"/>
          </a:p>
        </p:txBody>
      </p:sp>
      <p:sp>
        <p:nvSpPr>
          <p:cNvPr id="5" name="Date Placeholder 3">
            <a:extLst>
              <a:ext uri="{FF2B5EF4-FFF2-40B4-BE49-F238E27FC236}">
                <a16:creationId xmlns:a16="http://schemas.microsoft.com/office/drawing/2014/main" id="{E8C354BB-EF20-41C0-B95A-92C49ECF98F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3DA306B-5802-4B78-8E0E-62CDBA5DB77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B22AAB1-FF3B-4449-A1B1-BA46C2AA4753}"/>
              </a:ext>
            </a:extLst>
          </p:cNvPr>
          <p:cNvSpPr>
            <a:spLocks noGrp="1"/>
          </p:cNvSpPr>
          <p:nvPr>
            <p:ph type="sldNum" sz="quarter" idx="12"/>
          </p:nvPr>
        </p:nvSpPr>
        <p:spPr/>
        <p:txBody>
          <a:bodyPr/>
          <a:lstStyle>
            <a:lvl1pPr>
              <a:defRPr/>
            </a:lvl1pPr>
          </a:lstStyle>
          <a:p>
            <a:pPr>
              <a:defRPr/>
            </a:pPr>
            <a:fld id="{F3055109-9CB1-4B3F-A4AC-095657514133}" type="slidenum">
              <a:rPr lang="en-US" altLang="en-US"/>
              <a:pPr>
                <a:defRPr/>
              </a:pPr>
              <a:t>‹#›</a:t>
            </a:fld>
            <a:endParaRPr lang="en-US" altLang="en-US"/>
          </a:p>
        </p:txBody>
      </p:sp>
    </p:spTree>
    <p:extLst>
      <p:ext uri="{BB962C8B-B14F-4D97-AF65-F5344CB8AC3E}">
        <p14:creationId xmlns:p14="http://schemas.microsoft.com/office/powerpoint/2010/main" val="266115110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CCE4020-5FCE-4DB1-8727-0B3C441B616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D1AC878-7359-4176-B7CF-ADD4D8F578F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C3B0CA-3FB5-4E82-A265-4D30DD75C5D1}"/>
              </a:ext>
            </a:extLst>
          </p:cNvPr>
          <p:cNvSpPr>
            <a:spLocks noGrp="1"/>
          </p:cNvSpPr>
          <p:nvPr>
            <p:ph type="sldNum" sz="quarter" idx="12"/>
          </p:nvPr>
        </p:nvSpPr>
        <p:spPr/>
        <p:txBody>
          <a:bodyPr/>
          <a:lstStyle>
            <a:lvl1pPr>
              <a:defRPr/>
            </a:lvl1pPr>
          </a:lstStyle>
          <a:p>
            <a:pPr>
              <a:defRPr/>
            </a:pPr>
            <a:fld id="{37FDC5D3-CC79-4943-A9D7-6CF7F48A0495}" type="slidenum">
              <a:rPr lang="en-US" altLang="en-US"/>
              <a:pPr>
                <a:defRPr/>
              </a:pPr>
              <a:t>‹#›</a:t>
            </a:fld>
            <a:endParaRPr lang="en-US" altLang="en-US"/>
          </a:p>
        </p:txBody>
      </p:sp>
    </p:spTree>
    <p:extLst>
      <p:ext uri="{BB962C8B-B14F-4D97-AF65-F5344CB8AC3E}">
        <p14:creationId xmlns:p14="http://schemas.microsoft.com/office/powerpoint/2010/main" val="1811693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lack Layout">
    <p:spTree>
      <p:nvGrpSpPr>
        <p:cNvPr id="1" name=""/>
        <p:cNvGrpSpPr/>
        <p:nvPr/>
      </p:nvGrpSpPr>
      <p:grpSpPr>
        <a:xfrm>
          <a:off x="0" y="0"/>
          <a:ext cx="0" cy="0"/>
          <a:chOff x="0" y="0"/>
          <a:chExt cx="0" cy="0"/>
        </a:xfrm>
      </p:grpSpPr>
      <p:pic>
        <p:nvPicPr>
          <p:cNvPr id="4" name="Picture 6" descr="chalkboard.jpg">
            <a:extLst>
              <a:ext uri="{FF2B5EF4-FFF2-40B4-BE49-F238E27FC236}">
                <a16:creationId xmlns:a16="http://schemas.microsoft.com/office/drawing/2014/main" id="{93C3D6A6-3B20-4C77-BA6A-CDDC490B4D1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ooter.jpg">
            <a:extLst>
              <a:ext uri="{FF2B5EF4-FFF2-40B4-BE49-F238E27FC236}">
                <a16:creationId xmlns:a16="http://schemas.microsoft.com/office/drawing/2014/main" id="{03AD11CA-142E-4A28-8CB2-7934A4A5D29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26163"/>
            <a:ext cx="1219200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a:extLst>
              <a:ext uri="{FF2B5EF4-FFF2-40B4-BE49-F238E27FC236}">
                <a16:creationId xmlns:a16="http://schemas.microsoft.com/office/drawing/2014/main" id="{92154430-2F26-4744-9E27-A2F4F93C515F}"/>
              </a:ext>
            </a:extLst>
          </p:cNvPr>
          <p:cNvGrpSpPr>
            <a:grpSpLocks/>
          </p:cNvGrpSpPr>
          <p:nvPr userDrawn="1"/>
        </p:nvGrpSpPr>
        <p:grpSpPr bwMode="auto">
          <a:xfrm>
            <a:off x="829733" y="6248401"/>
            <a:ext cx="2398184" cy="549275"/>
            <a:chOff x="621826" y="6248400"/>
            <a:chExt cx="1799900" cy="548640"/>
          </a:xfrm>
        </p:grpSpPr>
        <p:pic>
          <p:nvPicPr>
            <p:cNvPr id="7" name="Picture 9">
              <a:extLst>
                <a:ext uri="{FF2B5EF4-FFF2-40B4-BE49-F238E27FC236}">
                  <a16:creationId xmlns:a16="http://schemas.microsoft.com/office/drawing/2014/main" id="{D912C91E-E20F-412C-9D04-CECDEBB1D19B}"/>
                </a:ext>
              </a:extLst>
            </p:cNvPr>
            <p:cNvPicPr>
              <a:picLocks noChangeAspect="1"/>
            </p:cNvPicPr>
            <p:nvPr userDrawn="1"/>
          </p:nvPicPr>
          <p:blipFill>
            <a:blip r:embed="rId4">
              <a:extLst>
                <a:ext uri="{28A0092B-C50C-407E-A947-70E740481C1C}">
                  <a14:useLocalDpi xmlns:a14="http://schemas.microsoft.com/office/drawing/2010/main" val="0"/>
                </a:ext>
              </a:extLst>
            </a:blip>
            <a:srcRect r="61400"/>
            <a:stretch>
              <a:fillRect/>
            </a:stretch>
          </p:blipFill>
          <p:spPr bwMode="auto">
            <a:xfrm>
              <a:off x="621826" y="6278184"/>
              <a:ext cx="809042" cy="46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Z:\CND\CND Workgroups\Farm to School Program\Print Materials\Logos\OCFS Logo files\OCFS Type Treatment Reverse\CFS-TypeTreatment-Reverse.png">
              <a:extLst>
                <a:ext uri="{FF2B5EF4-FFF2-40B4-BE49-F238E27FC236}">
                  <a16:creationId xmlns:a16="http://schemas.microsoft.com/office/drawing/2014/main" id="{93DFD3A0-7E53-4D7F-A695-7F62404D5F5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430869" y="6248400"/>
              <a:ext cx="990857"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itle 1"/>
          <p:cNvSpPr>
            <a:spLocks noGrp="1"/>
          </p:cNvSpPr>
          <p:nvPr>
            <p:ph type="title"/>
          </p:nvPr>
        </p:nvSpPr>
        <p:spPr>
          <a:xfrm>
            <a:off x="609600" y="424547"/>
            <a:ext cx="10972800" cy="602329"/>
          </a:xfrm>
          <a:prstGeom prst="rect">
            <a:avLst/>
          </a:prstGeom>
        </p:spPr>
        <p:txBody>
          <a:bodyPr/>
          <a:lstStyle>
            <a:lvl1pPr algn="ctr">
              <a:defRPr sz="3800" b="1" i="0">
                <a:solidFill>
                  <a:srgbClr val="A7C138"/>
                </a:solidFill>
                <a:latin typeface="+mj-lt"/>
                <a:cs typeface="Georgia"/>
              </a:defRPr>
            </a:lvl1pPr>
          </a:lstStyle>
          <a:p>
            <a:r>
              <a:rPr lang="en-US"/>
              <a:t>Click to edit Master title style</a:t>
            </a:r>
          </a:p>
        </p:txBody>
      </p:sp>
      <p:sp>
        <p:nvSpPr>
          <p:cNvPr id="15" name="Content Placeholder 2"/>
          <p:cNvSpPr>
            <a:spLocks noGrp="1"/>
          </p:cNvSpPr>
          <p:nvPr>
            <p:ph idx="1"/>
          </p:nvPr>
        </p:nvSpPr>
        <p:spPr>
          <a:xfrm>
            <a:off x="609600" y="1305401"/>
            <a:ext cx="10972800" cy="4242832"/>
          </a:xfrm>
          <a:prstGeom prst="rect">
            <a:avLst/>
          </a:prstGeom>
          <a:ln>
            <a:noFill/>
          </a:ln>
        </p:spPr>
        <p:txBody>
          <a:bodyPr>
            <a:normAutofit/>
          </a:bodyPr>
          <a:lstStyle>
            <a:lvl1pPr marL="342900" indent="-342900">
              <a:lnSpc>
                <a:spcPct val="110000"/>
              </a:lnSpc>
              <a:spcBef>
                <a:spcPts val="0"/>
              </a:spcBef>
              <a:spcAft>
                <a:spcPts val="1000"/>
              </a:spcAft>
              <a:buFont typeface="Arial"/>
              <a:buChar char="•"/>
              <a:defRPr sz="2400" b="0" i="0">
                <a:solidFill>
                  <a:schemeClr val="bg1"/>
                </a:solidFill>
                <a:latin typeface="+mj-lt"/>
                <a:cs typeface="Georgia"/>
              </a:defRPr>
            </a:lvl1pPr>
            <a:lvl2pPr>
              <a:lnSpc>
                <a:spcPct val="110000"/>
              </a:lnSpc>
              <a:spcAft>
                <a:spcPts val="1000"/>
              </a:spcAft>
              <a:buFont typeface="Calibri" pitchFamily="34" charset="0"/>
              <a:buChar char="»"/>
              <a:defRPr sz="2400" b="0" i="0">
                <a:solidFill>
                  <a:schemeClr val="bg1"/>
                </a:solidFill>
                <a:latin typeface="+mj-lt"/>
                <a:cs typeface="Arial"/>
              </a:defRPr>
            </a:lvl2pPr>
            <a:lvl3pPr>
              <a:lnSpc>
                <a:spcPct val="110000"/>
              </a:lnSpc>
              <a:spcAft>
                <a:spcPts val="1000"/>
              </a:spcAft>
              <a:defRPr sz="2400" b="0" i="0">
                <a:solidFill>
                  <a:schemeClr val="bg1"/>
                </a:solidFill>
                <a:latin typeface="+mj-lt"/>
                <a:cs typeface="Arial"/>
              </a:defRPr>
            </a:lvl3pPr>
            <a:lvl4pPr>
              <a:lnSpc>
                <a:spcPct val="110000"/>
              </a:lnSpc>
              <a:spcAft>
                <a:spcPts val="1000"/>
              </a:spcAft>
              <a:defRPr sz="2400" b="0" i="0">
                <a:solidFill>
                  <a:schemeClr val="bg1"/>
                </a:solidFill>
                <a:latin typeface="+mj-lt"/>
                <a:cs typeface="Arial"/>
              </a:defRPr>
            </a:lvl4pPr>
            <a:lvl5pPr>
              <a:lnSpc>
                <a:spcPct val="110000"/>
              </a:lnSpc>
              <a:spcAft>
                <a:spcPts val="1000"/>
              </a:spcAft>
              <a:defRPr sz="2400" b="0" i="0">
                <a:solidFill>
                  <a:schemeClr val="bg1"/>
                </a:solidFill>
                <a:latin typeface="+mj-lt"/>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0402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2/6/2024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406304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6" descr="chalkboard.jpg">
            <a:extLst>
              <a:ext uri="{FF2B5EF4-FFF2-40B4-BE49-F238E27FC236}">
                <a16:creationId xmlns:a16="http://schemas.microsoft.com/office/drawing/2014/main" id="{1E787446-0309-472A-82CC-315287C4D1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ooter.jpg">
            <a:extLst>
              <a:ext uri="{FF2B5EF4-FFF2-40B4-BE49-F238E27FC236}">
                <a16:creationId xmlns:a16="http://schemas.microsoft.com/office/drawing/2014/main" id="{6024EC20-B789-4A88-8500-4B4A200D06D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07113"/>
            <a:ext cx="1219200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a:extLst>
              <a:ext uri="{FF2B5EF4-FFF2-40B4-BE49-F238E27FC236}">
                <a16:creationId xmlns:a16="http://schemas.microsoft.com/office/drawing/2014/main" id="{91CDE51B-AA6B-4735-9275-E191FFD7BB1E}"/>
              </a:ext>
            </a:extLst>
          </p:cNvPr>
          <p:cNvGrpSpPr>
            <a:grpSpLocks/>
          </p:cNvGrpSpPr>
          <p:nvPr userDrawn="1"/>
        </p:nvGrpSpPr>
        <p:grpSpPr bwMode="auto">
          <a:xfrm>
            <a:off x="829733" y="6248401"/>
            <a:ext cx="2398184" cy="549275"/>
            <a:chOff x="621826" y="6248400"/>
            <a:chExt cx="1799900" cy="548640"/>
          </a:xfrm>
        </p:grpSpPr>
        <p:pic>
          <p:nvPicPr>
            <p:cNvPr id="7" name="Picture 9">
              <a:extLst>
                <a:ext uri="{FF2B5EF4-FFF2-40B4-BE49-F238E27FC236}">
                  <a16:creationId xmlns:a16="http://schemas.microsoft.com/office/drawing/2014/main" id="{BEB8F750-1249-40D3-AF8A-888FFE2B8E0D}"/>
                </a:ext>
              </a:extLst>
            </p:cNvPr>
            <p:cNvPicPr>
              <a:picLocks noChangeAspect="1"/>
            </p:cNvPicPr>
            <p:nvPr userDrawn="1"/>
          </p:nvPicPr>
          <p:blipFill>
            <a:blip r:embed="rId4">
              <a:extLst>
                <a:ext uri="{28A0092B-C50C-407E-A947-70E740481C1C}">
                  <a14:useLocalDpi xmlns:a14="http://schemas.microsoft.com/office/drawing/2010/main" val="0"/>
                </a:ext>
              </a:extLst>
            </a:blip>
            <a:srcRect r="61400"/>
            <a:stretch>
              <a:fillRect/>
            </a:stretch>
          </p:blipFill>
          <p:spPr bwMode="auto">
            <a:xfrm>
              <a:off x="621826" y="6278184"/>
              <a:ext cx="809042" cy="46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Z:\CND\CND Workgroups\Farm to School Program\Print Materials\Logos\OCFS Logo files\OCFS Type Treatment Reverse\CFS-TypeTreatment-Reverse.png">
              <a:extLst>
                <a:ext uri="{FF2B5EF4-FFF2-40B4-BE49-F238E27FC236}">
                  <a16:creationId xmlns:a16="http://schemas.microsoft.com/office/drawing/2014/main" id="{95FD55EB-B2AB-4E08-BC78-2B884E00957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430869" y="6248400"/>
              <a:ext cx="990857"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itle 1"/>
          <p:cNvSpPr>
            <a:spLocks noGrp="1"/>
          </p:cNvSpPr>
          <p:nvPr>
            <p:ph type="title"/>
          </p:nvPr>
        </p:nvSpPr>
        <p:spPr>
          <a:xfrm>
            <a:off x="609600" y="424547"/>
            <a:ext cx="10972800" cy="602329"/>
          </a:xfrm>
          <a:prstGeom prst="rect">
            <a:avLst/>
          </a:prstGeom>
        </p:spPr>
        <p:txBody>
          <a:bodyPr/>
          <a:lstStyle>
            <a:lvl1pPr algn="ctr">
              <a:defRPr sz="4000" b="1" i="0">
                <a:solidFill>
                  <a:srgbClr val="A7C138"/>
                </a:solidFill>
                <a:latin typeface="+mj-lt"/>
                <a:cs typeface="Georgia"/>
              </a:defRPr>
            </a:lvl1pPr>
          </a:lstStyle>
          <a:p>
            <a:r>
              <a:rPr lang="en-US"/>
              <a:t>Click to edit Master title style</a:t>
            </a:r>
          </a:p>
        </p:txBody>
      </p:sp>
      <p:sp>
        <p:nvSpPr>
          <p:cNvPr id="15" name="Content Placeholder 2"/>
          <p:cNvSpPr>
            <a:spLocks noGrp="1"/>
          </p:cNvSpPr>
          <p:nvPr>
            <p:ph idx="1"/>
          </p:nvPr>
        </p:nvSpPr>
        <p:spPr>
          <a:xfrm>
            <a:off x="609600" y="1305401"/>
            <a:ext cx="10972800" cy="4242832"/>
          </a:xfrm>
          <a:prstGeom prst="rect">
            <a:avLst/>
          </a:prstGeom>
          <a:ln>
            <a:noFill/>
          </a:ln>
        </p:spPr>
        <p:txBody>
          <a:bodyPr>
            <a:normAutofit/>
          </a:bodyPr>
          <a:lstStyle>
            <a:lvl1pPr marL="342900" indent="-342900">
              <a:lnSpc>
                <a:spcPct val="120000"/>
              </a:lnSpc>
              <a:spcBef>
                <a:spcPts val="0"/>
              </a:spcBef>
              <a:buFont typeface="Arial"/>
              <a:buChar char="•"/>
              <a:defRPr sz="2400" b="0" i="0">
                <a:solidFill>
                  <a:schemeClr val="bg1"/>
                </a:solidFill>
                <a:latin typeface="+mj-lt"/>
                <a:cs typeface="Georgia"/>
              </a:defRPr>
            </a:lvl1pPr>
            <a:lvl2pPr>
              <a:lnSpc>
                <a:spcPct val="120000"/>
              </a:lnSpc>
              <a:buFont typeface="Calibri" pitchFamily="34" charset="0"/>
              <a:buChar char="»"/>
              <a:defRPr sz="1800" b="0" i="0">
                <a:solidFill>
                  <a:schemeClr val="bg1"/>
                </a:solidFill>
                <a:latin typeface="+mj-lt"/>
                <a:cs typeface="Arial"/>
              </a:defRPr>
            </a:lvl2pPr>
            <a:lvl3pPr>
              <a:lnSpc>
                <a:spcPct val="120000"/>
              </a:lnSpc>
              <a:defRPr sz="1800" b="0" i="0">
                <a:solidFill>
                  <a:schemeClr val="bg1"/>
                </a:solidFill>
                <a:latin typeface="+mj-lt"/>
                <a:cs typeface="Arial"/>
              </a:defRPr>
            </a:lvl3pPr>
            <a:lvl4pPr>
              <a:lnSpc>
                <a:spcPct val="120000"/>
              </a:lnSpc>
              <a:defRPr sz="1600" b="0" i="0">
                <a:solidFill>
                  <a:schemeClr val="bg1"/>
                </a:solidFill>
                <a:latin typeface="+mj-lt"/>
                <a:cs typeface="Arial"/>
              </a:defRPr>
            </a:lvl4pPr>
            <a:lvl5pPr>
              <a:lnSpc>
                <a:spcPct val="120000"/>
              </a:lnSpc>
              <a:defRPr sz="1600" b="0" i="0">
                <a:solidFill>
                  <a:schemeClr val="bg1"/>
                </a:solidFill>
                <a:latin typeface="+mj-lt"/>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4087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2/6/2024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685385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2/6/2024</a:t>
            </a:fld>
            <a:endParaRPr lang="en-US"/>
          </a:p>
        </p:txBody>
      </p:sp>
      <p:sp>
        <p:nvSpPr>
          <p:cNvPr id="6" name="Footer Placeholder 5"/>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3861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2/6/2024</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291408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2/6/2024</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358103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2/6/2024</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972606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2/6/2024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61963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2/6/2024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66710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2/6/2024</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31337405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usda.gov/sites/default/files/documents/ad-3027.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fns.usda.gov/school-meals/translated-applications"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usda.gov/sites/default/files/documents/ad-3027.pdf"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3B83A6-8255-4498-8C7E-B8550FA588CF}"/>
              </a:ext>
            </a:extLst>
          </p:cNvPr>
          <p:cNvSpPr>
            <a:spLocks noGrp="1"/>
          </p:cNvSpPr>
          <p:nvPr>
            <p:ph type="ctrTitle"/>
          </p:nvPr>
        </p:nvSpPr>
        <p:spPr>
          <a:xfrm>
            <a:off x="2589213" y="4775200"/>
            <a:ext cx="8915399" cy="823448"/>
          </a:xfrm>
        </p:spPr>
        <p:txBody>
          <a:bodyPr>
            <a:normAutofit fontScale="90000"/>
          </a:bodyPr>
          <a:lstStyle/>
          <a:p>
            <a:pPr algn="ctr">
              <a:lnSpc>
                <a:spcPct val="90000"/>
              </a:lnSpc>
            </a:pPr>
            <a:r>
              <a:rPr lang="en-US" sz="3400"/>
              <a:t>Civil Rights for School Nutrition Programs</a:t>
            </a:r>
            <a:br>
              <a:rPr lang="en-US" sz="3400"/>
            </a:br>
            <a:r>
              <a:rPr lang="en-US" sz="2200"/>
              <a:t>2023</a:t>
            </a:r>
            <a:endParaRPr lang="en-US" sz="3400"/>
          </a:p>
        </p:txBody>
      </p:sp>
      <p:sp>
        <p:nvSpPr>
          <p:cNvPr id="5" name="Subtitle 4">
            <a:extLst>
              <a:ext uri="{FF2B5EF4-FFF2-40B4-BE49-F238E27FC236}">
                <a16:creationId xmlns:a16="http://schemas.microsoft.com/office/drawing/2014/main" id="{DEA83EC6-1089-4A90-8FCD-7AA72CBBF23E}"/>
              </a:ext>
            </a:extLst>
          </p:cNvPr>
          <p:cNvSpPr>
            <a:spLocks noGrp="1"/>
          </p:cNvSpPr>
          <p:nvPr>
            <p:ph type="subTitle" idx="1"/>
          </p:nvPr>
        </p:nvSpPr>
        <p:spPr>
          <a:xfrm>
            <a:off x="2589213" y="5598647"/>
            <a:ext cx="8915399" cy="522754"/>
          </a:xfrm>
        </p:spPr>
        <p:txBody>
          <a:bodyPr>
            <a:normAutofit/>
          </a:bodyPr>
          <a:lstStyle/>
          <a:p>
            <a:r>
              <a:rPr lang="en-US"/>
              <a:t>Why we do what we do!</a:t>
            </a:r>
          </a:p>
        </p:txBody>
      </p:sp>
      <p:pic>
        <p:nvPicPr>
          <p:cNvPr id="6" name="Picture 5">
            <a:extLst>
              <a:ext uri="{FF2B5EF4-FFF2-40B4-BE49-F238E27FC236}">
                <a16:creationId xmlns:a16="http://schemas.microsoft.com/office/drawing/2014/main" id="{241D68B6-C213-4178-B73B-A4AAD57DC16A}"/>
              </a:ext>
            </a:extLst>
          </p:cNvPr>
          <p:cNvPicPr>
            <a:picLocks noChangeAspect="1"/>
          </p:cNvPicPr>
          <p:nvPr/>
        </p:nvPicPr>
        <p:blipFill rotWithShape="1">
          <a:blip r:embed="rId3">
            <a:extLst>
              <a:ext uri="{28A0092B-C50C-407E-A947-70E740481C1C}">
                <a14:useLocalDpi xmlns:a14="http://schemas.microsoft.com/office/drawing/2010/main" val="0"/>
              </a:ext>
            </a:extLst>
          </a:blip>
          <a:srcRect t="6222" r="2" b="29001"/>
          <a:stretch/>
        </p:blipFill>
        <p:spPr>
          <a:xfrm>
            <a:off x="2589212" y="634963"/>
            <a:ext cx="8915400" cy="3854971"/>
          </a:xfrm>
          <a:prstGeom prst="rect">
            <a:avLst/>
          </a:prstGeom>
        </p:spPr>
      </p:pic>
    </p:spTree>
    <p:extLst>
      <p:ext uri="{BB962C8B-B14F-4D97-AF65-F5344CB8AC3E}">
        <p14:creationId xmlns:p14="http://schemas.microsoft.com/office/powerpoint/2010/main" val="2389287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030214-227F-42DB-9282-BBA6AF8D9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94C5BE7-50A9-49F1-8210-B8037F49338F}"/>
              </a:ext>
            </a:extLst>
          </p:cNvPr>
          <p:cNvSpPr>
            <a:spLocks noGrp="1"/>
          </p:cNvSpPr>
          <p:nvPr>
            <p:ph type="title"/>
          </p:nvPr>
        </p:nvSpPr>
        <p:spPr>
          <a:xfrm>
            <a:off x="1433889" y="1059872"/>
            <a:ext cx="3012216" cy="4851349"/>
          </a:xfrm>
        </p:spPr>
        <p:txBody>
          <a:bodyPr>
            <a:normAutofit/>
          </a:bodyPr>
          <a:lstStyle/>
          <a:p>
            <a:r>
              <a:rPr lang="en-US"/>
              <a:t>Definition of Disability</a:t>
            </a:r>
          </a:p>
        </p:txBody>
      </p:sp>
      <p:sp>
        <p:nvSpPr>
          <p:cNvPr id="13" name="Freeform 11">
            <a:extLst>
              <a:ext uri="{FF2B5EF4-FFF2-40B4-BE49-F238E27FC236}">
                <a16:creationId xmlns:a16="http://schemas.microsoft.com/office/drawing/2014/main" id="{0D7A9289-BAD1-4A78-979F-A655C886D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1149203"/>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6" name="Content Placeholder 5">
            <a:extLst>
              <a:ext uri="{FF2B5EF4-FFF2-40B4-BE49-F238E27FC236}">
                <a16:creationId xmlns:a16="http://schemas.microsoft.com/office/drawing/2014/main" id="{FF8CD7C8-5920-4DCE-964B-B36AB3F3CBD5}"/>
              </a:ext>
            </a:extLst>
          </p:cNvPr>
          <p:cNvSpPr>
            <a:spLocks noGrp="1"/>
          </p:cNvSpPr>
          <p:nvPr>
            <p:ph idx="1"/>
          </p:nvPr>
        </p:nvSpPr>
        <p:spPr>
          <a:xfrm>
            <a:off x="5280368" y="1059872"/>
            <a:ext cx="6224244" cy="4851350"/>
          </a:xfrm>
        </p:spPr>
        <p:txBody>
          <a:bodyPr>
            <a:normAutofit/>
          </a:bodyPr>
          <a:lstStyle/>
          <a:p>
            <a:r>
              <a:rPr lang="en-US" altLang="en-US" sz="2400">
                <a:cs typeface="Lucida Sans Unicode" panose="020B0602030504020204" pitchFamily="34" charset="0"/>
              </a:rPr>
              <a:t>A person who has a physical or mental impairment which substantially limits one or more major life activities*, has a record of such an impairment, or is regarded as having such an impairment.</a:t>
            </a:r>
            <a:endParaRPr lang="en-US" sz="2400"/>
          </a:p>
        </p:txBody>
      </p:sp>
      <p:pic>
        <p:nvPicPr>
          <p:cNvPr id="3" name="Picture 2" descr="A group of people in different colors&#10;&#10;Description automatically generated">
            <a:extLst>
              <a:ext uri="{FF2B5EF4-FFF2-40B4-BE49-F238E27FC236}">
                <a16:creationId xmlns:a16="http://schemas.microsoft.com/office/drawing/2014/main" id="{AD3FBD0E-76D5-4E39-DE9F-F540B3953D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462" y="3691053"/>
            <a:ext cx="5302436" cy="2572912"/>
          </a:xfrm>
          <a:prstGeom prst="rect">
            <a:avLst/>
          </a:prstGeom>
        </p:spPr>
      </p:pic>
    </p:spTree>
    <p:extLst>
      <p:ext uri="{BB962C8B-B14F-4D97-AF65-F5344CB8AC3E}">
        <p14:creationId xmlns:p14="http://schemas.microsoft.com/office/powerpoint/2010/main" val="615866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5C784-9134-4688-8BCD-CD96C8E6A33A}"/>
              </a:ext>
            </a:extLst>
          </p:cNvPr>
          <p:cNvSpPr>
            <a:spLocks noGrp="1"/>
          </p:cNvSpPr>
          <p:nvPr>
            <p:ph type="title"/>
          </p:nvPr>
        </p:nvSpPr>
        <p:spPr>
          <a:xfrm>
            <a:off x="1433889" y="1059872"/>
            <a:ext cx="3012216" cy="4851349"/>
          </a:xfrm>
        </p:spPr>
        <p:txBody>
          <a:bodyPr>
            <a:normAutofit/>
          </a:bodyPr>
          <a:lstStyle/>
          <a:p>
            <a:r>
              <a:rPr lang="en-US"/>
              <a:t>Disability and Major Life Activity</a:t>
            </a:r>
          </a:p>
        </p:txBody>
      </p:sp>
      <p:sp>
        <p:nvSpPr>
          <p:cNvPr id="3" name="Content Placeholder 2">
            <a:extLst>
              <a:ext uri="{FF2B5EF4-FFF2-40B4-BE49-F238E27FC236}">
                <a16:creationId xmlns:a16="http://schemas.microsoft.com/office/drawing/2014/main" id="{5D559DCB-0637-46BD-835F-96E31676EC53}"/>
              </a:ext>
            </a:extLst>
          </p:cNvPr>
          <p:cNvSpPr>
            <a:spLocks noGrp="1"/>
          </p:cNvSpPr>
          <p:nvPr>
            <p:ph idx="1"/>
          </p:nvPr>
        </p:nvSpPr>
        <p:spPr>
          <a:xfrm>
            <a:off x="5280368" y="1059872"/>
            <a:ext cx="6224244" cy="4851350"/>
          </a:xfrm>
        </p:spPr>
        <p:txBody>
          <a:bodyPr>
            <a:normAutofit/>
          </a:bodyPr>
          <a:lstStyle/>
          <a:p>
            <a:r>
              <a:rPr lang="en-US" altLang="en-US" sz="2400">
                <a:latin typeface="+mj-lt"/>
                <a:cs typeface="Lucida Sans Unicode" panose="020B0602030504020204" pitchFamily="34" charset="0"/>
              </a:rPr>
              <a:t>Major life activity means functions such as </a:t>
            </a:r>
          </a:p>
          <a:p>
            <a:pPr lvl="1"/>
            <a:r>
              <a:rPr lang="en-US" altLang="en-US" sz="2000">
                <a:latin typeface="+mj-lt"/>
                <a:cs typeface="Lucida Sans Unicode" panose="020B0602030504020204" pitchFamily="34" charset="0"/>
              </a:rPr>
              <a:t>Caring for oneself</a:t>
            </a:r>
          </a:p>
          <a:p>
            <a:pPr lvl="1"/>
            <a:r>
              <a:rPr lang="en-US" altLang="en-US" sz="2000">
                <a:latin typeface="+mj-lt"/>
                <a:cs typeface="Lucida Sans Unicode" panose="020B0602030504020204" pitchFamily="34" charset="0"/>
              </a:rPr>
              <a:t>Performing manual tasks</a:t>
            </a:r>
          </a:p>
          <a:p>
            <a:pPr lvl="1"/>
            <a:r>
              <a:rPr lang="en-US" altLang="en-US" sz="2000">
                <a:latin typeface="+mj-lt"/>
                <a:cs typeface="Lucida Sans Unicode" panose="020B0602030504020204" pitchFamily="34" charset="0"/>
              </a:rPr>
              <a:t>Walking</a:t>
            </a:r>
          </a:p>
          <a:p>
            <a:pPr lvl="1"/>
            <a:r>
              <a:rPr lang="en-US" altLang="en-US" sz="2000">
                <a:latin typeface="+mj-lt"/>
                <a:cs typeface="Lucida Sans Unicode" panose="020B0602030504020204" pitchFamily="34" charset="0"/>
              </a:rPr>
              <a:t>Seeing</a:t>
            </a:r>
          </a:p>
          <a:p>
            <a:pPr lvl="1"/>
            <a:r>
              <a:rPr lang="en-US" altLang="en-US" sz="2000">
                <a:latin typeface="+mj-lt"/>
                <a:cs typeface="Lucida Sans Unicode" panose="020B0602030504020204" pitchFamily="34" charset="0"/>
              </a:rPr>
              <a:t>Hearing</a:t>
            </a:r>
          </a:p>
          <a:p>
            <a:pPr lvl="1"/>
            <a:r>
              <a:rPr lang="en-US" altLang="en-US" sz="2000">
                <a:latin typeface="+mj-lt"/>
                <a:cs typeface="Lucida Sans Unicode" panose="020B0602030504020204" pitchFamily="34" charset="0"/>
              </a:rPr>
              <a:t>Speaking</a:t>
            </a:r>
          </a:p>
          <a:p>
            <a:pPr lvl="1"/>
            <a:r>
              <a:rPr lang="en-US" altLang="en-US" sz="2000">
                <a:latin typeface="+mj-lt"/>
                <a:cs typeface="Lucida Sans Unicode" panose="020B0602030504020204" pitchFamily="34" charset="0"/>
              </a:rPr>
              <a:t>Breathing</a:t>
            </a:r>
          </a:p>
          <a:p>
            <a:pPr lvl="1"/>
            <a:r>
              <a:rPr lang="en-US" altLang="en-US" sz="2000">
                <a:latin typeface="+mj-lt"/>
                <a:cs typeface="Lucida Sans Unicode" panose="020B0602030504020204" pitchFamily="34" charset="0"/>
              </a:rPr>
              <a:t>Learning</a:t>
            </a:r>
          </a:p>
          <a:p>
            <a:pPr lvl="1"/>
            <a:r>
              <a:rPr lang="en-US" altLang="en-US" sz="2000">
                <a:latin typeface="+mj-lt"/>
                <a:cs typeface="Lucida Sans Unicode" panose="020B0602030504020204" pitchFamily="34" charset="0"/>
              </a:rPr>
              <a:t>Working</a:t>
            </a:r>
            <a:endParaRPr lang="en-US" sz="1800">
              <a:latin typeface="+mj-lt"/>
            </a:endParaRPr>
          </a:p>
        </p:txBody>
      </p:sp>
    </p:spTree>
    <p:extLst>
      <p:ext uri="{BB962C8B-B14F-4D97-AF65-F5344CB8AC3E}">
        <p14:creationId xmlns:p14="http://schemas.microsoft.com/office/powerpoint/2010/main" val="3064164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 name="Rectangle 199">
            <a:extLst>
              <a:ext uri="{FF2B5EF4-FFF2-40B4-BE49-F238E27FC236}">
                <a16:creationId xmlns:a16="http://schemas.microsoft.com/office/drawing/2014/main" id="{66AFD431-09B7-42CA-BF39-9FE5DBE5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solidFill>
            <a:schemeClr val="tx2"/>
          </a:solidFill>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grpSp>
        <p:nvGrpSpPr>
          <p:cNvPr id="202" name="Group 201">
            <a:extLst>
              <a:ext uri="{FF2B5EF4-FFF2-40B4-BE49-F238E27FC236}">
                <a16:creationId xmlns:a16="http://schemas.microsoft.com/office/drawing/2014/main" id="{9711C96E-3D2D-48C8-AAB9-C1CB02D1D5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tx2">
              <a:lumMod val="90000"/>
            </a:schemeClr>
          </a:solidFill>
        </p:grpSpPr>
        <p:sp>
          <p:nvSpPr>
            <p:cNvPr id="203" name="Freeform 11">
              <a:extLst>
                <a:ext uri="{FF2B5EF4-FFF2-40B4-BE49-F238E27FC236}">
                  <a16:creationId xmlns:a16="http://schemas.microsoft.com/office/drawing/2014/main" id="{0D18AF42-7CD5-4754-91D4-1BE53B5D1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04" name="Freeform 12">
              <a:extLst>
                <a:ext uri="{FF2B5EF4-FFF2-40B4-BE49-F238E27FC236}">
                  <a16:creationId xmlns:a16="http://schemas.microsoft.com/office/drawing/2014/main" id="{A28C8F1A-9407-4D67-8250-D8923BC6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05" name="Freeform 13">
              <a:extLst>
                <a:ext uri="{FF2B5EF4-FFF2-40B4-BE49-F238E27FC236}">
                  <a16:creationId xmlns:a16="http://schemas.microsoft.com/office/drawing/2014/main" id="{5CE0A2B0-F7F1-442C-A287-CD6F729E2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06" name="Freeform 14">
              <a:extLst>
                <a:ext uri="{FF2B5EF4-FFF2-40B4-BE49-F238E27FC236}">
                  <a16:creationId xmlns:a16="http://schemas.microsoft.com/office/drawing/2014/main" id="{9E69CFA3-AE12-4EAF-A3A1-564BEEFEF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07" name="Freeform 15">
              <a:extLst>
                <a:ext uri="{FF2B5EF4-FFF2-40B4-BE49-F238E27FC236}">
                  <a16:creationId xmlns:a16="http://schemas.microsoft.com/office/drawing/2014/main" id="{ECB64037-2AE8-4CA9-AD8E-7ACC8618F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8" name="Freeform 16">
              <a:extLst>
                <a:ext uri="{FF2B5EF4-FFF2-40B4-BE49-F238E27FC236}">
                  <a16:creationId xmlns:a16="http://schemas.microsoft.com/office/drawing/2014/main" id="{8D319B10-EE8E-453F-A137-D7EEFA20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09" name="Freeform 17">
              <a:extLst>
                <a:ext uri="{FF2B5EF4-FFF2-40B4-BE49-F238E27FC236}">
                  <a16:creationId xmlns:a16="http://schemas.microsoft.com/office/drawing/2014/main" id="{3283F486-509C-4A42-8EED-794A991D2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10" name="Freeform 18">
              <a:extLst>
                <a:ext uri="{FF2B5EF4-FFF2-40B4-BE49-F238E27FC236}">
                  <a16:creationId xmlns:a16="http://schemas.microsoft.com/office/drawing/2014/main" id="{EBBFBB12-E756-4386-9C17-CA574383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11" name="Freeform 19">
              <a:extLst>
                <a:ext uri="{FF2B5EF4-FFF2-40B4-BE49-F238E27FC236}">
                  <a16:creationId xmlns:a16="http://schemas.microsoft.com/office/drawing/2014/main" id="{7ADD0E7E-F4A6-4B3F-8A2F-BCBFAFBA23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12" name="Freeform 20">
              <a:extLst>
                <a:ext uri="{FF2B5EF4-FFF2-40B4-BE49-F238E27FC236}">
                  <a16:creationId xmlns:a16="http://schemas.microsoft.com/office/drawing/2014/main" id="{C19FCFB7-5E71-4197-8EC7-2ACB6DB02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13" name="Freeform 21">
              <a:extLst>
                <a:ext uri="{FF2B5EF4-FFF2-40B4-BE49-F238E27FC236}">
                  <a16:creationId xmlns:a16="http://schemas.microsoft.com/office/drawing/2014/main" id="{EAA533FE-4903-48DD-A921-421A9C44A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14" name="Freeform 22">
              <a:extLst>
                <a:ext uri="{FF2B5EF4-FFF2-40B4-BE49-F238E27FC236}">
                  <a16:creationId xmlns:a16="http://schemas.microsoft.com/office/drawing/2014/main" id="{54CC5D8E-0D6C-4021-B84E-5D6182C0E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14338" name="Rectangle 2">
            <a:extLst>
              <a:ext uri="{FF2B5EF4-FFF2-40B4-BE49-F238E27FC236}">
                <a16:creationId xmlns:a16="http://schemas.microsoft.com/office/drawing/2014/main" id="{5760AC54-66A9-4070-BD62-EF099D1F8050}"/>
              </a:ext>
            </a:extLst>
          </p:cNvPr>
          <p:cNvSpPr>
            <a:spLocks noGrp="1" noChangeArrowheads="1"/>
          </p:cNvSpPr>
          <p:nvPr>
            <p:ph type="title"/>
          </p:nvPr>
        </p:nvSpPr>
        <p:spPr>
          <a:xfrm>
            <a:off x="7822109" y="993022"/>
            <a:ext cx="3662939" cy="4568264"/>
          </a:xfrm>
        </p:spPr>
        <p:txBody>
          <a:bodyPr anchor="ctr">
            <a:normAutofit/>
          </a:bodyPr>
          <a:lstStyle/>
          <a:p>
            <a:pPr>
              <a:defRPr/>
            </a:pPr>
            <a:r>
              <a:rPr lang="en-US">
                <a:solidFill>
                  <a:schemeClr val="bg1">
                    <a:lumMod val="95000"/>
                    <a:lumOff val="5000"/>
                  </a:schemeClr>
                </a:solidFill>
              </a:rPr>
              <a:t>Equal Opportunity for Religious Organizations</a:t>
            </a:r>
          </a:p>
        </p:txBody>
      </p:sp>
      <p:sp>
        <p:nvSpPr>
          <p:cNvPr id="216" name="Freeform 6">
            <a:extLst>
              <a:ext uri="{FF2B5EF4-FFF2-40B4-BE49-F238E27FC236}">
                <a16:creationId xmlns:a16="http://schemas.microsoft.com/office/drawing/2014/main" id="{E7D63BAB-D0DB-4F66-92F9-4D2E0A2E5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8"/>
            <a:ext cx="7560245" cy="5571066"/>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p>
      <p:sp>
        <p:nvSpPr>
          <p:cNvPr id="40963" name="Rectangle 3">
            <a:extLst>
              <a:ext uri="{FF2B5EF4-FFF2-40B4-BE49-F238E27FC236}">
                <a16:creationId xmlns:a16="http://schemas.microsoft.com/office/drawing/2014/main" id="{74680CB0-784A-403C-AF54-FC9E2C87D275}"/>
              </a:ext>
            </a:extLst>
          </p:cNvPr>
          <p:cNvSpPr>
            <a:spLocks noGrp="1"/>
          </p:cNvSpPr>
          <p:nvPr>
            <p:ph idx="1"/>
          </p:nvPr>
        </p:nvSpPr>
        <p:spPr>
          <a:xfrm>
            <a:off x="637310" y="1286934"/>
            <a:ext cx="5292436" cy="4284134"/>
          </a:xfrm>
        </p:spPr>
        <p:txBody>
          <a:bodyPr anchor="ctr">
            <a:normAutofit/>
          </a:bodyPr>
          <a:lstStyle/>
          <a:p>
            <a:pPr eaLnBrk="1" hangingPunct="1">
              <a:buClr>
                <a:schemeClr val="tx1"/>
              </a:buClr>
              <a:buFont typeface="Wingdings" panose="05000000000000000000" pitchFamily="2" charset="2"/>
              <a:buNone/>
            </a:pPr>
            <a:r>
              <a:rPr lang="en-US" altLang="en-US">
                <a:solidFill>
                  <a:srgbClr val="FFFFFF"/>
                </a:solidFill>
              </a:rPr>
              <a:t>Ensures equality for participation of faith-based organizations and other community organizations in  USDA programs.</a:t>
            </a:r>
          </a:p>
        </p:txBody>
      </p:sp>
    </p:spTree>
    <p:extLst>
      <p:ext uri="{BB962C8B-B14F-4D97-AF65-F5344CB8AC3E}">
        <p14:creationId xmlns:p14="http://schemas.microsoft.com/office/powerpoint/2010/main" val="792747490"/>
      </p:ext>
    </p:extLst>
  </p:cSld>
  <p:clrMapOvr>
    <a:overrideClrMapping bg1="dk1" tx1="lt1" bg2="dk2" tx2="lt2" accent1="accent1" accent2="accent2" accent3="accent3" accent4="accent4" accent5="accent5" accent6="accent6" hlink="hlink" folHlink="folHlink"/>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D306B45-25EE-434D-ABA9-A27B79320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Title 1">
            <a:extLst>
              <a:ext uri="{FF2B5EF4-FFF2-40B4-BE49-F238E27FC236}">
                <a16:creationId xmlns:a16="http://schemas.microsoft.com/office/drawing/2014/main" id="{DB9F7F34-F724-4109-AAA6-D393ECCC0B45}"/>
              </a:ext>
            </a:extLst>
          </p:cNvPr>
          <p:cNvSpPr>
            <a:spLocks noGrp="1" noChangeArrowheads="1"/>
          </p:cNvSpPr>
          <p:nvPr>
            <p:ph type="title"/>
          </p:nvPr>
        </p:nvSpPr>
        <p:spPr>
          <a:xfrm>
            <a:off x="1046018" y="942108"/>
            <a:ext cx="3596165" cy="4969113"/>
          </a:xfrm>
        </p:spPr>
        <p:txBody>
          <a:bodyPr anchor="ctr">
            <a:normAutofit/>
          </a:bodyPr>
          <a:lstStyle/>
          <a:p>
            <a:r>
              <a:rPr lang="en-US" altLang="en-US">
                <a:solidFill>
                  <a:schemeClr val="tx2">
                    <a:lumMod val="75000"/>
                  </a:schemeClr>
                </a:solidFill>
                <a:cs typeface="Arial" panose="020B0604020202020204" pitchFamily="34" charset="0"/>
              </a:rPr>
              <a:t>What is Discrimination?</a:t>
            </a:r>
          </a:p>
        </p:txBody>
      </p:sp>
      <p:sp>
        <p:nvSpPr>
          <p:cNvPr id="74" name="Rectangle 73">
            <a:extLst>
              <a:ext uri="{FF2B5EF4-FFF2-40B4-BE49-F238E27FC236}">
                <a16:creationId xmlns:a16="http://schemas.microsoft.com/office/drawing/2014/main" id="{0A42F85E-4939-431E-8B4A-EC07C8E0A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76" name="Straight Connector 75">
            <a:extLst>
              <a:ext uri="{FF2B5EF4-FFF2-40B4-BE49-F238E27FC236}">
                <a16:creationId xmlns:a16="http://schemas.microsoft.com/office/drawing/2014/main" id="{27EBB3F9-D6F7-4F6A-8843-9FEBA15E49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5D2B17EF-74EB-4C33-B2E2-8E727B2E7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79" name="Freeform 11">
              <a:extLst>
                <a:ext uri="{FF2B5EF4-FFF2-40B4-BE49-F238E27FC236}">
                  <a16:creationId xmlns:a16="http://schemas.microsoft.com/office/drawing/2014/main" id="{0A5F1F8A-3206-4B86-883F-65E98BB6E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80" name="Freeform 12">
              <a:extLst>
                <a:ext uri="{FF2B5EF4-FFF2-40B4-BE49-F238E27FC236}">
                  <a16:creationId xmlns:a16="http://schemas.microsoft.com/office/drawing/2014/main" id="{6935F8C7-CC88-4243-9786-F3CDBF04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81" name="Freeform 13">
              <a:extLst>
                <a:ext uri="{FF2B5EF4-FFF2-40B4-BE49-F238E27FC236}">
                  <a16:creationId xmlns:a16="http://schemas.microsoft.com/office/drawing/2014/main" id="{9AF7BAD9-71B3-40D8-A089-EFF7FE67B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82" name="Freeform 14">
              <a:extLst>
                <a:ext uri="{FF2B5EF4-FFF2-40B4-BE49-F238E27FC236}">
                  <a16:creationId xmlns:a16="http://schemas.microsoft.com/office/drawing/2014/main" id="{6467094F-AEF0-4D3B-BB76-8B3C1F08B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83" name="Freeform 15">
              <a:extLst>
                <a:ext uri="{FF2B5EF4-FFF2-40B4-BE49-F238E27FC236}">
                  <a16:creationId xmlns:a16="http://schemas.microsoft.com/office/drawing/2014/main" id="{36F56AF9-DEF1-44E7-BF42-6AAC1AA9D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84" name="Freeform 16">
              <a:extLst>
                <a:ext uri="{FF2B5EF4-FFF2-40B4-BE49-F238E27FC236}">
                  <a16:creationId xmlns:a16="http://schemas.microsoft.com/office/drawing/2014/main" id="{A43EBE71-20BA-4A40-A513-516678089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85" name="Freeform 17">
              <a:extLst>
                <a:ext uri="{FF2B5EF4-FFF2-40B4-BE49-F238E27FC236}">
                  <a16:creationId xmlns:a16="http://schemas.microsoft.com/office/drawing/2014/main" id="{1DB39648-7B38-4D0B-93C5-048EC4A45C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86" name="Freeform 18">
              <a:extLst>
                <a:ext uri="{FF2B5EF4-FFF2-40B4-BE49-F238E27FC236}">
                  <a16:creationId xmlns:a16="http://schemas.microsoft.com/office/drawing/2014/main" id="{8DD2661F-DE5F-45EA-B30B-7C6589638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87" name="Freeform 19">
              <a:extLst>
                <a:ext uri="{FF2B5EF4-FFF2-40B4-BE49-F238E27FC236}">
                  <a16:creationId xmlns:a16="http://schemas.microsoft.com/office/drawing/2014/main" id="{ABF0A0E5-E68E-4183-A913-228692FD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88" name="Freeform 20">
              <a:extLst>
                <a:ext uri="{FF2B5EF4-FFF2-40B4-BE49-F238E27FC236}">
                  <a16:creationId xmlns:a16="http://schemas.microsoft.com/office/drawing/2014/main" id="{615D8F55-8ACD-4EFE-A832-06E785479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89" name="Freeform 21">
              <a:extLst>
                <a:ext uri="{FF2B5EF4-FFF2-40B4-BE49-F238E27FC236}">
                  <a16:creationId xmlns:a16="http://schemas.microsoft.com/office/drawing/2014/main" id="{0FDF4201-8CEC-474B-A6B1-88039B704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90" name="Freeform 22">
              <a:extLst>
                <a:ext uri="{FF2B5EF4-FFF2-40B4-BE49-F238E27FC236}">
                  <a16:creationId xmlns:a16="http://schemas.microsoft.com/office/drawing/2014/main" id="{0F60AEA4-B25F-417E-93FC-59686DFBE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14339" name="Content Placeholder 2">
            <a:extLst>
              <a:ext uri="{FF2B5EF4-FFF2-40B4-BE49-F238E27FC236}">
                <a16:creationId xmlns:a16="http://schemas.microsoft.com/office/drawing/2014/main" id="{6159BBA6-E1CB-4219-99D9-16949283FF3C}"/>
              </a:ext>
            </a:extLst>
          </p:cNvPr>
          <p:cNvSpPr>
            <a:spLocks noGrp="1" noChangeArrowheads="1"/>
          </p:cNvSpPr>
          <p:nvPr>
            <p:ph idx="1"/>
          </p:nvPr>
        </p:nvSpPr>
        <p:spPr bwMode="auto">
          <a:xfrm>
            <a:off x="5049062" y="942108"/>
            <a:ext cx="6455549" cy="4969114"/>
          </a:xfrm>
        </p:spPr>
        <p:txBody>
          <a:bodyPr numCol="1" anchor="ctr" anchorCtr="0" compatLnSpc="1">
            <a:prstTxWarp prst="textNoShape">
              <a:avLst/>
            </a:prstTxWarp>
            <a:normAutofit/>
          </a:bodyPr>
          <a:lstStyle/>
          <a:p>
            <a:pPr marL="0" indent="0">
              <a:spcBef>
                <a:spcPts val="1338"/>
              </a:spcBef>
              <a:buNone/>
            </a:pPr>
            <a:r>
              <a:rPr lang="en-US" altLang="en-US" sz="2800">
                <a:solidFill>
                  <a:schemeClr val="tx2">
                    <a:lumMod val="75000"/>
                  </a:schemeClr>
                </a:solidFill>
                <a:cs typeface="Arial" panose="020B0604020202020204" pitchFamily="34" charset="0"/>
              </a:rPr>
              <a:t>Different treatment which makes a distinction of one person or a group of persons from others; either intentionally, by neglect, or by the actions or lack of actions, based on </a:t>
            </a:r>
            <a:r>
              <a:rPr lang="en-US" altLang="en-US" sz="2800" b="1" i="1">
                <a:solidFill>
                  <a:schemeClr val="tx2">
                    <a:lumMod val="75000"/>
                  </a:schemeClr>
                </a:solidFill>
                <a:cs typeface="Arial" panose="020B0604020202020204" pitchFamily="34" charset="0"/>
              </a:rPr>
              <a:t>six protected bases</a:t>
            </a:r>
            <a:r>
              <a:rPr lang="en-US" altLang="en-US" sz="2800">
                <a:solidFill>
                  <a:schemeClr val="tx2">
                    <a:lumMod val="75000"/>
                  </a:schemeClr>
                </a:solidFill>
                <a:cs typeface="Arial" panose="020B0604020202020204" pitchFamily="34" charset="0"/>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531E8EFF-9847-4CB4-9471-E26FF132B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9" name="Rectangle 138">
            <a:extLst>
              <a:ext uri="{FF2B5EF4-FFF2-40B4-BE49-F238E27FC236}">
                <a16:creationId xmlns:a16="http://schemas.microsoft.com/office/drawing/2014/main" id="{8ABCA228-CE68-4A47-BBE7-831947D51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261BAD88-17FB-40F9-8E71-FAF08820A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92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Title 1">
            <a:extLst>
              <a:ext uri="{FF2B5EF4-FFF2-40B4-BE49-F238E27FC236}">
                <a16:creationId xmlns:a16="http://schemas.microsoft.com/office/drawing/2014/main" id="{C5D1A86E-A9D5-4208-8D87-D33ED01D535E}"/>
              </a:ext>
            </a:extLst>
          </p:cNvPr>
          <p:cNvSpPr>
            <a:spLocks noGrp="1" noChangeArrowheads="1"/>
          </p:cNvSpPr>
          <p:nvPr>
            <p:ph type="title"/>
          </p:nvPr>
        </p:nvSpPr>
        <p:spPr>
          <a:xfrm>
            <a:off x="9381383" y="1759268"/>
            <a:ext cx="2454052" cy="3029344"/>
          </a:xfrm>
        </p:spPr>
        <p:txBody>
          <a:bodyPr>
            <a:normAutofit/>
          </a:bodyPr>
          <a:lstStyle/>
          <a:p>
            <a:pPr>
              <a:lnSpc>
                <a:spcPct val="90000"/>
              </a:lnSpc>
            </a:pPr>
            <a:r>
              <a:rPr lang="en-US" altLang="en-US" sz="2500">
                <a:solidFill>
                  <a:schemeClr val="bg1"/>
                </a:solidFill>
                <a:cs typeface="Arial" panose="020B0604020202020204" pitchFamily="34" charset="0"/>
              </a:rPr>
              <a:t>Six Protected Bases of Discrimination </a:t>
            </a:r>
            <a:br>
              <a:rPr lang="en-US" altLang="en-US" sz="2500">
                <a:solidFill>
                  <a:schemeClr val="bg1"/>
                </a:solidFill>
                <a:cs typeface="Arial" panose="020B0604020202020204" pitchFamily="34" charset="0"/>
              </a:rPr>
            </a:br>
            <a:r>
              <a:rPr lang="en-US" altLang="en-US" sz="2500">
                <a:solidFill>
                  <a:schemeClr val="bg1"/>
                </a:solidFill>
                <a:cs typeface="Arial" panose="020B0604020202020204" pitchFamily="34" charset="0"/>
              </a:rPr>
              <a:t>School Nutrition Programs</a:t>
            </a:r>
          </a:p>
        </p:txBody>
      </p:sp>
      <p:sp>
        <p:nvSpPr>
          <p:cNvPr id="143" name="Freeform: Shape 142">
            <a:extLst>
              <a:ext uri="{FF2B5EF4-FFF2-40B4-BE49-F238E27FC236}">
                <a16:creationId xmlns:a16="http://schemas.microsoft.com/office/drawing/2014/main" id="{660B7CD1-5C7F-4FF4-9B0A-36FD1B61CD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8132921" y="3187343"/>
            <a:ext cx="1105119" cy="506624"/>
          </a:xfrm>
          <a:custGeom>
            <a:avLst/>
            <a:gdLst>
              <a:gd name="connsiteX0" fmla="*/ 0 w 1105119"/>
              <a:gd name="connsiteY0" fmla="*/ 506624 h 506624"/>
              <a:gd name="connsiteX1" fmla="*/ 759132 w 1105119"/>
              <a:gd name="connsiteY1" fmla="*/ 505572 h 506624"/>
              <a:gd name="connsiteX2" fmla="*/ 849827 w 1105119"/>
              <a:gd name="connsiteY2" fmla="*/ 505572 h 506624"/>
              <a:gd name="connsiteX3" fmla="*/ 864083 w 1105119"/>
              <a:gd name="connsiteY3" fmla="*/ 500804 h 506624"/>
              <a:gd name="connsiteX4" fmla="*/ 869065 w 1105119"/>
              <a:gd name="connsiteY4" fmla="*/ 496035 h 506624"/>
              <a:gd name="connsiteX5" fmla="*/ 1098034 w 1105119"/>
              <a:gd name="connsiteY5" fmla="*/ 267092 h 506624"/>
              <a:gd name="connsiteX6" fmla="*/ 1098034 w 1105119"/>
              <a:gd name="connsiteY6" fmla="*/ 238480 h 506624"/>
              <a:gd name="connsiteX7" fmla="*/ 869065 w 1105119"/>
              <a:gd name="connsiteY7" fmla="*/ 9537 h 506624"/>
              <a:gd name="connsiteX8" fmla="*/ 864083 w 1105119"/>
              <a:gd name="connsiteY8" fmla="*/ 4769 h 506624"/>
              <a:gd name="connsiteX9" fmla="*/ 849827 w 1105119"/>
              <a:gd name="connsiteY9" fmla="*/ 0 h 506624"/>
              <a:gd name="connsiteX10" fmla="*/ 759132 w 1105119"/>
              <a:gd name="connsiteY10" fmla="*/ 0 h 506624"/>
              <a:gd name="connsiteX11" fmla="*/ 0 w 1105119"/>
              <a:gd name="connsiteY11" fmla="*/ 2157 h 50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5119" h="506624">
                <a:moveTo>
                  <a:pt x="0" y="506624"/>
                </a:moveTo>
                <a:lnTo>
                  <a:pt x="759132" y="505572"/>
                </a:lnTo>
                <a:lnTo>
                  <a:pt x="849827" y="505572"/>
                </a:lnTo>
                <a:cubicBezTo>
                  <a:pt x="854636" y="505572"/>
                  <a:pt x="859446" y="500804"/>
                  <a:pt x="864083" y="500804"/>
                </a:cubicBezTo>
                <a:cubicBezTo>
                  <a:pt x="864083" y="496035"/>
                  <a:pt x="869065" y="496035"/>
                  <a:pt x="869065" y="496035"/>
                </a:cubicBezTo>
                <a:lnTo>
                  <a:pt x="1098034" y="267092"/>
                </a:lnTo>
                <a:cubicBezTo>
                  <a:pt x="1107481" y="257555"/>
                  <a:pt x="1107481" y="248018"/>
                  <a:pt x="1098034" y="238480"/>
                </a:cubicBezTo>
                <a:lnTo>
                  <a:pt x="869065" y="9537"/>
                </a:lnTo>
                <a:cubicBezTo>
                  <a:pt x="867519" y="7914"/>
                  <a:pt x="865629" y="6392"/>
                  <a:pt x="864083" y="4769"/>
                </a:cubicBezTo>
                <a:cubicBezTo>
                  <a:pt x="859446" y="0"/>
                  <a:pt x="854636" y="0"/>
                  <a:pt x="849827" y="0"/>
                </a:cubicBezTo>
                <a:lnTo>
                  <a:pt x="759132" y="0"/>
                </a:lnTo>
                <a:lnTo>
                  <a:pt x="0" y="2157"/>
                </a:lnTo>
                <a:close/>
              </a:path>
            </a:pathLst>
          </a:custGeom>
          <a:solidFill>
            <a:schemeClr val="accent1"/>
          </a:solidFill>
          <a:ln>
            <a:noFill/>
          </a:ln>
        </p:spPr>
      </p:sp>
      <p:graphicFrame>
        <p:nvGraphicFramePr>
          <p:cNvPr id="16389" name="Content Placeholder 2">
            <a:extLst>
              <a:ext uri="{FF2B5EF4-FFF2-40B4-BE49-F238E27FC236}">
                <a16:creationId xmlns:a16="http://schemas.microsoft.com/office/drawing/2014/main" id="{EB811106-2427-44A2-9804-4D4AC5E0723A}"/>
              </a:ext>
            </a:extLst>
          </p:cNvPr>
          <p:cNvGraphicFramePr>
            <a:graphicFrameLocks noGrp="1"/>
          </p:cNvGraphicFramePr>
          <p:nvPr>
            <p:ph idx="1"/>
            <p:extLst>
              <p:ext uri="{D42A27DB-BD31-4B8C-83A1-F6EECF244321}">
                <p14:modId xmlns:p14="http://schemas.microsoft.com/office/powerpoint/2010/main" val="1990327293"/>
              </p:ext>
            </p:extLst>
          </p:nvPr>
        </p:nvGraphicFramePr>
        <p:xfrm>
          <a:off x="6164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7410" name="Rectangle 2">
            <a:extLst>
              <a:ext uri="{FF2B5EF4-FFF2-40B4-BE49-F238E27FC236}">
                <a16:creationId xmlns:a16="http://schemas.microsoft.com/office/drawing/2014/main" id="{5F57EF9D-9739-4F86-909B-359603DB0699}"/>
              </a:ext>
            </a:extLst>
          </p:cNvPr>
          <p:cNvSpPr>
            <a:spLocks noGrp="1" noChangeArrowheads="1"/>
          </p:cNvSpPr>
          <p:nvPr>
            <p:ph type="title"/>
          </p:nvPr>
        </p:nvSpPr>
        <p:spPr>
          <a:xfrm>
            <a:off x="1187193" y="1462793"/>
            <a:ext cx="2454052" cy="3029344"/>
          </a:xfrm>
        </p:spPr>
        <p:txBody>
          <a:bodyPr>
            <a:normAutofit/>
          </a:bodyPr>
          <a:lstStyle/>
          <a:p>
            <a:pPr>
              <a:defRPr/>
            </a:pPr>
            <a:r>
              <a:rPr lang="en-US" sz="3200">
                <a:solidFill>
                  <a:schemeClr val="bg1"/>
                </a:solidFill>
              </a:rPr>
              <a:t>Required Public Notification System</a:t>
            </a:r>
          </a:p>
        </p:txBody>
      </p:sp>
      <p:sp>
        <p:nvSpPr>
          <p:cNvPr id="75"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77" name="Rectangle 76">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7107" name="Rectangle 3">
            <a:extLst>
              <a:ext uri="{FF2B5EF4-FFF2-40B4-BE49-F238E27FC236}">
                <a16:creationId xmlns:a16="http://schemas.microsoft.com/office/drawing/2014/main" id="{C1FACB3F-5597-40D1-92C9-84DDD8965364}"/>
              </a:ext>
            </a:extLst>
          </p:cNvPr>
          <p:cNvSpPr>
            <a:spLocks noGrp="1"/>
          </p:cNvSpPr>
          <p:nvPr>
            <p:ph idx="1"/>
          </p:nvPr>
        </p:nvSpPr>
        <p:spPr>
          <a:xfrm>
            <a:off x="4706578" y="589722"/>
            <a:ext cx="6798033" cy="5321500"/>
          </a:xfrm>
        </p:spPr>
        <p:txBody>
          <a:bodyPr anchor="ctr">
            <a:normAutofit/>
          </a:bodyPr>
          <a:lstStyle/>
          <a:p>
            <a:pPr marL="0" indent="0">
              <a:buClr>
                <a:schemeClr val="tx1"/>
              </a:buClr>
              <a:buNone/>
            </a:pPr>
            <a:r>
              <a:rPr lang="en-US" altLang="en-US" sz="2400"/>
              <a:t>Must inform applicants, participants, and potentially eligible persons of:</a:t>
            </a:r>
          </a:p>
          <a:p>
            <a:pPr lvl="1" eaLnBrk="1" hangingPunct="1">
              <a:buClr>
                <a:schemeClr val="tx1"/>
              </a:buClr>
            </a:pPr>
            <a:r>
              <a:rPr lang="en-US" altLang="en-US" sz="2400"/>
              <a:t>program availability</a:t>
            </a:r>
          </a:p>
          <a:p>
            <a:pPr lvl="1" eaLnBrk="1" hangingPunct="1">
              <a:buClr>
                <a:schemeClr val="tx1"/>
              </a:buClr>
            </a:pPr>
            <a:r>
              <a:rPr lang="en-US" altLang="en-US" sz="2400"/>
              <a:t>program rights and responsibilities </a:t>
            </a:r>
          </a:p>
          <a:p>
            <a:pPr lvl="1" eaLnBrk="1" hangingPunct="1">
              <a:buClr>
                <a:schemeClr val="tx1"/>
              </a:buClr>
            </a:pPr>
            <a:r>
              <a:rPr lang="en-US" altLang="en-US" sz="2400"/>
              <a:t>the policy of nondiscrimination</a:t>
            </a:r>
          </a:p>
          <a:p>
            <a:pPr lvl="1" eaLnBrk="1" hangingPunct="1">
              <a:buClr>
                <a:schemeClr val="tx1"/>
              </a:buClr>
            </a:pPr>
            <a:r>
              <a:rPr lang="en-US" altLang="en-US" sz="2400"/>
              <a:t>the procedure for filing a complaint</a:t>
            </a: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8434" name="Rectangle 2">
            <a:extLst>
              <a:ext uri="{FF2B5EF4-FFF2-40B4-BE49-F238E27FC236}">
                <a16:creationId xmlns:a16="http://schemas.microsoft.com/office/drawing/2014/main" id="{A9312859-4E52-4040-B98C-44186EADF09E}"/>
              </a:ext>
            </a:extLst>
          </p:cNvPr>
          <p:cNvSpPr>
            <a:spLocks noGrp="1" noChangeArrowheads="1"/>
          </p:cNvSpPr>
          <p:nvPr>
            <p:ph type="title"/>
          </p:nvPr>
        </p:nvSpPr>
        <p:spPr>
          <a:xfrm>
            <a:off x="1180627" y="2278133"/>
            <a:ext cx="2454052" cy="3029344"/>
          </a:xfrm>
        </p:spPr>
        <p:txBody>
          <a:bodyPr>
            <a:normAutofit/>
          </a:bodyPr>
          <a:lstStyle/>
          <a:p>
            <a:pPr>
              <a:defRPr/>
            </a:pPr>
            <a:r>
              <a:rPr lang="en-US" sz="3200">
                <a:solidFill>
                  <a:schemeClr val="bg1"/>
                </a:solidFill>
              </a:rPr>
              <a:t>3 Elements of Public Notification</a:t>
            </a:r>
          </a:p>
        </p:txBody>
      </p:sp>
      <p:sp>
        <p:nvSpPr>
          <p:cNvPr id="140"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42" name="Rectangle 141">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49157" name="Rectangle 3">
            <a:extLst>
              <a:ext uri="{FF2B5EF4-FFF2-40B4-BE49-F238E27FC236}">
                <a16:creationId xmlns:a16="http://schemas.microsoft.com/office/drawing/2014/main" id="{55C8C8BC-49BE-4219-A301-5ABE2F6EB3DE}"/>
              </a:ext>
            </a:extLst>
          </p:cNvPr>
          <p:cNvGraphicFramePr>
            <a:graphicFrameLocks noGrp="1"/>
          </p:cNvGraphicFramePr>
          <p:nvPr>
            <p:ph idx="1"/>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200" name="Rectangle 199">
            <a:extLst>
              <a:ext uri="{FF2B5EF4-FFF2-40B4-BE49-F238E27FC236}">
                <a16:creationId xmlns:a16="http://schemas.microsoft.com/office/drawing/2014/main" id="{5F305C72-8769-4E0F-B31D-F4B1C9DC9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02" name="Group 201">
            <a:extLst>
              <a:ext uri="{FF2B5EF4-FFF2-40B4-BE49-F238E27FC236}">
                <a16:creationId xmlns:a16="http://schemas.microsoft.com/office/drawing/2014/main" id="{72583CFC-05A3-4743-9A2E-7C2095B8D4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53253" name="Freeform 11">
              <a:extLst>
                <a:ext uri="{FF2B5EF4-FFF2-40B4-BE49-F238E27FC236}">
                  <a16:creationId xmlns:a16="http://schemas.microsoft.com/office/drawing/2014/main" id="{9A751892-92F2-4CB4-BCAB-6D0AAF8F1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04" name="Freeform 12">
              <a:extLst>
                <a:ext uri="{FF2B5EF4-FFF2-40B4-BE49-F238E27FC236}">
                  <a16:creationId xmlns:a16="http://schemas.microsoft.com/office/drawing/2014/main" id="{5934046E-4D7C-4AA6-8633-29944553F1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05" name="Freeform 13">
              <a:extLst>
                <a:ext uri="{FF2B5EF4-FFF2-40B4-BE49-F238E27FC236}">
                  <a16:creationId xmlns:a16="http://schemas.microsoft.com/office/drawing/2014/main" id="{421462AB-19D6-42DB-A850-F35B82C7B8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06" name="Freeform 14">
              <a:extLst>
                <a:ext uri="{FF2B5EF4-FFF2-40B4-BE49-F238E27FC236}">
                  <a16:creationId xmlns:a16="http://schemas.microsoft.com/office/drawing/2014/main" id="{208D8C07-9637-45D3-9E40-7C5C40077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07" name="Freeform 15">
              <a:extLst>
                <a:ext uri="{FF2B5EF4-FFF2-40B4-BE49-F238E27FC236}">
                  <a16:creationId xmlns:a16="http://schemas.microsoft.com/office/drawing/2014/main" id="{883C90A1-D75A-4818-9F01-B4BF19D74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08" name="Freeform 16">
              <a:extLst>
                <a:ext uri="{FF2B5EF4-FFF2-40B4-BE49-F238E27FC236}">
                  <a16:creationId xmlns:a16="http://schemas.microsoft.com/office/drawing/2014/main" id="{8808F87B-C4B8-4084-BD89-E41A1A44E7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09" name="Freeform 17">
              <a:extLst>
                <a:ext uri="{FF2B5EF4-FFF2-40B4-BE49-F238E27FC236}">
                  <a16:creationId xmlns:a16="http://schemas.microsoft.com/office/drawing/2014/main" id="{E7FC0B23-1372-4455-98CE-E0FC7FF99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10" name="Freeform 18">
              <a:extLst>
                <a:ext uri="{FF2B5EF4-FFF2-40B4-BE49-F238E27FC236}">
                  <a16:creationId xmlns:a16="http://schemas.microsoft.com/office/drawing/2014/main" id="{D14B79DD-45AC-487C-B361-0312B3C85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1" name="Freeform 19">
              <a:extLst>
                <a:ext uri="{FF2B5EF4-FFF2-40B4-BE49-F238E27FC236}">
                  <a16:creationId xmlns:a16="http://schemas.microsoft.com/office/drawing/2014/main" id="{CDA09C7F-7AF3-4B6C-BC42-92780A682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2" name="Freeform 20">
              <a:extLst>
                <a:ext uri="{FF2B5EF4-FFF2-40B4-BE49-F238E27FC236}">
                  <a16:creationId xmlns:a16="http://schemas.microsoft.com/office/drawing/2014/main" id="{FF7EBDD4-71BF-4FAF-B00B-444F9AE20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3" name="Freeform 21">
              <a:extLst>
                <a:ext uri="{FF2B5EF4-FFF2-40B4-BE49-F238E27FC236}">
                  <a16:creationId xmlns:a16="http://schemas.microsoft.com/office/drawing/2014/main" id="{AF5E4290-F8B0-440E-A418-613A1552D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4" name="Freeform 22">
              <a:extLst>
                <a:ext uri="{FF2B5EF4-FFF2-40B4-BE49-F238E27FC236}">
                  <a16:creationId xmlns:a16="http://schemas.microsoft.com/office/drawing/2014/main" id="{FF0BF04A-FCC8-42BF-AD17-10F0ACB44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16" name="Group 215">
            <a:extLst>
              <a:ext uri="{FF2B5EF4-FFF2-40B4-BE49-F238E27FC236}">
                <a16:creationId xmlns:a16="http://schemas.microsoft.com/office/drawing/2014/main" id="{506F0A57-55BB-457C-9C8C-3DEE71009A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217" name="Freeform 27">
              <a:extLst>
                <a:ext uri="{FF2B5EF4-FFF2-40B4-BE49-F238E27FC236}">
                  <a16:creationId xmlns:a16="http://schemas.microsoft.com/office/drawing/2014/main" id="{60DB408E-A426-4658-B39D-0BBF09463E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18" name="Freeform 28">
              <a:extLst>
                <a:ext uri="{FF2B5EF4-FFF2-40B4-BE49-F238E27FC236}">
                  <a16:creationId xmlns:a16="http://schemas.microsoft.com/office/drawing/2014/main" id="{BEFFABCA-CAA4-45E4-A7D4-DB3D2C864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19" name="Freeform 29">
              <a:extLst>
                <a:ext uri="{FF2B5EF4-FFF2-40B4-BE49-F238E27FC236}">
                  <a16:creationId xmlns:a16="http://schemas.microsoft.com/office/drawing/2014/main" id="{99494AF8-97E4-4473-AA6E-B4AB127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20" name="Freeform 30">
              <a:extLst>
                <a:ext uri="{FF2B5EF4-FFF2-40B4-BE49-F238E27FC236}">
                  <a16:creationId xmlns:a16="http://schemas.microsoft.com/office/drawing/2014/main" id="{D05C67DC-0E54-4C69-90BE-8374C7E97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21" name="Freeform 31">
              <a:extLst>
                <a:ext uri="{FF2B5EF4-FFF2-40B4-BE49-F238E27FC236}">
                  <a16:creationId xmlns:a16="http://schemas.microsoft.com/office/drawing/2014/main" id="{B2B38B94-E895-4324-B699-EEF28E052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22" name="Freeform 32">
              <a:extLst>
                <a:ext uri="{FF2B5EF4-FFF2-40B4-BE49-F238E27FC236}">
                  <a16:creationId xmlns:a16="http://schemas.microsoft.com/office/drawing/2014/main" id="{41E77CC3-723C-4C87-A1BA-D8E35B801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23" name="Freeform 33">
              <a:extLst>
                <a:ext uri="{FF2B5EF4-FFF2-40B4-BE49-F238E27FC236}">
                  <a16:creationId xmlns:a16="http://schemas.microsoft.com/office/drawing/2014/main" id="{CC5757E8-4CBE-4EA3-98AF-96361C9183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24" name="Freeform 34">
              <a:extLst>
                <a:ext uri="{FF2B5EF4-FFF2-40B4-BE49-F238E27FC236}">
                  <a16:creationId xmlns:a16="http://schemas.microsoft.com/office/drawing/2014/main" id="{51E4772B-9FB7-4AC7-B352-C44489167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25" name="Freeform 35">
              <a:extLst>
                <a:ext uri="{FF2B5EF4-FFF2-40B4-BE49-F238E27FC236}">
                  <a16:creationId xmlns:a16="http://schemas.microsoft.com/office/drawing/2014/main" id="{7F853444-696F-4B42-8C91-1F6EDD53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26" name="Freeform 36">
              <a:extLst>
                <a:ext uri="{FF2B5EF4-FFF2-40B4-BE49-F238E27FC236}">
                  <a16:creationId xmlns:a16="http://schemas.microsoft.com/office/drawing/2014/main" id="{CD1A3085-30B0-496B-B9D3-55280769A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27" name="Freeform 37">
              <a:extLst>
                <a:ext uri="{FF2B5EF4-FFF2-40B4-BE49-F238E27FC236}">
                  <a16:creationId xmlns:a16="http://schemas.microsoft.com/office/drawing/2014/main" id="{1B2519D7-F51F-4583-9B50-41B493C14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8" name="Freeform 38">
              <a:extLst>
                <a:ext uri="{FF2B5EF4-FFF2-40B4-BE49-F238E27FC236}">
                  <a16:creationId xmlns:a16="http://schemas.microsoft.com/office/drawing/2014/main" id="{6E1141E0-4F4D-4B40-BDB5-B2DD0FAEB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1506" name="Rectangle 2">
            <a:extLst>
              <a:ext uri="{FF2B5EF4-FFF2-40B4-BE49-F238E27FC236}">
                <a16:creationId xmlns:a16="http://schemas.microsoft.com/office/drawing/2014/main" id="{8BBA5F70-7663-41BC-A528-43ABE80A67B4}"/>
              </a:ext>
            </a:extLst>
          </p:cNvPr>
          <p:cNvSpPr>
            <a:spLocks noGrp="1" noChangeArrowheads="1"/>
          </p:cNvSpPr>
          <p:nvPr>
            <p:ph type="title"/>
          </p:nvPr>
        </p:nvSpPr>
        <p:spPr>
          <a:xfrm>
            <a:off x="6483096" y="624110"/>
            <a:ext cx="5021516" cy="1280890"/>
          </a:xfrm>
        </p:spPr>
        <p:txBody>
          <a:bodyPr>
            <a:normAutofit/>
          </a:bodyPr>
          <a:lstStyle/>
          <a:p>
            <a:pPr>
              <a:defRPr/>
            </a:pPr>
            <a:r>
              <a:rPr lang="en-US"/>
              <a:t>Methods of Public Notification</a:t>
            </a:r>
          </a:p>
        </p:txBody>
      </p:sp>
      <p:sp>
        <p:nvSpPr>
          <p:cNvPr id="230" name="Rectangle 229">
            <a:extLst>
              <a:ext uri="{FF2B5EF4-FFF2-40B4-BE49-F238E27FC236}">
                <a16:creationId xmlns:a16="http://schemas.microsoft.com/office/drawing/2014/main" id="{C5E0C91A-3F1D-43D7-9AB4-5D0A17D5C4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32" name="Freeform 11">
            <a:extLst>
              <a:ext uri="{FF2B5EF4-FFF2-40B4-BE49-F238E27FC236}">
                <a16:creationId xmlns:a16="http://schemas.microsoft.com/office/drawing/2014/main" id="{3A6C27A1-A438-4EC6-93BF-EC26F29BB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3" name="Picture 2" descr="A picture containing text, electronics&#10;&#10;Description automatically generated">
            <a:extLst>
              <a:ext uri="{FF2B5EF4-FFF2-40B4-BE49-F238E27FC236}">
                <a16:creationId xmlns:a16="http://schemas.microsoft.com/office/drawing/2014/main" id="{558C9949-8B9A-4CD6-A80D-DE370E2EF28D}"/>
              </a:ext>
            </a:extLst>
          </p:cNvPr>
          <p:cNvPicPr>
            <a:picLocks noChangeAspect="1"/>
          </p:cNvPicPr>
          <p:nvPr/>
        </p:nvPicPr>
        <p:blipFill rotWithShape="1">
          <a:blip r:embed="rId3">
            <a:extLst>
              <a:ext uri="{28A0092B-C50C-407E-A947-70E740481C1C}">
                <a14:useLocalDpi xmlns:a14="http://schemas.microsoft.com/office/drawing/2010/main" val="0"/>
              </a:ext>
            </a:extLst>
          </a:blip>
          <a:srcRect r="-1" b="4623"/>
          <a:stretch/>
        </p:blipFill>
        <p:spPr>
          <a:xfrm>
            <a:off x="-1554" y="1731"/>
            <a:ext cx="4655850" cy="6858000"/>
          </a:xfrm>
          <a:prstGeom prst="rect">
            <a:avLst/>
          </a:prstGeom>
        </p:spPr>
      </p:pic>
      <p:sp>
        <p:nvSpPr>
          <p:cNvPr id="53251" name="Rectangle 3">
            <a:extLst>
              <a:ext uri="{FF2B5EF4-FFF2-40B4-BE49-F238E27FC236}">
                <a16:creationId xmlns:a16="http://schemas.microsoft.com/office/drawing/2014/main" id="{62BE1A16-04BD-4D81-8FB9-3A9F91CC13E0}"/>
              </a:ext>
            </a:extLst>
          </p:cNvPr>
          <p:cNvSpPr>
            <a:spLocks noGrp="1"/>
          </p:cNvSpPr>
          <p:nvPr>
            <p:ph idx="1"/>
          </p:nvPr>
        </p:nvSpPr>
        <p:spPr>
          <a:xfrm>
            <a:off x="6438191" y="2133600"/>
            <a:ext cx="5066419" cy="3777622"/>
          </a:xfrm>
        </p:spPr>
        <p:txBody>
          <a:bodyPr>
            <a:normAutofit/>
          </a:bodyPr>
          <a:lstStyle/>
          <a:p>
            <a:pPr marL="0" indent="0">
              <a:buClr>
                <a:srgbClr val="71A78A"/>
              </a:buClr>
              <a:buNone/>
            </a:pPr>
            <a:r>
              <a:rPr lang="en-US" altLang="en-US"/>
              <a:t>Display the Poster!</a:t>
            </a:r>
          </a:p>
          <a:p>
            <a:pPr marL="0" indent="0">
              <a:buClr>
                <a:srgbClr val="71A78A"/>
              </a:buClr>
              <a:buNone/>
            </a:pPr>
            <a:endParaRPr lang="en-US" altLang="en-US"/>
          </a:p>
          <a:p>
            <a:pPr marL="0" indent="0">
              <a:buClr>
                <a:srgbClr val="71A78A"/>
              </a:buClr>
              <a:buNone/>
            </a:pPr>
            <a:r>
              <a:rPr lang="en-US" altLang="en-US"/>
              <a:t>AD-475A</a:t>
            </a:r>
          </a:p>
          <a:p>
            <a:pPr marL="0" indent="0">
              <a:buClr>
                <a:srgbClr val="71A78A"/>
              </a:buClr>
              <a:buNone/>
            </a:pPr>
            <a:r>
              <a:rPr lang="en-US" altLang="en-US"/>
              <a:t>This is the required version</a:t>
            </a: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D9B028DB-0593-4372-81D1-A31110272FC3}"/>
              </a:ext>
            </a:extLst>
          </p:cNvPr>
          <p:cNvSpPr>
            <a:spLocks noGrp="1" noChangeArrowheads="1"/>
          </p:cNvSpPr>
          <p:nvPr>
            <p:ph type="title"/>
          </p:nvPr>
        </p:nvSpPr>
        <p:spPr>
          <a:xfrm>
            <a:off x="2438400" y="381000"/>
            <a:ext cx="7772400" cy="1143000"/>
          </a:xfrm>
        </p:spPr>
        <p:txBody>
          <a:bodyPr/>
          <a:lstStyle/>
          <a:p>
            <a:pPr>
              <a:defRPr/>
            </a:pPr>
            <a:r>
              <a:rPr lang="en-US"/>
              <a:t>Nondiscrimination Statement</a:t>
            </a:r>
            <a:endParaRPr lang="en-US">
              <a:latin typeface="Tahoma" charset="0"/>
            </a:endParaRPr>
          </a:p>
        </p:txBody>
      </p:sp>
      <p:sp>
        <p:nvSpPr>
          <p:cNvPr id="28675" name="Rectangle 3">
            <a:extLst>
              <a:ext uri="{FF2B5EF4-FFF2-40B4-BE49-F238E27FC236}">
                <a16:creationId xmlns:a16="http://schemas.microsoft.com/office/drawing/2014/main" id="{2EE4B04B-D6FE-4177-AB4C-0844F8B22087}"/>
              </a:ext>
            </a:extLst>
          </p:cNvPr>
          <p:cNvSpPr>
            <a:spLocks noGrp="1"/>
          </p:cNvSpPr>
          <p:nvPr>
            <p:ph idx="1"/>
          </p:nvPr>
        </p:nvSpPr>
        <p:spPr>
          <a:xfrm>
            <a:off x="2438400" y="1371600"/>
            <a:ext cx="7772400" cy="5181600"/>
          </a:xfrm>
        </p:spPr>
        <p:txBody>
          <a:bodyPr>
            <a:normAutofit/>
          </a:bodyPr>
          <a:lstStyle/>
          <a:p>
            <a:pPr marL="0" indent="0">
              <a:spcBef>
                <a:spcPts val="0"/>
              </a:spcBef>
              <a:buNone/>
            </a:pPr>
            <a:r>
              <a:rPr lang="en-US" sz="1000"/>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p>
          <a:p>
            <a:pPr marL="0" indent="0">
              <a:spcBef>
                <a:spcPts val="0"/>
              </a:spcBef>
              <a:buNone/>
            </a:pPr>
            <a:endParaRPr lang="en-US" sz="1000"/>
          </a:p>
          <a:p>
            <a:pPr marL="0" indent="0">
              <a:spcBef>
                <a:spcPts val="0"/>
              </a:spcBef>
              <a:buNone/>
            </a:pPr>
            <a:r>
              <a:rPr lang="en-US" sz="1000"/>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indent="0">
              <a:spcBef>
                <a:spcPts val="0"/>
              </a:spcBef>
              <a:buNone/>
            </a:pPr>
            <a:endParaRPr lang="en-US" sz="1000"/>
          </a:p>
          <a:p>
            <a:pPr marL="0" indent="0">
              <a:spcBef>
                <a:spcPts val="0"/>
              </a:spcBef>
              <a:buNone/>
            </a:pPr>
            <a:r>
              <a:rPr lang="en-US" sz="1000"/>
              <a:t>To file a program discrimination complaint, a Complainant should complete a Form AD-3027, USDA Program Discrimination Complaint Form which can be obtained online at: </a:t>
            </a:r>
            <a:r>
              <a:rPr lang="en-US" sz="1000">
                <a:hlinkClick r:id="rId3"/>
              </a:rPr>
              <a:t>https://www.usda.gov/sites/default/files/documents/ad-3027.pdf</a:t>
            </a:r>
            <a:r>
              <a:rPr lang="en-US" sz="1000"/>
              <a:t> ,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0" indent="0">
              <a:spcBef>
                <a:spcPts val="0"/>
              </a:spcBef>
              <a:buNone/>
            </a:pPr>
            <a:endParaRPr lang="en-US" sz="1000"/>
          </a:p>
          <a:p>
            <a:pPr marL="0" indent="0">
              <a:spcBef>
                <a:spcPts val="0"/>
              </a:spcBef>
              <a:buNone/>
            </a:pPr>
            <a:r>
              <a:rPr lang="en-US" sz="1000"/>
              <a:t>mail:</a:t>
            </a:r>
          </a:p>
          <a:p>
            <a:pPr marL="0" indent="0">
              <a:spcBef>
                <a:spcPts val="0"/>
              </a:spcBef>
              <a:buNone/>
            </a:pPr>
            <a:r>
              <a:rPr lang="en-US" sz="1000"/>
              <a:t>U.S. Department of Agriculture</a:t>
            </a:r>
          </a:p>
          <a:p>
            <a:pPr marL="0" indent="0">
              <a:spcBef>
                <a:spcPts val="0"/>
              </a:spcBef>
              <a:buNone/>
            </a:pPr>
            <a:r>
              <a:rPr lang="en-US" sz="1000"/>
              <a:t>Office of the Assistant Secretary for Civil Rights</a:t>
            </a:r>
          </a:p>
          <a:p>
            <a:pPr marL="0" indent="0">
              <a:spcBef>
                <a:spcPts val="0"/>
              </a:spcBef>
              <a:buNone/>
            </a:pPr>
            <a:r>
              <a:rPr lang="en-US" sz="1000"/>
              <a:t>1400 Independence Avenue, SW</a:t>
            </a:r>
          </a:p>
          <a:p>
            <a:pPr marL="0" indent="0">
              <a:spcBef>
                <a:spcPts val="0"/>
              </a:spcBef>
              <a:buNone/>
            </a:pPr>
            <a:r>
              <a:rPr lang="en-US" sz="1000"/>
              <a:t>Washington, D.C. 20250-9410; or</a:t>
            </a:r>
          </a:p>
          <a:p>
            <a:pPr marL="0" indent="0">
              <a:spcBef>
                <a:spcPts val="0"/>
              </a:spcBef>
              <a:buNone/>
            </a:pPr>
            <a:endParaRPr lang="en-US" sz="1000"/>
          </a:p>
          <a:p>
            <a:pPr marL="0" indent="0">
              <a:spcBef>
                <a:spcPts val="0"/>
              </a:spcBef>
              <a:buNone/>
            </a:pPr>
            <a:r>
              <a:rPr lang="en-US" sz="1000"/>
              <a:t>fax:</a:t>
            </a:r>
          </a:p>
          <a:p>
            <a:pPr marL="0" indent="0">
              <a:spcBef>
                <a:spcPts val="0"/>
              </a:spcBef>
              <a:buNone/>
            </a:pPr>
            <a:r>
              <a:rPr lang="en-US" sz="1000"/>
              <a:t>(833) 256-1665 or (202) 690-7442; or</a:t>
            </a:r>
          </a:p>
          <a:p>
            <a:pPr marL="0" indent="0">
              <a:spcBef>
                <a:spcPts val="0"/>
              </a:spcBef>
              <a:buNone/>
            </a:pPr>
            <a:endParaRPr lang="en-US" sz="1000"/>
          </a:p>
          <a:p>
            <a:pPr marL="0" indent="0">
              <a:spcBef>
                <a:spcPts val="0"/>
              </a:spcBef>
              <a:buNone/>
            </a:pPr>
            <a:r>
              <a:rPr lang="en-US" sz="1000"/>
              <a:t>email:</a:t>
            </a:r>
          </a:p>
          <a:p>
            <a:pPr marL="0" indent="0">
              <a:spcBef>
                <a:spcPts val="0"/>
              </a:spcBef>
              <a:buNone/>
            </a:pPr>
            <a:r>
              <a:rPr lang="en-US" sz="1000"/>
              <a:t>Program.Intake@usda.gov</a:t>
            </a:r>
          </a:p>
          <a:p>
            <a:pPr marL="0" indent="0">
              <a:spcBef>
                <a:spcPts val="0"/>
              </a:spcBef>
              <a:buNone/>
            </a:pPr>
            <a:r>
              <a:rPr lang="en-US" sz="1000"/>
              <a:t> </a:t>
            </a:r>
          </a:p>
          <a:p>
            <a:pPr marL="0" indent="0">
              <a:spcBef>
                <a:spcPts val="0"/>
              </a:spcBef>
              <a:buNone/>
            </a:pPr>
            <a:endParaRPr lang="en-US" sz="1000"/>
          </a:p>
          <a:p>
            <a:pPr marL="0" indent="0">
              <a:spcBef>
                <a:spcPts val="0"/>
              </a:spcBef>
              <a:buNone/>
            </a:pPr>
            <a:r>
              <a:rPr lang="en-US" sz="1000"/>
              <a:t>This institution is an equal opportunity provider.</a:t>
            </a: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3030214-227F-42DB-9282-BBA6AF8D9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0482" name="Rectangle 2">
            <a:extLst>
              <a:ext uri="{FF2B5EF4-FFF2-40B4-BE49-F238E27FC236}">
                <a16:creationId xmlns:a16="http://schemas.microsoft.com/office/drawing/2014/main" id="{779477E1-B633-47EB-B60E-7E0EEB593C75}"/>
              </a:ext>
            </a:extLst>
          </p:cNvPr>
          <p:cNvSpPr>
            <a:spLocks noGrp="1" noChangeArrowheads="1"/>
          </p:cNvSpPr>
          <p:nvPr>
            <p:ph type="title"/>
          </p:nvPr>
        </p:nvSpPr>
        <p:spPr>
          <a:xfrm>
            <a:off x="1433889" y="1059872"/>
            <a:ext cx="3012216" cy="4851349"/>
          </a:xfrm>
        </p:spPr>
        <p:txBody>
          <a:bodyPr>
            <a:normAutofit/>
          </a:bodyPr>
          <a:lstStyle/>
          <a:p>
            <a:pPr>
              <a:defRPr/>
            </a:pPr>
            <a:r>
              <a:rPr lang="en-US">
                <a:cs typeface="Arial" panose="020B0604020202020204" pitchFamily="34" charset="0"/>
              </a:rPr>
              <a:t>Which Version Should I Use?</a:t>
            </a:r>
          </a:p>
        </p:txBody>
      </p:sp>
      <p:sp>
        <p:nvSpPr>
          <p:cNvPr id="137" name="Freeform 11">
            <a:extLst>
              <a:ext uri="{FF2B5EF4-FFF2-40B4-BE49-F238E27FC236}">
                <a16:creationId xmlns:a16="http://schemas.microsoft.com/office/drawing/2014/main" id="{0D7A9289-BAD1-4A78-979F-A655C886D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1149203"/>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12291" name="Rectangle 3">
            <a:extLst>
              <a:ext uri="{FF2B5EF4-FFF2-40B4-BE49-F238E27FC236}">
                <a16:creationId xmlns:a16="http://schemas.microsoft.com/office/drawing/2014/main" id="{ECDFA292-4E4D-4015-B5E5-B67D72D3D606}"/>
              </a:ext>
            </a:extLst>
          </p:cNvPr>
          <p:cNvSpPr>
            <a:spLocks noGrp="1" noChangeArrowheads="1"/>
          </p:cNvSpPr>
          <p:nvPr>
            <p:ph idx="1"/>
          </p:nvPr>
        </p:nvSpPr>
        <p:spPr>
          <a:xfrm>
            <a:off x="5280368" y="1059872"/>
            <a:ext cx="6224244" cy="4851350"/>
          </a:xfrm>
        </p:spPr>
        <p:txBody>
          <a:bodyPr>
            <a:normAutofit/>
          </a:bodyPr>
          <a:lstStyle/>
          <a:p>
            <a:pPr eaLnBrk="1" hangingPunct="1">
              <a:buFont typeface="Arial" charset="0"/>
              <a:buChar char="•"/>
              <a:defRPr/>
            </a:pPr>
            <a:r>
              <a:rPr lang="en-US" sz="2400"/>
              <a:t>Include entire statement when space permits</a:t>
            </a:r>
          </a:p>
          <a:p>
            <a:pPr eaLnBrk="1" hangingPunct="1">
              <a:buFont typeface="Arial" charset="0"/>
              <a:buChar char="•"/>
              <a:defRPr/>
            </a:pPr>
            <a:r>
              <a:rPr lang="en-US" sz="2400"/>
              <a:t>Use shortened version in *special circumstances only where space is limited:</a:t>
            </a:r>
          </a:p>
          <a:p>
            <a:pPr marL="0" indent="0">
              <a:buNone/>
              <a:defRPr/>
            </a:pPr>
            <a:r>
              <a:rPr lang="en-US" sz="2400"/>
              <a:t>      “The USDA is an equal opportunity   </a:t>
            </a:r>
          </a:p>
          <a:p>
            <a:pPr marL="0" indent="0">
              <a:buNone/>
              <a:defRPr/>
            </a:pPr>
            <a:r>
              <a:rPr lang="en-US" sz="2400"/>
              <a:t>        provider.”</a:t>
            </a:r>
          </a:p>
          <a:p>
            <a:pPr eaLnBrk="1" hangingPunct="1">
              <a:buFont typeface="Arial" charset="0"/>
              <a:buChar char="•"/>
              <a:defRPr/>
            </a:pPr>
            <a:r>
              <a:rPr lang="en-US" sz="2400"/>
              <a:t>For electronic communications use the statement on the previous slide.</a:t>
            </a:r>
          </a:p>
          <a:p>
            <a:pPr eaLnBrk="1" hangingPunct="1">
              <a:buFont typeface="Arial" charset="0"/>
              <a:buChar char="•"/>
              <a:defRPr/>
            </a:pPr>
            <a:endParaRPr lang="en-US"/>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D8EC24C8-6A06-4304-A102-E186AF6802DA}"/>
              </a:ext>
            </a:extLst>
          </p:cNvPr>
          <p:cNvSpPr>
            <a:spLocks noGrp="1" noChangeArrowheads="1"/>
          </p:cNvSpPr>
          <p:nvPr>
            <p:ph type="title" idx="4294967295"/>
          </p:nvPr>
        </p:nvSpPr>
        <p:spPr>
          <a:xfrm>
            <a:off x="1333500" y="568234"/>
            <a:ext cx="9525000" cy="914400"/>
          </a:xfrm>
        </p:spPr>
        <p:txBody>
          <a:bodyPr>
            <a:normAutofit/>
          </a:bodyPr>
          <a:lstStyle/>
          <a:p>
            <a:pPr algn="ctr"/>
            <a:r>
              <a:rPr lang="en-US" altLang="en-US" sz="3200">
                <a:latin typeface="+mn-lt"/>
                <a:cs typeface="Arial" panose="020B0604020202020204" pitchFamily="34" charset="0"/>
              </a:rPr>
              <a:t>Overview and Objectives</a:t>
            </a:r>
          </a:p>
        </p:txBody>
      </p:sp>
      <p:sp>
        <p:nvSpPr>
          <p:cNvPr id="3" name="Content Placeholder 2">
            <a:extLst>
              <a:ext uri="{FF2B5EF4-FFF2-40B4-BE49-F238E27FC236}">
                <a16:creationId xmlns:a16="http://schemas.microsoft.com/office/drawing/2014/main" id="{95E231D1-3047-4E38-BB28-F0FB12DB346B}"/>
              </a:ext>
            </a:extLst>
          </p:cNvPr>
          <p:cNvSpPr>
            <a:spLocks noGrp="1"/>
          </p:cNvSpPr>
          <p:nvPr>
            <p:ph idx="4294967295"/>
          </p:nvPr>
        </p:nvSpPr>
        <p:spPr>
          <a:xfrm>
            <a:off x="2819400" y="1371600"/>
            <a:ext cx="8039100" cy="4114800"/>
          </a:xfrm>
        </p:spPr>
        <p:txBody>
          <a:bodyPr>
            <a:normAutofit fontScale="25000" lnSpcReduction="20000"/>
          </a:bodyPr>
          <a:lstStyle/>
          <a:p>
            <a:pPr marL="1371600" indent="-1371600">
              <a:lnSpc>
                <a:spcPct val="120000"/>
              </a:lnSpc>
              <a:spcBef>
                <a:spcPts val="0"/>
              </a:spcBef>
              <a:buClr>
                <a:schemeClr val="tx1"/>
              </a:buClr>
              <a:buFont typeface="+mj-lt"/>
              <a:buAutoNum type="arabicPeriod"/>
              <a:defRPr/>
            </a:pPr>
            <a:r>
              <a:rPr lang="en-US" altLang="en-US" sz="11200">
                <a:cs typeface="Arial" panose="020B0604020202020204" pitchFamily="34" charset="0"/>
              </a:rPr>
              <a:t>Assurances</a:t>
            </a:r>
          </a:p>
          <a:p>
            <a:pPr marL="1371600" indent="-1371600">
              <a:lnSpc>
                <a:spcPct val="120000"/>
              </a:lnSpc>
              <a:spcBef>
                <a:spcPts val="0"/>
              </a:spcBef>
              <a:buClr>
                <a:schemeClr val="tx1"/>
              </a:buClr>
              <a:buFont typeface="+mj-lt"/>
              <a:buAutoNum type="arabicPeriod"/>
              <a:defRPr/>
            </a:pPr>
            <a:r>
              <a:rPr lang="en-US" altLang="en-US" sz="11200">
                <a:cs typeface="Arial" panose="020B0604020202020204" pitchFamily="34" charset="0"/>
              </a:rPr>
              <a:t>Authorities</a:t>
            </a:r>
          </a:p>
          <a:p>
            <a:pPr marL="1371600" indent="-1371600">
              <a:lnSpc>
                <a:spcPct val="120000"/>
              </a:lnSpc>
              <a:spcBef>
                <a:spcPts val="0"/>
              </a:spcBef>
              <a:buClr>
                <a:schemeClr val="tx1"/>
              </a:buClr>
              <a:buFont typeface="+mj-lt"/>
              <a:buAutoNum type="arabicPeriod"/>
              <a:defRPr/>
            </a:pPr>
            <a:r>
              <a:rPr lang="en-US" altLang="en-US" sz="11200">
                <a:cs typeface="Arial" panose="020B0604020202020204" pitchFamily="34" charset="0"/>
              </a:rPr>
              <a:t>Protected Bases</a:t>
            </a:r>
          </a:p>
          <a:p>
            <a:pPr marL="1371600" indent="-1371600">
              <a:lnSpc>
                <a:spcPct val="120000"/>
              </a:lnSpc>
              <a:spcBef>
                <a:spcPts val="0"/>
              </a:spcBef>
              <a:buClr>
                <a:schemeClr val="tx1"/>
              </a:buClr>
              <a:buFont typeface="+mj-lt"/>
              <a:buAutoNum type="arabicPeriod"/>
              <a:defRPr/>
            </a:pPr>
            <a:r>
              <a:rPr lang="en-US" altLang="en-US" sz="11200">
                <a:cs typeface="Arial" panose="020B0604020202020204" pitchFamily="34" charset="0"/>
              </a:rPr>
              <a:t>Public Notification </a:t>
            </a:r>
          </a:p>
          <a:p>
            <a:pPr marL="1371600" indent="-1371600">
              <a:lnSpc>
                <a:spcPct val="120000"/>
              </a:lnSpc>
              <a:spcBef>
                <a:spcPts val="0"/>
              </a:spcBef>
              <a:buClr>
                <a:schemeClr val="tx1"/>
              </a:buClr>
              <a:buFont typeface="+mj-lt"/>
              <a:buAutoNum type="arabicPeriod"/>
              <a:defRPr/>
            </a:pPr>
            <a:r>
              <a:rPr lang="en-US" altLang="en-US" sz="11200">
                <a:cs typeface="Arial" panose="020B0604020202020204" pitchFamily="34" charset="0"/>
              </a:rPr>
              <a:t>Complaint Procedures</a:t>
            </a:r>
          </a:p>
          <a:p>
            <a:pPr marL="1371600" indent="-1371600">
              <a:lnSpc>
                <a:spcPct val="120000"/>
              </a:lnSpc>
              <a:spcBef>
                <a:spcPts val="0"/>
              </a:spcBef>
              <a:buClr>
                <a:schemeClr val="tx1"/>
              </a:buClr>
              <a:buFont typeface="+mj-lt"/>
              <a:buAutoNum type="arabicPeriod"/>
              <a:defRPr/>
            </a:pPr>
            <a:r>
              <a:rPr lang="en-US" altLang="en-US" sz="11200">
                <a:cs typeface="Arial" panose="020B0604020202020204" pitchFamily="34" charset="0"/>
              </a:rPr>
              <a:t>Racial and Ethnic Collection</a:t>
            </a:r>
          </a:p>
          <a:p>
            <a:pPr marL="1371600" indent="-1371600">
              <a:lnSpc>
                <a:spcPct val="120000"/>
              </a:lnSpc>
              <a:spcBef>
                <a:spcPts val="0"/>
              </a:spcBef>
              <a:buClr>
                <a:schemeClr val="tx1"/>
              </a:buClr>
              <a:buFont typeface="+mj-lt"/>
              <a:buAutoNum type="arabicPeriod"/>
              <a:defRPr/>
            </a:pPr>
            <a:r>
              <a:rPr lang="en-US" altLang="en-US" sz="11200">
                <a:cs typeface="Arial" panose="020B0604020202020204" pitchFamily="34" charset="0"/>
              </a:rPr>
              <a:t>Language Assistance</a:t>
            </a:r>
          </a:p>
          <a:p>
            <a:pPr marL="1371600" indent="-1371600">
              <a:lnSpc>
                <a:spcPct val="120000"/>
              </a:lnSpc>
              <a:spcBef>
                <a:spcPts val="0"/>
              </a:spcBef>
              <a:buClr>
                <a:schemeClr val="tx1"/>
              </a:buClr>
              <a:buFont typeface="+mj-lt"/>
              <a:buAutoNum type="arabicPeriod"/>
              <a:defRPr/>
            </a:pPr>
            <a:r>
              <a:rPr lang="en-US" altLang="en-US" sz="11200">
                <a:cs typeface="Arial" panose="020B0604020202020204" pitchFamily="34" charset="0"/>
              </a:rPr>
              <a:t>Compliance Reviews</a:t>
            </a:r>
          </a:p>
          <a:p>
            <a:pPr marL="0" indent="0">
              <a:lnSpc>
                <a:spcPct val="120000"/>
              </a:lnSpc>
              <a:spcBef>
                <a:spcPts val="0"/>
              </a:spcBef>
              <a:buClr>
                <a:schemeClr val="tx1"/>
              </a:buClr>
              <a:buNone/>
              <a:defRPr/>
            </a:pPr>
            <a:endParaRPr lang="en-US" altLang="en-US" sz="11200">
              <a:cs typeface="Arial" panose="020B0604020202020204" pitchFamily="34" charset="0"/>
            </a:endParaRPr>
          </a:p>
        </p:txBody>
      </p:sp>
      <p:sp>
        <p:nvSpPr>
          <p:cNvPr id="8196" name="TextBox 4">
            <a:extLst>
              <a:ext uri="{FF2B5EF4-FFF2-40B4-BE49-F238E27FC236}">
                <a16:creationId xmlns:a16="http://schemas.microsoft.com/office/drawing/2014/main" id="{A25914AB-4524-4665-84CD-C7DDBEEEBDCF}"/>
              </a:ext>
            </a:extLst>
          </p:cNvPr>
          <p:cNvSpPr txBox="1">
            <a:spLocks noChangeArrowheads="1"/>
          </p:cNvSpPr>
          <p:nvPr/>
        </p:nvSpPr>
        <p:spPr bwMode="auto">
          <a:xfrm>
            <a:off x="2819400" y="5486400"/>
            <a:ext cx="8991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b="1">
              <a:latin typeface="+mn-lt"/>
              <a:cs typeface="Arial" panose="020B0604020202020204" pitchFamily="34" charset="0"/>
            </a:endParaRPr>
          </a:p>
          <a:p>
            <a:pPr eaLnBrk="1" hangingPunct="1"/>
            <a:r>
              <a:rPr lang="en-US" altLang="en-US" sz="2400" b="1">
                <a:latin typeface="+mn-lt"/>
                <a:cs typeface="Arial" panose="020B0604020202020204" pitchFamily="34" charset="0"/>
              </a:rPr>
              <a:t>Objective:  </a:t>
            </a:r>
            <a:r>
              <a:rPr lang="en-US" altLang="en-US" sz="2400">
                <a:latin typeface="+mn-lt"/>
                <a:cs typeface="Arial" panose="020B0604020202020204" pitchFamily="34" charset="0"/>
              </a:rPr>
              <a:t>To understand and implement Civil Rights expectations and requirements.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CC2D32BF-48EE-4CE8-B599-BE7AE060BD23}"/>
              </a:ext>
            </a:extLst>
          </p:cNvPr>
          <p:cNvSpPr>
            <a:spLocks noGrp="1" noChangeArrowheads="1"/>
          </p:cNvSpPr>
          <p:nvPr>
            <p:ph type="title"/>
          </p:nvPr>
        </p:nvSpPr>
        <p:spPr>
          <a:xfrm>
            <a:off x="649224" y="645106"/>
            <a:ext cx="3650279" cy="1259894"/>
          </a:xfrm>
        </p:spPr>
        <p:txBody>
          <a:bodyPr>
            <a:normAutofit/>
          </a:bodyPr>
          <a:lstStyle/>
          <a:p>
            <a:pPr>
              <a:defRPr/>
            </a:pPr>
            <a:r>
              <a:rPr lang="en-US"/>
              <a:t>Discrimination Complaints</a:t>
            </a:r>
          </a:p>
        </p:txBody>
      </p:sp>
      <p:sp>
        <p:nvSpPr>
          <p:cNvPr id="94211" name="Rectangle 3">
            <a:extLst>
              <a:ext uri="{FF2B5EF4-FFF2-40B4-BE49-F238E27FC236}">
                <a16:creationId xmlns:a16="http://schemas.microsoft.com/office/drawing/2014/main" id="{5A9D124C-03A1-4D85-B5E7-410C19B8D606}"/>
              </a:ext>
            </a:extLst>
          </p:cNvPr>
          <p:cNvSpPr>
            <a:spLocks noGrp="1"/>
          </p:cNvSpPr>
          <p:nvPr>
            <p:ph idx="1"/>
          </p:nvPr>
        </p:nvSpPr>
        <p:spPr>
          <a:xfrm>
            <a:off x="649225" y="2133600"/>
            <a:ext cx="3650278" cy="3759253"/>
          </a:xfrm>
        </p:spPr>
        <p:txBody>
          <a:bodyPr>
            <a:normAutofit/>
          </a:bodyPr>
          <a:lstStyle/>
          <a:p>
            <a:pPr eaLnBrk="1" hangingPunct="1">
              <a:buClr>
                <a:srgbClr val="EFB354"/>
              </a:buClr>
              <a:buFont typeface="Wingdings" panose="05000000000000000000" pitchFamily="2" charset="2"/>
              <a:buChar char="§"/>
            </a:pPr>
            <a:r>
              <a:rPr lang="en-US" altLang="en-US"/>
              <a:t>Must adhere to timeframes</a:t>
            </a:r>
          </a:p>
          <a:p>
            <a:pPr eaLnBrk="1" hangingPunct="1">
              <a:buClr>
                <a:srgbClr val="EFB354"/>
              </a:buClr>
              <a:buFont typeface="Wingdings" panose="05000000000000000000" pitchFamily="2" charset="2"/>
              <a:buChar char="§"/>
            </a:pPr>
            <a:r>
              <a:rPr lang="en-US" altLang="en-US"/>
              <a:t>File complaint within 180 days of discriminatory action   </a:t>
            </a:r>
          </a:p>
          <a:p>
            <a:pPr eaLnBrk="1" hangingPunct="1">
              <a:buClr>
                <a:srgbClr val="EFB354"/>
              </a:buClr>
              <a:buFont typeface="Wingdings" panose="05000000000000000000" pitchFamily="2" charset="2"/>
              <a:buChar char="§"/>
            </a:pPr>
            <a:r>
              <a:rPr lang="en-US" altLang="en-US"/>
              <a:t>May be written, verbal, or anonymous</a:t>
            </a:r>
          </a:p>
          <a:p>
            <a:pPr eaLnBrk="1" hangingPunct="1">
              <a:buClr>
                <a:srgbClr val="EFB354"/>
              </a:buClr>
              <a:buFont typeface="Wingdings" panose="05000000000000000000" pitchFamily="2" charset="2"/>
              <a:buChar char="§"/>
            </a:pPr>
            <a:r>
              <a:rPr lang="en-US" altLang="en-US"/>
              <a:t>Form is provided but not required</a:t>
            </a:r>
          </a:p>
        </p:txBody>
      </p:sp>
      <p:pic>
        <p:nvPicPr>
          <p:cNvPr id="3" name="Picture 2" descr="A close up of a device&#10;&#10;Description generated with very high confidence">
            <a:extLst>
              <a:ext uri="{FF2B5EF4-FFF2-40B4-BE49-F238E27FC236}">
                <a16:creationId xmlns:a16="http://schemas.microsoft.com/office/drawing/2014/main" id="{B7441668-3162-41A5-B628-452178F1DDCF}"/>
              </a:ext>
            </a:extLst>
          </p:cNvPr>
          <p:cNvPicPr>
            <a:picLocks noChangeAspect="1"/>
          </p:cNvPicPr>
          <p:nvPr/>
        </p:nvPicPr>
        <p:blipFill rotWithShape="1">
          <a:blip r:embed="rId3"/>
          <a:srcRect l="16778" r="21069"/>
          <a:stretch/>
        </p:blipFill>
        <p:spPr>
          <a:xfrm>
            <a:off x="4619543" y="10"/>
            <a:ext cx="7572457" cy="6853242"/>
          </a:xfrm>
          <a:prstGeom prst="rect">
            <a:avLst/>
          </a:prstGeom>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F5C75DD2-180D-415E-8D65-ED126551E138}"/>
              </a:ext>
            </a:extLst>
          </p:cNvPr>
          <p:cNvSpPr>
            <a:spLocks noGrp="1" noChangeArrowheads="1"/>
          </p:cNvSpPr>
          <p:nvPr>
            <p:ph type="title"/>
          </p:nvPr>
        </p:nvSpPr>
        <p:spPr>
          <a:xfrm>
            <a:off x="6483096" y="624110"/>
            <a:ext cx="5021516" cy="1280890"/>
          </a:xfrm>
        </p:spPr>
        <p:txBody>
          <a:bodyPr>
            <a:normAutofit/>
          </a:bodyPr>
          <a:lstStyle/>
          <a:p>
            <a:pPr>
              <a:defRPr/>
            </a:pPr>
            <a:r>
              <a:rPr lang="en-US"/>
              <a:t>Discrimination Complaints</a:t>
            </a:r>
          </a:p>
        </p:txBody>
      </p:sp>
      <p:pic>
        <p:nvPicPr>
          <p:cNvPr id="96260" name="Picture 2">
            <a:extLst>
              <a:ext uri="{FF2B5EF4-FFF2-40B4-BE49-F238E27FC236}">
                <a16:creationId xmlns:a16="http://schemas.microsoft.com/office/drawing/2014/main" id="{9DDB3A0C-280A-4C7B-9992-5C10256A239E}"/>
              </a:ext>
            </a:extLst>
          </p:cNvPr>
          <p:cNvPicPr>
            <a:picLocks noChangeAspect="1" noChangeArrowheads="1"/>
          </p:cNvPicPr>
          <p:nvPr/>
        </p:nvPicPr>
        <p:blipFill rotWithShape="1">
          <a:blip r:embed="rId3"/>
          <a:srcRect l="47343" r="7341" b="-2"/>
          <a:stretch/>
        </p:blipFill>
        <p:spPr bwMode="auto">
          <a:xfrm>
            <a:off x="-1554" y="1731"/>
            <a:ext cx="4655850"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Rectangle 3">
            <a:extLst>
              <a:ext uri="{FF2B5EF4-FFF2-40B4-BE49-F238E27FC236}">
                <a16:creationId xmlns:a16="http://schemas.microsoft.com/office/drawing/2014/main" id="{5AAF17D7-3BCF-40DB-B0E7-551EBE6C4369}"/>
              </a:ext>
            </a:extLst>
          </p:cNvPr>
          <p:cNvSpPr>
            <a:spLocks noGrp="1"/>
          </p:cNvSpPr>
          <p:nvPr>
            <p:ph idx="1"/>
          </p:nvPr>
        </p:nvSpPr>
        <p:spPr>
          <a:xfrm>
            <a:off x="6438191" y="2133600"/>
            <a:ext cx="5066419" cy="3777622"/>
          </a:xfrm>
        </p:spPr>
        <p:txBody>
          <a:bodyPr>
            <a:normAutofit/>
          </a:bodyPr>
          <a:lstStyle/>
          <a:p>
            <a:pPr eaLnBrk="1" hangingPunct="1">
              <a:buFont typeface="Wingdings" panose="05000000000000000000" pitchFamily="2" charset="2"/>
              <a:buChar char="§"/>
            </a:pPr>
            <a:r>
              <a:rPr lang="en-US" altLang="en-US"/>
              <a:t>Request key information</a:t>
            </a:r>
          </a:p>
          <a:p>
            <a:pPr eaLnBrk="1" hangingPunct="1">
              <a:buFont typeface="Wingdings" panose="05000000000000000000" pitchFamily="2" charset="2"/>
              <a:buChar char="§"/>
            </a:pPr>
            <a:r>
              <a:rPr lang="en-US" altLang="en-US"/>
              <a:t>SA forwards complaints to CRO</a:t>
            </a:r>
          </a:p>
          <a:p>
            <a:pPr eaLnBrk="1" hangingPunct="1">
              <a:buFont typeface="Wingdings" panose="05000000000000000000" pitchFamily="2" charset="2"/>
              <a:buChar char="§"/>
            </a:pPr>
            <a:r>
              <a:rPr lang="en-US" altLang="en-US"/>
              <a:t>Complainant receives a letter of acknowledgement </a:t>
            </a:r>
          </a:p>
          <a:p>
            <a:pPr eaLnBrk="1" hangingPunct="1">
              <a:buFont typeface="Wingdings" panose="05000000000000000000" pitchFamily="2" charset="2"/>
              <a:buChar char="§"/>
            </a:pPr>
            <a:r>
              <a:rPr lang="en-US" altLang="en-US"/>
              <a:t>Age discrimination complaints are referred to Federal Mediation and Conciliation Service (FMCS) within 10 days</a:t>
            </a:r>
          </a:p>
          <a:p>
            <a:pPr eaLnBrk="1" hangingPunct="1">
              <a:buFont typeface="Wingdings" panose="05000000000000000000" pitchFamily="2" charset="2"/>
              <a:buChar char="§"/>
            </a:pPr>
            <a:r>
              <a:rPr lang="en-US" altLang="en-US"/>
              <a:t>Attempt resolution quickly at the lowest possible level</a:t>
            </a:r>
          </a:p>
          <a:p>
            <a:pPr eaLnBrk="1" hangingPunct="1">
              <a:buFont typeface="Wingdings" panose="05000000000000000000" pitchFamily="2" charset="2"/>
              <a:buChar char="§"/>
            </a:pPr>
            <a:r>
              <a:rPr lang="en-US" altLang="en-US"/>
              <a:t>If finding(s), execute corrective action</a:t>
            </a: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77EA6CD-C4D2-4FAE-B5AD-87DE6C02F470}"/>
              </a:ext>
            </a:extLst>
          </p:cNvPr>
          <p:cNvSpPr>
            <a:spLocks noGrp="1" noChangeArrowheads="1"/>
          </p:cNvSpPr>
          <p:nvPr>
            <p:ph type="title"/>
          </p:nvPr>
        </p:nvSpPr>
        <p:spPr>
          <a:xfrm>
            <a:off x="1532803" y="604010"/>
            <a:ext cx="4209379" cy="1259894"/>
          </a:xfrm>
        </p:spPr>
        <p:txBody>
          <a:bodyPr>
            <a:normAutofit fontScale="90000"/>
          </a:bodyPr>
          <a:lstStyle/>
          <a:p>
            <a:pPr>
              <a:defRPr/>
            </a:pPr>
            <a:r>
              <a:rPr lang="en-US" sz="3300">
                <a:solidFill>
                  <a:srgbClr val="C3644D"/>
                </a:solidFill>
              </a:rPr>
              <a:t>Racial and Ethnic Data Collection and Reporting</a:t>
            </a:r>
          </a:p>
        </p:txBody>
      </p:sp>
      <p:sp>
        <p:nvSpPr>
          <p:cNvPr id="63491" name="Rectangle 3">
            <a:extLst>
              <a:ext uri="{FF2B5EF4-FFF2-40B4-BE49-F238E27FC236}">
                <a16:creationId xmlns:a16="http://schemas.microsoft.com/office/drawing/2014/main" id="{56869394-D953-411C-B721-7ED8E7D12BB0}"/>
              </a:ext>
            </a:extLst>
          </p:cNvPr>
          <p:cNvSpPr>
            <a:spLocks noGrp="1"/>
          </p:cNvSpPr>
          <p:nvPr>
            <p:ph idx="1"/>
          </p:nvPr>
        </p:nvSpPr>
        <p:spPr>
          <a:xfrm>
            <a:off x="1532803" y="2123326"/>
            <a:ext cx="3650278" cy="3759253"/>
          </a:xfrm>
        </p:spPr>
        <p:txBody>
          <a:bodyPr>
            <a:normAutofit/>
          </a:bodyPr>
          <a:lstStyle/>
          <a:p>
            <a:pPr eaLnBrk="1" hangingPunct="1">
              <a:buClr>
                <a:srgbClr val="EE451D"/>
              </a:buClr>
              <a:buFont typeface="Wingdings" panose="05000000000000000000" pitchFamily="2" charset="2"/>
              <a:buChar char="§"/>
            </a:pPr>
            <a:r>
              <a:rPr lang="en-US" altLang="en-US"/>
              <a:t>Must obtain data by race and ethnic category on potentially eligible participants in area</a:t>
            </a:r>
          </a:p>
          <a:p>
            <a:pPr eaLnBrk="1" hangingPunct="1">
              <a:buClr>
                <a:srgbClr val="EE451D"/>
              </a:buClr>
              <a:buFont typeface="Wingdings" panose="05000000000000000000" pitchFamily="2" charset="2"/>
              <a:buChar char="§"/>
            </a:pPr>
            <a:r>
              <a:rPr lang="en-US" altLang="en-US"/>
              <a:t>Establish and maintain data collection systems</a:t>
            </a:r>
          </a:p>
          <a:p>
            <a:pPr eaLnBrk="1" hangingPunct="1">
              <a:buClr>
                <a:srgbClr val="EE451D"/>
              </a:buClr>
              <a:buFont typeface="Wingdings" panose="05000000000000000000" pitchFamily="2" charset="2"/>
              <a:buChar char="§"/>
            </a:pPr>
            <a:r>
              <a:rPr lang="en-US" altLang="en-US"/>
              <a:t>Ask for identification of racial categories that apply</a:t>
            </a:r>
          </a:p>
          <a:p>
            <a:pPr eaLnBrk="1" hangingPunct="1">
              <a:buClr>
                <a:srgbClr val="EE451D"/>
              </a:buClr>
              <a:buFont typeface="Wingdings" panose="05000000000000000000" pitchFamily="2" charset="2"/>
              <a:buChar char="§"/>
            </a:pPr>
            <a:r>
              <a:rPr lang="en-US" altLang="en-US"/>
              <a:t>Self-reported data is preferred</a:t>
            </a:r>
          </a:p>
        </p:txBody>
      </p:sp>
      <p:pic>
        <p:nvPicPr>
          <p:cNvPr id="63492" name="Picture 2">
            <a:extLst>
              <a:ext uri="{FF2B5EF4-FFF2-40B4-BE49-F238E27FC236}">
                <a16:creationId xmlns:a16="http://schemas.microsoft.com/office/drawing/2014/main" id="{120D5A61-DAE7-46CC-A954-E2C87CC5A76F}"/>
              </a:ext>
            </a:extLst>
          </p:cNvPr>
          <p:cNvPicPr>
            <a:picLocks noChangeAspect="1" noChangeArrowheads="1"/>
          </p:cNvPicPr>
          <p:nvPr/>
        </p:nvPicPr>
        <p:blipFill>
          <a:blip r:embed="rId3"/>
          <a:stretch>
            <a:fillRect/>
          </a:stretch>
        </p:blipFill>
        <p:spPr bwMode="auto">
          <a:xfrm>
            <a:off x="5268288" y="1484612"/>
            <a:ext cx="6304832" cy="32312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0722" name="Rectangle 2">
            <a:extLst>
              <a:ext uri="{FF2B5EF4-FFF2-40B4-BE49-F238E27FC236}">
                <a16:creationId xmlns:a16="http://schemas.microsoft.com/office/drawing/2014/main" id="{8E7A9511-D8D4-466F-9EDF-AEEEC8804ACF}"/>
              </a:ext>
            </a:extLst>
          </p:cNvPr>
          <p:cNvSpPr>
            <a:spLocks noGrp="1" noChangeArrowheads="1"/>
          </p:cNvSpPr>
          <p:nvPr>
            <p:ph type="title"/>
          </p:nvPr>
        </p:nvSpPr>
        <p:spPr>
          <a:xfrm>
            <a:off x="1180627" y="1922262"/>
            <a:ext cx="2454052" cy="3029344"/>
          </a:xfrm>
        </p:spPr>
        <p:txBody>
          <a:bodyPr>
            <a:normAutofit/>
          </a:bodyPr>
          <a:lstStyle/>
          <a:p>
            <a:pPr>
              <a:defRPr/>
            </a:pPr>
            <a:r>
              <a:rPr lang="en-US" sz="2700">
                <a:solidFill>
                  <a:schemeClr val="bg1"/>
                </a:solidFill>
              </a:rPr>
              <a:t>Collecting and Reporting Participation Data</a:t>
            </a:r>
          </a:p>
        </p:txBody>
      </p:sp>
      <p:sp>
        <p:nvSpPr>
          <p:cNvPr id="76"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78" name="Rectangle 77">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30725" name="Rectangle 3">
            <a:extLst>
              <a:ext uri="{FF2B5EF4-FFF2-40B4-BE49-F238E27FC236}">
                <a16:creationId xmlns:a16="http://schemas.microsoft.com/office/drawing/2014/main" id="{C49CC1CA-7CE4-4B9A-BCB7-BFF3624B08EE}"/>
              </a:ext>
            </a:extLst>
          </p:cNvPr>
          <p:cNvGraphicFramePr>
            <a:graphicFrameLocks noGrp="1"/>
          </p:cNvGraphicFramePr>
          <p:nvPr>
            <p:ph idx="1"/>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290" name="Rectangle 2">
            <a:extLst>
              <a:ext uri="{FF2B5EF4-FFF2-40B4-BE49-F238E27FC236}">
                <a16:creationId xmlns:a16="http://schemas.microsoft.com/office/drawing/2014/main" id="{ED5F4BBF-BAA1-4714-BD8C-D2AAA81AD455}"/>
              </a:ext>
            </a:extLst>
          </p:cNvPr>
          <p:cNvSpPr>
            <a:spLocks noGrp="1" noChangeArrowheads="1"/>
          </p:cNvSpPr>
          <p:nvPr>
            <p:ph type="title"/>
          </p:nvPr>
        </p:nvSpPr>
        <p:spPr>
          <a:xfrm>
            <a:off x="649224" y="645106"/>
            <a:ext cx="3650279" cy="1259894"/>
          </a:xfrm>
        </p:spPr>
        <p:txBody>
          <a:bodyPr>
            <a:normAutofit/>
          </a:bodyPr>
          <a:lstStyle/>
          <a:p>
            <a:pPr>
              <a:defRPr/>
            </a:pPr>
            <a:r>
              <a:rPr lang="en-US" sz="3300">
                <a:solidFill>
                  <a:schemeClr val="tx1"/>
                </a:solidFill>
              </a:rPr>
              <a:t>Limited English Proficiency</a:t>
            </a:r>
          </a:p>
        </p:txBody>
      </p:sp>
      <p:sp>
        <p:nvSpPr>
          <p:cNvPr id="34819" name="Rectangle 3">
            <a:extLst>
              <a:ext uri="{FF2B5EF4-FFF2-40B4-BE49-F238E27FC236}">
                <a16:creationId xmlns:a16="http://schemas.microsoft.com/office/drawing/2014/main" id="{E5C2B5E1-CC22-4793-BE0D-F6EF3FE66B24}"/>
              </a:ext>
            </a:extLst>
          </p:cNvPr>
          <p:cNvSpPr>
            <a:spLocks noGrp="1"/>
          </p:cNvSpPr>
          <p:nvPr>
            <p:ph idx="1"/>
          </p:nvPr>
        </p:nvSpPr>
        <p:spPr>
          <a:xfrm>
            <a:off x="649225" y="2133600"/>
            <a:ext cx="3650278" cy="3759253"/>
          </a:xfrm>
        </p:spPr>
        <p:txBody>
          <a:bodyPr>
            <a:normAutofit/>
          </a:bodyPr>
          <a:lstStyle/>
          <a:p>
            <a:pPr marL="0" indent="0">
              <a:buClr>
                <a:srgbClr val="23DBF5"/>
              </a:buClr>
              <a:buNone/>
            </a:pPr>
            <a:r>
              <a:rPr lang="en-US" altLang="en-US" sz="2400"/>
              <a:t>Individuals who do not speak English as their primary language and who have a limited ability to read, speak, write, or understand English should be provided access to federally funded programs.</a:t>
            </a:r>
          </a:p>
        </p:txBody>
      </p:sp>
      <p:pic>
        <p:nvPicPr>
          <p:cNvPr id="3" name="Picture 2">
            <a:extLst>
              <a:ext uri="{FF2B5EF4-FFF2-40B4-BE49-F238E27FC236}">
                <a16:creationId xmlns:a16="http://schemas.microsoft.com/office/drawing/2014/main" id="{30E0F683-32F1-4D0C-9742-7B36FEEBFCDB}"/>
              </a:ext>
            </a:extLst>
          </p:cNvPr>
          <p:cNvPicPr>
            <a:picLocks noChangeAspect="1"/>
          </p:cNvPicPr>
          <p:nvPr/>
        </p:nvPicPr>
        <p:blipFill rotWithShape="1">
          <a:blip r:embed="rId3"/>
          <a:srcRect l="11994" r="14301" b="-1"/>
          <a:stretch/>
        </p:blipFill>
        <p:spPr>
          <a:xfrm>
            <a:off x="4619543" y="10"/>
            <a:ext cx="7572457" cy="6857990"/>
          </a:xfrm>
          <a:prstGeom prst="rect">
            <a:avLst/>
          </a:prstGeom>
        </p:spPr>
      </p:pic>
    </p:spTree>
  </p:cSld>
  <p:clrMapOvr>
    <a:overrideClrMapping bg1="dk1" tx1="lt1" bg2="dk2" tx2="lt2" accent1="accent1" accent2="accent2" accent3="accent3" accent4="accent4" accent5="accent5" accent6="accent6" hlink="hlink" folHlink="folHlink"/>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E9D11FD5-487C-4A6B-836F-3831DC830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290" name="Rectangle 2">
            <a:extLst>
              <a:ext uri="{FF2B5EF4-FFF2-40B4-BE49-F238E27FC236}">
                <a16:creationId xmlns:a16="http://schemas.microsoft.com/office/drawing/2014/main" id="{329CC945-5CCA-47D2-9F60-CB402F105CD7}"/>
              </a:ext>
            </a:extLst>
          </p:cNvPr>
          <p:cNvSpPr>
            <a:spLocks noGrp="1" noChangeArrowheads="1"/>
          </p:cNvSpPr>
          <p:nvPr>
            <p:ph type="title"/>
          </p:nvPr>
        </p:nvSpPr>
        <p:spPr>
          <a:xfrm>
            <a:off x="649224" y="645106"/>
            <a:ext cx="3650279" cy="1259894"/>
          </a:xfrm>
        </p:spPr>
        <p:txBody>
          <a:bodyPr>
            <a:normAutofit/>
          </a:bodyPr>
          <a:lstStyle/>
          <a:p>
            <a:pPr>
              <a:defRPr/>
            </a:pPr>
            <a:r>
              <a:rPr lang="en-US" sz="3300">
                <a:solidFill>
                  <a:srgbClr val="63594F"/>
                </a:solidFill>
              </a:rPr>
              <a:t>Limited English Proficiency (LEP)</a:t>
            </a:r>
          </a:p>
        </p:txBody>
      </p:sp>
      <p:sp>
        <p:nvSpPr>
          <p:cNvPr id="76" name="Rectangle 75">
            <a:extLst>
              <a:ext uri="{FF2B5EF4-FFF2-40B4-BE49-F238E27FC236}">
                <a16:creationId xmlns:a16="http://schemas.microsoft.com/office/drawing/2014/main" id="{99765169-F70D-4841-BE65-62E10CBED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63594F"/>
          </a:solidFill>
          <a:ln>
            <a:noFill/>
          </a:ln>
          <a:effectLst/>
        </p:spPr>
        <p:style>
          <a:lnRef idx="1">
            <a:schemeClr val="accent1"/>
          </a:lnRef>
          <a:fillRef idx="3">
            <a:schemeClr val="accent1"/>
          </a:fillRef>
          <a:effectRef idx="2">
            <a:schemeClr val="accent1"/>
          </a:effectRef>
          <a:fontRef idx="minor">
            <a:schemeClr val="lt1"/>
          </a:fontRef>
        </p:style>
      </p:sp>
      <p:sp>
        <p:nvSpPr>
          <p:cNvPr id="36868" name="Rectangle 3">
            <a:extLst>
              <a:ext uri="{FF2B5EF4-FFF2-40B4-BE49-F238E27FC236}">
                <a16:creationId xmlns:a16="http://schemas.microsoft.com/office/drawing/2014/main" id="{A811755C-1D5A-4196-A245-0937E3682F6C}"/>
              </a:ext>
            </a:extLst>
          </p:cNvPr>
          <p:cNvSpPr>
            <a:spLocks noGrp="1"/>
          </p:cNvSpPr>
          <p:nvPr>
            <p:ph idx="1"/>
          </p:nvPr>
        </p:nvSpPr>
        <p:spPr>
          <a:xfrm>
            <a:off x="649225" y="2133600"/>
            <a:ext cx="3650278" cy="3759253"/>
          </a:xfrm>
        </p:spPr>
        <p:txBody>
          <a:bodyPr>
            <a:normAutofit/>
          </a:bodyPr>
          <a:lstStyle/>
          <a:p>
            <a:pPr marL="0" indent="0">
              <a:buClr>
                <a:srgbClr val="A3D76F"/>
              </a:buClr>
              <a:buNone/>
            </a:pPr>
            <a:r>
              <a:rPr lang="en-US" altLang="en-US" sz="2400"/>
              <a:t>Must take </a:t>
            </a:r>
            <a:r>
              <a:rPr lang="en-US" altLang="en-US" sz="2400" i="1"/>
              <a:t>reasonable</a:t>
            </a:r>
            <a:r>
              <a:rPr lang="en-US" altLang="en-US" sz="2400"/>
              <a:t> steps to ensure meaningful access to programs and activities by persons with limited English proficiency.</a:t>
            </a:r>
          </a:p>
        </p:txBody>
      </p:sp>
      <p:pic>
        <p:nvPicPr>
          <p:cNvPr id="36866" name="Picture 2">
            <a:extLst>
              <a:ext uri="{FF2B5EF4-FFF2-40B4-BE49-F238E27FC236}">
                <a16:creationId xmlns:a16="http://schemas.microsoft.com/office/drawing/2014/main" id="{BC8F0587-979D-49CA-9497-577652E3E2F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19543" y="1024537"/>
            <a:ext cx="6953577" cy="44838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Freeform 14">
            <a:extLst>
              <a:ext uri="{FF2B5EF4-FFF2-40B4-BE49-F238E27FC236}">
                <a16:creationId xmlns:a16="http://schemas.microsoft.com/office/drawing/2014/main" id="{2A2CC818-8106-45C0-93D5-7051F99F2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38916" name="Picture 2">
            <a:extLst>
              <a:ext uri="{FF2B5EF4-FFF2-40B4-BE49-F238E27FC236}">
                <a16:creationId xmlns:a16="http://schemas.microsoft.com/office/drawing/2014/main" id="{E42B9341-E3EB-4E47-8DA2-46F84413DB8F}"/>
              </a:ext>
            </a:extLst>
          </p:cNvPr>
          <p:cNvPicPr>
            <a:picLocks noChangeAspect="1" noChangeArrowheads="1"/>
          </p:cNvPicPr>
          <p:nvPr/>
        </p:nvPicPr>
        <p:blipFill rotWithShape="1">
          <a:blip r:embed="rId3"/>
          <a:srcRect l="13859" r="12417" b="-1"/>
          <a:stretch/>
        </p:blipFill>
        <p:spPr bwMode="auto">
          <a:xfrm>
            <a:off x="1" y="10"/>
            <a:ext cx="757444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290" name="Rectangle 2">
            <a:extLst>
              <a:ext uri="{FF2B5EF4-FFF2-40B4-BE49-F238E27FC236}">
                <a16:creationId xmlns:a16="http://schemas.microsoft.com/office/drawing/2014/main" id="{8CD39F76-1C59-495F-A7AD-F80EEAC9C2C2}"/>
              </a:ext>
            </a:extLst>
          </p:cNvPr>
          <p:cNvSpPr>
            <a:spLocks noGrp="1" noChangeArrowheads="1"/>
          </p:cNvSpPr>
          <p:nvPr>
            <p:ph type="title"/>
          </p:nvPr>
        </p:nvSpPr>
        <p:spPr>
          <a:xfrm>
            <a:off x="541867" y="787400"/>
            <a:ext cx="7145866" cy="778933"/>
          </a:xfrm>
        </p:spPr>
        <p:txBody>
          <a:bodyPr anchor="ctr">
            <a:normAutofit/>
          </a:bodyPr>
          <a:lstStyle/>
          <a:p>
            <a:pPr>
              <a:defRPr/>
            </a:pPr>
            <a:r>
              <a:rPr lang="en-US" sz="3200">
                <a:solidFill>
                  <a:srgbClr val="FEFFFF"/>
                </a:solidFill>
              </a:rPr>
              <a:t>Limited English Proficiency</a:t>
            </a:r>
          </a:p>
        </p:txBody>
      </p:sp>
      <p:sp>
        <p:nvSpPr>
          <p:cNvPr id="12291" name="Rectangle 3">
            <a:extLst>
              <a:ext uri="{FF2B5EF4-FFF2-40B4-BE49-F238E27FC236}">
                <a16:creationId xmlns:a16="http://schemas.microsoft.com/office/drawing/2014/main" id="{A0763629-3F48-41DF-9B05-C14D603F57C5}"/>
              </a:ext>
            </a:extLst>
          </p:cNvPr>
          <p:cNvSpPr>
            <a:spLocks noGrp="1" noChangeArrowheads="1"/>
          </p:cNvSpPr>
          <p:nvPr>
            <p:ph idx="1"/>
          </p:nvPr>
        </p:nvSpPr>
        <p:spPr>
          <a:xfrm>
            <a:off x="7860770" y="2017668"/>
            <a:ext cx="3750205" cy="3857816"/>
          </a:xfrm>
        </p:spPr>
        <p:txBody>
          <a:bodyPr rtlCol="0">
            <a:normAutofit/>
          </a:bodyPr>
          <a:lstStyle/>
          <a:p>
            <a:pPr marL="182880" indent="-182880">
              <a:buNone/>
              <a:defRPr/>
            </a:pPr>
            <a:endParaRPr lang="en-US">
              <a:solidFill>
                <a:schemeClr val="tx1">
                  <a:lumMod val="95000"/>
                  <a:lumOff val="5000"/>
                </a:schemeClr>
              </a:solidFill>
            </a:endParaRPr>
          </a:p>
          <a:p>
            <a:pPr marL="0" indent="0">
              <a:buNone/>
              <a:defRPr/>
            </a:pPr>
            <a:r>
              <a:rPr lang="en-US">
                <a:solidFill>
                  <a:schemeClr val="tx1">
                    <a:lumMod val="95000"/>
                    <a:lumOff val="5000"/>
                  </a:schemeClr>
                </a:solidFill>
              </a:rPr>
              <a:t>Free &amp; Reduced Application templates are available in many languages on the USDA website </a:t>
            </a:r>
            <a:r>
              <a:rPr lang="en-US">
                <a:solidFill>
                  <a:schemeClr val="tx1">
                    <a:lumMod val="95000"/>
                    <a:lumOff val="5000"/>
                  </a:schemeClr>
                </a:solidFill>
                <a:hlinkClick r:id="rId4"/>
              </a:rPr>
              <a:t>https://www.fns.usda.gov/school-meals/translated-applications</a:t>
            </a:r>
            <a:r>
              <a:rPr lang="en-US">
                <a:solidFill>
                  <a:schemeClr val="tx1">
                    <a:lumMod val="95000"/>
                    <a:lumOff val="5000"/>
                  </a:schemeClr>
                </a:solidFill>
              </a:rPr>
              <a:t> </a:t>
            </a: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1746" name="Rectangle 2">
            <a:extLst>
              <a:ext uri="{FF2B5EF4-FFF2-40B4-BE49-F238E27FC236}">
                <a16:creationId xmlns:a16="http://schemas.microsoft.com/office/drawing/2014/main" id="{C9FB95CD-B117-4EFA-B00A-CCD93F3B4649}"/>
              </a:ext>
            </a:extLst>
          </p:cNvPr>
          <p:cNvSpPr>
            <a:spLocks noGrp="1" noChangeArrowheads="1"/>
          </p:cNvSpPr>
          <p:nvPr>
            <p:ph type="title"/>
          </p:nvPr>
        </p:nvSpPr>
        <p:spPr>
          <a:xfrm>
            <a:off x="1259893" y="3101093"/>
            <a:ext cx="2454052" cy="3029344"/>
          </a:xfrm>
        </p:spPr>
        <p:txBody>
          <a:bodyPr>
            <a:normAutofit/>
          </a:bodyPr>
          <a:lstStyle/>
          <a:p>
            <a:pPr>
              <a:defRPr/>
            </a:pPr>
            <a:r>
              <a:rPr lang="en-US" sz="2700">
                <a:solidFill>
                  <a:schemeClr val="bg1"/>
                </a:solidFill>
              </a:rPr>
              <a:t>Compliance Reviews</a:t>
            </a:r>
          </a:p>
        </p:txBody>
      </p:sp>
      <p:sp>
        <p:nvSpPr>
          <p:cNvPr id="140"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42" name="Rectangle 141">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67589" name="Rectangle 3">
            <a:extLst>
              <a:ext uri="{FF2B5EF4-FFF2-40B4-BE49-F238E27FC236}">
                <a16:creationId xmlns:a16="http://schemas.microsoft.com/office/drawing/2014/main" id="{D9B87146-E636-4508-B4CE-8509EBBD3930}"/>
              </a:ext>
            </a:extLst>
          </p:cNvPr>
          <p:cNvGraphicFramePr>
            <a:graphicFrameLocks noGrp="1"/>
          </p:cNvGraphicFramePr>
          <p:nvPr>
            <p:ph idx="1"/>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DC6FABB2-F357-410D-8621-3FC388F2850A}"/>
              </a:ext>
            </a:extLst>
          </p:cNvPr>
          <p:cNvSpPr>
            <a:spLocks noGrp="1" noChangeArrowheads="1"/>
          </p:cNvSpPr>
          <p:nvPr>
            <p:ph type="title"/>
          </p:nvPr>
        </p:nvSpPr>
        <p:spPr>
          <a:xfrm>
            <a:off x="6483096" y="624110"/>
            <a:ext cx="5021516" cy="1280890"/>
          </a:xfrm>
        </p:spPr>
        <p:txBody>
          <a:bodyPr>
            <a:normAutofit/>
          </a:bodyPr>
          <a:lstStyle/>
          <a:p>
            <a:pPr>
              <a:defRPr/>
            </a:pPr>
            <a:r>
              <a:rPr lang="en-US"/>
              <a:t>Pre-Award Requirement</a:t>
            </a:r>
          </a:p>
        </p:txBody>
      </p:sp>
      <p:pic>
        <p:nvPicPr>
          <p:cNvPr id="69636" name="Picture 2" descr="A screenshot of a cell phone&#10;&#10;Description generated with very high confidence">
            <a:extLst>
              <a:ext uri="{FF2B5EF4-FFF2-40B4-BE49-F238E27FC236}">
                <a16:creationId xmlns:a16="http://schemas.microsoft.com/office/drawing/2014/main" id="{C86BCAFA-FFED-4FC0-A923-843B3AA8E1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50" r="6968"/>
          <a:stretch/>
        </p:blipFill>
        <p:spPr bwMode="auto">
          <a:xfrm>
            <a:off x="-1554" y="1731"/>
            <a:ext cx="4655850"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a:extLst>
              <a:ext uri="{FF2B5EF4-FFF2-40B4-BE49-F238E27FC236}">
                <a16:creationId xmlns:a16="http://schemas.microsoft.com/office/drawing/2014/main" id="{51ACD00F-7EB2-4954-BAB7-E7EB29B5CF30}"/>
              </a:ext>
            </a:extLst>
          </p:cNvPr>
          <p:cNvSpPr>
            <a:spLocks noGrp="1" noChangeArrowheads="1"/>
          </p:cNvSpPr>
          <p:nvPr>
            <p:ph idx="1"/>
          </p:nvPr>
        </p:nvSpPr>
        <p:spPr>
          <a:xfrm>
            <a:off x="6438191" y="2133600"/>
            <a:ext cx="5066419" cy="3777622"/>
          </a:xfrm>
        </p:spPr>
        <p:txBody>
          <a:bodyPr>
            <a:normAutofit/>
          </a:bodyPr>
          <a:lstStyle/>
          <a:p>
            <a:pPr eaLnBrk="1" hangingPunct="1">
              <a:buFont typeface="Wingdings" pitchFamily="2" charset="2"/>
              <a:buNone/>
              <a:defRPr/>
            </a:pPr>
            <a:r>
              <a:rPr lang="en-US" sz="2400"/>
              <a:t>  Conducted when SFA’s are being considered to operate a School Nutrition Program</a:t>
            </a: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04" name="Rectangle 103">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2770" name="Rectangle 2">
            <a:extLst>
              <a:ext uri="{FF2B5EF4-FFF2-40B4-BE49-F238E27FC236}">
                <a16:creationId xmlns:a16="http://schemas.microsoft.com/office/drawing/2014/main" id="{2F81901F-332D-42B7-BDAD-4FFDA49F839E}"/>
              </a:ext>
            </a:extLst>
          </p:cNvPr>
          <p:cNvSpPr>
            <a:spLocks noGrp="1" noChangeArrowheads="1"/>
          </p:cNvSpPr>
          <p:nvPr>
            <p:ph type="title"/>
          </p:nvPr>
        </p:nvSpPr>
        <p:spPr>
          <a:xfrm>
            <a:off x="3373062" y="624110"/>
            <a:ext cx="8131550" cy="1280890"/>
          </a:xfrm>
        </p:spPr>
        <p:txBody>
          <a:bodyPr>
            <a:normAutofit/>
          </a:bodyPr>
          <a:lstStyle/>
          <a:p>
            <a:pPr>
              <a:defRPr/>
            </a:pPr>
            <a:r>
              <a:rPr lang="en-US"/>
              <a:t>Post-Award Requirement</a:t>
            </a:r>
          </a:p>
        </p:txBody>
      </p:sp>
      <p:sp>
        <p:nvSpPr>
          <p:cNvPr id="106" name="Rectangle 105">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07" name="Group 106">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108"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09"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10"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11"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12"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13"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14"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15"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16"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117"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118"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119"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20" name="Group 119">
            <a:extLst>
              <a:ext uri="{FF2B5EF4-FFF2-40B4-BE49-F238E27FC236}">
                <a16:creationId xmlns:a16="http://schemas.microsoft.com/office/drawing/2014/main" id="{6F1CEC7A-E419-4950-AA57-B00546C29C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121" name="Freeform 27">
              <a:extLst>
                <a:ext uri="{FF2B5EF4-FFF2-40B4-BE49-F238E27FC236}">
                  <a16:creationId xmlns:a16="http://schemas.microsoft.com/office/drawing/2014/main" id="{7AE7DCD1-5235-45E8-B229-15A3E3962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2" name="Freeform 28">
              <a:extLst>
                <a:ext uri="{FF2B5EF4-FFF2-40B4-BE49-F238E27FC236}">
                  <a16:creationId xmlns:a16="http://schemas.microsoft.com/office/drawing/2014/main" id="{C82E58C3-65A5-4079-BF94-E675AA410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23" name="Freeform 29">
              <a:extLst>
                <a:ext uri="{FF2B5EF4-FFF2-40B4-BE49-F238E27FC236}">
                  <a16:creationId xmlns:a16="http://schemas.microsoft.com/office/drawing/2014/main" id="{7AABE1FA-6DC8-4A47-AC5C-F05B9C111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24" name="Freeform 30">
              <a:extLst>
                <a:ext uri="{FF2B5EF4-FFF2-40B4-BE49-F238E27FC236}">
                  <a16:creationId xmlns:a16="http://schemas.microsoft.com/office/drawing/2014/main" id="{17BB7298-8900-4C67-B800-BD241F01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25" name="Freeform 31">
              <a:extLst>
                <a:ext uri="{FF2B5EF4-FFF2-40B4-BE49-F238E27FC236}">
                  <a16:creationId xmlns:a16="http://schemas.microsoft.com/office/drawing/2014/main" id="{EE3442F8-53C2-490C-94EF-E423ECB9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26" name="Freeform 32">
              <a:extLst>
                <a:ext uri="{FF2B5EF4-FFF2-40B4-BE49-F238E27FC236}">
                  <a16:creationId xmlns:a16="http://schemas.microsoft.com/office/drawing/2014/main" id="{3DBEA916-8B10-493A-8CBF-9B5FA2A4A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27" name="Freeform 33">
              <a:extLst>
                <a:ext uri="{FF2B5EF4-FFF2-40B4-BE49-F238E27FC236}">
                  <a16:creationId xmlns:a16="http://schemas.microsoft.com/office/drawing/2014/main" id="{248DB27B-F9EA-4F81-A746-7D57B768E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28" name="Freeform 34">
              <a:extLst>
                <a:ext uri="{FF2B5EF4-FFF2-40B4-BE49-F238E27FC236}">
                  <a16:creationId xmlns:a16="http://schemas.microsoft.com/office/drawing/2014/main" id="{998E5C90-2A81-4013-AE09-2023B4407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29" name="Freeform 35">
              <a:extLst>
                <a:ext uri="{FF2B5EF4-FFF2-40B4-BE49-F238E27FC236}">
                  <a16:creationId xmlns:a16="http://schemas.microsoft.com/office/drawing/2014/main" id="{86A8318B-7607-4519-8EEB-C7DD50965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130" name="Freeform 36">
              <a:extLst>
                <a:ext uri="{FF2B5EF4-FFF2-40B4-BE49-F238E27FC236}">
                  <a16:creationId xmlns:a16="http://schemas.microsoft.com/office/drawing/2014/main" id="{5009FB1B-4865-45DB-8727-F012E3ACA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131" name="Freeform 37">
              <a:extLst>
                <a:ext uri="{FF2B5EF4-FFF2-40B4-BE49-F238E27FC236}">
                  <a16:creationId xmlns:a16="http://schemas.microsoft.com/office/drawing/2014/main" id="{5B209B64-3A98-4B1A-857A-2368AFED6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132" name="Freeform 38">
              <a:extLst>
                <a:ext uri="{FF2B5EF4-FFF2-40B4-BE49-F238E27FC236}">
                  <a16:creationId xmlns:a16="http://schemas.microsoft.com/office/drawing/2014/main" id="{EB3B5D03-7AE3-411C-A820-6844E7D0C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134"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71683" name="Rectangle 3">
            <a:extLst>
              <a:ext uri="{FF2B5EF4-FFF2-40B4-BE49-F238E27FC236}">
                <a16:creationId xmlns:a16="http://schemas.microsoft.com/office/drawing/2014/main" id="{00C18FF3-F3D6-4500-BEAF-7E0E3EBFEAAB}"/>
              </a:ext>
            </a:extLst>
          </p:cNvPr>
          <p:cNvSpPr>
            <a:spLocks noGrp="1"/>
          </p:cNvSpPr>
          <p:nvPr>
            <p:ph idx="1"/>
          </p:nvPr>
        </p:nvSpPr>
        <p:spPr>
          <a:xfrm>
            <a:off x="3373062" y="2133600"/>
            <a:ext cx="8131550" cy="3777622"/>
          </a:xfrm>
        </p:spPr>
        <p:txBody>
          <a:bodyPr>
            <a:normAutofit/>
          </a:bodyPr>
          <a:lstStyle/>
          <a:p>
            <a:pPr eaLnBrk="1" hangingPunct="1">
              <a:buFont typeface="Wingdings" panose="05000000000000000000" pitchFamily="2" charset="2"/>
              <a:buNone/>
            </a:pPr>
            <a:r>
              <a:rPr lang="en-US" altLang="en-US" sz="2400"/>
              <a:t>Administrative Review selection may be based on one of the following concerns:</a:t>
            </a:r>
          </a:p>
          <a:p>
            <a:pPr eaLnBrk="1" hangingPunct="1">
              <a:buClr>
                <a:schemeClr val="tx1"/>
              </a:buClr>
              <a:buFont typeface="Wingdings" panose="05000000000000000000" pitchFamily="2" charset="2"/>
              <a:buChar char="§"/>
            </a:pPr>
            <a:r>
              <a:rPr lang="en-US" altLang="en-US" sz="2400"/>
              <a:t>Unusual fluctuation in racial/ethnic participation</a:t>
            </a:r>
          </a:p>
          <a:p>
            <a:pPr eaLnBrk="1" hangingPunct="1">
              <a:buClr>
                <a:schemeClr val="tx1"/>
              </a:buClr>
              <a:buFont typeface="Wingdings" panose="05000000000000000000" pitchFamily="2" charset="2"/>
              <a:buChar char="§"/>
            </a:pPr>
            <a:r>
              <a:rPr lang="en-US" altLang="en-US" sz="2400"/>
              <a:t>Number of discrimination complaints</a:t>
            </a:r>
          </a:p>
          <a:p>
            <a:pPr eaLnBrk="1" hangingPunct="1">
              <a:buClr>
                <a:schemeClr val="tx1"/>
              </a:buClr>
              <a:buFont typeface="Wingdings" panose="05000000000000000000" pitchFamily="2" charset="2"/>
              <a:buChar char="§"/>
            </a:pPr>
            <a:r>
              <a:rPr lang="en-US" altLang="en-US" sz="2400"/>
              <a:t>Reported information</a:t>
            </a:r>
          </a:p>
          <a:p>
            <a:pPr eaLnBrk="1" hangingPunct="1">
              <a:buClr>
                <a:schemeClr val="tx1"/>
              </a:buClr>
              <a:buFont typeface="Wingdings" panose="05000000000000000000" pitchFamily="2" charset="2"/>
              <a:buChar char="§"/>
            </a:pPr>
            <a:r>
              <a:rPr lang="en-US" altLang="en-US" sz="2400"/>
              <a:t>Unresolved findings</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6626" name="Rectangle 2">
            <a:extLst>
              <a:ext uri="{FF2B5EF4-FFF2-40B4-BE49-F238E27FC236}">
                <a16:creationId xmlns:a16="http://schemas.microsoft.com/office/drawing/2014/main" id="{1569AA2D-3706-4DEC-B52C-32441BC60729}"/>
              </a:ext>
            </a:extLst>
          </p:cNvPr>
          <p:cNvSpPr>
            <a:spLocks noGrp="1" noChangeArrowheads="1"/>
          </p:cNvSpPr>
          <p:nvPr>
            <p:ph type="title"/>
          </p:nvPr>
        </p:nvSpPr>
        <p:spPr>
          <a:xfrm>
            <a:off x="1259893" y="3101093"/>
            <a:ext cx="2454052" cy="3029344"/>
          </a:xfrm>
        </p:spPr>
        <p:txBody>
          <a:bodyPr>
            <a:normAutofit/>
          </a:bodyPr>
          <a:lstStyle/>
          <a:p>
            <a:pPr>
              <a:defRPr/>
            </a:pPr>
            <a:r>
              <a:rPr lang="en-US" sz="3200">
                <a:solidFill>
                  <a:schemeClr val="bg1"/>
                </a:solidFill>
              </a:rPr>
              <a:t>Civil Rights Education includes:</a:t>
            </a:r>
          </a:p>
        </p:txBody>
      </p:sp>
      <p:sp>
        <p:nvSpPr>
          <p:cNvPr id="77"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79" name="Rectangle 78">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61445" name="Rectangle 3">
            <a:extLst>
              <a:ext uri="{FF2B5EF4-FFF2-40B4-BE49-F238E27FC236}">
                <a16:creationId xmlns:a16="http://schemas.microsoft.com/office/drawing/2014/main" id="{8B5BB651-032A-49F4-BFD1-54815A223416}"/>
              </a:ext>
            </a:extLst>
          </p:cNvPr>
          <p:cNvGraphicFramePr>
            <a:graphicFrameLocks noGrp="1"/>
          </p:cNvGraphicFramePr>
          <p:nvPr>
            <p:ph idx="1"/>
            <p:extLst>
              <p:ext uri="{D42A27DB-BD31-4B8C-83A1-F6EECF244321}">
                <p14:modId xmlns:p14="http://schemas.microsoft.com/office/powerpoint/2010/main" val="882619954"/>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3733" name="Rectangle 73735">
            <a:extLst>
              <a:ext uri="{FF2B5EF4-FFF2-40B4-BE49-F238E27FC236}">
                <a16:creationId xmlns:a16="http://schemas.microsoft.com/office/drawing/2014/main" id="{E9D11FD5-487C-4A6B-836F-3831DC830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842" name="Rectangle 2">
            <a:extLst>
              <a:ext uri="{FF2B5EF4-FFF2-40B4-BE49-F238E27FC236}">
                <a16:creationId xmlns:a16="http://schemas.microsoft.com/office/drawing/2014/main" id="{8B3B61A3-90C7-4B5F-AD83-03ABD7A8AEA8}"/>
              </a:ext>
            </a:extLst>
          </p:cNvPr>
          <p:cNvSpPr>
            <a:spLocks noGrp="1" noChangeArrowheads="1"/>
          </p:cNvSpPr>
          <p:nvPr>
            <p:ph type="title"/>
          </p:nvPr>
        </p:nvSpPr>
        <p:spPr>
          <a:xfrm>
            <a:off x="649224" y="645106"/>
            <a:ext cx="3650279" cy="1259894"/>
          </a:xfrm>
        </p:spPr>
        <p:txBody>
          <a:bodyPr>
            <a:normAutofit/>
          </a:bodyPr>
          <a:lstStyle/>
          <a:p>
            <a:pPr>
              <a:defRPr/>
            </a:pPr>
            <a:r>
              <a:rPr lang="en-US">
                <a:solidFill>
                  <a:srgbClr val="8B5E54"/>
                </a:solidFill>
              </a:rPr>
              <a:t>Post-Award Requirement</a:t>
            </a:r>
          </a:p>
        </p:txBody>
      </p:sp>
      <p:sp>
        <p:nvSpPr>
          <p:cNvPr id="73734" name="Rectangle 73737">
            <a:extLst>
              <a:ext uri="{FF2B5EF4-FFF2-40B4-BE49-F238E27FC236}">
                <a16:creationId xmlns:a16="http://schemas.microsoft.com/office/drawing/2014/main" id="{99765169-F70D-4841-BE65-62E10CBED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8B5E54"/>
          </a:solidFill>
          <a:ln>
            <a:noFill/>
          </a:ln>
          <a:effectLst/>
        </p:spPr>
        <p:style>
          <a:lnRef idx="1">
            <a:schemeClr val="accent1"/>
          </a:lnRef>
          <a:fillRef idx="3">
            <a:schemeClr val="accent1"/>
          </a:fillRef>
          <a:effectRef idx="2">
            <a:schemeClr val="accent1"/>
          </a:effectRef>
          <a:fontRef idx="minor">
            <a:schemeClr val="lt1"/>
          </a:fontRef>
        </p:style>
      </p:sp>
      <p:sp>
        <p:nvSpPr>
          <p:cNvPr id="73731" name="Rectangle 3">
            <a:extLst>
              <a:ext uri="{FF2B5EF4-FFF2-40B4-BE49-F238E27FC236}">
                <a16:creationId xmlns:a16="http://schemas.microsoft.com/office/drawing/2014/main" id="{29138450-F987-4F11-BEB0-B4C6D2149AFF}"/>
              </a:ext>
            </a:extLst>
          </p:cNvPr>
          <p:cNvSpPr>
            <a:spLocks noGrp="1"/>
          </p:cNvSpPr>
          <p:nvPr>
            <p:ph idx="1"/>
          </p:nvPr>
        </p:nvSpPr>
        <p:spPr>
          <a:xfrm>
            <a:off x="649225" y="2133600"/>
            <a:ext cx="3650278" cy="3759253"/>
          </a:xfrm>
        </p:spPr>
        <p:txBody>
          <a:bodyPr>
            <a:normAutofit/>
          </a:bodyPr>
          <a:lstStyle/>
          <a:p>
            <a:pPr eaLnBrk="1" hangingPunct="1">
              <a:buClr>
                <a:srgbClr val="CC3617"/>
              </a:buClr>
              <a:buFont typeface="Wingdings" panose="05000000000000000000" pitchFamily="2" charset="2"/>
              <a:buNone/>
            </a:pPr>
            <a:r>
              <a:rPr lang="en-US" altLang="en-US"/>
              <a:t>State Agency (SA) evaluates:</a:t>
            </a:r>
          </a:p>
          <a:p>
            <a:pPr eaLnBrk="1" hangingPunct="1">
              <a:buClr>
                <a:srgbClr val="CC3617"/>
              </a:buClr>
              <a:buFont typeface="Wingdings" panose="05000000000000000000" pitchFamily="2" charset="2"/>
              <a:buChar char="§"/>
            </a:pPr>
            <a:r>
              <a:rPr lang="en-US" altLang="en-US"/>
              <a:t>Equal opportunity to participate;</a:t>
            </a:r>
          </a:p>
          <a:p>
            <a:pPr eaLnBrk="1" hangingPunct="1">
              <a:buClr>
                <a:srgbClr val="CC3617"/>
              </a:buClr>
              <a:buFont typeface="Wingdings" panose="05000000000000000000" pitchFamily="2" charset="2"/>
              <a:buChar char="§"/>
            </a:pPr>
            <a:r>
              <a:rPr lang="en-US" altLang="en-US"/>
              <a:t>Case records coded properly</a:t>
            </a:r>
          </a:p>
          <a:p>
            <a:pPr eaLnBrk="1" hangingPunct="1">
              <a:buClr>
                <a:srgbClr val="CC3617"/>
              </a:buClr>
              <a:buFont typeface="Wingdings" panose="05000000000000000000" pitchFamily="2" charset="2"/>
              <a:buChar char="§"/>
            </a:pPr>
            <a:r>
              <a:rPr lang="en-US" altLang="en-US"/>
              <a:t>Posters displayed as required</a:t>
            </a:r>
          </a:p>
          <a:p>
            <a:pPr eaLnBrk="1" hangingPunct="1">
              <a:buClr>
                <a:srgbClr val="CC3617"/>
              </a:buClr>
              <a:buFont typeface="Wingdings" panose="05000000000000000000" pitchFamily="2" charset="2"/>
              <a:buChar char="§"/>
            </a:pPr>
            <a:r>
              <a:rPr lang="en-US" altLang="en-US"/>
              <a:t>Appropriate use of nondiscrimination statement</a:t>
            </a:r>
          </a:p>
          <a:p>
            <a:pPr eaLnBrk="1" hangingPunct="1">
              <a:buClr>
                <a:srgbClr val="CC3617"/>
              </a:buClr>
            </a:pPr>
            <a:endParaRPr lang="en-US" altLang="en-US"/>
          </a:p>
        </p:txBody>
      </p:sp>
      <p:pic>
        <p:nvPicPr>
          <p:cNvPr id="2" name="Picture 1" descr="A pen and check boxes&#10;&#10;Description automatically generated">
            <a:extLst>
              <a:ext uri="{FF2B5EF4-FFF2-40B4-BE49-F238E27FC236}">
                <a16:creationId xmlns:a16="http://schemas.microsoft.com/office/drawing/2014/main" id="{B6322279-D3AB-B8A3-60B6-BC08A2CC96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9543" y="1641068"/>
            <a:ext cx="6953577" cy="3250797"/>
          </a:xfrm>
          <a:prstGeom prst="rect">
            <a:avLst/>
          </a:prstGeom>
        </p:spPr>
      </p:pic>
      <p:sp>
        <p:nvSpPr>
          <p:cNvPr id="73735" name="Freeform 14">
            <a:extLst>
              <a:ext uri="{FF2B5EF4-FFF2-40B4-BE49-F238E27FC236}">
                <a16:creationId xmlns:a16="http://schemas.microsoft.com/office/drawing/2014/main" id="{2A2CC818-8106-45C0-93D5-7051F99F2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B9AF815C-182A-4A12-9C18-57464A776E5F}"/>
              </a:ext>
            </a:extLst>
          </p:cNvPr>
          <p:cNvSpPr>
            <a:spLocks noGrp="1" noChangeArrowheads="1"/>
          </p:cNvSpPr>
          <p:nvPr>
            <p:ph type="title"/>
          </p:nvPr>
        </p:nvSpPr>
        <p:spPr>
          <a:xfrm>
            <a:off x="1687669" y="624110"/>
            <a:ext cx="5683287" cy="1280890"/>
          </a:xfrm>
        </p:spPr>
        <p:txBody>
          <a:bodyPr>
            <a:normAutofit/>
          </a:bodyPr>
          <a:lstStyle/>
          <a:p>
            <a:pPr>
              <a:defRPr/>
            </a:pPr>
            <a:r>
              <a:rPr lang="en-US" sz="3200" dirty="0"/>
              <a:t>Post-Award Requirement</a:t>
            </a:r>
          </a:p>
        </p:txBody>
      </p:sp>
      <p:pic>
        <p:nvPicPr>
          <p:cNvPr id="5" name="Picture 4" descr="A pen and check boxes&#10;&#10;Description automatically generated">
            <a:extLst>
              <a:ext uri="{FF2B5EF4-FFF2-40B4-BE49-F238E27FC236}">
                <a16:creationId xmlns:a16="http://schemas.microsoft.com/office/drawing/2014/main" id="{CBC0C1E9-D000-6FCB-CA9B-0D1684BB3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790" y="2427083"/>
            <a:ext cx="7188023" cy="3360400"/>
          </a:xfrm>
          <a:prstGeom prst="rect">
            <a:avLst/>
          </a:prstGeom>
          <a:effectLst>
            <a:softEdge rad="63500"/>
          </a:effectLst>
        </p:spPr>
      </p:pic>
      <p:sp>
        <p:nvSpPr>
          <p:cNvPr id="75778" name="Rectangle 3">
            <a:extLst>
              <a:ext uri="{FF2B5EF4-FFF2-40B4-BE49-F238E27FC236}">
                <a16:creationId xmlns:a16="http://schemas.microsoft.com/office/drawing/2014/main" id="{F54D14CC-B1F2-4224-AEFB-2470D5EAF3BA}"/>
              </a:ext>
            </a:extLst>
          </p:cNvPr>
          <p:cNvSpPr>
            <a:spLocks noGrp="1"/>
          </p:cNvSpPr>
          <p:nvPr>
            <p:ph idx="1"/>
          </p:nvPr>
        </p:nvSpPr>
        <p:spPr>
          <a:xfrm>
            <a:off x="1798198" y="2122448"/>
            <a:ext cx="5449183" cy="4111442"/>
          </a:xfrm>
        </p:spPr>
        <p:txBody>
          <a:bodyPr>
            <a:normAutofit/>
          </a:bodyPr>
          <a:lstStyle/>
          <a:p>
            <a:pPr eaLnBrk="1" hangingPunct="1">
              <a:buFont typeface="Wingdings" panose="05000000000000000000" pitchFamily="2" charset="2"/>
              <a:buChar char="§"/>
            </a:pPr>
            <a:r>
              <a:rPr lang="en-US" altLang="en-US" sz="1600" dirty="0">
                <a:solidFill>
                  <a:srgbClr val="000000"/>
                </a:solidFill>
              </a:rPr>
              <a:t>Availability of program information</a:t>
            </a:r>
          </a:p>
          <a:p>
            <a:pPr eaLnBrk="1" hangingPunct="1">
              <a:buFont typeface="Wingdings" panose="05000000000000000000" pitchFamily="2" charset="2"/>
              <a:buChar char="§"/>
            </a:pPr>
            <a:r>
              <a:rPr lang="en-US" altLang="en-US" sz="1600" dirty="0">
                <a:solidFill>
                  <a:srgbClr val="000000"/>
                </a:solidFill>
              </a:rPr>
              <a:t>Data maintained for three years</a:t>
            </a:r>
          </a:p>
          <a:p>
            <a:pPr eaLnBrk="1" hangingPunct="1">
              <a:buFont typeface="Wingdings" panose="05000000000000000000" pitchFamily="2" charset="2"/>
              <a:buChar char="§"/>
            </a:pPr>
            <a:r>
              <a:rPr lang="en-US" altLang="en-US" sz="1600" dirty="0">
                <a:solidFill>
                  <a:srgbClr val="000000"/>
                </a:solidFill>
              </a:rPr>
              <a:t>Complaint processing</a:t>
            </a:r>
          </a:p>
          <a:p>
            <a:pPr eaLnBrk="1" hangingPunct="1">
              <a:buFont typeface="Wingdings" panose="05000000000000000000" pitchFamily="2" charset="2"/>
              <a:buChar char="§"/>
            </a:pPr>
            <a:r>
              <a:rPr lang="en-US" altLang="en-US" sz="1600" dirty="0">
                <a:solidFill>
                  <a:srgbClr val="000000"/>
                </a:solidFill>
              </a:rPr>
              <a:t>Education</a:t>
            </a: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5F305C72-8769-4E0F-B31D-F4B1C9DC9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38" name="Group 137">
            <a:extLst>
              <a:ext uri="{FF2B5EF4-FFF2-40B4-BE49-F238E27FC236}">
                <a16:creationId xmlns:a16="http://schemas.microsoft.com/office/drawing/2014/main" id="{72583CFC-05A3-4743-9A2E-7C2095B8D4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139" name="Freeform 11">
              <a:extLst>
                <a:ext uri="{FF2B5EF4-FFF2-40B4-BE49-F238E27FC236}">
                  <a16:creationId xmlns:a16="http://schemas.microsoft.com/office/drawing/2014/main" id="{9A751892-92F2-4CB4-BCAB-6D0AAF8F1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0" name="Freeform 12">
              <a:extLst>
                <a:ext uri="{FF2B5EF4-FFF2-40B4-BE49-F238E27FC236}">
                  <a16:creationId xmlns:a16="http://schemas.microsoft.com/office/drawing/2014/main" id="{5934046E-4D7C-4AA6-8633-29944553F1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1" name="Freeform 13">
              <a:extLst>
                <a:ext uri="{FF2B5EF4-FFF2-40B4-BE49-F238E27FC236}">
                  <a16:creationId xmlns:a16="http://schemas.microsoft.com/office/drawing/2014/main" id="{421462AB-19D6-42DB-A850-F35B82C7B8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2" name="Freeform 14">
              <a:extLst>
                <a:ext uri="{FF2B5EF4-FFF2-40B4-BE49-F238E27FC236}">
                  <a16:creationId xmlns:a16="http://schemas.microsoft.com/office/drawing/2014/main" id="{208D8C07-9637-45D3-9E40-7C5C40077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3" name="Freeform 15">
              <a:extLst>
                <a:ext uri="{FF2B5EF4-FFF2-40B4-BE49-F238E27FC236}">
                  <a16:creationId xmlns:a16="http://schemas.microsoft.com/office/drawing/2014/main" id="{883C90A1-D75A-4818-9F01-B4BF19D74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4" name="Freeform 16">
              <a:extLst>
                <a:ext uri="{FF2B5EF4-FFF2-40B4-BE49-F238E27FC236}">
                  <a16:creationId xmlns:a16="http://schemas.microsoft.com/office/drawing/2014/main" id="{8808F87B-C4B8-4084-BD89-E41A1A44E7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5" name="Freeform 17">
              <a:extLst>
                <a:ext uri="{FF2B5EF4-FFF2-40B4-BE49-F238E27FC236}">
                  <a16:creationId xmlns:a16="http://schemas.microsoft.com/office/drawing/2014/main" id="{E7FC0B23-1372-4455-98CE-E0FC7FF99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6" name="Freeform 18">
              <a:extLst>
                <a:ext uri="{FF2B5EF4-FFF2-40B4-BE49-F238E27FC236}">
                  <a16:creationId xmlns:a16="http://schemas.microsoft.com/office/drawing/2014/main" id="{D14B79DD-45AC-487C-B361-0312B3C85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47" name="Freeform 19">
              <a:extLst>
                <a:ext uri="{FF2B5EF4-FFF2-40B4-BE49-F238E27FC236}">
                  <a16:creationId xmlns:a16="http://schemas.microsoft.com/office/drawing/2014/main" id="{CDA09C7F-7AF3-4B6C-BC42-92780A682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48" name="Freeform 20">
              <a:extLst>
                <a:ext uri="{FF2B5EF4-FFF2-40B4-BE49-F238E27FC236}">
                  <a16:creationId xmlns:a16="http://schemas.microsoft.com/office/drawing/2014/main" id="{FF7EBDD4-71BF-4FAF-B00B-444F9AE20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49" name="Freeform 21">
              <a:extLst>
                <a:ext uri="{FF2B5EF4-FFF2-40B4-BE49-F238E27FC236}">
                  <a16:creationId xmlns:a16="http://schemas.microsoft.com/office/drawing/2014/main" id="{AF5E4290-F8B0-440E-A418-613A1552D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50" name="Freeform 22">
              <a:extLst>
                <a:ext uri="{FF2B5EF4-FFF2-40B4-BE49-F238E27FC236}">
                  <a16:creationId xmlns:a16="http://schemas.microsoft.com/office/drawing/2014/main" id="{FF0BF04A-FCC8-42BF-AD17-10F0ACB44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52" name="Group 151">
            <a:extLst>
              <a:ext uri="{FF2B5EF4-FFF2-40B4-BE49-F238E27FC236}">
                <a16:creationId xmlns:a16="http://schemas.microsoft.com/office/drawing/2014/main" id="{506F0A57-55BB-457C-9C8C-3DEE71009A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153" name="Freeform 27">
              <a:extLst>
                <a:ext uri="{FF2B5EF4-FFF2-40B4-BE49-F238E27FC236}">
                  <a16:creationId xmlns:a16="http://schemas.microsoft.com/office/drawing/2014/main" id="{60DB408E-A426-4658-B39D-0BBF09463E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4" name="Freeform 28">
              <a:extLst>
                <a:ext uri="{FF2B5EF4-FFF2-40B4-BE49-F238E27FC236}">
                  <a16:creationId xmlns:a16="http://schemas.microsoft.com/office/drawing/2014/main" id="{BEFFABCA-CAA4-45E4-A7D4-DB3D2C864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5" name="Freeform 29">
              <a:extLst>
                <a:ext uri="{FF2B5EF4-FFF2-40B4-BE49-F238E27FC236}">
                  <a16:creationId xmlns:a16="http://schemas.microsoft.com/office/drawing/2014/main" id="{99494AF8-97E4-4473-AA6E-B4AB127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56" name="Freeform 30">
              <a:extLst>
                <a:ext uri="{FF2B5EF4-FFF2-40B4-BE49-F238E27FC236}">
                  <a16:creationId xmlns:a16="http://schemas.microsoft.com/office/drawing/2014/main" id="{D05C67DC-0E54-4C69-90BE-8374C7E97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7" name="Freeform 31">
              <a:extLst>
                <a:ext uri="{FF2B5EF4-FFF2-40B4-BE49-F238E27FC236}">
                  <a16:creationId xmlns:a16="http://schemas.microsoft.com/office/drawing/2014/main" id="{B2B38B94-E895-4324-B699-EEF28E052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58" name="Freeform 32">
              <a:extLst>
                <a:ext uri="{FF2B5EF4-FFF2-40B4-BE49-F238E27FC236}">
                  <a16:creationId xmlns:a16="http://schemas.microsoft.com/office/drawing/2014/main" id="{41E77CC3-723C-4C87-A1BA-D8E35B801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59" name="Freeform 33">
              <a:extLst>
                <a:ext uri="{FF2B5EF4-FFF2-40B4-BE49-F238E27FC236}">
                  <a16:creationId xmlns:a16="http://schemas.microsoft.com/office/drawing/2014/main" id="{CC5757E8-4CBE-4EA3-98AF-96361C9183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60" name="Freeform 34">
              <a:extLst>
                <a:ext uri="{FF2B5EF4-FFF2-40B4-BE49-F238E27FC236}">
                  <a16:creationId xmlns:a16="http://schemas.microsoft.com/office/drawing/2014/main" id="{51E4772B-9FB7-4AC7-B352-C44489167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61" name="Freeform 35">
              <a:extLst>
                <a:ext uri="{FF2B5EF4-FFF2-40B4-BE49-F238E27FC236}">
                  <a16:creationId xmlns:a16="http://schemas.microsoft.com/office/drawing/2014/main" id="{7F853444-696F-4B42-8C91-1F6EDD53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62" name="Freeform 36">
              <a:extLst>
                <a:ext uri="{FF2B5EF4-FFF2-40B4-BE49-F238E27FC236}">
                  <a16:creationId xmlns:a16="http://schemas.microsoft.com/office/drawing/2014/main" id="{CD1A3085-30B0-496B-B9D3-55280769A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3" name="Freeform 37">
              <a:extLst>
                <a:ext uri="{FF2B5EF4-FFF2-40B4-BE49-F238E27FC236}">
                  <a16:creationId xmlns:a16="http://schemas.microsoft.com/office/drawing/2014/main" id="{1B2519D7-F51F-4583-9B50-41B493C14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4" name="Freeform 38">
              <a:extLst>
                <a:ext uri="{FF2B5EF4-FFF2-40B4-BE49-F238E27FC236}">
                  <a16:creationId xmlns:a16="http://schemas.microsoft.com/office/drawing/2014/main" id="{6E1141E0-4F4D-4B40-BDB5-B2DD0FAEB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890" name="Rectangle 2">
            <a:extLst>
              <a:ext uri="{FF2B5EF4-FFF2-40B4-BE49-F238E27FC236}">
                <a16:creationId xmlns:a16="http://schemas.microsoft.com/office/drawing/2014/main" id="{A02F404F-38B8-4F2D-A783-541C03CE1BDF}"/>
              </a:ext>
            </a:extLst>
          </p:cNvPr>
          <p:cNvSpPr>
            <a:spLocks noGrp="1" noChangeArrowheads="1"/>
          </p:cNvSpPr>
          <p:nvPr>
            <p:ph type="title"/>
          </p:nvPr>
        </p:nvSpPr>
        <p:spPr>
          <a:xfrm>
            <a:off x="6483096" y="624110"/>
            <a:ext cx="5021516" cy="1280890"/>
          </a:xfrm>
        </p:spPr>
        <p:txBody>
          <a:bodyPr>
            <a:normAutofit/>
          </a:bodyPr>
          <a:lstStyle/>
          <a:p>
            <a:pPr>
              <a:defRPr/>
            </a:pPr>
            <a:r>
              <a:rPr lang="en-US">
                <a:latin typeface="Tahoma" charset="0"/>
              </a:rPr>
              <a:t>Compliance Reviews “For Cause”</a:t>
            </a:r>
          </a:p>
        </p:txBody>
      </p:sp>
      <p:sp>
        <p:nvSpPr>
          <p:cNvPr id="166" name="Rectangle 165">
            <a:extLst>
              <a:ext uri="{FF2B5EF4-FFF2-40B4-BE49-F238E27FC236}">
                <a16:creationId xmlns:a16="http://schemas.microsoft.com/office/drawing/2014/main" id="{C5E0C91A-3F1D-43D7-9AB4-5D0A17D5C4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8" name="Freeform 11">
            <a:extLst>
              <a:ext uri="{FF2B5EF4-FFF2-40B4-BE49-F238E27FC236}">
                <a16:creationId xmlns:a16="http://schemas.microsoft.com/office/drawing/2014/main" id="{3A6C27A1-A438-4EC6-93BF-EC26F29BB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3" name="Picture 2" descr="A picture containing text&#10;&#10;Description automatically generated">
            <a:extLst>
              <a:ext uri="{FF2B5EF4-FFF2-40B4-BE49-F238E27FC236}">
                <a16:creationId xmlns:a16="http://schemas.microsoft.com/office/drawing/2014/main" id="{A1714B7B-7A65-43FE-94DE-0D61C5FEE735}"/>
              </a:ext>
            </a:extLst>
          </p:cNvPr>
          <p:cNvPicPr>
            <a:picLocks noChangeAspect="1"/>
          </p:cNvPicPr>
          <p:nvPr/>
        </p:nvPicPr>
        <p:blipFill rotWithShape="1">
          <a:blip r:embed="rId3">
            <a:extLst>
              <a:ext uri="{28A0092B-C50C-407E-A947-70E740481C1C}">
                <a14:useLocalDpi xmlns:a14="http://schemas.microsoft.com/office/drawing/2010/main" val="0"/>
              </a:ext>
            </a:extLst>
          </a:blip>
          <a:srcRect l="13669" r="18441"/>
          <a:stretch/>
        </p:blipFill>
        <p:spPr>
          <a:xfrm>
            <a:off x="-1554" y="1731"/>
            <a:ext cx="4655850" cy="6858000"/>
          </a:xfrm>
          <a:prstGeom prst="rect">
            <a:avLst/>
          </a:prstGeom>
        </p:spPr>
      </p:pic>
      <p:sp>
        <p:nvSpPr>
          <p:cNvPr id="77827" name="Rectangle 3">
            <a:extLst>
              <a:ext uri="{FF2B5EF4-FFF2-40B4-BE49-F238E27FC236}">
                <a16:creationId xmlns:a16="http://schemas.microsoft.com/office/drawing/2014/main" id="{889FD3CB-79A9-45B3-8CEE-F8E6128B21C7}"/>
              </a:ext>
            </a:extLst>
          </p:cNvPr>
          <p:cNvSpPr>
            <a:spLocks noGrp="1"/>
          </p:cNvSpPr>
          <p:nvPr>
            <p:ph idx="1"/>
          </p:nvPr>
        </p:nvSpPr>
        <p:spPr>
          <a:xfrm>
            <a:off x="6438191" y="2133600"/>
            <a:ext cx="5066419" cy="3777622"/>
          </a:xfrm>
        </p:spPr>
        <p:txBody>
          <a:bodyPr>
            <a:normAutofit/>
          </a:bodyPr>
          <a:lstStyle/>
          <a:p>
            <a:pPr eaLnBrk="1" hangingPunct="1">
              <a:buFont typeface="Wingdings" panose="05000000000000000000" pitchFamily="2" charset="2"/>
              <a:buNone/>
            </a:pPr>
            <a:r>
              <a:rPr lang="en-US" altLang="en-US"/>
              <a:t>Conducted upon:</a:t>
            </a:r>
          </a:p>
          <a:p>
            <a:pPr eaLnBrk="1" hangingPunct="1">
              <a:buFont typeface="Wingdings" panose="05000000000000000000" pitchFamily="2" charset="2"/>
              <a:buChar char="§"/>
            </a:pPr>
            <a:r>
              <a:rPr lang="en-US" altLang="en-US"/>
              <a:t>Indication of  benefits not extended properly</a:t>
            </a:r>
          </a:p>
          <a:p>
            <a:pPr eaLnBrk="1" hangingPunct="1">
              <a:buFont typeface="Wingdings" panose="05000000000000000000" pitchFamily="2" charset="2"/>
              <a:buChar char="§"/>
            </a:pPr>
            <a:r>
              <a:rPr lang="en-US" altLang="en-US"/>
              <a:t>Documentation of complaint patterns</a:t>
            </a:r>
          </a:p>
          <a:p>
            <a:pPr>
              <a:buFont typeface="Wingdings" panose="05000000000000000000" pitchFamily="2" charset="2"/>
              <a:buChar char="§"/>
            </a:pPr>
            <a:r>
              <a:rPr lang="en-US" altLang="en-US"/>
              <a:t>Report of alleged noncompliance</a:t>
            </a:r>
          </a:p>
          <a:p>
            <a:pPr marL="0" indent="0" eaLnBrk="1" hangingPunct="1">
              <a:buNone/>
            </a:pPr>
            <a:endParaRPr lang="en-US" altLang="en-US"/>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770DD502-22AA-4660-B35C-492F425694A4}"/>
              </a:ext>
            </a:extLst>
          </p:cNvPr>
          <p:cNvSpPr>
            <a:spLocks noGrp="1" noChangeArrowheads="1"/>
          </p:cNvSpPr>
          <p:nvPr>
            <p:ph type="title"/>
          </p:nvPr>
        </p:nvSpPr>
        <p:spPr>
          <a:xfrm>
            <a:off x="1687669" y="624110"/>
            <a:ext cx="4137059" cy="1280890"/>
          </a:xfrm>
        </p:spPr>
        <p:txBody>
          <a:bodyPr>
            <a:normAutofit/>
          </a:bodyPr>
          <a:lstStyle/>
          <a:p>
            <a:pPr>
              <a:defRPr/>
            </a:pPr>
            <a:r>
              <a:rPr lang="en-US" sz="3200">
                <a:latin typeface="Tahoma" charset="0"/>
              </a:rPr>
              <a:t>Non-compliance Definition</a:t>
            </a:r>
          </a:p>
        </p:txBody>
      </p:sp>
      <p:sp>
        <p:nvSpPr>
          <p:cNvPr id="79875" name="Rectangle 3">
            <a:extLst>
              <a:ext uri="{FF2B5EF4-FFF2-40B4-BE49-F238E27FC236}">
                <a16:creationId xmlns:a16="http://schemas.microsoft.com/office/drawing/2014/main" id="{AD176FEF-EF4A-412F-A701-5EA69378E322}"/>
              </a:ext>
            </a:extLst>
          </p:cNvPr>
          <p:cNvSpPr>
            <a:spLocks noGrp="1"/>
          </p:cNvSpPr>
          <p:nvPr>
            <p:ph idx="1"/>
          </p:nvPr>
        </p:nvSpPr>
        <p:spPr>
          <a:xfrm>
            <a:off x="1683956" y="2133600"/>
            <a:ext cx="4140772" cy="3777622"/>
          </a:xfrm>
        </p:spPr>
        <p:txBody>
          <a:bodyPr>
            <a:normAutofit/>
          </a:bodyPr>
          <a:lstStyle/>
          <a:p>
            <a:pPr eaLnBrk="1" hangingPunct="1">
              <a:buClr>
                <a:srgbClr val="D6320F"/>
              </a:buClr>
              <a:buFont typeface="Wingdings" panose="05000000000000000000" pitchFamily="2" charset="2"/>
              <a:buNone/>
            </a:pPr>
            <a:endParaRPr lang="en-US" altLang="en-US" sz="1600">
              <a:solidFill>
                <a:srgbClr val="000000"/>
              </a:solidFill>
            </a:endParaRPr>
          </a:p>
          <a:p>
            <a:pPr eaLnBrk="1" hangingPunct="1">
              <a:buClr>
                <a:srgbClr val="D6320F"/>
              </a:buClr>
              <a:buFont typeface="Wingdings" panose="05000000000000000000" pitchFamily="2" charset="2"/>
              <a:buNone/>
            </a:pPr>
            <a:r>
              <a:rPr lang="en-US" altLang="en-US" sz="2000">
                <a:solidFill>
                  <a:srgbClr val="000000"/>
                </a:solidFill>
              </a:rPr>
              <a:t>A factual finding that any civil rights requirement, as provided by law, regulation, policy, instruction, or guidelines, is not being adhered to by a State agency, local agency, or other sub-recipient</a:t>
            </a:r>
            <a:r>
              <a:rPr lang="en-US" altLang="en-US">
                <a:solidFill>
                  <a:srgbClr val="000000"/>
                </a:solidFill>
              </a:rPr>
              <a:t>.</a:t>
            </a:r>
          </a:p>
        </p:txBody>
      </p:sp>
      <p:pic>
        <p:nvPicPr>
          <p:cNvPr id="3" name="Picture 2" descr="A picture containing text&#10;&#10;Description automatically generated">
            <a:extLst>
              <a:ext uri="{FF2B5EF4-FFF2-40B4-BE49-F238E27FC236}">
                <a16:creationId xmlns:a16="http://schemas.microsoft.com/office/drawing/2014/main" id="{B2C9E2DC-89B0-4022-B1FF-593674748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338425"/>
            <a:ext cx="5451627" cy="3052911"/>
          </a:xfrm>
          <a:prstGeom prst="rect">
            <a:avLst/>
          </a:prstGeom>
        </p:spPr>
      </p:pic>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01" name="Rectangle 200">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0" name="Rectangle 2">
            <a:extLst>
              <a:ext uri="{FF2B5EF4-FFF2-40B4-BE49-F238E27FC236}">
                <a16:creationId xmlns:a16="http://schemas.microsoft.com/office/drawing/2014/main" id="{BEFA48FF-99FD-4679-BC9F-A1476D3967EB}"/>
              </a:ext>
            </a:extLst>
          </p:cNvPr>
          <p:cNvSpPr>
            <a:spLocks noGrp="1" noChangeArrowheads="1"/>
          </p:cNvSpPr>
          <p:nvPr>
            <p:ph type="title"/>
          </p:nvPr>
        </p:nvSpPr>
        <p:spPr>
          <a:xfrm>
            <a:off x="791110" y="1759268"/>
            <a:ext cx="2979505" cy="3029344"/>
          </a:xfrm>
        </p:spPr>
        <p:txBody>
          <a:bodyPr>
            <a:normAutofit/>
          </a:bodyPr>
          <a:lstStyle/>
          <a:p>
            <a:pPr>
              <a:defRPr/>
            </a:pPr>
            <a:r>
              <a:rPr lang="en-US" sz="2800">
                <a:solidFill>
                  <a:schemeClr val="bg1"/>
                </a:solidFill>
                <a:latin typeface="Tahoma" charset="0"/>
              </a:rPr>
              <a:t>What are examples of noncompliance?</a:t>
            </a:r>
          </a:p>
        </p:txBody>
      </p:sp>
      <p:sp>
        <p:nvSpPr>
          <p:cNvPr id="203"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205" name="Rectangle 204">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3973" name="Rectangle 3">
            <a:extLst>
              <a:ext uri="{FF2B5EF4-FFF2-40B4-BE49-F238E27FC236}">
                <a16:creationId xmlns:a16="http://schemas.microsoft.com/office/drawing/2014/main" id="{6B96D2AC-D282-1F8F-E301-C549CDE06D5A}"/>
              </a:ext>
            </a:extLst>
          </p:cNvPr>
          <p:cNvGraphicFramePr>
            <a:graphicFrameLocks noGrp="1"/>
          </p:cNvGraphicFramePr>
          <p:nvPr>
            <p:ph idx="1"/>
            <p:extLst>
              <p:ext uri="{D42A27DB-BD31-4B8C-83A1-F6EECF244321}">
                <p14:modId xmlns:p14="http://schemas.microsoft.com/office/powerpoint/2010/main" val="3456213892"/>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1986" name="Rectangle 2">
            <a:extLst>
              <a:ext uri="{FF2B5EF4-FFF2-40B4-BE49-F238E27FC236}">
                <a16:creationId xmlns:a16="http://schemas.microsoft.com/office/drawing/2014/main" id="{4634355F-83E1-4EE5-83C9-5B5C1B703CBD}"/>
              </a:ext>
            </a:extLst>
          </p:cNvPr>
          <p:cNvSpPr>
            <a:spLocks noGrp="1" noChangeArrowheads="1"/>
          </p:cNvSpPr>
          <p:nvPr>
            <p:ph type="title"/>
          </p:nvPr>
        </p:nvSpPr>
        <p:spPr>
          <a:xfrm>
            <a:off x="1180627" y="1333938"/>
            <a:ext cx="2651634" cy="3029344"/>
          </a:xfrm>
        </p:spPr>
        <p:txBody>
          <a:bodyPr>
            <a:normAutofit/>
          </a:bodyPr>
          <a:lstStyle/>
          <a:p>
            <a:pPr>
              <a:defRPr/>
            </a:pPr>
            <a:r>
              <a:rPr lang="en-US" sz="2800">
                <a:solidFill>
                  <a:schemeClr val="bg1"/>
                </a:solidFill>
                <a:latin typeface="Tahoma" charset="0"/>
              </a:rPr>
              <a:t>Noncompliance may result from:</a:t>
            </a:r>
          </a:p>
        </p:txBody>
      </p:sp>
      <p:sp>
        <p:nvSpPr>
          <p:cNvPr id="140"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42" name="Rectangle 141">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81925" name="Rectangle 3">
            <a:extLst>
              <a:ext uri="{FF2B5EF4-FFF2-40B4-BE49-F238E27FC236}">
                <a16:creationId xmlns:a16="http://schemas.microsoft.com/office/drawing/2014/main" id="{E751DF30-11FE-49FD-A581-26EF1DD83095}"/>
              </a:ext>
            </a:extLst>
          </p:cNvPr>
          <p:cNvGraphicFramePr>
            <a:graphicFrameLocks noGrp="1"/>
          </p:cNvGraphicFramePr>
          <p:nvPr>
            <p:ph idx="1"/>
            <p:extLst>
              <p:ext uri="{D42A27DB-BD31-4B8C-83A1-F6EECF244321}">
                <p14:modId xmlns:p14="http://schemas.microsoft.com/office/powerpoint/2010/main" val="2450225648"/>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3" name="Picture 2" descr="A picture containing indoor&#10;&#10;Description generated with high confidence">
            <a:extLst>
              <a:ext uri="{FF2B5EF4-FFF2-40B4-BE49-F238E27FC236}">
                <a16:creationId xmlns:a16="http://schemas.microsoft.com/office/drawing/2014/main" id="{E1AAD645-CEFD-472F-858B-74793584D7BD}"/>
              </a:ext>
            </a:extLst>
          </p:cNvPr>
          <p:cNvPicPr>
            <a:picLocks noChangeAspect="1"/>
          </p:cNvPicPr>
          <p:nvPr/>
        </p:nvPicPr>
        <p:blipFill rotWithShape="1">
          <a:blip r:embed="rId3"/>
          <a:srcRect l="8039" r="18237" b="-1"/>
          <a:stretch/>
        </p:blipFill>
        <p:spPr>
          <a:xfrm>
            <a:off x="1" y="10"/>
            <a:ext cx="7574440" cy="6857990"/>
          </a:xfrm>
          <a:prstGeom prst="rect">
            <a:avLst/>
          </a:prstGeom>
        </p:spPr>
      </p:pic>
      <p:sp>
        <p:nvSpPr>
          <p:cNvPr id="75"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058" name="Rectangle 2">
            <a:extLst>
              <a:ext uri="{FF2B5EF4-FFF2-40B4-BE49-F238E27FC236}">
                <a16:creationId xmlns:a16="http://schemas.microsoft.com/office/drawing/2014/main" id="{27FA89EA-DC46-4ECA-A0BB-89473FABED5D}"/>
              </a:ext>
            </a:extLst>
          </p:cNvPr>
          <p:cNvSpPr>
            <a:spLocks noGrp="1" noChangeArrowheads="1"/>
          </p:cNvSpPr>
          <p:nvPr>
            <p:ph type="title"/>
          </p:nvPr>
        </p:nvSpPr>
        <p:spPr>
          <a:xfrm>
            <a:off x="541867" y="787400"/>
            <a:ext cx="7145866" cy="778933"/>
          </a:xfrm>
        </p:spPr>
        <p:txBody>
          <a:bodyPr anchor="ctr">
            <a:normAutofit/>
          </a:bodyPr>
          <a:lstStyle/>
          <a:p>
            <a:pPr>
              <a:defRPr/>
            </a:pPr>
            <a:r>
              <a:rPr lang="en-US" sz="3200">
                <a:solidFill>
                  <a:srgbClr val="FEFFFF"/>
                </a:solidFill>
              </a:rPr>
              <a:t>Noncompliance</a:t>
            </a:r>
          </a:p>
        </p:txBody>
      </p:sp>
      <p:sp>
        <p:nvSpPr>
          <p:cNvPr id="86019" name="Rectangle 3">
            <a:extLst>
              <a:ext uri="{FF2B5EF4-FFF2-40B4-BE49-F238E27FC236}">
                <a16:creationId xmlns:a16="http://schemas.microsoft.com/office/drawing/2014/main" id="{CE40299C-F163-4ACA-9B01-FC000497EBDF}"/>
              </a:ext>
            </a:extLst>
          </p:cNvPr>
          <p:cNvSpPr>
            <a:spLocks noGrp="1"/>
          </p:cNvSpPr>
          <p:nvPr>
            <p:ph idx="1"/>
          </p:nvPr>
        </p:nvSpPr>
        <p:spPr>
          <a:xfrm>
            <a:off x="7860770" y="2017668"/>
            <a:ext cx="3750205" cy="3857816"/>
          </a:xfrm>
        </p:spPr>
        <p:txBody>
          <a:bodyPr>
            <a:normAutofit/>
          </a:bodyPr>
          <a:lstStyle/>
          <a:p>
            <a:pPr eaLnBrk="1" hangingPunct="1">
              <a:buFont typeface="Wingdings" panose="05000000000000000000" pitchFamily="2" charset="2"/>
              <a:buChar char="§"/>
            </a:pPr>
            <a:r>
              <a:rPr lang="en-US" altLang="en-US">
                <a:solidFill>
                  <a:schemeClr val="tx1">
                    <a:lumMod val="95000"/>
                    <a:lumOff val="5000"/>
                  </a:schemeClr>
                </a:solidFill>
              </a:rPr>
              <a:t>Noncompliance is effective on date of the written notice</a:t>
            </a:r>
          </a:p>
          <a:p>
            <a:pPr eaLnBrk="1" hangingPunct="1">
              <a:buFont typeface="Wingdings" panose="05000000000000000000" pitchFamily="2" charset="2"/>
              <a:buChar char="§"/>
            </a:pPr>
            <a:r>
              <a:rPr lang="en-US" altLang="en-US">
                <a:solidFill>
                  <a:schemeClr val="tx1">
                    <a:lumMod val="95000"/>
                    <a:lumOff val="5000"/>
                  </a:schemeClr>
                </a:solidFill>
              </a:rPr>
              <a:t>Seek voluntary compliance at the lowest  possible level.</a:t>
            </a: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6089" name="Group 191">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93"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94"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95"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96"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97"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98"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9"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0"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1"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2"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3"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4"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6090" name="Group 204">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06"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07"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08"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09"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10"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11"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12"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13"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14"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15"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6"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17"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6091" name="Rectangle 217">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6092" name="Freeform 6">
            <a:extLst>
              <a:ext uri="{FF2B5EF4-FFF2-40B4-BE49-F238E27FC236}">
                <a16:creationId xmlns:a16="http://schemas.microsoft.com/office/drawing/2014/main" id="{BA1AABB7-0FD0-4445-8B8B-7A0C680C5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6093" name="Rectangle 219">
            <a:extLst>
              <a:ext uri="{FF2B5EF4-FFF2-40B4-BE49-F238E27FC236}">
                <a16:creationId xmlns:a16="http://schemas.microsoft.com/office/drawing/2014/main" id="{95FFA5E0-4C70-431D-A19D-18415F6C4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125D8B6-8F79-4BC7-ACA0-2503F7C9CF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21" name="Freeform: Shape 220">
            <a:extLst>
              <a:ext uri="{FF2B5EF4-FFF2-40B4-BE49-F238E27FC236}">
                <a16:creationId xmlns:a16="http://schemas.microsoft.com/office/drawing/2014/main" id="{BBE55C11-4C41-45E4-A00F-83DEE6BB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3632297"/>
            <a:ext cx="8609045" cy="2170389"/>
          </a:xfrm>
          <a:custGeom>
            <a:avLst/>
            <a:gdLst>
              <a:gd name="connsiteX0" fmla="*/ 0 w 7527616"/>
              <a:gd name="connsiteY0" fmla="*/ 0 h 2170389"/>
              <a:gd name="connsiteX1" fmla="*/ 85411 w 7527616"/>
              <a:gd name="connsiteY1" fmla="*/ 0 h 2170389"/>
              <a:gd name="connsiteX2" fmla="*/ 926533 w 7527616"/>
              <a:gd name="connsiteY2" fmla="*/ 0 h 2170389"/>
              <a:gd name="connsiteX3" fmla="*/ 1114264 w 7527616"/>
              <a:gd name="connsiteY3" fmla="*/ 0 h 2170389"/>
              <a:gd name="connsiteX4" fmla="*/ 6544376 w 7527616"/>
              <a:gd name="connsiteY4" fmla="*/ 0 h 2170389"/>
              <a:gd name="connsiteX5" fmla="*/ 6610082 w 7527616"/>
              <a:gd name="connsiteY5" fmla="*/ 26276 h 2170389"/>
              <a:gd name="connsiteX6" fmla="*/ 6619468 w 7527616"/>
              <a:gd name="connsiteY6" fmla="*/ 36786 h 2170389"/>
              <a:gd name="connsiteX7" fmla="*/ 7506496 w 7527616"/>
              <a:gd name="connsiteY7" fmla="*/ 1024760 h 2170389"/>
              <a:gd name="connsiteX8" fmla="*/ 7506496 w 7527616"/>
              <a:gd name="connsiteY8" fmla="*/ 1140374 h 2170389"/>
              <a:gd name="connsiteX9" fmla="*/ 6619468 w 7527616"/>
              <a:gd name="connsiteY9" fmla="*/ 2133603 h 2170389"/>
              <a:gd name="connsiteX10" fmla="*/ 6610082 w 7527616"/>
              <a:gd name="connsiteY10" fmla="*/ 2144113 h 2170389"/>
              <a:gd name="connsiteX11" fmla="*/ 6544376 w 7527616"/>
              <a:gd name="connsiteY11" fmla="*/ 2170389 h 2170389"/>
              <a:gd name="connsiteX12" fmla="*/ 1114264 w 7527616"/>
              <a:gd name="connsiteY12" fmla="*/ 2170389 h 2170389"/>
              <a:gd name="connsiteX13" fmla="*/ 926533 w 7527616"/>
              <a:gd name="connsiteY13" fmla="*/ 2170389 h 2170389"/>
              <a:gd name="connsiteX14" fmla="*/ 146150 w 7527616"/>
              <a:gd name="connsiteY14" fmla="*/ 2170389 h 2170389"/>
              <a:gd name="connsiteX15" fmla="*/ 0 w 7527616"/>
              <a:gd name="connsiteY15" fmla="*/ 2170389 h 217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27616" h="2170389">
                <a:moveTo>
                  <a:pt x="0" y="0"/>
                </a:moveTo>
                <a:lnTo>
                  <a:pt x="85411" y="0"/>
                </a:lnTo>
                <a:cubicBezTo>
                  <a:pt x="290008" y="0"/>
                  <a:pt x="562804" y="0"/>
                  <a:pt x="926533" y="0"/>
                </a:cubicBezTo>
                <a:cubicBezTo>
                  <a:pt x="926533" y="0"/>
                  <a:pt x="926533" y="0"/>
                  <a:pt x="1114264" y="0"/>
                </a:cubicBezTo>
                <a:cubicBezTo>
                  <a:pt x="1114264" y="0"/>
                  <a:pt x="1114264" y="0"/>
                  <a:pt x="6544376" y="0"/>
                </a:cubicBezTo>
                <a:cubicBezTo>
                  <a:pt x="6567842" y="0"/>
                  <a:pt x="6591309" y="10510"/>
                  <a:pt x="6610082" y="26276"/>
                </a:cubicBezTo>
                <a:cubicBezTo>
                  <a:pt x="6614775" y="26276"/>
                  <a:pt x="6619468" y="31531"/>
                  <a:pt x="6619468" y="36786"/>
                </a:cubicBezTo>
                <a:cubicBezTo>
                  <a:pt x="6619468" y="36786"/>
                  <a:pt x="6619468" y="36786"/>
                  <a:pt x="7506496" y="1024760"/>
                </a:cubicBezTo>
                <a:cubicBezTo>
                  <a:pt x="7534656" y="1056291"/>
                  <a:pt x="7534656" y="1108843"/>
                  <a:pt x="7506496" y="1140374"/>
                </a:cubicBezTo>
                <a:cubicBezTo>
                  <a:pt x="7506496" y="1140374"/>
                  <a:pt x="7506496" y="1140374"/>
                  <a:pt x="6619468" y="2133603"/>
                </a:cubicBezTo>
                <a:cubicBezTo>
                  <a:pt x="6619468" y="2133603"/>
                  <a:pt x="6614775" y="2138858"/>
                  <a:pt x="6610082" y="2144113"/>
                </a:cubicBezTo>
                <a:cubicBezTo>
                  <a:pt x="6591309" y="2159879"/>
                  <a:pt x="6567842" y="2170389"/>
                  <a:pt x="6544376" y="2170389"/>
                </a:cubicBezTo>
                <a:cubicBezTo>
                  <a:pt x="6544376" y="2170389"/>
                  <a:pt x="6544376" y="2170389"/>
                  <a:pt x="1114264" y="2170389"/>
                </a:cubicBezTo>
                <a:cubicBezTo>
                  <a:pt x="1114264" y="2170389"/>
                  <a:pt x="1114264" y="2170389"/>
                  <a:pt x="926533" y="2170389"/>
                </a:cubicBezTo>
                <a:cubicBezTo>
                  <a:pt x="926533" y="2170389"/>
                  <a:pt x="926533" y="2170389"/>
                  <a:pt x="146150" y="2170389"/>
                </a:cubicBezTo>
                <a:lnTo>
                  <a:pt x="0" y="2170389"/>
                </a:lnTo>
                <a:close/>
              </a:path>
            </a:pathLst>
          </a:custGeom>
          <a:solidFill>
            <a:srgbClr val="4F5869">
              <a:alpha val="94000"/>
            </a:srgb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46082" name="Rectangle 2">
            <a:extLst>
              <a:ext uri="{FF2B5EF4-FFF2-40B4-BE49-F238E27FC236}">
                <a16:creationId xmlns:a16="http://schemas.microsoft.com/office/drawing/2014/main" id="{D7E85B99-C4C9-4478-B30C-90941BB037D1}"/>
              </a:ext>
            </a:extLst>
          </p:cNvPr>
          <p:cNvSpPr>
            <a:spLocks noGrp="1" noChangeArrowheads="1"/>
          </p:cNvSpPr>
          <p:nvPr>
            <p:ph type="title"/>
          </p:nvPr>
        </p:nvSpPr>
        <p:spPr>
          <a:xfrm>
            <a:off x="1083733" y="3889218"/>
            <a:ext cx="6368312" cy="1032094"/>
          </a:xfrm>
        </p:spPr>
        <p:txBody>
          <a:bodyPr vert="horz" lIns="91440" tIns="45720" rIns="91440" bIns="45720" rtlCol="0" anchor="b">
            <a:normAutofit/>
          </a:bodyPr>
          <a:lstStyle/>
          <a:p>
            <a:pPr>
              <a:defRPr/>
            </a:pPr>
            <a:r>
              <a:rPr lang="en-US" sz="4100">
                <a:solidFill>
                  <a:srgbClr val="FEFFFF"/>
                </a:solidFill>
              </a:rPr>
              <a:t>Questions??</a:t>
            </a:r>
          </a:p>
        </p:txBody>
      </p:sp>
    </p:spTree>
    <p:extLst>
      <p:ext uri="{BB962C8B-B14F-4D97-AF65-F5344CB8AC3E}">
        <p14:creationId xmlns:p14="http://schemas.microsoft.com/office/powerpoint/2010/main" val="2717877002"/>
      </p:ext>
    </p:extLst>
  </p:cSld>
  <p:clrMapOvr>
    <a:overrideClrMapping bg1="dk1" tx1="lt1" bg2="dk2" tx2="lt2" accent1="accent1" accent2="accent2" accent3="accent3" accent4="accent4" accent5="accent5" accent6="accent6" hlink="hlink" folHlink="folHlink"/>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46" name="Rectangle 145">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82" name="Rectangle 2">
            <a:extLst>
              <a:ext uri="{FF2B5EF4-FFF2-40B4-BE49-F238E27FC236}">
                <a16:creationId xmlns:a16="http://schemas.microsoft.com/office/drawing/2014/main" id="{D7E85B99-C4C9-4478-B30C-90941BB037D1}"/>
              </a:ext>
            </a:extLst>
          </p:cNvPr>
          <p:cNvSpPr>
            <a:spLocks noGrp="1" noChangeArrowheads="1"/>
          </p:cNvSpPr>
          <p:nvPr>
            <p:ph type="title"/>
          </p:nvPr>
        </p:nvSpPr>
        <p:spPr>
          <a:xfrm>
            <a:off x="3373062" y="624110"/>
            <a:ext cx="8131550" cy="1280890"/>
          </a:xfrm>
        </p:spPr>
        <p:txBody>
          <a:bodyPr vert="horz" lIns="91440" tIns="45720" rIns="91440" bIns="45720" rtlCol="0">
            <a:normAutofit/>
          </a:bodyPr>
          <a:lstStyle/>
          <a:p>
            <a:pPr>
              <a:defRPr/>
            </a:pPr>
            <a:r>
              <a:rPr lang="en-US"/>
              <a:t>Non-Discrimination Statement</a:t>
            </a:r>
          </a:p>
        </p:txBody>
      </p:sp>
      <p:sp>
        <p:nvSpPr>
          <p:cNvPr id="148" name="Rectangle 147">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 name="Group 149">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151"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52"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53"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54"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55"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56"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57"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58"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59"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160"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161"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162"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64" name="Group 163">
            <a:extLst>
              <a:ext uri="{FF2B5EF4-FFF2-40B4-BE49-F238E27FC236}">
                <a16:creationId xmlns:a16="http://schemas.microsoft.com/office/drawing/2014/main" id="{6F1CEC7A-E419-4950-AA57-B00546C29C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165" name="Freeform 27">
              <a:extLst>
                <a:ext uri="{FF2B5EF4-FFF2-40B4-BE49-F238E27FC236}">
                  <a16:creationId xmlns:a16="http://schemas.microsoft.com/office/drawing/2014/main" id="{7AE7DCD1-5235-45E8-B229-15A3E3962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66" name="Freeform 28">
              <a:extLst>
                <a:ext uri="{FF2B5EF4-FFF2-40B4-BE49-F238E27FC236}">
                  <a16:creationId xmlns:a16="http://schemas.microsoft.com/office/drawing/2014/main" id="{C82E58C3-65A5-4079-BF94-E675AA410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67" name="Freeform 29">
              <a:extLst>
                <a:ext uri="{FF2B5EF4-FFF2-40B4-BE49-F238E27FC236}">
                  <a16:creationId xmlns:a16="http://schemas.microsoft.com/office/drawing/2014/main" id="{7AABE1FA-6DC8-4A47-AC5C-F05B9C111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68" name="Freeform 30">
              <a:extLst>
                <a:ext uri="{FF2B5EF4-FFF2-40B4-BE49-F238E27FC236}">
                  <a16:creationId xmlns:a16="http://schemas.microsoft.com/office/drawing/2014/main" id="{17BB7298-8900-4C67-B800-BD241F01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69" name="Freeform 31">
              <a:extLst>
                <a:ext uri="{FF2B5EF4-FFF2-40B4-BE49-F238E27FC236}">
                  <a16:creationId xmlns:a16="http://schemas.microsoft.com/office/drawing/2014/main" id="{EE3442F8-53C2-490C-94EF-E423ECB9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70" name="Freeform 32">
              <a:extLst>
                <a:ext uri="{FF2B5EF4-FFF2-40B4-BE49-F238E27FC236}">
                  <a16:creationId xmlns:a16="http://schemas.microsoft.com/office/drawing/2014/main" id="{3DBEA916-8B10-493A-8CBF-9B5FA2A4A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1" name="Freeform 33">
              <a:extLst>
                <a:ext uri="{FF2B5EF4-FFF2-40B4-BE49-F238E27FC236}">
                  <a16:creationId xmlns:a16="http://schemas.microsoft.com/office/drawing/2014/main" id="{248DB27B-F9EA-4F81-A746-7D57B768E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72" name="Freeform 34">
              <a:extLst>
                <a:ext uri="{FF2B5EF4-FFF2-40B4-BE49-F238E27FC236}">
                  <a16:creationId xmlns:a16="http://schemas.microsoft.com/office/drawing/2014/main" id="{998E5C90-2A81-4013-AE09-2023B4407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73" name="Freeform 35">
              <a:extLst>
                <a:ext uri="{FF2B5EF4-FFF2-40B4-BE49-F238E27FC236}">
                  <a16:creationId xmlns:a16="http://schemas.microsoft.com/office/drawing/2014/main" id="{86A8318B-7607-4519-8EEB-C7DD50965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174" name="Freeform 36">
              <a:extLst>
                <a:ext uri="{FF2B5EF4-FFF2-40B4-BE49-F238E27FC236}">
                  <a16:creationId xmlns:a16="http://schemas.microsoft.com/office/drawing/2014/main" id="{5009FB1B-4865-45DB-8727-F012E3ACA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175" name="Freeform 37">
              <a:extLst>
                <a:ext uri="{FF2B5EF4-FFF2-40B4-BE49-F238E27FC236}">
                  <a16:creationId xmlns:a16="http://schemas.microsoft.com/office/drawing/2014/main" id="{5B209B64-3A98-4B1A-857A-2368AFED6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176" name="Freeform 38">
              <a:extLst>
                <a:ext uri="{FF2B5EF4-FFF2-40B4-BE49-F238E27FC236}">
                  <a16:creationId xmlns:a16="http://schemas.microsoft.com/office/drawing/2014/main" id="{EB3B5D03-7AE3-411C-A820-6844E7D0C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178"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33" name="Rectangle 3">
            <a:extLst>
              <a:ext uri="{FF2B5EF4-FFF2-40B4-BE49-F238E27FC236}">
                <a16:creationId xmlns:a16="http://schemas.microsoft.com/office/drawing/2014/main" id="{5C81F08D-9160-4BD2-B7CC-182318A79DD2}"/>
              </a:ext>
            </a:extLst>
          </p:cNvPr>
          <p:cNvSpPr txBox="1">
            <a:spLocks/>
          </p:cNvSpPr>
          <p:nvPr/>
        </p:nvSpPr>
        <p:spPr>
          <a:xfrm>
            <a:off x="3413301" y="1322196"/>
            <a:ext cx="7772400" cy="51816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buFont typeface="Wingdings 3" charset="2"/>
              <a:buNone/>
            </a:pPr>
            <a:r>
              <a:rPr lang="en-US" sz="1000"/>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p>
          <a:p>
            <a:pPr marL="0" indent="0">
              <a:spcBef>
                <a:spcPts val="0"/>
              </a:spcBef>
              <a:buFont typeface="Wingdings 3" charset="2"/>
              <a:buNone/>
            </a:pPr>
            <a:endParaRPr lang="en-US" sz="1000"/>
          </a:p>
          <a:p>
            <a:pPr marL="0" indent="0">
              <a:spcBef>
                <a:spcPts val="0"/>
              </a:spcBef>
              <a:buFont typeface="Wingdings 3" charset="2"/>
              <a:buNone/>
            </a:pPr>
            <a:r>
              <a:rPr lang="en-US" sz="1000"/>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indent="0">
              <a:spcBef>
                <a:spcPts val="0"/>
              </a:spcBef>
              <a:buFont typeface="Wingdings 3" charset="2"/>
              <a:buNone/>
            </a:pPr>
            <a:endParaRPr lang="en-US" sz="1000"/>
          </a:p>
          <a:p>
            <a:pPr marL="0" indent="0">
              <a:spcBef>
                <a:spcPts val="0"/>
              </a:spcBef>
              <a:buFont typeface="Wingdings 3" charset="2"/>
              <a:buNone/>
            </a:pPr>
            <a:r>
              <a:rPr lang="en-US" sz="1000"/>
              <a:t>To file a program discrimination complaint, a Complainant should complete a Form AD-3027, USDA Program Discrimination Complaint Form which can be obtained online at: </a:t>
            </a:r>
            <a:r>
              <a:rPr lang="en-US" sz="1000">
                <a:hlinkClick r:id="rId3"/>
              </a:rPr>
              <a:t>https://www.usda.gov/sites/default/files/documents/ad-3027.pdf</a:t>
            </a:r>
            <a:r>
              <a:rPr lang="en-US" sz="1000"/>
              <a:t> ,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0" indent="0">
              <a:spcBef>
                <a:spcPts val="0"/>
              </a:spcBef>
              <a:buFont typeface="Wingdings 3" charset="2"/>
              <a:buNone/>
            </a:pPr>
            <a:endParaRPr lang="en-US" sz="1000"/>
          </a:p>
          <a:p>
            <a:pPr marL="0" indent="0">
              <a:spcBef>
                <a:spcPts val="0"/>
              </a:spcBef>
              <a:buFont typeface="Wingdings 3" charset="2"/>
              <a:buNone/>
            </a:pPr>
            <a:r>
              <a:rPr lang="en-US" sz="1000"/>
              <a:t>mail:</a:t>
            </a:r>
          </a:p>
          <a:p>
            <a:pPr marL="0" indent="0">
              <a:spcBef>
                <a:spcPts val="0"/>
              </a:spcBef>
              <a:buFont typeface="Wingdings 3" charset="2"/>
              <a:buNone/>
            </a:pPr>
            <a:r>
              <a:rPr lang="en-US" sz="1000"/>
              <a:t>U.S. Department of Agriculture</a:t>
            </a:r>
          </a:p>
          <a:p>
            <a:pPr marL="0" indent="0">
              <a:spcBef>
                <a:spcPts val="0"/>
              </a:spcBef>
              <a:buFont typeface="Wingdings 3" charset="2"/>
              <a:buNone/>
            </a:pPr>
            <a:r>
              <a:rPr lang="en-US" sz="1000"/>
              <a:t>Office of the Assistant Secretary for Civil Rights</a:t>
            </a:r>
          </a:p>
          <a:p>
            <a:pPr marL="0" indent="0">
              <a:spcBef>
                <a:spcPts val="0"/>
              </a:spcBef>
              <a:buFont typeface="Wingdings 3" charset="2"/>
              <a:buNone/>
            </a:pPr>
            <a:r>
              <a:rPr lang="en-US" sz="1000"/>
              <a:t>1400 Independence Avenue, SW</a:t>
            </a:r>
          </a:p>
          <a:p>
            <a:pPr marL="0" indent="0">
              <a:spcBef>
                <a:spcPts val="0"/>
              </a:spcBef>
              <a:buFont typeface="Wingdings 3" charset="2"/>
              <a:buNone/>
            </a:pPr>
            <a:r>
              <a:rPr lang="en-US" sz="1000"/>
              <a:t>Washington, D.C. 20250-9410; or</a:t>
            </a:r>
          </a:p>
          <a:p>
            <a:pPr marL="0" indent="0">
              <a:spcBef>
                <a:spcPts val="0"/>
              </a:spcBef>
              <a:buFont typeface="Wingdings 3" charset="2"/>
              <a:buNone/>
            </a:pPr>
            <a:endParaRPr lang="en-US" sz="1000"/>
          </a:p>
          <a:p>
            <a:pPr marL="0" indent="0">
              <a:spcBef>
                <a:spcPts val="0"/>
              </a:spcBef>
              <a:buFont typeface="Wingdings 3" charset="2"/>
              <a:buNone/>
            </a:pPr>
            <a:r>
              <a:rPr lang="en-US" sz="1000"/>
              <a:t>fax:</a:t>
            </a:r>
          </a:p>
          <a:p>
            <a:pPr marL="0" indent="0">
              <a:spcBef>
                <a:spcPts val="0"/>
              </a:spcBef>
              <a:buFont typeface="Wingdings 3" charset="2"/>
              <a:buNone/>
            </a:pPr>
            <a:r>
              <a:rPr lang="en-US" sz="1000"/>
              <a:t>(833) 256-1665 or (202) 690-7442; or</a:t>
            </a:r>
          </a:p>
          <a:p>
            <a:pPr marL="0" indent="0">
              <a:spcBef>
                <a:spcPts val="0"/>
              </a:spcBef>
              <a:buFont typeface="Wingdings 3" charset="2"/>
              <a:buNone/>
            </a:pPr>
            <a:endParaRPr lang="en-US" sz="1000"/>
          </a:p>
          <a:p>
            <a:pPr marL="0" indent="0">
              <a:spcBef>
                <a:spcPts val="0"/>
              </a:spcBef>
              <a:buFont typeface="Wingdings 3" charset="2"/>
              <a:buNone/>
            </a:pPr>
            <a:r>
              <a:rPr lang="en-US" sz="1000"/>
              <a:t>email:</a:t>
            </a:r>
          </a:p>
          <a:p>
            <a:pPr marL="0" indent="0">
              <a:spcBef>
                <a:spcPts val="0"/>
              </a:spcBef>
              <a:buFont typeface="Wingdings 3" charset="2"/>
              <a:buNone/>
            </a:pPr>
            <a:r>
              <a:rPr lang="en-US" sz="1000"/>
              <a:t>Program.Intake@usda.gov</a:t>
            </a:r>
          </a:p>
          <a:p>
            <a:pPr marL="0" indent="0">
              <a:spcBef>
                <a:spcPts val="0"/>
              </a:spcBef>
              <a:buFont typeface="Wingdings 3" charset="2"/>
              <a:buNone/>
            </a:pPr>
            <a:r>
              <a:rPr lang="en-US" sz="1000"/>
              <a:t> </a:t>
            </a:r>
          </a:p>
          <a:p>
            <a:pPr marL="0" indent="0">
              <a:spcBef>
                <a:spcPts val="0"/>
              </a:spcBef>
              <a:buFont typeface="Wingdings 3" charset="2"/>
              <a:buNone/>
            </a:pPr>
            <a:endParaRPr lang="en-US" sz="1000"/>
          </a:p>
          <a:p>
            <a:pPr marL="0" indent="0">
              <a:spcBef>
                <a:spcPts val="0"/>
              </a:spcBef>
              <a:buFont typeface="Wingdings 3" charset="2"/>
              <a:buNone/>
            </a:pPr>
            <a:r>
              <a:rPr lang="en-US" sz="1000"/>
              <a:t>This institution is an equal opportunity provider.</a:t>
            </a:r>
          </a:p>
        </p:txBody>
      </p:sp>
    </p:spTree>
    <p:extLst>
      <p:ext uri="{BB962C8B-B14F-4D97-AF65-F5344CB8AC3E}">
        <p14:creationId xmlns:p14="http://schemas.microsoft.com/office/powerpoint/2010/main" val="3350005089"/>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2292" name="Picture 2">
            <a:extLst>
              <a:ext uri="{FF2B5EF4-FFF2-40B4-BE49-F238E27FC236}">
                <a16:creationId xmlns:a16="http://schemas.microsoft.com/office/drawing/2014/main" id="{A9BB61A8-4BBC-44F5-A546-69C9BD116B29}"/>
              </a:ext>
            </a:extLst>
          </p:cNvPr>
          <p:cNvPicPr>
            <a:picLocks noChangeAspect="1"/>
          </p:cNvPicPr>
          <p:nvPr/>
        </p:nvPicPr>
        <p:blipFill rotWithShape="1">
          <a:blip r:embed="rId3">
            <a:extLst>
              <a:ext uri="{28A0092B-C50C-407E-A947-70E740481C1C}">
                <a14:useLocalDpi xmlns:a14="http://schemas.microsoft.com/office/drawing/2010/main" val="0"/>
              </a:ext>
            </a:extLst>
          </a:blip>
          <a:srcRect l="16439" r="9837" b="-1"/>
          <a:stretch/>
        </p:blipFill>
        <p:spPr bwMode="auto">
          <a:xfrm>
            <a:off x="1" y="10"/>
            <a:ext cx="757444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2471EFA4-35F6-4819-82CB-CA14CDDA542C}"/>
              </a:ext>
            </a:extLst>
          </p:cNvPr>
          <p:cNvSpPr>
            <a:spLocks noGrp="1"/>
          </p:cNvSpPr>
          <p:nvPr>
            <p:ph type="title"/>
          </p:nvPr>
        </p:nvSpPr>
        <p:spPr>
          <a:xfrm>
            <a:off x="541867" y="787400"/>
            <a:ext cx="7145866" cy="778933"/>
          </a:xfrm>
        </p:spPr>
        <p:txBody>
          <a:bodyPr anchor="ctr">
            <a:normAutofit/>
          </a:bodyPr>
          <a:lstStyle/>
          <a:p>
            <a:pPr>
              <a:defRPr/>
            </a:pPr>
            <a:r>
              <a:rPr lang="en-US" sz="3200">
                <a:solidFill>
                  <a:srgbClr val="FEFFFF"/>
                </a:solidFill>
              </a:rPr>
              <a:t>Why Civil Rights Training?</a:t>
            </a:r>
          </a:p>
        </p:txBody>
      </p:sp>
      <p:sp>
        <p:nvSpPr>
          <p:cNvPr id="12291" name="Content Placeholder 2">
            <a:extLst>
              <a:ext uri="{FF2B5EF4-FFF2-40B4-BE49-F238E27FC236}">
                <a16:creationId xmlns:a16="http://schemas.microsoft.com/office/drawing/2014/main" id="{2078EBFB-9108-4D8A-98E9-45F7CEAB7A04}"/>
              </a:ext>
            </a:extLst>
          </p:cNvPr>
          <p:cNvSpPr>
            <a:spLocks noGrp="1"/>
          </p:cNvSpPr>
          <p:nvPr>
            <p:ph idx="1"/>
          </p:nvPr>
        </p:nvSpPr>
        <p:spPr>
          <a:xfrm>
            <a:off x="7860770" y="2017668"/>
            <a:ext cx="3750205" cy="3857816"/>
          </a:xfrm>
        </p:spPr>
        <p:txBody>
          <a:bodyPr>
            <a:normAutofit/>
          </a:bodyPr>
          <a:lstStyle/>
          <a:p>
            <a:pPr marL="0" indent="0">
              <a:buNone/>
            </a:pPr>
            <a:r>
              <a:rPr lang="en-US" altLang="en-US" sz="2400">
                <a:solidFill>
                  <a:schemeClr val="tx1">
                    <a:lumMod val="95000"/>
                    <a:lumOff val="5000"/>
                  </a:schemeClr>
                </a:solidFill>
              </a:rPr>
              <a:t>Civil Rights Training required for all individuals involved in all levels of administration.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3030214-227F-42DB-9282-BBA6AF8D9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0482" name="Rectangle 2">
            <a:extLst>
              <a:ext uri="{FF2B5EF4-FFF2-40B4-BE49-F238E27FC236}">
                <a16:creationId xmlns:a16="http://schemas.microsoft.com/office/drawing/2014/main" id="{779477E1-B633-47EB-B60E-7E0EEB593C75}"/>
              </a:ext>
            </a:extLst>
          </p:cNvPr>
          <p:cNvSpPr>
            <a:spLocks noGrp="1" noChangeArrowheads="1"/>
          </p:cNvSpPr>
          <p:nvPr>
            <p:ph type="title"/>
          </p:nvPr>
        </p:nvSpPr>
        <p:spPr>
          <a:xfrm>
            <a:off x="1433889" y="1059872"/>
            <a:ext cx="3012216" cy="4851349"/>
          </a:xfrm>
        </p:spPr>
        <p:txBody>
          <a:bodyPr>
            <a:normAutofit/>
          </a:bodyPr>
          <a:lstStyle/>
          <a:p>
            <a:pPr>
              <a:defRPr/>
            </a:pPr>
            <a:r>
              <a:rPr lang="en-US">
                <a:cs typeface="Arial" panose="020B0604020202020204" pitchFamily="34" charset="0"/>
              </a:rPr>
              <a:t>Civil Rights Training</a:t>
            </a:r>
          </a:p>
        </p:txBody>
      </p:sp>
      <p:sp>
        <p:nvSpPr>
          <p:cNvPr id="137" name="Freeform 11">
            <a:extLst>
              <a:ext uri="{FF2B5EF4-FFF2-40B4-BE49-F238E27FC236}">
                <a16:creationId xmlns:a16="http://schemas.microsoft.com/office/drawing/2014/main" id="{0D7A9289-BAD1-4A78-979F-A655C886D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1149203"/>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12291" name="Rectangle 3">
            <a:extLst>
              <a:ext uri="{FF2B5EF4-FFF2-40B4-BE49-F238E27FC236}">
                <a16:creationId xmlns:a16="http://schemas.microsoft.com/office/drawing/2014/main" id="{ECDFA292-4E4D-4015-B5E5-B67D72D3D606}"/>
              </a:ext>
            </a:extLst>
          </p:cNvPr>
          <p:cNvSpPr>
            <a:spLocks noGrp="1" noChangeArrowheads="1"/>
          </p:cNvSpPr>
          <p:nvPr>
            <p:ph idx="1"/>
          </p:nvPr>
        </p:nvSpPr>
        <p:spPr>
          <a:xfrm>
            <a:off x="5280368" y="1059872"/>
            <a:ext cx="6224244" cy="5199038"/>
          </a:xfrm>
        </p:spPr>
        <p:txBody>
          <a:bodyPr>
            <a:normAutofit/>
          </a:bodyPr>
          <a:lstStyle/>
          <a:p>
            <a:pPr eaLnBrk="1" hangingPunct="1">
              <a:buFont typeface="Arial" charset="0"/>
              <a:buChar char="•"/>
              <a:defRPr/>
            </a:pPr>
            <a:r>
              <a:rPr lang="en-US" sz="2400"/>
              <a:t>State agencies are responsible for training subrecipient agencies on an annual basis.</a:t>
            </a:r>
          </a:p>
          <a:p>
            <a:pPr eaLnBrk="1" hangingPunct="1">
              <a:buFont typeface="Arial" charset="0"/>
              <a:buChar char="•"/>
              <a:defRPr/>
            </a:pPr>
            <a:r>
              <a:rPr lang="en-US" sz="2400"/>
              <a:t>Subrecipient agencies are responsible for training their local sites, including “frontline staff” who interact with applicants or participants on an annual basis.</a:t>
            </a:r>
          </a:p>
          <a:p>
            <a:pPr eaLnBrk="1" hangingPunct="1">
              <a:buFont typeface="Arial" charset="0"/>
              <a:buChar char="•"/>
              <a:defRPr/>
            </a:pPr>
            <a:r>
              <a:rPr lang="en-US" sz="2400"/>
              <a:t>New employees before participating in Program activities</a:t>
            </a:r>
          </a:p>
        </p:txBody>
      </p:sp>
    </p:spTree>
    <p:extLst>
      <p:ext uri="{BB962C8B-B14F-4D97-AF65-F5344CB8AC3E}">
        <p14:creationId xmlns:p14="http://schemas.microsoft.com/office/powerpoint/2010/main" val="1746603385"/>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BC14F67-744F-4F78-85BA-22135254ABFF}"/>
              </a:ext>
            </a:extLst>
          </p:cNvPr>
          <p:cNvSpPr>
            <a:spLocks noGrp="1" noChangeArrowheads="1"/>
          </p:cNvSpPr>
          <p:nvPr>
            <p:ph type="title"/>
          </p:nvPr>
        </p:nvSpPr>
        <p:spPr>
          <a:xfrm>
            <a:off x="2592926" y="624110"/>
            <a:ext cx="4633466" cy="1280890"/>
          </a:xfrm>
        </p:spPr>
        <p:txBody>
          <a:bodyPr>
            <a:normAutofit/>
          </a:bodyPr>
          <a:lstStyle/>
          <a:p>
            <a:pPr>
              <a:defRPr/>
            </a:pPr>
            <a:r>
              <a:rPr lang="en-US"/>
              <a:t>Applicability</a:t>
            </a:r>
          </a:p>
        </p:txBody>
      </p:sp>
      <p:sp>
        <p:nvSpPr>
          <p:cNvPr id="32771" name="Rectangle 3">
            <a:extLst>
              <a:ext uri="{FF2B5EF4-FFF2-40B4-BE49-F238E27FC236}">
                <a16:creationId xmlns:a16="http://schemas.microsoft.com/office/drawing/2014/main" id="{035EB3D4-4B80-47A5-B416-BDA2E1402A13}"/>
              </a:ext>
            </a:extLst>
          </p:cNvPr>
          <p:cNvSpPr>
            <a:spLocks noGrp="1"/>
          </p:cNvSpPr>
          <p:nvPr>
            <p:ph idx="1"/>
          </p:nvPr>
        </p:nvSpPr>
        <p:spPr>
          <a:xfrm>
            <a:off x="2502715" y="1493622"/>
            <a:ext cx="4637179" cy="3870755"/>
          </a:xfrm>
        </p:spPr>
        <p:txBody>
          <a:bodyPr>
            <a:normAutofit/>
          </a:bodyPr>
          <a:lstStyle/>
          <a:p>
            <a:pPr eaLnBrk="1" hangingPunct="1">
              <a:buClr>
                <a:schemeClr val="tx1"/>
              </a:buClr>
              <a:buFont typeface="Wingdings" panose="05000000000000000000" pitchFamily="2" charset="2"/>
              <a:buNone/>
            </a:pPr>
            <a:r>
              <a:rPr lang="en-US" altLang="en-US" sz="2400"/>
              <a:t>Food and Nutrition (FNS) Instruction 113-1 is applicable to all programs and activities of a recipient of Federal financial assistance, regardless of those programs and activities being Federally-funded in part or whole.</a:t>
            </a:r>
          </a:p>
          <a:p>
            <a:pPr eaLnBrk="1" hangingPunct="1">
              <a:buFont typeface="Wingdings" panose="05000000000000000000" pitchFamily="2" charset="2"/>
              <a:buNone/>
            </a:pPr>
            <a:endParaRPr lang="en-US" altLang="en-US"/>
          </a:p>
        </p:txBody>
      </p:sp>
      <p:pic>
        <p:nvPicPr>
          <p:cNvPr id="32772" name="Picture 2">
            <a:extLst>
              <a:ext uri="{FF2B5EF4-FFF2-40B4-BE49-F238E27FC236}">
                <a16:creationId xmlns:a16="http://schemas.microsoft.com/office/drawing/2014/main" id="{BC35D638-6D8B-4849-B21C-F4D16B76396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56410" y="751809"/>
            <a:ext cx="4001315" cy="50476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a:extLst>
              <a:ext uri="{FF2B5EF4-FFF2-40B4-BE49-F238E27FC236}">
                <a16:creationId xmlns:a16="http://schemas.microsoft.com/office/drawing/2014/main" id="{1840DAAC-730F-441A-A175-5878B92A9E57}"/>
              </a:ext>
            </a:extLst>
          </p:cNvPr>
          <p:cNvSpPr txBox="1">
            <a:spLocks noChangeArrowheads="1"/>
          </p:cNvSpPr>
          <p:nvPr/>
        </p:nvSpPr>
        <p:spPr bwMode="auto">
          <a:xfrm>
            <a:off x="1827077" y="6033834"/>
            <a:ext cx="107986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defTabSz="457200">
              <a:defRPr/>
            </a:pPr>
            <a:r>
              <a:rPr lang="en-US" altLang="en-US" sz="2000">
                <a:solidFill>
                  <a:srgbClr val="002060"/>
                </a:solidFill>
              </a:rPr>
              <a:t>https://fns-prod.azureedge.us/sites/default/files/resource-files/FNS-113-1.pdf</a:t>
            </a:r>
            <a:endParaRPr kumimoji="0" lang="en-US" altLang="en-US" sz="20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 name="Rectangle 199">
            <a:extLst>
              <a:ext uri="{FF2B5EF4-FFF2-40B4-BE49-F238E27FC236}">
                <a16:creationId xmlns:a16="http://schemas.microsoft.com/office/drawing/2014/main" id="{66AFD431-09B7-42CA-BF39-9FE5DBE5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solidFill>
            <a:schemeClr val="tx2"/>
          </a:solidFill>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grpSp>
        <p:nvGrpSpPr>
          <p:cNvPr id="202" name="Group 201">
            <a:extLst>
              <a:ext uri="{FF2B5EF4-FFF2-40B4-BE49-F238E27FC236}">
                <a16:creationId xmlns:a16="http://schemas.microsoft.com/office/drawing/2014/main" id="{9711C96E-3D2D-48C8-AAB9-C1CB02D1D5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tx2">
              <a:lumMod val="90000"/>
            </a:schemeClr>
          </a:solidFill>
        </p:grpSpPr>
        <p:sp>
          <p:nvSpPr>
            <p:cNvPr id="203" name="Freeform 11">
              <a:extLst>
                <a:ext uri="{FF2B5EF4-FFF2-40B4-BE49-F238E27FC236}">
                  <a16:creationId xmlns:a16="http://schemas.microsoft.com/office/drawing/2014/main" id="{0D18AF42-7CD5-4754-91D4-1BE53B5D1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04" name="Freeform 12">
              <a:extLst>
                <a:ext uri="{FF2B5EF4-FFF2-40B4-BE49-F238E27FC236}">
                  <a16:creationId xmlns:a16="http://schemas.microsoft.com/office/drawing/2014/main" id="{A28C8F1A-9407-4D67-8250-D8923BC6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05" name="Freeform 13">
              <a:extLst>
                <a:ext uri="{FF2B5EF4-FFF2-40B4-BE49-F238E27FC236}">
                  <a16:creationId xmlns:a16="http://schemas.microsoft.com/office/drawing/2014/main" id="{5CE0A2B0-F7F1-442C-A287-CD6F729E2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06" name="Freeform 14">
              <a:extLst>
                <a:ext uri="{FF2B5EF4-FFF2-40B4-BE49-F238E27FC236}">
                  <a16:creationId xmlns:a16="http://schemas.microsoft.com/office/drawing/2014/main" id="{9E69CFA3-AE12-4EAF-A3A1-564BEEFEF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07" name="Freeform 15">
              <a:extLst>
                <a:ext uri="{FF2B5EF4-FFF2-40B4-BE49-F238E27FC236}">
                  <a16:creationId xmlns:a16="http://schemas.microsoft.com/office/drawing/2014/main" id="{ECB64037-2AE8-4CA9-AD8E-7ACC8618F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8" name="Freeform 16">
              <a:extLst>
                <a:ext uri="{FF2B5EF4-FFF2-40B4-BE49-F238E27FC236}">
                  <a16:creationId xmlns:a16="http://schemas.microsoft.com/office/drawing/2014/main" id="{8D319B10-EE8E-453F-A137-D7EEFA20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09" name="Freeform 17">
              <a:extLst>
                <a:ext uri="{FF2B5EF4-FFF2-40B4-BE49-F238E27FC236}">
                  <a16:creationId xmlns:a16="http://schemas.microsoft.com/office/drawing/2014/main" id="{3283F486-509C-4A42-8EED-794A991D2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10" name="Freeform 18">
              <a:extLst>
                <a:ext uri="{FF2B5EF4-FFF2-40B4-BE49-F238E27FC236}">
                  <a16:creationId xmlns:a16="http://schemas.microsoft.com/office/drawing/2014/main" id="{EBBFBB12-E756-4386-9C17-CA574383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11" name="Freeform 19">
              <a:extLst>
                <a:ext uri="{FF2B5EF4-FFF2-40B4-BE49-F238E27FC236}">
                  <a16:creationId xmlns:a16="http://schemas.microsoft.com/office/drawing/2014/main" id="{7ADD0E7E-F4A6-4B3F-8A2F-BCBFAFBA23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12" name="Freeform 20">
              <a:extLst>
                <a:ext uri="{FF2B5EF4-FFF2-40B4-BE49-F238E27FC236}">
                  <a16:creationId xmlns:a16="http://schemas.microsoft.com/office/drawing/2014/main" id="{C19FCFB7-5E71-4197-8EC7-2ACB6DB02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13" name="Freeform 21">
              <a:extLst>
                <a:ext uri="{FF2B5EF4-FFF2-40B4-BE49-F238E27FC236}">
                  <a16:creationId xmlns:a16="http://schemas.microsoft.com/office/drawing/2014/main" id="{EAA533FE-4903-48DD-A921-421A9C44A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14" name="Freeform 22">
              <a:extLst>
                <a:ext uri="{FF2B5EF4-FFF2-40B4-BE49-F238E27FC236}">
                  <a16:creationId xmlns:a16="http://schemas.microsoft.com/office/drawing/2014/main" id="{54CC5D8E-0D6C-4021-B84E-5D6182C0E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14338" name="Rectangle 2">
            <a:extLst>
              <a:ext uri="{FF2B5EF4-FFF2-40B4-BE49-F238E27FC236}">
                <a16:creationId xmlns:a16="http://schemas.microsoft.com/office/drawing/2014/main" id="{5760AC54-66A9-4070-BD62-EF099D1F8050}"/>
              </a:ext>
            </a:extLst>
          </p:cNvPr>
          <p:cNvSpPr>
            <a:spLocks noGrp="1" noChangeArrowheads="1"/>
          </p:cNvSpPr>
          <p:nvPr>
            <p:ph type="title"/>
          </p:nvPr>
        </p:nvSpPr>
        <p:spPr>
          <a:xfrm>
            <a:off x="7822109" y="993022"/>
            <a:ext cx="3662939" cy="4568264"/>
          </a:xfrm>
        </p:spPr>
        <p:txBody>
          <a:bodyPr anchor="ctr">
            <a:normAutofit/>
          </a:bodyPr>
          <a:lstStyle/>
          <a:p>
            <a:pPr>
              <a:defRPr/>
            </a:pPr>
            <a:r>
              <a:rPr lang="en-US">
                <a:solidFill>
                  <a:schemeClr val="bg1">
                    <a:lumMod val="95000"/>
                    <a:lumOff val="5000"/>
                  </a:schemeClr>
                </a:solidFill>
              </a:rPr>
              <a:t>Assurances</a:t>
            </a:r>
          </a:p>
        </p:txBody>
      </p:sp>
      <p:sp>
        <p:nvSpPr>
          <p:cNvPr id="216" name="Freeform 6">
            <a:extLst>
              <a:ext uri="{FF2B5EF4-FFF2-40B4-BE49-F238E27FC236}">
                <a16:creationId xmlns:a16="http://schemas.microsoft.com/office/drawing/2014/main" id="{E7D63BAB-D0DB-4F66-92F9-4D2E0A2E5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8"/>
            <a:ext cx="7560245" cy="5571066"/>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p>
      <p:sp>
        <p:nvSpPr>
          <p:cNvPr id="40963" name="Rectangle 3">
            <a:extLst>
              <a:ext uri="{FF2B5EF4-FFF2-40B4-BE49-F238E27FC236}">
                <a16:creationId xmlns:a16="http://schemas.microsoft.com/office/drawing/2014/main" id="{74680CB0-784A-403C-AF54-FC9E2C87D275}"/>
              </a:ext>
            </a:extLst>
          </p:cNvPr>
          <p:cNvSpPr>
            <a:spLocks noGrp="1"/>
          </p:cNvSpPr>
          <p:nvPr>
            <p:ph idx="1"/>
          </p:nvPr>
        </p:nvSpPr>
        <p:spPr>
          <a:xfrm>
            <a:off x="637310" y="1286934"/>
            <a:ext cx="5292436" cy="4284134"/>
          </a:xfrm>
        </p:spPr>
        <p:txBody>
          <a:bodyPr anchor="ctr">
            <a:normAutofit/>
          </a:bodyPr>
          <a:lstStyle/>
          <a:p>
            <a:pPr>
              <a:buClr>
                <a:schemeClr val="tx1"/>
              </a:buClr>
            </a:pPr>
            <a:r>
              <a:rPr lang="en-US"/>
              <a:t>A Civil Rights Assurance must be incorporated in all agreements between State and local agencies and their subrecipients. </a:t>
            </a:r>
          </a:p>
          <a:p>
            <a:pPr>
              <a:buClr>
                <a:schemeClr val="tx1"/>
              </a:buClr>
            </a:pPr>
            <a:r>
              <a:rPr lang="en-US"/>
              <a:t>See FNS Instruction 113-1, Appendix B and form FNS-74 for Program-specific assurance language</a:t>
            </a:r>
            <a:endParaRPr lang="en-US" altLang="en-US">
              <a:solidFill>
                <a:srgbClr val="FFFFFF"/>
              </a:solidFill>
            </a:endParaRPr>
          </a:p>
        </p:txBody>
      </p:sp>
    </p:spTree>
    <p:extLst>
      <p:ext uri="{BB962C8B-B14F-4D97-AF65-F5344CB8AC3E}">
        <p14:creationId xmlns:p14="http://schemas.microsoft.com/office/powerpoint/2010/main" val="192717186"/>
      </p:ext>
    </p:extLst>
  </p:cSld>
  <p:clrMapOvr>
    <a:overrideClrMapping bg1="dk1" tx1="lt1" bg2="dk2" tx2="lt2" accent1="accent1" accent2="accent2" accent3="accent3" accent4="accent4" accent5="accent5" accent6="accent6" hlink="hlink" folHlink="folHlink"/>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36" name="Group 135">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7"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8"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9"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0"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1"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2"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3"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4"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45"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46"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47"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48"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50" name="Group 149">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151"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2"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3"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54"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5"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56"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57"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58"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59"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60"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1"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2"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64" name="Rectangle 163">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6" name="Freeform 11">
            <a:extLst>
              <a:ext uri="{FF2B5EF4-FFF2-40B4-BE49-F238E27FC236}">
                <a16:creationId xmlns:a16="http://schemas.microsoft.com/office/drawing/2014/main" id="{179DBEAA-367B-4941-8368-15EBD551F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68" name="Rectangle 167">
            <a:extLst>
              <a:ext uri="{FF2B5EF4-FFF2-40B4-BE49-F238E27FC236}">
                <a16:creationId xmlns:a16="http://schemas.microsoft.com/office/drawing/2014/main" id="{CD306B45-25EE-434D-ABA9-A27B79320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42690" name="Rectangle 2">
            <a:extLst>
              <a:ext uri="{FF2B5EF4-FFF2-40B4-BE49-F238E27FC236}">
                <a16:creationId xmlns:a16="http://schemas.microsoft.com/office/drawing/2014/main" id="{6A9B1E5B-9132-4BC3-9375-DC502ED43F45}"/>
              </a:ext>
            </a:extLst>
          </p:cNvPr>
          <p:cNvSpPr>
            <a:spLocks noGrp="1" noChangeArrowheads="1"/>
          </p:cNvSpPr>
          <p:nvPr>
            <p:ph type="title"/>
          </p:nvPr>
        </p:nvSpPr>
        <p:spPr>
          <a:xfrm>
            <a:off x="1046019" y="942108"/>
            <a:ext cx="3256550" cy="4969113"/>
          </a:xfrm>
        </p:spPr>
        <p:txBody>
          <a:bodyPr vert="horz" lIns="91440" tIns="45720" rIns="91440" bIns="45720" rtlCol="0" anchor="ctr">
            <a:normAutofit/>
          </a:bodyPr>
          <a:lstStyle/>
          <a:p>
            <a:pPr>
              <a:defRPr/>
            </a:pPr>
            <a:r>
              <a:rPr lang="en-US">
                <a:solidFill>
                  <a:schemeClr val="tx2">
                    <a:lumMod val="75000"/>
                  </a:schemeClr>
                </a:solidFill>
              </a:rPr>
              <a:t>Legal Authorities - Civil Rights</a:t>
            </a:r>
            <a:endParaRPr lang="en-US" b="1">
              <a:solidFill>
                <a:schemeClr val="tx2">
                  <a:lumMod val="75000"/>
                </a:schemeClr>
              </a:solidFill>
            </a:endParaRPr>
          </a:p>
        </p:txBody>
      </p:sp>
      <p:sp>
        <p:nvSpPr>
          <p:cNvPr id="170" name="Rectangle 169">
            <a:extLst>
              <a:ext uri="{FF2B5EF4-FFF2-40B4-BE49-F238E27FC236}">
                <a16:creationId xmlns:a16="http://schemas.microsoft.com/office/drawing/2014/main" id="{0A42F85E-4939-431E-8B4A-EC07C8E0A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72" name="Straight Connector 171">
            <a:extLst>
              <a:ext uri="{FF2B5EF4-FFF2-40B4-BE49-F238E27FC236}">
                <a16:creationId xmlns:a16="http://schemas.microsoft.com/office/drawing/2014/main" id="{27EBB3F9-D6F7-4F6A-8843-9FEBA15E49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74" name="Group 173">
            <a:extLst>
              <a:ext uri="{FF2B5EF4-FFF2-40B4-BE49-F238E27FC236}">
                <a16:creationId xmlns:a16="http://schemas.microsoft.com/office/drawing/2014/main" id="{5D2B17EF-74EB-4C33-B2E2-8E727B2E7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175" name="Freeform 11">
              <a:extLst>
                <a:ext uri="{FF2B5EF4-FFF2-40B4-BE49-F238E27FC236}">
                  <a16:creationId xmlns:a16="http://schemas.microsoft.com/office/drawing/2014/main" id="{0A5F1F8A-3206-4B86-883F-65E98BB6E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76" name="Freeform 12">
              <a:extLst>
                <a:ext uri="{FF2B5EF4-FFF2-40B4-BE49-F238E27FC236}">
                  <a16:creationId xmlns:a16="http://schemas.microsoft.com/office/drawing/2014/main" id="{6935F8C7-CC88-4243-9786-F3CDBF04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7" name="Freeform 13">
              <a:extLst>
                <a:ext uri="{FF2B5EF4-FFF2-40B4-BE49-F238E27FC236}">
                  <a16:creationId xmlns:a16="http://schemas.microsoft.com/office/drawing/2014/main" id="{9AF7BAD9-71B3-40D8-A089-EFF7FE67B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78" name="Freeform 14">
              <a:extLst>
                <a:ext uri="{FF2B5EF4-FFF2-40B4-BE49-F238E27FC236}">
                  <a16:creationId xmlns:a16="http://schemas.microsoft.com/office/drawing/2014/main" id="{6467094F-AEF0-4D3B-BB76-8B3C1F08B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79" name="Freeform 15">
              <a:extLst>
                <a:ext uri="{FF2B5EF4-FFF2-40B4-BE49-F238E27FC236}">
                  <a16:creationId xmlns:a16="http://schemas.microsoft.com/office/drawing/2014/main" id="{36F56AF9-DEF1-44E7-BF42-6AAC1AA9D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80" name="Freeform 16">
              <a:extLst>
                <a:ext uri="{FF2B5EF4-FFF2-40B4-BE49-F238E27FC236}">
                  <a16:creationId xmlns:a16="http://schemas.microsoft.com/office/drawing/2014/main" id="{A43EBE71-20BA-4A40-A513-516678089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81" name="Freeform 17">
              <a:extLst>
                <a:ext uri="{FF2B5EF4-FFF2-40B4-BE49-F238E27FC236}">
                  <a16:creationId xmlns:a16="http://schemas.microsoft.com/office/drawing/2014/main" id="{1DB39648-7B38-4D0B-93C5-048EC4A45C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82" name="Freeform 18">
              <a:extLst>
                <a:ext uri="{FF2B5EF4-FFF2-40B4-BE49-F238E27FC236}">
                  <a16:creationId xmlns:a16="http://schemas.microsoft.com/office/drawing/2014/main" id="{8DD2661F-DE5F-45EA-B30B-7C6589638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83" name="Freeform 19">
              <a:extLst>
                <a:ext uri="{FF2B5EF4-FFF2-40B4-BE49-F238E27FC236}">
                  <a16:creationId xmlns:a16="http://schemas.microsoft.com/office/drawing/2014/main" id="{ABF0A0E5-E68E-4183-A913-228692FD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184" name="Freeform 20">
              <a:extLst>
                <a:ext uri="{FF2B5EF4-FFF2-40B4-BE49-F238E27FC236}">
                  <a16:creationId xmlns:a16="http://schemas.microsoft.com/office/drawing/2014/main" id="{615D8F55-8ACD-4EFE-A832-06E785479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185" name="Freeform 21">
              <a:extLst>
                <a:ext uri="{FF2B5EF4-FFF2-40B4-BE49-F238E27FC236}">
                  <a16:creationId xmlns:a16="http://schemas.microsoft.com/office/drawing/2014/main" id="{0FDF4201-8CEC-474B-A6B1-88039B704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186" name="Freeform 22">
              <a:extLst>
                <a:ext uri="{FF2B5EF4-FFF2-40B4-BE49-F238E27FC236}">
                  <a16:creationId xmlns:a16="http://schemas.microsoft.com/office/drawing/2014/main" id="{0F60AEA4-B25F-417E-93FC-59686DFBE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242691" name="Rectangle 3">
            <a:extLst>
              <a:ext uri="{FF2B5EF4-FFF2-40B4-BE49-F238E27FC236}">
                <a16:creationId xmlns:a16="http://schemas.microsoft.com/office/drawing/2014/main" id="{4E19CA91-A83D-4BE0-BB11-A2AAF2796501}"/>
              </a:ext>
            </a:extLst>
          </p:cNvPr>
          <p:cNvSpPr>
            <a:spLocks noGrp="1" noChangeArrowheads="1"/>
          </p:cNvSpPr>
          <p:nvPr>
            <p:ph type="body" sz="half" idx="1"/>
          </p:nvPr>
        </p:nvSpPr>
        <p:spPr>
          <a:xfrm>
            <a:off x="5049062" y="942108"/>
            <a:ext cx="6455549" cy="4969114"/>
          </a:xfrm>
        </p:spPr>
        <p:txBody>
          <a:bodyPr vert="horz" lIns="91440" tIns="45720" rIns="91440" bIns="45720" rtlCol="0" anchor="ctr">
            <a:normAutofit/>
          </a:bodyPr>
          <a:lstStyle/>
          <a:p>
            <a:pPr marL="0" indent="0">
              <a:defRPr/>
            </a:pPr>
            <a:r>
              <a:rPr lang="en-US" sz="2400">
                <a:solidFill>
                  <a:schemeClr val="tx2">
                    <a:lumMod val="75000"/>
                  </a:schemeClr>
                </a:solidFill>
              </a:rPr>
              <a:t>Title VI of the Civil Rights Act of 1964 </a:t>
            </a:r>
          </a:p>
          <a:p>
            <a:pPr marL="0" indent="0">
              <a:buNone/>
              <a:defRPr/>
            </a:pPr>
            <a:r>
              <a:rPr lang="en-US" sz="2000">
                <a:solidFill>
                  <a:srgbClr val="FF0000"/>
                </a:solidFill>
              </a:rPr>
              <a:t>• Race, Color, and National Origin</a:t>
            </a:r>
          </a:p>
          <a:p>
            <a:pPr marL="0" indent="0">
              <a:defRPr/>
            </a:pPr>
            <a:r>
              <a:rPr lang="en-US" sz="2400">
                <a:solidFill>
                  <a:schemeClr val="tx2">
                    <a:lumMod val="75000"/>
                  </a:schemeClr>
                </a:solidFill>
              </a:rPr>
              <a:t>Civil Rights Restoration Act of 1987 </a:t>
            </a:r>
          </a:p>
          <a:p>
            <a:pPr marL="0" indent="0">
              <a:buNone/>
              <a:defRPr/>
            </a:pPr>
            <a:r>
              <a:rPr lang="en-US" sz="2400">
                <a:solidFill>
                  <a:schemeClr val="tx2">
                    <a:lumMod val="75000"/>
                  </a:schemeClr>
                </a:solidFill>
              </a:rPr>
              <a:t>• </a:t>
            </a:r>
            <a:r>
              <a:rPr lang="en-US" sz="2000">
                <a:solidFill>
                  <a:srgbClr val="FF0000"/>
                </a:solidFill>
              </a:rPr>
              <a:t>Clarifies the scope of the Civil Rights Act of 1964</a:t>
            </a:r>
          </a:p>
          <a:p>
            <a:pPr marL="0" indent="0">
              <a:defRPr/>
            </a:pPr>
            <a:r>
              <a:rPr lang="en-US" sz="2400">
                <a:solidFill>
                  <a:schemeClr val="tx2">
                    <a:lumMod val="75000"/>
                  </a:schemeClr>
                </a:solidFill>
              </a:rPr>
              <a:t>Section 504 of the Rehabilitation Act of 1973 &amp; Americans w/Disabilities Act of 1990 (ADA); ADA Amendments Act of 2008. </a:t>
            </a:r>
          </a:p>
          <a:p>
            <a:pPr marL="0" indent="0">
              <a:buNone/>
              <a:defRPr/>
            </a:pPr>
            <a:r>
              <a:rPr lang="en-US" sz="2000">
                <a:solidFill>
                  <a:srgbClr val="FF0000"/>
                </a:solidFill>
              </a:rPr>
              <a:t>• Disability</a:t>
            </a:r>
          </a:p>
          <a:p>
            <a:pPr marL="182880" indent="-182880">
              <a:defRPr/>
            </a:pPr>
            <a:endParaRPr lang="en-US">
              <a:solidFill>
                <a:schemeClr val="tx2">
                  <a:lumMod val="75000"/>
                </a:schemeClr>
              </a:solidFill>
            </a:endParaRP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246801" name="Group 198">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00"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01"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02"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03"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04"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05"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06"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7"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8"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9"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0"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1"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6802" name="Group 212">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14"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15"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16"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17"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18"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19"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20"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21"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22"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23"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24"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5"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46803" name="Rectangle 226">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46804" name="Freeform 11">
            <a:extLst>
              <a:ext uri="{FF2B5EF4-FFF2-40B4-BE49-F238E27FC236}">
                <a16:creationId xmlns:a16="http://schemas.microsoft.com/office/drawing/2014/main" id="{664D6319-AE80-458F-A2C6-1F035126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246805" name="Rectangle 230">
            <a:extLst>
              <a:ext uri="{FF2B5EF4-FFF2-40B4-BE49-F238E27FC236}">
                <a16:creationId xmlns:a16="http://schemas.microsoft.com/office/drawing/2014/main" id="{5F305C72-8769-4E0F-B31D-F4B1C9DC9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46806" name="Group 232">
            <a:extLst>
              <a:ext uri="{FF2B5EF4-FFF2-40B4-BE49-F238E27FC236}">
                <a16:creationId xmlns:a16="http://schemas.microsoft.com/office/drawing/2014/main" id="{72583CFC-05A3-4743-9A2E-7C2095B8D4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234" name="Freeform 11">
              <a:extLst>
                <a:ext uri="{FF2B5EF4-FFF2-40B4-BE49-F238E27FC236}">
                  <a16:creationId xmlns:a16="http://schemas.microsoft.com/office/drawing/2014/main" id="{9A751892-92F2-4CB4-BCAB-6D0AAF8F1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46807" name="Freeform 12">
              <a:extLst>
                <a:ext uri="{FF2B5EF4-FFF2-40B4-BE49-F238E27FC236}">
                  <a16:creationId xmlns:a16="http://schemas.microsoft.com/office/drawing/2014/main" id="{5934046E-4D7C-4AA6-8633-29944553F1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36" name="Freeform 13">
              <a:extLst>
                <a:ext uri="{FF2B5EF4-FFF2-40B4-BE49-F238E27FC236}">
                  <a16:creationId xmlns:a16="http://schemas.microsoft.com/office/drawing/2014/main" id="{421462AB-19D6-42DB-A850-F35B82C7B8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37" name="Freeform 14">
              <a:extLst>
                <a:ext uri="{FF2B5EF4-FFF2-40B4-BE49-F238E27FC236}">
                  <a16:creationId xmlns:a16="http://schemas.microsoft.com/office/drawing/2014/main" id="{208D8C07-9637-45D3-9E40-7C5C40077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38" name="Freeform 15">
              <a:extLst>
                <a:ext uri="{FF2B5EF4-FFF2-40B4-BE49-F238E27FC236}">
                  <a16:creationId xmlns:a16="http://schemas.microsoft.com/office/drawing/2014/main" id="{883C90A1-D75A-4818-9F01-B4BF19D74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39" name="Freeform 16">
              <a:extLst>
                <a:ext uri="{FF2B5EF4-FFF2-40B4-BE49-F238E27FC236}">
                  <a16:creationId xmlns:a16="http://schemas.microsoft.com/office/drawing/2014/main" id="{8808F87B-C4B8-4084-BD89-E41A1A44E7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40" name="Freeform 17">
              <a:extLst>
                <a:ext uri="{FF2B5EF4-FFF2-40B4-BE49-F238E27FC236}">
                  <a16:creationId xmlns:a16="http://schemas.microsoft.com/office/drawing/2014/main" id="{E7FC0B23-1372-4455-98CE-E0FC7FF99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41" name="Freeform 18">
              <a:extLst>
                <a:ext uri="{FF2B5EF4-FFF2-40B4-BE49-F238E27FC236}">
                  <a16:creationId xmlns:a16="http://schemas.microsoft.com/office/drawing/2014/main" id="{D14B79DD-45AC-487C-B361-0312B3C85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42" name="Freeform 19">
              <a:extLst>
                <a:ext uri="{FF2B5EF4-FFF2-40B4-BE49-F238E27FC236}">
                  <a16:creationId xmlns:a16="http://schemas.microsoft.com/office/drawing/2014/main" id="{CDA09C7F-7AF3-4B6C-BC42-92780A682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43" name="Freeform 20">
              <a:extLst>
                <a:ext uri="{FF2B5EF4-FFF2-40B4-BE49-F238E27FC236}">
                  <a16:creationId xmlns:a16="http://schemas.microsoft.com/office/drawing/2014/main" id="{FF7EBDD4-71BF-4FAF-B00B-444F9AE20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44" name="Freeform 21">
              <a:extLst>
                <a:ext uri="{FF2B5EF4-FFF2-40B4-BE49-F238E27FC236}">
                  <a16:creationId xmlns:a16="http://schemas.microsoft.com/office/drawing/2014/main" id="{AF5E4290-F8B0-440E-A418-613A1552D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45" name="Freeform 22">
              <a:extLst>
                <a:ext uri="{FF2B5EF4-FFF2-40B4-BE49-F238E27FC236}">
                  <a16:creationId xmlns:a16="http://schemas.microsoft.com/office/drawing/2014/main" id="{FF0BF04A-FCC8-42BF-AD17-10F0ACB44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6808" name="Group 246">
            <a:extLst>
              <a:ext uri="{FF2B5EF4-FFF2-40B4-BE49-F238E27FC236}">
                <a16:creationId xmlns:a16="http://schemas.microsoft.com/office/drawing/2014/main" id="{506F0A57-55BB-457C-9C8C-3DEE71009A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248" name="Freeform 27">
              <a:extLst>
                <a:ext uri="{FF2B5EF4-FFF2-40B4-BE49-F238E27FC236}">
                  <a16:creationId xmlns:a16="http://schemas.microsoft.com/office/drawing/2014/main" id="{60DB408E-A426-4658-B39D-0BBF09463E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9" name="Freeform 28">
              <a:extLst>
                <a:ext uri="{FF2B5EF4-FFF2-40B4-BE49-F238E27FC236}">
                  <a16:creationId xmlns:a16="http://schemas.microsoft.com/office/drawing/2014/main" id="{BEFFABCA-CAA4-45E4-A7D4-DB3D2C864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0" name="Freeform 29">
              <a:extLst>
                <a:ext uri="{FF2B5EF4-FFF2-40B4-BE49-F238E27FC236}">
                  <a16:creationId xmlns:a16="http://schemas.microsoft.com/office/drawing/2014/main" id="{99494AF8-97E4-4473-AA6E-B4AB127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51" name="Freeform 30">
              <a:extLst>
                <a:ext uri="{FF2B5EF4-FFF2-40B4-BE49-F238E27FC236}">
                  <a16:creationId xmlns:a16="http://schemas.microsoft.com/office/drawing/2014/main" id="{D05C67DC-0E54-4C69-90BE-8374C7E97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52" name="Freeform 31">
              <a:extLst>
                <a:ext uri="{FF2B5EF4-FFF2-40B4-BE49-F238E27FC236}">
                  <a16:creationId xmlns:a16="http://schemas.microsoft.com/office/drawing/2014/main" id="{B2B38B94-E895-4324-B699-EEF28E052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53" name="Freeform 32">
              <a:extLst>
                <a:ext uri="{FF2B5EF4-FFF2-40B4-BE49-F238E27FC236}">
                  <a16:creationId xmlns:a16="http://schemas.microsoft.com/office/drawing/2014/main" id="{41E77CC3-723C-4C87-A1BA-D8E35B801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54" name="Freeform 33">
              <a:extLst>
                <a:ext uri="{FF2B5EF4-FFF2-40B4-BE49-F238E27FC236}">
                  <a16:creationId xmlns:a16="http://schemas.microsoft.com/office/drawing/2014/main" id="{CC5757E8-4CBE-4EA3-98AF-96361C9183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55" name="Freeform 34">
              <a:extLst>
                <a:ext uri="{FF2B5EF4-FFF2-40B4-BE49-F238E27FC236}">
                  <a16:creationId xmlns:a16="http://schemas.microsoft.com/office/drawing/2014/main" id="{51E4772B-9FB7-4AC7-B352-C44489167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0" name="Freeform 35">
              <a:extLst>
                <a:ext uri="{FF2B5EF4-FFF2-40B4-BE49-F238E27FC236}">
                  <a16:creationId xmlns:a16="http://schemas.microsoft.com/office/drawing/2014/main" id="{7F853444-696F-4B42-8C91-1F6EDD53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1" name="Freeform 36">
              <a:extLst>
                <a:ext uri="{FF2B5EF4-FFF2-40B4-BE49-F238E27FC236}">
                  <a16:creationId xmlns:a16="http://schemas.microsoft.com/office/drawing/2014/main" id="{CD1A3085-30B0-496B-B9D3-55280769A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22" name="Freeform 37">
              <a:extLst>
                <a:ext uri="{FF2B5EF4-FFF2-40B4-BE49-F238E27FC236}">
                  <a16:creationId xmlns:a16="http://schemas.microsoft.com/office/drawing/2014/main" id="{1B2519D7-F51F-4583-9B50-41B493C14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23" name="Freeform 38">
              <a:extLst>
                <a:ext uri="{FF2B5EF4-FFF2-40B4-BE49-F238E27FC236}">
                  <a16:creationId xmlns:a16="http://schemas.microsoft.com/office/drawing/2014/main" id="{6E1141E0-4F4D-4B40-BDB5-B2DD0FAEB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46786" name="Rectangle 2">
            <a:extLst>
              <a:ext uri="{FF2B5EF4-FFF2-40B4-BE49-F238E27FC236}">
                <a16:creationId xmlns:a16="http://schemas.microsoft.com/office/drawing/2014/main" id="{8D58EDA2-A4EF-4650-9DC7-33F6B30DA6B1}"/>
              </a:ext>
            </a:extLst>
          </p:cNvPr>
          <p:cNvSpPr>
            <a:spLocks noGrp="1" noChangeArrowheads="1"/>
          </p:cNvSpPr>
          <p:nvPr>
            <p:ph type="title"/>
          </p:nvPr>
        </p:nvSpPr>
        <p:spPr>
          <a:xfrm>
            <a:off x="6483096" y="624110"/>
            <a:ext cx="5021516" cy="1280890"/>
          </a:xfrm>
        </p:spPr>
        <p:txBody>
          <a:bodyPr vert="horz" lIns="91440" tIns="45720" rIns="91440" bIns="45720" rtlCol="0" anchor="t">
            <a:normAutofit/>
          </a:bodyPr>
          <a:lstStyle/>
          <a:p>
            <a:pPr>
              <a:defRPr/>
            </a:pPr>
            <a:r>
              <a:rPr lang="en-US"/>
              <a:t>Legal Authorities – Civil Rights</a:t>
            </a:r>
          </a:p>
        </p:txBody>
      </p:sp>
      <p:sp>
        <p:nvSpPr>
          <p:cNvPr id="246809" name="Rectangle 323">
            <a:extLst>
              <a:ext uri="{FF2B5EF4-FFF2-40B4-BE49-F238E27FC236}">
                <a16:creationId xmlns:a16="http://schemas.microsoft.com/office/drawing/2014/main" id="{C5E0C91A-3F1D-43D7-9AB4-5D0A17D5C4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46810" name="Freeform 11">
            <a:extLst>
              <a:ext uri="{FF2B5EF4-FFF2-40B4-BE49-F238E27FC236}">
                <a16:creationId xmlns:a16="http://schemas.microsoft.com/office/drawing/2014/main" id="{3A6C27A1-A438-4EC6-93BF-EC26F29BB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3" name="Picture 2" descr="A person posing for a photo&#10;&#10;Description generated with very high confidence">
            <a:extLst>
              <a:ext uri="{FF2B5EF4-FFF2-40B4-BE49-F238E27FC236}">
                <a16:creationId xmlns:a16="http://schemas.microsoft.com/office/drawing/2014/main" id="{039E8887-4C28-4310-888C-3F20F7FD9E33}"/>
              </a:ext>
            </a:extLst>
          </p:cNvPr>
          <p:cNvPicPr>
            <a:picLocks noChangeAspect="1"/>
          </p:cNvPicPr>
          <p:nvPr/>
        </p:nvPicPr>
        <p:blipFill rotWithShape="1">
          <a:blip r:embed="rId3"/>
          <a:srcRect l="38618" r="37960" b="1"/>
          <a:stretch/>
        </p:blipFill>
        <p:spPr>
          <a:xfrm>
            <a:off x="-1554" y="1731"/>
            <a:ext cx="4655850" cy="6858000"/>
          </a:xfrm>
          <a:prstGeom prst="rect">
            <a:avLst/>
          </a:prstGeom>
        </p:spPr>
      </p:pic>
      <p:sp>
        <p:nvSpPr>
          <p:cNvPr id="22531" name="Rectangle 3">
            <a:extLst>
              <a:ext uri="{FF2B5EF4-FFF2-40B4-BE49-F238E27FC236}">
                <a16:creationId xmlns:a16="http://schemas.microsoft.com/office/drawing/2014/main" id="{3F68DC90-0D0B-479B-8EE7-D14BCE197A35}"/>
              </a:ext>
            </a:extLst>
          </p:cNvPr>
          <p:cNvSpPr>
            <a:spLocks noGrp="1"/>
          </p:cNvSpPr>
          <p:nvPr>
            <p:ph type="body" sz="half" idx="1"/>
          </p:nvPr>
        </p:nvSpPr>
        <p:spPr>
          <a:xfrm>
            <a:off x="6172809" y="2082354"/>
            <a:ext cx="5331801" cy="4162382"/>
          </a:xfrm>
        </p:spPr>
        <p:txBody>
          <a:bodyPr vert="horz" lIns="91440" tIns="45720" rIns="91440" bIns="45720" rtlCol="0">
            <a:normAutofit lnSpcReduction="10000"/>
          </a:bodyPr>
          <a:lstStyle/>
          <a:p>
            <a:pPr marL="0" indent="0"/>
            <a:r>
              <a:rPr lang="en-US" altLang="en-US" sz="2000"/>
              <a:t>The Age Discrimination Act of 1975 </a:t>
            </a:r>
            <a:r>
              <a:rPr lang="en-US" altLang="en-US"/>
              <a:t>- </a:t>
            </a:r>
            <a:r>
              <a:rPr lang="en-US" altLang="en-US">
                <a:solidFill>
                  <a:srgbClr val="FF0000"/>
                </a:solidFill>
              </a:rPr>
              <a:t>Age</a:t>
            </a:r>
          </a:p>
          <a:p>
            <a:pPr marL="0" indent="0"/>
            <a:r>
              <a:rPr lang="en-US" altLang="en-US"/>
              <a:t> </a:t>
            </a:r>
            <a:r>
              <a:rPr lang="en-US" altLang="en-US" sz="2000"/>
              <a:t>Title IX of the Education Amendments of 1972 </a:t>
            </a:r>
            <a:r>
              <a:rPr lang="en-US" altLang="en-US"/>
              <a:t>- </a:t>
            </a:r>
            <a:r>
              <a:rPr lang="en-US" altLang="en-US">
                <a:solidFill>
                  <a:srgbClr val="FF0000"/>
                </a:solidFill>
              </a:rPr>
              <a:t>Sex</a:t>
            </a:r>
          </a:p>
          <a:p>
            <a:pPr marL="0" indent="0"/>
            <a:r>
              <a:rPr lang="en-US" altLang="en-US" sz="2000"/>
              <a:t>7 CFR Parts 15, 15a and 15b  Nondiscrimination, Education</a:t>
            </a:r>
            <a:r>
              <a:rPr lang="en-US" altLang="en-US"/>
              <a:t>, </a:t>
            </a:r>
            <a:r>
              <a:rPr lang="en-US" altLang="en-US">
                <a:solidFill>
                  <a:srgbClr val="FF0000"/>
                </a:solidFill>
              </a:rPr>
              <a:t>Disability</a:t>
            </a:r>
            <a:r>
              <a:rPr lang="en-US" altLang="en-US"/>
              <a:t> </a:t>
            </a:r>
          </a:p>
          <a:p>
            <a:pPr marL="0" indent="0"/>
            <a:r>
              <a:rPr lang="en-US" altLang="en-US" sz="2000"/>
              <a:t>Executive Order 13166 – Improving Access to Services for Persons with Limited English Proficiency"  (August 11, 2000)</a:t>
            </a:r>
          </a:p>
          <a:p>
            <a:pPr marL="0" indent="0"/>
            <a:r>
              <a:rPr lang="en-US" altLang="en-US" sz="2000"/>
              <a:t>USDA LEP Policy Guidance (79 Fed. Reg. No. 229. Friday, November 28, 2014)</a:t>
            </a:r>
          </a:p>
          <a:p>
            <a:pPr marL="0" indent="0"/>
            <a:endParaRPr lang="en-US" altLang="en-US"/>
          </a:p>
          <a:p>
            <a:pPr marL="0" indent="0"/>
            <a:endParaRPr lang="en-US" altLang="en-US"/>
          </a:p>
        </p:txBody>
      </p:sp>
    </p:spTree>
  </p:cSld>
  <p:clrMapOvr>
    <a:masterClrMapping/>
  </p:clrMapOvr>
  <p:transition spd="med">
    <p:fade/>
  </p:transition>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5500</Words>
  <Application>Microsoft Office PowerPoint</Application>
  <PresentationFormat>Widescreen</PresentationFormat>
  <Paragraphs>495</Paragraphs>
  <Slides>38</Slides>
  <Notes>38</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Wisp</vt:lpstr>
      <vt:lpstr>Civil Rights for School Nutrition Programs 2023</vt:lpstr>
      <vt:lpstr>Overview and Objectives</vt:lpstr>
      <vt:lpstr>Civil Rights Education includes:</vt:lpstr>
      <vt:lpstr>Why Civil Rights Training?</vt:lpstr>
      <vt:lpstr>Civil Rights Training</vt:lpstr>
      <vt:lpstr>Applicability</vt:lpstr>
      <vt:lpstr>Assurances</vt:lpstr>
      <vt:lpstr>Legal Authorities - Civil Rights</vt:lpstr>
      <vt:lpstr>Legal Authorities – Civil Rights</vt:lpstr>
      <vt:lpstr>Definition of Disability</vt:lpstr>
      <vt:lpstr>Disability and Major Life Activity</vt:lpstr>
      <vt:lpstr>Equal Opportunity for Religious Organizations</vt:lpstr>
      <vt:lpstr>What is Discrimination?</vt:lpstr>
      <vt:lpstr>Six Protected Bases of Discrimination  School Nutrition Programs</vt:lpstr>
      <vt:lpstr>Required Public Notification System</vt:lpstr>
      <vt:lpstr>3 Elements of Public Notification</vt:lpstr>
      <vt:lpstr>Methods of Public Notification</vt:lpstr>
      <vt:lpstr>Nondiscrimination Statement</vt:lpstr>
      <vt:lpstr>Which Version Should I Use?</vt:lpstr>
      <vt:lpstr>Discrimination Complaints</vt:lpstr>
      <vt:lpstr>Discrimination Complaints</vt:lpstr>
      <vt:lpstr>Racial and Ethnic Data Collection and Reporting</vt:lpstr>
      <vt:lpstr>Collecting and Reporting Participation Data</vt:lpstr>
      <vt:lpstr>Limited English Proficiency</vt:lpstr>
      <vt:lpstr>Limited English Proficiency (LEP)</vt:lpstr>
      <vt:lpstr>Limited English Proficiency</vt:lpstr>
      <vt:lpstr>Compliance Reviews</vt:lpstr>
      <vt:lpstr>Pre-Award Requirement</vt:lpstr>
      <vt:lpstr>Post-Award Requirement</vt:lpstr>
      <vt:lpstr>Post-Award Requirement</vt:lpstr>
      <vt:lpstr>Post-Award Requirement</vt:lpstr>
      <vt:lpstr>Compliance Reviews “For Cause”</vt:lpstr>
      <vt:lpstr>Non-compliance Definition</vt:lpstr>
      <vt:lpstr>What are examples of noncompliance?</vt:lpstr>
      <vt:lpstr>Noncompliance may result from:</vt:lpstr>
      <vt:lpstr>Noncompliance</vt:lpstr>
      <vt:lpstr>Questions??</vt:lpstr>
      <vt:lpstr>Non-Discrimination Statement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 Rights for School Nutrition Programs</dc:title>
  <dc:creator>Susan Thompson</dc:creator>
  <cp:lastModifiedBy>Jacquelyn McGowan</cp:lastModifiedBy>
  <cp:revision>2</cp:revision>
  <cp:lastPrinted>2021-11-04T12:23:19Z</cp:lastPrinted>
  <dcterms:created xsi:type="dcterms:W3CDTF">2019-04-26T14:56:57Z</dcterms:created>
  <dcterms:modified xsi:type="dcterms:W3CDTF">2024-02-06T19:14:52Z</dcterms:modified>
</cp:coreProperties>
</file>