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0ED_2C081C50.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modernComment_10A7_282F7342.xml" ContentType="application/vnd.ms-powerpoint.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modernComment_10C6_E176B156.xml" ContentType="application/vnd.ms-powerpoint.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9" r:id="rId4"/>
    <p:sldMasterId id="2147483744" r:id="rId5"/>
    <p:sldMasterId id="2147483761" r:id="rId6"/>
    <p:sldMasterId id="2147483776" r:id="rId7"/>
  </p:sldMasterIdLst>
  <p:notesMasterIdLst>
    <p:notesMasterId r:id="rId109"/>
  </p:notesMasterIdLst>
  <p:sldIdLst>
    <p:sldId id="257" r:id="rId8"/>
    <p:sldId id="267" r:id="rId9"/>
    <p:sldId id="259" r:id="rId10"/>
    <p:sldId id="261" r:id="rId11"/>
    <p:sldId id="4326" r:id="rId12"/>
    <p:sldId id="4271" r:id="rId13"/>
    <p:sldId id="4274" r:id="rId14"/>
    <p:sldId id="4275" r:id="rId15"/>
    <p:sldId id="4153" r:id="rId16"/>
    <p:sldId id="4268" r:id="rId17"/>
    <p:sldId id="4270" r:id="rId18"/>
    <p:sldId id="4341" r:id="rId19"/>
    <p:sldId id="4269" r:id="rId20"/>
    <p:sldId id="4011" r:id="rId21"/>
    <p:sldId id="4206" r:id="rId22"/>
    <p:sldId id="4267" r:id="rId23"/>
    <p:sldId id="4281" r:id="rId24"/>
    <p:sldId id="4323" r:id="rId25"/>
    <p:sldId id="4325" r:id="rId26"/>
    <p:sldId id="4249" r:id="rId27"/>
    <p:sldId id="4266" r:id="rId28"/>
    <p:sldId id="4246" r:id="rId29"/>
    <p:sldId id="4324" r:id="rId30"/>
    <p:sldId id="4247" r:id="rId31"/>
    <p:sldId id="4250" r:id="rId32"/>
    <p:sldId id="4335" r:id="rId33"/>
    <p:sldId id="4338" r:id="rId34"/>
    <p:sldId id="4337" r:id="rId35"/>
    <p:sldId id="4251" r:id="rId36"/>
    <p:sldId id="4252" r:id="rId37"/>
    <p:sldId id="4333" r:id="rId38"/>
    <p:sldId id="4331" r:id="rId39"/>
    <p:sldId id="4332" r:id="rId40"/>
    <p:sldId id="4253" r:id="rId41"/>
    <p:sldId id="4336" r:id="rId42"/>
    <p:sldId id="4255" r:id="rId43"/>
    <p:sldId id="4256" r:id="rId44"/>
    <p:sldId id="4257" r:id="rId45"/>
    <p:sldId id="4264" r:id="rId46"/>
    <p:sldId id="4322" r:id="rId47"/>
    <p:sldId id="4339" r:id="rId48"/>
    <p:sldId id="4265" r:id="rId49"/>
    <p:sldId id="4340" r:id="rId50"/>
    <p:sldId id="4314" r:id="rId51"/>
    <p:sldId id="4154" r:id="rId52"/>
    <p:sldId id="4129" r:id="rId53"/>
    <p:sldId id="4007" r:id="rId54"/>
    <p:sldId id="4278" r:id="rId55"/>
    <p:sldId id="4279" r:id="rId56"/>
    <p:sldId id="4263" r:id="rId57"/>
    <p:sldId id="4180" r:id="rId58"/>
    <p:sldId id="4280" r:id="rId59"/>
    <p:sldId id="4294" r:id="rId60"/>
    <p:sldId id="276" r:id="rId61"/>
    <p:sldId id="4310" r:id="rId62"/>
    <p:sldId id="4309" r:id="rId63"/>
    <p:sldId id="4308" r:id="rId64"/>
    <p:sldId id="4307" r:id="rId65"/>
    <p:sldId id="4306" r:id="rId66"/>
    <p:sldId id="4305" r:id="rId67"/>
    <p:sldId id="4304" r:id="rId68"/>
    <p:sldId id="4303" r:id="rId69"/>
    <p:sldId id="4302" r:id="rId70"/>
    <p:sldId id="4301" r:id="rId71"/>
    <p:sldId id="4272" r:id="rId72"/>
    <p:sldId id="4328" r:id="rId73"/>
    <p:sldId id="4273" r:id="rId74"/>
    <p:sldId id="4298" r:id="rId75"/>
    <p:sldId id="4299" r:id="rId76"/>
    <p:sldId id="4300" r:id="rId77"/>
    <p:sldId id="4243" r:id="rId78"/>
    <p:sldId id="4244" r:id="rId79"/>
    <p:sldId id="4245" r:id="rId80"/>
    <p:sldId id="4315" r:id="rId81"/>
    <p:sldId id="4008" r:id="rId82"/>
    <p:sldId id="4258" r:id="rId83"/>
    <p:sldId id="4259" r:id="rId84"/>
    <p:sldId id="4260" r:id="rId85"/>
    <p:sldId id="4261" r:id="rId86"/>
    <p:sldId id="4262" r:id="rId87"/>
    <p:sldId id="4151" r:id="rId88"/>
    <p:sldId id="4321" r:id="rId89"/>
    <p:sldId id="4313" r:id="rId90"/>
    <p:sldId id="4312" r:id="rId91"/>
    <p:sldId id="4334" r:id="rId92"/>
    <p:sldId id="4319" r:id="rId93"/>
    <p:sldId id="4320" r:id="rId94"/>
    <p:sldId id="4295" r:id="rId95"/>
    <p:sldId id="4297" r:id="rId96"/>
    <p:sldId id="4296" r:id="rId97"/>
    <p:sldId id="4222" r:id="rId98"/>
    <p:sldId id="4327" r:id="rId99"/>
    <p:sldId id="4144" r:id="rId100"/>
    <p:sldId id="4170" r:id="rId101"/>
    <p:sldId id="4242" r:id="rId102"/>
    <p:sldId id="4277" r:id="rId103"/>
    <p:sldId id="4282" r:id="rId104"/>
    <p:sldId id="4318" r:id="rId105"/>
    <p:sldId id="4130" r:id="rId106"/>
    <p:sldId id="4131" r:id="rId107"/>
    <p:sldId id="2334" r:id="rId10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D1F50A2-77A0-4619-B742-4003BE29E40B}">
          <p14:sldIdLst>
            <p14:sldId id="257"/>
            <p14:sldId id="267"/>
            <p14:sldId id="259"/>
            <p14:sldId id="261"/>
          </p14:sldIdLst>
        </p14:section>
        <p14:section name="NCDPI OSN Updates" id="{1B757A7A-5626-4466-8F60-7C3D7E3F6106}">
          <p14:sldIdLst>
            <p14:sldId id="4326"/>
            <p14:sldId id="4271"/>
            <p14:sldId id="4274"/>
            <p14:sldId id="4275"/>
            <p14:sldId id="4153"/>
            <p14:sldId id="4268"/>
            <p14:sldId id="4270"/>
            <p14:sldId id="4341"/>
            <p14:sldId id="4269"/>
          </p14:sldIdLst>
        </p14:section>
        <p14:section name="Procurement" id="{A7483D07-34B6-405A-9738-96BEE77E1759}">
          <p14:sldIdLst>
            <p14:sldId id="4011"/>
            <p14:sldId id="4206"/>
            <p14:sldId id="4267"/>
            <p14:sldId id="4281"/>
            <p14:sldId id="4323"/>
            <p14:sldId id="4325"/>
            <p14:sldId id="4249"/>
            <p14:sldId id="4266"/>
            <p14:sldId id="4246"/>
            <p14:sldId id="4324"/>
            <p14:sldId id="4247"/>
            <p14:sldId id="4250"/>
            <p14:sldId id="4335"/>
            <p14:sldId id="4338"/>
            <p14:sldId id="4337"/>
            <p14:sldId id="4251"/>
            <p14:sldId id="4252"/>
            <p14:sldId id="4333"/>
            <p14:sldId id="4331"/>
            <p14:sldId id="4332"/>
            <p14:sldId id="4253"/>
            <p14:sldId id="4336"/>
            <p14:sldId id="4255"/>
            <p14:sldId id="4256"/>
            <p14:sldId id="4257"/>
            <p14:sldId id="4264"/>
            <p14:sldId id="4322"/>
            <p14:sldId id="4339"/>
            <p14:sldId id="4265"/>
            <p14:sldId id="4340"/>
            <p14:sldId id="4314"/>
            <p14:sldId id="4154"/>
          </p14:sldIdLst>
        </p14:section>
        <p14:section name="Lunch Break Slide" id="{B1C579B5-A567-47ED-B925-0465F498CB19}">
          <p14:sldIdLst>
            <p14:sldId id="4129"/>
          </p14:sldIdLst>
        </p14:section>
        <p14:section name="Policy and Regulation" id="{1F3E4285-15CD-4C08-B1CB-43824DAEE7A2}">
          <p14:sldIdLst>
            <p14:sldId id="4007"/>
            <p14:sldId id="4278"/>
            <p14:sldId id="4279"/>
            <p14:sldId id="4263"/>
            <p14:sldId id="4180"/>
            <p14:sldId id="4280"/>
            <p14:sldId id="4294"/>
            <p14:sldId id="276"/>
            <p14:sldId id="4310"/>
            <p14:sldId id="4309"/>
            <p14:sldId id="4308"/>
            <p14:sldId id="4307"/>
            <p14:sldId id="4306"/>
            <p14:sldId id="4305"/>
            <p14:sldId id="4304"/>
            <p14:sldId id="4303"/>
            <p14:sldId id="4302"/>
            <p14:sldId id="4301"/>
            <p14:sldId id="4272"/>
            <p14:sldId id="4328"/>
            <p14:sldId id="4273"/>
            <p14:sldId id="4298"/>
            <p14:sldId id="4299"/>
            <p14:sldId id="4300"/>
          </p14:sldIdLst>
        </p14:section>
        <p14:section name="Monitoring and Compliance" id="{A5E47C7E-2B20-46B1-A0F8-A311109CD918}">
          <p14:sldIdLst>
            <p14:sldId id="4243"/>
            <p14:sldId id="4244"/>
            <p14:sldId id="4245"/>
            <p14:sldId id="4315"/>
          </p14:sldIdLst>
        </p14:section>
        <p14:section name="Verification" id="{D0A15483-2D08-4F4D-A5BD-0355CCA8BFF1}">
          <p14:sldIdLst>
            <p14:sldId id="4008"/>
            <p14:sldId id="4258"/>
            <p14:sldId id="4259"/>
            <p14:sldId id="4260"/>
            <p14:sldId id="4261"/>
            <p14:sldId id="4262"/>
          </p14:sldIdLst>
        </p14:section>
        <p14:section name="Outreach and Promotion" id="{096543D9-8608-4D13-900D-21D46C081234}">
          <p14:sldIdLst>
            <p14:sldId id="4151"/>
            <p14:sldId id="4321"/>
            <p14:sldId id="4313"/>
            <p14:sldId id="4312"/>
            <p14:sldId id="4334"/>
            <p14:sldId id="4319"/>
            <p14:sldId id="4320"/>
            <p14:sldId id="4295"/>
            <p14:sldId id="4297"/>
            <p14:sldId id="4296"/>
            <p14:sldId id="4222"/>
            <p14:sldId id="4327"/>
            <p14:sldId id="4144"/>
          </p14:sldIdLst>
        </p14:section>
        <p14:section name="PD-CE" id="{6CD78E13-1EDE-4379-B5D7-B968AF1A0A1E}">
          <p14:sldIdLst>
            <p14:sldId id="4170"/>
            <p14:sldId id="4242"/>
            <p14:sldId id="4277"/>
            <p14:sldId id="4282"/>
            <p14:sldId id="4318"/>
          </p14:sldIdLst>
        </p14:section>
        <p14:section name="Closing and Eval" id="{75B75E36-EA3D-46E4-B15F-F23F48CE6468}">
          <p14:sldIdLst>
            <p14:sldId id="4130"/>
            <p14:sldId id="4131"/>
            <p14:sldId id="233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19A71C-CED6-0D3E-C568-7F97646A76C2}" name="Dana Edwards" initials="" userId="S::Dana.Edwards@dpi.nc.gov::cdc47451-3eeb-490d-92e6-9aebe8868b8e" providerId="AD"/>
  <p188:author id="{AE3CD41F-20B3-B69C-15A1-30089161B24D}" name="Becky Sharpe" initials="BS" userId="S::rebecca.sharpe@dpi.nc.gov::1e0872b4-2304-46e0-badf-3a6a5f25e853" providerId="AD"/>
  <p188:author id="{8272FE26-DC6C-DE6F-F011-49E109007B94}" name="Lynne Privette" initials="LP" userId="S::lynne.privette@dpi.nc.gov::f17348fa-e58f-4aa8-a702-e647e651d2a1" providerId="AD"/>
  <p188:author id="{5CAE2735-77DE-B454-1748-508638C6DA87}" name="Frank Cernik" initials="FC" userId="S::Frank.Cernik@dpi.nc.gov::b5e16b82-485f-485a-9e19-89fe082034f6" providerId="AD"/>
  <p188:author id="{032CEC3B-2662-84D9-255D-99328DBCAE4B}" name="Tara Simpson" initials="" userId="S::Tara.Simpson@dpi.nc.gov::75a8c692-93a8-4b76-9e58-762a2aa4343c" providerId="AD"/>
  <p188:author id="{ACDF6D4E-B1E7-C172-475E-AECA3440399E}" name="Tracey Bates" initials="" userId="S::Tracey.Bates@dpi.nc.gov::7f666501-16e9-4798-ba30-fa390f1eee98" providerId="AD"/>
  <p188:author id="{379EBC4F-C525-5A82-E0F9-BA5A82FF4E81}" name="Dana Edwards" initials="DE" userId="S::dana.edwards@dpi.nc.gov::cdc47451-3eeb-490d-92e6-9aebe8868b8e" providerId="AD"/>
  <p188:author id="{130A5152-B546-63B9-EF62-9614A8BC9C10}" name="Katrina Perry" initials="KP" userId="S::katrina.perry@dpi.nc.gov::3deb9f4f-536b-4b2f-8a64-2a69000929cb" providerId="AD"/>
  <p188:author id="{4121D461-C6F2-37C6-8EA7-D54BD46BCE51}" name="Tracey Bates" initials="TB" userId="S::tracey.bates@dpi.nc.gov::7f666501-16e9-4798-ba30-fa390f1eee98" providerId="AD"/>
  <p188:author id="{9F1C6F64-6316-9BC1-4995-BB7A35A517C2}" name="Laura Chase" initials="LC" userId="S::laura.chase@dpi.nc.gov::6d6bb44c-a7cf-47bd-8cd4-e976a58c9160" providerId="AD"/>
  <p188:author id="{54974473-3F3C-3517-6249-B87E8A8260D3}" name="Tara Simpson" initials="TS" userId="S::tara.simpson@dpi.nc.gov::75a8c692-93a8-4b76-9e58-762a2aa4343c" providerId="AD"/>
  <p188:author id="{2EA254A7-40DD-069C-8F3D-92D790382DDA}" name="Victoria Homick" initials="" userId="S::Victoria.Homick@dpi.nc.gov::b63fcbda-22f8-40a2-a2f6-d692e6381e31" providerId="AD"/>
  <p188:author id="{56AEA9B2-C58E-6C17-B2EB-893866C8C3B3}" name="Lynne Privette" initials="" userId="S::Lynne.Privette@dpi.nc.gov::f17348fa-e58f-4aa8-a702-e647e651d2a1" providerId="AD"/>
  <p188:author id="{B2FF0DBB-FB0F-A1BD-EFA3-5962D16611C2}" name="Victoria Homick" initials="VH" userId="S::victoria.homick@dpi.nc.gov::b63fcbda-22f8-40a2-a2f6-d692e6381e31" providerId="AD"/>
  <p188:author id="{F0B6F8CE-B11A-104C-60B8-2200DA03CF10}" name="Tikiyha Ancrum" initials="TA" userId="S::tikiyha.ancrum@dpi.nc.gov::32a4bd44-eec7-4ddf-9da9-c70e6fd04a6e" providerId="AD"/>
  <p188:author id="{5AE2BFD6-8AC1-A137-7ED8-907CEBF74ED1}" name="Rachel Findley" initials="RF" userId="S::rachel.findley@dpi.nc.gov::400cded1-7f52-4b11-b675-41252cc04ece" providerId="AD"/>
  <p188:author id="{8D17D0F4-EF55-0B52-B622-BC9832623DFC}" name="Katrina Perry" initials="KP" userId="S::Katrina.Perry@dpi.nc.gov::3deb9f4f-536b-4b2f-8a64-2a69000929cb" providerId="AD"/>
  <p188:author id="{AABCE1FD-6F41-8D37-A8C7-908EDB88FD9F}" name="Becky Sharpe" initials="" userId="S::Rebecca.Sharpe@dpi.nc.gov::1e0872b4-2304-46e0-badf-3a6a5f25e85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C3766"/>
    <a:srgbClr val="98AED1"/>
    <a:srgbClr val="BED4E6"/>
    <a:srgbClr val="95B6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13" autoAdjust="0"/>
    <p:restoredTop sz="63842" autoAdjust="0"/>
  </p:normalViewPr>
  <p:slideViewPr>
    <p:cSldViewPr snapToGrid="0">
      <p:cViewPr varScale="1">
        <p:scale>
          <a:sx n="52" d="100"/>
          <a:sy n="52" d="100"/>
        </p:scale>
        <p:origin x="1181" y="58"/>
      </p:cViewPr>
      <p:guideLst/>
    </p:cSldViewPr>
  </p:slideViewPr>
  <p:notesTextViewPr>
    <p:cViewPr>
      <p:scale>
        <a:sx n="1" d="1"/>
        <a:sy n="1" d="1"/>
      </p:scale>
      <p:origin x="0" y="0"/>
    </p:cViewPr>
  </p:notesTextViewPr>
  <p:sorterViewPr>
    <p:cViewPr>
      <p:scale>
        <a:sx n="100" d="100"/>
        <a:sy n="100" d="100"/>
      </p:scale>
      <p:origin x="0" y="-451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theme" Target="theme/theme1.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tableStyles" Target="tableStyle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microsoft.com/office/2018/10/relationships/authors" Targe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notesMaster" Target="notesMasters/notesMaster1.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viewProps" Target="viewProps.xml"/></Relationships>
</file>

<file path=ppt/comments/modernComment_10A7_282F7342.xml><?xml version="1.0" encoding="utf-8"?>
<p188:cmLst xmlns:a="http://schemas.openxmlformats.org/drawingml/2006/main" xmlns:r="http://schemas.openxmlformats.org/officeDocument/2006/relationships" xmlns:p188="http://schemas.microsoft.com/office/powerpoint/2018/8/main">
  <p188:cm id="{8483ED47-0833-4253-ACD5-361E7F6AA913}" authorId="{8D17D0F4-EF55-0B52-B622-BC9832623DFC}" created="2025-10-29T13:55:24.127">
    <ac:deMkLst xmlns:ac="http://schemas.microsoft.com/office/drawing/2013/main/command">
      <pc:docMk xmlns:pc="http://schemas.microsoft.com/office/powerpoint/2013/main/command"/>
      <pc:sldMk xmlns:pc="http://schemas.microsoft.com/office/powerpoint/2013/main/command" cId="674198338" sldId="4263"/>
      <ac:picMk id="6" creationId="{D4BDB16B-C7F4-5FF2-EFF0-47465D4515BD}"/>
    </ac:deMkLst>
    <p188:txBody>
      <a:bodyPr/>
      <a:lstStyle/>
      <a:p>
        <a:r>
          <a:rPr lang="en-US"/>
          <a:t>Fix code before emailing out slides</a:t>
        </a:r>
      </a:p>
    </p188:txBody>
  </p188:cm>
</p188:cmLst>
</file>

<file path=ppt/comments/modernComment_10C6_E176B156.xml><?xml version="1.0" encoding="utf-8"?>
<p188:cmLst xmlns:a="http://schemas.openxmlformats.org/drawingml/2006/main" xmlns:r="http://schemas.openxmlformats.org/officeDocument/2006/relationships" xmlns:p188="http://schemas.microsoft.com/office/powerpoint/2018/8/main">
  <p188:cm id="{F6F3C9EE-E42A-4BFA-92BE-69319BA6F6BA}" authorId="{8D17D0F4-EF55-0B52-B622-BC9832623DFC}" created="2025-10-29T13:55:58.127">
    <ac:deMkLst xmlns:ac="http://schemas.microsoft.com/office/drawing/2013/main/command">
      <pc:docMk xmlns:pc="http://schemas.microsoft.com/office/powerpoint/2013/main/command"/>
      <pc:sldMk xmlns:pc="http://schemas.microsoft.com/office/powerpoint/2013/main/command" cId="3782652246" sldId="4294"/>
      <ac:picMk id="6" creationId="{618152EC-096A-32F3-9DC0-66C1D05E6F64}"/>
    </ac:deMkLst>
    <p188:txBody>
      <a:bodyPr/>
      <a:lstStyle/>
      <a:p>
        <a:r>
          <a:rPr lang="en-US"/>
          <a:t>Code not working for some - maybe switch to main page instead of direct to document</a:t>
        </a:r>
      </a:p>
    </p188:txBody>
  </p188:cm>
</p188:cmLst>
</file>

<file path=ppt/comments/modernComment_10ED_2C081C50.xml><?xml version="1.0" encoding="utf-8"?>
<p188:cmLst xmlns:a="http://schemas.openxmlformats.org/drawingml/2006/main" xmlns:r="http://schemas.openxmlformats.org/officeDocument/2006/relationships" xmlns:p188="http://schemas.microsoft.com/office/powerpoint/2018/8/main">
  <p188:cm id="{6969FBB0-1485-4373-8BC7-2B483EB1FA04}" authorId="{8D17D0F4-EF55-0B52-B622-BC9832623DFC}" created="2025-10-29T13:56:57.974">
    <pc:sldMkLst xmlns:pc="http://schemas.microsoft.com/office/powerpoint/2013/main/command">
      <pc:docMk/>
      <pc:sldMk cId="738729040" sldId="4333"/>
    </pc:sldMkLst>
    <p188:txBody>
      <a:bodyPr/>
      <a:lstStyle/>
      <a:p>
        <a:r>
          <a:rPr lang="en-US"/>
          <a:t>Consider swapping this and slide 34 (examples of written specs)</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2.xml.rels><?xml version="1.0" encoding="UTF-8" standalone="yes"?>
<Relationships xmlns="http://schemas.openxmlformats.org/package/2006/relationships"><Relationship Id="rId1" Type="http://schemas.openxmlformats.org/officeDocument/2006/relationships/hyperlink" Target="https://www.ecfr.gov/current/title-2/subtitle-A/chapter-II/part-200/subpart-D/subject-group-ECFR45ddd4419ad436d/section-200.320"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2.xml.rels><?xml version="1.0" encoding="UTF-8" standalone="yes"?>
<Relationships xmlns="http://schemas.openxmlformats.org/package/2006/relationships"><Relationship Id="rId1" Type="http://schemas.openxmlformats.org/officeDocument/2006/relationships/hyperlink" Target="https://www.ecfr.gov/current/title-2/subtitle-A/chapter-II/part-200/subpart-D/subject-group-ECFR45ddd4419ad436d/section-200.320" TargetMode="Externa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B5CAAF-21B3-4A2E-8D94-32619F236266}" type="doc">
      <dgm:prSet loTypeId="urn:microsoft.com/office/officeart/2005/8/layout/vList3" loCatId="list" qsTypeId="urn:microsoft.com/office/officeart/2005/8/quickstyle/simple1" qsCatId="simple" csTypeId="urn:microsoft.com/office/officeart/2005/8/colors/accent0_2" csCatId="mainScheme" phldr="1"/>
      <dgm:spPr/>
      <dgm:t>
        <a:bodyPr/>
        <a:lstStyle/>
        <a:p>
          <a:endParaRPr lang="en-US"/>
        </a:p>
      </dgm:t>
    </dgm:pt>
    <dgm:pt modelId="{B934D7A7-A5FE-4B3C-8D27-47303F996DB2}">
      <dgm:prSet/>
      <dgm:spPr/>
      <dgm:t>
        <a:bodyPr/>
        <a:lstStyle/>
        <a:p>
          <a:r>
            <a:rPr lang="en-US"/>
            <a:t>Buy American Provision</a:t>
          </a:r>
        </a:p>
      </dgm:t>
    </dgm:pt>
    <dgm:pt modelId="{DB998124-0EED-4243-A7AF-C4EE19D7BED3}" type="parTrans" cxnId="{77176FFE-D05D-4B21-9324-52608F274D87}">
      <dgm:prSet/>
      <dgm:spPr/>
      <dgm:t>
        <a:bodyPr/>
        <a:lstStyle/>
        <a:p>
          <a:endParaRPr lang="en-US"/>
        </a:p>
      </dgm:t>
    </dgm:pt>
    <dgm:pt modelId="{E15654AD-0284-4603-B441-BCD9FD2EC746}" type="sibTrans" cxnId="{77176FFE-D05D-4B21-9324-52608F274D87}">
      <dgm:prSet/>
      <dgm:spPr/>
      <dgm:t>
        <a:bodyPr/>
        <a:lstStyle/>
        <a:p>
          <a:endParaRPr lang="en-US"/>
        </a:p>
      </dgm:t>
    </dgm:pt>
    <dgm:pt modelId="{9971FEFA-B173-4494-8557-C808BC11EA4E}">
      <dgm:prSet/>
      <dgm:spPr/>
      <dgm:t>
        <a:bodyPr/>
        <a:lstStyle/>
        <a:p>
          <a:r>
            <a:rPr lang="en-US"/>
            <a:t>Regulations</a:t>
          </a:r>
        </a:p>
      </dgm:t>
    </dgm:pt>
    <dgm:pt modelId="{1473CB3D-B841-4FD1-95F5-B3D18D2DE114}" type="parTrans" cxnId="{BD7F23F6-5B7C-48EF-8834-5C5969049FD3}">
      <dgm:prSet/>
      <dgm:spPr/>
      <dgm:t>
        <a:bodyPr/>
        <a:lstStyle/>
        <a:p>
          <a:endParaRPr lang="en-US"/>
        </a:p>
      </dgm:t>
    </dgm:pt>
    <dgm:pt modelId="{B3C65C2E-AB28-4608-8FCA-ED3F015D4568}" type="sibTrans" cxnId="{BD7F23F6-5B7C-48EF-8834-5C5969049FD3}">
      <dgm:prSet/>
      <dgm:spPr/>
      <dgm:t>
        <a:bodyPr/>
        <a:lstStyle/>
        <a:p>
          <a:endParaRPr lang="en-US"/>
        </a:p>
      </dgm:t>
    </dgm:pt>
    <dgm:pt modelId="{852820CE-A9B3-4AB7-946D-BBCACE7C2B11}">
      <dgm:prSet/>
      <dgm:spPr/>
      <dgm:t>
        <a:bodyPr/>
        <a:lstStyle/>
        <a:p>
          <a:r>
            <a:rPr lang="en-US"/>
            <a:t>Full &amp; Open Competition</a:t>
          </a:r>
        </a:p>
      </dgm:t>
    </dgm:pt>
    <dgm:pt modelId="{841FBA02-B3B9-466F-8EFE-C3295F318C49}" type="parTrans" cxnId="{88DAFED5-8D0A-46A7-A499-68022579BEB8}">
      <dgm:prSet/>
      <dgm:spPr/>
      <dgm:t>
        <a:bodyPr/>
        <a:lstStyle/>
        <a:p>
          <a:endParaRPr lang="en-US"/>
        </a:p>
      </dgm:t>
    </dgm:pt>
    <dgm:pt modelId="{48361DD8-BFF1-4FC0-BF22-0431A3060FE8}" type="sibTrans" cxnId="{88DAFED5-8D0A-46A7-A499-68022579BEB8}">
      <dgm:prSet/>
      <dgm:spPr/>
      <dgm:t>
        <a:bodyPr/>
        <a:lstStyle/>
        <a:p>
          <a:endParaRPr lang="en-US"/>
        </a:p>
      </dgm:t>
    </dgm:pt>
    <dgm:pt modelId="{F0A03D1D-B811-4BBA-9156-000599051C18}">
      <dgm:prSet/>
      <dgm:spPr/>
      <dgm:t>
        <a:bodyPr/>
        <a:lstStyle/>
        <a:p>
          <a:r>
            <a:rPr lang="en-US"/>
            <a:t>Responsive &amp; Responsible Vendors</a:t>
          </a:r>
        </a:p>
      </dgm:t>
    </dgm:pt>
    <dgm:pt modelId="{99EAEB0D-4993-4634-8BF2-BD2A77149188}" type="parTrans" cxnId="{07A483D0-4AB7-4834-BD12-44023C7E37F0}">
      <dgm:prSet/>
      <dgm:spPr/>
      <dgm:t>
        <a:bodyPr/>
        <a:lstStyle/>
        <a:p>
          <a:endParaRPr lang="en-US"/>
        </a:p>
      </dgm:t>
    </dgm:pt>
    <dgm:pt modelId="{6B6A1BB4-842B-425B-AF3A-3E442FFB2843}" type="sibTrans" cxnId="{07A483D0-4AB7-4834-BD12-44023C7E37F0}">
      <dgm:prSet/>
      <dgm:spPr/>
      <dgm:t>
        <a:bodyPr/>
        <a:lstStyle/>
        <a:p>
          <a:endParaRPr lang="en-US"/>
        </a:p>
      </dgm:t>
    </dgm:pt>
    <dgm:pt modelId="{6BA321F8-8A13-445D-A0BE-8D9A5DEFB1D0}" type="pres">
      <dgm:prSet presAssocID="{79B5CAAF-21B3-4A2E-8D94-32619F236266}" presName="linearFlow" presStyleCnt="0">
        <dgm:presLayoutVars>
          <dgm:dir/>
          <dgm:resizeHandles val="exact"/>
        </dgm:presLayoutVars>
      </dgm:prSet>
      <dgm:spPr/>
    </dgm:pt>
    <dgm:pt modelId="{E8403B45-8C5E-47A6-98C5-B075262EE247}" type="pres">
      <dgm:prSet presAssocID="{B934D7A7-A5FE-4B3C-8D27-47303F996DB2}" presName="composite" presStyleCnt="0"/>
      <dgm:spPr/>
    </dgm:pt>
    <dgm:pt modelId="{E8E61189-DED3-4E30-8A6B-796570CC2904}" type="pres">
      <dgm:prSet presAssocID="{B934D7A7-A5FE-4B3C-8D27-47303F996DB2}" presName="imgShp" presStyleLbl="fgImgPlace1" presStyleIdx="0" presStyleCnt="4"/>
      <dgm:spPr>
        <a:blipFill>
          <a:blip xmlns:r="http://schemas.openxmlformats.org/officeDocument/2006/relationships" r:embed="rId1">
            <a:duotone>
              <a:prstClr val="black"/>
              <a:schemeClr val="accent1">
                <a:tint val="45000"/>
                <a:satMod val="400000"/>
              </a:schemeClr>
            </a:duotone>
            <a:extLs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ag with solid fill"/>
        </a:ext>
      </dgm:extLst>
    </dgm:pt>
    <dgm:pt modelId="{0D7D0813-02CD-4C67-B69A-CFD547DA5466}" type="pres">
      <dgm:prSet presAssocID="{B934D7A7-A5FE-4B3C-8D27-47303F996DB2}" presName="txShp" presStyleLbl="node1" presStyleIdx="0" presStyleCnt="4">
        <dgm:presLayoutVars>
          <dgm:bulletEnabled val="1"/>
        </dgm:presLayoutVars>
      </dgm:prSet>
      <dgm:spPr/>
    </dgm:pt>
    <dgm:pt modelId="{E36F0886-9153-485D-B0CB-C13856351887}" type="pres">
      <dgm:prSet presAssocID="{E15654AD-0284-4603-B441-BCD9FD2EC746}" presName="spacing" presStyleCnt="0"/>
      <dgm:spPr/>
    </dgm:pt>
    <dgm:pt modelId="{EE592C77-2F40-479E-956A-E21FD57A617E}" type="pres">
      <dgm:prSet presAssocID="{9971FEFA-B173-4494-8557-C808BC11EA4E}" presName="composite" presStyleCnt="0"/>
      <dgm:spPr/>
    </dgm:pt>
    <dgm:pt modelId="{1F877B87-D6F6-4883-9994-4C1CD82BC179}" type="pres">
      <dgm:prSet presAssocID="{9971FEFA-B173-4494-8557-C808BC11EA4E}" presName="imgShp" presStyleLbl="fgImgPlace1" presStyleIdx="1" presStyleCnt="4"/>
      <dgm:spPr>
        <a:blipFill>
          <a:blip xmlns:r="http://schemas.openxmlformats.org/officeDocument/2006/relationships" r:embed="rId3">
            <a:duotone>
              <a:prstClr val="black"/>
              <a:schemeClr val="accent1">
                <a:tint val="45000"/>
                <a:satMod val="400000"/>
              </a:schemeClr>
            </a:duotone>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urt outline"/>
        </a:ext>
      </dgm:extLst>
    </dgm:pt>
    <dgm:pt modelId="{8BD6AC7C-51DF-4F26-A478-FA977F05C0C3}" type="pres">
      <dgm:prSet presAssocID="{9971FEFA-B173-4494-8557-C808BC11EA4E}" presName="txShp" presStyleLbl="node1" presStyleIdx="1" presStyleCnt="4">
        <dgm:presLayoutVars>
          <dgm:bulletEnabled val="1"/>
        </dgm:presLayoutVars>
      </dgm:prSet>
      <dgm:spPr/>
    </dgm:pt>
    <dgm:pt modelId="{C1E97966-1AD7-4EAC-9DB4-C2429544D573}" type="pres">
      <dgm:prSet presAssocID="{B3C65C2E-AB28-4608-8FCA-ED3F015D4568}" presName="spacing" presStyleCnt="0"/>
      <dgm:spPr/>
    </dgm:pt>
    <dgm:pt modelId="{220AE465-B436-4B1B-9371-5135680335AA}" type="pres">
      <dgm:prSet presAssocID="{852820CE-A9B3-4AB7-946D-BBCACE7C2B11}" presName="composite" presStyleCnt="0"/>
      <dgm:spPr/>
    </dgm:pt>
    <dgm:pt modelId="{79ADB1B2-91F7-441D-ABD2-A9BEAA3DAC2A}" type="pres">
      <dgm:prSet presAssocID="{852820CE-A9B3-4AB7-946D-BBCACE7C2B11}" presName="imgShp" presStyleLbl="fgImgPlace1" presStyleIdx="2" presStyleCnt="4"/>
      <dgm:spPr>
        <a:blipFill>
          <a:blip xmlns:r="http://schemas.openxmlformats.org/officeDocument/2006/relationships" r:embed="rId5">
            <a:duotone>
              <a:prstClr val="black"/>
              <a:schemeClr val="accent1">
                <a:tint val="45000"/>
                <a:satMod val="400000"/>
              </a:schemeClr>
            </a:duotone>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ierarchy with solid fill"/>
        </a:ext>
      </dgm:extLst>
    </dgm:pt>
    <dgm:pt modelId="{A3FE2016-7B2C-4E1F-A839-7B4EAAA051FF}" type="pres">
      <dgm:prSet presAssocID="{852820CE-A9B3-4AB7-946D-BBCACE7C2B11}" presName="txShp" presStyleLbl="node1" presStyleIdx="2" presStyleCnt="4">
        <dgm:presLayoutVars>
          <dgm:bulletEnabled val="1"/>
        </dgm:presLayoutVars>
      </dgm:prSet>
      <dgm:spPr/>
    </dgm:pt>
    <dgm:pt modelId="{EB73729B-37DA-4A7A-B396-8E8C7B84475B}" type="pres">
      <dgm:prSet presAssocID="{48361DD8-BFF1-4FC0-BF22-0431A3060FE8}" presName="spacing" presStyleCnt="0"/>
      <dgm:spPr/>
    </dgm:pt>
    <dgm:pt modelId="{CD34944F-5E04-4255-A9A4-4E818FB1386C}" type="pres">
      <dgm:prSet presAssocID="{F0A03D1D-B811-4BBA-9156-000599051C18}" presName="composite" presStyleCnt="0"/>
      <dgm:spPr/>
    </dgm:pt>
    <dgm:pt modelId="{936F32D2-940E-4454-83CC-293E6E2C59A6}" type="pres">
      <dgm:prSet presAssocID="{F0A03D1D-B811-4BBA-9156-000599051C18}" presName="imgShp" presStyleLbl="fgImgPlace1" presStyleIdx="3" presStyleCnt="4"/>
      <dgm:spPr>
        <a:blipFill>
          <a:blip xmlns:r="http://schemas.openxmlformats.org/officeDocument/2006/relationships" r:embed="rId7">
            <a:duotone>
              <a:prstClr val="black"/>
              <a:schemeClr val="accent1">
                <a:tint val="45000"/>
                <a:satMod val="400000"/>
              </a:schemeClr>
            </a:duotone>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peech with solid fill"/>
        </a:ext>
      </dgm:extLst>
    </dgm:pt>
    <dgm:pt modelId="{4C592F90-0EF0-4029-B23C-438A859BE83A}" type="pres">
      <dgm:prSet presAssocID="{F0A03D1D-B811-4BBA-9156-000599051C18}" presName="txShp" presStyleLbl="node1" presStyleIdx="3" presStyleCnt="4">
        <dgm:presLayoutVars>
          <dgm:bulletEnabled val="1"/>
        </dgm:presLayoutVars>
      </dgm:prSet>
      <dgm:spPr/>
    </dgm:pt>
  </dgm:ptLst>
  <dgm:cxnLst>
    <dgm:cxn modelId="{1446BB09-CE77-448C-8823-1E903E8302EC}" type="presOf" srcId="{F0A03D1D-B811-4BBA-9156-000599051C18}" destId="{4C592F90-0EF0-4029-B23C-438A859BE83A}" srcOrd="0" destOrd="0" presId="urn:microsoft.com/office/officeart/2005/8/layout/vList3"/>
    <dgm:cxn modelId="{C1FB915B-5F9E-4E8E-9A15-AFAFBDEF1A42}" type="presOf" srcId="{852820CE-A9B3-4AB7-946D-BBCACE7C2B11}" destId="{A3FE2016-7B2C-4E1F-A839-7B4EAAA051FF}" srcOrd="0" destOrd="0" presId="urn:microsoft.com/office/officeart/2005/8/layout/vList3"/>
    <dgm:cxn modelId="{2EA33747-A6F4-48DD-9208-4A473AEA151F}" type="presOf" srcId="{B934D7A7-A5FE-4B3C-8D27-47303F996DB2}" destId="{0D7D0813-02CD-4C67-B69A-CFD547DA5466}" srcOrd="0" destOrd="0" presId="urn:microsoft.com/office/officeart/2005/8/layout/vList3"/>
    <dgm:cxn modelId="{C2D4E67B-C7CB-4AA6-BF18-7832ABA7B014}" type="presOf" srcId="{9971FEFA-B173-4494-8557-C808BC11EA4E}" destId="{8BD6AC7C-51DF-4F26-A478-FA977F05C0C3}" srcOrd="0" destOrd="0" presId="urn:microsoft.com/office/officeart/2005/8/layout/vList3"/>
    <dgm:cxn modelId="{ADE896BA-503D-4417-8227-278E5433B309}" type="presOf" srcId="{79B5CAAF-21B3-4A2E-8D94-32619F236266}" destId="{6BA321F8-8A13-445D-A0BE-8D9A5DEFB1D0}" srcOrd="0" destOrd="0" presId="urn:microsoft.com/office/officeart/2005/8/layout/vList3"/>
    <dgm:cxn modelId="{07A483D0-4AB7-4834-BD12-44023C7E37F0}" srcId="{79B5CAAF-21B3-4A2E-8D94-32619F236266}" destId="{F0A03D1D-B811-4BBA-9156-000599051C18}" srcOrd="3" destOrd="0" parTransId="{99EAEB0D-4993-4634-8BF2-BD2A77149188}" sibTransId="{6B6A1BB4-842B-425B-AF3A-3E442FFB2843}"/>
    <dgm:cxn modelId="{88DAFED5-8D0A-46A7-A499-68022579BEB8}" srcId="{79B5CAAF-21B3-4A2E-8D94-32619F236266}" destId="{852820CE-A9B3-4AB7-946D-BBCACE7C2B11}" srcOrd="2" destOrd="0" parTransId="{841FBA02-B3B9-466F-8EFE-C3295F318C49}" sibTransId="{48361DD8-BFF1-4FC0-BF22-0431A3060FE8}"/>
    <dgm:cxn modelId="{BD7F23F6-5B7C-48EF-8834-5C5969049FD3}" srcId="{79B5CAAF-21B3-4A2E-8D94-32619F236266}" destId="{9971FEFA-B173-4494-8557-C808BC11EA4E}" srcOrd="1" destOrd="0" parTransId="{1473CB3D-B841-4FD1-95F5-B3D18D2DE114}" sibTransId="{B3C65C2E-AB28-4608-8FCA-ED3F015D4568}"/>
    <dgm:cxn modelId="{77176FFE-D05D-4B21-9324-52608F274D87}" srcId="{79B5CAAF-21B3-4A2E-8D94-32619F236266}" destId="{B934D7A7-A5FE-4B3C-8D27-47303F996DB2}" srcOrd="0" destOrd="0" parTransId="{DB998124-0EED-4243-A7AF-C4EE19D7BED3}" sibTransId="{E15654AD-0284-4603-B441-BCD9FD2EC746}"/>
    <dgm:cxn modelId="{9FC77EF4-7297-4772-B9BD-59D9654F6C85}" type="presParOf" srcId="{6BA321F8-8A13-445D-A0BE-8D9A5DEFB1D0}" destId="{E8403B45-8C5E-47A6-98C5-B075262EE247}" srcOrd="0" destOrd="0" presId="urn:microsoft.com/office/officeart/2005/8/layout/vList3"/>
    <dgm:cxn modelId="{366886A7-38AE-47E6-B558-850988E25AEA}" type="presParOf" srcId="{E8403B45-8C5E-47A6-98C5-B075262EE247}" destId="{E8E61189-DED3-4E30-8A6B-796570CC2904}" srcOrd="0" destOrd="0" presId="urn:microsoft.com/office/officeart/2005/8/layout/vList3"/>
    <dgm:cxn modelId="{C32537CB-0A7B-476E-8D99-F4DBA405B183}" type="presParOf" srcId="{E8403B45-8C5E-47A6-98C5-B075262EE247}" destId="{0D7D0813-02CD-4C67-B69A-CFD547DA5466}" srcOrd="1" destOrd="0" presId="urn:microsoft.com/office/officeart/2005/8/layout/vList3"/>
    <dgm:cxn modelId="{3B740847-FBA9-4420-B9A2-EA66C7A9A66C}" type="presParOf" srcId="{6BA321F8-8A13-445D-A0BE-8D9A5DEFB1D0}" destId="{E36F0886-9153-485D-B0CB-C13856351887}" srcOrd="1" destOrd="0" presId="urn:microsoft.com/office/officeart/2005/8/layout/vList3"/>
    <dgm:cxn modelId="{95101D04-9177-4FCD-94B7-D8AFEB464596}" type="presParOf" srcId="{6BA321F8-8A13-445D-A0BE-8D9A5DEFB1D0}" destId="{EE592C77-2F40-479E-956A-E21FD57A617E}" srcOrd="2" destOrd="0" presId="urn:microsoft.com/office/officeart/2005/8/layout/vList3"/>
    <dgm:cxn modelId="{F1D70A47-3B7E-4587-A7D2-4188B4F4F26B}" type="presParOf" srcId="{EE592C77-2F40-479E-956A-E21FD57A617E}" destId="{1F877B87-D6F6-4883-9994-4C1CD82BC179}" srcOrd="0" destOrd="0" presId="urn:microsoft.com/office/officeart/2005/8/layout/vList3"/>
    <dgm:cxn modelId="{5A5E7F7B-782C-4868-B049-7615FDC9C1F1}" type="presParOf" srcId="{EE592C77-2F40-479E-956A-E21FD57A617E}" destId="{8BD6AC7C-51DF-4F26-A478-FA977F05C0C3}" srcOrd="1" destOrd="0" presId="urn:microsoft.com/office/officeart/2005/8/layout/vList3"/>
    <dgm:cxn modelId="{A360ADD6-A2E9-4E98-A9B1-1749B59528EC}" type="presParOf" srcId="{6BA321F8-8A13-445D-A0BE-8D9A5DEFB1D0}" destId="{C1E97966-1AD7-4EAC-9DB4-C2429544D573}" srcOrd="3" destOrd="0" presId="urn:microsoft.com/office/officeart/2005/8/layout/vList3"/>
    <dgm:cxn modelId="{A73A5C70-98AE-414F-AFB5-7CCBBD1F7FF0}" type="presParOf" srcId="{6BA321F8-8A13-445D-A0BE-8D9A5DEFB1D0}" destId="{220AE465-B436-4B1B-9371-5135680335AA}" srcOrd="4" destOrd="0" presId="urn:microsoft.com/office/officeart/2005/8/layout/vList3"/>
    <dgm:cxn modelId="{5A43FB7B-BF8D-42A5-9084-5A8061E663D8}" type="presParOf" srcId="{220AE465-B436-4B1B-9371-5135680335AA}" destId="{79ADB1B2-91F7-441D-ABD2-A9BEAA3DAC2A}" srcOrd="0" destOrd="0" presId="urn:microsoft.com/office/officeart/2005/8/layout/vList3"/>
    <dgm:cxn modelId="{8625CD9D-DFC0-433C-9F73-31BEC4FB7367}" type="presParOf" srcId="{220AE465-B436-4B1B-9371-5135680335AA}" destId="{A3FE2016-7B2C-4E1F-A839-7B4EAAA051FF}" srcOrd="1" destOrd="0" presId="urn:microsoft.com/office/officeart/2005/8/layout/vList3"/>
    <dgm:cxn modelId="{9DEF9706-AD4A-42DB-8880-96DD0443CACC}" type="presParOf" srcId="{6BA321F8-8A13-445D-A0BE-8D9A5DEFB1D0}" destId="{EB73729B-37DA-4A7A-B396-8E8C7B84475B}" srcOrd="5" destOrd="0" presId="urn:microsoft.com/office/officeart/2005/8/layout/vList3"/>
    <dgm:cxn modelId="{559E920D-C0DB-4B6D-B8EC-A4018E3109F9}" type="presParOf" srcId="{6BA321F8-8A13-445D-A0BE-8D9A5DEFB1D0}" destId="{CD34944F-5E04-4255-A9A4-4E818FB1386C}" srcOrd="6" destOrd="0" presId="urn:microsoft.com/office/officeart/2005/8/layout/vList3"/>
    <dgm:cxn modelId="{70B79939-C96B-4145-8145-F1290240C025}" type="presParOf" srcId="{CD34944F-5E04-4255-A9A4-4E818FB1386C}" destId="{936F32D2-940E-4454-83CC-293E6E2C59A6}" srcOrd="0" destOrd="0" presId="urn:microsoft.com/office/officeart/2005/8/layout/vList3"/>
    <dgm:cxn modelId="{E6477B57-84A5-4348-982A-44F41927C3DE}" type="presParOf" srcId="{CD34944F-5E04-4255-A9A4-4E818FB1386C}" destId="{4C592F90-0EF0-4029-B23C-438A859BE83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A13A23-4C46-45B1-8F03-9ADB854D3FB9}" type="doc">
      <dgm:prSet loTypeId="urn:microsoft.com/office/officeart/2005/8/layout/process4" loCatId="process" qsTypeId="urn:microsoft.com/office/officeart/2005/8/quickstyle/simple1" qsCatId="simple" csTypeId="urn:microsoft.com/office/officeart/2005/8/colors/accent1_1" csCatId="accent1" phldr="1"/>
      <dgm:spPr/>
      <dgm:t>
        <a:bodyPr/>
        <a:lstStyle/>
        <a:p>
          <a:endParaRPr lang="en-US"/>
        </a:p>
      </dgm:t>
    </dgm:pt>
    <dgm:pt modelId="{0E651442-C2B4-4C01-BE6E-0289BF43C928}">
      <dgm:prSet custT="1"/>
      <dgm:spPr/>
      <dgm:t>
        <a:bodyPr/>
        <a:lstStyle/>
        <a:p>
          <a:r>
            <a:rPr lang="en-US" sz="2800">
              <a:latin typeface="Arial"/>
              <a:cs typeface="Arial"/>
            </a:rPr>
            <a:t>Determine micro-purchase threshold via board policy for your SFA or use Federal threshold of $15,000 if no board policy</a:t>
          </a:r>
        </a:p>
      </dgm:t>
    </dgm:pt>
    <dgm:pt modelId="{F72D9C6E-36CC-4407-BB57-045CDCDB125A}" type="parTrans" cxnId="{A792CF43-5A65-4307-9E05-A96A88A28018}">
      <dgm:prSet/>
      <dgm:spPr/>
      <dgm:t>
        <a:bodyPr/>
        <a:lstStyle/>
        <a:p>
          <a:endParaRPr lang="en-US"/>
        </a:p>
      </dgm:t>
    </dgm:pt>
    <dgm:pt modelId="{F50035FF-6EE2-4ED5-A34A-FCE4D75B5A0C}" type="sibTrans" cxnId="{A792CF43-5A65-4307-9E05-A96A88A28018}">
      <dgm:prSet/>
      <dgm:spPr/>
      <dgm:t>
        <a:bodyPr/>
        <a:lstStyle/>
        <a:p>
          <a:endParaRPr lang="en-US"/>
        </a:p>
      </dgm:t>
    </dgm:pt>
    <dgm:pt modelId="{F859345A-7E8C-46B2-8483-9EAA52DF04C4}">
      <dgm:prSet custT="1"/>
      <dgm:spPr/>
      <dgm:t>
        <a:bodyPr/>
        <a:lstStyle/>
        <a:p>
          <a:r>
            <a:rPr lang="en-US" sz="2800">
              <a:latin typeface="Arial"/>
              <a:cs typeface="Arial"/>
            </a:rPr>
            <a:t>Determine if the </a:t>
          </a:r>
          <a:r>
            <a:rPr lang="en-US" sz="2800" b="1">
              <a:latin typeface="Arial"/>
              <a:cs typeface="Arial"/>
            </a:rPr>
            <a:t>total</a:t>
          </a:r>
          <a:r>
            <a:rPr lang="en-US" sz="2800">
              <a:latin typeface="Arial"/>
              <a:cs typeface="Arial"/>
            </a:rPr>
            <a:t> amount of the purchases of goods/services does not exceed the micro-purchasing threshold</a:t>
          </a:r>
        </a:p>
      </dgm:t>
    </dgm:pt>
    <dgm:pt modelId="{A8275F1E-E6A3-4AE7-B67A-C9AED4997111}" type="parTrans" cxnId="{F930FB0B-28D4-428D-9D8C-D2C46E429561}">
      <dgm:prSet/>
      <dgm:spPr/>
      <dgm:t>
        <a:bodyPr/>
        <a:lstStyle/>
        <a:p>
          <a:endParaRPr lang="en-US"/>
        </a:p>
      </dgm:t>
    </dgm:pt>
    <dgm:pt modelId="{FD7745FD-BF93-4921-AEB0-6DB86B9D977B}" type="sibTrans" cxnId="{F930FB0B-28D4-428D-9D8C-D2C46E429561}">
      <dgm:prSet/>
      <dgm:spPr/>
      <dgm:t>
        <a:bodyPr/>
        <a:lstStyle/>
        <a:p>
          <a:endParaRPr lang="en-US"/>
        </a:p>
      </dgm:t>
    </dgm:pt>
    <dgm:pt modelId="{092729E3-6DE8-4707-98B1-9EFBC3D87D8E}">
      <dgm:prSet custT="1"/>
      <dgm:spPr/>
      <dgm:t>
        <a:bodyPr/>
        <a:lstStyle/>
        <a:p>
          <a:r>
            <a:rPr lang="en-US" sz="2800">
              <a:latin typeface="Arial"/>
              <a:cs typeface="Arial"/>
            </a:rPr>
            <a:t>Ensure competition by distributing purchase transactions equitably among qualified sources where the price is reasonable </a:t>
          </a:r>
          <a:r>
            <a:rPr lang="en-US" sz="2800">
              <a:latin typeface="Arial"/>
              <a:cs typeface="Arial"/>
              <a:hlinkClick xmlns:r="http://schemas.openxmlformats.org/officeDocument/2006/relationships" r:id="rId1"/>
            </a:rPr>
            <a:t>2 CFR 200.320(a)(1)(ii)</a:t>
          </a:r>
          <a:endParaRPr lang="en-US" sz="2800">
            <a:latin typeface="Arial"/>
            <a:cs typeface="Arial"/>
          </a:endParaRPr>
        </a:p>
      </dgm:t>
    </dgm:pt>
    <dgm:pt modelId="{1BD6C335-E818-4E8C-BB22-CC0408503D3C}" type="parTrans" cxnId="{2F16810A-3D64-4D0E-B24F-CF8E9B6CA29F}">
      <dgm:prSet/>
      <dgm:spPr/>
      <dgm:t>
        <a:bodyPr/>
        <a:lstStyle/>
        <a:p>
          <a:endParaRPr lang="en-US"/>
        </a:p>
      </dgm:t>
    </dgm:pt>
    <dgm:pt modelId="{EF9EA0BD-422B-4587-A84C-329CF26CD7AB}" type="sibTrans" cxnId="{2F16810A-3D64-4D0E-B24F-CF8E9B6CA29F}">
      <dgm:prSet/>
      <dgm:spPr/>
      <dgm:t>
        <a:bodyPr/>
        <a:lstStyle/>
        <a:p>
          <a:endParaRPr lang="en-US"/>
        </a:p>
      </dgm:t>
    </dgm:pt>
    <dgm:pt modelId="{5D8F5907-D139-4E30-843C-B1A2FD7EA9DF}" type="pres">
      <dgm:prSet presAssocID="{5DA13A23-4C46-45B1-8F03-9ADB854D3FB9}" presName="Name0" presStyleCnt="0">
        <dgm:presLayoutVars>
          <dgm:dir/>
          <dgm:animLvl val="lvl"/>
          <dgm:resizeHandles val="exact"/>
        </dgm:presLayoutVars>
      </dgm:prSet>
      <dgm:spPr/>
    </dgm:pt>
    <dgm:pt modelId="{B6F71B57-73FD-4F4B-AD91-E750139A98B7}" type="pres">
      <dgm:prSet presAssocID="{092729E3-6DE8-4707-98B1-9EFBC3D87D8E}" presName="boxAndChildren" presStyleCnt="0"/>
      <dgm:spPr/>
    </dgm:pt>
    <dgm:pt modelId="{20AE493B-718E-4938-9254-FDBB7FE6EC02}" type="pres">
      <dgm:prSet presAssocID="{092729E3-6DE8-4707-98B1-9EFBC3D87D8E}" presName="parentTextBox" presStyleLbl="node1" presStyleIdx="0" presStyleCnt="3"/>
      <dgm:spPr/>
    </dgm:pt>
    <dgm:pt modelId="{7534EB4A-9467-430D-8417-9394067DDA01}" type="pres">
      <dgm:prSet presAssocID="{FD7745FD-BF93-4921-AEB0-6DB86B9D977B}" presName="sp" presStyleCnt="0"/>
      <dgm:spPr/>
    </dgm:pt>
    <dgm:pt modelId="{DA1755E7-C63A-4BDA-A612-13531648178E}" type="pres">
      <dgm:prSet presAssocID="{F859345A-7E8C-46B2-8483-9EAA52DF04C4}" presName="arrowAndChildren" presStyleCnt="0"/>
      <dgm:spPr/>
    </dgm:pt>
    <dgm:pt modelId="{9AE3C588-E9BA-4C65-8111-6988620762C3}" type="pres">
      <dgm:prSet presAssocID="{F859345A-7E8C-46B2-8483-9EAA52DF04C4}" presName="parentTextArrow" presStyleLbl="node1" presStyleIdx="1" presStyleCnt="3"/>
      <dgm:spPr/>
    </dgm:pt>
    <dgm:pt modelId="{423DD407-C547-4BFD-880F-F63FC43DE981}" type="pres">
      <dgm:prSet presAssocID="{F50035FF-6EE2-4ED5-A34A-FCE4D75B5A0C}" presName="sp" presStyleCnt="0"/>
      <dgm:spPr/>
    </dgm:pt>
    <dgm:pt modelId="{2E14A2CE-10EB-4AEA-A11F-6FF0E0DD5D3D}" type="pres">
      <dgm:prSet presAssocID="{0E651442-C2B4-4C01-BE6E-0289BF43C928}" presName="arrowAndChildren" presStyleCnt="0"/>
      <dgm:spPr/>
    </dgm:pt>
    <dgm:pt modelId="{D961B64D-80B1-4B1E-8CEB-B1B779F30FAD}" type="pres">
      <dgm:prSet presAssocID="{0E651442-C2B4-4C01-BE6E-0289BF43C928}" presName="parentTextArrow" presStyleLbl="node1" presStyleIdx="2" presStyleCnt="3"/>
      <dgm:spPr/>
    </dgm:pt>
  </dgm:ptLst>
  <dgm:cxnLst>
    <dgm:cxn modelId="{2F16810A-3D64-4D0E-B24F-CF8E9B6CA29F}" srcId="{5DA13A23-4C46-45B1-8F03-9ADB854D3FB9}" destId="{092729E3-6DE8-4707-98B1-9EFBC3D87D8E}" srcOrd="2" destOrd="0" parTransId="{1BD6C335-E818-4E8C-BB22-CC0408503D3C}" sibTransId="{EF9EA0BD-422B-4587-A84C-329CF26CD7AB}"/>
    <dgm:cxn modelId="{F930FB0B-28D4-428D-9D8C-D2C46E429561}" srcId="{5DA13A23-4C46-45B1-8F03-9ADB854D3FB9}" destId="{F859345A-7E8C-46B2-8483-9EAA52DF04C4}" srcOrd="1" destOrd="0" parTransId="{A8275F1E-E6A3-4AE7-B67A-C9AED4997111}" sibTransId="{FD7745FD-BF93-4921-AEB0-6DB86B9D977B}"/>
    <dgm:cxn modelId="{48E6073E-BE98-421C-859B-3F759B1B4C2E}" type="presOf" srcId="{F859345A-7E8C-46B2-8483-9EAA52DF04C4}" destId="{9AE3C588-E9BA-4C65-8111-6988620762C3}" srcOrd="0" destOrd="0" presId="urn:microsoft.com/office/officeart/2005/8/layout/process4"/>
    <dgm:cxn modelId="{A792CF43-5A65-4307-9E05-A96A88A28018}" srcId="{5DA13A23-4C46-45B1-8F03-9ADB854D3FB9}" destId="{0E651442-C2B4-4C01-BE6E-0289BF43C928}" srcOrd="0" destOrd="0" parTransId="{F72D9C6E-36CC-4407-BB57-045CDCDB125A}" sibTransId="{F50035FF-6EE2-4ED5-A34A-FCE4D75B5A0C}"/>
    <dgm:cxn modelId="{A89B32B5-069F-4226-B640-BCE6A46AE2DF}" type="presOf" srcId="{0E651442-C2B4-4C01-BE6E-0289BF43C928}" destId="{D961B64D-80B1-4B1E-8CEB-B1B779F30FAD}" srcOrd="0" destOrd="0" presId="urn:microsoft.com/office/officeart/2005/8/layout/process4"/>
    <dgm:cxn modelId="{6552F8CF-36E0-4F42-A33C-8F4846A614D8}" type="presOf" srcId="{5DA13A23-4C46-45B1-8F03-9ADB854D3FB9}" destId="{5D8F5907-D139-4E30-843C-B1A2FD7EA9DF}" srcOrd="0" destOrd="0" presId="urn:microsoft.com/office/officeart/2005/8/layout/process4"/>
    <dgm:cxn modelId="{AA3923D9-8A53-4B7D-971F-BE7CBDC21EA2}" type="presOf" srcId="{092729E3-6DE8-4707-98B1-9EFBC3D87D8E}" destId="{20AE493B-718E-4938-9254-FDBB7FE6EC02}" srcOrd="0" destOrd="0" presId="urn:microsoft.com/office/officeart/2005/8/layout/process4"/>
    <dgm:cxn modelId="{47272A05-4E65-467C-B055-AE22586363C3}" type="presParOf" srcId="{5D8F5907-D139-4E30-843C-B1A2FD7EA9DF}" destId="{B6F71B57-73FD-4F4B-AD91-E750139A98B7}" srcOrd="0" destOrd="0" presId="urn:microsoft.com/office/officeart/2005/8/layout/process4"/>
    <dgm:cxn modelId="{5402B9A4-FC1B-4348-A806-A74B2218FF79}" type="presParOf" srcId="{B6F71B57-73FD-4F4B-AD91-E750139A98B7}" destId="{20AE493B-718E-4938-9254-FDBB7FE6EC02}" srcOrd="0" destOrd="0" presId="urn:microsoft.com/office/officeart/2005/8/layout/process4"/>
    <dgm:cxn modelId="{19014EA4-2E11-443D-B307-1BC66E73EC41}" type="presParOf" srcId="{5D8F5907-D139-4E30-843C-B1A2FD7EA9DF}" destId="{7534EB4A-9467-430D-8417-9394067DDA01}" srcOrd="1" destOrd="0" presId="urn:microsoft.com/office/officeart/2005/8/layout/process4"/>
    <dgm:cxn modelId="{2271EDEA-6515-43CC-A2FE-EE42931E0906}" type="presParOf" srcId="{5D8F5907-D139-4E30-843C-B1A2FD7EA9DF}" destId="{DA1755E7-C63A-4BDA-A612-13531648178E}" srcOrd="2" destOrd="0" presId="urn:microsoft.com/office/officeart/2005/8/layout/process4"/>
    <dgm:cxn modelId="{46EFD917-73AD-4500-872E-5357675E4AED}" type="presParOf" srcId="{DA1755E7-C63A-4BDA-A612-13531648178E}" destId="{9AE3C588-E9BA-4C65-8111-6988620762C3}" srcOrd="0" destOrd="0" presId="urn:microsoft.com/office/officeart/2005/8/layout/process4"/>
    <dgm:cxn modelId="{A8D8C11B-316A-4AF9-823E-F479982FE0CC}" type="presParOf" srcId="{5D8F5907-D139-4E30-843C-B1A2FD7EA9DF}" destId="{423DD407-C547-4BFD-880F-F63FC43DE981}" srcOrd="3" destOrd="0" presId="urn:microsoft.com/office/officeart/2005/8/layout/process4"/>
    <dgm:cxn modelId="{5176E4FE-D06A-4BD8-9369-0E2856BE4A1F}" type="presParOf" srcId="{5D8F5907-D139-4E30-843C-B1A2FD7EA9DF}" destId="{2E14A2CE-10EB-4AEA-A11F-6FF0E0DD5D3D}" srcOrd="4" destOrd="0" presId="urn:microsoft.com/office/officeart/2005/8/layout/process4"/>
    <dgm:cxn modelId="{1A49A468-4DB3-426D-84D9-8DCE1A82A395}" type="presParOf" srcId="{2E14A2CE-10EB-4AEA-A11F-6FF0E0DD5D3D}" destId="{D961B64D-80B1-4B1E-8CEB-B1B779F30FA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DA750D-C293-4D67-BB22-8570F4E4A618}"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89855E1C-F5ED-4E56-89FC-188BD8ED12A4}">
      <dgm:prSet custT="1"/>
      <dgm:spPr/>
      <dgm:t>
        <a:bodyPr/>
        <a:lstStyle/>
        <a:p>
          <a:pPr algn="ctr"/>
          <a:r>
            <a:rPr lang="en-US" sz="2400" b="1">
              <a:latin typeface="Arial" panose="020B0604020202020204" pitchFamily="34" charset="0"/>
              <a:cs typeface="Arial" panose="020B0604020202020204" pitchFamily="34" charset="0"/>
            </a:rPr>
            <a:t>Draft</a:t>
          </a:r>
          <a:r>
            <a:rPr lang="en-US" sz="2400">
              <a:latin typeface="Arial" panose="020B0604020202020204" pitchFamily="34" charset="0"/>
              <a:cs typeface="Arial" panose="020B0604020202020204" pitchFamily="34" charset="0"/>
            </a:rPr>
            <a:t> solicitation</a:t>
          </a:r>
        </a:p>
      </dgm:t>
    </dgm:pt>
    <dgm:pt modelId="{278ED742-4EEA-4846-811E-1FB5BFE5670E}" type="parTrans" cxnId="{CEC1B1AB-5E02-4DDD-8AD9-0A3BA26E9F82}">
      <dgm:prSet/>
      <dgm:spPr/>
      <dgm:t>
        <a:bodyPr/>
        <a:lstStyle/>
        <a:p>
          <a:endParaRPr lang="en-US"/>
        </a:p>
      </dgm:t>
    </dgm:pt>
    <dgm:pt modelId="{14C903DC-7683-4AAF-A96D-EDBD8BA92826}" type="sibTrans" cxnId="{CEC1B1AB-5E02-4DDD-8AD9-0A3BA26E9F82}">
      <dgm:prSet phldrT="1" phldr="0"/>
      <dgm:spPr/>
      <dgm:t>
        <a:bodyPr/>
        <a:lstStyle/>
        <a:p>
          <a:r>
            <a:rPr lang="en-US"/>
            <a:t>1</a:t>
          </a:r>
        </a:p>
      </dgm:t>
    </dgm:pt>
    <dgm:pt modelId="{E6B0D32E-D626-463E-B5FB-73E0468A2074}">
      <dgm:prSet custT="1"/>
      <dgm:spPr/>
      <dgm:t>
        <a:bodyPr/>
        <a:lstStyle/>
        <a:p>
          <a:pPr algn="ctr"/>
          <a:r>
            <a:rPr lang="en-US" sz="2400" b="1">
              <a:latin typeface="Arial" panose="020B0604020202020204" pitchFamily="34" charset="0"/>
              <a:cs typeface="Arial" panose="020B0604020202020204" pitchFamily="34" charset="0"/>
            </a:rPr>
            <a:t>Contact</a:t>
          </a:r>
          <a:r>
            <a:rPr lang="en-US" sz="2400">
              <a:latin typeface="Arial" panose="020B0604020202020204" pitchFamily="34" charset="0"/>
              <a:cs typeface="Arial" panose="020B0604020202020204" pitchFamily="34" charset="0"/>
            </a:rPr>
            <a:t>      at least 2-3 vendors    (by phone or email)</a:t>
          </a:r>
        </a:p>
      </dgm:t>
    </dgm:pt>
    <dgm:pt modelId="{292391C7-3AB0-49DF-B900-0594714D6D98}" type="parTrans" cxnId="{C4297464-C3D9-4DBD-9D95-98980D419EF8}">
      <dgm:prSet/>
      <dgm:spPr/>
      <dgm:t>
        <a:bodyPr/>
        <a:lstStyle/>
        <a:p>
          <a:endParaRPr lang="en-US"/>
        </a:p>
      </dgm:t>
    </dgm:pt>
    <dgm:pt modelId="{25004EDF-98FB-4E8E-8A90-08909D34F363}" type="sibTrans" cxnId="{C4297464-C3D9-4DBD-9D95-98980D419EF8}">
      <dgm:prSet phldrT="2" phldr="0"/>
      <dgm:spPr/>
      <dgm:t>
        <a:bodyPr/>
        <a:lstStyle/>
        <a:p>
          <a:r>
            <a:rPr lang="en-US"/>
            <a:t>2</a:t>
          </a:r>
        </a:p>
      </dgm:t>
    </dgm:pt>
    <dgm:pt modelId="{85F5578E-4A10-4413-BAC7-0FDDA4114EBC}">
      <dgm:prSet custT="1"/>
      <dgm:spPr/>
      <dgm:t>
        <a:bodyPr/>
        <a:lstStyle/>
        <a:p>
          <a:pPr algn="ctr"/>
          <a:r>
            <a:rPr lang="en-US" sz="2400" b="1">
              <a:latin typeface="Arial" panose="020B0604020202020204" pitchFamily="34" charset="0"/>
              <a:cs typeface="Arial" panose="020B0604020202020204" pitchFamily="34" charset="0"/>
            </a:rPr>
            <a:t>Document</a:t>
          </a:r>
          <a:r>
            <a:rPr lang="en-US" sz="2400">
              <a:latin typeface="Arial" panose="020B0604020202020204" pitchFamily="34" charset="0"/>
              <a:cs typeface="Arial" panose="020B0604020202020204" pitchFamily="34" charset="0"/>
            </a:rPr>
            <a:t> all responses/ requests</a:t>
          </a:r>
        </a:p>
      </dgm:t>
    </dgm:pt>
    <dgm:pt modelId="{9C1BCB83-DA17-44B8-A7B1-C069A8CA2A7C}" type="parTrans" cxnId="{8D20B51F-0478-4646-B9B0-6843CE86CB0B}">
      <dgm:prSet/>
      <dgm:spPr/>
      <dgm:t>
        <a:bodyPr/>
        <a:lstStyle/>
        <a:p>
          <a:endParaRPr lang="en-US"/>
        </a:p>
      </dgm:t>
    </dgm:pt>
    <dgm:pt modelId="{35B81849-9441-45C9-87D3-9EA74A41D486}" type="sibTrans" cxnId="{8D20B51F-0478-4646-B9B0-6843CE86CB0B}">
      <dgm:prSet phldrT="3" phldr="0"/>
      <dgm:spPr/>
      <dgm:t>
        <a:bodyPr/>
        <a:lstStyle/>
        <a:p>
          <a:r>
            <a:rPr lang="en-US"/>
            <a:t>3</a:t>
          </a:r>
        </a:p>
      </dgm:t>
    </dgm:pt>
    <dgm:pt modelId="{1EEE36C6-228E-48A3-BAC2-46066782CBFD}">
      <dgm:prSet custT="1"/>
      <dgm:spPr/>
      <dgm:t>
        <a:bodyPr/>
        <a:lstStyle/>
        <a:p>
          <a:pPr algn="ctr"/>
          <a:r>
            <a:rPr lang="en-US" sz="2400" b="1">
              <a:latin typeface="Arial" panose="020B0604020202020204" pitchFamily="34" charset="0"/>
              <a:cs typeface="Arial" panose="020B0604020202020204" pitchFamily="34" charset="0"/>
            </a:rPr>
            <a:t>Compare &amp; evaluate </a:t>
          </a:r>
          <a:r>
            <a:rPr lang="en-US" sz="2400">
              <a:latin typeface="Arial" panose="020B0604020202020204" pitchFamily="34" charset="0"/>
              <a:cs typeface="Arial" panose="020B0604020202020204" pitchFamily="34" charset="0"/>
            </a:rPr>
            <a:t>quotes</a:t>
          </a:r>
        </a:p>
      </dgm:t>
    </dgm:pt>
    <dgm:pt modelId="{58B9D335-EC54-4DA3-9597-0D4BAA9DCFDB}" type="parTrans" cxnId="{67AB2251-7F65-4C39-B7AA-D24BDF15C8F9}">
      <dgm:prSet/>
      <dgm:spPr/>
      <dgm:t>
        <a:bodyPr/>
        <a:lstStyle/>
        <a:p>
          <a:endParaRPr lang="en-US"/>
        </a:p>
      </dgm:t>
    </dgm:pt>
    <dgm:pt modelId="{223BB698-EAA5-4233-AC7B-7EB1E1BDB28E}" type="sibTrans" cxnId="{67AB2251-7F65-4C39-B7AA-D24BDF15C8F9}">
      <dgm:prSet phldrT="4" phldr="0"/>
      <dgm:spPr/>
      <dgm:t>
        <a:bodyPr/>
        <a:lstStyle/>
        <a:p>
          <a:r>
            <a:rPr lang="en-US"/>
            <a:t>4</a:t>
          </a:r>
        </a:p>
      </dgm:t>
    </dgm:pt>
    <dgm:pt modelId="{5AA31627-2C99-4750-9F85-C89A23E412A5}">
      <dgm:prSet custT="1"/>
      <dgm:spPr/>
      <dgm:t>
        <a:bodyPr/>
        <a:lstStyle/>
        <a:p>
          <a:pPr algn="ctr"/>
          <a:r>
            <a:rPr lang="en-US" sz="2400" b="1" dirty="0">
              <a:latin typeface="Arial" panose="020B0604020202020204" pitchFamily="34" charset="0"/>
              <a:cs typeface="Arial" panose="020B0604020202020204" pitchFamily="34" charset="0"/>
            </a:rPr>
            <a:t>Monitor</a:t>
          </a:r>
          <a:r>
            <a:rPr lang="en-US" sz="2400" dirty="0">
              <a:latin typeface="Arial" panose="020B0604020202020204" pitchFamily="34" charset="0"/>
              <a:cs typeface="Arial" panose="020B0604020202020204" pitchFamily="34" charset="0"/>
            </a:rPr>
            <a:t>  contract</a:t>
          </a:r>
        </a:p>
      </dgm:t>
      <dgm:extLst>
        <a:ext uri="{E40237B7-FDA0-4F09-8148-C483321AD2D9}">
          <dgm14:cNvPr xmlns:dgm14="http://schemas.microsoft.com/office/drawing/2010/diagram" id="0" name="" descr="Visual representation of the 5 small purchase steps: &#10;1) Draft solicitation,&#10;2) Contact at least 2-3 vendors (by phone or email),&#10;3) Document all responses/requests; &#10;4) Compare and evaluate quotes,&#10;and 5) Monitor contract"/>
        </a:ext>
      </dgm:extLst>
    </dgm:pt>
    <dgm:pt modelId="{5AAA7F19-70C3-477C-84ED-5D0D074FF5F8}" type="parTrans" cxnId="{3F6BD673-3D73-4200-8A2D-0EF3C055110E}">
      <dgm:prSet/>
      <dgm:spPr/>
      <dgm:t>
        <a:bodyPr/>
        <a:lstStyle/>
        <a:p>
          <a:endParaRPr lang="en-US"/>
        </a:p>
      </dgm:t>
    </dgm:pt>
    <dgm:pt modelId="{96BBAB7B-616F-45D3-BB9D-B3BBDA7738A2}" type="sibTrans" cxnId="{3F6BD673-3D73-4200-8A2D-0EF3C055110E}">
      <dgm:prSet phldrT="5" phldr="0"/>
      <dgm:spPr/>
      <dgm:t>
        <a:bodyPr/>
        <a:lstStyle/>
        <a:p>
          <a:r>
            <a:rPr lang="en-US"/>
            <a:t>5</a:t>
          </a:r>
        </a:p>
      </dgm:t>
    </dgm:pt>
    <dgm:pt modelId="{C4F14763-27F6-4C78-80BC-A3C47835770F}" type="pres">
      <dgm:prSet presAssocID="{DFDA750D-C293-4D67-BB22-8570F4E4A618}" presName="Name0" presStyleCnt="0">
        <dgm:presLayoutVars>
          <dgm:animLvl val="lvl"/>
          <dgm:resizeHandles val="exact"/>
        </dgm:presLayoutVars>
      </dgm:prSet>
      <dgm:spPr/>
    </dgm:pt>
    <dgm:pt modelId="{CD981FAF-BF9F-483E-AA9E-8E0FD849FD06}" type="pres">
      <dgm:prSet presAssocID="{89855E1C-F5ED-4E56-89FC-188BD8ED12A4}" presName="compositeNode" presStyleCnt="0">
        <dgm:presLayoutVars>
          <dgm:bulletEnabled val="1"/>
        </dgm:presLayoutVars>
      </dgm:prSet>
      <dgm:spPr/>
    </dgm:pt>
    <dgm:pt modelId="{D4C8AF68-67B2-45B6-AD77-9A778611B022}" type="pres">
      <dgm:prSet presAssocID="{89855E1C-F5ED-4E56-89FC-188BD8ED12A4}" presName="bgRect" presStyleLbl="bgAccFollowNode1" presStyleIdx="0" presStyleCnt="5" custScaleY="111796"/>
      <dgm:spPr/>
    </dgm:pt>
    <dgm:pt modelId="{B278AC70-22E1-4C14-8D3B-D309B5D2A1F3}" type="pres">
      <dgm:prSet presAssocID="{14C903DC-7683-4AAF-A96D-EDBD8BA92826}" presName="sibTransNodeCircle" presStyleLbl="alignNode1" presStyleIdx="0" presStyleCnt="10">
        <dgm:presLayoutVars>
          <dgm:chMax val="0"/>
          <dgm:bulletEnabled/>
        </dgm:presLayoutVars>
      </dgm:prSet>
      <dgm:spPr/>
    </dgm:pt>
    <dgm:pt modelId="{95164C11-34E3-443B-AFD7-55AFE05E13B0}" type="pres">
      <dgm:prSet presAssocID="{89855E1C-F5ED-4E56-89FC-188BD8ED12A4}" presName="bottomLine" presStyleLbl="alignNode1" presStyleIdx="1" presStyleCnt="10">
        <dgm:presLayoutVars/>
      </dgm:prSet>
      <dgm:spPr/>
    </dgm:pt>
    <dgm:pt modelId="{B831B7A1-F5FA-46A4-876D-64E1C052288D}" type="pres">
      <dgm:prSet presAssocID="{89855E1C-F5ED-4E56-89FC-188BD8ED12A4}" presName="nodeText" presStyleLbl="bgAccFollowNode1" presStyleIdx="0" presStyleCnt="5">
        <dgm:presLayoutVars>
          <dgm:bulletEnabled val="1"/>
        </dgm:presLayoutVars>
      </dgm:prSet>
      <dgm:spPr/>
    </dgm:pt>
    <dgm:pt modelId="{D1177959-A90F-4D11-8AE8-1D2D88B53F18}" type="pres">
      <dgm:prSet presAssocID="{14C903DC-7683-4AAF-A96D-EDBD8BA92826}" presName="sibTrans" presStyleCnt="0"/>
      <dgm:spPr/>
    </dgm:pt>
    <dgm:pt modelId="{C860CBB2-0E3B-41C6-B745-501CFD69550B}" type="pres">
      <dgm:prSet presAssocID="{E6B0D32E-D626-463E-B5FB-73E0468A2074}" presName="compositeNode" presStyleCnt="0">
        <dgm:presLayoutVars>
          <dgm:bulletEnabled val="1"/>
        </dgm:presLayoutVars>
      </dgm:prSet>
      <dgm:spPr/>
    </dgm:pt>
    <dgm:pt modelId="{CC58A71D-7124-411F-8886-52118A8F466B}" type="pres">
      <dgm:prSet presAssocID="{E6B0D32E-D626-463E-B5FB-73E0468A2074}" presName="bgRect" presStyleLbl="bgAccFollowNode1" presStyleIdx="1" presStyleCnt="5" custScaleY="111796"/>
      <dgm:spPr/>
    </dgm:pt>
    <dgm:pt modelId="{384BA59C-DA26-444A-8F08-F1BDD4B9F891}" type="pres">
      <dgm:prSet presAssocID="{25004EDF-98FB-4E8E-8A90-08909D34F363}" presName="sibTransNodeCircle" presStyleLbl="alignNode1" presStyleIdx="2" presStyleCnt="10">
        <dgm:presLayoutVars>
          <dgm:chMax val="0"/>
          <dgm:bulletEnabled/>
        </dgm:presLayoutVars>
      </dgm:prSet>
      <dgm:spPr/>
    </dgm:pt>
    <dgm:pt modelId="{EA538B8C-CF24-4A93-8988-495FCF5539A7}" type="pres">
      <dgm:prSet presAssocID="{E6B0D32E-D626-463E-B5FB-73E0468A2074}" presName="bottomLine" presStyleLbl="alignNode1" presStyleIdx="3" presStyleCnt="10">
        <dgm:presLayoutVars/>
      </dgm:prSet>
      <dgm:spPr/>
    </dgm:pt>
    <dgm:pt modelId="{D59C049B-2B0D-4175-9F45-10149CC42217}" type="pres">
      <dgm:prSet presAssocID="{E6B0D32E-D626-463E-B5FB-73E0468A2074}" presName="nodeText" presStyleLbl="bgAccFollowNode1" presStyleIdx="1" presStyleCnt="5">
        <dgm:presLayoutVars>
          <dgm:bulletEnabled val="1"/>
        </dgm:presLayoutVars>
      </dgm:prSet>
      <dgm:spPr/>
    </dgm:pt>
    <dgm:pt modelId="{DEC475A8-1CFE-424B-A1DB-289E2A2632FA}" type="pres">
      <dgm:prSet presAssocID="{25004EDF-98FB-4E8E-8A90-08909D34F363}" presName="sibTrans" presStyleCnt="0"/>
      <dgm:spPr/>
    </dgm:pt>
    <dgm:pt modelId="{180B96D7-F489-400F-9C45-32C7AE1DA840}" type="pres">
      <dgm:prSet presAssocID="{85F5578E-4A10-4413-BAC7-0FDDA4114EBC}" presName="compositeNode" presStyleCnt="0">
        <dgm:presLayoutVars>
          <dgm:bulletEnabled val="1"/>
        </dgm:presLayoutVars>
      </dgm:prSet>
      <dgm:spPr/>
    </dgm:pt>
    <dgm:pt modelId="{C624AE37-3685-4527-BA68-9C63ABBC41FA}" type="pres">
      <dgm:prSet presAssocID="{85F5578E-4A10-4413-BAC7-0FDDA4114EBC}" presName="bgRect" presStyleLbl="bgAccFollowNode1" presStyleIdx="2" presStyleCnt="5" custScaleY="111796"/>
      <dgm:spPr/>
    </dgm:pt>
    <dgm:pt modelId="{DF272F7D-E88B-4678-8B24-FF1D8A728956}" type="pres">
      <dgm:prSet presAssocID="{35B81849-9441-45C9-87D3-9EA74A41D486}" presName="sibTransNodeCircle" presStyleLbl="alignNode1" presStyleIdx="4" presStyleCnt="10">
        <dgm:presLayoutVars>
          <dgm:chMax val="0"/>
          <dgm:bulletEnabled/>
        </dgm:presLayoutVars>
      </dgm:prSet>
      <dgm:spPr/>
    </dgm:pt>
    <dgm:pt modelId="{D4A13F8E-35F6-4276-B6C7-5504BDE14B2C}" type="pres">
      <dgm:prSet presAssocID="{85F5578E-4A10-4413-BAC7-0FDDA4114EBC}" presName="bottomLine" presStyleLbl="alignNode1" presStyleIdx="5" presStyleCnt="10">
        <dgm:presLayoutVars/>
      </dgm:prSet>
      <dgm:spPr/>
    </dgm:pt>
    <dgm:pt modelId="{B8552814-8982-4097-858D-9E112628DA24}" type="pres">
      <dgm:prSet presAssocID="{85F5578E-4A10-4413-BAC7-0FDDA4114EBC}" presName="nodeText" presStyleLbl="bgAccFollowNode1" presStyleIdx="2" presStyleCnt="5">
        <dgm:presLayoutVars>
          <dgm:bulletEnabled val="1"/>
        </dgm:presLayoutVars>
      </dgm:prSet>
      <dgm:spPr/>
    </dgm:pt>
    <dgm:pt modelId="{4BCEB9AC-CB7E-4739-BA80-82132AF1C5E9}" type="pres">
      <dgm:prSet presAssocID="{35B81849-9441-45C9-87D3-9EA74A41D486}" presName="sibTrans" presStyleCnt="0"/>
      <dgm:spPr/>
    </dgm:pt>
    <dgm:pt modelId="{BC992271-A15D-4DC1-942D-7776B7CD528A}" type="pres">
      <dgm:prSet presAssocID="{1EEE36C6-228E-48A3-BAC2-46066782CBFD}" presName="compositeNode" presStyleCnt="0">
        <dgm:presLayoutVars>
          <dgm:bulletEnabled val="1"/>
        </dgm:presLayoutVars>
      </dgm:prSet>
      <dgm:spPr/>
    </dgm:pt>
    <dgm:pt modelId="{3E0F1A1A-9FB3-45F5-855F-C3A9F164C29D}" type="pres">
      <dgm:prSet presAssocID="{1EEE36C6-228E-48A3-BAC2-46066782CBFD}" presName="bgRect" presStyleLbl="bgAccFollowNode1" presStyleIdx="3" presStyleCnt="5" custScaleY="111796"/>
      <dgm:spPr/>
    </dgm:pt>
    <dgm:pt modelId="{C5923675-F183-4437-907A-212C20D56D58}" type="pres">
      <dgm:prSet presAssocID="{223BB698-EAA5-4233-AC7B-7EB1E1BDB28E}" presName="sibTransNodeCircle" presStyleLbl="alignNode1" presStyleIdx="6" presStyleCnt="10">
        <dgm:presLayoutVars>
          <dgm:chMax val="0"/>
          <dgm:bulletEnabled/>
        </dgm:presLayoutVars>
      </dgm:prSet>
      <dgm:spPr/>
    </dgm:pt>
    <dgm:pt modelId="{3CBD881F-1C02-4AD0-8C32-6033AD97C3EE}" type="pres">
      <dgm:prSet presAssocID="{1EEE36C6-228E-48A3-BAC2-46066782CBFD}" presName="bottomLine" presStyleLbl="alignNode1" presStyleIdx="7" presStyleCnt="10">
        <dgm:presLayoutVars/>
      </dgm:prSet>
      <dgm:spPr/>
    </dgm:pt>
    <dgm:pt modelId="{596736FE-F4F9-4697-906D-BEADE531CD43}" type="pres">
      <dgm:prSet presAssocID="{1EEE36C6-228E-48A3-BAC2-46066782CBFD}" presName="nodeText" presStyleLbl="bgAccFollowNode1" presStyleIdx="3" presStyleCnt="5">
        <dgm:presLayoutVars>
          <dgm:bulletEnabled val="1"/>
        </dgm:presLayoutVars>
      </dgm:prSet>
      <dgm:spPr/>
    </dgm:pt>
    <dgm:pt modelId="{AC302C7D-CCE9-4A52-AB4F-E735C71B70DF}" type="pres">
      <dgm:prSet presAssocID="{223BB698-EAA5-4233-AC7B-7EB1E1BDB28E}" presName="sibTrans" presStyleCnt="0"/>
      <dgm:spPr/>
    </dgm:pt>
    <dgm:pt modelId="{B7EA73F0-7D1C-4E93-9C8A-4FB358D5B3D1}" type="pres">
      <dgm:prSet presAssocID="{5AA31627-2C99-4750-9F85-C89A23E412A5}" presName="compositeNode" presStyleCnt="0">
        <dgm:presLayoutVars>
          <dgm:bulletEnabled val="1"/>
        </dgm:presLayoutVars>
      </dgm:prSet>
      <dgm:spPr/>
    </dgm:pt>
    <dgm:pt modelId="{BE3B0287-33F0-4759-9A7D-81B768C58D48}" type="pres">
      <dgm:prSet presAssocID="{5AA31627-2C99-4750-9F85-C89A23E412A5}" presName="bgRect" presStyleLbl="bgAccFollowNode1" presStyleIdx="4" presStyleCnt="5" custScaleY="111796"/>
      <dgm:spPr/>
    </dgm:pt>
    <dgm:pt modelId="{546E1DC1-CB53-4DFA-864F-000DFB96033D}" type="pres">
      <dgm:prSet presAssocID="{96BBAB7B-616F-45D3-BB9D-B3BBDA7738A2}" presName="sibTransNodeCircle" presStyleLbl="alignNode1" presStyleIdx="8" presStyleCnt="10">
        <dgm:presLayoutVars>
          <dgm:chMax val="0"/>
          <dgm:bulletEnabled/>
        </dgm:presLayoutVars>
      </dgm:prSet>
      <dgm:spPr/>
    </dgm:pt>
    <dgm:pt modelId="{DA6D3BA7-44DA-49D6-A8C6-AC3F5FFD74C1}" type="pres">
      <dgm:prSet presAssocID="{5AA31627-2C99-4750-9F85-C89A23E412A5}" presName="bottomLine" presStyleLbl="alignNode1" presStyleIdx="9" presStyleCnt="10">
        <dgm:presLayoutVars/>
      </dgm:prSet>
      <dgm:spPr/>
    </dgm:pt>
    <dgm:pt modelId="{1DA8E69C-E669-4BA0-9BF2-F4D0CFEFC32D}" type="pres">
      <dgm:prSet presAssocID="{5AA31627-2C99-4750-9F85-C89A23E412A5}" presName="nodeText" presStyleLbl="bgAccFollowNode1" presStyleIdx="4" presStyleCnt="5">
        <dgm:presLayoutVars>
          <dgm:bulletEnabled val="1"/>
        </dgm:presLayoutVars>
      </dgm:prSet>
      <dgm:spPr/>
    </dgm:pt>
  </dgm:ptLst>
  <dgm:cxnLst>
    <dgm:cxn modelId="{18C0AE01-D27B-4BF0-87A4-928886A35F5F}" type="presOf" srcId="{DFDA750D-C293-4D67-BB22-8570F4E4A618}" destId="{C4F14763-27F6-4C78-80BC-A3C47835770F}" srcOrd="0" destOrd="0" presId="urn:microsoft.com/office/officeart/2016/7/layout/BasicLinearProcessNumbered"/>
    <dgm:cxn modelId="{EC9B7A0F-CEEA-4B54-87A9-DC8A835E0912}" type="presOf" srcId="{E6B0D32E-D626-463E-B5FB-73E0468A2074}" destId="{CC58A71D-7124-411F-8886-52118A8F466B}" srcOrd="0" destOrd="0" presId="urn:microsoft.com/office/officeart/2016/7/layout/BasicLinearProcessNumbered"/>
    <dgm:cxn modelId="{C7602216-FB89-4735-B687-F937653640C6}" type="presOf" srcId="{E6B0D32E-D626-463E-B5FB-73E0468A2074}" destId="{D59C049B-2B0D-4175-9F45-10149CC42217}" srcOrd="1" destOrd="0" presId="urn:microsoft.com/office/officeart/2016/7/layout/BasicLinearProcessNumbered"/>
    <dgm:cxn modelId="{71E5AC19-75CC-4728-8678-F4318CEF4739}" type="presOf" srcId="{89855E1C-F5ED-4E56-89FC-188BD8ED12A4}" destId="{B831B7A1-F5FA-46A4-876D-64E1C052288D}" srcOrd="1" destOrd="0" presId="urn:microsoft.com/office/officeart/2016/7/layout/BasicLinearProcessNumbered"/>
    <dgm:cxn modelId="{8D20B51F-0478-4646-B9B0-6843CE86CB0B}" srcId="{DFDA750D-C293-4D67-BB22-8570F4E4A618}" destId="{85F5578E-4A10-4413-BAC7-0FDDA4114EBC}" srcOrd="2" destOrd="0" parTransId="{9C1BCB83-DA17-44B8-A7B1-C069A8CA2A7C}" sibTransId="{35B81849-9441-45C9-87D3-9EA74A41D486}"/>
    <dgm:cxn modelId="{958D7E24-706B-49CC-B8CB-9256B731D5A2}" type="presOf" srcId="{1EEE36C6-228E-48A3-BAC2-46066782CBFD}" destId="{596736FE-F4F9-4697-906D-BEADE531CD43}" srcOrd="1" destOrd="0" presId="urn:microsoft.com/office/officeart/2016/7/layout/BasicLinearProcessNumbered"/>
    <dgm:cxn modelId="{28A8245B-D87B-4B27-B2F3-CDC494C3C3E1}" type="presOf" srcId="{96BBAB7B-616F-45D3-BB9D-B3BBDA7738A2}" destId="{546E1DC1-CB53-4DFA-864F-000DFB96033D}" srcOrd="0" destOrd="0" presId="urn:microsoft.com/office/officeart/2016/7/layout/BasicLinearProcessNumbered"/>
    <dgm:cxn modelId="{99204463-EC2F-49DE-BDF2-2D3D6C5550C6}" type="presOf" srcId="{89855E1C-F5ED-4E56-89FC-188BD8ED12A4}" destId="{D4C8AF68-67B2-45B6-AD77-9A778611B022}" srcOrd="0" destOrd="0" presId="urn:microsoft.com/office/officeart/2016/7/layout/BasicLinearProcessNumbered"/>
    <dgm:cxn modelId="{C4297464-C3D9-4DBD-9D95-98980D419EF8}" srcId="{DFDA750D-C293-4D67-BB22-8570F4E4A618}" destId="{E6B0D32E-D626-463E-B5FB-73E0468A2074}" srcOrd="1" destOrd="0" parTransId="{292391C7-3AB0-49DF-B900-0594714D6D98}" sibTransId="{25004EDF-98FB-4E8E-8A90-08909D34F363}"/>
    <dgm:cxn modelId="{F3DCEE67-0663-43CD-8A09-C63E57BAAA68}" type="presOf" srcId="{25004EDF-98FB-4E8E-8A90-08909D34F363}" destId="{384BA59C-DA26-444A-8F08-F1BDD4B9F891}" srcOrd="0" destOrd="0" presId="urn:microsoft.com/office/officeart/2016/7/layout/BasicLinearProcessNumbered"/>
    <dgm:cxn modelId="{65410B6D-14CA-4EE8-A476-AC844F337E28}" type="presOf" srcId="{5AA31627-2C99-4750-9F85-C89A23E412A5}" destId="{1DA8E69C-E669-4BA0-9BF2-F4D0CFEFC32D}" srcOrd="1" destOrd="0" presId="urn:microsoft.com/office/officeart/2016/7/layout/BasicLinearProcessNumbered"/>
    <dgm:cxn modelId="{26BCD44F-3ACC-42E0-BE7C-152197B658FF}" type="presOf" srcId="{35B81849-9441-45C9-87D3-9EA74A41D486}" destId="{DF272F7D-E88B-4678-8B24-FF1D8A728956}" srcOrd="0" destOrd="0" presId="urn:microsoft.com/office/officeart/2016/7/layout/BasicLinearProcessNumbered"/>
    <dgm:cxn modelId="{67AB2251-7F65-4C39-B7AA-D24BDF15C8F9}" srcId="{DFDA750D-C293-4D67-BB22-8570F4E4A618}" destId="{1EEE36C6-228E-48A3-BAC2-46066782CBFD}" srcOrd="3" destOrd="0" parTransId="{58B9D335-EC54-4DA3-9597-0D4BAA9DCFDB}" sibTransId="{223BB698-EAA5-4233-AC7B-7EB1E1BDB28E}"/>
    <dgm:cxn modelId="{3F6BD673-3D73-4200-8A2D-0EF3C055110E}" srcId="{DFDA750D-C293-4D67-BB22-8570F4E4A618}" destId="{5AA31627-2C99-4750-9F85-C89A23E412A5}" srcOrd="4" destOrd="0" parTransId="{5AAA7F19-70C3-477C-84ED-5D0D074FF5F8}" sibTransId="{96BBAB7B-616F-45D3-BB9D-B3BBDA7738A2}"/>
    <dgm:cxn modelId="{36E85284-E496-46ED-8576-D6FDD0CCBF0E}" type="presOf" srcId="{5AA31627-2C99-4750-9F85-C89A23E412A5}" destId="{BE3B0287-33F0-4759-9A7D-81B768C58D48}" srcOrd="0" destOrd="0" presId="urn:microsoft.com/office/officeart/2016/7/layout/BasicLinearProcessNumbered"/>
    <dgm:cxn modelId="{91FF5498-5BF1-44A7-88D1-410C7508F44C}" type="presOf" srcId="{1EEE36C6-228E-48A3-BAC2-46066782CBFD}" destId="{3E0F1A1A-9FB3-45F5-855F-C3A9F164C29D}" srcOrd="0" destOrd="0" presId="urn:microsoft.com/office/officeart/2016/7/layout/BasicLinearProcessNumbered"/>
    <dgm:cxn modelId="{B7D78AAB-6322-4D7A-8A6A-EBBBB7E98ED6}" type="presOf" srcId="{223BB698-EAA5-4233-AC7B-7EB1E1BDB28E}" destId="{C5923675-F183-4437-907A-212C20D56D58}" srcOrd="0" destOrd="0" presId="urn:microsoft.com/office/officeart/2016/7/layout/BasicLinearProcessNumbered"/>
    <dgm:cxn modelId="{CEC1B1AB-5E02-4DDD-8AD9-0A3BA26E9F82}" srcId="{DFDA750D-C293-4D67-BB22-8570F4E4A618}" destId="{89855E1C-F5ED-4E56-89FC-188BD8ED12A4}" srcOrd="0" destOrd="0" parTransId="{278ED742-4EEA-4846-811E-1FB5BFE5670E}" sibTransId="{14C903DC-7683-4AAF-A96D-EDBD8BA92826}"/>
    <dgm:cxn modelId="{08D011AC-D0F5-4F27-878E-DBAAEE7AB8F1}" type="presOf" srcId="{85F5578E-4A10-4413-BAC7-0FDDA4114EBC}" destId="{B8552814-8982-4097-858D-9E112628DA24}" srcOrd="1" destOrd="0" presId="urn:microsoft.com/office/officeart/2016/7/layout/BasicLinearProcessNumbered"/>
    <dgm:cxn modelId="{7E009BB2-3AD4-456B-9E58-1D53C99B8531}" type="presOf" srcId="{85F5578E-4A10-4413-BAC7-0FDDA4114EBC}" destId="{C624AE37-3685-4527-BA68-9C63ABBC41FA}" srcOrd="0" destOrd="0" presId="urn:microsoft.com/office/officeart/2016/7/layout/BasicLinearProcessNumbered"/>
    <dgm:cxn modelId="{8CC21BB6-97B9-45E8-9A20-778F79DF1AB5}" type="presOf" srcId="{14C903DC-7683-4AAF-A96D-EDBD8BA92826}" destId="{B278AC70-22E1-4C14-8D3B-D309B5D2A1F3}" srcOrd="0" destOrd="0" presId="urn:microsoft.com/office/officeart/2016/7/layout/BasicLinearProcessNumbered"/>
    <dgm:cxn modelId="{81D27051-07A0-47D5-9936-194C87381D7A}" type="presParOf" srcId="{C4F14763-27F6-4C78-80BC-A3C47835770F}" destId="{CD981FAF-BF9F-483E-AA9E-8E0FD849FD06}" srcOrd="0" destOrd="0" presId="urn:microsoft.com/office/officeart/2016/7/layout/BasicLinearProcessNumbered"/>
    <dgm:cxn modelId="{3266C723-B9E8-48A6-8359-0F47141BB1DF}" type="presParOf" srcId="{CD981FAF-BF9F-483E-AA9E-8E0FD849FD06}" destId="{D4C8AF68-67B2-45B6-AD77-9A778611B022}" srcOrd="0" destOrd="0" presId="urn:microsoft.com/office/officeart/2016/7/layout/BasicLinearProcessNumbered"/>
    <dgm:cxn modelId="{EC346924-6A9F-43B9-840C-B815761056B8}" type="presParOf" srcId="{CD981FAF-BF9F-483E-AA9E-8E0FD849FD06}" destId="{B278AC70-22E1-4C14-8D3B-D309B5D2A1F3}" srcOrd="1" destOrd="0" presId="urn:microsoft.com/office/officeart/2016/7/layout/BasicLinearProcessNumbered"/>
    <dgm:cxn modelId="{CFB9B2A9-7E95-4926-81E1-BD0C8F4ADA27}" type="presParOf" srcId="{CD981FAF-BF9F-483E-AA9E-8E0FD849FD06}" destId="{95164C11-34E3-443B-AFD7-55AFE05E13B0}" srcOrd="2" destOrd="0" presId="urn:microsoft.com/office/officeart/2016/7/layout/BasicLinearProcessNumbered"/>
    <dgm:cxn modelId="{5227BD68-2737-41CC-ADD9-1E4750719618}" type="presParOf" srcId="{CD981FAF-BF9F-483E-AA9E-8E0FD849FD06}" destId="{B831B7A1-F5FA-46A4-876D-64E1C052288D}" srcOrd="3" destOrd="0" presId="urn:microsoft.com/office/officeart/2016/7/layout/BasicLinearProcessNumbered"/>
    <dgm:cxn modelId="{C3886477-4BE9-4B2F-B9AA-01B020A5FE29}" type="presParOf" srcId="{C4F14763-27F6-4C78-80BC-A3C47835770F}" destId="{D1177959-A90F-4D11-8AE8-1D2D88B53F18}" srcOrd="1" destOrd="0" presId="urn:microsoft.com/office/officeart/2016/7/layout/BasicLinearProcessNumbered"/>
    <dgm:cxn modelId="{C4C0C76D-E9F0-45E2-BEC1-9F60A83B8E03}" type="presParOf" srcId="{C4F14763-27F6-4C78-80BC-A3C47835770F}" destId="{C860CBB2-0E3B-41C6-B745-501CFD69550B}" srcOrd="2" destOrd="0" presId="urn:microsoft.com/office/officeart/2016/7/layout/BasicLinearProcessNumbered"/>
    <dgm:cxn modelId="{C81D0A0D-C9EF-4680-880B-B803C0CF36DE}" type="presParOf" srcId="{C860CBB2-0E3B-41C6-B745-501CFD69550B}" destId="{CC58A71D-7124-411F-8886-52118A8F466B}" srcOrd="0" destOrd="0" presId="urn:microsoft.com/office/officeart/2016/7/layout/BasicLinearProcessNumbered"/>
    <dgm:cxn modelId="{ECAA2D81-F745-4D10-801F-79667F66BBA9}" type="presParOf" srcId="{C860CBB2-0E3B-41C6-B745-501CFD69550B}" destId="{384BA59C-DA26-444A-8F08-F1BDD4B9F891}" srcOrd="1" destOrd="0" presId="urn:microsoft.com/office/officeart/2016/7/layout/BasicLinearProcessNumbered"/>
    <dgm:cxn modelId="{33B23B9D-F405-4525-9B63-FC5D4B9CB618}" type="presParOf" srcId="{C860CBB2-0E3B-41C6-B745-501CFD69550B}" destId="{EA538B8C-CF24-4A93-8988-495FCF5539A7}" srcOrd="2" destOrd="0" presId="urn:microsoft.com/office/officeart/2016/7/layout/BasicLinearProcessNumbered"/>
    <dgm:cxn modelId="{D33C0ED8-A538-4E79-A3F8-0F87F53D825F}" type="presParOf" srcId="{C860CBB2-0E3B-41C6-B745-501CFD69550B}" destId="{D59C049B-2B0D-4175-9F45-10149CC42217}" srcOrd="3" destOrd="0" presId="urn:microsoft.com/office/officeart/2016/7/layout/BasicLinearProcessNumbered"/>
    <dgm:cxn modelId="{DCE94055-238F-4DB4-A087-DD0472A6C634}" type="presParOf" srcId="{C4F14763-27F6-4C78-80BC-A3C47835770F}" destId="{DEC475A8-1CFE-424B-A1DB-289E2A2632FA}" srcOrd="3" destOrd="0" presId="urn:microsoft.com/office/officeart/2016/7/layout/BasicLinearProcessNumbered"/>
    <dgm:cxn modelId="{85CCA30F-EC7A-4EDB-8EAD-923BF529BE10}" type="presParOf" srcId="{C4F14763-27F6-4C78-80BC-A3C47835770F}" destId="{180B96D7-F489-400F-9C45-32C7AE1DA840}" srcOrd="4" destOrd="0" presId="urn:microsoft.com/office/officeart/2016/7/layout/BasicLinearProcessNumbered"/>
    <dgm:cxn modelId="{E6E55A27-90BE-48F2-A492-E32BC4A7E478}" type="presParOf" srcId="{180B96D7-F489-400F-9C45-32C7AE1DA840}" destId="{C624AE37-3685-4527-BA68-9C63ABBC41FA}" srcOrd="0" destOrd="0" presId="urn:microsoft.com/office/officeart/2016/7/layout/BasicLinearProcessNumbered"/>
    <dgm:cxn modelId="{E5D0D088-BFBC-4CEC-948E-49C4F56C16DF}" type="presParOf" srcId="{180B96D7-F489-400F-9C45-32C7AE1DA840}" destId="{DF272F7D-E88B-4678-8B24-FF1D8A728956}" srcOrd="1" destOrd="0" presId="urn:microsoft.com/office/officeart/2016/7/layout/BasicLinearProcessNumbered"/>
    <dgm:cxn modelId="{A2EEE2B8-F3A7-4CA6-ACF9-DB5AE99279C8}" type="presParOf" srcId="{180B96D7-F489-400F-9C45-32C7AE1DA840}" destId="{D4A13F8E-35F6-4276-B6C7-5504BDE14B2C}" srcOrd="2" destOrd="0" presId="urn:microsoft.com/office/officeart/2016/7/layout/BasicLinearProcessNumbered"/>
    <dgm:cxn modelId="{931B1A0F-B80F-40BA-A4AD-64C4D63F46E4}" type="presParOf" srcId="{180B96D7-F489-400F-9C45-32C7AE1DA840}" destId="{B8552814-8982-4097-858D-9E112628DA24}" srcOrd="3" destOrd="0" presId="urn:microsoft.com/office/officeart/2016/7/layout/BasicLinearProcessNumbered"/>
    <dgm:cxn modelId="{E5338D27-92F9-4446-8CB9-7879E775FC49}" type="presParOf" srcId="{C4F14763-27F6-4C78-80BC-A3C47835770F}" destId="{4BCEB9AC-CB7E-4739-BA80-82132AF1C5E9}" srcOrd="5" destOrd="0" presId="urn:microsoft.com/office/officeart/2016/7/layout/BasicLinearProcessNumbered"/>
    <dgm:cxn modelId="{550E59EC-F106-49D4-BCAA-3A9C69BD4FD4}" type="presParOf" srcId="{C4F14763-27F6-4C78-80BC-A3C47835770F}" destId="{BC992271-A15D-4DC1-942D-7776B7CD528A}" srcOrd="6" destOrd="0" presId="urn:microsoft.com/office/officeart/2016/7/layout/BasicLinearProcessNumbered"/>
    <dgm:cxn modelId="{C977852F-7A04-4A96-9A42-2BE2C89B4D4A}" type="presParOf" srcId="{BC992271-A15D-4DC1-942D-7776B7CD528A}" destId="{3E0F1A1A-9FB3-45F5-855F-C3A9F164C29D}" srcOrd="0" destOrd="0" presId="urn:microsoft.com/office/officeart/2016/7/layout/BasicLinearProcessNumbered"/>
    <dgm:cxn modelId="{5B8F416D-A172-4618-938D-0851A96A3439}" type="presParOf" srcId="{BC992271-A15D-4DC1-942D-7776B7CD528A}" destId="{C5923675-F183-4437-907A-212C20D56D58}" srcOrd="1" destOrd="0" presId="urn:microsoft.com/office/officeart/2016/7/layout/BasicLinearProcessNumbered"/>
    <dgm:cxn modelId="{766F8A33-2092-4167-832D-759340508A18}" type="presParOf" srcId="{BC992271-A15D-4DC1-942D-7776B7CD528A}" destId="{3CBD881F-1C02-4AD0-8C32-6033AD97C3EE}" srcOrd="2" destOrd="0" presId="urn:microsoft.com/office/officeart/2016/7/layout/BasicLinearProcessNumbered"/>
    <dgm:cxn modelId="{E29363AA-1925-4823-B331-161F52647B0F}" type="presParOf" srcId="{BC992271-A15D-4DC1-942D-7776B7CD528A}" destId="{596736FE-F4F9-4697-906D-BEADE531CD43}" srcOrd="3" destOrd="0" presId="urn:microsoft.com/office/officeart/2016/7/layout/BasicLinearProcessNumbered"/>
    <dgm:cxn modelId="{84823C50-78D7-4A17-961C-2A99E66D869C}" type="presParOf" srcId="{C4F14763-27F6-4C78-80BC-A3C47835770F}" destId="{AC302C7D-CCE9-4A52-AB4F-E735C71B70DF}" srcOrd="7" destOrd="0" presId="urn:microsoft.com/office/officeart/2016/7/layout/BasicLinearProcessNumbered"/>
    <dgm:cxn modelId="{502EB3F4-C9C9-4759-B479-17FA6436DBAA}" type="presParOf" srcId="{C4F14763-27F6-4C78-80BC-A3C47835770F}" destId="{B7EA73F0-7D1C-4E93-9C8A-4FB358D5B3D1}" srcOrd="8" destOrd="0" presId="urn:microsoft.com/office/officeart/2016/7/layout/BasicLinearProcessNumbered"/>
    <dgm:cxn modelId="{391A0633-FABE-4CD7-85E2-993F2740D492}" type="presParOf" srcId="{B7EA73F0-7D1C-4E93-9C8A-4FB358D5B3D1}" destId="{BE3B0287-33F0-4759-9A7D-81B768C58D48}" srcOrd="0" destOrd="0" presId="urn:microsoft.com/office/officeart/2016/7/layout/BasicLinearProcessNumbered"/>
    <dgm:cxn modelId="{D350177F-035E-4F6C-8330-17E02B3F5B26}" type="presParOf" srcId="{B7EA73F0-7D1C-4E93-9C8A-4FB358D5B3D1}" destId="{546E1DC1-CB53-4DFA-864F-000DFB96033D}" srcOrd="1" destOrd="0" presId="urn:microsoft.com/office/officeart/2016/7/layout/BasicLinearProcessNumbered"/>
    <dgm:cxn modelId="{7846DA4A-12CC-4C6B-91D6-B3FB4934BE41}" type="presParOf" srcId="{B7EA73F0-7D1C-4E93-9C8A-4FB358D5B3D1}" destId="{DA6D3BA7-44DA-49D6-A8C6-AC3F5FFD74C1}" srcOrd="2" destOrd="0" presId="urn:microsoft.com/office/officeart/2016/7/layout/BasicLinearProcessNumbered"/>
    <dgm:cxn modelId="{B26D391B-B25A-4609-BB10-22DD021A09D1}" type="presParOf" srcId="{B7EA73F0-7D1C-4E93-9C8A-4FB358D5B3D1}" destId="{1DA8E69C-E669-4BA0-9BF2-F4D0CFEFC32D}"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2154C8-6507-4936-B6DD-1BA30AC5D987}"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9623295C-C56E-473F-B8DB-4A1473FD15A1}">
      <dgm:prSet custT="1"/>
      <dgm:spPr/>
      <dgm:t>
        <a:bodyPr/>
        <a:lstStyle/>
        <a:p>
          <a:r>
            <a:rPr lang="en-US" sz="2600" dirty="0">
              <a:latin typeface="Arial" panose="020B0604020202020204" pitchFamily="34" charset="0"/>
              <a:cs typeface="Arial" panose="020B0604020202020204" pitchFamily="34" charset="0"/>
            </a:rPr>
            <a:t>Check the State Treasurer’s Divestment and Do-Not-Contract Rules</a:t>
          </a:r>
        </a:p>
      </dgm:t>
    </dgm:pt>
    <dgm:pt modelId="{BDEDBBEC-BF0F-4710-BA68-2DD15B57DB4B}" type="parTrans" cxnId="{8E788EBB-619B-4ACE-8FA2-2B7BD9C68DDE}">
      <dgm:prSet/>
      <dgm:spPr/>
      <dgm:t>
        <a:bodyPr/>
        <a:lstStyle/>
        <a:p>
          <a:endParaRPr lang="en-US"/>
        </a:p>
      </dgm:t>
    </dgm:pt>
    <dgm:pt modelId="{8E259F2A-1624-4F66-B051-7EEE4921C8FB}" type="sibTrans" cxnId="{8E788EBB-619B-4ACE-8FA2-2B7BD9C68DDE}">
      <dgm:prSet/>
      <dgm:spPr/>
      <dgm:t>
        <a:bodyPr/>
        <a:lstStyle/>
        <a:p>
          <a:endParaRPr lang="en-US"/>
        </a:p>
      </dgm:t>
    </dgm:pt>
    <dgm:pt modelId="{6F4BE16B-2715-40A8-B30D-0EE570142EF1}">
      <dgm:prSet custT="1"/>
      <dgm:spPr/>
      <dgm:t>
        <a:bodyPr/>
        <a:lstStyle/>
        <a:p>
          <a:r>
            <a:rPr lang="en-US" sz="2500" dirty="0">
              <a:latin typeface="Arial" panose="020B0604020202020204" pitchFamily="34" charset="0"/>
              <a:cs typeface="Arial" panose="020B0604020202020204" pitchFamily="34" charset="0"/>
            </a:rPr>
            <a:t>Retain a copy of the list and before awarding a contract, ensure the prospective vendor is not on the list</a:t>
          </a:r>
        </a:p>
      </dgm:t>
    </dgm:pt>
    <dgm:pt modelId="{ED9B507E-376A-4310-B19E-EE74A2AE2924}" type="parTrans" cxnId="{DFF566BF-9ABA-47CE-999C-5CBFD0025559}">
      <dgm:prSet/>
      <dgm:spPr/>
      <dgm:t>
        <a:bodyPr/>
        <a:lstStyle/>
        <a:p>
          <a:endParaRPr lang="en-US"/>
        </a:p>
      </dgm:t>
    </dgm:pt>
    <dgm:pt modelId="{6DABE205-BBB3-405F-8149-C3776F82529D}" type="sibTrans" cxnId="{DFF566BF-9ABA-47CE-999C-5CBFD0025559}">
      <dgm:prSet/>
      <dgm:spPr/>
      <dgm:t>
        <a:bodyPr/>
        <a:lstStyle/>
        <a:p>
          <a:endParaRPr lang="en-US"/>
        </a:p>
      </dgm:t>
    </dgm:pt>
    <dgm:pt modelId="{DA379E78-AAC2-4014-B4B1-F5A79C163158}">
      <dgm:prSet custT="1"/>
      <dgm:spPr/>
      <dgm:t>
        <a:bodyPr/>
        <a:lstStyle/>
        <a:p>
          <a:r>
            <a:rPr lang="en-US" sz="2600" dirty="0">
              <a:latin typeface="Arial" panose="020B0604020202020204" pitchFamily="34" charset="0"/>
              <a:cs typeface="Arial" panose="020B0604020202020204" pitchFamily="34" charset="0"/>
            </a:rPr>
            <a:t>List is updated annually at the end of the year</a:t>
          </a:r>
        </a:p>
      </dgm:t>
      <dgm:extLst>
        <a:ext uri="{E40237B7-FDA0-4F09-8148-C483321AD2D9}">
          <dgm14:cNvPr xmlns:dgm14="http://schemas.microsoft.com/office/drawing/2010/diagram" id="0" name="" descr="Smart Art showing each requirement in a separate box horizontally across the slide"/>
        </a:ext>
      </dgm:extLst>
    </dgm:pt>
    <dgm:pt modelId="{5093ADE4-A0EA-4B00-A239-FB8D66049C63}" type="parTrans" cxnId="{8AB7DC05-E40F-496B-BC08-FE5F10F805A9}">
      <dgm:prSet/>
      <dgm:spPr/>
      <dgm:t>
        <a:bodyPr/>
        <a:lstStyle/>
        <a:p>
          <a:endParaRPr lang="en-US"/>
        </a:p>
      </dgm:t>
    </dgm:pt>
    <dgm:pt modelId="{F4268A79-F9AA-475D-B08A-DEB733FD583C}" type="sibTrans" cxnId="{8AB7DC05-E40F-496B-BC08-FE5F10F805A9}">
      <dgm:prSet/>
      <dgm:spPr/>
      <dgm:t>
        <a:bodyPr/>
        <a:lstStyle/>
        <a:p>
          <a:endParaRPr lang="en-US"/>
        </a:p>
      </dgm:t>
    </dgm:pt>
    <dgm:pt modelId="{4B068C2C-B35A-4798-9608-4D5B2AD1477D}" type="pres">
      <dgm:prSet presAssocID="{C32154C8-6507-4936-B6DD-1BA30AC5D987}" presName="diagram" presStyleCnt="0">
        <dgm:presLayoutVars>
          <dgm:dir/>
          <dgm:resizeHandles val="exact"/>
        </dgm:presLayoutVars>
      </dgm:prSet>
      <dgm:spPr/>
    </dgm:pt>
    <dgm:pt modelId="{76C5C771-6FC5-4EDF-908F-52BAB1778B79}" type="pres">
      <dgm:prSet presAssocID="{9623295C-C56E-473F-B8DB-4A1473FD15A1}" presName="node" presStyleLbl="node1" presStyleIdx="0" presStyleCnt="3">
        <dgm:presLayoutVars>
          <dgm:bulletEnabled val="1"/>
        </dgm:presLayoutVars>
      </dgm:prSet>
      <dgm:spPr/>
    </dgm:pt>
    <dgm:pt modelId="{937BE064-681B-4461-A00F-A618A8D9221D}" type="pres">
      <dgm:prSet presAssocID="{8E259F2A-1624-4F66-B051-7EEE4921C8FB}" presName="sibTrans" presStyleCnt="0"/>
      <dgm:spPr/>
    </dgm:pt>
    <dgm:pt modelId="{3643D444-B5F1-43F1-B7A1-25B2C048BBA5}" type="pres">
      <dgm:prSet presAssocID="{DA379E78-AAC2-4014-B4B1-F5A79C163158}" presName="node" presStyleLbl="node1" presStyleIdx="1" presStyleCnt="3">
        <dgm:presLayoutVars>
          <dgm:bulletEnabled val="1"/>
        </dgm:presLayoutVars>
      </dgm:prSet>
      <dgm:spPr/>
    </dgm:pt>
    <dgm:pt modelId="{6C47CBAB-F333-4F9D-92A0-F575DEE12C9B}" type="pres">
      <dgm:prSet presAssocID="{F4268A79-F9AA-475D-B08A-DEB733FD583C}" presName="sibTrans" presStyleCnt="0"/>
      <dgm:spPr/>
    </dgm:pt>
    <dgm:pt modelId="{7AF861E5-7AFB-4A22-9766-DE66E4BB0768}" type="pres">
      <dgm:prSet presAssocID="{6F4BE16B-2715-40A8-B30D-0EE570142EF1}" presName="node" presStyleLbl="node1" presStyleIdx="2" presStyleCnt="3">
        <dgm:presLayoutVars>
          <dgm:bulletEnabled val="1"/>
        </dgm:presLayoutVars>
      </dgm:prSet>
      <dgm:spPr/>
    </dgm:pt>
  </dgm:ptLst>
  <dgm:cxnLst>
    <dgm:cxn modelId="{8AB7DC05-E40F-496B-BC08-FE5F10F805A9}" srcId="{C32154C8-6507-4936-B6DD-1BA30AC5D987}" destId="{DA379E78-AAC2-4014-B4B1-F5A79C163158}" srcOrd="1" destOrd="0" parTransId="{5093ADE4-A0EA-4B00-A239-FB8D66049C63}" sibTransId="{F4268A79-F9AA-475D-B08A-DEB733FD583C}"/>
    <dgm:cxn modelId="{9DC57532-75AD-4B1B-AE3D-75FBBA9B3B5D}" type="presOf" srcId="{6F4BE16B-2715-40A8-B30D-0EE570142EF1}" destId="{7AF861E5-7AFB-4A22-9766-DE66E4BB0768}" srcOrd="0" destOrd="0" presId="urn:microsoft.com/office/officeart/2005/8/layout/default"/>
    <dgm:cxn modelId="{2E211338-DC1D-4FA8-9068-5E7FC3F6929A}" type="presOf" srcId="{C32154C8-6507-4936-B6DD-1BA30AC5D987}" destId="{4B068C2C-B35A-4798-9608-4D5B2AD1477D}" srcOrd="0" destOrd="0" presId="urn:microsoft.com/office/officeart/2005/8/layout/default"/>
    <dgm:cxn modelId="{154FFC67-FEE1-49B5-91CE-8D064DABC5C0}" type="presOf" srcId="{9623295C-C56E-473F-B8DB-4A1473FD15A1}" destId="{76C5C771-6FC5-4EDF-908F-52BAB1778B79}" srcOrd="0" destOrd="0" presId="urn:microsoft.com/office/officeart/2005/8/layout/default"/>
    <dgm:cxn modelId="{E6C4DBB9-2926-4EF2-9307-3F802889F163}" type="presOf" srcId="{DA379E78-AAC2-4014-B4B1-F5A79C163158}" destId="{3643D444-B5F1-43F1-B7A1-25B2C048BBA5}" srcOrd="0" destOrd="0" presId="urn:microsoft.com/office/officeart/2005/8/layout/default"/>
    <dgm:cxn modelId="{8E788EBB-619B-4ACE-8FA2-2B7BD9C68DDE}" srcId="{C32154C8-6507-4936-B6DD-1BA30AC5D987}" destId="{9623295C-C56E-473F-B8DB-4A1473FD15A1}" srcOrd="0" destOrd="0" parTransId="{BDEDBBEC-BF0F-4710-BA68-2DD15B57DB4B}" sibTransId="{8E259F2A-1624-4F66-B051-7EEE4921C8FB}"/>
    <dgm:cxn modelId="{DFF566BF-9ABA-47CE-999C-5CBFD0025559}" srcId="{C32154C8-6507-4936-B6DD-1BA30AC5D987}" destId="{6F4BE16B-2715-40A8-B30D-0EE570142EF1}" srcOrd="2" destOrd="0" parTransId="{ED9B507E-376A-4310-B19E-EE74A2AE2924}" sibTransId="{6DABE205-BBB3-405F-8149-C3776F82529D}"/>
    <dgm:cxn modelId="{DD7FA783-6221-48D5-B1D3-26D921269F17}" type="presParOf" srcId="{4B068C2C-B35A-4798-9608-4D5B2AD1477D}" destId="{76C5C771-6FC5-4EDF-908F-52BAB1778B79}" srcOrd="0" destOrd="0" presId="urn:microsoft.com/office/officeart/2005/8/layout/default"/>
    <dgm:cxn modelId="{D443B6ED-4BC4-4EF2-9D99-048CEED79346}" type="presParOf" srcId="{4B068C2C-B35A-4798-9608-4D5B2AD1477D}" destId="{937BE064-681B-4461-A00F-A618A8D9221D}" srcOrd="1" destOrd="0" presId="urn:microsoft.com/office/officeart/2005/8/layout/default"/>
    <dgm:cxn modelId="{B048D06E-5160-4C4F-8DA5-789D89DC3AC1}" type="presParOf" srcId="{4B068C2C-B35A-4798-9608-4D5B2AD1477D}" destId="{3643D444-B5F1-43F1-B7A1-25B2C048BBA5}" srcOrd="2" destOrd="0" presId="urn:microsoft.com/office/officeart/2005/8/layout/default"/>
    <dgm:cxn modelId="{FC06733A-9EE2-4D48-90B1-7F27DF7AF9C2}" type="presParOf" srcId="{4B068C2C-B35A-4798-9608-4D5B2AD1477D}" destId="{6C47CBAB-F333-4F9D-92A0-F575DEE12C9B}" srcOrd="3" destOrd="0" presId="urn:microsoft.com/office/officeart/2005/8/layout/default"/>
    <dgm:cxn modelId="{0313C1F6-0547-46A7-BF84-3BEE3900161A}" type="presParOf" srcId="{4B068C2C-B35A-4798-9608-4D5B2AD1477D}" destId="{7AF861E5-7AFB-4A22-9766-DE66E4BB0768}"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A64AC9-21B1-4306-9AE3-123D89115C16}" type="doc">
      <dgm:prSet loTypeId="urn:microsoft.com/office/officeart/2016/7/layout/AccentHomeChevronProcess" loCatId="process" qsTypeId="urn:microsoft.com/office/officeart/2005/8/quickstyle/simple1" qsCatId="simple" csTypeId="urn:microsoft.com/office/officeart/2005/8/colors/accent1_2" csCatId="accent1" phldr="1"/>
      <dgm:spPr/>
      <dgm:t>
        <a:bodyPr/>
        <a:lstStyle/>
        <a:p>
          <a:endParaRPr lang="en-US"/>
        </a:p>
      </dgm:t>
    </dgm:pt>
    <dgm:pt modelId="{6912D05A-3310-4D09-9F70-CC0AC466FC49}">
      <dgm:prSet/>
      <dgm:spPr/>
      <dgm:t>
        <a:bodyPr/>
        <a:lstStyle/>
        <a:p>
          <a:r>
            <a:rPr lang="en-US" b="1" dirty="0">
              <a:latin typeface="Arial" panose="020B0604020202020204" pitchFamily="34" charset="0"/>
              <a:cs typeface="Arial" panose="020B0604020202020204" pitchFamily="34" charset="0"/>
            </a:rPr>
            <a:t>1 Oct.</a:t>
          </a:r>
        </a:p>
      </dgm:t>
    </dgm:pt>
    <dgm:pt modelId="{6FBE4D76-1493-4AB4-9DA3-8FD899188A34}" type="parTrans" cxnId="{EEA596B8-79A8-4FA2-9E38-D20E2BB82301}">
      <dgm:prSet/>
      <dgm:spPr/>
      <dgm:t>
        <a:bodyPr/>
        <a:lstStyle/>
        <a:p>
          <a:endParaRPr lang="en-US"/>
        </a:p>
      </dgm:t>
    </dgm:pt>
    <dgm:pt modelId="{22EA5C45-9722-4F4A-9C21-3DC1D9DE36B8}" type="sibTrans" cxnId="{EEA596B8-79A8-4FA2-9E38-D20E2BB82301}">
      <dgm:prSet/>
      <dgm:spPr/>
      <dgm:t>
        <a:bodyPr/>
        <a:lstStyle/>
        <a:p>
          <a:endParaRPr lang="en-US"/>
        </a:p>
      </dgm:t>
    </dgm:pt>
    <dgm:pt modelId="{BDD9E225-80BB-4B49-A813-99508F95F792}">
      <dgm:prSet custT="1"/>
      <dgm:spPr/>
      <dgm:t>
        <a:bodyPr/>
        <a:lstStyle/>
        <a:p>
          <a:r>
            <a:rPr lang="en-US" sz="1800">
              <a:latin typeface="Arial" panose="020B0604020202020204" pitchFamily="34" charset="0"/>
              <a:cs typeface="Arial" panose="020B0604020202020204" pitchFamily="34" charset="0"/>
            </a:rPr>
            <a:t>Verification begins</a:t>
          </a:r>
        </a:p>
      </dgm:t>
    </dgm:pt>
    <dgm:pt modelId="{D57AB4EE-150F-4B6F-A62F-1985935A0926}" type="parTrans" cxnId="{0C4732B1-2FB6-4A30-8589-631345982B4D}">
      <dgm:prSet/>
      <dgm:spPr/>
      <dgm:t>
        <a:bodyPr/>
        <a:lstStyle/>
        <a:p>
          <a:endParaRPr lang="en-US"/>
        </a:p>
      </dgm:t>
    </dgm:pt>
    <dgm:pt modelId="{C0618638-92CF-4F14-8D29-BF5D65BC3B03}" type="sibTrans" cxnId="{0C4732B1-2FB6-4A30-8589-631345982B4D}">
      <dgm:prSet/>
      <dgm:spPr/>
      <dgm:t>
        <a:bodyPr/>
        <a:lstStyle/>
        <a:p>
          <a:endParaRPr lang="en-US"/>
        </a:p>
      </dgm:t>
    </dgm:pt>
    <dgm:pt modelId="{8BBA5B21-BAD3-4A4F-9F35-036F968E7671}">
      <dgm:prSet/>
      <dgm:spPr/>
      <dgm:t>
        <a:bodyPr/>
        <a:lstStyle/>
        <a:p>
          <a:r>
            <a:rPr lang="en-US" b="1">
              <a:latin typeface="Arial" panose="020B0604020202020204" pitchFamily="34" charset="0"/>
              <a:cs typeface="Arial" panose="020B0604020202020204" pitchFamily="34" charset="0"/>
            </a:rPr>
            <a:t>17 Nov.</a:t>
          </a:r>
        </a:p>
      </dgm:t>
    </dgm:pt>
    <dgm:pt modelId="{09D31C1D-FB7C-4AFE-A2DA-6B9263795275}" type="parTrans" cxnId="{00414897-07C7-4B34-B4AF-67432BF99DAE}">
      <dgm:prSet/>
      <dgm:spPr/>
      <dgm:t>
        <a:bodyPr/>
        <a:lstStyle/>
        <a:p>
          <a:endParaRPr lang="en-US"/>
        </a:p>
      </dgm:t>
    </dgm:pt>
    <dgm:pt modelId="{ACA29512-B24F-4A09-BEC8-87C8003B693E}" type="sibTrans" cxnId="{00414897-07C7-4B34-B4AF-67432BF99DAE}">
      <dgm:prSet/>
      <dgm:spPr/>
      <dgm:t>
        <a:bodyPr/>
        <a:lstStyle/>
        <a:p>
          <a:endParaRPr lang="en-US"/>
        </a:p>
      </dgm:t>
    </dgm:pt>
    <dgm:pt modelId="{2B787733-9D6C-4EB2-865F-F35BFFDCF816}">
      <dgm:prSet custT="1"/>
      <dgm:spPr/>
      <dgm:t>
        <a:bodyPr/>
        <a:lstStyle/>
        <a:p>
          <a:r>
            <a:rPr lang="en-US" sz="1800">
              <a:latin typeface="Arial" panose="020B0604020202020204" pitchFamily="34" charset="0"/>
              <a:cs typeface="Arial" panose="020B0604020202020204" pitchFamily="34" charset="0"/>
            </a:rPr>
            <a:t>Verification ends</a:t>
          </a:r>
        </a:p>
      </dgm:t>
    </dgm:pt>
    <dgm:pt modelId="{57DD7C24-23BC-42DF-A756-6A997124116E}" type="parTrans" cxnId="{2D0A645D-DE87-4ED1-B12C-9DBDA8030598}">
      <dgm:prSet/>
      <dgm:spPr/>
      <dgm:t>
        <a:bodyPr/>
        <a:lstStyle/>
        <a:p>
          <a:endParaRPr lang="en-US"/>
        </a:p>
      </dgm:t>
    </dgm:pt>
    <dgm:pt modelId="{EC6D9583-4B8F-441C-8801-17DD70AD6D3E}" type="sibTrans" cxnId="{2D0A645D-DE87-4ED1-B12C-9DBDA8030598}">
      <dgm:prSet/>
      <dgm:spPr/>
      <dgm:t>
        <a:bodyPr/>
        <a:lstStyle/>
        <a:p>
          <a:endParaRPr lang="en-US"/>
        </a:p>
      </dgm:t>
    </dgm:pt>
    <dgm:pt modelId="{F672D8B0-D65D-4C31-B805-21B1000D33B8}">
      <dgm:prSet custT="1"/>
      <dgm:spPr/>
      <dgm:t>
        <a:bodyPr/>
        <a:lstStyle/>
        <a:p>
          <a:r>
            <a:rPr lang="en-US" sz="1600" dirty="0">
              <a:latin typeface="Arial" panose="020B0604020202020204" pitchFamily="34" charset="0"/>
              <a:cs typeface="Arial" panose="020B0604020202020204" pitchFamily="34" charset="0"/>
            </a:rPr>
            <a:t>*November 15 falls on the weekend</a:t>
          </a:r>
        </a:p>
      </dgm:t>
    </dgm:pt>
    <dgm:pt modelId="{E9FBA479-5B2C-4B26-B17D-ED6857ACE63F}" type="parTrans" cxnId="{562D7AFC-0DFD-4B3B-9CF5-2167F404A242}">
      <dgm:prSet/>
      <dgm:spPr/>
      <dgm:t>
        <a:bodyPr/>
        <a:lstStyle/>
        <a:p>
          <a:endParaRPr lang="en-US"/>
        </a:p>
      </dgm:t>
    </dgm:pt>
    <dgm:pt modelId="{3889B3E5-E093-4880-8CB0-E18AE049E341}" type="sibTrans" cxnId="{562D7AFC-0DFD-4B3B-9CF5-2167F404A242}">
      <dgm:prSet/>
      <dgm:spPr/>
      <dgm:t>
        <a:bodyPr/>
        <a:lstStyle/>
        <a:p>
          <a:endParaRPr lang="en-US"/>
        </a:p>
      </dgm:t>
    </dgm:pt>
    <dgm:pt modelId="{CE32C348-478B-45E0-A82D-F6933081F6D4}">
      <dgm:prSet/>
      <dgm:spPr/>
      <dgm:t>
        <a:bodyPr/>
        <a:lstStyle/>
        <a:p>
          <a:r>
            <a:rPr lang="en-US" b="1">
              <a:latin typeface="Arial" panose="020B0604020202020204" pitchFamily="34" charset="0"/>
              <a:cs typeface="Arial" panose="020B0604020202020204" pitchFamily="34" charset="0"/>
            </a:rPr>
            <a:t>18 Nov.</a:t>
          </a:r>
        </a:p>
      </dgm:t>
    </dgm:pt>
    <dgm:pt modelId="{56D78E9F-FA96-44BF-A9E0-78FE25BCDDBA}" type="parTrans" cxnId="{19324C29-3BA0-4266-AEE0-56155A892C24}">
      <dgm:prSet/>
      <dgm:spPr/>
      <dgm:t>
        <a:bodyPr/>
        <a:lstStyle/>
        <a:p>
          <a:endParaRPr lang="en-US"/>
        </a:p>
      </dgm:t>
    </dgm:pt>
    <dgm:pt modelId="{C7395FB9-9774-44AF-8F6E-9BEA08AAF2F6}" type="sibTrans" cxnId="{19324C29-3BA0-4266-AEE0-56155A892C24}">
      <dgm:prSet/>
      <dgm:spPr/>
      <dgm:t>
        <a:bodyPr/>
        <a:lstStyle/>
        <a:p>
          <a:endParaRPr lang="en-US"/>
        </a:p>
      </dgm:t>
    </dgm:pt>
    <dgm:pt modelId="{B9BF5D16-E3E1-426A-92F4-D06CD35E7BF2}">
      <dgm:prSet custT="1"/>
      <dgm:spPr/>
      <dgm:t>
        <a:bodyPr/>
        <a:lstStyle/>
        <a:p>
          <a:r>
            <a:rPr lang="en-US" sz="1800" dirty="0">
              <a:latin typeface="Arial" panose="020B0604020202020204" pitchFamily="34" charset="0"/>
              <a:cs typeface="Arial" panose="020B0604020202020204" pitchFamily="34" charset="0"/>
            </a:rPr>
            <a:t>Verification Collection Report opens in the SN Technology System (SNTS)</a:t>
          </a:r>
        </a:p>
      </dgm:t>
    </dgm:pt>
    <dgm:pt modelId="{BBF83E60-3AE1-4274-8F31-B82FAB8B5F62}" type="parTrans" cxnId="{3F650A3C-04F8-4FD2-9E68-2507B362CC5F}">
      <dgm:prSet/>
      <dgm:spPr/>
      <dgm:t>
        <a:bodyPr/>
        <a:lstStyle/>
        <a:p>
          <a:endParaRPr lang="en-US"/>
        </a:p>
      </dgm:t>
    </dgm:pt>
    <dgm:pt modelId="{85693A05-B5F3-4377-BDF4-02D679481419}" type="sibTrans" cxnId="{3F650A3C-04F8-4FD2-9E68-2507B362CC5F}">
      <dgm:prSet/>
      <dgm:spPr/>
      <dgm:t>
        <a:bodyPr/>
        <a:lstStyle/>
        <a:p>
          <a:endParaRPr lang="en-US"/>
        </a:p>
      </dgm:t>
    </dgm:pt>
    <dgm:pt modelId="{04D81CA8-7D8D-4C05-9675-3862972EC645}">
      <dgm:prSet custT="1"/>
      <dgm:spPr/>
      <dgm:t>
        <a:bodyPr/>
        <a:lstStyle/>
        <a:p>
          <a:r>
            <a:rPr lang="en-US" sz="1400" dirty="0">
              <a:latin typeface="Arial" panose="020B0604020202020204" pitchFamily="34" charset="0"/>
              <a:cs typeface="Arial" panose="020B0604020202020204" pitchFamily="34" charset="0"/>
            </a:rPr>
            <a:t>Begin tracking households not responding</a:t>
          </a:r>
        </a:p>
      </dgm:t>
    </dgm:pt>
    <dgm:pt modelId="{2DA4A23E-BCD6-4B84-B892-586DD473FA33}" type="parTrans" cxnId="{963395B9-4EF8-4D15-A163-B6A4A76B84AD}">
      <dgm:prSet/>
      <dgm:spPr/>
      <dgm:t>
        <a:bodyPr/>
        <a:lstStyle/>
        <a:p>
          <a:endParaRPr lang="en-US"/>
        </a:p>
      </dgm:t>
    </dgm:pt>
    <dgm:pt modelId="{8593FCB1-5CA1-40A6-8AC3-B1C07BCAE299}" type="sibTrans" cxnId="{963395B9-4EF8-4D15-A163-B6A4A76B84AD}">
      <dgm:prSet/>
      <dgm:spPr/>
      <dgm:t>
        <a:bodyPr/>
        <a:lstStyle/>
        <a:p>
          <a:endParaRPr lang="en-US"/>
        </a:p>
      </dgm:t>
    </dgm:pt>
    <dgm:pt modelId="{A8251CAA-5AA1-40ED-87B5-89464FA3121D}">
      <dgm:prSet custT="1"/>
      <dgm:spPr/>
      <dgm:t>
        <a:bodyPr/>
        <a:lstStyle/>
        <a:p>
          <a:r>
            <a:rPr lang="en-US" sz="1400" dirty="0">
              <a:latin typeface="Arial" panose="020B0604020202020204" pitchFamily="34" charset="0"/>
              <a:cs typeface="Arial" panose="020B0604020202020204" pitchFamily="34" charset="0"/>
            </a:rPr>
            <a:t>Verification survey sent to SFAs -complete by November 27</a:t>
          </a:r>
        </a:p>
      </dgm:t>
    </dgm:pt>
    <dgm:pt modelId="{6353E429-B36C-47D2-A1FB-CB25243116DE}" type="parTrans" cxnId="{17842518-2BD3-4F8E-B067-27A990566B09}">
      <dgm:prSet/>
      <dgm:spPr/>
      <dgm:t>
        <a:bodyPr/>
        <a:lstStyle/>
        <a:p>
          <a:endParaRPr lang="en-US"/>
        </a:p>
      </dgm:t>
    </dgm:pt>
    <dgm:pt modelId="{3FF3D275-8161-4A92-B710-FAEFA60F95A7}" type="sibTrans" cxnId="{17842518-2BD3-4F8E-B067-27A990566B09}">
      <dgm:prSet/>
      <dgm:spPr/>
      <dgm:t>
        <a:bodyPr/>
        <a:lstStyle/>
        <a:p>
          <a:endParaRPr lang="en-US"/>
        </a:p>
      </dgm:t>
    </dgm:pt>
    <dgm:pt modelId="{D473F514-1CAC-4E47-A384-D53E77CAB22F}">
      <dgm:prSet/>
      <dgm:spPr/>
      <dgm:t>
        <a:bodyPr/>
        <a:lstStyle/>
        <a:p>
          <a:r>
            <a:rPr lang="en-US" b="1" dirty="0">
              <a:latin typeface="Arial" panose="020B0604020202020204" pitchFamily="34" charset="0"/>
              <a:cs typeface="Arial" panose="020B0604020202020204" pitchFamily="34" charset="0"/>
            </a:rPr>
            <a:t>8 Dec.</a:t>
          </a:r>
        </a:p>
      </dgm:t>
    </dgm:pt>
    <dgm:pt modelId="{8789BFE5-7949-4CB2-AE16-B4D1278D3FAE}" type="parTrans" cxnId="{379A3975-BE6A-499E-8CF4-D536EA315EDC}">
      <dgm:prSet/>
      <dgm:spPr/>
      <dgm:t>
        <a:bodyPr/>
        <a:lstStyle/>
        <a:p>
          <a:endParaRPr lang="en-US"/>
        </a:p>
      </dgm:t>
    </dgm:pt>
    <dgm:pt modelId="{EB6B357A-5082-4E69-A54F-D6A3BEC19F9F}" type="sibTrans" cxnId="{379A3975-BE6A-499E-8CF4-D536EA315EDC}">
      <dgm:prSet/>
      <dgm:spPr/>
      <dgm:t>
        <a:bodyPr/>
        <a:lstStyle/>
        <a:p>
          <a:endParaRPr lang="en-US"/>
        </a:p>
      </dgm:t>
    </dgm:pt>
    <dgm:pt modelId="{4CEACB6F-18ED-4DF2-9D70-B3B7ADA7810B}">
      <dgm:prSet custT="1"/>
      <dgm:spPr/>
      <dgm:t>
        <a:bodyPr/>
        <a:lstStyle/>
        <a:p>
          <a:r>
            <a:rPr lang="en-US" sz="1800">
              <a:latin typeface="Arial" panose="020B0604020202020204" pitchFamily="34" charset="0"/>
              <a:cs typeface="Arial" panose="020B0604020202020204" pitchFamily="34" charset="0"/>
            </a:rPr>
            <a:t>Final day to complete Verification Collection Report in SNTS</a:t>
          </a:r>
        </a:p>
      </dgm:t>
    </dgm:pt>
    <dgm:pt modelId="{508BED93-1BC3-4AC4-A376-C4ED2457DC79}" type="parTrans" cxnId="{8E4F64F2-FA6B-40F5-823F-65DC8FC9A4D5}">
      <dgm:prSet/>
      <dgm:spPr/>
      <dgm:t>
        <a:bodyPr/>
        <a:lstStyle/>
        <a:p>
          <a:endParaRPr lang="en-US"/>
        </a:p>
      </dgm:t>
    </dgm:pt>
    <dgm:pt modelId="{1BDCDC70-CC21-4909-9F9C-E21C6F429069}" type="sibTrans" cxnId="{8E4F64F2-FA6B-40F5-823F-65DC8FC9A4D5}">
      <dgm:prSet/>
      <dgm:spPr/>
      <dgm:t>
        <a:bodyPr/>
        <a:lstStyle/>
        <a:p>
          <a:endParaRPr lang="en-US"/>
        </a:p>
      </dgm:t>
    </dgm:pt>
    <dgm:pt modelId="{A0E313B7-1C0E-4C0E-B63E-DBF7A10C00F0}">
      <dgm:prSet/>
      <dgm:spPr/>
      <dgm:t>
        <a:bodyPr/>
        <a:lstStyle/>
        <a:p>
          <a:r>
            <a:rPr lang="en-US" b="1" dirty="0">
              <a:latin typeface="Arial" panose="020B0604020202020204" pitchFamily="34" charset="0"/>
              <a:cs typeface="Arial" panose="020B0604020202020204" pitchFamily="34" charset="0"/>
            </a:rPr>
            <a:t>16 Feb.</a:t>
          </a:r>
        </a:p>
      </dgm:t>
    </dgm:pt>
    <dgm:pt modelId="{658A9FC1-AD8B-43EC-BCB0-997B76AA9E76}" type="parTrans" cxnId="{89BEA40D-9080-444A-A205-A35D02BD956F}">
      <dgm:prSet/>
      <dgm:spPr/>
      <dgm:t>
        <a:bodyPr/>
        <a:lstStyle/>
        <a:p>
          <a:endParaRPr lang="en-US"/>
        </a:p>
      </dgm:t>
    </dgm:pt>
    <dgm:pt modelId="{9FA0FF3A-E933-41F4-B259-7CC39E9BB5F0}" type="sibTrans" cxnId="{89BEA40D-9080-444A-A205-A35D02BD956F}">
      <dgm:prSet/>
      <dgm:spPr/>
      <dgm:t>
        <a:bodyPr/>
        <a:lstStyle/>
        <a:p>
          <a:endParaRPr lang="en-US"/>
        </a:p>
      </dgm:t>
    </dgm:pt>
    <dgm:pt modelId="{7895A45E-B18B-4C13-AB35-FCB23D8C08FD}">
      <dgm:prSet custT="1"/>
      <dgm:spPr/>
      <dgm:t>
        <a:bodyPr/>
        <a:lstStyle/>
        <a:p>
          <a:r>
            <a:rPr lang="en-US" sz="1800" dirty="0">
              <a:latin typeface="Arial" panose="020B0604020202020204" pitchFamily="34" charset="0"/>
              <a:cs typeface="Arial" panose="020B0604020202020204" pitchFamily="34" charset="0"/>
            </a:rPr>
            <a:t>Tracking ends for households that did not respond initially</a:t>
          </a:r>
        </a:p>
      </dgm:t>
      <dgm:extLst>
        <a:ext uri="{E40237B7-FDA0-4F09-8148-C483321AD2D9}">
          <dgm14:cNvPr xmlns:dgm14="http://schemas.microsoft.com/office/drawing/2010/diagram" id="0" name="" descr="Timeline showing important verification dates for school year 2025-2026"/>
        </a:ext>
      </dgm:extLst>
    </dgm:pt>
    <dgm:pt modelId="{B9FD0751-11FD-410A-8D31-E5414013B876}" type="parTrans" cxnId="{60AC82B6-BBF0-4D24-AFAF-7A690E189DEF}">
      <dgm:prSet/>
      <dgm:spPr/>
      <dgm:t>
        <a:bodyPr/>
        <a:lstStyle/>
        <a:p>
          <a:endParaRPr lang="en-US"/>
        </a:p>
      </dgm:t>
    </dgm:pt>
    <dgm:pt modelId="{62E7DAEA-748A-4B8C-B878-077E0AFDAA72}" type="sibTrans" cxnId="{60AC82B6-BBF0-4D24-AFAF-7A690E189DEF}">
      <dgm:prSet/>
      <dgm:spPr/>
      <dgm:t>
        <a:bodyPr/>
        <a:lstStyle/>
        <a:p>
          <a:endParaRPr lang="en-US"/>
        </a:p>
      </dgm:t>
    </dgm:pt>
    <dgm:pt modelId="{DF92F6A1-19E6-4E43-9914-A4F52AB902BB}">
      <dgm:prSet/>
      <dgm:spPr/>
      <dgm:t>
        <a:bodyPr/>
        <a:lstStyle/>
        <a:p>
          <a:r>
            <a:rPr lang="en-US" b="1" dirty="0">
              <a:latin typeface="Arial" panose="020B0604020202020204" pitchFamily="34" charset="0"/>
              <a:cs typeface="Arial" panose="020B0604020202020204" pitchFamily="34" charset="0"/>
            </a:rPr>
            <a:t>19 Feb.</a:t>
          </a:r>
        </a:p>
      </dgm:t>
    </dgm:pt>
    <dgm:pt modelId="{AA1D4238-EA5F-4B84-B89D-65C59064A2BA}" type="parTrans" cxnId="{5C44F0AE-4859-4AF5-A327-B0AE97CC9EFE}">
      <dgm:prSet/>
      <dgm:spPr/>
      <dgm:t>
        <a:bodyPr/>
        <a:lstStyle/>
        <a:p>
          <a:endParaRPr lang="en-US"/>
        </a:p>
      </dgm:t>
    </dgm:pt>
    <dgm:pt modelId="{4C6F6189-56E8-4713-B839-427A92819FE8}" type="sibTrans" cxnId="{5C44F0AE-4859-4AF5-A327-B0AE97CC9EFE}">
      <dgm:prSet/>
      <dgm:spPr/>
      <dgm:t>
        <a:bodyPr/>
        <a:lstStyle/>
        <a:p>
          <a:endParaRPr lang="en-US"/>
        </a:p>
      </dgm:t>
    </dgm:pt>
    <dgm:pt modelId="{CE532069-4B44-442A-94BD-EDC6433210E4}">
      <dgm:prSet custT="1"/>
      <dgm:spPr/>
      <dgm:t>
        <a:bodyPr/>
        <a:lstStyle/>
        <a:p>
          <a:r>
            <a:rPr lang="en-US" sz="1800" dirty="0">
              <a:latin typeface="Arial" panose="020B0604020202020204" pitchFamily="34" charset="0"/>
              <a:cs typeface="Arial" panose="020B0604020202020204" pitchFamily="34" charset="0"/>
            </a:rPr>
            <a:t>Survey open to report the non-response changes</a:t>
          </a:r>
        </a:p>
      </dgm:t>
    </dgm:pt>
    <dgm:pt modelId="{4D321746-2BFA-42FA-B988-30F1A8F9596A}" type="parTrans" cxnId="{74E302F1-3F3E-462B-AFB3-34D3F377C0C4}">
      <dgm:prSet/>
      <dgm:spPr/>
      <dgm:t>
        <a:bodyPr/>
        <a:lstStyle/>
        <a:p>
          <a:endParaRPr lang="en-US"/>
        </a:p>
      </dgm:t>
    </dgm:pt>
    <dgm:pt modelId="{C2D5DB69-82A3-48E3-993F-0329B9038A98}" type="sibTrans" cxnId="{74E302F1-3F3E-462B-AFB3-34D3F377C0C4}">
      <dgm:prSet/>
      <dgm:spPr/>
      <dgm:t>
        <a:bodyPr/>
        <a:lstStyle/>
        <a:p>
          <a:endParaRPr lang="en-US"/>
        </a:p>
      </dgm:t>
    </dgm:pt>
    <dgm:pt modelId="{6EAD694A-392A-4A47-A7F3-F6A1DB1E912E}" type="pres">
      <dgm:prSet presAssocID="{49A64AC9-21B1-4306-9AE3-123D89115C16}" presName="Name0" presStyleCnt="0">
        <dgm:presLayoutVars>
          <dgm:animLvl val="lvl"/>
          <dgm:resizeHandles val="exact"/>
        </dgm:presLayoutVars>
      </dgm:prSet>
      <dgm:spPr/>
    </dgm:pt>
    <dgm:pt modelId="{2D99D65A-AC9C-4949-9C31-A8F13D0A0084}" type="pres">
      <dgm:prSet presAssocID="{6912D05A-3310-4D09-9F70-CC0AC466FC49}" presName="composite" presStyleCnt="0"/>
      <dgm:spPr/>
    </dgm:pt>
    <dgm:pt modelId="{EF5EE6AC-4B90-477D-9827-80CE36C052F2}" type="pres">
      <dgm:prSet presAssocID="{6912D05A-3310-4D09-9F70-CC0AC466FC49}" presName="L" presStyleLbl="solidFgAcc1" presStyleIdx="0" presStyleCnt="6">
        <dgm:presLayoutVars>
          <dgm:chMax val="0"/>
          <dgm:chPref val="0"/>
        </dgm:presLayoutVars>
      </dgm:prSet>
      <dgm:spPr/>
    </dgm:pt>
    <dgm:pt modelId="{D3B477AE-15D0-4E30-9B5B-E6ABE7799362}" type="pres">
      <dgm:prSet presAssocID="{6912D05A-3310-4D09-9F70-CC0AC466FC49}" presName="parTx" presStyleLbl="alignNode1" presStyleIdx="0" presStyleCnt="6">
        <dgm:presLayoutVars>
          <dgm:chMax val="0"/>
          <dgm:chPref val="0"/>
          <dgm:bulletEnabled val="1"/>
        </dgm:presLayoutVars>
      </dgm:prSet>
      <dgm:spPr/>
    </dgm:pt>
    <dgm:pt modelId="{35DFEFC1-24BF-4693-ACC8-822D8627A7DF}" type="pres">
      <dgm:prSet presAssocID="{6912D05A-3310-4D09-9F70-CC0AC466FC49}" presName="desTx" presStyleLbl="revTx" presStyleIdx="0" presStyleCnt="6">
        <dgm:presLayoutVars>
          <dgm:chMax val="0"/>
          <dgm:chPref val="0"/>
          <dgm:bulletEnabled val="1"/>
        </dgm:presLayoutVars>
      </dgm:prSet>
      <dgm:spPr/>
    </dgm:pt>
    <dgm:pt modelId="{FF20D671-A8ED-4878-89D6-A0B533D1C97B}" type="pres">
      <dgm:prSet presAssocID="{6912D05A-3310-4D09-9F70-CC0AC466FC49}" presName="EmptyPlaceHolder" presStyleCnt="0"/>
      <dgm:spPr/>
    </dgm:pt>
    <dgm:pt modelId="{2522B1BC-88B7-4F41-9B0B-B719D144D935}" type="pres">
      <dgm:prSet presAssocID="{22EA5C45-9722-4F4A-9C21-3DC1D9DE36B8}" presName="space" presStyleCnt="0"/>
      <dgm:spPr/>
    </dgm:pt>
    <dgm:pt modelId="{3F5AF5DB-70C8-455D-9B46-BD1903F8C0DC}" type="pres">
      <dgm:prSet presAssocID="{8BBA5B21-BAD3-4A4F-9F35-036F968E7671}" presName="composite" presStyleCnt="0"/>
      <dgm:spPr/>
    </dgm:pt>
    <dgm:pt modelId="{26CAB7BF-7B29-4BE2-B68F-8161C6E7F2AA}" type="pres">
      <dgm:prSet presAssocID="{8BBA5B21-BAD3-4A4F-9F35-036F968E7671}" presName="L" presStyleLbl="solidFgAcc1" presStyleIdx="1" presStyleCnt="6">
        <dgm:presLayoutVars>
          <dgm:chMax val="0"/>
          <dgm:chPref val="0"/>
        </dgm:presLayoutVars>
      </dgm:prSet>
      <dgm:spPr/>
    </dgm:pt>
    <dgm:pt modelId="{EF87FCC4-BCAD-4FDA-BCBA-A1EBAA989E6B}" type="pres">
      <dgm:prSet presAssocID="{8BBA5B21-BAD3-4A4F-9F35-036F968E7671}" presName="parTx" presStyleLbl="alignNode1" presStyleIdx="1" presStyleCnt="6">
        <dgm:presLayoutVars>
          <dgm:chMax val="0"/>
          <dgm:chPref val="0"/>
          <dgm:bulletEnabled val="1"/>
        </dgm:presLayoutVars>
      </dgm:prSet>
      <dgm:spPr/>
    </dgm:pt>
    <dgm:pt modelId="{8385DFDF-52D9-4DA1-8887-9B3B46347942}" type="pres">
      <dgm:prSet presAssocID="{8BBA5B21-BAD3-4A4F-9F35-036F968E7671}" presName="desTx" presStyleLbl="revTx" presStyleIdx="1" presStyleCnt="6">
        <dgm:presLayoutVars>
          <dgm:chMax val="0"/>
          <dgm:chPref val="0"/>
          <dgm:bulletEnabled val="1"/>
        </dgm:presLayoutVars>
      </dgm:prSet>
      <dgm:spPr/>
    </dgm:pt>
    <dgm:pt modelId="{1F9A2329-4DFB-42D4-969D-3C0BC814C59F}" type="pres">
      <dgm:prSet presAssocID="{8BBA5B21-BAD3-4A4F-9F35-036F968E7671}" presName="EmptyPlaceHolder" presStyleCnt="0"/>
      <dgm:spPr/>
    </dgm:pt>
    <dgm:pt modelId="{002D6354-A340-4A25-806D-DE7BEC027DF9}" type="pres">
      <dgm:prSet presAssocID="{ACA29512-B24F-4A09-BEC8-87C8003B693E}" presName="space" presStyleCnt="0"/>
      <dgm:spPr/>
    </dgm:pt>
    <dgm:pt modelId="{EFA937A8-96D9-4934-A633-D49ADF929AE7}" type="pres">
      <dgm:prSet presAssocID="{CE32C348-478B-45E0-A82D-F6933081F6D4}" presName="composite" presStyleCnt="0"/>
      <dgm:spPr/>
    </dgm:pt>
    <dgm:pt modelId="{9F29E9AE-C6D4-41E3-98E4-B7C6DFDAD38B}" type="pres">
      <dgm:prSet presAssocID="{CE32C348-478B-45E0-A82D-F6933081F6D4}" presName="L" presStyleLbl="solidFgAcc1" presStyleIdx="2" presStyleCnt="6">
        <dgm:presLayoutVars>
          <dgm:chMax val="0"/>
          <dgm:chPref val="0"/>
        </dgm:presLayoutVars>
      </dgm:prSet>
      <dgm:spPr/>
    </dgm:pt>
    <dgm:pt modelId="{83DBC710-0614-4A10-9759-FCA0B43C51A6}" type="pres">
      <dgm:prSet presAssocID="{CE32C348-478B-45E0-A82D-F6933081F6D4}" presName="parTx" presStyleLbl="alignNode1" presStyleIdx="2" presStyleCnt="6">
        <dgm:presLayoutVars>
          <dgm:chMax val="0"/>
          <dgm:chPref val="0"/>
          <dgm:bulletEnabled val="1"/>
        </dgm:presLayoutVars>
      </dgm:prSet>
      <dgm:spPr/>
    </dgm:pt>
    <dgm:pt modelId="{28BEA2BE-73EB-41B5-8227-0F7089E26F00}" type="pres">
      <dgm:prSet presAssocID="{CE32C348-478B-45E0-A82D-F6933081F6D4}" presName="desTx" presStyleLbl="revTx" presStyleIdx="2" presStyleCnt="6">
        <dgm:presLayoutVars>
          <dgm:chMax val="0"/>
          <dgm:chPref val="0"/>
          <dgm:bulletEnabled val="1"/>
        </dgm:presLayoutVars>
      </dgm:prSet>
      <dgm:spPr/>
    </dgm:pt>
    <dgm:pt modelId="{5F255C89-2323-4F1A-8DE2-E68B8F759465}" type="pres">
      <dgm:prSet presAssocID="{CE32C348-478B-45E0-A82D-F6933081F6D4}" presName="EmptyPlaceHolder" presStyleCnt="0"/>
      <dgm:spPr/>
    </dgm:pt>
    <dgm:pt modelId="{7F8BD30F-497C-4BB8-86B4-66BAC26915FF}" type="pres">
      <dgm:prSet presAssocID="{C7395FB9-9774-44AF-8F6E-9BEA08AAF2F6}" presName="space" presStyleCnt="0"/>
      <dgm:spPr/>
    </dgm:pt>
    <dgm:pt modelId="{840127C2-8158-4EDC-93DD-889C210A6EAD}" type="pres">
      <dgm:prSet presAssocID="{D473F514-1CAC-4E47-A384-D53E77CAB22F}" presName="composite" presStyleCnt="0"/>
      <dgm:spPr/>
    </dgm:pt>
    <dgm:pt modelId="{CCDB9412-8258-4F70-9DAB-A521FFBC45E0}" type="pres">
      <dgm:prSet presAssocID="{D473F514-1CAC-4E47-A384-D53E77CAB22F}" presName="L" presStyleLbl="solidFgAcc1" presStyleIdx="3" presStyleCnt="6">
        <dgm:presLayoutVars>
          <dgm:chMax val="0"/>
          <dgm:chPref val="0"/>
        </dgm:presLayoutVars>
      </dgm:prSet>
      <dgm:spPr/>
    </dgm:pt>
    <dgm:pt modelId="{7BDD717B-EA8C-4C07-8DB2-AA0878390CC1}" type="pres">
      <dgm:prSet presAssocID="{D473F514-1CAC-4E47-A384-D53E77CAB22F}" presName="parTx" presStyleLbl="alignNode1" presStyleIdx="3" presStyleCnt="6">
        <dgm:presLayoutVars>
          <dgm:chMax val="0"/>
          <dgm:chPref val="0"/>
          <dgm:bulletEnabled val="1"/>
        </dgm:presLayoutVars>
      </dgm:prSet>
      <dgm:spPr/>
    </dgm:pt>
    <dgm:pt modelId="{D233CD0F-0455-4EB7-844A-5E26B0BCF1B5}" type="pres">
      <dgm:prSet presAssocID="{D473F514-1CAC-4E47-A384-D53E77CAB22F}" presName="desTx" presStyleLbl="revTx" presStyleIdx="3" presStyleCnt="6">
        <dgm:presLayoutVars>
          <dgm:chMax val="0"/>
          <dgm:chPref val="0"/>
          <dgm:bulletEnabled val="1"/>
        </dgm:presLayoutVars>
      </dgm:prSet>
      <dgm:spPr/>
    </dgm:pt>
    <dgm:pt modelId="{0EE35CAC-B7B6-482F-98DE-DE42117766B4}" type="pres">
      <dgm:prSet presAssocID="{D473F514-1CAC-4E47-A384-D53E77CAB22F}" presName="EmptyPlaceHolder" presStyleCnt="0"/>
      <dgm:spPr/>
    </dgm:pt>
    <dgm:pt modelId="{F645C8E3-E693-409B-B677-81E798EE3EE3}" type="pres">
      <dgm:prSet presAssocID="{EB6B357A-5082-4E69-A54F-D6A3BEC19F9F}" presName="space" presStyleCnt="0"/>
      <dgm:spPr/>
    </dgm:pt>
    <dgm:pt modelId="{3EE76598-A0C5-4744-AD0B-21FE4F17FB59}" type="pres">
      <dgm:prSet presAssocID="{A0E313B7-1C0E-4C0E-B63E-DBF7A10C00F0}" presName="composite" presStyleCnt="0"/>
      <dgm:spPr/>
    </dgm:pt>
    <dgm:pt modelId="{2211C57F-0987-4F33-9198-D61F4B389FF6}" type="pres">
      <dgm:prSet presAssocID="{A0E313B7-1C0E-4C0E-B63E-DBF7A10C00F0}" presName="L" presStyleLbl="solidFgAcc1" presStyleIdx="4" presStyleCnt="6">
        <dgm:presLayoutVars>
          <dgm:chMax val="0"/>
          <dgm:chPref val="0"/>
        </dgm:presLayoutVars>
      </dgm:prSet>
      <dgm:spPr/>
    </dgm:pt>
    <dgm:pt modelId="{A227BD0F-BE94-47A5-8FAB-EB41BA532763}" type="pres">
      <dgm:prSet presAssocID="{A0E313B7-1C0E-4C0E-B63E-DBF7A10C00F0}" presName="parTx" presStyleLbl="alignNode1" presStyleIdx="4" presStyleCnt="6">
        <dgm:presLayoutVars>
          <dgm:chMax val="0"/>
          <dgm:chPref val="0"/>
          <dgm:bulletEnabled val="1"/>
        </dgm:presLayoutVars>
      </dgm:prSet>
      <dgm:spPr/>
    </dgm:pt>
    <dgm:pt modelId="{AE76E59D-0018-4E7F-9C7C-2E9276722B15}" type="pres">
      <dgm:prSet presAssocID="{A0E313B7-1C0E-4C0E-B63E-DBF7A10C00F0}" presName="desTx" presStyleLbl="revTx" presStyleIdx="4" presStyleCnt="6">
        <dgm:presLayoutVars>
          <dgm:chMax val="0"/>
          <dgm:chPref val="0"/>
          <dgm:bulletEnabled val="1"/>
        </dgm:presLayoutVars>
      </dgm:prSet>
      <dgm:spPr/>
    </dgm:pt>
    <dgm:pt modelId="{8185F725-624A-40F1-AD9B-50C8F122605C}" type="pres">
      <dgm:prSet presAssocID="{A0E313B7-1C0E-4C0E-B63E-DBF7A10C00F0}" presName="EmptyPlaceHolder" presStyleCnt="0"/>
      <dgm:spPr/>
    </dgm:pt>
    <dgm:pt modelId="{8CFB26B9-E12B-4E6C-B3AE-B9A068331EFC}" type="pres">
      <dgm:prSet presAssocID="{9FA0FF3A-E933-41F4-B259-7CC39E9BB5F0}" presName="space" presStyleCnt="0"/>
      <dgm:spPr/>
    </dgm:pt>
    <dgm:pt modelId="{E69D1DF3-9CE8-42D3-B5B0-FD2CB506E3B4}" type="pres">
      <dgm:prSet presAssocID="{DF92F6A1-19E6-4E43-9914-A4F52AB902BB}" presName="composite" presStyleCnt="0"/>
      <dgm:spPr/>
    </dgm:pt>
    <dgm:pt modelId="{F4C70F34-C737-4C7B-BCA2-E30D8E4B5B1F}" type="pres">
      <dgm:prSet presAssocID="{DF92F6A1-19E6-4E43-9914-A4F52AB902BB}" presName="L" presStyleLbl="solidFgAcc1" presStyleIdx="5" presStyleCnt="6">
        <dgm:presLayoutVars>
          <dgm:chMax val="0"/>
          <dgm:chPref val="0"/>
        </dgm:presLayoutVars>
      </dgm:prSet>
      <dgm:spPr/>
    </dgm:pt>
    <dgm:pt modelId="{2AF28D6B-D9FF-4312-A1D5-1F0C4FAEC7F7}" type="pres">
      <dgm:prSet presAssocID="{DF92F6A1-19E6-4E43-9914-A4F52AB902BB}" presName="parTx" presStyleLbl="alignNode1" presStyleIdx="5" presStyleCnt="6">
        <dgm:presLayoutVars>
          <dgm:chMax val="0"/>
          <dgm:chPref val="0"/>
          <dgm:bulletEnabled val="1"/>
        </dgm:presLayoutVars>
      </dgm:prSet>
      <dgm:spPr/>
    </dgm:pt>
    <dgm:pt modelId="{0B3783CC-58C3-43F1-82CE-4FE41F24748C}" type="pres">
      <dgm:prSet presAssocID="{DF92F6A1-19E6-4E43-9914-A4F52AB902BB}" presName="desTx" presStyleLbl="revTx" presStyleIdx="5" presStyleCnt="6">
        <dgm:presLayoutVars>
          <dgm:chMax val="0"/>
          <dgm:chPref val="0"/>
          <dgm:bulletEnabled val="1"/>
        </dgm:presLayoutVars>
      </dgm:prSet>
      <dgm:spPr/>
    </dgm:pt>
    <dgm:pt modelId="{F8197408-8858-4CA6-8EE9-D2D55D9542C6}" type="pres">
      <dgm:prSet presAssocID="{DF92F6A1-19E6-4E43-9914-A4F52AB902BB}" presName="EmptyPlaceHolder" presStyleCnt="0"/>
      <dgm:spPr/>
    </dgm:pt>
  </dgm:ptLst>
  <dgm:cxnLst>
    <dgm:cxn modelId="{0809D602-A8DB-4B0E-A4C2-62E79CFA14BC}" type="presOf" srcId="{CE32C348-478B-45E0-A82D-F6933081F6D4}" destId="{83DBC710-0614-4A10-9759-FCA0B43C51A6}" srcOrd="0" destOrd="0" presId="urn:microsoft.com/office/officeart/2016/7/layout/AccentHomeChevronProcess"/>
    <dgm:cxn modelId="{89BEA40D-9080-444A-A205-A35D02BD956F}" srcId="{49A64AC9-21B1-4306-9AE3-123D89115C16}" destId="{A0E313B7-1C0E-4C0E-B63E-DBF7A10C00F0}" srcOrd="4" destOrd="0" parTransId="{658A9FC1-AD8B-43EC-BCB0-997B76AA9E76}" sibTransId="{9FA0FF3A-E933-41F4-B259-7CC39E9BB5F0}"/>
    <dgm:cxn modelId="{17842518-2BD3-4F8E-B067-27A990566B09}" srcId="{B9BF5D16-E3E1-426A-92F4-D06CD35E7BF2}" destId="{A8251CAA-5AA1-40ED-87B5-89464FA3121D}" srcOrd="1" destOrd="0" parTransId="{6353E429-B36C-47D2-A1FB-CB25243116DE}" sibTransId="{3FF3D275-8161-4A92-B710-FAEFA60F95A7}"/>
    <dgm:cxn modelId="{400A5321-A188-4C63-8764-5CD14A42696A}" type="presOf" srcId="{DF92F6A1-19E6-4E43-9914-A4F52AB902BB}" destId="{2AF28D6B-D9FF-4312-A1D5-1F0C4FAEC7F7}" srcOrd="0" destOrd="0" presId="urn:microsoft.com/office/officeart/2016/7/layout/AccentHomeChevronProcess"/>
    <dgm:cxn modelId="{19324C29-3BA0-4266-AEE0-56155A892C24}" srcId="{49A64AC9-21B1-4306-9AE3-123D89115C16}" destId="{CE32C348-478B-45E0-A82D-F6933081F6D4}" srcOrd="2" destOrd="0" parTransId="{56D78E9F-FA96-44BF-A9E0-78FE25BCDDBA}" sibTransId="{C7395FB9-9774-44AF-8F6E-9BEA08AAF2F6}"/>
    <dgm:cxn modelId="{9343AD36-B253-47AE-BB25-AA222C63E5D2}" type="presOf" srcId="{F672D8B0-D65D-4C31-B805-21B1000D33B8}" destId="{8385DFDF-52D9-4DA1-8887-9B3B46347942}" srcOrd="0" destOrd="1" presId="urn:microsoft.com/office/officeart/2016/7/layout/AccentHomeChevronProcess"/>
    <dgm:cxn modelId="{3F650A3C-04F8-4FD2-9E68-2507B362CC5F}" srcId="{CE32C348-478B-45E0-A82D-F6933081F6D4}" destId="{B9BF5D16-E3E1-426A-92F4-D06CD35E7BF2}" srcOrd="0" destOrd="0" parTransId="{BBF83E60-3AE1-4274-8F31-B82FAB8B5F62}" sibTransId="{85693A05-B5F3-4377-BDF4-02D679481419}"/>
    <dgm:cxn modelId="{48471B40-D9D4-446B-AAB0-4CC05D458455}" type="presOf" srcId="{BDD9E225-80BB-4B49-A813-99508F95F792}" destId="{35DFEFC1-24BF-4693-ACC8-822D8627A7DF}" srcOrd="0" destOrd="0" presId="urn:microsoft.com/office/officeart/2016/7/layout/AccentHomeChevronProcess"/>
    <dgm:cxn modelId="{2D0A645D-DE87-4ED1-B12C-9DBDA8030598}" srcId="{8BBA5B21-BAD3-4A4F-9F35-036F968E7671}" destId="{2B787733-9D6C-4EB2-865F-F35BFFDCF816}" srcOrd="0" destOrd="0" parTransId="{57DD7C24-23BC-42DF-A756-6A997124116E}" sibTransId="{EC6D9583-4B8F-441C-8801-17DD70AD6D3E}"/>
    <dgm:cxn modelId="{0589DE41-F9F5-4F5C-867D-15B3E9DCB0C7}" type="presOf" srcId="{2B787733-9D6C-4EB2-865F-F35BFFDCF816}" destId="{8385DFDF-52D9-4DA1-8887-9B3B46347942}" srcOrd="0" destOrd="0" presId="urn:microsoft.com/office/officeart/2016/7/layout/AccentHomeChevronProcess"/>
    <dgm:cxn modelId="{5A33296B-A161-4AE1-926E-B80397363836}" type="presOf" srcId="{8BBA5B21-BAD3-4A4F-9F35-036F968E7671}" destId="{EF87FCC4-BCAD-4FDA-BCBA-A1EBAA989E6B}" srcOrd="0" destOrd="0" presId="urn:microsoft.com/office/officeart/2016/7/layout/AccentHomeChevronProcess"/>
    <dgm:cxn modelId="{5F2E4C53-DD40-4AF2-A2F8-3178016B3CC4}" type="presOf" srcId="{A8251CAA-5AA1-40ED-87B5-89464FA3121D}" destId="{28BEA2BE-73EB-41B5-8227-0F7089E26F00}" srcOrd="0" destOrd="2" presId="urn:microsoft.com/office/officeart/2016/7/layout/AccentHomeChevronProcess"/>
    <dgm:cxn modelId="{379A3975-BE6A-499E-8CF4-D536EA315EDC}" srcId="{49A64AC9-21B1-4306-9AE3-123D89115C16}" destId="{D473F514-1CAC-4E47-A384-D53E77CAB22F}" srcOrd="3" destOrd="0" parTransId="{8789BFE5-7949-4CB2-AE16-B4D1278D3FAE}" sibTransId="{EB6B357A-5082-4E69-A54F-D6A3BEC19F9F}"/>
    <dgm:cxn modelId="{C0103A89-5859-40D1-B7EF-11307093B099}" type="presOf" srcId="{D473F514-1CAC-4E47-A384-D53E77CAB22F}" destId="{7BDD717B-EA8C-4C07-8DB2-AA0878390CC1}" srcOrd="0" destOrd="0" presId="urn:microsoft.com/office/officeart/2016/7/layout/AccentHomeChevronProcess"/>
    <dgm:cxn modelId="{75AAAD96-5577-4E5A-9C92-9B8CEDB99708}" type="presOf" srcId="{CE532069-4B44-442A-94BD-EDC6433210E4}" destId="{0B3783CC-58C3-43F1-82CE-4FE41F24748C}" srcOrd="0" destOrd="0" presId="urn:microsoft.com/office/officeart/2016/7/layout/AccentHomeChevronProcess"/>
    <dgm:cxn modelId="{00414897-07C7-4B34-B4AF-67432BF99DAE}" srcId="{49A64AC9-21B1-4306-9AE3-123D89115C16}" destId="{8BBA5B21-BAD3-4A4F-9F35-036F968E7671}" srcOrd="1" destOrd="0" parTransId="{09D31C1D-FB7C-4AFE-A2DA-6B9263795275}" sibTransId="{ACA29512-B24F-4A09-BEC8-87C8003B693E}"/>
    <dgm:cxn modelId="{5C44F0AE-4859-4AF5-A327-B0AE97CC9EFE}" srcId="{49A64AC9-21B1-4306-9AE3-123D89115C16}" destId="{DF92F6A1-19E6-4E43-9914-A4F52AB902BB}" srcOrd="5" destOrd="0" parTransId="{AA1D4238-EA5F-4B84-B89D-65C59064A2BA}" sibTransId="{4C6F6189-56E8-4713-B839-427A92819FE8}"/>
    <dgm:cxn modelId="{0C4732B1-2FB6-4A30-8589-631345982B4D}" srcId="{6912D05A-3310-4D09-9F70-CC0AC466FC49}" destId="{BDD9E225-80BB-4B49-A813-99508F95F792}" srcOrd="0" destOrd="0" parTransId="{D57AB4EE-150F-4B6F-A62F-1985935A0926}" sibTransId="{C0618638-92CF-4F14-8D29-BF5D65BC3B03}"/>
    <dgm:cxn modelId="{08E696B5-CE46-4047-A224-633991F815AA}" type="presOf" srcId="{4CEACB6F-18ED-4DF2-9D70-B3B7ADA7810B}" destId="{D233CD0F-0455-4EB7-844A-5E26B0BCF1B5}" srcOrd="0" destOrd="0" presId="urn:microsoft.com/office/officeart/2016/7/layout/AccentHomeChevronProcess"/>
    <dgm:cxn modelId="{60AC82B6-BBF0-4D24-AFAF-7A690E189DEF}" srcId="{A0E313B7-1C0E-4C0E-B63E-DBF7A10C00F0}" destId="{7895A45E-B18B-4C13-AB35-FCB23D8C08FD}" srcOrd="0" destOrd="0" parTransId="{B9FD0751-11FD-410A-8D31-E5414013B876}" sibTransId="{62E7DAEA-748A-4B8C-B878-077E0AFDAA72}"/>
    <dgm:cxn modelId="{EEA596B8-79A8-4FA2-9E38-D20E2BB82301}" srcId="{49A64AC9-21B1-4306-9AE3-123D89115C16}" destId="{6912D05A-3310-4D09-9F70-CC0AC466FC49}" srcOrd="0" destOrd="0" parTransId="{6FBE4D76-1493-4AB4-9DA3-8FD899188A34}" sibTransId="{22EA5C45-9722-4F4A-9C21-3DC1D9DE36B8}"/>
    <dgm:cxn modelId="{963395B9-4EF8-4D15-A163-B6A4A76B84AD}" srcId="{B9BF5D16-E3E1-426A-92F4-D06CD35E7BF2}" destId="{04D81CA8-7D8D-4C05-9675-3862972EC645}" srcOrd="0" destOrd="0" parTransId="{2DA4A23E-BCD6-4B84-B892-586DD473FA33}" sibTransId="{8593FCB1-5CA1-40A6-8AC3-B1C07BCAE299}"/>
    <dgm:cxn modelId="{300DE0C5-102B-4F0E-A49D-EB09B128A70A}" type="presOf" srcId="{7895A45E-B18B-4C13-AB35-FCB23D8C08FD}" destId="{AE76E59D-0018-4E7F-9C7C-2E9276722B15}" srcOrd="0" destOrd="0" presId="urn:microsoft.com/office/officeart/2016/7/layout/AccentHomeChevronProcess"/>
    <dgm:cxn modelId="{FAAAB4C7-485B-4076-A609-9AE564045E06}" type="presOf" srcId="{04D81CA8-7D8D-4C05-9675-3862972EC645}" destId="{28BEA2BE-73EB-41B5-8227-0F7089E26F00}" srcOrd="0" destOrd="1" presId="urn:microsoft.com/office/officeart/2016/7/layout/AccentHomeChevronProcess"/>
    <dgm:cxn modelId="{5488D1CA-3D6E-414C-BC30-4673C602B2E0}" type="presOf" srcId="{B9BF5D16-E3E1-426A-92F4-D06CD35E7BF2}" destId="{28BEA2BE-73EB-41B5-8227-0F7089E26F00}" srcOrd="0" destOrd="0" presId="urn:microsoft.com/office/officeart/2016/7/layout/AccentHomeChevronProcess"/>
    <dgm:cxn modelId="{BCD51AD3-4316-45A6-A441-505C93B8E2D9}" type="presOf" srcId="{6912D05A-3310-4D09-9F70-CC0AC466FC49}" destId="{D3B477AE-15D0-4E30-9B5B-E6ABE7799362}" srcOrd="0" destOrd="0" presId="urn:microsoft.com/office/officeart/2016/7/layout/AccentHomeChevronProcess"/>
    <dgm:cxn modelId="{30E1D6DD-5E37-400C-948A-436C800559FE}" type="presOf" srcId="{A0E313B7-1C0E-4C0E-B63E-DBF7A10C00F0}" destId="{A227BD0F-BE94-47A5-8FAB-EB41BA532763}" srcOrd="0" destOrd="0" presId="urn:microsoft.com/office/officeart/2016/7/layout/AccentHomeChevronProcess"/>
    <dgm:cxn modelId="{397676E7-373C-4934-B2B1-03C45F9051D8}" type="presOf" srcId="{49A64AC9-21B1-4306-9AE3-123D89115C16}" destId="{6EAD694A-392A-4A47-A7F3-F6A1DB1E912E}" srcOrd="0" destOrd="0" presId="urn:microsoft.com/office/officeart/2016/7/layout/AccentHomeChevronProcess"/>
    <dgm:cxn modelId="{74E302F1-3F3E-462B-AFB3-34D3F377C0C4}" srcId="{DF92F6A1-19E6-4E43-9914-A4F52AB902BB}" destId="{CE532069-4B44-442A-94BD-EDC6433210E4}" srcOrd="0" destOrd="0" parTransId="{4D321746-2BFA-42FA-B988-30F1A8F9596A}" sibTransId="{C2D5DB69-82A3-48E3-993F-0329B9038A98}"/>
    <dgm:cxn modelId="{8E4F64F2-FA6B-40F5-823F-65DC8FC9A4D5}" srcId="{D473F514-1CAC-4E47-A384-D53E77CAB22F}" destId="{4CEACB6F-18ED-4DF2-9D70-B3B7ADA7810B}" srcOrd="0" destOrd="0" parTransId="{508BED93-1BC3-4AC4-A376-C4ED2457DC79}" sibTransId="{1BDCDC70-CC21-4909-9F9C-E21C6F429069}"/>
    <dgm:cxn modelId="{562D7AFC-0DFD-4B3B-9CF5-2167F404A242}" srcId="{2B787733-9D6C-4EB2-865F-F35BFFDCF816}" destId="{F672D8B0-D65D-4C31-B805-21B1000D33B8}" srcOrd="0" destOrd="0" parTransId="{E9FBA479-5B2C-4B26-B17D-ED6857ACE63F}" sibTransId="{3889B3E5-E093-4880-8CB0-E18AE049E341}"/>
    <dgm:cxn modelId="{126E87D9-FD14-4664-B557-E4A35B6DE590}" type="presParOf" srcId="{6EAD694A-392A-4A47-A7F3-F6A1DB1E912E}" destId="{2D99D65A-AC9C-4949-9C31-A8F13D0A0084}" srcOrd="0" destOrd="0" presId="urn:microsoft.com/office/officeart/2016/7/layout/AccentHomeChevronProcess"/>
    <dgm:cxn modelId="{CB87977A-1F13-4201-9104-50EF3B759B27}" type="presParOf" srcId="{2D99D65A-AC9C-4949-9C31-A8F13D0A0084}" destId="{EF5EE6AC-4B90-477D-9827-80CE36C052F2}" srcOrd="0" destOrd="0" presId="urn:microsoft.com/office/officeart/2016/7/layout/AccentHomeChevronProcess"/>
    <dgm:cxn modelId="{895C9344-5625-451D-9A1C-0A8CCFBAF188}" type="presParOf" srcId="{2D99D65A-AC9C-4949-9C31-A8F13D0A0084}" destId="{D3B477AE-15D0-4E30-9B5B-E6ABE7799362}" srcOrd="1" destOrd="0" presId="urn:microsoft.com/office/officeart/2016/7/layout/AccentHomeChevronProcess"/>
    <dgm:cxn modelId="{9D995278-91C7-4CAE-9CA4-BA91D6D46AAE}" type="presParOf" srcId="{2D99D65A-AC9C-4949-9C31-A8F13D0A0084}" destId="{35DFEFC1-24BF-4693-ACC8-822D8627A7DF}" srcOrd="2" destOrd="0" presId="urn:microsoft.com/office/officeart/2016/7/layout/AccentHomeChevronProcess"/>
    <dgm:cxn modelId="{9C153017-DCC8-479B-8BAD-9A242D464D7F}" type="presParOf" srcId="{2D99D65A-AC9C-4949-9C31-A8F13D0A0084}" destId="{FF20D671-A8ED-4878-89D6-A0B533D1C97B}" srcOrd="3" destOrd="0" presId="urn:microsoft.com/office/officeart/2016/7/layout/AccentHomeChevronProcess"/>
    <dgm:cxn modelId="{4272B6EC-F0A4-43F7-BDF8-C68E55595ECA}" type="presParOf" srcId="{6EAD694A-392A-4A47-A7F3-F6A1DB1E912E}" destId="{2522B1BC-88B7-4F41-9B0B-B719D144D935}" srcOrd="1" destOrd="0" presId="urn:microsoft.com/office/officeart/2016/7/layout/AccentHomeChevronProcess"/>
    <dgm:cxn modelId="{E2D2C19C-D466-4FA6-A773-5F467A1E207A}" type="presParOf" srcId="{6EAD694A-392A-4A47-A7F3-F6A1DB1E912E}" destId="{3F5AF5DB-70C8-455D-9B46-BD1903F8C0DC}" srcOrd="2" destOrd="0" presId="urn:microsoft.com/office/officeart/2016/7/layout/AccentHomeChevronProcess"/>
    <dgm:cxn modelId="{FFA6B53D-E3E8-4738-A70A-9B4D89812CE0}" type="presParOf" srcId="{3F5AF5DB-70C8-455D-9B46-BD1903F8C0DC}" destId="{26CAB7BF-7B29-4BE2-B68F-8161C6E7F2AA}" srcOrd="0" destOrd="0" presId="urn:microsoft.com/office/officeart/2016/7/layout/AccentHomeChevronProcess"/>
    <dgm:cxn modelId="{D657D631-31F3-43F4-AA42-EE16A10ADBBC}" type="presParOf" srcId="{3F5AF5DB-70C8-455D-9B46-BD1903F8C0DC}" destId="{EF87FCC4-BCAD-4FDA-BCBA-A1EBAA989E6B}" srcOrd="1" destOrd="0" presId="urn:microsoft.com/office/officeart/2016/7/layout/AccentHomeChevronProcess"/>
    <dgm:cxn modelId="{BFE3152D-1D48-4E85-997E-00152171A880}" type="presParOf" srcId="{3F5AF5DB-70C8-455D-9B46-BD1903F8C0DC}" destId="{8385DFDF-52D9-4DA1-8887-9B3B46347942}" srcOrd="2" destOrd="0" presId="urn:microsoft.com/office/officeart/2016/7/layout/AccentHomeChevronProcess"/>
    <dgm:cxn modelId="{3DE1D5F4-77F6-46B0-B9AF-34F822D467AF}" type="presParOf" srcId="{3F5AF5DB-70C8-455D-9B46-BD1903F8C0DC}" destId="{1F9A2329-4DFB-42D4-969D-3C0BC814C59F}" srcOrd="3" destOrd="0" presId="urn:microsoft.com/office/officeart/2016/7/layout/AccentHomeChevronProcess"/>
    <dgm:cxn modelId="{FCB5D89F-A69C-4FF1-88E7-AF52F2AAF260}" type="presParOf" srcId="{6EAD694A-392A-4A47-A7F3-F6A1DB1E912E}" destId="{002D6354-A340-4A25-806D-DE7BEC027DF9}" srcOrd="3" destOrd="0" presId="urn:microsoft.com/office/officeart/2016/7/layout/AccentHomeChevronProcess"/>
    <dgm:cxn modelId="{38B0ADAC-743C-454F-B3C1-222D6C0B80D1}" type="presParOf" srcId="{6EAD694A-392A-4A47-A7F3-F6A1DB1E912E}" destId="{EFA937A8-96D9-4934-A633-D49ADF929AE7}" srcOrd="4" destOrd="0" presId="urn:microsoft.com/office/officeart/2016/7/layout/AccentHomeChevronProcess"/>
    <dgm:cxn modelId="{8A5DD238-FB48-46DA-B2CB-14D4E6C2F26F}" type="presParOf" srcId="{EFA937A8-96D9-4934-A633-D49ADF929AE7}" destId="{9F29E9AE-C6D4-41E3-98E4-B7C6DFDAD38B}" srcOrd="0" destOrd="0" presId="urn:microsoft.com/office/officeart/2016/7/layout/AccentHomeChevronProcess"/>
    <dgm:cxn modelId="{F3BDE3D7-DCFF-48A1-B3D9-F91192F07B41}" type="presParOf" srcId="{EFA937A8-96D9-4934-A633-D49ADF929AE7}" destId="{83DBC710-0614-4A10-9759-FCA0B43C51A6}" srcOrd="1" destOrd="0" presId="urn:microsoft.com/office/officeart/2016/7/layout/AccentHomeChevronProcess"/>
    <dgm:cxn modelId="{4F4AD6C6-82AD-4144-B1A0-5A8FB2517C8C}" type="presParOf" srcId="{EFA937A8-96D9-4934-A633-D49ADF929AE7}" destId="{28BEA2BE-73EB-41B5-8227-0F7089E26F00}" srcOrd="2" destOrd="0" presId="urn:microsoft.com/office/officeart/2016/7/layout/AccentHomeChevronProcess"/>
    <dgm:cxn modelId="{725E8B46-91A1-4D34-A204-CEC02AA64530}" type="presParOf" srcId="{EFA937A8-96D9-4934-A633-D49ADF929AE7}" destId="{5F255C89-2323-4F1A-8DE2-E68B8F759465}" srcOrd="3" destOrd="0" presId="urn:microsoft.com/office/officeart/2016/7/layout/AccentHomeChevronProcess"/>
    <dgm:cxn modelId="{780E3037-9A23-4F2A-9D60-3C387F6B3281}" type="presParOf" srcId="{6EAD694A-392A-4A47-A7F3-F6A1DB1E912E}" destId="{7F8BD30F-497C-4BB8-86B4-66BAC26915FF}" srcOrd="5" destOrd="0" presId="urn:microsoft.com/office/officeart/2016/7/layout/AccentHomeChevronProcess"/>
    <dgm:cxn modelId="{36EEE89E-5F80-4AC1-90AF-B4B4ABC2CE88}" type="presParOf" srcId="{6EAD694A-392A-4A47-A7F3-F6A1DB1E912E}" destId="{840127C2-8158-4EDC-93DD-889C210A6EAD}" srcOrd="6" destOrd="0" presId="urn:microsoft.com/office/officeart/2016/7/layout/AccentHomeChevronProcess"/>
    <dgm:cxn modelId="{891C6CA7-949B-4370-8B44-98586E123881}" type="presParOf" srcId="{840127C2-8158-4EDC-93DD-889C210A6EAD}" destId="{CCDB9412-8258-4F70-9DAB-A521FFBC45E0}" srcOrd="0" destOrd="0" presId="urn:microsoft.com/office/officeart/2016/7/layout/AccentHomeChevronProcess"/>
    <dgm:cxn modelId="{06FF01B5-470F-46A1-A9A3-E6BEDD1938F4}" type="presParOf" srcId="{840127C2-8158-4EDC-93DD-889C210A6EAD}" destId="{7BDD717B-EA8C-4C07-8DB2-AA0878390CC1}" srcOrd="1" destOrd="0" presId="urn:microsoft.com/office/officeart/2016/7/layout/AccentHomeChevronProcess"/>
    <dgm:cxn modelId="{02643670-74AA-4181-9078-97334DC8CC55}" type="presParOf" srcId="{840127C2-8158-4EDC-93DD-889C210A6EAD}" destId="{D233CD0F-0455-4EB7-844A-5E26B0BCF1B5}" srcOrd="2" destOrd="0" presId="urn:microsoft.com/office/officeart/2016/7/layout/AccentHomeChevronProcess"/>
    <dgm:cxn modelId="{70E6733B-D215-44BD-AE4C-F060A12B7574}" type="presParOf" srcId="{840127C2-8158-4EDC-93DD-889C210A6EAD}" destId="{0EE35CAC-B7B6-482F-98DE-DE42117766B4}" srcOrd="3" destOrd="0" presId="urn:microsoft.com/office/officeart/2016/7/layout/AccentHomeChevronProcess"/>
    <dgm:cxn modelId="{B01A217E-B5C0-4B05-A37F-652ED087B9E2}" type="presParOf" srcId="{6EAD694A-392A-4A47-A7F3-F6A1DB1E912E}" destId="{F645C8E3-E693-409B-B677-81E798EE3EE3}" srcOrd="7" destOrd="0" presId="urn:microsoft.com/office/officeart/2016/7/layout/AccentHomeChevronProcess"/>
    <dgm:cxn modelId="{78A0A2FF-43D4-4B02-8D73-808B9A2C81BA}" type="presParOf" srcId="{6EAD694A-392A-4A47-A7F3-F6A1DB1E912E}" destId="{3EE76598-A0C5-4744-AD0B-21FE4F17FB59}" srcOrd="8" destOrd="0" presId="urn:microsoft.com/office/officeart/2016/7/layout/AccentHomeChevronProcess"/>
    <dgm:cxn modelId="{7FCE6275-615B-4B39-9B26-F53E6F3B6122}" type="presParOf" srcId="{3EE76598-A0C5-4744-AD0B-21FE4F17FB59}" destId="{2211C57F-0987-4F33-9198-D61F4B389FF6}" srcOrd="0" destOrd="0" presId="urn:microsoft.com/office/officeart/2016/7/layout/AccentHomeChevronProcess"/>
    <dgm:cxn modelId="{2EE5A661-018B-4B80-B637-DF55A162F755}" type="presParOf" srcId="{3EE76598-A0C5-4744-AD0B-21FE4F17FB59}" destId="{A227BD0F-BE94-47A5-8FAB-EB41BA532763}" srcOrd="1" destOrd="0" presId="urn:microsoft.com/office/officeart/2016/7/layout/AccentHomeChevronProcess"/>
    <dgm:cxn modelId="{1F79EEC5-A280-4A05-B7DD-F4A84761B616}" type="presParOf" srcId="{3EE76598-A0C5-4744-AD0B-21FE4F17FB59}" destId="{AE76E59D-0018-4E7F-9C7C-2E9276722B15}" srcOrd="2" destOrd="0" presId="urn:microsoft.com/office/officeart/2016/7/layout/AccentHomeChevronProcess"/>
    <dgm:cxn modelId="{D61D252F-0790-4DE6-BC0C-42FEF9562ECE}" type="presParOf" srcId="{3EE76598-A0C5-4744-AD0B-21FE4F17FB59}" destId="{8185F725-624A-40F1-AD9B-50C8F122605C}" srcOrd="3" destOrd="0" presId="urn:microsoft.com/office/officeart/2016/7/layout/AccentHomeChevronProcess"/>
    <dgm:cxn modelId="{AB298877-3A96-4B33-BB07-2AD396CE469E}" type="presParOf" srcId="{6EAD694A-392A-4A47-A7F3-F6A1DB1E912E}" destId="{8CFB26B9-E12B-4E6C-B3AE-B9A068331EFC}" srcOrd="9" destOrd="0" presId="urn:microsoft.com/office/officeart/2016/7/layout/AccentHomeChevronProcess"/>
    <dgm:cxn modelId="{D0092DB0-23B9-4A07-A49F-441F91B8B36B}" type="presParOf" srcId="{6EAD694A-392A-4A47-A7F3-F6A1DB1E912E}" destId="{E69D1DF3-9CE8-42D3-B5B0-FD2CB506E3B4}" srcOrd="10" destOrd="0" presId="urn:microsoft.com/office/officeart/2016/7/layout/AccentHomeChevronProcess"/>
    <dgm:cxn modelId="{4D51486F-74DC-42BB-8272-782EE08EDE77}" type="presParOf" srcId="{E69D1DF3-9CE8-42D3-B5B0-FD2CB506E3B4}" destId="{F4C70F34-C737-4C7B-BCA2-E30D8E4B5B1F}" srcOrd="0" destOrd="0" presId="urn:microsoft.com/office/officeart/2016/7/layout/AccentHomeChevronProcess"/>
    <dgm:cxn modelId="{F8AEE490-6ACB-4EE3-B077-BE04A73B88E9}" type="presParOf" srcId="{E69D1DF3-9CE8-42D3-B5B0-FD2CB506E3B4}" destId="{2AF28D6B-D9FF-4312-A1D5-1F0C4FAEC7F7}" srcOrd="1" destOrd="0" presId="urn:microsoft.com/office/officeart/2016/7/layout/AccentHomeChevronProcess"/>
    <dgm:cxn modelId="{7C411435-FE39-4B47-A63A-C2F22869559B}" type="presParOf" srcId="{E69D1DF3-9CE8-42D3-B5B0-FD2CB506E3B4}" destId="{0B3783CC-58C3-43F1-82CE-4FE41F24748C}" srcOrd="2" destOrd="0" presId="urn:microsoft.com/office/officeart/2016/7/layout/AccentHomeChevronProcess"/>
    <dgm:cxn modelId="{88E5A3EB-812F-4981-B612-A6597149FE0E}" type="presParOf" srcId="{E69D1DF3-9CE8-42D3-B5B0-FD2CB506E3B4}" destId="{F8197408-8858-4CA6-8EE9-D2D55D9542C6}"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9A8D92D-F6BF-402E-A6F5-D5EF42728F0F}"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A3693BAE-A382-406B-86C1-4958CC754ED0}">
      <dgm:prSet/>
      <dgm:spPr/>
      <dgm:t>
        <a:bodyPr/>
        <a:lstStyle/>
        <a:p>
          <a:r>
            <a:rPr lang="en-US" b="1" dirty="0">
              <a:latin typeface="Arial" panose="020B0604020202020204" pitchFamily="34" charset="0"/>
              <a:cs typeface="Arial" panose="020B0604020202020204" pitchFamily="34" charset="0"/>
            </a:rPr>
            <a:t>October 1 - Verification begins</a:t>
          </a:r>
        </a:p>
      </dgm:t>
    </dgm:pt>
    <dgm:pt modelId="{21D1D3BF-6293-44C2-A5C8-C24FEA813668}" type="parTrans" cxnId="{E480C61D-328C-4457-871F-B68995095379}">
      <dgm:prSet/>
      <dgm:spPr/>
      <dgm:t>
        <a:bodyPr/>
        <a:lstStyle/>
        <a:p>
          <a:endParaRPr lang="en-US"/>
        </a:p>
      </dgm:t>
    </dgm:pt>
    <dgm:pt modelId="{CB945F52-F187-4058-AFBB-6F4B147B7AAF}" type="sibTrans" cxnId="{E480C61D-328C-4457-871F-B68995095379}">
      <dgm:prSet/>
      <dgm:spPr/>
      <dgm:t>
        <a:bodyPr/>
        <a:lstStyle/>
        <a:p>
          <a:endParaRPr lang="en-US"/>
        </a:p>
      </dgm:t>
    </dgm:pt>
    <dgm:pt modelId="{567357CF-27E4-486E-B26B-36F3793E3898}">
      <dgm:prSet/>
      <dgm:spPr/>
      <dgm:t>
        <a:bodyPr/>
        <a:lstStyle/>
        <a:p>
          <a:r>
            <a:rPr lang="en-US" b="1" dirty="0">
              <a:latin typeface="Arial" panose="020B0604020202020204" pitchFamily="34" charset="0"/>
              <a:cs typeface="Arial" panose="020B0604020202020204" pitchFamily="34" charset="0"/>
            </a:rPr>
            <a:t>November 17 - Verification ends</a:t>
          </a:r>
        </a:p>
      </dgm:t>
    </dgm:pt>
    <dgm:pt modelId="{889C24A8-0A22-4BD4-BE57-79DEE9B88D12}" type="parTrans" cxnId="{EE6220BC-313E-4156-AF60-604A27866E52}">
      <dgm:prSet/>
      <dgm:spPr/>
      <dgm:t>
        <a:bodyPr/>
        <a:lstStyle/>
        <a:p>
          <a:endParaRPr lang="en-US"/>
        </a:p>
      </dgm:t>
    </dgm:pt>
    <dgm:pt modelId="{CE10E3DC-566E-442C-BF54-8149A1081822}" type="sibTrans" cxnId="{EE6220BC-313E-4156-AF60-604A27866E52}">
      <dgm:prSet/>
      <dgm:spPr/>
      <dgm:t>
        <a:bodyPr/>
        <a:lstStyle/>
        <a:p>
          <a:endParaRPr lang="en-US"/>
        </a:p>
      </dgm:t>
    </dgm:pt>
    <dgm:pt modelId="{D44C0601-93E4-4A1A-952B-77982B473867}">
      <dgm:prSet/>
      <dgm:spPr/>
      <dgm:t>
        <a:bodyPr/>
        <a:lstStyle/>
        <a:p>
          <a:r>
            <a:rPr lang="en-US" b="1" dirty="0">
              <a:latin typeface="Arial" panose="020B0604020202020204" pitchFamily="34" charset="0"/>
              <a:cs typeface="Arial" panose="020B0604020202020204" pitchFamily="34" charset="0"/>
            </a:rPr>
            <a:t>November 18 - Online Verification Collection Report opens AND online survey to SFAs</a:t>
          </a:r>
        </a:p>
      </dgm:t>
    </dgm:pt>
    <dgm:pt modelId="{B6B0AF34-F677-443D-8434-771441D73F51}" type="parTrans" cxnId="{B330240D-E4CF-4A07-9A2C-31027C3F9A5D}">
      <dgm:prSet/>
      <dgm:spPr/>
      <dgm:t>
        <a:bodyPr/>
        <a:lstStyle/>
        <a:p>
          <a:endParaRPr lang="en-US"/>
        </a:p>
      </dgm:t>
    </dgm:pt>
    <dgm:pt modelId="{532F012B-C6DB-4FF8-82CB-C3502C67D751}" type="sibTrans" cxnId="{B330240D-E4CF-4A07-9A2C-31027C3F9A5D}">
      <dgm:prSet/>
      <dgm:spPr/>
      <dgm:t>
        <a:bodyPr/>
        <a:lstStyle/>
        <a:p>
          <a:endParaRPr lang="en-US"/>
        </a:p>
      </dgm:t>
    </dgm:pt>
    <dgm:pt modelId="{1AC2CE66-DAFC-4321-AEA1-95EF6969C8D5}" type="pres">
      <dgm:prSet presAssocID="{39A8D92D-F6BF-402E-A6F5-D5EF42728F0F}" presName="Name0" presStyleCnt="0">
        <dgm:presLayoutVars>
          <dgm:dir/>
          <dgm:resizeHandles val="exact"/>
        </dgm:presLayoutVars>
      </dgm:prSet>
      <dgm:spPr/>
    </dgm:pt>
    <dgm:pt modelId="{0530F1F7-9E84-43CB-BC5C-A19138AD722C}" type="pres">
      <dgm:prSet presAssocID="{39A8D92D-F6BF-402E-A6F5-D5EF42728F0F}" presName="arrow" presStyleLbl="bgShp" presStyleIdx="0" presStyleCnt="1"/>
      <dgm:spPr/>
      <dgm:extLst>
        <a:ext uri="{E40237B7-FDA0-4F09-8148-C483321AD2D9}">
          <dgm14:cNvPr xmlns:dgm14="http://schemas.microsoft.com/office/drawing/2010/diagram" id="0" name="" descr="Timeline showing the verification process and dates for school year 2025-2026"/>
        </a:ext>
      </dgm:extLst>
    </dgm:pt>
    <dgm:pt modelId="{0A863114-06EC-4351-8BED-67E59DC92CE4}" type="pres">
      <dgm:prSet presAssocID="{39A8D92D-F6BF-402E-A6F5-D5EF42728F0F}" presName="points" presStyleCnt="0"/>
      <dgm:spPr/>
    </dgm:pt>
    <dgm:pt modelId="{ED36C4BF-890A-48BA-948B-AE1A50674AA3}" type="pres">
      <dgm:prSet presAssocID="{A3693BAE-A382-406B-86C1-4958CC754ED0}" presName="compositeA" presStyleCnt="0"/>
      <dgm:spPr/>
    </dgm:pt>
    <dgm:pt modelId="{78E59413-FFF8-4589-BD07-F3D5FD34CA29}" type="pres">
      <dgm:prSet presAssocID="{A3693BAE-A382-406B-86C1-4958CC754ED0}" presName="textA" presStyleLbl="revTx" presStyleIdx="0" presStyleCnt="3" custScaleX="92531">
        <dgm:presLayoutVars>
          <dgm:bulletEnabled val="1"/>
        </dgm:presLayoutVars>
      </dgm:prSet>
      <dgm:spPr/>
    </dgm:pt>
    <dgm:pt modelId="{3196E0C4-052A-4EEA-AD62-6ADC6A6A2C28}" type="pres">
      <dgm:prSet presAssocID="{A3693BAE-A382-406B-86C1-4958CC754ED0}" presName="circleA" presStyleLbl="node1" presStyleIdx="0" presStyleCnt="3"/>
      <dgm:spPr/>
    </dgm:pt>
    <dgm:pt modelId="{F6CA373A-217E-47D5-8421-B96E30CB1F72}" type="pres">
      <dgm:prSet presAssocID="{A3693BAE-A382-406B-86C1-4958CC754ED0}" presName="spaceA" presStyleCnt="0"/>
      <dgm:spPr/>
    </dgm:pt>
    <dgm:pt modelId="{2809CFC8-1553-402F-9EDF-F39D0F20A75F}" type="pres">
      <dgm:prSet presAssocID="{CB945F52-F187-4058-AFBB-6F4B147B7AAF}" presName="space" presStyleCnt="0"/>
      <dgm:spPr/>
    </dgm:pt>
    <dgm:pt modelId="{F3C6B291-A6C7-4398-9EAC-40E630E40EE6}" type="pres">
      <dgm:prSet presAssocID="{567357CF-27E4-486E-B26B-36F3793E3898}" presName="compositeB" presStyleCnt="0"/>
      <dgm:spPr/>
    </dgm:pt>
    <dgm:pt modelId="{36B05A5E-2E44-477C-9261-F8E46D337CB7}" type="pres">
      <dgm:prSet presAssocID="{567357CF-27E4-486E-B26B-36F3793E3898}" presName="textB" presStyleLbl="revTx" presStyleIdx="1" presStyleCnt="3">
        <dgm:presLayoutVars>
          <dgm:bulletEnabled val="1"/>
        </dgm:presLayoutVars>
      </dgm:prSet>
      <dgm:spPr/>
    </dgm:pt>
    <dgm:pt modelId="{54653BC1-77C6-4ED6-9055-23EFA5E2EDCB}" type="pres">
      <dgm:prSet presAssocID="{567357CF-27E4-486E-B26B-36F3793E3898}" presName="circleB" presStyleLbl="node1" presStyleIdx="1" presStyleCnt="3"/>
      <dgm:spPr/>
    </dgm:pt>
    <dgm:pt modelId="{D96664A0-CA65-4E57-A727-A1D28501744B}" type="pres">
      <dgm:prSet presAssocID="{567357CF-27E4-486E-B26B-36F3793E3898}" presName="spaceB" presStyleCnt="0"/>
      <dgm:spPr/>
    </dgm:pt>
    <dgm:pt modelId="{AEAB3583-106A-4E22-8485-29EB86603ADF}" type="pres">
      <dgm:prSet presAssocID="{CE10E3DC-566E-442C-BF54-8149A1081822}" presName="space" presStyleCnt="0"/>
      <dgm:spPr/>
    </dgm:pt>
    <dgm:pt modelId="{591C2480-6267-462E-838F-5E3275B28882}" type="pres">
      <dgm:prSet presAssocID="{D44C0601-93E4-4A1A-952B-77982B473867}" presName="compositeA" presStyleCnt="0"/>
      <dgm:spPr/>
    </dgm:pt>
    <dgm:pt modelId="{4087C961-06B4-40AD-A924-F4E91EB33685}" type="pres">
      <dgm:prSet presAssocID="{D44C0601-93E4-4A1A-952B-77982B473867}" presName="textA" presStyleLbl="revTx" presStyleIdx="2" presStyleCnt="3" custScaleX="121178">
        <dgm:presLayoutVars>
          <dgm:bulletEnabled val="1"/>
        </dgm:presLayoutVars>
      </dgm:prSet>
      <dgm:spPr/>
    </dgm:pt>
    <dgm:pt modelId="{3F30A31D-DD11-4033-A758-FA6DE233B59C}" type="pres">
      <dgm:prSet presAssocID="{D44C0601-93E4-4A1A-952B-77982B473867}" presName="circleA" presStyleLbl="node1" presStyleIdx="2" presStyleCnt="3"/>
      <dgm:spPr/>
    </dgm:pt>
    <dgm:pt modelId="{970C310D-F316-487F-A60D-DC66BE24A164}" type="pres">
      <dgm:prSet presAssocID="{D44C0601-93E4-4A1A-952B-77982B473867}" presName="spaceA" presStyleCnt="0"/>
      <dgm:spPr/>
    </dgm:pt>
  </dgm:ptLst>
  <dgm:cxnLst>
    <dgm:cxn modelId="{B330240D-E4CF-4A07-9A2C-31027C3F9A5D}" srcId="{39A8D92D-F6BF-402E-A6F5-D5EF42728F0F}" destId="{D44C0601-93E4-4A1A-952B-77982B473867}" srcOrd="2" destOrd="0" parTransId="{B6B0AF34-F677-443D-8434-771441D73F51}" sibTransId="{532F012B-C6DB-4FF8-82CB-C3502C67D751}"/>
    <dgm:cxn modelId="{E480C61D-328C-4457-871F-B68995095379}" srcId="{39A8D92D-F6BF-402E-A6F5-D5EF42728F0F}" destId="{A3693BAE-A382-406B-86C1-4958CC754ED0}" srcOrd="0" destOrd="0" parTransId="{21D1D3BF-6293-44C2-A5C8-C24FEA813668}" sibTransId="{CB945F52-F187-4058-AFBB-6F4B147B7AAF}"/>
    <dgm:cxn modelId="{53346466-C2AC-45C1-A5BC-FECF14DDDCE2}" type="presOf" srcId="{D44C0601-93E4-4A1A-952B-77982B473867}" destId="{4087C961-06B4-40AD-A924-F4E91EB33685}" srcOrd="0" destOrd="0" presId="urn:microsoft.com/office/officeart/2005/8/layout/hProcess11"/>
    <dgm:cxn modelId="{846F0B83-A6E9-41D3-8B02-908F61E34707}" type="presOf" srcId="{39A8D92D-F6BF-402E-A6F5-D5EF42728F0F}" destId="{1AC2CE66-DAFC-4321-AEA1-95EF6969C8D5}" srcOrd="0" destOrd="0" presId="urn:microsoft.com/office/officeart/2005/8/layout/hProcess11"/>
    <dgm:cxn modelId="{04356F83-15C9-4136-B3D9-DD3BDE7F7F8C}" type="presOf" srcId="{567357CF-27E4-486E-B26B-36F3793E3898}" destId="{36B05A5E-2E44-477C-9261-F8E46D337CB7}" srcOrd="0" destOrd="0" presId="urn:microsoft.com/office/officeart/2005/8/layout/hProcess11"/>
    <dgm:cxn modelId="{E84CBCA0-1084-49BC-9F70-AF80D4FFCCB5}" type="presOf" srcId="{A3693BAE-A382-406B-86C1-4958CC754ED0}" destId="{78E59413-FFF8-4589-BD07-F3D5FD34CA29}" srcOrd="0" destOrd="0" presId="urn:microsoft.com/office/officeart/2005/8/layout/hProcess11"/>
    <dgm:cxn modelId="{EE6220BC-313E-4156-AF60-604A27866E52}" srcId="{39A8D92D-F6BF-402E-A6F5-D5EF42728F0F}" destId="{567357CF-27E4-486E-B26B-36F3793E3898}" srcOrd="1" destOrd="0" parTransId="{889C24A8-0A22-4BD4-BE57-79DEE9B88D12}" sibTransId="{CE10E3DC-566E-442C-BF54-8149A1081822}"/>
    <dgm:cxn modelId="{D3A1400C-3A3D-4AFA-A4AD-7A242F0DB2A3}" type="presParOf" srcId="{1AC2CE66-DAFC-4321-AEA1-95EF6969C8D5}" destId="{0530F1F7-9E84-43CB-BC5C-A19138AD722C}" srcOrd="0" destOrd="0" presId="urn:microsoft.com/office/officeart/2005/8/layout/hProcess11"/>
    <dgm:cxn modelId="{30004B26-A335-4C52-8E8D-2BE3B7098360}" type="presParOf" srcId="{1AC2CE66-DAFC-4321-AEA1-95EF6969C8D5}" destId="{0A863114-06EC-4351-8BED-67E59DC92CE4}" srcOrd="1" destOrd="0" presId="urn:microsoft.com/office/officeart/2005/8/layout/hProcess11"/>
    <dgm:cxn modelId="{D4636DBB-B806-4983-8D6C-B917FB4CE29E}" type="presParOf" srcId="{0A863114-06EC-4351-8BED-67E59DC92CE4}" destId="{ED36C4BF-890A-48BA-948B-AE1A50674AA3}" srcOrd="0" destOrd="0" presId="urn:microsoft.com/office/officeart/2005/8/layout/hProcess11"/>
    <dgm:cxn modelId="{208414ED-AF07-4534-B295-D8C02A4BD723}" type="presParOf" srcId="{ED36C4BF-890A-48BA-948B-AE1A50674AA3}" destId="{78E59413-FFF8-4589-BD07-F3D5FD34CA29}" srcOrd="0" destOrd="0" presId="urn:microsoft.com/office/officeart/2005/8/layout/hProcess11"/>
    <dgm:cxn modelId="{32982521-70A6-4CB9-8379-CCC0697063FC}" type="presParOf" srcId="{ED36C4BF-890A-48BA-948B-AE1A50674AA3}" destId="{3196E0C4-052A-4EEA-AD62-6ADC6A6A2C28}" srcOrd="1" destOrd="0" presId="urn:microsoft.com/office/officeart/2005/8/layout/hProcess11"/>
    <dgm:cxn modelId="{F1FCBC35-012E-4390-BB82-31A9A112E613}" type="presParOf" srcId="{ED36C4BF-890A-48BA-948B-AE1A50674AA3}" destId="{F6CA373A-217E-47D5-8421-B96E30CB1F72}" srcOrd="2" destOrd="0" presId="urn:microsoft.com/office/officeart/2005/8/layout/hProcess11"/>
    <dgm:cxn modelId="{D0340726-FD9D-49AF-89DC-26425D0E9BBD}" type="presParOf" srcId="{0A863114-06EC-4351-8BED-67E59DC92CE4}" destId="{2809CFC8-1553-402F-9EDF-F39D0F20A75F}" srcOrd="1" destOrd="0" presId="urn:microsoft.com/office/officeart/2005/8/layout/hProcess11"/>
    <dgm:cxn modelId="{73DFBD33-DAF7-4BCD-A67C-35837AF12C3E}" type="presParOf" srcId="{0A863114-06EC-4351-8BED-67E59DC92CE4}" destId="{F3C6B291-A6C7-4398-9EAC-40E630E40EE6}" srcOrd="2" destOrd="0" presId="urn:microsoft.com/office/officeart/2005/8/layout/hProcess11"/>
    <dgm:cxn modelId="{AA795F1C-DAAF-454B-9BCD-64F1E766ECC7}" type="presParOf" srcId="{F3C6B291-A6C7-4398-9EAC-40E630E40EE6}" destId="{36B05A5E-2E44-477C-9261-F8E46D337CB7}" srcOrd="0" destOrd="0" presId="urn:microsoft.com/office/officeart/2005/8/layout/hProcess11"/>
    <dgm:cxn modelId="{516DD114-163F-4D66-B664-17FEB04BC2A3}" type="presParOf" srcId="{F3C6B291-A6C7-4398-9EAC-40E630E40EE6}" destId="{54653BC1-77C6-4ED6-9055-23EFA5E2EDCB}" srcOrd="1" destOrd="0" presId="urn:microsoft.com/office/officeart/2005/8/layout/hProcess11"/>
    <dgm:cxn modelId="{E680940F-3BBE-40C9-B9EB-FA790FDA4701}" type="presParOf" srcId="{F3C6B291-A6C7-4398-9EAC-40E630E40EE6}" destId="{D96664A0-CA65-4E57-A727-A1D28501744B}" srcOrd="2" destOrd="0" presId="urn:microsoft.com/office/officeart/2005/8/layout/hProcess11"/>
    <dgm:cxn modelId="{CC38441A-D76D-4AEF-9517-CD09A0E1EAB2}" type="presParOf" srcId="{0A863114-06EC-4351-8BED-67E59DC92CE4}" destId="{AEAB3583-106A-4E22-8485-29EB86603ADF}" srcOrd="3" destOrd="0" presId="urn:microsoft.com/office/officeart/2005/8/layout/hProcess11"/>
    <dgm:cxn modelId="{46EAB2B1-068C-4BD3-9566-EED3FC1364E0}" type="presParOf" srcId="{0A863114-06EC-4351-8BED-67E59DC92CE4}" destId="{591C2480-6267-462E-838F-5E3275B28882}" srcOrd="4" destOrd="0" presId="urn:microsoft.com/office/officeart/2005/8/layout/hProcess11"/>
    <dgm:cxn modelId="{F5DE05EF-80DA-4B9C-A732-2E6F3AF6A263}" type="presParOf" srcId="{591C2480-6267-462E-838F-5E3275B28882}" destId="{4087C961-06B4-40AD-A924-F4E91EB33685}" srcOrd="0" destOrd="0" presId="urn:microsoft.com/office/officeart/2005/8/layout/hProcess11"/>
    <dgm:cxn modelId="{8949D176-1DAA-49A8-837A-34ADAEBEFD90}" type="presParOf" srcId="{591C2480-6267-462E-838F-5E3275B28882}" destId="{3F30A31D-DD11-4033-A758-FA6DE233B59C}" srcOrd="1" destOrd="0" presId="urn:microsoft.com/office/officeart/2005/8/layout/hProcess11"/>
    <dgm:cxn modelId="{ADA262FD-F87C-4CC2-AD05-12E6C4DFF1B2}" type="presParOf" srcId="{591C2480-6267-462E-838F-5E3275B28882}" destId="{970C310D-F316-487F-A60D-DC66BE24A164}"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E411C65-EC45-4876-A8E5-26DF382B235B}"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F12BF37E-3DB1-4B61-BA33-A1B0A722A3A0}">
      <dgm:prSet custT="1"/>
      <dgm:spPr/>
      <dgm:t>
        <a:bodyPr/>
        <a:lstStyle/>
        <a:p>
          <a:r>
            <a:rPr lang="en-US" sz="2000" dirty="0">
              <a:latin typeface="Arial" panose="020B0604020202020204" pitchFamily="34" charset="0"/>
              <a:cs typeface="Arial" panose="020B0604020202020204" pitchFamily="34" charset="0"/>
            </a:rPr>
            <a:t>Students directly certified as Medicaid Free must be included in reporting</a:t>
          </a:r>
        </a:p>
      </dgm:t>
      <dgm:extLst>
        <a:ext uri="{E40237B7-FDA0-4F09-8148-C483321AD2D9}">
          <dgm14:cNvPr xmlns:dgm14="http://schemas.microsoft.com/office/drawing/2010/diagram" id="0" name="" descr="Smart Art showing information about the verification collection report in four rectangular boxes across the lower right part of the screen"/>
        </a:ext>
      </dgm:extLst>
    </dgm:pt>
    <dgm:pt modelId="{343C5CB6-B92E-4BE1-AC34-2EE6AC345022}" type="parTrans" cxnId="{923486D5-07DA-4FB2-9950-DA40A2D1F136}">
      <dgm:prSet/>
      <dgm:spPr/>
      <dgm:t>
        <a:bodyPr/>
        <a:lstStyle/>
        <a:p>
          <a:endParaRPr lang="en-US"/>
        </a:p>
      </dgm:t>
    </dgm:pt>
    <dgm:pt modelId="{E10403B4-1063-4F99-8E7F-D45BF13F3131}" type="sibTrans" cxnId="{923486D5-07DA-4FB2-9950-DA40A2D1F136}">
      <dgm:prSet/>
      <dgm:spPr/>
      <dgm:t>
        <a:bodyPr/>
        <a:lstStyle/>
        <a:p>
          <a:endParaRPr lang="en-US"/>
        </a:p>
      </dgm:t>
    </dgm:pt>
    <dgm:pt modelId="{2D84251C-B8A1-4C08-B6B7-9324A700B490}">
      <dgm:prSet custT="1"/>
      <dgm:spPr/>
      <dgm:t>
        <a:bodyPr/>
        <a:lstStyle/>
        <a:p>
          <a:r>
            <a:rPr lang="en-US" sz="2000" dirty="0">
              <a:latin typeface="Arial" panose="020B0604020202020204" pitchFamily="34" charset="0"/>
              <a:cs typeface="Arial" panose="020B0604020202020204" pitchFamily="34" charset="0"/>
            </a:rPr>
            <a:t>Student data cannot include the Medicaid Reduced students</a:t>
          </a:r>
        </a:p>
      </dgm:t>
      <dgm:extLst>
        <a:ext uri="{E40237B7-FDA0-4F09-8148-C483321AD2D9}">
          <dgm14:cNvPr xmlns:dgm14="http://schemas.microsoft.com/office/drawing/2010/diagram" id="0" name="" descr="Smart Art showing information about the verification collection report in four rectangular boxes across the lower right part of the screen"/>
        </a:ext>
      </dgm:extLst>
    </dgm:pt>
    <dgm:pt modelId="{71092D0D-7E85-4119-9021-2F4A5E8DA2A7}" type="parTrans" cxnId="{ED54F6BB-77DA-4DC1-806E-2F6DBEBB7CB8}">
      <dgm:prSet/>
      <dgm:spPr/>
      <dgm:t>
        <a:bodyPr/>
        <a:lstStyle/>
        <a:p>
          <a:endParaRPr lang="en-US"/>
        </a:p>
      </dgm:t>
    </dgm:pt>
    <dgm:pt modelId="{79BD30C9-EB7A-4DBF-A30F-21A1EE00A0AF}" type="sibTrans" cxnId="{ED54F6BB-77DA-4DC1-806E-2F6DBEBB7CB8}">
      <dgm:prSet/>
      <dgm:spPr/>
      <dgm:t>
        <a:bodyPr/>
        <a:lstStyle/>
        <a:p>
          <a:endParaRPr lang="en-US"/>
        </a:p>
      </dgm:t>
    </dgm:pt>
    <dgm:pt modelId="{83F351FF-8FB5-4BE8-A4E9-21273EF21D1C}">
      <dgm:prSet custT="1"/>
      <dgm:spPr/>
      <dgm:t>
        <a:bodyPr/>
        <a:lstStyle/>
        <a:p>
          <a:pPr rtl="0"/>
          <a:r>
            <a:rPr lang="en-US" sz="2000" u="sng" dirty="0">
              <a:latin typeface="Arial" panose="020B0604020202020204" pitchFamily="34" charset="0"/>
              <a:cs typeface="Arial" panose="020B0604020202020204" pitchFamily="34" charset="0"/>
            </a:rPr>
            <a:t>Section 3</a:t>
          </a:r>
          <a:r>
            <a:rPr lang="en-US" sz="2000" dirty="0">
              <a:latin typeface="Arial" panose="020B0604020202020204" pitchFamily="34" charset="0"/>
              <a:cs typeface="Arial" panose="020B0604020202020204" pitchFamily="34" charset="0"/>
            </a:rPr>
            <a:t> – Include the number of students directly certified with Medicaid for Free Meals (along with other direct certifications).</a:t>
          </a:r>
        </a:p>
      </dgm:t>
      <dgm:extLst>
        <a:ext uri="{E40237B7-FDA0-4F09-8148-C483321AD2D9}">
          <dgm14:cNvPr xmlns:dgm14="http://schemas.microsoft.com/office/drawing/2010/diagram" id="0" name="" descr="Smart Art showing information about the verification collection report in four rectangular boxes across the lower right part of the screen"/>
        </a:ext>
      </dgm:extLst>
    </dgm:pt>
    <dgm:pt modelId="{21B6E8FC-3D16-42BC-876B-A85677936D99}" type="parTrans" cxnId="{C3E05893-D798-4A94-9C01-9FD9C5F58F19}">
      <dgm:prSet/>
      <dgm:spPr/>
      <dgm:t>
        <a:bodyPr/>
        <a:lstStyle/>
        <a:p>
          <a:endParaRPr lang="en-US"/>
        </a:p>
      </dgm:t>
    </dgm:pt>
    <dgm:pt modelId="{26A51D58-EEFD-40BE-BAB2-537C68DE33F3}" type="sibTrans" cxnId="{C3E05893-D798-4A94-9C01-9FD9C5F58F19}">
      <dgm:prSet/>
      <dgm:spPr/>
      <dgm:t>
        <a:bodyPr/>
        <a:lstStyle/>
        <a:p>
          <a:endParaRPr lang="en-US"/>
        </a:p>
      </dgm:t>
    </dgm:pt>
    <dgm:pt modelId="{C9A4BA42-7614-4EAF-B65C-F294AF97EA4D}">
      <dgm:prSet custT="1"/>
      <dgm:spPr/>
      <dgm:t>
        <a:bodyPr/>
        <a:lstStyle/>
        <a:p>
          <a:pPr rtl="0"/>
          <a:r>
            <a:rPr lang="en-US" sz="2000" u="sng" dirty="0">
              <a:latin typeface="Arial" panose="020B0604020202020204" pitchFamily="34" charset="0"/>
              <a:cs typeface="Arial" panose="020B0604020202020204" pitchFamily="34" charset="0"/>
            </a:rPr>
            <a:t>Section 4</a:t>
          </a:r>
          <a:r>
            <a:rPr lang="en-US" sz="2000" dirty="0">
              <a:latin typeface="Arial" panose="020B0604020202020204" pitchFamily="34" charset="0"/>
              <a:cs typeface="Arial" panose="020B0604020202020204" pitchFamily="34" charset="0"/>
            </a:rPr>
            <a:t> - must only include counts of students certified for Free and Reduced via an application</a:t>
          </a:r>
          <a:endParaRPr lang="en-US" sz="1800"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Smart Art showing information about the verification collection report in four rectangular boxes across the lower right part of the screen"/>
        </a:ext>
      </dgm:extLst>
    </dgm:pt>
    <dgm:pt modelId="{E8CCDBE6-3264-45C9-A8A8-ABBC9D362A03}" type="parTrans" cxnId="{A734CA53-F9AC-4CCC-83C3-067EEE4FC2F0}">
      <dgm:prSet/>
      <dgm:spPr/>
      <dgm:t>
        <a:bodyPr/>
        <a:lstStyle/>
        <a:p>
          <a:endParaRPr lang="en-US"/>
        </a:p>
      </dgm:t>
    </dgm:pt>
    <dgm:pt modelId="{EB77B236-F27E-4481-9569-C27499E3A621}" type="sibTrans" cxnId="{A734CA53-F9AC-4CCC-83C3-067EEE4FC2F0}">
      <dgm:prSet/>
      <dgm:spPr/>
      <dgm:t>
        <a:bodyPr/>
        <a:lstStyle/>
        <a:p>
          <a:endParaRPr lang="en-US"/>
        </a:p>
      </dgm:t>
    </dgm:pt>
    <dgm:pt modelId="{87534B96-DF48-47B6-AF2D-FB07AB703165}" type="pres">
      <dgm:prSet presAssocID="{AE411C65-EC45-4876-A8E5-26DF382B235B}" presName="diagram" presStyleCnt="0">
        <dgm:presLayoutVars>
          <dgm:dir/>
          <dgm:resizeHandles val="exact"/>
        </dgm:presLayoutVars>
      </dgm:prSet>
      <dgm:spPr/>
    </dgm:pt>
    <dgm:pt modelId="{C453DB72-094F-485A-BB46-D7325CC4B3AF}" type="pres">
      <dgm:prSet presAssocID="{F12BF37E-3DB1-4B61-BA33-A1B0A722A3A0}" presName="node" presStyleLbl="node1" presStyleIdx="0" presStyleCnt="4" custScaleX="146118">
        <dgm:presLayoutVars>
          <dgm:bulletEnabled val="1"/>
        </dgm:presLayoutVars>
      </dgm:prSet>
      <dgm:spPr/>
    </dgm:pt>
    <dgm:pt modelId="{C596C6C9-106D-49F1-BFD0-810CBA04BBC1}" type="pres">
      <dgm:prSet presAssocID="{E10403B4-1063-4F99-8E7F-D45BF13F3131}" presName="sibTrans" presStyleCnt="0"/>
      <dgm:spPr/>
    </dgm:pt>
    <dgm:pt modelId="{18456803-5817-4D3D-9C6A-8DCC9E48D8C9}" type="pres">
      <dgm:prSet presAssocID="{2D84251C-B8A1-4C08-B6B7-9324A700B490}" presName="node" presStyleLbl="node1" presStyleIdx="1" presStyleCnt="4" custScaleX="146118">
        <dgm:presLayoutVars>
          <dgm:bulletEnabled val="1"/>
        </dgm:presLayoutVars>
      </dgm:prSet>
      <dgm:spPr/>
    </dgm:pt>
    <dgm:pt modelId="{D6C49A44-814C-48B3-A450-90E488B96AAC}" type="pres">
      <dgm:prSet presAssocID="{79BD30C9-EB7A-4DBF-A30F-21A1EE00A0AF}" presName="sibTrans" presStyleCnt="0"/>
      <dgm:spPr/>
    </dgm:pt>
    <dgm:pt modelId="{D9D9BA78-E8A5-4B81-B8A2-3C935FF974B3}" type="pres">
      <dgm:prSet presAssocID="{83F351FF-8FB5-4BE8-A4E9-21273EF21D1C}" presName="node" presStyleLbl="node1" presStyleIdx="2" presStyleCnt="4" custScaleX="146118">
        <dgm:presLayoutVars>
          <dgm:bulletEnabled val="1"/>
        </dgm:presLayoutVars>
      </dgm:prSet>
      <dgm:spPr/>
    </dgm:pt>
    <dgm:pt modelId="{83156141-D3F3-4E30-9342-508A906BE309}" type="pres">
      <dgm:prSet presAssocID="{26A51D58-EEFD-40BE-BAB2-537C68DE33F3}" presName="sibTrans" presStyleCnt="0"/>
      <dgm:spPr/>
    </dgm:pt>
    <dgm:pt modelId="{B90650E2-ADEF-4CED-84A4-6D4CA4BAEFA1}" type="pres">
      <dgm:prSet presAssocID="{C9A4BA42-7614-4EAF-B65C-F294AF97EA4D}" presName="node" presStyleLbl="node1" presStyleIdx="3" presStyleCnt="4" custScaleX="146118">
        <dgm:presLayoutVars>
          <dgm:bulletEnabled val="1"/>
        </dgm:presLayoutVars>
      </dgm:prSet>
      <dgm:spPr/>
    </dgm:pt>
  </dgm:ptLst>
  <dgm:cxnLst>
    <dgm:cxn modelId="{0E6EEF13-2E97-477B-8C6F-8218BB620DC0}" type="presOf" srcId="{83F351FF-8FB5-4BE8-A4E9-21273EF21D1C}" destId="{D9D9BA78-E8A5-4B81-B8A2-3C935FF974B3}" srcOrd="0" destOrd="0" presId="urn:microsoft.com/office/officeart/2005/8/layout/default"/>
    <dgm:cxn modelId="{A734CA53-F9AC-4CCC-83C3-067EEE4FC2F0}" srcId="{AE411C65-EC45-4876-A8E5-26DF382B235B}" destId="{C9A4BA42-7614-4EAF-B65C-F294AF97EA4D}" srcOrd="3" destOrd="0" parTransId="{E8CCDBE6-3264-45C9-A8A8-ABBC9D362A03}" sibTransId="{EB77B236-F27E-4481-9569-C27499E3A621}"/>
    <dgm:cxn modelId="{C3E05893-D798-4A94-9C01-9FD9C5F58F19}" srcId="{AE411C65-EC45-4876-A8E5-26DF382B235B}" destId="{83F351FF-8FB5-4BE8-A4E9-21273EF21D1C}" srcOrd="2" destOrd="0" parTransId="{21B6E8FC-3D16-42BC-876B-A85677936D99}" sibTransId="{26A51D58-EEFD-40BE-BAB2-537C68DE33F3}"/>
    <dgm:cxn modelId="{08A167B8-9C31-441A-9354-C0F724F62A15}" type="presOf" srcId="{2D84251C-B8A1-4C08-B6B7-9324A700B490}" destId="{18456803-5817-4D3D-9C6A-8DCC9E48D8C9}" srcOrd="0" destOrd="0" presId="urn:microsoft.com/office/officeart/2005/8/layout/default"/>
    <dgm:cxn modelId="{ED54F6BB-77DA-4DC1-806E-2F6DBEBB7CB8}" srcId="{AE411C65-EC45-4876-A8E5-26DF382B235B}" destId="{2D84251C-B8A1-4C08-B6B7-9324A700B490}" srcOrd="1" destOrd="0" parTransId="{71092D0D-7E85-4119-9021-2F4A5E8DA2A7}" sibTransId="{79BD30C9-EB7A-4DBF-A30F-21A1EE00A0AF}"/>
    <dgm:cxn modelId="{923486D5-07DA-4FB2-9950-DA40A2D1F136}" srcId="{AE411C65-EC45-4876-A8E5-26DF382B235B}" destId="{F12BF37E-3DB1-4B61-BA33-A1B0A722A3A0}" srcOrd="0" destOrd="0" parTransId="{343C5CB6-B92E-4BE1-AC34-2EE6AC345022}" sibTransId="{E10403B4-1063-4F99-8E7F-D45BF13F3131}"/>
    <dgm:cxn modelId="{B4548CDA-7286-4F79-BD4E-DD12FB70808B}" type="presOf" srcId="{F12BF37E-3DB1-4B61-BA33-A1B0A722A3A0}" destId="{C453DB72-094F-485A-BB46-D7325CC4B3AF}" srcOrd="0" destOrd="0" presId="urn:microsoft.com/office/officeart/2005/8/layout/default"/>
    <dgm:cxn modelId="{8F91E9DF-18DC-4524-AA19-A59D814869C3}" type="presOf" srcId="{C9A4BA42-7614-4EAF-B65C-F294AF97EA4D}" destId="{B90650E2-ADEF-4CED-84A4-6D4CA4BAEFA1}" srcOrd="0" destOrd="0" presId="urn:microsoft.com/office/officeart/2005/8/layout/default"/>
    <dgm:cxn modelId="{9B6EF0EB-D9F7-4CCA-8D19-C5637BA1A5B6}" type="presOf" srcId="{AE411C65-EC45-4876-A8E5-26DF382B235B}" destId="{87534B96-DF48-47B6-AF2D-FB07AB703165}" srcOrd="0" destOrd="0" presId="urn:microsoft.com/office/officeart/2005/8/layout/default"/>
    <dgm:cxn modelId="{6F916D82-9638-40CA-B8E5-8E1734A66021}" type="presParOf" srcId="{87534B96-DF48-47B6-AF2D-FB07AB703165}" destId="{C453DB72-094F-485A-BB46-D7325CC4B3AF}" srcOrd="0" destOrd="0" presId="urn:microsoft.com/office/officeart/2005/8/layout/default"/>
    <dgm:cxn modelId="{55EDBC2E-5E66-4F52-8704-C70A09ED29DF}" type="presParOf" srcId="{87534B96-DF48-47B6-AF2D-FB07AB703165}" destId="{C596C6C9-106D-49F1-BFD0-810CBA04BBC1}" srcOrd="1" destOrd="0" presId="urn:microsoft.com/office/officeart/2005/8/layout/default"/>
    <dgm:cxn modelId="{8DC5BC46-E7A4-4A67-BFEB-FD828701A4BF}" type="presParOf" srcId="{87534B96-DF48-47B6-AF2D-FB07AB703165}" destId="{18456803-5817-4D3D-9C6A-8DCC9E48D8C9}" srcOrd="2" destOrd="0" presId="urn:microsoft.com/office/officeart/2005/8/layout/default"/>
    <dgm:cxn modelId="{846775F7-CBE7-420F-8311-DCBA18B0CA59}" type="presParOf" srcId="{87534B96-DF48-47B6-AF2D-FB07AB703165}" destId="{D6C49A44-814C-48B3-A450-90E488B96AAC}" srcOrd="3" destOrd="0" presId="urn:microsoft.com/office/officeart/2005/8/layout/default"/>
    <dgm:cxn modelId="{693527A7-EBEA-4046-A899-979B1ABD748A}" type="presParOf" srcId="{87534B96-DF48-47B6-AF2D-FB07AB703165}" destId="{D9D9BA78-E8A5-4B81-B8A2-3C935FF974B3}" srcOrd="4" destOrd="0" presId="urn:microsoft.com/office/officeart/2005/8/layout/default"/>
    <dgm:cxn modelId="{8E716468-B7A6-4354-B7C1-2963DB563B79}" type="presParOf" srcId="{87534B96-DF48-47B6-AF2D-FB07AB703165}" destId="{83156141-D3F3-4E30-9342-508A906BE309}" srcOrd="5" destOrd="0" presId="urn:microsoft.com/office/officeart/2005/8/layout/default"/>
    <dgm:cxn modelId="{1DD8408F-A65D-4D78-8546-7A92D2BB79EF}" type="presParOf" srcId="{87534B96-DF48-47B6-AF2D-FB07AB703165}" destId="{B90650E2-ADEF-4CED-84A4-6D4CA4BAEFA1}"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D0813-02CD-4C67-B69A-CFD547DA5466}">
      <dsp:nvSpPr>
        <dsp:cNvPr id="0" name=""/>
        <dsp:cNvSpPr/>
      </dsp:nvSpPr>
      <dsp:spPr>
        <a:xfrm rot="10800000">
          <a:off x="2286116" y="718"/>
          <a:ext cx="8256564" cy="825822"/>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165" tIns="144780" rIns="270256" bIns="144780" numCol="1" spcCol="1270" anchor="ctr" anchorCtr="0">
          <a:noAutofit/>
        </a:bodyPr>
        <a:lstStyle/>
        <a:p>
          <a:pPr marL="0" lvl="0" indent="0" algn="ctr" defTabSz="1689100">
            <a:lnSpc>
              <a:spcPct val="90000"/>
            </a:lnSpc>
            <a:spcBef>
              <a:spcPct val="0"/>
            </a:spcBef>
            <a:spcAft>
              <a:spcPct val="35000"/>
            </a:spcAft>
            <a:buNone/>
          </a:pPr>
          <a:r>
            <a:rPr lang="en-US" sz="3800" kern="1200"/>
            <a:t>Buy American Provision</a:t>
          </a:r>
        </a:p>
      </dsp:txBody>
      <dsp:txXfrm rot="10800000">
        <a:off x="2492571" y="718"/>
        <a:ext cx="8050109" cy="825822"/>
      </dsp:txXfrm>
    </dsp:sp>
    <dsp:sp modelId="{E8E61189-DED3-4E30-8A6B-796570CC2904}">
      <dsp:nvSpPr>
        <dsp:cNvPr id="0" name=""/>
        <dsp:cNvSpPr/>
      </dsp:nvSpPr>
      <dsp:spPr>
        <a:xfrm>
          <a:off x="1873205" y="718"/>
          <a:ext cx="825822" cy="825822"/>
        </a:xfrm>
        <a:prstGeom prst="ellipse">
          <a:avLst/>
        </a:prstGeom>
        <a:blipFill>
          <a:blip xmlns:r="http://schemas.openxmlformats.org/officeDocument/2006/relationships" r:embed="rId1">
            <a:duotone>
              <a:prstClr val="black"/>
              <a:schemeClr val="accent1">
                <a:tint val="45000"/>
                <a:satMod val="400000"/>
              </a:schemeClr>
            </a:duotone>
            <a:extLst>
              <a:ext uri="{96DAC541-7B7A-43D3-8B79-37D633B846F1}">
                <asvg:svgBlip xmlns:asvg="http://schemas.microsoft.com/office/drawing/2016/SVG/main" r:embed="rId2"/>
              </a:ext>
            </a:extLst>
          </a:blip>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D6AC7C-51DF-4F26-A478-FA977F05C0C3}">
      <dsp:nvSpPr>
        <dsp:cNvPr id="0" name=""/>
        <dsp:cNvSpPr/>
      </dsp:nvSpPr>
      <dsp:spPr>
        <a:xfrm rot="10800000">
          <a:off x="2286116" y="1032996"/>
          <a:ext cx="8256564" cy="825822"/>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165" tIns="144780" rIns="270256" bIns="144780" numCol="1" spcCol="1270" anchor="ctr" anchorCtr="0">
          <a:noAutofit/>
        </a:bodyPr>
        <a:lstStyle/>
        <a:p>
          <a:pPr marL="0" lvl="0" indent="0" algn="ctr" defTabSz="1689100">
            <a:lnSpc>
              <a:spcPct val="90000"/>
            </a:lnSpc>
            <a:spcBef>
              <a:spcPct val="0"/>
            </a:spcBef>
            <a:spcAft>
              <a:spcPct val="35000"/>
            </a:spcAft>
            <a:buNone/>
          </a:pPr>
          <a:r>
            <a:rPr lang="en-US" sz="3800" kern="1200"/>
            <a:t>Regulations</a:t>
          </a:r>
        </a:p>
      </dsp:txBody>
      <dsp:txXfrm rot="10800000">
        <a:off x="2492571" y="1032996"/>
        <a:ext cx="8050109" cy="825822"/>
      </dsp:txXfrm>
    </dsp:sp>
    <dsp:sp modelId="{1F877B87-D6F6-4883-9994-4C1CD82BC179}">
      <dsp:nvSpPr>
        <dsp:cNvPr id="0" name=""/>
        <dsp:cNvSpPr/>
      </dsp:nvSpPr>
      <dsp:spPr>
        <a:xfrm>
          <a:off x="1873205" y="1032996"/>
          <a:ext cx="825822" cy="825822"/>
        </a:xfrm>
        <a:prstGeom prst="ellipse">
          <a:avLst/>
        </a:prstGeom>
        <a:blipFill>
          <a:blip xmlns:r="http://schemas.openxmlformats.org/officeDocument/2006/relationships" r:embed="rId3">
            <a:duotone>
              <a:prstClr val="black"/>
              <a:schemeClr val="accent1">
                <a:tint val="45000"/>
                <a:satMod val="400000"/>
              </a:schemeClr>
            </a:duotone>
            <a:extLst>
              <a:ext uri="{96DAC541-7B7A-43D3-8B79-37D633B846F1}">
                <asvg:svgBlip xmlns:asvg="http://schemas.microsoft.com/office/drawing/2016/SVG/main" r:embed="rId4"/>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FE2016-7B2C-4E1F-A839-7B4EAAA051FF}">
      <dsp:nvSpPr>
        <dsp:cNvPr id="0" name=""/>
        <dsp:cNvSpPr/>
      </dsp:nvSpPr>
      <dsp:spPr>
        <a:xfrm rot="10800000">
          <a:off x="2286116" y="2065274"/>
          <a:ext cx="8256564" cy="825822"/>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165" tIns="144780" rIns="270256" bIns="144780" numCol="1" spcCol="1270" anchor="ctr" anchorCtr="0">
          <a:noAutofit/>
        </a:bodyPr>
        <a:lstStyle/>
        <a:p>
          <a:pPr marL="0" lvl="0" indent="0" algn="ctr" defTabSz="1689100">
            <a:lnSpc>
              <a:spcPct val="90000"/>
            </a:lnSpc>
            <a:spcBef>
              <a:spcPct val="0"/>
            </a:spcBef>
            <a:spcAft>
              <a:spcPct val="35000"/>
            </a:spcAft>
            <a:buNone/>
          </a:pPr>
          <a:r>
            <a:rPr lang="en-US" sz="3800" kern="1200"/>
            <a:t>Full &amp; Open Competition</a:t>
          </a:r>
        </a:p>
      </dsp:txBody>
      <dsp:txXfrm rot="10800000">
        <a:off x="2492571" y="2065274"/>
        <a:ext cx="8050109" cy="825822"/>
      </dsp:txXfrm>
    </dsp:sp>
    <dsp:sp modelId="{79ADB1B2-91F7-441D-ABD2-A9BEAA3DAC2A}">
      <dsp:nvSpPr>
        <dsp:cNvPr id="0" name=""/>
        <dsp:cNvSpPr/>
      </dsp:nvSpPr>
      <dsp:spPr>
        <a:xfrm>
          <a:off x="1873205" y="2065274"/>
          <a:ext cx="825822" cy="825822"/>
        </a:xfrm>
        <a:prstGeom prst="ellipse">
          <a:avLst/>
        </a:prstGeom>
        <a:blipFill>
          <a:blip xmlns:r="http://schemas.openxmlformats.org/officeDocument/2006/relationships" r:embed="rId5">
            <a:duotone>
              <a:prstClr val="black"/>
              <a:schemeClr val="accent1">
                <a:tint val="45000"/>
                <a:satMod val="400000"/>
              </a:schemeClr>
            </a:duotone>
            <a:extLst>
              <a:ext uri="{96DAC541-7B7A-43D3-8B79-37D633B846F1}">
                <asvg:svgBlip xmlns:asvg="http://schemas.microsoft.com/office/drawing/2016/SVG/main" r:embed="rId6"/>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592F90-0EF0-4029-B23C-438A859BE83A}">
      <dsp:nvSpPr>
        <dsp:cNvPr id="0" name=""/>
        <dsp:cNvSpPr/>
      </dsp:nvSpPr>
      <dsp:spPr>
        <a:xfrm rot="10800000">
          <a:off x="2286116" y="3097552"/>
          <a:ext cx="8256564" cy="825822"/>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165" tIns="144780" rIns="270256" bIns="144780" numCol="1" spcCol="1270" anchor="ctr" anchorCtr="0">
          <a:noAutofit/>
        </a:bodyPr>
        <a:lstStyle/>
        <a:p>
          <a:pPr marL="0" lvl="0" indent="0" algn="ctr" defTabSz="1689100">
            <a:lnSpc>
              <a:spcPct val="90000"/>
            </a:lnSpc>
            <a:spcBef>
              <a:spcPct val="0"/>
            </a:spcBef>
            <a:spcAft>
              <a:spcPct val="35000"/>
            </a:spcAft>
            <a:buNone/>
          </a:pPr>
          <a:r>
            <a:rPr lang="en-US" sz="3800" kern="1200"/>
            <a:t>Responsive &amp; Responsible Vendors</a:t>
          </a:r>
        </a:p>
      </dsp:txBody>
      <dsp:txXfrm rot="10800000">
        <a:off x="2492571" y="3097552"/>
        <a:ext cx="8050109" cy="825822"/>
      </dsp:txXfrm>
    </dsp:sp>
    <dsp:sp modelId="{936F32D2-940E-4454-83CC-293E6E2C59A6}">
      <dsp:nvSpPr>
        <dsp:cNvPr id="0" name=""/>
        <dsp:cNvSpPr/>
      </dsp:nvSpPr>
      <dsp:spPr>
        <a:xfrm>
          <a:off x="1873205" y="3097552"/>
          <a:ext cx="825822" cy="825822"/>
        </a:xfrm>
        <a:prstGeom prst="ellipse">
          <a:avLst/>
        </a:prstGeom>
        <a:blipFill>
          <a:blip xmlns:r="http://schemas.openxmlformats.org/officeDocument/2006/relationships" r:embed="rId7">
            <a:duotone>
              <a:prstClr val="black"/>
              <a:schemeClr val="accent1">
                <a:tint val="45000"/>
                <a:satMod val="400000"/>
              </a:schemeClr>
            </a:duotone>
            <a:extLst>
              <a:ext uri="{96DAC541-7B7A-43D3-8B79-37D633B846F1}">
                <asvg:svgBlip xmlns:asvg="http://schemas.microsoft.com/office/drawing/2016/SVG/main" r:embed="rId8"/>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E493B-718E-4938-9254-FDBB7FE6EC02}">
      <dsp:nvSpPr>
        <dsp:cNvPr id="0" name=""/>
        <dsp:cNvSpPr/>
      </dsp:nvSpPr>
      <dsp:spPr>
        <a:xfrm>
          <a:off x="0" y="3585963"/>
          <a:ext cx="10515600" cy="117699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a:cs typeface="Arial"/>
            </a:rPr>
            <a:t>Ensure competition by distributing purchase transactions equitably among qualified sources where the price is reasonable </a:t>
          </a:r>
          <a:r>
            <a:rPr lang="en-US" sz="2800" kern="1200">
              <a:latin typeface="Arial"/>
              <a:cs typeface="Arial"/>
              <a:hlinkClick xmlns:r="http://schemas.openxmlformats.org/officeDocument/2006/relationships" r:id="rId1"/>
            </a:rPr>
            <a:t>2 CFR 200.320(a)(1)(ii)</a:t>
          </a:r>
          <a:endParaRPr lang="en-US" sz="2800" kern="1200">
            <a:latin typeface="Arial"/>
            <a:cs typeface="Arial"/>
          </a:endParaRPr>
        </a:p>
      </dsp:txBody>
      <dsp:txXfrm>
        <a:off x="0" y="3585963"/>
        <a:ext cx="10515600" cy="1176993"/>
      </dsp:txXfrm>
    </dsp:sp>
    <dsp:sp modelId="{9AE3C588-E9BA-4C65-8111-6988620762C3}">
      <dsp:nvSpPr>
        <dsp:cNvPr id="0" name=""/>
        <dsp:cNvSpPr/>
      </dsp:nvSpPr>
      <dsp:spPr>
        <a:xfrm rot="10800000">
          <a:off x="0" y="1793402"/>
          <a:ext cx="10515600" cy="1810215"/>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a:cs typeface="Arial"/>
            </a:rPr>
            <a:t>Determine if the </a:t>
          </a:r>
          <a:r>
            <a:rPr lang="en-US" sz="2800" b="1" kern="1200">
              <a:latin typeface="Arial"/>
              <a:cs typeface="Arial"/>
            </a:rPr>
            <a:t>total</a:t>
          </a:r>
          <a:r>
            <a:rPr lang="en-US" sz="2800" kern="1200">
              <a:latin typeface="Arial"/>
              <a:cs typeface="Arial"/>
            </a:rPr>
            <a:t> amount of the purchases of goods/services does not exceed the micro-purchasing threshold</a:t>
          </a:r>
        </a:p>
      </dsp:txBody>
      <dsp:txXfrm rot="10800000">
        <a:off x="0" y="1793402"/>
        <a:ext cx="10515600" cy="1176223"/>
      </dsp:txXfrm>
    </dsp:sp>
    <dsp:sp modelId="{D961B64D-80B1-4B1E-8CEB-B1B779F30FAD}">
      <dsp:nvSpPr>
        <dsp:cNvPr id="0" name=""/>
        <dsp:cNvSpPr/>
      </dsp:nvSpPr>
      <dsp:spPr>
        <a:xfrm rot="10800000">
          <a:off x="0" y="842"/>
          <a:ext cx="10515600" cy="1810215"/>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a:cs typeface="Arial"/>
            </a:rPr>
            <a:t>Determine micro-purchase threshold via board policy for your SFA or use Federal threshold of $15,000 if no board policy</a:t>
          </a:r>
        </a:p>
      </dsp:txBody>
      <dsp:txXfrm rot="10800000">
        <a:off x="0" y="842"/>
        <a:ext cx="10515600" cy="11762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8AF68-67B2-45B6-AD77-9A778611B022}">
      <dsp:nvSpPr>
        <dsp:cNvPr id="0" name=""/>
        <dsp:cNvSpPr/>
      </dsp:nvSpPr>
      <dsp:spPr>
        <a:xfrm>
          <a:off x="3992" y="1665663"/>
          <a:ext cx="2161637" cy="33832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8530" tIns="330200" rIns="168530" bIns="330200" numCol="1" spcCol="1270" anchor="t"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Draft</a:t>
          </a:r>
          <a:r>
            <a:rPr lang="en-US" sz="2400" kern="1200">
              <a:latin typeface="Arial" panose="020B0604020202020204" pitchFamily="34" charset="0"/>
              <a:cs typeface="Arial" panose="020B0604020202020204" pitchFamily="34" charset="0"/>
            </a:rPr>
            <a:t> solicitation</a:t>
          </a:r>
        </a:p>
      </dsp:txBody>
      <dsp:txXfrm>
        <a:off x="3992" y="2951307"/>
        <a:ext cx="2161637" cy="2029963"/>
      </dsp:txXfrm>
    </dsp:sp>
    <dsp:sp modelId="{B278AC70-22E1-4C14-8D3B-D309B5D2A1F3}">
      <dsp:nvSpPr>
        <dsp:cNvPr id="0" name=""/>
        <dsp:cNvSpPr/>
      </dsp:nvSpPr>
      <dsp:spPr>
        <a:xfrm>
          <a:off x="630867" y="2146783"/>
          <a:ext cx="907887" cy="90788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782" tIns="12700" rIns="70782" bIns="12700" numCol="1" spcCol="1270" anchor="ctr" anchorCtr="0">
          <a:noAutofit/>
        </a:bodyPr>
        <a:lstStyle/>
        <a:p>
          <a:pPr marL="0" lvl="0" indent="0" algn="ctr" defTabSz="1955800">
            <a:lnSpc>
              <a:spcPct val="90000"/>
            </a:lnSpc>
            <a:spcBef>
              <a:spcPct val="0"/>
            </a:spcBef>
            <a:spcAft>
              <a:spcPct val="35000"/>
            </a:spcAft>
            <a:buNone/>
          </a:pPr>
          <a:r>
            <a:rPr lang="en-US" sz="4400" kern="1200"/>
            <a:t>1</a:t>
          </a:r>
        </a:p>
      </dsp:txBody>
      <dsp:txXfrm>
        <a:off x="763824" y="2279740"/>
        <a:ext cx="641973" cy="641973"/>
      </dsp:txXfrm>
    </dsp:sp>
    <dsp:sp modelId="{95164C11-34E3-443B-AFD7-55AFE05E13B0}">
      <dsp:nvSpPr>
        <dsp:cNvPr id="0" name=""/>
        <dsp:cNvSpPr/>
      </dsp:nvSpPr>
      <dsp:spPr>
        <a:xfrm>
          <a:off x="3992" y="4870374"/>
          <a:ext cx="2161637"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58A71D-7124-411F-8886-52118A8F466B}">
      <dsp:nvSpPr>
        <dsp:cNvPr id="0" name=""/>
        <dsp:cNvSpPr/>
      </dsp:nvSpPr>
      <dsp:spPr>
        <a:xfrm>
          <a:off x="2381793" y="1665663"/>
          <a:ext cx="2161637" cy="33832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8530" tIns="330200" rIns="168530" bIns="330200" numCol="1" spcCol="1270" anchor="t"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Contact</a:t>
          </a:r>
          <a:r>
            <a:rPr lang="en-US" sz="2400" kern="1200">
              <a:latin typeface="Arial" panose="020B0604020202020204" pitchFamily="34" charset="0"/>
              <a:cs typeface="Arial" panose="020B0604020202020204" pitchFamily="34" charset="0"/>
            </a:rPr>
            <a:t>      at least 2-3 vendors    (by phone or email)</a:t>
          </a:r>
        </a:p>
      </dsp:txBody>
      <dsp:txXfrm>
        <a:off x="2381793" y="2951307"/>
        <a:ext cx="2161637" cy="2029963"/>
      </dsp:txXfrm>
    </dsp:sp>
    <dsp:sp modelId="{384BA59C-DA26-444A-8F08-F1BDD4B9F891}">
      <dsp:nvSpPr>
        <dsp:cNvPr id="0" name=""/>
        <dsp:cNvSpPr/>
      </dsp:nvSpPr>
      <dsp:spPr>
        <a:xfrm>
          <a:off x="3008667" y="2146783"/>
          <a:ext cx="907887" cy="90788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782" tIns="12700" rIns="70782" bIns="12700" numCol="1" spcCol="1270" anchor="ctr" anchorCtr="0">
          <a:noAutofit/>
        </a:bodyPr>
        <a:lstStyle/>
        <a:p>
          <a:pPr marL="0" lvl="0" indent="0" algn="ctr" defTabSz="1955800">
            <a:lnSpc>
              <a:spcPct val="90000"/>
            </a:lnSpc>
            <a:spcBef>
              <a:spcPct val="0"/>
            </a:spcBef>
            <a:spcAft>
              <a:spcPct val="35000"/>
            </a:spcAft>
            <a:buNone/>
          </a:pPr>
          <a:r>
            <a:rPr lang="en-US" sz="4400" kern="1200"/>
            <a:t>2</a:t>
          </a:r>
        </a:p>
      </dsp:txBody>
      <dsp:txXfrm>
        <a:off x="3141624" y="2279740"/>
        <a:ext cx="641973" cy="641973"/>
      </dsp:txXfrm>
    </dsp:sp>
    <dsp:sp modelId="{EA538B8C-CF24-4A93-8988-495FCF5539A7}">
      <dsp:nvSpPr>
        <dsp:cNvPr id="0" name=""/>
        <dsp:cNvSpPr/>
      </dsp:nvSpPr>
      <dsp:spPr>
        <a:xfrm>
          <a:off x="2381793" y="4870374"/>
          <a:ext cx="2161637"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24AE37-3685-4527-BA68-9C63ABBC41FA}">
      <dsp:nvSpPr>
        <dsp:cNvPr id="0" name=""/>
        <dsp:cNvSpPr/>
      </dsp:nvSpPr>
      <dsp:spPr>
        <a:xfrm>
          <a:off x="4759593" y="1665663"/>
          <a:ext cx="2161637" cy="33832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8530" tIns="330200" rIns="168530" bIns="330200" numCol="1" spcCol="1270" anchor="t"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Document</a:t>
          </a:r>
          <a:r>
            <a:rPr lang="en-US" sz="2400" kern="1200">
              <a:latin typeface="Arial" panose="020B0604020202020204" pitchFamily="34" charset="0"/>
              <a:cs typeface="Arial" panose="020B0604020202020204" pitchFamily="34" charset="0"/>
            </a:rPr>
            <a:t> all responses/ requests</a:t>
          </a:r>
        </a:p>
      </dsp:txBody>
      <dsp:txXfrm>
        <a:off x="4759593" y="2951307"/>
        <a:ext cx="2161637" cy="2029963"/>
      </dsp:txXfrm>
    </dsp:sp>
    <dsp:sp modelId="{DF272F7D-E88B-4678-8B24-FF1D8A728956}">
      <dsp:nvSpPr>
        <dsp:cNvPr id="0" name=""/>
        <dsp:cNvSpPr/>
      </dsp:nvSpPr>
      <dsp:spPr>
        <a:xfrm>
          <a:off x="5386468" y="2146783"/>
          <a:ext cx="907887" cy="90788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782" tIns="12700" rIns="70782" bIns="12700" numCol="1" spcCol="1270" anchor="ctr" anchorCtr="0">
          <a:noAutofit/>
        </a:bodyPr>
        <a:lstStyle/>
        <a:p>
          <a:pPr marL="0" lvl="0" indent="0" algn="ctr" defTabSz="1955800">
            <a:lnSpc>
              <a:spcPct val="90000"/>
            </a:lnSpc>
            <a:spcBef>
              <a:spcPct val="0"/>
            </a:spcBef>
            <a:spcAft>
              <a:spcPct val="35000"/>
            </a:spcAft>
            <a:buNone/>
          </a:pPr>
          <a:r>
            <a:rPr lang="en-US" sz="4400" kern="1200"/>
            <a:t>3</a:t>
          </a:r>
        </a:p>
      </dsp:txBody>
      <dsp:txXfrm>
        <a:off x="5519425" y="2279740"/>
        <a:ext cx="641973" cy="641973"/>
      </dsp:txXfrm>
    </dsp:sp>
    <dsp:sp modelId="{D4A13F8E-35F6-4276-B6C7-5504BDE14B2C}">
      <dsp:nvSpPr>
        <dsp:cNvPr id="0" name=""/>
        <dsp:cNvSpPr/>
      </dsp:nvSpPr>
      <dsp:spPr>
        <a:xfrm>
          <a:off x="4759593" y="4870374"/>
          <a:ext cx="2161637"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0F1A1A-9FB3-45F5-855F-C3A9F164C29D}">
      <dsp:nvSpPr>
        <dsp:cNvPr id="0" name=""/>
        <dsp:cNvSpPr/>
      </dsp:nvSpPr>
      <dsp:spPr>
        <a:xfrm>
          <a:off x="7137394" y="1665663"/>
          <a:ext cx="2161637" cy="33832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8530" tIns="330200" rIns="168530" bIns="330200" numCol="1" spcCol="1270" anchor="t"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Compare &amp; evaluate </a:t>
          </a:r>
          <a:r>
            <a:rPr lang="en-US" sz="2400" kern="1200">
              <a:latin typeface="Arial" panose="020B0604020202020204" pitchFamily="34" charset="0"/>
              <a:cs typeface="Arial" panose="020B0604020202020204" pitchFamily="34" charset="0"/>
            </a:rPr>
            <a:t>quotes</a:t>
          </a:r>
        </a:p>
      </dsp:txBody>
      <dsp:txXfrm>
        <a:off x="7137394" y="2951307"/>
        <a:ext cx="2161637" cy="2029963"/>
      </dsp:txXfrm>
    </dsp:sp>
    <dsp:sp modelId="{C5923675-F183-4437-907A-212C20D56D58}">
      <dsp:nvSpPr>
        <dsp:cNvPr id="0" name=""/>
        <dsp:cNvSpPr/>
      </dsp:nvSpPr>
      <dsp:spPr>
        <a:xfrm>
          <a:off x="7764269" y="2146783"/>
          <a:ext cx="907887" cy="90788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782" tIns="12700" rIns="70782" bIns="12700" numCol="1" spcCol="1270" anchor="ctr" anchorCtr="0">
          <a:noAutofit/>
        </a:bodyPr>
        <a:lstStyle/>
        <a:p>
          <a:pPr marL="0" lvl="0" indent="0" algn="ctr" defTabSz="1955800">
            <a:lnSpc>
              <a:spcPct val="90000"/>
            </a:lnSpc>
            <a:spcBef>
              <a:spcPct val="0"/>
            </a:spcBef>
            <a:spcAft>
              <a:spcPct val="35000"/>
            </a:spcAft>
            <a:buNone/>
          </a:pPr>
          <a:r>
            <a:rPr lang="en-US" sz="4400" kern="1200"/>
            <a:t>4</a:t>
          </a:r>
        </a:p>
      </dsp:txBody>
      <dsp:txXfrm>
        <a:off x="7897226" y="2279740"/>
        <a:ext cx="641973" cy="641973"/>
      </dsp:txXfrm>
    </dsp:sp>
    <dsp:sp modelId="{3CBD881F-1C02-4AD0-8C32-6033AD97C3EE}">
      <dsp:nvSpPr>
        <dsp:cNvPr id="0" name=""/>
        <dsp:cNvSpPr/>
      </dsp:nvSpPr>
      <dsp:spPr>
        <a:xfrm>
          <a:off x="7137394" y="4870374"/>
          <a:ext cx="2161637"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3B0287-33F0-4759-9A7D-81B768C58D48}">
      <dsp:nvSpPr>
        <dsp:cNvPr id="0" name=""/>
        <dsp:cNvSpPr/>
      </dsp:nvSpPr>
      <dsp:spPr>
        <a:xfrm>
          <a:off x="9515195" y="1665663"/>
          <a:ext cx="2161637" cy="33832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8530" tIns="330200" rIns="168530" bIns="330200" numCol="1" spcCol="1270" anchor="t"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Monitor</a:t>
          </a:r>
          <a:r>
            <a:rPr lang="en-US" sz="2400" kern="1200" dirty="0">
              <a:latin typeface="Arial" panose="020B0604020202020204" pitchFamily="34" charset="0"/>
              <a:cs typeface="Arial" panose="020B0604020202020204" pitchFamily="34" charset="0"/>
            </a:rPr>
            <a:t>  contract</a:t>
          </a:r>
        </a:p>
      </dsp:txBody>
      <dsp:txXfrm>
        <a:off x="9515195" y="2951307"/>
        <a:ext cx="2161637" cy="2029963"/>
      </dsp:txXfrm>
    </dsp:sp>
    <dsp:sp modelId="{546E1DC1-CB53-4DFA-864F-000DFB96033D}">
      <dsp:nvSpPr>
        <dsp:cNvPr id="0" name=""/>
        <dsp:cNvSpPr/>
      </dsp:nvSpPr>
      <dsp:spPr>
        <a:xfrm>
          <a:off x="10142070" y="2146783"/>
          <a:ext cx="907887" cy="90788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782" tIns="12700" rIns="70782" bIns="12700" numCol="1" spcCol="1270" anchor="ctr" anchorCtr="0">
          <a:noAutofit/>
        </a:bodyPr>
        <a:lstStyle/>
        <a:p>
          <a:pPr marL="0" lvl="0" indent="0" algn="ctr" defTabSz="1955800">
            <a:lnSpc>
              <a:spcPct val="90000"/>
            </a:lnSpc>
            <a:spcBef>
              <a:spcPct val="0"/>
            </a:spcBef>
            <a:spcAft>
              <a:spcPct val="35000"/>
            </a:spcAft>
            <a:buNone/>
          </a:pPr>
          <a:r>
            <a:rPr lang="en-US" sz="4400" kern="1200"/>
            <a:t>5</a:t>
          </a:r>
        </a:p>
      </dsp:txBody>
      <dsp:txXfrm>
        <a:off x="10275027" y="2279740"/>
        <a:ext cx="641973" cy="641973"/>
      </dsp:txXfrm>
    </dsp:sp>
    <dsp:sp modelId="{DA6D3BA7-44DA-49D6-A8C6-AC3F5FFD74C1}">
      <dsp:nvSpPr>
        <dsp:cNvPr id="0" name=""/>
        <dsp:cNvSpPr/>
      </dsp:nvSpPr>
      <dsp:spPr>
        <a:xfrm>
          <a:off x="9515195" y="4870374"/>
          <a:ext cx="2161637"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5C771-6FC5-4EDF-908F-52BAB1778B79}">
      <dsp:nvSpPr>
        <dsp:cNvPr id="0" name=""/>
        <dsp:cNvSpPr/>
      </dsp:nvSpPr>
      <dsp:spPr>
        <a:xfrm>
          <a:off x="0" y="1038998"/>
          <a:ext cx="3503734" cy="210224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Check the State Treasurer’s Divestment and Do-Not-Contract Rules</a:t>
          </a:r>
        </a:p>
      </dsp:txBody>
      <dsp:txXfrm>
        <a:off x="0" y="1038998"/>
        <a:ext cx="3503734" cy="2102240"/>
      </dsp:txXfrm>
    </dsp:sp>
    <dsp:sp modelId="{3643D444-B5F1-43F1-B7A1-25B2C048BBA5}">
      <dsp:nvSpPr>
        <dsp:cNvPr id="0" name=""/>
        <dsp:cNvSpPr/>
      </dsp:nvSpPr>
      <dsp:spPr>
        <a:xfrm>
          <a:off x="3854108" y="1038998"/>
          <a:ext cx="3503734" cy="210224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List is updated annually at the end of the year</a:t>
          </a:r>
        </a:p>
      </dsp:txBody>
      <dsp:txXfrm>
        <a:off x="3854108" y="1038998"/>
        <a:ext cx="3503734" cy="2102240"/>
      </dsp:txXfrm>
    </dsp:sp>
    <dsp:sp modelId="{7AF861E5-7AFB-4A22-9766-DE66E4BB0768}">
      <dsp:nvSpPr>
        <dsp:cNvPr id="0" name=""/>
        <dsp:cNvSpPr/>
      </dsp:nvSpPr>
      <dsp:spPr>
        <a:xfrm>
          <a:off x="7708216" y="1038998"/>
          <a:ext cx="3503734" cy="210224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Retain a copy of the list and before awarding a contract, ensure the prospective vendor is not on the list</a:t>
          </a:r>
        </a:p>
      </dsp:txBody>
      <dsp:txXfrm>
        <a:off x="7708216" y="1038998"/>
        <a:ext cx="3503734" cy="21022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EE6AC-4B90-477D-9827-80CE36C052F2}">
      <dsp:nvSpPr>
        <dsp:cNvPr id="0" name=""/>
        <dsp:cNvSpPr/>
      </dsp:nvSpPr>
      <dsp:spPr>
        <a:xfrm rot="5400000">
          <a:off x="-1613291" y="3125316"/>
          <a:ext cx="3395606" cy="163290"/>
        </a:xfrm>
        <a:prstGeom prst="corner">
          <a:avLst>
            <a:gd name="adj1" fmla="val 1000"/>
            <a:gd name="adj2" fmla="val 100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B477AE-15D0-4E30-9B5B-E6ABE7799362}">
      <dsp:nvSpPr>
        <dsp:cNvPr id="0" name=""/>
        <dsp:cNvSpPr/>
      </dsp:nvSpPr>
      <dsp:spPr>
        <a:xfrm>
          <a:off x="2866" y="4904765"/>
          <a:ext cx="2041130" cy="1131868"/>
        </a:xfrm>
        <a:prstGeom prst="homePlate">
          <a:avLst>
            <a:gd name="adj" fmla="val 2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1 Oct.</a:t>
          </a:r>
        </a:p>
      </dsp:txBody>
      <dsp:txXfrm>
        <a:off x="2866" y="4904765"/>
        <a:ext cx="1899647" cy="1131868"/>
      </dsp:txXfrm>
    </dsp:sp>
    <dsp:sp modelId="{35DFEFC1-24BF-4693-ACC8-822D8627A7DF}">
      <dsp:nvSpPr>
        <dsp:cNvPr id="0" name=""/>
        <dsp:cNvSpPr/>
      </dsp:nvSpPr>
      <dsp:spPr>
        <a:xfrm>
          <a:off x="166157" y="1607132"/>
          <a:ext cx="1657397" cy="2734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Verification begins</a:t>
          </a:r>
        </a:p>
      </dsp:txBody>
      <dsp:txXfrm>
        <a:off x="166157" y="1607132"/>
        <a:ext cx="1657397" cy="2734005"/>
      </dsp:txXfrm>
    </dsp:sp>
    <dsp:sp modelId="{26CAB7BF-7B29-4BE2-B68F-8161C6E7F2AA}">
      <dsp:nvSpPr>
        <dsp:cNvPr id="0" name=""/>
        <dsp:cNvSpPr/>
      </dsp:nvSpPr>
      <dsp:spPr>
        <a:xfrm rot="5400000">
          <a:off x="325782" y="3125316"/>
          <a:ext cx="3395606" cy="163290"/>
        </a:xfrm>
        <a:prstGeom prst="corner">
          <a:avLst>
            <a:gd name="adj1" fmla="val 1000"/>
            <a:gd name="adj2" fmla="val 100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87FCC4-BCAD-4FDA-BCBA-A1EBAA989E6B}">
      <dsp:nvSpPr>
        <dsp:cNvPr id="0" name=""/>
        <dsp:cNvSpPr/>
      </dsp:nvSpPr>
      <dsp:spPr>
        <a:xfrm>
          <a:off x="1941940" y="4904765"/>
          <a:ext cx="2041130" cy="1131868"/>
        </a:xfrm>
        <a:prstGeom prst="chevron">
          <a:avLst>
            <a:gd name="adj" fmla="val 2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17 Nov.</a:t>
          </a:r>
        </a:p>
      </dsp:txBody>
      <dsp:txXfrm>
        <a:off x="2224907" y="4904765"/>
        <a:ext cx="1475196" cy="1131868"/>
      </dsp:txXfrm>
    </dsp:sp>
    <dsp:sp modelId="{8385DFDF-52D9-4DA1-8887-9B3B46347942}">
      <dsp:nvSpPr>
        <dsp:cNvPr id="0" name=""/>
        <dsp:cNvSpPr/>
      </dsp:nvSpPr>
      <dsp:spPr>
        <a:xfrm>
          <a:off x="2105231" y="1607132"/>
          <a:ext cx="1657397" cy="2734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Verification ends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*November 15 falls on the weekend</a:t>
          </a:r>
        </a:p>
      </dsp:txBody>
      <dsp:txXfrm>
        <a:off x="2105231" y="1607132"/>
        <a:ext cx="1657397" cy="2734005"/>
      </dsp:txXfrm>
    </dsp:sp>
    <dsp:sp modelId="{9F29E9AE-C6D4-41E3-98E4-B7C6DFDAD38B}">
      <dsp:nvSpPr>
        <dsp:cNvPr id="0" name=""/>
        <dsp:cNvSpPr/>
      </dsp:nvSpPr>
      <dsp:spPr>
        <a:xfrm rot="5400000">
          <a:off x="2264856" y="3125316"/>
          <a:ext cx="3395606" cy="163290"/>
        </a:xfrm>
        <a:prstGeom prst="corner">
          <a:avLst>
            <a:gd name="adj1" fmla="val 1000"/>
            <a:gd name="adj2" fmla="val 100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DBC710-0614-4A10-9759-FCA0B43C51A6}">
      <dsp:nvSpPr>
        <dsp:cNvPr id="0" name=""/>
        <dsp:cNvSpPr/>
      </dsp:nvSpPr>
      <dsp:spPr>
        <a:xfrm>
          <a:off x="3881014" y="4904765"/>
          <a:ext cx="2041130" cy="1131868"/>
        </a:xfrm>
        <a:prstGeom prst="chevron">
          <a:avLst>
            <a:gd name="adj" fmla="val 2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18 Nov.</a:t>
          </a:r>
        </a:p>
      </dsp:txBody>
      <dsp:txXfrm>
        <a:off x="4163981" y="4904765"/>
        <a:ext cx="1475196" cy="1131868"/>
      </dsp:txXfrm>
    </dsp:sp>
    <dsp:sp modelId="{28BEA2BE-73EB-41B5-8227-0F7089E26F00}">
      <dsp:nvSpPr>
        <dsp:cNvPr id="0" name=""/>
        <dsp:cNvSpPr/>
      </dsp:nvSpPr>
      <dsp:spPr>
        <a:xfrm>
          <a:off x="4044305" y="1607132"/>
          <a:ext cx="1657397" cy="2734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Verification Collection Report opens in the SN Technology System (SNTS)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Begin tracking households not responding</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Verification survey sent to SFAs -complete by November 27</a:t>
          </a:r>
        </a:p>
      </dsp:txBody>
      <dsp:txXfrm>
        <a:off x="4044305" y="1607132"/>
        <a:ext cx="1657397" cy="2734005"/>
      </dsp:txXfrm>
    </dsp:sp>
    <dsp:sp modelId="{CCDB9412-8258-4F70-9DAB-A521FFBC45E0}">
      <dsp:nvSpPr>
        <dsp:cNvPr id="0" name=""/>
        <dsp:cNvSpPr/>
      </dsp:nvSpPr>
      <dsp:spPr>
        <a:xfrm rot="5400000">
          <a:off x="4203930" y="3125316"/>
          <a:ext cx="3395606" cy="163290"/>
        </a:xfrm>
        <a:prstGeom prst="corner">
          <a:avLst>
            <a:gd name="adj1" fmla="val 1000"/>
            <a:gd name="adj2" fmla="val 100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DD717B-EA8C-4C07-8DB2-AA0878390CC1}">
      <dsp:nvSpPr>
        <dsp:cNvPr id="0" name=""/>
        <dsp:cNvSpPr/>
      </dsp:nvSpPr>
      <dsp:spPr>
        <a:xfrm>
          <a:off x="5820088" y="4904765"/>
          <a:ext cx="2041130" cy="1131868"/>
        </a:xfrm>
        <a:prstGeom prst="chevron">
          <a:avLst>
            <a:gd name="adj" fmla="val 2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8 Dec.</a:t>
          </a:r>
        </a:p>
      </dsp:txBody>
      <dsp:txXfrm>
        <a:off x="6103055" y="4904765"/>
        <a:ext cx="1475196" cy="1131868"/>
      </dsp:txXfrm>
    </dsp:sp>
    <dsp:sp modelId="{D233CD0F-0455-4EB7-844A-5E26B0BCF1B5}">
      <dsp:nvSpPr>
        <dsp:cNvPr id="0" name=""/>
        <dsp:cNvSpPr/>
      </dsp:nvSpPr>
      <dsp:spPr>
        <a:xfrm>
          <a:off x="5983379" y="1607132"/>
          <a:ext cx="1657397" cy="2734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Final day to complete Verification Collection Report in SNTS</a:t>
          </a:r>
        </a:p>
      </dsp:txBody>
      <dsp:txXfrm>
        <a:off x="5983379" y="1607132"/>
        <a:ext cx="1657397" cy="2734005"/>
      </dsp:txXfrm>
    </dsp:sp>
    <dsp:sp modelId="{2211C57F-0987-4F33-9198-D61F4B389FF6}">
      <dsp:nvSpPr>
        <dsp:cNvPr id="0" name=""/>
        <dsp:cNvSpPr/>
      </dsp:nvSpPr>
      <dsp:spPr>
        <a:xfrm rot="5400000">
          <a:off x="6143004" y="3125316"/>
          <a:ext cx="3395606" cy="163290"/>
        </a:xfrm>
        <a:prstGeom prst="corner">
          <a:avLst>
            <a:gd name="adj1" fmla="val 1000"/>
            <a:gd name="adj2" fmla="val 100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27BD0F-BE94-47A5-8FAB-EB41BA532763}">
      <dsp:nvSpPr>
        <dsp:cNvPr id="0" name=""/>
        <dsp:cNvSpPr/>
      </dsp:nvSpPr>
      <dsp:spPr>
        <a:xfrm>
          <a:off x="7759162" y="4904765"/>
          <a:ext cx="2041130" cy="1131868"/>
        </a:xfrm>
        <a:prstGeom prst="chevron">
          <a:avLst>
            <a:gd name="adj" fmla="val 2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16 Feb.</a:t>
          </a:r>
        </a:p>
      </dsp:txBody>
      <dsp:txXfrm>
        <a:off x="8042129" y="4904765"/>
        <a:ext cx="1475196" cy="1131868"/>
      </dsp:txXfrm>
    </dsp:sp>
    <dsp:sp modelId="{AE76E59D-0018-4E7F-9C7C-2E9276722B15}">
      <dsp:nvSpPr>
        <dsp:cNvPr id="0" name=""/>
        <dsp:cNvSpPr/>
      </dsp:nvSpPr>
      <dsp:spPr>
        <a:xfrm>
          <a:off x="7922453" y="1607132"/>
          <a:ext cx="1657397" cy="2734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Tracking ends for households that did not respond initially</a:t>
          </a:r>
        </a:p>
      </dsp:txBody>
      <dsp:txXfrm>
        <a:off x="7922453" y="1607132"/>
        <a:ext cx="1657397" cy="2734005"/>
      </dsp:txXfrm>
    </dsp:sp>
    <dsp:sp modelId="{F4C70F34-C737-4C7B-BCA2-E30D8E4B5B1F}">
      <dsp:nvSpPr>
        <dsp:cNvPr id="0" name=""/>
        <dsp:cNvSpPr/>
      </dsp:nvSpPr>
      <dsp:spPr>
        <a:xfrm rot="5400000">
          <a:off x="8082078" y="3125316"/>
          <a:ext cx="3395606" cy="163290"/>
        </a:xfrm>
        <a:prstGeom prst="corner">
          <a:avLst>
            <a:gd name="adj1" fmla="val 1000"/>
            <a:gd name="adj2" fmla="val 100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F28D6B-D9FF-4312-A1D5-1F0C4FAEC7F7}">
      <dsp:nvSpPr>
        <dsp:cNvPr id="0" name=""/>
        <dsp:cNvSpPr/>
      </dsp:nvSpPr>
      <dsp:spPr>
        <a:xfrm>
          <a:off x="9698236" y="4904765"/>
          <a:ext cx="2041130" cy="1131868"/>
        </a:xfrm>
        <a:prstGeom prst="chevron">
          <a:avLst>
            <a:gd name="adj" fmla="val 2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19 Feb.</a:t>
          </a:r>
        </a:p>
      </dsp:txBody>
      <dsp:txXfrm>
        <a:off x="9981203" y="4904765"/>
        <a:ext cx="1475196" cy="1131868"/>
      </dsp:txXfrm>
    </dsp:sp>
    <dsp:sp modelId="{0B3783CC-58C3-43F1-82CE-4FE41F24748C}">
      <dsp:nvSpPr>
        <dsp:cNvPr id="0" name=""/>
        <dsp:cNvSpPr/>
      </dsp:nvSpPr>
      <dsp:spPr>
        <a:xfrm>
          <a:off x="9861527" y="1607132"/>
          <a:ext cx="1657397" cy="2734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Survey open to report the non-response changes</a:t>
          </a:r>
        </a:p>
      </dsp:txBody>
      <dsp:txXfrm>
        <a:off x="9861527" y="1607132"/>
        <a:ext cx="1657397" cy="27340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30F1F7-9E84-43CB-BC5C-A19138AD722C}">
      <dsp:nvSpPr>
        <dsp:cNvPr id="0" name=""/>
        <dsp:cNvSpPr/>
      </dsp:nvSpPr>
      <dsp:spPr>
        <a:xfrm>
          <a:off x="0" y="874701"/>
          <a:ext cx="10515600" cy="1166268"/>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E59413-FFF8-4589-BD07-F3D5FD34CA29}">
      <dsp:nvSpPr>
        <dsp:cNvPr id="0" name=""/>
        <dsp:cNvSpPr/>
      </dsp:nvSpPr>
      <dsp:spPr>
        <a:xfrm>
          <a:off x="109701" y="0"/>
          <a:ext cx="2642544" cy="1166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October 1 - Verification begins</a:t>
          </a:r>
        </a:p>
      </dsp:txBody>
      <dsp:txXfrm>
        <a:off x="109701" y="0"/>
        <a:ext cx="2642544" cy="1166268"/>
      </dsp:txXfrm>
    </dsp:sp>
    <dsp:sp modelId="{3196E0C4-052A-4EEA-AD62-6ADC6A6A2C28}">
      <dsp:nvSpPr>
        <dsp:cNvPr id="0" name=""/>
        <dsp:cNvSpPr/>
      </dsp:nvSpPr>
      <dsp:spPr>
        <a:xfrm>
          <a:off x="1285190" y="1312051"/>
          <a:ext cx="291567" cy="2915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B05A5E-2E44-477C-9261-F8E46D337CB7}">
      <dsp:nvSpPr>
        <dsp:cNvPr id="0" name=""/>
        <dsp:cNvSpPr/>
      </dsp:nvSpPr>
      <dsp:spPr>
        <a:xfrm>
          <a:off x="3001690" y="1749402"/>
          <a:ext cx="2855848" cy="1166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November 17 - Verification ends</a:t>
          </a:r>
        </a:p>
      </dsp:txBody>
      <dsp:txXfrm>
        <a:off x="3001690" y="1749402"/>
        <a:ext cx="2855848" cy="1166268"/>
      </dsp:txXfrm>
    </dsp:sp>
    <dsp:sp modelId="{54653BC1-77C6-4ED6-9055-23EFA5E2EDCB}">
      <dsp:nvSpPr>
        <dsp:cNvPr id="0" name=""/>
        <dsp:cNvSpPr/>
      </dsp:nvSpPr>
      <dsp:spPr>
        <a:xfrm>
          <a:off x="4283830" y="1312051"/>
          <a:ext cx="291567" cy="2915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87C961-06B4-40AD-A924-F4E91EB33685}">
      <dsp:nvSpPr>
        <dsp:cNvPr id="0" name=""/>
        <dsp:cNvSpPr/>
      </dsp:nvSpPr>
      <dsp:spPr>
        <a:xfrm>
          <a:off x="6000330" y="0"/>
          <a:ext cx="3460659" cy="1166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November 18 - Online Verification Collection Report opens AND online survey to SFAs</a:t>
          </a:r>
        </a:p>
      </dsp:txBody>
      <dsp:txXfrm>
        <a:off x="6000330" y="0"/>
        <a:ext cx="3460659" cy="1166268"/>
      </dsp:txXfrm>
    </dsp:sp>
    <dsp:sp modelId="{3F30A31D-DD11-4033-A758-FA6DE233B59C}">
      <dsp:nvSpPr>
        <dsp:cNvPr id="0" name=""/>
        <dsp:cNvSpPr/>
      </dsp:nvSpPr>
      <dsp:spPr>
        <a:xfrm>
          <a:off x="7584876" y="1312051"/>
          <a:ext cx="291567" cy="2915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3DB72-094F-485A-BB46-D7325CC4B3AF}">
      <dsp:nvSpPr>
        <dsp:cNvPr id="0" name=""/>
        <dsp:cNvSpPr/>
      </dsp:nvSpPr>
      <dsp:spPr>
        <a:xfrm>
          <a:off x="3561" y="80834"/>
          <a:ext cx="3784156" cy="155387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Students directly certified as Medicaid Free must be included in reporting</a:t>
          </a:r>
        </a:p>
      </dsp:txBody>
      <dsp:txXfrm>
        <a:off x="3561" y="80834"/>
        <a:ext cx="3784156" cy="1553876"/>
      </dsp:txXfrm>
    </dsp:sp>
    <dsp:sp modelId="{18456803-5817-4D3D-9C6A-8DCC9E48D8C9}">
      <dsp:nvSpPr>
        <dsp:cNvPr id="0" name=""/>
        <dsp:cNvSpPr/>
      </dsp:nvSpPr>
      <dsp:spPr>
        <a:xfrm>
          <a:off x="4046697" y="80834"/>
          <a:ext cx="3784156" cy="155387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Student data cannot include the Medicaid Reduced students</a:t>
          </a:r>
        </a:p>
      </dsp:txBody>
      <dsp:txXfrm>
        <a:off x="4046697" y="80834"/>
        <a:ext cx="3784156" cy="1553876"/>
      </dsp:txXfrm>
    </dsp:sp>
    <dsp:sp modelId="{D9D9BA78-E8A5-4B81-B8A2-3C935FF974B3}">
      <dsp:nvSpPr>
        <dsp:cNvPr id="0" name=""/>
        <dsp:cNvSpPr/>
      </dsp:nvSpPr>
      <dsp:spPr>
        <a:xfrm>
          <a:off x="3561" y="1893690"/>
          <a:ext cx="3784156" cy="155387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u="sng" kern="1200" dirty="0">
              <a:latin typeface="Arial" panose="020B0604020202020204" pitchFamily="34" charset="0"/>
              <a:cs typeface="Arial" panose="020B0604020202020204" pitchFamily="34" charset="0"/>
            </a:rPr>
            <a:t>Section 3</a:t>
          </a:r>
          <a:r>
            <a:rPr lang="en-US" sz="2000" kern="1200" dirty="0">
              <a:latin typeface="Arial" panose="020B0604020202020204" pitchFamily="34" charset="0"/>
              <a:cs typeface="Arial" panose="020B0604020202020204" pitchFamily="34" charset="0"/>
            </a:rPr>
            <a:t> – Include the number of students directly certified with Medicaid for Free Meals (along with other direct certifications).</a:t>
          </a:r>
        </a:p>
      </dsp:txBody>
      <dsp:txXfrm>
        <a:off x="3561" y="1893690"/>
        <a:ext cx="3784156" cy="1553876"/>
      </dsp:txXfrm>
    </dsp:sp>
    <dsp:sp modelId="{B90650E2-ADEF-4CED-84A4-6D4CA4BAEFA1}">
      <dsp:nvSpPr>
        <dsp:cNvPr id="0" name=""/>
        <dsp:cNvSpPr/>
      </dsp:nvSpPr>
      <dsp:spPr>
        <a:xfrm>
          <a:off x="4046697" y="1893690"/>
          <a:ext cx="3784156" cy="155387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u="sng" kern="1200" dirty="0">
              <a:latin typeface="Arial" panose="020B0604020202020204" pitchFamily="34" charset="0"/>
              <a:cs typeface="Arial" panose="020B0604020202020204" pitchFamily="34" charset="0"/>
            </a:rPr>
            <a:t>Section 4</a:t>
          </a:r>
          <a:r>
            <a:rPr lang="en-US" sz="2000" kern="1200" dirty="0">
              <a:latin typeface="Arial" panose="020B0604020202020204" pitchFamily="34" charset="0"/>
              <a:cs typeface="Arial" panose="020B0604020202020204" pitchFamily="34" charset="0"/>
            </a:rPr>
            <a:t> - must only include counts of students certified for Free and Reduced via an application</a:t>
          </a:r>
          <a:endParaRPr lang="en-US" sz="1800" kern="1200" dirty="0">
            <a:latin typeface="Arial" panose="020B0604020202020204" pitchFamily="34" charset="0"/>
            <a:cs typeface="Arial" panose="020B0604020202020204" pitchFamily="34" charset="0"/>
          </a:endParaRPr>
        </a:p>
      </dsp:txBody>
      <dsp:txXfrm>
        <a:off x="4046697" y="1893690"/>
        <a:ext cx="3784156" cy="155387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AD60E3-2A95-1B42-A47F-6EE0C5D1D4E6}" type="datetimeFigureOut">
              <a:rPr lang="en-US" smtClean="0"/>
              <a:t>11/19/2025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1D18FE-5C4F-9E42-AB43-5760931E15D4}" type="slidenum">
              <a:rPr lang="en-US" smtClean="0"/>
              <a:t>‹#›</a:t>
            </a:fld>
            <a:endParaRPr lang="en-US"/>
          </a:p>
        </p:txBody>
      </p:sp>
    </p:spTree>
    <p:extLst>
      <p:ext uri="{BB962C8B-B14F-4D97-AF65-F5344CB8AC3E}">
        <p14:creationId xmlns:p14="http://schemas.microsoft.com/office/powerpoint/2010/main" val="950636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cfr.gov/current/title-2/part-200/section-200.320#p-200.320(a)(1)(ii)"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nctreasurer.gov/about/transparency/divestment-and-do-not-contract-rule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am04.safelinks.protection.outlook.com/?url=https%3A%2F%2Flinks-1.govdelivery.com%2FCL0%2Fhttps%3A%252F%252Fwww.dpi.nc.gov%252Fdocuments%252Fstatesuperintendent%252Fachieving-educational-excellence-strategic-plan%252Fdownload%253Fattachment%2F1%2F010001995e839835-7281728c-5f0f-44de-9d26-239f4066dbfa-000000%2FP3MHnsyWveaeuJyzLa_u6taD-iVMqV1I3wuymGzap_w%3D423&amp;data=05%7C02%7CKatrina.Perry%40dpi.nc.gov%7Ce907736d31a44120740d08ddf6f1ecc1%7C849e9c61f0bb4d83ba5f4b5337664cf7%7C1%7C0%7C638938241428262985%7CUnknown%7CTWFpbGZsb3d8eyJFbXB0eU1hcGkiOnRydWUsIlYiOiIwLjAuMDAwMCIsIlAiOiJXaW4zMiIsIkFOIjoiTWFpbCIsIldUIjoyfQ%3D%3D%7C0%7C%7C%7C&amp;sdata=3xHroqe6AdJ5zBIctE5yZwAEsKD4030qevYseL%2FGLG8%3D&amp;reserved=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ecfr.gov/current/title-7/part-210/section-210.21#p-210.21(d)(5)"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www.ecfr.gov/current/title-7/part-220/section-220.16#p-220.16(d)(5)"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growing-minds.org/north-carolina-crunch/"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uscode.house.gov/view.xhtml?req=(title:42%20section:1751%20edition:prelim)%20OR%20(granuleid:USC-prelim-title42-section1751)&amp;f=treesort&amp;edition=prelim&amp;num=0&amp;jumpTo=true" TargetMode="External"/><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hyperlink" Target="https://www.fns.usda.gov/f2s/grant" TargetMode="Externa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and welcome to our Fall 2025 Policy Updates meeting!</a:t>
            </a:r>
          </a:p>
          <a:p>
            <a:endParaRPr lang="en-US" dirty="0"/>
          </a:p>
          <a:p>
            <a:r>
              <a:rPr lang="en-US" dirty="0"/>
              <a:t>Policy Updates meetings are a series of regional meetings across the state that aim to provide important state and federal program information, opportunities for discussion and conversation, and a chance to meet and network with your colleagues and State agency staff.</a:t>
            </a:r>
          </a:p>
          <a:p>
            <a:endParaRPr lang="en-US" dirty="0"/>
          </a:p>
          <a:p>
            <a:r>
              <a:rPr lang="en-US" dirty="0"/>
              <a:t>Let’s get started!</a:t>
            </a:r>
          </a:p>
        </p:txBody>
      </p:sp>
      <p:sp>
        <p:nvSpPr>
          <p:cNvPr id="4" name="Slide Number Placeholder 3"/>
          <p:cNvSpPr>
            <a:spLocks noGrp="1"/>
          </p:cNvSpPr>
          <p:nvPr>
            <p:ph type="sldNum" sz="quarter" idx="5"/>
          </p:nvPr>
        </p:nvSpPr>
        <p:spPr/>
        <p:txBody>
          <a:bodyPr/>
          <a:lstStyle/>
          <a:p>
            <a:fld id="{521D18FE-5C4F-9E42-AB43-5760931E15D4}" type="slidenum">
              <a:rPr lang="en-US" smtClean="0"/>
              <a:t>1</a:t>
            </a:fld>
            <a:endParaRPr lang="en-US"/>
          </a:p>
        </p:txBody>
      </p:sp>
    </p:spTree>
    <p:extLst>
      <p:ext uri="{BB962C8B-B14F-4D97-AF65-F5344CB8AC3E}">
        <p14:creationId xmlns:p14="http://schemas.microsoft.com/office/powerpoint/2010/main" val="3245890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for some exciting news from our Office of School Nutrition!</a:t>
            </a:r>
          </a:p>
          <a:p>
            <a:endParaRPr lang="en-US" dirty="0"/>
          </a:p>
          <a:p>
            <a:r>
              <a:rPr lang="en-US" dirty="0"/>
              <a:t>Please join us in welcoming the first new addition to our team since the spring – </a:t>
            </a:r>
            <a:r>
              <a:rPr lang="en-US" dirty="0" err="1"/>
              <a:t>Tikiyha</a:t>
            </a:r>
            <a:r>
              <a:rPr lang="en-US" dirty="0"/>
              <a:t> [</a:t>
            </a:r>
            <a:r>
              <a:rPr lang="en-US" i="1" dirty="0"/>
              <a:t>Presenter Note: pronounced “tie – key – yah”] </a:t>
            </a:r>
            <a:r>
              <a:rPr lang="en-US" dirty="0"/>
              <a:t>Ancrum. </a:t>
            </a:r>
            <a:r>
              <a:rPr lang="en-US" dirty="0" err="1"/>
              <a:t>Tikiyha</a:t>
            </a:r>
            <a:r>
              <a:rPr lang="en-US" dirty="0"/>
              <a:t> goes by “Ty” and is our new Summer Nutrition Compliance Consultant. As part of the small but mighty Summer Nutrition Team, Ty will be serving as the lead consultant for Summer Nutrition Program trainings and program materials.</a:t>
            </a:r>
            <a:endParaRPr lang="en-US" b="1" dirty="0"/>
          </a:p>
          <a:p>
            <a:endParaRPr lang="en-US" dirty="0"/>
          </a:p>
          <a:p>
            <a:pPr fontAlgn="base">
              <a:defRPr/>
            </a:pPr>
            <a:r>
              <a:rPr lang="en-US" dirty="0"/>
              <a:t>Ty comes to us with </a:t>
            </a:r>
            <a:r>
              <a:rPr lang="en-US" sz="1200" b="0" i="0" kern="1200" dirty="0">
                <a:solidFill>
                  <a:schemeClr val="tx1"/>
                </a:solidFill>
                <a:effectLst/>
                <a:latin typeface="+mn-lt"/>
                <a:ea typeface="+mn-ea"/>
                <a:cs typeface="+mn-cs"/>
              </a:rPr>
              <a:t>16 years of nutrition experience within Federal Child Nutrition Programs and Nationwide Member Food Banks. She previously worked as a Nutrition Health Educator for the Georgia Department of Early Care and Learning. Ty developed and acquired </a:t>
            </a:r>
            <a:r>
              <a:rPr lang="en-US" dirty="0"/>
              <a:t>a </a:t>
            </a:r>
            <a:r>
              <a:rPr lang="en-US" sz="1200" b="0" i="0" kern="1200" dirty="0">
                <a:solidFill>
                  <a:schemeClr val="tx1"/>
                </a:solidFill>
                <a:effectLst/>
                <a:latin typeface="+mn-lt"/>
                <a:ea typeface="+mn-ea"/>
                <a:cs typeface="+mn-cs"/>
              </a:rPr>
              <a:t>$25,000 USDA Farm to School Grant for training within CACFP and SFSP. During Summer 2013, she worked as SFSP Supervisor for Food Bank CENC, managing over 90 SFSP sites and serving over 4000 children and over 130,000 breakfast/lunch meals in one summer.  She worked with the 2nd largest nonprofit for meals served in NC. </a:t>
            </a:r>
            <a:endParaRPr lang="en-US" sz="1200" b="0" i="0" kern="1200" dirty="0">
              <a:solidFill>
                <a:schemeClr val="tx1"/>
              </a:solidFill>
              <a:effectLst/>
              <a:latin typeface="+mn-lt"/>
              <a:ea typeface="Calibri"/>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Ty is a mother of many but primarily 3 children (one son and two daughters).  She is graduate of North Carolina Central University and Meredith College. She is an extreme couponer and loves playing Wordle.</a:t>
            </a:r>
            <a:endParaRPr lang="en-US" sz="1200" b="0" i="0" kern="1200" dirty="0">
              <a:solidFill>
                <a:schemeClr val="tx1"/>
              </a:solidFill>
              <a:effectLst/>
              <a:latin typeface="+mn-lt"/>
              <a:ea typeface="Calibri"/>
              <a:cs typeface="Calibri"/>
            </a:endParaRPr>
          </a:p>
          <a:p>
            <a:pPr rtl="0" fontAlgn="base"/>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21D18FE-5C4F-9E42-AB43-5760931E15D4}" type="slidenum">
              <a:rPr lang="en-US" smtClean="0"/>
              <a:t>10</a:t>
            </a:fld>
            <a:endParaRPr lang="en-US"/>
          </a:p>
        </p:txBody>
      </p:sp>
    </p:spTree>
    <p:extLst>
      <p:ext uri="{BB962C8B-B14F-4D97-AF65-F5344CB8AC3E}">
        <p14:creationId xmlns:p14="http://schemas.microsoft.com/office/powerpoint/2010/main" val="42179074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[Consultants – please insert your contact information on this slide in the space provided (name, service area, email, phone)]</a:t>
            </a:r>
          </a:p>
        </p:txBody>
      </p:sp>
      <p:sp>
        <p:nvSpPr>
          <p:cNvPr id="4" name="Slide Number Placeholder 3"/>
          <p:cNvSpPr>
            <a:spLocks noGrp="1"/>
          </p:cNvSpPr>
          <p:nvPr>
            <p:ph type="sldNum" sz="quarter" idx="5"/>
          </p:nvPr>
        </p:nvSpPr>
        <p:spPr/>
        <p:txBody>
          <a:bodyPr/>
          <a:lstStyle/>
          <a:p>
            <a:fld id="{521D18FE-5C4F-9E42-AB43-5760931E15D4}" type="slidenum">
              <a:rPr lang="en-US" smtClean="0"/>
              <a:t>100</a:t>
            </a:fld>
            <a:endParaRPr lang="en-US"/>
          </a:p>
        </p:txBody>
      </p:sp>
    </p:spTree>
    <p:extLst>
      <p:ext uri="{BB962C8B-B14F-4D97-AF65-F5344CB8AC3E}">
        <p14:creationId xmlns:p14="http://schemas.microsoft.com/office/powerpoint/2010/main" val="173363486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Fall 2025 Policy Updates evaluation</a:t>
            </a:r>
          </a:p>
          <a:p>
            <a:endParaRPr lang="en-US" dirty="0"/>
          </a:p>
          <a:p>
            <a:r>
              <a:rPr lang="en-US" dirty="0"/>
              <a:t>Link to complete will also be sent with certificate via email within about a week after attending.</a:t>
            </a:r>
          </a:p>
          <a:p>
            <a:endParaRPr lang="en-US" dirty="0"/>
          </a:p>
          <a:p>
            <a:r>
              <a:rPr lang="en-US" dirty="0"/>
              <a:t>Link to evaluation:</a:t>
            </a:r>
          </a:p>
          <a:p>
            <a:r>
              <a:rPr lang="en-US" dirty="0"/>
              <a:t>https://forms.gle/DmL1i3znpqjeQ7z27</a:t>
            </a:r>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2559DC-90BE-4191-BDDC-9226498E10B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331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We would also like to welcome the newest member of our </a:t>
            </a:r>
            <a:r>
              <a:rPr lang="en-US" dirty="0"/>
              <a:t>school nutrition programs </a:t>
            </a:r>
            <a:r>
              <a:rPr lang="en-US" sz="1200" b="0" i="0" kern="1200">
                <a:solidFill>
                  <a:schemeClr val="tx1"/>
                </a:solidFill>
                <a:effectLst/>
                <a:latin typeface="+mn-lt"/>
                <a:ea typeface="+mn-ea"/>
                <a:cs typeface="+mn-cs"/>
              </a:rPr>
              <a:t>consultant team – Steven “Daved” Roberts. He goes by Daved, which is pronounced “David” and will be the school nutrition consultant for service area 7, which includes </a:t>
            </a:r>
            <a:r>
              <a:rPr lang="en-US" sz="1200" kern="1200">
                <a:solidFill>
                  <a:schemeClr val="tx1"/>
                </a:solidFill>
                <a:effectLst/>
                <a:latin typeface="+mn-lt"/>
                <a:ea typeface="+mn-ea"/>
                <a:cs typeface="+mn-cs"/>
              </a:rPr>
              <a:t>Alamance, Caswell, Guilford, Randolph, Rockingham, Orange, and Person Counties.</a:t>
            </a:r>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Daved graduated from Appalachian State University with a degree in accounting and music education. He has worked with an accounting firm and taught music education before finding his passion in School Nutrition. Daved started working for Davidson County Schools as the School Nutrition Financial Coordinator where he supervised all accounting functions within the school nutrition department, including purchasing, procurement, accounts payable and receivable and budget management. In November 2019, Daved became the School Nutrition Director of Davidson County School. </a:t>
            </a:r>
            <a:endParaRPr lang="en-US" sz="1200" b="0" i="0" kern="1200" dirty="0">
              <a:solidFill>
                <a:schemeClr val="tx1"/>
              </a:solidFill>
              <a:effectLst/>
              <a:latin typeface="+mn-lt"/>
              <a:ea typeface="Calibri"/>
              <a:cs typeface="Calibri"/>
            </a:endParaRP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Daved is a strong advocate for school nutrition and passionate about serving and mentoring other school nutrition professionals for the benefit of North Carolina’s children. We are fortunate to have him on our team!</a:t>
            </a:r>
            <a:endParaRPr lang="en-US" sz="1200" b="0" i="0" kern="1200" dirty="0">
              <a:solidFill>
                <a:schemeClr val="tx1"/>
              </a:solidFill>
              <a:effectLst/>
              <a:latin typeface="+mn-lt"/>
              <a:ea typeface="Calibri"/>
              <a:cs typeface="Calibri"/>
            </a:endParaRPr>
          </a:p>
          <a:p>
            <a:endParaRPr lang="en-US"/>
          </a:p>
        </p:txBody>
      </p:sp>
      <p:sp>
        <p:nvSpPr>
          <p:cNvPr id="4" name="Slide Number Placeholder 3"/>
          <p:cNvSpPr>
            <a:spLocks noGrp="1"/>
          </p:cNvSpPr>
          <p:nvPr>
            <p:ph type="sldNum" sz="quarter" idx="5"/>
          </p:nvPr>
        </p:nvSpPr>
        <p:spPr/>
        <p:txBody>
          <a:bodyPr/>
          <a:lstStyle/>
          <a:p>
            <a:fld id="{521D18FE-5C4F-9E42-AB43-5760931E15D4}" type="slidenum">
              <a:rPr lang="en-US" smtClean="0"/>
              <a:t>11</a:t>
            </a:fld>
            <a:endParaRPr lang="en-US"/>
          </a:p>
        </p:txBody>
      </p:sp>
    </p:spTree>
    <p:extLst>
      <p:ext uri="{BB962C8B-B14F-4D97-AF65-F5344CB8AC3E}">
        <p14:creationId xmlns:p14="http://schemas.microsoft.com/office/powerpoint/2010/main" val="649972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D18FE-5C4F-9E42-AB43-5760931E15D4}" type="slidenum">
              <a:rPr lang="en-US" smtClean="0"/>
              <a:t>12</a:t>
            </a:fld>
            <a:endParaRPr lang="en-US"/>
          </a:p>
        </p:txBody>
      </p:sp>
    </p:spTree>
    <p:extLst>
      <p:ext uri="{BB962C8B-B14F-4D97-AF65-F5344CB8AC3E}">
        <p14:creationId xmlns:p14="http://schemas.microsoft.com/office/powerpoint/2010/main" val="1671563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devoting significant time and resources this year to help improve how we operate internally, as well the guidance and continuing education we provide to you, with the goal of better serving you and your teams.</a:t>
            </a:r>
          </a:p>
          <a:p>
            <a:endParaRPr lang="en-US" dirty="0"/>
          </a:p>
          <a:p>
            <a:r>
              <a:rPr lang="en-US" dirty="0"/>
              <a:t>Like clearing a path and laying the foundation for a new road or building, we are working diligently behind the scenes to re-launch our learning management system, Canvas. Some of you may remember using Canvas for earlier continuing education courses (such as R.A.C.E. Online offerings for Summer Nutrition Programs). We are working to update our course offerings on this portal and ultimately make it our information repository by spring 2026. We envision Canvas as your one-stop shop for taking continuing education courses or modules and downloading guidance and resources instead of needing to go to our website or SNTS.  There will still be items stored for use in the document library in SNTS and these items and many of our resources will still remain on our website, but we hope that migrating all materials to Canvas will make it easier for you to find the information you need quickly.  A big thank you to Donna Knight as she is working diligently to migrate and organize all of these materials for you. </a:t>
            </a:r>
            <a:endParaRPr lang="en-US" dirty="0">
              <a:ea typeface="Calibri"/>
              <a:cs typeface="Calibri"/>
            </a:endParaRPr>
          </a:p>
          <a:p>
            <a:endParaRPr lang="en-US" dirty="0">
              <a:ea typeface="Calibri"/>
              <a:cs typeface="Calibri"/>
            </a:endParaRPr>
          </a:p>
          <a:p>
            <a:r>
              <a:rPr lang="en-US" dirty="0">
                <a:ea typeface="Calibri"/>
                <a:cs typeface="Calibri"/>
              </a:rPr>
              <a:t>The NCDPI Office of School Nutrition website was recently updated to assist you with finding information more quickly and easily.  We hope you will take a look at the updated website.</a:t>
            </a:r>
          </a:p>
          <a:p>
            <a:endParaRPr lang="en-US" dirty="0"/>
          </a:p>
          <a:p>
            <a:r>
              <a:rPr lang="en-US" dirty="0"/>
              <a:t>We are also partnering with experts on financial management and operating Charter School SN programs to develop and streamline resources for your program operations. Financial management is one of the most requested topic areas for guidance and continuing education, so we are focusing on developing a training program and robust resources as one of our first priorities. In addition, we recognize that we need improved resources for our growing population of charter school SFAs that are relevant, practical, and consistent. We are also focusing our efforts this year on revising resources and creating new ones that are unique to operating school nutrition programs in charter schools.</a:t>
            </a:r>
            <a:endParaRPr lang="en-US" dirty="0">
              <a:ea typeface="Calibri"/>
              <a:cs typeface="Calibri"/>
            </a:endParaRPr>
          </a:p>
          <a:p>
            <a:endParaRPr lang="en-US" dirty="0"/>
          </a:p>
          <a:p>
            <a:r>
              <a:rPr lang="en-US" dirty="0"/>
              <a:t>Last but certainly not least – we recognize that we have an opportunity to review and revise our internal procedures. Our goal is to determine the most efficient and effective ways to serve you, while staying in compliance with USDA and state level regulations. We want to make sure that we are doing it the best way, not just “the way we’ve always done it”.  As a result, guidance may start changing as we dig into all facets of these programs, so we appreciate your patience as we revise and strengthen our internal procedures.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13</a:t>
            </a:fld>
            <a:endParaRPr lang="en-US"/>
          </a:p>
        </p:txBody>
      </p:sp>
    </p:spTree>
    <p:extLst>
      <p:ext uri="{BB962C8B-B14F-4D97-AF65-F5344CB8AC3E}">
        <p14:creationId xmlns:p14="http://schemas.microsoft.com/office/powerpoint/2010/main" val="629710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68A62-9F62-4049-69A1-4EE63A325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A6FD5-D289-E3D5-F232-756857D9AF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9A658D-8580-ADD0-B647-AD1B0D260070}"/>
              </a:ext>
            </a:extLst>
          </p:cNvPr>
          <p:cNvSpPr>
            <a:spLocks noGrp="1"/>
          </p:cNvSpPr>
          <p:nvPr>
            <p:ph type="body" idx="1"/>
          </p:nvPr>
        </p:nvSpPr>
        <p:spPr/>
        <p:txBody>
          <a:bodyPr/>
          <a:lstStyle/>
          <a:p>
            <a:r>
              <a:rPr lang="en-US"/>
              <a:t>This part of our meeting will share some procurement-related updates, including upcoming changes to our procurement plan templates, advertising requirements, and local food procurement strategies.</a:t>
            </a:r>
          </a:p>
        </p:txBody>
      </p:sp>
      <p:sp>
        <p:nvSpPr>
          <p:cNvPr id="4" name="Slide Number Placeholder 3">
            <a:extLst>
              <a:ext uri="{FF2B5EF4-FFF2-40B4-BE49-F238E27FC236}">
                <a16:creationId xmlns:a16="http://schemas.microsoft.com/office/drawing/2014/main" id="{79A6C211-EE1C-31C1-D74B-9E63865DA8FF}"/>
              </a:ext>
            </a:extLst>
          </p:cNvPr>
          <p:cNvSpPr>
            <a:spLocks noGrp="1"/>
          </p:cNvSpPr>
          <p:nvPr>
            <p:ph type="sldNum" sz="quarter" idx="5"/>
          </p:nvPr>
        </p:nvSpPr>
        <p:spPr/>
        <p:txBody>
          <a:bodyPr/>
          <a:lstStyle/>
          <a:p>
            <a:fld id="{521D18FE-5C4F-9E42-AB43-5760931E15D4}" type="slidenum">
              <a:rPr lang="en-US" smtClean="0"/>
              <a:t>14</a:t>
            </a:fld>
            <a:endParaRPr lang="en-US"/>
          </a:p>
        </p:txBody>
      </p:sp>
    </p:spTree>
    <p:extLst>
      <p:ext uri="{BB962C8B-B14F-4D97-AF65-F5344CB8AC3E}">
        <p14:creationId xmlns:p14="http://schemas.microsoft.com/office/powerpoint/2010/main" val="363017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570BE-1929-3AB4-B1FA-B035926B53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43478-C7EC-8929-C063-94FCB47C6D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DB347B-4936-2B75-1709-3A5F6042AA3B}"/>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In addition to Ty and Daved, we would also like to welcome our newest NCPA Consultant Ginny Spencer, who will be joining Cindy Hobbs. Ginny </a:t>
            </a:r>
            <a:r>
              <a:rPr lang="en-US" sz="1200" b="0" i="0" kern="1200">
                <a:solidFill>
                  <a:schemeClr val="tx1"/>
                </a:solidFill>
                <a:effectLst/>
                <a:latin typeface="+mn-lt"/>
                <a:ea typeface="+mn-ea"/>
                <a:cs typeface="+mn-cs"/>
              </a:rPr>
              <a:t>comes to us with extensive knowledge of the K-12 food landscape and the world of commodity processing. She </a:t>
            </a:r>
            <a:r>
              <a:rPr lang="en-US"/>
              <a:t>most recently held the position of Director of Sales for the Southeastern US at Bake Crafters Food Company and has been in involved in the world of K-12 schools for over 30 years.  She will bring the industry perspective to the NCPA to help us make decisions while keeping in mind the various stakeholders involved in the K-12 procurement process. </a:t>
            </a:r>
          </a:p>
          <a:p>
            <a:pPr fontAlgn="base"/>
            <a:endParaRPr lang="en-US" sz="12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Ginny is married to her husband Mike and has a son, Ryan, who is a collegiate dancer. She also has two rescue pups.</a:t>
            </a:r>
          </a:p>
          <a:p>
            <a:pPr fontAlgn="base"/>
            <a:endParaRPr lang="en-US" sz="1200" b="0" i="0" kern="1200">
              <a:solidFill>
                <a:schemeClr val="tx1"/>
              </a:solidFill>
              <a:effectLst/>
              <a:latin typeface="+mn-lt"/>
              <a:ea typeface="+mn-ea"/>
              <a:cs typeface="+mn-cs"/>
            </a:endParaRPr>
          </a:p>
          <a:p>
            <a:pPr fontAlgn="base"/>
            <a:r>
              <a:rPr lang="en-US"/>
              <a:t>Please join us in welcoming Ginny to the NC Procurement Alliance team!</a:t>
            </a:r>
          </a:p>
        </p:txBody>
      </p:sp>
      <p:sp>
        <p:nvSpPr>
          <p:cNvPr id="4" name="Slide Number Placeholder 3">
            <a:extLst>
              <a:ext uri="{FF2B5EF4-FFF2-40B4-BE49-F238E27FC236}">
                <a16:creationId xmlns:a16="http://schemas.microsoft.com/office/drawing/2014/main" id="{2AC78FD4-7EDB-6DD0-3A88-4324FD1DFFC3}"/>
              </a:ext>
            </a:extLst>
          </p:cNvPr>
          <p:cNvSpPr>
            <a:spLocks noGrp="1"/>
          </p:cNvSpPr>
          <p:nvPr>
            <p:ph type="sldNum" sz="quarter" idx="5"/>
          </p:nvPr>
        </p:nvSpPr>
        <p:spPr/>
        <p:txBody>
          <a:bodyPr/>
          <a:lstStyle/>
          <a:p>
            <a:fld id="{521D18FE-5C4F-9E42-AB43-5760931E15D4}" type="slidenum">
              <a:rPr lang="en-US" smtClean="0"/>
              <a:t>15</a:t>
            </a:fld>
            <a:endParaRPr lang="en-US"/>
          </a:p>
        </p:txBody>
      </p:sp>
    </p:spTree>
    <p:extLst>
      <p:ext uri="{BB962C8B-B14F-4D97-AF65-F5344CB8AC3E}">
        <p14:creationId xmlns:p14="http://schemas.microsoft.com/office/powerpoint/2010/main" val="434480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reminder, The NC Procurement Alliance is essential for leveraging the collective purchasing power of member school districts for measurable, cost-effective results – essentially, providing districts with quality products at lower prices. The NCPA works in a voluntary partnership to procure high quality, reasonably priced foods, supplies, small equipment and large equipment that will enhance the health, well-being and academic success of students enrolled in North Carolina’s traditional public schools.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If you are a charter school or a district that is not a member of the NCPA, but you are interested to learn more, please scan the QR code on this screen or visit the website linked above.</a:t>
            </a:r>
            <a:endParaRPr lang="en-US" dirty="0"/>
          </a:p>
        </p:txBody>
      </p:sp>
      <p:sp>
        <p:nvSpPr>
          <p:cNvPr id="4" name="Slide Number Placeholder 3"/>
          <p:cNvSpPr>
            <a:spLocks noGrp="1"/>
          </p:cNvSpPr>
          <p:nvPr>
            <p:ph type="sldNum" sz="quarter" idx="5"/>
          </p:nvPr>
        </p:nvSpPr>
        <p:spPr/>
        <p:txBody>
          <a:bodyPr/>
          <a:lstStyle/>
          <a:p>
            <a:fld id="{521D18FE-5C4F-9E42-AB43-5760931E15D4}" type="slidenum">
              <a:rPr lang="en-US" smtClean="0"/>
              <a:t>16</a:t>
            </a:fld>
            <a:endParaRPr lang="en-US"/>
          </a:p>
        </p:txBody>
      </p:sp>
    </p:spTree>
    <p:extLst>
      <p:ext uri="{BB962C8B-B14F-4D97-AF65-F5344CB8AC3E}">
        <p14:creationId xmlns:p14="http://schemas.microsoft.com/office/powerpoint/2010/main" val="4287641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we’ll spend some time reviewing some procurement basics for you to consider as you start thinking about your procurement activities for the school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the information we are sharing today has been adapted from the Maine Department of Education’s procurement training.</a:t>
            </a:r>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17</a:t>
            </a:fld>
            <a:endParaRPr lang="en-US"/>
          </a:p>
        </p:txBody>
      </p:sp>
    </p:spTree>
    <p:extLst>
      <p:ext uri="{BB962C8B-B14F-4D97-AF65-F5344CB8AC3E}">
        <p14:creationId xmlns:p14="http://schemas.microsoft.com/office/powerpoint/2010/main" val="1802189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As a reminder, here are the federal procurement regulations that we all must follow when conducting any procurement activity. </a:t>
            </a:r>
          </a:p>
          <a:p>
            <a:endParaRPr lang="en-US" dirty="0">
              <a:ea typeface="Calibri"/>
              <a:cs typeface="Calibri"/>
            </a:endParaRPr>
          </a:p>
          <a:p>
            <a:r>
              <a:rPr lang="en-US" b="1" dirty="0">
                <a:ea typeface="Calibri"/>
                <a:cs typeface="Calibri"/>
              </a:rPr>
              <a:t>[Read through slide]</a:t>
            </a:r>
          </a:p>
          <a:p>
            <a:endParaRPr lang="en-US" dirty="0">
              <a:ea typeface="Calibri"/>
              <a:cs typeface="Calibri"/>
            </a:endParaRPr>
          </a:p>
          <a:p>
            <a:r>
              <a:rPr lang="en-US" dirty="0">
                <a:ea typeface="Calibri"/>
                <a:cs typeface="Calibri"/>
              </a:rPr>
              <a:t>If you are interested in reviewing these and other federal regulations related to school nutrition, you can scan the QR code to review the Code of Federal Regulations online. </a:t>
            </a:r>
            <a:endParaRPr lang="en-US" dirty="0"/>
          </a:p>
        </p:txBody>
      </p:sp>
      <p:sp>
        <p:nvSpPr>
          <p:cNvPr id="4" name="Slide Number Placeholder 3"/>
          <p:cNvSpPr>
            <a:spLocks noGrp="1"/>
          </p:cNvSpPr>
          <p:nvPr>
            <p:ph type="sldNum" sz="quarter" idx="5"/>
          </p:nvPr>
        </p:nvSpPr>
        <p:spPr/>
        <p:txBody>
          <a:bodyPr/>
          <a:lstStyle/>
          <a:p>
            <a:fld id="{521D18FE-5C4F-9E42-AB43-5760931E15D4}" type="slidenum">
              <a:rPr lang="en-US" smtClean="0"/>
              <a:t>18</a:t>
            </a:fld>
            <a:endParaRPr lang="en-US"/>
          </a:p>
        </p:txBody>
      </p:sp>
    </p:spTree>
    <p:extLst>
      <p:ext uri="{BB962C8B-B14F-4D97-AF65-F5344CB8AC3E}">
        <p14:creationId xmlns:p14="http://schemas.microsoft.com/office/powerpoint/2010/main" val="1188786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When any program that receives federal funds is procuring any item, we want to ensure that all vendors are on a level playing field.  That means that every vendor has an equal opportunity to compete for your business because when you are spending federal dollars, you need to be impartial.  In order to remain impartial, you must allow free and open competition.</a:t>
            </a:r>
          </a:p>
          <a:p>
            <a:endParaRPr lang="en-US" dirty="0">
              <a:ea typeface="Calibri"/>
              <a:cs typeface="Calibri"/>
            </a:endParaRPr>
          </a:p>
          <a:p>
            <a:r>
              <a:rPr lang="en-US" dirty="0">
                <a:ea typeface="Calibri"/>
                <a:cs typeface="Calibri"/>
              </a:rPr>
              <a:t>You must give your vendors adequate time to respond.  </a:t>
            </a:r>
            <a:r>
              <a:rPr lang="en-US" dirty="0"/>
              <a:t>There is no federal guidance on what is an adequate time to respond, so use</a:t>
            </a:r>
            <a:r>
              <a:rPr lang="en-US" dirty="0">
                <a:ea typeface="Calibri"/>
                <a:cs typeface="Calibri"/>
              </a:rPr>
              <a:t> your best judgement when developing your quote to determine what adequate time to respond means for what you want to procure.  </a:t>
            </a:r>
          </a:p>
          <a:p>
            <a:endParaRPr lang="en-US" dirty="0">
              <a:ea typeface="Calibri"/>
              <a:cs typeface="Calibri"/>
            </a:endParaRPr>
          </a:p>
          <a:p>
            <a:r>
              <a:rPr lang="en-US" dirty="0">
                <a:ea typeface="Calibri"/>
                <a:cs typeface="Calibri"/>
              </a:rPr>
              <a:t>Try not to be overly restrictive.  If you specify a brand name, then you need to provide an approved substitute.  If you only specify brand names, you are not ensuring this procurement process is allowing for free and open competition.   Avoid requiring an unnecessary amount of experience.  An example of that would be requiring a vendor to be in business for 20 years.</a:t>
            </a:r>
          </a:p>
          <a:p>
            <a:endParaRPr lang="en-US" dirty="0">
              <a:ea typeface="Calibri"/>
              <a:cs typeface="Calibri"/>
            </a:endParaRPr>
          </a:p>
          <a:p>
            <a:r>
              <a:rPr lang="en-US" dirty="0">
                <a:ea typeface="Calibri"/>
                <a:cs typeface="Calibri"/>
              </a:rPr>
              <a:t>An example of placing an unreasonable requirement for the procurement activity would be requiring the vendor to deliver only during the hours of 9am-10am.</a:t>
            </a:r>
          </a:p>
        </p:txBody>
      </p:sp>
      <p:sp>
        <p:nvSpPr>
          <p:cNvPr id="4" name="Slide Number Placeholder 3"/>
          <p:cNvSpPr>
            <a:spLocks noGrp="1"/>
          </p:cNvSpPr>
          <p:nvPr>
            <p:ph type="sldNum" sz="quarter" idx="5"/>
          </p:nvPr>
        </p:nvSpPr>
        <p:spPr/>
        <p:txBody>
          <a:bodyPr/>
          <a:lstStyle/>
          <a:p>
            <a:fld id="{521D18FE-5C4F-9E42-AB43-5760931E15D4}" type="slidenum">
              <a:rPr lang="en-US" smtClean="0"/>
              <a:t>19</a:t>
            </a:fld>
            <a:endParaRPr lang="en-US"/>
          </a:p>
        </p:txBody>
      </p:sp>
    </p:spTree>
    <p:extLst>
      <p:ext uri="{BB962C8B-B14F-4D97-AF65-F5344CB8AC3E}">
        <p14:creationId xmlns:p14="http://schemas.microsoft.com/office/powerpoint/2010/main" val="3259239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[Note to presenter: consultants may need to change order if they shift things around]</a:t>
            </a:r>
          </a:p>
          <a:p>
            <a:endParaRPr lang="en-US" dirty="0"/>
          </a:p>
          <a:p>
            <a:r>
              <a:rPr lang="en-US" dirty="0"/>
              <a:t>This is an overview of our agenda for today. We will be covering the following</a:t>
            </a:r>
            <a:r>
              <a:rPr lang="en-US" i="0" dirty="0"/>
              <a:t> topics </a:t>
            </a:r>
            <a:r>
              <a:rPr lang="en-US" b="1" i="1" dirty="0"/>
              <a:t>[read major bullet points on the slide]</a:t>
            </a:r>
            <a:r>
              <a:rPr lang="en-US" b="1" dirty="0"/>
              <a:t>.</a:t>
            </a:r>
            <a:endParaRPr lang="en-US" b="1" dirty="0">
              <a:ea typeface="Calibri"/>
              <a:cs typeface="Calibri"/>
            </a:endParaRPr>
          </a:p>
          <a:p>
            <a:endParaRPr lang="en-US" dirty="0"/>
          </a:p>
          <a:p>
            <a:r>
              <a:rPr lang="en-US" dirty="0"/>
              <a:t>We are happy to provide copies of the agenda should you need one for your records. We will also make a copy available on our website.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FA3BD43-EE82-8F41-88EC-26ABE181A666}" type="slidenum">
              <a:rPr lang="en-US" smtClean="0"/>
              <a:t>2</a:t>
            </a:fld>
            <a:endParaRPr lang="en-US"/>
          </a:p>
        </p:txBody>
      </p:sp>
    </p:spTree>
    <p:extLst>
      <p:ext uri="{BB962C8B-B14F-4D97-AF65-F5344CB8AC3E}">
        <p14:creationId xmlns:p14="http://schemas.microsoft.com/office/powerpoint/2010/main" val="2794264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4 key principles of procurement that you will need keep in mind through every procurement activity and decision.</a:t>
            </a:r>
          </a:p>
          <a:p>
            <a:endParaRPr lang="en-US" dirty="0"/>
          </a:p>
          <a:p>
            <a:pPr marL="228600" indent="-228600">
              <a:buAutoNum type="arabicParenR"/>
            </a:pPr>
            <a:r>
              <a:rPr lang="en-US" dirty="0"/>
              <a:t>The Buy American Provision</a:t>
            </a:r>
            <a:endParaRPr lang="en-US" dirty="0">
              <a:ea typeface="Calibri"/>
              <a:cs typeface="Calibri"/>
            </a:endParaRPr>
          </a:p>
          <a:p>
            <a:pPr marL="228600" indent="-228600">
              <a:buAutoNum type="arabicParenR"/>
            </a:pPr>
            <a:r>
              <a:rPr lang="en-US" dirty="0"/>
              <a:t>Procurement regulations</a:t>
            </a:r>
            <a:endParaRPr lang="en-US" dirty="0">
              <a:ea typeface="Calibri"/>
              <a:cs typeface="Calibri"/>
            </a:endParaRPr>
          </a:p>
          <a:p>
            <a:pPr marL="228600" indent="-228600">
              <a:buAutoNum type="arabicParenR"/>
            </a:pPr>
            <a:r>
              <a:rPr lang="en-US" dirty="0"/>
              <a:t>Full and open competition</a:t>
            </a:r>
            <a:endParaRPr lang="en-US" dirty="0">
              <a:ea typeface="Calibri"/>
              <a:cs typeface="Calibri"/>
            </a:endParaRPr>
          </a:p>
          <a:p>
            <a:pPr marL="228600" indent="-228600">
              <a:buAutoNum type="arabicParenR"/>
            </a:pPr>
            <a:r>
              <a:rPr lang="en-US" dirty="0"/>
              <a:t>Responsive and responsible vendors</a:t>
            </a:r>
            <a:endParaRPr lang="en-US" dirty="0">
              <a:ea typeface="Calibri"/>
              <a:cs typeface="Calibri"/>
            </a:endParaRPr>
          </a:p>
          <a:p>
            <a:endParaRPr lang="en-US" dirty="0">
              <a:ea typeface="Calibri"/>
              <a:cs typeface="Calibri"/>
            </a:endParaRPr>
          </a:p>
          <a:p>
            <a:r>
              <a:rPr lang="en-US" dirty="0">
                <a:ea typeface="Calibri"/>
                <a:cs typeface="Calibri"/>
              </a:rPr>
              <a:t>Let’s start with the Buy American provision.</a:t>
            </a:r>
          </a:p>
        </p:txBody>
      </p:sp>
      <p:sp>
        <p:nvSpPr>
          <p:cNvPr id="4" name="Slide Number Placeholder 3"/>
          <p:cNvSpPr>
            <a:spLocks noGrp="1"/>
          </p:cNvSpPr>
          <p:nvPr>
            <p:ph type="sldNum" sz="quarter" idx="5"/>
          </p:nvPr>
        </p:nvSpPr>
        <p:spPr/>
        <p:txBody>
          <a:bodyPr/>
          <a:lstStyle/>
          <a:p>
            <a:fld id="{521D18FE-5C4F-9E42-AB43-5760931E15D4}" type="slidenum">
              <a:rPr lang="en-US" smtClean="0"/>
              <a:t>20</a:t>
            </a:fld>
            <a:endParaRPr lang="en-US"/>
          </a:p>
        </p:txBody>
      </p:sp>
    </p:spTree>
    <p:extLst>
      <p:ext uri="{BB962C8B-B14F-4D97-AF65-F5344CB8AC3E}">
        <p14:creationId xmlns:p14="http://schemas.microsoft.com/office/powerpoint/2010/main" val="1320140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Buy American Provision requires SFAs operating all school and summer nutrition programs to purchase, to the maximum extent possible, both of the following types:</a:t>
            </a:r>
          </a:p>
          <a:p>
            <a:pPr marL="228600" indent="-228600">
              <a:buAutoNum type="arabicParenR"/>
            </a:pPr>
            <a:r>
              <a:rPr lang="en-US" dirty="0"/>
              <a:t>unprocessed agricultural commodities grown in the US and </a:t>
            </a:r>
            <a:endParaRPr lang="en-US" dirty="0">
              <a:ea typeface="Calibri"/>
              <a:cs typeface="Calibri"/>
            </a:endParaRPr>
          </a:p>
          <a:p>
            <a:pPr marL="228600" indent="-228600">
              <a:buAutoNum type="arabicParenR"/>
            </a:pPr>
            <a:r>
              <a:rPr lang="en-US" dirty="0"/>
              <a:t>processed food products that contain over 51% agricultural commodities that are both grown and processed in the US</a:t>
            </a:r>
            <a:endParaRPr lang="en-US" dirty="0">
              <a:ea typeface="Calibri"/>
              <a:cs typeface="Calibri"/>
            </a:endParaRPr>
          </a:p>
          <a:p>
            <a:pPr marL="228600" indent="-228600">
              <a:buAutoNum type="arabicParenR"/>
            </a:pPr>
            <a:endParaRPr lang="en-US" dirty="0">
              <a:ea typeface="Calibri"/>
              <a:cs typeface="Calibri"/>
            </a:endParaRPr>
          </a:p>
          <a:p>
            <a:r>
              <a:rPr lang="en-US" dirty="0">
                <a:ea typeface="Calibri"/>
                <a:cs typeface="Calibri"/>
              </a:rPr>
              <a:t>If you are writing a specification for a food item, you must include the Buy American provision in your terms and conditions.  We talk about that again later. </a:t>
            </a:r>
          </a:p>
          <a:p>
            <a:endParaRPr lang="en-US" dirty="0">
              <a:ea typeface="Calibri"/>
              <a:cs typeface="Calibri"/>
            </a:endParaRPr>
          </a:p>
          <a:p>
            <a:pPr marL="0" indent="0">
              <a:buNone/>
            </a:pPr>
            <a:endParaRPr lang="en-US" dirty="0">
              <a:ea typeface="Calibri"/>
              <a:cs typeface="Calibri"/>
            </a:endParaRPr>
          </a:p>
          <a:p>
            <a:pPr marL="0" indent="0">
              <a:buNone/>
            </a:pPr>
            <a:r>
              <a:rPr lang="en-US" i="1" dirty="0">
                <a:ea typeface="Calibri"/>
                <a:cs typeface="Calibri"/>
              </a:rPr>
              <a:t>Image: https://commons.wikimedia.org/wiki/File:US_Flag_Backlit.jpg</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21</a:t>
            </a:fld>
            <a:endParaRPr lang="en-US"/>
          </a:p>
        </p:txBody>
      </p:sp>
    </p:spTree>
    <p:extLst>
      <p:ext uri="{BB962C8B-B14F-4D97-AF65-F5344CB8AC3E}">
        <p14:creationId xmlns:p14="http://schemas.microsoft.com/office/powerpoint/2010/main" val="3171657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First, let's talk about micro-purchasing.  The first thing you need to do is figure out if your local board of education has a micro-purchase threshold limit below $15,000.  You will need to review your local board policies to answer that question or reach out to your business office.  If you do not have a local board policy that outlines a micro-purchase threshold, then you will use the federal micro-purchase threshold of $15,000.  We know there is a provision allowing for the micro-purchasing threshold to be increased to $50,000, if approved annually by the state agency (NCDPI).  Our office is in the process of gathering data from other states to determine how they manage this annual certification process.  Our office plans to communicate the updated annual certification process of the $50,000 micro-purchasing threshold increase for approval for the 2026-2027 school year. </a:t>
            </a:r>
          </a:p>
          <a:p>
            <a:endParaRPr lang="en-US" dirty="0">
              <a:ea typeface="Calibri"/>
              <a:cs typeface="Calibri"/>
            </a:endParaRPr>
          </a:p>
          <a:p>
            <a:r>
              <a:rPr lang="en-US" dirty="0">
                <a:ea typeface="Calibri"/>
                <a:cs typeface="Calibri"/>
              </a:rPr>
              <a:t>You can purchase items with this purchasing method if the total amount of the good or service does not exceed the micro-purchasing threshold. </a:t>
            </a:r>
          </a:p>
          <a:p>
            <a:endParaRPr lang="en-US" dirty="0">
              <a:ea typeface="Calibri"/>
              <a:cs typeface="Calibri"/>
            </a:endParaRPr>
          </a:p>
          <a:p>
            <a:r>
              <a:rPr lang="en-US" dirty="0">
                <a:ea typeface="Calibri"/>
                <a:cs typeface="Calibri"/>
              </a:rPr>
              <a:t>Ensuring competition by distributing purchase transactions equity means that if you are buying local apples, you buy them from Farmer 1 first, then Farmer 2, Farmer 3, etc.  </a:t>
            </a:r>
            <a:r>
              <a:rPr lang="en-US" b="1" dirty="0"/>
              <a:t>Keep in mind, completing a small purchase quote may give you better pricing then spreading around your micro-purchases. </a:t>
            </a:r>
            <a:endParaRPr lang="en-US"/>
          </a:p>
          <a:p>
            <a:r>
              <a:rPr lang="en-US" dirty="0">
                <a:ea typeface="Calibri"/>
                <a:cs typeface="Calibri"/>
              </a:rPr>
              <a:t> </a:t>
            </a:r>
            <a:endParaRPr lang="en-US"/>
          </a:p>
          <a:p>
            <a:r>
              <a:rPr lang="en-US" dirty="0">
                <a:ea typeface="Calibri"/>
                <a:cs typeface="Calibri"/>
              </a:rPr>
              <a:t>If there are multiple places that offer equipment repair, spread those repairs around equitably to different vendors in your area.  </a:t>
            </a:r>
            <a:endParaRPr lang="en-US" b="1" dirty="0">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22</a:t>
            </a:fld>
            <a:endParaRPr lang="en-US"/>
          </a:p>
        </p:txBody>
      </p:sp>
    </p:spTree>
    <p:extLst>
      <p:ext uri="{BB962C8B-B14F-4D97-AF65-F5344CB8AC3E}">
        <p14:creationId xmlns:p14="http://schemas.microsoft.com/office/powerpoint/2010/main" val="1524230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 are some rules to follow with micro-purchasing.  </a:t>
            </a:r>
          </a:p>
          <a:p>
            <a:endParaRPr lang="en-US" dirty="0">
              <a:ea typeface="Calibri"/>
              <a:cs typeface="Calibri"/>
            </a:endParaRPr>
          </a:p>
          <a:p>
            <a:r>
              <a:rPr lang="en-US" dirty="0">
                <a:ea typeface="Calibri"/>
                <a:cs typeface="Calibri"/>
              </a:rPr>
              <a:t>Again a reminder, the total dollar amount of the purchase may not exceed the threshold you determine is appropriate for your SFA.  Whether that be the local board policy threshold or the federal threshold.  </a:t>
            </a:r>
            <a:r>
              <a:rPr lang="en-US" b="1"/>
              <a:t>Since the micro-purchase threshold changed, we will begin updating the micro-purchase log and let you know when it is ready via the SN Update.</a:t>
            </a:r>
            <a:endParaRPr lang="en-US" b="1">
              <a:ea typeface="Calibri"/>
              <a:cs typeface="Calibri"/>
            </a:endParaRPr>
          </a:p>
          <a:p>
            <a:endParaRPr lang="en-US">
              <a:ea typeface="Calibri"/>
              <a:cs typeface="Calibri"/>
            </a:endParaRPr>
          </a:p>
          <a:p>
            <a:r>
              <a:rPr lang="en-US" dirty="0">
                <a:ea typeface="Calibri"/>
                <a:cs typeface="Calibri"/>
              </a:rPr>
              <a:t>You need to "share the wealth" and evenly award micro-purchases to responsible and responsive vendors. </a:t>
            </a:r>
          </a:p>
          <a:p>
            <a:endParaRPr lang="en-US">
              <a:ea typeface="Calibri"/>
              <a:cs typeface="Calibri"/>
            </a:endParaRPr>
          </a:p>
          <a:p>
            <a:r>
              <a:rPr lang="en-US" dirty="0">
                <a:ea typeface="Calibri"/>
                <a:cs typeface="Calibri"/>
                <a:hlinkClick r:id="rId3"/>
              </a:rPr>
              <a:t>Per USDA</a:t>
            </a:r>
            <a:r>
              <a:rPr lang="en-US" dirty="0">
                <a:ea typeface="Calibri"/>
                <a:cs typeface="Calibri"/>
              </a:rPr>
              <a:t>, micro-purchases may be awarded without soliciting competitive price or rate quotations, if the program operator considers the price to be reasonable based on research, experience, purchase history or other information and maintains documents to support its conclusion.</a:t>
            </a:r>
          </a:p>
          <a:p>
            <a:endParaRPr lang="en-US" dirty="0">
              <a:ea typeface="Calibri"/>
              <a:cs typeface="Calibri"/>
            </a:endParaRPr>
          </a:p>
          <a:p>
            <a:r>
              <a:rPr lang="en-US" dirty="0">
                <a:ea typeface="Calibri"/>
                <a:cs typeface="Calibri"/>
              </a:rPr>
              <a:t>You need to keep all invoices and receipts of </a:t>
            </a:r>
            <a:r>
              <a:rPr lang="en-US" b="1" dirty="0">
                <a:ea typeface="Calibri"/>
                <a:cs typeface="Calibri"/>
              </a:rPr>
              <a:t>each</a:t>
            </a:r>
            <a:r>
              <a:rPr lang="en-US" dirty="0">
                <a:ea typeface="Calibri"/>
                <a:cs typeface="Calibri"/>
              </a:rPr>
              <a:t> micro-purchase and file them with your SFAs micro-purchase log as the documentation of that purchase.  We recommend a new micro-purchase log every school year (July 1-June 30).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23</a:t>
            </a:fld>
            <a:endParaRPr lang="en-US"/>
          </a:p>
        </p:txBody>
      </p:sp>
    </p:spTree>
    <p:extLst>
      <p:ext uri="{BB962C8B-B14F-4D97-AF65-F5344CB8AC3E}">
        <p14:creationId xmlns:p14="http://schemas.microsoft.com/office/powerpoint/2010/main" val="1213169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doing small purchase procurement, you will need to follow each of these steps.</a:t>
            </a:r>
          </a:p>
          <a:p>
            <a:endParaRPr lang="en-US" dirty="0"/>
          </a:p>
          <a:p>
            <a:pPr marL="228600" indent="-228600">
              <a:buAutoNum type="arabicParenR"/>
            </a:pPr>
            <a:r>
              <a:rPr lang="en-US" dirty="0"/>
              <a:t>Develop a draft solicitation</a:t>
            </a:r>
            <a:endParaRPr lang="en-US" dirty="0">
              <a:ea typeface="Calibri"/>
              <a:cs typeface="Calibri"/>
            </a:endParaRPr>
          </a:p>
          <a:p>
            <a:pPr marL="228600" indent="-228600">
              <a:buAutoNum type="arabicParenR"/>
            </a:pPr>
            <a:r>
              <a:rPr lang="en-US" dirty="0"/>
              <a:t>Contact at least 2-3 vendors by phone or email</a:t>
            </a:r>
            <a:endParaRPr lang="en-US" dirty="0">
              <a:ea typeface="Calibri"/>
              <a:cs typeface="Calibri"/>
            </a:endParaRPr>
          </a:p>
          <a:p>
            <a:pPr marL="228600" indent="-228600">
              <a:buAutoNum type="arabicParenR"/>
            </a:pPr>
            <a:r>
              <a:rPr lang="en-US" dirty="0"/>
              <a:t>Document all responses and/or requests</a:t>
            </a:r>
            <a:endParaRPr lang="en-US" dirty="0">
              <a:ea typeface="Calibri"/>
              <a:cs typeface="Calibri"/>
            </a:endParaRPr>
          </a:p>
          <a:p>
            <a:pPr marL="228600" indent="-228600">
              <a:buAutoNum type="arabicParenR"/>
            </a:pPr>
            <a:r>
              <a:rPr lang="en-US" dirty="0"/>
              <a:t>Compare and evaluate quotes, and </a:t>
            </a:r>
            <a:endParaRPr lang="en-US" dirty="0">
              <a:ea typeface="Calibri"/>
              <a:cs typeface="Calibri"/>
            </a:endParaRPr>
          </a:p>
          <a:p>
            <a:pPr marL="228600" indent="-228600">
              <a:buAutoNum type="arabicParenR"/>
            </a:pPr>
            <a:r>
              <a:rPr lang="en-US" dirty="0"/>
              <a:t>Monitor the final contract.</a:t>
            </a:r>
            <a:endParaRPr lang="en-US" dirty="0">
              <a:ea typeface="Calibri"/>
              <a:cs typeface="Calibri"/>
            </a:endParaRPr>
          </a:p>
          <a:p>
            <a:pPr marL="228600" indent="-228600">
              <a:buAutoNum type="arabicParenR"/>
            </a:pPr>
            <a:endParaRPr lang="en-US" dirty="0"/>
          </a:p>
          <a:p>
            <a:pPr marL="0" indent="0">
              <a:buNone/>
            </a:pPr>
            <a:r>
              <a:rPr lang="en-US" dirty="0"/>
              <a:t>Let’s explore each of these steps in more detail.</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24</a:t>
            </a:fld>
            <a:endParaRPr lang="en-US"/>
          </a:p>
        </p:txBody>
      </p:sp>
    </p:spTree>
    <p:extLst>
      <p:ext uri="{BB962C8B-B14F-4D97-AF65-F5344CB8AC3E}">
        <p14:creationId xmlns:p14="http://schemas.microsoft.com/office/powerpoint/2010/main" val="63540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To develop a solicitation, you must write the product specifications and the terms and conditions of the quote.  This process ensures that all potential vendors receive the exact same information.  First, let's start with what information needs to be included when you write a specification for food.</a:t>
            </a:r>
          </a:p>
          <a:p>
            <a:endParaRPr lang="en-US" dirty="0">
              <a:ea typeface="Calibri"/>
              <a:cs typeface="Calibri"/>
            </a:endParaRPr>
          </a:p>
          <a:p>
            <a:r>
              <a:rPr lang="en-US" b="1" dirty="0">
                <a:ea typeface="Calibri"/>
                <a:cs typeface="Calibri"/>
              </a:rPr>
              <a:t>[Read through slide]</a:t>
            </a:r>
            <a:endParaRPr lang="en-US" b="1" dirty="0"/>
          </a:p>
          <a:p>
            <a:endParaRPr lang="en-US" dirty="0">
              <a:ea typeface="Calibri"/>
              <a:cs typeface="Calibri"/>
            </a:endParaRPr>
          </a:p>
          <a:p>
            <a:endParaRPr lang="en-US" dirty="0">
              <a:ea typeface="Calibri"/>
              <a:cs typeface="Calibri"/>
            </a:endParaRPr>
          </a:p>
          <a:p>
            <a:endParaRPr lang="en-US" dirty="0">
              <a:ea typeface="Calibri"/>
              <a:cs typeface="Calibri"/>
            </a:endParaRPr>
          </a:p>
          <a:p>
            <a:pPr marL="628650" lvl="1" indent="-171450">
              <a:lnSpc>
                <a:spcPct val="90000"/>
              </a:lnSpc>
              <a:spcBef>
                <a:spcPts val="500"/>
              </a:spcBef>
              <a:buFont typeface="Courier New,monospace"/>
              <a:buChar char="o"/>
            </a:pPr>
            <a:endParaRPr lang="en-US" dirty="0">
              <a:solidFill>
                <a:srgbClr val="1C3766"/>
              </a:solidFill>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25</a:t>
            </a:fld>
            <a:endParaRPr lang="en-US"/>
          </a:p>
        </p:txBody>
      </p:sp>
    </p:spTree>
    <p:extLst>
      <p:ext uri="{BB962C8B-B14F-4D97-AF65-F5344CB8AC3E}">
        <p14:creationId xmlns:p14="http://schemas.microsoft.com/office/powerpoint/2010/main" val="3778341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2F87F-5BD9-49EF-5BAF-384E3D419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D47A39-8E03-D203-6192-12E1D5B89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0677EA-43B4-1774-B37D-A1E4F8CD633A}"/>
              </a:ext>
            </a:extLst>
          </p:cNvPr>
          <p:cNvSpPr>
            <a:spLocks noGrp="1"/>
          </p:cNvSpPr>
          <p:nvPr>
            <p:ph type="body" idx="1"/>
          </p:nvPr>
        </p:nvSpPr>
        <p:spPr/>
        <p:txBody>
          <a:bodyPr/>
          <a:lstStyle/>
          <a:p>
            <a:r>
              <a:rPr lang="en-US" b="1" dirty="0">
                <a:ea typeface="Calibri"/>
                <a:cs typeface="Calibri"/>
              </a:rPr>
              <a:t>[Read through slide]</a:t>
            </a:r>
            <a:endParaRPr lang="en-US" b="1" dirty="0"/>
          </a:p>
          <a:p>
            <a:endParaRPr lang="en-US">
              <a:ea typeface="Calibri"/>
              <a:cs typeface="Calibri"/>
            </a:endParaRPr>
          </a:p>
          <a:p>
            <a:r>
              <a:rPr lang="en-US">
                <a:ea typeface="Calibri"/>
                <a:cs typeface="Calibri"/>
              </a:rPr>
              <a:t>This may not be an exhaustive list.  You may think of something that we have not thought of that can be added to a specification. </a:t>
            </a:r>
          </a:p>
          <a:p>
            <a:endParaRPr lang="en-US">
              <a:ea typeface="Calibri"/>
              <a:cs typeface="Calibri"/>
            </a:endParaRPr>
          </a:p>
          <a:p>
            <a:r>
              <a:rPr lang="en-US">
                <a:ea typeface="Calibri"/>
                <a:cs typeface="Calibri"/>
              </a:rPr>
              <a:t>You can use the Buy American provision from your formal procurement terms and conditions as long as it complies with the most recent Buy American provision found at SP38-2017 Compliance and Enforcement of the Buy American Provision in the NSLP.</a:t>
            </a:r>
            <a:endParaRPr lang="en-US">
              <a:highlight>
                <a:srgbClr val="FFFF00"/>
              </a:highlight>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E61636E0-F74F-0620-1C5C-1603988C3224}"/>
              </a:ext>
            </a:extLst>
          </p:cNvPr>
          <p:cNvSpPr>
            <a:spLocks noGrp="1"/>
          </p:cNvSpPr>
          <p:nvPr>
            <p:ph type="sldNum" sz="quarter" idx="5"/>
          </p:nvPr>
        </p:nvSpPr>
        <p:spPr/>
        <p:txBody>
          <a:bodyPr/>
          <a:lstStyle/>
          <a:p>
            <a:fld id="{521D18FE-5C4F-9E42-AB43-5760931E15D4}" type="slidenum">
              <a:rPr lang="en-US" smtClean="0"/>
              <a:t>26</a:t>
            </a:fld>
            <a:endParaRPr lang="en-US"/>
          </a:p>
        </p:txBody>
      </p:sp>
    </p:spTree>
    <p:extLst>
      <p:ext uri="{BB962C8B-B14F-4D97-AF65-F5344CB8AC3E}">
        <p14:creationId xmlns:p14="http://schemas.microsoft.com/office/powerpoint/2010/main" val="3775364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A5B0F-4708-500F-C81B-96A99AF67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9F5A51-345D-754E-A5CE-635DCFF6F5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DB328F-DD30-90A5-54EC-5822D58B9799}"/>
              </a:ext>
            </a:extLst>
          </p:cNvPr>
          <p:cNvSpPr>
            <a:spLocks noGrp="1"/>
          </p:cNvSpPr>
          <p:nvPr>
            <p:ph type="body" idx="1"/>
          </p:nvPr>
        </p:nvSpPr>
        <p:spPr/>
        <p:txBody>
          <a:bodyPr/>
          <a:lstStyle/>
          <a:p>
            <a:r>
              <a:rPr lang="en-US">
                <a:ea typeface="Calibri"/>
                <a:cs typeface="Calibri"/>
              </a:rPr>
              <a:t>Now let's review the information needed to write a specification for equipment.</a:t>
            </a:r>
          </a:p>
          <a:p>
            <a:endParaRPr lang="en-US">
              <a:ea typeface="Calibri"/>
              <a:cs typeface="Calibri"/>
            </a:endParaRPr>
          </a:p>
          <a:p>
            <a:r>
              <a:rPr lang="en-US" b="1" dirty="0">
                <a:ea typeface="Calibri"/>
                <a:cs typeface="Calibri"/>
              </a:rPr>
              <a:t>[Read through slide]</a:t>
            </a:r>
          </a:p>
          <a:p>
            <a:endParaRPr lang="en-US">
              <a:ea typeface="Calibri"/>
              <a:cs typeface="Calibri"/>
            </a:endParaRPr>
          </a:p>
          <a:p>
            <a:r>
              <a:rPr lang="en-US">
                <a:ea typeface="Calibri"/>
                <a:cs typeface="Calibri"/>
              </a:rPr>
              <a:t>Same as the previous slide, </a:t>
            </a:r>
            <a:r>
              <a:rPr lang="en-US"/>
              <a:t>this may not be an exhaustive list. You may think of something that we have not thought of that can be added to an equipment specification. </a:t>
            </a:r>
            <a:endParaRPr lang="en-US">
              <a:ea typeface="Calibri"/>
              <a:cs typeface="Calibri"/>
            </a:endParaRPr>
          </a:p>
          <a:p>
            <a:endParaRPr lang="en-US">
              <a:ea typeface="Calibri"/>
              <a:cs typeface="Calibri"/>
            </a:endParaRPr>
          </a:p>
          <a:p>
            <a:endParaRPr lang="en-US">
              <a:highlight>
                <a:srgbClr val="FFFF00"/>
              </a:highlight>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DE80BB19-75BE-0E99-58B9-EC9DDDF26211}"/>
              </a:ext>
            </a:extLst>
          </p:cNvPr>
          <p:cNvSpPr>
            <a:spLocks noGrp="1"/>
          </p:cNvSpPr>
          <p:nvPr>
            <p:ph type="sldNum" sz="quarter" idx="5"/>
          </p:nvPr>
        </p:nvSpPr>
        <p:spPr/>
        <p:txBody>
          <a:bodyPr/>
          <a:lstStyle/>
          <a:p>
            <a:fld id="{521D18FE-5C4F-9E42-AB43-5760931E15D4}" type="slidenum">
              <a:rPr lang="en-US" smtClean="0"/>
              <a:t>27</a:t>
            </a:fld>
            <a:endParaRPr lang="en-US"/>
          </a:p>
        </p:txBody>
      </p:sp>
    </p:spTree>
    <p:extLst>
      <p:ext uri="{BB962C8B-B14F-4D97-AF65-F5344CB8AC3E}">
        <p14:creationId xmlns:p14="http://schemas.microsoft.com/office/powerpoint/2010/main" val="4002990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know this slide is very wordy, but you having this information on one slide is important.</a:t>
            </a:r>
          </a:p>
          <a:p>
            <a:endParaRPr lang="en-US">
              <a:ea typeface="Calibri"/>
              <a:cs typeface="Calibri"/>
            </a:endParaRPr>
          </a:p>
          <a:p>
            <a:r>
              <a:rPr lang="en-US">
                <a:ea typeface="Calibri"/>
                <a:cs typeface="Calibri"/>
              </a:rPr>
              <a:t>After you write the specifications for the item you would like to purchase using small purchase procurement, you will then need to write the terms and conditions for the quoter to follow if they are awarded the quote. </a:t>
            </a:r>
            <a:endParaRPr lang="en-US"/>
          </a:p>
          <a:p>
            <a:endParaRPr lang="en-US">
              <a:ea typeface="Calibri"/>
              <a:cs typeface="Calibri"/>
            </a:endParaRPr>
          </a:p>
          <a:p>
            <a:r>
              <a:rPr lang="en-US" b="1" dirty="0">
                <a:ea typeface="Calibri"/>
                <a:cs typeface="Calibri"/>
              </a:rPr>
              <a:t>[Read through slide]</a:t>
            </a:r>
          </a:p>
          <a:p>
            <a:endParaRPr lang="en-US">
              <a:ea typeface="Calibri"/>
              <a:cs typeface="Calibri"/>
            </a:endParaRPr>
          </a:p>
          <a:p>
            <a:r>
              <a:rPr lang="en-US">
                <a:ea typeface="Calibri"/>
                <a:cs typeface="Calibri"/>
              </a:rPr>
              <a:t>Again, not an exhaustive list, but should serve as a blueprint to help you write your terms and conditions. </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28</a:t>
            </a:fld>
            <a:endParaRPr lang="en-US"/>
          </a:p>
        </p:txBody>
      </p:sp>
    </p:spTree>
    <p:extLst>
      <p:ext uri="{BB962C8B-B14F-4D97-AF65-F5344CB8AC3E}">
        <p14:creationId xmlns:p14="http://schemas.microsoft.com/office/powerpoint/2010/main" val="2248184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number of potential vendors you contact should be outlined in your Procurement Plan. If your Procurement Plan states you will contact three (3) vendors in your Informal Purchasing, then you should be contacting three vendors at a minimum.  Three quotes is not required, but it is best practice.  NCDPI considers a non-response as a response with documentation that the SFA reached out to the vendor.</a:t>
            </a:r>
            <a:endParaRPr lang="en-US"/>
          </a:p>
          <a:p>
            <a:endParaRPr lang="en-US">
              <a:ea typeface="Calibri"/>
              <a:cs typeface="Calibri"/>
            </a:endParaRPr>
          </a:p>
          <a:p>
            <a:r>
              <a:rPr lang="en-US" b="1" dirty="0">
                <a:ea typeface="Calibri"/>
                <a:cs typeface="Calibri"/>
              </a:rPr>
              <a:t>[Read through how to find potential vendors from slide]  </a:t>
            </a:r>
          </a:p>
          <a:p>
            <a:endParaRPr lang="en-US">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29</a:t>
            </a:fld>
            <a:endParaRPr lang="en-US"/>
          </a:p>
        </p:txBody>
      </p:sp>
    </p:spTree>
    <p:extLst>
      <p:ext uri="{BB962C8B-B14F-4D97-AF65-F5344CB8AC3E}">
        <p14:creationId xmlns:p14="http://schemas.microsoft.com/office/powerpoint/2010/main" val="244948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dirty="0"/>
              <a:t>Today, we will: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review and analyze key policy, procedural and other program administration priorities,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review various resources to support program implementation and oversight,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discuss </a:t>
            </a:r>
            <a:r>
              <a:rPr lang="en-US" dirty="0"/>
              <a:t>best practices and challenges for operating School Nutrition Programs in North Carolina.</a:t>
            </a:r>
          </a:p>
          <a:p>
            <a:endParaRPr lang="en-US" dirty="0"/>
          </a:p>
        </p:txBody>
      </p:sp>
      <p:sp>
        <p:nvSpPr>
          <p:cNvPr id="4" name="Slide Number Placeholder 3"/>
          <p:cNvSpPr>
            <a:spLocks noGrp="1"/>
          </p:cNvSpPr>
          <p:nvPr>
            <p:ph type="sldNum" sz="quarter" idx="5"/>
          </p:nvPr>
        </p:nvSpPr>
        <p:spPr/>
        <p:txBody>
          <a:bodyPr/>
          <a:lstStyle/>
          <a:p>
            <a:fld id="{521D18FE-5C4F-9E42-AB43-5760931E15D4}" type="slidenum">
              <a:rPr lang="en-US" smtClean="0"/>
              <a:t>3</a:t>
            </a:fld>
            <a:endParaRPr lang="en-US"/>
          </a:p>
        </p:txBody>
      </p:sp>
    </p:spTree>
    <p:extLst>
      <p:ext uri="{BB962C8B-B14F-4D97-AF65-F5344CB8AC3E}">
        <p14:creationId xmlns:p14="http://schemas.microsoft.com/office/powerpoint/2010/main" val="3312149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If providing a verbal quote, you must read the specifications  to the vendor and document the date/time the conversation took place on the document your SFA uses to document small purchase quotes.  </a:t>
            </a:r>
          </a:p>
          <a:p>
            <a:endParaRPr lang="en-US">
              <a:ea typeface="Calibri"/>
              <a:cs typeface="Calibri"/>
            </a:endParaRPr>
          </a:p>
          <a:p>
            <a:r>
              <a:rPr lang="en-US" b="1" dirty="0">
                <a:ea typeface="Calibri"/>
                <a:cs typeface="Calibri"/>
              </a:rPr>
              <a:t>[Read through slide]</a:t>
            </a:r>
          </a:p>
        </p:txBody>
      </p:sp>
      <p:sp>
        <p:nvSpPr>
          <p:cNvPr id="4" name="Slide Number Placeholder 3"/>
          <p:cNvSpPr>
            <a:spLocks noGrp="1"/>
          </p:cNvSpPr>
          <p:nvPr>
            <p:ph type="sldNum" sz="quarter" idx="5"/>
          </p:nvPr>
        </p:nvSpPr>
        <p:spPr/>
        <p:txBody>
          <a:bodyPr/>
          <a:lstStyle/>
          <a:p>
            <a:fld id="{521D18FE-5C4F-9E42-AB43-5760931E15D4}" type="slidenum">
              <a:rPr lang="en-US" smtClean="0"/>
              <a:t>30</a:t>
            </a:fld>
            <a:endParaRPr lang="en-US"/>
          </a:p>
        </p:txBody>
      </p:sp>
    </p:spTree>
    <p:extLst>
      <p:ext uri="{BB962C8B-B14F-4D97-AF65-F5344CB8AC3E}">
        <p14:creationId xmlns:p14="http://schemas.microsoft.com/office/powerpoint/2010/main" val="3398045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 are some resources to help you write specifications.</a:t>
            </a:r>
          </a:p>
          <a:p>
            <a:endParaRPr lang="en-US" dirty="0">
              <a:ea typeface="Calibri"/>
              <a:cs typeface="Calibri"/>
            </a:endParaRPr>
          </a:p>
          <a:p>
            <a:r>
              <a:rPr lang="en-US" b="1" dirty="0">
                <a:ea typeface="Calibri"/>
                <a:cs typeface="Calibri"/>
              </a:rPr>
              <a:t>[Read through slide]</a:t>
            </a:r>
          </a:p>
          <a:p>
            <a:endParaRPr lang="en-US" dirty="0">
              <a:ea typeface="Calibri"/>
              <a:cs typeface="Calibri"/>
            </a:endParaRPr>
          </a:p>
          <a:p>
            <a:r>
              <a:rPr lang="en-US" dirty="0">
                <a:ea typeface="Calibri"/>
                <a:cs typeface="Calibri"/>
              </a:rPr>
              <a:t>All of the resources are linked, so when you receive this slide deck, you will have these references for you to use when writing your specifications.  NCPA members have access to a bid spreadsheet that lists hundreds of food product specifications to help in writing a specification.  NCPA also has provided specifications for many pieces of large equipment.</a:t>
            </a:r>
          </a:p>
          <a:p>
            <a:endParaRPr lang="en-US" dirty="0">
              <a:ea typeface="Calibri"/>
              <a:cs typeface="Calibri"/>
            </a:endParaRPr>
          </a:p>
          <a:p>
            <a:r>
              <a:rPr lang="en-US" dirty="0">
                <a:ea typeface="Calibri"/>
                <a:cs typeface="Calibri"/>
              </a:rPr>
              <a:t>The QR code on the screen will take you to the NCDPI Procurement webpage. We are in the process of putting the links shown here on this page, so if they aren’t there yet, know that we are working on it and they will be soon. In the meantime, feel free to do an internet search for these at your convenience.</a:t>
            </a:r>
          </a:p>
          <a:p>
            <a:endParaRPr lang="en-US" dirty="0">
              <a:ea typeface="Calibri"/>
              <a:cs typeface="Calibri"/>
            </a:endParaRPr>
          </a:p>
          <a:p>
            <a:r>
              <a:rPr lang="en-US" b="1" dirty="0"/>
              <a:t>[Use Procurement Slides Facilitation Guide doc for facilitation guidance]</a:t>
            </a:r>
            <a:r>
              <a:rPr lang="en-US" dirty="0">
                <a:ea typeface="Calibri"/>
                <a:cs typeface="Calibri"/>
              </a:rPr>
              <a:t>  </a:t>
            </a:r>
            <a:endParaRPr lang="en-US" dirty="0"/>
          </a:p>
        </p:txBody>
      </p:sp>
      <p:sp>
        <p:nvSpPr>
          <p:cNvPr id="4" name="Slide Number Placeholder 3"/>
          <p:cNvSpPr>
            <a:spLocks noGrp="1"/>
          </p:cNvSpPr>
          <p:nvPr>
            <p:ph type="sldNum" sz="quarter" idx="5"/>
          </p:nvPr>
        </p:nvSpPr>
        <p:spPr/>
        <p:txBody>
          <a:bodyPr/>
          <a:lstStyle/>
          <a:p>
            <a:fld id="{521D18FE-5C4F-9E42-AB43-5760931E15D4}" type="slidenum">
              <a:rPr lang="en-US" smtClean="0"/>
              <a:t>31</a:t>
            </a:fld>
            <a:endParaRPr lang="en-US"/>
          </a:p>
        </p:txBody>
      </p:sp>
    </p:spTree>
    <p:extLst>
      <p:ext uri="{BB962C8B-B14F-4D97-AF65-F5344CB8AC3E}">
        <p14:creationId xmlns:p14="http://schemas.microsoft.com/office/powerpoint/2010/main" val="27975156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250E3-8896-E1B3-BB63-30B2AE7B8C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BC5646-713F-EF08-37F4-0B773900BC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66037-5405-7D76-60C7-4CD339823417}"/>
              </a:ext>
            </a:extLst>
          </p:cNvPr>
          <p:cNvSpPr>
            <a:spLocks noGrp="1"/>
          </p:cNvSpPr>
          <p:nvPr>
            <p:ph type="body" idx="1"/>
          </p:nvPr>
        </p:nvSpPr>
        <p:spPr/>
        <p:txBody>
          <a:bodyPr/>
          <a:lstStyle/>
          <a:p>
            <a:r>
              <a:rPr lang="en-US" dirty="0">
                <a:ea typeface="Calibri"/>
                <a:cs typeface="Calibri"/>
              </a:rPr>
              <a:t>Cindy Marion developed this quote sheet to use for the purchasing of local foods, but it can also be used for any small purchase.  Once this quote sheet is finalized with instructions, we will post it on our website and send the location of where to find this quote sheet via the SN Update.  Items highlighted in yellow can be added or removed, depending on the type of item you are trying to procure.  You may also use any document already used in your SFA.</a:t>
            </a:r>
          </a:p>
        </p:txBody>
      </p:sp>
      <p:sp>
        <p:nvSpPr>
          <p:cNvPr id="4" name="Slide Number Placeholder 3">
            <a:extLst>
              <a:ext uri="{FF2B5EF4-FFF2-40B4-BE49-F238E27FC236}">
                <a16:creationId xmlns:a16="http://schemas.microsoft.com/office/drawing/2014/main" id="{30697810-7E59-40B6-73EA-87CB75EAA6B4}"/>
              </a:ext>
            </a:extLst>
          </p:cNvPr>
          <p:cNvSpPr>
            <a:spLocks noGrp="1"/>
          </p:cNvSpPr>
          <p:nvPr>
            <p:ph type="sldNum" sz="quarter" idx="5"/>
          </p:nvPr>
        </p:nvSpPr>
        <p:spPr/>
        <p:txBody>
          <a:bodyPr/>
          <a:lstStyle/>
          <a:p>
            <a:fld id="{521D18FE-5C4F-9E42-AB43-5760931E15D4}" type="slidenum">
              <a:rPr lang="en-US" smtClean="0"/>
              <a:t>32</a:t>
            </a:fld>
            <a:endParaRPr lang="en-US"/>
          </a:p>
        </p:txBody>
      </p:sp>
    </p:spTree>
    <p:extLst>
      <p:ext uri="{BB962C8B-B14F-4D97-AF65-F5344CB8AC3E}">
        <p14:creationId xmlns:p14="http://schemas.microsoft.com/office/powerpoint/2010/main" val="3752817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2C1F4-5E21-631C-23A4-44E69F60D6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971D0-CEDB-D996-5FDB-8907ABA2E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79ED75-6341-47A1-E2C9-88BA23DAF8E2}"/>
              </a:ext>
            </a:extLst>
          </p:cNvPr>
          <p:cNvSpPr>
            <a:spLocks noGrp="1"/>
          </p:cNvSpPr>
          <p:nvPr>
            <p:ph type="body" idx="1"/>
          </p:nvPr>
        </p:nvSpPr>
        <p:spPr/>
        <p:txBody>
          <a:bodyPr/>
          <a:lstStyle/>
          <a:p>
            <a:r>
              <a:rPr lang="en-US">
                <a:ea typeface="Calibri"/>
                <a:cs typeface="Calibri"/>
              </a:rPr>
              <a:t>Here is an example of a completed small quote sheet for a local food purchase.  </a:t>
            </a:r>
          </a:p>
        </p:txBody>
      </p:sp>
      <p:sp>
        <p:nvSpPr>
          <p:cNvPr id="4" name="Slide Number Placeholder 3">
            <a:extLst>
              <a:ext uri="{FF2B5EF4-FFF2-40B4-BE49-F238E27FC236}">
                <a16:creationId xmlns:a16="http://schemas.microsoft.com/office/drawing/2014/main" id="{B7E537B0-FB5E-2B11-DC1C-078B68FE96E0}"/>
              </a:ext>
            </a:extLst>
          </p:cNvPr>
          <p:cNvSpPr>
            <a:spLocks noGrp="1"/>
          </p:cNvSpPr>
          <p:nvPr>
            <p:ph type="sldNum" sz="quarter" idx="5"/>
          </p:nvPr>
        </p:nvSpPr>
        <p:spPr/>
        <p:txBody>
          <a:bodyPr/>
          <a:lstStyle/>
          <a:p>
            <a:fld id="{521D18FE-5C4F-9E42-AB43-5760931E15D4}" type="slidenum">
              <a:rPr lang="en-US" smtClean="0"/>
              <a:t>33</a:t>
            </a:fld>
            <a:endParaRPr lang="en-US"/>
          </a:p>
        </p:txBody>
      </p:sp>
    </p:spTree>
    <p:extLst>
      <p:ext uri="{BB962C8B-B14F-4D97-AF65-F5344CB8AC3E}">
        <p14:creationId xmlns:p14="http://schemas.microsoft.com/office/powerpoint/2010/main" val="108445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vendor must meet all deadlines and requests for information and be capable of executing the quote.  If the vendor can meet those requirements, the vendor would be considered a responsive and responsible bidder.</a:t>
            </a:r>
          </a:p>
          <a:p>
            <a:endParaRPr lang="en-US" dirty="0">
              <a:ea typeface="Calibri"/>
              <a:cs typeface="Calibri"/>
            </a:endParaRPr>
          </a:p>
          <a:p>
            <a:r>
              <a:rPr lang="en-US" dirty="0">
                <a:ea typeface="Calibri"/>
                <a:cs typeface="Calibri"/>
              </a:rPr>
              <a:t>Being Responsive means that the bidder complied with all the terms and conditions, met the deadline you provided, responded to all requests, and made sure the items quoted meet your specifications.</a:t>
            </a:r>
            <a:endParaRPr lang="en-US" dirty="0"/>
          </a:p>
          <a:p>
            <a:endParaRPr lang="en-US" dirty="0">
              <a:ea typeface="Calibri"/>
              <a:cs typeface="Calibri"/>
            </a:endParaRPr>
          </a:p>
          <a:p>
            <a:r>
              <a:rPr lang="en-US" dirty="0">
                <a:ea typeface="Calibri"/>
                <a:cs typeface="Calibri"/>
              </a:rPr>
              <a:t>Being a Responsible bidder means you feel they are capable of performing under the contract because they have the technical expertise, management capability, and financial resources to perform the work successfully for your SFA. </a:t>
            </a:r>
          </a:p>
          <a:p>
            <a:endParaRPr lang="en-US" dirty="0">
              <a:ea typeface="Calibri"/>
              <a:cs typeface="Calibri"/>
            </a:endParaRPr>
          </a:p>
          <a:p>
            <a:r>
              <a:rPr lang="en-US" dirty="0">
                <a:ea typeface="Calibri"/>
                <a:cs typeface="Calibri"/>
              </a:rPr>
              <a:t>You want to make sure that you are comparing "apples to apples" which means that you are able to compare the same usage provided by you, with the same case size you specified to make sure the pricing between vendors is comparable.  You will also want to add in any delivery charges from the vendor. </a:t>
            </a:r>
          </a:p>
          <a:p>
            <a:endParaRPr lang="en-US" dirty="0">
              <a:ea typeface="Calibri"/>
              <a:cs typeface="Calibri"/>
            </a:endParaRPr>
          </a:p>
          <a:p>
            <a:r>
              <a:rPr lang="en-US" dirty="0">
                <a:ea typeface="Calibri"/>
                <a:cs typeface="Calibri"/>
              </a:rPr>
              <a:t>To determine the winning vendor, remove quotes from the pool of quotes if the bidder is not responsive (they did not submit the quote by the date indicated, did not respond, or did not provide a quote based on the specifications you provided) or responsible.  We are now going to do an activity to help you think through whether a vendor would be considered responsive and/or responsible. </a:t>
            </a:r>
          </a:p>
          <a:p>
            <a:endParaRPr lang="en-US" dirty="0">
              <a:ea typeface="Calibri"/>
              <a:cs typeface="Calibri"/>
            </a:endParaRPr>
          </a:p>
          <a:p>
            <a:r>
              <a:rPr lang="en-US" b="1" dirty="0">
                <a:solidFill>
                  <a:srgbClr val="000000"/>
                </a:solidFill>
                <a:ea typeface="Calibri"/>
                <a:cs typeface="Calibri"/>
              </a:rPr>
              <a:t>[Use Procurement Slides Facilitation Guide doc for facilitation guidance]</a:t>
            </a:r>
          </a:p>
          <a:p>
            <a:endParaRPr lang="en-US" dirty="0">
              <a:solidFill>
                <a:srgbClr val="444444"/>
              </a:solidFill>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34</a:t>
            </a:fld>
            <a:endParaRPr lang="en-US"/>
          </a:p>
        </p:txBody>
      </p:sp>
    </p:spTree>
    <p:extLst>
      <p:ext uri="{BB962C8B-B14F-4D97-AF65-F5344CB8AC3E}">
        <p14:creationId xmlns:p14="http://schemas.microsoft.com/office/powerpoint/2010/main" val="1316607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These are two very brief (that would fit on one slide) examples of some written specifications for both food and equipment.  You would need to add more details to these specifications since they are not comprehensive.  </a:t>
            </a:r>
          </a:p>
          <a:p>
            <a:endParaRPr lang="en-US" dirty="0">
              <a:ea typeface="Calibri"/>
              <a:cs typeface="Calibri"/>
            </a:endParaRPr>
          </a:p>
          <a:p>
            <a:r>
              <a:rPr lang="en-US" b="1" dirty="0">
                <a:ea typeface="Calibri"/>
                <a:cs typeface="Calibri"/>
              </a:rPr>
              <a:t>[Read through slide]</a:t>
            </a:r>
          </a:p>
        </p:txBody>
      </p:sp>
      <p:sp>
        <p:nvSpPr>
          <p:cNvPr id="4" name="Slide Number Placeholder 3"/>
          <p:cNvSpPr>
            <a:spLocks noGrp="1"/>
          </p:cNvSpPr>
          <p:nvPr>
            <p:ph type="sldNum" sz="quarter" idx="5"/>
          </p:nvPr>
        </p:nvSpPr>
        <p:spPr/>
        <p:txBody>
          <a:bodyPr/>
          <a:lstStyle/>
          <a:p>
            <a:fld id="{521D18FE-5C4F-9E42-AB43-5760931E15D4}" type="slidenum">
              <a:rPr lang="en-US" smtClean="0"/>
              <a:t>35</a:t>
            </a:fld>
            <a:endParaRPr lang="en-US"/>
          </a:p>
        </p:txBody>
      </p:sp>
    </p:spTree>
    <p:extLst>
      <p:ext uri="{BB962C8B-B14F-4D97-AF65-F5344CB8AC3E}">
        <p14:creationId xmlns:p14="http://schemas.microsoft.com/office/powerpoint/2010/main" val="3709281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Once you have compared your quotes, you will need to award the quote based on the method you indicated in your quote solicitation.  You will need to notify the vendor that was awarded the quote and notify the vendors that were not awarded the quote.  All vendors can be notified via email or phone.  An email notification provides you with the documentation of the award and non-award, and would be considered a best practice to help maintain documentation surrounding this quote.  </a:t>
            </a:r>
          </a:p>
          <a:p>
            <a:endParaRPr lang="en-US" dirty="0">
              <a:ea typeface="Calibri"/>
              <a:cs typeface="Calibri"/>
            </a:endParaRPr>
          </a:p>
          <a:p>
            <a:r>
              <a:rPr lang="en-US" dirty="0">
                <a:ea typeface="Calibri"/>
                <a:cs typeface="Calibri"/>
              </a:rPr>
              <a:t>Discuss the next steps with the vendor about invoicing, delivery, etc.</a:t>
            </a:r>
          </a:p>
          <a:p>
            <a:endParaRPr lang="en-US" dirty="0">
              <a:ea typeface="Calibri"/>
              <a:cs typeface="Calibri"/>
            </a:endParaRPr>
          </a:p>
          <a:p>
            <a:r>
              <a:rPr lang="en-US" dirty="0">
                <a:ea typeface="Calibri"/>
                <a:cs typeface="Calibri"/>
              </a:rPr>
              <a:t>Save all communication, quotes, small purchasing quote sheet, and all other documents related to the solicitation of this quote together in one file so it's readily available should that information be needed to provide to the NCDPI for technical assistance or an administrative review.  You may also store this information digitally, but it would be best practice to store this information on a </a:t>
            </a:r>
            <a:r>
              <a:rPr lang="en-US" b="1" dirty="0">
                <a:ea typeface="Calibri"/>
                <a:cs typeface="Calibri"/>
              </a:rPr>
              <a:t>shared </a:t>
            </a:r>
            <a:r>
              <a:rPr lang="en-US" dirty="0">
                <a:ea typeface="Calibri"/>
                <a:cs typeface="Calibri"/>
              </a:rPr>
              <a:t>cloud-based storage drive like a shared google drive or shared microsoft </a:t>
            </a:r>
            <a:r>
              <a:rPr lang="en-US" dirty="0" err="1">
                <a:ea typeface="Calibri"/>
                <a:cs typeface="Calibri"/>
              </a:rPr>
              <a:t>onedrive</a:t>
            </a:r>
            <a:r>
              <a:rPr lang="en-US" dirty="0">
                <a:ea typeface="Calibri"/>
                <a:cs typeface="Calibri"/>
              </a:rPr>
              <a:t> and not on an individual's cloud-based storage drive to allow easy access to all within the SFA that may need to reference this information.</a:t>
            </a:r>
          </a:p>
          <a:p>
            <a:endParaRPr lang="en-US" dirty="0">
              <a:ea typeface="Calibri"/>
              <a:cs typeface="Calibri"/>
            </a:endParaRPr>
          </a:p>
          <a:p>
            <a:r>
              <a:rPr lang="en-US" dirty="0">
                <a:ea typeface="Calibri"/>
                <a:cs typeface="Calibri"/>
              </a:rPr>
              <a:t> </a:t>
            </a:r>
          </a:p>
        </p:txBody>
      </p:sp>
      <p:sp>
        <p:nvSpPr>
          <p:cNvPr id="4" name="Slide Number Placeholder 3"/>
          <p:cNvSpPr>
            <a:spLocks noGrp="1"/>
          </p:cNvSpPr>
          <p:nvPr>
            <p:ph type="sldNum" sz="quarter" idx="5"/>
          </p:nvPr>
        </p:nvSpPr>
        <p:spPr/>
        <p:txBody>
          <a:bodyPr/>
          <a:lstStyle/>
          <a:p>
            <a:fld id="{521D18FE-5C4F-9E42-AB43-5760931E15D4}" type="slidenum">
              <a:rPr lang="en-US" smtClean="0"/>
              <a:t>36</a:t>
            </a:fld>
            <a:endParaRPr lang="en-US"/>
          </a:p>
        </p:txBody>
      </p:sp>
    </p:spTree>
    <p:extLst>
      <p:ext uri="{BB962C8B-B14F-4D97-AF65-F5344CB8AC3E}">
        <p14:creationId xmlns:p14="http://schemas.microsoft.com/office/powerpoint/2010/main" val="8991311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After the quote is awarded, the work of the quote is not over.  Now you must monitor the contract the quote created by ensuring you are receiving the correct items as specified in the quote specification.  Is the pricing invoiced the agreed upon pricing?  Is the vendor overall executing what they said they would in the quote?  If not, you may need to refer back to the terms and conditions you wrote about how you can terminate the small purchase quote with the vendor for noncompliance. </a:t>
            </a:r>
          </a:p>
        </p:txBody>
      </p:sp>
      <p:sp>
        <p:nvSpPr>
          <p:cNvPr id="4" name="Slide Number Placeholder 3"/>
          <p:cNvSpPr>
            <a:spLocks noGrp="1"/>
          </p:cNvSpPr>
          <p:nvPr>
            <p:ph type="sldNum" sz="quarter" idx="5"/>
          </p:nvPr>
        </p:nvSpPr>
        <p:spPr/>
        <p:txBody>
          <a:bodyPr/>
          <a:lstStyle/>
          <a:p>
            <a:fld id="{521D18FE-5C4F-9E42-AB43-5760931E15D4}" type="slidenum">
              <a:rPr lang="en-US" smtClean="0"/>
              <a:t>37</a:t>
            </a:fld>
            <a:endParaRPr lang="en-US"/>
          </a:p>
        </p:txBody>
      </p:sp>
    </p:spTree>
    <p:extLst>
      <p:ext uri="{BB962C8B-B14F-4D97-AF65-F5344CB8AC3E}">
        <p14:creationId xmlns:p14="http://schemas.microsoft.com/office/powerpoint/2010/main" val="1669527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Now we’re going to do a short activity to show a few examples of different procurement situations you may encounter in your operations.</a:t>
            </a:r>
          </a:p>
          <a:p>
            <a:endParaRPr lang="en-US" dirty="0">
              <a:ea typeface="Calibri"/>
              <a:cs typeface="Calibri"/>
            </a:endParaRPr>
          </a:p>
          <a:p>
            <a:r>
              <a:rPr lang="en-US" dirty="0">
                <a:ea typeface="Calibri"/>
                <a:cs typeface="Calibri"/>
              </a:rPr>
              <a:t>In small groups or at your tables, review each of these brief situation descriptions and determine the best type of procurement – micro-purchase or small purchase.</a:t>
            </a:r>
          </a:p>
          <a:p>
            <a:endParaRPr lang="en-US" dirty="0">
              <a:ea typeface="Calibri"/>
              <a:cs typeface="Calibri"/>
            </a:endParaRPr>
          </a:p>
          <a:p>
            <a:r>
              <a:rPr lang="en-US" b="1" dirty="0">
                <a:ea typeface="Calibri"/>
                <a:cs typeface="Calibri"/>
              </a:rPr>
              <a:t>[Pause for about 2 minutes for discussion among groups.]</a:t>
            </a:r>
          </a:p>
          <a:p>
            <a:endParaRPr lang="en-US" dirty="0">
              <a:ea typeface="Calibri"/>
              <a:cs typeface="Calibri"/>
            </a:endParaRPr>
          </a:p>
          <a:p>
            <a:r>
              <a:rPr lang="en-US" dirty="0">
                <a:ea typeface="Calibri"/>
                <a:cs typeface="Calibri"/>
              </a:rPr>
              <a:t>Let’s review the answers. </a:t>
            </a:r>
          </a:p>
          <a:p>
            <a:endParaRPr lang="en-US" dirty="0">
              <a:ea typeface="Calibri"/>
              <a:cs typeface="Calibri"/>
            </a:endParaRPr>
          </a:p>
          <a:p>
            <a:r>
              <a:rPr lang="en-US" dirty="0">
                <a:ea typeface="Calibri"/>
                <a:cs typeface="Calibri"/>
              </a:rPr>
              <a:t>[Presenter Note – </a:t>
            </a:r>
            <a:r>
              <a:rPr lang="en-US" b="1" dirty="0">
                <a:ea typeface="Calibri"/>
                <a:cs typeface="Calibri"/>
              </a:rPr>
              <a:t>ANIMATION SLIDE</a:t>
            </a:r>
            <a:r>
              <a:rPr lang="en-US" dirty="0">
                <a:ea typeface="Calibri"/>
                <a:cs typeface="Calibri"/>
              </a:rPr>
              <a:t>. Go over each example. </a:t>
            </a:r>
            <a:r>
              <a:rPr lang="en-US" b="1" dirty="0">
                <a:ea typeface="Calibri"/>
                <a:cs typeface="Calibri"/>
              </a:rPr>
              <a:t>Click once for each answer to appear on the screen</a:t>
            </a:r>
            <a:r>
              <a:rPr lang="en-US" dirty="0">
                <a:ea typeface="Calibri"/>
                <a:cs typeface="Calibri"/>
              </a:rPr>
              <a:t>; they go in order from top to bottom]</a:t>
            </a:r>
          </a:p>
          <a:p>
            <a:endParaRPr lang="en-US" dirty="0">
              <a:ea typeface="Calibri"/>
              <a:cs typeface="Calibri"/>
            </a:endParaRPr>
          </a:p>
          <a:p>
            <a:r>
              <a:rPr lang="en-US" dirty="0">
                <a:ea typeface="Calibri"/>
                <a:cs typeface="Calibri"/>
              </a:rPr>
              <a:t>Now let's dig into some procurement scenarios for you to work through at your tables.</a:t>
            </a:r>
          </a:p>
          <a:p>
            <a:endParaRPr lang="en-US" dirty="0">
              <a:ea typeface="Calibri"/>
              <a:cs typeface="Calibri"/>
            </a:endParaRPr>
          </a:p>
          <a:p>
            <a:r>
              <a:rPr lang="en-US" b="1" dirty="0"/>
              <a:t>[Use Procurement Slides Facilitation Guide doc for facilitation guidance]</a:t>
            </a:r>
            <a:endParaRPr lang="en-US" b="1"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38</a:t>
            </a:fld>
            <a:endParaRPr lang="en-US"/>
          </a:p>
        </p:txBody>
      </p:sp>
    </p:spTree>
    <p:extLst>
      <p:ext uri="{BB962C8B-B14F-4D97-AF65-F5344CB8AC3E}">
        <p14:creationId xmlns:p14="http://schemas.microsoft.com/office/powerpoint/2010/main" val="1463338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While we are not covering formal procurement today, as it is currently interpreted, programs using federal funds may not use the state term contract as their sole procurement method.  Federal procurement methods must be adhered to at all times when using federal funds. </a:t>
            </a:r>
          </a:p>
        </p:txBody>
      </p:sp>
      <p:sp>
        <p:nvSpPr>
          <p:cNvPr id="4" name="Slide Number Placeholder 3"/>
          <p:cNvSpPr>
            <a:spLocks noGrp="1"/>
          </p:cNvSpPr>
          <p:nvPr>
            <p:ph type="sldNum" sz="quarter" idx="5"/>
          </p:nvPr>
        </p:nvSpPr>
        <p:spPr/>
        <p:txBody>
          <a:bodyPr/>
          <a:lstStyle/>
          <a:p>
            <a:fld id="{521D18FE-5C4F-9E42-AB43-5760931E15D4}" type="slidenum">
              <a:rPr lang="en-US" smtClean="0"/>
              <a:t>39</a:t>
            </a:fld>
            <a:endParaRPr lang="en-US"/>
          </a:p>
        </p:txBody>
      </p:sp>
    </p:spTree>
    <p:extLst>
      <p:ext uri="{BB962C8B-B14F-4D97-AF65-F5344CB8AC3E}">
        <p14:creationId xmlns:p14="http://schemas.microsoft.com/office/powerpoint/2010/main" val="4201713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Let’s get to know each other a bit better!</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Instructor/facilitators introduce themselves (name, title, service area if applicable)</a:t>
            </a:r>
          </a:p>
          <a:p>
            <a:endParaRPr lang="en-US" i="1" dirty="0"/>
          </a:p>
          <a:p>
            <a:r>
              <a:rPr lang="en-US" i="0" dirty="0"/>
              <a:t>At your tables, share:</a:t>
            </a:r>
          </a:p>
          <a:p>
            <a:pPr marL="171450" indent="-171450">
              <a:buFont typeface="Arial" panose="020B0604020202020204" pitchFamily="34" charset="0"/>
              <a:buChar char="•"/>
            </a:pPr>
            <a:r>
              <a:rPr lang="en-US" i="0" dirty="0"/>
              <a:t>Your name</a:t>
            </a:r>
          </a:p>
          <a:p>
            <a:pPr marL="171450" indent="-171450">
              <a:buFont typeface="Arial" panose="020B0604020202020204" pitchFamily="34" charset="0"/>
              <a:buChar char="•"/>
            </a:pPr>
            <a:r>
              <a:rPr lang="en-US" i="0" dirty="0"/>
              <a:t>Your school</a:t>
            </a:r>
          </a:p>
          <a:p>
            <a:pPr marL="171450" indent="-171450">
              <a:buFont typeface="Arial" panose="020B0604020202020204" pitchFamily="34" charset="0"/>
              <a:buChar char="•"/>
            </a:pPr>
            <a:r>
              <a:rPr lang="en-US" i="0" dirty="0"/>
              <a:t>Your role</a:t>
            </a:r>
          </a:p>
          <a:p>
            <a:pPr marL="171450" indent="-171450">
              <a:buFont typeface="Arial" panose="020B0604020202020204" pitchFamily="34" charset="0"/>
              <a:buChar char="•"/>
            </a:pPr>
            <a:r>
              <a:rPr lang="en-US" i="0" dirty="0"/>
              <a:t>How long you have been in school nutrition</a:t>
            </a:r>
          </a:p>
          <a:p>
            <a:pPr marL="171450" indent="-171450">
              <a:buFont typeface="Arial" panose="020B0604020202020204" pitchFamily="34" charset="0"/>
              <a:buChar char="•"/>
            </a:pPr>
            <a:r>
              <a:rPr lang="en-US" i="0" dirty="0"/>
              <a:t>Your background (what did you do before school nutrition?)</a:t>
            </a:r>
          </a:p>
          <a:p>
            <a:pPr marL="171450" indent="-171450">
              <a:buFont typeface="Arial" panose="020B0604020202020204" pitchFamily="34" charset="0"/>
              <a:buChar char="•"/>
            </a:pPr>
            <a:r>
              <a:rPr lang="en-US" i="0" dirty="0"/>
              <a:t>And anything else you want to share about yourself</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to Presenter: Have tablemates introduce each other. Give tables </a:t>
            </a:r>
            <a:r>
              <a:rPr lang="en-US" b="1" i="1" dirty="0"/>
              <a:t>5 minutes</a:t>
            </a:r>
            <a:r>
              <a:rPr lang="en-US" i="1" dirty="0"/>
              <a:t> to talk amongst themselves.]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FA3BD43-EE82-8F41-88EC-26ABE181A666}" type="slidenum">
              <a:rPr lang="en-US" smtClean="0"/>
              <a:t>4</a:t>
            </a:fld>
            <a:endParaRPr lang="en-US"/>
          </a:p>
        </p:txBody>
      </p:sp>
    </p:spTree>
    <p:extLst>
      <p:ext uri="{BB962C8B-B14F-4D97-AF65-F5344CB8AC3E}">
        <p14:creationId xmlns:p14="http://schemas.microsoft.com/office/powerpoint/2010/main" val="20602309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first two bullets about history of Act on slide.]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July 2017, Governor Roy Cooper signed legislation that eliminated the certification requirement, with the change taking effect on October 1, 2017.</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actual prohibition against contracting with entities on the Final Divestment List remains in effect but a formal certification that a vendor is not on the list is no longer required. </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Instead of collecting certifications, North Carolina government purchasers must now </a:t>
            </a:r>
            <a:r>
              <a:rPr lang="en-US" sz="1200" i="1" kern="1200" dirty="0">
                <a:solidFill>
                  <a:schemeClr val="tx1"/>
                </a:solidFill>
                <a:effectLst/>
                <a:latin typeface="+mn-lt"/>
                <a:ea typeface="+mn-ea"/>
                <a:cs typeface="+mn-cs"/>
              </a:rPr>
              <a:t>proactively </a:t>
            </a:r>
            <a:r>
              <a:rPr lang="en-US" sz="1200" kern="1200" dirty="0">
                <a:solidFill>
                  <a:schemeClr val="tx1"/>
                </a:solidFill>
                <a:effectLst/>
                <a:latin typeface="+mn-lt"/>
                <a:ea typeface="+mn-ea"/>
                <a:cs typeface="+mn-cs"/>
              </a:rPr>
              <a:t>check the list maintained by the State Treasurer before awarding a contract. This includes school districts and charter schools. The Treasurer's office updates the list annually.</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 of the companies on the State Treasurer’s list are Chinese-owned petroleum companies and there are only a few.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21D18FE-5C4F-9E42-AB43-5760931E15D4}" type="slidenum">
              <a:rPr lang="en-US" smtClean="0"/>
              <a:t>40</a:t>
            </a:fld>
            <a:endParaRPr lang="en-US"/>
          </a:p>
        </p:txBody>
      </p:sp>
    </p:spTree>
    <p:extLst>
      <p:ext uri="{BB962C8B-B14F-4D97-AF65-F5344CB8AC3E}">
        <p14:creationId xmlns:p14="http://schemas.microsoft.com/office/powerpoint/2010/main" val="3562570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D89BF-C43B-CD26-37CF-622353986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53ECF-B8BC-72EC-6E5B-3746E262ED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4AE237-8F58-B244-4112-891B7AB568F0}"/>
              </a:ext>
            </a:extLst>
          </p:cNvPr>
          <p:cNvSpPr>
            <a:spLocks noGrp="1"/>
          </p:cNvSpPr>
          <p:nvPr>
            <p:ph type="body" idx="1"/>
          </p:nvPr>
        </p:nvSpPr>
        <p:spPr/>
        <p:txBody>
          <a:bodyPr/>
          <a:lstStyle/>
          <a:p>
            <a:r>
              <a:rPr lang="en-US" sz="1200" b="1" i="1" kern="1200" dirty="0">
                <a:solidFill>
                  <a:schemeClr val="tx1"/>
                </a:solidFill>
                <a:effectLst/>
                <a:latin typeface="+mn-lt"/>
                <a:ea typeface="+mn-ea"/>
                <a:cs typeface="+mn-cs"/>
              </a:rPr>
              <a:t>The key questions are what are what are your responsibilities in procurement, what documentation do you need to retain and what is the State agency required to do in terms of monitoring and providing technical assistance?</a:t>
            </a:r>
            <a:endParaRPr lang="en-US" sz="1200" b="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School Food Authorities, you will need to check the State Treasurer’s </a:t>
            </a:r>
            <a:r>
              <a:rPr lang="en-US" sz="1200" u="sng" kern="1200" dirty="0">
                <a:solidFill>
                  <a:schemeClr val="tx1"/>
                </a:solidFill>
                <a:effectLst/>
                <a:latin typeface="+mn-lt"/>
                <a:ea typeface="+mn-ea"/>
                <a:cs typeface="+mn-cs"/>
                <a:hlinkClick r:id="rId3"/>
              </a:rPr>
              <a:t>Divestment and Do-Not-Contract Rules | NC Treasurer</a:t>
            </a:r>
            <a:r>
              <a:rPr lang="en-US" sz="1200" kern="1200" dirty="0">
                <a:solidFill>
                  <a:schemeClr val="tx1"/>
                </a:solidFill>
                <a:effectLst/>
                <a:latin typeface="+mn-lt"/>
                <a:ea typeface="+mn-ea"/>
                <a:cs typeface="+mn-cs"/>
              </a:rPr>
              <a:t> before awarding a contract to ensure the vendor is not on the list.  You can access the list through the QR code or link on this slide. Retain a copy of the list of prohibited vendors from the State Treasurer’s website every year as documentation and keep it with your procurement documents and contracts for easy reference.</a:t>
            </a:r>
            <a:endParaRPr lang="en-US" sz="1200" kern="1200" dirty="0">
              <a:solidFill>
                <a:schemeClr val="tx1"/>
              </a:solidFill>
              <a:effectLst/>
              <a:latin typeface="+mn-lt"/>
              <a:ea typeface="Calibri"/>
              <a:cs typeface="Calibri"/>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link between the USDA and our </a:t>
            </a:r>
            <a:r>
              <a:rPr lang="en-US" dirty="0"/>
              <a:t>SFAs</a:t>
            </a:r>
            <a:r>
              <a:rPr lang="en-US" sz="1200" kern="1200" dirty="0">
                <a:solidFill>
                  <a:schemeClr val="tx1"/>
                </a:solidFill>
                <a:effectLst/>
                <a:latin typeface="+mn-lt"/>
                <a:ea typeface="+mn-ea"/>
                <a:cs typeface="+mn-cs"/>
              </a:rPr>
              <a:t>, we, as the State agency must ensure you are managing the nutrition programs according to federal and state requirements, including the Iran Divestment Act.</a:t>
            </a:r>
            <a:endParaRPr lang="en-US" sz="1200" kern="1200" dirty="0">
              <a:solidFill>
                <a:schemeClr val="tx1"/>
              </a:solidFill>
              <a:effectLst/>
              <a:latin typeface="+mn-lt"/>
              <a:ea typeface="Calibri"/>
              <a:cs typeface="Calibri"/>
            </a:endParaRPr>
          </a:p>
          <a:p>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We will ask if you have reviewed the Treasurer’s list before your procurement to ensure no vendors were on the list and ask whether you have retained a copy of the list.</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federal record retention requirements still apply and you will need to retain your documentation for three years plus the current year and longer if the base contract has been renewed for more than three years. </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Are there any questions about your responsibilities in ensuring compliance with the Iran Divestment Act?</a:t>
            </a:r>
            <a:endParaRPr lang="en-US" sz="1200" kern="1200" dirty="0">
              <a:solidFill>
                <a:schemeClr val="tx1"/>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21AA0D42-4CFE-47CA-07DF-064995F93598}"/>
              </a:ext>
            </a:extLst>
          </p:cNvPr>
          <p:cNvSpPr>
            <a:spLocks noGrp="1"/>
          </p:cNvSpPr>
          <p:nvPr>
            <p:ph type="sldNum" sz="quarter" idx="5"/>
          </p:nvPr>
        </p:nvSpPr>
        <p:spPr/>
        <p:txBody>
          <a:bodyPr/>
          <a:lstStyle/>
          <a:p>
            <a:fld id="{521D18FE-5C4F-9E42-AB43-5760931E15D4}" type="slidenum">
              <a:rPr lang="en-US" smtClean="0"/>
              <a:t>41</a:t>
            </a:fld>
            <a:endParaRPr lang="en-US"/>
          </a:p>
        </p:txBody>
      </p:sp>
    </p:spTree>
    <p:extLst>
      <p:ext uri="{BB962C8B-B14F-4D97-AF65-F5344CB8AC3E}">
        <p14:creationId xmlns:p14="http://schemas.microsoft.com/office/powerpoint/2010/main" val="32002888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Remember that when our team conducts an AR in your SFA, we review your procurement plan in detail to make sure you are following the steps outlined in the procurement plan for your SFA.  The information provided throughout this procurement training is meant as a guide to assist you with your procurement, but you must follow the most restrictive procurement requirements, and your local board of education may have requirements that are more restrictive than the federal requirements.</a:t>
            </a:r>
          </a:p>
          <a:p>
            <a:endParaRPr lang="en-US" dirty="0">
              <a:ea typeface="Calibri"/>
              <a:cs typeface="Calibri"/>
            </a:endParaRPr>
          </a:p>
          <a:p>
            <a:r>
              <a:rPr lang="en-US" dirty="0">
                <a:ea typeface="Calibri"/>
                <a:cs typeface="Calibri"/>
              </a:rPr>
              <a:t>We made changes to the Iran Divestment Plan to update the language to the current language.</a:t>
            </a:r>
          </a:p>
          <a:p>
            <a:br>
              <a:rPr lang="en-US" dirty="0">
                <a:ea typeface="Calibri"/>
                <a:cs typeface="+mn-lt"/>
              </a:rPr>
            </a:br>
            <a:r>
              <a:rPr lang="en-US" dirty="0">
                <a:ea typeface="Calibri"/>
                <a:cs typeface="Calibri"/>
              </a:rPr>
              <a:t>We added the option to use </a:t>
            </a:r>
            <a:r>
              <a:rPr lang="en-US" err="1">
                <a:ea typeface="Calibri"/>
                <a:cs typeface="Calibri"/>
              </a:rPr>
              <a:t>eVP</a:t>
            </a:r>
            <a:r>
              <a:rPr lang="en-US" dirty="0">
                <a:ea typeface="Calibri"/>
                <a:cs typeface="Calibri"/>
              </a:rPr>
              <a:t> to advertise your bid solicitations.  You are welcome to continue placing bid </a:t>
            </a:r>
            <a:r>
              <a:rPr lang="en-US">
                <a:ea typeface="Calibri"/>
                <a:cs typeface="Calibri"/>
              </a:rPr>
              <a:t>solicitations</a:t>
            </a:r>
            <a:r>
              <a:rPr lang="en-US" dirty="0">
                <a:ea typeface="Calibri"/>
                <a:cs typeface="Calibri"/>
              </a:rPr>
              <a:t> in the newspaper if you choose.</a:t>
            </a:r>
          </a:p>
          <a:p>
            <a:endParaRPr lang="en-US" dirty="0">
              <a:ea typeface="Calibri"/>
              <a:cs typeface="Calibri"/>
            </a:endParaRPr>
          </a:p>
          <a:p>
            <a:r>
              <a:rPr lang="en-US" dirty="0">
                <a:ea typeface="Calibri"/>
                <a:cs typeface="Calibri"/>
              </a:rPr>
              <a:t>We updated the micro-purchase threshold to $15,000 throughout this document.  </a:t>
            </a:r>
            <a:r>
              <a:rPr lang="en-US" dirty="0"/>
              <a:t>The change in the micro-purchase threshold may require you to change board policy at your SFA to allow for the micro-purchase threshold increase to $15,000, if the micro-purchase threshold in your district is in board policy. You will need to either check with your business office or investigate this board policy yourself to figure out how to approach this new micro-purchase threshold in your procurement plan. </a:t>
            </a:r>
            <a:endParaRPr lang="en-US" dirty="0">
              <a:ea typeface="Calibri"/>
              <a:cs typeface="Calibri"/>
            </a:endParaRPr>
          </a:p>
          <a:p>
            <a:endParaRPr lang="en-US" dirty="0">
              <a:ea typeface="Calibri"/>
              <a:cs typeface="Calibri"/>
            </a:endParaRPr>
          </a:p>
          <a:p>
            <a:r>
              <a:rPr lang="en-US" dirty="0">
                <a:ea typeface="Calibri"/>
                <a:cs typeface="Calibri"/>
              </a:rPr>
              <a:t>We decided to include the new non-discrimination statement despite not receiving any guidance from USDA about the new statement.  </a:t>
            </a:r>
            <a:r>
              <a:rPr lang="en-US">
                <a:ea typeface="Calibri"/>
                <a:cs typeface="Calibri"/>
              </a:rPr>
              <a:t>We </a:t>
            </a:r>
            <a:r>
              <a:rPr lang="en-US" dirty="0">
                <a:ea typeface="Calibri"/>
                <a:cs typeface="Calibri"/>
              </a:rPr>
              <a:t>didn’t want some of you to start the process of updating your procurement plan and then the NDS changes.  We hope we will receive guidance soon to communicate with you about the new non-discrimination statement, but as of right now, only the F/R application materials approved by NCDPI for school year 2025-2026 and this updated procurement plan should have the updated NDS.  The old NDS still applies to all other documents.</a:t>
            </a:r>
          </a:p>
          <a:p>
            <a:endParaRPr lang="en-US" dirty="0">
              <a:ea typeface="Calibri"/>
              <a:cs typeface="Calibri"/>
            </a:endParaRPr>
          </a:p>
          <a:p>
            <a:r>
              <a:rPr lang="en-US" dirty="0">
                <a:ea typeface="Calibri"/>
                <a:cs typeface="Calibri"/>
              </a:rPr>
              <a:t>Lastly, we would like for you to update your procurement plans by the 2026-2027 school year.  This may not give you enough time if you need to change board policy</a:t>
            </a:r>
            <a:r>
              <a:rPr lang="en-US">
                <a:ea typeface="Calibri"/>
                <a:cs typeface="Calibri"/>
              </a:rPr>
              <a:t> to increase the micro-purchase threshold</a:t>
            </a:r>
            <a:r>
              <a:rPr lang="en-US" dirty="0">
                <a:ea typeface="Calibri"/>
                <a:cs typeface="Calibri"/>
              </a:rPr>
              <a:t>.  If you think you will not be able to update your procurement plan by the 2026-2027 school year due to a needed change in board policy, please contact your service area consultant.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42</a:t>
            </a:fld>
            <a:endParaRPr lang="en-US"/>
          </a:p>
        </p:txBody>
      </p:sp>
    </p:spTree>
    <p:extLst>
      <p:ext uri="{BB962C8B-B14F-4D97-AF65-F5344CB8AC3E}">
        <p14:creationId xmlns:p14="http://schemas.microsoft.com/office/powerpoint/2010/main" val="40182352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Customize and Complete All Fill-In Fields</a:t>
            </a:r>
            <a:endParaRPr lang="en-US" dirty="0"/>
          </a:p>
          <a:p>
            <a:pPr marL="285750" indent="-285750">
              <a:buFont typeface="Arial"/>
              <a:buChar char="•"/>
            </a:pPr>
            <a:r>
              <a:rPr lang="en-US" dirty="0"/>
              <a:t>Replace all placeholders (e.g., “Title of Person,” “Name of SFA,” “record SAT here”) before board approval.</a:t>
            </a:r>
            <a:endParaRPr lang="en-US" dirty="0">
              <a:ea typeface="Calibri"/>
              <a:cs typeface="Calibri"/>
            </a:endParaRPr>
          </a:p>
          <a:p>
            <a:pPr marL="285750" indent="-285750">
              <a:buFont typeface="Arial"/>
              <a:buChar char="•"/>
            </a:pPr>
            <a:r>
              <a:rPr lang="en-US" dirty="0"/>
              <a:t>Include completed attachments (A, B, C) — these are critical for review and audit readiness.</a:t>
            </a:r>
            <a:endParaRPr lang="en-US" dirty="0">
              <a:ea typeface="Calibri"/>
              <a:cs typeface="Calibri"/>
            </a:endParaRPr>
          </a:p>
          <a:p>
            <a:r>
              <a:rPr lang="en-US" b="1" dirty="0"/>
              <a:t>Keep Roles and Responsibilities Clear</a:t>
            </a:r>
            <a:endParaRPr lang="en-US" dirty="0"/>
          </a:p>
          <a:p>
            <a:pPr marL="285750" indent="-285750">
              <a:buFont typeface="Arial"/>
              <a:buChar char="•"/>
            </a:pPr>
            <a:r>
              <a:rPr lang="en-US" dirty="0"/>
              <a:t>Assign </a:t>
            </a:r>
            <a:r>
              <a:rPr lang="en-US" i="1" dirty="0"/>
              <a:t>specific staff titles</a:t>
            </a:r>
            <a:r>
              <a:rPr lang="en-US" dirty="0"/>
              <a:t> to every function (advertising, documentation, oversight, etc.).</a:t>
            </a:r>
            <a:endParaRPr lang="en-US" dirty="0">
              <a:ea typeface="Calibri"/>
              <a:cs typeface="Calibri"/>
            </a:endParaRPr>
          </a:p>
          <a:p>
            <a:pPr marL="285750" indent="-285750">
              <a:buFont typeface="Arial"/>
              <a:buChar char="•"/>
            </a:pPr>
            <a:r>
              <a:rPr lang="en-US" dirty="0"/>
              <a:t>Best Practice--Designate at least one backup person for each major procurement role.</a:t>
            </a:r>
            <a:endParaRPr lang="en-US" dirty="0">
              <a:ea typeface="Calibri"/>
              <a:cs typeface="Calibri"/>
            </a:endParaRPr>
          </a:p>
          <a:p>
            <a:pPr marL="285750" indent="-285750">
              <a:buFont typeface="Arial"/>
              <a:buChar char="•"/>
            </a:pPr>
            <a:r>
              <a:rPr lang="en-US" dirty="0"/>
              <a:t>Review job descriptions to ensure procurement duties align with written responsibilities.</a:t>
            </a:r>
            <a:endParaRPr lang="en-US" dirty="0">
              <a:ea typeface="Calibri"/>
              <a:cs typeface="Calibri"/>
            </a:endParaRPr>
          </a:p>
          <a:p>
            <a:r>
              <a:rPr lang="en-US" b="1" dirty="0"/>
              <a:t>Align Thresholds and Methods</a:t>
            </a:r>
            <a:endParaRPr lang="en-US" dirty="0"/>
          </a:p>
          <a:p>
            <a:pPr marL="285750" indent="-285750">
              <a:buFont typeface="Arial"/>
              <a:buChar char="•"/>
            </a:pPr>
            <a:r>
              <a:rPr lang="en-US" dirty="0"/>
              <a:t>Clearly state your </a:t>
            </a:r>
            <a:r>
              <a:rPr lang="en-US" b="1" dirty="0"/>
              <a:t>simplified acquisition threshold (SAT)</a:t>
            </a:r>
            <a:r>
              <a:rPr lang="en-US" dirty="0"/>
              <a:t> and </a:t>
            </a:r>
            <a:r>
              <a:rPr lang="en-US" b="1" dirty="0"/>
              <a:t>micro-purchase limit</a:t>
            </a:r>
            <a:r>
              <a:rPr lang="en-US" dirty="0"/>
              <a:t> in dollar amounts.</a:t>
            </a:r>
            <a:endParaRPr lang="en-US" dirty="0">
              <a:ea typeface="Calibri"/>
              <a:cs typeface="Calibri"/>
            </a:endParaRPr>
          </a:p>
          <a:p>
            <a:pPr marL="285750" indent="-285750">
              <a:buFont typeface="Arial"/>
              <a:buChar char="•"/>
            </a:pPr>
            <a:r>
              <a:rPr lang="en-US" dirty="0"/>
              <a:t>Cross-check these against the </a:t>
            </a:r>
            <a:r>
              <a:rPr lang="en-US" b="1" dirty="0"/>
              <a:t>current Local, State and Federal thresholds</a:t>
            </a:r>
            <a:r>
              <a:rPr lang="en-US" dirty="0"/>
              <a:t> (N.C. $90,000 / Federal $250,000 / Micro $15,000 (new as of Oct 1 , 2025).</a:t>
            </a:r>
            <a:endParaRPr lang="en-US" dirty="0">
              <a:ea typeface="Calibri"/>
              <a:cs typeface="Calibri"/>
            </a:endParaRPr>
          </a:p>
          <a:p>
            <a:pPr marL="285750" indent="-285750">
              <a:buFont typeface="Arial"/>
              <a:buChar char="•"/>
            </a:pPr>
            <a:r>
              <a:rPr lang="en-US" dirty="0"/>
              <a:t>Document rationale for any board-approved lower thresholds.</a:t>
            </a:r>
            <a:endParaRPr lang="en-US" dirty="0">
              <a:ea typeface="Calibri"/>
              <a:cs typeface="Calibri"/>
            </a:endParaRPr>
          </a:p>
          <a:p>
            <a:r>
              <a:rPr lang="en-US" b="1" dirty="0"/>
              <a:t>Strengthen Documentation Practices</a:t>
            </a:r>
            <a:endParaRPr lang="en-US" dirty="0"/>
          </a:p>
          <a:p>
            <a:pPr marL="285750" indent="-285750">
              <a:buFont typeface="Arial"/>
              <a:buChar char="•"/>
            </a:pPr>
            <a:r>
              <a:rPr lang="en-US" dirty="0"/>
              <a:t>Maintain a central procurement file containing:</a:t>
            </a:r>
            <a:endParaRPr lang="en-US" dirty="0">
              <a:ea typeface="Calibri"/>
              <a:cs typeface="Calibri"/>
            </a:endParaRPr>
          </a:p>
          <a:p>
            <a:pPr marL="285750" lvl="1" indent="-285750">
              <a:buFont typeface="Arial"/>
              <a:buChar char="•"/>
            </a:pPr>
            <a:r>
              <a:rPr lang="en-US" dirty="0"/>
              <a:t>The </a:t>
            </a:r>
            <a:r>
              <a:rPr lang="en-US" b="1" dirty="0"/>
              <a:t>Procurement Checklist</a:t>
            </a:r>
            <a:r>
              <a:rPr lang="en-US" dirty="0"/>
              <a:t> (Attachment C) is a great way to ensure that the procurement process is complete.</a:t>
            </a:r>
            <a:endParaRPr lang="en-US" dirty="0">
              <a:ea typeface="Calibri"/>
              <a:cs typeface="Calibri"/>
            </a:endParaRPr>
          </a:p>
          <a:p>
            <a:pPr marL="285750" lvl="1" indent="-285750">
              <a:buFont typeface="Arial"/>
              <a:buChar char="•"/>
            </a:pPr>
            <a:r>
              <a:rPr lang="en-US" dirty="0"/>
              <a:t>Bid tabulations, evaluation rubrics, cost analyses</a:t>
            </a:r>
            <a:endParaRPr lang="en-US" dirty="0">
              <a:ea typeface="Calibri"/>
              <a:cs typeface="Calibri"/>
            </a:endParaRPr>
          </a:p>
          <a:p>
            <a:pPr marL="285750" lvl="1" indent="-285750">
              <a:buFont typeface="Arial"/>
              <a:buChar char="•"/>
            </a:pPr>
            <a:r>
              <a:rPr lang="en-US" dirty="0"/>
              <a:t>Award/non-award letters, advertisements, and board minutes</a:t>
            </a:r>
            <a:endParaRPr lang="en-US" dirty="0">
              <a:ea typeface="Calibri"/>
              <a:cs typeface="Calibri"/>
            </a:endParaRPr>
          </a:p>
          <a:p>
            <a:pPr marL="285750" indent="-285750">
              <a:buFont typeface="Arial"/>
              <a:buChar char="•"/>
            </a:pPr>
            <a:r>
              <a:rPr lang="en-US" dirty="0"/>
              <a:t>Best Practice---Keep files organized by </a:t>
            </a:r>
            <a:r>
              <a:rPr lang="en-US" b="1" dirty="0"/>
              <a:t>fiscal year and procurement type</a:t>
            </a:r>
            <a:r>
              <a:rPr lang="en-US" dirty="0"/>
              <a:t> for easy access during reviews.</a:t>
            </a:r>
            <a:endParaRPr lang="en-US" dirty="0">
              <a:ea typeface="Calibri"/>
              <a:cs typeface="Calibri"/>
            </a:endParaRPr>
          </a:p>
          <a:p>
            <a:r>
              <a:rPr lang="en-US" b="1" dirty="0"/>
              <a:t>Emphasize Ethics and Conflict-of-Interest Controls</a:t>
            </a:r>
            <a:endParaRPr lang="en-US" dirty="0">
              <a:solidFill>
                <a:srgbClr val="444444"/>
              </a:solidFill>
            </a:endParaRPr>
          </a:p>
          <a:p>
            <a:pPr marL="285750" indent="-285750">
              <a:buFont typeface="Arial,Sans-Serif"/>
              <a:buChar char="•"/>
            </a:pPr>
            <a:r>
              <a:rPr lang="en-US" dirty="0"/>
              <a:t>Ensure Attachment A (Code of Ethics) is complete and board-approved.</a:t>
            </a:r>
            <a:endParaRPr lang="en-US" dirty="0">
              <a:solidFill>
                <a:srgbClr val="444444"/>
              </a:solidFill>
            </a:endParaRPr>
          </a:p>
          <a:p>
            <a:pPr marL="285750" indent="-285750">
              <a:buFont typeface="Arial,Sans-Serif"/>
              <a:buChar char="•"/>
            </a:pPr>
            <a:r>
              <a:rPr lang="en-US" dirty="0"/>
              <a:t>Annual staff acknowledgment of the ethics policy.</a:t>
            </a:r>
            <a:endParaRPr lang="en-US" dirty="0">
              <a:solidFill>
                <a:srgbClr val="444444"/>
              </a:solidFill>
            </a:endParaRPr>
          </a:p>
          <a:p>
            <a:pPr marL="285750" indent="-285750">
              <a:buFont typeface="Arial,Sans-Serif"/>
              <a:buChar char="•"/>
            </a:pPr>
            <a:r>
              <a:rPr lang="en-US" dirty="0"/>
              <a:t>Suggestion----Add an internal monitoring step to verify compliance with gift/gratuity limits</a:t>
            </a:r>
            <a:endParaRPr lang="en-US" dirty="0">
              <a:solidFill>
                <a:srgbClr val="444444"/>
              </a:solidFill>
            </a:endParaRPr>
          </a:p>
          <a:p>
            <a:r>
              <a:rPr lang="en-US" b="1" dirty="0"/>
              <a:t>Review and Update Annually</a:t>
            </a:r>
            <a:endParaRPr lang="en-US" dirty="0">
              <a:solidFill>
                <a:srgbClr val="444444"/>
              </a:solidFill>
            </a:endParaRPr>
          </a:p>
          <a:p>
            <a:pPr marL="285750" indent="-285750">
              <a:buFont typeface="Arial,Sans-Serif"/>
              <a:buChar char="•"/>
            </a:pPr>
            <a:r>
              <a:rPr lang="en-US" dirty="0"/>
              <a:t>Conduct an </a:t>
            </a:r>
            <a:r>
              <a:rPr lang="en-US" b="1" dirty="0"/>
              <a:t>annual procurement plan review</a:t>
            </a:r>
            <a:r>
              <a:rPr lang="en-US" dirty="0"/>
              <a:t>—the template already calls for this but make it part of your year-end checklist.</a:t>
            </a:r>
            <a:endParaRPr lang="en-US" dirty="0">
              <a:solidFill>
                <a:srgbClr val="444444"/>
              </a:solidFill>
            </a:endParaRPr>
          </a:p>
          <a:p>
            <a:r>
              <a:rPr lang="en-US" b="1" dirty="0"/>
              <a:t>Train, Communicate, and Reinforce</a:t>
            </a:r>
            <a:endParaRPr lang="en-US" dirty="0">
              <a:solidFill>
                <a:srgbClr val="444444"/>
              </a:solidFill>
            </a:endParaRPr>
          </a:p>
          <a:p>
            <a:pPr marL="285750" indent="-285750">
              <a:buFont typeface="Arial,Sans-Serif"/>
              <a:buChar char="•"/>
            </a:pPr>
            <a:r>
              <a:rPr lang="en-US" dirty="0"/>
              <a:t>Provide </a:t>
            </a:r>
            <a:r>
              <a:rPr lang="en-US" b="1" dirty="0"/>
              <a:t>annual procurement training</a:t>
            </a:r>
            <a:r>
              <a:rPr lang="en-US" dirty="0"/>
              <a:t> for school nutrition and finance staff (Requirement of USDA-Published August 23, 2023)</a:t>
            </a:r>
            <a:endParaRPr lang="en-US" dirty="0">
              <a:solidFill>
                <a:srgbClr val="444444"/>
              </a:solidFill>
            </a:endParaRPr>
          </a:p>
          <a:p>
            <a:pPr marL="285750" indent="-285750">
              <a:buFont typeface="Arial,Sans-Serif"/>
              <a:buChar char="•"/>
            </a:pPr>
            <a:r>
              <a:rPr lang="en-US" dirty="0"/>
              <a:t>Use real-world examples of allowable/unallowable practices during training.</a:t>
            </a:r>
            <a:endParaRPr lang="en-US" dirty="0">
              <a:solidFill>
                <a:srgbClr val="444444"/>
              </a:solidFill>
            </a:endParaRPr>
          </a:p>
          <a:p>
            <a:endParaRPr lang="en-US" dirty="0">
              <a:solidFill>
                <a:srgbClr val="444444"/>
              </a:solidFill>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43</a:t>
            </a:fld>
            <a:endParaRPr lang="en-US"/>
          </a:p>
        </p:txBody>
      </p:sp>
    </p:spTree>
    <p:extLst>
      <p:ext uri="{BB962C8B-B14F-4D97-AF65-F5344CB8AC3E}">
        <p14:creationId xmlns:p14="http://schemas.microsoft.com/office/powerpoint/2010/main" val="14033399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DB95B-DE75-E791-8615-FB3578378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55C61-87E2-8235-F114-E88A212398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CC4A15-1636-02C9-5CF3-1305C15C7822}"/>
              </a:ext>
            </a:extLst>
          </p:cNvPr>
          <p:cNvSpPr>
            <a:spLocks noGrp="1"/>
          </p:cNvSpPr>
          <p:nvPr>
            <p:ph type="body" idx="1"/>
          </p:nvPr>
        </p:nvSpPr>
        <p:spPr/>
        <p:txBody>
          <a:bodyPr/>
          <a:lstStyle/>
          <a:p>
            <a:r>
              <a:rPr lang="en-US" dirty="0"/>
              <a:t>Now we’re going to do a discussion activity about </a:t>
            </a:r>
            <a:r>
              <a:rPr lang="en-US" sz="1200" b="0" i="0" kern="1200" dirty="0">
                <a:solidFill>
                  <a:schemeClr val="tx1"/>
                </a:solidFill>
                <a:effectLst/>
                <a:latin typeface="+mn-lt"/>
                <a:ea typeface="+mn-ea"/>
                <a:cs typeface="+mn-cs"/>
              </a:rPr>
              <a:t>your vendor and supply chain challenges and successes.</a:t>
            </a:r>
            <a:endParaRPr lang="en-US" dirty="0"/>
          </a:p>
        </p:txBody>
      </p:sp>
      <p:sp>
        <p:nvSpPr>
          <p:cNvPr id="4" name="Slide Number Placeholder 3">
            <a:extLst>
              <a:ext uri="{FF2B5EF4-FFF2-40B4-BE49-F238E27FC236}">
                <a16:creationId xmlns:a16="http://schemas.microsoft.com/office/drawing/2014/main" id="{D2F6662E-3977-5365-519A-D6E8EBEAFBFC}"/>
              </a:ext>
            </a:extLst>
          </p:cNvPr>
          <p:cNvSpPr>
            <a:spLocks noGrp="1"/>
          </p:cNvSpPr>
          <p:nvPr>
            <p:ph type="sldNum" sz="quarter" idx="5"/>
          </p:nvPr>
        </p:nvSpPr>
        <p:spPr/>
        <p:txBody>
          <a:bodyPr/>
          <a:lstStyle/>
          <a:p>
            <a:fld id="{521D18FE-5C4F-9E42-AB43-5760931E15D4}" type="slidenum">
              <a:rPr lang="en-US" smtClean="0"/>
              <a:t>44</a:t>
            </a:fld>
            <a:endParaRPr lang="en-US"/>
          </a:p>
        </p:txBody>
      </p:sp>
    </p:spTree>
    <p:extLst>
      <p:ext uri="{BB962C8B-B14F-4D97-AF65-F5344CB8AC3E}">
        <p14:creationId xmlns:p14="http://schemas.microsoft.com/office/powerpoint/2010/main" val="24812726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6E83E-9935-1A29-7E55-0C5432A38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78D12-52CB-2569-4096-93310AB16E1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5A2BFA2-958F-D2CE-C50A-0B3B8A5CC8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Vendor and supplier relationships are critical to ensuring reliable food delivery, quality products, and cost-effective purchasing. Today, we’ll explore what’s working and what’s not in your districts.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a:defRPr/>
            </a:pPr>
            <a:r>
              <a:rPr lang="en-US" i="1" dirty="0"/>
              <a:t>[Note to presenter: Use </a:t>
            </a:r>
            <a:r>
              <a:rPr lang="en-US" b="1" i="1" dirty="0"/>
              <a:t>Procurement Slides Facilitation Guide </a:t>
            </a:r>
            <a:r>
              <a:rPr lang="en-US" i="1" dirty="0"/>
              <a:t>and follow instructions for this activity.]</a:t>
            </a:r>
            <a:endParaRPr lang="en-US" i="1" dirty="0">
              <a:ea typeface="Calibri"/>
              <a:cs typeface="Calibri"/>
            </a:endParaRPr>
          </a:p>
          <a:p>
            <a:pPr marL="0" indent="0">
              <a:buFont typeface="Arial" panose="020B0604020202020204" pitchFamily="34" charset="0"/>
              <a:buNone/>
            </a:pPr>
            <a:endParaRPr lang="en-US" i="0" dirty="0">
              <a:latin typeface="Times New Roman" panose="02020603050405020304" pitchFamily="18" charset="0"/>
              <a:ea typeface="Calibri" panose="020F0502020204030204" pitchFamily="34" charset="0"/>
            </a:endParaRPr>
          </a:p>
          <a:p>
            <a:pPr marL="0" indent="0">
              <a:buFont typeface="Arial" panose="020B0604020202020204" pitchFamily="34" charset="0"/>
              <a:buNone/>
            </a:pPr>
            <a:endParaRPr lang="en-US" i="0" dirty="0">
              <a:latin typeface="Times New Roman" panose="02020603050405020304" pitchFamily="18" charset="0"/>
              <a:ea typeface="Calibri" panose="020F0502020204030204" pitchFamily="34" charset="0"/>
            </a:endParaRPr>
          </a:p>
        </p:txBody>
      </p:sp>
      <p:sp>
        <p:nvSpPr>
          <p:cNvPr id="4" name="Slide Number Placeholder 3">
            <a:extLst>
              <a:ext uri="{FF2B5EF4-FFF2-40B4-BE49-F238E27FC236}">
                <a16:creationId xmlns:a16="http://schemas.microsoft.com/office/drawing/2014/main" id="{DD78795D-EDFE-2078-31CC-9AA08336E259}"/>
              </a:ext>
            </a:extLst>
          </p:cNvPr>
          <p:cNvSpPr>
            <a:spLocks noGrp="1"/>
          </p:cNvSpPr>
          <p:nvPr>
            <p:ph type="sldNum" sz="quarter" idx="5"/>
          </p:nvPr>
        </p:nvSpPr>
        <p:spPr/>
        <p:txBody>
          <a:bodyPr/>
          <a:lstStyle/>
          <a:p>
            <a:fld id="{D18FC053-8542-4A20-B949-ACC9B6759898}" type="slidenum">
              <a:rPr lang="en-US" smtClean="0"/>
              <a:t>45</a:t>
            </a:fld>
            <a:endParaRPr lang="en-US"/>
          </a:p>
        </p:txBody>
      </p:sp>
    </p:spTree>
    <p:extLst>
      <p:ext uri="{BB962C8B-B14F-4D97-AF65-F5344CB8AC3E}">
        <p14:creationId xmlns:p14="http://schemas.microsoft.com/office/powerpoint/2010/main" val="7276925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EE01D-898B-EE53-16B3-A24D31FB2C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B33E05-61BF-F8D6-8F32-4AE0BF7F2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BB57DB-429D-F6DF-2DBC-C2AB3196B54C}"/>
              </a:ext>
            </a:extLst>
          </p:cNvPr>
          <p:cNvSpPr>
            <a:spLocks noGrp="1"/>
          </p:cNvSpPr>
          <p:nvPr>
            <p:ph type="body" idx="1"/>
          </p:nvPr>
        </p:nvSpPr>
        <p:spPr/>
        <p:txBody>
          <a:bodyPr/>
          <a:lstStyle/>
          <a:p>
            <a:r>
              <a:rPr lang="en-US"/>
              <a:t>Now it’s time for lunch!</a:t>
            </a:r>
          </a:p>
          <a:p>
            <a:endParaRPr lang="en-US"/>
          </a:p>
          <a:p>
            <a:r>
              <a:rPr lang="en-US"/>
              <a:t>Also use this as an opportunity to network with other SFAs, especially ones that may be new to you!</a:t>
            </a:r>
          </a:p>
        </p:txBody>
      </p:sp>
      <p:sp>
        <p:nvSpPr>
          <p:cNvPr id="4" name="Slide Number Placeholder 3">
            <a:extLst>
              <a:ext uri="{FF2B5EF4-FFF2-40B4-BE49-F238E27FC236}">
                <a16:creationId xmlns:a16="http://schemas.microsoft.com/office/drawing/2014/main" id="{5E327AE0-F239-C733-9BF1-27EE47D574E4}"/>
              </a:ext>
            </a:extLst>
          </p:cNvPr>
          <p:cNvSpPr>
            <a:spLocks noGrp="1"/>
          </p:cNvSpPr>
          <p:nvPr>
            <p:ph type="sldNum" sz="quarter" idx="5"/>
          </p:nvPr>
        </p:nvSpPr>
        <p:spPr/>
        <p:txBody>
          <a:bodyPr/>
          <a:lstStyle/>
          <a:p>
            <a:fld id="{521D18FE-5C4F-9E42-AB43-5760931E15D4}" type="slidenum">
              <a:rPr lang="en-US" smtClean="0"/>
              <a:t>46</a:t>
            </a:fld>
            <a:endParaRPr lang="en-US"/>
          </a:p>
        </p:txBody>
      </p:sp>
    </p:spTree>
    <p:extLst>
      <p:ext uri="{BB962C8B-B14F-4D97-AF65-F5344CB8AC3E}">
        <p14:creationId xmlns:p14="http://schemas.microsoft.com/office/powerpoint/2010/main" val="32832408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review some recent policy memos, share some reminders about new rules that have taken effect, and those that are coming up in the next year or two.</a:t>
            </a:r>
          </a:p>
        </p:txBody>
      </p:sp>
      <p:sp>
        <p:nvSpPr>
          <p:cNvPr id="4" name="Slide Number Placeholder 3"/>
          <p:cNvSpPr>
            <a:spLocks noGrp="1"/>
          </p:cNvSpPr>
          <p:nvPr>
            <p:ph type="sldNum" sz="quarter" idx="5"/>
          </p:nvPr>
        </p:nvSpPr>
        <p:spPr/>
        <p:txBody>
          <a:bodyPr/>
          <a:lstStyle/>
          <a:p>
            <a:fld id="{521D18FE-5C4F-9E42-AB43-5760931E15D4}" type="slidenum">
              <a:rPr lang="en-US" smtClean="0"/>
              <a:t>47</a:t>
            </a:fld>
            <a:endParaRPr lang="en-US"/>
          </a:p>
        </p:txBody>
      </p:sp>
    </p:spTree>
    <p:extLst>
      <p:ext uri="{BB962C8B-B14F-4D97-AF65-F5344CB8AC3E}">
        <p14:creationId xmlns:p14="http://schemas.microsoft.com/office/powerpoint/2010/main" val="11849394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USDA Policy Memo SP 17-2025 provides guidance on reimbursement for off-site meal consumption. This is important for any of you interested or currently providing meals to students that may be consumed off-site.</a:t>
            </a:r>
          </a:p>
          <a:p>
            <a:endParaRPr lang="en-US" dirty="0"/>
          </a:p>
          <a:p>
            <a:r>
              <a:rPr lang="en-US" dirty="0"/>
              <a:t>According to this policy memo, children who attend an NSLP/SBP participating school but leave for part of the day to participate in school functions or extracurricular activities </a:t>
            </a:r>
            <a:r>
              <a:rPr lang="en-US" b="1" dirty="0"/>
              <a:t>may</a:t>
            </a:r>
            <a:r>
              <a:rPr lang="en-US" dirty="0"/>
              <a:t> be provided meals to be consumed off site. This could include, but is not limited to, off-site functions such as </a:t>
            </a:r>
            <a:r>
              <a:rPr lang="en-US" b="1" dirty="0"/>
              <a:t>field trips, dual credit classes at a local college, work study, extracurricular activities, or release time religious education programs</a:t>
            </a:r>
            <a:r>
              <a:rPr lang="en-US" dirty="0"/>
              <a:t>. </a:t>
            </a:r>
          </a:p>
          <a:p>
            <a:endParaRPr lang="en-US" dirty="0"/>
          </a:p>
          <a:p>
            <a:r>
              <a:rPr lang="en-US" dirty="0"/>
              <a:t>SFAs may only provide meals if the </a:t>
            </a:r>
            <a:r>
              <a:rPr lang="en-US" b="1" dirty="0"/>
              <a:t>off-site function occurs during typical meal times </a:t>
            </a:r>
            <a:r>
              <a:rPr lang="en-US" dirty="0"/>
              <a:t>in accordance with 7 CFR 210.10(l)(1) and 7 CFR 220.8(l)(1).</a:t>
            </a:r>
          </a:p>
          <a:p>
            <a:endParaRPr lang="en-US" dirty="0"/>
          </a:p>
          <a:p>
            <a:r>
              <a:rPr lang="en-US" dirty="0"/>
              <a:t>For example, a SFA may </a:t>
            </a:r>
            <a:r>
              <a:rPr lang="en-US" b="1" dirty="0"/>
              <a:t>not</a:t>
            </a:r>
            <a:r>
              <a:rPr lang="en-US" dirty="0"/>
              <a:t> provide meals to students who are off site at the end of the school day if that falls outside of the typical lunch period. Additionally, SFAs may </a:t>
            </a:r>
            <a:r>
              <a:rPr lang="en-US" b="1" dirty="0"/>
              <a:t>not</a:t>
            </a:r>
            <a:r>
              <a:rPr lang="en-US" dirty="0"/>
              <a:t> provide meals to all students to be taken off site due </a:t>
            </a:r>
            <a:r>
              <a:rPr lang="en-US" b="1" dirty="0"/>
              <a:t>to early dismissal since there will be no meal service that day</a:t>
            </a:r>
            <a:r>
              <a:rPr lang="en-US" dirty="0"/>
              <a:t>. Instead, this clarification applies only to individual students or groups of students who would </a:t>
            </a:r>
            <a:r>
              <a:rPr lang="en-US" b="1" dirty="0"/>
              <a:t>normally be on site for the regularly scheduled meal service but are participating in an off-site school function or extracurricular activity and will return back to school</a:t>
            </a:r>
            <a:r>
              <a:rPr lang="en-US" dirty="0"/>
              <a:t>. </a:t>
            </a:r>
          </a:p>
          <a:p>
            <a:endParaRPr lang="en-US" dirty="0"/>
          </a:p>
          <a:p>
            <a:r>
              <a:rPr lang="en-US" dirty="0"/>
              <a:t>If children attend a work-study program at a </a:t>
            </a:r>
            <a:r>
              <a:rPr lang="en-US" b="1" dirty="0"/>
              <a:t>non-participating or ineligible school or site</a:t>
            </a:r>
            <a:r>
              <a:rPr lang="en-US" dirty="0"/>
              <a:t>, meals provided by the work-study program to the children are not eligible for Federal reimbursement. However, as explained above, these students may be provided with reimbursable meals from their home-base school to take with them to the work-study program. In the event that children attend another NSLP/SBP participating school for work-study, either the home-base or work-study school may serve the children and claim the meals, but the schools should coordinate to </a:t>
            </a:r>
            <a:r>
              <a:rPr lang="en-US" b="1" dirty="0"/>
              <a:t>ensure that the student receives only one breakfast and one lunch per day</a:t>
            </a:r>
            <a:r>
              <a:rPr lang="en-US" dirty="0"/>
              <a:t>. For example, if the student’s home-base school provides the student lunch to take to the work-study site, the student should not receive another lunch at the work-study site.</a:t>
            </a:r>
          </a:p>
        </p:txBody>
      </p:sp>
      <p:sp>
        <p:nvSpPr>
          <p:cNvPr id="4" name="Slide Number Placeholder 3"/>
          <p:cNvSpPr>
            <a:spLocks noGrp="1"/>
          </p:cNvSpPr>
          <p:nvPr>
            <p:ph type="sldNum" sz="quarter" idx="5"/>
          </p:nvPr>
        </p:nvSpPr>
        <p:spPr/>
        <p:txBody>
          <a:bodyPr/>
          <a:lstStyle/>
          <a:p>
            <a:fld id="{521D18FE-5C4F-9E42-AB43-5760931E15D4}" type="slidenum">
              <a:rPr lang="en-US" smtClean="0"/>
              <a:t>48</a:t>
            </a:fld>
            <a:endParaRPr lang="en-US"/>
          </a:p>
        </p:txBody>
      </p:sp>
    </p:spTree>
    <p:extLst>
      <p:ext uri="{BB962C8B-B14F-4D97-AF65-F5344CB8AC3E}">
        <p14:creationId xmlns:p14="http://schemas.microsoft.com/office/powerpoint/2010/main" val="16401096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F350E-5755-AA4F-EA89-344947CA7D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5FE18-E433-5AB5-C0F6-FFABFBFE6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5C9275-97B3-1CD6-5764-7EC371204E27}"/>
              </a:ext>
            </a:extLst>
          </p:cNvPr>
          <p:cNvSpPr>
            <a:spLocks noGrp="1"/>
          </p:cNvSpPr>
          <p:nvPr>
            <p:ph type="body" idx="1"/>
          </p:nvPr>
        </p:nvSpPr>
        <p:spPr/>
        <p:txBody>
          <a:bodyPr/>
          <a:lstStyle/>
          <a:p>
            <a:r>
              <a:rPr lang="en-US" dirty="0"/>
              <a:t>Schools have the option to provide meals for children who will be off site during the breakfast or lunch period, since SFAs are only required to make meals available to students who are present during the meal service period.</a:t>
            </a:r>
          </a:p>
          <a:p>
            <a:endParaRPr lang="en-US" b="1" dirty="0"/>
          </a:p>
          <a:p>
            <a:r>
              <a:rPr lang="en-US" dirty="0"/>
              <a:t>Meals taken off site must meet the meal pattern requirements and should be subject to especially stringent sanitary and precautionary measures to avoid contamination and spoilage.</a:t>
            </a:r>
          </a:p>
          <a:p>
            <a:endParaRPr lang="en-US" b="1" dirty="0"/>
          </a:p>
          <a:p>
            <a:r>
              <a:rPr lang="en-US" dirty="0"/>
              <a:t>Students applying for free or reduced price meals should do so through their home-base school since that school would be more familiar with their individual circumstances. If the work-study school is serving and claiming the meals, it should obtain, for its records, a copy of the eligibility determination (i.e., free and reduced price meal application or direct certification documentation) for students. In all cases, care must be taken to ensure that accurate detailed records are maintained, including meal counts for free, reduced price, and paid categories. </a:t>
            </a:r>
          </a:p>
          <a:p>
            <a:endParaRPr lang="en-US" b="1" dirty="0"/>
          </a:p>
          <a:p>
            <a:r>
              <a:rPr lang="en-US" b="0" dirty="0"/>
              <a:t>Next, we’ll review another recent USDA Policy Memo.</a:t>
            </a:r>
          </a:p>
        </p:txBody>
      </p:sp>
      <p:sp>
        <p:nvSpPr>
          <p:cNvPr id="4" name="Slide Number Placeholder 3">
            <a:extLst>
              <a:ext uri="{FF2B5EF4-FFF2-40B4-BE49-F238E27FC236}">
                <a16:creationId xmlns:a16="http://schemas.microsoft.com/office/drawing/2014/main" id="{32C8E11B-F66C-7802-C1E2-8EB89D745FAE}"/>
              </a:ext>
            </a:extLst>
          </p:cNvPr>
          <p:cNvSpPr>
            <a:spLocks noGrp="1"/>
          </p:cNvSpPr>
          <p:nvPr>
            <p:ph type="sldNum" sz="quarter" idx="5"/>
          </p:nvPr>
        </p:nvSpPr>
        <p:spPr/>
        <p:txBody>
          <a:bodyPr/>
          <a:lstStyle/>
          <a:p>
            <a:fld id="{521D18FE-5C4F-9E42-AB43-5760931E15D4}" type="slidenum">
              <a:rPr lang="en-US" smtClean="0"/>
              <a:t>49</a:t>
            </a:fld>
            <a:endParaRPr lang="en-US"/>
          </a:p>
        </p:txBody>
      </p:sp>
    </p:spTree>
    <p:extLst>
      <p:ext uri="{BB962C8B-B14F-4D97-AF65-F5344CB8AC3E}">
        <p14:creationId xmlns:p14="http://schemas.microsoft.com/office/powerpoint/2010/main" val="3373208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off with some updates from our agency.</a:t>
            </a:r>
          </a:p>
        </p:txBody>
      </p:sp>
      <p:sp>
        <p:nvSpPr>
          <p:cNvPr id="4" name="Slide Number Placeholder 3"/>
          <p:cNvSpPr>
            <a:spLocks noGrp="1"/>
          </p:cNvSpPr>
          <p:nvPr>
            <p:ph type="sldNum" sz="quarter" idx="5"/>
          </p:nvPr>
        </p:nvSpPr>
        <p:spPr/>
        <p:txBody>
          <a:bodyPr/>
          <a:lstStyle/>
          <a:p>
            <a:fld id="{521D18FE-5C4F-9E42-AB43-5760931E15D4}" type="slidenum">
              <a:rPr lang="en-US" smtClean="0"/>
              <a:t>5</a:t>
            </a:fld>
            <a:endParaRPr lang="en-US"/>
          </a:p>
        </p:txBody>
      </p:sp>
    </p:spTree>
    <p:extLst>
      <p:ext uri="{BB962C8B-B14F-4D97-AF65-F5344CB8AC3E}">
        <p14:creationId xmlns:p14="http://schemas.microsoft.com/office/powerpoint/2010/main" val="4491019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0D400-C89E-E7AF-4E55-96DFF3C097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C4CA8E-45F5-1A3D-78EF-4AC07C7CA1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F7B31-D7A2-75E6-25BE-DC907406D16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On July 11, 2025, the USDA updated rules for schools that let parents/guardians pay for their student’s school meals using an online payment system.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online payment systems charge electronic payment fees when parents/guardians add money to their student’s meal account using online payment systems.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important requirements to be aware of are: </a:t>
            </a:r>
          </a:p>
          <a:p>
            <a:pPr lvl="0" fontAlgn="base"/>
            <a:r>
              <a:rPr lang="en-US" sz="1200" kern="1200" dirty="0">
                <a:solidFill>
                  <a:schemeClr val="tx1"/>
                </a:solidFill>
                <a:effectLst/>
                <a:latin typeface="+mn-lt"/>
                <a:ea typeface="+mn-ea"/>
                <a:cs typeface="+mn-cs"/>
              </a:rPr>
              <a:t>     1.   Schools can charge fees for electronic services (like online payments) to add money to student meal accounts. However, this is only allowed if the school also offers a free and easily accessible way for parents/guardians to add money to these accounts, like sending cash or checks to their student’s school.</a:t>
            </a:r>
          </a:p>
          <a:p>
            <a:pPr lvl="0" fontAlgn="base"/>
            <a:r>
              <a:rPr lang="en-US" sz="1200" kern="1200" dirty="0">
                <a:solidFill>
                  <a:schemeClr val="tx1"/>
                </a:solidFill>
                <a:effectLst/>
                <a:latin typeface="+mn-lt"/>
                <a:ea typeface="+mn-ea"/>
                <a:cs typeface="+mn-cs"/>
              </a:rPr>
              <a:t>     2.   Schools must clearly tell families all the ways they can pay for their students’ meals and any electronic payment fees that might apply to pay for their students’ meals if the parents/guardians choose to utilize an online payment system.</a:t>
            </a:r>
          </a:p>
          <a:p>
            <a:pPr lvl="0" fontAlgn="base"/>
            <a:r>
              <a:rPr lang="en-US" sz="1200" kern="1200" dirty="0">
                <a:solidFill>
                  <a:schemeClr val="tx1"/>
                </a:solidFill>
                <a:effectLst/>
                <a:latin typeface="+mn-lt"/>
                <a:ea typeface="+mn-ea"/>
                <a:cs typeface="+mn-cs"/>
              </a:rPr>
              <a:t>     3.   The information about how to provide payment to a student’s meal account should be shared on the school website, in emails, on menus, and when your student’s account is running low on funds.</a:t>
            </a:r>
          </a:p>
          <a:p>
            <a:endParaRPr lang="en-US" dirty="0"/>
          </a:p>
          <a:p>
            <a:r>
              <a:rPr lang="en-US" dirty="0"/>
              <a:t>Other noteworthy items to consider: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sz="1200" kern="1200" dirty="0">
                <a:solidFill>
                  <a:schemeClr val="tx1"/>
                </a:solidFill>
                <a:effectLst/>
                <a:latin typeface="+mn-lt"/>
                <a:ea typeface="+mn-ea"/>
                <a:cs typeface="+mn-cs"/>
              </a:rPr>
              <a:t>It’s a good idea for schools to try not to charge any electronic payment fees to place money on a student’s meal account.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   </a:t>
            </a:r>
            <a:r>
              <a:rPr lang="en-US" sz="1200" kern="1200" dirty="0">
                <a:solidFill>
                  <a:schemeClr val="tx1"/>
                </a:solidFill>
                <a:effectLst/>
                <a:latin typeface="+mn-lt"/>
                <a:ea typeface="+mn-ea"/>
                <a:cs typeface="+mn-cs"/>
              </a:rPr>
              <a:t>If there are electronic payment fees, paying with a bank account usually costs less than using a credit card.  You can check with your software provider to ask if this type of electronic payment is allowable in their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Schools can also use special funds or donations to help cover electronic payment fees. Covering the cost of electronic payment fees for parents/guardians to use an online payment system is an allowable cost to the nonprofit school food service account.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3.   Schools can also use special funds or donations to help cover electronic payment fees. Covering the cost of electronic payment fees for parents/guardians to use an online payment system is an allowable cost to the nonprofit school food service account.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details on SP 18-2025 is provided online at the link or QR code available on the bottom of the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Next, we will spend some time reviewing a few reminders and clarifications on the guidance we provided last spring on the USDA Final Rule on Meal Patterns Consistent with the 2020-2025 Dietary Guidelines for Americans. </a:t>
            </a:r>
          </a:p>
        </p:txBody>
      </p:sp>
      <p:sp>
        <p:nvSpPr>
          <p:cNvPr id="4" name="Slide Number Placeholder 3">
            <a:extLst>
              <a:ext uri="{FF2B5EF4-FFF2-40B4-BE49-F238E27FC236}">
                <a16:creationId xmlns:a16="http://schemas.microsoft.com/office/drawing/2014/main" id="{E64DD7EE-3420-5535-D305-69C93F3F8E2C}"/>
              </a:ext>
            </a:extLst>
          </p:cNvPr>
          <p:cNvSpPr>
            <a:spLocks noGrp="1"/>
          </p:cNvSpPr>
          <p:nvPr>
            <p:ph type="sldNum" sz="quarter" idx="5"/>
          </p:nvPr>
        </p:nvSpPr>
        <p:spPr/>
        <p:txBody>
          <a:bodyPr/>
          <a:lstStyle/>
          <a:p>
            <a:fld id="{521D18FE-5C4F-9E42-AB43-5760931E15D4}" type="slidenum">
              <a:rPr lang="en-US" smtClean="0"/>
              <a:t>50</a:t>
            </a:fld>
            <a:endParaRPr lang="en-US"/>
          </a:p>
        </p:txBody>
      </p:sp>
    </p:spTree>
    <p:extLst>
      <p:ext uri="{BB962C8B-B14F-4D97-AF65-F5344CB8AC3E}">
        <p14:creationId xmlns:p14="http://schemas.microsoft.com/office/powerpoint/2010/main" val="10316934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Now we will take a few minutes to share review some key changes in meal pattern guidance and clarify some of the regulations. For more information and resources about the Final Rule, please visit our website by following the URL or QR code shown on this slide. </a:t>
            </a:r>
          </a:p>
        </p:txBody>
      </p:sp>
      <p:sp>
        <p:nvSpPr>
          <p:cNvPr id="4" name="Slide Number Placeholder 3"/>
          <p:cNvSpPr>
            <a:spLocks noGrp="1"/>
          </p:cNvSpPr>
          <p:nvPr>
            <p:ph type="sldNum" sz="quarter" idx="5"/>
          </p:nvPr>
        </p:nvSpPr>
        <p:spPr/>
        <p:txBody>
          <a:bodyPr/>
          <a:lstStyle/>
          <a:p>
            <a:fld id="{521D18FE-5C4F-9E42-AB43-5760931E15D4}" type="slidenum">
              <a:rPr lang="en-US" smtClean="0"/>
              <a:t>51</a:t>
            </a:fld>
            <a:endParaRPr lang="en-US"/>
          </a:p>
        </p:txBody>
      </p:sp>
    </p:spTree>
    <p:extLst>
      <p:ext uri="{BB962C8B-B14F-4D97-AF65-F5344CB8AC3E}">
        <p14:creationId xmlns:p14="http://schemas.microsoft.com/office/powerpoint/2010/main" val="1406969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list summarizes the general areas impacted by the new Meal Pattern Final Rule that are currently in effect as of July 1, 2025.</a:t>
            </a:r>
          </a:p>
          <a:p>
            <a:endParaRPr lang="en-US" dirty="0"/>
          </a:p>
          <a:p>
            <a:r>
              <a:rPr lang="en-US" b="1" dirty="0"/>
              <a:t>[Read through slide]</a:t>
            </a:r>
            <a:endParaRPr lang="en-US" b="1" dirty="0">
              <a:ea typeface="Calibri"/>
              <a:cs typeface="Calibri"/>
            </a:endParaRPr>
          </a:p>
          <a:p>
            <a:endParaRPr lang="en-US" dirty="0"/>
          </a:p>
          <a:p>
            <a:r>
              <a:rPr lang="en-US" dirty="0"/>
              <a:t>You should have already made changes where necessary to ensure you’re in compliance with the updated regulations for this school year. We reviewed the changes in detail during our last Policy Updates meeting in the spring.</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52</a:t>
            </a:fld>
            <a:endParaRPr lang="en-US"/>
          </a:p>
        </p:txBody>
      </p:sp>
    </p:spTree>
    <p:extLst>
      <p:ext uri="{BB962C8B-B14F-4D97-AF65-F5344CB8AC3E}">
        <p14:creationId xmlns:p14="http://schemas.microsoft.com/office/powerpoint/2010/main" val="1677486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66680-46AF-BA40-5116-21BFBB4317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0CBA8-9944-64A7-1D7F-52AFD3718E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353D90-420A-9E99-A98E-4BB586EB103A}"/>
              </a:ext>
            </a:extLst>
          </p:cNvPr>
          <p:cNvSpPr>
            <a:spLocks noGrp="1"/>
          </p:cNvSpPr>
          <p:nvPr>
            <p:ph type="body" idx="1"/>
          </p:nvPr>
        </p:nvSpPr>
        <p:spPr/>
        <p:txBody>
          <a:bodyPr/>
          <a:lstStyle/>
          <a:p>
            <a:r>
              <a:rPr lang="en-US" dirty="0"/>
              <a:t>There are some additional changes coming up in school year 2027-2028 that you’ll want to start preparing for now. These include a weekly limit for added sugars and an average weekly sodium limit reduction. </a:t>
            </a:r>
          </a:p>
          <a:p>
            <a:endParaRPr lang="en-US" dirty="0"/>
          </a:p>
          <a:p>
            <a:r>
              <a:rPr lang="en-US" dirty="0"/>
              <a:t>Again, we strongly encourage you to start planning for these changes now.  We also plan to provide training on this topic at the spring policy updates, tentatively held in the last week of April (April 27-May 1).</a:t>
            </a:r>
          </a:p>
          <a:p>
            <a:endParaRPr lang="en-US" dirty="0"/>
          </a:p>
          <a:p>
            <a:r>
              <a:rPr lang="en-US" dirty="0"/>
              <a:t>To review a summary of the Final Rule regulations, please visit our website using the link shown on the screen or by scanning the QR code.</a:t>
            </a:r>
            <a:endParaRPr lang="en-US" dirty="0">
              <a:ea typeface="Calibri"/>
              <a:cs typeface="Calibri"/>
            </a:endParaRPr>
          </a:p>
        </p:txBody>
      </p:sp>
      <p:sp>
        <p:nvSpPr>
          <p:cNvPr id="4" name="Slide Number Placeholder 3">
            <a:extLst>
              <a:ext uri="{FF2B5EF4-FFF2-40B4-BE49-F238E27FC236}">
                <a16:creationId xmlns:a16="http://schemas.microsoft.com/office/drawing/2014/main" id="{0D4067EE-27BB-ACC2-5D5C-21F3878E57DF}"/>
              </a:ext>
            </a:extLst>
          </p:cNvPr>
          <p:cNvSpPr>
            <a:spLocks noGrp="1"/>
          </p:cNvSpPr>
          <p:nvPr>
            <p:ph type="sldNum" sz="quarter" idx="5"/>
          </p:nvPr>
        </p:nvSpPr>
        <p:spPr/>
        <p:txBody>
          <a:bodyPr/>
          <a:lstStyle/>
          <a:p>
            <a:fld id="{521D18FE-5C4F-9E42-AB43-5760931E15D4}" type="slidenum">
              <a:rPr lang="en-US" smtClean="0"/>
              <a:t>53</a:t>
            </a:fld>
            <a:endParaRPr lang="en-US"/>
          </a:p>
        </p:txBody>
      </p:sp>
    </p:spTree>
    <p:extLst>
      <p:ext uri="{BB962C8B-B14F-4D97-AF65-F5344CB8AC3E}">
        <p14:creationId xmlns:p14="http://schemas.microsoft.com/office/powerpoint/2010/main" val="18860768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You may recognize this slide from the spring Policy Updates meeting. We have updated it with additional clarification related the sugar requirements for snacks served in the NSLP Afterschool Snack Program. </a:t>
            </a:r>
          </a:p>
          <a:p>
            <a:endParaRPr lang="en-US" dirty="0">
              <a:ea typeface="Calibri"/>
              <a:cs typeface="Calibri"/>
            </a:endParaRPr>
          </a:p>
          <a:p>
            <a:r>
              <a:rPr lang="en-US" dirty="0">
                <a:ea typeface="Calibri"/>
                <a:cs typeface="Calibri"/>
              </a:rPr>
              <a:t>Specifically, cereal can have no more than 6 grams of added sugars per dry ounce. Yogurt can have no more than 12 grams of added sugars per 6 ounces. The updated language is indicated by the blue arrow.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3BD43-EE82-8F41-88EC-26ABE181A6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2618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84C1B-6B03-0D65-5532-9F4484BF20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E579F-D934-4A85-20FE-0801640FE9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B0393E-EFAF-0A41-6C23-02302B4D70DF}"/>
              </a:ext>
            </a:extLst>
          </p:cNvPr>
          <p:cNvSpPr>
            <a:spLocks noGrp="1"/>
          </p:cNvSpPr>
          <p:nvPr>
            <p:ph type="body" idx="1"/>
          </p:nvPr>
        </p:nvSpPr>
        <p:spPr/>
        <p:txBody>
          <a:bodyPr/>
          <a:lstStyle/>
          <a:p>
            <a:r>
              <a:rPr lang="en-US" dirty="0">
                <a:ea typeface="Calibri"/>
                <a:cs typeface="Calibri"/>
              </a:rPr>
              <a:t>Here is a reminder of the Buy American provision in the final rule that requires nondomestic food items to not exceed 10% of the total commercial food purchases.  This final rule was implemented in July 1, 2025.  There are a few reasons why SFAs may not purchase a nondomestic product. The first reason is that competitive bids reveal that the cost of the US product is significantly higher than the domestic product.  You will need to document the cost difference.  Another reason why you may choose a nondomestic product is if it's included in the FAR 25.104 </a:t>
            </a:r>
            <a:r>
              <a:rPr lang="en-US" dirty="0" err="1">
                <a:ea typeface="Calibri"/>
                <a:cs typeface="Calibri"/>
              </a:rPr>
              <a:t>Nonavailable</a:t>
            </a:r>
            <a:r>
              <a:rPr lang="en-US" dirty="0">
                <a:ea typeface="Calibri"/>
                <a:cs typeface="Calibri"/>
              </a:rPr>
              <a:t> articles list. We have listed the most common items found on school nutrition menus that are also on the FARS list.  </a:t>
            </a:r>
            <a:endParaRPr lang="en-US" dirty="0"/>
          </a:p>
          <a:p>
            <a:endParaRPr lang="en-US" dirty="0">
              <a:ea typeface="Calibri"/>
              <a:cs typeface="Calibri"/>
            </a:endParaRPr>
          </a:p>
          <a:p>
            <a:r>
              <a:rPr lang="en-US" dirty="0"/>
              <a:t>Scan the QR code or visit the URL on the screen to review the FAR 25.104 </a:t>
            </a:r>
            <a:r>
              <a:rPr lang="en-US" dirty="0" err="1"/>
              <a:t>Nonavailable</a:t>
            </a:r>
            <a:r>
              <a:rPr lang="en-US" dirty="0"/>
              <a:t> Articles List.</a:t>
            </a:r>
            <a:endParaRPr lang="en-US" dirty="0">
              <a:ea typeface="Calibri"/>
              <a:cs typeface="Calibri"/>
            </a:endParaRPr>
          </a:p>
        </p:txBody>
      </p:sp>
      <p:sp>
        <p:nvSpPr>
          <p:cNvPr id="4" name="Slide Number Placeholder 3">
            <a:extLst>
              <a:ext uri="{FF2B5EF4-FFF2-40B4-BE49-F238E27FC236}">
                <a16:creationId xmlns:a16="http://schemas.microsoft.com/office/drawing/2014/main" id="{540B583E-FD98-6F00-95E1-D1A13015599D}"/>
              </a:ext>
            </a:extLst>
          </p:cNvPr>
          <p:cNvSpPr>
            <a:spLocks noGrp="1"/>
          </p:cNvSpPr>
          <p:nvPr>
            <p:ph type="sldNum" sz="quarter" idx="5"/>
          </p:nvPr>
        </p:nvSpPr>
        <p:spPr/>
        <p:txBody>
          <a:bodyPr/>
          <a:lstStyle/>
          <a:p>
            <a:fld id="{521D18FE-5C4F-9E42-AB43-5760931E15D4}" type="slidenum">
              <a:rPr lang="en-US" smtClean="0"/>
              <a:t>55</a:t>
            </a:fld>
            <a:endParaRPr lang="en-US"/>
          </a:p>
        </p:txBody>
      </p:sp>
    </p:spTree>
    <p:extLst>
      <p:ext uri="{BB962C8B-B14F-4D97-AF65-F5344CB8AC3E}">
        <p14:creationId xmlns:p14="http://schemas.microsoft.com/office/powerpoint/2010/main" val="29661161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1A6FF-0AB0-FCD0-EA8C-3F09141C65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14A8A5-DAC6-85E9-BA05-D8FE4AEA72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6F15A5-267A-E8D4-294D-DD736061C7EA}"/>
              </a:ext>
            </a:extLst>
          </p:cNvPr>
          <p:cNvSpPr>
            <a:spLocks noGrp="1"/>
          </p:cNvSpPr>
          <p:nvPr>
            <p:ph type="body" idx="1"/>
          </p:nvPr>
        </p:nvSpPr>
        <p:spPr/>
        <p:txBody>
          <a:bodyPr/>
          <a:lstStyle/>
          <a:p>
            <a:r>
              <a:rPr lang="en-US">
                <a:ea typeface="Calibri" panose="020F0502020204030204"/>
                <a:cs typeface="Calibri" panose="020F0502020204030204"/>
              </a:rPr>
              <a:t>Here is a reminder of the timeline for the non-domestic cap changes.  Currently, if you have not submitted an accommodation (which we will cover again in just a few minutes), then you need to be documenting that you have not spent more than 10% of your total commercial food costs for the entire school year on nondomestic food items.   That changes to 8% on July 1, 2028, and 5% on July 1, 2031.  We have received limited guidance from USDA on how to determine this non-domestic cap.  NCDPI requested additional information about the documentation process for both the SFA and state agency in August.  USDA has not provided a response. </a:t>
            </a:r>
          </a:p>
        </p:txBody>
      </p:sp>
      <p:sp>
        <p:nvSpPr>
          <p:cNvPr id="4" name="Slide Number Placeholder 3">
            <a:extLst>
              <a:ext uri="{FF2B5EF4-FFF2-40B4-BE49-F238E27FC236}">
                <a16:creationId xmlns:a16="http://schemas.microsoft.com/office/drawing/2014/main" id="{DF882A14-740B-E44E-F7C3-6FA9F5FD0BBD}"/>
              </a:ext>
            </a:extLst>
          </p:cNvPr>
          <p:cNvSpPr>
            <a:spLocks noGrp="1"/>
          </p:cNvSpPr>
          <p:nvPr>
            <p:ph type="sldNum" sz="quarter" idx="5"/>
          </p:nvPr>
        </p:nvSpPr>
        <p:spPr/>
        <p:txBody>
          <a:bodyPr/>
          <a:lstStyle/>
          <a:p>
            <a:fld id="{521D18FE-5C4F-9E42-AB43-5760931E15D4}" type="slidenum">
              <a:rPr lang="en-US" smtClean="0"/>
              <a:t>56</a:t>
            </a:fld>
            <a:endParaRPr lang="en-US"/>
          </a:p>
        </p:txBody>
      </p:sp>
    </p:spTree>
    <p:extLst>
      <p:ext uri="{BB962C8B-B14F-4D97-AF65-F5344CB8AC3E}">
        <p14:creationId xmlns:p14="http://schemas.microsoft.com/office/powerpoint/2010/main" val="783671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A2A82-4799-11C5-E1EA-1ED1E06D99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7533C-8776-51FB-3637-C07C97458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58FC12-EB3E-BB64-F3CB-81D19B2C3E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Image: PowerPoint Stock Photos</a:t>
            </a:r>
          </a:p>
          <a:p>
            <a:pPr>
              <a:defRPr/>
            </a:pPr>
            <a:endParaRPr lang="en-US" i="1" dirty="0">
              <a:ea typeface="Calibri"/>
              <a:cs typeface="Calibri"/>
            </a:endParaRPr>
          </a:p>
          <a:p>
            <a:pPr>
              <a:defRPr/>
            </a:pPr>
            <a:r>
              <a:rPr lang="en-US">
                <a:ea typeface="Calibri"/>
                <a:cs typeface="Calibri"/>
              </a:rPr>
              <a:t>All we know so far is that we must document all exceptions in the Buy American final rule provision.  This includes only exceptions based on price of the nondomestic vs domestic item since the items found on the FAR 25.104 list are already exempt.  However, the items on the FAR list </a:t>
            </a:r>
            <a:r>
              <a:rPr lang="en-US" b="1">
                <a:ea typeface="Calibri"/>
                <a:cs typeface="Calibri"/>
              </a:rPr>
              <a:t>MUST COUNT</a:t>
            </a:r>
            <a:r>
              <a:rPr lang="en-US">
                <a:ea typeface="Calibri"/>
                <a:cs typeface="Calibri"/>
              </a:rPr>
              <a:t> towards the non-domestic cap. </a:t>
            </a:r>
          </a:p>
          <a:p>
            <a:pPr>
              <a:defRPr/>
            </a:pPr>
            <a:endParaRPr lang="en-US">
              <a:ea typeface="Calibri"/>
              <a:cs typeface="Calibri"/>
            </a:endParaRPr>
          </a:p>
          <a:p>
            <a:pPr>
              <a:defRPr/>
            </a:pPr>
            <a:r>
              <a:rPr lang="en-US">
                <a:ea typeface="Calibri"/>
                <a:cs typeface="Calibri"/>
              </a:rPr>
              <a:t>The documentation for the exceptions identified by the SFA due to cost and the documentation of the FAR 25.104 list will be reviewed during the AR process.  For the 2025-2026 school year, if the SFA does not meet the 10% non-domestic cap and does not have an accommodation in place, the corrective action will be to complete the accommodation process.  There is also a USDA tracking tool available on their website to help.  The QR code will take you to that tool within the final rule guidance. </a:t>
            </a:r>
          </a:p>
        </p:txBody>
      </p:sp>
      <p:sp>
        <p:nvSpPr>
          <p:cNvPr id="4" name="Slide Number Placeholder 3">
            <a:extLst>
              <a:ext uri="{FF2B5EF4-FFF2-40B4-BE49-F238E27FC236}">
                <a16:creationId xmlns:a16="http://schemas.microsoft.com/office/drawing/2014/main" id="{AB04B49B-495E-8ECC-BD3B-B60A535FF693}"/>
              </a:ext>
            </a:extLst>
          </p:cNvPr>
          <p:cNvSpPr>
            <a:spLocks noGrp="1"/>
          </p:cNvSpPr>
          <p:nvPr>
            <p:ph type="sldNum" sz="quarter" idx="5"/>
          </p:nvPr>
        </p:nvSpPr>
        <p:spPr/>
        <p:txBody>
          <a:bodyPr/>
          <a:lstStyle/>
          <a:p>
            <a:fld id="{521D18FE-5C4F-9E42-AB43-5760931E15D4}" type="slidenum">
              <a:rPr lang="en-US" smtClean="0"/>
              <a:t>57</a:t>
            </a:fld>
            <a:endParaRPr lang="en-US"/>
          </a:p>
        </p:txBody>
      </p:sp>
    </p:spTree>
    <p:extLst>
      <p:ext uri="{BB962C8B-B14F-4D97-AF65-F5344CB8AC3E}">
        <p14:creationId xmlns:p14="http://schemas.microsoft.com/office/powerpoint/2010/main" val="28654362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98A55-BAA3-CB05-2B8B-55F0F13DB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9D6859-51E0-135E-4C16-453B77AA5F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83AE15-02CA-5E15-B3BC-276151BD02BC}"/>
              </a:ext>
            </a:extLst>
          </p:cNvPr>
          <p:cNvSpPr>
            <a:spLocks noGrp="1"/>
          </p:cNvSpPr>
          <p:nvPr>
            <p:ph type="body" idx="1"/>
          </p:nvPr>
        </p:nvSpPr>
        <p:spPr/>
        <p:txBody>
          <a:bodyPr/>
          <a:lstStyle/>
          <a:p>
            <a:r>
              <a:rPr lang="en-US">
                <a:ea typeface="Calibri" panose="020F0502020204030204"/>
                <a:cs typeface="Calibri" panose="020F0502020204030204"/>
              </a:rPr>
              <a:t>The Buy American provision should be included in all procurement procedures, as it normally would.  The Buy American final rule did define "substantially using agriculture commodities" as food items that are produced in the US and over 51% of a food product must consist of agricultural commodities that were grown domestically.  The definition of "American" for farmed fish means that the fish were harvested within the US.  And the definition of "American" for wild caught fish means that the fish must have been harvested within the Exclusive Economic Zone of the US by a US flagged vessel.  Your food supplier is aware and should be knowledgeable about these definitions. </a:t>
            </a:r>
          </a:p>
        </p:txBody>
      </p:sp>
      <p:sp>
        <p:nvSpPr>
          <p:cNvPr id="4" name="Slide Number Placeholder 3">
            <a:extLst>
              <a:ext uri="{FF2B5EF4-FFF2-40B4-BE49-F238E27FC236}">
                <a16:creationId xmlns:a16="http://schemas.microsoft.com/office/drawing/2014/main" id="{40110460-4FF6-C897-346A-740F6FF7706E}"/>
              </a:ext>
            </a:extLst>
          </p:cNvPr>
          <p:cNvSpPr>
            <a:spLocks noGrp="1"/>
          </p:cNvSpPr>
          <p:nvPr>
            <p:ph type="sldNum" sz="quarter" idx="5"/>
          </p:nvPr>
        </p:nvSpPr>
        <p:spPr/>
        <p:txBody>
          <a:bodyPr/>
          <a:lstStyle/>
          <a:p>
            <a:fld id="{521D18FE-5C4F-9E42-AB43-5760931E15D4}" type="slidenum">
              <a:rPr lang="en-US" smtClean="0"/>
              <a:t>58</a:t>
            </a:fld>
            <a:endParaRPr lang="en-US"/>
          </a:p>
        </p:txBody>
      </p:sp>
    </p:spTree>
    <p:extLst>
      <p:ext uri="{BB962C8B-B14F-4D97-AF65-F5344CB8AC3E}">
        <p14:creationId xmlns:p14="http://schemas.microsoft.com/office/powerpoint/2010/main" val="36328953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8C3D7-46D7-01E3-CC8E-C12616FB2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EFB09-0FC0-11B7-63D9-7DAA223F82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20DD9C-E070-8380-5EF2-A185F62A85EA}"/>
              </a:ext>
            </a:extLst>
          </p:cNvPr>
          <p:cNvSpPr>
            <a:spLocks noGrp="1"/>
          </p:cNvSpPr>
          <p:nvPr>
            <p:ph type="body" idx="1"/>
          </p:nvPr>
        </p:nvSpPr>
        <p:spPr/>
        <p:txBody>
          <a:bodyPr/>
          <a:lstStyle/>
          <a:p>
            <a:r>
              <a:rPr lang="en-US" dirty="0"/>
              <a:t>Starting July 1, 2025, unless the school food authority has completed an accommodation request for this requirement from NCDPI, no more than 10% of commercial food purchases can be nondomestic including items found on the FARS 25.104 list. This includes all commercial food purchases but does not include any USDA food items that are not processed (</a:t>
            </a:r>
            <a:r>
              <a:rPr lang="en-US" dirty="0" err="1"/>
              <a:t>eg.</a:t>
            </a:r>
            <a:r>
              <a:rPr lang="en-US" dirty="0"/>
              <a:t> USDA foods not diverted for further processing). NCDPI is still waiting for further guidance from USDA regarding food items diverted for further processing and whether those items must be counted as nondomestic or domestic.</a:t>
            </a:r>
            <a:endParaRPr lang="en-US"/>
          </a:p>
          <a:p>
            <a:endParaRPr lang="en-US"/>
          </a:p>
          <a:p>
            <a:r>
              <a:rPr lang="en-US"/>
              <a:t>NCDPI has enacted the accommodation process as outlined by USDA.  </a:t>
            </a:r>
            <a:r>
              <a:rPr lang="en-US" dirty="0"/>
              <a:t>Scan the QR code or visit the URL on the screen to review USDA Policy Memo SP 09-2025.</a:t>
            </a:r>
            <a:endParaRPr lang="en-US" dirty="0">
              <a:ea typeface="Calibri"/>
              <a:cs typeface="Calibri"/>
            </a:endParaRPr>
          </a:p>
        </p:txBody>
      </p:sp>
      <p:sp>
        <p:nvSpPr>
          <p:cNvPr id="4" name="Slide Number Placeholder 3">
            <a:extLst>
              <a:ext uri="{FF2B5EF4-FFF2-40B4-BE49-F238E27FC236}">
                <a16:creationId xmlns:a16="http://schemas.microsoft.com/office/drawing/2014/main" id="{344C4C04-A1C8-6922-5ABE-783F0FEB6073}"/>
              </a:ext>
            </a:extLst>
          </p:cNvPr>
          <p:cNvSpPr>
            <a:spLocks noGrp="1"/>
          </p:cNvSpPr>
          <p:nvPr>
            <p:ph type="sldNum" sz="quarter" idx="5"/>
          </p:nvPr>
        </p:nvSpPr>
        <p:spPr/>
        <p:txBody>
          <a:bodyPr/>
          <a:lstStyle/>
          <a:p>
            <a:fld id="{521D18FE-5C4F-9E42-AB43-5760931E15D4}" type="slidenum">
              <a:rPr lang="en-US" smtClean="0"/>
              <a:t>59</a:t>
            </a:fld>
            <a:endParaRPr lang="en-US"/>
          </a:p>
        </p:txBody>
      </p:sp>
    </p:spTree>
    <p:extLst>
      <p:ext uri="{BB962C8B-B14F-4D97-AF65-F5344CB8AC3E}">
        <p14:creationId xmlns:p14="http://schemas.microsoft.com/office/powerpoint/2010/main" val="3793196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NCDPI and the NC State Board of Education (NCSBE) have developed a bold strategic five-year plan, </a:t>
            </a:r>
            <a:r>
              <a:rPr lang="en-US" sz="1200" b="0" i="0" kern="1200" dirty="0">
                <a:solidFill>
                  <a:schemeClr val="tx1"/>
                </a:solidFill>
                <a:effectLst/>
                <a:latin typeface="+mn-lt"/>
                <a:ea typeface="+mn-ea"/>
                <a:cs typeface="+mn-cs"/>
                <a:hlinkClick r:id="rId3" tooltip="Original URL: https://links-1.govdelivery.com/CL0/https:%2F%2Fwww.dpi.nc.gov%2Fdocuments%2Fstatesuperintendent%2Fachieving-educational-excellence-strategic-plan%2Fdownload%3Fattachment/1/010001995e839835-7281728c-5f0f-44de-9d26-239f4066dbfa-000000/P3MHnsyWveaeuJyzLa_u6taD-iVMqV1I3wuymGzap_w=423. Click or tap if you trust this link."/>
              </a:rPr>
              <a:t>Achieving Educational Excellence</a:t>
            </a:r>
            <a:r>
              <a:rPr lang="en-US" sz="1200" b="0" i="0" kern="1200" dirty="0">
                <a:solidFill>
                  <a:schemeClr val="tx1"/>
                </a:solidFill>
                <a:effectLst/>
                <a:latin typeface="+mn-lt"/>
                <a:ea typeface="+mn-ea"/>
                <a:cs typeface="+mn-cs"/>
              </a:rPr>
              <a:t>, to position North Carolina's public schools as the best in the United States by 2030. It is the first joint plan between the NC State Board of Education and the State Superintendent, Mo Green.</a:t>
            </a:r>
          </a:p>
          <a:p>
            <a:endParaRPr lang="en-US" sz="1200" b="0" i="0" kern="1200" dirty="0">
              <a:solidFill>
                <a:schemeClr val="tx1"/>
              </a:solidFill>
              <a:effectLst/>
              <a:latin typeface="+mn-lt"/>
              <a:ea typeface="+mn-ea"/>
              <a:cs typeface="+mn-cs"/>
            </a:endParaRPr>
          </a:p>
          <a:p>
            <a:r>
              <a:rPr lang="en-US" dirty="0"/>
              <a:t>Achieving Educational Excellence is the vision for this strategic plan. This vision has three main components: high academic achievement, character development and making North Carolina public schools the best in the United States of America.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Let’s take a closer look at the plan together. Scan the QR code or visit the link shown to follow along and learn more about the Achieving Excellence strategic plan and educational regional visits on the NCDPI website.</a:t>
            </a:r>
          </a:p>
        </p:txBody>
      </p:sp>
      <p:sp>
        <p:nvSpPr>
          <p:cNvPr id="4" name="Slide Number Placeholder 3"/>
          <p:cNvSpPr>
            <a:spLocks noGrp="1"/>
          </p:cNvSpPr>
          <p:nvPr>
            <p:ph type="sldNum" sz="quarter" idx="5"/>
          </p:nvPr>
        </p:nvSpPr>
        <p:spPr/>
        <p:txBody>
          <a:bodyPr/>
          <a:lstStyle/>
          <a:p>
            <a:fld id="{521D18FE-5C4F-9E42-AB43-5760931E15D4}" type="slidenum">
              <a:rPr lang="en-US" smtClean="0"/>
              <a:t>6</a:t>
            </a:fld>
            <a:endParaRPr lang="en-US"/>
          </a:p>
        </p:txBody>
      </p:sp>
    </p:spTree>
    <p:extLst>
      <p:ext uri="{BB962C8B-B14F-4D97-AF65-F5344CB8AC3E}">
        <p14:creationId xmlns:p14="http://schemas.microsoft.com/office/powerpoint/2010/main" val="40661816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D89C2-626D-83A3-9F2B-722AE033B5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5C003-2797-CF2B-A97C-2BE72EE792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4A0081-0095-ED56-2BEE-EFEFAFC7ED54}"/>
              </a:ext>
            </a:extLst>
          </p:cNvPr>
          <p:cNvSpPr>
            <a:spLocks noGrp="1"/>
          </p:cNvSpPr>
          <p:nvPr>
            <p:ph type="body" idx="1"/>
          </p:nvPr>
        </p:nvSpPr>
        <p:spPr/>
        <p:txBody>
          <a:bodyPr/>
          <a:lstStyle/>
          <a:p>
            <a:r>
              <a:rPr lang="en-US" b="0" i="1">
                <a:solidFill>
                  <a:srgbClr val="1B1B1B"/>
                </a:solidFill>
                <a:effectLst/>
                <a:latin typeface="Source Sans Pro Web"/>
              </a:rPr>
              <a:t>(Speaker notes below from https://www.fns.usda.gov/schoolmeals/buy-american-accommodation)</a:t>
            </a:r>
          </a:p>
          <a:p>
            <a:endParaRPr lang="en-US" b="0" i="0">
              <a:solidFill>
                <a:srgbClr val="1B1B1B"/>
              </a:solidFill>
              <a:effectLst/>
              <a:latin typeface="Source Sans Pro Web"/>
            </a:endParaRPr>
          </a:p>
          <a:p>
            <a:r>
              <a:rPr lang="en-US" b="0" i="0">
                <a:solidFill>
                  <a:srgbClr val="1B1B1B"/>
                </a:solidFill>
                <a:effectLst/>
                <a:latin typeface="Source Sans Pro Web"/>
              </a:rPr>
              <a:t>The accommodation process provides the state agency the ability to approve temporary relief for school food authorities (SFAs) that demonstrate they cannot meet the thresholds for non-domestic food purchases established in </a:t>
            </a:r>
            <a:r>
              <a:rPr lang="en-US" b="0" i="0">
                <a:solidFill>
                  <a:srgbClr val="268140"/>
                </a:solidFill>
                <a:effectLst/>
                <a:latin typeface="Source Sans Pro Web"/>
                <a:hlinkClick r:id="rId3"/>
              </a:rPr>
              <a:t>7 CFR 210.21(d)(5)</a:t>
            </a:r>
            <a:r>
              <a:rPr lang="en-US" b="0" i="0">
                <a:solidFill>
                  <a:srgbClr val="1B1B1B"/>
                </a:solidFill>
                <a:effectLst/>
                <a:latin typeface="Source Sans Pro Web"/>
              </a:rPr>
              <a:t> and </a:t>
            </a:r>
            <a:r>
              <a:rPr lang="en-US" b="0" i="0">
                <a:solidFill>
                  <a:srgbClr val="268140"/>
                </a:solidFill>
                <a:effectLst/>
                <a:latin typeface="Source Sans Pro Web"/>
                <a:hlinkClick r:id="rId4"/>
              </a:rPr>
              <a:t>7 CFR 220.16(d)(5)</a:t>
            </a:r>
            <a:r>
              <a:rPr lang="en-US" b="0" i="0">
                <a:solidFill>
                  <a:srgbClr val="268140"/>
                </a:solidFill>
                <a:effectLst/>
                <a:latin typeface="Source Sans Pro Web"/>
              </a:rPr>
              <a:t>.</a:t>
            </a:r>
          </a:p>
          <a:p>
            <a:endParaRPr lang="en-US" b="0" i="0">
              <a:solidFill>
                <a:srgbClr val="268140"/>
              </a:solidFill>
              <a:effectLst/>
              <a:latin typeface="Source Sans Pro Web"/>
            </a:endParaRPr>
          </a:p>
          <a:p>
            <a:r>
              <a:rPr lang="en-US" b="0" i="0">
                <a:solidFill>
                  <a:srgbClr val="268140"/>
                </a:solidFill>
                <a:effectLst/>
                <a:latin typeface="Source Sans Pro Web"/>
              </a:rPr>
              <a:t>The USDA FNS is aware that </a:t>
            </a:r>
            <a:r>
              <a:rPr lang="en-US" b="0" i="0">
                <a:solidFill>
                  <a:srgbClr val="1B1B1B"/>
                </a:solidFill>
                <a:effectLst/>
                <a:latin typeface="Source Sans Pro Web"/>
              </a:rPr>
              <a:t>there are concerns about certain products which are integral to school meals menus and the program’s nutrition standards that may be difficult to procure domestically. These products include </a:t>
            </a:r>
            <a:r>
              <a:rPr lang="en-US" b="1" i="0">
                <a:solidFill>
                  <a:srgbClr val="1B1B1B"/>
                </a:solidFill>
                <a:effectLst/>
                <a:latin typeface="Source Sans Pro Web"/>
              </a:rPr>
              <a:t>cereals and fruit juices as well as popular fruits and vegetables</a:t>
            </a:r>
            <a:r>
              <a:rPr lang="en-US" b="0" i="0">
                <a:solidFill>
                  <a:srgbClr val="1B1B1B"/>
                </a:solidFill>
                <a:effectLst/>
                <a:latin typeface="Source Sans Pro Web"/>
              </a:rPr>
              <a:t>. The availability of these foods provides students familiar options they enjoy both at school and home and support an exceptional level of customer service in the school meal programs. </a:t>
            </a:r>
            <a:endParaRPr lang="en-US" b="0" i="0">
              <a:solidFill>
                <a:srgbClr val="268140"/>
              </a:solidFill>
              <a:effectLst/>
              <a:latin typeface="Source Sans Pro Web"/>
            </a:endParaRPr>
          </a:p>
          <a:p>
            <a:endParaRPr lang="en-US" b="0" i="0">
              <a:solidFill>
                <a:srgbClr val="268140"/>
              </a:solidFill>
              <a:effectLst/>
              <a:latin typeface="Source Sans Pro Web"/>
            </a:endParaRPr>
          </a:p>
          <a:p>
            <a:r>
              <a:rPr lang="en-US" b="0" i="0">
                <a:solidFill>
                  <a:srgbClr val="1B1B1B"/>
                </a:solidFill>
                <a:effectLst/>
                <a:latin typeface="Source Sans Pro Web"/>
              </a:rPr>
              <a:t>The accommodation will allow SFAs to exceed the 10 percent threshold. A temporary accommodation for the threshold requirement is only available for non-domestic purchases that qualify under one or more of the regulatory exceptions (cost and availability).</a:t>
            </a:r>
            <a:r>
              <a:rPr lang="en-US">
                <a:solidFill>
                  <a:srgbClr val="1B1B1B"/>
                </a:solidFill>
                <a:latin typeface="Source Sans Pro Web"/>
              </a:rPr>
              <a:t>  Let's walk you through the </a:t>
            </a:r>
            <a:r>
              <a:rPr lang="en-US" err="1">
                <a:solidFill>
                  <a:srgbClr val="1B1B1B"/>
                </a:solidFill>
                <a:latin typeface="Source Sans Pro Web"/>
              </a:rPr>
              <a:t>accomodation</a:t>
            </a:r>
            <a:r>
              <a:rPr lang="en-US">
                <a:solidFill>
                  <a:srgbClr val="1B1B1B"/>
                </a:solidFill>
                <a:latin typeface="Source Sans Pro Web"/>
              </a:rPr>
              <a:t> process if you haven't completed it already. </a:t>
            </a:r>
            <a:endParaRPr lang="en-US"/>
          </a:p>
        </p:txBody>
      </p:sp>
      <p:sp>
        <p:nvSpPr>
          <p:cNvPr id="4" name="Slide Number Placeholder 3">
            <a:extLst>
              <a:ext uri="{FF2B5EF4-FFF2-40B4-BE49-F238E27FC236}">
                <a16:creationId xmlns:a16="http://schemas.microsoft.com/office/drawing/2014/main" id="{559F3D5F-259E-2325-30D8-B7F7163B65BA}"/>
              </a:ext>
            </a:extLst>
          </p:cNvPr>
          <p:cNvSpPr>
            <a:spLocks noGrp="1"/>
          </p:cNvSpPr>
          <p:nvPr>
            <p:ph type="sldNum" sz="quarter" idx="5"/>
          </p:nvPr>
        </p:nvSpPr>
        <p:spPr/>
        <p:txBody>
          <a:bodyPr/>
          <a:lstStyle/>
          <a:p>
            <a:fld id="{521D18FE-5C4F-9E42-AB43-5760931E15D4}" type="slidenum">
              <a:rPr lang="en-US" smtClean="0"/>
              <a:t>60</a:t>
            </a:fld>
            <a:endParaRPr lang="en-US"/>
          </a:p>
        </p:txBody>
      </p:sp>
    </p:spTree>
    <p:extLst>
      <p:ext uri="{BB962C8B-B14F-4D97-AF65-F5344CB8AC3E}">
        <p14:creationId xmlns:p14="http://schemas.microsoft.com/office/powerpoint/2010/main" val="17846088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B09BC-8B83-D12D-3D9C-ACD441BA3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15EAF-FC4B-531A-7BF9-DB40B8B4F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61C6EA-C1A1-D94C-4C20-0A9321C1B2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First, select ALL food categories for which you are requesting an accommodation for the 10% threshold requirement. </a:t>
            </a:r>
          </a:p>
        </p:txBody>
      </p:sp>
      <p:sp>
        <p:nvSpPr>
          <p:cNvPr id="4" name="Slide Number Placeholder 3">
            <a:extLst>
              <a:ext uri="{FF2B5EF4-FFF2-40B4-BE49-F238E27FC236}">
                <a16:creationId xmlns:a16="http://schemas.microsoft.com/office/drawing/2014/main" id="{87760054-D578-DE4F-3972-34BBB9F15406}"/>
              </a:ext>
            </a:extLst>
          </p:cNvPr>
          <p:cNvSpPr>
            <a:spLocks noGrp="1"/>
          </p:cNvSpPr>
          <p:nvPr>
            <p:ph type="sldNum" sz="quarter" idx="5"/>
          </p:nvPr>
        </p:nvSpPr>
        <p:spPr/>
        <p:txBody>
          <a:bodyPr/>
          <a:lstStyle/>
          <a:p>
            <a:fld id="{521D18FE-5C4F-9E42-AB43-5760931E15D4}" type="slidenum">
              <a:rPr lang="en-US" smtClean="0"/>
              <a:t>61</a:t>
            </a:fld>
            <a:endParaRPr lang="en-US"/>
          </a:p>
        </p:txBody>
      </p:sp>
    </p:spTree>
    <p:extLst>
      <p:ext uri="{BB962C8B-B14F-4D97-AF65-F5344CB8AC3E}">
        <p14:creationId xmlns:p14="http://schemas.microsoft.com/office/powerpoint/2010/main" val="19234396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6699F-6D7F-94B3-443D-C8D0829B89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8E5D3-D123-5DE5-5DC0-C306BB46F7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BF526-457A-0C3E-CD01-DC25041D93E2}"/>
              </a:ext>
            </a:extLst>
          </p:cNvPr>
          <p:cNvSpPr>
            <a:spLocks noGrp="1"/>
          </p:cNvSpPr>
          <p:nvPr>
            <p:ph type="body" idx="1"/>
          </p:nvPr>
        </p:nvSpPr>
        <p:spPr/>
        <p:txBody>
          <a:bodyPr/>
          <a:lstStyle/>
          <a:p>
            <a:r>
              <a:rPr lang="en-US"/>
              <a:t>Next, select ALL reasons for needing an accommodation(s).</a:t>
            </a:r>
          </a:p>
          <a:p>
            <a:endParaRPr lang="en-US"/>
          </a:p>
          <a:p>
            <a:r>
              <a:rPr lang="en-US"/>
              <a:t>Last, briefly describe the anticipated timeline you’ll need to meet the Buy American requirements. This could include:</a:t>
            </a:r>
            <a:endParaRPr lang="en-US">
              <a:ea typeface="Calibri"/>
              <a:cs typeface="Calibri"/>
            </a:endParaRPr>
          </a:p>
          <a:p>
            <a:pPr marL="171450" indent="-171450">
              <a:buFont typeface="Arial" panose="020B0604020202020204" pitchFamily="34" charset="0"/>
              <a:buChar char="•"/>
            </a:pPr>
            <a:r>
              <a:rPr lang="en-US"/>
              <a:t>timing of calculating the baseline percentage of non-domestic food purchases (or include the baseline percentage if available), </a:t>
            </a:r>
            <a:endParaRPr lang="en-US">
              <a:ea typeface="Calibri"/>
              <a:cs typeface="Calibri"/>
            </a:endParaRPr>
          </a:p>
          <a:p>
            <a:pPr marL="171450" indent="-171450">
              <a:buFont typeface="Arial" panose="020B0604020202020204" pitchFamily="34" charset="0"/>
              <a:buChar char="•"/>
            </a:pPr>
            <a:r>
              <a:rPr lang="en-US"/>
              <a:t>obtaining documentation, and </a:t>
            </a:r>
            <a:endParaRPr lang="en-US">
              <a:ea typeface="Calibri"/>
              <a:cs typeface="Calibri"/>
            </a:endParaRPr>
          </a:p>
          <a:p>
            <a:pPr marL="171450" indent="-171450">
              <a:buFont typeface="Arial" panose="020B0604020202020204" pitchFamily="34" charset="0"/>
              <a:buChar char="•"/>
            </a:pPr>
            <a:r>
              <a:rPr lang="en-US"/>
              <a:t>balancing the accommodation and exception process with making menu changes.</a:t>
            </a:r>
            <a:endParaRPr lang="en-US">
              <a:ea typeface="Calibri"/>
              <a:cs typeface="Calibri"/>
            </a:endParaRPr>
          </a:p>
          <a:p>
            <a:pPr marL="171450" indent="-171450">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Your distributors should be providing documentation to support the timeline and response to the last question, which we will talk about next.</a:t>
            </a:r>
            <a:endParaRPr lang="en-US">
              <a:ea typeface="Calibri"/>
              <a:cs typeface="Calibri"/>
            </a:endParaRPr>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C08C3C97-A441-C469-2C28-A68D74BF740F}"/>
              </a:ext>
            </a:extLst>
          </p:cNvPr>
          <p:cNvSpPr>
            <a:spLocks noGrp="1"/>
          </p:cNvSpPr>
          <p:nvPr>
            <p:ph type="sldNum" sz="quarter" idx="5"/>
          </p:nvPr>
        </p:nvSpPr>
        <p:spPr/>
        <p:txBody>
          <a:bodyPr/>
          <a:lstStyle/>
          <a:p>
            <a:fld id="{521D18FE-5C4F-9E42-AB43-5760931E15D4}" type="slidenum">
              <a:rPr lang="en-US" smtClean="0"/>
              <a:t>62</a:t>
            </a:fld>
            <a:endParaRPr lang="en-US"/>
          </a:p>
        </p:txBody>
      </p:sp>
    </p:spTree>
    <p:extLst>
      <p:ext uri="{BB962C8B-B14F-4D97-AF65-F5344CB8AC3E}">
        <p14:creationId xmlns:p14="http://schemas.microsoft.com/office/powerpoint/2010/main" val="30235043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F726B-3446-8B60-0CD3-8E93CE4909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767C5A-1E85-4BCC-C2C0-FE5D301058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977DD6-47CA-DE52-9554-EF4A4F65D4B0}"/>
              </a:ext>
            </a:extLst>
          </p:cNvPr>
          <p:cNvSpPr>
            <a:spLocks noGrp="1"/>
          </p:cNvSpPr>
          <p:nvPr>
            <p:ph type="body" idx="1"/>
          </p:nvPr>
        </p:nvSpPr>
        <p:spPr/>
        <p:txBody>
          <a:bodyPr/>
          <a:lstStyle/>
          <a:p>
            <a:r>
              <a:rPr lang="en-US"/>
              <a:t>The process for requesting Buy American Accommodations for School Year 2025-2026 in North Carolina will consist of two primary steps:</a:t>
            </a:r>
          </a:p>
          <a:p>
            <a:endParaRPr lang="en-US"/>
          </a:p>
          <a:p>
            <a:r>
              <a:rPr lang="en-US"/>
              <a:t>Step 1 will be to obtain a velocity report from your primary food and produce producer.</a:t>
            </a:r>
            <a:endParaRPr lang="en-US">
              <a:ea typeface="Calibri"/>
              <a:cs typeface="Calibri"/>
            </a:endParaRPr>
          </a:p>
          <a:p>
            <a:endParaRPr lang="en-US"/>
          </a:p>
          <a:p>
            <a:r>
              <a:rPr lang="en-US"/>
              <a:t>The next step – Step 2 – will be to complete a Microsoft Form on the next screen via the QR code and upload your velocity report as part of completing this online form.</a:t>
            </a:r>
            <a:endParaRPr lang="en-US">
              <a:ea typeface="Calibri"/>
              <a:cs typeface="Calibri"/>
            </a:endParaRPr>
          </a:p>
          <a:p>
            <a:endParaRPr lang="en-US"/>
          </a:p>
          <a:p>
            <a:r>
              <a:rPr lang="en-US"/>
              <a:t>If you have any questions about this process and obtaining your velocity report, please contact your School Nutrition service area consultant.</a:t>
            </a:r>
            <a:endParaRPr lang="en-US">
              <a:ea typeface="Calibri"/>
              <a:cs typeface="Calibri"/>
            </a:endParaRPr>
          </a:p>
        </p:txBody>
      </p:sp>
      <p:sp>
        <p:nvSpPr>
          <p:cNvPr id="4" name="Slide Number Placeholder 3">
            <a:extLst>
              <a:ext uri="{FF2B5EF4-FFF2-40B4-BE49-F238E27FC236}">
                <a16:creationId xmlns:a16="http://schemas.microsoft.com/office/drawing/2014/main" id="{9DE7DD38-8902-0B0A-A09F-CDC2AEFE026B}"/>
              </a:ext>
            </a:extLst>
          </p:cNvPr>
          <p:cNvSpPr>
            <a:spLocks noGrp="1"/>
          </p:cNvSpPr>
          <p:nvPr>
            <p:ph type="sldNum" sz="quarter" idx="5"/>
          </p:nvPr>
        </p:nvSpPr>
        <p:spPr/>
        <p:txBody>
          <a:bodyPr/>
          <a:lstStyle/>
          <a:p>
            <a:fld id="{521D18FE-5C4F-9E42-AB43-5760931E15D4}" type="slidenum">
              <a:rPr lang="en-US" smtClean="0"/>
              <a:t>63</a:t>
            </a:fld>
            <a:endParaRPr lang="en-US"/>
          </a:p>
        </p:txBody>
      </p:sp>
    </p:spTree>
    <p:extLst>
      <p:ext uri="{BB962C8B-B14F-4D97-AF65-F5344CB8AC3E}">
        <p14:creationId xmlns:p14="http://schemas.microsoft.com/office/powerpoint/2010/main" val="7143053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11D5-4A55-5C44-BDDA-9520165FE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7E703F-2DD3-8A7B-AEBC-B2B7F3F6AA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65B29-87F1-3885-9A44-986BD2EA4797}"/>
              </a:ext>
            </a:extLst>
          </p:cNvPr>
          <p:cNvSpPr>
            <a:spLocks noGrp="1"/>
          </p:cNvSpPr>
          <p:nvPr>
            <p:ph type="body" idx="1"/>
          </p:nvPr>
        </p:nvSpPr>
        <p:spPr/>
        <p:txBody>
          <a:bodyPr/>
          <a:lstStyle/>
          <a:p>
            <a:r>
              <a:rPr lang="en-US"/>
              <a:t>If you have not already done so, please complete the Buy American Accommodation Process survey for this school year</a:t>
            </a:r>
            <a:r>
              <a:rPr lang="en-US" dirty="0"/>
              <a:t> unless you have determined you meet the 10% </a:t>
            </a:r>
            <a:r>
              <a:rPr lang="en-US"/>
              <a:t>non-domestic</a:t>
            </a:r>
            <a:r>
              <a:rPr lang="en-US" dirty="0"/>
              <a:t> threshold</a:t>
            </a:r>
            <a:r>
              <a:rPr lang="en-US"/>
              <a:t>. This will be reviewed as part of the Administrative Review process.</a:t>
            </a:r>
          </a:p>
        </p:txBody>
      </p:sp>
      <p:sp>
        <p:nvSpPr>
          <p:cNvPr id="4" name="Slide Number Placeholder 3">
            <a:extLst>
              <a:ext uri="{FF2B5EF4-FFF2-40B4-BE49-F238E27FC236}">
                <a16:creationId xmlns:a16="http://schemas.microsoft.com/office/drawing/2014/main" id="{440F0074-2B13-AFC3-6397-FAA9F40F54EE}"/>
              </a:ext>
            </a:extLst>
          </p:cNvPr>
          <p:cNvSpPr>
            <a:spLocks noGrp="1"/>
          </p:cNvSpPr>
          <p:nvPr>
            <p:ph type="sldNum" sz="quarter" idx="5"/>
          </p:nvPr>
        </p:nvSpPr>
        <p:spPr/>
        <p:txBody>
          <a:bodyPr/>
          <a:lstStyle/>
          <a:p>
            <a:fld id="{521D18FE-5C4F-9E42-AB43-5760931E15D4}" type="slidenum">
              <a:rPr lang="en-US" smtClean="0"/>
              <a:t>64</a:t>
            </a:fld>
            <a:endParaRPr lang="en-US"/>
          </a:p>
        </p:txBody>
      </p:sp>
    </p:spTree>
    <p:extLst>
      <p:ext uri="{BB962C8B-B14F-4D97-AF65-F5344CB8AC3E}">
        <p14:creationId xmlns:p14="http://schemas.microsoft.com/office/powerpoint/2010/main" val="1053498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updates regarding competitive foods. Previously, the term “competitive foods” was used when foods or beverages were sold to students during the school day, from 12:01am to the end of the last lunch period. </a:t>
            </a:r>
          </a:p>
          <a:p>
            <a:r>
              <a:rPr lang="en-US" dirty="0"/>
              <a:t>When such findings occurred, fiscal action was taken against the school site, not the SFA.</a:t>
            </a:r>
            <a:endParaRPr lang="en-US" dirty="0">
              <a:ea typeface="Calibri"/>
              <a:cs typeface="Calibri"/>
            </a:endParaRPr>
          </a:p>
          <a:p>
            <a:r>
              <a:rPr lang="en-US" dirty="0"/>
              <a:t>Under the new state agency practice, </a:t>
            </a:r>
            <a:r>
              <a:rPr lang="en-US" b="1" dirty="0">
                <a:highlight>
                  <a:srgbClr val="FFFF00"/>
                </a:highlight>
              </a:rPr>
              <a:t>regulatory requirements have not changed</a:t>
            </a:r>
            <a:r>
              <a:rPr lang="en-US" b="1" dirty="0"/>
              <a:t>, </a:t>
            </a:r>
            <a:r>
              <a:rPr lang="en-US" dirty="0"/>
              <a:t>all previous regulations still apply. </a:t>
            </a:r>
            <a:r>
              <a:rPr lang="en-US" dirty="0">
                <a:highlight>
                  <a:srgbClr val="FFFF00"/>
                </a:highlight>
              </a:rPr>
              <a:t>The only changes are in the terminology and the approach to corrective action.</a:t>
            </a:r>
            <a:endParaRPr lang="en-US" dirty="0">
              <a:highlight>
                <a:srgbClr val="FFFF00"/>
              </a:highlight>
              <a:ea typeface="Calibri"/>
              <a:cs typeface="Calibri"/>
            </a:endParaRPr>
          </a:p>
          <a:p>
            <a:r>
              <a:rPr lang="en-US" dirty="0"/>
              <a:t>Going forward, instead of referring to “competitive foods findings,” the term </a:t>
            </a:r>
            <a:r>
              <a:rPr lang="en-US" b="1" dirty="0"/>
              <a:t>Smart Snack violations</a:t>
            </a:r>
            <a:r>
              <a:rPr lang="en-US" dirty="0"/>
              <a:t> will be used. Importantly, with Smart Snack violations, </a:t>
            </a:r>
            <a:r>
              <a:rPr lang="en-US" b="1" dirty="0"/>
              <a:t>fiscal action will no longer be applied</a:t>
            </a:r>
            <a:r>
              <a:rPr lang="en-US" dirty="0"/>
              <a:t>.  However...... (go to the next slide)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65</a:t>
            </a:fld>
            <a:endParaRPr lang="en-US"/>
          </a:p>
        </p:txBody>
      </p:sp>
    </p:spTree>
    <p:extLst>
      <p:ext uri="{BB962C8B-B14F-4D97-AF65-F5344CB8AC3E}">
        <p14:creationId xmlns:p14="http://schemas.microsoft.com/office/powerpoint/2010/main" val="16907948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E39AA-7FAA-83CB-98B2-FC2E97162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BEC0A-B6BA-3BAD-6AEE-631AB17466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09ED6C-1EEA-CEE5-8A82-CB0E47C34EEE}"/>
              </a:ext>
            </a:extLst>
          </p:cNvPr>
          <p:cNvSpPr>
            <a:spLocks noGrp="1"/>
          </p:cNvSpPr>
          <p:nvPr>
            <p:ph type="body" idx="1"/>
          </p:nvPr>
        </p:nvSpPr>
        <p:spPr/>
        <p:txBody>
          <a:bodyPr/>
          <a:lstStyle/>
          <a:p>
            <a:r>
              <a:rPr lang="en-US" dirty="0">
                <a:ea typeface="Calibri"/>
                <a:cs typeface="Calibri"/>
              </a:rPr>
              <a:t>Although, fiscal action will no longer be applied to smart snack/competitive foods findings, repeat violations could result in the withholding of claim reimbursements. </a:t>
            </a:r>
            <a:endParaRPr lang="en-US" dirty="0"/>
          </a:p>
        </p:txBody>
      </p:sp>
      <p:sp>
        <p:nvSpPr>
          <p:cNvPr id="4" name="Slide Number Placeholder 3">
            <a:extLst>
              <a:ext uri="{FF2B5EF4-FFF2-40B4-BE49-F238E27FC236}">
                <a16:creationId xmlns:a16="http://schemas.microsoft.com/office/drawing/2014/main" id="{7301D90C-A523-AC24-7DBB-FA9E34428F5C}"/>
              </a:ext>
            </a:extLst>
          </p:cNvPr>
          <p:cNvSpPr>
            <a:spLocks noGrp="1"/>
          </p:cNvSpPr>
          <p:nvPr>
            <p:ph type="sldNum" sz="quarter" idx="5"/>
          </p:nvPr>
        </p:nvSpPr>
        <p:spPr/>
        <p:txBody>
          <a:bodyPr/>
          <a:lstStyle/>
          <a:p>
            <a:fld id="{521D18FE-5C4F-9E42-AB43-5760931E15D4}" type="slidenum">
              <a:rPr lang="en-US" smtClean="0"/>
              <a:t>66</a:t>
            </a:fld>
            <a:endParaRPr lang="en-US"/>
          </a:p>
        </p:txBody>
      </p:sp>
    </p:spTree>
    <p:extLst>
      <p:ext uri="{BB962C8B-B14F-4D97-AF65-F5344CB8AC3E}">
        <p14:creationId xmlns:p14="http://schemas.microsoft.com/office/powerpoint/2010/main" val="9115759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solidFill>
                  <a:srgbClr val="212529"/>
                </a:solidFill>
              </a:rPr>
              <a:t>Digital accessibility refers to the design and development of digital content, applications, and services that are usable by all people, including those with disabilities. </a:t>
            </a:r>
            <a:endParaRPr lang="en-US" dirty="0">
              <a:solidFill>
                <a:srgbClr val="000000"/>
              </a:solidFill>
              <a:ea typeface="Calibri" panose="020F0502020204030204"/>
              <a:cs typeface="Calibri" panose="020F0502020204030204"/>
            </a:endParaRPr>
          </a:p>
          <a:p>
            <a:pPr marL="171450" indent="-171450">
              <a:buFont typeface="Arial"/>
              <a:buChar char="•"/>
            </a:pPr>
            <a:r>
              <a:rPr lang="en-US" dirty="0">
                <a:solidFill>
                  <a:srgbClr val="212529"/>
                </a:solidFill>
              </a:rPr>
              <a:t>It ensures that websites, mobile apps, electronic documents, and other digital tools are accessible to individuals who may use assistive technologies such as screen readers, magnifiers, or alternative input devices.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67</a:t>
            </a:fld>
            <a:endParaRPr lang="en-US"/>
          </a:p>
        </p:txBody>
      </p:sp>
    </p:spTree>
    <p:extLst>
      <p:ext uri="{BB962C8B-B14F-4D97-AF65-F5344CB8AC3E}">
        <p14:creationId xmlns:p14="http://schemas.microsoft.com/office/powerpoint/2010/main" val="13884863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b="1">
                <a:solidFill>
                  <a:srgbClr val="212529"/>
                </a:solidFill>
              </a:rPr>
              <a:t>Equal Access:</a:t>
            </a:r>
            <a:r>
              <a:rPr lang="en-US">
                <a:solidFill>
                  <a:srgbClr val="212529"/>
                </a:solidFill>
              </a:rPr>
              <a:t> Digital accessibility promotes inclusivity by providing equal access to information and services for people with disabilities. It ensures that everyone can participate fully in the digital world.</a:t>
            </a:r>
            <a:endParaRPr lang="en-US"/>
          </a:p>
          <a:p>
            <a:pPr marL="285750" indent="-285750">
              <a:buFont typeface="Arial"/>
              <a:buChar char="•"/>
            </a:pPr>
            <a:r>
              <a:rPr lang="en-US" b="1">
                <a:solidFill>
                  <a:srgbClr val="212529"/>
                </a:solidFill>
              </a:rPr>
              <a:t>Compliance:</a:t>
            </a:r>
            <a:r>
              <a:rPr lang="en-US">
                <a:solidFill>
                  <a:srgbClr val="212529"/>
                </a:solidFill>
              </a:rPr>
              <a:t> Title II of the Americans with Disabilities Act and Section 504 of the Rehabilitation Act require that state and local governments, including K-12 public schools, provide equal access to services, activities, and programs.</a:t>
            </a:r>
            <a:endParaRPr lang="en-US"/>
          </a:p>
          <a:p>
            <a:pPr marL="1085850" lvl="2" indent="-285750">
              <a:buFont typeface="Wingdings"/>
              <a:buChar char="§"/>
            </a:pPr>
            <a:r>
              <a:rPr lang="en-US">
                <a:solidFill>
                  <a:srgbClr val="212529"/>
                </a:solidFill>
                <a:ea typeface="Calibri"/>
                <a:cs typeface="Calibri"/>
              </a:rPr>
              <a:t>Compliance Dates:</a:t>
            </a:r>
          </a:p>
          <a:p>
            <a:pPr lvl="3" indent="-171450">
              <a:lnSpc>
                <a:spcPct val="90000"/>
              </a:lnSpc>
              <a:spcBef>
                <a:spcPts val="500"/>
              </a:spcBef>
              <a:buFont typeface="Arial"/>
              <a:buChar char="•"/>
            </a:pPr>
            <a:r>
              <a:rPr lang="en-US">
                <a:solidFill>
                  <a:srgbClr val="1C3766"/>
                </a:solidFill>
              </a:rPr>
              <a:t>Public entities with a total population </a:t>
            </a:r>
            <a:r>
              <a:rPr lang="en-US" u="sng">
                <a:solidFill>
                  <a:srgbClr val="1C3766"/>
                </a:solidFill>
              </a:rPr>
              <a:t>&gt;</a:t>
            </a:r>
            <a:r>
              <a:rPr lang="en-US">
                <a:solidFill>
                  <a:srgbClr val="1C3766"/>
                </a:solidFill>
              </a:rPr>
              <a:t> 50,000: Compliance start date: April 24, 2026</a:t>
            </a:r>
            <a:endParaRPr lang="en-US">
              <a:solidFill>
                <a:srgbClr val="000000"/>
              </a:solidFill>
              <a:ea typeface="Calibri" panose="020F0502020204030204"/>
              <a:cs typeface="Calibri" panose="020F0502020204030204"/>
            </a:endParaRPr>
          </a:p>
          <a:p>
            <a:pPr lvl="3" indent="-171450">
              <a:lnSpc>
                <a:spcPct val="90000"/>
              </a:lnSpc>
              <a:spcBef>
                <a:spcPts val="500"/>
              </a:spcBef>
              <a:buFont typeface="Arial"/>
              <a:buChar char="•"/>
            </a:pPr>
            <a:r>
              <a:rPr lang="en-US">
                <a:solidFill>
                  <a:srgbClr val="1C3766"/>
                </a:solidFill>
              </a:rPr>
              <a:t>Public entities with a total population &lt; 50,000: Compliance start date: April 26, 2027</a:t>
            </a:r>
            <a:endParaRPr lang="en-US">
              <a:solidFill>
                <a:srgbClr val="000000"/>
              </a:solidFill>
              <a:ea typeface="Calibri" panose="020F0502020204030204"/>
              <a:cs typeface="Calibri" panose="020F0502020204030204"/>
            </a:endParaRPr>
          </a:p>
          <a:p>
            <a:pPr lvl="3" indent="-171450">
              <a:lnSpc>
                <a:spcPct val="90000"/>
              </a:lnSpc>
              <a:spcBef>
                <a:spcPts val="500"/>
              </a:spcBef>
              <a:buFont typeface="Arial"/>
              <a:buChar char="•"/>
            </a:pPr>
            <a:r>
              <a:rPr lang="en-US">
                <a:solidFill>
                  <a:srgbClr val="1C3766"/>
                </a:solidFill>
                <a:ea typeface="Calibri"/>
                <a:cs typeface="Calibri"/>
              </a:rPr>
              <a:t>Note: The link to compliance start dates for North Carolina Public School Units is included on the slide.</a:t>
            </a:r>
          </a:p>
          <a:p>
            <a:pPr marL="285750" indent="-285750">
              <a:buFont typeface="Arial"/>
              <a:buChar char="•"/>
            </a:pPr>
            <a:r>
              <a:rPr lang="en-US" b="1">
                <a:solidFill>
                  <a:srgbClr val="212529"/>
                </a:solidFill>
              </a:rPr>
              <a:t>Enhanced User Experience:</a:t>
            </a:r>
            <a:r>
              <a:rPr lang="en-US">
                <a:solidFill>
                  <a:srgbClr val="212529"/>
                </a:solidFill>
              </a:rPr>
              <a:t> Accessible design often leads to improved usability for all users, not just those with disabilities. For example, features like captions, alt text, and clear navigation can benefit everyone.</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68</a:t>
            </a:fld>
            <a:endParaRPr lang="en-US"/>
          </a:p>
        </p:txBody>
      </p:sp>
    </p:spTree>
    <p:extLst>
      <p:ext uri="{BB962C8B-B14F-4D97-AF65-F5344CB8AC3E}">
        <p14:creationId xmlns:p14="http://schemas.microsoft.com/office/powerpoint/2010/main" val="10289835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solidFill>
                  <a:srgbClr val="212529"/>
                </a:solidFill>
              </a:rPr>
              <a:t>Everyone involved in the creation, management, procurement and maintenance of digital content holds responsibility for ensuring accessibility. This includes web developers, designers, content creators, project managers, and educators. It is a collaborative effort that requires awareness and commitment from all stakeholders to make digital environments inclusive.</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69</a:t>
            </a:fld>
            <a:endParaRPr lang="en-US"/>
          </a:p>
        </p:txBody>
      </p:sp>
    </p:spTree>
    <p:extLst>
      <p:ext uri="{BB962C8B-B14F-4D97-AF65-F5344CB8AC3E}">
        <p14:creationId xmlns:p14="http://schemas.microsoft.com/office/powerpoint/2010/main" val="4181445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Realization of these goals rests upon successful actions across eight pillars, outlined in this graphic.</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Pillar 1: Prepare Each Student for Their Next Phase in Life </a:t>
            </a:r>
            <a:r>
              <a:rPr lang="en-US" b="0" dirty="0"/>
              <a:t>– this pillar is aimed at </a:t>
            </a:r>
            <a:r>
              <a:rPr lang="en-US" sz="1200" b="0" i="0" kern="1200" dirty="0">
                <a:solidFill>
                  <a:schemeClr val="tx1"/>
                </a:solidFill>
                <a:effectLst/>
                <a:latin typeface="+mn-lt"/>
                <a:ea typeface="+mn-ea"/>
                <a:cs typeface="+mn-cs"/>
              </a:rPr>
              <a:t>expanding rigorous pathways, dual enrollment and character development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Pillar 2: Revere Public School Educators </a:t>
            </a:r>
            <a:r>
              <a:rPr lang="en-US" b="0" dirty="0"/>
              <a:t>– this pillar </a:t>
            </a:r>
            <a:r>
              <a:rPr lang="en-US" sz="1200" b="0" i="0" kern="1200" dirty="0">
                <a:solidFill>
                  <a:schemeClr val="tx1"/>
                </a:solidFill>
                <a:effectLst/>
                <a:latin typeface="+mn-lt"/>
                <a:ea typeface="+mn-ea"/>
                <a:cs typeface="+mn-cs"/>
              </a:rPr>
              <a:t>supports competitive compensation and career advancement opportunities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Pillar 3: Enhance Parent, Caregiver and Community Support </a:t>
            </a:r>
            <a:r>
              <a:rPr lang="en-US" b="0" dirty="0"/>
              <a:t>– this pillar is focused on </a:t>
            </a:r>
            <a:r>
              <a:rPr lang="en-US" sz="1200" b="0" i="0" kern="1200" dirty="0">
                <a:solidFill>
                  <a:schemeClr val="tx1"/>
                </a:solidFill>
                <a:effectLst/>
                <a:latin typeface="+mn-lt"/>
                <a:ea typeface="+mn-ea"/>
                <a:cs typeface="+mn-cs"/>
              </a:rPr>
              <a:t>strengthening family engagement and partnerships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Pillar 4: Ensure Healthy, Safe and Secure Learning Environments</a:t>
            </a:r>
            <a:r>
              <a:rPr lang="en-US" b="0" dirty="0"/>
              <a:t> – </a:t>
            </a:r>
            <a:r>
              <a:rPr lang="en-US" sz="1200" b="0" i="0" kern="1200" dirty="0">
                <a:solidFill>
                  <a:schemeClr val="tx1"/>
                </a:solidFill>
                <a:effectLst/>
                <a:latin typeface="+mn-lt"/>
                <a:ea typeface="+mn-ea"/>
                <a:cs typeface="+mn-cs"/>
              </a:rPr>
              <a:t>this pillar identifies the need for physical and emotional safety with mental health support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Pillar 5: Optimize Operational Excellence </a:t>
            </a:r>
            <a:r>
              <a:rPr lang="en-US" b="0" dirty="0"/>
              <a:t>– this pillar targets </a:t>
            </a:r>
            <a:r>
              <a:rPr lang="en-US" sz="1200" b="0" i="0" kern="1200" dirty="0">
                <a:solidFill>
                  <a:schemeClr val="tx1"/>
                </a:solidFill>
                <a:effectLst/>
                <a:latin typeface="+mn-lt"/>
                <a:ea typeface="+mn-ea"/>
                <a:cs typeface="+mn-cs"/>
              </a:rPr>
              <a:t>modernizing systems and eliminating administrative burdens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Pillar 6: Lead Transformative Change </a:t>
            </a:r>
            <a:r>
              <a:rPr lang="en-US" b="0" dirty="0"/>
              <a:t>–</a:t>
            </a:r>
            <a:r>
              <a:rPr lang="en-US" sz="1200" b="0" i="0" kern="1200" dirty="0">
                <a:solidFill>
                  <a:schemeClr val="tx1"/>
                </a:solidFill>
                <a:effectLst/>
                <a:latin typeface="+mn-lt"/>
                <a:ea typeface="+mn-ea"/>
                <a:cs typeface="+mn-cs"/>
              </a:rPr>
              <a:t> this pillar focuses on research-driven innovation and accountability reform</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Pillar 7: Celebrate the Excellence in Public Education </a:t>
            </a:r>
            <a:r>
              <a:rPr lang="en-US" b="0" dirty="0"/>
              <a:t>– this pillar supports c</a:t>
            </a:r>
            <a:r>
              <a:rPr lang="en-US" sz="1200" b="0" i="0" kern="1200" dirty="0">
                <a:solidFill>
                  <a:schemeClr val="tx1"/>
                </a:solidFill>
                <a:effectLst/>
                <a:latin typeface="+mn-lt"/>
                <a:ea typeface="+mn-ea"/>
                <a:cs typeface="+mn-cs"/>
              </a:rPr>
              <a:t>omprehensive messaging to highlight successes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Pillar 8: Galvanize Champions to Fully Invest in and Support Public Education </a:t>
            </a:r>
            <a:r>
              <a:rPr lang="en-US" b="0" dirty="0"/>
              <a:t>– this last pillar focuses on b</a:t>
            </a:r>
            <a:r>
              <a:rPr lang="en-US" sz="1200" b="0" i="0" kern="1200" dirty="0">
                <a:solidFill>
                  <a:schemeClr val="tx1"/>
                </a:solidFill>
                <a:effectLst/>
                <a:latin typeface="+mn-lt"/>
                <a:ea typeface="+mn-ea"/>
                <a:cs typeface="+mn-cs"/>
              </a:rPr>
              <a:t>uilding coalitions for increased investment and pride in our schools</a:t>
            </a:r>
          </a:p>
          <a:p>
            <a:pPr marL="0" indent="0">
              <a:buNone/>
            </a:pPr>
            <a:endParaRPr lang="en-US" dirty="0"/>
          </a:p>
          <a:p>
            <a:pPr marL="0" indent="0">
              <a:buNone/>
            </a:pPr>
            <a:r>
              <a:rPr lang="en-US" dirty="0"/>
              <a:t>Each pillar is necessary, and together they share the weight of preparing the future of our state with excellence.</a:t>
            </a:r>
          </a:p>
          <a:p>
            <a:pPr marL="0" indent="0">
              <a:buNone/>
            </a:pP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521D18FE-5C4F-9E42-AB43-5760931E15D4}" type="slidenum">
              <a:rPr lang="en-US" smtClean="0"/>
              <a:t>7</a:t>
            </a:fld>
            <a:endParaRPr lang="en-US"/>
          </a:p>
        </p:txBody>
      </p:sp>
    </p:spTree>
    <p:extLst>
      <p:ext uri="{BB962C8B-B14F-4D97-AF65-F5344CB8AC3E}">
        <p14:creationId xmlns:p14="http://schemas.microsoft.com/office/powerpoint/2010/main" val="1198109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Donna Murray, Digital Accessibility Specialist with NCDPI, has created a Digital Accessibility Dashboard with information about the regulations and requirements, resources and training. It is tailored to whether you are new to accessibility, have knowledge or experience and/or are in charge of accessibility for your district.</a:t>
            </a:r>
          </a:p>
          <a:p>
            <a:pPr marL="171450" indent="-171450">
              <a:buFont typeface="Arial"/>
              <a:buChar char="•"/>
            </a:pPr>
            <a:r>
              <a:rPr lang="en-US">
                <a:ea typeface="Calibri"/>
                <a:cs typeface="Calibri"/>
              </a:rPr>
              <a:t>The dashboard includes resources and a webinar series for public school units.</a:t>
            </a:r>
          </a:p>
          <a:p>
            <a:pPr marL="171450" indent="-171450">
              <a:buFont typeface="Arial"/>
              <a:buChar char="•"/>
            </a:pPr>
            <a:r>
              <a:rPr lang="en-US">
                <a:ea typeface="Calibri"/>
                <a:cs typeface="Calibri"/>
              </a:rPr>
              <a:t>It also includes resources and a webinar series for vendors. Remember: vendors that School Nutrition Programs work with for online menus, newsletters, social media, etc. must provides materials that are digitally accessible.</a:t>
            </a:r>
          </a:p>
          <a:p>
            <a:pPr marL="171450" indent="-171450">
              <a:buFont typeface="Arial"/>
              <a:buChar char="•"/>
            </a:pPr>
            <a:r>
              <a:rPr lang="en-US">
                <a:ea typeface="Calibri"/>
                <a:cs typeface="Calibri"/>
              </a:rPr>
              <a:t>Links to the Digital Accessibility Dashboard is included on the slide. You can bookmark these links. Also, a quick internet search for NCDPI Digital Accessibility Dashboard will get you to the correct site. </a:t>
            </a:r>
          </a:p>
          <a:p>
            <a:pPr marL="171450" indent="-171450">
              <a:buFont typeface="Arial"/>
              <a:buChar char="•"/>
            </a:pPr>
            <a:r>
              <a:rPr lang="en-US">
                <a:ea typeface="Calibri"/>
                <a:cs typeface="Calibri"/>
              </a:rPr>
              <a:t>Two ongoing, interactive co-learning opportunities are available monthly.</a:t>
            </a:r>
          </a:p>
          <a:p>
            <a:pPr marL="628650" lvl="1" indent="-171450">
              <a:buFont typeface="Courier New"/>
              <a:buChar char="o"/>
            </a:pPr>
            <a:r>
              <a:rPr lang="en-US">
                <a:ea typeface="Calibri"/>
                <a:cs typeface="Calibri"/>
              </a:rPr>
              <a:t>The Digital Accessibility Community of Practice is open to State and Local Government and Education Agency staff. The Community of Practice sessions offer a brief professional learning spotlight followed by a collaborative discussion and strategy sharing. It occurs the first Wednesday of each month, 1-2 pm.</a:t>
            </a:r>
          </a:p>
          <a:p>
            <a:pPr marL="628650" lvl="1" indent="-171450">
              <a:buFont typeface="Courier New"/>
              <a:buChar char="o"/>
            </a:pPr>
            <a:r>
              <a:rPr lang="en-US">
                <a:ea typeface="Calibri"/>
                <a:cs typeface="Calibri"/>
              </a:rPr>
              <a:t>The Digital Accessibility </a:t>
            </a:r>
            <a:r>
              <a:rPr lang="en-US" err="1">
                <a:ea typeface="Calibri"/>
                <a:cs typeface="Calibri"/>
              </a:rPr>
              <a:t>CoLab</a:t>
            </a:r>
            <a:r>
              <a:rPr lang="en-US">
                <a:ea typeface="Calibri"/>
                <a:cs typeface="Calibri"/>
              </a:rPr>
              <a:t> is an o</a:t>
            </a:r>
            <a:r>
              <a:rPr lang="en-US"/>
              <a:t>pen space for collaborative problem solving and TA for accessibility challenges. It occurs the third Wednesday of each month, 9-10:30 am.</a:t>
            </a:r>
            <a:endParaRPr lang="en-US">
              <a:ea typeface="Calibri" panose="020F0502020204030204"/>
              <a:cs typeface="Calibri" panose="020F0502020204030204"/>
            </a:endParaRPr>
          </a:p>
          <a:p>
            <a:pPr marL="628650" lvl="1" indent="-171450">
              <a:buFont typeface="Courier New"/>
              <a:buChar char="o"/>
            </a:pPr>
            <a:r>
              <a:rPr lang="en-US">
                <a:ea typeface="Calibri" panose="020F0502020204030204"/>
                <a:cs typeface="Calibri" panose="020F0502020204030204"/>
              </a:rPr>
              <a:t>Links to access/sign up for both are offered on the slide. </a:t>
            </a: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70</a:t>
            </a:fld>
            <a:endParaRPr lang="en-US"/>
          </a:p>
        </p:txBody>
      </p:sp>
    </p:spTree>
    <p:extLst>
      <p:ext uri="{BB962C8B-B14F-4D97-AF65-F5344CB8AC3E}">
        <p14:creationId xmlns:p14="http://schemas.microsoft.com/office/powerpoint/2010/main" val="11126587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review a few short monitoring and compliance updates and reminders.</a:t>
            </a:r>
          </a:p>
        </p:txBody>
      </p:sp>
      <p:sp>
        <p:nvSpPr>
          <p:cNvPr id="4" name="Slide Number Placeholder 3"/>
          <p:cNvSpPr>
            <a:spLocks noGrp="1"/>
          </p:cNvSpPr>
          <p:nvPr>
            <p:ph type="sldNum" sz="quarter" idx="5"/>
          </p:nvPr>
        </p:nvSpPr>
        <p:spPr/>
        <p:txBody>
          <a:bodyPr/>
          <a:lstStyle/>
          <a:p>
            <a:fld id="{521D18FE-5C4F-9E42-AB43-5760931E15D4}" type="slidenum">
              <a:rPr lang="en-US" smtClean="0"/>
              <a:t>71</a:t>
            </a:fld>
            <a:endParaRPr lang="en-US"/>
          </a:p>
        </p:txBody>
      </p:sp>
    </p:spTree>
    <p:extLst>
      <p:ext uri="{BB962C8B-B14F-4D97-AF65-F5344CB8AC3E}">
        <p14:creationId xmlns:p14="http://schemas.microsoft.com/office/powerpoint/2010/main" val="1896557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On-site reviews for traditional public schools and RCCIs are due annually on February 1. On-site reviews must be conducted for each school operating NSLP and 50% of schools operating SBP. However, don’t forget that each school approved to operate SBP still must be reviewed at least once every two years. This means if you don’t review them this year, you’ll need to review them next year. </a:t>
            </a:r>
          </a:p>
          <a:p>
            <a:endParaRPr lang="en-US" dirty="0"/>
          </a:p>
          <a:p>
            <a:r>
              <a:rPr lang="en-US" b="1" dirty="0"/>
              <a:t>This is an important change – extensions for the February 1 due date WILL NOT BE GRANTED.</a:t>
            </a:r>
            <a:r>
              <a:rPr lang="en-US" dirty="0"/>
              <a:t> This is a requirement per USDA FNS guidance. Plan ahead to complete all on-site reviews well before the due date. [</a:t>
            </a:r>
            <a:r>
              <a:rPr lang="en-US" i="1" dirty="0"/>
              <a:t>Presenter note – repeat this again!] </a:t>
            </a:r>
            <a:r>
              <a:rPr lang="en-US" dirty="0"/>
              <a:t>It is essential to start conducting your reviews NOW and not wait until shortly before these reports are due to be completed.  This also allows for time to correct areas where refinement is needed.</a:t>
            </a:r>
          </a:p>
          <a:p>
            <a:endParaRPr lang="en-US" dirty="0"/>
          </a:p>
          <a:p>
            <a:r>
              <a:rPr lang="en-US" dirty="0"/>
              <a:t>Corrective action plans or CAPs are due within 45 days of the follow up.</a:t>
            </a:r>
          </a:p>
        </p:txBody>
      </p:sp>
      <p:sp>
        <p:nvSpPr>
          <p:cNvPr id="4" name="Slide Number Placeholder 3"/>
          <p:cNvSpPr>
            <a:spLocks noGrp="1"/>
          </p:cNvSpPr>
          <p:nvPr>
            <p:ph type="sldNum" sz="quarter" idx="5"/>
          </p:nvPr>
        </p:nvSpPr>
        <p:spPr/>
        <p:txBody>
          <a:bodyPr/>
          <a:lstStyle/>
          <a:p>
            <a:fld id="{521D18FE-5C4F-9E42-AB43-5760931E15D4}" type="slidenum">
              <a:rPr lang="en-US" smtClean="0"/>
              <a:t>72</a:t>
            </a:fld>
            <a:endParaRPr lang="en-US"/>
          </a:p>
        </p:txBody>
      </p:sp>
    </p:spTree>
    <p:extLst>
      <p:ext uri="{BB962C8B-B14F-4D97-AF65-F5344CB8AC3E}">
        <p14:creationId xmlns:p14="http://schemas.microsoft.com/office/powerpoint/2010/main" val="22665385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Charter and non-public schools have slightly different monitoring requirements.</a:t>
            </a:r>
          </a:p>
          <a:p>
            <a:endParaRPr lang="en-US" dirty="0"/>
          </a:p>
          <a:p>
            <a:r>
              <a:rPr lang="en-US" dirty="0"/>
              <a:t>Charter and non-public schools must complete two self-assessment reviews that are due on November 1 and April 1</a:t>
            </a:r>
            <a:r>
              <a:rPr lang="en-US" baseline="30000" dirty="0"/>
              <a:t>st</a:t>
            </a:r>
            <a:r>
              <a:rPr lang="en-US" dirty="0"/>
              <a:t> annually. Like for traditional schools and RCCIs, </a:t>
            </a:r>
            <a:r>
              <a:rPr lang="en-US" b="1" dirty="0"/>
              <a:t>extensions for these two due dates WILL NOT BE GRANTED.</a:t>
            </a:r>
            <a:r>
              <a:rPr lang="en-US" dirty="0"/>
              <a:t> This is a requirement per USDA FNS guidance. Plan ahead to complete all on-site reviews well before the due date. [</a:t>
            </a:r>
            <a:r>
              <a:rPr lang="en-US" i="1" dirty="0"/>
              <a:t>Presenter note – repeat this again!] </a:t>
            </a:r>
            <a:r>
              <a:rPr lang="en-US" dirty="0"/>
              <a:t>It is essential to start conducting your reviews NOW and not wait until shortly before these reports are due to be completed.  This also allows for time to correct areas where refinement is needed.</a:t>
            </a:r>
          </a:p>
          <a:p>
            <a:endParaRPr lang="en-US" dirty="0"/>
          </a:p>
          <a:p>
            <a:r>
              <a:rPr lang="en-US" dirty="0"/>
              <a:t>Corrective action plans or CAPs are also due within 45 days of the follow up for the self-assessment reviews.</a:t>
            </a:r>
          </a:p>
          <a:p>
            <a:endParaRPr lang="en-US" dirty="0"/>
          </a:p>
        </p:txBody>
      </p:sp>
      <p:sp>
        <p:nvSpPr>
          <p:cNvPr id="4" name="Slide Number Placeholder 3"/>
          <p:cNvSpPr>
            <a:spLocks noGrp="1"/>
          </p:cNvSpPr>
          <p:nvPr>
            <p:ph type="sldNum" sz="quarter" idx="5"/>
          </p:nvPr>
        </p:nvSpPr>
        <p:spPr/>
        <p:txBody>
          <a:bodyPr/>
          <a:lstStyle/>
          <a:p>
            <a:fld id="{521D18FE-5C4F-9E42-AB43-5760931E15D4}" type="slidenum">
              <a:rPr lang="en-US" smtClean="0"/>
              <a:t>73</a:t>
            </a:fld>
            <a:endParaRPr lang="en-US"/>
          </a:p>
        </p:txBody>
      </p:sp>
    </p:spTree>
    <p:extLst>
      <p:ext uri="{BB962C8B-B14F-4D97-AF65-F5344CB8AC3E}">
        <p14:creationId xmlns:p14="http://schemas.microsoft.com/office/powerpoint/2010/main" val="2845910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shows a sample form developed by Stokes County School Nutrition for tracking completion of onsite reviews. It could also be used for tracking completion of self-assessments. Utilizing a tool to track required monitoring is a best practice.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Additional columns can be added for notes, Corrective Action Plan (CAP) follow up due dates, and whether a Corrective Action Plan is needed. As a reminder, Corrective Action Plans must be completed within 45 calendar days. A column to indicate if no Corrective Action Plan is needed may be added to help keep up with compliance especially for SFAs that have multiple school sites to review and monitor.</a:t>
            </a:r>
            <a:endParaRPr lang="en-US" dirty="0"/>
          </a:p>
        </p:txBody>
      </p:sp>
      <p:sp>
        <p:nvSpPr>
          <p:cNvPr id="4" name="Slide Number Placeholder 3"/>
          <p:cNvSpPr>
            <a:spLocks noGrp="1"/>
          </p:cNvSpPr>
          <p:nvPr>
            <p:ph type="sldNum" sz="quarter" idx="5"/>
          </p:nvPr>
        </p:nvSpPr>
        <p:spPr/>
        <p:txBody>
          <a:bodyPr/>
          <a:lstStyle/>
          <a:p>
            <a:fld id="{521D18FE-5C4F-9E42-AB43-5760931E15D4}" type="slidenum">
              <a:rPr lang="en-US" smtClean="0"/>
              <a:t>74</a:t>
            </a:fld>
            <a:endParaRPr lang="en-US"/>
          </a:p>
        </p:txBody>
      </p:sp>
    </p:spTree>
    <p:extLst>
      <p:ext uri="{BB962C8B-B14F-4D97-AF65-F5344CB8AC3E}">
        <p14:creationId xmlns:p14="http://schemas.microsoft.com/office/powerpoint/2010/main" val="5707286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14C8B-1EB8-5886-36BD-9EEB7C912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FB59CB-54DF-FE3C-6965-700541CFD1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2D35B-2E43-173C-1653-45DF4727992D}"/>
              </a:ext>
            </a:extLst>
          </p:cNvPr>
          <p:cNvSpPr>
            <a:spLocks noGrp="1"/>
          </p:cNvSpPr>
          <p:nvPr>
            <p:ph type="body" idx="1"/>
          </p:nvPr>
        </p:nvSpPr>
        <p:spPr/>
        <p:txBody>
          <a:bodyPr/>
          <a:lstStyle/>
          <a:p>
            <a:r>
              <a:rPr lang="en-US"/>
              <a:t>Next, we will share some updates and reminders for verification for school year 2025-2026.</a:t>
            </a:r>
          </a:p>
        </p:txBody>
      </p:sp>
      <p:sp>
        <p:nvSpPr>
          <p:cNvPr id="4" name="Slide Number Placeholder 3">
            <a:extLst>
              <a:ext uri="{FF2B5EF4-FFF2-40B4-BE49-F238E27FC236}">
                <a16:creationId xmlns:a16="http://schemas.microsoft.com/office/drawing/2014/main" id="{2BEBAC05-CAFE-5AB9-8229-B254987B0042}"/>
              </a:ext>
            </a:extLst>
          </p:cNvPr>
          <p:cNvSpPr>
            <a:spLocks noGrp="1"/>
          </p:cNvSpPr>
          <p:nvPr>
            <p:ph type="sldNum" sz="quarter" idx="5"/>
          </p:nvPr>
        </p:nvSpPr>
        <p:spPr/>
        <p:txBody>
          <a:bodyPr/>
          <a:lstStyle/>
          <a:p>
            <a:fld id="{521D18FE-5C4F-9E42-AB43-5760931E15D4}" type="slidenum">
              <a:rPr lang="en-US" smtClean="0"/>
              <a:t>75</a:t>
            </a:fld>
            <a:endParaRPr lang="en-US"/>
          </a:p>
        </p:txBody>
      </p:sp>
    </p:spTree>
    <p:extLst>
      <p:ext uri="{BB962C8B-B14F-4D97-AF65-F5344CB8AC3E}">
        <p14:creationId xmlns:p14="http://schemas.microsoft.com/office/powerpoint/2010/main" val="32972466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your important verification dates for 2025-2026. They are also posted on our website. </a:t>
            </a:r>
          </a:p>
          <a:p>
            <a:endParaRPr lang="en-US" dirty="0"/>
          </a:p>
          <a:p>
            <a:r>
              <a:rPr lang="en-US" dirty="0"/>
              <a:t>Wednesday,  October 1,</a:t>
            </a:r>
            <a:r>
              <a:rPr lang="en-US" baseline="0" dirty="0"/>
              <a:t> 2025 (Verification Begins) </a:t>
            </a:r>
            <a:endParaRPr lang="en-US" altLang="en-US" b="1" dirty="0">
              <a:solidFill>
                <a:schemeClr val="accent4">
                  <a:lumMod val="50000"/>
                </a:schemeClr>
              </a:solidFill>
            </a:endParaRPr>
          </a:p>
          <a:p>
            <a:r>
              <a:rPr lang="en-US" dirty="0"/>
              <a:t>Monday, November</a:t>
            </a:r>
            <a:r>
              <a:rPr lang="en-US" baseline="0" dirty="0"/>
              <a:t> 17, 2025 (Verification ends – November 15 falls on the weekend this year, so we move to Monday following the 15</a:t>
            </a:r>
            <a:r>
              <a:rPr lang="en-US" baseline="30000" dirty="0"/>
              <a:t>th</a:t>
            </a:r>
            <a:r>
              <a:rPr lang="en-US" baseline="0" dirty="0"/>
              <a:t>)</a:t>
            </a:r>
            <a:endParaRPr lang="en-US" dirty="0"/>
          </a:p>
          <a:p>
            <a:r>
              <a:rPr lang="en-US" baseline="0" dirty="0"/>
              <a:t>Tuesday, November 18, 2025  (Survey starts and the Verification Collection Report is opened to SFAs) Verification Report is required to be completed by all SFAs.</a:t>
            </a:r>
          </a:p>
          <a:p>
            <a:pPr defTabSz="899619">
              <a:defRPr/>
            </a:pPr>
            <a:r>
              <a:rPr lang="en-US" baseline="0" dirty="0"/>
              <a:t>Monday, December 8, 2025  (The Verification Collection Report is closed to SFAs)</a:t>
            </a:r>
          </a:p>
          <a:p>
            <a:r>
              <a:rPr lang="en-US" baseline="0" dirty="0"/>
              <a:t>Monday, February 16, 2026 (Date to end the tracking for those who responded after verification)</a:t>
            </a:r>
          </a:p>
          <a:p>
            <a:r>
              <a:rPr lang="en-US" baseline="0" dirty="0"/>
              <a:t>Thursday, February 19, 2026 (Report due to State Agency on the number that did not respond to verification until after the period ended through February 16, 2026)</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5E13A4-08F4-49C9-9B02-E30A7B1508A7}"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57279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Verification ends on November 17 this year, since the 15</a:t>
            </a:r>
            <a:r>
              <a:rPr lang="en-US" baseline="30000" dirty="0"/>
              <a:t>th</a:t>
            </a:r>
            <a:r>
              <a:rPr lang="en-US" dirty="0"/>
              <a:t> falls on a weekend. </a:t>
            </a:r>
          </a:p>
          <a:p>
            <a:r>
              <a:rPr lang="en-US" dirty="0"/>
              <a:t>Two things will happen on Tuesday, November 18:</a:t>
            </a:r>
            <a:endParaRPr lang="en-US" dirty="0">
              <a:ea typeface="Calibri"/>
              <a:cs typeface="Calibri"/>
            </a:endParaRPr>
          </a:p>
          <a:p>
            <a:r>
              <a:rPr lang="en-US" dirty="0"/>
              <a:t>• a brief online survey will be sent only to determine if the verification process has been completed  </a:t>
            </a:r>
            <a:endParaRPr lang="en-US" dirty="0">
              <a:ea typeface="Calibri"/>
              <a:cs typeface="Calibri"/>
            </a:endParaRPr>
          </a:p>
          <a:p>
            <a:r>
              <a:rPr lang="en-US" dirty="0"/>
              <a:t>•November 18 is also the date the Verification Collection Report is opened to all SFAs.  Since the process is so fresh on your mind, we encourage you to complete this report immediately after the closing deadline.</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77</a:t>
            </a:fld>
            <a:endParaRPr lang="en-US"/>
          </a:p>
        </p:txBody>
      </p:sp>
    </p:spTree>
    <p:extLst>
      <p:ext uri="{BB962C8B-B14F-4D97-AF65-F5344CB8AC3E}">
        <p14:creationId xmlns:p14="http://schemas.microsoft.com/office/powerpoint/2010/main" val="38759985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verification collection report must be completed in SNTS by </a:t>
            </a:r>
            <a:r>
              <a:rPr lang="en-US" b="1" dirty="0"/>
              <a:t>ALL</a:t>
            </a:r>
            <a:r>
              <a:rPr lang="en-US" dirty="0"/>
              <a:t> SFAs regardless if they are not collecting Free and Reduced applications and conducting verification. Instructions for completing this report will be sent in the group email sent to all.</a:t>
            </a:r>
            <a:endParaRPr lang="en-US" dirty="0">
              <a:ea typeface="Calibri"/>
              <a:cs typeface="Calibri"/>
            </a:endParaRPr>
          </a:p>
          <a:p>
            <a:r>
              <a:rPr lang="en-US" dirty="0"/>
              <a:t>To complete the report, here are a few reminders:</a:t>
            </a:r>
            <a:endParaRPr lang="en-US" dirty="0">
              <a:ea typeface="Calibri"/>
              <a:cs typeface="Calibri"/>
            </a:endParaRPr>
          </a:p>
          <a:p>
            <a:r>
              <a:rPr lang="en-US" dirty="0"/>
              <a:t> </a:t>
            </a:r>
            <a:endParaRPr lang="en-US" dirty="0">
              <a:ea typeface="Calibri"/>
              <a:cs typeface="Calibri"/>
            </a:endParaRPr>
          </a:p>
          <a:p>
            <a:r>
              <a:rPr lang="en-US" dirty="0"/>
              <a:t>If a child is directly certified as Medicaid Free (MF) on the direct certification list, the child (and all applicable children in the household) must be included in the Verification Collection Report. </a:t>
            </a:r>
            <a:endParaRPr lang="en-US" dirty="0">
              <a:ea typeface="Calibri"/>
              <a:cs typeface="Calibri"/>
            </a:endParaRPr>
          </a:p>
          <a:p>
            <a:r>
              <a:rPr lang="en-US" dirty="0"/>
              <a:t>•For this report, the student data cannot include the Medicaid Reduced (MR) students. </a:t>
            </a:r>
            <a:endParaRPr lang="en-US" dirty="0">
              <a:ea typeface="Calibri"/>
              <a:cs typeface="Calibri"/>
            </a:endParaRPr>
          </a:p>
          <a:p>
            <a:r>
              <a:rPr lang="en-US" dirty="0"/>
              <a:t>•In Section 3, follow the current instructions for all questions. In 3-3, include the number of students directly certified with Medicaid for Free meals (along with other direct certifications for FREE with programs other than SNAP). Do not include the counts of students directly certified with Medicaid for reduced price in any count in Section 3. </a:t>
            </a:r>
            <a:endParaRPr lang="en-US" dirty="0">
              <a:ea typeface="Calibri"/>
              <a:cs typeface="Calibri"/>
            </a:endParaRPr>
          </a:p>
          <a:p>
            <a:r>
              <a:rPr lang="en-US" dirty="0"/>
              <a:t>•Section 4 must only include counts of students certified for Free and Reduced via an application. Do not include the counts of any students directly certified with any program (including Medicaid) for Free or Reduced-price meals.</a:t>
            </a:r>
            <a:endParaRPr lang="en-US" dirty="0">
              <a:ea typeface="Calibri" panose="020F0502020204030204"/>
              <a:cs typeface="Calibri" panose="020F0502020204030204"/>
            </a:endParaRPr>
          </a:p>
          <a:p>
            <a:r>
              <a:rPr lang="en-US" dirty="0"/>
              <a:t>For SFAs fully operating CEP complete: </a:t>
            </a:r>
            <a:endParaRPr lang="en-US" dirty="0">
              <a:ea typeface="Calibri"/>
              <a:cs typeface="Calibri"/>
            </a:endParaRPr>
          </a:p>
          <a:p>
            <a:r>
              <a:rPr lang="en-US" dirty="0"/>
              <a:t>•Section 1 – list total number of schools and students </a:t>
            </a:r>
            <a:endParaRPr lang="en-US" dirty="0">
              <a:ea typeface="Calibri"/>
              <a:cs typeface="Calibri"/>
            </a:endParaRPr>
          </a:p>
          <a:p>
            <a:r>
              <a:rPr lang="en-US" dirty="0"/>
              <a:t>•2-3: enter the number of sites operating CEP and students at those sites</a:t>
            </a:r>
            <a:endParaRPr lang="en-US" dirty="0">
              <a:ea typeface="Calibri"/>
              <a:cs typeface="Calibri"/>
            </a:endParaRPr>
          </a:p>
          <a:p>
            <a:r>
              <a:rPr lang="en-US" dirty="0"/>
              <a:t>•Check the box in 3-1</a:t>
            </a:r>
            <a:endParaRPr lang="en-US" dirty="0">
              <a:ea typeface="Calibri"/>
              <a:cs typeface="Calibri"/>
            </a:endParaRPr>
          </a:p>
          <a:p>
            <a:r>
              <a:rPr lang="en-US" dirty="0"/>
              <a:t>•Check the box in 5-1 that you are exempt from verification</a:t>
            </a:r>
            <a:endParaRPr lang="en-US" dirty="0">
              <a:ea typeface="Calibri"/>
              <a:cs typeface="Calibri"/>
            </a:endParaRPr>
          </a:p>
          <a:p>
            <a:r>
              <a:rPr lang="en-US" dirty="0"/>
              <a:t>•Save the report at the bottom and the Verification Collection Report is complete.</a:t>
            </a:r>
            <a:endParaRPr lang="en-US" dirty="0">
              <a:ea typeface="Calibri"/>
              <a:cs typeface="Calibri"/>
            </a:endParaRPr>
          </a:p>
          <a:p>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78</a:t>
            </a:fld>
            <a:endParaRPr lang="en-US"/>
          </a:p>
        </p:txBody>
      </p:sp>
    </p:spTree>
    <p:extLst>
      <p:ext uri="{BB962C8B-B14F-4D97-AF65-F5344CB8AC3E}">
        <p14:creationId xmlns:p14="http://schemas.microsoft.com/office/powerpoint/2010/main" val="40311473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Documentation must be kept by the LEA to demonstrate compliance with the verification requirements when LEAs are reviewed by State or Federal reviewers including documentation concerning any appeals. LEAs must maintain a description of their verification efforts. The description must include a summary of the verification efforts including the selection process; the total number of applications on file on October 1 and the percentage or number of applications that are/will be verified by November 17. The LEA must also be able to demonstrate compliance with the confirmation review requirement and provision of a no-cost telephone number for assistance in the verification process. </a:t>
            </a:r>
          </a:p>
          <a:p>
            <a:r>
              <a:rPr lang="en-US" b="1" dirty="0">
                <a:solidFill>
                  <a:srgbClr val="620062"/>
                </a:solidFill>
              </a:rPr>
              <a:t>The SFA should maintain:</a:t>
            </a:r>
            <a:endParaRPr lang="en-US" dirty="0"/>
          </a:p>
          <a:p>
            <a:r>
              <a:rPr lang="en-US" b="1" dirty="0">
                <a:solidFill>
                  <a:srgbClr val="620062"/>
                </a:solidFill>
              </a:rPr>
              <a:t>The Verification Plan</a:t>
            </a:r>
            <a:endParaRPr lang="en-US" dirty="0"/>
          </a:p>
          <a:p>
            <a:r>
              <a:rPr lang="en-US" b="1" dirty="0">
                <a:solidFill>
                  <a:srgbClr val="620062"/>
                </a:solidFill>
              </a:rPr>
              <a:t>The Approved Verification Selection Method </a:t>
            </a:r>
            <a:endParaRPr lang="en-US" dirty="0"/>
          </a:p>
          <a:p>
            <a:r>
              <a:rPr lang="en-US" b="1" dirty="0">
                <a:solidFill>
                  <a:srgbClr val="620062"/>
                </a:solidFill>
              </a:rPr>
              <a:t>The Verification Sample Pool</a:t>
            </a:r>
            <a:endParaRPr lang="en-US" dirty="0"/>
          </a:p>
          <a:p>
            <a:r>
              <a:rPr lang="en-US" b="1" dirty="0">
                <a:solidFill>
                  <a:srgbClr val="620062"/>
                </a:solidFill>
              </a:rPr>
              <a:t>The Verification Sample Size</a:t>
            </a:r>
            <a:endParaRPr lang="en-US" dirty="0"/>
          </a:p>
          <a:p>
            <a:r>
              <a:rPr lang="en-US" b="1" dirty="0">
                <a:solidFill>
                  <a:srgbClr val="620062"/>
                </a:solidFill>
              </a:rPr>
              <a:t>The Replaced files (if applicable, not to exceed 5%)</a:t>
            </a:r>
            <a:endParaRPr lang="en-US" dirty="0"/>
          </a:p>
          <a:p>
            <a:r>
              <a:rPr lang="en-US" b="1" dirty="0">
                <a:solidFill>
                  <a:srgbClr val="620062"/>
                </a:solidFill>
              </a:rPr>
              <a:t>The Confirmation signatures on the applications (copies of the applications are preferred)</a:t>
            </a:r>
            <a:endParaRPr lang="en-US" dirty="0"/>
          </a:p>
          <a:p>
            <a:r>
              <a:rPr lang="en-US" b="1" dirty="0">
                <a:solidFill>
                  <a:srgbClr val="620062"/>
                </a:solidFill>
              </a:rPr>
              <a:t>The Selection Letters</a:t>
            </a:r>
            <a:endParaRPr lang="en-US" dirty="0"/>
          </a:p>
          <a:p>
            <a:r>
              <a:rPr lang="en-US" b="1" dirty="0">
                <a:solidFill>
                  <a:srgbClr val="620062"/>
                </a:solidFill>
              </a:rPr>
              <a:t>The Second attempt (whether written or verbal)</a:t>
            </a:r>
            <a:endParaRPr lang="en-US" dirty="0"/>
          </a:p>
          <a:p>
            <a:r>
              <a:rPr lang="en-US" b="1" dirty="0">
                <a:solidFill>
                  <a:srgbClr val="620062"/>
                </a:solidFill>
              </a:rPr>
              <a:t>The Verification Results letter.</a:t>
            </a:r>
            <a:endParaRPr lang="en-US" dirty="0"/>
          </a:p>
          <a:p>
            <a:r>
              <a:rPr lang="en-US" b="1" dirty="0">
                <a:solidFill>
                  <a:srgbClr val="620062"/>
                </a:solidFill>
              </a:rPr>
              <a:t>The Verification Summary Report</a:t>
            </a:r>
            <a:endParaRPr lang="en-US" dirty="0"/>
          </a:p>
          <a:p>
            <a:endParaRPr lang="en-US" dirty="0">
              <a:ea typeface="Calibri"/>
              <a:cs typeface="Calibri"/>
            </a:endParaRPr>
          </a:p>
          <a:p>
            <a:r>
              <a:rPr lang="en-US" dirty="0">
                <a:ea typeface="Calibri"/>
                <a:cs typeface="Calibri"/>
              </a:rPr>
              <a:t>Refer to the USDA Eligibility Manual for additional guidance. The most current version is from July 2017.</a:t>
            </a:r>
          </a:p>
        </p:txBody>
      </p:sp>
      <p:sp>
        <p:nvSpPr>
          <p:cNvPr id="4" name="Slide Number Placeholder 3"/>
          <p:cNvSpPr>
            <a:spLocks noGrp="1"/>
          </p:cNvSpPr>
          <p:nvPr>
            <p:ph type="sldNum" sz="quarter" idx="5"/>
          </p:nvPr>
        </p:nvSpPr>
        <p:spPr/>
        <p:txBody>
          <a:bodyPr/>
          <a:lstStyle/>
          <a:p>
            <a:fld id="{521D18FE-5C4F-9E42-AB43-5760931E15D4}" type="slidenum">
              <a:rPr lang="en-US" smtClean="0"/>
              <a:t>79</a:t>
            </a:fld>
            <a:endParaRPr lang="en-US"/>
          </a:p>
        </p:txBody>
      </p:sp>
    </p:spTree>
    <p:extLst>
      <p:ext uri="{BB962C8B-B14F-4D97-AF65-F5344CB8AC3E}">
        <p14:creationId xmlns:p14="http://schemas.microsoft.com/office/powerpoint/2010/main" val="401466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Achieving Excellence strategic plan has identified several key goals to achieve by 2030:</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92% four-year graduation rate (currently 86.9%),</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An ACT composite score of 20 (currently 18.5),</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30% AP participation among 10th-12th graders (currently 21.5%),</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41% Career Technical Education (CTE) participation among all K-12 students (currently 36.1%),</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89% of school-aged children enrolled in public schools,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Leading the Southeast in educator compensation,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And national leadership in National Association for Educational Preparedness (NAEP) reading and math scores.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The plan also emphasizes character development, with goals to significantly increase schools recognized as National Schools of Character and implement service-learning efforts and comprehensive character education programs statewide. </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To learn more and get involved, such as by registering for and attending a public forum virtually or in-person, visit the page linked here or scan the QR code.</a:t>
            </a:r>
          </a:p>
        </p:txBody>
      </p:sp>
      <p:sp>
        <p:nvSpPr>
          <p:cNvPr id="4" name="Slide Number Placeholder 3"/>
          <p:cNvSpPr>
            <a:spLocks noGrp="1"/>
          </p:cNvSpPr>
          <p:nvPr>
            <p:ph type="sldNum" sz="quarter" idx="5"/>
          </p:nvPr>
        </p:nvSpPr>
        <p:spPr/>
        <p:txBody>
          <a:bodyPr/>
          <a:lstStyle/>
          <a:p>
            <a:fld id="{521D18FE-5C4F-9E42-AB43-5760931E15D4}" type="slidenum">
              <a:rPr lang="en-US" smtClean="0"/>
              <a:t>8</a:t>
            </a:fld>
            <a:endParaRPr lang="en-US"/>
          </a:p>
        </p:txBody>
      </p:sp>
    </p:spTree>
    <p:extLst>
      <p:ext uri="{BB962C8B-B14F-4D97-AF65-F5344CB8AC3E}">
        <p14:creationId xmlns:p14="http://schemas.microsoft.com/office/powerpoint/2010/main" val="4589927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749457" indent="-288131" eaLnBrk="0" hangingPunct="0">
              <a:spcBef>
                <a:spcPct val="30000"/>
              </a:spcBef>
              <a:defRPr sz="1100">
                <a:solidFill>
                  <a:schemeClr val="tx1"/>
                </a:solidFill>
                <a:latin typeface="Arial" charset="0"/>
              </a:defRPr>
            </a:lvl2pPr>
            <a:lvl3pPr marL="1154101" indent="-229875" eaLnBrk="0" hangingPunct="0">
              <a:spcBef>
                <a:spcPct val="30000"/>
              </a:spcBef>
              <a:defRPr sz="1100">
                <a:solidFill>
                  <a:schemeClr val="tx1"/>
                </a:solidFill>
                <a:latin typeface="Arial" charset="0"/>
              </a:defRPr>
            </a:lvl3pPr>
            <a:lvl4pPr marL="1617002" indent="-229875" eaLnBrk="0" hangingPunct="0">
              <a:spcBef>
                <a:spcPct val="30000"/>
              </a:spcBef>
              <a:defRPr sz="1100">
                <a:solidFill>
                  <a:schemeClr val="tx1"/>
                </a:solidFill>
                <a:latin typeface="Arial" charset="0"/>
              </a:defRPr>
            </a:lvl4pPr>
            <a:lvl5pPr marL="2078328" indent="-229875" eaLnBrk="0" hangingPunct="0">
              <a:spcBef>
                <a:spcPct val="30000"/>
              </a:spcBef>
              <a:defRPr sz="1100">
                <a:solidFill>
                  <a:schemeClr val="tx1"/>
                </a:solidFill>
                <a:latin typeface="Arial" charset="0"/>
              </a:defRPr>
            </a:lvl5pPr>
            <a:lvl6pPr marL="2531780" indent="-229875" eaLnBrk="0" fontAlgn="base" hangingPunct="0">
              <a:spcBef>
                <a:spcPct val="30000"/>
              </a:spcBef>
              <a:spcAft>
                <a:spcPct val="0"/>
              </a:spcAft>
              <a:defRPr sz="1100">
                <a:solidFill>
                  <a:schemeClr val="tx1"/>
                </a:solidFill>
                <a:latin typeface="Arial" charset="0"/>
              </a:defRPr>
            </a:lvl6pPr>
            <a:lvl7pPr marL="2985234" indent="-229875" eaLnBrk="0" fontAlgn="base" hangingPunct="0">
              <a:spcBef>
                <a:spcPct val="30000"/>
              </a:spcBef>
              <a:spcAft>
                <a:spcPct val="0"/>
              </a:spcAft>
              <a:defRPr sz="1100">
                <a:solidFill>
                  <a:schemeClr val="tx1"/>
                </a:solidFill>
                <a:latin typeface="Arial" charset="0"/>
              </a:defRPr>
            </a:lvl7pPr>
            <a:lvl8pPr marL="3438686" indent="-229875" eaLnBrk="0" fontAlgn="base" hangingPunct="0">
              <a:spcBef>
                <a:spcPct val="30000"/>
              </a:spcBef>
              <a:spcAft>
                <a:spcPct val="0"/>
              </a:spcAft>
              <a:defRPr sz="1100">
                <a:solidFill>
                  <a:schemeClr val="tx1"/>
                </a:solidFill>
                <a:latin typeface="Arial" charset="0"/>
              </a:defRPr>
            </a:lvl8pPr>
            <a:lvl9pPr marL="3892140" indent="-229875" eaLnBrk="0" fontAlgn="base" hangingPunct="0">
              <a:spcBef>
                <a:spcPct val="30000"/>
              </a:spcBef>
              <a:spcAft>
                <a:spcPct val="0"/>
              </a:spcAft>
              <a:defRPr sz="1100">
                <a:solidFill>
                  <a:schemeClr val="tx1"/>
                </a:solidFill>
                <a:latin typeface="Arial"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22B0BCAD-41ED-4C1F-9853-EEB26388CDCF}" type="slidenum">
              <a:rPr kumimoji="0" lang="en-US" altLang="en-US" sz="11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80</a:t>
            </a:fld>
            <a:endParaRPr kumimoji="0" lang="en-US" altLang="en-US" sz="11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If you should have questions pertaining to verification, please let us know. Your first contact is your Service Area Consultant, and you may contact Dana Edwards, Program Analyst that handles verification in the Raleigh office. </a:t>
            </a:r>
          </a:p>
        </p:txBody>
      </p:sp>
    </p:spTree>
    <p:extLst>
      <p:ext uri="{BB962C8B-B14F-4D97-AF65-F5344CB8AC3E}">
        <p14:creationId xmlns:p14="http://schemas.microsoft.com/office/powerpoint/2010/main" val="6989180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share updates from our Outreach and Promotion section, including updates about Farm to School, National School Lunch week, NC Junior Chef, and the USDA Health Meals Incentive Awards. We will also discuss an updated plan for issuing the School Nutrition Update newsletter.</a:t>
            </a:r>
          </a:p>
          <a:p>
            <a:endParaRPr lang="en-US" dirty="0"/>
          </a:p>
          <a:p>
            <a:r>
              <a:rPr lang="en-US" dirty="0"/>
              <a:t>Get your thinking caps ready too, for a short activity and discussion around promoting your school nutrition program.</a:t>
            </a:r>
          </a:p>
        </p:txBody>
      </p:sp>
      <p:sp>
        <p:nvSpPr>
          <p:cNvPr id="4" name="Slide Number Placeholder 3"/>
          <p:cNvSpPr>
            <a:spLocks noGrp="1"/>
          </p:cNvSpPr>
          <p:nvPr>
            <p:ph type="sldNum" sz="quarter" idx="5"/>
          </p:nvPr>
        </p:nvSpPr>
        <p:spPr/>
        <p:txBody>
          <a:bodyPr/>
          <a:lstStyle/>
          <a:p>
            <a:fld id="{521D18FE-5C4F-9E42-AB43-5760931E15D4}" type="slidenum">
              <a:rPr lang="en-US" smtClean="0"/>
              <a:t>81</a:t>
            </a:fld>
            <a:endParaRPr lang="en-US"/>
          </a:p>
        </p:txBody>
      </p:sp>
    </p:spTree>
    <p:extLst>
      <p:ext uri="{BB962C8B-B14F-4D97-AF65-F5344CB8AC3E}">
        <p14:creationId xmlns:p14="http://schemas.microsoft.com/office/powerpoint/2010/main" val="36639567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The second full week in October is National School Lunch Week. The 2025 theme was Taste the World: Your School Lunch Passport. Schools across the state enjoyed exploring a variety of foods and flavors from around the globe. More info and resources are available at schoolnutrition.org. You can also plan ahead for next year and look toward National School Breakfast Week.</a:t>
            </a:r>
            <a:endParaRPr lang="en-US" dirty="0"/>
          </a:p>
          <a:p>
            <a:pPr marL="171450" indent="-171450">
              <a:buFont typeface="Arial"/>
              <a:buChar char="•"/>
            </a:pPr>
            <a:endParaRPr lang="en-US" dirty="0">
              <a:ea typeface="Calibri"/>
              <a:cs typeface="Calibri"/>
            </a:endParaRPr>
          </a:p>
          <a:p>
            <a:pPr marL="171450" indent="-171450">
              <a:buFont typeface="Arial"/>
              <a:buChar char="•"/>
            </a:pPr>
            <a:r>
              <a:rPr lang="en-US" dirty="0">
                <a:ea typeface="Calibri"/>
                <a:cs typeface="Calibri"/>
              </a:rPr>
              <a:t>Congress designated October as Farm to School Month. In North Carolina, the event is celebrated as Farm to School and Early Care and Education Month. NC Governor Stein issued a proclamation. The event is an opportunity to celebrate </a:t>
            </a:r>
            <a:r>
              <a:rPr lang="en-US" dirty="0"/>
              <a:t>food education, school gardens and lunch trays filled with healthy, local ingredients in addition to all those involved in feeding our youth, families and communities. More info and resources are available at farmtoschool.org.</a:t>
            </a:r>
            <a:endParaRPr lang="en-US" dirty="0">
              <a:ea typeface="Calibri"/>
              <a:cs typeface="Calibri"/>
            </a:endParaRPr>
          </a:p>
          <a:p>
            <a:pPr marL="171450" indent="-171450">
              <a:buFont typeface="Arial"/>
              <a:buChar char="•"/>
            </a:pPr>
            <a:endParaRPr lang="en-US" dirty="0">
              <a:ea typeface="Calibri"/>
              <a:cs typeface="Calibri"/>
            </a:endParaRPr>
          </a:p>
          <a:p>
            <a:pPr marL="171450" indent="-171450">
              <a:buFont typeface="Arial"/>
              <a:buChar char="•"/>
            </a:pPr>
            <a:r>
              <a:rPr lang="en-US" dirty="0">
                <a:ea typeface="Calibri"/>
                <a:cs typeface="Calibri"/>
              </a:rPr>
              <a:t>To recognize both National School Lunch Week and Farm to School Month and show their support for school meals and farm to school, State Superintendent Green and NC State Board of Education Chair Davis recorded video messages encouraging everyone to enjoy school meals, taste and enjoy NC-grown produce for the NC Crunch, celebrate National School Lunch Week and Farm to School Month and recognize our School Nutrition and Farm to School professionals. The NC State Board of Education also took a NC Crunch photo during their October meeting. In addition, farm to school has been highlighted through school and farm visits as part of the Achieving Educational Excellence strategic plan tour.</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82</a:t>
            </a:fld>
            <a:endParaRPr lang="en-US"/>
          </a:p>
        </p:txBody>
      </p:sp>
    </p:spTree>
    <p:extLst>
      <p:ext uri="{BB962C8B-B14F-4D97-AF65-F5344CB8AC3E}">
        <p14:creationId xmlns:p14="http://schemas.microsoft.com/office/powerpoint/2010/main" val="41187791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dirty="0"/>
              <a:t>North Carolina celebrates Farm to School and Early Care and Education Month through the NC Crunch. Youth and adults and encouraged to taste and learn about NC-grown fruits and vegetables with their schools, early care and education sites, agencies, organizations, families and communities. </a:t>
            </a:r>
            <a:endParaRPr lang="en-US" dirty="0">
              <a:ea typeface="Calibri"/>
              <a:cs typeface="Calibri"/>
            </a:endParaRPr>
          </a:p>
          <a:p>
            <a:pPr marL="171450" indent="-171450">
              <a:lnSpc>
                <a:spcPct val="90000"/>
              </a:lnSpc>
              <a:spcBef>
                <a:spcPts val="1000"/>
              </a:spcBef>
              <a:buFont typeface="Arial"/>
              <a:buChar char="•"/>
            </a:pPr>
            <a:endParaRPr lang="en-US" dirty="0">
              <a:ea typeface="Calibri"/>
              <a:cs typeface="Calibri"/>
            </a:endParaRPr>
          </a:p>
          <a:p>
            <a:pPr marL="171450" indent="-171450">
              <a:lnSpc>
                <a:spcPct val="90000"/>
              </a:lnSpc>
              <a:spcBef>
                <a:spcPts val="1000"/>
              </a:spcBef>
              <a:buFont typeface="Arial"/>
              <a:buChar char="•"/>
            </a:pPr>
            <a:r>
              <a:rPr lang="en-US" dirty="0">
                <a:ea typeface="Calibri"/>
                <a:cs typeface="Calibri"/>
              </a:rPr>
              <a:t>The event is an opportunity to increase awareness and engagement with farm to school, highlighting the importance of agriculture, nutrition and local food.</a:t>
            </a:r>
            <a:endParaRPr lang="en-US" dirty="0"/>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t>It is also an opportunity to recognize all those involved in producing, transporting, serving, preparing, teaching about, and promoting locally grown foods</a:t>
            </a:r>
            <a:endParaRPr lang="en-US" dirty="0">
              <a:ea typeface="Calibri"/>
              <a:cs typeface="Calibri"/>
            </a:endParaRPr>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t>The goal is to reach all 100 counties with NC Crunch participation. If you are planning to or have already offered NC-grown fruits and vegetables through school meals or snacks or NC Crunch activities, please complete the sign-up to share how many sites and people you plan to reach or did reach and where. The sign-up is available at </a:t>
            </a:r>
            <a:r>
              <a:rPr lang="en-US" dirty="0">
                <a:hlinkClick r:id="rId3"/>
              </a:rPr>
              <a:t>https://growing-minds.org/north-carolina-crunch/</a:t>
            </a:r>
            <a:r>
              <a:rPr lang="en-US" dirty="0"/>
              <a:t>. A quick internet search for NC Crunch will also get you to the info. The sign-up </a:t>
            </a:r>
            <a:r>
              <a:rPr lang="en-US" dirty="0" err="1"/>
              <a:t>takses</a:t>
            </a:r>
            <a:r>
              <a:rPr lang="en-US" dirty="0"/>
              <a:t> 5 minutes or less. Once you complete the questionnaire, you gain access to a free guide with tips and resources, the logo, sticker template, signage, flyer, social media graphics and more. </a:t>
            </a:r>
            <a:endParaRPr lang="en-US" dirty="0">
              <a:ea typeface="Calibri"/>
              <a:cs typeface="Calibri"/>
            </a:endParaRPr>
          </a:p>
          <a:p>
            <a:pPr marL="171450" indent="-171450">
              <a:lnSpc>
                <a:spcPct val="90000"/>
              </a:lnSpc>
              <a:spcBef>
                <a:spcPts val="1000"/>
              </a:spcBef>
              <a:buFont typeface="Arial"/>
              <a:buChar char="•"/>
            </a:pPr>
            <a:endParaRPr lang="en-US" dirty="0">
              <a:ea typeface="Calibri"/>
              <a:cs typeface="Calibri"/>
            </a:endParaRPr>
          </a:p>
          <a:p>
            <a:pPr marL="171450" indent="-171450">
              <a:lnSpc>
                <a:spcPct val="90000"/>
              </a:lnSpc>
              <a:spcBef>
                <a:spcPts val="1000"/>
              </a:spcBef>
              <a:buFont typeface="Arial"/>
              <a:buChar char="•"/>
            </a:pPr>
            <a:r>
              <a:rPr lang="en-US" dirty="0">
                <a:ea typeface="Calibri"/>
                <a:cs typeface="Calibri"/>
              </a:rPr>
              <a:t>Share your photos and activities on social media using the hashtag #NCCrunch. Don't forget to tag @NCSchoolMeals. </a:t>
            </a:r>
            <a:endParaRPr lang="en-US" dirty="0"/>
          </a:p>
          <a:p>
            <a:pPr marL="171450" indent="-171450">
              <a:lnSpc>
                <a:spcPct val="90000"/>
              </a:lnSpc>
              <a:spcBef>
                <a:spcPts val="1000"/>
              </a:spcBef>
              <a:buFont typeface="Arial"/>
              <a:buChar char="•"/>
            </a:pPr>
            <a:endParaRPr lang="en-US" dirty="0">
              <a:ea typeface="Calibri"/>
              <a:cs typeface="Calibri"/>
            </a:endParaRPr>
          </a:p>
          <a:p>
            <a:pPr marL="171450" indent="-171450">
              <a:lnSpc>
                <a:spcPct val="90000"/>
              </a:lnSpc>
              <a:spcBef>
                <a:spcPts val="1000"/>
              </a:spcBef>
              <a:buFont typeface="Arial"/>
              <a:buChar char="•"/>
            </a:pPr>
            <a:r>
              <a:rPr lang="en-US" dirty="0">
                <a:ea typeface="Calibri"/>
                <a:cs typeface="Calibri"/>
              </a:rPr>
              <a:t>Please know that "Thank a NC Farmer Day" is coming up November 6. This annual recognition event was established last year by the NC General Assembly. More info and resources are available at ncfarmerappreciation.com.</a:t>
            </a:r>
          </a:p>
        </p:txBody>
      </p:sp>
      <p:sp>
        <p:nvSpPr>
          <p:cNvPr id="4" name="Slide Number Placeholder 3"/>
          <p:cNvSpPr>
            <a:spLocks noGrp="1"/>
          </p:cNvSpPr>
          <p:nvPr>
            <p:ph type="sldNum" sz="quarter" idx="5"/>
          </p:nvPr>
        </p:nvSpPr>
        <p:spPr/>
        <p:txBody>
          <a:bodyPr/>
          <a:lstStyle/>
          <a:p>
            <a:fld id="{521D18FE-5C4F-9E42-AB43-5760931E15D4}" type="slidenum">
              <a:rPr lang="en-US" smtClean="0"/>
              <a:t>83</a:t>
            </a:fld>
            <a:endParaRPr lang="en-US"/>
          </a:p>
        </p:txBody>
      </p:sp>
    </p:spTree>
    <p:extLst>
      <p:ext uri="{BB962C8B-B14F-4D97-AF65-F5344CB8AC3E}">
        <p14:creationId xmlns:p14="http://schemas.microsoft.com/office/powerpoint/2010/main" val="33902162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Through the NC Jr. Chef Competition, teams of 2-4 high school students work with their teachers and local School Nutrition Program to create a school lunch recipe that adheres to National School Lunch Program regulations, includes at least two North Carolina-grown and one USDA Foods item and appeals to students. The recipe must include 3 components: Meat/Meat Alternate (2 oz eq), Grain (2 oz eq), and a Fruit or Vegetable (½ cup). Teams should conduct taste tests and incorporate the feedback into their recipe. </a:t>
            </a:r>
            <a:endParaRPr lang="en-US" dirty="0"/>
          </a:p>
          <a:p>
            <a:pPr marL="171450" indent="-171450">
              <a:buFont typeface="Arial"/>
              <a:buChar char="•"/>
            </a:pPr>
            <a:r>
              <a:rPr lang="en-US" dirty="0">
                <a:ea typeface="Calibri"/>
                <a:cs typeface="Calibri"/>
              </a:rPr>
              <a:t>The timeline of action steps for the 2025-26 NC Jr. Chef Competition is on the screen. Alabama will be hosting the Southeast Jr. Chef Competition and had established earlier regional deadlines that North Carolina must adhere to which has moved up our timeline. The first deadline for teams is November 6. Teams must submit their application with recipe, recipe photo, nutrient and costs analysis and completed and signed permission forms via the online submission form. </a:t>
            </a:r>
          </a:p>
          <a:p>
            <a:pPr marL="171450" indent="-171450">
              <a:buFont typeface="Arial"/>
              <a:buChar char="•"/>
            </a:pPr>
            <a:r>
              <a:rPr lang="en-US" dirty="0">
                <a:ea typeface="Calibri"/>
                <a:cs typeface="Calibri"/>
              </a:rPr>
              <a:t>Student members of the top three teams at the state and regional level are offered scholarships to Sullivan University. </a:t>
            </a:r>
          </a:p>
          <a:p>
            <a:pPr marL="171450" indent="-171450">
              <a:buFont typeface="Arial"/>
              <a:buChar char="•"/>
            </a:pPr>
            <a:r>
              <a:rPr lang="en-US" dirty="0">
                <a:ea typeface="Calibri"/>
                <a:cs typeface="Calibri"/>
              </a:rPr>
              <a:t>We are working to scale up and incorporate the NC Jr. Chef recipes into the NC K-12 Culinary Institute. </a:t>
            </a:r>
          </a:p>
          <a:p>
            <a:pPr marL="171450" indent="-171450">
              <a:buFont typeface="Arial"/>
              <a:buChar char="•"/>
            </a:pPr>
            <a:r>
              <a:rPr lang="en-US" dirty="0">
                <a:ea typeface="Calibri"/>
                <a:cs typeface="Calibri"/>
              </a:rPr>
              <a:t>The timeline, materials and more info are all available on the NCDPI, Office of School Nutrition website. The URL, go.ncdpi.gov/</a:t>
            </a:r>
            <a:r>
              <a:rPr lang="en-US" dirty="0" err="1">
                <a:ea typeface="Calibri"/>
                <a:cs typeface="Calibri"/>
              </a:rPr>
              <a:t>ncjrchef</a:t>
            </a:r>
            <a:r>
              <a:rPr lang="en-US" dirty="0">
                <a:ea typeface="Calibri"/>
                <a:cs typeface="Calibri"/>
              </a:rPr>
              <a:t>, is listed on the slide. A quick internet search for NC Jr. Chef Competition will also get you to the info.</a:t>
            </a:r>
          </a:p>
        </p:txBody>
      </p:sp>
      <p:sp>
        <p:nvSpPr>
          <p:cNvPr id="4" name="Slide Number Placeholder 3"/>
          <p:cNvSpPr>
            <a:spLocks noGrp="1"/>
          </p:cNvSpPr>
          <p:nvPr>
            <p:ph type="sldNum" sz="quarter" idx="5"/>
          </p:nvPr>
        </p:nvSpPr>
        <p:spPr/>
        <p:txBody>
          <a:bodyPr/>
          <a:lstStyle/>
          <a:p>
            <a:fld id="{521D18FE-5C4F-9E42-AB43-5760931E15D4}" type="slidenum">
              <a:rPr lang="en-US" smtClean="0"/>
              <a:t>84</a:t>
            </a:fld>
            <a:endParaRPr lang="en-US"/>
          </a:p>
        </p:txBody>
      </p:sp>
    </p:spTree>
    <p:extLst>
      <p:ext uri="{BB962C8B-B14F-4D97-AF65-F5344CB8AC3E}">
        <p14:creationId xmlns:p14="http://schemas.microsoft.com/office/powerpoint/2010/main" val="21501038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solidFill>
                  <a:srgbClr val="1B1B1B"/>
                </a:solidFill>
              </a:rPr>
              <a:t>The Patrick Leahy Farm to School Grant Program, authorized in the Richard B. Russell National School Lunch Act (NSLA) (</a:t>
            </a:r>
            <a:r>
              <a:rPr lang="en-US">
                <a:solidFill>
                  <a:srgbClr val="268140"/>
                </a:solidFill>
                <a:hlinkClick r:id="rId3"/>
              </a:rPr>
              <a:t>42 USC 1751 et seq</a:t>
            </a:r>
            <a:r>
              <a:rPr lang="en-US">
                <a:solidFill>
                  <a:srgbClr val="1B1B1B"/>
                </a:solidFill>
              </a:rPr>
              <a:t>.), is designed to increase the availability of local foods in Child Nutrition Program (CNP) operations and connect students to the sources of their food through education, taste tests, school gardens, field trips, and local food sourcing for meals. Grants can be used to launch new farm to Child Nutrition Programs or expand existing efforts. The objective of the fiscal year (FY) 2026 Farm to School Grant is to </a:t>
            </a:r>
            <a:r>
              <a:rPr lang="en-US" b="1">
                <a:solidFill>
                  <a:srgbClr val="1B1B1B"/>
                </a:solidFill>
              </a:rPr>
              <a:t>improve access to local foods in eligible sites through comprehensive programming that includes local sourcing and agricultural education efforts</a:t>
            </a:r>
            <a:r>
              <a:rPr lang="en-US">
                <a:solidFill>
                  <a:srgbClr val="1B1B1B"/>
                </a:solidFill>
              </a:rPr>
              <a:t>.</a:t>
            </a:r>
            <a:endParaRPr lang="en-US"/>
          </a:p>
          <a:p>
            <a:pPr marL="171450" indent="-171450">
              <a:buFont typeface="Arial"/>
              <a:buChar char="•"/>
            </a:pPr>
            <a:endParaRPr lang="en-US">
              <a:solidFill>
                <a:srgbClr val="1B1B1B"/>
              </a:solidFill>
            </a:endParaRPr>
          </a:p>
          <a:p>
            <a:pPr marL="171450" indent="-171450">
              <a:buFont typeface="Arial"/>
              <a:buChar char="•"/>
            </a:pPr>
            <a:r>
              <a:rPr lang="en-US">
                <a:solidFill>
                  <a:srgbClr val="1B1B1B"/>
                </a:solidFill>
              </a:rPr>
              <a:t>This competitive grant will fund innovative farm to school projects ranging from $100,000 to $500,000 for a total of up to $18 million. </a:t>
            </a:r>
            <a:endParaRPr lang="en-US">
              <a:solidFill>
                <a:srgbClr val="1B1B1B"/>
              </a:solidFill>
              <a:ea typeface="Calibri" panose="020F0502020204030204"/>
              <a:cs typeface="Calibri" panose="020F0502020204030204"/>
            </a:endParaRPr>
          </a:p>
          <a:p>
            <a:pPr marL="171450" indent="-171450">
              <a:buFont typeface="Arial"/>
              <a:buChar char="•"/>
            </a:pPr>
            <a:endParaRPr lang="en-US">
              <a:solidFill>
                <a:srgbClr val="1B1B1B"/>
              </a:solidFill>
            </a:endParaRPr>
          </a:p>
          <a:p>
            <a:pPr marL="171450" indent="-171450">
              <a:buFont typeface="Arial"/>
              <a:buChar char="•"/>
            </a:pPr>
            <a:r>
              <a:rPr lang="en-US">
                <a:solidFill>
                  <a:srgbClr val="1B1B1B"/>
                </a:solidFill>
              </a:rPr>
              <a:t>Eligible entities include:</a:t>
            </a:r>
            <a:endParaRPr lang="en-US">
              <a:ea typeface="Calibri" panose="020F0502020204030204"/>
              <a:cs typeface="Calibri" panose="020F0502020204030204"/>
            </a:endParaRPr>
          </a:p>
          <a:p>
            <a:pPr lvl="1" indent="-171450">
              <a:buFont typeface="Arial"/>
              <a:buChar char="•"/>
            </a:pPr>
            <a:r>
              <a:rPr lang="en-US">
                <a:solidFill>
                  <a:srgbClr val="1B1B1B"/>
                </a:solidFill>
              </a:rPr>
              <a:t>State agencies</a:t>
            </a:r>
            <a:endParaRPr lang="en-US">
              <a:ea typeface="Calibri" panose="020F0502020204030204"/>
              <a:cs typeface="Calibri" panose="020F0502020204030204"/>
            </a:endParaRPr>
          </a:p>
          <a:p>
            <a:pPr lvl="1" indent="-171450">
              <a:buFont typeface="Arial"/>
              <a:buChar char="•"/>
            </a:pPr>
            <a:r>
              <a:rPr lang="en-US">
                <a:solidFill>
                  <a:srgbClr val="1B1B1B"/>
                </a:solidFill>
              </a:rPr>
              <a:t>Indian Tribal organizations</a:t>
            </a:r>
            <a:endParaRPr lang="en-US">
              <a:ea typeface="Calibri" panose="020F0502020204030204"/>
              <a:cs typeface="Calibri" panose="020F0502020204030204"/>
            </a:endParaRPr>
          </a:p>
          <a:p>
            <a:pPr lvl="1" indent="-171450">
              <a:buFont typeface="Arial"/>
              <a:buChar char="•"/>
            </a:pPr>
            <a:r>
              <a:rPr lang="en-US">
                <a:solidFill>
                  <a:srgbClr val="1B1B1B"/>
                </a:solidFill>
              </a:rPr>
              <a:t>Child Nutrition Program operators*</a:t>
            </a:r>
            <a:endParaRPr lang="en-US">
              <a:ea typeface="Calibri" panose="020F0502020204030204"/>
              <a:cs typeface="Calibri" panose="020F0502020204030204"/>
            </a:endParaRPr>
          </a:p>
          <a:p>
            <a:pPr lvl="1" indent="-171450">
              <a:buFont typeface="Arial"/>
              <a:buChar char="•"/>
            </a:pPr>
            <a:r>
              <a:rPr lang="en-US">
                <a:solidFill>
                  <a:srgbClr val="1B1B1B"/>
                </a:solidFill>
              </a:rPr>
              <a:t>Local agencies*</a:t>
            </a:r>
            <a:endParaRPr lang="en-US">
              <a:ea typeface="Calibri" panose="020F0502020204030204"/>
              <a:cs typeface="Calibri" panose="020F0502020204030204"/>
            </a:endParaRPr>
          </a:p>
          <a:p>
            <a:pPr lvl="1" indent="-171450">
              <a:buFont typeface="Arial"/>
              <a:buChar char="•"/>
            </a:pPr>
            <a:r>
              <a:rPr lang="en-US">
                <a:solidFill>
                  <a:srgbClr val="1B1B1B"/>
                </a:solidFill>
              </a:rPr>
              <a:t>Agricultural producers*</a:t>
            </a:r>
            <a:endParaRPr lang="en-US">
              <a:ea typeface="Calibri" panose="020F0502020204030204"/>
              <a:cs typeface="Calibri" panose="020F0502020204030204"/>
            </a:endParaRPr>
          </a:p>
          <a:p>
            <a:pPr lvl="1" indent="-171450">
              <a:buFont typeface="Arial"/>
              <a:buChar char="•"/>
            </a:pPr>
            <a:r>
              <a:rPr lang="en-US">
                <a:solidFill>
                  <a:srgbClr val="1B1B1B"/>
                </a:solidFill>
              </a:rPr>
              <a:t>Groups of agricultural producers*</a:t>
            </a:r>
            <a:endParaRPr lang="en-US">
              <a:ea typeface="Calibri" panose="020F0502020204030204"/>
              <a:cs typeface="Calibri" panose="020F0502020204030204"/>
            </a:endParaRPr>
          </a:p>
          <a:p>
            <a:pPr lvl="1" indent="-171450">
              <a:buFont typeface="Arial"/>
              <a:buChar char="•"/>
            </a:pPr>
            <a:r>
              <a:rPr lang="en-US">
                <a:solidFill>
                  <a:srgbClr val="1B1B1B"/>
                </a:solidFill>
              </a:rPr>
              <a:t>Non-profit organizations*</a:t>
            </a:r>
            <a:endParaRPr lang="en-US">
              <a:ea typeface="Calibri" panose="020F0502020204030204"/>
              <a:cs typeface="Calibri" panose="020F0502020204030204"/>
            </a:endParaRPr>
          </a:p>
          <a:p>
            <a:pPr marL="628650" lvl="1" indent="-171450">
              <a:buFont typeface="Arial"/>
              <a:buChar char="•"/>
            </a:pPr>
            <a:r>
              <a:rPr lang="en-US">
                <a:solidFill>
                  <a:srgbClr val="1B1B1B"/>
                </a:solidFill>
              </a:rPr>
              <a:t>All non-profit organizations must include their 501(c)(3) determination letter issued by the Internal Revenue Service.</a:t>
            </a:r>
            <a:endParaRPr lang="en-US"/>
          </a:p>
          <a:p>
            <a:pPr marL="628650" lvl="1" indent="-171450">
              <a:buFont typeface="Arial"/>
              <a:buChar char="•"/>
            </a:pPr>
            <a:endParaRPr lang="en-US">
              <a:solidFill>
                <a:srgbClr val="1B1B1B"/>
              </a:solidFill>
              <a:ea typeface="Calibri"/>
              <a:cs typeface="Calibri"/>
            </a:endParaRPr>
          </a:p>
          <a:p>
            <a:pPr marL="171450" indent="-171450">
              <a:buFont typeface="Arial"/>
              <a:buChar char="•"/>
            </a:pPr>
            <a:r>
              <a:rPr lang="en-US">
                <a:solidFill>
                  <a:srgbClr val="1B1B1B"/>
                </a:solidFill>
              </a:rPr>
              <a:t>For additional information, please see the </a:t>
            </a:r>
            <a:r>
              <a:rPr lang="en-US">
                <a:solidFill>
                  <a:srgbClr val="268140"/>
                </a:solidFill>
                <a:hlinkClick r:id="rId4"/>
              </a:rPr>
              <a:t>Patrick Leahy Farm to School Grant Program website</a:t>
            </a:r>
            <a:r>
              <a:rPr lang="en-US">
                <a:solidFill>
                  <a:srgbClr val="1B1B1B"/>
                </a:solidFill>
              </a:rPr>
              <a:t>. A link to the grant info is included on the slide. You can also search for USDA Farm to School Grant and find the grant materials and info.</a:t>
            </a:r>
            <a:endParaRPr lang="en-US">
              <a:solidFill>
                <a:srgbClr val="1B1B1B"/>
              </a:solidFill>
              <a:ea typeface="Calibri"/>
              <a:cs typeface="Calibri"/>
            </a:endParaRPr>
          </a:p>
          <a:p>
            <a:pPr marL="171450" indent="-171450">
              <a:buFont typeface="Arial"/>
              <a:buChar char="•"/>
            </a:pPr>
            <a:endParaRPr lang="en-US">
              <a:solidFill>
                <a:srgbClr val="1B1B1B"/>
              </a:solidFill>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85</a:t>
            </a:fld>
            <a:endParaRPr lang="en-US"/>
          </a:p>
        </p:txBody>
      </p:sp>
    </p:spTree>
    <p:extLst>
      <p:ext uri="{BB962C8B-B14F-4D97-AF65-F5344CB8AC3E}">
        <p14:creationId xmlns:p14="http://schemas.microsoft.com/office/powerpoint/2010/main" val="22576902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we’re going to do a short activity around outreach and promotion efforts.</a:t>
            </a:r>
          </a:p>
        </p:txBody>
      </p:sp>
      <p:sp>
        <p:nvSpPr>
          <p:cNvPr id="4" name="Slide Number Placeholder 3"/>
          <p:cNvSpPr>
            <a:spLocks noGrp="1"/>
          </p:cNvSpPr>
          <p:nvPr>
            <p:ph type="sldNum" sz="quarter" idx="5"/>
          </p:nvPr>
        </p:nvSpPr>
        <p:spPr/>
        <p:txBody>
          <a:bodyPr/>
          <a:lstStyle/>
          <a:p>
            <a:fld id="{521D18FE-5C4F-9E42-AB43-5760931E15D4}" type="slidenum">
              <a:rPr lang="en-US" smtClean="0"/>
              <a:t>86</a:t>
            </a:fld>
            <a:endParaRPr lang="en-US"/>
          </a:p>
        </p:txBody>
      </p:sp>
    </p:spTree>
    <p:extLst>
      <p:ext uri="{BB962C8B-B14F-4D97-AF65-F5344CB8AC3E}">
        <p14:creationId xmlns:p14="http://schemas.microsoft.com/office/powerpoint/2010/main" val="23848462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 </a:t>
            </a:r>
            <a:r>
              <a:rPr lang="en-US" dirty="0"/>
              <a:t>Have the group pair</a:t>
            </a:r>
            <a:r>
              <a:rPr lang="en-US" sz="1200" kern="1200" dirty="0">
                <a:solidFill>
                  <a:schemeClr val="tx1"/>
                </a:solidFill>
                <a:effectLst/>
                <a:latin typeface="+mn-lt"/>
                <a:ea typeface="+mn-ea"/>
                <a:cs typeface="+mn-cs"/>
              </a:rPr>
              <a:t> share or table or group discuss</a:t>
            </a:r>
            <a:r>
              <a:rPr lang="en-US" dirty="0"/>
              <a:t>:</a:t>
            </a:r>
          </a:p>
          <a:p>
            <a:pPr marL="285750" indent="-285750">
              <a:buFont typeface="Arial"/>
              <a:buChar char="•"/>
            </a:pPr>
            <a:r>
              <a:rPr lang="en-US" dirty="0"/>
              <a:t>How they have </a:t>
            </a:r>
            <a:r>
              <a:rPr lang="en-US" sz="1200" kern="1200" dirty="0">
                <a:solidFill>
                  <a:schemeClr val="tx1"/>
                </a:solidFill>
                <a:effectLst/>
                <a:latin typeface="+mn-lt"/>
                <a:ea typeface="+mn-ea"/>
                <a:cs typeface="+mn-cs"/>
              </a:rPr>
              <a:t>celebrated </a:t>
            </a:r>
            <a:r>
              <a:rPr lang="en-US" dirty="0"/>
              <a:t>1) Farm</a:t>
            </a:r>
            <a:r>
              <a:rPr lang="en-US" sz="1200" kern="1200" dirty="0">
                <a:solidFill>
                  <a:schemeClr val="tx1"/>
                </a:solidFill>
                <a:effectLst/>
                <a:latin typeface="+mn-lt"/>
                <a:ea typeface="+mn-ea"/>
                <a:cs typeface="+mn-cs"/>
              </a:rPr>
              <a:t> to School Month, </a:t>
            </a:r>
            <a:r>
              <a:rPr lang="en-US" dirty="0"/>
              <a:t>2) the</a:t>
            </a:r>
            <a:r>
              <a:rPr lang="en-US" sz="1200" kern="1200" dirty="0">
                <a:solidFill>
                  <a:schemeClr val="tx1"/>
                </a:solidFill>
                <a:effectLst/>
                <a:latin typeface="+mn-lt"/>
                <a:ea typeface="+mn-ea"/>
                <a:cs typeface="+mn-cs"/>
              </a:rPr>
              <a:t> NC Crunch and</a:t>
            </a:r>
            <a:r>
              <a:rPr lang="en-US" sz="1200" b="1" kern="1200" dirty="0">
                <a:solidFill>
                  <a:schemeClr val="tx1"/>
                </a:solidFill>
                <a:effectLst/>
                <a:latin typeface="+mn-lt"/>
                <a:ea typeface="+mn-ea"/>
                <a:cs typeface="+mn-cs"/>
              </a:rPr>
              <a:t> </a:t>
            </a:r>
            <a:r>
              <a:rPr lang="en-US" dirty="0"/>
              <a:t>3) National School Lunch Week</a:t>
            </a:r>
            <a:endParaRPr lang="en-US" dirty="0">
              <a:ea typeface="Calibri" panose="020F0502020204030204"/>
              <a:cs typeface="Calibri" panose="020F0502020204030204"/>
            </a:endParaRPr>
          </a:p>
          <a:p>
            <a:pPr marL="285750" indent="-285750">
              <a:buFont typeface="Arial"/>
              <a:buChar char="•"/>
            </a:pPr>
            <a:r>
              <a:rPr lang="en-US" dirty="0"/>
              <a:t>How they plan to celebrate National School Breakfast Week</a:t>
            </a:r>
            <a:endParaRPr lang="en-US" dirty="0">
              <a:ea typeface="Calibri" panose="020F0502020204030204"/>
              <a:cs typeface="Calibri" panose="020F0502020204030204"/>
            </a:endParaRPr>
          </a:p>
          <a:p>
            <a:pPr marL="285750" indent="-285750">
              <a:buFont typeface="Arial"/>
              <a:buChar char="•"/>
            </a:pPr>
            <a:r>
              <a:rPr lang="en-US" dirty="0"/>
              <a:t>If/how they have engaged students with educational resources (farm to school storybooks, activity guides, posters, Ag Mags, lesson plans) </a:t>
            </a:r>
            <a:endParaRPr lang="en-US" dirty="0">
              <a:ea typeface="Calibri" panose="020F0502020204030204"/>
              <a:cs typeface="Calibri" panose="020F0502020204030204"/>
            </a:endParaRPr>
          </a:p>
          <a:p>
            <a:pPr marL="285750" indent="-285750">
              <a:buFont typeface="Arial"/>
              <a:buChar char="•"/>
            </a:pPr>
            <a:r>
              <a:rPr lang="en-US" dirty="0"/>
              <a:t>If/how they have engaged students with the NC</a:t>
            </a:r>
            <a:r>
              <a:rPr lang="en-US" sz="1200" kern="1200" dirty="0">
                <a:solidFill>
                  <a:schemeClr val="tx1"/>
                </a:solidFill>
                <a:effectLst/>
                <a:latin typeface="+mn-lt"/>
                <a:ea typeface="+mn-ea"/>
                <a:cs typeface="+mn-cs"/>
              </a:rPr>
              <a:t> Jr. Chef </a:t>
            </a:r>
            <a:r>
              <a:rPr lang="en-US" dirty="0"/>
              <a:t>Competition </a:t>
            </a:r>
            <a:r>
              <a:rPr lang="en-US" sz="1200" kern="1200" dirty="0">
                <a:solidFill>
                  <a:schemeClr val="tx1"/>
                </a:solidFill>
                <a:effectLst/>
                <a:latin typeface="+mn-lt"/>
                <a:ea typeface="+mn-ea"/>
                <a:cs typeface="+mn-cs"/>
              </a:rPr>
              <a:t>(do they have interest from their schools this year, in year's past, have they promoted, etc.)?</a:t>
            </a:r>
            <a:endParaRPr lang="en-US" dirty="0">
              <a:ea typeface="Calibri"/>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[Presenter note: suggest 5 min for sharing in pair/share, 10 minutes if whole table. For share-out, suggest at least 10 minutes for sharing ideas. Currently</a:t>
            </a:r>
            <a:r>
              <a:rPr lang="en-US" dirty="0"/>
              <a:t>,</a:t>
            </a:r>
            <a:r>
              <a:rPr lang="en-US" sz="1200" kern="1200" dirty="0">
                <a:solidFill>
                  <a:schemeClr val="tx1"/>
                </a:solidFill>
                <a:effectLst/>
                <a:latin typeface="+mn-lt"/>
                <a:ea typeface="+mn-ea"/>
                <a:cs typeface="+mn-cs"/>
              </a:rPr>
              <a:t> </a:t>
            </a:r>
            <a:r>
              <a:rPr lang="en-US" dirty="0"/>
              <a:t>the estimate is</a:t>
            </a:r>
            <a:r>
              <a:rPr lang="en-US" sz="1200" kern="1200" dirty="0">
                <a:solidFill>
                  <a:schemeClr val="tx1"/>
                </a:solidFill>
                <a:effectLst/>
                <a:latin typeface="+mn-lt"/>
                <a:ea typeface="+mn-ea"/>
                <a:cs typeface="+mn-cs"/>
              </a:rPr>
              <a:t> about 20 min in the agenda total for this activity).</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87</a:t>
            </a:fld>
            <a:endParaRPr lang="en-US"/>
          </a:p>
        </p:txBody>
      </p:sp>
    </p:spTree>
    <p:extLst>
      <p:ext uri="{BB962C8B-B14F-4D97-AF65-F5344CB8AC3E}">
        <p14:creationId xmlns:p14="http://schemas.microsoft.com/office/powerpoint/2010/main" val="2977962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530" indent="-176530">
              <a:buFont typeface="Arial" panose="020B0604020202020204" pitchFamily="34" charset="0"/>
              <a:buChar char="•"/>
            </a:pPr>
            <a:r>
              <a:rPr lang="en-US" dirty="0"/>
              <a:t>The U.S. Department of Agriculture (USDA) partnered with Action for Healthy Kids (AFHK) to create the Healthy Meals Incentives (HMI) initiative. Through the initiative, award opportunities have been offered to recognize exceptional School Nutrition Programs, spotlight innovation, and capture and share best practices.</a:t>
            </a:r>
          </a:p>
          <a:p>
            <a:pPr marL="176679" indent="-176679">
              <a:buFont typeface="Arial" panose="020B0604020202020204" pitchFamily="34" charset="0"/>
              <a:buChar char="•"/>
            </a:pPr>
            <a:endParaRPr lang="en-US" dirty="0"/>
          </a:p>
          <a:p>
            <a:pPr marL="176530" indent="-176530">
              <a:buFont typeface="Arial" panose="020B0604020202020204" pitchFamily="34" charset="0"/>
              <a:buChar char="•"/>
            </a:pPr>
            <a:r>
              <a:rPr lang="en-US" dirty="0"/>
              <a:t>SFAs were eligible to apply for the Recognition Awards if they participated in the National School Lunch Program (NSLP) and/or School Breakfast Program (SBP).</a:t>
            </a:r>
            <a:endParaRPr lang="en-US" dirty="0">
              <a:ea typeface="Calibri" panose="020F0502020204030204"/>
              <a:cs typeface="Calibri" panose="020F0502020204030204"/>
            </a:endParaRPr>
          </a:p>
          <a:p>
            <a:pPr marL="176679" indent="-176679">
              <a:buFont typeface="Arial" panose="020B0604020202020204" pitchFamily="34" charset="0"/>
              <a:buChar char="•"/>
            </a:pPr>
            <a:endParaRPr lang="en-US" dirty="0"/>
          </a:p>
          <a:p>
            <a:pPr marL="176530" indent="-176530">
              <a:buFont typeface="Arial" panose="020B0604020202020204" pitchFamily="34" charset="0"/>
              <a:buChar char="•"/>
            </a:pPr>
            <a:r>
              <a:rPr lang="en-US" dirty="0"/>
              <a:t>Seven awards were available in two categories: Trailblazer and Innovation.</a:t>
            </a:r>
            <a:endParaRPr lang="en-US" dirty="0">
              <a:ea typeface="Calibri" panose="020F0502020204030204"/>
              <a:cs typeface="Calibri" panose="020F0502020204030204"/>
            </a:endParaRPr>
          </a:p>
          <a:p>
            <a:pPr marL="176679" indent="-176679" fontAlgn="base">
              <a:buFont typeface="Arial" panose="020B0604020202020204" pitchFamily="34" charset="0"/>
              <a:buChar char="•"/>
            </a:pPr>
            <a:endParaRPr lang="en-US" dirty="0">
              <a:solidFill>
                <a:srgbClr val="000000"/>
              </a:solidFill>
              <a:highlight>
                <a:srgbClr val="F5F5F5"/>
              </a:highlight>
              <a:latin typeface="Calibri"/>
              <a:ea typeface="Calibri"/>
              <a:cs typeface="Calibri"/>
            </a:endParaRPr>
          </a:p>
          <a:p>
            <a:pPr marL="176530" indent="-176530" fontAlgn="base">
              <a:buFont typeface="Arial" panose="020B0604020202020204" pitchFamily="34" charset="0"/>
              <a:buChar char="•"/>
            </a:pPr>
            <a:r>
              <a:rPr lang="en-US" dirty="0">
                <a:solidFill>
                  <a:srgbClr val="000000"/>
                </a:solidFill>
                <a:highlight>
                  <a:srgbClr val="F5F5F5"/>
                </a:highlight>
                <a:latin typeface="Calibri"/>
                <a:ea typeface="Calibri"/>
                <a:cs typeface="Calibri"/>
              </a:rPr>
              <a:t>To learn about all the ins-and-outs of each recognition award, you can access a one-pager and more information on the healthymealsincentives.org website.  </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88</a:t>
            </a:fld>
            <a:endParaRPr lang="en-US"/>
          </a:p>
        </p:txBody>
      </p:sp>
    </p:spTree>
    <p:extLst>
      <p:ext uri="{BB962C8B-B14F-4D97-AF65-F5344CB8AC3E}">
        <p14:creationId xmlns:p14="http://schemas.microsoft.com/office/powerpoint/2010/main" val="401898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North Carolina has 14 Healthy Meal Incentives Awardees. The awardees are listed on the screen.</a:t>
            </a:r>
            <a:endParaRPr lang="en-US" dirty="0"/>
          </a:p>
          <a:p>
            <a:pPr marL="171450" indent="-171450">
              <a:buFont typeface="Arial"/>
              <a:buChar char="•"/>
            </a:pPr>
            <a:endParaRPr lang="en-US" dirty="0">
              <a:ea typeface="Calibri"/>
              <a:cs typeface="Calibri"/>
            </a:endParaRPr>
          </a:p>
          <a:p>
            <a:pPr marL="171450" indent="-171450">
              <a:buFont typeface="Arial"/>
              <a:buChar char="•"/>
            </a:pPr>
            <a:r>
              <a:rPr lang="en-US" dirty="0">
                <a:ea typeface="Calibri"/>
                <a:cs typeface="Calibri"/>
              </a:rPr>
              <a:t>NCDPI recently issued a press release recognizing the awardees. A link to the release is included on the slide. </a:t>
            </a:r>
            <a:endParaRPr lang="en-US" dirty="0"/>
          </a:p>
          <a:p>
            <a:pPr marL="171450" indent="-171450">
              <a:buFont typeface="Arial"/>
              <a:buChar char="•"/>
            </a:pPr>
            <a:endParaRPr lang="en-US" dirty="0">
              <a:ea typeface="Calibri"/>
              <a:cs typeface="Calibri"/>
            </a:endParaRPr>
          </a:p>
          <a:p>
            <a:pPr marL="171450" indent="-171450">
              <a:buFont typeface="Arial"/>
              <a:buChar char="•"/>
            </a:pPr>
            <a:r>
              <a:rPr lang="en-US" dirty="0">
                <a:ea typeface="Calibri"/>
                <a:cs typeface="Calibri"/>
              </a:rPr>
              <a:t>USDA and Action for Healthy Kids are planning to recognize the awardees during a virtual HMI Summit in November.</a:t>
            </a:r>
            <a:endParaRPr lang="en-US" dirty="0"/>
          </a:p>
        </p:txBody>
      </p:sp>
      <p:sp>
        <p:nvSpPr>
          <p:cNvPr id="4" name="Slide Number Placeholder 3"/>
          <p:cNvSpPr>
            <a:spLocks noGrp="1"/>
          </p:cNvSpPr>
          <p:nvPr>
            <p:ph type="sldNum" sz="quarter" idx="5"/>
          </p:nvPr>
        </p:nvSpPr>
        <p:spPr/>
        <p:txBody>
          <a:bodyPr/>
          <a:lstStyle/>
          <a:p>
            <a:fld id="{521D18FE-5C4F-9E42-AB43-5760931E15D4}" type="slidenum">
              <a:rPr lang="en-US" smtClean="0"/>
              <a:t>89</a:t>
            </a:fld>
            <a:endParaRPr lang="en-US"/>
          </a:p>
        </p:txBody>
      </p:sp>
    </p:spTree>
    <p:extLst>
      <p:ext uri="{BB962C8B-B14F-4D97-AF65-F5344CB8AC3E}">
        <p14:creationId xmlns:p14="http://schemas.microsoft.com/office/powerpoint/2010/main" val="1519569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we’ve gotten to know you, we’d like to share a bit about what the NCDPI Office of School Nutrition is doing behind the scenes to better support you and your programs.</a:t>
            </a:r>
          </a:p>
        </p:txBody>
      </p:sp>
      <p:sp>
        <p:nvSpPr>
          <p:cNvPr id="4" name="Slide Number Placeholder 3"/>
          <p:cNvSpPr>
            <a:spLocks noGrp="1"/>
          </p:cNvSpPr>
          <p:nvPr>
            <p:ph type="sldNum" sz="quarter" idx="5"/>
          </p:nvPr>
        </p:nvSpPr>
        <p:spPr/>
        <p:txBody>
          <a:bodyPr/>
          <a:lstStyle/>
          <a:p>
            <a:fld id="{521D18FE-5C4F-9E42-AB43-5760931E15D4}" type="slidenum">
              <a:rPr lang="en-US" smtClean="0"/>
              <a:t>9</a:t>
            </a:fld>
            <a:endParaRPr lang="en-US"/>
          </a:p>
        </p:txBody>
      </p:sp>
    </p:spTree>
    <p:extLst>
      <p:ext uri="{BB962C8B-B14F-4D97-AF65-F5344CB8AC3E}">
        <p14:creationId xmlns:p14="http://schemas.microsoft.com/office/powerpoint/2010/main" val="30316932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980" marR="0" lvl="0"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solidFill>
                  <a:srgbClr val="1C3766"/>
                </a:solidFill>
              </a:rPr>
              <a:t>USDA launched the Turnip the Beet Awards to recognize Summer Nutrition Programs that go above and beyond to offer high quality meals that are appetizing, appealing and nutritious to children, incorporate fresh, locally grown foods into meals and snacks, and engage students in educational enrichment. </a:t>
            </a:r>
            <a:endParaRPr lang="en-US" dirty="0">
              <a:ea typeface="Calibri" panose="020F0502020204030204"/>
              <a:cs typeface="Calibri" panose="020F0502020204030204"/>
            </a:endParaRPr>
          </a:p>
          <a:p>
            <a:pPr marL="347980" indent="-171450">
              <a:lnSpc>
                <a:spcPct val="90000"/>
              </a:lnSpc>
              <a:spcBef>
                <a:spcPts val="500"/>
              </a:spcBef>
              <a:buFont typeface="Arial" panose="020B0604020202020204" pitchFamily="34" charset="0"/>
              <a:buChar char="•"/>
            </a:pPr>
            <a:endParaRPr lang="en-US" dirty="0">
              <a:solidFill>
                <a:srgbClr val="1C3766"/>
              </a:solidFill>
              <a:ea typeface="Calibri"/>
              <a:cs typeface="Calibri"/>
            </a:endParaRPr>
          </a:p>
          <a:p>
            <a:pPr marL="347980" indent="-171450">
              <a:lnSpc>
                <a:spcPct val="90000"/>
              </a:lnSpc>
              <a:spcBef>
                <a:spcPts val="500"/>
              </a:spcBef>
              <a:buFont typeface="Arial" panose="020B0604020202020204" pitchFamily="34" charset="0"/>
              <a:buChar char="•"/>
            </a:pPr>
            <a:r>
              <a:rPr lang="en-US" dirty="0">
                <a:solidFill>
                  <a:srgbClr val="1C3766"/>
                </a:solidFill>
                <a:ea typeface="Calibri"/>
                <a:cs typeface="Calibri"/>
              </a:rPr>
              <a:t>Awards are available at the gold, silver and bronze level.</a:t>
            </a:r>
            <a:endParaRPr lang="en-US" dirty="0"/>
          </a:p>
          <a:p>
            <a:pPr marL="347980" indent="-171450">
              <a:lnSpc>
                <a:spcPct val="90000"/>
              </a:lnSpc>
              <a:spcBef>
                <a:spcPts val="500"/>
              </a:spcBef>
              <a:buFont typeface="Arial"/>
              <a:buChar char="•"/>
            </a:pPr>
            <a:endParaRPr lang="en-US" dirty="0">
              <a:solidFill>
                <a:srgbClr val="1C3766"/>
              </a:solidFill>
              <a:ea typeface="Calibri"/>
              <a:cs typeface="Calibri"/>
            </a:endParaRPr>
          </a:p>
          <a:p>
            <a:pPr marL="347980" indent="-171450">
              <a:lnSpc>
                <a:spcPct val="90000"/>
              </a:lnSpc>
              <a:spcBef>
                <a:spcPts val="500"/>
              </a:spcBef>
              <a:buFont typeface="Arial" panose="020B0604020202020204" pitchFamily="34" charset="0"/>
              <a:buChar char="•"/>
            </a:pPr>
            <a:r>
              <a:rPr lang="en-US" dirty="0">
                <a:solidFill>
                  <a:srgbClr val="1C3766"/>
                </a:solidFill>
                <a:ea typeface="Calibri"/>
                <a:cs typeface="Calibri"/>
              </a:rPr>
              <a:t>Seven NC Summer Nutrition Programs recently received Turnip the Beet Awards for outstanding achievements with Summer 2024 operation. A link to the NCDPI press release is included on the slide. </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90</a:t>
            </a:fld>
            <a:endParaRPr lang="en-US"/>
          </a:p>
        </p:txBody>
      </p:sp>
    </p:spTree>
    <p:extLst>
      <p:ext uri="{BB962C8B-B14F-4D97-AF65-F5344CB8AC3E}">
        <p14:creationId xmlns:p14="http://schemas.microsoft.com/office/powerpoint/2010/main" val="30420604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If you would like to submit a request to add information to a School Nutrition Update e-newsletter, such as available job postings or highlights from your district or school, please follow the process show.</a:t>
            </a:r>
          </a:p>
          <a:p>
            <a:endParaRPr lang="en-US" dirty="0">
              <a:ea typeface="Calibri"/>
              <a:cs typeface="Calibri"/>
            </a:endParaRPr>
          </a:p>
          <a:p>
            <a:r>
              <a:rPr lang="en-US" dirty="0">
                <a:ea typeface="Calibri"/>
                <a:cs typeface="Calibri"/>
              </a:rPr>
              <a:t>You’ll need to send a brief, ready-for-print, article of no more than 250 words to your School Nutrition Consultant by the MONDAY prior to the week of the issue. SN Updates issues are sent on the 2</a:t>
            </a:r>
            <a:r>
              <a:rPr lang="en-US" baseline="30000" dirty="0">
                <a:ea typeface="Calibri"/>
                <a:cs typeface="Calibri"/>
              </a:rPr>
              <a:t>nd</a:t>
            </a:r>
            <a:r>
              <a:rPr lang="en-US" dirty="0">
                <a:ea typeface="Calibri"/>
                <a:cs typeface="Calibri"/>
              </a:rPr>
              <a:t> and 4</a:t>
            </a:r>
            <a:r>
              <a:rPr lang="en-US" baseline="30000" dirty="0">
                <a:ea typeface="Calibri"/>
                <a:cs typeface="Calibri"/>
              </a:rPr>
              <a:t>th</a:t>
            </a:r>
            <a:r>
              <a:rPr lang="en-US" dirty="0">
                <a:ea typeface="Calibri"/>
                <a:cs typeface="Calibri"/>
              </a:rPr>
              <a:t> weeks of each month, except during the summer where they may be sent less frequently. In the email, please reference the School Nutrition or SN Update in the subject line.</a:t>
            </a:r>
          </a:p>
          <a:p>
            <a:endParaRPr lang="en-US" dirty="0">
              <a:ea typeface="Calibri"/>
              <a:cs typeface="Calibri"/>
            </a:endParaRPr>
          </a:p>
          <a:p>
            <a:pPr marL="0" indent="0">
              <a:buFont typeface="Arial" panose="020B0604020202020204" pitchFamily="34" charset="0"/>
              <a:buNone/>
            </a:pPr>
            <a:r>
              <a:rPr lang="en-US" dirty="0">
                <a:ea typeface="Calibri"/>
                <a:cs typeface="Calibri"/>
              </a:rPr>
              <a:t>Make sure to get any permissions to use photos that include students, staff, families, or others.</a:t>
            </a:r>
          </a:p>
          <a:p>
            <a:pPr marL="0" indent="0">
              <a:buFont typeface="Arial" panose="020B0604020202020204" pitchFamily="34" charset="0"/>
              <a:buNone/>
            </a:pPr>
            <a:endParaRPr lang="en-US" dirty="0">
              <a:ea typeface="Calibri"/>
              <a:cs typeface="Calibri"/>
            </a:endParaRPr>
          </a:p>
          <a:p>
            <a:pPr marL="0" indent="0">
              <a:buFont typeface="Arial" panose="020B0604020202020204" pitchFamily="34" charset="0"/>
              <a:buNone/>
            </a:pPr>
            <a:r>
              <a:rPr lang="en-US" dirty="0">
                <a:ea typeface="Calibri"/>
                <a:cs typeface="Calibri"/>
              </a:rPr>
              <a:t>If your submission is not received by the deadline, it will be held until the next issue. If it will no longer be relevant by the next issue (such as a deadline or event date), please follow up with your consultant to let them know. </a:t>
            </a:r>
          </a:p>
          <a:p>
            <a:pPr marL="0" indent="0">
              <a:buFont typeface="Arial" panose="020B0604020202020204" pitchFamily="34" charset="0"/>
              <a:buNone/>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21D18FE-5C4F-9E42-AB43-5760931E15D4}" type="slidenum">
              <a:rPr lang="en-US" smtClean="0"/>
              <a:t>91</a:t>
            </a:fld>
            <a:endParaRPr lang="en-US"/>
          </a:p>
        </p:txBody>
      </p:sp>
    </p:spTree>
    <p:extLst>
      <p:ext uri="{BB962C8B-B14F-4D97-AF65-F5344CB8AC3E}">
        <p14:creationId xmlns:p14="http://schemas.microsoft.com/office/powerpoint/2010/main" val="4603777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B1D38-341C-B6BB-2F09-F05C02E66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F2FAAC-ADE1-69F1-F4A9-F7282B9747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3EAF23-8ECC-4B57-865B-89A880DBC5D2}"/>
              </a:ext>
            </a:extLst>
          </p:cNvPr>
          <p:cNvSpPr>
            <a:spLocks noGrp="1"/>
          </p:cNvSpPr>
          <p:nvPr>
            <p:ph type="body" idx="1"/>
          </p:nvPr>
        </p:nvSpPr>
        <p:spPr/>
        <p:txBody>
          <a:bodyPr/>
          <a:lstStyle/>
          <a:p>
            <a:r>
              <a:rPr lang="en-US" dirty="0">
                <a:ea typeface="Calibri"/>
                <a:cs typeface="Calibri"/>
              </a:rPr>
              <a:t>If you or someone on your team is not receiving our regular School Nutrition Updates emails, please follow these steps:</a:t>
            </a:r>
          </a:p>
          <a:p>
            <a:pPr marL="228600" indent="-228600">
              <a:buAutoNum type="arabicParenR"/>
            </a:pPr>
            <a:r>
              <a:rPr lang="en-US" dirty="0">
                <a:ea typeface="Calibri"/>
                <a:cs typeface="Calibri"/>
              </a:rPr>
              <a:t>Check all email folds, including inbox subfolders, and also any junk or spam folders, to make sure any emails are not being sent into these folders.</a:t>
            </a:r>
          </a:p>
          <a:p>
            <a:pPr marL="228600" indent="-228600">
              <a:buAutoNum type="arabicParenR"/>
            </a:pPr>
            <a:r>
              <a:rPr lang="en-US" dirty="0">
                <a:ea typeface="Calibri"/>
                <a:cs typeface="Calibri"/>
              </a:rPr>
              <a:t>Contact Donna Knight to request to be added to the listserv, and copy your School Nutrition Consultant.</a:t>
            </a:r>
          </a:p>
          <a:p>
            <a:pPr marL="228600" indent="-228600">
              <a:buAutoNum type="arabicParenR"/>
            </a:pPr>
            <a:endParaRPr lang="en-US" dirty="0">
              <a:ea typeface="Calibri"/>
              <a:cs typeface="Calibri"/>
            </a:endParaRPr>
          </a:p>
          <a:p>
            <a:pPr marL="0" indent="0">
              <a:buNone/>
            </a:pPr>
            <a:r>
              <a:rPr lang="en-US" dirty="0">
                <a:ea typeface="Calibri"/>
                <a:cs typeface="Calibri"/>
              </a:rPr>
              <a:t>Note that there are several different types of listservs. If you are not a school nutrition director or administrator, you may not receive all emails, as some are sent only to school nutrition directors or administrators, which is why you may not be receiving those specific emails. School Nutrition Updates e-newsletters are sent to a broader audience.</a:t>
            </a:r>
          </a:p>
        </p:txBody>
      </p:sp>
      <p:sp>
        <p:nvSpPr>
          <p:cNvPr id="4" name="Slide Number Placeholder 3">
            <a:extLst>
              <a:ext uri="{FF2B5EF4-FFF2-40B4-BE49-F238E27FC236}">
                <a16:creationId xmlns:a16="http://schemas.microsoft.com/office/drawing/2014/main" id="{8AC68084-AD8D-5821-58DC-BFE240F4D547}"/>
              </a:ext>
            </a:extLst>
          </p:cNvPr>
          <p:cNvSpPr>
            <a:spLocks noGrp="1"/>
          </p:cNvSpPr>
          <p:nvPr>
            <p:ph type="sldNum" sz="quarter" idx="5"/>
          </p:nvPr>
        </p:nvSpPr>
        <p:spPr/>
        <p:txBody>
          <a:bodyPr/>
          <a:lstStyle/>
          <a:p>
            <a:fld id="{521D18FE-5C4F-9E42-AB43-5760931E15D4}" type="slidenum">
              <a:rPr lang="en-US" smtClean="0"/>
              <a:t>92</a:t>
            </a:fld>
            <a:endParaRPr lang="en-US"/>
          </a:p>
        </p:txBody>
      </p:sp>
    </p:spTree>
    <p:extLst>
      <p:ext uri="{BB962C8B-B14F-4D97-AF65-F5344CB8AC3E}">
        <p14:creationId xmlns:p14="http://schemas.microsoft.com/office/powerpoint/2010/main" val="16648409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a:t>Please check our the Office of School Nutrition website for the latest information and resources. The quick link to access the website is on the screen, go.ncdpi.gov/</a:t>
            </a:r>
            <a:r>
              <a:rPr lang="en-US" dirty="0" err="1"/>
              <a:t>ncschoolmeals</a:t>
            </a:r>
            <a:r>
              <a:rPr lang="en-US" dirty="0"/>
              <a:t>.</a:t>
            </a:r>
          </a:p>
          <a:p>
            <a:pPr marL="171450" indent="-171450">
              <a:buFont typeface="Wingdings" panose="05000000000000000000" pitchFamily="2" charset="2"/>
              <a:buChar char="§"/>
            </a:pPr>
            <a:r>
              <a:rPr lang="en-US" dirty="0"/>
              <a:t>The SN Update </a:t>
            </a:r>
            <a:r>
              <a:rPr lang="en-US" dirty="0" err="1"/>
              <a:t>eletter</a:t>
            </a:r>
            <a:r>
              <a:rPr lang="en-US" dirty="0"/>
              <a:t> shares programmatic updates, shoutouts, grant and job opportunities, educational resources and continuing education opportunities. </a:t>
            </a:r>
          </a:p>
          <a:p>
            <a:pPr marL="171450" indent="-171450">
              <a:buFont typeface="Wingdings" panose="05000000000000000000" pitchFamily="2" charset="2"/>
              <a:buChar char="§"/>
            </a:pPr>
            <a:r>
              <a:rPr lang="en-US" dirty="0"/>
              <a:t>The Office of School Nutrition sends out School Nutrition News emails for important, time sensitive messages.</a:t>
            </a:r>
          </a:p>
          <a:p>
            <a:pPr marL="171450" indent="-171450">
              <a:buFont typeface="Wingdings" panose="05000000000000000000" pitchFamily="2" charset="2"/>
              <a:buChar char="§"/>
            </a:pPr>
            <a:r>
              <a:rPr lang="en-US" dirty="0"/>
              <a:t>Policy Updates offers an opportunity to review pertinent regulations, share policy updates, provide professional development, learn from others and ask questions.</a:t>
            </a:r>
          </a:p>
          <a:p>
            <a:pPr marL="171450" indent="-171450">
              <a:buFont typeface="Wingdings" panose="05000000000000000000" pitchFamily="2" charset="2"/>
              <a:buChar char="§"/>
            </a:pPr>
            <a:r>
              <a:rPr lang="en-US" dirty="0"/>
              <a:t>We encourage you to connect with us on social media for the latest news, resources, and success stories to share out. Please tag @NCSchoolMeals and/or @Ray4NCKids with your posts sharing school and summer meals photos, educational, promotional and outreach activities. </a:t>
            </a:r>
            <a:endParaRPr lang="en-US" dirty="0">
              <a:ea typeface="Calibri"/>
              <a:cs typeface="Calibri"/>
            </a:endParaRPr>
          </a:p>
          <a:p>
            <a:pPr marL="171450" indent="-171450">
              <a:buFont typeface="Wingdings" panose="05000000000000000000" pitchFamily="2" charset="2"/>
              <a:buChar char="§"/>
            </a:pPr>
            <a:r>
              <a:rPr lang="en-US" dirty="0"/>
              <a:t>Please share photos of school and summer meals with us. You can send photos to Tracey Bates, School Nutrition Promotion Specialist, tracey.bates@dpi.nc.gov. On the screen, you see some great examples from SFAs across the state. We would love to feature photos of beautiful school and summer meals from every SFA. </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521D18FE-5C4F-9E42-AB43-5760931E15D4}" type="slidenum">
              <a:rPr lang="en-US" smtClean="0"/>
              <a:t>93</a:t>
            </a:fld>
            <a:endParaRPr lang="en-US"/>
          </a:p>
        </p:txBody>
      </p:sp>
    </p:spTree>
    <p:extLst>
      <p:ext uri="{BB962C8B-B14F-4D97-AF65-F5344CB8AC3E}">
        <p14:creationId xmlns:p14="http://schemas.microsoft.com/office/powerpoint/2010/main" val="27245173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4EFF4-5D28-5035-92A7-01682A79D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D9B011-72CC-23F7-3179-F3D29DB1AE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AC4D0D-8B1C-891B-EBDD-C9FED06F2D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know back to school training is coming up quickly, so we want to take an opportunity to talk about program training requirements and resources. We’ll share resources for recommended training topics, USDA Professional Standards annual training requirements, tips for documenting training hours completed, upcoming continuing education opportunities from our office, and end with a discussion about your needs related to back to school training.</a:t>
            </a:r>
          </a:p>
          <a:p>
            <a:endParaRPr lang="en-US" dirty="0"/>
          </a:p>
        </p:txBody>
      </p:sp>
      <p:sp>
        <p:nvSpPr>
          <p:cNvPr id="4" name="Slide Number Placeholder 3">
            <a:extLst>
              <a:ext uri="{FF2B5EF4-FFF2-40B4-BE49-F238E27FC236}">
                <a16:creationId xmlns:a16="http://schemas.microsoft.com/office/drawing/2014/main" id="{2542B38A-54C4-5F7D-477A-941F0DF22CA9}"/>
              </a:ext>
            </a:extLst>
          </p:cNvPr>
          <p:cNvSpPr>
            <a:spLocks noGrp="1"/>
          </p:cNvSpPr>
          <p:nvPr>
            <p:ph type="sldNum" sz="quarter" idx="5"/>
          </p:nvPr>
        </p:nvSpPr>
        <p:spPr/>
        <p:txBody>
          <a:bodyPr/>
          <a:lstStyle/>
          <a:p>
            <a:fld id="{521D18FE-5C4F-9E42-AB43-5760931E15D4}" type="slidenum">
              <a:rPr lang="en-US" smtClean="0"/>
              <a:t>94</a:t>
            </a:fld>
            <a:endParaRPr lang="en-US"/>
          </a:p>
        </p:txBody>
      </p:sp>
    </p:spTree>
    <p:extLst>
      <p:ext uri="{BB962C8B-B14F-4D97-AF65-F5344CB8AC3E}">
        <p14:creationId xmlns:p14="http://schemas.microsoft.com/office/powerpoint/2010/main" val="36787426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exited to announce the </a:t>
            </a:r>
            <a:r>
              <a:rPr lang="en-US" sz="1200" b="0" i="0" kern="1200" dirty="0">
                <a:solidFill>
                  <a:schemeClr val="tx1"/>
                </a:solidFill>
                <a:effectLst/>
                <a:latin typeface="+mn-lt"/>
                <a:ea typeface="+mn-ea"/>
                <a:cs typeface="+mn-cs"/>
              </a:rPr>
              <a:t>brand-new North Carolina K-12 Culinary Institute online training platform!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training platform will provide you with access to self-paced courses focusing on the core concepts of the NC K-12 Culinary Institute program. You will earn training hours that count toward USDA Professional Standards requirements while strengthening your culinary and leadership skills.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You will also be able to become part of an online community where you can ask questions, share ideas, and highlight your successes with others enrolled in the on-demand courses.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are currently enrolling our first cohort of directors and managers now through Tuesday November 4. This first group will get an exclusive look at on-demand courses designed for NC Chef Ambassadors. We plan to ultimately open the courses and online community to North Carolina school nutrition professionals across all levels. </a:t>
            </a:r>
            <a:r>
              <a:rPr lang="en-US" dirty="0"/>
              <a:t>This smaller more specific group will allow us to pilot test some of its features before opening it up to all.</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Don’t miss your chance—next enrollment won’t open until 2026! School Nutrition Administrators, Directors, and any managers in the room should scan the QR code and complete the sign up form to reserve your spots today! Directors – sign up any managers that you’re interested in participating, or send them the link to sign up.</a:t>
            </a:r>
            <a:endParaRPr lang="en-US" dirty="0"/>
          </a:p>
        </p:txBody>
      </p:sp>
      <p:sp>
        <p:nvSpPr>
          <p:cNvPr id="4" name="Slide Number Placeholder 3"/>
          <p:cNvSpPr>
            <a:spLocks noGrp="1"/>
          </p:cNvSpPr>
          <p:nvPr>
            <p:ph type="sldNum" sz="quarter" idx="5"/>
          </p:nvPr>
        </p:nvSpPr>
        <p:spPr/>
        <p:txBody>
          <a:bodyPr/>
          <a:lstStyle/>
          <a:p>
            <a:fld id="{521D18FE-5C4F-9E42-AB43-5760931E15D4}" type="slidenum">
              <a:rPr lang="en-US" smtClean="0"/>
              <a:t>95</a:t>
            </a:fld>
            <a:endParaRPr lang="en-US"/>
          </a:p>
        </p:txBody>
      </p:sp>
    </p:spTree>
    <p:extLst>
      <p:ext uri="{BB962C8B-B14F-4D97-AF65-F5344CB8AC3E}">
        <p14:creationId xmlns:p14="http://schemas.microsoft.com/office/powerpoint/2010/main" val="24859775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highlights some other important upcoming professional development and continuing education opportunities. </a:t>
            </a:r>
            <a:r>
              <a:rPr lang="en-US" dirty="0" err="1"/>
              <a:t>SummerPalooza</a:t>
            </a:r>
            <a:r>
              <a:rPr lang="en-US" dirty="0"/>
              <a:t>, which we will review next, is coming up next month.</a:t>
            </a:r>
          </a:p>
          <a:p>
            <a:endParaRPr lang="en-US" dirty="0"/>
          </a:p>
          <a:p>
            <a:r>
              <a:rPr lang="en-US" dirty="0"/>
              <a:t>We will have two opportunities to take the Unique Mealtime Needs workshop in December before the holidays. </a:t>
            </a:r>
          </a:p>
          <a:p>
            <a:endParaRPr lang="en-US" dirty="0"/>
          </a:p>
          <a:p>
            <a:r>
              <a:rPr lang="en-US" dirty="0"/>
              <a:t>Please also save the date for the following:</a:t>
            </a:r>
          </a:p>
          <a:p>
            <a:pPr marL="171450" indent="-171450">
              <a:buFont typeface="Arial" panose="020B0604020202020204" pitchFamily="34" charset="0"/>
              <a:buChar char="•"/>
            </a:pPr>
            <a:r>
              <a:rPr lang="en-US" dirty="0"/>
              <a:t>Spring Policy Updates the week of April 27, 2026, and</a:t>
            </a:r>
          </a:p>
          <a:p>
            <a:pPr marL="171450" indent="-171450">
              <a:buFont typeface="Arial" panose="020B0604020202020204" pitchFamily="34" charset="0"/>
              <a:buChar char="•"/>
            </a:pPr>
            <a:r>
              <a:rPr lang="en-US" dirty="0"/>
              <a:t>The 2026 SNA-NC Annual Conference, where we’ll be organizing several pre-conference workshops the Monday and Tuesday prior to the conference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We’ll continue to share important registration information and details for our professional development and continuing education opportunities through the regular SN Updates, so make sure you are reviewing each issue!</a:t>
            </a:r>
          </a:p>
        </p:txBody>
      </p:sp>
      <p:sp>
        <p:nvSpPr>
          <p:cNvPr id="4" name="Slide Number Placeholder 3"/>
          <p:cNvSpPr>
            <a:spLocks noGrp="1"/>
          </p:cNvSpPr>
          <p:nvPr>
            <p:ph type="sldNum" sz="quarter" idx="5"/>
          </p:nvPr>
        </p:nvSpPr>
        <p:spPr/>
        <p:txBody>
          <a:bodyPr/>
          <a:lstStyle/>
          <a:p>
            <a:fld id="{521D18FE-5C4F-9E42-AB43-5760931E15D4}" type="slidenum">
              <a:rPr lang="en-US" smtClean="0"/>
              <a:t>96</a:t>
            </a:fld>
            <a:endParaRPr lang="en-US"/>
          </a:p>
        </p:txBody>
      </p:sp>
    </p:spTree>
    <p:extLst>
      <p:ext uri="{BB962C8B-B14F-4D97-AF65-F5344CB8AC3E}">
        <p14:creationId xmlns:p14="http://schemas.microsoft.com/office/powerpoint/2010/main" val="32110048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7E684-7698-672D-3470-4E00F96D6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9363F8-D0AC-2D06-75F6-35EE44140F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AB02F8-C75A-DC08-0B27-17D6A4235299}"/>
              </a:ext>
            </a:extLst>
          </p:cNvPr>
          <p:cNvSpPr>
            <a:spLocks noGrp="1"/>
          </p:cNvSpPr>
          <p:nvPr>
            <p:ph type="body" idx="1"/>
          </p:nvPr>
        </p:nvSpPr>
        <p:spPr/>
        <p:txBody>
          <a:bodyPr/>
          <a:lstStyle/>
          <a:p>
            <a:r>
              <a:rPr lang="en-US" dirty="0">
                <a:ea typeface="Calibri"/>
                <a:cs typeface="Calibri"/>
              </a:rPr>
              <a:t>If you have attended in the past, </a:t>
            </a:r>
            <a:r>
              <a:rPr lang="en-US" dirty="0" err="1">
                <a:ea typeface="Calibri"/>
                <a:cs typeface="Calibri"/>
              </a:rPr>
              <a:t>SummerPalooza</a:t>
            </a:r>
            <a:r>
              <a:rPr lang="en-US" dirty="0">
                <a:ea typeface="Calibri"/>
                <a:cs typeface="Calibri"/>
              </a:rPr>
              <a:t> needs no introduction. The Summer Nutrition Team, with Carolina Hunger Initiative, is hosting </a:t>
            </a:r>
            <a:r>
              <a:rPr lang="en-US" dirty="0" err="1">
                <a:ea typeface="Calibri"/>
                <a:cs typeface="Calibri"/>
              </a:rPr>
              <a:t>SummerPalooza</a:t>
            </a:r>
            <a:r>
              <a:rPr lang="en-US" dirty="0">
                <a:ea typeface="Calibri"/>
                <a:cs typeface="Calibri"/>
              </a:rPr>
              <a:t> in three locations in November. Everyone attending needs to register for their preferred location by Nov 6 (QR code on screen). This year, </a:t>
            </a:r>
            <a:r>
              <a:rPr lang="en-US" dirty="0" err="1">
                <a:ea typeface="Calibri"/>
                <a:cs typeface="Calibri"/>
              </a:rPr>
              <a:t>SummerPalooza</a:t>
            </a:r>
            <a:r>
              <a:rPr lang="en-US" dirty="0">
                <a:ea typeface="Calibri"/>
                <a:cs typeface="Calibri"/>
              </a:rPr>
              <a:t>! will begin at 12 so that in-person continuing education sessions can be offered in the morning. We hope you will find at least one of the morning sessions to be a good fit however they are not required to attend. Registering at the link or QR code registers you for the </a:t>
            </a:r>
            <a:r>
              <a:rPr lang="en-US" dirty="0" err="1">
                <a:ea typeface="Calibri"/>
                <a:cs typeface="Calibri"/>
              </a:rPr>
              <a:t>SummerPalooza</a:t>
            </a:r>
            <a:r>
              <a:rPr lang="en-US" dirty="0">
                <a:ea typeface="Calibri"/>
                <a:cs typeface="Calibri"/>
              </a:rPr>
              <a:t> event starting at 12 AND for any morning continuing education sessions plus a lunchtime meal if you so choose.</a:t>
            </a:r>
          </a:p>
        </p:txBody>
      </p:sp>
      <p:sp>
        <p:nvSpPr>
          <p:cNvPr id="4" name="Slide Number Placeholder 3">
            <a:extLst>
              <a:ext uri="{FF2B5EF4-FFF2-40B4-BE49-F238E27FC236}">
                <a16:creationId xmlns:a16="http://schemas.microsoft.com/office/drawing/2014/main" id="{E4F0D3CE-6E15-3134-6542-DBE89417D099}"/>
              </a:ext>
            </a:extLst>
          </p:cNvPr>
          <p:cNvSpPr>
            <a:spLocks noGrp="1"/>
          </p:cNvSpPr>
          <p:nvPr>
            <p:ph type="sldNum" sz="quarter" idx="5"/>
          </p:nvPr>
        </p:nvSpPr>
        <p:spPr/>
        <p:txBody>
          <a:bodyPr/>
          <a:lstStyle/>
          <a:p>
            <a:fld id="{521D18FE-5C4F-9E42-AB43-5760931E15D4}" type="slidenum">
              <a:rPr lang="en-US" smtClean="0"/>
              <a:t>97</a:t>
            </a:fld>
            <a:endParaRPr lang="en-US"/>
          </a:p>
        </p:txBody>
      </p:sp>
    </p:spTree>
    <p:extLst>
      <p:ext uri="{BB962C8B-B14F-4D97-AF65-F5344CB8AC3E}">
        <p14:creationId xmlns:p14="http://schemas.microsoft.com/office/powerpoint/2010/main" val="22933173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also tentatively planning two workshop opportunities focusing on food safety and HACCP.</a:t>
            </a:r>
          </a:p>
          <a:p>
            <a:endParaRPr lang="en-US" dirty="0"/>
          </a:p>
          <a:p>
            <a:r>
              <a:rPr lang="en-US" dirty="0"/>
              <a:t>This year, we are planning to offer an opportunity to take the Safe Plates for Food Managers course and exam again during January or February. If you or any of your staff are needing to get or renew their Certified Food Protection Manager certification and would like to be considered for a workshop near your area, please complete a brief form using the top QR code shown on the screen to help us select a date and location.</a:t>
            </a:r>
          </a:p>
          <a:p>
            <a:endParaRPr lang="en-US" dirty="0"/>
          </a:p>
          <a:p>
            <a:r>
              <a:rPr lang="en-US" dirty="0"/>
              <a:t>We will NOT be planning an opportunity this summer as an SNA-NC Pre-conference session, we have done in years past, due to low attendance.</a:t>
            </a:r>
          </a:p>
          <a:p>
            <a:endParaRPr lang="en-US" dirty="0"/>
          </a:p>
          <a:p>
            <a:r>
              <a:rPr lang="en-US" dirty="0"/>
              <a:t>However, instead of an SNA-NC pre-conference workshop to take Safe Plates for Food Managers, we are exploring the opportunity to develop and pilot test a new workshop to help School Nutrition Directors and Administrators, their central office team, and other school administrators develop a crisis communication plan specifically related to food and beverage issues. We will work with food safety experts at NC State to help us develop and deliver the course. Please share your thoughts on this potential opportunity by answering a few quick questions using the bottom QR code shown on the screen.</a:t>
            </a:r>
          </a:p>
        </p:txBody>
      </p:sp>
      <p:sp>
        <p:nvSpPr>
          <p:cNvPr id="4" name="Slide Number Placeholder 3"/>
          <p:cNvSpPr>
            <a:spLocks noGrp="1"/>
          </p:cNvSpPr>
          <p:nvPr>
            <p:ph type="sldNum" sz="quarter" idx="5"/>
          </p:nvPr>
        </p:nvSpPr>
        <p:spPr/>
        <p:txBody>
          <a:bodyPr/>
          <a:lstStyle/>
          <a:p>
            <a:fld id="{521D18FE-5C4F-9E42-AB43-5760931E15D4}" type="slidenum">
              <a:rPr lang="en-US" smtClean="0"/>
              <a:t>98</a:t>
            </a:fld>
            <a:endParaRPr lang="en-US"/>
          </a:p>
        </p:txBody>
      </p:sp>
    </p:spTree>
    <p:extLst>
      <p:ext uri="{BB962C8B-B14F-4D97-AF65-F5344CB8AC3E}">
        <p14:creationId xmlns:p14="http://schemas.microsoft.com/office/powerpoint/2010/main" val="229558664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July 2025</a:t>
            </a:r>
          </a:p>
        </p:txBody>
      </p:sp>
      <p:sp>
        <p:nvSpPr>
          <p:cNvPr id="4" name="Slide Number Placeholder 3"/>
          <p:cNvSpPr>
            <a:spLocks noGrp="1"/>
          </p:cNvSpPr>
          <p:nvPr>
            <p:ph type="sldNum" sz="quarter" idx="5"/>
          </p:nvPr>
        </p:nvSpPr>
        <p:spPr/>
        <p:txBody>
          <a:bodyPr/>
          <a:lstStyle/>
          <a:p>
            <a:fld id="{521D18FE-5C4F-9E42-AB43-5760931E15D4}" type="slidenum">
              <a:rPr lang="en-US" smtClean="0"/>
              <a:t>99</a:t>
            </a:fld>
            <a:endParaRPr lang="en-US"/>
          </a:p>
        </p:txBody>
      </p:sp>
    </p:spTree>
    <p:extLst>
      <p:ext uri="{BB962C8B-B14F-4D97-AF65-F5344CB8AC3E}">
        <p14:creationId xmlns:p14="http://schemas.microsoft.com/office/powerpoint/2010/main" val="2048503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4887" y="1122363"/>
            <a:ext cx="10575235" cy="2387600"/>
          </a:xfrm>
        </p:spPr>
        <p:txBody>
          <a:bodyPr anchor="b">
            <a:normAutofit/>
          </a:bodyPr>
          <a:lstStyle>
            <a:lvl1pPr algn="r">
              <a:defRPr sz="5400">
                <a:solidFill>
                  <a:schemeClr val="bg1"/>
                </a:solidFill>
              </a:defRPr>
            </a:lvl1pPr>
          </a:lstStyle>
          <a:p>
            <a:r>
              <a:rPr lang="en-US"/>
              <a:t>Click to edit Master title style</a:t>
            </a:r>
          </a:p>
        </p:txBody>
      </p:sp>
      <p:sp>
        <p:nvSpPr>
          <p:cNvPr id="3" name="Subtitle 2"/>
          <p:cNvSpPr>
            <a:spLocks noGrp="1"/>
          </p:cNvSpPr>
          <p:nvPr>
            <p:ph type="subTitle" idx="1"/>
          </p:nvPr>
        </p:nvSpPr>
        <p:spPr>
          <a:xfrm>
            <a:off x="834887" y="3641794"/>
            <a:ext cx="10575234" cy="1655762"/>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10271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125145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944B7B2-FFA2-5148-A472-BF046BD89520}" type="slidenum">
              <a:rPr lang="en-US" smtClean="0"/>
              <a:pPr/>
              <a:t>‹#›</a:t>
            </a:fld>
            <a:endParaRPr lang="en-US"/>
          </a:p>
        </p:txBody>
      </p:sp>
      <p:cxnSp>
        <p:nvCxnSpPr>
          <p:cNvPr id="8" name="Straight Connector 7">
            <a:extLst>
              <a:ext uri="{FF2B5EF4-FFF2-40B4-BE49-F238E27FC236}">
                <a16:creationId xmlns:a16="http://schemas.microsoft.com/office/drawing/2014/main" id="{6E01803A-606C-AE4D-AB4A-4D067E851DA7}"/>
              </a:ext>
            </a:extLst>
          </p:cNvPr>
          <p:cNvCxnSpPr/>
          <p:nvPr userDrawn="1"/>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43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944B7B2-FFA2-5148-A472-BF046BD89520}" type="slidenum">
              <a:rPr lang="en-US" smtClean="0"/>
              <a:pPr/>
              <a:t>‹#›</a:t>
            </a:fld>
            <a:endParaRPr lang="en-US"/>
          </a:p>
        </p:txBody>
      </p:sp>
      <p:cxnSp>
        <p:nvCxnSpPr>
          <p:cNvPr id="8" name="Straight Connector 7">
            <a:extLst>
              <a:ext uri="{FF2B5EF4-FFF2-40B4-BE49-F238E27FC236}">
                <a16:creationId xmlns:a16="http://schemas.microsoft.com/office/drawing/2014/main" id="{6E01803A-606C-AE4D-AB4A-4D067E851DA7}"/>
              </a:ext>
            </a:extLst>
          </p:cNvPr>
          <p:cNvCxnSpPr/>
          <p:nvPr userDrawn="1"/>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025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905926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276597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12E89-0D90-A04E-A402-D53692DE2F68}"/>
              </a:ext>
            </a:extLst>
          </p:cNvPr>
          <p:cNvSpPr>
            <a:spLocks noGrp="1"/>
          </p:cNvSpPr>
          <p:nvPr>
            <p:ph type="title"/>
          </p:nvPr>
        </p:nvSpPr>
        <p:spPr>
          <a:xfrm>
            <a:off x="2822715" y="815010"/>
            <a:ext cx="8640416" cy="4830417"/>
          </a:xfrm>
        </p:spPr>
        <p:txBody>
          <a:bodyPr>
            <a:normAutofit/>
          </a:bodyPr>
          <a:lstStyle>
            <a:lvl1pPr algn="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2302517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60889045-DCCA-3143-B503-0CAFC25A072D}"/>
              </a:ext>
            </a:extLst>
          </p:cNvPr>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582079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6200BD-6DAB-192E-2BAE-DA16E3039218}"/>
              </a:ext>
            </a:extLst>
          </p:cNvPr>
          <p:cNvSpPr>
            <a:spLocks noGrp="1"/>
          </p:cNvSpPr>
          <p:nvPr>
            <p:ph type="dt" sz="half" idx="10"/>
          </p:nvPr>
        </p:nvSpPr>
        <p:spPr/>
        <p:txBody>
          <a:bodyPr/>
          <a:lstStyle/>
          <a:p>
            <a:fld id="{CA3B43B3-FF4E-4BDF-81BB-36B777485DEB}" type="datetimeFigureOut">
              <a:rPr lang="en-US" smtClean="0"/>
              <a:t>11/19/2025</a:t>
            </a:fld>
            <a:endParaRPr lang="en-US"/>
          </a:p>
        </p:txBody>
      </p:sp>
      <p:sp>
        <p:nvSpPr>
          <p:cNvPr id="3" name="Footer Placeholder 2">
            <a:extLst>
              <a:ext uri="{FF2B5EF4-FFF2-40B4-BE49-F238E27FC236}">
                <a16:creationId xmlns:a16="http://schemas.microsoft.com/office/drawing/2014/main" id="{1E6A5300-A3AC-5742-3A60-E47C79030A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35D502-1ADB-3132-CCE4-318C6B173BFA}"/>
              </a:ext>
            </a:extLst>
          </p:cNvPr>
          <p:cNvSpPr>
            <a:spLocks noGrp="1"/>
          </p:cNvSpPr>
          <p:nvPr>
            <p:ph type="sldNum" sz="quarter" idx="12"/>
          </p:nvPr>
        </p:nvSpPr>
        <p:spPr/>
        <p:txBody>
          <a:bodyPr/>
          <a:lstStyle/>
          <a:p>
            <a:fld id="{7814DA2D-591B-44B7-B1D8-8E1250D3B23E}" type="slidenum">
              <a:rPr lang="en-US" smtClean="0"/>
              <a:t>‹#›</a:t>
            </a:fld>
            <a:endParaRPr lang="en-US"/>
          </a:p>
        </p:txBody>
      </p:sp>
    </p:spTree>
    <p:extLst>
      <p:ext uri="{BB962C8B-B14F-4D97-AF65-F5344CB8AC3E}">
        <p14:creationId xmlns:p14="http://schemas.microsoft.com/office/powerpoint/2010/main" val="1534134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331EC5-2D5E-F24F-8FFA-59A753463532}"/>
              </a:ext>
            </a:extLst>
          </p:cNvPr>
          <p:cNvPicPr>
            <a:picLocks noChangeAspect="1"/>
          </p:cNvPicPr>
          <p:nvPr userDrawn="1"/>
        </p:nvPicPr>
        <p:blipFill>
          <a:blip r:embed="rId3"/>
          <a:stretch>
            <a:fillRect/>
          </a:stretch>
        </p:blipFill>
        <p:spPr>
          <a:xfrm>
            <a:off x="6334762" y="3020060"/>
            <a:ext cx="4488180" cy="699770"/>
          </a:xfrm>
          <a:prstGeom prst="rect">
            <a:avLst/>
          </a:prstGeom>
        </p:spPr>
      </p:pic>
    </p:spTree>
    <p:extLst>
      <p:ext uri="{BB962C8B-B14F-4D97-AF65-F5344CB8AC3E}">
        <p14:creationId xmlns:p14="http://schemas.microsoft.com/office/powerpoint/2010/main" val="410900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12E89-0D90-A04E-A402-D53692DE2F68}"/>
              </a:ext>
            </a:extLst>
          </p:cNvPr>
          <p:cNvSpPr>
            <a:spLocks noGrp="1"/>
          </p:cNvSpPr>
          <p:nvPr>
            <p:ph type="title"/>
          </p:nvPr>
        </p:nvSpPr>
        <p:spPr>
          <a:xfrm>
            <a:off x="2822715" y="815010"/>
            <a:ext cx="8640416" cy="4830417"/>
          </a:xfrm>
        </p:spPr>
        <p:txBody>
          <a:bodyPr>
            <a:normAutofit/>
          </a:bodyPr>
          <a:lstStyle>
            <a:lvl1pPr algn="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453135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63BF31-5499-8741-82CB-5E566BEE1187}"/>
              </a:ext>
            </a:extLst>
          </p:cNvPr>
          <p:cNvPicPr>
            <a:picLocks noChangeAspect="1"/>
          </p:cNvPicPr>
          <p:nvPr userDrawn="1"/>
        </p:nvPicPr>
        <p:blipFill>
          <a:blip r:embed="rId3"/>
          <a:stretch>
            <a:fillRect/>
          </a:stretch>
        </p:blipFill>
        <p:spPr>
          <a:xfrm>
            <a:off x="7003557" y="3143150"/>
            <a:ext cx="3366135" cy="699770"/>
          </a:xfrm>
          <a:prstGeom prst="rect">
            <a:avLst/>
          </a:prstGeom>
        </p:spPr>
      </p:pic>
    </p:spTree>
    <p:extLst>
      <p:ext uri="{BB962C8B-B14F-4D97-AF65-F5344CB8AC3E}">
        <p14:creationId xmlns:p14="http://schemas.microsoft.com/office/powerpoint/2010/main" val="3620965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333820"/>
            <a:ext cx="10515600" cy="2613025"/>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1" y="4066872"/>
            <a:ext cx="105156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747A3B90-34C7-AC47-8EAD-2571983BECBF}"/>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107026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333820"/>
            <a:ext cx="10515600" cy="2613025"/>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1" y="4066872"/>
            <a:ext cx="105156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4">
            <a:extLst>
              <a:ext uri="{FF2B5EF4-FFF2-40B4-BE49-F238E27FC236}">
                <a16:creationId xmlns:a16="http://schemas.microsoft.com/office/drawing/2014/main" id="{CDD39E28-BD04-C14F-A80B-131D827B0555}"/>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773416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60889045-DCCA-3143-B503-0CAFC25A072D}"/>
              </a:ext>
            </a:extLst>
          </p:cNvPr>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65400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A6FF0493-06AA-B344-95FC-5C43DB87310D}"/>
              </a:ext>
            </a:extLst>
          </p:cNvPr>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710310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5685495-3245-4B4F-A717-1567ED3C5C14}"/>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3328838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B4D3C96-6D44-8840-87BC-433A8F9B8661}"/>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271436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78"/>
            <a:ext cx="10515600" cy="1123122"/>
          </a:xfrm>
        </p:spPr>
        <p:txBody>
          <a:bodyPr anchor="t" anchorCtr="0">
            <a:normAutofit/>
          </a:bodyPr>
          <a:lstStyle>
            <a:lvl1pPr algn="ct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19547656-C5FC-954C-B761-1FC1C6E4775F}"/>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307239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78"/>
            <a:ext cx="10515600" cy="1123122"/>
          </a:xfrm>
        </p:spPr>
        <p:txBody>
          <a:bodyPr anchor="t" anchorCtr="0">
            <a:normAutofit/>
          </a:bodyPr>
          <a:lstStyle>
            <a:lvl1pPr algn="ct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6CF93A3F-3150-8C4A-AA7B-044A61998D8A}"/>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252026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ln>
            <a:noFill/>
          </a:ln>
        </p:spPr>
        <p:txBody>
          <a:bodyPr anchor="b"/>
          <a:lstStyle>
            <a:lvl1pPr>
              <a:defRPr sz="3200" u="none"/>
            </a:lvl1pPr>
          </a:lstStyle>
          <a:p>
            <a:r>
              <a:rPr lang="en-US"/>
              <a:t>Click to edit Master title style</a:t>
            </a:r>
          </a:p>
        </p:txBody>
      </p:sp>
      <p:sp>
        <p:nvSpPr>
          <p:cNvPr id="3" name="Content Placeholder 2"/>
          <p:cNvSpPr>
            <a:spLocks noGrp="1"/>
          </p:cNvSpPr>
          <p:nvPr>
            <p:ph idx="1"/>
          </p:nvPr>
        </p:nvSpPr>
        <p:spPr>
          <a:xfrm>
            <a:off x="5183188" y="705681"/>
            <a:ext cx="6172200" cy="5155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56791"/>
            <a:ext cx="3932237"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userDrawn="1"/>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D3DC374-ADAA-0A42-944D-75D3DF851E3A}"/>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3528836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ln>
            <a:noFill/>
          </a:ln>
        </p:spPr>
        <p:txBody>
          <a:bodyPr anchor="b"/>
          <a:lstStyle>
            <a:lvl1pPr>
              <a:defRPr sz="3200" u="none"/>
            </a:lvl1pPr>
          </a:lstStyle>
          <a:p>
            <a:r>
              <a:rPr lang="en-US"/>
              <a:t>Click to edit Master title style</a:t>
            </a:r>
          </a:p>
        </p:txBody>
      </p:sp>
      <p:sp>
        <p:nvSpPr>
          <p:cNvPr id="3" name="Content Placeholder 2"/>
          <p:cNvSpPr>
            <a:spLocks noGrp="1"/>
          </p:cNvSpPr>
          <p:nvPr>
            <p:ph idx="1"/>
          </p:nvPr>
        </p:nvSpPr>
        <p:spPr>
          <a:xfrm>
            <a:off x="5183188" y="705681"/>
            <a:ext cx="6172200" cy="5155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56791"/>
            <a:ext cx="3932237"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userDrawn="1"/>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9E9C4EF-99B4-D44A-9A3D-D2116A9294CD}"/>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914166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212023"/>
            <a:ext cx="10515600"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4114898"/>
            <a:ext cx="10515600" cy="1500187"/>
          </a:xfrm>
        </p:spPr>
        <p:txBody>
          <a:bodyPr>
            <a:normAutofit/>
          </a:bodyPr>
          <a:lstStyle>
            <a:lvl1pPr marL="0" indent="0">
              <a:buNone/>
              <a:defRPr sz="20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944B7B2-FFA2-5148-A472-BF046BD89520}" type="slidenum">
              <a:rPr lang="en-US" smtClean="0"/>
              <a:pPr/>
              <a:t>‹#›</a:t>
            </a:fld>
            <a:endParaRPr lang="en-US"/>
          </a:p>
        </p:txBody>
      </p:sp>
    </p:spTree>
    <p:extLst>
      <p:ext uri="{BB962C8B-B14F-4D97-AF65-F5344CB8AC3E}">
        <p14:creationId xmlns:p14="http://schemas.microsoft.com/office/powerpoint/2010/main" val="6895135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8FF89CC-C415-E946-92AD-453037F9911B}"/>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4271224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6C53273-A98F-1C4C-809B-75084CADD73D}"/>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42322235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741474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4887" y="1122363"/>
            <a:ext cx="10575235" cy="2387600"/>
          </a:xfrm>
        </p:spPr>
        <p:txBody>
          <a:bodyPr anchor="b">
            <a:normAutofit/>
          </a:bodyPr>
          <a:lstStyle>
            <a:lvl1pPr algn="r">
              <a:defRPr sz="5400">
                <a:solidFill>
                  <a:schemeClr val="bg1"/>
                </a:solidFill>
              </a:defRPr>
            </a:lvl1pPr>
          </a:lstStyle>
          <a:p>
            <a:r>
              <a:rPr lang="en-US"/>
              <a:t>Click to edit Master title style</a:t>
            </a:r>
          </a:p>
        </p:txBody>
      </p:sp>
      <p:sp>
        <p:nvSpPr>
          <p:cNvPr id="3" name="Subtitle 2"/>
          <p:cNvSpPr>
            <a:spLocks noGrp="1"/>
          </p:cNvSpPr>
          <p:nvPr>
            <p:ph type="subTitle" idx="1"/>
          </p:nvPr>
        </p:nvSpPr>
        <p:spPr>
          <a:xfrm>
            <a:off x="834887" y="3641794"/>
            <a:ext cx="10575234" cy="1655762"/>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10271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51DDE8-D340-D34E-B998-7B2B14D12B44}"/>
              </a:ext>
            </a:extLst>
          </p:cNvPr>
          <p:cNvPicPr>
            <a:picLocks noChangeAspect="1"/>
          </p:cNvPicPr>
          <p:nvPr userDrawn="1"/>
        </p:nvPicPr>
        <p:blipFill>
          <a:blip r:embed="rId3"/>
          <a:stretch>
            <a:fillRect/>
          </a:stretch>
        </p:blipFill>
        <p:spPr>
          <a:xfrm>
            <a:off x="6738220" y="3283228"/>
            <a:ext cx="4855545" cy="419615"/>
          </a:xfrm>
          <a:prstGeom prst="rect">
            <a:avLst/>
          </a:prstGeom>
        </p:spPr>
      </p:pic>
    </p:spTree>
    <p:extLst>
      <p:ext uri="{BB962C8B-B14F-4D97-AF65-F5344CB8AC3E}">
        <p14:creationId xmlns:p14="http://schemas.microsoft.com/office/powerpoint/2010/main" val="36209658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212023"/>
            <a:ext cx="10515600"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4114898"/>
            <a:ext cx="10515600" cy="1500187"/>
          </a:xfrm>
        </p:spPr>
        <p:txBody>
          <a:bodyPr>
            <a:normAutofit/>
          </a:bodyPr>
          <a:lstStyle>
            <a:lvl1pPr marL="0" indent="0">
              <a:buNone/>
              <a:defRPr sz="20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944B7B2-FFA2-5148-A472-BF046BD89520}" type="slidenum">
              <a:rPr lang="en-US" smtClean="0"/>
              <a:pPr/>
              <a:t>‹#›</a:t>
            </a:fld>
            <a:endParaRPr lang="en-US"/>
          </a:p>
        </p:txBody>
      </p:sp>
    </p:spTree>
    <p:extLst>
      <p:ext uri="{BB962C8B-B14F-4D97-AF65-F5344CB8AC3E}">
        <p14:creationId xmlns:p14="http://schemas.microsoft.com/office/powerpoint/2010/main" val="689513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216152"/>
            <a:ext cx="10515600"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4118511"/>
            <a:ext cx="10515600" cy="1500187"/>
          </a:xfrm>
        </p:spPr>
        <p:txBody>
          <a:bodyPr>
            <a:normAutofit/>
          </a:bodyPr>
          <a:lstStyle>
            <a:lvl1pPr marL="0" indent="0">
              <a:buNone/>
              <a:defRPr sz="20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944B7B2-FFA2-5148-A472-BF046BD89520}" type="slidenum">
              <a:rPr lang="en-US" smtClean="0"/>
              <a:pPr/>
              <a:t>‹#›</a:t>
            </a:fld>
            <a:endParaRPr lang="en-US"/>
          </a:p>
        </p:txBody>
      </p:sp>
    </p:spTree>
    <p:extLst>
      <p:ext uri="{BB962C8B-B14F-4D97-AF65-F5344CB8AC3E}">
        <p14:creationId xmlns:p14="http://schemas.microsoft.com/office/powerpoint/2010/main" val="39023713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944B7B2-FFA2-5148-A472-BF046BD89520}" type="slidenum">
              <a:rPr lang="en-US" smtClean="0"/>
              <a:pPr/>
              <a:t>‹#›</a:t>
            </a:fld>
            <a:endParaRPr lang="en-US"/>
          </a:p>
        </p:txBody>
      </p:sp>
    </p:spTree>
    <p:extLst>
      <p:ext uri="{BB962C8B-B14F-4D97-AF65-F5344CB8AC3E}">
        <p14:creationId xmlns:p14="http://schemas.microsoft.com/office/powerpoint/2010/main" val="2714434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423868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250233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216152"/>
            <a:ext cx="10515600"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4118511"/>
            <a:ext cx="10515600" cy="1500187"/>
          </a:xfrm>
        </p:spPr>
        <p:txBody>
          <a:bodyPr>
            <a:normAutofit/>
          </a:bodyPr>
          <a:lstStyle>
            <a:lvl1pPr marL="0" indent="0">
              <a:buNone/>
              <a:defRPr sz="20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944B7B2-FFA2-5148-A472-BF046BD89520}" type="slidenum">
              <a:rPr lang="en-US" smtClean="0"/>
              <a:pPr/>
              <a:t>‹#›</a:t>
            </a:fld>
            <a:endParaRPr lang="en-US"/>
          </a:p>
        </p:txBody>
      </p:sp>
    </p:spTree>
    <p:extLst>
      <p:ext uri="{BB962C8B-B14F-4D97-AF65-F5344CB8AC3E}">
        <p14:creationId xmlns:p14="http://schemas.microsoft.com/office/powerpoint/2010/main" val="39023713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4339412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8404820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1251459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944B7B2-FFA2-5148-A472-BF046BD89520}" type="slidenum">
              <a:rPr lang="en-US" smtClean="0"/>
              <a:pPr/>
              <a:t>‹#›</a:t>
            </a:fld>
            <a:endParaRPr lang="en-US"/>
          </a:p>
        </p:txBody>
      </p:sp>
      <p:cxnSp>
        <p:nvCxnSpPr>
          <p:cNvPr id="8" name="Straight Connector 7">
            <a:extLst>
              <a:ext uri="{FF2B5EF4-FFF2-40B4-BE49-F238E27FC236}">
                <a16:creationId xmlns:a16="http://schemas.microsoft.com/office/drawing/2014/main" id="{6E01803A-606C-AE4D-AB4A-4D067E851DA7}"/>
              </a:ext>
            </a:extLst>
          </p:cNvPr>
          <p:cNvCxnSpPr/>
          <p:nvPr userDrawn="1"/>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43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944B7B2-FFA2-5148-A472-BF046BD89520}" type="slidenum">
              <a:rPr lang="en-US" smtClean="0"/>
              <a:pPr/>
              <a:t>‹#›</a:t>
            </a:fld>
            <a:endParaRPr lang="en-US"/>
          </a:p>
        </p:txBody>
      </p:sp>
      <p:cxnSp>
        <p:nvCxnSpPr>
          <p:cNvPr id="8" name="Straight Connector 7">
            <a:extLst>
              <a:ext uri="{FF2B5EF4-FFF2-40B4-BE49-F238E27FC236}">
                <a16:creationId xmlns:a16="http://schemas.microsoft.com/office/drawing/2014/main" id="{6E01803A-606C-AE4D-AB4A-4D067E851DA7}"/>
              </a:ext>
            </a:extLst>
          </p:cNvPr>
          <p:cNvCxnSpPr/>
          <p:nvPr userDrawn="1"/>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025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9059265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2765971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9658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433158"/>
            <a:ext cx="6398509" cy="3197494"/>
          </a:xfrm>
        </p:spPr>
        <p:txBody>
          <a:bodyPr anchor="b">
            <a:normAutofit/>
          </a:bodyPr>
          <a:lstStyle>
            <a:lvl1pPr>
              <a:defRPr sz="5000"/>
            </a:lvl1pPr>
          </a:lstStyle>
          <a:p>
            <a:r>
              <a:rPr lang="en-US"/>
              <a:t>Click to edit Master title style</a:t>
            </a:r>
          </a:p>
        </p:txBody>
      </p:sp>
      <p:sp>
        <p:nvSpPr>
          <p:cNvPr id="3" name="Text Placeholder 2"/>
          <p:cNvSpPr>
            <a:spLocks noGrp="1"/>
          </p:cNvSpPr>
          <p:nvPr>
            <p:ph type="body" idx="1"/>
          </p:nvPr>
        </p:nvSpPr>
        <p:spPr>
          <a:xfrm>
            <a:off x="831850" y="3680789"/>
            <a:ext cx="6398509" cy="1500187"/>
          </a:xfrm>
        </p:spPr>
        <p:txBody>
          <a:bodyPr>
            <a:normAutofit/>
          </a:bodyPr>
          <a:lstStyle>
            <a:lvl1pPr marL="0" indent="0">
              <a:buNone/>
              <a:defRPr sz="20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944B7B2-FFA2-5148-A472-BF046BD89520}" type="slidenum">
              <a:rPr lang="en-US" smtClean="0"/>
              <a:pPr/>
              <a:t>‹#›</a:t>
            </a:fld>
            <a:endParaRPr lang="en-US"/>
          </a:p>
        </p:txBody>
      </p:sp>
    </p:spTree>
    <p:extLst>
      <p:ext uri="{BB962C8B-B14F-4D97-AF65-F5344CB8AC3E}">
        <p14:creationId xmlns:p14="http://schemas.microsoft.com/office/powerpoint/2010/main" val="6895135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97951"/>
            <a:ext cx="10843516" cy="1212351"/>
          </a:xfrm>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838199" y="1684962"/>
            <a:ext cx="10843517" cy="4492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944B7B2-FFA2-5148-A472-BF046BD89520}" type="slidenum">
              <a:rPr lang="en-US" smtClean="0"/>
              <a:pPr/>
              <a:t>‹#›</a:t>
            </a:fld>
            <a:endParaRPr lang="en-US"/>
          </a:p>
        </p:txBody>
      </p:sp>
    </p:spTree>
    <p:extLst>
      <p:ext uri="{BB962C8B-B14F-4D97-AF65-F5344CB8AC3E}">
        <p14:creationId xmlns:p14="http://schemas.microsoft.com/office/powerpoint/2010/main" val="2714434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944B7B2-FFA2-5148-A472-BF046BD89520}" type="slidenum">
              <a:rPr lang="en-US" smtClean="0"/>
              <a:pPr/>
              <a:t>‹#›</a:t>
            </a:fld>
            <a:endParaRPr lang="en-US"/>
          </a:p>
        </p:txBody>
      </p:sp>
    </p:spTree>
    <p:extLst>
      <p:ext uri="{BB962C8B-B14F-4D97-AF65-F5344CB8AC3E}">
        <p14:creationId xmlns:p14="http://schemas.microsoft.com/office/powerpoint/2010/main" val="27144340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Pillar Pages">
    <p:spTree>
      <p:nvGrpSpPr>
        <p:cNvPr id="1" name=""/>
        <p:cNvGrpSpPr/>
        <p:nvPr/>
      </p:nvGrpSpPr>
      <p:grpSpPr>
        <a:xfrm>
          <a:off x="0" y="0"/>
          <a:ext cx="0" cy="0"/>
          <a:chOff x="0" y="0"/>
          <a:chExt cx="0" cy="0"/>
        </a:xfrm>
      </p:grpSpPr>
      <p:sp>
        <p:nvSpPr>
          <p:cNvPr id="2" name="Title 1"/>
          <p:cNvSpPr>
            <a:spLocks noGrp="1"/>
          </p:cNvSpPr>
          <p:nvPr>
            <p:ph type="title"/>
          </p:nvPr>
        </p:nvSpPr>
        <p:spPr>
          <a:xfrm>
            <a:off x="1839074" y="381075"/>
            <a:ext cx="10078948" cy="1078787"/>
          </a:xfrm>
        </p:spPr>
        <p:txBody>
          <a:bodyPr>
            <a:noAutofit/>
          </a:bodyPr>
          <a:lstStyle>
            <a:lvl1pPr>
              <a:defRPr sz="3600"/>
            </a:lvl1pPr>
          </a:lstStyle>
          <a:p>
            <a:r>
              <a:rPr lang="en-US"/>
              <a:t>Click to edit Master title style</a:t>
            </a:r>
          </a:p>
        </p:txBody>
      </p:sp>
      <p:sp>
        <p:nvSpPr>
          <p:cNvPr id="3" name="Content Placeholder 2"/>
          <p:cNvSpPr>
            <a:spLocks noGrp="1"/>
          </p:cNvSpPr>
          <p:nvPr>
            <p:ph idx="1"/>
          </p:nvPr>
        </p:nvSpPr>
        <p:spPr>
          <a:xfrm>
            <a:off x="1839073" y="1613974"/>
            <a:ext cx="10078947" cy="4574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944B7B2-FFA2-5148-A472-BF046BD89520}" type="slidenum">
              <a:rPr lang="en-US" smtClean="0"/>
              <a:pPr/>
              <a:t>‹#›</a:t>
            </a:fld>
            <a:endParaRPr lang="en-US"/>
          </a:p>
        </p:txBody>
      </p:sp>
    </p:spTree>
    <p:extLst>
      <p:ext uri="{BB962C8B-B14F-4D97-AF65-F5344CB8AC3E}">
        <p14:creationId xmlns:p14="http://schemas.microsoft.com/office/powerpoint/2010/main" val="38340998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250233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8404820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944B7B2-FFA2-5148-A472-BF046BD89520}" type="slidenum">
              <a:rPr lang="en-US" smtClean="0"/>
              <a:pPr/>
              <a:t>‹#›</a:t>
            </a:fld>
            <a:endParaRPr lang="en-US"/>
          </a:p>
        </p:txBody>
      </p:sp>
      <p:cxnSp>
        <p:nvCxnSpPr>
          <p:cNvPr id="8" name="Straight Connector 7">
            <a:extLst>
              <a:ext uri="{FF2B5EF4-FFF2-40B4-BE49-F238E27FC236}">
                <a16:creationId xmlns:a16="http://schemas.microsoft.com/office/drawing/2014/main" id="{6E01803A-606C-AE4D-AB4A-4D067E851DA7}"/>
              </a:ext>
            </a:extLst>
          </p:cNvPr>
          <p:cNvCxnSpPr/>
          <p:nvPr userDrawn="1"/>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432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9059265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408832"/>
            <a:ext cx="10515600" cy="1325563"/>
          </a:xfrm>
        </p:spPr>
        <p:txBody>
          <a:bodyPr>
            <a:normAutofit/>
          </a:bodyPr>
          <a:lstStyle>
            <a:lvl1pPr algn="ctr">
              <a:defRPr sz="3000"/>
            </a:lvl1pPr>
          </a:lstStyle>
          <a:p>
            <a:r>
              <a:rPr lang="en-US"/>
              <a:t>Click to edit Master title style</a:t>
            </a:r>
          </a:p>
        </p:txBody>
      </p:sp>
      <p:sp>
        <p:nvSpPr>
          <p:cNvPr id="5" name="Slide Number Placeholder 4"/>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780251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423868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250233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433941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840482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10.png"/><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14.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3.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22.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21.png"/><Relationship Id="rId5" Type="http://schemas.openxmlformats.org/officeDocument/2006/relationships/slideLayout" Target="../slideLayouts/slideLayout51.xml"/><Relationship Id="rId10"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975658" cy="365125"/>
          </a:xfrm>
          <a:prstGeom prst="rect">
            <a:avLst/>
          </a:prstGeom>
        </p:spPr>
        <p:txBody>
          <a:bodyPr vert="horz" lIns="91440" tIns="45720" rIns="91440" bIns="45720" rtlCol="0" anchor="ctr"/>
          <a:lstStyle>
            <a:lvl1pPr algn="r">
              <a:defRPr sz="1300">
                <a:solidFill>
                  <a:schemeClr val="bg1"/>
                </a:solidFill>
                <a:latin typeface="Arial" panose="020B0604020202020204" pitchFamily="34" charset="0"/>
                <a:cs typeface="Arial" panose="020B0604020202020204" pitchFamily="34" charset="0"/>
              </a:defRPr>
            </a:lvl1pPr>
          </a:lstStyle>
          <a:p>
            <a:fld id="{4944B7B2-FFA2-5148-A472-BF046BD89520}" type="slidenum">
              <a:rPr lang="en-US" smtClean="0"/>
              <a:pPr/>
              <a:t>‹#›</a:t>
            </a:fld>
            <a:endParaRPr lang="en-US"/>
          </a:p>
        </p:txBody>
      </p:sp>
    </p:spTree>
    <p:extLst>
      <p:ext uri="{BB962C8B-B14F-4D97-AF65-F5344CB8AC3E}">
        <p14:creationId xmlns:p14="http://schemas.microsoft.com/office/powerpoint/2010/main" val="2809039178"/>
      </p:ext>
    </p:extLst>
  </p:cSld>
  <p:clrMap bg1="lt1" tx1="dk1" bg2="lt2" tx2="dk2" accent1="accent1" accent2="accent2" accent3="accent3" accent4="accent4" accent5="accent5" accent6="accent6" hlink="hlink" folHlink="folHlink"/>
  <p:sldLayoutIdLst>
    <p:sldLayoutId id="2147483734" r:id="rId1"/>
    <p:sldLayoutId id="2147483720" r:id="rId2"/>
    <p:sldLayoutId id="2147483722" r:id="rId3"/>
    <p:sldLayoutId id="2147483735" r:id="rId4"/>
    <p:sldLayoutId id="2147483721" r:id="rId5"/>
    <p:sldLayoutId id="2147483736" r:id="rId6"/>
    <p:sldLayoutId id="2147483723" r:id="rId7"/>
    <p:sldLayoutId id="2147483737" r:id="rId8"/>
    <p:sldLayoutId id="2147483725" r:id="rId9"/>
    <p:sldLayoutId id="2147483738" r:id="rId10"/>
    <p:sldLayoutId id="2147483727" r:id="rId11"/>
    <p:sldLayoutId id="2147483739" r:id="rId12"/>
    <p:sldLayoutId id="2147483728" r:id="rId13"/>
    <p:sldLayoutId id="2147483740" r:id="rId14"/>
    <p:sldLayoutId id="2147483767" r:id="rId15"/>
    <p:sldLayoutId id="2147483785" r:id="rId16"/>
    <p:sldLayoutId id="2147483759" r:id="rId17"/>
  </p:sldLayoutIdLst>
  <p:hf hdr="0" ftr="0" dt="0"/>
  <p:txStyles>
    <p:titleStyle>
      <a:lvl1pPr algn="l" defTabSz="914400" rtl="0" eaLnBrk="1" latinLnBrk="0" hangingPunct="1">
        <a:lnSpc>
          <a:spcPct val="90000"/>
        </a:lnSpc>
        <a:spcBef>
          <a:spcPct val="0"/>
        </a:spcBef>
        <a:buNone/>
        <a:defRPr sz="4400" b="1" kern="1200">
          <a:solidFill>
            <a:srgbClr val="1C37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7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7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7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28111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7">
            <a:extLst>
              <a:ext uri="{FF2B5EF4-FFF2-40B4-BE49-F238E27FC236}">
                <a16:creationId xmlns:a16="http://schemas.microsoft.com/office/drawing/2014/main" id="{F6EE58B9-9B87-4B4B-8931-230C7CE0411E}"/>
              </a:ext>
            </a:extLst>
          </p:cNvPr>
          <p:cNvSpPr>
            <a:spLocks noGrp="1"/>
          </p:cNvSpPr>
          <p:nvPr>
            <p:ph type="sldNum" sz="quarter" idx="4"/>
          </p:nvPr>
        </p:nvSpPr>
        <p:spPr>
          <a:xfrm>
            <a:off x="9765130" y="6410960"/>
            <a:ext cx="2303596" cy="284480"/>
          </a:xfrm>
          <a:prstGeom prst="rect">
            <a:avLst/>
          </a:prstGeom>
        </p:spPr>
        <p:txBody>
          <a:bodyPr/>
          <a:lstStyle>
            <a:lvl1pPr algn="r">
              <a:defRPr sz="1000" baseline="0">
                <a:solidFill>
                  <a:schemeClr val="bg1"/>
                </a:solidFill>
                <a:latin typeface="Arial" panose="020B0604020202020204" pitchFamily="34" charset="0"/>
              </a:defRPr>
            </a:lvl1pPr>
          </a:lstStyle>
          <a:p>
            <a:fld id="{4944B7B2-FFA2-5148-A472-BF046BD89520}" type="slidenum">
              <a:rPr lang="en-US" smtClean="0"/>
              <a:pPr/>
              <a:t>‹#›</a:t>
            </a:fld>
            <a:endParaRPr lang="en-US"/>
          </a:p>
        </p:txBody>
      </p:sp>
    </p:spTree>
    <p:extLst>
      <p:ext uri="{BB962C8B-B14F-4D97-AF65-F5344CB8AC3E}">
        <p14:creationId xmlns:p14="http://schemas.microsoft.com/office/powerpoint/2010/main" val="345935429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60" r:id="rId15"/>
  </p:sldLayoutIdLst>
  <p:hf hdr="0" ftr="0" dt="0"/>
  <p:txStyles>
    <p:titleStyle>
      <a:lvl1pPr algn="l" defTabSz="914400" rtl="0" eaLnBrk="1" latinLnBrk="0" hangingPunct="1">
        <a:lnSpc>
          <a:spcPct val="90000"/>
        </a:lnSpc>
        <a:spcBef>
          <a:spcPct val="0"/>
        </a:spcBef>
        <a:buNone/>
        <a:defRPr sz="4200" b="1" kern="1200">
          <a:solidFill>
            <a:srgbClr val="1C37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7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7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7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975658" cy="365125"/>
          </a:xfrm>
          <a:prstGeom prst="rect">
            <a:avLst/>
          </a:prstGeom>
        </p:spPr>
        <p:txBody>
          <a:bodyPr vert="horz" lIns="91440" tIns="45720" rIns="91440" bIns="45720" rtlCol="0" anchor="ctr"/>
          <a:lstStyle>
            <a:lvl1pPr algn="r">
              <a:defRPr sz="1300">
                <a:solidFill>
                  <a:schemeClr val="bg1"/>
                </a:solidFill>
                <a:latin typeface="Arial" panose="020B0604020202020204" pitchFamily="34" charset="0"/>
                <a:cs typeface="Arial" panose="020B0604020202020204" pitchFamily="34" charset="0"/>
              </a:defRPr>
            </a:lvl1pPr>
          </a:lstStyle>
          <a:p>
            <a:fld id="{4944B7B2-FFA2-5148-A472-BF046BD89520}" type="slidenum">
              <a:rPr lang="en-US" smtClean="0"/>
              <a:pPr/>
              <a:t>‹#›</a:t>
            </a:fld>
            <a:endParaRPr lang="en-US"/>
          </a:p>
        </p:txBody>
      </p:sp>
    </p:spTree>
    <p:extLst>
      <p:ext uri="{BB962C8B-B14F-4D97-AF65-F5344CB8AC3E}">
        <p14:creationId xmlns:p14="http://schemas.microsoft.com/office/powerpoint/2010/main" val="280903917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80"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Lst>
  <p:hf hdr="0" ftr="0" dt="0"/>
  <p:txStyles>
    <p:titleStyle>
      <a:lvl1pPr algn="l" defTabSz="914400" rtl="0" eaLnBrk="1" latinLnBrk="0" hangingPunct="1">
        <a:lnSpc>
          <a:spcPct val="90000"/>
        </a:lnSpc>
        <a:spcBef>
          <a:spcPct val="0"/>
        </a:spcBef>
        <a:buNone/>
        <a:defRPr sz="4400" b="1" kern="1200">
          <a:solidFill>
            <a:srgbClr val="1C37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7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7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7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0917383" y="6420679"/>
            <a:ext cx="1211311" cy="437322"/>
          </a:xfrm>
          <a:prstGeom prst="rect">
            <a:avLst/>
          </a:prstGeom>
        </p:spPr>
        <p:txBody>
          <a:bodyPr vert="horz" lIns="91440" tIns="45720" rIns="91440" bIns="45720" rtlCol="0" anchor="ctr"/>
          <a:lstStyle>
            <a:lvl1pPr algn="r">
              <a:defRPr sz="1300">
                <a:solidFill>
                  <a:schemeClr val="bg1"/>
                </a:solidFill>
                <a:latin typeface="Arial" panose="020B0604020202020204" pitchFamily="34" charset="0"/>
                <a:cs typeface="Arial" panose="020B0604020202020204" pitchFamily="34" charset="0"/>
              </a:defRPr>
            </a:lvl1pPr>
          </a:lstStyle>
          <a:p>
            <a:fld id="{4944B7B2-FFA2-5148-A472-BF046BD89520}" type="slidenum">
              <a:rPr lang="en-US" smtClean="0"/>
              <a:pPr/>
              <a:t>‹#›</a:t>
            </a:fld>
            <a:endParaRPr lang="en-US"/>
          </a:p>
        </p:txBody>
      </p:sp>
      <p:sp>
        <p:nvSpPr>
          <p:cNvPr id="5" name="Rectangle 4">
            <a:extLst>
              <a:ext uri="{FF2B5EF4-FFF2-40B4-BE49-F238E27FC236}">
                <a16:creationId xmlns:a16="http://schemas.microsoft.com/office/drawing/2014/main" id="{501352F8-9FC3-1F2E-50D0-E0BE5BB336A1}"/>
              </a:ext>
            </a:extLst>
          </p:cNvPr>
          <p:cNvSpPr/>
          <p:nvPr userDrawn="1"/>
        </p:nvSpPr>
        <p:spPr>
          <a:xfrm>
            <a:off x="107646" y="6488502"/>
            <a:ext cx="2350394" cy="342470"/>
          </a:xfrm>
          <a:prstGeom prst="rect">
            <a:avLst/>
          </a:prstGeom>
          <a:solidFill>
            <a:srgbClr val="003A71"/>
          </a:solidFill>
          <a:ln>
            <a:solidFill>
              <a:srgbClr val="1C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white text&#10;&#10;AI-generated content may be incorrect.">
            <a:extLst>
              <a:ext uri="{FF2B5EF4-FFF2-40B4-BE49-F238E27FC236}">
                <a16:creationId xmlns:a16="http://schemas.microsoft.com/office/drawing/2014/main" id="{2CBB2778-A508-3F88-9A5C-DC7147E07589}"/>
              </a:ext>
            </a:extLst>
          </p:cNvPr>
          <p:cNvPicPr>
            <a:picLocks noChangeAspect="1"/>
          </p:cNvPicPr>
          <p:nvPr userDrawn="1"/>
        </p:nvPicPr>
        <p:blipFill>
          <a:blip r:embed="rId12"/>
          <a:stretch>
            <a:fillRect/>
          </a:stretch>
        </p:blipFill>
        <p:spPr>
          <a:xfrm>
            <a:off x="259622" y="6456998"/>
            <a:ext cx="1950720" cy="375285"/>
          </a:xfrm>
          <a:prstGeom prst="rect">
            <a:avLst/>
          </a:prstGeom>
        </p:spPr>
      </p:pic>
    </p:spTree>
    <p:extLst>
      <p:ext uri="{BB962C8B-B14F-4D97-AF65-F5344CB8AC3E}">
        <p14:creationId xmlns:p14="http://schemas.microsoft.com/office/powerpoint/2010/main" val="2809039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41" r:id="rId4"/>
    <p:sldLayoutId id="2147483781" r:id="rId5"/>
    <p:sldLayoutId id="2147483782" r:id="rId6"/>
    <p:sldLayoutId id="2147483783" r:id="rId7"/>
    <p:sldLayoutId id="2147483784" r:id="rId8"/>
    <p:sldLayoutId id="2147483742" r:id="rId9"/>
  </p:sldLayoutIdLst>
  <p:hf hdr="0" ftr="0" dt="0"/>
  <p:txStyles>
    <p:titleStyle>
      <a:lvl1pPr algn="l" defTabSz="914400" rtl="0" eaLnBrk="1" latinLnBrk="0" hangingPunct="1">
        <a:lnSpc>
          <a:spcPct val="90000"/>
        </a:lnSpc>
        <a:spcBef>
          <a:spcPct val="0"/>
        </a:spcBef>
        <a:buNone/>
        <a:defRPr sz="4400" b="1" kern="1200">
          <a:solidFill>
            <a:srgbClr val="1C37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7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7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7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1.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hyperlink" Target="https://www.dpi.nc.gov/districts-schools/district-operations/school-nutrition/procurement-alliance"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g3Hf_UgRUzY"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hyperlink" Target="https://www.ecfr.gov/current/title-2/subtitle-A/chapter-II/part-200?toc=1" TargetMode="External"/><Relationship Id="rId7" Type="http://schemas.openxmlformats.org/officeDocument/2006/relationships/hyperlink" Target="https://www.ecfr.gov/current/title-2/section-400.2" TargetMode="External"/><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hyperlink" Target="https://www.ecfr.gov/current/title-7/subtitle-B/chapter-II/subchapter-A/part-220/section-220.16" TargetMode="External"/><Relationship Id="rId5" Type="http://schemas.openxmlformats.org/officeDocument/2006/relationships/hyperlink" Target="https://www.ecfr.gov/current/title-7/section-210.21" TargetMode="External"/><Relationship Id="rId4" Type="http://schemas.openxmlformats.org/officeDocument/2006/relationships/hyperlink" Target="https://www.ecfr.gov/current/title-7/section-225.17" TargetMode="External"/><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8" Type="http://schemas.openxmlformats.org/officeDocument/2006/relationships/hyperlink" Target="https://www.ecfr.gov/current/title-2/subtitle-A/chapter-II/part-200/subpart-D/subject-group-ECFR45ddd4419ad436d/section-200.320"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ecfr.gov/current/title-2/part-200/section-200.320#p-200.320(a)(1)(ii)" TargetMode="External"/><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8" Type="http://schemas.openxmlformats.org/officeDocument/2006/relationships/hyperlink" Target="https://www.fns.usda.gov/usda-fis/product-information-sheets" TargetMode="External"/><Relationship Id="rId3" Type="http://schemas.microsoft.com/office/2018/10/relationships/comments" Target="../comments/modernComment_10ED_2C081C50.xml"/><Relationship Id="rId7" Type="http://schemas.openxmlformats.org/officeDocument/2006/relationships/hyperlink" Target="https://www.ams.usda.gov/grades-standards" TargetMode="External"/><Relationship Id="rId2" Type="http://schemas.openxmlformats.org/officeDocument/2006/relationships/notesSlide" Target="../notesSlides/notesSlide31.xml"/><Relationship Id="rId1" Type="http://schemas.openxmlformats.org/officeDocument/2006/relationships/slideLayout" Target="../slideLayouts/slideLayout38.xml"/><Relationship Id="rId6" Type="http://schemas.openxmlformats.org/officeDocument/2006/relationships/hyperlink" Target="https://urbanschoolfoodalliance.org/resources/k-12-specification-guide/" TargetMode="External"/><Relationship Id="rId5" Type="http://schemas.openxmlformats.org/officeDocument/2006/relationships/hyperlink" Target="https://urbanschoolfoodalliance.org/resources/choice-plus-a-reference-guide-for-food-and-ingredients/" TargetMode="External"/><Relationship Id="rId10" Type="http://schemas.openxmlformats.org/officeDocument/2006/relationships/hyperlink" Target="https://www.dpi.nc.gov/districts-schools/district-operations/school-nutrition/information-resources-subject/procurement" TargetMode="External"/><Relationship Id="rId4" Type="http://schemas.openxmlformats.org/officeDocument/2006/relationships/hyperlink" Target="https://foodbuyingguide.fns.usda.gov/" TargetMode="External"/><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1.xml"/><Relationship Id="rId1" Type="http://schemas.openxmlformats.org/officeDocument/2006/relationships/slideLayout" Target="../slideLayouts/slideLayout3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hyperlink" Target="https://www.nctreasurer.gov/about/transparency/divestment-and-do-not-contract-rules"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www.fns.usda.gov/schoolmeals/reimbursement-offsite-meal-consumption" TargetMode="External"/><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s://www.fns.usda.gov/schoolmeals/reimbursement-offsite-meal-consumption" TargetMode="External"/><Relationship Id="rId2" Type="http://schemas.openxmlformats.org/officeDocument/2006/relationships/notesSlide" Target="../notesSlides/notesSlide49.xml"/><Relationship Id="rId1" Type="http://schemas.openxmlformats.org/officeDocument/2006/relationships/slideLayout" Target="../slideLayouts/slideLayout38.xml"/><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microsoft.com/office/2018/10/relationships/comments" Target="../comments/modernComment_10A7_282F7342.xml"/><Relationship Id="rId2" Type="http://schemas.openxmlformats.org/officeDocument/2006/relationships/notesSlide" Target="../notesSlides/notesSlide50.xml"/><Relationship Id="rId1" Type="http://schemas.openxmlformats.org/officeDocument/2006/relationships/slideLayout" Target="../slideLayouts/slideLayout38.xml"/><Relationship Id="rId6" Type="http://schemas.openxmlformats.org/officeDocument/2006/relationships/image" Target="../media/image61.jpeg"/><Relationship Id="rId5" Type="http://schemas.openxmlformats.org/officeDocument/2006/relationships/hyperlink" Target="https://www.fns.usda.gov/schoolmeals/guidance-fees-electronic-payment-services" TargetMode="External"/><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hyperlink" Target="https://www.dpi.nc.gov/districts-schools/district-operations/school-nutrition/information-resources-subject/menu-planning-production-school-meals#MealPatterns-6870"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microsoft.com/office/2018/10/relationships/comments" Target="../comments/modernComment_10C6_E176B156.xml"/><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hyperlink" Target="https://www.dpi.nc.gov/documents/schoolnutrition/summaryfinal-rule-meal-patternsconsistent-w2020-25-dietary-guidelines-americans/download"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22.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22.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22.xml"/><Relationship Id="rId4" Type="http://schemas.openxmlformats.org/officeDocument/2006/relationships/image" Target="../media/image70.jpeg"/></Relationships>
</file>

<file path=ppt/slides/_rels/slide6.xml.rels><?xml version="1.0" encoding="UTF-8" standalone="yes"?>
<Relationships xmlns="http://schemas.openxmlformats.org/package/2006/relationships"><Relationship Id="rId3" Type="http://schemas.openxmlformats.org/officeDocument/2006/relationships/hyperlink" Target="https://www.dpi.nc.gov/about-dpi/state-superintendent-public-instruction/achieving-educational-excellence"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hyperlink" Target="https://www.dpi.nc.gov/about-dpi/technology-services/digital-accessibility/digital-accessibility-related-law-policy#ComplianceStartDates-5767" TargetMode="External"/><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hyperlink" Target="https://www.dpi.nc.gov/about-dpi/technology-services/digital-accessibility" TargetMode="External"/><Relationship Id="rId2" Type="http://schemas.openxmlformats.org/officeDocument/2006/relationships/notesSlide" Target="../notesSlides/notesSlide70.xml"/><Relationship Id="rId1" Type="http://schemas.openxmlformats.org/officeDocument/2006/relationships/slideLayout" Target="../slideLayouts/slideLayout23.xml"/><Relationship Id="rId6" Type="http://schemas.openxmlformats.org/officeDocument/2006/relationships/hyperlink" Target="https://www.dpi.nc.gov/about-dpi/technology-services/digital-accessibility/professional-learning-resources" TargetMode="External"/><Relationship Id="rId5" Type="http://schemas.openxmlformats.org/officeDocument/2006/relationships/hyperlink" Target="https://www.dpi.nc.gov/about-dpi/technology-services/digital-accessibility/project-management-and-procurement" TargetMode="External"/><Relationship Id="rId4" Type="http://schemas.openxmlformats.org/officeDocument/2006/relationships/hyperlink" Target="https://www.dpi.nc.gov/about-dpi/technology-services/digital-accessibility/psu-resources"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3.xml"/><Relationship Id="rId1" Type="http://schemas.openxmlformats.org/officeDocument/2006/relationships/slideLayout" Target="../slideLayouts/slideLayout8.xml"/><Relationship Id="rId5" Type="http://schemas.openxmlformats.org/officeDocument/2006/relationships/image" Target="../media/image76.jpeg"/><Relationship Id="rId4" Type="http://schemas.openxmlformats.org/officeDocument/2006/relationships/image" Target="../media/image75.jpeg"/></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78.png"/><Relationship Id="rId7" Type="http://schemas.openxmlformats.org/officeDocument/2006/relationships/diagramColors" Target="../diagrams/colors7.xml"/><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38.xm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hyperlink" Target="https://www.dpi.nc.gov/about-dpi/state-superintendent-public-instruction/achieving-educational-excellence"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hyperlink" Target="https://schoolnutrition.org" TargetMode="External"/><Relationship Id="rId7" Type="http://schemas.openxmlformats.org/officeDocument/2006/relationships/image" Target="../media/image84.jpeg"/><Relationship Id="rId12" Type="http://schemas.openxmlformats.org/officeDocument/2006/relationships/image" Target="../media/image89.jpe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hyperlink" Target="https://farmtoschool.org" TargetMode="External"/><Relationship Id="rId9" Type="http://schemas.openxmlformats.org/officeDocument/2006/relationships/image" Target="../media/image86.png"/></Relationships>
</file>

<file path=ppt/slides/_rels/slide8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hyperlink" Target="https://growing-minds.org/north-carolina-crunch/" TargetMode="External"/><Relationship Id="rId7" Type="http://schemas.openxmlformats.org/officeDocument/2006/relationships/image" Target="../media/image93.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84.xml.rels><?xml version="1.0" encoding="UTF-8" standalone="yes"?>
<Relationships xmlns="http://schemas.openxmlformats.org/package/2006/relationships"><Relationship Id="rId3" Type="http://schemas.openxmlformats.org/officeDocument/2006/relationships/hyperlink" Target="https://go.ncdpi.gov/ncjrchef" TargetMode="External"/><Relationship Id="rId7" Type="http://schemas.openxmlformats.org/officeDocument/2006/relationships/image" Target="../media/image100.png"/><Relationship Id="rId2" Type="http://schemas.openxmlformats.org/officeDocument/2006/relationships/notesSlide" Target="../notesSlides/notesSlide84.xml"/><Relationship Id="rId1" Type="http://schemas.openxmlformats.org/officeDocument/2006/relationships/slideLayout" Target="../slideLayouts/slideLayout49.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s>
</file>

<file path=ppt/slides/_rels/slide85.xml.rels><?xml version="1.0" encoding="UTF-8" standalone="yes"?>
<Relationships xmlns="http://schemas.openxmlformats.org/package/2006/relationships"><Relationship Id="rId3" Type="http://schemas.openxmlformats.org/officeDocument/2006/relationships/hyperlink" Target="https://www.fns.usda.gov/grant/f2s/fy26" TargetMode="External"/><Relationship Id="rId2" Type="http://schemas.openxmlformats.org/officeDocument/2006/relationships/notesSlide" Target="../notesSlides/notesSlide85.xml"/><Relationship Id="rId1" Type="http://schemas.openxmlformats.org/officeDocument/2006/relationships/slideLayout" Target="../slideLayouts/slideLayout49.xml"/><Relationship Id="rId4" Type="http://schemas.openxmlformats.org/officeDocument/2006/relationships/image" Target="../media/image101.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102.png"/><Relationship Id="rId4" Type="http://schemas.openxmlformats.org/officeDocument/2006/relationships/image" Target="../media/image88.png"/></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8.xml"/><Relationship Id="rId1" Type="http://schemas.openxmlformats.org/officeDocument/2006/relationships/slideLayout" Target="../slideLayouts/slideLayout37.xml"/><Relationship Id="rId4" Type="http://schemas.openxmlformats.org/officeDocument/2006/relationships/image" Target="../media/image104.png"/></Relationships>
</file>

<file path=ppt/slides/_rels/slide89.xml.rels><?xml version="1.0" encoding="UTF-8" standalone="yes"?>
<Relationships xmlns="http://schemas.openxmlformats.org/package/2006/relationships"><Relationship Id="rId3" Type="http://schemas.openxmlformats.org/officeDocument/2006/relationships/hyperlink" Target="https://www.dpi.nc.gov/news/press-releases" TargetMode="External"/><Relationship Id="rId2" Type="http://schemas.openxmlformats.org/officeDocument/2006/relationships/notesSlide" Target="../notesSlides/notesSlide89.xml"/><Relationship Id="rId1" Type="http://schemas.openxmlformats.org/officeDocument/2006/relationships/slideLayout" Target="../slideLayouts/slideLayout39.xml"/><Relationship Id="rId5" Type="http://schemas.openxmlformats.org/officeDocument/2006/relationships/image" Target="../media/image106.png"/><Relationship Id="rId4" Type="http://schemas.openxmlformats.org/officeDocument/2006/relationships/image" Target="../media/image10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0.xml"/><Relationship Id="rId1" Type="http://schemas.openxmlformats.org/officeDocument/2006/relationships/slideLayout" Target="../slideLayouts/slideLayout37.xml"/><Relationship Id="rId5" Type="http://schemas.openxmlformats.org/officeDocument/2006/relationships/image" Target="../media/image105.png"/><Relationship Id="rId4" Type="http://schemas.openxmlformats.org/officeDocument/2006/relationships/hyperlink" Target="https://www.dpi.nc.gov/news/press-releases"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hyperlink" Target="mailto:NCPublicSchools@public.govdelivery.com" TargetMode="External"/><Relationship Id="rId2" Type="http://schemas.openxmlformats.org/officeDocument/2006/relationships/notesSlide" Target="../notesSlides/notesSlide92.xml"/><Relationship Id="rId1" Type="http://schemas.openxmlformats.org/officeDocument/2006/relationships/slideLayout" Target="../slideLayouts/slideLayout5.xml"/><Relationship Id="rId5" Type="http://schemas.openxmlformats.org/officeDocument/2006/relationships/image" Target="../media/image108.jpeg"/><Relationship Id="rId4" Type="http://schemas.openxmlformats.org/officeDocument/2006/relationships/hyperlink" Target="mailto:donna.knight@dpi.nc.gov"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go.ncdpi.gov/ncschoolmeals&#8203;" TargetMode="External"/><Relationship Id="rId7" Type="http://schemas.openxmlformats.org/officeDocument/2006/relationships/image" Target="../media/image112.jpeg"/><Relationship Id="rId2" Type="http://schemas.openxmlformats.org/officeDocument/2006/relationships/notesSlide" Target="../notesSlides/notesSlide93.xml"/><Relationship Id="rId1" Type="http://schemas.openxmlformats.org/officeDocument/2006/relationships/slideLayout" Target="../slideLayouts/slideLayout5.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hyperlink" Target="https://ncdpi.az1.qualtrics.com/jfe/form/SV_cA90Up7ZIKlsGrA" TargetMode="External"/><Relationship Id="rId2" Type="http://schemas.openxmlformats.org/officeDocument/2006/relationships/notesSlide" Target="../notesSlides/notesSlide95.xml"/><Relationship Id="rId1" Type="http://schemas.openxmlformats.org/officeDocument/2006/relationships/slideLayout" Target="../slideLayouts/slideLayout5.xml"/><Relationship Id="rId5" Type="http://schemas.openxmlformats.org/officeDocument/2006/relationships/image" Target="../media/image114.png"/><Relationship Id="rId4" Type="http://schemas.openxmlformats.org/officeDocument/2006/relationships/image" Target="../media/image113.png"/></Relationships>
</file>

<file path=ppt/slides/_rels/slide9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98.xml.rels><?xml version="1.0" encoding="UTF-8" standalone="yes"?>
<Relationships xmlns="http://schemas.openxmlformats.org/package/2006/relationships"><Relationship Id="rId3" Type="http://schemas.openxmlformats.org/officeDocument/2006/relationships/hyperlink" Target="https://forms.gle/JkYCaDzbcBp9w3W56" TargetMode="External"/><Relationship Id="rId2" Type="http://schemas.openxmlformats.org/officeDocument/2006/relationships/notesSlide" Target="../notesSlides/notesSlide98.xml"/><Relationship Id="rId1" Type="http://schemas.openxmlformats.org/officeDocument/2006/relationships/slideLayout" Target="../slideLayouts/slideLayout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hyperlink" Target="https://forms.gle/WwszJsPMuSYLJdB37"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notesSlide" Target="../notesSlides/notesSlide99.xml"/><Relationship Id="rId1" Type="http://schemas.openxmlformats.org/officeDocument/2006/relationships/slideLayout" Target="../slideLayouts/slideLayout10.xml"/><Relationship Id="rId5" Type="http://schemas.openxmlformats.org/officeDocument/2006/relationships/hyperlink" Target="mailto:program.intake@usda.gov" TargetMode="External"/><Relationship Id="rId4" Type="http://schemas.openxmlformats.org/officeDocument/2006/relationships/hyperlink" Target="https://ccmedia.fdacs.gov/content/download/115494/file/Complaint-Form-Spanish-ad-3027s.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FF2F-B653-2C41-B529-3E819B5AD424}"/>
              </a:ext>
            </a:extLst>
          </p:cNvPr>
          <p:cNvSpPr>
            <a:spLocks noGrp="1"/>
          </p:cNvSpPr>
          <p:nvPr>
            <p:ph type="title"/>
          </p:nvPr>
        </p:nvSpPr>
        <p:spPr/>
        <p:txBody>
          <a:bodyPr/>
          <a:lstStyle/>
          <a:p>
            <a:r>
              <a:rPr lang="en-US" sz="4800" dirty="0">
                <a:solidFill>
                  <a:prstClr val="white"/>
                </a:solidFill>
              </a:rPr>
              <a:t>Fall 2025</a:t>
            </a:r>
            <a:br>
              <a:rPr lang="en-US" sz="4800" dirty="0">
                <a:solidFill>
                  <a:prstClr val="white"/>
                </a:solidFill>
              </a:rPr>
            </a:br>
            <a:r>
              <a:rPr lang="en-US" sz="4800" dirty="0">
                <a:solidFill>
                  <a:prstClr val="white"/>
                </a:solidFill>
              </a:rPr>
              <a:t>Policy Updates</a:t>
            </a:r>
            <a:br>
              <a:rPr lang="en-US" dirty="0">
                <a:solidFill>
                  <a:prstClr val="white"/>
                </a:solidFill>
              </a:rPr>
            </a:br>
            <a:br>
              <a:rPr lang="en-US" sz="3600" dirty="0">
                <a:solidFill>
                  <a:prstClr val="white"/>
                </a:solidFill>
              </a:rPr>
            </a:br>
            <a:r>
              <a:rPr lang="en-US" sz="2800" b="0" i="1" dirty="0">
                <a:solidFill>
                  <a:prstClr val="white"/>
                </a:solidFill>
              </a:rPr>
              <a:t>NCDPI Office of School Nutrition</a:t>
            </a:r>
            <a:br>
              <a:rPr lang="en-US" sz="2800" b="0" i="1" dirty="0">
                <a:solidFill>
                  <a:prstClr val="white"/>
                </a:solidFill>
              </a:rPr>
            </a:br>
            <a:br>
              <a:rPr lang="en-US" sz="2800" b="0" i="1" dirty="0">
                <a:solidFill>
                  <a:prstClr val="white"/>
                </a:solidFill>
              </a:rPr>
            </a:br>
            <a:r>
              <a:rPr lang="en-US" sz="2800" b="0" i="1" dirty="0">
                <a:solidFill>
                  <a:prstClr val="white"/>
                </a:solidFill>
              </a:rPr>
              <a:t>October 27-31, 2025</a:t>
            </a:r>
            <a:endParaRPr lang="en-US" sz="2000" dirty="0"/>
          </a:p>
        </p:txBody>
      </p:sp>
    </p:spTree>
    <p:extLst>
      <p:ext uri="{BB962C8B-B14F-4D97-AF65-F5344CB8AC3E}">
        <p14:creationId xmlns:p14="http://schemas.microsoft.com/office/powerpoint/2010/main" val="1798034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EAE1C-C1CA-CD8A-5A55-B77406FCB308}"/>
              </a:ext>
            </a:extLst>
          </p:cNvPr>
          <p:cNvSpPr>
            <a:spLocks noGrp="1"/>
          </p:cNvSpPr>
          <p:nvPr>
            <p:ph type="title"/>
          </p:nvPr>
        </p:nvSpPr>
        <p:spPr/>
        <p:txBody>
          <a:bodyPr/>
          <a:lstStyle/>
          <a:p>
            <a:r>
              <a:rPr lang="en-US" dirty="0">
                <a:latin typeface="Arial"/>
                <a:cs typeface="Arial"/>
              </a:rPr>
              <a:t>Welcome, </a:t>
            </a:r>
            <a:r>
              <a:rPr lang="en-US" dirty="0" err="1">
                <a:latin typeface="Arial"/>
                <a:cs typeface="Arial"/>
              </a:rPr>
              <a:t>Tikiyha</a:t>
            </a:r>
            <a:r>
              <a:rPr lang="en-US" dirty="0">
                <a:latin typeface="Arial"/>
                <a:cs typeface="Arial"/>
              </a:rPr>
              <a:t> (Ty) Ancrum!</a:t>
            </a:r>
            <a:endParaRPr lang="en-US" dirty="0"/>
          </a:p>
        </p:txBody>
      </p:sp>
      <p:sp>
        <p:nvSpPr>
          <p:cNvPr id="3" name="Text Placeholder 2">
            <a:extLst>
              <a:ext uri="{FF2B5EF4-FFF2-40B4-BE49-F238E27FC236}">
                <a16:creationId xmlns:a16="http://schemas.microsoft.com/office/drawing/2014/main" id="{89FE6D78-CD06-FEC0-6B42-9789F851258A}"/>
              </a:ext>
            </a:extLst>
          </p:cNvPr>
          <p:cNvSpPr>
            <a:spLocks noGrp="1"/>
          </p:cNvSpPr>
          <p:nvPr>
            <p:ph idx="1"/>
          </p:nvPr>
        </p:nvSpPr>
        <p:spPr>
          <a:xfrm>
            <a:off x="4575902" y="1704076"/>
            <a:ext cx="7393397" cy="4351338"/>
          </a:xfrm>
        </p:spPr>
        <p:txBody>
          <a:bodyPr vert="horz" lIns="91440" tIns="45720" rIns="91440" bIns="45720" rtlCol="0" anchor="t">
            <a:normAutofit/>
          </a:bodyPr>
          <a:lstStyle/>
          <a:p>
            <a:r>
              <a:rPr lang="en-US" dirty="0">
                <a:latin typeface="Arial"/>
                <a:cs typeface="Arial"/>
              </a:rPr>
              <a:t>Summer Nutrition Compliance Consultant</a:t>
            </a:r>
            <a:endParaRPr lang="en-US" dirty="0"/>
          </a:p>
          <a:p>
            <a:r>
              <a:rPr lang="en-US" dirty="0"/>
              <a:t>Lead Consultant for Summer Nutrition Program trainings and program materials</a:t>
            </a:r>
          </a:p>
          <a:p>
            <a:r>
              <a:rPr lang="en-US" dirty="0">
                <a:latin typeface="Arial"/>
                <a:cs typeface="Arial"/>
              </a:rPr>
              <a:t>10+ years of nutrition experience within Federal Child Nutrition Programs and Nationwide Member Food Banks</a:t>
            </a:r>
          </a:p>
          <a:p>
            <a:r>
              <a:rPr lang="en-US" dirty="0">
                <a:latin typeface="Arial"/>
                <a:cs typeface="Arial"/>
              </a:rPr>
              <a:t>A mother of many but primarily 3 children (one son, two daughters). Extreme couponer (yes, she stockpiles) and loves playing Wordle</a:t>
            </a:r>
          </a:p>
        </p:txBody>
      </p:sp>
      <p:pic>
        <p:nvPicPr>
          <p:cNvPr id="7" name="Picture 6" descr="Photo of Tikiyha Ancrum">
            <a:extLst>
              <a:ext uri="{FF2B5EF4-FFF2-40B4-BE49-F238E27FC236}">
                <a16:creationId xmlns:a16="http://schemas.microsoft.com/office/drawing/2014/main" id="{859E9323-69DB-3B5A-E546-6B72F61003FA}"/>
              </a:ext>
            </a:extLst>
          </p:cNvPr>
          <p:cNvPicPr>
            <a:picLocks noChangeAspect="1"/>
          </p:cNvPicPr>
          <p:nvPr/>
        </p:nvPicPr>
        <p:blipFill>
          <a:blip r:embed="rId3"/>
          <a:srcRect t="8378"/>
          <a:stretch>
            <a:fillRect/>
          </a:stretch>
        </p:blipFill>
        <p:spPr>
          <a:xfrm>
            <a:off x="1019492" y="1608003"/>
            <a:ext cx="3375118" cy="4447411"/>
          </a:xfrm>
          <a:prstGeom prst="rect">
            <a:avLst/>
          </a:prstGeom>
          <a:ln w="38100" cap="sq">
            <a:solidFill>
              <a:srgbClr val="000000"/>
            </a:solidFill>
            <a:prstDash val="solid"/>
            <a:miter lim="800000"/>
          </a:ln>
          <a:effectLst/>
        </p:spPr>
      </p:pic>
      <p:sp>
        <p:nvSpPr>
          <p:cNvPr id="4" name="Slide Number Placeholder 3">
            <a:extLst>
              <a:ext uri="{FF2B5EF4-FFF2-40B4-BE49-F238E27FC236}">
                <a16:creationId xmlns:a16="http://schemas.microsoft.com/office/drawing/2014/main" id="{BF4D276C-6E7F-FE35-4F8D-91BB97EEBCD6}"/>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10</a:t>
            </a:fld>
            <a:endParaRPr lang="en-US"/>
          </a:p>
        </p:txBody>
      </p:sp>
    </p:spTree>
    <p:extLst>
      <p:ext uri="{BB962C8B-B14F-4D97-AF65-F5344CB8AC3E}">
        <p14:creationId xmlns:p14="http://schemas.microsoft.com/office/powerpoint/2010/main" val="30923416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BC8C5-2BD8-CF81-D14D-2453B990511E}"/>
              </a:ext>
            </a:extLst>
          </p:cNvPr>
          <p:cNvSpPr>
            <a:spLocks noGrp="1"/>
          </p:cNvSpPr>
          <p:nvPr>
            <p:ph type="title"/>
          </p:nvPr>
        </p:nvSpPr>
        <p:spPr>
          <a:xfrm>
            <a:off x="838200" y="365125"/>
            <a:ext cx="3850758" cy="5791126"/>
          </a:xfrm>
        </p:spPr>
        <p:txBody>
          <a:bodyPr>
            <a:normAutofit/>
          </a:bodyPr>
          <a:lstStyle/>
          <a:p>
            <a:r>
              <a:rPr lang="en-US"/>
              <a:t>Questions?</a:t>
            </a:r>
            <a:br>
              <a:rPr lang="en-US"/>
            </a:br>
            <a:br>
              <a:rPr lang="en-US"/>
            </a:br>
            <a:br>
              <a:rPr lang="en-US"/>
            </a:br>
            <a:r>
              <a:rPr lang="en-US"/>
              <a:t>Thank you!</a:t>
            </a:r>
            <a:br>
              <a:rPr lang="en-US"/>
            </a:br>
            <a:endParaRPr lang="en-US"/>
          </a:p>
        </p:txBody>
      </p:sp>
      <p:sp>
        <p:nvSpPr>
          <p:cNvPr id="3" name="Slide Number Placeholder 2">
            <a:extLst>
              <a:ext uri="{FF2B5EF4-FFF2-40B4-BE49-F238E27FC236}">
                <a16:creationId xmlns:a16="http://schemas.microsoft.com/office/drawing/2014/main" id="{BC6575D7-7A34-97F3-99D4-49F41614E36B}"/>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100</a:t>
            </a:fld>
            <a:endParaRPr lang="en-US"/>
          </a:p>
        </p:txBody>
      </p:sp>
    </p:spTree>
    <p:extLst>
      <p:ext uri="{BB962C8B-B14F-4D97-AF65-F5344CB8AC3E}">
        <p14:creationId xmlns:p14="http://schemas.microsoft.com/office/powerpoint/2010/main" val="41446815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A668-84DD-4C4A-A400-784B0BF1CD5A}"/>
              </a:ext>
            </a:extLst>
          </p:cNvPr>
          <p:cNvSpPr>
            <a:spLocks noGrp="1"/>
          </p:cNvSpPr>
          <p:nvPr>
            <p:ph type="title"/>
          </p:nvPr>
        </p:nvSpPr>
        <p:spPr/>
        <p:txBody>
          <a:bodyPr/>
          <a:lstStyle/>
          <a:p>
            <a:r>
              <a:rPr lang="en-US"/>
              <a:t>How did we do? Share your feedback!</a:t>
            </a:r>
          </a:p>
        </p:txBody>
      </p:sp>
      <p:sp>
        <p:nvSpPr>
          <p:cNvPr id="3" name="Content Placeholder 2">
            <a:extLst>
              <a:ext uri="{FF2B5EF4-FFF2-40B4-BE49-F238E27FC236}">
                <a16:creationId xmlns:a16="http://schemas.microsoft.com/office/drawing/2014/main" id="{42273D1F-FDCE-834E-A9F1-FE4DFABFF7BE}"/>
              </a:ext>
            </a:extLst>
          </p:cNvPr>
          <p:cNvSpPr>
            <a:spLocks noGrp="1"/>
          </p:cNvSpPr>
          <p:nvPr>
            <p:ph type="body" sz="quarter" idx="11"/>
          </p:nvPr>
        </p:nvSpPr>
        <p:spPr>
          <a:xfrm>
            <a:off x="838200" y="1906610"/>
            <a:ext cx="6752771" cy="4106841"/>
          </a:xfrm>
        </p:spPr>
        <p:txBody>
          <a:bodyPr>
            <a:normAutofit/>
          </a:bodyPr>
          <a:lstStyle/>
          <a:p>
            <a:pPr marL="514350" indent="-514350">
              <a:buFont typeface="+mj-lt"/>
              <a:buAutoNum type="arabicPeriod"/>
            </a:pPr>
            <a:r>
              <a:rPr lang="en-US"/>
              <a:t>Open camera app on phone or device</a:t>
            </a:r>
          </a:p>
          <a:p>
            <a:pPr marL="514350" indent="-514350">
              <a:buFont typeface="+mj-lt"/>
              <a:buAutoNum type="arabicPeriod"/>
            </a:pPr>
            <a:r>
              <a:rPr lang="en-US"/>
              <a:t>Point camera at QR code to the right </a:t>
            </a:r>
            <a:r>
              <a:rPr lang="en-US">
                <a:sym typeface="Wingdings" panose="05000000000000000000" pitchFamily="2" charset="2"/>
              </a:rPr>
              <a:t> (and hold still!)</a:t>
            </a:r>
          </a:p>
          <a:p>
            <a:pPr marL="514350" indent="-514350">
              <a:buFont typeface="+mj-lt"/>
              <a:buAutoNum type="arabicPeriod"/>
            </a:pPr>
            <a:r>
              <a:rPr lang="en-US">
                <a:sym typeface="Wingdings" panose="05000000000000000000" pitchFamily="2" charset="2"/>
              </a:rPr>
              <a:t>Tap on URL that appears on screen</a:t>
            </a:r>
          </a:p>
          <a:p>
            <a:pPr marL="514350" indent="-514350">
              <a:buFont typeface="+mj-lt"/>
              <a:buAutoNum type="arabicPeriod"/>
            </a:pPr>
            <a:r>
              <a:rPr lang="en-US">
                <a:sym typeface="Wingdings" panose="05000000000000000000" pitchFamily="2" charset="2"/>
              </a:rPr>
              <a:t>Complete survey that opens in your device’s web browser</a:t>
            </a:r>
          </a:p>
          <a:p>
            <a:pPr marL="514350" indent="-514350">
              <a:buFont typeface="+mj-lt"/>
              <a:buAutoNum type="arabicPeriod"/>
            </a:pPr>
            <a:r>
              <a:rPr lang="en-US">
                <a:sym typeface="Wingdings" panose="05000000000000000000" pitchFamily="2" charset="2"/>
              </a:rPr>
              <a:t>Make sure to hit “Submit” at the end!</a:t>
            </a:r>
            <a:endParaRPr lang="en-US"/>
          </a:p>
        </p:txBody>
      </p:sp>
      <p:sp>
        <p:nvSpPr>
          <p:cNvPr id="5" name="Slide Number Placeholder 4">
            <a:extLst>
              <a:ext uri="{FF2B5EF4-FFF2-40B4-BE49-F238E27FC236}">
                <a16:creationId xmlns:a16="http://schemas.microsoft.com/office/drawing/2014/main" id="{5C2742F0-AE0D-6149-AFB7-53C323E89767}"/>
              </a:ext>
              <a:ext uri="{C183D7F6-B498-43B3-948B-1728B52AA6E4}">
                <adec:decorative xmlns:adec="http://schemas.microsoft.com/office/drawing/2017/decorative" val="1"/>
              </a:ext>
            </a:extLst>
          </p:cNvPr>
          <p:cNvSpPr>
            <a:spLocks noGrp="1"/>
          </p:cNvSpPr>
          <p:nvPr>
            <p:ph type="sldNum" sz="quarter" idx="12"/>
          </p:nvPr>
        </p:nvSpPr>
        <p:spPr>
          <a:prstGeom prst="rect">
            <a:avLst/>
          </a:prstGeom>
        </p:spPr>
        <p:txBody>
          <a:bodyPr/>
          <a:lstStyle>
            <a:defPPr>
              <a:defRPr lang="en-US"/>
            </a:defPPr>
            <a:lvl1pPr marL="0" algn="r" defTabSz="914400" rtl="0" eaLnBrk="1" latinLnBrk="0" hangingPunct="1">
              <a:defRPr sz="1000" kern="1200" baseline="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F41FEF-48AC-4E65-8206-BF6D22A5371B}" type="slidenum">
              <a:rPr lang="en-US" smtClean="0"/>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descr="QR code for Fall 2025 Policy Updates evaluation">
            <a:extLst>
              <a:ext uri="{FF2B5EF4-FFF2-40B4-BE49-F238E27FC236}">
                <a16:creationId xmlns:a16="http://schemas.microsoft.com/office/drawing/2014/main" id="{F163FA60-B800-A833-7AF7-23D4377E31BE}"/>
              </a:ext>
            </a:extLst>
          </p:cNvPr>
          <p:cNvPicPr>
            <a:picLocks noChangeAspect="1"/>
          </p:cNvPicPr>
          <p:nvPr/>
        </p:nvPicPr>
        <p:blipFill>
          <a:blip r:embed="rId3"/>
          <a:stretch>
            <a:fillRect/>
          </a:stretch>
        </p:blipFill>
        <p:spPr>
          <a:xfrm>
            <a:off x="7590971" y="1544638"/>
            <a:ext cx="4106841" cy="4106841"/>
          </a:xfrm>
          <a:prstGeom prst="rect">
            <a:avLst/>
          </a:prstGeom>
        </p:spPr>
      </p:pic>
    </p:spTree>
    <p:extLst>
      <p:ext uri="{BB962C8B-B14F-4D97-AF65-F5344CB8AC3E}">
        <p14:creationId xmlns:p14="http://schemas.microsoft.com/office/powerpoint/2010/main" val="1327325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E10A6-BECE-3979-C06E-C94C4F2EBA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24F107-F437-E8E8-2C05-7E0AD33F0EC9}"/>
              </a:ext>
            </a:extLst>
          </p:cNvPr>
          <p:cNvSpPr>
            <a:spLocks noGrp="1"/>
          </p:cNvSpPr>
          <p:nvPr>
            <p:ph type="title"/>
          </p:nvPr>
        </p:nvSpPr>
        <p:spPr/>
        <p:txBody>
          <a:bodyPr/>
          <a:lstStyle/>
          <a:p>
            <a:r>
              <a:rPr lang="en-US">
                <a:latin typeface="Arial"/>
                <a:cs typeface="Arial"/>
              </a:rPr>
              <a:t>Welcome, Steven “Daved" Roberts!</a:t>
            </a:r>
            <a:endParaRPr lang="en-US"/>
          </a:p>
        </p:txBody>
      </p:sp>
      <p:sp>
        <p:nvSpPr>
          <p:cNvPr id="3" name="Text Placeholder 2">
            <a:extLst>
              <a:ext uri="{FF2B5EF4-FFF2-40B4-BE49-F238E27FC236}">
                <a16:creationId xmlns:a16="http://schemas.microsoft.com/office/drawing/2014/main" id="{2CA55574-C655-2A0B-34DB-2894B6D179EF}"/>
              </a:ext>
            </a:extLst>
          </p:cNvPr>
          <p:cNvSpPr>
            <a:spLocks noGrp="1"/>
          </p:cNvSpPr>
          <p:nvPr>
            <p:ph idx="1"/>
          </p:nvPr>
        </p:nvSpPr>
        <p:spPr>
          <a:xfrm>
            <a:off x="838199" y="1825625"/>
            <a:ext cx="6373306" cy="4351338"/>
          </a:xfrm>
        </p:spPr>
        <p:txBody>
          <a:bodyPr vert="horz" lIns="91440" tIns="45720" rIns="91440" bIns="45720" rtlCol="0" anchor="t">
            <a:normAutofit lnSpcReduction="10000"/>
          </a:bodyPr>
          <a:lstStyle/>
          <a:p>
            <a:r>
              <a:rPr lang="en-US">
                <a:latin typeface="Arial"/>
                <a:cs typeface="Arial"/>
              </a:rPr>
              <a:t>School Nutrition Consultant, Service Area 7</a:t>
            </a:r>
            <a:endParaRPr lang="en-US"/>
          </a:p>
          <a:p>
            <a:r>
              <a:rPr lang="en-US">
                <a:latin typeface="Arial"/>
                <a:cs typeface="Arial"/>
              </a:rPr>
              <a:t>App State graduate – degrees in accounting, music education</a:t>
            </a:r>
          </a:p>
          <a:p>
            <a:r>
              <a:rPr lang="en-US">
                <a:latin typeface="Arial"/>
                <a:cs typeface="Arial"/>
              </a:rPr>
              <a:t>Prior work experience in accounting and music education</a:t>
            </a:r>
          </a:p>
          <a:p>
            <a:r>
              <a:rPr lang="en-US">
                <a:latin typeface="Arial"/>
                <a:cs typeface="Arial"/>
              </a:rPr>
              <a:t>Started in SN as Davidson County SN Finance Coordinator</a:t>
            </a:r>
          </a:p>
          <a:p>
            <a:r>
              <a:rPr lang="en-US">
                <a:latin typeface="Arial"/>
                <a:cs typeface="Arial"/>
              </a:rPr>
              <a:t>Nov 2019 – Davidson County SN Director</a:t>
            </a:r>
          </a:p>
        </p:txBody>
      </p:sp>
      <p:pic>
        <p:nvPicPr>
          <p:cNvPr id="7" name="Picture 6" descr="Photo of Daved Roberts">
            <a:extLst>
              <a:ext uri="{FF2B5EF4-FFF2-40B4-BE49-F238E27FC236}">
                <a16:creationId xmlns:a16="http://schemas.microsoft.com/office/drawing/2014/main" id="{9B3A335B-C5B7-C200-C4E5-B5D8EDB5F08E}"/>
              </a:ext>
            </a:extLst>
          </p:cNvPr>
          <p:cNvPicPr>
            <a:picLocks noChangeAspect="1"/>
          </p:cNvPicPr>
          <p:nvPr/>
        </p:nvPicPr>
        <p:blipFill>
          <a:blip r:embed="rId3"/>
          <a:stretch>
            <a:fillRect/>
          </a:stretch>
        </p:blipFill>
        <p:spPr>
          <a:xfrm>
            <a:off x="7595947" y="1690688"/>
            <a:ext cx="3669084" cy="4321865"/>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
        <p:nvSpPr>
          <p:cNvPr id="4" name="Slide Number Placeholder 3">
            <a:extLst>
              <a:ext uri="{FF2B5EF4-FFF2-40B4-BE49-F238E27FC236}">
                <a16:creationId xmlns:a16="http://schemas.microsoft.com/office/drawing/2014/main" id="{01E924EE-1298-ECD8-60AC-662E2B05A644}"/>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11</a:t>
            </a:fld>
            <a:endParaRPr lang="en-US"/>
          </a:p>
        </p:txBody>
      </p:sp>
    </p:spTree>
    <p:extLst>
      <p:ext uri="{BB962C8B-B14F-4D97-AF65-F5344CB8AC3E}">
        <p14:creationId xmlns:p14="http://schemas.microsoft.com/office/powerpoint/2010/main" val="207636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ECAC6-FDBE-7CD2-884B-8EC1B528FEF2}"/>
              </a:ext>
            </a:extLst>
          </p:cNvPr>
          <p:cNvSpPr>
            <a:spLocks noGrp="1"/>
          </p:cNvSpPr>
          <p:nvPr>
            <p:ph type="title"/>
          </p:nvPr>
        </p:nvSpPr>
        <p:spPr>
          <a:xfrm>
            <a:off x="838200" y="136525"/>
            <a:ext cx="10515600" cy="1325563"/>
          </a:xfrm>
        </p:spPr>
        <p:txBody>
          <a:bodyPr/>
          <a:lstStyle/>
          <a:p>
            <a:r>
              <a:rPr lang="en-US" dirty="0">
                <a:latin typeface="Arial"/>
                <a:cs typeface="Arial"/>
              </a:rPr>
              <a:t>Welcome, Chris Pond!</a:t>
            </a:r>
            <a:endParaRPr lang="en-US" dirty="0"/>
          </a:p>
        </p:txBody>
      </p:sp>
      <p:sp>
        <p:nvSpPr>
          <p:cNvPr id="4" name="Slide Number Placeholder 3">
            <a:extLst>
              <a:ext uri="{FF2B5EF4-FFF2-40B4-BE49-F238E27FC236}">
                <a16:creationId xmlns:a16="http://schemas.microsoft.com/office/drawing/2014/main" id="{B8FC0427-EA13-3A23-5CDD-5EEFA6C3F556}"/>
              </a:ext>
            </a:extLst>
          </p:cNvPr>
          <p:cNvSpPr>
            <a:spLocks noGrp="1"/>
          </p:cNvSpPr>
          <p:nvPr>
            <p:ph type="sldNum" sz="quarter" idx="12"/>
          </p:nvPr>
        </p:nvSpPr>
        <p:spPr/>
        <p:txBody>
          <a:bodyPr/>
          <a:lstStyle/>
          <a:p>
            <a:fld id="{4944B7B2-FFA2-5148-A472-BF046BD89520}" type="slidenum">
              <a:rPr lang="en-US" smtClean="0"/>
              <a:pPr/>
              <a:t>12</a:t>
            </a:fld>
            <a:endParaRPr lang="en-US"/>
          </a:p>
        </p:txBody>
      </p:sp>
      <p:pic>
        <p:nvPicPr>
          <p:cNvPr id="5" name="Content Placeholder 4" descr="Photo of Chris Pond in a Halloween costume.">
            <a:extLst>
              <a:ext uri="{FF2B5EF4-FFF2-40B4-BE49-F238E27FC236}">
                <a16:creationId xmlns:a16="http://schemas.microsoft.com/office/drawing/2014/main" id="{93CDD87C-21B7-CA7F-7CE2-61F3BD30FBAE}"/>
              </a:ext>
            </a:extLst>
          </p:cNvPr>
          <p:cNvPicPr>
            <a:picLocks noGrp="1" noChangeAspect="1"/>
          </p:cNvPicPr>
          <p:nvPr>
            <p:ph idx="1"/>
          </p:nvPr>
        </p:nvPicPr>
        <p:blipFill>
          <a:blip r:embed="rId3"/>
          <a:srcRect r="56666" b="6535"/>
          <a:stretch>
            <a:fillRect/>
          </a:stretch>
        </p:blipFill>
        <p:spPr>
          <a:xfrm>
            <a:off x="838200" y="1479314"/>
            <a:ext cx="3028273" cy="4519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Placeholder 2">
            <a:extLst>
              <a:ext uri="{FF2B5EF4-FFF2-40B4-BE49-F238E27FC236}">
                <a16:creationId xmlns:a16="http://schemas.microsoft.com/office/drawing/2014/main" id="{89FE6D78-CD06-FEC0-6B42-9789F851258A}"/>
              </a:ext>
            </a:extLst>
          </p:cNvPr>
          <p:cNvSpPr txBox="1">
            <a:spLocks/>
          </p:cNvSpPr>
          <p:nvPr/>
        </p:nvSpPr>
        <p:spPr>
          <a:xfrm>
            <a:off x="4384960" y="1612296"/>
            <a:ext cx="6777898" cy="42539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7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7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7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latin typeface="Arial"/>
                <a:cs typeface="Arial"/>
              </a:rPr>
              <a:t>Data and Program Analysis Section’s Business Systems Analyst</a:t>
            </a:r>
            <a:endParaRPr lang="en-US" sz="3000" dirty="0"/>
          </a:p>
          <a:p>
            <a:r>
              <a:rPr lang="en-US" sz="3000" dirty="0"/>
              <a:t>3 years at DPI, 10+ years at SAS</a:t>
            </a:r>
          </a:p>
          <a:p>
            <a:r>
              <a:rPr lang="en-US" sz="3000" dirty="0">
                <a:latin typeface="Arial"/>
                <a:cs typeface="Arial"/>
              </a:rPr>
              <a:t>Father of 2 and a Golden, Husband of 1 </a:t>
            </a:r>
          </a:p>
          <a:p>
            <a:r>
              <a:rPr lang="en-US" sz="3000" dirty="0">
                <a:latin typeface="Arial"/>
                <a:cs typeface="Arial"/>
              </a:rPr>
              <a:t>Avid baseball fan, bowler and pumpkin carver.</a:t>
            </a:r>
          </a:p>
          <a:p>
            <a:r>
              <a:rPr lang="en-US" sz="3000" dirty="0">
                <a:latin typeface="Arial"/>
                <a:cs typeface="Arial"/>
              </a:rPr>
              <a:t>Happy Halloween!</a:t>
            </a:r>
          </a:p>
        </p:txBody>
      </p:sp>
    </p:spTree>
    <p:extLst>
      <p:ext uri="{BB962C8B-B14F-4D97-AF65-F5344CB8AC3E}">
        <p14:creationId xmlns:p14="http://schemas.microsoft.com/office/powerpoint/2010/main" val="2027101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F37FB0-A79C-DB23-CD5E-8181E9F2D04D}"/>
              </a:ext>
              <a:ext uri="{C183D7F6-B498-43B3-948B-1728B52AA6E4}">
                <adec:decorative xmlns:adec="http://schemas.microsoft.com/office/drawing/2017/decorative" val="1"/>
              </a:ext>
            </a:extLst>
          </p:cNvPr>
          <p:cNvSpPr/>
          <p:nvPr/>
        </p:nvSpPr>
        <p:spPr>
          <a:xfrm>
            <a:off x="8474794" y="1943532"/>
            <a:ext cx="3581400" cy="1159850"/>
          </a:xfrm>
          <a:prstGeom prst="rect">
            <a:avLst/>
          </a:prstGeom>
          <a:solidFill>
            <a:srgbClr val="1C37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838CAD-A2A7-4FE4-63DE-B53FCA34F15A}"/>
              </a:ext>
            </a:extLst>
          </p:cNvPr>
          <p:cNvSpPr>
            <a:spLocks noGrp="1"/>
          </p:cNvSpPr>
          <p:nvPr>
            <p:ph type="title"/>
          </p:nvPr>
        </p:nvSpPr>
        <p:spPr>
          <a:xfrm>
            <a:off x="533205" y="330870"/>
            <a:ext cx="10515600" cy="1325563"/>
          </a:xfrm>
        </p:spPr>
        <p:txBody>
          <a:bodyPr/>
          <a:lstStyle/>
          <a:p>
            <a:r>
              <a:rPr lang="en-US">
                <a:latin typeface="Arial"/>
                <a:cs typeface="Arial"/>
              </a:rPr>
              <a:t>Changes Ahead</a:t>
            </a:r>
            <a:endParaRPr lang="en-US"/>
          </a:p>
        </p:txBody>
      </p:sp>
      <p:sp>
        <p:nvSpPr>
          <p:cNvPr id="3" name="Content Placeholder 2">
            <a:extLst>
              <a:ext uri="{FF2B5EF4-FFF2-40B4-BE49-F238E27FC236}">
                <a16:creationId xmlns:a16="http://schemas.microsoft.com/office/drawing/2014/main" id="{ADB2033B-92D7-A57F-E40E-AD994D84284C}"/>
              </a:ext>
            </a:extLst>
          </p:cNvPr>
          <p:cNvSpPr>
            <a:spLocks noGrp="1"/>
          </p:cNvSpPr>
          <p:nvPr>
            <p:ph idx="1"/>
          </p:nvPr>
        </p:nvSpPr>
        <p:spPr>
          <a:xfrm>
            <a:off x="533205" y="1847850"/>
            <a:ext cx="7850558" cy="4351338"/>
          </a:xfrm>
        </p:spPr>
        <p:txBody>
          <a:bodyPr vert="horz" lIns="91440" tIns="45720" rIns="91440" bIns="45720" rtlCol="0" anchor="t">
            <a:normAutofit/>
          </a:bodyPr>
          <a:lstStyle/>
          <a:p>
            <a:r>
              <a:rPr lang="en-US">
                <a:latin typeface="Arial"/>
                <a:cs typeface="Arial"/>
              </a:rPr>
              <a:t>Transitioning to Canvas</a:t>
            </a:r>
          </a:p>
          <a:p>
            <a:pPr lvl="1">
              <a:buFont typeface="Courier New" panose="02070309020205020404" pitchFamily="49" charset="0"/>
              <a:buChar char="o"/>
            </a:pPr>
            <a:r>
              <a:rPr lang="en-US">
                <a:latin typeface="Arial"/>
                <a:cs typeface="Arial"/>
              </a:rPr>
              <a:t>Learning management system</a:t>
            </a:r>
          </a:p>
          <a:p>
            <a:pPr lvl="1">
              <a:buFont typeface="Courier New" panose="02070309020205020404" pitchFamily="49" charset="0"/>
              <a:buChar char="o"/>
            </a:pPr>
            <a:r>
              <a:rPr lang="en-US">
                <a:latin typeface="Arial"/>
                <a:cs typeface="Arial"/>
              </a:rPr>
              <a:t>One-stop shop repository of information</a:t>
            </a:r>
          </a:p>
          <a:p>
            <a:pPr lvl="1">
              <a:buFont typeface="Courier New" panose="02070309020205020404" pitchFamily="49" charset="0"/>
              <a:buChar char="o"/>
            </a:pPr>
            <a:r>
              <a:rPr lang="en-US">
                <a:latin typeface="Arial"/>
                <a:cs typeface="Arial"/>
              </a:rPr>
              <a:t>NCDPI OSN website update</a:t>
            </a:r>
          </a:p>
          <a:p>
            <a:r>
              <a:rPr lang="en-US">
                <a:latin typeface="Arial"/>
                <a:cs typeface="Arial"/>
              </a:rPr>
              <a:t>Developing new resources and continuing education</a:t>
            </a:r>
          </a:p>
          <a:p>
            <a:pPr lvl="1"/>
            <a:r>
              <a:rPr lang="en-US">
                <a:latin typeface="Arial"/>
                <a:cs typeface="Arial"/>
              </a:rPr>
              <a:t>Financial management</a:t>
            </a:r>
          </a:p>
          <a:p>
            <a:pPr lvl="1"/>
            <a:r>
              <a:rPr lang="en-US">
                <a:latin typeface="Arial"/>
                <a:cs typeface="Arial"/>
              </a:rPr>
              <a:t>Charter school/new sponsor focused</a:t>
            </a:r>
          </a:p>
          <a:p>
            <a:r>
              <a:rPr lang="en-US">
                <a:latin typeface="Arial"/>
                <a:cs typeface="Arial"/>
              </a:rPr>
              <a:t>Refining internal procedures</a:t>
            </a:r>
          </a:p>
          <a:p>
            <a:pPr lvl="1"/>
            <a:r>
              <a:rPr lang="en-US">
                <a:latin typeface="Arial"/>
                <a:cs typeface="Arial"/>
              </a:rPr>
              <a:t>Reviewing and revising how we do things internally</a:t>
            </a:r>
          </a:p>
        </p:txBody>
      </p:sp>
      <p:sp>
        <p:nvSpPr>
          <p:cNvPr id="9" name="TextBox 8">
            <a:extLst>
              <a:ext uri="{FF2B5EF4-FFF2-40B4-BE49-F238E27FC236}">
                <a16:creationId xmlns:a16="http://schemas.microsoft.com/office/drawing/2014/main" id="{88F0DEAC-DEAC-E090-7A33-469F01B88361}"/>
              </a:ext>
            </a:extLst>
          </p:cNvPr>
          <p:cNvSpPr txBox="1"/>
          <p:nvPr/>
        </p:nvSpPr>
        <p:spPr>
          <a:xfrm>
            <a:off x="8536950" y="2042187"/>
            <a:ext cx="2238965" cy="1015663"/>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Learn more about the NCDPI OSN Canvas Portal </a:t>
            </a:r>
            <a:r>
              <a:rPr lang="en-US" sz="2000" dirty="0">
                <a:solidFill>
                  <a:schemeClr val="bg1"/>
                </a:solidFill>
                <a:latin typeface="Arial" panose="020B0604020202020204" pitchFamily="34" charset="0"/>
                <a:cs typeface="Arial" panose="020B0604020202020204" pitchFamily="34" charset="0"/>
                <a:sym typeface="Wingdings" panose="05000000000000000000" pitchFamily="2" charset="2"/>
              </a:rPr>
              <a:t></a:t>
            </a:r>
            <a:endParaRPr lang="en-US" sz="2000" dirty="0">
              <a:solidFill>
                <a:schemeClr val="bg1"/>
              </a:solidFill>
              <a:latin typeface="Arial" panose="020B0604020202020204" pitchFamily="34" charset="0"/>
              <a:cs typeface="Arial" panose="020B0604020202020204" pitchFamily="34" charset="0"/>
            </a:endParaRPr>
          </a:p>
        </p:txBody>
      </p:sp>
      <p:pic>
        <p:nvPicPr>
          <p:cNvPr id="6" name="Picture 5" descr="QR code directing to the Canvas page on the NCDPI OSN website.">
            <a:extLst>
              <a:ext uri="{FF2B5EF4-FFF2-40B4-BE49-F238E27FC236}">
                <a16:creationId xmlns:a16="http://schemas.microsoft.com/office/drawing/2014/main" id="{4D3F75F4-A5C9-0830-3427-24BD4FAE8236}"/>
              </a:ext>
            </a:extLst>
          </p:cNvPr>
          <p:cNvPicPr>
            <a:picLocks noChangeAspect="1"/>
          </p:cNvPicPr>
          <p:nvPr/>
        </p:nvPicPr>
        <p:blipFill>
          <a:blip r:embed="rId3"/>
          <a:stretch>
            <a:fillRect/>
          </a:stretch>
        </p:blipFill>
        <p:spPr>
          <a:xfrm>
            <a:off x="11011421" y="2042187"/>
            <a:ext cx="953741" cy="953741"/>
          </a:xfrm>
          <a:prstGeom prst="rect">
            <a:avLst/>
          </a:prstGeom>
        </p:spPr>
      </p:pic>
      <p:pic>
        <p:nvPicPr>
          <p:cNvPr id="8" name="Picture 7" descr="Open highway road">
            <a:extLst>
              <a:ext uri="{FF2B5EF4-FFF2-40B4-BE49-F238E27FC236}">
                <a16:creationId xmlns:a16="http://schemas.microsoft.com/office/drawing/2014/main" id="{6CD9B9E6-E312-163D-BD09-AFBB55BBEB24}"/>
              </a:ext>
            </a:extLst>
          </p:cNvPr>
          <p:cNvPicPr>
            <a:picLocks noChangeAspect="1"/>
          </p:cNvPicPr>
          <p:nvPr/>
        </p:nvPicPr>
        <p:blipFill>
          <a:blip r:embed="rId4"/>
          <a:stretch>
            <a:fillRect/>
          </a:stretch>
        </p:blipFill>
        <p:spPr>
          <a:xfrm>
            <a:off x="8474794" y="3546020"/>
            <a:ext cx="3591544" cy="2394362"/>
          </a:xfrm>
          <a:prstGeom prst="rect">
            <a:avLst/>
          </a:prstGeom>
        </p:spPr>
      </p:pic>
      <p:sp>
        <p:nvSpPr>
          <p:cNvPr id="4" name="Slide Number Placeholder 3">
            <a:extLst>
              <a:ext uri="{FF2B5EF4-FFF2-40B4-BE49-F238E27FC236}">
                <a16:creationId xmlns:a16="http://schemas.microsoft.com/office/drawing/2014/main" id="{08DA8B41-DC91-824F-9A2B-0C794A7AAD42}"/>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13</a:t>
            </a:fld>
            <a:endParaRPr lang="en-US"/>
          </a:p>
        </p:txBody>
      </p:sp>
    </p:spTree>
    <p:extLst>
      <p:ext uri="{BB962C8B-B14F-4D97-AF65-F5344CB8AC3E}">
        <p14:creationId xmlns:p14="http://schemas.microsoft.com/office/powerpoint/2010/main" val="390135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8AB82-E437-54B8-C6C6-6B9CC60A69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C23522-CF7F-5928-2997-D8EC106C22E1}"/>
              </a:ext>
            </a:extLst>
          </p:cNvPr>
          <p:cNvSpPr>
            <a:spLocks noGrp="1"/>
          </p:cNvSpPr>
          <p:nvPr>
            <p:ph type="title"/>
          </p:nvPr>
        </p:nvSpPr>
        <p:spPr/>
        <p:txBody>
          <a:bodyPr/>
          <a:lstStyle/>
          <a:p>
            <a:r>
              <a:rPr lang="en-US"/>
              <a:t>Procurement</a:t>
            </a:r>
          </a:p>
        </p:txBody>
      </p:sp>
      <p:sp>
        <p:nvSpPr>
          <p:cNvPr id="3" name="Text Placeholder 2">
            <a:extLst>
              <a:ext uri="{FF2B5EF4-FFF2-40B4-BE49-F238E27FC236}">
                <a16:creationId xmlns:a16="http://schemas.microsoft.com/office/drawing/2014/main" id="{844761BE-C64B-5965-A385-2DD45779C94F}"/>
              </a:ext>
            </a:extLst>
          </p:cNvPr>
          <p:cNvSpPr>
            <a:spLocks noGrp="1"/>
          </p:cNvSpPr>
          <p:nvPr>
            <p:ph type="body" idx="1"/>
          </p:nvPr>
        </p:nvSpPr>
        <p:spPr/>
        <p:txBody>
          <a:bodyPr vert="horz" lIns="91440" tIns="45720" rIns="91440" bIns="45720" rtlCol="0" anchor="t">
            <a:normAutofit/>
          </a:bodyPr>
          <a:lstStyle/>
          <a:p>
            <a:r>
              <a:rPr lang="en-US" sz="2800">
                <a:latin typeface="Arial"/>
                <a:cs typeface="Arial"/>
              </a:rPr>
              <a:t>NC Procurement Alliance Update</a:t>
            </a:r>
          </a:p>
          <a:p>
            <a:r>
              <a:rPr lang="en-US" sz="2800">
                <a:latin typeface="Arial"/>
                <a:cs typeface="Arial"/>
              </a:rPr>
              <a:t>Procurement Basics and Reminders</a:t>
            </a:r>
          </a:p>
          <a:p>
            <a:r>
              <a:rPr lang="en-US" sz="2800">
                <a:latin typeface="Arial"/>
                <a:cs typeface="Arial"/>
              </a:rPr>
              <a:t>Procurement Plan Updates</a:t>
            </a:r>
          </a:p>
        </p:txBody>
      </p:sp>
      <p:sp>
        <p:nvSpPr>
          <p:cNvPr id="4" name="Slide Number Placeholder 3">
            <a:extLst>
              <a:ext uri="{FF2B5EF4-FFF2-40B4-BE49-F238E27FC236}">
                <a16:creationId xmlns:a16="http://schemas.microsoft.com/office/drawing/2014/main" id="{D76593D9-9A29-A336-F8B5-2436A63B61DB}"/>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14</a:t>
            </a:fld>
            <a:endParaRPr lang="en-US"/>
          </a:p>
        </p:txBody>
      </p:sp>
    </p:spTree>
    <p:extLst>
      <p:ext uri="{BB962C8B-B14F-4D97-AF65-F5344CB8AC3E}">
        <p14:creationId xmlns:p14="http://schemas.microsoft.com/office/powerpoint/2010/main" val="3072150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394E8-3C92-DE89-82E4-9B7893CA5B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26F3F-9DCD-6134-D228-0D410AA2B524}"/>
              </a:ext>
            </a:extLst>
          </p:cNvPr>
          <p:cNvSpPr>
            <a:spLocks noGrp="1"/>
          </p:cNvSpPr>
          <p:nvPr>
            <p:ph type="title"/>
          </p:nvPr>
        </p:nvSpPr>
        <p:spPr/>
        <p:txBody>
          <a:bodyPr>
            <a:normAutofit/>
          </a:bodyPr>
          <a:lstStyle/>
          <a:p>
            <a:r>
              <a:rPr lang="en-US" sz="4250">
                <a:latin typeface="Arial"/>
                <a:cs typeface="Arial"/>
              </a:rPr>
              <a:t>NC Procurement Alliance Team Updates</a:t>
            </a:r>
            <a:endParaRPr lang="en-US" sz="4250"/>
          </a:p>
        </p:txBody>
      </p:sp>
      <p:sp>
        <p:nvSpPr>
          <p:cNvPr id="5" name="Content Placeholder 4">
            <a:extLst>
              <a:ext uri="{FF2B5EF4-FFF2-40B4-BE49-F238E27FC236}">
                <a16:creationId xmlns:a16="http://schemas.microsoft.com/office/drawing/2014/main" id="{D545C87B-F56D-439C-96AD-ECC47B9BEA9F}"/>
              </a:ext>
            </a:extLst>
          </p:cNvPr>
          <p:cNvSpPr>
            <a:spLocks noGrp="1"/>
          </p:cNvSpPr>
          <p:nvPr>
            <p:ph idx="1"/>
          </p:nvPr>
        </p:nvSpPr>
        <p:spPr>
          <a:xfrm>
            <a:off x="838201" y="1825625"/>
            <a:ext cx="4812632" cy="4351338"/>
          </a:xfrm>
        </p:spPr>
        <p:txBody>
          <a:bodyPr vert="horz" lIns="91440" tIns="45720" rIns="91440" bIns="45720" rtlCol="0" anchor="t">
            <a:normAutofit fontScale="92500" lnSpcReduction="20000"/>
          </a:bodyPr>
          <a:lstStyle/>
          <a:p>
            <a:r>
              <a:rPr lang="en-US" sz="3200">
                <a:latin typeface="Arial"/>
                <a:cs typeface="Arial"/>
              </a:rPr>
              <a:t>Welcome to Ginny Spencer!</a:t>
            </a:r>
          </a:p>
          <a:p>
            <a:r>
              <a:rPr lang="en-US" sz="3200">
                <a:latin typeface="Arial"/>
                <a:cs typeface="Arial"/>
              </a:rPr>
              <a:t>Last position with Bake Crafters Food Company</a:t>
            </a:r>
          </a:p>
          <a:p>
            <a:r>
              <a:rPr lang="en-US" sz="3200">
                <a:latin typeface="Arial"/>
                <a:cs typeface="Arial"/>
              </a:rPr>
              <a:t>30 years experience in K-12 ranging from industry to USDA</a:t>
            </a:r>
          </a:p>
          <a:p>
            <a:r>
              <a:rPr lang="en-US" sz="3200">
                <a:latin typeface="Arial"/>
                <a:cs typeface="Arial"/>
              </a:rPr>
              <a:t>Married to Mike (JTM), her son Ryan is a collegiate dancer, and 2 rescue pups</a:t>
            </a:r>
            <a:endParaRPr lang="en-US" sz="3200"/>
          </a:p>
          <a:p>
            <a:endParaRPr lang="en-US" sz="3200"/>
          </a:p>
          <a:p>
            <a:endParaRPr lang="en-US" sz="3200">
              <a:latin typeface="Arial"/>
              <a:cs typeface="Arial"/>
            </a:endParaRPr>
          </a:p>
        </p:txBody>
      </p:sp>
      <p:pic>
        <p:nvPicPr>
          <p:cNvPr id="3" name="Picture 2" descr="Photo of Ginny Spencer">
            <a:extLst>
              <a:ext uri="{FF2B5EF4-FFF2-40B4-BE49-F238E27FC236}">
                <a16:creationId xmlns:a16="http://schemas.microsoft.com/office/drawing/2014/main" id="{B26593DA-3C15-F409-8202-8164941798CC}"/>
              </a:ext>
            </a:extLst>
          </p:cNvPr>
          <p:cNvPicPr>
            <a:picLocks noChangeAspect="1"/>
          </p:cNvPicPr>
          <p:nvPr/>
        </p:nvPicPr>
        <p:blipFill>
          <a:blip r:embed="rId3"/>
          <a:stretch>
            <a:fillRect/>
          </a:stretch>
        </p:blipFill>
        <p:spPr>
          <a:xfrm>
            <a:off x="6485021" y="1661593"/>
            <a:ext cx="4251157" cy="4170947"/>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
        <p:nvSpPr>
          <p:cNvPr id="4" name="Slide Number Placeholder 3">
            <a:extLst>
              <a:ext uri="{FF2B5EF4-FFF2-40B4-BE49-F238E27FC236}">
                <a16:creationId xmlns:a16="http://schemas.microsoft.com/office/drawing/2014/main" id="{70016094-8824-87E4-E08C-664A03476930}"/>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15</a:t>
            </a:fld>
            <a:endParaRPr lang="en-US"/>
          </a:p>
        </p:txBody>
      </p:sp>
    </p:spTree>
    <p:extLst>
      <p:ext uri="{BB962C8B-B14F-4D97-AF65-F5344CB8AC3E}">
        <p14:creationId xmlns:p14="http://schemas.microsoft.com/office/powerpoint/2010/main" val="3114817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CE4331-2B67-C3FA-693F-BD7F3A37263D}"/>
              </a:ext>
              <a:ext uri="{C183D7F6-B498-43B3-948B-1728B52AA6E4}">
                <adec:decorative xmlns:adec="http://schemas.microsoft.com/office/drawing/2017/decorative" val="1"/>
              </a:ext>
            </a:extLst>
          </p:cNvPr>
          <p:cNvSpPr/>
          <p:nvPr/>
        </p:nvSpPr>
        <p:spPr>
          <a:xfrm>
            <a:off x="5116294" y="4320540"/>
            <a:ext cx="6469965" cy="1657350"/>
          </a:xfrm>
          <a:prstGeom prst="rect">
            <a:avLst/>
          </a:prstGeom>
          <a:solidFill>
            <a:schemeClr val="bg1"/>
          </a:solidFill>
          <a:ln w="38100">
            <a:solidFill>
              <a:srgbClr val="1C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7940F3-14AB-1A49-4619-73EA7E58BB15}"/>
              </a:ext>
            </a:extLst>
          </p:cNvPr>
          <p:cNvSpPr>
            <a:spLocks noGrp="1"/>
          </p:cNvSpPr>
          <p:nvPr>
            <p:ph type="title"/>
          </p:nvPr>
        </p:nvSpPr>
        <p:spPr/>
        <p:txBody>
          <a:bodyPr/>
          <a:lstStyle/>
          <a:p>
            <a:r>
              <a:rPr lang="en-US">
                <a:latin typeface="Arial"/>
                <a:cs typeface="Arial"/>
              </a:rPr>
              <a:t>Interested in Learning More about the NCPA?</a:t>
            </a:r>
          </a:p>
        </p:txBody>
      </p:sp>
      <p:sp>
        <p:nvSpPr>
          <p:cNvPr id="3" name="Content Placeholder 2">
            <a:extLst>
              <a:ext uri="{FF2B5EF4-FFF2-40B4-BE49-F238E27FC236}">
                <a16:creationId xmlns:a16="http://schemas.microsoft.com/office/drawing/2014/main" id="{9C069221-AE39-600F-7451-173E1E04BAA5}"/>
              </a:ext>
            </a:extLst>
          </p:cNvPr>
          <p:cNvSpPr>
            <a:spLocks noGrp="1"/>
          </p:cNvSpPr>
          <p:nvPr>
            <p:ph idx="1"/>
          </p:nvPr>
        </p:nvSpPr>
        <p:spPr>
          <a:xfrm>
            <a:off x="5116294" y="1948189"/>
            <a:ext cx="6786146" cy="3987782"/>
          </a:xfrm>
        </p:spPr>
        <p:txBody>
          <a:bodyPr vert="horz" lIns="91440" tIns="45720" rIns="91440" bIns="45720" rtlCol="0" anchor="t">
            <a:noAutofit/>
          </a:bodyPr>
          <a:lstStyle/>
          <a:p>
            <a:r>
              <a:rPr lang="en-US" sz="3200" dirty="0">
                <a:latin typeface="Arial"/>
                <a:cs typeface="Arial"/>
              </a:rPr>
              <a:t>Collective purchasing</a:t>
            </a:r>
          </a:p>
          <a:p>
            <a:r>
              <a:rPr lang="en-US" sz="3200" dirty="0">
                <a:latin typeface="Arial"/>
                <a:cs typeface="Arial"/>
              </a:rPr>
              <a:t>High-quality and reasonably priced</a:t>
            </a:r>
          </a:p>
          <a:p>
            <a:r>
              <a:rPr lang="en-US" sz="3200" dirty="0">
                <a:latin typeface="Arial"/>
                <a:cs typeface="Arial"/>
              </a:rPr>
              <a:t>Food, supplies, equipment</a:t>
            </a:r>
            <a:endParaRPr lang="en-US" sz="3200" dirty="0"/>
          </a:p>
          <a:p>
            <a:pPr marL="0" indent="0">
              <a:buNone/>
            </a:pPr>
            <a:endParaRPr lang="en-US" sz="3200" dirty="0"/>
          </a:p>
        </p:txBody>
      </p:sp>
      <p:sp>
        <p:nvSpPr>
          <p:cNvPr id="4" name="Slide Number Placeholder 3">
            <a:extLst>
              <a:ext uri="{FF2B5EF4-FFF2-40B4-BE49-F238E27FC236}">
                <a16:creationId xmlns:a16="http://schemas.microsoft.com/office/drawing/2014/main" id="{7E10BD97-1CCF-D613-2FD2-36953A1EEEDC}"/>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16</a:t>
            </a:fld>
            <a:endParaRPr lang="en-US"/>
          </a:p>
        </p:txBody>
      </p:sp>
      <p:sp>
        <p:nvSpPr>
          <p:cNvPr id="8" name="Content Placeholder 7">
            <a:extLst>
              <a:ext uri="{FF2B5EF4-FFF2-40B4-BE49-F238E27FC236}">
                <a16:creationId xmlns:a16="http://schemas.microsoft.com/office/drawing/2014/main" id="{ABC9A9C5-DF31-9390-FD45-7D68F5328237}"/>
              </a:ext>
            </a:extLst>
          </p:cNvPr>
          <p:cNvSpPr>
            <a:spLocks noGrp="1"/>
          </p:cNvSpPr>
          <p:nvPr>
            <p:ph sz="half" idx="4294967295"/>
          </p:nvPr>
        </p:nvSpPr>
        <p:spPr>
          <a:xfrm>
            <a:off x="5251792" y="4511657"/>
            <a:ext cx="4846637" cy="1419225"/>
          </a:xfrm>
        </p:spPr>
        <p:txBody>
          <a:bodyPr>
            <a:normAutofit/>
          </a:bodyPr>
          <a:lstStyle/>
          <a:p>
            <a:pPr marL="0" indent="0">
              <a:buNone/>
            </a:pPr>
            <a:r>
              <a:rPr lang="en-US" sz="2000"/>
              <a:t>Learn more about NCPA on our website: </a:t>
            </a:r>
            <a:r>
              <a:rPr lang="en-US" sz="2000">
                <a:hlinkClick r:id="rId3"/>
              </a:rPr>
              <a:t>https://www.dpi.nc.gov/districts-schools/district-operations/school-nutrition/procurement-alliance</a:t>
            </a:r>
            <a:endParaRPr lang="en-US" sz="2000"/>
          </a:p>
        </p:txBody>
      </p:sp>
      <p:pic>
        <p:nvPicPr>
          <p:cNvPr id="5" name="Picture 4" descr="North Carolina Procurement Alliance logo">
            <a:extLst>
              <a:ext uri="{FF2B5EF4-FFF2-40B4-BE49-F238E27FC236}">
                <a16:creationId xmlns:a16="http://schemas.microsoft.com/office/drawing/2014/main" id="{8CAE809C-B703-AC85-F381-6EB706D7A1C2}"/>
              </a:ext>
            </a:extLst>
          </p:cNvPr>
          <p:cNvPicPr>
            <a:picLocks noChangeAspect="1"/>
          </p:cNvPicPr>
          <p:nvPr/>
        </p:nvPicPr>
        <p:blipFill>
          <a:blip r:embed="rId4"/>
          <a:stretch>
            <a:fillRect/>
          </a:stretch>
        </p:blipFill>
        <p:spPr>
          <a:xfrm>
            <a:off x="905013" y="2038887"/>
            <a:ext cx="3972772" cy="3664683"/>
          </a:xfrm>
          <a:prstGeom prst="rect">
            <a:avLst/>
          </a:prstGeom>
        </p:spPr>
      </p:pic>
      <p:pic>
        <p:nvPicPr>
          <p:cNvPr id="7" name="Picture 6" descr="QR code to the URL shown on the screen that directs to NCDPI NCPA website.">
            <a:extLst>
              <a:ext uri="{FF2B5EF4-FFF2-40B4-BE49-F238E27FC236}">
                <a16:creationId xmlns:a16="http://schemas.microsoft.com/office/drawing/2014/main" id="{2ACE09C4-3566-0AC5-B03F-CCA2E44311B4}"/>
              </a:ext>
            </a:extLst>
          </p:cNvPr>
          <p:cNvPicPr>
            <a:picLocks noChangeAspect="1"/>
          </p:cNvPicPr>
          <p:nvPr/>
        </p:nvPicPr>
        <p:blipFill>
          <a:blip r:embed="rId5"/>
          <a:stretch>
            <a:fillRect/>
          </a:stretch>
        </p:blipFill>
        <p:spPr>
          <a:xfrm>
            <a:off x="9982177" y="4403742"/>
            <a:ext cx="1527140" cy="1527140"/>
          </a:xfrm>
          <a:prstGeom prst="rect">
            <a:avLst/>
          </a:prstGeom>
        </p:spPr>
      </p:pic>
    </p:spTree>
    <p:extLst>
      <p:ext uri="{BB962C8B-B14F-4D97-AF65-F5344CB8AC3E}">
        <p14:creationId xmlns:p14="http://schemas.microsoft.com/office/powerpoint/2010/main" val="368548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0EFF0-C53E-B969-5599-7D879E60F2EE}"/>
              </a:ext>
            </a:extLst>
          </p:cNvPr>
          <p:cNvSpPr>
            <a:spLocks noGrp="1"/>
          </p:cNvSpPr>
          <p:nvPr>
            <p:ph type="title"/>
          </p:nvPr>
        </p:nvSpPr>
        <p:spPr/>
        <p:txBody>
          <a:bodyPr/>
          <a:lstStyle/>
          <a:p>
            <a:r>
              <a:rPr lang="en-US"/>
              <a:t>Procurement Basics and Reminders</a:t>
            </a:r>
          </a:p>
        </p:txBody>
      </p:sp>
      <p:sp>
        <p:nvSpPr>
          <p:cNvPr id="3" name="Text Placeholder 2">
            <a:extLst>
              <a:ext uri="{FF2B5EF4-FFF2-40B4-BE49-F238E27FC236}">
                <a16:creationId xmlns:a16="http://schemas.microsoft.com/office/drawing/2014/main" id="{4C2775A6-F515-92E3-4295-4EABDF4D6A11}"/>
              </a:ext>
            </a:extLst>
          </p:cNvPr>
          <p:cNvSpPr>
            <a:spLocks noGrp="1"/>
          </p:cNvSpPr>
          <p:nvPr>
            <p:ph type="body" idx="1"/>
          </p:nvPr>
        </p:nvSpPr>
        <p:spPr>
          <a:xfrm>
            <a:off x="6820902" y="5812688"/>
            <a:ext cx="5034548" cy="270293"/>
          </a:xfrm>
        </p:spPr>
        <p:txBody>
          <a:bodyPr vert="horz" lIns="91440" tIns="45720" rIns="91440" bIns="45720" rtlCol="0" anchor="t">
            <a:normAutofit/>
          </a:bodyPr>
          <a:lstStyle/>
          <a:p>
            <a:pPr algn="r"/>
            <a:r>
              <a:rPr lang="en-US" sz="1200">
                <a:latin typeface="Arial"/>
                <a:cs typeface="Arial"/>
              </a:rPr>
              <a:t>Adapted from Maine Department of Education, </a:t>
            </a:r>
            <a:r>
              <a:rPr lang="en-US" sz="1200" dirty="0">
                <a:latin typeface="Arial"/>
                <a:cs typeface="Arial"/>
                <a:hlinkClick r:id="rId3"/>
              </a:rPr>
              <a:t>Procurement 101</a:t>
            </a:r>
            <a:endParaRPr lang="en-US" sz="1200"/>
          </a:p>
        </p:txBody>
      </p:sp>
      <p:sp>
        <p:nvSpPr>
          <p:cNvPr id="4" name="Slide Number Placeholder 3">
            <a:extLst>
              <a:ext uri="{FF2B5EF4-FFF2-40B4-BE49-F238E27FC236}">
                <a16:creationId xmlns:a16="http://schemas.microsoft.com/office/drawing/2014/main" id="{9FFE40E7-A7EF-BF53-2E6D-739A8142C430}"/>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17</a:t>
            </a:fld>
            <a:endParaRPr lang="en-US"/>
          </a:p>
        </p:txBody>
      </p:sp>
    </p:spTree>
    <p:extLst>
      <p:ext uri="{BB962C8B-B14F-4D97-AF65-F5344CB8AC3E}">
        <p14:creationId xmlns:p14="http://schemas.microsoft.com/office/powerpoint/2010/main" val="1484110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49D9-A3DF-2591-62FB-FFF39D5D0062}"/>
              </a:ext>
            </a:extLst>
          </p:cNvPr>
          <p:cNvSpPr>
            <a:spLocks noGrp="1"/>
          </p:cNvSpPr>
          <p:nvPr>
            <p:ph type="title"/>
          </p:nvPr>
        </p:nvSpPr>
        <p:spPr>
          <a:xfrm>
            <a:off x="407647" y="426162"/>
            <a:ext cx="10515600" cy="1325563"/>
          </a:xfrm>
        </p:spPr>
        <p:txBody>
          <a:bodyPr/>
          <a:lstStyle/>
          <a:p>
            <a:r>
              <a:rPr lang="en-US" dirty="0">
                <a:latin typeface="Arial"/>
                <a:cs typeface="Arial"/>
              </a:rPr>
              <a:t>Federal Procurement Regulations</a:t>
            </a:r>
          </a:p>
        </p:txBody>
      </p:sp>
      <p:sp>
        <p:nvSpPr>
          <p:cNvPr id="3" name="Content Placeholder 2">
            <a:extLst>
              <a:ext uri="{FF2B5EF4-FFF2-40B4-BE49-F238E27FC236}">
                <a16:creationId xmlns:a16="http://schemas.microsoft.com/office/drawing/2014/main" id="{10FB75E0-0CEE-C403-F50E-AA27DDD75185}"/>
              </a:ext>
            </a:extLst>
          </p:cNvPr>
          <p:cNvSpPr>
            <a:spLocks noGrp="1"/>
          </p:cNvSpPr>
          <p:nvPr>
            <p:ph idx="1"/>
          </p:nvPr>
        </p:nvSpPr>
        <p:spPr>
          <a:xfrm>
            <a:off x="5661764" y="2055812"/>
            <a:ext cx="6408316" cy="4037231"/>
          </a:xfrm>
        </p:spPr>
        <p:txBody>
          <a:bodyPr vert="horz" lIns="91440" tIns="45720" rIns="91440" bIns="45720" rtlCol="0" anchor="t">
            <a:normAutofit/>
          </a:bodyPr>
          <a:lstStyle/>
          <a:p>
            <a:r>
              <a:rPr lang="en-US" sz="3200" dirty="0">
                <a:latin typeface="Arial"/>
                <a:cs typeface="Arial"/>
                <a:hlinkClick r:id="rId3"/>
              </a:rPr>
              <a:t>2 CFR 200</a:t>
            </a:r>
            <a:endParaRPr lang="en-US" sz="3200" dirty="0"/>
          </a:p>
          <a:p>
            <a:pPr lvl="1">
              <a:buFont typeface="Courier New" panose="020B0604020202020204" pitchFamily="34" charset="0"/>
              <a:buChar char="o"/>
            </a:pPr>
            <a:r>
              <a:rPr lang="en-US" sz="2800" dirty="0">
                <a:latin typeface="Arial"/>
                <a:cs typeface="Arial"/>
              </a:rPr>
              <a:t>All programs receiving federal funds</a:t>
            </a:r>
          </a:p>
          <a:p>
            <a:r>
              <a:rPr lang="en-US" sz="3200" dirty="0">
                <a:latin typeface="Arial"/>
                <a:cs typeface="Arial"/>
                <a:hlinkClick r:id="rId4"/>
              </a:rPr>
              <a:t>7 CFR 225.17</a:t>
            </a:r>
            <a:r>
              <a:rPr lang="en-US" sz="3200" dirty="0">
                <a:latin typeface="Arial"/>
                <a:cs typeface="Arial"/>
              </a:rPr>
              <a:t> - SFSP</a:t>
            </a:r>
            <a:endParaRPr lang="en-US" sz="3200" dirty="0"/>
          </a:p>
          <a:p>
            <a:r>
              <a:rPr lang="en-US" sz="3200" dirty="0">
                <a:latin typeface="Arial"/>
                <a:cs typeface="Arial"/>
                <a:hlinkClick r:id="rId5"/>
              </a:rPr>
              <a:t>7 CFR 210.21</a:t>
            </a:r>
            <a:r>
              <a:rPr lang="en-US" sz="3200" dirty="0">
                <a:latin typeface="Arial"/>
                <a:cs typeface="Arial"/>
              </a:rPr>
              <a:t> - NSLP/SBP</a:t>
            </a:r>
            <a:endParaRPr lang="en-US" sz="3200" dirty="0"/>
          </a:p>
          <a:p>
            <a:r>
              <a:rPr lang="en-US" sz="3200" dirty="0">
                <a:latin typeface="Arial"/>
                <a:cs typeface="Arial"/>
                <a:hlinkClick r:id="rId6"/>
              </a:rPr>
              <a:t>7 CFR 220.16</a:t>
            </a:r>
            <a:r>
              <a:rPr lang="en-US" sz="3200" dirty="0">
                <a:latin typeface="Arial"/>
                <a:cs typeface="Arial"/>
              </a:rPr>
              <a:t> - NSLP/SBP</a:t>
            </a:r>
            <a:endParaRPr lang="en-US" sz="3200" dirty="0"/>
          </a:p>
          <a:p>
            <a:r>
              <a:rPr lang="en-US" sz="3200" dirty="0">
                <a:latin typeface="Arial"/>
                <a:cs typeface="Arial"/>
                <a:hlinkClick r:id="rId7"/>
              </a:rPr>
              <a:t>2 CFR 400.2</a:t>
            </a:r>
            <a:r>
              <a:rPr lang="en-US" sz="3200" dirty="0">
                <a:latin typeface="Arial"/>
                <a:cs typeface="Arial"/>
              </a:rPr>
              <a:t> - Conflict of Interest</a:t>
            </a:r>
            <a:endParaRPr lang="en-US" sz="3200" dirty="0"/>
          </a:p>
          <a:p>
            <a:endParaRPr lang="en-US" dirty="0"/>
          </a:p>
        </p:txBody>
      </p:sp>
      <p:pic>
        <p:nvPicPr>
          <p:cNvPr id="10" name="Picture 9" descr="Statue on top of building">
            <a:extLst>
              <a:ext uri="{FF2B5EF4-FFF2-40B4-BE49-F238E27FC236}">
                <a16:creationId xmlns:a16="http://schemas.microsoft.com/office/drawing/2014/main" id="{39087E28-214B-BAEF-9597-CDD10514D011}"/>
              </a:ext>
            </a:extLst>
          </p:cNvPr>
          <p:cNvPicPr>
            <a:picLocks noChangeAspect="1"/>
          </p:cNvPicPr>
          <p:nvPr/>
        </p:nvPicPr>
        <p:blipFill>
          <a:blip r:embed="rId8"/>
          <a:stretch>
            <a:fillRect/>
          </a:stretch>
        </p:blipFill>
        <p:spPr>
          <a:xfrm>
            <a:off x="286920" y="2188815"/>
            <a:ext cx="5197028" cy="3463839"/>
          </a:xfrm>
          <a:prstGeom prst="rect">
            <a:avLst/>
          </a:prstGeom>
        </p:spPr>
      </p:pic>
      <p:pic>
        <p:nvPicPr>
          <p:cNvPr id="6" name="Picture 5" descr="QR code that directs to the electronic Code of Federal Regulations table of contents">
            <a:extLst>
              <a:ext uri="{FF2B5EF4-FFF2-40B4-BE49-F238E27FC236}">
                <a16:creationId xmlns:a16="http://schemas.microsoft.com/office/drawing/2014/main" id="{362BB8FC-5A98-81F7-2F13-37CD78C12CCE}"/>
              </a:ext>
            </a:extLst>
          </p:cNvPr>
          <p:cNvPicPr>
            <a:picLocks noChangeAspect="1"/>
          </p:cNvPicPr>
          <p:nvPr/>
        </p:nvPicPr>
        <p:blipFill>
          <a:blip r:embed="rId9"/>
          <a:stretch>
            <a:fillRect/>
          </a:stretch>
        </p:blipFill>
        <p:spPr>
          <a:xfrm>
            <a:off x="10397066" y="446088"/>
            <a:ext cx="1271231" cy="1271231"/>
          </a:xfrm>
          <a:prstGeom prst="rect">
            <a:avLst/>
          </a:prstGeom>
        </p:spPr>
      </p:pic>
      <p:sp>
        <p:nvSpPr>
          <p:cNvPr id="11" name="TextBox 10">
            <a:extLst>
              <a:ext uri="{FF2B5EF4-FFF2-40B4-BE49-F238E27FC236}">
                <a16:creationId xmlns:a16="http://schemas.microsoft.com/office/drawing/2014/main" id="{65D9C24F-D26B-91DF-C52C-1DB2C6AD1E0F}"/>
              </a:ext>
            </a:extLst>
          </p:cNvPr>
          <p:cNvSpPr txBox="1"/>
          <p:nvPr/>
        </p:nvSpPr>
        <p:spPr>
          <a:xfrm flipH="1">
            <a:off x="9586137" y="1737245"/>
            <a:ext cx="2674220" cy="400110"/>
          </a:xfrm>
          <a:prstGeom prst="rect">
            <a:avLst/>
          </a:prstGeom>
          <a:noFill/>
        </p:spPr>
        <p:txBody>
          <a:bodyPr wrap="square" rtlCol="0">
            <a:spAutoFit/>
          </a:bodyPr>
          <a:lstStyle/>
          <a:p>
            <a:r>
              <a:rPr lang="en-US" sz="2000" dirty="0">
                <a:solidFill>
                  <a:srgbClr val="1C3766"/>
                </a:solidFill>
                <a:latin typeface="Arial" panose="020B0604020202020204" pitchFamily="34" charset="0"/>
                <a:cs typeface="Arial" panose="020B0604020202020204" pitchFamily="34" charset="0"/>
              </a:rPr>
              <a:t>https://www.ecfr.gov</a:t>
            </a:r>
          </a:p>
        </p:txBody>
      </p:sp>
      <p:sp>
        <p:nvSpPr>
          <p:cNvPr id="4" name="Slide Number Placeholder 3">
            <a:extLst>
              <a:ext uri="{FF2B5EF4-FFF2-40B4-BE49-F238E27FC236}">
                <a16:creationId xmlns:a16="http://schemas.microsoft.com/office/drawing/2014/main" id="{D90F3816-A0D6-D16A-DB7D-35E6BDE9B391}"/>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18</a:t>
            </a:fld>
            <a:endParaRPr lang="en-US"/>
          </a:p>
        </p:txBody>
      </p:sp>
    </p:spTree>
    <p:extLst>
      <p:ext uri="{BB962C8B-B14F-4D97-AF65-F5344CB8AC3E}">
        <p14:creationId xmlns:p14="http://schemas.microsoft.com/office/powerpoint/2010/main" val="288872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1D58-E91F-466C-8D9C-884AC570E7D8}"/>
              </a:ext>
            </a:extLst>
          </p:cNvPr>
          <p:cNvSpPr>
            <a:spLocks noGrp="1"/>
          </p:cNvSpPr>
          <p:nvPr>
            <p:ph type="title"/>
          </p:nvPr>
        </p:nvSpPr>
        <p:spPr>
          <a:xfrm>
            <a:off x="411480" y="365125"/>
            <a:ext cx="10515600" cy="1325563"/>
          </a:xfrm>
        </p:spPr>
        <p:txBody>
          <a:bodyPr/>
          <a:lstStyle/>
          <a:p>
            <a:r>
              <a:rPr lang="en-US" dirty="0">
                <a:latin typeface="Arial"/>
                <a:cs typeface="Arial"/>
              </a:rPr>
              <a:t>Free and Open Competition</a:t>
            </a:r>
            <a:endParaRPr lang="en-US" dirty="0"/>
          </a:p>
        </p:txBody>
      </p:sp>
      <p:sp>
        <p:nvSpPr>
          <p:cNvPr id="3" name="Content Placeholder 2">
            <a:extLst>
              <a:ext uri="{FF2B5EF4-FFF2-40B4-BE49-F238E27FC236}">
                <a16:creationId xmlns:a16="http://schemas.microsoft.com/office/drawing/2014/main" id="{AE7E3999-31CB-7D9C-98CE-C60F52286AD5}"/>
              </a:ext>
            </a:extLst>
          </p:cNvPr>
          <p:cNvSpPr>
            <a:spLocks noGrp="1"/>
          </p:cNvSpPr>
          <p:nvPr>
            <p:ph idx="1"/>
          </p:nvPr>
        </p:nvSpPr>
        <p:spPr>
          <a:xfrm>
            <a:off x="411480" y="1690688"/>
            <a:ext cx="7487653" cy="4351338"/>
          </a:xfrm>
        </p:spPr>
        <p:txBody>
          <a:bodyPr vert="horz" lIns="91440" tIns="45720" rIns="91440" bIns="45720" rtlCol="0" anchor="t">
            <a:normAutofit/>
          </a:bodyPr>
          <a:lstStyle/>
          <a:p>
            <a:r>
              <a:rPr lang="en-US" dirty="0">
                <a:latin typeface="Arial"/>
                <a:cs typeface="Arial"/>
              </a:rPr>
              <a:t>Vendors are on a level playing field</a:t>
            </a:r>
            <a:endParaRPr lang="en-US" dirty="0"/>
          </a:p>
          <a:p>
            <a:pPr lvl="1">
              <a:buFont typeface="Courier New" panose="020B0604020202020204" pitchFamily="34" charset="0"/>
              <a:buChar char="o"/>
            </a:pPr>
            <a:r>
              <a:rPr lang="en-US" dirty="0">
                <a:latin typeface="Arial"/>
                <a:cs typeface="Arial"/>
              </a:rPr>
              <a:t>Equal opportunity to compete for your business</a:t>
            </a:r>
            <a:endParaRPr lang="en-US" dirty="0"/>
          </a:p>
          <a:p>
            <a:pPr lvl="1">
              <a:buFont typeface="Courier New" panose="020B0604020202020204" pitchFamily="34" charset="0"/>
              <a:buChar char="o"/>
            </a:pPr>
            <a:r>
              <a:rPr lang="en-US" dirty="0">
                <a:latin typeface="Arial"/>
                <a:cs typeface="Arial"/>
              </a:rPr>
              <a:t>Spending federal dollars, need to be impartial</a:t>
            </a:r>
          </a:p>
          <a:p>
            <a:r>
              <a:rPr lang="en-US" dirty="0">
                <a:latin typeface="Arial"/>
                <a:cs typeface="Arial"/>
              </a:rPr>
              <a:t>Give vendors adequate time to respond</a:t>
            </a:r>
          </a:p>
          <a:p>
            <a:r>
              <a:rPr lang="en-US" dirty="0">
                <a:latin typeface="Arial"/>
                <a:cs typeface="Arial"/>
              </a:rPr>
              <a:t>Don't be overly restrictive by:</a:t>
            </a:r>
          </a:p>
          <a:p>
            <a:pPr lvl="1">
              <a:buFont typeface="Courier New" panose="020B0604020202020204" pitchFamily="34" charset="0"/>
              <a:buChar char="o"/>
            </a:pPr>
            <a:r>
              <a:rPr lang="en-US" dirty="0">
                <a:latin typeface="Arial"/>
                <a:cs typeface="Arial"/>
              </a:rPr>
              <a:t>Specifying brand name</a:t>
            </a:r>
            <a:endParaRPr lang="en-US" dirty="0"/>
          </a:p>
          <a:p>
            <a:pPr lvl="1">
              <a:buFont typeface="Courier New" panose="020B0604020202020204" pitchFamily="34" charset="0"/>
              <a:buChar char="o"/>
            </a:pPr>
            <a:r>
              <a:rPr lang="en-US" dirty="0">
                <a:latin typeface="Arial"/>
                <a:cs typeface="Arial"/>
              </a:rPr>
              <a:t>Requiring unnecessary experience</a:t>
            </a:r>
            <a:endParaRPr lang="en-US" dirty="0"/>
          </a:p>
          <a:p>
            <a:pPr lvl="1">
              <a:buFont typeface="Courier New" panose="020B0604020202020204" pitchFamily="34" charset="0"/>
              <a:buChar char="o"/>
            </a:pPr>
            <a:r>
              <a:rPr lang="en-US" dirty="0">
                <a:latin typeface="Arial"/>
                <a:cs typeface="Arial"/>
              </a:rPr>
              <a:t>Placing unreasonable requirements for the procurement activity</a:t>
            </a:r>
            <a:endParaRPr lang="en-US" dirty="0"/>
          </a:p>
        </p:txBody>
      </p:sp>
      <p:pic>
        <p:nvPicPr>
          <p:cNvPr id="8" name="Picture 7" descr="A race between four rabbits and one tortoise and the tortoise is on the lead">
            <a:extLst>
              <a:ext uri="{FF2B5EF4-FFF2-40B4-BE49-F238E27FC236}">
                <a16:creationId xmlns:a16="http://schemas.microsoft.com/office/drawing/2014/main" id="{6C549385-80A7-66EC-51B3-74E870D13BD7}"/>
              </a:ext>
            </a:extLst>
          </p:cNvPr>
          <p:cNvPicPr>
            <a:picLocks noChangeAspect="1"/>
          </p:cNvPicPr>
          <p:nvPr/>
        </p:nvPicPr>
        <p:blipFill>
          <a:blip r:embed="rId3"/>
          <a:stretch>
            <a:fillRect/>
          </a:stretch>
        </p:blipFill>
        <p:spPr>
          <a:xfrm>
            <a:off x="7977883" y="2023420"/>
            <a:ext cx="3802637" cy="3080136"/>
          </a:xfrm>
          <a:prstGeom prst="rect">
            <a:avLst/>
          </a:prstGeom>
        </p:spPr>
      </p:pic>
      <p:sp>
        <p:nvSpPr>
          <p:cNvPr id="4" name="Slide Number Placeholder 3">
            <a:extLst>
              <a:ext uri="{FF2B5EF4-FFF2-40B4-BE49-F238E27FC236}">
                <a16:creationId xmlns:a16="http://schemas.microsoft.com/office/drawing/2014/main" id="{8CB73663-9F25-FE1A-8F4F-A1969CD8EF54}"/>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19</a:t>
            </a:fld>
            <a:endParaRPr lang="en-US"/>
          </a:p>
        </p:txBody>
      </p:sp>
    </p:spTree>
    <p:extLst>
      <p:ext uri="{BB962C8B-B14F-4D97-AF65-F5344CB8AC3E}">
        <p14:creationId xmlns:p14="http://schemas.microsoft.com/office/powerpoint/2010/main" val="202734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A668-84DD-4C4A-A400-784B0BF1CD5A}"/>
              </a:ext>
            </a:extLst>
          </p:cNvPr>
          <p:cNvSpPr>
            <a:spLocks noGrp="1"/>
          </p:cNvSpPr>
          <p:nvPr>
            <p:ph type="title"/>
          </p:nvPr>
        </p:nvSpPr>
        <p:spPr/>
        <p:txBody>
          <a:bodyPr/>
          <a:lstStyle/>
          <a:p>
            <a:r>
              <a:rPr lang="en-US"/>
              <a:t>Agenda Overview</a:t>
            </a:r>
          </a:p>
        </p:txBody>
      </p:sp>
      <p:sp>
        <p:nvSpPr>
          <p:cNvPr id="3" name="Content Placeholder 2">
            <a:extLst>
              <a:ext uri="{FF2B5EF4-FFF2-40B4-BE49-F238E27FC236}">
                <a16:creationId xmlns:a16="http://schemas.microsoft.com/office/drawing/2014/main" id="{42273D1F-FDCE-834E-A9F1-FE4DFABFF7BE}"/>
              </a:ext>
            </a:extLst>
          </p:cNvPr>
          <p:cNvSpPr>
            <a:spLocks noGrp="1"/>
          </p:cNvSpPr>
          <p:nvPr>
            <p:ph sz="half" idx="1"/>
          </p:nvPr>
        </p:nvSpPr>
        <p:spPr/>
        <p:txBody>
          <a:bodyPr vert="horz" lIns="91440" tIns="45720" rIns="91440" bIns="45720" rtlCol="0" anchor="t">
            <a:normAutofit fontScale="85000" lnSpcReduction="20000"/>
          </a:bodyPr>
          <a:lstStyle/>
          <a:p>
            <a:r>
              <a:rPr lang="en-US">
                <a:latin typeface="Arial"/>
                <a:cs typeface="Arial"/>
              </a:rPr>
              <a:t>NCDPI OSN Updates</a:t>
            </a:r>
          </a:p>
          <a:p>
            <a:pPr lvl="1"/>
            <a:r>
              <a:rPr lang="en-US">
                <a:latin typeface="Arial"/>
                <a:cs typeface="Arial"/>
              </a:rPr>
              <a:t>NCDPI Strategic Plan</a:t>
            </a:r>
          </a:p>
          <a:p>
            <a:pPr lvl="1"/>
            <a:r>
              <a:rPr lang="en-US">
                <a:latin typeface="Arial"/>
                <a:cs typeface="Arial"/>
              </a:rPr>
              <a:t>What we are working on</a:t>
            </a:r>
          </a:p>
          <a:p>
            <a:r>
              <a:rPr lang="en-US"/>
              <a:t>Procurement updates</a:t>
            </a:r>
          </a:p>
          <a:p>
            <a:pPr lvl="1"/>
            <a:r>
              <a:rPr lang="en-US"/>
              <a:t>NCPA</a:t>
            </a:r>
          </a:p>
          <a:p>
            <a:pPr lvl="1"/>
            <a:r>
              <a:rPr lang="en-US"/>
              <a:t>Procurement Plan</a:t>
            </a:r>
          </a:p>
          <a:p>
            <a:r>
              <a:rPr lang="en-US">
                <a:latin typeface="Arial"/>
                <a:cs typeface="Arial"/>
              </a:rPr>
              <a:t>Federal guidance and policy</a:t>
            </a:r>
          </a:p>
          <a:p>
            <a:pPr lvl="1"/>
            <a:r>
              <a:rPr lang="en-US">
                <a:latin typeface="Arial"/>
                <a:cs typeface="Arial"/>
              </a:rPr>
              <a:t>SP 17-2025</a:t>
            </a:r>
          </a:p>
          <a:p>
            <a:pPr lvl="1"/>
            <a:r>
              <a:rPr lang="en-US">
                <a:latin typeface="Arial"/>
                <a:cs typeface="Arial"/>
              </a:rPr>
              <a:t>SP18-2025</a:t>
            </a:r>
          </a:p>
          <a:p>
            <a:pPr lvl="1"/>
            <a:r>
              <a:rPr lang="en-US">
                <a:latin typeface="Arial"/>
                <a:cs typeface="Arial"/>
              </a:rPr>
              <a:t>Meal Pattern Final Rule reminders</a:t>
            </a:r>
          </a:p>
          <a:p>
            <a:pPr lvl="1"/>
            <a:r>
              <a:rPr lang="en-US">
                <a:latin typeface="Arial"/>
                <a:cs typeface="Arial"/>
              </a:rPr>
              <a:t>Buy American reminders</a:t>
            </a:r>
          </a:p>
          <a:p>
            <a:pPr lvl="1"/>
            <a:r>
              <a:rPr lang="en-US">
                <a:latin typeface="Arial"/>
                <a:cs typeface="Arial"/>
              </a:rPr>
              <a:t>Smart Snacks and competitive foods updates</a:t>
            </a:r>
          </a:p>
          <a:p>
            <a:pPr lvl="1"/>
            <a:r>
              <a:rPr lang="en-US">
                <a:latin typeface="Arial"/>
                <a:cs typeface="Arial"/>
              </a:rPr>
              <a:t>Digital accessibility reminders</a:t>
            </a:r>
          </a:p>
        </p:txBody>
      </p:sp>
      <p:sp>
        <p:nvSpPr>
          <p:cNvPr id="4" name="Content Placeholder 3">
            <a:extLst>
              <a:ext uri="{FF2B5EF4-FFF2-40B4-BE49-F238E27FC236}">
                <a16:creationId xmlns:a16="http://schemas.microsoft.com/office/drawing/2014/main" id="{5EBA0687-E714-CD43-99F4-5A0450A074D7}"/>
              </a:ext>
            </a:extLst>
          </p:cNvPr>
          <p:cNvSpPr>
            <a:spLocks noGrp="1"/>
          </p:cNvSpPr>
          <p:nvPr>
            <p:ph sz="half" idx="2"/>
          </p:nvPr>
        </p:nvSpPr>
        <p:spPr>
          <a:xfrm>
            <a:off x="6172200" y="1825625"/>
            <a:ext cx="5181600" cy="4351338"/>
          </a:xfrm>
        </p:spPr>
        <p:txBody>
          <a:bodyPr vert="horz" lIns="91440" tIns="45720" rIns="91440" bIns="45720" rtlCol="0" anchor="t">
            <a:normAutofit fontScale="85000" lnSpcReduction="20000"/>
          </a:bodyPr>
          <a:lstStyle/>
          <a:p>
            <a:r>
              <a:rPr lang="en-US">
                <a:latin typeface="Arial"/>
                <a:cs typeface="Arial"/>
              </a:rPr>
              <a:t>Monitoring and compliance updates</a:t>
            </a:r>
          </a:p>
          <a:p>
            <a:pPr lvl="1"/>
            <a:r>
              <a:rPr lang="en-US">
                <a:latin typeface="Arial"/>
                <a:cs typeface="Arial"/>
              </a:rPr>
              <a:t>Onsite review/Self Assessment updates</a:t>
            </a:r>
          </a:p>
          <a:p>
            <a:r>
              <a:rPr lang="en-US">
                <a:latin typeface="Arial"/>
                <a:cs typeface="Arial"/>
              </a:rPr>
              <a:t>Verification updates</a:t>
            </a:r>
          </a:p>
          <a:p>
            <a:r>
              <a:rPr lang="en-US">
                <a:latin typeface="Arial"/>
                <a:cs typeface="Arial"/>
              </a:rPr>
              <a:t>Outreach and promotion updates</a:t>
            </a:r>
          </a:p>
          <a:p>
            <a:r>
              <a:rPr lang="en-US">
                <a:latin typeface="Arial"/>
                <a:cs typeface="Arial"/>
              </a:rPr>
              <a:t>Professional development updates</a:t>
            </a:r>
          </a:p>
          <a:p>
            <a:endParaRPr lang="en-US"/>
          </a:p>
        </p:txBody>
      </p:sp>
      <p:sp>
        <p:nvSpPr>
          <p:cNvPr id="5" name="Slide Number Placeholder 4">
            <a:extLst>
              <a:ext uri="{FF2B5EF4-FFF2-40B4-BE49-F238E27FC236}">
                <a16:creationId xmlns:a16="http://schemas.microsoft.com/office/drawing/2014/main" id="{5C2742F0-AE0D-6149-AFB7-53C323E89767}"/>
              </a:ext>
              <a:ext uri="{C183D7F6-B498-43B3-948B-1728B52AA6E4}">
                <adec:decorative xmlns:adec="http://schemas.microsoft.com/office/drawing/2017/decorative" val="1"/>
              </a:ext>
            </a:extLst>
          </p:cNvPr>
          <p:cNvSpPr>
            <a:spLocks noGrp="1"/>
          </p:cNvSpPr>
          <p:nvPr>
            <p:ph type="sldNum" sz="quarter" idx="4294967295"/>
          </p:nvPr>
        </p:nvSpPr>
        <p:spPr>
          <a:xfrm>
            <a:off x="7323847" y="6410960"/>
            <a:ext cx="1727697" cy="284480"/>
          </a:xfrm>
          <a:prstGeom prst="rect">
            <a:avLst/>
          </a:prstGeom>
        </p:spPr>
        <p:txBody>
          <a:bodyPr/>
          <a:lstStyle>
            <a:defPPr>
              <a:defRPr lang="en-US"/>
            </a:defPPr>
            <a:lvl1pPr marL="0" algn="r" defTabSz="457200" rtl="0" eaLnBrk="1" latinLnBrk="0" hangingPunct="1">
              <a:defRPr sz="1000" kern="1200" baseline="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44B7B2-FFA2-5148-A472-BF046BD89520}" type="slidenum">
              <a:rPr lang="en-US" smtClean="0"/>
              <a:pPr/>
              <a:t>2</a:t>
            </a:fld>
            <a:endParaRPr lang="en-US"/>
          </a:p>
        </p:txBody>
      </p:sp>
    </p:spTree>
    <p:extLst>
      <p:ext uri="{BB962C8B-B14F-4D97-AF65-F5344CB8AC3E}">
        <p14:creationId xmlns:p14="http://schemas.microsoft.com/office/powerpoint/2010/main" val="3725269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52B8D-FA80-5B9A-4456-AD835D457A13}"/>
              </a:ext>
            </a:extLst>
          </p:cNvPr>
          <p:cNvSpPr>
            <a:spLocks noGrp="1"/>
          </p:cNvSpPr>
          <p:nvPr>
            <p:ph type="title"/>
          </p:nvPr>
        </p:nvSpPr>
        <p:spPr/>
        <p:txBody>
          <a:bodyPr/>
          <a:lstStyle/>
          <a:p>
            <a:r>
              <a:rPr lang="en-US">
                <a:latin typeface="Arial"/>
                <a:cs typeface="Arial"/>
              </a:rPr>
              <a:t>4 Key Principles of Procurement</a:t>
            </a:r>
            <a:endParaRPr lang="en-US"/>
          </a:p>
        </p:txBody>
      </p:sp>
      <p:graphicFrame>
        <p:nvGraphicFramePr>
          <p:cNvPr id="4" name="Content Placeholder 3" descr="A Smart Art list of the 4 key principles of procurement: Buy American provision represented with a flag icon, regulations represented with a building icon, full and open competition represented with an organizational tier icon, and responsive and responsible vendors represented with a speech bubble icon">
            <a:extLst>
              <a:ext uri="{FF2B5EF4-FFF2-40B4-BE49-F238E27FC236}">
                <a16:creationId xmlns:a16="http://schemas.microsoft.com/office/drawing/2014/main" id="{B05D1033-E496-FC99-DD1B-71AE66412A02}"/>
              </a:ext>
            </a:extLst>
          </p:cNvPr>
          <p:cNvGraphicFramePr>
            <a:graphicFrameLocks noGrp="1"/>
          </p:cNvGraphicFramePr>
          <p:nvPr>
            <p:ph idx="1"/>
            <p:extLst>
              <p:ext uri="{D42A27DB-BD31-4B8C-83A1-F6EECF244321}">
                <p14:modId xmlns:p14="http://schemas.microsoft.com/office/powerpoint/2010/main" val="1923217732"/>
              </p:ext>
            </p:extLst>
          </p:nvPr>
        </p:nvGraphicFramePr>
        <p:xfrm>
          <a:off x="-222570" y="2050266"/>
          <a:ext cx="12415887" cy="3924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872C80B9-05FC-ACA3-53C4-FB165A710402}"/>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20</a:t>
            </a:fld>
            <a:endParaRPr lang="en-US"/>
          </a:p>
        </p:txBody>
      </p:sp>
    </p:spTree>
    <p:extLst>
      <p:ext uri="{BB962C8B-B14F-4D97-AF65-F5344CB8AC3E}">
        <p14:creationId xmlns:p14="http://schemas.microsoft.com/office/powerpoint/2010/main" val="3962515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2A81-E07E-A203-6848-F72A31EA1258}"/>
              </a:ext>
            </a:extLst>
          </p:cNvPr>
          <p:cNvSpPr>
            <a:spLocks noGrp="1"/>
          </p:cNvSpPr>
          <p:nvPr>
            <p:ph type="title"/>
          </p:nvPr>
        </p:nvSpPr>
        <p:spPr/>
        <p:txBody>
          <a:bodyPr/>
          <a:lstStyle/>
          <a:p>
            <a:r>
              <a:rPr lang="en-US">
                <a:latin typeface="Arial"/>
                <a:cs typeface="Arial"/>
              </a:rPr>
              <a:t>Buy American Provision</a:t>
            </a:r>
            <a:endParaRPr lang="en-US"/>
          </a:p>
        </p:txBody>
      </p:sp>
      <p:sp>
        <p:nvSpPr>
          <p:cNvPr id="3" name="Content Placeholder 2">
            <a:extLst>
              <a:ext uri="{FF2B5EF4-FFF2-40B4-BE49-F238E27FC236}">
                <a16:creationId xmlns:a16="http://schemas.microsoft.com/office/drawing/2014/main" id="{206FA267-2B44-7B96-E59E-F3B5224B71F6}"/>
              </a:ext>
            </a:extLst>
          </p:cNvPr>
          <p:cNvSpPr>
            <a:spLocks noGrp="1"/>
          </p:cNvSpPr>
          <p:nvPr>
            <p:ph idx="1"/>
          </p:nvPr>
        </p:nvSpPr>
        <p:spPr>
          <a:xfrm>
            <a:off x="838200" y="1942056"/>
            <a:ext cx="7201253" cy="4351338"/>
          </a:xfrm>
        </p:spPr>
        <p:txBody>
          <a:bodyPr vert="horz" lIns="91440" tIns="45720" rIns="91440" bIns="45720" rtlCol="0" anchor="t">
            <a:normAutofit/>
          </a:bodyPr>
          <a:lstStyle/>
          <a:p>
            <a:r>
              <a:rPr lang="en-US" sz="3200" dirty="0">
                <a:latin typeface="Arial"/>
                <a:cs typeface="Arial"/>
              </a:rPr>
              <a:t>Required for all procurement solicitations for food</a:t>
            </a:r>
          </a:p>
          <a:p>
            <a:r>
              <a:rPr lang="en-US" sz="3200" dirty="0">
                <a:latin typeface="Arial"/>
                <a:cs typeface="Arial"/>
              </a:rPr>
              <a:t>Purchase, to the maximum extent possible:</a:t>
            </a:r>
          </a:p>
        </p:txBody>
      </p:sp>
      <p:sp>
        <p:nvSpPr>
          <p:cNvPr id="5" name="Content Placeholder 2">
            <a:extLst>
              <a:ext uri="{FF2B5EF4-FFF2-40B4-BE49-F238E27FC236}">
                <a16:creationId xmlns:a16="http://schemas.microsoft.com/office/drawing/2014/main" id="{06409895-C931-B7F5-FF6D-80708817A0A6}"/>
              </a:ext>
            </a:extLst>
          </p:cNvPr>
          <p:cNvSpPr txBox="1">
            <a:spLocks/>
          </p:cNvSpPr>
          <p:nvPr/>
        </p:nvSpPr>
        <p:spPr>
          <a:xfrm>
            <a:off x="746759" y="3991134"/>
            <a:ext cx="10828403" cy="19434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7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7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7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Courier New" panose="020B0604020202020204" pitchFamily="34" charset="0"/>
              <a:buChar char="o"/>
            </a:pPr>
            <a:r>
              <a:rPr lang="en-US" sz="2800" dirty="0">
                <a:latin typeface="Arial"/>
                <a:cs typeface="Arial"/>
              </a:rPr>
              <a:t>Unprocessed agricultural commodities (food) grown in the US</a:t>
            </a:r>
          </a:p>
          <a:p>
            <a:pPr lvl="1">
              <a:buFont typeface="Courier New" panose="020B0604020202020204" pitchFamily="34" charset="0"/>
              <a:buChar char="o"/>
            </a:pPr>
            <a:r>
              <a:rPr lang="en-US" sz="2800" dirty="0">
                <a:latin typeface="Arial"/>
                <a:cs typeface="Arial"/>
              </a:rPr>
              <a:t>Processed food products that contain over 51% agricultural commodities grown in the US </a:t>
            </a:r>
            <a:r>
              <a:rPr lang="en-US" sz="2800" u="sng" dirty="0">
                <a:latin typeface="Arial"/>
                <a:cs typeface="Arial"/>
              </a:rPr>
              <a:t>and</a:t>
            </a:r>
            <a:r>
              <a:rPr lang="en-US" sz="2800" dirty="0">
                <a:latin typeface="Arial"/>
                <a:cs typeface="Arial"/>
              </a:rPr>
              <a:t> processed in the US</a:t>
            </a:r>
          </a:p>
          <a:p>
            <a:pPr lvl="1">
              <a:buFont typeface="Courier New" panose="020B0604020202020204" pitchFamily="34" charset="0"/>
              <a:buChar char="o"/>
            </a:pPr>
            <a:endParaRPr lang="en-US" dirty="0"/>
          </a:p>
        </p:txBody>
      </p:sp>
      <p:pic>
        <p:nvPicPr>
          <p:cNvPr id="1028" name="Picture 4" descr="Photo of a backlit American Flag">
            <a:extLst>
              <a:ext uri="{FF2B5EF4-FFF2-40B4-BE49-F238E27FC236}">
                <a16:creationId xmlns:a16="http://schemas.microsoft.com/office/drawing/2014/main" id="{E80EDBA9-E8FF-A89A-26A9-21DC7655C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2792" y="824658"/>
            <a:ext cx="3881149" cy="290277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4028F3E-5F69-06E1-CBE4-CFA34A738C92}"/>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21</a:t>
            </a:fld>
            <a:endParaRPr lang="en-US"/>
          </a:p>
        </p:txBody>
      </p:sp>
    </p:spTree>
    <p:extLst>
      <p:ext uri="{BB962C8B-B14F-4D97-AF65-F5344CB8AC3E}">
        <p14:creationId xmlns:p14="http://schemas.microsoft.com/office/powerpoint/2010/main" val="3104201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C013-B45B-C69C-C630-1DAA0100BADB}"/>
              </a:ext>
            </a:extLst>
          </p:cNvPr>
          <p:cNvSpPr>
            <a:spLocks noGrp="1"/>
          </p:cNvSpPr>
          <p:nvPr>
            <p:ph type="title"/>
          </p:nvPr>
        </p:nvSpPr>
        <p:spPr>
          <a:xfrm>
            <a:off x="838200" y="365126"/>
            <a:ext cx="10515600" cy="868652"/>
          </a:xfrm>
        </p:spPr>
        <p:txBody>
          <a:bodyPr/>
          <a:lstStyle/>
          <a:p>
            <a:r>
              <a:rPr lang="en-US" dirty="0">
                <a:latin typeface="Arial"/>
                <a:cs typeface="Arial"/>
              </a:rPr>
              <a:t>Micro-Purchasing Process</a:t>
            </a:r>
            <a:endParaRPr lang="en-US" dirty="0"/>
          </a:p>
        </p:txBody>
      </p:sp>
      <p:graphicFrame>
        <p:nvGraphicFramePr>
          <p:cNvPr id="4" name="Content Placeholder 3" descr="Flow chart representation of content">
            <a:extLst>
              <a:ext uri="{FF2B5EF4-FFF2-40B4-BE49-F238E27FC236}">
                <a16:creationId xmlns:a16="http://schemas.microsoft.com/office/drawing/2014/main" id="{831A6518-97F9-22EC-91DC-1D12AAA44ABE}"/>
              </a:ext>
            </a:extLst>
          </p:cNvPr>
          <p:cNvGraphicFramePr>
            <a:graphicFrameLocks noGrp="1"/>
          </p:cNvGraphicFramePr>
          <p:nvPr>
            <p:ph idx="1"/>
            <p:extLst>
              <p:ext uri="{D42A27DB-BD31-4B8C-83A1-F6EECF244321}">
                <p14:modId xmlns:p14="http://schemas.microsoft.com/office/powerpoint/2010/main" val="2621229024"/>
              </p:ext>
            </p:extLst>
          </p:nvPr>
        </p:nvGraphicFramePr>
        <p:xfrm>
          <a:off x="838200" y="1413164"/>
          <a:ext cx="10515600" cy="4763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46286B1-6824-8E2A-23CF-24508DA706B9}"/>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22</a:t>
            </a:fld>
            <a:endParaRPr lang="en-US"/>
          </a:p>
        </p:txBody>
      </p:sp>
      <p:sp>
        <p:nvSpPr>
          <p:cNvPr id="6" name="TextBox 5">
            <a:extLst>
              <a:ext uri="{FF2B5EF4-FFF2-40B4-BE49-F238E27FC236}">
                <a16:creationId xmlns:a16="http://schemas.microsoft.com/office/drawing/2014/main" id="{5605819D-F945-9528-C05B-C6DC9FADCC6C}"/>
              </a:ext>
              <a:ext uri="{C183D7F6-B498-43B3-948B-1728B52AA6E4}">
                <adec:decorative xmlns:adec="http://schemas.microsoft.com/office/drawing/2017/decorative" val="1"/>
              </a:ext>
            </a:extLst>
          </p:cNvPr>
          <p:cNvSpPr txBox="1"/>
          <p:nvPr/>
        </p:nvSpPr>
        <p:spPr>
          <a:xfrm>
            <a:off x="12452466" y="2527070"/>
            <a:ext cx="5918661" cy="2862322"/>
          </a:xfrm>
          <a:prstGeom prst="rect">
            <a:avLst/>
          </a:prstGeom>
          <a:noFill/>
        </p:spPr>
        <p:txBody>
          <a:bodyPr wrap="square" lIns="91440" tIns="45720" rIns="91440" bIns="45720" rtlCol="0" anchor="t">
            <a:spAutoFit/>
          </a:bodyPr>
          <a:lstStyle/>
          <a:p>
            <a:pPr marL="285750" lvl="0" indent="-285750">
              <a:buFont typeface="Arial" panose="020B0604020202020204" pitchFamily="34" charset="0"/>
              <a:buChar char="•"/>
            </a:pPr>
            <a:r>
              <a:rPr lang="en-US">
                <a:latin typeface="Arial"/>
                <a:cs typeface="Arial"/>
              </a:rPr>
              <a:t>Determine micro-purchase threshold via board policy for your SFA or use Federal threshold of $15,000 if no board policy</a:t>
            </a:r>
          </a:p>
          <a:p>
            <a:pPr marL="285750" lvl="0" indent="-285750">
              <a:buFont typeface="Arial" panose="020B0604020202020204" pitchFamily="34" charset="0"/>
              <a:buChar char="•"/>
            </a:pPr>
            <a:r>
              <a:rPr lang="en-US">
                <a:latin typeface="Arial"/>
                <a:cs typeface="Arial"/>
              </a:rPr>
              <a:t>Determine if the </a:t>
            </a:r>
            <a:r>
              <a:rPr lang="en-US" b="1">
                <a:latin typeface="Arial"/>
                <a:cs typeface="Arial"/>
              </a:rPr>
              <a:t>total</a:t>
            </a:r>
            <a:r>
              <a:rPr lang="en-US">
                <a:latin typeface="Arial"/>
                <a:cs typeface="Arial"/>
              </a:rPr>
              <a:t> amount of the purchases of goods/services does not exceed the micro-purchasing threshold</a:t>
            </a:r>
          </a:p>
          <a:p>
            <a:pPr marL="285750" lvl="0" indent="-285750">
              <a:buFont typeface="Arial" panose="020B0604020202020204" pitchFamily="34" charset="0"/>
              <a:buChar char="•"/>
            </a:pPr>
            <a:r>
              <a:rPr lang="en-US">
                <a:latin typeface="Arial"/>
                <a:cs typeface="Arial"/>
              </a:rPr>
              <a:t>Ensure competition by distributing purchase transactions equitably among qualified sources where the price is reasonable </a:t>
            </a:r>
            <a:r>
              <a:rPr lang="en-US">
                <a:latin typeface="Arial"/>
                <a:cs typeface="Arial"/>
                <a:hlinkClick r:id="rId8"/>
              </a:rPr>
              <a:t>2 CFR 200.320(a)(1)(ii)</a:t>
            </a:r>
            <a:endParaRPr lang="en-US">
              <a:latin typeface="Arial"/>
              <a:cs typeface="Arial"/>
            </a:endParaRPr>
          </a:p>
          <a:p>
            <a:endParaRPr lang="en-US" b="1" dirty="0"/>
          </a:p>
        </p:txBody>
      </p:sp>
    </p:spTree>
    <p:extLst>
      <p:ext uri="{BB962C8B-B14F-4D97-AF65-F5344CB8AC3E}">
        <p14:creationId xmlns:p14="http://schemas.microsoft.com/office/powerpoint/2010/main" val="2528573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FF790-1811-28F4-95B2-21FC6C490A72}"/>
              </a:ext>
            </a:extLst>
          </p:cNvPr>
          <p:cNvSpPr>
            <a:spLocks noGrp="1"/>
          </p:cNvSpPr>
          <p:nvPr>
            <p:ph type="title"/>
          </p:nvPr>
        </p:nvSpPr>
        <p:spPr/>
        <p:txBody>
          <a:bodyPr/>
          <a:lstStyle/>
          <a:p>
            <a:r>
              <a:rPr lang="en-US" dirty="0">
                <a:latin typeface="Arial"/>
                <a:cs typeface="Arial"/>
              </a:rPr>
              <a:t>Micro-Purchasing Process - Rules</a:t>
            </a:r>
            <a:endParaRPr lang="en-US" dirty="0"/>
          </a:p>
        </p:txBody>
      </p:sp>
      <p:sp>
        <p:nvSpPr>
          <p:cNvPr id="3" name="Content Placeholder 2">
            <a:extLst>
              <a:ext uri="{FF2B5EF4-FFF2-40B4-BE49-F238E27FC236}">
                <a16:creationId xmlns:a16="http://schemas.microsoft.com/office/drawing/2014/main" id="{34BB095B-1F25-5AC3-6640-BB29903576ED}"/>
              </a:ext>
            </a:extLst>
          </p:cNvPr>
          <p:cNvSpPr>
            <a:spLocks noGrp="1"/>
          </p:cNvSpPr>
          <p:nvPr>
            <p:ph idx="1"/>
          </p:nvPr>
        </p:nvSpPr>
        <p:spPr/>
        <p:txBody>
          <a:bodyPr vert="horz" lIns="91440" tIns="45720" rIns="91440" bIns="45720" rtlCol="0" anchor="t">
            <a:normAutofit/>
          </a:bodyPr>
          <a:lstStyle/>
          <a:p>
            <a:r>
              <a:rPr lang="en-US" dirty="0">
                <a:latin typeface="Arial"/>
                <a:cs typeface="Arial"/>
              </a:rPr>
              <a:t>Rules to follow:</a:t>
            </a:r>
            <a:endParaRPr lang="en-US" dirty="0"/>
          </a:p>
          <a:p>
            <a:pPr lvl="1">
              <a:buFont typeface="Courier New" panose="020B0604020202020204" pitchFamily="34" charset="0"/>
              <a:buChar char="o"/>
            </a:pPr>
            <a:r>
              <a:rPr lang="en-US" dirty="0">
                <a:latin typeface="Arial"/>
                <a:cs typeface="Arial"/>
              </a:rPr>
              <a:t>Aggregate (total) dollar amount of the purchase may not exceed threshold set by local board of education or federal threshold</a:t>
            </a:r>
            <a:r>
              <a:rPr lang="en-US">
                <a:latin typeface="Arial"/>
                <a:cs typeface="Arial"/>
              </a:rPr>
              <a:t> by transaction</a:t>
            </a:r>
            <a:endParaRPr lang="en-US" dirty="0">
              <a:latin typeface="Arial"/>
              <a:cs typeface="Arial"/>
            </a:endParaRPr>
          </a:p>
          <a:p>
            <a:pPr lvl="1">
              <a:buFont typeface="Courier New" panose="020B0604020202020204" pitchFamily="34" charset="0"/>
              <a:buChar char="o"/>
            </a:pPr>
            <a:r>
              <a:rPr lang="en-US" dirty="0">
                <a:latin typeface="Arial"/>
                <a:cs typeface="Arial"/>
              </a:rPr>
              <a:t>Should distribute equally among qualified vendors/suppliers</a:t>
            </a:r>
          </a:p>
          <a:p>
            <a:pPr lvl="1">
              <a:buFont typeface="Courier New" panose="020B0604020202020204" pitchFamily="34" charset="0"/>
              <a:buChar char="o"/>
            </a:pPr>
            <a:r>
              <a:rPr lang="en-US" dirty="0">
                <a:latin typeface="Arial"/>
                <a:cs typeface="Arial"/>
                <a:hlinkClick r:id="rId3"/>
              </a:rPr>
              <a:t>2 CFR 200.320(a)(1)(ii)</a:t>
            </a:r>
            <a:r>
              <a:rPr lang="en-US" dirty="0">
                <a:latin typeface="Arial"/>
                <a:cs typeface="Arial"/>
              </a:rPr>
              <a:t>: Price comparisons </a:t>
            </a:r>
            <a:r>
              <a:rPr lang="en-US" b="1" i="1" dirty="0">
                <a:latin typeface="Arial"/>
                <a:cs typeface="Arial"/>
              </a:rPr>
              <a:t>may not</a:t>
            </a:r>
            <a:r>
              <a:rPr lang="en-US" dirty="0">
                <a:latin typeface="Arial"/>
                <a:cs typeface="Arial"/>
              </a:rPr>
              <a:t> be needed if the program operator "considers the price to be reasonable based on research, experience, purchase history or other information and maintains documents to support its conclusion"</a:t>
            </a:r>
          </a:p>
          <a:p>
            <a:pPr lvl="1">
              <a:buFont typeface="Courier New" panose="020B0604020202020204" pitchFamily="34" charset="0"/>
              <a:buChar char="o"/>
            </a:pPr>
            <a:r>
              <a:rPr lang="en-US" b="1" dirty="0">
                <a:latin typeface="Arial"/>
                <a:cs typeface="Arial"/>
              </a:rPr>
              <a:t>Invoices/receipts of the micro-purchase must be maintained and filed with the micro-purchase log as documentation of the purchase</a:t>
            </a:r>
          </a:p>
        </p:txBody>
      </p:sp>
      <p:sp>
        <p:nvSpPr>
          <p:cNvPr id="4" name="Slide Number Placeholder 3">
            <a:extLst>
              <a:ext uri="{FF2B5EF4-FFF2-40B4-BE49-F238E27FC236}">
                <a16:creationId xmlns:a16="http://schemas.microsoft.com/office/drawing/2014/main" id="{ED8780BB-1008-3105-0773-50C9F62AC388}"/>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23</a:t>
            </a:fld>
            <a:endParaRPr lang="en-US"/>
          </a:p>
        </p:txBody>
      </p:sp>
    </p:spTree>
    <p:extLst>
      <p:ext uri="{BB962C8B-B14F-4D97-AF65-F5344CB8AC3E}">
        <p14:creationId xmlns:p14="http://schemas.microsoft.com/office/powerpoint/2010/main" val="54887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A60D9-8C21-B538-4C14-D68276941AC1}"/>
              </a:ext>
            </a:extLst>
          </p:cNvPr>
          <p:cNvSpPr>
            <a:spLocks noGrp="1"/>
          </p:cNvSpPr>
          <p:nvPr>
            <p:ph type="title"/>
          </p:nvPr>
        </p:nvSpPr>
        <p:spPr/>
        <p:txBody>
          <a:bodyPr/>
          <a:lstStyle/>
          <a:p>
            <a:pPr algn="ctr"/>
            <a:r>
              <a:rPr lang="en-US">
                <a:latin typeface="Arial"/>
                <a:cs typeface="Arial"/>
              </a:rPr>
              <a:t>Small Purchase Process Steps</a:t>
            </a:r>
            <a:endParaRPr lang="en-US"/>
          </a:p>
        </p:txBody>
      </p:sp>
      <p:graphicFrame>
        <p:nvGraphicFramePr>
          <p:cNvPr id="8" name="Content Placeholder 5" descr="Smart Art step by step graphic of content">
            <a:extLst>
              <a:ext uri="{FF2B5EF4-FFF2-40B4-BE49-F238E27FC236}">
                <a16:creationId xmlns:a16="http://schemas.microsoft.com/office/drawing/2014/main" id="{F957EDEE-4746-E8D0-D396-94A1B889F6D8}"/>
              </a:ext>
            </a:extLst>
          </p:cNvPr>
          <p:cNvGraphicFramePr>
            <a:graphicFrameLocks noGrp="1"/>
          </p:cNvGraphicFramePr>
          <p:nvPr>
            <p:ph idx="4294967295"/>
            <p:extLst>
              <p:ext uri="{D42A27DB-BD31-4B8C-83A1-F6EECF244321}">
                <p14:modId xmlns:p14="http://schemas.microsoft.com/office/powerpoint/2010/main" val="216039027"/>
              </p:ext>
            </p:extLst>
          </p:nvPr>
        </p:nvGraphicFramePr>
        <p:xfrm>
          <a:off x="255587" y="254524"/>
          <a:ext cx="11680825" cy="6714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7743D212-16A8-9D7A-572D-C5B0D30EC111}"/>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24</a:t>
            </a:fld>
            <a:endParaRPr lang="en-US"/>
          </a:p>
        </p:txBody>
      </p:sp>
    </p:spTree>
    <p:extLst>
      <p:ext uri="{BB962C8B-B14F-4D97-AF65-F5344CB8AC3E}">
        <p14:creationId xmlns:p14="http://schemas.microsoft.com/office/powerpoint/2010/main" val="4178562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6FF9F-5266-66EE-9B99-21BFBB18EE7C}"/>
              </a:ext>
            </a:extLst>
          </p:cNvPr>
          <p:cNvSpPr>
            <a:spLocks noGrp="1"/>
          </p:cNvSpPr>
          <p:nvPr>
            <p:ph type="title"/>
          </p:nvPr>
        </p:nvSpPr>
        <p:spPr>
          <a:xfrm>
            <a:off x="447040" y="368616"/>
            <a:ext cx="11272520" cy="1325563"/>
          </a:xfrm>
        </p:spPr>
        <p:txBody>
          <a:bodyPr>
            <a:normAutofit/>
          </a:bodyPr>
          <a:lstStyle/>
          <a:p>
            <a:r>
              <a:rPr lang="en-US" dirty="0">
                <a:latin typeface="Arial"/>
                <a:cs typeface="Arial"/>
              </a:rPr>
              <a:t>Step 1: Draft Solicitation – Specifications for Food</a:t>
            </a:r>
          </a:p>
        </p:txBody>
      </p:sp>
      <p:sp>
        <p:nvSpPr>
          <p:cNvPr id="3" name="Content Placeholder 2">
            <a:extLst>
              <a:ext uri="{FF2B5EF4-FFF2-40B4-BE49-F238E27FC236}">
                <a16:creationId xmlns:a16="http://schemas.microsoft.com/office/drawing/2014/main" id="{7E4D27F6-25CC-A5E6-ADAE-5D55F19252B1}"/>
              </a:ext>
            </a:extLst>
          </p:cNvPr>
          <p:cNvSpPr>
            <a:spLocks noGrp="1"/>
          </p:cNvSpPr>
          <p:nvPr>
            <p:ph idx="1"/>
          </p:nvPr>
        </p:nvSpPr>
        <p:spPr>
          <a:xfrm>
            <a:off x="838200" y="1984885"/>
            <a:ext cx="10748057" cy="4019549"/>
          </a:xfrm>
        </p:spPr>
        <p:txBody>
          <a:bodyPr vert="horz" lIns="91440" tIns="45720" rIns="91440" bIns="45720" rtlCol="0" anchor="t">
            <a:normAutofit/>
          </a:bodyPr>
          <a:lstStyle/>
          <a:p>
            <a:r>
              <a:rPr lang="en-US" dirty="0">
                <a:latin typeface="Arial"/>
                <a:cs typeface="Arial"/>
              </a:rPr>
              <a:t>Written specifications </a:t>
            </a:r>
            <a:r>
              <a:rPr lang="en-US">
                <a:latin typeface="Arial"/>
                <a:cs typeface="Arial"/>
              </a:rPr>
              <a:t>describe</a:t>
            </a:r>
            <a:r>
              <a:rPr lang="en-US" dirty="0">
                <a:latin typeface="Arial"/>
                <a:cs typeface="Arial"/>
              </a:rPr>
              <a:t> what you need</a:t>
            </a:r>
            <a:endParaRPr lang="en-US" dirty="0"/>
          </a:p>
          <a:p>
            <a:r>
              <a:rPr lang="en-US" sz="2600" dirty="0">
                <a:latin typeface="Arial"/>
                <a:cs typeface="Arial"/>
              </a:rPr>
              <a:t>How to write a specification using the following information if procuring </a:t>
            </a:r>
            <a:r>
              <a:rPr lang="en-US" sz="2600" b="1" dirty="0">
                <a:latin typeface="Arial"/>
                <a:cs typeface="Arial"/>
              </a:rPr>
              <a:t>food</a:t>
            </a:r>
            <a:r>
              <a:rPr lang="en-US" sz="2600" dirty="0">
                <a:latin typeface="Arial"/>
                <a:cs typeface="Arial"/>
              </a:rPr>
              <a:t>:</a:t>
            </a:r>
          </a:p>
          <a:p>
            <a:pPr lvl="1">
              <a:buFont typeface="Courier New,monospace" panose="020B0604020202020204" pitchFamily="34" charset="0"/>
              <a:buChar char="o"/>
            </a:pPr>
            <a:r>
              <a:rPr lang="en-US" dirty="0">
                <a:latin typeface="Arial"/>
                <a:cs typeface="Arial"/>
              </a:rPr>
              <a:t>Name of the product</a:t>
            </a:r>
          </a:p>
          <a:p>
            <a:pPr lvl="1">
              <a:buFont typeface="Courier New,monospace" panose="020B0604020202020204" pitchFamily="34" charset="0"/>
              <a:buChar char="o"/>
            </a:pPr>
            <a:r>
              <a:rPr lang="en-US" dirty="0">
                <a:latin typeface="Arial"/>
                <a:cs typeface="Arial"/>
              </a:rPr>
              <a:t>Description of the product</a:t>
            </a:r>
          </a:p>
          <a:p>
            <a:pPr lvl="1">
              <a:buFont typeface="Courier New,monospace" panose="020B0604020202020204" pitchFamily="34" charset="0"/>
              <a:buChar char="o"/>
            </a:pPr>
            <a:r>
              <a:rPr lang="en-US" dirty="0">
                <a:latin typeface="Arial"/>
                <a:cs typeface="Arial"/>
              </a:rPr>
              <a:t>Case Pack and Weight</a:t>
            </a:r>
          </a:p>
          <a:p>
            <a:pPr lvl="1">
              <a:buFont typeface="Courier New,monospace" panose="020B0604020202020204" pitchFamily="34" charset="0"/>
              <a:buChar char="o"/>
            </a:pPr>
            <a:r>
              <a:rPr lang="en-US" dirty="0">
                <a:latin typeface="Arial"/>
                <a:cs typeface="Arial"/>
              </a:rPr>
              <a:t>Main Ingredient(s)</a:t>
            </a:r>
          </a:p>
          <a:p>
            <a:pPr lvl="1">
              <a:buFont typeface="Courier New,monospace" panose="020B0604020202020204" pitchFamily="34" charset="0"/>
              <a:buChar char="o"/>
            </a:pPr>
            <a:r>
              <a:rPr lang="en-US" dirty="0">
                <a:latin typeface="Arial"/>
                <a:cs typeface="Arial"/>
              </a:rPr>
              <a:t>Minimum &amp; maximum size and pieces (if applicable)</a:t>
            </a:r>
          </a:p>
          <a:p>
            <a:pPr marL="457200" lvl="1" indent="0">
              <a:buNone/>
            </a:pPr>
            <a:endParaRPr lang="en-US" sz="2200" dirty="0"/>
          </a:p>
        </p:txBody>
      </p:sp>
      <p:sp>
        <p:nvSpPr>
          <p:cNvPr id="4" name="Slide Number Placeholder 3">
            <a:extLst>
              <a:ext uri="{FF2B5EF4-FFF2-40B4-BE49-F238E27FC236}">
                <a16:creationId xmlns:a16="http://schemas.microsoft.com/office/drawing/2014/main" id="{2822A2A0-6BAE-4EC6-2B31-27C7EE5656EF}"/>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25</a:t>
            </a:fld>
            <a:endParaRPr lang="en-US"/>
          </a:p>
        </p:txBody>
      </p:sp>
    </p:spTree>
    <p:extLst>
      <p:ext uri="{BB962C8B-B14F-4D97-AF65-F5344CB8AC3E}">
        <p14:creationId xmlns:p14="http://schemas.microsoft.com/office/powerpoint/2010/main" val="3140880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207BA-00A4-CD1E-F567-386366DF4C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DE088A-2ADC-6E21-92F2-F62F166BE3C4}"/>
              </a:ext>
            </a:extLst>
          </p:cNvPr>
          <p:cNvSpPr>
            <a:spLocks noGrp="1"/>
          </p:cNvSpPr>
          <p:nvPr>
            <p:ph type="title"/>
          </p:nvPr>
        </p:nvSpPr>
        <p:spPr/>
        <p:txBody>
          <a:bodyPr>
            <a:normAutofit/>
          </a:bodyPr>
          <a:lstStyle/>
          <a:p>
            <a:r>
              <a:rPr lang="en-US" dirty="0">
                <a:latin typeface="Arial"/>
                <a:cs typeface="Arial"/>
              </a:rPr>
              <a:t>Step 1: Draft Solicitation – Food (continued)</a:t>
            </a:r>
          </a:p>
        </p:txBody>
      </p:sp>
      <p:sp>
        <p:nvSpPr>
          <p:cNvPr id="3" name="Content Placeholder 2">
            <a:extLst>
              <a:ext uri="{FF2B5EF4-FFF2-40B4-BE49-F238E27FC236}">
                <a16:creationId xmlns:a16="http://schemas.microsoft.com/office/drawing/2014/main" id="{B4387528-ACB6-4340-2BAF-020B0C3EF0F8}"/>
              </a:ext>
            </a:extLst>
          </p:cNvPr>
          <p:cNvSpPr>
            <a:spLocks noGrp="1"/>
          </p:cNvSpPr>
          <p:nvPr>
            <p:ph idx="1"/>
          </p:nvPr>
        </p:nvSpPr>
        <p:spPr/>
        <p:txBody>
          <a:bodyPr vert="horz" lIns="91440" tIns="45720" rIns="91440" bIns="45720" rtlCol="0" anchor="t">
            <a:normAutofit/>
          </a:bodyPr>
          <a:lstStyle/>
          <a:p>
            <a:r>
              <a:rPr lang="en-US" sz="2600">
                <a:latin typeface="Arial"/>
                <a:cs typeface="Arial"/>
              </a:rPr>
              <a:t>Write a specification using the following information if procuring </a:t>
            </a:r>
            <a:r>
              <a:rPr lang="en-US" sz="2600" b="1">
                <a:latin typeface="Arial"/>
                <a:cs typeface="Arial"/>
              </a:rPr>
              <a:t>food</a:t>
            </a:r>
            <a:r>
              <a:rPr lang="en-US" sz="2600">
                <a:latin typeface="Arial"/>
                <a:cs typeface="Arial"/>
              </a:rPr>
              <a:t>:</a:t>
            </a:r>
            <a:endParaRPr lang="en-US" sz="2600">
              <a:solidFill>
                <a:srgbClr val="000000"/>
              </a:solidFill>
              <a:latin typeface="Arial"/>
              <a:cs typeface="Arial"/>
            </a:endParaRPr>
          </a:p>
          <a:p>
            <a:pPr lvl="1">
              <a:buFont typeface="Courier New" panose="020B0604020202020204" pitchFamily="34" charset="0"/>
              <a:buChar char="o"/>
            </a:pPr>
            <a:r>
              <a:rPr lang="en-US">
                <a:latin typeface="Arial"/>
                <a:cs typeface="Arial"/>
              </a:rPr>
              <a:t>Unit (each, case, </a:t>
            </a:r>
            <a:r>
              <a:rPr lang="en-US" err="1">
                <a:latin typeface="Arial"/>
                <a:cs typeface="Arial"/>
              </a:rPr>
              <a:t>etc</a:t>
            </a:r>
            <a:r>
              <a:rPr lang="en-US">
                <a:latin typeface="Arial"/>
                <a:cs typeface="Arial"/>
              </a:rPr>
              <a:t>)</a:t>
            </a:r>
          </a:p>
          <a:p>
            <a:pPr lvl="1">
              <a:buFont typeface="Courier New" panose="020B0604020202020204" pitchFamily="34" charset="0"/>
              <a:buChar char="o"/>
            </a:pPr>
            <a:r>
              <a:rPr lang="en-US">
                <a:latin typeface="Arial"/>
                <a:cs typeface="Arial"/>
              </a:rPr>
              <a:t>Quality indicators (grade A, extra fancy, U.S. No 1, USDA Prime, </a:t>
            </a:r>
            <a:r>
              <a:rPr lang="en-US" err="1">
                <a:latin typeface="Arial"/>
                <a:cs typeface="Arial"/>
              </a:rPr>
              <a:t>etc</a:t>
            </a:r>
            <a:r>
              <a:rPr lang="en-US">
                <a:latin typeface="Arial"/>
                <a:cs typeface="Arial"/>
              </a:rPr>
              <a:t>)</a:t>
            </a:r>
            <a:endParaRPr lang="en-US"/>
          </a:p>
          <a:p>
            <a:pPr lvl="1">
              <a:buFont typeface="Courier New,monospace" panose="020B0604020202020204" pitchFamily="34" charset="0"/>
              <a:buChar char="o"/>
            </a:pPr>
            <a:r>
              <a:rPr lang="en-US">
                <a:latin typeface="Arial"/>
                <a:cs typeface="Arial"/>
              </a:rPr>
              <a:t>Prohibited ingredients (if applicable)</a:t>
            </a:r>
            <a:endParaRPr lang="en-US">
              <a:solidFill>
                <a:srgbClr val="000000"/>
              </a:solidFill>
              <a:latin typeface="Arial"/>
              <a:cs typeface="Arial"/>
            </a:endParaRPr>
          </a:p>
          <a:p>
            <a:pPr marL="457200" lvl="1" indent="0">
              <a:buNone/>
            </a:pPr>
            <a:endParaRPr lang="en-US"/>
          </a:p>
          <a:p>
            <a:r>
              <a:rPr lang="en-US">
                <a:latin typeface="Arial"/>
                <a:cs typeface="Arial"/>
              </a:rPr>
              <a:t>Specification Reminders for procuring food:</a:t>
            </a:r>
            <a:endParaRPr lang="en-US"/>
          </a:p>
          <a:p>
            <a:pPr lvl="1">
              <a:buFont typeface="Courier New" panose="020B0604020202020204" pitchFamily="34" charset="0"/>
              <a:buChar char="o"/>
            </a:pPr>
            <a:r>
              <a:rPr lang="en-US">
                <a:latin typeface="Arial"/>
                <a:cs typeface="Arial"/>
              </a:rPr>
              <a:t>Brand name or approved equivalent to allow for open competition</a:t>
            </a:r>
            <a:endParaRPr lang="en-US"/>
          </a:p>
          <a:p>
            <a:pPr lvl="1">
              <a:buFont typeface="Courier New" panose="020B0604020202020204" pitchFamily="34" charset="0"/>
              <a:buChar char="o"/>
            </a:pPr>
            <a:r>
              <a:rPr lang="en-US">
                <a:latin typeface="Arial"/>
                <a:cs typeface="Arial"/>
              </a:rPr>
              <a:t>Buy American provision must be included</a:t>
            </a:r>
            <a:endParaRPr lang="en-US"/>
          </a:p>
          <a:p>
            <a:pPr lvl="1">
              <a:buFont typeface="Courier New" panose="020B0604020202020204" pitchFamily="34" charset="0"/>
              <a:buChar char="o"/>
            </a:pPr>
            <a:endParaRPr lang="en-US"/>
          </a:p>
          <a:p>
            <a:pPr lvl="1">
              <a:buFont typeface="Courier New" panose="020B0604020202020204" pitchFamily="34" charset="0"/>
              <a:buChar char="o"/>
            </a:pPr>
            <a:endParaRPr lang="en-US"/>
          </a:p>
          <a:p>
            <a:pPr lvl="1">
              <a:buFont typeface="Courier New" panose="020B0604020202020204" pitchFamily="34" charset="0"/>
              <a:buChar char="o"/>
            </a:pPr>
            <a:endParaRPr lang="en-US"/>
          </a:p>
        </p:txBody>
      </p:sp>
      <p:sp>
        <p:nvSpPr>
          <p:cNvPr id="4" name="Slide Number Placeholder 3">
            <a:extLst>
              <a:ext uri="{FF2B5EF4-FFF2-40B4-BE49-F238E27FC236}">
                <a16:creationId xmlns:a16="http://schemas.microsoft.com/office/drawing/2014/main" id="{D19CA952-E0CC-FFF8-8543-AE16744B5F70}"/>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26</a:t>
            </a:fld>
            <a:endParaRPr lang="en-US"/>
          </a:p>
        </p:txBody>
      </p:sp>
    </p:spTree>
    <p:extLst>
      <p:ext uri="{BB962C8B-B14F-4D97-AF65-F5344CB8AC3E}">
        <p14:creationId xmlns:p14="http://schemas.microsoft.com/office/powerpoint/2010/main" val="319766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70DD5-5DC5-85D1-C8B9-7173B9271E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7578E-BBF1-4907-3877-9F9C3CB290D9}"/>
              </a:ext>
            </a:extLst>
          </p:cNvPr>
          <p:cNvSpPr>
            <a:spLocks noGrp="1"/>
          </p:cNvSpPr>
          <p:nvPr>
            <p:ph type="title"/>
          </p:nvPr>
        </p:nvSpPr>
        <p:spPr/>
        <p:txBody>
          <a:bodyPr>
            <a:normAutofit/>
          </a:bodyPr>
          <a:lstStyle/>
          <a:p>
            <a:r>
              <a:rPr lang="en-US" dirty="0">
                <a:latin typeface="Arial"/>
                <a:cs typeface="Arial"/>
              </a:rPr>
              <a:t>Step 1: Draft Solicitation - Equipment</a:t>
            </a:r>
          </a:p>
        </p:txBody>
      </p:sp>
      <p:sp>
        <p:nvSpPr>
          <p:cNvPr id="3" name="Content Placeholder 2">
            <a:extLst>
              <a:ext uri="{FF2B5EF4-FFF2-40B4-BE49-F238E27FC236}">
                <a16:creationId xmlns:a16="http://schemas.microsoft.com/office/drawing/2014/main" id="{AB55EA43-7B6D-2001-D03D-B78F83CEDC19}"/>
              </a:ext>
            </a:extLst>
          </p:cNvPr>
          <p:cNvSpPr>
            <a:spLocks noGrp="1"/>
          </p:cNvSpPr>
          <p:nvPr>
            <p:ph idx="1"/>
          </p:nvPr>
        </p:nvSpPr>
        <p:spPr>
          <a:xfrm>
            <a:off x="838200" y="1688042"/>
            <a:ext cx="10515600" cy="4351338"/>
          </a:xfrm>
        </p:spPr>
        <p:txBody>
          <a:bodyPr vert="horz" lIns="91440" tIns="45720" rIns="91440" bIns="45720" rtlCol="0" anchor="t">
            <a:normAutofit lnSpcReduction="10000"/>
          </a:bodyPr>
          <a:lstStyle/>
          <a:p>
            <a:r>
              <a:rPr lang="en-US" sz="2600">
                <a:latin typeface="Arial"/>
                <a:cs typeface="Arial"/>
              </a:rPr>
              <a:t>Write a specification using the following information if procuring </a:t>
            </a:r>
            <a:r>
              <a:rPr lang="en-US" sz="2600" b="1">
                <a:latin typeface="Arial"/>
                <a:cs typeface="Arial"/>
              </a:rPr>
              <a:t>equipment</a:t>
            </a:r>
            <a:r>
              <a:rPr lang="en-US" sz="2600">
                <a:latin typeface="Arial"/>
                <a:cs typeface="Arial"/>
              </a:rPr>
              <a:t>:</a:t>
            </a:r>
            <a:endParaRPr lang="en-US" sz="2600">
              <a:solidFill>
                <a:srgbClr val="000000"/>
              </a:solidFill>
              <a:latin typeface="Arial"/>
              <a:cs typeface="Arial"/>
            </a:endParaRPr>
          </a:p>
          <a:p>
            <a:pPr lvl="1">
              <a:buFont typeface="Courier New" panose="020B0604020202020204" pitchFamily="34" charset="0"/>
              <a:buChar char="o"/>
            </a:pPr>
            <a:r>
              <a:rPr lang="en-US">
                <a:latin typeface="Arial"/>
                <a:cs typeface="Arial"/>
              </a:rPr>
              <a:t>Name of the piece of equipment</a:t>
            </a:r>
          </a:p>
          <a:p>
            <a:pPr lvl="2">
              <a:buFont typeface="Wingdings" panose="020B0604020202020204" pitchFamily="34" charset="0"/>
              <a:buChar char="§"/>
            </a:pPr>
            <a:r>
              <a:rPr lang="en-US">
                <a:latin typeface="Arial"/>
                <a:cs typeface="Arial"/>
              </a:rPr>
              <a:t>Commercial Reach-In Refrigerator, Commercial Convection Oven, Combination Oven, Commercial Steamer</a:t>
            </a:r>
          </a:p>
          <a:p>
            <a:pPr lvl="1">
              <a:buFont typeface="Courier New" panose="020B0604020202020204" pitchFamily="34" charset="0"/>
              <a:buChar char="o"/>
            </a:pPr>
            <a:r>
              <a:rPr lang="en-US">
                <a:latin typeface="Arial"/>
                <a:cs typeface="Arial"/>
              </a:rPr>
              <a:t>Description of features needed in the piece of equipment</a:t>
            </a:r>
          </a:p>
          <a:p>
            <a:pPr lvl="2">
              <a:buFont typeface="Wingdings" panose="020B0604020202020204" pitchFamily="34" charset="0"/>
              <a:buChar char="§"/>
            </a:pPr>
            <a:r>
              <a:rPr lang="en-US">
                <a:latin typeface="Arial"/>
                <a:cs typeface="Arial"/>
              </a:rPr>
              <a:t>Materials used in construction of the equipment</a:t>
            </a:r>
          </a:p>
          <a:p>
            <a:pPr lvl="2">
              <a:buFont typeface="Wingdings" panose="020B0604020202020204" pitchFamily="34" charset="0"/>
              <a:buChar char="§"/>
            </a:pPr>
            <a:r>
              <a:rPr lang="en-US">
                <a:latin typeface="Arial"/>
                <a:cs typeface="Arial"/>
              </a:rPr>
              <a:t>Food safety considerations</a:t>
            </a:r>
          </a:p>
          <a:p>
            <a:pPr lvl="1">
              <a:buFont typeface="Courier New" panose="020B0604020202020204" pitchFamily="34" charset="0"/>
              <a:buChar char="o"/>
            </a:pPr>
            <a:r>
              <a:rPr lang="en-US">
                <a:latin typeface="Arial"/>
                <a:cs typeface="Arial"/>
              </a:rPr>
              <a:t>Technical Specifications</a:t>
            </a:r>
          </a:p>
          <a:p>
            <a:pPr lvl="2">
              <a:buFont typeface="Wingdings" panose="020B0604020202020204" pitchFamily="34" charset="0"/>
              <a:buChar char="§"/>
            </a:pPr>
            <a:r>
              <a:rPr lang="en-US">
                <a:latin typeface="Arial"/>
                <a:cs typeface="Arial"/>
              </a:rPr>
              <a:t>Dimensions</a:t>
            </a:r>
          </a:p>
          <a:p>
            <a:pPr lvl="2">
              <a:buFont typeface="Wingdings" panose="020B0604020202020204" pitchFamily="34" charset="0"/>
              <a:buChar char="§"/>
            </a:pPr>
            <a:r>
              <a:rPr lang="en-US">
                <a:latin typeface="Arial"/>
                <a:cs typeface="Arial"/>
              </a:rPr>
              <a:t>Certifications</a:t>
            </a:r>
          </a:p>
          <a:p>
            <a:pPr lvl="2">
              <a:buFont typeface="Wingdings" panose="020B0604020202020204" pitchFamily="34" charset="0"/>
              <a:buChar char="§"/>
            </a:pPr>
            <a:r>
              <a:rPr lang="en-US">
                <a:latin typeface="Arial"/>
                <a:cs typeface="Arial"/>
              </a:rPr>
              <a:t>Energy type (Electrical, Natural Gas, Propane/LP Gas)</a:t>
            </a:r>
          </a:p>
          <a:p>
            <a:pPr lvl="2">
              <a:buFont typeface="Wingdings" panose="020B0604020202020204" pitchFamily="34" charset="0"/>
              <a:buChar char="§"/>
            </a:pPr>
            <a:r>
              <a:rPr lang="en-US">
                <a:latin typeface="Arial"/>
                <a:cs typeface="Arial"/>
              </a:rPr>
              <a:t>Other technical requirement(s)</a:t>
            </a:r>
          </a:p>
          <a:p>
            <a:pPr lvl="1">
              <a:buFont typeface="Courier New" panose="020B0604020202020204" pitchFamily="34" charset="0"/>
              <a:buChar char="o"/>
            </a:pPr>
            <a:endParaRPr lang="en-US"/>
          </a:p>
          <a:p>
            <a:pPr lvl="1">
              <a:buFont typeface="Courier New" panose="020B0604020202020204" pitchFamily="34" charset="0"/>
              <a:buChar char="o"/>
            </a:pPr>
            <a:endParaRPr lang="en-US"/>
          </a:p>
          <a:p>
            <a:pPr lvl="1">
              <a:buFont typeface="Courier New" panose="020B0604020202020204" pitchFamily="34" charset="0"/>
              <a:buChar char="o"/>
            </a:pPr>
            <a:endParaRPr lang="en-US"/>
          </a:p>
        </p:txBody>
      </p:sp>
      <p:sp>
        <p:nvSpPr>
          <p:cNvPr id="4" name="Slide Number Placeholder 3">
            <a:extLst>
              <a:ext uri="{FF2B5EF4-FFF2-40B4-BE49-F238E27FC236}">
                <a16:creationId xmlns:a16="http://schemas.microsoft.com/office/drawing/2014/main" id="{E2CD2E9F-DACB-EC99-99DE-2969D691A57C}"/>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27</a:t>
            </a:fld>
            <a:endParaRPr lang="en-US"/>
          </a:p>
        </p:txBody>
      </p:sp>
    </p:spTree>
    <p:extLst>
      <p:ext uri="{BB962C8B-B14F-4D97-AF65-F5344CB8AC3E}">
        <p14:creationId xmlns:p14="http://schemas.microsoft.com/office/powerpoint/2010/main" val="699046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28906-A0B0-6B68-48CD-C5152E499866}"/>
              </a:ext>
            </a:extLst>
          </p:cNvPr>
          <p:cNvSpPr>
            <a:spLocks noGrp="1"/>
          </p:cNvSpPr>
          <p:nvPr>
            <p:ph type="title"/>
          </p:nvPr>
        </p:nvSpPr>
        <p:spPr/>
        <p:txBody>
          <a:bodyPr/>
          <a:lstStyle/>
          <a:p>
            <a:r>
              <a:rPr lang="en-US" dirty="0">
                <a:latin typeface="Arial"/>
                <a:cs typeface="Arial"/>
              </a:rPr>
              <a:t>Step 1: Draft Solicitation – Terms &amp; Conditions</a:t>
            </a:r>
            <a:endParaRPr lang="en-US" dirty="0"/>
          </a:p>
        </p:txBody>
      </p:sp>
      <p:sp>
        <p:nvSpPr>
          <p:cNvPr id="3" name="Content Placeholder 2">
            <a:extLst>
              <a:ext uri="{FF2B5EF4-FFF2-40B4-BE49-F238E27FC236}">
                <a16:creationId xmlns:a16="http://schemas.microsoft.com/office/drawing/2014/main" id="{92CE4549-94FE-9FCD-ECAF-DF830A9AD4AF}"/>
              </a:ext>
            </a:extLst>
          </p:cNvPr>
          <p:cNvSpPr>
            <a:spLocks noGrp="1"/>
          </p:cNvSpPr>
          <p:nvPr>
            <p:ph idx="1"/>
          </p:nvPr>
        </p:nvSpPr>
        <p:spPr>
          <a:xfrm>
            <a:off x="605742" y="2065020"/>
            <a:ext cx="11122990" cy="4351338"/>
          </a:xfrm>
        </p:spPr>
        <p:txBody>
          <a:bodyPr vert="horz" lIns="91440" tIns="45720" rIns="91440" bIns="45720" rtlCol="0" anchor="t">
            <a:normAutofit fontScale="92500"/>
          </a:bodyPr>
          <a:lstStyle/>
          <a:p>
            <a:r>
              <a:rPr lang="en-US" dirty="0">
                <a:latin typeface="Arial"/>
                <a:cs typeface="Arial"/>
              </a:rPr>
              <a:t>What to include when writing</a:t>
            </a:r>
            <a:r>
              <a:rPr lang="en-US" b="1" dirty="0">
                <a:latin typeface="Arial"/>
                <a:cs typeface="Arial"/>
              </a:rPr>
              <a:t> terms and conditions</a:t>
            </a:r>
            <a:endParaRPr lang="en-US" b="1" dirty="0"/>
          </a:p>
          <a:p>
            <a:pPr lvl="1">
              <a:buFont typeface="Courier New" panose="020B0604020202020204" pitchFamily="34" charset="0"/>
              <a:buChar char="o"/>
            </a:pPr>
            <a:r>
              <a:rPr lang="en-US" dirty="0">
                <a:latin typeface="Arial"/>
                <a:cs typeface="Arial"/>
              </a:rPr>
              <a:t>How the quote needs to be submitted (via email, fax, phone, </a:t>
            </a:r>
            <a:r>
              <a:rPr lang="en-US" dirty="0" err="1">
                <a:latin typeface="Arial"/>
                <a:cs typeface="Arial"/>
              </a:rPr>
              <a:t>etc</a:t>
            </a:r>
            <a:r>
              <a:rPr lang="en-US" dirty="0">
                <a:latin typeface="Arial"/>
                <a:cs typeface="Arial"/>
              </a:rPr>
              <a:t>) and when</a:t>
            </a:r>
          </a:p>
          <a:p>
            <a:pPr lvl="1">
              <a:buFont typeface="Courier New" panose="020B0604020202020204" pitchFamily="34" charset="0"/>
              <a:buChar char="o"/>
            </a:pPr>
            <a:r>
              <a:rPr lang="en-US" dirty="0">
                <a:latin typeface="Arial"/>
                <a:cs typeface="Arial"/>
              </a:rPr>
              <a:t>How the quote will be awarded</a:t>
            </a:r>
          </a:p>
          <a:p>
            <a:pPr lvl="2"/>
            <a:r>
              <a:rPr lang="en-US" dirty="0">
                <a:latin typeface="Arial"/>
                <a:cs typeface="Arial"/>
              </a:rPr>
              <a:t>Lowest price by line item, total price of all items in the quote</a:t>
            </a:r>
          </a:p>
          <a:p>
            <a:pPr lvl="2"/>
            <a:r>
              <a:rPr lang="en-US" dirty="0">
                <a:latin typeface="Arial"/>
                <a:cs typeface="Arial"/>
              </a:rPr>
              <a:t>How long the quote is valid for (week, month, quarter)</a:t>
            </a:r>
          </a:p>
          <a:p>
            <a:pPr lvl="1">
              <a:buFont typeface="Courier New" panose="020B0604020202020204" pitchFamily="34" charset="0"/>
              <a:buChar char="o"/>
            </a:pPr>
            <a:r>
              <a:rPr lang="en-US" dirty="0">
                <a:latin typeface="Arial"/>
                <a:cs typeface="Arial"/>
              </a:rPr>
              <a:t>Delivery Requirements</a:t>
            </a:r>
          </a:p>
          <a:p>
            <a:pPr lvl="2"/>
            <a:r>
              <a:rPr lang="en-US" dirty="0">
                <a:latin typeface="Arial"/>
                <a:cs typeface="Arial"/>
              </a:rPr>
              <a:t>Required delivery hours, if needed</a:t>
            </a:r>
          </a:p>
          <a:p>
            <a:pPr lvl="2"/>
            <a:r>
              <a:rPr lang="en-US" dirty="0">
                <a:latin typeface="Arial"/>
                <a:cs typeface="Arial"/>
              </a:rPr>
              <a:t>Special transportation requirements (e.g. refrigerated/frozen delivery truck)</a:t>
            </a:r>
          </a:p>
          <a:p>
            <a:pPr lvl="1">
              <a:buFont typeface="Courier New" panose="020B0604020202020204" pitchFamily="34" charset="0"/>
              <a:buChar char="o"/>
            </a:pPr>
            <a:r>
              <a:rPr lang="en-US" dirty="0">
                <a:latin typeface="Arial"/>
                <a:cs typeface="Arial"/>
              </a:rPr>
              <a:t>Buy American provision (if procuring food items) &amp; other regulatory requirements</a:t>
            </a:r>
          </a:p>
          <a:p>
            <a:pPr lvl="1">
              <a:buFont typeface="Courier New" panose="020B0604020202020204" pitchFamily="34" charset="0"/>
              <a:buChar char="o"/>
            </a:pPr>
            <a:r>
              <a:rPr lang="en-US" dirty="0">
                <a:latin typeface="Arial"/>
                <a:cs typeface="Arial"/>
              </a:rPr>
              <a:t>Termination conditions for noncompliance (e.g. not delivering specified item(s)</a:t>
            </a:r>
          </a:p>
          <a:p>
            <a:pPr lvl="1">
              <a:buFont typeface="Courier New" panose="020B0604020202020204" pitchFamily="34" charset="0"/>
              <a:buChar char="o"/>
            </a:pPr>
            <a:r>
              <a:rPr lang="en-US" dirty="0">
                <a:latin typeface="Arial"/>
                <a:cs typeface="Arial"/>
              </a:rPr>
              <a:t>Proof of liability insurance &amp; GAP certification (if needed)</a:t>
            </a:r>
            <a:endParaRPr lang="en-US" dirty="0"/>
          </a:p>
          <a:p>
            <a:pPr lvl="1">
              <a:buFont typeface="Courier New" panose="020B0604020202020204" pitchFamily="34" charset="0"/>
              <a:buChar char="o"/>
            </a:pPr>
            <a:endParaRPr lang="en-US" dirty="0"/>
          </a:p>
        </p:txBody>
      </p:sp>
      <p:sp>
        <p:nvSpPr>
          <p:cNvPr id="5" name="Slide Number Placeholder 4">
            <a:extLst>
              <a:ext uri="{FF2B5EF4-FFF2-40B4-BE49-F238E27FC236}">
                <a16:creationId xmlns:a16="http://schemas.microsoft.com/office/drawing/2014/main" id="{1AB62830-4ED4-E4A5-3BE7-9EA8E6B730C3}"/>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28</a:t>
            </a:fld>
            <a:endParaRPr lang="en-US"/>
          </a:p>
        </p:txBody>
      </p:sp>
    </p:spTree>
    <p:extLst>
      <p:ext uri="{BB962C8B-B14F-4D97-AF65-F5344CB8AC3E}">
        <p14:creationId xmlns:p14="http://schemas.microsoft.com/office/powerpoint/2010/main" val="69348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BB22C-60FC-EEDA-FCC2-DA16E71E5A18}"/>
              </a:ext>
            </a:extLst>
          </p:cNvPr>
          <p:cNvSpPr>
            <a:spLocks noGrp="1"/>
          </p:cNvSpPr>
          <p:nvPr>
            <p:ph type="title"/>
          </p:nvPr>
        </p:nvSpPr>
        <p:spPr/>
        <p:txBody>
          <a:bodyPr/>
          <a:lstStyle/>
          <a:p>
            <a:r>
              <a:rPr lang="en-US">
                <a:latin typeface="Arial"/>
                <a:cs typeface="Arial"/>
              </a:rPr>
              <a:t>Step 2: Contact Potential Vendors</a:t>
            </a:r>
            <a:endParaRPr lang="en-US"/>
          </a:p>
        </p:txBody>
      </p:sp>
      <p:sp>
        <p:nvSpPr>
          <p:cNvPr id="3" name="Content Placeholder 2">
            <a:extLst>
              <a:ext uri="{FF2B5EF4-FFF2-40B4-BE49-F238E27FC236}">
                <a16:creationId xmlns:a16="http://schemas.microsoft.com/office/drawing/2014/main" id="{00DDC82A-504D-617D-E2CE-4AFD2469C2A5}"/>
              </a:ext>
            </a:extLst>
          </p:cNvPr>
          <p:cNvSpPr>
            <a:spLocks noGrp="1"/>
          </p:cNvSpPr>
          <p:nvPr>
            <p:ph idx="1"/>
          </p:nvPr>
        </p:nvSpPr>
        <p:spPr/>
        <p:txBody>
          <a:bodyPr vert="horz" lIns="91440" tIns="45720" rIns="91440" bIns="45720" rtlCol="0" anchor="t">
            <a:normAutofit lnSpcReduction="10000"/>
          </a:bodyPr>
          <a:lstStyle/>
          <a:p>
            <a:r>
              <a:rPr lang="en-US">
                <a:latin typeface="Arial"/>
                <a:cs typeface="Arial"/>
              </a:rPr>
              <a:t>Contact as many vendors as you can</a:t>
            </a:r>
          </a:p>
          <a:p>
            <a:pPr lvl="1">
              <a:buFont typeface="Courier New" panose="020B0604020202020204" pitchFamily="34" charset="0"/>
              <a:buChar char="o"/>
            </a:pPr>
            <a:r>
              <a:rPr lang="en-US">
                <a:latin typeface="Arial"/>
                <a:cs typeface="Arial"/>
              </a:rPr>
              <a:t>Send quotes to the number of vendors as indicated in your approved procurement plan</a:t>
            </a:r>
          </a:p>
          <a:p>
            <a:pPr lvl="1">
              <a:buFont typeface="Courier New" panose="020B0604020202020204" pitchFamily="34" charset="0"/>
              <a:buChar char="o"/>
            </a:pPr>
            <a:r>
              <a:rPr lang="en-US">
                <a:latin typeface="Arial"/>
                <a:cs typeface="Arial"/>
              </a:rPr>
              <a:t>3 quotes is best practice but 2-3 quotes is required</a:t>
            </a:r>
          </a:p>
          <a:p>
            <a:pPr lvl="1">
              <a:buFont typeface="Courier New" panose="020B0604020202020204" pitchFamily="34" charset="0"/>
              <a:buChar char="o"/>
            </a:pPr>
            <a:r>
              <a:rPr lang="en-US">
                <a:latin typeface="Arial"/>
                <a:cs typeface="Arial"/>
              </a:rPr>
              <a:t>NCDPI considers a non-response as a response with documentation that the SFA reached out to the vendor </a:t>
            </a:r>
          </a:p>
          <a:p>
            <a:r>
              <a:rPr lang="en-US">
                <a:latin typeface="Arial"/>
                <a:cs typeface="Arial"/>
              </a:rPr>
              <a:t>How to find potential vendors:</a:t>
            </a:r>
            <a:endParaRPr lang="en-US"/>
          </a:p>
          <a:p>
            <a:pPr lvl="1">
              <a:buFont typeface="Courier New" panose="020B0604020202020204" pitchFamily="34" charset="0"/>
              <a:buChar char="o"/>
            </a:pPr>
            <a:r>
              <a:rPr lang="en-US">
                <a:latin typeface="Arial"/>
                <a:cs typeface="Arial"/>
              </a:rPr>
              <a:t>Web search</a:t>
            </a:r>
          </a:p>
          <a:p>
            <a:pPr lvl="1">
              <a:buFont typeface="Courier New" panose="020B0604020202020204" pitchFamily="34" charset="0"/>
              <a:buChar char="o"/>
            </a:pPr>
            <a:r>
              <a:rPr lang="en-US">
                <a:latin typeface="Arial"/>
                <a:cs typeface="Arial"/>
              </a:rPr>
              <a:t>Contact manufacturer/broker</a:t>
            </a:r>
            <a:endParaRPr lang="en-US"/>
          </a:p>
          <a:p>
            <a:pPr lvl="1">
              <a:buFont typeface="Courier New" panose="020B0604020202020204" pitchFamily="34" charset="0"/>
              <a:buChar char="o"/>
            </a:pPr>
            <a:r>
              <a:rPr lang="en-US">
                <a:latin typeface="Arial"/>
                <a:cs typeface="Arial"/>
              </a:rPr>
              <a:t>Within district</a:t>
            </a:r>
            <a:endParaRPr lang="en-US"/>
          </a:p>
          <a:p>
            <a:pPr lvl="1">
              <a:buFont typeface="Courier New" panose="020B0604020202020204" pitchFamily="34" charset="0"/>
              <a:buChar char="o"/>
            </a:pPr>
            <a:r>
              <a:rPr lang="en-US">
                <a:latin typeface="Arial"/>
                <a:cs typeface="Arial"/>
              </a:rPr>
              <a:t>Fellow school nutrition administrators</a:t>
            </a:r>
            <a:endParaRPr lang="en-US"/>
          </a:p>
        </p:txBody>
      </p:sp>
      <p:sp>
        <p:nvSpPr>
          <p:cNvPr id="4" name="Slide Number Placeholder 3">
            <a:extLst>
              <a:ext uri="{FF2B5EF4-FFF2-40B4-BE49-F238E27FC236}">
                <a16:creationId xmlns:a16="http://schemas.microsoft.com/office/drawing/2014/main" id="{C05E0AD9-A77D-6A5F-4E24-9BE3947BA7A0}"/>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29</a:t>
            </a:fld>
            <a:endParaRPr lang="en-US"/>
          </a:p>
        </p:txBody>
      </p:sp>
    </p:spTree>
    <p:extLst>
      <p:ext uri="{BB962C8B-B14F-4D97-AF65-F5344CB8AC3E}">
        <p14:creationId xmlns:p14="http://schemas.microsoft.com/office/powerpoint/2010/main" val="2208967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81B04-CBC4-DB4A-9F06-9C5CCD9AFA16}"/>
              </a:ext>
            </a:extLst>
          </p:cNvPr>
          <p:cNvSpPr>
            <a:spLocks noGrp="1"/>
          </p:cNvSpPr>
          <p:nvPr>
            <p:ph type="title"/>
          </p:nvPr>
        </p:nvSpPr>
        <p:spPr>
          <a:xfrm>
            <a:off x="838200" y="657049"/>
            <a:ext cx="10515600" cy="1325563"/>
          </a:xfrm>
        </p:spPr>
        <p:txBody>
          <a:bodyPr/>
          <a:lstStyle/>
          <a:p>
            <a:r>
              <a:rPr lang="en-US"/>
              <a:t>Objectives</a:t>
            </a:r>
          </a:p>
        </p:txBody>
      </p:sp>
      <p:sp>
        <p:nvSpPr>
          <p:cNvPr id="3" name="Text Placeholder 2">
            <a:extLst>
              <a:ext uri="{FF2B5EF4-FFF2-40B4-BE49-F238E27FC236}">
                <a16:creationId xmlns:a16="http://schemas.microsoft.com/office/drawing/2014/main" id="{63ED8383-4BBC-9344-8B5D-9A8E44E1A5D1}"/>
              </a:ext>
            </a:extLst>
          </p:cNvPr>
          <p:cNvSpPr>
            <a:spLocks noGrp="1"/>
          </p:cNvSpPr>
          <p:nvPr>
            <p:ph type="body" sz="quarter" idx="11"/>
          </p:nvPr>
        </p:nvSpPr>
        <p:spPr>
          <a:xfrm>
            <a:off x="838199" y="2325511"/>
            <a:ext cx="10748059" cy="3687940"/>
          </a:xfrm>
        </p:spPr>
        <p:txBody>
          <a:bodyPr/>
          <a:lstStyle/>
          <a:p>
            <a:r>
              <a:rPr lang="en-US" sz="2800">
                <a:latin typeface="Arial" panose="020B0604020202020204" pitchFamily="34" charset="0"/>
                <a:cs typeface="Arial" panose="020B0604020202020204" pitchFamily="34" charset="0"/>
              </a:rPr>
              <a:t>Review and analyze key policy, procedural and other program administration priorities</a:t>
            </a:r>
          </a:p>
          <a:p>
            <a:r>
              <a:rPr lang="en-US" sz="2800">
                <a:latin typeface="Arial" panose="020B0604020202020204" pitchFamily="34" charset="0"/>
                <a:cs typeface="Arial" panose="020B0604020202020204" pitchFamily="34" charset="0"/>
              </a:rPr>
              <a:t>Review various resources to support program implementation and oversight</a:t>
            </a:r>
          </a:p>
          <a:p>
            <a:r>
              <a:rPr lang="en-US"/>
              <a:t>Discuss best practices and challenges for operating School Nutrition Programs in North Carolina</a:t>
            </a:r>
          </a:p>
        </p:txBody>
      </p:sp>
      <p:sp>
        <p:nvSpPr>
          <p:cNvPr id="4" name="Slide Number Placeholder 3">
            <a:extLst>
              <a:ext uri="{FF2B5EF4-FFF2-40B4-BE49-F238E27FC236}">
                <a16:creationId xmlns:a16="http://schemas.microsoft.com/office/drawing/2014/main" id="{CB55EA96-A989-324B-BDC7-09BA9F9D0A91}"/>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3</a:t>
            </a:fld>
            <a:endParaRPr lang="en-US"/>
          </a:p>
        </p:txBody>
      </p:sp>
    </p:spTree>
    <p:extLst>
      <p:ext uri="{BB962C8B-B14F-4D97-AF65-F5344CB8AC3E}">
        <p14:creationId xmlns:p14="http://schemas.microsoft.com/office/powerpoint/2010/main" val="2147545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B3F26-6608-BCD5-6572-069188C18A02}"/>
              </a:ext>
            </a:extLst>
          </p:cNvPr>
          <p:cNvSpPr>
            <a:spLocks noGrp="1"/>
          </p:cNvSpPr>
          <p:nvPr>
            <p:ph type="title"/>
          </p:nvPr>
        </p:nvSpPr>
        <p:spPr/>
        <p:txBody>
          <a:bodyPr>
            <a:normAutofit/>
          </a:bodyPr>
          <a:lstStyle/>
          <a:p>
            <a:r>
              <a:rPr lang="en-US">
                <a:latin typeface="Arial"/>
                <a:cs typeface="Arial"/>
              </a:rPr>
              <a:t>Step 3: Documentation</a:t>
            </a:r>
            <a:endParaRPr lang="en-US"/>
          </a:p>
        </p:txBody>
      </p:sp>
      <p:sp>
        <p:nvSpPr>
          <p:cNvPr id="3" name="Content Placeholder 2">
            <a:extLst>
              <a:ext uri="{FF2B5EF4-FFF2-40B4-BE49-F238E27FC236}">
                <a16:creationId xmlns:a16="http://schemas.microsoft.com/office/drawing/2014/main" id="{67EA94A0-BBDF-7B51-987D-213F5C234CC9}"/>
              </a:ext>
            </a:extLst>
          </p:cNvPr>
          <p:cNvSpPr>
            <a:spLocks noGrp="1"/>
          </p:cNvSpPr>
          <p:nvPr>
            <p:ph idx="1"/>
          </p:nvPr>
        </p:nvSpPr>
        <p:spPr/>
        <p:txBody>
          <a:bodyPr vert="horz" lIns="91440" tIns="45720" rIns="91440" bIns="45720" rtlCol="0" anchor="t">
            <a:normAutofit/>
          </a:bodyPr>
          <a:lstStyle/>
          <a:p>
            <a:r>
              <a:rPr lang="en-US">
                <a:latin typeface="Arial"/>
                <a:cs typeface="Arial"/>
              </a:rPr>
              <a:t>If verbal quote, write down relevant information on small purchase quote sheet</a:t>
            </a:r>
            <a:endParaRPr lang="en-US"/>
          </a:p>
          <a:p>
            <a:r>
              <a:rPr lang="en-US">
                <a:latin typeface="Arial"/>
                <a:cs typeface="Arial"/>
              </a:rPr>
              <a:t>Document the following on the small purchase quote sheet:</a:t>
            </a:r>
          </a:p>
          <a:p>
            <a:pPr lvl="1">
              <a:buFont typeface="Courier New" panose="020B0604020202020204" pitchFamily="34" charset="0"/>
              <a:buChar char="o"/>
            </a:pPr>
            <a:r>
              <a:rPr lang="en-US">
                <a:latin typeface="Arial"/>
                <a:cs typeface="Arial"/>
              </a:rPr>
              <a:t>Written specifications including a detailed description</a:t>
            </a:r>
          </a:p>
          <a:p>
            <a:pPr lvl="1">
              <a:buFont typeface="Courier New" panose="020B0604020202020204" pitchFamily="34" charset="0"/>
              <a:buChar char="o"/>
            </a:pPr>
            <a:r>
              <a:rPr lang="en-US">
                <a:latin typeface="Arial"/>
                <a:cs typeface="Arial"/>
              </a:rPr>
              <a:t>Vendor/company name</a:t>
            </a:r>
          </a:p>
          <a:p>
            <a:pPr lvl="1">
              <a:buFont typeface="Courier New" panose="020B0604020202020204" pitchFamily="34" charset="0"/>
              <a:buChar char="o"/>
            </a:pPr>
            <a:r>
              <a:rPr lang="en-US">
                <a:latin typeface="Arial"/>
                <a:cs typeface="Arial"/>
              </a:rPr>
              <a:t>Contact info for person providing the quote to the SFA</a:t>
            </a:r>
          </a:p>
          <a:p>
            <a:pPr lvl="1">
              <a:buFont typeface="Courier New" panose="020B0604020202020204" pitchFamily="34" charset="0"/>
              <a:buChar char="o"/>
            </a:pPr>
            <a:r>
              <a:rPr lang="en-US">
                <a:latin typeface="Arial"/>
                <a:cs typeface="Arial"/>
              </a:rPr>
              <a:t>Source of quote (telephone, email)</a:t>
            </a:r>
          </a:p>
          <a:p>
            <a:pPr lvl="1">
              <a:buFont typeface="Courier New" panose="020B0604020202020204" pitchFamily="34" charset="0"/>
              <a:buChar char="o"/>
            </a:pPr>
            <a:r>
              <a:rPr lang="en-US">
                <a:latin typeface="Arial"/>
                <a:cs typeface="Arial"/>
              </a:rPr>
              <a:t>Date </a:t>
            </a:r>
          </a:p>
          <a:p>
            <a:pPr lvl="1">
              <a:buFont typeface="Courier New" panose="020B0604020202020204" pitchFamily="34" charset="0"/>
              <a:buChar char="o"/>
            </a:pPr>
            <a:r>
              <a:rPr lang="en-US">
                <a:latin typeface="Arial"/>
                <a:cs typeface="Arial"/>
              </a:rPr>
              <a:t>Price</a:t>
            </a:r>
          </a:p>
        </p:txBody>
      </p:sp>
      <p:sp>
        <p:nvSpPr>
          <p:cNvPr id="4" name="Slide Number Placeholder 3">
            <a:extLst>
              <a:ext uri="{FF2B5EF4-FFF2-40B4-BE49-F238E27FC236}">
                <a16:creationId xmlns:a16="http://schemas.microsoft.com/office/drawing/2014/main" id="{E5ABB719-6920-F977-332C-EC5671DBE658}"/>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30</a:t>
            </a:fld>
            <a:endParaRPr lang="en-US"/>
          </a:p>
        </p:txBody>
      </p:sp>
    </p:spTree>
    <p:extLst>
      <p:ext uri="{BB962C8B-B14F-4D97-AF65-F5344CB8AC3E}">
        <p14:creationId xmlns:p14="http://schemas.microsoft.com/office/powerpoint/2010/main" val="1732262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D827F-C9E6-90AF-F82B-12DF3919E765}"/>
              </a:ext>
            </a:extLst>
          </p:cNvPr>
          <p:cNvSpPr>
            <a:spLocks noGrp="1"/>
          </p:cNvSpPr>
          <p:nvPr>
            <p:ph type="title"/>
          </p:nvPr>
        </p:nvSpPr>
        <p:spPr>
          <a:xfrm>
            <a:off x="838200" y="85440"/>
            <a:ext cx="10930021" cy="1365668"/>
          </a:xfrm>
        </p:spPr>
        <p:txBody>
          <a:bodyPr/>
          <a:lstStyle/>
          <a:p>
            <a:r>
              <a:rPr lang="en-US" dirty="0">
                <a:latin typeface="Arial"/>
                <a:cs typeface="Arial"/>
              </a:rPr>
              <a:t>Resources for Writing a Solicitation</a:t>
            </a:r>
            <a:endParaRPr lang="en-US" dirty="0"/>
          </a:p>
        </p:txBody>
      </p:sp>
      <p:sp>
        <p:nvSpPr>
          <p:cNvPr id="3" name="Content Placeholder 2">
            <a:extLst>
              <a:ext uri="{FF2B5EF4-FFF2-40B4-BE49-F238E27FC236}">
                <a16:creationId xmlns:a16="http://schemas.microsoft.com/office/drawing/2014/main" id="{AF1B85D4-D50C-5E76-420F-79370B396342}"/>
              </a:ext>
            </a:extLst>
          </p:cNvPr>
          <p:cNvSpPr>
            <a:spLocks noGrp="1"/>
          </p:cNvSpPr>
          <p:nvPr>
            <p:ph idx="1"/>
          </p:nvPr>
        </p:nvSpPr>
        <p:spPr>
          <a:xfrm>
            <a:off x="838200" y="1594609"/>
            <a:ext cx="10515600" cy="4351338"/>
          </a:xfrm>
        </p:spPr>
        <p:txBody>
          <a:bodyPr vert="horz" lIns="91440" tIns="45720" rIns="91440" bIns="45720" rtlCol="0" anchor="t">
            <a:normAutofit/>
          </a:bodyPr>
          <a:lstStyle/>
          <a:p>
            <a:r>
              <a:rPr lang="en-US" dirty="0">
                <a:latin typeface="Arial"/>
                <a:cs typeface="Arial"/>
              </a:rPr>
              <a:t>Resources for food specifications:</a:t>
            </a:r>
          </a:p>
          <a:p>
            <a:pPr lvl="1">
              <a:buFont typeface="Courier New" panose="020B0604020202020204" pitchFamily="34" charset="0"/>
              <a:buChar char="o"/>
            </a:pPr>
            <a:r>
              <a:rPr lang="en-US" dirty="0">
                <a:latin typeface="Arial"/>
                <a:cs typeface="Arial"/>
                <a:hlinkClick r:id="rId4"/>
              </a:rPr>
              <a:t>Food Buying Guide</a:t>
            </a:r>
            <a:endParaRPr lang="en-US" dirty="0"/>
          </a:p>
          <a:p>
            <a:pPr lvl="1">
              <a:buFont typeface="Courier New" panose="020B0604020202020204" pitchFamily="34" charset="0"/>
              <a:buChar char="o"/>
            </a:pPr>
            <a:r>
              <a:rPr lang="en-US" dirty="0">
                <a:latin typeface="Arial"/>
                <a:cs typeface="Arial"/>
                <a:hlinkClick r:id="rId5"/>
              </a:rPr>
              <a:t>Choice Plus Reference Guide</a:t>
            </a:r>
          </a:p>
          <a:p>
            <a:pPr lvl="1">
              <a:buFont typeface="Courier New" panose="020B0604020202020204" pitchFamily="34" charset="0"/>
              <a:buChar char="o"/>
            </a:pPr>
            <a:r>
              <a:rPr lang="en-US" dirty="0">
                <a:latin typeface="Arial"/>
                <a:cs typeface="Arial"/>
                <a:hlinkClick r:id="rId6"/>
              </a:rPr>
              <a:t>Urban Food Alliance K-12 Specification Guide</a:t>
            </a:r>
            <a:endParaRPr lang="en-US" dirty="0">
              <a:latin typeface="Arial"/>
              <a:cs typeface="Arial"/>
            </a:endParaRPr>
          </a:p>
          <a:p>
            <a:pPr lvl="1">
              <a:buFont typeface="Courier New" panose="020B0604020202020204" pitchFamily="34" charset="0"/>
              <a:buChar char="o"/>
            </a:pPr>
            <a:r>
              <a:rPr lang="en-US" dirty="0">
                <a:latin typeface="Arial"/>
                <a:cs typeface="Arial"/>
                <a:hlinkClick r:id="rId7"/>
              </a:rPr>
              <a:t>USDA Grades and Standards</a:t>
            </a:r>
            <a:endParaRPr lang="en-US" dirty="0">
              <a:latin typeface="Arial"/>
              <a:cs typeface="Arial"/>
            </a:endParaRPr>
          </a:p>
          <a:p>
            <a:pPr lvl="1">
              <a:buFont typeface="Courier New" panose="020B0604020202020204" pitchFamily="34" charset="0"/>
              <a:buChar char="o"/>
            </a:pPr>
            <a:r>
              <a:rPr lang="en-US" dirty="0">
                <a:latin typeface="Arial"/>
                <a:cs typeface="Arial"/>
                <a:hlinkClick r:id="rId8"/>
              </a:rPr>
              <a:t>USDA Foods in Schools Product Information Sheets</a:t>
            </a:r>
            <a:endParaRPr lang="en-US" dirty="0">
              <a:latin typeface="Arial"/>
              <a:cs typeface="Arial"/>
            </a:endParaRPr>
          </a:p>
          <a:p>
            <a:r>
              <a:rPr lang="en-US" dirty="0">
                <a:latin typeface="Arial"/>
                <a:cs typeface="Arial"/>
              </a:rPr>
              <a:t>Resources for equipment specifications:</a:t>
            </a:r>
          </a:p>
          <a:p>
            <a:pPr lvl="1">
              <a:buFont typeface="Courier New" panose="020B0604020202020204" pitchFamily="34" charset="0"/>
              <a:buChar char="o"/>
            </a:pPr>
            <a:r>
              <a:rPr lang="en-US" dirty="0">
                <a:latin typeface="Arial"/>
                <a:cs typeface="Arial"/>
              </a:rPr>
              <a:t>Commercial Equipment Wholesaler</a:t>
            </a:r>
          </a:p>
          <a:p>
            <a:pPr lvl="1">
              <a:buFont typeface="Courier New" panose="020B0604020202020204" pitchFamily="34" charset="0"/>
              <a:buChar char="o"/>
            </a:pPr>
            <a:r>
              <a:rPr lang="en-US" dirty="0">
                <a:latin typeface="Arial"/>
                <a:cs typeface="Arial"/>
              </a:rPr>
              <a:t>Manufacturer websites</a:t>
            </a:r>
            <a:endParaRPr lang="en-US" dirty="0"/>
          </a:p>
          <a:p>
            <a:endParaRPr lang="en-US" dirty="0"/>
          </a:p>
          <a:p>
            <a:endParaRPr lang="en-US" dirty="0"/>
          </a:p>
          <a:p>
            <a:pPr lvl="1">
              <a:buFont typeface="Courier New" panose="020B0604020202020204" pitchFamily="34" charset="0"/>
              <a:buChar char="o"/>
            </a:pPr>
            <a:endParaRPr lang="en-US" dirty="0"/>
          </a:p>
          <a:p>
            <a:pPr lvl="1">
              <a:buFont typeface="Courier New" panose="020B0604020202020204" pitchFamily="34" charset="0"/>
              <a:buChar char="o"/>
            </a:pPr>
            <a:endParaRPr lang="en-US" dirty="0"/>
          </a:p>
          <a:p>
            <a:endParaRPr lang="en-US" dirty="0"/>
          </a:p>
          <a:p>
            <a:endParaRPr lang="en-US" dirty="0"/>
          </a:p>
        </p:txBody>
      </p:sp>
      <p:pic>
        <p:nvPicPr>
          <p:cNvPr id="6" name="Picture 5" descr="QR code to the URL shown on the screen that directs to the NCDPI OSN webpage for Procurement resources">
            <a:extLst>
              <a:ext uri="{FF2B5EF4-FFF2-40B4-BE49-F238E27FC236}">
                <a16:creationId xmlns:a16="http://schemas.microsoft.com/office/drawing/2014/main" id="{57EF52FA-1DCA-1D3E-882C-D367EC6816BE}"/>
              </a:ext>
            </a:extLst>
          </p:cNvPr>
          <p:cNvPicPr>
            <a:picLocks noChangeAspect="1"/>
          </p:cNvPicPr>
          <p:nvPr/>
        </p:nvPicPr>
        <p:blipFill>
          <a:blip r:embed="rId9"/>
          <a:stretch>
            <a:fillRect/>
          </a:stretch>
        </p:blipFill>
        <p:spPr>
          <a:xfrm>
            <a:off x="10021336" y="3516506"/>
            <a:ext cx="1746885" cy="1746885"/>
          </a:xfrm>
          <a:prstGeom prst="rect">
            <a:avLst/>
          </a:prstGeom>
        </p:spPr>
      </p:pic>
      <p:sp>
        <p:nvSpPr>
          <p:cNvPr id="7" name="TextBox 6">
            <a:extLst>
              <a:ext uri="{FF2B5EF4-FFF2-40B4-BE49-F238E27FC236}">
                <a16:creationId xmlns:a16="http://schemas.microsoft.com/office/drawing/2014/main" id="{FE387EE0-DA8A-BB00-5C58-69650A3CBE37}"/>
              </a:ext>
            </a:extLst>
          </p:cNvPr>
          <p:cNvSpPr txBox="1"/>
          <p:nvPr/>
        </p:nvSpPr>
        <p:spPr>
          <a:xfrm>
            <a:off x="1149771" y="5579339"/>
            <a:ext cx="10306878" cy="707886"/>
          </a:xfrm>
          <a:prstGeom prst="rect">
            <a:avLst/>
          </a:prstGeom>
          <a:noFill/>
        </p:spPr>
        <p:txBody>
          <a:bodyPr wrap="square" rtlCol="0">
            <a:spAutoFit/>
          </a:bodyPr>
          <a:lstStyle/>
          <a:p>
            <a:r>
              <a:rPr lang="en-US" sz="2000" dirty="0">
                <a:solidFill>
                  <a:srgbClr val="1C3766"/>
                </a:solidFill>
                <a:latin typeface="Arial" panose="020B0604020202020204" pitchFamily="34" charset="0"/>
                <a:cs typeface="Arial" panose="020B0604020202020204" pitchFamily="34" charset="0"/>
                <a:hlinkClick r:id="rId10"/>
              </a:rPr>
              <a:t>https://www.dpi.nc.gov/districts-schools/district-operations/school-nutrition/information-resources-subject/procurement</a:t>
            </a:r>
            <a:r>
              <a:rPr lang="en-US" sz="2000" dirty="0">
                <a:solidFill>
                  <a:srgbClr val="1C3766"/>
                </a:solidFill>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76512196-45B0-AEED-7D52-FC2255193D46}"/>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31</a:t>
            </a:fld>
            <a:endParaRPr lang="en-US"/>
          </a:p>
        </p:txBody>
      </p:sp>
    </p:spTree>
    <p:extLst>
      <p:ext uri="{BB962C8B-B14F-4D97-AF65-F5344CB8AC3E}">
        <p14:creationId xmlns:p14="http://schemas.microsoft.com/office/powerpoint/2010/main" val="738729040"/>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C15A4-6E8B-D06F-E0AA-6D76A14337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FA5770-CE09-0278-66B9-6D0A8D0D5CC3}"/>
              </a:ext>
            </a:extLst>
          </p:cNvPr>
          <p:cNvSpPr>
            <a:spLocks noGrp="1"/>
          </p:cNvSpPr>
          <p:nvPr>
            <p:ph type="title"/>
          </p:nvPr>
        </p:nvSpPr>
        <p:spPr>
          <a:xfrm>
            <a:off x="404149" y="2365143"/>
            <a:ext cx="2644816" cy="1354499"/>
          </a:xfrm>
        </p:spPr>
        <p:txBody>
          <a:bodyPr>
            <a:normAutofit fontScale="90000"/>
          </a:bodyPr>
          <a:lstStyle/>
          <a:p>
            <a:r>
              <a:rPr lang="en-US">
                <a:latin typeface="Arial"/>
                <a:cs typeface="Arial"/>
              </a:rPr>
              <a:t>Example of Small Purchase Quote Sheet</a:t>
            </a:r>
            <a:endParaRPr lang="en-US"/>
          </a:p>
        </p:txBody>
      </p:sp>
      <p:pic>
        <p:nvPicPr>
          <p:cNvPr id="5" name="Picture 4" descr="Sample small procurement doc">
            <a:extLst>
              <a:ext uri="{FF2B5EF4-FFF2-40B4-BE49-F238E27FC236}">
                <a16:creationId xmlns:a16="http://schemas.microsoft.com/office/drawing/2014/main" id="{A76AFAF9-5C69-C7F3-F74A-AE4F3AD94A72}"/>
              </a:ext>
            </a:extLst>
          </p:cNvPr>
          <p:cNvPicPr>
            <a:picLocks noChangeAspect="1"/>
          </p:cNvPicPr>
          <p:nvPr/>
        </p:nvPicPr>
        <p:blipFill>
          <a:blip r:embed="rId3"/>
          <a:stretch>
            <a:fillRect/>
          </a:stretch>
        </p:blipFill>
        <p:spPr>
          <a:xfrm>
            <a:off x="3724643" y="96456"/>
            <a:ext cx="8118665" cy="6259975"/>
          </a:xfrm>
          <a:prstGeom prst="rect">
            <a:avLst/>
          </a:prstGeom>
        </p:spPr>
      </p:pic>
      <p:sp>
        <p:nvSpPr>
          <p:cNvPr id="4" name="Slide Number Placeholder 3">
            <a:extLst>
              <a:ext uri="{FF2B5EF4-FFF2-40B4-BE49-F238E27FC236}">
                <a16:creationId xmlns:a16="http://schemas.microsoft.com/office/drawing/2014/main" id="{F08CF3E0-3BA2-1191-8B45-90B2F135FF6F}"/>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32</a:t>
            </a:fld>
            <a:endParaRPr lang="en-US"/>
          </a:p>
        </p:txBody>
      </p:sp>
    </p:spTree>
    <p:extLst>
      <p:ext uri="{BB962C8B-B14F-4D97-AF65-F5344CB8AC3E}">
        <p14:creationId xmlns:p14="http://schemas.microsoft.com/office/powerpoint/2010/main" val="963862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6BDB1-C0B3-3364-77AA-DEEE41E8DD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60C85B-0F25-9501-0104-218BCDD178B7}"/>
              </a:ext>
            </a:extLst>
          </p:cNvPr>
          <p:cNvSpPr>
            <a:spLocks noGrp="1"/>
          </p:cNvSpPr>
          <p:nvPr>
            <p:ph type="title"/>
          </p:nvPr>
        </p:nvSpPr>
        <p:spPr>
          <a:xfrm>
            <a:off x="163517" y="2418617"/>
            <a:ext cx="3313236" cy="1875867"/>
          </a:xfrm>
        </p:spPr>
        <p:txBody>
          <a:bodyPr>
            <a:normAutofit fontScale="90000"/>
          </a:bodyPr>
          <a:lstStyle/>
          <a:p>
            <a:r>
              <a:rPr lang="en-US">
                <a:latin typeface="Arial"/>
                <a:cs typeface="Arial"/>
              </a:rPr>
              <a:t>Example of a Completed Small Purchase Quote Sheet</a:t>
            </a:r>
            <a:endParaRPr lang="en-US"/>
          </a:p>
        </p:txBody>
      </p:sp>
      <p:pic>
        <p:nvPicPr>
          <p:cNvPr id="3" name="Picture 2" descr="Sample completed small purchase quote sheet">
            <a:extLst>
              <a:ext uri="{FF2B5EF4-FFF2-40B4-BE49-F238E27FC236}">
                <a16:creationId xmlns:a16="http://schemas.microsoft.com/office/drawing/2014/main" id="{402542D7-91E0-52D4-ACAE-03F0520194EE}"/>
              </a:ext>
            </a:extLst>
          </p:cNvPr>
          <p:cNvPicPr>
            <a:picLocks noChangeAspect="1"/>
          </p:cNvPicPr>
          <p:nvPr/>
        </p:nvPicPr>
        <p:blipFill>
          <a:blip r:embed="rId3"/>
          <a:stretch>
            <a:fillRect/>
          </a:stretch>
        </p:blipFill>
        <p:spPr>
          <a:xfrm>
            <a:off x="4227581" y="128337"/>
            <a:ext cx="7851639" cy="6152148"/>
          </a:xfrm>
          <a:prstGeom prst="rect">
            <a:avLst/>
          </a:prstGeom>
        </p:spPr>
      </p:pic>
      <p:sp>
        <p:nvSpPr>
          <p:cNvPr id="4" name="Slide Number Placeholder 3">
            <a:extLst>
              <a:ext uri="{FF2B5EF4-FFF2-40B4-BE49-F238E27FC236}">
                <a16:creationId xmlns:a16="http://schemas.microsoft.com/office/drawing/2014/main" id="{DBE8C3DC-2A49-7093-ED3E-A77169430D9A}"/>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33</a:t>
            </a:fld>
            <a:endParaRPr lang="en-US"/>
          </a:p>
        </p:txBody>
      </p:sp>
    </p:spTree>
    <p:extLst>
      <p:ext uri="{BB962C8B-B14F-4D97-AF65-F5344CB8AC3E}">
        <p14:creationId xmlns:p14="http://schemas.microsoft.com/office/powerpoint/2010/main" val="4018824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D534-384E-17CE-C6B7-D6DD7C8A95B2}"/>
              </a:ext>
            </a:extLst>
          </p:cNvPr>
          <p:cNvSpPr>
            <a:spLocks noGrp="1"/>
          </p:cNvSpPr>
          <p:nvPr>
            <p:ph type="title"/>
          </p:nvPr>
        </p:nvSpPr>
        <p:spPr/>
        <p:txBody>
          <a:bodyPr/>
          <a:lstStyle/>
          <a:p>
            <a:r>
              <a:rPr lang="en-US">
                <a:latin typeface="Arial"/>
                <a:cs typeface="Arial"/>
              </a:rPr>
              <a:t>Step 4: Compare &amp; Evaluate Quotes</a:t>
            </a:r>
            <a:endParaRPr lang="en-US"/>
          </a:p>
        </p:txBody>
      </p:sp>
      <p:sp>
        <p:nvSpPr>
          <p:cNvPr id="3" name="Content Placeholder 2">
            <a:extLst>
              <a:ext uri="{FF2B5EF4-FFF2-40B4-BE49-F238E27FC236}">
                <a16:creationId xmlns:a16="http://schemas.microsoft.com/office/drawing/2014/main" id="{8CF6639F-DA9C-F5F4-12F5-DFF15B11E2BB}"/>
              </a:ext>
            </a:extLst>
          </p:cNvPr>
          <p:cNvSpPr>
            <a:spLocks noGrp="1"/>
          </p:cNvSpPr>
          <p:nvPr>
            <p:ph idx="1"/>
          </p:nvPr>
        </p:nvSpPr>
        <p:spPr>
          <a:xfrm>
            <a:off x="838200" y="2005012"/>
            <a:ext cx="11069103" cy="4351338"/>
          </a:xfrm>
        </p:spPr>
        <p:txBody>
          <a:bodyPr vert="horz" lIns="91440" tIns="45720" rIns="91440" bIns="45720" rtlCol="0" anchor="t">
            <a:normAutofit/>
          </a:bodyPr>
          <a:lstStyle/>
          <a:p>
            <a:r>
              <a:rPr lang="en-US" dirty="0">
                <a:latin typeface="Arial"/>
                <a:cs typeface="Arial"/>
              </a:rPr>
              <a:t>Vendor must meet all deadlines and requests for information AND be capable of executing the quote</a:t>
            </a:r>
            <a:endParaRPr lang="en-US" dirty="0"/>
          </a:p>
          <a:p>
            <a:pPr lvl="1">
              <a:buFont typeface="Courier New" panose="020B0604020202020204" pitchFamily="34" charset="0"/>
              <a:buChar char="o"/>
            </a:pPr>
            <a:r>
              <a:rPr lang="en-US" dirty="0">
                <a:latin typeface="Arial"/>
                <a:cs typeface="Arial"/>
              </a:rPr>
              <a:t>"Responsive &amp; responsible bidder"</a:t>
            </a:r>
          </a:p>
          <a:p>
            <a:r>
              <a:rPr lang="en-US" dirty="0">
                <a:latin typeface="Arial"/>
                <a:cs typeface="Arial"/>
              </a:rPr>
              <a:t>Compare "'apples to apples"</a:t>
            </a:r>
          </a:p>
          <a:p>
            <a:pPr lvl="1">
              <a:buFont typeface="Courier New" panose="020B0604020202020204" pitchFamily="34" charset="0"/>
              <a:buChar char="o"/>
            </a:pPr>
            <a:r>
              <a:rPr lang="en-US" dirty="0">
                <a:latin typeface="Arial"/>
                <a:cs typeface="Arial"/>
              </a:rPr>
              <a:t>Usage/case size/price</a:t>
            </a:r>
          </a:p>
          <a:p>
            <a:pPr lvl="1">
              <a:buFont typeface="Courier New" panose="020B0604020202020204" pitchFamily="34" charset="0"/>
              <a:buChar char="o"/>
            </a:pPr>
            <a:r>
              <a:rPr lang="en-US" dirty="0">
                <a:latin typeface="Arial"/>
                <a:cs typeface="Arial"/>
              </a:rPr>
              <a:t>Delivery charges</a:t>
            </a:r>
          </a:p>
          <a:p>
            <a:r>
              <a:rPr lang="en-US" dirty="0">
                <a:latin typeface="Arial"/>
                <a:cs typeface="Arial"/>
              </a:rPr>
              <a:t>Determine winning vendor</a:t>
            </a:r>
          </a:p>
          <a:p>
            <a:pPr lvl="1">
              <a:buFont typeface="Courier New" panose="020B0604020202020204" pitchFamily="34" charset="0"/>
              <a:buChar char="o"/>
            </a:pPr>
            <a:r>
              <a:rPr lang="en-US" dirty="0">
                <a:latin typeface="Arial"/>
                <a:cs typeface="Arial"/>
              </a:rPr>
              <a:t>Lowest price, responsive &amp; responsible</a:t>
            </a:r>
          </a:p>
        </p:txBody>
      </p:sp>
      <p:sp>
        <p:nvSpPr>
          <p:cNvPr id="4" name="Slide Number Placeholder 3">
            <a:extLst>
              <a:ext uri="{FF2B5EF4-FFF2-40B4-BE49-F238E27FC236}">
                <a16:creationId xmlns:a16="http://schemas.microsoft.com/office/drawing/2014/main" id="{3E5740B3-9A85-6E47-8314-A7C4729EB7EF}"/>
              </a:ext>
            </a:extLst>
          </p:cNvPr>
          <p:cNvSpPr>
            <a:spLocks noGrp="1"/>
          </p:cNvSpPr>
          <p:nvPr>
            <p:ph type="sldNum" sz="quarter" idx="12"/>
          </p:nvPr>
        </p:nvSpPr>
        <p:spPr/>
        <p:txBody>
          <a:bodyPr/>
          <a:lstStyle/>
          <a:p>
            <a:fld id="{4944B7B2-FFA2-5148-A472-BF046BD89520}" type="slidenum">
              <a:rPr lang="en-US" smtClean="0"/>
              <a:pPr/>
              <a:t>34</a:t>
            </a:fld>
            <a:endParaRPr lang="en-US"/>
          </a:p>
        </p:txBody>
      </p:sp>
      <p:pic>
        <p:nvPicPr>
          <p:cNvPr id="12" name="Picture 11" descr="Closeup of several green apples and one yellow apple together">
            <a:extLst>
              <a:ext uri="{FF2B5EF4-FFF2-40B4-BE49-F238E27FC236}">
                <a16:creationId xmlns:a16="http://schemas.microsoft.com/office/drawing/2014/main" id="{3B82D29D-5F3D-F940-DD4E-575289849ECF}"/>
              </a:ext>
            </a:extLst>
          </p:cNvPr>
          <p:cNvPicPr>
            <a:picLocks noChangeAspect="1"/>
          </p:cNvPicPr>
          <p:nvPr/>
        </p:nvPicPr>
        <p:blipFill>
          <a:blip r:embed="rId3"/>
          <a:stretch>
            <a:fillRect/>
          </a:stretch>
        </p:blipFill>
        <p:spPr>
          <a:xfrm>
            <a:off x="7704265" y="2889115"/>
            <a:ext cx="3881993" cy="2583131"/>
          </a:xfrm>
          <a:prstGeom prst="rect">
            <a:avLst/>
          </a:prstGeom>
        </p:spPr>
      </p:pic>
    </p:spTree>
    <p:extLst>
      <p:ext uri="{BB962C8B-B14F-4D97-AF65-F5344CB8AC3E}">
        <p14:creationId xmlns:p14="http://schemas.microsoft.com/office/powerpoint/2010/main" val="3352831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6717-4237-E5A9-638E-9AD24915393C}"/>
              </a:ext>
            </a:extLst>
          </p:cNvPr>
          <p:cNvSpPr>
            <a:spLocks noGrp="1"/>
          </p:cNvSpPr>
          <p:nvPr>
            <p:ph type="title"/>
          </p:nvPr>
        </p:nvSpPr>
        <p:spPr/>
        <p:txBody>
          <a:bodyPr/>
          <a:lstStyle/>
          <a:p>
            <a:r>
              <a:rPr lang="en-US">
                <a:latin typeface="Arial"/>
                <a:cs typeface="Arial"/>
              </a:rPr>
              <a:t>Examples of Written Specifications</a:t>
            </a:r>
            <a:endParaRPr lang="en-US"/>
          </a:p>
        </p:txBody>
      </p:sp>
      <p:sp>
        <p:nvSpPr>
          <p:cNvPr id="3" name="Content Placeholder 2">
            <a:extLst>
              <a:ext uri="{FF2B5EF4-FFF2-40B4-BE49-F238E27FC236}">
                <a16:creationId xmlns:a16="http://schemas.microsoft.com/office/drawing/2014/main" id="{F346D9AB-424A-D6D9-5F42-B700C69C756C}"/>
              </a:ext>
            </a:extLst>
          </p:cNvPr>
          <p:cNvSpPr>
            <a:spLocks noGrp="1"/>
          </p:cNvSpPr>
          <p:nvPr>
            <p:ph sz="half" idx="1"/>
          </p:nvPr>
        </p:nvSpPr>
        <p:spPr/>
        <p:txBody>
          <a:bodyPr vert="horz" lIns="91440" tIns="45720" rIns="91440" bIns="45720" rtlCol="0" anchor="t">
            <a:normAutofit/>
          </a:bodyPr>
          <a:lstStyle/>
          <a:p>
            <a:r>
              <a:rPr lang="en-US" sz="2400" dirty="0">
                <a:latin typeface="Arial"/>
                <a:cs typeface="Arial"/>
              </a:rPr>
              <a:t>Description of Product: Ground Beef Patties, 80% lean, 20% fat, frozen</a:t>
            </a:r>
          </a:p>
          <a:p>
            <a:r>
              <a:rPr lang="en-US" sz="2400" dirty="0">
                <a:latin typeface="Arial"/>
                <a:cs typeface="Arial"/>
              </a:rPr>
              <a:t>Case Pack/</a:t>
            </a:r>
            <a:r>
              <a:rPr lang="en-US" sz="2400" dirty="0" err="1">
                <a:latin typeface="Arial"/>
                <a:cs typeface="Arial"/>
              </a:rPr>
              <a:t>Wt</a:t>
            </a:r>
            <a:r>
              <a:rPr lang="en-US" sz="2400" dirty="0">
                <a:latin typeface="Arial"/>
                <a:cs typeface="Arial"/>
              </a:rPr>
              <a:t>: Not to exceed a 20 pound case</a:t>
            </a:r>
          </a:p>
          <a:p>
            <a:r>
              <a:rPr lang="en-US" sz="2400" dirty="0">
                <a:latin typeface="Arial"/>
                <a:cs typeface="Arial"/>
              </a:rPr>
              <a:t>Min &amp; Max Size: Each patty must be a 4oz individually portioned ground beef patty</a:t>
            </a:r>
          </a:p>
          <a:p>
            <a:r>
              <a:rPr lang="en-US" sz="2400" dirty="0">
                <a:latin typeface="Arial"/>
                <a:cs typeface="Arial"/>
              </a:rPr>
              <a:t>Quality: USDA Choice</a:t>
            </a:r>
            <a:endParaRPr lang="en-US" sz="2400" dirty="0"/>
          </a:p>
          <a:p>
            <a:r>
              <a:rPr lang="en-US" sz="2400" dirty="0">
                <a:latin typeface="Arial"/>
                <a:cs typeface="Arial"/>
              </a:rPr>
              <a:t>Product must be grown/raised in North Carolina</a:t>
            </a:r>
            <a:endParaRPr lang="en-US" sz="2400" dirty="0"/>
          </a:p>
          <a:p>
            <a:endParaRPr lang="en-US" dirty="0"/>
          </a:p>
          <a:p>
            <a:endParaRPr lang="en-US" dirty="0"/>
          </a:p>
        </p:txBody>
      </p:sp>
      <p:sp>
        <p:nvSpPr>
          <p:cNvPr id="5" name="Content Placeholder 4">
            <a:extLst>
              <a:ext uri="{FF2B5EF4-FFF2-40B4-BE49-F238E27FC236}">
                <a16:creationId xmlns:a16="http://schemas.microsoft.com/office/drawing/2014/main" id="{229137A4-C9B7-9BBF-F014-2C58EF96AD28}"/>
              </a:ext>
            </a:extLst>
          </p:cNvPr>
          <p:cNvSpPr>
            <a:spLocks noGrp="1"/>
          </p:cNvSpPr>
          <p:nvPr>
            <p:ph sz="half" idx="2"/>
          </p:nvPr>
        </p:nvSpPr>
        <p:spPr/>
        <p:txBody>
          <a:bodyPr vert="horz" lIns="91440" tIns="45720" rIns="91440" bIns="45720" rtlCol="0" anchor="t">
            <a:normAutofit/>
          </a:bodyPr>
          <a:lstStyle/>
          <a:p>
            <a:r>
              <a:rPr lang="en-US" sz="2400">
                <a:latin typeface="Arial"/>
                <a:cs typeface="Arial"/>
              </a:rPr>
              <a:t>Description of Product: Commercial Convection Steamer</a:t>
            </a:r>
            <a:endParaRPr lang="en-US" sz="2400"/>
          </a:p>
          <a:p>
            <a:r>
              <a:rPr lang="en-US" sz="2400">
                <a:latin typeface="Arial"/>
                <a:cs typeface="Arial"/>
              </a:rPr>
              <a:t>Description: Double steamer with separate cooking departments with separate controls and steam shut off switch when door opens, 12 plan capacity, stainless steel exterior and cooking compartments, electric (120V, 60 Hz, 1-phase), NSF listed</a:t>
            </a:r>
            <a:endParaRPr lang="en-US" sz="2400"/>
          </a:p>
          <a:p>
            <a:r>
              <a:rPr lang="en-US" sz="2400">
                <a:latin typeface="Arial"/>
                <a:cs typeface="Arial"/>
              </a:rPr>
              <a:t>Dimensions: 65" (h) x 33" (d) x 24" (w)</a:t>
            </a:r>
            <a:endParaRPr lang="en-US" sz="2400"/>
          </a:p>
          <a:p>
            <a:endParaRPr lang="en-US" dirty="0"/>
          </a:p>
        </p:txBody>
      </p:sp>
      <p:sp>
        <p:nvSpPr>
          <p:cNvPr id="4" name="Slide Number Placeholder 3">
            <a:extLst>
              <a:ext uri="{FF2B5EF4-FFF2-40B4-BE49-F238E27FC236}">
                <a16:creationId xmlns:a16="http://schemas.microsoft.com/office/drawing/2014/main" id="{9C003677-ACD7-B533-8439-D1A0E1FBD2AC}"/>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35</a:t>
            </a:fld>
            <a:endParaRPr lang="en-US"/>
          </a:p>
        </p:txBody>
      </p:sp>
    </p:spTree>
    <p:extLst>
      <p:ext uri="{BB962C8B-B14F-4D97-AF65-F5344CB8AC3E}">
        <p14:creationId xmlns:p14="http://schemas.microsoft.com/office/powerpoint/2010/main" val="338668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ED44F-A66B-0D27-D05E-D56EE3078184}"/>
              </a:ext>
            </a:extLst>
          </p:cNvPr>
          <p:cNvSpPr>
            <a:spLocks noGrp="1"/>
          </p:cNvSpPr>
          <p:nvPr>
            <p:ph type="title"/>
          </p:nvPr>
        </p:nvSpPr>
        <p:spPr/>
        <p:txBody>
          <a:bodyPr/>
          <a:lstStyle/>
          <a:p>
            <a:r>
              <a:rPr lang="en-US">
                <a:latin typeface="Arial"/>
                <a:cs typeface="Arial"/>
              </a:rPr>
              <a:t>Step 5: Award the Quote</a:t>
            </a:r>
          </a:p>
        </p:txBody>
      </p:sp>
      <p:sp>
        <p:nvSpPr>
          <p:cNvPr id="3" name="Content Placeholder 2">
            <a:extLst>
              <a:ext uri="{FF2B5EF4-FFF2-40B4-BE49-F238E27FC236}">
                <a16:creationId xmlns:a16="http://schemas.microsoft.com/office/drawing/2014/main" id="{3928BCBB-7295-00E5-0667-906EA7024BC4}"/>
              </a:ext>
            </a:extLst>
          </p:cNvPr>
          <p:cNvSpPr>
            <a:spLocks noGrp="1"/>
          </p:cNvSpPr>
          <p:nvPr>
            <p:ph idx="1"/>
          </p:nvPr>
        </p:nvSpPr>
        <p:spPr>
          <a:xfrm>
            <a:off x="838200" y="1825625"/>
            <a:ext cx="7142018" cy="4351338"/>
          </a:xfrm>
        </p:spPr>
        <p:txBody>
          <a:bodyPr vert="horz" lIns="91440" tIns="45720" rIns="91440" bIns="45720" rtlCol="0" anchor="t">
            <a:normAutofit/>
          </a:bodyPr>
          <a:lstStyle/>
          <a:p>
            <a:r>
              <a:rPr lang="en-US" dirty="0">
                <a:latin typeface="Arial"/>
                <a:cs typeface="Arial"/>
              </a:rPr>
              <a:t>Notify the vendor that won the quote/contract</a:t>
            </a:r>
          </a:p>
          <a:p>
            <a:r>
              <a:rPr lang="en-US" dirty="0">
                <a:latin typeface="Arial"/>
                <a:cs typeface="Arial"/>
              </a:rPr>
              <a:t>Discuss next steps (invoicing, delivery, etc.)</a:t>
            </a:r>
          </a:p>
          <a:p>
            <a:r>
              <a:rPr lang="en-US" dirty="0">
                <a:latin typeface="Arial"/>
                <a:cs typeface="Arial"/>
              </a:rPr>
              <a:t>Notify those that did not win the quote</a:t>
            </a:r>
          </a:p>
          <a:p>
            <a:r>
              <a:rPr lang="en-US" b="1" dirty="0">
                <a:latin typeface="Arial"/>
                <a:cs typeface="Arial"/>
              </a:rPr>
              <a:t>Save all your documentation!</a:t>
            </a:r>
            <a:endParaRPr lang="en-US" b="1" dirty="0"/>
          </a:p>
          <a:p>
            <a:pPr lvl="1">
              <a:buFont typeface="Courier New" panose="020B0604020202020204" pitchFamily="34" charset="0"/>
              <a:buChar char="o"/>
            </a:pPr>
            <a:r>
              <a:rPr lang="en-US" dirty="0">
                <a:latin typeface="Arial"/>
                <a:cs typeface="Arial"/>
              </a:rPr>
              <a:t>Hard copy in one file with all documents, and/or</a:t>
            </a:r>
          </a:p>
          <a:p>
            <a:pPr lvl="1">
              <a:buFont typeface="Courier New" panose="020B0604020202020204" pitchFamily="34" charset="0"/>
              <a:buChar char="o"/>
            </a:pPr>
            <a:r>
              <a:rPr lang="en-US" dirty="0">
                <a:latin typeface="Arial"/>
                <a:cs typeface="Arial"/>
              </a:rPr>
              <a:t>Digital </a:t>
            </a:r>
            <a:r>
              <a:rPr lang="en-US" i="1" dirty="0">
                <a:latin typeface="Arial"/>
                <a:cs typeface="Arial"/>
              </a:rPr>
              <a:t>shared</a:t>
            </a:r>
            <a:r>
              <a:rPr lang="en-US" dirty="0">
                <a:latin typeface="Arial"/>
                <a:cs typeface="Arial"/>
              </a:rPr>
              <a:t> cloud-based storage option</a:t>
            </a:r>
          </a:p>
        </p:txBody>
      </p:sp>
      <p:pic>
        <p:nvPicPr>
          <p:cNvPr id="8" name="Picture 7" descr="Close up of two people shaking hands">
            <a:extLst>
              <a:ext uri="{FF2B5EF4-FFF2-40B4-BE49-F238E27FC236}">
                <a16:creationId xmlns:a16="http://schemas.microsoft.com/office/drawing/2014/main" id="{4E07A9C2-B07A-4D16-F0C1-85A0E0FBE8DF}"/>
              </a:ext>
            </a:extLst>
          </p:cNvPr>
          <p:cNvPicPr>
            <a:picLocks noChangeAspect="1"/>
          </p:cNvPicPr>
          <p:nvPr/>
        </p:nvPicPr>
        <p:blipFill>
          <a:blip r:embed="rId3"/>
          <a:srcRect r="28891"/>
          <a:stretch>
            <a:fillRect/>
          </a:stretch>
        </p:blipFill>
        <p:spPr>
          <a:xfrm>
            <a:off x="7846334" y="1713403"/>
            <a:ext cx="3930708" cy="3689912"/>
          </a:xfrm>
          <a:prstGeom prst="rect">
            <a:avLst/>
          </a:prstGeom>
        </p:spPr>
      </p:pic>
      <p:sp>
        <p:nvSpPr>
          <p:cNvPr id="4" name="Slide Number Placeholder 3">
            <a:extLst>
              <a:ext uri="{FF2B5EF4-FFF2-40B4-BE49-F238E27FC236}">
                <a16:creationId xmlns:a16="http://schemas.microsoft.com/office/drawing/2014/main" id="{A8DC00E5-99C0-1F5D-F039-EE243C587E8A}"/>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36</a:t>
            </a:fld>
            <a:endParaRPr lang="en-US"/>
          </a:p>
        </p:txBody>
      </p:sp>
    </p:spTree>
    <p:extLst>
      <p:ext uri="{BB962C8B-B14F-4D97-AF65-F5344CB8AC3E}">
        <p14:creationId xmlns:p14="http://schemas.microsoft.com/office/powerpoint/2010/main" val="1675059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98FCE-34BD-158D-0B7F-3B8E7F979A49}"/>
              </a:ext>
            </a:extLst>
          </p:cNvPr>
          <p:cNvSpPr>
            <a:spLocks noGrp="1"/>
          </p:cNvSpPr>
          <p:nvPr>
            <p:ph type="title"/>
          </p:nvPr>
        </p:nvSpPr>
        <p:spPr/>
        <p:txBody>
          <a:bodyPr/>
          <a:lstStyle/>
          <a:p>
            <a:r>
              <a:rPr lang="en-US">
                <a:latin typeface="Arial"/>
                <a:cs typeface="Arial"/>
              </a:rPr>
              <a:t>Step 6: Monitor the Contract</a:t>
            </a:r>
            <a:endParaRPr lang="en-US"/>
          </a:p>
        </p:txBody>
      </p:sp>
      <p:sp>
        <p:nvSpPr>
          <p:cNvPr id="3" name="Content Placeholder 2">
            <a:extLst>
              <a:ext uri="{FF2B5EF4-FFF2-40B4-BE49-F238E27FC236}">
                <a16:creationId xmlns:a16="http://schemas.microsoft.com/office/drawing/2014/main" id="{440F452F-C68C-04A2-C59E-19165CEF77B3}"/>
              </a:ext>
            </a:extLst>
          </p:cNvPr>
          <p:cNvSpPr>
            <a:spLocks noGrp="1"/>
          </p:cNvSpPr>
          <p:nvPr>
            <p:ph idx="1"/>
          </p:nvPr>
        </p:nvSpPr>
        <p:spPr>
          <a:xfrm>
            <a:off x="5503024" y="2241261"/>
            <a:ext cx="5850775" cy="3935701"/>
          </a:xfrm>
        </p:spPr>
        <p:txBody>
          <a:bodyPr vert="horz" lIns="91440" tIns="45720" rIns="91440" bIns="45720" rtlCol="0" anchor="t">
            <a:normAutofit/>
          </a:bodyPr>
          <a:lstStyle/>
          <a:p>
            <a:r>
              <a:rPr lang="en-US" sz="3200" dirty="0">
                <a:latin typeface="Arial"/>
                <a:cs typeface="Arial"/>
              </a:rPr>
              <a:t>Is the vendor performing as agreed to in the quote solicitation?</a:t>
            </a:r>
          </a:p>
          <a:p>
            <a:pPr lvl="1">
              <a:buFont typeface="Courier New" panose="020B0604020202020204" pitchFamily="34" charset="0"/>
              <a:buChar char="o"/>
            </a:pPr>
            <a:r>
              <a:rPr lang="en-US" sz="2800" dirty="0">
                <a:latin typeface="Arial"/>
                <a:cs typeface="Arial"/>
              </a:rPr>
              <a:t>Correct item(s)</a:t>
            </a:r>
          </a:p>
          <a:p>
            <a:pPr lvl="1">
              <a:buFont typeface="Courier New" panose="020B0604020202020204" pitchFamily="34" charset="0"/>
              <a:buChar char="o"/>
            </a:pPr>
            <a:r>
              <a:rPr lang="en-US" sz="2800" dirty="0">
                <a:latin typeface="Arial"/>
                <a:cs typeface="Arial"/>
              </a:rPr>
              <a:t>Agreed upon pricing</a:t>
            </a:r>
          </a:p>
          <a:p>
            <a:pPr lvl="1">
              <a:buFont typeface="Courier New" panose="020B0604020202020204" pitchFamily="34" charset="0"/>
              <a:buChar char="o"/>
            </a:pPr>
            <a:r>
              <a:rPr lang="en-US" sz="2800" dirty="0">
                <a:latin typeface="Arial"/>
                <a:cs typeface="Arial"/>
              </a:rPr>
              <a:t>Buy American (if purchasing food items)</a:t>
            </a:r>
            <a:endParaRPr lang="en-US" sz="2800" dirty="0"/>
          </a:p>
        </p:txBody>
      </p:sp>
      <p:pic>
        <p:nvPicPr>
          <p:cNvPr id="6" name="Picture 5" descr="Close up of person writing on a clipboard">
            <a:extLst>
              <a:ext uri="{FF2B5EF4-FFF2-40B4-BE49-F238E27FC236}">
                <a16:creationId xmlns:a16="http://schemas.microsoft.com/office/drawing/2014/main" id="{A53C720A-E451-BBCD-1D6C-8ED6C07AB83D}"/>
              </a:ext>
            </a:extLst>
          </p:cNvPr>
          <p:cNvPicPr>
            <a:picLocks noChangeAspect="1"/>
          </p:cNvPicPr>
          <p:nvPr/>
        </p:nvPicPr>
        <p:blipFill>
          <a:blip r:embed="rId3"/>
          <a:stretch>
            <a:fillRect/>
          </a:stretch>
        </p:blipFill>
        <p:spPr>
          <a:xfrm>
            <a:off x="439189" y="2241262"/>
            <a:ext cx="4817831" cy="3211888"/>
          </a:xfrm>
          <a:prstGeom prst="rect">
            <a:avLst/>
          </a:prstGeom>
        </p:spPr>
      </p:pic>
      <p:sp>
        <p:nvSpPr>
          <p:cNvPr id="4" name="Slide Number Placeholder 3">
            <a:extLst>
              <a:ext uri="{FF2B5EF4-FFF2-40B4-BE49-F238E27FC236}">
                <a16:creationId xmlns:a16="http://schemas.microsoft.com/office/drawing/2014/main" id="{96169FE1-2897-6E97-A22C-55A4C7ACF3D6}"/>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37</a:t>
            </a:fld>
            <a:endParaRPr lang="en-US"/>
          </a:p>
        </p:txBody>
      </p:sp>
    </p:spTree>
    <p:extLst>
      <p:ext uri="{BB962C8B-B14F-4D97-AF65-F5344CB8AC3E}">
        <p14:creationId xmlns:p14="http://schemas.microsoft.com/office/powerpoint/2010/main" val="2317341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D92D2-7B49-1D59-E132-BA9E0E7735F9}"/>
              </a:ext>
            </a:extLst>
          </p:cNvPr>
          <p:cNvSpPr>
            <a:spLocks noGrp="1"/>
          </p:cNvSpPr>
          <p:nvPr>
            <p:ph type="title"/>
          </p:nvPr>
        </p:nvSpPr>
        <p:spPr/>
        <p:txBody>
          <a:bodyPr/>
          <a:lstStyle/>
          <a:p>
            <a:r>
              <a:rPr lang="en-US">
                <a:latin typeface="Arial"/>
                <a:cs typeface="Arial"/>
              </a:rPr>
              <a:t>Micro-Purchase vs. Small Purchase</a:t>
            </a:r>
            <a:endParaRPr lang="en-US"/>
          </a:p>
        </p:txBody>
      </p:sp>
      <p:graphicFrame>
        <p:nvGraphicFramePr>
          <p:cNvPr id="5" name="Table 4" descr="Table comparing four procurement scenarios and whether micro-purchasing or small purchasing should be used for each">
            <a:extLst>
              <a:ext uri="{FF2B5EF4-FFF2-40B4-BE49-F238E27FC236}">
                <a16:creationId xmlns:a16="http://schemas.microsoft.com/office/drawing/2014/main" id="{9B31DF4C-A625-20DF-45B3-1FB95A09D54D}"/>
              </a:ext>
            </a:extLst>
          </p:cNvPr>
          <p:cNvGraphicFramePr>
            <a:graphicFrameLocks noGrp="1"/>
          </p:cNvGraphicFramePr>
          <p:nvPr>
            <p:extLst>
              <p:ext uri="{D42A27DB-BD31-4B8C-83A1-F6EECF244321}">
                <p14:modId xmlns:p14="http://schemas.microsoft.com/office/powerpoint/2010/main" val="163895639"/>
              </p:ext>
            </p:extLst>
          </p:nvPr>
        </p:nvGraphicFramePr>
        <p:xfrm>
          <a:off x="838200" y="1574800"/>
          <a:ext cx="10748058" cy="4564565"/>
        </p:xfrm>
        <a:graphic>
          <a:graphicData uri="http://schemas.openxmlformats.org/drawingml/2006/table">
            <a:tbl>
              <a:tblPr firstRow="1" bandRow="1">
                <a:tableStyleId>{5C22544A-7EE6-4342-B048-85BDC9FD1C3A}</a:tableStyleId>
              </a:tblPr>
              <a:tblGrid>
                <a:gridCol w="5374029">
                  <a:extLst>
                    <a:ext uri="{9D8B030D-6E8A-4147-A177-3AD203B41FA5}">
                      <a16:colId xmlns:a16="http://schemas.microsoft.com/office/drawing/2014/main" val="1729392732"/>
                    </a:ext>
                  </a:extLst>
                </a:gridCol>
                <a:gridCol w="5374029">
                  <a:extLst>
                    <a:ext uri="{9D8B030D-6E8A-4147-A177-3AD203B41FA5}">
                      <a16:colId xmlns:a16="http://schemas.microsoft.com/office/drawing/2014/main" val="2781970402"/>
                    </a:ext>
                  </a:extLst>
                </a:gridCol>
              </a:tblGrid>
              <a:tr h="706487">
                <a:tc>
                  <a:txBody>
                    <a:bodyPr/>
                    <a:lstStyle/>
                    <a:p>
                      <a:r>
                        <a:rPr lang="en-US" sz="2400">
                          <a:latin typeface="Arial"/>
                          <a:cs typeface="Arial"/>
                        </a:rPr>
                        <a:t>Situation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Arial"/>
                          <a:cs typeface="Arial"/>
                        </a:rPr>
                        <a:t>Micro-Purchase vs. Small Purchase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1132217"/>
                  </a:ext>
                </a:extLst>
              </a:tr>
              <a:tr h="889786">
                <a:tc>
                  <a:txBody>
                    <a:bodyPr/>
                    <a:lstStyle/>
                    <a:p>
                      <a:r>
                        <a:rPr lang="en-US" sz="2400">
                          <a:latin typeface="Arial"/>
                          <a:cs typeface="Arial"/>
                        </a:rPr>
                        <a:t>One-time purchase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0077719"/>
                  </a:ext>
                </a:extLst>
              </a:tr>
              <a:tr h="8897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a:cs typeface="Arial"/>
                        </a:rPr>
                        <a:t>Shop from different vendors to "share the wealth"</a:t>
                      </a:r>
                    </a:p>
                    <a:p>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8039605"/>
                  </a:ext>
                </a:extLst>
              </a:tr>
              <a:tr h="8897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Arial"/>
                          <a:cs typeface="Arial"/>
                        </a:rPr>
                        <a:t>Buy repeatedly from the same vendor</a:t>
                      </a:r>
                    </a:p>
                    <a:p>
                      <a:endParaRPr lang="en-US" sz="24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0904841"/>
                  </a:ext>
                </a:extLst>
              </a:tr>
              <a:tr h="8897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Arial"/>
                          <a:cs typeface="Arial"/>
                        </a:rPr>
                        <a:t>Lowest price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1298097"/>
                  </a:ext>
                </a:extLst>
              </a:tr>
            </a:tbl>
          </a:graphicData>
        </a:graphic>
      </p:graphicFrame>
      <p:sp>
        <p:nvSpPr>
          <p:cNvPr id="6" name="TextBox 5">
            <a:extLst>
              <a:ext uri="{FF2B5EF4-FFF2-40B4-BE49-F238E27FC236}">
                <a16:creationId xmlns:a16="http://schemas.microsoft.com/office/drawing/2014/main" id="{AE57D6C2-4ABB-9987-0B6A-7BA2BD21A450}"/>
              </a:ext>
            </a:extLst>
          </p:cNvPr>
          <p:cNvSpPr txBox="1"/>
          <p:nvPr/>
        </p:nvSpPr>
        <p:spPr>
          <a:xfrm>
            <a:off x="6372520" y="2394261"/>
            <a:ext cx="4224233" cy="461665"/>
          </a:xfrm>
          <a:prstGeom prst="rect">
            <a:avLst/>
          </a:prstGeom>
          <a:noFill/>
        </p:spPr>
        <p:txBody>
          <a:bodyPr wrap="none" lIns="91440" tIns="45720" rIns="91440" bIns="45720" rtlCol="0" anchor="t">
            <a:spAutoFit/>
          </a:bodyPr>
          <a:lstStyle/>
          <a:p>
            <a:r>
              <a:rPr lang="en-US" sz="2400">
                <a:latin typeface="Arial"/>
                <a:cs typeface="Arial"/>
              </a:rPr>
              <a:t>Micro-purchase might be best</a:t>
            </a:r>
          </a:p>
        </p:txBody>
      </p:sp>
      <p:sp>
        <p:nvSpPr>
          <p:cNvPr id="7" name="TextBox 6">
            <a:extLst>
              <a:ext uri="{FF2B5EF4-FFF2-40B4-BE49-F238E27FC236}">
                <a16:creationId xmlns:a16="http://schemas.microsoft.com/office/drawing/2014/main" id="{034E77A2-9EE9-5DDF-7EAE-936F0530FBFB}"/>
              </a:ext>
            </a:extLst>
          </p:cNvPr>
          <p:cNvSpPr txBox="1"/>
          <p:nvPr/>
        </p:nvSpPr>
        <p:spPr>
          <a:xfrm>
            <a:off x="6372520" y="3254890"/>
            <a:ext cx="2291012" cy="461665"/>
          </a:xfrm>
          <a:prstGeom prst="rect">
            <a:avLst/>
          </a:prstGeom>
          <a:noFill/>
        </p:spPr>
        <p:txBody>
          <a:bodyPr wrap="none" lIns="91440" tIns="45720" rIns="91440" bIns="45720" rtlCol="0" anchor="t">
            <a:spAutoFit/>
          </a:bodyPr>
          <a:lstStyle/>
          <a:p>
            <a:r>
              <a:rPr lang="en-US" sz="2400">
                <a:latin typeface="Arial"/>
                <a:cs typeface="Arial"/>
              </a:rPr>
              <a:t>Micro-purchase</a:t>
            </a:r>
            <a:endParaRPr lang="en-US" sz="24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D584BEC-2209-1F45-7545-0C398A31707D}"/>
              </a:ext>
            </a:extLst>
          </p:cNvPr>
          <p:cNvSpPr txBox="1"/>
          <p:nvPr/>
        </p:nvSpPr>
        <p:spPr>
          <a:xfrm>
            <a:off x="6372520" y="4397105"/>
            <a:ext cx="2308645" cy="461665"/>
          </a:xfrm>
          <a:prstGeom prst="rect">
            <a:avLst/>
          </a:prstGeom>
          <a:noFill/>
        </p:spPr>
        <p:txBody>
          <a:bodyPr wrap="none" rtlCol="0">
            <a:spAutoFit/>
          </a:bodyPr>
          <a:lstStyle/>
          <a:p>
            <a:r>
              <a:rPr lang="en-US" sz="2400">
                <a:latin typeface="Arial" panose="020B0604020202020204" pitchFamily="34" charset="0"/>
                <a:cs typeface="Arial" panose="020B0604020202020204" pitchFamily="34" charset="0"/>
              </a:rPr>
              <a:t>Small purchase</a:t>
            </a:r>
          </a:p>
        </p:txBody>
      </p:sp>
      <p:sp>
        <p:nvSpPr>
          <p:cNvPr id="9" name="TextBox 8">
            <a:extLst>
              <a:ext uri="{FF2B5EF4-FFF2-40B4-BE49-F238E27FC236}">
                <a16:creationId xmlns:a16="http://schemas.microsoft.com/office/drawing/2014/main" id="{CA6F5E5D-7727-F8A6-A52F-CCDC90465E8A}"/>
              </a:ext>
            </a:extLst>
          </p:cNvPr>
          <p:cNvSpPr txBox="1"/>
          <p:nvPr/>
        </p:nvSpPr>
        <p:spPr>
          <a:xfrm>
            <a:off x="6319588" y="5308487"/>
            <a:ext cx="2308645" cy="461665"/>
          </a:xfrm>
          <a:prstGeom prst="rect">
            <a:avLst/>
          </a:prstGeom>
          <a:noFill/>
        </p:spPr>
        <p:txBody>
          <a:bodyPr wrap="none" rtlCol="0">
            <a:spAutoFit/>
          </a:bodyPr>
          <a:lstStyle/>
          <a:p>
            <a:r>
              <a:rPr lang="en-US" sz="2400">
                <a:latin typeface="Arial" panose="020B0604020202020204" pitchFamily="34" charset="0"/>
                <a:cs typeface="Arial" panose="020B0604020202020204" pitchFamily="34" charset="0"/>
              </a:rPr>
              <a:t>Small purchase</a:t>
            </a:r>
          </a:p>
        </p:txBody>
      </p:sp>
      <p:sp>
        <p:nvSpPr>
          <p:cNvPr id="4" name="Slide Number Placeholder 3">
            <a:extLst>
              <a:ext uri="{FF2B5EF4-FFF2-40B4-BE49-F238E27FC236}">
                <a16:creationId xmlns:a16="http://schemas.microsoft.com/office/drawing/2014/main" id="{6B093E58-7F36-5F40-4F7C-44AA6D037618}"/>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38</a:t>
            </a:fld>
            <a:endParaRPr lang="en-US"/>
          </a:p>
        </p:txBody>
      </p:sp>
    </p:spTree>
    <p:extLst>
      <p:ext uri="{BB962C8B-B14F-4D97-AF65-F5344CB8AC3E}">
        <p14:creationId xmlns:p14="http://schemas.microsoft.com/office/powerpoint/2010/main" val="424829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A0DF4-0A38-6301-5FAA-F09C75FA448F}"/>
              </a:ext>
            </a:extLst>
          </p:cNvPr>
          <p:cNvSpPr>
            <a:spLocks noGrp="1"/>
          </p:cNvSpPr>
          <p:nvPr>
            <p:ph type="title"/>
          </p:nvPr>
        </p:nvSpPr>
        <p:spPr/>
        <p:txBody>
          <a:bodyPr/>
          <a:lstStyle/>
          <a:p>
            <a:r>
              <a:rPr lang="en-US">
                <a:latin typeface="Arial"/>
                <a:cs typeface="Arial"/>
              </a:rPr>
              <a:t>How to Use the State Term Contract</a:t>
            </a:r>
            <a:endParaRPr lang="en-US"/>
          </a:p>
        </p:txBody>
      </p:sp>
      <p:sp>
        <p:nvSpPr>
          <p:cNvPr id="3" name="Content Placeholder 2">
            <a:extLst>
              <a:ext uri="{FF2B5EF4-FFF2-40B4-BE49-F238E27FC236}">
                <a16:creationId xmlns:a16="http://schemas.microsoft.com/office/drawing/2014/main" id="{79853E96-436A-4D91-D1E3-A3064B1EEB19}"/>
              </a:ext>
            </a:extLst>
          </p:cNvPr>
          <p:cNvSpPr>
            <a:spLocks noGrp="1"/>
          </p:cNvSpPr>
          <p:nvPr>
            <p:ph idx="1"/>
          </p:nvPr>
        </p:nvSpPr>
        <p:spPr/>
        <p:txBody>
          <a:bodyPr vert="horz" lIns="91440" tIns="45720" rIns="91440" bIns="45720" rtlCol="0" anchor="t">
            <a:normAutofit/>
          </a:bodyPr>
          <a:lstStyle/>
          <a:p>
            <a:r>
              <a:rPr lang="en-US">
                <a:latin typeface="Arial"/>
                <a:cs typeface="Arial"/>
              </a:rPr>
              <a:t>Can be used for micro-purchasing</a:t>
            </a:r>
            <a:endParaRPr lang="en-US"/>
          </a:p>
          <a:p>
            <a:pPr lvl="1">
              <a:buFont typeface="Courier New" panose="020B0604020202020204" pitchFamily="34" charset="0"/>
              <a:buChar char="o"/>
            </a:pPr>
            <a:r>
              <a:rPr lang="en-US">
                <a:latin typeface="Arial"/>
                <a:cs typeface="Arial"/>
              </a:rPr>
              <a:t>Remember that micro-purchasing requires you to spread around your purchases to different vendors</a:t>
            </a:r>
          </a:p>
          <a:p>
            <a:r>
              <a:rPr lang="en-US">
                <a:latin typeface="Arial"/>
                <a:cs typeface="Arial"/>
              </a:rPr>
              <a:t>Can be used as one of the 2-3 quotes for small purchasing</a:t>
            </a:r>
          </a:p>
          <a:p>
            <a:pPr lvl="1">
              <a:buFont typeface="Courier New" panose="020B0604020202020204" pitchFamily="34" charset="0"/>
              <a:buChar char="o"/>
            </a:pPr>
            <a:r>
              <a:rPr lang="en-US">
                <a:latin typeface="Arial"/>
                <a:cs typeface="Arial"/>
              </a:rPr>
              <a:t>Can document the price of the item *</a:t>
            </a:r>
            <a:r>
              <a:rPr lang="en-US" b="1">
                <a:latin typeface="Arial"/>
                <a:cs typeface="Arial"/>
              </a:rPr>
              <a:t>if*</a:t>
            </a:r>
            <a:r>
              <a:rPr lang="en-US">
                <a:latin typeface="Arial"/>
                <a:cs typeface="Arial"/>
              </a:rPr>
              <a:t> it meets the specification</a:t>
            </a:r>
          </a:p>
          <a:p>
            <a:r>
              <a:rPr lang="en-US">
                <a:latin typeface="Arial"/>
                <a:cs typeface="Arial"/>
              </a:rPr>
              <a:t>CAN NOT be used in place of obtaining quotes for small purchasing</a:t>
            </a:r>
            <a:endParaRPr lang="en-US"/>
          </a:p>
          <a:p>
            <a:r>
              <a:rPr lang="en-US">
                <a:latin typeface="Arial"/>
                <a:cs typeface="Arial"/>
              </a:rPr>
              <a:t>CAN NOT be used in place of any formal procurement</a:t>
            </a:r>
            <a:endParaRPr lang="en-US"/>
          </a:p>
        </p:txBody>
      </p:sp>
      <p:sp>
        <p:nvSpPr>
          <p:cNvPr id="4" name="Slide Number Placeholder 3">
            <a:extLst>
              <a:ext uri="{FF2B5EF4-FFF2-40B4-BE49-F238E27FC236}">
                <a16:creationId xmlns:a16="http://schemas.microsoft.com/office/drawing/2014/main" id="{35A282A5-2946-1D60-D817-4C68C5BF78F6}"/>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39</a:t>
            </a:fld>
            <a:endParaRPr lang="en-US"/>
          </a:p>
        </p:txBody>
      </p:sp>
    </p:spTree>
    <p:extLst>
      <p:ext uri="{BB962C8B-B14F-4D97-AF65-F5344CB8AC3E}">
        <p14:creationId xmlns:p14="http://schemas.microsoft.com/office/powerpoint/2010/main" val="968980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of yellow rubber duck with blue surf board and sunglasses floating on icy body of water.">
            <a:extLst>
              <a:ext uri="{FF2B5EF4-FFF2-40B4-BE49-F238E27FC236}">
                <a16:creationId xmlns:a16="http://schemas.microsoft.com/office/drawing/2014/main" id="{CD5A41EE-4FA1-7CDB-E6D6-E722363488BB}"/>
              </a:ext>
            </a:extLst>
          </p:cNvPr>
          <p:cNvPicPr>
            <a:picLocks noChangeAspect="1"/>
          </p:cNvPicPr>
          <p:nvPr/>
        </p:nvPicPr>
        <p:blipFill rotWithShape="1">
          <a:blip r:embed="rId3">
            <a:extLst>
              <a:ext uri="{28A0092B-C50C-407E-A947-70E740481C1C}">
                <a14:useLocalDpi xmlns:a14="http://schemas.microsoft.com/office/drawing/2010/main" val="0"/>
              </a:ext>
            </a:extLst>
          </a:blip>
          <a:srcRect t="20923" b="18284"/>
          <a:stretch/>
        </p:blipFill>
        <p:spPr>
          <a:xfrm>
            <a:off x="0" y="10"/>
            <a:ext cx="12284436"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itle 1">
            <a:extLst>
              <a:ext uri="{FF2B5EF4-FFF2-40B4-BE49-F238E27FC236}">
                <a16:creationId xmlns:a16="http://schemas.microsoft.com/office/drawing/2014/main" id="{641B398C-9844-0E40-9C7C-12AD2DF9BAC5}"/>
              </a:ext>
            </a:extLst>
          </p:cNvPr>
          <p:cNvSpPr>
            <a:spLocks noGrp="1"/>
          </p:cNvSpPr>
          <p:nvPr>
            <p:ph type="title"/>
          </p:nvPr>
        </p:nvSpPr>
        <p:spPr>
          <a:xfrm>
            <a:off x="831850" y="2191512"/>
            <a:ext cx="10515600" cy="2852737"/>
          </a:xfrm>
        </p:spPr>
        <p:txBody>
          <a:bodyPr/>
          <a:lstStyle/>
          <a:p>
            <a:r>
              <a:rPr lang="en-US"/>
              <a:t>Introductions</a:t>
            </a:r>
          </a:p>
        </p:txBody>
      </p:sp>
      <p:sp>
        <p:nvSpPr>
          <p:cNvPr id="3" name="Text Placeholder 2">
            <a:extLst>
              <a:ext uri="{FF2B5EF4-FFF2-40B4-BE49-F238E27FC236}">
                <a16:creationId xmlns:a16="http://schemas.microsoft.com/office/drawing/2014/main" id="{4A92938B-FE43-324B-A8A7-104FEE3C207A}"/>
              </a:ext>
            </a:extLst>
          </p:cNvPr>
          <p:cNvSpPr>
            <a:spLocks noGrp="1"/>
          </p:cNvSpPr>
          <p:nvPr>
            <p:ph type="body" idx="1"/>
          </p:nvPr>
        </p:nvSpPr>
        <p:spPr>
          <a:xfrm>
            <a:off x="838200" y="5322995"/>
            <a:ext cx="10515600" cy="543778"/>
          </a:xfrm>
        </p:spPr>
        <p:txBody>
          <a:bodyPr>
            <a:normAutofit/>
          </a:bodyPr>
          <a:lstStyle/>
          <a:p>
            <a:r>
              <a:rPr lang="en-US" sz="2800"/>
              <a:t>Get to know each other!</a:t>
            </a:r>
          </a:p>
        </p:txBody>
      </p:sp>
      <p:sp>
        <p:nvSpPr>
          <p:cNvPr id="4" name="Slide Number Placeholder 3">
            <a:extLst>
              <a:ext uri="{FF2B5EF4-FFF2-40B4-BE49-F238E27FC236}">
                <a16:creationId xmlns:a16="http://schemas.microsoft.com/office/drawing/2014/main" id="{5480274F-4559-AA44-AE5A-D225A001081C}"/>
              </a:ext>
              <a:ext uri="{C183D7F6-B498-43B3-948B-1728B52AA6E4}">
                <adec:decorative xmlns:adec="http://schemas.microsoft.com/office/drawing/2017/decorative" val="1"/>
              </a:ext>
            </a:extLst>
          </p:cNvPr>
          <p:cNvSpPr>
            <a:spLocks noGrp="1"/>
          </p:cNvSpPr>
          <p:nvPr>
            <p:ph type="sldNum" sz="quarter" idx="10"/>
          </p:nvPr>
        </p:nvSpPr>
        <p:spPr>
          <a:xfrm>
            <a:off x="7323847" y="6410960"/>
            <a:ext cx="1727697" cy="284480"/>
          </a:xfrm>
          <a:prstGeom prst="rect">
            <a:avLst/>
          </a:prstGeom>
        </p:spPr>
        <p:txBody>
          <a:bodyPr/>
          <a:lstStyle>
            <a:defPPr>
              <a:defRPr lang="en-US"/>
            </a:defPPr>
            <a:lvl1pPr marL="0" algn="r" defTabSz="457200" rtl="0" eaLnBrk="1" latinLnBrk="0" hangingPunct="1">
              <a:defRPr sz="1000" kern="1200" baseline="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44B7B2-FFA2-5148-A472-BF046BD89520}" type="slidenum">
              <a:rPr lang="en-US" smtClean="0"/>
              <a:pPr/>
              <a:t>4</a:t>
            </a:fld>
            <a:endParaRPr lang="en-US"/>
          </a:p>
        </p:txBody>
      </p:sp>
      <p:sp>
        <p:nvSpPr>
          <p:cNvPr id="6" name="TextBox 5">
            <a:extLst>
              <a:ext uri="{FF2B5EF4-FFF2-40B4-BE49-F238E27FC236}">
                <a16:creationId xmlns:a16="http://schemas.microsoft.com/office/drawing/2014/main" id="{999D1E45-BA3B-CDE6-5B4B-07E0A9B90ADA}"/>
              </a:ext>
            </a:extLst>
          </p:cNvPr>
          <p:cNvSpPr txBox="1"/>
          <p:nvPr/>
        </p:nvSpPr>
        <p:spPr>
          <a:xfrm>
            <a:off x="6695317" y="3892097"/>
            <a:ext cx="4968859" cy="2246769"/>
          </a:xfrm>
          <a:prstGeom prst="rect">
            <a:avLst/>
          </a:prstGeom>
          <a:noFill/>
        </p:spPr>
        <p:txBody>
          <a:bodyPr wrap="square" rtlCol="0">
            <a:spAutoFit/>
          </a:bodyPr>
          <a:lstStyle/>
          <a:p>
            <a:pPr marL="285750" indent="-285750">
              <a:buFont typeface="Arial" panose="020B0604020202020204" pitchFamily="34" charset="0"/>
              <a:buChar char="•"/>
            </a:pPr>
            <a:r>
              <a:rPr lang="en-US" sz="2000">
                <a:solidFill>
                  <a:srgbClr val="002060"/>
                </a:solidFill>
                <a:latin typeface="Arial" panose="020B0604020202020204" pitchFamily="34" charset="0"/>
                <a:cs typeface="Arial" panose="020B0604020202020204" pitchFamily="34" charset="0"/>
              </a:rPr>
              <a:t>Your name</a:t>
            </a:r>
          </a:p>
          <a:p>
            <a:pPr marL="285750" indent="-285750">
              <a:buFont typeface="Arial" panose="020B0604020202020204" pitchFamily="34" charset="0"/>
              <a:buChar char="•"/>
            </a:pPr>
            <a:r>
              <a:rPr lang="en-US" sz="2000">
                <a:solidFill>
                  <a:srgbClr val="002060"/>
                </a:solidFill>
                <a:latin typeface="Arial" panose="020B0604020202020204" pitchFamily="34" charset="0"/>
                <a:cs typeface="Arial" panose="020B0604020202020204" pitchFamily="34" charset="0"/>
              </a:rPr>
              <a:t>Your SFA</a:t>
            </a:r>
          </a:p>
          <a:p>
            <a:pPr marL="285750" indent="-285750">
              <a:buFont typeface="Arial" panose="020B0604020202020204" pitchFamily="34" charset="0"/>
              <a:buChar char="•"/>
            </a:pPr>
            <a:r>
              <a:rPr lang="en-US" sz="2000">
                <a:solidFill>
                  <a:srgbClr val="002060"/>
                </a:solidFill>
                <a:latin typeface="Arial" panose="020B0604020202020204" pitchFamily="34" charset="0"/>
                <a:cs typeface="Arial" panose="020B0604020202020204" pitchFamily="34" charset="0"/>
              </a:rPr>
              <a:t>Your role</a:t>
            </a:r>
          </a:p>
          <a:p>
            <a:pPr marL="285750" indent="-285750">
              <a:buFont typeface="Arial" panose="020B0604020202020204" pitchFamily="34" charset="0"/>
              <a:buChar char="•"/>
            </a:pPr>
            <a:r>
              <a:rPr lang="en-US" sz="2000">
                <a:solidFill>
                  <a:srgbClr val="002060"/>
                </a:solidFill>
                <a:latin typeface="Arial" panose="020B0604020202020204" pitchFamily="34" charset="0"/>
                <a:cs typeface="Arial" panose="020B0604020202020204" pitchFamily="34" charset="0"/>
              </a:rPr>
              <a:t>How long you’ve been working in school nutrition</a:t>
            </a:r>
          </a:p>
          <a:p>
            <a:pPr marL="285750" indent="-285750">
              <a:buFont typeface="Arial" panose="020B0604020202020204" pitchFamily="34" charset="0"/>
              <a:buChar char="•"/>
            </a:pPr>
            <a:r>
              <a:rPr lang="en-US" sz="2000">
                <a:solidFill>
                  <a:srgbClr val="002060"/>
                </a:solidFill>
                <a:latin typeface="Arial" panose="020B0604020202020204" pitchFamily="34" charset="0"/>
                <a:cs typeface="Arial" panose="020B0604020202020204" pitchFamily="34" charset="0"/>
              </a:rPr>
              <a:t>What you did before school nutrition</a:t>
            </a:r>
          </a:p>
          <a:p>
            <a:pPr marL="285750" indent="-285750">
              <a:buFont typeface="Arial" panose="020B0604020202020204" pitchFamily="34" charset="0"/>
              <a:buChar char="•"/>
            </a:pPr>
            <a:r>
              <a:rPr lang="en-US" sz="2000">
                <a:solidFill>
                  <a:srgbClr val="002060"/>
                </a:solidFill>
                <a:latin typeface="Arial" panose="020B0604020202020204" pitchFamily="34" charset="0"/>
                <a:cs typeface="Arial" panose="020B0604020202020204" pitchFamily="34" charset="0"/>
              </a:rPr>
              <a:t>Anything else you’d like to share!</a:t>
            </a:r>
          </a:p>
        </p:txBody>
      </p:sp>
    </p:spTree>
    <p:extLst>
      <p:ext uri="{BB962C8B-B14F-4D97-AF65-F5344CB8AC3E}">
        <p14:creationId xmlns:p14="http://schemas.microsoft.com/office/powerpoint/2010/main" val="2982015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539F1-8182-4B27-ECF9-7DB5ABC64081}"/>
              </a:ext>
            </a:extLst>
          </p:cNvPr>
          <p:cNvSpPr>
            <a:spLocks noGrp="1"/>
          </p:cNvSpPr>
          <p:nvPr>
            <p:ph type="title"/>
          </p:nvPr>
        </p:nvSpPr>
        <p:spPr>
          <a:xfrm>
            <a:off x="702364" y="542784"/>
            <a:ext cx="11049000" cy="723898"/>
          </a:xfrm>
        </p:spPr>
        <p:txBody>
          <a:bodyPr>
            <a:normAutofit/>
          </a:bodyPr>
          <a:lstStyle/>
          <a:p>
            <a:r>
              <a:rPr lang="en-US" dirty="0">
                <a:latin typeface="Arial"/>
                <a:cs typeface="Arial"/>
              </a:rPr>
              <a:t>Iran Divestment Act</a:t>
            </a:r>
            <a:endParaRPr lang="en-US" dirty="0"/>
          </a:p>
        </p:txBody>
      </p:sp>
      <p:sp>
        <p:nvSpPr>
          <p:cNvPr id="3" name="Content Placeholder 2">
            <a:extLst>
              <a:ext uri="{FF2B5EF4-FFF2-40B4-BE49-F238E27FC236}">
                <a16:creationId xmlns:a16="http://schemas.microsoft.com/office/drawing/2014/main" id="{0CB99307-D780-D5D6-50D3-46200E620021}"/>
              </a:ext>
            </a:extLst>
          </p:cNvPr>
          <p:cNvSpPr>
            <a:spLocks noGrp="1"/>
          </p:cNvSpPr>
          <p:nvPr>
            <p:ph idx="1"/>
          </p:nvPr>
        </p:nvSpPr>
        <p:spPr>
          <a:xfrm>
            <a:off x="702364" y="1590260"/>
            <a:ext cx="10495723" cy="4647295"/>
          </a:xfrm>
        </p:spPr>
        <p:txBody>
          <a:bodyPr>
            <a:normAutofit lnSpcReduction="10000"/>
          </a:bodyPr>
          <a:lstStyle/>
          <a:p>
            <a:r>
              <a:rPr lang="en-US" dirty="0"/>
              <a:t>Federal Iran Divestment Act passed by Congress on June 24, 2010.</a:t>
            </a:r>
          </a:p>
          <a:p>
            <a:r>
              <a:rPr lang="en-US" dirty="0"/>
              <a:t>NC’s Iran Divestment Act signed into law in 2015 and updated in 2021.</a:t>
            </a:r>
          </a:p>
          <a:p>
            <a:r>
              <a:rPr lang="en-US" dirty="0"/>
              <a:t>In July 2017, elimination of certification requirement that vendors not on list.</a:t>
            </a:r>
          </a:p>
          <a:p>
            <a:r>
              <a:rPr lang="en-US" b="1" dirty="0"/>
              <a:t>Governmental entities, including districts and charter schools, are still prohibited from contracting with entities on the list.</a:t>
            </a:r>
          </a:p>
          <a:p>
            <a:r>
              <a:rPr lang="en-US" b="1" dirty="0"/>
              <a:t>NC State Treasurer’s Office </a:t>
            </a:r>
            <a:r>
              <a:rPr lang="en-US" dirty="0"/>
              <a:t>maintains list of entities with which NC government purchasers cannot contract.</a:t>
            </a:r>
          </a:p>
          <a:p>
            <a:endParaRPr lang="en-US" dirty="0"/>
          </a:p>
          <a:p>
            <a:endParaRPr lang="en-US" dirty="0"/>
          </a:p>
        </p:txBody>
      </p:sp>
      <p:sp>
        <p:nvSpPr>
          <p:cNvPr id="4" name="Slide Number Placeholder 3">
            <a:extLst>
              <a:ext uri="{FF2B5EF4-FFF2-40B4-BE49-F238E27FC236}">
                <a16:creationId xmlns:a16="http://schemas.microsoft.com/office/drawing/2014/main" id="{95A7DBD5-9F3B-94DD-5597-AA07CDE90B2B}"/>
              </a:ext>
              <a:ext uri="{C183D7F6-B498-43B3-948B-1728B52AA6E4}">
                <adec:decorative xmlns:adec="http://schemas.microsoft.com/office/drawing/2017/decorative" val="1"/>
              </a:ext>
            </a:extLst>
          </p:cNvPr>
          <p:cNvSpPr>
            <a:spLocks noGrp="1"/>
          </p:cNvSpPr>
          <p:nvPr>
            <p:ph type="sldNum" sz="quarter" idx="12"/>
          </p:nvPr>
        </p:nvSpPr>
        <p:spPr>
          <a:xfrm>
            <a:off x="8610600" y="6237556"/>
            <a:ext cx="2975658" cy="365125"/>
          </a:xfrm>
        </p:spPr>
        <p:txBody>
          <a:bodyPr/>
          <a:lstStyle/>
          <a:p>
            <a:fld id="{4944B7B2-FFA2-5148-A472-BF046BD89520}" type="slidenum">
              <a:rPr lang="en-US" smtClean="0"/>
              <a:pPr/>
              <a:t>40</a:t>
            </a:fld>
            <a:endParaRPr lang="en-US"/>
          </a:p>
        </p:txBody>
      </p:sp>
    </p:spTree>
    <p:extLst>
      <p:ext uri="{BB962C8B-B14F-4D97-AF65-F5344CB8AC3E}">
        <p14:creationId xmlns:p14="http://schemas.microsoft.com/office/powerpoint/2010/main" val="3654095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DF97C-D28C-DFAA-8FF4-2F7FFA5BBA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3B3772-3F49-9D9D-4E04-EFEA8D875DB0}"/>
              </a:ext>
            </a:extLst>
          </p:cNvPr>
          <p:cNvSpPr>
            <a:spLocks noGrp="1"/>
          </p:cNvSpPr>
          <p:nvPr>
            <p:ph type="title"/>
          </p:nvPr>
        </p:nvSpPr>
        <p:spPr>
          <a:xfrm>
            <a:off x="675248" y="683546"/>
            <a:ext cx="11049000" cy="723898"/>
          </a:xfrm>
        </p:spPr>
        <p:txBody>
          <a:bodyPr>
            <a:normAutofit/>
          </a:bodyPr>
          <a:lstStyle/>
          <a:p>
            <a:r>
              <a:rPr lang="en-US" dirty="0">
                <a:latin typeface="Arial"/>
                <a:cs typeface="Arial"/>
              </a:rPr>
              <a:t>Iran Divestment Act – Requirements</a:t>
            </a:r>
            <a:endParaRPr lang="en-US" dirty="0"/>
          </a:p>
        </p:txBody>
      </p:sp>
      <p:graphicFrame>
        <p:nvGraphicFramePr>
          <p:cNvPr id="7" name="Content Placeholder 6">
            <a:extLst>
              <a:ext uri="{FF2B5EF4-FFF2-40B4-BE49-F238E27FC236}">
                <a16:creationId xmlns:a16="http://schemas.microsoft.com/office/drawing/2014/main" id="{8419265B-1237-94BF-1DDE-3BED63767D2C}"/>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50748449"/>
              </p:ext>
            </p:extLst>
          </p:nvPr>
        </p:nvGraphicFramePr>
        <p:xfrm>
          <a:off x="512297" y="1026213"/>
          <a:ext cx="11211951" cy="4180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QR code to the URL shown on the screen that directs to the Divestment and Do-Not-Contact Rules from the North Carolina State Treasurer's Office">
            <a:extLst>
              <a:ext uri="{FF2B5EF4-FFF2-40B4-BE49-F238E27FC236}">
                <a16:creationId xmlns:a16="http://schemas.microsoft.com/office/drawing/2014/main" id="{7F300BA3-1CE3-4EE0-CCEC-53E87AA13634}"/>
              </a:ext>
            </a:extLst>
          </p:cNvPr>
          <p:cNvPicPr>
            <a:picLocks noChangeAspect="1"/>
          </p:cNvPicPr>
          <p:nvPr/>
        </p:nvPicPr>
        <p:blipFill>
          <a:blip r:embed="rId8"/>
          <a:stretch>
            <a:fillRect/>
          </a:stretch>
        </p:blipFill>
        <p:spPr>
          <a:xfrm>
            <a:off x="10257905" y="4609227"/>
            <a:ext cx="1466540" cy="1466540"/>
          </a:xfrm>
          <a:prstGeom prst="rect">
            <a:avLst/>
          </a:prstGeom>
        </p:spPr>
      </p:pic>
      <p:sp>
        <p:nvSpPr>
          <p:cNvPr id="5" name="TextBox 4">
            <a:extLst>
              <a:ext uri="{FF2B5EF4-FFF2-40B4-BE49-F238E27FC236}">
                <a16:creationId xmlns:a16="http://schemas.microsoft.com/office/drawing/2014/main" id="{29CBB6DE-CBB1-A6A2-A41E-3DCB8A7F34C3}"/>
              </a:ext>
            </a:extLst>
          </p:cNvPr>
          <p:cNvSpPr txBox="1"/>
          <p:nvPr/>
        </p:nvSpPr>
        <p:spPr>
          <a:xfrm>
            <a:off x="1026941" y="4825219"/>
            <a:ext cx="8370277" cy="1107996"/>
          </a:xfrm>
          <a:prstGeom prst="rect">
            <a:avLst/>
          </a:prstGeom>
          <a:noFill/>
        </p:spPr>
        <p:txBody>
          <a:bodyPr wrap="square" rtlCol="0">
            <a:spAutoFit/>
          </a:bodyPr>
          <a:lstStyle/>
          <a:p>
            <a:r>
              <a:rPr lang="en-US" sz="2400" dirty="0">
                <a:solidFill>
                  <a:srgbClr val="1C3766"/>
                </a:solidFill>
                <a:latin typeface="Arial" panose="020B0604020202020204" pitchFamily="34" charset="0"/>
                <a:cs typeface="Arial" panose="020B0604020202020204" pitchFamily="34" charset="0"/>
                <a:hlinkClick r:id="rId9"/>
              </a:rPr>
              <a:t>https://www.nctreasurer.gov/about/transparency/divestment-and-do-not-contract-rules</a:t>
            </a:r>
            <a:r>
              <a:rPr lang="en-US" sz="2400" dirty="0">
                <a:solidFill>
                  <a:srgbClr val="1C3766"/>
                </a:solidFill>
                <a:latin typeface="Arial" panose="020B0604020202020204" pitchFamily="34" charset="0"/>
                <a:cs typeface="Arial" panose="020B0604020202020204" pitchFamily="34" charset="0"/>
              </a:rPr>
              <a:t> </a:t>
            </a:r>
          </a:p>
          <a:p>
            <a:endParaRPr lang="en-US" dirty="0"/>
          </a:p>
        </p:txBody>
      </p:sp>
      <p:sp>
        <p:nvSpPr>
          <p:cNvPr id="8" name="TextBox 7">
            <a:extLst>
              <a:ext uri="{FF2B5EF4-FFF2-40B4-BE49-F238E27FC236}">
                <a16:creationId xmlns:a16="http://schemas.microsoft.com/office/drawing/2014/main" id="{105B67F4-B680-2E5D-BC1E-7F32DAF58A38}"/>
              </a:ext>
            </a:extLst>
          </p:cNvPr>
          <p:cNvSpPr txBox="1"/>
          <p:nvPr/>
        </p:nvSpPr>
        <p:spPr>
          <a:xfrm>
            <a:off x="12584935" y="3116331"/>
            <a:ext cx="3557847" cy="2585323"/>
          </a:xfrm>
          <a:prstGeom prst="rect">
            <a:avLst/>
          </a:prstGeom>
          <a:noFill/>
        </p:spPr>
        <p:txBody>
          <a:bodyPr wrap="square" rtlCol="0">
            <a:spAutoFit/>
          </a:bodyPr>
          <a:lstStyle/>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Check the State Treasurer’s Divestment and Do-Not-Contract Rules</a:t>
            </a: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List is updated annually at the end of the year</a:t>
            </a: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Retain a copy of the list and before awarding a contract, ensure the prospective vendor is not on the list</a:t>
            </a:r>
          </a:p>
        </p:txBody>
      </p:sp>
      <p:sp>
        <p:nvSpPr>
          <p:cNvPr id="4" name="Slide Number Placeholder 3">
            <a:extLst>
              <a:ext uri="{FF2B5EF4-FFF2-40B4-BE49-F238E27FC236}">
                <a16:creationId xmlns:a16="http://schemas.microsoft.com/office/drawing/2014/main" id="{481744CB-F139-00C1-7130-E5BB2EAC419A}"/>
              </a:ext>
              <a:ext uri="{C183D7F6-B498-43B3-948B-1728B52AA6E4}">
                <adec:decorative xmlns:adec="http://schemas.microsoft.com/office/drawing/2017/decorative" val="1"/>
              </a:ext>
            </a:extLst>
          </p:cNvPr>
          <p:cNvSpPr>
            <a:spLocks noGrp="1"/>
          </p:cNvSpPr>
          <p:nvPr>
            <p:ph type="sldNum" sz="quarter" idx="12"/>
          </p:nvPr>
        </p:nvSpPr>
        <p:spPr>
          <a:xfrm>
            <a:off x="8610600" y="6237556"/>
            <a:ext cx="2975658" cy="365125"/>
          </a:xfrm>
        </p:spPr>
        <p:txBody>
          <a:bodyPr/>
          <a:lstStyle/>
          <a:p>
            <a:fld id="{4944B7B2-FFA2-5148-A472-BF046BD89520}" type="slidenum">
              <a:rPr lang="en-US" smtClean="0"/>
              <a:pPr/>
              <a:t>41</a:t>
            </a:fld>
            <a:endParaRPr lang="en-US"/>
          </a:p>
        </p:txBody>
      </p:sp>
    </p:spTree>
    <p:extLst>
      <p:ext uri="{BB962C8B-B14F-4D97-AF65-F5344CB8AC3E}">
        <p14:creationId xmlns:p14="http://schemas.microsoft.com/office/powerpoint/2010/main" val="2166198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EBAE-A9CB-4BDA-C412-69CA1BA0CD69}"/>
              </a:ext>
            </a:extLst>
          </p:cNvPr>
          <p:cNvSpPr>
            <a:spLocks noGrp="1"/>
          </p:cNvSpPr>
          <p:nvPr>
            <p:ph type="title"/>
          </p:nvPr>
        </p:nvSpPr>
        <p:spPr/>
        <p:txBody>
          <a:bodyPr/>
          <a:lstStyle/>
          <a:p>
            <a:r>
              <a:rPr lang="en-US">
                <a:latin typeface="Arial"/>
                <a:cs typeface="Arial"/>
              </a:rPr>
              <a:t>Procurement Plan Updates</a:t>
            </a:r>
          </a:p>
        </p:txBody>
      </p:sp>
      <p:sp>
        <p:nvSpPr>
          <p:cNvPr id="3" name="Content Placeholder 2">
            <a:extLst>
              <a:ext uri="{FF2B5EF4-FFF2-40B4-BE49-F238E27FC236}">
                <a16:creationId xmlns:a16="http://schemas.microsoft.com/office/drawing/2014/main" id="{D92033BB-0C3A-BA88-7199-12CF7D75C640}"/>
              </a:ext>
            </a:extLst>
          </p:cNvPr>
          <p:cNvSpPr>
            <a:spLocks noGrp="1"/>
          </p:cNvSpPr>
          <p:nvPr>
            <p:ph idx="1"/>
          </p:nvPr>
        </p:nvSpPr>
        <p:spPr/>
        <p:txBody>
          <a:bodyPr vert="horz" lIns="91440" tIns="45720" rIns="91440" bIns="45720" rtlCol="0" anchor="t">
            <a:normAutofit/>
          </a:bodyPr>
          <a:lstStyle/>
          <a:p>
            <a:r>
              <a:rPr lang="en-US">
                <a:latin typeface="Arial"/>
                <a:cs typeface="Arial"/>
              </a:rPr>
              <a:t>Changes to Iran Divestment Plan</a:t>
            </a:r>
            <a:endParaRPr lang="en-US"/>
          </a:p>
          <a:p>
            <a:r>
              <a:rPr lang="en-US">
                <a:latin typeface="Arial"/>
                <a:cs typeface="Arial"/>
              </a:rPr>
              <a:t>Change in bid solicitations (newspaper vs. </a:t>
            </a:r>
            <a:r>
              <a:rPr lang="en-US" err="1">
                <a:latin typeface="Arial"/>
                <a:cs typeface="Arial"/>
              </a:rPr>
              <a:t>eVP</a:t>
            </a:r>
            <a:r>
              <a:rPr lang="en-US">
                <a:latin typeface="Arial"/>
                <a:cs typeface="Arial"/>
              </a:rPr>
              <a:t>)</a:t>
            </a:r>
          </a:p>
          <a:p>
            <a:r>
              <a:rPr lang="en-US">
                <a:latin typeface="Arial"/>
                <a:cs typeface="Arial"/>
              </a:rPr>
              <a:t>Updated micro-purchase threshold to $15,000</a:t>
            </a:r>
            <a:endParaRPr lang="en-US" dirty="0">
              <a:latin typeface="Arial"/>
              <a:cs typeface="Arial"/>
            </a:endParaRPr>
          </a:p>
          <a:p>
            <a:r>
              <a:rPr lang="en-US" dirty="0">
                <a:latin typeface="Arial"/>
                <a:cs typeface="Arial"/>
              </a:rPr>
              <a:t>Does include the new non-discrimination statement</a:t>
            </a:r>
            <a:endParaRPr lang="en-US">
              <a:latin typeface="Arial"/>
              <a:cs typeface="Arial"/>
            </a:endParaRPr>
          </a:p>
          <a:p>
            <a:pPr lvl="1">
              <a:buFont typeface="Courier New" panose="020B0604020202020204" pitchFamily="34" charset="0"/>
              <a:buChar char="o"/>
            </a:pPr>
            <a:r>
              <a:rPr lang="en-US">
                <a:latin typeface="Arial"/>
                <a:cs typeface="Arial"/>
              </a:rPr>
              <a:t>Do not use this updated non-discrimination statement on any other school nutrition materials—wait for guidance from NCDPI</a:t>
            </a:r>
          </a:p>
          <a:p>
            <a:r>
              <a:rPr lang="en-US">
                <a:latin typeface="Arial"/>
                <a:cs typeface="Arial"/>
              </a:rPr>
              <a:t>Needs to be updated before the 2026-2027 school year</a:t>
            </a:r>
          </a:p>
        </p:txBody>
      </p:sp>
      <p:sp>
        <p:nvSpPr>
          <p:cNvPr id="4" name="Slide Number Placeholder 3">
            <a:extLst>
              <a:ext uri="{FF2B5EF4-FFF2-40B4-BE49-F238E27FC236}">
                <a16:creationId xmlns:a16="http://schemas.microsoft.com/office/drawing/2014/main" id="{ADF447E6-B2DA-323E-DE28-59C1DBDCAC0E}"/>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42</a:t>
            </a:fld>
            <a:endParaRPr lang="en-US"/>
          </a:p>
        </p:txBody>
      </p:sp>
    </p:spTree>
    <p:extLst>
      <p:ext uri="{BB962C8B-B14F-4D97-AF65-F5344CB8AC3E}">
        <p14:creationId xmlns:p14="http://schemas.microsoft.com/office/powerpoint/2010/main" val="4000918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F012E-50B8-0A81-4CCC-1A935536258C}"/>
              </a:ext>
            </a:extLst>
          </p:cNvPr>
          <p:cNvSpPr>
            <a:spLocks noGrp="1"/>
          </p:cNvSpPr>
          <p:nvPr>
            <p:ph type="title"/>
          </p:nvPr>
        </p:nvSpPr>
        <p:spPr/>
        <p:txBody>
          <a:bodyPr>
            <a:normAutofit/>
          </a:bodyPr>
          <a:lstStyle/>
          <a:p>
            <a:r>
              <a:rPr lang="en-US" sz="4000">
                <a:latin typeface="Arial"/>
                <a:cs typeface="Arial"/>
              </a:rPr>
              <a:t>Tips for a Successful Procurement Plan</a:t>
            </a:r>
            <a:endParaRPr lang="en-US" sz="4000"/>
          </a:p>
        </p:txBody>
      </p:sp>
      <p:sp>
        <p:nvSpPr>
          <p:cNvPr id="3" name="Content Placeholder 2">
            <a:extLst>
              <a:ext uri="{FF2B5EF4-FFF2-40B4-BE49-F238E27FC236}">
                <a16:creationId xmlns:a16="http://schemas.microsoft.com/office/drawing/2014/main" id="{5CE260AB-7212-22C0-A811-81BF562A7F1D}"/>
              </a:ext>
            </a:extLst>
          </p:cNvPr>
          <p:cNvSpPr>
            <a:spLocks noGrp="1"/>
          </p:cNvSpPr>
          <p:nvPr>
            <p:ph idx="1"/>
          </p:nvPr>
        </p:nvSpPr>
        <p:spPr>
          <a:xfrm>
            <a:off x="838200" y="1671166"/>
            <a:ext cx="10515600" cy="4505797"/>
          </a:xfrm>
        </p:spPr>
        <p:txBody>
          <a:bodyPr vert="horz" lIns="91440" tIns="45720" rIns="91440" bIns="45720" rtlCol="0" anchor="t">
            <a:normAutofit/>
          </a:bodyPr>
          <a:lstStyle/>
          <a:p>
            <a:pPr marL="457200" indent="-457200"/>
            <a:r>
              <a:rPr lang="en-US">
                <a:latin typeface="Arial"/>
                <a:cs typeface="Arial"/>
              </a:rPr>
              <a:t>Customize and Complete All Highlighted Fields</a:t>
            </a:r>
            <a:endParaRPr lang="en-US"/>
          </a:p>
          <a:p>
            <a:pPr marL="457200" indent="-457200"/>
            <a:r>
              <a:rPr lang="en-US">
                <a:latin typeface="Arial"/>
                <a:cs typeface="Arial"/>
              </a:rPr>
              <a:t>Keep Roles and Responsibilities Clear</a:t>
            </a:r>
          </a:p>
          <a:p>
            <a:pPr marL="457200" indent="-457200"/>
            <a:r>
              <a:rPr lang="en-US">
                <a:latin typeface="Arial"/>
                <a:cs typeface="Arial"/>
              </a:rPr>
              <a:t>Align Thresholds and Methods</a:t>
            </a:r>
          </a:p>
          <a:p>
            <a:pPr marL="457200" indent="-457200"/>
            <a:r>
              <a:rPr lang="en-US">
                <a:latin typeface="Arial"/>
                <a:cs typeface="Arial"/>
              </a:rPr>
              <a:t>Strengthen Documentation Practices</a:t>
            </a:r>
          </a:p>
          <a:p>
            <a:pPr marL="457200" indent="-457200"/>
            <a:r>
              <a:rPr lang="en-US">
                <a:latin typeface="Arial"/>
                <a:cs typeface="Arial"/>
              </a:rPr>
              <a:t>Emphasize Ethics and Conflict-of-Interest Controls</a:t>
            </a:r>
            <a:endParaRPr lang="en-US">
              <a:solidFill>
                <a:srgbClr val="000000"/>
              </a:solidFill>
              <a:latin typeface="Arial"/>
              <a:cs typeface="Arial"/>
            </a:endParaRPr>
          </a:p>
          <a:p>
            <a:pPr marL="457200" indent="-457200"/>
            <a:r>
              <a:rPr lang="en-US">
                <a:latin typeface="Arial"/>
                <a:cs typeface="Arial"/>
              </a:rPr>
              <a:t>Review and Update Annually</a:t>
            </a:r>
            <a:endParaRPr lang="en-US">
              <a:solidFill>
                <a:srgbClr val="000000"/>
              </a:solidFill>
              <a:latin typeface="Arial"/>
              <a:cs typeface="Arial"/>
            </a:endParaRPr>
          </a:p>
          <a:p>
            <a:pPr marL="457200" indent="-457200"/>
            <a:r>
              <a:rPr lang="en-US">
                <a:latin typeface="Arial"/>
                <a:cs typeface="Arial"/>
              </a:rPr>
              <a:t>Train, Communicate, and Reinforce</a:t>
            </a:r>
            <a:endParaRPr lang="en-US"/>
          </a:p>
          <a:p>
            <a:pPr marL="514350" indent="-514350"/>
            <a:endParaRPr lang="en-US">
              <a:latin typeface="Arial"/>
              <a:cs typeface="Arial"/>
            </a:endParaRPr>
          </a:p>
          <a:p>
            <a:endParaRPr lang="en-US">
              <a:latin typeface="Arial"/>
              <a:cs typeface="Arial"/>
            </a:endParaRPr>
          </a:p>
          <a:p>
            <a:endParaRPr lang="en-US"/>
          </a:p>
        </p:txBody>
      </p:sp>
      <p:sp>
        <p:nvSpPr>
          <p:cNvPr id="4" name="Slide Number Placeholder 3">
            <a:extLst>
              <a:ext uri="{FF2B5EF4-FFF2-40B4-BE49-F238E27FC236}">
                <a16:creationId xmlns:a16="http://schemas.microsoft.com/office/drawing/2014/main" id="{0A27FFC7-7BD9-BCDD-C4E6-29CA5A52C87B}"/>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43</a:t>
            </a:fld>
            <a:endParaRPr lang="en-US"/>
          </a:p>
        </p:txBody>
      </p:sp>
    </p:spTree>
    <p:extLst>
      <p:ext uri="{BB962C8B-B14F-4D97-AF65-F5344CB8AC3E}">
        <p14:creationId xmlns:p14="http://schemas.microsoft.com/office/powerpoint/2010/main" val="858438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AC596-C987-E0D5-2EDB-41BC09D48F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4F1230-A645-4CF6-31FF-B582B4E3376F}"/>
              </a:ext>
            </a:extLst>
          </p:cNvPr>
          <p:cNvSpPr>
            <a:spLocks noGrp="1"/>
          </p:cNvSpPr>
          <p:nvPr>
            <p:ph type="title"/>
          </p:nvPr>
        </p:nvSpPr>
        <p:spPr/>
        <p:txBody>
          <a:bodyPr/>
          <a:lstStyle/>
          <a:p>
            <a:r>
              <a:rPr lang="en-US"/>
              <a:t>Activity:</a:t>
            </a:r>
          </a:p>
        </p:txBody>
      </p:sp>
      <p:sp>
        <p:nvSpPr>
          <p:cNvPr id="3" name="Text Placeholder 2">
            <a:extLst>
              <a:ext uri="{FF2B5EF4-FFF2-40B4-BE49-F238E27FC236}">
                <a16:creationId xmlns:a16="http://schemas.microsoft.com/office/drawing/2014/main" id="{8CDF6BC8-9D3A-9D24-17B9-74AE76EC286C}"/>
              </a:ext>
            </a:extLst>
          </p:cNvPr>
          <p:cNvSpPr>
            <a:spLocks noGrp="1"/>
          </p:cNvSpPr>
          <p:nvPr>
            <p:ph type="body" idx="1"/>
          </p:nvPr>
        </p:nvSpPr>
        <p:spPr/>
        <p:txBody>
          <a:bodyPr vert="horz" lIns="91440" tIns="45720" rIns="91440" bIns="45720" rtlCol="0" anchor="t">
            <a:normAutofit/>
          </a:bodyPr>
          <a:lstStyle/>
          <a:p>
            <a:r>
              <a:rPr lang="en-US" sz="4000"/>
              <a:t>Vendor and Supply Chain Discussion</a:t>
            </a:r>
            <a:endParaRPr lang="en-US" sz="4000">
              <a:latin typeface="Arial"/>
              <a:cs typeface="Arial"/>
            </a:endParaRPr>
          </a:p>
        </p:txBody>
      </p:sp>
      <p:sp>
        <p:nvSpPr>
          <p:cNvPr id="4" name="Slide Number Placeholder 3">
            <a:extLst>
              <a:ext uri="{FF2B5EF4-FFF2-40B4-BE49-F238E27FC236}">
                <a16:creationId xmlns:a16="http://schemas.microsoft.com/office/drawing/2014/main" id="{4A1B86B2-5CBF-6AD5-C545-B41C56826FCF}"/>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44</a:t>
            </a:fld>
            <a:endParaRPr lang="en-US"/>
          </a:p>
        </p:txBody>
      </p:sp>
    </p:spTree>
    <p:extLst>
      <p:ext uri="{BB962C8B-B14F-4D97-AF65-F5344CB8AC3E}">
        <p14:creationId xmlns:p14="http://schemas.microsoft.com/office/powerpoint/2010/main" val="334976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3FF3E-7C59-E596-4947-05DF7C3C352B}"/>
            </a:ext>
          </a:extLst>
        </p:cNvPr>
        <p:cNvGrpSpPr/>
        <p:nvPr/>
      </p:nvGrpSpPr>
      <p:grpSpPr>
        <a:xfrm>
          <a:off x="0" y="0"/>
          <a:ext cx="0" cy="0"/>
          <a:chOff x="0" y="0"/>
          <a:chExt cx="0" cy="0"/>
        </a:xfrm>
      </p:grpSpPr>
      <p:pic>
        <p:nvPicPr>
          <p:cNvPr id="5" name="Picture 2" descr="Series of multicolored arrows saying Team Up for School Nutrition Success ">
            <a:extLst>
              <a:ext uri="{FF2B5EF4-FFF2-40B4-BE49-F238E27FC236}">
                <a16:creationId xmlns:a16="http://schemas.microsoft.com/office/drawing/2014/main" id="{B53EC5B5-3BE3-3D95-65D2-00B7EC2C1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79" y="136525"/>
            <a:ext cx="11700587" cy="19366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1AC90CE-E6DC-80D4-F970-B02584126CC5}"/>
              </a:ext>
            </a:extLst>
          </p:cNvPr>
          <p:cNvSpPr>
            <a:spLocks noGrp="1"/>
          </p:cNvSpPr>
          <p:nvPr>
            <p:ph type="title"/>
          </p:nvPr>
        </p:nvSpPr>
        <p:spPr>
          <a:xfrm>
            <a:off x="12585469" y="993050"/>
            <a:ext cx="2477193" cy="4096869"/>
          </a:xfrm>
        </p:spPr>
        <p:txBody>
          <a:bodyPr/>
          <a:lstStyle/>
          <a:p>
            <a:r>
              <a:rPr lang="en-US" dirty="0"/>
              <a:t>Team up for school nutrition success</a:t>
            </a:r>
          </a:p>
        </p:txBody>
      </p:sp>
      <p:sp>
        <p:nvSpPr>
          <p:cNvPr id="3" name="Text Placeholder 2">
            <a:extLst>
              <a:ext uri="{FF2B5EF4-FFF2-40B4-BE49-F238E27FC236}">
                <a16:creationId xmlns:a16="http://schemas.microsoft.com/office/drawing/2014/main" id="{2142B1CB-9ECF-AB74-4B45-251523BA3B19}"/>
              </a:ext>
            </a:extLst>
          </p:cNvPr>
          <p:cNvSpPr>
            <a:spLocks noGrp="1"/>
          </p:cNvSpPr>
          <p:nvPr>
            <p:ph type="body" sz="quarter" idx="11"/>
          </p:nvPr>
        </p:nvSpPr>
        <p:spPr>
          <a:xfrm>
            <a:off x="298580" y="2169459"/>
            <a:ext cx="11700587" cy="4096869"/>
          </a:xfrm>
        </p:spPr>
        <p:txBody>
          <a:bodyPr vert="horz" lIns="91440" tIns="45720" rIns="91440" bIns="45720" rtlCol="0" anchor="t">
            <a:normAutofit fontScale="92500" lnSpcReduction="10000"/>
          </a:bodyPr>
          <a:lstStyle/>
          <a:p>
            <a:pPr marL="514350" indent="-514350" fontAlgn="base">
              <a:buFont typeface="+mj-lt"/>
              <a:buAutoNum type="arabicPeriod"/>
            </a:pPr>
            <a:r>
              <a:rPr lang="en-US">
                <a:latin typeface="Arial"/>
                <a:cs typeface="Arial"/>
              </a:rPr>
              <a:t>What vendor or supplier challenges have you experienced this year?</a:t>
            </a:r>
          </a:p>
          <a:p>
            <a:pPr lvl="1" fontAlgn="base"/>
            <a:r>
              <a:rPr lang="en-US">
                <a:latin typeface="Arial"/>
                <a:cs typeface="Arial"/>
              </a:rPr>
              <a:t>(e.g., delivery delays, product substitutions, inconsistent quality, limited competition) </a:t>
            </a:r>
          </a:p>
          <a:p>
            <a:pPr marL="514350" indent="-514350" fontAlgn="base">
              <a:buFont typeface="+mj-lt"/>
              <a:buAutoNum type="arabicPeriod"/>
            </a:pPr>
            <a:r>
              <a:rPr lang="en-US">
                <a:latin typeface="Arial"/>
                <a:cs typeface="Arial"/>
              </a:rPr>
              <a:t>What factors do you believe contribute to these challenges? </a:t>
            </a:r>
          </a:p>
          <a:p>
            <a:pPr lvl="1" fontAlgn="base"/>
            <a:r>
              <a:rPr lang="en-US">
                <a:latin typeface="Arial"/>
                <a:cs typeface="Arial"/>
              </a:rPr>
              <a:t>(e.g., supply chain shortages, poor communication, unclear specifications, staffing issues) </a:t>
            </a:r>
          </a:p>
          <a:p>
            <a:pPr marL="514350" indent="-514350" fontAlgn="base">
              <a:buFont typeface="+mj-lt"/>
              <a:buAutoNum type="arabicPeriod"/>
            </a:pPr>
            <a:r>
              <a:rPr lang="en-US">
                <a:latin typeface="Arial"/>
                <a:cs typeface="Arial"/>
              </a:rPr>
              <a:t>How have these challenges affected your program operations or compliance?  If so, how? </a:t>
            </a:r>
            <a:endParaRPr lang="en-US"/>
          </a:p>
          <a:p>
            <a:pPr marL="514350" indent="-514350" fontAlgn="base">
              <a:buFont typeface="+mj-lt"/>
              <a:buAutoNum type="arabicPeriod"/>
            </a:pPr>
            <a:r>
              <a:rPr lang="en-US">
                <a:latin typeface="Arial"/>
                <a:cs typeface="Arial"/>
              </a:rPr>
              <a:t>What strategies or practices have helped you manage or reduce vendor issues? </a:t>
            </a:r>
          </a:p>
          <a:p>
            <a:pPr marL="514350" indent="-514350" fontAlgn="base">
              <a:buFont typeface="+mj-lt"/>
              <a:buAutoNum type="arabicPeriod"/>
            </a:pPr>
            <a:r>
              <a:rPr lang="en-US">
                <a:latin typeface="Arial"/>
                <a:cs typeface="Arial"/>
              </a:rPr>
              <a:t> What support do you need from the State Agency to address vendor challenges? </a:t>
            </a:r>
          </a:p>
        </p:txBody>
      </p:sp>
      <p:sp>
        <p:nvSpPr>
          <p:cNvPr id="4" name="Slide Number Placeholder 3">
            <a:extLst>
              <a:ext uri="{FF2B5EF4-FFF2-40B4-BE49-F238E27FC236}">
                <a16:creationId xmlns:a16="http://schemas.microsoft.com/office/drawing/2014/main" id="{D5E7EE5D-813A-4916-3AE9-25FD7C6CEDE5}"/>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45</a:t>
            </a:fld>
            <a:endParaRPr lang="en-US"/>
          </a:p>
        </p:txBody>
      </p:sp>
    </p:spTree>
    <p:extLst>
      <p:ext uri="{BB962C8B-B14F-4D97-AF65-F5344CB8AC3E}">
        <p14:creationId xmlns:p14="http://schemas.microsoft.com/office/powerpoint/2010/main" val="3882448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163F2-6AFC-A3EE-8472-FF7495097C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A8AB49-9306-891E-69FE-6C83509C3042}"/>
              </a:ext>
            </a:extLst>
          </p:cNvPr>
          <p:cNvSpPr>
            <a:spLocks noGrp="1"/>
          </p:cNvSpPr>
          <p:nvPr>
            <p:ph type="title"/>
          </p:nvPr>
        </p:nvSpPr>
        <p:spPr/>
        <p:txBody>
          <a:bodyPr/>
          <a:lstStyle/>
          <a:p>
            <a:r>
              <a:rPr lang="en-US"/>
              <a:t>Lunch and Networking</a:t>
            </a:r>
          </a:p>
        </p:txBody>
      </p:sp>
      <p:sp>
        <p:nvSpPr>
          <p:cNvPr id="3" name="Text Placeholder 2">
            <a:extLst>
              <a:ext uri="{FF2B5EF4-FFF2-40B4-BE49-F238E27FC236}">
                <a16:creationId xmlns:a16="http://schemas.microsoft.com/office/drawing/2014/main" id="{F9ACAA75-D434-8953-1019-6FF8195913B4}"/>
              </a:ext>
            </a:extLst>
          </p:cNvPr>
          <p:cNvSpPr>
            <a:spLocks noGrp="1"/>
          </p:cNvSpPr>
          <p:nvPr>
            <p:ph type="body" idx="1"/>
          </p:nvPr>
        </p:nvSpPr>
        <p:spPr/>
        <p:txBody>
          <a:bodyPr>
            <a:normAutofit/>
          </a:bodyPr>
          <a:lstStyle/>
          <a:p>
            <a:r>
              <a:rPr lang="en-US" sz="2800"/>
              <a:t>Enjoy your meal! Make a new friend!</a:t>
            </a:r>
          </a:p>
        </p:txBody>
      </p:sp>
      <p:sp>
        <p:nvSpPr>
          <p:cNvPr id="4" name="Slide Number Placeholder 3">
            <a:extLst>
              <a:ext uri="{FF2B5EF4-FFF2-40B4-BE49-F238E27FC236}">
                <a16:creationId xmlns:a16="http://schemas.microsoft.com/office/drawing/2014/main" id="{9C844028-8506-B630-40A4-9C84F4C76215}"/>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46</a:t>
            </a:fld>
            <a:endParaRPr lang="en-US"/>
          </a:p>
        </p:txBody>
      </p:sp>
    </p:spTree>
    <p:extLst>
      <p:ext uri="{BB962C8B-B14F-4D97-AF65-F5344CB8AC3E}">
        <p14:creationId xmlns:p14="http://schemas.microsoft.com/office/powerpoint/2010/main" val="2122742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9780F-C12A-DCBE-BBA8-4C3E96C427B5}"/>
              </a:ext>
            </a:extLst>
          </p:cNvPr>
          <p:cNvSpPr>
            <a:spLocks noGrp="1"/>
          </p:cNvSpPr>
          <p:nvPr>
            <p:ph type="title"/>
          </p:nvPr>
        </p:nvSpPr>
        <p:spPr>
          <a:xfrm>
            <a:off x="831850" y="155081"/>
            <a:ext cx="10515600" cy="1962933"/>
          </a:xfrm>
        </p:spPr>
        <p:txBody>
          <a:bodyPr/>
          <a:lstStyle/>
          <a:p>
            <a:r>
              <a:rPr lang="en-US"/>
              <a:t>Federal Guidance and Policy</a:t>
            </a:r>
          </a:p>
        </p:txBody>
      </p:sp>
      <p:sp>
        <p:nvSpPr>
          <p:cNvPr id="3" name="Text Placeholder 2">
            <a:extLst>
              <a:ext uri="{FF2B5EF4-FFF2-40B4-BE49-F238E27FC236}">
                <a16:creationId xmlns:a16="http://schemas.microsoft.com/office/drawing/2014/main" id="{0CE8144F-2B0D-27CF-8BBE-474D16908A2E}"/>
              </a:ext>
            </a:extLst>
          </p:cNvPr>
          <p:cNvSpPr>
            <a:spLocks noGrp="1"/>
          </p:cNvSpPr>
          <p:nvPr>
            <p:ph type="body" idx="1"/>
          </p:nvPr>
        </p:nvSpPr>
        <p:spPr>
          <a:xfrm>
            <a:off x="910704" y="2383644"/>
            <a:ext cx="10913165" cy="2441574"/>
          </a:xfrm>
        </p:spPr>
        <p:txBody>
          <a:bodyPr vert="horz" lIns="91440" tIns="45720" rIns="91440" bIns="45720" rtlCol="0" anchor="t">
            <a:noAutofit/>
          </a:bodyPr>
          <a:lstStyle/>
          <a:p>
            <a:r>
              <a:rPr lang="en-US" sz="2800">
                <a:latin typeface="Arial"/>
                <a:cs typeface="Arial"/>
              </a:rPr>
              <a:t>SP 17-2025: Reimbursement for Off-Site Meal Consumption</a:t>
            </a:r>
          </a:p>
          <a:p>
            <a:r>
              <a:rPr lang="en-US" sz="2800">
                <a:latin typeface="Arial"/>
                <a:cs typeface="Arial"/>
              </a:rPr>
              <a:t>SP 18-2025: Guidance on Fees for Electronic Payment Services in School Meal Programs</a:t>
            </a:r>
          </a:p>
          <a:p>
            <a:r>
              <a:rPr lang="en-US" sz="2800">
                <a:latin typeface="Arial"/>
                <a:cs typeface="Arial"/>
              </a:rPr>
              <a:t>USDA Final Rule: Meal Patterns Consistent with the 2020-25 DGAs (reminders)</a:t>
            </a:r>
          </a:p>
          <a:p>
            <a:r>
              <a:rPr lang="en-US" sz="2800">
                <a:latin typeface="Arial"/>
                <a:cs typeface="Arial"/>
              </a:rPr>
              <a:t>Buy American (reminders)</a:t>
            </a:r>
          </a:p>
        </p:txBody>
      </p:sp>
      <p:sp>
        <p:nvSpPr>
          <p:cNvPr id="4" name="Slide Number Placeholder 3">
            <a:extLst>
              <a:ext uri="{FF2B5EF4-FFF2-40B4-BE49-F238E27FC236}">
                <a16:creationId xmlns:a16="http://schemas.microsoft.com/office/drawing/2014/main" id="{23572019-F307-C080-8098-C0F011F7FB92}"/>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47</a:t>
            </a:fld>
            <a:endParaRPr lang="en-US"/>
          </a:p>
        </p:txBody>
      </p:sp>
    </p:spTree>
    <p:extLst>
      <p:ext uri="{BB962C8B-B14F-4D97-AF65-F5344CB8AC3E}">
        <p14:creationId xmlns:p14="http://schemas.microsoft.com/office/powerpoint/2010/main" val="21961468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B6256-9E20-66A3-37C8-02EA07E89A9C}"/>
              </a:ext>
            </a:extLst>
          </p:cNvPr>
          <p:cNvSpPr>
            <a:spLocks noGrp="1"/>
          </p:cNvSpPr>
          <p:nvPr>
            <p:ph type="title"/>
          </p:nvPr>
        </p:nvSpPr>
        <p:spPr>
          <a:xfrm>
            <a:off x="838200" y="365125"/>
            <a:ext cx="9390321" cy="1325563"/>
          </a:xfrm>
        </p:spPr>
        <p:txBody>
          <a:bodyPr/>
          <a:lstStyle/>
          <a:p>
            <a:r>
              <a:rPr lang="en-US"/>
              <a:t>SP 17-2025: Reimbursement for Off-Site Meal Consumption </a:t>
            </a:r>
          </a:p>
        </p:txBody>
      </p:sp>
      <p:sp>
        <p:nvSpPr>
          <p:cNvPr id="3" name="Content Placeholder 2">
            <a:extLst>
              <a:ext uri="{FF2B5EF4-FFF2-40B4-BE49-F238E27FC236}">
                <a16:creationId xmlns:a16="http://schemas.microsoft.com/office/drawing/2014/main" id="{B2C09976-6DED-69B8-9111-387CB757FDE9}"/>
              </a:ext>
            </a:extLst>
          </p:cNvPr>
          <p:cNvSpPr>
            <a:spLocks noGrp="1"/>
          </p:cNvSpPr>
          <p:nvPr>
            <p:ph sz="half" idx="1"/>
          </p:nvPr>
        </p:nvSpPr>
        <p:spPr>
          <a:xfrm>
            <a:off x="540489" y="1967227"/>
            <a:ext cx="5456274" cy="4351338"/>
          </a:xfrm>
        </p:spPr>
        <p:txBody>
          <a:bodyPr>
            <a:normAutofit lnSpcReduction="10000"/>
          </a:bodyPr>
          <a:lstStyle/>
          <a:p>
            <a:pPr marL="0" indent="0">
              <a:buNone/>
            </a:pPr>
            <a:r>
              <a:rPr lang="en-US"/>
              <a:t>Meals Reimbursed</a:t>
            </a:r>
          </a:p>
          <a:p>
            <a:pPr lvl="1"/>
            <a:r>
              <a:rPr lang="en-US"/>
              <a:t>Serving site participating in NSLP/SBP</a:t>
            </a:r>
          </a:p>
          <a:p>
            <a:pPr lvl="1"/>
            <a:r>
              <a:rPr lang="en-US"/>
              <a:t>Off-site activities must occur during typical meal time(s)</a:t>
            </a:r>
          </a:p>
          <a:p>
            <a:pPr lvl="1"/>
            <a:r>
              <a:rPr lang="en-US"/>
              <a:t>Students who would normally be on site for the regularly scheduled meal service but are participating in an off-site school function or extracurricular activity and will return back to school that day</a:t>
            </a:r>
          </a:p>
          <a:p>
            <a:pPr lvl="2"/>
            <a:r>
              <a:rPr lang="en-US"/>
              <a:t>e.g. field trips, work study, dual credit college courses, etc.</a:t>
            </a:r>
          </a:p>
          <a:p>
            <a:pPr marL="0" indent="0">
              <a:buNone/>
            </a:pPr>
            <a:endParaRPr lang="en-US">
              <a:hlinkClick r:id="rId3"/>
            </a:endParaRPr>
          </a:p>
        </p:txBody>
      </p:sp>
      <p:sp>
        <p:nvSpPr>
          <p:cNvPr id="8" name="Content Placeholder 7">
            <a:extLst>
              <a:ext uri="{FF2B5EF4-FFF2-40B4-BE49-F238E27FC236}">
                <a16:creationId xmlns:a16="http://schemas.microsoft.com/office/drawing/2014/main" id="{B827E00C-8856-030F-4169-24721E925FAD}"/>
              </a:ext>
            </a:extLst>
          </p:cNvPr>
          <p:cNvSpPr>
            <a:spLocks noGrp="1"/>
          </p:cNvSpPr>
          <p:nvPr>
            <p:ph sz="half" idx="2"/>
          </p:nvPr>
        </p:nvSpPr>
        <p:spPr>
          <a:xfrm>
            <a:off x="6195239" y="1967227"/>
            <a:ext cx="5723859" cy="4351338"/>
          </a:xfrm>
        </p:spPr>
        <p:txBody>
          <a:bodyPr>
            <a:normAutofit lnSpcReduction="10000"/>
          </a:bodyPr>
          <a:lstStyle/>
          <a:p>
            <a:pPr marL="0" indent="0">
              <a:buNone/>
            </a:pPr>
            <a:r>
              <a:rPr lang="en-US"/>
              <a:t>Meals NOT Reimbursed</a:t>
            </a:r>
            <a:endParaRPr lang="en-US">
              <a:hlinkClick r:id="rId3"/>
            </a:endParaRPr>
          </a:p>
          <a:p>
            <a:pPr lvl="1"/>
            <a:r>
              <a:rPr lang="en-US"/>
              <a:t>Students who are off site at the end of the school day if that falls outside of the typical lunch period. </a:t>
            </a:r>
          </a:p>
          <a:p>
            <a:pPr lvl="1"/>
            <a:r>
              <a:rPr lang="en-US"/>
              <a:t>Meals taken off site by students due to early dismissal since there will be no meal service that day. </a:t>
            </a:r>
          </a:p>
          <a:p>
            <a:pPr lvl="1"/>
            <a:r>
              <a:rPr lang="en-US"/>
              <a:t>Meals served by a non-participating or ineligible school or site</a:t>
            </a:r>
          </a:p>
          <a:p>
            <a:pPr lvl="1"/>
            <a:r>
              <a:rPr lang="en-US"/>
              <a:t>More than one meal per type per student per day</a:t>
            </a:r>
          </a:p>
        </p:txBody>
      </p:sp>
      <p:sp>
        <p:nvSpPr>
          <p:cNvPr id="4" name="Slide Number Placeholder 3">
            <a:extLst>
              <a:ext uri="{FF2B5EF4-FFF2-40B4-BE49-F238E27FC236}">
                <a16:creationId xmlns:a16="http://schemas.microsoft.com/office/drawing/2014/main" id="{D7F3B0DC-10F5-C02A-ACC1-FD85731039CA}"/>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48</a:t>
            </a:fld>
            <a:endParaRPr lang="en-US"/>
          </a:p>
        </p:txBody>
      </p:sp>
    </p:spTree>
    <p:extLst>
      <p:ext uri="{BB962C8B-B14F-4D97-AF65-F5344CB8AC3E}">
        <p14:creationId xmlns:p14="http://schemas.microsoft.com/office/powerpoint/2010/main" val="32052615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39114-F787-FE42-CEEE-911C081467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6EC391-3C64-FCC0-EE20-A19A2AD25648}"/>
              </a:ext>
            </a:extLst>
          </p:cNvPr>
          <p:cNvSpPr>
            <a:spLocks noGrp="1"/>
          </p:cNvSpPr>
          <p:nvPr>
            <p:ph type="title"/>
          </p:nvPr>
        </p:nvSpPr>
        <p:spPr>
          <a:xfrm>
            <a:off x="838200" y="365125"/>
            <a:ext cx="10748058" cy="1325563"/>
          </a:xfrm>
        </p:spPr>
        <p:txBody>
          <a:bodyPr/>
          <a:lstStyle/>
          <a:p>
            <a:r>
              <a:rPr lang="en-US"/>
              <a:t>SP 17-2025: Reimbursement for </a:t>
            </a:r>
            <a:br>
              <a:rPr lang="en-US"/>
            </a:br>
            <a:r>
              <a:rPr lang="en-US"/>
              <a:t>Off-Site Meal Consumption (continued)</a:t>
            </a:r>
          </a:p>
        </p:txBody>
      </p:sp>
      <p:sp>
        <p:nvSpPr>
          <p:cNvPr id="3" name="Content Placeholder 2">
            <a:extLst>
              <a:ext uri="{FF2B5EF4-FFF2-40B4-BE49-F238E27FC236}">
                <a16:creationId xmlns:a16="http://schemas.microsoft.com/office/drawing/2014/main" id="{1B6F67DB-E5D9-609D-9222-3C76E87755C5}"/>
              </a:ext>
            </a:extLst>
          </p:cNvPr>
          <p:cNvSpPr>
            <a:spLocks noGrp="1"/>
          </p:cNvSpPr>
          <p:nvPr>
            <p:ph idx="1"/>
          </p:nvPr>
        </p:nvSpPr>
        <p:spPr>
          <a:xfrm>
            <a:off x="4883242" y="1967023"/>
            <a:ext cx="7013482" cy="4112991"/>
          </a:xfrm>
        </p:spPr>
        <p:txBody>
          <a:bodyPr>
            <a:normAutofit/>
          </a:bodyPr>
          <a:lstStyle/>
          <a:p>
            <a:r>
              <a:rPr lang="en-US"/>
              <a:t>Additional considerations</a:t>
            </a:r>
            <a:endParaRPr lang="en-US">
              <a:hlinkClick r:id="rId3"/>
            </a:endParaRPr>
          </a:p>
          <a:p>
            <a:pPr lvl="1"/>
            <a:r>
              <a:rPr lang="en-US"/>
              <a:t>Meals provided at the discretion of the school/SFA </a:t>
            </a:r>
          </a:p>
          <a:p>
            <a:pPr lvl="1"/>
            <a:r>
              <a:rPr lang="en-US"/>
              <a:t>Must meet the meal pattern requirements </a:t>
            </a:r>
          </a:p>
          <a:p>
            <a:pPr lvl="1"/>
            <a:r>
              <a:rPr lang="en-US"/>
              <a:t>Subject to especially stringent sanitary and precautionary measures to avoid contamination and spoilage</a:t>
            </a:r>
          </a:p>
          <a:p>
            <a:pPr lvl="1"/>
            <a:r>
              <a:rPr lang="en-US"/>
              <a:t>Handling free and reduced applications and eligibility determination records</a:t>
            </a:r>
            <a:endParaRPr lang="en-US">
              <a:hlinkClick r:id="rId3"/>
            </a:endParaRPr>
          </a:p>
          <a:p>
            <a:pPr marL="0" indent="0">
              <a:buNone/>
            </a:pPr>
            <a:endParaRPr lang="en-US">
              <a:hlinkClick r:id="rId3"/>
            </a:endParaRPr>
          </a:p>
        </p:txBody>
      </p:sp>
      <p:pic>
        <p:nvPicPr>
          <p:cNvPr id="7" name="Picture 6" descr="A group of kids sitting at a table with brown bag lunches">
            <a:extLst>
              <a:ext uri="{FF2B5EF4-FFF2-40B4-BE49-F238E27FC236}">
                <a16:creationId xmlns:a16="http://schemas.microsoft.com/office/drawing/2014/main" id="{D4127642-80E8-0A6D-313F-3CF18398F818}"/>
              </a:ext>
            </a:extLst>
          </p:cNvPr>
          <p:cNvPicPr>
            <a:picLocks noChangeAspect="1"/>
          </p:cNvPicPr>
          <p:nvPr/>
        </p:nvPicPr>
        <p:blipFill>
          <a:blip r:embed="rId4"/>
          <a:stretch>
            <a:fillRect/>
          </a:stretch>
        </p:blipFill>
        <p:spPr>
          <a:xfrm>
            <a:off x="838200" y="1924114"/>
            <a:ext cx="3736791" cy="3736791"/>
          </a:xfrm>
          <a:prstGeom prst="rect">
            <a:avLst/>
          </a:prstGeom>
        </p:spPr>
      </p:pic>
      <p:pic>
        <p:nvPicPr>
          <p:cNvPr id="5" name="Picture 4" descr="QR code to the URL shown on the screen that directs to Child Nutrition Policy Memo SP 17-2025 on the USDA FNS website">
            <a:extLst>
              <a:ext uri="{FF2B5EF4-FFF2-40B4-BE49-F238E27FC236}">
                <a16:creationId xmlns:a16="http://schemas.microsoft.com/office/drawing/2014/main" id="{440D5609-2529-455A-2842-9EF38A656FAF}"/>
              </a:ext>
            </a:extLst>
          </p:cNvPr>
          <p:cNvPicPr>
            <a:picLocks noChangeAspect="1"/>
          </p:cNvPicPr>
          <p:nvPr/>
        </p:nvPicPr>
        <p:blipFill>
          <a:blip r:embed="rId5"/>
          <a:stretch>
            <a:fillRect/>
          </a:stretch>
        </p:blipFill>
        <p:spPr>
          <a:xfrm>
            <a:off x="10782170" y="5103628"/>
            <a:ext cx="1114554" cy="1114554"/>
          </a:xfrm>
          <a:prstGeom prst="rect">
            <a:avLst/>
          </a:prstGeom>
        </p:spPr>
      </p:pic>
      <p:sp>
        <p:nvSpPr>
          <p:cNvPr id="9" name="TextBox 8">
            <a:extLst>
              <a:ext uri="{FF2B5EF4-FFF2-40B4-BE49-F238E27FC236}">
                <a16:creationId xmlns:a16="http://schemas.microsoft.com/office/drawing/2014/main" id="{2A5E9BEB-8531-BA39-7505-177D1231FEE6}"/>
              </a:ext>
            </a:extLst>
          </p:cNvPr>
          <p:cNvSpPr txBox="1"/>
          <p:nvPr/>
        </p:nvSpPr>
        <p:spPr>
          <a:xfrm>
            <a:off x="1303244" y="5809529"/>
            <a:ext cx="9478926" cy="677108"/>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hlinkClick r:id="rId3"/>
              </a:rPr>
              <a:t>https://www.fns.usda.gov/schoolmeals/reimbursement-offsite-meal-consumption</a:t>
            </a:r>
            <a:endParaRPr lang="en-US" sz="2000">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9FE3FA9B-8663-3BAE-4AC2-781FDA4FA497}"/>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49</a:t>
            </a:fld>
            <a:endParaRPr lang="en-US"/>
          </a:p>
        </p:txBody>
      </p:sp>
    </p:spTree>
    <p:extLst>
      <p:ext uri="{BB962C8B-B14F-4D97-AF65-F5344CB8AC3E}">
        <p14:creationId xmlns:p14="http://schemas.microsoft.com/office/powerpoint/2010/main" val="276265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85EB7-3CFB-2E0C-21EB-08600F994C75}"/>
              </a:ext>
            </a:extLst>
          </p:cNvPr>
          <p:cNvSpPr>
            <a:spLocks noGrp="1"/>
          </p:cNvSpPr>
          <p:nvPr>
            <p:ph type="title"/>
          </p:nvPr>
        </p:nvSpPr>
        <p:spPr/>
        <p:txBody>
          <a:bodyPr/>
          <a:lstStyle/>
          <a:p>
            <a:r>
              <a:rPr lang="en-US">
                <a:latin typeface="Arial"/>
                <a:cs typeface="Arial"/>
              </a:rPr>
              <a:t>Updates from NCDPI</a:t>
            </a:r>
            <a:endParaRPr lang="en-US"/>
          </a:p>
        </p:txBody>
      </p:sp>
      <p:sp>
        <p:nvSpPr>
          <p:cNvPr id="3" name="Text Placeholder 2">
            <a:extLst>
              <a:ext uri="{FF2B5EF4-FFF2-40B4-BE49-F238E27FC236}">
                <a16:creationId xmlns:a16="http://schemas.microsoft.com/office/drawing/2014/main" id="{109EBEF4-CD10-E586-D386-CE62A8AD31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DC3F26-F2E6-F403-3FFD-F2BC505893B6}"/>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5</a:t>
            </a:fld>
            <a:endParaRPr lang="en-US"/>
          </a:p>
        </p:txBody>
      </p:sp>
    </p:spTree>
    <p:extLst>
      <p:ext uri="{BB962C8B-B14F-4D97-AF65-F5344CB8AC3E}">
        <p14:creationId xmlns:p14="http://schemas.microsoft.com/office/powerpoint/2010/main" val="27523215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ED7FD-5AF0-C4C1-01EB-0AA9DB7570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29F78A-8373-651B-4A09-E55419D47120}"/>
              </a:ext>
            </a:extLst>
          </p:cNvPr>
          <p:cNvSpPr>
            <a:spLocks noGrp="1"/>
          </p:cNvSpPr>
          <p:nvPr>
            <p:ph type="title"/>
          </p:nvPr>
        </p:nvSpPr>
        <p:spPr>
          <a:xfrm>
            <a:off x="838200" y="804767"/>
            <a:ext cx="6261847" cy="1325563"/>
          </a:xfrm>
        </p:spPr>
        <p:txBody>
          <a:bodyPr>
            <a:noAutofit/>
          </a:bodyPr>
          <a:lstStyle/>
          <a:p>
            <a:r>
              <a:rPr lang="en-US" sz="4000">
                <a:latin typeface="Arial"/>
                <a:cs typeface="Arial"/>
              </a:rPr>
              <a:t>SP 18-2025: Fees for Electronic Payment Services in SMP</a:t>
            </a:r>
            <a:endParaRPr lang="en-US" sz="4000"/>
          </a:p>
        </p:txBody>
      </p:sp>
      <p:sp>
        <p:nvSpPr>
          <p:cNvPr id="3" name="Text Placeholder 2">
            <a:extLst>
              <a:ext uri="{FF2B5EF4-FFF2-40B4-BE49-F238E27FC236}">
                <a16:creationId xmlns:a16="http://schemas.microsoft.com/office/drawing/2014/main" id="{31252BBB-495C-3520-874A-78F5759A082E}"/>
              </a:ext>
            </a:extLst>
          </p:cNvPr>
          <p:cNvSpPr>
            <a:spLocks noGrp="1"/>
          </p:cNvSpPr>
          <p:nvPr>
            <p:ph idx="1"/>
          </p:nvPr>
        </p:nvSpPr>
        <p:spPr>
          <a:xfrm>
            <a:off x="838200" y="2766218"/>
            <a:ext cx="5495365" cy="1325563"/>
          </a:xfrm>
        </p:spPr>
        <p:txBody>
          <a:bodyPr vert="horz" lIns="91440" tIns="45720" rIns="91440" bIns="45720" rtlCol="0" anchor="t">
            <a:noAutofit/>
          </a:bodyPr>
          <a:lstStyle/>
          <a:p>
            <a:pPr marL="457200" indent="-457200">
              <a:buFont typeface="Arial" panose="020B0604020202020204" pitchFamily="34" charset="0"/>
              <a:buChar char="•"/>
            </a:pPr>
            <a:r>
              <a:rPr lang="en-US" sz="2800" dirty="0">
                <a:latin typeface="Arial"/>
                <a:cs typeface="Arial"/>
              </a:rPr>
              <a:t>Published July 11, 2025</a:t>
            </a:r>
          </a:p>
          <a:p>
            <a:pPr marL="457200" indent="-457200">
              <a:buFont typeface="Arial" panose="020B0604020202020204" pitchFamily="34" charset="0"/>
              <a:buChar char="•"/>
            </a:pPr>
            <a:r>
              <a:rPr lang="en-US" sz="2800" dirty="0">
                <a:latin typeface="Arial"/>
                <a:cs typeface="Arial"/>
              </a:rPr>
              <a:t>Requirements and Best Practices</a:t>
            </a:r>
          </a:p>
        </p:txBody>
      </p:sp>
      <p:pic>
        <p:nvPicPr>
          <p:cNvPr id="6" name="Picture 5" descr="QR code to the URL shown on the screen that directs to Child Nutrition Policy Memo SP 18-2025 on the USDA FNS website">
            <a:extLst>
              <a:ext uri="{FF2B5EF4-FFF2-40B4-BE49-F238E27FC236}">
                <a16:creationId xmlns:a16="http://schemas.microsoft.com/office/drawing/2014/main" id="{D4BDB16B-C7F4-5FF2-EFF0-47465D4515BD}"/>
              </a:ext>
            </a:extLst>
          </p:cNvPr>
          <p:cNvPicPr>
            <a:picLocks noChangeAspect="1"/>
          </p:cNvPicPr>
          <p:nvPr/>
        </p:nvPicPr>
        <p:blipFill>
          <a:blip r:embed="rId4"/>
          <a:stretch>
            <a:fillRect/>
          </a:stretch>
        </p:blipFill>
        <p:spPr>
          <a:xfrm>
            <a:off x="10170178" y="4545106"/>
            <a:ext cx="1631856" cy="1631856"/>
          </a:xfrm>
          <a:prstGeom prst="rect">
            <a:avLst/>
          </a:prstGeom>
        </p:spPr>
      </p:pic>
      <p:sp>
        <p:nvSpPr>
          <p:cNvPr id="7" name="Text Placeholder 2">
            <a:extLst>
              <a:ext uri="{FF2B5EF4-FFF2-40B4-BE49-F238E27FC236}">
                <a16:creationId xmlns:a16="http://schemas.microsoft.com/office/drawing/2014/main" id="{5AEF7E22-02E9-931F-B1A0-B7DD66995095}"/>
              </a:ext>
            </a:extLst>
          </p:cNvPr>
          <p:cNvSpPr txBox="1">
            <a:spLocks/>
          </p:cNvSpPr>
          <p:nvPr/>
        </p:nvSpPr>
        <p:spPr>
          <a:xfrm>
            <a:off x="838200" y="4727669"/>
            <a:ext cx="9072281" cy="199380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1C3766"/>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800" dirty="0">
                <a:latin typeface="Arial"/>
                <a:cs typeface="Arial"/>
              </a:rPr>
              <a:t>More information available at:</a:t>
            </a:r>
          </a:p>
          <a:p>
            <a:r>
              <a:rPr lang="en-US" sz="2800" dirty="0">
                <a:hlinkClick r:id="rId5"/>
              </a:rPr>
              <a:t>https://www.fns.usda.gov/schoolmeals/guidance-fees-electronic-payment-services</a:t>
            </a:r>
            <a:endParaRPr lang="en-US" sz="2800" dirty="0"/>
          </a:p>
          <a:p>
            <a:pPr marL="457200" indent="-457200">
              <a:buFont typeface="Arial" panose="020B0604020202020204" pitchFamily="34" charset="0"/>
              <a:buChar char="•"/>
            </a:pPr>
            <a:endParaRPr lang="en-US" sz="2800" dirty="0"/>
          </a:p>
        </p:txBody>
      </p:sp>
      <p:pic>
        <p:nvPicPr>
          <p:cNvPr id="10" name="Picture 9" descr="A student paying at a cashier in a  school nutrition cafeteria line">
            <a:extLst>
              <a:ext uri="{FF2B5EF4-FFF2-40B4-BE49-F238E27FC236}">
                <a16:creationId xmlns:a16="http://schemas.microsoft.com/office/drawing/2014/main" id="{DED8AE5C-46AC-4D59-E564-3B78703149FF}"/>
              </a:ext>
            </a:extLst>
          </p:cNvPr>
          <p:cNvPicPr>
            <a:picLocks noChangeAspect="1"/>
          </p:cNvPicPr>
          <p:nvPr/>
        </p:nvPicPr>
        <p:blipFill>
          <a:blip r:embed="rId6"/>
          <a:stretch>
            <a:fillRect/>
          </a:stretch>
        </p:blipFill>
        <p:spPr>
          <a:xfrm>
            <a:off x="6473344" y="681037"/>
            <a:ext cx="5112914" cy="3410743"/>
          </a:xfrm>
          <a:prstGeom prst="rect">
            <a:avLst/>
          </a:prstGeom>
        </p:spPr>
      </p:pic>
      <p:sp>
        <p:nvSpPr>
          <p:cNvPr id="4" name="Slide Number Placeholder 3">
            <a:extLst>
              <a:ext uri="{FF2B5EF4-FFF2-40B4-BE49-F238E27FC236}">
                <a16:creationId xmlns:a16="http://schemas.microsoft.com/office/drawing/2014/main" id="{F6760942-A6A3-05FD-FDFE-E26511F9DD88}"/>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50</a:t>
            </a:fld>
            <a:endParaRPr lang="en-US"/>
          </a:p>
        </p:txBody>
      </p:sp>
    </p:spTree>
    <p:extLst>
      <p:ext uri="{BB962C8B-B14F-4D97-AF65-F5344CB8AC3E}">
        <p14:creationId xmlns:p14="http://schemas.microsoft.com/office/powerpoint/2010/main" val="674198338"/>
      </p:ext>
    </p:extLst>
  </p:cSld>
  <p:clrMapOvr>
    <a:masterClrMapping/>
  </p:clrMapOvr>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7B09-3293-A7D7-307A-66E4652C1C28}"/>
              </a:ext>
            </a:extLst>
          </p:cNvPr>
          <p:cNvSpPr>
            <a:spLocks noGrp="1"/>
          </p:cNvSpPr>
          <p:nvPr>
            <p:ph type="title"/>
          </p:nvPr>
        </p:nvSpPr>
        <p:spPr>
          <a:xfrm>
            <a:off x="831850" y="1264640"/>
            <a:ext cx="10515600" cy="2852737"/>
          </a:xfrm>
        </p:spPr>
        <p:txBody>
          <a:bodyPr>
            <a:normAutofit fontScale="90000"/>
          </a:bodyPr>
          <a:lstStyle/>
          <a:p>
            <a:r>
              <a:rPr lang="en-US">
                <a:latin typeface="Arial"/>
                <a:cs typeface="Arial"/>
              </a:rPr>
              <a:t>USDA Child Nutrition Final Rule: </a:t>
            </a:r>
            <a:br>
              <a:rPr lang="en-US"/>
            </a:br>
            <a:r>
              <a:rPr lang="en-US">
                <a:latin typeface="Arial"/>
                <a:cs typeface="Arial"/>
              </a:rPr>
              <a:t>Meal Patterns Consistent with the 2020-25 DGAs</a:t>
            </a:r>
          </a:p>
        </p:txBody>
      </p:sp>
      <p:sp>
        <p:nvSpPr>
          <p:cNvPr id="5" name="Text Placeholder 4">
            <a:extLst>
              <a:ext uri="{FF2B5EF4-FFF2-40B4-BE49-F238E27FC236}">
                <a16:creationId xmlns:a16="http://schemas.microsoft.com/office/drawing/2014/main" id="{D58BB498-F948-C3F6-2C61-28E04A873C9D}"/>
              </a:ext>
            </a:extLst>
          </p:cNvPr>
          <p:cNvSpPr>
            <a:spLocks noGrp="1"/>
          </p:cNvSpPr>
          <p:nvPr>
            <p:ph type="body" idx="1"/>
          </p:nvPr>
        </p:nvSpPr>
        <p:spPr>
          <a:xfrm>
            <a:off x="831850" y="4615187"/>
            <a:ext cx="10515600" cy="763669"/>
          </a:xfrm>
        </p:spPr>
        <p:txBody>
          <a:bodyPr>
            <a:normAutofit/>
          </a:bodyPr>
          <a:lstStyle/>
          <a:p>
            <a:r>
              <a:rPr lang="en-US" sz="2800"/>
              <a:t>Released April 2024</a:t>
            </a:r>
          </a:p>
        </p:txBody>
      </p:sp>
      <p:sp>
        <p:nvSpPr>
          <p:cNvPr id="3" name="TextBox 2">
            <a:extLst>
              <a:ext uri="{FF2B5EF4-FFF2-40B4-BE49-F238E27FC236}">
                <a16:creationId xmlns:a16="http://schemas.microsoft.com/office/drawing/2014/main" id="{D52A952D-908B-727C-C814-5F101B8B8AD8}"/>
              </a:ext>
            </a:extLst>
          </p:cNvPr>
          <p:cNvSpPr txBox="1"/>
          <p:nvPr/>
        </p:nvSpPr>
        <p:spPr>
          <a:xfrm>
            <a:off x="831850" y="5286712"/>
            <a:ext cx="9729246" cy="1015663"/>
          </a:xfrm>
          <a:prstGeom prst="rect">
            <a:avLst/>
          </a:prstGeom>
          <a:noFill/>
        </p:spPr>
        <p:txBody>
          <a:bodyPr wrap="square" rtlCol="0">
            <a:spAutoFit/>
          </a:bodyPr>
          <a:lstStyle/>
          <a:p>
            <a:r>
              <a:rPr lang="en-US" sz="2000" dirty="0">
                <a:solidFill>
                  <a:srgbClr val="1C3766"/>
                </a:solidFill>
                <a:latin typeface="Arial" panose="020B0604020202020204" pitchFamily="34" charset="0"/>
                <a:cs typeface="Arial" panose="020B0604020202020204" pitchFamily="34" charset="0"/>
                <a:hlinkClick r:id="rId3"/>
              </a:rPr>
              <a:t>https://www.dpi.nc.gov/districts-schools/district-operations/school-nutrition/information-resources-subject/menu-planning-production-school-meals#MealPatterns-6870</a:t>
            </a:r>
            <a:r>
              <a:rPr lang="en-US" sz="2000" dirty="0">
                <a:solidFill>
                  <a:srgbClr val="1C3766"/>
                </a:solidFill>
                <a:latin typeface="Arial" panose="020B0604020202020204" pitchFamily="34" charset="0"/>
                <a:cs typeface="Arial" panose="020B0604020202020204" pitchFamily="34" charset="0"/>
              </a:rPr>
              <a:t> </a:t>
            </a:r>
          </a:p>
        </p:txBody>
      </p:sp>
      <p:pic>
        <p:nvPicPr>
          <p:cNvPr id="7" name="Picture 6" descr="QR code to the URL shown on the screen that directs to meal pattern resources on the NCDPI OSN website">
            <a:extLst>
              <a:ext uri="{FF2B5EF4-FFF2-40B4-BE49-F238E27FC236}">
                <a16:creationId xmlns:a16="http://schemas.microsoft.com/office/drawing/2014/main" id="{3DE4ABF5-1514-0D49-25A0-7F307580A2C6}"/>
              </a:ext>
            </a:extLst>
          </p:cNvPr>
          <p:cNvPicPr>
            <a:picLocks noChangeAspect="1"/>
          </p:cNvPicPr>
          <p:nvPr/>
        </p:nvPicPr>
        <p:blipFill>
          <a:blip r:embed="rId4"/>
          <a:stretch>
            <a:fillRect/>
          </a:stretch>
        </p:blipFill>
        <p:spPr>
          <a:xfrm>
            <a:off x="10316412" y="4855029"/>
            <a:ext cx="1393371" cy="1393371"/>
          </a:xfrm>
          <a:prstGeom prst="rect">
            <a:avLst/>
          </a:prstGeom>
        </p:spPr>
      </p:pic>
      <p:sp>
        <p:nvSpPr>
          <p:cNvPr id="4" name="Slide Number Placeholder 3">
            <a:extLst>
              <a:ext uri="{FF2B5EF4-FFF2-40B4-BE49-F238E27FC236}">
                <a16:creationId xmlns:a16="http://schemas.microsoft.com/office/drawing/2014/main" id="{3A406540-244B-CF1A-946C-C2A776E01C93}"/>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51</a:t>
            </a:fld>
            <a:endParaRPr lang="en-US"/>
          </a:p>
        </p:txBody>
      </p:sp>
    </p:spTree>
    <p:extLst>
      <p:ext uri="{BB962C8B-B14F-4D97-AF65-F5344CB8AC3E}">
        <p14:creationId xmlns:p14="http://schemas.microsoft.com/office/powerpoint/2010/main" val="13128782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6B5A3-E5F1-FA5B-E6D2-E2944AA666A1}"/>
              </a:ext>
            </a:extLst>
          </p:cNvPr>
          <p:cNvSpPr>
            <a:spLocks noGrp="1"/>
          </p:cNvSpPr>
          <p:nvPr>
            <p:ph type="title"/>
          </p:nvPr>
        </p:nvSpPr>
        <p:spPr>
          <a:xfrm>
            <a:off x="838200" y="232603"/>
            <a:ext cx="10515600" cy="1325563"/>
          </a:xfrm>
        </p:spPr>
        <p:txBody>
          <a:bodyPr/>
          <a:lstStyle/>
          <a:p>
            <a:r>
              <a:rPr lang="en-US"/>
              <a:t>Meal Pattern Final Rule – In Effect Now</a:t>
            </a:r>
          </a:p>
        </p:txBody>
      </p:sp>
      <p:sp>
        <p:nvSpPr>
          <p:cNvPr id="3" name="Content Placeholder 2">
            <a:extLst>
              <a:ext uri="{FF2B5EF4-FFF2-40B4-BE49-F238E27FC236}">
                <a16:creationId xmlns:a16="http://schemas.microsoft.com/office/drawing/2014/main" id="{789C4696-52B2-30D3-6633-E23ABF1ECD96}"/>
              </a:ext>
            </a:extLst>
          </p:cNvPr>
          <p:cNvSpPr>
            <a:spLocks noGrp="1"/>
          </p:cNvSpPr>
          <p:nvPr>
            <p:ph idx="1"/>
          </p:nvPr>
        </p:nvSpPr>
        <p:spPr>
          <a:xfrm>
            <a:off x="838200" y="1558166"/>
            <a:ext cx="10515600" cy="4665662"/>
          </a:xfrm>
        </p:spPr>
        <p:txBody>
          <a:bodyPr>
            <a:normAutofit fontScale="92500" lnSpcReduction="10000"/>
          </a:bodyPr>
          <a:lstStyle/>
          <a:p>
            <a:r>
              <a:rPr lang="en-US"/>
              <a:t>July 1, 2025 (already in effect)</a:t>
            </a:r>
          </a:p>
          <a:p>
            <a:pPr lvl="1"/>
            <a:r>
              <a:rPr lang="en-US" sz="2600"/>
              <a:t>Added sugars (product-based) – cereal, yogurt, milk, fluid milk substitute exception</a:t>
            </a:r>
          </a:p>
          <a:p>
            <a:pPr lvl="1"/>
            <a:r>
              <a:rPr lang="en-US" sz="2600"/>
              <a:t>Flavored milk</a:t>
            </a:r>
          </a:p>
          <a:p>
            <a:pPr lvl="1"/>
            <a:r>
              <a:rPr lang="en-US" sz="2600"/>
              <a:t>Whole grain rich weekly minimum</a:t>
            </a:r>
          </a:p>
          <a:p>
            <a:pPr lvl="1"/>
            <a:r>
              <a:rPr lang="en-US" sz="2600"/>
              <a:t>M/MA at breakfast flexibility</a:t>
            </a:r>
          </a:p>
          <a:p>
            <a:pPr lvl="1"/>
            <a:r>
              <a:rPr lang="en-US" sz="2600"/>
              <a:t>Substituting vegetables for grains and indigenous foods (tribal communities) flexibility</a:t>
            </a:r>
          </a:p>
          <a:p>
            <a:pPr lvl="1"/>
            <a:r>
              <a:rPr lang="en-US" sz="2600"/>
              <a:t>Substituting vegetables for fruits at breakfast – subgroups flexibility</a:t>
            </a:r>
          </a:p>
          <a:p>
            <a:pPr lvl="1"/>
            <a:r>
              <a:rPr lang="en-US" sz="2600"/>
              <a:t>Nuts and seeds flexibility</a:t>
            </a:r>
          </a:p>
          <a:p>
            <a:pPr lvl="1"/>
            <a:r>
              <a:rPr lang="en-US" sz="2600"/>
              <a:t>Beans, peas, and lentils as M/MA flexibility</a:t>
            </a:r>
          </a:p>
          <a:p>
            <a:pPr lvl="1"/>
            <a:r>
              <a:rPr lang="en-US" sz="2600"/>
              <a:t>Bean dip exemption – Smart Snacks and competitive foods</a:t>
            </a:r>
          </a:p>
          <a:p>
            <a:pPr lvl="1"/>
            <a:r>
              <a:rPr lang="en-US" sz="2600"/>
              <a:t>ASSP meal pattern updates</a:t>
            </a:r>
          </a:p>
        </p:txBody>
      </p:sp>
      <p:sp>
        <p:nvSpPr>
          <p:cNvPr id="4" name="Slide Number Placeholder 3">
            <a:extLst>
              <a:ext uri="{FF2B5EF4-FFF2-40B4-BE49-F238E27FC236}">
                <a16:creationId xmlns:a16="http://schemas.microsoft.com/office/drawing/2014/main" id="{85288203-02D3-2CB9-C15A-74FB56D4F6A9}"/>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52</a:t>
            </a:fld>
            <a:endParaRPr lang="en-US"/>
          </a:p>
        </p:txBody>
      </p:sp>
    </p:spTree>
    <p:extLst>
      <p:ext uri="{BB962C8B-B14F-4D97-AF65-F5344CB8AC3E}">
        <p14:creationId xmlns:p14="http://schemas.microsoft.com/office/powerpoint/2010/main" val="40404632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28A23-0EF8-37CD-26A5-9489D32305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D4B916-3E57-CD00-C3E6-F692576407D9}"/>
              </a:ext>
            </a:extLst>
          </p:cNvPr>
          <p:cNvSpPr>
            <a:spLocks noGrp="1"/>
          </p:cNvSpPr>
          <p:nvPr>
            <p:ph type="title"/>
          </p:nvPr>
        </p:nvSpPr>
        <p:spPr>
          <a:xfrm>
            <a:off x="205407" y="298864"/>
            <a:ext cx="11781183" cy="1325563"/>
          </a:xfrm>
        </p:spPr>
        <p:txBody>
          <a:bodyPr/>
          <a:lstStyle/>
          <a:p>
            <a:r>
              <a:rPr lang="en-US"/>
              <a:t>Meal Pattern Final Rule – Starting SY 27-28</a:t>
            </a:r>
          </a:p>
        </p:txBody>
      </p:sp>
      <p:sp>
        <p:nvSpPr>
          <p:cNvPr id="3" name="Content Placeholder 2">
            <a:extLst>
              <a:ext uri="{FF2B5EF4-FFF2-40B4-BE49-F238E27FC236}">
                <a16:creationId xmlns:a16="http://schemas.microsoft.com/office/drawing/2014/main" id="{839EEBC1-E171-E161-6EF5-5CC195E9701D}"/>
              </a:ext>
            </a:extLst>
          </p:cNvPr>
          <p:cNvSpPr>
            <a:spLocks noGrp="1"/>
          </p:cNvSpPr>
          <p:nvPr>
            <p:ph idx="1"/>
          </p:nvPr>
        </p:nvSpPr>
        <p:spPr>
          <a:xfrm>
            <a:off x="551621" y="1788768"/>
            <a:ext cx="11088757" cy="4537834"/>
          </a:xfrm>
        </p:spPr>
        <p:txBody>
          <a:bodyPr>
            <a:normAutofit/>
          </a:bodyPr>
          <a:lstStyle/>
          <a:p>
            <a:r>
              <a:rPr lang="en-US" sz="3200"/>
              <a:t>July 1, 2027 (later, but start planning now!)</a:t>
            </a:r>
          </a:p>
          <a:p>
            <a:pPr lvl="1"/>
            <a:r>
              <a:rPr lang="en-US" sz="2800"/>
              <a:t>Added sugars – weekly limit</a:t>
            </a:r>
          </a:p>
          <a:p>
            <a:pPr lvl="1"/>
            <a:r>
              <a:rPr lang="en-US" sz="2800"/>
              <a:t>Average weekly sodium limit reduction</a:t>
            </a:r>
          </a:p>
          <a:p>
            <a:pPr marL="0" indent="0">
              <a:buNone/>
            </a:pPr>
            <a:endParaRPr lang="en-US"/>
          </a:p>
          <a:p>
            <a:pPr marL="0" indent="0">
              <a:buNone/>
            </a:pPr>
            <a:endParaRPr lang="en-US"/>
          </a:p>
          <a:p>
            <a:pPr marL="0" indent="0">
              <a:buNone/>
            </a:pPr>
            <a:r>
              <a:rPr lang="en-US"/>
              <a:t>Review our resource on the Final Rule:</a:t>
            </a:r>
          </a:p>
          <a:p>
            <a:pPr marL="0" indent="0">
              <a:buNone/>
            </a:pPr>
            <a:r>
              <a:rPr lang="en-US">
                <a:solidFill>
                  <a:schemeClr val="tx1"/>
                </a:solidFill>
                <a:hlinkClick r:id="rId4"/>
              </a:rPr>
              <a:t>https://www.dpi.nc.gov/documents/schoolnutrition/summaryfinal-rule-meal-patternsconsistent-w2020-25-dietary-guidelines-americans/download</a:t>
            </a:r>
            <a:endParaRPr lang="en-US">
              <a:solidFill>
                <a:schemeClr val="tx1"/>
              </a:solidFill>
            </a:endParaRPr>
          </a:p>
          <a:p>
            <a:pPr marL="0" indent="0">
              <a:buNone/>
            </a:pPr>
            <a:endParaRPr lang="en-US">
              <a:solidFill>
                <a:schemeClr val="tx1"/>
              </a:solidFill>
            </a:endParaRPr>
          </a:p>
          <a:p>
            <a:pPr marL="0" indent="0">
              <a:buNone/>
            </a:pPr>
            <a:endParaRPr lang="en-US"/>
          </a:p>
          <a:p>
            <a:pPr marL="0" indent="0">
              <a:buNone/>
            </a:pPr>
            <a:endParaRPr lang="en-US"/>
          </a:p>
          <a:p>
            <a:pPr marL="0" indent="0">
              <a:buNone/>
            </a:pPr>
            <a:endParaRPr lang="en-US"/>
          </a:p>
        </p:txBody>
      </p:sp>
      <p:pic>
        <p:nvPicPr>
          <p:cNvPr id="6" name="Picture 5" descr="QR code to the URL shown on the screen that directs to meal pattern resources on the NCDPI OSN website">
            <a:extLst>
              <a:ext uri="{FF2B5EF4-FFF2-40B4-BE49-F238E27FC236}">
                <a16:creationId xmlns:a16="http://schemas.microsoft.com/office/drawing/2014/main" id="{618152EC-096A-32F3-9DC0-66C1D05E6F64}"/>
              </a:ext>
            </a:extLst>
          </p:cNvPr>
          <p:cNvPicPr>
            <a:picLocks noChangeAspect="1"/>
          </p:cNvPicPr>
          <p:nvPr/>
        </p:nvPicPr>
        <p:blipFill>
          <a:blip r:embed="rId5"/>
          <a:stretch>
            <a:fillRect/>
          </a:stretch>
        </p:blipFill>
        <p:spPr>
          <a:xfrm>
            <a:off x="8842514" y="2120072"/>
            <a:ext cx="2300494" cy="2300494"/>
          </a:xfrm>
          <a:prstGeom prst="rect">
            <a:avLst/>
          </a:prstGeom>
        </p:spPr>
      </p:pic>
      <p:sp>
        <p:nvSpPr>
          <p:cNvPr id="4" name="Slide Number Placeholder 3">
            <a:extLst>
              <a:ext uri="{FF2B5EF4-FFF2-40B4-BE49-F238E27FC236}">
                <a16:creationId xmlns:a16="http://schemas.microsoft.com/office/drawing/2014/main" id="{003D5983-CF75-FF07-1C5D-1AE57C54C634}"/>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53</a:t>
            </a:fld>
            <a:endParaRPr lang="en-US"/>
          </a:p>
        </p:txBody>
      </p:sp>
    </p:spTree>
    <p:extLst>
      <p:ext uri="{BB962C8B-B14F-4D97-AF65-F5344CB8AC3E}">
        <p14:creationId xmlns:p14="http://schemas.microsoft.com/office/powerpoint/2010/main" val="3782652246"/>
      </p:ext>
    </p:extLst>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7C47D-3584-C5BA-1705-108CDCDD6EE9}"/>
              </a:ext>
            </a:extLst>
          </p:cNvPr>
          <p:cNvSpPr>
            <a:spLocks noGrp="1"/>
          </p:cNvSpPr>
          <p:nvPr>
            <p:ph type="title"/>
          </p:nvPr>
        </p:nvSpPr>
        <p:spPr>
          <a:xfrm>
            <a:off x="228246" y="162560"/>
            <a:ext cx="11963754" cy="1281111"/>
          </a:xfrm>
        </p:spPr>
        <p:txBody>
          <a:bodyPr/>
          <a:lstStyle/>
          <a:p>
            <a:r>
              <a:rPr lang="en-US">
                <a:cs typeface="Arial"/>
              </a:rPr>
              <a:t>NSLP Afterschool Snack Program [UPDATED]</a:t>
            </a:r>
            <a:endParaRPr lang="en-US"/>
          </a:p>
        </p:txBody>
      </p:sp>
      <p:sp>
        <p:nvSpPr>
          <p:cNvPr id="3" name="Text Placeholder 2">
            <a:extLst>
              <a:ext uri="{FF2B5EF4-FFF2-40B4-BE49-F238E27FC236}">
                <a16:creationId xmlns:a16="http://schemas.microsoft.com/office/drawing/2014/main" id="{A6CA0D42-EE52-A064-C974-140C1FA93413}"/>
              </a:ext>
            </a:extLst>
          </p:cNvPr>
          <p:cNvSpPr>
            <a:spLocks noGrp="1"/>
          </p:cNvSpPr>
          <p:nvPr>
            <p:ph type="body" sz="quarter" idx="11"/>
          </p:nvPr>
        </p:nvSpPr>
        <p:spPr>
          <a:xfrm>
            <a:off x="731520" y="1544319"/>
            <a:ext cx="5811519" cy="4632343"/>
          </a:xfrm>
        </p:spPr>
        <p:txBody>
          <a:bodyPr vert="horz" lIns="91440" tIns="45720" rIns="91440" bIns="45720" rtlCol="0" anchor="t">
            <a:normAutofit fontScale="85000" lnSpcReduction="20000"/>
          </a:bodyPr>
          <a:lstStyle/>
          <a:p>
            <a:r>
              <a:rPr lang="en-US" dirty="0">
                <a:solidFill>
                  <a:srgbClr val="002060"/>
                </a:solidFill>
              </a:rPr>
              <a:t>Implementation Date: July 1, 2025</a:t>
            </a:r>
            <a:endParaRPr lang="en-US" dirty="0">
              <a:solidFill>
                <a:srgbClr val="002060"/>
              </a:solidFill>
              <a:cs typeface="Arial"/>
            </a:endParaRPr>
          </a:p>
          <a:p>
            <a:r>
              <a:rPr lang="en-US" dirty="0">
                <a:solidFill>
                  <a:srgbClr val="000000"/>
                </a:solidFill>
              </a:rPr>
              <a:t>Must serve 2 out of the 5 components</a:t>
            </a:r>
            <a:endParaRPr lang="en-US" dirty="0">
              <a:cs typeface="Arial"/>
            </a:endParaRPr>
          </a:p>
          <a:p>
            <a:r>
              <a:rPr lang="en-US" dirty="0">
                <a:solidFill>
                  <a:srgbClr val="000000"/>
                </a:solidFill>
              </a:rPr>
              <a:t>No more than half of the weekly fruit and vegetable offerings in NSLP snacks can be juice</a:t>
            </a:r>
          </a:p>
          <a:p>
            <a:r>
              <a:rPr lang="en-US" dirty="0">
                <a:solidFill>
                  <a:srgbClr val="000000"/>
                </a:solidFill>
              </a:rPr>
              <a:t>Added sugar requirements for all snacks apply</a:t>
            </a:r>
          </a:p>
          <a:p>
            <a:pPr lvl="1"/>
            <a:r>
              <a:rPr lang="en-US" dirty="0">
                <a:solidFill>
                  <a:srgbClr val="000000"/>
                </a:solidFill>
              </a:rPr>
              <a:t>No more than 6 grams of added sugars per 1 oz dry cereal</a:t>
            </a:r>
          </a:p>
          <a:p>
            <a:pPr lvl="1"/>
            <a:r>
              <a:rPr lang="en-US" dirty="0">
                <a:solidFill>
                  <a:srgbClr val="000000"/>
                </a:solidFill>
              </a:rPr>
              <a:t>No more than 12 grams of added sugars per 6 oz yogurt</a:t>
            </a:r>
          </a:p>
          <a:p>
            <a:r>
              <a:rPr lang="en-US" dirty="0">
                <a:solidFill>
                  <a:srgbClr val="000000"/>
                </a:solidFill>
              </a:rPr>
              <a:t>Grain-based desserts do NOT count towards the grain requirement</a:t>
            </a:r>
          </a:p>
          <a:p>
            <a:r>
              <a:rPr lang="en-US" dirty="0">
                <a:solidFill>
                  <a:srgbClr val="000000"/>
                </a:solidFill>
              </a:rPr>
              <a:t>Milk can be flavored or unflavored, skim or 1%</a:t>
            </a:r>
          </a:p>
        </p:txBody>
      </p:sp>
      <p:sp>
        <p:nvSpPr>
          <p:cNvPr id="7" name="Arrow: Right 6" descr="Arrow pointing to updated language.">
            <a:extLst>
              <a:ext uri="{FF2B5EF4-FFF2-40B4-BE49-F238E27FC236}">
                <a16:creationId xmlns:a16="http://schemas.microsoft.com/office/drawing/2014/main" id="{B8F16877-3934-FA64-1F1E-6FC339E5CB9E}"/>
              </a:ext>
              <a:ext uri="{C183D7F6-B498-43B3-948B-1728B52AA6E4}">
                <adec:decorative xmlns:adec="http://schemas.microsoft.com/office/drawing/2017/decorative" val="0"/>
              </a:ext>
            </a:extLst>
          </p:cNvPr>
          <p:cNvSpPr/>
          <p:nvPr/>
        </p:nvSpPr>
        <p:spPr>
          <a:xfrm>
            <a:off x="365760" y="3860490"/>
            <a:ext cx="731520" cy="7271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art of food components&#10;&#10;Fluid milk = 8 ounces&#10;Meat/meat alt = 1 ounce equivalent&#10;Grains = 1 ounce equivalent&#10;Vegetables = 3/4 cup&#10;Fruit = 3/4 cup">
            <a:extLst>
              <a:ext uri="{FF2B5EF4-FFF2-40B4-BE49-F238E27FC236}">
                <a16:creationId xmlns:a16="http://schemas.microsoft.com/office/drawing/2014/main" id="{69293CD6-1627-0C8B-0279-532F2AD932AB}"/>
              </a:ext>
            </a:extLst>
          </p:cNvPr>
          <p:cNvPicPr>
            <a:picLocks noChangeAspect="1"/>
          </p:cNvPicPr>
          <p:nvPr/>
        </p:nvPicPr>
        <p:blipFill>
          <a:blip r:embed="rId3"/>
          <a:stretch>
            <a:fillRect/>
          </a:stretch>
        </p:blipFill>
        <p:spPr>
          <a:xfrm>
            <a:off x="6815049" y="1767839"/>
            <a:ext cx="4996331" cy="3798826"/>
          </a:xfrm>
          <a:prstGeom prst="rect">
            <a:avLst/>
          </a:prstGeom>
          <a:ln>
            <a:solidFill>
              <a:schemeClr val="tx1"/>
            </a:solidFill>
          </a:ln>
        </p:spPr>
      </p:pic>
      <p:sp>
        <p:nvSpPr>
          <p:cNvPr id="4" name="Slide Number Placeholder 3">
            <a:extLst>
              <a:ext uri="{FF2B5EF4-FFF2-40B4-BE49-F238E27FC236}">
                <a16:creationId xmlns:a16="http://schemas.microsoft.com/office/drawing/2014/main" id="{AB3390BE-D803-7BDB-E3A0-E0A0CAB7153A}"/>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a:solidFill>
                  <a:prstClr val="white"/>
                </a:solidFill>
              </a:rPr>
              <a:pPr/>
              <a:t>54</a:t>
            </a:fld>
            <a:endParaRPr lang="en-US">
              <a:solidFill>
                <a:prstClr val="white"/>
              </a:solidFill>
            </a:endParaRPr>
          </a:p>
        </p:txBody>
      </p:sp>
    </p:spTree>
    <p:extLst>
      <p:ext uri="{BB962C8B-B14F-4D97-AF65-F5344CB8AC3E}">
        <p14:creationId xmlns:p14="http://schemas.microsoft.com/office/powerpoint/2010/main" val="41791412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C86E6-0FBA-467E-33FB-8F171DD6C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29496F-80E5-C7F1-1E38-E45E48497616}"/>
              </a:ext>
            </a:extLst>
          </p:cNvPr>
          <p:cNvSpPr>
            <a:spLocks noGrp="1"/>
          </p:cNvSpPr>
          <p:nvPr>
            <p:ph type="title"/>
          </p:nvPr>
        </p:nvSpPr>
        <p:spPr/>
        <p:txBody>
          <a:bodyPr>
            <a:normAutofit/>
          </a:bodyPr>
          <a:lstStyle/>
          <a:p>
            <a:r>
              <a:rPr lang="en-US">
                <a:cs typeface="Arial"/>
              </a:rPr>
              <a:t>Buy American in Meal Pattern Final Rule – SBP, NSLP</a:t>
            </a:r>
            <a:endParaRPr lang="en-US"/>
          </a:p>
        </p:txBody>
      </p:sp>
      <p:sp>
        <p:nvSpPr>
          <p:cNvPr id="3" name="Text Placeholder 2">
            <a:extLst>
              <a:ext uri="{FF2B5EF4-FFF2-40B4-BE49-F238E27FC236}">
                <a16:creationId xmlns:a16="http://schemas.microsoft.com/office/drawing/2014/main" id="{F14945AA-C0BC-0F5C-18F5-523594EFBA4C}"/>
              </a:ext>
            </a:extLst>
          </p:cNvPr>
          <p:cNvSpPr>
            <a:spLocks noGrp="1"/>
          </p:cNvSpPr>
          <p:nvPr>
            <p:ph type="body" sz="quarter" idx="11"/>
          </p:nvPr>
        </p:nvSpPr>
        <p:spPr/>
        <p:txBody>
          <a:bodyPr vert="horz" lIns="91440" tIns="45720" rIns="91440" bIns="45720" rtlCol="0" anchor="t">
            <a:normAutofit lnSpcReduction="10000"/>
          </a:bodyPr>
          <a:lstStyle/>
          <a:p>
            <a:r>
              <a:rPr lang="en-US">
                <a:solidFill>
                  <a:srgbClr val="002060"/>
                </a:solidFill>
              </a:rPr>
              <a:t>Implementation Date: July 1, 2025</a:t>
            </a:r>
          </a:p>
          <a:p>
            <a:r>
              <a:rPr lang="en-US">
                <a:solidFill>
                  <a:srgbClr val="000000"/>
                </a:solidFill>
              </a:rPr>
              <a:t>Reasons why an SFA may purchase non-domestic foods:</a:t>
            </a:r>
            <a:endParaRPr lang="en-US">
              <a:solidFill>
                <a:srgbClr val="000000"/>
              </a:solidFill>
              <a:cs typeface="Arial"/>
            </a:endParaRPr>
          </a:p>
          <a:p>
            <a:pPr lvl="1"/>
            <a:r>
              <a:rPr lang="en-US">
                <a:solidFill>
                  <a:srgbClr val="000000"/>
                </a:solidFill>
              </a:rPr>
              <a:t>Competitive bids reveal the cost of the US product is significantly higher</a:t>
            </a:r>
            <a:endParaRPr lang="en-US">
              <a:solidFill>
                <a:srgbClr val="000000"/>
              </a:solidFill>
              <a:cs typeface="Arial"/>
            </a:endParaRPr>
          </a:p>
          <a:p>
            <a:pPr lvl="2"/>
            <a:r>
              <a:rPr lang="en-US">
                <a:solidFill>
                  <a:srgbClr val="000000"/>
                </a:solidFill>
              </a:rPr>
              <a:t>SFA chooses what is considered "significantly higher"</a:t>
            </a:r>
            <a:endParaRPr lang="en-US"/>
          </a:p>
          <a:p>
            <a:pPr lvl="1"/>
            <a:r>
              <a:rPr lang="en-US">
                <a:solidFill>
                  <a:srgbClr val="000000"/>
                </a:solidFill>
              </a:rPr>
              <a:t>FAR 25.104 </a:t>
            </a:r>
            <a:r>
              <a:rPr lang="en-US" err="1">
                <a:solidFill>
                  <a:srgbClr val="000000"/>
                </a:solidFill>
              </a:rPr>
              <a:t>Nonavailable</a:t>
            </a:r>
            <a:r>
              <a:rPr lang="en-US">
                <a:solidFill>
                  <a:srgbClr val="000000"/>
                </a:solidFill>
              </a:rPr>
              <a:t> Articles List </a:t>
            </a:r>
            <a:endParaRPr lang="en-US">
              <a:solidFill>
                <a:srgbClr val="000000"/>
              </a:solidFill>
              <a:cs typeface="Arial"/>
            </a:endParaRPr>
          </a:p>
          <a:p>
            <a:pPr lvl="2"/>
            <a:r>
              <a:rPr lang="en-US">
                <a:solidFill>
                  <a:srgbClr val="000000"/>
                </a:solidFill>
              </a:rPr>
              <a:t>Bananas</a:t>
            </a:r>
            <a:endParaRPr lang="en-US">
              <a:solidFill>
                <a:srgbClr val="000000"/>
              </a:solidFill>
              <a:cs typeface="Arial"/>
            </a:endParaRPr>
          </a:p>
          <a:p>
            <a:pPr lvl="2"/>
            <a:r>
              <a:rPr lang="en-US">
                <a:solidFill>
                  <a:srgbClr val="000000"/>
                </a:solidFill>
              </a:rPr>
              <a:t>Canned mandarin oranges</a:t>
            </a:r>
            <a:endParaRPr lang="en-US">
              <a:solidFill>
                <a:srgbClr val="000000"/>
              </a:solidFill>
              <a:cs typeface="Arial"/>
            </a:endParaRPr>
          </a:p>
          <a:p>
            <a:pPr lvl="2"/>
            <a:r>
              <a:rPr lang="en-US">
                <a:solidFill>
                  <a:srgbClr val="000000"/>
                </a:solidFill>
              </a:rPr>
              <a:t>Canned grapefruit sections</a:t>
            </a:r>
            <a:endParaRPr lang="en-US">
              <a:solidFill>
                <a:srgbClr val="000000"/>
              </a:solidFill>
              <a:cs typeface="Arial"/>
            </a:endParaRPr>
          </a:p>
          <a:p>
            <a:pPr lvl="2"/>
            <a:r>
              <a:rPr lang="en-US">
                <a:solidFill>
                  <a:srgbClr val="000000"/>
                </a:solidFill>
              </a:rPr>
              <a:t>Canned pineapple</a:t>
            </a:r>
            <a:endParaRPr lang="en-US">
              <a:solidFill>
                <a:srgbClr val="000000"/>
              </a:solidFill>
              <a:cs typeface="Arial"/>
            </a:endParaRPr>
          </a:p>
          <a:p>
            <a:pPr lvl="2"/>
            <a:r>
              <a:rPr lang="en-US">
                <a:solidFill>
                  <a:srgbClr val="000000"/>
                </a:solidFill>
              </a:rPr>
              <a:t>Bulk herbs and spices</a:t>
            </a:r>
            <a:endParaRPr lang="en-US">
              <a:solidFill>
                <a:srgbClr val="000000"/>
              </a:solidFill>
              <a:cs typeface="Arial"/>
            </a:endParaRPr>
          </a:p>
          <a:p>
            <a:pPr lvl="2"/>
            <a:r>
              <a:rPr lang="en-US">
                <a:solidFill>
                  <a:srgbClr val="000000"/>
                </a:solidFill>
              </a:rPr>
              <a:t>Olive oil</a:t>
            </a:r>
            <a:endParaRPr lang="en-US">
              <a:solidFill>
                <a:srgbClr val="000000"/>
              </a:solidFill>
              <a:cs typeface="Arial"/>
            </a:endParaRPr>
          </a:p>
        </p:txBody>
      </p:sp>
      <p:sp>
        <p:nvSpPr>
          <p:cNvPr id="4" name="Slide Number Placeholder 3">
            <a:extLst>
              <a:ext uri="{FF2B5EF4-FFF2-40B4-BE49-F238E27FC236}">
                <a16:creationId xmlns:a16="http://schemas.microsoft.com/office/drawing/2014/main" id="{BDEFEA6F-403A-E405-5EFB-DC22D4D8F767}"/>
              </a:ext>
            </a:extLst>
          </p:cNvPr>
          <p:cNvSpPr>
            <a:spLocks noGrp="1"/>
          </p:cNvSpPr>
          <p:nvPr>
            <p:ph type="sldNum" sz="quarter" idx="12"/>
          </p:nvPr>
        </p:nvSpPr>
        <p:spPr/>
        <p:txBody>
          <a:bodyPr/>
          <a:lstStyle/>
          <a:p>
            <a:fld id="{4944B7B2-FFA2-5148-A472-BF046BD89520}" type="slidenum">
              <a:rPr lang="en-US">
                <a:solidFill>
                  <a:prstClr val="white"/>
                </a:solidFill>
              </a:rPr>
              <a:pPr/>
              <a:t>55</a:t>
            </a:fld>
            <a:endParaRPr lang="en-US">
              <a:solidFill>
                <a:prstClr val="white"/>
              </a:solidFill>
            </a:endParaRPr>
          </a:p>
        </p:txBody>
      </p:sp>
      <p:sp>
        <p:nvSpPr>
          <p:cNvPr id="6" name="TextBox 5">
            <a:extLst>
              <a:ext uri="{FF2B5EF4-FFF2-40B4-BE49-F238E27FC236}">
                <a16:creationId xmlns:a16="http://schemas.microsoft.com/office/drawing/2014/main" id="{F23E978B-5D86-AA41-E454-14CB052932B6}"/>
              </a:ext>
            </a:extLst>
          </p:cNvPr>
          <p:cNvSpPr txBox="1"/>
          <p:nvPr/>
        </p:nvSpPr>
        <p:spPr>
          <a:xfrm>
            <a:off x="6680348" y="5573457"/>
            <a:ext cx="5019040" cy="646331"/>
          </a:xfrm>
          <a:prstGeom prst="rect">
            <a:avLst/>
          </a:prstGeom>
          <a:noFill/>
        </p:spPr>
        <p:txBody>
          <a:bodyPr wrap="square" rtlCol="0">
            <a:spAutoFit/>
          </a:bodyPr>
          <a:lstStyle/>
          <a:p>
            <a:r>
              <a:rPr lang="en-US"/>
              <a:t>https://www.acquisition.gov/far/25.104?searchTerms=nonavailable%20articles</a:t>
            </a:r>
          </a:p>
        </p:txBody>
      </p:sp>
      <p:pic>
        <p:nvPicPr>
          <p:cNvPr id="5" name="Picture 4" descr="QR code to the URL shown on the screen that directs to the Nonavailable Articles List on the Federal Acquisition Regulation website.">
            <a:extLst>
              <a:ext uri="{FF2B5EF4-FFF2-40B4-BE49-F238E27FC236}">
                <a16:creationId xmlns:a16="http://schemas.microsoft.com/office/drawing/2014/main" id="{8ECCF1E8-FACF-CA6B-FB97-AA8986F6809B}"/>
              </a:ext>
            </a:extLst>
          </p:cNvPr>
          <p:cNvPicPr>
            <a:picLocks noChangeAspect="1"/>
          </p:cNvPicPr>
          <p:nvPr/>
        </p:nvPicPr>
        <p:blipFill>
          <a:blip r:embed="rId3"/>
          <a:stretch>
            <a:fillRect/>
          </a:stretch>
        </p:blipFill>
        <p:spPr>
          <a:xfrm>
            <a:off x="5511651" y="5057170"/>
            <a:ext cx="1168697" cy="1162618"/>
          </a:xfrm>
          <a:prstGeom prst="rect">
            <a:avLst/>
          </a:prstGeom>
        </p:spPr>
      </p:pic>
      <p:pic>
        <p:nvPicPr>
          <p:cNvPr id="10" name="Picture 9" descr="Screen shot of the homepage of Acquisition.gov">
            <a:extLst>
              <a:ext uri="{FF2B5EF4-FFF2-40B4-BE49-F238E27FC236}">
                <a16:creationId xmlns:a16="http://schemas.microsoft.com/office/drawing/2014/main" id="{A40B5901-C44A-0EC1-C9EC-F7237DE7E19B}"/>
              </a:ext>
            </a:extLst>
          </p:cNvPr>
          <p:cNvPicPr>
            <a:picLocks noChangeAspect="1"/>
          </p:cNvPicPr>
          <p:nvPr/>
        </p:nvPicPr>
        <p:blipFill>
          <a:blip r:embed="rId4"/>
          <a:stretch>
            <a:fillRect/>
          </a:stretch>
        </p:blipFill>
        <p:spPr>
          <a:xfrm>
            <a:off x="7422135" y="3637280"/>
            <a:ext cx="3345288" cy="1745005"/>
          </a:xfrm>
          <a:prstGeom prst="rect">
            <a:avLst/>
          </a:prstGeom>
        </p:spPr>
      </p:pic>
    </p:spTree>
    <p:extLst>
      <p:ext uri="{BB962C8B-B14F-4D97-AF65-F5344CB8AC3E}">
        <p14:creationId xmlns:p14="http://schemas.microsoft.com/office/powerpoint/2010/main" val="16036113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03F02-31C7-A313-1CD0-F39F47A035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9D3A9A-A077-5AF5-C53A-1794B365593F}"/>
              </a:ext>
            </a:extLst>
          </p:cNvPr>
          <p:cNvSpPr>
            <a:spLocks noGrp="1"/>
          </p:cNvSpPr>
          <p:nvPr>
            <p:ph type="title"/>
          </p:nvPr>
        </p:nvSpPr>
        <p:spPr/>
        <p:txBody>
          <a:bodyPr>
            <a:normAutofit/>
          </a:bodyPr>
          <a:lstStyle/>
          <a:p>
            <a:r>
              <a:rPr lang="en-US">
                <a:cs typeface="Arial"/>
              </a:rPr>
              <a:t>Buy American – Non-Domestic Food Cap</a:t>
            </a:r>
            <a:endParaRPr lang="en-US"/>
          </a:p>
        </p:txBody>
      </p:sp>
      <p:sp>
        <p:nvSpPr>
          <p:cNvPr id="3" name="Text Placeholder 2">
            <a:extLst>
              <a:ext uri="{FF2B5EF4-FFF2-40B4-BE49-F238E27FC236}">
                <a16:creationId xmlns:a16="http://schemas.microsoft.com/office/drawing/2014/main" id="{30CA44C8-B10E-60A2-6065-E1A24A88B329}"/>
              </a:ext>
            </a:extLst>
          </p:cNvPr>
          <p:cNvSpPr>
            <a:spLocks noGrp="1"/>
          </p:cNvSpPr>
          <p:nvPr>
            <p:ph type="body" sz="quarter" idx="11"/>
          </p:nvPr>
        </p:nvSpPr>
        <p:spPr/>
        <p:txBody>
          <a:bodyPr vert="horz" lIns="91440" tIns="45720" rIns="91440" bIns="45720" rtlCol="0" anchor="t">
            <a:normAutofit/>
          </a:bodyPr>
          <a:lstStyle/>
          <a:p>
            <a:r>
              <a:rPr lang="en-US">
                <a:solidFill>
                  <a:srgbClr val="002060"/>
                </a:solidFill>
              </a:rPr>
              <a:t>Implementation Date: July 1, 2025</a:t>
            </a:r>
          </a:p>
          <a:p>
            <a:pPr lvl="1"/>
            <a:r>
              <a:rPr lang="en-US">
                <a:solidFill>
                  <a:srgbClr val="000000"/>
                </a:solidFill>
              </a:rPr>
              <a:t>10% cap on total commercial food costs for the entire school year on non-domestic food items</a:t>
            </a:r>
            <a:endParaRPr lang="en-US">
              <a:solidFill>
                <a:srgbClr val="000000"/>
              </a:solidFill>
              <a:cs typeface="Arial"/>
            </a:endParaRPr>
          </a:p>
          <a:p>
            <a:r>
              <a:rPr lang="en-US">
                <a:solidFill>
                  <a:srgbClr val="002060"/>
                </a:solidFill>
              </a:rPr>
              <a:t>Implementation Date: July 1, 2028</a:t>
            </a:r>
            <a:endParaRPr lang="en-US">
              <a:solidFill>
                <a:srgbClr val="002060"/>
              </a:solidFill>
              <a:cs typeface="Arial"/>
            </a:endParaRPr>
          </a:p>
          <a:p>
            <a:pPr lvl="1"/>
            <a:r>
              <a:rPr lang="en-US">
                <a:solidFill>
                  <a:srgbClr val="000000"/>
                </a:solidFill>
              </a:rPr>
              <a:t>8% cap on total commercial food costs for the entire school year on non-domestic food items</a:t>
            </a:r>
            <a:endParaRPr lang="en-US">
              <a:solidFill>
                <a:srgbClr val="000000"/>
              </a:solidFill>
              <a:cs typeface="Arial"/>
            </a:endParaRPr>
          </a:p>
          <a:p>
            <a:r>
              <a:rPr lang="en-US">
                <a:solidFill>
                  <a:srgbClr val="002060"/>
                </a:solidFill>
              </a:rPr>
              <a:t>Implementation Date: July 1, 2031</a:t>
            </a:r>
            <a:endParaRPr lang="en-US">
              <a:solidFill>
                <a:srgbClr val="002060"/>
              </a:solidFill>
              <a:cs typeface="Arial"/>
            </a:endParaRPr>
          </a:p>
          <a:p>
            <a:pPr lvl="1"/>
            <a:r>
              <a:rPr lang="en-US">
                <a:solidFill>
                  <a:srgbClr val="000000"/>
                </a:solidFill>
              </a:rPr>
              <a:t>5% cap on total commercial food costs for the entire school year on non-domestic food items</a:t>
            </a:r>
            <a:endParaRPr lang="en-US"/>
          </a:p>
        </p:txBody>
      </p:sp>
      <p:sp>
        <p:nvSpPr>
          <p:cNvPr id="4" name="Slide Number Placeholder 3">
            <a:extLst>
              <a:ext uri="{FF2B5EF4-FFF2-40B4-BE49-F238E27FC236}">
                <a16:creationId xmlns:a16="http://schemas.microsoft.com/office/drawing/2014/main" id="{DF4304CC-5A6F-DA07-0355-E18D27D306DA}"/>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a:solidFill>
                  <a:prstClr val="white"/>
                </a:solidFill>
              </a:rPr>
              <a:pPr/>
              <a:t>56</a:t>
            </a:fld>
            <a:endParaRPr lang="en-US">
              <a:solidFill>
                <a:prstClr val="white"/>
              </a:solidFill>
            </a:endParaRPr>
          </a:p>
        </p:txBody>
      </p:sp>
    </p:spTree>
    <p:extLst>
      <p:ext uri="{BB962C8B-B14F-4D97-AF65-F5344CB8AC3E}">
        <p14:creationId xmlns:p14="http://schemas.microsoft.com/office/powerpoint/2010/main" val="22558307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61ABE-2176-8DA2-0273-97F85950B0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FE6CD5-D9E7-698E-9624-0FA359701EAD}"/>
              </a:ext>
            </a:extLst>
          </p:cNvPr>
          <p:cNvSpPr>
            <a:spLocks noGrp="1"/>
          </p:cNvSpPr>
          <p:nvPr>
            <p:ph type="title"/>
          </p:nvPr>
        </p:nvSpPr>
        <p:spPr>
          <a:xfrm>
            <a:off x="546100" y="309248"/>
            <a:ext cx="12433300" cy="1281111"/>
          </a:xfrm>
        </p:spPr>
        <p:txBody>
          <a:bodyPr>
            <a:normAutofit/>
          </a:bodyPr>
          <a:lstStyle/>
          <a:p>
            <a:r>
              <a:rPr lang="en-US" dirty="0">
                <a:cs typeface="Arial"/>
              </a:rPr>
              <a:t>Buy American – Documentation Required</a:t>
            </a:r>
            <a:endParaRPr lang="en-US" dirty="0"/>
          </a:p>
        </p:txBody>
      </p:sp>
      <p:sp>
        <p:nvSpPr>
          <p:cNvPr id="3" name="Text Placeholder 2">
            <a:extLst>
              <a:ext uri="{FF2B5EF4-FFF2-40B4-BE49-F238E27FC236}">
                <a16:creationId xmlns:a16="http://schemas.microsoft.com/office/drawing/2014/main" id="{9DFE0337-615D-7C20-451D-100CA8D884BA}"/>
              </a:ext>
            </a:extLst>
          </p:cNvPr>
          <p:cNvSpPr>
            <a:spLocks noGrp="1"/>
          </p:cNvSpPr>
          <p:nvPr>
            <p:ph type="body" sz="quarter" idx="11"/>
          </p:nvPr>
        </p:nvSpPr>
        <p:spPr>
          <a:xfrm>
            <a:off x="394671" y="1585198"/>
            <a:ext cx="5496339" cy="4224337"/>
          </a:xfrm>
        </p:spPr>
        <p:txBody>
          <a:bodyPr vert="horz" lIns="91440" tIns="45720" rIns="91440" bIns="45720" rtlCol="0" anchor="t">
            <a:normAutofit/>
          </a:bodyPr>
          <a:lstStyle/>
          <a:p>
            <a:r>
              <a:rPr lang="en-US">
                <a:solidFill>
                  <a:srgbClr val="000000"/>
                </a:solidFill>
              </a:rPr>
              <a:t>Must document all exceptions in Buy American except if the item is found in FAR 25.104</a:t>
            </a:r>
          </a:p>
          <a:p>
            <a:pPr lvl="1"/>
            <a:r>
              <a:rPr lang="en-US">
                <a:solidFill>
                  <a:srgbClr val="000000"/>
                </a:solidFill>
              </a:rPr>
              <a:t>Food items purchased and listed in FAR 25.104 </a:t>
            </a:r>
            <a:r>
              <a:rPr lang="en-US" b="1">
                <a:solidFill>
                  <a:srgbClr val="000000"/>
                </a:solidFill>
              </a:rPr>
              <a:t>must count</a:t>
            </a:r>
            <a:r>
              <a:rPr lang="en-US">
                <a:solidFill>
                  <a:srgbClr val="000000"/>
                </a:solidFill>
              </a:rPr>
              <a:t> towards the non-domestic cap </a:t>
            </a:r>
          </a:p>
          <a:p>
            <a:r>
              <a:rPr lang="en-US">
                <a:solidFill>
                  <a:srgbClr val="000000"/>
                </a:solidFill>
              </a:rPr>
              <a:t>Documentation will be reviewed during the AR process</a:t>
            </a:r>
          </a:p>
          <a:p>
            <a:r>
              <a:rPr lang="en-US">
                <a:solidFill>
                  <a:srgbClr val="000000"/>
                </a:solidFill>
              </a:rPr>
              <a:t>USDA tracking tool </a:t>
            </a:r>
            <a:endParaRPr lang="en-US"/>
          </a:p>
        </p:txBody>
      </p:sp>
      <p:pic>
        <p:nvPicPr>
          <p:cNvPr id="6" name="Picture 5" descr="Person sitting and writing on a notepad">
            <a:extLst>
              <a:ext uri="{FF2B5EF4-FFF2-40B4-BE49-F238E27FC236}">
                <a16:creationId xmlns:a16="http://schemas.microsoft.com/office/drawing/2014/main" id="{16D85C12-9F96-C024-28F2-69787E1FBA9E}"/>
              </a:ext>
            </a:extLst>
          </p:cNvPr>
          <p:cNvPicPr>
            <a:picLocks noChangeAspect="1"/>
          </p:cNvPicPr>
          <p:nvPr/>
        </p:nvPicPr>
        <p:blipFill>
          <a:blip r:embed="rId3"/>
          <a:stretch>
            <a:fillRect/>
          </a:stretch>
        </p:blipFill>
        <p:spPr>
          <a:xfrm>
            <a:off x="6491469" y="1751883"/>
            <a:ext cx="5425181" cy="3536325"/>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8A857B4E-B980-8748-D131-77C7A867B344}"/>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a:solidFill>
                  <a:prstClr val="white"/>
                </a:solidFill>
              </a:rPr>
              <a:pPr/>
              <a:t>57</a:t>
            </a:fld>
            <a:endParaRPr lang="en-US">
              <a:solidFill>
                <a:prstClr val="white"/>
              </a:solidFill>
            </a:endParaRPr>
          </a:p>
        </p:txBody>
      </p:sp>
      <p:pic>
        <p:nvPicPr>
          <p:cNvPr id="5" name="Picture 4" descr="QR code for USDA Buy American tracking tool">
            <a:extLst>
              <a:ext uri="{FF2B5EF4-FFF2-40B4-BE49-F238E27FC236}">
                <a16:creationId xmlns:a16="http://schemas.microsoft.com/office/drawing/2014/main" id="{481CA5E5-054B-6208-51A6-B2996EFB6F48}"/>
              </a:ext>
            </a:extLst>
          </p:cNvPr>
          <p:cNvPicPr>
            <a:picLocks noChangeAspect="1"/>
          </p:cNvPicPr>
          <p:nvPr/>
        </p:nvPicPr>
        <p:blipFill>
          <a:blip r:embed="rId4"/>
          <a:stretch>
            <a:fillRect/>
          </a:stretch>
        </p:blipFill>
        <p:spPr>
          <a:xfrm>
            <a:off x="4382169" y="4441197"/>
            <a:ext cx="1710477" cy="1710477"/>
          </a:xfrm>
          <a:prstGeom prst="rect">
            <a:avLst/>
          </a:prstGeom>
        </p:spPr>
      </p:pic>
      <p:sp>
        <p:nvSpPr>
          <p:cNvPr id="7" name="TextBox 6">
            <a:extLst>
              <a:ext uri="{FF2B5EF4-FFF2-40B4-BE49-F238E27FC236}">
                <a16:creationId xmlns:a16="http://schemas.microsoft.com/office/drawing/2014/main" id="{1224D226-3096-7C9F-D8C9-C82676B10E85}"/>
              </a:ext>
            </a:extLst>
          </p:cNvPr>
          <p:cNvSpPr txBox="1"/>
          <p:nvPr/>
        </p:nvSpPr>
        <p:spPr>
          <a:xfrm>
            <a:off x="6396506" y="5806226"/>
            <a:ext cx="5602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mn-lt"/>
                <a:cs typeface="+mn-lt"/>
              </a:rPr>
              <a:t>https://www.fns.usda.gov/cn/buy-american-provisions</a:t>
            </a:r>
          </a:p>
        </p:txBody>
      </p:sp>
    </p:spTree>
    <p:extLst>
      <p:ext uri="{BB962C8B-B14F-4D97-AF65-F5344CB8AC3E}">
        <p14:creationId xmlns:p14="http://schemas.microsoft.com/office/powerpoint/2010/main" val="39561214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923A8-68CD-819E-1405-70332113A9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23ED3E-4F9D-000D-CC9D-92CBDA7BB8EC}"/>
              </a:ext>
            </a:extLst>
          </p:cNvPr>
          <p:cNvSpPr>
            <a:spLocks noGrp="1"/>
          </p:cNvSpPr>
          <p:nvPr>
            <p:ph type="title"/>
          </p:nvPr>
        </p:nvSpPr>
        <p:spPr/>
        <p:txBody>
          <a:bodyPr>
            <a:normAutofit/>
          </a:bodyPr>
          <a:lstStyle/>
          <a:p>
            <a:r>
              <a:rPr lang="en-US">
                <a:cs typeface="Arial"/>
              </a:rPr>
              <a:t>Buy American – Additional Final Rules</a:t>
            </a:r>
            <a:endParaRPr lang="en-US"/>
          </a:p>
        </p:txBody>
      </p:sp>
      <p:sp>
        <p:nvSpPr>
          <p:cNvPr id="3" name="Text Placeholder 2">
            <a:extLst>
              <a:ext uri="{FF2B5EF4-FFF2-40B4-BE49-F238E27FC236}">
                <a16:creationId xmlns:a16="http://schemas.microsoft.com/office/drawing/2014/main" id="{689721B6-F6FE-AA6B-D4F7-7C3C7F62CCE8}"/>
              </a:ext>
            </a:extLst>
          </p:cNvPr>
          <p:cNvSpPr>
            <a:spLocks noGrp="1"/>
          </p:cNvSpPr>
          <p:nvPr>
            <p:ph type="body" sz="quarter" idx="11"/>
          </p:nvPr>
        </p:nvSpPr>
        <p:spPr/>
        <p:txBody>
          <a:bodyPr vert="horz" lIns="91440" tIns="45720" rIns="91440" bIns="45720" rtlCol="0" anchor="t">
            <a:normAutofit/>
          </a:bodyPr>
          <a:lstStyle/>
          <a:p>
            <a:r>
              <a:rPr lang="en-US">
                <a:solidFill>
                  <a:srgbClr val="000000"/>
                </a:solidFill>
              </a:rPr>
              <a:t>The Buy American provision should be included in all procurement procedures</a:t>
            </a:r>
          </a:p>
          <a:p>
            <a:r>
              <a:rPr lang="en-US">
                <a:solidFill>
                  <a:srgbClr val="000000"/>
                </a:solidFill>
              </a:rPr>
              <a:t>Definition of "substantially"</a:t>
            </a:r>
          </a:p>
          <a:p>
            <a:pPr lvl="1"/>
            <a:r>
              <a:rPr lang="en-US" i="1">
                <a:solidFill>
                  <a:srgbClr val="000000"/>
                </a:solidFill>
              </a:rPr>
              <a:t>Substantially using agriculture commodities that are produced in the United States means over 51% of a food product must consist of agricultural commodities that were grown domestically</a:t>
            </a:r>
            <a:endParaRPr lang="en-US">
              <a:solidFill>
                <a:srgbClr val="000000"/>
              </a:solidFill>
            </a:endParaRPr>
          </a:p>
          <a:p>
            <a:r>
              <a:rPr lang="en-US">
                <a:solidFill>
                  <a:srgbClr val="000000"/>
                </a:solidFill>
              </a:rPr>
              <a:t>Farmed Fish must be harvested within the US</a:t>
            </a:r>
          </a:p>
          <a:p>
            <a:r>
              <a:rPr lang="en-US">
                <a:solidFill>
                  <a:srgbClr val="000000"/>
                </a:solidFill>
              </a:rPr>
              <a:t>Wild caught fish must be harvested within the Exclusive Economic Zone of the US by a US flagged vessel</a:t>
            </a:r>
            <a:endParaRPr lang="en-US"/>
          </a:p>
        </p:txBody>
      </p:sp>
      <p:sp>
        <p:nvSpPr>
          <p:cNvPr id="4" name="Slide Number Placeholder 3">
            <a:extLst>
              <a:ext uri="{FF2B5EF4-FFF2-40B4-BE49-F238E27FC236}">
                <a16:creationId xmlns:a16="http://schemas.microsoft.com/office/drawing/2014/main" id="{31BC939C-BFC4-5D0C-5CE0-E20294D7EEEC}"/>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a:solidFill>
                  <a:prstClr val="white"/>
                </a:solidFill>
              </a:rPr>
              <a:pPr/>
              <a:t>58</a:t>
            </a:fld>
            <a:endParaRPr lang="en-US">
              <a:solidFill>
                <a:prstClr val="white"/>
              </a:solidFill>
            </a:endParaRPr>
          </a:p>
        </p:txBody>
      </p:sp>
    </p:spTree>
    <p:extLst>
      <p:ext uri="{BB962C8B-B14F-4D97-AF65-F5344CB8AC3E}">
        <p14:creationId xmlns:p14="http://schemas.microsoft.com/office/powerpoint/2010/main" val="16845865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EB8F3-4A01-E558-49D9-5997FD127D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D9383F-9B8A-A788-04E9-B1E8D7D0B5DF}"/>
              </a:ext>
            </a:extLst>
          </p:cNvPr>
          <p:cNvSpPr>
            <a:spLocks noGrp="1"/>
          </p:cNvSpPr>
          <p:nvPr>
            <p:ph type="title"/>
          </p:nvPr>
        </p:nvSpPr>
        <p:spPr/>
        <p:txBody>
          <a:bodyPr/>
          <a:lstStyle/>
          <a:p>
            <a:r>
              <a:rPr lang="en-US" sz="4000">
                <a:cs typeface="Arial"/>
              </a:rPr>
              <a:t>Buy American – Accommodation Process</a:t>
            </a:r>
            <a:endParaRPr lang="en-US" sz="4000"/>
          </a:p>
        </p:txBody>
      </p:sp>
      <p:sp>
        <p:nvSpPr>
          <p:cNvPr id="3" name="Text Placeholder 2">
            <a:extLst>
              <a:ext uri="{FF2B5EF4-FFF2-40B4-BE49-F238E27FC236}">
                <a16:creationId xmlns:a16="http://schemas.microsoft.com/office/drawing/2014/main" id="{1D5CBFB8-D934-2F6D-28C2-36FC93CF9086}"/>
              </a:ext>
            </a:extLst>
          </p:cNvPr>
          <p:cNvSpPr>
            <a:spLocks noGrp="1"/>
          </p:cNvSpPr>
          <p:nvPr>
            <p:ph type="body" sz="quarter" idx="11"/>
          </p:nvPr>
        </p:nvSpPr>
        <p:spPr>
          <a:xfrm>
            <a:off x="838200" y="1789114"/>
            <a:ext cx="6233160" cy="4224337"/>
          </a:xfrm>
        </p:spPr>
        <p:txBody>
          <a:bodyPr vert="horz" lIns="91440" tIns="45720" rIns="91440" bIns="45720" rtlCol="0" anchor="t">
            <a:normAutofit/>
          </a:bodyPr>
          <a:lstStyle/>
          <a:p>
            <a:r>
              <a:rPr lang="en-US">
                <a:solidFill>
                  <a:schemeClr val="tx1"/>
                </a:solidFill>
                <a:cs typeface="Arial"/>
              </a:rPr>
              <a:t>Received by the state agency on February 20, 2025</a:t>
            </a:r>
          </a:p>
          <a:p>
            <a:r>
              <a:rPr lang="en-US">
                <a:solidFill>
                  <a:schemeClr val="tx1"/>
                </a:solidFill>
                <a:cs typeface="Arial"/>
              </a:rPr>
              <a:t>Memo Code: SP 09-2025</a:t>
            </a:r>
            <a:endParaRPr lang="en-US">
              <a:solidFill>
                <a:schemeClr val="tx1"/>
              </a:solidFill>
            </a:endParaRPr>
          </a:p>
          <a:p>
            <a:r>
              <a:rPr lang="en-US">
                <a:solidFill>
                  <a:schemeClr val="tx1"/>
                </a:solidFill>
                <a:cs typeface="Arial"/>
              </a:rPr>
              <a:t>Temporary relief for SFAs that </a:t>
            </a:r>
            <a:r>
              <a:rPr lang="en-US" b="1">
                <a:solidFill>
                  <a:schemeClr val="tx1"/>
                </a:solidFill>
                <a:cs typeface="Arial"/>
              </a:rPr>
              <a:t>demonstrate</a:t>
            </a:r>
            <a:r>
              <a:rPr lang="en-US">
                <a:solidFill>
                  <a:schemeClr val="tx1"/>
                </a:solidFill>
                <a:cs typeface="Arial"/>
              </a:rPr>
              <a:t> they cannot meet the thresholds for non-domestic food purchases</a:t>
            </a:r>
          </a:p>
          <a:p>
            <a:endParaRPr lang="en-US">
              <a:cs typeface="Arial"/>
            </a:endParaRPr>
          </a:p>
        </p:txBody>
      </p:sp>
      <p:pic>
        <p:nvPicPr>
          <p:cNvPr id="5" name="Picture 4" descr="QR code to the URL shown on the screen that directs to guidance on the Buy American Accommodation Process for School Year 2025-2026 on the USDA FNS website">
            <a:extLst>
              <a:ext uri="{FF2B5EF4-FFF2-40B4-BE49-F238E27FC236}">
                <a16:creationId xmlns:a16="http://schemas.microsoft.com/office/drawing/2014/main" id="{5BBBEC2A-9D82-C42E-1218-975444400BFA}"/>
              </a:ext>
            </a:extLst>
          </p:cNvPr>
          <p:cNvPicPr>
            <a:picLocks noChangeAspect="1"/>
          </p:cNvPicPr>
          <p:nvPr/>
        </p:nvPicPr>
        <p:blipFill>
          <a:blip r:embed="rId3"/>
          <a:stretch>
            <a:fillRect/>
          </a:stretch>
        </p:blipFill>
        <p:spPr>
          <a:xfrm>
            <a:off x="509752" y="4986261"/>
            <a:ext cx="1214118" cy="1214118"/>
          </a:xfrm>
          <a:prstGeom prst="rect">
            <a:avLst/>
          </a:prstGeom>
        </p:spPr>
      </p:pic>
      <p:sp>
        <p:nvSpPr>
          <p:cNvPr id="6" name="TextBox 5">
            <a:extLst>
              <a:ext uri="{FF2B5EF4-FFF2-40B4-BE49-F238E27FC236}">
                <a16:creationId xmlns:a16="http://schemas.microsoft.com/office/drawing/2014/main" id="{64226EDF-9643-22B2-D29D-A12C9A4AADF1}"/>
              </a:ext>
            </a:extLst>
          </p:cNvPr>
          <p:cNvSpPr txBox="1"/>
          <p:nvPr/>
        </p:nvSpPr>
        <p:spPr>
          <a:xfrm>
            <a:off x="1906752" y="5737583"/>
            <a:ext cx="9106512" cy="369332"/>
          </a:xfrm>
          <a:prstGeom prst="rect">
            <a:avLst/>
          </a:prstGeom>
          <a:noFill/>
        </p:spPr>
        <p:txBody>
          <a:bodyPr wrap="square" rtlCol="0">
            <a:spAutoFit/>
          </a:bodyPr>
          <a:lstStyle/>
          <a:p>
            <a:r>
              <a:rPr lang="en-US" dirty="0"/>
              <a:t>https://www.fns.usda.gov/schoolmeals/buy-american-accomodation</a:t>
            </a:r>
          </a:p>
        </p:txBody>
      </p:sp>
      <p:pic>
        <p:nvPicPr>
          <p:cNvPr id="8" name="Picture 7" descr="Bunches of bananas">
            <a:extLst>
              <a:ext uri="{FF2B5EF4-FFF2-40B4-BE49-F238E27FC236}">
                <a16:creationId xmlns:a16="http://schemas.microsoft.com/office/drawing/2014/main" id="{113CF6A6-74BE-5DF1-11BC-787AC1410C43}"/>
              </a:ext>
            </a:extLst>
          </p:cNvPr>
          <p:cNvPicPr>
            <a:picLocks noChangeAspect="1"/>
          </p:cNvPicPr>
          <p:nvPr/>
        </p:nvPicPr>
        <p:blipFill>
          <a:blip r:embed="rId4"/>
          <a:srcRect r="22963"/>
          <a:stretch/>
        </p:blipFill>
        <p:spPr>
          <a:xfrm>
            <a:off x="7254242" y="1789114"/>
            <a:ext cx="4428006" cy="3831021"/>
          </a:xfrm>
          <a:prstGeom prst="rect">
            <a:avLst/>
          </a:prstGeom>
        </p:spPr>
      </p:pic>
      <p:sp>
        <p:nvSpPr>
          <p:cNvPr id="4" name="Slide Number Placeholder 3">
            <a:extLst>
              <a:ext uri="{FF2B5EF4-FFF2-40B4-BE49-F238E27FC236}">
                <a16:creationId xmlns:a16="http://schemas.microsoft.com/office/drawing/2014/main" id="{4130E41C-4F22-AD1E-F796-A78F2AEF65CA}"/>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a:solidFill>
                  <a:prstClr val="white"/>
                </a:solidFill>
              </a:rPr>
              <a:pPr/>
              <a:t>59</a:t>
            </a:fld>
            <a:endParaRPr lang="en-US">
              <a:solidFill>
                <a:prstClr val="white"/>
              </a:solidFill>
            </a:endParaRPr>
          </a:p>
        </p:txBody>
      </p:sp>
    </p:spTree>
    <p:extLst>
      <p:ext uri="{BB962C8B-B14F-4D97-AF65-F5344CB8AC3E}">
        <p14:creationId xmlns:p14="http://schemas.microsoft.com/office/powerpoint/2010/main" val="2211782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61E4F-792D-C88E-25C4-46598372360B}"/>
              </a:ext>
            </a:extLst>
          </p:cNvPr>
          <p:cNvSpPr>
            <a:spLocks noGrp="1"/>
          </p:cNvSpPr>
          <p:nvPr>
            <p:ph type="title"/>
          </p:nvPr>
        </p:nvSpPr>
        <p:spPr>
          <a:xfrm>
            <a:off x="831850" y="1216152"/>
            <a:ext cx="11102484" cy="2852737"/>
          </a:xfrm>
        </p:spPr>
        <p:txBody>
          <a:bodyPr/>
          <a:lstStyle/>
          <a:p>
            <a:r>
              <a:rPr lang="en-US"/>
              <a:t>NCDPI Strategic Plan </a:t>
            </a:r>
            <a:br>
              <a:rPr lang="en-US"/>
            </a:br>
            <a:r>
              <a:rPr lang="en-US"/>
              <a:t>2025-2030</a:t>
            </a:r>
          </a:p>
        </p:txBody>
      </p:sp>
      <p:sp>
        <p:nvSpPr>
          <p:cNvPr id="3" name="Text Placeholder 2">
            <a:extLst>
              <a:ext uri="{FF2B5EF4-FFF2-40B4-BE49-F238E27FC236}">
                <a16:creationId xmlns:a16="http://schemas.microsoft.com/office/drawing/2014/main" id="{677677B4-0298-DE0E-2933-43F444508029}"/>
              </a:ext>
            </a:extLst>
          </p:cNvPr>
          <p:cNvSpPr>
            <a:spLocks noGrp="1"/>
          </p:cNvSpPr>
          <p:nvPr>
            <p:ph type="body" idx="1"/>
          </p:nvPr>
        </p:nvSpPr>
        <p:spPr>
          <a:xfrm>
            <a:off x="831850" y="4118511"/>
            <a:ext cx="9066893" cy="1980631"/>
          </a:xfrm>
        </p:spPr>
        <p:txBody>
          <a:bodyPr>
            <a:normAutofit fontScale="92500" lnSpcReduction="10000"/>
          </a:bodyPr>
          <a:lstStyle/>
          <a:p>
            <a:r>
              <a:rPr lang="en-US" sz="2800" dirty="0"/>
              <a:t>Achieving Educational Excellence</a:t>
            </a:r>
          </a:p>
          <a:p>
            <a:endParaRPr lang="en-US" sz="2800" dirty="0"/>
          </a:p>
          <a:p>
            <a:endParaRPr lang="en-US" sz="2800" dirty="0"/>
          </a:p>
          <a:p>
            <a:r>
              <a:rPr lang="en-US" sz="1900" dirty="0">
                <a:hlinkClick r:id="rId3"/>
              </a:rPr>
              <a:t>https://www.dpi.nc.gov/about-dpi/state-superintendent-public-instruction/achieving-educational-excellence</a:t>
            </a:r>
            <a:r>
              <a:rPr lang="en-US" sz="1900" dirty="0"/>
              <a:t> </a:t>
            </a:r>
          </a:p>
        </p:txBody>
      </p:sp>
      <p:pic>
        <p:nvPicPr>
          <p:cNvPr id="26" name="Picture 25" descr="QR code to the URL shown on the screen that directs to NCDPI Strategic Plan website.">
            <a:extLst>
              <a:ext uri="{FF2B5EF4-FFF2-40B4-BE49-F238E27FC236}">
                <a16:creationId xmlns:a16="http://schemas.microsoft.com/office/drawing/2014/main" id="{E82C983A-D304-385E-4D56-0F63AAE820B9}"/>
              </a:ext>
            </a:extLst>
          </p:cNvPr>
          <p:cNvPicPr>
            <a:picLocks noChangeAspect="1"/>
          </p:cNvPicPr>
          <p:nvPr/>
        </p:nvPicPr>
        <p:blipFill>
          <a:blip r:embed="rId4"/>
          <a:stretch>
            <a:fillRect/>
          </a:stretch>
        </p:blipFill>
        <p:spPr>
          <a:xfrm>
            <a:off x="10383870" y="4713403"/>
            <a:ext cx="1385740" cy="1385740"/>
          </a:xfrm>
          <a:prstGeom prst="rect">
            <a:avLst/>
          </a:prstGeom>
        </p:spPr>
      </p:pic>
      <p:sp>
        <p:nvSpPr>
          <p:cNvPr id="4" name="Slide Number Placeholder 3">
            <a:extLst>
              <a:ext uri="{FF2B5EF4-FFF2-40B4-BE49-F238E27FC236}">
                <a16:creationId xmlns:a16="http://schemas.microsoft.com/office/drawing/2014/main" id="{4D0ADC84-DC3E-741B-B5DF-5D2E2A98A1D0}"/>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6</a:t>
            </a:fld>
            <a:endParaRPr lang="en-US"/>
          </a:p>
        </p:txBody>
      </p:sp>
    </p:spTree>
    <p:extLst>
      <p:ext uri="{BB962C8B-B14F-4D97-AF65-F5344CB8AC3E}">
        <p14:creationId xmlns:p14="http://schemas.microsoft.com/office/powerpoint/2010/main" val="1383858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FC216-645D-8639-7A2C-3E812A61E6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8A77CC-74E1-775F-6819-94C0AB34205B}"/>
              </a:ext>
            </a:extLst>
          </p:cNvPr>
          <p:cNvSpPr>
            <a:spLocks noGrp="1"/>
          </p:cNvSpPr>
          <p:nvPr>
            <p:ph type="title"/>
          </p:nvPr>
        </p:nvSpPr>
        <p:spPr>
          <a:xfrm>
            <a:off x="838200" y="365125"/>
            <a:ext cx="10089444" cy="1325563"/>
          </a:xfrm>
        </p:spPr>
        <p:txBody>
          <a:bodyPr>
            <a:noAutofit/>
          </a:bodyPr>
          <a:lstStyle/>
          <a:p>
            <a:r>
              <a:rPr lang="en-US" sz="3600"/>
              <a:t>Buy American Accommodation Process for SY 2025-2026 (SP09-2025)</a:t>
            </a:r>
          </a:p>
        </p:txBody>
      </p:sp>
      <p:sp>
        <p:nvSpPr>
          <p:cNvPr id="3" name="Content Placeholder 2">
            <a:extLst>
              <a:ext uri="{FF2B5EF4-FFF2-40B4-BE49-F238E27FC236}">
                <a16:creationId xmlns:a16="http://schemas.microsoft.com/office/drawing/2014/main" id="{9038BFA0-FC9A-70F7-2F0E-6FF049326E54}"/>
              </a:ext>
            </a:extLst>
          </p:cNvPr>
          <p:cNvSpPr>
            <a:spLocks noGrp="1"/>
          </p:cNvSpPr>
          <p:nvPr>
            <p:ph idx="1"/>
          </p:nvPr>
        </p:nvSpPr>
        <p:spPr/>
        <p:txBody>
          <a:bodyPr vert="horz" lIns="91440" tIns="45720" rIns="91440" bIns="45720" rtlCol="0" anchor="t">
            <a:normAutofit/>
          </a:bodyPr>
          <a:lstStyle/>
          <a:p>
            <a:r>
              <a:rPr lang="en-US">
                <a:latin typeface="Arial"/>
                <a:cs typeface="Arial"/>
              </a:rPr>
              <a:t>Temporary relief for demonstrating inability to meet non-domestic thresholds (10% cap)</a:t>
            </a:r>
          </a:p>
          <a:p>
            <a:r>
              <a:rPr lang="en-US" b="0" i="0">
                <a:solidFill>
                  <a:srgbClr val="002060"/>
                </a:solidFill>
                <a:effectLst/>
                <a:latin typeface="Source Sans Pro Web"/>
                <a:cs typeface="Arial"/>
              </a:rPr>
              <a:t>A temporary accommodation for the threshold requirement is </a:t>
            </a:r>
            <a:r>
              <a:rPr lang="en-US" b="1" i="0" u="sng">
                <a:solidFill>
                  <a:srgbClr val="002060"/>
                </a:solidFill>
                <a:effectLst/>
                <a:latin typeface="Source Sans Pro Web"/>
                <a:cs typeface="Arial"/>
              </a:rPr>
              <a:t>only</a:t>
            </a:r>
            <a:r>
              <a:rPr lang="en-US" b="0" i="0">
                <a:solidFill>
                  <a:srgbClr val="002060"/>
                </a:solidFill>
                <a:effectLst/>
                <a:latin typeface="Source Sans Pro Web"/>
                <a:cs typeface="Arial"/>
              </a:rPr>
              <a:t> available for non-domestic purchases that qualify under one or more of the regulatory exceptions (cost and/or availability)</a:t>
            </a:r>
          </a:p>
          <a:p>
            <a:r>
              <a:rPr lang="en-US">
                <a:solidFill>
                  <a:srgbClr val="002060"/>
                </a:solidFill>
                <a:latin typeface="Arial"/>
                <a:cs typeface="Arial"/>
              </a:rPr>
              <a:t>Application/form to complete (</a:t>
            </a:r>
            <a:r>
              <a:rPr lang="en-US" b="0" i="0">
                <a:solidFill>
                  <a:srgbClr val="002060"/>
                </a:solidFill>
                <a:effectLst/>
                <a:latin typeface="Source Sans Pro Web"/>
                <a:cs typeface="Arial"/>
              </a:rPr>
              <a:t>SFA Accommodation Plan SY 2025-2026)</a:t>
            </a:r>
          </a:p>
          <a:p>
            <a:pPr marL="0" indent="0">
              <a:buNone/>
            </a:pPr>
            <a:endParaRPr lang="en-US">
              <a:solidFill>
                <a:srgbClr val="002060"/>
              </a:solidFill>
            </a:endParaRPr>
          </a:p>
          <a:p>
            <a:endParaRPr lang="en-US"/>
          </a:p>
        </p:txBody>
      </p:sp>
      <p:sp>
        <p:nvSpPr>
          <p:cNvPr id="4" name="Slide Number Placeholder 3">
            <a:extLst>
              <a:ext uri="{FF2B5EF4-FFF2-40B4-BE49-F238E27FC236}">
                <a16:creationId xmlns:a16="http://schemas.microsoft.com/office/drawing/2014/main" id="{F8684280-5FDC-1272-F59D-5209E63118DB}"/>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60</a:t>
            </a:fld>
            <a:endParaRPr lang="en-US"/>
          </a:p>
        </p:txBody>
      </p:sp>
    </p:spTree>
    <p:extLst>
      <p:ext uri="{BB962C8B-B14F-4D97-AF65-F5344CB8AC3E}">
        <p14:creationId xmlns:p14="http://schemas.microsoft.com/office/powerpoint/2010/main" val="13738629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FCD8B-5C04-E96A-2CF0-841D7C60CA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08BAF3-631D-021C-0671-A7A9693E4452}"/>
              </a:ext>
            </a:extLst>
          </p:cNvPr>
          <p:cNvSpPr>
            <a:spLocks noGrp="1"/>
          </p:cNvSpPr>
          <p:nvPr>
            <p:ph type="title"/>
          </p:nvPr>
        </p:nvSpPr>
        <p:spPr>
          <a:xfrm>
            <a:off x="838199" y="365125"/>
            <a:ext cx="10958689" cy="1325563"/>
          </a:xfrm>
        </p:spPr>
        <p:txBody>
          <a:bodyPr/>
          <a:lstStyle/>
          <a:p>
            <a:r>
              <a:rPr lang="en-US"/>
              <a:t>Buy American Process Form Questions (part 1)</a:t>
            </a:r>
          </a:p>
        </p:txBody>
      </p:sp>
      <p:sp>
        <p:nvSpPr>
          <p:cNvPr id="4" name="Content Placeholder 3">
            <a:extLst>
              <a:ext uri="{FF2B5EF4-FFF2-40B4-BE49-F238E27FC236}">
                <a16:creationId xmlns:a16="http://schemas.microsoft.com/office/drawing/2014/main" id="{8F18FE52-EDE1-0E99-1DE4-29012F7BDE4D}"/>
              </a:ext>
            </a:extLst>
          </p:cNvPr>
          <p:cNvSpPr>
            <a:spLocks noGrp="1"/>
          </p:cNvSpPr>
          <p:nvPr>
            <p:ph idx="1"/>
          </p:nvPr>
        </p:nvSpPr>
        <p:spPr/>
        <p:txBody>
          <a:bodyPr>
            <a:norm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a:t>Please select all categories of food that require an accommodation from the threshold requirement (i.e., exceeding the 10%):</a:t>
            </a:r>
          </a:p>
          <a:p>
            <a:pPr lvl="1">
              <a:lnSpc>
                <a:spcPct val="100000"/>
              </a:lnSpc>
              <a:spcBef>
                <a:spcPts val="0"/>
              </a:spcBef>
              <a:buFont typeface="Wingdings" panose="05000000000000000000" pitchFamily="2" charset="2"/>
              <a:buChar char="q"/>
              <a:defRPr/>
            </a:pPr>
            <a:r>
              <a:rPr lang="en-US"/>
              <a:t>Fruit</a:t>
            </a:r>
          </a:p>
          <a:p>
            <a:pPr lvl="1">
              <a:lnSpc>
                <a:spcPct val="100000"/>
              </a:lnSpc>
              <a:spcBef>
                <a:spcPts val="0"/>
              </a:spcBef>
              <a:buFont typeface="Wingdings" panose="05000000000000000000" pitchFamily="2" charset="2"/>
              <a:buChar char="q"/>
              <a:defRPr/>
            </a:pPr>
            <a:r>
              <a:rPr lang="en-US"/>
              <a:t>Vegetables</a:t>
            </a:r>
          </a:p>
          <a:p>
            <a:pPr lvl="1">
              <a:lnSpc>
                <a:spcPct val="100000"/>
              </a:lnSpc>
              <a:spcBef>
                <a:spcPts val="0"/>
              </a:spcBef>
              <a:buFont typeface="Wingdings" panose="05000000000000000000" pitchFamily="2" charset="2"/>
              <a:buChar char="q"/>
              <a:defRPr/>
            </a:pPr>
            <a:r>
              <a:rPr lang="en-US"/>
              <a:t>Fruit/Vegetable juices</a:t>
            </a:r>
          </a:p>
          <a:p>
            <a:pPr lvl="1">
              <a:lnSpc>
                <a:spcPct val="100000"/>
              </a:lnSpc>
              <a:spcBef>
                <a:spcPts val="0"/>
              </a:spcBef>
              <a:buFont typeface="Wingdings" panose="05000000000000000000" pitchFamily="2" charset="2"/>
              <a:buChar char="q"/>
              <a:defRPr/>
            </a:pPr>
            <a:r>
              <a:rPr lang="en-US"/>
              <a:t>Cereals</a:t>
            </a:r>
          </a:p>
          <a:p>
            <a:pPr lvl="1">
              <a:lnSpc>
                <a:spcPct val="100000"/>
              </a:lnSpc>
              <a:spcBef>
                <a:spcPts val="0"/>
              </a:spcBef>
              <a:buFont typeface="Wingdings" panose="05000000000000000000" pitchFamily="2" charset="2"/>
              <a:buChar char="q"/>
              <a:defRPr/>
            </a:pPr>
            <a:r>
              <a:rPr lang="en-US"/>
              <a:t>Other (please specify)</a:t>
            </a:r>
          </a:p>
        </p:txBody>
      </p:sp>
      <p:sp>
        <p:nvSpPr>
          <p:cNvPr id="3" name="Slide Number Placeholder 2">
            <a:extLst>
              <a:ext uri="{FF2B5EF4-FFF2-40B4-BE49-F238E27FC236}">
                <a16:creationId xmlns:a16="http://schemas.microsoft.com/office/drawing/2014/main" id="{7B106E77-6E54-1ACE-F853-38303C2AED8F}"/>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61</a:t>
            </a:fld>
            <a:endParaRPr lang="en-US"/>
          </a:p>
        </p:txBody>
      </p:sp>
    </p:spTree>
    <p:extLst>
      <p:ext uri="{BB962C8B-B14F-4D97-AF65-F5344CB8AC3E}">
        <p14:creationId xmlns:p14="http://schemas.microsoft.com/office/powerpoint/2010/main" val="1534105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34E3E-AD5A-0C24-6079-0364E8EB75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65C28-B3AB-1053-BEE5-5211E6F8DE3B}"/>
              </a:ext>
            </a:extLst>
          </p:cNvPr>
          <p:cNvSpPr>
            <a:spLocks noGrp="1"/>
          </p:cNvSpPr>
          <p:nvPr>
            <p:ph type="title"/>
          </p:nvPr>
        </p:nvSpPr>
        <p:spPr>
          <a:xfrm>
            <a:off x="838199" y="365125"/>
            <a:ext cx="11184467" cy="1325563"/>
          </a:xfrm>
        </p:spPr>
        <p:txBody>
          <a:bodyPr/>
          <a:lstStyle/>
          <a:p>
            <a:r>
              <a:rPr lang="en-US"/>
              <a:t>Buy American Process Form Questions (part 2)</a:t>
            </a:r>
          </a:p>
        </p:txBody>
      </p:sp>
      <p:sp>
        <p:nvSpPr>
          <p:cNvPr id="4" name="Content Placeholder 3">
            <a:extLst>
              <a:ext uri="{FF2B5EF4-FFF2-40B4-BE49-F238E27FC236}">
                <a16:creationId xmlns:a16="http://schemas.microsoft.com/office/drawing/2014/main" id="{C95EE6B7-A991-8046-B88C-03BCFC5DCDFB}"/>
              </a:ext>
            </a:extLst>
          </p:cNvPr>
          <p:cNvSpPr>
            <a:spLocks noGrp="1"/>
          </p:cNvSpPr>
          <p:nvPr>
            <p:ph idx="1"/>
          </p:nvPr>
        </p:nvSpPr>
        <p:spPr/>
        <p:txBody>
          <a:bodyPr>
            <a:normAutofit fontScale="85000" lnSpcReduction="10000"/>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2"/>
              <a:tabLst/>
              <a:defRPr/>
            </a:pPr>
            <a:r>
              <a:rPr lang="en-US"/>
              <a:t>Please select all that apply for reasons for the accommodation from the threshold requirement:</a:t>
            </a:r>
          </a:p>
          <a:p>
            <a:pPr lvl="1">
              <a:buFont typeface="Wingdings" panose="05000000000000000000" pitchFamily="2" charset="2"/>
              <a:buChar char="q"/>
            </a:pPr>
            <a:r>
              <a:rPr lang="en-US"/>
              <a:t>Timing of procurement cycle</a:t>
            </a:r>
          </a:p>
          <a:p>
            <a:pPr lvl="1">
              <a:buFont typeface="Wingdings" panose="05000000000000000000" pitchFamily="2" charset="2"/>
              <a:buChar char="q"/>
            </a:pPr>
            <a:r>
              <a:rPr lang="en-US"/>
              <a:t>Student preference/anticipated participation impacts</a:t>
            </a:r>
          </a:p>
          <a:p>
            <a:pPr lvl="1">
              <a:buFont typeface="Wingdings" panose="05000000000000000000" pitchFamily="2" charset="2"/>
              <a:buChar char="q"/>
            </a:pPr>
            <a:r>
              <a:rPr lang="en-US"/>
              <a:t>Items that help meet meal standards</a:t>
            </a:r>
          </a:p>
          <a:p>
            <a:pPr lvl="1">
              <a:buFont typeface="Wingdings" panose="05000000000000000000" pitchFamily="2" charset="2"/>
              <a:buChar char="q"/>
            </a:pPr>
            <a:r>
              <a:rPr lang="en-US"/>
              <a:t>Items that facilitate meal service models (e.g. grab n’ go, Breakfast in the Classroom)</a:t>
            </a:r>
          </a:p>
          <a:p>
            <a:pPr lvl="1">
              <a:buFont typeface="Wingdings" panose="05000000000000000000" pitchFamily="2" charset="2"/>
              <a:buChar char="q"/>
            </a:pPr>
            <a:r>
              <a:rPr lang="en-US"/>
              <a:t>Other, please describe</a:t>
            </a:r>
          </a:p>
          <a:p>
            <a:pPr marL="514350" indent="-514350">
              <a:buFont typeface="+mj-lt"/>
              <a:buAutoNum type="arabicPeriod" startAt="2"/>
            </a:pPr>
            <a:r>
              <a:rPr lang="en-US"/>
              <a:t>Please briefly describe the anticipated timeline to make modifications to meet the Buy American requirements (this could include timing of calculating the baseline percentage of non-domestic food purchases (or include the baseline percentage if available), obtaining documentation, and balancing the accommodation and exception process with making menu changes).</a:t>
            </a:r>
          </a:p>
        </p:txBody>
      </p:sp>
      <p:sp>
        <p:nvSpPr>
          <p:cNvPr id="3" name="Slide Number Placeholder 2">
            <a:extLst>
              <a:ext uri="{FF2B5EF4-FFF2-40B4-BE49-F238E27FC236}">
                <a16:creationId xmlns:a16="http://schemas.microsoft.com/office/drawing/2014/main" id="{482C2FA6-A43A-2955-A315-AD09BE157EA2}"/>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62</a:t>
            </a:fld>
            <a:endParaRPr lang="en-US"/>
          </a:p>
        </p:txBody>
      </p:sp>
    </p:spTree>
    <p:extLst>
      <p:ext uri="{BB962C8B-B14F-4D97-AF65-F5344CB8AC3E}">
        <p14:creationId xmlns:p14="http://schemas.microsoft.com/office/powerpoint/2010/main" val="2913063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7D9BC-8718-DA6D-458A-25A6BC34E2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5E087-82B9-7327-4644-EEC0BC9A6CC1}"/>
              </a:ext>
            </a:extLst>
          </p:cNvPr>
          <p:cNvSpPr>
            <a:spLocks noGrp="1"/>
          </p:cNvSpPr>
          <p:nvPr>
            <p:ph type="title"/>
          </p:nvPr>
        </p:nvSpPr>
        <p:spPr/>
        <p:txBody>
          <a:bodyPr/>
          <a:lstStyle/>
          <a:p>
            <a:r>
              <a:rPr lang="en-US"/>
              <a:t>SY 2025-2026 Buy American Accommodation Process for NC</a:t>
            </a:r>
          </a:p>
        </p:txBody>
      </p:sp>
      <p:sp>
        <p:nvSpPr>
          <p:cNvPr id="3" name="Content Placeholder 2">
            <a:extLst>
              <a:ext uri="{FF2B5EF4-FFF2-40B4-BE49-F238E27FC236}">
                <a16:creationId xmlns:a16="http://schemas.microsoft.com/office/drawing/2014/main" id="{7A1ECA5D-60BC-5CBA-812F-2E2728B64512}"/>
              </a:ext>
            </a:extLst>
          </p:cNvPr>
          <p:cNvSpPr>
            <a:spLocks noGrp="1"/>
          </p:cNvSpPr>
          <p:nvPr>
            <p:ph idx="1"/>
          </p:nvPr>
        </p:nvSpPr>
        <p:spPr>
          <a:xfrm>
            <a:off x="838200" y="2314221"/>
            <a:ext cx="10515600" cy="3862741"/>
          </a:xfrm>
        </p:spPr>
        <p:txBody>
          <a:bodyPr vert="horz" lIns="91440" tIns="45720" rIns="91440" bIns="45720" rtlCol="0" anchor="t">
            <a:normAutofit/>
          </a:bodyPr>
          <a:lstStyle/>
          <a:p>
            <a:r>
              <a:rPr lang="en-US" sz="3200" b="1">
                <a:latin typeface="Arial"/>
                <a:cs typeface="Arial"/>
              </a:rPr>
              <a:t>STEP 1: </a:t>
            </a:r>
            <a:r>
              <a:rPr lang="en-US" sz="3200">
                <a:latin typeface="Arial"/>
                <a:cs typeface="Arial"/>
              </a:rPr>
              <a:t>Obtain a velocity report from your SFA’s primary food and produce distributor(s).</a:t>
            </a:r>
            <a:endParaRPr lang="en-US" sz="3200"/>
          </a:p>
          <a:p>
            <a:pPr marL="0" indent="0">
              <a:buNone/>
            </a:pPr>
            <a:endParaRPr lang="en-US" sz="3200">
              <a:latin typeface="Arial"/>
              <a:cs typeface="Arial"/>
            </a:endParaRPr>
          </a:p>
          <a:p>
            <a:r>
              <a:rPr lang="en-US" sz="3200" b="1">
                <a:latin typeface="Arial"/>
                <a:cs typeface="Arial"/>
              </a:rPr>
              <a:t>STEP 2: </a:t>
            </a:r>
            <a:r>
              <a:rPr lang="en-US" sz="3200">
                <a:latin typeface="Arial"/>
                <a:cs typeface="Arial"/>
              </a:rPr>
              <a:t>Complete the Microsoft Form, which will be sent to you by your Service Area Consultant. Upload your velocity report to the Microsoft Form.</a:t>
            </a:r>
          </a:p>
          <a:p>
            <a:endParaRPr lang="en-US">
              <a:latin typeface="Arial"/>
              <a:cs typeface="Arial"/>
            </a:endParaRPr>
          </a:p>
        </p:txBody>
      </p:sp>
      <p:sp>
        <p:nvSpPr>
          <p:cNvPr id="4" name="Slide Number Placeholder 3">
            <a:extLst>
              <a:ext uri="{FF2B5EF4-FFF2-40B4-BE49-F238E27FC236}">
                <a16:creationId xmlns:a16="http://schemas.microsoft.com/office/drawing/2014/main" id="{F40E09B0-6E3C-E309-E1F8-99553C4C8703}"/>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63</a:t>
            </a:fld>
            <a:endParaRPr lang="en-US"/>
          </a:p>
        </p:txBody>
      </p:sp>
    </p:spTree>
    <p:extLst>
      <p:ext uri="{BB962C8B-B14F-4D97-AF65-F5344CB8AC3E}">
        <p14:creationId xmlns:p14="http://schemas.microsoft.com/office/powerpoint/2010/main" val="33066351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26ECD-7AA2-3461-2400-3374E8DCEA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962435-F884-ED76-AC28-DFBBAFD92418}"/>
              </a:ext>
            </a:extLst>
          </p:cNvPr>
          <p:cNvSpPr>
            <a:spLocks noGrp="1"/>
          </p:cNvSpPr>
          <p:nvPr>
            <p:ph type="title"/>
          </p:nvPr>
        </p:nvSpPr>
        <p:spPr/>
        <p:txBody>
          <a:bodyPr>
            <a:normAutofit/>
          </a:bodyPr>
          <a:lstStyle/>
          <a:p>
            <a:r>
              <a:rPr lang="en-US"/>
              <a:t>SY 2025-2026 Buy American Accommodation Process - Survey</a:t>
            </a:r>
          </a:p>
        </p:txBody>
      </p:sp>
      <p:pic>
        <p:nvPicPr>
          <p:cNvPr id="6" name="Picture 5" descr="QR code to the URL shown on the screen that directs to the Buy American Accommodation Process Survey for School Year 2025-2026&#10;">
            <a:extLst>
              <a:ext uri="{FF2B5EF4-FFF2-40B4-BE49-F238E27FC236}">
                <a16:creationId xmlns:a16="http://schemas.microsoft.com/office/drawing/2014/main" id="{9A24DA8F-34A3-8319-D48F-C6377290F330}"/>
              </a:ext>
            </a:extLst>
          </p:cNvPr>
          <p:cNvPicPr>
            <a:picLocks noChangeAspect="1"/>
          </p:cNvPicPr>
          <p:nvPr/>
        </p:nvPicPr>
        <p:blipFill>
          <a:blip r:embed="rId3"/>
          <a:stretch>
            <a:fillRect/>
          </a:stretch>
        </p:blipFill>
        <p:spPr>
          <a:xfrm>
            <a:off x="4613384" y="1946384"/>
            <a:ext cx="2965231" cy="2965231"/>
          </a:xfrm>
          <a:prstGeom prst="rect">
            <a:avLst/>
          </a:prstGeom>
        </p:spPr>
      </p:pic>
      <p:sp>
        <p:nvSpPr>
          <p:cNvPr id="3" name="Content Placeholder 2">
            <a:extLst>
              <a:ext uri="{FF2B5EF4-FFF2-40B4-BE49-F238E27FC236}">
                <a16:creationId xmlns:a16="http://schemas.microsoft.com/office/drawing/2014/main" id="{C32F0DC6-8CA3-C3D1-C4F9-EE061A4E5055}"/>
              </a:ext>
            </a:extLst>
          </p:cNvPr>
          <p:cNvSpPr>
            <a:spLocks noGrp="1"/>
          </p:cNvSpPr>
          <p:nvPr>
            <p:ph idx="1"/>
          </p:nvPr>
        </p:nvSpPr>
        <p:spPr>
          <a:xfrm>
            <a:off x="838200" y="5391807"/>
            <a:ext cx="10515600" cy="785156"/>
          </a:xfrm>
        </p:spPr>
        <p:txBody>
          <a:bodyPr/>
          <a:lstStyle/>
          <a:p>
            <a:pPr marL="0" indent="0">
              <a:buNone/>
            </a:pPr>
            <a:r>
              <a:rPr lang="en-US"/>
              <a:t>https://ncdpi.az1.qualtrics.com/jfe/form/SV_dd1ZSRuQdPjh6AK</a:t>
            </a:r>
          </a:p>
        </p:txBody>
      </p:sp>
      <p:sp>
        <p:nvSpPr>
          <p:cNvPr id="4" name="Slide Number Placeholder 3">
            <a:extLst>
              <a:ext uri="{FF2B5EF4-FFF2-40B4-BE49-F238E27FC236}">
                <a16:creationId xmlns:a16="http://schemas.microsoft.com/office/drawing/2014/main" id="{20877075-F9DE-70F3-A00B-E9996C326E61}"/>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64</a:t>
            </a:fld>
            <a:endParaRPr lang="en-US"/>
          </a:p>
        </p:txBody>
      </p:sp>
    </p:spTree>
    <p:extLst>
      <p:ext uri="{BB962C8B-B14F-4D97-AF65-F5344CB8AC3E}">
        <p14:creationId xmlns:p14="http://schemas.microsoft.com/office/powerpoint/2010/main" val="35747867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2EFA5-19F2-5752-07C2-009FDBD9F5CF}"/>
              </a:ext>
            </a:extLst>
          </p:cNvPr>
          <p:cNvSpPr>
            <a:spLocks noGrp="1"/>
          </p:cNvSpPr>
          <p:nvPr>
            <p:ph type="title"/>
          </p:nvPr>
        </p:nvSpPr>
        <p:spPr/>
        <p:txBody>
          <a:bodyPr>
            <a:normAutofit/>
          </a:bodyPr>
          <a:lstStyle/>
          <a:p>
            <a:r>
              <a:rPr lang="en-US" sz="4000"/>
              <a:t>Smart Snacks/Competitive Foods Findings</a:t>
            </a:r>
          </a:p>
        </p:txBody>
      </p:sp>
      <p:sp>
        <p:nvSpPr>
          <p:cNvPr id="7" name="TextBox 6">
            <a:extLst>
              <a:ext uri="{FF2B5EF4-FFF2-40B4-BE49-F238E27FC236}">
                <a16:creationId xmlns:a16="http://schemas.microsoft.com/office/drawing/2014/main" id="{FAF214EB-36DD-AD6A-F8D0-2A21CEB00147}"/>
              </a:ext>
            </a:extLst>
          </p:cNvPr>
          <p:cNvSpPr txBox="1"/>
          <p:nvPr/>
        </p:nvSpPr>
        <p:spPr>
          <a:xfrm>
            <a:off x="5839283" y="1655763"/>
            <a:ext cx="39353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cs typeface="Arial"/>
              </a:rPr>
              <a:t>Previous Practice</a:t>
            </a:r>
            <a:endParaRPr lang="en-US" b="1"/>
          </a:p>
        </p:txBody>
      </p:sp>
      <p:sp>
        <p:nvSpPr>
          <p:cNvPr id="3" name="Text Placeholder 2">
            <a:extLst>
              <a:ext uri="{FF2B5EF4-FFF2-40B4-BE49-F238E27FC236}">
                <a16:creationId xmlns:a16="http://schemas.microsoft.com/office/drawing/2014/main" id="{2B9371B2-E609-FC2B-4EC6-5DBC8FF2792C}"/>
              </a:ext>
            </a:extLst>
          </p:cNvPr>
          <p:cNvSpPr>
            <a:spLocks noGrp="1"/>
          </p:cNvSpPr>
          <p:nvPr>
            <p:ph sz="half" idx="1"/>
          </p:nvPr>
        </p:nvSpPr>
        <p:spPr>
          <a:xfrm>
            <a:off x="5899242" y="2308863"/>
            <a:ext cx="7203141" cy="1862138"/>
          </a:xfrm>
        </p:spPr>
        <p:txBody>
          <a:bodyPr vert="horz" lIns="91440" tIns="45720" rIns="91440" bIns="45720" rtlCol="0" anchor="t">
            <a:normAutofit lnSpcReduction="10000"/>
          </a:bodyPr>
          <a:lstStyle/>
          <a:p>
            <a:r>
              <a:rPr lang="en-US" sz="2400" dirty="0">
                <a:ea typeface="+mn-lt"/>
                <a:cs typeface="+mn-lt"/>
              </a:rPr>
              <a:t>Findings labeled as “Competitive Foods”</a:t>
            </a:r>
            <a:endParaRPr lang="en-US" sz="2400" dirty="0">
              <a:cs typeface="Arial"/>
            </a:endParaRPr>
          </a:p>
          <a:p>
            <a:r>
              <a:rPr lang="en-US" sz="2400" dirty="0">
                <a:ea typeface="+mn-lt"/>
                <a:cs typeface="+mn-lt"/>
              </a:rPr>
              <a:t>Fiscal action for violations</a:t>
            </a:r>
            <a:endParaRPr lang="en-US" sz="2400" dirty="0">
              <a:cs typeface="Arial"/>
            </a:endParaRPr>
          </a:p>
        </p:txBody>
      </p:sp>
      <p:sp>
        <p:nvSpPr>
          <p:cNvPr id="8" name="TextBox 7">
            <a:extLst>
              <a:ext uri="{FF2B5EF4-FFF2-40B4-BE49-F238E27FC236}">
                <a16:creationId xmlns:a16="http://schemas.microsoft.com/office/drawing/2014/main" id="{9CA0B3F8-F0EC-CAAA-0A1A-74C3646D44BE}"/>
              </a:ext>
            </a:extLst>
          </p:cNvPr>
          <p:cNvSpPr txBox="1"/>
          <p:nvPr/>
        </p:nvSpPr>
        <p:spPr>
          <a:xfrm>
            <a:off x="5839011" y="3340522"/>
            <a:ext cx="41639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cs typeface="Arial"/>
              </a:rPr>
              <a:t>New Practice</a:t>
            </a:r>
            <a:endParaRPr lang="en-US" b="1"/>
          </a:p>
        </p:txBody>
      </p:sp>
      <p:sp>
        <p:nvSpPr>
          <p:cNvPr id="5" name="Content Placeholder 4">
            <a:extLst>
              <a:ext uri="{FF2B5EF4-FFF2-40B4-BE49-F238E27FC236}">
                <a16:creationId xmlns:a16="http://schemas.microsoft.com/office/drawing/2014/main" id="{C08553CB-EEBF-846A-CEFE-0C504B3075BF}"/>
              </a:ext>
            </a:extLst>
          </p:cNvPr>
          <p:cNvSpPr>
            <a:spLocks noGrp="1"/>
          </p:cNvSpPr>
          <p:nvPr>
            <p:ph sz="half" idx="2"/>
          </p:nvPr>
        </p:nvSpPr>
        <p:spPr>
          <a:xfrm>
            <a:off x="5898173" y="3929225"/>
            <a:ext cx="5232400" cy="2210081"/>
          </a:xfrm>
        </p:spPr>
        <p:txBody>
          <a:bodyPr vert="horz" lIns="91440" tIns="45720" rIns="91440" bIns="45720" rtlCol="0" anchor="t">
            <a:normAutofit lnSpcReduction="10000"/>
          </a:bodyPr>
          <a:lstStyle/>
          <a:p>
            <a:r>
              <a:rPr lang="en-US" sz="2400" dirty="0">
                <a:ea typeface="+mn-lt"/>
                <a:cs typeface="+mn-lt"/>
              </a:rPr>
              <a:t>No regulatory changes</a:t>
            </a:r>
          </a:p>
          <a:p>
            <a:r>
              <a:rPr lang="en-US" sz="2400" dirty="0">
                <a:ea typeface="+mn-lt"/>
                <a:cs typeface="+mn-lt"/>
              </a:rPr>
              <a:t>Findings labeled as “Smart Snacks” violations</a:t>
            </a:r>
            <a:endParaRPr lang="en-US" dirty="0">
              <a:ea typeface="+mn-lt"/>
              <a:cs typeface="+mn-lt"/>
            </a:endParaRPr>
          </a:p>
          <a:p>
            <a:r>
              <a:rPr lang="en-US" sz="2400" dirty="0">
                <a:ea typeface="+mn-lt"/>
                <a:cs typeface="+mn-lt"/>
              </a:rPr>
              <a:t> </a:t>
            </a:r>
            <a:r>
              <a:rPr lang="en-US" sz="2400" dirty="0">
                <a:cs typeface="Arial"/>
              </a:rPr>
              <a:t>Technical assistance and corrective action for violations</a:t>
            </a:r>
          </a:p>
          <a:p>
            <a:pPr lvl="1">
              <a:buFont typeface="Courier New" panose="020B0604020202020204" pitchFamily="34" charset="0"/>
              <a:buChar char="o"/>
            </a:pPr>
            <a:r>
              <a:rPr lang="en-US" b="1" u="sng" dirty="0">
                <a:cs typeface="Arial"/>
              </a:rPr>
              <a:t>Fiscal action removed</a:t>
            </a:r>
          </a:p>
        </p:txBody>
      </p:sp>
      <p:pic>
        <p:nvPicPr>
          <p:cNvPr id="9" name="Picture 8" descr="Two students selecting milk from a vending machine at school">
            <a:extLst>
              <a:ext uri="{FF2B5EF4-FFF2-40B4-BE49-F238E27FC236}">
                <a16:creationId xmlns:a16="http://schemas.microsoft.com/office/drawing/2014/main" id="{951A1F7E-9D47-9C03-A7AD-1474BC64D77C}"/>
              </a:ext>
            </a:extLst>
          </p:cNvPr>
          <p:cNvPicPr>
            <a:picLocks noChangeAspect="1"/>
          </p:cNvPicPr>
          <p:nvPr/>
        </p:nvPicPr>
        <p:blipFill>
          <a:blip r:embed="rId3"/>
          <a:srcRect l="12940"/>
          <a:stretch>
            <a:fillRect/>
          </a:stretch>
        </p:blipFill>
        <p:spPr>
          <a:xfrm>
            <a:off x="412595" y="1712047"/>
            <a:ext cx="5048204" cy="4268150"/>
          </a:xfrm>
          <a:prstGeom prst="rect">
            <a:avLst/>
          </a:prstGeom>
        </p:spPr>
      </p:pic>
      <p:sp>
        <p:nvSpPr>
          <p:cNvPr id="4" name="Slide Number Placeholder 3">
            <a:extLst>
              <a:ext uri="{FF2B5EF4-FFF2-40B4-BE49-F238E27FC236}">
                <a16:creationId xmlns:a16="http://schemas.microsoft.com/office/drawing/2014/main" id="{BDA703E1-CA46-48B8-653B-6345F3B38ACA}"/>
              </a:ext>
              <a:ext uri="{C183D7F6-B498-43B3-948B-1728B52AA6E4}">
                <adec:decorative xmlns:adec="http://schemas.microsoft.com/office/drawing/2017/decorative" val="1"/>
              </a:ext>
            </a:extLst>
          </p:cNvPr>
          <p:cNvSpPr>
            <a:spLocks noGrp="1"/>
          </p:cNvSpPr>
          <p:nvPr>
            <p:ph type="sldNum" sz="quarter" idx="10"/>
          </p:nvPr>
        </p:nvSpPr>
        <p:spPr/>
        <p:txBody>
          <a:bodyPr/>
          <a:lstStyle/>
          <a:p>
            <a:fld id="{4944B7B2-FFA2-5148-A472-BF046BD89520}" type="slidenum">
              <a:rPr lang="en-US" smtClean="0"/>
              <a:pPr/>
              <a:t>65</a:t>
            </a:fld>
            <a:endParaRPr lang="en-US"/>
          </a:p>
        </p:txBody>
      </p:sp>
    </p:spTree>
    <p:extLst>
      <p:ext uri="{BB962C8B-B14F-4D97-AF65-F5344CB8AC3E}">
        <p14:creationId xmlns:p14="http://schemas.microsoft.com/office/powerpoint/2010/main" val="6267380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72B87-C0CC-315B-20BD-88AF29C5B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B2D140-318C-E420-485D-32C56092DCA0}"/>
              </a:ext>
            </a:extLst>
          </p:cNvPr>
          <p:cNvSpPr>
            <a:spLocks noGrp="1"/>
          </p:cNvSpPr>
          <p:nvPr>
            <p:ph type="title"/>
          </p:nvPr>
        </p:nvSpPr>
        <p:spPr>
          <a:xfrm>
            <a:off x="838200" y="365127"/>
            <a:ext cx="10515600" cy="1281111"/>
          </a:xfrm>
        </p:spPr>
        <p:txBody>
          <a:bodyPr anchor="ctr">
            <a:normAutofit/>
          </a:bodyPr>
          <a:lstStyle/>
          <a:p>
            <a:r>
              <a:rPr lang="en-US" sz="4000" dirty="0"/>
              <a:t>Smart Snacks/Competitive Foods Findings (continued)</a:t>
            </a:r>
            <a:endParaRPr lang="en-US" dirty="0"/>
          </a:p>
        </p:txBody>
      </p:sp>
      <p:sp>
        <p:nvSpPr>
          <p:cNvPr id="6" name="Text Placeholder 2">
            <a:extLst>
              <a:ext uri="{FF2B5EF4-FFF2-40B4-BE49-F238E27FC236}">
                <a16:creationId xmlns:a16="http://schemas.microsoft.com/office/drawing/2014/main" id="{44F53ECF-89C8-7795-D9EA-AB6F31DBB5A1}"/>
              </a:ext>
            </a:extLst>
          </p:cNvPr>
          <p:cNvSpPr>
            <a:spLocks noGrp="1"/>
          </p:cNvSpPr>
          <p:nvPr>
            <p:ph type="body" sz="quarter" idx="11"/>
          </p:nvPr>
        </p:nvSpPr>
        <p:spPr>
          <a:xfrm>
            <a:off x="1012874" y="2208628"/>
            <a:ext cx="10340926" cy="3804823"/>
          </a:xfrm>
        </p:spPr>
        <p:txBody>
          <a:bodyPr vert="horz" lIns="91440" tIns="45720" rIns="91440" bIns="45720" rtlCol="0" anchor="t">
            <a:normAutofit/>
          </a:bodyPr>
          <a:lstStyle/>
          <a:p>
            <a:pPr marL="0" indent="0">
              <a:buNone/>
            </a:pPr>
            <a:r>
              <a:rPr lang="en-US" sz="3600" dirty="0">
                <a:ea typeface="+mn-lt"/>
                <a:cs typeface="+mn-lt"/>
              </a:rPr>
              <a:t>Fiscal action will no longer be applied to Smart Snacks (competitive foods) violations. </a:t>
            </a:r>
          </a:p>
          <a:p>
            <a:pPr marL="0" indent="0">
              <a:buNone/>
            </a:pPr>
            <a:endParaRPr lang="en-US" sz="3600" dirty="0">
              <a:ea typeface="+mn-lt"/>
              <a:cs typeface="+mn-lt"/>
            </a:endParaRPr>
          </a:p>
          <a:p>
            <a:pPr marL="0" indent="0">
              <a:buNone/>
            </a:pPr>
            <a:r>
              <a:rPr lang="en-US" sz="3600" dirty="0">
                <a:ea typeface="+mn-lt"/>
                <a:cs typeface="+mn-lt"/>
              </a:rPr>
              <a:t>However, </a:t>
            </a:r>
            <a:r>
              <a:rPr lang="en-US" sz="3600" b="1" u="sng" dirty="0">
                <a:ea typeface="+mn-lt"/>
                <a:cs typeface="+mn-lt"/>
              </a:rPr>
              <a:t>repeat violations could result in the withholding of claim reimbursements.</a:t>
            </a:r>
            <a:r>
              <a:rPr lang="en-US" sz="3200" b="1" dirty="0">
                <a:cs typeface="Arial"/>
              </a:rPr>
              <a:t> </a:t>
            </a:r>
            <a:endParaRPr lang="en-US" sz="3200" b="1" dirty="0"/>
          </a:p>
        </p:txBody>
      </p:sp>
      <p:sp>
        <p:nvSpPr>
          <p:cNvPr id="4" name="Slide Number Placeholder 3">
            <a:extLst>
              <a:ext uri="{FF2B5EF4-FFF2-40B4-BE49-F238E27FC236}">
                <a16:creationId xmlns:a16="http://schemas.microsoft.com/office/drawing/2014/main" id="{03FA872C-0C6E-49C1-382A-6DF7760D6B3A}"/>
              </a:ext>
              <a:ext uri="{C183D7F6-B498-43B3-948B-1728B52AA6E4}">
                <adec:decorative xmlns:adec="http://schemas.microsoft.com/office/drawing/2017/decorative" val="1"/>
              </a:ext>
            </a:extLst>
          </p:cNvPr>
          <p:cNvSpPr>
            <a:spLocks noGrp="1"/>
          </p:cNvSpPr>
          <p:nvPr>
            <p:ph type="sldNum" sz="quarter" idx="12"/>
          </p:nvPr>
        </p:nvSpPr>
        <p:spPr>
          <a:xfrm>
            <a:off x="9765130" y="6410960"/>
            <a:ext cx="2303596" cy="284480"/>
          </a:xfrm>
        </p:spPr>
        <p:txBody>
          <a:bodyPr>
            <a:normAutofit/>
          </a:bodyPr>
          <a:lstStyle/>
          <a:p>
            <a:pPr>
              <a:spcAft>
                <a:spcPts val="600"/>
              </a:spcAft>
            </a:pPr>
            <a:fld id="{4944B7B2-FFA2-5148-A472-BF046BD89520}" type="slidenum">
              <a:rPr lang="en-US" smtClean="0"/>
              <a:pPr>
                <a:spcAft>
                  <a:spcPts val="600"/>
                </a:spcAft>
              </a:pPr>
              <a:t>66</a:t>
            </a:fld>
            <a:endParaRPr lang="en-US"/>
          </a:p>
        </p:txBody>
      </p:sp>
    </p:spTree>
    <p:extLst>
      <p:ext uri="{BB962C8B-B14F-4D97-AF65-F5344CB8AC3E}">
        <p14:creationId xmlns:p14="http://schemas.microsoft.com/office/powerpoint/2010/main" val="32428261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7AED3-4383-92CF-6707-E724B5A86049}"/>
              </a:ext>
            </a:extLst>
          </p:cNvPr>
          <p:cNvSpPr>
            <a:spLocks noGrp="1"/>
          </p:cNvSpPr>
          <p:nvPr>
            <p:ph type="title"/>
          </p:nvPr>
        </p:nvSpPr>
        <p:spPr>
          <a:xfrm>
            <a:off x="838200" y="387429"/>
            <a:ext cx="10515600" cy="1281111"/>
          </a:xfrm>
        </p:spPr>
        <p:txBody>
          <a:bodyPr>
            <a:normAutofit/>
          </a:bodyPr>
          <a:lstStyle/>
          <a:p>
            <a:r>
              <a:rPr lang="en-US" sz="4000"/>
              <a:t>What is Digital Accessibility?</a:t>
            </a:r>
            <a:endParaRPr lang="en-US" sz="4000">
              <a:cs typeface="Arial"/>
            </a:endParaRPr>
          </a:p>
        </p:txBody>
      </p:sp>
      <p:sp>
        <p:nvSpPr>
          <p:cNvPr id="3" name="Text Placeholder 2">
            <a:extLst>
              <a:ext uri="{FF2B5EF4-FFF2-40B4-BE49-F238E27FC236}">
                <a16:creationId xmlns:a16="http://schemas.microsoft.com/office/drawing/2014/main" id="{BEE0E7A6-F83E-5A36-D068-CD01D326B650}"/>
              </a:ext>
            </a:extLst>
          </p:cNvPr>
          <p:cNvSpPr>
            <a:spLocks noGrp="1"/>
          </p:cNvSpPr>
          <p:nvPr>
            <p:ph type="body" sz="quarter" idx="11"/>
          </p:nvPr>
        </p:nvSpPr>
        <p:spPr>
          <a:xfrm>
            <a:off x="843552" y="1829754"/>
            <a:ext cx="10489928" cy="4183697"/>
          </a:xfrm>
        </p:spPr>
        <p:txBody>
          <a:bodyPr vert="horz" lIns="91440" tIns="45720" rIns="91440" bIns="45720" rtlCol="0" anchor="t">
            <a:normAutofit/>
          </a:bodyPr>
          <a:lstStyle/>
          <a:p>
            <a:r>
              <a:rPr lang="en-US" sz="2600">
                <a:latin typeface="Arial" panose="020B0604020202020204"/>
                <a:ea typeface="Source Sans Pro"/>
                <a:cs typeface="Arial" panose="020B0604020202020204"/>
              </a:rPr>
              <a:t>Design and development of digital content, applications, and services that are usable by all people, including those with disabilities</a:t>
            </a:r>
          </a:p>
          <a:p>
            <a:endParaRPr lang="en-US" sz="2600">
              <a:latin typeface="Arial" panose="020B0604020202020204"/>
              <a:ea typeface="Source Sans Pro"/>
              <a:cs typeface="Arial" panose="020B0604020202020204"/>
            </a:endParaRPr>
          </a:p>
          <a:p>
            <a:r>
              <a:rPr lang="en-US" sz="2600">
                <a:latin typeface="Arial" panose="020B0604020202020204"/>
                <a:ea typeface="Source Sans Pro"/>
                <a:cs typeface="Arial" panose="020B0604020202020204"/>
              </a:rPr>
              <a:t>Ensures that websites, mobile apps, electronic documents, and other digital tools are accessible to individuals who may use assistive technologies such as screen readers, magnifiers, or alternative input devices</a:t>
            </a:r>
          </a:p>
          <a:p>
            <a:endParaRPr lang="en-US" sz="2400" dirty="0">
              <a:latin typeface="Source Sans Pro"/>
              <a:ea typeface="Source Sans Pro"/>
              <a:cs typeface="Arial"/>
            </a:endParaRPr>
          </a:p>
        </p:txBody>
      </p:sp>
      <p:sp>
        <p:nvSpPr>
          <p:cNvPr id="4" name="Slide Number Placeholder 3">
            <a:extLst>
              <a:ext uri="{FF2B5EF4-FFF2-40B4-BE49-F238E27FC236}">
                <a16:creationId xmlns:a16="http://schemas.microsoft.com/office/drawing/2014/main" id="{2D59F431-BCEE-8599-6320-211B756334F4}"/>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67</a:t>
            </a:fld>
            <a:endParaRPr lang="en-US"/>
          </a:p>
        </p:txBody>
      </p:sp>
    </p:spTree>
    <p:extLst>
      <p:ext uri="{BB962C8B-B14F-4D97-AF65-F5344CB8AC3E}">
        <p14:creationId xmlns:p14="http://schemas.microsoft.com/office/powerpoint/2010/main" val="3454328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27B1A-A279-3BFE-21FF-89D2864AE8E2}"/>
              </a:ext>
            </a:extLst>
          </p:cNvPr>
          <p:cNvSpPr>
            <a:spLocks noGrp="1"/>
          </p:cNvSpPr>
          <p:nvPr>
            <p:ph type="title"/>
          </p:nvPr>
        </p:nvSpPr>
        <p:spPr/>
        <p:txBody>
          <a:bodyPr>
            <a:normAutofit/>
          </a:bodyPr>
          <a:lstStyle/>
          <a:p>
            <a:r>
              <a:rPr lang="en-US" sz="4000">
                <a:cs typeface="Arial"/>
              </a:rPr>
              <a:t>Why is Digital Accessibility Important?</a:t>
            </a:r>
          </a:p>
        </p:txBody>
      </p:sp>
      <p:sp>
        <p:nvSpPr>
          <p:cNvPr id="3" name="Text Placeholder 2">
            <a:extLst>
              <a:ext uri="{FF2B5EF4-FFF2-40B4-BE49-F238E27FC236}">
                <a16:creationId xmlns:a16="http://schemas.microsoft.com/office/drawing/2014/main" id="{C6AAEEEC-664C-5C74-A847-8EC84EC6E2B2}"/>
              </a:ext>
            </a:extLst>
          </p:cNvPr>
          <p:cNvSpPr>
            <a:spLocks noGrp="1"/>
          </p:cNvSpPr>
          <p:nvPr>
            <p:ph type="body" sz="quarter" idx="11"/>
          </p:nvPr>
        </p:nvSpPr>
        <p:spPr>
          <a:xfrm>
            <a:off x="838200" y="1716543"/>
            <a:ext cx="11238411" cy="4296908"/>
          </a:xfrm>
        </p:spPr>
        <p:txBody>
          <a:bodyPr vert="horz" lIns="91440" tIns="45720" rIns="91440" bIns="45720" rtlCol="0" anchor="t">
            <a:normAutofit/>
          </a:bodyPr>
          <a:lstStyle/>
          <a:p>
            <a:r>
              <a:rPr lang="en-US" sz="2400" b="1">
                <a:latin typeface="Arial"/>
                <a:ea typeface="Source Sans Pro"/>
                <a:cs typeface="Arial"/>
              </a:rPr>
              <a:t>Equal Access:</a:t>
            </a:r>
            <a:r>
              <a:rPr lang="en-US" sz="2400">
                <a:latin typeface="Arial" panose="020B0604020202020204"/>
                <a:ea typeface="Source Sans Pro"/>
                <a:cs typeface="Arial" panose="020B0604020202020204"/>
              </a:rPr>
              <a:t> </a:t>
            </a:r>
          </a:p>
          <a:p>
            <a:pPr lvl="1">
              <a:buFont typeface="Courier New" panose="020B0604020202020204" pitchFamily="34" charset="0"/>
              <a:buChar char="o"/>
            </a:pPr>
            <a:r>
              <a:rPr lang="en-US" sz="2000">
                <a:latin typeface="Arial" panose="020B0604020202020204"/>
                <a:ea typeface="Source Sans Pro"/>
                <a:cs typeface="Arial" panose="020B0604020202020204"/>
              </a:rPr>
              <a:t>Promotes inclusivity through equal access to info and services for people with disabilities</a:t>
            </a:r>
          </a:p>
          <a:p>
            <a:pPr lvl="1">
              <a:buFont typeface="Courier New" panose="020B0604020202020204" pitchFamily="34" charset="0"/>
              <a:buChar char="o"/>
            </a:pPr>
            <a:r>
              <a:rPr lang="en-US" sz="2000">
                <a:latin typeface="Arial" panose="020B0604020202020204"/>
                <a:ea typeface="Source Sans Pro"/>
                <a:cs typeface="Arial" panose="020B0604020202020204"/>
              </a:rPr>
              <a:t>Ensures everyone can participate fully in the digital world</a:t>
            </a:r>
            <a:endParaRPr lang="en-US" sz="2000">
              <a:latin typeface="Arial"/>
              <a:cs typeface="Arial"/>
            </a:endParaRPr>
          </a:p>
          <a:p>
            <a:r>
              <a:rPr lang="en-US" sz="2400" b="1">
                <a:latin typeface="Arial"/>
                <a:ea typeface="Source Sans Pro"/>
                <a:cs typeface="Arial"/>
              </a:rPr>
              <a:t>Compliance:</a:t>
            </a:r>
            <a:r>
              <a:rPr lang="en-US" sz="2400">
                <a:latin typeface="Arial" panose="020B0604020202020204"/>
                <a:ea typeface="Source Sans Pro"/>
                <a:cs typeface="Arial"/>
              </a:rPr>
              <a:t> </a:t>
            </a:r>
          </a:p>
          <a:p>
            <a:pPr lvl="1"/>
            <a:r>
              <a:rPr lang="en-US" sz="2000">
                <a:latin typeface="Arial"/>
                <a:ea typeface="Source Sans Pro"/>
                <a:cs typeface="Arial"/>
              </a:rPr>
              <a:t>Required by Title II of the Americans with Disabilities Act and Section 504 of the Rehabilitation Act to provide equal access to services, activities, and programs for state and local governments, including K-12 public schools</a:t>
            </a:r>
            <a:endParaRPr lang="en-US">
              <a:latin typeface="Arial" panose="020B0604020202020204"/>
              <a:ea typeface="Source Sans Pro"/>
              <a:cs typeface="Arial"/>
            </a:endParaRPr>
          </a:p>
          <a:p>
            <a:pPr lvl="2">
              <a:buFont typeface="Wingdings" panose="020B0604020202020204" pitchFamily="34" charset="0"/>
              <a:buChar char="§"/>
            </a:pPr>
            <a:r>
              <a:rPr lang="en-US" sz="1600">
                <a:latin typeface="Arial"/>
                <a:ea typeface="Source Sans Pro"/>
                <a:cs typeface="Arial"/>
              </a:rPr>
              <a:t>Public entities with a total population </a:t>
            </a:r>
            <a:r>
              <a:rPr lang="en-US" sz="1600" u="sng">
                <a:latin typeface="Arial"/>
                <a:ea typeface="Source Sans Pro"/>
                <a:cs typeface="Arial"/>
              </a:rPr>
              <a:t>&gt;</a:t>
            </a:r>
            <a:r>
              <a:rPr lang="en-US" sz="1600">
                <a:latin typeface="Arial"/>
                <a:ea typeface="Source Sans Pro"/>
                <a:cs typeface="Arial"/>
              </a:rPr>
              <a:t> 50,000: Compliance start date: April 24, 2026</a:t>
            </a:r>
          </a:p>
          <a:p>
            <a:pPr lvl="2">
              <a:buFont typeface="Wingdings" panose="020B0604020202020204" pitchFamily="34" charset="0"/>
              <a:buChar char="§"/>
            </a:pPr>
            <a:r>
              <a:rPr lang="en-US" sz="1600">
                <a:latin typeface="Arial"/>
                <a:ea typeface="Source Sans Pro"/>
                <a:cs typeface="Arial"/>
              </a:rPr>
              <a:t>Public entities with a total population &lt; 50,000: Compliance start date: April 26, 2027</a:t>
            </a:r>
            <a:endParaRPr lang="en-US" sz="1600">
              <a:latin typeface="Arial"/>
              <a:cs typeface="Arial"/>
            </a:endParaRPr>
          </a:p>
          <a:p>
            <a:pPr lvl="2">
              <a:buFont typeface="Wingdings" panose="020B0604020202020204" pitchFamily="34" charset="0"/>
              <a:buChar char="§"/>
            </a:pPr>
            <a:r>
              <a:rPr lang="en-US" sz="1600">
                <a:latin typeface="Arial"/>
                <a:ea typeface="Source Sans Pro"/>
                <a:cs typeface="Arial"/>
                <a:hlinkClick r:id="rId3"/>
              </a:rPr>
              <a:t>North Carolina PSU Compliance Start Dates</a:t>
            </a:r>
            <a:endParaRPr lang="en-US" sz="1600">
              <a:latin typeface="Arial"/>
              <a:ea typeface="Source Sans Pro"/>
              <a:cs typeface="Arial"/>
            </a:endParaRPr>
          </a:p>
          <a:p>
            <a:r>
              <a:rPr lang="en-US" sz="2400" b="1">
                <a:latin typeface="Arial"/>
                <a:ea typeface="Source Sans Pro"/>
                <a:cs typeface="Arial"/>
              </a:rPr>
              <a:t>Enhanced User Experience:</a:t>
            </a:r>
            <a:r>
              <a:rPr lang="en-US" sz="2400">
                <a:latin typeface="Arial" panose="020B0604020202020204"/>
                <a:ea typeface="Source Sans Pro"/>
                <a:cs typeface="Arial"/>
              </a:rPr>
              <a:t> </a:t>
            </a:r>
          </a:p>
          <a:p>
            <a:pPr lvl="1">
              <a:buFont typeface="Courier New" panose="020B0604020202020204" pitchFamily="34" charset="0"/>
              <a:buChar char="o"/>
            </a:pPr>
            <a:r>
              <a:rPr lang="en-US" sz="2000">
                <a:latin typeface="Arial"/>
                <a:ea typeface="Source Sans Pro"/>
                <a:cs typeface="Arial"/>
              </a:rPr>
              <a:t>Leads to improved usability for all users, not just those with disabilities</a:t>
            </a:r>
          </a:p>
        </p:txBody>
      </p:sp>
      <p:sp>
        <p:nvSpPr>
          <p:cNvPr id="4" name="Slide Number Placeholder 3">
            <a:extLst>
              <a:ext uri="{FF2B5EF4-FFF2-40B4-BE49-F238E27FC236}">
                <a16:creationId xmlns:a16="http://schemas.microsoft.com/office/drawing/2014/main" id="{6C07916E-BCC2-5ACF-8D06-58DA62C4F6D7}"/>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68</a:t>
            </a:fld>
            <a:endParaRPr lang="en-US"/>
          </a:p>
        </p:txBody>
      </p:sp>
    </p:spTree>
    <p:extLst>
      <p:ext uri="{BB962C8B-B14F-4D97-AF65-F5344CB8AC3E}">
        <p14:creationId xmlns:p14="http://schemas.microsoft.com/office/powerpoint/2010/main" val="42012344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4C14A-C707-EBC1-B549-C0A201170865}"/>
              </a:ext>
            </a:extLst>
          </p:cNvPr>
          <p:cNvSpPr>
            <a:spLocks noGrp="1"/>
          </p:cNvSpPr>
          <p:nvPr>
            <p:ph type="title"/>
          </p:nvPr>
        </p:nvSpPr>
        <p:spPr>
          <a:xfrm>
            <a:off x="838200" y="365127"/>
            <a:ext cx="11216640" cy="1342071"/>
          </a:xfrm>
        </p:spPr>
        <p:txBody>
          <a:bodyPr>
            <a:normAutofit/>
          </a:bodyPr>
          <a:lstStyle/>
          <a:p>
            <a:r>
              <a:rPr lang="en-US" sz="4000">
                <a:cs typeface="Arial"/>
              </a:rPr>
              <a:t>Who is Responsible for Digital Accessibility?</a:t>
            </a:r>
            <a:endParaRPr lang="en-US" sz="4000"/>
          </a:p>
        </p:txBody>
      </p:sp>
      <p:sp>
        <p:nvSpPr>
          <p:cNvPr id="3" name="Text Placeholder 2">
            <a:extLst>
              <a:ext uri="{FF2B5EF4-FFF2-40B4-BE49-F238E27FC236}">
                <a16:creationId xmlns:a16="http://schemas.microsoft.com/office/drawing/2014/main" id="{D837C0C5-A3F2-5C49-D217-3BB12ED4F7D6}"/>
              </a:ext>
            </a:extLst>
          </p:cNvPr>
          <p:cNvSpPr>
            <a:spLocks noGrp="1"/>
          </p:cNvSpPr>
          <p:nvPr>
            <p:ph type="body" sz="quarter" idx="11"/>
          </p:nvPr>
        </p:nvSpPr>
        <p:spPr/>
        <p:txBody>
          <a:bodyPr vert="horz" lIns="91440" tIns="45720" rIns="91440" bIns="45720" rtlCol="0" anchor="t">
            <a:normAutofit/>
          </a:bodyPr>
          <a:lstStyle/>
          <a:p>
            <a:r>
              <a:rPr lang="en-US" sz="2400">
                <a:solidFill>
                  <a:srgbClr val="212529"/>
                </a:solidFill>
                <a:latin typeface="Arial"/>
                <a:ea typeface="Source Sans Pro"/>
                <a:cs typeface="Arial"/>
              </a:rPr>
              <a:t>Everyone involved in the creation, management, procurement and maintenance of digital content (web content/pages, documents, multimedia, software applications, online forms) holds responsibility for ensuring digital accessibility</a:t>
            </a:r>
            <a:endParaRPr lang="en-US" sz="2400">
              <a:latin typeface="Arial"/>
              <a:ea typeface="Source Sans Pro"/>
              <a:cs typeface="Arial"/>
            </a:endParaRPr>
          </a:p>
          <a:p>
            <a:endParaRPr lang="en-US" sz="2400">
              <a:solidFill>
                <a:srgbClr val="212529"/>
              </a:solidFill>
              <a:latin typeface="Arial"/>
              <a:ea typeface="Source Sans Pro"/>
              <a:cs typeface="Arial"/>
            </a:endParaRPr>
          </a:p>
          <a:p>
            <a:r>
              <a:rPr lang="en-US" sz="2400">
                <a:solidFill>
                  <a:srgbClr val="212529"/>
                </a:solidFill>
                <a:latin typeface="Arial"/>
                <a:ea typeface="Source Sans Pro"/>
                <a:cs typeface="Arial"/>
              </a:rPr>
              <a:t>Collaborative effort that requires awareness and commitment from all stakeholders to make digital environments inclusive</a:t>
            </a:r>
            <a:endParaRPr lang="en-US" sz="2400">
              <a:latin typeface="Arial"/>
              <a:cs typeface="Arial"/>
            </a:endParaRPr>
          </a:p>
        </p:txBody>
      </p:sp>
      <p:sp>
        <p:nvSpPr>
          <p:cNvPr id="4" name="Slide Number Placeholder 3">
            <a:extLst>
              <a:ext uri="{FF2B5EF4-FFF2-40B4-BE49-F238E27FC236}">
                <a16:creationId xmlns:a16="http://schemas.microsoft.com/office/drawing/2014/main" id="{4125707E-A09E-628C-1991-C97332B7778A}"/>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69</a:t>
            </a:fld>
            <a:endParaRPr lang="en-US"/>
          </a:p>
        </p:txBody>
      </p:sp>
    </p:spTree>
    <p:extLst>
      <p:ext uri="{BB962C8B-B14F-4D97-AF65-F5344CB8AC3E}">
        <p14:creationId xmlns:p14="http://schemas.microsoft.com/office/powerpoint/2010/main" val="4059992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A7CAA-F407-40B5-4F65-86761BD3D077}"/>
              </a:ext>
            </a:extLst>
          </p:cNvPr>
          <p:cNvSpPr>
            <a:spLocks noGrp="1"/>
          </p:cNvSpPr>
          <p:nvPr>
            <p:ph type="title"/>
          </p:nvPr>
        </p:nvSpPr>
        <p:spPr>
          <a:xfrm>
            <a:off x="-3931763" y="286258"/>
            <a:ext cx="3639532" cy="1209690"/>
          </a:xfrm>
        </p:spPr>
        <p:txBody>
          <a:bodyPr>
            <a:normAutofit/>
          </a:bodyPr>
          <a:lstStyle/>
          <a:p>
            <a:r>
              <a:rPr lang="en-US" sz="3200"/>
              <a:t>Achieving Excellence Pillars</a:t>
            </a:r>
          </a:p>
        </p:txBody>
      </p:sp>
      <p:pic>
        <p:nvPicPr>
          <p:cNvPr id="24" name="Picture 23" descr="Graphic showing the 8 pillars">
            <a:extLst>
              <a:ext uri="{FF2B5EF4-FFF2-40B4-BE49-F238E27FC236}">
                <a16:creationId xmlns:a16="http://schemas.microsoft.com/office/drawing/2014/main" id="{BDE16F95-2472-B591-4E71-007A5A7534F6}"/>
              </a:ext>
            </a:extLst>
          </p:cNvPr>
          <p:cNvPicPr>
            <a:picLocks noChangeAspect="1"/>
          </p:cNvPicPr>
          <p:nvPr/>
        </p:nvPicPr>
        <p:blipFill>
          <a:blip r:embed="rId3"/>
          <a:stretch>
            <a:fillRect/>
          </a:stretch>
        </p:blipFill>
        <p:spPr>
          <a:xfrm>
            <a:off x="273377" y="207390"/>
            <a:ext cx="11689237" cy="6034727"/>
          </a:xfrm>
          <a:prstGeom prst="rect">
            <a:avLst/>
          </a:prstGeom>
        </p:spPr>
      </p:pic>
      <p:sp>
        <p:nvSpPr>
          <p:cNvPr id="22" name="Content Placeholder 21">
            <a:extLst>
              <a:ext uri="{FF2B5EF4-FFF2-40B4-BE49-F238E27FC236}">
                <a16:creationId xmlns:a16="http://schemas.microsoft.com/office/drawing/2014/main" id="{3CDD54C8-2F1F-2A34-C5CB-6C7F37B2E494}"/>
              </a:ext>
            </a:extLst>
          </p:cNvPr>
          <p:cNvSpPr>
            <a:spLocks noGrp="1"/>
          </p:cNvSpPr>
          <p:nvPr>
            <p:ph idx="1"/>
          </p:nvPr>
        </p:nvSpPr>
        <p:spPr>
          <a:xfrm>
            <a:off x="-3931763" y="1631376"/>
            <a:ext cx="3724373" cy="5226624"/>
          </a:xfrm>
        </p:spPr>
        <p:txBody>
          <a:bodyPr>
            <a:normAutofit fontScale="70000" lnSpcReduction="20000"/>
          </a:bodyPr>
          <a:lstStyle/>
          <a:p>
            <a:pPr marL="0" lvl="0" indent="0">
              <a:lnSpc>
                <a:spcPct val="100000"/>
              </a:lnSpc>
              <a:spcBef>
                <a:spcPts val="0"/>
              </a:spcBef>
              <a:buNone/>
              <a:defRPr/>
            </a:pPr>
            <a:r>
              <a:rPr lang="en-US" dirty="0"/>
              <a:t>Pillar 1: Prepare Each Student for Their Next Phase in Life</a:t>
            </a:r>
          </a:p>
          <a:p>
            <a:pPr marL="0" lvl="0" indent="0">
              <a:lnSpc>
                <a:spcPct val="100000"/>
              </a:lnSpc>
              <a:spcBef>
                <a:spcPts val="0"/>
              </a:spcBef>
              <a:buNone/>
              <a:defRPr/>
            </a:pPr>
            <a:r>
              <a:rPr lang="en-US" dirty="0"/>
              <a:t>Pillar 2: Revere Public School Educators </a:t>
            </a:r>
          </a:p>
          <a:p>
            <a:pPr marL="0" lvl="0" indent="0">
              <a:lnSpc>
                <a:spcPct val="100000"/>
              </a:lnSpc>
              <a:spcBef>
                <a:spcPts val="0"/>
              </a:spcBef>
              <a:buNone/>
              <a:defRPr/>
            </a:pPr>
            <a:r>
              <a:rPr lang="en-US" dirty="0"/>
              <a:t>Pillar 3: Enhance Parent, Caregiver and Community Support </a:t>
            </a:r>
          </a:p>
          <a:p>
            <a:pPr marL="0" lvl="0" indent="0">
              <a:lnSpc>
                <a:spcPct val="100000"/>
              </a:lnSpc>
              <a:spcBef>
                <a:spcPts val="0"/>
              </a:spcBef>
              <a:buNone/>
              <a:defRPr/>
            </a:pPr>
            <a:r>
              <a:rPr lang="en-US" dirty="0"/>
              <a:t>Pillar 4: Ensure Healthy, Safe and Secure Learning Environments </a:t>
            </a:r>
          </a:p>
          <a:p>
            <a:pPr marL="0" lvl="0" indent="0">
              <a:lnSpc>
                <a:spcPct val="100000"/>
              </a:lnSpc>
              <a:spcBef>
                <a:spcPts val="0"/>
              </a:spcBef>
              <a:buNone/>
              <a:defRPr/>
            </a:pPr>
            <a:r>
              <a:rPr lang="en-US" dirty="0"/>
              <a:t>Pillar 5: Optimize Operational Excellence</a:t>
            </a:r>
          </a:p>
          <a:p>
            <a:pPr marL="0" lvl="0" indent="0">
              <a:lnSpc>
                <a:spcPct val="100000"/>
              </a:lnSpc>
              <a:spcBef>
                <a:spcPts val="0"/>
              </a:spcBef>
              <a:buNone/>
              <a:defRPr/>
            </a:pPr>
            <a:r>
              <a:rPr lang="en-US" dirty="0"/>
              <a:t>Pillar 6: Lead Transformative Change </a:t>
            </a:r>
          </a:p>
          <a:p>
            <a:pPr marL="0" lvl="0" indent="0">
              <a:lnSpc>
                <a:spcPct val="100000"/>
              </a:lnSpc>
              <a:spcBef>
                <a:spcPts val="0"/>
              </a:spcBef>
              <a:buNone/>
              <a:defRPr/>
            </a:pPr>
            <a:r>
              <a:rPr lang="en-US" dirty="0"/>
              <a:t>Pillar 7: Celebrate the Excellence in Public Education </a:t>
            </a:r>
          </a:p>
          <a:p>
            <a:pPr marL="0" lvl="0" indent="0">
              <a:lnSpc>
                <a:spcPct val="100000"/>
              </a:lnSpc>
              <a:spcBef>
                <a:spcPts val="0"/>
              </a:spcBef>
              <a:buNone/>
              <a:defRPr/>
            </a:pPr>
            <a:r>
              <a:rPr lang="en-US" dirty="0"/>
              <a:t>Pillar 8: Galvanize Champions to Fully Invest in and Support Public Education</a:t>
            </a:r>
          </a:p>
        </p:txBody>
      </p:sp>
      <p:sp>
        <p:nvSpPr>
          <p:cNvPr id="4" name="Slide Number Placeholder 3">
            <a:extLst>
              <a:ext uri="{FF2B5EF4-FFF2-40B4-BE49-F238E27FC236}">
                <a16:creationId xmlns:a16="http://schemas.microsoft.com/office/drawing/2014/main" id="{33B474BD-DFFD-4BEF-8A24-2425EDA084D3}"/>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7</a:t>
            </a:fld>
            <a:endParaRPr lang="en-US"/>
          </a:p>
        </p:txBody>
      </p:sp>
    </p:spTree>
    <p:extLst>
      <p:ext uri="{BB962C8B-B14F-4D97-AF65-F5344CB8AC3E}">
        <p14:creationId xmlns:p14="http://schemas.microsoft.com/office/powerpoint/2010/main" val="28737573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38A1E-0079-66CA-9882-117E665FCFF4}"/>
              </a:ext>
            </a:extLst>
          </p:cNvPr>
          <p:cNvSpPr>
            <a:spLocks noGrp="1"/>
          </p:cNvSpPr>
          <p:nvPr>
            <p:ph type="title"/>
          </p:nvPr>
        </p:nvSpPr>
        <p:spPr>
          <a:xfrm>
            <a:off x="838200" y="365127"/>
            <a:ext cx="11104880" cy="1331911"/>
          </a:xfrm>
        </p:spPr>
        <p:txBody>
          <a:bodyPr>
            <a:normAutofit/>
          </a:bodyPr>
          <a:lstStyle/>
          <a:p>
            <a:r>
              <a:rPr lang="en-US" sz="4000">
                <a:cs typeface="Arial"/>
              </a:rPr>
              <a:t>What Accessibility Resources are Available?</a:t>
            </a:r>
          </a:p>
        </p:txBody>
      </p:sp>
      <p:sp>
        <p:nvSpPr>
          <p:cNvPr id="3" name="Text Placeholder 2">
            <a:extLst>
              <a:ext uri="{FF2B5EF4-FFF2-40B4-BE49-F238E27FC236}">
                <a16:creationId xmlns:a16="http://schemas.microsoft.com/office/drawing/2014/main" id="{541EE4BF-5707-B707-13E0-CA1630793DDF}"/>
              </a:ext>
            </a:extLst>
          </p:cNvPr>
          <p:cNvSpPr>
            <a:spLocks noGrp="1"/>
          </p:cNvSpPr>
          <p:nvPr>
            <p:ph type="body" sz="quarter" idx="11"/>
          </p:nvPr>
        </p:nvSpPr>
        <p:spPr>
          <a:xfrm>
            <a:off x="838200" y="1712916"/>
            <a:ext cx="10317480" cy="4300535"/>
          </a:xfrm>
        </p:spPr>
        <p:txBody>
          <a:bodyPr vert="horz" lIns="91440" tIns="45720" rIns="91440" bIns="45720" rtlCol="0" anchor="t">
            <a:normAutofit/>
          </a:bodyPr>
          <a:lstStyle/>
          <a:p>
            <a:r>
              <a:rPr lang="en-US" sz="2400" dirty="0">
                <a:cs typeface="Arial"/>
                <a:hlinkClick r:id="rId3"/>
              </a:rPr>
              <a:t>NCDPI Digital Accessibility Dashboard – Regulations, Resources and Training</a:t>
            </a:r>
            <a:endParaRPr lang="en-US" sz="2400" dirty="0">
              <a:cs typeface="Arial"/>
            </a:endParaRPr>
          </a:p>
          <a:p>
            <a:r>
              <a:rPr lang="en-US" sz="2400" dirty="0">
                <a:cs typeface="Arial"/>
                <a:hlinkClick r:id="rId4"/>
              </a:rPr>
              <a:t>Resources/Webinar Series for Public School Units</a:t>
            </a:r>
          </a:p>
          <a:p>
            <a:r>
              <a:rPr lang="en-US" sz="2400" dirty="0">
                <a:cs typeface="Arial"/>
                <a:hlinkClick r:id="rId5"/>
              </a:rPr>
              <a:t>Resources/Webinar Series for Vendors</a:t>
            </a:r>
          </a:p>
          <a:p>
            <a:r>
              <a:rPr lang="en-US" sz="2400" dirty="0">
                <a:cs typeface="Arial"/>
                <a:hlinkClick r:id="rId6"/>
              </a:rPr>
              <a:t>Digital Accessibility Community of Practice (CoP)</a:t>
            </a:r>
          </a:p>
          <a:p>
            <a:pPr lvl="1">
              <a:buFont typeface="Courier New" panose="020B0604020202020204" pitchFamily="34" charset="0"/>
              <a:buChar char="o"/>
            </a:pPr>
            <a:r>
              <a:rPr lang="en-US" sz="2000" dirty="0">
                <a:cs typeface="Arial"/>
              </a:rPr>
              <a:t>Brief professional learning spotlight followed by collaborative discussion and strategy sharing</a:t>
            </a:r>
          </a:p>
          <a:p>
            <a:pPr lvl="1">
              <a:buFont typeface="Courier New" panose="020B0604020202020204" pitchFamily="34" charset="0"/>
              <a:buChar char="o"/>
            </a:pPr>
            <a:r>
              <a:rPr lang="en-US" sz="2000" dirty="0">
                <a:cs typeface="Arial"/>
              </a:rPr>
              <a:t>First Wednesday of each month, 1-2 PM</a:t>
            </a:r>
            <a:endParaRPr lang="en-US" dirty="0"/>
          </a:p>
          <a:p>
            <a:r>
              <a:rPr lang="en-US" sz="2400" dirty="0">
                <a:cs typeface="Arial"/>
                <a:hlinkClick r:id="rId6"/>
              </a:rPr>
              <a:t>Digital Accessibility </a:t>
            </a:r>
            <a:r>
              <a:rPr lang="en-US" sz="2400" dirty="0" err="1">
                <a:cs typeface="Arial"/>
                <a:hlinkClick r:id="rId6"/>
              </a:rPr>
              <a:t>CoLab</a:t>
            </a:r>
            <a:endParaRPr lang="en-US" sz="2400" dirty="0">
              <a:cs typeface="Arial"/>
            </a:endParaRPr>
          </a:p>
          <a:p>
            <a:pPr lvl="1">
              <a:buFont typeface="Courier New" panose="020B0604020202020204" pitchFamily="34" charset="0"/>
              <a:buChar char="o"/>
            </a:pPr>
            <a:r>
              <a:rPr lang="en-US" sz="2000" dirty="0">
                <a:cs typeface="Arial"/>
              </a:rPr>
              <a:t>Open space for collaborative problem solving and TA for accessibility challenges</a:t>
            </a:r>
          </a:p>
          <a:p>
            <a:pPr lvl="1">
              <a:buFont typeface="Courier New" panose="020B0604020202020204" pitchFamily="34" charset="0"/>
              <a:buChar char="o"/>
            </a:pPr>
            <a:r>
              <a:rPr lang="en-US" sz="2000" dirty="0">
                <a:cs typeface="Arial"/>
              </a:rPr>
              <a:t>Third Wednesday of each month, 9-10:30 AM</a:t>
            </a:r>
            <a:endParaRPr lang="en-US" dirty="0"/>
          </a:p>
          <a:p>
            <a:endParaRPr lang="en-US" dirty="0">
              <a:cs typeface="Arial"/>
            </a:endParaRPr>
          </a:p>
          <a:p>
            <a:endParaRPr lang="en-US" dirty="0">
              <a:cs typeface="Arial"/>
            </a:endParaRPr>
          </a:p>
        </p:txBody>
      </p:sp>
      <p:sp>
        <p:nvSpPr>
          <p:cNvPr id="4" name="Slide Number Placeholder 3">
            <a:extLst>
              <a:ext uri="{FF2B5EF4-FFF2-40B4-BE49-F238E27FC236}">
                <a16:creationId xmlns:a16="http://schemas.microsoft.com/office/drawing/2014/main" id="{3A3BB9D4-1036-A24A-0A06-82E2709CBA23}"/>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70</a:t>
            </a:fld>
            <a:endParaRPr lang="en-US"/>
          </a:p>
        </p:txBody>
      </p:sp>
    </p:spTree>
    <p:extLst>
      <p:ext uri="{BB962C8B-B14F-4D97-AF65-F5344CB8AC3E}">
        <p14:creationId xmlns:p14="http://schemas.microsoft.com/office/powerpoint/2010/main" val="211960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1AC8-6CCC-4A89-46EB-2CDB891C96C3}"/>
              </a:ext>
            </a:extLst>
          </p:cNvPr>
          <p:cNvSpPr>
            <a:spLocks noGrp="1"/>
          </p:cNvSpPr>
          <p:nvPr>
            <p:ph type="title"/>
          </p:nvPr>
        </p:nvSpPr>
        <p:spPr/>
        <p:txBody>
          <a:bodyPr>
            <a:normAutofit/>
          </a:bodyPr>
          <a:lstStyle/>
          <a:p>
            <a:r>
              <a:rPr lang="en-US">
                <a:latin typeface="Arial"/>
                <a:cs typeface="Arial"/>
              </a:rPr>
              <a:t>Monitoring and Compliance</a:t>
            </a:r>
          </a:p>
        </p:txBody>
      </p:sp>
      <p:sp>
        <p:nvSpPr>
          <p:cNvPr id="3" name="Text Placeholder 2">
            <a:extLst>
              <a:ext uri="{FF2B5EF4-FFF2-40B4-BE49-F238E27FC236}">
                <a16:creationId xmlns:a16="http://schemas.microsoft.com/office/drawing/2014/main" id="{2E1DC66A-2FB5-E910-8E45-ADC44723E653}"/>
              </a:ext>
            </a:extLst>
          </p:cNvPr>
          <p:cNvSpPr>
            <a:spLocks noGrp="1"/>
          </p:cNvSpPr>
          <p:nvPr>
            <p:ph type="body" idx="1"/>
          </p:nvPr>
        </p:nvSpPr>
        <p:spPr/>
        <p:txBody>
          <a:bodyPr vert="horz" lIns="91440" tIns="45720" rIns="91440" bIns="45720" rtlCol="0" anchor="t">
            <a:normAutofit/>
          </a:bodyPr>
          <a:lstStyle/>
          <a:p>
            <a:r>
              <a:rPr lang="en-US" sz="2800">
                <a:latin typeface="Arial"/>
                <a:cs typeface="Arial"/>
              </a:rPr>
              <a:t>Onsite Review and Self-Assessment update</a:t>
            </a:r>
            <a:endParaRPr lang="en-US" sz="2800"/>
          </a:p>
          <a:p>
            <a:endParaRPr lang="en-US"/>
          </a:p>
        </p:txBody>
      </p:sp>
      <p:sp>
        <p:nvSpPr>
          <p:cNvPr id="4" name="Slide Number Placeholder 3">
            <a:extLst>
              <a:ext uri="{FF2B5EF4-FFF2-40B4-BE49-F238E27FC236}">
                <a16:creationId xmlns:a16="http://schemas.microsoft.com/office/drawing/2014/main" id="{3DFB3CA0-A3EE-740D-C2C7-F40E08733F0D}"/>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71</a:t>
            </a:fld>
            <a:endParaRPr lang="en-US"/>
          </a:p>
        </p:txBody>
      </p:sp>
    </p:spTree>
    <p:extLst>
      <p:ext uri="{BB962C8B-B14F-4D97-AF65-F5344CB8AC3E}">
        <p14:creationId xmlns:p14="http://schemas.microsoft.com/office/powerpoint/2010/main" val="25153645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52C02-AEC6-C4AF-09C8-7B21DEC3876D}"/>
              </a:ext>
            </a:extLst>
          </p:cNvPr>
          <p:cNvSpPr>
            <a:spLocks noGrp="1"/>
          </p:cNvSpPr>
          <p:nvPr>
            <p:ph type="title"/>
          </p:nvPr>
        </p:nvSpPr>
        <p:spPr>
          <a:xfrm>
            <a:off x="0" y="146643"/>
            <a:ext cx="12196480" cy="1890891"/>
          </a:xfrm>
        </p:spPr>
        <p:txBody>
          <a:bodyPr>
            <a:normAutofit/>
          </a:bodyPr>
          <a:lstStyle/>
          <a:p>
            <a:pPr algn="ctr"/>
            <a:r>
              <a:rPr lang="en-US" sz="4900" dirty="0">
                <a:latin typeface="Arial"/>
                <a:cs typeface="Arial"/>
              </a:rPr>
              <a:t>On-Site Reviews Due Date</a:t>
            </a:r>
            <a:br>
              <a:rPr lang="en-US" sz="4900" dirty="0">
                <a:latin typeface="Arial"/>
                <a:cs typeface="Arial"/>
              </a:rPr>
            </a:br>
            <a:r>
              <a:rPr lang="en-US" sz="2800" i="1" dirty="0">
                <a:solidFill>
                  <a:srgbClr val="212529"/>
                </a:solidFill>
                <a:latin typeface="Arial"/>
                <a:cs typeface="Arial"/>
              </a:rPr>
              <a:t>(for Traditional Public Schools and RCCIs)</a:t>
            </a:r>
            <a:endParaRPr lang="en-US" sz="2800" b="0" dirty="0">
              <a:solidFill>
                <a:srgbClr val="000000"/>
              </a:solidFill>
              <a:latin typeface="Arial"/>
              <a:cs typeface="Arial"/>
            </a:endParaRPr>
          </a:p>
          <a:p>
            <a:pPr algn="ctr"/>
            <a:endParaRPr lang="en-US" sz="5400" dirty="0"/>
          </a:p>
        </p:txBody>
      </p:sp>
      <p:sp>
        <p:nvSpPr>
          <p:cNvPr id="3" name="Text Placeholder 2">
            <a:extLst>
              <a:ext uri="{FF2B5EF4-FFF2-40B4-BE49-F238E27FC236}">
                <a16:creationId xmlns:a16="http://schemas.microsoft.com/office/drawing/2014/main" id="{E3F96C9A-BD36-6456-1A2A-31A1AD44E045}"/>
              </a:ext>
            </a:extLst>
          </p:cNvPr>
          <p:cNvSpPr>
            <a:spLocks noGrp="1"/>
          </p:cNvSpPr>
          <p:nvPr>
            <p:ph sz="half" idx="1"/>
          </p:nvPr>
        </p:nvSpPr>
        <p:spPr>
          <a:xfrm>
            <a:off x="253217" y="1092089"/>
            <a:ext cx="6696625" cy="5435618"/>
          </a:xfrm>
        </p:spPr>
        <p:txBody>
          <a:bodyPr vert="horz" lIns="91440" tIns="45720" rIns="91440" bIns="45720" rtlCol="0" anchor="t">
            <a:normAutofit/>
          </a:bodyPr>
          <a:lstStyle/>
          <a:p>
            <a:pPr>
              <a:buNone/>
            </a:pPr>
            <a:endParaRPr lang="en-US" sz="2400" b="1" i="1" dirty="0">
              <a:solidFill>
                <a:srgbClr val="212529"/>
              </a:solidFill>
              <a:latin typeface="Arial"/>
              <a:ea typeface="Source Sans Pro"/>
              <a:cs typeface="Arial"/>
            </a:endParaRPr>
          </a:p>
          <a:p>
            <a:pPr>
              <a:lnSpc>
                <a:spcPct val="100000"/>
              </a:lnSpc>
            </a:pPr>
            <a:r>
              <a:rPr lang="en-US" sz="2600" b="1" dirty="0">
                <a:solidFill>
                  <a:srgbClr val="002060"/>
                </a:solidFill>
                <a:latin typeface="Arial"/>
                <a:cs typeface="Arial"/>
              </a:rPr>
              <a:t>February 1</a:t>
            </a:r>
            <a:r>
              <a:rPr lang="en-US" sz="2600" b="1" baseline="30000" dirty="0">
                <a:solidFill>
                  <a:srgbClr val="002060"/>
                </a:solidFill>
                <a:latin typeface="Arial"/>
                <a:cs typeface="Arial"/>
              </a:rPr>
              <a:t>st</a:t>
            </a:r>
            <a:r>
              <a:rPr lang="en-US" sz="2600" b="1" dirty="0">
                <a:solidFill>
                  <a:srgbClr val="002060"/>
                </a:solidFill>
                <a:latin typeface="Arial"/>
                <a:cs typeface="Arial"/>
              </a:rPr>
              <a:t> On-site Reviews due for traditional public schools and RCCI’s (7 CFR 210.8(a)(1))and (7 CFR 220.11(d)(1))</a:t>
            </a:r>
            <a:endParaRPr lang="en-US" sz="2600" b="1" dirty="0">
              <a:solidFill>
                <a:srgbClr val="002060"/>
              </a:solidFill>
              <a:latin typeface="Arial"/>
            </a:endParaRPr>
          </a:p>
          <a:p>
            <a:pPr>
              <a:lnSpc>
                <a:spcPct val="100000"/>
              </a:lnSpc>
            </a:pPr>
            <a:r>
              <a:rPr lang="en-US" sz="2600" b="1" dirty="0">
                <a:solidFill>
                  <a:srgbClr val="002060"/>
                </a:solidFill>
                <a:latin typeface="Arial"/>
                <a:cs typeface="Arial"/>
              </a:rPr>
              <a:t>Each school operating the NLSP and 50% of schools operating in the SBP (7 CFR 210.18(h))</a:t>
            </a:r>
          </a:p>
          <a:p>
            <a:pPr lvl="1">
              <a:lnSpc>
                <a:spcPct val="100000"/>
              </a:lnSpc>
              <a:buFont typeface="Wingdings" panose="020B0604020202020204" pitchFamily="34" charset="0"/>
              <a:buChar char="Ø"/>
            </a:pPr>
            <a:r>
              <a:rPr lang="en-US" sz="2200" dirty="0">
                <a:solidFill>
                  <a:srgbClr val="002060"/>
                </a:solidFill>
                <a:latin typeface="Arial"/>
                <a:cs typeface="Arial"/>
              </a:rPr>
              <a:t>Each school approved to participate in the SBP must be reviewed at least once every two years.</a:t>
            </a:r>
            <a:endParaRPr lang="en-US" sz="2200" b="1" dirty="0">
              <a:solidFill>
                <a:srgbClr val="002060"/>
              </a:solidFill>
              <a:latin typeface="Arial"/>
              <a:cs typeface="Arial"/>
            </a:endParaRPr>
          </a:p>
          <a:p>
            <a:pPr>
              <a:lnSpc>
                <a:spcPct val="100000"/>
              </a:lnSpc>
            </a:pPr>
            <a:r>
              <a:rPr lang="en-US" sz="2600" b="1" dirty="0">
                <a:solidFill>
                  <a:srgbClr val="002060"/>
                </a:solidFill>
                <a:latin typeface="Arial"/>
                <a:cs typeface="Arial"/>
              </a:rPr>
              <a:t>Corrective Action Plan &gt; 45 day follow up </a:t>
            </a:r>
          </a:p>
          <a:p>
            <a:endParaRPr lang="en-US" b="1" dirty="0">
              <a:solidFill>
                <a:schemeClr val="tx1"/>
              </a:solidFill>
            </a:endParaRPr>
          </a:p>
        </p:txBody>
      </p:sp>
      <p:sp>
        <p:nvSpPr>
          <p:cNvPr id="26" name="TextBox 25">
            <a:extLst>
              <a:ext uri="{FF2B5EF4-FFF2-40B4-BE49-F238E27FC236}">
                <a16:creationId xmlns:a16="http://schemas.microsoft.com/office/drawing/2014/main" id="{65FEB4C4-7C22-023D-7E30-C3D474E77119}"/>
              </a:ext>
            </a:extLst>
          </p:cNvPr>
          <p:cNvSpPr txBox="1"/>
          <p:nvPr/>
        </p:nvSpPr>
        <p:spPr>
          <a:xfrm>
            <a:off x="6734735" y="4835549"/>
            <a:ext cx="545726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Arial"/>
                <a:ea typeface="Calibri"/>
                <a:cs typeface="Calibri"/>
              </a:rPr>
              <a:t>Extensions for the due date </a:t>
            </a:r>
            <a:r>
              <a:rPr lang="en-US" sz="2800" b="1" u="sng" dirty="0">
                <a:latin typeface="Arial"/>
                <a:ea typeface="Calibri"/>
                <a:cs typeface="Calibri"/>
              </a:rPr>
              <a:t>will NOT be granted</a:t>
            </a:r>
            <a:r>
              <a:rPr lang="en-US" sz="2800" b="1" dirty="0">
                <a:latin typeface="Arial"/>
                <a:ea typeface="Calibri"/>
                <a:cs typeface="Calibri"/>
              </a:rPr>
              <a:t> per FNS guidance.  </a:t>
            </a:r>
            <a:endParaRPr lang="en-US" sz="2000" dirty="0">
              <a:ea typeface="Calibri"/>
              <a:cs typeface="Calibri"/>
            </a:endParaRPr>
          </a:p>
        </p:txBody>
      </p:sp>
      <p:pic>
        <p:nvPicPr>
          <p:cNvPr id="22" name="Content Placeholder 21" descr="February 1 calendar icon">
            <a:extLst>
              <a:ext uri="{FF2B5EF4-FFF2-40B4-BE49-F238E27FC236}">
                <a16:creationId xmlns:a16="http://schemas.microsoft.com/office/drawing/2014/main" id="{3C410EBD-BAF0-EF99-63C0-FB463940D63F}"/>
              </a:ext>
            </a:extLst>
          </p:cNvPr>
          <p:cNvPicPr>
            <a:picLocks noGrp="1" noChangeAspect="1"/>
          </p:cNvPicPr>
          <p:nvPr>
            <p:ph sz="half" idx="2"/>
          </p:nvPr>
        </p:nvPicPr>
        <p:blipFill>
          <a:blip r:embed="rId3"/>
          <a:stretch>
            <a:fillRect/>
          </a:stretch>
        </p:blipFill>
        <p:spPr>
          <a:xfrm>
            <a:off x="7450977" y="1540922"/>
            <a:ext cx="4135281" cy="3269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Slide Number Placeholder 3">
            <a:extLst>
              <a:ext uri="{FF2B5EF4-FFF2-40B4-BE49-F238E27FC236}">
                <a16:creationId xmlns:a16="http://schemas.microsoft.com/office/drawing/2014/main" id="{B4E757A8-18E8-F042-722B-BAEF90A2A512}"/>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72</a:t>
            </a:fld>
            <a:endParaRPr lang="en-US"/>
          </a:p>
        </p:txBody>
      </p:sp>
      <p:sp>
        <p:nvSpPr>
          <p:cNvPr id="5" name="Rectangle 4">
            <a:extLst>
              <a:ext uri="{FF2B5EF4-FFF2-40B4-BE49-F238E27FC236}">
                <a16:creationId xmlns:a16="http://schemas.microsoft.com/office/drawing/2014/main" id="{EEC49C35-D868-BBE9-4FEA-F1155231B84D}"/>
              </a:ext>
              <a:ext uri="{C183D7F6-B498-43B3-948B-1728B52AA6E4}">
                <adec:decorative xmlns:adec="http://schemas.microsoft.com/office/drawing/2017/decorative" val="1"/>
              </a:ext>
            </a:extLst>
          </p:cNvPr>
          <p:cNvSpPr/>
          <p:nvPr/>
        </p:nvSpPr>
        <p:spPr>
          <a:xfrm>
            <a:off x="6949842" y="4835549"/>
            <a:ext cx="5041245" cy="138499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04333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FE989-C1CA-2FF5-9C3F-6AF4E496D92F}"/>
              </a:ext>
            </a:extLst>
          </p:cNvPr>
          <p:cNvSpPr>
            <a:spLocks noGrp="1"/>
          </p:cNvSpPr>
          <p:nvPr>
            <p:ph type="title"/>
          </p:nvPr>
        </p:nvSpPr>
        <p:spPr>
          <a:xfrm>
            <a:off x="216525" y="254113"/>
            <a:ext cx="11758950" cy="1919474"/>
          </a:xfrm>
        </p:spPr>
        <p:txBody>
          <a:bodyPr>
            <a:normAutofit fontScale="90000"/>
          </a:bodyPr>
          <a:lstStyle/>
          <a:p>
            <a:pPr marL="228600" indent="-228600" algn="ctr">
              <a:spcBef>
                <a:spcPts val="1000"/>
              </a:spcBef>
            </a:pPr>
            <a:br>
              <a:rPr lang="en-US" sz="5400">
                <a:latin typeface="Arial"/>
                <a:cs typeface="Arial"/>
              </a:rPr>
            </a:br>
            <a:r>
              <a:rPr lang="en-US" sz="5400">
                <a:solidFill>
                  <a:srgbClr val="002060"/>
                </a:solidFill>
                <a:latin typeface="Arial"/>
                <a:cs typeface="Arial"/>
              </a:rPr>
              <a:t>Self-Assessment Reviews Due Dates</a:t>
            </a:r>
            <a:endParaRPr lang="en-US" sz="5400" b="0">
              <a:solidFill>
                <a:srgbClr val="002060"/>
              </a:solidFill>
              <a:latin typeface="Arial"/>
              <a:cs typeface="Arial"/>
            </a:endParaRPr>
          </a:p>
          <a:p>
            <a:pPr marL="228600" indent="-228600" algn="ctr">
              <a:spcBef>
                <a:spcPts val="1000"/>
              </a:spcBef>
            </a:pPr>
            <a:r>
              <a:rPr lang="en-US" sz="3100" i="1">
                <a:solidFill>
                  <a:schemeClr val="tx1"/>
                </a:solidFill>
                <a:latin typeface="Arial"/>
                <a:cs typeface="Arial"/>
              </a:rPr>
              <a:t>(for Charter and Non-Public Schools)</a:t>
            </a:r>
            <a:endParaRPr lang="en-US" sz="3100" b="0" i="1">
              <a:solidFill>
                <a:schemeClr val="tx1"/>
              </a:solidFill>
              <a:latin typeface="Arial"/>
              <a:cs typeface="Arial"/>
            </a:endParaRPr>
          </a:p>
          <a:p>
            <a:pPr algn="ctr"/>
            <a:endParaRPr lang="en-US" sz="4900"/>
          </a:p>
        </p:txBody>
      </p:sp>
      <p:sp>
        <p:nvSpPr>
          <p:cNvPr id="3" name="Content Placeholder 2">
            <a:extLst>
              <a:ext uri="{FF2B5EF4-FFF2-40B4-BE49-F238E27FC236}">
                <a16:creationId xmlns:a16="http://schemas.microsoft.com/office/drawing/2014/main" id="{851BCE1A-6D57-698D-B22E-D03D4BBC5F20}"/>
              </a:ext>
            </a:extLst>
          </p:cNvPr>
          <p:cNvSpPr>
            <a:spLocks noGrp="1"/>
          </p:cNvSpPr>
          <p:nvPr>
            <p:ph sz="half" idx="1"/>
          </p:nvPr>
        </p:nvSpPr>
        <p:spPr>
          <a:xfrm>
            <a:off x="410817" y="1715027"/>
            <a:ext cx="5430388" cy="4447234"/>
          </a:xfrm>
        </p:spPr>
        <p:txBody>
          <a:bodyPr vert="horz" lIns="91440" tIns="45720" rIns="91440" bIns="45720" rtlCol="0" anchor="t">
            <a:normAutofit lnSpcReduction="10000"/>
          </a:bodyPr>
          <a:lstStyle/>
          <a:p>
            <a:pPr marL="0" indent="0">
              <a:buNone/>
            </a:pPr>
            <a:endParaRPr lang="en-US" sz="2200">
              <a:solidFill>
                <a:srgbClr val="000000"/>
              </a:solidFill>
            </a:endParaRPr>
          </a:p>
          <a:p>
            <a:endParaRPr lang="en-US" sz="2600">
              <a:solidFill>
                <a:srgbClr val="000000"/>
              </a:solidFill>
            </a:endParaRPr>
          </a:p>
          <a:p>
            <a:pPr>
              <a:lnSpc>
                <a:spcPct val="100000"/>
              </a:lnSpc>
              <a:spcBef>
                <a:spcPts val="0"/>
              </a:spcBef>
            </a:pPr>
            <a:r>
              <a:rPr lang="en-US" sz="3000" b="1">
                <a:solidFill>
                  <a:srgbClr val="002060"/>
                </a:solidFill>
                <a:latin typeface="Arial"/>
                <a:cs typeface="Arial"/>
              </a:rPr>
              <a:t>November 1</a:t>
            </a:r>
            <a:r>
              <a:rPr lang="en-US" sz="3000" b="1" baseline="30000">
                <a:solidFill>
                  <a:srgbClr val="002060"/>
                </a:solidFill>
                <a:latin typeface="Arial"/>
                <a:cs typeface="Arial"/>
              </a:rPr>
              <a:t>st</a:t>
            </a:r>
            <a:r>
              <a:rPr lang="en-US" sz="3000" b="1">
                <a:solidFill>
                  <a:srgbClr val="002060"/>
                </a:solidFill>
                <a:latin typeface="Arial"/>
                <a:cs typeface="Arial"/>
              </a:rPr>
              <a:t> &amp; April 1</a:t>
            </a:r>
            <a:r>
              <a:rPr lang="en-US" sz="3000" b="1" baseline="30000">
                <a:solidFill>
                  <a:srgbClr val="002060"/>
                </a:solidFill>
                <a:latin typeface="Arial"/>
                <a:cs typeface="Arial"/>
              </a:rPr>
              <a:t>st</a:t>
            </a:r>
            <a:r>
              <a:rPr lang="en-US" sz="3000" b="1">
                <a:solidFill>
                  <a:srgbClr val="002060"/>
                </a:solidFill>
                <a:latin typeface="Arial"/>
                <a:cs typeface="Arial"/>
              </a:rPr>
              <a:t> Two (2) Self Assessments due for charter and non-public schools</a:t>
            </a:r>
          </a:p>
          <a:p>
            <a:pPr>
              <a:lnSpc>
                <a:spcPct val="100000"/>
              </a:lnSpc>
              <a:spcBef>
                <a:spcPts val="0"/>
              </a:spcBef>
            </a:pPr>
            <a:endParaRPr lang="en-US" sz="3000" b="1">
              <a:solidFill>
                <a:srgbClr val="002060"/>
              </a:solidFill>
            </a:endParaRPr>
          </a:p>
          <a:p>
            <a:pPr>
              <a:lnSpc>
                <a:spcPct val="100000"/>
              </a:lnSpc>
              <a:spcBef>
                <a:spcPts val="0"/>
              </a:spcBef>
            </a:pPr>
            <a:endParaRPr lang="en-US" sz="3000" b="1">
              <a:solidFill>
                <a:srgbClr val="002060"/>
              </a:solidFill>
            </a:endParaRPr>
          </a:p>
          <a:p>
            <a:pPr>
              <a:lnSpc>
                <a:spcPct val="100000"/>
              </a:lnSpc>
              <a:spcBef>
                <a:spcPts val="0"/>
              </a:spcBef>
            </a:pPr>
            <a:r>
              <a:rPr lang="en-US" sz="3000" b="1">
                <a:solidFill>
                  <a:srgbClr val="002060"/>
                </a:solidFill>
                <a:latin typeface="Arial"/>
                <a:cs typeface="Arial"/>
              </a:rPr>
              <a:t>Corrective Action Plan &gt; 45 day follow up </a:t>
            </a:r>
          </a:p>
          <a:p>
            <a:endParaRPr lang="en-US" sz="2400">
              <a:solidFill>
                <a:srgbClr val="000000"/>
              </a:solidFill>
            </a:endParaRPr>
          </a:p>
          <a:p>
            <a:endParaRPr lang="en-US"/>
          </a:p>
        </p:txBody>
      </p:sp>
      <p:sp>
        <p:nvSpPr>
          <p:cNvPr id="6" name="TextBox 5">
            <a:extLst>
              <a:ext uri="{FF2B5EF4-FFF2-40B4-BE49-F238E27FC236}">
                <a16:creationId xmlns:a16="http://schemas.microsoft.com/office/drawing/2014/main" id="{B1D6768C-8797-C3E4-2D08-557A609B61C8}"/>
              </a:ext>
            </a:extLst>
          </p:cNvPr>
          <p:cNvSpPr txBox="1"/>
          <p:nvPr/>
        </p:nvSpPr>
        <p:spPr>
          <a:xfrm>
            <a:off x="5841205" y="4656214"/>
            <a:ext cx="635079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b="1" dirty="0">
              <a:highlight>
                <a:srgbClr val="FFFF00"/>
              </a:highlight>
              <a:latin typeface="Arial"/>
              <a:ea typeface="Verdana"/>
              <a:cs typeface="Arial"/>
            </a:endParaRPr>
          </a:p>
          <a:p>
            <a:pPr algn="ctr"/>
            <a:r>
              <a:rPr lang="en-US" sz="2800" b="1" dirty="0">
                <a:latin typeface="Arial"/>
                <a:ea typeface="Verdana"/>
                <a:cs typeface="Arial"/>
              </a:rPr>
              <a:t>Extensions for the due date </a:t>
            </a:r>
            <a:r>
              <a:rPr lang="en-US" sz="2800" b="1" u="sng" dirty="0">
                <a:latin typeface="Arial"/>
                <a:ea typeface="Verdana"/>
                <a:cs typeface="Arial"/>
              </a:rPr>
              <a:t>will NOT be granted</a:t>
            </a:r>
            <a:r>
              <a:rPr lang="en-US" sz="2800" b="1" dirty="0">
                <a:latin typeface="Arial"/>
                <a:ea typeface="Verdana"/>
                <a:cs typeface="Arial"/>
              </a:rPr>
              <a:t> per FNS guidance. </a:t>
            </a:r>
            <a:r>
              <a:rPr lang="en-US" sz="2400" b="1" dirty="0">
                <a:latin typeface="Arial"/>
                <a:ea typeface="Verdana"/>
                <a:cs typeface="Arial"/>
              </a:rPr>
              <a:t> </a:t>
            </a:r>
            <a:endParaRPr lang="en-US" sz="2400" dirty="0">
              <a:latin typeface="Arial"/>
              <a:ea typeface="Verdana"/>
              <a:cs typeface="Arial"/>
            </a:endParaRPr>
          </a:p>
          <a:p>
            <a:endParaRPr lang="en-US" sz="800" dirty="0">
              <a:latin typeface="Verdana"/>
              <a:ea typeface="Verdana"/>
            </a:endParaRPr>
          </a:p>
        </p:txBody>
      </p:sp>
      <p:pic>
        <p:nvPicPr>
          <p:cNvPr id="49" name="Content Placeholder 48" descr="November 1 calendar icon">
            <a:extLst>
              <a:ext uri="{FF2B5EF4-FFF2-40B4-BE49-F238E27FC236}">
                <a16:creationId xmlns:a16="http://schemas.microsoft.com/office/drawing/2014/main" id="{D04A380F-F147-4487-D619-2F1FF6F68C30}"/>
              </a:ext>
            </a:extLst>
          </p:cNvPr>
          <p:cNvPicPr>
            <a:picLocks noGrp="1" noChangeAspect="1"/>
          </p:cNvPicPr>
          <p:nvPr>
            <p:ph sz="half" idx="2"/>
          </p:nvPr>
        </p:nvPicPr>
        <p:blipFill>
          <a:blip r:embed="rId3"/>
          <a:stretch>
            <a:fillRect/>
          </a:stretch>
        </p:blipFill>
        <p:spPr>
          <a:xfrm>
            <a:off x="5987188" y="2288787"/>
            <a:ext cx="2208904" cy="24739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descr="Ampersand or &quot;and&quot; symbol">
            <a:extLst>
              <a:ext uri="{FF2B5EF4-FFF2-40B4-BE49-F238E27FC236}">
                <a16:creationId xmlns:a16="http://schemas.microsoft.com/office/drawing/2014/main" id="{31FE7E7E-CCF2-D8B3-F6AC-AC9B670565C4}"/>
              </a:ext>
            </a:extLst>
          </p:cNvPr>
          <p:cNvPicPr>
            <a:picLocks noChangeAspect="1"/>
          </p:cNvPicPr>
          <p:nvPr/>
        </p:nvPicPr>
        <p:blipFill>
          <a:blip r:embed="rId4"/>
          <a:stretch>
            <a:fillRect/>
          </a:stretch>
        </p:blipFill>
        <p:spPr>
          <a:xfrm>
            <a:off x="8303559" y="2924735"/>
            <a:ext cx="1311090" cy="1199032"/>
          </a:xfrm>
          <a:prstGeom prst="rect">
            <a:avLst/>
          </a:prstGeom>
          <a:ln>
            <a:noFill/>
          </a:ln>
          <a:effectLst>
            <a:softEdge rad="112500"/>
          </a:effectLst>
        </p:spPr>
      </p:pic>
      <p:pic>
        <p:nvPicPr>
          <p:cNvPr id="51" name="Picture 50" descr="April 1 calendar icon">
            <a:extLst>
              <a:ext uri="{FF2B5EF4-FFF2-40B4-BE49-F238E27FC236}">
                <a16:creationId xmlns:a16="http://schemas.microsoft.com/office/drawing/2014/main" id="{5936B8B5-CAE0-333C-00D7-60C7069E736C}"/>
              </a:ext>
            </a:extLst>
          </p:cNvPr>
          <p:cNvPicPr>
            <a:picLocks noChangeAspect="1"/>
          </p:cNvPicPr>
          <p:nvPr/>
        </p:nvPicPr>
        <p:blipFill>
          <a:blip r:embed="rId5"/>
          <a:stretch>
            <a:fillRect/>
          </a:stretch>
        </p:blipFill>
        <p:spPr>
          <a:xfrm>
            <a:off x="9613507" y="2185483"/>
            <a:ext cx="2463496" cy="24707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Slide Number Placeholder 4">
            <a:extLst>
              <a:ext uri="{FF2B5EF4-FFF2-40B4-BE49-F238E27FC236}">
                <a16:creationId xmlns:a16="http://schemas.microsoft.com/office/drawing/2014/main" id="{7CB5F3F2-0886-C2C2-B02C-09C8492D4807}"/>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73</a:t>
            </a:fld>
            <a:endParaRPr lang="en-US"/>
          </a:p>
        </p:txBody>
      </p:sp>
      <p:sp>
        <p:nvSpPr>
          <p:cNvPr id="7" name="Rectangle 6">
            <a:extLst>
              <a:ext uri="{FF2B5EF4-FFF2-40B4-BE49-F238E27FC236}">
                <a16:creationId xmlns:a16="http://schemas.microsoft.com/office/drawing/2014/main" id="{F45425BF-3406-49BD-0623-6C219ED3EDC4}"/>
              </a:ext>
              <a:ext uri="{C183D7F6-B498-43B3-948B-1728B52AA6E4}">
                <adec:decorative xmlns:adec="http://schemas.microsoft.com/office/drawing/2017/decorative" val="1"/>
              </a:ext>
            </a:extLst>
          </p:cNvPr>
          <p:cNvSpPr/>
          <p:nvPr/>
        </p:nvSpPr>
        <p:spPr>
          <a:xfrm>
            <a:off x="5841206" y="4835549"/>
            <a:ext cx="6149882" cy="138499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41526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D5703-47A1-1147-980B-905A3130654B}"/>
              </a:ext>
            </a:extLst>
          </p:cNvPr>
          <p:cNvSpPr>
            <a:spLocks noGrp="1"/>
          </p:cNvSpPr>
          <p:nvPr>
            <p:ph type="title"/>
          </p:nvPr>
        </p:nvSpPr>
        <p:spPr/>
        <p:txBody>
          <a:bodyPr/>
          <a:lstStyle/>
          <a:p>
            <a:r>
              <a:rPr lang="en-US"/>
              <a:t>Sample Form – Onsite Review/Self Assessment Tracking</a:t>
            </a:r>
          </a:p>
        </p:txBody>
      </p:sp>
      <p:pic>
        <p:nvPicPr>
          <p:cNvPr id="5" name="Picture 4" descr="Sample on-site review and self-assessment tracking spreadsheet">
            <a:extLst>
              <a:ext uri="{FF2B5EF4-FFF2-40B4-BE49-F238E27FC236}">
                <a16:creationId xmlns:a16="http://schemas.microsoft.com/office/drawing/2014/main" id="{97ABDF6A-8717-D188-FEC3-71880AA965F2}"/>
              </a:ext>
            </a:extLst>
          </p:cNvPr>
          <p:cNvPicPr>
            <a:picLocks noChangeAspect="1"/>
          </p:cNvPicPr>
          <p:nvPr/>
        </p:nvPicPr>
        <p:blipFill>
          <a:blip r:embed="rId3"/>
          <a:stretch>
            <a:fillRect/>
          </a:stretch>
        </p:blipFill>
        <p:spPr>
          <a:xfrm>
            <a:off x="925561" y="1690688"/>
            <a:ext cx="10197441" cy="4271617"/>
          </a:xfrm>
          <a:prstGeom prst="rect">
            <a:avLst/>
          </a:prstGeom>
        </p:spPr>
      </p:pic>
      <p:sp>
        <p:nvSpPr>
          <p:cNvPr id="6" name="TextBox 5">
            <a:extLst>
              <a:ext uri="{FF2B5EF4-FFF2-40B4-BE49-F238E27FC236}">
                <a16:creationId xmlns:a16="http://schemas.microsoft.com/office/drawing/2014/main" id="{67EBDA0F-03A7-8532-CE79-063040F60854}"/>
              </a:ext>
            </a:extLst>
          </p:cNvPr>
          <p:cNvSpPr txBox="1"/>
          <p:nvPr/>
        </p:nvSpPr>
        <p:spPr>
          <a:xfrm>
            <a:off x="872967" y="6002331"/>
            <a:ext cx="5416868"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Form developed by Stokes County School Nutrition</a:t>
            </a:r>
          </a:p>
        </p:txBody>
      </p:sp>
      <p:sp>
        <p:nvSpPr>
          <p:cNvPr id="3" name="Slide Number Placeholder 2">
            <a:extLst>
              <a:ext uri="{FF2B5EF4-FFF2-40B4-BE49-F238E27FC236}">
                <a16:creationId xmlns:a16="http://schemas.microsoft.com/office/drawing/2014/main" id="{28735D83-4D41-8550-A75B-34A8E443EA42}"/>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74</a:t>
            </a:fld>
            <a:endParaRPr lang="en-US"/>
          </a:p>
        </p:txBody>
      </p:sp>
    </p:spTree>
    <p:extLst>
      <p:ext uri="{BB962C8B-B14F-4D97-AF65-F5344CB8AC3E}">
        <p14:creationId xmlns:p14="http://schemas.microsoft.com/office/powerpoint/2010/main" val="9409167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884DC-3C47-972F-27E5-913226D733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9EA31-7C8F-DE62-CD04-EAA17AA3DFAE}"/>
              </a:ext>
            </a:extLst>
          </p:cNvPr>
          <p:cNvSpPr>
            <a:spLocks noGrp="1"/>
          </p:cNvSpPr>
          <p:nvPr>
            <p:ph type="title"/>
          </p:nvPr>
        </p:nvSpPr>
        <p:spPr/>
        <p:txBody>
          <a:bodyPr/>
          <a:lstStyle/>
          <a:p>
            <a:r>
              <a:rPr lang="en-US"/>
              <a:t>Verification</a:t>
            </a:r>
          </a:p>
        </p:txBody>
      </p:sp>
      <p:sp>
        <p:nvSpPr>
          <p:cNvPr id="3" name="Text Placeholder 2">
            <a:extLst>
              <a:ext uri="{FF2B5EF4-FFF2-40B4-BE49-F238E27FC236}">
                <a16:creationId xmlns:a16="http://schemas.microsoft.com/office/drawing/2014/main" id="{C377B0C4-CC94-A234-ADD9-8B6914C47D5E}"/>
              </a:ext>
            </a:extLst>
          </p:cNvPr>
          <p:cNvSpPr>
            <a:spLocks noGrp="1"/>
          </p:cNvSpPr>
          <p:nvPr>
            <p:ph type="body" idx="1"/>
          </p:nvPr>
        </p:nvSpPr>
        <p:spPr/>
        <p:txBody>
          <a:bodyPr vert="horz" lIns="91440" tIns="45720" rIns="91440" bIns="45720" rtlCol="0" anchor="t">
            <a:normAutofit/>
          </a:bodyPr>
          <a:lstStyle/>
          <a:p>
            <a:r>
              <a:rPr lang="en-US" sz="2800">
                <a:latin typeface="Arial"/>
                <a:cs typeface="Arial"/>
              </a:rPr>
              <a:t>Updates for School Year 2025-2026</a:t>
            </a:r>
          </a:p>
        </p:txBody>
      </p:sp>
      <p:sp>
        <p:nvSpPr>
          <p:cNvPr id="4" name="Slide Number Placeholder 3">
            <a:extLst>
              <a:ext uri="{FF2B5EF4-FFF2-40B4-BE49-F238E27FC236}">
                <a16:creationId xmlns:a16="http://schemas.microsoft.com/office/drawing/2014/main" id="{3AE02529-5F6F-FC97-D733-55A00831D2D9}"/>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75</a:t>
            </a:fld>
            <a:endParaRPr lang="en-US"/>
          </a:p>
        </p:txBody>
      </p:sp>
    </p:spTree>
    <p:extLst>
      <p:ext uri="{BB962C8B-B14F-4D97-AF65-F5344CB8AC3E}">
        <p14:creationId xmlns:p14="http://schemas.microsoft.com/office/powerpoint/2010/main" val="192834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C3FC7-0302-F69E-C28D-1B67D5F74229}"/>
              </a:ext>
            </a:extLst>
          </p:cNvPr>
          <p:cNvSpPr>
            <a:spLocks noGrp="1"/>
          </p:cNvSpPr>
          <p:nvPr>
            <p:ph type="title"/>
          </p:nvPr>
        </p:nvSpPr>
        <p:spPr>
          <a:xfrm>
            <a:off x="838200" y="194585"/>
            <a:ext cx="10515600" cy="1325563"/>
          </a:xfrm>
        </p:spPr>
        <p:txBody>
          <a:bodyPr/>
          <a:lstStyle/>
          <a:p>
            <a:pPr algn="ctr"/>
            <a:r>
              <a:rPr lang="en-US"/>
              <a:t>Verification Dates for 2025-2026</a:t>
            </a:r>
          </a:p>
        </p:txBody>
      </p:sp>
      <p:sp>
        <p:nvSpPr>
          <p:cNvPr id="5" name="TextBox 4">
            <a:extLst>
              <a:ext uri="{FF2B5EF4-FFF2-40B4-BE49-F238E27FC236}">
                <a16:creationId xmlns:a16="http://schemas.microsoft.com/office/drawing/2014/main" id="{0F43D2B5-E21F-ADF3-90E6-DA78590CCF28}"/>
              </a:ext>
            </a:extLst>
          </p:cNvPr>
          <p:cNvSpPr txBox="1"/>
          <p:nvPr/>
        </p:nvSpPr>
        <p:spPr>
          <a:xfrm>
            <a:off x="12552219" y="2284919"/>
            <a:ext cx="8208466" cy="4370427"/>
          </a:xfrm>
          <a:prstGeom prst="rect">
            <a:avLst/>
          </a:prstGeom>
          <a:noFill/>
        </p:spPr>
        <p:txBody>
          <a:bodyPr wrap="none" rtlCol="0">
            <a:spAutoFit/>
          </a:bodyPr>
          <a:lstStyle/>
          <a:p>
            <a:pPr lvl="0"/>
            <a:r>
              <a:rPr lang="en-US" b="1" dirty="0">
                <a:latin typeface="Arial" panose="020B0604020202020204" pitchFamily="34" charset="0"/>
                <a:cs typeface="Arial" panose="020B0604020202020204" pitchFamily="34" charset="0"/>
              </a:rPr>
              <a:t>1 Oct.</a:t>
            </a:r>
          </a:p>
          <a:p>
            <a:pPr lvl="1"/>
            <a:r>
              <a:rPr lang="en-US" dirty="0">
                <a:latin typeface="Arial" panose="020B0604020202020204" pitchFamily="34" charset="0"/>
                <a:cs typeface="Arial" panose="020B0604020202020204" pitchFamily="34" charset="0"/>
              </a:rPr>
              <a:t>Verification begins</a:t>
            </a:r>
          </a:p>
          <a:p>
            <a:pPr lvl="0"/>
            <a:r>
              <a:rPr lang="en-US" b="1" dirty="0">
                <a:latin typeface="Arial" panose="020B0604020202020204" pitchFamily="34" charset="0"/>
                <a:cs typeface="Arial" panose="020B0604020202020204" pitchFamily="34" charset="0"/>
              </a:rPr>
              <a:t>17 Nov.</a:t>
            </a:r>
          </a:p>
          <a:p>
            <a:pPr lvl="1"/>
            <a:r>
              <a:rPr lang="en-US" dirty="0">
                <a:latin typeface="Arial" panose="020B0604020202020204" pitchFamily="34" charset="0"/>
                <a:cs typeface="Arial" panose="020B0604020202020204" pitchFamily="34" charset="0"/>
              </a:rPr>
              <a:t>Verification ends</a:t>
            </a:r>
          </a:p>
          <a:p>
            <a:pPr lvl="2"/>
            <a:r>
              <a:rPr lang="en-US" sz="1600" dirty="0">
                <a:latin typeface="Arial" panose="020B0604020202020204" pitchFamily="34" charset="0"/>
                <a:cs typeface="Arial" panose="020B0604020202020204" pitchFamily="34" charset="0"/>
              </a:rPr>
              <a:t>*November 15 falls on the weekend</a:t>
            </a:r>
          </a:p>
          <a:p>
            <a:pPr lvl="0"/>
            <a:r>
              <a:rPr lang="en-US" b="1" dirty="0">
                <a:latin typeface="Arial" panose="020B0604020202020204" pitchFamily="34" charset="0"/>
                <a:cs typeface="Arial" panose="020B0604020202020204" pitchFamily="34" charset="0"/>
              </a:rPr>
              <a:t>18 Nov.</a:t>
            </a:r>
          </a:p>
          <a:p>
            <a:pPr lvl="1"/>
            <a:r>
              <a:rPr lang="en-US" dirty="0">
                <a:latin typeface="Arial" panose="020B0604020202020204" pitchFamily="34" charset="0"/>
                <a:cs typeface="Arial" panose="020B0604020202020204" pitchFamily="34" charset="0"/>
              </a:rPr>
              <a:t>Verification Collection Report opens in the SN Technology System (SNTS)</a:t>
            </a:r>
          </a:p>
          <a:p>
            <a:pPr lvl="2"/>
            <a:r>
              <a:rPr lang="en-US" sz="1400" dirty="0">
                <a:latin typeface="Arial" panose="020B0604020202020204" pitchFamily="34" charset="0"/>
                <a:cs typeface="Arial" panose="020B0604020202020204" pitchFamily="34" charset="0"/>
              </a:rPr>
              <a:t>Begin tracking households not responding</a:t>
            </a:r>
          </a:p>
          <a:p>
            <a:pPr lvl="2"/>
            <a:r>
              <a:rPr lang="en-US" sz="1400" dirty="0">
                <a:latin typeface="Arial" panose="020B0604020202020204" pitchFamily="34" charset="0"/>
                <a:cs typeface="Arial" panose="020B0604020202020204" pitchFamily="34" charset="0"/>
              </a:rPr>
              <a:t>Verification survey sent to SFAs -complete by November 27</a:t>
            </a:r>
          </a:p>
          <a:p>
            <a:pPr lvl="0"/>
            <a:r>
              <a:rPr lang="en-US" b="1" dirty="0">
                <a:latin typeface="Arial" panose="020B0604020202020204" pitchFamily="34" charset="0"/>
                <a:cs typeface="Arial" panose="020B0604020202020204" pitchFamily="34" charset="0"/>
              </a:rPr>
              <a:t>8 Dec.</a:t>
            </a:r>
          </a:p>
          <a:p>
            <a:pPr lvl="1"/>
            <a:r>
              <a:rPr lang="en-US" dirty="0">
                <a:latin typeface="Arial" panose="020B0604020202020204" pitchFamily="34" charset="0"/>
                <a:cs typeface="Arial" panose="020B0604020202020204" pitchFamily="34" charset="0"/>
              </a:rPr>
              <a:t>Final day to complete Verification Collection Report in SNTS</a:t>
            </a:r>
          </a:p>
          <a:p>
            <a:pPr lvl="0"/>
            <a:r>
              <a:rPr lang="en-US" b="1" dirty="0">
                <a:latin typeface="Arial" panose="020B0604020202020204" pitchFamily="34" charset="0"/>
                <a:cs typeface="Arial" panose="020B0604020202020204" pitchFamily="34" charset="0"/>
              </a:rPr>
              <a:t>16 Feb.</a:t>
            </a:r>
          </a:p>
          <a:p>
            <a:pPr lvl="1"/>
            <a:r>
              <a:rPr lang="en-US" dirty="0">
                <a:latin typeface="Arial" panose="020B0604020202020204" pitchFamily="34" charset="0"/>
                <a:cs typeface="Arial" panose="020B0604020202020204" pitchFamily="34" charset="0"/>
              </a:rPr>
              <a:t>Tracking ends for households that did not respond initially</a:t>
            </a:r>
          </a:p>
          <a:p>
            <a:pPr lvl="0"/>
            <a:r>
              <a:rPr lang="en-US" b="1" dirty="0">
                <a:latin typeface="Arial" panose="020B0604020202020204" pitchFamily="34" charset="0"/>
                <a:cs typeface="Arial" panose="020B0604020202020204" pitchFamily="34" charset="0"/>
              </a:rPr>
              <a:t>19 Feb.</a:t>
            </a:r>
          </a:p>
          <a:p>
            <a:pPr lvl="1"/>
            <a:r>
              <a:rPr lang="en-US" dirty="0">
                <a:latin typeface="Arial" panose="020B0604020202020204" pitchFamily="34" charset="0"/>
                <a:cs typeface="Arial" panose="020B0604020202020204" pitchFamily="34" charset="0"/>
              </a:rPr>
              <a:t>Survey open to report the non-response changes</a:t>
            </a:r>
          </a:p>
          <a:p>
            <a:endParaRPr lang="en-US" dirty="0"/>
          </a:p>
        </p:txBody>
      </p:sp>
      <p:graphicFrame>
        <p:nvGraphicFramePr>
          <p:cNvPr id="33" name="Content Placeholder 4">
            <a:extLst>
              <a:ext uri="{FF2B5EF4-FFF2-40B4-BE49-F238E27FC236}">
                <a16:creationId xmlns:a16="http://schemas.microsoft.com/office/drawing/2014/main" id="{53A78C62-857A-4366-DA08-20A2DEC56DC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3666002"/>
              </p:ext>
            </p:extLst>
          </p:nvPr>
        </p:nvGraphicFramePr>
        <p:xfrm>
          <a:off x="224883" y="371573"/>
          <a:ext cx="11742234" cy="7545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3687050"/>
      </p:ext>
    </p:extLst>
  </p:cSld>
  <p:clrMapOvr>
    <a:masterClrMapping/>
  </p:clrMapOvr>
  <mc:AlternateContent xmlns:mc="http://schemas.openxmlformats.org/markup-compatibility/2006" xmlns:p14="http://schemas.microsoft.com/office/powerpoint/2010/main">
    <mc:Choice Requires="p14">
      <p:transition p14:dur="0" advTm="55795"/>
    </mc:Choice>
    <mc:Fallback xmlns="">
      <p:transition advTm="55795"/>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D0E45F-0E12-B88D-7586-E838797B3BAF}"/>
              </a:ext>
            </a:extLst>
          </p:cNvPr>
          <p:cNvSpPr>
            <a:spLocks noGrp="1"/>
          </p:cNvSpPr>
          <p:nvPr>
            <p:ph type="title"/>
          </p:nvPr>
        </p:nvSpPr>
        <p:spPr>
          <a:xfrm>
            <a:off x="838200" y="153192"/>
            <a:ext cx="10515600" cy="1325563"/>
          </a:xfrm>
        </p:spPr>
        <p:txBody>
          <a:bodyPr>
            <a:normAutofit/>
          </a:bodyPr>
          <a:lstStyle/>
          <a:p>
            <a:pPr algn="ctr"/>
            <a:r>
              <a:rPr lang="en-US"/>
              <a:t>Online Verification Report Opens</a:t>
            </a:r>
            <a:endParaRPr lang="en-US" sz="5400"/>
          </a:p>
        </p:txBody>
      </p:sp>
      <p:sp>
        <p:nvSpPr>
          <p:cNvPr id="2" name="Content Placeholder 1">
            <a:extLst>
              <a:ext uri="{FF2B5EF4-FFF2-40B4-BE49-F238E27FC236}">
                <a16:creationId xmlns:a16="http://schemas.microsoft.com/office/drawing/2014/main" id="{F49783BD-5390-1841-251F-0D883185F89B}"/>
              </a:ext>
            </a:extLst>
          </p:cNvPr>
          <p:cNvSpPr>
            <a:spLocks noGrp="1"/>
          </p:cNvSpPr>
          <p:nvPr>
            <p:ph sz="half" idx="2"/>
          </p:nvPr>
        </p:nvSpPr>
        <p:spPr>
          <a:xfrm>
            <a:off x="1070658" y="1400698"/>
            <a:ext cx="10515600" cy="3027363"/>
          </a:xfrm>
        </p:spPr>
        <p:txBody>
          <a:bodyPr/>
          <a:lstStyle/>
          <a:p>
            <a:pPr marL="0" indent="0" algn="ctr">
              <a:buNone/>
            </a:pPr>
            <a:r>
              <a:rPr lang="en-US"/>
              <a:t>On </a:t>
            </a:r>
            <a:r>
              <a:rPr lang="en-US" b="1"/>
              <a:t>Tuesday, November 18, 2025</a:t>
            </a:r>
            <a:r>
              <a:rPr lang="en-US"/>
              <a:t>:</a:t>
            </a:r>
          </a:p>
          <a:p>
            <a:pPr marL="0" indent="0" algn="ctr">
              <a:buNone/>
            </a:pPr>
            <a:endParaRPr lang="en-US" sz="1100"/>
          </a:p>
          <a:p>
            <a:r>
              <a:rPr lang="en-US"/>
              <a:t>Online </a:t>
            </a:r>
            <a:r>
              <a:rPr lang="en-US" b="1" u="sng"/>
              <a:t>Verification Collection Report</a:t>
            </a:r>
            <a:r>
              <a:rPr lang="en-US"/>
              <a:t> opens in SNTS </a:t>
            </a:r>
          </a:p>
          <a:p>
            <a:pPr marL="0" indent="0" algn="ctr">
              <a:buNone/>
            </a:pPr>
            <a:r>
              <a:rPr lang="en-US" b="1"/>
              <a:t>AND</a:t>
            </a:r>
          </a:p>
          <a:p>
            <a:r>
              <a:rPr lang="en-US" b="1" u="sng"/>
              <a:t>Online survey</a:t>
            </a:r>
            <a:r>
              <a:rPr lang="en-US"/>
              <a:t> sent to SFAs</a:t>
            </a:r>
            <a:r>
              <a:rPr lang="en-US" b="1"/>
              <a:t> </a:t>
            </a:r>
            <a:r>
              <a:rPr lang="en-US"/>
              <a:t>for reporting to State Agency that verification has been completed</a:t>
            </a:r>
          </a:p>
        </p:txBody>
      </p:sp>
      <p:sp>
        <p:nvSpPr>
          <p:cNvPr id="3" name="TextBox 2">
            <a:extLst>
              <a:ext uri="{FF2B5EF4-FFF2-40B4-BE49-F238E27FC236}">
                <a16:creationId xmlns:a16="http://schemas.microsoft.com/office/drawing/2014/main" id="{B9328DB6-682B-416B-8A20-E18930EC1ADE}"/>
              </a:ext>
            </a:extLst>
          </p:cNvPr>
          <p:cNvSpPr txBox="1"/>
          <p:nvPr/>
        </p:nvSpPr>
        <p:spPr>
          <a:xfrm>
            <a:off x="12502344" y="4428061"/>
            <a:ext cx="5902036" cy="1477328"/>
          </a:xfrm>
          <a:prstGeom prst="rect">
            <a:avLst/>
          </a:prstGeom>
          <a:noFill/>
        </p:spPr>
        <p:txBody>
          <a:bodyPr wrap="square" rtlCol="0">
            <a:spAutoFit/>
          </a:bodyPr>
          <a:lstStyle/>
          <a:p>
            <a:pPr marL="285750" lvl="0" indent="-285750">
              <a:buFont typeface="Arial" panose="020B0604020202020204" pitchFamily="34" charset="0"/>
              <a:buChar char="•"/>
            </a:pPr>
            <a:r>
              <a:rPr lang="en-US" b="1" dirty="0">
                <a:latin typeface="Arial" panose="020B0604020202020204" pitchFamily="34" charset="0"/>
                <a:cs typeface="Arial" panose="020B0604020202020204" pitchFamily="34" charset="0"/>
              </a:rPr>
              <a:t>October 1 - Verification begins</a:t>
            </a:r>
          </a:p>
          <a:p>
            <a:pPr marL="285750" lvl="0" indent="-285750">
              <a:buFont typeface="Arial" panose="020B0604020202020204" pitchFamily="34" charset="0"/>
              <a:buChar char="•"/>
            </a:pPr>
            <a:r>
              <a:rPr lang="en-US" b="1" dirty="0">
                <a:latin typeface="Arial" panose="020B0604020202020204" pitchFamily="34" charset="0"/>
                <a:cs typeface="Arial" panose="020B0604020202020204" pitchFamily="34" charset="0"/>
              </a:rPr>
              <a:t>November 17 - Verification ends</a:t>
            </a:r>
          </a:p>
          <a:p>
            <a:pPr marL="285750" lvl="0" indent="-285750">
              <a:buFont typeface="Arial" panose="020B0604020202020204" pitchFamily="34" charset="0"/>
              <a:buChar char="•"/>
            </a:pPr>
            <a:r>
              <a:rPr lang="en-US" b="1" dirty="0">
                <a:latin typeface="Arial" panose="020B0604020202020204" pitchFamily="34" charset="0"/>
                <a:cs typeface="Arial" panose="020B0604020202020204" pitchFamily="34" charset="0"/>
              </a:rPr>
              <a:t>November 18 - Online Verification Collection Report opens AND online survey to SFAs</a:t>
            </a:r>
          </a:p>
          <a:p>
            <a:endParaRPr lang="en-US" dirty="0"/>
          </a:p>
        </p:txBody>
      </p:sp>
      <p:sp>
        <p:nvSpPr>
          <p:cNvPr id="4" name="Slide Number Placeholder 3">
            <a:extLst>
              <a:ext uri="{FF2B5EF4-FFF2-40B4-BE49-F238E27FC236}">
                <a16:creationId xmlns:a16="http://schemas.microsoft.com/office/drawing/2014/main" id="{91AE375B-CAB0-F2AB-1933-F4CF8C8B39FD}"/>
              </a:ext>
              <a:ext uri="{C183D7F6-B498-43B3-948B-1728B52AA6E4}">
                <adec:decorative xmlns:adec="http://schemas.microsoft.com/office/drawing/2017/decorative" val="1"/>
              </a:ext>
            </a:extLst>
          </p:cNvPr>
          <p:cNvSpPr>
            <a:spLocks noGrp="1"/>
          </p:cNvSpPr>
          <p:nvPr>
            <p:ph type="sldNum" sz="quarter" idx="12"/>
          </p:nvPr>
        </p:nvSpPr>
        <p:spPr/>
        <p:txBody>
          <a:bodyPr anchor="ctr">
            <a:normAutofit/>
          </a:bodyPr>
          <a:lstStyle/>
          <a:p>
            <a:pPr>
              <a:spcAft>
                <a:spcPts val="600"/>
              </a:spcAft>
            </a:pPr>
            <a:fld id="{4944B7B2-FFA2-5148-A472-BF046BD89520}" type="slidenum">
              <a:rPr lang="en-US" smtClean="0"/>
              <a:pPr>
                <a:spcAft>
                  <a:spcPts val="600"/>
                </a:spcAft>
              </a:pPr>
              <a:t>77</a:t>
            </a:fld>
            <a:endParaRPr lang="en-US"/>
          </a:p>
        </p:txBody>
      </p:sp>
      <p:graphicFrame>
        <p:nvGraphicFramePr>
          <p:cNvPr id="6" name="Content Placeholder 5">
            <a:extLst>
              <a:ext uri="{FF2B5EF4-FFF2-40B4-BE49-F238E27FC236}">
                <a16:creationId xmlns:a16="http://schemas.microsoft.com/office/drawing/2014/main" id="{12D8D435-EF36-7CF8-5817-836A05B0B2AE}"/>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2131198918"/>
              </p:ext>
            </p:extLst>
          </p:nvPr>
        </p:nvGraphicFramePr>
        <p:xfrm>
          <a:off x="1070658" y="3934370"/>
          <a:ext cx="10515600" cy="2915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46168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249CA-7B45-7FC9-78D3-8C0FA68BC884}"/>
              </a:ext>
            </a:extLst>
          </p:cNvPr>
          <p:cNvSpPr>
            <a:spLocks noGrp="1"/>
          </p:cNvSpPr>
          <p:nvPr>
            <p:ph type="title"/>
          </p:nvPr>
        </p:nvSpPr>
        <p:spPr>
          <a:xfrm>
            <a:off x="444908" y="867267"/>
            <a:ext cx="3297532" cy="3944204"/>
          </a:xfrm>
        </p:spPr>
        <p:txBody>
          <a:bodyPr>
            <a:normAutofit/>
          </a:bodyPr>
          <a:lstStyle/>
          <a:p>
            <a:r>
              <a:rPr lang="en-US"/>
              <a:t>Verification Collection Report (FNS 742)</a:t>
            </a:r>
          </a:p>
        </p:txBody>
      </p:sp>
      <p:sp>
        <p:nvSpPr>
          <p:cNvPr id="3" name="TextBox 2">
            <a:extLst>
              <a:ext uri="{FF2B5EF4-FFF2-40B4-BE49-F238E27FC236}">
                <a16:creationId xmlns:a16="http://schemas.microsoft.com/office/drawing/2014/main" id="{85058A7C-137C-D794-D924-367F6C3E6596}"/>
              </a:ext>
            </a:extLst>
          </p:cNvPr>
          <p:cNvSpPr txBox="1"/>
          <p:nvPr/>
        </p:nvSpPr>
        <p:spPr>
          <a:xfrm>
            <a:off x="12535593" y="2839369"/>
            <a:ext cx="4156364" cy="3693319"/>
          </a:xfrm>
          <a:prstGeom prst="rect">
            <a:avLst/>
          </a:prstGeom>
          <a:noFill/>
        </p:spPr>
        <p:txBody>
          <a:bodyPr wrap="square" rtlCol="0">
            <a:spAutoFit/>
          </a:bodyPr>
          <a:lstStyle/>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Students directly certified as Medicaid Free must be included in reporting</a:t>
            </a: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Student data cannot include the Medicaid Reduced students</a:t>
            </a:r>
          </a:p>
          <a:p>
            <a:pPr marL="285750" lvl="0" indent="-285750">
              <a:buFont typeface="Arial" panose="020B0604020202020204" pitchFamily="34" charset="0"/>
              <a:buChar char="•"/>
            </a:pPr>
            <a:r>
              <a:rPr lang="en-US" u="sng" dirty="0">
                <a:latin typeface="Arial" panose="020B0604020202020204" pitchFamily="34" charset="0"/>
                <a:cs typeface="Arial" panose="020B0604020202020204" pitchFamily="34" charset="0"/>
              </a:rPr>
              <a:t>Section 3</a:t>
            </a:r>
            <a:r>
              <a:rPr lang="en-US" dirty="0">
                <a:latin typeface="Arial" panose="020B0604020202020204" pitchFamily="34" charset="0"/>
                <a:cs typeface="Arial" panose="020B0604020202020204" pitchFamily="34" charset="0"/>
              </a:rPr>
              <a:t> – Include the number of students directly certified with Medicaid for Free Meals (along with other direct certifications).</a:t>
            </a:r>
          </a:p>
          <a:p>
            <a:pPr marL="285750" lvl="0" indent="-285750">
              <a:buFont typeface="Arial" panose="020B0604020202020204" pitchFamily="34" charset="0"/>
              <a:buChar char="•"/>
            </a:pPr>
            <a:r>
              <a:rPr lang="en-US" u="sng" dirty="0">
                <a:latin typeface="Arial" panose="020B0604020202020204" pitchFamily="34" charset="0"/>
                <a:cs typeface="Arial" panose="020B0604020202020204" pitchFamily="34" charset="0"/>
              </a:rPr>
              <a:t>Section 4</a:t>
            </a:r>
            <a:r>
              <a:rPr lang="en-US" dirty="0">
                <a:latin typeface="Arial" panose="020B0604020202020204" pitchFamily="34" charset="0"/>
                <a:cs typeface="Arial" panose="020B0604020202020204" pitchFamily="34" charset="0"/>
              </a:rPr>
              <a:t> - must only include counts of students certified for Free and Reduced via an application</a:t>
            </a:r>
            <a:endParaRPr lang="en-US" sz="1600" dirty="0">
              <a:latin typeface="Arial" panose="020B0604020202020204" pitchFamily="34" charset="0"/>
              <a:cs typeface="Arial" panose="020B0604020202020204" pitchFamily="34" charset="0"/>
            </a:endParaRPr>
          </a:p>
          <a:p>
            <a:endParaRPr lang="en-US" dirty="0"/>
          </a:p>
        </p:txBody>
      </p:sp>
      <p:sp>
        <p:nvSpPr>
          <p:cNvPr id="10" name="Content Placeholder 9">
            <a:extLst>
              <a:ext uri="{FF2B5EF4-FFF2-40B4-BE49-F238E27FC236}">
                <a16:creationId xmlns:a16="http://schemas.microsoft.com/office/drawing/2014/main" id="{E82FAD18-E6D8-4DCE-482B-209053BB5493}"/>
              </a:ext>
            </a:extLst>
          </p:cNvPr>
          <p:cNvSpPr>
            <a:spLocks noGrp="1"/>
          </p:cNvSpPr>
          <p:nvPr>
            <p:ph sz="half" idx="1"/>
          </p:nvPr>
        </p:nvSpPr>
        <p:spPr>
          <a:xfrm>
            <a:off x="444908" y="4811471"/>
            <a:ext cx="2944197" cy="1337583"/>
          </a:xfrm>
        </p:spPr>
        <p:txBody>
          <a:bodyPr>
            <a:normAutofit/>
          </a:bodyPr>
          <a:lstStyle/>
          <a:p>
            <a:pPr marL="0" indent="0">
              <a:buNone/>
            </a:pPr>
            <a:r>
              <a:rPr lang="en-US" b="1" dirty="0"/>
              <a:t>REQUIRED FOR ALL SFAS</a:t>
            </a:r>
          </a:p>
        </p:txBody>
      </p:sp>
      <p:pic>
        <p:nvPicPr>
          <p:cNvPr id="12" name="Picture 11" descr="Screen shot of where to find the verification reporting link in SNTS">
            <a:extLst>
              <a:ext uri="{FF2B5EF4-FFF2-40B4-BE49-F238E27FC236}">
                <a16:creationId xmlns:a16="http://schemas.microsoft.com/office/drawing/2014/main" id="{ECED0C11-E21A-D5AF-710A-2D80AF7B50C6}"/>
              </a:ext>
            </a:extLst>
          </p:cNvPr>
          <p:cNvPicPr>
            <a:picLocks noChangeAspect="1"/>
          </p:cNvPicPr>
          <p:nvPr/>
        </p:nvPicPr>
        <p:blipFill>
          <a:blip r:embed="rId3"/>
          <a:srcRect l="957" t="6088" r="29187" b="-5376"/>
          <a:stretch>
            <a:fillRect/>
          </a:stretch>
        </p:blipFill>
        <p:spPr>
          <a:xfrm>
            <a:off x="4146344" y="205904"/>
            <a:ext cx="7834416" cy="2120371"/>
          </a:xfrm>
          <a:prstGeom prst="rect">
            <a:avLst/>
          </a:prstGeom>
          <a:ln w="12700" cap="sq">
            <a:solidFill>
              <a:srgbClr val="000000"/>
            </a:solidFill>
            <a:miter lim="800000"/>
          </a:ln>
          <a:effectLst>
            <a:outerShdw blurRad="57150" dist="50800" dir="2700000" algn="tl" rotWithShape="0">
              <a:srgbClr val="000000">
                <a:alpha val="40000"/>
              </a:srgbClr>
            </a:outerShdw>
          </a:effectLst>
        </p:spPr>
      </p:pic>
      <p:graphicFrame>
        <p:nvGraphicFramePr>
          <p:cNvPr id="8" name="Content Placeholder 7">
            <a:extLst>
              <a:ext uri="{FF2B5EF4-FFF2-40B4-BE49-F238E27FC236}">
                <a16:creationId xmlns:a16="http://schemas.microsoft.com/office/drawing/2014/main" id="{97DA016E-C245-408F-03C2-445821BD70D3}"/>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49692732"/>
              </p:ext>
            </p:extLst>
          </p:nvPr>
        </p:nvGraphicFramePr>
        <p:xfrm>
          <a:off x="4146344" y="2577111"/>
          <a:ext cx="7834416" cy="35284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C40AE6BC-B30A-C2EE-82BB-F07524A72C60}"/>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78</a:t>
            </a:fld>
            <a:endParaRPr lang="en-US"/>
          </a:p>
        </p:txBody>
      </p:sp>
      <p:sp>
        <p:nvSpPr>
          <p:cNvPr id="7" name="Content Placeholder 2">
            <a:extLst>
              <a:ext uri="{FF2B5EF4-FFF2-40B4-BE49-F238E27FC236}">
                <a16:creationId xmlns:a16="http://schemas.microsoft.com/office/drawing/2014/main" id="{8EB1EB66-608E-4E23-E3B5-6F64C2A00222}"/>
              </a:ext>
              <a:ext uri="{C183D7F6-B498-43B3-948B-1728B52AA6E4}">
                <adec:decorative xmlns:adec="http://schemas.microsoft.com/office/drawing/2017/decorative" val="1"/>
              </a:ext>
            </a:extLst>
          </p:cNvPr>
          <p:cNvSpPr txBox="1">
            <a:spLocks/>
          </p:cNvSpPr>
          <p:nvPr/>
        </p:nvSpPr>
        <p:spPr>
          <a:xfrm>
            <a:off x="10783478" y="3429000"/>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7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7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7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1" name="Arrow: Right 10">
            <a:extLst>
              <a:ext uri="{FF2B5EF4-FFF2-40B4-BE49-F238E27FC236}">
                <a16:creationId xmlns:a16="http://schemas.microsoft.com/office/drawing/2014/main" id="{D9051947-58DB-CB93-1A0A-A61ADCB35B89}"/>
              </a:ext>
              <a:ext uri="{C183D7F6-B498-43B3-948B-1728B52AA6E4}">
                <adec:decorative xmlns:adec="http://schemas.microsoft.com/office/drawing/2017/decorative" val="1"/>
              </a:ext>
            </a:extLst>
          </p:cNvPr>
          <p:cNvSpPr/>
          <p:nvPr/>
        </p:nvSpPr>
        <p:spPr>
          <a:xfrm>
            <a:off x="3389105" y="528638"/>
            <a:ext cx="677280" cy="247033"/>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D38F266-A095-CE5B-47C6-703335F6AAF3}"/>
              </a:ext>
              <a:ext uri="{C183D7F6-B498-43B3-948B-1728B52AA6E4}">
                <adec:decorative xmlns:adec="http://schemas.microsoft.com/office/drawing/2017/decorative" val="1"/>
              </a:ext>
            </a:extLst>
          </p:cNvPr>
          <p:cNvSpPr/>
          <p:nvPr/>
        </p:nvSpPr>
        <p:spPr>
          <a:xfrm>
            <a:off x="314164" y="4531726"/>
            <a:ext cx="3105301" cy="138499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40994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9D49-CDB2-1160-90C8-A365592AD9FA}"/>
              </a:ext>
            </a:extLst>
          </p:cNvPr>
          <p:cNvSpPr>
            <a:spLocks noGrp="1"/>
          </p:cNvSpPr>
          <p:nvPr>
            <p:ph type="title"/>
          </p:nvPr>
        </p:nvSpPr>
        <p:spPr>
          <a:xfrm>
            <a:off x="115137" y="255316"/>
            <a:ext cx="6147848" cy="901357"/>
          </a:xfrm>
        </p:spPr>
        <p:txBody>
          <a:bodyPr anchor="ctr">
            <a:normAutofit/>
          </a:bodyPr>
          <a:lstStyle/>
          <a:p>
            <a:pPr algn="ctr"/>
            <a:r>
              <a:rPr lang="en-US"/>
              <a:t>Recordkeeping</a:t>
            </a:r>
          </a:p>
        </p:txBody>
      </p:sp>
      <p:sp>
        <p:nvSpPr>
          <p:cNvPr id="8" name="TextBox 7">
            <a:extLst>
              <a:ext uri="{FF2B5EF4-FFF2-40B4-BE49-F238E27FC236}">
                <a16:creationId xmlns:a16="http://schemas.microsoft.com/office/drawing/2014/main" id="{325FA18D-740B-A8AB-DD23-4A988983A0D6}"/>
              </a:ext>
            </a:extLst>
          </p:cNvPr>
          <p:cNvSpPr txBox="1"/>
          <p:nvPr/>
        </p:nvSpPr>
        <p:spPr>
          <a:xfrm>
            <a:off x="424483" y="1336540"/>
            <a:ext cx="6638926" cy="3785652"/>
          </a:xfrm>
          <a:prstGeom prst="rect">
            <a:avLst/>
          </a:prstGeom>
          <a:noFill/>
          <a:ln w="38100">
            <a:solidFill>
              <a:schemeClr val="accent2">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1C3766"/>
                </a:solidFill>
                <a:latin typeface="Arial" panose="020B0604020202020204" pitchFamily="34" charset="0"/>
                <a:ea typeface="Calibri"/>
                <a:cs typeface="Arial" panose="020B0604020202020204" pitchFamily="34" charset="0"/>
              </a:rPr>
              <a:t>The SFA should maintain: </a:t>
            </a:r>
          </a:p>
          <a:p>
            <a:pPr marL="285750" indent="-285750">
              <a:buFont typeface="Arial" panose="020B0604020202020204" pitchFamily="34" charset="0"/>
              <a:buChar char="•"/>
            </a:pPr>
            <a:r>
              <a:rPr lang="en-US" sz="2400">
                <a:solidFill>
                  <a:srgbClr val="1C3766"/>
                </a:solidFill>
                <a:latin typeface="Arial" panose="020B0604020202020204" pitchFamily="34" charset="0"/>
                <a:ea typeface="Calibri"/>
                <a:cs typeface="Arial" panose="020B0604020202020204" pitchFamily="34" charset="0"/>
              </a:rPr>
              <a:t>The Verification Plan</a:t>
            </a:r>
          </a:p>
          <a:p>
            <a:pPr marL="285750" indent="-285750">
              <a:buFont typeface="Arial" panose="020B0604020202020204" pitchFamily="34" charset="0"/>
              <a:buChar char="•"/>
            </a:pPr>
            <a:r>
              <a:rPr lang="en-US" sz="2400">
                <a:solidFill>
                  <a:srgbClr val="1C3766"/>
                </a:solidFill>
                <a:latin typeface="Arial" panose="020B0604020202020204" pitchFamily="34" charset="0"/>
                <a:ea typeface="Calibri"/>
                <a:cs typeface="Arial" panose="020B0604020202020204" pitchFamily="34" charset="0"/>
              </a:rPr>
              <a:t>The approved verification selection method</a:t>
            </a:r>
          </a:p>
          <a:p>
            <a:pPr marL="285750" indent="-285750">
              <a:buFont typeface="Arial" panose="020B0604020202020204" pitchFamily="34" charset="0"/>
              <a:buChar char="•"/>
            </a:pPr>
            <a:r>
              <a:rPr lang="en-US" sz="2400">
                <a:solidFill>
                  <a:srgbClr val="1C3766"/>
                </a:solidFill>
                <a:latin typeface="Arial" panose="020B0604020202020204" pitchFamily="34" charset="0"/>
                <a:ea typeface="Calibri"/>
                <a:cs typeface="Arial" panose="020B0604020202020204" pitchFamily="34" charset="0"/>
              </a:rPr>
              <a:t>The verification sample pool &amp; sample size</a:t>
            </a:r>
          </a:p>
          <a:p>
            <a:pPr marL="285750" indent="-285750">
              <a:buFont typeface="Arial" panose="020B0604020202020204" pitchFamily="34" charset="0"/>
              <a:buChar char="•"/>
            </a:pPr>
            <a:r>
              <a:rPr lang="en-US" sz="2400">
                <a:solidFill>
                  <a:srgbClr val="1C3766"/>
                </a:solidFill>
                <a:latin typeface="Arial" panose="020B0604020202020204" pitchFamily="34" charset="0"/>
                <a:ea typeface="Calibri"/>
                <a:cs typeface="Arial" panose="020B0604020202020204" pitchFamily="34" charset="0"/>
              </a:rPr>
              <a:t>Documentation of replaced files</a:t>
            </a:r>
          </a:p>
          <a:p>
            <a:pPr marL="285750" indent="-285750">
              <a:buFont typeface="Arial" panose="020B0604020202020204" pitchFamily="34" charset="0"/>
              <a:buChar char="•"/>
            </a:pPr>
            <a:r>
              <a:rPr lang="en-US" sz="2400">
                <a:solidFill>
                  <a:srgbClr val="1C3766"/>
                </a:solidFill>
                <a:latin typeface="Arial" panose="020B0604020202020204" pitchFamily="34" charset="0"/>
                <a:ea typeface="Calibri"/>
                <a:cs typeface="Arial" panose="020B0604020202020204" pitchFamily="34" charset="0"/>
              </a:rPr>
              <a:t>The confirmation signatures or copies of applications</a:t>
            </a:r>
          </a:p>
          <a:p>
            <a:pPr marL="285750" indent="-285750">
              <a:buFont typeface="Arial" panose="020B0604020202020204" pitchFamily="34" charset="0"/>
              <a:buChar char="•"/>
            </a:pPr>
            <a:r>
              <a:rPr lang="en-US" sz="2400">
                <a:solidFill>
                  <a:srgbClr val="1C3766"/>
                </a:solidFill>
                <a:latin typeface="Arial" panose="020B0604020202020204" pitchFamily="34" charset="0"/>
                <a:ea typeface="Calibri"/>
                <a:cs typeface="Arial" panose="020B0604020202020204" pitchFamily="34" charset="0"/>
              </a:rPr>
              <a:t>Selection letters</a:t>
            </a:r>
          </a:p>
          <a:p>
            <a:pPr marL="285750" indent="-285750">
              <a:buFont typeface="Arial" panose="020B0604020202020204" pitchFamily="34" charset="0"/>
              <a:buChar char="•"/>
            </a:pPr>
            <a:r>
              <a:rPr lang="en-US" sz="2400">
                <a:solidFill>
                  <a:srgbClr val="1C3766"/>
                </a:solidFill>
                <a:latin typeface="Arial" panose="020B0604020202020204" pitchFamily="34" charset="0"/>
                <a:ea typeface="Calibri"/>
                <a:cs typeface="Arial" panose="020B0604020202020204" pitchFamily="34" charset="0"/>
              </a:rPr>
              <a:t>Second attempts made</a:t>
            </a:r>
          </a:p>
          <a:p>
            <a:pPr marL="285750" indent="-285750">
              <a:buFont typeface="Arial" panose="020B0604020202020204" pitchFamily="34" charset="0"/>
              <a:buChar char="•"/>
            </a:pPr>
            <a:r>
              <a:rPr lang="en-US" sz="2400">
                <a:solidFill>
                  <a:srgbClr val="1C3766"/>
                </a:solidFill>
                <a:latin typeface="Arial" panose="020B0604020202020204" pitchFamily="34" charset="0"/>
                <a:ea typeface="Calibri"/>
                <a:cs typeface="Arial" panose="020B0604020202020204" pitchFamily="34" charset="0"/>
              </a:rPr>
              <a:t>Verification results letter and summary report</a:t>
            </a:r>
          </a:p>
        </p:txBody>
      </p:sp>
      <p:sp>
        <p:nvSpPr>
          <p:cNvPr id="9" name="TextBox 8">
            <a:extLst>
              <a:ext uri="{FF2B5EF4-FFF2-40B4-BE49-F238E27FC236}">
                <a16:creationId xmlns:a16="http://schemas.microsoft.com/office/drawing/2014/main" id="{DB753A24-4E95-7F00-0D79-550EEAFE9DF4}"/>
              </a:ext>
            </a:extLst>
          </p:cNvPr>
          <p:cNvSpPr txBox="1"/>
          <p:nvPr/>
        </p:nvSpPr>
        <p:spPr>
          <a:xfrm>
            <a:off x="424483" y="5227600"/>
            <a:ext cx="539451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1C3766"/>
                </a:solidFill>
                <a:latin typeface="Arial" panose="020B0604020202020204" pitchFamily="34" charset="0"/>
                <a:ea typeface="Calibri"/>
                <a:cs typeface="Arial" panose="020B0604020202020204" pitchFamily="34" charset="0"/>
              </a:rPr>
              <a:t>Refer to the </a:t>
            </a:r>
            <a:r>
              <a:rPr lang="en-US" sz="2800" b="1">
                <a:solidFill>
                  <a:srgbClr val="1C3766"/>
                </a:solidFill>
                <a:latin typeface="Arial" panose="020B0604020202020204" pitchFamily="34" charset="0"/>
                <a:ea typeface="Calibri"/>
                <a:cs typeface="Arial" panose="020B0604020202020204" pitchFamily="34" charset="0"/>
              </a:rPr>
              <a:t>USDA</a:t>
            </a:r>
            <a:r>
              <a:rPr lang="en-US" sz="2800">
                <a:solidFill>
                  <a:srgbClr val="1C3766"/>
                </a:solidFill>
                <a:latin typeface="Arial" panose="020B0604020202020204" pitchFamily="34" charset="0"/>
                <a:ea typeface="Calibri"/>
                <a:cs typeface="Arial" panose="020B0604020202020204" pitchFamily="34" charset="0"/>
              </a:rPr>
              <a:t> </a:t>
            </a:r>
            <a:r>
              <a:rPr lang="en-US" sz="2800" b="1">
                <a:solidFill>
                  <a:srgbClr val="1C3766"/>
                </a:solidFill>
                <a:latin typeface="Arial" panose="020B0604020202020204" pitchFamily="34" charset="0"/>
                <a:ea typeface="Calibri"/>
                <a:cs typeface="Arial" panose="020B0604020202020204" pitchFamily="34" charset="0"/>
              </a:rPr>
              <a:t>Eligibility Manual </a:t>
            </a:r>
            <a:r>
              <a:rPr lang="en-US" sz="2800">
                <a:solidFill>
                  <a:srgbClr val="1C3766"/>
                </a:solidFill>
                <a:latin typeface="Arial" panose="020B0604020202020204" pitchFamily="34" charset="0"/>
                <a:ea typeface="Calibri"/>
                <a:cs typeface="Arial" panose="020B0604020202020204" pitchFamily="34" charset="0"/>
              </a:rPr>
              <a:t>for additional guidance</a:t>
            </a:r>
          </a:p>
        </p:txBody>
      </p:sp>
      <p:pic>
        <p:nvPicPr>
          <p:cNvPr id="5" name="Picture 4" descr="QR code to the USDA Eligibility Manual online">
            <a:extLst>
              <a:ext uri="{FF2B5EF4-FFF2-40B4-BE49-F238E27FC236}">
                <a16:creationId xmlns:a16="http://schemas.microsoft.com/office/drawing/2014/main" id="{FC24E239-11AD-5E5B-C266-3AB9041D6F89}"/>
              </a:ext>
            </a:extLst>
          </p:cNvPr>
          <p:cNvPicPr>
            <a:picLocks noChangeAspect="1"/>
          </p:cNvPicPr>
          <p:nvPr/>
        </p:nvPicPr>
        <p:blipFill>
          <a:blip r:embed="rId3"/>
          <a:stretch>
            <a:fillRect/>
          </a:stretch>
        </p:blipFill>
        <p:spPr>
          <a:xfrm>
            <a:off x="5976730" y="5175265"/>
            <a:ext cx="1077958" cy="1077958"/>
          </a:xfrm>
          <a:prstGeom prst="rect">
            <a:avLst/>
          </a:prstGeom>
        </p:spPr>
      </p:pic>
      <p:pic>
        <p:nvPicPr>
          <p:cNvPr id="7" name="Picture 6" descr="Cover or title page of the Eligibility Manual for School Meals: Determining and Verifying Eligibility from the USDA FNS">
            <a:extLst>
              <a:ext uri="{FF2B5EF4-FFF2-40B4-BE49-F238E27FC236}">
                <a16:creationId xmlns:a16="http://schemas.microsoft.com/office/drawing/2014/main" id="{8352FD9A-1185-846F-2C62-F6EF8EC74A60}"/>
              </a:ext>
            </a:extLst>
          </p:cNvPr>
          <p:cNvPicPr>
            <a:picLocks noChangeAspect="1"/>
          </p:cNvPicPr>
          <p:nvPr/>
        </p:nvPicPr>
        <p:blipFill>
          <a:blip r:embed="rId4"/>
          <a:stretch>
            <a:fillRect/>
          </a:stretch>
        </p:blipFill>
        <p:spPr>
          <a:xfrm>
            <a:off x="7379436" y="214069"/>
            <a:ext cx="4578158" cy="5967638"/>
          </a:xfrm>
          <a:prstGeom prst="rect">
            <a:avLst/>
          </a:prstGeom>
        </p:spPr>
      </p:pic>
      <p:sp>
        <p:nvSpPr>
          <p:cNvPr id="4" name="Slide Number Placeholder 3">
            <a:extLst>
              <a:ext uri="{FF2B5EF4-FFF2-40B4-BE49-F238E27FC236}">
                <a16:creationId xmlns:a16="http://schemas.microsoft.com/office/drawing/2014/main" id="{F43045E9-3979-7D79-B7EC-DF2752310D18}"/>
              </a:ext>
              <a:ext uri="{C183D7F6-B498-43B3-948B-1728B52AA6E4}">
                <adec:decorative xmlns:adec="http://schemas.microsoft.com/office/drawing/2017/decorative" val="1"/>
              </a:ext>
            </a:extLst>
          </p:cNvPr>
          <p:cNvSpPr>
            <a:spLocks noGrp="1"/>
          </p:cNvSpPr>
          <p:nvPr>
            <p:ph type="sldNum" sz="quarter" idx="12"/>
          </p:nvPr>
        </p:nvSpPr>
        <p:spPr>
          <a:xfrm>
            <a:off x="8610600" y="6356350"/>
            <a:ext cx="2975658" cy="365125"/>
          </a:xfrm>
        </p:spPr>
        <p:txBody>
          <a:bodyPr anchor="ctr">
            <a:normAutofit/>
          </a:bodyPr>
          <a:lstStyle/>
          <a:p>
            <a:pPr>
              <a:spcAft>
                <a:spcPts val="600"/>
              </a:spcAft>
            </a:pPr>
            <a:fld id="{4944B7B2-FFA2-5148-A472-BF046BD89520}" type="slidenum">
              <a:rPr lang="en-US" smtClean="0"/>
              <a:pPr>
                <a:spcAft>
                  <a:spcPts val="600"/>
                </a:spcAft>
              </a:pPr>
              <a:t>79</a:t>
            </a:fld>
            <a:endParaRPr lang="en-US"/>
          </a:p>
        </p:txBody>
      </p:sp>
    </p:spTree>
    <p:extLst>
      <p:ext uri="{BB962C8B-B14F-4D97-AF65-F5344CB8AC3E}">
        <p14:creationId xmlns:p14="http://schemas.microsoft.com/office/powerpoint/2010/main" val="2744197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92E19-C5D3-5F82-0CF9-1327BEB97E37}"/>
              </a:ext>
            </a:extLst>
          </p:cNvPr>
          <p:cNvSpPr>
            <a:spLocks noGrp="1"/>
          </p:cNvSpPr>
          <p:nvPr>
            <p:ph type="title"/>
          </p:nvPr>
        </p:nvSpPr>
        <p:spPr>
          <a:xfrm>
            <a:off x="683592" y="365125"/>
            <a:ext cx="10670208" cy="1347649"/>
          </a:xfrm>
        </p:spPr>
        <p:txBody>
          <a:bodyPr/>
          <a:lstStyle/>
          <a:p>
            <a:r>
              <a:rPr lang="en-US" sz="4000">
                <a:latin typeface="Arial"/>
                <a:cs typeface="Arial"/>
              </a:rPr>
              <a:t>2030 NCDPI Strategic Plan Goals</a:t>
            </a:r>
            <a:endParaRPr lang="en-US">
              <a:latin typeface="Arial"/>
              <a:cs typeface="Arial"/>
            </a:endParaRPr>
          </a:p>
        </p:txBody>
      </p:sp>
      <p:pic>
        <p:nvPicPr>
          <p:cNvPr id="6" name="Picture 5" descr="Achieving Educational Excellence Strategic Plan Logo">
            <a:extLst>
              <a:ext uri="{FF2B5EF4-FFF2-40B4-BE49-F238E27FC236}">
                <a16:creationId xmlns:a16="http://schemas.microsoft.com/office/drawing/2014/main" id="{F0DBE4C3-7E72-1DBC-58EE-C9F7A1482347}"/>
              </a:ext>
            </a:extLst>
          </p:cNvPr>
          <p:cNvPicPr>
            <a:picLocks noChangeAspect="1"/>
          </p:cNvPicPr>
          <p:nvPr/>
        </p:nvPicPr>
        <p:blipFill>
          <a:blip r:embed="rId3"/>
          <a:stretch>
            <a:fillRect/>
          </a:stretch>
        </p:blipFill>
        <p:spPr>
          <a:xfrm>
            <a:off x="9694533" y="550214"/>
            <a:ext cx="2084290" cy="677737"/>
          </a:xfrm>
          <a:prstGeom prst="rect">
            <a:avLst/>
          </a:prstGeom>
        </p:spPr>
      </p:pic>
      <p:sp>
        <p:nvSpPr>
          <p:cNvPr id="3" name="Content Placeholder 2">
            <a:extLst>
              <a:ext uri="{FF2B5EF4-FFF2-40B4-BE49-F238E27FC236}">
                <a16:creationId xmlns:a16="http://schemas.microsoft.com/office/drawing/2014/main" id="{B308844C-F0B9-15E6-E42E-2B696C98301B}"/>
              </a:ext>
            </a:extLst>
          </p:cNvPr>
          <p:cNvSpPr>
            <a:spLocks noGrp="1"/>
          </p:cNvSpPr>
          <p:nvPr>
            <p:ph sz="half" idx="1"/>
          </p:nvPr>
        </p:nvSpPr>
        <p:spPr>
          <a:xfrm>
            <a:off x="683592" y="1824858"/>
            <a:ext cx="6031945" cy="4251947"/>
          </a:xfrm>
        </p:spPr>
        <p:txBody>
          <a:bodyPr vert="horz" lIns="91440" tIns="45720" rIns="91440" bIns="45720" rtlCol="0" anchor="t">
            <a:normAutofit/>
          </a:bodyPr>
          <a:lstStyle/>
          <a:p>
            <a:r>
              <a:rPr lang="en-US" sz="2400" dirty="0">
                <a:latin typeface="Arial"/>
                <a:cs typeface="Arial"/>
              </a:rPr>
              <a:t>Achieve:</a:t>
            </a:r>
            <a:endParaRPr lang="en-US" dirty="0"/>
          </a:p>
          <a:p>
            <a:pPr lvl="1">
              <a:buFont typeface="Courier New" panose="020B0604020202020204" pitchFamily="34" charset="0"/>
              <a:buChar char="o"/>
            </a:pPr>
            <a:r>
              <a:rPr lang="en-US" sz="2000" dirty="0">
                <a:latin typeface="Arial"/>
                <a:cs typeface="Arial"/>
              </a:rPr>
              <a:t>92% 4-year graduation rate (currently 86.9%)</a:t>
            </a:r>
            <a:endParaRPr lang="en-US" dirty="0"/>
          </a:p>
          <a:p>
            <a:pPr lvl="1">
              <a:buFont typeface="Courier New" panose="020B0604020202020204" pitchFamily="34" charset="0"/>
              <a:buChar char="o"/>
            </a:pPr>
            <a:r>
              <a:rPr lang="en-US" sz="2000" dirty="0">
                <a:latin typeface="Arial"/>
                <a:cs typeface="Arial"/>
              </a:rPr>
              <a:t>ACT composite score of 20 (currently 18.5)</a:t>
            </a:r>
          </a:p>
          <a:p>
            <a:pPr lvl="1">
              <a:buFont typeface="Courier New" panose="020B0604020202020204" pitchFamily="34" charset="0"/>
              <a:buChar char="o"/>
            </a:pPr>
            <a:r>
              <a:rPr lang="en-US" sz="2000" dirty="0">
                <a:latin typeface="Arial"/>
                <a:cs typeface="Arial"/>
              </a:rPr>
              <a:t>30% AP participation among 10-12th graders (currently 21.5%)</a:t>
            </a:r>
          </a:p>
          <a:p>
            <a:pPr lvl="1">
              <a:buFont typeface="Courier New" panose="020B0604020202020204" pitchFamily="34" charset="0"/>
              <a:buChar char="o"/>
            </a:pPr>
            <a:r>
              <a:rPr lang="en-US" sz="2000" dirty="0">
                <a:latin typeface="Arial"/>
                <a:cs typeface="Arial"/>
              </a:rPr>
              <a:t>41% Career Technical Education (CTE) participation among all K-12 students (currently 36.1%)</a:t>
            </a:r>
          </a:p>
          <a:p>
            <a:pPr lvl="1">
              <a:buFont typeface="Courier New" panose="020B0604020202020204" pitchFamily="34" charset="0"/>
              <a:buChar char="o"/>
            </a:pPr>
            <a:r>
              <a:rPr lang="en-US" sz="2000" dirty="0">
                <a:latin typeface="Arial"/>
                <a:cs typeface="Arial"/>
              </a:rPr>
              <a:t>89% of school-aged children enrolled in public schools</a:t>
            </a:r>
          </a:p>
        </p:txBody>
      </p:sp>
      <p:sp>
        <p:nvSpPr>
          <p:cNvPr id="5" name="Content Placeholder 4">
            <a:extLst>
              <a:ext uri="{FF2B5EF4-FFF2-40B4-BE49-F238E27FC236}">
                <a16:creationId xmlns:a16="http://schemas.microsoft.com/office/drawing/2014/main" id="{044BF06C-98DE-3A99-0131-BF283EC9773F}"/>
              </a:ext>
            </a:extLst>
          </p:cNvPr>
          <p:cNvSpPr>
            <a:spLocks noGrp="1"/>
          </p:cNvSpPr>
          <p:nvPr>
            <p:ph sz="half" idx="2"/>
          </p:nvPr>
        </p:nvSpPr>
        <p:spPr>
          <a:xfrm>
            <a:off x="7013010" y="1925016"/>
            <a:ext cx="4905513" cy="4251947"/>
          </a:xfrm>
        </p:spPr>
        <p:txBody>
          <a:bodyPr vert="horz" lIns="91440" tIns="45720" rIns="91440" bIns="45720" rtlCol="0" anchor="t">
            <a:normAutofit/>
          </a:bodyPr>
          <a:lstStyle/>
          <a:p>
            <a:r>
              <a:rPr lang="en-US" sz="2400" dirty="0">
                <a:latin typeface="Arial"/>
                <a:cs typeface="Arial"/>
              </a:rPr>
              <a:t>Lead the Southeast in educator compensation</a:t>
            </a:r>
            <a:endParaRPr lang="en-US" sz="2400" dirty="0">
              <a:solidFill>
                <a:srgbClr val="000000"/>
              </a:solidFill>
              <a:latin typeface="Arial"/>
              <a:cs typeface="Arial"/>
            </a:endParaRPr>
          </a:p>
          <a:p>
            <a:r>
              <a:rPr lang="en-US" sz="2400" dirty="0">
                <a:latin typeface="Arial"/>
                <a:cs typeface="Arial"/>
              </a:rPr>
              <a:t>Obtain national leadership in reading and math scores </a:t>
            </a:r>
            <a:endParaRPr lang="en-US" sz="2400" dirty="0">
              <a:solidFill>
                <a:srgbClr val="000000"/>
              </a:solidFill>
              <a:latin typeface="Arial"/>
              <a:cs typeface="Arial"/>
            </a:endParaRPr>
          </a:p>
          <a:p>
            <a:r>
              <a:rPr lang="en-US" sz="2400" dirty="0">
                <a:latin typeface="Arial"/>
                <a:cs typeface="Arial"/>
              </a:rPr>
              <a:t>Increase the number of schools recognized as both State and National Schools of Character</a:t>
            </a:r>
            <a:endParaRPr lang="en-US" sz="2400" dirty="0">
              <a:solidFill>
                <a:srgbClr val="000000"/>
              </a:solidFill>
              <a:latin typeface="Arial"/>
              <a:cs typeface="Arial"/>
            </a:endParaRPr>
          </a:p>
        </p:txBody>
      </p:sp>
      <p:sp>
        <p:nvSpPr>
          <p:cNvPr id="4" name="Slide Number Placeholder 3">
            <a:extLst>
              <a:ext uri="{FF2B5EF4-FFF2-40B4-BE49-F238E27FC236}">
                <a16:creationId xmlns:a16="http://schemas.microsoft.com/office/drawing/2014/main" id="{D4FF2DC7-ED42-87D6-FA7C-B0C8B6D48CEF}"/>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8</a:t>
            </a:fld>
            <a:endParaRPr lang="en-US"/>
          </a:p>
        </p:txBody>
      </p:sp>
      <p:sp>
        <p:nvSpPr>
          <p:cNvPr id="7" name="TextBox 6">
            <a:extLst>
              <a:ext uri="{FF2B5EF4-FFF2-40B4-BE49-F238E27FC236}">
                <a16:creationId xmlns:a16="http://schemas.microsoft.com/office/drawing/2014/main" id="{D85EE4DD-F704-D190-B356-E878D8BFDB81}"/>
              </a:ext>
            </a:extLst>
          </p:cNvPr>
          <p:cNvSpPr txBox="1"/>
          <p:nvPr/>
        </p:nvSpPr>
        <p:spPr>
          <a:xfrm>
            <a:off x="833288" y="5410200"/>
            <a:ext cx="993648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Learn more and get involved: </a:t>
            </a:r>
            <a:r>
              <a:rPr lang="en-US" sz="2000" dirty="0">
                <a:latin typeface="Arial" panose="020B0604020202020204" pitchFamily="34" charset="0"/>
                <a:cs typeface="Arial" panose="020B0604020202020204" pitchFamily="34" charset="0"/>
                <a:hlinkClick r:id="rId4"/>
              </a:rPr>
              <a:t>https://www.dpi.nc.gov/about-dpi/state-superintendent-public-instruction/achieving-educational-excellence</a:t>
            </a:r>
            <a:r>
              <a:rPr lang="en-US" sz="2000" dirty="0">
                <a:latin typeface="Arial" panose="020B0604020202020204" pitchFamily="34" charset="0"/>
                <a:cs typeface="Arial" panose="020B0604020202020204" pitchFamily="34" charset="0"/>
              </a:rPr>
              <a:t> </a:t>
            </a:r>
          </a:p>
        </p:txBody>
      </p:sp>
      <p:pic>
        <p:nvPicPr>
          <p:cNvPr id="8" name="Picture 7" descr="QR code to the URL shown on the screen that directs to NCDPI Strategic Plan website.">
            <a:extLst>
              <a:ext uri="{FF2B5EF4-FFF2-40B4-BE49-F238E27FC236}">
                <a16:creationId xmlns:a16="http://schemas.microsoft.com/office/drawing/2014/main" id="{C10DBE43-8CD2-10C9-8CD4-81D32C055FB9}"/>
              </a:ext>
            </a:extLst>
          </p:cNvPr>
          <p:cNvPicPr>
            <a:picLocks noChangeAspect="1"/>
          </p:cNvPicPr>
          <p:nvPr/>
        </p:nvPicPr>
        <p:blipFill>
          <a:blip r:embed="rId5"/>
          <a:stretch>
            <a:fillRect/>
          </a:stretch>
        </p:blipFill>
        <p:spPr>
          <a:xfrm>
            <a:off x="10651276" y="5139109"/>
            <a:ext cx="1127547" cy="1127547"/>
          </a:xfrm>
          <a:prstGeom prst="rect">
            <a:avLst/>
          </a:prstGeom>
        </p:spPr>
      </p:pic>
      <p:sp>
        <p:nvSpPr>
          <p:cNvPr id="9" name="Rectangle 8">
            <a:extLst>
              <a:ext uri="{FF2B5EF4-FFF2-40B4-BE49-F238E27FC236}">
                <a16:creationId xmlns:a16="http://schemas.microsoft.com/office/drawing/2014/main" id="{DAA8A61D-643B-FC5E-E88F-DC32FBD3B78F}"/>
              </a:ext>
              <a:ext uri="{C183D7F6-B498-43B3-948B-1728B52AA6E4}">
                <adec:decorative xmlns:adec="http://schemas.microsoft.com/office/drawing/2017/decorative" val="1"/>
              </a:ext>
            </a:extLst>
          </p:cNvPr>
          <p:cNvSpPr/>
          <p:nvPr/>
        </p:nvSpPr>
        <p:spPr>
          <a:xfrm>
            <a:off x="563880" y="5139109"/>
            <a:ext cx="11354643" cy="1127547"/>
          </a:xfrm>
          <a:prstGeom prst="rect">
            <a:avLst/>
          </a:prstGeom>
          <a:noFill/>
          <a:ln w="38100">
            <a:solidFill>
              <a:srgbClr val="1C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8550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467361" y="838200"/>
            <a:ext cx="4816230" cy="5181600"/>
          </a:xfrm>
        </p:spPr>
        <p:txBody>
          <a:bodyPr>
            <a:noAutofit/>
          </a:bodyPr>
          <a:lstStyle/>
          <a:p>
            <a:pPr>
              <a:defRPr/>
            </a:pPr>
            <a:br>
              <a:rPr lang="en-US" sz="2800"/>
            </a:br>
            <a:br>
              <a:rPr lang="en-US" sz="2800"/>
            </a:br>
            <a:r>
              <a:rPr lang="en-US" sz="3600"/>
              <a:t>Verification questions?</a:t>
            </a:r>
            <a:br>
              <a:rPr lang="en-US" sz="3600"/>
            </a:br>
            <a:br>
              <a:rPr lang="en-US" sz="2800"/>
            </a:br>
            <a:r>
              <a:rPr lang="en-US" sz="2800"/>
              <a:t>Contact your Service Area Consultant </a:t>
            </a:r>
            <a:br>
              <a:rPr lang="en-US" sz="2800"/>
            </a:br>
            <a:br>
              <a:rPr lang="en-US" sz="2800"/>
            </a:br>
            <a:r>
              <a:rPr lang="en-US" sz="2800"/>
              <a:t>or </a:t>
            </a:r>
            <a:br>
              <a:rPr lang="en-US" sz="2800"/>
            </a:br>
            <a:br>
              <a:rPr lang="en-US" sz="2800"/>
            </a:br>
            <a:r>
              <a:rPr lang="en-US" sz="2800"/>
              <a:t>Dana Edwards</a:t>
            </a:r>
            <a:br>
              <a:rPr lang="en-US" sz="2800"/>
            </a:br>
            <a:r>
              <a:rPr lang="en-US" sz="2800"/>
              <a:t>Program Analyst</a:t>
            </a:r>
            <a:br>
              <a:rPr lang="en-US" sz="2800"/>
            </a:br>
            <a:r>
              <a:rPr lang="en-US" sz="2800"/>
              <a:t>dana.edwards@dpi.nc.gov</a:t>
            </a:r>
            <a:br>
              <a:rPr lang="en-US" sz="2800"/>
            </a:br>
            <a:endParaRPr lang="en-US" sz="2800"/>
          </a:p>
        </p:txBody>
      </p:sp>
      <p:pic>
        <p:nvPicPr>
          <p:cNvPr id="3" name="Picture 2" descr="Cups of coffee lined up making a question mark shape">
            <a:extLst>
              <a:ext uri="{FF2B5EF4-FFF2-40B4-BE49-F238E27FC236}">
                <a16:creationId xmlns:a16="http://schemas.microsoft.com/office/drawing/2014/main" id="{FF2734B2-D16E-5451-DE60-55F3A3772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313" y="1"/>
            <a:ext cx="4575687" cy="6838203"/>
          </a:xfrm>
          <a:prstGeom prst="rect">
            <a:avLst/>
          </a:prstGeom>
        </p:spPr>
      </p:pic>
    </p:spTree>
    <p:extLst>
      <p:ext uri="{BB962C8B-B14F-4D97-AF65-F5344CB8AC3E}">
        <p14:creationId xmlns:p14="http://schemas.microsoft.com/office/powerpoint/2010/main" val="3236774021"/>
      </p:ext>
    </p:extLst>
  </p:cSld>
  <p:clrMapOvr>
    <a:masterClrMapping/>
  </p:clrMapOvr>
  <mc:AlternateContent xmlns:mc="http://schemas.openxmlformats.org/markup-compatibility/2006" xmlns:p14="http://schemas.microsoft.com/office/powerpoint/2010/main">
    <mc:Choice Requires="p14">
      <p:transition p14:dur="0" advTm="51376"/>
    </mc:Choice>
    <mc:Fallback xmlns="">
      <p:transition advTm="51376"/>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2495-2768-D4F9-CDB3-411EEC3BDA4A}"/>
              </a:ext>
            </a:extLst>
          </p:cNvPr>
          <p:cNvSpPr>
            <a:spLocks noGrp="1"/>
          </p:cNvSpPr>
          <p:nvPr>
            <p:ph type="title"/>
          </p:nvPr>
        </p:nvSpPr>
        <p:spPr>
          <a:xfrm>
            <a:off x="436739" y="1262162"/>
            <a:ext cx="11585928" cy="1973408"/>
          </a:xfrm>
        </p:spPr>
        <p:txBody>
          <a:bodyPr/>
          <a:lstStyle/>
          <a:p>
            <a:r>
              <a:rPr lang="en-US" dirty="0"/>
              <a:t>Outreach and Promotion Updates</a:t>
            </a:r>
          </a:p>
        </p:txBody>
      </p:sp>
      <p:sp>
        <p:nvSpPr>
          <p:cNvPr id="3" name="Text Placeholder 2">
            <a:extLst>
              <a:ext uri="{FF2B5EF4-FFF2-40B4-BE49-F238E27FC236}">
                <a16:creationId xmlns:a16="http://schemas.microsoft.com/office/drawing/2014/main" id="{CB07D263-FCA7-8095-64B2-6F048A453C06}"/>
              </a:ext>
            </a:extLst>
          </p:cNvPr>
          <p:cNvSpPr>
            <a:spLocks noGrp="1"/>
          </p:cNvSpPr>
          <p:nvPr>
            <p:ph type="body" idx="1"/>
          </p:nvPr>
        </p:nvSpPr>
        <p:spPr>
          <a:xfrm>
            <a:off x="668652" y="3727938"/>
            <a:ext cx="10283687" cy="2263861"/>
          </a:xfrm>
        </p:spPr>
        <p:txBody>
          <a:bodyPr vert="horz" lIns="91440" tIns="45720" rIns="91440" bIns="45720" rtlCol="0" anchor="t">
            <a:noAutofit/>
          </a:bodyPr>
          <a:lstStyle/>
          <a:p>
            <a:pPr marL="457200" indent="-457200">
              <a:buChar char="•"/>
            </a:pPr>
            <a:r>
              <a:rPr lang="en-US" sz="2600" dirty="0">
                <a:latin typeface="Arial"/>
                <a:cs typeface="Arial"/>
              </a:rPr>
              <a:t>Farm to School, NSLW, and NC Junior Chef</a:t>
            </a:r>
          </a:p>
          <a:p>
            <a:pPr marL="457200" indent="-457200">
              <a:buChar char="•"/>
            </a:pPr>
            <a:r>
              <a:rPr lang="en-US" sz="2600" dirty="0">
                <a:latin typeface="Arial"/>
                <a:cs typeface="Arial"/>
              </a:rPr>
              <a:t>Outreach and Promotion Activity</a:t>
            </a:r>
          </a:p>
          <a:p>
            <a:pPr marL="457200" indent="-457200">
              <a:buChar char="•"/>
            </a:pPr>
            <a:r>
              <a:rPr lang="en-US" sz="2600" dirty="0">
                <a:latin typeface="Arial"/>
                <a:cs typeface="Arial"/>
              </a:rPr>
              <a:t>Healthy Meal Incentive Awards</a:t>
            </a:r>
          </a:p>
          <a:p>
            <a:pPr marL="457200" indent="-457200">
              <a:buChar char="•"/>
            </a:pPr>
            <a:r>
              <a:rPr lang="en-US" sz="2600" dirty="0">
                <a:latin typeface="Arial"/>
                <a:cs typeface="Arial"/>
              </a:rPr>
              <a:t>School Nutrition Update Newsletter</a:t>
            </a:r>
          </a:p>
        </p:txBody>
      </p:sp>
      <p:sp>
        <p:nvSpPr>
          <p:cNvPr id="4" name="Slide Number Placeholder 3">
            <a:extLst>
              <a:ext uri="{FF2B5EF4-FFF2-40B4-BE49-F238E27FC236}">
                <a16:creationId xmlns:a16="http://schemas.microsoft.com/office/drawing/2014/main" id="{ACF68125-7976-3CFB-43D0-5190DCF22246}"/>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81</a:t>
            </a:fld>
            <a:endParaRPr lang="en-US"/>
          </a:p>
        </p:txBody>
      </p:sp>
    </p:spTree>
    <p:extLst>
      <p:ext uri="{BB962C8B-B14F-4D97-AF65-F5344CB8AC3E}">
        <p14:creationId xmlns:p14="http://schemas.microsoft.com/office/powerpoint/2010/main" val="3892542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39F09-7FE3-E58F-38B1-58C14D9AC05E}"/>
              </a:ext>
            </a:extLst>
          </p:cNvPr>
          <p:cNvSpPr>
            <a:spLocks noGrp="1"/>
          </p:cNvSpPr>
          <p:nvPr>
            <p:ph type="title"/>
          </p:nvPr>
        </p:nvSpPr>
        <p:spPr>
          <a:xfrm>
            <a:off x="511629" y="192772"/>
            <a:ext cx="10857947" cy="1347649"/>
          </a:xfrm>
        </p:spPr>
        <p:txBody>
          <a:bodyPr>
            <a:normAutofit/>
          </a:bodyPr>
          <a:lstStyle/>
          <a:p>
            <a:r>
              <a:rPr lang="en-US" sz="4000" dirty="0">
                <a:latin typeface="Arial"/>
                <a:cs typeface="Arial"/>
              </a:rPr>
              <a:t>NSLW/Farm to School Month</a:t>
            </a:r>
            <a:endParaRPr lang="en-US" sz="4000" dirty="0"/>
          </a:p>
        </p:txBody>
      </p:sp>
      <p:sp>
        <p:nvSpPr>
          <p:cNvPr id="3" name="Content Placeholder 2">
            <a:extLst>
              <a:ext uri="{FF2B5EF4-FFF2-40B4-BE49-F238E27FC236}">
                <a16:creationId xmlns:a16="http://schemas.microsoft.com/office/drawing/2014/main" id="{324BE49C-E076-4023-D873-A456BD82C94B}"/>
              </a:ext>
            </a:extLst>
          </p:cNvPr>
          <p:cNvSpPr>
            <a:spLocks noGrp="1"/>
          </p:cNvSpPr>
          <p:nvPr>
            <p:ph sz="half" idx="1"/>
          </p:nvPr>
        </p:nvSpPr>
        <p:spPr>
          <a:xfrm>
            <a:off x="511629" y="1408769"/>
            <a:ext cx="6762268" cy="4286024"/>
          </a:xfrm>
        </p:spPr>
        <p:txBody>
          <a:bodyPr vert="horz" lIns="91440" tIns="45720" rIns="91440" bIns="45720" rtlCol="0" anchor="t">
            <a:normAutofit/>
          </a:bodyPr>
          <a:lstStyle/>
          <a:p>
            <a:r>
              <a:rPr lang="en-US" sz="2400" dirty="0">
                <a:latin typeface="Arial"/>
                <a:cs typeface="Arial"/>
              </a:rPr>
              <a:t>Promotes the benefits of school lunch with National School Lunch Week, #NSLW 2025 – Taste the World: Your School Lunch Passport</a:t>
            </a:r>
          </a:p>
          <a:p>
            <a:endParaRPr lang="en-US" sz="1800" dirty="0">
              <a:latin typeface="Arial"/>
              <a:cs typeface="Arial"/>
            </a:endParaRPr>
          </a:p>
          <a:p>
            <a:r>
              <a:rPr lang="en-US" sz="2600" dirty="0">
                <a:latin typeface="Arial"/>
                <a:cs typeface="Arial"/>
              </a:rPr>
              <a:t>Highlights local food procurement, school gardens and education with Farm to School Month</a:t>
            </a:r>
            <a:endParaRPr lang="en-US" sz="2600" dirty="0"/>
          </a:p>
          <a:p>
            <a:endParaRPr lang="en-US" dirty="0"/>
          </a:p>
        </p:txBody>
      </p:sp>
      <p:sp>
        <p:nvSpPr>
          <p:cNvPr id="12" name="TextBox 11">
            <a:extLst>
              <a:ext uri="{FF2B5EF4-FFF2-40B4-BE49-F238E27FC236}">
                <a16:creationId xmlns:a16="http://schemas.microsoft.com/office/drawing/2014/main" id="{8914AC89-D109-09FC-7DFD-0D5230BAB756}"/>
              </a:ext>
            </a:extLst>
          </p:cNvPr>
          <p:cNvSpPr txBox="1"/>
          <p:nvPr/>
        </p:nvSpPr>
        <p:spPr>
          <a:xfrm>
            <a:off x="610619" y="4140562"/>
            <a:ext cx="582702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7030A0"/>
                </a:solidFill>
                <a:latin typeface="Arial" panose="020B0604020202020204" pitchFamily="34" charset="0"/>
                <a:ea typeface="Calibri"/>
                <a:cs typeface="Arial" panose="020B0604020202020204" pitchFamily="34" charset="0"/>
              </a:rPr>
              <a:t>Learn more and find resources:</a:t>
            </a:r>
          </a:p>
          <a:p>
            <a:r>
              <a:rPr lang="en-US" sz="2000" dirty="0">
                <a:latin typeface="Arial" panose="020B0604020202020204" pitchFamily="34" charset="0"/>
                <a:ea typeface="Calibri"/>
                <a:cs typeface="Arial" panose="020B0604020202020204" pitchFamily="34" charset="0"/>
                <a:hlinkClick r:id="rId3"/>
              </a:rPr>
              <a:t>https://schoolnutrition.org</a:t>
            </a:r>
            <a:r>
              <a:rPr lang="en-US" sz="2000" dirty="0">
                <a:latin typeface="Arial" panose="020B0604020202020204" pitchFamily="34" charset="0"/>
                <a:ea typeface="Calibri"/>
                <a:cs typeface="Arial" panose="020B0604020202020204" pitchFamily="34" charset="0"/>
              </a:rPr>
              <a:t>  </a:t>
            </a:r>
          </a:p>
          <a:p>
            <a:endParaRPr lang="en-US" sz="2000" dirty="0">
              <a:latin typeface="Arial" panose="020B0604020202020204" pitchFamily="34" charset="0"/>
              <a:ea typeface="Calibri"/>
              <a:cs typeface="Arial" panose="020B0604020202020204" pitchFamily="34" charset="0"/>
              <a:hlinkClick r:id="rId4"/>
            </a:endParaRPr>
          </a:p>
          <a:p>
            <a:endParaRPr lang="en-US" sz="2000" dirty="0">
              <a:latin typeface="Arial" panose="020B0604020202020204" pitchFamily="34" charset="0"/>
              <a:ea typeface="Calibri"/>
              <a:cs typeface="Arial" panose="020B0604020202020204" pitchFamily="34" charset="0"/>
              <a:hlinkClick r:id="rId4"/>
            </a:endParaRPr>
          </a:p>
          <a:p>
            <a:endParaRPr lang="en-US" sz="2000" dirty="0">
              <a:latin typeface="Arial" panose="020B0604020202020204" pitchFamily="34" charset="0"/>
              <a:ea typeface="Calibri"/>
              <a:cs typeface="Arial" panose="020B0604020202020204" pitchFamily="34" charset="0"/>
              <a:hlinkClick r:id="rId4"/>
            </a:endParaRPr>
          </a:p>
          <a:p>
            <a:r>
              <a:rPr lang="en-US" sz="2000" u="sng" dirty="0">
                <a:latin typeface="Arial" panose="020B0604020202020204" pitchFamily="34" charset="0"/>
                <a:ea typeface="Calibri"/>
                <a:cs typeface="Arial" panose="020B0604020202020204" pitchFamily="34" charset="0"/>
              </a:rPr>
              <a:t>		</a:t>
            </a:r>
            <a:r>
              <a:rPr lang="en-US" sz="2000" dirty="0">
                <a:latin typeface="Arial" panose="020B0604020202020204" pitchFamily="34" charset="0"/>
                <a:ea typeface="Calibri"/>
                <a:cs typeface="Arial" panose="020B0604020202020204" pitchFamily="34" charset="0"/>
              </a:rPr>
              <a:t>			</a:t>
            </a:r>
            <a:r>
              <a:rPr lang="en-US" sz="2000" dirty="0">
                <a:latin typeface="Arial" panose="020B0604020202020204" pitchFamily="34" charset="0"/>
                <a:ea typeface="Calibri"/>
                <a:cs typeface="Arial" panose="020B0604020202020204" pitchFamily="34" charset="0"/>
                <a:hlinkClick r:id="rId4"/>
              </a:rPr>
              <a:t>https://farmtoschool.org</a:t>
            </a:r>
            <a:r>
              <a:rPr lang="en-US" sz="2000" dirty="0">
                <a:latin typeface="Arial" panose="020B0604020202020204" pitchFamily="34" charset="0"/>
                <a:ea typeface="Calibri"/>
                <a:cs typeface="Arial" panose="020B0604020202020204" pitchFamily="34" charset="0"/>
              </a:rPr>
              <a:t> </a:t>
            </a:r>
          </a:p>
        </p:txBody>
      </p:sp>
      <p:pic>
        <p:nvPicPr>
          <p:cNvPr id="13" name="Picture 12" descr="QR code to link shown on the screen directing to the School Nutrition Association website ">
            <a:extLst>
              <a:ext uri="{FF2B5EF4-FFF2-40B4-BE49-F238E27FC236}">
                <a16:creationId xmlns:a16="http://schemas.microsoft.com/office/drawing/2014/main" id="{7C71A405-EFEB-DCF1-9DC7-55B215C53578}"/>
              </a:ext>
            </a:extLst>
          </p:cNvPr>
          <p:cNvPicPr>
            <a:picLocks noChangeAspect="1"/>
          </p:cNvPicPr>
          <p:nvPr/>
        </p:nvPicPr>
        <p:blipFill>
          <a:blip r:embed="rId5"/>
          <a:stretch>
            <a:fillRect/>
          </a:stretch>
        </p:blipFill>
        <p:spPr>
          <a:xfrm>
            <a:off x="4799095" y="4130638"/>
            <a:ext cx="1333363" cy="1333363"/>
          </a:xfrm>
          <a:prstGeom prst="rect">
            <a:avLst/>
          </a:prstGeom>
        </p:spPr>
      </p:pic>
      <p:pic>
        <p:nvPicPr>
          <p:cNvPr id="16" name="Picture 15" descr="QR code to link shown on the screen directing to the National Farm to School Network website ">
            <a:extLst>
              <a:ext uri="{FF2B5EF4-FFF2-40B4-BE49-F238E27FC236}">
                <a16:creationId xmlns:a16="http://schemas.microsoft.com/office/drawing/2014/main" id="{2FDC97FE-B3B0-56CC-A343-450D4A0E2AAE}"/>
              </a:ext>
            </a:extLst>
          </p:cNvPr>
          <p:cNvPicPr>
            <a:picLocks noChangeAspect="1"/>
          </p:cNvPicPr>
          <p:nvPr/>
        </p:nvPicPr>
        <p:blipFill>
          <a:blip r:embed="rId6"/>
          <a:stretch>
            <a:fillRect/>
          </a:stretch>
        </p:blipFill>
        <p:spPr>
          <a:xfrm>
            <a:off x="655318" y="5022987"/>
            <a:ext cx="1333363" cy="1333363"/>
          </a:xfrm>
          <a:prstGeom prst="rect">
            <a:avLst/>
          </a:prstGeom>
        </p:spPr>
      </p:pic>
      <p:pic>
        <p:nvPicPr>
          <p:cNvPr id="6" name="Picture 5" descr="NC Governor Farm to School Month Proclamation">
            <a:extLst>
              <a:ext uri="{FF2B5EF4-FFF2-40B4-BE49-F238E27FC236}">
                <a16:creationId xmlns:a16="http://schemas.microsoft.com/office/drawing/2014/main" id="{F664C584-FF7F-9D4B-9682-366C993256F0}"/>
              </a:ext>
            </a:extLst>
          </p:cNvPr>
          <p:cNvPicPr>
            <a:picLocks noChangeAspect="1"/>
          </p:cNvPicPr>
          <p:nvPr/>
        </p:nvPicPr>
        <p:blipFill>
          <a:blip r:embed="rId7"/>
          <a:stretch>
            <a:fillRect/>
          </a:stretch>
        </p:blipFill>
        <p:spPr>
          <a:xfrm>
            <a:off x="10465746" y="362226"/>
            <a:ext cx="1437294" cy="2376558"/>
          </a:xfrm>
          <a:prstGeom prst="rect">
            <a:avLst/>
          </a:prstGeom>
          <a:ln>
            <a:solidFill>
              <a:schemeClr val="tx1"/>
            </a:solidFill>
          </a:ln>
        </p:spPr>
      </p:pic>
      <p:pic>
        <p:nvPicPr>
          <p:cNvPr id="7" name="Picture 6" descr="NC State Board of Education NC Crunch Photo">
            <a:extLst>
              <a:ext uri="{FF2B5EF4-FFF2-40B4-BE49-F238E27FC236}">
                <a16:creationId xmlns:a16="http://schemas.microsoft.com/office/drawing/2014/main" id="{4DC4E314-036D-90E8-CF40-2C6A1FBD80AD}"/>
              </a:ext>
            </a:extLst>
          </p:cNvPr>
          <p:cNvPicPr>
            <a:picLocks noChangeAspect="1"/>
          </p:cNvPicPr>
          <p:nvPr/>
        </p:nvPicPr>
        <p:blipFill>
          <a:blip r:embed="rId8"/>
          <a:stretch>
            <a:fillRect/>
          </a:stretch>
        </p:blipFill>
        <p:spPr>
          <a:xfrm>
            <a:off x="8128001" y="2989408"/>
            <a:ext cx="3776870" cy="1475531"/>
          </a:xfrm>
          <a:prstGeom prst="rect">
            <a:avLst/>
          </a:prstGeom>
        </p:spPr>
      </p:pic>
      <p:pic>
        <p:nvPicPr>
          <p:cNvPr id="8" name="Picture 7" descr="Screen Capture - NC State Board of Education Farm to School Month and National School Lunch Week Video Message">
            <a:extLst>
              <a:ext uri="{FF2B5EF4-FFF2-40B4-BE49-F238E27FC236}">
                <a16:creationId xmlns:a16="http://schemas.microsoft.com/office/drawing/2014/main" id="{D8803F98-4870-AA8A-A79E-2B5DE343594A}"/>
              </a:ext>
            </a:extLst>
          </p:cNvPr>
          <p:cNvPicPr>
            <a:picLocks noChangeAspect="1"/>
          </p:cNvPicPr>
          <p:nvPr/>
        </p:nvPicPr>
        <p:blipFill>
          <a:blip r:embed="rId9"/>
          <a:stretch>
            <a:fillRect/>
          </a:stretch>
        </p:blipFill>
        <p:spPr>
          <a:xfrm>
            <a:off x="9221304" y="4764144"/>
            <a:ext cx="2683565" cy="1316410"/>
          </a:xfrm>
          <a:prstGeom prst="rect">
            <a:avLst/>
          </a:prstGeom>
        </p:spPr>
      </p:pic>
      <p:pic>
        <p:nvPicPr>
          <p:cNvPr id="9" name="Picture 8" descr="Screen Capture - Superintendent Farm to School Month and National School Lunch Week Video Message">
            <a:extLst>
              <a:ext uri="{FF2B5EF4-FFF2-40B4-BE49-F238E27FC236}">
                <a16:creationId xmlns:a16="http://schemas.microsoft.com/office/drawing/2014/main" id="{A6493497-FB08-64D9-EBAA-51ADE32A6A0E}"/>
              </a:ext>
            </a:extLst>
          </p:cNvPr>
          <p:cNvPicPr>
            <a:picLocks noChangeAspect="1"/>
          </p:cNvPicPr>
          <p:nvPr/>
        </p:nvPicPr>
        <p:blipFill>
          <a:blip r:embed="rId10"/>
          <a:stretch>
            <a:fillRect/>
          </a:stretch>
        </p:blipFill>
        <p:spPr>
          <a:xfrm>
            <a:off x="6536634" y="4750143"/>
            <a:ext cx="2520124" cy="1333363"/>
          </a:xfrm>
          <a:prstGeom prst="rect">
            <a:avLst/>
          </a:prstGeom>
        </p:spPr>
      </p:pic>
      <p:pic>
        <p:nvPicPr>
          <p:cNvPr id="10" name="Picture 9" descr="NSLW Logo">
            <a:extLst>
              <a:ext uri="{FF2B5EF4-FFF2-40B4-BE49-F238E27FC236}">
                <a16:creationId xmlns:a16="http://schemas.microsoft.com/office/drawing/2014/main" id="{BEC5CB59-BFAC-4646-7ECF-C9FBAD59EA59}"/>
              </a:ext>
            </a:extLst>
          </p:cNvPr>
          <p:cNvPicPr>
            <a:picLocks noChangeAspect="1"/>
          </p:cNvPicPr>
          <p:nvPr/>
        </p:nvPicPr>
        <p:blipFill>
          <a:blip r:embed="rId11"/>
          <a:stretch>
            <a:fillRect/>
          </a:stretch>
        </p:blipFill>
        <p:spPr>
          <a:xfrm>
            <a:off x="7149231" y="1269999"/>
            <a:ext cx="1435654" cy="1468784"/>
          </a:xfrm>
          <a:prstGeom prst="rect">
            <a:avLst/>
          </a:prstGeom>
        </p:spPr>
      </p:pic>
      <p:pic>
        <p:nvPicPr>
          <p:cNvPr id="11" name="Picture 10" descr="National Farm to School Month Graphic">
            <a:extLst>
              <a:ext uri="{FF2B5EF4-FFF2-40B4-BE49-F238E27FC236}">
                <a16:creationId xmlns:a16="http://schemas.microsoft.com/office/drawing/2014/main" id="{C3CBA1EB-C6AE-7310-F347-4294E5183DF7}"/>
              </a:ext>
            </a:extLst>
          </p:cNvPr>
          <p:cNvPicPr>
            <a:picLocks noChangeAspect="1"/>
          </p:cNvPicPr>
          <p:nvPr/>
        </p:nvPicPr>
        <p:blipFill>
          <a:blip r:embed="rId12"/>
          <a:stretch>
            <a:fillRect/>
          </a:stretch>
        </p:blipFill>
        <p:spPr>
          <a:xfrm>
            <a:off x="8770212" y="1034142"/>
            <a:ext cx="1433377" cy="1709058"/>
          </a:xfrm>
          <a:prstGeom prst="rect">
            <a:avLst/>
          </a:prstGeom>
        </p:spPr>
      </p:pic>
      <p:sp>
        <p:nvSpPr>
          <p:cNvPr id="17" name="Arrow: Right 16">
            <a:extLst>
              <a:ext uri="{FF2B5EF4-FFF2-40B4-BE49-F238E27FC236}">
                <a16:creationId xmlns:a16="http://schemas.microsoft.com/office/drawing/2014/main" id="{B12AED88-7776-08E7-811D-7D2CAF71A66A}"/>
              </a:ext>
              <a:ext uri="{C183D7F6-B498-43B3-948B-1728B52AA6E4}">
                <adec:decorative xmlns:adec="http://schemas.microsoft.com/office/drawing/2017/decorative" val="1"/>
              </a:ext>
            </a:extLst>
          </p:cNvPr>
          <p:cNvSpPr/>
          <p:nvPr/>
        </p:nvSpPr>
        <p:spPr>
          <a:xfrm rot="10800000">
            <a:off x="2153227" y="5744407"/>
            <a:ext cx="601146" cy="2602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9A89D845-D251-0883-A52E-5225790BECDB}"/>
              </a:ext>
              <a:ext uri="{C183D7F6-B498-43B3-948B-1728B52AA6E4}">
                <adec:decorative xmlns:adec="http://schemas.microsoft.com/office/drawing/2017/decorative" val="1"/>
              </a:ext>
            </a:extLst>
          </p:cNvPr>
          <p:cNvSpPr/>
          <p:nvPr/>
        </p:nvSpPr>
        <p:spPr>
          <a:xfrm>
            <a:off x="3944991" y="4537051"/>
            <a:ext cx="601146" cy="2602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01CEBB22-E32C-0A95-1E6C-E971A267BDA4}"/>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82</a:t>
            </a:fld>
            <a:endParaRPr lang="en-US"/>
          </a:p>
        </p:txBody>
      </p:sp>
    </p:spTree>
    <p:extLst>
      <p:ext uri="{BB962C8B-B14F-4D97-AF65-F5344CB8AC3E}">
        <p14:creationId xmlns:p14="http://schemas.microsoft.com/office/powerpoint/2010/main" val="40968268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BD18D-A353-E70B-60C6-834A370C188B}"/>
              </a:ext>
            </a:extLst>
          </p:cNvPr>
          <p:cNvSpPr>
            <a:spLocks noGrp="1"/>
          </p:cNvSpPr>
          <p:nvPr>
            <p:ph type="title"/>
          </p:nvPr>
        </p:nvSpPr>
        <p:spPr>
          <a:xfrm>
            <a:off x="655320" y="365125"/>
            <a:ext cx="10698480" cy="1345883"/>
          </a:xfrm>
        </p:spPr>
        <p:txBody>
          <a:bodyPr>
            <a:normAutofit/>
          </a:bodyPr>
          <a:lstStyle/>
          <a:p>
            <a:r>
              <a:rPr lang="en-US" sz="4000">
                <a:latin typeface="Arial"/>
                <a:ea typeface="Calibri"/>
                <a:cs typeface="Arial"/>
              </a:rPr>
              <a:t>#NCCrunch</a:t>
            </a:r>
            <a:endParaRPr lang="en-US" sz="4000">
              <a:latin typeface="Arial"/>
              <a:ea typeface="Calibri"/>
            </a:endParaRPr>
          </a:p>
        </p:txBody>
      </p:sp>
      <p:sp>
        <p:nvSpPr>
          <p:cNvPr id="3" name="Content Placeholder 2">
            <a:extLst>
              <a:ext uri="{FF2B5EF4-FFF2-40B4-BE49-F238E27FC236}">
                <a16:creationId xmlns:a16="http://schemas.microsoft.com/office/drawing/2014/main" id="{2B39F22F-8B12-B75E-63C4-47BD93961C54}"/>
              </a:ext>
            </a:extLst>
          </p:cNvPr>
          <p:cNvSpPr>
            <a:spLocks noGrp="1"/>
          </p:cNvSpPr>
          <p:nvPr>
            <p:ph sz="half" idx="1"/>
          </p:nvPr>
        </p:nvSpPr>
        <p:spPr>
          <a:xfrm>
            <a:off x="652549" y="2074346"/>
            <a:ext cx="8475419" cy="3798411"/>
          </a:xfrm>
        </p:spPr>
        <p:txBody>
          <a:bodyPr vert="horz" lIns="91440" tIns="45720" rIns="91440" bIns="45720" rtlCol="0" anchor="t">
            <a:normAutofit/>
          </a:bodyPr>
          <a:lstStyle/>
          <a:p>
            <a:r>
              <a:rPr lang="en-US" sz="2000" dirty="0">
                <a:latin typeface="Arial"/>
                <a:ea typeface="Calibri"/>
                <a:cs typeface="Calibri"/>
              </a:rPr>
              <a:t>Encourages youth and adults to taste and learn about North Carolina grown produce for Farm to School Month</a:t>
            </a:r>
            <a:endParaRPr lang="en-US" sz="2000" dirty="0">
              <a:latin typeface="Arial"/>
              <a:ea typeface="Calibri"/>
            </a:endParaRPr>
          </a:p>
          <a:p>
            <a:r>
              <a:rPr lang="en-US" sz="2000" dirty="0">
                <a:latin typeface="Arial"/>
                <a:ea typeface="Calibri"/>
                <a:cs typeface="Calibri"/>
              </a:rPr>
              <a:t>Promotes farm to school</a:t>
            </a:r>
            <a:endParaRPr lang="en-US" sz="2000" dirty="0">
              <a:latin typeface="Arial"/>
            </a:endParaRPr>
          </a:p>
          <a:p>
            <a:r>
              <a:rPr lang="en-US" sz="2000" dirty="0">
                <a:latin typeface="Arial"/>
                <a:ea typeface="Calibri"/>
                <a:cs typeface="Calibri"/>
              </a:rPr>
              <a:t>Recognizes all those involved in producing, transporting, serving, preparing, teaching about, and promoting locally grown foods</a:t>
            </a:r>
            <a:endParaRPr lang="en-US" sz="2000" dirty="0">
              <a:latin typeface="Arial"/>
            </a:endParaRPr>
          </a:p>
          <a:p>
            <a:r>
              <a:rPr lang="en-US" sz="2000" dirty="0">
                <a:latin typeface="Arial"/>
                <a:ea typeface="Calibri"/>
                <a:cs typeface="Calibri"/>
              </a:rPr>
              <a:t>Offers strategies, resources, templates, graphics and more</a:t>
            </a:r>
            <a:endParaRPr lang="en-US" sz="2000" dirty="0">
              <a:latin typeface="Arial"/>
            </a:endParaRPr>
          </a:p>
          <a:p>
            <a:endParaRPr lang="en-US" dirty="0"/>
          </a:p>
        </p:txBody>
      </p:sp>
      <p:sp>
        <p:nvSpPr>
          <p:cNvPr id="12" name="TextBox 11">
            <a:extLst>
              <a:ext uri="{FF2B5EF4-FFF2-40B4-BE49-F238E27FC236}">
                <a16:creationId xmlns:a16="http://schemas.microsoft.com/office/drawing/2014/main" id="{8F3D27F6-78C0-4885-55AC-0FDF2F87A601}"/>
              </a:ext>
            </a:extLst>
          </p:cNvPr>
          <p:cNvSpPr txBox="1"/>
          <p:nvPr/>
        </p:nvSpPr>
        <p:spPr>
          <a:xfrm>
            <a:off x="899886" y="4507716"/>
            <a:ext cx="7202292"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853275"/>
                </a:solidFill>
                <a:latin typeface="Arial"/>
                <a:ea typeface="Calibri"/>
                <a:cs typeface="Arial"/>
              </a:rPr>
              <a:t>Help reach all 100 NC counties!</a:t>
            </a:r>
          </a:p>
          <a:p>
            <a:r>
              <a:rPr lang="en-US" sz="2000" dirty="0">
                <a:solidFill>
                  <a:srgbClr val="853275"/>
                </a:solidFill>
                <a:latin typeface="Arial"/>
                <a:ea typeface="Calibri"/>
                <a:cs typeface="Arial"/>
              </a:rPr>
              <a:t>Learn more, register and access free resources: </a:t>
            </a:r>
            <a:endParaRPr lang="en-US" sz="2000" dirty="0">
              <a:solidFill>
                <a:srgbClr val="000000"/>
              </a:solidFill>
              <a:latin typeface="Arial"/>
              <a:ea typeface="Calibri"/>
              <a:cs typeface="Arial"/>
            </a:endParaRPr>
          </a:p>
          <a:p>
            <a:r>
              <a:rPr lang="en-US" sz="2000" dirty="0">
                <a:solidFill>
                  <a:srgbClr val="853275"/>
                </a:solidFill>
                <a:latin typeface="Arial"/>
                <a:ea typeface="Calibri"/>
                <a:cs typeface="Arial"/>
                <a:hlinkClick r:id="rId3"/>
              </a:rPr>
              <a:t>https://growing-minds.org/north-carolina-crunch/</a:t>
            </a:r>
            <a:endParaRPr lang="en-US" sz="2000" dirty="0">
              <a:latin typeface="Arial"/>
              <a:ea typeface="Calibri"/>
              <a:cs typeface="Arial"/>
            </a:endParaRPr>
          </a:p>
          <a:p>
            <a:r>
              <a:rPr lang="en-US" sz="2000" dirty="0">
                <a:solidFill>
                  <a:srgbClr val="853275"/>
                </a:solidFill>
                <a:latin typeface="Arial"/>
                <a:ea typeface="Calibri"/>
                <a:cs typeface="Arial"/>
              </a:rPr>
              <a:t>Share #NCCrunch photos and activities. </a:t>
            </a:r>
          </a:p>
          <a:p>
            <a:r>
              <a:rPr lang="en-US" sz="2000" dirty="0">
                <a:solidFill>
                  <a:srgbClr val="853275"/>
                </a:solidFill>
                <a:latin typeface="Arial"/>
                <a:ea typeface="Calibri"/>
                <a:cs typeface="Arial"/>
              </a:rPr>
              <a:t>Tag @NCSchoolMeals</a:t>
            </a:r>
            <a:r>
              <a:rPr lang="en-US" sz="2000" dirty="0">
                <a:solidFill>
                  <a:srgbClr val="853275"/>
                </a:solidFill>
                <a:ea typeface="Calibri"/>
                <a:cs typeface="Calibri"/>
              </a:rPr>
              <a:t>.</a:t>
            </a:r>
            <a:endParaRPr lang="en-US" dirty="0"/>
          </a:p>
          <a:p>
            <a:endParaRPr lang="en-US" dirty="0">
              <a:ea typeface="Calibri"/>
              <a:cs typeface="Calibri"/>
            </a:endParaRPr>
          </a:p>
        </p:txBody>
      </p:sp>
      <p:pic>
        <p:nvPicPr>
          <p:cNvPr id="6" name="Picture 5" descr="QR code to link shown on the screen directing to the NC Crunch Campaign website ">
            <a:extLst>
              <a:ext uri="{FF2B5EF4-FFF2-40B4-BE49-F238E27FC236}">
                <a16:creationId xmlns:a16="http://schemas.microsoft.com/office/drawing/2014/main" id="{46CDA2DC-525A-586F-3096-DDDA724717A3}"/>
              </a:ext>
            </a:extLst>
          </p:cNvPr>
          <p:cNvPicPr>
            <a:picLocks noChangeAspect="1"/>
          </p:cNvPicPr>
          <p:nvPr/>
        </p:nvPicPr>
        <p:blipFill>
          <a:blip r:embed="rId4"/>
          <a:stretch>
            <a:fillRect/>
          </a:stretch>
        </p:blipFill>
        <p:spPr>
          <a:xfrm>
            <a:off x="6677502" y="4569150"/>
            <a:ext cx="1424676" cy="1385480"/>
          </a:xfrm>
          <a:prstGeom prst="rect">
            <a:avLst/>
          </a:prstGeom>
        </p:spPr>
      </p:pic>
      <p:sp>
        <p:nvSpPr>
          <p:cNvPr id="15" name="TextBox 14" descr="Thank a NC Farmer Day​&#10;November 6, 2025">
            <a:extLst>
              <a:ext uri="{FF2B5EF4-FFF2-40B4-BE49-F238E27FC236}">
                <a16:creationId xmlns:a16="http://schemas.microsoft.com/office/drawing/2014/main" id="{22FFD49D-5026-5470-6F49-3FEE2F9CF0ED}"/>
              </a:ext>
            </a:extLst>
          </p:cNvPr>
          <p:cNvSpPr txBox="1"/>
          <p:nvPr/>
        </p:nvSpPr>
        <p:spPr>
          <a:xfrm>
            <a:off x="3930452" y="502371"/>
            <a:ext cx="3928232" cy="923330"/>
          </a:xfrm>
          <a:prstGeom prst="rect">
            <a:avLst/>
          </a:prstGeom>
          <a:solidFill>
            <a:srgbClr val="317C5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Calibri"/>
                <a:ea typeface="Calibri"/>
                <a:cs typeface="Calibri"/>
              </a:rPr>
              <a:t>Thank a NC Farmer Day</a:t>
            </a:r>
          </a:p>
          <a:p>
            <a:pPr algn="ctr"/>
            <a:r>
              <a:rPr lang="en-US">
                <a:solidFill>
                  <a:schemeClr val="bg1"/>
                </a:solidFill>
                <a:latin typeface="Calibri"/>
                <a:ea typeface="Calibri"/>
                <a:cs typeface="Calibri"/>
              </a:rPr>
              <a:t>November 6, 2025</a:t>
            </a:r>
          </a:p>
          <a:p>
            <a:pPr algn="ctr"/>
            <a:r>
              <a:rPr lang="en-US">
                <a:solidFill>
                  <a:schemeClr val="bg1"/>
                </a:solidFill>
                <a:latin typeface="Calibri"/>
                <a:ea typeface="+mn-lt"/>
                <a:cs typeface="+mn-lt"/>
              </a:rPr>
              <a:t>https://www.ncfarmerappreciation.com</a:t>
            </a:r>
          </a:p>
        </p:txBody>
      </p:sp>
      <p:sp>
        <p:nvSpPr>
          <p:cNvPr id="5" name="Slide Number Placeholder 4">
            <a:extLst>
              <a:ext uri="{FF2B5EF4-FFF2-40B4-BE49-F238E27FC236}">
                <a16:creationId xmlns:a16="http://schemas.microsoft.com/office/drawing/2014/main" id="{80D67D9B-693E-8AA3-4DD5-4489F0E9E3DE}"/>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83</a:t>
            </a:fld>
            <a:endParaRPr lang="en-US"/>
          </a:p>
        </p:txBody>
      </p:sp>
      <p:pic>
        <p:nvPicPr>
          <p:cNvPr id="8" name="Picture 7" descr="Map of 2024 NC Crunch participation&#10;">
            <a:extLst>
              <a:ext uri="{FF2B5EF4-FFF2-40B4-BE49-F238E27FC236}">
                <a16:creationId xmlns:a16="http://schemas.microsoft.com/office/drawing/2014/main" id="{D29FC4A6-591D-B87A-ED6C-36956B23DE34}"/>
              </a:ext>
            </a:extLst>
          </p:cNvPr>
          <p:cNvPicPr>
            <a:picLocks noChangeAspect="1"/>
          </p:cNvPicPr>
          <p:nvPr/>
        </p:nvPicPr>
        <p:blipFill>
          <a:blip r:embed="rId5"/>
          <a:srcRect l="1359" r="9005" b="-1252"/>
          <a:stretch>
            <a:fillRect/>
          </a:stretch>
        </p:blipFill>
        <p:spPr>
          <a:xfrm>
            <a:off x="10002458" y="363104"/>
            <a:ext cx="2183890" cy="1345524"/>
          </a:xfrm>
          <a:prstGeom prst="rect">
            <a:avLst/>
          </a:prstGeom>
        </p:spPr>
      </p:pic>
      <p:pic>
        <p:nvPicPr>
          <p:cNvPr id="9" name="Picture 8" descr="NC Crunch logo">
            <a:extLst>
              <a:ext uri="{FF2B5EF4-FFF2-40B4-BE49-F238E27FC236}">
                <a16:creationId xmlns:a16="http://schemas.microsoft.com/office/drawing/2014/main" id="{85786520-063D-3693-EA4C-274E78C055F2}"/>
              </a:ext>
            </a:extLst>
          </p:cNvPr>
          <p:cNvPicPr>
            <a:picLocks noChangeAspect="1"/>
          </p:cNvPicPr>
          <p:nvPr/>
        </p:nvPicPr>
        <p:blipFill>
          <a:blip r:embed="rId6"/>
          <a:stretch>
            <a:fillRect/>
          </a:stretch>
        </p:blipFill>
        <p:spPr>
          <a:xfrm>
            <a:off x="8267370" y="254000"/>
            <a:ext cx="1787897" cy="1454728"/>
          </a:xfrm>
          <a:prstGeom prst="rect">
            <a:avLst/>
          </a:prstGeom>
        </p:spPr>
      </p:pic>
      <p:pic>
        <p:nvPicPr>
          <p:cNvPr id="10" name="Picture 9" descr="NC Crunch stickers">
            <a:extLst>
              <a:ext uri="{FF2B5EF4-FFF2-40B4-BE49-F238E27FC236}">
                <a16:creationId xmlns:a16="http://schemas.microsoft.com/office/drawing/2014/main" id="{5C051852-CE3D-1AA0-041A-2B0955EC4842}"/>
              </a:ext>
            </a:extLst>
          </p:cNvPr>
          <p:cNvPicPr>
            <a:picLocks noChangeAspect="1"/>
          </p:cNvPicPr>
          <p:nvPr/>
        </p:nvPicPr>
        <p:blipFill>
          <a:blip r:embed="rId7"/>
          <a:stretch>
            <a:fillRect/>
          </a:stretch>
        </p:blipFill>
        <p:spPr>
          <a:xfrm rot="1260000">
            <a:off x="10170535" y="2224954"/>
            <a:ext cx="2080203" cy="2177185"/>
          </a:xfrm>
          <a:prstGeom prst="rect">
            <a:avLst/>
          </a:prstGeom>
        </p:spPr>
      </p:pic>
      <p:pic>
        <p:nvPicPr>
          <p:cNvPr id="11" name="Picture 10" descr="NC Crunch photo frame">
            <a:extLst>
              <a:ext uri="{FF2B5EF4-FFF2-40B4-BE49-F238E27FC236}">
                <a16:creationId xmlns:a16="http://schemas.microsoft.com/office/drawing/2014/main" id="{DA834729-01C2-5446-EB9C-6019D2BB8234}"/>
              </a:ext>
            </a:extLst>
          </p:cNvPr>
          <p:cNvPicPr>
            <a:picLocks noChangeAspect="1"/>
          </p:cNvPicPr>
          <p:nvPr/>
        </p:nvPicPr>
        <p:blipFill>
          <a:blip r:embed="rId8"/>
          <a:stretch>
            <a:fillRect/>
          </a:stretch>
        </p:blipFill>
        <p:spPr>
          <a:xfrm>
            <a:off x="8369878" y="3317009"/>
            <a:ext cx="2448791" cy="2048164"/>
          </a:xfrm>
          <a:prstGeom prst="rect">
            <a:avLst/>
          </a:prstGeom>
        </p:spPr>
      </p:pic>
      <p:pic>
        <p:nvPicPr>
          <p:cNvPr id="13" name="Picture 12" descr="NC Crunch Guide snapshot&#10;">
            <a:extLst>
              <a:ext uri="{FF2B5EF4-FFF2-40B4-BE49-F238E27FC236}">
                <a16:creationId xmlns:a16="http://schemas.microsoft.com/office/drawing/2014/main" id="{0BB7CD7C-EAE9-44F5-966E-6B0F97CF36C1}"/>
              </a:ext>
            </a:extLst>
          </p:cNvPr>
          <p:cNvPicPr>
            <a:picLocks noChangeAspect="1"/>
          </p:cNvPicPr>
          <p:nvPr/>
        </p:nvPicPr>
        <p:blipFill>
          <a:blip r:embed="rId9"/>
          <a:stretch>
            <a:fillRect/>
          </a:stretch>
        </p:blipFill>
        <p:spPr>
          <a:xfrm>
            <a:off x="9130212" y="1720272"/>
            <a:ext cx="1447664" cy="1685639"/>
          </a:xfrm>
          <a:prstGeom prst="rect">
            <a:avLst/>
          </a:prstGeom>
          <a:ln>
            <a:solidFill>
              <a:schemeClr val="tx1"/>
            </a:solidFill>
          </a:ln>
        </p:spPr>
      </p:pic>
      <p:pic>
        <p:nvPicPr>
          <p:cNvPr id="14" name="Picture 13" descr="NC Crunch social media">
            <a:extLst>
              <a:ext uri="{FF2B5EF4-FFF2-40B4-BE49-F238E27FC236}">
                <a16:creationId xmlns:a16="http://schemas.microsoft.com/office/drawing/2014/main" id="{908E9DE3-D0EE-B670-ECEF-57BB6D0D6012}"/>
              </a:ext>
            </a:extLst>
          </p:cNvPr>
          <p:cNvPicPr>
            <a:picLocks noChangeAspect="1"/>
          </p:cNvPicPr>
          <p:nvPr/>
        </p:nvPicPr>
        <p:blipFill>
          <a:blip r:embed="rId10"/>
          <a:stretch>
            <a:fillRect/>
          </a:stretch>
        </p:blipFill>
        <p:spPr>
          <a:xfrm>
            <a:off x="8502505" y="5142202"/>
            <a:ext cx="3400757" cy="1046969"/>
          </a:xfrm>
          <a:prstGeom prst="rect">
            <a:avLst/>
          </a:prstGeom>
        </p:spPr>
      </p:pic>
    </p:spTree>
    <p:extLst>
      <p:ext uri="{BB962C8B-B14F-4D97-AF65-F5344CB8AC3E}">
        <p14:creationId xmlns:p14="http://schemas.microsoft.com/office/powerpoint/2010/main" val="31715394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4A953-B4A5-A57B-89B9-F0E58EFC36A9}"/>
              </a:ext>
            </a:extLst>
          </p:cNvPr>
          <p:cNvSpPr>
            <a:spLocks noGrp="1"/>
          </p:cNvSpPr>
          <p:nvPr>
            <p:ph type="title"/>
          </p:nvPr>
        </p:nvSpPr>
        <p:spPr>
          <a:xfrm>
            <a:off x="716280" y="297951"/>
            <a:ext cx="10965436" cy="1212351"/>
          </a:xfrm>
        </p:spPr>
        <p:txBody>
          <a:bodyPr>
            <a:normAutofit/>
          </a:bodyPr>
          <a:lstStyle/>
          <a:p>
            <a:r>
              <a:rPr lang="en-US" sz="4000">
                <a:latin typeface="Arial"/>
                <a:ea typeface="Calibri"/>
                <a:cs typeface="Arial"/>
              </a:rPr>
              <a:t>2025-26 #NCJrChef Competition</a:t>
            </a:r>
            <a:endParaRPr lang="en-US" sz="4000">
              <a:latin typeface="Arial"/>
              <a:ea typeface="Calibri"/>
            </a:endParaRPr>
          </a:p>
        </p:txBody>
      </p:sp>
      <p:sp>
        <p:nvSpPr>
          <p:cNvPr id="3" name="Content Placeholder 2">
            <a:extLst>
              <a:ext uri="{FF2B5EF4-FFF2-40B4-BE49-F238E27FC236}">
                <a16:creationId xmlns:a16="http://schemas.microsoft.com/office/drawing/2014/main" id="{F29C085D-405F-07F1-6D27-8603F9693192}"/>
              </a:ext>
            </a:extLst>
          </p:cNvPr>
          <p:cNvSpPr>
            <a:spLocks noGrp="1"/>
          </p:cNvSpPr>
          <p:nvPr>
            <p:ph idx="1"/>
          </p:nvPr>
        </p:nvSpPr>
        <p:spPr>
          <a:xfrm>
            <a:off x="726439" y="1512242"/>
            <a:ext cx="10955277" cy="4492001"/>
          </a:xfrm>
        </p:spPr>
        <p:txBody>
          <a:bodyPr vert="horz" lIns="91440" tIns="45720" rIns="91440" bIns="45720" rtlCol="0" anchor="t">
            <a:normAutofit/>
          </a:bodyPr>
          <a:lstStyle/>
          <a:p>
            <a:r>
              <a:rPr lang="en-US" sz="2400">
                <a:latin typeface="Arial"/>
                <a:ea typeface="Calibri"/>
                <a:cs typeface="Calibri"/>
              </a:rPr>
              <a:t>High school students work with teachers and local School Nutrition Program to create school lunch recipes</a:t>
            </a:r>
          </a:p>
          <a:p>
            <a:endParaRPr lang="en-US"/>
          </a:p>
        </p:txBody>
      </p:sp>
      <p:graphicFrame>
        <p:nvGraphicFramePr>
          <p:cNvPr id="7" name="Table 6">
            <a:extLst>
              <a:ext uri="{FF2B5EF4-FFF2-40B4-BE49-F238E27FC236}">
                <a16:creationId xmlns:a16="http://schemas.microsoft.com/office/drawing/2014/main" id="{092869D3-F265-04BD-0578-97E17B895A5C}"/>
              </a:ext>
            </a:extLst>
          </p:cNvPr>
          <p:cNvGraphicFramePr>
            <a:graphicFrameLocks noGrp="1"/>
          </p:cNvGraphicFramePr>
          <p:nvPr>
            <p:extLst>
              <p:ext uri="{D42A27DB-BD31-4B8C-83A1-F6EECF244321}">
                <p14:modId xmlns:p14="http://schemas.microsoft.com/office/powerpoint/2010/main" val="2021562599"/>
              </p:ext>
            </p:extLst>
          </p:nvPr>
        </p:nvGraphicFramePr>
        <p:xfrm>
          <a:off x="1087120" y="2377440"/>
          <a:ext cx="8279097" cy="3175000"/>
        </p:xfrm>
        <a:graphic>
          <a:graphicData uri="http://schemas.openxmlformats.org/drawingml/2006/table">
            <a:tbl>
              <a:tblPr firstRow="1" bandRow="1">
                <a:tableStyleId>{5C22544A-7EE6-4342-B048-85BDC9FD1C3A}</a:tableStyleId>
              </a:tblPr>
              <a:tblGrid>
                <a:gridCol w="1673678">
                  <a:extLst>
                    <a:ext uri="{9D8B030D-6E8A-4147-A177-3AD203B41FA5}">
                      <a16:colId xmlns:a16="http://schemas.microsoft.com/office/drawing/2014/main" val="4185476685"/>
                    </a:ext>
                  </a:extLst>
                </a:gridCol>
                <a:gridCol w="6605419">
                  <a:extLst>
                    <a:ext uri="{9D8B030D-6E8A-4147-A177-3AD203B41FA5}">
                      <a16:colId xmlns:a16="http://schemas.microsoft.com/office/drawing/2014/main" val="370558150"/>
                    </a:ext>
                  </a:extLst>
                </a:gridCol>
              </a:tblGrid>
              <a:tr h="370840">
                <a:tc>
                  <a:txBody>
                    <a:bodyPr/>
                    <a:lstStyle/>
                    <a:p>
                      <a:r>
                        <a:rPr lang="en-US" sz="1800">
                          <a:latin typeface="Calibri"/>
                        </a:rPr>
                        <a:t>Date</a:t>
                      </a:r>
                    </a:p>
                  </a:txBody>
                  <a:tcPr/>
                </a:tc>
                <a:tc>
                  <a:txBody>
                    <a:bodyPr/>
                    <a:lstStyle/>
                    <a:p>
                      <a:r>
                        <a:rPr lang="en-US"/>
                        <a:t>Action Step</a:t>
                      </a:r>
                    </a:p>
                  </a:txBody>
                  <a:tcPr/>
                </a:tc>
                <a:extLst>
                  <a:ext uri="{0D108BD9-81ED-4DB2-BD59-A6C34878D82A}">
                    <a16:rowId xmlns:a16="http://schemas.microsoft.com/office/drawing/2014/main" val="3104793058"/>
                  </a:ext>
                </a:extLst>
              </a:tr>
              <a:tr h="370840">
                <a:tc>
                  <a:txBody>
                    <a:bodyPr/>
                    <a:lstStyle/>
                    <a:p>
                      <a:r>
                        <a:rPr lang="en-US" sz="1600" b="1">
                          <a:latin typeface="Calibri"/>
                        </a:rPr>
                        <a:t>11/6 by 4:30 pm</a:t>
                      </a:r>
                    </a:p>
                  </a:txBody>
                  <a:tcPr/>
                </a:tc>
                <a:tc>
                  <a:txBody>
                    <a:bodyPr/>
                    <a:lstStyle/>
                    <a:p>
                      <a:r>
                        <a:rPr lang="en-US" sz="1600"/>
                        <a:t>Teams submit application with recipe, nutrient and cost analysis, recipe photo</a:t>
                      </a:r>
                    </a:p>
                  </a:txBody>
                  <a:tcPr/>
                </a:tc>
                <a:extLst>
                  <a:ext uri="{0D108BD9-81ED-4DB2-BD59-A6C34878D82A}">
                    <a16:rowId xmlns:a16="http://schemas.microsoft.com/office/drawing/2014/main" val="354966448"/>
                  </a:ext>
                </a:extLst>
              </a:tr>
              <a:tr h="370840">
                <a:tc>
                  <a:txBody>
                    <a:bodyPr/>
                    <a:lstStyle/>
                    <a:p>
                      <a:r>
                        <a:rPr lang="en-US" sz="1600" b="1">
                          <a:latin typeface="Calibri"/>
                        </a:rPr>
                        <a:t>11/20</a:t>
                      </a:r>
                    </a:p>
                  </a:txBody>
                  <a:tcPr/>
                </a:tc>
                <a:tc>
                  <a:txBody>
                    <a:bodyPr/>
                    <a:lstStyle/>
                    <a:p>
                      <a:r>
                        <a:rPr lang="en-US" sz="1600"/>
                        <a:t>Finalist teams notified</a:t>
                      </a:r>
                    </a:p>
                  </a:txBody>
                  <a:tcPr/>
                </a:tc>
                <a:extLst>
                  <a:ext uri="{0D108BD9-81ED-4DB2-BD59-A6C34878D82A}">
                    <a16:rowId xmlns:a16="http://schemas.microsoft.com/office/drawing/2014/main" val="2851650303"/>
                  </a:ext>
                </a:extLst>
              </a:tr>
              <a:tr h="370840">
                <a:tc>
                  <a:txBody>
                    <a:bodyPr/>
                    <a:lstStyle/>
                    <a:p>
                      <a:r>
                        <a:rPr lang="en-US" sz="1600" b="1">
                          <a:latin typeface="Calibri"/>
                        </a:rPr>
                        <a:t>12/18 by 4:30 pm</a:t>
                      </a:r>
                    </a:p>
                  </a:txBody>
                  <a:tcPr/>
                </a:tc>
                <a:tc>
                  <a:txBody>
                    <a:bodyPr/>
                    <a:lstStyle/>
                    <a:p>
                      <a:pPr lvl="0" algn="l">
                        <a:lnSpc>
                          <a:spcPct val="100000"/>
                        </a:lnSpc>
                        <a:spcBef>
                          <a:spcPts val="0"/>
                        </a:spcBef>
                        <a:spcAft>
                          <a:spcPts val="0"/>
                        </a:spcAft>
                        <a:buNone/>
                      </a:pPr>
                      <a:r>
                        <a:rPr lang="en-US" sz="1600" b="0" i="0" u="none" strike="noStrike" noProof="0">
                          <a:solidFill>
                            <a:srgbClr val="000000"/>
                          </a:solidFill>
                          <a:latin typeface="Calibri"/>
                        </a:rPr>
                        <a:t>Finalist teams submit application with recipe, nutrient and cost analysis, recipe photo, workplan and video of team preparing and plating recipe</a:t>
                      </a:r>
                      <a:endParaRPr lang="en-US" sz="1600"/>
                    </a:p>
                  </a:txBody>
                  <a:tcPr/>
                </a:tc>
                <a:extLst>
                  <a:ext uri="{0D108BD9-81ED-4DB2-BD59-A6C34878D82A}">
                    <a16:rowId xmlns:a16="http://schemas.microsoft.com/office/drawing/2014/main" val="933751452"/>
                  </a:ext>
                </a:extLst>
              </a:tr>
              <a:tr h="370840">
                <a:tc>
                  <a:txBody>
                    <a:bodyPr/>
                    <a:lstStyle/>
                    <a:p>
                      <a:r>
                        <a:rPr lang="en-US" sz="1600" b="1">
                          <a:latin typeface="Calibri"/>
                        </a:rPr>
                        <a:t>2/2 or 3</a:t>
                      </a:r>
                    </a:p>
                  </a:txBody>
                  <a:tcPr/>
                </a:tc>
                <a:tc>
                  <a:txBody>
                    <a:bodyPr/>
                    <a:lstStyle/>
                    <a:p>
                      <a:pPr lvl="0" algn="l">
                        <a:lnSpc>
                          <a:spcPct val="100000"/>
                        </a:lnSpc>
                        <a:spcBef>
                          <a:spcPts val="0"/>
                        </a:spcBef>
                        <a:spcAft>
                          <a:spcPts val="0"/>
                        </a:spcAft>
                        <a:buNone/>
                      </a:pPr>
                      <a:r>
                        <a:rPr lang="en-US" sz="1600" b="0" i="0" u="none" strike="noStrike" noProof="0">
                          <a:solidFill>
                            <a:srgbClr val="000000"/>
                          </a:solidFill>
                          <a:latin typeface="Calibri"/>
                        </a:rPr>
                        <a:t>Evaluators conduct live virtual interviews, prep and taste recipes</a:t>
                      </a:r>
                      <a:endParaRPr lang="en-US" sz="1600"/>
                    </a:p>
                  </a:txBody>
                  <a:tcPr/>
                </a:tc>
                <a:extLst>
                  <a:ext uri="{0D108BD9-81ED-4DB2-BD59-A6C34878D82A}">
                    <a16:rowId xmlns:a16="http://schemas.microsoft.com/office/drawing/2014/main" val="2077497926"/>
                  </a:ext>
                </a:extLst>
              </a:tr>
              <a:tr h="370840">
                <a:tc>
                  <a:txBody>
                    <a:bodyPr/>
                    <a:lstStyle/>
                    <a:p>
                      <a:r>
                        <a:rPr lang="en-US" sz="1600" b="1">
                          <a:latin typeface="Calibri"/>
                        </a:rPr>
                        <a:t>2/6</a:t>
                      </a:r>
                    </a:p>
                  </a:txBody>
                  <a:tcPr/>
                </a:tc>
                <a:tc>
                  <a:txBody>
                    <a:bodyPr/>
                    <a:lstStyle/>
                    <a:p>
                      <a:pPr lvl="0" algn="l">
                        <a:lnSpc>
                          <a:spcPct val="100000"/>
                        </a:lnSpc>
                        <a:spcBef>
                          <a:spcPts val="0"/>
                        </a:spcBef>
                        <a:spcAft>
                          <a:spcPts val="0"/>
                        </a:spcAft>
                        <a:buNone/>
                      </a:pPr>
                      <a:r>
                        <a:rPr lang="en-US" sz="1600" b="0" i="0" u="none" strike="noStrike" noProof="0">
                          <a:solidFill>
                            <a:srgbClr val="000000"/>
                          </a:solidFill>
                          <a:latin typeface="Calibri"/>
                        </a:rPr>
                        <a:t>Finalist teams recognized and results announced in virtual ceremony</a:t>
                      </a:r>
                      <a:endParaRPr lang="en-US" sz="1600"/>
                    </a:p>
                  </a:txBody>
                  <a:tcPr/>
                </a:tc>
                <a:extLst>
                  <a:ext uri="{0D108BD9-81ED-4DB2-BD59-A6C34878D82A}">
                    <a16:rowId xmlns:a16="http://schemas.microsoft.com/office/drawing/2014/main" val="3958874852"/>
                  </a:ext>
                </a:extLst>
              </a:tr>
              <a:tr h="370840">
                <a:tc>
                  <a:txBody>
                    <a:bodyPr/>
                    <a:lstStyle/>
                    <a:p>
                      <a:r>
                        <a:rPr lang="en-US" sz="1600" b="1">
                          <a:latin typeface="Calibri"/>
                        </a:rPr>
                        <a:t>2/9</a:t>
                      </a:r>
                    </a:p>
                  </a:txBody>
                  <a:tcPr/>
                </a:tc>
                <a:tc>
                  <a:txBody>
                    <a:bodyPr/>
                    <a:lstStyle/>
                    <a:p>
                      <a:pPr lvl="0" algn="l">
                        <a:lnSpc>
                          <a:spcPct val="100000"/>
                        </a:lnSpc>
                        <a:spcBef>
                          <a:spcPts val="0"/>
                        </a:spcBef>
                        <a:spcAft>
                          <a:spcPts val="0"/>
                        </a:spcAft>
                        <a:buNone/>
                      </a:pPr>
                      <a:r>
                        <a:rPr lang="en-US" sz="1600" b="0" i="0" u="none" strike="noStrike" noProof="0">
                          <a:solidFill>
                            <a:srgbClr val="000000"/>
                          </a:solidFill>
                          <a:latin typeface="Calibri"/>
                        </a:rPr>
                        <a:t>State 1st place teams submit materials for Southeast Jr. Chef Competition</a:t>
                      </a:r>
                      <a:endParaRPr lang="en-US" sz="1600"/>
                    </a:p>
                  </a:txBody>
                  <a:tcPr/>
                </a:tc>
                <a:extLst>
                  <a:ext uri="{0D108BD9-81ED-4DB2-BD59-A6C34878D82A}">
                    <a16:rowId xmlns:a16="http://schemas.microsoft.com/office/drawing/2014/main" val="2932828004"/>
                  </a:ext>
                </a:extLst>
              </a:tr>
              <a:tr h="370840">
                <a:tc>
                  <a:txBody>
                    <a:bodyPr/>
                    <a:lstStyle/>
                    <a:p>
                      <a:r>
                        <a:rPr lang="en-US" sz="1600" b="1">
                          <a:latin typeface="Calibri"/>
                        </a:rPr>
                        <a:t>4/23-24</a:t>
                      </a:r>
                    </a:p>
                  </a:txBody>
                  <a:tcPr/>
                </a:tc>
                <a:tc>
                  <a:txBody>
                    <a:bodyPr/>
                    <a:lstStyle/>
                    <a:p>
                      <a:pPr lvl="0" algn="l">
                        <a:lnSpc>
                          <a:spcPct val="100000"/>
                        </a:lnSpc>
                        <a:spcBef>
                          <a:spcPts val="0"/>
                        </a:spcBef>
                        <a:spcAft>
                          <a:spcPts val="0"/>
                        </a:spcAft>
                        <a:buNone/>
                      </a:pPr>
                      <a:r>
                        <a:rPr lang="en-US" sz="1600" b="0" i="0" u="none" strike="noStrike" noProof="0" dirty="0">
                          <a:solidFill>
                            <a:srgbClr val="000000"/>
                          </a:solidFill>
                          <a:latin typeface="Calibri"/>
                        </a:rPr>
                        <a:t>1st place teams represent states in Southeast Jr. Chef Competition</a:t>
                      </a:r>
                      <a:endParaRPr lang="en-US" sz="1600" dirty="0"/>
                    </a:p>
                  </a:txBody>
                  <a:tcPr/>
                </a:tc>
                <a:extLst>
                  <a:ext uri="{0D108BD9-81ED-4DB2-BD59-A6C34878D82A}">
                    <a16:rowId xmlns:a16="http://schemas.microsoft.com/office/drawing/2014/main" val="2689579518"/>
                  </a:ext>
                </a:extLst>
              </a:tr>
            </a:tbl>
          </a:graphicData>
        </a:graphic>
      </p:graphicFrame>
      <p:sp>
        <p:nvSpPr>
          <p:cNvPr id="15" name="TextBox 14">
            <a:extLst>
              <a:ext uri="{FF2B5EF4-FFF2-40B4-BE49-F238E27FC236}">
                <a16:creationId xmlns:a16="http://schemas.microsoft.com/office/drawing/2014/main" id="{777D9A4A-1451-CE96-210B-E6CA805ED8BB}"/>
              </a:ext>
            </a:extLst>
          </p:cNvPr>
          <p:cNvSpPr txBox="1"/>
          <p:nvPr/>
        </p:nvSpPr>
        <p:spPr>
          <a:xfrm>
            <a:off x="1087120" y="5845405"/>
            <a:ext cx="629362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rgbClr val="922880"/>
                </a:solidFill>
                <a:latin typeface="Arial" panose="020B0604020202020204" pitchFamily="34" charset="0"/>
                <a:ea typeface="Calibri"/>
                <a:cs typeface="Arial" panose="020B0604020202020204" pitchFamily="34" charset="0"/>
              </a:rPr>
              <a:t>Learn more:</a:t>
            </a:r>
            <a:r>
              <a:rPr lang="en-US" sz="2200" dirty="0">
                <a:latin typeface="Arial" panose="020B0604020202020204" pitchFamily="34" charset="0"/>
                <a:ea typeface="Calibri"/>
                <a:cs typeface="Arial" panose="020B0604020202020204" pitchFamily="34" charset="0"/>
              </a:rPr>
              <a:t> </a:t>
            </a:r>
            <a:r>
              <a:rPr lang="en-US" sz="2200" u="sng" dirty="0">
                <a:latin typeface="Arial" panose="020B0604020202020204" pitchFamily="34" charset="0"/>
                <a:ea typeface="Calibri"/>
                <a:cs typeface="Arial" panose="020B0604020202020204" pitchFamily="34" charset="0"/>
                <a:hlinkClick r:id="rId3"/>
              </a:rPr>
              <a:t>https://go.ncdpi.gov/ncjrchef</a:t>
            </a:r>
            <a:endParaRPr lang="en-US" dirty="0">
              <a:latin typeface="Arial" panose="020B0604020202020204" pitchFamily="34" charset="0"/>
              <a:cs typeface="Arial" panose="020B0604020202020204" pitchFamily="34" charset="0"/>
            </a:endParaRPr>
          </a:p>
          <a:p>
            <a:pPr algn="l"/>
            <a:endParaRPr lang="en-US" dirty="0">
              <a:ea typeface="Calibri"/>
              <a:cs typeface="Calibri"/>
            </a:endParaRPr>
          </a:p>
        </p:txBody>
      </p:sp>
      <p:pic>
        <p:nvPicPr>
          <p:cNvPr id="10" name="Picture 9" descr="QR code to link shown on the screen directing to the NC Junior Chef Competition page on the NCDPI OSN website ">
            <a:extLst>
              <a:ext uri="{FF2B5EF4-FFF2-40B4-BE49-F238E27FC236}">
                <a16:creationId xmlns:a16="http://schemas.microsoft.com/office/drawing/2014/main" id="{4C5DC2A9-8936-3064-C785-F9F3BFBA349E}"/>
              </a:ext>
            </a:extLst>
          </p:cNvPr>
          <p:cNvPicPr>
            <a:picLocks noChangeAspect="1"/>
          </p:cNvPicPr>
          <p:nvPr/>
        </p:nvPicPr>
        <p:blipFill>
          <a:blip r:embed="rId4"/>
          <a:stretch>
            <a:fillRect/>
          </a:stretch>
        </p:blipFill>
        <p:spPr>
          <a:xfrm>
            <a:off x="10726135" y="205607"/>
            <a:ext cx="1388874" cy="1388874"/>
          </a:xfrm>
          <a:prstGeom prst="rect">
            <a:avLst/>
          </a:prstGeom>
        </p:spPr>
      </p:pic>
      <p:pic>
        <p:nvPicPr>
          <p:cNvPr id="16" name="Picture 15" descr="Photo of 2025 NC Jr. Chef 1st Place Team - Northern High">
            <a:extLst>
              <a:ext uri="{FF2B5EF4-FFF2-40B4-BE49-F238E27FC236}">
                <a16:creationId xmlns:a16="http://schemas.microsoft.com/office/drawing/2014/main" id="{885669C4-5D64-4B13-0E4D-4DDE0CFC0DD2}"/>
              </a:ext>
            </a:extLst>
          </p:cNvPr>
          <p:cNvPicPr>
            <a:picLocks noChangeAspect="1"/>
          </p:cNvPicPr>
          <p:nvPr/>
        </p:nvPicPr>
        <p:blipFill>
          <a:blip r:embed="rId5"/>
          <a:stretch>
            <a:fillRect/>
          </a:stretch>
        </p:blipFill>
        <p:spPr>
          <a:xfrm>
            <a:off x="9489440" y="2381122"/>
            <a:ext cx="2458720" cy="1293116"/>
          </a:xfrm>
          <a:prstGeom prst="rect">
            <a:avLst/>
          </a:prstGeom>
        </p:spPr>
      </p:pic>
      <p:pic>
        <p:nvPicPr>
          <p:cNvPr id="17" name="Picture 16" descr="Photo of 2025 NC Jr. Chef 1st Place Team - Northern High Recipe (Chipotle Beef and Sweetpotato Skillet)">
            <a:extLst>
              <a:ext uri="{FF2B5EF4-FFF2-40B4-BE49-F238E27FC236}">
                <a16:creationId xmlns:a16="http://schemas.microsoft.com/office/drawing/2014/main" id="{4B1931BD-CF57-0996-7808-BCE73B31D09D}"/>
              </a:ext>
            </a:extLst>
          </p:cNvPr>
          <p:cNvPicPr>
            <a:picLocks noChangeAspect="1"/>
          </p:cNvPicPr>
          <p:nvPr/>
        </p:nvPicPr>
        <p:blipFill>
          <a:blip r:embed="rId6"/>
          <a:srcRect t="-710" r="548" b="16609"/>
          <a:stretch>
            <a:fillRect/>
          </a:stretch>
        </p:blipFill>
        <p:spPr>
          <a:xfrm>
            <a:off x="9801860" y="3963025"/>
            <a:ext cx="1830143" cy="1595641"/>
          </a:xfrm>
          <a:prstGeom prst="rect">
            <a:avLst/>
          </a:prstGeom>
        </p:spPr>
      </p:pic>
      <p:pic>
        <p:nvPicPr>
          <p:cNvPr id="5" name="Picture 4" descr="NC Jr. Chef Competition Logo">
            <a:extLst>
              <a:ext uri="{FF2B5EF4-FFF2-40B4-BE49-F238E27FC236}">
                <a16:creationId xmlns:a16="http://schemas.microsoft.com/office/drawing/2014/main" id="{BF7192A7-4CB8-30B7-94AF-FCA4240DA0A2}"/>
              </a:ext>
            </a:extLst>
          </p:cNvPr>
          <p:cNvPicPr>
            <a:picLocks noChangeAspect="1"/>
          </p:cNvPicPr>
          <p:nvPr/>
        </p:nvPicPr>
        <p:blipFill>
          <a:blip r:embed="rId7"/>
          <a:stretch>
            <a:fillRect/>
          </a:stretch>
        </p:blipFill>
        <p:spPr>
          <a:xfrm>
            <a:off x="8972830" y="443042"/>
            <a:ext cx="1320012" cy="894523"/>
          </a:xfrm>
          <a:prstGeom prst="rect">
            <a:avLst/>
          </a:prstGeom>
        </p:spPr>
      </p:pic>
      <p:sp>
        <p:nvSpPr>
          <p:cNvPr id="4" name="Slide Number Placeholder 3">
            <a:extLst>
              <a:ext uri="{FF2B5EF4-FFF2-40B4-BE49-F238E27FC236}">
                <a16:creationId xmlns:a16="http://schemas.microsoft.com/office/drawing/2014/main" id="{A03852B1-F946-8CAA-615A-97A2F10B873F}"/>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84</a:t>
            </a:fld>
            <a:endParaRPr lang="en-US"/>
          </a:p>
        </p:txBody>
      </p:sp>
    </p:spTree>
    <p:extLst>
      <p:ext uri="{BB962C8B-B14F-4D97-AF65-F5344CB8AC3E}">
        <p14:creationId xmlns:p14="http://schemas.microsoft.com/office/powerpoint/2010/main" val="37026073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46DEE-9EFE-7E8F-972B-EEF396E82483}"/>
              </a:ext>
            </a:extLst>
          </p:cNvPr>
          <p:cNvSpPr>
            <a:spLocks noGrp="1"/>
          </p:cNvSpPr>
          <p:nvPr>
            <p:ph type="title"/>
          </p:nvPr>
        </p:nvSpPr>
        <p:spPr/>
        <p:txBody>
          <a:bodyPr/>
          <a:lstStyle/>
          <a:p>
            <a:r>
              <a:rPr lang="en-US">
                <a:solidFill>
                  <a:srgbClr val="045881"/>
                </a:solidFill>
              </a:rPr>
              <a:t>FY 2026 Farm to School Grant Program</a:t>
            </a:r>
            <a:endParaRPr lang="en-US"/>
          </a:p>
        </p:txBody>
      </p:sp>
      <p:sp>
        <p:nvSpPr>
          <p:cNvPr id="3" name="Content Placeholder 2">
            <a:extLst>
              <a:ext uri="{FF2B5EF4-FFF2-40B4-BE49-F238E27FC236}">
                <a16:creationId xmlns:a16="http://schemas.microsoft.com/office/drawing/2014/main" id="{A6A72365-A08E-2743-F596-F16B0A51719B}"/>
              </a:ext>
            </a:extLst>
          </p:cNvPr>
          <p:cNvSpPr>
            <a:spLocks noGrp="1"/>
          </p:cNvSpPr>
          <p:nvPr>
            <p:ph idx="1"/>
          </p:nvPr>
        </p:nvSpPr>
        <p:spPr>
          <a:xfrm>
            <a:off x="838199" y="1712176"/>
            <a:ext cx="11115659" cy="4464787"/>
          </a:xfrm>
        </p:spPr>
        <p:txBody>
          <a:bodyPr vert="horz" lIns="91440" tIns="45720" rIns="91440" bIns="45720" rtlCol="0" anchor="t">
            <a:normAutofit/>
          </a:bodyPr>
          <a:lstStyle/>
          <a:p>
            <a:pPr>
              <a:spcAft>
                <a:spcPts val="1200"/>
              </a:spcAft>
            </a:pPr>
            <a:r>
              <a:rPr lang="en-US" sz="2400">
                <a:latin typeface="Arial"/>
                <a:cs typeface="Arial"/>
              </a:rPr>
              <a:t>Funds innovative farm to school projects ranging from $100,000 to $500,000 for a total of up to $18 million</a:t>
            </a:r>
            <a:endParaRPr lang="en-US"/>
          </a:p>
          <a:p>
            <a:pPr>
              <a:spcAft>
                <a:spcPts val="1200"/>
              </a:spcAft>
            </a:pPr>
            <a:r>
              <a:rPr lang="en-US" sz="2400">
                <a:latin typeface="Arial"/>
                <a:cs typeface="Arial"/>
              </a:rPr>
              <a:t>Improve access to local foods in CNP sites through comprehensive farm to school programming that includes local sourcing and agriculture education</a:t>
            </a:r>
            <a:endParaRPr lang="en-US" sz="2400"/>
          </a:p>
          <a:p>
            <a:pPr>
              <a:spcAft>
                <a:spcPts val="1200"/>
              </a:spcAft>
            </a:pPr>
            <a:r>
              <a:rPr lang="en-US" sz="2400">
                <a:latin typeface="Arial"/>
                <a:cs typeface="Arial"/>
              </a:rPr>
              <a:t>Eligible entities: State agencies, Indian Tribal organizations, Child Nutrition Program operators, Local agencies, Agricultural producers, Groups of agricultural producers, Non-profit orgs</a:t>
            </a:r>
            <a:endParaRPr lang="en-US" sz="2400"/>
          </a:p>
          <a:p>
            <a:pPr>
              <a:spcAft>
                <a:spcPts val="1200"/>
              </a:spcAft>
            </a:pPr>
            <a:r>
              <a:rPr lang="en-US" sz="2400">
                <a:latin typeface="Arial"/>
                <a:cs typeface="Arial"/>
              </a:rPr>
              <a:t>Apply by </a:t>
            </a:r>
            <a:r>
              <a:rPr lang="en-US" sz="2400" b="1">
                <a:latin typeface="Arial"/>
                <a:cs typeface="Arial"/>
              </a:rPr>
              <a:t>December 5</a:t>
            </a:r>
          </a:p>
        </p:txBody>
      </p:sp>
      <p:sp>
        <p:nvSpPr>
          <p:cNvPr id="5" name="TextBox 4">
            <a:extLst>
              <a:ext uri="{FF2B5EF4-FFF2-40B4-BE49-F238E27FC236}">
                <a16:creationId xmlns:a16="http://schemas.microsoft.com/office/drawing/2014/main" id="{EC700C08-68DE-BC5E-E38C-50EC3D523898}"/>
              </a:ext>
            </a:extLst>
          </p:cNvPr>
          <p:cNvSpPr txBox="1"/>
          <p:nvPr/>
        </p:nvSpPr>
        <p:spPr>
          <a:xfrm>
            <a:off x="1058273" y="5563471"/>
            <a:ext cx="7975987" cy="8556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spcAft>
                <a:spcPts val="1200"/>
              </a:spcAft>
            </a:pPr>
            <a:r>
              <a:rPr lang="en-US" sz="2400" b="1" dirty="0">
                <a:solidFill>
                  <a:srgbClr val="7030A0"/>
                </a:solidFill>
                <a:latin typeface="Arial"/>
                <a:cs typeface="Arial"/>
              </a:rPr>
              <a:t>Learn more: </a:t>
            </a:r>
            <a:r>
              <a:rPr lang="en-US" sz="2400" dirty="0">
                <a:latin typeface="Arial"/>
                <a:cs typeface="Arial"/>
                <a:hlinkClick r:id="rId3"/>
              </a:rPr>
              <a:t>https://www.fns.usda.gov/grant/f2s/fy26</a:t>
            </a:r>
            <a:r>
              <a:rPr lang="en-US" sz="2400" dirty="0">
                <a:solidFill>
                  <a:srgbClr val="1C3766"/>
                </a:solidFill>
                <a:latin typeface="Arial"/>
                <a:cs typeface="Arial"/>
              </a:rPr>
              <a:t> </a:t>
            </a:r>
            <a:endParaRPr lang="en-US" sz="2400" dirty="0">
              <a:latin typeface="Arial"/>
              <a:cs typeface="Arial"/>
            </a:endParaRPr>
          </a:p>
          <a:p>
            <a:pPr algn="l"/>
            <a:endParaRPr lang="en-US" dirty="0">
              <a:ea typeface="Calibri"/>
              <a:cs typeface="Calibri"/>
            </a:endParaRPr>
          </a:p>
        </p:txBody>
      </p:sp>
      <p:pic>
        <p:nvPicPr>
          <p:cNvPr id="7" name="Picture 6" descr="QR code to link shown on the screen directing to the Farm to School Grant Program page on the USDA FNS website ">
            <a:extLst>
              <a:ext uri="{FF2B5EF4-FFF2-40B4-BE49-F238E27FC236}">
                <a16:creationId xmlns:a16="http://schemas.microsoft.com/office/drawing/2014/main" id="{9D1F5542-26C3-F627-5507-D1B38F7C7796}"/>
              </a:ext>
            </a:extLst>
          </p:cNvPr>
          <p:cNvPicPr>
            <a:picLocks noChangeAspect="1"/>
          </p:cNvPicPr>
          <p:nvPr/>
        </p:nvPicPr>
        <p:blipFill>
          <a:blip r:embed="rId4"/>
          <a:stretch>
            <a:fillRect/>
          </a:stretch>
        </p:blipFill>
        <p:spPr>
          <a:xfrm>
            <a:off x="8789441" y="4585692"/>
            <a:ext cx="1601467" cy="1586317"/>
          </a:xfrm>
          <a:prstGeom prst="rect">
            <a:avLst/>
          </a:prstGeom>
        </p:spPr>
      </p:pic>
      <p:sp>
        <p:nvSpPr>
          <p:cNvPr id="4" name="Slide Number Placeholder 3">
            <a:extLst>
              <a:ext uri="{FF2B5EF4-FFF2-40B4-BE49-F238E27FC236}">
                <a16:creationId xmlns:a16="http://schemas.microsoft.com/office/drawing/2014/main" id="{6A8145E4-D969-2DC7-7E85-5A91E55F0292}"/>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85</a:t>
            </a:fld>
            <a:endParaRPr lang="en-US"/>
          </a:p>
        </p:txBody>
      </p:sp>
    </p:spTree>
    <p:extLst>
      <p:ext uri="{BB962C8B-B14F-4D97-AF65-F5344CB8AC3E}">
        <p14:creationId xmlns:p14="http://schemas.microsoft.com/office/powerpoint/2010/main" val="37763050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D015B-69B0-0568-7859-B044DC73291A}"/>
              </a:ext>
            </a:extLst>
          </p:cNvPr>
          <p:cNvSpPr>
            <a:spLocks noGrp="1"/>
          </p:cNvSpPr>
          <p:nvPr>
            <p:ph type="title"/>
          </p:nvPr>
        </p:nvSpPr>
        <p:spPr/>
        <p:txBody>
          <a:bodyPr/>
          <a:lstStyle/>
          <a:p>
            <a:r>
              <a:rPr lang="en-US"/>
              <a:t>Outreach and Promotion Activity</a:t>
            </a:r>
          </a:p>
        </p:txBody>
      </p:sp>
      <p:sp>
        <p:nvSpPr>
          <p:cNvPr id="3" name="Text Placeholder 2">
            <a:extLst>
              <a:ext uri="{FF2B5EF4-FFF2-40B4-BE49-F238E27FC236}">
                <a16:creationId xmlns:a16="http://schemas.microsoft.com/office/drawing/2014/main" id="{939DB059-5D8F-2B14-43EC-E8945C7F5127}"/>
              </a:ext>
            </a:extLst>
          </p:cNvPr>
          <p:cNvSpPr>
            <a:spLocks noGrp="1"/>
          </p:cNvSpPr>
          <p:nvPr>
            <p:ph type="body" idx="1"/>
          </p:nvPr>
        </p:nvSpPr>
        <p:spPr/>
        <p:txBody>
          <a:bodyPr>
            <a:normAutofit/>
          </a:bodyPr>
          <a:lstStyle/>
          <a:p>
            <a:r>
              <a:rPr lang="en-US" sz="3200"/>
              <a:t>Celebrating and promoting school nutrition</a:t>
            </a:r>
          </a:p>
        </p:txBody>
      </p:sp>
      <p:sp>
        <p:nvSpPr>
          <p:cNvPr id="4" name="Slide Number Placeholder 3">
            <a:extLst>
              <a:ext uri="{FF2B5EF4-FFF2-40B4-BE49-F238E27FC236}">
                <a16:creationId xmlns:a16="http://schemas.microsoft.com/office/drawing/2014/main" id="{737E245B-FE51-2CD9-2D8A-599C5C0DA6E4}"/>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86</a:t>
            </a:fld>
            <a:endParaRPr lang="en-US"/>
          </a:p>
        </p:txBody>
      </p:sp>
    </p:spTree>
    <p:extLst>
      <p:ext uri="{BB962C8B-B14F-4D97-AF65-F5344CB8AC3E}">
        <p14:creationId xmlns:p14="http://schemas.microsoft.com/office/powerpoint/2010/main" val="42009063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D830-A8BD-E1D0-813B-53C71F3A735C}"/>
              </a:ext>
            </a:extLst>
          </p:cNvPr>
          <p:cNvSpPr>
            <a:spLocks noGrp="1"/>
          </p:cNvSpPr>
          <p:nvPr>
            <p:ph type="title"/>
          </p:nvPr>
        </p:nvSpPr>
        <p:spPr/>
        <p:txBody>
          <a:bodyPr/>
          <a:lstStyle/>
          <a:p>
            <a:r>
              <a:rPr lang="en-US">
                <a:latin typeface="Arial"/>
                <a:cs typeface="Arial"/>
              </a:rPr>
              <a:t>How Do You Promote SN Programs?</a:t>
            </a:r>
          </a:p>
        </p:txBody>
      </p:sp>
      <p:sp>
        <p:nvSpPr>
          <p:cNvPr id="3" name="Content Placeholder 2">
            <a:extLst>
              <a:ext uri="{FF2B5EF4-FFF2-40B4-BE49-F238E27FC236}">
                <a16:creationId xmlns:a16="http://schemas.microsoft.com/office/drawing/2014/main" id="{3BE5A724-9A0F-C01C-F380-7AA6D302FFD4}"/>
              </a:ext>
            </a:extLst>
          </p:cNvPr>
          <p:cNvSpPr>
            <a:spLocks noGrp="1"/>
          </p:cNvSpPr>
          <p:nvPr>
            <p:ph sz="half" idx="1"/>
          </p:nvPr>
        </p:nvSpPr>
        <p:spPr>
          <a:xfrm>
            <a:off x="838200" y="1825625"/>
            <a:ext cx="5435600" cy="4351338"/>
          </a:xfrm>
        </p:spPr>
        <p:txBody>
          <a:bodyPr vert="horz" lIns="91440" tIns="45720" rIns="91440" bIns="45720" rtlCol="0" anchor="t">
            <a:normAutofit/>
          </a:bodyPr>
          <a:lstStyle/>
          <a:p>
            <a:r>
              <a:rPr lang="en-US" dirty="0">
                <a:latin typeface="Arial"/>
                <a:cs typeface="Arial"/>
              </a:rPr>
              <a:t>Celebrations and activities:</a:t>
            </a:r>
          </a:p>
          <a:p>
            <a:pPr lvl="1"/>
            <a:r>
              <a:rPr lang="en-US" dirty="0">
                <a:latin typeface="Arial"/>
                <a:cs typeface="Arial"/>
              </a:rPr>
              <a:t>Farm to School Month</a:t>
            </a:r>
          </a:p>
          <a:p>
            <a:pPr lvl="1"/>
            <a:r>
              <a:rPr lang="en-US" dirty="0">
                <a:latin typeface="Arial"/>
                <a:cs typeface="Arial"/>
              </a:rPr>
              <a:t>NC Crunch</a:t>
            </a:r>
          </a:p>
          <a:p>
            <a:pPr lvl="1"/>
            <a:r>
              <a:rPr lang="en-US" dirty="0">
                <a:latin typeface="Arial"/>
                <a:cs typeface="Arial"/>
              </a:rPr>
              <a:t>National School Lunch Week</a:t>
            </a:r>
          </a:p>
          <a:p>
            <a:pPr lvl="1"/>
            <a:r>
              <a:rPr lang="en-US" dirty="0">
                <a:latin typeface="Arial"/>
                <a:cs typeface="Arial"/>
              </a:rPr>
              <a:t>National School Breakfast Week</a:t>
            </a:r>
          </a:p>
        </p:txBody>
      </p:sp>
      <p:sp>
        <p:nvSpPr>
          <p:cNvPr id="4" name="Content Placeholder 3">
            <a:extLst>
              <a:ext uri="{FF2B5EF4-FFF2-40B4-BE49-F238E27FC236}">
                <a16:creationId xmlns:a16="http://schemas.microsoft.com/office/drawing/2014/main" id="{F9A4BBA6-A267-74C6-0348-C3EC2494D2E0}"/>
              </a:ext>
            </a:extLst>
          </p:cNvPr>
          <p:cNvSpPr>
            <a:spLocks noGrp="1"/>
          </p:cNvSpPr>
          <p:nvPr>
            <p:ph sz="half" idx="2"/>
          </p:nvPr>
        </p:nvSpPr>
        <p:spPr>
          <a:xfrm>
            <a:off x="6304722" y="1825625"/>
            <a:ext cx="5435599" cy="4351338"/>
          </a:xfrm>
        </p:spPr>
        <p:txBody>
          <a:bodyPr vert="horz" lIns="91440" tIns="45720" rIns="91440" bIns="45720" rtlCol="0" anchor="t">
            <a:normAutofit/>
          </a:bodyPr>
          <a:lstStyle/>
          <a:p>
            <a:r>
              <a:rPr lang="en-US" dirty="0">
                <a:latin typeface="Arial"/>
                <a:cs typeface="Arial"/>
              </a:rPr>
              <a:t>Educational enrichment:</a:t>
            </a:r>
          </a:p>
          <a:p>
            <a:pPr lvl="1"/>
            <a:r>
              <a:rPr lang="en-US" dirty="0">
                <a:latin typeface="Arial"/>
                <a:cs typeface="Arial"/>
              </a:rPr>
              <a:t>Storybooks, activity guides, posters</a:t>
            </a:r>
          </a:p>
          <a:p>
            <a:pPr lvl="1"/>
            <a:r>
              <a:rPr lang="en-US" dirty="0">
                <a:latin typeface="Arial"/>
                <a:cs typeface="Arial"/>
              </a:rPr>
              <a:t>Ag Mags, lesson plans</a:t>
            </a:r>
            <a:endParaRPr lang="en-US" dirty="0"/>
          </a:p>
          <a:p>
            <a:pPr lvl="1"/>
            <a:r>
              <a:rPr lang="en-US" dirty="0">
                <a:latin typeface="Arial"/>
                <a:cs typeface="Arial"/>
              </a:rPr>
              <a:t>NC Jr. Chef</a:t>
            </a:r>
            <a:endParaRPr lang="en-US" dirty="0"/>
          </a:p>
          <a:p>
            <a:pPr lvl="1"/>
            <a:endParaRPr lang="en-US" dirty="0"/>
          </a:p>
        </p:txBody>
      </p:sp>
      <p:pic>
        <p:nvPicPr>
          <p:cNvPr id="6" name="Picture 5" descr="NC Crunch logo">
            <a:extLst>
              <a:ext uri="{FF2B5EF4-FFF2-40B4-BE49-F238E27FC236}">
                <a16:creationId xmlns:a16="http://schemas.microsoft.com/office/drawing/2014/main" id="{A6A7538F-7667-FED6-90DA-C34DEB101DD9}"/>
              </a:ext>
            </a:extLst>
          </p:cNvPr>
          <p:cNvPicPr>
            <a:picLocks noChangeAspect="1"/>
          </p:cNvPicPr>
          <p:nvPr/>
        </p:nvPicPr>
        <p:blipFill>
          <a:blip r:embed="rId3"/>
          <a:stretch>
            <a:fillRect/>
          </a:stretch>
        </p:blipFill>
        <p:spPr>
          <a:xfrm>
            <a:off x="609264" y="4001292"/>
            <a:ext cx="2471039" cy="2010569"/>
          </a:xfrm>
          <a:prstGeom prst="rect">
            <a:avLst/>
          </a:prstGeom>
        </p:spPr>
      </p:pic>
      <p:pic>
        <p:nvPicPr>
          <p:cNvPr id="7" name="Picture 6" descr="NSLW Logo">
            <a:extLst>
              <a:ext uri="{FF2B5EF4-FFF2-40B4-BE49-F238E27FC236}">
                <a16:creationId xmlns:a16="http://schemas.microsoft.com/office/drawing/2014/main" id="{7647D787-C9D6-8A3F-E07B-78EE4F00B61C}"/>
              </a:ext>
            </a:extLst>
          </p:cNvPr>
          <p:cNvPicPr>
            <a:picLocks noChangeAspect="1"/>
          </p:cNvPicPr>
          <p:nvPr/>
        </p:nvPicPr>
        <p:blipFill>
          <a:blip r:embed="rId4"/>
          <a:stretch>
            <a:fillRect/>
          </a:stretch>
        </p:blipFill>
        <p:spPr>
          <a:xfrm>
            <a:off x="3466824" y="4091999"/>
            <a:ext cx="1787897" cy="1829156"/>
          </a:xfrm>
          <a:prstGeom prst="rect">
            <a:avLst/>
          </a:prstGeom>
        </p:spPr>
      </p:pic>
      <p:pic>
        <p:nvPicPr>
          <p:cNvPr id="2050" name="Picture 2" descr="Clue In to School Breakfast with NSBW25 Logo">
            <a:extLst>
              <a:ext uri="{FF2B5EF4-FFF2-40B4-BE49-F238E27FC236}">
                <a16:creationId xmlns:a16="http://schemas.microsoft.com/office/drawing/2014/main" id="{7A20645F-6C83-8C54-18EB-DCCC851ED4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6536" y="4219359"/>
            <a:ext cx="2754313" cy="17925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NC Jr. Chef Competition Logo">
            <a:extLst>
              <a:ext uri="{FF2B5EF4-FFF2-40B4-BE49-F238E27FC236}">
                <a16:creationId xmlns:a16="http://schemas.microsoft.com/office/drawing/2014/main" id="{B379B362-126E-910D-6096-C7AEAD4BF106}"/>
              </a:ext>
            </a:extLst>
          </p:cNvPr>
          <p:cNvPicPr>
            <a:picLocks noChangeAspect="1"/>
          </p:cNvPicPr>
          <p:nvPr/>
        </p:nvPicPr>
        <p:blipFill>
          <a:blip r:embed="rId6"/>
          <a:stretch>
            <a:fillRect/>
          </a:stretch>
        </p:blipFill>
        <p:spPr>
          <a:xfrm>
            <a:off x="9360748" y="4440301"/>
            <a:ext cx="1993052" cy="1350617"/>
          </a:xfrm>
          <a:prstGeom prst="rect">
            <a:avLst/>
          </a:prstGeom>
        </p:spPr>
      </p:pic>
      <p:sp>
        <p:nvSpPr>
          <p:cNvPr id="5" name="Slide Number Placeholder 4">
            <a:extLst>
              <a:ext uri="{FF2B5EF4-FFF2-40B4-BE49-F238E27FC236}">
                <a16:creationId xmlns:a16="http://schemas.microsoft.com/office/drawing/2014/main" id="{0D226386-DDCD-0CAC-FE1B-AFC6D8EB57BB}"/>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87</a:t>
            </a:fld>
            <a:endParaRPr lang="en-US"/>
          </a:p>
        </p:txBody>
      </p:sp>
    </p:spTree>
    <p:extLst>
      <p:ext uri="{BB962C8B-B14F-4D97-AF65-F5344CB8AC3E}">
        <p14:creationId xmlns:p14="http://schemas.microsoft.com/office/powerpoint/2010/main" val="36172740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5A764-083B-EFD1-EBAE-F02A7DB1801B}"/>
              </a:ext>
            </a:extLst>
          </p:cNvPr>
          <p:cNvSpPr>
            <a:spLocks noGrp="1"/>
          </p:cNvSpPr>
          <p:nvPr>
            <p:ph type="title"/>
          </p:nvPr>
        </p:nvSpPr>
        <p:spPr/>
        <p:txBody>
          <a:bodyPr>
            <a:normAutofit/>
          </a:bodyPr>
          <a:lstStyle/>
          <a:p>
            <a:r>
              <a:rPr lang="en-US">
                <a:latin typeface="Arial"/>
                <a:cs typeface="Arial"/>
              </a:rPr>
              <a:t>Healthy Meal Incentive (HMI) Awards</a:t>
            </a:r>
          </a:p>
        </p:txBody>
      </p:sp>
      <p:sp>
        <p:nvSpPr>
          <p:cNvPr id="3" name="Content Placeholder 2">
            <a:extLst>
              <a:ext uri="{FF2B5EF4-FFF2-40B4-BE49-F238E27FC236}">
                <a16:creationId xmlns:a16="http://schemas.microsoft.com/office/drawing/2014/main" id="{514436B5-8E4C-E9DD-D617-0D819D7E7082}"/>
              </a:ext>
            </a:extLst>
          </p:cNvPr>
          <p:cNvSpPr>
            <a:spLocks noGrp="1"/>
          </p:cNvSpPr>
          <p:nvPr>
            <p:ph idx="1"/>
          </p:nvPr>
        </p:nvSpPr>
        <p:spPr>
          <a:xfrm>
            <a:off x="838200" y="1938715"/>
            <a:ext cx="10515600" cy="4238248"/>
          </a:xfrm>
        </p:spPr>
        <p:txBody>
          <a:bodyPr vert="horz" lIns="91440" tIns="45720" rIns="91440" bIns="45720" rtlCol="0" anchor="t">
            <a:normAutofit/>
          </a:bodyPr>
          <a:lstStyle/>
          <a:p>
            <a:r>
              <a:rPr lang="en-US" sz="3200" dirty="0">
                <a:latin typeface="Arial"/>
                <a:cs typeface="Arial"/>
              </a:rPr>
              <a:t>Purpose</a:t>
            </a:r>
          </a:p>
          <a:p>
            <a:pPr lvl="1">
              <a:buFont typeface="Courier New" panose="02070309020205020404" pitchFamily="49" charset="0"/>
              <a:buChar char="o"/>
            </a:pPr>
            <a:r>
              <a:rPr lang="en-US" sz="2800" dirty="0">
                <a:latin typeface="Arial"/>
                <a:cs typeface="Arial"/>
              </a:rPr>
              <a:t>Recognize exceptional programs</a:t>
            </a:r>
          </a:p>
          <a:p>
            <a:pPr lvl="1">
              <a:buFont typeface="Courier New" panose="02070309020205020404" pitchFamily="49" charset="0"/>
              <a:buChar char="o"/>
            </a:pPr>
            <a:r>
              <a:rPr lang="en-US" sz="2800" dirty="0">
                <a:latin typeface="Arial"/>
                <a:cs typeface="Arial"/>
              </a:rPr>
              <a:t>Spotlight innovation</a:t>
            </a:r>
          </a:p>
          <a:p>
            <a:pPr lvl="1">
              <a:buFont typeface="Courier New" panose="02070309020205020404" pitchFamily="49" charset="0"/>
              <a:buChar char="o"/>
            </a:pPr>
            <a:r>
              <a:rPr lang="en-US" sz="2800" dirty="0">
                <a:latin typeface="Arial"/>
                <a:cs typeface="Arial"/>
              </a:rPr>
              <a:t>Capture and share best practices</a:t>
            </a:r>
          </a:p>
          <a:p>
            <a:endParaRPr lang="en-US" sz="4000" dirty="0"/>
          </a:p>
          <a:p>
            <a:r>
              <a:rPr lang="en-US" sz="3200" dirty="0">
                <a:latin typeface="Arial"/>
                <a:cs typeface="Arial"/>
              </a:rPr>
              <a:t>Categories</a:t>
            </a:r>
          </a:p>
          <a:p>
            <a:pPr lvl="1">
              <a:buFont typeface="Courier New" panose="02070309020205020404" pitchFamily="49" charset="0"/>
              <a:buChar char="o"/>
            </a:pPr>
            <a:r>
              <a:rPr lang="en-US" sz="2800" dirty="0">
                <a:latin typeface="Arial"/>
                <a:cs typeface="Arial"/>
              </a:rPr>
              <a:t>Innovation</a:t>
            </a:r>
            <a:endParaRPr lang="en-US" sz="2800" dirty="0"/>
          </a:p>
          <a:p>
            <a:pPr lvl="1">
              <a:buFont typeface="Courier New" panose="02070309020205020404" pitchFamily="49" charset="0"/>
              <a:buChar char="o"/>
            </a:pPr>
            <a:r>
              <a:rPr lang="en-US" sz="2800" dirty="0">
                <a:latin typeface="Arial"/>
                <a:cs typeface="Arial"/>
              </a:rPr>
              <a:t>Trailblazer</a:t>
            </a:r>
            <a:endParaRPr lang="en-US" sz="2800" dirty="0"/>
          </a:p>
          <a:p>
            <a:pPr lvl="1">
              <a:buFont typeface="Courier New" panose="02070309020205020404" pitchFamily="49" charset="0"/>
              <a:buChar char="o"/>
            </a:pPr>
            <a:endParaRPr lang="en-US" dirty="0"/>
          </a:p>
          <a:p>
            <a:endParaRPr lang="en-US" dirty="0"/>
          </a:p>
          <a:p>
            <a:endParaRPr lang="en-US" dirty="0"/>
          </a:p>
        </p:txBody>
      </p:sp>
      <p:pic>
        <p:nvPicPr>
          <p:cNvPr id="6" name="Picture 5" descr="USDA logo">
            <a:extLst>
              <a:ext uri="{FF2B5EF4-FFF2-40B4-BE49-F238E27FC236}">
                <a16:creationId xmlns:a16="http://schemas.microsoft.com/office/drawing/2014/main" id="{4A7A8F98-A975-E403-0EEA-6084EADB836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38461" y="1938715"/>
            <a:ext cx="2111778" cy="1486894"/>
          </a:xfrm>
          <a:prstGeom prst="rect">
            <a:avLst/>
          </a:prstGeom>
        </p:spPr>
      </p:pic>
      <p:pic>
        <p:nvPicPr>
          <p:cNvPr id="7" name="Picture 6" descr="Action for Healthy Kids logo">
            <a:extLst>
              <a:ext uri="{FF2B5EF4-FFF2-40B4-BE49-F238E27FC236}">
                <a16:creationId xmlns:a16="http://schemas.microsoft.com/office/drawing/2014/main" id="{47A2EFDC-4CE5-1AD9-2258-60A445FC887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38462" y="3820171"/>
            <a:ext cx="2111778" cy="2178344"/>
          </a:xfrm>
          <a:prstGeom prst="rect">
            <a:avLst/>
          </a:prstGeom>
        </p:spPr>
      </p:pic>
    </p:spTree>
    <p:extLst>
      <p:ext uri="{BB962C8B-B14F-4D97-AF65-F5344CB8AC3E}">
        <p14:creationId xmlns:p14="http://schemas.microsoft.com/office/powerpoint/2010/main" val="3072998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21A6-D5FE-4564-BFF4-152757AACB33}"/>
              </a:ext>
            </a:extLst>
          </p:cNvPr>
          <p:cNvSpPr>
            <a:spLocks noGrp="1"/>
          </p:cNvSpPr>
          <p:nvPr>
            <p:ph type="title"/>
          </p:nvPr>
        </p:nvSpPr>
        <p:spPr>
          <a:xfrm>
            <a:off x="509447" y="521391"/>
            <a:ext cx="10515600" cy="1325563"/>
          </a:xfrm>
        </p:spPr>
        <p:txBody>
          <a:bodyPr/>
          <a:lstStyle/>
          <a:p>
            <a:r>
              <a:rPr lang="en-US" dirty="0">
                <a:latin typeface="Arial"/>
                <a:cs typeface="Arial"/>
              </a:rPr>
              <a:t>14 North Carolina HMI Awardees</a:t>
            </a:r>
            <a:endParaRPr lang="en-US" dirty="0"/>
          </a:p>
        </p:txBody>
      </p:sp>
      <p:sp>
        <p:nvSpPr>
          <p:cNvPr id="4" name="Content Placeholder 3">
            <a:extLst>
              <a:ext uri="{FF2B5EF4-FFF2-40B4-BE49-F238E27FC236}">
                <a16:creationId xmlns:a16="http://schemas.microsoft.com/office/drawing/2014/main" id="{811B665F-DBD9-243A-C821-E764C02E3666}"/>
              </a:ext>
            </a:extLst>
          </p:cNvPr>
          <p:cNvSpPr>
            <a:spLocks noGrp="1"/>
          </p:cNvSpPr>
          <p:nvPr>
            <p:ph sz="half" idx="2"/>
          </p:nvPr>
        </p:nvSpPr>
        <p:spPr>
          <a:xfrm>
            <a:off x="513521" y="2002754"/>
            <a:ext cx="6169912" cy="4161430"/>
          </a:xfrm>
        </p:spPr>
        <p:txBody>
          <a:bodyPr vert="horz" lIns="91440" tIns="45720" rIns="91440" bIns="45720" rtlCol="0" anchor="t">
            <a:noAutofit/>
          </a:bodyPr>
          <a:lstStyle/>
          <a:p>
            <a:r>
              <a:rPr lang="en-US" sz="2000" b="1" dirty="0">
                <a:latin typeface="Helvetica"/>
                <a:cs typeface="Helvetica"/>
              </a:rPr>
              <a:t>Breakfast Trailblazer   </a:t>
            </a:r>
            <a:r>
              <a:rPr lang="en-US" sz="2000" dirty="0">
                <a:latin typeface="Helvetica"/>
                <a:cs typeface="Helvetica"/>
              </a:rPr>
              <a:t>     </a:t>
            </a:r>
            <a:endParaRPr lang="en-US" sz="2000" dirty="0">
              <a:solidFill>
                <a:srgbClr val="000000"/>
              </a:solidFill>
              <a:latin typeface="Helvetica"/>
              <a:cs typeface="Helvetica"/>
            </a:endParaRPr>
          </a:p>
          <a:p>
            <a:pPr lvl="1"/>
            <a:r>
              <a:rPr lang="en-US" sz="2000" dirty="0">
                <a:latin typeface="Helvetica"/>
                <a:cs typeface="Helvetica"/>
              </a:rPr>
              <a:t>Catawba County Schools</a:t>
            </a:r>
            <a:endParaRPr lang="en-US" sz="2000" dirty="0">
              <a:solidFill>
                <a:srgbClr val="000000"/>
              </a:solidFill>
              <a:latin typeface="Helvetica"/>
              <a:cs typeface="Helvetica"/>
            </a:endParaRPr>
          </a:p>
          <a:p>
            <a:r>
              <a:rPr lang="en-US" sz="2000" b="1" dirty="0">
                <a:latin typeface="Helvetica"/>
                <a:cs typeface="Helvetica"/>
              </a:rPr>
              <a:t>Innovation in the Preparation of School Meals</a:t>
            </a:r>
            <a:endParaRPr lang="en-US" sz="3200" dirty="0"/>
          </a:p>
          <a:p>
            <a:pPr lvl="1"/>
            <a:r>
              <a:rPr lang="en-US" sz="2000" dirty="0">
                <a:latin typeface="Helvetica"/>
                <a:cs typeface="Helvetica"/>
              </a:rPr>
              <a:t>Craven County Schools</a:t>
            </a:r>
          </a:p>
          <a:p>
            <a:pPr lvl="1"/>
            <a:r>
              <a:rPr lang="en-US" sz="2000" dirty="0">
                <a:latin typeface="Helvetica"/>
                <a:cs typeface="Helvetica"/>
              </a:rPr>
              <a:t>Elizabeth-City Pasquotank Public Schools</a:t>
            </a:r>
          </a:p>
          <a:p>
            <a:pPr lvl="1"/>
            <a:r>
              <a:rPr lang="en-US" sz="2000" dirty="0">
                <a:latin typeface="Helvetica"/>
                <a:cs typeface="Helvetica"/>
              </a:rPr>
              <a:t>Elkin City Schools</a:t>
            </a:r>
          </a:p>
          <a:p>
            <a:pPr lvl="1"/>
            <a:r>
              <a:rPr lang="en-US" sz="2000" dirty="0">
                <a:latin typeface="Helvetica"/>
                <a:cs typeface="Helvetica"/>
              </a:rPr>
              <a:t>Graham County Schools</a:t>
            </a:r>
          </a:p>
          <a:p>
            <a:pPr lvl="1"/>
            <a:r>
              <a:rPr lang="en-US" sz="2000" dirty="0">
                <a:latin typeface="Helvetica"/>
                <a:cs typeface="Helvetica"/>
              </a:rPr>
              <a:t>Hoke County Schools</a:t>
            </a:r>
          </a:p>
          <a:p>
            <a:pPr lvl="1"/>
            <a:r>
              <a:rPr lang="en-US" sz="2000" dirty="0">
                <a:latin typeface="Helvetica"/>
                <a:cs typeface="Helvetica"/>
              </a:rPr>
              <a:t>Yadkin County Schools</a:t>
            </a:r>
            <a:endParaRPr lang="en-US" sz="2000" dirty="0"/>
          </a:p>
          <a:p>
            <a:pPr marL="0" indent="0">
              <a:buNone/>
            </a:pPr>
            <a:endParaRPr lang="en-US" dirty="0"/>
          </a:p>
        </p:txBody>
      </p:sp>
      <p:sp>
        <p:nvSpPr>
          <p:cNvPr id="3" name="Content Placeholder 2">
            <a:extLst>
              <a:ext uri="{FF2B5EF4-FFF2-40B4-BE49-F238E27FC236}">
                <a16:creationId xmlns:a16="http://schemas.microsoft.com/office/drawing/2014/main" id="{FDABAB8F-B10F-A276-ADC5-CCFA6FD8DA7B}"/>
              </a:ext>
            </a:extLst>
          </p:cNvPr>
          <p:cNvSpPr>
            <a:spLocks noGrp="1"/>
          </p:cNvSpPr>
          <p:nvPr>
            <p:ph sz="half" idx="1"/>
          </p:nvPr>
        </p:nvSpPr>
        <p:spPr>
          <a:xfrm>
            <a:off x="6683432" y="2000238"/>
            <a:ext cx="5702531" cy="3839726"/>
          </a:xfrm>
        </p:spPr>
        <p:txBody>
          <a:bodyPr vert="horz" lIns="91440" tIns="45720" rIns="91440" bIns="45720" rtlCol="0" anchor="t">
            <a:normAutofit/>
          </a:bodyPr>
          <a:lstStyle/>
          <a:p>
            <a:r>
              <a:rPr lang="en-US" sz="2000" b="1" dirty="0">
                <a:latin typeface="Helvetica"/>
                <a:cs typeface="Helvetica"/>
              </a:rPr>
              <a:t>Small and/or Rural Lunch Trailblazer</a:t>
            </a:r>
            <a:endParaRPr lang="en-US" sz="3200" dirty="0"/>
          </a:p>
          <a:p>
            <a:pPr lvl="1"/>
            <a:r>
              <a:rPr lang="en-US" sz="2000" dirty="0">
                <a:latin typeface="Helvetica"/>
                <a:cs typeface="Helvetica"/>
              </a:rPr>
              <a:t>Beaufort County Schools</a:t>
            </a:r>
            <a:endParaRPr lang="en-US" sz="2000" dirty="0"/>
          </a:p>
          <a:p>
            <a:r>
              <a:rPr lang="en-US" sz="2000" b="1" dirty="0">
                <a:latin typeface="Helvetica"/>
                <a:cs typeface="Helvetica"/>
              </a:rPr>
              <a:t>Innovation in Nutrition Education  </a:t>
            </a:r>
            <a:r>
              <a:rPr lang="en-US" sz="2000" dirty="0">
                <a:latin typeface="Helvetica"/>
                <a:cs typeface="Helvetica"/>
              </a:rPr>
              <a:t>         </a:t>
            </a:r>
            <a:endParaRPr lang="en-US" sz="2000" dirty="0">
              <a:solidFill>
                <a:srgbClr val="000000"/>
              </a:solidFill>
              <a:latin typeface="Helvetica"/>
              <a:cs typeface="Helvetica"/>
            </a:endParaRPr>
          </a:p>
          <a:p>
            <a:pPr lvl="1"/>
            <a:r>
              <a:rPr lang="en-US" sz="2000" dirty="0">
                <a:latin typeface="Helvetica"/>
                <a:cs typeface="Helvetica"/>
              </a:rPr>
              <a:t>Bertie County Schools</a:t>
            </a:r>
            <a:endParaRPr lang="en-US" sz="2000" dirty="0">
              <a:solidFill>
                <a:srgbClr val="000000"/>
              </a:solidFill>
              <a:latin typeface="Helvetica"/>
              <a:cs typeface="Helvetica"/>
            </a:endParaRPr>
          </a:p>
          <a:p>
            <a:pPr lvl="1"/>
            <a:r>
              <a:rPr lang="en-US" sz="2000" dirty="0">
                <a:latin typeface="Helvetica"/>
                <a:cs typeface="Helvetica"/>
              </a:rPr>
              <a:t>Buncombe County Schools</a:t>
            </a:r>
            <a:endParaRPr lang="en-US" sz="2000" dirty="0">
              <a:solidFill>
                <a:srgbClr val="000000"/>
              </a:solidFill>
              <a:latin typeface="Helvetica"/>
              <a:cs typeface="Helvetica"/>
            </a:endParaRPr>
          </a:p>
          <a:p>
            <a:pPr lvl="1"/>
            <a:r>
              <a:rPr lang="en-US" sz="2000" dirty="0">
                <a:latin typeface="Helvetica"/>
                <a:cs typeface="Helvetica"/>
              </a:rPr>
              <a:t>Haywood County Schools</a:t>
            </a:r>
            <a:endParaRPr lang="en-US" sz="2000" dirty="0">
              <a:solidFill>
                <a:srgbClr val="000000"/>
              </a:solidFill>
              <a:latin typeface="Helvetica"/>
              <a:cs typeface="Helvetica"/>
            </a:endParaRPr>
          </a:p>
          <a:p>
            <a:pPr lvl="1"/>
            <a:r>
              <a:rPr lang="en-US" sz="2000" dirty="0">
                <a:latin typeface="Helvetica"/>
                <a:cs typeface="Helvetica"/>
              </a:rPr>
              <a:t>Jackson County Schools</a:t>
            </a:r>
            <a:endParaRPr lang="en-US" sz="2000" dirty="0">
              <a:solidFill>
                <a:srgbClr val="000000"/>
              </a:solidFill>
              <a:latin typeface="Helvetica"/>
              <a:cs typeface="Helvetica"/>
            </a:endParaRPr>
          </a:p>
          <a:p>
            <a:pPr lvl="1"/>
            <a:r>
              <a:rPr lang="en-US" sz="2000" dirty="0">
                <a:latin typeface="Helvetica"/>
                <a:cs typeface="Helvetica"/>
              </a:rPr>
              <a:t>New Hanover County Schools</a:t>
            </a:r>
            <a:endParaRPr lang="en-US" sz="2000" dirty="0">
              <a:solidFill>
                <a:srgbClr val="000000"/>
              </a:solidFill>
              <a:latin typeface="Helvetica"/>
              <a:cs typeface="Helvetica"/>
            </a:endParaRPr>
          </a:p>
          <a:p>
            <a:pPr lvl="1"/>
            <a:r>
              <a:rPr lang="en-US" sz="2000" dirty="0">
                <a:latin typeface="Helvetica"/>
                <a:cs typeface="Helvetica"/>
              </a:rPr>
              <a:t>Pitt County Schools</a:t>
            </a:r>
            <a:endParaRPr lang="en-US" sz="2000" dirty="0">
              <a:solidFill>
                <a:srgbClr val="000000"/>
              </a:solidFill>
              <a:latin typeface="Helvetica"/>
              <a:cs typeface="Helvetica"/>
            </a:endParaRPr>
          </a:p>
          <a:p>
            <a:pPr lvl="1"/>
            <a:endParaRPr lang="en-US" sz="900" dirty="0">
              <a:solidFill>
                <a:srgbClr val="000000"/>
              </a:solidFill>
              <a:latin typeface="Helvetica"/>
              <a:cs typeface="Helvetica"/>
            </a:endParaRPr>
          </a:p>
          <a:p>
            <a:pPr lvl="1"/>
            <a:endParaRPr lang="en-US" sz="1800" dirty="0">
              <a:latin typeface="Helvetica"/>
              <a:cs typeface="Helvetica"/>
            </a:endParaRPr>
          </a:p>
          <a:p>
            <a:pPr marL="0" indent="0">
              <a:buNone/>
            </a:pPr>
            <a:endParaRPr lang="en-US" sz="900" dirty="0">
              <a:solidFill>
                <a:srgbClr val="000000"/>
              </a:solidFill>
              <a:latin typeface="Helvetica"/>
              <a:cs typeface="Helvetica"/>
            </a:endParaRPr>
          </a:p>
        </p:txBody>
      </p:sp>
      <p:sp>
        <p:nvSpPr>
          <p:cNvPr id="11" name="TextBox 10">
            <a:extLst>
              <a:ext uri="{FF2B5EF4-FFF2-40B4-BE49-F238E27FC236}">
                <a16:creationId xmlns:a16="http://schemas.microsoft.com/office/drawing/2014/main" id="{28F4C811-9845-A254-4B8B-FF3E556EC438}"/>
              </a:ext>
            </a:extLst>
          </p:cNvPr>
          <p:cNvSpPr txBox="1"/>
          <p:nvPr/>
        </p:nvSpPr>
        <p:spPr>
          <a:xfrm>
            <a:off x="802079" y="5593138"/>
            <a:ext cx="805928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7030A0"/>
                </a:solidFill>
                <a:latin typeface="Arial" panose="020B0604020202020204" pitchFamily="34" charset="0"/>
                <a:ea typeface="Calibri"/>
                <a:cs typeface="Arial" panose="020B0604020202020204" pitchFamily="34" charset="0"/>
              </a:rPr>
              <a:t>Learn more</a:t>
            </a:r>
            <a:r>
              <a:rPr lang="en-US" sz="2000" dirty="0">
                <a:solidFill>
                  <a:srgbClr val="7030A0"/>
                </a:solidFill>
                <a:latin typeface="Arial" panose="020B0604020202020204" pitchFamily="34" charset="0"/>
                <a:ea typeface="Calibri"/>
                <a:cs typeface="Arial" panose="020B0604020202020204" pitchFamily="34" charset="0"/>
              </a:rPr>
              <a:t>:</a:t>
            </a:r>
            <a:r>
              <a:rPr lang="en-US" sz="2000" dirty="0">
                <a:latin typeface="Arial" panose="020B0604020202020204" pitchFamily="34" charset="0"/>
                <a:ea typeface="Calibri"/>
                <a:cs typeface="Arial" panose="020B0604020202020204" pitchFamily="34" charset="0"/>
              </a:rPr>
              <a:t> </a:t>
            </a:r>
            <a:r>
              <a:rPr lang="en-US" sz="2000" dirty="0">
                <a:latin typeface="Arial" panose="020B0604020202020204" pitchFamily="34" charset="0"/>
                <a:ea typeface="+mn-lt"/>
                <a:cs typeface="Arial" panose="020B0604020202020204" pitchFamily="34" charset="0"/>
                <a:hlinkClick r:id="rId3"/>
              </a:rPr>
              <a:t>https://www.dpi.nc.gov/news/press-releases</a:t>
            </a:r>
            <a:r>
              <a:rPr lang="en-US" sz="2000" dirty="0">
                <a:latin typeface="Arial" panose="020B0604020202020204" pitchFamily="34" charset="0"/>
                <a:ea typeface="+mn-lt"/>
                <a:cs typeface="Arial" panose="020B0604020202020204" pitchFamily="34" charset="0"/>
              </a:rPr>
              <a:t> </a:t>
            </a:r>
          </a:p>
        </p:txBody>
      </p:sp>
      <p:pic>
        <p:nvPicPr>
          <p:cNvPr id="14" name="Picture 13" descr="QR code to link shown on the screen directing to the press releases search page on the NCDPI website">
            <a:extLst>
              <a:ext uri="{FF2B5EF4-FFF2-40B4-BE49-F238E27FC236}">
                <a16:creationId xmlns:a16="http://schemas.microsoft.com/office/drawing/2014/main" id="{44C9E50A-46AB-2C47-672E-135A7214AA98}"/>
              </a:ext>
            </a:extLst>
          </p:cNvPr>
          <p:cNvPicPr>
            <a:picLocks noChangeAspect="1"/>
          </p:cNvPicPr>
          <p:nvPr/>
        </p:nvPicPr>
        <p:blipFill>
          <a:blip r:embed="rId4"/>
          <a:stretch>
            <a:fillRect/>
          </a:stretch>
        </p:blipFill>
        <p:spPr>
          <a:xfrm>
            <a:off x="10670084" y="4921135"/>
            <a:ext cx="1339132" cy="1339132"/>
          </a:xfrm>
          <a:prstGeom prst="rect">
            <a:avLst/>
          </a:prstGeom>
        </p:spPr>
      </p:pic>
      <p:pic>
        <p:nvPicPr>
          <p:cNvPr id="6" name="Picture 5" descr="Healthy Meals Incentives Initiative Logo">
            <a:extLst>
              <a:ext uri="{FF2B5EF4-FFF2-40B4-BE49-F238E27FC236}">
                <a16:creationId xmlns:a16="http://schemas.microsoft.com/office/drawing/2014/main" id="{004572F5-2772-B3EB-2131-A8B533D98425}"/>
              </a:ext>
            </a:extLst>
          </p:cNvPr>
          <p:cNvPicPr>
            <a:picLocks noChangeAspect="1"/>
          </p:cNvPicPr>
          <p:nvPr/>
        </p:nvPicPr>
        <p:blipFill>
          <a:blip r:embed="rId5"/>
          <a:stretch>
            <a:fillRect/>
          </a:stretch>
        </p:blipFill>
        <p:spPr>
          <a:xfrm>
            <a:off x="9718578" y="0"/>
            <a:ext cx="1963975" cy="2127499"/>
          </a:xfrm>
          <a:prstGeom prst="rect">
            <a:avLst/>
          </a:prstGeom>
        </p:spPr>
      </p:pic>
      <p:sp>
        <p:nvSpPr>
          <p:cNvPr id="5" name="Slide Number Placeholder 4">
            <a:extLst>
              <a:ext uri="{FF2B5EF4-FFF2-40B4-BE49-F238E27FC236}">
                <a16:creationId xmlns:a16="http://schemas.microsoft.com/office/drawing/2014/main" id="{6BB72EDF-D9BE-6DF6-8A5E-8243DCE90570}"/>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89</a:t>
            </a:fld>
            <a:endParaRPr lang="en-US"/>
          </a:p>
        </p:txBody>
      </p:sp>
    </p:spTree>
    <p:extLst>
      <p:ext uri="{BB962C8B-B14F-4D97-AF65-F5344CB8AC3E}">
        <p14:creationId xmlns:p14="http://schemas.microsoft.com/office/powerpoint/2010/main" val="2819362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EE79F-3C38-9D3D-D48A-7975200BFD87}"/>
              </a:ext>
            </a:extLst>
          </p:cNvPr>
          <p:cNvSpPr>
            <a:spLocks noGrp="1"/>
          </p:cNvSpPr>
          <p:nvPr>
            <p:ph type="title"/>
          </p:nvPr>
        </p:nvSpPr>
        <p:spPr/>
        <p:txBody>
          <a:bodyPr>
            <a:normAutofit/>
          </a:bodyPr>
          <a:lstStyle/>
          <a:p>
            <a:r>
              <a:rPr lang="en-US" sz="4800">
                <a:latin typeface="Arial"/>
                <a:cs typeface="Arial"/>
              </a:rPr>
              <a:t>Office of School Nutrition Updates</a:t>
            </a:r>
            <a:endParaRPr lang="en-US" sz="4800"/>
          </a:p>
        </p:txBody>
      </p:sp>
      <p:sp>
        <p:nvSpPr>
          <p:cNvPr id="3" name="Text Placeholder 2">
            <a:extLst>
              <a:ext uri="{FF2B5EF4-FFF2-40B4-BE49-F238E27FC236}">
                <a16:creationId xmlns:a16="http://schemas.microsoft.com/office/drawing/2014/main" id="{62006E1C-E40C-BB69-BBAA-E81AB643D505}"/>
              </a:ext>
            </a:extLst>
          </p:cNvPr>
          <p:cNvSpPr>
            <a:spLocks noGrp="1"/>
          </p:cNvSpPr>
          <p:nvPr>
            <p:ph type="body" idx="1"/>
          </p:nvPr>
        </p:nvSpPr>
        <p:spPr>
          <a:xfrm>
            <a:off x="831849" y="4114898"/>
            <a:ext cx="10965039" cy="1500187"/>
          </a:xfrm>
        </p:spPr>
        <p:txBody>
          <a:bodyPr>
            <a:normAutofit/>
          </a:bodyPr>
          <a:lstStyle/>
          <a:p>
            <a:r>
              <a:rPr lang="en-US" sz="2800"/>
              <a:t>Learn what we are doing to better support you!</a:t>
            </a:r>
          </a:p>
        </p:txBody>
      </p:sp>
      <p:sp>
        <p:nvSpPr>
          <p:cNvPr id="4" name="Slide Number Placeholder 3">
            <a:extLst>
              <a:ext uri="{FF2B5EF4-FFF2-40B4-BE49-F238E27FC236}">
                <a16:creationId xmlns:a16="http://schemas.microsoft.com/office/drawing/2014/main" id="{32BBEFCC-0BB6-FB35-81AE-60E4EC77676F}"/>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9</a:t>
            </a:fld>
            <a:endParaRPr lang="en-US"/>
          </a:p>
        </p:txBody>
      </p:sp>
    </p:spTree>
    <p:extLst>
      <p:ext uri="{BB962C8B-B14F-4D97-AF65-F5344CB8AC3E}">
        <p14:creationId xmlns:p14="http://schemas.microsoft.com/office/powerpoint/2010/main" val="36710164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A1FC7-442D-0433-9C0C-142E2A0553D5}"/>
              </a:ext>
            </a:extLst>
          </p:cNvPr>
          <p:cNvSpPr>
            <a:spLocks noGrp="1"/>
          </p:cNvSpPr>
          <p:nvPr>
            <p:ph type="title"/>
          </p:nvPr>
        </p:nvSpPr>
        <p:spPr>
          <a:xfrm>
            <a:off x="838200" y="341820"/>
            <a:ext cx="10515600" cy="1325563"/>
          </a:xfrm>
        </p:spPr>
        <p:txBody>
          <a:bodyPr/>
          <a:lstStyle/>
          <a:p>
            <a:r>
              <a:rPr lang="en-US" dirty="0">
                <a:latin typeface="Arial"/>
                <a:cs typeface="Arial"/>
              </a:rPr>
              <a:t>7 NC Turnip the Beet Awardees</a:t>
            </a:r>
            <a:endParaRPr lang="en-US" dirty="0"/>
          </a:p>
        </p:txBody>
      </p:sp>
      <p:sp>
        <p:nvSpPr>
          <p:cNvPr id="6" name="Content Placeholder 2">
            <a:extLst>
              <a:ext uri="{FF2B5EF4-FFF2-40B4-BE49-F238E27FC236}">
                <a16:creationId xmlns:a16="http://schemas.microsoft.com/office/drawing/2014/main" id="{BB7EA011-DC42-99B4-492D-93451C965A37}"/>
              </a:ext>
            </a:extLst>
          </p:cNvPr>
          <p:cNvSpPr txBox="1">
            <a:spLocks/>
          </p:cNvSpPr>
          <p:nvPr/>
        </p:nvSpPr>
        <p:spPr>
          <a:xfrm>
            <a:off x="745277" y="1714875"/>
            <a:ext cx="630391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7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7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7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latin typeface="Arial"/>
                <a:ea typeface="Source Sans Pro"/>
                <a:cs typeface="Helvetica"/>
              </a:rPr>
              <a:t>Gold</a:t>
            </a:r>
            <a:endParaRPr lang="en-US" sz="2400" b="1" dirty="0">
              <a:latin typeface="Arial"/>
            </a:endParaRPr>
          </a:p>
          <a:p>
            <a:pPr lvl="1">
              <a:buFont typeface="Courier New" panose="02070309020205020404" pitchFamily="49" charset="0"/>
              <a:buChar char="o"/>
            </a:pPr>
            <a:r>
              <a:rPr lang="en-US" sz="2000" dirty="0">
                <a:latin typeface="Arial"/>
                <a:ea typeface="Source Sans Pro"/>
                <a:cs typeface="Helvetica"/>
              </a:rPr>
              <a:t>Boys and Girls Club of Wake County</a:t>
            </a:r>
            <a:endParaRPr lang="en-US" sz="2000" dirty="0">
              <a:latin typeface="Arial"/>
            </a:endParaRPr>
          </a:p>
          <a:p>
            <a:pPr lvl="1">
              <a:buFont typeface="Courier New" panose="02070309020205020404" pitchFamily="49" charset="0"/>
              <a:buChar char="o"/>
            </a:pPr>
            <a:r>
              <a:rPr lang="en-US" sz="2000" dirty="0">
                <a:latin typeface="Arial"/>
                <a:ea typeface="Source Sans Pro"/>
                <a:cs typeface="Helvetica"/>
              </a:rPr>
              <a:t>Halifax County Schools</a:t>
            </a:r>
            <a:endParaRPr lang="en-US" sz="2000" dirty="0">
              <a:latin typeface="Arial"/>
            </a:endParaRPr>
          </a:p>
          <a:p>
            <a:r>
              <a:rPr lang="en-US" sz="2400" b="1" dirty="0">
                <a:latin typeface="Arial"/>
                <a:ea typeface="Source Sans Pro"/>
                <a:cs typeface="Helvetica"/>
              </a:rPr>
              <a:t>Silver</a:t>
            </a:r>
            <a:endParaRPr lang="en-US" sz="2400" b="1" dirty="0">
              <a:latin typeface="Arial"/>
            </a:endParaRPr>
          </a:p>
          <a:p>
            <a:pPr lvl="1">
              <a:buFont typeface="Courier New" panose="02070309020205020404" pitchFamily="49" charset="0"/>
              <a:buChar char="o"/>
            </a:pPr>
            <a:r>
              <a:rPr lang="en-US" sz="2000" dirty="0">
                <a:latin typeface="Arial"/>
                <a:ea typeface="Source Sans Pro"/>
                <a:cs typeface="Helvetica"/>
              </a:rPr>
              <a:t>Catawba County Schools</a:t>
            </a:r>
            <a:endParaRPr lang="en-US" sz="2000" dirty="0">
              <a:latin typeface="Arial"/>
              <a:ea typeface="Source Sans Pro"/>
            </a:endParaRPr>
          </a:p>
          <a:p>
            <a:pPr lvl="1">
              <a:buFont typeface="Courier New" panose="02070309020205020404" pitchFamily="49" charset="0"/>
              <a:buChar char="o"/>
            </a:pPr>
            <a:r>
              <a:rPr lang="en-US" sz="2000" dirty="0">
                <a:latin typeface="Arial"/>
                <a:ea typeface="Source Sans Pro"/>
                <a:cs typeface="Helvetica"/>
              </a:rPr>
              <a:t>Food Bank of Central and Eastern North Carolina</a:t>
            </a:r>
            <a:endParaRPr lang="en-US" sz="2000" dirty="0">
              <a:latin typeface="Arial"/>
            </a:endParaRPr>
          </a:p>
          <a:p>
            <a:pPr lvl="1">
              <a:buFont typeface="Courier New" panose="02070309020205020404" pitchFamily="49" charset="0"/>
              <a:buChar char="o"/>
            </a:pPr>
            <a:r>
              <a:rPr lang="en-US" sz="2000" dirty="0">
                <a:latin typeface="Arial"/>
                <a:ea typeface="Source Sans Pro"/>
                <a:cs typeface="Helvetica"/>
              </a:rPr>
              <a:t>YMCA of Southeastern North Carolina</a:t>
            </a:r>
            <a:endParaRPr lang="en-US" sz="2000" dirty="0">
              <a:latin typeface="Arial"/>
            </a:endParaRPr>
          </a:p>
          <a:p>
            <a:r>
              <a:rPr lang="en-US" sz="2400" b="1" dirty="0">
                <a:latin typeface="Arial"/>
                <a:ea typeface="Source Sans Pro"/>
                <a:cs typeface="Helvetica"/>
              </a:rPr>
              <a:t>Bronze</a:t>
            </a:r>
            <a:endParaRPr lang="en-US" sz="2400" b="1" dirty="0">
              <a:latin typeface="Arial"/>
            </a:endParaRPr>
          </a:p>
          <a:p>
            <a:pPr lvl="1">
              <a:buFont typeface="Courier New" panose="02070309020205020404" pitchFamily="49" charset="0"/>
              <a:buChar char="o"/>
            </a:pPr>
            <a:r>
              <a:rPr lang="en-US" sz="2000" dirty="0">
                <a:latin typeface="Arial"/>
                <a:ea typeface="Source Sans Pro"/>
                <a:cs typeface="Helvetica"/>
              </a:rPr>
              <a:t>Beaufort County Schools</a:t>
            </a:r>
            <a:endParaRPr lang="en-US" sz="2000" dirty="0">
              <a:latin typeface="Arial"/>
              <a:ea typeface="Source Sans Pro"/>
            </a:endParaRPr>
          </a:p>
          <a:p>
            <a:pPr lvl="1">
              <a:buFont typeface="Courier New" panose="02070309020205020404" pitchFamily="49" charset="0"/>
              <a:buChar char="o"/>
            </a:pPr>
            <a:r>
              <a:rPr lang="en-US" sz="2000" dirty="0">
                <a:latin typeface="Arial"/>
                <a:ea typeface="Source Sans Pro"/>
                <a:cs typeface="Helvetica"/>
              </a:rPr>
              <a:t>Elizabeth-City Pasquotank Public Schools</a:t>
            </a:r>
            <a:endParaRPr lang="en-US" sz="2000" dirty="0">
              <a:latin typeface="Arial"/>
            </a:endParaRPr>
          </a:p>
          <a:p>
            <a:endParaRPr lang="en-US" sz="1800" dirty="0">
              <a:latin typeface="Helvetica"/>
              <a:cs typeface="Helvetica"/>
            </a:endParaRPr>
          </a:p>
          <a:p>
            <a:pPr marL="0" indent="0">
              <a:buFont typeface="Arial" panose="020B0604020202020204" pitchFamily="34" charset="0"/>
              <a:buNone/>
            </a:pPr>
            <a:endParaRPr lang="en-US" sz="900" dirty="0">
              <a:solidFill>
                <a:srgbClr val="000000"/>
              </a:solidFill>
              <a:latin typeface="Helvetica"/>
              <a:cs typeface="Helvetica"/>
            </a:endParaRPr>
          </a:p>
        </p:txBody>
      </p:sp>
      <p:sp>
        <p:nvSpPr>
          <p:cNvPr id="3" name="Content Placeholder 2">
            <a:extLst>
              <a:ext uri="{FF2B5EF4-FFF2-40B4-BE49-F238E27FC236}">
                <a16:creationId xmlns:a16="http://schemas.microsoft.com/office/drawing/2014/main" id="{238A8FBA-C6E1-1AF3-064C-19C564473033}"/>
              </a:ext>
            </a:extLst>
          </p:cNvPr>
          <p:cNvSpPr>
            <a:spLocks noGrp="1"/>
          </p:cNvSpPr>
          <p:nvPr>
            <p:ph idx="1"/>
          </p:nvPr>
        </p:nvSpPr>
        <p:spPr>
          <a:xfrm>
            <a:off x="6612374" y="2082050"/>
            <a:ext cx="5436523" cy="2622710"/>
          </a:xfrm>
        </p:spPr>
        <p:txBody>
          <a:bodyPr vert="horz" lIns="91440" tIns="45720" rIns="91440" bIns="45720" rtlCol="0" anchor="t">
            <a:normAutofit lnSpcReduction="10000"/>
          </a:bodyPr>
          <a:lstStyle/>
          <a:p>
            <a:r>
              <a:rPr lang="en-US" sz="2600" dirty="0">
                <a:latin typeface="Arial"/>
                <a:cs typeface="Arial"/>
              </a:rPr>
              <a:t>Recognizes SUN Meal Programs that go above and beyond to:</a:t>
            </a:r>
            <a:endParaRPr lang="en-US" sz="2600" dirty="0"/>
          </a:p>
          <a:p>
            <a:pPr lvl="1">
              <a:buFont typeface="Courier New" panose="020B0604020202020204" pitchFamily="34" charset="0"/>
              <a:buChar char="o"/>
            </a:pPr>
            <a:r>
              <a:rPr lang="en-US" dirty="0">
                <a:latin typeface="Arial"/>
                <a:ea typeface="Source Sans Pro"/>
                <a:cs typeface="Arial"/>
              </a:rPr>
              <a:t>offer appealing and nutritious meals</a:t>
            </a:r>
            <a:endParaRPr lang="en-US" sz="3600" dirty="0">
              <a:ea typeface="Source Sans Pro"/>
            </a:endParaRPr>
          </a:p>
          <a:p>
            <a:pPr lvl="1">
              <a:buFont typeface="Courier New" panose="020B0604020202020204" pitchFamily="34" charset="0"/>
              <a:buChar char="o"/>
            </a:pPr>
            <a:r>
              <a:rPr lang="en-US" dirty="0">
                <a:latin typeface="Arial"/>
                <a:ea typeface="Source Sans Pro"/>
                <a:cs typeface="Arial"/>
              </a:rPr>
              <a:t>incorporate locally grown foods</a:t>
            </a:r>
            <a:endParaRPr lang="en-US" sz="3600" dirty="0">
              <a:ea typeface="Source Sans Pro"/>
            </a:endParaRPr>
          </a:p>
          <a:p>
            <a:pPr lvl="1">
              <a:buFont typeface="Courier New" panose="020B0604020202020204" pitchFamily="34" charset="0"/>
              <a:buChar char="o"/>
            </a:pPr>
            <a:r>
              <a:rPr lang="en-US" dirty="0">
                <a:latin typeface="Arial"/>
                <a:ea typeface="Source Sans Pro"/>
                <a:cs typeface="Arial"/>
              </a:rPr>
              <a:t>engage students in educational enrichment</a:t>
            </a:r>
            <a:endParaRPr lang="en-US" sz="3600" dirty="0"/>
          </a:p>
          <a:p>
            <a:endParaRPr lang="en-US" sz="1800" dirty="0">
              <a:latin typeface="Arial"/>
              <a:ea typeface="Source Sans Pro"/>
              <a:cs typeface="Arial"/>
            </a:endParaRPr>
          </a:p>
          <a:p>
            <a:endParaRPr lang="en-US" sz="1400" dirty="0">
              <a:latin typeface="Arial"/>
              <a:ea typeface="Source Sans Pro"/>
            </a:endParaRPr>
          </a:p>
          <a:p>
            <a:pPr lvl="1">
              <a:buFont typeface="Courier New" panose="020B0604020202020204" pitchFamily="34" charset="0"/>
              <a:buChar char="o"/>
            </a:pPr>
            <a:endParaRPr lang="en-US" sz="1400" dirty="0">
              <a:latin typeface="Arial"/>
              <a:ea typeface="Source Sans Pro"/>
            </a:endParaRPr>
          </a:p>
        </p:txBody>
      </p:sp>
      <p:pic>
        <p:nvPicPr>
          <p:cNvPr id="7" name="Picture 6" descr="Summer Meals Turnip the Beet Logo">
            <a:extLst>
              <a:ext uri="{FF2B5EF4-FFF2-40B4-BE49-F238E27FC236}">
                <a16:creationId xmlns:a16="http://schemas.microsoft.com/office/drawing/2014/main" id="{2881D05E-7410-DEB9-92BD-7845FCC20DE2}"/>
              </a:ext>
            </a:extLst>
          </p:cNvPr>
          <p:cNvPicPr>
            <a:picLocks noChangeAspect="1"/>
          </p:cNvPicPr>
          <p:nvPr/>
        </p:nvPicPr>
        <p:blipFill>
          <a:blip r:embed="rId3"/>
          <a:stretch>
            <a:fillRect/>
          </a:stretch>
        </p:blipFill>
        <p:spPr>
          <a:xfrm>
            <a:off x="10838654" y="224404"/>
            <a:ext cx="1094922" cy="1392945"/>
          </a:xfrm>
          <a:prstGeom prst="rect">
            <a:avLst/>
          </a:prstGeom>
        </p:spPr>
      </p:pic>
      <p:sp>
        <p:nvSpPr>
          <p:cNvPr id="8" name="TextBox 7">
            <a:extLst>
              <a:ext uri="{FF2B5EF4-FFF2-40B4-BE49-F238E27FC236}">
                <a16:creationId xmlns:a16="http://schemas.microsoft.com/office/drawing/2014/main" id="{C3AF7420-83AE-70E5-2FB3-BF57B05D16D3}"/>
              </a:ext>
            </a:extLst>
          </p:cNvPr>
          <p:cNvSpPr txBox="1"/>
          <p:nvPr/>
        </p:nvSpPr>
        <p:spPr>
          <a:xfrm>
            <a:off x="7049193" y="5050550"/>
            <a:ext cx="352459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7030A0"/>
                </a:solidFill>
                <a:latin typeface="Arial" panose="020B0604020202020204" pitchFamily="34" charset="0"/>
                <a:ea typeface="Calibri"/>
                <a:cs typeface="Arial" panose="020B0604020202020204" pitchFamily="34" charset="0"/>
              </a:rPr>
              <a:t>Learn more:</a:t>
            </a:r>
            <a:r>
              <a:rPr lang="en-US" sz="2000" b="1" dirty="0">
                <a:solidFill>
                  <a:srgbClr val="1C3766"/>
                </a:solidFill>
                <a:latin typeface="Arial" panose="020B0604020202020204" pitchFamily="34" charset="0"/>
                <a:ea typeface="Calibri"/>
                <a:cs typeface="Arial" panose="020B0604020202020204" pitchFamily="34" charset="0"/>
              </a:rPr>
              <a:t> </a:t>
            </a:r>
          </a:p>
          <a:p>
            <a:r>
              <a:rPr lang="en-US" sz="2000" dirty="0">
                <a:solidFill>
                  <a:srgbClr val="1C3766"/>
                </a:solidFill>
                <a:latin typeface="Arial" panose="020B0604020202020204" pitchFamily="34" charset="0"/>
                <a:ea typeface="+mn-lt"/>
                <a:cs typeface="Arial" panose="020B0604020202020204" pitchFamily="34" charset="0"/>
                <a:hlinkClick r:id="rId4"/>
              </a:rPr>
              <a:t>https://www.dpi.nc.gov/news/press-releases</a:t>
            </a:r>
            <a:r>
              <a:rPr lang="en-US" sz="2000" dirty="0">
                <a:solidFill>
                  <a:srgbClr val="1C3766"/>
                </a:solidFill>
                <a:latin typeface="Arial" panose="020B0604020202020204" pitchFamily="34" charset="0"/>
                <a:ea typeface="+mn-lt"/>
                <a:cs typeface="Arial" panose="020B0604020202020204" pitchFamily="34" charset="0"/>
              </a:rPr>
              <a:t> </a:t>
            </a:r>
          </a:p>
        </p:txBody>
      </p:sp>
      <p:pic>
        <p:nvPicPr>
          <p:cNvPr id="5" name="Picture 4" descr="QR code to link shown on the screen directing to the press releases search page on the NCDPI website">
            <a:extLst>
              <a:ext uri="{FF2B5EF4-FFF2-40B4-BE49-F238E27FC236}">
                <a16:creationId xmlns:a16="http://schemas.microsoft.com/office/drawing/2014/main" id="{429CD71A-29BE-F091-14AC-7EA5D30ECA33}"/>
              </a:ext>
            </a:extLst>
          </p:cNvPr>
          <p:cNvPicPr>
            <a:picLocks noChangeAspect="1"/>
          </p:cNvPicPr>
          <p:nvPr/>
        </p:nvPicPr>
        <p:blipFill>
          <a:blip r:embed="rId5"/>
          <a:stretch>
            <a:fillRect/>
          </a:stretch>
        </p:blipFill>
        <p:spPr>
          <a:xfrm>
            <a:off x="10723334" y="4947404"/>
            <a:ext cx="1325563" cy="1325563"/>
          </a:xfrm>
          <a:prstGeom prst="rect">
            <a:avLst/>
          </a:prstGeom>
        </p:spPr>
      </p:pic>
      <p:sp>
        <p:nvSpPr>
          <p:cNvPr id="4" name="Slide Number Placeholder 3">
            <a:extLst>
              <a:ext uri="{FF2B5EF4-FFF2-40B4-BE49-F238E27FC236}">
                <a16:creationId xmlns:a16="http://schemas.microsoft.com/office/drawing/2014/main" id="{88187F06-2057-064F-D89D-F3C577198F21}"/>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90</a:t>
            </a:fld>
            <a:endParaRPr lang="en-US"/>
          </a:p>
        </p:txBody>
      </p:sp>
    </p:spTree>
    <p:extLst>
      <p:ext uri="{BB962C8B-B14F-4D97-AF65-F5344CB8AC3E}">
        <p14:creationId xmlns:p14="http://schemas.microsoft.com/office/powerpoint/2010/main" val="2597445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EF232-99ED-BECF-88AF-51C623E95F0C}"/>
              </a:ext>
            </a:extLst>
          </p:cNvPr>
          <p:cNvSpPr>
            <a:spLocks noGrp="1"/>
          </p:cNvSpPr>
          <p:nvPr>
            <p:ph type="title"/>
          </p:nvPr>
        </p:nvSpPr>
        <p:spPr>
          <a:xfrm>
            <a:off x="838199" y="244769"/>
            <a:ext cx="10822757" cy="1325563"/>
          </a:xfrm>
        </p:spPr>
        <p:txBody>
          <a:bodyPr/>
          <a:lstStyle/>
          <a:p>
            <a:r>
              <a:rPr lang="en-US">
                <a:latin typeface="Arial"/>
                <a:cs typeface="Arial"/>
              </a:rPr>
              <a:t>Submit Content for SN Update E-letters</a:t>
            </a:r>
            <a:endParaRPr lang="en-US" b="0">
              <a:solidFill>
                <a:srgbClr val="000000"/>
              </a:solidFill>
              <a:latin typeface="Arial"/>
              <a:cs typeface="Arial"/>
            </a:endParaRPr>
          </a:p>
        </p:txBody>
      </p:sp>
      <p:sp>
        <p:nvSpPr>
          <p:cNvPr id="3" name="Content Placeholder 2">
            <a:extLst>
              <a:ext uri="{FF2B5EF4-FFF2-40B4-BE49-F238E27FC236}">
                <a16:creationId xmlns:a16="http://schemas.microsoft.com/office/drawing/2014/main" id="{E7B37087-67CF-3DC4-8BF1-97DD115DFAF5}"/>
              </a:ext>
            </a:extLst>
          </p:cNvPr>
          <p:cNvSpPr>
            <a:spLocks noGrp="1"/>
          </p:cNvSpPr>
          <p:nvPr>
            <p:ph idx="1"/>
          </p:nvPr>
        </p:nvSpPr>
        <p:spPr>
          <a:xfrm>
            <a:off x="827157" y="1954853"/>
            <a:ext cx="11209278" cy="4088525"/>
          </a:xfrm>
        </p:spPr>
        <p:txBody>
          <a:bodyPr vert="horz" lIns="91440" tIns="45720" rIns="91440" bIns="45720" rtlCol="0" anchor="t">
            <a:normAutofit fontScale="92500" lnSpcReduction="10000"/>
          </a:bodyPr>
          <a:lstStyle/>
          <a:p>
            <a:pPr>
              <a:spcAft>
                <a:spcPts val="1200"/>
              </a:spcAft>
              <a:buFont typeface="Arial" panose="05000000000000000000" pitchFamily="2" charset="2"/>
              <a:buChar char="•"/>
            </a:pPr>
            <a:r>
              <a:rPr lang="en-US" sz="2400" dirty="0">
                <a:latin typeface="Arial"/>
                <a:cs typeface="Arial"/>
              </a:rPr>
              <a:t>Support SN Update publish goal of 2nd and 4th full week of each month</a:t>
            </a:r>
            <a:endParaRPr lang="en-US" sz="2400" dirty="0">
              <a:solidFill>
                <a:srgbClr val="000000"/>
              </a:solidFill>
              <a:latin typeface="Arial"/>
              <a:cs typeface="Arial"/>
            </a:endParaRPr>
          </a:p>
          <a:p>
            <a:pPr>
              <a:spcAft>
                <a:spcPts val="1200"/>
              </a:spcAft>
              <a:buFont typeface="Arial" panose="05000000000000000000" pitchFamily="2" charset="2"/>
              <a:buChar char="•"/>
            </a:pPr>
            <a:r>
              <a:rPr lang="en-US" sz="2400" dirty="0">
                <a:latin typeface="Arial"/>
                <a:cs typeface="Arial"/>
              </a:rPr>
              <a:t>Submit content (job postings, shoutouts, etc.) by Monday of the prior week</a:t>
            </a:r>
            <a:endParaRPr lang="en-US" sz="2400" dirty="0">
              <a:solidFill>
                <a:srgbClr val="000000"/>
              </a:solidFill>
            </a:endParaRPr>
          </a:p>
          <a:p>
            <a:pPr>
              <a:spcAft>
                <a:spcPts val="1200"/>
              </a:spcAft>
              <a:buFont typeface="Arial" panose="05000000000000000000" pitchFamily="2" charset="2"/>
              <a:buChar char="•"/>
            </a:pPr>
            <a:r>
              <a:rPr lang="en-US" sz="2400" dirty="0">
                <a:latin typeface="Arial"/>
                <a:cs typeface="Arial"/>
              </a:rPr>
              <a:t>Send a brief ready-for-print article (250 words or less); job postings should have a description and active link open to the public or a local contact</a:t>
            </a:r>
            <a:endParaRPr lang="en-US" sz="2400" dirty="0">
              <a:solidFill>
                <a:srgbClr val="000000"/>
              </a:solidFill>
              <a:latin typeface="Arial"/>
              <a:cs typeface="Arial"/>
            </a:endParaRPr>
          </a:p>
          <a:p>
            <a:pPr>
              <a:spcAft>
                <a:spcPts val="1200"/>
              </a:spcAft>
              <a:buFont typeface="Arial" panose="05000000000000000000" pitchFamily="2" charset="2"/>
              <a:buChar char="•"/>
            </a:pPr>
            <a:r>
              <a:rPr lang="en-US" sz="2400" dirty="0">
                <a:latin typeface="Arial"/>
                <a:cs typeface="Arial"/>
              </a:rPr>
              <a:t>Obtain permission to share any photos of students, staff, families, etc. </a:t>
            </a:r>
            <a:endParaRPr lang="en-US" sz="2400" dirty="0">
              <a:solidFill>
                <a:srgbClr val="000000"/>
              </a:solidFill>
              <a:latin typeface="Arial"/>
              <a:cs typeface="Arial"/>
            </a:endParaRPr>
          </a:p>
          <a:p>
            <a:pPr>
              <a:spcAft>
                <a:spcPts val="1200"/>
              </a:spcAft>
              <a:buFont typeface="Arial" panose="05000000000000000000" pitchFamily="2" charset="2"/>
              <a:buChar char="•"/>
            </a:pPr>
            <a:r>
              <a:rPr lang="en-US" sz="2400" dirty="0">
                <a:latin typeface="Arial"/>
                <a:cs typeface="Arial"/>
              </a:rPr>
              <a:t>Email to School Nutrition Consultant, include SN Update in subject line</a:t>
            </a:r>
            <a:endParaRPr lang="en-US" sz="2400" dirty="0">
              <a:solidFill>
                <a:srgbClr val="000000"/>
              </a:solidFill>
              <a:latin typeface="Arial"/>
              <a:cs typeface="Arial"/>
            </a:endParaRPr>
          </a:p>
          <a:p>
            <a:pPr>
              <a:spcAft>
                <a:spcPts val="1200"/>
              </a:spcAft>
            </a:pPr>
            <a:endParaRPr lang="en-US" sz="2400" dirty="0">
              <a:latin typeface="Arial"/>
              <a:cs typeface="Arial"/>
            </a:endParaRPr>
          </a:p>
          <a:p>
            <a:pPr marL="0" indent="0">
              <a:spcAft>
                <a:spcPts val="1200"/>
              </a:spcAft>
              <a:buNone/>
            </a:pPr>
            <a:r>
              <a:rPr lang="en-US" sz="2400" b="1" dirty="0">
                <a:latin typeface="Arial"/>
                <a:cs typeface="Arial"/>
              </a:rPr>
              <a:t>Note: Submissions not received by the deadline will be held until the next issue</a:t>
            </a:r>
          </a:p>
        </p:txBody>
      </p:sp>
      <p:sp>
        <p:nvSpPr>
          <p:cNvPr id="4" name="Slide Number Placeholder 3">
            <a:extLst>
              <a:ext uri="{FF2B5EF4-FFF2-40B4-BE49-F238E27FC236}">
                <a16:creationId xmlns:a16="http://schemas.microsoft.com/office/drawing/2014/main" id="{C2EE1654-2CFB-4420-AE72-8078F397F9A7}"/>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91</a:t>
            </a:fld>
            <a:endParaRPr lang="en-US"/>
          </a:p>
        </p:txBody>
      </p:sp>
      <p:sp>
        <p:nvSpPr>
          <p:cNvPr id="5" name="Rectangle 4">
            <a:extLst>
              <a:ext uri="{FF2B5EF4-FFF2-40B4-BE49-F238E27FC236}">
                <a16:creationId xmlns:a16="http://schemas.microsoft.com/office/drawing/2014/main" id="{E8525CE7-54B6-6535-39DD-E26E6241360E}"/>
              </a:ext>
              <a:ext uri="{C183D7F6-B498-43B3-948B-1728B52AA6E4}">
                <adec:decorative xmlns:adec="http://schemas.microsoft.com/office/drawing/2017/decorative" val="1"/>
              </a:ext>
            </a:extLst>
          </p:cNvPr>
          <p:cNvSpPr/>
          <p:nvPr/>
        </p:nvSpPr>
        <p:spPr>
          <a:xfrm>
            <a:off x="822319" y="4314053"/>
            <a:ext cx="10426391" cy="558639"/>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686622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46C33-518D-D50D-0608-4038541881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EF3BE8-20C2-BF08-E8C7-EBA76C108C5E}"/>
              </a:ext>
            </a:extLst>
          </p:cNvPr>
          <p:cNvSpPr>
            <a:spLocks noGrp="1"/>
          </p:cNvSpPr>
          <p:nvPr>
            <p:ph type="title"/>
          </p:nvPr>
        </p:nvSpPr>
        <p:spPr>
          <a:xfrm>
            <a:off x="838200" y="681038"/>
            <a:ext cx="10515600" cy="1325563"/>
          </a:xfrm>
        </p:spPr>
        <p:txBody>
          <a:bodyPr>
            <a:normAutofit/>
          </a:bodyPr>
          <a:lstStyle/>
          <a:p>
            <a:r>
              <a:rPr lang="en-US" sz="4000" dirty="0">
                <a:latin typeface="Arial"/>
                <a:cs typeface="Arial"/>
              </a:rPr>
              <a:t>Not getting SN Updates?</a:t>
            </a:r>
            <a:endParaRPr lang="en-US" sz="4000" dirty="0"/>
          </a:p>
        </p:txBody>
      </p:sp>
      <p:sp>
        <p:nvSpPr>
          <p:cNvPr id="8" name="Content Placeholder 7">
            <a:extLst>
              <a:ext uri="{FF2B5EF4-FFF2-40B4-BE49-F238E27FC236}">
                <a16:creationId xmlns:a16="http://schemas.microsoft.com/office/drawing/2014/main" id="{FE8E6F59-34A1-EBFD-B3CF-877C3B0D44CB}"/>
              </a:ext>
            </a:extLst>
          </p:cNvPr>
          <p:cNvSpPr>
            <a:spLocks noGrp="1"/>
          </p:cNvSpPr>
          <p:nvPr>
            <p:ph idx="1"/>
          </p:nvPr>
        </p:nvSpPr>
        <p:spPr>
          <a:xfrm>
            <a:off x="652347" y="2358904"/>
            <a:ext cx="11368724" cy="3818058"/>
          </a:xfrm>
        </p:spPr>
        <p:txBody>
          <a:bodyPr vert="horz" lIns="91440" tIns="45720" rIns="91440" bIns="45720" rtlCol="0" anchor="t">
            <a:normAutofit/>
          </a:bodyPr>
          <a:lstStyle/>
          <a:p>
            <a:pPr marL="457200" indent="-457200">
              <a:spcAft>
                <a:spcPts val="1200"/>
              </a:spcAft>
              <a:buAutoNum type="arabicParenR"/>
            </a:pPr>
            <a:r>
              <a:rPr lang="en-US" sz="2600" dirty="0">
                <a:latin typeface="Arial"/>
                <a:cs typeface="Arial"/>
              </a:rPr>
              <a:t>Check ALL email folders (inbox, junk/spam)</a:t>
            </a:r>
            <a:endParaRPr lang="en-US" sz="2600" dirty="0"/>
          </a:p>
          <a:p>
            <a:pPr lvl="1">
              <a:spcAft>
                <a:spcPts val="1200"/>
              </a:spcAft>
            </a:pPr>
            <a:r>
              <a:rPr lang="en-US" dirty="0">
                <a:latin typeface="Arial"/>
                <a:cs typeface="Arial"/>
              </a:rPr>
              <a:t>Sender is ”</a:t>
            </a:r>
            <a:r>
              <a:rPr lang="en-US" dirty="0" err="1">
                <a:latin typeface="Arial"/>
                <a:cs typeface="Arial"/>
              </a:rPr>
              <a:t>SchoolNutritionNews</a:t>
            </a:r>
            <a:r>
              <a:rPr lang="en-US" dirty="0">
                <a:latin typeface="Arial"/>
                <a:cs typeface="Arial"/>
              </a:rPr>
              <a:t>” (</a:t>
            </a:r>
            <a:r>
              <a:rPr lang="en-US" dirty="0">
                <a:latin typeface="Arial"/>
                <a:cs typeface="Arial"/>
                <a:hlinkClick r:id="rId3"/>
              </a:rPr>
              <a:t>NCPublicSchools@public.govdelivery.com</a:t>
            </a:r>
            <a:r>
              <a:rPr lang="en-US" dirty="0">
                <a:latin typeface="Arial"/>
                <a:cs typeface="Arial"/>
              </a:rPr>
              <a:t>)</a:t>
            </a:r>
          </a:p>
          <a:p>
            <a:pPr marL="457200" lvl="1" indent="0">
              <a:spcAft>
                <a:spcPts val="1200"/>
              </a:spcAft>
              <a:buNone/>
            </a:pPr>
            <a:endParaRPr lang="en-US" dirty="0">
              <a:latin typeface="Arial"/>
              <a:cs typeface="Arial"/>
            </a:endParaRPr>
          </a:p>
          <a:p>
            <a:pPr marL="457200" indent="-457200">
              <a:spcAft>
                <a:spcPts val="1200"/>
              </a:spcAft>
              <a:buAutoNum type="arabicParenR"/>
            </a:pPr>
            <a:r>
              <a:rPr lang="en-US" sz="2600" dirty="0">
                <a:latin typeface="Arial"/>
                <a:cs typeface="Arial"/>
              </a:rPr>
              <a:t>If still not receiving, contact Donna Knight (</a:t>
            </a:r>
            <a:r>
              <a:rPr lang="en-US" sz="2600" dirty="0">
                <a:latin typeface="Arial"/>
                <a:cs typeface="Arial"/>
                <a:hlinkClick r:id="rId4">
                  <a:extLst>
                    <a:ext uri="{A12FA001-AC4F-418D-AE19-62706E023703}">
                      <ahyp:hlinkClr xmlns:ahyp="http://schemas.microsoft.com/office/drawing/2018/hyperlinkcolor" val="tx"/>
                    </a:ext>
                  </a:extLst>
                </a:hlinkClick>
              </a:rPr>
              <a:t>donna.knight@dpi.nc.gov</a:t>
            </a:r>
            <a:r>
              <a:rPr lang="en-US" sz="2600" dirty="0">
                <a:latin typeface="Arial"/>
                <a:cs typeface="Arial"/>
              </a:rPr>
              <a:t>) and copy your School Nutrition Consultant</a:t>
            </a:r>
          </a:p>
          <a:p>
            <a:endParaRPr lang="en-US" dirty="0"/>
          </a:p>
        </p:txBody>
      </p:sp>
      <p:sp>
        <p:nvSpPr>
          <p:cNvPr id="4" name="Slide Number Placeholder 3">
            <a:extLst>
              <a:ext uri="{FF2B5EF4-FFF2-40B4-BE49-F238E27FC236}">
                <a16:creationId xmlns:a16="http://schemas.microsoft.com/office/drawing/2014/main" id="{32728976-BB01-5E5D-48D7-AE550FB8CD95}"/>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92</a:t>
            </a:fld>
            <a:endParaRPr lang="en-US"/>
          </a:p>
        </p:txBody>
      </p:sp>
      <p:pic>
        <p:nvPicPr>
          <p:cNvPr id="10" name="Picture 9" descr="Email symbol on lightbulb">
            <a:extLst>
              <a:ext uri="{FF2B5EF4-FFF2-40B4-BE49-F238E27FC236}">
                <a16:creationId xmlns:a16="http://schemas.microsoft.com/office/drawing/2014/main" id="{391E56D8-0B2E-AD0F-DB4F-ECC73CC74D8D}"/>
              </a:ext>
            </a:extLst>
          </p:cNvPr>
          <p:cNvPicPr>
            <a:picLocks noChangeAspect="1"/>
          </p:cNvPicPr>
          <p:nvPr/>
        </p:nvPicPr>
        <p:blipFill>
          <a:blip r:embed="rId5"/>
          <a:srcRect l="25202" t="8456" r="29482" b="9227"/>
          <a:stretch>
            <a:fillRect/>
          </a:stretch>
        </p:blipFill>
        <p:spPr>
          <a:xfrm>
            <a:off x="9642764" y="369413"/>
            <a:ext cx="1819837" cy="1989491"/>
          </a:xfrm>
          <a:prstGeom prst="rect">
            <a:avLst/>
          </a:prstGeom>
        </p:spPr>
      </p:pic>
    </p:spTree>
    <p:extLst>
      <p:ext uri="{BB962C8B-B14F-4D97-AF65-F5344CB8AC3E}">
        <p14:creationId xmlns:p14="http://schemas.microsoft.com/office/powerpoint/2010/main" val="36237664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E9CF-D36E-39BC-916E-3D5D1F9F1297}"/>
              </a:ext>
            </a:extLst>
          </p:cNvPr>
          <p:cNvSpPr>
            <a:spLocks noGrp="1"/>
          </p:cNvSpPr>
          <p:nvPr>
            <p:ph type="title"/>
          </p:nvPr>
        </p:nvSpPr>
        <p:spPr>
          <a:xfrm>
            <a:off x="614916" y="365125"/>
            <a:ext cx="10515600" cy="1325563"/>
          </a:xfrm>
        </p:spPr>
        <p:txBody>
          <a:bodyPr/>
          <a:lstStyle/>
          <a:p>
            <a:r>
              <a:rPr lang="en-US"/>
              <a:t>Connect With Us!</a:t>
            </a:r>
          </a:p>
        </p:txBody>
      </p:sp>
      <p:sp>
        <p:nvSpPr>
          <p:cNvPr id="3" name="Content Placeholder 2">
            <a:extLst>
              <a:ext uri="{FF2B5EF4-FFF2-40B4-BE49-F238E27FC236}">
                <a16:creationId xmlns:a16="http://schemas.microsoft.com/office/drawing/2014/main" id="{A04ED93E-F69C-6760-02F4-C496C82770F4}"/>
              </a:ext>
            </a:extLst>
          </p:cNvPr>
          <p:cNvSpPr>
            <a:spLocks noGrp="1"/>
          </p:cNvSpPr>
          <p:nvPr>
            <p:ph idx="1"/>
          </p:nvPr>
        </p:nvSpPr>
        <p:spPr>
          <a:xfrm>
            <a:off x="614916" y="1967864"/>
            <a:ext cx="10515600" cy="4298729"/>
          </a:xfrm>
        </p:spPr>
        <p:txBody>
          <a:bodyPr vert="horz" lIns="91440" tIns="45720" rIns="91440" bIns="45720" rtlCol="0" anchor="t">
            <a:normAutofit fontScale="92500" lnSpcReduction="10000"/>
          </a:bodyPr>
          <a:lstStyle/>
          <a:p>
            <a:r>
              <a:rPr lang="en-US">
                <a:latin typeface="Arial"/>
                <a:cs typeface="Arial"/>
              </a:rPr>
              <a:t>Office of School Nutrition website, </a:t>
            </a:r>
            <a:r>
              <a:rPr lang="en-US">
                <a:solidFill>
                  <a:srgbClr val="0070C0"/>
                </a:solidFill>
                <a:latin typeface="Arial"/>
                <a:cs typeface="Arial"/>
                <a:hlinkClick r:id="rId3">
                  <a:extLst>
                    <a:ext uri="{A12FA001-AC4F-418D-AE19-62706E023703}">
                      <ahyp:hlinkClr xmlns:ahyp="http://schemas.microsoft.com/office/drawing/2018/hyperlinkcolor" val="tx"/>
                    </a:ext>
                  </a:extLst>
                </a:hlinkClick>
              </a:rPr>
              <a:t>go.ncdpi.gov/ncschoolmeals</a:t>
            </a:r>
            <a:endParaRPr lang="en-US">
              <a:solidFill>
                <a:srgbClr val="0070C0"/>
              </a:solidFill>
              <a:hlinkClick r:id="" action="ppaction://noaction">
                <a:extLst>
                  <a:ext uri="{A12FA001-AC4F-418D-AE19-62706E023703}">
                    <ahyp:hlinkClr xmlns:ahyp="http://schemas.microsoft.com/office/drawing/2018/hyperlinkcolor" val="tx"/>
                  </a:ext>
                </a:extLst>
              </a:hlinkClick>
            </a:endParaRPr>
          </a:p>
          <a:p>
            <a:r>
              <a:rPr lang="en-US">
                <a:latin typeface="Arial"/>
                <a:cs typeface="Arial"/>
              </a:rPr>
              <a:t>School Nutrition (SN) Update e-letter</a:t>
            </a:r>
            <a:endParaRPr lang="en-US"/>
          </a:p>
          <a:p>
            <a:r>
              <a:rPr lang="en-US">
                <a:latin typeface="Arial"/>
                <a:cs typeface="Arial"/>
              </a:rPr>
              <a:t>School Nutrition News emails (important, time-sensitive messages) – </a:t>
            </a:r>
            <a:r>
              <a:rPr lang="en-US" i="1">
                <a:latin typeface="Arial"/>
                <a:cs typeface="Arial"/>
              </a:rPr>
              <a:t>for SN Directors and Administrators</a:t>
            </a:r>
          </a:p>
          <a:p>
            <a:r>
              <a:rPr lang="en-US">
                <a:latin typeface="Arial"/>
                <a:cs typeface="Arial"/>
              </a:rPr>
              <a:t>Policy Updates</a:t>
            </a:r>
            <a:endParaRPr lang="en-US"/>
          </a:p>
          <a:p>
            <a:r>
              <a:rPr lang="en-US">
                <a:latin typeface="Arial"/>
                <a:cs typeface="Arial"/>
              </a:rPr>
              <a:t>Social Media</a:t>
            </a:r>
            <a:endParaRPr lang="en-US"/>
          </a:p>
          <a:p>
            <a:pPr lvl="1"/>
            <a:r>
              <a:rPr lang="en-US">
                <a:latin typeface="Arial"/>
                <a:cs typeface="Arial"/>
              </a:rPr>
              <a:t>@NCSchoolMeals (Facebook, X, Instagram)</a:t>
            </a:r>
          </a:p>
          <a:p>
            <a:pPr lvl="1"/>
            <a:r>
              <a:rPr lang="en-US">
                <a:latin typeface="Arial"/>
                <a:cs typeface="Arial"/>
              </a:rPr>
              <a:t>@Ray4NCKids (Facebook, X, Instagram)</a:t>
            </a:r>
            <a:endParaRPr lang="en-US"/>
          </a:p>
          <a:p>
            <a:pPr marL="914400" lvl="2" indent="0">
              <a:buNone/>
            </a:pPr>
            <a:r>
              <a:rPr lang="en-US" sz="1900">
                <a:latin typeface="Arial"/>
                <a:cs typeface="Arial"/>
              </a:rPr>
              <a:t>#NourishNCKids   #NCK12CulinaryInstitute</a:t>
            </a:r>
            <a:endParaRPr lang="en-US" sz="1900"/>
          </a:p>
          <a:p>
            <a:pPr marL="914400" lvl="2" indent="0">
              <a:buNone/>
            </a:pPr>
            <a:r>
              <a:rPr lang="en-US" sz="1900">
                <a:latin typeface="Arial"/>
                <a:cs typeface="Arial"/>
              </a:rPr>
              <a:t>#NCSchoolMeals  #NCSchoolNutritionHeroes</a:t>
            </a:r>
          </a:p>
          <a:p>
            <a:pPr marL="914400" lvl="2" indent="0">
              <a:buNone/>
            </a:pPr>
            <a:r>
              <a:rPr lang="en-US" sz="1900">
                <a:latin typeface="Arial"/>
                <a:cs typeface="Arial"/>
              </a:rPr>
              <a:t>#NCSummerMeals  #NCJrChef</a:t>
            </a:r>
          </a:p>
          <a:p>
            <a:pPr marL="914400" lvl="2" indent="0">
              <a:buNone/>
            </a:pPr>
            <a:endParaRPr lang="en-US" sz="1900"/>
          </a:p>
          <a:p>
            <a:pPr marL="457200" lvl="1" indent="0">
              <a:buNone/>
            </a:pPr>
            <a:endParaRPr lang="en-US"/>
          </a:p>
          <a:p>
            <a:pPr lvl="1"/>
            <a:endParaRPr lang="en-US"/>
          </a:p>
          <a:p>
            <a:pPr lvl="2"/>
            <a:endParaRPr lang="en-US"/>
          </a:p>
          <a:p>
            <a:pPr lvl="1"/>
            <a:endParaRPr lang="en-US"/>
          </a:p>
        </p:txBody>
      </p:sp>
      <p:sp>
        <p:nvSpPr>
          <p:cNvPr id="4" name="Slide Number Placeholder 3">
            <a:extLst>
              <a:ext uri="{FF2B5EF4-FFF2-40B4-BE49-F238E27FC236}">
                <a16:creationId xmlns:a16="http://schemas.microsoft.com/office/drawing/2014/main" id="{F6C34C01-C2B5-1FDA-10C9-93DACF6B474A}"/>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93</a:t>
            </a:fld>
            <a:endParaRPr lang="en-US"/>
          </a:p>
        </p:txBody>
      </p:sp>
      <p:grpSp>
        <p:nvGrpSpPr>
          <p:cNvPr id="5" name="Group 4" descr="Photos of school meals">
            <a:extLst>
              <a:ext uri="{FF2B5EF4-FFF2-40B4-BE49-F238E27FC236}">
                <a16:creationId xmlns:a16="http://schemas.microsoft.com/office/drawing/2014/main" id="{EACA4F43-F172-75F1-9E63-FD617B2D3F70}"/>
              </a:ext>
            </a:extLst>
          </p:cNvPr>
          <p:cNvGrpSpPr/>
          <p:nvPr/>
        </p:nvGrpSpPr>
        <p:grpSpPr>
          <a:xfrm>
            <a:off x="5694386" y="350355"/>
            <a:ext cx="6256606" cy="1224808"/>
            <a:chOff x="488325" y="1506562"/>
            <a:chExt cx="11197106" cy="1929951"/>
          </a:xfrm>
        </p:grpSpPr>
        <p:pic>
          <p:nvPicPr>
            <p:cNvPr id="6" name="Picture 5" descr="A green tray with food on it&#10;&#10;Description automatically generated">
              <a:extLst>
                <a:ext uri="{FF2B5EF4-FFF2-40B4-BE49-F238E27FC236}">
                  <a16:creationId xmlns:a16="http://schemas.microsoft.com/office/drawing/2014/main" id="{4CEF3026-8113-6693-216B-62DDA9E1DD99}"/>
                </a:ext>
              </a:extLst>
            </p:cNvPr>
            <p:cNvPicPr>
              <a:picLocks noChangeAspect="1"/>
            </p:cNvPicPr>
            <p:nvPr/>
          </p:nvPicPr>
          <p:blipFill>
            <a:blip r:embed="rId4"/>
            <a:stretch>
              <a:fillRect/>
            </a:stretch>
          </p:blipFill>
          <p:spPr>
            <a:xfrm>
              <a:off x="488325" y="1506562"/>
              <a:ext cx="2565039" cy="1902316"/>
            </a:xfrm>
            <a:prstGeom prst="rect">
              <a:avLst/>
            </a:prstGeom>
          </p:spPr>
        </p:pic>
        <p:pic>
          <p:nvPicPr>
            <p:cNvPr id="7" name="Picture 6" descr="A tray of food on a counter&#10;&#10;Description automatically generated">
              <a:extLst>
                <a:ext uri="{FF2B5EF4-FFF2-40B4-BE49-F238E27FC236}">
                  <a16:creationId xmlns:a16="http://schemas.microsoft.com/office/drawing/2014/main" id="{CF7A88DE-6CE5-13C0-EF64-68EC95465BC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556715" y="1521852"/>
              <a:ext cx="2524260" cy="1914661"/>
            </a:xfrm>
            <a:prstGeom prst="rect">
              <a:avLst/>
            </a:prstGeom>
          </p:spPr>
        </p:pic>
        <p:pic>
          <p:nvPicPr>
            <p:cNvPr id="8" name="Picture 7" descr="Photos of school meals">
              <a:extLst>
                <a:ext uri="{FF2B5EF4-FFF2-40B4-BE49-F238E27FC236}">
                  <a16:creationId xmlns:a16="http://schemas.microsoft.com/office/drawing/2014/main" id="{8E231948-D6E4-D8C1-96D9-E56C124CADC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15449" y="1511119"/>
              <a:ext cx="2524261" cy="1914661"/>
            </a:xfrm>
            <a:prstGeom prst="rect">
              <a:avLst/>
            </a:prstGeom>
          </p:spPr>
        </p:pic>
        <p:pic>
          <p:nvPicPr>
            <p:cNvPr id="9" name="Picture 8" descr="White meal tray divided into three sections with with a open-faced burger with pickles, tomato, and lettuce; tater tots; and black beans with onions">
              <a:extLst>
                <a:ext uri="{FF2B5EF4-FFF2-40B4-BE49-F238E27FC236}">
                  <a16:creationId xmlns:a16="http://schemas.microsoft.com/office/drawing/2014/main" id="{F871CDC8-44D4-0011-2FC9-5B71B59DAA4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672033" y="1511354"/>
              <a:ext cx="2013398" cy="1914195"/>
            </a:xfrm>
            <a:prstGeom prst="rect">
              <a:avLst/>
            </a:prstGeom>
          </p:spPr>
        </p:pic>
      </p:grpSp>
    </p:spTree>
    <p:extLst>
      <p:ext uri="{BB962C8B-B14F-4D97-AF65-F5344CB8AC3E}">
        <p14:creationId xmlns:p14="http://schemas.microsoft.com/office/powerpoint/2010/main" val="42784443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3E11D-F895-BAA2-D8A0-1F04FEAA91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B0F9AD-D023-330B-6ACD-21CF6F51A459}"/>
              </a:ext>
            </a:extLst>
          </p:cNvPr>
          <p:cNvSpPr>
            <a:spLocks noGrp="1"/>
          </p:cNvSpPr>
          <p:nvPr>
            <p:ph type="title"/>
          </p:nvPr>
        </p:nvSpPr>
        <p:spPr/>
        <p:txBody>
          <a:bodyPr/>
          <a:lstStyle/>
          <a:p>
            <a:r>
              <a:rPr lang="en-US"/>
              <a:t>Professional Development and Continuing Education Updates</a:t>
            </a:r>
          </a:p>
        </p:txBody>
      </p:sp>
      <p:sp>
        <p:nvSpPr>
          <p:cNvPr id="3" name="Text Placeholder 2">
            <a:extLst>
              <a:ext uri="{FF2B5EF4-FFF2-40B4-BE49-F238E27FC236}">
                <a16:creationId xmlns:a16="http://schemas.microsoft.com/office/drawing/2014/main" id="{151D269D-9E7E-8391-D250-3221B271DD51}"/>
              </a:ext>
            </a:extLst>
          </p:cNvPr>
          <p:cNvSpPr>
            <a:spLocks noGrp="1"/>
          </p:cNvSpPr>
          <p:nvPr>
            <p:ph type="body" idx="1"/>
          </p:nvPr>
        </p:nvSpPr>
        <p:spPr/>
        <p:txBody>
          <a:bodyPr>
            <a:normAutofit/>
          </a:bodyPr>
          <a:lstStyle/>
          <a:p>
            <a:r>
              <a:rPr lang="en-US" sz="2800" dirty="0"/>
              <a:t>NC K-12 Culinary Institute On-Demand</a:t>
            </a:r>
          </a:p>
          <a:p>
            <a:r>
              <a:rPr lang="en-US" sz="2800" dirty="0"/>
              <a:t>NCDPI OSN Continuing Education Opportunities</a:t>
            </a:r>
          </a:p>
        </p:txBody>
      </p:sp>
      <p:sp>
        <p:nvSpPr>
          <p:cNvPr id="4" name="Slide Number Placeholder 3">
            <a:extLst>
              <a:ext uri="{FF2B5EF4-FFF2-40B4-BE49-F238E27FC236}">
                <a16:creationId xmlns:a16="http://schemas.microsoft.com/office/drawing/2014/main" id="{715235BF-BE0A-E889-D0F7-6C02E58B13D1}"/>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94</a:t>
            </a:fld>
            <a:endParaRPr lang="en-US"/>
          </a:p>
        </p:txBody>
      </p:sp>
    </p:spTree>
    <p:extLst>
      <p:ext uri="{BB962C8B-B14F-4D97-AF65-F5344CB8AC3E}">
        <p14:creationId xmlns:p14="http://schemas.microsoft.com/office/powerpoint/2010/main" val="18184673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51F9-A520-0042-45D0-A2DF7A58F5AD}"/>
              </a:ext>
            </a:extLst>
          </p:cNvPr>
          <p:cNvSpPr>
            <a:spLocks noGrp="1"/>
          </p:cNvSpPr>
          <p:nvPr>
            <p:ph type="title"/>
          </p:nvPr>
        </p:nvSpPr>
        <p:spPr>
          <a:xfrm>
            <a:off x="587829" y="160514"/>
            <a:ext cx="10765971" cy="1347334"/>
          </a:xfrm>
        </p:spPr>
        <p:txBody>
          <a:bodyPr/>
          <a:lstStyle/>
          <a:p>
            <a:r>
              <a:rPr lang="en-US"/>
              <a:t>NC K-12 Culinary Institute On-Demand</a:t>
            </a:r>
          </a:p>
        </p:txBody>
      </p:sp>
      <p:sp>
        <p:nvSpPr>
          <p:cNvPr id="3" name="Content Placeholder 2">
            <a:extLst>
              <a:ext uri="{FF2B5EF4-FFF2-40B4-BE49-F238E27FC236}">
                <a16:creationId xmlns:a16="http://schemas.microsoft.com/office/drawing/2014/main" id="{FEE501AB-5ADA-9D7A-30B3-3FE56A061B0D}"/>
              </a:ext>
            </a:extLst>
          </p:cNvPr>
          <p:cNvSpPr>
            <a:spLocks noGrp="1"/>
          </p:cNvSpPr>
          <p:nvPr>
            <p:ph idx="1"/>
          </p:nvPr>
        </p:nvSpPr>
        <p:spPr>
          <a:xfrm>
            <a:off x="571052" y="1507848"/>
            <a:ext cx="6834799" cy="4411629"/>
          </a:xfrm>
        </p:spPr>
        <p:txBody>
          <a:bodyPr vert="horz" lIns="91440" tIns="45720" rIns="91440" bIns="45720" rtlCol="0" anchor="t">
            <a:normAutofit/>
          </a:bodyPr>
          <a:lstStyle/>
          <a:p>
            <a:r>
              <a:rPr lang="en-US" dirty="0">
                <a:latin typeface="Arial"/>
                <a:cs typeface="Arial"/>
              </a:rPr>
              <a:t>New online portal for on-demand learning</a:t>
            </a:r>
          </a:p>
          <a:p>
            <a:r>
              <a:rPr lang="en-US" dirty="0">
                <a:latin typeface="Arial"/>
                <a:cs typeface="Arial"/>
              </a:rPr>
              <a:t>From the developer of the NC K-12 Culinary Institute (summer workshops)</a:t>
            </a:r>
          </a:p>
          <a:p>
            <a:r>
              <a:rPr lang="en-US" dirty="0">
                <a:latin typeface="Arial"/>
                <a:cs typeface="Arial"/>
              </a:rPr>
              <a:t>Features an online community for sharing ideas and successes, asking questions, and supporting each other</a:t>
            </a:r>
          </a:p>
          <a:p>
            <a:r>
              <a:rPr lang="en-US" dirty="0">
                <a:latin typeface="Arial"/>
                <a:cs typeface="Arial"/>
              </a:rPr>
              <a:t>Earn credits towards USDA Professional Standards annual training requirements</a:t>
            </a:r>
          </a:p>
        </p:txBody>
      </p:sp>
      <p:sp>
        <p:nvSpPr>
          <p:cNvPr id="6" name="Rectangle: Rounded Corners 5" descr="Blue rounded rectangle with the text &quot;Sign up to be in the first group to experience this new learning opportunity!&quot; and an arrow pointing to the QR code">
            <a:extLst>
              <a:ext uri="{FF2B5EF4-FFF2-40B4-BE49-F238E27FC236}">
                <a16:creationId xmlns:a16="http://schemas.microsoft.com/office/drawing/2014/main" id="{52C59333-40BB-3E5D-8E1B-1876D447A2CC}"/>
              </a:ext>
            </a:extLst>
          </p:cNvPr>
          <p:cNvSpPr/>
          <p:nvPr/>
        </p:nvSpPr>
        <p:spPr>
          <a:xfrm>
            <a:off x="7527384" y="3933423"/>
            <a:ext cx="2553921" cy="172934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Sign up </a:t>
            </a:r>
            <a:r>
              <a:rPr lang="en-US" sz="2000" dirty="0">
                <a:latin typeface="Arial" panose="020B0604020202020204" pitchFamily="34" charset="0"/>
                <a:cs typeface="Arial" panose="020B0604020202020204" pitchFamily="34" charset="0"/>
              </a:rPr>
              <a:t>to be in the first group to experience this new learning opportunity! </a:t>
            </a:r>
            <a:r>
              <a:rPr lang="en-US" sz="2000" dirty="0">
                <a:latin typeface="Arial" panose="020B0604020202020204" pitchFamily="34" charset="0"/>
                <a:cs typeface="Arial" panose="020B0604020202020204" pitchFamily="34" charset="0"/>
                <a:sym typeface="Wingdings" panose="05000000000000000000" pitchFamily="2" charset="2"/>
              </a:rPr>
              <a:t></a:t>
            </a:r>
            <a:endParaRPr lang="en-US" sz="2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0103411-FC5C-1933-9CBD-A81F295A8F6B}"/>
              </a:ext>
            </a:extLst>
          </p:cNvPr>
          <p:cNvSpPr txBox="1"/>
          <p:nvPr/>
        </p:nvSpPr>
        <p:spPr>
          <a:xfrm>
            <a:off x="693794" y="5804604"/>
            <a:ext cx="868603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hlinkClick r:id="rId3"/>
              </a:rPr>
              <a:t>https://ncdpi.az1.qualtrics.com/jfe/form/SV_cA90Up7ZIKlsGrA</a:t>
            </a:r>
            <a:r>
              <a:rPr lang="en-US" sz="2400" dirty="0">
                <a:latin typeface="Arial" panose="020B0604020202020204" pitchFamily="34" charset="0"/>
                <a:cs typeface="Arial" panose="020B0604020202020204" pitchFamily="34" charset="0"/>
              </a:rPr>
              <a:t> </a:t>
            </a:r>
          </a:p>
        </p:txBody>
      </p:sp>
      <p:pic>
        <p:nvPicPr>
          <p:cNvPr id="8" name="Picture 7" descr="QR code to the URL shown on the screen that directs to the NC K-12 Culinary Institute On-Demand sign up form">
            <a:extLst>
              <a:ext uri="{FF2B5EF4-FFF2-40B4-BE49-F238E27FC236}">
                <a16:creationId xmlns:a16="http://schemas.microsoft.com/office/drawing/2014/main" id="{BF3738FC-CC19-0FCA-7D31-612C48E32A4F}"/>
              </a:ext>
            </a:extLst>
          </p:cNvPr>
          <p:cNvPicPr>
            <a:picLocks noChangeAspect="1"/>
          </p:cNvPicPr>
          <p:nvPr/>
        </p:nvPicPr>
        <p:blipFill>
          <a:blip r:embed="rId4"/>
          <a:stretch>
            <a:fillRect/>
          </a:stretch>
        </p:blipFill>
        <p:spPr>
          <a:xfrm>
            <a:off x="10202838" y="3933423"/>
            <a:ext cx="1718457" cy="1729342"/>
          </a:xfrm>
          <a:prstGeom prst="rect">
            <a:avLst/>
          </a:prstGeom>
        </p:spPr>
      </p:pic>
      <p:pic>
        <p:nvPicPr>
          <p:cNvPr id="5" name="Picture 4" descr="NC K-12 Culinary Institute logo with tagline that reads &quot;listening, learning, leading&quot;">
            <a:extLst>
              <a:ext uri="{FF2B5EF4-FFF2-40B4-BE49-F238E27FC236}">
                <a16:creationId xmlns:a16="http://schemas.microsoft.com/office/drawing/2014/main" id="{6D69FD26-79C6-DD1B-0B7E-1FC6E01A538C}"/>
              </a:ext>
            </a:extLst>
          </p:cNvPr>
          <p:cNvPicPr>
            <a:picLocks noChangeAspect="1"/>
          </p:cNvPicPr>
          <p:nvPr/>
        </p:nvPicPr>
        <p:blipFill>
          <a:blip r:embed="rId5"/>
          <a:stretch>
            <a:fillRect/>
          </a:stretch>
        </p:blipFill>
        <p:spPr>
          <a:xfrm>
            <a:off x="8364521" y="1509560"/>
            <a:ext cx="2688905" cy="1919441"/>
          </a:xfrm>
          <a:prstGeom prst="rect">
            <a:avLst/>
          </a:prstGeom>
        </p:spPr>
      </p:pic>
      <p:sp>
        <p:nvSpPr>
          <p:cNvPr id="4" name="Slide Number Placeholder 3">
            <a:extLst>
              <a:ext uri="{FF2B5EF4-FFF2-40B4-BE49-F238E27FC236}">
                <a16:creationId xmlns:a16="http://schemas.microsoft.com/office/drawing/2014/main" id="{BC6630AD-8D88-E0C6-78CE-36BE6D1AD520}"/>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95</a:t>
            </a:fld>
            <a:endParaRPr lang="en-US"/>
          </a:p>
        </p:txBody>
      </p:sp>
    </p:spTree>
    <p:extLst>
      <p:ext uri="{BB962C8B-B14F-4D97-AF65-F5344CB8AC3E}">
        <p14:creationId xmlns:p14="http://schemas.microsoft.com/office/powerpoint/2010/main" val="33044478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7EA3-8DCE-B6BF-172B-9E4885D82F62}"/>
              </a:ext>
            </a:extLst>
          </p:cNvPr>
          <p:cNvSpPr>
            <a:spLocks noGrp="1"/>
          </p:cNvSpPr>
          <p:nvPr>
            <p:ph type="title"/>
          </p:nvPr>
        </p:nvSpPr>
        <p:spPr>
          <a:xfrm>
            <a:off x="838200" y="-45541"/>
            <a:ext cx="10515600" cy="1325563"/>
          </a:xfrm>
        </p:spPr>
        <p:txBody>
          <a:bodyPr>
            <a:normAutofit/>
          </a:bodyPr>
          <a:lstStyle/>
          <a:p>
            <a:pPr algn="ctr"/>
            <a:r>
              <a:rPr lang="en-US" sz="4000"/>
              <a:t>Other Upcoming PD/CE Opportunities</a:t>
            </a:r>
          </a:p>
        </p:txBody>
      </p:sp>
      <p:graphicFrame>
        <p:nvGraphicFramePr>
          <p:cNvPr id="5" name="Table 4" descr="Table of upcoming professional development and continuing education opportunities">
            <a:extLst>
              <a:ext uri="{FF2B5EF4-FFF2-40B4-BE49-F238E27FC236}">
                <a16:creationId xmlns:a16="http://schemas.microsoft.com/office/drawing/2014/main" id="{17BABEC6-70BC-FE1D-68FE-5277D3811948}"/>
              </a:ext>
            </a:extLst>
          </p:cNvPr>
          <p:cNvGraphicFramePr>
            <a:graphicFrameLocks noGrp="1"/>
          </p:cNvGraphicFramePr>
          <p:nvPr>
            <p:extLst>
              <p:ext uri="{D42A27DB-BD31-4B8C-83A1-F6EECF244321}">
                <p14:modId xmlns:p14="http://schemas.microsoft.com/office/powerpoint/2010/main" val="1170464435"/>
              </p:ext>
            </p:extLst>
          </p:nvPr>
        </p:nvGraphicFramePr>
        <p:xfrm>
          <a:off x="290707" y="1053936"/>
          <a:ext cx="11610586" cy="5302414"/>
        </p:xfrm>
        <a:graphic>
          <a:graphicData uri="http://schemas.openxmlformats.org/drawingml/2006/table">
            <a:tbl>
              <a:tblPr firstRow="1" bandRow="1">
                <a:tableStyleId>{B301B821-A1FF-4177-AEE7-76D212191A09}</a:tableStyleId>
              </a:tblPr>
              <a:tblGrid>
                <a:gridCol w="5834322">
                  <a:extLst>
                    <a:ext uri="{9D8B030D-6E8A-4147-A177-3AD203B41FA5}">
                      <a16:colId xmlns:a16="http://schemas.microsoft.com/office/drawing/2014/main" val="1354073231"/>
                    </a:ext>
                  </a:extLst>
                </a:gridCol>
                <a:gridCol w="5776264">
                  <a:extLst>
                    <a:ext uri="{9D8B030D-6E8A-4147-A177-3AD203B41FA5}">
                      <a16:colId xmlns:a16="http://schemas.microsoft.com/office/drawing/2014/main" val="1497003437"/>
                    </a:ext>
                  </a:extLst>
                </a:gridCol>
              </a:tblGrid>
              <a:tr h="501852">
                <a:tc>
                  <a:txBody>
                    <a:bodyPr/>
                    <a:lstStyle/>
                    <a:p>
                      <a:r>
                        <a:rPr lang="en-US" sz="2400" dirty="0"/>
                        <a:t>Opportunities</a:t>
                      </a:r>
                    </a:p>
                  </a:txBody>
                  <a:tcPr/>
                </a:tc>
                <a:tc>
                  <a:txBody>
                    <a:bodyPr/>
                    <a:lstStyle/>
                    <a:p>
                      <a:r>
                        <a:rPr lang="en-US" sz="2400" dirty="0"/>
                        <a:t>Registration and Information</a:t>
                      </a:r>
                    </a:p>
                  </a:txBody>
                  <a:tcPr/>
                </a:tc>
                <a:extLst>
                  <a:ext uri="{0D108BD9-81ED-4DB2-BD59-A6C34878D82A}">
                    <a16:rowId xmlns:a16="http://schemas.microsoft.com/office/drawing/2014/main" val="3867059140"/>
                  </a:ext>
                </a:extLst>
              </a:tr>
              <a:tr h="1427464">
                <a:tc>
                  <a:txBody>
                    <a:bodyPr/>
                    <a:lstStyle/>
                    <a:p>
                      <a:r>
                        <a:rPr lang="en-US" sz="2400" b="1" dirty="0" err="1"/>
                        <a:t>SummerPalooza</a:t>
                      </a:r>
                      <a:r>
                        <a:rPr lang="en-US" sz="2400" b="1" dirty="0"/>
                        <a:t>:</a:t>
                      </a:r>
                    </a:p>
                    <a:p>
                      <a:r>
                        <a:rPr lang="en-US" sz="2000" dirty="0"/>
                        <a:t>November 18, 2025 – Hickory</a:t>
                      </a:r>
                    </a:p>
                    <a:p>
                      <a:r>
                        <a:rPr lang="en-US" sz="2000" dirty="0"/>
                        <a:t>November 20, 2025 – Raleigh</a:t>
                      </a:r>
                    </a:p>
                    <a:p>
                      <a:r>
                        <a:rPr lang="en-US" sz="2000" dirty="0"/>
                        <a:t>November 21, 2025 - Greenville</a:t>
                      </a:r>
                    </a:p>
                  </a:txBody>
                  <a:tcPr/>
                </a:tc>
                <a:tc>
                  <a:txBody>
                    <a:bodyPr/>
                    <a:lstStyle/>
                    <a:p>
                      <a:r>
                        <a:rPr lang="en-US" sz="2000" dirty="0"/>
                        <a:t>See next slide</a:t>
                      </a:r>
                    </a:p>
                  </a:txBody>
                  <a:tcPr/>
                </a:tc>
                <a:extLst>
                  <a:ext uri="{0D108BD9-81ED-4DB2-BD59-A6C34878D82A}">
                    <a16:rowId xmlns:a16="http://schemas.microsoft.com/office/drawing/2014/main" val="2229064277"/>
                  </a:ext>
                </a:extLst>
              </a:tr>
              <a:tr h="1098050">
                <a:tc>
                  <a:txBody>
                    <a:bodyPr/>
                    <a:lstStyle/>
                    <a:p>
                      <a:r>
                        <a:rPr lang="en-US" sz="2400" b="1" dirty="0"/>
                        <a:t>Unique Mealtime Needs workshops:</a:t>
                      </a:r>
                    </a:p>
                    <a:p>
                      <a:r>
                        <a:rPr lang="en-US" sz="2000" dirty="0"/>
                        <a:t>December 11, 2025 – Hickory</a:t>
                      </a:r>
                    </a:p>
                    <a:p>
                      <a:r>
                        <a:rPr lang="en-US" sz="2000" dirty="0"/>
                        <a:t>December 18, 2025 – Raleigh</a:t>
                      </a:r>
                    </a:p>
                    <a:p>
                      <a:endParaRPr lang="en-US" sz="2000" dirty="0"/>
                    </a:p>
                  </a:txBody>
                  <a:tcPr/>
                </a:tc>
                <a:tc>
                  <a:txBody>
                    <a:bodyPr/>
                    <a:lstStyle/>
                    <a:p>
                      <a:r>
                        <a:rPr lang="en-US" sz="2000" dirty="0"/>
                        <a:t>Register using QR code </a:t>
                      </a:r>
                      <a:r>
                        <a:rPr lang="en-US" sz="2000" dirty="0">
                          <a:sym typeface="Wingdings" panose="05000000000000000000" pitchFamily="2" charset="2"/>
                        </a:rPr>
                        <a:t></a:t>
                      </a:r>
                    </a:p>
                    <a:p>
                      <a:endParaRPr lang="en-US" sz="2000" dirty="0">
                        <a:sym typeface="Wingdings" panose="05000000000000000000" pitchFamily="2" charset="2"/>
                      </a:endParaRPr>
                    </a:p>
                    <a:p>
                      <a:r>
                        <a:rPr lang="en-US" sz="2000" dirty="0">
                          <a:sym typeface="Wingdings" panose="05000000000000000000" pitchFamily="2" charset="2"/>
                        </a:rPr>
                        <a:t>For more info, see the October </a:t>
                      </a:r>
                    </a:p>
                    <a:p>
                      <a:r>
                        <a:rPr lang="en-US" sz="2000" dirty="0">
                          <a:sym typeface="Wingdings" panose="05000000000000000000" pitchFamily="2" charset="2"/>
                        </a:rPr>
                        <a:t>SN Update</a:t>
                      </a:r>
                      <a:endParaRPr lang="en-US" sz="2000" dirty="0"/>
                    </a:p>
                  </a:txBody>
                  <a:tcPr/>
                </a:tc>
                <a:extLst>
                  <a:ext uri="{0D108BD9-81ED-4DB2-BD59-A6C34878D82A}">
                    <a16:rowId xmlns:a16="http://schemas.microsoft.com/office/drawing/2014/main" val="2280854347"/>
                  </a:ext>
                </a:extLst>
              </a:tr>
              <a:tr h="903448">
                <a:tc>
                  <a:txBody>
                    <a:bodyPr/>
                    <a:lstStyle/>
                    <a:p>
                      <a:r>
                        <a:rPr lang="en-US" sz="2400" dirty="0"/>
                        <a:t>Save the Date – </a:t>
                      </a:r>
                      <a:r>
                        <a:rPr lang="en-US" sz="2400" b="1" dirty="0"/>
                        <a:t>Spring 2026 Policy Updates</a:t>
                      </a:r>
                    </a:p>
                    <a:p>
                      <a:r>
                        <a:rPr lang="en-US" sz="2000" dirty="0"/>
                        <a:t>Week of April 27, 2026; locations TBD</a:t>
                      </a:r>
                    </a:p>
                  </a:txBody>
                  <a:tcPr/>
                </a:tc>
                <a:tc>
                  <a:txBody>
                    <a:bodyPr/>
                    <a:lstStyle/>
                    <a:p>
                      <a:r>
                        <a:rPr lang="en-US" sz="2000" dirty="0"/>
                        <a:t>Registration not yet open; check our website and SN Updates for new info.</a:t>
                      </a:r>
                    </a:p>
                  </a:txBody>
                  <a:tcPr/>
                </a:tc>
                <a:extLst>
                  <a:ext uri="{0D108BD9-81ED-4DB2-BD59-A6C34878D82A}">
                    <a16:rowId xmlns:a16="http://schemas.microsoft.com/office/drawing/2014/main" val="3248498243"/>
                  </a:ext>
                </a:extLst>
              </a:tr>
              <a:tr h="1098050">
                <a:tc>
                  <a:txBody>
                    <a:bodyPr/>
                    <a:lstStyle/>
                    <a:p>
                      <a:r>
                        <a:rPr lang="en-US" sz="2400" b="1" dirty="0"/>
                        <a:t>2026 SNA-NC Annual Conference</a:t>
                      </a:r>
                    </a:p>
                    <a:p>
                      <a:r>
                        <a:rPr lang="en-US" sz="2000" dirty="0"/>
                        <a:t>Pre-Conference workshops (NCDPI) – June 22-23, 2026</a:t>
                      </a:r>
                    </a:p>
                    <a:p>
                      <a:r>
                        <a:rPr lang="en-US" sz="2000" dirty="0"/>
                        <a:t>Conference (SNA-NC) – June 24-25, 2026</a:t>
                      </a:r>
                    </a:p>
                  </a:txBody>
                  <a:tcPr/>
                </a:tc>
                <a:tc>
                  <a:txBody>
                    <a:bodyPr/>
                    <a:lstStyle/>
                    <a:p>
                      <a:r>
                        <a:rPr lang="en-US" sz="2000" dirty="0"/>
                        <a:t>Register for the </a:t>
                      </a:r>
                      <a:r>
                        <a:rPr lang="en-US" sz="2000" b="0" dirty="0"/>
                        <a:t>conference through SNA-NC</a:t>
                      </a:r>
                      <a:r>
                        <a:rPr lang="en-US" sz="2000" dirty="0"/>
                        <a:t>.</a:t>
                      </a:r>
                    </a:p>
                    <a:p>
                      <a:r>
                        <a:rPr lang="en-US" sz="2000" dirty="0"/>
                        <a:t>Registration for pre-conference workshops not yet open; check our website and SN Updates for new info.</a:t>
                      </a:r>
                    </a:p>
                  </a:txBody>
                  <a:tcPr/>
                </a:tc>
                <a:extLst>
                  <a:ext uri="{0D108BD9-81ED-4DB2-BD59-A6C34878D82A}">
                    <a16:rowId xmlns:a16="http://schemas.microsoft.com/office/drawing/2014/main" val="2828557584"/>
                  </a:ext>
                </a:extLst>
              </a:tr>
            </a:tbl>
          </a:graphicData>
        </a:graphic>
      </p:graphicFrame>
      <p:pic>
        <p:nvPicPr>
          <p:cNvPr id="7" name="Picture 6" descr="QR code that directs to the Unique Mealtime Needs workshops registration form">
            <a:extLst>
              <a:ext uri="{FF2B5EF4-FFF2-40B4-BE49-F238E27FC236}">
                <a16:creationId xmlns:a16="http://schemas.microsoft.com/office/drawing/2014/main" id="{3CDED20E-ED1F-F4D0-61DE-8E64C9404180}"/>
              </a:ext>
            </a:extLst>
          </p:cNvPr>
          <p:cNvPicPr>
            <a:picLocks noChangeAspect="1"/>
          </p:cNvPicPr>
          <p:nvPr/>
        </p:nvPicPr>
        <p:blipFill>
          <a:blip r:embed="rId3"/>
          <a:stretch>
            <a:fillRect/>
          </a:stretch>
        </p:blipFill>
        <p:spPr>
          <a:xfrm>
            <a:off x="10591285" y="3094484"/>
            <a:ext cx="1221317" cy="1221317"/>
          </a:xfrm>
          <a:prstGeom prst="rect">
            <a:avLst/>
          </a:prstGeom>
        </p:spPr>
      </p:pic>
      <p:sp>
        <p:nvSpPr>
          <p:cNvPr id="6" name="TextBox 5">
            <a:extLst>
              <a:ext uri="{FF2B5EF4-FFF2-40B4-BE49-F238E27FC236}">
                <a16:creationId xmlns:a16="http://schemas.microsoft.com/office/drawing/2014/main" id="{F0534BA1-CE02-0528-5EB3-5C7AB00B8203}"/>
              </a:ext>
              <a:ext uri="{C183D7F6-B498-43B3-948B-1728B52AA6E4}">
                <adec:decorative xmlns:adec="http://schemas.microsoft.com/office/drawing/2017/decorative" val="1"/>
              </a:ext>
            </a:extLst>
          </p:cNvPr>
          <p:cNvSpPr txBox="1"/>
          <p:nvPr/>
        </p:nvSpPr>
        <p:spPr>
          <a:xfrm>
            <a:off x="12448786" y="1280022"/>
            <a:ext cx="4838007" cy="7355860"/>
          </a:xfrm>
          <a:prstGeom prst="rect">
            <a:avLst/>
          </a:prstGeom>
          <a:noFill/>
        </p:spPr>
        <p:txBody>
          <a:bodyPr wrap="square" rtlCol="0">
            <a:spAutoFit/>
          </a:bodyPr>
          <a:lstStyle/>
          <a:p>
            <a:pPr marL="342900" indent="-342900">
              <a:buFont typeface="Arial" panose="020B0604020202020204" pitchFamily="34" charset="0"/>
              <a:buChar char="•"/>
            </a:pPr>
            <a:r>
              <a:rPr lang="en-US" sz="2000" b="1" dirty="0" err="1"/>
              <a:t>SummerPalooza</a:t>
            </a:r>
            <a:r>
              <a:rPr lang="en-US" sz="2000" b="1" dirty="0"/>
              <a:t>:</a:t>
            </a:r>
          </a:p>
          <a:p>
            <a:pPr marL="742950" lvl="1" indent="-285750">
              <a:buFont typeface="Arial" panose="020B0604020202020204" pitchFamily="34" charset="0"/>
              <a:buChar char="•"/>
            </a:pPr>
            <a:r>
              <a:rPr lang="en-US" dirty="0"/>
              <a:t>November 18, 2025 – Hickory</a:t>
            </a:r>
          </a:p>
          <a:p>
            <a:pPr marL="742950" lvl="1" indent="-285750">
              <a:buFont typeface="Arial" panose="020B0604020202020204" pitchFamily="34" charset="0"/>
              <a:buChar char="•"/>
            </a:pPr>
            <a:r>
              <a:rPr lang="en-US" dirty="0"/>
              <a:t>November 20, 2025 – Raleigh</a:t>
            </a:r>
          </a:p>
          <a:p>
            <a:pPr marL="742950" lvl="1" indent="-285750">
              <a:buFont typeface="Arial" panose="020B0604020202020204" pitchFamily="34" charset="0"/>
              <a:buChar char="•"/>
            </a:pPr>
            <a:r>
              <a:rPr lang="en-US" dirty="0"/>
              <a:t>November 21, 2025 - Greenville</a:t>
            </a:r>
          </a:p>
          <a:p>
            <a:pPr marL="742950" lvl="1" indent="-285750">
              <a:buFont typeface="Arial" panose="020B0604020202020204" pitchFamily="34" charset="0"/>
              <a:buChar char="•"/>
            </a:pPr>
            <a:r>
              <a:rPr lang="en-US" dirty="0"/>
              <a:t>See next slide for registration and information</a:t>
            </a:r>
          </a:p>
          <a:p>
            <a:pPr marL="342900" indent="-342900">
              <a:buFont typeface="Arial" panose="020B0604020202020204" pitchFamily="34" charset="0"/>
              <a:buChar char="•"/>
            </a:pPr>
            <a:r>
              <a:rPr lang="en-US" sz="2000" b="1" dirty="0"/>
              <a:t>Unique Mealtime Needs workshops:</a:t>
            </a:r>
          </a:p>
          <a:p>
            <a:pPr marL="742950" lvl="1" indent="-285750">
              <a:buFont typeface="Arial" panose="020B0604020202020204" pitchFamily="34" charset="0"/>
              <a:buChar char="•"/>
            </a:pPr>
            <a:r>
              <a:rPr lang="en-US" dirty="0"/>
              <a:t>December 11, 2025 – Hickory</a:t>
            </a:r>
          </a:p>
          <a:p>
            <a:pPr marL="742950" lvl="1" indent="-285750">
              <a:buFont typeface="Arial" panose="020B0604020202020204" pitchFamily="34" charset="0"/>
              <a:buChar char="•"/>
            </a:pPr>
            <a:r>
              <a:rPr lang="en-US" dirty="0"/>
              <a:t>December 18, 2025 – Raleigh</a:t>
            </a:r>
          </a:p>
          <a:p>
            <a:pPr marL="742950" lvl="1" indent="-285750">
              <a:buFont typeface="Arial" panose="020B0604020202020204" pitchFamily="34" charset="0"/>
              <a:buChar char="•"/>
            </a:pPr>
            <a:r>
              <a:rPr lang="en-US" dirty="0"/>
              <a:t>Register using QR code on the screen</a:t>
            </a:r>
          </a:p>
          <a:p>
            <a:pPr marL="742950" lvl="1" indent="-285750">
              <a:buFont typeface="Arial" panose="020B0604020202020204" pitchFamily="34" charset="0"/>
              <a:buChar char="•"/>
            </a:pPr>
            <a:r>
              <a:rPr lang="en-US" dirty="0"/>
              <a:t>For more info, see the October SN Update</a:t>
            </a:r>
          </a:p>
          <a:p>
            <a:pPr marL="285750" indent="-285750">
              <a:buFont typeface="Arial" panose="020B0604020202020204" pitchFamily="34" charset="0"/>
              <a:buChar char="•"/>
            </a:pPr>
            <a:r>
              <a:rPr lang="en-US" dirty="0"/>
              <a:t>Save the Date – </a:t>
            </a:r>
            <a:r>
              <a:rPr lang="en-US" b="1" dirty="0"/>
              <a:t>Spring 2026 Policy Updates</a:t>
            </a:r>
          </a:p>
          <a:p>
            <a:pPr marL="742950" lvl="1" indent="-285750">
              <a:buFont typeface="Arial" panose="020B0604020202020204" pitchFamily="34" charset="0"/>
              <a:buChar char="•"/>
            </a:pPr>
            <a:r>
              <a:rPr lang="en-US" sz="1600" dirty="0"/>
              <a:t>Week of April 27, 2026; locations TBD</a:t>
            </a:r>
          </a:p>
          <a:p>
            <a:pPr marL="742950" lvl="1" indent="-285750">
              <a:buFont typeface="Arial" panose="020B0604020202020204" pitchFamily="34" charset="0"/>
              <a:buChar char="•"/>
            </a:pPr>
            <a:r>
              <a:rPr lang="en-US" dirty="0"/>
              <a:t>Registration not yet open; check our website and SN Updates for new info.</a:t>
            </a:r>
          </a:p>
          <a:p>
            <a:pPr marL="342900" indent="-342900">
              <a:buFont typeface="Arial" panose="020B0604020202020204" pitchFamily="34" charset="0"/>
              <a:buChar char="•"/>
            </a:pPr>
            <a:r>
              <a:rPr lang="en-US" sz="2000" b="1" dirty="0"/>
              <a:t>2026 SNA-NC Annual Conference</a:t>
            </a:r>
          </a:p>
          <a:p>
            <a:pPr marL="742950" lvl="1" indent="-285750">
              <a:buFont typeface="Arial" panose="020B0604020202020204" pitchFamily="34" charset="0"/>
              <a:buChar char="•"/>
            </a:pPr>
            <a:r>
              <a:rPr lang="en-US" dirty="0"/>
              <a:t>Pre-Conference workshops (NCDPI) – June 22-23, 2026</a:t>
            </a:r>
          </a:p>
          <a:p>
            <a:pPr marL="742950" lvl="1" indent="-285750">
              <a:buFont typeface="Arial" panose="020B0604020202020204" pitchFamily="34" charset="0"/>
              <a:buChar char="•"/>
            </a:pPr>
            <a:r>
              <a:rPr lang="en-US" dirty="0"/>
              <a:t>Conference (SNA-NC) – June 24-25, 2026</a:t>
            </a:r>
          </a:p>
          <a:p>
            <a:pPr marL="742950" lvl="1" indent="-285750">
              <a:buFont typeface="Arial" panose="020B0604020202020204" pitchFamily="34" charset="0"/>
              <a:buChar char="•"/>
            </a:pPr>
            <a:r>
              <a:rPr lang="en-US" dirty="0"/>
              <a:t>Register for the conference through SNA-NC.</a:t>
            </a:r>
          </a:p>
          <a:p>
            <a:pPr marL="742950" lvl="1" indent="-285750">
              <a:buFont typeface="Arial" panose="020B0604020202020204" pitchFamily="34" charset="0"/>
              <a:buChar char="•"/>
            </a:pPr>
            <a:r>
              <a:rPr lang="en-US" dirty="0"/>
              <a:t>Registration for pre-conference workshops not yet open; check our website and SN Updates for new info.</a:t>
            </a:r>
          </a:p>
          <a:p>
            <a:pPr marL="285750" indent="-28575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0E906D29-D034-DB36-E424-E80BF7A170F8}"/>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96</a:t>
            </a:fld>
            <a:endParaRPr lang="en-US"/>
          </a:p>
        </p:txBody>
      </p:sp>
    </p:spTree>
    <p:extLst>
      <p:ext uri="{BB962C8B-B14F-4D97-AF65-F5344CB8AC3E}">
        <p14:creationId xmlns:p14="http://schemas.microsoft.com/office/powerpoint/2010/main" val="7601819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A4061-C8AC-E675-F84F-39F1C51F97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14AD35-DBC3-CE32-574C-CF6F5E50145A}"/>
              </a:ext>
            </a:extLst>
          </p:cNvPr>
          <p:cNvSpPr>
            <a:spLocks noGrp="1"/>
          </p:cNvSpPr>
          <p:nvPr>
            <p:ph type="title"/>
          </p:nvPr>
        </p:nvSpPr>
        <p:spPr/>
        <p:txBody>
          <a:bodyPr/>
          <a:lstStyle/>
          <a:p>
            <a:r>
              <a:rPr lang="en-US" err="1">
                <a:latin typeface="Arial"/>
                <a:cs typeface="Arial"/>
              </a:rPr>
              <a:t>SummerPalooza</a:t>
            </a:r>
            <a:r>
              <a:rPr lang="en-US">
                <a:latin typeface="Arial"/>
                <a:cs typeface="Arial"/>
              </a:rPr>
              <a:t>! 2026</a:t>
            </a:r>
            <a:endParaRPr lang="en-US"/>
          </a:p>
        </p:txBody>
      </p:sp>
      <p:sp>
        <p:nvSpPr>
          <p:cNvPr id="13" name="Content Placeholder 2">
            <a:extLst>
              <a:ext uri="{FF2B5EF4-FFF2-40B4-BE49-F238E27FC236}">
                <a16:creationId xmlns:a16="http://schemas.microsoft.com/office/drawing/2014/main" id="{7463CA86-4D9D-DECC-CB5E-37E0D990A880}"/>
              </a:ext>
            </a:extLst>
          </p:cNvPr>
          <p:cNvSpPr txBox="1">
            <a:spLocks/>
          </p:cNvSpPr>
          <p:nvPr/>
        </p:nvSpPr>
        <p:spPr>
          <a:xfrm>
            <a:off x="838200" y="1636043"/>
            <a:ext cx="8956041" cy="6340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7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7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7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rPr>
              <a:t>Register </a:t>
            </a:r>
            <a:r>
              <a:rPr lang="en-US">
                <a:latin typeface="Arial"/>
                <a:cs typeface="Arial"/>
              </a:rPr>
              <a:t>by </a:t>
            </a:r>
            <a:r>
              <a:rPr lang="en-US" b="1">
                <a:latin typeface="Arial"/>
                <a:cs typeface="Arial"/>
              </a:rPr>
              <a:t>11/6</a:t>
            </a:r>
            <a:endParaRPr lang="en-US" b="1"/>
          </a:p>
        </p:txBody>
      </p:sp>
      <p:sp>
        <p:nvSpPr>
          <p:cNvPr id="5" name="Content Placeholder 4">
            <a:extLst>
              <a:ext uri="{FF2B5EF4-FFF2-40B4-BE49-F238E27FC236}">
                <a16:creationId xmlns:a16="http://schemas.microsoft.com/office/drawing/2014/main" id="{2A73435C-BBA3-92B2-1765-ECD05E1F27CC}"/>
              </a:ext>
            </a:extLst>
          </p:cNvPr>
          <p:cNvSpPr>
            <a:spLocks noGrp="1"/>
          </p:cNvSpPr>
          <p:nvPr>
            <p:ph sz="half" idx="2"/>
          </p:nvPr>
        </p:nvSpPr>
        <p:spPr>
          <a:xfrm>
            <a:off x="844244" y="2268427"/>
            <a:ext cx="6387929" cy="3517232"/>
          </a:xfrm>
        </p:spPr>
        <p:txBody>
          <a:bodyPr vert="horz" lIns="91440" tIns="45720" rIns="91440" bIns="45720" rtlCol="0" anchor="t">
            <a:normAutofit/>
          </a:bodyPr>
          <a:lstStyle/>
          <a:p>
            <a:r>
              <a:rPr lang="en-US">
                <a:latin typeface="Arial"/>
                <a:cs typeface="Arial"/>
              </a:rPr>
              <a:t>Agenda</a:t>
            </a:r>
          </a:p>
          <a:p>
            <a:pPr lvl="1"/>
            <a:r>
              <a:rPr lang="en-US" sz="2300">
                <a:latin typeface="Arial"/>
                <a:cs typeface="Arial"/>
              </a:rPr>
              <a:t>9:15-10 am: Choice of optional session</a:t>
            </a:r>
            <a:endParaRPr lang="en-US" sz="2300"/>
          </a:p>
          <a:p>
            <a:pPr lvl="3"/>
            <a:r>
              <a:rPr lang="en-US">
                <a:latin typeface="Arial"/>
                <a:cs typeface="Arial"/>
              </a:rPr>
              <a:t>Summer 101 OR</a:t>
            </a:r>
            <a:endParaRPr lang="en-US"/>
          </a:p>
          <a:p>
            <a:pPr lvl="3"/>
            <a:r>
              <a:rPr lang="en-US">
                <a:latin typeface="Arial"/>
                <a:cs typeface="Arial"/>
              </a:rPr>
              <a:t>SFSP Meal Crediting</a:t>
            </a:r>
            <a:r>
              <a:rPr lang="en-US" dirty="0">
                <a:latin typeface="Arial"/>
                <a:cs typeface="Arial"/>
              </a:rPr>
              <a:t> and </a:t>
            </a:r>
            <a:r>
              <a:rPr lang="en-US">
                <a:latin typeface="Arial"/>
                <a:cs typeface="Arial"/>
              </a:rPr>
              <a:t>Recipes </a:t>
            </a:r>
            <a:endParaRPr lang="en-US"/>
          </a:p>
          <a:p>
            <a:pPr lvl="1"/>
            <a:r>
              <a:rPr lang="en-US" sz="2300">
                <a:latin typeface="Arial"/>
                <a:cs typeface="Arial"/>
              </a:rPr>
              <a:t>10:15-11 am: Choice of optional session </a:t>
            </a:r>
          </a:p>
          <a:p>
            <a:pPr lvl="3"/>
            <a:r>
              <a:rPr lang="en-US">
                <a:latin typeface="Arial"/>
                <a:cs typeface="Arial"/>
              </a:rPr>
              <a:t>Intro to Non-congregate OR </a:t>
            </a:r>
            <a:endParaRPr lang="en-US"/>
          </a:p>
          <a:p>
            <a:pPr lvl="3"/>
            <a:r>
              <a:rPr lang="en-US">
                <a:latin typeface="Arial"/>
                <a:cs typeface="Arial"/>
              </a:rPr>
              <a:t>Non-congregate Best Practices</a:t>
            </a:r>
            <a:endParaRPr lang="en-US"/>
          </a:p>
          <a:p>
            <a:pPr lvl="1"/>
            <a:r>
              <a:rPr lang="en-US" sz="2300">
                <a:latin typeface="Arial"/>
                <a:cs typeface="Arial"/>
              </a:rPr>
              <a:t>11:15 am-12 pm: Lunch</a:t>
            </a:r>
          </a:p>
          <a:p>
            <a:pPr lvl="1"/>
            <a:r>
              <a:rPr lang="en-US" sz="2300">
                <a:latin typeface="Arial"/>
                <a:cs typeface="Arial"/>
              </a:rPr>
              <a:t>12-4 pm: </a:t>
            </a:r>
            <a:r>
              <a:rPr lang="en-US" sz="2300" err="1">
                <a:latin typeface="Arial"/>
                <a:cs typeface="Arial"/>
              </a:rPr>
              <a:t>SummerPalooza</a:t>
            </a:r>
            <a:r>
              <a:rPr lang="en-US" sz="2300">
                <a:latin typeface="Arial"/>
                <a:cs typeface="Arial"/>
              </a:rPr>
              <a:t>! Summit</a:t>
            </a:r>
            <a:endParaRPr lang="en-US" sz="2300"/>
          </a:p>
        </p:txBody>
      </p:sp>
      <p:sp>
        <p:nvSpPr>
          <p:cNvPr id="3" name="Content Placeholder 2">
            <a:extLst>
              <a:ext uri="{FF2B5EF4-FFF2-40B4-BE49-F238E27FC236}">
                <a16:creationId xmlns:a16="http://schemas.microsoft.com/office/drawing/2014/main" id="{A75D8225-7A1C-F659-E1B7-1923DF5DFEA4}"/>
              </a:ext>
            </a:extLst>
          </p:cNvPr>
          <p:cNvSpPr>
            <a:spLocks noGrp="1"/>
          </p:cNvSpPr>
          <p:nvPr>
            <p:ph sz="half" idx="1"/>
          </p:nvPr>
        </p:nvSpPr>
        <p:spPr>
          <a:xfrm>
            <a:off x="7106920" y="2268977"/>
            <a:ext cx="5181600" cy="3857186"/>
          </a:xfrm>
        </p:spPr>
        <p:txBody>
          <a:bodyPr vert="horz" lIns="91440" tIns="45720" rIns="91440" bIns="45720" rtlCol="0" anchor="t">
            <a:normAutofit/>
          </a:bodyPr>
          <a:lstStyle/>
          <a:p>
            <a:r>
              <a:rPr lang="en-US" dirty="0">
                <a:latin typeface="Arial"/>
                <a:cs typeface="Arial"/>
              </a:rPr>
              <a:t>Dates and Locations</a:t>
            </a:r>
            <a:endParaRPr lang="en-US" dirty="0">
              <a:solidFill>
                <a:srgbClr val="000000"/>
              </a:solidFill>
              <a:latin typeface="Arial"/>
              <a:cs typeface="Arial"/>
            </a:endParaRPr>
          </a:p>
          <a:p>
            <a:pPr lvl="1">
              <a:spcBef>
                <a:spcPts val="1000"/>
              </a:spcBef>
              <a:buFont typeface="Arial" panose="020B0604020202020204" pitchFamily="34" charset="0"/>
              <a:buChar char="o"/>
            </a:pPr>
            <a:r>
              <a:rPr lang="en-US" dirty="0">
                <a:latin typeface="Arial"/>
                <a:cs typeface="Arial"/>
              </a:rPr>
              <a:t>Tues, </a:t>
            </a:r>
            <a:r>
              <a:rPr lang="en-US" b="1" dirty="0">
                <a:latin typeface="Arial"/>
                <a:cs typeface="Arial"/>
              </a:rPr>
              <a:t>Nov 18 </a:t>
            </a:r>
            <a:r>
              <a:rPr lang="en-US" dirty="0">
                <a:latin typeface="Arial"/>
                <a:cs typeface="Arial"/>
              </a:rPr>
              <a:t>(Hickory)</a:t>
            </a:r>
            <a:endParaRPr lang="en-US" dirty="0">
              <a:solidFill>
                <a:srgbClr val="000000"/>
              </a:solidFill>
              <a:latin typeface="Arial"/>
              <a:cs typeface="Arial"/>
            </a:endParaRPr>
          </a:p>
          <a:p>
            <a:pPr lvl="1">
              <a:spcBef>
                <a:spcPts val="1000"/>
              </a:spcBef>
              <a:buFont typeface="Arial" panose="020B0604020202020204" pitchFamily="34" charset="0"/>
              <a:buChar char="o"/>
            </a:pPr>
            <a:r>
              <a:rPr lang="en-US" dirty="0">
                <a:latin typeface="Arial"/>
                <a:cs typeface="Arial"/>
              </a:rPr>
              <a:t>Thurs, </a:t>
            </a:r>
            <a:r>
              <a:rPr lang="en-US" b="1" dirty="0">
                <a:latin typeface="Arial"/>
                <a:cs typeface="Arial"/>
              </a:rPr>
              <a:t>Nov 20</a:t>
            </a:r>
            <a:r>
              <a:rPr lang="en-US" dirty="0">
                <a:latin typeface="Arial"/>
                <a:cs typeface="Arial"/>
              </a:rPr>
              <a:t> (Raleigh)</a:t>
            </a:r>
            <a:endParaRPr lang="en-US" dirty="0"/>
          </a:p>
          <a:p>
            <a:pPr lvl="1">
              <a:spcBef>
                <a:spcPts val="1000"/>
              </a:spcBef>
              <a:buFont typeface="Arial" panose="020B0604020202020204" pitchFamily="34" charset="0"/>
              <a:buChar char="o"/>
            </a:pPr>
            <a:r>
              <a:rPr lang="en-US" dirty="0">
                <a:latin typeface="Arial"/>
                <a:cs typeface="Arial"/>
              </a:rPr>
              <a:t>Fri, </a:t>
            </a:r>
            <a:r>
              <a:rPr lang="en-US" b="1" dirty="0">
                <a:latin typeface="Arial"/>
                <a:cs typeface="Arial"/>
              </a:rPr>
              <a:t>Nov 21</a:t>
            </a:r>
            <a:r>
              <a:rPr lang="en-US" dirty="0">
                <a:latin typeface="Arial"/>
                <a:cs typeface="Arial"/>
              </a:rPr>
              <a:t> (Greenville)</a:t>
            </a:r>
            <a:endParaRPr lang="en-US" dirty="0"/>
          </a:p>
          <a:p>
            <a:endParaRPr lang="en-US" dirty="0">
              <a:latin typeface="Arial"/>
              <a:cs typeface="Arial"/>
            </a:endParaRPr>
          </a:p>
          <a:p>
            <a:endParaRPr lang="en-US" dirty="0"/>
          </a:p>
          <a:p>
            <a:endParaRPr lang="en-US" dirty="0"/>
          </a:p>
          <a:p>
            <a:pPr lvl="1">
              <a:buFont typeface="Courier New" panose="020B0604020202020204" pitchFamily="34" charset="0"/>
              <a:buChar char="o"/>
            </a:pPr>
            <a:endParaRPr lang="en-US" dirty="0"/>
          </a:p>
          <a:p>
            <a:endParaRPr lang="en-US" dirty="0"/>
          </a:p>
        </p:txBody>
      </p:sp>
      <p:sp>
        <p:nvSpPr>
          <p:cNvPr id="6" name="TextBox 5">
            <a:extLst>
              <a:ext uri="{FF2B5EF4-FFF2-40B4-BE49-F238E27FC236}">
                <a16:creationId xmlns:a16="http://schemas.microsoft.com/office/drawing/2014/main" id="{6541054E-6151-496B-59F8-12CFA68F6DE7}"/>
              </a:ext>
            </a:extLst>
          </p:cNvPr>
          <p:cNvSpPr txBox="1"/>
          <p:nvPr/>
        </p:nvSpPr>
        <p:spPr>
          <a:xfrm>
            <a:off x="1214828" y="5779591"/>
            <a:ext cx="10166279" cy="461665"/>
          </a:xfrm>
          <a:prstGeom prst="rect">
            <a:avLst/>
          </a:prstGeom>
          <a:noFill/>
        </p:spPr>
        <p:txBody>
          <a:bodyPr wrap="square" rtlCol="0">
            <a:spAutoFit/>
          </a:bodyPr>
          <a:lstStyle/>
          <a:p>
            <a:r>
              <a:rPr lang="en-US" sz="2400" b="1" dirty="0">
                <a:solidFill>
                  <a:srgbClr val="1C3766"/>
                </a:solidFill>
                <a:latin typeface="Arial" panose="020B0604020202020204" pitchFamily="34" charset="0"/>
                <a:cs typeface="Arial" panose="020B0604020202020204" pitchFamily="34" charset="0"/>
              </a:rPr>
              <a:t>Learn more and register</a:t>
            </a:r>
            <a:r>
              <a:rPr lang="en-US" sz="2400" dirty="0">
                <a:solidFill>
                  <a:srgbClr val="1C3766"/>
                </a:solidFill>
                <a:latin typeface="Arial" panose="020B0604020202020204" pitchFamily="34" charset="0"/>
                <a:cs typeface="Arial" panose="020B0604020202020204" pitchFamily="34" charset="0"/>
              </a:rPr>
              <a:t>: https://forms.gle/HAT1PXFkA5i6U9GT6</a:t>
            </a:r>
          </a:p>
        </p:txBody>
      </p:sp>
      <p:pic>
        <p:nvPicPr>
          <p:cNvPr id="9" name="Picture 8" descr="Link to SummerPalooza Summit Registration">
            <a:extLst>
              <a:ext uri="{FF2B5EF4-FFF2-40B4-BE49-F238E27FC236}">
                <a16:creationId xmlns:a16="http://schemas.microsoft.com/office/drawing/2014/main" id="{1B936DBF-A757-5BDD-3564-21FC7030AEA0}"/>
              </a:ext>
            </a:extLst>
          </p:cNvPr>
          <p:cNvPicPr>
            <a:picLocks noChangeAspect="1"/>
          </p:cNvPicPr>
          <p:nvPr/>
        </p:nvPicPr>
        <p:blipFill>
          <a:blip r:embed="rId3"/>
          <a:stretch>
            <a:fillRect/>
          </a:stretch>
        </p:blipFill>
        <p:spPr>
          <a:xfrm>
            <a:off x="10528606" y="4649122"/>
            <a:ext cx="1638300" cy="1649681"/>
          </a:xfrm>
          <a:prstGeom prst="rect">
            <a:avLst/>
          </a:prstGeom>
        </p:spPr>
      </p:pic>
      <p:sp>
        <p:nvSpPr>
          <p:cNvPr id="4" name="Slide Number Placeholder 3">
            <a:extLst>
              <a:ext uri="{FF2B5EF4-FFF2-40B4-BE49-F238E27FC236}">
                <a16:creationId xmlns:a16="http://schemas.microsoft.com/office/drawing/2014/main" id="{C8C82383-AD11-0248-D225-153085A901CE}"/>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97</a:t>
            </a:fld>
            <a:endParaRPr lang="en-US"/>
          </a:p>
        </p:txBody>
      </p:sp>
      <p:pic>
        <p:nvPicPr>
          <p:cNvPr id="7" name="Picture 6" descr="North Carolina Summer Meals Logo - All Aboard for Sun">
            <a:extLst>
              <a:ext uri="{FF2B5EF4-FFF2-40B4-BE49-F238E27FC236}">
                <a16:creationId xmlns:a16="http://schemas.microsoft.com/office/drawing/2014/main" id="{20B947A1-6858-E722-FCC9-A624BE3249F4}"/>
              </a:ext>
            </a:extLst>
          </p:cNvPr>
          <p:cNvPicPr>
            <a:picLocks noChangeAspect="1"/>
          </p:cNvPicPr>
          <p:nvPr/>
        </p:nvPicPr>
        <p:blipFill>
          <a:blip r:embed="rId4"/>
          <a:stretch>
            <a:fillRect/>
          </a:stretch>
        </p:blipFill>
        <p:spPr>
          <a:xfrm>
            <a:off x="8467859" y="485677"/>
            <a:ext cx="3123128" cy="1464901"/>
          </a:xfrm>
          <a:prstGeom prst="rect">
            <a:avLst/>
          </a:prstGeom>
        </p:spPr>
      </p:pic>
    </p:spTree>
    <p:extLst>
      <p:ext uri="{BB962C8B-B14F-4D97-AF65-F5344CB8AC3E}">
        <p14:creationId xmlns:p14="http://schemas.microsoft.com/office/powerpoint/2010/main" val="28439409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94483-E005-4267-E2BF-8943A61C3105}"/>
              </a:ext>
            </a:extLst>
          </p:cNvPr>
          <p:cNvSpPr>
            <a:spLocks noGrp="1"/>
          </p:cNvSpPr>
          <p:nvPr>
            <p:ph type="title"/>
          </p:nvPr>
        </p:nvSpPr>
        <p:spPr/>
        <p:txBody>
          <a:bodyPr/>
          <a:lstStyle/>
          <a:p>
            <a:r>
              <a:rPr lang="en-US"/>
              <a:t>PD/CD Updates – Food Safety</a:t>
            </a:r>
          </a:p>
        </p:txBody>
      </p:sp>
      <p:sp>
        <p:nvSpPr>
          <p:cNvPr id="3" name="Content Placeholder 2">
            <a:extLst>
              <a:ext uri="{FF2B5EF4-FFF2-40B4-BE49-F238E27FC236}">
                <a16:creationId xmlns:a16="http://schemas.microsoft.com/office/drawing/2014/main" id="{9EDD9B33-1FD2-6CA9-3E11-6CAEB82350AB}"/>
              </a:ext>
            </a:extLst>
          </p:cNvPr>
          <p:cNvSpPr>
            <a:spLocks noGrp="1"/>
          </p:cNvSpPr>
          <p:nvPr>
            <p:ph idx="1"/>
          </p:nvPr>
        </p:nvSpPr>
        <p:spPr>
          <a:xfrm>
            <a:off x="838200" y="2141537"/>
            <a:ext cx="10515600" cy="3344863"/>
          </a:xfrm>
        </p:spPr>
        <p:txBody>
          <a:bodyPr>
            <a:normAutofit lnSpcReduction="10000"/>
          </a:bodyPr>
          <a:lstStyle/>
          <a:p>
            <a:r>
              <a:rPr lang="en-US" dirty="0"/>
              <a:t>Safe Plates for Food Managers course interest form</a:t>
            </a:r>
          </a:p>
          <a:p>
            <a:pPr lvl="1"/>
            <a:r>
              <a:rPr lang="en-US" dirty="0"/>
              <a:t>Planning tentative course in winter 2026</a:t>
            </a:r>
          </a:p>
          <a:p>
            <a:pPr lvl="1"/>
            <a:r>
              <a:rPr lang="en-US" dirty="0">
                <a:hlinkClick r:id="rId3"/>
              </a:rPr>
              <a:t>https://forms.gle/JkYCaDzbcBp9w3W56</a:t>
            </a:r>
            <a:r>
              <a:rPr lang="en-US" dirty="0"/>
              <a:t> </a:t>
            </a:r>
          </a:p>
          <a:p>
            <a:endParaRPr lang="en-US" dirty="0"/>
          </a:p>
          <a:p>
            <a:endParaRPr lang="en-US" dirty="0"/>
          </a:p>
          <a:p>
            <a:r>
              <a:rPr lang="en-US" dirty="0"/>
              <a:t>Crisis Communication pilot workshop</a:t>
            </a:r>
          </a:p>
          <a:p>
            <a:pPr lvl="1"/>
            <a:r>
              <a:rPr lang="en-US" dirty="0"/>
              <a:t>Help us create this course by sharing your thoughts</a:t>
            </a:r>
          </a:p>
          <a:p>
            <a:pPr lvl="1"/>
            <a:r>
              <a:rPr lang="en-US" dirty="0">
                <a:hlinkClick r:id="rId4"/>
              </a:rPr>
              <a:t>https://forms.gle/WwszJsPMuSYLJdB37</a:t>
            </a:r>
            <a:r>
              <a:rPr lang="en-US" dirty="0"/>
              <a:t> </a:t>
            </a:r>
          </a:p>
        </p:txBody>
      </p:sp>
      <p:sp>
        <p:nvSpPr>
          <p:cNvPr id="4" name="Slide Number Placeholder 3">
            <a:extLst>
              <a:ext uri="{FF2B5EF4-FFF2-40B4-BE49-F238E27FC236}">
                <a16:creationId xmlns:a16="http://schemas.microsoft.com/office/drawing/2014/main" id="{15769969-A745-E7D0-70C4-8E30F1D914BC}"/>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98</a:t>
            </a:fld>
            <a:endParaRPr lang="en-US"/>
          </a:p>
        </p:txBody>
      </p:sp>
      <p:pic>
        <p:nvPicPr>
          <p:cNvPr id="6" name="Picture 5" descr="QR code for Safe Plates for Food Managers course interest form">
            <a:extLst>
              <a:ext uri="{FF2B5EF4-FFF2-40B4-BE49-F238E27FC236}">
                <a16:creationId xmlns:a16="http://schemas.microsoft.com/office/drawing/2014/main" id="{0241B99C-BB17-58E7-A378-E721635A5677}"/>
              </a:ext>
            </a:extLst>
          </p:cNvPr>
          <p:cNvPicPr>
            <a:picLocks noChangeAspect="1"/>
          </p:cNvPicPr>
          <p:nvPr/>
        </p:nvPicPr>
        <p:blipFill>
          <a:blip r:embed="rId5"/>
          <a:stretch>
            <a:fillRect/>
          </a:stretch>
        </p:blipFill>
        <p:spPr>
          <a:xfrm>
            <a:off x="9855017" y="1697759"/>
            <a:ext cx="1731241" cy="1731241"/>
          </a:xfrm>
          <a:prstGeom prst="rect">
            <a:avLst/>
          </a:prstGeom>
        </p:spPr>
      </p:pic>
      <p:pic>
        <p:nvPicPr>
          <p:cNvPr id="8" name="Picture 7" descr="QR code for crisis communication pilot workshop">
            <a:extLst>
              <a:ext uri="{FF2B5EF4-FFF2-40B4-BE49-F238E27FC236}">
                <a16:creationId xmlns:a16="http://schemas.microsoft.com/office/drawing/2014/main" id="{03247F23-E271-BBFA-09A2-746909DA5B18}"/>
              </a:ext>
            </a:extLst>
          </p:cNvPr>
          <p:cNvPicPr>
            <a:picLocks noChangeAspect="1"/>
          </p:cNvPicPr>
          <p:nvPr/>
        </p:nvPicPr>
        <p:blipFill>
          <a:blip r:embed="rId6"/>
          <a:stretch>
            <a:fillRect/>
          </a:stretch>
        </p:blipFill>
        <p:spPr>
          <a:xfrm>
            <a:off x="9855017" y="3925021"/>
            <a:ext cx="1731241" cy="1731241"/>
          </a:xfrm>
          <a:prstGeom prst="rect">
            <a:avLst/>
          </a:prstGeom>
        </p:spPr>
      </p:pic>
    </p:spTree>
    <p:extLst>
      <p:ext uri="{BB962C8B-B14F-4D97-AF65-F5344CB8AC3E}">
        <p14:creationId xmlns:p14="http://schemas.microsoft.com/office/powerpoint/2010/main" val="27743330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39301-E414-E534-B34E-99238C717B6A}"/>
              </a:ext>
            </a:extLst>
          </p:cNvPr>
          <p:cNvSpPr>
            <a:spLocks noGrp="1"/>
          </p:cNvSpPr>
          <p:nvPr>
            <p:ph type="title"/>
          </p:nvPr>
        </p:nvSpPr>
        <p:spPr>
          <a:xfrm>
            <a:off x="324293" y="0"/>
            <a:ext cx="11867707" cy="1325563"/>
          </a:xfrm>
        </p:spPr>
        <p:txBody>
          <a:bodyPr/>
          <a:lstStyle/>
          <a:p>
            <a:r>
              <a:rPr lang="en-US"/>
              <a:t>Non-Discrimination Statement </a:t>
            </a:r>
            <a:r>
              <a:rPr lang="en-US" sz="2000"/>
              <a:t>(updated July 2025)</a:t>
            </a:r>
            <a:endParaRPr lang="en-US"/>
          </a:p>
        </p:txBody>
      </p:sp>
      <p:sp>
        <p:nvSpPr>
          <p:cNvPr id="4" name="object 3">
            <a:extLst>
              <a:ext uri="{FF2B5EF4-FFF2-40B4-BE49-F238E27FC236}">
                <a16:creationId xmlns:a16="http://schemas.microsoft.com/office/drawing/2014/main" id="{82C1844B-2505-03CA-3AF2-C27BE14DD75E}"/>
              </a:ext>
            </a:extLst>
          </p:cNvPr>
          <p:cNvSpPr txBox="1"/>
          <p:nvPr/>
        </p:nvSpPr>
        <p:spPr>
          <a:xfrm>
            <a:off x="324293" y="1230514"/>
            <a:ext cx="11543414" cy="4968027"/>
          </a:xfrm>
          <a:prstGeom prst="rect">
            <a:avLst/>
          </a:prstGeom>
        </p:spPr>
        <p:txBody>
          <a:bodyPr vert="horz" wrap="square" lIns="0" tIns="12700" rIns="0" bIns="0" rtlCol="0">
            <a:spAutoFit/>
          </a:bodyPr>
          <a:lstStyle/>
          <a:p>
            <a:r>
              <a:rPr lang="en-US" sz="1400" dirty="0">
                <a:solidFill>
                  <a:srgbClr val="1B1B1B"/>
                </a:solidFill>
                <a:latin typeface="Arial" panose="020B0604020202020204" pitchFamily="34" charset="0"/>
                <a:cs typeface="Arial" panose="020B0604020202020204" pitchFamily="34" charset="0"/>
              </a:rPr>
              <a:t>In accordance with federal civil rights law and U.S. Department of Agriculture (USDA) civil rights regulations and policies, this institution is prohibited from discriminating on the basis of race, color, national origin, sex, disability, age, or reprisal or retaliation for prior civil rights activity.</a:t>
            </a:r>
          </a:p>
          <a:p>
            <a:r>
              <a:rPr lang="en-US" sz="1400" dirty="0">
                <a:solidFill>
                  <a:srgbClr val="1B1B1B"/>
                </a:solidFill>
                <a:latin typeface="Arial" panose="020B0604020202020204" pitchFamily="34" charset="0"/>
                <a:cs typeface="Arial" panose="020B0604020202020204" pitchFamily="34"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r>
              <a:rPr lang="en-US" sz="1400" dirty="0">
                <a:solidFill>
                  <a:srgbClr val="1B1B1B"/>
                </a:solidFill>
                <a:latin typeface="Arial" panose="020B0604020202020204" pitchFamily="34" charset="0"/>
                <a:cs typeface="Arial" panose="020B0604020202020204" pitchFamily="34" charset="0"/>
              </a:rPr>
              <a:t>To file a program discrimination complaint, a Complainant should complete a Form AD-3027, USDA Program Discrimination Complaint Form which can be obtained online at: </a:t>
            </a:r>
            <a:r>
              <a:rPr lang="en-US" sz="1400" dirty="0">
                <a:solidFill>
                  <a:srgbClr val="2E8540"/>
                </a:solidFill>
                <a:latin typeface="Arial" panose="020B0604020202020204" pitchFamily="34" charset="0"/>
                <a:cs typeface="Arial" panose="020B0604020202020204" pitchFamily="34" charset="0"/>
                <a:hlinkClick r:id="rId3"/>
              </a:rPr>
              <a:t>Program Discrimination Complaint Form English [409.6 kb]</a:t>
            </a:r>
            <a:r>
              <a:rPr lang="en-US" sz="1400" dirty="0">
                <a:solidFill>
                  <a:srgbClr val="2E8540"/>
                </a:solidFill>
                <a:latin typeface="Arial" panose="020B0604020202020204" pitchFamily="34" charset="0"/>
                <a:cs typeface="Arial" panose="020B0604020202020204" pitchFamily="34" charset="0"/>
              </a:rPr>
              <a:t>, </a:t>
            </a:r>
            <a:r>
              <a:rPr lang="en-US" sz="1400" dirty="0">
                <a:solidFill>
                  <a:srgbClr val="1B1B1B"/>
                </a:solidFill>
                <a:latin typeface="Arial" panose="020B0604020202020204" pitchFamily="34" charset="0"/>
                <a:cs typeface="Arial" panose="020B0604020202020204" pitchFamily="34" charset="0"/>
                <a:hlinkClick r:id="rId4"/>
              </a:rPr>
              <a:t>Program Discrimination Complaint Form Spanish [389.3 kB]</a:t>
            </a:r>
            <a:r>
              <a:rPr lang="en-US" sz="1400" dirty="0">
                <a:solidFill>
                  <a:srgbClr val="1B1B1B"/>
                </a:solidFill>
                <a:latin typeface="Arial" panose="020B0604020202020204" pitchFamily="34" charset="0"/>
                <a:cs typeface="Arial" panose="020B0604020202020204" pitchFamily="34" charset="0"/>
              </a:rPr>
              <a:t> and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a:buFont typeface="+mj-lt"/>
              <a:buAutoNum type="arabicPeriod"/>
            </a:pPr>
            <a:r>
              <a:rPr lang="en-US" sz="1400" b="1" dirty="0">
                <a:solidFill>
                  <a:srgbClr val="1B1B1B"/>
                </a:solidFill>
                <a:latin typeface="Arial" panose="020B0604020202020204" pitchFamily="34" charset="0"/>
                <a:cs typeface="Arial" panose="020B0604020202020204" pitchFamily="34" charset="0"/>
              </a:rPr>
              <a:t>mail:</a:t>
            </a:r>
            <a:br>
              <a:rPr lang="en-US" sz="1400" dirty="0">
                <a:solidFill>
                  <a:srgbClr val="1B1B1B"/>
                </a:solidFill>
                <a:latin typeface="Arial" panose="020B0604020202020204" pitchFamily="34" charset="0"/>
                <a:cs typeface="Arial" panose="020B0604020202020204" pitchFamily="34" charset="0"/>
              </a:rPr>
            </a:br>
            <a:r>
              <a:rPr lang="en-US" sz="1400" dirty="0">
                <a:solidFill>
                  <a:srgbClr val="1B1B1B"/>
                </a:solidFill>
                <a:latin typeface="Arial" panose="020B0604020202020204" pitchFamily="34" charset="0"/>
                <a:cs typeface="Arial" panose="020B0604020202020204" pitchFamily="34" charset="0"/>
              </a:rPr>
              <a:t>U.S. Department of Agriculture</a:t>
            </a:r>
            <a:br>
              <a:rPr lang="en-US" sz="1400" dirty="0">
                <a:solidFill>
                  <a:srgbClr val="1B1B1B"/>
                </a:solidFill>
                <a:latin typeface="Arial" panose="020B0604020202020204" pitchFamily="34" charset="0"/>
                <a:cs typeface="Arial" panose="020B0604020202020204" pitchFamily="34" charset="0"/>
              </a:rPr>
            </a:br>
            <a:r>
              <a:rPr lang="en-US" sz="1400" dirty="0">
                <a:solidFill>
                  <a:srgbClr val="1B1B1B"/>
                </a:solidFill>
                <a:latin typeface="Arial" panose="020B0604020202020204" pitchFamily="34" charset="0"/>
                <a:cs typeface="Arial" panose="020B0604020202020204" pitchFamily="34" charset="0"/>
              </a:rPr>
              <a:t>Office of the Assistant Secretary for Civil Rights</a:t>
            </a:r>
            <a:br>
              <a:rPr lang="en-US" sz="1400" dirty="0">
                <a:solidFill>
                  <a:srgbClr val="1B1B1B"/>
                </a:solidFill>
                <a:latin typeface="Arial" panose="020B0604020202020204" pitchFamily="34" charset="0"/>
                <a:cs typeface="Arial" panose="020B0604020202020204" pitchFamily="34" charset="0"/>
              </a:rPr>
            </a:br>
            <a:r>
              <a:rPr lang="en-US" sz="1400" dirty="0">
                <a:solidFill>
                  <a:srgbClr val="1B1B1B"/>
                </a:solidFill>
                <a:latin typeface="Arial" panose="020B0604020202020204" pitchFamily="34" charset="0"/>
                <a:cs typeface="Arial" panose="020B0604020202020204" pitchFamily="34" charset="0"/>
              </a:rPr>
              <a:t>1400 Independence Avenue, SW</a:t>
            </a:r>
            <a:br>
              <a:rPr lang="en-US" sz="1400" dirty="0">
                <a:solidFill>
                  <a:srgbClr val="1B1B1B"/>
                </a:solidFill>
                <a:latin typeface="Arial" panose="020B0604020202020204" pitchFamily="34" charset="0"/>
                <a:cs typeface="Arial" panose="020B0604020202020204" pitchFamily="34" charset="0"/>
              </a:rPr>
            </a:br>
            <a:r>
              <a:rPr lang="en-US" sz="1400" dirty="0">
                <a:solidFill>
                  <a:srgbClr val="1B1B1B"/>
                </a:solidFill>
                <a:latin typeface="Arial" panose="020B0604020202020204" pitchFamily="34" charset="0"/>
                <a:cs typeface="Arial" panose="020B0604020202020204" pitchFamily="34" charset="0"/>
              </a:rPr>
              <a:t>Washington, D.C. 20250-9410; or</a:t>
            </a:r>
          </a:p>
          <a:p>
            <a:pPr>
              <a:buFont typeface="+mj-lt"/>
              <a:buAutoNum type="arabicPeriod"/>
            </a:pPr>
            <a:r>
              <a:rPr lang="en-US" sz="1400" b="1" dirty="0">
                <a:solidFill>
                  <a:srgbClr val="1B1B1B"/>
                </a:solidFill>
                <a:latin typeface="Arial" panose="020B0604020202020204" pitchFamily="34" charset="0"/>
                <a:cs typeface="Arial" panose="020B0604020202020204" pitchFamily="34" charset="0"/>
              </a:rPr>
              <a:t>fax:</a:t>
            </a:r>
            <a:br>
              <a:rPr lang="en-US" sz="1400" dirty="0">
                <a:solidFill>
                  <a:srgbClr val="1B1B1B"/>
                </a:solidFill>
                <a:latin typeface="Arial" panose="020B0604020202020204" pitchFamily="34" charset="0"/>
                <a:cs typeface="Arial" panose="020B0604020202020204" pitchFamily="34" charset="0"/>
              </a:rPr>
            </a:br>
            <a:r>
              <a:rPr lang="en-US" sz="1400" dirty="0">
                <a:solidFill>
                  <a:srgbClr val="1B1B1B"/>
                </a:solidFill>
                <a:latin typeface="Arial" panose="020B0604020202020204" pitchFamily="34" charset="0"/>
                <a:cs typeface="Arial" panose="020B0604020202020204" pitchFamily="34" charset="0"/>
              </a:rPr>
              <a:t>(833) 256-1665 or (202) 690-7442; or</a:t>
            </a:r>
          </a:p>
          <a:p>
            <a:pPr>
              <a:buFont typeface="+mj-lt"/>
              <a:buAutoNum type="arabicPeriod"/>
            </a:pPr>
            <a:r>
              <a:rPr lang="en-US" sz="1400" b="1" dirty="0">
                <a:solidFill>
                  <a:srgbClr val="1B1B1B"/>
                </a:solidFill>
                <a:latin typeface="Arial" panose="020B0604020202020204" pitchFamily="34" charset="0"/>
                <a:cs typeface="Arial" panose="020B0604020202020204" pitchFamily="34" charset="0"/>
              </a:rPr>
              <a:t>email:</a:t>
            </a:r>
            <a:br>
              <a:rPr lang="en-US" sz="1400" dirty="0">
                <a:solidFill>
                  <a:srgbClr val="1B1B1B"/>
                </a:solidFill>
                <a:latin typeface="Arial" panose="020B0604020202020204" pitchFamily="34" charset="0"/>
                <a:cs typeface="Arial" panose="020B0604020202020204" pitchFamily="34" charset="0"/>
              </a:rPr>
            </a:br>
            <a:r>
              <a:rPr lang="en-US" sz="1400" dirty="0">
                <a:solidFill>
                  <a:srgbClr val="2E8540"/>
                </a:solidFill>
                <a:latin typeface="Arial" panose="020B0604020202020204" pitchFamily="34" charset="0"/>
                <a:cs typeface="Arial" panose="020B0604020202020204" pitchFamily="34" charset="0"/>
                <a:hlinkClick r:id="rId5"/>
              </a:rPr>
              <a:t>Program.Intake@usda.gov</a:t>
            </a:r>
            <a:endParaRPr lang="en-US" sz="1400" dirty="0">
              <a:solidFill>
                <a:srgbClr val="1B1B1B"/>
              </a:solidFill>
              <a:latin typeface="Arial" panose="020B0604020202020204" pitchFamily="34" charset="0"/>
              <a:cs typeface="Arial" panose="020B0604020202020204" pitchFamily="34" charset="0"/>
            </a:endParaRPr>
          </a:p>
          <a:p>
            <a:endParaRPr lang="en-US" sz="1400" dirty="0">
              <a:solidFill>
                <a:srgbClr val="1B1B1B"/>
              </a:solidFill>
              <a:latin typeface="Arial" panose="020B0604020202020204" pitchFamily="34" charset="0"/>
              <a:cs typeface="Arial" panose="020B0604020202020204" pitchFamily="34" charset="0"/>
            </a:endParaRPr>
          </a:p>
          <a:p>
            <a:r>
              <a:rPr lang="en-US" sz="1400" dirty="0">
                <a:solidFill>
                  <a:srgbClr val="1B1B1B"/>
                </a:solidFill>
                <a:latin typeface="Arial" panose="020B0604020202020204" pitchFamily="34" charset="0"/>
                <a:cs typeface="Arial" panose="020B0604020202020204" pitchFamily="34" charset="0"/>
              </a:rPr>
              <a:t>This institution is an equal opportunity provider.</a:t>
            </a:r>
          </a:p>
        </p:txBody>
      </p:sp>
      <p:sp>
        <p:nvSpPr>
          <p:cNvPr id="3" name="Slide Number Placeholder 2">
            <a:extLst>
              <a:ext uri="{FF2B5EF4-FFF2-40B4-BE49-F238E27FC236}">
                <a16:creationId xmlns:a16="http://schemas.microsoft.com/office/drawing/2014/main" id="{9CEB2228-F152-8439-A1E2-589C45155A98}"/>
              </a:ext>
              <a:ext uri="{C183D7F6-B498-43B3-948B-1728B52AA6E4}">
                <adec:decorative xmlns:adec="http://schemas.microsoft.com/office/drawing/2017/decorative" val="1"/>
              </a:ext>
            </a:extLst>
          </p:cNvPr>
          <p:cNvSpPr>
            <a:spLocks noGrp="1"/>
          </p:cNvSpPr>
          <p:nvPr>
            <p:ph type="sldNum" sz="quarter" idx="12"/>
          </p:nvPr>
        </p:nvSpPr>
        <p:spPr/>
        <p:txBody>
          <a:bodyPr/>
          <a:lstStyle/>
          <a:p>
            <a:fld id="{4944B7B2-FFA2-5148-A472-BF046BD89520}" type="slidenum">
              <a:rPr lang="en-US" smtClean="0"/>
              <a:pPr/>
              <a:t>99</a:t>
            </a:fld>
            <a:endParaRPr lang="en-US"/>
          </a:p>
        </p:txBody>
      </p:sp>
    </p:spTree>
    <p:extLst>
      <p:ext uri="{BB962C8B-B14F-4D97-AF65-F5344CB8AC3E}">
        <p14:creationId xmlns:p14="http://schemas.microsoft.com/office/powerpoint/2010/main" val="31785923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2D079FC31B3C4FBBA4136F1A330BA4" ma:contentTypeVersion="18" ma:contentTypeDescription="Create a new document." ma:contentTypeScope="" ma:versionID="447acf8092b267a1f182cf7d42444dbc">
  <xsd:schema xmlns:xsd="http://www.w3.org/2001/XMLSchema" xmlns:xs="http://www.w3.org/2001/XMLSchema" xmlns:p="http://schemas.microsoft.com/office/2006/metadata/properties" xmlns:ns1="http://schemas.microsoft.com/sharepoint/v3" xmlns:ns2="f3a14062-cf71-4b20-8799-6f4bd24bd807" xmlns:ns3="33989efb-d777-4928-843b-78f8ed9c1be7" targetNamespace="http://schemas.microsoft.com/office/2006/metadata/properties" ma:root="true" ma:fieldsID="f047beda67b53da13f5ab41743d0b60b" ns1:_="" ns2:_="" ns3:_="">
    <xsd:import namespace="http://schemas.microsoft.com/sharepoint/v3"/>
    <xsd:import namespace="f3a14062-cf71-4b20-8799-6f4bd24bd807"/>
    <xsd:import namespace="33989efb-d777-4928-843b-78f8ed9c1be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a14062-cf71-4b20-8799-6f4bd24bd80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b88fdc0-6eaf-41f2-8498-3ee2c44873c7}" ma:internalName="TaxCatchAll" ma:showField="CatchAllData" ma:web="f3a14062-cf71-4b20-8799-6f4bd24bd8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3989efb-d777-4928-843b-78f8ed9c1be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f04b984-fa73-4293-9547-6fa4c72eebf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33989efb-d777-4928-843b-78f8ed9c1be7">
      <Terms xmlns="http://schemas.microsoft.com/office/infopath/2007/PartnerControls"/>
    </lcf76f155ced4ddcb4097134ff3c332f>
    <TaxCatchAll xmlns="f3a14062-cf71-4b20-8799-6f4bd24bd807" xsi:nil="true"/>
  </documentManagement>
</p:properties>
</file>

<file path=customXml/itemProps1.xml><?xml version="1.0" encoding="utf-8"?>
<ds:datastoreItem xmlns:ds="http://schemas.openxmlformats.org/officeDocument/2006/customXml" ds:itemID="{B9708E3D-03F6-4DE1-89E1-994D3D11B4A8}">
  <ds:schemaRefs>
    <ds:schemaRef ds:uri="33989efb-d777-4928-843b-78f8ed9c1be7"/>
    <ds:schemaRef ds:uri="f3a14062-cf71-4b20-8799-6f4bd24bd8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BFD34ED-D79A-437E-80E8-31C91AA76CFF}">
  <ds:schemaRefs>
    <ds:schemaRef ds:uri="http://schemas.microsoft.com/sharepoint/v3/contenttype/forms"/>
  </ds:schemaRefs>
</ds:datastoreItem>
</file>

<file path=customXml/itemProps3.xml><?xml version="1.0" encoding="utf-8"?>
<ds:datastoreItem xmlns:ds="http://schemas.openxmlformats.org/officeDocument/2006/customXml" ds:itemID="{925A6BD2-7E17-48D4-8E18-D89AD34E94D0}">
  <ds:schemaRefs>
    <ds:schemaRef ds:uri="33989efb-d777-4928-843b-78f8ed9c1be7"/>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elements/1.1/"/>
    <ds:schemaRef ds:uri="http://purl.org/dc/dcmitype/"/>
    <ds:schemaRef ds:uri="http://schemas.microsoft.com/sharepoint/v3"/>
    <ds:schemaRef ds:uri="http://schemas.openxmlformats.org/package/2006/metadata/core-properties"/>
    <ds:schemaRef ds:uri="f3a14062-cf71-4b20-8799-6f4bd24bd807"/>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8361</TotalTime>
  <Words>19672</Words>
  <Application>Microsoft Office PowerPoint</Application>
  <PresentationFormat>Widescreen</PresentationFormat>
  <Paragraphs>1578</Paragraphs>
  <Slides>101</Slides>
  <Notes>101</Notes>
  <HiddenSlides>0</HiddenSlides>
  <MMClips>0</MMClips>
  <ScaleCrop>false</ScaleCrop>
  <HeadingPairs>
    <vt:vector size="4" baseType="variant">
      <vt:variant>
        <vt:lpstr>Theme</vt:lpstr>
      </vt:variant>
      <vt:variant>
        <vt:i4>4</vt:i4>
      </vt:variant>
      <vt:variant>
        <vt:lpstr>Slide Titles</vt:lpstr>
      </vt:variant>
      <vt:variant>
        <vt:i4>101</vt:i4>
      </vt:variant>
    </vt:vector>
  </HeadingPairs>
  <TitlesOfParts>
    <vt:vector size="105" baseType="lpstr">
      <vt:lpstr>Office Theme</vt:lpstr>
      <vt:lpstr>1_Office Theme</vt:lpstr>
      <vt:lpstr>Office Theme</vt:lpstr>
      <vt:lpstr>Office Theme</vt:lpstr>
      <vt:lpstr>Fall 2025 Policy Updates  NCDPI Office of School Nutrition  October 27-31, 2025</vt:lpstr>
      <vt:lpstr>Agenda Overview</vt:lpstr>
      <vt:lpstr>Objectives</vt:lpstr>
      <vt:lpstr>Introductions</vt:lpstr>
      <vt:lpstr>Updates from NCDPI</vt:lpstr>
      <vt:lpstr>NCDPI Strategic Plan  2025-2030</vt:lpstr>
      <vt:lpstr>Achieving Excellence Pillars</vt:lpstr>
      <vt:lpstr>2030 NCDPI Strategic Plan Goals</vt:lpstr>
      <vt:lpstr>Office of School Nutrition Updates</vt:lpstr>
      <vt:lpstr>Welcome, Tikiyha (Ty) Ancrum!</vt:lpstr>
      <vt:lpstr>Welcome, Steven “Daved" Roberts!</vt:lpstr>
      <vt:lpstr>Welcome, Chris Pond!</vt:lpstr>
      <vt:lpstr>Changes Ahead</vt:lpstr>
      <vt:lpstr>Procurement</vt:lpstr>
      <vt:lpstr>NC Procurement Alliance Team Updates</vt:lpstr>
      <vt:lpstr>Interested in Learning More about the NCPA?</vt:lpstr>
      <vt:lpstr>Procurement Basics and Reminders</vt:lpstr>
      <vt:lpstr>Federal Procurement Regulations</vt:lpstr>
      <vt:lpstr>Free and Open Competition</vt:lpstr>
      <vt:lpstr>4 Key Principles of Procurement</vt:lpstr>
      <vt:lpstr>Buy American Provision</vt:lpstr>
      <vt:lpstr>Micro-Purchasing Process</vt:lpstr>
      <vt:lpstr>Micro-Purchasing Process - Rules</vt:lpstr>
      <vt:lpstr>Small Purchase Process Steps</vt:lpstr>
      <vt:lpstr>Step 1: Draft Solicitation – Specifications for Food</vt:lpstr>
      <vt:lpstr>Step 1: Draft Solicitation – Food (continued)</vt:lpstr>
      <vt:lpstr>Step 1: Draft Solicitation - Equipment</vt:lpstr>
      <vt:lpstr>Step 1: Draft Solicitation – Terms &amp; Conditions</vt:lpstr>
      <vt:lpstr>Step 2: Contact Potential Vendors</vt:lpstr>
      <vt:lpstr>Step 3: Documentation</vt:lpstr>
      <vt:lpstr>Resources for Writing a Solicitation</vt:lpstr>
      <vt:lpstr>Example of Small Purchase Quote Sheet</vt:lpstr>
      <vt:lpstr>Example of a Completed Small Purchase Quote Sheet</vt:lpstr>
      <vt:lpstr>Step 4: Compare &amp; Evaluate Quotes</vt:lpstr>
      <vt:lpstr>Examples of Written Specifications</vt:lpstr>
      <vt:lpstr>Step 5: Award the Quote</vt:lpstr>
      <vt:lpstr>Step 6: Monitor the Contract</vt:lpstr>
      <vt:lpstr>Micro-Purchase vs. Small Purchase</vt:lpstr>
      <vt:lpstr>How to Use the State Term Contract</vt:lpstr>
      <vt:lpstr>Iran Divestment Act</vt:lpstr>
      <vt:lpstr>Iran Divestment Act – Requirements</vt:lpstr>
      <vt:lpstr>Procurement Plan Updates</vt:lpstr>
      <vt:lpstr>Tips for a Successful Procurement Plan</vt:lpstr>
      <vt:lpstr>Activity:</vt:lpstr>
      <vt:lpstr>Team up for school nutrition success</vt:lpstr>
      <vt:lpstr>Lunch and Networking</vt:lpstr>
      <vt:lpstr>Federal Guidance and Policy</vt:lpstr>
      <vt:lpstr>SP 17-2025: Reimbursement for Off-Site Meal Consumption </vt:lpstr>
      <vt:lpstr>SP 17-2025: Reimbursement for  Off-Site Meal Consumption (continued)</vt:lpstr>
      <vt:lpstr>SP 18-2025: Fees for Electronic Payment Services in SMP</vt:lpstr>
      <vt:lpstr>USDA Child Nutrition Final Rule:  Meal Patterns Consistent with the 2020-25 DGAs</vt:lpstr>
      <vt:lpstr>Meal Pattern Final Rule – In Effect Now</vt:lpstr>
      <vt:lpstr>Meal Pattern Final Rule – Starting SY 27-28</vt:lpstr>
      <vt:lpstr>NSLP Afterschool Snack Program [UPDATED]</vt:lpstr>
      <vt:lpstr>Buy American in Meal Pattern Final Rule – SBP, NSLP</vt:lpstr>
      <vt:lpstr>Buy American – Non-Domestic Food Cap</vt:lpstr>
      <vt:lpstr>Buy American – Documentation Required</vt:lpstr>
      <vt:lpstr>Buy American – Additional Final Rules</vt:lpstr>
      <vt:lpstr>Buy American – Accommodation Process</vt:lpstr>
      <vt:lpstr>Buy American Accommodation Process for SY 2025-2026 (SP09-2025)</vt:lpstr>
      <vt:lpstr>Buy American Process Form Questions (part 1)</vt:lpstr>
      <vt:lpstr>Buy American Process Form Questions (part 2)</vt:lpstr>
      <vt:lpstr>SY 2025-2026 Buy American Accommodation Process for NC</vt:lpstr>
      <vt:lpstr>SY 2025-2026 Buy American Accommodation Process - Survey</vt:lpstr>
      <vt:lpstr>Smart Snacks/Competitive Foods Findings</vt:lpstr>
      <vt:lpstr>Smart Snacks/Competitive Foods Findings (continued)</vt:lpstr>
      <vt:lpstr>What is Digital Accessibility?</vt:lpstr>
      <vt:lpstr>Why is Digital Accessibility Important?</vt:lpstr>
      <vt:lpstr>Who is Responsible for Digital Accessibility?</vt:lpstr>
      <vt:lpstr>What Accessibility Resources are Available?</vt:lpstr>
      <vt:lpstr>Monitoring and Compliance</vt:lpstr>
      <vt:lpstr>On-Site Reviews Due Date (for Traditional Public Schools and RCCIs) </vt:lpstr>
      <vt:lpstr> Self-Assessment Reviews Due Dates (for Charter and Non-Public Schools) </vt:lpstr>
      <vt:lpstr>Sample Form – Onsite Review/Self Assessment Tracking</vt:lpstr>
      <vt:lpstr>Verification</vt:lpstr>
      <vt:lpstr>Verification Dates for 2025-2026</vt:lpstr>
      <vt:lpstr>Online Verification Report Opens</vt:lpstr>
      <vt:lpstr>Verification Collection Report (FNS 742)</vt:lpstr>
      <vt:lpstr>Recordkeeping</vt:lpstr>
      <vt:lpstr>  Verification questions?  Contact your Service Area Consultant   or   Dana Edwards Program Analyst dana.edwards@dpi.nc.gov </vt:lpstr>
      <vt:lpstr>Outreach and Promotion Updates</vt:lpstr>
      <vt:lpstr>NSLW/Farm to School Month</vt:lpstr>
      <vt:lpstr>#NCCrunch</vt:lpstr>
      <vt:lpstr>2025-26 #NCJrChef Competition</vt:lpstr>
      <vt:lpstr>FY 2026 Farm to School Grant Program</vt:lpstr>
      <vt:lpstr>Outreach and Promotion Activity</vt:lpstr>
      <vt:lpstr>How Do You Promote SN Programs?</vt:lpstr>
      <vt:lpstr>Healthy Meal Incentive (HMI) Awards</vt:lpstr>
      <vt:lpstr>14 North Carolina HMI Awardees</vt:lpstr>
      <vt:lpstr>7 NC Turnip the Beet Awardees</vt:lpstr>
      <vt:lpstr>Submit Content for SN Update E-letters</vt:lpstr>
      <vt:lpstr>Not getting SN Updates?</vt:lpstr>
      <vt:lpstr>Connect With Us!</vt:lpstr>
      <vt:lpstr>Professional Development and Continuing Education Updates</vt:lpstr>
      <vt:lpstr>NC K-12 Culinary Institute On-Demand</vt:lpstr>
      <vt:lpstr>Other Upcoming PD/CE Opportunities</vt:lpstr>
      <vt:lpstr>SummerPalooza! 2026</vt:lpstr>
      <vt:lpstr>PD/CD Updates – Food Safety</vt:lpstr>
      <vt:lpstr>Non-Discrimination Statement (updated July 2025)</vt:lpstr>
      <vt:lpstr>Questions?   Thank you! </vt:lpstr>
      <vt:lpstr>How did we do? Share your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Weakland</dc:creator>
  <cp:lastModifiedBy>Katrina Perry</cp:lastModifiedBy>
  <cp:revision>4</cp:revision>
  <dcterms:created xsi:type="dcterms:W3CDTF">2019-09-26T21:27:00Z</dcterms:created>
  <dcterms:modified xsi:type="dcterms:W3CDTF">2025-11-19T20:50:36Z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0x010100892D079FC31B3C4FBBA4136F1A330BA4</vt:lpwstr>
  </property>
</Properties>
</file>