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79"/>
  </p:notesMasterIdLst>
  <p:sldIdLst>
    <p:sldId id="334" r:id="rId3"/>
    <p:sldId id="339" r:id="rId4"/>
    <p:sldId id="337" r:id="rId5"/>
    <p:sldId id="360" r:id="rId6"/>
    <p:sldId id="378" r:id="rId7"/>
    <p:sldId id="380" r:id="rId8"/>
    <p:sldId id="381" r:id="rId9"/>
    <p:sldId id="266" r:id="rId10"/>
    <p:sldId id="375" r:id="rId11"/>
    <p:sldId id="382" r:id="rId12"/>
    <p:sldId id="366" r:id="rId13"/>
    <p:sldId id="386" r:id="rId14"/>
    <p:sldId id="367" r:id="rId15"/>
    <p:sldId id="261" r:id="rId16"/>
    <p:sldId id="338" r:id="rId17"/>
    <p:sldId id="262" r:id="rId18"/>
    <p:sldId id="264" r:id="rId19"/>
    <p:sldId id="263" r:id="rId20"/>
    <p:sldId id="265" r:id="rId21"/>
    <p:sldId id="359" r:id="rId22"/>
    <p:sldId id="346" r:id="rId23"/>
    <p:sldId id="347" r:id="rId24"/>
    <p:sldId id="350" r:id="rId25"/>
    <p:sldId id="348" r:id="rId26"/>
    <p:sldId id="349" r:id="rId27"/>
    <p:sldId id="361" r:id="rId28"/>
    <p:sldId id="377" r:id="rId29"/>
    <p:sldId id="358" r:id="rId30"/>
    <p:sldId id="351" r:id="rId31"/>
    <p:sldId id="362" r:id="rId32"/>
    <p:sldId id="321" r:id="rId33"/>
    <p:sldId id="322" r:id="rId34"/>
    <p:sldId id="318" r:id="rId35"/>
    <p:sldId id="387" r:id="rId36"/>
    <p:sldId id="323" r:id="rId37"/>
    <p:sldId id="374" r:id="rId38"/>
    <p:sldId id="324" r:id="rId39"/>
    <p:sldId id="329" r:id="rId40"/>
    <p:sldId id="327" r:id="rId41"/>
    <p:sldId id="328" r:id="rId42"/>
    <p:sldId id="365" r:id="rId43"/>
    <p:sldId id="372" r:id="rId44"/>
    <p:sldId id="364" r:id="rId45"/>
    <p:sldId id="368" r:id="rId46"/>
    <p:sldId id="335" r:id="rId47"/>
    <p:sldId id="336" r:id="rId48"/>
    <p:sldId id="343" r:id="rId49"/>
    <p:sldId id="379" r:id="rId50"/>
    <p:sldId id="326" r:id="rId51"/>
    <p:sldId id="333" r:id="rId52"/>
    <p:sldId id="383" r:id="rId53"/>
    <p:sldId id="392" r:id="rId54"/>
    <p:sldId id="341" r:id="rId55"/>
    <p:sldId id="342" r:id="rId56"/>
    <p:sldId id="369" r:id="rId57"/>
    <p:sldId id="331" r:id="rId58"/>
    <p:sldId id="332" r:id="rId59"/>
    <p:sldId id="370" r:id="rId60"/>
    <p:sldId id="304" r:id="rId61"/>
    <p:sldId id="371" r:id="rId62"/>
    <p:sldId id="305" r:id="rId63"/>
    <p:sldId id="306" r:id="rId64"/>
    <p:sldId id="373" r:id="rId65"/>
    <p:sldId id="309" r:id="rId66"/>
    <p:sldId id="384" r:id="rId67"/>
    <p:sldId id="385" r:id="rId68"/>
    <p:sldId id="308" r:id="rId69"/>
    <p:sldId id="388" r:id="rId70"/>
    <p:sldId id="353" r:id="rId71"/>
    <p:sldId id="357" r:id="rId72"/>
    <p:sldId id="354" r:id="rId73"/>
    <p:sldId id="320" r:id="rId74"/>
    <p:sldId id="352" r:id="rId75"/>
    <p:sldId id="356" r:id="rId76"/>
    <p:sldId id="389" r:id="rId77"/>
    <p:sldId id="393" r:id="rId78"/>
  </p:sldIdLst>
  <p:sldSz cx="9144000" cy="6858000" type="screen4x3"/>
  <p:notesSz cx="6858000" cy="9144000"/>
  <p:custDataLst>
    <p:tags r:id="rId8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91720D1-6777-4FF2-9A16-07E11ABE5D5D}">
          <p14:sldIdLst>
            <p14:sldId id="334"/>
            <p14:sldId id="339"/>
            <p14:sldId id="337"/>
            <p14:sldId id="360"/>
            <p14:sldId id="378"/>
            <p14:sldId id="380"/>
            <p14:sldId id="381"/>
            <p14:sldId id="266"/>
            <p14:sldId id="375"/>
            <p14:sldId id="382"/>
            <p14:sldId id="366"/>
            <p14:sldId id="386"/>
            <p14:sldId id="367"/>
            <p14:sldId id="261"/>
            <p14:sldId id="338"/>
            <p14:sldId id="262"/>
            <p14:sldId id="264"/>
            <p14:sldId id="263"/>
            <p14:sldId id="265"/>
            <p14:sldId id="359"/>
            <p14:sldId id="346"/>
            <p14:sldId id="347"/>
            <p14:sldId id="350"/>
            <p14:sldId id="348"/>
            <p14:sldId id="349"/>
            <p14:sldId id="361"/>
            <p14:sldId id="377"/>
            <p14:sldId id="358"/>
            <p14:sldId id="351"/>
            <p14:sldId id="362"/>
            <p14:sldId id="321"/>
            <p14:sldId id="322"/>
            <p14:sldId id="318"/>
            <p14:sldId id="387"/>
            <p14:sldId id="323"/>
            <p14:sldId id="374"/>
            <p14:sldId id="324"/>
            <p14:sldId id="329"/>
            <p14:sldId id="327"/>
            <p14:sldId id="328"/>
            <p14:sldId id="365"/>
            <p14:sldId id="372"/>
            <p14:sldId id="364"/>
            <p14:sldId id="368"/>
            <p14:sldId id="335"/>
            <p14:sldId id="336"/>
            <p14:sldId id="343"/>
            <p14:sldId id="379"/>
            <p14:sldId id="326"/>
            <p14:sldId id="333"/>
            <p14:sldId id="383"/>
            <p14:sldId id="392"/>
            <p14:sldId id="341"/>
            <p14:sldId id="342"/>
            <p14:sldId id="369"/>
            <p14:sldId id="331"/>
            <p14:sldId id="332"/>
            <p14:sldId id="370"/>
            <p14:sldId id="304"/>
            <p14:sldId id="371"/>
            <p14:sldId id="305"/>
            <p14:sldId id="306"/>
            <p14:sldId id="373"/>
            <p14:sldId id="309"/>
            <p14:sldId id="384"/>
            <p14:sldId id="385"/>
            <p14:sldId id="308"/>
            <p14:sldId id="388"/>
            <p14:sldId id="353"/>
            <p14:sldId id="357"/>
            <p14:sldId id="354"/>
            <p14:sldId id="320"/>
            <p14:sldId id="352"/>
            <p14:sldId id="356"/>
            <p14:sldId id="389"/>
            <p14:sldId id="39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86711" autoAdjust="0"/>
  </p:normalViewPr>
  <p:slideViewPr>
    <p:cSldViewPr>
      <p:cViewPr>
        <p:scale>
          <a:sx n="62" d="100"/>
          <a:sy n="62" d="100"/>
        </p:scale>
        <p:origin x="-1056" y="-470"/>
      </p:cViewPr>
      <p:guideLst>
        <p:guide orient="horz" pos="2160"/>
        <p:guide pos="2880"/>
      </p:guideLst>
    </p:cSldViewPr>
  </p:slideViewPr>
  <p:notesTextViewPr>
    <p:cViewPr>
      <p:scale>
        <a:sx n="125" d="100"/>
        <a:sy n="125" d="100"/>
      </p:scale>
      <p:origin x="0" y="0"/>
    </p:cViewPr>
  </p:notesTextViewPr>
  <p:sorterViewPr>
    <p:cViewPr>
      <p:scale>
        <a:sx n="66" d="100"/>
        <a:sy n="66" d="100"/>
      </p:scale>
      <p:origin x="0" y="100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gs" Target="tags/tag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25DD55-B13D-4113-8876-8D610AB752AD}" type="datetimeFigureOut">
              <a:rPr lang="en-US" smtClean="0"/>
              <a:t>8/26/2015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15F023-8758-43C8-93AF-8E0B69A2C7CF}" type="slidenum">
              <a:rPr lang="en-US" smtClean="0"/>
              <a:t>‹#›</a:t>
            </a:fld>
            <a:endParaRPr lang="en-US" dirty="0"/>
          </a:p>
        </p:txBody>
      </p:sp>
    </p:spTree>
    <p:extLst>
      <p:ext uri="{BB962C8B-B14F-4D97-AF65-F5344CB8AC3E}">
        <p14:creationId xmlns:p14="http://schemas.microsoft.com/office/powerpoint/2010/main" val="1124084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Creating</a:t>
            </a:r>
            <a:r>
              <a:rPr lang="en-US" baseline="0" dirty="0" smtClean="0"/>
              <a:t> exciting menus for your customers takes time, effort, and creativity.  Let’s discuss some important concepts to consider when using the USDA Meal Patterns and incorporating student favorites to keep the menus exciting…..</a:t>
            </a:r>
          </a:p>
          <a:p>
            <a:endParaRPr lang="en-US" baseline="0" dirty="0" smtClean="0"/>
          </a:p>
        </p:txBody>
      </p:sp>
      <p:sp>
        <p:nvSpPr>
          <p:cNvPr id="4" name="Slide Number Placeholder 3"/>
          <p:cNvSpPr>
            <a:spLocks noGrp="1"/>
          </p:cNvSpPr>
          <p:nvPr>
            <p:ph type="sldNum" sz="quarter" idx="10"/>
          </p:nvPr>
        </p:nvSpPr>
        <p:spPr/>
        <p:txBody>
          <a:bodyPr/>
          <a:lstStyle/>
          <a:p>
            <a:fld id="{F415F023-8758-43C8-93AF-8E0B69A2C7CF}" type="slidenum">
              <a:rPr lang="en-US" smtClean="0"/>
              <a:t>1</a:t>
            </a:fld>
            <a:endParaRPr lang="en-US" dirty="0"/>
          </a:p>
        </p:txBody>
      </p:sp>
    </p:spTree>
    <p:extLst>
      <p:ext uri="{BB962C8B-B14F-4D97-AF65-F5344CB8AC3E}">
        <p14:creationId xmlns:p14="http://schemas.microsoft.com/office/powerpoint/2010/main" val="3910562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 that sandwiches are an all time favorite,</a:t>
            </a:r>
            <a:r>
              <a:rPr lang="en-US" baseline="0" dirty="0" smtClean="0"/>
              <a:t> t</a:t>
            </a:r>
            <a:r>
              <a:rPr lang="en-US" dirty="0" smtClean="0"/>
              <a:t>urn a serving line into a build</a:t>
            </a:r>
            <a:r>
              <a:rPr lang="en-US" baseline="0" dirty="0" smtClean="0"/>
              <a:t> a sandwich deli bar. Allow students to select bread, meat and cheese, and toppings for a freshly made to order hand-held entrée!</a:t>
            </a:r>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10</a:t>
            </a:fld>
            <a:endParaRPr lang="en-US" dirty="0"/>
          </a:p>
        </p:txBody>
      </p:sp>
    </p:spTree>
    <p:extLst>
      <p:ext uri="{BB962C8B-B14F-4D97-AF65-F5344CB8AC3E}">
        <p14:creationId xmlns:p14="http://schemas.microsoft.com/office/powerpoint/2010/main" val="3638376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sure to include</a:t>
            </a:r>
            <a:r>
              <a:rPr lang="en-US" baseline="0" dirty="0" smtClean="0"/>
              <a:t> ethnic dishes regularly – Italian, Oriental, Mexican, Greek, and regional American foods are always popular!</a:t>
            </a:r>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11</a:t>
            </a:fld>
            <a:endParaRPr lang="en-US" dirty="0"/>
          </a:p>
        </p:txBody>
      </p:sp>
    </p:spTree>
    <p:extLst>
      <p:ext uri="{BB962C8B-B14F-4D97-AF65-F5344CB8AC3E}">
        <p14:creationId xmlns:p14="http://schemas.microsoft.com/office/powerpoint/2010/main" val="1980567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hearty bowl</a:t>
            </a:r>
            <a:r>
              <a:rPr lang="en-US" baseline="0" dirty="0" smtClean="0"/>
              <a:t> of chili-using both ground beef and dried beans to count towards the meats/meat alternates or dried bean/legumes vegetable subgroup. Remember – one portion of legumes may not count for both M/MA and vegetable in the same meal. Be sure to yield test the recipe to determine the correct portion utensil to use for correct crediting!</a:t>
            </a:r>
          </a:p>
          <a:p>
            <a:endParaRPr lang="en-US" baseline="0" dirty="0" smtClean="0"/>
          </a:p>
          <a:p>
            <a:r>
              <a:rPr lang="en-US" baseline="0" dirty="0" smtClean="0"/>
              <a:t>And, in the spring, add crisp, cool entrée salads such as: Chicken Caesar Salad, Greek Salads, Grilled Chicken Salad, Stuffed Tomatoes, and more…</a:t>
            </a:r>
          </a:p>
          <a:p>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12</a:t>
            </a:fld>
            <a:endParaRPr lang="en-US" dirty="0"/>
          </a:p>
        </p:txBody>
      </p:sp>
    </p:spTree>
    <p:extLst>
      <p:ext uri="{BB962C8B-B14F-4D97-AF65-F5344CB8AC3E}">
        <p14:creationId xmlns:p14="http://schemas.microsoft.com/office/powerpoint/2010/main" val="836113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Grains are an important component at both </a:t>
            </a:r>
            <a:r>
              <a:rPr lang="en-US" u="none" dirty="0" smtClean="0"/>
              <a:t>breakfast and lunch – and they are an important part of marketing the main dish. Let’s review the difference in 100% whole grain and whole</a:t>
            </a:r>
            <a:r>
              <a:rPr lang="en-US" u="none" baseline="0" dirty="0" smtClean="0"/>
              <a:t> grain-rich to be sure we are selecting grains that will be most acceptable to students…..</a:t>
            </a:r>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13</a:t>
            </a:fld>
            <a:endParaRPr lang="en-US" dirty="0"/>
          </a:p>
        </p:txBody>
      </p:sp>
    </p:spTree>
    <p:extLst>
      <p:ext uri="{BB962C8B-B14F-4D97-AF65-F5344CB8AC3E}">
        <p14:creationId xmlns:p14="http://schemas.microsoft.com/office/powerpoint/2010/main" val="2405270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Grain products do not have to contain</a:t>
            </a:r>
            <a:r>
              <a:rPr lang="en-US" baseline="0" dirty="0" smtClean="0"/>
              <a:t> 100% whole grain or 100% whole </a:t>
            </a:r>
            <a:r>
              <a:rPr lang="en-US" i="0" u="none" baseline="0" dirty="0" smtClean="0"/>
              <a:t>grain </a:t>
            </a:r>
            <a:r>
              <a:rPr lang="en-US" i="0" u="none" baseline="0" dirty="0" smtClean="0">
                <a:effectLst>
                  <a:outerShdw blurRad="38100" dist="38100" dir="2700000" algn="tl">
                    <a:srgbClr val="000000">
                      <a:alpha val="43137"/>
                    </a:srgbClr>
                  </a:outerShdw>
                </a:effectLst>
              </a:rPr>
              <a:t>meal and/or flour to be used</a:t>
            </a:r>
            <a:r>
              <a:rPr lang="en-US" i="0" u="none" baseline="0" dirty="0" smtClean="0"/>
              <a:t>. Many breads, buns, rolls, and other grain items can be allowable as long as at least 50% of the grain weight of the product </a:t>
            </a:r>
            <a:r>
              <a:rPr lang="en-US" baseline="0" dirty="0" smtClean="0"/>
              <a:t>is from a whole grain (may be red whole wheat, white whole wheat, oats, barley, or other variety of whole grain) and the remainder of the grains are enriched.  These products (containing at least 50% whole grain with the remaining grains being enriched) are referred to as whole grain-rich (WGR) and may be used for all the grain offerings. Even so, there may be some products that are still not fully acceptable as WGR and SFAs may apply for a waiver – we will discuss this more in a few minutes!</a:t>
            </a:r>
          </a:p>
          <a:p>
            <a:endParaRPr lang="en-US" baseline="0" dirty="0" smtClean="0"/>
          </a:p>
          <a:p>
            <a:r>
              <a:rPr lang="en-US" baseline="0" dirty="0" smtClean="0"/>
              <a:t>Since students at some schools report a dislike for “brown” colored bread products, look at alternatives.  Some white wheat bread products may qualify.  Some light-brown grain products may qualify.   Request accurate and current product information from the vendor regarding ingredients and grain content.  If labels do not provide adequate information, you may need to request that the manufacturer complete a Product Formulation Statement (PFS). The PFS may be downloaded from   http://www.fns.usda.gov/cnlabeling/food-manufacturersindustry</a:t>
            </a:r>
          </a:p>
          <a:p>
            <a:endParaRPr lang="en-US" baseline="0" dirty="0" smtClean="0"/>
          </a:p>
          <a:p>
            <a:r>
              <a:rPr lang="en-US" baseline="0" dirty="0" smtClean="0"/>
              <a:t>Refer to the updated grains section of the Food Buying Guide and the Exhibit A attached to USDA Memorandum SP 30-2012.</a:t>
            </a:r>
          </a:p>
          <a:p>
            <a:endParaRPr lang="en-US" baseline="0" dirty="0" smtClean="0"/>
          </a:p>
          <a:p>
            <a:r>
              <a:rPr lang="en-US" b="1" baseline="0" dirty="0" smtClean="0"/>
              <a:t>Note to presenter: </a:t>
            </a:r>
            <a:r>
              <a:rPr lang="en-US" baseline="0" dirty="0" smtClean="0"/>
              <a:t>White whole wheat flour is </a:t>
            </a:r>
            <a:r>
              <a:rPr lang="en-US" sz="1200" b="0" i="0" kern="1200" dirty="0" smtClean="0">
                <a:solidFill>
                  <a:schemeClr val="tx1"/>
                </a:solidFill>
                <a:effectLst/>
                <a:latin typeface="+mn-lt"/>
                <a:ea typeface="+mn-ea"/>
                <a:cs typeface="+mn-cs"/>
              </a:rPr>
              <a:t>it is simply WHOLE flour – including the bran, germ and endosperm – made from hard WHITE spring wheat</a:t>
            </a:r>
            <a:r>
              <a:rPr lang="en-US" baseline="0" dirty="0" smtClean="0"/>
              <a:t>. </a:t>
            </a:r>
            <a:r>
              <a:rPr lang="en-US" sz="1200" b="0" i="0" kern="1200" dirty="0" smtClean="0">
                <a:solidFill>
                  <a:schemeClr val="tx1"/>
                </a:solidFill>
                <a:effectLst/>
                <a:latin typeface="+mn-lt"/>
                <a:ea typeface="+mn-ea"/>
                <a:cs typeface="+mn-cs"/>
              </a:rPr>
              <a:t>White wheat does not contain the strongly-flavored phenolic compounds that are in red wheat. This gives white wheat a milder flavor, and also means that products made with white wheat require less added sweetener to attain the same level of perceived sweetness.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“brown” or regular 100% whole wheat flour is </a:t>
            </a:r>
            <a:r>
              <a:rPr lang="en-US" sz="1200" b="0" i="0" kern="1200" dirty="0" smtClean="0">
                <a:solidFill>
                  <a:schemeClr val="tx1"/>
                </a:solidFill>
                <a:effectLst/>
                <a:latin typeface="+mn-lt"/>
                <a:ea typeface="+mn-ea"/>
                <a:cs typeface="+mn-cs"/>
              </a:rPr>
              <a:t>derived by grinding or mashing the whole grain of RED wheat.</a:t>
            </a:r>
            <a:endParaRPr lang="en-US" dirty="0" smtClean="0"/>
          </a:p>
          <a:p>
            <a:r>
              <a:rPr lang="en-US" sz="1200" b="0" i="1" kern="1200" baseline="0" dirty="0" smtClean="0">
                <a:solidFill>
                  <a:schemeClr val="tx1"/>
                </a:solidFill>
                <a:effectLst/>
                <a:latin typeface="+mn-lt"/>
                <a:ea typeface="+mn-ea"/>
                <a:cs typeface="+mn-cs"/>
              </a:rPr>
              <a:t>Reference: http://wholegrainscouncil.org/whole-grains-101/whole-white-wheat-faq</a:t>
            </a:r>
            <a:endParaRPr lang="en-US" i="1" baseline="0" dirty="0" smtClean="0"/>
          </a:p>
        </p:txBody>
      </p:sp>
      <p:sp>
        <p:nvSpPr>
          <p:cNvPr id="4" name="Slide Number Placeholder 3"/>
          <p:cNvSpPr>
            <a:spLocks noGrp="1"/>
          </p:cNvSpPr>
          <p:nvPr>
            <p:ph type="sldNum" sz="quarter" idx="10"/>
          </p:nvPr>
        </p:nvSpPr>
        <p:spPr/>
        <p:txBody>
          <a:bodyPr/>
          <a:lstStyle/>
          <a:p>
            <a:fld id="{F415F023-8758-43C8-93AF-8E0B69A2C7CF}" type="slidenum">
              <a:rPr lang="en-US" smtClean="0"/>
              <a:t>14</a:t>
            </a:fld>
            <a:endParaRPr lang="en-US" dirty="0"/>
          </a:p>
        </p:txBody>
      </p:sp>
    </p:spTree>
    <p:extLst>
      <p:ext uri="{BB962C8B-B14F-4D97-AF65-F5344CB8AC3E}">
        <p14:creationId xmlns:p14="http://schemas.microsoft.com/office/powerpoint/2010/main" val="1167135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t>Request the WG waiver for items that are student favorites in non-WG form.  (Ex: biscuits, crackers, pastry sheets for cobblers/pot pies, hushpuppies, bread</a:t>
            </a:r>
            <a:r>
              <a:rPr lang="en-US" u="none" baseline="0" dirty="0" smtClean="0"/>
              <a:t> slices </a:t>
            </a:r>
            <a:r>
              <a:rPr lang="en-US" u="none" dirty="0" smtClean="0"/>
              <a:t>for grilled cheese sandwiches, hot dog </a:t>
            </a:r>
            <a:r>
              <a:rPr lang="en-US" u="none" baseline="0" dirty="0" smtClean="0"/>
              <a:t>bun, hamburger bun, </a:t>
            </a:r>
            <a:r>
              <a:rPr lang="en-US" u="none" dirty="0" smtClean="0"/>
              <a:t>ravioli, breading for meats).  If</a:t>
            </a:r>
            <a:r>
              <a:rPr lang="en-US" u="none" baseline="0" dirty="0" smtClean="0"/>
              <a:t> you have received permission to use the WG waiver for specific grain products, half of the grains offered during the school week still must meet  the whole-grain rich criteria.</a:t>
            </a:r>
          </a:p>
          <a:p>
            <a:endParaRPr lang="en-US" u="sng" dirty="0" smtClean="0"/>
          </a:p>
          <a:p>
            <a:r>
              <a:rPr lang="en-US" dirty="0" smtClean="0"/>
              <a:t> Continue to offer</a:t>
            </a:r>
            <a:r>
              <a:rPr lang="en-US" baseline="0" dirty="0" smtClean="0"/>
              <a:t> whole grain-rich options for foods that are accepted well by students.  Introduce additional whole grain-rich items carefully and provide taste tests and nutrition education to help </a:t>
            </a:r>
            <a:r>
              <a:rPr lang="en-US" u="none" baseline="0" dirty="0" smtClean="0"/>
              <a:t>students become familiar and more accepting of these products.  Nutrition promotion is a newly required goal of all local school wellness policies.  Focus on promoting whole-grain offerings as healthy and tasty choices.</a:t>
            </a:r>
            <a:endParaRPr lang="en-US" u="none" dirty="0" smtClean="0"/>
          </a:p>
          <a:p>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15</a:t>
            </a:fld>
            <a:endParaRPr lang="en-US" dirty="0"/>
          </a:p>
        </p:txBody>
      </p:sp>
    </p:spTree>
    <p:extLst>
      <p:ext uri="{BB962C8B-B14F-4D97-AF65-F5344CB8AC3E}">
        <p14:creationId xmlns:p14="http://schemas.microsoft.com/office/powerpoint/2010/main" val="3969897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meal patterns include weekly ranges (minimum and maximum levels) for the grains component to help schools plan and offer age-appropriate and well-balanced meals. USDA has provided flexibility in measuring compliance with the weekly grains ranges</a:t>
            </a:r>
            <a:r>
              <a:rPr lang="en-US" sz="1200" kern="1200" baseline="0" dirty="0" smtClean="0">
                <a:solidFill>
                  <a:schemeClr val="tx1"/>
                </a:solidFill>
                <a:effectLst/>
                <a:latin typeface="+mn-lt"/>
                <a:ea typeface="+mn-ea"/>
                <a:cs typeface="+mn-cs"/>
              </a:rPr>
              <a:t> by relaxing the maximum limits</a:t>
            </a:r>
            <a:r>
              <a:rPr lang="en-US" u="none" baseline="0" dirty="0" smtClean="0"/>
              <a:t> or</a:t>
            </a:r>
            <a:r>
              <a:rPr lang="en-US" u="none" dirty="0" smtClean="0"/>
              <a:t> caps on the oz eq of grains;</a:t>
            </a:r>
            <a:r>
              <a:rPr lang="en-US" u="none" baseline="0" dirty="0" smtClean="0"/>
              <a:t> therefore, m</a:t>
            </a:r>
            <a:r>
              <a:rPr lang="en-US" u="none" dirty="0" smtClean="0"/>
              <a:t>enu planners may </a:t>
            </a:r>
            <a:r>
              <a:rPr lang="en-US" u="none" baseline="0" dirty="0" smtClean="0"/>
              <a:t>plan menus that </a:t>
            </a:r>
            <a:r>
              <a:rPr lang="en-US" u="none" dirty="0" smtClean="0"/>
              <a:t>exceed the daily and weekly oz eq of grains as long as the dietary</a:t>
            </a:r>
            <a:r>
              <a:rPr lang="en-US" u="none" baseline="0" dirty="0" smtClean="0"/>
              <a:t> specifications are within the regulatory limits for calories, saturated fat, and sodium. </a:t>
            </a:r>
            <a:r>
              <a:rPr lang="en-US" sz="1200" kern="1200" dirty="0" smtClean="0">
                <a:solidFill>
                  <a:schemeClr val="tx1"/>
                </a:solidFill>
                <a:effectLst/>
                <a:latin typeface="+mn-lt"/>
                <a:ea typeface="+mn-ea"/>
                <a:cs typeface="+mn-cs"/>
              </a:rPr>
              <a:t>Schools that exceed the weekly maximum limit for grains are considered compliant for certification and monitoring purposes, provided that the weekly dietary specifications are met.  Only the daily and weekly minimum quantities are enforced.  </a:t>
            </a:r>
          </a:p>
          <a:p>
            <a:endParaRPr lang="en-US" u="none" baseline="0" dirty="0" smtClean="0"/>
          </a:p>
          <a:p>
            <a:r>
              <a:rPr lang="en-US" u="none" baseline="0" dirty="0" smtClean="0"/>
              <a:t>Sometimes additional grains are needed to meet the calorie requirements, especially for meals offered using the 9-12  age/grade group meal pattern.</a:t>
            </a:r>
          </a:p>
          <a:p>
            <a:r>
              <a:rPr lang="en-US" u="none" baseline="0" dirty="0" smtClean="0"/>
              <a:t>Remember, however, that half of all grains served still must be WGR if your SFA has been approved for the waiver.</a:t>
            </a:r>
          </a:p>
          <a:p>
            <a:endParaRPr lang="en-US" u="none" baseline="0" dirty="0" smtClean="0"/>
          </a:p>
          <a:p>
            <a:endParaRPr lang="en-US" u="none" dirty="0"/>
          </a:p>
        </p:txBody>
      </p:sp>
      <p:sp>
        <p:nvSpPr>
          <p:cNvPr id="4" name="Slide Number Placeholder 3"/>
          <p:cNvSpPr>
            <a:spLocks noGrp="1"/>
          </p:cNvSpPr>
          <p:nvPr>
            <p:ph type="sldNum" sz="quarter" idx="10"/>
          </p:nvPr>
        </p:nvSpPr>
        <p:spPr/>
        <p:txBody>
          <a:bodyPr/>
          <a:lstStyle/>
          <a:p>
            <a:fld id="{F415F023-8758-43C8-93AF-8E0B69A2C7CF}" type="slidenum">
              <a:rPr lang="en-US" smtClean="0"/>
              <a:t>16</a:t>
            </a:fld>
            <a:endParaRPr lang="en-US" dirty="0"/>
          </a:p>
        </p:txBody>
      </p:sp>
    </p:spTree>
    <p:extLst>
      <p:ext uri="{BB962C8B-B14F-4D97-AF65-F5344CB8AC3E}">
        <p14:creationId xmlns:p14="http://schemas.microsoft.com/office/powerpoint/2010/main" val="1734805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Grains offered in amounts less than 0.25 oz eq are never included in the calculation of daily and weekly grain offerings </a:t>
            </a:r>
            <a:r>
              <a:rPr lang="en-US" baseline="0" dirty="0" smtClean="0"/>
              <a:t>and </a:t>
            </a:r>
            <a:r>
              <a:rPr lang="en-US" dirty="0" smtClean="0"/>
              <a:t>would be considered “extra”;</a:t>
            </a:r>
            <a:r>
              <a:rPr lang="en-US" baseline="0" dirty="0" smtClean="0"/>
              <a:t> however,</a:t>
            </a:r>
            <a:r>
              <a:rPr lang="en-US" dirty="0" smtClean="0"/>
              <a:t> the</a:t>
            </a:r>
            <a:r>
              <a:rPr lang="en-US" baseline="0" dirty="0" smtClean="0"/>
              <a:t>se extra amounts</a:t>
            </a:r>
            <a:r>
              <a:rPr lang="en-US" dirty="0" smtClean="0"/>
              <a:t> would need to</a:t>
            </a:r>
            <a:r>
              <a:rPr lang="en-US" baseline="0" dirty="0" smtClean="0"/>
              <a:t> </a:t>
            </a:r>
            <a:r>
              <a:rPr lang="en-US" dirty="0" smtClean="0"/>
              <a:t>be included when</a:t>
            </a:r>
            <a:r>
              <a:rPr lang="en-US" baseline="0" dirty="0" smtClean="0"/>
              <a:t> evaluating </a:t>
            </a:r>
            <a:r>
              <a:rPr lang="en-US" dirty="0" smtClean="0"/>
              <a:t>the weekly dietary specifications.</a:t>
            </a:r>
            <a:r>
              <a:rPr lang="en-US" sz="1200" kern="1200" dirty="0" smtClean="0">
                <a:solidFill>
                  <a:schemeClr val="tx1"/>
                </a:solidFill>
                <a:effectLst/>
                <a:latin typeface="+mn-lt"/>
                <a:ea typeface="+mn-ea"/>
                <a:cs typeface="+mn-cs"/>
              </a:rPr>
              <a:t> For products from the revised Exhibit A</a:t>
            </a:r>
            <a:r>
              <a:rPr lang="en-US" sz="1200" kern="1200" baseline="0" dirty="0" smtClean="0">
                <a:solidFill>
                  <a:schemeClr val="tx1"/>
                </a:solidFill>
                <a:effectLst/>
                <a:latin typeface="+mn-lt"/>
                <a:ea typeface="+mn-ea"/>
                <a:cs typeface="+mn-cs"/>
              </a:rPr>
              <a:t> in </a:t>
            </a:r>
            <a:r>
              <a:rPr lang="en-US" sz="1200" kern="1200" dirty="0" smtClean="0">
                <a:solidFill>
                  <a:schemeClr val="tx1"/>
                </a:solidFill>
                <a:effectLst/>
                <a:latin typeface="+mn-lt"/>
                <a:ea typeface="+mn-ea"/>
                <a:cs typeface="+mn-cs"/>
              </a:rPr>
              <a:t>Groups A to G, this means that there should not be more than 3.99 grams of non-creditable grain per portion.  For products from Group H, this means that there should not be more than 6.99 grams of non-creditable grain.</a:t>
            </a:r>
          </a:p>
          <a:p>
            <a:endParaRPr lang="en-US" dirty="0" smtClean="0"/>
          </a:p>
          <a:p>
            <a:r>
              <a:rPr lang="en-US" dirty="0" smtClean="0"/>
              <a:t> </a:t>
            </a:r>
            <a:r>
              <a:rPr lang="en-US" i="1" dirty="0" smtClean="0"/>
              <a:t>Note to Presenter: Provide examples</a:t>
            </a:r>
            <a:r>
              <a:rPr lang="en-US" i="1" baseline="0" dirty="0" smtClean="0"/>
              <a:t> -- </a:t>
            </a:r>
            <a:r>
              <a:rPr lang="en-US" i="1" dirty="0" smtClean="0"/>
              <a:t>small amount of bread crumbs or cracker crumbs in meatloaf</a:t>
            </a:r>
            <a:r>
              <a:rPr lang="en-US" i="1" baseline="0" dirty="0" smtClean="0"/>
              <a:t> (each portion contains less than .25 oz eq grain);</a:t>
            </a:r>
            <a:r>
              <a:rPr lang="en-US" i="1" dirty="0" smtClean="0"/>
              <a:t>  topping on a casserole-type</a:t>
            </a:r>
            <a:r>
              <a:rPr lang="en-US" i="1" baseline="0" dirty="0" smtClean="0"/>
              <a:t> dish, flour used as minimal ingredient for thickening, </a:t>
            </a:r>
            <a:r>
              <a:rPr lang="en-US" i="1" dirty="0" smtClean="0"/>
              <a:t>other?</a:t>
            </a:r>
            <a:endParaRPr lang="en-US" i="1" dirty="0"/>
          </a:p>
        </p:txBody>
      </p:sp>
      <p:sp>
        <p:nvSpPr>
          <p:cNvPr id="4" name="Slide Number Placeholder 3"/>
          <p:cNvSpPr>
            <a:spLocks noGrp="1"/>
          </p:cNvSpPr>
          <p:nvPr>
            <p:ph type="sldNum" sz="quarter" idx="10"/>
          </p:nvPr>
        </p:nvSpPr>
        <p:spPr/>
        <p:txBody>
          <a:bodyPr/>
          <a:lstStyle/>
          <a:p>
            <a:fld id="{F415F023-8758-43C8-93AF-8E0B69A2C7CF}" type="slidenum">
              <a:rPr lang="en-US" smtClean="0"/>
              <a:t>17</a:t>
            </a:fld>
            <a:endParaRPr lang="en-US" dirty="0"/>
          </a:p>
        </p:txBody>
      </p:sp>
    </p:spTree>
    <p:extLst>
      <p:ext uri="{BB962C8B-B14F-4D97-AF65-F5344CB8AC3E}">
        <p14:creationId xmlns:p14="http://schemas.microsoft.com/office/powerpoint/2010/main" val="1918410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Combination foods, such as breaded items, are not required to contain WG if not counted toward the grain component;</a:t>
            </a:r>
            <a:r>
              <a:rPr lang="en-US" baseline="0" dirty="0" smtClean="0"/>
              <a:t> however, </a:t>
            </a:r>
            <a:r>
              <a:rPr lang="en-US" u="sng" dirty="0" smtClean="0"/>
              <a:t>if the menu planner decides</a:t>
            </a:r>
            <a:r>
              <a:rPr lang="en-US" u="sng" baseline="0" dirty="0" smtClean="0"/>
              <a:t> to count the breading, the menu item m</a:t>
            </a:r>
            <a:r>
              <a:rPr lang="en-US" u="sng" dirty="0" smtClean="0"/>
              <a:t>ust contain at least 0.25 ounce equivalent grains in order to credit toward meal pattern requirements.</a:t>
            </a:r>
          </a:p>
          <a:p>
            <a:endParaRPr lang="en-US" dirty="0" smtClean="0"/>
          </a:p>
          <a:p>
            <a:r>
              <a:rPr lang="en-US" dirty="0" smtClean="0"/>
              <a:t>All breading on meat items, such as chicken nuggets or corn dog nuggets, does not have to be WG.  These items can be included in the WG waiver request.   Another option is not to count the non-WG breading toward the grain requirement;</a:t>
            </a:r>
            <a:r>
              <a:rPr lang="en-US" baseline="0" dirty="0" smtClean="0"/>
              <a:t> it</a:t>
            </a:r>
            <a:r>
              <a:rPr lang="en-US" dirty="0" smtClean="0"/>
              <a:t> must</a:t>
            </a:r>
            <a:r>
              <a:rPr lang="en-US" baseline="0" dirty="0" smtClean="0"/>
              <a:t> be included in the nutritional analysis and will count toward the calories, sodium and other nutrient standards for the week.</a:t>
            </a:r>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18</a:t>
            </a:fld>
            <a:endParaRPr lang="en-US" dirty="0"/>
          </a:p>
        </p:txBody>
      </p:sp>
    </p:spTree>
    <p:extLst>
      <p:ext uri="{BB962C8B-B14F-4D97-AF65-F5344CB8AC3E}">
        <p14:creationId xmlns:p14="http://schemas.microsoft.com/office/powerpoint/2010/main" val="2387296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2 </a:t>
            </a:r>
            <a:r>
              <a:rPr lang="en-US" sz="1200" kern="1200" dirty="0" err="1" smtClean="0">
                <a:solidFill>
                  <a:schemeClr val="tx1"/>
                </a:solidFill>
                <a:effectLst/>
                <a:latin typeface="+mn-lt"/>
                <a:ea typeface="+mn-ea"/>
                <a:cs typeface="+mn-cs"/>
              </a:rPr>
              <a:t>oz</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eq</a:t>
            </a:r>
            <a:r>
              <a:rPr lang="en-US" sz="1200" kern="1200" dirty="0" smtClean="0">
                <a:solidFill>
                  <a:schemeClr val="tx1"/>
                </a:solidFill>
                <a:effectLst/>
                <a:latin typeface="+mn-lt"/>
                <a:ea typeface="+mn-ea"/>
                <a:cs typeface="+mn-cs"/>
              </a:rPr>
              <a:t> per week limit on grain-based desserts is still in effect so u</a:t>
            </a:r>
            <a:r>
              <a:rPr lang="en-US" dirty="0" smtClean="0"/>
              <a:t>p to 2</a:t>
            </a:r>
            <a:r>
              <a:rPr lang="en-US" baseline="0" dirty="0" smtClean="0"/>
              <a:t> </a:t>
            </a:r>
            <a:r>
              <a:rPr lang="en-US" dirty="0" err="1" smtClean="0"/>
              <a:t>oz</a:t>
            </a:r>
            <a:r>
              <a:rPr lang="en-US" dirty="0" smtClean="0"/>
              <a:t> </a:t>
            </a:r>
            <a:r>
              <a:rPr lang="en-US" dirty="0" err="1" smtClean="0"/>
              <a:t>eq</a:t>
            </a:r>
            <a:r>
              <a:rPr lang="en-US" dirty="0" smtClean="0"/>
              <a:t> grains per week for lunch may be offered in a grain-based dessert. It is important</a:t>
            </a:r>
            <a:r>
              <a:rPr lang="en-US" baseline="0" dirty="0" smtClean="0"/>
              <a:t> to remember -- </a:t>
            </a:r>
            <a:r>
              <a:rPr lang="en-US" sz="1200" kern="1200" dirty="0" smtClean="0">
                <a:solidFill>
                  <a:schemeClr val="tx1"/>
                </a:solidFill>
                <a:effectLst/>
                <a:latin typeface="+mn-lt"/>
                <a:ea typeface="+mn-ea"/>
                <a:cs typeface="+mn-cs"/>
              </a:rPr>
              <a:t>if a grain-based dessert is made from non-creditable grains, it still counts toward the 2 </a:t>
            </a:r>
            <a:r>
              <a:rPr lang="en-US" sz="1200" kern="1200" dirty="0" err="1" smtClean="0">
                <a:solidFill>
                  <a:schemeClr val="tx1"/>
                </a:solidFill>
                <a:effectLst/>
                <a:latin typeface="+mn-lt"/>
                <a:ea typeface="+mn-ea"/>
                <a:cs typeface="+mn-cs"/>
              </a:rPr>
              <a:t>oz</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eq</a:t>
            </a:r>
            <a:r>
              <a:rPr lang="en-US" sz="1200" kern="1200" dirty="0" smtClean="0">
                <a:solidFill>
                  <a:schemeClr val="tx1"/>
                </a:solidFill>
                <a:effectLst/>
                <a:latin typeface="+mn-lt"/>
                <a:ea typeface="+mn-ea"/>
                <a:cs typeface="+mn-cs"/>
              </a:rPr>
              <a:t> per weekly limit.</a:t>
            </a:r>
          </a:p>
          <a:p>
            <a:endParaRPr lang="en-US" dirty="0" smtClean="0"/>
          </a:p>
          <a:p>
            <a:r>
              <a:rPr lang="en-US" dirty="0" smtClean="0"/>
              <a:t>The allowance for grains</a:t>
            </a:r>
            <a:r>
              <a:rPr lang="en-US" baseline="0" dirty="0" smtClean="0"/>
              <a:t> in grain-based desserts can be divided over the course of the week.  For example: if you o</a:t>
            </a:r>
            <a:r>
              <a:rPr lang="en-US" dirty="0" smtClean="0"/>
              <a:t>ffer 1/2 oz eq of grain based desserts 4 times per week,</a:t>
            </a:r>
            <a:r>
              <a:rPr lang="en-US" baseline="0" dirty="0" smtClean="0"/>
              <a:t> </a:t>
            </a:r>
            <a:r>
              <a:rPr lang="en-US" dirty="0" smtClean="0"/>
              <a:t>the 2 oz eq grain-based dessert will not be exceeded.</a:t>
            </a:r>
          </a:p>
          <a:p>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19</a:t>
            </a:fld>
            <a:endParaRPr lang="en-US" dirty="0"/>
          </a:p>
        </p:txBody>
      </p:sp>
    </p:spTree>
    <p:extLst>
      <p:ext uri="{BB962C8B-B14F-4D97-AF65-F5344CB8AC3E}">
        <p14:creationId xmlns:p14="http://schemas.microsoft.com/office/powerpoint/2010/main" val="3474913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Certification of menus for new School Food Authorities (SFAs)  is required in order to demonstrate the capability of planning menus that meet USDA’s stringent criteria.  An additional 6 cents per student meal reimbursement is available to those SFAs who achieve certification. SFAs are not required to offer only the menu used to achieve certification.  Menus will change with the seasons, with new products that become available, with changing customer preferences, and even staff and equipment changes.  There is no requirement that only a “certified” menu may be offered; however, all menus must meet the </a:t>
            </a:r>
            <a:r>
              <a:rPr lang="en-US" u="sng" baseline="0" dirty="0" smtClean="0">
                <a:solidFill>
                  <a:srgbClr val="FF0000"/>
                </a:solidFill>
              </a:rPr>
              <a:t>daily/weekl</a:t>
            </a:r>
            <a:r>
              <a:rPr lang="en-US" baseline="0" dirty="0" smtClean="0">
                <a:solidFill>
                  <a:srgbClr val="FF0000"/>
                </a:solidFill>
              </a:rPr>
              <a:t>y</a:t>
            </a:r>
            <a:r>
              <a:rPr lang="en-US" baseline="0" dirty="0" smtClean="0"/>
              <a:t> meal pattern and </a:t>
            </a:r>
            <a:r>
              <a:rPr lang="en-US" u="sng" baseline="0" dirty="0" smtClean="0"/>
              <a:t>dietary specifications </a:t>
            </a:r>
            <a:r>
              <a:rPr lang="en-US" baseline="0" dirty="0" smtClean="0"/>
              <a:t>requirements for components.</a:t>
            </a:r>
          </a:p>
          <a:p>
            <a:endParaRPr lang="en-US" baseline="0" dirty="0" smtClean="0"/>
          </a:p>
          <a:p>
            <a:r>
              <a:rPr lang="en-US" baseline="0" dirty="0" smtClean="0"/>
              <a:t>Twice yearly analysis of menus requires that SFAs analyze one week’s menu for breakfast and lunch for each grade group meal pattern used.  It is a best practice to always carefully evaluate and analyze planned menus to make sure they meet USDA requirements; however, it is not a requirement that only those analyzed menus submitted to the State Agency in October and March can be served to students.   </a:t>
            </a:r>
          </a:p>
          <a:p>
            <a:endParaRPr lang="en-US" baseline="0" dirty="0" smtClean="0"/>
          </a:p>
          <a:p>
            <a:r>
              <a:rPr lang="en-US" baseline="0" dirty="0" smtClean="0"/>
              <a:t>Do not be “chained” by the notion that only Certified Menus or those submitted for Twice Yearly Analysis of Menus prevents creativity and variety in menu offerings. Once the menu planner demonstrates proficiency in planning menus that meet requirements, additional menus may be planned that also meet the requirements.   By paying attention to customer responses to the offered menu items, the menu planner can practice menu planning magic to offer exciting dining choices that keep customers coming back for more!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2</a:t>
            </a:fld>
            <a:endParaRPr lang="en-US" dirty="0"/>
          </a:p>
        </p:txBody>
      </p:sp>
    </p:spTree>
    <p:extLst>
      <p:ext uri="{BB962C8B-B14F-4D97-AF65-F5344CB8AC3E}">
        <p14:creationId xmlns:p14="http://schemas.microsoft.com/office/powerpoint/2010/main" val="870151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21</a:t>
            </a:fld>
            <a:endParaRPr lang="en-US" dirty="0"/>
          </a:p>
        </p:txBody>
      </p:sp>
    </p:spTree>
    <p:extLst>
      <p:ext uri="{BB962C8B-B14F-4D97-AF65-F5344CB8AC3E}">
        <p14:creationId xmlns:p14="http://schemas.microsoft.com/office/powerpoint/2010/main" val="1324879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Fresh</a:t>
            </a:r>
            <a:r>
              <a:rPr lang="en-US" baseline="0" dirty="0" smtClean="0"/>
              <a:t> Fruit-a variety of fresh fruit served whole and cut will add some variety to the menu; however, cut fresh fruit can be a welcome change for elementary students with loose or missing teeth! And older students on the move will welcome the convenience of cut fruit. </a:t>
            </a:r>
            <a:endParaRPr lang="en-US" dirty="0" smtClean="0"/>
          </a:p>
          <a:p>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24</a:t>
            </a:fld>
            <a:endParaRPr lang="en-US" dirty="0"/>
          </a:p>
        </p:txBody>
      </p:sp>
    </p:spTree>
    <p:extLst>
      <p:ext uri="{BB962C8B-B14F-4D97-AF65-F5344CB8AC3E}">
        <p14:creationId xmlns:p14="http://schemas.microsoft.com/office/powerpoint/2010/main" val="4043553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Adding a fruit basket with a variety to the serving line will make the line very attractive. Offer cut fruit in cups for easy service – a tall cup is easy to select and hold while a squat cup does not tilt over readily – students will enjoy both!</a:t>
            </a:r>
          </a:p>
          <a:p>
            <a:endParaRPr lang="en-US" baseline="0" dirty="0" smtClean="0"/>
          </a:p>
          <a:p>
            <a:r>
              <a:rPr lang="en-US" baseline="0" dirty="0" smtClean="0"/>
              <a:t>Make melon pops by inserting tongue depressors into wedges cut to provide ½ cup of fruit.</a:t>
            </a:r>
          </a:p>
        </p:txBody>
      </p:sp>
      <p:sp>
        <p:nvSpPr>
          <p:cNvPr id="4" name="Slide Number Placeholder 3"/>
          <p:cNvSpPr>
            <a:spLocks noGrp="1"/>
          </p:cNvSpPr>
          <p:nvPr>
            <p:ph type="sldNum" sz="quarter" idx="10"/>
          </p:nvPr>
        </p:nvSpPr>
        <p:spPr/>
        <p:txBody>
          <a:bodyPr/>
          <a:lstStyle/>
          <a:p>
            <a:fld id="{F415F023-8758-43C8-93AF-8E0B69A2C7CF}" type="slidenum">
              <a:rPr lang="en-US" smtClean="0"/>
              <a:t>27</a:t>
            </a:fld>
            <a:endParaRPr lang="en-US" dirty="0"/>
          </a:p>
        </p:txBody>
      </p:sp>
    </p:spTree>
    <p:extLst>
      <p:ext uri="{BB962C8B-B14F-4D97-AF65-F5344CB8AC3E}">
        <p14:creationId xmlns:p14="http://schemas.microsoft.com/office/powerpoint/2010/main" val="68590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With their increasing popularity in school meals</a:t>
            </a:r>
            <a:r>
              <a:rPr lang="en-US" baseline="0" dirty="0" smtClean="0"/>
              <a:t> and snacks, </a:t>
            </a:r>
            <a:r>
              <a:rPr lang="en-US" dirty="0" smtClean="0"/>
              <a:t>USDA has altered the crediting regulations for smoothies. Policy Memo SP 36-2012 allowed Milk and fruit to be creditable in smoothies.   Recent Policy Memo SP 10-2014(.3) extends</a:t>
            </a:r>
            <a:r>
              <a:rPr lang="en-US" baseline="0" dirty="0" smtClean="0"/>
              <a:t> crediting</a:t>
            </a:r>
            <a:r>
              <a:rPr lang="en-US" dirty="0" smtClean="0"/>
              <a:t> for</a:t>
            </a:r>
            <a:r>
              <a:rPr lang="en-US" baseline="0" dirty="0" smtClean="0"/>
              <a:t> </a:t>
            </a:r>
            <a:r>
              <a:rPr lang="en-US" dirty="0" smtClean="0"/>
              <a:t>yogurt as a meat/meat alternate at breakfast or lunch and at snacks. (The addition</a:t>
            </a:r>
            <a:r>
              <a:rPr lang="en-US" baseline="0" dirty="0" smtClean="0"/>
              <a:t> of yogurt to a smoothie does not serve as a substitution for fluid milk and milk varieties need to continue to be offered separately.)  Even vegetables in smoothies are now creditable also.  See above Policy Memos for further details.</a:t>
            </a:r>
            <a:endParaRPr lang="en-US" dirty="0" smtClean="0"/>
          </a:p>
        </p:txBody>
      </p:sp>
      <p:sp>
        <p:nvSpPr>
          <p:cNvPr id="4" name="Slide Number Placeholder 3"/>
          <p:cNvSpPr>
            <a:spLocks noGrp="1"/>
          </p:cNvSpPr>
          <p:nvPr>
            <p:ph type="sldNum" sz="quarter" idx="10"/>
          </p:nvPr>
        </p:nvSpPr>
        <p:spPr/>
        <p:txBody>
          <a:bodyPr/>
          <a:lstStyle/>
          <a:p>
            <a:fld id="{F415F023-8758-43C8-93AF-8E0B69A2C7CF}" type="slidenum">
              <a:rPr lang="en-US" smtClean="0"/>
              <a:t>29</a:t>
            </a:fld>
            <a:endParaRPr lang="en-US" dirty="0"/>
          </a:p>
        </p:txBody>
      </p:sp>
    </p:spTree>
    <p:extLst>
      <p:ext uri="{BB962C8B-B14F-4D97-AF65-F5344CB8AC3E}">
        <p14:creationId xmlns:p14="http://schemas.microsoft.com/office/powerpoint/2010/main" val="2091307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Getting</a:t>
            </a:r>
            <a:r>
              <a:rPr lang="en-US" baseline="0" dirty="0" smtClean="0"/>
              <a:t> the</a:t>
            </a:r>
            <a:r>
              <a:rPr lang="en-US" dirty="0" smtClean="0"/>
              <a:t> 1st ½ cup</a:t>
            </a:r>
            <a:r>
              <a:rPr lang="en-US" baseline="0" dirty="0" smtClean="0"/>
              <a:t> </a:t>
            </a:r>
            <a:r>
              <a:rPr lang="en-US" dirty="0" smtClean="0"/>
              <a:t>for k-8 and the second serving for</a:t>
            </a:r>
            <a:r>
              <a:rPr lang="en-US" baseline="0" dirty="0" smtClean="0"/>
              <a:t> grades </a:t>
            </a:r>
            <a:r>
              <a:rPr lang="en-US" dirty="0" smtClean="0"/>
              <a:t>9-12 into the menu is pretty easy;  its including</a:t>
            </a:r>
            <a:r>
              <a:rPr lang="en-US" baseline="0" dirty="0" smtClean="0"/>
              <a:t> the </a:t>
            </a:r>
            <a:r>
              <a:rPr lang="en-US" dirty="0" smtClean="0"/>
              <a:t>extra ¼ cup to reach the required ¾</a:t>
            </a:r>
            <a:r>
              <a:rPr lang="en-US" baseline="0" dirty="0" smtClean="0"/>
              <a:t> </a:t>
            </a:r>
            <a:r>
              <a:rPr lang="en-US" dirty="0" smtClean="0"/>
              <a:t>cup and 1 ¼ cup that gets</a:t>
            </a:r>
            <a:r>
              <a:rPr lang="en-US" baseline="0" dirty="0" smtClean="0"/>
              <a:t> very repetitious</a:t>
            </a:r>
            <a:r>
              <a:rPr lang="en-US" dirty="0" smtClean="0"/>
              <a:t>!</a:t>
            </a:r>
          </a:p>
          <a:p>
            <a:pPr marL="0" indent="0">
              <a:buNone/>
            </a:pPr>
            <a:r>
              <a:rPr lang="en-US" dirty="0" smtClean="0"/>
              <a:t>Rather than always adding a full ½ cup serving, combine the required ¼ cup red orange veggie into another menu item like…</a:t>
            </a:r>
          </a:p>
          <a:p>
            <a:pPr lvl="1">
              <a:buFont typeface="Wingdings" panose="05000000000000000000" pitchFamily="2" charset="2"/>
              <a:buChar char="q"/>
            </a:pPr>
            <a:r>
              <a:rPr lang="en-US" dirty="0" smtClean="0"/>
              <a:t> Cucumber and tomato salad </a:t>
            </a:r>
          </a:p>
          <a:p>
            <a:pPr lvl="1">
              <a:buFont typeface="Wingdings" panose="05000000000000000000" pitchFamily="2" charset="2"/>
              <a:buChar char="q"/>
            </a:pPr>
            <a:r>
              <a:rPr lang="en-US" dirty="0" smtClean="0"/>
              <a:t> grape tomatoes and green pepper slices w/ranch</a:t>
            </a:r>
          </a:p>
          <a:p>
            <a:pPr lvl="1">
              <a:buFont typeface="Wingdings" panose="05000000000000000000" pitchFamily="2" charset="2"/>
              <a:buChar char="q"/>
            </a:pPr>
            <a:r>
              <a:rPr lang="en-US" dirty="0" smtClean="0"/>
              <a:t>Tossed/Garden salad w/ ¼ c carrots or tomatoes</a:t>
            </a:r>
          </a:p>
          <a:p>
            <a:pPr lvl="1">
              <a:buFont typeface="Wingdings" panose="05000000000000000000" pitchFamily="2" charset="2"/>
              <a:buChar char="q"/>
            </a:pPr>
            <a:r>
              <a:rPr lang="en-US" dirty="0" smtClean="0"/>
              <a:t>Baby carrots and celery w/ranch</a:t>
            </a:r>
          </a:p>
          <a:p>
            <a:pPr lvl="1">
              <a:buFont typeface="Wingdings" panose="05000000000000000000" pitchFamily="2" charset="2"/>
              <a:buChar char="q"/>
            </a:pPr>
            <a:r>
              <a:rPr lang="en-US" dirty="0" smtClean="0"/>
              <a:t>Veggie cups that include red pepper strips, carrots, or tomatoes along with broccoli,</a:t>
            </a:r>
            <a:r>
              <a:rPr lang="en-US" baseline="0" dirty="0" smtClean="0"/>
              <a:t> green pepper strips, celery sticks, squash sticks, or other raw “dipping” vegetables.</a:t>
            </a:r>
          </a:p>
          <a:p>
            <a:pPr lvl="1">
              <a:buFont typeface="Wingdings" panose="05000000000000000000" pitchFamily="2" charset="2"/>
              <a:buChar char="q"/>
            </a:pPr>
            <a:r>
              <a:rPr lang="en-US" baseline="0" dirty="0" smtClean="0"/>
              <a:t>Mixing sweet potato fries half and half with the white potato version.</a:t>
            </a:r>
            <a:endParaRPr lang="en-US" dirty="0" smtClean="0"/>
          </a:p>
          <a:p>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31</a:t>
            </a:fld>
            <a:endParaRPr lang="en-US" dirty="0"/>
          </a:p>
        </p:txBody>
      </p:sp>
    </p:spTree>
    <p:extLst>
      <p:ext uri="{BB962C8B-B14F-4D97-AF65-F5344CB8AC3E}">
        <p14:creationId xmlns:p14="http://schemas.microsoft.com/office/powerpoint/2010/main" val="4253114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Did you know?  Mesclun is just a fancy French word for spring mix!</a:t>
            </a:r>
          </a:p>
          <a:p>
            <a:r>
              <a:rPr lang="en-US" dirty="0" smtClean="0"/>
              <a:t>Both students and adults love spring mix as an alternate salad choice. Its really compact in the bag, so a 1 cup portion (approx.</a:t>
            </a:r>
            <a:r>
              <a:rPr lang="en-US" baseline="0" dirty="0" smtClean="0"/>
              <a:t> 2 oz wt) </a:t>
            </a:r>
            <a:r>
              <a:rPr lang="en-US" dirty="0" smtClean="0"/>
              <a:t> is easy to fluff into a serving bowl and not as expensive as you may think – you</a:t>
            </a:r>
            <a:r>
              <a:rPr lang="en-US" baseline="0" dirty="0" smtClean="0"/>
              <a:t> could get about 8 portions per pound!*</a:t>
            </a:r>
            <a:endParaRPr lang="en-US" dirty="0" smtClean="0"/>
          </a:p>
          <a:p>
            <a:r>
              <a:rPr lang="en-US" dirty="0" smtClean="0"/>
              <a:t>Baby kale is pretty tasty in salad and becoming readily available in salad mixes</a:t>
            </a:r>
          </a:p>
          <a:p>
            <a:endParaRPr lang="en-US" dirty="0" smtClean="0"/>
          </a:p>
          <a:p>
            <a:r>
              <a:rPr lang="en-US" dirty="0" smtClean="0"/>
              <a:t>*Note to presenter – green</a:t>
            </a:r>
            <a:r>
              <a:rPr lang="en-US" baseline="0" dirty="0" smtClean="0"/>
              <a:t> leaf lettuce FBG factor was used to estimate yield for mesclun since spring mix data is not provided. Calculations were done as follows using the 66% yield factor since spring mix is normally purchased trimmed and ready to serve:</a:t>
            </a:r>
          </a:p>
          <a:p>
            <a:r>
              <a:rPr lang="en-US" baseline="0" dirty="0" smtClean="0"/>
              <a:t>18.8 lb X .66 = 12.4 lb EP; therefore, each portion would be just under 2 oz wt. (12.4 lb X 16 oz / 100 = 1.98 </a:t>
            </a:r>
            <a:r>
              <a:rPr lang="en-US" baseline="0" dirty="0" err="1" smtClean="0"/>
              <a:t>oz</a:t>
            </a:r>
            <a:r>
              <a:rPr lang="en-US" baseline="0" dirty="0" smtClean="0"/>
              <a:t> per portion)</a:t>
            </a:r>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32</a:t>
            </a:fld>
            <a:endParaRPr lang="en-US" dirty="0"/>
          </a:p>
        </p:txBody>
      </p:sp>
    </p:spTree>
    <p:extLst>
      <p:ext uri="{BB962C8B-B14F-4D97-AF65-F5344CB8AC3E}">
        <p14:creationId xmlns:p14="http://schemas.microsoft.com/office/powerpoint/2010/main" val="33852018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Salads</a:t>
            </a:r>
            <a:r>
              <a:rPr lang="en-US" baseline="0" dirty="0" smtClean="0"/>
              <a:t> are popular and add variety to the menu. Add different salads often. Consider using a pre-cut salad mix that has a color variety with lettuce that qualifies as a dark green vegetable.  Carrots, spinach, broccoli, cherry and/or grape tomatoes are also a great plus to add to vegetable salads for a pop of color – if enough of these ingredients are included in the recipe(s), these can also count towards the vegetable subgroups. Jazz up Cole slaw with chunks of pineapple or mango or coarsely chopped cilantro or try a white bean salad. And, of course, Chef’s salads are always popular.</a:t>
            </a:r>
          </a:p>
          <a:p>
            <a:endParaRPr lang="en-US" baseline="0" dirty="0" smtClean="0"/>
          </a:p>
          <a:p>
            <a:r>
              <a:rPr lang="en-US" baseline="0" dirty="0" smtClean="0"/>
              <a:t>For fruit, granola and yogurt are great additions to garnish or pair the fruit with served in clear or colored containers!</a:t>
            </a:r>
            <a:endParaRPr lang="en-US" dirty="0"/>
          </a:p>
        </p:txBody>
      </p:sp>
      <p:sp>
        <p:nvSpPr>
          <p:cNvPr id="4" name="Slide Number Placeholder 3"/>
          <p:cNvSpPr>
            <a:spLocks noGrp="1"/>
          </p:cNvSpPr>
          <p:nvPr>
            <p:ph type="sldNum" sz="quarter" idx="10"/>
          </p:nvPr>
        </p:nvSpPr>
        <p:spPr/>
        <p:txBody>
          <a:bodyPr/>
          <a:lstStyle/>
          <a:p>
            <a:fld id="{898A715B-3358-42FD-A764-1065FA6AC9F9}" type="slidenum">
              <a:rPr lang="en-US" smtClean="0"/>
              <a:pPr/>
              <a:t>33</a:t>
            </a:fld>
            <a:endParaRPr lang="en-US" dirty="0"/>
          </a:p>
        </p:txBody>
      </p:sp>
    </p:spTree>
    <p:extLst>
      <p:ext uri="{BB962C8B-B14F-4D97-AF65-F5344CB8AC3E}">
        <p14:creationId xmlns:p14="http://schemas.microsoft.com/office/powerpoint/2010/main" val="39581518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Garden Bars may be an option for increasing vegetable selections and acceptance for the reimbursable meal when placed prior to the point of service. USDA</a:t>
            </a:r>
            <a:r>
              <a:rPr lang="en-US" baseline="0" dirty="0" smtClean="0"/>
              <a:t> has provided guidance for bars that are placed after the point of service.</a:t>
            </a:r>
          </a:p>
          <a:p>
            <a:endParaRPr lang="en-US" baseline="0" dirty="0" smtClean="0"/>
          </a:p>
          <a:p>
            <a:r>
              <a:rPr lang="en-US" baseline="0" dirty="0" smtClean="0"/>
              <a:t>It is important to weigh potential increased participation against the cost, food waste, and food safety concerns to make a good decision about this type of vegetable service.</a:t>
            </a:r>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34</a:t>
            </a:fld>
            <a:endParaRPr lang="en-US" dirty="0"/>
          </a:p>
        </p:txBody>
      </p:sp>
    </p:spTree>
    <p:extLst>
      <p:ext uri="{BB962C8B-B14F-4D97-AF65-F5344CB8AC3E}">
        <p14:creationId xmlns:p14="http://schemas.microsoft.com/office/powerpoint/2010/main" val="913685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Maximize your ability to serve white potatoes and draw</a:t>
            </a:r>
            <a:r>
              <a:rPr lang="en-US" baseline="0" dirty="0" smtClean="0"/>
              <a:t> students in to the cafeteria for their favorite vegetable. </a:t>
            </a:r>
            <a:r>
              <a:rPr lang="en-US" sz="1200" dirty="0" smtClean="0">
                <a:effectLst/>
              </a:rPr>
              <a:t>The meal pattern is intended to increase the variety of vegetables in the school menu;</a:t>
            </a:r>
            <a:r>
              <a:rPr lang="en-US" sz="1200" baseline="0" dirty="0" smtClean="0">
                <a:effectLst/>
              </a:rPr>
              <a:t> h</a:t>
            </a:r>
            <a:r>
              <a:rPr lang="en-US" sz="1200" dirty="0" smtClean="0">
                <a:effectLst/>
              </a:rPr>
              <a:t>owever, a school could offer the same vegetable every day provided the weekly menu meets all other meal requirements, including all vegetable subgroups in at least the minimum amounts</a:t>
            </a:r>
            <a:r>
              <a:rPr lang="en-US" sz="1200" baseline="0" dirty="0" smtClean="0">
                <a:effectLst/>
              </a:rPr>
              <a:t> </a:t>
            </a:r>
            <a:r>
              <a:rPr lang="en-US" sz="1200" dirty="0" smtClean="0">
                <a:effectLst/>
              </a:rPr>
              <a:t>over the week, and meets the dietary specifications,</a:t>
            </a:r>
            <a:r>
              <a:rPr lang="en-US" sz="1200" baseline="0" dirty="0" smtClean="0">
                <a:effectLst/>
              </a:rPr>
              <a:t> </a:t>
            </a:r>
            <a:r>
              <a:rPr lang="en-US" baseline="0" dirty="0" smtClean="0"/>
              <a:t>AND if students are not required to choose between competing subgroups. Allowing unlimited vegetable servings avoids any potential conflict with competing vegetable choices for the menu planner.</a:t>
            </a:r>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35</a:t>
            </a:fld>
            <a:endParaRPr lang="en-US" dirty="0"/>
          </a:p>
        </p:txBody>
      </p:sp>
    </p:spTree>
    <p:extLst>
      <p:ext uri="{BB962C8B-B14F-4D97-AF65-F5344CB8AC3E}">
        <p14:creationId xmlns:p14="http://schemas.microsoft.com/office/powerpoint/2010/main" val="1119605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Potato Bar!  Offer margarine</a:t>
            </a:r>
            <a:r>
              <a:rPr lang="en-US" baseline="0" dirty="0" smtClean="0"/>
              <a:t> and/or sour cream (trans-fat free, of course) or even use vegetables and herbs for added variety and flavor!  Use sweet and white potatoes for variations – even consider the purple sweet potatoes!  Add meats and cheeses to transform the popular vegetable into a main dish. A sprinkle of parsley of another type of garnish can also be used if desired!</a:t>
            </a:r>
          </a:p>
          <a:p>
            <a:endParaRPr lang="en-US" baseline="0" dirty="0" smtClean="0"/>
          </a:p>
          <a:p>
            <a:r>
              <a:rPr lang="en-US" baseline="0" dirty="0" smtClean="0"/>
              <a:t>Change it up with a bowl of mashed potatoes  or baked chunks, wedges, or fries – white or sweet!</a:t>
            </a:r>
            <a:endParaRPr lang="en-US" dirty="0"/>
          </a:p>
        </p:txBody>
      </p:sp>
      <p:sp>
        <p:nvSpPr>
          <p:cNvPr id="4" name="Slide Number Placeholder 3"/>
          <p:cNvSpPr>
            <a:spLocks noGrp="1"/>
          </p:cNvSpPr>
          <p:nvPr>
            <p:ph type="sldNum" sz="quarter" idx="10"/>
          </p:nvPr>
        </p:nvSpPr>
        <p:spPr/>
        <p:txBody>
          <a:bodyPr/>
          <a:lstStyle/>
          <a:p>
            <a:fld id="{898A715B-3358-42FD-A764-1065FA6AC9F9}" type="slidenum">
              <a:rPr lang="en-US" smtClean="0"/>
              <a:pPr/>
              <a:t>36</a:t>
            </a:fld>
            <a:endParaRPr lang="en-US" dirty="0"/>
          </a:p>
        </p:txBody>
      </p:sp>
    </p:spTree>
    <p:extLst>
      <p:ext uri="{BB962C8B-B14F-4D97-AF65-F5344CB8AC3E}">
        <p14:creationId xmlns:p14="http://schemas.microsoft.com/office/powerpoint/2010/main" val="300762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often use cycle menus for a variety of reasons. Let’s explore some advantages and disadvantages:</a:t>
            </a:r>
          </a:p>
          <a:p>
            <a:endParaRPr lang="en-US" dirty="0" smtClean="0"/>
          </a:p>
          <a:p>
            <a:r>
              <a:rPr lang="en-US" dirty="0" smtClean="0"/>
              <a:t>A Cycle Menu’s advantages include</a:t>
            </a:r>
            <a:r>
              <a:rPr lang="en-US" baseline="0" dirty="0" smtClean="0"/>
              <a:t> those that relate to:</a:t>
            </a:r>
            <a:endParaRPr lang="en-US" dirty="0" smtClean="0"/>
          </a:p>
          <a:p>
            <a:pPr marL="228600" indent="-228600">
              <a:buAutoNum type="arabicParenR"/>
            </a:pPr>
            <a:r>
              <a:rPr lang="en-US" baseline="0" dirty="0" smtClean="0"/>
              <a:t>Food Purchasing</a:t>
            </a:r>
          </a:p>
          <a:p>
            <a:pPr marL="228600" indent="-228600">
              <a:buAutoNum type="arabicParenR"/>
            </a:pPr>
            <a:r>
              <a:rPr lang="en-US" baseline="0" dirty="0" smtClean="0"/>
              <a:t>Recipe Development</a:t>
            </a:r>
          </a:p>
          <a:p>
            <a:pPr marL="228600" indent="-228600">
              <a:buAutoNum type="arabicParenR"/>
            </a:pPr>
            <a:r>
              <a:rPr lang="en-US" baseline="0" dirty="0" smtClean="0"/>
              <a:t>Production Record entries</a:t>
            </a:r>
          </a:p>
          <a:p>
            <a:pPr marL="228600" indent="-228600">
              <a:buAutoNum type="arabicParenR"/>
            </a:pPr>
            <a:r>
              <a:rPr lang="en-US" baseline="0" dirty="0" smtClean="0"/>
              <a:t>Employee ease of preparation</a:t>
            </a:r>
          </a:p>
          <a:p>
            <a:pPr marL="228600" indent="-228600">
              <a:buAutoNum type="arabicParenR"/>
            </a:pPr>
            <a:r>
              <a:rPr lang="en-US" baseline="0" dirty="0" smtClean="0"/>
              <a:t>Serving line set-up</a:t>
            </a:r>
          </a:p>
          <a:p>
            <a:pPr marL="228600" indent="-228600">
              <a:buAutoNum type="arabicParenR"/>
            </a:pPr>
            <a:r>
              <a:rPr lang="en-US" baseline="0" dirty="0" smtClean="0"/>
              <a:t>Efficiency in Kitchen</a:t>
            </a:r>
          </a:p>
          <a:p>
            <a:pPr marL="0" indent="0">
              <a:buNone/>
            </a:pPr>
            <a:endParaRPr lang="en-US" baseline="0" dirty="0" smtClean="0"/>
          </a:p>
          <a:p>
            <a:pPr marL="0" indent="0">
              <a:buNone/>
            </a:pPr>
            <a:r>
              <a:rPr lang="en-US" baseline="0" dirty="0" smtClean="0"/>
              <a:t>Disadvantages:   If a cycle menu stays around too long, customers become tired of the offerings, predict with accuracy what is offered each day, become bored with the menu, and begin to complain.   Cycle menus that are for too short a period of time (Example: 2 weeks) quickly become predictable and customers may lose interest.   Even employees may become bored without new and frequent challenges. So, let’s look at the meal components and explore some options for adding variety and keeping menus interesting. We will start with the meats and meat alternates…..</a:t>
            </a:r>
          </a:p>
          <a:p>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3</a:t>
            </a:fld>
            <a:endParaRPr lang="en-US" dirty="0"/>
          </a:p>
        </p:txBody>
      </p:sp>
    </p:spTree>
    <p:extLst>
      <p:ext uri="{BB962C8B-B14F-4D97-AF65-F5344CB8AC3E}">
        <p14:creationId xmlns:p14="http://schemas.microsoft.com/office/powerpoint/2010/main" val="27846276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Credit vegetables when possible and not confusing</a:t>
            </a:r>
            <a:r>
              <a:rPr lang="en-US" baseline="0" dirty="0" smtClean="0"/>
              <a:t> to cashier and students. For example, i</a:t>
            </a:r>
            <a:r>
              <a:rPr lang="en-US" dirty="0" smtClean="0"/>
              <a:t>f offering only 1 entrée, the vegetables in the entrée may be counted towards the vegetable subgroups if offered in greater than 1/8 cup servings. Think</a:t>
            </a:r>
            <a:r>
              <a:rPr lang="en-US" baseline="0" dirty="0" smtClean="0"/>
              <a:t> of it like this - </a:t>
            </a:r>
            <a:r>
              <a:rPr lang="en-US" dirty="0" smtClean="0"/>
              <a:t>A slice of pizza, served as the only entrée of the</a:t>
            </a:r>
            <a:r>
              <a:rPr lang="en-US" baseline="0" dirty="0" smtClean="0"/>
              <a:t> day,</a:t>
            </a:r>
            <a:r>
              <a:rPr lang="en-US" dirty="0" smtClean="0"/>
              <a:t> made with sweet potato crust may possibly credit as red/orange vegetable </a:t>
            </a:r>
            <a:r>
              <a:rPr lang="en-US" dirty="0" smtClean="0">
                <a:solidFill>
                  <a:srgbClr val="FF0000"/>
                </a:solidFill>
              </a:rPr>
              <a:t>if there is visible 1/8 cup veggies in the sauce or on the pizza</a:t>
            </a:r>
            <a:r>
              <a:rPr lang="en-US" dirty="0" smtClean="0"/>
              <a:t>. You</a:t>
            </a:r>
            <a:r>
              <a:rPr lang="en-US" baseline="0" dirty="0" smtClean="0"/>
              <a:t> may only count this towards the vegetable subgroup if there are no other entrees to choose from. Every student must have the opportunity to select the vegetable subgroups offered, so if there are competing entrees, then this would not be possible unless sufficient red orange vegetables were offered again on another day.</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instance, if a chef salad</a:t>
            </a:r>
            <a:r>
              <a:rPr lang="en-US" baseline="0" dirty="0" smtClean="0"/>
              <a:t> made with romaine lettuce is one entrée that is offered along with a chicken sandwich entrée item and black bean taco entrée item, then the lettuce on the chef salad may be counted as a vegetable at point of sale, but this may not be the weekly offering as a dark green veggie since all students did not have the opportunity select this vegetable. Other dark green choices would have to be offered to all students at another time during the week. The student selecting the chef salad must be allowed to take the other vegetables offered if they desire so as to have the opportunity to take all vegetable subgroup offerings.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While you want to give credit when credit is due, please remember to keep it simple for the menu planner, employees, and students!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37</a:t>
            </a:fld>
            <a:endParaRPr lang="en-US" dirty="0"/>
          </a:p>
        </p:txBody>
      </p:sp>
    </p:spTree>
    <p:extLst>
      <p:ext uri="{BB962C8B-B14F-4D97-AF65-F5344CB8AC3E}">
        <p14:creationId xmlns:p14="http://schemas.microsoft.com/office/powerpoint/2010/main" val="15638926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a:t>
            </a:r>
            <a:r>
              <a:rPr lang="en-US" baseline="0" dirty="0" smtClean="0"/>
              <a:t> ideas for increasing vegetable variety in menu planning include: offering vegetable juice and making vegetable smoothies. </a:t>
            </a:r>
            <a:r>
              <a:rPr lang="en-US" dirty="0" smtClean="0"/>
              <a:t>If you offer a smoothie bar, consider having dark green and re/orange</a:t>
            </a:r>
            <a:r>
              <a:rPr lang="en-US" baseline="0" dirty="0" smtClean="0"/>
              <a:t> selections such as </a:t>
            </a:r>
            <a:r>
              <a:rPr lang="en-US" dirty="0" smtClean="0"/>
              <a:t>spinach, kale, tomato, or carrots to add to the smoothie.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Remember that no more than ½ of the fruits/vegetables offered in a week may be from full-strength juice or puree.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38</a:t>
            </a:fld>
            <a:endParaRPr lang="en-US" dirty="0"/>
          </a:p>
        </p:txBody>
      </p:sp>
    </p:spTree>
    <p:extLst>
      <p:ext uri="{BB962C8B-B14F-4D97-AF65-F5344CB8AC3E}">
        <p14:creationId xmlns:p14="http://schemas.microsoft.com/office/powerpoint/2010/main" val="7522066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Think about the ages of the students you are serving, look for topics and characters that</a:t>
            </a:r>
            <a:r>
              <a:rPr lang="en-US" baseline="0" dirty="0" smtClean="0"/>
              <a:t> may appeal to them. Is there a new movie, game or popular toy you after which you could name your food? Kids like zombies, super heroes, games, and apps. You may even have a contest for the students to submit fun names for the foods you offer. </a:t>
            </a:r>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39</a:t>
            </a:fld>
            <a:endParaRPr lang="en-US" dirty="0"/>
          </a:p>
        </p:txBody>
      </p:sp>
    </p:spTree>
    <p:extLst>
      <p:ext uri="{BB962C8B-B14F-4D97-AF65-F5344CB8AC3E}">
        <p14:creationId xmlns:p14="http://schemas.microsoft.com/office/powerpoint/2010/main" val="34712034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Younger students love stickers! You</a:t>
            </a:r>
            <a:r>
              <a:rPr lang="en-US" baseline="0" dirty="0" smtClean="0"/>
              <a:t> may want to offer a sticker with the choice of a fruit or veggie or give stickers to students when they try new food items.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Team Nutrition may have stickers available at no cost, or you may purchase from nutrition teaching tool suppliers such as NASCO or even order from Amazon.  </a:t>
            </a:r>
          </a:p>
          <a:p>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40</a:t>
            </a:fld>
            <a:endParaRPr lang="en-US" dirty="0"/>
          </a:p>
        </p:txBody>
      </p:sp>
    </p:spTree>
    <p:extLst>
      <p:ext uri="{BB962C8B-B14F-4D97-AF65-F5344CB8AC3E}">
        <p14:creationId xmlns:p14="http://schemas.microsoft.com/office/powerpoint/2010/main" val="32967982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 could team up with the art teacher or culinary class to ask for help with creative veggie displays. You could have the students prepare fun foods like these or even have a contest where students submit entries!</a:t>
            </a:r>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41</a:t>
            </a:fld>
            <a:endParaRPr lang="en-US" dirty="0"/>
          </a:p>
        </p:txBody>
      </p:sp>
    </p:spTree>
    <p:extLst>
      <p:ext uri="{BB962C8B-B14F-4D97-AF65-F5344CB8AC3E}">
        <p14:creationId xmlns:p14="http://schemas.microsoft.com/office/powerpoint/2010/main" val="22726090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Yes, all meals must still offer fluid milk in</a:t>
            </a:r>
            <a:r>
              <a:rPr lang="en-US" baseline="0" dirty="0" smtClean="0"/>
              <a:t> fat-free flavored and up to 1% fat unflavored varieties; however, …</a:t>
            </a:r>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42</a:t>
            </a:fld>
            <a:endParaRPr lang="en-US" dirty="0"/>
          </a:p>
        </p:txBody>
      </p:sp>
    </p:spTree>
    <p:extLst>
      <p:ext uri="{BB962C8B-B14F-4D97-AF65-F5344CB8AC3E}">
        <p14:creationId xmlns:p14="http://schemas.microsoft.com/office/powerpoint/2010/main" val="30094937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as of </a:t>
            </a:r>
            <a:r>
              <a:rPr lang="en-US" sz="1200" kern="1200" dirty="0" smtClean="0">
                <a:solidFill>
                  <a:schemeClr val="tx1"/>
                </a:solidFill>
                <a:effectLst/>
                <a:latin typeface="+mn-lt"/>
                <a:ea typeface="+mn-ea"/>
                <a:cs typeface="+mn-cs"/>
              </a:rPr>
              <a:t>July 2012, USDA allowed milk contained in fruit smoothies prepared in-house to be credited.  While smoothies may provide the milk component, fluid milk must still be offered.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What are some safe, creative or appealing ways to offer milk to students</a:t>
            </a:r>
            <a:r>
              <a:rPr lang="en-US" sz="1200" kern="1200" baseline="0" dirty="0" smtClean="0">
                <a:solidFill>
                  <a:schemeClr val="tx1"/>
                </a:solidFill>
                <a:effectLst/>
                <a:latin typeface="+mn-lt"/>
                <a:ea typeface="+mn-ea"/>
                <a:cs typeface="+mn-cs"/>
              </a:rPr>
              <a:t> of different grade groups?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15F023-8758-43C8-93AF-8E0B69A2C7CF}" type="slidenum">
              <a:rPr lang="en-US" smtClean="0"/>
              <a:t>43</a:t>
            </a:fld>
            <a:endParaRPr lang="en-US" dirty="0"/>
          </a:p>
        </p:txBody>
      </p:sp>
    </p:spTree>
    <p:extLst>
      <p:ext uri="{BB962C8B-B14F-4D97-AF65-F5344CB8AC3E}">
        <p14:creationId xmlns:p14="http://schemas.microsoft.com/office/powerpoint/2010/main" val="2904874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all heard that breakfast is the most important meal of the day…and students need</a:t>
            </a:r>
            <a:r>
              <a:rPr lang="en-US" baseline="0" dirty="0" smtClean="0"/>
              <a:t> nutritious food to learn! </a:t>
            </a:r>
            <a:r>
              <a:rPr lang="en-US" dirty="0" smtClean="0"/>
              <a:t>Now that we have looked at all of the meal components used</a:t>
            </a:r>
            <a:r>
              <a:rPr lang="en-US" baseline="0" dirty="0" smtClean="0"/>
              <a:t> at breakfast and lunch, l</a:t>
            </a:r>
            <a:r>
              <a:rPr lang="en-US" dirty="0" smtClean="0"/>
              <a:t>et’s look at some breakfast menu planning specifics: </a:t>
            </a:r>
            <a:r>
              <a:rPr lang="en-US" baseline="0" dirty="0" smtClean="0"/>
              <a:t>We will start by reviewing the breakfast meal pattern….</a:t>
            </a:r>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44</a:t>
            </a:fld>
            <a:endParaRPr lang="en-US" dirty="0"/>
          </a:p>
        </p:txBody>
      </p:sp>
    </p:spTree>
    <p:extLst>
      <p:ext uri="{BB962C8B-B14F-4D97-AF65-F5344CB8AC3E}">
        <p14:creationId xmlns:p14="http://schemas.microsoft.com/office/powerpoint/2010/main" val="40512019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There are 3 grade groups that may be used to plan the menus: k-5, 6-8, and 9-12. The breakfast component requirements for the three grade groups overlap so a single menu could be used for all.</a:t>
            </a:r>
          </a:p>
          <a:p>
            <a:pPr eaLnBrk="1" hangingPunct="1">
              <a:spcBef>
                <a:spcPct val="0"/>
              </a:spcBef>
            </a:pPr>
            <a:endParaRPr lang="en-US" dirty="0" smtClean="0"/>
          </a:p>
          <a:p>
            <a:r>
              <a:rPr lang="en-US" dirty="0" smtClean="0"/>
              <a:t>A meal pattern defines</a:t>
            </a:r>
            <a:r>
              <a:rPr lang="en-US" baseline="0" dirty="0" smtClean="0"/>
              <a:t> the required</a:t>
            </a:r>
            <a:r>
              <a:rPr lang="en-US" dirty="0" smtClean="0"/>
              <a:t> components that must be included on the day’s menu.</a:t>
            </a:r>
            <a:r>
              <a:rPr lang="en-US" baseline="0" dirty="0" smtClean="0"/>
              <a:t> </a:t>
            </a:r>
            <a:r>
              <a:rPr lang="en-US" dirty="0" smtClean="0"/>
              <a:t>The components included</a:t>
            </a:r>
            <a:r>
              <a:rPr lang="en-US" baseline="0" dirty="0" smtClean="0"/>
              <a:t> in a meal pattern are in the minimum amounts. For example, a K-12 Breakfast meal pattern could be met by offering the following menu: </a:t>
            </a:r>
            <a:r>
              <a:rPr lang="en-US" u="none" baseline="0" dirty="0" smtClean="0"/>
              <a:t>Dry cereal (1 oz eq), Fruit (4 oz juice and 1/2 cup sliced peaches), and 8 oz Milk in at least two varieties (1% low fat unflavored, Fat Free flavored); h</a:t>
            </a:r>
            <a:r>
              <a:rPr lang="en-US" baseline="0" dirty="0" smtClean="0"/>
              <a:t>owever, the meal pattern does not have to limit the menu planner to just these choices. The Breakfast meal pattern can be met by numerous other menu options and combinations. After the first 1 oz eq of daily grain is offered, a meats/meat alternates item may be substituted for part of the daily grain offering to meet the total weekly grain requirement.</a:t>
            </a:r>
            <a:endParaRPr lang="en-US" dirty="0" smtClean="0"/>
          </a:p>
          <a:p>
            <a:pPr eaLnBrk="1" hangingPunct="1">
              <a:spcBef>
                <a:spcPct val="0"/>
              </a:spcBef>
            </a:pPr>
            <a:endParaRPr lang="en-US" dirty="0" smtClean="0"/>
          </a:p>
        </p:txBody>
      </p:sp>
      <p:sp>
        <p:nvSpPr>
          <p:cNvPr id="542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08192" indent="-272380">
              <a:defRPr>
                <a:solidFill>
                  <a:schemeClr val="tx1"/>
                </a:solidFill>
                <a:latin typeface="Calibri" pitchFamily="34" charset="0"/>
              </a:defRPr>
            </a:lvl2pPr>
            <a:lvl3pPr marL="1089525" indent="-217905">
              <a:defRPr>
                <a:solidFill>
                  <a:schemeClr val="tx1"/>
                </a:solidFill>
                <a:latin typeface="Calibri" pitchFamily="34" charset="0"/>
              </a:defRPr>
            </a:lvl3pPr>
            <a:lvl4pPr marL="1525335" indent="-217905">
              <a:defRPr>
                <a:solidFill>
                  <a:schemeClr val="tx1"/>
                </a:solidFill>
                <a:latin typeface="Calibri" pitchFamily="34" charset="0"/>
              </a:defRPr>
            </a:lvl4pPr>
            <a:lvl5pPr marL="1961145" indent="-217905">
              <a:defRPr>
                <a:solidFill>
                  <a:schemeClr val="tx1"/>
                </a:solidFill>
                <a:latin typeface="Calibri" pitchFamily="34" charset="0"/>
              </a:defRPr>
            </a:lvl5pPr>
            <a:lvl6pPr marL="2396955" indent="-217905" fontAlgn="base">
              <a:spcBef>
                <a:spcPct val="0"/>
              </a:spcBef>
              <a:spcAft>
                <a:spcPct val="0"/>
              </a:spcAft>
              <a:defRPr>
                <a:solidFill>
                  <a:schemeClr val="tx1"/>
                </a:solidFill>
                <a:latin typeface="Calibri" pitchFamily="34" charset="0"/>
              </a:defRPr>
            </a:lvl6pPr>
            <a:lvl7pPr marL="2832763" indent="-217905" fontAlgn="base">
              <a:spcBef>
                <a:spcPct val="0"/>
              </a:spcBef>
              <a:spcAft>
                <a:spcPct val="0"/>
              </a:spcAft>
              <a:defRPr>
                <a:solidFill>
                  <a:schemeClr val="tx1"/>
                </a:solidFill>
                <a:latin typeface="Calibri" pitchFamily="34" charset="0"/>
              </a:defRPr>
            </a:lvl7pPr>
            <a:lvl8pPr marL="3268574" indent="-217905" fontAlgn="base">
              <a:spcBef>
                <a:spcPct val="0"/>
              </a:spcBef>
              <a:spcAft>
                <a:spcPct val="0"/>
              </a:spcAft>
              <a:defRPr>
                <a:solidFill>
                  <a:schemeClr val="tx1"/>
                </a:solidFill>
                <a:latin typeface="Calibri" pitchFamily="34" charset="0"/>
              </a:defRPr>
            </a:lvl8pPr>
            <a:lvl9pPr marL="3704384" indent="-21790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1A8C502-92DA-4906-BF53-1668ACFDE481}" type="slidenum">
              <a:rPr lang="en-US" smtClean="0"/>
              <a:pPr fontAlgn="base">
                <a:spcBef>
                  <a:spcPct val="0"/>
                </a:spcBef>
                <a:spcAft>
                  <a:spcPct val="0"/>
                </a:spcAft>
                <a:defRPr/>
              </a:pPr>
              <a:t>45</a:t>
            </a:fld>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Meal</a:t>
            </a:r>
            <a:r>
              <a:rPr lang="en-US" baseline="0" dirty="0" smtClean="0"/>
              <a:t> patterns tell us the minimum amounts of each component that must be offered at a meal but do not limit the number of choices that can be offered.  Customers of all ages like to have choices.  Choices should be carefully considered to include foods that have student-appeal.  </a:t>
            </a:r>
          </a:p>
          <a:p>
            <a:endParaRPr lang="en-US" baseline="0" dirty="0" smtClean="0"/>
          </a:p>
          <a:p>
            <a:r>
              <a:rPr lang="en-US" baseline="0" dirty="0" smtClean="0"/>
              <a:t>Create a breakfast menu that includes at least four (4) different items for a reimbursable meal.  How many possible reimbursable meals could a student select from these items? Then create another breakfast menu that offers at least 6 different items that will make a reimbursable meal using the choices. How many possible reimbursable meals could a student select from these items?</a:t>
            </a:r>
          </a:p>
          <a:p>
            <a:endParaRPr lang="en-US" baseline="0" dirty="0" smtClean="0"/>
          </a:p>
          <a:p>
            <a:r>
              <a:rPr lang="en-US" baseline="0" dirty="0" smtClean="0"/>
              <a:t>Note: Offering choices of a meal component is not the same as offer vs. serve (OVS). OVS means that students may decline certain components. Choices mean that students may select the reimbursable meal (with or without OVS) from a variety of menu items.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46</a:t>
            </a:fld>
            <a:endParaRPr lang="en-US" dirty="0"/>
          </a:p>
        </p:txBody>
      </p:sp>
    </p:spTree>
    <p:extLst>
      <p:ext uri="{BB962C8B-B14F-4D97-AF65-F5344CB8AC3E}">
        <p14:creationId xmlns:p14="http://schemas.microsoft.com/office/powerpoint/2010/main" val="2325367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Aa variety of appealing, nutritious, and affordable main dishes are key to participation and program viability. Are you maximizing the options?</a:t>
            </a:r>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4</a:t>
            </a:fld>
            <a:endParaRPr lang="en-US" dirty="0"/>
          </a:p>
        </p:txBody>
      </p:sp>
    </p:spTree>
    <p:extLst>
      <p:ext uri="{BB962C8B-B14F-4D97-AF65-F5344CB8AC3E}">
        <p14:creationId xmlns:p14="http://schemas.microsoft.com/office/powerpoint/2010/main" val="12074130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smtClean="0"/>
              <a:t>What are some menu options that could be a good change and easily prepared for your breakfast program? Remember that presentation and merchandising of each and every menu item is part of a good customer service and will help with improved food appeal and increased participation.</a:t>
            </a:r>
          </a:p>
          <a:p>
            <a:pPr marL="0" indent="0">
              <a:buFont typeface="+mj-lt"/>
              <a:buNone/>
            </a:pPr>
            <a:r>
              <a:rPr lang="en-US" baseline="0" dirty="0" smtClean="0"/>
              <a:t>Let’s take a look at some ideas that may work for providing some variety and excitement to the breakfast menus…..</a:t>
            </a:r>
            <a:endParaRPr lang="en-US" dirty="0" smtClean="0"/>
          </a:p>
          <a:p>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47</a:t>
            </a:fld>
            <a:endParaRPr lang="en-US" dirty="0"/>
          </a:p>
        </p:txBody>
      </p:sp>
    </p:spTree>
    <p:extLst>
      <p:ext uri="{BB962C8B-B14F-4D97-AF65-F5344CB8AC3E}">
        <p14:creationId xmlns:p14="http://schemas.microsoft.com/office/powerpoint/2010/main" val="32404355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simplify crediting and reduce confusion</a:t>
            </a:r>
            <a:r>
              <a:rPr lang="en-US" baseline="0" dirty="0" smtClean="0"/>
              <a:t> among prep staff, consider crediting all m/ma as substitutes for grain at breakfast.  Maximum limits for grains are not enforced so counting the m/ma as a grain substitute will not have a negative impact on meal pattern compliance. Substitution of a M/MA for a grain option can be used once the menu planner has included a 1 oz eq of grain daily. Use this substitution option to include student favorites such as chicken biscuits, egg and cheese on English Muffins, sausage biscuits, cheesy grits, etc.</a:t>
            </a:r>
            <a:endParaRPr lang="en-US" dirty="0" smtClean="0"/>
          </a:p>
          <a:p>
            <a:r>
              <a:rPr lang="en-US" baseline="0" dirty="0" smtClean="0"/>
              <a:t>The key to best understanding of the meal components is consistency in menu planning – in other words, always use the substitution option, or always count the M/MA as extra food – the menu planner makes that choice! </a:t>
            </a:r>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48</a:t>
            </a:fld>
            <a:endParaRPr lang="en-US" dirty="0"/>
          </a:p>
        </p:txBody>
      </p:sp>
    </p:spTree>
    <p:extLst>
      <p:ext uri="{BB962C8B-B14F-4D97-AF65-F5344CB8AC3E}">
        <p14:creationId xmlns:p14="http://schemas.microsoft.com/office/powerpoint/2010/main" val="22967251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i="0" dirty="0" smtClean="0">
                <a:solidFill>
                  <a:srgbClr val="FF0000"/>
                </a:solidFill>
              </a:rPr>
              <a:t>Consider adding vegetables to breakfast! </a:t>
            </a:r>
          </a:p>
          <a:p>
            <a:r>
              <a:rPr lang="en-US" i="0" dirty="0" smtClean="0">
                <a:solidFill>
                  <a:srgbClr val="FF0000"/>
                </a:solidFill>
              </a:rPr>
              <a:t>Veggies can count towards the required 1 cup daily of fruit.</a:t>
            </a:r>
          </a:p>
          <a:p>
            <a:r>
              <a:rPr lang="en-US" sz="1200" b="0" i="0" u="none" strike="noStrike" kern="1200" baseline="0" dirty="0" smtClean="0">
                <a:solidFill>
                  <a:schemeClr val="tx1"/>
                </a:solidFill>
                <a:latin typeface="+mn-lt"/>
                <a:ea typeface="+mn-ea"/>
                <a:cs typeface="+mn-cs"/>
              </a:rPr>
              <a:t>According to USDA Memorandum SP10-2012, Questions and Answers, the first two cups of vegetable substitutions for fruit at breakfast must be from the dark green, red/orange, legumes, or other vegetables before starchy vegetables can be served as a creditable offering; however, the vegetables do not have to be offered in any particular order during the week. Vegetable juice blends (with or without fruit juice) contribute to the “additional” vegetable subgroup and are subject to the 50% juice limit per week.</a:t>
            </a:r>
          </a:p>
        </p:txBody>
      </p:sp>
      <p:sp>
        <p:nvSpPr>
          <p:cNvPr id="4" name="Slide Number Placeholder 3"/>
          <p:cNvSpPr>
            <a:spLocks noGrp="1"/>
          </p:cNvSpPr>
          <p:nvPr>
            <p:ph type="sldNum" sz="quarter" idx="10"/>
          </p:nvPr>
        </p:nvSpPr>
        <p:spPr/>
        <p:txBody>
          <a:bodyPr/>
          <a:lstStyle/>
          <a:p>
            <a:fld id="{F415F023-8758-43C8-93AF-8E0B69A2C7CF}" type="slidenum">
              <a:rPr lang="en-US" smtClean="0"/>
              <a:t>49</a:t>
            </a:fld>
            <a:endParaRPr lang="en-US" dirty="0"/>
          </a:p>
        </p:txBody>
      </p:sp>
    </p:spTree>
    <p:extLst>
      <p:ext uri="{BB962C8B-B14F-4D97-AF65-F5344CB8AC3E}">
        <p14:creationId xmlns:p14="http://schemas.microsoft.com/office/powerpoint/2010/main" val="2572448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solidFill>
                  <a:srgbClr val="FF0000"/>
                </a:solidFill>
              </a:rPr>
              <a:t>Go on the wild side and offer a chilled sweet potato smoothie or soufflé</a:t>
            </a:r>
            <a:r>
              <a:rPr lang="en-US" i="0" baseline="0" dirty="0" smtClean="0">
                <a:solidFill>
                  <a:srgbClr val="FF0000"/>
                </a:solidFill>
              </a:rPr>
              <a:t> </a:t>
            </a:r>
            <a:r>
              <a:rPr lang="en-US" i="0" dirty="0" smtClean="0">
                <a:solidFill>
                  <a:srgbClr val="FF0000"/>
                </a:solidFill>
              </a:rPr>
              <a:t>made with ½ cup sweet potatoes and  4 ounces of yogurt (crediting for 1 oz eq M/MA) as a</a:t>
            </a:r>
            <a:r>
              <a:rPr lang="en-US" i="0" baseline="0" dirty="0" smtClean="0">
                <a:solidFill>
                  <a:srgbClr val="FF0000"/>
                </a:solidFill>
              </a:rPr>
              <a:t> breakfast entrée which could be served chilled  that no cooking would be required for those early meals. Offer graham crackers for the daily grain requirement and ½ cup juice to round out the 4 items  needed for an offer vs. serve menu. Serve any leftover smoothie as an a la carte item at lunch.</a:t>
            </a:r>
            <a:endParaRPr lang="en-US" i="0" dirty="0" smtClean="0">
              <a:solidFill>
                <a:srgbClr val="FF0000"/>
              </a:solidFill>
            </a:endParaRPr>
          </a:p>
          <a:p>
            <a:endParaRPr lang="en-US" i="0" dirty="0" smtClean="0">
              <a:solidFill>
                <a:srgbClr val="FF0000"/>
              </a:solidFill>
            </a:endParaRPr>
          </a:p>
          <a:p>
            <a:r>
              <a:rPr lang="en-US" i="0" dirty="0" smtClean="0">
                <a:solidFill>
                  <a:srgbClr val="FF0000"/>
                </a:solidFill>
              </a:rPr>
              <a:t>Muffins</a:t>
            </a:r>
            <a:r>
              <a:rPr lang="en-US" i="0" baseline="0" dirty="0" smtClean="0">
                <a:solidFill>
                  <a:srgbClr val="FF0000"/>
                </a:solidFill>
              </a:rPr>
              <a:t> made with mashed sweet potatoes or pumpkin and diced carrots may count as a grain and vegetable provided each muffin contains at least 1/8 cup of recognizable pieces of vegetable (in this case, diced carrots).</a:t>
            </a:r>
            <a:endParaRPr lang="en-US" i="0" dirty="0" smtClean="0">
              <a:solidFill>
                <a:srgbClr val="FF0000"/>
              </a:solidFill>
            </a:endParaRPr>
          </a:p>
          <a:p>
            <a:endParaRPr lang="en-US" i="0" dirty="0" smtClean="0">
              <a:solidFill>
                <a:srgbClr val="FF0000"/>
              </a:solidFill>
            </a:endParaRPr>
          </a:p>
          <a:p>
            <a:r>
              <a:rPr lang="en-US" i="0" dirty="0" smtClean="0">
                <a:solidFill>
                  <a:srgbClr val="FF0000"/>
                </a:solidFill>
              </a:rPr>
              <a:t>Sweet Potato Biscuits</a:t>
            </a:r>
            <a:r>
              <a:rPr lang="en-US" i="0" baseline="0" dirty="0" smtClean="0">
                <a:solidFill>
                  <a:srgbClr val="FF0000"/>
                </a:solidFill>
              </a:rPr>
              <a:t> may also be offered but will not count as a vegetable unless the biscuit also contains at least 1/8 cup of recognizable, creditable vegetables. Since this is unlikely, sweet potato biscuits may be a nice change for a new grain item but not usable as a creditable red/orange vegetable. Reference: SP 10-2012 v. 9 – “ </a:t>
            </a:r>
            <a:r>
              <a:rPr lang="en-US" sz="1200" i="0" kern="1200" dirty="0" smtClean="0">
                <a:solidFill>
                  <a:schemeClr val="tx1"/>
                </a:solidFill>
                <a:effectLst/>
                <a:latin typeface="+mn-lt"/>
                <a:ea typeface="+mn-ea"/>
                <a:cs typeface="+mn-cs"/>
              </a:rPr>
              <a:t>pureed foods such as fruits or vegetables may contribute to meal pattern requirements, provided that the dish that contains them also provides an adequate amount of recognizable, creditable fruits or vegetables.”</a:t>
            </a:r>
          </a:p>
          <a:p>
            <a:endParaRPr lang="en-US" sz="120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i="0" dirty="0" smtClean="0">
                <a:solidFill>
                  <a:srgbClr val="FF0000"/>
                </a:solidFill>
              </a:rPr>
              <a:t>Offer hash browns or potato rounds as an extra food that does not contribute to meal if the weekly 2 cups of non-starchy</a:t>
            </a:r>
            <a:r>
              <a:rPr lang="en-US" i="0" baseline="0" dirty="0" smtClean="0">
                <a:solidFill>
                  <a:srgbClr val="FF0000"/>
                </a:solidFill>
              </a:rPr>
              <a:t> vegetables have not been included in the menu; </a:t>
            </a:r>
            <a:r>
              <a:rPr lang="en-US" i="0" dirty="0" smtClean="0">
                <a:solidFill>
                  <a:srgbClr val="FF0000"/>
                </a:solidFill>
              </a:rPr>
              <a:t>however, remember to include in the weekly nutrient standards.</a:t>
            </a:r>
          </a:p>
          <a:p>
            <a:endParaRPr lang="en-US" i="0" dirty="0" smtClean="0">
              <a:solidFill>
                <a:srgbClr val="FF0000"/>
              </a:solidFill>
            </a:endParaRPr>
          </a:p>
          <a:p>
            <a:endParaRPr lang="en-US" i="0" dirty="0"/>
          </a:p>
        </p:txBody>
      </p:sp>
      <p:sp>
        <p:nvSpPr>
          <p:cNvPr id="4" name="Slide Number Placeholder 3"/>
          <p:cNvSpPr>
            <a:spLocks noGrp="1"/>
          </p:cNvSpPr>
          <p:nvPr>
            <p:ph type="sldNum" sz="quarter" idx="10"/>
          </p:nvPr>
        </p:nvSpPr>
        <p:spPr/>
        <p:txBody>
          <a:bodyPr/>
          <a:lstStyle/>
          <a:p>
            <a:fld id="{F415F023-8758-43C8-93AF-8E0B69A2C7CF}" type="slidenum">
              <a:rPr lang="en-US" smtClean="0"/>
              <a:t>50</a:t>
            </a:fld>
            <a:endParaRPr lang="en-US" dirty="0"/>
          </a:p>
        </p:txBody>
      </p:sp>
    </p:spTree>
    <p:extLst>
      <p:ext uri="{BB962C8B-B14F-4D97-AF65-F5344CB8AC3E}">
        <p14:creationId xmlns:p14="http://schemas.microsoft.com/office/powerpoint/2010/main" val="23513376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Carteret County School Nutrition Staff</a:t>
            </a:r>
            <a:r>
              <a:rPr lang="en-US" baseline="0" dirty="0" smtClean="0"/>
              <a:t> shared this recipe (excerpt from the complete instructions are on the screen) that has proven a popular red/orange offering at breakfast! Add a celery stick for a bit of color and extra veggie contribution if you like.</a:t>
            </a:r>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51</a:t>
            </a:fld>
            <a:endParaRPr lang="en-US" dirty="0"/>
          </a:p>
        </p:txBody>
      </p:sp>
    </p:spTree>
    <p:extLst>
      <p:ext uri="{BB962C8B-B14F-4D97-AF65-F5344CB8AC3E}">
        <p14:creationId xmlns:p14="http://schemas.microsoft.com/office/powerpoint/2010/main" val="41631803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smtClean="0"/>
              <a:t>Vermont Baked Maple Apple French Toast sounds and looks</a:t>
            </a:r>
            <a:r>
              <a:rPr lang="en-US" baseline="0" dirty="0" smtClean="0"/>
              <a:t> tasty. Find it here: </a:t>
            </a:r>
            <a:r>
              <a:rPr lang="en-US" dirty="0" smtClean="0"/>
              <a:t>Maple Apple French Toast, Windham-Raymond RSU #14, Maine. Recipe from Vermont FEED, New School Cuisine Cookbook (http://www.vtfeed.org/materials/new-school-cuisine-cookbook).</a:t>
            </a:r>
          </a:p>
          <a:p>
            <a:r>
              <a:rPr lang="en-US" dirty="0" smtClean="0"/>
              <a:t>Available Resources- Blog Name: School Meals That Rock; Blog URL: http://schoolmealsthatrock.org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52</a:t>
            </a:fld>
            <a:endParaRPr lang="en-US" dirty="0"/>
          </a:p>
        </p:txBody>
      </p:sp>
    </p:spTree>
    <p:extLst>
      <p:ext uri="{BB962C8B-B14F-4D97-AF65-F5344CB8AC3E}">
        <p14:creationId xmlns:p14="http://schemas.microsoft.com/office/powerpoint/2010/main" val="16182209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smtClean="0"/>
              <a:t>Here are some unique, and student- appealing breakfast or “breakfast for lunch” menu items: </a:t>
            </a:r>
          </a:p>
          <a:p>
            <a:pPr marL="0" indent="0">
              <a:buFont typeface="+mj-lt"/>
              <a:buNone/>
            </a:pPr>
            <a:r>
              <a:rPr lang="en-US" dirty="0" smtClean="0"/>
              <a:t>Peanut butter and banana roll-ups and ham</a:t>
            </a:r>
            <a:r>
              <a:rPr lang="en-US" baseline="0" dirty="0" smtClean="0"/>
              <a:t> and cheese</a:t>
            </a:r>
            <a:r>
              <a:rPr lang="en-US" dirty="0" smtClean="0"/>
              <a:t> muffins. </a:t>
            </a:r>
          </a:p>
          <a:p>
            <a:pPr marL="0" indent="0">
              <a:buFont typeface="+mj-lt"/>
              <a:buNone/>
            </a:pPr>
            <a:r>
              <a:rPr lang="en-US" baseline="0" dirty="0" smtClean="0"/>
              <a:t>Consider using other nut or seed butters, such as hazelnut or sunflower, for the roll ups and add drained, cooked sausage instead of ham to the muffin mix.</a:t>
            </a:r>
          </a:p>
          <a:p>
            <a:pPr marL="0" marR="0" indent="0" algn="l" defTabSz="914400" rtl="0" eaLnBrk="1" fontAlgn="auto" latinLnBrk="0" hangingPunct="1">
              <a:lnSpc>
                <a:spcPct val="100000"/>
              </a:lnSpc>
              <a:spcBef>
                <a:spcPts val="0"/>
              </a:spcBef>
              <a:spcAft>
                <a:spcPts val="0"/>
              </a:spcAft>
              <a:buClrTx/>
              <a:buSzTx/>
              <a:buFont typeface="+mj-lt"/>
              <a:buNone/>
              <a:tabLst/>
              <a:defRPr/>
            </a:pPr>
            <a:r>
              <a:rPr lang="en-US" dirty="0" smtClean="0"/>
              <a:t>Would you serve these foods to your students? I know,</a:t>
            </a:r>
            <a:r>
              <a:rPr lang="en-US" baseline="0" dirty="0" smtClean="0"/>
              <a:t> I would!</a:t>
            </a:r>
          </a:p>
          <a:p>
            <a:pPr marL="0" indent="0">
              <a:buFont typeface="+mj-lt"/>
              <a:buNone/>
            </a:pPr>
            <a:endParaRPr lang="en-US" dirty="0" smtClean="0"/>
          </a:p>
        </p:txBody>
      </p:sp>
      <p:sp>
        <p:nvSpPr>
          <p:cNvPr id="4" name="Slide Number Placeholder 3"/>
          <p:cNvSpPr>
            <a:spLocks noGrp="1"/>
          </p:cNvSpPr>
          <p:nvPr>
            <p:ph type="sldNum" sz="quarter" idx="10"/>
          </p:nvPr>
        </p:nvSpPr>
        <p:spPr/>
        <p:txBody>
          <a:bodyPr/>
          <a:lstStyle/>
          <a:p>
            <a:fld id="{F415F023-8758-43C8-93AF-8E0B69A2C7CF}" type="slidenum">
              <a:rPr lang="en-US" smtClean="0"/>
              <a:t>53</a:t>
            </a:fld>
            <a:endParaRPr lang="en-US" dirty="0"/>
          </a:p>
        </p:txBody>
      </p:sp>
    </p:spTree>
    <p:extLst>
      <p:ext uri="{BB962C8B-B14F-4D97-AF65-F5344CB8AC3E}">
        <p14:creationId xmlns:p14="http://schemas.microsoft.com/office/powerpoint/2010/main" val="4616496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smtClean="0"/>
              <a:t>Include Cinnamon Rolls,</a:t>
            </a:r>
            <a:r>
              <a:rPr lang="en-US" baseline="0" dirty="0" smtClean="0"/>
              <a:t> </a:t>
            </a:r>
            <a:r>
              <a:rPr lang="en-US" dirty="0" smtClean="0"/>
              <a:t>other pastries, and cinnamon biscuits</a:t>
            </a:r>
            <a:r>
              <a:rPr lang="en-US" baseline="0" dirty="0" smtClean="0"/>
              <a:t> -- </a:t>
            </a:r>
            <a:r>
              <a:rPr lang="en-US" dirty="0" smtClean="0"/>
              <a:t>familiar, popular, and well-liked breakfast menu items that students enjoy eating any day. And, leftovers can be sold as a la carte for lunch on the same day and the next day to generate additional revenues.</a:t>
            </a:r>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54</a:t>
            </a:fld>
            <a:endParaRPr lang="en-US" dirty="0"/>
          </a:p>
        </p:txBody>
      </p:sp>
    </p:spTree>
    <p:extLst>
      <p:ext uri="{BB962C8B-B14F-4D97-AF65-F5344CB8AC3E}">
        <p14:creationId xmlns:p14="http://schemas.microsoft.com/office/powerpoint/2010/main" val="33627868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Pre-K Meal Pattern may be better suited for the Pre-K students</a:t>
            </a:r>
            <a:r>
              <a:rPr lang="en-US" baseline="0" dirty="0" smtClean="0"/>
              <a:t> since they </a:t>
            </a:r>
            <a:r>
              <a:rPr lang="en-US" dirty="0" smtClean="0"/>
              <a:t>require less calories than school-aged students. If offering pre-K students the same meals as school aged students by following the K-5 meal pattern</a:t>
            </a:r>
            <a:r>
              <a:rPr lang="en-US" baseline="0" dirty="0" smtClean="0"/>
              <a:t> may provide extra calories that are not needed by this age group.</a:t>
            </a:r>
          </a:p>
        </p:txBody>
      </p:sp>
      <p:sp>
        <p:nvSpPr>
          <p:cNvPr id="4" name="Slide Number Placeholder 3"/>
          <p:cNvSpPr>
            <a:spLocks noGrp="1"/>
          </p:cNvSpPr>
          <p:nvPr>
            <p:ph type="sldNum" sz="quarter" idx="10"/>
          </p:nvPr>
        </p:nvSpPr>
        <p:spPr/>
        <p:txBody>
          <a:bodyPr/>
          <a:lstStyle/>
          <a:p>
            <a:fld id="{F415F023-8758-43C8-93AF-8E0B69A2C7CF}" type="slidenum">
              <a:rPr lang="en-US" smtClean="0"/>
              <a:t>55</a:t>
            </a:fld>
            <a:endParaRPr lang="en-US" dirty="0"/>
          </a:p>
        </p:txBody>
      </p:sp>
    </p:spTree>
    <p:extLst>
      <p:ext uri="{BB962C8B-B14F-4D97-AF65-F5344CB8AC3E}">
        <p14:creationId xmlns:p14="http://schemas.microsoft.com/office/powerpoint/2010/main" val="1860402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Some benefits of using the specific Pre-K meal pattern include:</a:t>
            </a:r>
          </a:p>
          <a:p>
            <a:pPr marL="171450" indent="-171450">
              <a:buFont typeface="Arial" panose="020B0604020202020204" pitchFamily="34" charset="0"/>
              <a:buChar char="•"/>
            </a:pPr>
            <a:r>
              <a:rPr lang="en-US" baseline="0" dirty="0" smtClean="0"/>
              <a:t>More appropriate portions and nutrients for the age group</a:t>
            </a:r>
          </a:p>
          <a:p>
            <a:pPr marL="171450" indent="-171450">
              <a:buFont typeface="Arial" panose="020B0604020202020204" pitchFamily="34" charset="0"/>
              <a:buChar char="•"/>
            </a:pPr>
            <a:r>
              <a:rPr lang="en-US" baseline="0" dirty="0" smtClean="0"/>
              <a:t>Smaller portions reduce waste and food cost</a:t>
            </a:r>
          </a:p>
          <a:p>
            <a:pPr marL="171450" indent="-171450">
              <a:buFont typeface="Arial" panose="020B0604020202020204" pitchFamily="34" charset="0"/>
              <a:buChar char="•"/>
            </a:pPr>
            <a:r>
              <a:rPr lang="en-US" baseline="0" dirty="0" smtClean="0"/>
              <a:t>Meal pattern combines the fruit and vegetable components – can serve ¼ cup of each</a:t>
            </a:r>
          </a:p>
          <a:p>
            <a:pPr marL="171450" indent="-171450">
              <a:buFont typeface="Arial" panose="020B0604020202020204" pitchFamily="34" charset="0"/>
              <a:buChar char="•"/>
            </a:pPr>
            <a:r>
              <a:rPr lang="en-US" baseline="0" dirty="0" smtClean="0"/>
              <a:t>M/MA portion is smaller</a:t>
            </a:r>
          </a:p>
          <a:p>
            <a:pPr marL="171450" indent="-171450">
              <a:buFont typeface="Arial" panose="020B0604020202020204" pitchFamily="34" charset="0"/>
              <a:buChar char="•"/>
            </a:pPr>
            <a:endParaRPr lang="en-US" baseline="0" dirty="0" smtClean="0"/>
          </a:p>
          <a:p>
            <a:r>
              <a:rPr lang="en-US" baseline="0" dirty="0" smtClean="0"/>
              <a:t>List the smaller portion sizes separately on the production record to fully account for these meals.</a:t>
            </a:r>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56</a:t>
            </a:fld>
            <a:endParaRPr lang="en-US" dirty="0"/>
          </a:p>
        </p:txBody>
      </p:sp>
    </p:spTree>
    <p:extLst>
      <p:ext uri="{BB962C8B-B14F-4D97-AF65-F5344CB8AC3E}">
        <p14:creationId xmlns:p14="http://schemas.microsoft.com/office/powerpoint/2010/main" val="844997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let’s review a few</a:t>
            </a:r>
            <a:r>
              <a:rPr lang="en-US" baseline="0" dirty="0" smtClean="0"/>
              <a:t> important points about this component and its crediting:</a:t>
            </a:r>
          </a:p>
          <a:p>
            <a:r>
              <a:rPr lang="en-US" baseline="0" dirty="0" smtClean="0"/>
              <a:t>Each grade group has minimum and maximum oz eq of the meats/meat alternates component; however, the maximum limits are no longer enforced. So you may offer more oz eq at any grade group as long as the dietary standards do not exceed the limits for calories, saturated fat, and sodium. This component is credited to the nearest ¼ oz eq – remember to round down!</a:t>
            </a:r>
          </a:p>
          <a:p>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5</a:t>
            </a:fld>
            <a:endParaRPr lang="en-US" dirty="0"/>
          </a:p>
        </p:txBody>
      </p:sp>
    </p:spTree>
    <p:extLst>
      <p:ext uri="{BB962C8B-B14F-4D97-AF65-F5344CB8AC3E}">
        <p14:creationId xmlns:p14="http://schemas.microsoft.com/office/powerpoint/2010/main" val="10336529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may consider following the Pre-K meal pattern when serving this group of students.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Please see 7 CFR 210.10 or the “old” food buying guide for the complete meal pattern for Pre-K  which is summarized on the slide (and below) for the preschool ages 3 and 4:</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Milk – 6 fl oz minimum</a:t>
            </a:r>
            <a:endParaRPr lang="en-US" dirty="0" smtClean="0"/>
          </a:p>
          <a:p>
            <a:r>
              <a:rPr lang="en-US" dirty="0" smtClean="0"/>
              <a:t>Fruit/Vegetable</a:t>
            </a:r>
            <a:r>
              <a:rPr lang="en-US" baseline="0" dirty="0" smtClean="0"/>
              <a:t> - Can serve ¼ cup each of fruit and veggie, or 2 (1/4 cup) servings of fruit or 2 (1/4 cup) servings of vegetable</a:t>
            </a:r>
          </a:p>
          <a:p>
            <a:r>
              <a:rPr lang="en-US" baseline="0" dirty="0" smtClean="0"/>
              <a:t>Meats/Meat Alternates – 1 ½ oz eq</a:t>
            </a:r>
          </a:p>
          <a:p>
            <a:r>
              <a:rPr lang="en-US" baseline="0" dirty="0" smtClean="0"/>
              <a:t>Grains – 1 serving per day and 8 servings per week</a:t>
            </a:r>
          </a:p>
        </p:txBody>
      </p:sp>
      <p:sp>
        <p:nvSpPr>
          <p:cNvPr id="4" name="Slide Number Placeholder 3"/>
          <p:cNvSpPr>
            <a:spLocks noGrp="1"/>
          </p:cNvSpPr>
          <p:nvPr>
            <p:ph type="sldNum" sz="quarter" idx="10"/>
          </p:nvPr>
        </p:nvSpPr>
        <p:spPr/>
        <p:txBody>
          <a:bodyPr/>
          <a:lstStyle/>
          <a:p>
            <a:fld id="{F415F023-8758-43C8-93AF-8E0B69A2C7CF}" type="slidenum">
              <a:rPr lang="en-US" smtClean="0"/>
              <a:t>57</a:t>
            </a:fld>
            <a:endParaRPr lang="en-US" dirty="0"/>
          </a:p>
        </p:txBody>
      </p:sp>
    </p:spTree>
    <p:extLst>
      <p:ext uri="{BB962C8B-B14F-4D97-AF65-F5344CB8AC3E}">
        <p14:creationId xmlns:p14="http://schemas.microsoft.com/office/powerpoint/2010/main" val="42492357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Increase flavor and appeal for recipes and menu items</a:t>
            </a:r>
            <a:r>
              <a:rPr lang="en-US" baseline="0" dirty="0" smtClean="0"/>
              <a:t> - </a:t>
            </a:r>
            <a:r>
              <a:rPr lang="en-US" dirty="0" smtClean="0"/>
              <a:t>let’s explore some</a:t>
            </a:r>
            <a:r>
              <a:rPr lang="en-US" baseline="0" dirty="0" smtClean="0"/>
              <a:t> ways….</a:t>
            </a:r>
            <a:endParaRPr lang="en-US" dirty="0" smtClean="0"/>
          </a:p>
          <a:p>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58</a:t>
            </a:fld>
            <a:endParaRPr lang="en-US" dirty="0"/>
          </a:p>
        </p:txBody>
      </p:sp>
    </p:spTree>
    <p:extLst>
      <p:ext uri="{BB962C8B-B14F-4D97-AF65-F5344CB8AC3E}">
        <p14:creationId xmlns:p14="http://schemas.microsoft.com/office/powerpoint/2010/main" val="41247469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Often the first thing that comes to most peoples minds when someone says seasonings</a:t>
            </a:r>
            <a:r>
              <a:rPr lang="en-US" baseline="0" dirty="0" smtClean="0"/>
              <a:t> is salt!  It is true - there is salt in many of the seasoning blends available; however, there are many ways to enhance flavors without adding excessive salt:</a:t>
            </a:r>
          </a:p>
          <a:p>
            <a:pPr marL="171450" indent="-171450">
              <a:buFont typeface="Arial" panose="020B0604020202020204" pitchFamily="34" charset="0"/>
              <a:buChar char="•"/>
            </a:pPr>
            <a:r>
              <a:rPr lang="en-US" baseline="0" dirty="0" smtClean="0"/>
              <a:t>Try making your own blends without adding salt or by adding only minimal amounts.</a:t>
            </a:r>
          </a:p>
          <a:p>
            <a:pPr marL="171450" indent="-171450">
              <a:buFont typeface="Arial" panose="020B0604020202020204" pitchFamily="34" charset="0"/>
              <a:buChar char="•"/>
            </a:pPr>
            <a:r>
              <a:rPr lang="en-US" baseline="0" dirty="0" smtClean="0"/>
              <a:t>Buy low sodium or no salt blends.</a:t>
            </a:r>
          </a:p>
          <a:p>
            <a:pPr marL="171450" indent="-171450">
              <a:buFont typeface="Arial" panose="020B0604020202020204" pitchFamily="34" charset="0"/>
              <a:buChar char="•"/>
            </a:pPr>
            <a:r>
              <a:rPr lang="en-US" baseline="0" dirty="0" smtClean="0"/>
              <a:t>Experiment with new flavor combinations and reduce sodium gradually.</a:t>
            </a:r>
          </a:p>
          <a:p>
            <a:pPr marL="171450" indent="-171450">
              <a:buFont typeface="Arial" panose="020B0604020202020204" pitchFamily="34" charset="0"/>
              <a:buChar char="•"/>
            </a:pPr>
            <a:r>
              <a:rPr lang="en-US" baseline="0" dirty="0" smtClean="0"/>
              <a:t>And, use salt when needed – just use in moderation!</a:t>
            </a:r>
          </a:p>
        </p:txBody>
      </p:sp>
      <p:sp>
        <p:nvSpPr>
          <p:cNvPr id="4" name="Slide Number Placeholder 3"/>
          <p:cNvSpPr>
            <a:spLocks noGrp="1"/>
          </p:cNvSpPr>
          <p:nvPr>
            <p:ph type="sldNum" sz="quarter" idx="10"/>
          </p:nvPr>
        </p:nvSpPr>
        <p:spPr/>
        <p:txBody>
          <a:bodyPr/>
          <a:lstStyle/>
          <a:p>
            <a:fld id="{F415F023-8758-43C8-93AF-8E0B69A2C7CF}" type="slidenum">
              <a:rPr lang="en-US" smtClean="0"/>
              <a:pPr/>
              <a:t>59</a:t>
            </a:fld>
            <a:endParaRPr lang="en-US" dirty="0"/>
          </a:p>
        </p:txBody>
      </p:sp>
    </p:spTree>
    <p:extLst>
      <p:ext uri="{BB962C8B-B14F-4D97-AF65-F5344CB8AC3E}">
        <p14:creationId xmlns:p14="http://schemas.microsoft.com/office/powerpoint/2010/main" val="28411704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is a list of some great seasoning blends for vegetables and get amazing flavor without the salt. </a:t>
            </a:r>
          </a:p>
          <a:p>
            <a:endParaRPr lang="en-US" baseline="0" dirty="0" smtClean="0"/>
          </a:p>
          <a:p>
            <a:r>
              <a:rPr lang="en-US" baseline="0" dirty="0" smtClean="0"/>
              <a:t>Italian blends are made of several herbs and spices and go great on green beans or any type of mixed vegetables. </a:t>
            </a:r>
          </a:p>
          <a:p>
            <a:r>
              <a:rPr lang="en-US" baseline="0" dirty="0" smtClean="0"/>
              <a:t>Cajun blends can give a kick to any vegetable and it especially goes great on fries and potato chunks. </a:t>
            </a:r>
          </a:p>
          <a:p>
            <a:endParaRPr lang="en-US" baseline="0" dirty="0" smtClean="0"/>
          </a:p>
          <a:p>
            <a:r>
              <a:rPr lang="en-US" baseline="0" dirty="0" smtClean="0"/>
              <a:t>Rosemary is a herb that can give an extra flavor boost to roasted white or sweet potato chunks. </a:t>
            </a:r>
          </a:p>
          <a:p>
            <a:endParaRPr lang="en-US" baseline="0" dirty="0" smtClean="0"/>
          </a:p>
          <a:p>
            <a:r>
              <a:rPr lang="en-US" baseline="0" dirty="0" smtClean="0"/>
              <a:t>Remember the Mexican and/or taco seasoning that goes great in refried, black or pinto beans!</a:t>
            </a:r>
            <a:endParaRPr lang="en-US" dirty="0" smtClean="0"/>
          </a:p>
          <a:p>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pPr/>
              <a:t>60</a:t>
            </a:fld>
            <a:endParaRPr lang="en-US" dirty="0"/>
          </a:p>
        </p:txBody>
      </p:sp>
    </p:spTree>
    <p:extLst>
      <p:ext uri="{BB962C8B-B14F-4D97-AF65-F5344CB8AC3E}">
        <p14:creationId xmlns:p14="http://schemas.microsoft.com/office/powerpoint/2010/main" val="28411704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great seasoning</a:t>
            </a:r>
            <a:r>
              <a:rPr lang="en-US" baseline="0" dirty="0" smtClean="0"/>
              <a:t> for meat are Cajun, Jamaican Jerk and Mexican. You can use the Cajun and Jerk on 8 piece chicken or season a grilled chicken breast and have a Cajun or Jamaican jerk chicken sandwich. </a:t>
            </a:r>
          </a:p>
          <a:p>
            <a:endParaRPr lang="en-US" baseline="0" dirty="0" smtClean="0"/>
          </a:p>
          <a:p>
            <a:r>
              <a:rPr lang="en-US" baseline="0" dirty="0" smtClean="0"/>
              <a:t>Mexican seasonings can be used to season ground beef for tacos or chicken for fajitas. </a:t>
            </a:r>
          </a:p>
          <a:p>
            <a:endParaRPr lang="en-US" baseline="0" dirty="0" smtClean="0"/>
          </a:p>
          <a:p>
            <a:r>
              <a:rPr lang="en-US" baseline="0" dirty="0" smtClean="0"/>
              <a:t>There are endless possibilities for herb blends or by themselves on entrées or vegetables!</a:t>
            </a:r>
            <a:endParaRPr lang="en-US" dirty="0" smtClean="0"/>
          </a:p>
          <a:p>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pPr/>
              <a:t>61</a:t>
            </a:fld>
            <a:endParaRPr lang="en-US" dirty="0"/>
          </a:p>
        </p:txBody>
      </p:sp>
    </p:spTree>
    <p:extLst>
      <p:ext uri="{BB962C8B-B14F-4D97-AF65-F5344CB8AC3E}">
        <p14:creationId xmlns:p14="http://schemas.microsoft.com/office/powerpoint/2010/main" val="42568000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Offer a variety of </a:t>
            </a:r>
            <a:r>
              <a:rPr lang="en-US" baseline="0" dirty="0" smtClean="0"/>
              <a:t>reduced fat/fat free margarine, salad dressings, and/or sour cream </a:t>
            </a:r>
            <a:r>
              <a:rPr lang="en-US" dirty="0" smtClean="0"/>
              <a:t>in</a:t>
            </a:r>
            <a:r>
              <a:rPr lang="en-US" baseline="0" dirty="0" smtClean="0"/>
              <a:t> individual portions or bulk dispensers to add appeal to the menu. </a:t>
            </a:r>
            <a:r>
              <a:rPr lang="en-US" dirty="0" smtClean="0"/>
              <a:t>Consider placing</a:t>
            </a:r>
            <a:r>
              <a:rPr lang="en-US" baseline="0" dirty="0" smtClean="0"/>
              <a:t> these items strategically on the serving line near appropriate items to help market the menu!</a:t>
            </a:r>
          </a:p>
          <a:p>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62</a:t>
            </a:fld>
            <a:endParaRPr lang="en-US" dirty="0"/>
          </a:p>
        </p:txBody>
      </p:sp>
    </p:spTree>
    <p:extLst>
      <p:ext uri="{BB962C8B-B14F-4D97-AF65-F5344CB8AC3E}">
        <p14:creationId xmlns:p14="http://schemas.microsoft.com/office/powerpoint/2010/main" val="42894208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Maybe set up a “shaker bar” with lots of selections! Consider bottles of herb mixes and other flavors – Italian seasoning, Parmesan Cheese, crushed chili peppers, lemon pepper, and other popular herbs. </a:t>
            </a:r>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63</a:t>
            </a:fld>
            <a:endParaRPr lang="en-US" dirty="0"/>
          </a:p>
        </p:txBody>
      </p:sp>
    </p:spTree>
    <p:extLst>
      <p:ext uri="{BB962C8B-B14F-4D97-AF65-F5344CB8AC3E}">
        <p14:creationId xmlns:p14="http://schemas.microsoft.com/office/powerpoint/2010/main" val="29430684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Keep it colorful, neat,</a:t>
            </a:r>
            <a:r>
              <a:rPr lang="en-US" baseline="0" dirty="0" smtClean="0"/>
              <a:t> and appealing!</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Offer </a:t>
            </a:r>
            <a:r>
              <a:rPr lang="en-US" dirty="0" smtClean="0"/>
              <a:t>Fresh Fruit tray</a:t>
            </a:r>
            <a:r>
              <a:rPr lang="en-US" baseline="0" dirty="0" smtClean="0"/>
              <a:t> or v</a:t>
            </a:r>
            <a:r>
              <a:rPr lang="en-US" dirty="0" smtClean="0"/>
              <a:t>egetable tray with ranch dressing</a:t>
            </a:r>
            <a:r>
              <a:rPr lang="en-US" baseline="0" dirty="0" smtClean="0"/>
              <a:t> (presents well with a beautiful color arrangement in a clear container)!  Educational message for the students:  </a:t>
            </a:r>
            <a:r>
              <a:rPr lang="en-US" b="0" i="1" baseline="0" dirty="0" smtClean="0"/>
              <a:t>Eat your colors!</a:t>
            </a:r>
            <a:endParaRPr lang="en-US" b="0" i="1" dirty="0" smtClean="0"/>
          </a:p>
          <a:p>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64</a:t>
            </a:fld>
            <a:endParaRPr lang="en-US" dirty="0"/>
          </a:p>
        </p:txBody>
      </p:sp>
    </p:spTree>
    <p:extLst>
      <p:ext uri="{BB962C8B-B14F-4D97-AF65-F5344CB8AC3E}">
        <p14:creationId xmlns:p14="http://schemas.microsoft.com/office/powerpoint/2010/main" val="31448224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Also don’t forget to garnish</a:t>
            </a:r>
            <a:r>
              <a:rPr lang="en-US" baseline="0" dirty="0" smtClean="0"/>
              <a:t> the serving line and/or select dishes and menu items!  A true meal appeal for enhancing the appetite!  </a:t>
            </a:r>
          </a:p>
          <a:p>
            <a:pPr eaLnBrk="1" hangingPunct="1">
              <a:defRPr/>
            </a:pPr>
            <a:r>
              <a:rPr lang="en-US" dirty="0" smtClean="0"/>
              <a:t>Garnishes enhance our foods by:</a:t>
            </a:r>
          </a:p>
          <a:p>
            <a:pPr lvl="1" eaLnBrk="1" hangingPunct="1">
              <a:defRPr/>
            </a:pPr>
            <a:r>
              <a:rPr lang="en-US" dirty="0" smtClean="0"/>
              <a:t>adding color</a:t>
            </a:r>
          </a:p>
          <a:p>
            <a:pPr lvl="1" eaLnBrk="1" hangingPunct="1">
              <a:defRPr/>
            </a:pPr>
            <a:r>
              <a:rPr lang="en-US" dirty="0" smtClean="0"/>
              <a:t>adding contrast</a:t>
            </a:r>
          </a:p>
          <a:p>
            <a:pPr lvl="1" eaLnBrk="1" hangingPunct="1">
              <a:defRPr/>
            </a:pPr>
            <a:r>
              <a:rPr lang="en-US" dirty="0" smtClean="0"/>
              <a:t>adding visual appeal</a:t>
            </a:r>
          </a:p>
          <a:p>
            <a:pPr eaLnBrk="1" hangingPunct="1">
              <a:defRPr/>
            </a:pPr>
            <a:r>
              <a:rPr lang="en-US" baseline="0" dirty="0" smtClean="0"/>
              <a:t>Garnishes can be simple like cucumber or orange slices, lemon twists, strawberry fans, carrot ribbons, or a sprig of fresh herb such as parsley or cilantro. The items shown are fairly easy to do and are done with items readily available for most SN Programs! Remember, c</a:t>
            </a:r>
            <a:r>
              <a:rPr lang="en-US" dirty="0" smtClean="0"/>
              <a:t>ustomers eat with their eyes - If it looks good, it will taste better!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F415F023-8758-43C8-93AF-8E0B69A2C7CF}" type="slidenum">
              <a:rPr lang="en-US" smtClean="0"/>
              <a:t>65</a:t>
            </a:fld>
            <a:endParaRPr lang="en-US" dirty="0"/>
          </a:p>
        </p:txBody>
      </p:sp>
    </p:spTree>
    <p:extLst>
      <p:ext uri="{BB962C8B-B14F-4D97-AF65-F5344CB8AC3E}">
        <p14:creationId xmlns:p14="http://schemas.microsoft.com/office/powerpoint/2010/main" val="7486301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may not have the time to make</a:t>
            </a:r>
            <a:r>
              <a:rPr lang="en-US" baseline="0" dirty="0" smtClean="0"/>
              <a:t> every serving of food look like an animal or house or character, but you could take a couple of minutes and prepare a food art display – not for consumption of course! </a:t>
            </a:r>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66</a:t>
            </a:fld>
            <a:endParaRPr lang="en-US" dirty="0"/>
          </a:p>
        </p:txBody>
      </p:sp>
    </p:spTree>
    <p:extLst>
      <p:ext uri="{BB962C8B-B14F-4D97-AF65-F5344CB8AC3E}">
        <p14:creationId xmlns:p14="http://schemas.microsoft.com/office/powerpoint/2010/main" val="2421576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of the easiest ways to reduce plate cost is to procure and offer less expensive entrée items.  Many times, the cheaper items are of lesser quality, and this may have a negative impact on participation.  Consider offering some higher quality, popular entrée items occasionally to increase student satisfaction and participation.</a:t>
            </a:r>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6</a:t>
            </a:fld>
            <a:endParaRPr lang="en-US" dirty="0"/>
          </a:p>
        </p:txBody>
      </p:sp>
    </p:spTree>
    <p:extLst>
      <p:ext uri="{BB962C8B-B14F-4D97-AF65-F5344CB8AC3E}">
        <p14:creationId xmlns:p14="http://schemas.microsoft.com/office/powerpoint/2010/main" val="13608385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free resources that will provide menu and recipe ideas. Let’s take</a:t>
            </a:r>
            <a:r>
              <a:rPr lang="en-US" baseline="0" dirty="0" smtClean="0"/>
              <a:t> a look at a few….</a:t>
            </a:r>
          </a:p>
          <a:p>
            <a:endParaRPr lang="en-US" baseline="0" dirty="0" smtClean="0"/>
          </a:p>
          <a:p>
            <a:r>
              <a:rPr lang="en-US" baseline="0" dirty="0" smtClean="0"/>
              <a:t>(Note to presenter: determine how extensively to show the videos and links depending on the time available.)</a:t>
            </a:r>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68</a:t>
            </a:fld>
            <a:endParaRPr lang="en-US" dirty="0"/>
          </a:p>
        </p:txBody>
      </p:sp>
    </p:spTree>
    <p:extLst>
      <p:ext uri="{BB962C8B-B14F-4D97-AF65-F5344CB8AC3E}">
        <p14:creationId xmlns:p14="http://schemas.microsoft.com/office/powerpoint/2010/main" val="37968238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Note to presenter: Select one of the links and briefly discuss the content.   Right click on one of the resources</a:t>
            </a:r>
            <a:r>
              <a:rPr lang="en-US" baseline="0" dirty="0" smtClean="0"/>
              <a:t> listed and click on Open Hyperlink.</a:t>
            </a:r>
            <a:endParaRPr lang="en-US" dirty="0" smtClean="0"/>
          </a:p>
          <a:p>
            <a:pPr marL="0" indent="0">
              <a:buNone/>
            </a:pPr>
            <a:endParaRPr lang="en-US" dirty="0" smtClean="0"/>
          </a:p>
          <a:p>
            <a:pPr marL="228600" indent="-228600">
              <a:buAutoNum type="arabicPeriod"/>
            </a:pPr>
            <a:r>
              <a:rPr lang="en-US" dirty="0" smtClean="0"/>
              <a:t>School Lunches That Rock link will take you to Pinterest where Dayle Hayes is showcasing school lunches. </a:t>
            </a:r>
          </a:p>
          <a:p>
            <a:pPr marL="228600" indent="-228600">
              <a:buAutoNum type="arabicPeriod"/>
            </a:pPr>
            <a:r>
              <a:rPr lang="en-US" dirty="0" smtClean="0"/>
              <a:t>Recipe for Healthy Kids Cookbook link will provide tasty food items with their standardized recipes and pictures. The recipes are organized based on components.</a:t>
            </a:r>
          </a:p>
        </p:txBody>
      </p:sp>
      <p:sp>
        <p:nvSpPr>
          <p:cNvPr id="4" name="Slide Number Placeholder 3"/>
          <p:cNvSpPr>
            <a:spLocks noGrp="1"/>
          </p:cNvSpPr>
          <p:nvPr>
            <p:ph type="sldNum" sz="quarter" idx="10"/>
          </p:nvPr>
        </p:nvSpPr>
        <p:spPr/>
        <p:txBody>
          <a:bodyPr/>
          <a:lstStyle/>
          <a:p>
            <a:fld id="{F415F023-8758-43C8-93AF-8E0B69A2C7CF}" type="slidenum">
              <a:rPr lang="en-US" smtClean="0"/>
              <a:t>69</a:t>
            </a:fld>
            <a:endParaRPr lang="en-US" dirty="0"/>
          </a:p>
        </p:txBody>
      </p:sp>
    </p:spTree>
    <p:extLst>
      <p:ext uri="{BB962C8B-B14F-4D97-AF65-F5344CB8AC3E}">
        <p14:creationId xmlns:p14="http://schemas.microsoft.com/office/powerpoint/2010/main" val="34032697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 All recipes in this cookbook are hyperlinked to YouTube, demonstrating the preparation of each recipe in the school kitchen by a chef. </a:t>
            </a:r>
          </a:p>
          <a:p>
            <a:pPr marL="228600" indent="-228600">
              <a:buFont typeface="+mj-lt"/>
              <a:buAutoNum type="arabicPeriod"/>
            </a:pPr>
            <a:r>
              <a:rPr lang="en-US" dirty="0" smtClean="0"/>
              <a:t>The standardized recipes are listed for each menu item. </a:t>
            </a:r>
          </a:p>
          <a:p>
            <a:endParaRPr lang="en-US" dirty="0" smtClean="0"/>
          </a:p>
          <a:p>
            <a:r>
              <a:rPr lang="en-US" dirty="0" smtClean="0"/>
              <a:t>Note to presenter:    Right click on the link, scroll down and click on “Open Hyperlink” and watch chef preparing one of the recipes.</a:t>
            </a:r>
          </a:p>
        </p:txBody>
      </p:sp>
      <p:sp>
        <p:nvSpPr>
          <p:cNvPr id="4" name="Slide Number Placeholder 3"/>
          <p:cNvSpPr>
            <a:spLocks noGrp="1"/>
          </p:cNvSpPr>
          <p:nvPr>
            <p:ph type="sldNum" sz="quarter" idx="10"/>
          </p:nvPr>
        </p:nvSpPr>
        <p:spPr/>
        <p:txBody>
          <a:bodyPr/>
          <a:lstStyle/>
          <a:p>
            <a:fld id="{F415F023-8758-43C8-93AF-8E0B69A2C7CF}" type="slidenum">
              <a:rPr lang="en-US" smtClean="0"/>
              <a:t>70</a:t>
            </a:fld>
            <a:endParaRPr lang="en-US" dirty="0"/>
          </a:p>
        </p:txBody>
      </p:sp>
    </p:spTree>
    <p:extLst>
      <p:ext uri="{BB962C8B-B14F-4D97-AF65-F5344CB8AC3E}">
        <p14:creationId xmlns:p14="http://schemas.microsoft.com/office/powerpoint/2010/main" val="28021583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great resource providing</a:t>
            </a:r>
            <a:r>
              <a:rPr lang="en-US" baseline="0" dirty="0" smtClean="0"/>
              <a:t> </a:t>
            </a:r>
            <a:r>
              <a:rPr lang="en-US" dirty="0" smtClean="0"/>
              <a:t>a variety of menu items with standardized recipes</a:t>
            </a:r>
            <a:r>
              <a:rPr lang="en-US" baseline="0" dirty="0" smtClean="0"/>
              <a:t> – things like Eggritos, Mediterranean Quinoa Salad, and Green Bean and Rice Casserole.</a:t>
            </a:r>
            <a:endParaRPr lang="en-US" dirty="0" smtClean="0"/>
          </a:p>
          <a:p>
            <a:endParaRPr lang="en-US" dirty="0" smtClean="0"/>
          </a:p>
          <a:p>
            <a:r>
              <a:rPr lang="en-US" dirty="0" smtClean="0"/>
              <a:t>Note to presenter: This slide is hyperlinked to “What’s Cooking, USDA Mixing Bowl’s” website.  Right click anywhere on the picture then choose “open hyperlink” and you are taken to the website.  Click on Recipes,  large quantity, and  USDA standardized information. From USDA standardized information,</a:t>
            </a:r>
            <a:r>
              <a:rPr lang="en-US" baseline="0" dirty="0" smtClean="0"/>
              <a:t> use</a:t>
            </a:r>
            <a:r>
              <a:rPr lang="en-US" dirty="0" smtClean="0"/>
              <a:t> the dropdown arrow and check mark the box indicating “Yes, this recipe has been standardized by USDA”.   You will note the USDA recipes alphabetically listed with their recipes. </a:t>
            </a:r>
          </a:p>
        </p:txBody>
      </p:sp>
      <p:sp>
        <p:nvSpPr>
          <p:cNvPr id="4" name="Slide Number Placeholder 3"/>
          <p:cNvSpPr>
            <a:spLocks noGrp="1"/>
          </p:cNvSpPr>
          <p:nvPr>
            <p:ph type="sldNum" sz="quarter" idx="10"/>
          </p:nvPr>
        </p:nvSpPr>
        <p:spPr/>
        <p:txBody>
          <a:bodyPr/>
          <a:lstStyle/>
          <a:p>
            <a:fld id="{F415F023-8758-43C8-93AF-8E0B69A2C7CF}" type="slidenum">
              <a:rPr lang="en-US" smtClean="0"/>
              <a:t>71</a:t>
            </a:fld>
            <a:endParaRPr lang="en-US" dirty="0"/>
          </a:p>
        </p:txBody>
      </p:sp>
    </p:spTree>
    <p:extLst>
      <p:ext uri="{BB962C8B-B14F-4D97-AF65-F5344CB8AC3E}">
        <p14:creationId xmlns:p14="http://schemas.microsoft.com/office/powerpoint/2010/main" val="29561741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Note to Presenter:  click on any of these links, and choose Open Hyperlink to immediately open them.</a:t>
            </a:r>
          </a:p>
        </p:txBody>
      </p:sp>
      <p:sp>
        <p:nvSpPr>
          <p:cNvPr id="4" name="Slide Number Placeholder 3"/>
          <p:cNvSpPr>
            <a:spLocks noGrp="1"/>
          </p:cNvSpPr>
          <p:nvPr>
            <p:ph type="sldNum" sz="quarter" idx="10"/>
          </p:nvPr>
        </p:nvSpPr>
        <p:spPr/>
        <p:txBody>
          <a:bodyPr/>
          <a:lstStyle/>
          <a:p>
            <a:fld id="{F415F023-8758-43C8-93AF-8E0B69A2C7CF}" type="slidenum">
              <a:rPr lang="en-US" smtClean="0"/>
              <a:t>72</a:t>
            </a:fld>
            <a:endParaRPr lang="en-US" dirty="0"/>
          </a:p>
        </p:txBody>
      </p:sp>
    </p:spTree>
    <p:extLst>
      <p:ext uri="{BB962C8B-B14F-4D97-AF65-F5344CB8AC3E}">
        <p14:creationId xmlns:p14="http://schemas.microsoft.com/office/powerpoint/2010/main" val="18324590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aseline="0" dirty="0" smtClean="0"/>
              <a:t>Let’s</a:t>
            </a:r>
            <a:r>
              <a:rPr lang="en-US" dirty="0" smtClean="0"/>
              <a:t>  watch a few minutes of a YouTube presentation by Malissa Marsden and Dayle Hayes. Malissa provides an overview of how to create and modify standardized recipes, and Dayle shares a variety of available resources from agricultural boards, social media, and school nutrition programs.</a:t>
            </a:r>
          </a:p>
          <a:p>
            <a:pPr marL="0" indent="0">
              <a:buFont typeface="+mj-lt"/>
              <a:buNone/>
            </a:pPr>
            <a:endParaRPr lang="en-US" dirty="0" smtClean="0"/>
          </a:p>
          <a:p>
            <a:pPr marL="0" indent="0">
              <a:buFont typeface="+mj-lt"/>
              <a:buNone/>
            </a:pPr>
            <a:r>
              <a:rPr lang="en-US" dirty="0" smtClean="0"/>
              <a:t>Note to presenter:  Right click on the URL (hyperlinked to YouTube presentation) then choose “open hyperlink” and show a few minutes of the presentation and move to the next slide.   Please make sure internet connection is available.</a:t>
            </a:r>
          </a:p>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73</a:t>
            </a:fld>
            <a:endParaRPr lang="en-US" dirty="0"/>
          </a:p>
        </p:txBody>
      </p:sp>
    </p:spTree>
    <p:extLst>
      <p:ext uri="{BB962C8B-B14F-4D97-AF65-F5344CB8AC3E}">
        <p14:creationId xmlns:p14="http://schemas.microsoft.com/office/powerpoint/2010/main" val="17286945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Identify the types of foods students want to eat. </a:t>
            </a:r>
          </a:p>
          <a:p>
            <a:pPr marL="228600" indent="-228600">
              <a:buFont typeface="+mj-lt"/>
              <a:buAutoNum type="arabicPeriod"/>
            </a:pPr>
            <a:r>
              <a:rPr lang="en-US" dirty="0" smtClean="0"/>
              <a:t>Plan menus to offer a wide variety of popular and well-liked foods; </a:t>
            </a:r>
          </a:p>
          <a:p>
            <a:pPr marL="228600" indent="-228600">
              <a:buFont typeface="+mj-lt"/>
              <a:buAutoNum type="arabicPeriod"/>
            </a:pPr>
            <a:r>
              <a:rPr lang="en-US" dirty="0" smtClean="0"/>
              <a:t>Reintroduce some of the old favorite foods.</a:t>
            </a:r>
          </a:p>
          <a:p>
            <a:pPr marL="228600" indent="-228600">
              <a:buFont typeface="+mj-lt"/>
              <a:buAutoNum type="arabicPeriod"/>
            </a:pPr>
            <a:r>
              <a:rPr lang="en-US" dirty="0" smtClean="0"/>
              <a:t>And, lastly, merchandise meals very well and always provide great customer service! Consider displaying a sample plate so students can see what's offered that day or use newly-popular electronic</a:t>
            </a:r>
            <a:r>
              <a:rPr lang="en-US" baseline="0" dirty="0" smtClean="0"/>
              <a:t> menu boards to promote the meal selections</a:t>
            </a:r>
            <a:r>
              <a:rPr lang="en-US" dirty="0" smtClean="0"/>
              <a:t>.</a:t>
            </a:r>
          </a:p>
        </p:txBody>
      </p:sp>
      <p:sp>
        <p:nvSpPr>
          <p:cNvPr id="4" name="Slide Number Placeholder 3"/>
          <p:cNvSpPr>
            <a:spLocks noGrp="1"/>
          </p:cNvSpPr>
          <p:nvPr>
            <p:ph type="sldNum" sz="quarter" idx="10"/>
          </p:nvPr>
        </p:nvSpPr>
        <p:spPr/>
        <p:txBody>
          <a:bodyPr/>
          <a:lstStyle/>
          <a:p>
            <a:fld id="{F415F023-8758-43C8-93AF-8E0B69A2C7CF}" type="slidenum">
              <a:rPr lang="en-US" smtClean="0"/>
              <a:t>74</a:t>
            </a:fld>
            <a:endParaRPr lang="en-US" dirty="0"/>
          </a:p>
        </p:txBody>
      </p:sp>
    </p:spTree>
    <p:extLst>
      <p:ext uri="{BB962C8B-B14F-4D97-AF65-F5344CB8AC3E}">
        <p14:creationId xmlns:p14="http://schemas.microsoft.com/office/powerpoint/2010/main" val="10715064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75</a:t>
            </a:fld>
            <a:endParaRPr lang="en-US" dirty="0"/>
          </a:p>
        </p:txBody>
      </p:sp>
    </p:spTree>
    <p:extLst>
      <p:ext uri="{BB962C8B-B14F-4D97-AF65-F5344CB8AC3E}">
        <p14:creationId xmlns:p14="http://schemas.microsoft.com/office/powerpoint/2010/main" val="1995601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Entrée items that do not meet Smart Snack</a:t>
            </a:r>
            <a:r>
              <a:rPr lang="en-US" baseline="0" dirty="0" smtClean="0"/>
              <a:t> standards may only be sold the day they are offered as part of the reimbursable meal and the following day.  Some popular menu items, such as peanut butter and jelly sandwiches, routinely exceed the 350 calorie limit which limits your ability to sell them a la carte.  By offering items like this daily, menu selections increase, more variety is offered, and the items may be sold a la carte all week. Check your nutrient targets for calories, saturated fat, and sodium to make sure it fits!</a:t>
            </a:r>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7</a:t>
            </a:fld>
            <a:endParaRPr lang="en-US" dirty="0"/>
          </a:p>
        </p:txBody>
      </p:sp>
    </p:spTree>
    <p:extLst>
      <p:ext uri="{BB962C8B-B14F-4D97-AF65-F5344CB8AC3E}">
        <p14:creationId xmlns:p14="http://schemas.microsoft.com/office/powerpoint/2010/main" val="1165531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know that when kids ask “What’s for Lunch” that they are usually referring</a:t>
            </a:r>
            <a:r>
              <a:rPr lang="en-US" baseline="0" dirty="0" smtClean="0"/>
              <a:t> to the entrée! </a:t>
            </a:r>
          </a:p>
          <a:p>
            <a:r>
              <a:rPr lang="en-US" baseline="0" dirty="0" smtClean="0"/>
              <a:t>Here’s t</a:t>
            </a:r>
            <a:r>
              <a:rPr lang="en-US" dirty="0" smtClean="0"/>
              <a:t>wo old menu items for lunch with a new twist!</a:t>
            </a:r>
          </a:p>
          <a:p>
            <a:r>
              <a:rPr lang="en-US" dirty="0" smtClean="0"/>
              <a:t>1. Chicken pot pie pockets</a:t>
            </a:r>
            <a:r>
              <a:rPr lang="en-US" baseline="0" dirty="0" smtClean="0"/>
              <a:t> versus Chicken pot pie</a:t>
            </a:r>
            <a:endParaRPr lang="en-US" dirty="0" smtClean="0"/>
          </a:p>
          <a:p>
            <a:r>
              <a:rPr lang="en-US" dirty="0" smtClean="0"/>
              <a:t>2.</a:t>
            </a:r>
            <a:r>
              <a:rPr lang="en-US" baseline="0" dirty="0" smtClean="0"/>
              <a:t> </a:t>
            </a:r>
            <a:r>
              <a:rPr lang="en-US" dirty="0" smtClean="0"/>
              <a:t>Pizza Stromboli versus Stromboli</a:t>
            </a:r>
          </a:p>
          <a:p>
            <a:endParaRPr lang="en-US" dirty="0"/>
          </a:p>
        </p:txBody>
      </p:sp>
      <p:sp>
        <p:nvSpPr>
          <p:cNvPr id="4" name="Slide Number Placeholder 3"/>
          <p:cNvSpPr>
            <a:spLocks noGrp="1"/>
          </p:cNvSpPr>
          <p:nvPr>
            <p:ph type="sldNum" sz="quarter" idx="10"/>
          </p:nvPr>
        </p:nvSpPr>
        <p:spPr/>
        <p:txBody>
          <a:bodyPr/>
          <a:lstStyle/>
          <a:p>
            <a:fld id="{F415F023-8758-43C8-93AF-8E0B69A2C7CF}" type="slidenum">
              <a:rPr lang="en-US" smtClean="0"/>
              <a:t>8</a:t>
            </a:fld>
            <a:endParaRPr lang="en-US" dirty="0"/>
          </a:p>
        </p:txBody>
      </p:sp>
    </p:spTree>
    <p:extLst>
      <p:ext uri="{BB962C8B-B14F-4D97-AF65-F5344CB8AC3E}">
        <p14:creationId xmlns:p14="http://schemas.microsoft.com/office/powerpoint/2010/main" val="4276356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Sandwiches-using</a:t>
            </a:r>
            <a:r>
              <a:rPr lang="en-US" baseline="0" dirty="0" smtClean="0"/>
              <a:t> a variety of bread (grain) choices, variety of sandwich trimmings, and a myriad of ways to present sandwiches with added trimmings adds to the appeal! </a:t>
            </a:r>
            <a:endParaRPr lang="en-US" dirty="0"/>
          </a:p>
        </p:txBody>
      </p:sp>
      <p:sp>
        <p:nvSpPr>
          <p:cNvPr id="4" name="Slide Number Placeholder 3"/>
          <p:cNvSpPr>
            <a:spLocks noGrp="1"/>
          </p:cNvSpPr>
          <p:nvPr>
            <p:ph type="sldNum" sz="quarter" idx="10"/>
          </p:nvPr>
        </p:nvSpPr>
        <p:spPr/>
        <p:txBody>
          <a:bodyPr/>
          <a:lstStyle/>
          <a:p>
            <a:fld id="{898A715B-3358-42FD-A764-1065FA6AC9F9}" type="slidenum">
              <a:rPr lang="en-US" smtClean="0"/>
              <a:pPr/>
              <a:t>9</a:t>
            </a:fld>
            <a:endParaRPr lang="en-US" dirty="0"/>
          </a:p>
        </p:txBody>
      </p:sp>
    </p:spTree>
    <p:extLst>
      <p:ext uri="{BB962C8B-B14F-4D97-AF65-F5344CB8AC3E}">
        <p14:creationId xmlns:p14="http://schemas.microsoft.com/office/powerpoint/2010/main" val="550244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9FE06A3-DD5D-4CBB-BCA7-7E85179FF755}" type="datetimeFigureOut">
              <a:rPr lang="en-US" smtClean="0"/>
              <a:t>8/26/2015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A2BE77-F4D7-4F8E-8EF8-E0392BF6EF68}" type="slidenum">
              <a:rPr lang="en-US" smtClean="0"/>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FE06A3-DD5D-4CBB-BCA7-7E85179FF755}" type="datetimeFigureOut">
              <a:rPr lang="en-US" smtClean="0"/>
              <a:t>8/26/2015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A2BE77-F4D7-4F8E-8EF8-E0392BF6EF68}"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FE06A3-DD5D-4CBB-BCA7-7E85179FF755}" type="datetimeFigureOut">
              <a:rPr lang="en-US" smtClean="0"/>
              <a:t>8/26/2015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A2BE77-F4D7-4F8E-8EF8-E0392BF6EF68}"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26B402-3ACD-4E59-A544-A6E6351C42DA}" type="datetimeFigureOut">
              <a:rPr lang="en-US" smtClean="0">
                <a:solidFill>
                  <a:prstClr val="black">
                    <a:tint val="75000"/>
                  </a:prstClr>
                </a:solidFill>
              </a:rPr>
              <a:pPr/>
              <a:t>8/26/2015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D1DAB8-7DEB-4CDD-90DB-723EEAB69402}"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rotWithShape="1">
          <a:blip r:embed="rId2" cstate="print">
            <a:lum bright="70000" contrast="-7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5205031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FE06A3-DD5D-4CBB-BCA7-7E85179FF755}" type="datetimeFigureOut">
              <a:rPr lang="en-US" smtClean="0"/>
              <a:t>8/26/2015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A2BE77-F4D7-4F8E-8EF8-E0392BF6EF68}"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FE06A3-DD5D-4CBB-BCA7-7E85179FF755}" type="datetimeFigureOut">
              <a:rPr lang="en-US" smtClean="0"/>
              <a:t>8/26/2015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A2BE77-F4D7-4F8E-8EF8-E0392BF6EF68}" type="slidenum">
              <a:rPr lang="en-US" smtClean="0"/>
              <a:t>‹#›</a:t>
            </a:fld>
            <a:endParaRPr lang="en-US"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9FE06A3-DD5D-4CBB-BCA7-7E85179FF755}" type="datetimeFigureOut">
              <a:rPr lang="en-US" smtClean="0"/>
              <a:t>8/26/2015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EA2BE77-F4D7-4F8E-8EF8-E0392BF6EF68}"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9FE06A3-DD5D-4CBB-BCA7-7E85179FF755}" type="datetimeFigureOut">
              <a:rPr lang="en-US" smtClean="0"/>
              <a:t>8/26/2015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EA2BE77-F4D7-4F8E-8EF8-E0392BF6EF68}" type="slidenum">
              <a:rPr lang="en-US" smtClean="0"/>
              <a:t>‹#›</a:t>
            </a:fld>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FE06A3-DD5D-4CBB-BCA7-7E85179FF755}" type="datetimeFigureOut">
              <a:rPr lang="en-US" smtClean="0"/>
              <a:t>8/26/2015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EA2BE77-F4D7-4F8E-8EF8-E0392BF6EF68}"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FE06A3-DD5D-4CBB-BCA7-7E85179FF755}" type="datetimeFigureOut">
              <a:rPr lang="en-US" smtClean="0"/>
              <a:t>8/26/2015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EA2BE77-F4D7-4F8E-8EF8-E0392BF6EF68}"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FE06A3-DD5D-4CBB-BCA7-7E85179FF755}" type="datetimeFigureOut">
              <a:rPr lang="en-US" smtClean="0"/>
              <a:t>8/26/2015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EA2BE77-F4D7-4F8E-8EF8-E0392BF6EF68}" type="slidenum">
              <a:rPr lang="en-US" smtClean="0"/>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FE06A3-DD5D-4CBB-BCA7-7E85179FF755}" type="datetimeFigureOut">
              <a:rPr lang="en-US" smtClean="0"/>
              <a:t>8/26/2015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EA2BE77-F4D7-4F8E-8EF8-E0392BF6EF68}"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99FE06A3-DD5D-4CBB-BCA7-7E85179FF755}" type="datetimeFigureOut">
              <a:rPr lang="en-US" smtClean="0"/>
              <a:t>8/26/2015</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DEA2BE77-F4D7-4F8E-8EF8-E0392BF6EF68}"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6B402-3ACD-4E59-A544-A6E6351C42DA}" type="datetimeFigureOut">
              <a:rPr lang="en-US" smtClean="0">
                <a:solidFill>
                  <a:prstClr val="black">
                    <a:tint val="75000"/>
                  </a:prstClr>
                </a:solidFill>
              </a:rPr>
              <a:pPr/>
              <a:t>8/26/2015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D1DAB8-7DEB-4CDD-90DB-723EEAB694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9488823"/>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3.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0.jpeg"/><Relationship Id="rId4" Type="http://schemas.microsoft.com/office/2007/relationships/hdphoto" Target="../media/hdphoto10.wdp"/></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7.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61.jpeg"/><Relationship Id="rId7"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3.jpeg"/><Relationship Id="rId5" Type="http://schemas.microsoft.com/office/2007/relationships/hdphoto" Target="../media/hdphoto12.wdp"/><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14.wdp"/><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6.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3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3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41.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4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7.jpeg"/></Relationships>
</file>

<file path=ppt/slides/_rels/slide4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12.jpeg"/><Relationship Id="rId5" Type="http://schemas.microsoft.com/office/2007/relationships/hdphoto" Target="../media/hdphoto15.wdp"/><Relationship Id="rId4" Type="http://schemas.openxmlformats.org/officeDocument/2006/relationships/image" Target="../media/image11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15.jpeg"/><Relationship Id="rId4" Type="http://schemas.openxmlformats.org/officeDocument/2006/relationships/image" Target="../media/image114.jpeg"/></Relationships>
</file>

<file path=ppt/slides/_rels/slide5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microsoft.com/office/2007/relationships/hdphoto" Target="../media/hdphoto16.wdp"/><Relationship Id="rId4" Type="http://schemas.openxmlformats.org/officeDocument/2006/relationships/image" Target="../media/image117.png"/></Relationships>
</file>

<file path=ppt/slides/_rels/slide5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54.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121.png"/><Relationship Id="rId7" Type="http://schemas.openxmlformats.org/officeDocument/2006/relationships/image" Target="../media/image123.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122.png"/><Relationship Id="rId4" Type="http://schemas.microsoft.com/office/2007/relationships/hdphoto" Target="../media/hdphoto17.wdp"/></Relationships>
</file>

<file path=ppt/slides/_rels/slide5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jpe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 Id="rId9" Type="http://schemas.microsoft.com/office/2007/relationships/hdphoto" Target="../media/hdphoto4.wdp"/></Relationships>
</file>

<file path=ppt/slides/_rels/slide6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63.xml.rels><?xml version="1.0" encoding="UTF-8" standalone="yes"?>
<Relationships xmlns="http://schemas.openxmlformats.org/package/2006/relationships"><Relationship Id="rId3" Type="http://schemas.openxmlformats.org/officeDocument/2006/relationships/image" Target="../media/image132.jpeg"/><Relationship Id="rId7" Type="http://schemas.microsoft.com/office/2007/relationships/hdphoto" Target="../media/hdphoto21.wdp"/><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34.png"/><Relationship Id="rId5" Type="http://schemas.microsoft.com/office/2007/relationships/hdphoto" Target="../media/hdphoto20.wdp"/><Relationship Id="rId4" Type="http://schemas.openxmlformats.org/officeDocument/2006/relationships/image" Target="../media/image133.png"/></Relationships>
</file>

<file path=ppt/slides/_rels/slide64.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5.jpeg"/><Relationship Id="rId7" Type="http://schemas.microsoft.com/office/2007/relationships/hdphoto" Target="../media/hdphoto22.wdp"/><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65.xml.rels><?xml version="1.0" encoding="UTF-8" standalone="yes"?>
<Relationships xmlns="http://schemas.openxmlformats.org/package/2006/relationships"><Relationship Id="rId8" Type="http://schemas.openxmlformats.org/officeDocument/2006/relationships/image" Target="../media/image143.wmf"/><Relationship Id="rId3" Type="http://schemas.openxmlformats.org/officeDocument/2006/relationships/image" Target="../media/image140.png"/><Relationship Id="rId7" Type="http://schemas.microsoft.com/office/2007/relationships/hdphoto" Target="../media/hdphoto24.wdp"/><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jpeg"/><Relationship Id="rId4" Type="http://schemas.microsoft.com/office/2007/relationships/hdphoto" Target="../media/hdphoto23.wdp"/></Relationships>
</file>

<file path=ppt/slides/_rels/slide6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2.xml"/><Relationship Id="rId4" Type="http://schemas.openxmlformats.org/officeDocument/2006/relationships/image" Target="../media/image147.jpeg"/></Relationships>
</file>

<file path=ppt/slides/_rels/slide6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hyperlink" Target="https://www.pinterest.com/schoolmealsrock/school-lunches-that-rock/"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hyperlink" Target="http://healthymeals.nal.usda.gov/hsmrs/Michigan/showcaseofchefs.pdf" TargetMode="External"/><Relationship Id="rId4" Type="http://schemas.openxmlformats.org/officeDocument/2006/relationships/hyperlink" Target="http://healthymeals.nal.usda.gov/recipes-healthy-kids-cookbooks/recipes-healthy-kids-cookbooks-cookbook-school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www.michigan.gov/documents/mde/Meeting_the_Challenge_Recipe_Book_403050_7.pdf"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whatscooking.fns.usda.gov/"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49.png"/><Relationship Id="rId4" Type="http://schemas.openxmlformats.org/officeDocument/2006/relationships/hyperlink" Target="http://www.whatscooking.fns.usda.gov/"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healthymeals.nal.usda.gov/recipes/recipes-school-food-service"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hyperlink" Target="http://www.nfsmi.org/Templates/TemplateDefault.aspx?qs=cElEPTEwMiZpc01ncj10cnVl" TargetMode="External"/><Relationship Id="rId4" Type="http://schemas.openxmlformats.org/officeDocument/2006/relationships/hyperlink" Target="http://www.fns.usda.gov/tn/recipes-healthy-kids-cookbook-child-care-centers-0"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www.youtube.com/watch?v=MOnnby-mFKE&amp;feature=youtu.be"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hyperlink" Target="mailto:program.intake@usda.gov" TargetMode="External"/><Relationship Id="rId2" Type="http://schemas.openxmlformats.org/officeDocument/2006/relationships/hyperlink" Target="http://www.ascr.usda.gov/complaint_filing_cust.html" TargetMode="External"/><Relationship Id="rId1" Type="http://schemas.openxmlformats.org/officeDocument/2006/relationships/slideLayout" Target="../slideLayouts/slideLayout12.xml"/><Relationship Id="rId4" Type="http://schemas.openxmlformats.org/officeDocument/2006/relationships/image" Target="../media/image152.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9.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Maximizing Customer Appeal</a:t>
            </a:r>
            <a:endParaRPr lang="en-US" dirty="0"/>
          </a:p>
        </p:txBody>
      </p:sp>
      <p:sp>
        <p:nvSpPr>
          <p:cNvPr id="5" name="Subtitle 4"/>
          <p:cNvSpPr>
            <a:spLocks noGrp="1"/>
          </p:cNvSpPr>
          <p:nvPr>
            <p:ph type="subTitle" idx="1"/>
          </p:nvPr>
        </p:nvSpPr>
        <p:spPr>
          <a:xfrm>
            <a:off x="685800" y="3505200"/>
            <a:ext cx="7848600" cy="1752600"/>
          </a:xfrm>
        </p:spPr>
        <p:txBody>
          <a:bodyPr/>
          <a:lstStyle/>
          <a:p>
            <a:r>
              <a:rPr lang="en-US" dirty="0"/>
              <a:t>Making the USDA </a:t>
            </a:r>
            <a:r>
              <a:rPr lang="en-US" dirty="0" smtClean="0"/>
              <a:t>Meal </a:t>
            </a:r>
            <a:r>
              <a:rPr lang="en-US" dirty="0"/>
              <a:t>Patterns </a:t>
            </a:r>
            <a:r>
              <a:rPr lang="en-US" dirty="0" smtClean="0"/>
              <a:t>Work</a:t>
            </a:r>
            <a:endParaRPr lang="en-US" dirty="0"/>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2960" y="3947557"/>
            <a:ext cx="4840224" cy="2910443"/>
          </a:xfrm>
          <a:prstGeom prst="rect">
            <a:avLst/>
          </a:prstGeom>
        </p:spPr>
      </p:pic>
      <p:sp>
        <p:nvSpPr>
          <p:cNvPr id="2" name="Rectangle 1"/>
          <p:cNvSpPr/>
          <p:nvPr/>
        </p:nvSpPr>
        <p:spPr>
          <a:xfrm>
            <a:off x="5105400" y="6019800"/>
            <a:ext cx="3801746" cy="293607"/>
          </a:xfrm>
          <a:prstGeom prst="rect">
            <a:avLst/>
          </a:prstGeom>
        </p:spPr>
        <p:txBody>
          <a:bodyPr wrap="none">
            <a:spAutoFit/>
          </a:bodyPr>
          <a:lstStyle/>
          <a:p>
            <a:pPr lvl="0">
              <a:lnSpc>
                <a:spcPct val="120000"/>
              </a:lnSpc>
            </a:pPr>
            <a:r>
              <a:rPr lang="en-US" sz="1200" i="1" dirty="0">
                <a:solidFill>
                  <a:prstClr val="black"/>
                </a:solidFill>
                <a:latin typeface="Arial" panose="020B0604020202020204" pitchFamily="34" charset="0"/>
                <a:cs typeface="Arial" panose="020B0604020202020204" pitchFamily="34" charset="0"/>
              </a:rPr>
              <a:t>USDA is an equal opportunity provider and employer</a:t>
            </a:r>
            <a:r>
              <a:rPr lang="en-US" sz="1200" dirty="0">
                <a:solidFill>
                  <a:prstClr val="black"/>
                </a:solidFill>
                <a:latin typeface="Arial" panose="020B0604020202020204" pitchFamily="34" charset="0"/>
                <a:cs typeface="Arial" panose="020B0604020202020204" pitchFamily="34" charset="0"/>
              </a:rPr>
              <a:t>.</a:t>
            </a:r>
            <a:endParaRPr lang="en-US" sz="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33357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MV Boli" panose="02000500030200090000" pitchFamily="2" charset="0"/>
                <a:cs typeface="MV Boli" panose="02000500030200090000" pitchFamily="2" charset="0"/>
              </a:rPr>
              <a:t>Set up a Deli Bar!</a:t>
            </a:r>
            <a:endParaRPr lang="en-US" sz="4400" dirty="0">
              <a:latin typeface="MV Boli" panose="02000500030200090000" pitchFamily="2" charset="0"/>
              <a:cs typeface="MV Boli" panose="02000500030200090000" pitchFamily="2" charset="0"/>
            </a:endParaRPr>
          </a:p>
        </p:txBody>
      </p:sp>
      <p:sp>
        <p:nvSpPr>
          <p:cNvPr id="3" name="Content Placeholder 2"/>
          <p:cNvSpPr>
            <a:spLocks noGrp="1"/>
          </p:cNvSpPr>
          <p:nvPr>
            <p:ph idx="1"/>
          </p:nvPr>
        </p:nvSpPr>
        <p:spPr/>
        <p:txBody>
          <a:bodyPr>
            <a:normAutofit/>
          </a:bodyPr>
          <a:lstStyle/>
          <a:p>
            <a:r>
              <a:rPr lang="en-US" sz="2800" dirty="0" smtClean="0"/>
              <a:t>Offer sub buns, tortillas, and assorted breads</a:t>
            </a:r>
          </a:p>
          <a:p>
            <a:r>
              <a:rPr lang="en-US" sz="2800" dirty="0" smtClean="0"/>
              <a:t>Provide sliced ham, turkey, and cheese</a:t>
            </a:r>
          </a:p>
          <a:p>
            <a:r>
              <a:rPr lang="en-US" sz="2800" dirty="0" smtClean="0"/>
              <a:t>Top with jalapeno or banana peppers, lettuce, tomato, onions, olives, pickles</a:t>
            </a:r>
          </a:p>
          <a:p>
            <a:r>
              <a:rPr lang="en-US" sz="2800" dirty="0" smtClean="0"/>
              <a:t>Remember the condiments – oil and vinegar, herb sprinkle, mayo, and mustard!</a:t>
            </a:r>
            <a:endParaRPr lang="en-US" sz="28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62000" y="4628449"/>
            <a:ext cx="2798975" cy="2247551"/>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13760" y="4916160"/>
            <a:ext cx="5730240" cy="1610544"/>
          </a:xfrm>
          <a:prstGeom prst="rect">
            <a:avLst/>
          </a:prstGeom>
        </p:spPr>
      </p:pic>
      <p:pic>
        <p:nvPicPr>
          <p:cNvPr id="6" name="Picture 5"/>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6838" b="94017" l="4303" r="94877"/>
                    </a14:imgEffect>
                  </a14:imgLayer>
                </a14:imgProps>
              </a:ext>
              <a:ext uri="{28A0092B-C50C-407E-A947-70E740481C1C}">
                <a14:useLocalDpi xmlns:a14="http://schemas.microsoft.com/office/drawing/2010/main"/>
              </a:ext>
            </a:extLst>
          </a:blip>
          <a:srcRect/>
          <a:stretch/>
        </p:blipFill>
        <p:spPr>
          <a:xfrm>
            <a:off x="3179974" y="5485176"/>
            <a:ext cx="2025967" cy="1460592"/>
          </a:xfrm>
          <a:prstGeom prst="rect">
            <a:avLst/>
          </a:prstGeom>
        </p:spPr>
      </p:pic>
    </p:spTree>
    <p:extLst>
      <p:ext uri="{BB962C8B-B14F-4D97-AF65-F5344CB8AC3E}">
        <p14:creationId xmlns:p14="http://schemas.microsoft.com/office/powerpoint/2010/main" val="16685191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400" dirty="0" smtClean="0">
                <a:latin typeface="MV Boli" panose="02000500030200090000" pitchFamily="2" charset="0"/>
                <a:cs typeface="MV Boli" panose="02000500030200090000" pitchFamily="2" charset="0"/>
              </a:rPr>
              <a:t>Include Ethnic Favorites</a:t>
            </a:r>
            <a:endParaRPr lang="en-US" sz="4400" dirty="0">
              <a:latin typeface="MV Boli" panose="02000500030200090000" pitchFamily="2" charset="0"/>
              <a:cs typeface="MV Boli" panose="02000500030200090000" pitchFamily="2" charset="0"/>
            </a:endParaRP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 y="2964927"/>
            <a:ext cx="4477884" cy="3893073"/>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43400" y="3676151"/>
            <a:ext cx="4831080" cy="3181849"/>
          </a:xfrm>
          <a:prstGeom prst="rect">
            <a:avLst/>
          </a:prstGeom>
          <a:ln>
            <a:noFill/>
          </a:ln>
          <a:effectLst>
            <a:softEdge rad="112500"/>
          </a:effectLst>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60592" y="1676400"/>
            <a:ext cx="3252927" cy="2163485"/>
          </a:xfrm>
          <a:prstGeom prst="rect">
            <a:avLst/>
          </a:prstGeom>
          <a:ln>
            <a:noFill/>
          </a:ln>
          <a:effectLst>
            <a:softEdge rad="112500"/>
          </a:effectLst>
        </p:spPr>
      </p:pic>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6758940" y="376846"/>
            <a:ext cx="2354578" cy="1368134"/>
          </a:xfrm>
          <a:prstGeom prst="rect">
            <a:avLst/>
          </a:prstGeom>
          <a:ln>
            <a:noFill/>
          </a:ln>
          <a:effectLst>
            <a:softEdge rad="112500"/>
          </a:effectLst>
        </p:spPr>
      </p:pic>
    </p:spTree>
    <p:extLst>
      <p:ext uri="{BB962C8B-B14F-4D97-AF65-F5344CB8AC3E}">
        <p14:creationId xmlns:p14="http://schemas.microsoft.com/office/powerpoint/2010/main" val="20582071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latin typeface="MV Boli" panose="02000500030200090000" pitchFamily="2" charset="0"/>
                <a:cs typeface="MV Boli" panose="02000500030200090000" pitchFamily="2" charset="0"/>
              </a:rPr>
              <a:t>Seasonal Entrée Soups and Salads</a:t>
            </a:r>
            <a:endParaRPr lang="en-US" sz="4400" dirty="0">
              <a:latin typeface="MV Boli" panose="02000500030200090000" pitchFamily="2" charset="0"/>
              <a:cs typeface="MV Boli" panose="02000500030200090000" pitchFamily="2"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0" y="1671615"/>
            <a:ext cx="3764280" cy="2550552"/>
          </a:xfrm>
          <a:prstGeom prst="rect">
            <a:avLst/>
          </a:prstGeom>
          <a:ln w="19050">
            <a:solidFill>
              <a:schemeClr val="tx1"/>
            </a:solidFill>
          </a:ln>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41520" y="1671615"/>
            <a:ext cx="3826962" cy="2550552"/>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41520" y="1671615"/>
            <a:ext cx="3826962" cy="2550552"/>
          </a:xfrm>
          <a:prstGeom prst="rect">
            <a:avLst/>
          </a:prstGeom>
          <a:ln w="19050">
            <a:solidFill>
              <a:schemeClr val="tx1"/>
            </a:solidFill>
          </a:ln>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56760" y="4237407"/>
            <a:ext cx="3811722" cy="2545269"/>
          </a:xfrm>
          <a:prstGeom prst="rect">
            <a:avLst/>
          </a:prstGeom>
          <a:ln w="19050">
            <a:solidFill>
              <a:schemeClr val="tx1"/>
            </a:solidFill>
          </a:ln>
        </p:spPr>
      </p:pic>
      <p:pic>
        <p:nvPicPr>
          <p:cNvPr id="9" name="Picture 3" descr="A:\MVC-011F.JPG"/>
          <p:cNvPicPr>
            <a:picLocks noChangeAspect="1" noChangeArrowheads="1"/>
          </p:cNvPicPr>
          <p:nvPr/>
        </p:nvPicPr>
        <p:blipFill>
          <a:blip r:embed="rId7" cstate="screen">
            <a:lum bright="20000"/>
            <a:extLst>
              <a:ext uri="{28A0092B-C50C-407E-A947-70E740481C1C}">
                <a14:useLocalDpi xmlns:a14="http://schemas.microsoft.com/office/drawing/2010/main"/>
              </a:ext>
            </a:extLst>
          </a:blip>
          <a:srcRect/>
          <a:stretch>
            <a:fillRect/>
          </a:stretch>
        </p:blipFill>
        <p:spPr bwMode="auto">
          <a:xfrm>
            <a:off x="746760" y="4237407"/>
            <a:ext cx="3779520" cy="25452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9242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Grains</a:t>
            </a:r>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 y="3429000"/>
            <a:ext cx="5145024" cy="3429000"/>
          </a:xfrm>
          <a:prstGeom prst="rect">
            <a:avLst/>
          </a:prstGeom>
        </p:spPr>
      </p:pic>
    </p:spTree>
    <p:extLst>
      <p:ext uri="{BB962C8B-B14F-4D97-AF65-F5344CB8AC3E}">
        <p14:creationId xmlns:p14="http://schemas.microsoft.com/office/powerpoint/2010/main" val="13883718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atin typeface="MV Boli" panose="02000500030200090000" pitchFamily="2" charset="0"/>
                <a:cs typeface="MV Boli" panose="02000500030200090000" pitchFamily="2" charset="0"/>
              </a:rPr>
              <a:t>Whole Grain-Rich Criteria</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64736" y="3931920"/>
            <a:ext cx="4779264" cy="2926080"/>
          </a:xfrm>
          <a:prstGeom prst="rect">
            <a:avLst/>
          </a:prstGeom>
        </p:spPr>
      </p:pic>
      <p:sp>
        <p:nvSpPr>
          <p:cNvPr id="3" name="Content Placeholder 2"/>
          <p:cNvSpPr>
            <a:spLocks noGrp="1"/>
          </p:cNvSpPr>
          <p:nvPr>
            <p:ph idx="1"/>
          </p:nvPr>
        </p:nvSpPr>
        <p:spPr/>
        <p:txBody>
          <a:bodyPr>
            <a:normAutofit/>
          </a:bodyPr>
          <a:lstStyle/>
          <a:p>
            <a:r>
              <a:rPr lang="en-US" sz="3200" dirty="0" smtClean="0">
                <a:cs typeface="MV Boli" panose="02000500030200090000" pitchFamily="2" charset="0"/>
              </a:rPr>
              <a:t>Grain weight of product: at </a:t>
            </a:r>
            <a:r>
              <a:rPr lang="en-US" sz="3200" dirty="0">
                <a:cs typeface="MV Boli" panose="02000500030200090000" pitchFamily="2" charset="0"/>
              </a:rPr>
              <a:t>least 50% </a:t>
            </a:r>
            <a:r>
              <a:rPr lang="en-US" sz="3200" dirty="0" smtClean="0">
                <a:cs typeface="MV Boli" panose="02000500030200090000" pitchFamily="2" charset="0"/>
              </a:rPr>
              <a:t>whole grain </a:t>
            </a:r>
            <a:r>
              <a:rPr lang="en-US" sz="3200" dirty="0">
                <a:cs typeface="MV Boli" panose="02000500030200090000" pitchFamily="2" charset="0"/>
              </a:rPr>
              <a:t>and remaining grains are enriched</a:t>
            </a:r>
          </a:p>
          <a:p>
            <a:r>
              <a:rPr lang="en-US" sz="3200" dirty="0" smtClean="0">
                <a:cs typeface="MV Boli" panose="02000500030200090000" pitchFamily="2" charset="0"/>
              </a:rPr>
              <a:t>A serving = portion size requirements</a:t>
            </a:r>
          </a:p>
          <a:p>
            <a:r>
              <a:rPr lang="en-US" sz="3200" dirty="0" smtClean="0">
                <a:cs typeface="MV Boli" panose="02000500030200090000" pitchFamily="2" charset="0"/>
              </a:rPr>
              <a:t>Read labels on grain products carefully</a:t>
            </a:r>
            <a:endParaRPr lang="en-US" sz="3200" dirty="0">
              <a:cs typeface="MV Boli" panose="02000500030200090000" pitchFamily="2" charset="0"/>
            </a:endParaRPr>
          </a:p>
        </p:txBody>
      </p:sp>
      <p:pic>
        <p:nvPicPr>
          <p:cNvPr id="6" name="Picture 5"/>
          <p:cNvPicPr>
            <a:picLocks noChangeAspect="1"/>
          </p:cNvPicPr>
          <p:nvPr/>
        </p:nvPicPr>
        <p:blipFill rotWithShape="1">
          <a:blip r:embed="rId4" cstate="screen">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a:ext>
            </a:extLst>
          </a:blip>
          <a:srcRect/>
          <a:stretch/>
        </p:blipFill>
        <p:spPr>
          <a:xfrm>
            <a:off x="30480" y="3931920"/>
            <a:ext cx="4442348" cy="2910840"/>
          </a:xfrm>
          <a:prstGeom prst="rect">
            <a:avLst/>
          </a:prstGeom>
        </p:spPr>
      </p:pic>
    </p:spTree>
    <p:extLst>
      <p:ext uri="{BB962C8B-B14F-4D97-AF65-F5344CB8AC3E}">
        <p14:creationId xmlns:p14="http://schemas.microsoft.com/office/powerpoint/2010/main" val="37897778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429000" y="1607990"/>
            <a:ext cx="5715000" cy="5250010"/>
          </a:xfrm>
          <a:prstGeom prst="rect">
            <a:avLst/>
          </a:prstGeom>
        </p:spPr>
      </p:pic>
      <p:sp>
        <p:nvSpPr>
          <p:cNvPr id="2" name="Title 1"/>
          <p:cNvSpPr>
            <a:spLocks noGrp="1"/>
          </p:cNvSpPr>
          <p:nvPr>
            <p:ph type="title"/>
          </p:nvPr>
        </p:nvSpPr>
        <p:spPr/>
        <p:txBody>
          <a:bodyPr>
            <a:normAutofit/>
          </a:bodyPr>
          <a:lstStyle/>
          <a:p>
            <a:r>
              <a:rPr lang="en-US" sz="4400" dirty="0">
                <a:latin typeface="MV Boli" panose="02000500030200090000" pitchFamily="2" charset="0"/>
                <a:cs typeface="MV Boli" panose="02000500030200090000" pitchFamily="2" charset="0"/>
              </a:rPr>
              <a:t>Grains </a:t>
            </a:r>
            <a:r>
              <a:rPr lang="en-US" sz="4400" dirty="0" smtClean="0">
                <a:latin typeface="MV Boli" panose="02000500030200090000" pitchFamily="2" charset="0"/>
                <a:cs typeface="MV Boli" panose="02000500030200090000" pitchFamily="2" charset="0"/>
              </a:rPr>
              <a:t>on </a:t>
            </a:r>
            <a:r>
              <a:rPr lang="en-US" sz="4400" dirty="0">
                <a:latin typeface="MV Boli" panose="02000500030200090000" pitchFamily="2" charset="0"/>
                <a:cs typeface="MV Boli" panose="02000500030200090000" pitchFamily="2" charset="0"/>
              </a:rPr>
              <a:t>the Menu</a:t>
            </a:r>
          </a:p>
        </p:txBody>
      </p:sp>
      <p:sp>
        <p:nvSpPr>
          <p:cNvPr id="3" name="Content Placeholder 2"/>
          <p:cNvSpPr>
            <a:spLocks noGrp="1"/>
          </p:cNvSpPr>
          <p:nvPr>
            <p:ph idx="1"/>
          </p:nvPr>
        </p:nvSpPr>
        <p:spPr/>
        <p:txBody>
          <a:bodyPr/>
          <a:lstStyle/>
          <a:p>
            <a:r>
              <a:rPr lang="en-US" sz="3200" dirty="0" smtClean="0"/>
              <a:t>Whole grain-rich </a:t>
            </a:r>
            <a:r>
              <a:rPr lang="en-US" sz="3200" dirty="0"/>
              <a:t>waiver available if needed</a:t>
            </a:r>
          </a:p>
          <a:p>
            <a:r>
              <a:rPr lang="en-US" sz="3200" dirty="0" smtClean="0"/>
              <a:t>Taste </a:t>
            </a:r>
            <a:r>
              <a:rPr lang="en-US" sz="3200" dirty="0"/>
              <a:t>Tests</a:t>
            </a:r>
          </a:p>
          <a:p>
            <a:r>
              <a:rPr lang="en-US" sz="3200" dirty="0" smtClean="0"/>
              <a:t>Nutrition </a:t>
            </a:r>
            <a:r>
              <a:rPr lang="en-US" sz="3200" dirty="0"/>
              <a:t>education</a:t>
            </a:r>
          </a:p>
          <a:p>
            <a:r>
              <a:rPr lang="en-US" sz="3200" dirty="0"/>
              <a:t>Nutrition promotion </a:t>
            </a:r>
          </a:p>
          <a:p>
            <a:endParaRPr lang="en-US" dirty="0"/>
          </a:p>
        </p:txBody>
      </p:sp>
    </p:spTree>
    <p:extLst>
      <p:ext uri="{BB962C8B-B14F-4D97-AF65-F5344CB8AC3E}">
        <p14:creationId xmlns:p14="http://schemas.microsoft.com/office/powerpoint/2010/main" val="32101696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MV Boli" panose="02000500030200090000" pitchFamily="2" charset="0"/>
                <a:cs typeface="MV Boli" panose="02000500030200090000" pitchFamily="2" charset="0"/>
              </a:rPr>
              <a:t>There are no “Caps” on Grains</a:t>
            </a:r>
            <a:endParaRPr lang="en-US" sz="4400" dirty="0">
              <a:latin typeface="MV Boli" panose="02000500030200090000" pitchFamily="2" charset="0"/>
              <a:cs typeface="MV Boli" panose="02000500030200090000" pitchFamily="2" charset="0"/>
            </a:endParaRPr>
          </a:p>
        </p:txBody>
      </p:sp>
      <p:sp>
        <p:nvSpPr>
          <p:cNvPr id="3" name="Content Placeholder 2"/>
          <p:cNvSpPr>
            <a:spLocks noGrp="1"/>
          </p:cNvSpPr>
          <p:nvPr>
            <p:ph idx="1"/>
          </p:nvPr>
        </p:nvSpPr>
        <p:spPr>
          <a:xfrm>
            <a:off x="4800600" y="1524000"/>
            <a:ext cx="3886200" cy="4953000"/>
          </a:xfrm>
        </p:spPr>
        <p:txBody>
          <a:bodyPr>
            <a:normAutofit/>
          </a:bodyPr>
          <a:lstStyle/>
          <a:p>
            <a:r>
              <a:rPr lang="en-US" sz="3200" dirty="0" smtClean="0"/>
              <a:t>Minimum grains for each grade group</a:t>
            </a:r>
          </a:p>
          <a:p>
            <a:r>
              <a:rPr lang="en-US" sz="3200" dirty="0" smtClean="0"/>
              <a:t>No maximums enforced</a:t>
            </a:r>
          </a:p>
          <a:p>
            <a:r>
              <a:rPr lang="en-US" sz="3200" dirty="0" smtClean="0"/>
              <a:t>Pay attention to Calories, Sodium, and Saturated Fat</a:t>
            </a:r>
            <a:endParaRPr lang="en-US" sz="3200"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 y="1676400"/>
            <a:ext cx="4029456" cy="3432048"/>
          </a:xfrm>
          <a:prstGeom prst="rect">
            <a:avLst/>
          </a:prstGeom>
        </p:spPr>
      </p:pic>
    </p:spTree>
    <p:extLst>
      <p:ext uri="{BB962C8B-B14F-4D97-AF65-F5344CB8AC3E}">
        <p14:creationId xmlns:p14="http://schemas.microsoft.com/office/powerpoint/2010/main" val="9884450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534400" cy="990600"/>
          </a:xfrm>
        </p:spPr>
        <p:txBody>
          <a:bodyPr>
            <a:noAutofit/>
          </a:bodyPr>
          <a:lstStyle/>
          <a:p>
            <a:r>
              <a:rPr lang="en-US" dirty="0" smtClean="0">
                <a:latin typeface="MV Boli" panose="02000500030200090000" pitchFamily="2" charset="0"/>
                <a:cs typeface="MV Boli" panose="02000500030200090000" pitchFamily="2" charset="0"/>
              </a:rPr>
              <a:t>Grains: Small amounts don’t count!</a:t>
            </a:r>
            <a:endParaRPr lang="en-US" dirty="0">
              <a:latin typeface="MV Boli" panose="02000500030200090000" pitchFamily="2" charset="0"/>
              <a:cs typeface="MV Boli" panose="02000500030200090000" pitchFamily="2" charset="0"/>
            </a:endParaRPr>
          </a:p>
        </p:txBody>
      </p:sp>
      <p:sp>
        <p:nvSpPr>
          <p:cNvPr id="3" name="Content Placeholder 2"/>
          <p:cNvSpPr>
            <a:spLocks noGrp="1"/>
          </p:cNvSpPr>
          <p:nvPr>
            <p:ph idx="1"/>
          </p:nvPr>
        </p:nvSpPr>
        <p:spPr>
          <a:xfrm>
            <a:off x="457200" y="1600200"/>
            <a:ext cx="3505200" cy="4876800"/>
          </a:xfrm>
        </p:spPr>
        <p:txBody>
          <a:bodyPr>
            <a:normAutofit/>
          </a:bodyPr>
          <a:lstStyle/>
          <a:p>
            <a:r>
              <a:rPr lang="en-US" sz="3200" dirty="0"/>
              <a:t>L</a:t>
            </a:r>
            <a:r>
              <a:rPr lang="en-US" sz="3200" dirty="0" smtClean="0"/>
              <a:t>ess than ¼ oz eq not creditable</a:t>
            </a:r>
            <a:endParaRPr lang="en-US" sz="3200" dirty="0"/>
          </a:p>
          <a:p>
            <a:r>
              <a:rPr lang="en-US" sz="3200" dirty="0"/>
              <a:t>A</a:t>
            </a:r>
            <a:r>
              <a:rPr lang="en-US" sz="3200" dirty="0" smtClean="0"/>
              <a:t>re included in nutrient analysis</a:t>
            </a:r>
            <a:endParaRPr lang="en-US" sz="3200"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52800" y="1752600"/>
            <a:ext cx="4952492" cy="3423382"/>
          </a:xfrm>
          <a:prstGeom prst="rect">
            <a:avLst/>
          </a:prstGeom>
          <a:scene3d>
            <a:camera prst="perspectiveHeroicExtremeLeftFacing"/>
            <a:lightRig rig="threePt" dir="t"/>
          </a:scene3d>
        </p:spPr>
      </p:pic>
    </p:spTree>
    <p:extLst>
      <p:ext uri="{BB962C8B-B14F-4D97-AF65-F5344CB8AC3E}">
        <p14:creationId xmlns:p14="http://schemas.microsoft.com/office/powerpoint/2010/main" val="41697105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MV Boli" panose="02000500030200090000" pitchFamily="2" charset="0"/>
                <a:cs typeface="MV Boli" panose="02000500030200090000" pitchFamily="2" charset="0"/>
              </a:rPr>
              <a:t>How about Breading?</a:t>
            </a:r>
            <a:endParaRPr lang="en-US" sz="4400" dirty="0">
              <a:latin typeface="MV Boli" panose="02000500030200090000" pitchFamily="2" charset="0"/>
              <a:cs typeface="MV Boli" panose="02000500030200090000" pitchFamily="2" charset="0"/>
            </a:endParaRPr>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p:blipFill>
        <p:spPr>
          <a:xfrm>
            <a:off x="5090160" y="3429000"/>
            <a:ext cx="4053840" cy="3429000"/>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40" y="3594708"/>
            <a:ext cx="4892040" cy="3263292"/>
          </a:xfrm>
          <a:prstGeom prst="rect">
            <a:avLst/>
          </a:prstGeom>
        </p:spPr>
      </p:pic>
      <p:sp>
        <p:nvSpPr>
          <p:cNvPr id="4" name="Content Placeholder 3"/>
          <p:cNvSpPr>
            <a:spLocks noGrp="1"/>
          </p:cNvSpPr>
          <p:nvPr>
            <p:ph idx="1"/>
          </p:nvPr>
        </p:nvSpPr>
        <p:spPr/>
        <p:txBody>
          <a:bodyPr>
            <a:normAutofit/>
          </a:bodyPr>
          <a:lstStyle/>
          <a:p>
            <a:r>
              <a:rPr lang="en-US" sz="3200" dirty="0" smtClean="0"/>
              <a:t>May be WGR and Creditable</a:t>
            </a:r>
          </a:p>
          <a:p>
            <a:r>
              <a:rPr lang="en-US" sz="3200" dirty="0" smtClean="0"/>
              <a:t>May be Non-WGR and non-creditable</a:t>
            </a:r>
          </a:p>
          <a:p>
            <a:r>
              <a:rPr lang="en-US" sz="3200" dirty="0" smtClean="0"/>
              <a:t>May be included in WGR waiver</a:t>
            </a:r>
          </a:p>
          <a:p>
            <a:r>
              <a:rPr lang="en-US" sz="3200" dirty="0" smtClean="0"/>
              <a:t>Must be included in Nutrient Analysis</a:t>
            </a:r>
          </a:p>
        </p:txBody>
      </p:sp>
    </p:spTree>
    <p:extLst>
      <p:ext uri="{BB962C8B-B14F-4D97-AF65-F5344CB8AC3E}">
        <p14:creationId xmlns:p14="http://schemas.microsoft.com/office/powerpoint/2010/main" val="223843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MV Boli" panose="02000500030200090000" pitchFamily="2" charset="0"/>
                <a:cs typeface="MV Boli" panose="02000500030200090000" pitchFamily="2" charset="0"/>
              </a:rPr>
              <a:t>Grain Based Desserts</a:t>
            </a:r>
            <a:endParaRPr lang="en-US" sz="4400" dirty="0">
              <a:latin typeface="MV Boli" panose="02000500030200090000" pitchFamily="2" charset="0"/>
              <a:cs typeface="MV Boli" panose="02000500030200090000" pitchFamily="2" charset="0"/>
            </a:endParaRPr>
          </a:p>
        </p:txBody>
      </p:sp>
      <p:sp>
        <p:nvSpPr>
          <p:cNvPr id="3" name="Content Placeholder 2"/>
          <p:cNvSpPr>
            <a:spLocks noGrp="1"/>
          </p:cNvSpPr>
          <p:nvPr>
            <p:ph idx="1"/>
          </p:nvPr>
        </p:nvSpPr>
        <p:spPr/>
        <p:txBody>
          <a:bodyPr/>
          <a:lstStyle/>
          <a:p>
            <a:r>
              <a:rPr lang="en-US" sz="3200" dirty="0" smtClean="0"/>
              <a:t>2 oz eq of </a:t>
            </a:r>
            <a:r>
              <a:rPr lang="en-US" sz="3200" dirty="0"/>
              <a:t>g</a:t>
            </a:r>
            <a:r>
              <a:rPr lang="en-US" sz="3200" dirty="0" smtClean="0"/>
              <a:t>rains may be offered in Grain-Based Dessert Items per week</a:t>
            </a:r>
          </a:p>
          <a:p>
            <a:pPr lvl="1">
              <a:buFont typeface="Wingdings" panose="05000000000000000000" pitchFamily="2" charset="2"/>
              <a:buChar char="ü"/>
            </a:pPr>
            <a:r>
              <a:rPr lang="en-US" sz="2800" dirty="0" smtClean="0"/>
              <a:t>Offer in two  1 oz eq servings</a:t>
            </a:r>
          </a:p>
          <a:p>
            <a:pPr lvl="1">
              <a:buFont typeface="Wingdings" panose="05000000000000000000" pitchFamily="2" charset="2"/>
              <a:buChar char="ü"/>
            </a:pPr>
            <a:r>
              <a:rPr lang="en-US" sz="2800" dirty="0" smtClean="0"/>
              <a:t>Offer in four  ½ oz eq servings</a:t>
            </a:r>
            <a:endParaRPr lang="en-US" sz="2800"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1864050" y="4495800"/>
            <a:ext cx="4201470" cy="2362200"/>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720000">
            <a:off x="6042317" y="2869929"/>
            <a:ext cx="2971800" cy="2727960"/>
          </a:xfrm>
          <a:prstGeom prst="rect">
            <a:avLst/>
          </a:prstGeom>
          <a:ln>
            <a:noFill/>
          </a:ln>
          <a:effectLst>
            <a:softEdge rad="112500"/>
          </a:effectLst>
        </p:spPr>
      </p:pic>
    </p:spTree>
    <p:extLst>
      <p:ext uri="{BB962C8B-B14F-4D97-AF65-F5344CB8AC3E}">
        <p14:creationId xmlns:p14="http://schemas.microsoft.com/office/powerpoint/2010/main" val="31681056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latin typeface="MV Boli" panose="02000500030200090000" pitchFamily="2" charset="0"/>
                <a:cs typeface="MV Boli" panose="02000500030200090000" pitchFamily="2" charset="0"/>
              </a:rPr>
              <a:t>Certification: required yet flexible!</a:t>
            </a:r>
            <a:endParaRPr lang="en-US" sz="4400" dirty="0">
              <a:latin typeface="MV Boli" panose="02000500030200090000" pitchFamily="2" charset="0"/>
              <a:cs typeface="MV Boli" panose="02000500030200090000" pitchFamily="2"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75916" y="1418844"/>
            <a:ext cx="4392168" cy="4020312"/>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34440" y="5257800"/>
            <a:ext cx="6675120" cy="1600200"/>
          </a:xfrm>
          <a:prstGeom prst="rect">
            <a:avLst/>
          </a:prstGeom>
        </p:spPr>
      </p:pic>
    </p:spTree>
    <p:extLst>
      <p:ext uri="{BB962C8B-B14F-4D97-AF65-F5344CB8AC3E}">
        <p14:creationId xmlns:p14="http://schemas.microsoft.com/office/powerpoint/2010/main" val="3123408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Fruits</a:t>
            </a:r>
            <a:endParaRPr lang="en-US" dirty="0"/>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5800" y="3429000"/>
            <a:ext cx="5145024" cy="3429000"/>
          </a:xfrm>
          <a:prstGeom prst="rect">
            <a:avLst/>
          </a:prstGeom>
          <a:ln>
            <a:noFill/>
          </a:ln>
          <a:effectLst/>
        </p:spPr>
      </p:pic>
    </p:spTree>
    <p:extLst>
      <p:ext uri="{BB962C8B-B14F-4D97-AF65-F5344CB8AC3E}">
        <p14:creationId xmlns:p14="http://schemas.microsoft.com/office/powerpoint/2010/main" val="14165542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98976" y="3581400"/>
            <a:ext cx="5145024" cy="3276600"/>
          </a:xfrm>
          <a:prstGeom prst="rect">
            <a:avLst/>
          </a:prstGeom>
        </p:spPr>
      </p:pic>
      <p:sp>
        <p:nvSpPr>
          <p:cNvPr id="2" name="Title 1"/>
          <p:cNvSpPr>
            <a:spLocks noGrp="1"/>
          </p:cNvSpPr>
          <p:nvPr>
            <p:ph type="title"/>
          </p:nvPr>
        </p:nvSpPr>
        <p:spPr/>
        <p:txBody>
          <a:bodyPr>
            <a:normAutofit/>
          </a:bodyPr>
          <a:lstStyle/>
          <a:p>
            <a:r>
              <a:rPr lang="en-US" sz="4400" dirty="0" smtClean="0">
                <a:latin typeface="MV Boli" panose="02000500030200090000" pitchFamily="2" charset="0"/>
                <a:cs typeface="MV Boli" panose="02000500030200090000" pitchFamily="2" charset="0"/>
              </a:rPr>
              <a:t>Fruits: Pretty and Plentiful!</a:t>
            </a:r>
            <a:endParaRPr lang="en-US" sz="4400" dirty="0">
              <a:latin typeface="MV Boli" panose="02000500030200090000" pitchFamily="2" charset="0"/>
              <a:cs typeface="MV Boli" panose="02000500030200090000" pitchFamily="2" charset="0"/>
            </a:endParaRPr>
          </a:p>
        </p:txBody>
      </p:sp>
      <p:sp>
        <p:nvSpPr>
          <p:cNvPr id="3" name="Content Placeholder 2"/>
          <p:cNvSpPr>
            <a:spLocks noGrp="1"/>
          </p:cNvSpPr>
          <p:nvPr>
            <p:ph idx="1"/>
          </p:nvPr>
        </p:nvSpPr>
        <p:spPr/>
        <p:txBody>
          <a:bodyPr>
            <a:normAutofit/>
          </a:bodyPr>
          <a:lstStyle/>
          <a:p>
            <a:r>
              <a:rPr lang="en-US" sz="3200" dirty="0" smtClean="0"/>
              <a:t>Breakfast</a:t>
            </a:r>
          </a:p>
          <a:p>
            <a:pPr lvl="1">
              <a:buFont typeface="Wingdings" panose="05000000000000000000" pitchFamily="2" charset="2"/>
              <a:buChar char="ü"/>
            </a:pPr>
            <a:r>
              <a:rPr lang="en-US" sz="3200" dirty="0" smtClean="0"/>
              <a:t>Offer ½ cup fruit and ½ cup juice daily</a:t>
            </a:r>
          </a:p>
          <a:p>
            <a:pPr lvl="1">
              <a:buFont typeface="Wingdings" panose="05000000000000000000" pitchFamily="2" charset="2"/>
              <a:buChar char="ü"/>
            </a:pPr>
            <a:r>
              <a:rPr lang="en-US" sz="3200" dirty="0" smtClean="0"/>
              <a:t>Bundle fruit with the entrée to create a reimbursable meal</a:t>
            </a:r>
          </a:p>
          <a:p>
            <a:r>
              <a:rPr lang="en-US" sz="3200" dirty="0" smtClean="0"/>
              <a:t>Lunch</a:t>
            </a:r>
          </a:p>
          <a:p>
            <a:pPr lvl="1">
              <a:buFont typeface="Wingdings" panose="05000000000000000000" pitchFamily="2" charset="2"/>
              <a:buChar char="ü"/>
            </a:pPr>
            <a:r>
              <a:rPr lang="en-US" sz="3200" dirty="0" smtClean="0"/>
              <a:t>Offer a variety!</a:t>
            </a:r>
            <a:endParaRPr lang="en-US" sz="3200" dirty="0"/>
          </a:p>
        </p:txBody>
      </p:sp>
    </p:spTree>
    <p:extLst>
      <p:ext uri="{BB962C8B-B14F-4D97-AF65-F5344CB8AC3E}">
        <p14:creationId xmlns:p14="http://schemas.microsoft.com/office/powerpoint/2010/main" val="790855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MV Boli" panose="02000500030200090000" pitchFamily="2" charset="0"/>
                <a:cs typeface="MV Boli" panose="02000500030200090000" pitchFamily="2" charset="0"/>
              </a:rPr>
              <a:t>Canned Fruit</a:t>
            </a:r>
            <a:endParaRPr lang="en-US" sz="4400" dirty="0">
              <a:latin typeface="MV Boli" panose="02000500030200090000" pitchFamily="2" charset="0"/>
              <a:cs typeface="MV Boli" panose="02000500030200090000" pitchFamily="2" charset="0"/>
            </a:endParaRPr>
          </a:p>
        </p:txBody>
      </p:sp>
      <p:sp>
        <p:nvSpPr>
          <p:cNvPr id="3" name="Content Placeholder 2"/>
          <p:cNvSpPr>
            <a:spLocks noGrp="1"/>
          </p:cNvSpPr>
          <p:nvPr>
            <p:ph idx="1"/>
          </p:nvPr>
        </p:nvSpPr>
        <p:spPr>
          <a:xfrm>
            <a:off x="457200" y="1600200"/>
            <a:ext cx="4038600" cy="4876800"/>
          </a:xfrm>
        </p:spPr>
        <p:txBody>
          <a:bodyPr/>
          <a:lstStyle/>
          <a:p>
            <a:r>
              <a:rPr lang="en-US" sz="3000" dirty="0" smtClean="0"/>
              <a:t>Garnish with fresh fruit</a:t>
            </a:r>
          </a:p>
          <a:p>
            <a:pPr lvl="1"/>
            <a:r>
              <a:rPr lang="en-US" dirty="0" smtClean="0"/>
              <a:t>Kiwi, strawberry, or orange slice</a:t>
            </a:r>
          </a:p>
          <a:p>
            <a:pPr lvl="1"/>
            <a:r>
              <a:rPr lang="en-US" dirty="0" smtClean="0"/>
              <a:t>blueberries, grapes, raspberries, blackberries</a:t>
            </a:r>
          </a:p>
          <a:p>
            <a:r>
              <a:rPr lang="en-US" sz="3000" dirty="0" smtClean="0"/>
              <a:t>Add a dollop of yogurt or whipped topping</a:t>
            </a:r>
          </a:p>
          <a:p>
            <a:pPr marL="182880" lvl="2">
              <a:buSzPct val="85000"/>
            </a:pPr>
            <a:r>
              <a:rPr lang="en-US" sz="3000" dirty="0" smtClean="0"/>
              <a:t>Add fruit to gelatin</a:t>
            </a:r>
            <a:endParaRPr lang="en-US" sz="3000" dirty="0"/>
          </a:p>
        </p:txBody>
      </p:sp>
      <p:pic>
        <p:nvPicPr>
          <p:cNvPr id="4" name="Picture 6"/>
          <p:cNvPicPr>
            <a:picLocks noChangeArrowheads="1"/>
          </p:cNvPicPr>
          <p:nvPr/>
        </p:nvPicPr>
        <p:blipFill>
          <a:blip r:embed="rId2" cstate="screen">
            <a:lum bright="20000"/>
            <a:extLst>
              <a:ext uri="{28A0092B-C50C-407E-A947-70E740481C1C}">
                <a14:useLocalDpi xmlns:a14="http://schemas.microsoft.com/office/drawing/2010/main"/>
              </a:ext>
            </a:extLst>
          </a:blip>
          <a:srcRect/>
          <a:stretch>
            <a:fillRect/>
          </a:stretch>
        </p:blipFill>
        <p:spPr bwMode="auto">
          <a:xfrm rot="720000">
            <a:off x="5082539" y="853332"/>
            <a:ext cx="3733800" cy="291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86200" y="3352800"/>
            <a:ext cx="3063241" cy="35052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49441" y="4419601"/>
            <a:ext cx="2194560" cy="2438400"/>
          </a:xfrm>
          <a:prstGeom prst="rect">
            <a:avLst/>
          </a:prstGeom>
        </p:spPr>
      </p:pic>
      <p:pic>
        <p:nvPicPr>
          <p:cNvPr id="5" name="Picture 7"/>
          <p:cNvPicPr>
            <a:picLocks noChangeArrowheads="1"/>
          </p:cNvPicPr>
          <p:nvPr/>
        </p:nvPicPr>
        <p:blipFill rotWithShape="1">
          <a:blip r:embed="rId5" cstate="screen">
            <a:lum bright="20000"/>
            <a:extLst>
              <a:ext uri="{28A0092B-C50C-407E-A947-70E740481C1C}">
                <a14:useLocalDpi xmlns:a14="http://schemas.microsoft.com/office/drawing/2010/main"/>
              </a:ext>
            </a:extLst>
          </a:blip>
          <a:srcRect t="29303"/>
          <a:stretch/>
        </p:blipFill>
        <p:spPr bwMode="auto">
          <a:xfrm rot="-1080000">
            <a:off x="5982858" y="2623143"/>
            <a:ext cx="3346658" cy="2248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688851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MV Boli" panose="02000500030200090000" pitchFamily="2" charset="0"/>
                <a:cs typeface="MV Boli" panose="02000500030200090000" pitchFamily="2" charset="0"/>
              </a:rPr>
              <a:t>Cooked Fruit</a:t>
            </a:r>
            <a:endParaRPr lang="en-US" sz="4400" dirty="0">
              <a:latin typeface="MV Boli" panose="02000500030200090000" pitchFamily="2" charset="0"/>
              <a:cs typeface="MV Boli" panose="02000500030200090000" pitchFamily="2" charset="0"/>
            </a:endParaRPr>
          </a:p>
        </p:txBody>
      </p:sp>
      <p:sp>
        <p:nvSpPr>
          <p:cNvPr id="3" name="Content Placeholder 2"/>
          <p:cNvSpPr>
            <a:spLocks noGrp="1"/>
          </p:cNvSpPr>
          <p:nvPr>
            <p:ph idx="1"/>
          </p:nvPr>
        </p:nvSpPr>
        <p:spPr>
          <a:xfrm>
            <a:off x="457200" y="1600200"/>
            <a:ext cx="5181600" cy="4876800"/>
          </a:xfrm>
        </p:spPr>
        <p:txBody>
          <a:bodyPr>
            <a:normAutofit/>
          </a:bodyPr>
          <a:lstStyle/>
          <a:p>
            <a:r>
              <a:rPr lang="en-US" sz="3200" dirty="0" smtClean="0"/>
              <a:t>2 oz grain based desserts per week</a:t>
            </a:r>
          </a:p>
          <a:p>
            <a:pPr lvl="2">
              <a:buFont typeface="Wingdings" panose="05000000000000000000" pitchFamily="2" charset="2"/>
              <a:buChar char="ü"/>
            </a:pPr>
            <a:r>
              <a:rPr lang="en-US" sz="3000" dirty="0" smtClean="0"/>
              <a:t>Crumble, crisp, cobbler</a:t>
            </a:r>
            <a:endParaRPr lang="en-US" sz="3000" dirty="0"/>
          </a:p>
          <a:p>
            <a:r>
              <a:rPr lang="en-US" sz="3200" dirty="0" smtClean="0"/>
              <a:t>Non-grain based desserts</a:t>
            </a:r>
          </a:p>
          <a:p>
            <a:pPr lvl="2">
              <a:buFont typeface="Wingdings" panose="05000000000000000000" pitchFamily="2" charset="2"/>
              <a:buChar char="ü"/>
            </a:pPr>
            <a:r>
              <a:rPr lang="en-US" sz="3000" dirty="0" smtClean="0"/>
              <a:t>Can be offered daily if calories available</a:t>
            </a:r>
          </a:p>
          <a:p>
            <a:pPr lvl="2">
              <a:buFont typeface="Wingdings" panose="05000000000000000000" pitchFamily="2" charset="2"/>
              <a:buChar char="ü"/>
            </a:pPr>
            <a:r>
              <a:rPr lang="en-US" sz="3000" dirty="0" smtClean="0"/>
              <a:t>Consider spiced apples, peaches, or pears</a:t>
            </a:r>
          </a:p>
        </p:txBody>
      </p:sp>
      <p:pic>
        <p:nvPicPr>
          <p:cNvPr id="4" name="Picture 3"/>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1080000" flipH="1">
            <a:off x="5750548" y="1075428"/>
            <a:ext cx="3144542" cy="220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10401" y="2797863"/>
            <a:ext cx="2164080" cy="4060137"/>
          </a:xfrm>
          <a:prstGeom prst="rect">
            <a:avLst/>
          </a:prstGeom>
        </p:spPr>
      </p:pic>
    </p:spTree>
    <p:extLst>
      <p:ext uri="{BB962C8B-B14F-4D97-AF65-F5344CB8AC3E}">
        <p14:creationId xmlns:p14="http://schemas.microsoft.com/office/powerpoint/2010/main" val="30432272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MV Boli" panose="02000500030200090000" pitchFamily="2" charset="0"/>
                <a:cs typeface="MV Boli" panose="02000500030200090000" pitchFamily="2" charset="0"/>
              </a:rPr>
              <a:t>Fresh Fruit</a:t>
            </a:r>
            <a:endParaRPr lang="en-US" sz="4400" dirty="0">
              <a:latin typeface="MV Boli" panose="02000500030200090000" pitchFamily="2" charset="0"/>
              <a:cs typeface="MV Boli" panose="02000500030200090000" pitchFamily="2" charset="0"/>
            </a:endParaRPr>
          </a:p>
        </p:txBody>
      </p:sp>
      <p:sp>
        <p:nvSpPr>
          <p:cNvPr id="3" name="Content Placeholder 2"/>
          <p:cNvSpPr>
            <a:spLocks noGrp="1"/>
          </p:cNvSpPr>
          <p:nvPr>
            <p:ph idx="1"/>
          </p:nvPr>
        </p:nvSpPr>
        <p:spPr>
          <a:xfrm>
            <a:off x="457200" y="1600200"/>
            <a:ext cx="6096000" cy="2183038"/>
          </a:xfrm>
        </p:spPr>
        <p:txBody>
          <a:bodyPr>
            <a:normAutofit fontScale="92500" lnSpcReduction="10000"/>
          </a:bodyPr>
          <a:lstStyle/>
          <a:p>
            <a:r>
              <a:rPr lang="en-US" sz="3500" dirty="0" smtClean="0"/>
              <a:t>Cut it!</a:t>
            </a:r>
          </a:p>
          <a:p>
            <a:pPr lvl="1">
              <a:buFont typeface="Wingdings" panose="05000000000000000000" pitchFamily="2" charset="2"/>
              <a:buChar char="ü"/>
            </a:pPr>
            <a:r>
              <a:rPr lang="en-US" sz="2600" dirty="0" smtClean="0"/>
              <a:t>Knife/cutting board</a:t>
            </a:r>
          </a:p>
          <a:p>
            <a:pPr lvl="1">
              <a:buFont typeface="Wingdings" panose="05000000000000000000" pitchFamily="2" charset="2"/>
              <a:buChar char="ü"/>
            </a:pPr>
            <a:r>
              <a:rPr lang="en-US" sz="2600" dirty="0"/>
              <a:t>S</a:t>
            </a:r>
            <a:r>
              <a:rPr lang="en-US" sz="2600" dirty="0" smtClean="0"/>
              <a:t>ectionizer, robot coupe</a:t>
            </a:r>
          </a:p>
          <a:p>
            <a:pPr lvl="1">
              <a:buFont typeface="Wingdings" panose="05000000000000000000" pitchFamily="2" charset="2"/>
              <a:buChar char="ü"/>
            </a:pPr>
            <a:r>
              <a:rPr lang="en-US" sz="2600" dirty="0" smtClean="0"/>
              <a:t>Use lemon juice, other citrus juice, or pineapple juice to prevent browning</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81400" y="3849960"/>
            <a:ext cx="2377441" cy="2638925"/>
          </a:xfrm>
          <a:prstGeom prst="rect">
            <a:avLst/>
          </a:prstGeom>
          <a:ln>
            <a:noFill/>
          </a:ln>
          <a:effectLst>
            <a:softEdge rad="112500"/>
          </a:effectLst>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914400" y="3578858"/>
            <a:ext cx="1950720" cy="3181131"/>
          </a:xfrm>
          <a:prstGeom prst="rect">
            <a:avLst/>
          </a:prstGeom>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00800" y="3783238"/>
            <a:ext cx="2164185" cy="2743199"/>
          </a:xfrm>
          <a:prstGeom prst="rect">
            <a:avLst/>
          </a:prstGeom>
        </p:spPr>
      </p:pic>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6400800" y="1369058"/>
            <a:ext cx="2771613" cy="2209800"/>
          </a:xfrm>
          <a:prstGeom prst="rect">
            <a:avLst/>
          </a:prstGeom>
          <a:ln>
            <a:noFill/>
          </a:ln>
          <a:effectLst>
            <a:softEdge rad="112500"/>
          </a:effectLst>
        </p:spPr>
      </p:pic>
    </p:spTree>
    <p:extLst>
      <p:ext uri="{BB962C8B-B14F-4D97-AF65-F5344CB8AC3E}">
        <p14:creationId xmlns:p14="http://schemas.microsoft.com/office/powerpoint/2010/main" val="36437548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V Boli" panose="02000500030200090000" pitchFamily="2" charset="0"/>
                <a:cs typeface="MV Boli" panose="02000500030200090000" pitchFamily="2" charset="0"/>
              </a:rPr>
              <a:t>Fresh Fruit: Play </a:t>
            </a:r>
            <a:r>
              <a:rPr lang="en-US" dirty="0" smtClean="0">
                <a:latin typeface="MV Boli" panose="02000500030200090000" pitchFamily="2" charset="0"/>
                <a:cs typeface="MV Boli" panose="02000500030200090000" pitchFamily="2" charset="0"/>
              </a:rPr>
              <a:t>with it</a:t>
            </a:r>
            <a:endParaRPr lang="en-US" dirty="0">
              <a:latin typeface="MV Boli" panose="02000500030200090000" pitchFamily="2" charset="0"/>
              <a:cs typeface="MV Boli" panose="02000500030200090000" pitchFamily="2" charset="0"/>
            </a:endParaRPr>
          </a:p>
        </p:txBody>
      </p:sp>
      <p:sp>
        <p:nvSpPr>
          <p:cNvPr id="3" name="Content Placeholder 2"/>
          <p:cNvSpPr>
            <a:spLocks noGrp="1"/>
          </p:cNvSpPr>
          <p:nvPr>
            <p:ph idx="1"/>
          </p:nvPr>
        </p:nvSpPr>
        <p:spPr>
          <a:xfrm>
            <a:off x="457200" y="1600200"/>
            <a:ext cx="6080760" cy="4876800"/>
          </a:xfrm>
        </p:spPr>
        <p:txBody>
          <a:bodyPr/>
          <a:lstStyle/>
          <a:p>
            <a:r>
              <a:rPr lang="en-US" dirty="0"/>
              <a:t>Dip it!</a:t>
            </a:r>
          </a:p>
          <a:p>
            <a:pPr lvl="1"/>
            <a:r>
              <a:rPr lang="en-US" dirty="0"/>
              <a:t>Serve fresh fruit with a flavored yogurt </a:t>
            </a:r>
            <a:r>
              <a:rPr lang="en-US" dirty="0" smtClean="0"/>
              <a:t>dip</a:t>
            </a:r>
          </a:p>
          <a:p>
            <a:pPr marL="548640" lvl="2" indent="0">
              <a:buNone/>
            </a:pPr>
            <a:r>
              <a:rPr lang="en-US" sz="2000" dirty="0" smtClean="0"/>
              <a:t>or dip </a:t>
            </a:r>
            <a:r>
              <a:rPr lang="en-US" sz="2000" dirty="0"/>
              <a:t>apple halves in dry gelatin</a:t>
            </a:r>
          </a:p>
          <a:p>
            <a:r>
              <a:rPr lang="en-US" dirty="0" smtClean="0"/>
              <a:t>Color It!</a:t>
            </a:r>
            <a:endParaRPr lang="en-US" dirty="0"/>
          </a:p>
          <a:p>
            <a:pPr lvl="1"/>
            <a:r>
              <a:rPr lang="en-US" dirty="0"/>
              <a:t>Mix two to three different color fruits</a:t>
            </a:r>
          </a:p>
          <a:p>
            <a:pPr lvl="1"/>
            <a:r>
              <a:rPr lang="en-US" dirty="0"/>
              <a:t>Garnish fresh fruit with a slice of a different </a:t>
            </a:r>
            <a:r>
              <a:rPr lang="en-US" dirty="0" smtClean="0"/>
              <a:t>color</a:t>
            </a:r>
            <a:endParaRPr lang="en-US" dirty="0"/>
          </a:p>
        </p:txBody>
      </p:sp>
      <p:pic>
        <p:nvPicPr>
          <p:cNvPr id="5" name="Picture 4"/>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rcRect/>
          <a:stretch/>
        </p:blipFill>
        <p:spPr>
          <a:xfrm>
            <a:off x="990600" y="4063669"/>
            <a:ext cx="5852160" cy="2794332"/>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36234" y="3703321"/>
            <a:ext cx="2164080" cy="3154680"/>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886744">
            <a:off x="5813749" y="1977343"/>
            <a:ext cx="3796076" cy="1863971"/>
          </a:xfrm>
          <a:prstGeom prst="rect">
            <a:avLst/>
          </a:prstGeom>
        </p:spPr>
      </p:pic>
    </p:spTree>
    <p:extLst>
      <p:ext uri="{BB962C8B-B14F-4D97-AF65-F5344CB8AC3E}">
        <p14:creationId xmlns:p14="http://schemas.microsoft.com/office/powerpoint/2010/main" val="32067462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V Boli" panose="02000500030200090000" pitchFamily="2" charset="0"/>
                <a:cs typeface="MV Boli" panose="02000500030200090000" pitchFamily="2" charset="0"/>
              </a:rPr>
              <a:t>Fresh Fruit: Play with it</a:t>
            </a:r>
            <a:endParaRPr lang="en-US" dirty="0"/>
          </a:p>
        </p:txBody>
      </p:sp>
      <p:sp>
        <p:nvSpPr>
          <p:cNvPr id="3" name="Content Placeholder 2"/>
          <p:cNvSpPr>
            <a:spLocks noGrp="1"/>
          </p:cNvSpPr>
          <p:nvPr>
            <p:ph idx="1"/>
          </p:nvPr>
        </p:nvSpPr>
        <p:spPr/>
        <p:txBody>
          <a:bodyPr>
            <a:normAutofit/>
          </a:bodyPr>
          <a:lstStyle/>
          <a:p>
            <a:r>
              <a:rPr lang="en-US" sz="3200" dirty="0" smtClean="0"/>
              <a:t>Kebob it!</a:t>
            </a:r>
          </a:p>
          <a:p>
            <a:pPr lvl="1">
              <a:buFont typeface="Wingdings" panose="05000000000000000000" pitchFamily="2" charset="2"/>
              <a:buChar char="ü"/>
            </a:pPr>
            <a:r>
              <a:rPr lang="en-US" sz="2400" dirty="0" smtClean="0"/>
              <a:t>Skewer fruit chunks on coffee stirring sticks</a:t>
            </a:r>
          </a:p>
          <a:p>
            <a:r>
              <a:rPr lang="en-US" sz="3200" dirty="0"/>
              <a:t>Make blueberry dots</a:t>
            </a:r>
          </a:p>
          <a:p>
            <a:r>
              <a:rPr lang="en-US" sz="3200" dirty="0" smtClean="0"/>
              <a:t>Top gelatin with it!</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34200" y="1295400"/>
            <a:ext cx="1924502" cy="5378956"/>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62901" y="3886200"/>
            <a:ext cx="2670059" cy="2788156"/>
          </a:xfrm>
          <a:prstGeom prst="rect">
            <a:avLst/>
          </a:prstGeom>
          <a:ln>
            <a:noFill/>
          </a:ln>
          <a:effectLst>
            <a:softEdge rad="112500"/>
          </a:effectLst>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4648200" y="3458716"/>
            <a:ext cx="2514357" cy="3215640"/>
          </a:xfrm>
          <a:prstGeom prst="rect">
            <a:avLst/>
          </a:prstGeom>
        </p:spPr>
      </p:pic>
    </p:spTree>
    <p:extLst>
      <p:ext uri="{BB962C8B-B14F-4D97-AF65-F5344CB8AC3E}">
        <p14:creationId xmlns:p14="http://schemas.microsoft.com/office/powerpoint/2010/main" val="23801207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MV Boli" panose="02000500030200090000" pitchFamily="2" charset="0"/>
                <a:cs typeface="MV Boli" panose="02000500030200090000" pitchFamily="2" charset="0"/>
              </a:rPr>
              <a:t>Fresh Fruit: Promote it!</a:t>
            </a:r>
            <a:endParaRPr lang="en-US" sz="4400" dirty="0">
              <a:latin typeface="MV Boli" panose="02000500030200090000" pitchFamily="2" charset="0"/>
              <a:cs typeface="MV Boli" panose="02000500030200090000" pitchFamily="2" charset="0"/>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00200" y="3620758"/>
            <a:ext cx="7543800" cy="3237242"/>
          </a:xfrm>
          <a:prstGeom prst="rect">
            <a:avLst/>
          </a:prstGeom>
        </p:spPr>
      </p:pic>
      <p:pic>
        <p:nvPicPr>
          <p:cNvPr id="7" name="Picture 6"/>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2165" b="98106" l="15584" r="97403"/>
                    </a14:imgEffect>
                  </a14:imgLayer>
                </a14:imgProps>
              </a:ext>
              <a:ext uri="{28A0092B-C50C-407E-A947-70E740481C1C}">
                <a14:useLocalDpi xmlns:a14="http://schemas.microsoft.com/office/drawing/2010/main"/>
              </a:ext>
            </a:extLst>
          </a:blip>
          <a:srcRect/>
          <a:stretch/>
        </p:blipFill>
        <p:spPr>
          <a:xfrm>
            <a:off x="5349240" y="1195726"/>
            <a:ext cx="2880360" cy="3071473"/>
          </a:xfrm>
          <a:prstGeom prst="rect">
            <a:avLst/>
          </a:prstGeom>
        </p:spPr>
      </p:pic>
      <p:grpSp>
        <p:nvGrpSpPr>
          <p:cNvPr id="12" name="Group 11"/>
          <p:cNvGrpSpPr/>
          <p:nvPr/>
        </p:nvGrpSpPr>
        <p:grpSpPr>
          <a:xfrm>
            <a:off x="533401" y="1321763"/>
            <a:ext cx="4038599" cy="2819400"/>
            <a:chOff x="533401" y="1447800"/>
            <a:chExt cx="4038599" cy="2819400"/>
          </a:xfrm>
        </p:grpSpPr>
        <p:pic>
          <p:nvPicPr>
            <p:cNvPr id="9" name="Picture 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33401" y="1447800"/>
              <a:ext cx="3964748" cy="2819400"/>
            </a:xfrm>
            <a:prstGeom prst="rect">
              <a:avLst/>
            </a:prstGeom>
            <a:ln>
              <a:noFill/>
            </a:ln>
            <a:effectLst>
              <a:softEdge rad="112500"/>
            </a:effectLst>
          </p:spPr>
        </p:pic>
        <p:pic>
          <p:nvPicPr>
            <p:cNvPr id="10" name="Picture 9"/>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580" b="95942" l="995" r="99502"/>
                      </a14:imgEffect>
                    </a14:imgLayer>
                  </a14:imgProps>
                </a:ext>
                <a:ext uri="{28A0092B-C50C-407E-A947-70E740481C1C}">
                  <a14:useLocalDpi xmlns:a14="http://schemas.microsoft.com/office/drawing/2010/main"/>
                </a:ext>
              </a:extLst>
            </a:blip>
            <a:srcRect/>
            <a:stretch/>
          </p:blipFill>
          <p:spPr>
            <a:xfrm>
              <a:off x="2902545" y="2536710"/>
              <a:ext cx="1669455" cy="1433593"/>
            </a:xfrm>
            <a:prstGeom prst="rect">
              <a:avLst/>
            </a:prstGeom>
          </p:spPr>
        </p:pic>
      </p:grpSp>
    </p:spTree>
    <p:extLst>
      <p:ext uri="{BB962C8B-B14F-4D97-AF65-F5344CB8AC3E}">
        <p14:creationId xmlns:p14="http://schemas.microsoft.com/office/powerpoint/2010/main" val="18679479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MV Boli" panose="02000500030200090000" pitchFamily="2" charset="0"/>
                <a:cs typeface="MV Boli" panose="02000500030200090000" pitchFamily="2" charset="0"/>
              </a:rPr>
              <a:t>Fruit Parfaits</a:t>
            </a:r>
            <a:endParaRPr lang="en-US" sz="4400" dirty="0">
              <a:latin typeface="MV Boli" panose="02000500030200090000" pitchFamily="2" charset="0"/>
              <a:cs typeface="MV Boli" panose="02000500030200090000" pitchFamily="2" charset="0"/>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1616" y="2819400"/>
            <a:ext cx="2909583" cy="4038600"/>
          </a:xfrm>
          <a:prstGeom prst="rect">
            <a:avLst/>
          </a:prstGeom>
        </p:spPr>
      </p:pic>
      <p:sp>
        <p:nvSpPr>
          <p:cNvPr id="3" name="Content Placeholder 2"/>
          <p:cNvSpPr>
            <a:spLocks noGrp="1"/>
          </p:cNvSpPr>
          <p:nvPr>
            <p:ph idx="1"/>
          </p:nvPr>
        </p:nvSpPr>
        <p:spPr>
          <a:xfrm>
            <a:off x="457200" y="1600200"/>
            <a:ext cx="4953000" cy="4876800"/>
          </a:xfrm>
        </p:spPr>
        <p:txBody>
          <a:bodyPr>
            <a:normAutofit/>
          </a:bodyPr>
          <a:lstStyle/>
          <a:p>
            <a:r>
              <a:rPr lang="en-US" sz="3200" dirty="0" smtClean="0"/>
              <a:t>Layer yogurt, granola, and fresh or canned fruit in attractive cups</a:t>
            </a:r>
            <a:endParaRPr lang="en-US" sz="3200"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75960" y="381000"/>
            <a:ext cx="3368040" cy="6477000"/>
          </a:xfrm>
          <a:prstGeom prst="rect">
            <a:avLst/>
          </a:prstGeom>
        </p:spPr>
      </p:pic>
    </p:spTree>
    <p:extLst>
      <p:ext uri="{BB962C8B-B14F-4D97-AF65-F5344CB8AC3E}">
        <p14:creationId xmlns:p14="http://schemas.microsoft.com/office/powerpoint/2010/main" val="38970080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latin typeface="MV Boli" panose="02000500030200090000" pitchFamily="2" charset="0"/>
                <a:cs typeface="MV Boli" panose="02000500030200090000" pitchFamily="2" charset="0"/>
              </a:rPr>
              <a:t>Smoothies and Frozen Fruit Juice or Puree</a:t>
            </a:r>
            <a:endParaRPr lang="en-US" sz="4400" dirty="0">
              <a:latin typeface="MV Boli" panose="02000500030200090000" pitchFamily="2" charset="0"/>
              <a:cs typeface="MV Boli" panose="02000500030200090000" pitchFamily="2"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95304" y="3352800"/>
            <a:ext cx="3548695" cy="3505200"/>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
            <a:off x="6997726" y="1127828"/>
            <a:ext cx="1537766" cy="2517767"/>
          </a:xfrm>
          <a:prstGeom prst="rect">
            <a:avLst/>
          </a:prstGeom>
        </p:spPr>
      </p:pic>
      <p:sp>
        <p:nvSpPr>
          <p:cNvPr id="3" name="Content Placeholder 2"/>
          <p:cNvSpPr>
            <a:spLocks noGrp="1"/>
          </p:cNvSpPr>
          <p:nvPr>
            <p:ph idx="1"/>
          </p:nvPr>
        </p:nvSpPr>
        <p:spPr>
          <a:xfrm>
            <a:off x="457200" y="1752600"/>
            <a:ext cx="5715000" cy="4724400"/>
          </a:xfrm>
        </p:spPr>
        <p:txBody>
          <a:bodyPr>
            <a:normAutofit/>
          </a:bodyPr>
          <a:lstStyle/>
          <a:p>
            <a:pPr marL="182880" lvl="2">
              <a:buSzPct val="85000"/>
            </a:pPr>
            <a:r>
              <a:rPr lang="en-US" sz="3200" dirty="0" smtClean="0"/>
              <a:t>Use at breakfast and lunch</a:t>
            </a:r>
          </a:p>
          <a:p>
            <a:pPr marL="182880" lvl="2">
              <a:buSzPct val="85000"/>
            </a:pPr>
            <a:r>
              <a:rPr lang="en-US" sz="3200" dirty="0" smtClean="0"/>
              <a:t>Offer within the 50% juice allowance</a:t>
            </a:r>
          </a:p>
          <a:p>
            <a:pPr marL="182880" lvl="2">
              <a:buSzPct val="85000"/>
            </a:pPr>
            <a:r>
              <a:rPr lang="en-US" sz="3200" dirty="0" smtClean="0"/>
              <a:t>Reference: USDA Memorandum </a:t>
            </a:r>
            <a:r>
              <a:rPr lang="en-US" sz="3200" dirty="0"/>
              <a:t>SP 10-2014 (v.3)</a:t>
            </a:r>
          </a:p>
        </p:txBody>
      </p:sp>
    </p:spTree>
    <p:extLst>
      <p:ext uri="{BB962C8B-B14F-4D97-AF65-F5344CB8AC3E}">
        <p14:creationId xmlns:p14="http://schemas.microsoft.com/office/powerpoint/2010/main" val="41003816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latin typeface="MV Boli" panose="02000500030200090000" pitchFamily="2" charset="0"/>
                <a:cs typeface="MV Boli" panose="02000500030200090000" pitchFamily="2" charset="0"/>
              </a:rPr>
              <a:t>Customers like Variety</a:t>
            </a:r>
            <a:endParaRPr lang="en-US" sz="4400" dirty="0">
              <a:latin typeface="MV Boli" panose="02000500030200090000" pitchFamily="2" charset="0"/>
              <a:cs typeface="MV Boli" panose="02000500030200090000" pitchFamily="2" charset="0"/>
            </a:endParaRPr>
          </a:p>
        </p:txBody>
      </p:sp>
      <p:sp>
        <p:nvSpPr>
          <p:cNvPr id="3" name="Content Placeholder 2"/>
          <p:cNvSpPr>
            <a:spLocks noGrp="1"/>
          </p:cNvSpPr>
          <p:nvPr>
            <p:ph idx="1"/>
          </p:nvPr>
        </p:nvSpPr>
        <p:spPr/>
        <p:txBody>
          <a:bodyPr>
            <a:normAutofit/>
          </a:bodyPr>
          <a:lstStyle/>
          <a:p>
            <a:r>
              <a:rPr lang="en-US" sz="3200" dirty="0"/>
              <a:t>Cycle Menus have many Advantages</a:t>
            </a:r>
          </a:p>
          <a:p>
            <a:pPr marL="0" indent="0">
              <a:buNone/>
            </a:pPr>
            <a:r>
              <a:rPr lang="en-US" sz="3200" dirty="0"/>
              <a:t>                What are They?</a:t>
            </a:r>
          </a:p>
          <a:p>
            <a:r>
              <a:rPr lang="en-US" sz="3200" dirty="0"/>
              <a:t>Cycle Menus can have Disadvantages</a:t>
            </a:r>
          </a:p>
          <a:p>
            <a:pPr marL="0" indent="0">
              <a:buNone/>
            </a:pPr>
            <a:r>
              <a:rPr lang="en-US" sz="3200" dirty="0"/>
              <a:t>                Name Some</a:t>
            </a:r>
            <a:r>
              <a:rPr lang="en-US" sz="3200" dirty="0" smtClean="0"/>
              <a:t>……..</a:t>
            </a:r>
            <a:endParaRPr lang="en-US" sz="32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8200" y="3861688"/>
            <a:ext cx="4495800" cy="2996312"/>
          </a:xfrm>
          <a:prstGeom prst="rect">
            <a:avLst/>
          </a:prstGeom>
        </p:spPr>
      </p:pic>
    </p:spTree>
    <p:extLst>
      <p:ext uri="{BB962C8B-B14F-4D97-AF65-F5344CB8AC3E}">
        <p14:creationId xmlns:p14="http://schemas.microsoft.com/office/powerpoint/2010/main" val="23307680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Vegetables</a:t>
            </a:r>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5800" y="3482277"/>
            <a:ext cx="5029200" cy="3375724"/>
          </a:xfrm>
          <a:prstGeom prst="rect">
            <a:avLst/>
          </a:prstGeom>
        </p:spPr>
      </p:pic>
    </p:spTree>
    <p:extLst>
      <p:ext uri="{BB962C8B-B14F-4D97-AF65-F5344CB8AC3E}">
        <p14:creationId xmlns:p14="http://schemas.microsoft.com/office/powerpoint/2010/main" val="41431400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V Boli" panose="02000500030200090000" pitchFamily="2" charset="0"/>
                <a:cs typeface="MV Boli" panose="02000500030200090000" pitchFamily="2" charset="0"/>
              </a:rPr>
              <a:t> </a:t>
            </a:r>
            <a:r>
              <a:rPr lang="en-US" sz="4400" dirty="0" smtClean="0">
                <a:latin typeface="MV Boli" panose="02000500030200090000" pitchFamily="2" charset="0"/>
                <a:cs typeface="MV Boli" panose="02000500030200090000" pitchFamily="2" charset="0"/>
              </a:rPr>
              <a:t>Red Orange Veggie Challenge</a:t>
            </a:r>
            <a:endParaRPr lang="en-US" sz="4400" dirty="0">
              <a:latin typeface="MV Boli" panose="02000500030200090000" pitchFamily="2" charset="0"/>
              <a:cs typeface="MV Boli" panose="02000500030200090000" pitchFamily="2" charset="0"/>
            </a:endParaRPr>
          </a:p>
        </p:txBody>
      </p:sp>
      <p:sp>
        <p:nvSpPr>
          <p:cNvPr id="3" name="Content Placeholder 2"/>
          <p:cNvSpPr>
            <a:spLocks noGrp="1"/>
          </p:cNvSpPr>
          <p:nvPr>
            <p:ph idx="1"/>
          </p:nvPr>
        </p:nvSpPr>
        <p:spPr>
          <a:xfrm>
            <a:off x="457200" y="1600200"/>
            <a:ext cx="4800600" cy="4876800"/>
          </a:xfrm>
        </p:spPr>
        <p:txBody>
          <a:bodyPr>
            <a:normAutofit fontScale="92500" lnSpcReduction="10000"/>
          </a:bodyPr>
          <a:lstStyle/>
          <a:p>
            <a:pPr marL="0" indent="0">
              <a:buNone/>
            </a:pPr>
            <a:r>
              <a:rPr lang="en-US" sz="3200" dirty="0" smtClean="0"/>
              <a:t>Combine for interest</a:t>
            </a:r>
          </a:p>
          <a:p>
            <a:pPr lvl="1">
              <a:buFont typeface="Wingdings" panose="05000000000000000000" pitchFamily="2" charset="2"/>
              <a:buChar char="ü"/>
            </a:pPr>
            <a:r>
              <a:rPr lang="en-US" sz="2800" dirty="0" smtClean="0"/>
              <a:t> Cucumber and tomato salad </a:t>
            </a:r>
          </a:p>
          <a:p>
            <a:pPr lvl="1">
              <a:buFont typeface="Wingdings" panose="05000000000000000000" pitchFamily="2" charset="2"/>
              <a:buChar char="ü"/>
            </a:pPr>
            <a:r>
              <a:rPr lang="en-US" sz="2800" dirty="0"/>
              <a:t> </a:t>
            </a:r>
            <a:r>
              <a:rPr lang="en-US" sz="2800" dirty="0" smtClean="0"/>
              <a:t>grape tomatoes and green pepper slices w/ranch</a:t>
            </a:r>
          </a:p>
          <a:p>
            <a:pPr lvl="1">
              <a:buFont typeface="Wingdings" panose="05000000000000000000" pitchFamily="2" charset="2"/>
              <a:buChar char="ü"/>
            </a:pPr>
            <a:r>
              <a:rPr lang="en-US" sz="2800" dirty="0" smtClean="0"/>
              <a:t>Garden salad w/ ¼ cup carrots or tomatoes</a:t>
            </a:r>
          </a:p>
          <a:p>
            <a:pPr lvl="1">
              <a:buFont typeface="Wingdings" panose="05000000000000000000" pitchFamily="2" charset="2"/>
              <a:buChar char="ü"/>
            </a:pPr>
            <a:r>
              <a:rPr lang="en-US" sz="2800" dirty="0" smtClean="0"/>
              <a:t>Baby carrots and celery w/ranch</a:t>
            </a:r>
          </a:p>
          <a:p>
            <a:pPr lvl="1">
              <a:buFont typeface="Wingdings" panose="05000000000000000000" pitchFamily="2" charset="2"/>
              <a:buChar char="ü"/>
            </a:pPr>
            <a:r>
              <a:rPr lang="en-US" sz="2800" dirty="0" smtClean="0"/>
              <a:t>Sweet and white potato fries</a:t>
            </a:r>
          </a:p>
          <a:p>
            <a:pPr marL="457200" lvl="1" indent="0">
              <a:buNone/>
            </a:pPr>
            <a:endParaRPr lang="en-US" dirty="0" smtClean="0"/>
          </a:p>
          <a:p>
            <a:pPr lvl="1">
              <a:buFont typeface="Wingdings" panose="05000000000000000000" pitchFamily="2" charset="2"/>
              <a:buChar char="q"/>
            </a:pP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84245" y="2438400"/>
            <a:ext cx="5059756" cy="3891748"/>
          </a:xfrm>
          <a:prstGeom prst="rect">
            <a:avLst/>
          </a:prstGeom>
          <a:scene3d>
            <a:camera prst="perspectiveContrastingLeftFacing"/>
            <a:lightRig rig="threePt" dir="t"/>
          </a:scene3d>
        </p:spPr>
      </p:pic>
    </p:spTree>
    <p:extLst>
      <p:ext uri="{BB962C8B-B14F-4D97-AF65-F5344CB8AC3E}">
        <p14:creationId xmlns:p14="http://schemas.microsoft.com/office/powerpoint/2010/main" val="204236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MV Boli" panose="02000500030200090000" pitchFamily="2" charset="0"/>
                <a:cs typeface="MV Boli" panose="02000500030200090000" pitchFamily="2" charset="0"/>
              </a:rPr>
              <a:t> </a:t>
            </a:r>
            <a:r>
              <a:rPr lang="en-US" sz="4400" dirty="0" smtClean="0">
                <a:latin typeface="MV Boli" panose="02000500030200090000" pitchFamily="2" charset="0"/>
                <a:cs typeface="MV Boli" panose="02000500030200090000" pitchFamily="2" charset="0"/>
              </a:rPr>
              <a:t>Dark Green Veggies: Use Variety</a:t>
            </a:r>
            <a:endParaRPr lang="en-US" sz="4400" dirty="0">
              <a:latin typeface="MV Boli" panose="02000500030200090000" pitchFamily="2" charset="0"/>
              <a:cs typeface="MV Boli" panose="02000500030200090000" pitchFamily="2" charset="0"/>
            </a:endParaRPr>
          </a:p>
        </p:txBody>
      </p:sp>
      <p:sp>
        <p:nvSpPr>
          <p:cNvPr id="3" name="Content Placeholder 2"/>
          <p:cNvSpPr>
            <a:spLocks noGrp="1"/>
          </p:cNvSpPr>
          <p:nvPr>
            <p:ph idx="1"/>
          </p:nvPr>
        </p:nvSpPr>
        <p:spPr/>
        <p:txBody>
          <a:bodyPr>
            <a:normAutofit/>
          </a:bodyPr>
          <a:lstStyle/>
          <a:p>
            <a:r>
              <a:rPr lang="en-US" sz="3200" dirty="0" smtClean="0"/>
              <a:t>Mesclun - a fancy French word for spring mix!</a:t>
            </a:r>
          </a:p>
          <a:p>
            <a:pPr lvl="1">
              <a:buFont typeface="Wingdings" panose="05000000000000000000" pitchFamily="2" charset="2"/>
              <a:buChar char="ü"/>
            </a:pPr>
            <a:r>
              <a:rPr lang="en-US" sz="2800" dirty="0" smtClean="0"/>
              <a:t>an alternate salad choice</a:t>
            </a:r>
          </a:p>
          <a:p>
            <a:pPr lvl="1">
              <a:buFont typeface="Wingdings" panose="05000000000000000000" pitchFamily="2" charset="2"/>
              <a:buChar char="ü"/>
            </a:pPr>
            <a:r>
              <a:rPr lang="en-US" sz="2800" dirty="0" smtClean="0"/>
              <a:t>Affordable</a:t>
            </a:r>
          </a:p>
          <a:p>
            <a:r>
              <a:rPr lang="en-US" sz="3200" dirty="0"/>
              <a:t>Baby kale</a:t>
            </a:r>
          </a:p>
          <a:p>
            <a:pPr lvl="1">
              <a:buFont typeface="Wingdings" panose="05000000000000000000" pitchFamily="2" charset="2"/>
              <a:buChar char="ü"/>
            </a:pPr>
            <a:r>
              <a:rPr lang="en-US" sz="2800" dirty="0"/>
              <a:t>Tasty in salad</a:t>
            </a:r>
          </a:p>
          <a:p>
            <a:pPr lvl="1">
              <a:buFont typeface="Wingdings" panose="05000000000000000000" pitchFamily="2" charset="2"/>
              <a:buChar char="ü"/>
            </a:pPr>
            <a:r>
              <a:rPr lang="en-US" sz="2800" dirty="0"/>
              <a:t>Readily </a:t>
            </a:r>
            <a:r>
              <a:rPr lang="en-US" sz="2800" dirty="0" smtClean="0"/>
              <a:t>available in salad </a:t>
            </a:r>
          </a:p>
          <a:p>
            <a:pPr marL="822960" lvl="3" indent="0">
              <a:buNone/>
            </a:pPr>
            <a:r>
              <a:rPr lang="en-US" sz="2800" dirty="0" smtClean="0"/>
              <a:t>mixes</a:t>
            </a:r>
            <a:endParaRPr lang="en-US" sz="2800"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62600" y="2281096"/>
            <a:ext cx="3581399" cy="2748104"/>
          </a:xfrm>
          <a:prstGeom prst="rect">
            <a:avLst/>
          </a:prstGeom>
        </p:spPr>
      </p:pic>
      <p:pic>
        <p:nvPicPr>
          <p:cNvPr id="6" name="Picture 5"/>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9934" b="89934" l="9977" r="89947">
                        <a14:backgroundMark x1="35187" y1="11523" x2="14851" y2="44238"/>
                        <a14:backgroundMark x1="14851" y1="44238" x2="2513" y2="46490"/>
                        <a14:backgroundMark x1="2133" y1="46490" x2="2133" y2="54967"/>
                        <a14:backgroundMark x1="2513" y1="55497" x2="14471" y2="88212"/>
                        <a14:backgroundMark x1="36329" y1="6755" x2="42803" y2="16424"/>
                        <a14:backgroundMark x1="42803" y1="16424" x2="49276" y2="5166"/>
                        <a14:backgroundMark x1="49276" y1="5166" x2="50876" y2="14702"/>
                        <a14:backgroundMark x1="50876" y1="14702" x2="68088" y2="2517"/>
                        <a14:backgroundMark x1="68317" y1="2517" x2="73877" y2="5695"/>
                        <a14:backgroundMark x1="74181" y1="5695" x2="75171" y2="9536"/>
                        <a14:backgroundMark x1="76085" y1="9536" x2="84006" y2="10464"/>
                        <a14:backgroundMark x1="84006" y1="12185" x2="87510" y2="20795"/>
                        <a14:backgroundMark x1="87510" y1="20795" x2="92993" y2="15894"/>
                        <a14:backgroundMark x1="92993" y1="15894" x2="99772" y2="8874"/>
                      </a14:backgroundRemoval>
                    </a14:imgEffect>
                  </a14:imgLayer>
                </a14:imgProps>
              </a:ext>
              <a:ext uri="{28A0092B-C50C-407E-A947-70E740481C1C}">
                <a14:useLocalDpi xmlns:a14="http://schemas.microsoft.com/office/drawing/2010/main"/>
              </a:ext>
            </a:extLst>
          </a:blip>
          <a:srcRect/>
          <a:stretch/>
        </p:blipFill>
        <p:spPr>
          <a:xfrm>
            <a:off x="4191001" y="4051314"/>
            <a:ext cx="5456682" cy="3135870"/>
          </a:xfrm>
          <a:prstGeom prst="rect">
            <a:avLst/>
          </a:prstGeom>
        </p:spPr>
      </p:pic>
    </p:spTree>
    <p:extLst>
      <p:ext uri="{BB962C8B-B14F-4D97-AF65-F5344CB8AC3E}">
        <p14:creationId xmlns:p14="http://schemas.microsoft.com/office/powerpoint/2010/main" val="5911371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400" dirty="0" smtClean="0">
                <a:latin typeface="MV Boli" panose="02000500030200090000" pitchFamily="2" charset="0"/>
                <a:cs typeface="MV Boli" panose="02000500030200090000" pitchFamily="2" charset="0"/>
              </a:rPr>
              <a:t>Try new salads</a:t>
            </a:r>
            <a:endParaRPr lang="en-US" sz="4400" dirty="0">
              <a:latin typeface="MV Boli" panose="02000500030200090000" pitchFamily="2" charset="0"/>
              <a:cs typeface="MV Boli" panose="02000500030200090000" pitchFamily="2" charset="0"/>
            </a:endParaRPr>
          </a:p>
        </p:txBody>
      </p:sp>
      <p:pic>
        <p:nvPicPr>
          <p:cNvPr id="10" name="Picture 3"/>
          <p:cNvPicPr>
            <a:picLocks noChangeArrowheads="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726948" y="1371601"/>
            <a:ext cx="3006852" cy="266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55662" y="1371602"/>
            <a:ext cx="4036066" cy="2689914"/>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6948" y="4036275"/>
            <a:ext cx="4227576" cy="2821725"/>
          </a:xfrm>
          <a:prstGeom prst="rect">
            <a:avLst/>
          </a:prstGeom>
        </p:spPr>
      </p:pic>
      <p:pic>
        <p:nvPicPr>
          <p:cNvPr id="4098"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716525" y="4061515"/>
            <a:ext cx="3429000" cy="279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131323"/>
      </p:ext>
    </p:extLst>
  </p:cSld>
  <p:clrMapOvr>
    <a:masterClrMapping/>
  </p:clrMapOvr>
  <p:transition>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MV Boli" panose="02000500030200090000" pitchFamily="2" charset="0"/>
                <a:cs typeface="MV Boli" panose="02000500030200090000" pitchFamily="2" charset="0"/>
              </a:rPr>
              <a:t>Consider a Garden Bar</a:t>
            </a:r>
            <a:endParaRPr lang="en-US" sz="4400" dirty="0">
              <a:latin typeface="MV Boli" panose="02000500030200090000" pitchFamily="2" charset="0"/>
              <a:cs typeface="MV Boli" panose="02000500030200090000" pitchFamily="2"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45920"/>
            <a:ext cx="9198271" cy="5212080"/>
          </a:xfrm>
          <a:prstGeom prst="rect">
            <a:avLst/>
          </a:prstGeom>
        </p:spPr>
      </p:pic>
    </p:spTree>
    <p:extLst>
      <p:ext uri="{BB962C8B-B14F-4D97-AF65-F5344CB8AC3E}">
        <p14:creationId xmlns:p14="http://schemas.microsoft.com/office/powerpoint/2010/main" val="12534329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MV Boli" panose="02000500030200090000" pitchFamily="2" charset="0"/>
                <a:cs typeface="MV Boli" panose="02000500030200090000" pitchFamily="2" charset="0"/>
              </a:rPr>
              <a:t> </a:t>
            </a:r>
            <a:r>
              <a:rPr lang="en-US" sz="4400" dirty="0" smtClean="0">
                <a:latin typeface="MV Boli" panose="02000500030200090000" pitchFamily="2" charset="0"/>
                <a:cs typeface="MV Boli" panose="02000500030200090000" pitchFamily="2" charset="0"/>
              </a:rPr>
              <a:t>Veggies: Bring Back Mr</a:t>
            </a:r>
            <a:r>
              <a:rPr lang="en-US" sz="4400" baseline="-25000" dirty="0" smtClean="0">
                <a:latin typeface="MV Boli" panose="02000500030200090000" pitchFamily="2" charset="0"/>
                <a:cs typeface="MV Boli" panose="02000500030200090000" pitchFamily="2" charset="0"/>
              </a:rPr>
              <a:t>.</a:t>
            </a:r>
            <a:r>
              <a:rPr lang="en-US" sz="4400" dirty="0" smtClean="0">
                <a:latin typeface="MV Boli" panose="02000500030200090000" pitchFamily="2" charset="0"/>
                <a:cs typeface="MV Boli" panose="02000500030200090000" pitchFamily="2" charset="0"/>
              </a:rPr>
              <a:t> Potato!</a:t>
            </a:r>
            <a:endParaRPr lang="en-US" sz="4400" dirty="0">
              <a:latin typeface="MV Boli" panose="02000500030200090000" pitchFamily="2" charset="0"/>
              <a:cs typeface="MV Boli" panose="02000500030200090000" pitchFamily="2" charset="0"/>
            </a:endParaRPr>
          </a:p>
        </p:txBody>
      </p:sp>
      <p:sp>
        <p:nvSpPr>
          <p:cNvPr id="3" name="Content Placeholder 2"/>
          <p:cNvSpPr>
            <a:spLocks noGrp="1"/>
          </p:cNvSpPr>
          <p:nvPr>
            <p:ph idx="1"/>
          </p:nvPr>
        </p:nvSpPr>
        <p:spPr/>
        <p:txBody>
          <a:bodyPr>
            <a:normAutofit/>
          </a:bodyPr>
          <a:lstStyle/>
          <a:p>
            <a:r>
              <a:rPr lang="en-US" sz="3200" dirty="0" smtClean="0"/>
              <a:t>Serve white potatoes more frequently</a:t>
            </a:r>
          </a:p>
          <a:p>
            <a:r>
              <a:rPr lang="en-US" sz="3200" dirty="0" smtClean="0"/>
              <a:t>Prepare in a variety of ways –scalloped, mashed, roasted, baked, stuffed, salad…</a:t>
            </a:r>
          </a:p>
          <a:p>
            <a:r>
              <a:rPr lang="en-US" sz="3200" dirty="0" smtClean="0"/>
              <a:t>To avoid competing choices and availability to all subgroups, consider allowing unlimited vegetable selections.</a:t>
            </a:r>
            <a:endParaRPr lang="en-US" sz="3200"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39" y="5094350"/>
            <a:ext cx="1874519" cy="1796736"/>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59280" y="5100610"/>
            <a:ext cx="1979360" cy="1762848"/>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19305" y="5101846"/>
            <a:ext cx="1924695" cy="1756155"/>
          </a:xfrm>
          <a:prstGeom prst="rect">
            <a:avLst/>
          </a:prstGeom>
        </p:spPr>
      </p:pic>
      <p:pic>
        <p:nvPicPr>
          <p:cNvPr id="8" name="Picture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596202" y="5094350"/>
            <a:ext cx="1642798" cy="1796735"/>
          </a:xfrm>
          <a:prstGeom prst="rect">
            <a:avLst/>
          </a:prstGeom>
        </p:spPr>
      </p:pic>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838640" y="5105400"/>
            <a:ext cx="1757562" cy="1736912"/>
          </a:xfrm>
          <a:prstGeom prst="rect">
            <a:avLst/>
          </a:prstGeom>
        </p:spPr>
      </p:pic>
    </p:spTree>
    <p:extLst>
      <p:ext uri="{BB962C8B-B14F-4D97-AF65-F5344CB8AC3E}">
        <p14:creationId xmlns:p14="http://schemas.microsoft.com/office/powerpoint/2010/main" val="2419037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400" dirty="0" smtClean="0">
                <a:latin typeface="MV Boli" panose="02000500030200090000" pitchFamily="2" charset="0"/>
                <a:cs typeface="MV Boli" panose="02000500030200090000" pitchFamily="2" charset="0"/>
              </a:rPr>
              <a:t>Try a Potato Bar!</a:t>
            </a:r>
            <a:endParaRPr lang="en-US" sz="4400" dirty="0">
              <a:latin typeface="MV Boli" panose="02000500030200090000" pitchFamily="2" charset="0"/>
              <a:cs typeface="MV Boli" panose="02000500030200090000" pitchFamily="2" charset="0"/>
            </a:endParaRP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9240" y="1645920"/>
            <a:ext cx="4206240" cy="3002280"/>
          </a:xfrm>
          <a:prstGeom prst="rect">
            <a:avLst/>
          </a:prstGeom>
          <a:ln w="19050">
            <a:solidFill>
              <a:srgbClr val="0070C0"/>
            </a:solidFill>
          </a:ln>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45480" y="1630680"/>
            <a:ext cx="3413760" cy="3017520"/>
          </a:xfrm>
          <a:prstGeom prst="rect">
            <a:avLst/>
          </a:prstGeom>
          <a:ln w="19050">
            <a:solidFill>
              <a:srgbClr val="0070C0"/>
            </a:solidFill>
          </a:ln>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32760" y="4648200"/>
            <a:ext cx="2712720" cy="2240280"/>
          </a:xfrm>
          <a:prstGeom prst="rect">
            <a:avLst/>
          </a:prstGeom>
          <a:ln w="19050">
            <a:solidFill>
              <a:srgbClr val="0070C0"/>
            </a:solidFill>
          </a:ln>
        </p:spPr>
      </p:pic>
      <p:pic>
        <p:nvPicPr>
          <p:cNvPr id="11" name="Picture 1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45480" y="4648200"/>
            <a:ext cx="3398520" cy="2255520"/>
          </a:xfrm>
          <a:prstGeom prst="rect">
            <a:avLst/>
          </a:prstGeom>
          <a:ln w="19050">
            <a:solidFill>
              <a:srgbClr val="0070C0"/>
            </a:solidFill>
          </a:ln>
        </p:spPr>
      </p:pic>
      <p:pic>
        <p:nvPicPr>
          <p:cNvPr id="12" name="Picture 1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0" y="1630680"/>
            <a:ext cx="1554480" cy="3017520"/>
          </a:xfrm>
          <a:prstGeom prst="rect">
            <a:avLst/>
          </a:prstGeom>
          <a:ln w="19050">
            <a:solidFill>
              <a:srgbClr val="0070C0"/>
            </a:solidFill>
          </a:ln>
        </p:spPr>
      </p:pic>
      <p:pic>
        <p:nvPicPr>
          <p:cNvPr id="9" name="Picture 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0" y="4648200"/>
            <a:ext cx="3017520" cy="2240280"/>
          </a:xfrm>
          <a:prstGeom prst="rect">
            <a:avLst/>
          </a:prstGeom>
          <a:ln w="19050">
            <a:solidFill>
              <a:srgbClr val="0070C0"/>
            </a:solidFill>
          </a:ln>
        </p:spPr>
      </p:pic>
    </p:spTree>
    <p:extLst>
      <p:ext uri="{BB962C8B-B14F-4D97-AF65-F5344CB8AC3E}">
        <p14:creationId xmlns:p14="http://schemas.microsoft.com/office/powerpoint/2010/main" val="375940863"/>
      </p:ext>
    </p:extLst>
  </p:cSld>
  <p:clrMapOvr>
    <a:masterClrMapping/>
  </p:clrMapOvr>
  <p:transition>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MV Boli" panose="02000500030200090000" pitchFamily="2" charset="0"/>
                <a:cs typeface="MV Boli" panose="02000500030200090000" pitchFamily="2" charset="0"/>
              </a:rPr>
              <a:t>Vegetables – give credit</a:t>
            </a:r>
            <a:endParaRPr lang="en-US" sz="4400" dirty="0">
              <a:latin typeface="MV Boli" panose="02000500030200090000" pitchFamily="2" charset="0"/>
              <a:cs typeface="MV Boli" panose="02000500030200090000" pitchFamily="2" charset="0"/>
            </a:endParaRPr>
          </a:p>
        </p:txBody>
      </p:sp>
      <p:sp>
        <p:nvSpPr>
          <p:cNvPr id="3" name="Content Placeholder 2"/>
          <p:cNvSpPr>
            <a:spLocks noGrp="1"/>
          </p:cNvSpPr>
          <p:nvPr>
            <p:ph idx="1"/>
          </p:nvPr>
        </p:nvSpPr>
        <p:spPr>
          <a:xfrm>
            <a:off x="457200" y="1600200"/>
            <a:ext cx="7924800" cy="4876800"/>
          </a:xfrm>
        </p:spPr>
        <p:txBody>
          <a:bodyPr>
            <a:normAutofit lnSpcReduction="10000"/>
          </a:bodyPr>
          <a:lstStyle/>
          <a:p>
            <a:r>
              <a:rPr lang="en-US" sz="3200" dirty="0" smtClean="0"/>
              <a:t>If offering only 1 entrée, the vegetables in the entrée may be counted towards the vegetable subgroups if at least 1/8 cup. </a:t>
            </a:r>
          </a:p>
          <a:p>
            <a:pPr lvl="1">
              <a:buFont typeface="Wingdings" panose="05000000000000000000" pitchFamily="2" charset="2"/>
              <a:buChar char="ü"/>
            </a:pPr>
            <a:r>
              <a:rPr lang="en-US" dirty="0" smtClean="0"/>
              <a:t>Example: A slice of pizza made with sweet potato crust may possibly credit towards the red/orange vegetable if </a:t>
            </a:r>
            <a:r>
              <a:rPr lang="en-US" dirty="0"/>
              <a:t>there is at least ⅛ cup per serving of identifiable </a:t>
            </a:r>
            <a:r>
              <a:rPr lang="en-US" dirty="0" smtClean="0"/>
              <a:t>vegetable in the menu item </a:t>
            </a:r>
          </a:p>
          <a:p>
            <a:r>
              <a:rPr lang="en-US" sz="3200" dirty="0" smtClean="0"/>
              <a:t>If offering multiple entrees, avoid counting vegetable contributions, so as not to limit availability to all subgroups over the course of the week.</a:t>
            </a:r>
            <a:endParaRPr lang="en-US" sz="3200"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3480086">
            <a:off x="7104356" y="5160784"/>
            <a:ext cx="1985661" cy="2041098"/>
          </a:xfrm>
          <a:prstGeom prst="rect">
            <a:avLst/>
          </a:prstGeom>
          <a:ln>
            <a:noFill/>
          </a:ln>
          <a:effectLst>
            <a:softEdge rad="112500"/>
          </a:effectLst>
        </p:spPr>
      </p:pic>
    </p:spTree>
    <p:extLst>
      <p:ext uri="{BB962C8B-B14F-4D97-AF65-F5344CB8AC3E}">
        <p14:creationId xmlns:p14="http://schemas.microsoft.com/office/powerpoint/2010/main" val="7308971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latin typeface="MV Boli" panose="02000500030200090000" pitchFamily="2" charset="0"/>
                <a:cs typeface="MV Boli" panose="02000500030200090000" pitchFamily="2" charset="0"/>
              </a:rPr>
              <a:t>Vegetables – Juices and Smoothies</a:t>
            </a:r>
            <a:endParaRPr lang="en-US" dirty="0">
              <a:latin typeface="MV Boli" panose="02000500030200090000" pitchFamily="2" charset="0"/>
              <a:cs typeface="MV Boli" panose="02000500030200090000" pitchFamily="2" charset="0"/>
            </a:endParaRPr>
          </a:p>
        </p:txBody>
      </p:sp>
      <p:sp>
        <p:nvSpPr>
          <p:cNvPr id="3" name="Content Placeholder 2"/>
          <p:cNvSpPr>
            <a:spLocks noGrp="1"/>
          </p:cNvSpPr>
          <p:nvPr>
            <p:ph idx="1"/>
          </p:nvPr>
        </p:nvSpPr>
        <p:spPr>
          <a:xfrm>
            <a:off x="457200" y="1600200"/>
            <a:ext cx="5943600" cy="4876800"/>
          </a:xfrm>
        </p:spPr>
        <p:txBody>
          <a:bodyPr/>
          <a:lstStyle/>
          <a:p>
            <a:r>
              <a:rPr lang="en-US" dirty="0" smtClean="0"/>
              <a:t>Many types of vegetable juices available</a:t>
            </a:r>
          </a:p>
          <a:p>
            <a:r>
              <a:rPr lang="en-US" dirty="0" smtClean="0"/>
              <a:t>Offer a smoothie bar</a:t>
            </a:r>
          </a:p>
          <a:p>
            <a:r>
              <a:rPr lang="en-US" dirty="0" smtClean="0"/>
              <a:t>Remember the 50% limitation on juice and puree </a:t>
            </a:r>
            <a:endParaRPr lang="en-US" dirty="0"/>
          </a:p>
          <a:p>
            <a:endParaRPr lang="en-US" dirty="0" smtClean="0"/>
          </a:p>
          <a:p>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0" y="3448104"/>
            <a:ext cx="5151120" cy="3425952"/>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19800" y="2205336"/>
            <a:ext cx="3021941" cy="4572000"/>
          </a:xfrm>
          <a:prstGeom prst="rect">
            <a:avLst/>
          </a:prstGeom>
          <a:scene3d>
            <a:camera prst="perspectiveHeroicExtremeLeftFacing"/>
            <a:lightRig rig="threePt" dir="t"/>
          </a:scene3d>
        </p:spPr>
      </p:pic>
    </p:spTree>
    <p:extLst>
      <p:ext uri="{BB962C8B-B14F-4D97-AF65-F5344CB8AC3E}">
        <p14:creationId xmlns:p14="http://schemas.microsoft.com/office/powerpoint/2010/main" val="37306447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MV Boli" panose="02000500030200090000" pitchFamily="2" charset="0"/>
                <a:cs typeface="MV Boli" panose="02000500030200090000" pitchFamily="2" charset="0"/>
              </a:rPr>
              <a:t>Vegetables – get creative</a:t>
            </a:r>
            <a:endParaRPr lang="en-US" sz="4400" dirty="0">
              <a:latin typeface="MV Boli" panose="02000500030200090000" pitchFamily="2" charset="0"/>
              <a:cs typeface="MV Boli" panose="02000500030200090000" pitchFamily="2"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71160" y="4191000"/>
            <a:ext cx="3581400" cy="1526301"/>
          </a:xfrm>
          <a:prstGeom prst="rect">
            <a:avLst/>
          </a:prstGeom>
        </p:spPr>
      </p:pic>
      <p:sp>
        <p:nvSpPr>
          <p:cNvPr id="3" name="Content Placeholder 2"/>
          <p:cNvSpPr>
            <a:spLocks noGrp="1"/>
          </p:cNvSpPr>
          <p:nvPr>
            <p:ph idx="1"/>
          </p:nvPr>
        </p:nvSpPr>
        <p:spPr>
          <a:xfrm>
            <a:off x="457200" y="1600200"/>
            <a:ext cx="7391400" cy="4876800"/>
          </a:xfrm>
        </p:spPr>
        <p:txBody>
          <a:bodyPr>
            <a:normAutofit fontScale="40000" lnSpcReduction="20000"/>
          </a:bodyPr>
          <a:lstStyle/>
          <a:p>
            <a:r>
              <a:rPr lang="en-US" sz="8000" dirty="0"/>
              <a:t>Give </a:t>
            </a:r>
            <a:r>
              <a:rPr lang="en-US" sz="8000" dirty="0" smtClean="0"/>
              <a:t>vegetables </a:t>
            </a:r>
            <a:r>
              <a:rPr lang="en-US" sz="8000" dirty="0"/>
              <a:t>c</a:t>
            </a:r>
            <a:r>
              <a:rPr lang="en-US" sz="8000" dirty="0" smtClean="0"/>
              <a:t>reative </a:t>
            </a:r>
            <a:r>
              <a:rPr lang="en-US" sz="8000" dirty="0"/>
              <a:t>n</a:t>
            </a:r>
            <a:r>
              <a:rPr lang="en-US" sz="8000" dirty="0" smtClean="0"/>
              <a:t>ames</a:t>
            </a:r>
          </a:p>
          <a:p>
            <a:r>
              <a:rPr lang="en-US" sz="8000" dirty="0"/>
              <a:t>Display the </a:t>
            </a:r>
            <a:r>
              <a:rPr lang="en-US" sz="8000" dirty="0" smtClean="0"/>
              <a:t>age-appropriate </a:t>
            </a:r>
            <a:r>
              <a:rPr lang="en-US" sz="8000" dirty="0"/>
              <a:t>names on a poster or menu board outside the </a:t>
            </a:r>
            <a:r>
              <a:rPr lang="en-US" sz="8000" dirty="0" smtClean="0"/>
              <a:t>cafeteria</a:t>
            </a:r>
          </a:p>
          <a:p>
            <a:pPr marL="0" indent="0">
              <a:buNone/>
            </a:pPr>
            <a:endParaRPr lang="en-US" dirty="0" smtClean="0"/>
          </a:p>
          <a:p>
            <a:pPr marL="0" indent="0">
              <a:spcBef>
                <a:spcPts val="1800"/>
              </a:spcBef>
              <a:buNone/>
            </a:pPr>
            <a:r>
              <a:rPr lang="en-US" sz="13900" dirty="0">
                <a:latin typeface="Jokerman" panose="04090605060D06020702" pitchFamily="82" charset="0"/>
              </a:rPr>
              <a:t>Zucchini Surfboards</a:t>
            </a:r>
            <a:endParaRPr lang="en-US" sz="13900" b="1" i="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lgerian" panose="04020705040A02060702" pitchFamily="82" charset="0"/>
            </a:endParaRPr>
          </a:p>
          <a:p>
            <a:pPr marL="0" indent="0">
              <a:spcBef>
                <a:spcPts val="1800"/>
              </a:spcBef>
              <a:buNone/>
            </a:pPr>
            <a:r>
              <a:rPr lang="en-US" sz="13900" dirty="0" smtClean="0">
                <a:latin typeface="Chiller" panose="04020404031007020602" pitchFamily="82" charset="0"/>
              </a:rPr>
              <a:t>Mummified Potatoes</a:t>
            </a:r>
            <a:endParaRPr lang="en-US" sz="13900" dirty="0"/>
          </a:p>
          <a:p>
            <a:pPr marL="0" indent="0">
              <a:spcBef>
                <a:spcPts val="1800"/>
              </a:spcBef>
              <a:buNone/>
            </a:pPr>
            <a:r>
              <a:rPr lang="en-US" sz="11000" b="1" i="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lgerian" panose="04020705040A02060702" pitchFamily="82" charset="0"/>
              </a:rPr>
              <a:t>Superman Spinach</a:t>
            </a:r>
          </a:p>
        </p:txBody>
      </p:sp>
    </p:spTree>
    <p:extLst>
      <p:ext uri="{BB962C8B-B14F-4D97-AF65-F5344CB8AC3E}">
        <p14:creationId xmlns:p14="http://schemas.microsoft.com/office/powerpoint/2010/main" val="29275567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371600"/>
            <a:ext cx="8001000" cy="1927225"/>
          </a:xfrm>
        </p:spPr>
        <p:txBody>
          <a:bodyPr/>
          <a:lstStyle/>
          <a:p>
            <a:r>
              <a:rPr lang="en-US" dirty="0" smtClean="0"/>
              <a:t>Meats &amp; Meat Alternates</a:t>
            </a:r>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4360" y="3432048"/>
            <a:ext cx="5151120" cy="3425952"/>
          </a:xfrm>
          <a:prstGeom prst="rect">
            <a:avLst/>
          </a:prstGeom>
        </p:spPr>
      </p:pic>
    </p:spTree>
    <p:extLst>
      <p:ext uri="{BB962C8B-B14F-4D97-AF65-F5344CB8AC3E}">
        <p14:creationId xmlns:p14="http://schemas.microsoft.com/office/powerpoint/2010/main" val="29841464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7628" y="3134636"/>
            <a:ext cx="1837944" cy="1837944"/>
          </a:xfrm>
          <a:prstGeom prst="rect">
            <a:avLst/>
          </a:prstGeom>
        </p:spPr>
      </p:pic>
      <p:sp>
        <p:nvSpPr>
          <p:cNvPr id="2" name="Title 1"/>
          <p:cNvSpPr>
            <a:spLocks noGrp="1"/>
          </p:cNvSpPr>
          <p:nvPr>
            <p:ph type="title"/>
          </p:nvPr>
        </p:nvSpPr>
        <p:spPr/>
        <p:txBody>
          <a:bodyPr/>
          <a:lstStyle/>
          <a:p>
            <a:r>
              <a:rPr lang="en-US" dirty="0" smtClean="0">
                <a:latin typeface="MV Boli" panose="02000500030200090000" pitchFamily="2" charset="0"/>
                <a:cs typeface="MV Boli" panose="02000500030200090000" pitchFamily="2" charset="0"/>
              </a:rPr>
              <a:t>Vegetables – Promote and Teach</a:t>
            </a:r>
            <a:endParaRPr lang="en-US" dirty="0">
              <a:latin typeface="MV Boli" panose="02000500030200090000" pitchFamily="2" charset="0"/>
              <a:cs typeface="MV Boli" panose="02000500030200090000" pitchFamily="2" charset="0"/>
            </a:endParaRPr>
          </a:p>
        </p:txBody>
      </p:sp>
      <p:sp>
        <p:nvSpPr>
          <p:cNvPr id="3" name="Content Placeholder 2"/>
          <p:cNvSpPr>
            <a:spLocks noGrp="1"/>
          </p:cNvSpPr>
          <p:nvPr>
            <p:ph idx="1"/>
          </p:nvPr>
        </p:nvSpPr>
        <p:spPr>
          <a:xfrm>
            <a:off x="457200" y="1600200"/>
            <a:ext cx="5562600" cy="2057400"/>
          </a:xfrm>
        </p:spPr>
        <p:txBody>
          <a:bodyPr>
            <a:normAutofit/>
          </a:bodyPr>
          <a:lstStyle/>
          <a:p>
            <a:r>
              <a:rPr lang="en-US" dirty="0" smtClean="0"/>
              <a:t>Give stickers for trying new foods or choosing extra vegetables</a:t>
            </a:r>
          </a:p>
          <a:p>
            <a:r>
              <a:rPr lang="en-US" dirty="0" smtClean="0"/>
              <a:t>Check out free or low cost sources: Team Nutrition and others</a:t>
            </a:r>
          </a:p>
          <a:p>
            <a:endParaRPr lang="en-US" dirty="0"/>
          </a:p>
          <a:p>
            <a:endParaRPr lang="en-US" dirty="0"/>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24400" y="4848948"/>
            <a:ext cx="1839468" cy="1839468"/>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8200" y="3352800"/>
            <a:ext cx="3239560" cy="3239560"/>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86600" y="1396724"/>
            <a:ext cx="1726648" cy="1726648"/>
          </a:xfrm>
          <a:prstGeom prst="rect">
            <a:avLst/>
          </a:prstGeom>
        </p:spPr>
      </p:pic>
    </p:spTree>
    <p:extLst>
      <p:ext uri="{BB962C8B-B14F-4D97-AF65-F5344CB8AC3E}">
        <p14:creationId xmlns:p14="http://schemas.microsoft.com/office/powerpoint/2010/main" val="38809944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996" y="1219043"/>
            <a:ext cx="3071556" cy="2741032"/>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13176" y="1063484"/>
            <a:ext cx="3063240" cy="3052150"/>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4007700"/>
            <a:ext cx="3977752" cy="2850300"/>
          </a:xfrm>
          <a:prstGeom prst="rect">
            <a:avLst/>
          </a:prstGeom>
        </p:spPr>
      </p:pic>
      <p:pic>
        <p:nvPicPr>
          <p:cNvPr id="6" name="Picture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38639" y="3960075"/>
            <a:ext cx="2477846" cy="2832585"/>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76416" y="1110444"/>
            <a:ext cx="2737104" cy="2668480"/>
          </a:xfrm>
          <a:prstGeom prst="rect">
            <a:avLst/>
          </a:prstGeom>
        </p:spPr>
      </p:pic>
      <p:pic>
        <p:nvPicPr>
          <p:cNvPr id="5" name="Picture 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501245" y="3482835"/>
            <a:ext cx="2566555" cy="3392880"/>
          </a:xfrm>
          <a:prstGeom prst="rect">
            <a:avLst/>
          </a:prstGeom>
        </p:spPr>
      </p:pic>
      <p:sp>
        <p:nvSpPr>
          <p:cNvPr id="2" name="Title 1"/>
          <p:cNvSpPr>
            <a:spLocks noGrp="1"/>
          </p:cNvSpPr>
          <p:nvPr>
            <p:ph type="title"/>
          </p:nvPr>
        </p:nvSpPr>
        <p:spPr/>
        <p:txBody>
          <a:bodyPr>
            <a:normAutofit/>
          </a:bodyPr>
          <a:lstStyle/>
          <a:p>
            <a:r>
              <a:rPr lang="en-US" sz="4400" dirty="0" smtClean="0">
                <a:latin typeface="MV Boli" panose="02000500030200090000" pitchFamily="2" charset="0"/>
                <a:cs typeface="MV Boli" panose="02000500030200090000" pitchFamily="2" charset="0"/>
              </a:rPr>
              <a:t>Vegetables: Food for Fun</a:t>
            </a:r>
            <a:endParaRPr lang="en-US" sz="44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3186897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Milk</a:t>
            </a:r>
            <a:endParaRPr lang="en-US"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0" y="3431796"/>
            <a:ext cx="4419600" cy="3426204"/>
          </a:xfrm>
          <a:prstGeom prst="rect">
            <a:avLst/>
          </a:prstGeom>
        </p:spPr>
      </p:pic>
    </p:spTree>
    <p:extLst>
      <p:ext uri="{BB962C8B-B14F-4D97-AF65-F5344CB8AC3E}">
        <p14:creationId xmlns:p14="http://schemas.microsoft.com/office/powerpoint/2010/main" val="9909925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MV Boli" panose="02000500030200090000" pitchFamily="2" charset="0"/>
                <a:cs typeface="MV Boli" panose="02000500030200090000" pitchFamily="2" charset="0"/>
              </a:rPr>
              <a:t>Milk: Use in Smoothies!</a:t>
            </a:r>
            <a:endParaRPr lang="en-US" sz="4400" dirty="0">
              <a:latin typeface="MV Boli" panose="02000500030200090000" pitchFamily="2" charset="0"/>
              <a:cs typeface="MV Boli" panose="02000500030200090000" pitchFamily="2" charset="0"/>
            </a:endParaRPr>
          </a:p>
        </p:txBody>
      </p:sp>
      <p:pic>
        <p:nvPicPr>
          <p:cNvPr id="14" name="Picture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81200" y="1328420"/>
            <a:ext cx="4305300" cy="5453380"/>
          </a:xfrm>
          <a:prstGeom prst="rect">
            <a:avLst/>
          </a:prstGeom>
        </p:spPr>
      </p:pic>
    </p:spTree>
    <p:extLst>
      <p:ext uri="{BB962C8B-B14F-4D97-AF65-F5344CB8AC3E}">
        <p14:creationId xmlns:p14="http://schemas.microsoft.com/office/powerpoint/2010/main" val="20920947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breakfast</a:t>
            </a:r>
            <a:endParaRPr lang="en-US"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0" y="3489960"/>
            <a:ext cx="4752794" cy="3352800"/>
          </a:xfrm>
          <a:prstGeom prst="rect">
            <a:avLst/>
          </a:prstGeom>
        </p:spPr>
      </p:pic>
    </p:spTree>
    <p:extLst>
      <p:ext uri="{BB962C8B-B14F-4D97-AF65-F5344CB8AC3E}">
        <p14:creationId xmlns:p14="http://schemas.microsoft.com/office/powerpoint/2010/main" val="39847156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normAutofit/>
          </a:bodyPr>
          <a:lstStyle/>
          <a:p>
            <a:pPr algn="l" fontAlgn="auto">
              <a:spcAft>
                <a:spcPts val="0"/>
              </a:spcAft>
              <a:defRPr/>
            </a:pPr>
            <a:r>
              <a:rPr lang="en-US" sz="4400" dirty="0">
                <a:latin typeface="MV Boli" panose="02000500030200090000" pitchFamily="2" charset="0"/>
                <a:cs typeface="MV Boli" panose="02000500030200090000" pitchFamily="2" charset="0"/>
              </a:rPr>
              <a:t>Breakfast Meal Pattern </a:t>
            </a:r>
          </a:p>
        </p:txBody>
      </p:sp>
      <p:sp>
        <p:nvSpPr>
          <p:cNvPr id="14339" name="Content Placeholder 2"/>
          <p:cNvSpPr>
            <a:spLocks noGrp="1"/>
          </p:cNvSpPr>
          <p:nvPr>
            <p:ph idx="1"/>
          </p:nvPr>
        </p:nvSpPr>
        <p:spPr/>
        <p:txBody>
          <a:bodyPr>
            <a:normAutofit lnSpcReduction="10000"/>
          </a:bodyPr>
          <a:lstStyle/>
          <a:p>
            <a:pPr lvl="2" indent="-342900"/>
            <a:r>
              <a:rPr lang="en-US" sz="3200" dirty="0" smtClean="0"/>
              <a:t>K-5 </a:t>
            </a:r>
          </a:p>
          <a:p>
            <a:pPr lvl="2" indent="-342900"/>
            <a:r>
              <a:rPr lang="en-US" sz="3200" dirty="0" smtClean="0"/>
              <a:t>6-8 </a:t>
            </a:r>
          </a:p>
          <a:p>
            <a:pPr lvl="2" indent="-342900"/>
            <a:r>
              <a:rPr lang="en-US" sz="3200" dirty="0" smtClean="0"/>
              <a:t>9-12</a:t>
            </a:r>
          </a:p>
          <a:p>
            <a:pPr marL="0" indent="0">
              <a:buFont typeface="Arial" charset="0"/>
              <a:buNone/>
            </a:pPr>
            <a:endParaRPr lang="en-US" sz="3200" dirty="0" smtClean="0"/>
          </a:p>
          <a:p>
            <a:pPr marL="0" indent="0">
              <a:buFont typeface="Arial" charset="0"/>
              <a:buNone/>
            </a:pPr>
            <a:r>
              <a:rPr lang="en-US" sz="3200" dirty="0" smtClean="0"/>
              <a:t>Flexibility </a:t>
            </a:r>
            <a:r>
              <a:rPr lang="en-US" sz="3200" dirty="0"/>
              <a:t>in menu planning at breakfast </a:t>
            </a:r>
          </a:p>
          <a:p>
            <a:pPr lvl="2" indent="-342900"/>
            <a:r>
              <a:rPr lang="en-US" sz="3200" dirty="0"/>
              <a:t>All three grade group requirements overlap at breakfast </a:t>
            </a:r>
          </a:p>
          <a:p>
            <a:pPr lvl="2" indent="-342900"/>
            <a:r>
              <a:rPr lang="en-US" sz="3200" dirty="0"/>
              <a:t>A single </a:t>
            </a:r>
            <a:r>
              <a:rPr lang="en-US" sz="3200" dirty="0" smtClean="0"/>
              <a:t>K-12 menu </a:t>
            </a:r>
            <a:r>
              <a:rPr lang="en-US" sz="3200" dirty="0"/>
              <a:t>can be used for all groups </a:t>
            </a:r>
          </a:p>
          <a:p>
            <a:pPr marL="388620" lvl="2" indent="0">
              <a:buNone/>
            </a:pPr>
            <a:endParaRPr lang="en-US" sz="3200" dirty="0"/>
          </a:p>
        </p:txBody>
      </p:sp>
    </p:spTree>
    <p:extLst>
      <p:ext uri="{BB962C8B-B14F-4D97-AF65-F5344CB8AC3E}">
        <p14:creationId xmlns:p14="http://schemas.microsoft.com/office/powerpoint/2010/main" val="2796986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MV Boli" panose="02000500030200090000" pitchFamily="2" charset="0"/>
                <a:cs typeface="MV Boli" panose="02000500030200090000" pitchFamily="2" charset="0"/>
              </a:rPr>
              <a:t>Customers like choices</a:t>
            </a:r>
            <a:endParaRPr lang="en-US" sz="4400" dirty="0">
              <a:latin typeface="MV Boli" panose="02000500030200090000" pitchFamily="2" charset="0"/>
              <a:cs typeface="MV Boli" panose="02000500030200090000" pitchFamily="2"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2237012"/>
              </p:ext>
            </p:extLst>
          </p:nvPr>
        </p:nvGraphicFramePr>
        <p:xfrm>
          <a:off x="685800" y="1524000"/>
          <a:ext cx="7010400" cy="2667001"/>
        </p:xfrm>
        <a:graphic>
          <a:graphicData uri="http://schemas.openxmlformats.org/drawingml/2006/table">
            <a:tbl>
              <a:tblPr firstRow="1" bandRow="1">
                <a:tableStyleId>{5C22544A-7EE6-4342-B048-85BDC9FD1C3A}</a:tableStyleId>
              </a:tblPr>
              <a:tblGrid>
                <a:gridCol w="3505200"/>
                <a:gridCol w="3505200"/>
              </a:tblGrid>
              <a:tr h="702682">
                <a:tc gridSpan="2">
                  <a:txBody>
                    <a:bodyPr/>
                    <a:lstStyle/>
                    <a:p>
                      <a:pPr algn="ctr"/>
                      <a:r>
                        <a:rPr lang="en-US" sz="2800" dirty="0" smtClean="0"/>
                        <a:t>Daily Breakfast Meal Pattern</a:t>
                      </a:r>
                      <a:endParaRPr lang="en-US" sz="2800" dirty="0"/>
                    </a:p>
                  </a:txBody>
                  <a:tcPr marT="45714" marB="45714" anchor="ctr"/>
                </a:tc>
                <a:tc hMerge="1">
                  <a:txBody>
                    <a:bodyPr/>
                    <a:lstStyle/>
                    <a:p>
                      <a:endParaRPr lang="en-US" sz="2800" dirty="0"/>
                    </a:p>
                  </a:txBody>
                  <a:tcPr marT="45714" marB="45714"/>
                </a:tc>
              </a:tr>
              <a:tr h="654773">
                <a:tc>
                  <a:txBody>
                    <a:bodyPr/>
                    <a:lstStyle/>
                    <a:p>
                      <a:r>
                        <a:rPr lang="en-US" sz="2800" dirty="0" smtClean="0"/>
                        <a:t>Milk</a:t>
                      </a:r>
                      <a:endParaRPr lang="en-US" sz="2800" dirty="0"/>
                    </a:p>
                  </a:txBody>
                  <a:tcPr marT="45714" marB="45714"/>
                </a:tc>
                <a:tc>
                  <a:txBody>
                    <a:bodyPr/>
                    <a:lstStyle/>
                    <a:p>
                      <a:r>
                        <a:rPr lang="en-US" sz="2800" dirty="0" smtClean="0"/>
                        <a:t>1 cup</a:t>
                      </a:r>
                      <a:endParaRPr lang="en-US" sz="2800" dirty="0"/>
                    </a:p>
                  </a:txBody>
                  <a:tcPr marT="45714" marB="45714"/>
                </a:tc>
              </a:tr>
              <a:tr h="654773">
                <a:tc>
                  <a:txBody>
                    <a:bodyPr/>
                    <a:lstStyle/>
                    <a:p>
                      <a:r>
                        <a:rPr lang="en-US" sz="2800" dirty="0" smtClean="0"/>
                        <a:t>Fruit</a:t>
                      </a:r>
                      <a:endParaRPr lang="en-US" sz="2800" dirty="0"/>
                    </a:p>
                  </a:txBody>
                  <a:tcPr marT="45714" marB="45714"/>
                </a:tc>
                <a:tc>
                  <a:txBody>
                    <a:bodyPr/>
                    <a:lstStyle/>
                    <a:p>
                      <a:r>
                        <a:rPr lang="en-US" sz="2800" baseline="0" dirty="0" smtClean="0"/>
                        <a:t>1 cup</a:t>
                      </a:r>
                      <a:endParaRPr lang="en-US" sz="2800" dirty="0"/>
                    </a:p>
                  </a:txBody>
                  <a:tcPr marT="45714" marB="45714"/>
                </a:tc>
              </a:tr>
              <a:tr h="654773">
                <a:tc>
                  <a:txBody>
                    <a:bodyPr/>
                    <a:lstStyle/>
                    <a:p>
                      <a:r>
                        <a:rPr lang="en-US" sz="2800" dirty="0" smtClean="0"/>
                        <a:t>Grain</a:t>
                      </a:r>
                      <a:endParaRPr lang="en-US" sz="2800" dirty="0"/>
                    </a:p>
                  </a:txBody>
                  <a:tcPr marT="45714" marB="45714"/>
                </a:tc>
                <a:tc>
                  <a:txBody>
                    <a:bodyPr/>
                    <a:lstStyle/>
                    <a:p>
                      <a:r>
                        <a:rPr lang="en-US" sz="2800" dirty="0" smtClean="0"/>
                        <a:t>At least 1 oz eq</a:t>
                      </a:r>
                      <a:endParaRPr lang="en-US" sz="2800" dirty="0"/>
                    </a:p>
                  </a:txBody>
                  <a:tcPr marT="45714" marB="45714"/>
                </a:tc>
              </a:tr>
            </a:tbl>
          </a:graphicData>
        </a:graphic>
      </p:graphicFrame>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6891080" y="1524000"/>
            <a:ext cx="2252920" cy="5333999"/>
          </a:xfrm>
          <a:prstGeom prst="rect">
            <a:avLst/>
          </a:prstGeom>
        </p:spPr>
      </p:pic>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44119" y="4495800"/>
            <a:ext cx="2728841" cy="1828800"/>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5800" y="4190999"/>
            <a:ext cx="4065855" cy="2709768"/>
          </a:xfrm>
          <a:prstGeom prst="rect">
            <a:avLst/>
          </a:prstGeom>
        </p:spPr>
      </p:pic>
    </p:spTree>
    <p:extLst>
      <p:ext uri="{BB962C8B-B14F-4D97-AF65-F5344CB8AC3E}">
        <p14:creationId xmlns:p14="http://schemas.microsoft.com/office/powerpoint/2010/main" val="37498223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MV Boli" panose="02000500030200090000" pitchFamily="2" charset="0"/>
                <a:cs typeface="MV Boli" panose="02000500030200090000" pitchFamily="2" charset="0"/>
              </a:rPr>
              <a:t>What’s for Breakfast??!!</a:t>
            </a:r>
            <a:endParaRPr lang="en-US" sz="4400" dirty="0">
              <a:latin typeface="MV Boli" panose="02000500030200090000" pitchFamily="2" charset="0"/>
              <a:cs typeface="MV Boli" panose="02000500030200090000" pitchFamily="2" charset="0"/>
            </a:endParaRPr>
          </a:p>
        </p:txBody>
      </p:sp>
      <p:sp>
        <p:nvSpPr>
          <p:cNvPr id="3" name="Content Placeholder 2"/>
          <p:cNvSpPr>
            <a:spLocks noGrp="1"/>
          </p:cNvSpPr>
          <p:nvPr>
            <p:ph idx="1"/>
          </p:nvPr>
        </p:nvSpPr>
        <p:spPr/>
        <p:txBody>
          <a:bodyPr>
            <a:normAutofit/>
          </a:bodyPr>
          <a:lstStyle/>
          <a:p>
            <a:r>
              <a:rPr lang="en-US" sz="3200" dirty="0" smtClean="0"/>
              <a:t>New ideas</a:t>
            </a:r>
          </a:p>
          <a:p>
            <a:r>
              <a:rPr lang="en-US" sz="3200" dirty="0" smtClean="0"/>
              <a:t>Easy to prepare</a:t>
            </a:r>
          </a:p>
          <a:p>
            <a:r>
              <a:rPr lang="en-US" sz="3200" dirty="0" smtClean="0"/>
              <a:t>Improved appeal</a:t>
            </a:r>
          </a:p>
          <a:p>
            <a:r>
              <a:rPr lang="en-US" sz="3200" dirty="0" smtClean="0"/>
              <a:t>Increased participation</a:t>
            </a:r>
            <a:endParaRPr lang="en-US" sz="32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46320" y="1981200"/>
            <a:ext cx="3886200" cy="3886200"/>
          </a:xfrm>
          <a:prstGeom prst="rect">
            <a:avLst/>
          </a:prstGeom>
          <a:scene3d>
            <a:camera prst="perspectiveHeroicExtremeLeftFacing"/>
            <a:lightRig rig="threePt" dir="t"/>
          </a:scene3d>
        </p:spPr>
      </p:pic>
    </p:spTree>
    <p:extLst>
      <p:ext uri="{BB962C8B-B14F-4D97-AF65-F5344CB8AC3E}">
        <p14:creationId xmlns:p14="http://schemas.microsoft.com/office/powerpoint/2010/main" val="23348285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9600" cy="4724400"/>
          </a:xfrm>
        </p:spPr>
        <p:txBody>
          <a:bodyPr/>
          <a:lstStyle/>
          <a:p>
            <a:r>
              <a:rPr lang="en-US" sz="2600" dirty="0"/>
              <a:t>Count </a:t>
            </a:r>
            <a:r>
              <a:rPr lang="en-US" sz="2600" dirty="0" smtClean="0"/>
              <a:t>eggs, meat, cheese, etc. as grain substitute!</a:t>
            </a:r>
            <a:endParaRPr lang="en-US" sz="2600" dirty="0"/>
          </a:p>
          <a:p>
            <a:endParaRPr lang="en-US" dirty="0"/>
          </a:p>
        </p:txBody>
      </p:sp>
      <p:sp>
        <p:nvSpPr>
          <p:cNvPr id="4" name="Title 1"/>
          <p:cNvSpPr>
            <a:spLocks noGrp="1"/>
          </p:cNvSpPr>
          <p:nvPr>
            <p:ph type="title"/>
          </p:nvPr>
        </p:nvSpPr>
        <p:spPr/>
        <p:txBody>
          <a:bodyPr>
            <a:normAutofit fontScale="90000"/>
          </a:bodyPr>
          <a:lstStyle/>
          <a:p>
            <a:r>
              <a:rPr lang="en-US" dirty="0" smtClean="0">
                <a:latin typeface="MV Boli" panose="02000500030200090000" pitchFamily="2" charset="0"/>
                <a:cs typeface="MV Boli" panose="02000500030200090000" pitchFamily="2" charset="0"/>
              </a:rPr>
              <a:t> Meats/Meat Alternates on the Breakfast Menu</a:t>
            </a:r>
            <a:endParaRPr lang="en-US" dirty="0">
              <a:latin typeface="MV Boli" panose="02000500030200090000" pitchFamily="2" charset="0"/>
              <a:cs typeface="MV Boli" panose="02000500030200090000" pitchFamily="2"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V="1">
            <a:off x="4461324" y="2514600"/>
            <a:ext cx="4819888" cy="4481908"/>
          </a:xfrm>
          <a:prstGeom prst="rect">
            <a:avLst/>
          </a:prstGeom>
          <a:ln>
            <a:noFill/>
          </a:ln>
          <a:effectLst>
            <a:softEdge rad="112500"/>
          </a:effectLst>
        </p:spPr>
      </p:pic>
      <p:pic>
        <p:nvPicPr>
          <p:cNvPr id="5" name="Picture 4"/>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1938" b="100000" l="1637" r="99864"/>
                    </a14:imgEffect>
                  </a14:imgLayer>
                </a14:imgProps>
              </a:ext>
              <a:ext uri="{28A0092B-C50C-407E-A947-70E740481C1C}">
                <a14:useLocalDpi xmlns:a14="http://schemas.microsoft.com/office/drawing/2010/main"/>
              </a:ext>
            </a:extLst>
          </a:blip>
          <a:srcRect/>
          <a:stretch/>
        </p:blipFill>
        <p:spPr>
          <a:xfrm flipH="1">
            <a:off x="609600" y="3092444"/>
            <a:ext cx="3048000" cy="2148696"/>
          </a:xfrm>
          <a:prstGeom prst="rect">
            <a:avLst/>
          </a:prstGeom>
        </p:spPr>
      </p:pic>
      <p:pic>
        <p:nvPicPr>
          <p:cNvPr id="6" name="Picture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840480" y="3836315"/>
            <a:ext cx="1402080" cy="936550"/>
          </a:xfrm>
          <a:prstGeom prst="rect">
            <a:avLst/>
          </a:prstGeom>
        </p:spPr>
      </p:pic>
    </p:spTree>
    <p:extLst>
      <p:ext uri="{BB962C8B-B14F-4D97-AF65-F5344CB8AC3E}">
        <p14:creationId xmlns:p14="http://schemas.microsoft.com/office/powerpoint/2010/main" val="20708223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V Boli" panose="02000500030200090000" pitchFamily="2" charset="0"/>
                <a:cs typeface="MV Boli" panose="02000500030200090000" pitchFamily="2" charset="0"/>
              </a:rPr>
              <a:t>Vegetables…at Breakfast? Yes!</a:t>
            </a:r>
            <a:endParaRPr lang="en-US" dirty="0">
              <a:latin typeface="MV Boli" panose="02000500030200090000" pitchFamily="2" charset="0"/>
              <a:cs typeface="MV Boli" panose="02000500030200090000" pitchFamily="2" charset="0"/>
            </a:endParaRPr>
          </a:p>
        </p:txBody>
      </p:sp>
      <p:sp>
        <p:nvSpPr>
          <p:cNvPr id="3" name="Content Placeholder 2"/>
          <p:cNvSpPr>
            <a:spLocks noGrp="1"/>
          </p:cNvSpPr>
          <p:nvPr>
            <p:ph idx="1"/>
          </p:nvPr>
        </p:nvSpPr>
        <p:spPr/>
        <p:txBody>
          <a:bodyPr>
            <a:normAutofit/>
          </a:bodyPr>
          <a:lstStyle/>
          <a:p>
            <a:r>
              <a:rPr lang="en-US" sz="2800" dirty="0" smtClean="0"/>
              <a:t>Offer </a:t>
            </a:r>
            <a:r>
              <a:rPr lang="en-US" sz="2800" dirty="0"/>
              <a:t>2 cups of dark green, red/orange, legume or other veggie subgroups over the </a:t>
            </a:r>
            <a:r>
              <a:rPr lang="en-US" sz="2800" dirty="0" smtClean="0"/>
              <a:t>week; then count potato items towards the fruit component</a:t>
            </a:r>
          </a:p>
          <a:p>
            <a:r>
              <a:rPr lang="en-US" sz="2800" dirty="0" smtClean="0"/>
              <a:t>Easily plan ½ cup veggies for 4 days a week by offering</a:t>
            </a:r>
          </a:p>
          <a:p>
            <a:pPr lvl="2">
              <a:buFont typeface="Wingdings" panose="05000000000000000000" pitchFamily="2" charset="2"/>
              <a:buChar char="ü"/>
            </a:pPr>
            <a:r>
              <a:rPr lang="en-US" sz="2400" dirty="0" smtClean="0"/>
              <a:t>½ cup of sliced tomatoes or grape tomatoes.</a:t>
            </a:r>
          </a:p>
          <a:p>
            <a:pPr lvl="2">
              <a:buFont typeface="Wingdings" panose="05000000000000000000" pitchFamily="2" charset="2"/>
              <a:buChar char="ü"/>
            </a:pPr>
            <a:r>
              <a:rPr lang="en-US" sz="2400" dirty="0" smtClean="0"/>
              <a:t>Sliced or grilled green peppers, red peppers, spinach, or salsa when offering eggs</a:t>
            </a:r>
          </a:p>
          <a:p>
            <a:pPr lvl="2">
              <a:buFont typeface="Wingdings" panose="05000000000000000000" pitchFamily="2" charset="2"/>
              <a:buChar char="ü"/>
            </a:pPr>
            <a:r>
              <a:rPr lang="en-US" sz="2400" dirty="0" smtClean="0"/>
              <a:t>Tomato juice or other 100% red/orange juice blend</a:t>
            </a:r>
          </a:p>
          <a:p>
            <a:r>
              <a:rPr lang="en-US" sz="2800" dirty="0" smtClean="0"/>
              <a:t>Incorporate any leftover veggies at lunch</a:t>
            </a:r>
            <a:endParaRPr lang="en-US" sz="2800" dirty="0"/>
          </a:p>
          <a:p>
            <a:endParaRPr lang="en-US" dirty="0"/>
          </a:p>
        </p:txBody>
      </p:sp>
    </p:spTree>
    <p:extLst>
      <p:ext uri="{BB962C8B-B14F-4D97-AF65-F5344CB8AC3E}">
        <p14:creationId xmlns:p14="http://schemas.microsoft.com/office/powerpoint/2010/main" val="21772796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MV Boli" panose="02000500030200090000" pitchFamily="2" charset="0"/>
                <a:cs typeface="MV Boli" panose="02000500030200090000" pitchFamily="2" charset="0"/>
              </a:rPr>
              <a:t> Meats/Meat Alternates: Tips to </a:t>
            </a:r>
            <a:br>
              <a:rPr lang="en-US" dirty="0" smtClean="0">
                <a:latin typeface="MV Boli" panose="02000500030200090000" pitchFamily="2" charset="0"/>
                <a:cs typeface="MV Boli" panose="02000500030200090000" pitchFamily="2" charset="0"/>
              </a:rPr>
            </a:br>
            <a:r>
              <a:rPr lang="en-US" dirty="0" smtClean="0">
                <a:latin typeface="MV Boli" panose="02000500030200090000" pitchFamily="2" charset="0"/>
                <a:cs typeface="MV Boli" panose="02000500030200090000" pitchFamily="2" charset="0"/>
              </a:rPr>
              <a:t>Remember…</a:t>
            </a:r>
            <a:endParaRPr lang="en-US" dirty="0">
              <a:latin typeface="MV Boli" panose="02000500030200090000" pitchFamily="2" charset="0"/>
              <a:cs typeface="MV Boli" panose="02000500030200090000" pitchFamily="2" charset="0"/>
            </a:endParaRPr>
          </a:p>
        </p:txBody>
      </p:sp>
      <p:sp>
        <p:nvSpPr>
          <p:cNvPr id="3" name="Content Placeholder 2"/>
          <p:cNvSpPr>
            <a:spLocks noGrp="1"/>
          </p:cNvSpPr>
          <p:nvPr>
            <p:ph idx="1"/>
          </p:nvPr>
        </p:nvSpPr>
        <p:spPr/>
        <p:txBody>
          <a:bodyPr/>
          <a:lstStyle/>
          <a:p>
            <a:pPr>
              <a:spcBef>
                <a:spcPts val="0"/>
              </a:spcBef>
            </a:pPr>
            <a:r>
              <a:rPr lang="en-US" sz="3200" dirty="0" smtClean="0"/>
              <a:t>Minimum requirements for each grade group</a:t>
            </a:r>
          </a:p>
          <a:p>
            <a:pPr>
              <a:spcBef>
                <a:spcPts val="0"/>
              </a:spcBef>
            </a:pPr>
            <a:r>
              <a:rPr lang="en-US" sz="3200" dirty="0" smtClean="0"/>
              <a:t>No maximums enforced</a:t>
            </a:r>
          </a:p>
          <a:p>
            <a:pPr>
              <a:spcBef>
                <a:spcPts val="0"/>
              </a:spcBef>
            </a:pPr>
            <a:r>
              <a:rPr lang="en-US" sz="3200" dirty="0" smtClean="0"/>
              <a:t>Adhere to the nutrient targets</a:t>
            </a:r>
          </a:p>
          <a:p>
            <a:pPr>
              <a:spcBef>
                <a:spcPts val="0"/>
              </a:spcBef>
            </a:pPr>
            <a:r>
              <a:rPr lang="en-US" sz="3200" dirty="0" smtClean="0"/>
              <a:t>Credit M/MA to nearest ¼ ounce equivalent</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1000" y="5294376"/>
            <a:ext cx="1883664" cy="1514856"/>
          </a:xfrm>
          <a:prstGeom prst="rect">
            <a:avLst/>
          </a:prstGeom>
        </p:spPr>
      </p:pic>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42388" y="5378196"/>
            <a:ext cx="4520184" cy="1374648"/>
          </a:xfrm>
          <a:prstGeom prst="rect">
            <a:avLst/>
          </a:prstGeom>
        </p:spPr>
      </p:pic>
      <p:pic>
        <p:nvPicPr>
          <p:cNvPr id="5122"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862572" y="5388102"/>
            <a:ext cx="1883728" cy="1469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19010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V Boli" panose="02000500030200090000" pitchFamily="2" charset="0"/>
                <a:cs typeface="MV Boli" panose="02000500030200090000" pitchFamily="2" charset="0"/>
              </a:rPr>
              <a:t>Vegetable ideas for breakfast</a:t>
            </a:r>
            <a:endParaRPr lang="en-US" dirty="0">
              <a:latin typeface="MV Boli" panose="02000500030200090000" pitchFamily="2" charset="0"/>
              <a:cs typeface="MV Boli" panose="02000500030200090000" pitchFamily="2" charset="0"/>
            </a:endParaRPr>
          </a:p>
        </p:txBody>
      </p:sp>
      <p:sp>
        <p:nvSpPr>
          <p:cNvPr id="3" name="Content Placeholder 2"/>
          <p:cNvSpPr>
            <a:spLocks noGrp="1"/>
          </p:cNvSpPr>
          <p:nvPr>
            <p:ph idx="1"/>
          </p:nvPr>
        </p:nvSpPr>
        <p:spPr/>
        <p:txBody>
          <a:bodyPr>
            <a:normAutofit/>
          </a:bodyPr>
          <a:lstStyle/>
          <a:p>
            <a:r>
              <a:rPr lang="en-US" sz="3200" dirty="0" smtClean="0"/>
              <a:t>Sweet Potato Smoothie or Soufflé </a:t>
            </a:r>
          </a:p>
          <a:p>
            <a:r>
              <a:rPr lang="en-US" sz="3200" dirty="0" smtClean="0"/>
              <a:t>Sweet Potato or Pumpkin and “chunky” carrot muffins</a:t>
            </a:r>
          </a:p>
          <a:p>
            <a:r>
              <a:rPr lang="en-US" sz="3200" dirty="0"/>
              <a:t>“Extra” hash browns or potato </a:t>
            </a:r>
            <a:r>
              <a:rPr lang="en-US" sz="3200" dirty="0" smtClean="0"/>
              <a:t>rounds</a:t>
            </a:r>
            <a:endParaRPr lang="en-US" sz="3200"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9993" y="3951108"/>
            <a:ext cx="2906889" cy="2906889"/>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67362" y="3951108"/>
            <a:ext cx="3429000" cy="2906889"/>
          </a:xfrm>
          <a:prstGeom prst="rect">
            <a:avLst/>
          </a:prstGeom>
        </p:spPr>
      </p:pic>
      <p:pic>
        <p:nvPicPr>
          <p:cNvPr id="2050"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6200000" flipH="1">
            <a:off x="6666736" y="4380735"/>
            <a:ext cx="2906890" cy="204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15287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latin typeface="MV Boli" panose="02000500030200090000" pitchFamily="2" charset="0"/>
                <a:cs typeface="MV Boli" panose="02000500030200090000" pitchFamily="2" charset="0"/>
              </a:rPr>
              <a:t>Try Tomato Pizazz from Carteret County!</a:t>
            </a:r>
            <a:endParaRPr lang="en-US" sz="4400" dirty="0">
              <a:latin typeface="MV Boli" panose="02000500030200090000" pitchFamily="2" charset="0"/>
              <a:cs typeface="MV Boli" panose="02000500030200090000" pitchFamily="2" charset="0"/>
            </a:endParaRPr>
          </a:p>
        </p:txBody>
      </p:sp>
      <p:sp>
        <p:nvSpPr>
          <p:cNvPr id="3" name="Content Placeholder 2"/>
          <p:cNvSpPr>
            <a:spLocks noGrp="1"/>
          </p:cNvSpPr>
          <p:nvPr>
            <p:ph idx="1"/>
          </p:nvPr>
        </p:nvSpPr>
        <p:spPr/>
        <p:txBody>
          <a:bodyPr/>
          <a:lstStyle/>
          <a:p>
            <a:pPr marL="0" indent="0">
              <a:buNone/>
            </a:pPr>
            <a:r>
              <a:rPr lang="en-US" dirty="0" smtClean="0"/>
              <a:t>#10 can diced tomatoes</a:t>
            </a:r>
          </a:p>
          <a:p>
            <a:pPr marL="0" indent="0">
              <a:buNone/>
            </a:pPr>
            <a:r>
              <a:rPr lang="en-US" dirty="0" smtClean="0"/>
              <a:t>1 ½ Tbsp sugar</a:t>
            </a:r>
          </a:p>
          <a:p>
            <a:pPr marL="0" indent="0">
              <a:buNone/>
            </a:pPr>
            <a:r>
              <a:rPr lang="en-US" dirty="0" smtClean="0"/>
              <a:t>1 Tbsp lemon </a:t>
            </a:r>
            <a:r>
              <a:rPr lang="en-US" dirty="0"/>
              <a:t>j</a:t>
            </a:r>
            <a:r>
              <a:rPr lang="en-US" dirty="0" smtClean="0"/>
              <a:t>uice</a:t>
            </a:r>
          </a:p>
          <a:p>
            <a:pPr marL="0" indent="0">
              <a:buNone/>
            </a:pPr>
            <a:r>
              <a:rPr lang="en-US" dirty="0" smtClean="0"/>
              <a:t>1 tsp salt</a:t>
            </a:r>
          </a:p>
          <a:p>
            <a:pPr marL="0" indent="0">
              <a:buNone/>
            </a:pPr>
            <a:r>
              <a:rPr lang="en-US" dirty="0" smtClean="0"/>
              <a:t>2 Tbsp Worcestershire sauce</a:t>
            </a:r>
          </a:p>
          <a:p>
            <a:pPr marL="0" indent="0">
              <a:buNone/>
            </a:pPr>
            <a:r>
              <a:rPr lang="en-US" dirty="0" smtClean="0"/>
              <a:t>¾ tsp crushed red pepper</a:t>
            </a:r>
          </a:p>
          <a:p>
            <a:pPr marL="0" indent="0">
              <a:buNone/>
            </a:pPr>
            <a:r>
              <a:rPr lang="en-US" dirty="0" smtClean="0"/>
              <a:t>1 cup water</a:t>
            </a:r>
          </a:p>
          <a:p>
            <a:pPr marL="0" indent="0">
              <a:spcBef>
                <a:spcPts val="1200"/>
              </a:spcBef>
              <a:buNone/>
            </a:pPr>
            <a:r>
              <a:rPr lang="en-US" dirty="0" smtClean="0"/>
              <a:t>Blend all ingredients leaving a few small bits of tomato and enjoy this red orange vegetable with a celery stick!</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24400" y="1676400"/>
            <a:ext cx="4070684" cy="2667000"/>
          </a:xfrm>
          <a:prstGeom prst="rect">
            <a:avLst/>
          </a:prstGeom>
        </p:spPr>
      </p:pic>
      <p:pic>
        <p:nvPicPr>
          <p:cNvPr id="5" name="Picture 4"/>
          <p:cNvPicPr>
            <a:picLocks noChangeAspect="1"/>
          </p:cNvPicPr>
          <p:nvPr/>
        </p:nvPicPr>
        <p:blipFill>
          <a:blip r:embed="rId4" cstate="screen">
            <a:extLst>
              <a:ext uri="{BEBA8EAE-BF5A-486C-A8C5-ECC9F3942E4B}">
                <a14:imgProps xmlns:a14="http://schemas.microsoft.com/office/drawing/2010/main">
                  <a14:imgLayer r:embed="rId5">
                    <a14:imgEffect>
                      <a14:backgroundRemoval t="4215" b="89930" l="3344" r="95318"/>
                    </a14:imgEffect>
                  </a14:imgLayer>
                </a14:imgProps>
              </a:ext>
              <a:ext uri="{28A0092B-C50C-407E-A947-70E740481C1C}">
                <a14:useLocalDpi xmlns:a14="http://schemas.microsoft.com/office/drawing/2010/main"/>
              </a:ext>
            </a:extLst>
          </a:blip>
          <a:stretch>
            <a:fillRect/>
          </a:stretch>
        </p:blipFill>
        <p:spPr>
          <a:xfrm>
            <a:off x="6172200" y="3505200"/>
            <a:ext cx="2005584" cy="1432560"/>
          </a:xfrm>
          <a:prstGeom prst="rect">
            <a:avLst/>
          </a:prstGeom>
        </p:spPr>
      </p:pic>
    </p:spTree>
    <p:extLst>
      <p:ext uri="{BB962C8B-B14F-4D97-AF65-F5344CB8AC3E}">
        <p14:creationId xmlns:p14="http://schemas.microsoft.com/office/powerpoint/2010/main" val="29754158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MV Boli" panose="02000500030200090000" pitchFamily="2" charset="0"/>
                <a:cs typeface="MV Boli" panose="02000500030200090000" pitchFamily="2" charset="0"/>
              </a:rPr>
              <a:t>Vermont Maple Apple French Toast</a:t>
            </a:r>
            <a:endParaRPr lang="en-US" dirty="0"/>
          </a:p>
        </p:txBody>
      </p:sp>
      <p:pic>
        <p:nvPicPr>
          <p:cNvPr id="4" name="Picture 2" descr="C:\Users\fkatkhordeh\Desktop\2015-01-23-french-toas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0700" y="1524000"/>
            <a:ext cx="5562600" cy="388761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4"/>
          <p:cNvSpPr/>
          <p:nvPr/>
        </p:nvSpPr>
        <p:spPr>
          <a:xfrm>
            <a:off x="304800" y="5791200"/>
            <a:ext cx="8686800" cy="461665"/>
          </a:xfrm>
          <a:prstGeom prst="rect">
            <a:avLst/>
          </a:prstGeom>
        </p:spPr>
        <p:txBody>
          <a:bodyPr wrap="square">
            <a:spAutoFit/>
          </a:bodyPr>
          <a:lstStyle/>
          <a:p>
            <a:r>
              <a:rPr lang="en-US" sz="2400" dirty="0"/>
              <a:t>http://www.vtfeed.org/materials/new-school-cuisine-cookbook</a:t>
            </a:r>
          </a:p>
        </p:txBody>
      </p:sp>
    </p:spTree>
    <p:extLst>
      <p:ext uri="{BB962C8B-B14F-4D97-AF65-F5344CB8AC3E}">
        <p14:creationId xmlns:p14="http://schemas.microsoft.com/office/powerpoint/2010/main" val="29947310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685800" y="2163010"/>
            <a:ext cx="2819400" cy="3759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style>
          <a:lnRef idx="1">
            <a:schemeClr val="accent3"/>
          </a:lnRef>
          <a:fillRef idx="2">
            <a:schemeClr val="accent3"/>
          </a:fillRef>
          <a:effectRef idx="1">
            <a:schemeClr val="accent3"/>
          </a:effectRef>
          <a:fontRef idx="minor">
            <a:schemeClr val="dk1"/>
          </a:fontRef>
        </p:style>
      </p:pic>
      <p:sp>
        <p:nvSpPr>
          <p:cNvPr id="9" name="Left-Right Arrow 8"/>
          <p:cNvSpPr/>
          <p:nvPr/>
        </p:nvSpPr>
        <p:spPr>
          <a:xfrm>
            <a:off x="4038600" y="3890211"/>
            <a:ext cx="1216152"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848719">
            <a:off x="4238828" y="1526359"/>
            <a:ext cx="4402138" cy="34320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itle 4"/>
          <p:cNvSpPr>
            <a:spLocks noGrp="1"/>
          </p:cNvSpPr>
          <p:nvPr>
            <p:ph type="title"/>
          </p:nvPr>
        </p:nvSpPr>
        <p:spPr/>
        <p:txBody>
          <a:bodyPr>
            <a:normAutofit fontScale="90000"/>
          </a:bodyPr>
          <a:lstStyle/>
          <a:p>
            <a:r>
              <a:rPr lang="en-US" dirty="0" smtClean="0">
                <a:latin typeface="MV Boli" panose="02000500030200090000" pitchFamily="2" charset="0"/>
                <a:cs typeface="MV Boli" panose="02000500030200090000" pitchFamily="2" charset="0"/>
              </a:rPr>
              <a:t>Banana Roll Ups or Ham and Cheese Muffins</a:t>
            </a:r>
            <a:endParaRPr lang="en-US"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058719739"/>
      </p:ext>
    </p:extLst>
  </p:cSld>
  <p:clrMapOvr>
    <a:masterClrMapping/>
  </p:clrMapOvr>
  <p:transition spd="slow">
    <p:cove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screen">
            <a:extLst>
              <a:ext uri="{BEBA8EAE-BF5A-486C-A8C5-ECC9F3942E4B}">
                <a14:imgProps xmlns:a14="http://schemas.microsoft.com/office/drawing/2010/main">
                  <a14:imgLayer r:embed="rId4">
                    <a14:imgEffect>
                      <a14:backgroundRemoval t="9818" b="89818" l="242" r="100000"/>
                    </a14:imgEffect>
                  </a14:imgLayer>
                </a14:imgProps>
              </a:ext>
              <a:ext uri="{28A0092B-C50C-407E-A947-70E740481C1C}">
                <a14:useLocalDpi xmlns:a14="http://schemas.microsoft.com/office/drawing/2010/main"/>
              </a:ext>
            </a:extLst>
          </a:blip>
          <a:stretch>
            <a:fillRect/>
          </a:stretch>
        </p:blipFill>
        <p:spPr>
          <a:xfrm>
            <a:off x="1828800" y="1398426"/>
            <a:ext cx="5145024" cy="3429000"/>
          </a:xfrm>
          <a:prstGeom prst="rect">
            <a:avLst/>
          </a:prstGeom>
        </p:spPr>
      </p:pic>
      <p:sp>
        <p:nvSpPr>
          <p:cNvPr id="4" name="Title 3"/>
          <p:cNvSpPr>
            <a:spLocks noGrp="1"/>
          </p:cNvSpPr>
          <p:nvPr>
            <p:ph type="title"/>
          </p:nvPr>
        </p:nvSpPr>
        <p:spPr/>
        <p:txBody>
          <a:bodyPr>
            <a:normAutofit/>
          </a:bodyPr>
          <a:lstStyle/>
          <a:p>
            <a:r>
              <a:rPr lang="en-US" sz="4400" dirty="0" smtClean="0">
                <a:latin typeface="MV Boli" panose="02000500030200090000" pitchFamily="2" charset="0"/>
                <a:cs typeface="MV Boli" panose="02000500030200090000" pitchFamily="2" charset="0"/>
              </a:rPr>
              <a:t>Cinnamon Rolls and Pastries</a:t>
            </a:r>
            <a:endParaRPr lang="en-US" sz="4400" dirty="0">
              <a:latin typeface="MV Boli" panose="02000500030200090000" pitchFamily="2" charset="0"/>
              <a:cs typeface="MV Boli" panose="02000500030200090000" pitchFamily="2" charset="0"/>
            </a:endParaRPr>
          </a:p>
        </p:txBody>
      </p:sp>
      <p:pic>
        <p:nvPicPr>
          <p:cNvPr id="8" name="Picture 7"/>
          <p:cNvPicPr>
            <a:picLocks noChangeAspect="1"/>
          </p:cNvPicPr>
          <p:nvPr/>
        </p:nvPicPr>
        <p:blipFill>
          <a:blip r:embed="rId5" cstate="screen">
            <a:extLst>
              <a:ext uri="{BEBA8EAE-BF5A-486C-A8C5-ECC9F3942E4B}">
                <a14:imgProps xmlns:a14="http://schemas.microsoft.com/office/drawing/2010/main">
                  <a14:imgLayer r:embed="rId6">
                    <a14:imgEffect>
                      <a14:backgroundRemoval t="6917" b="99515" l="4113" r="97984"/>
                    </a14:imgEffect>
                  </a14:imgLayer>
                </a14:imgProps>
              </a:ext>
              <a:ext uri="{28A0092B-C50C-407E-A947-70E740481C1C}">
                <a14:useLocalDpi xmlns:a14="http://schemas.microsoft.com/office/drawing/2010/main"/>
              </a:ext>
            </a:extLst>
          </a:blip>
          <a:stretch>
            <a:fillRect/>
          </a:stretch>
        </p:blipFill>
        <p:spPr>
          <a:xfrm>
            <a:off x="3200400" y="2514600"/>
            <a:ext cx="5502670" cy="3657600"/>
          </a:xfrm>
          <a:prstGeom prst="rect">
            <a:avLst/>
          </a:prstGeom>
        </p:spPr>
      </p:pic>
      <p:pic>
        <p:nvPicPr>
          <p:cNvPr id="9" name="Picture 8"/>
          <p:cNvPicPr>
            <a:picLocks noChangeAspect="1"/>
          </p:cNvPicPr>
          <p:nvPr/>
        </p:nvPicPr>
        <p:blipFill>
          <a:blip r:embed="rId7" cstate="screen">
            <a:extLst>
              <a:ext uri="{BEBA8EAE-BF5A-486C-A8C5-ECC9F3942E4B}">
                <a14:imgProps xmlns:a14="http://schemas.microsoft.com/office/drawing/2010/main">
                  <a14:imgLayer r:embed="rId8">
                    <a14:imgEffect>
                      <a14:backgroundRemoval t="9891" b="89911" l="3264" r="96439"/>
                    </a14:imgEffect>
                  </a14:imgLayer>
                </a14:imgProps>
              </a:ext>
              <a:ext uri="{28A0092B-C50C-407E-A947-70E740481C1C}">
                <a14:useLocalDpi xmlns:a14="http://schemas.microsoft.com/office/drawing/2010/main"/>
              </a:ext>
            </a:extLst>
          </a:blip>
          <a:stretch>
            <a:fillRect/>
          </a:stretch>
        </p:blipFill>
        <p:spPr>
          <a:xfrm>
            <a:off x="0" y="2247900"/>
            <a:ext cx="5616252" cy="5159052"/>
          </a:xfrm>
          <a:prstGeom prst="rect">
            <a:avLst/>
          </a:prstGeom>
        </p:spPr>
      </p:pic>
    </p:spTree>
    <p:extLst>
      <p:ext uri="{BB962C8B-B14F-4D97-AF65-F5344CB8AC3E}">
        <p14:creationId xmlns:p14="http://schemas.microsoft.com/office/powerpoint/2010/main" val="188949150"/>
      </p:ext>
    </p:extLst>
  </p:cSld>
  <p:clrMapOvr>
    <a:masterClrMapping/>
  </p:clrMapOvr>
  <p:transition spd="slow">
    <p:cove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Pre-Kindergarten Meals</a:t>
            </a:r>
            <a:endParaRPr lang="en-US" dirty="0"/>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0" y="3489960"/>
            <a:ext cx="5029200" cy="3352800"/>
          </a:xfrm>
          <a:prstGeom prst="rect">
            <a:avLst/>
          </a:prstGeom>
        </p:spPr>
      </p:pic>
    </p:spTree>
    <p:extLst>
      <p:ext uri="{BB962C8B-B14F-4D97-AF65-F5344CB8AC3E}">
        <p14:creationId xmlns:p14="http://schemas.microsoft.com/office/powerpoint/2010/main" val="39693806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V Boli" panose="02000500030200090000" pitchFamily="2" charset="0"/>
                <a:cs typeface="MV Boli" panose="02000500030200090000" pitchFamily="2" charset="0"/>
              </a:rPr>
              <a:t>Lets Talk Pre-k </a:t>
            </a:r>
            <a:endParaRPr lang="en-US" dirty="0">
              <a:latin typeface="MV Boli" panose="02000500030200090000" pitchFamily="2" charset="0"/>
              <a:cs typeface="MV Boli" panose="02000500030200090000" pitchFamily="2"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72200" y="2418741"/>
            <a:ext cx="2971800" cy="4439259"/>
          </a:xfrm>
          <a:prstGeom prst="rect">
            <a:avLst/>
          </a:prstGeom>
        </p:spPr>
      </p:pic>
      <p:sp>
        <p:nvSpPr>
          <p:cNvPr id="3" name="Content Placeholder 2"/>
          <p:cNvSpPr>
            <a:spLocks noGrp="1"/>
          </p:cNvSpPr>
          <p:nvPr>
            <p:ph idx="1"/>
          </p:nvPr>
        </p:nvSpPr>
        <p:spPr>
          <a:xfrm>
            <a:off x="457200" y="1600200"/>
            <a:ext cx="6477000" cy="4876800"/>
          </a:xfrm>
        </p:spPr>
        <p:txBody>
          <a:bodyPr>
            <a:normAutofit/>
          </a:bodyPr>
          <a:lstStyle/>
          <a:p>
            <a:r>
              <a:rPr lang="en-US" sz="3200" dirty="0" smtClean="0"/>
              <a:t>Benefits of Pre-K </a:t>
            </a:r>
            <a:r>
              <a:rPr lang="en-US" sz="3200" dirty="0"/>
              <a:t>Meal </a:t>
            </a:r>
            <a:r>
              <a:rPr lang="en-US" sz="3200" dirty="0" smtClean="0"/>
              <a:t>Pattern:</a:t>
            </a:r>
            <a:endParaRPr lang="en-US" sz="3200" dirty="0"/>
          </a:p>
          <a:p>
            <a:pPr lvl="1"/>
            <a:r>
              <a:rPr lang="en-US" sz="2400" dirty="0"/>
              <a:t>More appropriate </a:t>
            </a:r>
            <a:r>
              <a:rPr lang="en-US" sz="2400" dirty="0" smtClean="0"/>
              <a:t>serving sizes,  calories </a:t>
            </a:r>
            <a:r>
              <a:rPr lang="en-US" sz="2400" dirty="0"/>
              <a:t>and </a:t>
            </a:r>
            <a:r>
              <a:rPr lang="en-US" sz="2400" dirty="0" smtClean="0"/>
              <a:t>nutrients for age group</a:t>
            </a:r>
          </a:p>
          <a:p>
            <a:pPr lvl="1"/>
            <a:r>
              <a:rPr lang="en-US" sz="2400" dirty="0" smtClean="0"/>
              <a:t>Fruit and vegetable food components combined for smaller portions</a:t>
            </a:r>
          </a:p>
          <a:p>
            <a:pPr lvl="1"/>
            <a:r>
              <a:rPr lang="en-US" sz="2400" dirty="0" smtClean="0"/>
              <a:t>Smaller M/MA portions</a:t>
            </a:r>
          </a:p>
          <a:p>
            <a:pPr lvl="1"/>
            <a:r>
              <a:rPr lang="en-US" sz="2400" dirty="0"/>
              <a:t>Less waste and lower food </a:t>
            </a:r>
            <a:r>
              <a:rPr lang="en-US" sz="2400" dirty="0" smtClean="0"/>
              <a:t>cost</a:t>
            </a:r>
            <a:endParaRPr lang="en-US" sz="2400" dirty="0"/>
          </a:p>
          <a:p>
            <a:r>
              <a:rPr lang="en-US" sz="3200" dirty="0" smtClean="0"/>
              <a:t>The Pre-K </a:t>
            </a:r>
            <a:r>
              <a:rPr lang="en-US" sz="3200" dirty="0"/>
              <a:t>meal pattern is available </a:t>
            </a:r>
            <a:r>
              <a:rPr lang="en-US" sz="3200" dirty="0" smtClean="0"/>
              <a:t>in 7 </a:t>
            </a:r>
            <a:r>
              <a:rPr lang="en-US" sz="3200" dirty="0"/>
              <a:t>CFR 210.10 </a:t>
            </a:r>
          </a:p>
          <a:p>
            <a:pPr lvl="1"/>
            <a:endParaRPr lang="en-US" dirty="0"/>
          </a:p>
          <a:p>
            <a:pPr marL="457200" lvl="1" indent="0">
              <a:buNone/>
            </a:pPr>
            <a:r>
              <a:rPr lang="en-US" dirty="0"/>
              <a:t> </a:t>
            </a:r>
          </a:p>
          <a:p>
            <a:endParaRPr lang="en-US" dirty="0"/>
          </a:p>
        </p:txBody>
      </p:sp>
    </p:spTree>
    <p:extLst>
      <p:ext uri="{BB962C8B-B14F-4D97-AF65-F5344CB8AC3E}">
        <p14:creationId xmlns:p14="http://schemas.microsoft.com/office/powerpoint/2010/main" val="375098288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latin typeface="MV Boli" panose="02000500030200090000" pitchFamily="2" charset="0"/>
                <a:cs typeface="MV Boli" panose="02000500030200090000" pitchFamily="2" charset="0"/>
              </a:rPr>
              <a:t>Pre-K Meal Pattern</a:t>
            </a:r>
            <a:endParaRPr lang="en-US" sz="4400" dirty="0">
              <a:latin typeface="MV Boli" panose="02000500030200090000" pitchFamily="2" charset="0"/>
              <a:cs typeface="MV Boli" panose="02000500030200090000" pitchFamily="2"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972499558"/>
              </p:ext>
            </p:extLst>
          </p:nvPr>
        </p:nvGraphicFramePr>
        <p:xfrm>
          <a:off x="685800" y="1524000"/>
          <a:ext cx="7772400" cy="3854055"/>
        </p:xfrm>
        <a:graphic>
          <a:graphicData uri="http://schemas.openxmlformats.org/drawingml/2006/table">
            <a:tbl>
              <a:tblPr firstRow="1" bandRow="1">
                <a:tableStyleId>{5C22544A-7EE6-4342-B048-85BDC9FD1C3A}</a:tableStyleId>
              </a:tblPr>
              <a:tblGrid>
                <a:gridCol w="4114800"/>
                <a:gridCol w="3657600"/>
              </a:tblGrid>
              <a:tr h="702682">
                <a:tc gridSpan="2">
                  <a:txBody>
                    <a:bodyPr/>
                    <a:lstStyle/>
                    <a:p>
                      <a:pPr algn="ctr"/>
                      <a:r>
                        <a:rPr lang="en-US" sz="2800" dirty="0" smtClean="0"/>
                        <a:t>Daily Lunch Meal Pattern</a:t>
                      </a:r>
                    </a:p>
                    <a:p>
                      <a:pPr algn="ctr"/>
                      <a:r>
                        <a:rPr lang="en-US" sz="2800" dirty="0" smtClean="0"/>
                        <a:t>Ages 3 and 4</a:t>
                      </a:r>
                      <a:endParaRPr lang="en-US" sz="2800" dirty="0"/>
                    </a:p>
                  </a:txBody>
                  <a:tcPr marT="45714" marB="45714" anchor="ctr"/>
                </a:tc>
                <a:tc hMerge="1">
                  <a:txBody>
                    <a:bodyPr/>
                    <a:lstStyle/>
                    <a:p>
                      <a:endParaRPr lang="en-US" sz="2800" dirty="0"/>
                    </a:p>
                  </a:txBody>
                  <a:tcPr marT="45714" marB="45714"/>
                </a:tc>
              </a:tr>
              <a:tr h="654773">
                <a:tc>
                  <a:txBody>
                    <a:bodyPr/>
                    <a:lstStyle/>
                    <a:p>
                      <a:r>
                        <a:rPr lang="en-US" sz="2800" dirty="0" smtClean="0"/>
                        <a:t>Milk</a:t>
                      </a:r>
                      <a:endParaRPr lang="en-US" sz="2800" dirty="0"/>
                    </a:p>
                  </a:txBody>
                  <a:tcPr marT="45714" marB="45714"/>
                </a:tc>
                <a:tc>
                  <a:txBody>
                    <a:bodyPr/>
                    <a:lstStyle/>
                    <a:p>
                      <a:r>
                        <a:rPr lang="en-US" sz="2800" dirty="0" smtClean="0"/>
                        <a:t>1 cup</a:t>
                      </a:r>
                      <a:endParaRPr lang="en-US" sz="2800" dirty="0"/>
                    </a:p>
                  </a:txBody>
                  <a:tcPr marT="45714" marB="45714"/>
                </a:tc>
              </a:tr>
              <a:tr h="654773">
                <a:tc>
                  <a:txBody>
                    <a:bodyPr/>
                    <a:lstStyle/>
                    <a:p>
                      <a:r>
                        <a:rPr lang="en-US" sz="2800" dirty="0" smtClean="0"/>
                        <a:t>Fruit/Vegetable</a:t>
                      </a:r>
                      <a:endParaRPr lang="en-US" sz="2800" dirty="0"/>
                    </a:p>
                  </a:txBody>
                  <a:tcPr marT="45714" marB="45714"/>
                </a:tc>
                <a:tc>
                  <a:txBody>
                    <a:bodyPr/>
                    <a:lstStyle/>
                    <a:p>
                      <a:r>
                        <a:rPr lang="en-US" sz="2800" baseline="0" dirty="0" smtClean="0"/>
                        <a:t>1/2 cup total</a:t>
                      </a:r>
                      <a:endParaRPr lang="en-US" sz="2800" dirty="0"/>
                    </a:p>
                  </a:txBody>
                  <a:tcPr marT="45714" marB="45714"/>
                </a:tc>
              </a:tr>
              <a:tr h="654773">
                <a:tc>
                  <a:txBody>
                    <a:bodyPr/>
                    <a:lstStyle/>
                    <a:p>
                      <a:r>
                        <a:rPr lang="en-US" sz="2800" dirty="0" smtClean="0"/>
                        <a:t>Meats/Meat Alternates</a:t>
                      </a:r>
                      <a:endParaRPr lang="en-US" sz="2800" dirty="0"/>
                    </a:p>
                  </a:txBody>
                  <a:tcPr marT="45714" marB="45714"/>
                </a:tc>
                <a:tc>
                  <a:txBody>
                    <a:bodyPr/>
                    <a:lstStyle/>
                    <a:p>
                      <a:r>
                        <a:rPr lang="en-US" sz="2800" dirty="0" smtClean="0"/>
                        <a:t>1 ½ oz eq</a:t>
                      </a:r>
                      <a:endParaRPr lang="en-US" sz="2800" dirty="0"/>
                    </a:p>
                  </a:txBody>
                  <a:tcPr marT="45714" marB="45714"/>
                </a:tc>
              </a:tr>
              <a:tr h="654773">
                <a:tc>
                  <a:txBody>
                    <a:bodyPr/>
                    <a:lstStyle/>
                    <a:p>
                      <a:r>
                        <a:rPr lang="en-US" sz="2800" dirty="0" smtClean="0"/>
                        <a:t>Grain*</a:t>
                      </a:r>
                      <a:endParaRPr lang="en-US" sz="2800" dirty="0"/>
                    </a:p>
                  </a:txBody>
                  <a:tcPr marT="45714" marB="45714"/>
                </a:tc>
                <a:tc>
                  <a:txBody>
                    <a:bodyPr/>
                    <a:lstStyle/>
                    <a:p>
                      <a:r>
                        <a:rPr lang="en-US" sz="2800" dirty="0" smtClean="0"/>
                        <a:t>1 serving daily</a:t>
                      </a:r>
                    </a:p>
                    <a:p>
                      <a:r>
                        <a:rPr lang="en-US" sz="2800" dirty="0" smtClean="0"/>
                        <a:t>*8 servings per week</a:t>
                      </a:r>
                      <a:endParaRPr lang="en-US" sz="2800" dirty="0"/>
                    </a:p>
                  </a:txBody>
                  <a:tcPr marT="45714" marB="45714"/>
                </a:tc>
              </a:tr>
            </a:tbl>
          </a:graphicData>
        </a:graphic>
      </p:graphicFrame>
    </p:spTree>
    <p:extLst>
      <p:ext uri="{BB962C8B-B14F-4D97-AF65-F5344CB8AC3E}">
        <p14:creationId xmlns:p14="http://schemas.microsoft.com/office/powerpoint/2010/main" val="33952961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Create interesting Meals</a:t>
            </a:r>
            <a:endParaRPr lang="en-US"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0560" y="3444240"/>
            <a:ext cx="3870960" cy="3413760"/>
          </a:xfrm>
          <a:prstGeom prst="rect">
            <a:avLst/>
          </a:prstGeom>
        </p:spPr>
      </p:pic>
    </p:spTree>
    <p:extLst>
      <p:ext uri="{BB962C8B-B14F-4D97-AF65-F5344CB8AC3E}">
        <p14:creationId xmlns:p14="http://schemas.microsoft.com/office/powerpoint/2010/main" val="26210935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MV Boli" panose="02000500030200090000" pitchFamily="2" charset="0"/>
                <a:cs typeface="MV Boli" panose="02000500030200090000" pitchFamily="2" charset="0"/>
              </a:rPr>
              <a:t>Flavors, Flavors, Flavors!</a:t>
            </a:r>
            <a:endParaRPr lang="en-US" dirty="0">
              <a:latin typeface="MV Boli" panose="02000500030200090000" pitchFamily="2" charset="0"/>
              <a:cs typeface="MV Boli" panose="02000500030200090000" pitchFamily="2" charset="0"/>
            </a:endParaRPr>
          </a:p>
        </p:txBody>
      </p:sp>
      <p:sp>
        <p:nvSpPr>
          <p:cNvPr id="3" name="Content Placeholder 2"/>
          <p:cNvSpPr>
            <a:spLocks noGrp="1"/>
          </p:cNvSpPr>
          <p:nvPr>
            <p:ph idx="1"/>
          </p:nvPr>
        </p:nvSpPr>
        <p:spPr/>
        <p:txBody>
          <a:bodyPr>
            <a:normAutofit/>
          </a:bodyPr>
          <a:lstStyle/>
          <a:p>
            <a:r>
              <a:rPr lang="en-US" sz="3200" dirty="0" smtClean="0"/>
              <a:t>Use seasonings with less or no salt</a:t>
            </a:r>
          </a:p>
          <a:p>
            <a:r>
              <a:rPr lang="en-US" sz="3200" dirty="0" smtClean="0"/>
              <a:t>Make your own blends</a:t>
            </a:r>
          </a:p>
          <a:p>
            <a:r>
              <a:rPr lang="en-US" sz="3200" dirty="0" smtClean="0"/>
              <a:t>Experiment with new flavors</a:t>
            </a:r>
          </a:p>
          <a:p>
            <a:r>
              <a:rPr lang="en-US" sz="3200" dirty="0" smtClean="0"/>
              <a:t>Reduce sodium gradually</a:t>
            </a:r>
          </a:p>
          <a:p>
            <a:r>
              <a:rPr lang="en-US" sz="3200" dirty="0" smtClean="0"/>
              <a:t>Use salt in moderation</a:t>
            </a:r>
          </a:p>
          <a:p>
            <a:endParaRPr lang="en-US" sz="3200" dirty="0" smtClean="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29200" y="4331574"/>
            <a:ext cx="4114799" cy="2526426"/>
          </a:xfrm>
          <a:prstGeom prst="rect">
            <a:avLst/>
          </a:prstGeom>
        </p:spPr>
      </p:pic>
    </p:spTree>
    <p:extLst>
      <p:ext uri="{BB962C8B-B14F-4D97-AF65-F5344CB8AC3E}">
        <p14:creationId xmlns:p14="http://schemas.microsoft.com/office/powerpoint/2010/main" val="4756356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1828800"/>
          </a:xfrm>
        </p:spPr>
        <p:txBody>
          <a:bodyPr>
            <a:normAutofit/>
          </a:bodyPr>
          <a:lstStyle/>
          <a:p>
            <a:r>
              <a:rPr lang="en-US" sz="3200" dirty="0" smtClean="0"/>
              <a:t>Consider higher quality products</a:t>
            </a:r>
          </a:p>
          <a:p>
            <a:r>
              <a:rPr lang="en-US" sz="3200" dirty="0" smtClean="0"/>
              <a:t>Use occasionally to increase participation</a:t>
            </a:r>
          </a:p>
        </p:txBody>
      </p:sp>
      <p:sp>
        <p:nvSpPr>
          <p:cNvPr id="4" name="Title 1"/>
          <p:cNvSpPr>
            <a:spLocks noGrp="1"/>
          </p:cNvSpPr>
          <p:nvPr>
            <p:ph type="title"/>
          </p:nvPr>
        </p:nvSpPr>
        <p:spPr/>
        <p:txBody>
          <a:bodyPr>
            <a:normAutofit fontScale="90000"/>
          </a:bodyPr>
          <a:lstStyle/>
          <a:p>
            <a:r>
              <a:rPr lang="en-US" dirty="0" smtClean="0">
                <a:latin typeface="MV Boli" panose="02000500030200090000" pitchFamily="2" charset="0"/>
                <a:cs typeface="MV Boli" panose="02000500030200090000" pitchFamily="2" charset="0"/>
              </a:rPr>
              <a:t> Meats/Meat Alternates on the Menu</a:t>
            </a:r>
            <a:endParaRPr lang="en-US" dirty="0">
              <a:latin typeface="MV Boli" panose="02000500030200090000" pitchFamily="2" charset="0"/>
              <a:cs typeface="MV Boli" panose="02000500030200090000" pitchFamily="2"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68496" y="3429000"/>
            <a:ext cx="5145024" cy="3429000"/>
          </a:xfrm>
          <a:prstGeom prst="rect">
            <a:avLst/>
          </a:prstGeom>
        </p:spPr>
      </p:pic>
      <p:pic>
        <p:nvPicPr>
          <p:cNvPr id="7" name="Picture 6"/>
          <p:cNvPicPr>
            <a:picLocks noChangeAspect="1"/>
          </p:cNvPicPr>
          <p:nvPr/>
        </p:nvPicPr>
        <p:blipFill>
          <a:blip r:embed="rId4" cstate="screen">
            <a:extLst>
              <a:ext uri="{BEBA8EAE-BF5A-486C-A8C5-ECC9F3942E4B}">
                <a14:imgProps xmlns:a14="http://schemas.microsoft.com/office/drawing/2010/main">
                  <a14:imgLayer r:embed="rId5">
                    <a14:imgEffect>
                      <a14:backgroundRemoval t="18914" b="98849" l="9759" r="94518"/>
                    </a14:imgEffect>
                  </a14:imgLayer>
                </a14:imgProps>
              </a:ext>
              <a:ext uri="{28A0092B-C50C-407E-A947-70E740481C1C}">
                <a14:useLocalDpi xmlns:a14="http://schemas.microsoft.com/office/drawing/2010/main"/>
              </a:ext>
            </a:extLst>
          </a:blip>
          <a:stretch>
            <a:fillRect/>
          </a:stretch>
        </p:blipFill>
        <p:spPr>
          <a:xfrm flipH="1">
            <a:off x="-580049" y="3647150"/>
            <a:ext cx="4817700" cy="3210849"/>
          </a:xfrm>
          <a:prstGeom prst="rect">
            <a:avLst/>
          </a:prstGeom>
        </p:spPr>
      </p:pic>
      <p:pic>
        <p:nvPicPr>
          <p:cNvPr id="9" name="Picture 8"/>
          <p:cNvPicPr>
            <a:picLocks noChangeAspect="1"/>
          </p:cNvPicPr>
          <p:nvPr/>
        </p:nvPicPr>
        <p:blipFill>
          <a:blip r:embed="rId6" cstate="screen">
            <a:extLst>
              <a:ext uri="{BEBA8EAE-BF5A-486C-A8C5-ECC9F3942E4B}">
                <a14:imgProps xmlns:a14="http://schemas.microsoft.com/office/drawing/2010/main">
                  <a14:imgLayer r:embed="rId7">
                    <a14:imgEffect>
                      <a14:backgroundRemoval t="6057" b="94886" l="5887" r="94331"/>
                    </a14:imgEffect>
                  </a14:imgLayer>
                </a14:imgProps>
              </a:ext>
              <a:ext uri="{28A0092B-C50C-407E-A947-70E740481C1C}">
                <a14:useLocalDpi xmlns:a14="http://schemas.microsoft.com/office/drawing/2010/main"/>
              </a:ext>
            </a:extLst>
          </a:blip>
          <a:stretch>
            <a:fillRect/>
          </a:stretch>
        </p:blipFill>
        <p:spPr>
          <a:xfrm rot="720000">
            <a:off x="2348261" y="3998933"/>
            <a:ext cx="3591269" cy="1939209"/>
          </a:xfrm>
          <a:prstGeom prst="rect">
            <a:avLst/>
          </a:prstGeom>
        </p:spPr>
      </p:pic>
      <p:pic>
        <p:nvPicPr>
          <p:cNvPr id="8" name="Picture 7"/>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2887" b="95876" l="3646" r="100000"/>
                    </a14:imgEffect>
                  </a14:imgLayer>
                </a14:imgProps>
              </a:ext>
              <a:ext uri="{28A0092B-C50C-407E-A947-70E740481C1C}">
                <a14:useLocalDpi xmlns:a14="http://schemas.microsoft.com/office/drawing/2010/main"/>
              </a:ext>
            </a:extLst>
          </a:blip>
          <a:srcRect/>
          <a:stretch/>
        </p:blipFill>
        <p:spPr>
          <a:xfrm>
            <a:off x="2209799" y="5022736"/>
            <a:ext cx="2392681" cy="2014058"/>
          </a:xfrm>
          <a:prstGeom prst="rect">
            <a:avLst/>
          </a:prstGeom>
        </p:spPr>
      </p:pic>
    </p:spTree>
    <p:extLst>
      <p:ext uri="{BB962C8B-B14F-4D97-AF65-F5344CB8AC3E}">
        <p14:creationId xmlns:p14="http://schemas.microsoft.com/office/powerpoint/2010/main" val="41580005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MV Boli" panose="02000500030200090000" pitchFamily="2" charset="0"/>
                <a:cs typeface="MV Boli" panose="02000500030200090000" pitchFamily="2" charset="0"/>
              </a:rPr>
              <a:t>Flavor the vegetables!</a:t>
            </a:r>
            <a:endParaRPr lang="en-US" sz="4400" dirty="0">
              <a:latin typeface="MV Boli" panose="02000500030200090000" pitchFamily="2" charset="0"/>
              <a:cs typeface="MV Boli" panose="02000500030200090000" pitchFamily="2"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9800" y="4775816"/>
            <a:ext cx="3124200" cy="2082183"/>
          </a:xfrm>
          <a:prstGeom prst="rect">
            <a:avLst/>
          </a:prstGeom>
        </p:spPr>
      </p:pic>
      <p:sp>
        <p:nvSpPr>
          <p:cNvPr id="4" name="Content Placeholder 3"/>
          <p:cNvSpPr>
            <a:spLocks noGrp="1"/>
          </p:cNvSpPr>
          <p:nvPr>
            <p:ph idx="1"/>
          </p:nvPr>
        </p:nvSpPr>
        <p:spPr/>
        <p:txBody>
          <a:bodyPr/>
          <a:lstStyle/>
          <a:p>
            <a:pPr marL="456248" indent="-457200"/>
            <a:r>
              <a:rPr lang="en-US" sz="3400" dirty="0"/>
              <a:t>Italian (basil, marjoram, oregano, garlic powder, thyme)</a:t>
            </a:r>
          </a:p>
          <a:p>
            <a:pPr marL="456248" indent="-457200"/>
            <a:r>
              <a:rPr lang="en-US" sz="3400" dirty="0"/>
              <a:t>Cajun (paprika, garlic powder, black pepper, cayenne, oregano, thyme)</a:t>
            </a:r>
          </a:p>
          <a:p>
            <a:pPr marL="456248" indent="-457200"/>
            <a:r>
              <a:rPr lang="en-US" sz="3400" dirty="0"/>
              <a:t>Rosemary</a:t>
            </a:r>
          </a:p>
          <a:p>
            <a:pPr marL="456248" indent="-457200"/>
            <a:r>
              <a:rPr lang="en-US" sz="3400" dirty="0"/>
              <a:t>Mexican (cumin, chili powder, garlic powder, cayenne, </a:t>
            </a:r>
            <a:r>
              <a:rPr lang="en-US" sz="3400" dirty="0" smtClean="0"/>
              <a:t>paprika</a:t>
            </a:r>
            <a:endParaRPr lang="en-US" sz="3400" dirty="0"/>
          </a:p>
        </p:txBody>
      </p:sp>
    </p:spTree>
    <p:extLst>
      <p:ext uri="{BB962C8B-B14F-4D97-AF65-F5344CB8AC3E}">
        <p14:creationId xmlns:p14="http://schemas.microsoft.com/office/powerpoint/2010/main" val="42585553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MV Boli" panose="02000500030200090000" pitchFamily="2" charset="0"/>
                <a:cs typeface="MV Boli" panose="02000500030200090000" pitchFamily="2" charset="0"/>
              </a:rPr>
              <a:t>For the Meat</a:t>
            </a:r>
            <a:endParaRPr lang="en-US" sz="4400" dirty="0"/>
          </a:p>
        </p:txBody>
      </p:sp>
      <p:sp>
        <p:nvSpPr>
          <p:cNvPr id="3" name="Content Placeholder 2"/>
          <p:cNvSpPr>
            <a:spLocks noGrp="1"/>
          </p:cNvSpPr>
          <p:nvPr>
            <p:ph idx="1"/>
          </p:nvPr>
        </p:nvSpPr>
        <p:spPr/>
        <p:txBody>
          <a:bodyPr>
            <a:normAutofit/>
          </a:bodyPr>
          <a:lstStyle/>
          <a:p>
            <a:pPr marL="182880" lvl="1"/>
            <a:r>
              <a:rPr lang="en-US" sz="3200" dirty="0" smtClean="0"/>
              <a:t>Cajun </a:t>
            </a:r>
            <a:r>
              <a:rPr lang="en-US" sz="3200" dirty="0"/>
              <a:t>(paprika, garlic powder, black pepper, cayenne, oregano, thyme)</a:t>
            </a:r>
          </a:p>
          <a:p>
            <a:pPr marL="182880" lvl="1"/>
            <a:r>
              <a:rPr lang="en-US" sz="3200" dirty="0"/>
              <a:t>Jamaican Jerk (onion powder, thyme, all spice, cinnamon, cayenne)</a:t>
            </a:r>
          </a:p>
          <a:p>
            <a:pPr marL="182880" lvl="1"/>
            <a:r>
              <a:rPr lang="en-US" sz="3200" dirty="0"/>
              <a:t>Mexican (cumin, chili powder, garlic powder, cayenne, paprika</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V="1">
            <a:off x="1371600" y="4838700"/>
            <a:ext cx="6110868" cy="2087880"/>
          </a:xfrm>
          <a:prstGeom prst="rect">
            <a:avLst/>
          </a:prstGeom>
          <a:ln>
            <a:noFill/>
          </a:ln>
          <a:effectLst>
            <a:softEdge rad="112500"/>
          </a:effectLst>
        </p:spPr>
      </p:pic>
    </p:spTree>
    <p:extLst>
      <p:ext uri="{BB962C8B-B14F-4D97-AF65-F5344CB8AC3E}">
        <p14:creationId xmlns:p14="http://schemas.microsoft.com/office/powerpoint/2010/main" val="16906283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V Boli" panose="02000500030200090000" pitchFamily="2" charset="0"/>
                <a:cs typeface="MV Boli" panose="02000500030200090000" pitchFamily="2" charset="0"/>
              </a:rPr>
              <a:t>Othe</a:t>
            </a:r>
            <a:r>
              <a:rPr lang="en-US" dirty="0">
                <a:latin typeface="MV Boli" panose="02000500030200090000" pitchFamily="2" charset="0"/>
                <a:cs typeface="MV Boli" panose="02000500030200090000" pitchFamily="2" charset="0"/>
              </a:rPr>
              <a:t>r</a:t>
            </a:r>
            <a:r>
              <a:rPr lang="en-US" dirty="0" smtClean="0">
                <a:latin typeface="MV Boli" panose="02000500030200090000" pitchFamily="2" charset="0"/>
                <a:cs typeface="MV Boli" panose="02000500030200090000" pitchFamily="2" charset="0"/>
              </a:rPr>
              <a:t> Seasonings and Flavors</a:t>
            </a:r>
            <a:endParaRPr lang="en-US" dirty="0"/>
          </a:p>
        </p:txBody>
      </p:sp>
      <p:sp>
        <p:nvSpPr>
          <p:cNvPr id="3" name="Content Placeholder 2"/>
          <p:cNvSpPr>
            <a:spLocks noGrp="1"/>
          </p:cNvSpPr>
          <p:nvPr>
            <p:ph idx="1"/>
          </p:nvPr>
        </p:nvSpPr>
        <p:spPr>
          <a:xfrm>
            <a:off x="457200" y="1600200"/>
            <a:ext cx="6172200" cy="4876800"/>
          </a:xfrm>
        </p:spPr>
        <p:txBody>
          <a:bodyPr>
            <a:normAutofit/>
          </a:bodyPr>
          <a:lstStyle/>
          <a:p>
            <a:r>
              <a:rPr lang="en-US" sz="3000" dirty="0" smtClean="0"/>
              <a:t>Offer vinaigrette dressings</a:t>
            </a:r>
          </a:p>
          <a:p>
            <a:r>
              <a:rPr lang="en-US" sz="3000" dirty="0" smtClean="0"/>
              <a:t>Offer light dressings</a:t>
            </a:r>
          </a:p>
          <a:p>
            <a:r>
              <a:rPr lang="en-US" sz="3000" dirty="0" smtClean="0"/>
              <a:t>Use butter, trans-fat free margarine, or oil in moderation when cooking vegetables</a:t>
            </a:r>
          </a:p>
          <a:p>
            <a:r>
              <a:rPr lang="en-US" sz="3000" dirty="0" smtClean="0"/>
              <a:t>Offer a variety of condiments</a:t>
            </a:r>
            <a:endParaRPr lang="en-US" sz="30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9706" y="1981200"/>
            <a:ext cx="3004293" cy="3137916"/>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V="1">
            <a:off x="533400" y="4968240"/>
            <a:ext cx="8458200" cy="1889760"/>
          </a:xfrm>
          <a:prstGeom prst="rect">
            <a:avLst/>
          </a:prstGeom>
        </p:spPr>
      </p:pic>
    </p:spTree>
    <p:extLst>
      <p:ext uri="{BB962C8B-B14F-4D97-AF65-F5344CB8AC3E}">
        <p14:creationId xmlns:p14="http://schemas.microsoft.com/office/powerpoint/2010/main" val="2530267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MV Boli" panose="02000500030200090000" pitchFamily="2" charset="0"/>
                <a:cs typeface="MV Boli" panose="02000500030200090000" pitchFamily="2" charset="0"/>
              </a:rPr>
              <a:t>Make a “shaker” bar!</a:t>
            </a:r>
            <a:endParaRPr lang="en-US" sz="4400" dirty="0">
              <a:latin typeface="MV Boli" panose="02000500030200090000" pitchFamily="2" charset="0"/>
              <a:cs typeface="MV Boli" panose="02000500030200090000" pitchFamily="2"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800" y="1523999"/>
            <a:ext cx="2971800" cy="3458841"/>
          </a:xfrm>
          <a:prstGeom prst="rect">
            <a:avLst/>
          </a:prstGeom>
        </p:spPr>
      </p:pic>
      <p:pic>
        <p:nvPicPr>
          <p:cNvPr id="6" name="Picture 5"/>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911" b="93997" l="2539" r="98885"/>
                    </a14:imgEffect>
                  </a14:imgLayer>
                </a14:imgProps>
              </a:ext>
              <a:ext uri="{28A0092B-C50C-407E-A947-70E740481C1C}">
                <a14:useLocalDpi xmlns:a14="http://schemas.microsoft.com/office/drawing/2010/main"/>
              </a:ext>
            </a:extLst>
          </a:blip>
          <a:srcRect/>
          <a:stretch/>
        </p:blipFill>
        <p:spPr>
          <a:xfrm>
            <a:off x="1447800" y="2819400"/>
            <a:ext cx="6718546" cy="3047823"/>
          </a:xfrm>
          <a:prstGeom prst="rect">
            <a:avLst/>
          </a:prstGeom>
        </p:spPr>
      </p:pic>
      <p:pic>
        <p:nvPicPr>
          <p:cNvPr id="5" name="Picture 4"/>
          <p:cNvPicPr>
            <a:picLocks noChangeAspect="1"/>
          </p:cNvPicPr>
          <p:nvPr/>
        </p:nvPicPr>
        <p:blipFill>
          <a:blip r:embed="rId6" cstate="screen">
            <a:extLst>
              <a:ext uri="{BEBA8EAE-BF5A-486C-A8C5-ECC9F3942E4B}">
                <a14:imgProps xmlns:a14="http://schemas.microsoft.com/office/drawing/2010/main">
                  <a14:imgLayer r:embed="rId7">
                    <a14:imgEffect>
                      <a14:backgroundRemoval t="9685" b="95521" l="2666" r="90630"/>
                    </a14:imgEffect>
                  </a14:imgLayer>
                </a14:imgProps>
              </a:ext>
              <a:ext uri="{28A0092B-C50C-407E-A947-70E740481C1C}">
                <a14:useLocalDpi xmlns:a14="http://schemas.microsoft.com/office/drawing/2010/main"/>
              </a:ext>
            </a:extLst>
          </a:blip>
          <a:stretch>
            <a:fillRect/>
          </a:stretch>
        </p:blipFill>
        <p:spPr>
          <a:xfrm>
            <a:off x="3505200" y="2929305"/>
            <a:ext cx="6156960" cy="4107072"/>
          </a:xfrm>
          <a:prstGeom prst="rect">
            <a:avLst/>
          </a:prstGeom>
        </p:spPr>
      </p:pic>
    </p:spTree>
    <p:extLst>
      <p:ext uri="{BB962C8B-B14F-4D97-AF65-F5344CB8AC3E}">
        <p14:creationId xmlns:p14="http://schemas.microsoft.com/office/powerpoint/2010/main" val="186511750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MV Boli" panose="02000500030200090000" pitchFamily="2" charset="0"/>
                <a:cs typeface="MV Boli" panose="02000500030200090000" pitchFamily="2" charset="0"/>
              </a:rPr>
              <a:t>Serving Line Appeal – Eat your colors!</a:t>
            </a:r>
            <a:endParaRPr lang="en-US" dirty="0">
              <a:latin typeface="MV Boli" panose="02000500030200090000" pitchFamily="2" charset="0"/>
              <a:cs typeface="MV Boli" panose="02000500030200090000" pitchFamily="2" charset="0"/>
            </a:endParaRPr>
          </a:p>
        </p:txBody>
      </p:sp>
      <p:sp>
        <p:nvSpPr>
          <p:cNvPr id="3" name="Content Placeholder 2"/>
          <p:cNvSpPr>
            <a:spLocks noGrp="1"/>
          </p:cNvSpPr>
          <p:nvPr>
            <p:ph idx="1"/>
          </p:nvPr>
        </p:nvSpPr>
        <p:spPr>
          <a:xfrm>
            <a:off x="457200" y="1600200"/>
            <a:ext cx="8229600" cy="2286000"/>
          </a:xfrm>
        </p:spPr>
        <p:txBody>
          <a:bodyPr>
            <a:normAutofit fontScale="85000" lnSpcReduction="10000"/>
          </a:bodyPr>
          <a:lstStyle/>
          <a:p>
            <a:r>
              <a:rPr lang="en-US" sz="3200" dirty="0" smtClean="0"/>
              <a:t>Use colorful or clear clam shells, boats, deli paper</a:t>
            </a:r>
          </a:p>
          <a:p>
            <a:r>
              <a:rPr lang="en-US" sz="3200" dirty="0" smtClean="0"/>
              <a:t>Give items descriptive names</a:t>
            </a:r>
          </a:p>
          <a:p>
            <a:r>
              <a:rPr lang="en-US" sz="3200" dirty="0" smtClean="0"/>
              <a:t>Vary cutting or presentation methods</a:t>
            </a:r>
          </a:p>
          <a:p>
            <a:r>
              <a:rPr lang="en-US" sz="3200" dirty="0" smtClean="0"/>
              <a:t>Display pans neatly</a:t>
            </a:r>
          </a:p>
          <a:p>
            <a:r>
              <a:rPr lang="en-US" sz="3200" dirty="0" smtClean="0"/>
              <a:t>Garnish the food</a:t>
            </a:r>
          </a:p>
          <a:p>
            <a:pPr marL="0" indent="0">
              <a:buNone/>
            </a:pPr>
            <a:endParaRPr lang="en-US" dirty="0" smtClean="0"/>
          </a:p>
          <a:p>
            <a:endParaRPr lang="en-US" dirty="0" smtClean="0"/>
          </a:p>
          <a:p>
            <a:endParaRPr lang="en-US" dirty="0" smtClean="0"/>
          </a:p>
          <a:p>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4560" y="5048705"/>
            <a:ext cx="2437892" cy="1818132"/>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32452" y="5048705"/>
            <a:ext cx="2011681" cy="1809295"/>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5048705"/>
            <a:ext cx="2194560" cy="1810481"/>
          </a:xfrm>
          <a:prstGeom prst="rect">
            <a:avLst/>
          </a:prstGeom>
        </p:spPr>
      </p:pic>
      <p:pic>
        <p:nvPicPr>
          <p:cNvPr id="7" name="Picture 6"/>
          <p:cNvPicPr>
            <a:picLocks noChangeAspect="1"/>
          </p:cNvPicPr>
          <p:nvPr/>
        </p:nvPicPr>
        <p:blipFill rotWithShape="1">
          <a:blip r:embed="rId6" cstate="screen">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a:ext>
            </a:extLst>
          </a:blip>
          <a:srcRect/>
          <a:stretch/>
        </p:blipFill>
        <p:spPr>
          <a:xfrm flipH="1">
            <a:off x="6644132" y="5048705"/>
            <a:ext cx="2499867" cy="1795241"/>
          </a:xfrm>
          <a:prstGeom prst="rect">
            <a:avLst/>
          </a:prstGeom>
        </p:spPr>
      </p:pic>
      <p:pic>
        <p:nvPicPr>
          <p:cNvPr id="8" name="Picture 7"/>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607340" y="3428999"/>
            <a:ext cx="2529223" cy="1619705"/>
          </a:xfrm>
          <a:prstGeom prst="rect">
            <a:avLst/>
          </a:prstGeom>
        </p:spPr>
      </p:pic>
    </p:spTree>
    <p:extLst>
      <p:ext uri="{BB962C8B-B14F-4D97-AF65-F5344CB8AC3E}">
        <p14:creationId xmlns:p14="http://schemas.microsoft.com/office/powerpoint/2010/main" val="148173595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MV Boli" panose="02000500030200090000" pitchFamily="2" charset="0"/>
                <a:cs typeface="MV Boli" panose="02000500030200090000" pitchFamily="2" charset="0"/>
              </a:rPr>
              <a:t>Garnish Attractively</a:t>
            </a:r>
            <a:endParaRPr lang="en-US" sz="4400" dirty="0">
              <a:latin typeface="MV Boli" panose="02000500030200090000" pitchFamily="2" charset="0"/>
              <a:cs typeface="MV Boli" panose="02000500030200090000" pitchFamily="2" charset="0"/>
            </a:endParaRPr>
          </a:p>
        </p:txBody>
      </p:sp>
      <p:sp>
        <p:nvSpPr>
          <p:cNvPr id="3" name="Content Placeholder 2"/>
          <p:cNvSpPr>
            <a:spLocks noGrp="1"/>
          </p:cNvSpPr>
          <p:nvPr>
            <p:ph idx="1"/>
          </p:nvPr>
        </p:nvSpPr>
        <p:spPr/>
        <p:txBody>
          <a:bodyPr>
            <a:normAutofit/>
          </a:bodyPr>
          <a:lstStyle/>
          <a:p>
            <a:r>
              <a:rPr lang="en-US" sz="3200" dirty="0" smtClean="0"/>
              <a:t>Use simple techniques</a:t>
            </a:r>
          </a:p>
          <a:p>
            <a:r>
              <a:rPr lang="en-US" sz="3200" dirty="0" smtClean="0"/>
              <a:t>With produce on hand</a:t>
            </a:r>
            <a:endParaRPr lang="en-US" sz="3200" dirty="0"/>
          </a:p>
        </p:txBody>
      </p:sp>
      <p:pic>
        <p:nvPicPr>
          <p:cNvPr id="4" name="Picture 1028"/>
          <p:cNvPicPr>
            <a:picLocks noChangeArrowheads="1"/>
          </p:cNvPicPr>
          <p:nvPr/>
        </p:nvPicPr>
        <p:blipFill>
          <a:blip r:embed="rId3" cstate="screen">
            <a:lum bright="20000"/>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rcRect/>
          <a:stretch>
            <a:fillRect/>
          </a:stretch>
        </p:blipFill>
        <p:spPr bwMode="auto">
          <a:xfrm flipH="1">
            <a:off x="0" y="4673600"/>
            <a:ext cx="316865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83481" y="1447800"/>
            <a:ext cx="4190999" cy="2833788"/>
          </a:xfrm>
          <a:prstGeom prst="rect">
            <a:avLst/>
          </a:prstGeom>
          <a:scene3d>
            <a:camera prst="perspectiveContrastingLeftFacing"/>
            <a:lightRig rig="threePt" dir="t"/>
          </a:scene3d>
        </p:spPr>
      </p:pic>
      <p:pic>
        <p:nvPicPr>
          <p:cNvPr id="5" name="Picture 3"/>
          <p:cNvPicPr>
            <a:picLocks noChangeArrowheads="1"/>
          </p:cNvPicPr>
          <p:nvPr/>
        </p:nvPicPr>
        <p:blipFill>
          <a:blip r:embed="rId6" cstate="screen">
            <a:lum bright="20000"/>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6292850" y="4673600"/>
            <a:ext cx="288163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 name="Picture 3"/>
          <p:cNvPicPr>
            <a:picLocks noChangeArrowheads="1"/>
          </p:cNvPicPr>
          <p:nvPr/>
        </p:nvPicPr>
        <p:blipFill rotWithShape="1">
          <a:blip r:embed="rId8" cstate="screen">
            <a:extLst>
              <a:ext uri="{28A0092B-C50C-407E-A947-70E740481C1C}">
                <a14:useLocalDpi xmlns:a14="http://schemas.microsoft.com/office/drawing/2010/main"/>
              </a:ext>
            </a:extLst>
          </a:blip>
          <a:srcRect l="52729" t="10989" r="7651"/>
          <a:stretch/>
        </p:blipFill>
        <p:spPr bwMode="auto">
          <a:xfrm>
            <a:off x="3168650" y="4673600"/>
            <a:ext cx="31242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44576252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V Boli" panose="02000500030200090000" pitchFamily="2" charset="0"/>
                <a:cs typeface="MV Boli" panose="02000500030200090000" pitchFamily="2" charset="0"/>
              </a:rPr>
              <a:t>Decorate the line: Food for Art</a:t>
            </a:r>
            <a:endParaRPr lang="en-US" dirty="0">
              <a:latin typeface="MV Boli" panose="02000500030200090000" pitchFamily="2" charset="0"/>
              <a:cs typeface="MV Boli" panose="02000500030200090000" pitchFamily="2" charset="0"/>
            </a:endParaRPr>
          </a:p>
        </p:txBody>
      </p:sp>
      <p:sp>
        <p:nvSpPr>
          <p:cNvPr id="3" name="Content Placeholder 2"/>
          <p:cNvSpPr>
            <a:spLocks noGrp="1"/>
          </p:cNvSpPr>
          <p:nvPr>
            <p:ph idx="1"/>
          </p:nvPr>
        </p:nvSpPr>
        <p:spPr/>
        <p:txBody>
          <a:bodyPr>
            <a:normAutofit/>
          </a:bodyPr>
          <a:lstStyle/>
          <a:p>
            <a:r>
              <a:rPr lang="en-US" sz="3200" dirty="0" smtClean="0"/>
              <a:t>Have food art contests</a:t>
            </a:r>
          </a:p>
          <a:p>
            <a:r>
              <a:rPr lang="en-US" sz="3200" dirty="0"/>
              <a:t>M</a:t>
            </a:r>
            <a:r>
              <a:rPr lang="en-US" sz="3200" dirty="0" smtClean="0"/>
              <a:t>ake a display for the top of the serving line</a:t>
            </a:r>
            <a:endParaRPr lang="en-US" sz="3200" dirty="0"/>
          </a:p>
        </p:txBody>
      </p:sp>
      <p:pic>
        <p:nvPicPr>
          <p:cNvPr id="17" name="Picture 1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28801" y="3035360"/>
            <a:ext cx="7315200" cy="3822640"/>
          </a:xfrm>
          <a:prstGeom prst="rect">
            <a:avLst/>
          </a:prstGeom>
        </p:spPr>
      </p:pic>
    </p:spTree>
    <p:extLst>
      <p:ext uri="{BB962C8B-B14F-4D97-AF65-F5344CB8AC3E}">
        <p14:creationId xmlns:p14="http://schemas.microsoft.com/office/powerpoint/2010/main" val="140996048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MV Boli" panose="02000500030200090000" pitchFamily="2" charset="0"/>
                <a:cs typeface="MV Boli" panose="02000500030200090000" pitchFamily="2" charset="0"/>
              </a:rPr>
              <a:t>Pleasing the students</a:t>
            </a:r>
            <a:endParaRPr lang="en-US" sz="4400" dirty="0">
              <a:latin typeface="MV Boli" panose="02000500030200090000" pitchFamily="2" charset="0"/>
              <a:cs typeface="MV Boli" panose="02000500030200090000" pitchFamily="2" charset="0"/>
            </a:endParaRPr>
          </a:p>
        </p:txBody>
      </p:sp>
      <p:sp>
        <p:nvSpPr>
          <p:cNvPr id="3" name="Content Placeholder 2"/>
          <p:cNvSpPr>
            <a:spLocks noGrp="1"/>
          </p:cNvSpPr>
          <p:nvPr>
            <p:ph idx="1"/>
          </p:nvPr>
        </p:nvSpPr>
        <p:spPr>
          <a:xfrm>
            <a:off x="457200" y="1600200"/>
            <a:ext cx="5410200" cy="4876800"/>
          </a:xfrm>
        </p:spPr>
        <p:txBody>
          <a:bodyPr>
            <a:normAutofit/>
          </a:bodyPr>
          <a:lstStyle/>
          <a:p>
            <a:r>
              <a:rPr lang="en-US" sz="3200" dirty="0" smtClean="0"/>
              <a:t>Let students taste</a:t>
            </a:r>
          </a:p>
          <a:p>
            <a:r>
              <a:rPr lang="en-US" sz="3200" dirty="0" smtClean="0"/>
              <a:t>Create flyers and colorful marketing</a:t>
            </a:r>
          </a:p>
          <a:p>
            <a:r>
              <a:rPr lang="en-US" sz="3200" dirty="0" smtClean="0"/>
              <a:t>Use difference flavors</a:t>
            </a:r>
          </a:p>
          <a:p>
            <a:r>
              <a:rPr lang="en-US" sz="3200" dirty="0" smtClean="0"/>
              <a:t>Find out what students want</a:t>
            </a: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1349865"/>
            <a:ext cx="3048000" cy="1710902"/>
          </a:xfrm>
          <a:prstGeom prst="rect">
            <a:avLst/>
          </a:prstGeom>
          <a:ln w="19050">
            <a:solidFill>
              <a:srgbClr val="0070C0"/>
            </a:solidFill>
          </a:ln>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5079811"/>
            <a:ext cx="3048000" cy="1778190"/>
          </a:xfrm>
          <a:prstGeom prst="rect">
            <a:avLst/>
          </a:prstGeom>
          <a:ln w="19050">
            <a:solidFill>
              <a:srgbClr val="0070C0"/>
            </a:solidFill>
          </a:ln>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5999" y="3060767"/>
            <a:ext cx="3048001" cy="2019043"/>
          </a:xfrm>
          <a:prstGeom prst="rect">
            <a:avLst/>
          </a:prstGeom>
          <a:ln w="19050">
            <a:solidFill>
              <a:srgbClr val="0070C0"/>
            </a:solidFill>
          </a:ln>
        </p:spPr>
      </p:pic>
    </p:spTree>
    <p:extLst>
      <p:ext uri="{BB962C8B-B14F-4D97-AF65-F5344CB8AC3E}">
        <p14:creationId xmlns:p14="http://schemas.microsoft.com/office/powerpoint/2010/main" val="4640765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Resources</a:t>
            </a:r>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0" y="3429000"/>
            <a:ext cx="5940552" cy="2971800"/>
          </a:xfrm>
          <a:prstGeom prst="rect">
            <a:avLst/>
          </a:prstGeom>
        </p:spPr>
      </p:pic>
    </p:spTree>
    <p:extLst>
      <p:ext uri="{BB962C8B-B14F-4D97-AF65-F5344CB8AC3E}">
        <p14:creationId xmlns:p14="http://schemas.microsoft.com/office/powerpoint/2010/main" val="264058501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MV Boli" panose="02000500030200090000" pitchFamily="2" charset="0"/>
                <a:cs typeface="MV Boli" panose="02000500030200090000" pitchFamily="2" charset="0"/>
              </a:rPr>
              <a:t>Resources</a:t>
            </a:r>
            <a:endParaRPr lang="en-US" sz="4400" dirty="0">
              <a:latin typeface="MV Boli" panose="02000500030200090000" pitchFamily="2" charset="0"/>
              <a:cs typeface="MV Boli" panose="02000500030200090000" pitchFamily="2" charset="0"/>
            </a:endParaRPr>
          </a:p>
        </p:txBody>
      </p:sp>
      <p:sp>
        <p:nvSpPr>
          <p:cNvPr id="6" name="Content Placeholder 5"/>
          <p:cNvSpPr>
            <a:spLocks noGrp="1"/>
          </p:cNvSpPr>
          <p:nvPr>
            <p:ph idx="1"/>
          </p:nvPr>
        </p:nvSpPr>
        <p:spPr>
          <a:noFill/>
          <a:ln>
            <a:noFill/>
          </a:ln>
        </p:spPr>
        <p:style>
          <a:lnRef idx="1">
            <a:schemeClr val="accent3"/>
          </a:lnRef>
          <a:fillRef idx="2">
            <a:schemeClr val="accent3"/>
          </a:fillRef>
          <a:effectRef idx="1">
            <a:schemeClr val="accent3"/>
          </a:effectRef>
          <a:fontRef idx="minor">
            <a:schemeClr val="dk1"/>
          </a:fontRef>
        </p:style>
        <p:txBody>
          <a:bodyPr/>
          <a:lstStyle/>
          <a:p>
            <a:r>
              <a:rPr lang="en-US" sz="3200" dirty="0" smtClean="0">
                <a:solidFill>
                  <a:schemeClr val="tx1"/>
                </a:solidFill>
                <a:hlinkClick r:id="rId3"/>
              </a:rPr>
              <a:t>School </a:t>
            </a:r>
            <a:r>
              <a:rPr lang="en-US" sz="3200" dirty="0">
                <a:solidFill>
                  <a:schemeClr val="tx1"/>
                </a:solidFill>
                <a:hlinkClick r:id="rId3"/>
              </a:rPr>
              <a:t>Lunches That Rock</a:t>
            </a:r>
            <a:endParaRPr lang="en-US" sz="3200" dirty="0">
              <a:solidFill>
                <a:schemeClr val="tx1"/>
              </a:solidFill>
            </a:endParaRPr>
          </a:p>
          <a:p>
            <a:endParaRPr lang="en-US" sz="3200" dirty="0">
              <a:solidFill>
                <a:schemeClr val="tx1"/>
              </a:solidFill>
            </a:endParaRPr>
          </a:p>
          <a:p>
            <a:r>
              <a:rPr lang="en-US" sz="3200" dirty="0">
                <a:solidFill>
                  <a:schemeClr val="tx1"/>
                </a:solidFill>
                <a:hlinkClick r:id="rId4"/>
              </a:rPr>
              <a:t>Recipe for Healthy Kids Cookbook: Cookbook for Schools</a:t>
            </a:r>
            <a:endParaRPr lang="en-US" sz="3200" dirty="0">
              <a:solidFill>
                <a:schemeClr val="tx1"/>
              </a:solidFill>
            </a:endParaRPr>
          </a:p>
          <a:p>
            <a:endParaRPr lang="en-US" sz="3200" dirty="0">
              <a:solidFill>
                <a:schemeClr val="tx1"/>
              </a:solidFill>
            </a:endParaRPr>
          </a:p>
          <a:p>
            <a:r>
              <a:rPr lang="en-US" sz="3200" dirty="0">
                <a:solidFill>
                  <a:schemeClr val="tx1"/>
                </a:solidFill>
                <a:hlinkClick r:id="rId5"/>
              </a:rPr>
              <a:t>Michigan’s School Day Just Got Healthier</a:t>
            </a:r>
            <a:endParaRPr lang="en-US" sz="3200" dirty="0">
              <a:solidFill>
                <a:schemeClr val="tx1"/>
              </a:solidFill>
            </a:endParaRPr>
          </a:p>
          <a:p>
            <a:pPr marL="0" indent="0" algn="ctr">
              <a:buNone/>
            </a:pPr>
            <a:endParaRPr lang="en-US" dirty="0"/>
          </a:p>
        </p:txBody>
      </p:sp>
    </p:spTree>
    <p:extLst>
      <p:ext uri="{BB962C8B-B14F-4D97-AF65-F5344CB8AC3E}">
        <p14:creationId xmlns:p14="http://schemas.microsoft.com/office/powerpoint/2010/main" val="37955377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dirty="0" smtClean="0">
                <a:latin typeface="MV Boli" panose="02000500030200090000" pitchFamily="2" charset="0"/>
                <a:cs typeface="MV Boli" panose="02000500030200090000" pitchFamily="2" charset="0"/>
              </a:rPr>
              <a:t> Meats/Meat Alternates: Offer Popular Items Often!</a:t>
            </a:r>
            <a:endParaRPr lang="en-US" dirty="0">
              <a:latin typeface="MV Boli" panose="02000500030200090000" pitchFamily="2" charset="0"/>
              <a:cs typeface="MV Boli" panose="02000500030200090000" pitchFamily="2" charset="0"/>
            </a:endParaRPr>
          </a:p>
        </p:txBody>
      </p:sp>
      <p:sp>
        <p:nvSpPr>
          <p:cNvPr id="3" name="Content Placeholder 2"/>
          <p:cNvSpPr>
            <a:spLocks noGrp="1"/>
          </p:cNvSpPr>
          <p:nvPr>
            <p:ph idx="1"/>
          </p:nvPr>
        </p:nvSpPr>
        <p:spPr/>
        <p:txBody>
          <a:bodyPr>
            <a:normAutofit/>
          </a:bodyPr>
          <a:lstStyle/>
          <a:p>
            <a:r>
              <a:rPr lang="en-US" dirty="0"/>
              <a:t>Offer popular menu items </a:t>
            </a:r>
            <a:r>
              <a:rPr lang="en-US" dirty="0" smtClean="0"/>
              <a:t>daily</a:t>
            </a:r>
          </a:p>
          <a:p>
            <a:r>
              <a:rPr lang="en-US" dirty="0"/>
              <a:t>S</a:t>
            </a:r>
            <a:r>
              <a:rPr lang="en-US" dirty="0" smtClean="0"/>
              <a:t>ell </a:t>
            </a:r>
            <a:r>
              <a:rPr lang="en-US" dirty="0"/>
              <a:t>a la </a:t>
            </a:r>
            <a:r>
              <a:rPr lang="en-US" dirty="0" smtClean="0"/>
              <a:t>carte all week</a:t>
            </a:r>
            <a:endParaRPr lang="en-US" dirty="0"/>
          </a:p>
          <a:p>
            <a:endParaRPr lang="en-US"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0424" y="2819400"/>
            <a:ext cx="6863152" cy="3337560"/>
          </a:xfrm>
          <a:prstGeom prst="rect">
            <a:avLst/>
          </a:prstGeom>
        </p:spPr>
      </p:pic>
    </p:spTree>
    <p:extLst>
      <p:ext uri="{BB962C8B-B14F-4D97-AF65-F5344CB8AC3E}">
        <p14:creationId xmlns:p14="http://schemas.microsoft.com/office/powerpoint/2010/main" val="170135080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447800"/>
            <a:ext cx="8229600" cy="4525963"/>
          </a:xfrm>
          <a:noFill/>
          <a:ln>
            <a:noFill/>
          </a:ln>
        </p:spPr>
        <p:style>
          <a:lnRef idx="1">
            <a:schemeClr val="accent3"/>
          </a:lnRef>
          <a:fillRef idx="2">
            <a:schemeClr val="accent3"/>
          </a:fillRef>
          <a:effectRef idx="1">
            <a:schemeClr val="accent3"/>
          </a:effectRef>
          <a:fontRef idx="minor">
            <a:schemeClr val="dk1"/>
          </a:fontRef>
        </p:style>
        <p:txBody>
          <a:bodyPr>
            <a:normAutofit/>
          </a:bodyPr>
          <a:lstStyle/>
          <a:p>
            <a:pPr algn="ctr"/>
            <a:endParaRPr lang="en-US" dirty="0" smtClean="0"/>
          </a:p>
          <a:p>
            <a:r>
              <a:rPr lang="en-US" dirty="0" smtClean="0"/>
              <a:t> </a:t>
            </a:r>
            <a:r>
              <a:rPr lang="en-US" sz="3200" dirty="0" smtClean="0">
                <a:solidFill>
                  <a:schemeClr val="tx1"/>
                </a:solidFill>
                <a:hlinkClick r:id="rId3"/>
              </a:rPr>
              <a:t>Michigan Team Nutrition’s Meeting the Challenge Recipe Book</a:t>
            </a:r>
          </a:p>
          <a:p>
            <a:pPr marL="0" indent="0">
              <a:buNone/>
            </a:pPr>
            <a:endParaRPr lang="en-US" sz="3200" dirty="0" smtClean="0">
              <a:solidFill>
                <a:schemeClr val="tx1"/>
              </a:solidFill>
              <a:hlinkClick r:id="rId3"/>
            </a:endParaRPr>
          </a:p>
          <a:p>
            <a:pPr marL="0" indent="0" algn="ctr">
              <a:buNone/>
            </a:pPr>
            <a:r>
              <a:rPr lang="en-US" dirty="0" smtClean="0">
                <a:solidFill>
                  <a:srgbClr val="00B050"/>
                </a:solidFill>
                <a:hlinkClick r:id="rId3"/>
              </a:rPr>
              <a:t>Recipes are hyperlinked to YouTube - Chef is demonstrating the preparation of each food item</a:t>
            </a:r>
          </a:p>
          <a:p>
            <a:pPr marL="0" indent="0" algn="ctr">
              <a:buNone/>
            </a:pPr>
            <a:r>
              <a:rPr lang="en-US" dirty="0" smtClean="0">
                <a:solidFill>
                  <a:srgbClr val="00B050"/>
                </a:solidFill>
                <a:hlinkClick r:id="rId3"/>
              </a:rPr>
              <a:t>Standardized recipes</a:t>
            </a:r>
            <a:endParaRPr lang="en-US" dirty="0" smtClean="0">
              <a:solidFill>
                <a:srgbClr val="00B050"/>
              </a:solidFill>
            </a:endParaRPr>
          </a:p>
          <a:p>
            <a:pPr marL="0" indent="0" algn="ctr">
              <a:buNone/>
            </a:pPr>
            <a:endParaRPr lang="en-US" b="1" dirty="0" smtClean="0">
              <a:solidFill>
                <a:srgbClr val="00B050"/>
              </a:solidFill>
            </a:endParaRPr>
          </a:p>
        </p:txBody>
      </p:sp>
      <p:sp>
        <p:nvSpPr>
          <p:cNvPr id="5" name="Title 1"/>
          <p:cNvSpPr>
            <a:spLocks noGrp="1"/>
          </p:cNvSpPr>
          <p:nvPr>
            <p:ph type="title"/>
          </p:nvPr>
        </p:nvSpPr>
        <p:spPr>
          <a:xfrm>
            <a:off x="457200" y="533400"/>
            <a:ext cx="8229600" cy="990600"/>
          </a:xfrm>
        </p:spPr>
        <p:txBody>
          <a:bodyPr>
            <a:normAutofit/>
          </a:bodyPr>
          <a:lstStyle/>
          <a:p>
            <a:r>
              <a:rPr lang="en-US" sz="4400" dirty="0" smtClean="0">
                <a:latin typeface="MV Boli" panose="02000500030200090000" pitchFamily="2" charset="0"/>
                <a:cs typeface="MV Boli" panose="02000500030200090000" pitchFamily="2" charset="0"/>
              </a:rPr>
              <a:t>Resources</a:t>
            </a:r>
            <a:endParaRPr lang="en-US" sz="44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48539383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p:txBody>
          <a:bodyPr>
            <a:normAutofit/>
          </a:bodyPr>
          <a:lstStyle/>
          <a:p>
            <a:r>
              <a:rPr lang="en-US" sz="4400" dirty="0" smtClean="0">
                <a:latin typeface="MV Boli" panose="02000500030200090000" pitchFamily="2" charset="0"/>
                <a:cs typeface="MV Boli" panose="02000500030200090000" pitchFamily="2" charset="0"/>
              </a:rPr>
              <a:t>Resources</a:t>
            </a:r>
            <a:endParaRPr lang="en-US" sz="4400" dirty="0">
              <a:latin typeface="MV Boli" panose="02000500030200090000" pitchFamily="2" charset="0"/>
              <a:cs typeface="MV Boli" panose="02000500030200090000" pitchFamily="2" charset="0"/>
            </a:endParaRPr>
          </a:p>
        </p:txBody>
      </p:sp>
      <p:sp>
        <p:nvSpPr>
          <p:cNvPr id="3" name="Content Placeholder 2"/>
          <p:cNvSpPr>
            <a:spLocks noGrp="1"/>
          </p:cNvSpPr>
          <p:nvPr>
            <p:ph idx="1"/>
          </p:nvPr>
        </p:nvSpPr>
        <p:spPr/>
        <p:txBody>
          <a:bodyPr/>
          <a:lstStyle/>
          <a:p>
            <a:endParaRPr lang="en-US" dirty="0" smtClean="0">
              <a:hlinkClick r:id="rId3"/>
            </a:endParaRPr>
          </a:p>
          <a:p>
            <a:endParaRPr lang="en-US" dirty="0">
              <a:hlinkClick r:id="rId3"/>
            </a:endParaRPr>
          </a:p>
          <a:p>
            <a:endParaRPr lang="en-US" dirty="0" smtClean="0">
              <a:hlinkClick r:id="rId3"/>
            </a:endParaRPr>
          </a:p>
          <a:p>
            <a:endParaRPr lang="en-US" dirty="0">
              <a:hlinkClick r:id="rId3"/>
            </a:endParaRPr>
          </a:p>
          <a:p>
            <a:endParaRPr lang="en-US" dirty="0" smtClean="0">
              <a:hlinkClick r:id="rId3"/>
            </a:endParaRPr>
          </a:p>
          <a:p>
            <a:endParaRPr lang="en-US" dirty="0">
              <a:hlinkClick r:id="rId3"/>
            </a:endParaRPr>
          </a:p>
        </p:txBody>
      </p:sp>
      <p:pic>
        <p:nvPicPr>
          <p:cNvPr id="5122" name="Picture 2" descr="C:\Users\fkatkhordeh\Pictures\Menu Magic Pictures\whatscooking_alt.png">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 y="1982003"/>
            <a:ext cx="7696200" cy="3424989"/>
          </a:xfrm>
          <a:prstGeom prst="rect">
            <a:avLst/>
          </a:prstGeom>
          <a:ln>
            <a:noFill/>
          </a:ln>
        </p:spPr>
        <p:style>
          <a:lnRef idx="1">
            <a:schemeClr val="accent3"/>
          </a:lnRef>
          <a:fillRef idx="2">
            <a:schemeClr val="accent3"/>
          </a:fillRef>
          <a:effectRef idx="1">
            <a:schemeClr val="accent3"/>
          </a:effectRef>
          <a:fontRef idx="minor">
            <a:schemeClr val="dk1"/>
          </a:fontRef>
        </p:style>
      </p:pic>
      <p:sp>
        <p:nvSpPr>
          <p:cNvPr id="4" name="TextBox 3"/>
          <p:cNvSpPr txBox="1"/>
          <p:nvPr/>
        </p:nvSpPr>
        <p:spPr>
          <a:xfrm>
            <a:off x="685800" y="5562600"/>
            <a:ext cx="7696200" cy="646331"/>
          </a:xfrm>
          <a:prstGeom prst="rect">
            <a:avLst/>
          </a:prstGeom>
          <a:noFill/>
        </p:spPr>
        <p:txBody>
          <a:bodyPr wrap="square" rtlCol="0">
            <a:spAutoFit/>
          </a:bodyPr>
          <a:lstStyle/>
          <a:p>
            <a:pPr algn="ctr"/>
            <a:r>
              <a:rPr lang="en-US" sz="3600" dirty="0" smtClean="0"/>
              <a:t>http://whatscooking.fns.usda.gov</a:t>
            </a:r>
            <a:r>
              <a:rPr lang="en-US" sz="3600" dirty="0"/>
              <a:t>/</a:t>
            </a:r>
          </a:p>
        </p:txBody>
      </p:sp>
    </p:spTree>
    <p:extLst>
      <p:ext uri="{BB962C8B-B14F-4D97-AF65-F5344CB8AC3E}">
        <p14:creationId xmlns:p14="http://schemas.microsoft.com/office/powerpoint/2010/main" val="1395664331"/>
      </p:ext>
    </p:extLst>
  </p:cSld>
  <p:clrMapOvr>
    <a:masterClrMapping/>
  </p:clrMapOvr>
  <p:transition spd="slow">
    <p:cove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V Boli" panose="02000500030200090000" pitchFamily="2" charset="0"/>
                <a:cs typeface="MV Boli" panose="02000500030200090000" pitchFamily="2" charset="0"/>
              </a:rPr>
              <a:t>Resources</a:t>
            </a:r>
            <a:endParaRPr lang="en-US" dirty="0">
              <a:latin typeface="MV Boli" panose="02000500030200090000" pitchFamily="2" charset="0"/>
              <a:cs typeface="MV Boli" panose="02000500030200090000" pitchFamily="2" charset="0"/>
            </a:endParaRPr>
          </a:p>
        </p:txBody>
      </p:sp>
      <p:sp>
        <p:nvSpPr>
          <p:cNvPr id="3" name="Content Placeholder 2"/>
          <p:cNvSpPr>
            <a:spLocks noGrp="1"/>
          </p:cNvSpPr>
          <p:nvPr>
            <p:ph idx="1"/>
          </p:nvPr>
        </p:nvSpPr>
        <p:spPr/>
        <p:txBody>
          <a:bodyPr/>
          <a:lstStyle/>
          <a:p>
            <a:r>
              <a:rPr lang="en-US" sz="3000" u="sng" dirty="0">
                <a:hlinkClick r:id="rId3"/>
              </a:rPr>
              <a:t>http://healthymeals.nal.usda.gov/recipes/recipes-school-food-service</a:t>
            </a:r>
            <a:endParaRPr lang="en-US" sz="3000" dirty="0"/>
          </a:p>
          <a:p>
            <a:r>
              <a:rPr lang="en-US" sz="3000" dirty="0"/>
              <a:t> </a:t>
            </a:r>
            <a:r>
              <a:rPr lang="en-US" sz="3000" u="sng" dirty="0">
                <a:hlinkClick r:id="rId4"/>
              </a:rPr>
              <a:t>http://www.fns.usda.gov/tn/recipes-healthy-kids-cookbook-child-care-centers-0</a:t>
            </a:r>
            <a:endParaRPr lang="en-US" sz="3000" dirty="0"/>
          </a:p>
          <a:p>
            <a:r>
              <a:rPr lang="en-US" sz="3000" u="sng" dirty="0">
                <a:hlinkClick r:id="rId5"/>
              </a:rPr>
              <a:t>http://www.nfsmi.org/Templates/TemplateDefault.aspx?qs=cElEPTEwMiZpc01ncj10cnVl</a:t>
            </a:r>
            <a:endParaRPr lang="en-US" sz="3000" dirty="0"/>
          </a:p>
          <a:p>
            <a:r>
              <a:rPr lang="en-US" sz="3000" dirty="0" smtClean="0"/>
              <a:t>Food Service Company Websites</a:t>
            </a:r>
          </a:p>
        </p:txBody>
      </p:sp>
    </p:spTree>
    <p:extLst>
      <p:ext uri="{BB962C8B-B14F-4D97-AF65-F5344CB8AC3E}">
        <p14:creationId xmlns:p14="http://schemas.microsoft.com/office/powerpoint/2010/main" val="180040006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noFill/>
          <a:ln>
            <a:noFill/>
          </a:ln>
        </p:spPr>
        <p:style>
          <a:lnRef idx="1">
            <a:schemeClr val="accent3"/>
          </a:lnRef>
          <a:fillRef idx="2">
            <a:schemeClr val="accent3"/>
          </a:fillRef>
          <a:effectRef idx="1">
            <a:schemeClr val="accent3"/>
          </a:effectRef>
          <a:fontRef idx="minor">
            <a:schemeClr val="dk1"/>
          </a:fontRef>
        </p:style>
        <p:txBody>
          <a:bodyPr/>
          <a:lstStyle/>
          <a:p>
            <a:pPr marL="0" indent="0">
              <a:buNone/>
            </a:pPr>
            <a:r>
              <a:rPr lang="en-US" dirty="0" smtClean="0"/>
              <a:t>Anatomy of a standardized recipe: Finding &amp; Creating School Recipes for Success with USDA Foods </a:t>
            </a:r>
            <a:endParaRPr lang="en-US" dirty="0"/>
          </a:p>
          <a:p>
            <a:pPr marL="0" indent="0">
              <a:buNone/>
            </a:pPr>
            <a:endParaRPr lang="en-US" dirty="0" smtClean="0"/>
          </a:p>
          <a:p>
            <a:pPr marL="0" indent="0">
              <a:buNone/>
            </a:pPr>
            <a:r>
              <a:rPr lang="en-US" dirty="0" smtClean="0"/>
              <a:t>Presenters: Dayle Hayes and Malissa Marsden</a:t>
            </a:r>
          </a:p>
          <a:p>
            <a:pPr marL="0" indent="0">
              <a:buNone/>
            </a:pPr>
            <a:endParaRPr lang="en-US" dirty="0" smtClean="0">
              <a:hlinkClick r:id="rId3"/>
            </a:endParaRPr>
          </a:p>
          <a:p>
            <a:pPr marL="0" indent="0">
              <a:buNone/>
            </a:pPr>
            <a:r>
              <a:rPr lang="en-US" dirty="0" smtClean="0">
                <a:hlinkClick r:id="rId3"/>
              </a:rPr>
              <a:t>https</a:t>
            </a:r>
            <a:r>
              <a:rPr lang="en-US" dirty="0">
                <a:hlinkClick r:id="rId3"/>
              </a:rPr>
              <a:t>://www.youtube.com/watch?v=MOnnby-mFKE&amp;feature=youtu.be</a:t>
            </a:r>
            <a:endParaRPr lang="en-US" dirty="0"/>
          </a:p>
          <a:p>
            <a:pPr marL="0" indent="0">
              <a:buNone/>
            </a:pPr>
            <a:endParaRPr lang="en-US" dirty="0"/>
          </a:p>
        </p:txBody>
      </p:sp>
      <p:sp>
        <p:nvSpPr>
          <p:cNvPr id="4" name="Title 3"/>
          <p:cNvSpPr>
            <a:spLocks noGrp="1"/>
          </p:cNvSpPr>
          <p:nvPr>
            <p:ph type="title"/>
          </p:nvPr>
        </p:nvSpPr>
        <p:spPr/>
        <p:txBody>
          <a:bodyPr>
            <a:normAutofit/>
          </a:bodyPr>
          <a:lstStyle/>
          <a:p>
            <a:r>
              <a:rPr lang="en-US" sz="4400" dirty="0" smtClean="0">
                <a:latin typeface="MV Boli" panose="02000500030200090000" pitchFamily="2" charset="0"/>
                <a:cs typeface="MV Boli" panose="02000500030200090000" pitchFamily="2" charset="0"/>
              </a:rPr>
              <a:t>Resources</a:t>
            </a:r>
            <a:endParaRPr lang="en-US" sz="44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479222538"/>
      </p:ext>
    </p:extLst>
  </p:cSld>
  <p:clrMapOvr>
    <a:masterClrMapping/>
  </p:clrMapOvr>
  <p:transition spd="slow">
    <p:cove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400" dirty="0" smtClean="0">
                <a:latin typeface="MV Boli" panose="02000500030200090000" pitchFamily="2" charset="0"/>
                <a:cs typeface="MV Boli" panose="02000500030200090000" pitchFamily="2" charset="0"/>
              </a:rPr>
              <a:t>In Summary…Make the Meal Pattern Work for Students!</a:t>
            </a:r>
            <a:endParaRPr lang="en-US" sz="4400" dirty="0">
              <a:latin typeface="MV Boli" panose="02000500030200090000" pitchFamily="2" charset="0"/>
              <a:cs typeface="MV Boli" panose="02000500030200090000" pitchFamily="2" charset="0"/>
            </a:endParaRPr>
          </a:p>
        </p:txBody>
      </p:sp>
      <p:sp>
        <p:nvSpPr>
          <p:cNvPr id="4" name="Content Placeholder 3"/>
          <p:cNvSpPr>
            <a:spLocks noGrp="1"/>
          </p:cNvSpPr>
          <p:nvPr>
            <p:ph idx="1"/>
          </p:nvPr>
        </p:nvSpPr>
        <p:spPr/>
        <p:txBody>
          <a:bodyPr>
            <a:normAutofit/>
          </a:bodyPr>
          <a:lstStyle/>
          <a:p>
            <a:r>
              <a:rPr lang="en-US" sz="3200" dirty="0" smtClean="0"/>
              <a:t>Bring back or keep favorite foods</a:t>
            </a:r>
          </a:p>
          <a:p>
            <a:r>
              <a:rPr lang="en-US" sz="3200" dirty="0" smtClean="0"/>
              <a:t>Introduce new items</a:t>
            </a:r>
          </a:p>
          <a:p>
            <a:r>
              <a:rPr lang="en-US" sz="3200" dirty="0" smtClean="0"/>
              <a:t>Provide a variety</a:t>
            </a:r>
          </a:p>
          <a:p>
            <a:r>
              <a:rPr lang="en-US" sz="3200" dirty="0" smtClean="0"/>
              <a:t>Merchandise well and provide great customer service</a:t>
            </a:r>
            <a:endParaRPr lang="en-US" sz="3200"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6800" y="4024200"/>
            <a:ext cx="4251960" cy="2833800"/>
          </a:xfrm>
          <a:prstGeom prst="rect">
            <a:avLst/>
          </a:prstGeom>
        </p:spPr>
      </p:pic>
    </p:spTree>
    <p:extLst>
      <p:ext uri="{BB962C8B-B14F-4D97-AF65-F5344CB8AC3E}">
        <p14:creationId xmlns:p14="http://schemas.microsoft.com/office/powerpoint/2010/main" val="2730560842"/>
      </p:ext>
    </p:extLst>
  </p:cSld>
  <p:clrMapOvr>
    <a:masterClrMapping/>
  </p:clrMapOvr>
  <p:transition spd="slow">
    <p:cove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Questions?</a:t>
            </a:r>
            <a:endParaRPr lang="en-US"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0" y="3505200"/>
            <a:ext cx="4953000" cy="3302000"/>
          </a:xfrm>
          <a:prstGeom prst="rect">
            <a:avLst/>
          </a:prstGeom>
        </p:spPr>
      </p:pic>
    </p:spTree>
    <p:extLst>
      <p:ext uri="{BB962C8B-B14F-4D97-AF65-F5344CB8AC3E}">
        <p14:creationId xmlns:p14="http://schemas.microsoft.com/office/powerpoint/2010/main" val="307014215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01970" y="990600"/>
            <a:ext cx="6432430" cy="4745915"/>
          </a:xfrm>
          <a:prstGeom prst="rect">
            <a:avLst/>
          </a:prstGeom>
          <a:noFill/>
        </p:spPr>
        <p:txBody>
          <a:bodyPr wrap="square" rtlCol="0">
            <a:spAutoFit/>
          </a:bodyPr>
          <a:lstStyle/>
          <a:p>
            <a:pPr>
              <a:lnSpc>
                <a:spcPct val="120000"/>
              </a:lnSpc>
            </a:pPr>
            <a:r>
              <a:rPr lang="en-US" sz="1200" dirty="0" smtClean="0">
                <a:solidFill>
                  <a:prstClr val="black"/>
                </a:solidFill>
                <a:latin typeface="Arial" panose="020B0604020202020204" pitchFamily="34" charset="0"/>
                <a:cs typeface="Arial" panose="020B0604020202020204" pitchFamily="34" charset="0"/>
              </a:rPr>
              <a:t>The U.S Department of Agriculture (USDA) prohibits discrimination against its customers, employees, and applicants for employment on the bases of race, color, national origin, age, disability, sex, gender identity, religion, reprisal, and where applicable, political beliefs, marital status, familial or parental status, sexual orientation, or if all or part of an individual's income is derived from any public assistance program, or protected genetic information in employment or in any program or activity conducted or funded by the Department. (Not all prohibited bases will apply to all programs and/or employment activities.)</a:t>
            </a:r>
          </a:p>
          <a:p>
            <a:pPr>
              <a:lnSpc>
                <a:spcPct val="120000"/>
              </a:lnSpc>
            </a:pPr>
            <a:endParaRPr lang="en-US" sz="1200" dirty="0" smtClean="0">
              <a:solidFill>
                <a:prstClr val="black"/>
              </a:solidFill>
              <a:latin typeface="Arial" panose="020B0604020202020204" pitchFamily="34" charset="0"/>
              <a:cs typeface="Arial" panose="020B0604020202020204" pitchFamily="34" charset="0"/>
            </a:endParaRPr>
          </a:p>
          <a:p>
            <a:pPr>
              <a:lnSpc>
                <a:spcPct val="120000"/>
              </a:lnSpc>
            </a:pPr>
            <a:r>
              <a:rPr lang="en-US" sz="1200" dirty="0" smtClean="0">
                <a:solidFill>
                  <a:prstClr val="black"/>
                </a:solidFill>
                <a:latin typeface="Arial" panose="020B0604020202020204" pitchFamily="34" charset="0"/>
                <a:cs typeface="Arial" panose="020B0604020202020204" pitchFamily="34" charset="0"/>
              </a:rPr>
              <a:t>If you wish to file a Civil Rights program complaint of discrimination, complete the USDA Program Discrimination Complaint Form, found at </a:t>
            </a:r>
            <a:r>
              <a:rPr lang="en-US" sz="1200" dirty="0" smtClean="0">
                <a:solidFill>
                  <a:prstClr val="black"/>
                </a:solidFill>
                <a:latin typeface="Arial" panose="020B0604020202020204" pitchFamily="34" charset="0"/>
                <a:cs typeface="Arial" panose="020B0604020202020204" pitchFamily="34" charset="0"/>
                <a:hlinkClick r:id="rId2"/>
              </a:rPr>
              <a:t>http://www.ascr.usda.gov/complaint_filing_cust.html</a:t>
            </a:r>
            <a:r>
              <a:rPr lang="en-US" sz="1200" dirty="0" smtClean="0">
                <a:solidFill>
                  <a:prstClr val="black"/>
                </a:solidFill>
                <a:latin typeface="Arial" panose="020B0604020202020204" pitchFamily="34" charset="0"/>
                <a:cs typeface="Arial" panose="020B0604020202020204" pitchFamily="34" charset="0"/>
              </a:rPr>
              <a:t> or at any USDA office, or call 866.632.9992 to request the form. You may also write a letter containing all of the information requested in the form. Send your completed complaint form or letter to us by mail at U.S. Department of Agriculture, Director, Office of Adjudication, 1400 Independence Avenue, S.W., Washington, D.C. 20250-9410, by fax 202.690.7442 or email at </a:t>
            </a:r>
            <a:r>
              <a:rPr lang="en-US" sz="1200" dirty="0" smtClean="0">
                <a:solidFill>
                  <a:prstClr val="black"/>
                </a:solidFill>
                <a:latin typeface="Arial" panose="020B0604020202020204" pitchFamily="34" charset="0"/>
                <a:cs typeface="Arial" panose="020B0604020202020204" pitchFamily="34" charset="0"/>
                <a:hlinkClick r:id="rId3"/>
              </a:rPr>
              <a:t>program.intake@usda.gov</a:t>
            </a:r>
            <a:r>
              <a:rPr lang="en-US" sz="1200" dirty="0" smtClean="0">
                <a:solidFill>
                  <a:prstClr val="black"/>
                </a:solidFill>
                <a:latin typeface="Arial" panose="020B0604020202020204" pitchFamily="34" charset="0"/>
                <a:cs typeface="Arial" panose="020B0604020202020204" pitchFamily="34" charset="0"/>
              </a:rPr>
              <a:t>.</a:t>
            </a:r>
          </a:p>
          <a:p>
            <a:pPr>
              <a:lnSpc>
                <a:spcPct val="120000"/>
              </a:lnSpc>
            </a:pPr>
            <a:endParaRPr lang="en-US" sz="1200" dirty="0" smtClean="0">
              <a:solidFill>
                <a:prstClr val="black"/>
              </a:solidFill>
              <a:latin typeface="Arial" panose="020B0604020202020204" pitchFamily="34" charset="0"/>
              <a:cs typeface="Arial" panose="020B0604020202020204" pitchFamily="34" charset="0"/>
            </a:endParaRPr>
          </a:p>
          <a:p>
            <a:pPr>
              <a:lnSpc>
                <a:spcPct val="120000"/>
              </a:lnSpc>
            </a:pPr>
            <a:r>
              <a:rPr lang="en-US" sz="1200" dirty="0" smtClean="0">
                <a:solidFill>
                  <a:prstClr val="black"/>
                </a:solidFill>
                <a:latin typeface="Arial" panose="020B0604020202020204" pitchFamily="34" charset="0"/>
                <a:cs typeface="Arial" panose="020B0604020202020204" pitchFamily="34" charset="0"/>
              </a:rPr>
              <a:t>Individuals who are deaf, hard of hearing or have speech disabilities may contact USDA through the Federal Relay Service at (800) 877.8339; or (800) 845.6136 (in Spanish).</a:t>
            </a:r>
          </a:p>
          <a:p>
            <a:pPr>
              <a:lnSpc>
                <a:spcPct val="120000"/>
              </a:lnSpc>
            </a:pPr>
            <a:endParaRPr lang="en-US" sz="1200" dirty="0" smtClean="0">
              <a:solidFill>
                <a:prstClr val="black"/>
              </a:solidFill>
              <a:latin typeface="Arial" panose="020B0604020202020204" pitchFamily="34" charset="0"/>
              <a:cs typeface="Arial" panose="020B0604020202020204" pitchFamily="34" charset="0"/>
            </a:endParaRPr>
          </a:p>
          <a:p>
            <a:pPr>
              <a:lnSpc>
                <a:spcPct val="120000"/>
              </a:lnSpc>
            </a:pPr>
            <a:r>
              <a:rPr lang="en-US" sz="1200" dirty="0" smtClean="0">
                <a:solidFill>
                  <a:prstClr val="black"/>
                </a:solidFill>
                <a:latin typeface="Arial" panose="020B0604020202020204" pitchFamily="34" charset="0"/>
                <a:cs typeface="Arial" panose="020B0604020202020204" pitchFamily="34" charset="0"/>
              </a:rPr>
              <a:t>USDA is an equal opportunity provider and employer.</a:t>
            </a:r>
            <a:endParaRPr lang="en-US" sz="1200" dirty="0">
              <a:solidFill>
                <a:prstClr val="black"/>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011" y="609600"/>
            <a:ext cx="1447800" cy="22369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65763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V Boli" panose="02000500030200090000" pitchFamily="2" charset="0"/>
                <a:cs typeface="MV Boli" panose="02000500030200090000" pitchFamily="2" charset="0"/>
              </a:rPr>
              <a:t> </a:t>
            </a:r>
            <a:r>
              <a:rPr lang="en-US" sz="4400" dirty="0" smtClean="0">
                <a:latin typeface="MV Boli" panose="02000500030200090000" pitchFamily="2" charset="0"/>
                <a:cs typeface="MV Boli" panose="02000500030200090000" pitchFamily="2" charset="0"/>
              </a:rPr>
              <a:t>What’s for Lunch?</a:t>
            </a:r>
            <a:endParaRPr lang="en-US" sz="4400" dirty="0">
              <a:latin typeface="MV Boli" panose="02000500030200090000" pitchFamily="2" charset="0"/>
              <a:cs typeface="MV Boli" panose="02000500030200090000" pitchFamily="2" charset="0"/>
            </a:endParaRPr>
          </a:p>
        </p:txBody>
      </p:sp>
      <p:sp>
        <p:nvSpPr>
          <p:cNvPr id="3" name="Content Placeholder 2"/>
          <p:cNvSpPr>
            <a:spLocks noGrp="1"/>
          </p:cNvSpPr>
          <p:nvPr>
            <p:ph idx="1"/>
          </p:nvPr>
        </p:nvSpPr>
        <p:spPr/>
        <p:txBody>
          <a:bodyPr>
            <a:normAutofit/>
          </a:bodyPr>
          <a:lstStyle/>
          <a:p>
            <a:r>
              <a:rPr lang="en-US" sz="3200" dirty="0"/>
              <a:t>Chicken Pot-Pie Pockets</a:t>
            </a:r>
          </a:p>
          <a:p>
            <a:r>
              <a:rPr lang="en-US" sz="3200" dirty="0"/>
              <a:t>Pizza </a:t>
            </a:r>
            <a:r>
              <a:rPr lang="en-US" sz="3200" dirty="0" smtClean="0"/>
              <a:t>Stromboli</a:t>
            </a:r>
            <a:endParaRPr lang="en-US" sz="32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 y="3429000"/>
            <a:ext cx="5145024" cy="3429000"/>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90160" y="3429000"/>
            <a:ext cx="4069080" cy="3429000"/>
          </a:xfrm>
          <a:prstGeom prst="rect">
            <a:avLst/>
          </a:prstGeom>
        </p:spPr>
      </p:pic>
    </p:spTree>
    <p:extLst>
      <p:ext uri="{BB962C8B-B14F-4D97-AF65-F5344CB8AC3E}">
        <p14:creationId xmlns:p14="http://schemas.microsoft.com/office/powerpoint/2010/main" val="9600764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screen">
            <a:extLst>
              <a:ext uri="{BEBA8EAE-BF5A-486C-A8C5-ECC9F3942E4B}">
                <a14:imgProps xmlns:a14="http://schemas.microsoft.com/office/drawing/2010/main">
                  <a14:imgLayer r:embed="rId4">
                    <a14:imgEffect>
                      <a14:backgroundRemoval t="5455" b="80000" l="404" r="96527"/>
                    </a14:imgEffect>
                  </a14:imgLayer>
                </a14:imgProps>
              </a:ext>
              <a:ext uri="{28A0092B-C50C-407E-A947-70E740481C1C}">
                <a14:useLocalDpi xmlns:a14="http://schemas.microsoft.com/office/drawing/2010/main"/>
              </a:ext>
            </a:extLst>
          </a:blip>
          <a:stretch>
            <a:fillRect/>
          </a:stretch>
        </p:blipFill>
        <p:spPr>
          <a:xfrm rot="720000">
            <a:off x="3528368" y="2171698"/>
            <a:ext cx="5145024" cy="3429000"/>
          </a:xfrm>
          <a:prstGeom prst="rect">
            <a:avLst/>
          </a:prstGeom>
        </p:spPr>
      </p:pic>
      <p:sp>
        <p:nvSpPr>
          <p:cNvPr id="2" name="Title 1"/>
          <p:cNvSpPr>
            <a:spLocks noGrp="1"/>
          </p:cNvSpPr>
          <p:nvPr>
            <p:ph type="title"/>
          </p:nvPr>
        </p:nvSpPr>
        <p:spPr/>
        <p:txBody>
          <a:bodyPr>
            <a:normAutofit fontScale="90000"/>
          </a:bodyPr>
          <a:lstStyle/>
          <a:p>
            <a:r>
              <a:rPr lang="en-US" sz="4400" dirty="0" smtClean="0">
                <a:latin typeface="MV Boli" panose="02000500030200090000" pitchFamily="2" charset="0"/>
                <a:cs typeface="MV Boli" panose="02000500030200090000" pitchFamily="2" charset="0"/>
              </a:rPr>
              <a:t>The Sandwich – an all time favorite!</a:t>
            </a:r>
            <a:endParaRPr lang="en-US" sz="4400" dirty="0">
              <a:latin typeface="MV Boli" panose="02000500030200090000" pitchFamily="2" charset="0"/>
              <a:cs typeface="MV Boli" panose="02000500030200090000" pitchFamily="2" charset="0"/>
            </a:endParaRPr>
          </a:p>
        </p:txBody>
      </p:sp>
      <p:pic>
        <p:nvPicPr>
          <p:cNvPr id="4" name="Picture 3"/>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0" b="97718" l="1130" r="96271"/>
                    </a14:imgEffect>
                  </a14:imgLayer>
                </a14:imgProps>
              </a:ext>
              <a:ext uri="{28A0092B-C50C-407E-A947-70E740481C1C}">
                <a14:useLocalDpi xmlns:a14="http://schemas.microsoft.com/office/drawing/2010/main"/>
              </a:ext>
            </a:extLst>
          </a:blip>
          <a:srcRect/>
          <a:stretch/>
        </p:blipFill>
        <p:spPr>
          <a:xfrm>
            <a:off x="774247" y="2285998"/>
            <a:ext cx="3682216" cy="2916936"/>
          </a:xfrm>
          <a:prstGeom prst="rect">
            <a:avLst/>
          </a:prstGeom>
        </p:spPr>
      </p:pic>
      <p:pic>
        <p:nvPicPr>
          <p:cNvPr id="7" name="Picture 6"/>
          <p:cNvPicPr>
            <a:picLocks noChangeAspect="1"/>
          </p:cNvPicPr>
          <p:nvPr/>
        </p:nvPicPr>
        <p:blipFill>
          <a:blip r:embed="rId7" cstate="screen">
            <a:extLst>
              <a:ext uri="{BEBA8EAE-BF5A-486C-A8C5-ECC9F3942E4B}">
                <a14:imgProps xmlns:a14="http://schemas.microsoft.com/office/drawing/2010/main">
                  <a14:imgLayer r:embed="rId8">
                    <a14:imgEffect>
                      <a14:backgroundRemoval t="9781" b="89781" l="5362" r="96046"/>
                    </a14:imgEffect>
                  </a14:imgLayer>
                </a14:imgProps>
              </a:ext>
              <a:ext uri="{28A0092B-C50C-407E-A947-70E740481C1C}">
                <a14:useLocalDpi xmlns:a14="http://schemas.microsoft.com/office/drawing/2010/main"/>
              </a:ext>
            </a:extLst>
          </a:blip>
          <a:stretch>
            <a:fillRect/>
          </a:stretch>
        </p:blipFill>
        <p:spPr>
          <a:xfrm>
            <a:off x="569604" y="3505198"/>
            <a:ext cx="8053475" cy="3698105"/>
          </a:xfrm>
          <a:prstGeom prst="rect">
            <a:avLst/>
          </a:prstGeom>
        </p:spPr>
      </p:pic>
    </p:spTree>
    <p:extLst>
      <p:ext uri="{BB962C8B-B14F-4D97-AF65-F5344CB8AC3E}">
        <p14:creationId xmlns:p14="http://schemas.microsoft.com/office/powerpoint/2010/main" val="997260394"/>
      </p:ext>
    </p:extLst>
  </p:cSld>
  <p:clrMapOvr>
    <a:masterClrMapping/>
  </p:clrMapOvr>
  <p:transition>
    <p:dissolv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15225</TotalTime>
  <Words>8064</Words>
  <Application>Microsoft Office PowerPoint</Application>
  <PresentationFormat>On-screen Show (4:3)</PresentationFormat>
  <Paragraphs>565</Paragraphs>
  <Slides>76</Slides>
  <Notes>67</Notes>
  <HiddenSlides>0</HiddenSlides>
  <MMClips>0</MMClips>
  <ScaleCrop>false</ScaleCrop>
  <HeadingPairs>
    <vt:vector size="4" baseType="variant">
      <vt:variant>
        <vt:lpstr>Theme</vt:lpstr>
      </vt:variant>
      <vt:variant>
        <vt:i4>2</vt:i4>
      </vt:variant>
      <vt:variant>
        <vt:lpstr>Slide Titles</vt:lpstr>
      </vt:variant>
      <vt:variant>
        <vt:i4>76</vt:i4>
      </vt:variant>
    </vt:vector>
  </HeadingPairs>
  <TitlesOfParts>
    <vt:vector size="78" baseType="lpstr">
      <vt:lpstr>Clarity</vt:lpstr>
      <vt:lpstr>Office Theme</vt:lpstr>
      <vt:lpstr>Maximizing Customer Appeal</vt:lpstr>
      <vt:lpstr>Certification: required yet flexible!</vt:lpstr>
      <vt:lpstr>Customers like Variety</vt:lpstr>
      <vt:lpstr>Meats &amp; Meat Alternates</vt:lpstr>
      <vt:lpstr> Meats/Meat Alternates: Tips to  Remember…</vt:lpstr>
      <vt:lpstr> Meats/Meat Alternates on the Menu</vt:lpstr>
      <vt:lpstr> Meats/Meat Alternates: Offer Popular Items Often!</vt:lpstr>
      <vt:lpstr> What’s for Lunch?</vt:lpstr>
      <vt:lpstr>The Sandwich – an all time favorite!</vt:lpstr>
      <vt:lpstr>Set up a Deli Bar!</vt:lpstr>
      <vt:lpstr>Include Ethnic Favorites</vt:lpstr>
      <vt:lpstr>Seasonal Entrée Soups and Salads</vt:lpstr>
      <vt:lpstr>Grains</vt:lpstr>
      <vt:lpstr>Whole Grain-Rich Criteria</vt:lpstr>
      <vt:lpstr>Grains on the Menu</vt:lpstr>
      <vt:lpstr>There are no “Caps” on Grains</vt:lpstr>
      <vt:lpstr>Grains: Small amounts don’t count!</vt:lpstr>
      <vt:lpstr>How about Breading?</vt:lpstr>
      <vt:lpstr>Grain Based Desserts</vt:lpstr>
      <vt:lpstr>Fruits</vt:lpstr>
      <vt:lpstr>Fruits: Pretty and Plentiful!</vt:lpstr>
      <vt:lpstr>Canned Fruit</vt:lpstr>
      <vt:lpstr>Cooked Fruit</vt:lpstr>
      <vt:lpstr>Fresh Fruit</vt:lpstr>
      <vt:lpstr>Fresh Fruit: Play with it</vt:lpstr>
      <vt:lpstr>Fresh Fruit: Play with it</vt:lpstr>
      <vt:lpstr>Fresh Fruit: Promote it!</vt:lpstr>
      <vt:lpstr>Fruit Parfaits</vt:lpstr>
      <vt:lpstr>Smoothies and Frozen Fruit Juice or Puree</vt:lpstr>
      <vt:lpstr>Vegetables</vt:lpstr>
      <vt:lpstr> Red Orange Veggie Challenge</vt:lpstr>
      <vt:lpstr> Dark Green Veggies: Use Variety</vt:lpstr>
      <vt:lpstr>Try new salads</vt:lpstr>
      <vt:lpstr>Consider a Garden Bar</vt:lpstr>
      <vt:lpstr> Veggies: Bring Back Mr. Potato!</vt:lpstr>
      <vt:lpstr>Try a Potato Bar!</vt:lpstr>
      <vt:lpstr>Vegetables – give credit</vt:lpstr>
      <vt:lpstr>Vegetables – Juices and Smoothies</vt:lpstr>
      <vt:lpstr>Vegetables – get creative</vt:lpstr>
      <vt:lpstr>Vegetables – Promote and Teach</vt:lpstr>
      <vt:lpstr>Vegetables: Food for Fun</vt:lpstr>
      <vt:lpstr>Milk</vt:lpstr>
      <vt:lpstr>Milk: Use in Smoothies!</vt:lpstr>
      <vt:lpstr>breakfast</vt:lpstr>
      <vt:lpstr>Breakfast Meal Pattern </vt:lpstr>
      <vt:lpstr>Customers like choices</vt:lpstr>
      <vt:lpstr>What’s for Breakfast??!!</vt:lpstr>
      <vt:lpstr> Meats/Meat Alternates on the Breakfast Menu</vt:lpstr>
      <vt:lpstr>Vegetables…at Breakfast? Yes!</vt:lpstr>
      <vt:lpstr>Vegetable ideas for breakfast</vt:lpstr>
      <vt:lpstr>Try Tomato Pizazz from Carteret County!</vt:lpstr>
      <vt:lpstr>Vermont Maple Apple French Toast</vt:lpstr>
      <vt:lpstr>Banana Roll Ups or Ham and Cheese Muffins</vt:lpstr>
      <vt:lpstr>Cinnamon Rolls and Pastries</vt:lpstr>
      <vt:lpstr>Pre-Kindergarten Meals</vt:lpstr>
      <vt:lpstr>Lets Talk Pre-k </vt:lpstr>
      <vt:lpstr>Pre-K Meal Pattern</vt:lpstr>
      <vt:lpstr>Create interesting Meals</vt:lpstr>
      <vt:lpstr>Flavors, Flavors, Flavors!</vt:lpstr>
      <vt:lpstr>Flavor the vegetables!</vt:lpstr>
      <vt:lpstr>For the Meat</vt:lpstr>
      <vt:lpstr>Other Seasonings and Flavors</vt:lpstr>
      <vt:lpstr>Make a “shaker” bar!</vt:lpstr>
      <vt:lpstr>Serving Line Appeal – Eat your colors!</vt:lpstr>
      <vt:lpstr>Garnish Attractively</vt:lpstr>
      <vt:lpstr>Decorate the line: Food for Art</vt:lpstr>
      <vt:lpstr>Pleasing the students</vt:lpstr>
      <vt:lpstr>Resources</vt:lpstr>
      <vt:lpstr>Resources</vt:lpstr>
      <vt:lpstr>Resources</vt:lpstr>
      <vt:lpstr>Resources</vt:lpstr>
      <vt:lpstr>Resources</vt:lpstr>
      <vt:lpstr>Resources</vt:lpstr>
      <vt:lpstr>In Summary…Make the Meal Pattern Work for Students!</vt:lpstr>
      <vt:lpstr>Questions?</vt:lpstr>
      <vt:lpstr>PowerPoint Presentation</vt:lpstr>
    </vt:vector>
  </TitlesOfParts>
  <Company>NCDPI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Menu Magic</dc:title>
  <dc:creator>jsims</dc:creator>
  <cp:lastModifiedBy>DKnight</cp:lastModifiedBy>
  <cp:revision>257</cp:revision>
  <cp:lastPrinted>2015-07-31T14:05:13Z</cp:lastPrinted>
  <dcterms:created xsi:type="dcterms:W3CDTF">2015-06-05T14:28:00Z</dcterms:created>
  <dcterms:modified xsi:type="dcterms:W3CDTF">2015-08-26T18:55:59Z</dcterms:modified>
</cp:coreProperties>
</file>