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2"/>
  </p:notesMasterIdLst>
  <p:handoutMasterIdLst>
    <p:handoutMasterId r:id="rId33"/>
  </p:handoutMasterIdLst>
  <p:sldIdLst>
    <p:sldId id="256" r:id="rId3"/>
    <p:sldId id="282" r:id="rId4"/>
    <p:sldId id="259" r:id="rId5"/>
    <p:sldId id="261" r:id="rId6"/>
    <p:sldId id="262" r:id="rId7"/>
    <p:sldId id="263" r:id="rId8"/>
    <p:sldId id="264" r:id="rId9"/>
    <p:sldId id="265" r:id="rId10"/>
    <p:sldId id="289" r:id="rId11"/>
    <p:sldId id="268" r:id="rId12"/>
    <p:sldId id="267" r:id="rId13"/>
    <p:sldId id="266" r:id="rId14"/>
    <p:sldId id="291" r:id="rId15"/>
    <p:sldId id="271" r:id="rId16"/>
    <p:sldId id="272" r:id="rId17"/>
    <p:sldId id="273" r:id="rId18"/>
    <p:sldId id="274" r:id="rId19"/>
    <p:sldId id="295" r:id="rId20"/>
    <p:sldId id="277" r:id="rId21"/>
    <p:sldId id="278" r:id="rId22"/>
    <p:sldId id="279" r:id="rId23"/>
    <p:sldId id="284" r:id="rId24"/>
    <p:sldId id="285" r:id="rId25"/>
    <p:sldId id="286" r:id="rId26"/>
    <p:sldId id="287" r:id="rId27"/>
    <p:sldId id="292" r:id="rId28"/>
    <p:sldId id="288" r:id="rId29"/>
    <p:sldId id="275" r:id="rId30"/>
    <p:sldId id="296" r:id="rId31"/>
  </p:sldIdLst>
  <p:sldSz cx="9144000" cy="6858000" type="screen4x3"/>
  <p:notesSz cx="7315200" cy="96012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6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6909" autoAdjust="0"/>
  </p:normalViewPr>
  <p:slideViewPr>
    <p:cSldViewPr>
      <p:cViewPr>
        <p:scale>
          <a:sx n="65" d="100"/>
          <a:sy n="65" d="100"/>
        </p:scale>
        <p:origin x="-950" y="-18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248" cy="480223"/>
          </a:xfrm>
          <a:prstGeom prst="rect">
            <a:avLst/>
          </a:prstGeom>
        </p:spPr>
        <p:txBody>
          <a:bodyPr vert="horz" lIns="94083" tIns="47041" rIns="94083" bIns="47041" rtlCol="0"/>
          <a:lstStyle>
            <a:lvl1pPr algn="l">
              <a:defRPr sz="1200"/>
            </a:lvl1pPr>
          </a:lstStyle>
          <a:p>
            <a:endParaRPr lang="en-US"/>
          </a:p>
        </p:txBody>
      </p:sp>
      <p:sp>
        <p:nvSpPr>
          <p:cNvPr id="3" name="Date Placeholder 2"/>
          <p:cNvSpPr>
            <a:spLocks noGrp="1"/>
          </p:cNvSpPr>
          <p:nvPr>
            <p:ph type="dt" sz="quarter" idx="1"/>
          </p:nvPr>
        </p:nvSpPr>
        <p:spPr>
          <a:xfrm>
            <a:off x="4143312" y="1"/>
            <a:ext cx="3170248" cy="480223"/>
          </a:xfrm>
          <a:prstGeom prst="rect">
            <a:avLst/>
          </a:prstGeom>
        </p:spPr>
        <p:txBody>
          <a:bodyPr vert="horz" lIns="94083" tIns="47041" rIns="94083" bIns="47041" rtlCol="0"/>
          <a:lstStyle>
            <a:lvl1pPr algn="r">
              <a:defRPr sz="1200"/>
            </a:lvl1pPr>
          </a:lstStyle>
          <a:p>
            <a:fld id="{AFA8AFC6-00A0-43DE-9AB4-EFAD13405776}" type="datetimeFigureOut">
              <a:rPr lang="en-US" smtClean="0"/>
              <a:t>8/25/2015</a:t>
            </a:fld>
            <a:endParaRPr lang="en-US"/>
          </a:p>
        </p:txBody>
      </p:sp>
      <p:sp>
        <p:nvSpPr>
          <p:cNvPr id="4" name="Footer Placeholder 3"/>
          <p:cNvSpPr>
            <a:spLocks noGrp="1"/>
          </p:cNvSpPr>
          <p:nvPr>
            <p:ph type="ftr" sz="quarter" idx="2"/>
          </p:nvPr>
        </p:nvSpPr>
        <p:spPr>
          <a:xfrm>
            <a:off x="0" y="9119350"/>
            <a:ext cx="3170248" cy="480223"/>
          </a:xfrm>
          <a:prstGeom prst="rect">
            <a:avLst/>
          </a:prstGeom>
        </p:spPr>
        <p:txBody>
          <a:bodyPr vert="horz" lIns="94083" tIns="47041" rIns="94083" bIns="47041" rtlCol="0" anchor="b"/>
          <a:lstStyle>
            <a:lvl1pPr algn="l">
              <a:defRPr sz="1200"/>
            </a:lvl1pPr>
          </a:lstStyle>
          <a:p>
            <a:endParaRPr lang="en-US"/>
          </a:p>
        </p:txBody>
      </p:sp>
      <p:sp>
        <p:nvSpPr>
          <p:cNvPr id="5" name="Slide Number Placeholder 4"/>
          <p:cNvSpPr>
            <a:spLocks noGrp="1"/>
          </p:cNvSpPr>
          <p:nvPr>
            <p:ph type="sldNum" sz="quarter" idx="3"/>
          </p:nvPr>
        </p:nvSpPr>
        <p:spPr>
          <a:xfrm>
            <a:off x="4143312" y="9119350"/>
            <a:ext cx="3170248" cy="480223"/>
          </a:xfrm>
          <a:prstGeom prst="rect">
            <a:avLst/>
          </a:prstGeom>
        </p:spPr>
        <p:txBody>
          <a:bodyPr vert="horz" lIns="94083" tIns="47041" rIns="94083" bIns="47041" rtlCol="0" anchor="b"/>
          <a:lstStyle>
            <a:lvl1pPr algn="r">
              <a:defRPr sz="1200"/>
            </a:lvl1pPr>
          </a:lstStyle>
          <a:p>
            <a:fld id="{C1F3BC45-6E7D-4C9B-95DD-A13299CD80E4}" type="slidenum">
              <a:rPr lang="en-US" smtClean="0"/>
              <a:t>‹#›</a:t>
            </a:fld>
            <a:endParaRPr lang="en-US"/>
          </a:p>
        </p:txBody>
      </p:sp>
    </p:spTree>
    <p:extLst>
      <p:ext uri="{BB962C8B-B14F-4D97-AF65-F5344CB8AC3E}">
        <p14:creationId xmlns:p14="http://schemas.microsoft.com/office/powerpoint/2010/main" val="3463617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6651" tIns="48325" rIns="96651" bIns="48325" rtlCol="0"/>
          <a:lstStyle>
            <a:lvl1pPr algn="l">
              <a:defRPr sz="1200"/>
            </a:lvl1pPr>
          </a:lstStyle>
          <a:p>
            <a:endParaRPr lang="en-US"/>
          </a:p>
        </p:txBody>
      </p:sp>
      <p:sp>
        <p:nvSpPr>
          <p:cNvPr id="3" name="Date Placeholder 2"/>
          <p:cNvSpPr>
            <a:spLocks noGrp="1"/>
          </p:cNvSpPr>
          <p:nvPr>
            <p:ph type="dt" idx="1"/>
          </p:nvPr>
        </p:nvSpPr>
        <p:spPr>
          <a:xfrm>
            <a:off x="4143588" y="0"/>
            <a:ext cx="3169921" cy="480060"/>
          </a:xfrm>
          <a:prstGeom prst="rect">
            <a:avLst/>
          </a:prstGeom>
        </p:spPr>
        <p:txBody>
          <a:bodyPr vert="horz" lIns="96651" tIns="48325" rIns="96651" bIns="48325" rtlCol="0"/>
          <a:lstStyle>
            <a:lvl1pPr algn="r">
              <a:defRPr sz="1200"/>
            </a:lvl1pPr>
          </a:lstStyle>
          <a:p>
            <a:fld id="{42995A9D-3B3F-4D74-859D-12756F5FFEBC}" type="datetimeFigureOut">
              <a:rPr lang="en-US" smtClean="0"/>
              <a:pPr/>
              <a:t>8/25/2015</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1" tIns="48325" rIns="96651" bIns="48325"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1" tIns="48325" rIns="96651" bIns="4832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1" cy="480060"/>
          </a:xfrm>
          <a:prstGeom prst="rect">
            <a:avLst/>
          </a:prstGeom>
        </p:spPr>
        <p:txBody>
          <a:bodyPr vert="horz" lIns="96651" tIns="48325" rIns="96651" bIns="48325"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4"/>
            <a:ext cx="3169921" cy="480060"/>
          </a:xfrm>
          <a:prstGeom prst="rect">
            <a:avLst/>
          </a:prstGeom>
        </p:spPr>
        <p:txBody>
          <a:bodyPr vert="horz" lIns="96651" tIns="48325" rIns="96651" bIns="48325" rtlCol="0" anchor="b"/>
          <a:lstStyle>
            <a:lvl1pPr algn="r">
              <a:defRPr sz="1200"/>
            </a:lvl1pPr>
          </a:lstStyle>
          <a:p>
            <a:fld id="{549A2D6C-B8DB-4F05-859D-D9776C2DE72F}" type="slidenum">
              <a:rPr lang="en-US" smtClean="0"/>
              <a:pPr/>
              <a:t>‹#›</a:t>
            </a:fld>
            <a:endParaRPr lang="en-US"/>
          </a:p>
        </p:txBody>
      </p:sp>
    </p:spTree>
    <p:extLst>
      <p:ext uri="{BB962C8B-B14F-4D97-AF65-F5344CB8AC3E}">
        <p14:creationId xmlns:p14="http://schemas.microsoft.com/office/powerpoint/2010/main" val="1453227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Microorganism"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en.wikipedia.org/wiki/Host_(biology)" TargetMode="External"/><Relationship Id="rId4" Type="http://schemas.openxmlformats.org/officeDocument/2006/relationships/hyperlink" Target="http://en.wikipedia.org/wiki/Diseas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session will explain</a:t>
            </a:r>
            <a:r>
              <a:rPr lang="en-US" baseline="0" dirty="0" smtClean="0"/>
              <a:t> the difference between using time and using temperature as a food safety control. Time as a Public Health Control is abbreviated as TPHC and we will refer to this food safety practice in this manner in the presentation.</a:t>
            </a:r>
          </a:p>
          <a:p>
            <a:r>
              <a:rPr lang="en-US" baseline="0" dirty="0" smtClean="0"/>
              <a:t>We have often heard keep it cold, keep it hot, or don’t’ keep it; however when using time, </a:t>
            </a:r>
            <a:r>
              <a:rPr lang="en-US" altLang="en-US" dirty="0" smtClean="0"/>
              <a:t>this old axiom has to be modified! We must not keep it too long. This lesson on TPHC will help us…..(next slide)</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a:t>
            </a:fld>
            <a:endParaRPr lang="en-US"/>
          </a:p>
        </p:txBody>
      </p:sp>
    </p:spTree>
    <p:extLst>
      <p:ext uri="{BB962C8B-B14F-4D97-AF65-F5344CB8AC3E}">
        <p14:creationId xmlns:p14="http://schemas.microsoft.com/office/powerpoint/2010/main" val="629917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41628" indent="-241628"/>
            <a:r>
              <a:rPr lang="en-US" altLang="en-US" dirty="0" smtClean="0"/>
              <a:t>This</a:t>
            </a:r>
            <a:r>
              <a:rPr lang="en-US" altLang="en-US" baseline="0" dirty="0" smtClean="0"/>
              <a:t> </a:t>
            </a:r>
            <a:r>
              <a:rPr lang="en-US" altLang="en-US" dirty="0" smtClean="0"/>
              <a:t>scenario </a:t>
            </a:r>
            <a:r>
              <a:rPr lang="en-US" altLang="en-US" dirty="0"/>
              <a:t>for food without temperature control exists when food is cooked according to Food Code recommendations, then kept at room temperature for 4 hours before discarding.  Foodborne pathogens of concern for an uncontrolled temperature scenario are </a:t>
            </a:r>
            <a:r>
              <a:rPr lang="en-US" altLang="en-US" dirty="0" smtClean="0"/>
              <a:t>spore-formers </a:t>
            </a:r>
            <a:r>
              <a:rPr lang="en-US" altLang="en-US" dirty="0"/>
              <a:t>including </a:t>
            </a:r>
            <a:r>
              <a:rPr lang="en-US" altLang="en-US" b="1" i="1" dirty="0"/>
              <a:t>Clostridium </a:t>
            </a:r>
            <a:r>
              <a:rPr lang="en-US" altLang="en-US" b="1" i="1" dirty="0" err="1"/>
              <a:t>perfringens</a:t>
            </a:r>
            <a:r>
              <a:rPr lang="en-US" altLang="en-US" dirty="0"/>
              <a:t> and </a:t>
            </a:r>
            <a:r>
              <a:rPr lang="en-US" altLang="en-US" b="1" i="1" dirty="0"/>
              <a:t>Bacillus cereus</a:t>
            </a:r>
            <a:r>
              <a:rPr lang="en-US" altLang="en-US" dirty="0"/>
              <a:t>. </a:t>
            </a:r>
            <a:r>
              <a:rPr lang="en-US" altLang="en-US" i="1" dirty="0"/>
              <a:t> </a:t>
            </a:r>
            <a:r>
              <a:rPr lang="en-US" altLang="en-US" dirty="0"/>
              <a:t>Food cooked according to Food Code guidelines should be free of vegetative cells.  However, the heat requirements are not sufficient to kill spores of </a:t>
            </a:r>
            <a:r>
              <a:rPr lang="en-US" altLang="en-US" b="1" i="1" dirty="0"/>
              <a:t>C.</a:t>
            </a:r>
            <a:r>
              <a:rPr lang="en-US" altLang="en-US" i="1" dirty="0"/>
              <a:t> </a:t>
            </a:r>
            <a:r>
              <a:rPr lang="en-US" altLang="en-US" b="1" i="1" dirty="0" err="1"/>
              <a:t>perfringens</a:t>
            </a:r>
            <a:r>
              <a:rPr lang="en-US" altLang="en-US" dirty="0"/>
              <a:t> or </a:t>
            </a:r>
            <a:r>
              <a:rPr lang="en-US" altLang="en-US" b="1" i="1" dirty="0"/>
              <a:t>B. cereus</a:t>
            </a:r>
            <a:r>
              <a:rPr lang="en-US" altLang="en-US" dirty="0"/>
              <a:t> and may actually serve as a heat shock that activates the spores.  </a:t>
            </a:r>
            <a:r>
              <a:rPr lang="en-US" altLang="en-US" b="1" i="1" dirty="0"/>
              <a:t>B.</a:t>
            </a:r>
            <a:r>
              <a:rPr lang="en-US" altLang="en-US" i="1" dirty="0"/>
              <a:t> </a:t>
            </a:r>
            <a:r>
              <a:rPr lang="en-US" altLang="en-US" b="1" i="1" dirty="0"/>
              <a:t>cereus</a:t>
            </a:r>
            <a:r>
              <a:rPr lang="en-US" altLang="en-US" dirty="0"/>
              <a:t> is found commonly in outbreaks attributed to inadequate hot holding of starchy foods like rice, and has been isolated in a multitude of food products.  </a:t>
            </a:r>
            <a:r>
              <a:rPr lang="en-US" altLang="en-US" b="1" i="1" dirty="0"/>
              <a:t>C.</a:t>
            </a:r>
            <a:r>
              <a:rPr lang="en-US" altLang="en-US" i="1" dirty="0"/>
              <a:t> </a:t>
            </a:r>
            <a:r>
              <a:rPr lang="en-US" altLang="en-US" b="1" i="1" dirty="0" err="1"/>
              <a:t>perfringens</a:t>
            </a:r>
            <a:r>
              <a:rPr lang="en-US" altLang="en-US" dirty="0"/>
              <a:t> is found commonly in outbreaks attributed to inadequate hot holding of beef and poultry.  Despite the prevalence of both spores in nature, </a:t>
            </a:r>
            <a:r>
              <a:rPr lang="en-US" altLang="en-US" b="1" i="1" dirty="0"/>
              <a:t>C.</a:t>
            </a:r>
            <a:r>
              <a:rPr lang="en-US" altLang="en-US" i="1" dirty="0"/>
              <a:t> </a:t>
            </a:r>
            <a:r>
              <a:rPr lang="en-US" altLang="en-US" b="1" i="1" dirty="0" err="1"/>
              <a:t>perfringens</a:t>
            </a:r>
            <a:r>
              <a:rPr lang="en-US" altLang="en-US" dirty="0"/>
              <a:t> cases are estimated to be more numerous than </a:t>
            </a:r>
            <a:r>
              <a:rPr lang="en-US" altLang="en-US" b="1" i="1" dirty="0"/>
              <a:t>B.</a:t>
            </a:r>
            <a:r>
              <a:rPr lang="en-US" altLang="en-US" i="1" dirty="0"/>
              <a:t> </a:t>
            </a:r>
            <a:r>
              <a:rPr lang="en-US" altLang="en-US" b="1" i="1" dirty="0"/>
              <a:t>cereus</a:t>
            </a:r>
            <a:r>
              <a:rPr lang="en-US" altLang="en-US" dirty="0"/>
              <a:t> cases by a factor of 10.</a:t>
            </a:r>
            <a:endParaRPr lang="en-US" altLang="en-US" b="1" i="1" dirty="0"/>
          </a:p>
          <a:p>
            <a:pPr marL="241628" indent="-241628"/>
            <a:r>
              <a:rPr lang="en-US" altLang="en-US" b="1" i="1" dirty="0"/>
              <a:t>B.</a:t>
            </a:r>
            <a:r>
              <a:rPr lang="en-US" altLang="en-US" i="1" dirty="0"/>
              <a:t> </a:t>
            </a:r>
            <a:r>
              <a:rPr lang="en-US" altLang="en-US" b="1" i="1" dirty="0"/>
              <a:t>cereus</a:t>
            </a:r>
            <a:r>
              <a:rPr lang="en-US" altLang="en-US" dirty="0"/>
              <a:t> can produce emetic toxin in food, and the optimum temperature for the production of toxin is between 77°F and 86°F.  However, the time needed to produce the toxin is longer than the time the food will be exposed to any temperature range with a 4-hour holding limit.  Both </a:t>
            </a:r>
            <a:r>
              <a:rPr lang="en-US" altLang="en-US" b="1" i="1" dirty="0"/>
              <a:t>C. </a:t>
            </a:r>
            <a:r>
              <a:rPr lang="en-US" altLang="en-US" b="1" i="1" dirty="0" err="1"/>
              <a:t>perfringens</a:t>
            </a:r>
            <a:r>
              <a:rPr lang="en-US" altLang="en-US" dirty="0"/>
              <a:t> and </a:t>
            </a:r>
            <a:r>
              <a:rPr lang="en-US" altLang="en-US" b="1" i="1" dirty="0"/>
              <a:t>B.</a:t>
            </a:r>
            <a:r>
              <a:rPr lang="en-US" altLang="en-US" i="1" dirty="0"/>
              <a:t> </a:t>
            </a:r>
            <a:r>
              <a:rPr lang="en-US" altLang="en-US" b="1" i="1" dirty="0"/>
              <a:t>cereus</a:t>
            </a:r>
            <a:r>
              <a:rPr lang="en-US" altLang="en-US" dirty="0"/>
              <a:t> produce enterotoxin inside the intestine of the infected host if substantial numbers of vegetative cells are present in the food (105-7 CFU/g).  Although the reported levels of both spores in raw foods vary in the literature, generally the level expected in food can be assumed to be low (around 10-1000 CFU/g).  This implies that conditions allowing 1 log growth of either spore could be tolerated in food.  </a:t>
            </a:r>
          </a:p>
          <a:p>
            <a:pPr marL="241628" indent="-241628"/>
            <a:r>
              <a:rPr lang="en-US" altLang="en-US" dirty="0"/>
              <a:t>During the time without temperature control, the temperature of the food could decrease slowly enough to expose spores of both organisms to optimal growth conditions for a significant length of time.  Like warming, several variables exist that determine the rate of heat transfer.  Because of the wide variety of foods prepared it would be impossible to generalize how fast a typical product loses temperature after cooking.  As with warming, it is prudent to imagine a worst-case scenario where heat loss is slowed.  A beef roast slow cooked to 130°F for the appropriate time according to the Food Code was used as consideration for possible spore growth.  Cooking roast beef to 130°F can create an anaerobic environment in both the meat and gravy.  The low internal temperature creates a small temperature differential with the environment (assumed at 75°F), allowing for a slower decrease in the food’s temperature.  </a:t>
            </a:r>
          </a:p>
          <a:p>
            <a:pPr marL="241628" indent="-241628"/>
            <a:r>
              <a:rPr lang="en-US" altLang="en-US" dirty="0"/>
              <a:t>After evaluating published studies as well as data collected at the FDA, the surface of a roast beef or rolled meat product would lose heat quickly enough to discourage significant growth of either </a:t>
            </a:r>
            <a:r>
              <a:rPr lang="en-US" altLang="en-US" b="1" i="1" dirty="0"/>
              <a:t>C.</a:t>
            </a:r>
            <a:r>
              <a:rPr lang="en-US" altLang="en-US" i="1" dirty="0"/>
              <a:t> </a:t>
            </a:r>
            <a:r>
              <a:rPr lang="en-US" altLang="en-US" b="1" i="1" dirty="0" err="1"/>
              <a:t>perfringens</a:t>
            </a:r>
            <a:r>
              <a:rPr lang="en-US" altLang="en-US" dirty="0"/>
              <a:t> or </a:t>
            </a:r>
            <a:r>
              <a:rPr lang="en-US" altLang="en-US" b="1" i="1" dirty="0"/>
              <a:t>B.</a:t>
            </a:r>
            <a:r>
              <a:rPr lang="en-US" altLang="en-US" i="1" dirty="0"/>
              <a:t> </a:t>
            </a:r>
            <a:r>
              <a:rPr lang="en-US" altLang="en-US" b="1" i="1" dirty="0"/>
              <a:t>cereus</a:t>
            </a:r>
            <a:r>
              <a:rPr lang="en-US" altLang="en-US" dirty="0"/>
              <a:t>.  If all spores were distributed on the surface of the product by either pre- or post-cooking contamination, storing this product for 4 hours at room conditions would be considered safe.  Likewise, products that are stirred or products that lose heat faster than a roast would also be considered safe.  </a:t>
            </a:r>
          </a:p>
          <a:p>
            <a:pPr marL="241628" indent="-241628"/>
            <a:r>
              <a:rPr lang="en-US" altLang="en-US" dirty="0"/>
              <a:t>FDA intends to do research regarding food products that may have spores in the center of the product, and further evaluate if there are potential hazards that may be associated with them while held without temperature control for 4 hours. </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10</a:t>
            </a:fld>
            <a:endParaRPr lang="en-US"/>
          </a:p>
        </p:txBody>
      </p:sp>
    </p:spTree>
    <p:extLst>
      <p:ext uri="{BB962C8B-B14F-4D97-AF65-F5344CB8AC3E}">
        <p14:creationId xmlns:p14="http://schemas.microsoft.com/office/powerpoint/2010/main" val="1441842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41628" indent="-241628"/>
            <a:r>
              <a:rPr lang="en-US" altLang="en-US" dirty="0" smtClean="0"/>
              <a:t>The second scenario we will explore is holding</a:t>
            </a:r>
            <a:r>
              <a:rPr lang="en-US" altLang="en-US" baseline="0" dirty="0" smtClean="0"/>
              <a:t> cold foods. </a:t>
            </a:r>
            <a:r>
              <a:rPr lang="en-US" altLang="en-US" dirty="0" smtClean="0"/>
              <a:t>When </a:t>
            </a:r>
            <a:r>
              <a:rPr lang="en-US" altLang="en-US" dirty="0"/>
              <a:t>a food is removed from refrigerated storage and begins to warm to room temperature, </a:t>
            </a:r>
            <a:r>
              <a:rPr lang="en-US" altLang="en-US" b="1" i="1" dirty="0"/>
              <a:t>Listeria </a:t>
            </a:r>
            <a:r>
              <a:rPr lang="en-US" altLang="en-US" b="1" i="1" dirty="0" err="1"/>
              <a:t>monocytogenes</a:t>
            </a:r>
            <a:r>
              <a:rPr lang="en-US" altLang="en-US" dirty="0"/>
              <a:t> is a primary organism of concern.  Even while food is held at refrigeration temperatures, the growth potential of </a:t>
            </a:r>
            <a:r>
              <a:rPr lang="en-US" altLang="en-US" b="1" i="1" dirty="0"/>
              <a:t>L.</a:t>
            </a:r>
            <a:r>
              <a:rPr lang="en-US" altLang="en-US" i="1" dirty="0"/>
              <a:t> </a:t>
            </a:r>
            <a:r>
              <a:rPr lang="en-US" altLang="en-US" b="1" i="1" dirty="0" err="1"/>
              <a:t>monocytogenes</a:t>
            </a:r>
            <a:r>
              <a:rPr lang="en-US" altLang="en-US" dirty="0"/>
              <a:t> warrants concern for </a:t>
            </a:r>
            <a:r>
              <a:rPr lang="en-US" altLang="en-US" dirty="0" smtClean="0"/>
              <a:t>ready to eat TCS foods</a:t>
            </a:r>
            <a:r>
              <a:rPr lang="en-US" altLang="en-US" dirty="0"/>
              <a:t>.  Although the FDA and USDA have a zero tolerance for </a:t>
            </a:r>
            <a:r>
              <a:rPr lang="en-US" altLang="en-US" b="1" i="1" dirty="0"/>
              <a:t>L. </a:t>
            </a:r>
            <a:r>
              <a:rPr lang="en-US" altLang="en-US" b="1" i="1" dirty="0" err="1"/>
              <a:t>monocytogenes</a:t>
            </a:r>
            <a:r>
              <a:rPr lang="en-US" altLang="en-US" dirty="0"/>
              <a:t> in RTE food, conditions are permitted in the Food Code that would allow </a:t>
            </a:r>
            <a:r>
              <a:rPr lang="en-US" altLang="en-US" b="1" i="1" dirty="0"/>
              <a:t>L.</a:t>
            </a:r>
            <a:r>
              <a:rPr lang="en-US" altLang="en-US" i="1" dirty="0"/>
              <a:t> </a:t>
            </a:r>
            <a:r>
              <a:rPr lang="en-US" altLang="en-US" b="1" i="1" dirty="0" err="1"/>
              <a:t>monocytogenes</a:t>
            </a:r>
            <a:r>
              <a:rPr lang="en-US" altLang="en-US" dirty="0"/>
              <a:t> cells 1 log of growth (3.3 generations).  </a:t>
            </a:r>
            <a:r>
              <a:rPr lang="en-US" altLang="en-US" b="1" i="1" dirty="0"/>
              <a:t>Salmonella</a:t>
            </a:r>
            <a:r>
              <a:rPr lang="en-US" altLang="en-US" i="1" dirty="0"/>
              <a:t> </a:t>
            </a:r>
            <a:r>
              <a:rPr lang="en-US" altLang="en-US" dirty="0"/>
              <a:t>is also a concern especially with products containing eggs.  However </a:t>
            </a:r>
            <a:r>
              <a:rPr lang="en-US" altLang="en-US" b="1" i="1" dirty="0"/>
              <a:t>L.</a:t>
            </a:r>
            <a:r>
              <a:rPr lang="en-US" altLang="en-US" i="1" dirty="0"/>
              <a:t> </a:t>
            </a:r>
            <a:r>
              <a:rPr lang="en-US" altLang="en-US" b="1" i="1" dirty="0" err="1"/>
              <a:t>monocytogenes</a:t>
            </a:r>
            <a:r>
              <a:rPr lang="en-US" altLang="en-US" dirty="0"/>
              <a:t> grows more rapidly than </a:t>
            </a:r>
            <a:r>
              <a:rPr lang="en-US" altLang="en-US" b="1" i="1" dirty="0"/>
              <a:t>Salmonella</a:t>
            </a:r>
            <a:r>
              <a:rPr lang="en-US" altLang="en-US" dirty="0"/>
              <a:t> at refrigeration and room temperatures.  By ensuring minimal </a:t>
            </a:r>
            <a:r>
              <a:rPr lang="en-US" altLang="en-US" b="1" i="1" dirty="0"/>
              <a:t>Listeria</a:t>
            </a:r>
            <a:r>
              <a:rPr lang="en-US" altLang="en-US" i="1" dirty="0"/>
              <a:t> </a:t>
            </a:r>
            <a:r>
              <a:rPr lang="en-US" altLang="en-US" dirty="0"/>
              <a:t>growth in food, the threat from </a:t>
            </a:r>
            <a:r>
              <a:rPr lang="en-US" altLang="en-US" b="1" i="1" dirty="0"/>
              <a:t>Salmonella</a:t>
            </a:r>
            <a:r>
              <a:rPr lang="en-US" altLang="en-US" b="1" dirty="0"/>
              <a:t> </a:t>
            </a:r>
            <a:r>
              <a:rPr lang="en-US" altLang="en-US" dirty="0"/>
              <a:t>would be negligible.  Warming conditions will allow food to remain exposed to temperatures that allow </a:t>
            </a:r>
            <a:r>
              <a:rPr lang="en-US" altLang="en-US" b="1" i="1" dirty="0"/>
              <a:t>B. cereus</a:t>
            </a:r>
            <a:r>
              <a:rPr lang="en-US" altLang="en-US" dirty="0"/>
              <a:t> to produce emetic toxin.  However the 4-hour time constraint in the Food Code is sufficient to prevent any toxin formation. </a:t>
            </a:r>
          </a:p>
          <a:p>
            <a:pPr marL="241628" indent="-241628"/>
            <a:r>
              <a:rPr lang="en-US" altLang="en-US" dirty="0"/>
              <a:t>For food refrigerated at 41ºF </a:t>
            </a:r>
            <a:r>
              <a:rPr lang="en-US" altLang="en-US" dirty="0" smtClean="0"/>
              <a:t>then </a:t>
            </a:r>
            <a:r>
              <a:rPr lang="en-US" altLang="en-US" dirty="0"/>
              <a:t>transferred to an ambient temperature of 75°F for 4 hours, the growth rate of </a:t>
            </a:r>
            <a:r>
              <a:rPr lang="en-US" altLang="en-US" b="1" i="1" dirty="0"/>
              <a:t>L.</a:t>
            </a:r>
            <a:r>
              <a:rPr lang="en-US" altLang="en-US" i="1" dirty="0"/>
              <a:t> </a:t>
            </a:r>
            <a:r>
              <a:rPr lang="en-US" altLang="en-US" b="1" i="1" dirty="0" err="1"/>
              <a:t>monocytogenes</a:t>
            </a:r>
            <a:r>
              <a:rPr lang="en-US" altLang="en-US" dirty="0"/>
              <a:t> remains slow enough to ensure that the critical limit of 1 log growth is not reached.  Published generation times at 75°F for </a:t>
            </a:r>
            <a:r>
              <a:rPr lang="en-US" altLang="en-US" b="1" i="1" dirty="0"/>
              <a:t>L.</a:t>
            </a:r>
            <a:r>
              <a:rPr lang="en-US" altLang="en-US" i="1" dirty="0"/>
              <a:t> </a:t>
            </a:r>
            <a:r>
              <a:rPr lang="en-US" altLang="en-US" b="1" i="1" dirty="0" err="1"/>
              <a:t>monocytogenes</a:t>
            </a:r>
            <a:r>
              <a:rPr lang="en-US" altLang="en-US" dirty="0"/>
              <a:t> in food were not found, however published values at 68ºF and 70°F in egg and milk products confirmed slow </a:t>
            </a:r>
            <a:r>
              <a:rPr lang="en-US" altLang="en-US" b="1" i="1" dirty="0"/>
              <a:t>L.</a:t>
            </a:r>
            <a:r>
              <a:rPr lang="en-US" altLang="en-US" i="1" dirty="0"/>
              <a:t> </a:t>
            </a:r>
            <a:r>
              <a:rPr lang="en-US" altLang="en-US" b="1" i="1" dirty="0" err="1"/>
              <a:t>monocytogenes</a:t>
            </a:r>
            <a:r>
              <a:rPr lang="en-US" altLang="en-US" dirty="0"/>
              <a:t> growth at room temperatures.  </a:t>
            </a:r>
          </a:p>
          <a:p>
            <a:pPr marL="241628" indent="-241628"/>
            <a:r>
              <a:rPr lang="en-US" altLang="en-US" dirty="0"/>
              <a:t>Using the USDA Pathogen Modeling Program  (PMP) and assuming the optimum conditions of pH 6.8, 0.5% </a:t>
            </a:r>
            <a:r>
              <a:rPr lang="en-US" altLang="en-US" dirty="0" err="1"/>
              <a:t>NaCl</a:t>
            </a:r>
            <a:r>
              <a:rPr lang="en-US" altLang="en-US" dirty="0"/>
              <a:t>, 0.0% nitrite, </a:t>
            </a:r>
            <a:r>
              <a:rPr lang="en-US" altLang="en-US" b="1" i="1" dirty="0"/>
              <a:t>L.</a:t>
            </a:r>
            <a:r>
              <a:rPr lang="en-US" altLang="en-US" i="1" dirty="0"/>
              <a:t> </a:t>
            </a:r>
            <a:r>
              <a:rPr lang="en-US" altLang="en-US" b="1" i="1" dirty="0" err="1"/>
              <a:t>monocytogenes</a:t>
            </a:r>
            <a:r>
              <a:rPr lang="en-US" altLang="en-US" dirty="0"/>
              <a:t> would require more than 4 hours to grow 1 log at 75°F.  The PMP is based on broth studies and not on food products.  Therefore, the growth rates reported at various temperatures by the PMP are faster than growth rates in most food products.  Another factor exaggerating the growth rate in this warming scenario as predicted by the PMP is the assumption that the food product spent all 4 hours at 75°F.  Obviously food equilibrates with the surrounding environment at a gradual rate and would not equilibrate instantly.  </a:t>
            </a:r>
          </a:p>
          <a:p>
            <a:pPr marL="241628" indent="-241628"/>
            <a:r>
              <a:rPr lang="en-US" altLang="en-US" dirty="0"/>
              <a:t>Unfortunately there are no models that take changing temperatures into consideration when predicting growth.  Likewise there are very few published papers dealing with the growth of organisms in food during warming.  The conservative nature of the 4-hour limit for keeping foods without temperature control allows for a needed margin of safety if the temperature of the environment is higher than 75°F.  </a:t>
            </a:r>
            <a:endParaRPr lang="en-US" altLang="en-US" u="sng" dirty="0"/>
          </a:p>
          <a:p>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11</a:t>
            </a:fld>
            <a:endParaRPr lang="en-US"/>
          </a:p>
        </p:txBody>
      </p:sp>
    </p:spTree>
    <p:extLst>
      <p:ext uri="{BB962C8B-B14F-4D97-AF65-F5344CB8AC3E}">
        <p14:creationId xmlns:p14="http://schemas.microsoft.com/office/powerpoint/2010/main" val="1441842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E11DE067-5226-49F1-BD70-BC1FBA6F4069}" type="slidenum">
              <a:rPr lang="en-US" altLang="en-US" sz="1200">
                <a:solidFill>
                  <a:prstClr val="black"/>
                </a:solidFill>
                <a:cs typeface="Arial" charset="0"/>
              </a:rPr>
              <a:pPr algn="r" fontAlgn="base">
                <a:spcBef>
                  <a:spcPct val="0"/>
                </a:spcBef>
                <a:spcAft>
                  <a:spcPct val="0"/>
                </a:spcAft>
              </a:pPr>
              <a:t>12</a:t>
            </a:fld>
            <a:endParaRPr lang="en-US" altLang="en-US" sz="1200">
              <a:solidFill>
                <a:prstClr val="black"/>
              </a:solidFill>
              <a:cs typeface="Arial" charset="0"/>
            </a:endParaRPr>
          </a:p>
        </p:txBody>
      </p:sp>
      <p:sp>
        <p:nvSpPr>
          <p:cNvPr id="353283" name="Rectangle 2"/>
          <p:cNvSpPr>
            <a:spLocks noGrp="1" noRot="1" noChangeAspect="1" noChangeArrowheads="1" noTextEdit="1"/>
          </p:cNvSpPr>
          <p:nvPr>
            <p:ph type="sldImg"/>
          </p:nvPr>
        </p:nvSpPr>
        <p:spPr>
          <a:xfrm>
            <a:off x="2055813" y="481013"/>
            <a:ext cx="2879725" cy="2159000"/>
          </a:xfrm>
          <a:ln/>
        </p:spPr>
      </p:sp>
      <p:sp>
        <p:nvSpPr>
          <p:cNvPr id="353284" name="Rectangle 3"/>
          <p:cNvSpPr>
            <a:spLocks noGrp="1" noChangeArrowheads="1"/>
          </p:cNvSpPr>
          <p:nvPr>
            <p:ph type="body" idx="1"/>
          </p:nvPr>
        </p:nvSpPr>
        <p:spPr>
          <a:xfrm>
            <a:off x="162233" y="2800013"/>
            <a:ext cx="6908800" cy="6401878"/>
          </a:xfrm>
        </p:spPr>
        <p:txBody>
          <a:bodyPr/>
          <a:lstStyle/>
          <a:p>
            <a:pPr marL="241628" indent="-241628" defTabSz="940826">
              <a:defRPr/>
            </a:pPr>
            <a:r>
              <a:rPr lang="en-US" altLang="en-US" dirty="0"/>
              <a:t>Food Code section 3-501.19 describes the requirements for using Time as a Public Health Control (TPHC)</a:t>
            </a:r>
          </a:p>
          <a:p>
            <a:pPr marL="241628" indent="-241628"/>
            <a:r>
              <a:rPr lang="en-US" altLang="en-US" dirty="0" smtClean="0"/>
              <a:t>	</a:t>
            </a:r>
          </a:p>
          <a:p>
            <a:pPr marL="241628" indent="-241628"/>
            <a:r>
              <a:rPr lang="en-US" altLang="en-US" dirty="0" smtClean="0">
                <a:cs typeface="Times New Roman" pitchFamily="18" charset="0"/>
              </a:rPr>
              <a:t>Foods may</a:t>
            </a:r>
            <a:r>
              <a:rPr lang="en-US" altLang="en-US" baseline="0" dirty="0" smtClean="0">
                <a:cs typeface="Times New Roman" pitchFamily="18" charset="0"/>
              </a:rPr>
              <a:t> be held for up to 4 hours after removing from temperature control at internal temperature of 41 degrees or below OR at 135 degrees or above.</a:t>
            </a:r>
          </a:p>
          <a:p>
            <a:pPr defTabSz="940826">
              <a:defRPr/>
            </a:pPr>
            <a:endParaRPr lang="en-US" altLang="en-US" u="none" dirty="0" smtClean="0"/>
          </a:p>
          <a:p>
            <a:pPr defTabSz="940826">
              <a:defRPr/>
            </a:pPr>
            <a:r>
              <a:rPr lang="en-US" altLang="en-US" u="none" dirty="0" smtClean="0"/>
              <a:t>It is important to note that TCS foods</a:t>
            </a:r>
            <a:r>
              <a:rPr lang="en-US" altLang="en-US" b="1" u="none" dirty="0" smtClean="0"/>
              <a:t> </a:t>
            </a:r>
            <a:r>
              <a:rPr lang="en-US" altLang="en-US" u="none" dirty="0" smtClean="0"/>
              <a:t> held without cold holding temperature control for a period of 4 hours do not have any temperature control or monitoring.  These foods can reach any temperature when held at ambient air temperatures as long as they are discarded or consumed within the four hours. </a:t>
            </a:r>
          </a:p>
          <a:p>
            <a:r>
              <a:rPr lang="en-US" dirty="0"/>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E11DE067-5226-49F1-BD70-BC1FBA6F4069}" type="slidenum">
              <a:rPr lang="en-US" altLang="en-US" sz="1200">
                <a:solidFill>
                  <a:prstClr val="black"/>
                </a:solidFill>
                <a:cs typeface="Arial" charset="0"/>
              </a:rPr>
              <a:pPr algn="r" fontAlgn="base">
                <a:spcBef>
                  <a:spcPct val="0"/>
                </a:spcBef>
                <a:spcAft>
                  <a:spcPct val="0"/>
                </a:spcAft>
              </a:pPr>
              <a:t>13</a:t>
            </a:fld>
            <a:endParaRPr lang="en-US" altLang="en-US" sz="1200">
              <a:solidFill>
                <a:prstClr val="black"/>
              </a:solidFill>
              <a:cs typeface="Arial" charset="0"/>
            </a:endParaRPr>
          </a:p>
        </p:txBody>
      </p:sp>
      <p:sp>
        <p:nvSpPr>
          <p:cNvPr id="353283" name="Rectangle 2"/>
          <p:cNvSpPr>
            <a:spLocks noGrp="1" noRot="1" noChangeAspect="1" noChangeArrowheads="1" noTextEdit="1"/>
          </p:cNvSpPr>
          <p:nvPr>
            <p:ph type="sldImg"/>
          </p:nvPr>
        </p:nvSpPr>
        <p:spPr>
          <a:xfrm>
            <a:off x="2055813" y="481013"/>
            <a:ext cx="2879725" cy="2159000"/>
          </a:xfrm>
          <a:ln/>
        </p:spPr>
      </p:sp>
      <p:sp>
        <p:nvSpPr>
          <p:cNvPr id="353284" name="Rectangle 3"/>
          <p:cNvSpPr>
            <a:spLocks noGrp="1" noChangeArrowheads="1"/>
          </p:cNvSpPr>
          <p:nvPr>
            <p:ph type="body" idx="1"/>
          </p:nvPr>
        </p:nvSpPr>
        <p:spPr>
          <a:xfrm>
            <a:off x="162233" y="2800013"/>
            <a:ext cx="6908800" cy="6401878"/>
          </a:xfrm>
        </p:spPr>
        <p:txBody>
          <a:bodyPr/>
          <a:lstStyle/>
          <a:p>
            <a:pPr marL="241628" indent="-241628"/>
            <a:r>
              <a:rPr lang="en-US" altLang="en-US" dirty="0" smtClean="0"/>
              <a:t>There is no need for prior regulatory approval; however, written procedures must be maintained at establishment and provided</a:t>
            </a:r>
            <a:r>
              <a:rPr lang="en-US" altLang="en-US" baseline="0" dirty="0" smtClean="0"/>
              <a:t> upon request of regulatory authority.</a:t>
            </a:r>
            <a:endParaRPr lang="en-US" altLang="en-US" dirty="0" smtClean="0"/>
          </a:p>
          <a:p>
            <a:pPr marL="241628" indent="-241628"/>
            <a:endParaRPr lang="en-US" altLang="en-US" dirty="0" smtClean="0"/>
          </a:p>
          <a:p>
            <a:r>
              <a:rPr lang="en-US" dirty="0"/>
              <a:t>Foods shall be marked or otherwise identified to indicate the time that is no more than 4 hours past the point in time when the food is removed from temperature control.</a:t>
            </a:r>
          </a:p>
          <a:p>
            <a:endParaRPr lang="en-US" dirty="0"/>
          </a:p>
          <a:p>
            <a:r>
              <a:rPr lang="en-US" dirty="0"/>
              <a:t>The FOOD shall be cooked and served, served at any temperature if ready-to-eat, or discarded, within 4 hours from the point in time when the food is removed from temperature control	</a:t>
            </a:r>
          </a:p>
          <a:p>
            <a:r>
              <a:rPr lang="en-US" dirty="0"/>
              <a:t>Food in unmarked containers or packages, or marked to exceed a 4-hour time limit shall be discarded.</a:t>
            </a:r>
          </a:p>
          <a:p>
            <a:pPr marL="241628" indent="-241628"/>
            <a:endParaRPr lang="en-US" altLang="en-US" dirty="0" smtClean="0">
              <a:cs typeface="Times New Roman" pitchFamily="18" charset="0"/>
            </a:endParaRPr>
          </a:p>
          <a:p>
            <a:pPr marL="241628" indent="-241628"/>
            <a:r>
              <a:rPr lang="en-US" altLang="en-US" dirty="0" smtClean="0"/>
              <a:t>When used, the TPHC procedure is irreversible and for an uninterrupted 4 hours; for example,</a:t>
            </a:r>
            <a:r>
              <a:rPr lang="en-US" altLang="en-US" baseline="0" dirty="0" smtClean="0"/>
              <a:t> the food c</a:t>
            </a:r>
            <a:r>
              <a:rPr lang="en-US" altLang="en-US" dirty="0" smtClean="0"/>
              <a:t>annot be out for 1 hour, refrigerated 8 </a:t>
            </a:r>
            <a:r>
              <a:rPr lang="en-US" altLang="en-US" dirty="0" err="1" smtClean="0"/>
              <a:t>hrs</a:t>
            </a:r>
            <a:r>
              <a:rPr lang="en-US" altLang="en-US" dirty="0" smtClean="0"/>
              <a:t>, and then out </a:t>
            </a:r>
            <a:r>
              <a:rPr lang="en-US" altLang="en-US" baseline="0" dirty="0" smtClean="0"/>
              <a:t> </a:t>
            </a:r>
            <a:r>
              <a:rPr lang="en-US" altLang="en-US" dirty="0" smtClean="0"/>
              <a:t>gain. Once TPHC starts, leftover</a:t>
            </a:r>
            <a:r>
              <a:rPr lang="en-US" altLang="en-US" baseline="0" dirty="0" smtClean="0"/>
              <a:t> foods cannot be saved for future service once the time expires.</a:t>
            </a:r>
            <a:endParaRPr lang="en-US" altLang="en-US" dirty="0">
              <a:cs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9308BB-59D2-4D18-B7C8-A8C7F38114E7}" type="slidenum">
              <a:rPr lang="en-US" altLang="en-US"/>
              <a:pPr/>
              <a:t>14</a:t>
            </a:fld>
            <a:endParaRPr lang="en-US" alt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xfrm>
            <a:off x="975361" y="4560571"/>
            <a:ext cx="5364480" cy="4320540"/>
          </a:xfrm>
        </p:spPr>
        <p:txBody>
          <a:bodyPr/>
          <a:lstStyle/>
          <a:p>
            <a:r>
              <a:rPr lang="en-US" altLang="en-US" dirty="0" smtClean="0"/>
              <a:t>This and</a:t>
            </a:r>
            <a:r>
              <a:rPr lang="en-US" altLang="en-US" baseline="0" dirty="0" smtClean="0"/>
              <a:t> subsequent slides show a variety of ways to mark foods that are subject to TPHC. This “ticket” shows the start and end time for a 2 hour hold period and is placed above the pan containing the food.</a:t>
            </a:r>
            <a:endParaRPr lang="en-US"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marking on these pans show the discard time for sliced tomatoes and shredded</a:t>
            </a:r>
            <a:r>
              <a:rPr lang="en-US" baseline="0" dirty="0" smtClean="0"/>
              <a:t> cheese.</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15</a:t>
            </a:fld>
            <a:endParaRPr lang="en-US"/>
          </a:p>
        </p:txBody>
      </p:sp>
    </p:spTree>
    <p:extLst>
      <p:ext uri="{BB962C8B-B14F-4D97-AF65-F5344CB8AC3E}">
        <p14:creationId xmlns:p14="http://schemas.microsoft.com/office/powerpoint/2010/main" val="1628168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situation,</a:t>
            </a:r>
            <a:r>
              <a:rPr lang="en-US" baseline="0" dirty="0" smtClean="0"/>
              <a:t> a grease pen is used to mark the serving line indicating the discard time for the pan of food.</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16</a:t>
            </a:fld>
            <a:endParaRPr lang="en-US"/>
          </a:p>
        </p:txBody>
      </p:sp>
    </p:spTree>
    <p:extLst>
      <p:ext uri="{BB962C8B-B14F-4D97-AF65-F5344CB8AC3E}">
        <p14:creationId xmlns:p14="http://schemas.microsoft.com/office/powerpoint/2010/main" val="879342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both the time the food was placed for service</a:t>
            </a:r>
            <a:r>
              <a:rPr lang="en-US" baseline="0" dirty="0" smtClean="0"/>
              <a:t> and the length of time allowed before discarding the item.</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17</a:t>
            </a:fld>
            <a:endParaRPr lang="en-US"/>
          </a:p>
        </p:txBody>
      </p:sp>
    </p:spTree>
    <p:extLst>
      <p:ext uri="{BB962C8B-B14F-4D97-AF65-F5344CB8AC3E}">
        <p14:creationId xmlns:p14="http://schemas.microsoft.com/office/powerpoint/2010/main" val="2469972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photo</a:t>
            </a:r>
            <a:r>
              <a:rPr lang="en-US" baseline="0" dirty="0" smtClean="0"/>
              <a:t> shows a container used to transport cold foods such as bag lunches or milk. The foods in the cooler were removed from refrigerated temperature control at 9:30 AM or later; therefore, all contents of the cooler must be served or discarded no later than 1:30 PM to stay within the maximum of 4 hours of time allowed by the Food Code. Marking the container avoids having to label individual bags or cartons.</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18</a:t>
            </a:fld>
            <a:endParaRPr lang="en-US"/>
          </a:p>
        </p:txBody>
      </p:sp>
    </p:spTree>
    <p:extLst>
      <p:ext uri="{BB962C8B-B14F-4D97-AF65-F5344CB8AC3E}">
        <p14:creationId xmlns:p14="http://schemas.microsoft.com/office/powerpoint/2010/main" val="2371984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these</a:t>
            </a:r>
            <a:r>
              <a:rPr lang="en-US" baseline="0" dirty="0" smtClean="0"/>
              <a:t> sections of the HACCP Plan Template for more information and sample procedures for TPHC.</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….meet these objectives and learn more about effectively</a:t>
            </a:r>
            <a:r>
              <a:rPr lang="en-US" baseline="0" dirty="0" smtClean="0"/>
              <a:t> using TPHC in schools.</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a:t>
            </a:fld>
            <a:endParaRPr lang="en-US"/>
          </a:p>
        </p:txBody>
      </p:sp>
    </p:spTree>
    <p:extLst>
      <p:ext uri="{BB962C8B-B14F-4D97-AF65-F5344CB8AC3E}">
        <p14:creationId xmlns:p14="http://schemas.microsoft.com/office/powerpoint/2010/main" val="2318708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TPHC template form is provided in HACCP Part 5: Menus</a:t>
            </a:r>
            <a:r>
              <a:rPr lang="en-US" baseline="0" dirty="0" smtClean="0"/>
              <a:t> and Recipes. It will help make sure that you include all required information:</a:t>
            </a:r>
          </a:p>
          <a:p>
            <a:endParaRPr lang="en-US" baseline="0" dirty="0" smtClean="0"/>
          </a:p>
          <a:p>
            <a:r>
              <a:rPr lang="en-US" dirty="0"/>
              <a:t>Food or Menu Item:</a:t>
            </a:r>
          </a:p>
          <a:p>
            <a:r>
              <a:rPr lang="en-US" dirty="0"/>
              <a:t>Size of Batch/Quantity to prepare:</a:t>
            </a:r>
          </a:p>
          <a:p>
            <a:r>
              <a:rPr lang="en-US" dirty="0"/>
              <a:t>Ingredients:</a:t>
            </a:r>
          </a:p>
          <a:p>
            <a:endParaRPr lang="en-US" baseline="0" dirty="0" smtClean="0"/>
          </a:p>
          <a:p>
            <a:r>
              <a:rPr lang="en-US" b="1" dirty="0"/>
              <a:t>Time Control</a:t>
            </a:r>
            <a:endParaRPr lang="en-US" dirty="0"/>
          </a:p>
          <a:p>
            <a:r>
              <a:rPr lang="en-US" dirty="0"/>
              <a:t> </a:t>
            </a:r>
          </a:p>
          <a:p>
            <a:r>
              <a:rPr lang="en-US" dirty="0"/>
              <a:t>Time control begins at the completion of the cooking process when the food is removed from hot holding or cold holding, or the start of </a:t>
            </a:r>
            <a:r>
              <a:rPr lang="en-US" dirty="0" smtClean="0"/>
              <a:t>assembly. </a:t>
            </a:r>
            <a:r>
              <a:rPr lang="en-US" dirty="0"/>
              <a:t>Check the appropriate box that represents the beginning of time control.</a:t>
            </a:r>
            <a:endParaRPr lang="en-US" baseline="0" dirty="0" smtClean="0"/>
          </a:p>
          <a:p>
            <a:r>
              <a:rPr lang="en-US" dirty="0"/>
              <a:t>Holding Information includes --</a:t>
            </a:r>
          </a:p>
          <a:p>
            <a:r>
              <a:rPr lang="en-US" dirty="0"/>
              <a:t>Specify food location during holding:</a:t>
            </a:r>
          </a:p>
          <a:p>
            <a:r>
              <a:rPr lang="en-US" dirty="0"/>
              <a:t>Describe labeling method:</a:t>
            </a:r>
          </a:p>
          <a:p>
            <a:r>
              <a:rPr lang="en-US" dirty="0"/>
              <a:t>Labeling Method includes:</a:t>
            </a:r>
          </a:p>
          <a:p>
            <a:r>
              <a:rPr lang="en-US" dirty="0"/>
              <a:t>Disposal Method: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previously mentioned, t</a:t>
            </a:r>
            <a:r>
              <a:rPr lang="en-US" dirty="0" smtClean="0"/>
              <a:t>he actual form shown here is located in HACCP Part 1</a:t>
            </a:r>
            <a:r>
              <a:rPr lang="en-US" baseline="0" dirty="0" smtClean="0"/>
              <a:t>: Menus and Recipes. All completed forms should be filed in this section and information included on the recipe for employee reference. Forms should be shared with the environmental health inspector during regulatory inspections so that they are aware of food being held by TPHC and of your specific procedures.</a:t>
            </a:r>
          </a:p>
          <a:p>
            <a:endParaRPr lang="en-US" baseline="0" dirty="0" smtClean="0"/>
          </a:p>
          <a:p>
            <a:r>
              <a:rPr lang="en-US" baseline="0" dirty="0" smtClean="0"/>
              <a:t>Sample forms are included in Section: Safe Food Handling.</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21</a:t>
            </a:fld>
            <a:endParaRPr lang="en-US"/>
          </a:p>
        </p:txBody>
      </p:sp>
    </p:spTree>
    <p:extLst>
      <p:ext uri="{BB962C8B-B14F-4D97-AF65-F5344CB8AC3E}">
        <p14:creationId xmlns:p14="http://schemas.microsoft.com/office/powerpoint/2010/main" val="3801500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a:t>
            </a:r>
            <a:r>
              <a:rPr lang="en-US" baseline="0" dirty="0" smtClean="0"/>
              <a:t> at each section of the form and talk about the required information.</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22</a:t>
            </a:fld>
            <a:endParaRPr lang="en-US"/>
          </a:p>
        </p:txBody>
      </p:sp>
    </p:spTree>
    <p:extLst>
      <p:ext uri="{BB962C8B-B14F-4D97-AF65-F5344CB8AC3E}">
        <p14:creationId xmlns:p14="http://schemas.microsoft.com/office/powerpoint/2010/main" val="4004694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second section describes the specific procedures for preparation, service, and discard.</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23</a:t>
            </a:fld>
            <a:endParaRPr lang="en-US"/>
          </a:p>
        </p:txBody>
      </p:sp>
    </p:spTree>
    <p:extLst>
      <p:ext uri="{BB962C8B-B14F-4D97-AF65-F5344CB8AC3E}">
        <p14:creationId xmlns:p14="http://schemas.microsoft.com/office/powerpoint/2010/main" val="8686751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time control section tells the point</a:t>
            </a:r>
            <a:r>
              <a:rPr lang="en-US" baseline="0" dirty="0" smtClean="0"/>
              <a:t> of time in the process that the product will be no longer be subject to any temperature control – i.e. at the end of cooking, removal from hot holding, or assembly of a menu item.</a:t>
            </a:r>
          </a:p>
          <a:p>
            <a:endParaRPr lang="en-US" baseline="0" dirty="0" smtClean="0"/>
          </a:p>
          <a:p>
            <a:r>
              <a:rPr lang="en-US" baseline="0" dirty="0" smtClean="0"/>
              <a:t>Here are a few very essential considerations when choosing the </a:t>
            </a:r>
            <a:r>
              <a:rPr lang="en-US" u="sng" baseline="0" dirty="0" smtClean="0"/>
              <a:t>Assembly</a:t>
            </a:r>
            <a:r>
              <a:rPr lang="en-US" baseline="0" dirty="0" smtClean="0"/>
              <a:t> option:</a:t>
            </a:r>
          </a:p>
          <a:p>
            <a:r>
              <a:rPr lang="en-US" baseline="0" dirty="0" smtClean="0"/>
              <a:t>It is important to note that when assembling items such as cold sandwiches, chef salads,  garden salads, or cut melons that all ingredients must be at 41 degrees when assembly begins. Remember to start assembly with ingredients that are at a safe temperature – 41 degrees for cold TCS foods and 135 degrees for hot TCS foods. It is important to remember that all hot foods must have reached the CCP cooking temperature required by the food code prior to assembly.</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24</a:t>
            </a:fld>
            <a:endParaRPr lang="en-US"/>
          </a:p>
        </p:txBody>
      </p:sp>
    </p:spTree>
    <p:extLst>
      <p:ext uri="{BB962C8B-B14F-4D97-AF65-F5344CB8AC3E}">
        <p14:creationId xmlns:p14="http://schemas.microsoft.com/office/powerpoint/2010/main" val="12810360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section describes holding</a:t>
            </a:r>
            <a:r>
              <a:rPr lang="en-US" baseline="0" dirty="0" smtClean="0"/>
              <a:t> and discard practices. You will note that this form does not contain allowances for holding cold foods for up to 6 hours although this practice is allowed by the food code. School Nutrition Services felt that it was best practice to limit holding time to 4 hours. If you determine that a 6 hour hold time for cold foods is practical, you should adjust the information to reflect your actual practices.</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25</a:t>
            </a:fld>
            <a:endParaRPr lang="en-US"/>
          </a:p>
        </p:txBody>
      </p:sp>
    </p:spTree>
    <p:extLst>
      <p:ext uri="{BB962C8B-B14F-4D97-AF65-F5344CB8AC3E}">
        <p14:creationId xmlns:p14="http://schemas.microsoft.com/office/powerpoint/2010/main" val="21469305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allowable to attach a listing of like products to the form when several menu items are prepared</a:t>
            </a:r>
            <a:r>
              <a:rPr lang="en-US" baseline="0" dirty="0" smtClean="0"/>
              <a:t> and held in the same manner. For example, chicken filet sandwiches, cheeseburgers, hamburgers, and fish sandwiches might all be cooked and assembled in a similar fashion. And all are subject to TPHC upon removal from the hot holding cabinet. List the items with the TCS ingredients of each on the form or on an attachment.</a:t>
            </a:r>
          </a:p>
          <a:p>
            <a:endParaRPr lang="en-US" baseline="0" dirty="0" smtClean="0"/>
          </a:p>
          <a:p>
            <a:r>
              <a:rPr lang="en-US" baseline="0" dirty="0" smtClean="0"/>
              <a:t>Or, you may be serving several varieties of pizza and flat breads that are cooked, held, and discarded in the same manner; therefore, you could list each of these on the form or on an attached page to the form.</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26</a:t>
            </a:fld>
            <a:endParaRPr lang="en-US"/>
          </a:p>
        </p:txBody>
      </p:sp>
    </p:spTree>
    <p:extLst>
      <p:ext uri="{BB962C8B-B14F-4D97-AF65-F5344CB8AC3E}">
        <p14:creationId xmlns:p14="http://schemas.microsoft.com/office/powerpoint/2010/main" val="12085233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schools should address food defense and food safety in their policies. Food defense focuses on protecting food from intentional contamination, whereas, food safety focus on the unintentional contamination of food. </a:t>
            </a:r>
            <a:r>
              <a:rPr lang="en-US" dirty="0" smtClean="0"/>
              <a:t>School nutrition programs may not collect food and re-serve it to others</a:t>
            </a:r>
            <a:r>
              <a:rPr lang="en-US" baseline="0" dirty="0" smtClean="0"/>
              <a:t> after the point of service because o</a:t>
            </a:r>
            <a:r>
              <a:rPr lang="en-US" dirty="0" smtClean="0"/>
              <a:t>nce </a:t>
            </a:r>
            <a:r>
              <a:rPr lang="en-US" dirty="0"/>
              <a:t>a food is out-of-sight of the </a:t>
            </a:r>
            <a:r>
              <a:rPr lang="en-US" dirty="0" smtClean="0"/>
              <a:t>School </a:t>
            </a:r>
            <a:r>
              <a:rPr lang="en-US" dirty="0"/>
              <a:t>Nutrition staff, there is greater likelihood that the food might become </a:t>
            </a:r>
            <a:r>
              <a:rPr lang="en-US" dirty="0" smtClean="0"/>
              <a:t>contaminated. No food can be recovered and re-served in the school nutrition program once it passes the point of sale (i.e. cashier) in a traditional cafeteria setting. No food provided for service in an alternate or innovative service location can be recovered and re-served in the school nutrition program once it leaves the supervision of child nutrition staff.</a:t>
            </a:r>
          </a:p>
          <a:p>
            <a:endParaRPr lang="en-US" dirty="0" smtClean="0"/>
          </a:p>
          <a:p>
            <a:r>
              <a:rPr lang="en-US" dirty="0" smtClean="0"/>
              <a:t>It is not recommended for school administrators or school staff to collect unconsumed foods from students (i.e.</a:t>
            </a:r>
            <a:r>
              <a:rPr lang="en-US" baseline="0" dirty="0" smtClean="0"/>
              <a:t> use “sharing tables”)</a:t>
            </a:r>
            <a:r>
              <a:rPr lang="en-US" dirty="0" smtClean="0"/>
              <a:t> at the end of meal service for future consumption by humans because there is a risk of intentional and unintentional contamination as well as bio-security concerns. If food is collected</a:t>
            </a:r>
            <a:r>
              <a:rPr lang="en-US" baseline="0" dirty="0" smtClean="0"/>
              <a:t> for re-service </a:t>
            </a:r>
            <a:r>
              <a:rPr lang="en-US" u="sng" baseline="0" dirty="0" smtClean="0"/>
              <a:t>outside the school nutrition program</a:t>
            </a:r>
            <a:r>
              <a:rPr lang="en-US" baseline="0" dirty="0" smtClean="0"/>
              <a:t>, the school administration (not the school nutrition program) should develop written procedures about how the foods will be kept safe before distribution to others, thus absolving the school nutrition program of any liability associated with consumption of the un-regulated foods.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27</a:t>
            </a:fld>
            <a:endParaRPr lang="en-US"/>
          </a:p>
        </p:txBody>
      </p:sp>
    </p:spTree>
    <p:extLst>
      <p:ext uri="{BB962C8B-B14F-4D97-AF65-F5344CB8AC3E}">
        <p14:creationId xmlns:p14="http://schemas.microsoft.com/office/powerpoint/2010/main" val="191546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a:t>
            </a:r>
            <a:r>
              <a:rPr lang="en-US" baseline="0" dirty="0" smtClean="0"/>
              <a:t> contact us if you have questions!</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28</a:t>
            </a:fld>
            <a:endParaRPr lang="en-US"/>
          </a:p>
        </p:txBody>
      </p:sp>
    </p:spTree>
    <p:extLst>
      <p:ext uri="{BB962C8B-B14F-4D97-AF65-F5344CB8AC3E}">
        <p14:creationId xmlns:p14="http://schemas.microsoft.com/office/powerpoint/2010/main" val="42669491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9A2D6C-B8DB-4F05-859D-D9776C2DE72F}" type="slidenum">
              <a:rPr lang="en-US" smtClean="0"/>
              <a:pPr/>
              <a:t>29</a:t>
            </a:fld>
            <a:endParaRPr lang="en-US"/>
          </a:p>
        </p:txBody>
      </p:sp>
    </p:spTree>
    <p:extLst>
      <p:ext uri="{BB962C8B-B14F-4D97-AF65-F5344CB8AC3E}">
        <p14:creationId xmlns:p14="http://schemas.microsoft.com/office/powerpoint/2010/main" val="1571527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xfrm>
            <a:off x="975034" y="4560531"/>
            <a:ext cx="5365136" cy="4321266"/>
          </a:xfrm>
        </p:spPr>
        <p:txBody>
          <a:bodyPr/>
          <a:lstStyle/>
          <a:p>
            <a:r>
              <a:rPr lang="en-US" dirty="0"/>
              <a:t>A </a:t>
            </a:r>
            <a:r>
              <a:rPr lang="en-US" b="1" dirty="0"/>
              <a:t>pathogen</a:t>
            </a:r>
            <a:r>
              <a:rPr lang="en-US" dirty="0"/>
              <a:t> is anything that can produce disease. Typically the term is used to mean an </a:t>
            </a:r>
            <a:r>
              <a:rPr lang="en-US" b="1" dirty="0"/>
              <a:t>infectious agent</a:t>
            </a:r>
            <a:r>
              <a:rPr lang="en-US" dirty="0"/>
              <a:t> (sometimes call a </a:t>
            </a:r>
            <a:r>
              <a:rPr lang="en-US" i="1" dirty="0"/>
              <a:t>germ</a:t>
            </a:r>
            <a:r>
              <a:rPr lang="en-US" dirty="0"/>
              <a:t>)  or a </a:t>
            </a:r>
            <a:r>
              <a:rPr lang="en-US" dirty="0">
                <a:hlinkClick r:id="rId3" tooltip="Microorganism"/>
              </a:rPr>
              <a:t>microorganism</a:t>
            </a:r>
            <a:r>
              <a:rPr lang="en-US" dirty="0"/>
              <a:t> that causes </a:t>
            </a:r>
            <a:r>
              <a:rPr lang="en-US" dirty="0">
                <a:hlinkClick r:id="rId4" tooltip="Disease"/>
              </a:rPr>
              <a:t>disease</a:t>
            </a:r>
            <a:r>
              <a:rPr lang="en-US" dirty="0"/>
              <a:t> in its </a:t>
            </a:r>
            <a:r>
              <a:rPr lang="en-US" dirty="0">
                <a:hlinkClick r:id="rId5" tooltip="Host (biology)"/>
              </a:rPr>
              <a:t>host</a:t>
            </a:r>
            <a:r>
              <a:rPr lang="en-US" dirty="0"/>
              <a:t>. </a:t>
            </a:r>
          </a:p>
          <a:p>
            <a:endParaRPr lang="en-US" altLang="en-US" dirty="0"/>
          </a:p>
          <a:p>
            <a:r>
              <a:rPr lang="en-US" altLang="en-US" dirty="0" smtClean="0"/>
              <a:t>All of the factors listed on this</a:t>
            </a:r>
            <a:r>
              <a:rPr lang="en-US" altLang="en-US" baseline="0" dirty="0" smtClean="0"/>
              <a:t> slide </a:t>
            </a:r>
            <a:r>
              <a:rPr lang="en-US" altLang="en-US" dirty="0" smtClean="0"/>
              <a:t>affect </a:t>
            </a:r>
            <a:r>
              <a:rPr lang="en-US" altLang="en-US" dirty="0"/>
              <a:t>the rate of growth of pathogens. The blue highlighted terms of Aw and pH are of course included in the definition of </a:t>
            </a:r>
            <a:r>
              <a:rPr lang="en-US" altLang="en-US" dirty="0" smtClean="0"/>
              <a:t>time-temperature</a:t>
            </a:r>
            <a:r>
              <a:rPr lang="en-US" altLang="en-US" baseline="0" dirty="0" smtClean="0"/>
              <a:t> controlled for safety (TCS)</a:t>
            </a:r>
            <a:r>
              <a:rPr lang="en-US" altLang="en-US" dirty="0" smtClean="0"/>
              <a:t> foods. The red </a:t>
            </a:r>
            <a:r>
              <a:rPr lang="en-US" altLang="en-US" dirty="0"/>
              <a:t>highlighted </a:t>
            </a:r>
            <a:r>
              <a:rPr lang="en-US" altLang="en-US" dirty="0" smtClean="0"/>
              <a:t>terms in the center </a:t>
            </a:r>
            <a:r>
              <a:rPr lang="en-US" altLang="en-US" dirty="0"/>
              <a:t>are really the focus of this </a:t>
            </a:r>
            <a:r>
              <a:rPr lang="en-US" altLang="en-US" dirty="0" smtClean="0"/>
              <a:t>presentation.</a:t>
            </a:r>
            <a:endParaRPr lang="en-US" altLang="en-US" dirty="0"/>
          </a:p>
          <a:p>
            <a:endParaRPr lang="en-US" altLang="en-US" dirty="0"/>
          </a:p>
          <a:p>
            <a:r>
              <a:rPr lang="en-US" altLang="en-US" dirty="0"/>
              <a:t>Recognizing these factors can help us control </a:t>
            </a:r>
            <a:r>
              <a:rPr lang="en-US" altLang="en-US" dirty="0" smtClean="0"/>
              <a:t>pathogen growth </a:t>
            </a:r>
            <a:r>
              <a:rPr lang="en-US" altLang="en-US" dirty="0"/>
              <a:t>by simply adjusting the factors within a food to make it less hospitable to </a:t>
            </a:r>
            <a:r>
              <a:rPr lang="en-US" altLang="en-US" dirty="0" smtClean="0"/>
              <a:t>the microorganisms.</a:t>
            </a:r>
            <a:endParaRPr lang="en-US" altLang="en-US" dirty="0"/>
          </a:p>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C361E57C-C4C9-4646-962B-03E7BBB1FF4C}" type="slidenum">
              <a:rPr lang="en-US" altLang="en-US" sz="1200">
                <a:solidFill>
                  <a:prstClr val="black"/>
                </a:solidFill>
                <a:cs typeface="Arial" charset="0"/>
              </a:rPr>
              <a:pPr algn="r" fontAlgn="base">
                <a:spcBef>
                  <a:spcPct val="0"/>
                </a:spcBef>
                <a:spcAft>
                  <a:spcPct val="0"/>
                </a:spcAft>
              </a:pPr>
              <a:t>4</a:t>
            </a:fld>
            <a:endParaRPr lang="en-US" altLang="en-US" sz="1200">
              <a:solidFill>
                <a:prstClr val="black"/>
              </a:solidFill>
              <a:cs typeface="Arial" charset="0"/>
            </a:endParaRPr>
          </a:p>
        </p:txBody>
      </p:sp>
      <p:sp>
        <p:nvSpPr>
          <p:cNvPr id="351235" name="Rectangle 2"/>
          <p:cNvSpPr>
            <a:spLocks noGrp="1" noRot="1" noChangeAspect="1" noChangeArrowheads="1" noTextEdit="1"/>
          </p:cNvSpPr>
          <p:nvPr>
            <p:ph type="sldImg"/>
          </p:nvPr>
        </p:nvSpPr>
        <p:spPr>
          <a:xfrm>
            <a:off x="2055813" y="481013"/>
            <a:ext cx="2879725" cy="2159000"/>
          </a:xfrm>
          <a:ln/>
        </p:spPr>
      </p:sp>
      <p:sp>
        <p:nvSpPr>
          <p:cNvPr id="351236" name="Rectangle 3"/>
          <p:cNvSpPr>
            <a:spLocks noGrp="1" noChangeArrowheads="1"/>
          </p:cNvSpPr>
          <p:nvPr>
            <p:ph type="body" idx="1"/>
          </p:nvPr>
        </p:nvSpPr>
        <p:spPr>
          <a:xfrm>
            <a:off x="730865" y="2800013"/>
            <a:ext cx="6015704" cy="6401878"/>
          </a:xfrm>
        </p:spPr>
        <p:txBody>
          <a:bodyPr/>
          <a:lstStyle/>
          <a:p>
            <a:pPr defTabSz="940826">
              <a:defRPr/>
            </a:pPr>
            <a:r>
              <a:rPr lang="en-US" altLang="en-US" dirty="0" smtClean="0"/>
              <a:t>Before we can talk about proper holding and cooling of</a:t>
            </a:r>
            <a:r>
              <a:rPr lang="en-US" altLang="en-US" baseline="0" dirty="0" smtClean="0"/>
              <a:t> foods</a:t>
            </a:r>
            <a:r>
              <a:rPr lang="en-US" altLang="en-US" dirty="0" smtClean="0"/>
              <a:t>, we need to discuss “what  is a time/temperature control for safety (TCS)</a:t>
            </a:r>
            <a:r>
              <a:rPr lang="en-US" altLang="en-US" baseline="0" dirty="0" smtClean="0"/>
              <a:t> food?” </a:t>
            </a:r>
            <a:r>
              <a:rPr lang="en-US" altLang="en-US" sz="1400" dirty="0"/>
              <a:t>The current definition is: TCS food </a:t>
            </a:r>
            <a:r>
              <a:rPr lang="en-US" altLang="en-US" sz="1400" i="1" dirty="0">
                <a:cs typeface="Times New Roman" pitchFamily="18" charset="0"/>
              </a:rPr>
              <a:t>means a food that requires time/temperature control for safety to limit pathogenic microorganism growth or toxin formation. </a:t>
            </a:r>
          </a:p>
          <a:p>
            <a:pPr defTabSz="940826">
              <a:defRPr/>
            </a:pPr>
            <a:endParaRPr lang="en-US" altLang="en-US" sz="14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E11DE067-5226-49F1-BD70-BC1FBA6F4069}" type="slidenum">
              <a:rPr lang="en-US" altLang="en-US" sz="1200">
                <a:solidFill>
                  <a:prstClr val="black"/>
                </a:solidFill>
                <a:cs typeface="Arial" charset="0"/>
              </a:rPr>
              <a:pPr algn="r" fontAlgn="base">
                <a:spcBef>
                  <a:spcPct val="0"/>
                </a:spcBef>
                <a:spcAft>
                  <a:spcPct val="0"/>
                </a:spcAft>
              </a:pPr>
              <a:t>5</a:t>
            </a:fld>
            <a:endParaRPr lang="en-US" altLang="en-US" sz="1200">
              <a:solidFill>
                <a:prstClr val="black"/>
              </a:solidFill>
              <a:cs typeface="Arial" charset="0"/>
            </a:endParaRPr>
          </a:p>
        </p:txBody>
      </p:sp>
      <p:sp>
        <p:nvSpPr>
          <p:cNvPr id="353283" name="Rectangle 2"/>
          <p:cNvSpPr>
            <a:spLocks noGrp="1" noRot="1" noChangeAspect="1" noChangeArrowheads="1" noTextEdit="1"/>
          </p:cNvSpPr>
          <p:nvPr>
            <p:ph type="sldImg"/>
          </p:nvPr>
        </p:nvSpPr>
        <p:spPr>
          <a:xfrm>
            <a:off x="2055813" y="481013"/>
            <a:ext cx="2879725" cy="2159000"/>
          </a:xfrm>
          <a:ln/>
        </p:spPr>
      </p:sp>
      <p:sp>
        <p:nvSpPr>
          <p:cNvPr id="353284" name="Rectangle 3"/>
          <p:cNvSpPr>
            <a:spLocks noGrp="1" noChangeArrowheads="1"/>
          </p:cNvSpPr>
          <p:nvPr>
            <p:ph type="body" idx="1"/>
          </p:nvPr>
        </p:nvSpPr>
        <p:spPr>
          <a:xfrm>
            <a:off x="162233" y="2800013"/>
            <a:ext cx="6908800" cy="6401878"/>
          </a:xfrm>
        </p:spPr>
        <p:txBody>
          <a:bodyPr/>
          <a:lstStyle/>
          <a:p>
            <a:r>
              <a:rPr lang="en-US" altLang="en-US" sz="1400" dirty="0"/>
              <a:t>In the </a:t>
            </a:r>
            <a:r>
              <a:rPr lang="en-US" altLang="en-US" sz="1400" i="1" dirty="0"/>
              <a:t>Food Code</a:t>
            </a:r>
            <a:r>
              <a:rPr lang="en-US" altLang="en-US" sz="1400" dirty="0"/>
              <a:t>, a TCS food includes the following products:</a:t>
            </a:r>
          </a:p>
          <a:p>
            <a:endParaRPr lang="en-US" altLang="en-US" sz="1400" dirty="0"/>
          </a:p>
          <a:p>
            <a:pPr marL="117056" lvl="1">
              <a:buClr>
                <a:srgbClr val="000000"/>
              </a:buClr>
              <a:buFontTx/>
              <a:buChar char="•"/>
            </a:pPr>
            <a:r>
              <a:rPr lang="en-US" altLang="en-US" dirty="0">
                <a:cs typeface="Times New Roman" pitchFamily="18" charset="0"/>
              </a:rPr>
              <a:t> Animal foods</a:t>
            </a:r>
          </a:p>
          <a:p>
            <a:pPr marL="117056" lvl="1">
              <a:buClr>
                <a:srgbClr val="000000"/>
              </a:buClr>
              <a:buFontTx/>
              <a:buChar char="•"/>
            </a:pPr>
            <a:r>
              <a:rPr lang="en-US" altLang="en-US" dirty="0">
                <a:cs typeface="Times New Roman" pitchFamily="18" charset="0"/>
              </a:rPr>
              <a:t> Heat-treated plant food</a:t>
            </a:r>
          </a:p>
          <a:p>
            <a:pPr marL="117056" lvl="1">
              <a:buClr>
                <a:srgbClr val="000000"/>
              </a:buClr>
              <a:buFontTx/>
              <a:buChar char="•"/>
            </a:pPr>
            <a:r>
              <a:rPr lang="en-US" altLang="en-US" dirty="0">
                <a:cs typeface="Times New Roman" pitchFamily="18" charset="0"/>
              </a:rPr>
              <a:t> Garlic-in-oil mixtures that have not been modified to prevent growth</a:t>
            </a:r>
          </a:p>
          <a:p>
            <a:pPr marL="117056" lvl="1">
              <a:buClr>
                <a:srgbClr val="000000"/>
              </a:buClr>
              <a:buFontTx/>
              <a:buChar char="•"/>
            </a:pPr>
            <a:r>
              <a:rPr lang="en-US" altLang="en-US" dirty="0">
                <a:cs typeface="Times New Roman" pitchFamily="18" charset="0"/>
              </a:rPr>
              <a:t> Raw seed sprouts</a:t>
            </a:r>
          </a:p>
          <a:p>
            <a:pPr marL="117056" lvl="1">
              <a:buClr>
                <a:srgbClr val="000000"/>
              </a:buClr>
              <a:buFontTx/>
              <a:buChar char="•"/>
            </a:pPr>
            <a:r>
              <a:rPr lang="en-US" altLang="en-US" dirty="0">
                <a:cs typeface="Times New Roman" pitchFamily="18" charset="0"/>
              </a:rPr>
              <a:t> Cut </a:t>
            </a:r>
            <a:r>
              <a:rPr lang="en-US" altLang="en-US" dirty="0" smtClean="0">
                <a:cs typeface="Times New Roman" pitchFamily="18" charset="0"/>
              </a:rPr>
              <a:t>melons</a:t>
            </a:r>
          </a:p>
          <a:p>
            <a:pPr marL="117056" lvl="1">
              <a:buClr>
                <a:srgbClr val="000000"/>
              </a:buClr>
              <a:buFontTx/>
              <a:buChar char="•"/>
            </a:pPr>
            <a:endParaRPr lang="en-US" altLang="en-US" dirty="0">
              <a:cs typeface="Times New Roman" pitchFamily="18" charset="0"/>
            </a:endParaRPr>
          </a:p>
          <a:p>
            <a:pPr marL="117056" lvl="1">
              <a:buClr>
                <a:srgbClr val="000000"/>
              </a:buClr>
              <a:buFontTx/>
              <a:buChar char="•"/>
            </a:pPr>
            <a:r>
              <a:rPr lang="en-US" altLang="en-US" dirty="0">
                <a:cs typeface="Times New Roman" pitchFamily="18" charset="0"/>
              </a:rPr>
              <a:t> Continued on next slide…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E11DE067-5226-49F1-BD70-BC1FBA6F4069}" type="slidenum">
              <a:rPr lang="en-US" altLang="en-US" sz="1200">
                <a:solidFill>
                  <a:prstClr val="black"/>
                </a:solidFill>
                <a:cs typeface="Arial" charset="0"/>
              </a:rPr>
              <a:pPr algn="r" fontAlgn="base">
                <a:spcBef>
                  <a:spcPct val="0"/>
                </a:spcBef>
                <a:spcAft>
                  <a:spcPct val="0"/>
                </a:spcAft>
              </a:pPr>
              <a:t>6</a:t>
            </a:fld>
            <a:endParaRPr lang="en-US" altLang="en-US" sz="1200">
              <a:solidFill>
                <a:prstClr val="black"/>
              </a:solidFill>
              <a:cs typeface="Arial" charset="0"/>
            </a:endParaRPr>
          </a:p>
        </p:txBody>
      </p:sp>
      <p:sp>
        <p:nvSpPr>
          <p:cNvPr id="353283" name="Rectangle 2"/>
          <p:cNvSpPr>
            <a:spLocks noGrp="1" noRot="1" noChangeAspect="1" noChangeArrowheads="1" noTextEdit="1"/>
          </p:cNvSpPr>
          <p:nvPr>
            <p:ph type="sldImg"/>
          </p:nvPr>
        </p:nvSpPr>
        <p:spPr>
          <a:xfrm>
            <a:off x="2055813" y="481013"/>
            <a:ext cx="2879725" cy="2159000"/>
          </a:xfrm>
          <a:ln/>
        </p:spPr>
      </p:sp>
      <p:sp>
        <p:nvSpPr>
          <p:cNvPr id="353284" name="Rectangle 3"/>
          <p:cNvSpPr>
            <a:spLocks noGrp="1" noChangeArrowheads="1"/>
          </p:cNvSpPr>
          <p:nvPr>
            <p:ph type="body" idx="1"/>
          </p:nvPr>
        </p:nvSpPr>
        <p:spPr>
          <a:xfrm>
            <a:off x="162233" y="2800013"/>
            <a:ext cx="6908800" cy="6401878"/>
          </a:xfrm>
        </p:spPr>
        <p:txBody>
          <a:bodyPr/>
          <a:lstStyle/>
          <a:p>
            <a:pPr defTabSz="966511" fontAlgn="base">
              <a:spcBef>
                <a:spcPct val="30000"/>
              </a:spcBef>
              <a:spcAft>
                <a:spcPct val="0"/>
              </a:spcAft>
              <a:defRPr/>
            </a:pPr>
            <a:r>
              <a:rPr lang="en-US" altLang="en-US" sz="1000" dirty="0">
                <a:solidFill>
                  <a:srgbClr val="000000"/>
                </a:solidFill>
                <a:latin typeface="Arial" charset="0"/>
              </a:rPr>
              <a:t>Additional foods listed as PHF in the </a:t>
            </a:r>
            <a:r>
              <a:rPr lang="en-US" altLang="en-US" sz="1000" i="1" dirty="0">
                <a:solidFill>
                  <a:srgbClr val="000000"/>
                </a:solidFill>
                <a:latin typeface="Arial" charset="0"/>
              </a:rPr>
              <a:t>2009 Food Code</a:t>
            </a:r>
            <a:r>
              <a:rPr lang="en-US" altLang="en-US" sz="1000" dirty="0">
                <a:solidFill>
                  <a:srgbClr val="000000"/>
                </a:solidFill>
                <a:latin typeface="Arial" charset="0"/>
              </a:rPr>
              <a:t>:  </a:t>
            </a:r>
            <a:r>
              <a:rPr lang="en-US" altLang="en-US" sz="1000" dirty="0">
                <a:solidFill>
                  <a:srgbClr val="000000"/>
                </a:solidFill>
                <a:latin typeface="Arial" charset="0"/>
                <a:cs typeface="Times New Roman" pitchFamily="18" charset="0"/>
              </a:rPr>
              <a:t>Cut tomatoes or tomato mixtures that have not been modified to reduce their pH, cut leafy greens, or a food that because if its pH and Aw values is designated as Product Assessment Required (PA) in Interaction Tables A or B.  The Interaction Tables will be discussed in the next few slides.</a:t>
            </a:r>
          </a:p>
          <a:p>
            <a:pPr marL="483256" lvl="1" defTabSz="966511" fontAlgn="base">
              <a:spcBef>
                <a:spcPct val="30000"/>
              </a:spcBef>
              <a:spcAft>
                <a:spcPct val="0"/>
              </a:spcAft>
              <a:buClr>
                <a:srgbClr val="FFFFFF"/>
              </a:buClr>
              <a:buFontTx/>
              <a:buChar char="•"/>
              <a:defRPr/>
            </a:pPr>
            <a:endParaRPr lang="en-US" altLang="en-US" sz="1000" b="1" dirty="0">
              <a:solidFill>
                <a:srgbClr val="000000"/>
              </a:solidFill>
              <a:latin typeface="Arial" charset="0"/>
            </a:endParaRPr>
          </a:p>
          <a:p>
            <a:pPr defTabSz="966511" fontAlgn="base">
              <a:spcBef>
                <a:spcPct val="30000"/>
              </a:spcBef>
              <a:spcAft>
                <a:spcPct val="0"/>
              </a:spcAft>
              <a:defRPr/>
            </a:pPr>
            <a:r>
              <a:rPr lang="en-US" altLang="en-US" sz="1000" b="1" u="sng" dirty="0">
                <a:solidFill>
                  <a:srgbClr val="000000"/>
                </a:solidFill>
                <a:latin typeface="Arial" charset="0"/>
              </a:rPr>
              <a:t>Discussion on cut tomatoes</a:t>
            </a:r>
            <a:endParaRPr lang="en-US" altLang="en-US" sz="1000" b="1" dirty="0">
              <a:solidFill>
                <a:srgbClr val="000000"/>
              </a:solidFill>
              <a:latin typeface="Arial" charset="0"/>
            </a:endParaRPr>
          </a:p>
          <a:p>
            <a:pPr defTabSz="966511" fontAlgn="base">
              <a:spcBef>
                <a:spcPct val="30000"/>
              </a:spcBef>
              <a:spcAft>
                <a:spcPct val="0"/>
              </a:spcAft>
              <a:defRPr/>
            </a:pPr>
            <a:r>
              <a:rPr lang="en-US" altLang="en-US" sz="1000" dirty="0">
                <a:solidFill>
                  <a:srgbClr val="000000"/>
                </a:solidFill>
                <a:latin typeface="Arial" charset="0"/>
              </a:rPr>
              <a:t>Added to the Supplement to the </a:t>
            </a:r>
            <a:r>
              <a:rPr lang="en-US" altLang="en-US" sz="1000" i="1" dirty="0">
                <a:solidFill>
                  <a:srgbClr val="000000"/>
                </a:solidFill>
                <a:latin typeface="Arial" charset="0"/>
              </a:rPr>
              <a:t>2005 Food Code </a:t>
            </a:r>
            <a:r>
              <a:rPr lang="en-US" altLang="en-US" sz="1000" dirty="0">
                <a:solidFill>
                  <a:srgbClr val="000000"/>
                </a:solidFill>
                <a:latin typeface="Arial" charset="0"/>
              </a:rPr>
              <a:t>(published in 2007).  Fruits, including tomatoes have a naturally low internal </a:t>
            </a:r>
            <a:r>
              <a:rPr lang="en-US" altLang="en-US" sz="1000" dirty="0" err="1">
                <a:solidFill>
                  <a:srgbClr val="000000"/>
                </a:solidFill>
                <a:latin typeface="Arial" charset="0"/>
              </a:rPr>
              <a:t>pH.</a:t>
            </a:r>
            <a:r>
              <a:rPr lang="en-US" altLang="en-US" sz="1000" dirty="0">
                <a:solidFill>
                  <a:srgbClr val="000000"/>
                </a:solidFill>
                <a:latin typeface="Arial" charset="0"/>
              </a:rPr>
              <a:t> This is one of Mother Nature’s ways of protecting the reproductive body of these plants from pathogens. The skin, rind, or peel of fruits and vegetables also acts as a physical barrier to foodborne pathogens and protects them until the plant material has this outer covering removed or it is cooked.  Tomatoes are one of the few identified fruits and vegetables that take up pathogens from the environment.  Some do it through the stem or flower end as tomatoes do and some through the roots as seed sprouts do. Tomatoes, when cut, provide optimal nutrition and moisture for foodborne pathogens.  The pH is just below 4.6 and the water activity is greater than 0.99. Since 1990 – 10+ large outbreaks have been associated with different varieties of tomatoes. FDA inoculation studies demonstrate cut tomatoes can support the survival and growth of foodborne pathogens (primarily </a:t>
            </a:r>
            <a:r>
              <a:rPr lang="en-US" altLang="en-US" sz="1000" i="1" dirty="0">
                <a:solidFill>
                  <a:srgbClr val="000000"/>
                </a:solidFill>
                <a:latin typeface="Arial" charset="0"/>
              </a:rPr>
              <a:t>Salmonella</a:t>
            </a:r>
            <a:r>
              <a:rPr lang="en-US" altLang="en-US" sz="1000" dirty="0">
                <a:solidFill>
                  <a:srgbClr val="000000"/>
                </a:solidFill>
                <a:latin typeface="Arial" charset="0"/>
              </a:rPr>
              <a:t> </a:t>
            </a:r>
            <a:r>
              <a:rPr lang="en-US" altLang="en-US" sz="1000" dirty="0" err="1">
                <a:solidFill>
                  <a:srgbClr val="000000"/>
                </a:solidFill>
                <a:latin typeface="Arial" charset="0"/>
              </a:rPr>
              <a:t>spp</a:t>
            </a:r>
            <a:r>
              <a:rPr lang="en-US" altLang="en-US" sz="1000" dirty="0">
                <a:solidFill>
                  <a:srgbClr val="000000"/>
                </a:solidFill>
                <a:latin typeface="Arial" charset="0"/>
              </a:rPr>
              <a:t>).  Sliced/diced tomatoes used for sandwiches or salads are not heat-treated to destroy vegetative cells or spore formers and are generally not treated with any other antimicrobial process. Even if washing removed pathogens on the exterior, internal contamination, if present, could begin to grow.  If tomatoes were positioned in the Interaction Tables (discussed in the Food Code), they would show tomatoes as “PA” or Product Assessment Required. The number of foodborne outbreaks associated with sliced/diced tomatoes also seem to indicate they are TCS foods and need refrigeration.  Tomatoes are an example of a food that have changed category (from non-TCS to TCS) with good scientific reasoning and epidemiologic data supporting that change.  </a:t>
            </a:r>
          </a:p>
          <a:p>
            <a:pPr defTabSz="966511" fontAlgn="base">
              <a:spcBef>
                <a:spcPct val="30000"/>
              </a:spcBef>
              <a:spcAft>
                <a:spcPct val="0"/>
              </a:spcAft>
              <a:defRPr/>
            </a:pPr>
            <a:endParaRPr lang="en-US" altLang="en-US" sz="1000" dirty="0">
              <a:solidFill>
                <a:srgbClr val="000000"/>
              </a:solidFill>
              <a:latin typeface="Arial" charset="0"/>
            </a:endParaRPr>
          </a:p>
          <a:p>
            <a:pPr defTabSz="966511" fontAlgn="base">
              <a:spcBef>
                <a:spcPct val="30000"/>
              </a:spcBef>
              <a:spcAft>
                <a:spcPct val="0"/>
              </a:spcAft>
              <a:defRPr/>
            </a:pPr>
            <a:r>
              <a:rPr lang="en-US" altLang="en-US" sz="1000" b="1" u="sng" dirty="0">
                <a:solidFill>
                  <a:srgbClr val="000000"/>
                </a:solidFill>
                <a:latin typeface="Arial" charset="0"/>
              </a:rPr>
              <a:t>Discussion on cut leafy greens</a:t>
            </a:r>
          </a:p>
          <a:p>
            <a:pPr defTabSz="966511" fontAlgn="base">
              <a:spcBef>
                <a:spcPct val="30000"/>
              </a:spcBef>
              <a:spcAft>
                <a:spcPct val="0"/>
              </a:spcAft>
              <a:defRPr/>
            </a:pPr>
            <a:r>
              <a:rPr lang="en-US" altLang="en-US" sz="1000" dirty="0">
                <a:solidFill>
                  <a:srgbClr val="000000"/>
                </a:solidFill>
                <a:latin typeface="Arial" charset="0"/>
              </a:rPr>
              <a:t>Added to </a:t>
            </a:r>
            <a:r>
              <a:rPr lang="en-US" altLang="en-US" sz="1000" i="1" dirty="0">
                <a:solidFill>
                  <a:srgbClr val="000000"/>
                </a:solidFill>
                <a:latin typeface="Arial" charset="0"/>
              </a:rPr>
              <a:t>the 2009 Food Code</a:t>
            </a:r>
            <a:r>
              <a:rPr lang="en-US" altLang="en-US" sz="1000" dirty="0">
                <a:solidFill>
                  <a:srgbClr val="000000"/>
                </a:solidFill>
                <a:latin typeface="Arial" charset="0"/>
              </a:rPr>
              <a:t>. The Conference for Food Protection (CFP) recommended that cut leafy greens shall be stored in refrigerated equipment that maintains an </a:t>
            </a:r>
            <a:r>
              <a:rPr lang="en-US" altLang="en-US" sz="1000" i="1" dirty="0">
                <a:solidFill>
                  <a:srgbClr val="000000"/>
                </a:solidFill>
                <a:latin typeface="Arial" charset="0"/>
              </a:rPr>
              <a:t>ambient air temperature of 45</a:t>
            </a:r>
            <a:r>
              <a:rPr lang="en-US" altLang="en-US" sz="1000" i="1" dirty="0">
                <a:solidFill>
                  <a:srgbClr val="000000"/>
                </a:solidFill>
                <a:latin typeface="Arial" charset="0"/>
                <a:cs typeface="Arial" charset="0"/>
              </a:rPr>
              <a:t>ºF or less</a:t>
            </a:r>
            <a:r>
              <a:rPr lang="en-US" altLang="en-US" sz="1000" dirty="0">
                <a:solidFill>
                  <a:srgbClr val="000000"/>
                </a:solidFill>
                <a:latin typeface="Arial" charset="0"/>
                <a:cs typeface="Arial" charset="0"/>
              </a:rPr>
              <a:t>. FDA moved to include the term in the definition of TCS food.  Recent research published in the </a:t>
            </a:r>
            <a:r>
              <a:rPr lang="en-US" altLang="en-US" sz="1000" u="sng" dirty="0">
                <a:solidFill>
                  <a:srgbClr val="000000"/>
                </a:solidFill>
                <a:latin typeface="Arial" charset="0"/>
                <a:cs typeface="Arial" charset="0"/>
              </a:rPr>
              <a:t>Journal of Food Protection</a:t>
            </a:r>
            <a:r>
              <a:rPr lang="en-US" altLang="en-US" sz="1000" dirty="0">
                <a:solidFill>
                  <a:srgbClr val="000000"/>
                </a:solidFill>
                <a:latin typeface="Arial" charset="0"/>
                <a:cs typeface="Arial" charset="0"/>
              </a:rPr>
              <a:t> by Dr. Sunny </a:t>
            </a:r>
            <a:r>
              <a:rPr lang="en-US" altLang="en-US" sz="1000" dirty="0" err="1">
                <a:solidFill>
                  <a:srgbClr val="000000"/>
                </a:solidFill>
                <a:latin typeface="Arial" charset="0"/>
                <a:cs typeface="Arial" charset="0"/>
              </a:rPr>
              <a:t>Luo</a:t>
            </a:r>
            <a:r>
              <a:rPr lang="en-US" altLang="en-US" sz="1000" dirty="0">
                <a:solidFill>
                  <a:srgbClr val="000000"/>
                </a:solidFill>
                <a:latin typeface="Arial" charset="0"/>
                <a:cs typeface="Arial" charset="0"/>
              </a:rPr>
              <a:t> from USDA’s Agricultural Research Service shows that </a:t>
            </a:r>
            <a:r>
              <a:rPr lang="en-US" altLang="en-US" sz="1000" i="1" dirty="0">
                <a:solidFill>
                  <a:srgbClr val="000000"/>
                </a:solidFill>
                <a:latin typeface="Arial" charset="0"/>
                <a:cs typeface="Arial" charset="0"/>
              </a:rPr>
              <a:t>E. coli</a:t>
            </a:r>
            <a:r>
              <a:rPr lang="en-US" altLang="en-US" sz="1000" dirty="0">
                <a:solidFill>
                  <a:srgbClr val="000000"/>
                </a:solidFill>
                <a:latin typeface="Arial" charset="0"/>
                <a:cs typeface="Arial" charset="0"/>
              </a:rPr>
              <a:t> O157:H7 grows when stored at 8 and 12ºC (46º and 53ºF) and dies off when stored at 1º and 5ºC (33º and 41ºF) on packaged baby spinach.</a:t>
            </a:r>
          </a:p>
          <a:p>
            <a:pPr defTabSz="966511" fontAlgn="base">
              <a:spcBef>
                <a:spcPct val="30000"/>
              </a:spcBef>
              <a:spcAft>
                <a:spcPct val="0"/>
              </a:spcAft>
              <a:defRPr/>
            </a:pPr>
            <a:r>
              <a:rPr lang="en-US" altLang="en-US" sz="1000" b="1" dirty="0">
                <a:solidFill>
                  <a:srgbClr val="000000"/>
                </a:solidFill>
                <a:latin typeface="Arial" charset="0"/>
              </a:rPr>
              <a:t>“Cut Leafy Greens” </a:t>
            </a:r>
            <a:r>
              <a:rPr lang="en-US" altLang="en-US" sz="1000" dirty="0">
                <a:solidFill>
                  <a:srgbClr val="000000"/>
                </a:solidFill>
                <a:latin typeface="Arial" charset="0"/>
              </a:rPr>
              <a:t>means fresh leafy greens whose leaves have been cut, shredded, sliced, chopped, or torn.  The term “leafy greens” includes iceberg lettuce, romaine lettuce, leaf lettuce, butter lettuce, baby leaf lettuce (i.e., immature lettuce or leafy greens), escarole, endive, spring mix, spinach, cabbage, kale, arugula and chard.  The term “leafy greens” does not include herbs such as cilantro or parsley.</a:t>
            </a:r>
            <a:endParaRPr lang="en-US" altLang="en-US" sz="1000" b="1" dirty="0">
              <a:solidFill>
                <a:srgbClr val="000000"/>
              </a:solidFill>
              <a:latin typeface="Arial" charset="0"/>
            </a:endParaRPr>
          </a:p>
          <a:p>
            <a:pPr defTabSz="966511" fontAlgn="base">
              <a:spcBef>
                <a:spcPct val="30000"/>
              </a:spcBef>
              <a:spcAft>
                <a:spcPct val="0"/>
              </a:spcAft>
              <a:defRPr/>
            </a:pPr>
            <a:r>
              <a:rPr lang="en-US" altLang="en-US" sz="1000" b="1" dirty="0">
                <a:solidFill>
                  <a:srgbClr val="000000"/>
                </a:solidFill>
                <a:latin typeface="Arial" charset="0"/>
              </a:rPr>
              <a:t>Rationale:</a:t>
            </a:r>
            <a:r>
              <a:rPr lang="en-US" altLang="en-US" sz="1000" dirty="0">
                <a:solidFill>
                  <a:srgbClr val="000000"/>
                </a:solidFill>
                <a:latin typeface="Arial" charset="0"/>
              </a:rPr>
              <a:t> More than 24 confirmed foodborne outbreaks have been attributed to consumption of leafy greens in the last 10 years from 1998-2008 not including outbreaks where produce was contaminated at point of service (retail, food service, home).  This definition was reviewed, approved, and submitted to the CFP in 2008 as part of issue 2008-III-022. </a:t>
            </a:r>
          </a:p>
          <a:p>
            <a:pPr defTabSz="966511" fontAlgn="base">
              <a:spcBef>
                <a:spcPct val="30000"/>
              </a:spcBef>
              <a:spcAft>
                <a:spcPct val="0"/>
              </a:spcAft>
              <a:defRPr/>
            </a:pPr>
            <a:endParaRPr lang="en-US" altLang="en-US" sz="1000" dirty="0">
              <a:solidFill>
                <a:srgbClr val="000000"/>
              </a:solidFill>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E11DE067-5226-49F1-BD70-BC1FBA6F4069}" type="slidenum">
              <a:rPr lang="en-US" altLang="en-US" sz="1200">
                <a:solidFill>
                  <a:prstClr val="black"/>
                </a:solidFill>
                <a:cs typeface="Arial" charset="0"/>
              </a:rPr>
              <a:pPr algn="r" fontAlgn="base">
                <a:spcBef>
                  <a:spcPct val="0"/>
                </a:spcBef>
                <a:spcAft>
                  <a:spcPct val="0"/>
                </a:spcAft>
              </a:pPr>
              <a:t>7</a:t>
            </a:fld>
            <a:endParaRPr lang="en-US" altLang="en-US" sz="1200">
              <a:solidFill>
                <a:prstClr val="black"/>
              </a:solidFill>
              <a:cs typeface="Arial" charset="0"/>
            </a:endParaRPr>
          </a:p>
        </p:txBody>
      </p:sp>
      <p:sp>
        <p:nvSpPr>
          <p:cNvPr id="353283" name="Rectangle 2"/>
          <p:cNvSpPr>
            <a:spLocks noGrp="1" noRot="1" noChangeAspect="1" noChangeArrowheads="1" noTextEdit="1"/>
          </p:cNvSpPr>
          <p:nvPr>
            <p:ph type="sldImg"/>
          </p:nvPr>
        </p:nvSpPr>
        <p:spPr>
          <a:xfrm>
            <a:off x="2055813" y="481013"/>
            <a:ext cx="2879725" cy="2159000"/>
          </a:xfrm>
          <a:ln/>
        </p:spPr>
      </p:sp>
      <p:sp>
        <p:nvSpPr>
          <p:cNvPr id="353284" name="Rectangle 3"/>
          <p:cNvSpPr>
            <a:spLocks noGrp="1" noChangeArrowheads="1"/>
          </p:cNvSpPr>
          <p:nvPr>
            <p:ph type="body" idx="1"/>
          </p:nvPr>
        </p:nvSpPr>
        <p:spPr>
          <a:xfrm>
            <a:off x="162233" y="2800013"/>
            <a:ext cx="6908800" cy="6401878"/>
          </a:xfrm>
        </p:spPr>
        <p:txBody>
          <a:bodyPr/>
          <a:lstStyle/>
          <a:p>
            <a:pPr>
              <a:lnSpc>
                <a:spcPct val="80000"/>
              </a:lnSpc>
            </a:pPr>
            <a:r>
              <a:rPr lang="en-US" altLang="en-US" dirty="0" smtClean="0"/>
              <a:t>When an egg is hard boiled, </a:t>
            </a:r>
            <a:r>
              <a:rPr lang="en-US" altLang="en-US" i="1" dirty="0" smtClean="0"/>
              <a:t>Salmonella</a:t>
            </a:r>
            <a:r>
              <a:rPr lang="en-US" altLang="en-US" dirty="0" smtClean="0"/>
              <a:t> is destroyed.  If the egg is air cooled, the pores of the egg close and the resulting “packaging” allows the product to be a non-TCS food.  The same is true for pasteurized shell eggs.  Air cooled, hard boiled eggs with intact shells or pasteurized shell eggs can be held at room temperature indefinitely.  If you cool a boiled egg in water or ice, the pores of the egg do not close, and the inside of the egg is subject to recontamination. </a:t>
            </a:r>
          </a:p>
          <a:p>
            <a:pPr>
              <a:lnSpc>
                <a:spcPct val="80000"/>
              </a:lnSpc>
            </a:pPr>
            <a:endParaRPr lang="en-US" altLang="en-US" dirty="0" smtClean="0"/>
          </a:p>
          <a:p>
            <a:pPr>
              <a:lnSpc>
                <a:spcPct val="80000"/>
              </a:lnSpc>
            </a:pPr>
            <a:r>
              <a:rPr lang="en-US" altLang="en-US" dirty="0" smtClean="0"/>
              <a:t>A food product can be contaminated with pathogens and be capable of causing illness or death but not be considered a TCS food.  TCS has to do with whether or not BACTERIA will GROW if not time/temperature controlled.  If the food doesn’t support growth, then it is NOT TCS, even though it could still be capable of causing illness if contaminated with pathogens. Canned</a:t>
            </a:r>
            <a:r>
              <a:rPr lang="en-US" altLang="en-US" baseline="0" dirty="0" smtClean="0"/>
              <a:t> fruit, </a:t>
            </a:r>
            <a:r>
              <a:rPr lang="en-US" altLang="en-US" dirty="0" smtClean="0"/>
              <a:t>fruit juices, breads, etc. are good examples of foods that may be contaminated and capable of causing illness but are not TCS due to their low pH</a:t>
            </a:r>
            <a:r>
              <a:rPr lang="en-US" altLang="en-US" baseline="0" dirty="0" smtClean="0"/>
              <a:t> or </a:t>
            </a:r>
            <a:r>
              <a:rPr lang="en-US" altLang="en-US" dirty="0" smtClean="0"/>
              <a:t>water</a:t>
            </a:r>
            <a:r>
              <a:rPr lang="en-US" altLang="en-US" baseline="0" dirty="0" smtClean="0"/>
              <a:t> activity level</a:t>
            </a:r>
            <a:r>
              <a:rPr lang="en-US" altLang="en-US" dirty="0" smtClean="0"/>
              <a:t>.  These foods may be held without time/temperature control.  </a:t>
            </a:r>
          </a:p>
          <a:p>
            <a:pPr>
              <a:lnSpc>
                <a:spcPct val="80000"/>
              </a:lnSpc>
            </a:pPr>
            <a:r>
              <a:rPr lang="en-US" altLang="en-US" dirty="0" smtClean="0"/>
              <a:t>It is important to follow safe food handling practices</a:t>
            </a:r>
            <a:r>
              <a:rPr lang="en-US" altLang="en-US" baseline="0" dirty="0" smtClean="0"/>
              <a:t> to avoid cross-contamination in non-TCS foods even though bacteria may not grow in them.</a:t>
            </a:r>
            <a:endParaRPr lang="en-US" altLang="en-US" dirty="0" smtClean="0"/>
          </a:p>
          <a:p>
            <a:pPr>
              <a:lnSpc>
                <a:spcPct val="80000"/>
              </a:lnSpc>
            </a:pPr>
            <a:endParaRPr lang="en-US" altLang="en-US" dirty="0" smtClean="0"/>
          </a:p>
          <a:p>
            <a:pPr>
              <a:lnSpc>
                <a:spcPct val="80000"/>
              </a:lnSpc>
            </a:pPr>
            <a:r>
              <a:rPr lang="en-US" altLang="en-US" dirty="0" smtClean="0"/>
              <a:t>An analogy to illustrate this point can be used as follows:  If you have a glass of unpasteurized apple juice that is contaminated with 100 cells of </a:t>
            </a:r>
            <a:r>
              <a:rPr lang="en-US" altLang="en-US" i="1" dirty="0" smtClean="0"/>
              <a:t>E. coli </a:t>
            </a:r>
            <a:r>
              <a:rPr lang="en-US" altLang="en-US" dirty="0" smtClean="0"/>
              <a:t>O157:H7 and you temperature abuse the juice for 10 days, you will only have 100 or less cells of </a:t>
            </a:r>
            <a:r>
              <a:rPr lang="en-US" altLang="en-US" i="1" dirty="0" smtClean="0"/>
              <a:t>E. coli </a:t>
            </a:r>
            <a:r>
              <a:rPr lang="en-US" altLang="en-US" dirty="0" smtClean="0"/>
              <a:t>left at the end of that time period. Apple juice will not support the growth of pathogens because it has a pH of ~3.3.  In fact, you may even have a few less cells because you may get a gradual die off of the some of the </a:t>
            </a:r>
            <a:r>
              <a:rPr lang="en-US" altLang="en-US" dirty="0" err="1" smtClean="0"/>
              <a:t>Ec</a:t>
            </a:r>
            <a:r>
              <a:rPr lang="en-US" altLang="en-US" dirty="0" smtClean="0"/>
              <a:t> due to the low </a:t>
            </a:r>
            <a:r>
              <a:rPr lang="en-US" altLang="en-US" dirty="0" err="1" smtClean="0"/>
              <a:t>pH.</a:t>
            </a:r>
            <a:r>
              <a:rPr lang="en-US" altLang="en-US" dirty="0" smtClean="0"/>
              <a:t>  Of course, this cannot be used as a control because </a:t>
            </a:r>
            <a:r>
              <a:rPr lang="en-US" altLang="en-US" dirty="0" err="1" smtClean="0"/>
              <a:t>Ec</a:t>
            </a:r>
            <a:r>
              <a:rPr lang="en-US" altLang="en-US" dirty="0" smtClean="0"/>
              <a:t> is one of the more acid resistant foodborne pathogens.</a:t>
            </a:r>
          </a:p>
          <a:p>
            <a:pPr>
              <a:lnSpc>
                <a:spcPct val="80000"/>
              </a:lnSpc>
            </a:pPr>
            <a:endParaRPr lang="en-US" altLang="en-US" dirty="0" smtClean="0"/>
          </a:p>
          <a:p>
            <a:pPr>
              <a:lnSpc>
                <a:spcPct val="80000"/>
              </a:lnSpc>
            </a:pPr>
            <a:r>
              <a:rPr lang="en-US" altLang="en-US" sz="1000" dirty="0"/>
              <a:t> </a:t>
            </a:r>
          </a:p>
          <a:p>
            <a:endParaRPr lang="en-US" altLang="en-US" dirty="0">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4144299" y="9119443"/>
            <a:ext cx="3169264" cy="480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41" tIns="48321" rIns="96641" bIns="48321" anchor="b"/>
          <a:lstStyle>
            <a:lvl1pPr defTabSz="942975">
              <a:defRPr>
                <a:solidFill>
                  <a:schemeClr val="tx1"/>
                </a:solidFill>
                <a:latin typeface="Arial" charset="0"/>
              </a:defRPr>
            </a:lvl1pPr>
            <a:lvl2pPr marL="766763" indent="-295275" defTabSz="942975">
              <a:defRPr>
                <a:solidFill>
                  <a:schemeClr val="tx1"/>
                </a:solidFill>
                <a:latin typeface="Arial" charset="0"/>
              </a:defRPr>
            </a:lvl2pPr>
            <a:lvl3pPr marL="1179513" indent="-236538" defTabSz="942975">
              <a:defRPr>
                <a:solidFill>
                  <a:schemeClr val="tx1"/>
                </a:solidFill>
                <a:latin typeface="Arial" charset="0"/>
              </a:defRPr>
            </a:lvl3pPr>
            <a:lvl4pPr marL="1651000" indent="-234950" defTabSz="942975">
              <a:defRPr>
                <a:solidFill>
                  <a:schemeClr val="tx1"/>
                </a:solidFill>
                <a:latin typeface="Arial" charset="0"/>
              </a:defRPr>
            </a:lvl4pPr>
            <a:lvl5pPr marL="2122488" indent="-234950" defTabSz="942975">
              <a:defRPr>
                <a:solidFill>
                  <a:schemeClr val="tx1"/>
                </a:solidFill>
                <a:latin typeface="Arial" charset="0"/>
              </a:defRPr>
            </a:lvl5pPr>
            <a:lvl6pPr marL="2579688" indent="-234950" defTabSz="942975" fontAlgn="base">
              <a:spcBef>
                <a:spcPct val="0"/>
              </a:spcBef>
              <a:spcAft>
                <a:spcPct val="0"/>
              </a:spcAft>
              <a:defRPr>
                <a:solidFill>
                  <a:schemeClr val="tx1"/>
                </a:solidFill>
                <a:latin typeface="Arial" charset="0"/>
              </a:defRPr>
            </a:lvl6pPr>
            <a:lvl7pPr marL="3036888" indent="-234950" defTabSz="942975" fontAlgn="base">
              <a:spcBef>
                <a:spcPct val="0"/>
              </a:spcBef>
              <a:spcAft>
                <a:spcPct val="0"/>
              </a:spcAft>
              <a:defRPr>
                <a:solidFill>
                  <a:schemeClr val="tx1"/>
                </a:solidFill>
                <a:latin typeface="Arial" charset="0"/>
              </a:defRPr>
            </a:lvl7pPr>
            <a:lvl8pPr marL="3494088" indent="-234950" defTabSz="942975" fontAlgn="base">
              <a:spcBef>
                <a:spcPct val="0"/>
              </a:spcBef>
              <a:spcAft>
                <a:spcPct val="0"/>
              </a:spcAft>
              <a:defRPr>
                <a:solidFill>
                  <a:schemeClr val="tx1"/>
                </a:solidFill>
                <a:latin typeface="Arial" charset="0"/>
              </a:defRPr>
            </a:lvl8pPr>
            <a:lvl9pPr marL="3951288" indent="-234950" defTabSz="942975" fontAlgn="base">
              <a:spcBef>
                <a:spcPct val="0"/>
              </a:spcBef>
              <a:spcAft>
                <a:spcPct val="0"/>
              </a:spcAft>
              <a:defRPr>
                <a:solidFill>
                  <a:schemeClr val="tx1"/>
                </a:solidFill>
                <a:latin typeface="Arial" charset="0"/>
              </a:defRPr>
            </a:lvl9pPr>
          </a:lstStyle>
          <a:p>
            <a:pPr algn="r" fontAlgn="base">
              <a:spcBef>
                <a:spcPct val="0"/>
              </a:spcBef>
              <a:spcAft>
                <a:spcPct val="0"/>
              </a:spcAft>
            </a:pPr>
            <a:fld id="{E11DE067-5226-49F1-BD70-BC1FBA6F4069}" type="slidenum">
              <a:rPr lang="en-US" altLang="en-US" sz="1200">
                <a:solidFill>
                  <a:prstClr val="black"/>
                </a:solidFill>
                <a:cs typeface="Arial" charset="0"/>
              </a:rPr>
              <a:pPr algn="r" fontAlgn="base">
                <a:spcBef>
                  <a:spcPct val="0"/>
                </a:spcBef>
                <a:spcAft>
                  <a:spcPct val="0"/>
                </a:spcAft>
              </a:pPr>
              <a:t>8</a:t>
            </a:fld>
            <a:endParaRPr lang="en-US" altLang="en-US" sz="1200">
              <a:solidFill>
                <a:prstClr val="black"/>
              </a:solidFill>
              <a:cs typeface="Arial" charset="0"/>
            </a:endParaRPr>
          </a:p>
        </p:txBody>
      </p:sp>
      <p:sp>
        <p:nvSpPr>
          <p:cNvPr id="353283" name="Rectangle 2"/>
          <p:cNvSpPr>
            <a:spLocks noGrp="1" noRot="1" noChangeAspect="1" noChangeArrowheads="1" noTextEdit="1"/>
          </p:cNvSpPr>
          <p:nvPr>
            <p:ph type="sldImg"/>
          </p:nvPr>
        </p:nvSpPr>
        <p:spPr>
          <a:xfrm>
            <a:off x="2055813" y="481013"/>
            <a:ext cx="2879725" cy="2159000"/>
          </a:xfrm>
          <a:ln/>
        </p:spPr>
      </p:sp>
      <p:sp>
        <p:nvSpPr>
          <p:cNvPr id="353284" name="Rectangle 3"/>
          <p:cNvSpPr>
            <a:spLocks noGrp="1" noChangeArrowheads="1"/>
          </p:cNvSpPr>
          <p:nvPr>
            <p:ph type="body" idx="1"/>
          </p:nvPr>
        </p:nvSpPr>
        <p:spPr>
          <a:xfrm>
            <a:off x="162233" y="2800013"/>
            <a:ext cx="6908800" cy="6401878"/>
          </a:xfrm>
        </p:spPr>
        <p:txBody>
          <a:bodyPr/>
          <a:lstStyle/>
          <a:p>
            <a:r>
              <a:rPr lang="en-US" altLang="en-US" dirty="0" smtClean="0"/>
              <a:t>If a food is incapable of supporting growth because of the interaction of its pH and Aw values, then it is considered a non-PHF/non-TCS food.</a:t>
            </a:r>
          </a:p>
          <a:p>
            <a:endParaRPr lang="en-US" altLang="en-US" dirty="0" smtClean="0"/>
          </a:p>
          <a:p>
            <a:r>
              <a:rPr lang="en-US" altLang="en-US" dirty="0" smtClean="0"/>
              <a:t>Likewise, if the pH and Aw values in and of themselves do not render the food a non-TCS food, a product assessment may be performed.  If a product assessment shows that the product doesn’t support growth, then the food can be classified as a non-PHF/non-TCS food.</a:t>
            </a:r>
          </a:p>
          <a:p>
            <a:endParaRPr lang="en-US" altLang="en-US" dirty="0">
              <a:cs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temperature</a:t>
            </a:r>
            <a:r>
              <a:rPr lang="en-US" baseline="0" dirty="0" smtClean="0"/>
              <a:t> to hold TCS foods is a common practice in our schools. We are accustomed to checking the temperature of TCS foods at the end of cooking or preparation, before placing on the serving line and when foods are leftover. If the temperature of the TCS hot or cold foods are in the temperature danger zone (above 41 degrees or below 135 degrees), one must take corrective action to continue to serve the foods.</a:t>
            </a:r>
          </a:p>
          <a:p>
            <a:endParaRPr lang="en-US" baseline="0" dirty="0" smtClean="0"/>
          </a:p>
          <a:p>
            <a:r>
              <a:rPr lang="en-US" baseline="0" dirty="0" smtClean="0"/>
              <a:t>When using time to hold TCS foods, one must remember to not keep the TCS foods too long after removing the food from temperature control. In other words, temperature is no longer used to keep foods safe – time is used instead. We will talk more about this in a minute.</a:t>
            </a:r>
          </a:p>
          <a:p>
            <a:pPr marL="241628" indent="-241628"/>
            <a:r>
              <a:rPr lang="en-US" baseline="0" dirty="0" smtClean="0"/>
              <a:t>Some e</a:t>
            </a:r>
            <a:r>
              <a:rPr lang="en-US" altLang="en-US" dirty="0" smtClean="0"/>
              <a:t>xamples of good use of TPHC include:</a:t>
            </a:r>
          </a:p>
          <a:p>
            <a:pPr marL="241628" indent="-241628">
              <a:buFont typeface="Arial" panose="020B0604020202020204" pitchFamily="34" charset="0"/>
              <a:buChar char="•"/>
            </a:pPr>
            <a:r>
              <a:rPr lang="en-US" altLang="en-US" dirty="0" smtClean="0"/>
              <a:t>Pizza baked for a specific lunch period</a:t>
            </a:r>
          </a:p>
          <a:p>
            <a:pPr marL="241628" indent="-241628">
              <a:buFont typeface="Arial" panose="020B0604020202020204" pitchFamily="34" charset="0"/>
              <a:buChar char="•"/>
            </a:pPr>
            <a:r>
              <a:rPr lang="en-US" altLang="en-US" dirty="0" smtClean="0"/>
              <a:t>Sandwiches batch prepared for lunch</a:t>
            </a:r>
          </a:p>
          <a:p>
            <a:pPr marL="241628" indent="-241628">
              <a:buFont typeface="Arial" panose="020B0604020202020204" pitchFamily="34" charset="0"/>
              <a:buChar char="•"/>
            </a:pPr>
            <a:r>
              <a:rPr lang="en-US" altLang="en-US" dirty="0" smtClean="0"/>
              <a:t>Grab</a:t>
            </a:r>
            <a:r>
              <a:rPr lang="en-US" altLang="en-US" baseline="0" dirty="0" smtClean="0"/>
              <a:t> and Go bags for service in an alternate location such as hallway or classroom</a:t>
            </a:r>
          </a:p>
          <a:p>
            <a:endParaRPr lang="en-US" baseline="0" dirty="0" smtClean="0"/>
          </a:p>
          <a:p>
            <a:r>
              <a:rPr lang="en-US" baseline="0" dirty="0" smtClean="0"/>
              <a:t>Now, let’s look at why hot or cold TCS foods can be held safely without temperature control and then look at the requirements for doing so.</a:t>
            </a:r>
            <a:endParaRPr lang="en-US" dirty="0"/>
          </a:p>
        </p:txBody>
      </p:sp>
      <p:sp>
        <p:nvSpPr>
          <p:cNvPr id="4" name="Slide Number Placeholder 3"/>
          <p:cNvSpPr>
            <a:spLocks noGrp="1"/>
          </p:cNvSpPr>
          <p:nvPr>
            <p:ph type="sldNum" sz="quarter" idx="10"/>
          </p:nvPr>
        </p:nvSpPr>
        <p:spPr/>
        <p:txBody>
          <a:bodyPr/>
          <a:lstStyle/>
          <a:p>
            <a:fld id="{549A2D6C-B8DB-4F05-859D-D9776C2DE72F}" type="slidenum">
              <a:rPr lang="en-US" smtClean="0"/>
              <a:pPr/>
              <a:t>9</a:t>
            </a:fld>
            <a:endParaRPr lang="en-US"/>
          </a:p>
        </p:txBody>
      </p:sp>
    </p:spTree>
    <p:extLst>
      <p:ext uri="{BB962C8B-B14F-4D97-AF65-F5344CB8AC3E}">
        <p14:creationId xmlns:p14="http://schemas.microsoft.com/office/powerpoint/2010/main" val="934330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C3DB69B-DDA2-42DC-AD9F-9ABD9EDAF40B}"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DC247-958F-448F-9F98-4F360A206387}"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3DB69B-DDA2-42DC-AD9F-9ABD9EDAF40B}"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3DB69B-DDA2-42DC-AD9F-9ABD9EDAF40B}"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26B402-3ACD-4E59-A544-A6E6351C42DA}" type="datetimeFigureOut">
              <a:rPr lang="en-US" smtClean="0">
                <a:solidFill>
                  <a:prstClr val="black">
                    <a:tint val="75000"/>
                  </a:prstClr>
                </a:solidFill>
              </a:rPr>
              <a:pPr/>
              <a:t>8/25/2015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FD1DAB8-7DEB-4CDD-90DB-723EEAB69402}"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rotWithShape="1">
          <a:blip r:embed="rId2" cstate="print">
            <a:lum bright="70000" contrast="-7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1520503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3DB69B-DDA2-42DC-AD9F-9ABD9EDAF40B}"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3DB69B-DDA2-42DC-AD9F-9ABD9EDAF40B}"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DC247-958F-448F-9F98-4F360A206387}"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3DB69B-DDA2-42DC-AD9F-9ABD9EDAF40B}" type="datetimeFigureOut">
              <a:rPr lang="en-US" smtClean="0"/>
              <a:pPr/>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3DB69B-DDA2-42DC-AD9F-9ABD9EDAF40B}" type="datetimeFigureOut">
              <a:rPr lang="en-US" smtClean="0"/>
              <a:pPr/>
              <a:t>8/25/2015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BDC247-958F-448F-9F98-4F360A206387}"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3DB69B-DDA2-42DC-AD9F-9ABD9EDAF40B}" type="datetimeFigureOut">
              <a:rPr lang="en-US" smtClean="0"/>
              <a:pPr/>
              <a:t>8/25/2015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3DB69B-DDA2-42DC-AD9F-9ABD9EDAF40B}" type="datetimeFigureOut">
              <a:rPr lang="en-US" smtClean="0"/>
              <a:pPr/>
              <a:t>8/25/2015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3DB69B-DDA2-42DC-AD9F-9ABD9EDAF40B}" type="datetimeFigureOut">
              <a:rPr lang="en-US" smtClean="0"/>
              <a:pPr/>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DC247-958F-448F-9F98-4F360A206387}"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3DB69B-DDA2-42DC-AD9F-9ABD9EDAF40B}" type="datetimeFigureOut">
              <a:rPr lang="en-US" smtClean="0"/>
              <a:pPr/>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DC247-958F-448F-9F98-4F360A2063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C3DB69B-DDA2-42DC-AD9F-9ABD9EDAF40B}" type="datetimeFigureOut">
              <a:rPr lang="en-US" smtClean="0"/>
              <a:pPr/>
              <a:t>8/25/2015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85BDC247-958F-448F-9F98-4F360A2063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6B402-3ACD-4E59-A544-A6E6351C42DA}" type="datetimeFigureOut">
              <a:rPr lang="en-US" smtClean="0">
                <a:solidFill>
                  <a:prstClr val="black">
                    <a:tint val="75000"/>
                  </a:prstClr>
                </a:solidFill>
              </a:rPr>
              <a:pPr/>
              <a:t>8/25/2015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1DAB8-7DEB-4CDD-90DB-723EEAB694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9488823"/>
      </p:ext>
    </p:extLst>
  </p:cSld>
  <p:clrMap bg1="lt1" tx1="dk1" bg2="lt2" tx2="dk2" accent1="accent1" accent2="accent2" accent3="accent3" accent4="accent4" accent5="accent5" accent6="accent6" hlink="hlink" folHlink="folHlink"/>
  <p:sldLayoutIdLst>
    <p:sldLayoutId id="214748369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susan.thompson@dpi.nc.gov"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3" Type="http://schemas.openxmlformats.org/officeDocument/2006/relationships/hyperlink" Target="http://www.ascr.usda.gov/complaint_filing_cust.html" TargetMode="External"/><Relationship Id="rId2" Type="http://schemas.openxmlformats.org/officeDocument/2006/relationships/notesSlide" Target="../notesSlides/notesSlide29.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hyperlink" Target="mailto:program.intake@usda.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Using Time as a public health control</a:t>
            </a:r>
            <a:endParaRPr lang="en-US" sz="4800" dirty="0"/>
          </a:p>
        </p:txBody>
      </p:sp>
      <p:sp>
        <p:nvSpPr>
          <p:cNvPr id="3" name="Subtitle 2"/>
          <p:cNvSpPr>
            <a:spLocks noGrp="1"/>
          </p:cNvSpPr>
          <p:nvPr>
            <p:ph type="subTitle" idx="1"/>
          </p:nvPr>
        </p:nvSpPr>
        <p:spPr>
          <a:xfrm>
            <a:off x="685800" y="3505200"/>
            <a:ext cx="7848600" cy="2667000"/>
          </a:xfrm>
        </p:spPr>
        <p:txBody>
          <a:bodyPr>
            <a:normAutofit/>
          </a:bodyPr>
          <a:lstStyle/>
          <a:p>
            <a:r>
              <a:rPr lang="en-US" sz="2600" dirty="0" smtClean="0"/>
              <a:t>Keep it cold, keep it hot, or don’t keep it too long!</a:t>
            </a:r>
          </a:p>
        </p:txBody>
      </p:sp>
      <p:sp>
        <p:nvSpPr>
          <p:cNvPr id="4" name="TextBox 3"/>
          <p:cNvSpPr txBox="1"/>
          <p:nvPr/>
        </p:nvSpPr>
        <p:spPr>
          <a:xfrm>
            <a:off x="762000" y="6172200"/>
            <a:ext cx="3810000" cy="369332"/>
          </a:xfrm>
          <a:prstGeom prst="rect">
            <a:avLst/>
          </a:prstGeom>
          <a:noFill/>
        </p:spPr>
        <p:txBody>
          <a:bodyPr wrap="square" rtlCol="0">
            <a:spAutoFit/>
          </a:bodyPr>
          <a:lstStyle/>
          <a:p>
            <a:r>
              <a:rPr lang="en-US" dirty="0" smtClean="0"/>
              <a:t>Revised  April 2015</a:t>
            </a:r>
            <a:endParaRPr lang="en-US" dirty="0"/>
          </a:p>
        </p:txBody>
      </p:sp>
      <p:sp>
        <p:nvSpPr>
          <p:cNvPr id="5" name="TextBox 1"/>
          <p:cNvSpPr txBox="1">
            <a:spLocks noChangeArrowheads="1"/>
          </p:cNvSpPr>
          <p:nvPr/>
        </p:nvSpPr>
        <p:spPr bwMode="auto">
          <a:xfrm>
            <a:off x="1181100" y="5562600"/>
            <a:ext cx="678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lgn="ctr" eaLnBrk="1" hangingPunct="1"/>
            <a:r>
              <a:rPr lang="en-US" altLang="en-US" sz="1400" i="1" dirty="0">
                <a:solidFill>
                  <a:srgbClr val="000000"/>
                </a:solidFill>
                <a:latin typeface="Calibri" pitchFamily="34" charset="0"/>
              </a:rPr>
              <a:t>USDA is an equal opportunity provider and employer.</a:t>
            </a:r>
          </a:p>
        </p:txBody>
      </p:sp>
    </p:spTree>
    <p:extLst>
      <p:ext uri="{BB962C8B-B14F-4D97-AF65-F5344CB8AC3E}">
        <p14:creationId xmlns:p14="http://schemas.microsoft.com/office/powerpoint/2010/main" val="42777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solidFill>
                  <a:srgbClr val="646A86"/>
                </a:solidFill>
              </a:rPr>
              <a:t>Holding Hot TCS Foods</a:t>
            </a:r>
            <a:endParaRPr lang="en-US" dirty="0">
              <a:solidFill>
                <a:srgbClr val="646A86"/>
              </a:solidFill>
            </a:endParaRPr>
          </a:p>
        </p:txBody>
      </p:sp>
      <p:sp>
        <p:nvSpPr>
          <p:cNvPr id="7" name="Text Box 11"/>
          <p:cNvSpPr txBox="1">
            <a:spLocks noChangeArrowheads="1"/>
          </p:cNvSpPr>
          <p:nvPr/>
        </p:nvSpPr>
        <p:spPr bwMode="auto">
          <a:xfrm>
            <a:off x="6781800" y="4337548"/>
            <a:ext cx="20574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pPr>
              <a:spcBef>
                <a:spcPct val="50000"/>
              </a:spcBef>
            </a:pPr>
            <a:r>
              <a:rPr lang="en-US" altLang="en-US" sz="3600" b="0" dirty="0">
                <a:effectLst/>
              </a:rPr>
              <a:t>Ambient</a:t>
            </a:r>
          </a:p>
          <a:p>
            <a:pPr>
              <a:spcBef>
                <a:spcPct val="50000"/>
              </a:spcBef>
            </a:pPr>
            <a:r>
              <a:rPr lang="en-US" altLang="en-US" sz="3600" b="0" dirty="0">
                <a:effectLst/>
              </a:rPr>
              <a:t>75</a:t>
            </a:r>
            <a:r>
              <a:rPr lang="en-US" altLang="en-US" sz="3600" b="0" baseline="30000" dirty="0">
                <a:effectLst/>
              </a:rPr>
              <a:t>0</a:t>
            </a:r>
            <a:r>
              <a:rPr lang="en-US" altLang="en-US" sz="3600" b="0" dirty="0">
                <a:effectLst/>
              </a:rPr>
              <a:t>F</a:t>
            </a:r>
          </a:p>
        </p:txBody>
      </p:sp>
      <p:sp>
        <p:nvSpPr>
          <p:cNvPr id="8" name="Text Box 6"/>
          <p:cNvSpPr txBox="1">
            <a:spLocks noChangeArrowheads="1"/>
          </p:cNvSpPr>
          <p:nvPr/>
        </p:nvSpPr>
        <p:spPr bwMode="auto">
          <a:xfrm>
            <a:off x="838200" y="4617708"/>
            <a:ext cx="70104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pPr>
              <a:spcBef>
                <a:spcPct val="50000"/>
              </a:spcBef>
            </a:pPr>
            <a:r>
              <a:rPr lang="en-US" altLang="en-US" sz="3600" b="0" dirty="0" smtClean="0">
                <a:effectLst/>
              </a:rPr>
              <a:t>Bacillus cereus</a:t>
            </a:r>
          </a:p>
          <a:p>
            <a:pPr>
              <a:spcBef>
                <a:spcPct val="50000"/>
              </a:spcBef>
            </a:pPr>
            <a:r>
              <a:rPr lang="en-US" altLang="en-US" sz="3600" b="0" dirty="0">
                <a:effectLst/>
              </a:rPr>
              <a:t>Clostridium </a:t>
            </a:r>
            <a:r>
              <a:rPr lang="en-US" altLang="en-US" sz="3600" b="0" dirty="0" err="1" smtClean="0">
                <a:effectLst/>
              </a:rPr>
              <a:t>perfringens</a:t>
            </a:r>
            <a:endParaRPr lang="en-US" altLang="en-US" sz="3600" b="0" dirty="0">
              <a:effectLst/>
            </a:endParaRPr>
          </a:p>
        </p:txBody>
      </p:sp>
      <p:sp>
        <p:nvSpPr>
          <p:cNvPr id="9" name="Freeform 8"/>
          <p:cNvSpPr>
            <a:spLocks/>
          </p:cNvSpPr>
          <p:nvPr/>
        </p:nvSpPr>
        <p:spPr bwMode="auto">
          <a:xfrm>
            <a:off x="2159000" y="2540216"/>
            <a:ext cx="4622800" cy="2377564"/>
          </a:xfrm>
          <a:custGeom>
            <a:avLst/>
            <a:gdLst>
              <a:gd name="T0" fmla="*/ 0 w 2256"/>
              <a:gd name="T1" fmla="*/ 0 h 1200"/>
              <a:gd name="T2" fmla="*/ 384 w 2256"/>
              <a:gd name="T3" fmla="*/ 864 h 1200"/>
              <a:gd name="T4" fmla="*/ 2256 w 2256"/>
              <a:gd name="T5" fmla="*/ 1200 h 1200"/>
            </a:gdLst>
            <a:ahLst/>
            <a:cxnLst>
              <a:cxn ang="0">
                <a:pos x="T0" y="T1"/>
              </a:cxn>
              <a:cxn ang="0">
                <a:pos x="T2" y="T3"/>
              </a:cxn>
              <a:cxn ang="0">
                <a:pos x="T4" y="T5"/>
              </a:cxn>
            </a:cxnLst>
            <a:rect l="0" t="0" r="r" b="b"/>
            <a:pathLst>
              <a:path w="2256" h="1200">
                <a:moveTo>
                  <a:pt x="0" y="0"/>
                </a:moveTo>
                <a:cubicBezTo>
                  <a:pt x="4" y="332"/>
                  <a:pt x="8" y="664"/>
                  <a:pt x="384" y="864"/>
                </a:cubicBezTo>
                <a:cubicBezTo>
                  <a:pt x="760" y="1064"/>
                  <a:pt x="1944" y="1144"/>
                  <a:pt x="2256" y="120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endParaRPr lang="en-US"/>
          </a:p>
        </p:txBody>
      </p:sp>
      <p:sp>
        <p:nvSpPr>
          <p:cNvPr id="10" name="Text Box 12"/>
          <p:cNvSpPr txBox="1">
            <a:spLocks noChangeArrowheads="1"/>
          </p:cNvSpPr>
          <p:nvPr/>
        </p:nvSpPr>
        <p:spPr bwMode="auto">
          <a:xfrm>
            <a:off x="609600" y="1801552"/>
            <a:ext cx="15494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pPr>
              <a:spcBef>
                <a:spcPct val="50000"/>
              </a:spcBef>
            </a:pPr>
            <a:r>
              <a:rPr lang="en-US" altLang="en-US" sz="3600" b="0" dirty="0" smtClean="0">
                <a:effectLst/>
              </a:rPr>
              <a:t>Hot</a:t>
            </a:r>
            <a:endParaRPr lang="en-US" altLang="en-US" sz="3600" b="0" dirty="0">
              <a:effectLst/>
            </a:endParaRPr>
          </a:p>
          <a:p>
            <a:pPr>
              <a:spcBef>
                <a:spcPct val="50000"/>
              </a:spcBef>
            </a:pPr>
            <a:r>
              <a:rPr lang="en-US" altLang="en-US" sz="3600" b="0" dirty="0" smtClean="0">
                <a:effectLst/>
              </a:rPr>
              <a:t>135</a:t>
            </a:r>
            <a:r>
              <a:rPr lang="en-US" altLang="en-US" sz="3600" b="0" baseline="30000" dirty="0" smtClean="0">
                <a:effectLst/>
              </a:rPr>
              <a:t>0</a:t>
            </a:r>
            <a:r>
              <a:rPr lang="en-US" altLang="en-US" sz="3600" b="0" dirty="0" smtClean="0">
                <a:effectLst/>
              </a:rPr>
              <a:t>F</a:t>
            </a:r>
            <a:endParaRPr lang="en-US" altLang="en-US" sz="3600" b="0" dirty="0">
              <a:effectLst/>
            </a:endParaRPr>
          </a:p>
        </p:txBody>
      </p:sp>
      <p:sp>
        <p:nvSpPr>
          <p:cNvPr id="11" name="Freeform 10"/>
          <p:cNvSpPr>
            <a:spLocks/>
          </p:cNvSpPr>
          <p:nvPr/>
        </p:nvSpPr>
        <p:spPr bwMode="auto">
          <a:xfrm>
            <a:off x="2159000" y="2330450"/>
            <a:ext cx="4826000" cy="2197100"/>
          </a:xfrm>
          <a:custGeom>
            <a:avLst/>
            <a:gdLst>
              <a:gd name="T0" fmla="*/ 0 w 3040"/>
              <a:gd name="T1" fmla="*/ 1376 h 1384"/>
              <a:gd name="T2" fmla="*/ 1296 w 3040"/>
              <a:gd name="T3" fmla="*/ 1184 h 1384"/>
              <a:gd name="T4" fmla="*/ 2784 w 3040"/>
              <a:gd name="T5" fmla="*/ 176 h 1384"/>
              <a:gd name="T6" fmla="*/ 2832 w 3040"/>
              <a:gd name="T7" fmla="*/ 128 h 1384"/>
            </a:gdLst>
            <a:ahLst/>
            <a:cxnLst>
              <a:cxn ang="0">
                <a:pos x="T0" y="T1"/>
              </a:cxn>
              <a:cxn ang="0">
                <a:pos x="T2" y="T3"/>
              </a:cxn>
              <a:cxn ang="0">
                <a:pos x="T4" y="T5"/>
              </a:cxn>
              <a:cxn ang="0">
                <a:pos x="T6" y="T7"/>
              </a:cxn>
            </a:cxnLst>
            <a:rect l="0" t="0" r="r" b="b"/>
            <a:pathLst>
              <a:path w="3040" h="1384">
                <a:moveTo>
                  <a:pt x="0" y="1376"/>
                </a:moveTo>
                <a:cubicBezTo>
                  <a:pt x="416" y="1380"/>
                  <a:pt x="832" y="1384"/>
                  <a:pt x="1296" y="1184"/>
                </a:cubicBezTo>
                <a:cubicBezTo>
                  <a:pt x="1760" y="984"/>
                  <a:pt x="2528" y="352"/>
                  <a:pt x="2784" y="176"/>
                </a:cubicBezTo>
                <a:cubicBezTo>
                  <a:pt x="3040" y="0"/>
                  <a:pt x="2936" y="64"/>
                  <a:pt x="2832" y="128"/>
                </a:cubicBezTo>
              </a:path>
            </a:pathLst>
          </a:custGeom>
          <a:noFill/>
          <a:ln w="5715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endParaRPr lang="en-US"/>
          </a:p>
        </p:txBody>
      </p:sp>
    </p:spTree>
    <p:extLst>
      <p:ext uri="{BB962C8B-B14F-4D97-AF65-F5344CB8AC3E}">
        <p14:creationId xmlns:p14="http://schemas.microsoft.com/office/powerpoint/2010/main" val="2706943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solidFill>
                  <a:srgbClr val="646A86"/>
                </a:solidFill>
              </a:rPr>
              <a:t>Holding Cold TCS Foods</a:t>
            </a:r>
            <a:endParaRPr lang="en-US" dirty="0">
              <a:solidFill>
                <a:srgbClr val="646A86"/>
              </a:solidFill>
            </a:endParaRPr>
          </a:p>
        </p:txBody>
      </p:sp>
      <p:sp>
        <p:nvSpPr>
          <p:cNvPr id="5" name="Freeform 4"/>
          <p:cNvSpPr>
            <a:spLocks/>
          </p:cNvSpPr>
          <p:nvPr/>
        </p:nvSpPr>
        <p:spPr bwMode="auto">
          <a:xfrm>
            <a:off x="2159000" y="2330450"/>
            <a:ext cx="4826000" cy="2197100"/>
          </a:xfrm>
          <a:custGeom>
            <a:avLst/>
            <a:gdLst>
              <a:gd name="T0" fmla="*/ 0 w 3040"/>
              <a:gd name="T1" fmla="*/ 1376 h 1384"/>
              <a:gd name="T2" fmla="*/ 1296 w 3040"/>
              <a:gd name="T3" fmla="*/ 1184 h 1384"/>
              <a:gd name="T4" fmla="*/ 2784 w 3040"/>
              <a:gd name="T5" fmla="*/ 176 h 1384"/>
              <a:gd name="T6" fmla="*/ 2832 w 3040"/>
              <a:gd name="T7" fmla="*/ 128 h 1384"/>
            </a:gdLst>
            <a:ahLst/>
            <a:cxnLst>
              <a:cxn ang="0">
                <a:pos x="T0" y="T1"/>
              </a:cxn>
              <a:cxn ang="0">
                <a:pos x="T2" y="T3"/>
              </a:cxn>
              <a:cxn ang="0">
                <a:pos x="T4" y="T5"/>
              </a:cxn>
              <a:cxn ang="0">
                <a:pos x="T6" y="T7"/>
              </a:cxn>
            </a:cxnLst>
            <a:rect l="0" t="0" r="r" b="b"/>
            <a:pathLst>
              <a:path w="3040" h="1384">
                <a:moveTo>
                  <a:pt x="0" y="1376"/>
                </a:moveTo>
                <a:cubicBezTo>
                  <a:pt x="416" y="1380"/>
                  <a:pt x="832" y="1384"/>
                  <a:pt x="1296" y="1184"/>
                </a:cubicBezTo>
                <a:cubicBezTo>
                  <a:pt x="1760" y="984"/>
                  <a:pt x="2528" y="352"/>
                  <a:pt x="2784" y="176"/>
                </a:cubicBezTo>
                <a:cubicBezTo>
                  <a:pt x="3040" y="0"/>
                  <a:pt x="2936" y="64"/>
                  <a:pt x="2832" y="128"/>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endParaRPr lang="en-US"/>
          </a:p>
        </p:txBody>
      </p:sp>
      <p:sp>
        <p:nvSpPr>
          <p:cNvPr id="6" name="Text Box 12"/>
          <p:cNvSpPr txBox="1">
            <a:spLocks noChangeArrowheads="1"/>
          </p:cNvSpPr>
          <p:nvPr/>
        </p:nvSpPr>
        <p:spPr bwMode="auto">
          <a:xfrm>
            <a:off x="1143000" y="3811015"/>
            <a:ext cx="12954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pPr>
              <a:spcBef>
                <a:spcPct val="50000"/>
              </a:spcBef>
            </a:pPr>
            <a:r>
              <a:rPr lang="en-US" altLang="en-US" sz="3600" b="0" dirty="0">
                <a:effectLst/>
              </a:rPr>
              <a:t>Cold</a:t>
            </a:r>
          </a:p>
          <a:p>
            <a:pPr>
              <a:spcBef>
                <a:spcPct val="50000"/>
              </a:spcBef>
            </a:pPr>
            <a:r>
              <a:rPr lang="en-US" altLang="en-US" sz="3600" b="0" dirty="0">
                <a:effectLst/>
              </a:rPr>
              <a:t>41</a:t>
            </a:r>
            <a:r>
              <a:rPr lang="en-US" altLang="en-US" sz="3600" b="0" baseline="30000" dirty="0">
                <a:effectLst/>
              </a:rPr>
              <a:t>0</a:t>
            </a:r>
            <a:r>
              <a:rPr lang="en-US" altLang="en-US" sz="3600" b="0" dirty="0">
                <a:effectLst/>
              </a:rPr>
              <a:t>F</a:t>
            </a:r>
          </a:p>
        </p:txBody>
      </p:sp>
      <p:sp>
        <p:nvSpPr>
          <p:cNvPr id="7" name="Text Box 11"/>
          <p:cNvSpPr txBox="1">
            <a:spLocks noChangeArrowheads="1"/>
          </p:cNvSpPr>
          <p:nvPr/>
        </p:nvSpPr>
        <p:spPr bwMode="auto">
          <a:xfrm>
            <a:off x="6985000" y="1746064"/>
            <a:ext cx="23622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pPr>
              <a:spcBef>
                <a:spcPct val="50000"/>
              </a:spcBef>
            </a:pPr>
            <a:r>
              <a:rPr lang="en-US" altLang="en-US" sz="3600" b="0" dirty="0">
                <a:effectLst/>
              </a:rPr>
              <a:t>Ambient</a:t>
            </a:r>
          </a:p>
          <a:p>
            <a:pPr>
              <a:spcBef>
                <a:spcPct val="50000"/>
              </a:spcBef>
            </a:pPr>
            <a:r>
              <a:rPr lang="en-US" altLang="en-US" sz="3600" b="0" dirty="0">
                <a:effectLst/>
              </a:rPr>
              <a:t>75</a:t>
            </a:r>
            <a:r>
              <a:rPr lang="en-US" altLang="en-US" sz="3600" b="0" baseline="30000" dirty="0">
                <a:effectLst/>
              </a:rPr>
              <a:t>0</a:t>
            </a:r>
            <a:r>
              <a:rPr lang="en-US" altLang="en-US" sz="3600" b="0" dirty="0">
                <a:effectLst/>
              </a:rPr>
              <a:t>F</a:t>
            </a:r>
          </a:p>
        </p:txBody>
      </p:sp>
      <p:sp>
        <p:nvSpPr>
          <p:cNvPr id="8" name="Text Box 6"/>
          <p:cNvSpPr txBox="1">
            <a:spLocks noChangeArrowheads="1"/>
          </p:cNvSpPr>
          <p:nvPr/>
        </p:nvSpPr>
        <p:spPr bwMode="auto">
          <a:xfrm>
            <a:off x="4419600" y="4191000"/>
            <a:ext cx="4495800" cy="270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pPr>
              <a:spcBef>
                <a:spcPct val="50000"/>
              </a:spcBef>
            </a:pPr>
            <a:r>
              <a:rPr lang="en-US" altLang="en-US" sz="3200" b="0" dirty="0">
                <a:effectLst/>
              </a:rPr>
              <a:t>Listeria </a:t>
            </a:r>
            <a:r>
              <a:rPr lang="en-US" altLang="en-US" sz="3200" b="0" dirty="0" err="1">
                <a:effectLst/>
              </a:rPr>
              <a:t>monocytogenes</a:t>
            </a:r>
            <a:endParaRPr lang="en-US" altLang="en-US" sz="3200" b="0" dirty="0">
              <a:effectLst/>
            </a:endParaRPr>
          </a:p>
          <a:p>
            <a:pPr>
              <a:spcBef>
                <a:spcPct val="50000"/>
              </a:spcBef>
            </a:pPr>
            <a:r>
              <a:rPr lang="en-US" altLang="en-US" sz="3200" b="0" dirty="0">
                <a:effectLst/>
              </a:rPr>
              <a:t>Salmonella</a:t>
            </a:r>
          </a:p>
          <a:p>
            <a:pPr>
              <a:spcBef>
                <a:spcPct val="50000"/>
              </a:spcBef>
            </a:pPr>
            <a:r>
              <a:rPr lang="en-US" altLang="en-US" sz="3200" b="0" dirty="0">
                <a:effectLst/>
              </a:rPr>
              <a:t>Bacillus cereus</a:t>
            </a:r>
          </a:p>
          <a:p>
            <a:pPr>
              <a:spcBef>
                <a:spcPct val="50000"/>
              </a:spcBef>
            </a:pPr>
            <a:endParaRPr lang="en-US" altLang="en-US" sz="2800" i="1" dirty="0">
              <a:solidFill>
                <a:srgbClr val="FFFF00"/>
              </a:solidFill>
              <a:effectLst>
                <a:outerShdw blurRad="38100" dist="38100" dir="2700000" algn="tl">
                  <a:srgbClr val="000000"/>
                </a:outerShdw>
              </a:effectLst>
            </a:endParaRPr>
          </a:p>
        </p:txBody>
      </p:sp>
      <p:sp>
        <p:nvSpPr>
          <p:cNvPr id="9" name="Freeform 8"/>
          <p:cNvSpPr>
            <a:spLocks/>
          </p:cNvSpPr>
          <p:nvPr/>
        </p:nvSpPr>
        <p:spPr bwMode="auto">
          <a:xfrm>
            <a:off x="2159000" y="2124842"/>
            <a:ext cx="4826000" cy="2197100"/>
          </a:xfrm>
          <a:custGeom>
            <a:avLst/>
            <a:gdLst>
              <a:gd name="T0" fmla="*/ 0 w 3040"/>
              <a:gd name="T1" fmla="*/ 1376 h 1384"/>
              <a:gd name="T2" fmla="*/ 1296 w 3040"/>
              <a:gd name="T3" fmla="*/ 1184 h 1384"/>
              <a:gd name="T4" fmla="*/ 2784 w 3040"/>
              <a:gd name="T5" fmla="*/ 176 h 1384"/>
              <a:gd name="T6" fmla="*/ 2832 w 3040"/>
              <a:gd name="T7" fmla="*/ 128 h 1384"/>
            </a:gdLst>
            <a:ahLst/>
            <a:cxnLst>
              <a:cxn ang="0">
                <a:pos x="T0" y="T1"/>
              </a:cxn>
              <a:cxn ang="0">
                <a:pos x="T2" y="T3"/>
              </a:cxn>
              <a:cxn ang="0">
                <a:pos x="T4" y="T5"/>
              </a:cxn>
              <a:cxn ang="0">
                <a:pos x="T6" y="T7"/>
              </a:cxn>
            </a:cxnLst>
            <a:rect l="0" t="0" r="r" b="b"/>
            <a:pathLst>
              <a:path w="3040" h="1384">
                <a:moveTo>
                  <a:pt x="0" y="1376"/>
                </a:moveTo>
                <a:cubicBezTo>
                  <a:pt x="416" y="1380"/>
                  <a:pt x="832" y="1384"/>
                  <a:pt x="1296" y="1184"/>
                </a:cubicBezTo>
                <a:cubicBezTo>
                  <a:pt x="1760" y="984"/>
                  <a:pt x="2528" y="352"/>
                  <a:pt x="2784" y="176"/>
                </a:cubicBezTo>
                <a:cubicBezTo>
                  <a:pt x="3040" y="0"/>
                  <a:pt x="2936" y="64"/>
                  <a:pt x="2832" y="128"/>
                </a:cubicBezTo>
              </a:path>
            </a:pathLst>
          </a:custGeom>
          <a:noFill/>
          <a:ln w="5715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b="1" kern="1200">
                <a:solidFill>
                  <a:schemeClr val="tx1"/>
                </a:solidFill>
                <a:effectLst>
                  <a:outerShdw blurRad="38100" dist="38100" dir="2700000" algn="tl">
                    <a:srgbClr val="000000">
                      <a:alpha val="43137"/>
                    </a:srgbClr>
                  </a:outerShdw>
                </a:effectLst>
                <a:latin typeface="Arial" charset="0"/>
                <a:ea typeface="+mn-ea"/>
                <a:cs typeface="+mn-cs"/>
              </a:defRPr>
            </a:lvl9pPr>
          </a:lstStyle>
          <a:p>
            <a:endParaRPr lang="en-US"/>
          </a:p>
        </p:txBody>
      </p:sp>
    </p:spTree>
    <p:extLst>
      <p:ext uri="{BB962C8B-B14F-4D97-AF65-F5344CB8AC3E}">
        <p14:creationId xmlns:p14="http://schemas.microsoft.com/office/powerpoint/2010/main" val="16913889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A08A19E5-2834-4B00-B151-F19466BED11C}" type="slidenum">
              <a:rPr lang="en-US" sz="1400">
                <a:solidFill>
                  <a:srgbClr val="000099"/>
                </a:solidFill>
              </a:rPr>
              <a:pPr algn="ctr" fontAlgn="base">
                <a:spcBef>
                  <a:spcPct val="0"/>
                </a:spcBef>
                <a:spcAft>
                  <a:spcPct val="0"/>
                </a:spcAft>
                <a:defRPr/>
              </a:pPr>
              <a:t>12</a:t>
            </a:fld>
            <a:endParaRPr lang="en-US" sz="1400">
              <a:solidFill>
                <a:srgbClr val="000099"/>
              </a:solidFill>
            </a:endParaRPr>
          </a:p>
        </p:txBody>
      </p:sp>
      <p:sp>
        <p:nvSpPr>
          <p:cNvPr id="352259" name="Rectangle 2"/>
          <p:cNvSpPr>
            <a:spLocks noGrp="1" noChangeArrowheads="1"/>
          </p:cNvSpPr>
          <p:nvPr>
            <p:ph type="title"/>
          </p:nvPr>
        </p:nvSpPr>
        <p:spPr/>
        <p:txBody>
          <a:bodyPr>
            <a:normAutofit/>
          </a:bodyPr>
          <a:lstStyle/>
          <a:p>
            <a:r>
              <a:rPr lang="en-US" altLang="en-US" dirty="0">
                <a:solidFill>
                  <a:srgbClr val="646A86"/>
                </a:solidFill>
              </a:rPr>
              <a:t>Holding TCS Foods using Time</a:t>
            </a:r>
          </a:p>
        </p:txBody>
      </p:sp>
      <p:sp>
        <p:nvSpPr>
          <p:cNvPr id="352260" name="Rectangle 3"/>
          <p:cNvSpPr>
            <a:spLocks noGrp="1" noChangeArrowheads="1"/>
          </p:cNvSpPr>
          <p:nvPr>
            <p:ph idx="1"/>
          </p:nvPr>
        </p:nvSpPr>
        <p:spPr/>
        <p:txBody>
          <a:bodyPr>
            <a:normAutofit/>
          </a:bodyPr>
          <a:lstStyle/>
          <a:p>
            <a:pPr>
              <a:spcAft>
                <a:spcPct val="50000"/>
              </a:spcAft>
              <a:buFont typeface="Wingdings" pitchFamily="2" charset="2"/>
              <a:buNone/>
            </a:pPr>
            <a:r>
              <a:rPr lang="en-US" altLang="en-US" sz="3600" dirty="0" smtClean="0">
                <a:solidFill>
                  <a:schemeClr val="tx1"/>
                </a:solidFill>
              </a:rPr>
              <a:t>Food Code section 3-501.19 describes requirements </a:t>
            </a:r>
          </a:p>
          <a:p>
            <a:pPr>
              <a:spcAft>
                <a:spcPct val="50000"/>
              </a:spcAft>
              <a:buFont typeface="Wingdings" pitchFamily="2" charset="2"/>
              <a:buNone/>
            </a:pPr>
            <a:r>
              <a:rPr lang="en-US" altLang="en-US" sz="3600" dirty="0" smtClean="0"/>
              <a:t>Up to 4 hours, irreversible and uninterrupted</a:t>
            </a:r>
          </a:p>
          <a:p>
            <a:pPr>
              <a:spcAft>
                <a:spcPct val="50000"/>
              </a:spcAft>
              <a:buFont typeface="Wingdings" pitchFamily="2" charset="2"/>
              <a:buNone/>
            </a:pPr>
            <a:r>
              <a:rPr lang="en-US" altLang="en-US" sz="3600" dirty="0" smtClean="0"/>
              <a:t>Cold foods up to 6 hours under </a:t>
            </a:r>
            <a:r>
              <a:rPr lang="en-US" altLang="en-US" sz="3600" smtClean="0"/>
              <a:t>specific circumstances</a:t>
            </a:r>
            <a:endParaRPr lang="en-US" altLang="en-US" sz="3600" dirty="0" smtClean="0"/>
          </a:p>
        </p:txBody>
      </p:sp>
    </p:spTree>
    <p:extLst>
      <p:ext uri="{BB962C8B-B14F-4D97-AF65-F5344CB8AC3E}">
        <p14:creationId xmlns:p14="http://schemas.microsoft.com/office/powerpoint/2010/main" val="267672210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A08A19E5-2834-4B00-B151-F19466BED11C}" type="slidenum">
              <a:rPr lang="en-US" sz="1400">
                <a:solidFill>
                  <a:srgbClr val="000099"/>
                </a:solidFill>
              </a:rPr>
              <a:pPr algn="ctr" fontAlgn="base">
                <a:spcBef>
                  <a:spcPct val="0"/>
                </a:spcBef>
                <a:spcAft>
                  <a:spcPct val="0"/>
                </a:spcAft>
                <a:defRPr/>
              </a:pPr>
              <a:t>13</a:t>
            </a:fld>
            <a:endParaRPr lang="en-US" sz="1400">
              <a:solidFill>
                <a:srgbClr val="000099"/>
              </a:solidFill>
            </a:endParaRPr>
          </a:p>
        </p:txBody>
      </p:sp>
      <p:sp>
        <p:nvSpPr>
          <p:cNvPr id="352259" name="Rectangle 2"/>
          <p:cNvSpPr>
            <a:spLocks noGrp="1" noChangeArrowheads="1"/>
          </p:cNvSpPr>
          <p:nvPr>
            <p:ph type="title"/>
          </p:nvPr>
        </p:nvSpPr>
        <p:spPr/>
        <p:txBody>
          <a:bodyPr>
            <a:normAutofit/>
          </a:bodyPr>
          <a:lstStyle/>
          <a:p>
            <a:r>
              <a:rPr lang="en-US" altLang="en-US" dirty="0">
                <a:solidFill>
                  <a:srgbClr val="646A86"/>
                </a:solidFill>
              </a:rPr>
              <a:t>Holding TCS Foods using Time</a:t>
            </a:r>
          </a:p>
        </p:txBody>
      </p:sp>
      <p:sp>
        <p:nvSpPr>
          <p:cNvPr id="352260" name="Rectangle 3"/>
          <p:cNvSpPr>
            <a:spLocks noGrp="1" noChangeArrowheads="1"/>
          </p:cNvSpPr>
          <p:nvPr>
            <p:ph idx="1"/>
          </p:nvPr>
        </p:nvSpPr>
        <p:spPr/>
        <p:txBody>
          <a:bodyPr>
            <a:normAutofit fontScale="92500"/>
          </a:bodyPr>
          <a:lstStyle/>
          <a:p>
            <a:pPr>
              <a:spcAft>
                <a:spcPct val="50000"/>
              </a:spcAft>
              <a:buFont typeface="Wingdings" pitchFamily="2" charset="2"/>
              <a:buNone/>
            </a:pPr>
            <a:r>
              <a:rPr lang="en-US" altLang="en-US" sz="3600" dirty="0" smtClean="0">
                <a:solidFill>
                  <a:schemeClr val="tx1"/>
                </a:solidFill>
              </a:rPr>
              <a:t>No prior approval required</a:t>
            </a:r>
          </a:p>
          <a:p>
            <a:pPr>
              <a:spcAft>
                <a:spcPct val="50000"/>
              </a:spcAft>
              <a:buFont typeface="Wingdings" pitchFamily="2" charset="2"/>
              <a:buNone/>
            </a:pPr>
            <a:r>
              <a:rPr lang="en-US" altLang="en-US" sz="3600" dirty="0" smtClean="0"/>
              <a:t>Foods must be marked to indicate time</a:t>
            </a:r>
          </a:p>
          <a:p>
            <a:pPr>
              <a:spcAft>
                <a:spcPct val="50000"/>
              </a:spcAft>
              <a:buFont typeface="Wingdings" pitchFamily="2" charset="2"/>
              <a:buNone/>
            </a:pPr>
            <a:r>
              <a:rPr lang="en-US" altLang="en-US" sz="3600" dirty="0" smtClean="0"/>
              <a:t>Must have written procedures available upon request</a:t>
            </a:r>
          </a:p>
          <a:p>
            <a:pPr>
              <a:spcAft>
                <a:spcPct val="50000"/>
              </a:spcAft>
              <a:buFont typeface="Wingdings" pitchFamily="2" charset="2"/>
              <a:buNone/>
            </a:pPr>
            <a:r>
              <a:rPr lang="en-US" altLang="en-US" sz="3600" dirty="0" smtClean="0"/>
              <a:t>Procedures must be followed exactly</a:t>
            </a:r>
          </a:p>
          <a:p>
            <a:pPr>
              <a:spcAft>
                <a:spcPct val="50000"/>
              </a:spcAft>
              <a:buFont typeface="Wingdings" pitchFamily="2" charset="2"/>
              <a:buNone/>
            </a:pPr>
            <a:r>
              <a:rPr lang="en-US" altLang="en-US" sz="3600" dirty="0" smtClean="0"/>
              <a:t>All foods discarded at end of time period</a:t>
            </a:r>
          </a:p>
        </p:txBody>
      </p:sp>
    </p:spTree>
    <p:extLst>
      <p:ext uri="{BB962C8B-B14F-4D97-AF65-F5344CB8AC3E}">
        <p14:creationId xmlns:p14="http://schemas.microsoft.com/office/powerpoint/2010/main" val="254549838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P100039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4958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P100039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Down Arrow 2"/>
          <p:cNvSpPr/>
          <p:nvPr/>
        </p:nvSpPr>
        <p:spPr>
          <a:xfrm rot="15819759">
            <a:off x="2111371" y="193057"/>
            <a:ext cx="1752600" cy="15240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51657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P1000406"/>
          <p:cNvPicPr>
            <a:picLocks noChangeAspect="1" noChangeArrowheads="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091" name="Oval 3"/>
          <p:cNvSpPr>
            <a:spLocks noChangeArrowheads="1"/>
          </p:cNvSpPr>
          <p:nvPr/>
        </p:nvSpPr>
        <p:spPr bwMode="auto">
          <a:xfrm>
            <a:off x="1600200" y="5181600"/>
            <a:ext cx="2209800" cy="838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Down Arrow 1"/>
          <p:cNvSpPr/>
          <p:nvPr/>
        </p:nvSpPr>
        <p:spPr>
          <a:xfrm rot="15819759">
            <a:off x="-27595" y="4838700"/>
            <a:ext cx="1752600" cy="15240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2601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P100040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0115" name="Oval 3"/>
          <p:cNvSpPr>
            <a:spLocks noChangeArrowheads="1"/>
          </p:cNvSpPr>
          <p:nvPr/>
        </p:nvSpPr>
        <p:spPr bwMode="auto">
          <a:xfrm>
            <a:off x="4724400" y="4343400"/>
            <a:ext cx="2590800" cy="1447800"/>
          </a:xfrm>
          <a:prstGeom prst="ellipse">
            <a:avLst/>
          </a:prstGeom>
          <a:noFill/>
          <a:ln w="762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16" name="Oval 4"/>
          <p:cNvSpPr>
            <a:spLocks noChangeArrowheads="1"/>
          </p:cNvSpPr>
          <p:nvPr/>
        </p:nvSpPr>
        <p:spPr bwMode="auto">
          <a:xfrm>
            <a:off x="1676400" y="4343400"/>
            <a:ext cx="2590800" cy="1447800"/>
          </a:xfrm>
          <a:prstGeom prst="ellipse">
            <a:avLst/>
          </a:prstGeom>
          <a:noFill/>
          <a:ln w="762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684858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85800"/>
            <a:ext cx="9144000" cy="6858000"/>
          </a:xfrm>
          <a:prstGeom prst="rect">
            <a:avLst/>
          </a:prstGeom>
        </p:spPr>
      </p:pic>
      <p:sp>
        <p:nvSpPr>
          <p:cNvPr id="3" name="Oval 4"/>
          <p:cNvSpPr>
            <a:spLocks noChangeArrowheads="1"/>
          </p:cNvSpPr>
          <p:nvPr/>
        </p:nvSpPr>
        <p:spPr bwMode="auto">
          <a:xfrm>
            <a:off x="2514600" y="1447800"/>
            <a:ext cx="3581400" cy="1447800"/>
          </a:xfrm>
          <a:prstGeom prst="ellipse">
            <a:avLst/>
          </a:prstGeom>
          <a:noFill/>
          <a:ln w="762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20746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646A86"/>
                </a:solidFill>
              </a:rPr>
              <a:t>How does </a:t>
            </a:r>
            <a:r>
              <a:rPr lang="en-US" dirty="0" smtClean="0">
                <a:solidFill>
                  <a:srgbClr val="646A86"/>
                </a:solidFill>
              </a:rPr>
              <a:t>TPHC </a:t>
            </a:r>
            <a:r>
              <a:rPr lang="en-US" dirty="0">
                <a:solidFill>
                  <a:srgbClr val="646A86"/>
                </a:solidFill>
              </a:rPr>
              <a:t>fit into HACCP?</a:t>
            </a:r>
          </a:p>
        </p:txBody>
      </p:sp>
      <p:sp>
        <p:nvSpPr>
          <p:cNvPr id="3" name="Content Placeholder 2"/>
          <p:cNvSpPr>
            <a:spLocks noGrp="1"/>
          </p:cNvSpPr>
          <p:nvPr>
            <p:ph idx="1"/>
          </p:nvPr>
        </p:nvSpPr>
        <p:spPr>
          <a:xfrm>
            <a:off x="457200" y="1905000"/>
            <a:ext cx="8229600" cy="4221163"/>
          </a:xfrm>
        </p:spPr>
        <p:txBody>
          <a:bodyPr>
            <a:normAutofit/>
          </a:bodyPr>
          <a:lstStyle/>
          <a:p>
            <a:r>
              <a:rPr lang="en-US" sz="3600" dirty="0" smtClean="0"/>
              <a:t>Part 5: Menus and Recipes</a:t>
            </a:r>
          </a:p>
          <a:p>
            <a:r>
              <a:rPr lang="en-US" sz="3600" dirty="0" smtClean="0"/>
              <a:t>Part 1: Safe Food Handling</a:t>
            </a:r>
            <a:endParaRPr lang="en-US"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80000"/>
              </a:lnSpc>
            </a:pPr>
            <a:r>
              <a:rPr lang="en-US" dirty="0">
                <a:solidFill>
                  <a:srgbClr val="646A86"/>
                </a:solidFill>
              </a:rPr>
              <a:t>Objectives</a:t>
            </a:r>
          </a:p>
        </p:txBody>
      </p:sp>
      <p:sp>
        <p:nvSpPr>
          <p:cNvPr id="3" name="Content Placeholder 2"/>
          <p:cNvSpPr>
            <a:spLocks noGrp="1"/>
          </p:cNvSpPr>
          <p:nvPr>
            <p:ph idx="1"/>
          </p:nvPr>
        </p:nvSpPr>
        <p:spPr/>
        <p:txBody>
          <a:bodyPr>
            <a:normAutofit/>
          </a:bodyPr>
          <a:lstStyle/>
          <a:p>
            <a:r>
              <a:rPr lang="en-US" sz="3600" dirty="0" smtClean="0"/>
              <a:t>Recognize TCS foods</a:t>
            </a:r>
          </a:p>
          <a:p>
            <a:r>
              <a:rPr lang="en-US" sz="3600" dirty="0" smtClean="0"/>
              <a:t>Learn the Food </a:t>
            </a:r>
            <a:r>
              <a:rPr lang="en-US" sz="3600" dirty="0"/>
              <a:t>Code </a:t>
            </a:r>
            <a:r>
              <a:rPr lang="en-US" sz="3600" dirty="0" smtClean="0"/>
              <a:t>Requirements for TPHC procedures</a:t>
            </a:r>
          </a:p>
          <a:p>
            <a:r>
              <a:rPr lang="en-US" sz="3600" dirty="0" smtClean="0"/>
              <a:t>Recognize acceptable TPHC marking procedures</a:t>
            </a:r>
          </a:p>
          <a:p>
            <a:r>
              <a:rPr lang="en-US" sz="3600" dirty="0" smtClean="0"/>
              <a:t>Determine how TPHC and HACCP complement</a:t>
            </a:r>
          </a:p>
        </p:txBody>
      </p:sp>
    </p:spTree>
    <p:extLst>
      <p:ext uri="{BB962C8B-B14F-4D97-AF65-F5344CB8AC3E}">
        <p14:creationId xmlns:p14="http://schemas.microsoft.com/office/powerpoint/2010/main" val="25812791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sz="4400" dirty="0" smtClean="0"/>
              <a:t>Template Provided in HACCP</a:t>
            </a:r>
            <a:br>
              <a:rPr lang="en-US" sz="4400" dirty="0" smtClean="0"/>
            </a:br>
            <a:r>
              <a:rPr lang="en-US" sz="4400" dirty="0" smtClean="0"/>
              <a:t>Part 1: Menus and Recipes</a:t>
            </a:r>
            <a:endParaRPr lang="en-US" sz="4400" dirty="0"/>
          </a:p>
        </p:txBody>
      </p:sp>
      <p:sp>
        <p:nvSpPr>
          <p:cNvPr id="5" name="Content Placeholder 4"/>
          <p:cNvSpPr>
            <a:spLocks noGrp="1"/>
          </p:cNvSpPr>
          <p:nvPr>
            <p:ph idx="1"/>
          </p:nvPr>
        </p:nvSpPr>
        <p:spPr>
          <a:xfrm>
            <a:off x="457200" y="1981200"/>
            <a:ext cx="8229600" cy="4525963"/>
          </a:xfrm>
        </p:spPr>
        <p:txBody>
          <a:bodyPr/>
          <a:lstStyle/>
          <a:p>
            <a:r>
              <a:rPr lang="en-US" sz="4400" dirty="0" smtClean="0"/>
              <a:t>Name of food product/recipe</a:t>
            </a:r>
          </a:p>
          <a:p>
            <a:r>
              <a:rPr lang="en-US" sz="4400" dirty="0" smtClean="0"/>
              <a:t>How the food will be prepared, served, and discarded</a:t>
            </a:r>
          </a:p>
          <a:p>
            <a:r>
              <a:rPr lang="en-US" sz="4400" dirty="0" smtClean="0"/>
              <a:t>Time Control Procedure</a:t>
            </a:r>
          </a:p>
          <a:p>
            <a:r>
              <a:rPr lang="en-US" sz="4400" dirty="0" smtClean="0"/>
              <a:t>Holding information</a:t>
            </a:r>
          </a:p>
          <a:p>
            <a:endParaRPr lang="en-US" sz="4400"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29768"/>
            <a:ext cx="1600200" cy="6354762"/>
          </a:xfrm>
        </p:spPr>
        <p:txBody>
          <a:bodyPr vert="vert270">
            <a:noAutofit/>
          </a:bodyPr>
          <a:lstStyle/>
          <a:p>
            <a:pPr algn="ctr"/>
            <a:r>
              <a:rPr lang="en-US" dirty="0" smtClean="0"/>
              <a:t>Sample Template</a:t>
            </a:r>
            <a:br>
              <a:rPr lang="en-US" dirty="0" smtClean="0"/>
            </a:br>
            <a:r>
              <a:rPr lang="en-US" dirty="0" smtClean="0"/>
              <a:t>HACCP Section: </a:t>
            </a:r>
            <a:r>
              <a:rPr lang="en-US" dirty="0"/>
              <a:t>Safe Food Handling</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2238" y="494255"/>
            <a:ext cx="6024562" cy="6497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514600"/>
            <a:ext cx="8458200" cy="1600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26884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449" y="1676400"/>
            <a:ext cx="8905102"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04949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940" y="990600"/>
            <a:ext cx="8615795"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79855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95400"/>
            <a:ext cx="88011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29541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Similar TCS foods</a:t>
            </a:r>
            <a:endParaRPr lang="en-US" dirty="0"/>
          </a:p>
        </p:txBody>
      </p:sp>
      <p:sp>
        <p:nvSpPr>
          <p:cNvPr id="3" name="Content Placeholder 2"/>
          <p:cNvSpPr>
            <a:spLocks noGrp="1"/>
          </p:cNvSpPr>
          <p:nvPr>
            <p:ph idx="1"/>
          </p:nvPr>
        </p:nvSpPr>
        <p:spPr/>
        <p:txBody>
          <a:bodyPr>
            <a:normAutofit/>
          </a:bodyPr>
          <a:lstStyle/>
          <a:p>
            <a:r>
              <a:rPr lang="en-US" sz="3600" dirty="0" smtClean="0"/>
              <a:t>Can use same form or attach listing for like products</a:t>
            </a:r>
          </a:p>
          <a:p>
            <a:r>
              <a:rPr lang="en-US" sz="3600" dirty="0" smtClean="0"/>
              <a:t>Group by identical preparation, serving, and discarding procedures</a:t>
            </a:r>
            <a:endParaRPr lang="en-US" sz="3600" dirty="0"/>
          </a:p>
        </p:txBody>
      </p:sp>
    </p:spTree>
    <p:extLst>
      <p:ext uri="{BB962C8B-B14F-4D97-AF65-F5344CB8AC3E}">
        <p14:creationId xmlns:p14="http://schemas.microsoft.com/office/powerpoint/2010/main" val="2889041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few more comments about food safety:</a:t>
            </a:r>
            <a:endParaRPr lang="en-US" dirty="0"/>
          </a:p>
        </p:txBody>
      </p:sp>
      <p:sp>
        <p:nvSpPr>
          <p:cNvPr id="3" name="Content Placeholder 2"/>
          <p:cNvSpPr>
            <a:spLocks noGrp="1"/>
          </p:cNvSpPr>
          <p:nvPr>
            <p:ph idx="1"/>
          </p:nvPr>
        </p:nvSpPr>
        <p:spPr/>
        <p:txBody>
          <a:bodyPr>
            <a:noAutofit/>
          </a:bodyPr>
          <a:lstStyle/>
          <a:p>
            <a:pPr marL="0" indent="0">
              <a:buNone/>
            </a:pPr>
            <a:r>
              <a:rPr lang="en-US" sz="3200" dirty="0"/>
              <a:t>No food can be recovered and re-served once it passes the point of </a:t>
            </a:r>
            <a:r>
              <a:rPr lang="en-US" sz="3200" dirty="0" smtClean="0"/>
              <a:t>service </a:t>
            </a:r>
            <a:r>
              <a:rPr lang="en-US" sz="3200" dirty="0"/>
              <a:t>(i.e. cashier) in a traditional cafeteria setting</a:t>
            </a:r>
            <a:r>
              <a:rPr lang="en-US" sz="3200" dirty="0" smtClean="0"/>
              <a:t>.</a:t>
            </a:r>
          </a:p>
          <a:p>
            <a:pPr marL="0" indent="0">
              <a:buNone/>
            </a:pPr>
            <a:endParaRPr lang="en-US" sz="3200" dirty="0" smtClean="0"/>
          </a:p>
          <a:p>
            <a:pPr marL="0" indent="0">
              <a:buNone/>
            </a:pPr>
            <a:r>
              <a:rPr lang="en-US" sz="3200" dirty="0" smtClean="0"/>
              <a:t>No </a:t>
            </a:r>
            <a:r>
              <a:rPr lang="en-US" sz="3200" dirty="0"/>
              <a:t>food provided for service in an alternate or innovative service location can be recovered and re-served </a:t>
            </a:r>
            <a:r>
              <a:rPr lang="en-US" sz="3200" dirty="0" smtClean="0"/>
              <a:t>in the SN program once </a:t>
            </a:r>
            <a:r>
              <a:rPr lang="en-US" sz="3200" dirty="0"/>
              <a:t>it leaves </a:t>
            </a:r>
            <a:r>
              <a:rPr lang="en-US" sz="3200" dirty="0" smtClean="0"/>
              <a:t>supervision of </a:t>
            </a:r>
            <a:r>
              <a:rPr lang="en-US" sz="3200" dirty="0"/>
              <a:t>nutrition staff.</a:t>
            </a:r>
          </a:p>
        </p:txBody>
      </p:sp>
    </p:spTree>
    <p:extLst>
      <p:ext uri="{BB962C8B-B14F-4D97-AF65-F5344CB8AC3E}">
        <p14:creationId xmlns:p14="http://schemas.microsoft.com/office/powerpoint/2010/main" val="14507054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244" y="4343400"/>
            <a:ext cx="8229600" cy="1981200"/>
          </a:xfrm>
        </p:spPr>
        <p:txBody>
          <a:bodyPr>
            <a:normAutofit fontScale="90000"/>
          </a:bodyPr>
          <a:lstStyle/>
          <a:p>
            <a:r>
              <a:rPr lang="en-US" dirty="0" smtClean="0">
                <a:hlinkClick r:id="rId3"/>
              </a:rPr>
              <a:t>susan.thompson@dpi.nc.gov</a:t>
            </a:r>
            <a:r>
              <a:rPr lang="en-US" dirty="0" smtClean="0"/>
              <a:t/>
            </a:r>
            <a:br>
              <a:rPr lang="en-US" dirty="0" smtClean="0"/>
            </a:br>
            <a:r>
              <a:rPr lang="en-US" sz="2200" dirty="0"/>
              <a:t>Public Schools of North Carolina</a:t>
            </a:r>
            <a:br>
              <a:rPr lang="en-US" sz="2200" dirty="0"/>
            </a:br>
            <a:r>
              <a:rPr lang="en-US" sz="2200" dirty="0"/>
              <a:t>Department of Public Instruction</a:t>
            </a:r>
            <a:br>
              <a:rPr lang="en-US" sz="2200" dirty="0"/>
            </a:br>
            <a:r>
              <a:rPr lang="en-US" sz="2200" dirty="0" smtClean="0"/>
              <a:t>Safe </a:t>
            </a:r>
            <a:r>
              <a:rPr lang="en-US" sz="2200" dirty="0"/>
              <a:t>and Healthy </a:t>
            </a:r>
            <a:r>
              <a:rPr lang="en-US" sz="2200" dirty="0" smtClean="0"/>
              <a:t>Schools Support Division</a:t>
            </a:r>
            <a:r>
              <a:rPr lang="en-US" sz="2200" dirty="0"/>
              <a:t/>
            </a:r>
            <a:br>
              <a:rPr lang="en-US" sz="2200" dirty="0"/>
            </a:br>
            <a:r>
              <a:rPr lang="en-US" sz="2200" dirty="0"/>
              <a:t>School Nutrition Services </a:t>
            </a:r>
            <a:r>
              <a:rPr lang="en-US" sz="2200" dirty="0" smtClean="0"/>
              <a:t>Section</a:t>
            </a:r>
            <a:endParaRPr lang="en-US" sz="2200" dirty="0"/>
          </a:p>
        </p:txBody>
      </p:sp>
      <p:sp>
        <p:nvSpPr>
          <p:cNvPr id="3" name="Content Placeholder 2"/>
          <p:cNvSpPr>
            <a:spLocks noGrp="1"/>
          </p:cNvSpPr>
          <p:nvPr>
            <p:ph idx="1"/>
          </p:nvPr>
        </p:nvSpPr>
        <p:spPr>
          <a:xfrm>
            <a:off x="457200" y="609600"/>
            <a:ext cx="8229600" cy="1295400"/>
          </a:xfrm>
        </p:spPr>
        <p:txBody>
          <a:bodyPr/>
          <a:lstStyle/>
          <a:p>
            <a:pPr marL="0" indent="0" algn="ctr">
              <a:buNone/>
            </a:pPr>
            <a:r>
              <a:rPr lang="en-US" sz="4800" dirty="0" smtClean="0"/>
              <a:t>QUESTIONS?</a:t>
            </a:r>
            <a:endParaRPr lang="en-US" sz="4800" dirty="0"/>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86000" y="1676400"/>
            <a:ext cx="5282116" cy="2971800"/>
          </a:xfrm>
          <a:prstGeom prst="rect">
            <a:avLst/>
          </a:prstGeom>
          <a:ln>
            <a:noFill/>
          </a:ln>
          <a:effectLst>
            <a:softEdge rad="317500"/>
          </a:effectLst>
        </p:spPr>
      </p:pic>
    </p:spTree>
    <p:extLst>
      <p:ext uri="{BB962C8B-B14F-4D97-AF65-F5344CB8AC3E}">
        <p14:creationId xmlns:p14="http://schemas.microsoft.com/office/powerpoint/2010/main" val="4277661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3600" y="1066800"/>
            <a:ext cx="6553200" cy="4832092"/>
          </a:xfrm>
          <a:prstGeom prst="rect">
            <a:avLst/>
          </a:prstGeom>
          <a:noFill/>
        </p:spPr>
        <p:txBody>
          <a:bodyPr wrap="square" rtlCol="0">
            <a:spAutoFit/>
          </a:bodyPr>
          <a:lstStyle/>
          <a:p>
            <a:r>
              <a:rPr lang="en-US" sz="1400" dirty="0" smtClean="0">
                <a:solidFill>
                  <a:prstClr val="black"/>
                </a:solidFill>
              </a:rPr>
              <a:t>The U.S Department of Agriculture (USDA) prohibits discrimination against its customers, employees, and applicants for employment on the bases of race, color, national origin, age, disability, sex, gender identity, religion, reprisal, and where applicable, political beliefs, marital status, familial or parental status, sexual orientation, or if all or part of an individual's income is derived from any public assistance program, or protected genetic information in employment or in any program or activity conducted or funded by the Department. (Not all prohibited bases will apply to all programs and/or employment activities.)</a:t>
            </a:r>
          </a:p>
          <a:p>
            <a:endParaRPr lang="en-US" sz="1400" dirty="0" smtClean="0">
              <a:solidFill>
                <a:prstClr val="black"/>
              </a:solidFill>
            </a:endParaRPr>
          </a:p>
          <a:p>
            <a:r>
              <a:rPr lang="en-US" sz="1400" dirty="0" smtClean="0">
                <a:solidFill>
                  <a:prstClr val="black"/>
                </a:solidFill>
              </a:rPr>
              <a:t>If you wish to file a Civil Rights program complaint of discrimination, complete the USDA Program Discrimination Complaint Form, found at </a:t>
            </a:r>
            <a:r>
              <a:rPr lang="en-US" sz="1400" dirty="0" smtClean="0">
                <a:solidFill>
                  <a:prstClr val="black"/>
                </a:solidFill>
                <a:hlinkClick r:id="rId3"/>
              </a:rPr>
              <a:t>http://www.ascr.usda.gov/complaint_filing_cust.html</a:t>
            </a:r>
            <a:r>
              <a:rPr lang="en-US" sz="1400" dirty="0" smtClean="0">
                <a:solidFill>
                  <a:prstClr val="black"/>
                </a:solidFill>
              </a:rPr>
              <a:t> or at any USDA office, or call 866.632.9992 to request the form. You may also write a letter containing all of the information requested in the form. Send your completed complaint form or letter to us by mail at U.S. Department of Agriculture, Director, Office of Adjudication, 1400 Independence Avenue, S.W., Washington, D.C. 20250-9410, by fax 202.690.7442 or email at </a:t>
            </a:r>
            <a:r>
              <a:rPr lang="en-US" sz="1400" dirty="0" smtClean="0">
                <a:solidFill>
                  <a:prstClr val="black"/>
                </a:solidFill>
                <a:hlinkClick r:id="rId4"/>
              </a:rPr>
              <a:t>program.intake@usda.gov</a:t>
            </a:r>
            <a:r>
              <a:rPr lang="en-US" sz="1400" dirty="0" smtClean="0">
                <a:solidFill>
                  <a:prstClr val="black"/>
                </a:solidFill>
              </a:rPr>
              <a:t>.</a:t>
            </a:r>
          </a:p>
          <a:p>
            <a:endParaRPr lang="en-US" sz="1400" dirty="0" smtClean="0">
              <a:solidFill>
                <a:prstClr val="black"/>
              </a:solidFill>
            </a:endParaRPr>
          </a:p>
          <a:p>
            <a:r>
              <a:rPr lang="en-US" sz="1400" dirty="0" smtClean="0">
                <a:solidFill>
                  <a:prstClr val="black"/>
                </a:solidFill>
              </a:rPr>
              <a:t>Individuals who are deaf, hard of hearing or have speech disabilities may contact USDA through the Federal Relay Service at (800) 877.8339; or (800) 845.6136 (in Spanish).</a:t>
            </a:r>
          </a:p>
          <a:p>
            <a:endParaRPr lang="en-US" sz="1400" dirty="0" smtClean="0">
              <a:solidFill>
                <a:prstClr val="black"/>
              </a:solidFill>
            </a:endParaRPr>
          </a:p>
          <a:p>
            <a:r>
              <a:rPr lang="en-US" sz="1400" dirty="0" smtClean="0">
                <a:solidFill>
                  <a:prstClr val="black"/>
                </a:solidFill>
              </a:rPr>
              <a:t>USDA is an equal opportunity provider and employer.</a:t>
            </a:r>
            <a:endParaRPr lang="en-US" sz="1400" dirty="0">
              <a:solidFill>
                <a:prstClr val="black"/>
              </a:solidFill>
            </a:endParaRP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0011" y="609600"/>
            <a:ext cx="1447800" cy="22369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6576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normAutofit/>
          </a:bodyPr>
          <a:lstStyle/>
          <a:p>
            <a:pPr>
              <a:lnSpc>
                <a:spcPct val="80000"/>
              </a:lnSpc>
            </a:pPr>
            <a:r>
              <a:rPr lang="en-US" altLang="en-US" dirty="0">
                <a:solidFill>
                  <a:srgbClr val="646A86"/>
                </a:solidFill>
              </a:rPr>
              <a:t>Factors Affecting Pathogen Growth</a:t>
            </a:r>
          </a:p>
        </p:txBody>
      </p:sp>
      <p:graphicFrame>
        <p:nvGraphicFramePr>
          <p:cNvPr id="2" name="Table 1"/>
          <p:cNvGraphicFramePr>
            <a:graphicFrameLocks noGrp="1"/>
          </p:cNvGraphicFramePr>
          <p:nvPr>
            <p:extLst>
              <p:ext uri="{D42A27DB-BD31-4B8C-83A1-F6EECF244321}">
                <p14:modId xmlns:p14="http://schemas.microsoft.com/office/powerpoint/2010/main" val="3047264915"/>
              </p:ext>
            </p:extLst>
          </p:nvPr>
        </p:nvGraphicFramePr>
        <p:xfrm>
          <a:off x="609600" y="1600200"/>
          <a:ext cx="8229600" cy="2590800"/>
        </p:xfrm>
        <a:graphic>
          <a:graphicData uri="http://schemas.openxmlformats.org/drawingml/2006/table">
            <a:tbl>
              <a:tblPr firstRow="1" bandRow="1">
                <a:tableStyleId>{5C22544A-7EE6-4342-B048-85BDC9FD1C3A}</a:tableStyleId>
              </a:tblPr>
              <a:tblGrid>
                <a:gridCol w="2362200"/>
                <a:gridCol w="2286000"/>
                <a:gridCol w="3581400"/>
              </a:tblGrid>
              <a:tr h="370840">
                <a:tc>
                  <a:txBody>
                    <a:bodyPr/>
                    <a:lstStyle/>
                    <a:p>
                      <a:r>
                        <a:rPr lang="en-US" sz="2800" b="0" dirty="0" smtClean="0">
                          <a:solidFill>
                            <a:srgbClr val="0070C0"/>
                          </a:solidFill>
                        </a:rPr>
                        <a:t>Water Activity</a:t>
                      </a:r>
                      <a:endParaRPr lang="en-US" sz="2800" b="0" dirty="0">
                        <a:solidFill>
                          <a:srgbClr val="0070C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rgbClr val="FF0000"/>
                          </a:solidFill>
                        </a:rPr>
                        <a:t>Time</a:t>
                      </a:r>
                      <a:endParaRPr lang="en-US" sz="2800" b="0" dirty="0">
                        <a:solidFill>
                          <a:srgbClr val="FF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chemeClr val="tx1"/>
                          </a:solidFill>
                        </a:rPr>
                        <a:t>Atmosphere</a:t>
                      </a:r>
                      <a:endParaRPr lang="en-US" sz="2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800" b="0" dirty="0" smtClean="0">
                          <a:solidFill>
                            <a:srgbClr val="0070C0"/>
                          </a:solidFill>
                        </a:rPr>
                        <a:t>pH</a:t>
                      </a:r>
                      <a:endParaRPr lang="en-US" sz="2800" b="0" dirty="0">
                        <a:solidFill>
                          <a:srgbClr val="0070C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rgbClr val="FF0000"/>
                          </a:solidFill>
                        </a:rPr>
                        <a:t>Temperature</a:t>
                      </a:r>
                      <a:endParaRPr lang="en-US" sz="2800" b="0" dirty="0">
                        <a:solidFill>
                          <a:srgbClr val="FF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chemeClr val="tx1"/>
                          </a:solidFill>
                        </a:rPr>
                        <a:t>Nutrients</a:t>
                      </a:r>
                      <a:endParaRPr lang="en-US" sz="2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endParaRPr lang="en-US" sz="2800" b="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800" b="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chemeClr val="tx1"/>
                          </a:solidFill>
                        </a:rPr>
                        <a:t>Inhibitors</a:t>
                      </a:r>
                      <a:endParaRPr lang="en-US" sz="2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endParaRPr lang="en-US" sz="2800" b="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800" b="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chemeClr val="tx1"/>
                          </a:solidFill>
                        </a:rPr>
                        <a:t>Previous Stress</a:t>
                      </a:r>
                      <a:endParaRPr lang="en-US" sz="2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endParaRPr lang="en-US" sz="2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800" b="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800" b="0" dirty="0" smtClean="0">
                          <a:solidFill>
                            <a:schemeClr val="tx1"/>
                          </a:solidFill>
                        </a:rPr>
                        <a:t>Microbial Interaction</a:t>
                      </a:r>
                      <a:endParaRPr lang="en-US" sz="2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746326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56556AE5-C5BA-407E-A749-47404C2E8436}" type="slidenum">
              <a:rPr lang="en-US" sz="1400">
                <a:solidFill>
                  <a:srgbClr val="000099"/>
                </a:solidFill>
              </a:rPr>
              <a:pPr algn="ctr" fontAlgn="base">
                <a:spcBef>
                  <a:spcPct val="0"/>
                </a:spcBef>
                <a:spcAft>
                  <a:spcPct val="0"/>
                </a:spcAft>
                <a:defRPr/>
              </a:pPr>
              <a:t>4</a:t>
            </a:fld>
            <a:endParaRPr lang="en-US" sz="1400">
              <a:solidFill>
                <a:srgbClr val="000099"/>
              </a:solidFill>
            </a:endParaRPr>
          </a:p>
        </p:txBody>
      </p:sp>
      <p:sp>
        <p:nvSpPr>
          <p:cNvPr id="350211" name="Rectangle 2"/>
          <p:cNvSpPr>
            <a:spLocks noGrp="1" noChangeArrowheads="1"/>
          </p:cNvSpPr>
          <p:nvPr>
            <p:ph type="title"/>
          </p:nvPr>
        </p:nvSpPr>
        <p:spPr/>
        <p:txBody>
          <a:bodyPr>
            <a:noAutofit/>
          </a:bodyPr>
          <a:lstStyle/>
          <a:p>
            <a:r>
              <a:rPr lang="en-US" altLang="en-US" dirty="0">
                <a:solidFill>
                  <a:srgbClr val="646A86"/>
                </a:solidFill>
              </a:rPr>
              <a:t>Time/temperature Controlled for Safety (TCS) Food</a:t>
            </a:r>
          </a:p>
        </p:txBody>
      </p:sp>
      <p:sp>
        <p:nvSpPr>
          <p:cNvPr id="350212" name="Rectangle 3"/>
          <p:cNvSpPr>
            <a:spLocks noGrp="1" noChangeArrowheads="1"/>
          </p:cNvSpPr>
          <p:nvPr>
            <p:ph idx="1"/>
          </p:nvPr>
        </p:nvSpPr>
        <p:spPr>
          <a:xfrm>
            <a:off x="457200" y="2057400"/>
            <a:ext cx="8229600" cy="4419600"/>
          </a:xfrm>
        </p:spPr>
        <p:txBody>
          <a:bodyPr/>
          <a:lstStyle/>
          <a:p>
            <a:pPr marL="365760" lvl="1" indent="0">
              <a:lnSpc>
                <a:spcPct val="90000"/>
              </a:lnSpc>
              <a:buClr>
                <a:schemeClr val="tx1"/>
              </a:buClr>
              <a:buNone/>
            </a:pPr>
            <a:r>
              <a:rPr lang="en-US" altLang="en-US" sz="3600" dirty="0" smtClean="0">
                <a:cs typeface="Times New Roman" pitchFamily="18" charset="0"/>
              </a:rPr>
              <a:t>A food that requires time or temperature control for safety to limit pathogenic microorganism growth or toxin formation</a:t>
            </a:r>
          </a:p>
          <a:p>
            <a:pPr>
              <a:lnSpc>
                <a:spcPct val="90000"/>
              </a:lnSpc>
              <a:buClr>
                <a:schemeClr val="bg1"/>
              </a:buClr>
            </a:pPr>
            <a:endParaRPr lang="en-US" altLang="en-US" i="1" dirty="0">
              <a:cs typeface="Times New Roman" pitchFamily="18" charset="0"/>
            </a:endParaRPr>
          </a:p>
        </p:txBody>
      </p:sp>
    </p:spTree>
    <p:extLst>
      <p:ext uri="{BB962C8B-B14F-4D97-AF65-F5344CB8AC3E}">
        <p14:creationId xmlns:p14="http://schemas.microsoft.com/office/powerpoint/2010/main" val="184064878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A08A19E5-2834-4B00-B151-F19466BED11C}" type="slidenum">
              <a:rPr lang="en-US" sz="1400">
                <a:solidFill>
                  <a:srgbClr val="000099"/>
                </a:solidFill>
              </a:rPr>
              <a:pPr algn="ctr" fontAlgn="base">
                <a:spcBef>
                  <a:spcPct val="0"/>
                </a:spcBef>
                <a:spcAft>
                  <a:spcPct val="0"/>
                </a:spcAft>
                <a:defRPr/>
              </a:pPr>
              <a:t>5</a:t>
            </a:fld>
            <a:endParaRPr lang="en-US" sz="1400">
              <a:solidFill>
                <a:srgbClr val="000099"/>
              </a:solidFill>
            </a:endParaRPr>
          </a:p>
        </p:txBody>
      </p:sp>
      <p:sp>
        <p:nvSpPr>
          <p:cNvPr id="352259" name="Rectangle 2"/>
          <p:cNvSpPr>
            <a:spLocks noGrp="1" noChangeArrowheads="1"/>
          </p:cNvSpPr>
          <p:nvPr>
            <p:ph type="title"/>
          </p:nvPr>
        </p:nvSpPr>
        <p:spPr/>
        <p:txBody>
          <a:bodyPr>
            <a:normAutofit/>
          </a:bodyPr>
          <a:lstStyle/>
          <a:p>
            <a:r>
              <a:rPr lang="en-US" altLang="en-US" dirty="0">
                <a:solidFill>
                  <a:srgbClr val="646A86"/>
                </a:solidFill>
              </a:rPr>
              <a:t>TCS foods</a:t>
            </a:r>
          </a:p>
        </p:txBody>
      </p:sp>
      <p:sp>
        <p:nvSpPr>
          <p:cNvPr id="352260" name="Rectangle 3"/>
          <p:cNvSpPr>
            <a:spLocks noGrp="1" noChangeArrowheads="1"/>
          </p:cNvSpPr>
          <p:nvPr>
            <p:ph idx="1"/>
          </p:nvPr>
        </p:nvSpPr>
        <p:spPr/>
        <p:txBody>
          <a:bodyPr>
            <a:normAutofit/>
          </a:bodyPr>
          <a:lstStyle/>
          <a:p>
            <a:pPr lvl="1">
              <a:lnSpc>
                <a:spcPct val="90000"/>
              </a:lnSpc>
              <a:buClr>
                <a:schemeClr val="tx1"/>
              </a:buClr>
            </a:pPr>
            <a:r>
              <a:rPr lang="en-US" altLang="en-US" sz="3600" dirty="0" smtClean="0">
                <a:cs typeface="Times New Roman" pitchFamily="18" charset="0"/>
              </a:rPr>
              <a:t>Animal </a:t>
            </a:r>
            <a:r>
              <a:rPr lang="en-US" altLang="en-US" sz="3600" dirty="0">
                <a:cs typeface="Times New Roman" pitchFamily="18" charset="0"/>
              </a:rPr>
              <a:t>foods</a:t>
            </a:r>
          </a:p>
          <a:p>
            <a:pPr lvl="1">
              <a:lnSpc>
                <a:spcPct val="90000"/>
              </a:lnSpc>
              <a:buClr>
                <a:schemeClr val="tx1"/>
              </a:buClr>
            </a:pPr>
            <a:r>
              <a:rPr lang="en-US" altLang="en-US" sz="3600" dirty="0">
                <a:cs typeface="Times New Roman" pitchFamily="18" charset="0"/>
              </a:rPr>
              <a:t>Heat-treated plant food</a:t>
            </a:r>
          </a:p>
          <a:p>
            <a:pPr lvl="1">
              <a:lnSpc>
                <a:spcPct val="90000"/>
              </a:lnSpc>
              <a:buClr>
                <a:schemeClr val="tx1"/>
              </a:buClr>
            </a:pPr>
            <a:r>
              <a:rPr lang="en-US" altLang="en-US" sz="3600" dirty="0" smtClean="0">
                <a:cs typeface="Times New Roman" pitchFamily="18" charset="0"/>
              </a:rPr>
              <a:t>Raw </a:t>
            </a:r>
            <a:r>
              <a:rPr lang="en-US" altLang="en-US" sz="3600" dirty="0">
                <a:cs typeface="Times New Roman" pitchFamily="18" charset="0"/>
              </a:rPr>
              <a:t>seed sprouts</a:t>
            </a:r>
          </a:p>
          <a:p>
            <a:pPr lvl="1">
              <a:lnSpc>
                <a:spcPct val="90000"/>
              </a:lnSpc>
              <a:buClr>
                <a:schemeClr val="tx1"/>
              </a:buClr>
            </a:pPr>
            <a:r>
              <a:rPr lang="en-US" altLang="en-US" sz="3600" dirty="0">
                <a:cs typeface="Times New Roman" pitchFamily="18" charset="0"/>
              </a:rPr>
              <a:t>Cut </a:t>
            </a:r>
            <a:r>
              <a:rPr lang="en-US" altLang="en-US" sz="3600" dirty="0" smtClean="0">
                <a:cs typeface="Times New Roman" pitchFamily="18" charset="0"/>
              </a:rPr>
              <a:t>melons</a:t>
            </a:r>
          </a:p>
          <a:p>
            <a:pPr lvl="1">
              <a:lnSpc>
                <a:spcPct val="90000"/>
              </a:lnSpc>
              <a:buClr>
                <a:schemeClr val="tx1"/>
              </a:buClr>
            </a:pPr>
            <a:r>
              <a:rPr lang="en-US" altLang="en-US" sz="3600" dirty="0">
                <a:cs typeface="Times New Roman" pitchFamily="18" charset="0"/>
              </a:rPr>
              <a:t>Garlic-in-oil mixtures that have not been modified to prevent </a:t>
            </a:r>
            <a:r>
              <a:rPr lang="en-US" altLang="en-US" sz="3600" dirty="0" smtClean="0">
                <a:cs typeface="Times New Roman" pitchFamily="18" charset="0"/>
              </a:rPr>
              <a:t>growth</a:t>
            </a:r>
            <a:endParaRPr lang="en-US" altLang="en-US" sz="3600" dirty="0">
              <a:cs typeface="Times New Roman" pitchFamily="18" charset="0"/>
            </a:endParaRPr>
          </a:p>
        </p:txBody>
      </p:sp>
    </p:spTree>
    <p:extLst>
      <p:ext uri="{BB962C8B-B14F-4D97-AF65-F5344CB8AC3E}">
        <p14:creationId xmlns:p14="http://schemas.microsoft.com/office/powerpoint/2010/main" val="17000268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A08A19E5-2834-4B00-B151-F19466BED11C}" type="slidenum">
              <a:rPr lang="en-US" sz="1400">
                <a:solidFill>
                  <a:srgbClr val="000099"/>
                </a:solidFill>
              </a:rPr>
              <a:pPr algn="ctr" fontAlgn="base">
                <a:spcBef>
                  <a:spcPct val="0"/>
                </a:spcBef>
                <a:spcAft>
                  <a:spcPct val="0"/>
                </a:spcAft>
                <a:defRPr/>
              </a:pPr>
              <a:t>6</a:t>
            </a:fld>
            <a:endParaRPr lang="en-US" sz="1400">
              <a:solidFill>
                <a:srgbClr val="000099"/>
              </a:solidFill>
            </a:endParaRPr>
          </a:p>
        </p:txBody>
      </p:sp>
      <p:sp>
        <p:nvSpPr>
          <p:cNvPr id="352259" name="Rectangle 2"/>
          <p:cNvSpPr>
            <a:spLocks noGrp="1" noChangeArrowheads="1"/>
          </p:cNvSpPr>
          <p:nvPr>
            <p:ph type="title"/>
          </p:nvPr>
        </p:nvSpPr>
        <p:spPr/>
        <p:txBody>
          <a:bodyPr>
            <a:normAutofit/>
          </a:bodyPr>
          <a:lstStyle/>
          <a:p>
            <a:r>
              <a:rPr lang="en-US" altLang="en-US" dirty="0">
                <a:solidFill>
                  <a:srgbClr val="646A86"/>
                </a:solidFill>
              </a:rPr>
              <a:t>TCS foods</a:t>
            </a:r>
          </a:p>
        </p:txBody>
      </p:sp>
      <p:sp>
        <p:nvSpPr>
          <p:cNvPr id="352260" name="Rectangle 3"/>
          <p:cNvSpPr>
            <a:spLocks noGrp="1" noChangeArrowheads="1"/>
          </p:cNvSpPr>
          <p:nvPr>
            <p:ph idx="1"/>
          </p:nvPr>
        </p:nvSpPr>
        <p:spPr/>
        <p:txBody>
          <a:bodyPr>
            <a:normAutofit/>
          </a:bodyPr>
          <a:lstStyle/>
          <a:p>
            <a:pPr lvl="1">
              <a:lnSpc>
                <a:spcPct val="90000"/>
              </a:lnSpc>
              <a:buClr>
                <a:schemeClr val="tx1"/>
              </a:buClr>
            </a:pPr>
            <a:r>
              <a:rPr lang="en-US" altLang="en-US" sz="3600" dirty="0" smtClean="0">
                <a:cs typeface="Times New Roman" pitchFamily="18" charset="0"/>
              </a:rPr>
              <a:t>Cut tomatoes or cut tomato mixtures</a:t>
            </a:r>
          </a:p>
          <a:p>
            <a:pPr lvl="1">
              <a:lnSpc>
                <a:spcPct val="90000"/>
              </a:lnSpc>
              <a:buClr>
                <a:schemeClr val="tx1"/>
              </a:buClr>
            </a:pPr>
            <a:r>
              <a:rPr lang="en-US" altLang="en-US" sz="3600" dirty="0" smtClean="0">
                <a:cs typeface="Times New Roman" pitchFamily="18" charset="0"/>
              </a:rPr>
              <a:t>Cut leafy greens</a:t>
            </a:r>
          </a:p>
          <a:p>
            <a:pPr lvl="1">
              <a:lnSpc>
                <a:spcPct val="90000"/>
              </a:lnSpc>
              <a:buClr>
                <a:schemeClr val="tx1"/>
              </a:buClr>
            </a:pPr>
            <a:r>
              <a:rPr lang="en-US" altLang="en-US" sz="3600" dirty="0" smtClean="0">
                <a:cs typeface="Times New Roman" pitchFamily="18" charset="0"/>
              </a:rPr>
              <a:t> A food that because of its pH and Aw values is designated as Product Assessment Required (PA) in Interaction Tables A or B of the Food Code</a:t>
            </a:r>
          </a:p>
          <a:p>
            <a:pPr lvl="1">
              <a:lnSpc>
                <a:spcPct val="90000"/>
              </a:lnSpc>
              <a:buClr>
                <a:schemeClr val="bg1"/>
              </a:buClr>
            </a:pPr>
            <a:endParaRPr lang="en-US" altLang="en-US" sz="3200" dirty="0">
              <a:cs typeface="Times New Roman" pitchFamily="18" charset="0"/>
            </a:endParaRPr>
          </a:p>
        </p:txBody>
      </p:sp>
    </p:spTree>
    <p:extLst>
      <p:ext uri="{BB962C8B-B14F-4D97-AF65-F5344CB8AC3E}">
        <p14:creationId xmlns:p14="http://schemas.microsoft.com/office/powerpoint/2010/main" val="278249970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A08A19E5-2834-4B00-B151-F19466BED11C}" type="slidenum">
              <a:rPr lang="en-US" sz="1400">
                <a:solidFill>
                  <a:srgbClr val="000099"/>
                </a:solidFill>
              </a:rPr>
              <a:pPr algn="ctr" fontAlgn="base">
                <a:spcBef>
                  <a:spcPct val="0"/>
                </a:spcBef>
                <a:spcAft>
                  <a:spcPct val="0"/>
                </a:spcAft>
                <a:defRPr/>
              </a:pPr>
              <a:t>7</a:t>
            </a:fld>
            <a:endParaRPr lang="en-US" sz="1400">
              <a:solidFill>
                <a:srgbClr val="000099"/>
              </a:solidFill>
            </a:endParaRPr>
          </a:p>
        </p:txBody>
      </p:sp>
      <p:sp>
        <p:nvSpPr>
          <p:cNvPr id="352259" name="Rectangle 2"/>
          <p:cNvSpPr>
            <a:spLocks noGrp="1" noChangeArrowheads="1"/>
          </p:cNvSpPr>
          <p:nvPr>
            <p:ph type="title"/>
          </p:nvPr>
        </p:nvSpPr>
        <p:spPr/>
        <p:txBody>
          <a:bodyPr>
            <a:normAutofit/>
          </a:bodyPr>
          <a:lstStyle/>
          <a:p>
            <a:r>
              <a:rPr lang="en-US" altLang="en-US" dirty="0">
                <a:solidFill>
                  <a:srgbClr val="646A86"/>
                </a:solidFill>
              </a:rPr>
              <a:t>Non-TCS foods</a:t>
            </a:r>
          </a:p>
        </p:txBody>
      </p:sp>
      <p:sp>
        <p:nvSpPr>
          <p:cNvPr id="352260" name="Rectangle 3"/>
          <p:cNvSpPr>
            <a:spLocks noGrp="1" noChangeArrowheads="1"/>
          </p:cNvSpPr>
          <p:nvPr>
            <p:ph idx="1"/>
          </p:nvPr>
        </p:nvSpPr>
        <p:spPr/>
        <p:txBody>
          <a:bodyPr>
            <a:normAutofit/>
          </a:bodyPr>
          <a:lstStyle/>
          <a:p>
            <a:pPr lvl="1">
              <a:lnSpc>
                <a:spcPct val="90000"/>
              </a:lnSpc>
              <a:buClr>
                <a:schemeClr val="tx1"/>
              </a:buClr>
            </a:pPr>
            <a:r>
              <a:rPr lang="en-US" altLang="en-US" sz="3600" dirty="0" smtClean="0">
                <a:cs typeface="Times New Roman" pitchFamily="18" charset="0"/>
              </a:rPr>
              <a:t>Air-cooled, hard-boiled egg with intact shell</a:t>
            </a:r>
          </a:p>
          <a:p>
            <a:pPr lvl="1">
              <a:lnSpc>
                <a:spcPct val="90000"/>
              </a:lnSpc>
              <a:buClr>
                <a:schemeClr val="tx1"/>
              </a:buClr>
            </a:pPr>
            <a:r>
              <a:rPr lang="en-US" altLang="en-US" sz="3600" dirty="0" smtClean="0">
                <a:cs typeface="Times New Roman" pitchFamily="18" charset="0"/>
              </a:rPr>
              <a:t>Pasteurized egg with intact shell</a:t>
            </a:r>
          </a:p>
          <a:p>
            <a:pPr lvl="1">
              <a:lnSpc>
                <a:spcPct val="90000"/>
              </a:lnSpc>
              <a:buClr>
                <a:schemeClr val="tx1"/>
              </a:buClr>
            </a:pPr>
            <a:r>
              <a:rPr lang="en-US" altLang="en-US" sz="3600" dirty="0" smtClean="0">
                <a:cs typeface="Times New Roman" pitchFamily="18" charset="0"/>
              </a:rPr>
              <a:t>A food that does not support the growth and toxin formation of pathogens but may otherwise be contaminated and capable of causing illness</a:t>
            </a:r>
          </a:p>
          <a:p>
            <a:pPr lvl="1">
              <a:lnSpc>
                <a:spcPct val="90000"/>
              </a:lnSpc>
              <a:buClr>
                <a:schemeClr val="bg1"/>
              </a:buClr>
            </a:pPr>
            <a:endParaRPr lang="en-US" altLang="en-US" sz="3200" dirty="0">
              <a:cs typeface="Times New Roman" pitchFamily="18" charset="0"/>
            </a:endParaRPr>
          </a:p>
        </p:txBody>
      </p:sp>
    </p:spTree>
    <p:extLst>
      <p:ext uri="{BB962C8B-B14F-4D97-AF65-F5344CB8AC3E}">
        <p14:creationId xmlns:p14="http://schemas.microsoft.com/office/powerpoint/2010/main" val="92187183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txBox="1">
            <a:spLocks noGrp="1"/>
          </p:cNvSpPr>
          <p:nvPr/>
        </p:nvSpPr>
        <p:spPr bwMode="auto">
          <a:xfrm>
            <a:off x="8001000" y="6172200"/>
            <a:ext cx="914400" cy="476250"/>
          </a:xfrm>
          <a:prstGeom prst="rect">
            <a:avLst/>
          </a:prstGeom>
          <a:noFill/>
          <a:ln>
            <a:miter lim="800000"/>
            <a:headEnd/>
            <a:tailEnd/>
          </a:ln>
        </p:spPr>
        <p:txBody>
          <a:bodyPr/>
          <a:lstStyle/>
          <a:p>
            <a:pPr algn="ctr" fontAlgn="base">
              <a:spcBef>
                <a:spcPct val="0"/>
              </a:spcBef>
              <a:spcAft>
                <a:spcPct val="0"/>
              </a:spcAft>
              <a:defRPr/>
            </a:pPr>
            <a:fld id="{A08A19E5-2834-4B00-B151-F19466BED11C}" type="slidenum">
              <a:rPr lang="en-US" sz="1400">
                <a:solidFill>
                  <a:srgbClr val="000099"/>
                </a:solidFill>
              </a:rPr>
              <a:pPr algn="ctr" fontAlgn="base">
                <a:spcBef>
                  <a:spcPct val="0"/>
                </a:spcBef>
                <a:spcAft>
                  <a:spcPct val="0"/>
                </a:spcAft>
                <a:defRPr/>
              </a:pPr>
              <a:t>8</a:t>
            </a:fld>
            <a:endParaRPr lang="en-US" sz="1400">
              <a:solidFill>
                <a:srgbClr val="000099"/>
              </a:solidFill>
            </a:endParaRPr>
          </a:p>
        </p:txBody>
      </p:sp>
      <p:sp>
        <p:nvSpPr>
          <p:cNvPr id="352259" name="Rectangle 2"/>
          <p:cNvSpPr>
            <a:spLocks noGrp="1" noChangeArrowheads="1"/>
          </p:cNvSpPr>
          <p:nvPr>
            <p:ph type="title"/>
          </p:nvPr>
        </p:nvSpPr>
        <p:spPr/>
        <p:txBody>
          <a:bodyPr>
            <a:normAutofit/>
          </a:bodyPr>
          <a:lstStyle/>
          <a:p>
            <a:r>
              <a:rPr lang="en-US" altLang="en-US" dirty="0">
                <a:solidFill>
                  <a:srgbClr val="646A86"/>
                </a:solidFill>
              </a:rPr>
              <a:t>Non-TCS foods</a:t>
            </a:r>
          </a:p>
        </p:txBody>
      </p:sp>
      <p:sp>
        <p:nvSpPr>
          <p:cNvPr id="352260" name="Rectangle 3"/>
          <p:cNvSpPr>
            <a:spLocks noGrp="1" noChangeArrowheads="1"/>
          </p:cNvSpPr>
          <p:nvPr>
            <p:ph idx="1"/>
          </p:nvPr>
        </p:nvSpPr>
        <p:spPr/>
        <p:txBody>
          <a:bodyPr>
            <a:normAutofit/>
          </a:bodyPr>
          <a:lstStyle/>
          <a:p>
            <a:pPr lvl="1">
              <a:lnSpc>
                <a:spcPct val="90000"/>
              </a:lnSpc>
              <a:buClr>
                <a:schemeClr val="tx1"/>
              </a:buClr>
            </a:pPr>
            <a:r>
              <a:rPr lang="en-US" altLang="en-US" sz="3600" dirty="0" smtClean="0">
                <a:cs typeface="Times New Roman" pitchFamily="18" charset="0"/>
              </a:rPr>
              <a:t>A food that because of its pH and Aw values is designated as non-PHF/non-TCS food in Interaction Tables A and B</a:t>
            </a:r>
          </a:p>
          <a:p>
            <a:pPr lvl="1">
              <a:lnSpc>
                <a:spcPct val="90000"/>
              </a:lnSpc>
              <a:buClr>
                <a:schemeClr val="tx1"/>
              </a:buClr>
            </a:pPr>
            <a:r>
              <a:rPr lang="en-US" altLang="en-US" sz="3600" dirty="0" smtClean="0">
                <a:cs typeface="Times New Roman" pitchFamily="18" charset="0"/>
              </a:rPr>
              <a:t>A food designated as Product Assessment Required (PA) with subsequent PA proving that the food does not support the growth and toxin production of pathogens</a:t>
            </a:r>
          </a:p>
          <a:p>
            <a:pPr lvl="1">
              <a:lnSpc>
                <a:spcPct val="90000"/>
              </a:lnSpc>
              <a:buClr>
                <a:schemeClr val="bg1"/>
              </a:buClr>
            </a:pPr>
            <a:endParaRPr lang="en-US" altLang="en-US" sz="3200" dirty="0">
              <a:cs typeface="Times New Roman" pitchFamily="18" charset="0"/>
            </a:endParaRPr>
          </a:p>
        </p:txBody>
      </p:sp>
    </p:spTree>
    <p:extLst>
      <p:ext uri="{BB962C8B-B14F-4D97-AF65-F5344CB8AC3E}">
        <p14:creationId xmlns:p14="http://schemas.microsoft.com/office/powerpoint/2010/main" val="314659363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Holding TCS Foods</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smtClean="0"/>
              <a:t>Use temperature</a:t>
            </a:r>
          </a:p>
          <a:p>
            <a:pPr marL="0" indent="0">
              <a:buNone/>
            </a:pPr>
            <a:endParaRPr lang="en-US" sz="3600" dirty="0"/>
          </a:p>
          <a:p>
            <a:pPr marL="0" indent="0">
              <a:buNone/>
            </a:pPr>
            <a:r>
              <a:rPr lang="en-US" sz="3600" dirty="0" smtClean="0"/>
              <a:t>OR</a:t>
            </a:r>
          </a:p>
          <a:p>
            <a:pPr marL="0" indent="0">
              <a:buNone/>
            </a:pPr>
            <a:endParaRPr lang="en-US" sz="3600" dirty="0"/>
          </a:p>
          <a:p>
            <a:pPr marL="0" indent="0">
              <a:buNone/>
            </a:pPr>
            <a:r>
              <a:rPr lang="en-US" sz="3600" dirty="0" smtClean="0"/>
              <a:t>Use time</a:t>
            </a: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486400" y="1607213"/>
            <a:ext cx="2401824" cy="2199739"/>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486400" y="4157472"/>
            <a:ext cx="2401824" cy="2023872"/>
          </a:xfrm>
          <a:prstGeom prst="rect">
            <a:avLst/>
          </a:prstGeom>
        </p:spPr>
      </p:pic>
    </p:spTree>
    <p:extLst>
      <p:ext uri="{BB962C8B-B14F-4D97-AF65-F5344CB8AC3E}">
        <p14:creationId xmlns:p14="http://schemas.microsoft.com/office/powerpoint/2010/main" val="343319079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5821</TotalTime>
  <Words>3498</Words>
  <Application>Microsoft Office PowerPoint</Application>
  <PresentationFormat>On-screen Show (4:3)</PresentationFormat>
  <Paragraphs>236</Paragraphs>
  <Slides>29</Slides>
  <Notes>29</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Clarity</vt:lpstr>
      <vt:lpstr>Office Theme</vt:lpstr>
      <vt:lpstr>Using Time as a public health control</vt:lpstr>
      <vt:lpstr>Objectives</vt:lpstr>
      <vt:lpstr>Factors Affecting Pathogen Growth</vt:lpstr>
      <vt:lpstr>Time/temperature Controlled for Safety (TCS) Food</vt:lpstr>
      <vt:lpstr>TCS foods</vt:lpstr>
      <vt:lpstr>TCS foods</vt:lpstr>
      <vt:lpstr>Non-TCS foods</vt:lpstr>
      <vt:lpstr>Non-TCS foods</vt:lpstr>
      <vt:lpstr>Holding TCS Foods</vt:lpstr>
      <vt:lpstr>Holding Hot TCS Foods</vt:lpstr>
      <vt:lpstr>Holding Cold TCS Foods</vt:lpstr>
      <vt:lpstr>Holding TCS Foods using Time</vt:lpstr>
      <vt:lpstr>Holding TCS Foods using Time</vt:lpstr>
      <vt:lpstr>PowerPoint Presentation</vt:lpstr>
      <vt:lpstr>PowerPoint Presentation</vt:lpstr>
      <vt:lpstr>PowerPoint Presentation</vt:lpstr>
      <vt:lpstr>PowerPoint Presentation</vt:lpstr>
      <vt:lpstr>PowerPoint Presentation</vt:lpstr>
      <vt:lpstr>How does TPHC fit into HACCP?</vt:lpstr>
      <vt:lpstr>Template Provided in HACCP Part 1: Menus and Recipes</vt:lpstr>
      <vt:lpstr>Sample Template HACCP Section: Safe Food Handling</vt:lpstr>
      <vt:lpstr>PowerPoint Presentation</vt:lpstr>
      <vt:lpstr>PowerPoint Presentation</vt:lpstr>
      <vt:lpstr>PowerPoint Presentation</vt:lpstr>
      <vt:lpstr>PowerPoint Presentation</vt:lpstr>
      <vt:lpstr>Similar TCS foods</vt:lpstr>
      <vt:lpstr>A few more comments about food safety:</vt:lpstr>
      <vt:lpstr>susan.thompson@dpi.nc.gov Public Schools of North Carolina Department of Public Instruction Safe and Healthy Schools Support Division School Nutrition Services Section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as a Public Health Control in School Cafeterias</dc:title>
  <dc:creator>admin</dc:creator>
  <cp:lastModifiedBy>DKnight</cp:lastModifiedBy>
  <cp:revision>64</cp:revision>
  <cp:lastPrinted>2015-04-02T14:35:03Z</cp:lastPrinted>
  <dcterms:created xsi:type="dcterms:W3CDTF">2013-10-07T17:04:11Z</dcterms:created>
  <dcterms:modified xsi:type="dcterms:W3CDTF">2015-08-25T15:27:16Z</dcterms:modified>
</cp:coreProperties>
</file>