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 id="2147483867" r:id="rId2"/>
  </p:sldMasterIdLst>
  <p:notesMasterIdLst>
    <p:notesMasterId r:id="rId54"/>
  </p:notesMasterIdLst>
  <p:sldIdLst>
    <p:sldId id="279" r:id="rId3"/>
    <p:sldId id="742" r:id="rId4"/>
    <p:sldId id="743" r:id="rId5"/>
    <p:sldId id="744" r:id="rId6"/>
    <p:sldId id="746" r:id="rId7"/>
    <p:sldId id="745" r:id="rId8"/>
    <p:sldId id="747" r:id="rId9"/>
    <p:sldId id="748" r:id="rId10"/>
    <p:sldId id="749" r:id="rId11"/>
    <p:sldId id="750" r:id="rId12"/>
    <p:sldId id="751" r:id="rId13"/>
    <p:sldId id="752" r:id="rId14"/>
    <p:sldId id="753" r:id="rId15"/>
    <p:sldId id="754" r:id="rId16"/>
    <p:sldId id="755" r:id="rId17"/>
    <p:sldId id="511" r:id="rId18"/>
    <p:sldId id="733" r:id="rId19"/>
    <p:sldId id="512" r:id="rId20"/>
    <p:sldId id="513" r:id="rId21"/>
    <p:sldId id="514" r:id="rId22"/>
    <p:sldId id="515" r:id="rId23"/>
    <p:sldId id="516" r:id="rId24"/>
    <p:sldId id="517" r:id="rId25"/>
    <p:sldId id="518" r:id="rId26"/>
    <p:sldId id="519" r:id="rId27"/>
    <p:sldId id="701" r:id="rId28"/>
    <p:sldId id="700" r:id="rId29"/>
    <p:sldId id="702" r:id="rId30"/>
    <p:sldId id="703" r:id="rId31"/>
    <p:sldId id="704" r:id="rId32"/>
    <p:sldId id="705" r:id="rId33"/>
    <p:sldId id="706" r:id="rId34"/>
    <p:sldId id="707" r:id="rId35"/>
    <p:sldId id="726" r:id="rId36"/>
    <p:sldId id="739" r:id="rId37"/>
    <p:sldId id="760" r:id="rId38"/>
    <p:sldId id="761" r:id="rId39"/>
    <p:sldId id="762" r:id="rId40"/>
    <p:sldId id="756" r:id="rId41"/>
    <p:sldId id="757" r:id="rId42"/>
    <p:sldId id="710" r:id="rId43"/>
    <p:sldId id="758" r:id="rId44"/>
    <p:sldId id="759" r:id="rId45"/>
    <p:sldId id="741" r:id="rId46"/>
    <p:sldId id="763" r:id="rId47"/>
    <p:sldId id="724" r:id="rId48"/>
    <p:sldId id="730" r:id="rId49"/>
    <p:sldId id="729" r:id="rId50"/>
    <p:sldId id="731" r:id="rId51"/>
    <p:sldId id="698" r:id="rId52"/>
    <p:sldId id="764" r:id="rId53"/>
  </p:sldIdLst>
  <p:sldSz cx="9144000" cy="6858000" type="screen4x3"/>
  <p:notesSz cx="6858000" cy="9144000"/>
  <p:custDataLst>
    <p:tags r:id="rId55"/>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205" autoAdjust="0"/>
    <p:restoredTop sz="74600" autoAdjust="0"/>
  </p:normalViewPr>
  <p:slideViewPr>
    <p:cSldViewPr>
      <p:cViewPr varScale="1">
        <p:scale>
          <a:sx n="76" d="100"/>
          <a:sy n="76" d="100"/>
        </p:scale>
        <p:origin x="150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6A6BFE-F19F-4CA2-9379-A649391B50C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FDBD3167-686B-4737-83D5-92E9584EB776}"/>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65E41D5-9D5F-41D9-B078-BD867D9E61B0}" type="datetimeFigureOut">
              <a:rPr lang="en-US"/>
              <a:pPr>
                <a:defRPr/>
              </a:pPr>
              <a:t>8/5/2021</a:t>
            </a:fld>
            <a:endParaRPr lang="en-US" dirty="0"/>
          </a:p>
        </p:txBody>
      </p:sp>
      <p:sp>
        <p:nvSpPr>
          <p:cNvPr id="4" name="Slide Image Placeholder 3">
            <a:extLst>
              <a:ext uri="{FF2B5EF4-FFF2-40B4-BE49-F238E27FC236}">
                <a16:creationId xmlns:a16="http://schemas.microsoft.com/office/drawing/2014/main" id="{A5BEFD25-F33B-48D7-BD09-69384C9EDD4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7C1247A2-299D-4C06-B45D-625C628302E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A15F637-ECEA-4D26-BD26-C1EDD0B0B57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E21C6136-2CDE-496F-9AC0-9CF8771D235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B793DC12-4CBB-429D-8B75-D167924D845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childnutrition.ncpublicschools.gov/information-resources/menu-planning-production/information-resources/haccp-food-safety"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hildnutrition.ncpublicschools.gov/information-resources/menu-planning-production/meal-production-record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512E5B4F-83FF-4B7B-A20E-7CDC430DC430}"/>
              </a:ext>
            </a:extLst>
          </p:cNvPr>
          <p:cNvSpPr>
            <a:spLocks noGrp="1" noChangeArrowheads="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28663" indent="-279400" eaLnBrk="0" hangingPunct="0">
              <a:defRPr>
                <a:solidFill>
                  <a:schemeClr val="tx1"/>
                </a:solidFill>
                <a:latin typeface="Arial" panose="020B0604020202020204" pitchFamily="34" charset="0"/>
                <a:cs typeface="Arial" panose="020B0604020202020204" pitchFamily="34" charset="0"/>
              </a:defRPr>
            </a:lvl2pPr>
            <a:lvl3pPr marL="1120775" indent="-223838" eaLnBrk="0" hangingPunct="0">
              <a:defRPr>
                <a:solidFill>
                  <a:schemeClr val="tx1"/>
                </a:solidFill>
                <a:latin typeface="Arial" panose="020B0604020202020204" pitchFamily="34" charset="0"/>
                <a:cs typeface="Arial" panose="020B0604020202020204" pitchFamily="34" charset="0"/>
              </a:defRPr>
            </a:lvl3pPr>
            <a:lvl4pPr marL="1570038" indent="-223838" eaLnBrk="0" hangingPunct="0">
              <a:defRPr>
                <a:solidFill>
                  <a:schemeClr val="tx1"/>
                </a:solidFill>
                <a:latin typeface="Arial" panose="020B0604020202020204" pitchFamily="34" charset="0"/>
                <a:cs typeface="Arial" panose="020B0604020202020204" pitchFamily="34" charset="0"/>
              </a:defRPr>
            </a:lvl4pPr>
            <a:lvl5pPr marL="2017713" indent="-223838" eaLnBrk="0" hangingPunct="0">
              <a:defRPr>
                <a:solidFill>
                  <a:schemeClr val="tx1"/>
                </a:solidFill>
                <a:latin typeface="Arial" panose="020B0604020202020204" pitchFamily="34" charset="0"/>
                <a:cs typeface="Arial" panose="020B0604020202020204" pitchFamily="34" charset="0"/>
              </a:defRPr>
            </a:lvl5pPr>
            <a:lvl6pPr marL="2474913" indent="-223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32113" indent="-223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89313" indent="-223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46513" indent="-223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BC063DB-557A-4E72-87D9-518552A04535}" type="slidenum">
              <a:rPr lang="en-US" altLang="en-US">
                <a:latin typeface="Times New Roman" panose="02020603050405020304" pitchFamily="18" charset="0"/>
              </a:rPr>
              <a:pPr eaLnBrk="1" hangingPunct="1"/>
              <a:t>1</a:t>
            </a:fld>
            <a:endParaRPr lang="en-US" altLang="en-US">
              <a:latin typeface="Times New Roman" panose="02020603050405020304" pitchFamily="18" charset="0"/>
            </a:endParaRPr>
          </a:p>
        </p:txBody>
      </p:sp>
      <p:sp>
        <p:nvSpPr>
          <p:cNvPr id="62467" name="Rectangle 2">
            <a:extLst>
              <a:ext uri="{FF2B5EF4-FFF2-40B4-BE49-F238E27FC236}">
                <a16:creationId xmlns:a16="http://schemas.microsoft.com/office/drawing/2014/main" id="{4ABE65E4-9D6C-477E-9027-0827CF1C62B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a:extLst>
              <a:ext uri="{FF2B5EF4-FFF2-40B4-BE49-F238E27FC236}">
                <a16:creationId xmlns:a16="http://schemas.microsoft.com/office/drawing/2014/main" id="{BACE7AC7-4D36-4A3E-B1B7-29DB0F0AE08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Welcome Participants and distribute copies of sample delivery tickets and production records (use your own accurately completed samples or refer to the School Nutrition website at http://childnutrition.ncpublicschools.gov/information-resources/menu-planning-production/meal-production-records).</a:t>
            </a:r>
          </a:p>
          <a:p>
            <a:pPr eaLnBrk="1" hangingPunct="1">
              <a:spcBef>
                <a:spcPct val="0"/>
              </a:spcBef>
            </a:pPr>
            <a:endParaRPr lang="en-US" altLang="en-US"/>
          </a:p>
          <a:p>
            <a:pPr eaLnBrk="1" hangingPunct="1">
              <a:spcBef>
                <a:spcPct val="0"/>
              </a:spcBef>
            </a:pPr>
            <a:r>
              <a:rPr lang="en-US" altLang="en-US"/>
              <a:t>Briefly describe what participants will learn today:</a:t>
            </a:r>
          </a:p>
          <a:p>
            <a:pPr eaLnBrk="1" hangingPunct="1">
              <a:spcBef>
                <a:spcPct val="0"/>
              </a:spcBef>
            </a:pPr>
            <a:r>
              <a:rPr lang="en-US" altLang="en-US"/>
              <a:t>What is a production record and delivery ticket</a:t>
            </a:r>
          </a:p>
          <a:p>
            <a:pPr eaLnBrk="1" hangingPunct="1">
              <a:spcBef>
                <a:spcPct val="0"/>
              </a:spcBef>
            </a:pPr>
            <a:r>
              <a:rPr lang="en-US" altLang="en-US"/>
              <a:t>Why production records must be used</a:t>
            </a:r>
          </a:p>
          <a:p>
            <a:pPr eaLnBrk="1" hangingPunct="1">
              <a:spcBef>
                <a:spcPct val="0"/>
              </a:spcBef>
            </a:pPr>
            <a:r>
              <a:rPr lang="en-US" altLang="en-US"/>
              <a:t>Who uses what information on the document</a:t>
            </a:r>
          </a:p>
          <a:p>
            <a:pPr eaLnBrk="1" hangingPunct="1">
              <a:spcBef>
                <a:spcPct val="0"/>
              </a:spcBef>
            </a:pPr>
            <a:r>
              <a:rPr lang="en-US" altLang="en-US"/>
              <a:t>Procedures for proper completion and retention of the document</a:t>
            </a:r>
          </a:p>
          <a:p>
            <a:pPr eaLnBrk="1" hangingPunct="1">
              <a:spcBef>
                <a:spcPct val="0"/>
              </a:spcBef>
            </a:pPr>
            <a:r>
              <a:rPr lang="en-US" altLang="en-US"/>
              <a:t>How to avoid common mistakes and errors</a:t>
            </a:r>
          </a:p>
          <a:p>
            <a:pPr eaLnBrk="1" hangingPunct="1">
              <a:spcBef>
                <a:spcPct val="0"/>
              </a:spcBef>
            </a:pPr>
            <a:endParaRPr lang="en-US" altLang="en-US"/>
          </a:p>
          <a:p>
            <a:r>
              <a:rPr lang="en-US" altLang="en-US"/>
              <a:t>The Transported Meal Production Record is a required record for the National School Lunch and School Breakfast Programs.  There are separate production records for Breakfast and Lunch due to the different meal components in the breakfast and lunch meal patterns. The information is to be recorded daily and kept in the school’s food service area. The production record is a management tool that will provide information for planning, producing and serving daily school meals.  It is a legal document used to determine nutritional adequacy, assess food safety practices and support the claim for reimbursable meals. All forms other than the DPI prototype forms discussed in this presentation must be approved in writing by the State Agency prior to use. </a:t>
            </a:r>
          </a:p>
          <a:p>
            <a:pPr eaLnBrk="1" hangingPunct="1">
              <a:spcBef>
                <a:spcPct val="0"/>
              </a:spcBef>
            </a:pPr>
            <a:endParaRPr lang="en-US" altLang="en-US"/>
          </a:p>
          <a:p>
            <a:pPr eaLnBrk="1" hangingPunct="1">
              <a:spcBef>
                <a:spcPct val="0"/>
              </a:spcBef>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21F433A5-2693-47AD-8C93-B100BB5992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B998BABA-87DA-487C-A02B-E7EE45051C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Section 4: Indicate the portion size of the menu item to be served. Remember that portion size and meal component contribution is not always the same. For example, the portion size of spaghetti sauce may be 1 cup and it provides 2 oz eq of meats/meat alternates component; the portion size of baked beans may be 2/3 cup and it provides ½ cup of vegetable component; or the portion size of cheesy breadsticks may be 3 each and they provide 1 oz eq of grain and 2 oz eq of meats/meat alternates.</a:t>
            </a:r>
          </a:p>
          <a:p>
            <a:endParaRPr lang="en-US" altLang="en-US"/>
          </a:p>
          <a:p>
            <a:r>
              <a:rPr lang="en-US" altLang="en-US"/>
              <a:t>Think of portion size as the amount you expect to see on a plate or tray! Accurate standardized recipes should indicate both the portion size AND the meal pattern contribution.</a:t>
            </a:r>
          </a:p>
          <a:p>
            <a:endParaRPr lang="en-US" altLang="en-US"/>
          </a:p>
          <a:p>
            <a:endParaRPr lang="en-US" altLang="en-US"/>
          </a:p>
        </p:txBody>
      </p:sp>
      <p:sp>
        <p:nvSpPr>
          <p:cNvPr id="4" name="Slide Number Placeholder 3">
            <a:extLst>
              <a:ext uri="{FF2B5EF4-FFF2-40B4-BE49-F238E27FC236}">
                <a16:creationId xmlns:a16="http://schemas.microsoft.com/office/drawing/2014/main" id="{EC35F83C-6111-4A45-A58F-27BFD7A7A4F7}"/>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217E2EA-6D00-49F8-BA0A-9938FBBF29A0}"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CEBB65E1-E2C0-44B3-8273-E82ADA3559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E898AB95-D1C5-4671-BA9A-ACC98C1499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Section 5: Indicate the total amount of the food prepared and delivered to the site. Use purchase units as listed in the USDA Food Buying Guide and as indicated on your accurate standardized recipes for placing creditable food items into production. This information should be entered as pounds or ounce weight (e.g. 13 lb cheese or 40 lb ground beef), number of cans with the can size specified (e.g. four #10 cans, twelve #303 cans, etc.), each (e.g. 100 each pizza slices, or 100 each chicken patties, or 100 each 110 count oranges), or a volume measure such as gallon or quart (e.g. 1 gallon fat-free ranch dressing). Do not use “cases” since the weight or number of servings in the case may vary.)</a:t>
            </a:r>
          </a:p>
          <a:p>
            <a:endParaRPr lang="en-US" altLang="en-US"/>
          </a:p>
        </p:txBody>
      </p:sp>
      <p:sp>
        <p:nvSpPr>
          <p:cNvPr id="4" name="Slide Number Placeholder 3">
            <a:extLst>
              <a:ext uri="{FF2B5EF4-FFF2-40B4-BE49-F238E27FC236}">
                <a16:creationId xmlns:a16="http://schemas.microsoft.com/office/drawing/2014/main" id="{2F85B18F-781B-4EF0-9927-C5897D2AB629}"/>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42BD1B6-8E56-40B2-AD33-668BEC09C5BB}"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23B6095B-1AC1-4C62-95A6-96114E2112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A43E593C-796C-4C2D-AB63-484C987B95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Section 6: Write in the time that the food preparation is completed. This time will likely be different for various menu items.</a:t>
            </a:r>
          </a:p>
          <a:p>
            <a:endParaRPr lang="en-US" altLang="en-US"/>
          </a:p>
        </p:txBody>
      </p:sp>
      <p:sp>
        <p:nvSpPr>
          <p:cNvPr id="4" name="Slide Number Placeholder 3">
            <a:extLst>
              <a:ext uri="{FF2B5EF4-FFF2-40B4-BE49-F238E27FC236}">
                <a16:creationId xmlns:a16="http://schemas.microsoft.com/office/drawing/2014/main" id="{C1191FC6-9358-4F88-AEBC-E45E40328B44}"/>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06BD48E-7523-4E1B-AB1E-3AF45C939405}"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E67052B2-DA39-4DCB-93B7-80A0BC2A03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3DA566E0-7623-48C9-B750-C074E0841D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Section 7: Measure the temperature of time-temperature controlled for safety (TCS) foods when the cooking or preparation is completed at the time noted in section 6. Write the measured temperature of the first pan or batch of food prepared in this section; if multiple pans or batches are prepared, measure the temperature of each to make sure that final temperatures are in compliance with safe food handling practices. Refer to the North Carolina Food Code and/or the HACCP Plan templates in Part 1: Safe Food Handling for proper cooking and preparation instructions (</a:t>
            </a:r>
            <a:r>
              <a:rPr lang="en-US" altLang="en-US" u="sng">
                <a:hlinkClick r:id="rId3"/>
              </a:rPr>
              <a:t>http://childnutrition.ncpublicschools.gov/information-resources/menu-planning-production/information-resources/haccp-food-safety</a:t>
            </a:r>
            <a:r>
              <a:rPr lang="en-US" altLang="en-US"/>
              <a:t> ). </a:t>
            </a:r>
          </a:p>
          <a:p>
            <a:endParaRPr lang="en-US" altLang="en-US"/>
          </a:p>
        </p:txBody>
      </p:sp>
      <p:sp>
        <p:nvSpPr>
          <p:cNvPr id="4" name="Slide Number Placeholder 3">
            <a:extLst>
              <a:ext uri="{FF2B5EF4-FFF2-40B4-BE49-F238E27FC236}">
                <a16:creationId xmlns:a16="http://schemas.microsoft.com/office/drawing/2014/main" id="{E4AC52C9-366E-4001-A362-47DFC8D49962}"/>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97A1A64-993B-451A-BECC-8085320901C2}"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9AA11609-F5C2-4EEE-BAEE-934465A624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DE21EFA0-F2A4-45BF-B61F-3FA2E9D836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Section 8: When the food is delivered to the receiving site, a representative of the School Food Authority or receiving faciltiy should measure the temperature of each of the TCS foods to ensure that they are being delivered within the safe range of 41 degrees F. or below for cold foods or 135 degrees F. or above for hot foods. This temperature should be taken by using a properly calibrated, clean and sanitized thermometer. Do not accept and serve TCS foods that are not at a safe temperature when delivered since you have no way of knowing how long they have been in the temperature danger zone. (See Criteria for Accepting or Rejecting Food in the HACCP Plan for Transported Meals, Part 2: Safe Food Handling.)  </a:t>
            </a:r>
          </a:p>
          <a:p>
            <a:endParaRPr lang="en-US" altLang="en-US"/>
          </a:p>
        </p:txBody>
      </p:sp>
      <p:sp>
        <p:nvSpPr>
          <p:cNvPr id="4" name="Slide Number Placeholder 3">
            <a:extLst>
              <a:ext uri="{FF2B5EF4-FFF2-40B4-BE49-F238E27FC236}">
                <a16:creationId xmlns:a16="http://schemas.microsoft.com/office/drawing/2014/main" id="{7A0FF182-F518-4700-908A-455B97DCEE46}"/>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C1EBDC9-030E-4AAB-99A1-F2F33D2D1E48}"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AB64B5FD-822E-44F5-8C14-253704B741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098AB333-E563-43A3-A46C-052B733D75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Bottom of Delivery Ticket: Obtain required signatures to validate the information on the Delivery Ticket. File the Delivery Ticket with the Daily Meal Production Record when the menu items are being used as part of reimbursable meals or snacks. Enter comments as needed about this delivery – you might use this space to note items that were not acceptable quality, short, or our of a safe temperature range.</a:t>
            </a:r>
          </a:p>
          <a:p>
            <a:endParaRPr lang="en-US" altLang="en-US"/>
          </a:p>
          <a:p>
            <a:r>
              <a:rPr lang="en-US" altLang="en-US"/>
              <a:t>And another quick note to remember -- The Delivery Ticket must be filed and kept for 3 years plus the current school year.  If production records are also used, it should be stapled to the corresponding meal’s production record.  It is recommended that a copy of the Delivery Ticket be kept on file by a caterer and the receiving site.   </a:t>
            </a:r>
          </a:p>
          <a:p>
            <a:endParaRPr lang="en-US" altLang="en-US"/>
          </a:p>
          <a:p>
            <a:endParaRPr lang="en-US" altLang="en-US"/>
          </a:p>
          <a:p>
            <a:r>
              <a:rPr lang="en-US" altLang="en-US"/>
              <a:t>Now, let’s move to the daily production record….</a:t>
            </a:r>
          </a:p>
          <a:p>
            <a:endParaRPr lang="en-US" altLang="en-US"/>
          </a:p>
        </p:txBody>
      </p:sp>
      <p:sp>
        <p:nvSpPr>
          <p:cNvPr id="4" name="Slide Number Placeholder 3">
            <a:extLst>
              <a:ext uri="{FF2B5EF4-FFF2-40B4-BE49-F238E27FC236}">
                <a16:creationId xmlns:a16="http://schemas.microsoft.com/office/drawing/2014/main" id="{8BFD19DC-F575-4E4C-AD7D-0A850A9EC461}"/>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27811EB-DFA9-4756-8A8E-7C4938297F9D}"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5A8DA8B8-16C6-471B-AC7C-7438B61A576D}"/>
              </a:ext>
            </a:extLst>
          </p:cNvPr>
          <p:cNvSpPr>
            <a:spLocks noGrp="1" noChangeArrowheads="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59C41C4-AB77-49A4-87C0-B0ACDA842D90}" type="slidenum">
              <a:rPr lang="en-US" altLang="en-US">
                <a:solidFill>
                  <a:srgbClr val="000000"/>
                </a:solidFill>
                <a:latin typeface="Calibri" panose="020F0502020204030204" pitchFamily="34" charset="0"/>
              </a:rPr>
              <a:pPr eaLnBrk="1" hangingPunct="1"/>
              <a:t>16</a:t>
            </a:fld>
            <a:endParaRPr lang="en-US" altLang="en-US">
              <a:solidFill>
                <a:srgbClr val="000000"/>
              </a:solidFill>
              <a:latin typeface="Calibri" panose="020F0502020204030204" pitchFamily="34" charset="0"/>
            </a:endParaRPr>
          </a:p>
        </p:txBody>
      </p:sp>
      <p:sp>
        <p:nvSpPr>
          <p:cNvPr id="77827" name="Rectangle 2">
            <a:extLst>
              <a:ext uri="{FF2B5EF4-FFF2-40B4-BE49-F238E27FC236}">
                <a16:creationId xmlns:a16="http://schemas.microsoft.com/office/drawing/2014/main" id="{3D3229BB-35E7-4C1A-B141-D866EFD9DDD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4436" name="Rectangle 3">
            <a:extLst>
              <a:ext uri="{FF2B5EF4-FFF2-40B4-BE49-F238E27FC236}">
                <a16:creationId xmlns:a16="http://schemas.microsoft.com/office/drawing/2014/main" id="{671E8B00-9DAB-4932-9B34-B496B8C83A72}"/>
              </a:ext>
            </a:extLst>
          </p:cNvPr>
          <p:cNvSpPr>
            <a:spLocks noGrp="1" noChangeArrowheads="1"/>
          </p:cNvSpPr>
          <p:nvPr>
            <p:ph type="body" idx="1"/>
          </p:nvPr>
        </p:nvSpPr>
        <p:spPr bwMode="auto"/>
        <p:txBody>
          <a:bodyPr wrap="square" numCol="1" anchor="t" anchorCtr="0" compatLnSpc="1">
            <a:prstTxWarp prst="textNoShape">
              <a:avLst/>
            </a:prstTxWarp>
          </a:bodyPr>
          <a:lstStyle/>
          <a:p>
            <a:pPr eaLnBrk="1" fontAlgn="auto" hangingPunct="1">
              <a:spcBef>
                <a:spcPts val="0"/>
              </a:spcBef>
              <a:spcAft>
                <a:spcPts val="0"/>
              </a:spcAft>
              <a:buFontTx/>
              <a:buChar char="•"/>
              <a:defRPr/>
            </a:pPr>
            <a:r>
              <a:rPr lang="en-US" dirty="0"/>
              <a:t>Now, let’s look specifically at the transported meal production record. You may refer to the samples already distributed as we discuss each section.</a:t>
            </a:r>
          </a:p>
          <a:p>
            <a:pPr marL="213226" indent="-213226" eaLnBrk="1" fontAlgn="auto" hangingPunct="1">
              <a:spcBef>
                <a:spcPts val="0"/>
              </a:spcBef>
              <a:spcAft>
                <a:spcPts val="0"/>
              </a:spcAft>
              <a:defRPr/>
            </a:pPr>
            <a:r>
              <a:rPr lang="en-US" dirty="0"/>
              <a:t>The production records supports the USDA Meal Pattern; a menu that follows the meal patterns and contains information consistent with standardized recipes for each item on the menu.  Information for all reimbursable meals must be supported by a Production Record.  (Refer to the example already distributed.)</a:t>
            </a:r>
          </a:p>
          <a:p>
            <a:pPr marL="213226" indent="-213226" eaLnBrk="1" fontAlgn="auto" hangingPunct="1">
              <a:spcBef>
                <a:spcPts val="0"/>
              </a:spcBef>
              <a:spcAft>
                <a:spcPts val="0"/>
              </a:spcAft>
              <a:defRPr/>
            </a:pPr>
            <a:endParaRPr lang="en-US" dirty="0"/>
          </a:p>
          <a:p>
            <a:pPr marL="213226" indent="-213226" eaLnBrk="1" fontAlgn="auto" hangingPunct="1">
              <a:spcBef>
                <a:spcPts val="0"/>
              </a:spcBef>
              <a:spcAft>
                <a:spcPts val="0"/>
              </a:spcAft>
              <a:defRPr/>
            </a:pPr>
            <a:r>
              <a:rPr lang="en-US" dirty="0"/>
              <a:t>In this example, the data can be entered at three different time periods: </a:t>
            </a:r>
          </a:p>
          <a:p>
            <a:pPr marL="213226" indent="-213226" eaLnBrk="1" fontAlgn="auto" hangingPunct="1">
              <a:spcBef>
                <a:spcPts val="0"/>
              </a:spcBef>
              <a:spcAft>
                <a:spcPts val="0"/>
              </a:spcAft>
              <a:defRP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00C5CBBB-CBC4-4D7C-A98D-74427BB5DE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AFAEDE79-F31E-4E75-853D-4E806BDE02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solidFill>
                  <a:srgbClr val="000000"/>
                </a:solidFill>
              </a:rPr>
              <a:t>The Daily Meal Production Plan is a required record for the National School Lunch and Breakfast Program. The information is to be recorded daily and kept in the facility’s food service area. The two major sections, </a:t>
            </a:r>
            <a:r>
              <a:rPr lang="en-US" altLang="en-US" u="sng">
                <a:solidFill>
                  <a:srgbClr val="000000"/>
                </a:solidFill>
              </a:rPr>
              <a:t>Meal Receiving</a:t>
            </a:r>
            <a:r>
              <a:rPr lang="en-US" altLang="en-US">
                <a:solidFill>
                  <a:srgbClr val="000000"/>
                </a:solidFill>
              </a:rPr>
              <a:t> and </a:t>
            </a:r>
            <a:r>
              <a:rPr lang="en-US" altLang="en-US" u="sng">
                <a:solidFill>
                  <a:srgbClr val="000000"/>
                </a:solidFill>
              </a:rPr>
              <a:t>Meal Offering</a:t>
            </a:r>
            <a:r>
              <a:rPr lang="en-US" altLang="en-US">
                <a:solidFill>
                  <a:srgbClr val="000000"/>
                </a:solidFill>
              </a:rPr>
              <a:t>, allow the form to be a management tool, determine nutritional adequacy, assess food safety practices, and support the claim for reimbursable meals.  </a:t>
            </a:r>
          </a:p>
          <a:p>
            <a:pPr eaLnBrk="1" hangingPunct="1">
              <a:spcBef>
                <a:spcPct val="0"/>
              </a:spcBef>
            </a:pPr>
            <a:r>
              <a:rPr lang="en-US" altLang="en-US">
                <a:solidFill>
                  <a:srgbClr val="000000"/>
                </a:solidFill>
              </a:rPr>
              <a:t> </a:t>
            </a:r>
          </a:p>
          <a:p>
            <a:pPr eaLnBrk="1" hangingPunct="1"/>
            <a:r>
              <a:rPr lang="en-US" altLang="en-US"/>
              <a:t>All forms other than the DPI prototype production record must be approved in writing by the State Agency prior to use.  The form must be completed thoroughly and accurately daily to support the student meal reimbursement claim.  All items required as part of the HACCP Plan are </a:t>
            </a:r>
            <a:r>
              <a:rPr lang="en-US" altLang="en-US" i="1"/>
              <a:t>printed in</a:t>
            </a:r>
            <a:r>
              <a:rPr lang="en-US" altLang="en-US"/>
              <a:t> </a:t>
            </a:r>
            <a:r>
              <a:rPr lang="en-US" altLang="en-US" i="1"/>
              <a:t>italics in these instructions </a:t>
            </a:r>
            <a:r>
              <a:rPr lang="en-US" altLang="en-US"/>
              <a:t>and must be completed daily</a:t>
            </a:r>
            <a:r>
              <a:rPr lang="en-US" altLang="en-US" i="1"/>
              <a:t>.</a:t>
            </a:r>
            <a:endParaRPr lang="en-US" altLang="en-US"/>
          </a:p>
        </p:txBody>
      </p:sp>
      <p:sp>
        <p:nvSpPr>
          <p:cNvPr id="56324" name="Slide Number Placeholder 3">
            <a:extLst>
              <a:ext uri="{FF2B5EF4-FFF2-40B4-BE49-F238E27FC236}">
                <a16:creationId xmlns:a16="http://schemas.microsoft.com/office/drawing/2014/main" id="{57877609-9A29-4586-8641-F45DC5F0D78A}"/>
              </a:ext>
            </a:extLst>
          </p:cNvPr>
          <p:cNvSpPr>
            <a:spLocks noGrp="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3F337D3-E97A-415E-80F3-047161E69BFB}"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8E1867A8-BA0E-49A9-AACC-F0626DA0278B}"/>
              </a:ext>
            </a:extLst>
          </p:cNvPr>
          <p:cNvSpPr>
            <a:spLocks noGrp="1" noChangeArrowheads="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07FAE4D-E6DB-4650-ADC9-CE8F3E1B7247}" type="slidenum">
              <a:rPr lang="en-US" altLang="en-US">
                <a:solidFill>
                  <a:srgbClr val="000000"/>
                </a:solidFill>
                <a:latin typeface="Calibri" panose="020F0502020204030204" pitchFamily="34" charset="0"/>
              </a:rPr>
              <a:pPr eaLnBrk="1" hangingPunct="1"/>
              <a:t>18</a:t>
            </a:fld>
            <a:endParaRPr lang="en-US" altLang="en-US">
              <a:solidFill>
                <a:srgbClr val="000000"/>
              </a:solidFill>
              <a:latin typeface="Calibri" panose="020F0502020204030204" pitchFamily="34" charset="0"/>
            </a:endParaRPr>
          </a:p>
        </p:txBody>
      </p:sp>
      <p:sp>
        <p:nvSpPr>
          <p:cNvPr id="79875" name="Rectangle 2">
            <a:extLst>
              <a:ext uri="{FF2B5EF4-FFF2-40B4-BE49-F238E27FC236}">
                <a16:creationId xmlns:a16="http://schemas.microsoft.com/office/drawing/2014/main" id="{C470EC58-54EF-4865-8FDC-DD4C415A8F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a:extLst>
              <a:ext uri="{FF2B5EF4-FFF2-40B4-BE49-F238E27FC236}">
                <a16:creationId xmlns:a16="http://schemas.microsoft.com/office/drawing/2014/main" id="{E81C8086-4A58-45A0-AF25-C6A73020912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z="1300"/>
              <a:t>Look at the sample document provided for </a:t>
            </a:r>
            <a:r>
              <a:rPr lang="en-US" altLang="en-US" sz="1300" b="1" u="sng"/>
              <a:t>Lunch</a:t>
            </a:r>
            <a:r>
              <a:rPr lang="en-US" altLang="en-US" sz="1300" b="1"/>
              <a:t>. </a:t>
            </a:r>
            <a:r>
              <a:rPr lang="en-US" altLang="en-US" sz="1300"/>
              <a:t>There are separate documents for breakfast and lunch because the meal pattern components are now different for those meals. We will first review the lunch document seen on this slide and then move to the breakfast production record later in the presentation. With the exception of the meal components, the documents and instructions are very similar.</a:t>
            </a:r>
          </a:p>
          <a:p>
            <a:pPr eaLnBrk="1" hangingPunct="1">
              <a:spcBef>
                <a:spcPct val="0"/>
              </a:spcBef>
              <a:buFontTx/>
              <a:buChar char="•"/>
            </a:pPr>
            <a:endParaRPr lang="en-US" altLang="en-US" sz="1300"/>
          </a:p>
          <a:p>
            <a:pPr eaLnBrk="1" hangingPunct="1">
              <a:spcBef>
                <a:spcPct val="0"/>
              </a:spcBef>
              <a:buFontTx/>
              <a:buChar char="•"/>
            </a:pPr>
            <a:r>
              <a:rPr lang="en-US" altLang="en-US" sz="1300"/>
              <a:t>We strongly encourage you to use this approved prototype as it captures the required information for compliance with the Administrative Review and HACCP.</a:t>
            </a:r>
          </a:p>
          <a:p>
            <a:pPr eaLnBrk="1" hangingPunct="1">
              <a:spcBef>
                <a:spcPct val="0"/>
              </a:spcBef>
              <a:buFontTx/>
              <a:buChar char="•"/>
            </a:pPr>
            <a:r>
              <a:rPr lang="en-US" altLang="en-US" sz="1300"/>
              <a:t> If you choose to use alternate form(s), you must submit to DPI for prior approval. Even when using alternate form(s), </a:t>
            </a:r>
            <a:r>
              <a:rPr lang="en-US" altLang="en-US" sz="1300" u="sng"/>
              <a:t>all of the information</a:t>
            </a:r>
            <a:r>
              <a:rPr lang="en-US" altLang="en-US" sz="1300"/>
              <a:t> on the NC Daily Meal Production plan, including the HACCP monitoring and instructions, must be included in your documentation.</a:t>
            </a:r>
          </a:p>
          <a:p>
            <a:pPr eaLnBrk="1" hangingPunct="1">
              <a:spcBef>
                <a:spcPct val="0"/>
              </a:spcBef>
            </a:pPr>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315008EE-90AF-4084-AAAE-9E29A048DC25}"/>
              </a:ext>
            </a:extLst>
          </p:cNvPr>
          <p:cNvSpPr>
            <a:spLocks noGrp="1" noChangeArrowheads="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3E3F549-D5C3-406B-B792-712FEEDF5A49}" type="slidenum">
              <a:rPr lang="en-US" altLang="en-US">
                <a:solidFill>
                  <a:srgbClr val="000000"/>
                </a:solidFill>
                <a:latin typeface="Calibri" panose="020F0502020204030204" pitchFamily="34" charset="0"/>
              </a:rPr>
              <a:pPr eaLnBrk="1" hangingPunct="1"/>
              <a:t>19</a:t>
            </a:fld>
            <a:endParaRPr lang="en-US" altLang="en-US">
              <a:solidFill>
                <a:srgbClr val="000000"/>
              </a:solidFill>
              <a:latin typeface="Calibri" panose="020F0502020204030204" pitchFamily="34" charset="0"/>
            </a:endParaRPr>
          </a:p>
        </p:txBody>
      </p:sp>
      <p:sp>
        <p:nvSpPr>
          <p:cNvPr id="80899" name="Rectangle 2">
            <a:extLst>
              <a:ext uri="{FF2B5EF4-FFF2-40B4-BE49-F238E27FC236}">
                <a16:creationId xmlns:a16="http://schemas.microsoft.com/office/drawing/2014/main" id="{07055056-0292-475D-BFA9-334E6157E0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a:extLst>
              <a:ext uri="{FF2B5EF4-FFF2-40B4-BE49-F238E27FC236}">
                <a16:creationId xmlns:a16="http://schemas.microsoft.com/office/drawing/2014/main" id="{2F1CA6E0-E164-4CEB-AF66-97A884CF63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br>
              <a:rPr lang="en-US" altLang="en-US"/>
            </a:br>
            <a:r>
              <a:rPr lang="en-US" altLang="en-US"/>
              <a:t>Each of these are USDA record keeping requirements to document nutritional adequacy and proper types and amounts of available foods to support the meal reimbursement claim.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B8E18E4D-373B-40C1-96FC-042C2C3CB8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0CA0644E-0DA3-4256-AF9C-0527CB7E47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When to use Transported Meal Production Record and Meal Delivery Ticket</a:t>
            </a:r>
          </a:p>
          <a:p>
            <a:endParaRPr lang="en-US" altLang="en-US"/>
          </a:p>
          <a:p>
            <a:r>
              <a:rPr lang="en-US" altLang="en-US"/>
              <a:t>Depending on the operation, there are two tools that can be used to document reimbursable meals at sites receiving transported reimbursable meals: the Transported Meal Production Record and Meal Delivery Ticket.  The Transported Meal Production Record provides documentation for reimbursable meals served at a facility with limited on-site food preparation facilities and where meals are brought in (catered/transported) from an outside production site.  The Delivery Ticket is designed to be used by the production kitchen to document the food prepared and delivered to the serving site.</a:t>
            </a:r>
          </a:p>
          <a:p>
            <a:r>
              <a:rPr lang="en-US" altLang="en-US"/>
              <a:t>Discuss the options with your School Nutrition Consultant to determine which works best for your operation.  Ultimately the School Food Authority (SFA) is responsible for assuring that production records are completed; however, the catering contract may include language that also defines the caterer’s responsibility.  Although each situation is unique, the production record instructions describe two options often used for recording meal service and production for SFAs receiving transported meals. You should review these options and determine the best solution for your site.</a:t>
            </a:r>
          </a:p>
          <a:p>
            <a:endParaRPr lang="en-US" altLang="en-US"/>
          </a:p>
          <a:p>
            <a:r>
              <a:rPr lang="en-US" altLang="en-US"/>
              <a:t>Copies of these documents are provided on the School Nutrition website at: http://childnutrition.ncpublicschools.gov/information-resources/menu-planning-production/meal-production-records</a:t>
            </a:r>
          </a:p>
          <a:p>
            <a:r>
              <a:rPr lang="en-US" altLang="en-US"/>
              <a:t>Look underneath the Transported Meals heading to locate.</a:t>
            </a:r>
          </a:p>
        </p:txBody>
      </p:sp>
      <p:sp>
        <p:nvSpPr>
          <p:cNvPr id="4" name="Slide Number Placeholder 3">
            <a:extLst>
              <a:ext uri="{FF2B5EF4-FFF2-40B4-BE49-F238E27FC236}">
                <a16:creationId xmlns:a16="http://schemas.microsoft.com/office/drawing/2014/main" id="{455D606D-3782-429A-B8BA-1A9E4BD247C7}"/>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A2C32D9-77CC-4F60-B63E-6BCC5BC7B20C}"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B012A5BD-17F1-41E1-995B-866269B62186}"/>
              </a:ext>
            </a:extLst>
          </p:cNvPr>
          <p:cNvSpPr>
            <a:spLocks noGrp="1" noChangeArrowheads="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BCE577E-7018-404B-99F8-E87C53A11185}" type="slidenum">
              <a:rPr lang="en-US" altLang="en-US">
                <a:solidFill>
                  <a:srgbClr val="000000"/>
                </a:solidFill>
                <a:latin typeface="Calibri" panose="020F0502020204030204" pitchFamily="34" charset="0"/>
              </a:rPr>
              <a:pPr eaLnBrk="1" hangingPunct="1"/>
              <a:t>20</a:t>
            </a:fld>
            <a:endParaRPr lang="en-US" altLang="en-US">
              <a:solidFill>
                <a:srgbClr val="000000"/>
              </a:solidFill>
              <a:latin typeface="Calibri" panose="020F0502020204030204" pitchFamily="34" charset="0"/>
            </a:endParaRPr>
          </a:p>
        </p:txBody>
      </p:sp>
      <p:sp>
        <p:nvSpPr>
          <p:cNvPr id="81923" name="Rectangle 2">
            <a:extLst>
              <a:ext uri="{FF2B5EF4-FFF2-40B4-BE49-F238E27FC236}">
                <a16:creationId xmlns:a16="http://schemas.microsoft.com/office/drawing/2014/main" id="{E9D1542D-0C05-4366-9E6F-F9758A9C50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a:extLst>
              <a:ext uri="{FF2B5EF4-FFF2-40B4-BE49-F238E27FC236}">
                <a16:creationId xmlns:a16="http://schemas.microsoft.com/office/drawing/2014/main" id="{9413F5BC-1B37-4867-838E-C508E3202A3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300"/>
              <a:t>Emphasize that this is a USDA requirement!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17015936-7B7B-4F62-A907-4A8733332861}"/>
              </a:ext>
            </a:extLst>
          </p:cNvPr>
          <p:cNvSpPr>
            <a:spLocks noGrp="1" noChangeArrowheads="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B0FA32-546A-452E-9C84-E252E7E24394}" type="slidenum">
              <a:rPr lang="en-US" altLang="en-US">
                <a:solidFill>
                  <a:srgbClr val="000000"/>
                </a:solidFill>
                <a:latin typeface="Calibri" panose="020F0502020204030204" pitchFamily="34" charset="0"/>
              </a:rPr>
              <a:pPr eaLnBrk="1" hangingPunct="1"/>
              <a:t>21</a:t>
            </a:fld>
            <a:endParaRPr lang="en-US" altLang="en-US">
              <a:solidFill>
                <a:srgbClr val="000000"/>
              </a:solidFill>
              <a:latin typeface="Calibri" panose="020F0502020204030204" pitchFamily="34" charset="0"/>
            </a:endParaRPr>
          </a:p>
        </p:txBody>
      </p:sp>
      <p:sp>
        <p:nvSpPr>
          <p:cNvPr id="82947" name="Rectangle 2">
            <a:extLst>
              <a:ext uri="{FF2B5EF4-FFF2-40B4-BE49-F238E27FC236}">
                <a16:creationId xmlns:a16="http://schemas.microsoft.com/office/drawing/2014/main" id="{49DB6190-1C23-412C-8AD7-1541DD6235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a:extLst>
              <a:ext uri="{FF2B5EF4-FFF2-40B4-BE49-F238E27FC236}">
                <a16:creationId xmlns:a16="http://schemas.microsoft.com/office/drawing/2014/main" id="{AD0857AC-595F-40C9-8514-1C10E26E9E2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Explain that many people use information on the production record in various ways.</a:t>
            </a:r>
          </a:p>
          <a:p>
            <a:pPr eaLnBrk="1" hangingPunct="1">
              <a:spcBef>
                <a:spcPct val="0"/>
              </a:spcBef>
            </a:pPr>
            <a:endParaRPr lang="en-US" altLang="en-US"/>
          </a:p>
          <a:p>
            <a:pPr eaLnBrk="1" hangingPunct="1">
              <a:spcBef>
                <a:spcPct val="0"/>
              </a:spcBef>
            </a:pPr>
            <a:r>
              <a:rPr lang="en-US" altLang="en-US"/>
              <a:t>Managers use it to control food ordering and service in an efficient way.</a:t>
            </a:r>
          </a:p>
          <a:p>
            <a:pPr eaLnBrk="1" hangingPunct="1">
              <a:spcBef>
                <a:spcPct val="0"/>
              </a:spcBef>
            </a:pPr>
            <a:r>
              <a:rPr lang="en-US" altLang="en-US"/>
              <a:t>Place the production record in the food service area so employees can refer to it for complete serving information.</a:t>
            </a:r>
          </a:p>
          <a:p>
            <a:pPr eaLnBrk="1" hangingPunct="1">
              <a:spcBef>
                <a:spcPct val="0"/>
              </a:spcBef>
            </a:pPr>
            <a:r>
              <a:rPr lang="en-US" altLang="en-US"/>
              <a:t>Schools participate in several types of observations and reviews – periodic program visits from the director or supervisor, annual SN program reviews, Technical Assistant Reviews by the State Agency (SA) consultants, Administrative Reviews by a SN team of consultants. All of these reviews must verify compliance with USDA regulations.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C15C6773-F8A7-4160-9540-AFB29ACD4286}"/>
              </a:ext>
            </a:extLst>
          </p:cNvPr>
          <p:cNvSpPr>
            <a:spLocks noGrp="1" noChangeArrowheads="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96EDAE5-5871-4C6F-B6D8-7A2F0CFF4973}" type="slidenum">
              <a:rPr lang="en-US" altLang="en-US">
                <a:solidFill>
                  <a:srgbClr val="000000"/>
                </a:solidFill>
                <a:latin typeface="Calibri" panose="020F0502020204030204" pitchFamily="34" charset="0"/>
              </a:rPr>
              <a:pPr eaLnBrk="1" hangingPunct="1"/>
              <a:t>22</a:t>
            </a:fld>
            <a:endParaRPr lang="en-US" altLang="en-US">
              <a:solidFill>
                <a:srgbClr val="000000"/>
              </a:solidFill>
              <a:latin typeface="Calibri" panose="020F0502020204030204" pitchFamily="34" charset="0"/>
            </a:endParaRPr>
          </a:p>
        </p:txBody>
      </p:sp>
      <p:sp>
        <p:nvSpPr>
          <p:cNvPr id="83971" name="Rectangle 2">
            <a:extLst>
              <a:ext uri="{FF2B5EF4-FFF2-40B4-BE49-F238E27FC236}">
                <a16:creationId xmlns:a16="http://schemas.microsoft.com/office/drawing/2014/main" id="{B679332E-F487-4422-A954-107D48DFE36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a:extLst>
              <a:ext uri="{FF2B5EF4-FFF2-40B4-BE49-F238E27FC236}">
                <a16:creationId xmlns:a16="http://schemas.microsoft.com/office/drawing/2014/main" id="{A33CED5B-D98B-4027-8441-15D36D058FC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HACCP monitoring should be completed during and after service to verify safe high quality food.</a:t>
            </a:r>
          </a:p>
          <a:p>
            <a:pPr eaLnBrk="1" hangingPunct="1">
              <a:spcBef>
                <a:spcPct val="0"/>
              </a:spcBef>
            </a:pPr>
            <a:endParaRPr lang="en-US" altLang="en-US"/>
          </a:p>
          <a:p>
            <a:pPr eaLnBrk="1" hangingPunct="1">
              <a:spcBef>
                <a:spcPct val="0"/>
              </a:spcBef>
            </a:pPr>
            <a:r>
              <a:rPr lang="en-US" altLang="en-US"/>
              <a:t>The meal receiving information should be completed. If the delivery ticket is used, it may be attached to the production record for reference about the amounts of food prepared by the caterer.</a:t>
            </a:r>
          </a:p>
          <a:p>
            <a:pPr eaLnBrk="1" hangingPunct="1">
              <a:spcBef>
                <a:spcPct val="0"/>
              </a:spcBef>
            </a:pPr>
            <a:endParaRPr lang="en-US" altLang="en-US"/>
          </a:p>
          <a:p>
            <a:pPr eaLnBrk="1" hangingPunct="1">
              <a:spcBef>
                <a:spcPct val="0"/>
              </a:spcBef>
            </a:pPr>
            <a:r>
              <a:rPr lang="en-US" altLang="en-US"/>
              <a:t>The meal offering and leftover sections should be completed after the meal to document the quantity of food served. Remember that the production record should record what was really planned and actually occurred for that meal.</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0358D549-B2C7-4E2C-935F-DA3EC7AA41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EAFB82BE-4011-42EA-84AF-9EC4418E90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Daily Meal Production Record is required meal documentation for School Food Authorities (SFAs) participating in the National School Lunch, School Breakfast Program, and After School Snack Programs.  The information is to be recorded daily and used in the school’s food service area.  </a:t>
            </a:r>
          </a:p>
        </p:txBody>
      </p:sp>
      <p:sp>
        <p:nvSpPr>
          <p:cNvPr id="62468" name="Slide Number Placeholder 3">
            <a:extLst>
              <a:ext uri="{FF2B5EF4-FFF2-40B4-BE49-F238E27FC236}">
                <a16:creationId xmlns:a16="http://schemas.microsoft.com/office/drawing/2014/main" id="{50ED01DD-810D-48F8-B5BC-B14C3D1CB37E}"/>
              </a:ext>
            </a:extLst>
          </p:cNvPr>
          <p:cNvSpPr>
            <a:spLocks noGrp="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99E5665-93DD-444D-84C9-AF5DAB16D727}" type="slidenum">
              <a:rPr lang="en-US" altLang="en-US">
                <a:solidFill>
                  <a:srgbClr val="000000"/>
                </a:solidFill>
                <a:latin typeface="Calibri" panose="020F0502020204030204" pitchFamily="34" charset="0"/>
              </a:rPr>
              <a:pPr eaLnBrk="1" hangingPunct="1"/>
              <a:t>23</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52A46414-1256-4629-906D-5A007AAE7BFB}"/>
              </a:ext>
            </a:extLst>
          </p:cNvPr>
          <p:cNvSpPr>
            <a:spLocks noGrp="1" noChangeArrowheads="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A814EBF-4B44-455D-94D0-75458B7266DE}" type="slidenum">
              <a:rPr lang="en-US" altLang="en-US">
                <a:solidFill>
                  <a:srgbClr val="000000"/>
                </a:solidFill>
                <a:latin typeface="Calibri" panose="020F0502020204030204" pitchFamily="34" charset="0"/>
              </a:rPr>
              <a:pPr eaLnBrk="1" hangingPunct="1"/>
              <a:t>24</a:t>
            </a:fld>
            <a:endParaRPr lang="en-US" altLang="en-US">
              <a:solidFill>
                <a:srgbClr val="000000"/>
              </a:solidFill>
              <a:latin typeface="Calibri" panose="020F0502020204030204" pitchFamily="34" charset="0"/>
            </a:endParaRPr>
          </a:p>
        </p:txBody>
      </p:sp>
      <p:sp>
        <p:nvSpPr>
          <p:cNvPr id="86019" name="Rectangle 2">
            <a:extLst>
              <a:ext uri="{FF2B5EF4-FFF2-40B4-BE49-F238E27FC236}">
                <a16:creationId xmlns:a16="http://schemas.microsoft.com/office/drawing/2014/main" id="{31C9C948-00D5-4EEC-B0E7-83F74998F2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a:extLst>
              <a:ext uri="{FF2B5EF4-FFF2-40B4-BE49-F238E27FC236}">
                <a16:creationId xmlns:a16="http://schemas.microsoft.com/office/drawing/2014/main" id="{B0AF8EE2-44F0-4208-908F-B8D4CC6A341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Through and accurate daily production records are required for the school to be eligible for meal reimbursement.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C4192CBE-9175-44B2-9A25-DD9B88F21C94}"/>
              </a:ext>
            </a:extLst>
          </p:cNvPr>
          <p:cNvSpPr>
            <a:spLocks noGrp="1" noChangeArrowheads="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DEFAB79-9714-4248-9E84-BAF9CF57B2D2}" type="slidenum">
              <a:rPr lang="en-US" altLang="en-US">
                <a:solidFill>
                  <a:srgbClr val="000000"/>
                </a:solidFill>
                <a:latin typeface="Calibri" panose="020F0502020204030204" pitchFamily="34" charset="0"/>
              </a:rPr>
              <a:pPr eaLnBrk="1" hangingPunct="1"/>
              <a:t>25</a:t>
            </a:fld>
            <a:endParaRPr lang="en-US" altLang="en-US">
              <a:solidFill>
                <a:srgbClr val="000000"/>
              </a:solidFill>
              <a:latin typeface="Calibri" panose="020F0502020204030204" pitchFamily="34" charset="0"/>
            </a:endParaRPr>
          </a:p>
        </p:txBody>
      </p:sp>
      <p:sp>
        <p:nvSpPr>
          <p:cNvPr id="87043" name="Rectangle 2">
            <a:extLst>
              <a:ext uri="{FF2B5EF4-FFF2-40B4-BE49-F238E27FC236}">
                <a16:creationId xmlns:a16="http://schemas.microsoft.com/office/drawing/2014/main" id="{93969294-10D1-46F8-B2F6-35C1B5333DD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a:extLst>
              <a:ext uri="{FF2B5EF4-FFF2-40B4-BE49-F238E27FC236}">
                <a16:creationId xmlns:a16="http://schemas.microsoft.com/office/drawing/2014/main" id="{2B0AEE92-7D37-4A6A-86B0-594BBFA7E40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USDA requires that records are kept safely and entirely for 3 years. Store the records clearly labeled in a secure place.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D9B3959F-24C8-4B52-A06E-ADDF1DCDCE02}"/>
              </a:ext>
            </a:extLst>
          </p:cNvPr>
          <p:cNvSpPr>
            <a:spLocks noGrp="1" noChangeArrowheads="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18D7BC6-88C9-42C9-BA99-0D32402F811C}" type="slidenum">
              <a:rPr lang="en-US" altLang="en-US">
                <a:latin typeface="Calibri" panose="020F0502020204030204" pitchFamily="34" charset="0"/>
              </a:rPr>
              <a:pPr eaLnBrk="1" hangingPunct="1"/>
              <a:t>26</a:t>
            </a:fld>
            <a:endParaRPr lang="en-US" altLang="en-US">
              <a:latin typeface="Calibri" panose="020F0502020204030204" pitchFamily="34" charset="0"/>
            </a:endParaRPr>
          </a:p>
        </p:txBody>
      </p:sp>
      <p:sp>
        <p:nvSpPr>
          <p:cNvPr id="88067" name="Rectangle 2">
            <a:extLst>
              <a:ext uri="{FF2B5EF4-FFF2-40B4-BE49-F238E27FC236}">
                <a16:creationId xmlns:a16="http://schemas.microsoft.com/office/drawing/2014/main" id="{8F3CFEBE-5A99-42F5-8549-1EF029451A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a:extLst>
              <a:ext uri="{FF2B5EF4-FFF2-40B4-BE49-F238E27FC236}">
                <a16:creationId xmlns:a16="http://schemas.microsoft.com/office/drawing/2014/main" id="{0E973804-4650-453D-8A45-8B7467CCD66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This slides shows common production record problems and errors observed during Technical Assistance Reviews and Administrative Reviews.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EF284567-52C8-4141-8BC7-BB9300679D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61343F6-808D-4103-A695-DBDE4B367BDF}"/>
              </a:ext>
            </a:extLst>
          </p:cNvPr>
          <p:cNvSpPr>
            <a:spLocks noGrp="1"/>
          </p:cNvSpPr>
          <p:nvPr>
            <p:ph type="body" idx="1"/>
          </p:nvPr>
        </p:nvSpPr>
        <p:spPr/>
        <p:txBody>
          <a:bodyPr/>
          <a:lstStyle/>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Let’s look at a sample of a completed lunch menu production record for a day.  Refer to it when maintaining this form; or call your SN director to discuss local procedures.</a:t>
            </a:r>
          </a:p>
          <a:p>
            <a:pPr eaLnBrk="1" fontAlgn="auto" hangingPunct="1">
              <a:spcBef>
                <a:spcPts val="0"/>
              </a:spcBef>
              <a:spcAft>
                <a:spcPts val="0"/>
              </a:spcAft>
              <a:defRPr/>
            </a:pPr>
            <a:endParaRPr lang="en-US" dirty="0"/>
          </a:p>
          <a:p>
            <a:pPr marL="235704" indent="-235704" eaLnBrk="1" fontAlgn="auto" hangingPunct="1">
              <a:spcBef>
                <a:spcPts val="0"/>
              </a:spcBef>
              <a:spcAft>
                <a:spcPts val="0"/>
              </a:spcAft>
              <a:buFontTx/>
              <a:buChar char="•"/>
              <a:defRPr/>
            </a:pPr>
            <a:r>
              <a:rPr lang="en-US" dirty="0">
                <a:latin typeface="Arial" charset="0"/>
              </a:rPr>
              <a:t>The Daily Meal Production Plan is a required record for the National School Lunch and Breakfast Programs.  (A production record is also required for the after school snack program and there is another form for that use that allows the manager to complete one page per week.) The information is to be recorded daily and kept in the school’s foodservice area.  The two major sections, Meal Preparation and Meal Offering, allow the form to be a management tool, determine nutritional adequacy, and assess food safety practices.  </a:t>
            </a:r>
          </a:p>
          <a:p>
            <a:pPr marL="235704" indent="-235704" eaLnBrk="1" fontAlgn="auto" hangingPunct="1">
              <a:spcBef>
                <a:spcPts val="0"/>
              </a:spcBef>
              <a:spcAft>
                <a:spcPts val="0"/>
              </a:spcAft>
              <a:buFontTx/>
              <a:buChar char="•"/>
              <a:defRPr/>
            </a:pPr>
            <a:r>
              <a:rPr lang="en-US" dirty="0">
                <a:latin typeface="Arial" charset="0"/>
              </a:rPr>
              <a:t>Even when using alternate form(s), </a:t>
            </a:r>
            <a:r>
              <a:rPr lang="en-US" u="sng" dirty="0">
                <a:latin typeface="Arial" charset="0"/>
              </a:rPr>
              <a:t>all of the information</a:t>
            </a:r>
            <a:r>
              <a:rPr lang="en-US" dirty="0">
                <a:latin typeface="Arial" charset="0"/>
              </a:rPr>
              <a:t> on the N.C. Daily Meal Production plan, including the HACCP monitoring and instructions, must be included in your documentation.</a:t>
            </a:r>
          </a:p>
          <a:p>
            <a:pPr marL="235704" indent="-235704" eaLnBrk="1" fontAlgn="auto" hangingPunct="1">
              <a:spcBef>
                <a:spcPts val="0"/>
              </a:spcBef>
              <a:spcAft>
                <a:spcPts val="0"/>
              </a:spcAft>
              <a:buFontTx/>
              <a:buChar char="•"/>
              <a:defRPr/>
            </a:pPr>
            <a:endParaRPr lang="en-US" dirty="0">
              <a:latin typeface="Arial" charset="0"/>
            </a:endParaRPr>
          </a:p>
          <a:p>
            <a:pPr marL="235704" indent="-235704" eaLnBrk="1" fontAlgn="auto" hangingPunct="1">
              <a:spcBef>
                <a:spcPts val="0"/>
              </a:spcBef>
              <a:spcAft>
                <a:spcPts val="0"/>
              </a:spcAft>
              <a:buFontTx/>
              <a:buChar char="•"/>
              <a:defRPr/>
            </a:pPr>
            <a:r>
              <a:rPr lang="en-US" dirty="0"/>
              <a:t>The Transported Meal Production Record, when used alone, may be partially pre-filled by the SFA or the caterer; it is important that the SFA and caterer work together to determine who is responsible for documentation with both parties agreeing on the procedure to use.  If the production records starts with the caterer, it may travel daily with the food from the catering operation to the school, where final information is recorded on the day of service.</a:t>
            </a:r>
          </a:p>
          <a:p>
            <a:pPr marL="235704" indent="-235704" eaLnBrk="1" fontAlgn="auto" hangingPunct="1">
              <a:spcBef>
                <a:spcPts val="0"/>
              </a:spcBef>
              <a:spcAft>
                <a:spcPts val="0"/>
              </a:spcAft>
              <a:buFontTx/>
              <a:buChar char="•"/>
              <a:defRPr/>
            </a:pPr>
            <a:endParaRPr lang="en-US" dirty="0"/>
          </a:p>
          <a:p>
            <a:pPr marL="235704" indent="-235704" eaLnBrk="1" fontAlgn="auto" hangingPunct="1">
              <a:spcBef>
                <a:spcPts val="0"/>
              </a:spcBef>
              <a:spcAft>
                <a:spcPts val="0"/>
              </a:spcAft>
              <a:buFontTx/>
              <a:buChar char="•"/>
              <a:defRPr/>
            </a:pPr>
            <a:r>
              <a:rPr lang="en-US" dirty="0"/>
              <a:t>Alternately, the production record may be used in conjunction with the delivery ticket discussed previously in this presentation.</a:t>
            </a:r>
            <a:endParaRPr lang="en-US" dirty="0">
              <a:latin typeface="Arial" charset="0"/>
            </a:endParaRPr>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66564" name="Slide Number Placeholder 3">
            <a:extLst>
              <a:ext uri="{FF2B5EF4-FFF2-40B4-BE49-F238E27FC236}">
                <a16:creationId xmlns:a16="http://schemas.microsoft.com/office/drawing/2014/main" id="{CC20D350-77B3-4054-B268-1C130759B5FB}"/>
              </a:ext>
            </a:extLst>
          </p:cNvPr>
          <p:cNvSpPr>
            <a:spLocks noGrp="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38FCBB7-C2CA-4118-B9C5-D55E67B11860}" type="slidenum">
              <a:rPr lang="en-US" altLang="en-US">
                <a:latin typeface="Calibri" panose="020F0502020204030204" pitchFamily="34" charset="0"/>
              </a:rPr>
              <a:pPr eaLnBrk="1" hangingPunct="1"/>
              <a:t>27</a:t>
            </a:fld>
            <a:endParaRPr lang="en-US"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358C84EE-5E23-49E6-B4A3-87F7DCB1B3A9}"/>
              </a:ext>
            </a:extLst>
          </p:cNvPr>
          <p:cNvSpPr>
            <a:spLocks noGrp="1" noChangeArrowheads="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4A60D3C-BDC1-4ACF-9C1D-5DC9B7FA08E7}" type="slidenum">
              <a:rPr lang="en-US" altLang="en-US">
                <a:latin typeface="Calibri" panose="020F0502020204030204" pitchFamily="34" charset="0"/>
              </a:rPr>
              <a:pPr eaLnBrk="1" hangingPunct="1"/>
              <a:t>28</a:t>
            </a:fld>
            <a:endParaRPr lang="en-US" altLang="en-US">
              <a:latin typeface="Calibri" panose="020F0502020204030204" pitchFamily="34" charset="0"/>
            </a:endParaRPr>
          </a:p>
        </p:txBody>
      </p:sp>
      <p:sp>
        <p:nvSpPr>
          <p:cNvPr id="90115" name="Rectangle 2">
            <a:extLst>
              <a:ext uri="{FF2B5EF4-FFF2-40B4-BE49-F238E27FC236}">
                <a16:creationId xmlns:a16="http://schemas.microsoft.com/office/drawing/2014/main" id="{FFDB9C95-B769-4206-B96C-59A09D4AC6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a:extLst>
              <a:ext uri="{FF2B5EF4-FFF2-40B4-BE49-F238E27FC236}">
                <a16:creationId xmlns:a16="http://schemas.microsoft.com/office/drawing/2014/main" id="{E49E64A8-2B5F-4820-AB23-DF8DC7804848}"/>
              </a:ext>
            </a:extLst>
          </p:cNvPr>
          <p:cNvSpPr>
            <a:spLocks noGrp="1" noChangeArrowheads="1"/>
          </p:cNvSpPr>
          <p:nvPr>
            <p:ph type="body" idx="1"/>
          </p:nvPr>
        </p:nvSpPr>
        <p:spPr>
          <a:ln/>
        </p:spPr>
        <p:txBody>
          <a:bodyPr>
            <a:normAutofit fontScale="47500" lnSpcReduction="20000"/>
          </a:bodyPr>
          <a:lstStyle/>
          <a:p>
            <a:pPr eaLnBrk="1" hangingPunct="1">
              <a:defRPr/>
            </a:pPr>
            <a:r>
              <a:rPr lang="en-US" b="1" dirty="0"/>
              <a:t>(1)   MENU -- </a:t>
            </a:r>
            <a:r>
              <a:rPr lang="en-US" dirty="0"/>
              <a:t>Enter menu planned for the day.  List any additions to the menu or substitutions from the planned menu. </a:t>
            </a:r>
          </a:p>
          <a:p>
            <a:pPr eaLnBrk="1" hangingPunct="1">
              <a:defRPr/>
            </a:pPr>
            <a:endParaRPr lang="en-US" b="1" i="1" dirty="0"/>
          </a:p>
          <a:p>
            <a:pPr eaLnBrk="1" hangingPunct="1">
              <a:defRPr/>
            </a:pPr>
            <a:r>
              <a:rPr lang="en-US" i="1" dirty="0"/>
              <a:t>The following information needs to be completed only for menu items that are Time-Temperature Controlled for Safety (TCS ) foods– see Menu Summary information in HACCP Part 5: Menus and Recipes. Be sure employees are using a properly calibrated thermometer.</a:t>
            </a:r>
            <a:endParaRPr lang="en-US" dirty="0"/>
          </a:p>
          <a:p>
            <a:pPr eaLnBrk="1" hangingPunct="1">
              <a:defRPr/>
            </a:pPr>
            <a:r>
              <a:rPr lang="en-US" i="1" dirty="0"/>
              <a:t> </a:t>
            </a:r>
            <a:endParaRPr lang="en-US" dirty="0"/>
          </a:p>
          <a:p>
            <a:pPr>
              <a:defRPr/>
            </a:pPr>
            <a:r>
              <a:rPr lang="en-US" b="1" dirty="0"/>
              <a:t>MENU </a:t>
            </a:r>
            <a:r>
              <a:rPr lang="en-US" dirty="0"/>
              <a:t>-- Enter menu planned for the day. Record any substitutions made in the planned menu also</a:t>
            </a:r>
            <a:r>
              <a:rPr lang="en-US" i="1" dirty="0"/>
              <a:t>. The following information </a:t>
            </a:r>
            <a:r>
              <a:rPr lang="en-US" i="1" u="sng" dirty="0"/>
              <a:t>must</a:t>
            </a:r>
            <a:r>
              <a:rPr lang="en-US" i="1" dirty="0"/>
              <a:t> be completed for menu items that are time- temperature controlled for safety (TCS). The temperature of all TCS foods will be checked using a calibrated thermometer upon receipt of the catered foods at the serving site and recorded along with the time of the delivery. If meals are individually pre-plated, select representative meal(s), measure and record the temperature of each time-temperature controlled for safety (TCS) food along with the time of the delivery.</a:t>
            </a:r>
            <a:endParaRPr lang="en-US" dirty="0"/>
          </a:p>
          <a:p>
            <a:pPr>
              <a:defRPr/>
            </a:pPr>
            <a:r>
              <a:rPr lang="en-US" b="1" i="1" dirty="0"/>
              <a:t>Time of delivery</a:t>
            </a:r>
            <a:r>
              <a:rPr lang="en-US" i="1" dirty="0"/>
              <a:t> – Record the time the food was received from the food production site at the serving site.</a:t>
            </a:r>
            <a:endParaRPr lang="en-US" dirty="0"/>
          </a:p>
          <a:p>
            <a:pPr>
              <a:defRPr/>
            </a:pPr>
            <a:r>
              <a:rPr lang="en-US" b="1" i="1" dirty="0"/>
              <a:t>Temperature upon receipt</a:t>
            </a:r>
            <a:r>
              <a:rPr lang="en-US" i="1" dirty="0"/>
              <a:t> – Upon receipt of the food at the serving site, check the actual product temperature of the food with a properly calibrated thermometer. Measure the temperature of the food </a:t>
            </a:r>
            <a:r>
              <a:rPr lang="en-US" i="1" u="sng" dirty="0"/>
              <a:t>before</a:t>
            </a:r>
            <a:r>
              <a:rPr lang="en-US" i="1" dirty="0"/>
              <a:t> the food is offered to students. If a cold food is not at 41˚F or colder and hot food is not at 135˚ F or hotter it should </a:t>
            </a:r>
            <a:r>
              <a:rPr lang="en-US" b="1" i="1" dirty="0"/>
              <a:t>not </a:t>
            </a:r>
            <a:r>
              <a:rPr lang="en-US" i="1" dirty="0"/>
              <a:t>be accepted from the food production site or served.  The time and temperatures recorded in this column should be recorded for all time-temperature controlled for safety foods (TCS) accepted and served to students.</a:t>
            </a:r>
            <a:endParaRPr lang="en-US" dirty="0"/>
          </a:p>
          <a:p>
            <a:pPr eaLnBrk="1" hangingPunct="1">
              <a:defRPr/>
            </a:pPr>
            <a:r>
              <a:rPr lang="en-US" i="1" dirty="0"/>
              <a:t> </a:t>
            </a:r>
            <a:endParaRPr lang="en-US" dirty="0"/>
          </a:p>
          <a:p>
            <a:pPr eaLnBrk="1" hangingPunct="1">
              <a:defRPr/>
            </a:pPr>
            <a:r>
              <a:rPr lang="en-US" i="1" dirty="0"/>
              <a:t>If Time as a Public Health Control Procedures (TPHC) are being implemented as a food safety control, follow the written procedure included in the HACCP Plan for documenting time when removed from holding and discard times. Foods subject to TPHC must be discarded by the end of the time specified in the written procedure. File copies of all approved TPHC procedures in the HACCP plan in Part 5: Menus and Recipes.</a:t>
            </a:r>
            <a:endParaRPr lang="en-US" dirty="0"/>
          </a:p>
          <a:p>
            <a:pPr eaLnBrk="1" fontAlgn="auto" hangingPunct="1">
              <a:spcBef>
                <a:spcPts val="0"/>
              </a:spcBef>
              <a:spcAft>
                <a:spcPts val="0"/>
              </a:spcAft>
              <a:defRPr/>
            </a:pP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5F6B9EB7-EF2E-4CA6-A0AD-978AF5181AAB}"/>
              </a:ext>
            </a:extLst>
          </p:cNvPr>
          <p:cNvSpPr>
            <a:spLocks noGrp="1" noChangeArrowheads="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CFFBFB5-15E8-45E0-9A45-8B1C93D67D04}" type="slidenum">
              <a:rPr lang="en-US" altLang="en-US">
                <a:latin typeface="Calibri" panose="020F0502020204030204" pitchFamily="34" charset="0"/>
              </a:rPr>
              <a:pPr eaLnBrk="1" hangingPunct="1"/>
              <a:t>29</a:t>
            </a:fld>
            <a:endParaRPr lang="en-US" altLang="en-US">
              <a:latin typeface="Calibri" panose="020F0502020204030204" pitchFamily="34" charset="0"/>
            </a:endParaRPr>
          </a:p>
        </p:txBody>
      </p:sp>
      <p:sp>
        <p:nvSpPr>
          <p:cNvPr id="91139" name="Rectangle 2">
            <a:extLst>
              <a:ext uri="{FF2B5EF4-FFF2-40B4-BE49-F238E27FC236}">
                <a16:creationId xmlns:a16="http://schemas.microsoft.com/office/drawing/2014/main" id="{9BFD2B80-9BB6-411C-8A52-97731CABD81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a:extLst>
              <a:ext uri="{FF2B5EF4-FFF2-40B4-BE49-F238E27FC236}">
                <a16:creationId xmlns:a16="http://schemas.microsoft.com/office/drawing/2014/main" id="{9905D1E9-82E9-4C28-A9BD-816C7EF380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School, Manager, and Date</a:t>
            </a:r>
            <a:endParaRPr lang="en-US" altLang="en-US"/>
          </a:p>
          <a:p>
            <a:r>
              <a:rPr lang="en-US" altLang="en-US"/>
              <a:t>Enter name of the school, manager signature, and date of meal service. The signature indicates that the manager or person in charge has fully reviewed the meal planning, production and service and is satisfied with the accuracy of the information.  </a:t>
            </a:r>
            <a:r>
              <a:rPr lang="en-US" altLang="en-US" b="1" u="sng"/>
              <a:t>If the caterer is completing any section(s) of the record, add a line for the caterer to sign daily as well.</a:t>
            </a:r>
          </a:p>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1E51F95A-67D2-4274-9964-949E6B2A54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7F70CD33-3A2E-41FF-B9D1-4E2149C36B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Now, let’s review when it may be a good practice to use a delivery ticket:</a:t>
            </a:r>
          </a:p>
          <a:p>
            <a:r>
              <a:rPr lang="en-US" altLang="en-US" b="1"/>
              <a:t>When A School Receives Catered Reimbursable Meals from a Vendor:</a:t>
            </a:r>
            <a:endParaRPr lang="en-US" altLang="en-US"/>
          </a:p>
          <a:p>
            <a:r>
              <a:rPr lang="en-US" altLang="en-US"/>
              <a:t>The Transported Meal Production Record, when used alone, may be partially pre-filled by the SFA or the caterer; it is important that the SFA and caterer work together to determine who is responsible for documentation with both parties agreeing on the procedure to use.  If the production records starts with the caterer, it may travel daily with the food from the catering operation to the school, where final information is recorded on the day of service.  In this case, the caterer records the Menu in section (1) and Food Items in (6), contribution to the meal pattern in column (7), the portion size in column (8), the number of portions ordered (9a) and the amount of bulk food provided in column (9b) in units of pounds, # 10 cans or “each”  for each menu item.  At the school, the Transported Production Record would be completed by the School Nutrition administrator, starting with Section 1: Time and Temperature of delivery. The SFA would record the number of portions received (9c) and the number of portions served to students(10a), adults (10b) and a la carte portions served (10c).  The SFA would record the number of portions leftover (11a) and </a:t>
            </a:r>
            <a:r>
              <a:rPr lang="en-US" altLang="en-US" i="1"/>
              <a:t>their temperature or the time that meal service ended</a:t>
            </a:r>
            <a:r>
              <a:rPr lang="en-US" altLang="en-US"/>
              <a:t> and leftovers were discarded (11b). The Transported Meal Production Record would need to be signed by the SN administrator and caterer and filed daily by the SFA. </a:t>
            </a:r>
            <a:r>
              <a:rPr lang="en-US" altLang="en-US" b="1"/>
              <a:t>NOTE:  Manually add a line for the second signature if this method is chosen. </a:t>
            </a:r>
            <a:r>
              <a:rPr lang="en-US" altLang="en-US"/>
              <a:t>It is recommended that the caterer keep a copy of the completed production record for his/her records.</a:t>
            </a:r>
          </a:p>
          <a:p>
            <a:r>
              <a:rPr lang="en-US" altLang="en-US"/>
              <a:t> </a:t>
            </a:r>
          </a:p>
          <a:p>
            <a:r>
              <a:rPr lang="en-US" altLang="en-US"/>
              <a:t>If using the Transported Meal Production Record </a:t>
            </a:r>
            <a:r>
              <a:rPr lang="en-US" altLang="en-US" b="1"/>
              <a:t>and</a:t>
            </a:r>
            <a:r>
              <a:rPr lang="en-US" altLang="en-US"/>
              <a:t> the Meal Delivery Ticket, the SFA will be responsible for ensuring all necessary documentation is captured on either the Transported Production Record or the Meal Delivery Ticket. The caterer will complete the Meal Delivery Ticket and the SFA will complete the remaining required documentation on the Transported Production Record. (Refer to the Transported/catered Production Record and Meal Delivery Ticket documents at </a:t>
            </a:r>
            <a:r>
              <a:rPr lang="en-US" altLang="en-US" u="sng">
                <a:hlinkClick r:id="rId3"/>
              </a:rPr>
              <a:t>http://childnutrition.ncpublicschools.gov/information-resources/menu-planning-production/meal-production-records</a:t>
            </a:r>
            <a:r>
              <a:rPr lang="en-US" altLang="en-US"/>
              <a:t>).  Sections of the production record that can be pre-filled ahead of the day of service include section 2 School Name, 3 Planned Reimbursable Meals, column 6 Food Items, and column 9a Number of Portions Ordered.  Upon delivery of the food, record the </a:t>
            </a:r>
            <a:r>
              <a:rPr lang="en-US" altLang="en-US" i="1"/>
              <a:t>Time and Temperature of foods that are time-temperature controlled for safety (TCS)</a:t>
            </a:r>
            <a:r>
              <a:rPr lang="en-US" altLang="en-US"/>
              <a:t> in section 1 and the number of portions received  in 9c.  After meal service, record the number of portions served to students (10a) and adults (10b), a la carte portions served (10c) and leftover information (11a and 11b). The caterer will complete the Meal Delivery Ticket documenting the *Menu, *Meal Pattern Contribution, *Portion size, *Quantity of food prepared in units of pounds, #10 cans (or other can size as appropriate) or “each”.  The caterer will </a:t>
            </a:r>
            <a:r>
              <a:rPr lang="en-US" altLang="en-US" i="1"/>
              <a:t>record time</a:t>
            </a:r>
            <a:r>
              <a:rPr lang="en-US" altLang="en-US"/>
              <a:t> </a:t>
            </a:r>
            <a:r>
              <a:rPr lang="en-US" altLang="en-US" i="1"/>
              <a:t>of preparation of the food and temperature for TCS foods, time of delivery and temperature of food</a:t>
            </a:r>
            <a:r>
              <a:rPr lang="en-US" altLang="en-US"/>
              <a:t> </a:t>
            </a:r>
            <a:r>
              <a:rPr lang="en-US" altLang="en-US" i="1"/>
              <a:t>upon delivery</a:t>
            </a:r>
            <a:r>
              <a:rPr lang="en-US" altLang="en-US"/>
              <a:t>. Information from the Meal Delivery Ticket can be transferred to the Transported Meal Production Record; however, it is recommended that the Meal Delivery Ticket be stapled to the Transported Meal Production Record daily to avoid duplication. The Delivery Ticket should accompany the meal, be signed by the caterer and the SN administrator and be attached to the Transported Meal Production Record and filed by the SFA. The caterer should keep a copy of the Meal Delivery Ticket for his/her records.</a:t>
            </a:r>
          </a:p>
          <a:p>
            <a:endParaRPr lang="en-US" altLang="en-US"/>
          </a:p>
        </p:txBody>
      </p:sp>
      <p:sp>
        <p:nvSpPr>
          <p:cNvPr id="4" name="Slide Number Placeholder 3">
            <a:extLst>
              <a:ext uri="{FF2B5EF4-FFF2-40B4-BE49-F238E27FC236}">
                <a16:creationId xmlns:a16="http://schemas.microsoft.com/office/drawing/2014/main" id="{A1581B85-0FA3-49FA-8739-6DD934309E26}"/>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BE18602-004B-4728-819C-BC740F5F4A22}"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2DFFFDA5-DD50-4911-8D72-F2403FBB491B}"/>
              </a:ext>
            </a:extLst>
          </p:cNvPr>
          <p:cNvSpPr>
            <a:spLocks noGrp="1" noChangeArrowheads="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3BB9866-D5A7-4D4B-A58D-D8DC531F33AE}" type="slidenum">
              <a:rPr lang="en-US" altLang="en-US">
                <a:latin typeface="Calibri" panose="020F0502020204030204" pitchFamily="34" charset="0"/>
              </a:rPr>
              <a:pPr eaLnBrk="1" hangingPunct="1"/>
              <a:t>30</a:t>
            </a:fld>
            <a:endParaRPr lang="en-US" altLang="en-US">
              <a:latin typeface="Calibri" panose="020F0502020204030204" pitchFamily="34" charset="0"/>
            </a:endParaRPr>
          </a:p>
        </p:txBody>
      </p:sp>
      <p:sp>
        <p:nvSpPr>
          <p:cNvPr id="92163" name="Rectangle 2">
            <a:extLst>
              <a:ext uri="{FF2B5EF4-FFF2-40B4-BE49-F238E27FC236}">
                <a16:creationId xmlns:a16="http://schemas.microsoft.com/office/drawing/2014/main" id="{14308562-1A68-4426-9E42-5DAB90689F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a:extLst>
              <a:ext uri="{FF2B5EF4-FFF2-40B4-BE49-F238E27FC236}">
                <a16:creationId xmlns:a16="http://schemas.microsoft.com/office/drawing/2014/main" id="{1B8B558F-0BEC-4BE6-852A-129C8C49EB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Total Number of Planned Reimbursable Student Meals</a:t>
            </a:r>
            <a:endParaRPr lang="en-US" altLang="en-US"/>
          </a:p>
          <a:p>
            <a:r>
              <a:rPr lang="en-US" altLang="en-US"/>
              <a:t>Record the total number of student meals planned at the time you complete column 9a and prior to ordering food.  The amounts of food planned for student reimbursable meals must be consistent with the number of reimbursable meals planned in section 3. For example, if you are planning 335 reimbursable student meals, you cannot plan more than this number of total entrees or milks; likewise, you could not plan more than 670 servings of vegetables and fruits if students are only allowed to take two servings. You may plan less than these amounts if students participate in offer vs. serve and often decline some menu items.</a:t>
            </a:r>
          </a:p>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DA6B59A9-652B-4682-BDA8-7F62D430B67C}"/>
              </a:ext>
            </a:extLst>
          </p:cNvPr>
          <p:cNvSpPr>
            <a:spLocks noGrp="1" noChangeArrowheads="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F3CC9EF-952F-4636-90DB-7E0588140CAF}" type="slidenum">
              <a:rPr lang="en-US" altLang="en-US">
                <a:latin typeface="Calibri" panose="020F0502020204030204" pitchFamily="34" charset="0"/>
              </a:rPr>
              <a:pPr eaLnBrk="1" hangingPunct="1"/>
              <a:t>31</a:t>
            </a:fld>
            <a:endParaRPr lang="en-US" altLang="en-US">
              <a:latin typeface="Calibri" panose="020F0502020204030204" pitchFamily="34" charset="0"/>
            </a:endParaRPr>
          </a:p>
        </p:txBody>
      </p:sp>
      <p:sp>
        <p:nvSpPr>
          <p:cNvPr id="93187" name="Rectangle 2">
            <a:extLst>
              <a:ext uri="{FF2B5EF4-FFF2-40B4-BE49-F238E27FC236}">
                <a16:creationId xmlns:a16="http://schemas.microsoft.com/office/drawing/2014/main" id="{3393AD4F-652E-48F6-9910-1FF88B5066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a:extLst>
              <a:ext uri="{FF2B5EF4-FFF2-40B4-BE49-F238E27FC236}">
                <a16:creationId xmlns:a16="http://schemas.microsoft.com/office/drawing/2014/main" id="{F4B1F69A-B285-481D-BA28-1A28BBEA83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Number of Students Served</a:t>
            </a:r>
            <a:endParaRPr lang="en-US" altLang="en-US"/>
          </a:p>
          <a:p>
            <a:r>
              <a:rPr lang="en-US" altLang="en-US"/>
              <a:t>After meal service, record the total number of students served, indicating the meal pattern used such as K-5, 6-8. K-8 or 9-12.  Indicate the number of CN (Child Nutrition) meals served (if any), Other Adult Meals purchased, adding all columns to determine the Total Meals served.  Check if students participate in Offer vs Serve and indicate grade levels implementing Offer vs Serve.  Check that water is available without restriction and at no charge at meal service.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126DDB21-B804-4407-92A4-712FDC52C1DA}"/>
              </a:ext>
            </a:extLst>
          </p:cNvPr>
          <p:cNvSpPr>
            <a:spLocks noGrp="1" noChangeArrowheads="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AE2C815-A4A9-4BD2-93D5-62E2928A679E}" type="slidenum">
              <a:rPr lang="en-US" altLang="en-US">
                <a:latin typeface="Calibri" panose="020F0502020204030204" pitchFamily="34" charset="0"/>
              </a:rPr>
              <a:pPr eaLnBrk="1" hangingPunct="1"/>
              <a:t>32</a:t>
            </a:fld>
            <a:endParaRPr lang="en-US" altLang="en-US">
              <a:latin typeface="Calibri" panose="020F0502020204030204" pitchFamily="34" charset="0"/>
            </a:endParaRPr>
          </a:p>
        </p:txBody>
      </p:sp>
      <p:sp>
        <p:nvSpPr>
          <p:cNvPr id="94211" name="Rectangle 2">
            <a:extLst>
              <a:ext uri="{FF2B5EF4-FFF2-40B4-BE49-F238E27FC236}">
                <a16:creationId xmlns:a16="http://schemas.microsoft.com/office/drawing/2014/main" id="{571CC8D7-A6F9-4808-9258-3FB2686D639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a:extLst>
              <a:ext uri="{FF2B5EF4-FFF2-40B4-BE49-F238E27FC236}">
                <a16:creationId xmlns:a16="http://schemas.microsoft.com/office/drawing/2014/main" id="{803E2AC1-A6EA-4B66-A91F-0C716D58C3E1}"/>
              </a:ext>
            </a:extLst>
          </p:cNvPr>
          <p:cNvSpPr>
            <a:spLocks noGrp="1" noChangeArrowheads="1"/>
          </p:cNvSpPr>
          <p:nvPr>
            <p:ph type="body" idx="1"/>
          </p:nvPr>
        </p:nvSpPr>
        <p:spPr bwMode="auto">
          <a:xfrm>
            <a:off x="762000" y="4341813"/>
            <a:ext cx="5487988" cy="4119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i="1"/>
              <a:t>Personnel</a:t>
            </a:r>
            <a:r>
              <a:rPr lang="en-US" altLang="en-US"/>
              <a:t> </a:t>
            </a:r>
            <a:r>
              <a:rPr lang="en-US" altLang="en-US" i="1"/>
              <a:t>– These five items support your daily HACCP Plan. Each should be checked if in place. Note any corrective action taken if you were unable to check that all were in place.</a:t>
            </a:r>
            <a:endParaRPr lang="en-US" altLang="en-US"/>
          </a:p>
          <a:p>
            <a:r>
              <a:rPr lang="en-US" altLang="en-US" b="1" i="1"/>
              <a:t>Healthy</a:t>
            </a:r>
            <a:r>
              <a:rPr lang="en-US" altLang="en-US" i="1"/>
              <a:t> – Are all employees who are handling and serving foods healthy? If an individual is sick, she/he should not be handling exposed food, single-use articles, cleaned and sanitized dishware and equipment, and clean linens.</a:t>
            </a:r>
            <a:endParaRPr lang="en-US" altLang="en-US"/>
          </a:p>
          <a:p>
            <a:r>
              <a:rPr lang="en-US" altLang="en-US" b="1" i="1"/>
              <a:t>Clean Appearance</a:t>
            </a:r>
            <a:r>
              <a:rPr lang="en-US" altLang="en-US" i="1"/>
              <a:t> – Are employees properly dressed according to the food safety standards outlined in 2-4: Prerequisite Programs?</a:t>
            </a:r>
            <a:endParaRPr lang="en-US" altLang="en-US"/>
          </a:p>
          <a:p>
            <a:r>
              <a:rPr lang="en-US" altLang="en-US" b="1" i="1"/>
              <a:t>Washing hands</a:t>
            </a:r>
            <a:r>
              <a:rPr lang="en-US" altLang="en-US" i="1"/>
              <a:t> – Are employees properly washing their hands with warm water, soap, and drying?</a:t>
            </a:r>
            <a:endParaRPr lang="en-US" altLang="en-US"/>
          </a:p>
          <a:p>
            <a:r>
              <a:rPr lang="en-US" altLang="en-US" b="1" i="1"/>
              <a:t>No Bare Hand Contact</a:t>
            </a:r>
            <a:r>
              <a:rPr lang="en-US" altLang="en-US" i="1"/>
              <a:t> – Employees should not be handling cooked or ready-to-eat foods with their bare hands. They should use tongs, utensils, deli tissue, or single-use gloves.</a:t>
            </a:r>
            <a:endParaRPr lang="en-US" altLang="en-US"/>
          </a:p>
          <a:p>
            <a:r>
              <a:rPr lang="en-US" altLang="en-US" b="1" i="1"/>
              <a:t>Thermometers checked and calibrated if needed</a:t>
            </a:r>
            <a:r>
              <a:rPr lang="en-US" altLang="en-US" i="1"/>
              <a:t> -- Thermocouples do not require calibration; if using one, make a notation of N/A.</a:t>
            </a:r>
            <a:endParaRPr lang="en-US" altLang="en-US"/>
          </a:p>
          <a:p>
            <a:pPr eaLnBrk="1" hangingPunct="1">
              <a:spcBef>
                <a:spcPct val="0"/>
              </a:spcBef>
            </a:pPr>
            <a:endParaRPr lang="en-US" altLang="en-US" b="1"/>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7C06C716-5381-48AA-ABCD-EEE838A83D65}"/>
              </a:ext>
            </a:extLst>
          </p:cNvPr>
          <p:cNvSpPr>
            <a:spLocks noGrp="1" noChangeArrowheads="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7E316F0-9850-46A2-83E9-9421C7CA25F8}" type="slidenum">
              <a:rPr lang="en-US" altLang="en-US">
                <a:latin typeface="Calibri" panose="020F0502020204030204" pitchFamily="34" charset="0"/>
              </a:rPr>
              <a:pPr eaLnBrk="1" hangingPunct="1"/>
              <a:t>33</a:t>
            </a:fld>
            <a:endParaRPr lang="en-US" altLang="en-US">
              <a:latin typeface="Calibri" panose="020F0502020204030204" pitchFamily="34" charset="0"/>
            </a:endParaRPr>
          </a:p>
        </p:txBody>
      </p:sp>
      <p:sp>
        <p:nvSpPr>
          <p:cNvPr id="95235" name="Rectangle 2">
            <a:extLst>
              <a:ext uri="{FF2B5EF4-FFF2-40B4-BE49-F238E27FC236}">
                <a16:creationId xmlns:a16="http://schemas.microsoft.com/office/drawing/2014/main" id="{E5267C61-82C8-472D-BE4A-ECA111F0AC7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a:extLst>
              <a:ext uri="{FF2B5EF4-FFF2-40B4-BE49-F238E27FC236}">
                <a16:creationId xmlns:a16="http://schemas.microsoft.com/office/drawing/2014/main" id="{D48FFAB2-148F-4B21-82E0-34587C3929B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Food Items</a:t>
            </a:r>
            <a:endParaRPr lang="en-US" altLang="en-US"/>
          </a:p>
          <a:p>
            <a:r>
              <a:rPr lang="en-US" altLang="en-US"/>
              <a:t>From the menu items written in Section 1, list by meal component, the foods to be served. Meal components are different for breakfast and lunch, requiring the use of different production records for each meal.  Lunch components include Meats, Grains, Fruits, Vegetables and Milk.  </a:t>
            </a:r>
          </a:p>
          <a:p>
            <a:r>
              <a:rPr lang="en-US" altLang="en-US"/>
              <a:t>Include descriptive information about each product to assure an accurate nutrient analysis. For example: reduced fat, fat-free, diced, sliced, fresh, frozen, identify whole wheat products as WW and whole grain products as WG.  Specify the various milk choices the same way that you list any other menu item. </a:t>
            </a:r>
            <a:r>
              <a:rPr lang="en-US" altLang="en-US" i="1"/>
              <a:t>Milk cannot be “recycled”; once it leaves the line on a student’s tray it cannot be returned for service to others. The milk might become contaminated while on the student’s tray and so could potentially become a source of illness for the student to whom the milk is re-serve</a:t>
            </a:r>
            <a:r>
              <a:rPr lang="en-US" altLang="en-US"/>
              <a:t>d. </a:t>
            </a:r>
          </a:p>
          <a:p>
            <a:r>
              <a:rPr lang="en-US" altLang="en-US"/>
              <a:t> </a:t>
            </a:r>
          </a:p>
          <a:p>
            <a:r>
              <a:rPr lang="en-US" altLang="en-US" b="1"/>
              <a:t>Menu Substitutions:</a:t>
            </a:r>
            <a:r>
              <a:rPr lang="en-US" altLang="en-US"/>
              <a:t> Items added on the day of service would be considered a menu substitution since the original planned amounts would be adjusted to accommodate this last minute addition.  If any menu items are substituted on the day of meal service, draw a line through the menu item that will not be served and list the substituted menu item in this section; complete columns 7-12 for the menu substitution.</a:t>
            </a:r>
          </a:p>
          <a:p>
            <a:r>
              <a:rPr lang="en-US" altLang="en-US"/>
              <a:t> </a:t>
            </a:r>
          </a:p>
          <a:p>
            <a:r>
              <a:rPr lang="en-US" altLang="en-US" b="1"/>
              <a:t>Meal Pattern Contribution</a:t>
            </a:r>
            <a:endParaRPr lang="en-US" altLang="en-US"/>
          </a:p>
          <a:p>
            <a:r>
              <a:rPr lang="en-US" altLang="en-US"/>
              <a:t>Enter the amount of meal pattern contribution for each menu item using the units provided.  (i.e. 2 oz. meat/meat alternate, 1 ounce equivalent of grain, ½ c. fruit, ½ cup vegetable, 1 cup milk). Remember that the Meal Pattern Contribution may be different than the actual weight or measure of the Portion Size (for example, 5 chicken nuggets may contribute 2 oz. of meat/meat alternate to the food based meal pattern but their total weight may be more than 2 oz. The actual portion size listed in column 8 would be 5 nuggets)</a:t>
            </a:r>
          </a:p>
          <a:p>
            <a:r>
              <a:rPr lang="en-US" altLang="en-US"/>
              <a:t> </a:t>
            </a:r>
          </a:p>
          <a:p>
            <a:r>
              <a:rPr lang="en-US" altLang="en-US" b="1"/>
              <a:t>Portion Size</a:t>
            </a:r>
            <a:endParaRPr lang="en-US" altLang="en-US"/>
          </a:p>
          <a:p>
            <a:r>
              <a:rPr lang="en-US" altLang="en-US"/>
              <a:t>Enter the actual portion size of each menu item. (portion size is the amount of food served on the tray/plate). The portion size must be in “measurable” units such as each, cup, ounce, etc.  Verify the Portion Size by measuring or weighing the menu item; if the Portion Size is inadequate, contact your caterer. </a:t>
            </a:r>
            <a:endParaRPr lang="en-US" altLang="en-US" sz="900">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99DAC688-572F-43B5-A8FF-32A9E2A546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AEFFDF7D-D4E4-423A-B240-191F15623A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This is the bottom portion of the page showing columns 6, 7, and 8. You will note that a line is drawn through the peaches and pineapple is entered at the bottom of the page underneath the Menu Substitutions heading. All substitutions must be documented daily.</a:t>
            </a:r>
          </a:p>
        </p:txBody>
      </p:sp>
      <p:sp>
        <p:nvSpPr>
          <p:cNvPr id="73732" name="Slide Number Placeholder 3">
            <a:extLst>
              <a:ext uri="{FF2B5EF4-FFF2-40B4-BE49-F238E27FC236}">
                <a16:creationId xmlns:a16="http://schemas.microsoft.com/office/drawing/2014/main" id="{2B33E2EB-7B67-46AB-BDDB-A76E7EE65F03}"/>
              </a:ext>
            </a:extLst>
          </p:cNvPr>
          <p:cNvSpPr>
            <a:spLocks noGrp="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9088480-7AAD-47FA-833D-FA5CA52B36A4}" type="slidenum">
              <a:rPr lang="en-US" altLang="en-US">
                <a:latin typeface="Calibri" panose="020F0502020204030204" pitchFamily="34" charset="0"/>
              </a:rPr>
              <a:pPr eaLnBrk="1" hangingPunct="1"/>
              <a:t>34</a:t>
            </a:fld>
            <a:endParaRPr lang="en-US" altLang="en-US">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76D2C93B-8266-4E2B-9C31-F38B2382B2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7FB1D7A8-6052-424E-9227-2560F11100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Meal Receiving Information</a:t>
            </a:r>
            <a:endParaRPr lang="en-US" altLang="en-US"/>
          </a:p>
          <a:p>
            <a:r>
              <a:rPr lang="en-US" altLang="en-US" b="1"/>
              <a:t>Number of portions ordered</a:t>
            </a:r>
            <a:r>
              <a:rPr lang="en-US" altLang="en-US"/>
              <a:t>- Enter the number of portions (servings) ordered for each menu item.</a:t>
            </a:r>
          </a:p>
        </p:txBody>
      </p:sp>
      <p:sp>
        <p:nvSpPr>
          <p:cNvPr id="66564" name="Slide Number Placeholder 3">
            <a:extLst>
              <a:ext uri="{FF2B5EF4-FFF2-40B4-BE49-F238E27FC236}">
                <a16:creationId xmlns:a16="http://schemas.microsoft.com/office/drawing/2014/main" id="{E4B9FA35-EC42-408B-A34A-03693CB54410}"/>
              </a:ext>
            </a:extLst>
          </p:cNvPr>
          <p:cNvSpPr>
            <a:spLocks noGrp="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781E4B1-FF65-4854-8E8D-37EC78D32571}" type="slidenum">
              <a:rPr lang="en-US" altLang="en-US">
                <a:latin typeface="Calibri" panose="020F0502020204030204" pitchFamily="34" charset="0"/>
              </a:rPr>
              <a:pPr eaLnBrk="1" hangingPunct="1"/>
              <a:t>35</a:t>
            </a:fld>
            <a:endParaRPr lang="en-US" altLang="en-US">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9206CBD3-A00F-4A26-A96D-C7200BEFD94F}"/>
              </a:ext>
            </a:extLst>
          </p:cNvPr>
          <p:cNvSpPr>
            <a:spLocks noGrp="1" noChangeArrowheads="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13BFEC7-BEB5-404D-BD80-6113D91615EE}" type="slidenum">
              <a:rPr lang="en-US" altLang="en-US">
                <a:latin typeface="Calibri" panose="020F0502020204030204" pitchFamily="34" charset="0"/>
              </a:rPr>
              <a:pPr eaLnBrk="1" hangingPunct="1"/>
              <a:t>36</a:t>
            </a:fld>
            <a:endParaRPr lang="en-US" altLang="en-US">
              <a:latin typeface="Calibri" panose="020F0502020204030204" pitchFamily="34" charset="0"/>
            </a:endParaRPr>
          </a:p>
        </p:txBody>
      </p:sp>
      <p:sp>
        <p:nvSpPr>
          <p:cNvPr id="98307" name="Rectangle 2">
            <a:extLst>
              <a:ext uri="{FF2B5EF4-FFF2-40B4-BE49-F238E27FC236}">
                <a16:creationId xmlns:a16="http://schemas.microsoft.com/office/drawing/2014/main" id="{F59EE416-5595-429A-B1D0-5C95981300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a:extLst>
              <a:ext uri="{FF2B5EF4-FFF2-40B4-BE49-F238E27FC236}">
                <a16:creationId xmlns:a16="http://schemas.microsoft.com/office/drawing/2014/main" id="{546A34E9-0DAD-498F-92EF-0EB3DBC8A19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You should refer to past production records for receiving, serving, and leftover information to assist with future menu orders. Careful ordering will help control meal costs.</a:t>
            </a:r>
          </a:p>
          <a:p>
            <a:pPr eaLnBrk="1" hangingPunct="1">
              <a:spcBef>
                <a:spcPct val="0"/>
              </a:spcBef>
            </a:pPr>
            <a:r>
              <a:rPr lang="en-US" altLang="en-US"/>
              <a:t> Let’s look at the next slide and see how this information becomes a cycle….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6132200C-4EAA-4381-8796-DE35A0789E5C}"/>
              </a:ext>
            </a:extLst>
          </p:cNvPr>
          <p:cNvSpPr>
            <a:spLocks noGrp="1" noChangeArrowheads="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ACCF922-A447-45A4-90E5-72CC06B0CC49}" type="slidenum">
              <a:rPr lang="en-US" altLang="en-US">
                <a:latin typeface="Calibri" panose="020F0502020204030204" pitchFamily="34" charset="0"/>
              </a:rPr>
              <a:pPr eaLnBrk="1" hangingPunct="1"/>
              <a:t>37</a:t>
            </a:fld>
            <a:endParaRPr lang="en-US" altLang="en-US">
              <a:latin typeface="Calibri" panose="020F0502020204030204" pitchFamily="34" charset="0"/>
            </a:endParaRPr>
          </a:p>
        </p:txBody>
      </p:sp>
      <p:sp>
        <p:nvSpPr>
          <p:cNvPr id="99331" name="Rectangle 2">
            <a:extLst>
              <a:ext uri="{FF2B5EF4-FFF2-40B4-BE49-F238E27FC236}">
                <a16:creationId xmlns:a16="http://schemas.microsoft.com/office/drawing/2014/main" id="{93676D53-C9BC-4F1D-9E09-F790CC17E18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a:extLst>
              <a:ext uri="{FF2B5EF4-FFF2-40B4-BE49-F238E27FC236}">
                <a16:creationId xmlns:a16="http://schemas.microsoft.com/office/drawing/2014/main" id="{FBC02234-1E87-47F0-A5D4-DFCEF74F1A5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Use historical production information as a guide for future planning. Planning amounts will not always exactly match production amounts; however, it should be close if student enrollment remains fairly constant. If there are excessive leftovers, investigate the cause and adjust planned amounts accordingly for future menus.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41BFC63C-4AD8-436D-8F86-E4677E50988F}"/>
              </a:ext>
            </a:extLst>
          </p:cNvPr>
          <p:cNvSpPr>
            <a:spLocks noGrp="1" noChangeArrowheads="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A071049-B624-4BC9-88CE-93BC6E999419}" type="slidenum">
              <a:rPr lang="en-US" altLang="en-US">
                <a:latin typeface="Calibri" panose="020F0502020204030204" pitchFamily="34" charset="0"/>
              </a:rPr>
              <a:pPr eaLnBrk="1" hangingPunct="1"/>
              <a:t>38</a:t>
            </a:fld>
            <a:endParaRPr lang="en-US" altLang="en-US">
              <a:latin typeface="Calibri" panose="020F0502020204030204" pitchFamily="34" charset="0"/>
            </a:endParaRPr>
          </a:p>
        </p:txBody>
      </p:sp>
      <p:sp>
        <p:nvSpPr>
          <p:cNvPr id="100355" name="Rectangle 2">
            <a:extLst>
              <a:ext uri="{FF2B5EF4-FFF2-40B4-BE49-F238E27FC236}">
                <a16:creationId xmlns:a16="http://schemas.microsoft.com/office/drawing/2014/main" id="{C066522A-948D-4079-BA06-7C7A56FB4B4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a:extLst>
              <a:ext uri="{FF2B5EF4-FFF2-40B4-BE49-F238E27FC236}">
                <a16:creationId xmlns:a16="http://schemas.microsoft.com/office/drawing/2014/main" id="{7CA8DDB7-7530-4DE6-BDC2-6354C0047BC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This slide shows some common mistakes made when planning for meal service. Be sure to accurately plan all menu items and condiments so that all items needed for the menu may be ordered in sufficient amounts.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3CB47D99-EB57-46B8-B292-B2DDB2E60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8BBF4E0A-FC76-49C4-8C9E-734173FD76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Meal Receiving Information</a:t>
            </a:r>
            <a:endParaRPr lang="en-US" altLang="en-US"/>
          </a:p>
          <a:p>
            <a:endParaRPr lang="en-US" altLang="en-US" b="1"/>
          </a:p>
          <a:p>
            <a:r>
              <a:rPr lang="en-US" altLang="en-US" b="1"/>
              <a:t>Quantity provided by Vendor in pounds, #10 cans, or each</a:t>
            </a:r>
            <a:r>
              <a:rPr lang="en-US" altLang="en-US"/>
              <a:t>- The caterer must provide the bulk quantity of the amounts of each menu item prepared and delivered for the meal. For example, 5 #10 cans of peas, 30 lb of ground beef for spaghetti, 15 lb of carrots sticks, 150 each chicken patties.  Recording number of servings or portions is not sufficient to show that the amount of food was adequate for the meal pattern requirements.  If a delivery ticket is used along with the production record, this information would already be recorded on that document and may be attached to the daily production record.</a:t>
            </a:r>
          </a:p>
          <a:p>
            <a:r>
              <a:rPr lang="en-US" altLang="en-US" b="1"/>
              <a:t>Number of portions received</a:t>
            </a:r>
            <a:r>
              <a:rPr lang="en-US" altLang="en-US"/>
              <a:t>- Enter the number of portions (servings) received from the caterer for each menu item.</a:t>
            </a:r>
          </a:p>
          <a:p>
            <a:pPr eaLnBrk="1" hangingPunct="1">
              <a:spcBef>
                <a:spcPct val="0"/>
              </a:spcBef>
            </a:pPr>
            <a:endParaRPr lang="en-US" altLang="en-US"/>
          </a:p>
        </p:txBody>
      </p:sp>
      <p:sp>
        <p:nvSpPr>
          <p:cNvPr id="66564" name="Slide Number Placeholder 3">
            <a:extLst>
              <a:ext uri="{FF2B5EF4-FFF2-40B4-BE49-F238E27FC236}">
                <a16:creationId xmlns:a16="http://schemas.microsoft.com/office/drawing/2014/main" id="{40D8BF7F-9576-4026-99B2-1A6AB1649CB2}"/>
              </a:ext>
            </a:extLst>
          </p:cNvPr>
          <p:cNvSpPr>
            <a:spLocks noGrp="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03E7EB8-5545-4C4A-A0B9-58214CBD835B}" type="slidenum">
              <a:rPr lang="en-US" altLang="en-US">
                <a:latin typeface="Calibri" panose="020F0502020204030204" pitchFamily="34" charset="0"/>
              </a:rPr>
              <a:pPr eaLnBrk="1" hangingPunct="1"/>
              <a:t>39</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E0ED87FF-A67C-4B12-8D79-6A03274556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D8B1C851-EA0E-43F5-8F7B-EF98A69957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When a school’s central kitchen or nearby school site is catering to another site </a:t>
            </a:r>
            <a:r>
              <a:rPr lang="en-US" altLang="en-US" u="sng"/>
              <a:t>where meals are claimed for reimbursement</a:t>
            </a:r>
            <a:r>
              <a:rPr lang="en-US" altLang="en-US"/>
              <a:t>, both the Daily Meal Production Record (note: this is the production record used at the production kitchen) </a:t>
            </a:r>
            <a:r>
              <a:rPr lang="en-US" altLang="en-US" b="1"/>
              <a:t>and</a:t>
            </a:r>
            <a:r>
              <a:rPr lang="en-US" altLang="en-US"/>
              <a:t> Transported Meal Production Plan can be used to document reimbursable meals for proper claiming.  If meals are claimed at the catered site (i.e. Early College), then a Transported Meal Production Record should be completed daily for that site.  If the school is catering a non-school site (i.e. day care facility that is paying the SFA for the meals) </a:t>
            </a:r>
            <a:r>
              <a:rPr lang="en-US" altLang="en-US" u="sng"/>
              <a:t>where meals are not claimed for reimbursement</a:t>
            </a:r>
            <a:r>
              <a:rPr lang="en-US" altLang="en-US"/>
              <a:t> by the School Nutrition Program, then the Daily Meal Production Record at the production kitchen along with the Meal Delivery Ticket furnished to the site would be sufficient.</a:t>
            </a:r>
          </a:p>
          <a:p>
            <a:r>
              <a:rPr lang="en-US" altLang="en-US"/>
              <a:t>The manager/employees would record information about the catered food provided to both types of locations mentioned in the previous two paragraphs on the Daily Meal Production Record used at the production kitchen in this manner:</a:t>
            </a:r>
          </a:p>
          <a:p>
            <a:r>
              <a:rPr lang="en-US" altLang="en-US"/>
              <a:t>Column 11(c): Include the number of servings planned to offer at the catered site in the Total Servings Planned to Offer</a:t>
            </a:r>
          </a:p>
          <a:p>
            <a:r>
              <a:rPr lang="en-US" altLang="en-US"/>
              <a:t>Column (15):	Include the number of servings of each menu item that were served at the catered site as Non-reimbursable servings at the production kitchen</a:t>
            </a:r>
          </a:p>
          <a:p>
            <a:r>
              <a:rPr lang="en-US" altLang="en-US"/>
              <a:t>Section (4):	Record the number of Catered Meals for that day.</a:t>
            </a:r>
          </a:p>
          <a:p>
            <a:r>
              <a:rPr lang="en-US" altLang="en-US"/>
              <a:t> </a:t>
            </a:r>
          </a:p>
          <a:p>
            <a:r>
              <a:rPr lang="en-US" altLang="en-US"/>
              <a:t>Recording the information above correctly will ensure that both the production kitchen and catered sites have sufficient information to document that reimbursable meals were provided and the reimbursement claim may be sufficiently supported.</a:t>
            </a:r>
          </a:p>
          <a:p>
            <a:endParaRPr lang="en-US" altLang="en-US"/>
          </a:p>
        </p:txBody>
      </p:sp>
      <p:sp>
        <p:nvSpPr>
          <p:cNvPr id="4" name="Slide Number Placeholder 3">
            <a:extLst>
              <a:ext uri="{FF2B5EF4-FFF2-40B4-BE49-F238E27FC236}">
                <a16:creationId xmlns:a16="http://schemas.microsoft.com/office/drawing/2014/main" id="{5151FFF2-D0EA-4E4C-93BC-0B833215A127}"/>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F6E1EE4-A57F-4358-B0D4-DA73CBD40337}"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8DA8CC21-1851-46CD-BDB8-E1F4BC38D7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98FA36AC-971E-4CAD-8189-6E910BE13F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Meal Receiving Information</a:t>
            </a:r>
            <a:endParaRPr lang="en-US" altLang="en-US"/>
          </a:p>
          <a:p>
            <a:endParaRPr lang="en-US" altLang="en-US" b="1"/>
          </a:p>
          <a:p>
            <a:r>
              <a:rPr lang="en-US" altLang="en-US" b="1"/>
              <a:t>Number of portions received</a:t>
            </a:r>
            <a:r>
              <a:rPr lang="en-US" altLang="en-US"/>
              <a:t>- Enter the number of portions (servings) received from the caterer for each menu item.</a:t>
            </a:r>
          </a:p>
          <a:p>
            <a:r>
              <a:rPr lang="en-US" altLang="en-US"/>
              <a:t>You will want to check to see that the number of portions are consistent with the total quantities indicated in column 9b by referring to the USDA Food Buying Guide, manufacturer product formulation statements, or CN labels.</a:t>
            </a:r>
          </a:p>
          <a:p>
            <a:pPr eaLnBrk="1" hangingPunct="1">
              <a:spcBef>
                <a:spcPct val="0"/>
              </a:spcBef>
            </a:pPr>
            <a:endParaRPr lang="en-US" altLang="en-US"/>
          </a:p>
        </p:txBody>
      </p:sp>
      <p:sp>
        <p:nvSpPr>
          <p:cNvPr id="66564" name="Slide Number Placeholder 3">
            <a:extLst>
              <a:ext uri="{FF2B5EF4-FFF2-40B4-BE49-F238E27FC236}">
                <a16:creationId xmlns:a16="http://schemas.microsoft.com/office/drawing/2014/main" id="{0202F12A-65C4-4795-8991-B5DEC3B848AF}"/>
              </a:ext>
            </a:extLst>
          </p:cNvPr>
          <p:cNvSpPr>
            <a:spLocks noGrp="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92412FF-35DE-4233-9D20-526BC6621096}" type="slidenum">
              <a:rPr lang="en-US" altLang="en-US">
                <a:latin typeface="Calibri" panose="020F0502020204030204" pitchFamily="34" charset="0"/>
              </a:rPr>
              <a:pPr eaLnBrk="1" hangingPunct="1"/>
              <a:t>40</a:t>
            </a:fld>
            <a:endParaRPr lang="en-US" altLang="en-US">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C179D1EF-945A-4716-8CA3-A25EC6DCD127}"/>
              </a:ext>
            </a:extLst>
          </p:cNvPr>
          <p:cNvSpPr>
            <a:spLocks noGrp="1" noChangeArrowheads="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3AEFF00-E097-42E9-8F56-0DDD0CEF578D}" type="slidenum">
              <a:rPr lang="en-US" altLang="en-US">
                <a:latin typeface="Calibri" panose="020F0502020204030204" pitchFamily="34" charset="0"/>
              </a:rPr>
              <a:pPr eaLnBrk="1" hangingPunct="1"/>
              <a:t>41</a:t>
            </a:fld>
            <a:endParaRPr lang="en-US" altLang="en-US">
              <a:latin typeface="Calibri" panose="020F0502020204030204" pitchFamily="34" charset="0"/>
            </a:endParaRPr>
          </a:p>
        </p:txBody>
      </p:sp>
      <p:sp>
        <p:nvSpPr>
          <p:cNvPr id="103427" name="Rectangle 2">
            <a:extLst>
              <a:ext uri="{FF2B5EF4-FFF2-40B4-BE49-F238E27FC236}">
                <a16:creationId xmlns:a16="http://schemas.microsoft.com/office/drawing/2014/main" id="{3948A3A2-2EC2-432F-B1E0-450564EC55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a:extLst>
              <a:ext uri="{FF2B5EF4-FFF2-40B4-BE49-F238E27FC236}">
                <a16:creationId xmlns:a16="http://schemas.microsoft.com/office/drawing/2014/main" id="{786307B2-BCF6-4D38-B8BF-3335711B3527}"/>
              </a:ext>
            </a:extLst>
          </p:cNvPr>
          <p:cNvSpPr>
            <a:spLocks noGrp="1" noChangeArrowheads="1"/>
          </p:cNvSpPr>
          <p:nvPr>
            <p:ph type="body" idx="1"/>
          </p:nvPr>
        </p:nvSpPr>
        <p:spPr>
          <a:ln/>
        </p:spPr>
        <p:txBody>
          <a:bodyPr>
            <a:normAutofit fontScale="70000" lnSpcReduction="20000"/>
          </a:bodyPr>
          <a:lstStyle/>
          <a:p>
            <a:pPr>
              <a:defRPr/>
            </a:pPr>
            <a:r>
              <a:rPr lang="en-US" b="1" dirty="0"/>
              <a:t>Meal Offering Information</a:t>
            </a:r>
            <a:endParaRPr lang="en-US" dirty="0"/>
          </a:p>
          <a:p>
            <a:pPr>
              <a:defRPr/>
            </a:pPr>
            <a:r>
              <a:rPr lang="en-US" b="1" dirty="0"/>
              <a:t>No. portions Served to Students (Reimbursable)</a:t>
            </a:r>
            <a:r>
              <a:rPr lang="en-US" dirty="0"/>
              <a:t>- Record the number of portions (servings) served to students as part of reimbursable meals.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050C5E4B-7E5B-4C12-9C7C-B6F2D691479A}"/>
              </a:ext>
            </a:extLst>
          </p:cNvPr>
          <p:cNvSpPr>
            <a:spLocks noGrp="1" noChangeArrowheads="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7A62049-C7D5-4612-B4BE-9F13518EAA00}" type="slidenum">
              <a:rPr lang="en-US" altLang="en-US">
                <a:latin typeface="Calibri" panose="020F0502020204030204" pitchFamily="34" charset="0"/>
              </a:rPr>
              <a:pPr eaLnBrk="1" hangingPunct="1"/>
              <a:t>42</a:t>
            </a:fld>
            <a:endParaRPr lang="en-US" altLang="en-US">
              <a:latin typeface="Calibri" panose="020F0502020204030204" pitchFamily="34" charset="0"/>
            </a:endParaRPr>
          </a:p>
        </p:txBody>
      </p:sp>
      <p:sp>
        <p:nvSpPr>
          <p:cNvPr id="104451" name="Rectangle 2">
            <a:extLst>
              <a:ext uri="{FF2B5EF4-FFF2-40B4-BE49-F238E27FC236}">
                <a16:creationId xmlns:a16="http://schemas.microsoft.com/office/drawing/2014/main" id="{7A7BAFC2-666E-4202-9FAD-C5011A88EF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a:extLst>
              <a:ext uri="{FF2B5EF4-FFF2-40B4-BE49-F238E27FC236}">
                <a16:creationId xmlns:a16="http://schemas.microsoft.com/office/drawing/2014/main" id="{6C55FB88-6F4D-4AA8-B979-3D1D363E5CB9}"/>
              </a:ext>
            </a:extLst>
          </p:cNvPr>
          <p:cNvSpPr>
            <a:spLocks noGrp="1" noChangeArrowheads="1"/>
          </p:cNvSpPr>
          <p:nvPr>
            <p:ph type="body" idx="1"/>
          </p:nvPr>
        </p:nvSpPr>
        <p:spPr>
          <a:ln/>
        </p:spPr>
        <p:txBody>
          <a:bodyPr>
            <a:normAutofit fontScale="70000" lnSpcReduction="20000"/>
          </a:bodyPr>
          <a:lstStyle/>
          <a:p>
            <a:pPr>
              <a:defRPr/>
            </a:pPr>
            <a:r>
              <a:rPr lang="en-US" b="1" dirty="0"/>
              <a:t>Meal Offering Information</a:t>
            </a:r>
            <a:endParaRPr lang="en-US" dirty="0"/>
          </a:p>
          <a:p>
            <a:pPr>
              <a:defRPr/>
            </a:pPr>
            <a:r>
              <a:rPr lang="en-US" b="1" dirty="0"/>
              <a:t>No. portions Served to Adults (Non-reimbursable)</a:t>
            </a:r>
            <a:r>
              <a:rPr lang="en-US" dirty="0"/>
              <a:t>-Record the number of portions (servings) of each menu item served for adult-priced meals or served to adults, including CN employees.</a:t>
            </a:r>
          </a:p>
          <a:p>
            <a:pPr eaLnBrk="1" hangingPunct="1">
              <a:defRPr/>
            </a:pP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D327CEB8-B69E-40AE-9FA4-DBABE6852EA9}"/>
              </a:ext>
            </a:extLst>
          </p:cNvPr>
          <p:cNvSpPr>
            <a:spLocks noGrp="1" noChangeArrowheads="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59A829-F167-4A26-8C5D-1023841BE795}" type="slidenum">
              <a:rPr lang="en-US" altLang="en-US">
                <a:latin typeface="Calibri" panose="020F0502020204030204" pitchFamily="34" charset="0"/>
              </a:rPr>
              <a:pPr eaLnBrk="1" hangingPunct="1"/>
              <a:t>43</a:t>
            </a:fld>
            <a:endParaRPr lang="en-US" altLang="en-US">
              <a:latin typeface="Calibri" panose="020F0502020204030204" pitchFamily="34" charset="0"/>
            </a:endParaRPr>
          </a:p>
        </p:txBody>
      </p:sp>
      <p:sp>
        <p:nvSpPr>
          <p:cNvPr id="105475" name="Rectangle 2">
            <a:extLst>
              <a:ext uri="{FF2B5EF4-FFF2-40B4-BE49-F238E27FC236}">
                <a16:creationId xmlns:a16="http://schemas.microsoft.com/office/drawing/2014/main" id="{D0822035-5CDB-45E0-A285-937AF57F0E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a:extLst>
              <a:ext uri="{FF2B5EF4-FFF2-40B4-BE49-F238E27FC236}">
                <a16:creationId xmlns:a16="http://schemas.microsoft.com/office/drawing/2014/main" id="{36D4095F-7563-457D-99DD-7852F1E610BA}"/>
              </a:ext>
            </a:extLst>
          </p:cNvPr>
          <p:cNvSpPr>
            <a:spLocks noGrp="1" noChangeArrowheads="1"/>
          </p:cNvSpPr>
          <p:nvPr>
            <p:ph type="body" idx="1"/>
          </p:nvPr>
        </p:nvSpPr>
        <p:spPr>
          <a:ln/>
        </p:spPr>
        <p:txBody>
          <a:bodyPr>
            <a:normAutofit fontScale="70000" lnSpcReduction="20000"/>
          </a:bodyPr>
          <a:lstStyle/>
          <a:p>
            <a:pPr>
              <a:defRPr/>
            </a:pPr>
            <a:r>
              <a:rPr lang="en-US" b="1" dirty="0"/>
              <a:t>Meal Offering Information</a:t>
            </a:r>
            <a:endParaRPr lang="en-US" dirty="0"/>
          </a:p>
          <a:p>
            <a:pPr>
              <a:defRPr/>
            </a:pPr>
            <a:r>
              <a:rPr lang="en-US" b="1" dirty="0"/>
              <a:t>A la Carte Portions Served</a:t>
            </a:r>
            <a:r>
              <a:rPr lang="en-US" dirty="0"/>
              <a:t>- Enter the number of servings of each menu item that were sold that were not part of a complete reimbursable meal. This information is recorded only if your organization sells servings of foods to adults or students that are not part of a reimbursable meal. An example of this would include a student buying an extra piece of pizza or a carton of milk or a teacher purchasing an entree.</a:t>
            </a:r>
          </a:p>
          <a:p>
            <a:pPr eaLnBrk="1" hangingPunct="1">
              <a:defRPr/>
            </a:pP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822FE36F-0C84-46AD-9CDF-3DE1DF0E8B73}"/>
              </a:ext>
            </a:extLst>
          </p:cNvPr>
          <p:cNvSpPr>
            <a:spLocks noGrp="1" noChangeArrowheads="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112E20A-9A89-495D-BF93-40011F2C3B52}" type="slidenum">
              <a:rPr lang="en-US" altLang="en-US">
                <a:latin typeface="Calibri" panose="020F0502020204030204" pitchFamily="34" charset="0"/>
              </a:rPr>
              <a:pPr eaLnBrk="1" hangingPunct="1"/>
              <a:t>44</a:t>
            </a:fld>
            <a:endParaRPr lang="en-US" altLang="en-US">
              <a:latin typeface="Calibri" panose="020F0502020204030204" pitchFamily="34" charset="0"/>
            </a:endParaRPr>
          </a:p>
        </p:txBody>
      </p:sp>
      <p:sp>
        <p:nvSpPr>
          <p:cNvPr id="106499" name="Rectangle 2">
            <a:extLst>
              <a:ext uri="{FF2B5EF4-FFF2-40B4-BE49-F238E27FC236}">
                <a16:creationId xmlns:a16="http://schemas.microsoft.com/office/drawing/2014/main" id="{073F1F4B-B1EB-47F9-A032-9B03801BB1B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a:extLst>
              <a:ext uri="{FF2B5EF4-FFF2-40B4-BE49-F238E27FC236}">
                <a16:creationId xmlns:a16="http://schemas.microsoft.com/office/drawing/2014/main" id="{3CBB2161-2380-441F-8B61-F851D034726B}"/>
              </a:ext>
            </a:extLst>
          </p:cNvPr>
          <p:cNvSpPr>
            <a:spLocks noGrp="1" noChangeArrowheads="1"/>
          </p:cNvSpPr>
          <p:nvPr>
            <p:ph type="body" idx="1"/>
          </p:nvPr>
        </p:nvSpPr>
        <p:spPr>
          <a:ln/>
        </p:spPr>
        <p:txBody>
          <a:bodyPr>
            <a:normAutofit fontScale="85000" lnSpcReduction="20000"/>
          </a:bodyPr>
          <a:lstStyle/>
          <a:p>
            <a:pPr>
              <a:defRPr/>
            </a:pPr>
            <a:r>
              <a:rPr lang="en-US" dirty="0"/>
              <a:t> </a:t>
            </a:r>
          </a:p>
          <a:p>
            <a:pPr>
              <a:defRPr/>
            </a:pPr>
            <a:r>
              <a:rPr lang="en-US" b="1" dirty="0"/>
              <a:t>Leftovers</a:t>
            </a:r>
            <a:endParaRPr lang="en-US" dirty="0"/>
          </a:p>
          <a:p>
            <a:pPr>
              <a:defRPr/>
            </a:pPr>
            <a:r>
              <a:rPr lang="en-US" b="1" dirty="0"/>
              <a:t>Number of Portions of Leftovers</a:t>
            </a:r>
            <a:r>
              <a:rPr lang="en-US" dirty="0"/>
              <a:t>- Enter actual portions of each menu/food item left after all meals have been served, regardless of preserving or discarding the food</a:t>
            </a:r>
            <a:r>
              <a:rPr lang="en-US" i="1" dirty="0"/>
              <a:t>.</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BD92222C-89E1-419C-A7E9-F499946DFBF0}"/>
              </a:ext>
            </a:extLst>
          </p:cNvPr>
          <p:cNvSpPr>
            <a:spLocks noGrp="1" noChangeArrowheads="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F77FFFE-9242-452F-8C07-B3D36B2CB1D0}" type="slidenum">
              <a:rPr lang="en-US" altLang="en-US">
                <a:latin typeface="Calibri" panose="020F0502020204030204" pitchFamily="34" charset="0"/>
              </a:rPr>
              <a:pPr eaLnBrk="1" hangingPunct="1"/>
              <a:t>45</a:t>
            </a:fld>
            <a:endParaRPr lang="en-US" altLang="en-US">
              <a:latin typeface="Calibri" panose="020F0502020204030204" pitchFamily="34" charset="0"/>
            </a:endParaRPr>
          </a:p>
        </p:txBody>
      </p:sp>
      <p:sp>
        <p:nvSpPr>
          <p:cNvPr id="107523" name="Rectangle 2">
            <a:extLst>
              <a:ext uri="{FF2B5EF4-FFF2-40B4-BE49-F238E27FC236}">
                <a16:creationId xmlns:a16="http://schemas.microsoft.com/office/drawing/2014/main" id="{B92E2BCE-206C-47B9-B293-990EA54345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a:extLst>
              <a:ext uri="{FF2B5EF4-FFF2-40B4-BE49-F238E27FC236}">
                <a16:creationId xmlns:a16="http://schemas.microsoft.com/office/drawing/2014/main" id="{CE532842-4AE1-42F4-973C-773795483784}"/>
              </a:ext>
            </a:extLst>
          </p:cNvPr>
          <p:cNvSpPr>
            <a:spLocks noGrp="1" noChangeArrowheads="1"/>
          </p:cNvSpPr>
          <p:nvPr>
            <p:ph type="body" idx="1"/>
          </p:nvPr>
        </p:nvSpPr>
        <p:spPr>
          <a:ln/>
        </p:spPr>
        <p:txBody>
          <a:bodyPr>
            <a:normAutofit fontScale="85000" lnSpcReduction="20000"/>
          </a:bodyPr>
          <a:lstStyle/>
          <a:p>
            <a:pPr>
              <a:defRPr/>
            </a:pPr>
            <a:r>
              <a:rPr lang="en-US" dirty="0"/>
              <a:t> </a:t>
            </a:r>
          </a:p>
          <a:p>
            <a:pPr>
              <a:defRPr/>
            </a:pPr>
            <a:r>
              <a:rPr lang="en-US" b="1" dirty="0"/>
              <a:t>Leftovers</a:t>
            </a:r>
            <a:endParaRPr lang="en-US" dirty="0"/>
          </a:p>
          <a:p>
            <a:pPr>
              <a:defRPr/>
            </a:pPr>
            <a:endParaRPr lang="en-US" i="1" dirty="0"/>
          </a:p>
          <a:p>
            <a:pPr>
              <a:defRPr/>
            </a:pPr>
            <a:r>
              <a:rPr lang="en-US" i="1" dirty="0"/>
              <a:t>All leftover TCS foods must be discarded at the end of meal service. No catered foods can be saved for service at a later time.</a:t>
            </a:r>
            <a:r>
              <a:rPr lang="en-US" dirty="0"/>
              <a:t> </a:t>
            </a:r>
            <a:r>
              <a:rPr lang="en-US" i="1" dirty="0"/>
              <a:t>Exception: individually packaged, unused non-TCS foods (i.e. pop tarts, cereal bars, muffins, individually sealed pre-cupped canned fruits, individually packaged 100% fruit juice, etc.) and unserved cartons of milk that have been temperature controlled, will be safely monitored and maintained at proper temperature, and are deemed safe to be used the following day. </a:t>
            </a:r>
            <a:endParaRPr lang="en-US" dirty="0"/>
          </a:p>
          <a:p>
            <a:pPr>
              <a:defRPr/>
            </a:pPr>
            <a:r>
              <a:rPr lang="en-US" b="1" dirty="0"/>
              <a:t>Time of Discard or Product Temperature</a:t>
            </a:r>
            <a:r>
              <a:rPr lang="en-US" dirty="0"/>
              <a:t>- </a:t>
            </a:r>
            <a:r>
              <a:rPr lang="en-US" i="1" dirty="0"/>
              <a:t>All Time-Temperature Controlled for Safety (TCS) foods must be held for service at safe and appropriate temperatures.  It is expected that catered food will be held in appropriate methods to maintain safe temperatures prior to service and that food temperatures are regularly checked with a properly calibrated thermometer. Catered food should never be allowed to be held for service longer than 4 hours.  At the end of meal service, record in this column either:</a:t>
            </a:r>
            <a:endParaRPr lang="en-US" dirty="0"/>
          </a:p>
          <a:p>
            <a:pPr>
              <a:defRPr/>
            </a:pPr>
            <a:r>
              <a:rPr lang="en-US" i="1" dirty="0"/>
              <a:t>The time meal service ends if all food items are to be discarded or</a:t>
            </a:r>
            <a:endParaRPr lang="en-US" dirty="0"/>
          </a:p>
          <a:p>
            <a:pPr>
              <a:defRPr/>
            </a:pPr>
            <a:r>
              <a:rPr lang="en-US" i="1" dirty="0"/>
              <a:t>The temperature of each TCS menu item, prior to discarding the food. If any menu items, such as unserved temperature controlled cartons of milk, are routinely saved for re-service, the temperature of the food must be recorded in column (11b) at the end of the meal.</a:t>
            </a:r>
            <a:endParaRPr lang="en-US" dirty="0"/>
          </a:p>
          <a:p>
            <a:pPr eaLnBrk="1" fontAlgn="auto" hangingPunct="1">
              <a:spcBef>
                <a:spcPts val="0"/>
              </a:spcBef>
              <a:spcAft>
                <a:spcPts val="0"/>
              </a:spcAft>
              <a:defRPr/>
            </a:pPr>
            <a:endParaRPr lang="en-US" dirty="0">
              <a:solidFill>
                <a:schemeClr val="dk1"/>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C35B63E5-5EF8-42E6-96C1-514C748F85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B720F198-7503-47A1-A2D3-4676B96FAC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Directions, Comments, Recipe Numbers or Corrective Actions Taken</a:t>
            </a:r>
            <a:endParaRPr lang="en-US" altLang="en-US"/>
          </a:p>
          <a:p>
            <a:r>
              <a:rPr lang="en-US" altLang="en-US"/>
              <a:t>Write in special directions, food preparation and serving notes, comments, recipe numbers or recipe information, leftovers (individually packaged items only) or other information relative to the menu production for the day’s menu or notes for another day.</a:t>
            </a:r>
          </a:p>
        </p:txBody>
      </p:sp>
      <p:sp>
        <p:nvSpPr>
          <p:cNvPr id="93188" name="Slide Number Placeholder 3">
            <a:extLst>
              <a:ext uri="{FF2B5EF4-FFF2-40B4-BE49-F238E27FC236}">
                <a16:creationId xmlns:a16="http://schemas.microsoft.com/office/drawing/2014/main" id="{EB7E3E3B-2565-454E-8040-3EE51B141814}"/>
              </a:ext>
            </a:extLst>
          </p:cNvPr>
          <p:cNvSpPr>
            <a:spLocks noGrp="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D3FDF47-0A5B-4CAC-97A6-56A37AB1D74A}" type="slidenum">
              <a:rPr lang="en-US" altLang="en-US">
                <a:latin typeface="Calibri" panose="020F0502020204030204" pitchFamily="34" charset="0"/>
              </a:rPr>
              <a:pPr eaLnBrk="1" hangingPunct="1"/>
              <a:t>46</a:t>
            </a:fld>
            <a:endParaRPr lang="en-US" altLang="en-US">
              <a:latin typeface="Calibri" panose="020F050202020403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CE40B90F-BD16-4AF8-80E8-A2C7714FC4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3234C731-3857-4AB0-9FF6-E1C9C3C46E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breakfast meal pattern has changed and so has the production record! The breakfast meal service is recorded on a separate document in order to capture the breakfast component crediting for Grains, Fruit, and Milk along with an indication of M/MA used as a substitute for grain or “other” item.</a:t>
            </a:r>
          </a:p>
        </p:txBody>
      </p:sp>
      <p:sp>
        <p:nvSpPr>
          <p:cNvPr id="95236" name="Slide Number Placeholder 3">
            <a:extLst>
              <a:ext uri="{FF2B5EF4-FFF2-40B4-BE49-F238E27FC236}">
                <a16:creationId xmlns:a16="http://schemas.microsoft.com/office/drawing/2014/main" id="{943E6EB9-B1B7-4FEB-978D-DA70E524A63E}"/>
              </a:ext>
            </a:extLst>
          </p:cNvPr>
          <p:cNvSpPr>
            <a:spLocks noGrp="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B2332E9-B8B0-49F3-9D9C-EACE38F7C5AC}" type="slidenum">
              <a:rPr lang="en-US" altLang="en-US">
                <a:latin typeface="Calibri" panose="020F0502020204030204" pitchFamily="34" charset="0"/>
              </a:rPr>
              <a:pPr eaLnBrk="1" hangingPunct="1"/>
              <a:t>47</a:t>
            </a:fld>
            <a:endParaRPr lang="en-US" altLang="en-US">
              <a:latin typeface="Calibri" panose="020F050202020403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D661CC5C-D87A-4EA2-936B-4B4954A61A1F}"/>
              </a:ext>
            </a:extLst>
          </p:cNvPr>
          <p:cNvSpPr>
            <a:spLocks noGrp="1" noChangeArrowheads="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FC03A8F-1685-44D5-95D5-E0FF6F908AD1}" type="slidenum">
              <a:rPr lang="en-US" altLang="en-US">
                <a:solidFill>
                  <a:srgbClr val="000000"/>
                </a:solidFill>
                <a:latin typeface="Calibri" panose="020F0502020204030204" pitchFamily="34" charset="0"/>
              </a:rPr>
              <a:pPr eaLnBrk="1" hangingPunct="1"/>
              <a:t>48</a:t>
            </a:fld>
            <a:endParaRPr lang="en-US" altLang="en-US">
              <a:solidFill>
                <a:srgbClr val="000000"/>
              </a:solidFill>
              <a:latin typeface="Calibri" panose="020F0502020204030204" pitchFamily="34" charset="0"/>
            </a:endParaRPr>
          </a:p>
        </p:txBody>
      </p:sp>
      <p:sp>
        <p:nvSpPr>
          <p:cNvPr id="110595" name="Rectangle 2">
            <a:extLst>
              <a:ext uri="{FF2B5EF4-FFF2-40B4-BE49-F238E27FC236}">
                <a16:creationId xmlns:a16="http://schemas.microsoft.com/office/drawing/2014/main" id="{A1F28226-4EA9-42F3-A026-B1A4123504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6" name="Rectangle 3">
            <a:extLst>
              <a:ext uri="{FF2B5EF4-FFF2-40B4-BE49-F238E27FC236}">
                <a16:creationId xmlns:a16="http://schemas.microsoft.com/office/drawing/2014/main" id="{ED602CE0-A854-4230-A426-D60AF37EF2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z="1300"/>
              <a:t>As just mentioned, there is a separate production record for Breakfast because the meal pattern components are different for those meals. Breakfast meals no longer contain a meats/meat alternates component. We strongly encourage you to use this approved prototype as it captures the required information for compliance with the Administrative Review and HACCP.</a:t>
            </a:r>
          </a:p>
          <a:p>
            <a:pPr eaLnBrk="1" hangingPunct="1">
              <a:spcBef>
                <a:spcPct val="0"/>
              </a:spcBef>
              <a:buFontTx/>
              <a:buChar char="•"/>
            </a:pPr>
            <a:r>
              <a:rPr lang="en-US" altLang="en-US" sz="1300"/>
              <a:t>As with the lunch production record, if you choose to use alternate form(s), you must submit to DPI for prior approval. Even when using alternate form(s), </a:t>
            </a:r>
            <a:r>
              <a:rPr lang="en-US" altLang="en-US" sz="1300" u="sng"/>
              <a:t>all of the information</a:t>
            </a:r>
            <a:r>
              <a:rPr lang="en-US" altLang="en-US" sz="1300"/>
              <a:t> on the NC Daily Meal Production plan, including the HACCP monitoring and instructions, must be included in your documentation.</a:t>
            </a:r>
          </a:p>
          <a:p>
            <a:pPr eaLnBrk="1" hangingPunct="1">
              <a:spcBef>
                <a:spcPct val="0"/>
              </a:spcBef>
            </a:pPr>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0069AD19-6BC0-40B5-B830-1A3460E1BE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377FD662-CCD2-43A8-950E-A04E250D1D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breakfast production record is the same as the lunch production record with the exception of  the sections used to document the meal pattern component contribution crediting. The breakfast production record indicates the meal components of grain, fruit, milk along with substitute for grains and other. The breakfast meal pattern no longer contains meats/meat alternates. Under certain circumstances, M/MA may credit as a substitute for grains so refer to current USDA guidance about the breakfast meal pattern. Alternately, M/MA may be used as an “other” menu item which does not provide component crediting of any type. The menu planner must make this determination before the menu is planned, offered, or served.</a:t>
            </a:r>
          </a:p>
        </p:txBody>
      </p:sp>
      <p:sp>
        <p:nvSpPr>
          <p:cNvPr id="97284" name="Slide Number Placeholder 3">
            <a:extLst>
              <a:ext uri="{FF2B5EF4-FFF2-40B4-BE49-F238E27FC236}">
                <a16:creationId xmlns:a16="http://schemas.microsoft.com/office/drawing/2014/main" id="{E5E36AD9-201E-4E9F-8AA3-29C261EB868F}"/>
              </a:ext>
            </a:extLst>
          </p:cNvPr>
          <p:cNvSpPr>
            <a:spLocks noGrp="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F56EFFA-2238-4680-ACE2-ABC3E6CB8124}" type="slidenum">
              <a:rPr lang="en-US" altLang="en-US">
                <a:latin typeface="Calibri" panose="020F0502020204030204" pitchFamily="34" charset="0"/>
              </a:rPr>
              <a:pPr eaLnBrk="1" hangingPunct="1"/>
              <a:t>49</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2F687DA3-5145-43A3-A8B7-E93F5DEED4C6}"/>
              </a:ext>
            </a:extLst>
          </p:cNvPr>
          <p:cNvSpPr>
            <a:spLocks noGrp="1" noChangeArrowheads="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2E35656-270F-41DB-94B6-67826D36B9C9}" type="slidenum">
              <a:rPr lang="en-US" altLang="en-US">
                <a:solidFill>
                  <a:srgbClr val="000000"/>
                </a:solidFill>
                <a:latin typeface="Calibri" panose="020F0502020204030204" pitchFamily="34" charset="0"/>
              </a:rPr>
              <a:pPr eaLnBrk="1" hangingPunct="1"/>
              <a:t>5</a:t>
            </a:fld>
            <a:endParaRPr lang="en-US" altLang="en-US">
              <a:solidFill>
                <a:srgbClr val="000000"/>
              </a:solidFill>
              <a:latin typeface="Calibri" panose="020F0502020204030204" pitchFamily="34" charset="0"/>
            </a:endParaRPr>
          </a:p>
        </p:txBody>
      </p:sp>
      <p:sp>
        <p:nvSpPr>
          <p:cNvPr id="66563" name="Rectangle 2">
            <a:extLst>
              <a:ext uri="{FF2B5EF4-FFF2-40B4-BE49-F238E27FC236}">
                <a16:creationId xmlns:a16="http://schemas.microsoft.com/office/drawing/2014/main" id="{A8ADBEDA-8A50-4C46-BD60-5D8731E93E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a:extLst>
              <a:ext uri="{FF2B5EF4-FFF2-40B4-BE49-F238E27FC236}">
                <a16:creationId xmlns:a16="http://schemas.microsoft.com/office/drawing/2014/main" id="{CE682C77-5E60-4C70-B2AE-3C9783B3806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12725" indent="-212725" eaLnBrk="1" hangingPunct="1">
              <a:spcBef>
                <a:spcPct val="0"/>
              </a:spcBef>
            </a:pPr>
            <a:r>
              <a:rPr lang="en-US" altLang="en-US"/>
              <a:t>Now, let’s look briefly at the delivery ticket information to learn more if your school needs to use this option in combination with the daily production record. If you are not using the delivery ticket, you may skip these slides and go directly to information about completing the daily production record on slide # ?????.</a:t>
            </a:r>
          </a:p>
          <a:p>
            <a:pPr marL="212725" indent="-212725" eaLnBrk="1" hangingPunct="1">
              <a:spcBef>
                <a:spcPct val="0"/>
              </a:spcBef>
            </a:pPr>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A24C25CF-F5F5-49E4-B541-D697A5BEAD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a:extLst>
              <a:ext uri="{FF2B5EF4-FFF2-40B4-BE49-F238E27FC236}">
                <a16:creationId xmlns:a16="http://schemas.microsoft.com/office/drawing/2014/main" id="{A5B5E728-3E48-4C1A-B8EB-6E1B81C08B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Please contact your School Nutrition Administrator or regional School Nutrition Specialist or Consultant with questions.</a:t>
            </a:r>
          </a:p>
        </p:txBody>
      </p:sp>
      <p:sp>
        <p:nvSpPr>
          <p:cNvPr id="99332" name="Slide Number Placeholder 3">
            <a:extLst>
              <a:ext uri="{FF2B5EF4-FFF2-40B4-BE49-F238E27FC236}">
                <a16:creationId xmlns:a16="http://schemas.microsoft.com/office/drawing/2014/main" id="{7DB47A64-A611-44BA-A2BD-65F84B9347D2}"/>
              </a:ext>
            </a:extLst>
          </p:cNvPr>
          <p:cNvSpPr>
            <a:spLocks noGrp="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2532FBB-1B3F-4732-A203-C8610A90E6E4}" type="slidenum">
              <a:rPr lang="en-US" altLang="en-US">
                <a:latin typeface="Calibri" panose="020F0502020204030204" pitchFamily="34" charset="0"/>
              </a:rPr>
              <a:pPr eaLnBrk="1" hangingPunct="1"/>
              <a:t>50</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B5D9F67C-86BC-4AFF-8998-1CEC66496C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898DA280-01BD-40E8-A7A5-B262F2FF35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Refer to the delivery ticket sample already distributed as we review each section….</a:t>
            </a:r>
          </a:p>
          <a:p>
            <a:endParaRPr lang="en-US" altLang="en-US"/>
          </a:p>
        </p:txBody>
      </p:sp>
      <p:sp>
        <p:nvSpPr>
          <p:cNvPr id="4" name="Slide Number Placeholder 3">
            <a:extLst>
              <a:ext uri="{FF2B5EF4-FFF2-40B4-BE49-F238E27FC236}">
                <a16:creationId xmlns:a16="http://schemas.microsoft.com/office/drawing/2014/main" id="{07EC7334-3BF8-4699-A7C3-0A7F415CE745}"/>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3BB99B4-1B65-471B-925E-E61B60543AA9}"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5E5BC36F-F11A-439E-8153-1940A03C31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F374C8FB-1420-4096-8D9A-7A58615DD3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Section 1: Enter the date and time of the delivery. Indicate the type of meal service for these menu items by placing a mark beside of breakfast, lunch, or snack. Enter the name of the establishment from which the foods originate and the name of the school or establishment receiving the foods.</a:t>
            </a:r>
          </a:p>
          <a:p>
            <a:endParaRPr lang="en-US" altLang="en-US"/>
          </a:p>
        </p:txBody>
      </p:sp>
      <p:sp>
        <p:nvSpPr>
          <p:cNvPr id="4" name="Slide Number Placeholder 3">
            <a:extLst>
              <a:ext uri="{FF2B5EF4-FFF2-40B4-BE49-F238E27FC236}">
                <a16:creationId xmlns:a16="http://schemas.microsoft.com/office/drawing/2014/main" id="{4F343C22-1281-4650-B9D9-6CA157EE13F2}"/>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7ABC79A-3941-491F-ACA3-F54BF75FFFEB}"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40AA51A1-51C3-4436-B9EF-B87FCA6D3C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FEEFE49F-5962-47B9-8D76-B395B660FE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Section 2: List the menu items in the appropriate meal component section. Be as specific as possible with the description of ingredients -- For example, indicate if the item was fresh, frozen, canned, the fat content, precut, flavor of fat-free milk provided, weight or size, etc.</a:t>
            </a:r>
          </a:p>
          <a:p>
            <a:r>
              <a:rPr lang="en-US" altLang="en-US"/>
              <a:t> </a:t>
            </a:r>
          </a:p>
        </p:txBody>
      </p:sp>
      <p:sp>
        <p:nvSpPr>
          <p:cNvPr id="4" name="Slide Number Placeholder 3">
            <a:extLst>
              <a:ext uri="{FF2B5EF4-FFF2-40B4-BE49-F238E27FC236}">
                <a16:creationId xmlns:a16="http://schemas.microsoft.com/office/drawing/2014/main" id="{F3BCCC6F-E498-4122-A1B9-7DD37920612D}"/>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0437AF2-CBEA-4A23-B97B-C5110733C230}"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EF7A94BB-90A3-47AB-92DC-FE83E589C3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8F3B600D-F3C8-49AE-9623-8574D305A7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Section 3: Indicate the amount of meal component contribution provided by the menu items. Be sure to refer to the meal pattern for the grade group of students being served breakfast, lunch, or snack for adequate component amounts for reimbursable meals. For example, carrots may contribute ½ cup, ¾ cup etc.  A hamburger bun may contribute 1.5 oz eq, 2 oz eq, or another amount, depending on the weight of the bun.  Five chicken nuggets may contribute 2 oz eq, 2.5 oz eq or another amount, depending on documentation from the processor. It is very important that accurate crediting numbers, based on reliable information, are used in this column.</a:t>
            </a:r>
          </a:p>
          <a:p>
            <a:endParaRPr lang="en-US" altLang="en-US"/>
          </a:p>
        </p:txBody>
      </p:sp>
      <p:sp>
        <p:nvSpPr>
          <p:cNvPr id="4" name="Slide Number Placeholder 3">
            <a:extLst>
              <a:ext uri="{FF2B5EF4-FFF2-40B4-BE49-F238E27FC236}">
                <a16:creationId xmlns:a16="http://schemas.microsoft.com/office/drawing/2014/main" id="{86615B18-A00B-4DD0-80B1-8C01CF1A5EF4}"/>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0DE6C22-BD44-41F5-8475-2B2F4C403305}"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F00ABDC-3284-486D-B329-CE9ECC41AA81}"/>
              </a:ext>
            </a:extLst>
          </p:cNvPr>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238FDCD7-6964-4FED-8472-9A11B68A2B48}"/>
              </a:ext>
            </a:extLst>
          </p:cNvPr>
          <p:cNvSpPr>
            <a:spLocks noGrp="1"/>
          </p:cNvSpPr>
          <p:nvPr>
            <p:ph type="dt" sz="half" idx="10"/>
          </p:nvPr>
        </p:nvSpPr>
        <p:spPr/>
        <p:txBody>
          <a:bodyPr/>
          <a:lstStyle>
            <a:lvl1pPr>
              <a:defRPr/>
            </a:lvl1pPr>
          </a:lstStyle>
          <a:p>
            <a:pPr>
              <a:defRPr/>
            </a:pPr>
            <a:fld id="{8A34B771-7B2C-4414-B559-FCE6D348CFF0}" type="datetimeFigureOut">
              <a:rPr lang="en-US"/>
              <a:pPr>
                <a:defRPr/>
              </a:pPr>
              <a:t>8/5/2021</a:t>
            </a:fld>
            <a:endParaRPr lang="en-US" dirty="0"/>
          </a:p>
        </p:txBody>
      </p:sp>
      <p:sp>
        <p:nvSpPr>
          <p:cNvPr id="6" name="Footer Placeholder 4">
            <a:extLst>
              <a:ext uri="{FF2B5EF4-FFF2-40B4-BE49-F238E27FC236}">
                <a16:creationId xmlns:a16="http://schemas.microsoft.com/office/drawing/2014/main" id="{7BDA92ED-4811-4096-9C8B-E4020B289BE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45DDBB9-D62D-4D2A-ABB6-420E6B1A877B}"/>
              </a:ext>
            </a:extLst>
          </p:cNvPr>
          <p:cNvSpPr>
            <a:spLocks noGrp="1"/>
          </p:cNvSpPr>
          <p:nvPr>
            <p:ph type="sldNum" sz="quarter" idx="12"/>
          </p:nvPr>
        </p:nvSpPr>
        <p:spPr/>
        <p:txBody>
          <a:bodyPr/>
          <a:lstStyle>
            <a:lvl1pPr>
              <a:defRPr/>
            </a:lvl1pPr>
          </a:lstStyle>
          <a:p>
            <a:fld id="{F5915A34-B51C-495F-B650-F786E93B549F}" type="slidenum">
              <a:rPr lang="en-US" altLang="en-US"/>
              <a:pPr/>
              <a:t>‹#›</a:t>
            </a:fld>
            <a:endParaRPr lang="en-US" altLang="en-US"/>
          </a:p>
        </p:txBody>
      </p:sp>
    </p:spTree>
    <p:extLst>
      <p:ext uri="{BB962C8B-B14F-4D97-AF65-F5344CB8AC3E}">
        <p14:creationId xmlns:p14="http://schemas.microsoft.com/office/powerpoint/2010/main" val="1370503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D097A5-F6E9-4AF0-9908-3F1999A9D704}"/>
              </a:ext>
            </a:extLst>
          </p:cNvPr>
          <p:cNvSpPr>
            <a:spLocks noGrp="1"/>
          </p:cNvSpPr>
          <p:nvPr>
            <p:ph type="dt" sz="half" idx="10"/>
          </p:nvPr>
        </p:nvSpPr>
        <p:spPr/>
        <p:txBody>
          <a:bodyPr/>
          <a:lstStyle>
            <a:lvl1pPr>
              <a:defRPr/>
            </a:lvl1pPr>
          </a:lstStyle>
          <a:p>
            <a:pPr>
              <a:defRPr/>
            </a:pPr>
            <a:fld id="{D330926A-363E-4B13-B8B2-34BCC83C12DF}" type="datetimeFigureOut">
              <a:rPr lang="en-US"/>
              <a:pPr>
                <a:defRPr/>
              </a:pPr>
              <a:t>8/5/2021</a:t>
            </a:fld>
            <a:endParaRPr lang="en-US" dirty="0"/>
          </a:p>
        </p:txBody>
      </p:sp>
      <p:sp>
        <p:nvSpPr>
          <p:cNvPr id="5" name="Footer Placeholder 4">
            <a:extLst>
              <a:ext uri="{FF2B5EF4-FFF2-40B4-BE49-F238E27FC236}">
                <a16:creationId xmlns:a16="http://schemas.microsoft.com/office/drawing/2014/main" id="{66B0BDB9-41B7-4C39-8836-447E89DF819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D0A4E2E-6364-4FFB-9D68-F97E6B304505}"/>
              </a:ext>
            </a:extLst>
          </p:cNvPr>
          <p:cNvSpPr>
            <a:spLocks noGrp="1"/>
          </p:cNvSpPr>
          <p:nvPr>
            <p:ph type="sldNum" sz="quarter" idx="12"/>
          </p:nvPr>
        </p:nvSpPr>
        <p:spPr/>
        <p:txBody>
          <a:bodyPr/>
          <a:lstStyle>
            <a:lvl1pPr>
              <a:defRPr/>
            </a:lvl1pPr>
          </a:lstStyle>
          <a:p>
            <a:fld id="{86C5EEDC-1055-4539-A2DB-E3D7B1C9A984}" type="slidenum">
              <a:rPr lang="en-US" altLang="en-US"/>
              <a:pPr/>
              <a:t>‹#›</a:t>
            </a:fld>
            <a:endParaRPr lang="en-US" altLang="en-US"/>
          </a:p>
        </p:txBody>
      </p:sp>
    </p:spTree>
    <p:extLst>
      <p:ext uri="{BB962C8B-B14F-4D97-AF65-F5344CB8AC3E}">
        <p14:creationId xmlns:p14="http://schemas.microsoft.com/office/powerpoint/2010/main" val="1501484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F11AD17-ADB1-4EB2-9D12-1B59BB9D5380}"/>
              </a:ext>
            </a:extLst>
          </p:cNvPr>
          <p:cNvSpPr>
            <a:spLocks noGrp="1"/>
          </p:cNvSpPr>
          <p:nvPr>
            <p:ph type="dt" sz="half" idx="10"/>
          </p:nvPr>
        </p:nvSpPr>
        <p:spPr/>
        <p:txBody>
          <a:bodyPr/>
          <a:lstStyle>
            <a:lvl1pPr>
              <a:defRPr/>
            </a:lvl1pPr>
          </a:lstStyle>
          <a:p>
            <a:pPr>
              <a:defRPr/>
            </a:pPr>
            <a:fld id="{82480FC0-247A-4A92-8756-A1EC896DF51B}" type="datetimeFigureOut">
              <a:rPr lang="en-US"/>
              <a:pPr>
                <a:defRPr/>
              </a:pPr>
              <a:t>8/5/2021</a:t>
            </a:fld>
            <a:endParaRPr lang="en-US" dirty="0"/>
          </a:p>
        </p:txBody>
      </p:sp>
      <p:sp>
        <p:nvSpPr>
          <p:cNvPr id="5" name="Footer Placeholder 4">
            <a:extLst>
              <a:ext uri="{FF2B5EF4-FFF2-40B4-BE49-F238E27FC236}">
                <a16:creationId xmlns:a16="http://schemas.microsoft.com/office/drawing/2014/main" id="{006C995E-C145-43A0-95C5-C186CAE492C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5570A3E-3EED-486B-8784-DD14412A71FB}"/>
              </a:ext>
            </a:extLst>
          </p:cNvPr>
          <p:cNvSpPr>
            <a:spLocks noGrp="1"/>
          </p:cNvSpPr>
          <p:nvPr>
            <p:ph type="sldNum" sz="quarter" idx="12"/>
          </p:nvPr>
        </p:nvSpPr>
        <p:spPr/>
        <p:txBody>
          <a:bodyPr/>
          <a:lstStyle>
            <a:lvl1pPr>
              <a:defRPr/>
            </a:lvl1pPr>
          </a:lstStyle>
          <a:p>
            <a:fld id="{079F3545-B39C-40FC-9863-63F761C9D342}" type="slidenum">
              <a:rPr lang="en-US" altLang="en-US"/>
              <a:pPr/>
              <a:t>‹#›</a:t>
            </a:fld>
            <a:endParaRPr lang="en-US" altLang="en-US"/>
          </a:p>
        </p:txBody>
      </p:sp>
    </p:spTree>
    <p:extLst>
      <p:ext uri="{BB962C8B-B14F-4D97-AF65-F5344CB8AC3E}">
        <p14:creationId xmlns:p14="http://schemas.microsoft.com/office/powerpoint/2010/main" val="1939854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627FB855-B6D9-4800-A9F1-C237B4B6B17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498E129C-08C3-4764-B2E4-CF42DCD0C9C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0A95D8DB-D81F-496F-A29C-58432C7D4C69}"/>
              </a:ext>
            </a:extLst>
          </p:cNvPr>
          <p:cNvSpPr>
            <a:spLocks noGrp="1" noChangeArrowheads="1"/>
          </p:cNvSpPr>
          <p:nvPr>
            <p:ph type="sldNum" sz="quarter" idx="12"/>
          </p:nvPr>
        </p:nvSpPr>
        <p:spPr/>
        <p:txBody>
          <a:bodyPr/>
          <a:lstStyle>
            <a:lvl1pPr>
              <a:defRPr/>
            </a:lvl1pPr>
          </a:lstStyle>
          <a:p>
            <a:fld id="{DDE8EC8F-6B4D-46DE-8A07-01A1FBC39E7F}" type="slidenum">
              <a:rPr lang="en-US" altLang="en-US"/>
              <a:pPr/>
              <a:t>‹#›</a:t>
            </a:fld>
            <a:endParaRPr lang="en-US" altLang="en-US"/>
          </a:p>
        </p:txBody>
      </p:sp>
    </p:spTree>
    <p:extLst>
      <p:ext uri="{BB962C8B-B14F-4D97-AF65-F5344CB8AC3E}">
        <p14:creationId xmlns:p14="http://schemas.microsoft.com/office/powerpoint/2010/main" val="1617799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BB51DB3B-4BB7-491C-8311-BB7AC6665D42}"/>
              </a:ext>
            </a:extLst>
          </p:cNvPr>
          <p:cNvPicPr>
            <a:picLocks noChangeAspect="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a:extLst>
              <a:ext uri="{FF2B5EF4-FFF2-40B4-BE49-F238E27FC236}">
                <a16:creationId xmlns:a16="http://schemas.microsoft.com/office/drawing/2014/main" id="{DB19DC2C-45F8-4450-84A4-ABA37F6B79A5}"/>
              </a:ext>
            </a:extLst>
          </p:cNvPr>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1F474C2-80D2-40CF-B517-4298E2228208}" type="datetimeFigureOut">
              <a:rPr lang="en-US"/>
              <a:pPr>
                <a:defRPr/>
              </a:pPr>
              <a:t>8/5/2021</a:t>
            </a:fld>
            <a:endParaRPr lang="en-US"/>
          </a:p>
        </p:txBody>
      </p:sp>
      <p:sp>
        <p:nvSpPr>
          <p:cNvPr id="6" name="Footer Placeholder 4">
            <a:extLst>
              <a:ext uri="{FF2B5EF4-FFF2-40B4-BE49-F238E27FC236}">
                <a16:creationId xmlns:a16="http://schemas.microsoft.com/office/drawing/2014/main" id="{05279B35-C08B-4DD0-A9D1-5B89BC49DE11}"/>
              </a:ext>
            </a:extLst>
          </p:cNvPr>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5">
            <a:extLst>
              <a:ext uri="{FF2B5EF4-FFF2-40B4-BE49-F238E27FC236}">
                <a16:creationId xmlns:a16="http://schemas.microsoft.com/office/drawing/2014/main" id="{F94B2D27-63E8-440F-B92A-7A0BDA0ABD76}"/>
              </a:ext>
            </a:extLst>
          </p:cNvPr>
          <p:cNvSpPr>
            <a:spLocks noGrp="1"/>
          </p:cNvSpPr>
          <p:nvPr>
            <p:ph type="sldNum" sz="quarter" idx="12"/>
          </p:nvPr>
        </p:nvSpPr>
        <p:spPr/>
        <p:txBody>
          <a:bodyPr/>
          <a:lstStyle>
            <a:lvl1pPr>
              <a:defRPr>
                <a:latin typeface="Arial" panose="020B0604020202020204" pitchFamily="34" charset="0"/>
              </a:defRPr>
            </a:lvl1pPr>
          </a:lstStyle>
          <a:p>
            <a:fld id="{CC67742C-E483-40FE-ACF5-7C54008A1904}" type="slidenum">
              <a:rPr lang="en-US" altLang="en-US"/>
              <a:pPr/>
              <a:t>‹#›</a:t>
            </a:fld>
            <a:endParaRPr lang="en-US" altLang="en-US"/>
          </a:p>
        </p:txBody>
      </p:sp>
    </p:spTree>
    <p:extLst>
      <p:ext uri="{BB962C8B-B14F-4D97-AF65-F5344CB8AC3E}">
        <p14:creationId xmlns:p14="http://schemas.microsoft.com/office/powerpoint/2010/main" val="2441090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DEE471-DDF0-484C-899C-93B90DF8E3C1}"/>
              </a:ext>
            </a:extLst>
          </p:cNvPr>
          <p:cNvSpPr>
            <a:spLocks noGrp="1"/>
          </p:cNvSpPr>
          <p:nvPr>
            <p:ph type="dt" sz="half" idx="10"/>
          </p:nvPr>
        </p:nvSpPr>
        <p:spPr/>
        <p:txBody>
          <a:bodyPr/>
          <a:lstStyle>
            <a:lvl1pPr>
              <a:defRPr/>
            </a:lvl1pPr>
          </a:lstStyle>
          <a:p>
            <a:pPr>
              <a:defRPr/>
            </a:pPr>
            <a:fld id="{92DFAC7F-0774-499C-84EB-E42DFC2E47B6}" type="datetimeFigureOut">
              <a:rPr lang="en-US"/>
              <a:pPr>
                <a:defRPr/>
              </a:pPr>
              <a:t>8/5/2021</a:t>
            </a:fld>
            <a:endParaRPr lang="en-US" dirty="0"/>
          </a:p>
        </p:txBody>
      </p:sp>
      <p:sp>
        <p:nvSpPr>
          <p:cNvPr id="5" name="Footer Placeholder 4">
            <a:extLst>
              <a:ext uri="{FF2B5EF4-FFF2-40B4-BE49-F238E27FC236}">
                <a16:creationId xmlns:a16="http://schemas.microsoft.com/office/drawing/2014/main" id="{6A1CA083-D7BA-42AD-9821-3CA454E6FC8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113500A-439C-48CB-A687-662CEB596555}"/>
              </a:ext>
            </a:extLst>
          </p:cNvPr>
          <p:cNvSpPr>
            <a:spLocks noGrp="1"/>
          </p:cNvSpPr>
          <p:nvPr>
            <p:ph type="sldNum" sz="quarter" idx="12"/>
          </p:nvPr>
        </p:nvSpPr>
        <p:spPr/>
        <p:txBody>
          <a:bodyPr/>
          <a:lstStyle>
            <a:lvl1pPr>
              <a:defRPr/>
            </a:lvl1pPr>
          </a:lstStyle>
          <a:p>
            <a:fld id="{752F5749-D320-4314-89BF-AEEB9A43CD70}" type="slidenum">
              <a:rPr lang="en-US" altLang="en-US"/>
              <a:pPr/>
              <a:t>‹#›</a:t>
            </a:fld>
            <a:endParaRPr lang="en-US" altLang="en-US"/>
          </a:p>
        </p:txBody>
      </p:sp>
    </p:spTree>
    <p:extLst>
      <p:ext uri="{BB962C8B-B14F-4D97-AF65-F5344CB8AC3E}">
        <p14:creationId xmlns:p14="http://schemas.microsoft.com/office/powerpoint/2010/main" val="2768510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20E923D-497F-4D9B-82DD-F2D4F0AFD869}"/>
              </a:ext>
            </a:extLst>
          </p:cNvPr>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65DB5E54-57EC-4D5E-B3CF-B4BCEF89BFB7}"/>
              </a:ext>
            </a:extLst>
          </p:cNvPr>
          <p:cNvSpPr>
            <a:spLocks noGrp="1"/>
          </p:cNvSpPr>
          <p:nvPr>
            <p:ph type="dt" sz="half" idx="10"/>
          </p:nvPr>
        </p:nvSpPr>
        <p:spPr/>
        <p:txBody>
          <a:bodyPr/>
          <a:lstStyle>
            <a:lvl1pPr>
              <a:defRPr/>
            </a:lvl1pPr>
          </a:lstStyle>
          <a:p>
            <a:pPr>
              <a:defRPr/>
            </a:pPr>
            <a:fld id="{F93D2127-2F0C-4B41-A1A6-A499923FCEBA}" type="datetimeFigureOut">
              <a:rPr lang="en-US"/>
              <a:pPr>
                <a:defRPr/>
              </a:pPr>
              <a:t>8/5/2021</a:t>
            </a:fld>
            <a:endParaRPr lang="en-US" dirty="0"/>
          </a:p>
        </p:txBody>
      </p:sp>
      <p:sp>
        <p:nvSpPr>
          <p:cNvPr id="6" name="Footer Placeholder 4">
            <a:extLst>
              <a:ext uri="{FF2B5EF4-FFF2-40B4-BE49-F238E27FC236}">
                <a16:creationId xmlns:a16="http://schemas.microsoft.com/office/drawing/2014/main" id="{BC5798B6-C5FA-4B28-8BEF-5001CA83908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748ED4C-7BD9-4A2D-AD5C-B88FFA6A5256}"/>
              </a:ext>
            </a:extLst>
          </p:cNvPr>
          <p:cNvSpPr>
            <a:spLocks noGrp="1"/>
          </p:cNvSpPr>
          <p:nvPr>
            <p:ph type="sldNum" sz="quarter" idx="12"/>
          </p:nvPr>
        </p:nvSpPr>
        <p:spPr/>
        <p:txBody>
          <a:bodyPr/>
          <a:lstStyle>
            <a:lvl1pPr>
              <a:defRPr/>
            </a:lvl1pPr>
          </a:lstStyle>
          <a:p>
            <a:fld id="{DC657111-A237-4669-AC45-60550AB9B607}" type="slidenum">
              <a:rPr lang="en-US" altLang="en-US"/>
              <a:pPr/>
              <a:t>‹#›</a:t>
            </a:fld>
            <a:endParaRPr lang="en-US" altLang="en-US"/>
          </a:p>
        </p:txBody>
      </p:sp>
    </p:spTree>
    <p:extLst>
      <p:ext uri="{BB962C8B-B14F-4D97-AF65-F5344CB8AC3E}">
        <p14:creationId xmlns:p14="http://schemas.microsoft.com/office/powerpoint/2010/main" val="183142629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CE5BA8D0-28F7-4A10-9408-6F00B4EC2661}"/>
              </a:ext>
            </a:extLst>
          </p:cNvPr>
          <p:cNvSpPr>
            <a:spLocks noGrp="1"/>
          </p:cNvSpPr>
          <p:nvPr>
            <p:ph type="dt" sz="half" idx="10"/>
          </p:nvPr>
        </p:nvSpPr>
        <p:spPr/>
        <p:txBody>
          <a:bodyPr/>
          <a:lstStyle>
            <a:lvl1pPr>
              <a:defRPr/>
            </a:lvl1pPr>
          </a:lstStyle>
          <a:p>
            <a:pPr>
              <a:defRPr/>
            </a:pPr>
            <a:fld id="{192D6E13-1C9F-4D94-B5ED-B7629006BD75}" type="datetimeFigureOut">
              <a:rPr lang="en-US"/>
              <a:pPr>
                <a:defRPr/>
              </a:pPr>
              <a:t>8/5/2021</a:t>
            </a:fld>
            <a:endParaRPr lang="en-US" dirty="0"/>
          </a:p>
        </p:txBody>
      </p:sp>
      <p:sp>
        <p:nvSpPr>
          <p:cNvPr id="6" name="Footer Placeholder 4">
            <a:extLst>
              <a:ext uri="{FF2B5EF4-FFF2-40B4-BE49-F238E27FC236}">
                <a16:creationId xmlns:a16="http://schemas.microsoft.com/office/drawing/2014/main" id="{E41819C6-4B9C-454C-BA3F-B5A35A79075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11F17C-69B5-4829-9881-8E3747C93D7D}"/>
              </a:ext>
            </a:extLst>
          </p:cNvPr>
          <p:cNvSpPr>
            <a:spLocks noGrp="1"/>
          </p:cNvSpPr>
          <p:nvPr>
            <p:ph type="sldNum" sz="quarter" idx="12"/>
          </p:nvPr>
        </p:nvSpPr>
        <p:spPr/>
        <p:txBody>
          <a:bodyPr/>
          <a:lstStyle>
            <a:lvl1pPr>
              <a:defRPr/>
            </a:lvl1pPr>
          </a:lstStyle>
          <a:p>
            <a:fld id="{AE829CED-F468-41D0-8667-B6D61C38E75A}" type="slidenum">
              <a:rPr lang="en-US" altLang="en-US"/>
              <a:pPr/>
              <a:t>‹#›</a:t>
            </a:fld>
            <a:endParaRPr lang="en-US" altLang="en-US"/>
          </a:p>
        </p:txBody>
      </p:sp>
    </p:spTree>
    <p:extLst>
      <p:ext uri="{BB962C8B-B14F-4D97-AF65-F5344CB8AC3E}">
        <p14:creationId xmlns:p14="http://schemas.microsoft.com/office/powerpoint/2010/main" val="1135943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E74756E-8693-4C1F-AD5B-42DB1BDDB675}"/>
              </a:ext>
            </a:extLst>
          </p:cNvPr>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078CB9C7-BE59-4DEB-909F-E04E5A3AA428}"/>
              </a:ext>
            </a:extLst>
          </p:cNvPr>
          <p:cNvSpPr>
            <a:spLocks noGrp="1"/>
          </p:cNvSpPr>
          <p:nvPr>
            <p:ph type="dt" sz="half" idx="10"/>
          </p:nvPr>
        </p:nvSpPr>
        <p:spPr/>
        <p:txBody>
          <a:bodyPr/>
          <a:lstStyle>
            <a:lvl1pPr>
              <a:defRPr/>
            </a:lvl1pPr>
          </a:lstStyle>
          <a:p>
            <a:pPr>
              <a:defRPr/>
            </a:pPr>
            <a:fld id="{71566735-C784-4E72-B7B9-7428353AE324}" type="datetimeFigureOut">
              <a:rPr lang="en-US"/>
              <a:pPr>
                <a:defRPr/>
              </a:pPr>
              <a:t>8/5/2021</a:t>
            </a:fld>
            <a:endParaRPr lang="en-US" dirty="0"/>
          </a:p>
        </p:txBody>
      </p:sp>
      <p:sp>
        <p:nvSpPr>
          <p:cNvPr id="9" name="Footer Placeholder 7">
            <a:extLst>
              <a:ext uri="{FF2B5EF4-FFF2-40B4-BE49-F238E27FC236}">
                <a16:creationId xmlns:a16="http://schemas.microsoft.com/office/drawing/2014/main" id="{479D0E5A-5A6C-4338-ABE3-5020AD11E1E3}"/>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E8726A35-C9D1-4D44-9342-5121FCC69CAA}"/>
              </a:ext>
            </a:extLst>
          </p:cNvPr>
          <p:cNvSpPr>
            <a:spLocks noGrp="1"/>
          </p:cNvSpPr>
          <p:nvPr>
            <p:ph type="sldNum" sz="quarter" idx="12"/>
          </p:nvPr>
        </p:nvSpPr>
        <p:spPr/>
        <p:txBody>
          <a:bodyPr/>
          <a:lstStyle>
            <a:lvl1pPr>
              <a:defRPr/>
            </a:lvl1pPr>
          </a:lstStyle>
          <a:p>
            <a:fld id="{7504FC8C-F87E-488B-9F89-86C6AD1541E5}" type="slidenum">
              <a:rPr lang="en-US" altLang="en-US"/>
              <a:pPr/>
              <a:t>‹#›</a:t>
            </a:fld>
            <a:endParaRPr lang="en-US" altLang="en-US"/>
          </a:p>
        </p:txBody>
      </p:sp>
    </p:spTree>
    <p:extLst>
      <p:ext uri="{BB962C8B-B14F-4D97-AF65-F5344CB8AC3E}">
        <p14:creationId xmlns:p14="http://schemas.microsoft.com/office/powerpoint/2010/main" val="2986485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5573FE7-2952-4A88-8C01-67009643BC48}"/>
              </a:ext>
            </a:extLst>
          </p:cNvPr>
          <p:cNvSpPr>
            <a:spLocks noGrp="1"/>
          </p:cNvSpPr>
          <p:nvPr>
            <p:ph type="dt" sz="half" idx="10"/>
          </p:nvPr>
        </p:nvSpPr>
        <p:spPr/>
        <p:txBody>
          <a:bodyPr/>
          <a:lstStyle>
            <a:lvl1pPr>
              <a:defRPr/>
            </a:lvl1pPr>
          </a:lstStyle>
          <a:p>
            <a:pPr>
              <a:defRPr/>
            </a:pPr>
            <a:fld id="{45674E9A-2CF1-4F2E-AC69-57ACBEA5D2BD}" type="datetimeFigureOut">
              <a:rPr lang="en-US"/>
              <a:pPr>
                <a:defRPr/>
              </a:pPr>
              <a:t>8/5/2021</a:t>
            </a:fld>
            <a:endParaRPr lang="en-US" dirty="0"/>
          </a:p>
        </p:txBody>
      </p:sp>
      <p:sp>
        <p:nvSpPr>
          <p:cNvPr id="4" name="Footer Placeholder 4">
            <a:extLst>
              <a:ext uri="{FF2B5EF4-FFF2-40B4-BE49-F238E27FC236}">
                <a16:creationId xmlns:a16="http://schemas.microsoft.com/office/drawing/2014/main" id="{2FEC2261-10E5-4F2E-93F2-B1F7BEB6897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E769F5E-9ACD-4821-861F-D115F052DCF1}"/>
              </a:ext>
            </a:extLst>
          </p:cNvPr>
          <p:cNvSpPr>
            <a:spLocks noGrp="1"/>
          </p:cNvSpPr>
          <p:nvPr>
            <p:ph type="sldNum" sz="quarter" idx="12"/>
          </p:nvPr>
        </p:nvSpPr>
        <p:spPr/>
        <p:txBody>
          <a:bodyPr/>
          <a:lstStyle>
            <a:lvl1pPr>
              <a:defRPr/>
            </a:lvl1pPr>
          </a:lstStyle>
          <a:p>
            <a:fld id="{DA8E66DB-EB68-4258-9794-963F1435BD91}" type="slidenum">
              <a:rPr lang="en-US" altLang="en-US"/>
              <a:pPr/>
              <a:t>‹#›</a:t>
            </a:fld>
            <a:endParaRPr lang="en-US" altLang="en-US"/>
          </a:p>
        </p:txBody>
      </p:sp>
    </p:spTree>
    <p:extLst>
      <p:ext uri="{BB962C8B-B14F-4D97-AF65-F5344CB8AC3E}">
        <p14:creationId xmlns:p14="http://schemas.microsoft.com/office/powerpoint/2010/main" val="1246464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8E3A793-022E-4843-86C0-4536B6FDB2F0}"/>
              </a:ext>
            </a:extLst>
          </p:cNvPr>
          <p:cNvSpPr>
            <a:spLocks noGrp="1"/>
          </p:cNvSpPr>
          <p:nvPr>
            <p:ph type="dt" sz="half" idx="10"/>
          </p:nvPr>
        </p:nvSpPr>
        <p:spPr/>
        <p:txBody>
          <a:bodyPr/>
          <a:lstStyle>
            <a:lvl1pPr>
              <a:defRPr/>
            </a:lvl1pPr>
          </a:lstStyle>
          <a:p>
            <a:pPr>
              <a:defRPr/>
            </a:pPr>
            <a:fld id="{A8825FE5-1C14-41AB-A5EB-3E26DBA4D424}" type="datetimeFigureOut">
              <a:rPr lang="en-US"/>
              <a:pPr>
                <a:defRPr/>
              </a:pPr>
              <a:t>8/5/2021</a:t>
            </a:fld>
            <a:endParaRPr lang="en-US" dirty="0"/>
          </a:p>
        </p:txBody>
      </p:sp>
      <p:sp>
        <p:nvSpPr>
          <p:cNvPr id="3" name="Footer Placeholder 4">
            <a:extLst>
              <a:ext uri="{FF2B5EF4-FFF2-40B4-BE49-F238E27FC236}">
                <a16:creationId xmlns:a16="http://schemas.microsoft.com/office/drawing/2014/main" id="{407ECC53-4984-4B20-96A2-CC5B49F056D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C867F97-912A-45AB-9238-2947444CB651}"/>
              </a:ext>
            </a:extLst>
          </p:cNvPr>
          <p:cNvSpPr>
            <a:spLocks noGrp="1"/>
          </p:cNvSpPr>
          <p:nvPr>
            <p:ph type="sldNum" sz="quarter" idx="12"/>
          </p:nvPr>
        </p:nvSpPr>
        <p:spPr/>
        <p:txBody>
          <a:bodyPr/>
          <a:lstStyle>
            <a:lvl1pPr>
              <a:defRPr/>
            </a:lvl1pPr>
          </a:lstStyle>
          <a:p>
            <a:fld id="{5E38C32C-4424-426C-812B-26BD0F78F42E}" type="slidenum">
              <a:rPr lang="en-US" altLang="en-US"/>
              <a:pPr/>
              <a:t>‹#›</a:t>
            </a:fld>
            <a:endParaRPr lang="en-US" altLang="en-US"/>
          </a:p>
        </p:txBody>
      </p:sp>
    </p:spTree>
    <p:extLst>
      <p:ext uri="{BB962C8B-B14F-4D97-AF65-F5344CB8AC3E}">
        <p14:creationId xmlns:p14="http://schemas.microsoft.com/office/powerpoint/2010/main" val="2232677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2225B89-4272-454D-9988-E32745F76107}"/>
              </a:ext>
            </a:extLst>
          </p:cNvPr>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EC52DC0A-CD54-4BF4-91FA-32DF6236BF4C}"/>
              </a:ext>
            </a:extLst>
          </p:cNvPr>
          <p:cNvSpPr>
            <a:spLocks noGrp="1"/>
          </p:cNvSpPr>
          <p:nvPr>
            <p:ph type="dt" sz="half" idx="10"/>
          </p:nvPr>
        </p:nvSpPr>
        <p:spPr/>
        <p:txBody>
          <a:bodyPr/>
          <a:lstStyle>
            <a:lvl1pPr>
              <a:defRPr/>
            </a:lvl1pPr>
          </a:lstStyle>
          <a:p>
            <a:pPr>
              <a:defRPr/>
            </a:pPr>
            <a:fld id="{5434399C-94AD-44B8-B8C6-CBDA7397514F}" type="datetimeFigureOut">
              <a:rPr lang="en-US"/>
              <a:pPr>
                <a:defRPr/>
              </a:pPr>
              <a:t>8/5/2021</a:t>
            </a:fld>
            <a:endParaRPr lang="en-US" dirty="0"/>
          </a:p>
        </p:txBody>
      </p:sp>
      <p:sp>
        <p:nvSpPr>
          <p:cNvPr id="7" name="Footer Placeholder 5">
            <a:extLst>
              <a:ext uri="{FF2B5EF4-FFF2-40B4-BE49-F238E27FC236}">
                <a16:creationId xmlns:a16="http://schemas.microsoft.com/office/drawing/2014/main" id="{78FC9BFC-78FC-4A93-823F-38DBA1049FB3}"/>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78B376DE-0A40-4641-AE1C-BE475CF24199}"/>
              </a:ext>
            </a:extLst>
          </p:cNvPr>
          <p:cNvSpPr>
            <a:spLocks noGrp="1"/>
          </p:cNvSpPr>
          <p:nvPr>
            <p:ph type="sldNum" sz="quarter" idx="12"/>
          </p:nvPr>
        </p:nvSpPr>
        <p:spPr/>
        <p:txBody>
          <a:bodyPr/>
          <a:lstStyle>
            <a:lvl1pPr>
              <a:defRPr/>
            </a:lvl1pPr>
          </a:lstStyle>
          <a:p>
            <a:fld id="{5006EB12-8878-42D6-B9CB-5EC4A9AF5310}" type="slidenum">
              <a:rPr lang="en-US" altLang="en-US"/>
              <a:pPr/>
              <a:t>‹#›</a:t>
            </a:fld>
            <a:endParaRPr lang="en-US" altLang="en-US"/>
          </a:p>
        </p:txBody>
      </p:sp>
    </p:spTree>
    <p:extLst>
      <p:ext uri="{BB962C8B-B14F-4D97-AF65-F5344CB8AC3E}">
        <p14:creationId xmlns:p14="http://schemas.microsoft.com/office/powerpoint/2010/main" val="493967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51CBBCC-4641-4D92-8453-9534C7021158}"/>
              </a:ext>
            </a:extLst>
          </p:cNvPr>
          <p:cNvSpPr>
            <a:spLocks noGrp="1"/>
          </p:cNvSpPr>
          <p:nvPr>
            <p:ph type="dt" sz="half" idx="10"/>
          </p:nvPr>
        </p:nvSpPr>
        <p:spPr/>
        <p:txBody>
          <a:bodyPr/>
          <a:lstStyle>
            <a:lvl1pPr>
              <a:defRPr/>
            </a:lvl1pPr>
          </a:lstStyle>
          <a:p>
            <a:pPr>
              <a:defRPr/>
            </a:pPr>
            <a:fld id="{C982F846-44DF-4680-B24F-500B81AD8062}" type="datetimeFigureOut">
              <a:rPr lang="en-US"/>
              <a:pPr>
                <a:defRPr/>
              </a:pPr>
              <a:t>8/5/2021</a:t>
            </a:fld>
            <a:endParaRPr lang="en-US" dirty="0"/>
          </a:p>
        </p:txBody>
      </p:sp>
      <p:sp>
        <p:nvSpPr>
          <p:cNvPr id="6" name="Footer Placeholder 4">
            <a:extLst>
              <a:ext uri="{FF2B5EF4-FFF2-40B4-BE49-F238E27FC236}">
                <a16:creationId xmlns:a16="http://schemas.microsoft.com/office/drawing/2014/main" id="{C76BA0B1-3D7A-471F-8100-9346CA1BFDD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2072EB9-4808-4A06-A81C-DB0E1A2EDA57}"/>
              </a:ext>
            </a:extLst>
          </p:cNvPr>
          <p:cNvSpPr>
            <a:spLocks noGrp="1"/>
          </p:cNvSpPr>
          <p:nvPr>
            <p:ph type="sldNum" sz="quarter" idx="12"/>
          </p:nvPr>
        </p:nvSpPr>
        <p:spPr/>
        <p:txBody>
          <a:bodyPr/>
          <a:lstStyle>
            <a:lvl1pPr>
              <a:defRPr/>
            </a:lvl1pPr>
          </a:lstStyle>
          <a:p>
            <a:fld id="{E495EAF3-2E4A-44D4-AA49-B50999506C39}" type="slidenum">
              <a:rPr lang="en-US" altLang="en-US"/>
              <a:pPr/>
              <a:t>‹#›</a:t>
            </a:fld>
            <a:endParaRPr lang="en-US" altLang="en-US"/>
          </a:p>
        </p:txBody>
      </p:sp>
    </p:spTree>
    <p:extLst>
      <p:ext uri="{BB962C8B-B14F-4D97-AF65-F5344CB8AC3E}">
        <p14:creationId xmlns:p14="http://schemas.microsoft.com/office/powerpoint/2010/main" val="1235739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F48163-CF50-47C2-8537-C3B4A50D390A}"/>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Placeholder 1">
            <a:extLst>
              <a:ext uri="{FF2B5EF4-FFF2-40B4-BE49-F238E27FC236}">
                <a16:creationId xmlns:a16="http://schemas.microsoft.com/office/drawing/2014/main" id="{DD431EA9-B124-4816-8D2F-35F4F234973B}"/>
              </a:ext>
            </a:extLst>
          </p:cNvPr>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a:extLst>
              <a:ext uri="{FF2B5EF4-FFF2-40B4-BE49-F238E27FC236}">
                <a16:creationId xmlns:a16="http://schemas.microsoft.com/office/drawing/2014/main" id="{688FB259-7141-42DD-A381-92ECE9F03A3C}"/>
              </a:ext>
            </a:extLst>
          </p:cNvPr>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9F95CB64-C8B2-43E6-AFEE-5DD0DCA941E6}"/>
              </a:ext>
            </a:extLst>
          </p:cNvPr>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Date Placeholder 3">
            <a:extLst>
              <a:ext uri="{FF2B5EF4-FFF2-40B4-BE49-F238E27FC236}">
                <a16:creationId xmlns:a16="http://schemas.microsoft.com/office/drawing/2014/main" id="{8BB65AB7-47D4-458C-B1E2-25AB2F562870}"/>
              </a:ext>
            </a:extLst>
          </p:cNvPr>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cs typeface="+mn-cs"/>
              </a:defRPr>
            </a:lvl1pPr>
          </a:lstStyle>
          <a:p>
            <a:pPr>
              <a:defRPr/>
            </a:pPr>
            <a:fld id="{B95A0BCE-F7DF-4165-B87A-AC95701A00EA}" type="datetimeFigureOut">
              <a:rPr lang="en-US"/>
              <a:pPr>
                <a:defRPr/>
              </a:pPr>
              <a:t>8/5/2021</a:t>
            </a:fld>
            <a:endParaRPr lang="en-US" dirty="0"/>
          </a:p>
        </p:txBody>
      </p:sp>
      <p:sp>
        <p:nvSpPr>
          <p:cNvPr id="5" name="Footer Placeholder 4">
            <a:extLst>
              <a:ext uri="{FF2B5EF4-FFF2-40B4-BE49-F238E27FC236}">
                <a16:creationId xmlns:a16="http://schemas.microsoft.com/office/drawing/2014/main" id="{02BB982F-347D-4D08-A785-E788F363BCE0}"/>
              </a:ext>
            </a:extLst>
          </p:cNvPr>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A1807AB7-B506-404C-8723-AF3A4B06F340}"/>
              </a:ext>
            </a:extLst>
          </p:cNvPr>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a:defRPr sz="1400" b="1">
                <a:solidFill>
                  <a:srgbClr val="FFFFFF"/>
                </a:solidFill>
              </a:defRPr>
            </a:lvl1pPr>
          </a:lstStyle>
          <a:p>
            <a:fld id="{6CC3151B-D2EE-4C5B-A1DB-CCF9898C9F2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82" r:id="rId1"/>
    <p:sldLayoutId id="2147483875" r:id="rId2"/>
    <p:sldLayoutId id="2147483883" r:id="rId3"/>
    <p:sldLayoutId id="2147483876" r:id="rId4"/>
    <p:sldLayoutId id="2147483884" r:id="rId5"/>
    <p:sldLayoutId id="2147483877" r:id="rId6"/>
    <p:sldLayoutId id="2147483878" r:id="rId7"/>
    <p:sldLayoutId id="2147483885" r:id="rId8"/>
    <p:sldLayoutId id="2147483879" r:id="rId9"/>
    <p:sldLayoutId id="2147483880" r:id="rId10"/>
    <p:sldLayoutId id="2147483881" r:id="rId11"/>
    <p:sldLayoutId id="2147483886" r:id="rId12"/>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CEB05107-3393-41A7-9BF5-BC7C3A7E0B8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FC7B1F92-0854-4C2C-94EE-3FE45A58013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77A90CD-DA91-4CA6-8AD2-9D1FE6AF5F09}"/>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2BB1CEDD-454B-4880-A2DF-CCDDFBB98C84}" type="datetimeFigureOut">
              <a:rPr lang="en-US"/>
              <a:pPr>
                <a:defRPr/>
              </a:pPr>
              <a:t>8/5/2021</a:t>
            </a:fld>
            <a:endParaRPr lang="en-US"/>
          </a:p>
        </p:txBody>
      </p:sp>
      <p:sp>
        <p:nvSpPr>
          <p:cNvPr id="5" name="Footer Placeholder 4">
            <a:extLst>
              <a:ext uri="{FF2B5EF4-FFF2-40B4-BE49-F238E27FC236}">
                <a16:creationId xmlns:a16="http://schemas.microsoft.com/office/drawing/2014/main" id="{48734B3F-BFD3-478A-A219-0F0E4486701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a:extLst>
              <a:ext uri="{FF2B5EF4-FFF2-40B4-BE49-F238E27FC236}">
                <a16:creationId xmlns:a16="http://schemas.microsoft.com/office/drawing/2014/main" id="{139B414D-61B9-42F7-BA8E-4FE78D17FBF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0F07C8FC-1678-44CF-A877-8C47A76273C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87"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4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jpeg"/></Relationships>
</file>

<file path=ppt/slides/_rels/slide4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mailto:program.intake@usda.gov" TargetMode="External"/><Relationship Id="rId2" Type="http://schemas.openxmlformats.org/officeDocument/2006/relationships/hyperlink" Target="http://www.ascr.usda.gov/complaint_filing_cust.html" TargetMode="External"/><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08EB2-7308-4500-84D7-49E50CB5582D}"/>
              </a:ext>
            </a:extLst>
          </p:cNvPr>
          <p:cNvSpPr>
            <a:spLocks noGrp="1"/>
          </p:cNvSpPr>
          <p:nvPr>
            <p:ph type="ctrTitle"/>
          </p:nvPr>
        </p:nvSpPr>
        <p:spPr/>
        <p:txBody>
          <a:bodyPr/>
          <a:lstStyle/>
          <a:p>
            <a:pPr eaLnBrk="1" fontAlgn="auto" hangingPunct="1">
              <a:spcAft>
                <a:spcPts val="0"/>
              </a:spcAft>
              <a:defRPr/>
            </a:pPr>
            <a:r>
              <a:rPr lang="en-US" sz="4000" dirty="0"/>
              <a:t>Completing the Transported Meals Daily Meal Production Record</a:t>
            </a:r>
          </a:p>
        </p:txBody>
      </p:sp>
      <p:sp>
        <p:nvSpPr>
          <p:cNvPr id="3075" name="Rectangle 3">
            <a:extLst>
              <a:ext uri="{FF2B5EF4-FFF2-40B4-BE49-F238E27FC236}">
                <a16:creationId xmlns:a16="http://schemas.microsoft.com/office/drawing/2014/main" id="{C249BF78-F329-46AB-A24E-93BE57DD9813}"/>
              </a:ext>
            </a:extLst>
          </p:cNvPr>
          <p:cNvSpPr>
            <a:spLocks noGrp="1" noChangeArrowheads="1"/>
          </p:cNvSpPr>
          <p:nvPr>
            <p:ph type="subTitle" idx="1"/>
          </p:nvPr>
        </p:nvSpPr>
        <p:spPr>
          <a:xfrm>
            <a:off x="685800" y="3505200"/>
            <a:ext cx="7848600" cy="1752600"/>
          </a:xfrm>
        </p:spPr>
        <p:txBody>
          <a:bodyPr rtlCol="0">
            <a:normAutofit fontScale="92500"/>
          </a:bodyPr>
          <a:lstStyle/>
          <a:p>
            <a:pPr eaLnBrk="1" fontAlgn="auto" hangingPunct="1">
              <a:spcAft>
                <a:spcPts val="0"/>
              </a:spcAft>
              <a:buFont typeface="Arial" charset="0"/>
              <a:buNone/>
              <a:defRPr/>
            </a:pPr>
            <a:r>
              <a:rPr lang="en-US" sz="3000" dirty="0"/>
              <a:t>North Carolina Department of Public Instruction</a:t>
            </a:r>
          </a:p>
          <a:p>
            <a:pPr eaLnBrk="1" fontAlgn="auto" hangingPunct="1">
              <a:spcAft>
                <a:spcPts val="0"/>
              </a:spcAft>
              <a:buFont typeface="Arial" charset="0"/>
              <a:buNone/>
              <a:defRPr/>
            </a:pPr>
            <a:r>
              <a:rPr lang="en-US" sz="3000" dirty="0"/>
              <a:t>School Nutrition Services</a:t>
            </a:r>
          </a:p>
          <a:p>
            <a:pPr eaLnBrk="1" fontAlgn="auto" hangingPunct="1">
              <a:spcAft>
                <a:spcPts val="0"/>
              </a:spcAft>
              <a:defRPr/>
            </a:pPr>
            <a:r>
              <a:rPr lang="en-US" dirty="0"/>
              <a:t>Revised July 2015</a:t>
            </a:r>
          </a:p>
        </p:txBody>
      </p:sp>
      <p:sp>
        <p:nvSpPr>
          <p:cNvPr id="9220" name="TextBox 1">
            <a:extLst>
              <a:ext uri="{FF2B5EF4-FFF2-40B4-BE49-F238E27FC236}">
                <a16:creationId xmlns:a16="http://schemas.microsoft.com/office/drawing/2014/main" id="{5522FD9D-CA00-476B-BF90-6E196D9F239A}"/>
              </a:ext>
            </a:extLst>
          </p:cNvPr>
          <p:cNvSpPr txBox="1">
            <a:spLocks noChangeArrowheads="1"/>
          </p:cNvSpPr>
          <p:nvPr/>
        </p:nvSpPr>
        <p:spPr bwMode="auto">
          <a:xfrm>
            <a:off x="1066800" y="5867400"/>
            <a:ext cx="6781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indent="-182563"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indent="-182563"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indent="-182563"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indent="-136525"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indent="-136525"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indent="-136525"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indent="-136525"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indent="-136525"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i="1">
                <a:solidFill>
                  <a:srgbClr val="000000"/>
                </a:solidFill>
                <a:latin typeface="Calibri" panose="020F0502020204030204" pitchFamily="34" charset="0"/>
              </a:rPr>
              <a:t>USDA is an equal opportunity provider and employer.</a:t>
            </a:r>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a:extLst>
              <a:ext uri="{FF2B5EF4-FFF2-40B4-BE49-F238E27FC236}">
                <a16:creationId xmlns:a16="http://schemas.microsoft.com/office/drawing/2014/main" id="{03035441-587D-4F18-B713-5829FDC356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90600"/>
            <a:ext cx="2895600" cy="577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8">
            <a:extLst>
              <a:ext uri="{FF2B5EF4-FFF2-40B4-BE49-F238E27FC236}">
                <a16:creationId xmlns:a16="http://schemas.microsoft.com/office/drawing/2014/main" id="{D9936C19-80D8-4908-AB5C-95FDA1EDE27F}"/>
              </a:ext>
            </a:extLst>
          </p:cNvPr>
          <p:cNvSpPr txBox="1">
            <a:spLocks noChangeArrowheads="1"/>
          </p:cNvSpPr>
          <p:nvPr/>
        </p:nvSpPr>
        <p:spPr bwMode="auto">
          <a:xfrm>
            <a:off x="609600" y="503238"/>
            <a:ext cx="685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4</a:t>
            </a:r>
          </a:p>
        </p:txBody>
      </p:sp>
      <p:sp>
        <p:nvSpPr>
          <p:cNvPr id="18436" name="AutoShape 8">
            <a:extLst>
              <a:ext uri="{FF2B5EF4-FFF2-40B4-BE49-F238E27FC236}">
                <a16:creationId xmlns:a16="http://schemas.microsoft.com/office/drawing/2014/main" id="{86321750-6FB8-413C-9615-E080C03127B9}"/>
              </a:ext>
            </a:extLst>
          </p:cNvPr>
          <p:cNvSpPr>
            <a:spLocks noChangeArrowheads="1"/>
          </p:cNvSpPr>
          <p:nvPr/>
        </p:nvSpPr>
        <p:spPr bwMode="auto">
          <a:xfrm rot="8469" flipH="1">
            <a:off x="2895600" y="288925"/>
            <a:ext cx="4191000" cy="1066800"/>
          </a:xfrm>
          <a:prstGeom prst="curvedDownArrow">
            <a:avLst>
              <a:gd name="adj1" fmla="val 58583"/>
              <a:gd name="adj2" fmla="val 117148"/>
              <a:gd name="adj3" fmla="val 33333"/>
            </a:avLst>
          </a:prstGeom>
          <a:solidFill>
            <a:srgbClr val="FF0000"/>
          </a:solidFill>
          <a:ln w="9525">
            <a:solidFill>
              <a:schemeClr val="tx1"/>
            </a:solidFill>
            <a:miter lim="800000"/>
            <a:headEnd/>
            <a:tailEnd/>
          </a:ln>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8437" name="Text Box 124">
            <a:extLst>
              <a:ext uri="{FF2B5EF4-FFF2-40B4-BE49-F238E27FC236}">
                <a16:creationId xmlns:a16="http://schemas.microsoft.com/office/drawing/2014/main" id="{63D9689D-7768-4FB9-9082-298F5EAFA633}"/>
              </a:ext>
            </a:extLst>
          </p:cNvPr>
          <p:cNvSpPr txBox="1">
            <a:spLocks noChangeArrowheads="1"/>
          </p:cNvSpPr>
          <p:nvPr/>
        </p:nvSpPr>
        <p:spPr bwMode="auto">
          <a:xfrm>
            <a:off x="4953000" y="1470025"/>
            <a:ext cx="3613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a:t>Enter the portion size of each meal component in column 4.</a:t>
            </a:r>
          </a:p>
        </p:txBody>
      </p:sp>
      <p:pic>
        <p:nvPicPr>
          <p:cNvPr id="2" name="Picture 1">
            <a:extLst>
              <a:ext uri="{FF2B5EF4-FFF2-40B4-BE49-F238E27FC236}">
                <a16:creationId xmlns:a16="http://schemas.microsoft.com/office/drawing/2014/main" id="{CB844FA0-6490-488F-87FC-D97E52AAC452}"/>
              </a:ext>
            </a:extLst>
          </p:cNvPr>
          <p:cNvPicPr>
            <a:picLocks noChangeAspect="1"/>
          </p:cNvPicPr>
          <p:nvPr/>
        </p:nvPicPr>
        <p:blipFill rotWithShape="1">
          <a:blip r:embed="rId4" cstate="email"/>
          <a:srcRect/>
          <a:stretch/>
        </p:blipFill>
        <p:spPr>
          <a:xfrm>
            <a:off x="5105400" y="2895600"/>
            <a:ext cx="3558293" cy="2540275"/>
          </a:xfrm>
          <a:prstGeom prst="rect">
            <a:avLst/>
          </a:prstGeom>
          <a:effectLst>
            <a:softEdge rad="1270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a:extLst>
              <a:ext uri="{FF2B5EF4-FFF2-40B4-BE49-F238E27FC236}">
                <a16:creationId xmlns:a16="http://schemas.microsoft.com/office/drawing/2014/main" id="{ED5600BC-E70C-42BC-91BA-E858F78B03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5213" y="1149350"/>
            <a:ext cx="28956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8">
            <a:extLst>
              <a:ext uri="{FF2B5EF4-FFF2-40B4-BE49-F238E27FC236}">
                <a16:creationId xmlns:a16="http://schemas.microsoft.com/office/drawing/2014/main" id="{88692457-1300-458E-BE38-7AEB67958C53}"/>
              </a:ext>
            </a:extLst>
          </p:cNvPr>
          <p:cNvSpPr txBox="1">
            <a:spLocks noChangeArrowheads="1"/>
          </p:cNvSpPr>
          <p:nvPr/>
        </p:nvSpPr>
        <p:spPr bwMode="auto">
          <a:xfrm>
            <a:off x="609600" y="503238"/>
            <a:ext cx="685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5</a:t>
            </a:r>
          </a:p>
        </p:txBody>
      </p:sp>
      <p:sp>
        <p:nvSpPr>
          <p:cNvPr id="19460" name="AutoShape 8">
            <a:extLst>
              <a:ext uri="{FF2B5EF4-FFF2-40B4-BE49-F238E27FC236}">
                <a16:creationId xmlns:a16="http://schemas.microsoft.com/office/drawing/2014/main" id="{31FDBDF0-8E4C-47BB-A5E8-4248F37D3A5B}"/>
              </a:ext>
            </a:extLst>
          </p:cNvPr>
          <p:cNvSpPr>
            <a:spLocks noChangeArrowheads="1"/>
          </p:cNvSpPr>
          <p:nvPr/>
        </p:nvSpPr>
        <p:spPr bwMode="auto">
          <a:xfrm rot="8469" flipH="1">
            <a:off x="1981200" y="398463"/>
            <a:ext cx="4343400" cy="852487"/>
          </a:xfrm>
          <a:prstGeom prst="curvedDownArrow">
            <a:avLst>
              <a:gd name="adj1" fmla="val 58592"/>
              <a:gd name="adj2" fmla="val 117137"/>
              <a:gd name="adj3" fmla="val 33333"/>
            </a:avLst>
          </a:prstGeom>
          <a:solidFill>
            <a:srgbClr val="FF0000"/>
          </a:solidFill>
          <a:ln w="9525">
            <a:solidFill>
              <a:schemeClr val="tx1"/>
            </a:solidFill>
            <a:miter lim="800000"/>
            <a:headEnd/>
            <a:tailEnd/>
          </a:ln>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9461" name="Text Box 124">
            <a:extLst>
              <a:ext uri="{FF2B5EF4-FFF2-40B4-BE49-F238E27FC236}">
                <a16:creationId xmlns:a16="http://schemas.microsoft.com/office/drawing/2014/main" id="{D8B37B95-4932-4DA0-B225-B6E76CFF0FEA}"/>
              </a:ext>
            </a:extLst>
          </p:cNvPr>
          <p:cNvSpPr txBox="1">
            <a:spLocks noChangeArrowheads="1"/>
          </p:cNvSpPr>
          <p:nvPr/>
        </p:nvSpPr>
        <p:spPr bwMode="auto">
          <a:xfrm>
            <a:off x="4624388" y="1366838"/>
            <a:ext cx="368141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a:t>Provide the total amount of food prepared and delivered in column 5. Do no use “servings” in this column – be specific!</a:t>
            </a:r>
          </a:p>
        </p:txBody>
      </p:sp>
      <p:pic>
        <p:nvPicPr>
          <p:cNvPr id="19462" name="Picture 7">
            <a:extLst>
              <a:ext uri="{FF2B5EF4-FFF2-40B4-BE49-F238E27FC236}">
                <a16:creationId xmlns:a16="http://schemas.microsoft.com/office/drawing/2014/main" id="{DA67E11C-02E3-4D98-ABEF-2FEBCD1C906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505200"/>
            <a:ext cx="3751263" cy="281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a:extLst>
              <a:ext uri="{FF2B5EF4-FFF2-40B4-BE49-F238E27FC236}">
                <a16:creationId xmlns:a16="http://schemas.microsoft.com/office/drawing/2014/main" id="{C70BF484-CDB4-436E-A36D-22257A39F3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3975" y="1149350"/>
            <a:ext cx="2562225"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8">
            <a:extLst>
              <a:ext uri="{FF2B5EF4-FFF2-40B4-BE49-F238E27FC236}">
                <a16:creationId xmlns:a16="http://schemas.microsoft.com/office/drawing/2014/main" id="{CAAC9766-D834-4EC6-ABE5-B55FC97B7A19}"/>
              </a:ext>
            </a:extLst>
          </p:cNvPr>
          <p:cNvSpPr txBox="1">
            <a:spLocks noChangeArrowheads="1"/>
          </p:cNvSpPr>
          <p:nvPr/>
        </p:nvSpPr>
        <p:spPr bwMode="auto">
          <a:xfrm>
            <a:off x="609600" y="503238"/>
            <a:ext cx="685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6</a:t>
            </a:r>
          </a:p>
        </p:txBody>
      </p:sp>
      <p:sp>
        <p:nvSpPr>
          <p:cNvPr id="20484" name="AutoShape 8">
            <a:extLst>
              <a:ext uri="{FF2B5EF4-FFF2-40B4-BE49-F238E27FC236}">
                <a16:creationId xmlns:a16="http://schemas.microsoft.com/office/drawing/2014/main" id="{3CFB1728-10AD-4491-983F-11176513B492}"/>
              </a:ext>
            </a:extLst>
          </p:cNvPr>
          <p:cNvSpPr>
            <a:spLocks noChangeArrowheads="1"/>
          </p:cNvSpPr>
          <p:nvPr/>
        </p:nvSpPr>
        <p:spPr bwMode="auto">
          <a:xfrm rot="8469" flipH="1">
            <a:off x="1981200" y="398463"/>
            <a:ext cx="4343400" cy="852487"/>
          </a:xfrm>
          <a:prstGeom prst="curvedDownArrow">
            <a:avLst>
              <a:gd name="adj1" fmla="val 58592"/>
              <a:gd name="adj2" fmla="val 117137"/>
              <a:gd name="adj3" fmla="val 33333"/>
            </a:avLst>
          </a:prstGeom>
          <a:solidFill>
            <a:srgbClr val="FF0000"/>
          </a:solidFill>
          <a:ln w="9525">
            <a:solidFill>
              <a:schemeClr val="tx1"/>
            </a:solidFill>
            <a:miter lim="800000"/>
            <a:headEnd/>
            <a:tailEnd/>
          </a:ln>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485" name="Text Box 124">
            <a:extLst>
              <a:ext uri="{FF2B5EF4-FFF2-40B4-BE49-F238E27FC236}">
                <a16:creationId xmlns:a16="http://schemas.microsoft.com/office/drawing/2014/main" id="{DC3B0604-FF76-4080-8923-25D5095499C1}"/>
              </a:ext>
            </a:extLst>
          </p:cNvPr>
          <p:cNvSpPr txBox="1">
            <a:spLocks noChangeArrowheads="1"/>
          </p:cNvSpPr>
          <p:nvPr/>
        </p:nvSpPr>
        <p:spPr bwMode="auto">
          <a:xfrm>
            <a:off x="4624388" y="1366838"/>
            <a:ext cx="368141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a:t>Indicate the times that preparation is completed for the various menu items</a:t>
            </a:r>
          </a:p>
        </p:txBody>
      </p:sp>
      <p:pic>
        <p:nvPicPr>
          <p:cNvPr id="20486" name="Picture 1">
            <a:extLst>
              <a:ext uri="{FF2B5EF4-FFF2-40B4-BE49-F238E27FC236}">
                <a16:creationId xmlns:a16="http://schemas.microsoft.com/office/drawing/2014/main" id="{038AFB8B-6BDA-4EAC-A2CB-B1C85877E9D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959100"/>
            <a:ext cx="39798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a:extLst>
              <a:ext uri="{FF2B5EF4-FFF2-40B4-BE49-F238E27FC236}">
                <a16:creationId xmlns:a16="http://schemas.microsoft.com/office/drawing/2014/main" id="{CFB80171-A13D-4E2A-B8D7-7E9AAAD9B1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149350"/>
            <a:ext cx="2667000"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8">
            <a:extLst>
              <a:ext uri="{FF2B5EF4-FFF2-40B4-BE49-F238E27FC236}">
                <a16:creationId xmlns:a16="http://schemas.microsoft.com/office/drawing/2014/main" id="{D2B499D1-9008-4EEF-A50D-D83EB2FEED11}"/>
              </a:ext>
            </a:extLst>
          </p:cNvPr>
          <p:cNvSpPr txBox="1">
            <a:spLocks noChangeArrowheads="1"/>
          </p:cNvSpPr>
          <p:nvPr/>
        </p:nvSpPr>
        <p:spPr bwMode="auto">
          <a:xfrm>
            <a:off x="609600" y="503238"/>
            <a:ext cx="685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7</a:t>
            </a:r>
          </a:p>
        </p:txBody>
      </p:sp>
      <p:sp>
        <p:nvSpPr>
          <p:cNvPr id="21508" name="AutoShape 8">
            <a:extLst>
              <a:ext uri="{FF2B5EF4-FFF2-40B4-BE49-F238E27FC236}">
                <a16:creationId xmlns:a16="http://schemas.microsoft.com/office/drawing/2014/main" id="{D6B79F06-97CF-4C1B-A4CE-D867DCAC35F5}"/>
              </a:ext>
            </a:extLst>
          </p:cNvPr>
          <p:cNvSpPr>
            <a:spLocks noChangeArrowheads="1"/>
          </p:cNvSpPr>
          <p:nvPr/>
        </p:nvSpPr>
        <p:spPr bwMode="auto">
          <a:xfrm rot="8469" flipH="1">
            <a:off x="1981200" y="398463"/>
            <a:ext cx="4343400" cy="852487"/>
          </a:xfrm>
          <a:prstGeom prst="curvedDownArrow">
            <a:avLst>
              <a:gd name="adj1" fmla="val 58592"/>
              <a:gd name="adj2" fmla="val 117137"/>
              <a:gd name="adj3" fmla="val 33333"/>
            </a:avLst>
          </a:prstGeom>
          <a:solidFill>
            <a:srgbClr val="FF0000"/>
          </a:solidFill>
          <a:ln w="9525">
            <a:solidFill>
              <a:schemeClr val="tx1"/>
            </a:solidFill>
            <a:miter lim="800000"/>
            <a:headEnd/>
            <a:tailEnd/>
          </a:ln>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1509" name="Text Box 124">
            <a:extLst>
              <a:ext uri="{FF2B5EF4-FFF2-40B4-BE49-F238E27FC236}">
                <a16:creationId xmlns:a16="http://schemas.microsoft.com/office/drawing/2014/main" id="{F540F5BD-61DA-4C43-95D0-B839F88BB1C7}"/>
              </a:ext>
            </a:extLst>
          </p:cNvPr>
          <p:cNvSpPr txBox="1">
            <a:spLocks noChangeArrowheads="1"/>
          </p:cNvSpPr>
          <p:nvPr/>
        </p:nvSpPr>
        <p:spPr bwMode="auto">
          <a:xfrm>
            <a:off x="4624388" y="1366838"/>
            <a:ext cx="368141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a:t>Indicate the temperature for each TCS food when preparation or cooking is completed.</a:t>
            </a:r>
          </a:p>
        </p:txBody>
      </p:sp>
      <p:pic>
        <p:nvPicPr>
          <p:cNvPr id="21510" name="Picture 1">
            <a:extLst>
              <a:ext uri="{FF2B5EF4-FFF2-40B4-BE49-F238E27FC236}">
                <a16:creationId xmlns:a16="http://schemas.microsoft.com/office/drawing/2014/main" id="{73CA0EC8-CEA3-43BC-AEA0-87A65263F1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24388" y="3733800"/>
            <a:ext cx="3536950"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a:extLst>
              <a:ext uri="{FF2B5EF4-FFF2-40B4-BE49-F238E27FC236}">
                <a16:creationId xmlns:a16="http://schemas.microsoft.com/office/drawing/2014/main" id="{D2FB513D-8E42-4125-99E2-33DDCC9CE7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149350"/>
            <a:ext cx="2286000" cy="55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8">
            <a:extLst>
              <a:ext uri="{FF2B5EF4-FFF2-40B4-BE49-F238E27FC236}">
                <a16:creationId xmlns:a16="http://schemas.microsoft.com/office/drawing/2014/main" id="{635CA160-D913-452A-AC83-7FBA129918CA}"/>
              </a:ext>
            </a:extLst>
          </p:cNvPr>
          <p:cNvSpPr txBox="1">
            <a:spLocks noChangeArrowheads="1"/>
          </p:cNvSpPr>
          <p:nvPr/>
        </p:nvSpPr>
        <p:spPr bwMode="auto">
          <a:xfrm>
            <a:off x="609600" y="503238"/>
            <a:ext cx="685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8</a:t>
            </a:r>
          </a:p>
        </p:txBody>
      </p:sp>
      <p:sp>
        <p:nvSpPr>
          <p:cNvPr id="22532" name="AutoShape 8">
            <a:extLst>
              <a:ext uri="{FF2B5EF4-FFF2-40B4-BE49-F238E27FC236}">
                <a16:creationId xmlns:a16="http://schemas.microsoft.com/office/drawing/2014/main" id="{90FA4130-BAFE-4B7E-BB46-9185633FC621}"/>
              </a:ext>
            </a:extLst>
          </p:cNvPr>
          <p:cNvSpPr>
            <a:spLocks noChangeArrowheads="1"/>
          </p:cNvSpPr>
          <p:nvPr/>
        </p:nvSpPr>
        <p:spPr bwMode="auto">
          <a:xfrm rot="8469" flipH="1">
            <a:off x="1981200" y="398463"/>
            <a:ext cx="4343400" cy="852487"/>
          </a:xfrm>
          <a:prstGeom prst="curvedDownArrow">
            <a:avLst>
              <a:gd name="adj1" fmla="val 58592"/>
              <a:gd name="adj2" fmla="val 117137"/>
              <a:gd name="adj3" fmla="val 33333"/>
            </a:avLst>
          </a:prstGeom>
          <a:solidFill>
            <a:srgbClr val="FF0000"/>
          </a:solidFill>
          <a:ln w="9525">
            <a:solidFill>
              <a:schemeClr val="tx1"/>
            </a:solidFill>
            <a:miter lim="800000"/>
            <a:headEnd/>
            <a:tailEnd/>
          </a:ln>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2533" name="Text Box 124">
            <a:extLst>
              <a:ext uri="{FF2B5EF4-FFF2-40B4-BE49-F238E27FC236}">
                <a16:creationId xmlns:a16="http://schemas.microsoft.com/office/drawing/2014/main" id="{7AA20706-D0E9-4DCE-B884-EA5AE0658CF2}"/>
              </a:ext>
            </a:extLst>
          </p:cNvPr>
          <p:cNvSpPr txBox="1">
            <a:spLocks noChangeArrowheads="1"/>
          </p:cNvSpPr>
          <p:nvPr/>
        </p:nvSpPr>
        <p:spPr bwMode="auto">
          <a:xfrm>
            <a:off x="4152900" y="1366838"/>
            <a:ext cx="45116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a:t>Indicate the temperature for each TCS food when the delivery arrives at your school. Accept only safe food!</a:t>
            </a:r>
          </a:p>
        </p:txBody>
      </p:sp>
      <p:pic>
        <p:nvPicPr>
          <p:cNvPr id="22534" name="Picture 1">
            <a:extLst>
              <a:ext uri="{FF2B5EF4-FFF2-40B4-BE49-F238E27FC236}">
                <a16:creationId xmlns:a16="http://schemas.microsoft.com/office/drawing/2014/main" id="{48185393-A0C2-4DCD-9FC1-EEEA20E6B0C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4363" y="3200400"/>
            <a:ext cx="4240212"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Box 8">
            <a:extLst>
              <a:ext uri="{FF2B5EF4-FFF2-40B4-BE49-F238E27FC236}">
                <a16:creationId xmlns:a16="http://schemas.microsoft.com/office/drawing/2014/main" id="{2DE01CB7-2A67-4940-8A02-612317693910}"/>
              </a:ext>
            </a:extLst>
          </p:cNvPr>
          <p:cNvSpPr txBox="1">
            <a:spLocks noChangeArrowheads="1"/>
          </p:cNvSpPr>
          <p:nvPr/>
        </p:nvSpPr>
        <p:spPr bwMode="auto">
          <a:xfrm>
            <a:off x="4572000" y="3387725"/>
            <a:ext cx="28194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0" b="1">
                <a:solidFill>
                  <a:srgbClr val="FF0000"/>
                </a:solidFill>
              </a:rPr>
              <a:t>X</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a:extLst>
              <a:ext uri="{FF2B5EF4-FFF2-40B4-BE49-F238E27FC236}">
                <a16:creationId xmlns:a16="http://schemas.microsoft.com/office/drawing/2014/main" id="{4A3593F9-83A7-4420-A1D6-67AB6FA414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063" y="1828800"/>
            <a:ext cx="85058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6578C7B0-0A9A-4451-8C34-A19B8A5343F5}"/>
              </a:ext>
            </a:extLst>
          </p:cNvPr>
          <p:cNvSpPr>
            <a:spLocks noGrp="1"/>
          </p:cNvSpPr>
          <p:nvPr>
            <p:ph type="title"/>
          </p:nvPr>
        </p:nvSpPr>
        <p:spPr/>
        <p:txBody>
          <a:bodyPr/>
          <a:lstStyle/>
          <a:p>
            <a:pPr>
              <a:defRPr/>
            </a:pPr>
            <a:r>
              <a:rPr lang="en-US" dirty="0"/>
              <a:t>Signatures Required!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23AACA-93CD-4C92-9C88-92B99CBDECFB}"/>
              </a:ext>
            </a:extLst>
          </p:cNvPr>
          <p:cNvPicPr>
            <a:picLocks noChangeAspect="1"/>
          </p:cNvPicPr>
          <p:nvPr/>
        </p:nvPicPr>
        <p:blipFill rotWithShape="1">
          <a:blip r:embed="rId3" cstate="email"/>
          <a:srcRect/>
          <a:stretch/>
        </p:blipFill>
        <p:spPr>
          <a:xfrm rot="-780000">
            <a:off x="2886760" y="2957243"/>
            <a:ext cx="5770995" cy="3288846"/>
          </a:xfrm>
          <a:prstGeom prst="rect">
            <a:avLst/>
          </a:prstGeom>
          <a:effectLst>
            <a:softEdge rad="317500"/>
          </a:effectLst>
        </p:spPr>
      </p:pic>
      <p:sp>
        <p:nvSpPr>
          <p:cNvPr id="24579" name="Text Box 2">
            <a:extLst>
              <a:ext uri="{FF2B5EF4-FFF2-40B4-BE49-F238E27FC236}">
                <a16:creationId xmlns:a16="http://schemas.microsoft.com/office/drawing/2014/main" id="{40CE2339-545C-4CCE-8642-FBDB122AE1D6}"/>
              </a:ext>
            </a:extLst>
          </p:cNvPr>
          <p:cNvSpPr txBox="1">
            <a:spLocks noChangeArrowheads="1"/>
          </p:cNvSpPr>
          <p:nvPr/>
        </p:nvSpPr>
        <p:spPr bwMode="auto">
          <a:xfrm>
            <a:off x="649288" y="457200"/>
            <a:ext cx="8153400" cy="3786188"/>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6000">
                <a:solidFill>
                  <a:schemeClr val="tx2"/>
                </a:solidFill>
              </a:rPr>
              <a:t>COMPLETING THE NC DAILY MEAL PRODUCTION RECORDS</a:t>
            </a:r>
            <a:endParaRPr lang="en-US" altLang="en-US" sz="5400">
              <a:solidFill>
                <a:schemeClr val="tx2"/>
              </a:solidFill>
            </a:endParaRPr>
          </a:p>
        </p:txBody>
      </p:sp>
    </p:spTree>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595E3-EF96-4F6C-AC7B-433925B233DF}"/>
              </a:ext>
            </a:extLst>
          </p:cNvPr>
          <p:cNvSpPr>
            <a:spLocks noGrp="1"/>
          </p:cNvSpPr>
          <p:nvPr>
            <p:ph type="title"/>
          </p:nvPr>
        </p:nvSpPr>
        <p:spPr>
          <a:xfrm>
            <a:off x="914400" y="1143000"/>
            <a:ext cx="7315200" cy="2362200"/>
          </a:xfrm>
        </p:spPr>
        <p:txBody>
          <a:bodyPr>
            <a:noAutofit/>
          </a:bodyPr>
          <a:lstStyle/>
          <a:p>
            <a:pPr eaLnBrk="1" fontAlgn="auto" hangingPunct="1">
              <a:spcAft>
                <a:spcPts val="0"/>
              </a:spcAft>
              <a:defRPr/>
            </a:pPr>
            <a:r>
              <a:rPr lang="en-US" dirty="0"/>
              <a:t>Now, Let’s look at the LUNCH Production Record….</a:t>
            </a:r>
          </a:p>
        </p:txBody>
      </p:sp>
      <p:pic>
        <p:nvPicPr>
          <p:cNvPr id="25603" name="Picture 3">
            <a:extLst>
              <a:ext uri="{FF2B5EF4-FFF2-40B4-BE49-F238E27FC236}">
                <a16:creationId xmlns:a16="http://schemas.microsoft.com/office/drawing/2014/main" id="{DCB0E19B-624D-4B5E-8F32-5CF9DA7CD8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124200"/>
            <a:ext cx="3149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5">
            <a:extLst>
              <a:ext uri="{FF2B5EF4-FFF2-40B4-BE49-F238E27FC236}">
                <a16:creationId xmlns:a16="http://schemas.microsoft.com/office/drawing/2014/main" id="{EE361060-E88C-41E9-9A79-5A467D9C56D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124200"/>
            <a:ext cx="29924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a:extLst>
              <a:ext uri="{FF2B5EF4-FFF2-40B4-BE49-F238E27FC236}">
                <a16:creationId xmlns:a16="http://schemas.microsoft.com/office/drawing/2014/main" id="{5D44F4C7-28BF-45B7-BF48-DD1480F79E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52463"/>
            <a:ext cx="9144000"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DE801AD2-A056-44D0-8405-3FBBFE7CD782}"/>
              </a:ext>
            </a:extLst>
          </p:cNvPr>
          <p:cNvSpPr>
            <a:spLocks noGrp="1" noChangeArrowheads="1"/>
          </p:cNvSpPr>
          <p:nvPr>
            <p:ph type="title"/>
          </p:nvPr>
        </p:nvSpPr>
        <p:spPr/>
        <p:txBody>
          <a:bodyPr/>
          <a:lstStyle/>
          <a:p>
            <a:pPr eaLnBrk="1" fontAlgn="auto" hangingPunct="1">
              <a:spcAft>
                <a:spcPts val="0"/>
              </a:spcAft>
              <a:defRPr/>
            </a:pPr>
            <a:r>
              <a:rPr lang="en-US" dirty="0"/>
              <a:t>The production record is …</a:t>
            </a:r>
          </a:p>
        </p:txBody>
      </p:sp>
      <p:sp>
        <p:nvSpPr>
          <p:cNvPr id="27651" name="Rectangle 3">
            <a:extLst>
              <a:ext uri="{FF2B5EF4-FFF2-40B4-BE49-F238E27FC236}">
                <a16:creationId xmlns:a16="http://schemas.microsoft.com/office/drawing/2014/main" id="{F1ADE1F0-B878-4871-97FD-5B129302EB77}"/>
              </a:ext>
            </a:extLst>
          </p:cNvPr>
          <p:cNvSpPr>
            <a:spLocks noGrp="1" noChangeArrowheads="1"/>
          </p:cNvSpPr>
          <p:nvPr>
            <p:ph idx="1"/>
          </p:nvPr>
        </p:nvSpPr>
        <p:spPr>
          <a:xfrm>
            <a:off x="457200" y="1676400"/>
            <a:ext cx="8229600" cy="4419600"/>
          </a:xfrm>
        </p:spPr>
        <p:txBody>
          <a:bodyPr/>
          <a:lstStyle/>
          <a:p>
            <a:pPr eaLnBrk="1" hangingPunct="1"/>
            <a:r>
              <a:rPr lang="en-US" altLang="en-US" sz="2800"/>
              <a:t>A tool for planning the menu items to order</a:t>
            </a:r>
          </a:p>
          <a:p>
            <a:pPr eaLnBrk="1" hangingPunct="1"/>
            <a:r>
              <a:rPr lang="en-US" altLang="en-US" sz="2800"/>
              <a:t>A source of information about food quantities for use in the nutrition analysis</a:t>
            </a:r>
          </a:p>
          <a:p>
            <a:pPr eaLnBrk="1" hangingPunct="1"/>
            <a:r>
              <a:rPr lang="en-US" altLang="en-US" sz="2800"/>
              <a:t>A record of foods received, offered, served, and leftover to support the reimbursement claim</a:t>
            </a:r>
          </a:p>
          <a:p>
            <a:pPr eaLnBrk="1" hangingPunct="1"/>
            <a:r>
              <a:rPr lang="en-US" altLang="en-US" sz="2800"/>
              <a:t>A source of information for forecasting future production needs</a:t>
            </a:r>
          </a:p>
          <a:p>
            <a:pPr eaLnBrk="1" hangingPunct="1"/>
            <a:endParaRPr lang="en-US" altLang="en-US" sz="2800"/>
          </a:p>
        </p:txBody>
      </p:sp>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9E9A6-10BA-4E0F-9584-2C8D417B3AD7}"/>
              </a:ext>
            </a:extLst>
          </p:cNvPr>
          <p:cNvSpPr>
            <a:spLocks noGrp="1"/>
          </p:cNvSpPr>
          <p:nvPr>
            <p:ph type="title"/>
          </p:nvPr>
        </p:nvSpPr>
        <p:spPr/>
        <p:txBody>
          <a:bodyPr/>
          <a:lstStyle/>
          <a:p>
            <a:pPr>
              <a:defRPr/>
            </a:pPr>
            <a:r>
              <a:rPr lang="en-US" dirty="0"/>
              <a:t>Documentation</a:t>
            </a:r>
          </a:p>
        </p:txBody>
      </p:sp>
      <p:sp>
        <p:nvSpPr>
          <p:cNvPr id="10243" name="Content Placeholder 2">
            <a:extLst>
              <a:ext uri="{FF2B5EF4-FFF2-40B4-BE49-F238E27FC236}">
                <a16:creationId xmlns:a16="http://schemas.microsoft.com/office/drawing/2014/main" id="{FDA42474-F9BD-4A2B-9472-C07142BAD70E}"/>
              </a:ext>
            </a:extLst>
          </p:cNvPr>
          <p:cNvSpPr>
            <a:spLocks noGrp="1"/>
          </p:cNvSpPr>
          <p:nvPr>
            <p:ph idx="1"/>
          </p:nvPr>
        </p:nvSpPr>
        <p:spPr/>
        <p:txBody>
          <a:bodyPr/>
          <a:lstStyle/>
          <a:p>
            <a:r>
              <a:rPr lang="en-US" altLang="en-US" sz="3200"/>
              <a:t>Delivery Tickets</a:t>
            </a:r>
          </a:p>
          <a:p>
            <a:r>
              <a:rPr lang="en-US" altLang="en-US" sz="3200"/>
              <a:t>Production Records</a:t>
            </a:r>
          </a:p>
        </p:txBody>
      </p:sp>
      <p:pic>
        <p:nvPicPr>
          <p:cNvPr id="10244" name="Picture 3">
            <a:extLst>
              <a:ext uri="{FF2B5EF4-FFF2-40B4-BE49-F238E27FC236}">
                <a16:creationId xmlns:a16="http://schemas.microsoft.com/office/drawing/2014/main" id="{F886FC5D-ED2E-4487-8871-ECC4C5C1DD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944813"/>
            <a:ext cx="5867400" cy="39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DC81F60-A625-4760-A5DD-965023A620E3}"/>
              </a:ext>
            </a:extLst>
          </p:cNvPr>
          <p:cNvSpPr>
            <a:spLocks noGrp="1" noChangeArrowheads="1"/>
          </p:cNvSpPr>
          <p:nvPr>
            <p:ph type="title"/>
          </p:nvPr>
        </p:nvSpPr>
        <p:spPr/>
        <p:txBody>
          <a:bodyPr/>
          <a:lstStyle/>
          <a:p>
            <a:pPr eaLnBrk="1" fontAlgn="auto" hangingPunct="1">
              <a:spcAft>
                <a:spcPts val="0"/>
              </a:spcAft>
              <a:defRPr/>
            </a:pPr>
            <a:r>
              <a:rPr lang="en-US" dirty="0"/>
              <a:t>Why use this tool?</a:t>
            </a:r>
          </a:p>
        </p:txBody>
      </p:sp>
      <p:sp>
        <p:nvSpPr>
          <p:cNvPr id="28675" name="Rectangle 3">
            <a:extLst>
              <a:ext uri="{FF2B5EF4-FFF2-40B4-BE49-F238E27FC236}">
                <a16:creationId xmlns:a16="http://schemas.microsoft.com/office/drawing/2014/main" id="{B446A4E6-AB4B-49AD-8543-78A4A44891BF}"/>
              </a:ext>
            </a:extLst>
          </p:cNvPr>
          <p:cNvSpPr>
            <a:spLocks noGrp="1" noChangeArrowheads="1"/>
          </p:cNvSpPr>
          <p:nvPr>
            <p:ph idx="1"/>
          </p:nvPr>
        </p:nvSpPr>
        <p:spPr>
          <a:xfrm>
            <a:off x="457200" y="1600200"/>
            <a:ext cx="8229600" cy="5105400"/>
          </a:xfrm>
        </p:spPr>
        <p:txBody>
          <a:bodyPr/>
          <a:lstStyle/>
          <a:p>
            <a:pPr eaLnBrk="1" hangingPunct="1"/>
            <a:r>
              <a:rPr lang="en-US" altLang="en-US" sz="3200"/>
              <a:t>USDA </a:t>
            </a:r>
            <a:r>
              <a:rPr lang="en-US" altLang="en-US" sz="3200" i="1"/>
              <a:t>requires</a:t>
            </a:r>
            <a:r>
              <a:rPr lang="en-US" altLang="en-US" sz="3200"/>
              <a:t> menu and food production records to support meal reimbursement and HACCP monitoring</a:t>
            </a:r>
          </a:p>
          <a:p>
            <a:pPr eaLnBrk="1" hangingPunct="1"/>
            <a:r>
              <a:rPr lang="en-US" altLang="en-US" sz="3200"/>
              <a:t>It documents that requirements for meal components are met and adequate amounts and required portion sizes are provided</a:t>
            </a:r>
          </a:p>
        </p:txBody>
      </p:sp>
    </p:spTree>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5" name="Rectangle 5">
            <a:extLst>
              <a:ext uri="{FF2B5EF4-FFF2-40B4-BE49-F238E27FC236}">
                <a16:creationId xmlns:a16="http://schemas.microsoft.com/office/drawing/2014/main" id="{28D0F91A-629B-4C18-AE6F-1D638821AA6D}"/>
              </a:ext>
            </a:extLst>
          </p:cNvPr>
          <p:cNvSpPr>
            <a:spLocks noGrp="1" noChangeArrowheads="1"/>
          </p:cNvSpPr>
          <p:nvPr>
            <p:ph type="title"/>
          </p:nvPr>
        </p:nvSpPr>
        <p:spPr/>
        <p:txBody>
          <a:bodyPr/>
          <a:lstStyle/>
          <a:p>
            <a:pPr eaLnBrk="1" fontAlgn="auto" hangingPunct="1">
              <a:spcAft>
                <a:spcPts val="0"/>
              </a:spcAft>
              <a:defRPr/>
            </a:pPr>
            <a:r>
              <a:rPr lang="en-US" dirty="0"/>
              <a:t>Who needs it?</a:t>
            </a:r>
          </a:p>
        </p:txBody>
      </p:sp>
      <p:sp>
        <p:nvSpPr>
          <p:cNvPr id="29699" name="Rectangle 3">
            <a:extLst>
              <a:ext uri="{FF2B5EF4-FFF2-40B4-BE49-F238E27FC236}">
                <a16:creationId xmlns:a16="http://schemas.microsoft.com/office/drawing/2014/main" id="{8B8ADF6A-45B2-420F-A090-CAE6D2E13A4B}"/>
              </a:ext>
            </a:extLst>
          </p:cNvPr>
          <p:cNvSpPr>
            <a:spLocks noGrp="1" noChangeArrowheads="1"/>
          </p:cNvSpPr>
          <p:nvPr>
            <p:ph type="body" sz="half" idx="1"/>
          </p:nvPr>
        </p:nvSpPr>
        <p:spPr>
          <a:xfrm>
            <a:off x="457200" y="1600200"/>
            <a:ext cx="8229600" cy="4495800"/>
          </a:xfrm>
        </p:spPr>
        <p:txBody>
          <a:bodyPr/>
          <a:lstStyle/>
          <a:p>
            <a:pPr eaLnBrk="1" hangingPunct="1">
              <a:lnSpc>
                <a:spcPct val="90000"/>
              </a:lnSpc>
            </a:pPr>
            <a:r>
              <a:rPr lang="en-US" altLang="en-US" sz="2800" u="sng"/>
              <a:t>Managers</a:t>
            </a:r>
            <a:r>
              <a:rPr lang="en-US" altLang="en-US" sz="2800"/>
              <a:t> use it to plan and order food, communicate with employees, document food production and service, and track inventory usage</a:t>
            </a:r>
          </a:p>
          <a:p>
            <a:pPr eaLnBrk="1" hangingPunct="1">
              <a:lnSpc>
                <a:spcPct val="90000"/>
              </a:lnSpc>
            </a:pPr>
            <a:r>
              <a:rPr lang="en-US" altLang="en-US" sz="2800" u="sng"/>
              <a:t>Employees</a:t>
            </a:r>
            <a:r>
              <a:rPr lang="en-US" altLang="en-US" sz="2800"/>
              <a:t> use it to learn the daily menu items, find out the amounts to serve, and record amounts leftover for each meal</a:t>
            </a:r>
          </a:p>
          <a:p>
            <a:pPr eaLnBrk="1" hangingPunct="1">
              <a:lnSpc>
                <a:spcPct val="90000"/>
              </a:lnSpc>
            </a:pPr>
            <a:r>
              <a:rPr lang="en-US" altLang="en-US" sz="2800" u="sng"/>
              <a:t>SN Administrators, Supervisors, and SA Consultants</a:t>
            </a:r>
            <a:r>
              <a:rPr lang="en-US" altLang="en-US" sz="2800"/>
              <a:t> use it to verify compliance with USDA regulations.</a:t>
            </a:r>
          </a:p>
          <a:p>
            <a:pPr eaLnBrk="1" hangingPunct="1">
              <a:lnSpc>
                <a:spcPct val="90000"/>
              </a:lnSpc>
            </a:pPr>
            <a:endParaRPr lang="en-US" altLang="en-US" sz="2800"/>
          </a:p>
        </p:txBody>
      </p:sp>
    </p:spTree>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545F3116-A063-4A48-B8CD-F63714151FE0}"/>
              </a:ext>
            </a:extLst>
          </p:cNvPr>
          <p:cNvSpPr>
            <a:spLocks noGrp="1" noChangeArrowheads="1"/>
          </p:cNvSpPr>
          <p:nvPr>
            <p:ph type="title"/>
          </p:nvPr>
        </p:nvSpPr>
        <p:spPr/>
        <p:txBody>
          <a:bodyPr/>
          <a:lstStyle/>
          <a:p>
            <a:pPr eaLnBrk="1" fontAlgn="auto" hangingPunct="1">
              <a:spcAft>
                <a:spcPts val="0"/>
              </a:spcAft>
              <a:defRPr/>
            </a:pPr>
            <a:r>
              <a:rPr lang="en-US" dirty="0"/>
              <a:t> Managers must …</a:t>
            </a:r>
          </a:p>
        </p:txBody>
      </p:sp>
      <p:sp>
        <p:nvSpPr>
          <p:cNvPr id="30723" name="Rectangle 3">
            <a:extLst>
              <a:ext uri="{FF2B5EF4-FFF2-40B4-BE49-F238E27FC236}">
                <a16:creationId xmlns:a16="http://schemas.microsoft.com/office/drawing/2014/main" id="{D2E67D8A-3177-4B16-A30D-2ECD720EB85B}"/>
              </a:ext>
            </a:extLst>
          </p:cNvPr>
          <p:cNvSpPr>
            <a:spLocks noGrp="1" noChangeArrowheads="1"/>
          </p:cNvSpPr>
          <p:nvPr>
            <p:ph idx="1"/>
          </p:nvPr>
        </p:nvSpPr>
        <p:spPr/>
        <p:txBody>
          <a:bodyPr/>
          <a:lstStyle/>
          <a:p>
            <a:pPr eaLnBrk="1" hangingPunct="1"/>
            <a:r>
              <a:rPr lang="en-US" altLang="en-US" sz="3200"/>
              <a:t>Use the record as a plan before ordering food</a:t>
            </a:r>
          </a:p>
          <a:p>
            <a:pPr eaLnBrk="1" hangingPunct="1"/>
            <a:r>
              <a:rPr lang="en-US" altLang="en-US" sz="3200"/>
              <a:t>Verify that employees provide accurate information at the end of the day of service to document amounts served and leftover</a:t>
            </a:r>
          </a:p>
          <a:p>
            <a:pPr eaLnBrk="1" hangingPunct="1"/>
            <a:r>
              <a:rPr lang="en-US" altLang="en-US" sz="3200"/>
              <a:t>Assure that the record is completed accurately on the day the meal is served to prevent data being “made up” later</a:t>
            </a:r>
          </a:p>
        </p:txBody>
      </p:sp>
    </p:spTree>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AA6BDD71-D299-46D9-9585-5844794EF40B}"/>
              </a:ext>
            </a:extLst>
          </p:cNvPr>
          <p:cNvSpPr>
            <a:spLocks noGrp="1" noChangeArrowheads="1"/>
          </p:cNvSpPr>
          <p:nvPr>
            <p:ph type="title"/>
          </p:nvPr>
        </p:nvSpPr>
        <p:spPr/>
        <p:txBody>
          <a:bodyPr/>
          <a:lstStyle/>
          <a:p>
            <a:pPr eaLnBrk="1" fontAlgn="auto" hangingPunct="1">
              <a:spcAft>
                <a:spcPts val="0"/>
              </a:spcAft>
              <a:defRPr/>
            </a:pPr>
            <a:r>
              <a:rPr lang="en-US" dirty="0"/>
              <a:t>              </a:t>
            </a:r>
          </a:p>
        </p:txBody>
      </p:sp>
      <p:sp>
        <p:nvSpPr>
          <p:cNvPr id="31747" name="Rectangle 3">
            <a:extLst>
              <a:ext uri="{FF2B5EF4-FFF2-40B4-BE49-F238E27FC236}">
                <a16:creationId xmlns:a16="http://schemas.microsoft.com/office/drawing/2014/main" id="{944771CC-3876-4BF9-BB5F-E4F4B6E3251A}"/>
              </a:ext>
            </a:extLst>
          </p:cNvPr>
          <p:cNvSpPr>
            <a:spLocks noGrp="1" noChangeArrowheads="1"/>
          </p:cNvSpPr>
          <p:nvPr>
            <p:ph idx="1"/>
          </p:nvPr>
        </p:nvSpPr>
        <p:spPr>
          <a:xfrm>
            <a:off x="685800" y="2362200"/>
            <a:ext cx="8153400" cy="3962400"/>
          </a:xfrm>
        </p:spPr>
        <p:txBody>
          <a:bodyPr/>
          <a:lstStyle/>
          <a:p>
            <a:pPr eaLnBrk="1" hangingPunct="1"/>
            <a:r>
              <a:rPr lang="en-US" altLang="en-US" sz="2800"/>
              <a:t>Learn how to correctly complete NC Daily Meal Production Plan by reviewing the document and instructions at least every year</a:t>
            </a:r>
          </a:p>
          <a:p>
            <a:pPr eaLnBrk="1" hangingPunct="1"/>
            <a:r>
              <a:rPr lang="en-US" altLang="en-US" sz="2800"/>
              <a:t>Recognize that complete and accurate records is a basic job requirement for every Manager</a:t>
            </a:r>
          </a:p>
          <a:p>
            <a:pPr eaLnBrk="1" hangingPunct="1"/>
            <a:r>
              <a:rPr lang="en-US" altLang="en-US" sz="2800"/>
              <a:t>Periodically check for completion and accuracy without waiting until a contact from the State Agency </a:t>
            </a:r>
          </a:p>
        </p:txBody>
      </p:sp>
      <p:pic>
        <p:nvPicPr>
          <p:cNvPr id="31748" name="Picture 4" descr="C:\Users\SThompson\Dropbox\Fotolia downloads\Fotolia_49895738_Subscription_Monthly_XL.jpg">
            <a:extLst>
              <a:ext uri="{FF2B5EF4-FFF2-40B4-BE49-F238E27FC236}">
                <a16:creationId xmlns:a16="http://schemas.microsoft.com/office/drawing/2014/main" id="{5DC7EB4A-B1D3-427C-B441-CF8A708C43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85800"/>
            <a:ext cx="23622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SThompson\Dropbox\Fotolia downloads (1)\Fotolia_43848672_Subscription_Monthly_XXL.jpg">
            <a:extLst>
              <a:ext uri="{FF2B5EF4-FFF2-40B4-BE49-F238E27FC236}">
                <a16:creationId xmlns:a16="http://schemas.microsoft.com/office/drawing/2014/main" id="{83F54335-03BC-46A3-8B55-CF1E616A5C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038600"/>
            <a:ext cx="3251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D7C3DF5A-6896-4C08-A9D5-07C2E7690D2B}"/>
              </a:ext>
            </a:extLst>
          </p:cNvPr>
          <p:cNvSpPr>
            <a:spLocks noGrp="1" noChangeArrowheads="1"/>
          </p:cNvSpPr>
          <p:nvPr>
            <p:ph type="title"/>
          </p:nvPr>
        </p:nvSpPr>
        <p:spPr/>
        <p:txBody>
          <a:bodyPr/>
          <a:lstStyle/>
          <a:p>
            <a:pPr eaLnBrk="1" fontAlgn="auto" hangingPunct="1">
              <a:spcAft>
                <a:spcPts val="0"/>
              </a:spcAft>
              <a:defRPr/>
            </a:pPr>
            <a:r>
              <a:rPr lang="en-US" dirty="0"/>
              <a:t>It’s REQUIRED !!!</a:t>
            </a:r>
          </a:p>
        </p:txBody>
      </p:sp>
      <p:sp>
        <p:nvSpPr>
          <p:cNvPr id="32772" name="Rectangle 3">
            <a:extLst>
              <a:ext uri="{FF2B5EF4-FFF2-40B4-BE49-F238E27FC236}">
                <a16:creationId xmlns:a16="http://schemas.microsoft.com/office/drawing/2014/main" id="{ED122D2D-8DA4-4784-93C7-CB2DB3A714E1}"/>
              </a:ext>
            </a:extLst>
          </p:cNvPr>
          <p:cNvSpPr>
            <a:spLocks noGrp="1" noChangeArrowheads="1"/>
          </p:cNvSpPr>
          <p:nvPr>
            <p:ph type="body" sz="half" idx="1"/>
          </p:nvPr>
        </p:nvSpPr>
        <p:spPr>
          <a:xfrm>
            <a:off x="457200" y="1981200"/>
            <a:ext cx="5791200" cy="4114800"/>
          </a:xfrm>
        </p:spPr>
        <p:txBody>
          <a:bodyPr/>
          <a:lstStyle/>
          <a:p>
            <a:pPr eaLnBrk="1" hangingPunct="1"/>
            <a:r>
              <a:rPr lang="en-US" altLang="en-US" sz="4000"/>
              <a:t>Lack of complete and current production records can result in withholding and/or reclaiming federal funds</a:t>
            </a:r>
          </a:p>
          <a:p>
            <a:pPr eaLnBrk="1" hangingPunct="1"/>
            <a:endParaRPr lang="en-US" altLang="en-US" sz="4000"/>
          </a:p>
        </p:txBody>
      </p:sp>
    </p:spTree>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0E397C07-508F-486F-8957-9711DDDC55D7}"/>
              </a:ext>
            </a:extLst>
          </p:cNvPr>
          <p:cNvSpPr>
            <a:spLocks noGrp="1" noChangeArrowheads="1"/>
          </p:cNvSpPr>
          <p:nvPr>
            <p:ph type="title"/>
          </p:nvPr>
        </p:nvSpPr>
        <p:spPr/>
        <p:txBody>
          <a:bodyPr/>
          <a:lstStyle/>
          <a:p>
            <a:pPr eaLnBrk="1" fontAlgn="auto" hangingPunct="1">
              <a:spcAft>
                <a:spcPts val="0"/>
              </a:spcAft>
              <a:defRPr/>
            </a:pPr>
            <a:r>
              <a:rPr lang="en-US" dirty="0"/>
              <a:t>How long do you keep records?</a:t>
            </a:r>
          </a:p>
        </p:txBody>
      </p:sp>
      <p:sp>
        <p:nvSpPr>
          <p:cNvPr id="33795" name="Rectangle 3">
            <a:extLst>
              <a:ext uri="{FF2B5EF4-FFF2-40B4-BE49-F238E27FC236}">
                <a16:creationId xmlns:a16="http://schemas.microsoft.com/office/drawing/2014/main" id="{7A030741-0BE7-4BB4-8230-EFE45DBCE18E}"/>
              </a:ext>
            </a:extLst>
          </p:cNvPr>
          <p:cNvSpPr>
            <a:spLocks noGrp="1" noChangeArrowheads="1"/>
          </p:cNvSpPr>
          <p:nvPr>
            <p:ph type="body" sz="half" idx="1"/>
          </p:nvPr>
        </p:nvSpPr>
        <p:spPr>
          <a:xfrm>
            <a:off x="457200" y="2057400"/>
            <a:ext cx="5715000" cy="4038600"/>
          </a:xfrm>
        </p:spPr>
        <p:txBody>
          <a:bodyPr/>
          <a:lstStyle/>
          <a:p>
            <a:pPr eaLnBrk="1" hangingPunct="1"/>
            <a:r>
              <a:rPr lang="en-US" altLang="en-US" sz="3000"/>
              <a:t>Keep for the current school year plus the past three years.</a:t>
            </a:r>
          </a:p>
          <a:p>
            <a:pPr eaLnBrk="1" hangingPunct="1">
              <a:buFont typeface="Wingdings" panose="05000000000000000000" pitchFamily="2" charset="2"/>
              <a:buNone/>
            </a:pPr>
            <a:endParaRPr lang="en-US" altLang="en-US" sz="3000"/>
          </a:p>
          <a:p>
            <a:pPr eaLnBrk="1" hangingPunct="1"/>
            <a:r>
              <a:rPr lang="en-US" altLang="en-US" sz="3000"/>
              <a:t>Turn into the central office or file in the food service area according to your facility’s procedure</a:t>
            </a:r>
          </a:p>
        </p:txBody>
      </p:sp>
      <p:pic>
        <p:nvPicPr>
          <p:cNvPr id="33796" name="Picture 1">
            <a:extLst>
              <a:ext uri="{FF2B5EF4-FFF2-40B4-BE49-F238E27FC236}">
                <a16:creationId xmlns:a16="http://schemas.microsoft.com/office/drawing/2014/main" id="{660951FB-A761-4A31-9479-18DE258F2F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56313" y="2209800"/>
            <a:ext cx="2903537"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4">
            <a:extLst>
              <a:ext uri="{FF2B5EF4-FFF2-40B4-BE49-F238E27FC236}">
                <a16:creationId xmlns:a16="http://schemas.microsoft.com/office/drawing/2014/main" id="{39480511-BA4F-46F0-AF19-9C6F598D19BB}"/>
              </a:ext>
            </a:extLst>
          </p:cNvPr>
          <p:cNvSpPr>
            <a:spLocks noGrp="1" noChangeArrowheads="1"/>
          </p:cNvSpPr>
          <p:nvPr>
            <p:ph type="title"/>
          </p:nvPr>
        </p:nvSpPr>
        <p:spPr/>
        <p:txBody>
          <a:bodyPr/>
          <a:lstStyle/>
          <a:p>
            <a:pPr eaLnBrk="1" fontAlgn="auto" hangingPunct="1">
              <a:spcAft>
                <a:spcPts val="0"/>
              </a:spcAft>
              <a:defRPr/>
            </a:pPr>
            <a:r>
              <a:rPr lang="en-US" dirty="0"/>
              <a:t>Common Problems and Errors</a:t>
            </a:r>
          </a:p>
        </p:txBody>
      </p:sp>
      <p:sp>
        <p:nvSpPr>
          <p:cNvPr id="34819" name="Content Placeholder 1">
            <a:extLst>
              <a:ext uri="{FF2B5EF4-FFF2-40B4-BE49-F238E27FC236}">
                <a16:creationId xmlns:a16="http://schemas.microsoft.com/office/drawing/2014/main" id="{4F244A7B-F756-482D-BE18-6ABE12DC25D9}"/>
              </a:ext>
            </a:extLst>
          </p:cNvPr>
          <p:cNvSpPr>
            <a:spLocks noGrp="1"/>
          </p:cNvSpPr>
          <p:nvPr>
            <p:ph idx="1"/>
          </p:nvPr>
        </p:nvSpPr>
        <p:spPr/>
        <p:txBody>
          <a:bodyPr/>
          <a:lstStyle/>
          <a:p>
            <a:pPr marL="457200" indent="-457200" eaLnBrk="1" hangingPunct="1">
              <a:lnSpc>
                <a:spcPct val="80000"/>
              </a:lnSpc>
              <a:spcAft>
                <a:spcPts val="1200"/>
              </a:spcAft>
              <a:buClr>
                <a:schemeClr val="hlink"/>
              </a:buClr>
              <a:buSzPct val="65000"/>
            </a:pPr>
            <a:r>
              <a:rPr lang="en-US" altLang="en-US" sz="3200"/>
              <a:t>Records are incomplete or missing.</a:t>
            </a:r>
          </a:p>
          <a:p>
            <a:pPr marL="457200" indent="-457200" eaLnBrk="1" hangingPunct="1">
              <a:lnSpc>
                <a:spcPct val="80000"/>
              </a:lnSpc>
              <a:spcAft>
                <a:spcPts val="1200"/>
              </a:spcAft>
              <a:buClr>
                <a:schemeClr val="hlink"/>
              </a:buClr>
              <a:buSzPct val="65000"/>
            </a:pPr>
            <a:r>
              <a:rPr lang="en-US" altLang="en-US" sz="3200"/>
              <a:t>Number of menu items or food quantities offered is not plausible when compared to the number of meals.</a:t>
            </a:r>
          </a:p>
          <a:p>
            <a:pPr marL="457200" indent="-457200" eaLnBrk="1" hangingPunct="1">
              <a:lnSpc>
                <a:spcPct val="80000"/>
              </a:lnSpc>
              <a:spcAft>
                <a:spcPts val="1200"/>
              </a:spcAft>
              <a:buClr>
                <a:schemeClr val="hlink"/>
              </a:buClr>
              <a:buSzPct val="65000"/>
            </a:pPr>
            <a:r>
              <a:rPr lang="en-US" altLang="en-US" sz="3200"/>
              <a:t>HACCP monitoring is not complete</a:t>
            </a:r>
          </a:p>
          <a:p>
            <a:pPr marL="457200" indent="-457200" eaLnBrk="1" hangingPunct="1">
              <a:lnSpc>
                <a:spcPct val="80000"/>
              </a:lnSpc>
              <a:spcAft>
                <a:spcPts val="1200"/>
              </a:spcAft>
              <a:buClr>
                <a:schemeClr val="hlink"/>
              </a:buClr>
              <a:buSzPct val="65000"/>
            </a:pPr>
            <a:r>
              <a:rPr lang="en-US" altLang="en-US" sz="3200"/>
              <a:t>Inaccurate/inadequate information to document components and/or reimbursable meals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a:extLst>
              <a:ext uri="{FF2B5EF4-FFF2-40B4-BE49-F238E27FC236}">
                <a16:creationId xmlns:a16="http://schemas.microsoft.com/office/drawing/2014/main" id="{7A291BD8-39E8-465F-9719-847A3DBA5B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463" y="652463"/>
            <a:ext cx="8869362" cy="605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8">
            <a:extLst>
              <a:ext uri="{FF2B5EF4-FFF2-40B4-BE49-F238E27FC236}">
                <a16:creationId xmlns:a16="http://schemas.microsoft.com/office/drawing/2014/main" id="{31AC0725-7A57-4B12-A774-72AFF670D65A}"/>
              </a:ext>
            </a:extLst>
          </p:cNvPr>
          <p:cNvSpPr txBox="1">
            <a:spLocks noChangeArrowheads="1"/>
          </p:cNvSpPr>
          <p:nvPr/>
        </p:nvSpPr>
        <p:spPr bwMode="auto">
          <a:xfrm>
            <a:off x="609600" y="503238"/>
            <a:ext cx="68580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1</a:t>
            </a:r>
          </a:p>
        </p:txBody>
      </p:sp>
      <p:pic>
        <p:nvPicPr>
          <p:cNvPr id="36867" name="Picture 1">
            <a:extLst>
              <a:ext uri="{FF2B5EF4-FFF2-40B4-BE49-F238E27FC236}">
                <a16:creationId xmlns:a16="http://schemas.microsoft.com/office/drawing/2014/main" id="{1C8A7685-483A-40C3-8CBE-19342018F4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9325" y="1089025"/>
            <a:ext cx="7861300"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2">
            <a:extLst>
              <a:ext uri="{FF2B5EF4-FFF2-40B4-BE49-F238E27FC236}">
                <a16:creationId xmlns:a16="http://schemas.microsoft.com/office/drawing/2014/main" id="{B437AEBA-19DC-49D2-A074-DC08BBC1B34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114800"/>
            <a:ext cx="3178175"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4">
            <a:extLst>
              <a:ext uri="{FF2B5EF4-FFF2-40B4-BE49-F238E27FC236}">
                <a16:creationId xmlns:a16="http://schemas.microsoft.com/office/drawing/2014/main" id="{855EFC37-5988-4280-999E-5A67244C79A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98775" y="4016375"/>
            <a:ext cx="2587625"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860">
            <a:extLst>
              <a:ext uri="{FF2B5EF4-FFF2-40B4-BE49-F238E27FC236}">
                <a16:creationId xmlns:a16="http://schemas.microsoft.com/office/drawing/2014/main" id="{69BF8DBC-6E12-44E4-970F-292FBB063CB9}"/>
              </a:ext>
            </a:extLst>
          </p:cNvPr>
          <p:cNvSpPr txBox="1">
            <a:spLocks noChangeArrowheads="1"/>
          </p:cNvSpPr>
          <p:nvPr/>
        </p:nvSpPr>
        <p:spPr bwMode="auto">
          <a:xfrm>
            <a:off x="1089025" y="990600"/>
            <a:ext cx="6858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2</a:t>
            </a:r>
          </a:p>
        </p:txBody>
      </p:sp>
      <p:sp>
        <p:nvSpPr>
          <p:cNvPr id="6" name="Title 5">
            <a:extLst>
              <a:ext uri="{FF2B5EF4-FFF2-40B4-BE49-F238E27FC236}">
                <a16:creationId xmlns:a16="http://schemas.microsoft.com/office/drawing/2014/main" id="{D49B75D9-B835-4492-A791-938D08FA6F7A}"/>
              </a:ext>
            </a:extLst>
          </p:cNvPr>
          <p:cNvSpPr>
            <a:spLocks noGrp="1"/>
          </p:cNvSpPr>
          <p:nvPr>
            <p:ph type="title"/>
          </p:nvPr>
        </p:nvSpPr>
        <p:spPr>
          <a:xfrm>
            <a:off x="1828800" y="838200"/>
            <a:ext cx="6607175" cy="923925"/>
          </a:xfrm>
        </p:spPr>
        <p:txBody>
          <a:bodyPr>
            <a:normAutofit fontScale="90000"/>
          </a:bodyPr>
          <a:lstStyle/>
          <a:p>
            <a:pPr eaLnBrk="1" fontAlgn="auto" hangingPunct="1">
              <a:spcAft>
                <a:spcPts val="0"/>
              </a:spcAft>
              <a:defRPr/>
            </a:pPr>
            <a:r>
              <a:rPr lang="en-US" dirty="0"/>
              <a:t>Signature …</a:t>
            </a:r>
            <a:br>
              <a:rPr lang="en-US" dirty="0"/>
            </a:br>
            <a:r>
              <a:rPr lang="en-US" dirty="0"/>
              <a:t>Required when info is verified!</a:t>
            </a:r>
          </a:p>
        </p:txBody>
      </p:sp>
      <p:pic>
        <p:nvPicPr>
          <p:cNvPr id="37892" name="Picture 2" descr="C:\DPI\continuing education\graphics\Signature - Fotolia_49019954.jpg">
            <a:extLst>
              <a:ext uri="{FF2B5EF4-FFF2-40B4-BE49-F238E27FC236}">
                <a16:creationId xmlns:a16="http://schemas.microsoft.com/office/drawing/2014/main" id="{29CC5F10-A1D5-430E-80F0-C2583E4F79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0075" y="3352800"/>
            <a:ext cx="46355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6">
            <a:extLst>
              <a:ext uri="{FF2B5EF4-FFF2-40B4-BE49-F238E27FC236}">
                <a16:creationId xmlns:a16="http://schemas.microsoft.com/office/drawing/2014/main" id="{07158A9F-7958-48FD-894A-7DE2B1B7AE8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981200"/>
            <a:ext cx="84502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397F-667E-4030-9829-D2A5E5BBEC01}"/>
              </a:ext>
            </a:extLst>
          </p:cNvPr>
          <p:cNvSpPr>
            <a:spLocks noGrp="1"/>
          </p:cNvSpPr>
          <p:nvPr>
            <p:ph type="title"/>
          </p:nvPr>
        </p:nvSpPr>
        <p:spPr/>
        <p:txBody>
          <a:bodyPr>
            <a:normAutofit fontScale="90000"/>
          </a:bodyPr>
          <a:lstStyle/>
          <a:p>
            <a:pPr>
              <a:defRPr/>
            </a:pPr>
            <a:r>
              <a:rPr lang="en-US" dirty="0"/>
              <a:t>Delivery Tickets for meals from a vendor</a:t>
            </a:r>
          </a:p>
        </p:txBody>
      </p:sp>
      <p:pic>
        <p:nvPicPr>
          <p:cNvPr id="11267" name="Picture 4">
            <a:extLst>
              <a:ext uri="{FF2B5EF4-FFF2-40B4-BE49-F238E27FC236}">
                <a16:creationId xmlns:a16="http://schemas.microsoft.com/office/drawing/2014/main" id="{F1E12B6B-0A80-4D1E-BF33-9BDF605E7F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24000"/>
            <a:ext cx="7162800" cy="477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468">
            <a:extLst>
              <a:ext uri="{FF2B5EF4-FFF2-40B4-BE49-F238E27FC236}">
                <a16:creationId xmlns:a16="http://schemas.microsoft.com/office/drawing/2014/main" id="{73D1930A-725F-4697-8BA9-7F9D20549999}"/>
              </a:ext>
            </a:extLst>
          </p:cNvPr>
          <p:cNvSpPr txBox="1">
            <a:spLocks noChangeArrowheads="1"/>
          </p:cNvSpPr>
          <p:nvPr/>
        </p:nvSpPr>
        <p:spPr bwMode="auto">
          <a:xfrm>
            <a:off x="838200" y="771525"/>
            <a:ext cx="6858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3</a:t>
            </a:r>
          </a:p>
        </p:txBody>
      </p:sp>
      <p:pic>
        <p:nvPicPr>
          <p:cNvPr id="38915" name="Picture 4">
            <a:extLst>
              <a:ext uri="{FF2B5EF4-FFF2-40B4-BE49-F238E27FC236}">
                <a16:creationId xmlns:a16="http://schemas.microsoft.com/office/drawing/2014/main" id="{57BB712C-0759-4893-B461-2412469E8F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6575" y="1500188"/>
            <a:ext cx="5548313"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Oval 470">
            <a:extLst>
              <a:ext uri="{FF2B5EF4-FFF2-40B4-BE49-F238E27FC236}">
                <a16:creationId xmlns:a16="http://schemas.microsoft.com/office/drawing/2014/main" id="{C38143AF-7941-4D66-A6A9-22ED25A665D8}"/>
              </a:ext>
            </a:extLst>
          </p:cNvPr>
          <p:cNvSpPr>
            <a:spLocks noChangeArrowheads="1"/>
          </p:cNvSpPr>
          <p:nvPr/>
        </p:nvSpPr>
        <p:spPr bwMode="auto">
          <a:xfrm>
            <a:off x="1181100" y="3657600"/>
            <a:ext cx="6667500" cy="25908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12">
            <a:extLst>
              <a:ext uri="{FF2B5EF4-FFF2-40B4-BE49-F238E27FC236}">
                <a16:creationId xmlns:a16="http://schemas.microsoft.com/office/drawing/2014/main" id="{D3DE0058-3FC4-4EA5-8637-E4D2919BD097}"/>
              </a:ext>
            </a:extLst>
          </p:cNvPr>
          <p:cNvSpPr txBox="1">
            <a:spLocks noChangeArrowheads="1"/>
          </p:cNvSpPr>
          <p:nvPr/>
        </p:nvSpPr>
        <p:spPr bwMode="auto">
          <a:xfrm>
            <a:off x="860425" y="628650"/>
            <a:ext cx="6858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4</a:t>
            </a:r>
          </a:p>
        </p:txBody>
      </p:sp>
      <p:pic>
        <p:nvPicPr>
          <p:cNvPr id="39939" name="Picture 1">
            <a:extLst>
              <a:ext uri="{FF2B5EF4-FFF2-40B4-BE49-F238E27FC236}">
                <a16:creationId xmlns:a16="http://schemas.microsoft.com/office/drawing/2014/main" id="{D1AA87CA-0F26-4905-BDE5-A7B5B41D50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308475"/>
            <a:ext cx="3810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3">
            <a:extLst>
              <a:ext uri="{FF2B5EF4-FFF2-40B4-BE49-F238E27FC236}">
                <a16:creationId xmlns:a16="http://schemas.microsoft.com/office/drawing/2014/main" id="{1103E69A-0A8E-40E7-B7C1-C7C1C9D11A7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263650"/>
            <a:ext cx="541020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07">
            <a:extLst>
              <a:ext uri="{FF2B5EF4-FFF2-40B4-BE49-F238E27FC236}">
                <a16:creationId xmlns:a16="http://schemas.microsoft.com/office/drawing/2014/main" id="{128B9781-9FC1-4DCB-953B-611650AED4D7}"/>
              </a:ext>
            </a:extLst>
          </p:cNvPr>
          <p:cNvSpPr txBox="1">
            <a:spLocks noChangeArrowheads="1"/>
          </p:cNvSpPr>
          <p:nvPr/>
        </p:nvSpPr>
        <p:spPr bwMode="auto">
          <a:xfrm>
            <a:off x="860425" y="600075"/>
            <a:ext cx="6858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5</a:t>
            </a:r>
          </a:p>
        </p:txBody>
      </p:sp>
      <p:pic>
        <p:nvPicPr>
          <p:cNvPr id="40963" name="Picture 7">
            <a:extLst>
              <a:ext uri="{FF2B5EF4-FFF2-40B4-BE49-F238E27FC236}">
                <a16:creationId xmlns:a16="http://schemas.microsoft.com/office/drawing/2014/main" id="{FBD71CC9-C8EA-4368-9B75-CEF7ADC0B2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57200"/>
            <a:ext cx="5257800"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11">
            <a:extLst>
              <a:ext uri="{FF2B5EF4-FFF2-40B4-BE49-F238E27FC236}">
                <a16:creationId xmlns:a16="http://schemas.microsoft.com/office/drawing/2014/main" id="{82AC7605-F9FB-4592-91A8-D194AE74A71E}"/>
              </a:ext>
            </a:extLst>
          </p:cNvPr>
          <p:cNvSpPr txBox="1">
            <a:spLocks noChangeArrowheads="1"/>
          </p:cNvSpPr>
          <p:nvPr/>
        </p:nvSpPr>
        <p:spPr bwMode="auto">
          <a:xfrm>
            <a:off x="914400" y="381000"/>
            <a:ext cx="144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6, 7, &amp; 8</a:t>
            </a:r>
          </a:p>
        </p:txBody>
      </p:sp>
      <p:pic>
        <p:nvPicPr>
          <p:cNvPr id="41987" name="Picture 3">
            <a:extLst>
              <a:ext uri="{FF2B5EF4-FFF2-40B4-BE49-F238E27FC236}">
                <a16:creationId xmlns:a16="http://schemas.microsoft.com/office/drawing/2014/main" id="{A7FDE9BC-77C2-490D-84DB-7B33EB372A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609600"/>
            <a:ext cx="4800600"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11">
            <a:extLst>
              <a:ext uri="{FF2B5EF4-FFF2-40B4-BE49-F238E27FC236}">
                <a16:creationId xmlns:a16="http://schemas.microsoft.com/office/drawing/2014/main" id="{A74029C1-D1F5-4733-BF0E-75F9FEC86BAF}"/>
              </a:ext>
            </a:extLst>
          </p:cNvPr>
          <p:cNvSpPr txBox="1">
            <a:spLocks noChangeArrowheads="1"/>
          </p:cNvSpPr>
          <p:nvPr/>
        </p:nvSpPr>
        <p:spPr bwMode="auto">
          <a:xfrm>
            <a:off x="957263" y="533400"/>
            <a:ext cx="137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6, 7, &amp; 8</a:t>
            </a:r>
          </a:p>
        </p:txBody>
      </p:sp>
      <p:sp>
        <p:nvSpPr>
          <p:cNvPr id="3" name="Title 5">
            <a:extLst>
              <a:ext uri="{FF2B5EF4-FFF2-40B4-BE49-F238E27FC236}">
                <a16:creationId xmlns:a16="http://schemas.microsoft.com/office/drawing/2014/main" id="{2C5201BA-EF3F-4E91-8BA2-937A049F1579}"/>
              </a:ext>
            </a:extLst>
          </p:cNvPr>
          <p:cNvSpPr txBox="1">
            <a:spLocks/>
          </p:cNvSpPr>
          <p:nvPr/>
        </p:nvSpPr>
        <p:spPr>
          <a:xfrm>
            <a:off x="2057400" y="671513"/>
            <a:ext cx="6378575" cy="923925"/>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defRPr/>
            </a:pPr>
            <a:r>
              <a:rPr lang="en-US" dirty="0"/>
              <a:t>Continued….</a:t>
            </a:r>
          </a:p>
        </p:txBody>
      </p:sp>
      <p:sp>
        <p:nvSpPr>
          <p:cNvPr id="4" name="Right Arrow 3">
            <a:extLst>
              <a:ext uri="{FF2B5EF4-FFF2-40B4-BE49-F238E27FC236}">
                <a16:creationId xmlns:a16="http://schemas.microsoft.com/office/drawing/2014/main" id="{A388605A-A310-49E7-BB95-388476B89798}"/>
              </a:ext>
            </a:extLst>
          </p:cNvPr>
          <p:cNvSpPr/>
          <p:nvPr/>
        </p:nvSpPr>
        <p:spPr>
          <a:xfrm>
            <a:off x="609600" y="4648200"/>
            <a:ext cx="1447800" cy="6524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3013" name="Picture 7">
            <a:extLst>
              <a:ext uri="{FF2B5EF4-FFF2-40B4-BE49-F238E27FC236}">
                <a16:creationId xmlns:a16="http://schemas.microsoft.com/office/drawing/2014/main" id="{E29E06EE-0555-4091-930F-BFA3E4CDD9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3913" y="1295400"/>
            <a:ext cx="49530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Oval 470">
            <a:extLst>
              <a:ext uri="{FF2B5EF4-FFF2-40B4-BE49-F238E27FC236}">
                <a16:creationId xmlns:a16="http://schemas.microsoft.com/office/drawing/2014/main" id="{8CF3FA91-5C95-4931-A795-13F9C81CBC40}"/>
              </a:ext>
            </a:extLst>
          </p:cNvPr>
          <p:cNvSpPr>
            <a:spLocks noChangeArrowheads="1"/>
          </p:cNvSpPr>
          <p:nvPr/>
        </p:nvSpPr>
        <p:spPr bwMode="auto">
          <a:xfrm>
            <a:off x="2082800" y="1252538"/>
            <a:ext cx="5029200" cy="6858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57">
            <a:extLst>
              <a:ext uri="{FF2B5EF4-FFF2-40B4-BE49-F238E27FC236}">
                <a16:creationId xmlns:a16="http://schemas.microsoft.com/office/drawing/2014/main" id="{28A7D037-47B0-415E-9EC4-7A50A9088903}"/>
              </a:ext>
            </a:extLst>
          </p:cNvPr>
          <p:cNvSpPr txBox="1">
            <a:spLocks noChangeArrowheads="1"/>
          </p:cNvSpPr>
          <p:nvPr/>
        </p:nvSpPr>
        <p:spPr bwMode="auto">
          <a:xfrm>
            <a:off x="304800" y="609600"/>
            <a:ext cx="91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9a</a:t>
            </a:r>
          </a:p>
        </p:txBody>
      </p:sp>
      <p:sp>
        <p:nvSpPr>
          <p:cNvPr id="44035" name="Text Box 124">
            <a:extLst>
              <a:ext uri="{FF2B5EF4-FFF2-40B4-BE49-F238E27FC236}">
                <a16:creationId xmlns:a16="http://schemas.microsoft.com/office/drawing/2014/main" id="{D7AC6CE5-71B6-462A-839F-C8062D9BDED2}"/>
              </a:ext>
            </a:extLst>
          </p:cNvPr>
          <p:cNvSpPr txBox="1">
            <a:spLocks noChangeArrowheads="1"/>
          </p:cNvSpPr>
          <p:nvPr/>
        </p:nvSpPr>
        <p:spPr bwMode="auto">
          <a:xfrm>
            <a:off x="4724400" y="1470025"/>
            <a:ext cx="365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a:t>Enter the number of portions ordered for each menu item. </a:t>
            </a:r>
          </a:p>
        </p:txBody>
      </p:sp>
      <p:pic>
        <p:nvPicPr>
          <p:cNvPr id="44036" name="Picture 6">
            <a:extLst>
              <a:ext uri="{FF2B5EF4-FFF2-40B4-BE49-F238E27FC236}">
                <a16:creationId xmlns:a16="http://schemas.microsoft.com/office/drawing/2014/main" id="{B5077DAD-A10A-4E43-99D6-40790A150F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55713"/>
            <a:ext cx="3309938" cy="817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AutoShape 8">
            <a:extLst>
              <a:ext uri="{FF2B5EF4-FFF2-40B4-BE49-F238E27FC236}">
                <a16:creationId xmlns:a16="http://schemas.microsoft.com/office/drawing/2014/main" id="{8E3E733C-9C71-4AA8-A814-AFB4F61455B7}"/>
              </a:ext>
            </a:extLst>
          </p:cNvPr>
          <p:cNvSpPr>
            <a:spLocks noChangeArrowheads="1"/>
          </p:cNvSpPr>
          <p:nvPr/>
        </p:nvSpPr>
        <p:spPr bwMode="auto">
          <a:xfrm rot="8469" flipH="1">
            <a:off x="1066800" y="396875"/>
            <a:ext cx="4905375" cy="1066800"/>
          </a:xfrm>
          <a:prstGeom prst="curvedDownArrow">
            <a:avLst>
              <a:gd name="adj1" fmla="val 58585"/>
              <a:gd name="adj2" fmla="val 117169"/>
              <a:gd name="adj3" fmla="val 33333"/>
            </a:avLst>
          </a:prstGeom>
          <a:solidFill>
            <a:srgbClr val="FF0000"/>
          </a:solidFill>
          <a:ln w="9525">
            <a:solidFill>
              <a:schemeClr val="tx1"/>
            </a:solidFill>
            <a:miter lim="800000"/>
            <a:headEnd/>
            <a:tailEnd/>
          </a:ln>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8" name="Text Box 56">
            <a:extLst>
              <a:ext uri="{FF2B5EF4-FFF2-40B4-BE49-F238E27FC236}">
                <a16:creationId xmlns:a16="http://schemas.microsoft.com/office/drawing/2014/main" id="{4D5BAC7A-0975-4385-9FB5-BAFAF199FCB9}"/>
              </a:ext>
            </a:extLst>
          </p:cNvPr>
          <p:cNvSpPr txBox="1">
            <a:spLocks noChangeArrowheads="1"/>
          </p:cNvSpPr>
          <p:nvPr/>
        </p:nvSpPr>
        <p:spPr bwMode="auto">
          <a:xfrm>
            <a:off x="4752975" y="2895600"/>
            <a:ext cx="26209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1800"/>
              <a:t>Plan before you order food to control costs! Use previous records to forecast accurately.</a:t>
            </a:r>
          </a:p>
        </p:txBody>
      </p:sp>
      <p:pic>
        <p:nvPicPr>
          <p:cNvPr id="44039" name="Picture 3" descr="C:\Users\SThompson\Dropbox\Fotolia downloads (2)\Fotolia_49895738_Subscription_Monthly_XL.jpg">
            <a:extLst>
              <a:ext uri="{FF2B5EF4-FFF2-40B4-BE49-F238E27FC236}">
                <a16:creationId xmlns:a16="http://schemas.microsoft.com/office/drawing/2014/main" id="{F4D40303-E58E-4FE0-8F07-DEB1E4093C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4587875"/>
            <a:ext cx="3376612"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a:extLst>
              <a:ext uri="{FF2B5EF4-FFF2-40B4-BE49-F238E27FC236}">
                <a16:creationId xmlns:a16="http://schemas.microsoft.com/office/drawing/2014/main" id="{5CE82455-5AA5-4021-B214-CF22FE48683E}"/>
              </a:ext>
            </a:extLst>
          </p:cNvPr>
          <p:cNvSpPr>
            <a:spLocks noChangeArrowheads="1"/>
          </p:cNvSpPr>
          <p:nvPr/>
        </p:nvSpPr>
        <p:spPr bwMode="auto">
          <a:xfrm rot="10495386" flipH="1">
            <a:off x="3200400" y="5334000"/>
            <a:ext cx="3124200" cy="1066800"/>
          </a:xfrm>
          <a:prstGeom prst="curvedDownArrow">
            <a:avLst>
              <a:gd name="adj1" fmla="val 58571"/>
              <a:gd name="adj2" fmla="val 117143"/>
              <a:gd name="adj3" fmla="val 33333"/>
            </a:avLst>
          </a:prstGeom>
          <a:solidFill>
            <a:srgbClr val="FFFF00"/>
          </a:solidFill>
          <a:ln w="9525">
            <a:solidFill>
              <a:schemeClr val="tx1"/>
            </a:solidFill>
            <a:miter lim="800000"/>
            <a:headEnd/>
            <a:tailEnd/>
          </a:ln>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5059" name="AutoShape 3">
            <a:extLst>
              <a:ext uri="{FF2B5EF4-FFF2-40B4-BE49-F238E27FC236}">
                <a16:creationId xmlns:a16="http://schemas.microsoft.com/office/drawing/2014/main" id="{40C8CE1B-24E7-488E-B437-8CB168D57262}"/>
              </a:ext>
            </a:extLst>
          </p:cNvPr>
          <p:cNvSpPr>
            <a:spLocks noChangeArrowheads="1"/>
          </p:cNvSpPr>
          <p:nvPr/>
        </p:nvSpPr>
        <p:spPr bwMode="auto">
          <a:xfrm>
            <a:off x="1447800" y="3505200"/>
            <a:ext cx="2743200" cy="1638300"/>
          </a:xfrm>
          <a:prstGeom prst="cube">
            <a:avLst>
              <a:gd name="adj" fmla="val 25000"/>
            </a:avLst>
          </a:prstGeom>
          <a:solidFill>
            <a:srgbClr val="FFFF99"/>
          </a:solidFill>
          <a:ln w="9525">
            <a:solidFill>
              <a:schemeClr val="tx1"/>
            </a:solidFill>
            <a:miter lim="800000"/>
            <a:headEnd/>
            <a:tailEnd/>
          </a:ln>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a:latin typeface="Times New Roman" panose="02020603050405020304" pitchFamily="18" charset="0"/>
            </a:endParaRPr>
          </a:p>
        </p:txBody>
      </p:sp>
      <p:sp>
        <p:nvSpPr>
          <p:cNvPr id="45060" name="AutoShape 4">
            <a:extLst>
              <a:ext uri="{FF2B5EF4-FFF2-40B4-BE49-F238E27FC236}">
                <a16:creationId xmlns:a16="http://schemas.microsoft.com/office/drawing/2014/main" id="{6135773D-74C9-4B44-8FA1-D2343837DE8B}"/>
              </a:ext>
            </a:extLst>
          </p:cNvPr>
          <p:cNvSpPr>
            <a:spLocks noChangeArrowheads="1"/>
          </p:cNvSpPr>
          <p:nvPr/>
        </p:nvSpPr>
        <p:spPr bwMode="auto">
          <a:xfrm>
            <a:off x="5181600" y="3505200"/>
            <a:ext cx="2743200" cy="1638300"/>
          </a:xfrm>
          <a:prstGeom prst="cube">
            <a:avLst>
              <a:gd name="adj" fmla="val 25000"/>
            </a:avLst>
          </a:prstGeom>
          <a:solidFill>
            <a:srgbClr val="FFFF99"/>
          </a:solidFill>
          <a:ln w="9525">
            <a:solidFill>
              <a:schemeClr val="tx1"/>
            </a:solidFill>
            <a:miter lim="800000"/>
            <a:headEnd/>
            <a:tailEnd/>
          </a:ln>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a:latin typeface="Times New Roman" panose="02020603050405020304" pitchFamily="18" charset="0"/>
            </a:endParaRPr>
          </a:p>
        </p:txBody>
      </p:sp>
      <p:sp>
        <p:nvSpPr>
          <p:cNvPr id="27653" name="Text Box 5">
            <a:extLst>
              <a:ext uri="{FF2B5EF4-FFF2-40B4-BE49-F238E27FC236}">
                <a16:creationId xmlns:a16="http://schemas.microsoft.com/office/drawing/2014/main" id="{B9D710E3-83C1-497F-AB56-6F422D275D72}"/>
              </a:ext>
            </a:extLst>
          </p:cNvPr>
          <p:cNvSpPr txBox="1">
            <a:spLocks noChangeArrowheads="1"/>
          </p:cNvSpPr>
          <p:nvPr/>
        </p:nvSpPr>
        <p:spPr bwMode="auto">
          <a:xfrm>
            <a:off x="5257800" y="3962400"/>
            <a:ext cx="2362200" cy="120015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2400" b="1" dirty="0">
                <a:solidFill>
                  <a:schemeClr val="bg1">
                    <a:lumMod val="50000"/>
                  </a:schemeClr>
                </a:solidFill>
                <a:latin typeface="Comic Sans MS" pitchFamily="66" charset="0"/>
                <a:cs typeface="+mn-cs"/>
              </a:rPr>
              <a:t>Past Production Records</a:t>
            </a:r>
          </a:p>
        </p:txBody>
      </p:sp>
      <p:sp>
        <p:nvSpPr>
          <p:cNvPr id="27654" name="Text Box 6">
            <a:extLst>
              <a:ext uri="{FF2B5EF4-FFF2-40B4-BE49-F238E27FC236}">
                <a16:creationId xmlns:a16="http://schemas.microsoft.com/office/drawing/2014/main" id="{56790F00-496A-487B-AD86-1E3970C53FB8}"/>
              </a:ext>
            </a:extLst>
          </p:cNvPr>
          <p:cNvSpPr txBox="1">
            <a:spLocks noChangeArrowheads="1"/>
          </p:cNvSpPr>
          <p:nvPr/>
        </p:nvSpPr>
        <p:spPr bwMode="auto">
          <a:xfrm>
            <a:off x="1447800" y="3886200"/>
            <a:ext cx="2362200" cy="708025"/>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2000" b="1" dirty="0">
                <a:solidFill>
                  <a:schemeClr val="bg1">
                    <a:lumMod val="50000"/>
                  </a:schemeClr>
                </a:solidFill>
                <a:latin typeface="Comic Sans MS" pitchFamily="66" charset="0"/>
                <a:cs typeface="+mn-cs"/>
              </a:rPr>
              <a:t>Number of Portions to Plan</a:t>
            </a:r>
          </a:p>
        </p:txBody>
      </p:sp>
      <p:sp>
        <p:nvSpPr>
          <p:cNvPr id="27655" name="Text Box 7">
            <a:extLst>
              <a:ext uri="{FF2B5EF4-FFF2-40B4-BE49-F238E27FC236}">
                <a16:creationId xmlns:a16="http://schemas.microsoft.com/office/drawing/2014/main" id="{5BAE830E-DDF4-4039-9388-8DDD34276FCB}"/>
              </a:ext>
            </a:extLst>
          </p:cNvPr>
          <p:cNvSpPr txBox="1">
            <a:spLocks noChangeArrowheads="1"/>
          </p:cNvSpPr>
          <p:nvPr/>
        </p:nvSpPr>
        <p:spPr bwMode="auto">
          <a:xfrm>
            <a:off x="762000" y="609600"/>
            <a:ext cx="7924800" cy="1077913"/>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chemeClr val="bg1">
                    <a:lumMod val="50000"/>
                  </a:schemeClr>
                </a:solidFill>
                <a:latin typeface="Comic Sans MS" pitchFamily="66" charset="0"/>
                <a:cs typeface="+mn-cs"/>
              </a:rPr>
              <a:t>Process of Determining Number of Portions Needed</a:t>
            </a:r>
            <a:endParaRPr lang="en-US" sz="3600" b="1" dirty="0">
              <a:solidFill>
                <a:schemeClr val="bg1">
                  <a:lumMod val="50000"/>
                </a:schemeClr>
              </a:solidFill>
              <a:latin typeface="Comic Sans MS" pitchFamily="66" charset="0"/>
              <a:cs typeface="+mn-cs"/>
            </a:endParaRPr>
          </a:p>
        </p:txBody>
      </p:sp>
      <p:sp>
        <p:nvSpPr>
          <p:cNvPr id="45064" name="AutoShape 8">
            <a:extLst>
              <a:ext uri="{FF2B5EF4-FFF2-40B4-BE49-F238E27FC236}">
                <a16:creationId xmlns:a16="http://schemas.microsoft.com/office/drawing/2014/main" id="{A1A4D9CD-229D-41C4-9D43-F47618700B35}"/>
              </a:ext>
            </a:extLst>
          </p:cNvPr>
          <p:cNvSpPr>
            <a:spLocks noChangeArrowheads="1"/>
          </p:cNvSpPr>
          <p:nvPr/>
        </p:nvSpPr>
        <p:spPr bwMode="auto">
          <a:xfrm rot="8469" flipH="1">
            <a:off x="3048000" y="2286000"/>
            <a:ext cx="3124200" cy="1066800"/>
          </a:xfrm>
          <a:prstGeom prst="curvedDownArrow">
            <a:avLst>
              <a:gd name="adj1" fmla="val 58571"/>
              <a:gd name="adj2" fmla="val 117143"/>
              <a:gd name="adj3" fmla="val 33333"/>
            </a:avLst>
          </a:prstGeom>
          <a:solidFill>
            <a:srgbClr val="FFFF00"/>
          </a:solidFill>
          <a:ln w="9525">
            <a:solidFill>
              <a:schemeClr val="tx1"/>
            </a:solidFill>
            <a:miter lim="800000"/>
            <a:headEnd/>
            <a:tailEnd/>
          </a:ln>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a:extLst>
              <a:ext uri="{FF2B5EF4-FFF2-40B4-BE49-F238E27FC236}">
                <a16:creationId xmlns:a16="http://schemas.microsoft.com/office/drawing/2014/main" id="{B781F19B-23C6-477C-BB41-BCE85BBF18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463" y="584200"/>
            <a:ext cx="8869362" cy="605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AutoShape 4">
            <a:extLst>
              <a:ext uri="{FF2B5EF4-FFF2-40B4-BE49-F238E27FC236}">
                <a16:creationId xmlns:a16="http://schemas.microsoft.com/office/drawing/2014/main" id="{A876E3A6-D3AE-4312-A81D-8C837EA5A92D}"/>
              </a:ext>
            </a:extLst>
          </p:cNvPr>
          <p:cNvSpPr>
            <a:spLocks noChangeArrowheads="1"/>
          </p:cNvSpPr>
          <p:nvPr/>
        </p:nvSpPr>
        <p:spPr bwMode="auto">
          <a:xfrm rot="10495386" flipH="1">
            <a:off x="3073400" y="5441950"/>
            <a:ext cx="4179888" cy="766763"/>
          </a:xfrm>
          <a:prstGeom prst="curvedDownArrow">
            <a:avLst>
              <a:gd name="adj1" fmla="val 92774"/>
              <a:gd name="adj2" fmla="val 185548"/>
              <a:gd name="adj3" fmla="val 33333"/>
            </a:avLst>
          </a:prstGeom>
          <a:solidFill>
            <a:srgbClr val="FFFF00"/>
          </a:solidFill>
          <a:ln w="9525">
            <a:solidFill>
              <a:schemeClr val="tx1"/>
            </a:solidFill>
            <a:miter lim="800000"/>
            <a:headEnd/>
            <a:tailEnd/>
          </a:ln>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6084" name="AutoShape 3">
            <a:extLst>
              <a:ext uri="{FF2B5EF4-FFF2-40B4-BE49-F238E27FC236}">
                <a16:creationId xmlns:a16="http://schemas.microsoft.com/office/drawing/2014/main" id="{39DB86F5-3655-40E5-A67B-98C46F64C690}"/>
              </a:ext>
            </a:extLst>
          </p:cNvPr>
          <p:cNvSpPr>
            <a:spLocks noChangeArrowheads="1"/>
          </p:cNvSpPr>
          <p:nvPr/>
        </p:nvSpPr>
        <p:spPr bwMode="auto">
          <a:xfrm rot="8469" flipH="1">
            <a:off x="2743200" y="2133600"/>
            <a:ext cx="4191000" cy="688975"/>
          </a:xfrm>
          <a:prstGeom prst="curvedDownArrow">
            <a:avLst>
              <a:gd name="adj1" fmla="val 105804"/>
              <a:gd name="adj2" fmla="val 211580"/>
              <a:gd name="adj3" fmla="val 18884"/>
            </a:avLst>
          </a:prstGeom>
          <a:solidFill>
            <a:srgbClr val="FFFF00"/>
          </a:solidFill>
          <a:ln w="9525">
            <a:solidFill>
              <a:schemeClr val="tx1"/>
            </a:solidFill>
            <a:miter lim="800000"/>
            <a:headEnd/>
            <a:tailEnd/>
          </a:ln>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785F8C22-F8AA-46BC-B755-8B47A57AAEDA}"/>
              </a:ext>
            </a:extLst>
          </p:cNvPr>
          <p:cNvSpPr>
            <a:spLocks noGrp="1" noChangeArrowheads="1"/>
          </p:cNvSpPr>
          <p:nvPr>
            <p:ph type="title"/>
          </p:nvPr>
        </p:nvSpPr>
        <p:spPr/>
        <p:txBody>
          <a:bodyPr>
            <a:normAutofit fontScale="90000"/>
          </a:bodyPr>
          <a:lstStyle/>
          <a:p>
            <a:pPr eaLnBrk="1" fontAlgn="auto" hangingPunct="1">
              <a:spcAft>
                <a:spcPts val="0"/>
              </a:spcAft>
              <a:defRPr/>
            </a:pPr>
            <a:r>
              <a:rPr lang="en-US" dirty="0"/>
              <a:t>Common Errors with Production Record Planning</a:t>
            </a:r>
          </a:p>
        </p:txBody>
      </p:sp>
      <p:sp>
        <p:nvSpPr>
          <p:cNvPr id="47107" name="Rectangle 3">
            <a:extLst>
              <a:ext uri="{FF2B5EF4-FFF2-40B4-BE49-F238E27FC236}">
                <a16:creationId xmlns:a16="http://schemas.microsoft.com/office/drawing/2014/main" id="{24EACBD3-84F4-4CF5-A4EB-A3E77D716486}"/>
              </a:ext>
            </a:extLst>
          </p:cNvPr>
          <p:cNvSpPr>
            <a:spLocks noGrp="1" noChangeArrowheads="1"/>
          </p:cNvSpPr>
          <p:nvPr>
            <p:ph idx="1"/>
          </p:nvPr>
        </p:nvSpPr>
        <p:spPr/>
        <p:txBody>
          <a:bodyPr/>
          <a:lstStyle/>
          <a:p>
            <a:pPr eaLnBrk="1" hangingPunct="1"/>
            <a:r>
              <a:rPr lang="en-US" altLang="en-US"/>
              <a:t>All information for foods planned to offer is not completed.</a:t>
            </a:r>
          </a:p>
          <a:p>
            <a:pPr eaLnBrk="1" hangingPunct="1"/>
            <a:r>
              <a:rPr lang="en-US" altLang="en-US"/>
              <a:t>Amounts of planned foods are inconsistent with the number of planned meals.</a:t>
            </a:r>
          </a:p>
          <a:p>
            <a:pPr eaLnBrk="1" hangingPunct="1"/>
            <a:r>
              <a:rPr lang="en-US" altLang="en-US"/>
              <a:t>Milk and condiments are not planned.</a:t>
            </a:r>
          </a:p>
        </p:txBody>
      </p:sp>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57">
            <a:extLst>
              <a:ext uri="{FF2B5EF4-FFF2-40B4-BE49-F238E27FC236}">
                <a16:creationId xmlns:a16="http://schemas.microsoft.com/office/drawing/2014/main" id="{0317149E-0B33-43D2-9029-1F40A71396F2}"/>
              </a:ext>
            </a:extLst>
          </p:cNvPr>
          <p:cNvSpPr txBox="1">
            <a:spLocks noChangeArrowheads="1"/>
          </p:cNvSpPr>
          <p:nvPr/>
        </p:nvSpPr>
        <p:spPr bwMode="auto">
          <a:xfrm>
            <a:off x="304800" y="609600"/>
            <a:ext cx="91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9b</a:t>
            </a:r>
          </a:p>
        </p:txBody>
      </p:sp>
      <p:sp>
        <p:nvSpPr>
          <p:cNvPr id="48131" name="Text Box 124">
            <a:extLst>
              <a:ext uri="{FF2B5EF4-FFF2-40B4-BE49-F238E27FC236}">
                <a16:creationId xmlns:a16="http://schemas.microsoft.com/office/drawing/2014/main" id="{A88D35CC-2AB4-4991-99DD-087344F07969}"/>
              </a:ext>
            </a:extLst>
          </p:cNvPr>
          <p:cNvSpPr txBox="1">
            <a:spLocks noChangeArrowheads="1"/>
          </p:cNvSpPr>
          <p:nvPr/>
        </p:nvSpPr>
        <p:spPr bwMode="auto">
          <a:xfrm>
            <a:off x="4724400" y="1470025"/>
            <a:ext cx="36576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a:t>Provide the total amount of food prepared and delivered in column 9b. Do no use “servings” in this column – be specific!</a:t>
            </a:r>
          </a:p>
          <a:p>
            <a:pPr eaLnBrk="1" hangingPunct="1">
              <a:spcBef>
                <a:spcPct val="50000"/>
              </a:spcBef>
              <a:buClrTx/>
              <a:buSzTx/>
              <a:buFontTx/>
              <a:buNone/>
            </a:pPr>
            <a:endParaRPr lang="en-US" altLang="en-US"/>
          </a:p>
        </p:txBody>
      </p:sp>
      <p:pic>
        <p:nvPicPr>
          <p:cNvPr id="48132" name="Picture 6">
            <a:extLst>
              <a:ext uri="{FF2B5EF4-FFF2-40B4-BE49-F238E27FC236}">
                <a16:creationId xmlns:a16="http://schemas.microsoft.com/office/drawing/2014/main" id="{32EC261E-146B-435E-89EA-FBA56EC278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55713"/>
            <a:ext cx="3309938" cy="817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AutoShape 8">
            <a:extLst>
              <a:ext uri="{FF2B5EF4-FFF2-40B4-BE49-F238E27FC236}">
                <a16:creationId xmlns:a16="http://schemas.microsoft.com/office/drawing/2014/main" id="{F0FD2E0B-0A53-4812-BDDC-1F9CDCFC3BFB}"/>
              </a:ext>
            </a:extLst>
          </p:cNvPr>
          <p:cNvSpPr>
            <a:spLocks noChangeArrowheads="1"/>
          </p:cNvSpPr>
          <p:nvPr/>
        </p:nvSpPr>
        <p:spPr bwMode="auto">
          <a:xfrm rot="8469" flipH="1">
            <a:off x="1906588" y="398463"/>
            <a:ext cx="3914775" cy="1066800"/>
          </a:xfrm>
          <a:prstGeom prst="curvedDownArrow">
            <a:avLst>
              <a:gd name="adj1" fmla="val 58595"/>
              <a:gd name="adj2" fmla="val 117174"/>
              <a:gd name="adj3" fmla="val 33333"/>
            </a:avLst>
          </a:prstGeom>
          <a:solidFill>
            <a:srgbClr val="FF0000"/>
          </a:solidFill>
          <a:ln w="9525">
            <a:solidFill>
              <a:schemeClr val="tx1"/>
            </a:solidFill>
            <a:miter lim="800000"/>
            <a:headEnd/>
            <a:tailEnd/>
          </a:ln>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CF732-BD38-4080-91FF-099640E751B9}"/>
              </a:ext>
            </a:extLst>
          </p:cNvPr>
          <p:cNvSpPr>
            <a:spLocks noGrp="1"/>
          </p:cNvSpPr>
          <p:nvPr>
            <p:ph type="title"/>
          </p:nvPr>
        </p:nvSpPr>
        <p:spPr/>
        <p:txBody>
          <a:bodyPr>
            <a:normAutofit fontScale="90000"/>
          </a:bodyPr>
          <a:lstStyle/>
          <a:p>
            <a:pPr>
              <a:defRPr/>
            </a:pPr>
            <a:r>
              <a:rPr lang="en-US" dirty="0"/>
              <a:t>Transporting from a School to another Site</a:t>
            </a:r>
          </a:p>
        </p:txBody>
      </p:sp>
      <p:pic>
        <p:nvPicPr>
          <p:cNvPr id="12291" name="Picture 3">
            <a:extLst>
              <a:ext uri="{FF2B5EF4-FFF2-40B4-BE49-F238E27FC236}">
                <a16:creationId xmlns:a16="http://schemas.microsoft.com/office/drawing/2014/main" id="{ADFBA82E-9313-4A52-86A5-5E286756A8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20838"/>
            <a:ext cx="7162800" cy="477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57">
            <a:extLst>
              <a:ext uri="{FF2B5EF4-FFF2-40B4-BE49-F238E27FC236}">
                <a16:creationId xmlns:a16="http://schemas.microsoft.com/office/drawing/2014/main" id="{3D836C13-4FDE-4F32-972D-5880B210D9F2}"/>
              </a:ext>
            </a:extLst>
          </p:cNvPr>
          <p:cNvSpPr txBox="1">
            <a:spLocks noChangeArrowheads="1"/>
          </p:cNvSpPr>
          <p:nvPr/>
        </p:nvSpPr>
        <p:spPr bwMode="auto">
          <a:xfrm>
            <a:off x="304800" y="609600"/>
            <a:ext cx="91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9c</a:t>
            </a:r>
          </a:p>
        </p:txBody>
      </p:sp>
      <p:sp>
        <p:nvSpPr>
          <p:cNvPr id="49155" name="Text Box 124">
            <a:extLst>
              <a:ext uri="{FF2B5EF4-FFF2-40B4-BE49-F238E27FC236}">
                <a16:creationId xmlns:a16="http://schemas.microsoft.com/office/drawing/2014/main" id="{B60ADF3A-5134-475A-BA64-7692C6811882}"/>
              </a:ext>
            </a:extLst>
          </p:cNvPr>
          <p:cNvSpPr txBox="1">
            <a:spLocks noChangeArrowheads="1"/>
          </p:cNvSpPr>
          <p:nvPr/>
        </p:nvSpPr>
        <p:spPr bwMode="auto">
          <a:xfrm>
            <a:off x="4724400" y="1684338"/>
            <a:ext cx="365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a:t>Enter the number of portions actually received for each menu item. </a:t>
            </a:r>
          </a:p>
        </p:txBody>
      </p:sp>
      <p:pic>
        <p:nvPicPr>
          <p:cNvPr id="49156" name="Picture 6">
            <a:extLst>
              <a:ext uri="{FF2B5EF4-FFF2-40B4-BE49-F238E27FC236}">
                <a16:creationId xmlns:a16="http://schemas.microsoft.com/office/drawing/2014/main" id="{AD1DE312-08D4-48EB-AF4F-0A2F3BFA7F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55713"/>
            <a:ext cx="3309938" cy="817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AutoShape 8">
            <a:extLst>
              <a:ext uri="{FF2B5EF4-FFF2-40B4-BE49-F238E27FC236}">
                <a16:creationId xmlns:a16="http://schemas.microsoft.com/office/drawing/2014/main" id="{0A2609E2-4C09-4021-A705-C312DD0BE563}"/>
              </a:ext>
            </a:extLst>
          </p:cNvPr>
          <p:cNvSpPr>
            <a:spLocks noChangeArrowheads="1"/>
          </p:cNvSpPr>
          <p:nvPr/>
        </p:nvSpPr>
        <p:spPr bwMode="auto">
          <a:xfrm rot="8469" flipH="1">
            <a:off x="2971800" y="612775"/>
            <a:ext cx="3000375" cy="1066800"/>
          </a:xfrm>
          <a:prstGeom prst="curvedDownArrow">
            <a:avLst>
              <a:gd name="adj1" fmla="val 58594"/>
              <a:gd name="adj2" fmla="val 117188"/>
              <a:gd name="adj3" fmla="val 33333"/>
            </a:avLst>
          </a:prstGeom>
          <a:solidFill>
            <a:srgbClr val="FF0000"/>
          </a:solidFill>
          <a:ln w="9525">
            <a:solidFill>
              <a:schemeClr val="tx1"/>
            </a:solidFill>
            <a:miter lim="800000"/>
            <a:headEnd/>
            <a:tailEnd/>
          </a:ln>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a:extLst>
              <a:ext uri="{FF2B5EF4-FFF2-40B4-BE49-F238E27FC236}">
                <a16:creationId xmlns:a16="http://schemas.microsoft.com/office/drawing/2014/main" id="{32AB82C9-4726-4063-9CD9-A45BC61DAA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8550" y="1247775"/>
            <a:ext cx="2895600" cy="576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57">
            <a:extLst>
              <a:ext uri="{FF2B5EF4-FFF2-40B4-BE49-F238E27FC236}">
                <a16:creationId xmlns:a16="http://schemas.microsoft.com/office/drawing/2014/main" id="{165F14B1-2469-47E4-A885-AEC4C0CCB0DA}"/>
              </a:ext>
            </a:extLst>
          </p:cNvPr>
          <p:cNvSpPr txBox="1">
            <a:spLocks noChangeArrowheads="1"/>
          </p:cNvSpPr>
          <p:nvPr/>
        </p:nvSpPr>
        <p:spPr bwMode="auto">
          <a:xfrm>
            <a:off x="304800" y="609600"/>
            <a:ext cx="91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10a</a:t>
            </a:r>
          </a:p>
        </p:txBody>
      </p:sp>
      <p:sp>
        <p:nvSpPr>
          <p:cNvPr id="50180" name="Text Box 124">
            <a:extLst>
              <a:ext uri="{FF2B5EF4-FFF2-40B4-BE49-F238E27FC236}">
                <a16:creationId xmlns:a16="http://schemas.microsoft.com/office/drawing/2014/main" id="{D8B262F6-783A-4775-B993-73950F370E27}"/>
              </a:ext>
            </a:extLst>
          </p:cNvPr>
          <p:cNvSpPr txBox="1">
            <a:spLocks noChangeArrowheads="1"/>
          </p:cNvSpPr>
          <p:nvPr/>
        </p:nvSpPr>
        <p:spPr bwMode="auto">
          <a:xfrm>
            <a:off x="4724400" y="1470025"/>
            <a:ext cx="3657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a:t>Enter the number of portions served to students for the reimbursable meal.</a:t>
            </a:r>
          </a:p>
        </p:txBody>
      </p:sp>
      <p:sp>
        <p:nvSpPr>
          <p:cNvPr id="50181" name="AutoShape 8">
            <a:extLst>
              <a:ext uri="{FF2B5EF4-FFF2-40B4-BE49-F238E27FC236}">
                <a16:creationId xmlns:a16="http://schemas.microsoft.com/office/drawing/2014/main" id="{F3D1360F-0356-44A9-987A-C533C079C34D}"/>
              </a:ext>
            </a:extLst>
          </p:cNvPr>
          <p:cNvSpPr>
            <a:spLocks noChangeArrowheads="1"/>
          </p:cNvSpPr>
          <p:nvPr/>
        </p:nvSpPr>
        <p:spPr bwMode="auto">
          <a:xfrm rot="8469" flipH="1">
            <a:off x="1066800" y="396875"/>
            <a:ext cx="4905375" cy="1066800"/>
          </a:xfrm>
          <a:prstGeom prst="curvedDownArrow">
            <a:avLst>
              <a:gd name="adj1" fmla="val 58585"/>
              <a:gd name="adj2" fmla="val 117169"/>
              <a:gd name="adj3" fmla="val 33333"/>
            </a:avLst>
          </a:prstGeom>
          <a:solidFill>
            <a:srgbClr val="FF0000"/>
          </a:solidFill>
          <a:ln w="9525">
            <a:solidFill>
              <a:schemeClr val="tx1"/>
            </a:solidFill>
            <a:miter lim="800000"/>
            <a:headEnd/>
            <a:tailEnd/>
          </a:ln>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a:extLst>
              <a:ext uri="{FF2B5EF4-FFF2-40B4-BE49-F238E27FC236}">
                <a16:creationId xmlns:a16="http://schemas.microsoft.com/office/drawing/2014/main" id="{9E32425A-0D6C-4D60-A5FE-CD8F7E1D88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8550" y="1247775"/>
            <a:ext cx="2895600" cy="576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57">
            <a:extLst>
              <a:ext uri="{FF2B5EF4-FFF2-40B4-BE49-F238E27FC236}">
                <a16:creationId xmlns:a16="http://schemas.microsoft.com/office/drawing/2014/main" id="{EFB8875F-F1A2-43E1-B72D-6A5BB27C82A6}"/>
              </a:ext>
            </a:extLst>
          </p:cNvPr>
          <p:cNvSpPr txBox="1">
            <a:spLocks noChangeArrowheads="1"/>
          </p:cNvSpPr>
          <p:nvPr/>
        </p:nvSpPr>
        <p:spPr bwMode="auto">
          <a:xfrm>
            <a:off x="304800" y="609600"/>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10b</a:t>
            </a:r>
          </a:p>
        </p:txBody>
      </p:sp>
      <p:sp>
        <p:nvSpPr>
          <p:cNvPr id="51204" name="Text Box 124">
            <a:extLst>
              <a:ext uri="{FF2B5EF4-FFF2-40B4-BE49-F238E27FC236}">
                <a16:creationId xmlns:a16="http://schemas.microsoft.com/office/drawing/2014/main" id="{C43B8279-F411-49EC-8137-6BF5F7CFB06D}"/>
              </a:ext>
            </a:extLst>
          </p:cNvPr>
          <p:cNvSpPr txBox="1">
            <a:spLocks noChangeArrowheads="1"/>
          </p:cNvSpPr>
          <p:nvPr/>
        </p:nvSpPr>
        <p:spPr bwMode="auto">
          <a:xfrm>
            <a:off x="4724400" y="1470025"/>
            <a:ext cx="3657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a:t>Enter the number of portions served to adults.</a:t>
            </a:r>
          </a:p>
        </p:txBody>
      </p:sp>
      <p:sp>
        <p:nvSpPr>
          <p:cNvPr id="51205" name="AutoShape 8">
            <a:extLst>
              <a:ext uri="{FF2B5EF4-FFF2-40B4-BE49-F238E27FC236}">
                <a16:creationId xmlns:a16="http://schemas.microsoft.com/office/drawing/2014/main" id="{338A7391-EB57-4B58-9A68-29D3840CF750}"/>
              </a:ext>
            </a:extLst>
          </p:cNvPr>
          <p:cNvSpPr>
            <a:spLocks noChangeArrowheads="1"/>
          </p:cNvSpPr>
          <p:nvPr/>
        </p:nvSpPr>
        <p:spPr bwMode="auto">
          <a:xfrm rot="8469" flipH="1">
            <a:off x="1981200" y="398463"/>
            <a:ext cx="3990975" cy="1066800"/>
          </a:xfrm>
          <a:prstGeom prst="curvedDownArrow">
            <a:avLst>
              <a:gd name="adj1" fmla="val 58593"/>
              <a:gd name="adj2" fmla="val 117168"/>
              <a:gd name="adj3" fmla="val 33333"/>
            </a:avLst>
          </a:prstGeom>
          <a:solidFill>
            <a:srgbClr val="FF0000"/>
          </a:solidFill>
          <a:ln w="9525">
            <a:solidFill>
              <a:schemeClr val="tx1"/>
            </a:solidFill>
            <a:miter lim="800000"/>
            <a:headEnd/>
            <a:tailEnd/>
          </a:ln>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5">
            <a:extLst>
              <a:ext uri="{FF2B5EF4-FFF2-40B4-BE49-F238E27FC236}">
                <a16:creationId xmlns:a16="http://schemas.microsoft.com/office/drawing/2014/main" id="{89425C39-1565-47FF-8887-363C3B5C15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8550" y="1247775"/>
            <a:ext cx="2895600" cy="576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 Box 57">
            <a:extLst>
              <a:ext uri="{FF2B5EF4-FFF2-40B4-BE49-F238E27FC236}">
                <a16:creationId xmlns:a16="http://schemas.microsoft.com/office/drawing/2014/main" id="{67F1E0F5-F9E5-4A73-B3FE-35FC62E1FC94}"/>
              </a:ext>
            </a:extLst>
          </p:cNvPr>
          <p:cNvSpPr txBox="1">
            <a:spLocks noChangeArrowheads="1"/>
          </p:cNvSpPr>
          <p:nvPr/>
        </p:nvSpPr>
        <p:spPr bwMode="auto">
          <a:xfrm>
            <a:off x="304800" y="609600"/>
            <a:ext cx="91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10c</a:t>
            </a:r>
          </a:p>
        </p:txBody>
      </p:sp>
      <p:sp>
        <p:nvSpPr>
          <p:cNvPr id="52228" name="Text Box 124">
            <a:extLst>
              <a:ext uri="{FF2B5EF4-FFF2-40B4-BE49-F238E27FC236}">
                <a16:creationId xmlns:a16="http://schemas.microsoft.com/office/drawing/2014/main" id="{935F454B-8F08-4643-B675-2CF03358E3B1}"/>
              </a:ext>
            </a:extLst>
          </p:cNvPr>
          <p:cNvSpPr txBox="1">
            <a:spLocks noChangeArrowheads="1"/>
          </p:cNvSpPr>
          <p:nvPr/>
        </p:nvSpPr>
        <p:spPr bwMode="auto">
          <a:xfrm>
            <a:off x="4724400" y="1470025"/>
            <a:ext cx="3657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a:t>Enter the number of portions sold that were not part of the reimbursable meals or adult meals.</a:t>
            </a:r>
          </a:p>
        </p:txBody>
      </p:sp>
      <p:sp>
        <p:nvSpPr>
          <p:cNvPr id="52229" name="AutoShape 8">
            <a:extLst>
              <a:ext uri="{FF2B5EF4-FFF2-40B4-BE49-F238E27FC236}">
                <a16:creationId xmlns:a16="http://schemas.microsoft.com/office/drawing/2014/main" id="{E0AE7CB0-52B6-4ABA-B545-6312840243DE}"/>
              </a:ext>
            </a:extLst>
          </p:cNvPr>
          <p:cNvSpPr>
            <a:spLocks noChangeArrowheads="1"/>
          </p:cNvSpPr>
          <p:nvPr/>
        </p:nvSpPr>
        <p:spPr bwMode="auto">
          <a:xfrm rot="8469" flipH="1">
            <a:off x="2895600" y="398463"/>
            <a:ext cx="3076575" cy="1066800"/>
          </a:xfrm>
          <a:prstGeom prst="curvedDownArrow">
            <a:avLst>
              <a:gd name="adj1" fmla="val 58600"/>
              <a:gd name="adj2" fmla="val 117186"/>
              <a:gd name="adj3" fmla="val 33333"/>
            </a:avLst>
          </a:prstGeom>
          <a:solidFill>
            <a:srgbClr val="FF0000"/>
          </a:solidFill>
          <a:ln w="9525">
            <a:solidFill>
              <a:schemeClr val="tx1"/>
            </a:solidFill>
            <a:miter lim="800000"/>
            <a:headEnd/>
            <a:tailEnd/>
          </a:ln>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127">
            <a:extLst>
              <a:ext uri="{FF2B5EF4-FFF2-40B4-BE49-F238E27FC236}">
                <a16:creationId xmlns:a16="http://schemas.microsoft.com/office/drawing/2014/main" id="{8A9B9F71-1853-43BE-A065-89E7B9B49FAA}"/>
              </a:ext>
            </a:extLst>
          </p:cNvPr>
          <p:cNvSpPr txBox="1">
            <a:spLocks noChangeArrowheads="1"/>
          </p:cNvSpPr>
          <p:nvPr/>
        </p:nvSpPr>
        <p:spPr bwMode="auto">
          <a:xfrm>
            <a:off x="4635500" y="1717675"/>
            <a:ext cx="29718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a:t>Enter actual number of portions of each menu/food item left after all meals have been served.</a:t>
            </a:r>
          </a:p>
        </p:txBody>
      </p:sp>
      <p:sp>
        <p:nvSpPr>
          <p:cNvPr id="53251" name="Text Box 128">
            <a:extLst>
              <a:ext uri="{FF2B5EF4-FFF2-40B4-BE49-F238E27FC236}">
                <a16:creationId xmlns:a16="http://schemas.microsoft.com/office/drawing/2014/main" id="{E7BA26C3-1C81-4DCC-9A78-E4B46A82BF27}"/>
              </a:ext>
            </a:extLst>
          </p:cNvPr>
          <p:cNvSpPr txBox="1">
            <a:spLocks noChangeArrowheads="1"/>
          </p:cNvSpPr>
          <p:nvPr/>
        </p:nvSpPr>
        <p:spPr bwMode="auto">
          <a:xfrm>
            <a:off x="990600" y="631825"/>
            <a:ext cx="106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11a</a:t>
            </a:r>
          </a:p>
        </p:txBody>
      </p:sp>
      <p:pic>
        <p:nvPicPr>
          <p:cNvPr id="53252" name="Picture 6">
            <a:extLst>
              <a:ext uri="{FF2B5EF4-FFF2-40B4-BE49-F238E27FC236}">
                <a16:creationId xmlns:a16="http://schemas.microsoft.com/office/drawing/2014/main" id="{950C2B78-B9AA-4AD0-9858-C7EC767E18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1371600"/>
            <a:ext cx="2503487" cy="754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AutoShape 8">
            <a:extLst>
              <a:ext uri="{FF2B5EF4-FFF2-40B4-BE49-F238E27FC236}">
                <a16:creationId xmlns:a16="http://schemas.microsoft.com/office/drawing/2014/main" id="{05AE0585-7947-4799-9640-677701325E3C}"/>
              </a:ext>
            </a:extLst>
          </p:cNvPr>
          <p:cNvSpPr>
            <a:spLocks noChangeArrowheads="1"/>
          </p:cNvSpPr>
          <p:nvPr/>
        </p:nvSpPr>
        <p:spPr bwMode="auto">
          <a:xfrm rot="8469" flipH="1">
            <a:off x="1828800" y="874713"/>
            <a:ext cx="3813175" cy="806450"/>
          </a:xfrm>
          <a:prstGeom prst="curvedDownArrow">
            <a:avLst>
              <a:gd name="adj1" fmla="val 58382"/>
              <a:gd name="adj2" fmla="val 116742"/>
              <a:gd name="adj3" fmla="val 33333"/>
            </a:avLst>
          </a:prstGeom>
          <a:solidFill>
            <a:srgbClr val="FF0000"/>
          </a:solidFill>
          <a:ln w="9525">
            <a:solidFill>
              <a:schemeClr val="tx1"/>
            </a:solidFill>
            <a:miter lim="800000"/>
            <a:headEnd/>
            <a:tailEnd/>
          </a:ln>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pic>
        <p:nvPicPr>
          <p:cNvPr id="53254" name="Picture 2">
            <a:extLst>
              <a:ext uri="{FF2B5EF4-FFF2-40B4-BE49-F238E27FC236}">
                <a16:creationId xmlns:a16="http://schemas.microsoft.com/office/drawing/2014/main" id="{39CB9F92-B01F-4AF6-8772-16947376611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0413" y="3810000"/>
            <a:ext cx="457358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27">
            <a:extLst>
              <a:ext uri="{FF2B5EF4-FFF2-40B4-BE49-F238E27FC236}">
                <a16:creationId xmlns:a16="http://schemas.microsoft.com/office/drawing/2014/main" id="{112C3434-1335-4649-A82E-98CC6230D358}"/>
              </a:ext>
            </a:extLst>
          </p:cNvPr>
          <p:cNvSpPr txBox="1">
            <a:spLocks noChangeArrowheads="1"/>
          </p:cNvSpPr>
          <p:nvPr/>
        </p:nvSpPr>
        <p:spPr bwMode="auto">
          <a:xfrm>
            <a:off x="4635500" y="1717675"/>
            <a:ext cx="2971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a:t>Enter the time foods are discarded at the end of meal service.</a:t>
            </a:r>
          </a:p>
        </p:txBody>
      </p:sp>
      <p:sp>
        <p:nvSpPr>
          <p:cNvPr id="54275" name="Text Box 128">
            <a:extLst>
              <a:ext uri="{FF2B5EF4-FFF2-40B4-BE49-F238E27FC236}">
                <a16:creationId xmlns:a16="http://schemas.microsoft.com/office/drawing/2014/main" id="{9A3D4E7F-2FFC-4232-95A7-B1AB0E0BD21B}"/>
              </a:ext>
            </a:extLst>
          </p:cNvPr>
          <p:cNvSpPr txBox="1">
            <a:spLocks noChangeArrowheads="1"/>
          </p:cNvSpPr>
          <p:nvPr/>
        </p:nvSpPr>
        <p:spPr bwMode="auto">
          <a:xfrm>
            <a:off x="990600" y="631825"/>
            <a:ext cx="106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11b</a:t>
            </a:r>
          </a:p>
        </p:txBody>
      </p:sp>
      <p:pic>
        <p:nvPicPr>
          <p:cNvPr id="54276" name="Picture 6">
            <a:extLst>
              <a:ext uri="{FF2B5EF4-FFF2-40B4-BE49-F238E27FC236}">
                <a16:creationId xmlns:a16="http://schemas.microsoft.com/office/drawing/2014/main" id="{ABB40835-A753-4B43-A909-C5732BDD18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1371600"/>
            <a:ext cx="2503487" cy="754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AutoShape 8">
            <a:extLst>
              <a:ext uri="{FF2B5EF4-FFF2-40B4-BE49-F238E27FC236}">
                <a16:creationId xmlns:a16="http://schemas.microsoft.com/office/drawing/2014/main" id="{12C2A20C-4410-4A00-B6F6-0A0BB8F24A46}"/>
              </a:ext>
            </a:extLst>
          </p:cNvPr>
          <p:cNvSpPr>
            <a:spLocks noChangeArrowheads="1"/>
          </p:cNvSpPr>
          <p:nvPr/>
        </p:nvSpPr>
        <p:spPr bwMode="auto">
          <a:xfrm rot="8469" flipH="1">
            <a:off x="2862263" y="876300"/>
            <a:ext cx="2779712" cy="804863"/>
          </a:xfrm>
          <a:prstGeom prst="curvedDownArrow">
            <a:avLst>
              <a:gd name="adj1" fmla="val 58504"/>
              <a:gd name="adj2" fmla="val 116992"/>
              <a:gd name="adj3" fmla="val 33333"/>
            </a:avLst>
          </a:prstGeom>
          <a:solidFill>
            <a:srgbClr val="FF0000"/>
          </a:solidFill>
          <a:ln w="9525">
            <a:solidFill>
              <a:schemeClr val="tx1"/>
            </a:solidFill>
            <a:miter lim="800000"/>
            <a:headEnd/>
            <a:tailEnd/>
          </a:ln>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pic>
        <p:nvPicPr>
          <p:cNvPr id="2" name="Picture 1">
            <a:extLst>
              <a:ext uri="{FF2B5EF4-FFF2-40B4-BE49-F238E27FC236}">
                <a16:creationId xmlns:a16="http://schemas.microsoft.com/office/drawing/2014/main" id="{A6030F3C-F15B-4A6D-B3BC-A085EBC680C9}"/>
              </a:ext>
            </a:extLst>
          </p:cNvPr>
          <p:cNvPicPr>
            <a:picLocks noChangeAspect="1"/>
          </p:cNvPicPr>
          <p:nvPr/>
        </p:nvPicPr>
        <p:blipFill rotWithShape="1">
          <a:blip r:embed="rId4" cstate="email"/>
          <a:srcRect/>
          <a:stretch/>
        </p:blipFill>
        <p:spPr>
          <a:xfrm>
            <a:off x="4635500" y="3200400"/>
            <a:ext cx="3806226" cy="3429000"/>
          </a:xfrm>
          <a:prstGeom prst="rect">
            <a:avLst/>
          </a:prstGeom>
          <a:effectLst>
            <a:softEdge rad="317500"/>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28">
            <a:extLst>
              <a:ext uri="{FF2B5EF4-FFF2-40B4-BE49-F238E27FC236}">
                <a16:creationId xmlns:a16="http://schemas.microsoft.com/office/drawing/2014/main" id="{AA1D3D7A-7538-4963-B012-B40DCB181567}"/>
              </a:ext>
            </a:extLst>
          </p:cNvPr>
          <p:cNvSpPr txBox="1">
            <a:spLocks noChangeArrowheads="1"/>
          </p:cNvSpPr>
          <p:nvPr/>
        </p:nvSpPr>
        <p:spPr bwMode="auto">
          <a:xfrm>
            <a:off x="990600" y="631825"/>
            <a:ext cx="76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12</a:t>
            </a:r>
          </a:p>
        </p:txBody>
      </p:sp>
      <p:pic>
        <p:nvPicPr>
          <p:cNvPr id="55299" name="Picture 3" descr="C:\Users\SThompson\Dropbox\Fotolia downloads (2)\Fotolia_49895738_Subscription_Monthly_XL.jpg">
            <a:extLst>
              <a:ext uri="{FF2B5EF4-FFF2-40B4-BE49-F238E27FC236}">
                <a16:creationId xmlns:a16="http://schemas.microsoft.com/office/drawing/2014/main" id="{E765ADE2-36E6-41AD-B747-F68B3EB105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4663" y="3095625"/>
            <a:ext cx="2919412"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4">
            <a:extLst>
              <a:ext uri="{FF2B5EF4-FFF2-40B4-BE49-F238E27FC236}">
                <a16:creationId xmlns:a16="http://schemas.microsoft.com/office/drawing/2014/main" id="{EAC15355-D50E-44C2-9EBC-3B2A906397C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062038"/>
            <a:ext cx="3505200"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2">
            <a:extLst>
              <a:ext uri="{FF2B5EF4-FFF2-40B4-BE49-F238E27FC236}">
                <a16:creationId xmlns:a16="http://schemas.microsoft.com/office/drawing/2014/main" id="{546C5E74-2C52-407F-A71F-8F2C74F5B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8938" y="2133600"/>
            <a:ext cx="3429000"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 Box 127">
            <a:extLst>
              <a:ext uri="{FF2B5EF4-FFF2-40B4-BE49-F238E27FC236}">
                <a16:creationId xmlns:a16="http://schemas.microsoft.com/office/drawing/2014/main" id="{AF26F014-CF18-4C0F-A733-94400BEBB66B}"/>
              </a:ext>
            </a:extLst>
          </p:cNvPr>
          <p:cNvSpPr txBox="1">
            <a:spLocks noChangeArrowheads="1"/>
          </p:cNvSpPr>
          <p:nvPr/>
        </p:nvSpPr>
        <p:spPr bwMode="auto">
          <a:xfrm>
            <a:off x="5586413" y="1074738"/>
            <a:ext cx="2971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a:t>Write instructions or comments here.</a:t>
            </a:r>
          </a:p>
        </p:txBody>
      </p:sp>
      <p:sp>
        <p:nvSpPr>
          <p:cNvPr id="55303" name="AutoShape 8">
            <a:extLst>
              <a:ext uri="{FF2B5EF4-FFF2-40B4-BE49-F238E27FC236}">
                <a16:creationId xmlns:a16="http://schemas.microsoft.com/office/drawing/2014/main" id="{F78681FF-DCCF-4ACB-A0A0-36D4FEF0FEE4}"/>
              </a:ext>
            </a:extLst>
          </p:cNvPr>
          <p:cNvSpPr>
            <a:spLocks noChangeArrowheads="1"/>
          </p:cNvSpPr>
          <p:nvPr/>
        </p:nvSpPr>
        <p:spPr bwMode="auto">
          <a:xfrm rot="8469" flipH="1">
            <a:off x="3048000" y="457200"/>
            <a:ext cx="4024313" cy="615950"/>
          </a:xfrm>
          <a:prstGeom prst="curvedDownArrow">
            <a:avLst>
              <a:gd name="adj1" fmla="val 58529"/>
              <a:gd name="adj2" fmla="val 117028"/>
              <a:gd name="adj3" fmla="val 33333"/>
            </a:avLst>
          </a:prstGeom>
          <a:solidFill>
            <a:srgbClr val="FF0000"/>
          </a:solidFill>
          <a:ln w="9525">
            <a:solidFill>
              <a:schemeClr val="tx1"/>
            </a:solidFill>
            <a:miter lim="800000"/>
            <a:headEnd/>
            <a:tailEnd/>
          </a:ln>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E0D96-7074-4239-9607-9802162203A9}"/>
              </a:ext>
            </a:extLst>
          </p:cNvPr>
          <p:cNvSpPr>
            <a:spLocks noGrp="1"/>
          </p:cNvSpPr>
          <p:nvPr>
            <p:ph type="title"/>
          </p:nvPr>
        </p:nvSpPr>
        <p:spPr>
          <a:xfrm>
            <a:off x="762000" y="457200"/>
            <a:ext cx="7315200" cy="2362200"/>
          </a:xfrm>
        </p:spPr>
        <p:txBody>
          <a:bodyPr>
            <a:noAutofit/>
          </a:bodyPr>
          <a:lstStyle/>
          <a:p>
            <a:pPr eaLnBrk="1" fontAlgn="auto" hangingPunct="1">
              <a:spcAft>
                <a:spcPts val="0"/>
              </a:spcAft>
              <a:defRPr/>
            </a:pPr>
            <a:r>
              <a:rPr lang="en-US" dirty="0"/>
              <a:t>Now, Let’s look at the BREAKFAST Production Record….</a:t>
            </a:r>
          </a:p>
        </p:txBody>
      </p:sp>
      <p:pic>
        <p:nvPicPr>
          <p:cNvPr id="3" name="Picture 2">
            <a:extLst>
              <a:ext uri="{FF2B5EF4-FFF2-40B4-BE49-F238E27FC236}">
                <a16:creationId xmlns:a16="http://schemas.microsoft.com/office/drawing/2014/main" id="{0EA7C4B5-F4F8-4E62-9E98-860CCD35333C}"/>
              </a:ext>
            </a:extLst>
          </p:cNvPr>
          <p:cNvPicPr>
            <a:picLocks noChangeAspect="1"/>
          </p:cNvPicPr>
          <p:nvPr/>
        </p:nvPicPr>
        <p:blipFill rotWithShape="1">
          <a:blip r:embed="rId3" cstate="email"/>
          <a:srcRect/>
          <a:stretch/>
        </p:blipFill>
        <p:spPr>
          <a:xfrm rot="1087132">
            <a:off x="3954250" y="2405270"/>
            <a:ext cx="4251865" cy="3891705"/>
          </a:xfrm>
          <a:prstGeom prst="rect">
            <a:avLst/>
          </a:prstGeom>
          <a:effectLst>
            <a:softEdge rad="127000"/>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a:extLst>
              <a:ext uri="{FF2B5EF4-FFF2-40B4-BE49-F238E27FC236}">
                <a16:creationId xmlns:a16="http://schemas.microsoft.com/office/drawing/2014/main" id="{EB7E02C7-AA2F-4492-9BA3-53ADC964E2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52463"/>
            <a:ext cx="9144000"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60565-A1C6-4EE5-BE08-C6DC4B74A6B9}"/>
              </a:ext>
            </a:extLst>
          </p:cNvPr>
          <p:cNvSpPr>
            <a:spLocks noGrp="1"/>
          </p:cNvSpPr>
          <p:nvPr>
            <p:ph type="title"/>
          </p:nvPr>
        </p:nvSpPr>
        <p:spPr>
          <a:xfrm>
            <a:off x="838200" y="533400"/>
            <a:ext cx="7848600" cy="990600"/>
          </a:xfrm>
        </p:spPr>
        <p:txBody>
          <a:bodyPr/>
          <a:lstStyle/>
          <a:p>
            <a:pPr eaLnBrk="1" fontAlgn="auto" hangingPunct="1">
              <a:spcAft>
                <a:spcPts val="0"/>
              </a:spcAft>
              <a:defRPr/>
            </a:pPr>
            <a:r>
              <a:rPr lang="en-US" dirty="0"/>
              <a:t>Changes to the meal components</a:t>
            </a:r>
          </a:p>
        </p:txBody>
      </p:sp>
      <p:pic>
        <p:nvPicPr>
          <p:cNvPr id="58371" name="Picture 5">
            <a:extLst>
              <a:ext uri="{FF2B5EF4-FFF2-40B4-BE49-F238E27FC236}">
                <a16:creationId xmlns:a16="http://schemas.microsoft.com/office/drawing/2014/main" id="{EBB426A3-C1E5-429A-893A-5050A48B82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489075"/>
            <a:ext cx="21336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own Arrow 4">
            <a:extLst>
              <a:ext uri="{FF2B5EF4-FFF2-40B4-BE49-F238E27FC236}">
                <a16:creationId xmlns:a16="http://schemas.microsoft.com/office/drawing/2014/main" id="{76FE4563-C7FE-4BD6-BBFC-B64F26403040}"/>
              </a:ext>
            </a:extLst>
          </p:cNvPr>
          <p:cNvSpPr/>
          <p:nvPr/>
        </p:nvSpPr>
        <p:spPr bwMode="auto">
          <a:xfrm rot="5400000">
            <a:off x="1957387" y="2081213"/>
            <a:ext cx="1495425" cy="2362200"/>
          </a:xfrm>
          <a:prstGeom prst="downArrow">
            <a:avLst/>
          </a:prstGeom>
          <a:solidFill>
            <a:srgbClr val="FF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10D9AE-DEDE-4774-AB0B-BCEC36BD9FE4}"/>
              </a:ext>
            </a:extLst>
          </p:cNvPr>
          <p:cNvPicPr>
            <a:picLocks noChangeAspect="1"/>
          </p:cNvPicPr>
          <p:nvPr/>
        </p:nvPicPr>
        <p:blipFill rotWithShape="1">
          <a:blip r:embed="rId3" cstate="email"/>
          <a:srcRect/>
          <a:stretch/>
        </p:blipFill>
        <p:spPr>
          <a:xfrm rot="-780000">
            <a:off x="2810164" y="2222983"/>
            <a:ext cx="5900959" cy="4043533"/>
          </a:xfrm>
          <a:prstGeom prst="rect">
            <a:avLst/>
          </a:prstGeom>
          <a:effectLst>
            <a:softEdge rad="317500"/>
          </a:effectLst>
        </p:spPr>
      </p:pic>
      <p:sp>
        <p:nvSpPr>
          <p:cNvPr id="13315" name="Text Box 2">
            <a:extLst>
              <a:ext uri="{FF2B5EF4-FFF2-40B4-BE49-F238E27FC236}">
                <a16:creationId xmlns:a16="http://schemas.microsoft.com/office/drawing/2014/main" id="{89BDDAEA-0D61-4A32-970F-7233BB5D360F}"/>
              </a:ext>
            </a:extLst>
          </p:cNvPr>
          <p:cNvSpPr txBox="1">
            <a:spLocks noChangeArrowheads="1"/>
          </p:cNvSpPr>
          <p:nvPr/>
        </p:nvSpPr>
        <p:spPr bwMode="auto">
          <a:xfrm>
            <a:off x="649288" y="457200"/>
            <a:ext cx="8153400" cy="1938338"/>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6000">
                <a:solidFill>
                  <a:schemeClr val="tx2"/>
                </a:solidFill>
              </a:rPr>
              <a:t>Completing the Delivery Ticket</a:t>
            </a:r>
            <a:endParaRPr lang="en-US" altLang="en-US" sz="5400">
              <a:solidFill>
                <a:schemeClr val="tx2"/>
              </a:solidFill>
            </a:endParaRPr>
          </a:p>
        </p:txBody>
      </p:sp>
    </p:spTree>
  </p:cSld>
  <p:clrMapOvr>
    <a:masterClrMapping/>
  </p:clrMapOvr>
  <p:transition spd="slow">
    <p:randomBar dir="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49678B-82B4-43CC-9F42-802062582613}"/>
              </a:ext>
            </a:extLst>
          </p:cNvPr>
          <p:cNvSpPr>
            <a:spLocks noGrp="1"/>
          </p:cNvSpPr>
          <p:nvPr>
            <p:ph type="ctrTitle"/>
          </p:nvPr>
        </p:nvSpPr>
        <p:spPr/>
        <p:txBody>
          <a:bodyPr/>
          <a:lstStyle/>
          <a:p>
            <a:pPr eaLnBrk="1" fontAlgn="auto" hangingPunct="1">
              <a:spcAft>
                <a:spcPts val="0"/>
              </a:spcAft>
              <a:defRPr/>
            </a:pPr>
            <a:r>
              <a:rPr lang="en-US" dirty="0"/>
              <a:t>Questions?</a:t>
            </a:r>
          </a:p>
        </p:txBody>
      </p:sp>
      <p:pic>
        <p:nvPicPr>
          <p:cNvPr id="59395" name="Picture 2" descr="C:\DPI\continuing education\graphics\Question - Fotolia_49438264.jpg">
            <a:extLst>
              <a:ext uri="{FF2B5EF4-FFF2-40B4-BE49-F238E27FC236}">
                <a16:creationId xmlns:a16="http://schemas.microsoft.com/office/drawing/2014/main" id="{956F1C33-8C4D-4399-8552-9ACC57EE1C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7338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65A7CB-00FE-4ACE-A81A-1905E4EEDD41}"/>
              </a:ext>
            </a:extLst>
          </p:cNvPr>
          <p:cNvSpPr txBox="1"/>
          <p:nvPr/>
        </p:nvSpPr>
        <p:spPr>
          <a:xfrm>
            <a:off x="2133600" y="1066800"/>
            <a:ext cx="6553200" cy="4832350"/>
          </a:xfrm>
          <a:prstGeom prst="rect">
            <a:avLst/>
          </a:prstGeom>
          <a:noFill/>
        </p:spPr>
        <p:txBody>
          <a:bodyPr>
            <a:spAutoFit/>
          </a:bodyPr>
          <a:lstStyle/>
          <a:p>
            <a:pPr fontAlgn="auto">
              <a:spcBef>
                <a:spcPts val="0"/>
              </a:spcBef>
              <a:spcAft>
                <a:spcPts val="0"/>
              </a:spcAft>
              <a:defRPr/>
            </a:pPr>
            <a:r>
              <a:rPr lang="en-US" sz="1400" dirty="0">
                <a:solidFill>
                  <a:prstClr val="black"/>
                </a:solidFill>
                <a:latin typeface="Calibri"/>
                <a:cs typeface="+mn-cs"/>
              </a:rPr>
              <a:t>The U.S Department of Agriculture (USDA) prohibits discrimination against its customers, employees, and applicants for employment on the bases of race, color, national origin, age, disability, sex, gender identity, religion, reprisal, and where applicable, political beliefs, marital status, familial or parental status, sexual orientation, or if all or part of an individual's income is derived from any public assistance program, or protected genetic information in employment or in any program or activity conducted or funded by the Department. (Not all prohibited bases will apply to all programs and/or employment activities.)</a:t>
            </a:r>
          </a:p>
          <a:p>
            <a:pPr fontAlgn="auto">
              <a:spcBef>
                <a:spcPts val="0"/>
              </a:spcBef>
              <a:spcAft>
                <a:spcPts val="0"/>
              </a:spcAft>
              <a:defRPr/>
            </a:pPr>
            <a:endParaRPr lang="en-US" sz="1400" dirty="0">
              <a:solidFill>
                <a:prstClr val="black"/>
              </a:solidFill>
              <a:latin typeface="Calibri"/>
              <a:cs typeface="+mn-cs"/>
            </a:endParaRPr>
          </a:p>
          <a:p>
            <a:pPr fontAlgn="auto">
              <a:spcBef>
                <a:spcPts val="0"/>
              </a:spcBef>
              <a:spcAft>
                <a:spcPts val="0"/>
              </a:spcAft>
              <a:defRPr/>
            </a:pPr>
            <a:r>
              <a:rPr lang="en-US" sz="1400" dirty="0">
                <a:solidFill>
                  <a:prstClr val="black"/>
                </a:solidFill>
                <a:latin typeface="Calibri"/>
                <a:cs typeface="+mn-cs"/>
              </a:rPr>
              <a:t>If you wish to file a Civil Rights program complaint of discrimination, complete the USDA Program Discrimination Complaint Form, found at </a:t>
            </a:r>
            <a:r>
              <a:rPr lang="en-US" sz="1400" dirty="0">
                <a:solidFill>
                  <a:prstClr val="black"/>
                </a:solidFill>
                <a:latin typeface="Calibri"/>
                <a:cs typeface="+mn-cs"/>
                <a:hlinkClick r:id="rId2"/>
              </a:rPr>
              <a:t>http://www.ascr.usda.gov/complaint_filing_cust.html</a:t>
            </a:r>
            <a:r>
              <a:rPr lang="en-US" sz="1400" dirty="0">
                <a:solidFill>
                  <a:prstClr val="black"/>
                </a:solidFill>
                <a:latin typeface="Calibri"/>
                <a:cs typeface="+mn-cs"/>
              </a:rPr>
              <a:t> or at any USDA office, or call 866.632.9992 to request the form. You may also write a letter containing all of the information requested in the form. Send your completed complaint form or letter to us by mail at U.S. Department of Agriculture, Director, Office of Adjudication, 1400 Independence Avenue, S.W., Washington, D.C. 20250-9410, by fax 202.690.7442 or email at </a:t>
            </a:r>
            <a:r>
              <a:rPr lang="en-US" sz="1400" dirty="0">
                <a:solidFill>
                  <a:prstClr val="black"/>
                </a:solidFill>
                <a:latin typeface="Calibri"/>
                <a:cs typeface="+mn-cs"/>
                <a:hlinkClick r:id="rId3"/>
              </a:rPr>
              <a:t>program.intake@usda.gov</a:t>
            </a:r>
            <a:r>
              <a:rPr lang="en-US" sz="1400" dirty="0">
                <a:solidFill>
                  <a:prstClr val="black"/>
                </a:solidFill>
                <a:latin typeface="Calibri"/>
                <a:cs typeface="+mn-cs"/>
              </a:rPr>
              <a:t>.</a:t>
            </a:r>
          </a:p>
          <a:p>
            <a:pPr fontAlgn="auto">
              <a:spcBef>
                <a:spcPts val="0"/>
              </a:spcBef>
              <a:spcAft>
                <a:spcPts val="0"/>
              </a:spcAft>
              <a:defRPr/>
            </a:pPr>
            <a:endParaRPr lang="en-US" sz="1400" dirty="0">
              <a:solidFill>
                <a:prstClr val="black"/>
              </a:solidFill>
              <a:latin typeface="Calibri"/>
              <a:cs typeface="+mn-cs"/>
            </a:endParaRPr>
          </a:p>
          <a:p>
            <a:pPr fontAlgn="auto">
              <a:spcBef>
                <a:spcPts val="0"/>
              </a:spcBef>
              <a:spcAft>
                <a:spcPts val="0"/>
              </a:spcAft>
              <a:defRPr/>
            </a:pPr>
            <a:r>
              <a:rPr lang="en-US" sz="1400" dirty="0">
                <a:solidFill>
                  <a:prstClr val="black"/>
                </a:solidFill>
                <a:latin typeface="Calibri"/>
                <a:cs typeface="+mn-cs"/>
              </a:rPr>
              <a:t>Individuals who are deaf, hard of hearing or have speech disabilities may contact USDA through the Federal Relay Service at (800) 877.8339; or (800) 845.6136 (in Spanish).</a:t>
            </a:r>
          </a:p>
          <a:p>
            <a:pPr fontAlgn="auto">
              <a:spcBef>
                <a:spcPts val="0"/>
              </a:spcBef>
              <a:spcAft>
                <a:spcPts val="0"/>
              </a:spcAft>
              <a:defRPr/>
            </a:pPr>
            <a:endParaRPr lang="en-US" sz="1400" dirty="0">
              <a:solidFill>
                <a:prstClr val="black"/>
              </a:solidFill>
              <a:latin typeface="Calibri"/>
              <a:cs typeface="+mn-cs"/>
            </a:endParaRPr>
          </a:p>
          <a:p>
            <a:pPr fontAlgn="auto">
              <a:spcBef>
                <a:spcPts val="0"/>
              </a:spcBef>
              <a:spcAft>
                <a:spcPts val="0"/>
              </a:spcAft>
              <a:defRPr/>
            </a:pPr>
            <a:r>
              <a:rPr lang="en-US" sz="1400" dirty="0">
                <a:solidFill>
                  <a:prstClr val="black"/>
                </a:solidFill>
                <a:latin typeface="Calibri"/>
                <a:cs typeface="+mn-cs"/>
              </a:rPr>
              <a:t>USDA is an equal opportunity provider and employer.</a:t>
            </a:r>
          </a:p>
        </p:txBody>
      </p:sp>
      <p:pic>
        <p:nvPicPr>
          <p:cNvPr id="1026" name="Picture 2">
            <a:extLst>
              <a:ext uri="{FF2B5EF4-FFF2-40B4-BE49-F238E27FC236}">
                <a16:creationId xmlns:a16="http://schemas.microsoft.com/office/drawing/2014/main" id="{6C3E63A0-04F2-4A36-A6D6-ACDB8BA2775F}"/>
              </a:ext>
            </a:extLst>
          </p:cNvPr>
          <p:cNvPicPr>
            <a:picLocks noChangeAspect="1" noChangeArrowheads="1"/>
          </p:cNvPicPr>
          <p:nvPr/>
        </p:nvPicPr>
        <p:blipFill>
          <a:blip r:embed="rId4"/>
          <a:srcRect/>
          <a:stretch>
            <a:fillRect/>
          </a:stretch>
        </p:blipFill>
        <p:spPr bwMode="auto">
          <a:xfrm>
            <a:off x="449263" y="609600"/>
            <a:ext cx="1447800" cy="22367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a:extLst>
              <a:ext uri="{FF2B5EF4-FFF2-40B4-BE49-F238E27FC236}">
                <a16:creationId xmlns:a16="http://schemas.microsoft.com/office/drawing/2014/main" id="{2AACB6D1-38F5-4899-8D84-33821B64EB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288" y="754063"/>
            <a:ext cx="8875712" cy="608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a:extLst>
              <a:ext uri="{FF2B5EF4-FFF2-40B4-BE49-F238E27FC236}">
                <a16:creationId xmlns:a16="http://schemas.microsoft.com/office/drawing/2014/main" id="{CF8A695C-6490-4F0A-B1F6-456A2267AE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288" y="1447800"/>
            <a:ext cx="8686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8">
            <a:extLst>
              <a:ext uri="{FF2B5EF4-FFF2-40B4-BE49-F238E27FC236}">
                <a16:creationId xmlns:a16="http://schemas.microsoft.com/office/drawing/2014/main" id="{E774C821-6498-4ECF-8DFC-B2399948E6E0}"/>
              </a:ext>
            </a:extLst>
          </p:cNvPr>
          <p:cNvSpPr txBox="1">
            <a:spLocks noChangeArrowheads="1"/>
          </p:cNvSpPr>
          <p:nvPr/>
        </p:nvSpPr>
        <p:spPr bwMode="auto">
          <a:xfrm>
            <a:off x="609600" y="503238"/>
            <a:ext cx="68580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a:extLst>
              <a:ext uri="{FF2B5EF4-FFF2-40B4-BE49-F238E27FC236}">
                <a16:creationId xmlns:a16="http://schemas.microsoft.com/office/drawing/2014/main" id="{C4C3207C-4735-453E-83CB-8904D13F22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1075" y="914400"/>
            <a:ext cx="5114925" cy="591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8">
            <a:extLst>
              <a:ext uri="{FF2B5EF4-FFF2-40B4-BE49-F238E27FC236}">
                <a16:creationId xmlns:a16="http://schemas.microsoft.com/office/drawing/2014/main" id="{17FC185A-E5C7-42C2-B87C-AD320E591994}"/>
              </a:ext>
            </a:extLst>
          </p:cNvPr>
          <p:cNvSpPr txBox="1">
            <a:spLocks noChangeArrowheads="1"/>
          </p:cNvSpPr>
          <p:nvPr/>
        </p:nvSpPr>
        <p:spPr bwMode="auto">
          <a:xfrm>
            <a:off x="609600" y="503238"/>
            <a:ext cx="685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a:extLst>
              <a:ext uri="{FF2B5EF4-FFF2-40B4-BE49-F238E27FC236}">
                <a16:creationId xmlns:a16="http://schemas.microsoft.com/office/drawing/2014/main" id="{AABC038C-7F00-43FD-8226-50353536A8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146175"/>
            <a:ext cx="4495800" cy="554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8">
            <a:extLst>
              <a:ext uri="{FF2B5EF4-FFF2-40B4-BE49-F238E27FC236}">
                <a16:creationId xmlns:a16="http://schemas.microsoft.com/office/drawing/2014/main" id="{63B87392-A455-4DD4-B2EC-1F309DA50F1E}"/>
              </a:ext>
            </a:extLst>
          </p:cNvPr>
          <p:cNvSpPr txBox="1">
            <a:spLocks noChangeArrowheads="1"/>
          </p:cNvSpPr>
          <p:nvPr/>
        </p:nvSpPr>
        <p:spPr bwMode="auto">
          <a:xfrm>
            <a:off x="609600" y="503238"/>
            <a:ext cx="685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3</a:t>
            </a:r>
          </a:p>
        </p:txBody>
      </p:sp>
      <p:sp>
        <p:nvSpPr>
          <p:cNvPr id="17412" name="AutoShape 8">
            <a:extLst>
              <a:ext uri="{FF2B5EF4-FFF2-40B4-BE49-F238E27FC236}">
                <a16:creationId xmlns:a16="http://schemas.microsoft.com/office/drawing/2014/main" id="{EA01D06A-9DB7-42B8-838B-738A1635C096}"/>
              </a:ext>
            </a:extLst>
          </p:cNvPr>
          <p:cNvSpPr>
            <a:spLocks noChangeArrowheads="1"/>
          </p:cNvSpPr>
          <p:nvPr/>
        </p:nvSpPr>
        <p:spPr bwMode="auto">
          <a:xfrm rot="8469" flipH="1">
            <a:off x="4344988" y="292100"/>
            <a:ext cx="3198812" cy="1066800"/>
          </a:xfrm>
          <a:prstGeom prst="curvedDownArrow">
            <a:avLst>
              <a:gd name="adj1" fmla="val 58582"/>
              <a:gd name="adj2" fmla="val 117136"/>
              <a:gd name="adj3" fmla="val 33333"/>
            </a:avLst>
          </a:prstGeom>
          <a:solidFill>
            <a:srgbClr val="FF0000"/>
          </a:solidFill>
          <a:ln w="9525">
            <a:solidFill>
              <a:schemeClr val="tx1"/>
            </a:solidFill>
            <a:miter lim="800000"/>
            <a:headEnd/>
            <a:tailEnd/>
          </a:ln>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7413" name="Text Box 124">
            <a:extLst>
              <a:ext uri="{FF2B5EF4-FFF2-40B4-BE49-F238E27FC236}">
                <a16:creationId xmlns:a16="http://schemas.microsoft.com/office/drawing/2014/main" id="{49C1ED09-F761-4F0E-8704-E591402EB177}"/>
              </a:ext>
            </a:extLst>
          </p:cNvPr>
          <p:cNvSpPr txBox="1">
            <a:spLocks noChangeArrowheads="1"/>
          </p:cNvSpPr>
          <p:nvPr/>
        </p:nvSpPr>
        <p:spPr bwMode="auto">
          <a:xfrm>
            <a:off x="6248400" y="1470025"/>
            <a:ext cx="23177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a:t>Enter the meal component crediting information here.</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docProps/app.xml><?xml version="1.0" encoding="utf-8"?>
<Properties xmlns="http://schemas.openxmlformats.org/officeDocument/2006/extended-properties" xmlns:vt="http://schemas.openxmlformats.org/officeDocument/2006/docPropsVTypes">
  <Template>Clarity</Template>
  <TotalTime>15905</TotalTime>
  <Words>7074</Words>
  <Application>Microsoft Office PowerPoint</Application>
  <PresentationFormat>On-screen Show (4:3)</PresentationFormat>
  <Paragraphs>309</Paragraphs>
  <Slides>51</Slides>
  <Notes>50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51</vt:i4>
      </vt:variant>
    </vt:vector>
  </HeadingPairs>
  <TitlesOfParts>
    <vt:vector size="58" baseType="lpstr">
      <vt:lpstr>Arial</vt:lpstr>
      <vt:lpstr>Calibri</vt:lpstr>
      <vt:lpstr>Comic Sans MS</vt:lpstr>
      <vt:lpstr>Wingdings</vt:lpstr>
      <vt:lpstr>Times New Roman</vt:lpstr>
      <vt:lpstr>Clarity</vt:lpstr>
      <vt:lpstr>Office Theme</vt:lpstr>
      <vt:lpstr>Completing the Transported Meals Daily Meal Production Record</vt:lpstr>
      <vt:lpstr>Documentation</vt:lpstr>
      <vt:lpstr>Delivery Tickets for meals from a vendor</vt:lpstr>
      <vt:lpstr>Transporting from a School to another 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Signatures Required!</vt:lpstr>
      <vt:lpstr>PowerPoint Presentation</vt:lpstr>
      <vt:lpstr>Now, Let’s look at the LUNCH Production Record….</vt:lpstr>
      <vt:lpstr>PowerPoint Presentation</vt:lpstr>
      <vt:lpstr>The production record is …</vt:lpstr>
      <vt:lpstr>Why use this tool?</vt:lpstr>
      <vt:lpstr>Who needs it?</vt:lpstr>
      <vt:lpstr> Managers must …</vt:lpstr>
      <vt:lpstr>              </vt:lpstr>
      <vt:lpstr>It’s REQUIRED !!!</vt:lpstr>
      <vt:lpstr>How long do you keep records?</vt:lpstr>
      <vt:lpstr>Common Problems and Errors</vt:lpstr>
      <vt:lpstr>PowerPoint Presentation</vt:lpstr>
      <vt:lpstr>PowerPoint Presentation</vt:lpstr>
      <vt:lpstr>Signature … Required when info is verified!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Errors with Production Record Planning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Now, Let’s look at the BREAKFAST Production Record….</vt:lpstr>
      <vt:lpstr>PowerPoint Presentation</vt:lpstr>
      <vt:lpstr>Changes to the meal components</vt:lpstr>
      <vt:lpstr>Questions?</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Agreement Renewal to Administer Federally Funded Child Nutrition Programs</dc:title>
  <dc:creator>psheets</dc:creator>
  <cp:lastModifiedBy>Donna Knight</cp:lastModifiedBy>
  <cp:revision>377</cp:revision>
  <dcterms:created xsi:type="dcterms:W3CDTF">2013-02-18T21:53:27Z</dcterms:created>
  <dcterms:modified xsi:type="dcterms:W3CDTF">2021-08-05T21:33:33Z</dcterms:modified>
</cp:coreProperties>
</file>