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3"/>
    <p:sldMasterId id="2147483850" r:id="rId4"/>
  </p:sldMasterIdLst>
  <p:notesMasterIdLst>
    <p:notesMasterId r:id="rId40"/>
  </p:notesMasterIdLst>
  <p:sldIdLst>
    <p:sldId id="279" r:id="rId5"/>
    <p:sldId id="511" r:id="rId6"/>
    <p:sldId id="733" r:id="rId7"/>
    <p:sldId id="512" r:id="rId8"/>
    <p:sldId id="513" r:id="rId9"/>
    <p:sldId id="514" r:id="rId10"/>
    <p:sldId id="515" r:id="rId11"/>
    <p:sldId id="516" r:id="rId12"/>
    <p:sldId id="517" r:id="rId13"/>
    <p:sldId id="518" r:id="rId14"/>
    <p:sldId id="519" r:id="rId15"/>
    <p:sldId id="701" r:id="rId16"/>
    <p:sldId id="700" r:id="rId17"/>
    <p:sldId id="702" r:id="rId18"/>
    <p:sldId id="703" r:id="rId19"/>
    <p:sldId id="704" r:id="rId20"/>
    <p:sldId id="705" r:id="rId21"/>
    <p:sldId id="706" r:id="rId22"/>
    <p:sldId id="707" r:id="rId23"/>
    <p:sldId id="726" r:id="rId24"/>
    <p:sldId id="739" r:id="rId25"/>
    <p:sldId id="740" r:id="rId26"/>
    <p:sldId id="710" r:id="rId27"/>
    <p:sldId id="738" r:id="rId28"/>
    <p:sldId id="713" r:id="rId29"/>
    <p:sldId id="714" r:id="rId30"/>
    <p:sldId id="736" r:id="rId31"/>
    <p:sldId id="737" r:id="rId32"/>
    <p:sldId id="741" r:id="rId33"/>
    <p:sldId id="724" r:id="rId34"/>
    <p:sldId id="730" r:id="rId35"/>
    <p:sldId id="729" r:id="rId36"/>
    <p:sldId id="731" r:id="rId37"/>
    <p:sldId id="698" r:id="rId38"/>
    <p:sldId id="742" r:id="rId39"/>
  </p:sldIdLst>
  <p:sldSz cx="9144000" cy="6858000" type="screen4x3"/>
  <p:notesSz cx="6858000" cy="9144000"/>
  <p:custDataLst>
    <p:tags r:id="rId4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5" autoAdjust="0"/>
    <p:restoredTop sz="88594" autoAdjust="0"/>
  </p:normalViewPr>
  <p:slideViewPr>
    <p:cSldViewPr>
      <p:cViewPr varScale="1">
        <p:scale>
          <a:sx n="91" d="100"/>
          <a:sy n="91" d="100"/>
        </p:scale>
        <p:origin x="105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7290C-620C-460A-B7E4-2A10F35ECE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D2CB351-D66E-42A2-962B-5939B12269F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AFBDE30-D711-4F32-81B7-D7BD988FE8F9}" type="datetimeFigureOut">
              <a:rPr lang="en-US"/>
              <a:pPr>
                <a:defRPr/>
              </a:pPr>
              <a:t>8/5/2021</a:t>
            </a:fld>
            <a:endParaRPr lang="en-US" dirty="0"/>
          </a:p>
        </p:txBody>
      </p:sp>
      <p:sp>
        <p:nvSpPr>
          <p:cNvPr id="4" name="Slide Image Placeholder 3">
            <a:extLst>
              <a:ext uri="{FF2B5EF4-FFF2-40B4-BE49-F238E27FC236}">
                <a16:creationId xmlns:a16="http://schemas.microsoft.com/office/drawing/2014/main" id="{683DCA67-DBA6-463E-AE7F-87AD046792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73DB0D64-EE6F-456C-BEA3-B44A33C9B1D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A5B142-3E6C-44CD-86CF-4A0E753B73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4F5EFF98-594E-48C3-AF5F-D0F8CC7C668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F9DF520-4A0E-419E-ACB8-258CE1C6CD7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48F37AB-4140-46B5-92C4-2898BDCD691B}"/>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28663" indent="-279400" eaLnBrk="0" hangingPunct="0">
              <a:defRPr>
                <a:solidFill>
                  <a:schemeClr val="tx1"/>
                </a:solidFill>
                <a:latin typeface="Arial" panose="020B0604020202020204" pitchFamily="34" charset="0"/>
                <a:cs typeface="Arial" panose="020B0604020202020204" pitchFamily="34" charset="0"/>
              </a:defRPr>
            </a:lvl2pPr>
            <a:lvl3pPr marL="1120775" indent="-223838" eaLnBrk="0" hangingPunct="0">
              <a:defRPr>
                <a:solidFill>
                  <a:schemeClr val="tx1"/>
                </a:solidFill>
                <a:latin typeface="Arial" panose="020B0604020202020204" pitchFamily="34" charset="0"/>
                <a:cs typeface="Arial" panose="020B0604020202020204" pitchFamily="34" charset="0"/>
              </a:defRPr>
            </a:lvl3pPr>
            <a:lvl4pPr marL="1570038" indent="-223838" eaLnBrk="0" hangingPunct="0">
              <a:defRPr>
                <a:solidFill>
                  <a:schemeClr val="tx1"/>
                </a:solidFill>
                <a:latin typeface="Arial" panose="020B0604020202020204" pitchFamily="34" charset="0"/>
                <a:cs typeface="Arial" panose="020B0604020202020204" pitchFamily="34" charset="0"/>
              </a:defRPr>
            </a:lvl4pPr>
            <a:lvl5pPr marL="2017713" indent="-223838" eaLnBrk="0" hangingPunct="0">
              <a:defRPr>
                <a:solidFill>
                  <a:schemeClr val="tx1"/>
                </a:solidFill>
                <a:latin typeface="Arial" panose="020B0604020202020204" pitchFamily="34" charset="0"/>
                <a:cs typeface="Arial" panose="020B0604020202020204" pitchFamily="34" charset="0"/>
              </a:defRPr>
            </a:lvl5pPr>
            <a:lvl6pPr marL="24749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1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3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5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C38494-A65F-46CF-90FB-CC946D50AD35}" type="slidenum">
              <a:rPr lang="en-US" altLang="en-US">
                <a:latin typeface="Times New Roman" panose="02020603050405020304" pitchFamily="18" charset="0"/>
              </a:rPr>
              <a:pPr eaLnBrk="1" hangingPunct="1"/>
              <a:t>1</a:t>
            </a:fld>
            <a:endParaRPr lang="en-US"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id="{D5308446-BA74-4778-A98A-43072D2BB7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2964EB69-F1A9-4E01-8091-3ABB1879EC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Participants and distribute copies of sample production records (use your own accurately completed samples or refer to the School Nutrition website at http://childnutrition.ncpublicschools.gov/information-resources/menu-planning-production/meal-production-records). Briefly describe what participants will learn today:</a:t>
            </a:r>
          </a:p>
          <a:p>
            <a:pPr eaLnBrk="1" hangingPunct="1">
              <a:spcBef>
                <a:spcPct val="0"/>
              </a:spcBef>
            </a:pPr>
            <a:r>
              <a:rPr lang="en-US" altLang="en-US"/>
              <a:t>What is a production record</a:t>
            </a:r>
          </a:p>
          <a:p>
            <a:pPr eaLnBrk="1" hangingPunct="1">
              <a:spcBef>
                <a:spcPct val="0"/>
              </a:spcBef>
            </a:pPr>
            <a:r>
              <a:rPr lang="en-US" altLang="en-US"/>
              <a:t>Why production records must be used</a:t>
            </a:r>
          </a:p>
          <a:p>
            <a:pPr eaLnBrk="1" hangingPunct="1">
              <a:spcBef>
                <a:spcPct val="0"/>
              </a:spcBef>
            </a:pPr>
            <a:r>
              <a:rPr lang="en-US" altLang="en-US"/>
              <a:t>Who uses what information on the document</a:t>
            </a:r>
          </a:p>
          <a:p>
            <a:pPr eaLnBrk="1" hangingPunct="1">
              <a:spcBef>
                <a:spcPct val="0"/>
              </a:spcBef>
            </a:pPr>
            <a:r>
              <a:rPr lang="en-US" altLang="en-US"/>
              <a:t>Procedures for proper completion and retention of the document</a:t>
            </a:r>
          </a:p>
          <a:p>
            <a:pPr eaLnBrk="1" hangingPunct="1">
              <a:spcBef>
                <a:spcPct val="0"/>
              </a:spcBef>
            </a:pPr>
            <a:r>
              <a:rPr lang="en-US" altLang="en-US"/>
              <a:t>How to avoid common mistakes and errors</a:t>
            </a:r>
          </a:p>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891AF81-FA6B-4B0E-B600-9FF54E3B537E}"/>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31345C-6E8E-4CE0-B776-8AD914AE6B9D}" type="slidenum">
              <a:rPr lang="en-US" altLang="en-US">
                <a:solidFill>
                  <a:srgbClr val="000000"/>
                </a:solidFill>
                <a:latin typeface="Calibri" panose="020F0502020204030204" pitchFamily="34" charset="0"/>
              </a:rPr>
              <a:pPr eaLnBrk="1" hangingPunct="1"/>
              <a:t>10</a:t>
            </a:fld>
            <a:endParaRPr lang="en-US" altLang="en-US">
              <a:solidFill>
                <a:srgbClr val="000000"/>
              </a:solidFill>
              <a:latin typeface="Calibri" panose="020F0502020204030204" pitchFamily="34" charset="0"/>
            </a:endParaRPr>
          </a:p>
        </p:txBody>
      </p:sp>
      <p:sp>
        <p:nvSpPr>
          <p:cNvPr id="55299" name="Rectangle 2">
            <a:extLst>
              <a:ext uri="{FF2B5EF4-FFF2-40B4-BE49-F238E27FC236}">
                <a16:creationId xmlns:a16="http://schemas.microsoft.com/office/drawing/2014/main" id="{5E83F30F-C6B3-4A41-9844-B655982725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a:extLst>
              <a:ext uri="{FF2B5EF4-FFF2-40B4-BE49-F238E27FC236}">
                <a16:creationId xmlns:a16="http://schemas.microsoft.com/office/drawing/2014/main" id="{6378E2C3-026E-4B5C-943D-9265A7BBCB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Through and accurate daily production records are required for the school to be eligible for meal reimbursement.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A9AF889-EEDB-401E-A60C-7374EB581BA5}"/>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FE6C57-DFB3-43B3-91C8-D4BB1DBC2952}"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
        <p:nvSpPr>
          <p:cNvPr id="56323" name="Rectangle 2">
            <a:extLst>
              <a:ext uri="{FF2B5EF4-FFF2-40B4-BE49-F238E27FC236}">
                <a16:creationId xmlns:a16="http://schemas.microsoft.com/office/drawing/2014/main" id="{C31D6696-644C-47F3-AC98-77B2CBF63C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a:extLst>
              <a:ext uri="{FF2B5EF4-FFF2-40B4-BE49-F238E27FC236}">
                <a16:creationId xmlns:a16="http://schemas.microsoft.com/office/drawing/2014/main" id="{A39FD819-C5C6-42F7-8411-BAB90E05AD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USDA requires that records are kept safely and entirely for 3 years. Store the records clearly labeled in a secure place.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587AB5F-684E-41B1-948B-A5B16111F7C5}"/>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D67081-21C2-4A77-B0DE-47490D8B4B9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57347" name="Rectangle 2">
            <a:extLst>
              <a:ext uri="{FF2B5EF4-FFF2-40B4-BE49-F238E27FC236}">
                <a16:creationId xmlns:a16="http://schemas.microsoft.com/office/drawing/2014/main" id="{D4CB28EF-795B-441A-975C-1D5DDF8E79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0F4C24D3-0EEE-4EF0-9446-979A511FEB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slides shows common production record problems and errors observed during Technical Assistance Reviews and Administrative Reviews.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FE1D3DD-B19D-4901-8DE6-95D79CA2F5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2AA9EEA-5597-4A88-97D2-8D9DFBE73B94}"/>
              </a:ext>
            </a:extLst>
          </p:cNvPr>
          <p:cNvSpPr>
            <a:spLocks noGrp="1"/>
          </p:cNvSpPr>
          <p:nvPr>
            <p:ph type="body" idx="1"/>
          </p:nvPr>
        </p:nvSpPr>
        <p:spPr/>
        <p:txBody>
          <a:bodyPr/>
          <a:lstStyle/>
          <a:p>
            <a:pPr eaLnBrk="1" fontAlgn="auto" hangingPunct="1">
              <a:spcBef>
                <a:spcPts val="0"/>
              </a:spcBef>
              <a:spcAft>
                <a:spcPts val="0"/>
              </a:spcAft>
              <a:defRPr/>
            </a:pPr>
            <a:r>
              <a:rPr lang="en-US" dirty="0">
                <a:latin typeface="Arial" charset="0"/>
                <a:sym typeface="Webdings" pitchFamily="18" charset="2"/>
              </a:rPr>
              <a:t></a:t>
            </a:r>
            <a:r>
              <a:rPr lang="en-US" dirty="0">
                <a:latin typeface="Arial" charset="0"/>
              </a:rPr>
              <a:t>  </a:t>
            </a:r>
            <a:r>
              <a:rPr lang="en-US" b="1" dirty="0">
                <a:latin typeface="Arial" charset="0"/>
              </a:rPr>
              <a:t>Note to Leader</a:t>
            </a:r>
            <a:r>
              <a:rPr lang="en-US" dirty="0">
                <a:latin typeface="Arial" charset="0"/>
              </a:rPr>
              <a:t> – Distribute a sample of the production record and instructions for completing the form to use as reference during the workshop.</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Let’s look at a sample of a completed lunch menu production record for a day.  Refer to it when maintaining this form; or call your SN director to discuss local procedures.</a:t>
            </a:r>
          </a:p>
          <a:p>
            <a:pPr eaLnBrk="1" fontAlgn="auto" hangingPunct="1">
              <a:spcBef>
                <a:spcPts val="0"/>
              </a:spcBef>
              <a:spcAft>
                <a:spcPts val="0"/>
              </a:spcAft>
              <a:defRPr/>
            </a:pPr>
            <a:endParaRPr lang="en-US" dirty="0"/>
          </a:p>
          <a:p>
            <a:pPr marL="235704" indent="-235704" eaLnBrk="1" fontAlgn="auto" hangingPunct="1">
              <a:spcBef>
                <a:spcPts val="0"/>
              </a:spcBef>
              <a:spcAft>
                <a:spcPts val="0"/>
              </a:spcAft>
              <a:buFontTx/>
              <a:buChar char="•"/>
              <a:defRPr/>
            </a:pPr>
            <a:r>
              <a:rPr lang="en-US" dirty="0">
                <a:latin typeface="Arial" charset="0"/>
              </a:rPr>
              <a:t>The Daily Meal Production Plan is a required record for the National School Lunch and Breakfast Programs.  (A production record is also required for the after school snack program and there is another form for that use that allows the manager to complete one page per week.) The information is to be recorded daily and kept in the school’s food preparation and service area.  The two major sections, Meal Preparation and Meal Offering, allow the form to be a management tool, determine nutritional adequacy, and assess food safety practices.  </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latin typeface="Arial" charset="0"/>
              </a:rPr>
              <a:t>All forms other than the N.C. Department of Public Instruction (NCDPI) prototype forms must approved in writing by the State Agency prior to use.</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latin typeface="Arial" charset="0"/>
              </a:rPr>
              <a:t>Even when using alternate form(s), </a:t>
            </a:r>
            <a:r>
              <a:rPr lang="en-US" u="sng" dirty="0">
                <a:latin typeface="Arial" charset="0"/>
              </a:rPr>
              <a:t>all of the information</a:t>
            </a:r>
            <a:r>
              <a:rPr lang="en-US" dirty="0">
                <a:latin typeface="Arial" charset="0"/>
              </a:rPr>
              <a:t> on the N.C. Daily Meal Production plan, including the HACCP monitoring and instructions, must be included in your documentation.</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latin typeface="Arial" charset="0"/>
              </a:rPr>
              <a:t>Schools are encouraged to use the approved prototype as it captures the required information for compliance with the Administrative Review and HACCP.</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66564" name="Slide Number Placeholder 3">
            <a:extLst>
              <a:ext uri="{FF2B5EF4-FFF2-40B4-BE49-F238E27FC236}">
                <a16:creationId xmlns:a16="http://schemas.microsoft.com/office/drawing/2014/main" id="{C67CF294-7112-416B-AEF4-A45201670636}"/>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0C3CC6-C4AA-4C6F-886D-6AE599081213}"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E9EB3F7D-FCF9-42F3-A8C3-1E4DB9CA75F5}"/>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7CAFE4-2F8E-4FC0-ADB9-10FB2AAF773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59395" name="Rectangle 2">
            <a:extLst>
              <a:ext uri="{FF2B5EF4-FFF2-40B4-BE49-F238E27FC236}">
                <a16:creationId xmlns:a16="http://schemas.microsoft.com/office/drawing/2014/main" id="{36FCADD3-C197-4BF2-972D-FAADD53DB6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570C9325-D010-472C-B565-40DEF19A7F88}"/>
              </a:ext>
            </a:extLst>
          </p:cNvPr>
          <p:cNvSpPr>
            <a:spLocks noGrp="1" noChangeArrowheads="1"/>
          </p:cNvSpPr>
          <p:nvPr>
            <p:ph type="body" idx="1"/>
          </p:nvPr>
        </p:nvSpPr>
        <p:spPr>
          <a:ln/>
        </p:spPr>
        <p:txBody>
          <a:bodyPr>
            <a:normAutofit fontScale="47500" lnSpcReduction="20000"/>
          </a:bodyPr>
          <a:lstStyle/>
          <a:p>
            <a:pPr eaLnBrk="1" hangingPunct="1">
              <a:defRPr/>
            </a:pPr>
            <a:r>
              <a:rPr lang="en-US" b="1" dirty="0"/>
              <a:t>(1)   MENU -- </a:t>
            </a:r>
            <a:r>
              <a:rPr lang="en-US" dirty="0"/>
              <a:t>Enter menu planned for the day.  List any additions to the menu or substitutions from the planned menu. </a:t>
            </a:r>
          </a:p>
          <a:p>
            <a:pPr eaLnBrk="1" hangingPunct="1">
              <a:defRPr/>
            </a:pPr>
            <a:endParaRPr lang="en-US" b="1" i="1" dirty="0"/>
          </a:p>
          <a:p>
            <a:pPr eaLnBrk="1" hangingPunct="1">
              <a:defRPr/>
            </a:pPr>
            <a:r>
              <a:rPr lang="en-US" i="1" dirty="0"/>
              <a:t>The following information needs to be completed only for menu items that are Time-Temperature Controlled for Safety (TCS ) foods– see Menu Summary information in HACCP Part 5: Menus and Recipes. Temperatures are only recorded for the first pan or batch of each menu item. The temperature of all remaining pans will be checked for doneness or the temperature will be checked before the item is removed from the refrigerator but not recorded on the Production Plan. Be sure employees are using a properly calibrated thermometer.</a:t>
            </a:r>
            <a:endParaRPr lang="en-US" dirty="0"/>
          </a:p>
          <a:p>
            <a:pPr eaLnBrk="1" hangingPunct="1">
              <a:defRPr/>
            </a:pPr>
            <a:r>
              <a:rPr lang="en-US" i="1" dirty="0"/>
              <a:t> </a:t>
            </a:r>
            <a:endParaRPr lang="en-US" dirty="0"/>
          </a:p>
          <a:p>
            <a:pPr eaLnBrk="1" hangingPunct="1">
              <a:defRPr/>
            </a:pPr>
            <a:r>
              <a:rPr lang="en-US" i="1" u="sng" dirty="0"/>
              <a:t>Cook Target Temperature</a:t>
            </a:r>
            <a:r>
              <a:rPr lang="en-US" i="1" dirty="0"/>
              <a:t> – Record the safe cooking or preparation temperature for each TCS menu item (see HACCP Part 1:  Safe Food Handling Procedures).</a:t>
            </a:r>
            <a:endParaRPr lang="en-US" dirty="0"/>
          </a:p>
          <a:p>
            <a:pPr eaLnBrk="1" hangingPunct="1">
              <a:defRPr/>
            </a:pPr>
            <a:r>
              <a:rPr lang="en-US" i="1" u="sng" dirty="0"/>
              <a:t>Time First Pan Removed</a:t>
            </a:r>
            <a:r>
              <a:rPr lang="en-US" i="1" dirty="0"/>
              <a:t> – Record the time that the first pan of TCS food was removed from the oven or in the case of cold food when preparation was completed.</a:t>
            </a:r>
            <a:endParaRPr lang="en-US" dirty="0"/>
          </a:p>
          <a:p>
            <a:pPr eaLnBrk="1" hangingPunct="1">
              <a:defRPr/>
            </a:pPr>
            <a:r>
              <a:rPr lang="en-US" i="1" u="sng" dirty="0"/>
              <a:t>Food Temperature once cooked/prepared</a:t>
            </a:r>
            <a:r>
              <a:rPr lang="en-US" i="1" dirty="0"/>
              <a:t> – Check the actual food temperature with a properly calibrated thermometer. If the food does not meet the cook target temperature, continue cooking until it does.  Do not record this temperature because the corrective action is to continue to cook the item to the proper temperature before service.   Do not put food on the serving line until it is safe to eat.  In summary, the temperatures recorded in this column should be the end cooking temperatures for menu items that have reached the cook target temperature or the temperature of uncooked foods when preparation is completed. If the temperature is not at 41 degrees or below for a TCS cold food, chill the food to this temperature within 2 hours in order to serve it safely.</a:t>
            </a:r>
            <a:endParaRPr lang="en-US" dirty="0"/>
          </a:p>
          <a:p>
            <a:pPr eaLnBrk="1" hangingPunct="1">
              <a:defRPr/>
            </a:pPr>
            <a:r>
              <a:rPr lang="en-US" i="1" dirty="0"/>
              <a:t> </a:t>
            </a:r>
            <a:endParaRPr lang="en-US" dirty="0"/>
          </a:p>
          <a:p>
            <a:pPr eaLnBrk="1" hangingPunct="1">
              <a:defRPr/>
            </a:pPr>
            <a:r>
              <a:rPr lang="en-US" i="1" dirty="0"/>
              <a:t>If Time as a Public Health Control Procedures (TPHC) are being implemented as a food safety control, follow the written procedure included in the HACCP Plan for documenting time when removed from holding and discard times. Foods subject to TPHC must be discarded by the end of the time specified in the written procedure. File copies of all approved TPHC procedures in the HACCP plan in Part 5: Menus and Recipes.</a:t>
            </a:r>
            <a:endParaRPr lang="en-US" dirty="0"/>
          </a:p>
          <a:p>
            <a:pPr eaLnBrk="1" fontAlgn="auto" hangingPunct="1">
              <a:spcBef>
                <a:spcPts val="0"/>
              </a:spcBef>
              <a:spcAft>
                <a:spcPts val="0"/>
              </a:spcAft>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C714BA18-01B8-4C22-BAF2-8D310B611B40}"/>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DB4394-C3A7-4F75-B382-E4C67F94130F}"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
        <p:nvSpPr>
          <p:cNvPr id="60419" name="Rectangle 2">
            <a:extLst>
              <a:ext uri="{FF2B5EF4-FFF2-40B4-BE49-F238E27FC236}">
                <a16:creationId xmlns:a16="http://schemas.microsoft.com/office/drawing/2014/main" id="{B87021AE-A14D-48A7-ABDB-36CF99C1FB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B533D2EC-79B3-475E-9DEA-F343483F9A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(2) Cottage, Manager Signature, and Date</a:t>
            </a:r>
            <a:endParaRPr lang="en-US" altLang="en-US"/>
          </a:p>
          <a:p>
            <a:pPr eaLnBrk="1" hangingPunct="1"/>
            <a:r>
              <a:rPr lang="en-US" altLang="en-US" b="1"/>
              <a:t> </a:t>
            </a:r>
            <a:r>
              <a:rPr lang="en-US" altLang="en-US"/>
              <a:t>Enter name of the cottage, manager signature, and date of meal service. The signature indicates that the manager or person in charge has fully reviewed the meal planning, production and service and is satisfied with the accuracy of the information.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7EB09DE-F58F-4FCC-B4B3-5F9796B45649}"/>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0BE4A3-B71E-4B27-8E36-2258192465B9}"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
        <p:nvSpPr>
          <p:cNvPr id="61443" name="Rectangle 2">
            <a:extLst>
              <a:ext uri="{FF2B5EF4-FFF2-40B4-BE49-F238E27FC236}">
                <a16:creationId xmlns:a16="http://schemas.microsoft.com/office/drawing/2014/main" id="{1755861A-FEAC-4A5A-A31C-75D55A2B70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FE92DF2D-1FD1-440A-966D-0AED4FF300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(3)Total Number of Planned Reimbursable Student Meals  </a:t>
            </a:r>
            <a:endParaRPr lang="en-US" altLang="en-US"/>
          </a:p>
          <a:p>
            <a:pPr eaLnBrk="1" hangingPunct="1"/>
            <a:r>
              <a:rPr lang="en-US" altLang="en-US"/>
              <a:t>Record the total number of planned reimbursable student meals.  This will be the number of column 9b minus the planned number of adult meals.</a:t>
            </a:r>
          </a:p>
          <a:p>
            <a:pPr eaLnBrk="1" hangingPunct="1"/>
            <a:endParaRPr lang="en-US" altLang="en-US"/>
          </a:p>
          <a:p>
            <a:pPr eaLnBrk="1" hangingPunct="1"/>
            <a:r>
              <a:rPr lang="en-US" altLang="en-US"/>
              <a:t>You may also use this section to record notes about today’s meal service that may explain any unusual or irregular circumstances (e.g. several students gone on a field trip or out sick, incorrect food deliveries requiring extensive substitutions, etc.)</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C5EA551-5764-419A-86B6-63742DC466F8}"/>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5825CD7-8653-48D2-A31A-45A1307E3D3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
        <p:nvSpPr>
          <p:cNvPr id="62467" name="Rectangle 2">
            <a:extLst>
              <a:ext uri="{FF2B5EF4-FFF2-40B4-BE49-F238E27FC236}">
                <a16:creationId xmlns:a16="http://schemas.microsoft.com/office/drawing/2014/main" id="{185D9FAD-E842-4DD3-80C9-52DF0F6BC9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553DC4BD-C605-4361-A21B-44FEB6FC8F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(4)Number of Students Served</a:t>
            </a:r>
            <a:endParaRPr lang="en-US" altLang="en-US"/>
          </a:p>
          <a:p>
            <a:pPr eaLnBrk="1" hangingPunct="1"/>
            <a:r>
              <a:rPr lang="en-US" altLang="en-US"/>
              <a:t> After meal service record the </a:t>
            </a:r>
            <a:r>
              <a:rPr lang="en-US" altLang="en-US" b="1"/>
              <a:t>total number of students served, indicating the meal pattern used such as K-5, 6-8. K-8 or 9-12. </a:t>
            </a:r>
            <a:r>
              <a:rPr lang="en-US" altLang="en-US"/>
              <a:t> Indicate the number of CN (Child Nutrition) meals (if any), Other Adult Meals served (if any), adding all columns to determine the </a:t>
            </a:r>
            <a:r>
              <a:rPr lang="en-US" altLang="en-US" b="1"/>
              <a:t>Total Meals</a:t>
            </a:r>
            <a:r>
              <a:rPr lang="en-US" altLang="en-US"/>
              <a:t> served.  Check if students participate in Offer vs Serve and indicate grade levels implementing Offer vs Serve.  </a:t>
            </a:r>
            <a:endParaRPr lang="en-US" altLang="en-US">
              <a:solidFill>
                <a:srgbClr val="000000"/>
              </a:solidFill>
            </a:endParaRPr>
          </a:p>
          <a:p>
            <a:pPr eaLnBrk="1" hangingPunct="1">
              <a:spcBef>
                <a:spcPct val="0"/>
              </a:spcBef>
            </a:pPr>
            <a:r>
              <a:rPr lang="en-US" altLang="en-US">
                <a:solidFill>
                  <a:srgbClr val="000000"/>
                </a:solidFill>
              </a:rPr>
              <a:t>Verify that  drinking water  is available to all students without restriction. </a:t>
            </a: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D138E9FB-CF69-43F6-AAD1-0CEA7A750A3A}"/>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F5A77E-9DBA-445B-9B33-77051352040F}"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
        <p:nvSpPr>
          <p:cNvPr id="63491" name="Rectangle 2">
            <a:extLst>
              <a:ext uri="{FF2B5EF4-FFF2-40B4-BE49-F238E27FC236}">
                <a16:creationId xmlns:a16="http://schemas.microsoft.com/office/drawing/2014/main" id="{358E7F79-73A5-488D-84AC-7600F5F813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AE7C355C-1040-43F8-9073-BDD8E7365EED}"/>
              </a:ext>
            </a:extLst>
          </p:cNvPr>
          <p:cNvSpPr>
            <a:spLocks noGrp="1" noChangeArrowheads="1"/>
          </p:cNvSpPr>
          <p:nvPr>
            <p:ph type="body" idx="1"/>
          </p:nvPr>
        </p:nvSpPr>
        <p:spPr bwMode="auto">
          <a:xfrm>
            <a:off x="762000" y="4341813"/>
            <a:ext cx="5487988" cy="411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i="1"/>
              <a:t>(5) Personnel – These five items support your daily HACCP Plan.  Each should be checked if in place.  Note any corrective action taken if you were unable to check that all were in place.</a:t>
            </a:r>
            <a:endParaRPr lang="en-US" altLang="en-US"/>
          </a:p>
          <a:p>
            <a:pPr eaLnBrk="1" hangingPunct="1"/>
            <a:r>
              <a:rPr lang="en-US" altLang="en-US" b="1" i="1"/>
              <a:t>Healthy </a:t>
            </a:r>
            <a:r>
              <a:rPr lang="en-US" altLang="en-US" i="1"/>
              <a:t>– Are all employees who are handling and serving foods healthy?  If an individual is sick, she/he should not be handling exposed food, single-use articles, cleaned and sanitized dishware and equipment, and clean linens. Refer to the HACCP Plan Part 1: Prerequisite Programs, Appendix A for more information about employee health and when to exclude or restrict employees from food handling duties.</a:t>
            </a:r>
            <a:endParaRPr lang="en-US" altLang="en-US"/>
          </a:p>
          <a:p>
            <a:pPr eaLnBrk="1" hangingPunct="1"/>
            <a:r>
              <a:rPr lang="en-US" altLang="en-US" b="1" i="1"/>
              <a:t>Clean appearance </a:t>
            </a:r>
            <a:r>
              <a:rPr lang="en-US" altLang="en-US" i="1"/>
              <a:t>– Are employees properly dressed according to the food safety standards outlined in Part 1:  Prerequisite Programs?</a:t>
            </a:r>
            <a:endParaRPr lang="en-US" altLang="en-US" b="1"/>
          </a:p>
          <a:p>
            <a:pPr eaLnBrk="1" hangingPunct="1"/>
            <a:r>
              <a:rPr lang="en-US" altLang="en-US" b="1" i="1"/>
              <a:t>Washing hands </a:t>
            </a:r>
            <a:r>
              <a:rPr lang="en-US" altLang="en-US" i="1"/>
              <a:t>– Are employees properly washing their hands with warm water, soap, and drying?</a:t>
            </a:r>
            <a:endParaRPr lang="en-US" altLang="en-US"/>
          </a:p>
          <a:p>
            <a:pPr eaLnBrk="1" hangingPunct="1"/>
            <a:r>
              <a:rPr lang="en-US" altLang="en-US" b="1" i="1"/>
              <a:t>No bare hand contact </a:t>
            </a:r>
            <a:r>
              <a:rPr lang="en-US" altLang="en-US" i="1"/>
              <a:t>– Employees should not be handling cooked or ready-to-eat foods with their bare hands.  They should use tongs, utensils, deli tissue, or single-use gloves.</a:t>
            </a:r>
            <a:endParaRPr lang="en-US" altLang="en-US"/>
          </a:p>
          <a:p>
            <a:pPr eaLnBrk="1" hangingPunct="1"/>
            <a:r>
              <a:rPr lang="en-US" altLang="en-US" b="1" i="1"/>
              <a:t>Thermometers checked and calibrated (if needed) </a:t>
            </a:r>
            <a:r>
              <a:rPr lang="en-US" altLang="en-US" i="1"/>
              <a:t>– Are thermometers checked for accuracy daily and calibrated if needed? Calibration is the process of verifying the accuracy of a thermometer.  Thermocouples do not require calibration; if using one, make a notation of N/A.</a:t>
            </a:r>
            <a:endParaRPr lang="en-US" altLang="en-US" b="1"/>
          </a:p>
          <a:p>
            <a:pPr eaLnBrk="1" hangingPunct="1">
              <a:spcBef>
                <a:spcPct val="0"/>
              </a:spcBef>
            </a:pPr>
            <a:endParaRPr lang="en-US" altLang="en-US"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3AE9EA2D-E281-4877-9E07-335C47B2D5BC}"/>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E83156-13FF-4919-BF91-27E99C6E650F}"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
        <p:nvSpPr>
          <p:cNvPr id="64515" name="Rectangle 2">
            <a:extLst>
              <a:ext uri="{FF2B5EF4-FFF2-40B4-BE49-F238E27FC236}">
                <a16:creationId xmlns:a16="http://schemas.microsoft.com/office/drawing/2014/main" id="{DE19544B-8D01-439B-8685-CB636760A5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BFC59EF9-553D-4D57-86F7-29384A7907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1">
                <a:solidFill>
                  <a:srgbClr val="000000"/>
                </a:solidFill>
              </a:rPr>
              <a:t>MENU PLANNING</a:t>
            </a:r>
          </a:p>
          <a:p>
            <a:pPr eaLnBrk="1" hangingPunct="1"/>
            <a:r>
              <a:rPr lang="en-US" altLang="en-US" sz="900" b="1">
                <a:solidFill>
                  <a:srgbClr val="000000"/>
                </a:solidFill>
              </a:rPr>
              <a:t> </a:t>
            </a:r>
            <a:r>
              <a:rPr lang="en-US" altLang="en-US" b="1"/>
              <a:t>(6) Food Items</a:t>
            </a:r>
            <a:endParaRPr lang="en-US" altLang="en-US"/>
          </a:p>
          <a:p>
            <a:pPr eaLnBrk="1" hangingPunct="1"/>
            <a:r>
              <a:rPr lang="en-US" altLang="en-US"/>
              <a:t>From the menu items written in Section 1, separate them by meal component, in column 6. Include descriptive information about each product to assure an accurate nutrient analysis (i.e. sweetened, reduced fat, fat-free, diced, sliced, fresh, frozen, etc.)  Identify whole wheat products with WW and whole grain-rich products with WGR. Please note that fruit and vegetables are now separate components and need to be documented individually on the production record.  Meal components are different for breakfast and for lunch, requiring the use of different production records for each meal.  Remember to list the various milk choices the same way that you list any other menu item. </a:t>
            </a:r>
            <a:r>
              <a:rPr lang="en-US" altLang="en-US" i="1"/>
              <a:t> </a:t>
            </a:r>
            <a:r>
              <a:rPr lang="en-US" altLang="en-US"/>
              <a:t>Include condiments with the serving size (for example” ketchup, 9 gram packet” or “ketchup, 2 Tbsp.” and description of dressings, such as: ”ranch, fat free or French, reduced fat”, etc.)</a:t>
            </a:r>
          </a:p>
          <a:p>
            <a:pPr eaLnBrk="1" hangingPunct="1"/>
            <a:r>
              <a:rPr lang="en-US" altLang="en-US" b="1"/>
              <a:t>Menu Substitution:</a:t>
            </a:r>
            <a:r>
              <a:rPr lang="en-US" altLang="en-US"/>
              <a:t>  Items added on the day of service would be considered a menu substitution since the original planned amounts would be adjusted to accommodate this last minute addition. If any menu items are substituted on the day of meal service, draw a line through the menu item that will not be served and list the substituted menu item in this section; Complete columns 7-12 for the menu substitutions.</a:t>
            </a:r>
          </a:p>
          <a:p>
            <a:pPr eaLnBrk="1" hangingPunct="1"/>
            <a:r>
              <a:rPr lang="en-US" altLang="en-US"/>
              <a:t> </a:t>
            </a:r>
          </a:p>
          <a:p>
            <a:pPr eaLnBrk="1" hangingPunct="1"/>
            <a:r>
              <a:rPr lang="en-US" altLang="en-US" b="1"/>
              <a:t>(7) Meal Pattern Contribution</a:t>
            </a:r>
            <a:endParaRPr lang="en-US" altLang="en-US"/>
          </a:p>
          <a:p>
            <a:pPr eaLnBrk="1" hangingPunct="1"/>
            <a:r>
              <a:rPr lang="en-US" altLang="en-US"/>
              <a:t>Enter the amount of meal pattern contribution for each menu item using the units provided.   (i.e. 2 oz. meat/meat alternate, 1 ounce equivalent of grain, ½ c. fruit, ½ cup vegetable, 1 cup milk). Remember that the Meal Pattern Contribution may be different than the actual weight or measure of the Portion Size (for example, 5 chicken nuggets may contribute 2 oz. of meat/meat alternate to the food based meal pattern but their total weight may be more than 2 oz.  The actual portion size listed in column 8 would be 5 nuggets).  Meal Pattern Contribution should be included on each standardized recipe and can be determined from the USDA Food Buying Guide, product labels, and product spec sheets.  </a:t>
            </a:r>
          </a:p>
          <a:p>
            <a:pPr eaLnBrk="1" hangingPunct="1"/>
            <a:r>
              <a:rPr lang="en-US" altLang="en-US" b="1"/>
              <a:t>Breakfast components</a:t>
            </a:r>
            <a:r>
              <a:rPr lang="en-US" altLang="en-US"/>
              <a:t> include Grains, Fruits, and Milk.  There is no requirement to offer Meats/Meat Alternates (m/ma); however, m/ma may be included in the breakfast menu in two ways:  1) as a Grain Substitute once the minimum daily grain requirement is met or 2) as an “other” food that does not credit toward any component.   </a:t>
            </a:r>
          </a:p>
          <a:p>
            <a:pPr eaLnBrk="1" hangingPunct="1"/>
            <a:r>
              <a:rPr lang="en-US" altLang="en-US"/>
              <a:t> </a:t>
            </a:r>
          </a:p>
          <a:p>
            <a:pPr eaLnBrk="1" hangingPunct="1"/>
            <a:r>
              <a:rPr lang="en-US" altLang="en-US" b="1"/>
              <a:t>(8) Portion Size</a:t>
            </a:r>
            <a:endParaRPr lang="en-US" altLang="en-US"/>
          </a:p>
          <a:p>
            <a:pPr eaLnBrk="1" hangingPunct="1"/>
            <a:r>
              <a:rPr lang="en-US" altLang="en-US"/>
              <a:t>Enter the actual portion size of each menu item (portion size is the amount of food expected to be on the tray/plate). Remember that the portion size must be in “measurable” units such as each, cup, ounce, etc. This information can be obtained from the USDA FOOD BUYING GUIDE, Child Nutrition labels, USDA food fact sheets, or recipes. </a:t>
            </a:r>
          </a:p>
          <a:p>
            <a:pPr eaLnBrk="1" hangingPunct="1"/>
            <a:endParaRPr lang="en-US" altLang="en-US"/>
          </a:p>
          <a:p>
            <a:pPr eaLnBrk="1" hangingPunct="1">
              <a:spcBef>
                <a:spcPct val="0"/>
              </a:spcBef>
            </a:pPr>
            <a:r>
              <a:rPr lang="en-US" altLang="en-US" b="1" i="1" u="sng">
                <a:solidFill>
                  <a:srgbClr val="000000"/>
                </a:solidFill>
              </a:rPr>
              <a:t>Remember that meal pattern contribution and portion size are not always the same; refer to your accurate standardized quantity recipe for more information; standardized recipes should indicate both the portion size AND the meal pattern contribution.</a:t>
            </a:r>
            <a:endParaRPr lang="en-US" altLang="en-US" b="1" i="1" u="sng"/>
          </a:p>
          <a:p>
            <a:pPr eaLnBrk="1" hangingPunct="1">
              <a:spcBef>
                <a:spcPct val="0"/>
              </a:spcBef>
            </a:pPr>
            <a:endParaRPr lang="en-US" altLang="en-US" sz="9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289FA44B-837B-427A-B096-5CADE8B8C6F3}"/>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8197DC-CC6D-4132-A03A-B7561FDCE6B2}" type="slidenum">
              <a:rPr lang="en-US" altLang="en-US">
                <a:solidFill>
                  <a:srgbClr val="000000"/>
                </a:solidFill>
                <a:latin typeface="Calibri" panose="020F0502020204030204" pitchFamily="34" charset="0"/>
              </a:rPr>
              <a:pPr eaLnBrk="1" hangingPunct="1"/>
              <a:t>2</a:t>
            </a:fld>
            <a:endParaRPr lang="en-US" altLang="en-US">
              <a:solidFill>
                <a:srgbClr val="000000"/>
              </a:solidFill>
              <a:latin typeface="Calibri" panose="020F0502020204030204" pitchFamily="34" charset="0"/>
            </a:endParaRPr>
          </a:p>
        </p:txBody>
      </p:sp>
      <p:sp>
        <p:nvSpPr>
          <p:cNvPr id="47107" name="Rectangle 2">
            <a:extLst>
              <a:ext uri="{FF2B5EF4-FFF2-40B4-BE49-F238E27FC236}">
                <a16:creationId xmlns:a16="http://schemas.microsoft.com/office/drawing/2014/main" id="{411629F0-441A-4F8C-B8FC-84C77D8819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DA474E72-DD85-4E07-97DE-3D99E0C5D7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2725" indent="-212725" eaLnBrk="1" hangingPunct="1">
              <a:spcBef>
                <a:spcPct val="0"/>
              </a:spcBef>
            </a:pPr>
            <a:r>
              <a:rPr lang="en-US" altLang="en-US"/>
              <a:t>The production records supports the USDA Meal Pattern; a menu that follows the meal patterns and contains information consistent with standardized recipes for each item on the menu.  Information for all reimbursable meals must be supported by a Production Record.  (Refer to the example already distributed.)</a:t>
            </a:r>
          </a:p>
          <a:p>
            <a:pPr marL="212725" indent="-212725" eaLnBrk="1" hangingPunct="1">
              <a:spcBef>
                <a:spcPct val="0"/>
              </a:spcBef>
            </a:pPr>
            <a:endParaRPr lang="en-US" altLang="en-US"/>
          </a:p>
          <a:p>
            <a:pPr marL="212725" indent="-212725" eaLnBrk="1" hangingPunct="1">
              <a:spcBef>
                <a:spcPct val="0"/>
              </a:spcBef>
            </a:pPr>
            <a:r>
              <a:rPr lang="en-US" altLang="en-US"/>
              <a:t>In this example, the data can be entered at three different time periods: </a:t>
            </a:r>
          </a:p>
          <a:p>
            <a:pPr marL="212725" indent="-212725" eaLnBrk="1" hangingPunct="1">
              <a:spcBef>
                <a:spcPct val="0"/>
              </a:spcBef>
              <a:buFontTx/>
              <a:buAutoNum type="arabicPeriod"/>
            </a:pPr>
            <a:r>
              <a:rPr lang="en-US" altLang="en-US"/>
              <a:t>The basic MENU information, recipe number, recipe name, meal component contribution, and portion size is often supplied by the central office before distribution to the school.</a:t>
            </a:r>
          </a:p>
          <a:p>
            <a:pPr marL="212725" indent="-212725" eaLnBrk="1" hangingPunct="1">
              <a:spcBef>
                <a:spcPct val="0"/>
              </a:spcBef>
              <a:buFontTx/>
              <a:buAutoNum type="arabicPeriod"/>
            </a:pPr>
            <a:r>
              <a:rPr lang="en-US" altLang="en-US"/>
              <a:t>The information for the number of portions planned is computed by the kitchen facility manager/employee in advance of the meal before ordering food.</a:t>
            </a:r>
          </a:p>
          <a:p>
            <a:pPr marL="212725" indent="-212725" eaLnBrk="1" hangingPunct="1">
              <a:spcBef>
                <a:spcPct val="0"/>
              </a:spcBef>
              <a:buFontTx/>
              <a:buAutoNum type="arabicPeriod"/>
            </a:pPr>
            <a:r>
              <a:rPr lang="en-US" altLang="en-US"/>
              <a:t>The total quantity prepared, number of portions served to students and adults, and leftover information is completed by the facility manager/employee the day the meal is prepared and served.  All items required as part of your HACCP Plan are </a:t>
            </a:r>
            <a:r>
              <a:rPr lang="en-US" altLang="en-US" i="1"/>
              <a:t>italicized in the instructions</a:t>
            </a:r>
            <a:r>
              <a:rPr lang="en-US" altLang="en-US"/>
              <a:t> and must be completed daily</a:t>
            </a:r>
            <a:endParaRPr lang="en-US" altLang="en-US" sz="1300"/>
          </a:p>
          <a:p>
            <a:pPr marL="212725" indent="-212725"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BDE2F5F5-F53A-4EDA-952A-4B4CCCE00C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EE2E4E2-FCDA-4D2C-8B09-A55589DFC3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the bottom portion of the page showing columns 6, 7, and 8. You will note that a line is drawn through the peaches and pineapple is entered at the bottom of the page underneath the Menu Substitutions heading. All substitutions must be documented daily.</a:t>
            </a:r>
          </a:p>
        </p:txBody>
      </p:sp>
      <p:sp>
        <p:nvSpPr>
          <p:cNvPr id="73732" name="Slide Number Placeholder 3">
            <a:extLst>
              <a:ext uri="{FF2B5EF4-FFF2-40B4-BE49-F238E27FC236}">
                <a16:creationId xmlns:a16="http://schemas.microsoft.com/office/drawing/2014/main" id="{DC0D8D5B-D524-469D-A8F7-16C636A3CC97}"/>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EA2013-7524-4EBB-AC9B-6DF59FB6087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FA7C23F-BD97-4B75-85A9-2CDB7D698C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D7BCDBDF-D530-4A4E-845B-C6D6C60275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(9) Meal Preparation Information </a:t>
            </a:r>
            <a:endParaRPr lang="en-US" altLang="en-US"/>
          </a:p>
          <a:p>
            <a:pPr eaLnBrk="1" hangingPunct="1"/>
            <a:r>
              <a:rPr lang="en-US" altLang="en-US" b="1"/>
              <a:t> </a:t>
            </a:r>
            <a:endParaRPr lang="en-US" altLang="en-US"/>
          </a:p>
          <a:p>
            <a:pPr eaLnBrk="1" hangingPunct="1"/>
            <a:r>
              <a:rPr lang="en-US" altLang="en-US" b="1"/>
              <a:t>(a) Recipe Number or Product Brand</a:t>
            </a:r>
            <a:endParaRPr lang="en-US" altLang="en-US"/>
          </a:p>
          <a:p>
            <a:pPr eaLnBrk="1" hangingPunct="1"/>
            <a:r>
              <a:rPr lang="en-US" altLang="en-US"/>
              <a:t>Enter the recipe number for each menu item.  Remember every item on your menu must have a standardized recipe.  (If a menu item consists of one ingredient, you may record the product brand in this column).   See HACCP Part 5: Menus and Recipes for how to organize recipes.</a:t>
            </a:r>
          </a:p>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4C1442C3-D15A-4613-A44E-686D0D43DA3A}"/>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B3C995-6091-4E60-BA05-9DF67E0E3D87}"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10B823C-017F-4E31-9508-BACA9E028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A6592BC3-3EF3-43BB-A335-AC22145D71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(9) Meal Preparation Information </a:t>
            </a:r>
            <a:endParaRPr lang="en-US" altLang="en-US"/>
          </a:p>
          <a:p>
            <a:pPr eaLnBrk="1" hangingPunct="1"/>
            <a:r>
              <a:rPr lang="en-US" altLang="en-US" b="1"/>
              <a:t> </a:t>
            </a:r>
            <a:endParaRPr lang="en-US" altLang="en-US"/>
          </a:p>
          <a:p>
            <a:pPr eaLnBrk="1" hangingPunct="1"/>
            <a:r>
              <a:rPr lang="en-US" altLang="en-US" b="1"/>
              <a:t>(b) Total Number of Portions Planned</a:t>
            </a:r>
            <a:endParaRPr lang="en-US" altLang="en-US"/>
          </a:p>
          <a:p>
            <a:pPr eaLnBrk="1" hangingPunct="1"/>
            <a:r>
              <a:rPr lang="en-US" altLang="en-US"/>
              <a:t>Enter the number of servings of each menu item planned for student reimbursable meals and any adults who may be eating.  Include planned servings of condiments, milk, as well as all other menu items.  If Offer vs Serve is not used, you would plan for each student reimbursable meal to include all components.  If using Offer vs Serve, planning should be based on what is usually selected by students in your facilities.  Remember to plan reasonable amounts of menu items to avoid excessive leftovers.</a:t>
            </a:r>
          </a:p>
        </p:txBody>
      </p:sp>
      <p:sp>
        <p:nvSpPr>
          <p:cNvPr id="66564" name="Slide Number Placeholder 3">
            <a:extLst>
              <a:ext uri="{FF2B5EF4-FFF2-40B4-BE49-F238E27FC236}">
                <a16:creationId xmlns:a16="http://schemas.microsoft.com/office/drawing/2014/main" id="{EE1B5F7F-B764-4401-A70B-F1500A9F97E0}"/>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10278E-F17A-4438-A26B-EB9FD78FAC76}"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0C419D1-893A-4CDD-8B37-B53423E49E0F}"/>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07C992-D28B-49AA-8552-9B011BE3A5CA}"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
        <p:nvSpPr>
          <p:cNvPr id="68611" name="Rectangle 2">
            <a:extLst>
              <a:ext uri="{FF2B5EF4-FFF2-40B4-BE49-F238E27FC236}">
                <a16:creationId xmlns:a16="http://schemas.microsoft.com/office/drawing/2014/main" id="{6BF8FF79-590B-4889-A44D-5E002E2A18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6D423906-8DCE-42B6-A30E-AA74B09F04E0}"/>
              </a:ext>
            </a:extLst>
          </p:cNvPr>
          <p:cNvSpPr>
            <a:spLocks noGrp="1" noChangeArrowheads="1"/>
          </p:cNvSpPr>
          <p:nvPr>
            <p:ph type="body" idx="1"/>
          </p:nvPr>
        </p:nvSpPr>
        <p:spPr>
          <a:ln/>
        </p:spPr>
        <p:txBody>
          <a:bodyPr>
            <a:normAutofit fontScale="70000" lnSpcReduction="20000"/>
          </a:bodyPr>
          <a:lstStyle/>
          <a:p>
            <a:pPr eaLnBrk="1" hangingPunct="1">
              <a:defRPr/>
            </a:pPr>
            <a:r>
              <a:rPr lang="en-US" altLang="en-US" dirty="0"/>
              <a:t>Accurate forecasting/planning is key to inventory control and meeting the meal pattern and components! Planning section of production record must be completed before the day of service to facilitate proper ordering and assure that adequate ingredients will be available on the  day of service.</a:t>
            </a:r>
          </a:p>
          <a:p>
            <a:pPr eaLnBrk="1" hangingPunct="1">
              <a:defRPr/>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536A3427-96F9-4B5F-92D0-AF00C426EA04}"/>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B5EE253-F27F-4D73-98EE-50EF75CE92F0}"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
        <p:nvSpPr>
          <p:cNvPr id="69635" name="Rectangle 2">
            <a:extLst>
              <a:ext uri="{FF2B5EF4-FFF2-40B4-BE49-F238E27FC236}">
                <a16:creationId xmlns:a16="http://schemas.microsoft.com/office/drawing/2014/main" id="{8E0C8DEF-452C-4433-A9CE-667DB1E48E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6904500C-A1EF-4BCF-9231-7FF5BC68D2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slide shows some common mistakes made when planning for meal service. Be sure to accurately plan all menu items and condiments so that all items needed for the menu may be ordered in sufficient amounts.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4B2AA83-1A7C-4CDA-8280-1C2F2DC8D5E3}"/>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06BE15-1216-48FC-A321-90802CAE195F}"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
        <p:nvSpPr>
          <p:cNvPr id="70659" name="Rectangle 2">
            <a:extLst>
              <a:ext uri="{FF2B5EF4-FFF2-40B4-BE49-F238E27FC236}">
                <a16:creationId xmlns:a16="http://schemas.microsoft.com/office/drawing/2014/main" id="{2DD1F680-2247-4CD3-8421-9741576B8E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E1556442-8D6B-4DDF-8D7D-95648D28D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past production information to plan/forecast for future menus. Let’s look at the next slide and see how this information becomes a cycle….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DE1A1EC-DA09-4EC7-8E7A-54E82D6A2892}"/>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6AD9F9-CD98-44F8-9AB4-3B7A25181EB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71683" name="Rectangle 2">
            <a:extLst>
              <a:ext uri="{FF2B5EF4-FFF2-40B4-BE49-F238E27FC236}">
                <a16:creationId xmlns:a16="http://schemas.microsoft.com/office/drawing/2014/main" id="{4BABDC53-41BD-492E-B005-D94378ECD2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7B27C23E-F9FC-428B-BA1D-AC1AC44A4C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 historical production information as a guide for future planning. Planning amounts will not always exactly match production amounts; however, it should be close if student enrollment remains fairly constant. If there are excessive leftovers, investigate the cause and adjust planned amounts accordingly for future menus.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A7CB3E10-5BCC-4E5E-9F75-8F9BD4008E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4973F7BD-9BAB-4455-BB09-333555D916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(9) Meal Preparation Information </a:t>
            </a:r>
            <a:endParaRPr lang="en-US" altLang="en-US"/>
          </a:p>
          <a:p>
            <a:pPr eaLnBrk="1" hangingPunct="1"/>
            <a:endParaRPr lang="en-US" altLang="en-US" b="1"/>
          </a:p>
          <a:p>
            <a:pPr eaLnBrk="1" hangingPunct="1"/>
            <a:r>
              <a:rPr lang="en-US" altLang="en-US" b="1"/>
              <a:t>(c) Total Quantity Prepared (in pounds, # cans, or “each”)</a:t>
            </a:r>
            <a:endParaRPr lang="en-US" altLang="en-US"/>
          </a:p>
          <a:p>
            <a:pPr eaLnBrk="1" hangingPunct="1"/>
            <a:r>
              <a:rPr lang="en-US" altLang="en-US"/>
              <a:t>The total quantity of food actually prepared for the meal must be recorded in order to show that the amount of food was adequate for the meal pattern requirements.  Enter the bulk quantity of the amounts of each menu item prepared for the meal. For example, 1 #2.5 can of peas, 4 lb. of ground beef for spaghetti, 3 lb. of carrots, 12 “each” for chicken patties.   Since food comes in various can sizes, be sure to record the can size used (see Food Buying Guide Introduction for information on can sizes).</a:t>
            </a:r>
          </a:p>
          <a:p>
            <a:pPr eaLnBrk="1" hangingPunct="1">
              <a:spcBef>
                <a:spcPct val="0"/>
              </a:spcBef>
            </a:pPr>
            <a:endParaRPr lang="en-US" altLang="en-US"/>
          </a:p>
        </p:txBody>
      </p:sp>
      <p:sp>
        <p:nvSpPr>
          <p:cNvPr id="66564" name="Slide Number Placeholder 3">
            <a:extLst>
              <a:ext uri="{FF2B5EF4-FFF2-40B4-BE49-F238E27FC236}">
                <a16:creationId xmlns:a16="http://schemas.microsoft.com/office/drawing/2014/main" id="{3589136C-C3B6-4709-B2D5-45366630B070}"/>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6304A7-2DC2-4EB9-84F3-432C2AB16992}"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58DC860-86D0-48E3-BB2C-BEC464BA50F7}"/>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0C42CA-92D8-4F01-8802-9E9F4CE39634}"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73731" name="Rectangle 2">
            <a:extLst>
              <a:ext uri="{FF2B5EF4-FFF2-40B4-BE49-F238E27FC236}">
                <a16:creationId xmlns:a16="http://schemas.microsoft.com/office/drawing/2014/main" id="{B7BA7BAE-617D-4263-9D6F-DEA7E5C521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53BE7AC1-DFE7-4B66-8AA0-806F36541CFA}"/>
              </a:ext>
            </a:extLst>
          </p:cNvPr>
          <p:cNvSpPr>
            <a:spLocks noGrp="1" noChangeArrowheads="1"/>
          </p:cNvSpPr>
          <p:nvPr>
            <p:ph type="body" idx="1"/>
          </p:nvPr>
        </p:nvSpPr>
        <p:spPr>
          <a:ln/>
        </p:spPr>
        <p:txBody>
          <a:bodyPr>
            <a:normAutofit fontScale="70000" lnSpcReduction="20000"/>
          </a:bodyPr>
          <a:lstStyle/>
          <a:p>
            <a:pPr eaLnBrk="1" hangingPunct="1">
              <a:defRPr/>
            </a:pPr>
            <a:r>
              <a:rPr lang="en-US" b="1" dirty="0"/>
              <a:t>(10) Meal Offering Information</a:t>
            </a:r>
            <a:endParaRPr lang="en-US" dirty="0"/>
          </a:p>
          <a:p>
            <a:pPr eaLnBrk="1" hangingPunct="1">
              <a:defRPr/>
            </a:pPr>
            <a:r>
              <a:rPr lang="en-US" b="1" dirty="0"/>
              <a:t> </a:t>
            </a:r>
            <a:endParaRPr lang="en-US" dirty="0"/>
          </a:p>
          <a:p>
            <a:pPr eaLnBrk="1" hangingPunct="1">
              <a:defRPr/>
            </a:pPr>
            <a:r>
              <a:rPr lang="en-US" b="1" dirty="0"/>
              <a:t>(a)No. portions Served to Students (Reimbursable)</a:t>
            </a:r>
            <a:endParaRPr lang="en-US" dirty="0"/>
          </a:p>
          <a:p>
            <a:pPr eaLnBrk="1" hangingPunct="1">
              <a:defRPr/>
            </a:pPr>
            <a:r>
              <a:rPr lang="en-US" dirty="0"/>
              <a:t>Record the number of portions (servings) actually served to students as part of reimbursable meals. </a:t>
            </a:r>
          </a:p>
          <a:p>
            <a:pPr eaLnBrk="1" hangingPunct="1">
              <a:defRPr/>
            </a:pPr>
            <a:r>
              <a:rPr lang="en-US" b="1" dirty="0"/>
              <a:t>(b) No. portions Served to Adults (Non-reimbursable)</a:t>
            </a:r>
            <a:endParaRPr lang="en-US" dirty="0"/>
          </a:p>
          <a:p>
            <a:pPr eaLnBrk="1" hangingPunct="1">
              <a:defRPr/>
            </a:pPr>
            <a:r>
              <a:rPr lang="en-US" dirty="0"/>
              <a:t>Record the number of portions (servings) of each menu item actually served for adult meals.</a:t>
            </a:r>
          </a:p>
          <a:p>
            <a:pPr eaLnBrk="1" hangingPunct="1">
              <a:defRPr/>
            </a:pP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4E64B43-6ABF-47B2-80AC-E77CB104D9B0}"/>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AC1FDC-EA64-493D-92EC-D2B70B564FFB}"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74755" name="Rectangle 2">
            <a:extLst>
              <a:ext uri="{FF2B5EF4-FFF2-40B4-BE49-F238E27FC236}">
                <a16:creationId xmlns:a16="http://schemas.microsoft.com/office/drawing/2014/main" id="{7D1B8D26-2C1A-4228-ABD6-3F64AA9B2D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425ADF92-2003-4675-8966-0968008E9D42}"/>
              </a:ext>
            </a:extLst>
          </p:cNvPr>
          <p:cNvSpPr>
            <a:spLocks noGrp="1" noChangeArrowheads="1"/>
          </p:cNvSpPr>
          <p:nvPr>
            <p:ph type="body" idx="1"/>
          </p:nvPr>
        </p:nvSpPr>
        <p:spPr>
          <a:ln/>
        </p:spPr>
        <p:txBody>
          <a:bodyPr>
            <a:normAutofit fontScale="85000" lnSpcReduction="20000"/>
          </a:bodyPr>
          <a:lstStyle/>
          <a:p>
            <a:pPr eaLnBrk="1" hangingPunct="1">
              <a:defRPr/>
            </a:pPr>
            <a:r>
              <a:rPr lang="en-US" b="1" dirty="0"/>
              <a:t>(11) Leftovers </a:t>
            </a:r>
            <a:endParaRPr lang="en-US" dirty="0"/>
          </a:p>
          <a:p>
            <a:pPr eaLnBrk="1" hangingPunct="1">
              <a:defRPr/>
            </a:pPr>
            <a:r>
              <a:rPr lang="en-US" b="1" dirty="0"/>
              <a:t> </a:t>
            </a:r>
            <a:endParaRPr lang="en-US" dirty="0"/>
          </a:p>
          <a:p>
            <a:pPr eaLnBrk="1" hangingPunct="1">
              <a:defRPr/>
            </a:pPr>
            <a:r>
              <a:rPr lang="en-US" b="1" dirty="0"/>
              <a:t>(a)Number of Portions Leftover</a:t>
            </a:r>
            <a:endParaRPr lang="en-US" dirty="0"/>
          </a:p>
          <a:p>
            <a:pPr eaLnBrk="1" hangingPunct="1">
              <a:defRPr/>
            </a:pPr>
            <a:r>
              <a:rPr lang="en-US" dirty="0"/>
              <a:t>Enter actual number of portions of each menu/food item left after all meals have been served, regardless of preserving or discarding the food. </a:t>
            </a:r>
          </a:p>
          <a:p>
            <a:pPr eaLnBrk="1" hangingPunct="1">
              <a:defRPr/>
            </a:pPr>
            <a:r>
              <a:rPr lang="en-US" b="1" dirty="0"/>
              <a:t>(b) Time of Discard or Product Temperature </a:t>
            </a:r>
            <a:endParaRPr lang="en-US" dirty="0"/>
          </a:p>
          <a:p>
            <a:pPr eaLnBrk="1" hangingPunct="1">
              <a:defRPr/>
            </a:pPr>
            <a:r>
              <a:rPr lang="en-US" dirty="0"/>
              <a:t>All Time-Temperature Controlled for Safety (TCS) foods must be discarded and cannot be saved and reserved as leftovers.  All self-service food or food served family-style must be discarded at the end of the meal also.   At the end of meal service, record in this column </a:t>
            </a:r>
            <a:r>
              <a:rPr lang="en-US" b="1" dirty="0"/>
              <a:t>either</a:t>
            </a:r>
            <a:r>
              <a:rPr lang="en-US" dirty="0"/>
              <a:t>:</a:t>
            </a:r>
          </a:p>
          <a:p>
            <a:pPr eaLnBrk="1" hangingPunct="1">
              <a:defRPr/>
            </a:pPr>
            <a:r>
              <a:rPr lang="en-US" dirty="0"/>
              <a:t>The time meal service ends if all food items are to be discarded </a:t>
            </a:r>
            <a:r>
              <a:rPr lang="en-US" b="1" dirty="0"/>
              <a:t>or</a:t>
            </a:r>
            <a:endParaRPr lang="en-US" dirty="0"/>
          </a:p>
          <a:p>
            <a:pPr eaLnBrk="1" hangingPunct="1">
              <a:defRPr/>
            </a:pPr>
            <a:r>
              <a:rPr lang="en-US" dirty="0"/>
              <a:t>The temperature of each TCS menu item, prior to discarding the food.  If any menu items, such as cartons of milk, are routinely saved for re-service, the temperature of the food must be recorded in column (11b) at the end of the meal. All TCS items must remain at proper temperatures – refer to the HACCP Plan for information about proper hot and cold holding temperatures.</a:t>
            </a:r>
          </a:p>
          <a:p>
            <a:pPr eaLnBrk="1" fontAlgn="auto" hangingPunct="1">
              <a:spcBef>
                <a:spcPts val="0"/>
              </a:spcBef>
              <a:spcAft>
                <a:spcPts val="0"/>
              </a:spcAft>
              <a:defRPr/>
            </a:pPr>
            <a:endParaRPr lang="en-US"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559DC34-E490-403F-916F-4943718974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22496296-EFA0-43D6-B66C-888A7B13CF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rPr>
              <a:t>The Daily Meal Production Plan is a required record for the National School Lunch and Breakfast Program. The information is to be recorded daily and kept in the facility’s food preparation and service area. The two major sections, </a:t>
            </a:r>
            <a:r>
              <a:rPr lang="en-US" altLang="en-US" u="sng">
                <a:solidFill>
                  <a:srgbClr val="000000"/>
                </a:solidFill>
              </a:rPr>
              <a:t>Meal Preparation</a:t>
            </a:r>
            <a:r>
              <a:rPr lang="en-US" altLang="en-US">
                <a:solidFill>
                  <a:srgbClr val="000000"/>
                </a:solidFill>
              </a:rPr>
              <a:t> and </a:t>
            </a:r>
            <a:r>
              <a:rPr lang="en-US" altLang="en-US" u="sng">
                <a:solidFill>
                  <a:srgbClr val="000000"/>
                </a:solidFill>
              </a:rPr>
              <a:t>Meal Offering</a:t>
            </a:r>
            <a:r>
              <a:rPr lang="en-US" altLang="en-US">
                <a:solidFill>
                  <a:srgbClr val="000000"/>
                </a:solidFill>
              </a:rPr>
              <a:t>, allow the form to be a management tool, determine nutritional adequacy, assess food safety practices, and support the claim for reimbursable meals.  </a:t>
            </a:r>
          </a:p>
          <a:p>
            <a:pPr eaLnBrk="1" hangingPunct="1">
              <a:spcBef>
                <a:spcPct val="0"/>
              </a:spcBef>
            </a:pPr>
            <a:r>
              <a:rPr lang="en-US" altLang="en-US">
                <a:solidFill>
                  <a:srgbClr val="000000"/>
                </a:solidFill>
              </a:rPr>
              <a:t> </a:t>
            </a:r>
          </a:p>
          <a:p>
            <a:pPr eaLnBrk="1" hangingPunct="1"/>
            <a:r>
              <a:rPr lang="en-US" altLang="en-US"/>
              <a:t>All forms other than the DPI prototype production record must be approved in writing by the State Agency prior to use.  The form must be completed thoroughly and accurately daily to support the student meal reimbursement claim.  All items required as part of the HACCP Plan are </a:t>
            </a:r>
            <a:r>
              <a:rPr lang="en-US" altLang="en-US" i="1"/>
              <a:t>printed in</a:t>
            </a:r>
            <a:r>
              <a:rPr lang="en-US" altLang="en-US"/>
              <a:t> </a:t>
            </a:r>
            <a:r>
              <a:rPr lang="en-US" altLang="en-US" i="1"/>
              <a:t>italics in these instructions </a:t>
            </a:r>
            <a:r>
              <a:rPr lang="en-US" altLang="en-US"/>
              <a:t>and must be completed daily</a:t>
            </a:r>
            <a:r>
              <a:rPr lang="en-US" altLang="en-US" i="1"/>
              <a:t>.</a:t>
            </a:r>
            <a:endParaRPr lang="en-US" altLang="en-US"/>
          </a:p>
          <a:p>
            <a:pPr eaLnBrk="1" hangingPunct="1"/>
            <a:r>
              <a:rPr lang="en-US" altLang="en-US" i="1"/>
              <a:t> </a:t>
            </a:r>
            <a:endParaRPr lang="en-US" altLang="en-US"/>
          </a:p>
          <a:p>
            <a:pPr eaLnBrk="1" hangingPunct="1"/>
            <a:r>
              <a:rPr lang="en-US" altLang="en-US" u="sng"/>
              <a:t>It is recommended that sections 1 (Menu items and target temperatures), 3, 6, 7, 8, 9a, and 9b be completed at least 1-2 weeks ahead of the day of actual meal service to allow the production record to be used as a tool for ordering/purchasing </a:t>
            </a:r>
            <a:r>
              <a:rPr lang="en-US" altLang="en-US"/>
              <a:t>food. This information may </a:t>
            </a:r>
            <a:r>
              <a:rPr lang="en-US" altLang="en-US">
                <a:solidFill>
                  <a:srgbClr val="000000"/>
                </a:solidFill>
              </a:rPr>
              <a:t>be prepared or partially completed by the central office menu planner prior to distribution to managers; doing so may increase accuracy and ensure that all required meal components, including the vegetable subgroups are included. </a:t>
            </a:r>
            <a:r>
              <a:rPr lang="en-US" altLang="en-US" u="sng"/>
              <a:t>Other sections must be completed on the day of meal service.  </a:t>
            </a:r>
            <a:endParaRPr lang="en-US" altLang="en-US"/>
          </a:p>
          <a:p>
            <a:pPr eaLnBrk="1" hangingPunct="1"/>
            <a:endParaRPr lang="en-US" altLang="en-US">
              <a:solidFill>
                <a:srgbClr val="000000"/>
              </a:solidFill>
            </a:endParaRP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Examples are provided for completed menu records for a day. Refer to them when maintaining this form. School Nutrition (SN) Administrators should contact the State Agency (SA) consultants for technical assistance. Managers should contact the School Nutrition Administrator to discuss local procedures. In this example, the data can be entered at three different time periods: the basic menu information supplied by the central office, the PLANNING section information provided by the manager in advance of the meal, and the TODAY’S PRODUCTION/SERVICE columns completed the day the meal is prepared and served. All items required as part of your HACCP Plan are </a:t>
            </a:r>
            <a:r>
              <a:rPr lang="en-US" altLang="en-US" i="1">
                <a:solidFill>
                  <a:srgbClr val="000000"/>
                </a:solidFill>
              </a:rPr>
              <a:t>printed in</a:t>
            </a:r>
            <a:r>
              <a:rPr lang="en-US" altLang="en-US">
                <a:solidFill>
                  <a:srgbClr val="000000"/>
                </a:solidFill>
              </a:rPr>
              <a:t> </a:t>
            </a:r>
            <a:r>
              <a:rPr lang="en-US" altLang="en-US" i="1">
                <a:solidFill>
                  <a:srgbClr val="000000"/>
                </a:solidFill>
              </a:rPr>
              <a:t>italics in these instructions </a:t>
            </a:r>
            <a:r>
              <a:rPr lang="en-US" altLang="en-US">
                <a:solidFill>
                  <a:srgbClr val="000000"/>
                </a:solidFill>
              </a:rPr>
              <a:t>and must be completed daily</a:t>
            </a:r>
            <a:r>
              <a:rPr lang="en-US" altLang="en-US" i="1">
                <a:solidFill>
                  <a:srgbClr val="000000"/>
                </a:solidFill>
              </a:rPr>
              <a:t>.</a:t>
            </a:r>
            <a:endParaRPr lang="en-US" altLang="en-US">
              <a:solidFill>
                <a:srgbClr val="000000"/>
              </a:solidFill>
            </a:endParaRPr>
          </a:p>
        </p:txBody>
      </p:sp>
      <p:sp>
        <p:nvSpPr>
          <p:cNvPr id="56324" name="Slide Number Placeholder 3">
            <a:extLst>
              <a:ext uri="{FF2B5EF4-FFF2-40B4-BE49-F238E27FC236}">
                <a16:creationId xmlns:a16="http://schemas.microsoft.com/office/drawing/2014/main" id="{EB081210-F68B-493E-B3BF-A3E0337C191F}"/>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63DE93-8DB2-439F-BE2B-9F07D666877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A66687EB-A5C2-484B-96FA-8832696F9D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5FD36510-4DEB-41F1-B425-970E78753C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(12) Directions, Comments, or Corrective Actions Taken </a:t>
            </a:r>
            <a:endParaRPr lang="en-US" altLang="en-US"/>
          </a:p>
          <a:p>
            <a:pPr eaLnBrk="1" hangingPunct="1"/>
            <a:r>
              <a:rPr lang="en-US" altLang="en-US"/>
              <a:t>Write in special directions, food preparation and serving notes, comments, recipe information or other information relative to the menu production for the day’s menu or notes for another day.</a:t>
            </a:r>
          </a:p>
        </p:txBody>
      </p:sp>
      <p:sp>
        <p:nvSpPr>
          <p:cNvPr id="93188" name="Slide Number Placeholder 3">
            <a:extLst>
              <a:ext uri="{FF2B5EF4-FFF2-40B4-BE49-F238E27FC236}">
                <a16:creationId xmlns:a16="http://schemas.microsoft.com/office/drawing/2014/main" id="{2B625BBA-F89A-4AE0-8CFE-0F7FAF46AF76}"/>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0E0DEC-4A26-4FE4-96B2-B898C3A9F061}"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35C2802-E098-4994-8AD1-80AFE1DC2A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E060F6DB-AC3E-40D0-A126-084D3EB1DE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breakfast meal pattern has changed and so has the production record! The breakfast meal service is recorded on a separate document in order to capture the breakfast component crediting for Grains, Fruit, and Milk along with an indication of M/MA used as a substitute for grain or “other” item.</a:t>
            </a:r>
          </a:p>
        </p:txBody>
      </p:sp>
      <p:sp>
        <p:nvSpPr>
          <p:cNvPr id="95236" name="Slide Number Placeholder 3">
            <a:extLst>
              <a:ext uri="{FF2B5EF4-FFF2-40B4-BE49-F238E27FC236}">
                <a16:creationId xmlns:a16="http://schemas.microsoft.com/office/drawing/2014/main" id="{9CB2484F-D549-48C2-8916-AC33EFD7C981}"/>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DEC541-1C34-40AD-8367-977D4DDBFA4D}"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7BD66CD-31DC-4716-8A35-9893CE302C7A}"/>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3F22D8-9C04-4531-86B8-60A2E4DF2748}" type="slidenum">
              <a:rPr lang="en-US" altLang="en-US">
                <a:solidFill>
                  <a:srgbClr val="000000"/>
                </a:solidFill>
                <a:latin typeface="Calibri" panose="020F0502020204030204" pitchFamily="34" charset="0"/>
              </a:rPr>
              <a:pPr eaLnBrk="1" hangingPunct="1"/>
              <a:t>32</a:t>
            </a:fld>
            <a:endParaRPr lang="en-US" altLang="en-US">
              <a:solidFill>
                <a:srgbClr val="000000"/>
              </a:solidFill>
              <a:latin typeface="Calibri" panose="020F0502020204030204" pitchFamily="34" charset="0"/>
            </a:endParaRPr>
          </a:p>
        </p:txBody>
      </p:sp>
      <p:sp>
        <p:nvSpPr>
          <p:cNvPr id="77827" name="Rectangle 2">
            <a:extLst>
              <a:ext uri="{FF2B5EF4-FFF2-40B4-BE49-F238E27FC236}">
                <a16:creationId xmlns:a16="http://schemas.microsoft.com/office/drawing/2014/main" id="{B50E3CC5-6A5F-4D22-9D4E-746E85DB27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2776AFFB-C8A6-443E-8873-43D16FA0C4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300"/>
              <a:t>As just mentioned, there is a separate production record for Breakfast because the meal pattern components are different for those meals. Breakfast meals no longer contain a meats/meat alternates component. We strongly encourage you to use this approved prototype as it captures the required information for compliance with the Administrative Review and HACCP.</a:t>
            </a:r>
          </a:p>
          <a:p>
            <a:pPr eaLnBrk="1" hangingPunct="1">
              <a:spcBef>
                <a:spcPct val="0"/>
              </a:spcBef>
              <a:buFontTx/>
              <a:buChar char="•"/>
            </a:pPr>
            <a:r>
              <a:rPr lang="en-US" altLang="en-US" sz="1300"/>
              <a:t>As with the lunch production record, if you choose to use alternate form(s), you must submit to DPI for prior approval. Even when using alternate form(s), </a:t>
            </a:r>
            <a:r>
              <a:rPr lang="en-US" altLang="en-US" sz="1300" u="sng"/>
              <a:t>all of the information</a:t>
            </a:r>
            <a:r>
              <a:rPr lang="en-US" altLang="en-US" sz="1300"/>
              <a:t> on the NC Daily Meal Production plan, including the HACCP monitoring and instructions, must be included in your documentation.</a:t>
            </a:r>
          </a:p>
          <a:p>
            <a:pPr eaLnBrk="1" hangingPunct="1">
              <a:spcBef>
                <a:spcPct val="0"/>
              </a:spcBef>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5A31382-4893-4CE8-80AD-FCDB1F10AE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A8EC6C8B-FAD2-41D2-AA8A-DCE45D4005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breakfast production record is the same as the lunch production record with the exception of  the sections used to document the meal pattern component contribution crediting. The breakfast production record indicates the meal components of grain, fruit, milk along with substitute for grains and other. The breakfast meal pattern no longer contains meats/meat alternates. Under certain circumstances, M/MA may credit as a substitute for grains so refer to current USDA guidance about the breakfast meal pattern. Alternately, M/MA may be used as an “other” menu item which does not provide component crediting of any type. The menu planner must make this determination before the menu is planned, offered, or served.</a:t>
            </a:r>
          </a:p>
        </p:txBody>
      </p:sp>
      <p:sp>
        <p:nvSpPr>
          <p:cNvPr id="97284" name="Slide Number Placeholder 3">
            <a:extLst>
              <a:ext uri="{FF2B5EF4-FFF2-40B4-BE49-F238E27FC236}">
                <a16:creationId xmlns:a16="http://schemas.microsoft.com/office/drawing/2014/main" id="{C62A7B1B-89E1-4CEE-BDE8-F95353BCD08E}"/>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856F60-C8A0-4533-9190-8253BA6BBE09}"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E149BB42-1E8B-486D-8BD0-6A244D7FBE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714B3D34-EE7C-419A-BB1E-F96E62FE81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contact your School Nutrition Administrator or regional School Nutrition Specialist or Consultant with questions.</a:t>
            </a:r>
          </a:p>
        </p:txBody>
      </p:sp>
      <p:sp>
        <p:nvSpPr>
          <p:cNvPr id="99332" name="Slide Number Placeholder 3">
            <a:extLst>
              <a:ext uri="{FF2B5EF4-FFF2-40B4-BE49-F238E27FC236}">
                <a16:creationId xmlns:a16="http://schemas.microsoft.com/office/drawing/2014/main" id="{648C097B-04BF-4946-B816-48905ABD677F}"/>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028EAC-6871-4349-A9CE-7BBE3FD51242}"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3A83F88-88AC-47C3-BA2E-1FB01F1A69F4}"/>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8A8855-CF58-4D57-AFD0-0B3B6E454867}"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
        <p:nvSpPr>
          <p:cNvPr id="49155" name="Rectangle 2">
            <a:extLst>
              <a:ext uri="{FF2B5EF4-FFF2-40B4-BE49-F238E27FC236}">
                <a16:creationId xmlns:a16="http://schemas.microsoft.com/office/drawing/2014/main" id="{37A7EBE4-7527-43FB-AA5C-CBC5E31551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F00BD8D3-0D34-4E51-8C58-8459EEF5AF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300"/>
              <a:t>Look at the sample document provided for </a:t>
            </a:r>
            <a:r>
              <a:rPr lang="en-US" altLang="en-US" sz="1300" b="1" u="sng"/>
              <a:t>Lunch</a:t>
            </a:r>
            <a:r>
              <a:rPr lang="en-US" altLang="en-US" sz="1300" b="1"/>
              <a:t>. </a:t>
            </a:r>
            <a:r>
              <a:rPr lang="en-US" altLang="en-US" sz="1300"/>
              <a:t>There are separate documents for breakfast and lunch because the meal pattern components are now different for those meals. We will first review the lunch document seen on this slide and then move to the breakfast production record later in the presentation. With the exception of the meal components, the documents and instructions are very similar.</a:t>
            </a:r>
          </a:p>
          <a:p>
            <a:pPr eaLnBrk="1" hangingPunct="1">
              <a:spcBef>
                <a:spcPct val="0"/>
              </a:spcBef>
              <a:buFontTx/>
              <a:buChar char="•"/>
            </a:pPr>
            <a:endParaRPr lang="en-US" altLang="en-US" sz="1300"/>
          </a:p>
          <a:p>
            <a:pPr eaLnBrk="1" hangingPunct="1">
              <a:spcBef>
                <a:spcPct val="0"/>
              </a:spcBef>
              <a:buFontTx/>
              <a:buChar char="•"/>
            </a:pPr>
            <a:r>
              <a:rPr lang="en-US" altLang="en-US" sz="1300"/>
              <a:t>We strongly encourage you to use this approved prototype as it captures the required information for compliance with the Administrative Review and HACCP.</a:t>
            </a:r>
          </a:p>
          <a:p>
            <a:pPr eaLnBrk="1" hangingPunct="1">
              <a:spcBef>
                <a:spcPct val="0"/>
              </a:spcBef>
              <a:buFontTx/>
              <a:buChar char="•"/>
            </a:pPr>
            <a:r>
              <a:rPr lang="en-US" altLang="en-US" sz="1300"/>
              <a:t> If you choose to use alternate form(s), you must submit to DPI for prior approval. Even when using alternate form(s), </a:t>
            </a:r>
            <a:r>
              <a:rPr lang="en-US" altLang="en-US" sz="1300" u="sng"/>
              <a:t>all of the information</a:t>
            </a:r>
            <a:r>
              <a:rPr lang="en-US" altLang="en-US" sz="1300"/>
              <a:t> on the NC Daily Meal Production plan, including the HACCP monitoring and instructions, must be included in your documentation.</a:t>
            </a:r>
          </a:p>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4953676-B396-4B3F-9310-243F3B06A364}"/>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A2530D-8C8F-4712-8F6B-5E61C76384FA}"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
        <p:nvSpPr>
          <p:cNvPr id="50179" name="Rectangle 2">
            <a:extLst>
              <a:ext uri="{FF2B5EF4-FFF2-40B4-BE49-F238E27FC236}">
                <a16:creationId xmlns:a16="http://schemas.microsoft.com/office/drawing/2014/main" id="{BB92FAF9-BEF1-4F60-9D0E-A66079969D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C00C5716-944E-45C9-83B0-8468B63B25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US" altLang="en-US"/>
            </a:br>
            <a:r>
              <a:rPr lang="en-US" altLang="en-US"/>
              <a:t>Each of these are USDA record keeping requirements to document nutritional adequacy and proper types and amounts of available foods to support the meal reimbursement claim.</a:t>
            </a:r>
          </a:p>
          <a:p>
            <a:pPr eaLnBrk="1" hangingPunct="1">
              <a:spcBef>
                <a:spcPct val="0"/>
              </a:spcBef>
            </a:pPr>
            <a:endParaRPr lang="en-US" altLang="en-US"/>
          </a:p>
          <a:p>
            <a:pPr eaLnBrk="1" hangingPunct="1">
              <a:spcBef>
                <a:spcPct val="0"/>
              </a:spcBef>
            </a:pPr>
            <a:r>
              <a:rPr lang="en-US" altLang="en-US"/>
              <a:t>The production record can also function as a task assignment for employees by highlighting assigned tasks in various colors for employees or writing their names beside of the menu item when more than one person works in the kitchen.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B38D22A-EDCA-4AE3-82F6-26B7E34BE182}"/>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89C0F8-714A-49FE-9BB4-0ABC736A6B81}" type="slidenum">
              <a:rPr lang="en-US" altLang="en-US">
                <a:solidFill>
                  <a:srgbClr val="000000"/>
                </a:solidFill>
                <a:latin typeface="Calibri" panose="020F0502020204030204" pitchFamily="34" charset="0"/>
              </a:rPr>
              <a:pPr eaLnBrk="1" hangingPunct="1"/>
              <a:t>6</a:t>
            </a:fld>
            <a:endParaRPr lang="en-US" altLang="en-US">
              <a:solidFill>
                <a:srgbClr val="000000"/>
              </a:solidFill>
              <a:latin typeface="Calibri" panose="020F0502020204030204" pitchFamily="34" charset="0"/>
            </a:endParaRPr>
          </a:p>
        </p:txBody>
      </p:sp>
      <p:sp>
        <p:nvSpPr>
          <p:cNvPr id="51203" name="Rectangle 2">
            <a:extLst>
              <a:ext uri="{FF2B5EF4-FFF2-40B4-BE49-F238E27FC236}">
                <a16:creationId xmlns:a16="http://schemas.microsoft.com/office/drawing/2014/main" id="{36100462-04A3-4821-A6CD-9B32ED5F61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A6A52F36-429F-4A76-9666-F0C714FDE2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a:t>Emphasize that this is a USDA requirement!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336F89B1-D0FC-4263-B9F8-229DBCDD244B}"/>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46EAD1-C7E6-4219-8022-80B4F8D698B4}"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
        <p:nvSpPr>
          <p:cNvPr id="52227" name="Rectangle 2">
            <a:extLst>
              <a:ext uri="{FF2B5EF4-FFF2-40B4-BE49-F238E27FC236}">
                <a16:creationId xmlns:a16="http://schemas.microsoft.com/office/drawing/2014/main" id="{836DAFF8-165F-4213-9B98-DB4BB3043D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AC842437-9316-4DA3-A345-6CDC90F16D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many people use information on the production record in various ways.</a:t>
            </a:r>
          </a:p>
          <a:p>
            <a:pPr eaLnBrk="1" hangingPunct="1">
              <a:spcBef>
                <a:spcPct val="0"/>
              </a:spcBef>
            </a:pPr>
            <a:endParaRPr lang="en-US" altLang="en-US"/>
          </a:p>
          <a:p>
            <a:pPr eaLnBrk="1" hangingPunct="1">
              <a:spcBef>
                <a:spcPct val="0"/>
              </a:spcBef>
            </a:pPr>
            <a:r>
              <a:rPr lang="en-US" altLang="en-US"/>
              <a:t>Managers use it to control high quality food production and service in an efficient way.</a:t>
            </a:r>
          </a:p>
          <a:p>
            <a:pPr eaLnBrk="1" hangingPunct="1">
              <a:spcBef>
                <a:spcPct val="0"/>
              </a:spcBef>
            </a:pPr>
            <a:r>
              <a:rPr lang="en-US" altLang="en-US"/>
              <a:t>Place the production record in the kitchen along with the recipes for the day so employees can refer to it for complete production information.</a:t>
            </a:r>
          </a:p>
          <a:p>
            <a:pPr eaLnBrk="1" hangingPunct="1">
              <a:spcBef>
                <a:spcPct val="0"/>
              </a:spcBef>
            </a:pPr>
            <a:r>
              <a:rPr lang="en-US" altLang="en-US"/>
              <a:t>Schools participate in several types of observations and reviews – periodic program visits from the director or supervisor, annual SN program reviews, Technical Assistant Reviews by the State Agency (SA) consultants, Administrative Reviews by a SN team of consultants. All of these reviews must verify compliance with USDA regulations.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F193D5D-877D-45B6-9D20-93C6A142CAF0}"/>
              </a:ext>
            </a:extLst>
          </p:cNvPr>
          <p:cNvSpPr>
            <a:spLocks noGrp="1" noChangeArrowheads="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0CECBE-6D34-4D63-AD6D-B1CA3BBF1508}"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
        <p:nvSpPr>
          <p:cNvPr id="53251" name="Rectangle 2">
            <a:extLst>
              <a:ext uri="{FF2B5EF4-FFF2-40B4-BE49-F238E27FC236}">
                <a16:creationId xmlns:a16="http://schemas.microsoft.com/office/drawing/2014/main" id="{A1927F95-5CD4-4CBF-9293-A622A90D7B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4C020C2D-DF10-4962-9E98-3ED485A5E1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planning section must be completed before the meal is served to accurately order food. Some of this information (such as sections/columns 1, 6, 7, 8, 9a, and 9b) may be prepared or partially completed by the School Nutrition central office staff prior to distribution to facility staff in the homestyle kitchens. In other facilities, the manager may complete all of the information.</a:t>
            </a:r>
          </a:p>
          <a:p>
            <a:pPr eaLnBrk="1" hangingPunct="1">
              <a:spcBef>
                <a:spcPct val="0"/>
              </a:spcBef>
            </a:pPr>
            <a:endParaRPr lang="en-US" altLang="en-US"/>
          </a:p>
          <a:p>
            <a:pPr eaLnBrk="1" hangingPunct="1">
              <a:spcBef>
                <a:spcPct val="0"/>
              </a:spcBef>
            </a:pPr>
            <a:r>
              <a:rPr lang="en-US" altLang="en-US"/>
              <a:t>The HACCP monitoring should be completed during and after service to verify safe high quality food.</a:t>
            </a:r>
          </a:p>
          <a:p>
            <a:pPr eaLnBrk="1" hangingPunct="1">
              <a:spcBef>
                <a:spcPct val="0"/>
              </a:spcBef>
            </a:pPr>
            <a:endParaRPr lang="en-US" altLang="en-US"/>
          </a:p>
          <a:p>
            <a:pPr eaLnBrk="1" hangingPunct="1">
              <a:spcBef>
                <a:spcPct val="0"/>
              </a:spcBef>
            </a:pPr>
            <a:r>
              <a:rPr lang="en-US" altLang="en-US"/>
              <a:t>The meal offering and leftover sections should be completed after the meal to document the quantity of food served. Remember that the production record should record what was really planned and actually occurred for that meal.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7142F9D-AE3D-4B5F-BDE6-7ADBD12D6F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1E15D007-3790-4FB1-9FC5-B693CA292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Daily Meal Production Record is required meal documentation for School Food Authorities (SFAs) participating in the National School Lunch, School Breakfast Program, and After School Snack Programs.  The information is to be recorded daily and used in the school’s food preparation and service area.  The two major sections, Planning and Production, allow the form to be a management tool, determine nutritional adequacy, and assess food safety practices.  </a:t>
            </a:r>
          </a:p>
          <a:p>
            <a:pPr eaLnBrk="1" hangingPunct="1">
              <a:spcBef>
                <a:spcPct val="0"/>
              </a:spcBef>
            </a:pPr>
            <a:r>
              <a:rPr lang="en-US" altLang="en-US"/>
              <a:t>All forms other than the DPI prototype forms must approved in writing by the State Agency prior to use.</a:t>
            </a:r>
          </a:p>
        </p:txBody>
      </p:sp>
      <p:sp>
        <p:nvSpPr>
          <p:cNvPr id="62468" name="Slide Number Placeholder 3">
            <a:extLst>
              <a:ext uri="{FF2B5EF4-FFF2-40B4-BE49-F238E27FC236}">
                <a16:creationId xmlns:a16="http://schemas.microsoft.com/office/drawing/2014/main" id="{933936A2-571E-49E1-A97B-E94D2ACBC6FA}"/>
              </a:ext>
            </a:extLst>
          </p:cNvPr>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F85FC0D-2445-4FB9-806A-D4483D9405FD}"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99EE85C-F56D-4597-878D-A71B84CF6280}"/>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1A1B4C4-643B-470D-931B-A37A6E284B30}"/>
              </a:ext>
            </a:extLst>
          </p:cNvPr>
          <p:cNvSpPr>
            <a:spLocks noGrp="1"/>
          </p:cNvSpPr>
          <p:nvPr>
            <p:ph type="dt" sz="half" idx="10"/>
          </p:nvPr>
        </p:nvSpPr>
        <p:spPr/>
        <p:txBody>
          <a:bodyPr/>
          <a:lstStyle>
            <a:lvl1pPr>
              <a:defRPr/>
            </a:lvl1pPr>
          </a:lstStyle>
          <a:p>
            <a:pPr>
              <a:defRPr/>
            </a:pPr>
            <a:fld id="{199AD44E-5D86-41F7-B892-B4B18D0140FF}"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DBF631D5-F9E8-4D32-BA39-E5A4EAB58B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86471CB-EF6B-4948-A4D0-CE7EF9FB4655}"/>
              </a:ext>
            </a:extLst>
          </p:cNvPr>
          <p:cNvSpPr>
            <a:spLocks noGrp="1"/>
          </p:cNvSpPr>
          <p:nvPr>
            <p:ph type="sldNum" sz="quarter" idx="12"/>
          </p:nvPr>
        </p:nvSpPr>
        <p:spPr/>
        <p:txBody>
          <a:bodyPr/>
          <a:lstStyle>
            <a:lvl1pPr>
              <a:defRPr/>
            </a:lvl1pPr>
          </a:lstStyle>
          <a:p>
            <a:fld id="{266804E7-C075-4418-A784-891553E40744}" type="slidenum">
              <a:rPr lang="en-US" altLang="en-US"/>
              <a:pPr/>
              <a:t>‹#›</a:t>
            </a:fld>
            <a:endParaRPr lang="en-US" altLang="en-US"/>
          </a:p>
        </p:txBody>
      </p:sp>
    </p:spTree>
    <p:extLst>
      <p:ext uri="{BB962C8B-B14F-4D97-AF65-F5344CB8AC3E}">
        <p14:creationId xmlns:p14="http://schemas.microsoft.com/office/powerpoint/2010/main" val="1243661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5BD0DE-872F-4235-A52B-A18CC3D7C55A}"/>
              </a:ext>
            </a:extLst>
          </p:cNvPr>
          <p:cNvSpPr>
            <a:spLocks noGrp="1"/>
          </p:cNvSpPr>
          <p:nvPr>
            <p:ph type="dt" sz="half" idx="10"/>
          </p:nvPr>
        </p:nvSpPr>
        <p:spPr/>
        <p:txBody>
          <a:bodyPr/>
          <a:lstStyle>
            <a:lvl1pPr>
              <a:defRPr/>
            </a:lvl1pPr>
          </a:lstStyle>
          <a:p>
            <a:pPr>
              <a:defRPr/>
            </a:pPr>
            <a:fld id="{04DA33E6-1708-4B68-893C-445FFC637547}"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870331F0-378B-453D-BADE-D0A9C6F68F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E89E30-0078-4705-8559-CDA45436E870}"/>
              </a:ext>
            </a:extLst>
          </p:cNvPr>
          <p:cNvSpPr>
            <a:spLocks noGrp="1"/>
          </p:cNvSpPr>
          <p:nvPr>
            <p:ph type="sldNum" sz="quarter" idx="12"/>
          </p:nvPr>
        </p:nvSpPr>
        <p:spPr/>
        <p:txBody>
          <a:bodyPr/>
          <a:lstStyle>
            <a:lvl1pPr>
              <a:defRPr/>
            </a:lvl1pPr>
          </a:lstStyle>
          <a:p>
            <a:fld id="{13710CA2-D249-4084-A98E-01C6F48CC0CF}" type="slidenum">
              <a:rPr lang="en-US" altLang="en-US"/>
              <a:pPr/>
              <a:t>‹#›</a:t>
            </a:fld>
            <a:endParaRPr lang="en-US" altLang="en-US"/>
          </a:p>
        </p:txBody>
      </p:sp>
    </p:spTree>
    <p:extLst>
      <p:ext uri="{BB962C8B-B14F-4D97-AF65-F5344CB8AC3E}">
        <p14:creationId xmlns:p14="http://schemas.microsoft.com/office/powerpoint/2010/main" val="225571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3B5B50-6450-44D9-AEC0-366AB3FF2321}"/>
              </a:ext>
            </a:extLst>
          </p:cNvPr>
          <p:cNvSpPr>
            <a:spLocks noGrp="1"/>
          </p:cNvSpPr>
          <p:nvPr>
            <p:ph type="dt" sz="half" idx="10"/>
          </p:nvPr>
        </p:nvSpPr>
        <p:spPr/>
        <p:txBody>
          <a:bodyPr/>
          <a:lstStyle>
            <a:lvl1pPr>
              <a:defRPr/>
            </a:lvl1pPr>
          </a:lstStyle>
          <a:p>
            <a:pPr>
              <a:defRPr/>
            </a:pPr>
            <a:fld id="{8D160E60-907F-47D3-9E9E-608EE5BBF794}"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D76F4975-C144-4C81-AC16-8BE4874243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0D8B36-21A4-4177-8C5D-3E9A23AD3B96}"/>
              </a:ext>
            </a:extLst>
          </p:cNvPr>
          <p:cNvSpPr>
            <a:spLocks noGrp="1"/>
          </p:cNvSpPr>
          <p:nvPr>
            <p:ph type="sldNum" sz="quarter" idx="12"/>
          </p:nvPr>
        </p:nvSpPr>
        <p:spPr/>
        <p:txBody>
          <a:bodyPr/>
          <a:lstStyle>
            <a:lvl1pPr>
              <a:defRPr/>
            </a:lvl1pPr>
          </a:lstStyle>
          <a:p>
            <a:fld id="{8F05E687-61BD-4C51-80C1-D17B3DA273AE}" type="slidenum">
              <a:rPr lang="en-US" altLang="en-US"/>
              <a:pPr/>
              <a:t>‹#›</a:t>
            </a:fld>
            <a:endParaRPr lang="en-US" altLang="en-US"/>
          </a:p>
        </p:txBody>
      </p:sp>
    </p:spTree>
    <p:extLst>
      <p:ext uri="{BB962C8B-B14F-4D97-AF65-F5344CB8AC3E}">
        <p14:creationId xmlns:p14="http://schemas.microsoft.com/office/powerpoint/2010/main" val="254813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590F757-490C-44F4-87B6-10F98E268B0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79EB1D6-D694-446E-AF65-4279EA6B7DF5}"/>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72D85939-B8A0-4AB3-8FB8-CE6CB1825B5E}"/>
              </a:ext>
            </a:extLst>
          </p:cNvPr>
          <p:cNvSpPr>
            <a:spLocks noGrp="1" noChangeArrowheads="1"/>
          </p:cNvSpPr>
          <p:nvPr>
            <p:ph type="sldNum" sz="quarter" idx="12"/>
          </p:nvPr>
        </p:nvSpPr>
        <p:spPr/>
        <p:txBody>
          <a:bodyPr/>
          <a:lstStyle>
            <a:lvl1pPr>
              <a:defRPr/>
            </a:lvl1pPr>
          </a:lstStyle>
          <a:p>
            <a:fld id="{BDB12BBD-83F6-4B80-889C-49CB497AD306}" type="slidenum">
              <a:rPr lang="en-US" altLang="en-US"/>
              <a:pPr/>
              <a:t>‹#›</a:t>
            </a:fld>
            <a:endParaRPr lang="en-US" altLang="en-US"/>
          </a:p>
        </p:txBody>
      </p:sp>
    </p:spTree>
    <p:extLst>
      <p:ext uri="{BB962C8B-B14F-4D97-AF65-F5344CB8AC3E}">
        <p14:creationId xmlns:p14="http://schemas.microsoft.com/office/powerpoint/2010/main" val="158529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D296C33-4D33-48E7-8932-BC43E2051BD3}"/>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F6C951D2-86B4-426B-BB33-07617F22197C}"/>
              </a:ext>
            </a:extLst>
          </p:cNvPr>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88E513-364C-486A-8317-A1BCCB769F5F}" type="datetimeFigureOut">
              <a:rPr lang="en-US"/>
              <a:pPr>
                <a:defRPr/>
              </a:pPr>
              <a:t>8/5/2021</a:t>
            </a:fld>
            <a:endParaRPr lang="en-US"/>
          </a:p>
        </p:txBody>
      </p:sp>
      <p:sp>
        <p:nvSpPr>
          <p:cNvPr id="6" name="Footer Placeholder 4">
            <a:extLst>
              <a:ext uri="{FF2B5EF4-FFF2-40B4-BE49-F238E27FC236}">
                <a16:creationId xmlns:a16="http://schemas.microsoft.com/office/drawing/2014/main" id="{F8D69F87-148D-4F03-AE4B-53AF23750195}"/>
              </a:ext>
            </a:extLst>
          </p:cNvPr>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887FAA2A-06F5-4B19-B4DE-FA26EB038F58}"/>
              </a:ext>
            </a:extLst>
          </p:cNvPr>
          <p:cNvSpPr>
            <a:spLocks noGrp="1"/>
          </p:cNvSpPr>
          <p:nvPr>
            <p:ph type="sldNum" sz="quarter" idx="12"/>
          </p:nvPr>
        </p:nvSpPr>
        <p:spPr/>
        <p:txBody>
          <a:bodyPr/>
          <a:lstStyle>
            <a:lvl1pPr>
              <a:defRPr>
                <a:latin typeface="Arial" panose="020B0604020202020204" pitchFamily="34" charset="0"/>
              </a:defRPr>
            </a:lvl1pPr>
          </a:lstStyle>
          <a:p>
            <a:fld id="{B8038BD1-154A-4E3D-A7F3-4602C980918E}" type="slidenum">
              <a:rPr lang="en-US" altLang="en-US"/>
              <a:pPr/>
              <a:t>‹#›</a:t>
            </a:fld>
            <a:endParaRPr lang="en-US" altLang="en-US"/>
          </a:p>
        </p:txBody>
      </p:sp>
    </p:spTree>
    <p:extLst>
      <p:ext uri="{BB962C8B-B14F-4D97-AF65-F5344CB8AC3E}">
        <p14:creationId xmlns:p14="http://schemas.microsoft.com/office/powerpoint/2010/main" val="100825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B12B6-D633-4636-AA10-E8EDE53FA610}"/>
              </a:ext>
            </a:extLst>
          </p:cNvPr>
          <p:cNvSpPr>
            <a:spLocks noGrp="1"/>
          </p:cNvSpPr>
          <p:nvPr>
            <p:ph type="dt" sz="half" idx="10"/>
          </p:nvPr>
        </p:nvSpPr>
        <p:spPr/>
        <p:txBody>
          <a:bodyPr/>
          <a:lstStyle>
            <a:lvl1pPr>
              <a:defRPr/>
            </a:lvl1pPr>
          </a:lstStyle>
          <a:p>
            <a:pPr>
              <a:defRPr/>
            </a:pPr>
            <a:fld id="{5C5B339C-530D-4B6E-B30E-BAAC97061BD7}"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4965A10D-1985-4FC9-9229-EA8BBE5FF2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B16CDA2-FDA4-4DDD-BF7E-B636BAF2CB54}"/>
              </a:ext>
            </a:extLst>
          </p:cNvPr>
          <p:cNvSpPr>
            <a:spLocks noGrp="1"/>
          </p:cNvSpPr>
          <p:nvPr>
            <p:ph type="sldNum" sz="quarter" idx="12"/>
          </p:nvPr>
        </p:nvSpPr>
        <p:spPr/>
        <p:txBody>
          <a:bodyPr/>
          <a:lstStyle>
            <a:lvl1pPr>
              <a:defRPr/>
            </a:lvl1pPr>
          </a:lstStyle>
          <a:p>
            <a:fld id="{66134521-DEFD-4432-83F2-256AE63CFEA4}" type="slidenum">
              <a:rPr lang="en-US" altLang="en-US"/>
              <a:pPr/>
              <a:t>‹#›</a:t>
            </a:fld>
            <a:endParaRPr lang="en-US" altLang="en-US"/>
          </a:p>
        </p:txBody>
      </p:sp>
    </p:spTree>
    <p:extLst>
      <p:ext uri="{BB962C8B-B14F-4D97-AF65-F5344CB8AC3E}">
        <p14:creationId xmlns:p14="http://schemas.microsoft.com/office/powerpoint/2010/main" val="401041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74D6FE-2F84-42E8-B05F-CB9056ED418C}"/>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0D837952-D1C0-490A-B44B-583185A5D9A4}"/>
              </a:ext>
            </a:extLst>
          </p:cNvPr>
          <p:cNvSpPr>
            <a:spLocks noGrp="1"/>
          </p:cNvSpPr>
          <p:nvPr>
            <p:ph type="dt" sz="half" idx="10"/>
          </p:nvPr>
        </p:nvSpPr>
        <p:spPr/>
        <p:txBody>
          <a:bodyPr/>
          <a:lstStyle>
            <a:lvl1pPr>
              <a:defRPr/>
            </a:lvl1pPr>
          </a:lstStyle>
          <a:p>
            <a:pPr>
              <a:defRPr/>
            </a:pPr>
            <a:fld id="{7A200327-A512-4142-A9B0-8A58A869749C}"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2BBE3F06-2C39-4D3F-A8F3-68CCD2F044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CCD090-4B72-44C5-8514-2633CD44BD8B}"/>
              </a:ext>
            </a:extLst>
          </p:cNvPr>
          <p:cNvSpPr>
            <a:spLocks noGrp="1"/>
          </p:cNvSpPr>
          <p:nvPr>
            <p:ph type="sldNum" sz="quarter" idx="12"/>
          </p:nvPr>
        </p:nvSpPr>
        <p:spPr/>
        <p:txBody>
          <a:bodyPr/>
          <a:lstStyle>
            <a:lvl1pPr>
              <a:defRPr/>
            </a:lvl1pPr>
          </a:lstStyle>
          <a:p>
            <a:fld id="{600B5B61-B4C6-49BF-9154-3017501C92CD}" type="slidenum">
              <a:rPr lang="en-US" altLang="en-US"/>
              <a:pPr/>
              <a:t>‹#›</a:t>
            </a:fld>
            <a:endParaRPr lang="en-US" altLang="en-US"/>
          </a:p>
        </p:txBody>
      </p:sp>
    </p:spTree>
    <p:extLst>
      <p:ext uri="{BB962C8B-B14F-4D97-AF65-F5344CB8AC3E}">
        <p14:creationId xmlns:p14="http://schemas.microsoft.com/office/powerpoint/2010/main" val="23134098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E03C7B8-3649-4FE7-B454-63BF20D16810}"/>
              </a:ext>
            </a:extLst>
          </p:cNvPr>
          <p:cNvSpPr>
            <a:spLocks noGrp="1"/>
          </p:cNvSpPr>
          <p:nvPr>
            <p:ph type="dt" sz="half" idx="10"/>
          </p:nvPr>
        </p:nvSpPr>
        <p:spPr/>
        <p:txBody>
          <a:bodyPr/>
          <a:lstStyle>
            <a:lvl1pPr>
              <a:defRPr/>
            </a:lvl1pPr>
          </a:lstStyle>
          <a:p>
            <a:pPr>
              <a:defRPr/>
            </a:pPr>
            <a:fld id="{C3D8715F-2F29-4B0D-B125-620A52854527}"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211E30BB-31AA-4DD1-8E61-C05A1EBBBF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E54F87-0994-4A6F-8029-A45320EDA16A}"/>
              </a:ext>
            </a:extLst>
          </p:cNvPr>
          <p:cNvSpPr>
            <a:spLocks noGrp="1"/>
          </p:cNvSpPr>
          <p:nvPr>
            <p:ph type="sldNum" sz="quarter" idx="12"/>
          </p:nvPr>
        </p:nvSpPr>
        <p:spPr/>
        <p:txBody>
          <a:bodyPr/>
          <a:lstStyle>
            <a:lvl1pPr>
              <a:defRPr/>
            </a:lvl1pPr>
          </a:lstStyle>
          <a:p>
            <a:fld id="{0D28D079-36E9-48B0-A68A-B3FCE7ED4F42}" type="slidenum">
              <a:rPr lang="en-US" altLang="en-US"/>
              <a:pPr/>
              <a:t>‹#›</a:t>
            </a:fld>
            <a:endParaRPr lang="en-US" altLang="en-US"/>
          </a:p>
        </p:txBody>
      </p:sp>
    </p:spTree>
    <p:extLst>
      <p:ext uri="{BB962C8B-B14F-4D97-AF65-F5344CB8AC3E}">
        <p14:creationId xmlns:p14="http://schemas.microsoft.com/office/powerpoint/2010/main" val="56278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E15FA9F-5B5E-439D-B282-282CF40B1114}"/>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D259C53-80DF-49A4-BB19-215B59114610}"/>
              </a:ext>
            </a:extLst>
          </p:cNvPr>
          <p:cNvSpPr>
            <a:spLocks noGrp="1"/>
          </p:cNvSpPr>
          <p:nvPr>
            <p:ph type="dt" sz="half" idx="10"/>
          </p:nvPr>
        </p:nvSpPr>
        <p:spPr/>
        <p:txBody>
          <a:bodyPr/>
          <a:lstStyle>
            <a:lvl1pPr>
              <a:defRPr/>
            </a:lvl1pPr>
          </a:lstStyle>
          <a:p>
            <a:pPr>
              <a:defRPr/>
            </a:pPr>
            <a:fld id="{B26B165F-57F4-47FF-8AA9-704D2023094D}" type="datetimeFigureOut">
              <a:rPr lang="en-US"/>
              <a:pPr>
                <a:defRPr/>
              </a:pPr>
              <a:t>8/5/2021</a:t>
            </a:fld>
            <a:endParaRPr lang="en-US" dirty="0"/>
          </a:p>
        </p:txBody>
      </p:sp>
      <p:sp>
        <p:nvSpPr>
          <p:cNvPr id="9" name="Footer Placeholder 7">
            <a:extLst>
              <a:ext uri="{FF2B5EF4-FFF2-40B4-BE49-F238E27FC236}">
                <a16:creationId xmlns:a16="http://schemas.microsoft.com/office/drawing/2014/main" id="{2044F0FB-6050-40D5-9BD1-ABCAA5ECCD7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C1C90F7B-1699-46A8-8237-B1DAA83891F3}"/>
              </a:ext>
            </a:extLst>
          </p:cNvPr>
          <p:cNvSpPr>
            <a:spLocks noGrp="1"/>
          </p:cNvSpPr>
          <p:nvPr>
            <p:ph type="sldNum" sz="quarter" idx="12"/>
          </p:nvPr>
        </p:nvSpPr>
        <p:spPr/>
        <p:txBody>
          <a:bodyPr/>
          <a:lstStyle>
            <a:lvl1pPr>
              <a:defRPr/>
            </a:lvl1pPr>
          </a:lstStyle>
          <a:p>
            <a:fld id="{B1A3105A-2C07-4201-94C7-F9BA7104AE92}" type="slidenum">
              <a:rPr lang="en-US" altLang="en-US"/>
              <a:pPr/>
              <a:t>‹#›</a:t>
            </a:fld>
            <a:endParaRPr lang="en-US" altLang="en-US"/>
          </a:p>
        </p:txBody>
      </p:sp>
    </p:spTree>
    <p:extLst>
      <p:ext uri="{BB962C8B-B14F-4D97-AF65-F5344CB8AC3E}">
        <p14:creationId xmlns:p14="http://schemas.microsoft.com/office/powerpoint/2010/main" val="367686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AF7BCBC-7224-4FEC-81FB-6BFF33374DC6}"/>
              </a:ext>
            </a:extLst>
          </p:cNvPr>
          <p:cNvSpPr>
            <a:spLocks noGrp="1"/>
          </p:cNvSpPr>
          <p:nvPr>
            <p:ph type="dt" sz="half" idx="10"/>
          </p:nvPr>
        </p:nvSpPr>
        <p:spPr/>
        <p:txBody>
          <a:bodyPr/>
          <a:lstStyle>
            <a:lvl1pPr>
              <a:defRPr/>
            </a:lvl1pPr>
          </a:lstStyle>
          <a:p>
            <a:pPr>
              <a:defRPr/>
            </a:pPr>
            <a:fld id="{1EB19E9B-2491-4EA4-82D8-C4B21CC6F398}" type="datetimeFigureOut">
              <a:rPr lang="en-US"/>
              <a:pPr>
                <a:defRPr/>
              </a:pPr>
              <a:t>8/5/2021</a:t>
            </a:fld>
            <a:endParaRPr lang="en-US" dirty="0"/>
          </a:p>
        </p:txBody>
      </p:sp>
      <p:sp>
        <p:nvSpPr>
          <p:cNvPr id="4" name="Footer Placeholder 4">
            <a:extLst>
              <a:ext uri="{FF2B5EF4-FFF2-40B4-BE49-F238E27FC236}">
                <a16:creationId xmlns:a16="http://schemas.microsoft.com/office/drawing/2014/main" id="{248D3DFF-CEA0-4ACB-8B42-1BE78BDEEE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529150A-47FC-420A-BADE-E786D874CE25}"/>
              </a:ext>
            </a:extLst>
          </p:cNvPr>
          <p:cNvSpPr>
            <a:spLocks noGrp="1"/>
          </p:cNvSpPr>
          <p:nvPr>
            <p:ph type="sldNum" sz="quarter" idx="12"/>
          </p:nvPr>
        </p:nvSpPr>
        <p:spPr/>
        <p:txBody>
          <a:bodyPr/>
          <a:lstStyle>
            <a:lvl1pPr>
              <a:defRPr/>
            </a:lvl1pPr>
          </a:lstStyle>
          <a:p>
            <a:fld id="{66F5DCF6-CD73-47BC-A654-E80519EDD0E0}" type="slidenum">
              <a:rPr lang="en-US" altLang="en-US"/>
              <a:pPr/>
              <a:t>‹#›</a:t>
            </a:fld>
            <a:endParaRPr lang="en-US" altLang="en-US"/>
          </a:p>
        </p:txBody>
      </p:sp>
    </p:spTree>
    <p:extLst>
      <p:ext uri="{BB962C8B-B14F-4D97-AF65-F5344CB8AC3E}">
        <p14:creationId xmlns:p14="http://schemas.microsoft.com/office/powerpoint/2010/main" val="1539097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A5C461-AA38-41E5-AB1A-5970CBA08514}"/>
              </a:ext>
            </a:extLst>
          </p:cNvPr>
          <p:cNvSpPr>
            <a:spLocks noGrp="1"/>
          </p:cNvSpPr>
          <p:nvPr>
            <p:ph type="dt" sz="half" idx="10"/>
          </p:nvPr>
        </p:nvSpPr>
        <p:spPr/>
        <p:txBody>
          <a:bodyPr/>
          <a:lstStyle>
            <a:lvl1pPr>
              <a:defRPr/>
            </a:lvl1pPr>
          </a:lstStyle>
          <a:p>
            <a:pPr>
              <a:defRPr/>
            </a:pPr>
            <a:fld id="{68F264B8-E102-4F11-A4CC-D43129E00C57}" type="datetimeFigureOut">
              <a:rPr lang="en-US"/>
              <a:pPr>
                <a:defRPr/>
              </a:pPr>
              <a:t>8/5/2021</a:t>
            </a:fld>
            <a:endParaRPr lang="en-US" dirty="0"/>
          </a:p>
        </p:txBody>
      </p:sp>
      <p:sp>
        <p:nvSpPr>
          <p:cNvPr id="3" name="Footer Placeholder 4">
            <a:extLst>
              <a:ext uri="{FF2B5EF4-FFF2-40B4-BE49-F238E27FC236}">
                <a16:creationId xmlns:a16="http://schemas.microsoft.com/office/drawing/2014/main" id="{7FA859AA-42D0-4788-9BBF-742B82047E2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5FCBB8B-8F27-4253-8750-714350144164}"/>
              </a:ext>
            </a:extLst>
          </p:cNvPr>
          <p:cNvSpPr>
            <a:spLocks noGrp="1"/>
          </p:cNvSpPr>
          <p:nvPr>
            <p:ph type="sldNum" sz="quarter" idx="12"/>
          </p:nvPr>
        </p:nvSpPr>
        <p:spPr/>
        <p:txBody>
          <a:bodyPr/>
          <a:lstStyle>
            <a:lvl1pPr>
              <a:defRPr/>
            </a:lvl1pPr>
          </a:lstStyle>
          <a:p>
            <a:fld id="{D1BD820E-1BE2-41CF-BF5A-3EBB83802D5F}" type="slidenum">
              <a:rPr lang="en-US" altLang="en-US"/>
              <a:pPr/>
              <a:t>‹#›</a:t>
            </a:fld>
            <a:endParaRPr lang="en-US" altLang="en-US"/>
          </a:p>
        </p:txBody>
      </p:sp>
    </p:spTree>
    <p:extLst>
      <p:ext uri="{BB962C8B-B14F-4D97-AF65-F5344CB8AC3E}">
        <p14:creationId xmlns:p14="http://schemas.microsoft.com/office/powerpoint/2010/main" val="3890494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BBF2FD0-9B28-4993-B493-C2BF66BC9794}"/>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B716FBE-0DBC-4064-A3C3-0F9B54D7F99D}"/>
              </a:ext>
            </a:extLst>
          </p:cNvPr>
          <p:cNvSpPr>
            <a:spLocks noGrp="1"/>
          </p:cNvSpPr>
          <p:nvPr>
            <p:ph type="dt" sz="half" idx="10"/>
          </p:nvPr>
        </p:nvSpPr>
        <p:spPr/>
        <p:txBody>
          <a:bodyPr/>
          <a:lstStyle>
            <a:lvl1pPr>
              <a:defRPr/>
            </a:lvl1pPr>
          </a:lstStyle>
          <a:p>
            <a:pPr>
              <a:defRPr/>
            </a:pPr>
            <a:fld id="{8CF01A68-8236-4C65-95FC-C869E8598B32}" type="datetimeFigureOut">
              <a:rPr lang="en-US"/>
              <a:pPr>
                <a:defRPr/>
              </a:pPr>
              <a:t>8/5/2021</a:t>
            </a:fld>
            <a:endParaRPr lang="en-US" dirty="0"/>
          </a:p>
        </p:txBody>
      </p:sp>
      <p:sp>
        <p:nvSpPr>
          <p:cNvPr id="7" name="Footer Placeholder 5">
            <a:extLst>
              <a:ext uri="{FF2B5EF4-FFF2-40B4-BE49-F238E27FC236}">
                <a16:creationId xmlns:a16="http://schemas.microsoft.com/office/drawing/2014/main" id="{CF9DBF7F-1BFD-4D6E-BEA5-BA7C87A2185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6A40A02-C5CE-4AD3-94D9-570DF65E252E}"/>
              </a:ext>
            </a:extLst>
          </p:cNvPr>
          <p:cNvSpPr>
            <a:spLocks noGrp="1"/>
          </p:cNvSpPr>
          <p:nvPr>
            <p:ph type="sldNum" sz="quarter" idx="12"/>
          </p:nvPr>
        </p:nvSpPr>
        <p:spPr/>
        <p:txBody>
          <a:bodyPr/>
          <a:lstStyle>
            <a:lvl1pPr>
              <a:defRPr/>
            </a:lvl1pPr>
          </a:lstStyle>
          <a:p>
            <a:fld id="{09D11502-062C-4D2A-B45D-37FC0D8AB892}" type="slidenum">
              <a:rPr lang="en-US" altLang="en-US"/>
              <a:pPr/>
              <a:t>‹#›</a:t>
            </a:fld>
            <a:endParaRPr lang="en-US" altLang="en-US"/>
          </a:p>
        </p:txBody>
      </p:sp>
    </p:spTree>
    <p:extLst>
      <p:ext uri="{BB962C8B-B14F-4D97-AF65-F5344CB8AC3E}">
        <p14:creationId xmlns:p14="http://schemas.microsoft.com/office/powerpoint/2010/main" val="133929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8F862D0-11C0-40AF-B7E8-2F9D441E959C}"/>
              </a:ext>
            </a:extLst>
          </p:cNvPr>
          <p:cNvSpPr>
            <a:spLocks noGrp="1"/>
          </p:cNvSpPr>
          <p:nvPr>
            <p:ph type="dt" sz="half" idx="10"/>
          </p:nvPr>
        </p:nvSpPr>
        <p:spPr/>
        <p:txBody>
          <a:bodyPr/>
          <a:lstStyle>
            <a:lvl1pPr>
              <a:defRPr/>
            </a:lvl1pPr>
          </a:lstStyle>
          <a:p>
            <a:pPr>
              <a:defRPr/>
            </a:pPr>
            <a:fld id="{18619A79-9AE8-493E-9A56-5B6644A65903}"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64495481-658F-44E7-9928-FD648EAFFD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2F513D-9718-4983-8B68-E877B001100E}"/>
              </a:ext>
            </a:extLst>
          </p:cNvPr>
          <p:cNvSpPr>
            <a:spLocks noGrp="1"/>
          </p:cNvSpPr>
          <p:nvPr>
            <p:ph type="sldNum" sz="quarter" idx="12"/>
          </p:nvPr>
        </p:nvSpPr>
        <p:spPr/>
        <p:txBody>
          <a:bodyPr/>
          <a:lstStyle>
            <a:lvl1pPr>
              <a:defRPr/>
            </a:lvl1pPr>
          </a:lstStyle>
          <a:p>
            <a:fld id="{199B5083-D67F-46D6-996D-1569576C4B16}" type="slidenum">
              <a:rPr lang="en-US" altLang="en-US"/>
              <a:pPr/>
              <a:t>‹#›</a:t>
            </a:fld>
            <a:endParaRPr lang="en-US" altLang="en-US"/>
          </a:p>
        </p:txBody>
      </p:sp>
    </p:spTree>
    <p:extLst>
      <p:ext uri="{BB962C8B-B14F-4D97-AF65-F5344CB8AC3E}">
        <p14:creationId xmlns:p14="http://schemas.microsoft.com/office/powerpoint/2010/main" val="272081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C5C7E8-EE47-4DFA-B3F2-3DECA4AF89D2}"/>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a:extLst>
              <a:ext uri="{FF2B5EF4-FFF2-40B4-BE49-F238E27FC236}">
                <a16:creationId xmlns:a16="http://schemas.microsoft.com/office/drawing/2014/main" id="{D059D6F5-3B14-4CC2-94C8-613C7BFDF968}"/>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5A6E4304-7908-4468-9C28-6EC0620B4BDF}"/>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D186A723-CBDA-4D3B-9801-EE9AC37F47FF}"/>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a:extLst>
              <a:ext uri="{FF2B5EF4-FFF2-40B4-BE49-F238E27FC236}">
                <a16:creationId xmlns:a16="http://schemas.microsoft.com/office/drawing/2014/main" id="{9389CA11-CBCB-4312-A903-036B1F14363D}"/>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6DD73342-A831-4885-888B-BE646808D307}"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99FA3EE4-EF9E-48A5-B4C9-9E330EC6457B}"/>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EB19A5A-DA98-4519-9784-A22E1B0AA6F2}"/>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4BF94086-7D32-43E7-A58B-F4D5003C48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 id="2147483888"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F2E2585-704C-46D2-84D0-A0B6DAF9A67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C09AD551-02CF-413A-BF14-670B90AF3C3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765698-D587-4F26-AB55-AB74D5003BD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67F95206-65B3-4D0E-8168-9EBB6331EF33}" type="datetimeFigureOut">
              <a:rPr lang="en-US"/>
              <a:pPr>
                <a:defRPr/>
              </a:pPr>
              <a:t>8/5/2021</a:t>
            </a:fld>
            <a:endParaRPr lang="en-US"/>
          </a:p>
        </p:txBody>
      </p:sp>
      <p:sp>
        <p:nvSpPr>
          <p:cNvPr id="5" name="Footer Placeholder 4">
            <a:extLst>
              <a:ext uri="{FF2B5EF4-FFF2-40B4-BE49-F238E27FC236}">
                <a16:creationId xmlns:a16="http://schemas.microsoft.com/office/drawing/2014/main" id="{26A9703F-E0FB-48D3-87F3-0A02B896AFF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751B5685-128F-4CFD-89A7-7D81C22FD8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00402F4-8CDF-4AB7-8CC2-EE949325EF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8FCC-39E3-4877-ACE1-CEBCEE1AC1F3}"/>
              </a:ext>
            </a:extLst>
          </p:cNvPr>
          <p:cNvSpPr>
            <a:spLocks noGrp="1"/>
          </p:cNvSpPr>
          <p:nvPr>
            <p:ph type="ctrTitle"/>
          </p:nvPr>
        </p:nvSpPr>
        <p:spPr/>
        <p:txBody>
          <a:bodyPr/>
          <a:lstStyle/>
          <a:p>
            <a:pPr eaLnBrk="1" fontAlgn="auto" hangingPunct="1">
              <a:spcAft>
                <a:spcPts val="0"/>
              </a:spcAft>
              <a:defRPr/>
            </a:pPr>
            <a:r>
              <a:rPr lang="en-US" sz="4000" dirty="0"/>
              <a:t>Completing the Homestyle Kitchen Daily Meal Production Record</a:t>
            </a:r>
          </a:p>
        </p:txBody>
      </p:sp>
      <p:sp>
        <p:nvSpPr>
          <p:cNvPr id="3075" name="Rectangle 3">
            <a:extLst>
              <a:ext uri="{FF2B5EF4-FFF2-40B4-BE49-F238E27FC236}">
                <a16:creationId xmlns:a16="http://schemas.microsoft.com/office/drawing/2014/main" id="{3A82132E-F1EC-47C3-BDC5-1770F3928D44}"/>
              </a:ext>
            </a:extLst>
          </p:cNvPr>
          <p:cNvSpPr>
            <a:spLocks noGrp="1" noChangeArrowheads="1"/>
          </p:cNvSpPr>
          <p:nvPr>
            <p:ph type="subTitle" idx="1"/>
          </p:nvPr>
        </p:nvSpPr>
        <p:spPr>
          <a:xfrm>
            <a:off x="685800" y="3505200"/>
            <a:ext cx="7848600" cy="1752600"/>
          </a:xfrm>
        </p:spPr>
        <p:txBody>
          <a:bodyPr rtlCol="0">
            <a:normAutofit fontScale="92500"/>
          </a:bodyPr>
          <a:lstStyle/>
          <a:p>
            <a:pPr eaLnBrk="1" fontAlgn="auto" hangingPunct="1">
              <a:spcAft>
                <a:spcPts val="0"/>
              </a:spcAft>
              <a:buFont typeface="Arial" charset="0"/>
              <a:buNone/>
              <a:defRPr/>
            </a:pPr>
            <a:r>
              <a:rPr lang="en-US" sz="3000" dirty="0"/>
              <a:t>North Carolina Department of Public Instruction</a:t>
            </a:r>
          </a:p>
          <a:p>
            <a:pPr eaLnBrk="1" fontAlgn="auto" hangingPunct="1">
              <a:spcAft>
                <a:spcPts val="0"/>
              </a:spcAft>
              <a:buFont typeface="Arial" charset="0"/>
              <a:buNone/>
              <a:defRPr/>
            </a:pPr>
            <a:r>
              <a:rPr lang="en-US" sz="3000" dirty="0"/>
              <a:t>School Nutrition Services</a:t>
            </a:r>
          </a:p>
          <a:p>
            <a:pPr eaLnBrk="1" fontAlgn="auto" hangingPunct="1">
              <a:spcAft>
                <a:spcPts val="0"/>
              </a:spcAft>
              <a:defRPr/>
            </a:pPr>
            <a:r>
              <a:rPr lang="en-US" dirty="0"/>
              <a:t>Revised July 2015</a:t>
            </a:r>
          </a:p>
        </p:txBody>
      </p:sp>
      <p:sp>
        <p:nvSpPr>
          <p:cNvPr id="3" name="Rectangle 2">
            <a:extLst>
              <a:ext uri="{FF2B5EF4-FFF2-40B4-BE49-F238E27FC236}">
                <a16:creationId xmlns:a16="http://schemas.microsoft.com/office/drawing/2014/main" id="{8A9CEBFD-7DF0-4195-BCAD-7DDFCA8637D5}"/>
              </a:ext>
            </a:extLst>
          </p:cNvPr>
          <p:cNvSpPr/>
          <p:nvPr/>
        </p:nvSpPr>
        <p:spPr>
          <a:xfrm>
            <a:off x="2374900" y="5715000"/>
            <a:ext cx="4394200" cy="307975"/>
          </a:xfrm>
          <a:prstGeom prst="rect">
            <a:avLst/>
          </a:prstGeom>
        </p:spPr>
        <p:txBody>
          <a:bodyPr wrap="none">
            <a:spAutoFit/>
          </a:bodyPr>
          <a:lstStyle/>
          <a:p>
            <a:pPr fontAlgn="auto">
              <a:spcBef>
                <a:spcPts val="0"/>
              </a:spcBef>
              <a:spcAft>
                <a:spcPts val="0"/>
              </a:spcAft>
              <a:defRPr/>
            </a:pPr>
            <a:r>
              <a:rPr lang="en-US" altLang="en-US" sz="1400" i="1" kern="0" dirty="0">
                <a:solidFill>
                  <a:srgbClr val="000000"/>
                </a:solidFill>
                <a:latin typeface="Arial" charset="0"/>
                <a:cs typeface="Arial" charset="0"/>
              </a:rPr>
              <a:t>USDA is an equal opportunity provider and employer.</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Thompson\Dropbox\Fotolia downloads (1)\Fotolia_43848672_Subscription_Monthly_XXL.jpg">
            <a:extLst>
              <a:ext uri="{FF2B5EF4-FFF2-40B4-BE49-F238E27FC236}">
                <a16:creationId xmlns:a16="http://schemas.microsoft.com/office/drawing/2014/main" id="{E9BBC061-30BB-4323-B85B-B8E8D31B1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a:extLst>
              <a:ext uri="{FF2B5EF4-FFF2-40B4-BE49-F238E27FC236}">
                <a16:creationId xmlns:a16="http://schemas.microsoft.com/office/drawing/2014/main" id="{5DFA7D38-8371-4A62-BB32-3C927A2DABA9}"/>
              </a:ext>
            </a:extLst>
          </p:cNvPr>
          <p:cNvSpPr>
            <a:spLocks noGrp="1" noChangeArrowheads="1"/>
          </p:cNvSpPr>
          <p:nvPr>
            <p:ph type="title"/>
          </p:nvPr>
        </p:nvSpPr>
        <p:spPr/>
        <p:txBody>
          <a:bodyPr/>
          <a:lstStyle/>
          <a:p>
            <a:pPr eaLnBrk="1" fontAlgn="auto" hangingPunct="1">
              <a:spcAft>
                <a:spcPts val="0"/>
              </a:spcAft>
              <a:defRPr/>
            </a:pPr>
            <a:r>
              <a:rPr lang="en-US" dirty="0"/>
              <a:t>It’s REQUIRED !!!</a:t>
            </a:r>
          </a:p>
        </p:txBody>
      </p:sp>
      <p:sp>
        <p:nvSpPr>
          <p:cNvPr id="18436" name="Rectangle 3">
            <a:extLst>
              <a:ext uri="{FF2B5EF4-FFF2-40B4-BE49-F238E27FC236}">
                <a16:creationId xmlns:a16="http://schemas.microsoft.com/office/drawing/2014/main" id="{9A5FD7C1-0B3D-4C16-8EF3-7DEDC688F66E}"/>
              </a:ext>
            </a:extLst>
          </p:cNvPr>
          <p:cNvSpPr>
            <a:spLocks noGrp="1" noChangeArrowheads="1"/>
          </p:cNvSpPr>
          <p:nvPr>
            <p:ph type="body" sz="half" idx="1"/>
          </p:nvPr>
        </p:nvSpPr>
        <p:spPr>
          <a:xfrm>
            <a:off x="457200" y="1981200"/>
            <a:ext cx="5791200" cy="4114800"/>
          </a:xfrm>
        </p:spPr>
        <p:txBody>
          <a:bodyPr/>
          <a:lstStyle/>
          <a:p>
            <a:pPr eaLnBrk="1" hangingPunct="1"/>
            <a:r>
              <a:rPr lang="en-US" altLang="en-US" sz="4000"/>
              <a:t>Lack of complete and current production records can result in withholding and/or reclaiming federal funds</a:t>
            </a:r>
          </a:p>
          <a:p>
            <a:pPr eaLnBrk="1" hangingPunct="1"/>
            <a:endParaRPr lang="en-US" altLang="en-US" sz="4000"/>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833CF8C-7F26-4EA2-8BA5-A2177AF368FF}"/>
              </a:ext>
            </a:extLst>
          </p:cNvPr>
          <p:cNvSpPr>
            <a:spLocks noGrp="1" noChangeArrowheads="1"/>
          </p:cNvSpPr>
          <p:nvPr>
            <p:ph type="title"/>
          </p:nvPr>
        </p:nvSpPr>
        <p:spPr/>
        <p:txBody>
          <a:bodyPr/>
          <a:lstStyle/>
          <a:p>
            <a:pPr eaLnBrk="1" fontAlgn="auto" hangingPunct="1">
              <a:spcAft>
                <a:spcPts val="0"/>
              </a:spcAft>
              <a:defRPr/>
            </a:pPr>
            <a:r>
              <a:rPr lang="en-US" dirty="0"/>
              <a:t>How long do you keep records?</a:t>
            </a:r>
          </a:p>
        </p:txBody>
      </p:sp>
      <p:sp>
        <p:nvSpPr>
          <p:cNvPr id="19459" name="Rectangle 3">
            <a:extLst>
              <a:ext uri="{FF2B5EF4-FFF2-40B4-BE49-F238E27FC236}">
                <a16:creationId xmlns:a16="http://schemas.microsoft.com/office/drawing/2014/main" id="{1F0582BD-3689-4D5C-B075-6E222651D671}"/>
              </a:ext>
            </a:extLst>
          </p:cNvPr>
          <p:cNvSpPr>
            <a:spLocks noGrp="1" noChangeArrowheads="1"/>
          </p:cNvSpPr>
          <p:nvPr>
            <p:ph type="body" sz="half" idx="1"/>
          </p:nvPr>
        </p:nvSpPr>
        <p:spPr>
          <a:xfrm>
            <a:off x="457200" y="2057400"/>
            <a:ext cx="5715000" cy="4038600"/>
          </a:xfrm>
        </p:spPr>
        <p:txBody>
          <a:bodyPr/>
          <a:lstStyle/>
          <a:p>
            <a:pPr eaLnBrk="1" hangingPunct="1"/>
            <a:r>
              <a:rPr lang="en-US" altLang="en-US" sz="2800"/>
              <a:t>Keep for the current school year plus the past three years.</a:t>
            </a:r>
          </a:p>
          <a:p>
            <a:pPr eaLnBrk="1" hangingPunct="1">
              <a:buFont typeface="Wingdings" panose="05000000000000000000" pitchFamily="2" charset="2"/>
              <a:buNone/>
            </a:pPr>
            <a:endParaRPr lang="en-US" altLang="en-US" sz="2800"/>
          </a:p>
          <a:p>
            <a:pPr eaLnBrk="1" hangingPunct="1"/>
            <a:r>
              <a:rPr lang="en-US" altLang="en-US" sz="2800"/>
              <a:t>Turn into the central office or file at the kitchen according to your facility’s procedure</a:t>
            </a:r>
          </a:p>
        </p:txBody>
      </p:sp>
      <p:pic>
        <p:nvPicPr>
          <p:cNvPr id="19460" name="Picture 1">
            <a:extLst>
              <a:ext uri="{FF2B5EF4-FFF2-40B4-BE49-F238E27FC236}">
                <a16:creationId xmlns:a16="http://schemas.microsoft.com/office/drawing/2014/main" id="{F9638BCD-6FC0-4111-B346-C285D7F6D0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2209800"/>
            <a:ext cx="290353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3ADAA997-73F1-473B-8689-6B7EAB7A4953}"/>
              </a:ext>
            </a:extLst>
          </p:cNvPr>
          <p:cNvSpPr>
            <a:spLocks noGrp="1" noChangeArrowheads="1"/>
          </p:cNvSpPr>
          <p:nvPr>
            <p:ph type="title"/>
          </p:nvPr>
        </p:nvSpPr>
        <p:spPr/>
        <p:txBody>
          <a:bodyPr/>
          <a:lstStyle/>
          <a:p>
            <a:pPr eaLnBrk="1" fontAlgn="auto" hangingPunct="1">
              <a:spcAft>
                <a:spcPts val="0"/>
              </a:spcAft>
              <a:defRPr/>
            </a:pPr>
            <a:r>
              <a:rPr lang="en-US" dirty="0"/>
              <a:t>Common Problems and Errors</a:t>
            </a:r>
          </a:p>
        </p:txBody>
      </p:sp>
      <p:sp>
        <p:nvSpPr>
          <p:cNvPr id="20483" name="Content Placeholder 1">
            <a:extLst>
              <a:ext uri="{FF2B5EF4-FFF2-40B4-BE49-F238E27FC236}">
                <a16:creationId xmlns:a16="http://schemas.microsoft.com/office/drawing/2014/main" id="{F86B8F8A-3F8C-4FFD-8939-7024E3F9E100}"/>
              </a:ext>
            </a:extLst>
          </p:cNvPr>
          <p:cNvSpPr>
            <a:spLocks noGrp="1"/>
          </p:cNvSpPr>
          <p:nvPr>
            <p:ph idx="1"/>
          </p:nvPr>
        </p:nvSpPr>
        <p:spPr/>
        <p:txBody>
          <a:bodyPr/>
          <a:lstStyle/>
          <a:p>
            <a:pPr marL="457200" indent="-457200" eaLnBrk="1" hangingPunct="1">
              <a:lnSpc>
                <a:spcPct val="80000"/>
              </a:lnSpc>
              <a:spcAft>
                <a:spcPts val="1200"/>
              </a:spcAft>
              <a:buClr>
                <a:schemeClr val="hlink"/>
              </a:buClr>
              <a:buSzPct val="65000"/>
            </a:pPr>
            <a:r>
              <a:rPr lang="en-US" altLang="en-US" sz="3600"/>
              <a:t>Records are incomplete or missing.</a:t>
            </a:r>
          </a:p>
          <a:p>
            <a:pPr marL="457200" indent="-457200" eaLnBrk="1" hangingPunct="1">
              <a:lnSpc>
                <a:spcPct val="80000"/>
              </a:lnSpc>
              <a:spcAft>
                <a:spcPts val="1200"/>
              </a:spcAft>
              <a:buClr>
                <a:schemeClr val="hlink"/>
              </a:buClr>
              <a:buSzPct val="65000"/>
            </a:pPr>
            <a:r>
              <a:rPr lang="en-US" altLang="en-US" sz="3600"/>
              <a:t>Planned number of menu items is not plausible when compared to the number of planned meals.</a:t>
            </a:r>
          </a:p>
          <a:p>
            <a:pPr marL="457200" indent="-457200" eaLnBrk="1" hangingPunct="1">
              <a:lnSpc>
                <a:spcPct val="80000"/>
              </a:lnSpc>
              <a:spcAft>
                <a:spcPts val="1200"/>
              </a:spcAft>
              <a:buClr>
                <a:schemeClr val="hlink"/>
              </a:buClr>
              <a:buSzPct val="65000"/>
            </a:pPr>
            <a:r>
              <a:rPr lang="en-US" altLang="en-US" sz="3600"/>
              <a:t>HACCP monitoring is not complete</a:t>
            </a:r>
          </a:p>
          <a:p>
            <a:pPr marL="457200" indent="-457200" eaLnBrk="1" hangingPunct="1">
              <a:lnSpc>
                <a:spcPct val="80000"/>
              </a:lnSpc>
              <a:spcAft>
                <a:spcPts val="1200"/>
              </a:spcAft>
              <a:buClr>
                <a:schemeClr val="hlink"/>
              </a:buClr>
              <a:buSzPct val="65000"/>
            </a:pPr>
            <a:r>
              <a:rPr lang="en-US" altLang="en-US" sz="3600"/>
              <a:t>Inaccurate/inadequate information to document components and/or reimbursable meals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53FE8C0E-B055-4372-B8CF-A6D7611449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2463"/>
            <a:ext cx="9144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a:extLst>
              <a:ext uri="{FF2B5EF4-FFF2-40B4-BE49-F238E27FC236}">
                <a16:creationId xmlns:a16="http://schemas.microsoft.com/office/drawing/2014/main" id="{097A9F3D-7168-4674-AAF3-90D82247CA8B}"/>
              </a:ext>
            </a:extLst>
          </p:cNvPr>
          <p:cNvSpPr txBox="1">
            <a:spLocks noChangeArrowheads="1"/>
          </p:cNvSpPr>
          <p:nvPr/>
        </p:nvSpPr>
        <p:spPr bwMode="auto">
          <a:xfrm>
            <a:off x="609600" y="503238"/>
            <a:ext cx="6858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a:t>
            </a:r>
          </a:p>
        </p:txBody>
      </p:sp>
      <p:pic>
        <p:nvPicPr>
          <p:cNvPr id="22531" name="Picture 3" descr="C:\DPI\continuing education\graphics\Fotolia_4430843_Subscription_Monthly_XL.jpg">
            <a:extLst>
              <a:ext uri="{FF2B5EF4-FFF2-40B4-BE49-F238E27FC236}">
                <a16:creationId xmlns:a16="http://schemas.microsoft.com/office/drawing/2014/main" id="{CA52B283-8E70-431A-BC96-BC2E4B0FA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4656138"/>
            <a:ext cx="27495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a:extLst>
              <a:ext uri="{FF2B5EF4-FFF2-40B4-BE49-F238E27FC236}">
                <a16:creationId xmlns:a16="http://schemas.microsoft.com/office/drawing/2014/main" id="{02A8783F-77F2-4FE4-A5C6-D11F3F6926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5838" y="609600"/>
            <a:ext cx="768826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60">
            <a:extLst>
              <a:ext uri="{FF2B5EF4-FFF2-40B4-BE49-F238E27FC236}">
                <a16:creationId xmlns:a16="http://schemas.microsoft.com/office/drawing/2014/main" id="{3DF6F312-7A8C-40B3-BF56-381348469C70}"/>
              </a:ext>
            </a:extLst>
          </p:cNvPr>
          <p:cNvSpPr txBox="1">
            <a:spLocks noChangeArrowheads="1"/>
          </p:cNvSpPr>
          <p:nvPr/>
        </p:nvSpPr>
        <p:spPr bwMode="auto">
          <a:xfrm>
            <a:off x="1089025" y="990600"/>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2</a:t>
            </a:r>
          </a:p>
        </p:txBody>
      </p:sp>
      <p:sp>
        <p:nvSpPr>
          <p:cNvPr id="6" name="Title 5">
            <a:extLst>
              <a:ext uri="{FF2B5EF4-FFF2-40B4-BE49-F238E27FC236}">
                <a16:creationId xmlns:a16="http://schemas.microsoft.com/office/drawing/2014/main" id="{7CD35095-B377-43FC-9283-63EB7D617A3C}"/>
              </a:ext>
            </a:extLst>
          </p:cNvPr>
          <p:cNvSpPr>
            <a:spLocks noGrp="1"/>
          </p:cNvSpPr>
          <p:nvPr>
            <p:ph type="title"/>
          </p:nvPr>
        </p:nvSpPr>
        <p:spPr>
          <a:xfrm>
            <a:off x="1828800" y="838200"/>
            <a:ext cx="6607175" cy="923925"/>
          </a:xfrm>
        </p:spPr>
        <p:txBody>
          <a:bodyPr>
            <a:normAutofit fontScale="90000"/>
          </a:bodyPr>
          <a:lstStyle/>
          <a:p>
            <a:pPr eaLnBrk="1" fontAlgn="auto" hangingPunct="1">
              <a:spcAft>
                <a:spcPts val="0"/>
              </a:spcAft>
              <a:defRPr/>
            </a:pPr>
            <a:r>
              <a:rPr lang="en-US" dirty="0"/>
              <a:t>Signature …</a:t>
            </a:r>
            <a:br>
              <a:rPr lang="en-US" dirty="0"/>
            </a:br>
            <a:r>
              <a:rPr lang="en-US" dirty="0"/>
              <a:t>Required when info is verified!</a:t>
            </a:r>
          </a:p>
        </p:txBody>
      </p:sp>
      <p:pic>
        <p:nvPicPr>
          <p:cNvPr id="23556" name="Picture 2" descr="C:\DPI\continuing education\graphics\Signature - Fotolia_49019954.jpg">
            <a:extLst>
              <a:ext uri="{FF2B5EF4-FFF2-40B4-BE49-F238E27FC236}">
                <a16:creationId xmlns:a16="http://schemas.microsoft.com/office/drawing/2014/main" id="{60723E07-DF99-4FFA-AAE6-22EFA7A0B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3352800"/>
            <a:ext cx="4635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
            <a:extLst>
              <a:ext uri="{FF2B5EF4-FFF2-40B4-BE49-F238E27FC236}">
                <a16:creationId xmlns:a16="http://schemas.microsoft.com/office/drawing/2014/main" id="{AFC7BFC8-6158-4B0F-855F-3B69F86F4B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905000"/>
            <a:ext cx="660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68">
            <a:extLst>
              <a:ext uri="{FF2B5EF4-FFF2-40B4-BE49-F238E27FC236}">
                <a16:creationId xmlns:a16="http://schemas.microsoft.com/office/drawing/2014/main" id="{D0894BFA-857E-45C6-B88B-5193953B3906}"/>
              </a:ext>
            </a:extLst>
          </p:cNvPr>
          <p:cNvSpPr txBox="1">
            <a:spLocks noChangeArrowheads="1"/>
          </p:cNvSpPr>
          <p:nvPr/>
        </p:nvSpPr>
        <p:spPr bwMode="auto">
          <a:xfrm>
            <a:off x="838200" y="771525"/>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3</a:t>
            </a:r>
          </a:p>
        </p:txBody>
      </p:sp>
      <p:pic>
        <p:nvPicPr>
          <p:cNvPr id="24579" name="Picture 1">
            <a:extLst>
              <a:ext uri="{FF2B5EF4-FFF2-40B4-BE49-F238E27FC236}">
                <a16:creationId xmlns:a16="http://schemas.microsoft.com/office/drawing/2014/main" id="{6E746681-0FC0-4983-A57C-53E4D4A8F9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3825" y="1363663"/>
            <a:ext cx="6276975" cy="47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Oval 470">
            <a:extLst>
              <a:ext uri="{FF2B5EF4-FFF2-40B4-BE49-F238E27FC236}">
                <a16:creationId xmlns:a16="http://schemas.microsoft.com/office/drawing/2014/main" id="{F011FEE8-007B-49C4-98CB-6E513EEEBC78}"/>
              </a:ext>
            </a:extLst>
          </p:cNvPr>
          <p:cNvSpPr>
            <a:spLocks noChangeArrowheads="1"/>
          </p:cNvSpPr>
          <p:nvPr/>
        </p:nvSpPr>
        <p:spPr bwMode="auto">
          <a:xfrm>
            <a:off x="1066800" y="3657600"/>
            <a:ext cx="7162800" cy="32004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12">
            <a:extLst>
              <a:ext uri="{FF2B5EF4-FFF2-40B4-BE49-F238E27FC236}">
                <a16:creationId xmlns:a16="http://schemas.microsoft.com/office/drawing/2014/main" id="{59FBBC6C-8F37-46D9-AA74-6381370873BD}"/>
              </a:ext>
            </a:extLst>
          </p:cNvPr>
          <p:cNvSpPr txBox="1">
            <a:spLocks noChangeArrowheads="1"/>
          </p:cNvSpPr>
          <p:nvPr/>
        </p:nvSpPr>
        <p:spPr bwMode="auto">
          <a:xfrm>
            <a:off x="860425" y="628650"/>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4</a:t>
            </a:r>
          </a:p>
        </p:txBody>
      </p:sp>
      <p:pic>
        <p:nvPicPr>
          <p:cNvPr id="25603" name="Picture 1">
            <a:extLst>
              <a:ext uri="{FF2B5EF4-FFF2-40B4-BE49-F238E27FC236}">
                <a16:creationId xmlns:a16="http://schemas.microsoft.com/office/drawing/2014/main" id="{1C9169FB-0A1A-4C9F-A7E0-DE05B7A695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1219200"/>
            <a:ext cx="7239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07">
            <a:extLst>
              <a:ext uri="{FF2B5EF4-FFF2-40B4-BE49-F238E27FC236}">
                <a16:creationId xmlns:a16="http://schemas.microsoft.com/office/drawing/2014/main" id="{E52C60EB-7744-4297-B4DA-890D0BEBAB5A}"/>
              </a:ext>
            </a:extLst>
          </p:cNvPr>
          <p:cNvSpPr txBox="1">
            <a:spLocks noChangeArrowheads="1"/>
          </p:cNvSpPr>
          <p:nvPr/>
        </p:nvSpPr>
        <p:spPr bwMode="auto">
          <a:xfrm>
            <a:off x="860425" y="600075"/>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5</a:t>
            </a:r>
          </a:p>
        </p:txBody>
      </p:sp>
      <p:pic>
        <p:nvPicPr>
          <p:cNvPr id="26627" name="Picture 7">
            <a:extLst>
              <a:ext uri="{FF2B5EF4-FFF2-40B4-BE49-F238E27FC236}">
                <a16:creationId xmlns:a16="http://schemas.microsoft.com/office/drawing/2014/main" id="{041BD5DD-12F1-493D-95BA-586B85264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760413"/>
            <a:ext cx="52578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
            <a:extLst>
              <a:ext uri="{FF2B5EF4-FFF2-40B4-BE49-F238E27FC236}">
                <a16:creationId xmlns:a16="http://schemas.microsoft.com/office/drawing/2014/main" id="{40C9B664-CD54-48EB-BC59-1C3938FDEA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792163"/>
            <a:ext cx="1814513"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1">
            <a:extLst>
              <a:ext uri="{FF2B5EF4-FFF2-40B4-BE49-F238E27FC236}">
                <a16:creationId xmlns:a16="http://schemas.microsoft.com/office/drawing/2014/main" id="{583FACE9-FAC4-40C3-A426-37C358C3448A}"/>
              </a:ext>
            </a:extLst>
          </p:cNvPr>
          <p:cNvSpPr txBox="1">
            <a:spLocks noChangeArrowheads="1"/>
          </p:cNvSpPr>
          <p:nvPr/>
        </p:nvSpPr>
        <p:spPr bwMode="auto">
          <a:xfrm>
            <a:off x="914400" y="381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 7, &amp; 8</a:t>
            </a:r>
          </a:p>
        </p:txBody>
      </p:sp>
      <p:pic>
        <p:nvPicPr>
          <p:cNvPr id="27651" name="Picture 1">
            <a:extLst>
              <a:ext uri="{FF2B5EF4-FFF2-40B4-BE49-F238E27FC236}">
                <a16:creationId xmlns:a16="http://schemas.microsoft.com/office/drawing/2014/main" id="{D997FEB9-2B1B-4079-AC6B-95F0B5918C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9530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BD1441-C453-43DF-B9AE-C2F7E918BC5E}"/>
              </a:ext>
            </a:extLst>
          </p:cNvPr>
          <p:cNvPicPr>
            <a:picLocks noChangeAspect="1"/>
          </p:cNvPicPr>
          <p:nvPr/>
        </p:nvPicPr>
        <p:blipFill>
          <a:blip r:embed="rId3" cstate="screen"/>
          <a:stretch>
            <a:fillRect/>
          </a:stretch>
        </p:blipFill>
        <p:spPr>
          <a:xfrm rot="-780000">
            <a:off x="1802852" y="2164337"/>
            <a:ext cx="6593725" cy="4003333"/>
          </a:xfrm>
          <a:prstGeom prst="rect">
            <a:avLst/>
          </a:prstGeom>
          <a:ln>
            <a:noFill/>
          </a:ln>
          <a:effectLst>
            <a:softEdge rad="317500"/>
          </a:effectLst>
        </p:spPr>
      </p:pic>
      <p:sp>
        <p:nvSpPr>
          <p:cNvPr id="10243" name="Text Box 2">
            <a:extLst>
              <a:ext uri="{FF2B5EF4-FFF2-40B4-BE49-F238E27FC236}">
                <a16:creationId xmlns:a16="http://schemas.microsoft.com/office/drawing/2014/main" id="{0A00423D-FA89-4BA4-8BDD-002574BE86A1}"/>
              </a:ext>
            </a:extLst>
          </p:cNvPr>
          <p:cNvSpPr txBox="1">
            <a:spLocks noChangeArrowheads="1"/>
          </p:cNvSpPr>
          <p:nvPr/>
        </p:nvSpPr>
        <p:spPr bwMode="auto">
          <a:xfrm>
            <a:off x="649288" y="457200"/>
            <a:ext cx="8153400" cy="37861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6000">
                <a:solidFill>
                  <a:schemeClr val="tx2"/>
                </a:solidFill>
              </a:rPr>
              <a:t>COMPLETING THE NC DAILY MEAL PRODUCTION RECORDS</a:t>
            </a:r>
            <a:endParaRPr lang="en-US" altLang="en-US" sz="5400">
              <a:solidFill>
                <a:schemeClr val="tx2"/>
              </a:solidFill>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1">
            <a:extLst>
              <a:ext uri="{FF2B5EF4-FFF2-40B4-BE49-F238E27FC236}">
                <a16:creationId xmlns:a16="http://schemas.microsoft.com/office/drawing/2014/main" id="{3813D9DA-8FA1-45FE-99CF-58A0A3A02EC7}"/>
              </a:ext>
            </a:extLst>
          </p:cNvPr>
          <p:cNvSpPr txBox="1">
            <a:spLocks noChangeArrowheads="1"/>
          </p:cNvSpPr>
          <p:nvPr/>
        </p:nvSpPr>
        <p:spPr bwMode="auto">
          <a:xfrm>
            <a:off x="957263" y="533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 7, &amp; 8</a:t>
            </a:r>
          </a:p>
        </p:txBody>
      </p:sp>
      <p:sp>
        <p:nvSpPr>
          <p:cNvPr id="3" name="Title 5">
            <a:extLst>
              <a:ext uri="{FF2B5EF4-FFF2-40B4-BE49-F238E27FC236}">
                <a16:creationId xmlns:a16="http://schemas.microsoft.com/office/drawing/2014/main" id="{81B90377-0A5F-443A-B3AB-77CD9B9A8677}"/>
              </a:ext>
            </a:extLst>
          </p:cNvPr>
          <p:cNvSpPr txBox="1">
            <a:spLocks/>
          </p:cNvSpPr>
          <p:nvPr/>
        </p:nvSpPr>
        <p:spPr>
          <a:xfrm>
            <a:off x="2057400" y="671513"/>
            <a:ext cx="6378575" cy="923925"/>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dirty="0"/>
              <a:t>Continued….</a:t>
            </a:r>
          </a:p>
        </p:txBody>
      </p:sp>
      <p:sp>
        <p:nvSpPr>
          <p:cNvPr id="4" name="Right Arrow 3">
            <a:extLst>
              <a:ext uri="{FF2B5EF4-FFF2-40B4-BE49-F238E27FC236}">
                <a16:creationId xmlns:a16="http://schemas.microsoft.com/office/drawing/2014/main" id="{0068937D-FB67-498E-8AF8-C7D40727EBA4}"/>
              </a:ext>
            </a:extLst>
          </p:cNvPr>
          <p:cNvSpPr/>
          <p:nvPr/>
        </p:nvSpPr>
        <p:spPr>
          <a:xfrm>
            <a:off x="609600" y="4648200"/>
            <a:ext cx="1447800" cy="6524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8677" name="Picture 7">
            <a:extLst>
              <a:ext uri="{FF2B5EF4-FFF2-40B4-BE49-F238E27FC236}">
                <a16:creationId xmlns:a16="http://schemas.microsoft.com/office/drawing/2014/main" id="{18B932A0-21FC-430D-A79D-4B09EF57B6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295400"/>
            <a:ext cx="49530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Oval 470">
            <a:extLst>
              <a:ext uri="{FF2B5EF4-FFF2-40B4-BE49-F238E27FC236}">
                <a16:creationId xmlns:a16="http://schemas.microsoft.com/office/drawing/2014/main" id="{6C6D5D40-0998-4FBF-B5F1-177965F7BBCC}"/>
              </a:ext>
            </a:extLst>
          </p:cNvPr>
          <p:cNvSpPr>
            <a:spLocks noChangeArrowheads="1"/>
          </p:cNvSpPr>
          <p:nvPr/>
        </p:nvSpPr>
        <p:spPr bwMode="auto">
          <a:xfrm>
            <a:off x="2082800" y="1252538"/>
            <a:ext cx="50292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91F23C2B-0070-469C-9E4F-E6EE5AFF1D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192213"/>
            <a:ext cx="286385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7">
            <a:extLst>
              <a:ext uri="{FF2B5EF4-FFF2-40B4-BE49-F238E27FC236}">
                <a16:creationId xmlns:a16="http://schemas.microsoft.com/office/drawing/2014/main" id="{175BE58F-5744-4BDB-8D35-F77E47343A09}"/>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9a</a:t>
            </a:r>
          </a:p>
        </p:txBody>
      </p:sp>
      <p:sp>
        <p:nvSpPr>
          <p:cNvPr id="29700" name="Text Box 124">
            <a:extLst>
              <a:ext uri="{FF2B5EF4-FFF2-40B4-BE49-F238E27FC236}">
                <a16:creationId xmlns:a16="http://schemas.microsoft.com/office/drawing/2014/main" id="{78DC6065-63F3-452F-A4CF-F48CB685EC57}"/>
              </a:ext>
            </a:extLst>
          </p:cNvPr>
          <p:cNvSpPr txBox="1">
            <a:spLocks noChangeArrowheads="1"/>
          </p:cNvSpPr>
          <p:nvPr/>
        </p:nvSpPr>
        <p:spPr bwMode="auto">
          <a:xfrm>
            <a:off x="4724400" y="1470025"/>
            <a:ext cx="3657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recipe number for each menu item. </a:t>
            </a:r>
          </a:p>
        </p:txBody>
      </p:sp>
      <p:sp>
        <p:nvSpPr>
          <p:cNvPr id="29701" name="AutoShape 8">
            <a:extLst>
              <a:ext uri="{FF2B5EF4-FFF2-40B4-BE49-F238E27FC236}">
                <a16:creationId xmlns:a16="http://schemas.microsoft.com/office/drawing/2014/main" id="{BF832F30-425F-40F6-B552-3335AA6D9868}"/>
              </a:ext>
            </a:extLst>
          </p:cNvPr>
          <p:cNvSpPr>
            <a:spLocks noChangeArrowheads="1"/>
          </p:cNvSpPr>
          <p:nvPr/>
        </p:nvSpPr>
        <p:spPr bwMode="auto">
          <a:xfrm rot="8469" flipH="1">
            <a:off x="1066800" y="396875"/>
            <a:ext cx="4905375" cy="1066800"/>
          </a:xfrm>
          <a:prstGeom prst="curvedDownArrow">
            <a:avLst>
              <a:gd name="adj1" fmla="val 58585"/>
              <a:gd name="adj2" fmla="val 117169"/>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pic>
        <p:nvPicPr>
          <p:cNvPr id="29702" name="Picture 1">
            <a:extLst>
              <a:ext uri="{FF2B5EF4-FFF2-40B4-BE49-F238E27FC236}">
                <a16:creationId xmlns:a16="http://schemas.microsoft.com/office/drawing/2014/main" id="{D5800A22-6DF2-4FBF-8069-B10A5D4B3A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71738"/>
            <a:ext cx="29718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D0805473-00C5-490B-B9AA-CC4B1B1C20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192213"/>
            <a:ext cx="286385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7">
            <a:extLst>
              <a:ext uri="{FF2B5EF4-FFF2-40B4-BE49-F238E27FC236}">
                <a16:creationId xmlns:a16="http://schemas.microsoft.com/office/drawing/2014/main" id="{B4BD5B5B-F9EC-45A9-89B0-35CCD82D6CF8}"/>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9b</a:t>
            </a:r>
          </a:p>
        </p:txBody>
      </p:sp>
      <p:sp>
        <p:nvSpPr>
          <p:cNvPr id="30724" name="Text Box 124">
            <a:extLst>
              <a:ext uri="{FF2B5EF4-FFF2-40B4-BE49-F238E27FC236}">
                <a16:creationId xmlns:a16="http://schemas.microsoft.com/office/drawing/2014/main" id="{20F83C4D-4E00-4674-A0E8-43C3802665D8}"/>
              </a:ext>
            </a:extLst>
          </p:cNvPr>
          <p:cNvSpPr txBox="1">
            <a:spLocks noChangeArrowheads="1"/>
          </p:cNvSpPr>
          <p:nvPr/>
        </p:nvSpPr>
        <p:spPr bwMode="auto">
          <a:xfrm>
            <a:off x="4724400" y="1470025"/>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the number of servings of each menu item planned for student reimbursable meals and any adults who may be eating. </a:t>
            </a:r>
          </a:p>
        </p:txBody>
      </p:sp>
      <p:sp>
        <p:nvSpPr>
          <p:cNvPr id="30725" name="AutoShape 8">
            <a:extLst>
              <a:ext uri="{FF2B5EF4-FFF2-40B4-BE49-F238E27FC236}">
                <a16:creationId xmlns:a16="http://schemas.microsoft.com/office/drawing/2014/main" id="{C93EBB27-5351-4EC8-9F22-BDEFD9C8ABEF}"/>
              </a:ext>
            </a:extLst>
          </p:cNvPr>
          <p:cNvSpPr>
            <a:spLocks noChangeArrowheads="1"/>
          </p:cNvSpPr>
          <p:nvPr/>
        </p:nvSpPr>
        <p:spPr bwMode="auto">
          <a:xfrm rot="8469" flipH="1">
            <a:off x="1752600" y="398463"/>
            <a:ext cx="4219575" cy="1066800"/>
          </a:xfrm>
          <a:prstGeom prst="curvedDownArrow">
            <a:avLst>
              <a:gd name="adj1" fmla="val 58598"/>
              <a:gd name="adj2" fmla="val 117159"/>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60" name="Text Box 56">
            <a:extLst>
              <a:ext uri="{FF2B5EF4-FFF2-40B4-BE49-F238E27FC236}">
                <a16:creationId xmlns:a16="http://schemas.microsoft.com/office/drawing/2014/main" id="{9B17D9E8-E7C2-4F9C-B658-A74E582EAD7D}"/>
              </a:ext>
            </a:extLst>
          </p:cNvPr>
          <p:cNvSpPr txBox="1">
            <a:spLocks noChangeArrowheads="1"/>
          </p:cNvSpPr>
          <p:nvPr/>
        </p:nvSpPr>
        <p:spPr bwMode="auto">
          <a:xfrm>
            <a:off x="4572000" y="785813"/>
            <a:ext cx="26209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Plan before you order food to control inventory! Use previous records to forecast accurately.</a:t>
            </a:r>
          </a:p>
        </p:txBody>
      </p:sp>
      <p:pic>
        <p:nvPicPr>
          <p:cNvPr id="31747" name="Picture 3" descr="C:\Users\SThompson\Dropbox\Fotolia downloads (2)\Fotolia_49895738_Subscription_Monthly_XL.jpg">
            <a:extLst>
              <a:ext uri="{FF2B5EF4-FFF2-40B4-BE49-F238E27FC236}">
                <a16:creationId xmlns:a16="http://schemas.microsoft.com/office/drawing/2014/main" id="{DB4DEBAE-B518-4D5B-B0A5-89E686BBA2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5488" y="2478088"/>
            <a:ext cx="337661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3">
            <a:extLst>
              <a:ext uri="{FF2B5EF4-FFF2-40B4-BE49-F238E27FC236}">
                <a16:creationId xmlns:a16="http://schemas.microsoft.com/office/drawing/2014/main" id="{EFF753F5-0744-49CB-BB26-A9A7098081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609600"/>
            <a:ext cx="2862263" cy="54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68" name="Oval 64">
            <a:extLst>
              <a:ext uri="{FF2B5EF4-FFF2-40B4-BE49-F238E27FC236}">
                <a16:creationId xmlns:a16="http://schemas.microsoft.com/office/drawing/2014/main" id="{64AE830A-3988-4544-847D-FD8B4F2A3AFF}"/>
              </a:ext>
            </a:extLst>
          </p:cNvPr>
          <p:cNvSpPr>
            <a:spLocks noChangeArrowheads="1"/>
          </p:cNvSpPr>
          <p:nvPr/>
        </p:nvSpPr>
        <p:spPr bwMode="auto">
          <a:xfrm>
            <a:off x="1905000" y="952500"/>
            <a:ext cx="990600" cy="5715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7160"/>
                                        </p:tgtEl>
                                        <p:attrNameLst>
                                          <p:attrName>style.visibility</p:attrName>
                                        </p:attrNameLst>
                                      </p:cBhvr>
                                      <p:to>
                                        <p:strVal val="visible"/>
                                      </p:to>
                                    </p:set>
                                    <p:animEffect transition="in" filter="diamond(in)">
                                      <p:cBhvr>
                                        <p:cTn id="7" dur="2000"/>
                                        <p:tgtEl>
                                          <p:spTgt spid="47160"/>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7168"/>
                                        </p:tgtEl>
                                        <p:attrNameLst>
                                          <p:attrName>style.visibility</p:attrName>
                                        </p:attrNameLst>
                                      </p:cBhvr>
                                      <p:to>
                                        <p:strVal val="visible"/>
                                      </p:to>
                                    </p:set>
                                    <p:animEffect transition="in" filter="dissolve">
                                      <p:cBhvr>
                                        <p:cTn id="11" dur="5000"/>
                                        <p:tgtEl>
                                          <p:spTgt spid="4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0" grpId="0"/>
      <p:bldP spid="4716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26B888C-0204-4E51-AA47-ECADC385D091}"/>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dirty="0"/>
              <a:t>Common Errors with Production Record Planning</a:t>
            </a:r>
          </a:p>
        </p:txBody>
      </p:sp>
      <p:sp>
        <p:nvSpPr>
          <p:cNvPr id="32771" name="Rectangle 3">
            <a:extLst>
              <a:ext uri="{FF2B5EF4-FFF2-40B4-BE49-F238E27FC236}">
                <a16:creationId xmlns:a16="http://schemas.microsoft.com/office/drawing/2014/main" id="{9559D8C8-A255-4AF7-A64F-88E23BA5C3DB}"/>
              </a:ext>
            </a:extLst>
          </p:cNvPr>
          <p:cNvSpPr>
            <a:spLocks noGrp="1" noChangeArrowheads="1"/>
          </p:cNvSpPr>
          <p:nvPr>
            <p:ph idx="1"/>
          </p:nvPr>
        </p:nvSpPr>
        <p:spPr/>
        <p:txBody>
          <a:bodyPr/>
          <a:lstStyle/>
          <a:p>
            <a:pPr eaLnBrk="1" hangingPunct="1"/>
            <a:r>
              <a:rPr lang="en-US" altLang="en-US"/>
              <a:t>All information for foods planned to offer is not completed.</a:t>
            </a:r>
          </a:p>
          <a:p>
            <a:pPr eaLnBrk="1" hangingPunct="1"/>
            <a:r>
              <a:rPr lang="en-US" altLang="en-US"/>
              <a:t>Amounts of planned foods are inconsistent with the number of planned meals.</a:t>
            </a:r>
          </a:p>
          <a:p>
            <a:pPr eaLnBrk="1" hangingPunct="1"/>
            <a:r>
              <a:rPr lang="en-US" altLang="en-US"/>
              <a:t>Milk and condiments are not planned.</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a:extLst>
              <a:ext uri="{FF2B5EF4-FFF2-40B4-BE49-F238E27FC236}">
                <a16:creationId xmlns:a16="http://schemas.microsoft.com/office/drawing/2014/main" id="{35F17373-47E6-42DC-A8FB-DC44BE830BB7}"/>
              </a:ext>
            </a:extLst>
          </p:cNvPr>
          <p:cNvSpPr>
            <a:spLocks noChangeArrowheads="1"/>
          </p:cNvSpPr>
          <p:nvPr/>
        </p:nvSpPr>
        <p:spPr bwMode="auto">
          <a:xfrm rot="10495386" flipH="1">
            <a:off x="3200400" y="5334000"/>
            <a:ext cx="3124200" cy="1066800"/>
          </a:xfrm>
          <a:prstGeom prst="curvedDownArrow">
            <a:avLst>
              <a:gd name="adj1" fmla="val 58571"/>
              <a:gd name="adj2" fmla="val 11714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3795" name="AutoShape 3">
            <a:extLst>
              <a:ext uri="{FF2B5EF4-FFF2-40B4-BE49-F238E27FC236}">
                <a16:creationId xmlns:a16="http://schemas.microsoft.com/office/drawing/2014/main" id="{7D749D91-548E-4A9E-BFED-8A9ABDBFD1EC}"/>
              </a:ext>
            </a:extLst>
          </p:cNvPr>
          <p:cNvSpPr>
            <a:spLocks noChangeArrowheads="1"/>
          </p:cNvSpPr>
          <p:nvPr/>
        </p:nvSpPr>
        <p:spPr bwMode="auto">
          <a:xfrm>
            <a:off x="1447800" y="3505200"/>
            <a:ext cx="2743200" cy="1638300"/>
          </a:xfrm>
          <a:prstGeom prst="cube">
            <a:avLst>
              <a:gd name="adj"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sp>
        <p:nvSpPr>
          <p:cNvPr id="33796" name="AutoShape 4">
            <a:extLst>
              <a:ext uri="{FF2B5EF4-FFF2-40B4-BE49-F238E27FC236}">
                <a16:creationId xmlns:a16="http://schemas.microsoft.com/office/drawing/2014/main" id="{90D0D859-08BB-4139-87F0-AD0936B53213}"/>
              </a:ext>
            </a:extLst>
          </p:cNvPr>
          <p:cNvSpPr>
            <a:spLocks noChangeArrowheads="1"/>
          </p:cNvSpPr>
          <p:nvPr/>
        </p:nvSpPr>
        <p:spPr bwMode="auto">
          <a:xfrm>
            <a:off x="5181600" y="3505200"/>
            <a:ext cx="2743200" cy="1638300"/>
          </a:xfrm>
          <a:prstGeom prst="cube">
            <a:avLst>
              <a:gd name="adj"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sp>
        <p:nvSpPr>
          <p:cNvPr id="27653" name="Text Box 5">
            <a:extLst>
              <a:ext uri="{FF2B5EF4-FFF2-40B4-BE49-F238E27FC236}">
                <a16:creationId xmlns:a16="http://schemas.microsoft.com/office/drawing/2014/main" id="{13CFA05E-3076-405B-ACFA-35F4CEA17E51}"/>
              </a:ext>
            </a:extLst>
          </p:cNvPr>
          <p:cNvSpPr txBox="1">
            <a:spLocks noChangeArrowheads="1"/>
          </p:cNvSpPr>
          <p:nvPr/>
        </p:nvSpPr>
        <p:spPr bwMode="auto">
          <a:xfrm>
            <a:off x="5257800" y="3962400"/>
            <a:ext cx="2362200" cy="120015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b="1" dirty="0">
                <a:solidFill>
                  <a:schemeClr val="bg1">
                    <a:lumMod val="50000"/>
                  </a:schemeClr>
                </a:solidFill>
                <a:latin typeface="Comic Sans MS" pitchFamily="66" charset="0"/>
                <a:cs typeface="+mn-cs"/>
              </a:rPr>
              <a:t>Past Production Records</a:t>
            </a:r>
          </a:p>
        </p:txBody>
      </p:sp>
      <p:sp>
        <p:nvSpPr>
          <p:cNvPr id="27654" name="Text Box 6">
            <a:extLst>
              <a:ext uri="{FF2B5EF4-FFF2-40B4-BE49-F238E27FC236}">
                <a16:creationId xmlns:a16="http://schemas.microsoft.com/office/drawing/2014/main" id="{20054A21-5D41-4ABF-9BD5-B3AF5918008E}"/>
              </a:ext>
            </a:extLst>
          </p:cNvPr>
          <p:cNvSpPr txBox="1">
            <a:spLocks noChangeArrowheads="1"/>
          </p:cNvSpPr>
          <p:nvPr/>
        </p:nvSpPr>
        <p:spPr bwMode="auto">
          <a:xfrm>
            <a:off x="1447800" y="3886200"/>
            <a:ext cx="2362200" cy="70802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bg1">
                    <a:lumMod val="50000"/>
                  </a:schemeClr>
                </a:solidFill>
                <a:latin typeface="Comic Sans MS" pitchFamily="66" charset="0"/>
                <a:cs typeface="+mn-cs"/>
              </a:rPr>
              <a:t>Number of Portions to Plan</a:t>
            </a:r>
          </a:p>
        </p:txBody>
      </p:sp>
      <p:sp>
        <p:nvSpPr>
          <p:cNvPr id="27655" name="Text Box 7">
            <a:extLst>
              <a:ext uri="{FF2B5EF4-FFF2-40B4-BE49-F238E27FC236}">
                <a16:creationId xmlns:a16="http://schemas.microsoft.com/office/drawing/2014/main" id="{6E9F49D7-FF6F-43B1-8D01-1AF2BE4CFACC}"/>
              </a:ext>
            </a:extLst>
          </p:cNvPr>
          <p:cNvSpPr txBox="1">
            <a:spLocks noChangeArrowheads="1"/>
          </p:cNvSpPr>
          <p:nvPr/>
        </p:nvSpPr>
        <p:spPr bwMode="auto">
          <a:xfrm>
            <a:off x="762000" y="609600"/>
            <a:ext cx="7924800" cy="107791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chemeClr val="bg1">
                    <a:lumMod val="50000"/>
                  </a:schemeClr>
                </a:solidFill>
                <a:latin typeface="Comic Sans MS" pitchFamily="66" charset="0"/>
                <a:cs typeface="+mn-cs"/>
              </a:rPr>
              <a:t>Process of Determining Number of Portions Needed</a:t>
            </a:r>
            <a:endParaRPr lang="en-US" sz="3600" b="1" dirty="0">
              <a:solidFill>
                <a:schemeClr val="bg1">
                  <a:lumMod val="50000"/>
                </a:schemeClr>
              </a:solidFill>
              <a:latin typeface="Comic Sans MS" pitchFamily="66" charset="0"/>
              <a:cs typeface="+mn-cs"/>
            </a:endParaRPr>
          </a:p>
        </p:txBody>
      </p:sp>
      <p:sp>
        <p:nvSpPr>
          <p:cNvPr id="33800" name="AutoShape 8">
            <a:extLst>
              <a:ext uri="{FF2B5EF4-FFF2-40B4-BE49-F238E27FC236}">
                <a16:creationId xmlns:a16="http://schemas.microsoft.com/office/drawing/2014/main" id="{381D5B47-C140-4625-BBE3-F0AFE910B200}"/>
              </a:ext>
            </a:extLst>
          </p:cNvPr>
          <p:cNvSpPr>
            <a:spLocks noChangeArrowheads="1"/>
          </p:cNvSpPr>
          <p:nvPr/>
        </p:nvSpPr>
        <p:spPr bwMode="auto">
          <a:xfrm rot="8469" flipH="1">
            <a:off x="3048000" y="2286000"/>
            <a:ext cx="3124200" cy="1066800"/>
          </a:xfrm>
          <a:prstGeom prst="curvedDownArrow">
            <a:avLst>
              <a:gd name="adj1" fmla="val 58571"/>
              <a:gd name="adj2" fmla="val 11714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a16="http://schemas.microsoft.com/office/drawing/2014/main" id="{1FA979D4-3322-4863-A79A-050054E6D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685800"/>
            <a:ext cx="9144001"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AutoShape 4">
            <a:extLst>
              <a:ext uri="{FF2B5EF4-FFF2-40B4-BE49-F238E27FC236}">
                <a16:creationId xmlns:a16="http://schemas.microsoft.com/office/drawing/2014/main" id="{DEE1F9D2-4A71-4315-941E-3E7A040C6AEF}"/>
              </a:ext>
            </a:extLst>
          </p:cNvPr>
          <p:cNvSpPr>
            <a:spLocks noChangeArrowheads="1"/>
          </p:cNvSpPr>
          <p:nvPr/>
        </p:nvSpPr>
        <p:spPr bwMode="auto">
          <a:xfrm rot="10495386" flipH="1">
            <a:off x="3621088" y="5246688"/>
            <a:ext cx="4003675" cy="1066800"/>
          </a:xfrm>
          <a:prstGeom prst="curvedDownArrow">
            <a:avLst>
              <a:gd name="adj1" fmla="val 92782"/>
              <a:gd name="adj2" fmla="val 185564"/>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20" name="AutoShape 3">
            <a:extLst>
              <a:ext uri="{FF2B5EF4-FFF2-40B4-BE49-F238E27FC236}">
                <a16:creationId xmlns:a16="http://schemas.microsoft.com/office/drawing/2014/main" id="{E2F29C93-9D86-4F30-AA82-F3E41A994A1D}"/>
              </a:ext>
            </a:extLst>
          </p:cNvPr>
          <p:cNvSpPr>
            <a:spLocks noChangeArrowheads="1"/>
          </p:cNvSpPr>
          <p:nvPr/>
        </p:nvSpPr>
        <p:spPr bwMode="auto">
          <a:xfrm rot="8469" flipH="1">
            <a:off x="3278188" y="1392238"/>
            <a:ext cx="3810000" cy="1066800"/>
          </a:xfrm>
          <a:prstGeom prst="curvedDownArrow">
            <a:avLst>
              <a:gd name="adj1" fmla="val 105737"/>
              <a:gd name="adj2" fmla="val 211491"/>
              <a:gd name="adj3" fmla="val 18884"/>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a:extLst>
              <a:ext uri="{FF2B5EF4-FFF2-40B4-BE49-F238E27FC236}">
                <a16:creationId xmlns:a16="http://schemas.microsoft.com/office/drawing/2014/main" id="{312F33A6-1AB8-4782-AC08-68D3185E6D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263" y="1192213"/>
            <a:ext cx="286385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7">
            <a:extLst>
              <a:ext uri="{FF2B5EF4-FFF2-40B4-BE49-F238E27FC236}">
                <a16:creationId xmlns:a16="http://schemas.microsoft.com/office/drawing/2014/main" id="{23EEB227-29BC-4389-AF19-63493DD01F98}"/>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9c</a:t>
            </a:r>
          </a:p>
        </p:txBody>
      </p:sp>
      <p:sp>
        <p:nvSpPr>
          <p:cNvPr id="35844" name="Text Box 124">
            <a:extLst>
              <a:ext uri="{FF2B5EF4-FFF2-40B4-BE49-F238E27FC236}">
                <a16:creationId xmlns:a16="http://schemas.microsoft.com/office/drawing/2014/main" id="{DDE439AB-FC9C-4E17-96C7-A8E015E6A608}"/>
              </a:ext>
            </a:extLst>
          </p:cNvPr>
          <p:cNvSpPr txBox="1">
            <a:spLocks noChangeArrowheads="1"/>
          </p:cNvSpPr>
          <p:nvPr/>
        </p:nvSpPr>
        <p:spPr bwMode="auto">
          <a:xfrm>
            <a:off x="4724400" y="1470025"/>
            <a:ext cx="3657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Record amounts of food prepared or available for today’s menu. Use measurable units like pounds, ounces, each, #10 can, etc. Do not record in cases because that does not indicate an exact amount of the food item.</a:t>
            </a:r>
          </a:p>
        </p:txBody>
      </p:sp>
      <p:sp>
        <p:nvSpPr>
          <p:cNvPr id="35845" name="AutoShape 8">
            <a:extLst>
              <a:ext uri="{FF2B5EF4-FFF2-40B4-BE49-F238E27FC236}">
                <a16:creationId xmlns:a16="http://schemas.microsoft.com/office/drawing/2014/main" id="{DB526D76-46F5-480F-9F44-2030F50FE17D}"/>
              </a:ext>
            </a:extLst>
          </p:cNvPr>
          <p:cNvSpPr>
            <a:spLocks noChangeArrowheads="1"/>
          </p:cNvSpPr>
          <p:nvPr/>
        </p:nvSpPr>
        <p:spPr bwMode="auto">
          <a:xfrm rot="8469" flipH="1">
            <a:off x="2616200" y="400050"/>
            <a:ext cx="3355975" cy="1066800"/>
          </a:xfrm>
          <a:prstGeom prst="curvedDownArrow">
            <a:avLst>
              <a:gd name="adj1" fmla="val 58606"/>
              <a:gd name="adj2" fmla="val 117182"/>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7">
            <a:extLst>
              <a:ext uri="{FF2B5EF4-FFF2-40B4-BE49-F238E27FC236}">
                <a16:creationId xmlns:a16="http://schemas.microsoft.com/office/drawing/2014/main" id="{72B53270-051C-4039-8ACA-3DD68A945484}"/>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10</a:t>
            </a:r>
          </a:p>
        </p:txBody>
      </p:sp>
      <p:pic>
        <p:nvPicPr>
          <p:cNvPr id="36867" name="Picture 1">
            <a:extLst>
              <a:ext uri="{FF2B5EF4-FFF2-40B4-BE49-F238E27FC236}">
                <a16:creationId xmlns:a16="http://schemas.microsoft.com/office/drawing/2014/main" id="{C0B668A7-0BFD-44EF-B2CC-8FDC1938CD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55713"/>
            <a:ext cx="3733800"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
            <a:extLst>
              <a:ext uri="{FF2B5EF4-FFF2-40B4-BE49-F238E27FC236}">
                <a16:creationId xmlns:a16="http://schemas.microsoft.com/office/drawing/2014/main" id="{ABE38EA2-2A00-48E5-B012-3CB4360B4D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2209800"/>
            <a:ext cx="316388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127">
            <a:extLst>
              <a:ext uri="{FF2B5EF4-FFF2-40B4-BE49-F238E27FC236}">
                <a16:creationId xmlns:a16="http://schemas.microsoft.com/office/drawing/2014/main" id="{E9539A51-5113-4504-9490-85DEADF98167}"/>
              </a:ext>
            </a:extLst>
          </p:cNvPr>
          <p:cNvSpPr txBox="1">
            <a:spLocks noChangeArrowheads="1"/>
          </p:cNvSpPr>
          <p:nvPr/>
        </p:nvSpPr>
        <p:spPr bwMode="auto">
          <a:xfrm>
            <a:off x="5514975" y="1238250"/>
            <a:ext cx="3163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actual number of portions served.</a:t>
            </a:r>
          </a:p>
        </p:txBody>
      </p:sp>
      <p:sp>
        <p:nvSpPr>
          <p:cNvPr id="36870" name="AutoShape 8">
            <a:extLst>
              <a:ext uri="{FF2B5EF4-FFF2-40B4-BE49-F238E27FC236}">
                <a16:creationId xmlns:a16="http://schemas.microsoft.com/office/drawing/2014/main" id="{9D6CA758-1244-4539-99BC-14548A14ABD6}"/>
              </a:ext>
            </a:extLst>
          </p:cNvPr>
          <p:cNvSpPr>
            <a:spLocks noChangeArrowheads="1"/>
          </p:cNvSpPr>
          <p:nvPr/>
        </p:nvSpPr>
        <p:spPr bwMode="auto">
          <a:xfrm rot="8469" flipH="1">
            <a:off x="2667000" y="473075"/>
            <a:ext cx="3810000" cy="804863"/>
          </a:xfrm>
          <a:prstGeom prst="curvedDownArrow">
            <a:avLst>
              <a:gd name="adj1" fmla="val 58470"/>
              <a:gd name="adj2" fmla="val 116941"/>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27">
            <a:extLst>
              <a:ext uri="{FF2B5EF4-FFF2-40B4-BE49-F238E27FC236}">
                <a16:creationId xmlns:a16="http://schemas.microsoft.com/office/drawing/2014/main" id="{D287776A-011C-4CF8-A710-4F218DC50192}"/>
              </a:ext>
            </a:extLst>
          </p:cNvPr>
          <p:cNvSpPr txBox="1">
            <a:spLocks noChangeArrowheads="1"/>
          </p:cNvSpPr>
          <p:nvPr/>
        </p:nvSpPr>
        <p:spPr bwMode="auto">
          <a:xfrm>
            <a:off x="4654550" y="1277938"/>
            <a:ext cx="2971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Enter actual number of portions of each menu/food item left after all meals have been served.</a:t>
            </a:r>
          </a:p>
        </p:txBody>
      </p:sp>
      <p:sp>
        <p:nvSpPr>
          <p:cNvPr id="37891" name="Text Box 128">
            <a:extLst>
              <a:ext uri="{FF2B5EF4-FFF2-40B4-BE49-F238E27FC236}">
                <a16:creationId xmlns:a16="http://schemas.microsoft.com/office/drawing/2014/main" id="{29240B14-E87B-4671-9546-490B046560C6}"/>
              </a:ext>
            </a:extLst>
          </p:cNvPr>
          <p:cNvSpPr txBox="1">
            <a:spLocks noChangeArrowheads="1"/>
          </p:cNvSpPr>
          <p:nvPr/>
        </p:nvSpPr>
        <p:spPr bwMode="auto">
          <a:xfrm>
            <a:off x="990600" y="631825"/>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11</a:t>
            </a:r>
          </a:p>
        </p:txBody>
      </p:sp>
      <p:pic>
        <p:nvPicPr>
          <p:cNvPr id="37892" name="Picture 2" descr="C:\DPI\continuing education\graphics\Fotolia_30282047_Subscription_Monthly_L.jpg">
            <a:extLst>
              <a:ext uri="{FF2B5EF4-FFF2-40B4-BE49-F238E27FC236}">
                <a16:creationId xmlns:a16="http://schemas.microsoft.com/office/drawing/2014/main" id="{302C38D4-9C2F-4E92-82ED-F39680E2E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657600"/>
            <a:ext cx="28702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
            <a:extLst>
              <a:ext uri="{FF2B5EF4-FFF2-40B4-BE49-F238E27FC236}">
                <a16:creationId xmlns:a16="http://schemas.microsoft.com/office/drawing/2014/main" id="{2E2FAA93-66E0-4598-A78D-38462E2BAD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203325"/>
            <a:ext cx="2370137" cy="715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AutoShape 8">
            <a:extLst>
              <a:ext uri="{FF2B5EF4-FFF2-40B4-BE49-F238E27FC236}">
                <a16:creationId xmlns:a16="http://schemas.microsoft.com/office/drawing/2014/main" id="{CA0C5C3C-664F-4395-8DBC-F9A2E708DD6F}"/>
              </a:ext>
            </a:extLst>
          </p:cNvPr>
          <p:cNvSpPr>
            <a:spLocks noChangeArrowheads="1"/>
          </p:cNvSpPr>
          <p:nvPr/>
        </p:nvSpPr>
        <p:spPr bwMode="auto">
          <a:xfrm rot="8469" flipH="1">
            <a:off x="1822450" y="469900"/>
            <a:ext cx="3354388" cy="804863"/>
          </a:xfrm>
          <a:prstGeom prst="curvedDownArrow">
            <a:avLst>
              <a:gd name="adj1" fmla="val 58482"/>
              <a:gd name="adj2" fmla="val 116945"/>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35CD-AC80-474D-ADD8-2FCA409645EF}"/>
              </a:ext>
            </a:extLst>
          </p:cNvPr>
          <p:cNvSpPr>
            <a:spLocks noGrp="1"/>
          </p:cNvSpPr>
          <p:nvPr>
            <p:ph type="title"/>
          </p:nvPr>
        </p:nvSpPr>
        <p:spPr>
          <a:xfrm>
            <a:off x="914400" y="1143000"/>
            <a:ext cx="7315200" cy="2362200"/>
          </a:xfrm>
        </p:spPr>
        <p:txBody>
          <a:bodyPr>
            <a:noAutofit/>
          </a:bodyPr>
          <a:lstStyle/>
          <a:p>
            <a:pPr eaLnBrk="1" fontAlgn="auto" hangingPunct="1">
              <a:spcAft>
                <a:spcPts val="0"/>
              </a:spcAft>
              <a:defRPr/>
            </a:pPr>
            <a:r>
              <a:rPr lang="en-US" dirty="0"/>
              <a:t>Now, Let’s look at the LUNCH Production Record….</a:t>
            </a:r>
          </a:p>
        </p:txBody>
      </p:sp>
      <p:pic>
        <p:nvPicPr>
          <p:cNvPr id="11267" name="Picture 3">
            <a:extLst>
              <a:ext uri="{FF2B5EF4-FFF2-40B4-BE49-F238E27FC236}">
                <a16:creationId xmlns:a16="http://schemas.microsoft.com/office/drawing/2014/main" id="{5A8CD563-E9DF-4A58-9378-14EF9591DC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314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1D596A3C-A617-4B55-98E6-F07BBE6CC9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124200"/>
            <a:ext cx="29924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a:extLst>
              <a:ext uri="{FF2B5EF4-FFF2-40B4-BE49-F238E27FC236}">
                <a16:creationId xmlns:a16="http://schemas.microsoft.com/office/drawing/2014/main" id="{2DB2F3CB-7DE4-4F29-A83B-9B88C791E5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66825"/>
            <a:ext cx="35052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128">
            <a:extLst>
              <a:ext uri="{FF2B5EF4-FFF2-40B4-BE49-F238E27FC236}">
                <a16:creationId xmlns:a16="http://schemas.microsoft.com/office/drawing/2014/main" id="{6D5C25CA-93D5-4E6F-93EA-68B2889D14DC}"/>
              </a:ext>
            </a:extLst>
          </p:cNvPr>
          <p:cNvSpPr txBox="1">
            <a:spLocks noChangeArrowheads="1"/>
          </p:cNvSpPr>
          <p:nvPr/>
        </p:nvSpPr>
        <p:spPr bwMode="auto">
          <a:xfrm>
            <a:off x="990600" y="631825"/>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12</a:t>
            </a:r>
          </a:p>
        </p:txBody>
      </p:sp>
      <p:pic>
        <p:nvPicPr>
          <p:cNvPr id="38916" name="Picture 3" descr="C:\Users\SThompson\Dropbox\Fotolia downloads (2)\Fotolia_49895738_Subscription_Monthly_XL.jpg">
            <a:extLst>
              <a:ext uri="{FF2B5EF4-FFF2-40B4-BE49-F238E27FC236}">
                <a16:creationId xmlns:a16="http://schemas.microsoft.com/office/drawing/2014/main" id="{2CA862CE-5231-487E-A9DC-398B591F2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19388"/>
            <a:ext cx="2919413"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127">
            <a:extLst>
              <a:ext uri="{FF2B5EF4-FFF2-40B4-BE49-F238E27FC236}">
                <a16:creationId xmlns:a16="http://schemas.microsoft.com/office/drawing/2014/main" id="{6C3254B8-92AD-4B44-895E-AD3661EBBE98}"/>
              </a:ext>
            </a:extLst>
          </p:cNvPr>
          <p:cNvSpPr txBox="1">
            <a:spLocks noChangeArrowheads="1"/>
          </p:cNvSpPr>
          <p:nvPr/>
        </p:nvSpPr>
        <p:spPr bwMode="auto">
          <a:xfrm>
            <a:off x="5586413" y="1171575"/>
            <a:ext cx="297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Write instructions or comments here.</a:t>
            </a:r>
          </a:p>
        </p:txBody>
      </p:sp>
      <p:sp>
        <p:nvSpPr>
          <p:cNvPr id="38918" name="AutoShape 8">
            <a:extLst>
              <a:ext uri="{FF2B5EF4-FFF2-40B4-BE49-F238E27FC236}">
                <a16:creationId xmlns:a16="http://schemas.microsoft.com/office/drawing/2014/main" id="{ECD3447A-7ECA-48EC-B3F3-590FB28467C0}"/>
              </a:ext>
            </a:extLst>
          </p:cNvPr>
          <p:cNvSpPr>
            <a:spLocks noChangeArrowheads="1"/>
          </p:cNvSpPr>
          <p:nvPr/>
        </p:nvSpPr>
        <p:spPr bwMode="auto">
          <a:xfrm rot="8469" flipH="1">
            <a:off x="3049588" y="554038"/>
            <a:ext cx="4022725" cy="615950"/>
          </a:xfrm>
          <a:prstGeom prst="curvedDownArrow">
            <a:avLst>
              <a:gd name="adj1" fmla="val 58506"/>
              <a:gd name="adj2" fmla="val 116982"/>
              <a:gd name="adj3" fmla="val 33333"/>
            </a:avLst>
          </a:prstGeom>
          <a:solidFill>
            <a:srgbClr val="FF00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BC11-D2F3-4BFB-A4BB-1E6B4ABB9491}"/>
              </a:ext>
            </a:extLst>
          </p:cNvPr>
          <p:cNvSpPr>
            <a:spLocks noGrp="1"/>
          </p:cNvSpPr>
          <p:nvPr>
            <p:ph type="title"/>
          </p:nvPr>
        </p:nvSpPr>
        <p:spPr>
          <a:xfrm>
            <a:off x="762000" y="457200"/>
            <a:ext cx="7315200" cy="2362200"/>
          </a:xfrm>
        </p:spPr>
        <p:txBody>
          <a:bodyPr>
            <a:noAutofit/>
          </a:bodyPr>
          <a:lstStyle/>
          <a:p>
            <a:pPr eaLnBrk="1" fontAlgn="auto" hangingPunct="1">
              <a:spcAft>
                <a:spcPts val="0"/>
              </a:spcAft>
              <a:defRPr/>
            </a:pPr>
            <a:r>
              <a:rPr lang="en-US" dirty="0"/>
              <a:t>Now, Let’s look at the BREAKFAST Production Record….</a:t>
            </a:r>
          </a:p>
        </p:txBody>
      </p:sp>
      <p:pic>
        <p:nvPicPr>
          <p:cNvPr id="4" name="Picture 3">
            <a:extLst>
              <a:ext uri="{FF2B5EF4-FFF2-40B4-BE49-F238E27FC236}">
                <a16:creationId xmlns:a16="http://schemas.microsoft.com/office/drawing/2014/main" id="{5D9AA48F-BC0A-4EEF-8E10-29B00AA641AA}"/>
              </a:ext>
            </a:extLst>
          </p:cNvPr>
          <p:cNvPicPr>
            <a:picLocks noChangeAspect="1"/>
          </p:cNvPicPr>
          <p:nvPr/>
        </p:nvPicPr>
        <p:blipFill rotWithShape="1">
          <a:blip r:embed="rId3" cstate="screen"/>
          <a:srcRect/>
          <a:stretch/>
        </p:blipFill>
        <p:spPr>
          <a:xfrm rot="780000">
            <a:off x="3016260" y="2521622"/>
            <a:ext cx="5558748" cy="3994478"/>
          </a:xfrm>
          <a:prstGeom prst="rect">
            <a:avLst/>
          </a:prstGeom>
          <a:effectLst>
            <a:softEdge rad="1270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2035AEFE-380B-4027-A399-48FE3DFE04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338" y="457200"/>
            <a:ext cx="880903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4BA3-7B83-43FA-9CEE-D187C7F0F57C}"/>
              </a:ext>
            </a:extLst>
          </p:cNvPr>
          <p:cNvSpPr>
            <a:spLocks noGrp="1"/>
          </p:cNvSpPr>
          <p:nvPr>
            <p:ph type="title"/>
          </p:nvPr>
        </p:nvSpPr>
        <p:spPr>
          <a:xfrm>
            <a:off x="838200" y="533400"/>
            <a:ext cx="7848600" cy="990600"/>
          </a:xfrm>
        </p:spPr>
        <p:txBody>
          <a:bodyPr/>
          <a:lstStyle/>
          <a:p>
            <a:pPr eaLnBrk="1" fontAlgn="auto" hangingPunct="1">
              <a:spcAft>
                <a:spcPts val="0"/>
              </a:spcAft>
              <a:defRPr/>
            </a:pPr>
            <a:r>
              <a:rPr lang="en-US" dirty="0"/>
              <a:t>Changes to the meal components</a:t>
            </a:r>
          </a:p>
        </p:txBody>
      </p:sp>
      <p:pic>
        <p:nvPicPr>
          <p:cNvPr id="41987" name="Picture 5">
            <a:extLst>
              <a:ext uri="{FF2B5EF4-FFF2-40B4-BE49-F238E27FC236}">
                <a16:creationId xmlns:a16="http://schemas.microsoft.com/office/drawing/2014/main" id="{34434CDC-5528-47AB-A2F3-6F0D563947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13716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a:extLst>
              <a:ext uri="{FF2B5EF4-FFF2-40B4-BE49-F238E27FC236}">
                <a16:creationId xmlns:a16="http://schemas.microsoft.com/office/drawing/2014/main" id="{8B1CF5B5-D297-40DF-B2BD-3A4B1C5DE110}"/>
              </a:ext>
            </a:extLst>
          </p:cNvPr>
          <p:cNvSpPr/>
          <p:nvPr/>
        </p:nvSpPr>
        <p:spPr bwMode="auto">
          <a:xfrm rot="5400000">
            <a:off x="1957387" y="2081213"/>
            <a:ext cx="1495425" cy="2362200"/>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EB089-51D7-4823-B87D-28406A6ECD59}"/>
              </a:ext>
            </a:extLst>
          </p:cNvPr>
          <p:cNvSpPr>
            <a:spLocks noGrp="1"/>
          </p:cNvSpPr>
          <p:nvPr>
            <p:ph type="ctrTitle"/>
          </p:nvPr>
        </p:nvSpPr>
        <p:spPr/>
        <p:txBody>
          <a:bodyPr/>
          <a:lstStyle/>
          <a:p>
            <a:pPr eaLnBrk="1" fontAlgn="auto" hangingPunct="1">
              <a:spcAft>
                <a:spcPts val="0"/>
              </a:spcAft>
              <a:defRPr/>
            </a:pPr>
            <a:r>
              <a:rPr lang="en-US" dirty="0"/>
              <a:t>Questions?</a:t>
            </a:r>
          </a:p>
        </p:txBody>
      </p:sp>
      <p:pic>
        <p:nvPicPr>
          <p:cNvPr id="43011" name="Picture 2" descr="C:\DPI\continuing education\graphics\Question - Fotolia_49438264.jpg">
            <a:extLst>
              <a:ext uri="{FF2B5EF4-FFF2-40B4-BE49-F238E27FC236}">
                <a16:creationId xmlns:a16="http://schemas.microsoft.com/office/drawing/2014/main" id="{C28FCDFE-BE59-43CE-BD43-2811E5BEE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a:extLst>
              <a:ext uri="{FF2B5EF4-FFF2-40B4-BE49-F238E27FC236}">
                <a16:creationId xmlns:a16="http://schemas.microsoft.com/office/drawing/2014/main" id="{69EA076C-50E2-48D1-9D4E-B57EA3BE6702}"/>
              </a:ext>
            </a:extLst>
          </p:cNvPr>
          <p:cNvSpPr txBox="1">
            <a:spLocks noChangeArrowheads="1"/>
          </p:cNvSpPr>
          <p:nvPr/>
        </p:nvSpPr>
        <p:spPr bwMode="auto">
          <a:xfrm>
            <a:off x="2133600" y="1066800"/>
            <a:ext cx="65532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rgbClr val="000000"/>
                </a:solidFill>
                <a:latin typeface="Arial" panose="020B0604020202020204" pitchFamily="34" charset="0"/>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eaLnBrk="1" hangingPunct="1">
              <a:spcBef>
                <a:spcPct val="0"/>
              </a:spcBef>
              <a:buFontTx/>
              <a:buNone/>
            </a:pPr>
            <a:endParaRPr lang="en-US" altLang="en-US" sz="1400">
              <a:solidFill>
                <a:srgbClr val="000000"/>
              </a:solidFill>
              <a:latin typeface="Arial" panose="020B0604020202020204" pitchFamily="34" charset="0"/>
            </a:endParaRPr>
          </a:p>
          <a:p>
            <a:pPr eaLnBrk="1" hangingPunct="1">
              <a:spcBef>
                <a:spcPct val="0"/>
              </a:spcBef>
              <a:buFontTx/>
              <a:buNone/>
            </a:pPr>
            <a:r>
              <a:rPr lang="en-US" altLang="en-US" sz="1400">
                <a:solidFill>
                  <a:srgbClr val="000000"/>
                </a:solidFill>
                <a:latin typeface="Arial" panose="020B0604020202020204" pitchFamily="34" charset="0"/>
              </a:rPr>
              <a:t>If you wish to file a Civil Rights program complaint of discrimination, complete the USDA Program Discrimination Complaint Form, found at </a:t>
            </a:r>
            <a:r>
              <a:rPr lang="en-US" altLang="en-US" sz="1400">
                <a:solidFill>
                  <a:srgbClr val="000000"/>
                </a:solidFill>
                <a:latin typeface="Arial" panose="020B0604020202020204" pitchFamily="34" charset="0"/>
                <a:hlinkClick r:id="rId2"/>
              </a:rPr>
              <a:t>http://www.ascr.usda.gov/complaint_filing_cust.html</a:t>
            </a:r>
            <a:r>
              <a:rPr lang="en-US" altLang="en-US" sz="1400">
                <a:solidFill>
                  <a:srgbClr val="000000"/>
                </a:solidFill>
                <a:latin typeface="Arial" panose="020B0604020202020204" pitchFamily="34" charset="0"/>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altLang="en-US" sz="1400">
                <a:solidFill>
                  <a:srgbClr val="000000"/>
                </a:solidFill>
                <a:latin typeface="Arial" panose="020B0604020202020204" pitchFamily="34" charset="0"/>
                <a:hlinkClick r:id="rId3"/>
              </a:rPr>
              <a:t>program.intake@usda.gov</a:t>
            </a:r>
            <a:r>
              <a:rPr lang="en-US" altLang="en-US" sz="1400">
                <a:solidFill>
                  <a:srgbClr val="000000"/>
                </a:solidFill>
                <a:latin typeface="Arial" panose="020B0604020202020204" pitchFamily="34" charset="0"/>
              </a:rPr>
              <a:t>.</a:t>
            </a:r>
          </a:p>
          <a:p>
            <a:pPr eaLnBrk="1" hangingPunct="1">
              <a:spcBef>
                <a:spcPct val="0"/>
              </a:spcBef>
              <a:buFontTx/>
              <a:buNone/>
            </a:pPr>
            <a:endParaRPr lang="en-US" altLang="en-US" sz="1400">
              <a:solidFill>
                <a:srgbClr val="000000"/>
              </a:solidFill>
              <a:latin typeface="Arial" panose="020B0604020202020204" pitchFamily="34" charset="0"/>
            </a:endParaRPr>
          </a:p>
          <a:p>
            <a:pPr eaLnBrk="1" hangingPunct="1">
              <a:spcBef>
                <a:spcPct val="0"/>
              </a:spcBef>
              <a:buFontTx/>
              <a:buNone/>
            </a:pPr>
            <a:r>
              <a:rPr lang="en-US" altLang="en-US" sz="1400">
                <a:solidFill>
                  <a:srgbClr val="000000"/>
                </a:solidFill>
                <a:latin typeface="Arial" panose="020B0604020202020204" pitchFamily="34" charset="0"/>
              </a:rPr>
              <a:t>Individuals who are deaf, hard of hearing or have speech disabilities may contact USDA through the Federal Relay Service at (800) 877.8339; or (800) 845.6136 (in Spanish).</a:t>
            </a:r>
          </a:p>
          <a:p>
            <a:pPr eaLnBrk="1" hangingPunct="1">
              <a:spcBef>
                <a:spcPct val="0"/>
              </a:spcBef>
              <a:buFontTx/>
              <a:buNone/>
            </a:pPr>
            <a:endParaRPr lang="en-US" altLang="en-US" sz="1400">
              <a:solidFill>
                <a:srgbClr val="000000"/>
              </a:solidFill>
              <a:latin typeface="Arial" panose="020B0604020202020204" pitchFamily="34" charset="0"/>
            </a:endParaRPr>
          </a:p>
          <a:p>
            <a:pPr eaLnBrk="1" hangingPunct="1">
              <a:spcBef>
                <a:spcPct val="0"/>
              </a:spcBef>
              <a:buFontTx/>
              <a:buNone/>
            </a:pPr>
            <a:r>
              <a:rPr lang="en-US" altLang="en-US" sz="1400">
                <a:solidFill>
                  <a:srgbClr val="000000"/>
                </a:solidFill>
                <a:latin typeface="Arial" panose="020B0604020202020204" pitchFamily="34" charset="0"/>
              </a:rPr>
              <a:t>USDA is an equal opportunity provider and employer.</a:t>
            </a:r>
          </a:p>
        </p:txBody>
      </p:sp>
      <p:pic>
        <p:nvPicPr>
          <p:cNvPr id="1026" name="Picture 2">
            <a:extLst>
              <a:ext uri="{FF2B5EF4-FFF2-40B4-BE49-F238E27FC236}">
                <a16:creationId xmlns:a16="http://schemas.microsoft.com/office/drawing/2014/main" id="{77997F66-10F7-4C45-BEDB-64F9BEFB3A28}"/>
              </a:ext>
            </a:extLst>
          </p:cNvPr>
          <p:cNvPicPr>
            <a:picLocks noChangeAspect="1" noChangeArrowheads="1"/>
          </p:cNvPicPr>
          <p:nvPr/>
        </p:nvPicPr>
        <p:blipFill>
          <a:blip r:embed="rId4"/>
          <a:srcRect/>
          <a:stretch>
            <a:fillRect/>
          </a:stretch>
        </p:blipFill>
        <p:spPr bwMode="auto">
          <a:xfrm>
            <a:off x="449263" y="609600"/>
            <a:ext cx="1447800" cy="223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535FF0DF-07DD-40B3-B826-2CEF28A8BA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2463"/>
            <a:ext cx="91440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C5BA022-92E8-479C-BCC3-A006EB7F7455}"/>
              </a:ext>
            </a:extLst>
          </p:cNvPr>
          <p:cNvSpPr>
            <a:spLocks noGrp="1" noChangeArrowheads="1"/>
          </p:cNvSpPr>
          <p:nvPr>
            <p:ph type="title"/>
          </p:nvPr>
        </p:nvSpPr>
        <p:spPr/>
        <p:txBody>
          <a:bodyPr/>
          <a:lstStyle/>
          <a:p>
            <a:pPr eaLnBrk="1" fontAlgn="auto" hangingPunct="1">
              <a:spcAft>
                <a:spcPts val="0"/>
              </a:spcAft>
              <a:defRPr/>
            </a:pPr>
            <a:r>
              <a:rPr lang="en-US" dirty="0"/>
              <a:t>The production record is …</a:t>
            </a:r>
          </a:p>
        </p:txBody>
      </p:sp>
      <p:sp>
        <p:nvSpPr>
          <p:cNvPr id="13315" name="Rectangle 3">
            <a:extLst>
              <a:ext uri="{FF2B5EF4-FFF2-40B4-BE49-F238E27FC236}">
                <a16:creationId xmlns:a16="http://schemas.microsoft.com/office/drawing/2014/main" id="{47A3CBC7-9155-490B-8C14-3350635E61AD}"/>
              </a:ext>
            </a:extLst>
          </p:cNvPr>
          <p:cNvSpPr>
            <a:spLocks noGrp="1" noChangeArrowheads="1"/>
          </p:cNvSpPr>
          <p:nvPr>
            <p:ph idx="1"/>
          </p:nvPr>
        </p:nvSpPr>
        <p:spPr>
          <a:xfrm>
            <a:off x="457200" y="1676400"/>
            <a:ext cx="8229600" cy="4419600"/>
          </a:xfrm>
        </p:spPr>
        <p:txBody>
          <a:bodyPr/>
          <a:lstStyle/>
          <a:p>
            <a:pPr eaLnBrk="1" hangingPunct="1"/>
            <a:r>
              <a:rPr lang="en-US" altLang="en-US" sz="2800"/>
              <a:t>A tool for planning the foods to order and prepare</a:t>
            </a:r>
          </a:p>
          <a:p>
            <a:pPr eaLnBrk="1" hangingPunct="1"/>
            <a:r>
              <a:rPr lang="en-US" altLang="en-US" sz="2800"/>
              <a:t>A source of information about food quantities for use in the nutrition analysis</a:t>
            </a:r>
          </a:p>
          <a:p>
            <a:pPr eaLnBrk="1" hangingPunct="1"/>
            <a:r>
              <a:rPr lang="en-US" altLang="en-US" sz="2800"/>
              <a:t>A record of foods prepared, offered, served, and leftover to support the reimbursement claim</a:t>
            </a:r>
          </a:p>
          <a:p>
            <a:pPr eaLnBrk="1" hangingPunct="1"/>
            <a:r>
              <a:rPr lang="en-US" altLang="en-US" sz="2800"/>
              <a:t>A source of information for forecasting future production needs</a:t>
            </a:r>
          </a:p>
          <a:p>
            <a:pPr eaLnBrk="1" hangingPunct="1"/>
            <a:endParaRPr lang="en-US" altLang="en-US" sz="280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72B567F-1910-411B-BED1-1B63DED47EA3}"/>
              </a:ext>
            </a:extLst>
          </p:cNvPr>
          <p:cNvSpPr>
            <a:spLocks noGrp="1" noChangeArrowheads="1"/>
          </p:cNvSpPr>
          <p:nvPr>
            <p:ph type="title"/>
          </p:nvPr>
        </p:nvSpPr>
        <p:spPr/>
        <p:txBody>
          <a:bodyPr/>
          <a:lstStyle/>
          <a:p>
            <a:pPr eaLnBrk="1" fontAlgn="auto" hangingPunct="1">
              <a:spcAft>
                <a:spcPts val="0"/>
              </a:spcAft>
              <a:defRPr/>
            </a:pPr>
            <a:r>
              <a:rPr lang="en-US" dirty="0"/>
              <a:t>Why use this tool?</a:t>
            </a:r>
          </a:p>
        </p:txBody>
      </p:sp>
      <p:sp>
        <p:nvSpPr>
          <p:cNvPr id="14339" name="Rectangle 3">
            <a:extLst>
              <a:ext uri="{FF2B5EF4-FFF2-40B4-BE49-F238E27FC236}">
                <a16:creationId xmlns:a16="http://schemas.microsoft.com/office/drawing/2014/main" id="{0B3069D5-AC08-4FE4-B54D-BDA7487EBA6D}"/>
              </a:ext>
            </a:extLst>
          </p:cNvPr>
          <p:cNvSpPr>
            <a:spLocks noGrp="1" noChangeArrowheads="1"/>
          </p:cNvSpPr>
          <p:nvPr>
            <p:ph idx="1"/>
          </p:nvPr>
        </p:nvSpPr>
        <p:spPr>
          <a:xfrm>
            <a:off x="457200" y="1600200"/>
            <a:ext cx="8229600" cy="5105400"/>
          </a:xfrm>
        </p:spPr>
        <p:txBody>
          <a:bodyPr/>
          <a:lstStyle/>
          <a:p>
            <a:pPr eaLnBrk="1" hangingPunct="1"/>
            <a:r>
              <a:rPr lang="en-US" altLang="en-US" sz="3200"/>
              <a:t>USDA </a:t>
            </a:r>
            <a:r>
              <a:rPr lang="en-US" altLang="en-US" sz="3200" i="1"/>
              <a:t>requires</a:t>
            </a:r>
            <a:r>
              <a:rPr lang="en-US" altLang="en-US" sz="3200"/>
              <a:t> menu and food production records to support meal reimbursement and HACCP monitoring</a:t>
            </a:r>
          </a:p>
          <a:p>
            <a:pPr eaLnBrk="1" hangingPunct="1"/>
            <a:r>
              <a:rPr lang="en-US" altLang="en-US" sz="3200"/>
              <a:t>It documents that requirements for meal components are met and adequate amounts and required portion sizes are provided</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a:extLst>
              <a:ext uri="{FF2B5EF4-FFF2-40B4-BE49-F238E27FC236}">
                <a16:creationId xmlns:a16="http://schemas.microsoft.com/office/drawing/2014/main" id="{F084FCD4-2BCA-4B3F-AC41-888F42D2E628}"/>
              </a:ext>
            </a:extLst>
          </p:cNvPr>
          <p:cNvSpPr>
            <a:spLocks noGrp="1" noChangeArrowheads="1"/>
          </p:cNvSpPr>
          <p:nvPr>
            <p:ph type="title"/>
          </p:nvPr>
        </p:nvSpPr>
        <p:spPr/>
        <p:txBody>
          <a:bodyPr/>
          <a:lstStyle/>
          <a:p>
            <a:pPr eaLnBrk="1" fontAlgn="auto" hangingPunct="1">
              <a:spcAft>
                <a:spcPts val="0"/>
              </a:spcAft>
              <a:defRPr/>
            </a:pPr>
            <a:r>
              <a:rPr lang="en-US" dirty="0"/>
              <a:t>Who needs it?</a:t>
            </a:r>
          </a:p>
        </p:txBody>
      </p:sp>
      <p:sp>
        <p:nvSpPr>
          <p:cNvPr id="15363" name="Rectangle 3">
            <a:extLst>
              <a:ext uri="{FF2B5EF4-FFF2-40B4-BE49-F238E27FC236}">
                <a16:creationId xmlns:a16="http://schemas.microsoft.com/office/drawing/2014/main" id="{8175EDA5-066C-47A8-85E0-A991C3E0D147}"/>
              </a:ext>
            </a:extLst>
          </p:cNvPr>
          <p:cNvSpPr>
            <a:spLocks noGrp="1" noChangeArrowheads="1"/>
          </p:cNvSpPr>
          <p:nvPr>
            <p:ph type="body" sz="half" idx="1"/>
          </p:nvPr>
        </p:nvSpPr>
        <p:spPr>
          <a:xfrm>
            <a:off x="457200" y="1600200"/>
            <a:ext cx="8229600" cy="4495800"/>
          </a:xfrm>
        </p:spPr>
        <p:txBody>
          <a:bodyPr/>
          <a:lstStyle/>
          <a:p>
            <a:pPr eaLnBrk="1" hangingPunct="1">
              <a:lnSpc>
                <a:spcPct val="90000"/>
              </a:lnSpc>
            </a:pPr>
            <a:r>
              <a:rPr lang="en-US" altLang="en-US" sz="2800" u="sng"/>
              <a:t>Managers</a:t>
            </a:r>
            <a:r>
              <a:rPr lang="en-US" altLang="en-US" sz="2800"/>
              <a:t> use it to plan and order food, communicate with employees, document food production and service, and track inventory usage</a:t>
            </a:r>
          </a:p>
          <a:p>
            <a:pPr eaLnBrk="1" hangingPunct="1">
              <a:lnSpc>
                <a:spcPct val="90000"/>
              </a:lnSpc>
            </a:pPr>
            <a:r>
              <a:rPr lang="en-US" altLang="en-US" sz="2800" u="sng"/>
              <a:t>Employees</a:t>
            </a:r>
            <a:r>
              <a:rPr lang="en-US" altLang="en-US" sz="2800"/>
              <a:t> use it to learn the daily menu items, find out the amounts to prepare, and record amounts leftover for each meal</a:t>
            </a:r>
          </a:p>
          <a:p>
            <a:pPr eaLnBrk="1" hangingPunct="1">
              <a:lnSpc>
                <a:spcPct val="90000"/>
              </a:lnSpc>
            </a:pPr>
            <a:r>
              <a:rPr lang="en-US" altLang="en-US" sz="2800" u="sng"/>
              <a:t>SN Administrators, Supervisors, and SA Consultants</a:t>
            </a:r>
            <a:r>
              <a:rPr lang="en-US" altLang="en-US" sz="2800"/>
              <a:t> use it to verify compliance with USDA regulations.</a:t>
            </a:r>
          </a:p>
          <a:p>
            <a:pPr eaLnBrk="1" hangingPunct="1">
              <a:lnSpc>
                <a:spcPct val="90000"/>
              </a:lnSpc>
            </a:pPr>
            <a:endParaRPr lang="en-US" altLang="en-US" sz="2800"/>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E1B6A1A-F436-41A1-9B9D-03890F33D872}"/>
              </a:ext>
            </a:extLst>
          </p:cNvPr>
          <p:cNvSpPr>
            <a:spLocks noGrp="1" noChangeArrowheads="1"/>
          </p:cNvSpPr>
          <p:nvPr>
            <p:ph type="title"/>
          </p:nvPr>
        </p:nvSpPr>
        <p:spPr/>
        <p:txBody>
          <a:bodyPr/>
          <a:lstStyle/>
          <a:p>
            <a:pPr eaLnBrk="1" fontAlgn="auto" hangingPunct="1">
              <a:spcAft>
                <a:spcPts val="0"/>
              </a:spcAft>
              <a:defRPr/>
            </a:pPr>
            <a:r>
              <a:rPr lang="en-US" dirty="0"/>
              <a:t> Managers must …</a:t>
            </a:r>
          </a:p>
        </p:txBody>
      </p:sp>
      <p:sp>
        <p:nvSpPr>
          <p:cNvPr id="16387" name="Rectangle 3">
            <a:extLst>
              <a:ext uri="{FF2B5EF4-FFF2-40B4-BE49-F238E27FC236}">
                <a16:creationId xmlns:a16="http://schemas.microsoft.com/office/drawing/2014/main" id="{388CF17F-BF58-4CB1-8487-231636066D45}"/>
              </a:ext>
            </a:extLst>
          </p:cNvPr>
          <p:cNvSpPr>
            <a:spLocks noGrp="1" noChangeArrowheads="1"/>
          </p:cNvSpPr>
          <p:nvPr>
            <p:ph idx="1"/>
          </p:nvPr>
        </p:nvSpPr>
        <p:spPr/>
        <p:txBody>
          <a:bodyPr/>
          <a:lstStyle/>
          <a:p>
            <a:pPr eaLnBrk="1" hangingPunct="1"/>
            <a:r>
              <a:rPr lang="en-US" altLang="en-US" sz="3200"/>
              <a:t>Use the record as a plan before ordering food</a:t>
            </a:r>
          </a:p>
          <a:p>
            <a:pPr eaLnBrk="1" hangingPunct="1"/>
            <a:r>
              <a:rPr lang="en-US" altLang="en-US" sz="3200"/>
              <a:t>Verify that employees provide accurate information at the end of the day of service to document amounts prepared and leftover</a:t>
            </a:r>
          </a:p>
          <a:p>
            <a:pPr eaLnBrk="1" hangingPunct="1"/>
            <a:r>
              <a:rPr lang="en-US" altLang="en-US" sz="3200"/>
              <a:t>Assure that the record is completed accurately on the day the meal is served to prevent data being “made up” later</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AF01721-6C11-47A7-89C7-018BC11BB181}"/>
              </a:ext>
            </a:extLst>
          </p:cNvPr>
          <p:cNvSpPr>
            <a:spLocks noGrp="1" noChangeArrowheads="1"/>
          </p:cNvSpPr>
          <p:nvPr>
            <p:ph type="title"/>
          </p:nvPr>
        </p:nvSpPr>
        <p:spPr/>
        <p:txBody>
          <a:bodyPr/>
          <a:lstStyle/>
          <a:p>
            <a:pPr eaLnBrk="1" fontAlgn="auto" hangingPunct="1">
              <a:spcAft>
                <a:spcPts val="0"/>
              </a:spcAft>
              <a:defRPr/>
            </a:pPr>
            <a:r>
              <a:rPr lang="en-US" dirty="0"/>
              <a:t>              </a:t>
            </a:r>
          </a:p>
        </p:txBody>
      </p:sp>
      <p:sp>
        <p:nvSpPr>
          <p:cNvPr id="17411" name="Rectangle 3">
            <a:extLst>
              <a:ext uri="{FF2B5EF4-FFF2-40B4-BE49-F238E27FC236}">
                <a16:creationId xmlns:a16="http://schemas.microsoft.com/office/drawing/2014/main" id="{B321EBD5-935D-44F4-BFB8-2BCDCCDB2559}"/>
              </a:ext>
            </a:extLst>
          </p:cNvPr>
          <p:cNvSpPr>
            <a:spLocks noGrp="1" noChangeArrowheads="1"/>
          </p:cNvSpPr>
          <p:nvPr>
            <p:ph idx="1"/>
          </p:nvPr>
        </p:nvSpPr>
        <p:spPr>
          <a:xfrm>
            <a:off x="685800" y="2362200"/>
            <a:ext cx="8153400" cy="3962400"/>
          </a:xfrm>
        </p:spPr>
        <p:txBody>
          <a:bodyPr/>
          <a:lstStyle/>
          <a:p>
            <a:pPr eaLnBrk="1" hangingPunct="1"/>
            <a:r>
              <a:rPr lang="en-US" altLang="en-US" sz="2800"/>
              <a:t>Learn how to correctly complete NC Daily Meal Production Plan by reviewing the document and instructions at least every year</a:t>
            </a:r>
          </a:p>
          <a:p>
            <a:pPr eaLnBrk="1" hangingPunct="1"/>
            <a:r>
              <a:rPr lang="en-US" altLang="en-US" sz="2800"/>
              <a:t>Recognize that complete and accurate records is a basic job requirement for every Manager</a:t>
            </a:r>
          </a:p>
          <a:p>
            <a:pPr eaLnBrk="1" hangingPunct="1"/>
            <a:r>
              <a:rPr lang="en-US" altLang="en-US" sz="2800"/>
              <a:t>Periodically check for completion and accuracy without waiting until a contact from the State Agency </a:t>
            </a:r>
          </a:p>
        </p:txBody>
      </p:sp>
      <p:pic>
        <p:nvPicPr>
          <p:cNvPr id="17412" name="Picture 4" descr="C:\Users\SThompson\Dropbox\Fotolia downloads\Fotolia_49895738_Subscription_Monthly_XL.jpg">
            <a:extLst>
              <a:ext uri="{FF2B5EF4-FFF2-40B4-BE49-F238E27FC236}">
                <a16:creationId xmlns:a16="http://schemas.microsoft.com/office/drawing/2014/main" id="{7E0465B0-E909-465B-BA8D-39E60F2C7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80CC880E7B424CBE4C8389C880D6EC" ma:contentTypeVersion="0" ma:contentTypeDescription="Create a new document." ma:contentTypeScope="" ma:versionID="0f310d34bdbb4ee64de6ae34cb7d32e3">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45A16-415C-483F-A530-E6EA928391A3}">
  <ds:schemaRefs>
    <ds:schemaRef ds:uri="http://schemas.microsoft.com/sharepoint/v3/contenttype/forms"/>
  </ds:schemaRefs>
</ds:datastoreItem>
</file>

<file path=customXml/itemProps2.xml><?xml version="1.0" encoding="utf-8"?>
<ds:datastoreItem xmlns:ds="http://schemas.openxmlformats.org/officeDocument/2006/customXml" ds:itemID="{7329B5A9-B9B6-4FCA-9BC3-D51CD2051C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Clarity</Template>
  <TotalTime>15634</TotalTime>
  <Words>5062</Words>
  <Application>Microsoft Office PowerPoint</Application>
  <PresentationFormat>On-screen Show (4:3)</PresentationFormat>
  <Paragraphs>240</Paragraphs>
  <Slides>35</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Wingdings</vt:lpstr>
      <vt:lpstr>Comic Sans MS</vt:lpstr>
      <vt:lpstr>Times New Roman</vt:lpstr>
      <vt:lpstr>Webdings</vt:lpstr>
      <vt:lpstr>Clarity</vt:lpstr>
      <vt:lpstr>Office Theme</vt:lpstr>
      <vt:lpstr>Completing the Homestyle Kitchen Daily Meal Production Record</vt:lpstr>
      <vt:lpstr>PowerPoint Presentation</vt:lpstr>
      <vt:lpstr>Now, Let’s look at the LUNCH Production Record….</vt:lpstr>
      <vt:lpstr>PowerPoint Presentation</vt:lpstr>
      <vt:lpstr>The production record is …</vt:lpstr>
      <vt:lpstr>Why use this tool?</vt:lpstr>
      <vt:lpstr>Who needs it?</vt:lpstr>
      <vt:lpstr> Managers must …</vt:lpstr>
      <vt:lpstr>              </vt:lpstr>
      <vt:lpstr>It’s REQUIRED !!!</vt:lpstr>
      <vt:lpstr>How long do you keep records?</vt:lpstr>
      <vt:lpstr>Common Problems and Errors</vt:lpstr>
      <vt:lpstr>PowerPoint Presentation</vt:lpstr>
      <vt:lpstr>PowerPoint Presentation</vt:lpstr>
      <vt:lpstr>Signature … Required when info is verified!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Errors with Production Record Planning</vt:lpstr>
      <vt:lpstr>PowerPoint Presentation</vt:lpstr>
      <vt:lpstr>PowerPoint Presentation</vt:lpstr>
      <vt:lpstr>PowerPoint Presentation</vt:lpstr>
      <vt:lpstr>PowerPoint Presentation</vt:lpstr>
      <vt:lpstr>PowerPoint Presentation</vt:lpstr>
      <vt:lpstr>PowerPoint Presentation</vt:lpstr>
      <vt:lpstr>Now, Let’s look at the BREAKFAST Production Record….</vt:lpstr>
      <vt:lpstr>PowerPoint Presentation</vt:lpstr>
      <vt:lpstr>Changes to the meal components</vt:lpstr>
      <vt:lpstr>Questions?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Renewal to Administer Federally Funded Child Nutrition Programs</dc:title>
  <dc:creator>psheets</dc:creator>
  <cp:lastModifiedBy>Donna Knight</cp:lastModifiedBy>
  <cp:revision>355</cp:revision>
  <dcterms:created xsi:type="dcterms:W3CDTF">2013-02-18T21:53:27Z</dcterms:created>
  <dcterms:modified xsi:type="dcterms:W3CDTF">2021-08-05T21:24:46Z</dcterms:modified>
</cp:coreProperties>
</file>