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3799" r:id="rId2"/>
  </p:sldMasterIdLst>
  <p:notesMasterIdLst>
    <p:notesMasterId r:id="rId49"/>
  </p:notesMasterIdLst>
  <p:sldIdLst>
    <p:sldId id="279" r:id="rId3"/>
    <p:sldId id="511" r:id="rId4"/>
    <p:sldId id="733" r:id="rId5"/>
    <p:sldId id="512" r:id="rId6"/>
    <p:sldId id="513" r:id="rId7"/>
    <p:sldId id="514" r:id="rId8"/>
    <p:sldId id="515" r:id="rId9"/>
    <p:sldId id="516" r:id="rId10"/>
    <p:sldId id="517" r:id="rId11"/>
    <p:sldId id="518" r:id="rId12"/>
    <p:sldId id="519" r:id="rId13"/>
    <p:sldId id="701" r:id="rId14"/>
    <p:sldId id="700" r:id="rId15"/>
    <p:sldId id="702" r:id="rId16"/>
    <p:sldId id="703" r:id="rId17"/>
    <p:sldId id="704" r:id="rId18"/>
    <p:sldId id="705" r:id="rId19"/>
    <p:sldId id="706" r:id="rId20"/>
    <p:sldId id="707" r:id="rId21"/>
    <p:sldId id="726" r:id="rId22"/>
    <p:sldId id="708" r:id="rId23"/>
    <p:sldId id="727" r:id="rId24"/>
    <p:sldId id="710" r:id="rId25"/>
    <p:sldId id="711" r:id="rId26"/>
    <p:sldId id="712" r:id="rId27"/>
    <p:sldId id="713" r:id="rId28"/>
    <p:sldId id="714" r:id="rId29"/>
    <p:sldId id="715" r:id="rId30"/>
    <p:sldId id="716" r:id="rId31"/>
    <p:sldId id="717" r:id="rId32"/>
    <p:sldId id="718" r:id="rId33"/>
    <p:sldId id="719" r:id="rId34"/>
    <p:sldId id="720" r:id="rId35"/>
    <p:sldId id="734" r:id="rId36"/>
    <p:sldId id="722" r:id="rId37"/>
    <p:sldId id="721" r:id="rId38"/>
    <p:sldId id="723" r:id="rId39"/>
    <p:sldId id="728" r:id="rId40"/>
    <p:sldId id="724" r:id="rId41"/>
    <p:sldId id="725" r:id="rId42"/>
    <p:sldId id="730" r:id="rId43"/>
    <p:sldId id="729" r:id="rId44"/>
    <p:sldId id="731" r:id="rId45"/>
    <p:sldId id="732" r:id="rId46"/>
    <p:sldId id="698" r:id="rId47"/>
    <p:sldId id="736" r:id="rId48"/>
  </p:sldIdLst>
  <p:sldSz cx="9144000" cy="6858000" type="screen4x3"/>
  <p:notesSz cx="6858000" cy="9144000"/>
  <p:custDataLst>
    <p:tags r:id="rId50"/>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7205" autoAdjust="0"/>
    <p:restoredTop sz="85968" autoAdjust="0"/>
  </p:normalViewPr>
  <p:slideViewPr>
    <p:cSldViewPr>
      <p:cViewPr varScale="1">
        <p:scale>
          <a:sx n="88" d="100"/>
          <a:sy n="88" d="100"/>
        </p:scale>
        <p:origin x="1140"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4267CEE-8A34-4849-B279-67496A20AF3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a:extLst>
              <a:ext uri="{FF2B5EF4-FFF2-40B4-BE49-F238E27FC236}">
                <a16:creationId xmlns:a16="http://schemas.microsoft.com/office/drawing/2014/main" id="{7D170D2B-5FC2-4535-8D4B-DF8689D2A323}"/>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3B95CC9-AD13-41E8-BD72-D00E5779D333}" type="datetimeFigureOut">
              <a:rPr lang="en-US"/>
              <a:pPr>
                <a:defRPr/>
              </a:pPr>
              <a:t>8/5/2021</a:t>
            </a:fld>
            <a:endParaRPr lang="en-US" dirty="0"/>
          </a:p>
        </p:txBody>
      </p:sp>
      <p:sp>
        <p:nvSpPr>
          <p:cNvPr id="4" name="Slide Image Placeholder 3">
            <a:extLst>
              <a:ext uri="{FF2B5EF4-FFF2-40B4-BE49-F238E27FC236}">
                <a16:creationId xmlns:a16="http://schemas.microsoft.com/office/drawing/2014/main" id="{5823636E-AC51-43D7-ADCD-7BC2D2295034}"/>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1811586A-0ED2-4186-BEFB-B31C7A79504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9E00485-0D51-44CA-B327-719571304FF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a:extLst>
              <a:ext uri="{FF2B5EF4-FFF2-40B4-BE49-F238E27FC236}">
                <a16:creationId xmlns:a16="http://schemas.microsoft.com/office/drawing/2014/main" id="{5083D57E-5571-42B0-B943-D63F61FB161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9CADB643-C38D-42CD-82E6-509C4BE7E160}"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32E6B51E-D15D-4575-B52E-412D556C1DC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28663" indent="-279400" eaLnBrk="0" hangingPunct="0">
              <a:defRPr>
                <a:solidFill>
                  <a:schemeClr val="tx1"/>
                </a:solidFill>
                <a:latin typeface="Arial" panose="020B0604020202020204" pitchFamily="34" charset="0"/>
                <a:cs typeface="Arial" panose="020B0604020202020204" pitchFamily="34" charset="0"/>
              </a:defRPr>
            </a:lvl2pPr>
            <a:lvl3pPr marL="1120775" indent="-223838" eaLnBrk="0" hangingPunct="0">
              <a:defRPr>
                <a:solidFill>
                  <a:schemeClr val="tx1"/>
                </a:solidFill>
                <a:latin typeface="Arial" panose="020B0604020202020204" pitchFamily="34" charset="0"/>
                <a:cs typeface="Arial" panose="020B0604020202020204" pitchFamily="34" charset="0"/>
              </a:defRPr>
            </a:lvl3pPr>
            <a:lvl4pPr marL="1570038" indent="-223838" eaLnBrk="0" hangingPunct="0">
              <a:defRPr>
                <a:solidFill>
                  <a:schemeClr val="tx1"/>
                </a:solidFill>
                <a:latin typeface="Arial" panose="020B0604020202020204" pitchFamily="34" charset="0"/>
                <a:cs typeface="Arial" panose="020B0604020202020204" pitchFamily="34" charset="0"/>
              </a:defRPr>
            </a:lvl4pPr>
            <a:lvl5pPr marL="2017713" indent="-223838" eaLnBrk="0" hangingPunct="0">
              <a:defRPr>
                <a:solidFill>
                  <a:schemeClr val="tx1"/>
                </a:solidFill>
                <a:latin typeface="Arial" panose="020B0604020202020204" pitchFamily="34" charset="0"/>
                <a:cs typeface="Arial" panose="020B0604020202020204" pitchFamily="34" charset="0"/>
              </a:defRPr>
            </a:lvl5pPr>
            <a:lvl6pPr marL="24749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321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893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46513" indent="-22383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ACD2D87-77BB-462F-8E6D-054D2022D109}" type="slidenum">
              <a:rPr lang="en-US" altLang="en-US">
                <a:latin typeface="Times New Roman" panose="02020603050405020304" pitchFamily="18" charset="0"/>
              </a:rPr>
              <a:pPr eaLnBrk="1" hangingPunct="1"/>
              <a:t>1</a:t>
            </a:fld>
            <a:endParaRPr lang="en-US" altLang="en-US">
              <a:latin typeface="Times New Roman" panose="02020603050405020304" pitchFamily="18" charset="0"/>
            </a:endParaRPr>
          </a:p>
        </p:txBody>
      </p:sp>
      <p:sp>
        <p:nvSpPr>
          <p:cNvPr id="57347" name="Rectangle 2">
            <a:extLst>
              <a:ext uri="{FF2B5EF4-FFF2-40B4-BE49-F238E27FC236}">
                <a16:creationId xmlns:a16="http://schemas.microsoft.com/office/drawing/2014/main" id="{33555B8D-3F2D-46A2-9876-37519DBE86A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a:extLst>
              <a:ext uri="{FF2B5EF4-FFF2-40B4-BE49-F238E27FC236}">
                <a16:creationId xmlns:a16="http://schemas.microsoft.com/office/drawing/2014/main" id="{5CE96AA1-F71A-4FFB-B1A6-D116C5630F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Welcome Participants and briefly describe what they will learn today.</a:t>
            </a:r>
          </a:p>
          <a:p>
            <a:pPr eaLnBrk="1" hangingPunct="1">
              <a:spcBef>
                <a:spcPct val="0"/>
              </a:spcBef>
            </a:pPr>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a:extLst>
              <a:ext uri="{FF2B5EF4-FFF2-40B4-BE49-F238E27FC236}">
                <a16:creationId xmlns:a16="http://schemas.microsoft.com/office/drawing/2014/main" id="{90BB1E7C-828F-42F9-9F95-6DFB18521201}"/>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E2B91A-3F03-4134-9873-E29C73428B46}" type="slidenum">
              <a:rPr lang="en-US" altLang="en-US">
                <a:solidFill>
                  <a:srgbClr val="000000"/>
                </a:solidFill>
                <a:latin typeface="Calibri" panose="020F0502020204030204" pitchFamily="34" charset="0"/>
              </a:rPr>
              <a:pPr eaLnBrk="1" hangingPunct="1"/>
              <a:t>10</a:t>
            </a:fld>
            <a:endParaRPr lang="en-US" altLang="en-US">
              <a:solidFill>
                <a:srgbClr val="000000"/>
              </a:solidFill>
              <a:latin typeface="Calibri" panose="020F0502020204030204" pitchFamily="34" charset="0"/>
            </a:endParaRPr>
          </a:p>
        </p:txBody>
      </p:sp>
      <p:sp>
        <p:nvSpPr>
          <p:cNvPr id="66563" name="Rectangle 2">
            <a:extLst>
              <a:ext uri="{FF2B5EF4-FFF2-40B4-BE49-F238E27FC236}">
                <a16:creationId xmlns:a16="http://schemas.microsoft.com/office/drawing/2014/main" id="{352E7A17-BD82-4C10-A19D-6FB90D7B08C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a:extLst>
              <a:ext uri="{FF2B5EF4-FFF2-40B4-BE49-F238E27FC236}">
                <a16:creationId xmlns:a16="http://schemas.microsoft.com/office/drawing/2014/main" id="{8B43164C-6E9C-4F32-B337-5B31946C5E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Through and accurate daily production records are required for the school to be eligible for meal reimbursement.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a:extLst>
              <a:ext uri="{FF2B5EF4-FFF2-40B4-BE49-F238E27FC236}">
                <a16:creationId xmlns:a16="http://schemas.microsoft.com/office/drawing/2014/main" id="{9BBD0364-F88F-473A-BEB4-A659A7FE15C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6F9FC18-B75A-450F-AD44-67FD4F4076CF}" type="slidenum">
              <a:rPr lang="en-US" altLang="en-US">
                <a:solidFill>
                  <a:srgbClr val="000000"/>
                </a:solidFill>
                <a:latin typeface="Calibri" panose="020F0502020204030204" pitchFamily="34" charset="0"/>
              </a:rPr>
              <a:pPr eaLnBrk="1" hangingPunct="1"/>
              <a:t>11</a:t>
            </a:fld>
            <a:endParaRPr lang="en-US" altLang="en-US">
              <a:solidFill>
                <a:srgbClr val="000000"/>
              </a:solidFill>
              <a:latin typeface="Calibri" panose="020F0502020204030204" pitchFamily="34" charset="0"/>
            </a:endParaRPr>
          </a:p>
        </p:txBody>
      </p:sp>
      <p:sp>
        <p:nvSpPr>
          <p:cNvPr id="67587" name="Rectangle 2">
            <a:extLst>
              <a:ext uri="{FF2B5EF4-FFF2-40B4-BE49-F238E27FC236}">
                <a16:creationId xmlns:a16="http://schemas.microsoft.com/office/drawing/2014/main" id="{38EDDA26-D0DF-454E-B27A-329D25E7E41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a:extLst>
              <a:ext uri="{FF2B5EF4-FFF2-40B4-BE49-F238E27FC236}">
                <a16:creationId xmlns:a16="http://schemas.microsoft.com/office/drawing/2014/main" id="{13F17033-F4AE-449B-9C9F-31A3A95F293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USDA requires that records are kept safely and entirely for 3 years. Store the records clearly labeled in a secure place.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a:extLst>
              <a:ext uri="{FF2B5EF4-FFF2-40B4-BE49-F238E27FC236}">
                <a16:creationId xmlns:a16="http://schemas.microsoft.com/office/drawing/2014/main" id="{6C0A1208-8394-4521-A6D2-5C0E61A4EB34}"/>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DCB5BA9-AAE3-4739-A92B-9482F83F8A97}" type="slidenum">
              <a:rPr lang="en-US" altLang="en-US">
                <a:latin typeface="Calibri" panose="020F0502020204030204" pitchFamily="34" charset="0"/>
              </a:rPr>
              <a:pPr eaLnBrk="1" hangingPunct="1"/>
              <a:t>12</a:t>
            </a:fld>
            <a:endParaRPr lang="en-US" altLang="en-US">
              <a:latin typeface="Calibri" panose="020F0502020204030204" pitchFamily="34" charset="0"/>
            </a:endParaRPr>
          </a:p>
        </p:txBody>
      </p:sp>
      <p:sp>
        <p:nvSpPr>
          <p:cNvPr id="68611" name="Rectangle 2">
            <a:extLst>
              <a:ext uri="{FF2B5EF4-FFF2-40B4-BE49-F238E27FC236}">
                <a16:creationId xmlns:a16="http://schemas.microsoft.com/office/drawing/2014/main" id="{1F114ACC-F1B3-4A47-879A-86523201EC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CD454751-4994-41ED-9ADC-63B735AE77A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a:extLst>
              <a:ext uri="{FF2B5EF4-FFF2-40B4-BE49-F238E27FC236}">
                <a16:creationId xmlns:a16="http://schemas.microsoft.com/office/drawing/2014/main" id="{0853ACCB-E897-476E-ADF0-25199261B8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AAA0BBE7-2905-479E-A9E3-B8A4C7268EC2}"/>
              </a:ext>
            </a:extLst>
          </p:cNvPr>
          <p:cNvSpPr>
            <a:spLocks noGrp="1"/>
          </p:cNvSpPr>
          <p:nvPr>
            <p:ph type="body" idx="1"/>
          </p:nvPr>
        </p:nvSpPr>
        <p:spPr/>
        <p:txBody>
          <a:bodyPr/>
          <a:lstStyle/>
          <a:p>
            <a:pPr eaLnBrk="1" fontAlgn="auto" hangingPunct="1">
              <a:spcBef>
                <a:spcPts val="0"/>
              </a:spcBef>
              <a:spcAft>
                <a:spcPts val="0"/>
              </a:spcAft>
              <a:defRPr/>
            </a:pPr>
            <a:r>
              <a:rPr lang="en-US" dirty="0">
                <a:latin typeface="Arial" charset="0"/>
                <a:sym typeface="Webdings" pitchFamily="18" charset="2"/>
              </a:rPr>
              <a:t></a:t>
            </a:r>
            <a:r>
              <a:rPr lang="en-US" dirty="0">
                <a:latin typeface="Arial" charset="0"/>
              </a:rPr>
              <a:t>  </a:t>
            </a:r>
            <a:r>
              <a:rPr lang="en-US" b="1" dirty="0">
                <a:latin typeface="Arial" charset="0"/>
              </a:rPr>
              <a:t>Note to Leader</a:t>
            </a:r>
            <a:r>
              <a:rPr lang="en-US" dirty="0">
                <a:latin typeface="Arial" charset="0"/>
              </a:rPr>
              <a:t> – Distribute a sample of the production record and instructions for completing the form to use as reference during the workshop.</a:t>
            </a:r>
          </a:p>
          <a:p>
            <a:pPr eaLnBrk="1" fontAlgn="auto" hangingPunct="1">
              <a:spcBef>
                <a:spcPts val="0"/>
              </a:spcBef>
              <a:spcAft>
                <a:spcPts val="0"/>
              </a:spcAft>
              <a:defRPr/>
            </a:pPr>
            <a:endParaRPr lang="en-US" dirty="0"/>
          </a:p>
          <a:p>
            <a:pPr eaLnBrk="1" fontAlgn="auto" hangingPunct="1">
              <a:spcBef>
                <a:spcPts val="0"/>
              </a:spcBef>
              <a:spcAft>
                <a:spcPts val="0"/>
              </a:spcAft>
              <a:defRPr/>
            </a:pPr>
            <a:r>
              <a:rPr lang="en-US" dirty="0"/>
              <a:t>Let’s look at a sample of a completed lunch menu production record for a day.  Refer to it when maintaining this form; or call your SN director to discuss local procedures.</a:t>
            </a:r>
          </a:p>
          <a:p>
            <a:pPr eaLnBrk="1" fontAlgn="auto" hangingPunct="1">
              <a:spcBef>
                <a:spcPts val="0"/>
              </a:spcBef>
              <a:spcAft>
                <a:spcPts val="0"/>
              </a:spcAft>
              <a:defRPr/>
            </a:pPr>
            <a:endParaRPr lang="en-US" dirty="0"/>
          </a:p>
          <a:p>
            <a:pPr marL="235704" indent="-235704" eaLnBrk="1" fontAlgn="auto" hangingPunct="1">
              <a:spcBef>
                <a:spcPts val="0"/>
              </a:spcBef>
              <a:spcAft>
                <a:spcPts val="0"/>
              </a:spcAft>
              <a:buFontTx/>
              <a:buChar char="•"/>
              <a:defRPr/>
            </a:pPr>
            <a:r>
              <a:rPr lang="en-US" dirty="0">
                <a:latin typeface="Arial" charset="0"/>
              </a:rPr>
              <a:t>The Daily Meal Production Plan is a required record for the National School Lunch and Breakfast Programs.  (A production record is also required for the after school snack program and there is another form for that use that allows the manager to complete one page per week.) The information is to be recorded daily and kept in the school’s food preparation and service area.  The two major sections, Planning and Production, allow the form to be a management tool, determine nutritional adequacy, and assess food safety practices.  </a:t>
            </a:r>
          </a:p>
          <a:p>
            <a:pPr marL="235704" indent="-235704" eaLnBrk="1" fontAlgn="auto" hangingPunct="1">
              <a:spcBef>
                <a:spcPts val="0"/>
              </a:spcBef>
              <a:spcAft>
                <a:spcPts val="0"/>
              </a:spcAft>
              <a:buFontTx/>
              <a:buChar char="•"/>
              <a:defRPr/>
            </a:pPr>
            <a:endParaRPr lang="en-US" dirty="0">
              <a:latin typeface="Arial" charset="0"/>
            </a:endParaRPr>
          </a:p>
          <a:p>
            <a:pPr marL="235704" indent="-235704" eaLnBrk="1" fontAlgn="auto" hangingPunct="1">
              <a:spcBef>
                <a:spcPts val="0"/>
              </a:spcBef>
              <a:spcAft>
                <a:spcPts val="0"/>
              </a:spcAft>
              <a:buFontTx/>
              <a:buChar char="•"/>
              <a:defRPr/>
            </a:pPr>
            <a:r>
              <a:rPr lang="en-US" dirty="0">
                <a:latin typeface="Arial" charset="0"/>
              </a:rPr>
              <a:t>All forms other than the N.C. Department of Public Instruction (NCDPI) prototype forms must approved in writing by the State Agency prior to use.</a:t>
            </a:r>
          </a:p>
          <a:p>
            <a:pPr marL="235704" indent="-235704" eaLnBrk="1" fontAlgn="auto" hangingPunct="1">
              <a:spcBef>
                <a:spcPts val="0"/>
              </a:spcBef>
              <a:spcAft>
                <a:spcPts val="0"/>
              </a:spcAft>
              <a:buFontTx/>
              <a:buChar char="•"/>
              <a:defRPr/>
            </a:pPr>
            <a:endParaRPr lang="en-US" dirty="0">
              <a:latin typeface="Arial" charset="0"/>
            </a:endParaRPr>
          </a:p>
          <a:p>
            <a:pPr marL="235704" indent="-235704" eaLnBrk="1" fontAlgn="auto" hangingPunct="1">
              <a:spcBef>
                <a:spcPts val="0"/>
              </a:spcBef>
              <a:spcAft>
                <a:spcPts val="0"/>
              </a:spcAft>
              <a:buFontTx/>
              <a:buChar char="•"/>
              <a:defRPr/>
            </a:pPr>
            <a:r>
              <a:rPr lang="en-US" dirty="0">
                <a:latin typeface="Arial" charset="0"/>
              </a:rPr>
              <a:t>Even when using alternate form(s), </a:t>
            </a:r>
            <a:r>
              <a:rPr lang="en-US" u="sng" dirty="0">
                <a:latin typeface="Arial" charset="0"/>
              </a:rPr>
              <a:t>all of the information</a:t>
            </a:r>
            <a:r>
              <a:rPr lang="en-US" dirty="0">
                <a:latin typeface="Arial" charset="0"/>
              </a:rPr>
              <a:t> on the N.C. Daily Meal Production plan, including the HACCP monitoring and instructions, must be included in your documentation.</a:t>
            </a:r>
          </a:p>
          <a:p>
            <a:pPr marL="235704" indent="-235704" eaLnBrk="1" fontAlgn="auto" hangingPunct="1">
              <a:spcBef>
                <a:spcPts val="0"/>
              </a:spcBef>
              <a:spcAft>
                <a:spcPts val="0"/>
              </a:spcAft>
              <a:buFontTx/>
              <a:buChar char="•"/>
              <a:defRPr/>
            </a:pPr>
            <a:endParaRPr lang="en-US" dirty="0">
              <a:latin typeface="Arial" charset="0"/>
            </a:endParaRPr>
          </a:p>
          <a:p>
            <a:pPr marL="235704" indent="-235704" eaLnBrk="1" fontAlgn="auto" hangingPunct="1">
              <a:spcBef>
                <a:spcPts val="0"/>
              </a:spcBef>
              <a:spcAft>
                <a:spcPts val="0"/>
              </a:spcAft>
              <a:buFontTx/>
              <a:buChar char="•"/>
              <a:defRPr/>
            </a:pPr>
            <a:r>
              <a:rPr lang="en-US" dirty="0">
                <a:latin typeface="Arial" charset="0"/>
              </a:rPr>
              <a:t>Schools are encouraged to use the approved prototype as it captures the required information for compliance with the Administrative Review and HACCP.</a:t>
            </a:r>
          </a:p>
          <a:p>
            <a:pPr eaLnBrk="1" fontAlgn="auto" hangingPunct="1">
              <a:spcBef>
                <a:spcPts val="0"/>
              </a:spcBef>
              <a:spcAft>
                <a:spcPts val="0"/>
              </a:spcAft>
              <a:defRPr/>
            </a:pPr>
            <a:endParaRPr lang="en-US" dirty="0"/>
          </a:p>
          <a:p>
            <a:pPr eaLnBrk="1" fontAlgn="auto" hangingPunct="1">
              <a:spcBef>
                <a:spcPts val="0"/>
              </a:spcBef>
              <a:spcAft>
                <a:spcPts val="0"/>
              </a:spcAft>
              <a:defRPr/>
            </a:pPr>
            <a:endParaRPr lang="en-US" dirty="0"/>
          </a:p>
        </p:txBody>
      </p:sp>
      <p:sp>
        <p:nvSpPr>
          <p:cNvPr id="66564" name="Slide Number Placeholder 3">
            <a:extLst>
              <a:ext uri="{FF2B5EF4-FFF2-40B4-BE49-F238E27FC236}">
                <a16:creationId xmlns:a16="http://schemas.microsoft.com/office/drawing/2014/main" id="{77D00E19-3FC3-4F1E-884D-24E54AA1EC8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715B961-4F97-425C-9B32-837E441F95C8}" type="slidenum">
              <a:rPr lang="en-US" altLang="en-US">
                <a:latin typeface="Calibri" panose="020F0502020204030204" pitchFamily="34" charset="0"/>
              </a:rPr>
              <a:pPr eaLnBrk="1" hangingPunct="1"/>
              <a:t>13</a:t>
            </a:fld>
            <a:endParaRPr lang="en-US" altLang="en-US">
              <a:latin typeface="Calibri" panose="020F050202020403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a:extLst>
              <a:ext uri="{FF2B5EF4-FFF2-40B4-BE49-F238E27FC236}">
                <a16:creationId xmlns:a16="http://schemas.microsoft.com/office/drawing/2014/main" id="{7CE19832-3F0D-454E-9294-97418358E7EB}"/>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2C2BD64-3C00-4327-A4F3-9008E8868959}" type="slidenum">
              <a:rPr lang="en-US" altLang="en-US">
                <a:latin typeface="Calibri" panose="020F0502020204030204" pitchFamily="34" charset="0"/>
              </a:rPr>
              <a:pPr eaLnBrk="1" hangingPunct="1"/>
              <a:t>14</a:t>
            </a:fld>
            <a:endParaRPr lang="en-US" altLang="en-US">
              <a:latin typeface="Calibri" panose="020F0502020204030204" pitchFamily="34" charset="0"/>
            </a:endParaRPr>
          </a:p>
        </p:txBody>
      </p:sp>
      <p:sp>
        <p:nvSpPr>
          <p:cNvPr id="70659" name="Rectangle 2">
            <a:extLst>
              <a:ext uri="{FF2B5EF4-FFF2-40B4-BE49-F238E27FC236}">
                <a16:creationId xmlns:a16="http://schemas.microsoft.com/office/drawing/2014/main" id="{0D3E737B-73D6-412E-AAAE-34342ACBB5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2" name="Rectangle 3">
            <a:extLst>
              <a:ext uri="{FF2B5EF4-FFF2-40B4-BE49-F238E27FC236}">
                <a16:creationId xmlns:a16="http://schemas.microsoft.com/office/drawing/2014/main" id="{212469B3-0325-400F-912E-735924244E5A}"/>
              </a:ext>
            </a:extLst>
          </p:cNvPr>
          <p:cNvSpPr>
            <a:spLocks noGrp="1" noChangeArrowheads="1"/>
          </p:cNvSpPr>
          <p:nvPr>
            <p:ph type="body" idx="1"/>
          </p:nvPr>
        </p:nvSpPr>
        <p:spPr>
          <a:ln/>
        </p:spPr>
        <p:txBody>
          <a:bodyPr>
            <a:normAutofit fontScale="47500" lnSpcReduction="20000"/>
          </a:bodyPr>
          <a:lstStyle/>
          <a:p>
            <a:pPr eaLnBrk="1" fontAlgn="auto" hangingPunct="1">
              <a:spcBef>
                <a:spcPts val="0"/>
              </a:spcBef>
              <a:spcAft>
                <a:spcPts val="0"/>
              </a:spcAft>
              <a:defRPr/>
            </a:pPr>
            <a:r>
              <a:rPr lang="en-US" b="1" dirty="0">
                <a:solidFill>
                  <a:schemeClr val="dk1"/>
                </a:solidFill>
              </a:rPr>
              <a:t>(1) MENU -- </a:t>
            </a:r>
            <a:r>
              <a:rPr lang="en-US" dirty="0">
                <a:solidFill>
                  <a:schemeClr val="dk1"/>
                </a:solidFill>
              </a:rPr>
              <a:t>Enter all items offered for the day’s reimbursable menu. This includes food item choices such as additions, leftovers, substitutions, etc. A second page has been added for schools that have extensive menus and/or a la carte items that are time-temperature controlled for safety (TCS) foods and not available as part of the reimbursable meal. An additional production record could also be used.</a:t>
            </a:r>
          </a:p>
          <a:p>
            <a:pPr eaLnBrk="1" fontAlgn="auto" hangingPunct="1">
              <a:spcBef>
                <a:spcPts val="0"/>
              </a:spcBef>
              <a:spcAft>
                <a:spcPts val="0"/>
              </a:spcAft>
              <a:defRPr/>
            </a:pPr>
            <a:r>
              <a:rPr lang="en-US" dirty="0">
                <a:solidFill>
                  <a:schemeClr val="dk1"/>
                </a:solidFill>
              </a:rPr>
              <a:t> </a:t>
            </a:r>
          </a:p>
          <a:p>
            <a:pPr eaLnBrk="1" fontAlgn="auto" hangingPunct="1">
              <a:spcBef>
                <a:spcPts val="0"/>
              </a:spcBef>
              <a:spcAft>
                <a:spcPts val="0"/>
              </a:spcAft>
              <a:defRPr/>
            </a:pPr>
            <a:r>
              <a:rPr lang="en-US" dirty="0">
                <a:solidFill>
                  <a:schemeClr val="dk1"/>
                </a:solidFill>
              </a:rPr>
              <a:t>The USDA Meal Pattern requires that all components, including vegetable sub-groups, are offered on all serving lines dispensing reimbursable meals. Therefore, it is necessary for schools to document the food items available on each separate serving line when different. Use the column to the left of the menu section to write in the serving line for each menu item that is offered differently for each line. If all multiple serving lines contain exactly the same food items OR if the school has only one line, this information is not required.</a:t>
            </a:r>
          </a:p>
          <a:p>
            <a:pPr eaLnBrk="1" fontAlgn="auto" hangingPunct="1">
              <a:spcBef>
                <a:spcPts val="0"/>
              </a:spcBef>
              <a:spcAft>
                <a:spcPts val="0"/>
              </a:spcAft>
              <a:defRPr/>
            </a:pPr>
            <a:r>
              <a:rPr lang="en-US" dirty="0">
                <a:solidFill>
                  <a:schemeClr val="dk1"/>
                </a:solidFill>
              </a:rPr>
              <a:t> </a:t>
            </a:r>
          </a:p>
          <a:p>
            <a:pPr eaLnBrk="1" fontAlgn="auto" hangingPunct="1">
              <a:spcBef>
                <a:spcPts val="0"/>
              </a:spcBef>
              <a:spcAft>
                <a:spcPts val="0"/>
              </a:spcAft>
              <a:defRPr/>
            </a:pPr>
            <a:r>
              <a:rPr lang="en-US" i="1" dirty="0">
                <a:solidFill>
                  <a:schemeClr val="dk1"/>
                </a:solidFill>
              </a:rPr>
              <a:t>The following information </a:t>
            </a:r>
            <a:r>
              <a:rPr lang="en-US" i="1" u="sng" dirty="0">
                <a:solidFill>
                  <a:schemeClr val="dk1"/>
                </a:solidFill>
              </a:rPr>
              <a:t>only</a:t>
            </a:r>
            <a:r>
              <a:rPr lang="en-US" i="1" dirty="0">
                <a:solidFill>
                  <a:schemeClr val="dk1"/>
                </a:solidFill>
              </a:rPr>
              <a:t> needs to be completed for menu items that are potentially hazardous (PH) or TCS foods– see Menu Summary information in HACCP Part 5: Menus and Recipes. Temperatures are only recorded for the first pan or batch of each menu item. The temperature of all remaining pans will be checked for doneness or the temperature will be checked before the item is removed from the refrigerator but </a:t>
            </a:r>
            <a:r>
              <a:rPr lang="en-US" i="1" u="sng" dirty="0">
                <a:solidFill>
                  <a:schemeClr val="dk1"/>
                </a:solidFill>
              </a:rPr>
              <a:t>not</a:t>
            </a:r>
            <a:r>
              <a:rPr lang="en-US" i="1" dirty="0">
                <a:solidFill>
                  <a:schemeClr val="dk1"/>
                </a:solidFill>
              </a:rPr>
              <a:t> recorded on the Production Plan. Be sure employees are using a properly calibrated thermometer.</a:t>
            </a:r>
            <a:endParaRPr lang="en-US" dirty="0">
              <a:solidFill>
                <a:schemeClr val="dk1"/>
              </a:solidFill>
            </a:endParaRPr>
          </a:p>
          <a:p>
            <a:pPr eaLnBrk="1" fontAlgn="auto" hangingPunct="1">
              <a:spcBef>
                <a:spcPts val="0"/>
              </a:spcBef>
              <a:spcAft>
                <a:spcPts val="0"/>
              </a:spcAft>
              <a:defRPr/>
            </a:pPr>
            <a:r>
              <a:rPr lang="en-US" b="1" i="1" dirty="0">
                <a:solidFill>
                  <a:schemeClr val="dk1"/>
                </a:solidFill>
              </a:rPr>
              <a:t>Cook Target Temperature</a:t>
            </a:r>
            <a:r>
              <a:rPr lang="en-US" i="1" dirty="0">
                <a:solidFill>
                  <a:schemeClr val="dk1"/>
                </a:solidFill>
              </a:rPr>
              <a:t> – Record the safe cooking or preparation temperature for each TCS menu item (see HACCP Part 1:  Safe Food Handling Procedures).</a:t>
            </a:r>
            <a:endParaRPr lang="en-US" dirty="0">
              <a:solidFill>
                <a:schemeClr val="dk1"/>
              </a:solidFill>
            </a:endParaRPr>
          </a:p>
          <a:p>
            <a:pPr eaLnBrk="1" fontAlgn="auto" hangingPunct="1">
              <a:spcBef>
                <a:spcPts val="0"/>
              </a:spcBef>
              <a:spcAft>
                <a:spcPts val="0"/>
              </a:spcAft>
              <a:defRPr/>
            </a:pPr>
            <a:r>
              <a:rPr lang="en-US" b="1" i="1" dirty="0">
                <a:solidFill>
                  <a:schemeClr val="dk1"/>
                </a:solidFill>
              </a:rPr>
              <a:t>Hold Target Temperature</a:t>
            </a:r>
            <a:r>
              <a:rPr lang="en-US" i="1" dirty="0">
                <a:solidFill>
                  <a:schemeClr val="dk1"/>
                </a:solidFill>
              </a:rPr>
              <a:t> – Record the safe holding temperature for each TCS menu item (see HACCP Part 1:  Safe Food Handling Procedures).</a:t>
            </a:r>
            <a:endParaRPr lang="en-US" dirty="0">
              <a:solidFill>
                <a:schemeClr val="dk1"/>
              </a:solidFill>
            </a:endParaRPr>
          </a:p>
          <a:p>
            <a:pPr eaLnBrk="1" fontAlgn="auto" hangingPunct="1">
              <a:spcBef>
                <a:spcPts val="0"/>
              </a:spcBef>
              <a:spcAft>
                <a:spcPts val="0"/>
              </a:spcAft>
              <a:defRPr/>
            </a:pPr>
            <a:r>
              <a:rPr lang="en-US" b="1" i="1" dirty="0">
                <a:solidFill>
                  <a:schemeClr val="dk1"/>
                </a:solidFill>
              </a:rPr>
              <a:t>Time First Pan Removed </a:t>
            </a:r>
            <a:r>
              <a:rPr lang="en-US" i="1" dirty="0">
                <a:solidFill>
                  <a:schemeClr val="dk1"/>
                </a:solidFill>
              </a:rPr>
              <a:t>– Record the time that the first pan of TCS food was removed from the oven or in the case of cold food when preparation was completed.</a:t>
            </a:r>
            <a:endParaRPr lang="en-US" b="1" dirty="0">
              <a:solidFill>
                <a:schemeClr val="dk1"/>
              </a:solidFill>
            </a:endParaRPr>
          </a:p>
          <a:p>
            <a:pPr eaLnBrk="1" fontAlgn="auto" hangingPunct="1">
              <a:spcBef>
                <a:spcPts val="0"/>
              </a:spcBef>
              <a:spcAft>
                <a:spcPts val="0"/>
              </a:spcAft>
              <a:defRPr/>
            </a:pPr>
            <a:endParaRPr lang="en-US" b="1" i="1" dirty="0">
              <a:solidFill>
                <a:schemeClr val="dk1"/>
              </a:solidFill>
            </a:endParaRPr>
          </a:p>
          <a:p>
            <a:pPr eaLnBrk="1" fontAlgn="auto" hangingPunct="1">
              <a:spcBef>
                <a:spcPts val="0"/>
              </a:spcBef>
              <a:spcAft>
                <a:spcPts val="0"/>
              </a:spcAft>
              <a:defRPr/>
            </a:pPr>
            <a:endParaRPr lang="en-US" b="1" i="1" dirty="0">
              <a:solidFill>
                <a:schemeClr val="dk1"/>
              </a:solidFill>
            </a:endParaRPr>
          </a:p>
          <a:p>
            <a:pPr eaLnBrk="1" fontAlgn="auto" hangingPunct="1">
              <a:spcBef>
                <a:spcPts val="0"/>
              </a:spcBef>
              <a:spcAft>
                <a:spcPts val="0"/>
              </a:spcAft>
              <a:defRPr/>
            </a:pPr>
            <a:endParaRPr lang="en-US" b="1" i="1" dirty="0">
              <a:solidFill>
                <a:schemeClr val="dk1"/>
              </a:solidFill>
            </a:endParaRPr>
          </a:p>
          <a:p>
            <a:pPr eaLnBrk="1" fontAlgn="auto" hangingPunct="1">
              <a:spcBef>
                <a:spcPts val="0"/>
              </a:spcBef>
              <a:spcAft>
                <a:spcPts val="0"/>
              </a:spcAft>
              <a:defRPr/>
            </a:pPr>
            <a:r>
              <a:rPr lang="en-US" b="1" i="1" dirty="0">
                <a:solidFill>
                  <a:schemeClr val="dk1"/>
                </a:solidFill>
              </a:rPr>
              <a:t>Food Temperature once cooked/prepared </a:t>
            </a:r>
            <a:r>
              <a:rPr lang="en-US" i="1" dirty="0">
                <a:solidFill>
                  <a:schemeClr val="dk1"/>
                </a:solidFill>
              </a:rPr>
              <a:t>– Check the actual food temperature with a properly calibrated thermometer. If the food does </a:t>
            </a:r>
            <a:r>
              <a:rPr lang="en-US" i="1" u="sng" dirty="0">
                <a:solidFill>
                  <a:schemeClr val="dk1"/>
                </a:solidFill>
              </a:rPr>
              <a:t>not</a:t>
            </a:r>
            <a:r>
              <a:rPr lang="en-US" i="1" dirty="0">
                <a:solidFill>
                  <a:schemeClr val="dk1"/>
                </a:solidFill>
              </a:rPr>
              <a:t> meet the cook target temperature, continue cooking until it does.  Do </a:t>
            </a:r>
            <a:r>
              <a:rPr lang="en-US" i="1" u="sng" dirty="0">
                <a:solidFill>
                  <a:schemeClr val="dk1"/>
                </a:solidFill>
              </a:rPr>
              <a:t>not</a:t>
            </a:r>
            <a:r>
              <a:rPr lang="en-US" i="1" dirty="0">
                <a:solidFill>
                  <a:schemeClr val="dk1"/>
                </a:solidFill>
              </a:rPr>
              <a:t> record this temperature because the corrective action is to continue to cook the item to the proper temperature before service.  Food should never be placed in holding or on the serving line </a:t>
            </a:r>
          </a:p>
          <a:p>
            <a:pPr eaLnBrk="1" fontAlgn="auto" hangingPunct="1">
              <a:spcBef>
                <a:spcPts val="0"/>
              </a:spcBef>
              <a:spcAft>
                <a:spcPts val="0"/>
              </a:spcAft>
              <a:defRPr/>
            </a:pPr>
            <a:r>
              <a:rPr lang="en-US" i="1" dirty="0">
                <a:solidFill>
                  <a:schemeClr val="dk1"/>
                </a:solidFill>
              </a:rPr>
              <a:t>until it is safe to eat.  In summary, the temperatures recorded in this column should be the end cooking </a:t>
            </a:r>
          </a:p>
          <a:p>
            <a:pPr eaLnBrk="1" fontAlgn="auto" hangingPunct="1">
              <a:spcBef>
                <a:spcPts val="0"/>
              </a:spcBef>
              <a:spcAft>
                <a:spcPts val="0"/>
              </a:spcAft>
              <a:defRPr/>
            </a:pPr>
            <a:r>
              <a:rPr lang="en-US" i="1" dirty="0">
                <a:solidFill>
                  <a:schemeClr val="dk1"/>
                </a:solidFill>
              </a:rPr>
              <a:t>temperatures for menu items that have reached the cook target temperature or the temperature of uncooked foods when preparation is completed. If the temperature is not at 41 degrees or below for a PH cold food, chill the food to this temperature within 2 hours in order to serve it safely.</a:t>
            </a:r>
          </a:p>
          <a:p>
            <a:pPr eaLnBrk="1" fontAlgn="auto" hangingPunct="1">
              <a:spcBef>
                <a:spcPts val="0"/>
              </a:spcBef>
              <a:spcAft>
                <a:spcPts val="0"/>
              </a:spcAft>
              <a:defRPr/>
            </a:pPr>
            <a:endParaRPr lang="en-US" dirty="0">
              <a:solidFill>
                <a:schemeClr val="dk1"/>
              </a:solidFill>
            </a:endParaRPr>
          </a:p>
          <a:p>
            <a:pPr eaLnBrk="1" fontAlgn="auto" hangingPunct="1">
              <a:spcBef>
                <a:spcPts val="0"/>
              </a:spcBef>
              <a:spcAft>
                <a:spcPts val="0"/>
              </a:spcAft>
              <a:defRPr/>
            </a:pPr>
            <a:r>
              <a:rPr lang="en-US" b="1" i="1" dirty="0">
                <a:solidFill>
                  <a:schemeClr val="dk1"/>
                </a:solidFill>
              </a:rPr>
              <a:t>Food Temperature when removed from Cold/Hot Holding</a:t>
            </a:r>
            <a:r>
              <a:rPr lang="en-US" i="1" dirty="0">
                <a:solidFill>
                  <a:schemeClr val="dk1"/>
                </a:solidFill>
              </a:rPr>
              <a:t>– Measure the </a:t>
            </a:r>
            <a:r>
              <a:rPr lang="en-US" b="1" i="1" dirty="0">
                <a:solidFill>
                  <a:schemeClr val="dk1"/>
                </a:solidFill>
              </a:rPr>
              <a:t>actual temperature of the</a:t>
            </a:r>
            <a:r>
              <a:rPr lang="en-US" i="1" dirty="0">
                <a:solidFill>
                  <a:schemeClr val="dk1"/>
                </a:solidFill>
              </a:rPr>
              <a:t> </a:t>
            </a:r>
            <a:r>
              <a:rPr lang="en-US" b="1" i="1" dirty="0">
                <a:solidFill>
                  <a:schemeClr val="dk1"/>
                </a:solidFill>
              </a:rPr>
              <a:t>food</a:t>
            </a:r>
            <a:r>
              <a:rPr lang="en-US" i="1" dirty="0">
                <a:solidFill>
                  <a:schemeClr val="dk1"/>
                </a:solidFill>
              </a:rPr>
              <a:t> when it is removed from the cold holding/cooler or hot holding cabinet and </a:t>
            </a:r>
            <a:r>
              <a:rPr lang="en-US" i="1" u="sng" dirty="0">
                <a:solidFill>
                  <a:schemeClr val="dk1"/>
                </a:solidFill>
              </a:rPr>
              <a:t>before</a:t>
            </a:r>
            <a:r>
              <a:rPr lang="en-US" i="1" dirty="0">
                <a:solidFill>
                  <a:schemeClr val="dk1"/>
                </a:solidFill>
              </a:rPr>
              <a:t> it is placed on the serving line. If a cold food is not at 41</a:t>
            </a:r>
            <a:r>
              <a:rPr lang="en-US" i="1" baseline="30000" dirty="0">
                <a:solidFill>
                  <a:schemeClr val="dk1"/>
                </a:solidFill>
              </a:rPr>
              <a:t>o</a:t>
            </a:r>
            <a:r>
              <a:rPr lang="en-US" i="1" dirty="0">
                <a:solidFill>
                  <a:schemeClr val="dk1"/>
                </a:solidFill>
              </a:rPr>
              <a:t>F or colder, it can be safely cooled down </a:t>
            </a:r>
            <a:r>
              <a:rPr lang="en-US" i="1" u="sng" dirty="0">
                <a:solidFill>
                  <a:schemeClr val="dk1"/>
                </a:solidFill>
              </a:rPr>
              <a:t>if</a:t>
            </a:r>
            <a:r>
              <a:rPr lang="en-US" i="1" dirty="0">
                <a:solidFill>
                  <a:schemeClr val="dk1"/>
                </a:solidFill>
              </a:rPr>
              <a:t> one knows that it has not been in the temperature danger zone for more than four hours.  If not known, then throw it out.  Record the amount of food thrown out in </a:t>
            </a:r>
            <a:r>
              <a:rPr lang="en-US" i="1" u="sng" dirty="0">
                <a:solidFill>
                  <a:schemeClr val="dk1"/>
                </a:solidFill>
              </a:rPr>
              <a:t>column (13) Directions, Comments, Corrective Actions Taken</a:t>
            </a:r>
            <a:r>
              <a:rPr lang="en-US" i="1" dirty="0">
                <a:solidFill>
                  <a:schemeClr val="dk1"/>
                </a:solidFill>
              </a:rPr>
              <a:t>.  Only record the temperature of the first pan of cold food placed on the serving line; measure the temperature of each subsequent pan.  All pans of cold TCS food should always be at 41</a:t>
            </a:r>
            <a:r>
              <a:rPr lang="en-US" i="1" baseline="30000" dirty="0">
                <a:solidFill>
                  <a:schemeClr val="dk1"/>
                </a:solidFill>
              </a:rPr>
              <a:t>o</a:t>
            </a:r>
            <a:r>
              <a:rPr lang="en-US" i="1" dirty="0">
                <a:solidFill>
                  <a:schemeClr val="dk1"/>
                </a:solidFill>
              </a:rPr>
              <a:t>F or colder before placement on the serving line.  Measure the temperature of hot foods when removed from hot holding and before placement on the steam table or serving line. If the food is not at 135</a:t>
            </a:r>
            <a:r>
              <a:rPr lang="en-US" i="1" baseline="30000" dirty="0">
                <a:solidFill>
                  <a:schemeClr val="dk1"/>
                </a:solidFill>
              </a:rPr>
              <a:t>o</a:t>
            </a:r>
            <a:r>
              <a:rPr lang="en-US" i="1" dirty="0">
                <a:solidFill>
                  <a:schemeClr val="dk1"/>
                </a:solidFill>
              </a:rPr>
              <a:t>F or hotter, you must reheat to 165</a:t>
            </a:r>
            <a:r>
              <a:rPr lang="en-US" i="1" baseline="30000" dirty="0">
                <a:solidFill>
                  <a:schemeClr val="dk1"/>
                </a:solidFill>
              </a:rPr>
              <a:t>o</a:t>
            </a:r>
            <a:r>
              <a:rPr lang="en-US" i="1" dirty="0">
                <a:solidFill>
                  <a:schemeClr val="dk1"/>
                </a:solidFill>
              </a:rPr>
              <a:t>F before placement on the serving line.  Record this in </a:t>
            </a:r>
            <a:r>
              <a:rPr lang="en-US" i="1" u="sng" dirty="0">
                <a:solidFill>
                  <a:schemeClr val="dk1"/>
                </a:solidFill>
              </a:rPr>
              <a:t>column (13) Directions, Comments, Corrective Actions Taken</a:t>
            </a:r>
            <a:r>
              <a:rPr lang="en-US" i="1" dirty="0">
                <a:solidFill>
                  <a:schemeClr val="dk1"/>
                </a:solidFill>
              </a:rPr>
              <a:t>.</a:t>
            </a:r>
            <a:endParaRPr lang="en-US" dirty="0">
              <a:solidFill>
                <a:schemeClr val="dk1"/>
              </a:solidFill>
            </a:endParaRPr>
          </a:p>
          <a:p>
            <a:pPr eaLnBrk="1" fontAlgn="auto" hangingPunct="1">
              <a:spcBef>
                <a:spcPts val="0"/>
              </a:spcBef>
              <a:spcAft>
                <a:spcPts val="0"/>
              </a:spcAft>
              <a:defRPr/>
            </a:pPr>
            <a:r>
              <a:rPr lang="en-US" i="1" dirty="0">
                <a:solidFill>
                  <a:schemeClr val="dk1"/>
                </a:solidFill>
              </a:rPr>
              <a:t> </a:t>
            </a:r>
            <a:endParaRPr lang="en-US" dirty="0">
              <a:solidFill>
                <a:schemeClr val="dk1"/>
              </a:solidFill>
            </a:endParaRPr>
          </a:p>
          <a:p>
            <a:pPr eaLnBrk="1" fontAlgn="auto" hangingPunct="1">
              <a:spcBef>
                <a:spcPts val="0"/>
              </a:spcBef>
              <a:spcAft>
                <a:spcPts val="0"/>
              </a:spcAft>
              <a:defRPr/>
            </a:pPr>
            <a:r>
              <a:rPr lang="en-US" i="1" dirty="0">
                <a:solidFill>
                  <a:schemeClr val="dk1"/>
                </a:solidFill>
              </a:rPr>
              <a:t>If Time as a Public Health Control (TPHC) procedures are being implemented as a food safety control for TCS foods (instead of temperature), follow the written procedure for documenting time when removed from holding and/or discard times. Foods subject to TPHC must be discarded by the end of the time specified in the approved TPHC procedure. File copies of all approved TPHC procedures in the HACCP plan in Part 5: Menus and Recipes.</a:t>
            </a:r>
            <a:r>
              <a:rPr lang="en-US" dirty="0">
                <a:solidFill>
                  <a:schemeClr val="dk1"/>
                </a:solidFill>
              </a:rPr>
              <a:t> </a:t>
            </a:r>
            <a:endParaRPr lang="en-US" dirty="0"/>
          </a:p>
          <a:p>
            <a:pPr eaLnBrk="1" fontAlgn="auto" hangingPunct="1">
              <a:spcBef>
                <a:spcPts val="0"/>
              </a:spcBef>
              <a:spcAft>
                <a:spcPts val="0"/>
              </a:spcAft>
              <a:defRPr/>
            </a:pPr>
            <a:r>
              <a:rPr lang="en-US" i="1" dirty="0">
                <a:solidFill>
                  <a:schemeClr val="dk1"/>
                </a:solidFill>
              </a:rPr>
              <a:t> </a:t>
            </a:r>
            <a:r>
              <a:rPr lang="en-US" b="1" dirty="0">
                <a:solidFill>
                  <a:schemeClr val="dk1"/>
                </a:solidFill>
              </a:rPr>
              <a:t>Remember that food temperatures of all TCS foods, </a:t>
            </a:r>
            <a:r>
              <a:rPr lang="en-US" b="1" u="sng" dirty="0">
                <a:solidFill>
                  <a:schemeClr val="dk1"/>
                </a:solidFill>
              </a:rPr>
              <a:t>including a la carte items</a:t>
            </a:r>
            <a:r>
              <a:rPr lang="en-US" b="1" dirty="0">
                <a:solidFill>
                  <a:schemeClr val="dk1"/>
                </a:solidFill>
              </a:rPr>
              <a:t> must be tracked at three times:</a:t>
            </a:r>
            <a:r>
              <a:rPr lang="en-US" dirty="0">
                <a:solidFill>
                  <a:schemeClr val="dk1"/>
                </a:solidFill>
              </a:rPr>
              <a:t> </a:t>
            </a:r>
            <a:endParaRPr lang="en-US" dirty="0"/>
          </a:p>
          <a:p>
            <a:pPr eaLnBrk="1" fontAlgn="auto" hangingPunct="1">
              <a:spcBef>
                <a:spcPts val="0"/>
              </a:spcBef>
              <a:spcAft>
                <a:spcPts val="0"/>
              </a:spcAft>
              <a:defRPr/>
            </a:pPr>
            <a:r>
              <a:rPr lang="en-US" b="1" dirty="0">
                <a:solidFill>
                  <a:schemeClr val="dk1"/>
                </a:solidFill>
              </a:rPr>
              <a:t>1) preparing cold foods or cooking</a:t>
            </a:r>
            <a:r>
              <a:rPr lang="en-US" dirty="0">
                <a:solidFill>
                  <a:schemeClr val="dk1"/>
                </a:solidFill>
              </a:rPr>
              <a:t> </a:t>
            </a:r>
            <a:endParaRPr lang="en-US" dirty="0"/>
          </a:p>
          <a:p>
            <a:pPr eaLnBrk="1" fontAlgn="auto" hangingPunct="1">
              <a:spcBef>
                <a:spcPts val="0"/>
              </a:spcBef>
              <a:spcAft>
                <a:spcPts val="0"/>
              </a:spcAft>
              <a:defRPr/>
            </a:pPr>
            <a:r>
              <a:rPr lang="en-US" b="1" dirty="0">
                <a:solidFill>
                  <a:schemeClr val="dk1"/>
                </a:solidFill>
              </a:rPr>
              <a:t>2) holding, and </a:t>
            </a:r>
            <a:endParaRPr lang="en-US" dirty="0"/>
          </a:p>
          <a:p>
            <a:pPr eaLnBrk="1" fontAlgn="auto" hangingPunct="1">
              <a:spcBef>
                <a:spcPts val="0"/>
              </a:spcBef>
              <a:spcAft>
                <a:spcPts val="0"/>
              </a:spcAft>
              <a:defRPr/>
            </a:pPr>
            <a:r>
              <a:rPr lang="en-US" b="1" dirty="0">
                <a:solidFill>
                  <a:schemeClr val="dk1"/>
                </a:solidFill>
              </a:rPr>
              <a:t>3) leftover temperatures.  The only exception is for foods held according to </a:t>
            </a:r>
            <a:r>
              <a:rPr lang="en-US" b="1" u="sng" dirty="0">
                <a:solidFill>
                  <a:schemeClr val="dk1"/>
                </a:solidFill>
              </a:rPr>
              <a:t>written</a:t>
            </a:r>
            <a:r>
              <a:rPr lang="en-US" b="1" dirty="0">
                <a:solidFill>
                  <a:schemeClr val="dk1"/>
                </a:solidFill>
              </a:rPr>
              <a:t> Time as a Public Health Control (TPHC) procedures; leftover temperatures are not required for these foods; however, the TPHC procedures and record keeping must be followed exactly as written; Failure to follow exactly will result in an Environmental Health violation.</a:t>
            </a:r>
            <a:r>
              <a:rPr lang="en-US" dirty="0">
                <a:solidFill>
                  <a:schemeClr val="dk1"/>
                </a:solidFill>
              </a:rPr>
              <a:t> </a:t>
            </a:r>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F91C8E3E-9349-404E-BA00-0CEF438798E4}"/>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094D00F-7B20-4A5C-B9AA-500DF81788B6}" type="slidenum">
              <a:rPr lang="en-US" altLang="en-US">
                <a:latin typeface="Calibri" panose="020F0502020204030204" pitchFamily="34" charset="0"/>
              </a:rPr>
              <a:pPr eaLnBrk="1" hangingPunct="1"/>
              <a:t>15</a:t>
            </a:fld>
            <a:endParaRPr lang="en-US" altLang="en-US">
              <a:latin typeface="Calibri" panose="020F0502020204030204" pitchFamily="34" charset="0"/>
            </a:endParaRPr>
          </a:p>
        </p:txBody>
      </p:sp>
      <p:sp>
        <p:nvSpPr>
          <p:cNvPr id="71683" name="Rectangle 2">
            <a:extLst>
              <a:ext uri="{FF2B5EF4-FFF2-40B4-BE49-F238E27FC236}">
                <a16:creationId xmlns:a16="http://schemas.microsoft.com/office/drawing/2014/main" id="{7CA063B2-B742-4FB1-BB6C-8D63BD37239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1299B15E-A6B2-4B40-84D6-07C3D0B52C4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11138" indent="-211138" defTabSz="860425" eaLnBrk="1" hangingPunct="1">
              <a:spcBef>
                <a:spcPct val="0"/>
              </a:spcBef>
            </a:pPr>
            <a:r>
              <a:rPr lang="en-US" altLang="en-US" b="1">
                <a:solidFill>
                  <a:srgbClr val="000000"/>
                </a:solidFill>
              </a:rPr>
              <a:t>(2)  School, Manager, and date -- </a:t>
            </a:r>
            <a:r>
              <a:rPr lang="en-US" altLang="en-US">
                <a:solidFill>
                  <a:srgbClr val="000000"/>
                </a:solidFill>
              </a:rPr>
              <a:t>Enter name of the school and  date of meal service. The signature indicates that the manager or person in charge has fully reviewed the meal planning, production, and service and is satisfied with the accuracy of the information. </a:t>
            </a:r>
            <a:r>
              <a:rPr lang="en-US" altLang="en-US" b="1">
                <a:solidFill>
                  <a:srgbClr val="000000"/>
                </a:solidFill>
              </a:rPr>
              <a:t>The document should be signed at the end of the day of meal service when all information is complete and verified.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a:extLst>
              <a:ext uri="{FF2B5EF4-FFF2-40B4-BE49-F238E27FC236}">
                <a16:creationId xmlns:a16="http://schemas.microsoft.com/office/drawing/2014/main" id="{2AEBEB65-3FC4-4AF6-8D6B-10E73E16597B}"/>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9F1107F-2C9E-4177-BD71-ED05A77F0B4D}" type="slidenum">
              <a:rPr lang="en-US" altLang="en-US">
                <a:latin typeface="Calibri" panose="020F0502020204030204" pitchFamily="34" charset="0"/>
              </a:rPr>
              <a:pPr eaLnBrk="1" hangingPunct="1"/>
              <a:t>16</a:t>
            </a:fld>
            <a:endParaRPr lang="en-US" altLang="en-US">
              <a:latin typeface="Calibri" panose="020F0502020204030204" pitchFamily="34" charset="0"/>
            </a:endParaRPr>
          </a:p>
        </p:txBody>
      </p:sp>
      <p:sp>
        <p:nvSpPr>
          <p:cNvPr id="72707" name="Rectangle 2">
            <a:extLst>
              <a:ext uri="{FF2B5EF4-FFF2-40B4-BE49-F238E27FC236}">
                <a16:creationId xmlns:a16="http://schemas.microsoft.com/office/drawing/2014/main" id="{6541AF52-4CB7-4093-94D3-D3F8F2EC8B7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8" name="Rectangle 3">
            <a:extLst>
              <a:ext uri="{FF2B5EF4-FFF2-40B4-BE49-F238E27FC236}">
                <a16:creationId xmlns:a16="http://schemas.microsoft.com/office/drawing/2014/main" id="{BF6B8AB8-8442-4452-B3D3-82E4E4A14B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rPr>
              <a:t>(3) Total Planned Reimbursable Student Meals – </a:t>
            </a:r>
            <a:r>
              <a:rPr lang="en-US" altLang="en-US">
                <a:solidFill>
                  <a:srgbClr val="000000"/>
                </a:solidFill>
              </a:rPr>
              <a:t>In 3(a), record the total number of Pre-K meals planned. In 3(b) record the total number of reimbursable student meals (not including Pre-K meals) planned to offer at the time you complete column 11 and 12 prior to ordering food. You should use previous production record information for similar menus to determine the estimated number of reimbursable meals and the potential amount of each menu item to offer. Plan and offer enough food so that students may have adequate quantities to select reimbursable meals but not amounts that are inconsistent with past production records that result in excessive leftovers. If students participate in Offer vs. Serve (OVS), it is not reasonable to plan a serving of every menu item, including milk, for each student. Remember to refer to past production record columns 14, 15, and 16 for accurate planning and forecasting!</a:t>
            </a:r>
          </a:p>
          <a:p>
            <a:pPr eaLnBrk="1" hangingPunct="1">
              <a:spcBef>
                <a:spcPct val="0"/>
              </a:spcBef>
            </a:pPr>
            <a:r>
              <a:rPr lang="en-US" altLang="en-US">
                <a:solidFill>
                  <a:srgbClr val="000000"/>
                </a:solidFill>
              </a:rPr>
              <a:t> </a:t>
            </a:r>
          </a:p>
          <a:p>
            <a:pPr eaLnBrk="1" hangingPunct="1">
              <a:spcBef>
                <a:spcPct val="0"/>
              </a:spcBef>
            </a:pPr>
            <a:endParaRPr lang="en-US" altLang="en-US">
              <a:solidFill>
                <a:srgbClr val="000000"/>
              </a:solidFill>
            </a:endParaRP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For schools utilizing more than one menu planning grade group at each school (i.e. grades Pre-K and grades K-5, or k-5 </a:t>
            </a:r>
            <a:r>
              <a:rPr lang="en-US" altLang="en-US" i="1">
                <a:solidFill>
                  <a:srgbClr val="000000"/>
                </a:solidFill>
              </a:rPr>
              <a:t>and</a:t>
            </a:r>
            <a:r>
              <a:rPr lang="en-US" altLang="en-US">
                <a:solidFill>
                  <a:srgbClr val="000000"/>
                </a:solidFill>
              </a:rPr>
              <a:t> grades  6-8, or grades 6-8 </a:t>
            </a:r>
            <a:r>
              <a:rPr lang="en-US" altLang="en-US" i="1">
                <a:solidFill>
                  <a:srgbClr val="000000"/>
                </a:solidFill>
              </a:rPr>
              <a:t>and</a:t>
            </a:r>
            <a:r>
              <a:rPr lang="en-US" altLang="en-US">
                <a:solidFill>
                  <a:srgbClr val="000000"/>
                </a:solidFill>
              </a:rPr>
              <a:t> grades 9-12), you must plan the menu items for each grade group separately. Note: the Pre-K column (a) may be "re-named" if you need to use it to record K-5 and then use column (b) to record grades 6-8. Work with the SA consultants to achieve accurate production record recording in these special situations. </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You may also use the section above the planned meals to record important notes about the day’s meal service.</a:t>
            </a:r>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725C0D35-97F7-4EED-BB6B-7E604A3643E7}"/>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87460C2-862B-4CF3-B1B3-5997A05E7383}" type="slidenum">
              <a:rPr lang="en-US" altLang="en-US">
                <a:latin typeface="Calibri" panose="020F0502020204030204" pitchFamily="34" charset="0"/>
              </a:rPr>
              <a:pPr eaLnBrk="1" hangingPunct="1"/>
              <a:t>17</a:t>
            </a:fld>
            <a:endParaRPr lang="en-US" altLang="en-US">
              <a:latin typeface="Calibri" panose="020F0502020204030204" pitchFamily="34" charset="0"/>
            </a:endParaRPr>
          </a:p>
        </p:txBody>
      </p:sp>
      <p:sp>
        <p:nvSpPr>
          <p:cNvPr id="73731" name="Rectangle 2">
            <a:extLst>
              <a:ext uri="{FF2B5EF4-FFF2-40B4-BE49-F238E27FC236}">
                <a16:creationId xmlns:a16="http://schemas.microsoft.com/office/drawing/2014/main" id="{54B82CA7-4BF7-48B5-9136-7DB529F61B5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2" name="Rectangle 3">
            <a:extLst>
              <a:ext uri="{FF2B5EF4-FFF2-40B4-BE49-F238E27FC236}">
                <a16:creationId xmlns:a16="http://schemas.microsoft.com/office/drawing/2014/main" id="{A7A44385-D13C-497F-A2D8-01F4AD8AB12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rPr>
              <a:t>(4) Number Served</a:t>
            </a:r>
            <a:r>
              <a:rPr lang="en-US" altLang="en-US">
                <a:solidFill>
                  <a:srgbClr val="000000"/>
                </a:solidFill>
              </a:rPr>
              <a:t> -- After meal service record the </a:t>
            </a:r>
            <a:r>
              <a:rPr lang="en-US" altLang="en-US" b="1">
                <a:solidFill>
                  <a:srgbClr val="000000"/>
                </a:solidFill>
              </a:rPr>
              <a:t>total number of student meals served</a:t>
            </a:r>
            <a:r>
              <a:rPr lang="en-US" altLang="en-US">
                <a:solidFill>
                  <a:srgbClr val="000000"/>
                </a:solidFill>
              </a:rPr>
              <a:t> by </a:t>
            </a:r>
            <a:r>
              <a:rPr lang="en-US" altLang="en-US" b="1">
                <a:solidFill>
                  <a:srgbClr val="000000"/>
                </a:solidFill>
              </a:rPr>
              <a:t>grade level(s) </a:t>
            </a:r>
            <a:r>
              <a:rPr lang="en-US" altLang="en-US">
                <a:solidFill>
                  <a:srgbClr val="000000"/>
                </a:solidFill>
              </a:rPr>
              <a:t>using same menu planning grade group</a:t>
            </a:r>
            <a:r>
              <a:rPr lang="en-US" altLang="en-US" b="1">
                <a:solidFill>
                  <a:srgbClr val="000000"/>
                </a:solidFill>
              </a:rPr>
              <a:t> </a:t>
            </a:r>
            <a:r>
              <a:rPr lang="en-US" altLang="en-US">
                <a:solidFill>
                  <a:srgbClr val="000000"/>
                </a:solidFill>
              </a:rPr>
              <a:t>(i.e. grades K-5, grades 6-8, grades 9-12, etc.)</a:t>
            </a:r>
            <a:r>
              <a:rPr lang="en-US" altLang="en-US" b="1">
                <a:solidFill>
                  <a:srgbClr val="000000"/>
                </a:solidFill>
              </a:rPr>
              <a:t>. Also include the number or Pre-K meals,  Eligible  SN Adult meals, catered or transported meals, and other adult priced meals </a:t>
            </a:r>
            <a:r>
              <a:rPr lang="en-US" altLang="en-US">
                <a:solidFill>
                  <a:srgbClr val="000000"/>
                </a:solidFill>
              </a:rPr>
              <a:t>, noting the </a:t>
            </a:r>
            <a:r>
              <a:rPr lang="en-US" altLang="en-US" b="1">
                <a:solidFill>
                  <a:srgbClr val="000000"/>
                </a:solidFill>
              </a:rPr>
              <a:t>total meals</a:t>
            </a:r>
            <a:r>
              <a:rPr lang="en-US" altLang="en-US">
                <a:solidFill>
                  <a:srgbClr val="000000"/>
                </a:solidFill>
              </a:rPr>
              <a:t> served. Check if students participate in </a:t>
            </a:r>
            <a:r>
              <a:rPr lang="en-US" altLang="en-US" b="1">
                <a:solidFill>
                  <a:srgbClr val="000000"/>
                </a:solidFill>
              </a:rPr>
              <a:t>Offer vs. Serve (OVS)</a:t>
            </a:r>
            <a:r>
              <a:rPr lang="en-US" altLang="en-US">
                <a:solidFill>
                  <a:srgbClr val="000000"/>
                </a:solidFill>
              </a:rPr>
              <a:t> and indicate </a:t>
            </a:r>
            <a:r>
              <a:rPr lang="en-US" altLang="en-US" b="1">
                <a:solidFill>
                  <a:srgbClr val="000000"/>
                </a:solidFill>
              </a:rPr>
              <a:t>grade levels implementing OVS</a:t>
            </a:r>
            <a:r>
              <a:rPr lang="en-US" altLang="en-US">
                <a:solidFill>
                  <a:srgbClr val="000000"/>
                </a:solidFill>
              </a:rPr>
              <a:t>.</a:t>
            </a:r>
          </a:p>
          <a:p>
            <a:pPr eaLnBrk="1" hangingPunct="1">
              <a:spcBef>
                <a:spcPct val="0"/>
              </a:spcBef>
            </a:pPr>
            <a:r>
              <a:rPr lang="en-US" altLang="en-US">
                <a:solidFill>
                  <a:srgbClr val="000000"/>
                </a:solidFill>
              </a:rPr>
              <a:t> </a:t>
            </a:r>
          </a:p>
          <a:p>
            <a:pPr eaLnBrk="1" hangingPunct="1">
              <a:spcBef>
                <a:spcPct val="0"/>
              </a:spcBef>
            </a:pPr>
            <a:r>
              <a:rPr lang="en-US" altLang="en-US">
                <a:solidFill>
                  <a:srgbClr val="000000"/>
                </a:solidFill>
              </a:rPr>
              <a:t>For schools utilizing more than one menu planning grade group on the same production record at each school (i.e. grades k-5 </a:t>
            </a:r>
            <a:r>
              <a:rPr lang="en-US" altLang="en-US" i="1">
                <a:solidFill>
                  <a:srgbClr val="000000"/>
                </a:solidFill>
              </a:rPr>
              <a:t>and</a:t>
            </a:r>
            <a:r>
              <a:rPr lang="en-US" altLang="en-US">
                <a:solidFill>
                  <a:srgbClr val="000000"/>
                </a:solidFill>
              </a:rPr>
              <a:t> grades 6-8, or grades 6-8 </a:t>
            </a:r>
            <a:r>
              <a:rPr lang="en-US" altLang="en-US" i="1">
                <a:solidFill>
                  <a:srgbClr val="000000"/>
                </a:solidFill>
              </a:rPr>
              <a:t>and</a:t>
            </a:r>
            <a:r>
              <a:rPr lang="en-US" altLang="en-US">
                <a:solidFill>
                  <a:srgbClr val="000000"/>
                </a:solidFill>
              </a:rPr>
              <a:t> grades 9-12), record a separate number served from each grade group used for menu planning.</a:t>
            </a:r>
          </a:p>
          <a:p>
            <a:pPr eaLnBrk="1" hangingPunct="1">
              <a:spcBef>
                <a:spcPct val="0"/>
              </a:spcBef>
            </a:pPr>
            <a:endParaRPr lang="en-US" altLang="en-US">
              <a:solidFill>
                <a:srgbClr val="000000"/>
              </a:solidFill>
            </a:endParaRPr>
          </a:p>
          <a:p>
            <a:pPr eaLnBrk="1" hangingPunct="1">
              <a:spcBef>
                <a:spcPct val="0"/>
              </a:spcBef>
            </a:pPr>
            <a:r>
              <a:rPr lang="en-US" altLang="en-US">
                <a:solidFill>
                  <a:srgbClr val="000000"/>
                </a:solidFill>
              </a:rPr>
              <a:t>Verify that  drinking water  is available to all students without restriction. Refer to USDA Memorandum SP28-2011.</a:t>
            </a:r>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a:extLst>
              <a:ext uri="{FF2B5EF4-FFF2-40B4-BE49-F238E27FC236}">
                <a16:creationId xmlns:a16="http://schemas.microsoft.com/office/drawing/2014/main" id="{EF405078-E6A3-4E8C-8A61-3CBE6DB95278}"/>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A2A7B7F4-306C-48E2-91AF-BDA0A2C3254F}" type="slidenum">
              <a:rPr lang="en-US" altLang="en-US">
                <a:latin typeface="Calibri" panose="020F0502020204030204" pitchFamily="34" charset="0"/>
              </a:rPr>
              <a:pPr eaLnBrk="1" hangingPunct="1"/>
              <a:t>18</a:t>
            </a:fld>
            <a:endParaRPr lang="en-US" altLang="en-US">
              <a:latin typeface="Calibri" panose="020F0502020204030204" pitchFamily="34" charset="0"/>
            </a:endParaRPr>
          </a:p>
        </p:txBody>
      </p:sp>
      <p:sp>
        <p:nvSpPr>
          <p:cNvPr id="74755" name="Rectangle 2">
            <a:extLst>
              <a:ext uri="{FF2B5EF4-FFF2-40B4-BE49-F238E27FC236}">
                <a16:creationId xmlns:a16="http://schemas.microsoft.com/office/drawing/2014/main" id="{CD33D588-BDB1-4E52-826E-0D0A85A6B75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6" name="Rectangle 3">
            <a:extLst>
              <a:ext uri="{FF2B5EF4-FFF2-40B4-BE49-F238E27FC236}">
                <a16:creationId xmlns:a16="http://schemas.microsoft.com/office/drawing/2014/main" id="{65C00A8B-52F0-4E46-8F63-1CB0AA2E413B}"/>
              </a:ext>
            </a:extLst>
          </p:cNvPr>
          <p:cNvSpPr>
            <a:spLocks noGrp="1" noChangeArrowheads="1"/>
          </p:cNvSpPr>
          <p:nvPr>
            <p:ph type="body" idx="1"/>
          </p:nvPr>
        </p:nvSpPr>
        <p:spPr bwMode="auto">
          <a:xfrm>
            <a:off x="762000" y="4341813"/>
            <a:ext cx="5487988" cy="4119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i="1">
                <a:solidFill>
                  <a:srgbClr val="000000"/>
                </a:solidFill>
              </a:rPr>
              <a:t>(5) Personnel </a:t>
            </a:r>
            <a:r>
              <a:rPr lang="en-US" altLang="en-US" i="1">
                <a:solidFill>
                  <a:srgbClr val="000000"/>
                </a:solidFill>
              </a:rPr>
              <a:t>– These five items support your HACCP Plan and must be monitored daily.  Each should be checked if in place. Note any corrective action taken if you were unable to check that all were in place.</a:t>
            </a:r>
            <a:endParaRPr lang="en-US" altLang="en-US" b="1">
              <a:solidFill>
                <a:srgbClr val="000000"/>
              </a:solidFill>
            </a:endParaRPr>
          </a:p>
          <a:p>
            <a:pPr eaLnBrk="1" hangingPunct="1">
              <a:spcBef>
                <a:spcPct val="0"/>
              </a:spcBef>
            </a:pPr>
            <a:r>
              <a:rPr lang="en-US" altLang="en-US" b="1" i="1">
                <a:solidFill>
                  <a:srgbClr val="000000"/>
                </a:solidFill>
              </a:rPr>
              <a:t>Healthy </a:t>
            </a:r>
            <a:r>
              <a:rPr lang="en-US" altLang="en-US" i="1">
                <a:solidFill>
                  <a:srgbClr val="000000"/>
                </a:solidFill>
              </a:rPr>
              <a:t>– Are all employees healthy? If an individual is sick, he/she should not be handling exposed food, single-use articles, cleaned and sanitized dishware and equipment, and clean linens. Refer to the HACCP Plan Part 1: Prerequisite Programs, Appendix A for more information about employee health and when to exclude or restrict employees from food handling duties.</a:t>
            </a:r>
            <a:endParaRPr lang="en-US" altLang="en-US">
              <a:solidFill>
                <a:srgbClr val="000000"/>
              </a:solidFill>
            </a:endParaRPr>
          </a:p>
          <a:p>
            <a:pPr eaLnBrk="1" hangingPunct="1">
              <a:spcBef>
                <a:spcPct val="0"/>
              </a:spcBef>
            </a:pPr>
            <a:r>
              <a:rPr lang="en-US" altLang="en-US" b="1" i="1">
                <a:solidFill>
                  <a:srgbClr val="000000"/>
                </a:solidFill>
              </a:rPr>
              <a:t>Clean appearance </a:t>
            </a:r>
            <a:r>
              <a:rPr lang="en-US" altLang="en-US" i="1">
                <a:solidFill>
                  <a:srgbClr val="000000"/>
                </a:solidFill>
              </a:rPr>
              <a:t>– Are employees properly dressed according to the food safety standards outlined in Part 1:  Prerequisite Programs?</a:t>
            </a:r>
            <a:endParaRPr lang="en-US" altLang="en-US" b="1">
              <a:solidFill>
                <a:srgbClr val="000000"/>
              </a:solidFill>
            </a:endParaRPr>
          </a:p>
          <a:p>
            <a:pPr eaLnBrk="1" hangingPunct="1">
              <a:spcBef>
                <a:spcPct val="0"/>
              </a:spcBef>
            </a:pPr>
            <a:r>
              <a:rPr lang="en-US" altLang="en-US" b="1" i="1">
                <a:solidFill>
                  <a:srgbClr val="000000"/>
                </a:solidFill>
              </a:rPr>
              <a:t>Washing hands </a:t>
            </a:r>
            <a:r>
              <a:rPr lang="en-US" altLang="en-US" i="1">
                <a:solidFill>
                  <a:srgbClr val="000000"/>
                </a:solidFill>
              </a:rPr>
              <a:t>– Are workers properly washing their hands with warm water, soap, and drying?</a:t>
            </a:r>
            <a:endParaRPr lang="en-US" altLang="en-US">
              <a:solidFill>
                <a:srgbClr val="000000"/>
              </a:solidFill>
            </a:endParaRPr>
          </a:p>
          <a:p>
            <a:pPr eaLnBrk="1" hangingPunct="1">
              <a:spcBef>
                <a:spcPct val="0"/>
              </a:spcBef>
            </a:pPr>
            <a:r>
              <a:rPr lang="en-US" altLang="en-US" b="1" i="1">
                <a:solidFill>
                  <a:srgbClr val="000000"/>
                </a:solidFill>
              </a:rPr>
              <a:t>No bare hand contact </a:t>
            </a:r>
            <a:r>
              <a:rPr lang="en-US" altLang="en-US" i="1">
                <a:solidFill>
                  <a:srgbClr val="000000"/>
                </a:solidFill>
              </a:rPr>
              <a:t>– Are employees handling ready to eat food with no bare hand contact? Employees should not be handling cooked or ready-to-eat foods with bare hands; They should use tongs, utensils, deli tissue, or single-use gloves.</a:t>
            </a:r>
            <a:endParaRPr lang="en-US" altLang="en-US">
              <a:solidFill>
                <a:srgbClr val="000000"/>
              </a:solidFill>
            </a:endParaRPr>
          </a:p>
          <a:p>
            <a:pPr eaLnBrk="1" hangingPunct="1">
              <a:spcBef>
                <a:spcPct val="0"/>
              </a:spcBef>
            </a:pPr>
            <a:r>
              <a:rPr lang="en-US" altLang="en-US" b="1" i="1">
                <a:solidFill>
                  <a:srgbClr val="000000"/>
                </a:solidFill>
              </a:rPr>
              <a:t>Thermometers checked and calibrated (if needed) </a:t>
            </a:r>
            <a:r>
              <a:rPr lang="en-US" altLang="en-US" i="1">
                <a:solidFill>
                  <a:srgbClr val="000000"/>
                </a:solidFill>
              </a:rPr>
              <a:t>– Are all thermometers checked for accuracy daily and calibrated if needed? Calibration is the process of verifying the accuracy of a thermometer. Thermocouples do not require calibration and so if using one, make a notation of N/A. Refer to the HACCP plan Part 1: Safe Food Handling Requirements or the HACCP continuing education materials on the SN website for complete instructions about properly calibrating thermometers.</a:t>
            </a:r>
            <a:endParaRPr lang="en-US" altLang="en-US" b="1">
              <a:solidFill>
                <a:srgbClr val="000000"/>
              </a:solidFill>
            </a:endParaRPr>
          </a:p>
          <a:p>
            <a:pPr eaLnBrk="1" hangingPunct="1">
              <a:spcBef>
                <a:spcPct val="0"/>
              </a:spcBef>
            </a:pPr>
            <a:r>
              <a:rPr lang="en-US" altLang="en-US" b="1" i="1">
                <a:solidFill>
                  <a:srgbClr val="000000"/>
                </a:solidFill>
              </a:rPr>
              <a:t>(5) Personnel </a:t>
            </a:r>
            <a:r>
              <a:rPr lang="en-US" altLang="en-US" i="1">
                <a:solidFill>
                  <a:srgbClr val="000000"/>
                </a:solidFill>
              </a:rPr>
              <a:t>– These five items support your HACCP Plan and must be monitored daily.  Each should be checked if in place. Note any corrective action taken if you were unable to check that all were in place.</a:t>
            </a:r>
            <a:endParaRPr lang="en-US" altLang="en-US" b="1">
              <a:solidFill>
                <a:srgbClr val="000000"/>
              </a:solidFill>
            </a:endParaRPr>
          </a:p>
          <a:p>
            <a:pPr eaLnBrk="1" hangingPunct="1">
              <a:spcBef>
                <a:spcPct val="0"/>
              </a:spcBef>
            </a:pPr>
            <a:r>
              <a:rPr lang="en-US" altLang="en-US" b="1" i="1">
                <a:solidFill>
                  <a:srgbClr val="000000"/>
                </a:solidFill>
              </a:rPr>
              <a:t>Healthy </a:t>
            </a:r>
            <a:r>
              <a:rPr lang="en-US" altLang="en-US" i="1">
                <a:solidFill>
                  <a:srgbClr val="000000"/>
                </a:solidFill>
              </a:rPr>
              <a:t>– Are all employees healthy? If an individual is sick, he/she should not be handling exposed food, single-use articles, cleaned and sanitized dishware and equipment, and clean linens. Refer to the HACCP Plan Part 1: Prerequisite Programs, Appendix A for more information about employee health and when to exclude or restrict employees from food handling duties.</a:t>
            </a:r>
            <a:endParaRPr lang="en-US" altLang="en-US">
              <a:solidFill>
                <a:srgbClr val="000000"/>
              </a:solidFill>
            </a:endParaRPr>
          </a:p>
          <a:p>
            <a:pPr eaLnBrk="1" hangingPunct="1">
              <a:spcBef>
                <a:spcPct val="0"/>
              </a:spcBef>
            </a:pPr>
            <a:r>
              <a:rPr lang="en-US" altLang="en-US" b="1" i="1">
                <a:solidFill>
                  <a:srgbClr val="000000"/>
                </a:solidFill>
              </a:rPr>
              <a:t>Clean appearance </a:t>
            </a:r>
            <a:r>
              <a:rPr lang="en-US" altLang="en-US" i="1">
                <a:solidFill>
                  <a:srgbClr val="000000"/>
                </a:solidFill>
              </a:rPr>
              <a:t>– Are employees properly dressed according to the food safety standards outlined in Part 1:  Prerequisite Programs?</a:t>
            </a:r>
            <a:endParaRPr lang="en-US" altLang="en-US" b="1">
              <a:solidFill>
                <a:srgbClr val="000000"/>
              </a:solidFill>
            </a:endParaRPr>
          </a:p>
          <a:p>
            <a:pPr eaLnBrk="1" hangingPunct="1">
              <a:spcBef>
                <a:spcPct val="0"/>
              </a:spcBef>
            </a:pPr>
            <a:r>
              <a:rPr lang="en-US" altLang="en-US" b="1" i="1">
                <a:solidFill>
                  <a:srgbClr val="000000"/>
                </a:solidFill>
              </a:rPr>
              <a:t>Washing hands </a:t>
            </a:r>
            <a:r>
              <a:rPr lang="en-US" altLang="en-US" i="1">
                <a:solidFill>
                  <a:srgbClr val="000000"/>
                </a:solidFill>
              </a:rPr>
              <a:t>– Are workers properly washing their hands with warm water, soap, and drying?</a:t>
            </a:r>
            <a:endParaRPr lang="en-US" altLang="en-US">
              <a:solidFill>
                <a:srgbClr val="000000"/>
              </a:solidFill>
            </a:endParaRPr>
          </a:p>
          <a:p>
            <a:pPr eaLnBrk="1" hangingPunct="1">
              <a:spcBef>
                <a:spcPct val="0"/>
              </a:spcBef>
            </a:pPr>
            <a:r>
              <a:rPr lang="en-US" altLang="en-US" b="1" i="1">
                <a:solidFill>
                  <a:srgbClr val="000000"/>
                </a:solidFill>
              </a:rPr>
              <a:t>No bare hand contact </a:t>
            </a:r>
            <a:r>
              <a:rPr lang="en-US" altLang="en-US" i="1">
                <a:solidFill>
                  <a:srgbClr val="000000"/>
                </a:solidFill>
              </a:rPr>
              <a:t>– Are employees handling ready to eat food with no bare hand contact? Employees should not be handling cooked or ready-to-eat foods with bare hands; They should use tongs, utensils, deli tissue, or single-use gloves.</a:t>
            </a:r>
            <a:endParaRPr lang="en-US" altLang="en-US">
              <a:solidFill>
                <a:srgbClr val="000000"/>
              </a:solidFill>
            </a:endParaRPr>
          </a:p>
          <a:p>
            <a:pPr eaLnBrk="1" hangingPunct="1">
              <a:spcBef>
                <a:spcPct val="0"/>
              </a:spcBef>
            </a:pPr>
            <a:r>
              <a:rPr lang="en-US" altLang="en-US" b="1" i="1">
                <a:solidFill>
                  <a:srgbClr val="000000"/>
                </a:solidFill>
              </a:rPr>
              <a:t>Thermometers checked and calibrated (if needed) </a:t>
            </a:r>
            <a:r>
              <a:rPr lang="en-US" altLang="en-US" i="1">
                <a:solidFill>
                  <a:srgbClr val="000000"/>
                </a:solidFill>
              </a:rPr>
              <a:t>– Are all thermometers checked for accuracy daily and calibrated if needed? Calibration is the process of verifying the accuracy of a thermometer. Thermocouples do not require calibration and so if using one, make a notation of N/A. Refer to the HACCP plan Part 1: Safe Food Handling Requirements or the HACCP  continuing education materials on the SN website for complete instructions about properly calibrating thermometers.</a:t>
            </a:r>
            <a:endParaRPr lang="en-US" altLang="en-US" b="1">
              <a:solidFill>
                <a:srgbClr val="000000"/>
              </a:solidFill>
            </a:endParaRPr>
          </a:p>
          <a:p>
            <a:pPr eaLnBrk="1" hangingPunct="1">
              <a:spcBef>
                <a:spcPct val="0"/>
              </a:spcBef>
            </a:pPr>
            <a:endParaRPr lang="en-US" altLang="en-US" b="1"/>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D52951E4-21BE-406A-92D6-586236AAF2AA}"/>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176B61-1660-48E3-BBDC-2C49828B3598}" type="slidenum">
              <a:rPr lang="en-US" altLang="en-US">
                <a:latin typeface="Calibri" panose="020F0502020204030204" pitchFamily="34" charset="0"/>
              </a:rPr>
              <a:pPr eaLnBrk="1" hangingPunct="1"/>
              <a:t>19</a:t>
            </a:fld>
            <a:endParaRPr lang="en-US" altLang="en-US">
              <a:latin typeface="Calibri" panose="020F0502020204030204" pitchFamily="34" charset="0"/>
            </a:endParaRPr>
          </a:p>
        </p:txBody>
      </p:sp>
      <p:sp>
        <p:nvSpPr>
          <p:cNvPr id="75779" name="Rectangle 2">
            <a:extLst>
              <a:ext uri="{FF2B5EF4-FFF2-40B4-BE49-F238E27FC236}">
                <a16:creationId xmlns:a16="http://schemas.microsoft.com/office/drawing/2014/main" id="{3DA97DFA-B760-4993-BA2F-AF67386D33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0" name="Rectangle 3">
            <a:extLst>
              <a:ext uri="{FF2B5EF4-FFF2-40B4-BE49-F238E27FC236}">
                <a16:creationId xmlns:a16="http://schemas.microsoft.com/office/drawing/2014/main" id="{04D50964-A813-480E-9D31-844E960770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900" b="1">
                <a:solidFill>
                  <a:srgbClr val="000000"/>
                </a:solidFill>
              </a:rPr>
              <a:t>MENU PLANNING</a:t>
            </a:r>
          </a:p>
          <a:p>
            <a:pPr eaLnBrk="1" hangingPunct="1">
              <a:spcBef>
                <a:spcPct val="0"/>
              </a:spcBef>
            </a:pPr>
            <a:r>
              <a:rPr lang="en-US" altLang="en-US" sz="900" b="1">
                <a:solidFill>
                  <a:srgbClr val="000000"/>
                </a:solidFill>
              </a:rPr>
              <a:t> </a:t>
            </a:r>
            <a:endParaRPr lang="en-US" altLang="en-US" sz="900">
              <a:solidFill>
                <a:srgbClr val="000000"/>
              </a:solidFill>
            </a:endParaRPr>
          </a:p>
          <a:p>
            <a:pPr eaLnBrk="1" hangingPunct="1">
              <a:spcBef>
                <a:spcPct val="0"/>
              </a:spcBef>
            </a:pPr>
            <a:r>
              <a:rPr lang="en-US" altLang="en-US" sz="900" b="1">
                <a:solidFill>
                  <a:srgbClr val="000000"/>
                </a:solidFill>
              </a:rPr>
              <a:t>(6) Recipe Number </a:t>
            </a:r>
            <a:endParaRPr lang="en-US" altLang="en-US" sz="900">
              <a:solidFill>
                <a:srgbClr val="000000"/>
              </a:solidFill>
            </a:endParaRPr>
          </a:p>
          <a:p>
            <a:pPr eaLnBrk="1" hangingPunct="1">
              <a:spcBef>
                <a:spcPct val="0"/>
              </a:spcBef>
            </a:pPr>
            <a:r>
              <a:rPr lang="en-US" altLang="en-US" sz="900">
                <a:solidFill>
                  <a:srgbClr val="000000"/>
                </a:solidFill>
              </a:rPr>
              <a:t>Record the recipe number of the standardized recipe that must be used for preparing every menu item. Remember, all menu items must have accurate standardized quantity recipes filed in the HACCP recipe binder or available in a readily accessible electronic database, and also used for conducting the menu analysis when required.</a:t>
            </a:r>
          </a:p>
          <a:p>
            <a:pPr eaLnBrk="1" hangingPunct="1">
              <a:spcBef>
                <a:spcPct val="0"/>
              </a:spcBef>
            </a:pPr>
            <a:r>
              <a:rPr lang="en-US" altLang="en-US" sz="900" b="1">
                <a:solidFill>
                  <a:srgbClr val="000000"/>
                </a:solidFill>
              </a:rPr>
              <a:t> </a:t>
            </a:r>
            <a:endParaRPr lang="en-US" altLang="en-US" sz="900">
              <a:solidFill>
                <a:srgbClr val="000000"/>
              </a:solidFill>
            </a:endParaRPr>
          </a:p>
          <a:p>
            <a:pPr eaLnBrk="1" hangingPunct="1">
              <a:spcBef>
                <a:spcPct val="0"/>
              </a:spcBef>
            </a:pPr>
            <a:endParaRPr lang="en-US" altLang="en-US" sz="900" b="1">
              <a:solidFill>
                <a:srgbClr val="000000"/>
              </a:solidFill>
            </a:endParaRPr>
          </a:p>
          <a:p>
            <a:pPr eaLnBrk="1" hangingPunct="1">
              <a:spcBef>
                <a:spcPct val="0"/>
              </a:spcBef>
            </a:pPr>
            <a:endParaRPr lang="en-US" altLang="en-US" sz="900" b="1">
              <a:solidFill>
                <a:srgbClr val="000000"/>
              </a:solidFill>
            </a:endParaRPr>
          </a:p>
          <a:p>
            <a:pPr eaLnBrk="1" hangingPunct="1">
              <a:spcBef>
                <a:spcPct val="0"/>
              </a:spcBef>
            </a:pPr>
            <a:endParaRPr lang="en-US" altLang="en-US" sz="900" b="1">
              <a:solidFill>
                <a:srgbClr val="000000"/>
              </a:solidFill>
            </a:endParaRPr>
          </a:p>
          <a:p>
            <a:pPr eaLnBrk="1" hangingPunct="1">
              <a:spcBef>
                <a:spcPct val="0"/>
              </a:spcBef>
            </a:pPr>
            <a:endParaRPr lang="en-US" altLang="en-US" sz="900" b="1">
              <a:solidFill>
                <a:srgbClr val="000000"/>
              </a:solidFill>
            </a:endParaRPr>
          </a:p>
          <a:p>
            <a:pPr eaLnBrk="1" hangingPunct="1">
              <a:spcBef>
                <a:spcPct val="0"/>
              </a:spcBef>
            </a:pPr>
            <a:r>
              <a:rPr lang="en-US" altLang="en-US" sz="900" b="1">
                <a:solidFill>
                  <a:srgbClr val="000000"/>
                </a:solidFill>
              </a:rPr>
              <a:t>(7) Food Items</a:t>
            </a:r>
            <a:endParaRPr lang="en-US" altLang="en-US" sz="900">
              <a:solidFill>
                <a:srgbClr val="000000"/>
              </a:solidFill>
            </a:endParaRPr>
          </a:p>
          <a:p>
            <a:pPr eaLnBrk="1" hangingPunct="1">
              <a:spcBef>
                <a:spcPct val="0"/>
              </a:spcBef>
            </a:pPr>
            <a:r>
              <a:rPr lang="en-US" altLang="en-US" sz="900">
                <a:solidFill>
                  <a:srgbClr val="000000"/>
                </a:solidFill>
              </a:rPr>
              <a:t>From all of the offered menu items written in Section 1, list the foods to be planned, prepared, and served as part of the reimbursable meal.  Refer also to the standardized recipe for more information.  Also, if the same food items are offered in different portion sizes for a Pre-K menu, use a separate line and list the item again with corresponding portion size and component contribution. Remember to list the various milk choices, condiments, and any other foods (such as desserts) the same way that you plan for any other  menu item offered as part of the reimbursable meal. Indicate if any of the grains offered are WHOLE WHEAT or WHOLE GRAIN  by using "WW" or "WG" in the recipe or food item description.</a:t>
            </a:r>
          </a:p>
          <a:p>
            <a:pPr eaLnBrk="1" hangingPunct="1">
              <a:spcBef>
                <a:spcPct val="0"/>
              </a:spcBef>
            </a:pPr>
            <a:endParaRPr lang="en-US" altLang="en-US" sz="900">
              <a:solidFill>
                <a:srgbClr val="000000"/>
              </a:solidFill>
            </a:endParaRPr>
          </a:p>
          <a:p>
            <a:pPr eaLnBrk="1" hangingPunct="1">
              <a:spcBef>
                <a:spcPct val="0"/>
              </a:spcBef>
            </a:pPr>
            <a:r>
              <a:rPr lang="en-US" altLang="en-US" sz="900">
                <a:solidFill>
                  <a:srgbClr val="000000"/>
                </a:solidFill>
              </a:rPr>
              <a:t>List all menu additions in this section the same as for the regularly planned menu items as these menu additions should be planned prior to ordering food.  Items added on the day of service would be considered a menu substitution since the original planned amounts would be adjusted to accommodate this last minute addition.  If additional menu items are added at the last minute, it would be reasonable to reduce the original planned quantity similar to a complete or partial substitution.</a:t>
            </a:r>
          </a:p>
          <a:p>
            <a:pPr eaLnBrk="1" hangingPunct="1">
              <a:spcBef>
                <a:spcPct val="0"/>
              </a:spcBef>
            </a:pPr>
            <a:endParaRPr lang="en-US" altLang="en-US" sz="900">
              <a:solidFill>
                <a:srgbClr val="000000"/>
              </a:solidFill>
            </a:endParaRPr>
          </a:p>
          <a:p>
            <a:pPr eaLnBrk="1" hangingPunct="1">
              <a:spcBef>
                <a:spcPct val="0"/>
              </a:spcBef>
            </a:pPr>
            <a:r>
              <a:rPr lang="en-US" altLang="en-US" sz="900">
                <a:solidFill>
                  <a:srgbClr val="000000"/>
                </a:solidFill>
              </a:rPr>
              <a:t>List the flavors and fat levels of milk planned for service in your school(s) (i.e. 1% unflavored, skim/FF chocolate, 1% Lactose Free unflavored, skim/FF unflavored, etc.) </a:t>
            </a:r>
            <a:r>
              <a:rPr lang="en-US" altLang="en-US" sz="900" i="1">
                <a:solidFill>
                  <a:srgbClr val="000000"/>
                </a:solidFill>
              </a:rPr>
              <a:t>Milk (or any other menu item) cannot be “recycled”; once it leaves the line on a student’s tray, it cannot be returned for service to others.  The milk or other food might become intentionally or unintentionally contaminated and so could potentially become a source of illness for others.</a:t>
            </a:r>
            <a:endParaRPr lang="en-US" altLang="en-US" sz="900">
              <a:solidFill>
                <a:srgbClr val="000000"/>
              </a:solidFill>
            </a:endParaRPr>
          </a:p>
          <a:p>
            <a:pPr eaLnBrk="1" hangingPunct="1">
              <a:spcBef>
                <a:spcPct val="0"/>
              </a:spcBef>
            </a:pPr>
            <a:r>
              <a:rPr lang="en-US" altLang="en-US" sz="900" i="1">
                <a:solidFill>
                  <a:srgbClr val="000000"/>
                </a:solidFill>
              </a:rPr>
              <a:t> </a:t>
            </a:r>
          </a:p>
          <a:p>
            <a:pPr eaLnBrk="1" hangingPunct="1">
              <a:spcBef>
                <a:spcPct val="0"/>
              </a:spcBef>
            </a:pPr>
            <a:r>
              <a:rPr lang="en-US" altLang="en-US" sz="900" b="1">
                <a:solidFill>
                  <a:srgbClr val="000000"/>
                </a:solidFill>
              </a:rPr>
              <a:t>(8) Portion Size</a:t>
            </a:r>
            <a:endParaRPr lang="en-US" altLang="en-US" sz="900">
              <a:solidFill>
                <a:srgbClr val="000000"/>
              </a:solidFill>
            </a:endParaRPr>
          </a:p>
          <a:p>
            <a:pPr eaLnBrk="1" hangingPunct="1">
              <a:spcBef>
                <a:spcPct val="0"/>
              </a:spcBef>
            </a:pPr>
            <a:r>
              <a:rPr lang="en-US" altLang="en-US" sz="900">
                <a:solidFill>
                  <a:srgbClr val="000000"/>
                </a:solidFill>
              </a:rPr>
              <a:t>Portion size is the amount that one would expect to see on a plate or tray. Portion size is NOT always the same as the meal pattern contribution. For example, the portion size of a corn dog may be </a:t>
            </a:r>
            <a:r>
              <a:rPr lang="en-US" altLang="en-US" sz="900" i="1" u="sng">
                <a:solidFill>
                  <a:srgbClr val="000000"/>
                </a:solidFill>
              </a:rPr>
              <a:t>1 each</a:t>
            </a:r>
            <a:r>
              <a:rPr lang="en-US" altLang="en-US" sz="900">
                <a:solidFill>
                  <a:srgbClr val="000000"/>
                </a:solidFill>
              </a:rPr>
              <a:t>; however, the meal pattern contribution could be 2 oz Meat/Meat Alternate (M/MA) and 2 grain (Gr) servings. The portion size of a cheeseburger may be </a:t>
            </a:r>
            <a:r>
              <a:rPr lang="en-US" altLang="en-US" sz="900" i="1">
                <a:solidFill>
                  <a:srgbClr val="000000"/>
                </a:solidFill>
              </a:rPr>
              <a:t>1 each</a:t>
            </a:r>
            <a:r>
              <a:rPr lang="en-US" altLang="en-US" sz="900">
                <a:solidFill>
                  <a:srgbClr val="000000"/>
                </a:solidFill>
              </a:rPr>
              <a:t> and the M/MA contribution could be 2 ½ oz </a:t>
            </a:r>
          </a:p>
          <a:p>
            <a:pPr eaLnBrk="1" hangingPunct="1">
              <a:spcBef>
                <a:spcPct val="0"/>
              </a:spcBef>
            </a:pPr>
            <a:r>
              <a:rPr lang="en-US" altLang="en-US" sz="900">
                <a:solidFill>
                  <a:srgbClr val="000000"/>
                </a:solidFill>
              </a:rPr>
              <a:t>M/MA and 1.75 Gr servings. The portion size of a tossed romaine/spinach salad could be </a:t>
            </a:r>
            <a:r>
              <a:rPr lang="en-US" altLang="en-US" sz="900" i="1" u="sng">
                <a:solidFill>
                  <a:srgbClr val="000000"/>
                </a:solidFill>
              </a:rPr>
              <a:t>1 cup</a:t>
            </a:r>
            <a:r>
              <a:rPr lang="en-US" altLang="en-US" sz="900">
                <a:solidFill>
                  <a:srgbClr val="000000"/>
                </a:solidFill>
              </a:rPr>
              <a:t> and provide ½ cup vegetable (V) component contribution. The portion size of crackers, 4/pk may be </a:t>
            </a:r>
            <a:r>
              <a:rPr lang="en-US" altLang="en-US" sz="900" i="1" u="sng">
                <a:solidFill>
                  <a:srgbClr val="000000"/>
                </a:solidFill>
              </a:rPr>
              <a:t>2 each</a:t>
            </a:r>
            <a:r>
              <a:rPr lang="en-US" altLang="en-US" sz="900">
                <a:solidFill>
                  <a:srgbClr val="000000"/>
                </a:solidFill>
              </a:rPr>
              <a:t> and provide 1 Gr serving. Accurate standardized recipes should indicate both the portion size AND the meal pattern contribution.</a:t>
            </a:r>
            <a:r>
              <a:rPr lang="en-US" altLang="en-US" sz="900" b="1">
                <a:solidFill>
                  <a:srgbClr val="000000"/>
                </a:solidFill>
              </a:rPr>
              <a:t> MENU PLANNING</a:t>
            </a:r>
          </a:p>
          <a:p>
            <a:pPr eaLnBrk="1" hangingPunct="1">
              <a:spcBef>
                <a:spcPct val="0"/>
              </a:spcBef>
            </a:pPr>
            <a:r>
              <a:rPr lang="en-US" altLang="en-US" sz="900" b="1">
                <a:solidFill>
                  <a:srgbClr val="000000"/>
                </a:solidFill>
              </a:rPr>
              <a:t> </a:t>
            </a:r>
            <a:endParaRPr lang="en-US" altLang="en-US" sz="900">
              <a:solidFill>
                <a:srgbClr val="000000"/>
              </a:solidFill>
            </a:endParaRPr>
          </a:p>
          <a:p>
            <a:pPr eaLnBrk="1" hangingPunct="1">
              <a:spcBef>
                <a:spcPct val="0"/>
              </a:spcBef>
            </a:pPr>
            <a:r>
              <a:rPr lang="en-US" altLang="en-US" sz="900" b="1">
                <a:solidFill>
                  <a:srgbClr val="000000"/>
                </a:solidFill>
              </a:rPr>
              <a:t>(6) Recipe Number </a:t>
            </a:r>
            <a:endParaRPr lang="en-US" altLang="en-US" sz="900">
              <a:solidFill>
                <a:srgbClr val="000000"/>
              </a:solidFill>
            </a:endParaRPr>
          </a:p>
          <a:p>
            <a:pPr eaLnBrk="1" hangingPunct="1">
              <a:spcBef>
                <a:spcPct val="0"/>
              </a:spcBef>
            </a:pPr>
            <a:r>
              <a:rPr lang="en-US" altLang="en-US" sz="900">
                <a:solidFill>
                  <a:srgbClr val="000000"/>
                </a:solidFill>
              </a:rPr>
              <a:t>Record the recipe number of the standardized recipe that must be used for preparing every menu item. Remember, all menu items must have accurate standardized quantity recipes filed in the HACCP recipe binder  1 or available in a readily accessible electronic database, and also used for conducting the menu analysis when required.</a:t>
            </a:r>
          </a:p>
          <a:p>
            <a:pPr eaLnBrk="1" hangingPunct="1">
              <a:spcBef>
                <a:spcPct val="0"/>
              </a:spcBef>
            </a:pPr>
            <a:r>
              <a:rPr lang="en-US" altLang="en-US" sz="900" b="1">
                <a:solidFill>
                  <a:srgbClr val="000000"/>
                </a:solidFill>
              </a:rPr>
              <a:t> </a:t>
            </a:r>
            <a:endParaRPr lang="en-US" altLang="en-US" sz="900">
              <a:solidFill>
                <a:srgbClr val="000000"/>
              </a:solidFill>
            </a:endParaRPr>
          </a:p>
          <a:p>
            <a:pPr eaLnBrk="1" hangingPunct="1">
              <a:spcBef>
                <a:spcPct val="0"/>
              </a:spcBef>
            </a:pPr>
            <a:endParaRPr lang="en-US" altLang="en-US" sz="900" b="1">
              <a:solidFill>
                <a:srgbClr val="000000"/>
              </a:solidFill>
            </a:endParaRPr>
          </a:p>
          <a:p>
            <a:pPr eaLnBrk="1" hangingPunct="1">
              <a:spcBef>
                <a:spcPct val="0"/>
              </a:spcBef>
            </a:pPr>
            <a:endParaRPr lang="en-US" altLang="en-US" sz="900" b="1">
              <a:solidFill>
                <a:srgbClr val="000000"/>
              </a:solidFill>
            </a:endParaRPr>
          </a:p>
          <a:p>
            <a:pPr eaLnBrk="1" hangingPunct="1">
              <a:spcBef>
                <a:spcPct val="0"/>
              </a:spcBef>
            </a:pPr>
            <a:endParaRPr lang="en-US" altLang="en-US" sz="900" b="1">
              <a:solidFill>
                <a:srgbClr val="000000"/>
              </a:solidFill>
            </a:endParaRPr>
          </a:p>
          <a:p>
            <a:pPr eaLnBrk="1" hangingPunct="1">
              <a:spcBef>
                <a:spcPct val="0"/>
              </a:spcBef>
            </a:pPr>
            <a:endParaRPr lang="en-US" altLang="en-US" sz="900" b="1">
              <a:solidFill>
                <a:srgbClr val="000000"/>
              </a:solidFill>
            </a:endParaRPr>
          </a:p>
          <a:p>
            <a:pPr eaLnBrk="1" hangingPunct="1">
              <a:spcBef>
                <a:spcPct val="0"/>
              </a:spcBef>
            </a:pPr>
            <a:r>
              <a:rPr lang="en-US" altLang="en-US" sz="900" b="1">
                <a:solidFill>
                  <a:srgbClr val="000000"/>
                </a:solidFill>
              </a:rPr>
              <a:t>(7) Food Items</a:t>
            </a:r>
            <a:endParaRPr lang="en-US" altLang="en-US" sz="900">
              <a:solidFill>
                <a:srgbClr val="000000"/>
              </a:solidFill>
            </a:endParaRPr>
          </a:p>
          <a:p>
            <a:pPr eaLnBrk="1" hangingPunct="1">
              <a:spcBef>
                <a:spcPct val="0"/>
              </a:spcBef>
            </a:pPr>
            <a:r>
              <a:rPr lang="en-US" altLang="en-US" sz="900">
                <a:solidFill>
                  <a:srgbClr val="000000"/>
                </a:solidFill>
              </a:rPr>
              <a:t>From all of the offered menu items written in Section 1, list the foods to be planned, prepared, and served as part of the reimbursable meal.  Refer also to the standardized recipe for more information.  Also, if the same food items are offered in different portion sizes for a Pre-K menu, use a separate line and list the item again with corresponding portion size and component contribution. Remember to list the various milk choices, condiments, and any other foods (such as desserts) the same way that you plan for any other  menu item offered as part of the reimbursable meal. Indicate if any of the grains offered are WHOLE WHEAT or WHOLE GRAIN  by using "WW" or "WG" in the recipe or food item description.</a:t>
            </a:r>
          </a:p>
          <a:p>
            <a:pPr eaLnBrk="1" hangingPunct="1">
              <a:spcBef>
                <a:spcPct val="0"/>
              </a:spcBef>
            </a:pPr>
            <a:endParaRPr lang="en-US" altLang="en-US" sz="900">
              <a:solidFill>
                <a:srgbClr val="000000"/>
              </a:solidFill>
            </a:endParaRPr>
          </a:p>
          <a:p>
            <a:pPr eaLnBrk="1" hangingPunct="1">
              <a:spcBef>
                <a:spcPct val="0"/>
              </a:spcBef>
            </a:pPr>
            <a:r>
              <a:rPr lang="en-US" altLang="en-US" sz="900">
                <a:solidFill>
                  <a:srgbClr val="000000"/>
                </a:solidFill>
              </a:rPr>
              <a:t>List all menu additions in this section the same as for the regularly planned menu items as these menu additions should be planned prior to ordering food.  Items added on the day of service would be considered a menu substitution since the original planned amounts would be adjusted to accommodate this last minute addition.  If additional menu items are added at the last minute, it would be reasonable to reduce the original planned quantity similar to a complete or partial substitution.</a:t>
            </a:r>
          </a:p>
          <a:p>
            <a:pPr eaLnBrk="1" hangingPunct="1">
              <a:spcBef>
                <a:spcPct val="0"/>
              </a:spcBef>
            </a:pPr>
            <a:endParaRPr lang="en-US" altLang="en-US" sz="900">
              <a:solidFill>
                <a:srgbClr val="000000"/>
              </a:solidFill>
            </a:endParaRPr>
          </a:p>
          <a:p>
            <a:pPr eaLnBrk="1" hangingPunct="1">
              <a:spcBef>
                <a:spcPct val="0"/>
              </a:spcBef>
            </a:pPr>
            <a:r>
              <a:rPr lang="en-US" altLang="en-US" sz="900">
                <a:solidFill>
                  <a:srgbClr val="000000"/>
                </a:solidFill>
              </a:rPr>
              <a:t>List the flavors and fat levels of milk planned for service in your school(s) (i.e. 1% unflavored, skim/FF chocolate, 1% Lactose Free unflavored, skim/FF unflavored, etc.) </a:t>
            </a:r>
            <a:r>
              <a:rPr lang="en-US" altLang="en-US" sz="900" i="1">
                <a:solidFill>
                  <a:srgbClr val="000000"/>
                </a:solidFill>
              </a:rPr>
              <a:t>Milk (or any other menu item) cannot be “recycled”; once it leaves the line on a student’s tray, it cannot be returned for service to others.  The milk or other food might become intentionally or unintentionally contaminated and so could potentially become a source of illness for others.</a:t>
            </a:r>
            <a:endParaRPr lang="en-US" altLang="en-US" sz="900">
              <a:solidFill>
                <a:srgbClr val="000000"/>
              </a:solidFill>
            </a:endParaRPr>
          </a:p>
          <a:p>
            <a:pPr eaLnBrk="1" hangingPunct="1">
              <a:spcBef>
                <a:spcPct val="0"/>
              </a:spcBef>
            </a:pPr>
            <a:r>
              <a:rPr lang="en-US" altLang="en-US" sz="900" i="1">
                <a:solidFill>
                  <a:srgbClr val="000000"/>
                </a:solidFill>
              </a:rPr>
              <a:t> </a:t>
            </a:r>
          </a:p>
          <a:p>
            <a:pPr eaLnBrk="1" hangingPunct="1">
              <a:spcBef>
                <a:spcPct val="0"/>
              </a:spcBef>
            </a:pPr>
            <a:r>
              <a:rPr lang="en-US" altLang="en-US" sz="900" b="1">
                <a:solidFill>
                  <a:srgbClr val="000000"/>
                </a:solidFill>
              </a:rPr>
              <a:t>(8) Portion Size</a:t>
            </a:r>
            <a:endParaRPr lang="en-US" altLang="en-US" sz="900">
              <a:solidFill>
                <a:srgbClr val="000000"/>
              </a:solidFill>
            </a:endParaRPr>
          </a:p>
          <a:p>
            <a:pPr eaLnBrk="1" hangingPunct="1">
              <a:spcBef>
                <a:spcPct val="0"/>
              </a:spcBef>
            </a:pPr>
            <a:r>
              <a:rPr lang="en-US" altLang="en-US" sz="900">
                <a:solidFill>
                  <a:srgbClr val="000000"/>
                </a:solidFill>
              </a:rPr>
              <a:t>Portion size is the amount that one would expect to see on a plate or tray. Portion size is NOT always the same as the meal pattern contribution. For example, the portion size of a corn dog may be </a:t>
            </a:r>
            <a:r>
              <a:rPr lang="en-US" altLang="en-US" sz="900" i="1" u="sng">
                <a:solidFill>
                  <a:srgbClr val="000000"/>
                </a:solidFill>
              </a:rPr>
              <a:t>1 each</a:t>
            </a:r>
            <a:r>
              <a:rPr lang="en-US" altLang="en-US" sz="900">
                <a:solidFill>
                  <a:srgbClr val="000000"/>
                </a:solidFill>
              </a:rPr>
              <a:t>; however, the meal pattern contribution could be 2 oz Meat/Meat Alternate (M/MA) and 2 grain (Gr) servings. The portion size of a cheeseburger may be </a:t>
            </a:r>
            <a:r>
              <a:rPr lang="en-US" altLang="en-US" sz="900" i="1">
                <a:solidFill>
                  <a:srgbClr val="000000"/>
                </a:solidFill>
              </a:rPr>
              <a:t>1 each</a:t>
            </a:r>
            <a:r>
              <a:rPr lang="en-US" altLang="en-US" sz="900">
                <a:solidFill>
                  <a:srgbClr val="000000"/>
                </a:solidFill>
              </a:rPr>
              <a:t> and the M/MA contribution could be 2 ½ oz </a:t>
            </a:r>
          </a:p>
          <a:p>
            <a:pPr eaLnBrk="1" hangingPunct="1">
              <a:spcBef>
                <a:spcPct val="0"/>
              </a:spcBef>
            </a:pPr>
            <a:r>
              <a:rPr lang="en-US" altLang="en-US" sz="900">
                <a:solidFill>
                  <a:srgbClr val="000000"/>
                </a:solidFill>
              </a:rPr>
              <a:t>M/MA and 1.75 Gr servings. The portion size of a tossed romaine/spinach salad could be </a:t>
            </a:r>
            <a:r>
              <a:rPr lang="en-US" altLang="en-US" sz="900" i="1" u="sng">
                <a:solidFill>
                  <a:srgbClr val="000000"/>
                </a:solidFill>
              </a:rPr>
              <a:t>1 cup</a:t>
            </a:r>
            <a:r>
              <a:rPr lang="en-US" altLang="en-US" sz="900">
                <a:solidFill>
                  <a:srgbClr val="000000"/>
                </a:solidFill>
              </a:rPr>
              <a:t> and provide ½ cup vegetable (V) component contribution. The portion size of crackers, 4/pk may be </a:t>
            </a:r>
            <a:r>
              <a:rPr lang="en-US" altLang="en-US" sz="900" i="1" u="sng">
                <a:solidFill>
                  <a:srgbClr val="000000"/>
                </a:solidFill>
              </a:rPr>
              <a:t>2 each</a:t>
            </a:r>
            <a:r>
              <a:rPr lang="en-US" altLang="en-US" sz="900">
                <a:solidFill>
                  <a:srgbClr val="000000"/>
                </a:solidFill>
              </a:rPr>
              <a:t> and provide 1 Gr serving. Accurate standardized recipes should indicate both the portion size AND the meal pattern contribution.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a:extLst>
              <a:ext uri="{FF2B5EF4-FFF2-40B4-BE49-F238E27FC236}">
                <a16:creationId xmlns:a16="http://schemas.microsoft.com/office/drawing/2014/main" id="{37EDD64E-279C-449B-87B9-F0C610C45427}"/>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4674521-A365-4CC4-8226-97A4B74CEE67}" type="slidenum">
              <a:rPr lang="en-US" altLang="en-US">
                <a:solidFill>
                  <a:srgbClr val="000000"/>
                </a:solidFill>
                <a:latin typeface="Calibri" panose="020F0502020204030204" pitchFamily="34" charset="0"/>
              </a:rPr>
              <a:pPr eaLnBrk="1" hangingPunct="1"/>
              <a:t>2</a:t>
            </a:fld>
            <a:endParaRPr lang="en-US" altLang="en-US">
              <a:solidFill>
                <a:srgbClr val="000000"/>
              </a:solidFill>
              <a:latin typeface="Calibri" panose="020F0502020204030204" pitchFamily="34" charset="0"/>
            </a:endParaRPr>
          </a:p>
        </p:txBody>
      </p:sp>
      <p:sp>
        <p:nvSpPr>
          <p:cNvPr id="58371" name="Rectangle 2">
            <a:extLst>
              <a:ext uri="{FF2B5EF4-FFF2-40B4-BE49-F238E27FC236}">
                <a16:creationId xmlns:a16="http://schemas.microsoft.com/office/drawing/2014/main" id="{61FE97E7-8DC6-4C09-B125-05293932406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4436" name="Rectangle 3">
            <a:extLst>
              <a:ext uri="{FF2B5EF4-FFF2-40B4-BE49-F238E27FC236}">
                <a16:creationId xmlns:a16="http://schemas.microsoft.com/office/drawing/2014/main" id="{5BA177ED-0C58-4FC2-B60C-BFFAE7687FCF}"/>
              </a:ext>
            </a:extLst>
          </p:cNvPr>
          <p:cNvSpPr>
            <a:spLocks noGrp="1" noChangeArrowheads="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fontAlgn="auto" hangingPunct="1">
              <a:spcBef>
                <a:spcPts val="0"/>
              </a:spcBef>
              <a:spcAft>
                <a:spcPts val="0"/>
              </a:spcAft>
              <a:buFontTx/>
              <a:buChar char="•"/>
              <a:defRPr/>
            </a:pPr>
            <a:r>
              <a:rPr lang="en-US" dirty="0"/>
              <a:t>Distribute a sample of the breakfast and lunch commercial kitchen production records and instructions for completing the form for use as reference during the workshop.</a:t>
            </a:r>
          </a:p>
          <a:p>
            <a:pPr eaLnBrk="1" fontAlgn="auto" hangingPunct="1">
              <a:spcBef>
                <a:spcPts val="0"/>
              </a:spcBef>
              <a:spcAft>
                <a:spcPts val="0"/>
              </a:spcAft>
              <a:buFontTx/>
              <a:buChar char="•"/>
              <a:defRPr/>
            </a:pPr>
            <a:endParaRPr lang="en-US" dirty="0"/>
          </a:p>
          <a:p>
            <a:pPr marL="213226" indent="-213226" eaLnBrk="1" fontAlgn="auto" hangingPunct="1">
              <a:spcBef>
                <a:spcPts val="0"/>
              </a:spcBef>
              <a:spcAft>
                <a:spcPts val="0"/>
              </a:spcAft>
              <a:defRPr/>
            </a:pPr>
            <a:r>
              <a:rPr lang="en-US" dirty="0"/>
              <a:t>The production records supports the USDA Meal Pattern; a menu that follows the meal patterns and contains information consistent with standardized recipes for each item on the menu.  Information for all reimbursable meals must be supported by a Production Record.  (Refer to the example already distributed.)</a:t>
            </a:r>
          </a:p>
          <a:p>
            <a:pPr marL="213226" indent="-213226" eaLnBrk="1" fontAlgn="auto" hangingPunct="1">
              <a:spcBef>
                <a:spcPts val="0"/>
              </a:spcBef>
              <a:spcAft>
                <a:spcPts val="0"/>
              </a:spcAft>
              <a:defRPr/>
            </a:pPr>
            <a:endParaRPr lang="en-US" dirty="0"/>
          </a:p>
          <a:p>
            <a:pPr marL="213226" indent="-213226" eaLnBrk="1" fontAlgn="auto" hangingPunct="1">
              <a:spcBef>
                <a:spcPts val="0"/>
              </a:spcBef>
              <a:spcAft>
                <a:spcPts val="0"/>
              </a:spcAft>
              <a:defRPr/>
            </a:pPr>
            <a:r>
              <a:rPr lang="en-US" dirty="0"/>
              <a:t>In this example, the data can be entered at three different time periods: </a:t>
            </a:r>
          </a:p>
          <a:p>
            <a:pPr marL="213226" indent="-213226" eaLnBrk="1" fontAlgn="auto" hangingPunct="1">
              <a:spcBef>
                <a:spcPts val="0"/>
              </a:spcBef>
              <a:spcAft>
                <a:spcPts val="0"/>
              </a:spcAft>
              <a:buFontTx/>
              <a:buAutoNum type="arabicPeriod"/>
              <a:defRPr/>
            </a:pPr>
            <a:r>
              <a:rPr lang="en-US" dirty="0"/>
              <a:t>The basic MENU information, recipe number, recipe name, meal component contribution, and units for 100 servings is often supplied by the central office before distribution to the school.</a:t>
            </a:r>
          </a:p>
          <a:p>
            <a:pPr marL="213226" indent="-213226" eaLnBrk="1" fontAlgn="auto" hangingPunct="1">
              <a:spcBef>
                <a:spcPts val="0"/>
              </a:spcBef>
              <a:spcAft>
                <a:spcPts val="0"/>
              </a:spcAft>
              <a:buFontTx/>
              <a:buAutoNum type="arabicPeriod"/>
              <a:defRPr/>
            </a:pPr>
            <a:r>
              <a:rPr lang="en-US" dirty="0"/>
              <a:t>The PLANNING section information is computed by the manager in advance of the meal before ordering food.</a:t>
            </a:r>
          </a:p>
          <a:p>
            <a:pPr marL="213226" indent="-213226" eaLnBrk="1" fontAlgn="auto" hangingPunct="1">
              <a:spcBef>
                <a:spcPts val="0"/>
              </a:spcBef>
              <a:spcAft>
                <a:spcPts val="0"/>
              </a:spcAft>
              <a:buFontTx/>
              <a:buAutoNum type="arabicPeriod"/>
              <a:defRPr/>
            </a:pPr>
            <a:r>
              <a:rPr lang="en-US" dirty="0"/>
              <a:t>The PRODUCTION/SERVICE information is completed the day the meal is prepared and served.  All items required as part of your HACCP Plan are </a:t>
            </a:r>
            <a:r>
              <a:rPr lang="en-US" i="1" dirty="0"/>
              <a:t>italicized in the instructions</a:t>
            </a:r>
            <a:r>
              <a:rPr lang="en-US" dirty="0"/>
              <a:t> and must be completed daily</a:t>
            </a:r>
            <a:endParaRPr lang="en-US" sz="1300" dirty="0"/>
          </a:p>
          <a:p>
            <a:pPr marL="213226" indent="-213226" eaLnBrk="1" fontAlgn="auto" hangingPunct="1">
              <a:spcBef>
                <a:spcPts val="0"/>
              </a:spcBef>
              <a:spcAft>
                <a:spcPts val="0"/>
              </a:spcAft>
              <a:defRPr/>
            </a:pPr>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A2D26962-4225-4BB1-A5B1-79FC0AB9506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891F748B-7594-4B1C-B01B-810705EBCD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This is the bottom portion of the page showing columns 6, 7, and 8. You will note that a line is drawn through the strawberry cup and Peach Cup is entered at the bottom of the page underneath the Menu Substitutions heading. All substitutions must be documented daily. In addition, all leftovers that will be re-served must be added to the production record on the day they are offered.</a:t>
            </a:r>
          </a:p>
        </p:txBody>
      </p:sp>
      <p:sp>
        <p:nvSpPr>
          <p:cNvPr id="73732" name="Slide Number Placeholder 3">
            <a:extLst>
              <a:ext uri="{FF2B5EF4-FFF2-40B4-BE49-F238E27FC236}">
                <a16:creationId xmlns:a16="http://schemas.microsoft.com/office/drawing/2014/main" id="{7F7E1632-5013-4646-8BFB-1FDC6371B76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FF2DBAC-E609-4489-8DA0-EC8A39902D7B}" type="slidenum">
              <a:rPr lang="en-US" altLang="en-US">
                <a:latin typeface="Calibri" panose="020F0502020204030204" pitchFamily="34" charset="0"/>
              </a:rPr>
              <a:pPr eaLnBrk="1" hangingPunct="1"/>
              <a:t>20</a:t>
            </a:fld>
            <a:endParaRPr lang="en-US" altLang="en-US">
              <a:latin typeface="Calibri" panose="020F050202020403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a:extLst>
              <a:ext uri="{FF2B5EF4-FFF2-40B4-BE49-F238E27FC236}">
                <a16:creationId xmlns:a16="http://schemas.microsoft.com/office/drawing/2014/main" id="{C5C924E0-DB4A-444B-BE84-0DDEA62C7D0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a:extLst>
              <a:ext uri="{FF2B5EF4-FFF2-40B4-BE49-F238E27FC236}">
                <a16:creationId xmlns:a16="http://schemas.microsoft.com/office/drawing/2014/main" id="{E44A86EC-7DCE-46D6-8B89-12F8D189972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rPr>
              <a:t>(9) Meal Pattern Contribution</a:t>
            </a:r>
            <a:endParaRPr lang="en-US" altLang="en-US">
              <a:solidFill>
                <a:srgbClr val="000000"/>
              </a:solidFill>
            </a:endParaRPr>
          </a:p>
          <a:p>
            <a:pPr eaLnBrk="1" hangingPunct="1">
              <a:spcBef>
                <a:spcPct val="0"/>
              </a:spcBef>
            </a:pPr>
            <a:r>
              <a:rPr lang="en-US" altLang="en-US">
                <a:solidFill>
                  <a:srgbClr val="000000"/>
                </a:solidFill>
              </a:rPr>
              <a:t>Enter the amount of meal pattern contribution for each menu item (i.e. 2 oz. M/MA, ½ c. vegetable, 1 cup fruit (F), 1½ grain oz eq, 8 fl oz milk (M)). Remember that meal pattern contribution and portion size are not always the same; refer to your accurate standardized quantity recipe for more information; standardized recipes should indicate both the portion size AND the meal pattern contribution.</a:t>
            </a:r>
          </a:p>
          <a:p>
            <a:pPr eaLnBrk="1" hangingPunct="1">
              <a:spcBef>
                <a:spcPct val="0"/>
              </a:spcBef>
            </a:pPr>
            <a:endParaRPr lang="en-US" altLang="en-US">
              <a:solidFill>
                <a:srgbClr val="000000"/>
              </a:solidFill>
            </a:endParaRPr>
          </a:p>
        </p:txBody>
      </p:sp>
      <p:sp>
        <p:nvSpPr>
          <p:cNvPr id="74756" name="Slide Number Placeholder 3">
            <a:extLst>
              <a:ext uri="{FF2B5EF4-FFF2-40B4-BE49-F238E27FC236}">
                <a16:creationId xmlns:a16="http://schemas.microsoft.com/office/drawing/2014/main" id="{8325956E-DC4D-48B0-A836-139DFFEE16D6}"/>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642828-7890-4D90-9E02-CF9AB4B5E086}" type="slidenum">
              <a:rPr lang="en-US" altLang="en-US">
                <a:latin typeface="Calibri" panose="020F0502020204030204" pitchFamily="34" charset="0"/>
              </a:rPr>
              <a:pPr eaLnBrk="1" hangingPunct="1"/>
              <a:t>21</a:t>
            </a:fld>
            <a:endParaRPr lang="en-US" altLang="en-US">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9E8375A6-0FC5-46C8-8AAE-6E8B4253D3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D741730A-B1C5-4EDE-881F-38769DB754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rPr>
              <a:t>(10) Units for 100 Servings</a:t>
            </a:r>
            <a:endParaRPr lang="en-US" altLang="en-US">
              <a:solidFill>
                <a:srgbClr val="000000"/>
              </a:solidFill>
            </a:endParaRPr>
          </a:p>
          <a:p>
            <a:pPr eaLnBrk="1" hangingPunct="1">
              <a:spcBef>
                <a:spcPct val="0"/>
              </a:spcBef>
            </a:pPr>
            <a:r>
              <a:rPr lang="en-US" altLang="en-US">
                <a:solidFill>
                  <a:srgbClr val="000000"/>
                </a:solidFill>
              </a:rPr>
              <a:t>Enter the number of purchase units required for 100 servings. </a:t>
            </a:r>
            <a:r>
              <a:rPr lang="en-US" altLang="en-US" b="1" u="sng">
                <a:solidFill>
                  <a:srgbClr val="000000"/>
                </a:solidFill>
              </a:rPr>
              <a:t>This information should be based on and calculated from the accurately yield tested standardized quantity recipe used at the school.</a:t>
            </a:r>
            <a:r>
              <a:rPr lang="en-US" altLang="en-US">
                <a:solidFill>
                  <a:srgbClr val="000000"/>
                </a:solidFill>
              </a:rPr>
              <a:t> The recipe should be yield tested and written to reflect </a:t>
            </a:r>
            <a:r>
              <a:rPr lang="en-US" altLang="en-US" i="1" u="sng">
                <a:solidFill>
                  <a:srgbClr val="000000"/>
                </a:solidFill>
              </a:rPr>
              <a:t>at least the minimum amount</a:t>
            </a:r>
            <a:r>
              <a:rPr lang="en-US" altLang="en-US">
                <a:solidFill>
                  <a:srgbClr val="000000"/>
                </a:solidFill>
              </a:rPr>
              <a:t> of ingredient(s) required for component crediting from the USDA FOOD BUYING GUIDE, SN labels, USDA food fact sheets, signed USDA Product Formulation Statements, or signed manufacturer’s statements on company letterhead; these are considered approved sources of information. The information in column 10 should be consistent with the accurate standardized recipe yield information.</a:t>
            </a:r>
          </a:p>
          <a:p>
            <a:pPr eaLnBrk="1" hangingPunct="1">
              <a:spcBef>
                <a:spcPct val="0"/>
              </a:spcBef>
            </a:pPr>
            <a:r>
              <a:rPr lang="en-US" altLang="en-US">
                <a:solidFill>
                  <a:srgbClr val="000000"/>
                </a:solidFill>
              </a:rPr>
              <a:t> </a:t>
            </a:r>
          </a:p>
          <a:p>
            <a:pPr eaLnBrk="1" hangingPunct="1">
              <a:spcBef>
                <a:spcPct val="0"/>
              </a:spcBef>
            </a:pPr>
            <a:r>
              <a:rPr lang="en-US" altLang="en-US">
                <a:solidFill>
                  <a:srgbClr val="000000"/>
                </a:solidFill>
              </a:rPr>
              <a:t>For example, if the yield tested, standardized recipe states that it takes 5 lb of a creditable ingredient or food item to produce 23 portions, then the units for 100 servings would be 21.74 lb for that item. (This is calculated as 5 lb/23 portions X 100 portions = 21.74 lb)</a:t>
            </a:r>
          </a:p>
          <a:p>
            <a:pPr eaLnBrk="1" hangingPunct="1">
              <a:spcBef>
                <a:spcPct val="0"/>
              </a:spcBef>
            </a:pPr>
            <a:endParaRPr lang="en-US" altLang="en-US"/>
          </a:p>
        </p:txBody>
      </p:sp>
      <p:sp>
        <p:nvSpPr>
          <p:cNvPr id="75780" name="Slide Number Placeholder 3">
            <a:extLst>
              <a:ext uri="{FF2B5EF4-FFF2-40B4-BE49-F238E27FC236}">
                <a16:creationId xmlns:a16="http://schemas.microsoft.com/office/drawing/2014/main" id="{D825E2FD-555F-42D6-9230-F560AE4375F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F5A4872-8647-4D6A-A0B0-2AC34B9ED437}" type="slidenum">
              <a:rPr lang="en-US" altLang="en-US">
                <a:latin typeface="Calibri" panose="020F0502020204030204" pitchFamily="34" charset="0"/>
              </a:rPr>
              <a:pPr eaLnBrk="1" hangingPunct="1"/>
              <a:t>22</a:t>
            </a:fld>
            <a:endParaRPr lang="en-US" altLang="en-US">
              <a:latin typeface="Calibri" panose="020F050202020403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a:extLst>
              <a:ext uri="{FF2B5EF4-FFF2-40B4-BE49-F238E27FC236}">
                <a16:creationId xmlns:a16="http://schemas.microsoft.com/office/drawing/2014/main" id="{FA3ED4DC-DE84-4245-8D02-25E30818CD76}"/>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D2ACB25-4474-45BC-906D-2501C3694E32}" type="slidenum">
              <a:rPr lang="en-US" altLang="en-US">
                <a:latin typeface="Calibri" panose="020F0502020204030204" pitchFamily="34" charset="0"/>
              </a:rPr>
              <a:pPr eaLnBrk="1" hangingPunct="1"/>
              <a:t>23</a:t>
            </a:fld>
            <a:endParaRPr lang="en-US" altLang="en-US">
              <a:latin typeface="Calibri" panose="020F0502020204030204" pitchFamily="34" charset="0"/>
            </a:endParaRPr>
          </a:p>
        </p:txBody>
      </p:sp>
      <p:sp>
        <p:nvSpPr>
          <p:cNvPr id="79875" name="Rectangle 2">
            <a:extLst>
              <a:ext uri="{FF2B5EF4-FFF2-40B4-BE49-F238E27FC236}">
                <a16:creationId xmlns:a16="http://schemas.microsoft.com/office/drawing/2014/main" id="{376314A5-8CFF-4534-B6CD-BDD39A6B73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F6CB5529-0A4D-4731-8CA4-29E6936E2A1F}"/>
              </a:ext>
            </a:extLst>
          </p:cNvPr>
          <p:cNvSpPr>
            <a:spLocks noGrp="1" noChangeArrowheads="1"/>
          </p:cNvSpPr>
          <p:nvPr>
            <p:ph type="body" idx="1"/>
          </p:nvPr>
        </p:nvSpPr>
        <p:spPr>
          <a:ln/>
        </p:spPr>
        <p:txBody>
          <a:bodyPr>
            <a:normAutofit fontScale="70000" lnSpcReduction="20000"/>
          </a:bodyPr>
          <a:lstStyle/>
          <a:p>
            <a:pPr eaLnBrk="1" fontAlgn="auto" hangingPunct="1">
              <a:spcBef>
                <a:spcPts val="0"/>
              </a:spcBef>
              <a:spcAft>
                <a:spcPts val="0"/>
              </a:spcAft>
              <a:defRPr/>
            </a:pPr>
            <a:r>
              <a:rPr lang="en-US" dirty="0">
                <a:solidFill>
                  <a:schemeClr val="dk1"/>
                </a:solidFill>
              </a:rPr>
              <a:t> </a:t>
            </a:r>
            <a:r>
              <a:rPr lang="en-US" b="1" dirty="0">
                <a:solidFill>
                  <a:schemeClr val="dk1"/>
                </a:solidFill>
              </a:rPr>
              <a:t>(11) Servings to Offer</a:t>
            </a:r>
            <a:endParaRPr lang="en-US" dirty="0">
              <a:solidFill>
                <a:schemeClr val="dk1"/>
              </a:solidFill>
            </a:endParaRPr>
          </a:p>
          <a:p>
            <a:pPr eaLnBrk="1" fontAlgn="auto" hangingPunct="1">
              <a:spcBef>
                <a:spcPts val="0"/>
              </a:spcBef>
              <a:spcAft>
                <a:spcPts val="0"/>
              </a:spcAft>
              <a:defRPr/>
            </a:pPr>
            <a:r>
              <a:rPr lang="en-US" b="1" dirty="0">
                <a:solidFill>
                  <a:schemeClr val="dk1"/>
                </a:solidFill>
              </a:rPr>
              <a:t>IMPORTANT NOTE ABOUT UPDATING THE PRE-PLANNED AMOUNTS ON THE DAY OF MEAL SERVICE:</a:t>
            </a:r>
          </a:p>
          <a:p>
            <a:pPr eaLnBrk="1" fontAlgn="auto" hangingPunct="1">
              <a:spcBef>
                <a:spcPts val="0"/>
              </a:spcBef>
              <a:spcAft>
                <a:spcPts val="0"/>
              </a:spcAft>
              <a:defRPr/>
            </a:pPr>
            <a:r>
              <a:rPr lang="en-US" dirty="0"/>
              <a:t>Previously, menu substitutions made on the day of service and leftover menu items were not included in </a:t>
            </a:r>
            <a:r>
              <a:rPr lang="en-US" i="1" dirty="0"/>
              <a:t>the servings to offer</a:t>
            </a:r>
            <a:r>
              <a:rPr lang="en-US" dirty="0"/>
              <a:t> column 11. However, USDA now requires that the menu analysis is conducted based on the menu items offered.  Therefore, you must adjust the number of servings offered when the original menu items and amounts planned differ from the menu items and number of servings offered. These adjustments should be made in the columns (11) before meal service on the day the menu is offered. Remember that the amounts to offer for reimbursable meals must be reasonable when compared to the number of meals planned for the day. It is important to remember that leftovers are listed on the production record; however, they are not included in the nutrient analysis since they would have already been analyzed on the day of original service.</a:t>
            </a:r>
          </a:p>
          <a:p>
            <a:pPr eaLnBrk="1" fontAlgn="auto" hangingPunct="1">
              <a:spcBef>
                <a:spcPts val="0"/>
              </a:spcBef>
              <a:spcAft>
                <a:spcPts val="0"/>
              </a:spcAft>
              <a:defRPr/>
            </a:pPr>
            <a:r>
              <a:rPr lang="en-US" dirty="0"/>
              <a:t>Remember, you are using the “servings to offer” for two things in section 11 of the production record - 1) preplanned two or more weeks out  before ordering food,  and then 2) possible subsequent adjustments on the day of service to show the number of servings that will be offered to students.</a:t>
            </a:r>
          </a:p>
          <a:p>
            <a:pPr eaLnBrk="1" fontAlgn="auto" hangingPunct="1">
              <a:spcBef>
                <a:spcPts val="0"/>
              </a:spcBef>
              <a:spcAft>
                <a:spcPts val="0"/>
              </a:spcAft>
              <a:defRPr/>
            </a:pPr>
            <a:r>
              <a:rPr lang="en-US" dirty="0"/>
              <a:t>Prior to ordering food, enter the number of servings planned to offer for each meal component for Pre-K students in 11(a), other Student Reimbursable meals in 11(b) and Total meals (Pre-K, student reimbursable </a:t>
            </a:r>
            <a:r>
              <a:rPr lang="en-US" b="1" u="sng" dirty="0"/>
              <a:t>plus</a:t>
            </a:r>
            <a:r>
              <a:rPr lang="en-US" dirty="0"/>
              <a:t> a la carte and adult meal servings) in 11(c).  Remember to </a:t>
            </a:r>
            <a:r>
              <a:rPr lang="en-US" u="sng" dirty="0"/>
              <a:t>plan the various milk choices and condiments for students</a:t>
            </a:r>
            <a:r>
              <a:rPr lang="en-US" dirty="0"/>
              <a:t> and record the same as for any other menu item.  The milk planning information should be recorded at the time you plan the remainder of the menu items and before ordering food.  </a:t>
            </a:r>
          </a:p>
          <a:p>
            <a:pPr eaLnBrk="1" fontAlgn="auto" hangingPunct="1">
              <a:spcBef>
                <a:spcPts val="0"/>
              </a:spcBef>
              <a:spcAft>
                <a:spcPts val="0"/>
              </a:spcAft>
              <a:defRPr/>
            </a:pPr>
            <a:r>
              <a:rPr lang="en-US" dirty="0"/>
              <a:t>For schools utilizing more than one menu planning grade group at each school (i.e. grades Pre-K and grades K-5, or k-5 </a:t>
            </a:r>
            <a:r>
              <a:rPr lang="en-US" i="1" dirty="0"/>
              <a:t>and</a:t>
            </a:r>
            <a:r>
              <a:rPr lang="en-US" dirty="0"/>
              <a:t> grades  6-8, or grades 6-8 </a:t>
            </a:r>
            <a:r>
              <a:rPr lang="en-US" i="1" dirty="0"/>
              <a:t>and</a:t>
            </a:r>
            <a:r>
              <a:rPr lang="en-US" dirty="0"/>
              <a:t> grades 9-12), you must plan the menu items for each grade group separately.  Note: the Pre-K column (a) may be "re-named" if you need to use it to record planning for K-5 and then use column (b) to record planning for grades 6-8.  Work with the SA consultants to achieve accurate production record recording in these special situations. </a:t>
            </a:r>
          </a:p>
          <a:p>
            <a:pPr eaLnBrk="1" fontAlgn="auto" hangingPunct="1">
              <a:spcBef>
                <a:spcPts val="0"/>
              </a:spcBef>
              <a:spcAft>
                <a:spcPts val="0"/>
              </a:spcAft>
              <a:defRPr/>
            </a:pPr>
            <a:r>
              <a:rPr lang="en-US" b="1" dirty="0"/>
              <a:t>Remember that the amounts of food planned to offer for student reimbursable meals must be reasonable when compared with the number of reimbursable meals planned in section 3.  For example, if you are planning 335 reimbursable student meals, you cannot plan more than this number of total entrees or milks; likewise, you could not plan more than 335 servings of fruits if students are only allowed to take one serving.  You would plan less than these amounts if students participate in OVS and often decline some menu items.</a:t>
            </a:r>
            <a:endParaRPr lang="en-US" dirty="0"/>
          </a:p>
          <a:p>
            <a:pPr eaLnBrk="1" fontAlgn="auto" hangingPunct="1">
              <a:spcBef>
                <a:spcPts val="0"/>
              </a:spcBef>
              <a:spcAft>
                <a:spcPts val="0"/>
              </a:spcAft>
              <a:defRPr/>
            </a:pPr>
            <a:r>
              <a:rPr lang="en-US" b="1" dirty="0"/>
              <a:t>Remember to plan to offer reasonable amounts of menu items to avoid excessive leftovers using past production record information for accurately forecasting numbers of servings needed.</a:t>
            </a:r>
            <a:endParaRPr lang="en-US" dirty="0"/>
          </a:p>
          <a:p>
            <a:pPr eaLnBrk="1" fontAlgn="auto" hangingPunct="1">
              <a:spcBef>
                <a:spcPts val="0"/>
              </a:spcBef>
              <a:spcAft>
                <a:spcPts val="0"/>
              </a:spcAft>
              <a:defRPr/>
            </a:pPr>
            <a:r>
              <a:rPr lang="en-US" b="1" dirty="0"/>
              <a:t>NOTE: If items that are sold only as a la carte are included in column 7, DO NOT COMPLETE THE REIMBURSIBLE SERVINGS TO OFFER COLUMN; instead include information only for TOTAL SERVINGS TO OFFER since students would not select these items as part of the reimbursable meal.  (In other words, enter “zero” for student reimbursable servings to offer for </a:t>
            </a:r>
            <a:r>
              <a:rPr lang="en-US" b="1" u="sng" dirty="0"/>
              <a:t>a la carte only</a:t>
            </a:r>
            <a:r>
              <a:rPr lang="en-US" b="1" dirty="0"/>
              <a:t> menu items.)  Alternately, use page 2 of the production record to list these a la carte only items.</a:t>
            </a:r>
            <a:r>
              <a:rPr lang="en-US" dirty="0"/>
              <a:t> </a:t>
            </a:r>
          </a:p>
          <a:p>
            <a:pPr eaLnBrk="1" fontAlgn="auto" hangingPunct="1">
              <a:spcBef>
                <a:spcPts val="0"/>
              </a:spcBef>
              <a:spcAft>
                <a:spcPts val="0"/>
              </a:spcAft>
              <a:defRPr/>
            </a:pPr>
            <a:r>
              <a:rPr lang="en-US" dirty="0"/>
              <a:t>Menu items substituted must be included on the Production Record and should be listed in the areas designated at the bottom of the page on the day of meal service.  Complete the information for all columns, including the </a:t>
            </a:r>
            <a:r>
              <a:rPr lang="en-US" i="1" dirty="0"/>
              <a:t>servings to offer column</a:t>
            </a:r>
            <a:r>
              <a:rPr lang="en-US" dirty="0"/>
              <a:t>.  If the production record has items already planned and you will not serve those items, mark one line through that item and record "zero" in column 14, Quantity Available.</a:t>
            </a:r>
          </a:p>
          <a:p>
            <a:pPr eaLnBrk="1" fontAlgn="auto" hangingPunct="1">
              <a:spcBef>
                <a:spcPts val="0"/>
              </a:spcBef>
              <a:spcAft>
                <a:spcPts val="0"/>
              </a:spcAft>
              <a:defRPr/>
            </a:pPr>
            <a:r>
              <a:rPr lang="en-US" dirty="0"/>
              <a:t>Menu items served as Leftovers must also be listed. List the food items, portion size, meal pattern contribution, number of servings to offer and date of original service (columns 7, 8, 9, 11 &amp; 13).  Include the leftover quantity available, amount of non-reimbursable servings, and the required information about leftovers (columns 14-16). Leftovers are included on the production record; however, the leftover menu items are included in the nutrient analysis only on the day of original service. For example, 200 servings of tossed salad are offered on Monday, and 20 servings are leftover. The 20 leftover salad servings are offered Tuesday. The nutrient analysis should be conducted on the menu as offered: Monday’s offerings should reflect 200 servings of salad, even though 20 leftover servings were offered on Tuesday. The Dietary Specifications requirements are weekly requirements, and the nutrient analysis would still reflect that 200 servings of salad were offered over the week, even if some leftovers were offered on subsequent days. It is important NOT to enter 200 servings of salad Monday, and 20 servings of salad Tuesday because this would result in double counting the menu item.</a:t>
            </a:r>
          </a:p>
          <a:p>
            <a:pPr eaLnBrk="1" fontAlgn="auto" hangingPunct="1">
              <a:spcBef>
                <a:spcPts val="0"/>
              </a:spcBef>
              <a:spcAft>
                <a:spcPts val="0"/>
              </a:spcAft>
              <a:defRPr/>
            </a:pPr>
            <a:r>
              <a:rPr lang="en-US" dirty="0"/>
              <a:t>Additions made prior to ordering food are treated the same as any other planned menu item as the manager is planning to order and serve it. Additions made at the last minute on the day of service would be treated as a partial or full substitution. For example, the manager realizes that bananas need to be added because there is an abundance in stock or peaches are insufficient to provide the amount needed so an additional fruit is added to substitute for the shortage. Either way, the planning for the day will need to be adjusted to reflect the amounts to offer. However, if the manager knew in advance that bananas would be planned and served, the original planning would reflect this so there would be no need to indicate that it was a substitution on the day of service.</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a:extLst>
              <a:ext uri="{FF2B5EF4-FFF2-40B4-BE49-F238E27FC236}">
                <a16:creationId xmlns:a16="http://schemas.microsoft.com/office/drawing/2014/main" id="{49A40347-BD06-415B-B553-5BCC90957700}"/>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28B4A2D-3E24-442A-8728-B033701EDE2A}" type="slidenum">
              <a:rPr lang="en-US" altLang="en-US">
                <a:latin typeface="Calibri" panose="020F0502020204030204" pitchFamily="34" charset="0"/>
              </a:rPr>
              <a:pPr eaLnBrk="1" hangingPunct="1"/>
              <a:t>24</a:t>
            </a:fld>
            <a:endParaRPr lang="en-US" altLang="en-US">
              <a:latin typeface="Calibri" panose="020F0502020204030204" pitchFamily="34" charset="0"/>
            </a:endParaRPr>
          </a:p>
        </p:txBody>
      </p:sp>
      <p:sp>
        <p:nvSpPr>
          <p:cNvPr id="80899" name="Rectangle 2">
            <a:extLst>
              <a:ext uri="{FF2B5EF4-FFF2-40B4-BE49-F238E27FC236}">
                <a16:creationId xmlns:a16="http://schemas.microsoft.com/office/drawing/2014/main" id="{0860727B-0468-4497-919D-13F9E37085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900" name="Rectangle 3">
            <a:extLst>
              <a:ext uri="{FF2B5EF4-FFF2-40B4-BE49-F238E27FC236}">
                <a16:creationId xmlns:a16="http://schemas.microsoft.com/office/drawing/2014/main" id="{78D9AAC2-7906-4F0D-BE11-4EE8B889BD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Accurate forecasting/planning is key to inventory control! Planning section of production record must be completed before the day of service to assure that adequate ingredients will be available on the  day of service.</a:t>
            </a:r>
          </a:p>
          <a:p>
            <a:pPr eaLnBrk="1" hangingPunct="1">
              <a:spcBef>
                <a:spcPct val="0"/>
              </a:spcBef>
            </a:pPr>
            <a:endParaRPr lang="en-US" altLang="en-US"/>
          </a:p>
          <a:p>
            <a:pPr eaLnBrk="1" hangingPunct="1">
              <a:spcBef>
                <a:spcPct val="0"/>
              </a:spcBef>
            </a:pPr>
            <a:r>
              <a:rPr lang="en-US" altLang="en-US"/>
              <a:t>The Servings to Offer column 11a and 11b must be adjusted prior to daily meal service to accommodate planning and service of substitutions and/or leftovers. This is an important change from previous practice!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80243F57-C90E-4083-8110-93A2D3A2604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F73CE4A-8B22-4963-88B0-9344C9883A11}" type="slidenum">
              <a:rPr lang="en-US" altLang="en-US">
                <a:latin typeface="Calibri" panose="020F0502020204030204" pitchFamily="34" charset="0"/>
              </a:rPr>
              <a:pPr eaLnBrk="1" hangingPunct="1"/>
              <a:t>25</a:t>
            </a:fld>
            <a:endParaRPr lang="en-US" altLang="en-US">
              <a:latin typeface="Calibri" panose="020F0502020204030204" pitchFamily="34" charset="0"/>
            </a:endParaRPr>
          </a:p>
        </p:txBody>
      </p:sp>
      <p:sp>
        <p:nvSpPr>
          <p:cNvPr id="81923" name="Rectangle 2">
            <a:extLst>
              <a:ext uri="{FF2B5EF4-FFF2-40B4-BE49-F238E27FC236}">
                <a16:creationId xmlns:a16="http://schemas.microsoft.com/office/drawing/2014/main" id="{525FC855-8B87-4C05-B6AC-4D37DBAFB26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4" name="Rectangle 3">
            <a:extLst>
              <a:ext uri="{FF2B5EF4-FFF2-40B4-BE49-F238E27FC236}">
                <a16:creationId xmlns:a16="http://schemas.microsoft.com/office/drawing/2014/main" id="{86602821-2FBD-4F6A-A2F9-7B867FC0B86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80000"/>
              </a:lnSpc>
              <a:spcBef>
                <a:spcPct val="0"/>
              </a:spcBef>
            </a:pPr>
            <a:r>
              <a:rPr lang="en-US" altLang="en-US" sz="900"/>
              <a:t>Total number of planned meals must be consistent with the number of servings of meal components needed to assure that there will be enough food ordered to serve reimbursable meals. </a:t>
            </a:r>
          </a:p>
          <a:p>
            <a:pPr eaLnBrk="1" hangingPunct="1">
              <a:lnSpc>
                <a:spcPct val="80000"/>
              </a:lnSpc>
              <a:spcBef>
                <a:spcPct val="0"/>
              </a:spcBef>
            </a:pPr>
            <a:endParaRPr lang="en-US" altLang="en-US" sz="900"/>
          </a:p>
          <a:p>
            <a:pPr eaLnBrk="1" hangingPunct="1">
              <a:lnSpc>
                <a:spcPct val="80000"/>
              </a:lnSpc>
              <a:spcBef>
                <a:spcPct val="0"/>
              </a:spcBef>
              <a:buFont typeface="Wingdings" panose="05000000000000000000" pitchFamily="2" charset="2"/>
              <a:buNone/>
            </a:pPr>
            <a:r>
              <a:rPr lang="en-US" altLang="en-US" sz="900"/>
              <a:t>For example, if a school is planning 335 meals, the manager may plan 275 servings of chicken nuggets with wheat roll and 60 servings of tuna salad sandwich, 160 servings of mashed potatoes, 53 servings of green peas (from 3#10 cans), 190 servings of peaches (from 4 #10 cans), 90 servings of steamed rice, 100 skim chocolate milk, 25 skim strawberry milk, 20 servings of unflavored skim milk and 55 servings of 1% unflavored milk. Remember to include planned quantities of condiments such as 75 servings of chicken gravy, 50 pkg of BBQ sauce, 110 pkg ketchup, and 10 pkg honey mustard sauce, etc.</a:t>
            </a:r>
          </a:p>
          <a:p>
            <a:pPr eaLnBrk="1" hangingPunct="1">
              <a:lnSpc>
                <a:spcPct val="80000"/>
              </a:lnSpc>
              <a:spcBef>
                <a:spcPct val="0"/>
              </a:spcBef>
              <a:buFont typeface="Wingdings" panose="05000000000000000000" pitchFamily="2" charset="2"/>
              <a:buNone/>
            </a:pPr>
            <a:endParaRPr lang="en-US" altLang="en-US" sz="900"/>
          </a:p>
          <a:p>
            <a:pPr eaLnBrk="1" hangingPunct="1">
              <a:lnSpc>
                <a:spcPct val="80000"/>
              </a:lnSpc>
              <a:spcBef>
                <a:spcPct val="0"/>
              </a:spcBef>
              <a:buFont typeface="Wingdings" panose="05000000000000000000" pitchFamily="2" charset="2"/>
              <a:buNone/>
            </a:pPr>
            <a:r>
              <a:rPr lang="en-US" altLang="en-US" sz="900"/>
              <a:t>Remember that all varieties of milk and condiments must be planned just as any other menu item. </a:t>
            </a:r>
          </a:p>
          <a:p>
            <a:pPr eaLnBrk="1" hangingPunct="1">
              <a:lnSpc>
                <a:spcPct val="80000"/>
              </a:lnSpc>
              <a:spcBef>
                <a:spcPct val="0"/>
              </a:spcBef>
              <a:buFont typeface="Wingdings" panose="05000000000000000000" pitchFamily="2" charset="2"/>
              <a:buNone/>
            </a:pPr>
            <a:endParaRPr lang="en-US" altLang="en-US" sz="900"/>
          </a:p>
          <a:p>
            <a:pPr eaLnBrk="1" hangingPunct="1">
              <a:lnSpc>
                <a:spcPct val="80000"/>
              </a:lnSpc>
              <a:spcBef>
                <a:spcPct val="0"/>
              </a:spcBef>
              <a:buFont typeface="Wingdings" panose="05000000000000000000" pitchFamily="2" charset="2"/>
              <a:buNone/>
            </a:pPr>
            <a:r>
              <a:rPr lang="en-US" altLang="en-US" sz="900"/>
              <a:t>In the example above, when planning for 335student reimbursable meals, it would not be accurate to plan 325 servings of chicken nuggets with roll and 75 servings of tuna salad for students. However, these planned amounts may be accurate for the total planned amounts since the manager would add additional amounts in the TOTAL column to compute the Total Planned Quantity in column 10 which is the food order for that day (minus, of course, any excess stock already on hand when the order is actually placed!)</a:t>
            </a:r>
          </a:p>
          <a:p>
            <a:pPr eaLnBrk="1" hangingPunct="1">
              <a:lnSpc>
                <a:spcPct val="80000"/>
              </a:lnSpc>
              <a:spcBef>
                <a:spcPct val="0"/>
              </a:spcBef>
            </a:pPr>
            <a:endParaRPr lang="en-US" altLang="en-US" sz="9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a:extLst>
              <a:ext uri="{FF2B5EF4-FFF2-40B4-BE49-F238E27FC236}">
                <a16:creationId xmlns:a16="http://schemas.microsoft.com/office/drawing/2014/main" id="{8974E56E-DA33-4464-AA8D-11D8DCA0B2F6}"/>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E409318-506B-499F-A732-F7FBCC3D8DA0}" type="slidenum">
              <a:rPr lang="en-US" altLang="en-US">
                <a:latin typeface="Calibri" panose="020F0502020204030204" pitchFamily="34" charset="0"/>
              </a:rPr>
              <a:pPr eaLnBrk="1" hangingPunct="1"/>
              <a:t>26</a:t>
            </a:fld>
            <a:endParaRPr lang="en-US" altLang="en-US">
              <a:latin typeface="Calibri" panose="020F0502020204030204" pitchFamily="34" charset="0"/>
            </a:endParaRPr>
          </a:p>
        </p:txBody>
      </p:sp>
      <p:sp>
        <p:nvSpPr>
          <p:cNvPr id="82947" name="Rectangle 2">
            <a:extLst>
              <a:ext uri="{FF2B5EF4-FFF2-40B4-BE49-F238E27FC236}">
                <a16:creationId xmlns:a16="http://schemas.microsoft.com/office/drawing/2014/main" id="{52BF9C65-6BC7-4F48-BAC1-92631A4200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8" name="Rectangle 3">
            <a:extLst>
              <a:ext uri="{FF2B5EF4-FFF2-40B4-BE49-F238E27FC236}">
                <a16:creationId xmlns:a16="http://schemas.microsoft.com/office/drawing/2014/main" id="{E8B43394-184B-4BA6-A8BD-B61FD3DA04F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Refer to past production information to plan/forecast for future menus.</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a:extLst>
              <a:ext uri="{FF2B5EF4-FFF2-40B4-BE49-F238E27FC236}">
                <a16:creationId xmlns:a16="http://schemas.microsoft.com/office/drawing/2014/main" id="{D4CAB375-C266-4279-9151-1B009C299AB5}"/>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CC6A178-6A4F-41FA-A1D1-40B7D6C0E298}" type="slidenum">
              <a:rPr lang="en-US" altLang="en-US">
                <a:latin typeface="Calibri" panose="020F0502020204030204" pitchFamily="34" charset="0"/>
              </a:rPr>
              <a:pPr eaLnBrk="1" hangingPunct="1"/>
              <a:t>27</a:t>
            </a:fld>
            <a:endParaRPr lang="en-US" altLang="en-US">
              <a:latin typeface="Calibri" panose="020F0502020204030204" pitchFamily="34" charset="0"/>
            </a:endParaRPr>
          </a:p>
        </p:txBody>
      </p:sp>
      <p:sp>
        <p:nvSpPr>
          <p:cNvPr id="83971" name="Rectangle 2">
            <a:extLst>
              <a:ext uri="{FF2B5EF4-FFF2-40B4-BE49-F238E27FC236}">
                <a16:creationId xmlns:a16="http://schemas.microsoft.com/office/drawing/2014/main" id="{C5F42D92-6A09-4AE7-A21C-04C8F95B715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2" name="Rectangle 3">
            <a:extLst>
              <a:ext uri="{FF2B5EF4-FFF2-40B4-BE49-F238E27FC236}">
                <a16:creationId xmlns:a16="http://schemas.microsoft.com/office/drawing/2014/main" id="{1A36A51C-1A69-4308-BDCF-0968CEE6F2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Use historical production information as a guide for future planning. Planning amounts will not always exactly match production amounts (especially if effective batch cooking methods are used); however, it should be close. If there are excessive leftovers, investigate the cause and adjust planned amounts accordingly for future menus.</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a:extLst>
              <a:ext uri="{FF2B5EF4-FFF2-40B4-BE49-F238E27FC236}">
                <a16:creationId xmlns:a16="http://schemas.microsoft.com/office/drawing/2014/main" id="{4343333A-14C2-4804-A477-536CB5322FC2}"/>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4F98F1D-A89A-4D05-8405-4CFB1C105EA0}" type="slidenum">
              <a:rPr lang="en-US" altLang="en-US">
                <a:latin typeface="Calibri" panose="020F0502020204030204" pitchFamily="34" charset="0"/>
              </a:rPr>
              <a:pPr eaLnBrk="1" hangingPunct="1"/>
              <a:t>28</a:t>
            </a:fld>
            <a:endParaRPr lang="en-US" altLang="en-US">
              <a:latin typeface="Calibri" panose="020F0502020204030204" pitchFamily="34" charset="0"/>
            </a:endParaRPr>
          </a:p>
        </p:txBody>
      </p:sp>
      <p:sp>
        <p:nvSpPr>
          <p:cNvPr id="84995" name="Rectangle 2">
            <a:extLst>
              <a:ext uri="{FF2B5EF4-FFF2-40B4-BE49-F238E27FC236}">
                <a16:creationId xmlns:a16="http://schemas.microsoft.com/office/drawing/2014/main" id="{A9723C5D-BD60-4AE7-9537-8C8A1E67F4A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3">
            <a:extLst>
              <a:ext uri="{FF2B5EF4-FFF2-40B4-BE49-F238E27FC236}">
                <a16:creationId xmlns:a16="http://schemas.microsoft.com/office/drawing/2014/main" id="{5A30C0CA-F949-47AD-85EE-65361A98B6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rPr>
              <a:t>(12) Planned Quantity (lb, Can, each)</a:t>
            </a:r>
            <a:endParaRPr lang="en-US" altLang="en-US">
              <a:solidFill>
                <a:srgbClr val="000000"/>
              </a:solidFill>
            </a:endParaRPr>
          </a:p>
          <a:p>
            <a:pPr eaLnBrk="1" hangingPunct="1">
              <a:spcBef>
                <a:spcPct val="0"/>
              </a:spcBef>
            </a:pPr>
            <a:r>
              <a:rPr lang="en-US" altLang="en-US">
                <a:solidFill>
                  <a:srgbClr val="000000"/>
                </a:solidFill>
              </a:rPr>
              <a:t>The purpose of the information in this column is to create an accurate food order and communicate to employees the expected amount of food to prepare and offer for service. Use purchase units as listed in the USDA Food Buying Guide and  as indicated on your accurate standardized recipes for placing creditable food items into production (i.e. each, pounds, #10 cans, etc. as indicated in column 10.) This revised Excel spreadsheet will transfer the purchase units as listed in column 10 automatically when correct information is entered into the computer. This spreadsheet also contains formulas that will make the calculations automatically for the planned quantity required to prepare the number of servings indicated in the Total section of column 11. For example:  it will take 36.2 lbs. of French Fries, Crinkle Cut to serve 200 (3/4 cup) portions – 18.6 X (200/100) = 36.2 lbs.; it will take 3 #10 cans of Green Beans to serve 65 (1/2 cup) portions - 4.6 X (65/100) = 3 #10 cans.  Follow the quantities on the standardized quantity recipe which should be based on minimum quantities from the FBG, USDA Food Fact Sheets, SN Labels, signed manufacturer’s statements on company letterhead, or your own documented in-house yield data results; Refer to the FBG page I-3 for more information about yield testing.</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a:extLst>
              <a:ext uri="{FF2B5EF4-FFF2-40B4-BE49-F238E27FC236}">
                <a16:creationId xmlns:a16="http://schemas.microsoft.com/office/drawing/2014/main" id="{D7DD17CB-1212-49BA-88D6-A335AA45D99C}"/>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348B5B5-8146-4F4C-BA89-7FB36EBE227D}" type="slidenum">
              <a:rPr lang="en-US" altLang="en-US">
                <a:latin typeface="Calibri" panose="020F0502020204030204" pitchFamily="34" charset="0"/>
              </a:rPr>
              <a:pPr eaLnBrk="1" hangingPunct="1"/>
              <a:t>29</a:t>
            </a:fld>
            <a:endParaRPr lang="en-US" altLang="en-US">
              <a:latin typeface="Calibri" panose="020F0502020204030204" pitchFamily="34" charset="0"/>
            </a:endParaRPr>
          </a:p>
        </p:txBody>
      </p:sp>
      <p:sp>
        <p:nvSpPr>
          <p:cNvPr id="86019" name="Rectangle 2">
            <a:extLst>
              <a:ext uri="{FF2B5EF4-FFF2-40B4-BE49-F238E27FC236}">
                <a16:creationId xmlns:a16="http://schemas.microsoft.com/office/drawing/2014/main" id="{E1BCE75D-9866-495D-AC7F-233A5013E6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20" name="Rectangle 3">
            <a:extLst>
              <a:ext uri="{FF2B5EF4-FFF2-40B4-BE49-F238E27FC236}">
                <a16:creationId xmlns:a16="http://schemas.microsoft.com/office/drawing/2014/main" id="{C00521D6-F301-481C-B2D2-BE5A724129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rPr>
              <a:t>FOODS AVAILABLE – TODAY’S PRODUCTION AND SERVICE</a:t>
            </a:r>
          </a:p>
          <a:p>
            <a:pPr eaLnBrk="1" hangingPunct="1">
              <a:spcBef>
                <a:spcPct val="0"/>
              </a:spcBef>
            </a:pPr>
            <a:r>
              <a:rPr lang="en-US" altLang="en-US">
                <a:solidFill>
                  <a:srgbClr val="000000"/>
                </a:solidFill>
              </a:rPr>
              <a:t> </a:t>
            </a:r>
          </a:p>
          <a:p>
            <a:pPr eaLnBrk="1" hangingPunct="1">
              <a:spcBef>
                <a:spcPct val="0"/>
              </a:spcBef>
            </a:pPr>
            <a:r>
              <a:rPr lang="en-US" altLang="en-US" b="1">
                <a:solidFill>
                  <a:srgbClr val="000000"/>
                </a:solidFill>
              </a:rPr>
              <a:t>(13) Directions, Comments, Leftover dates, Corrective Actions Taken</a:t>
            </a:r>
            <a:endParaRPr lang="en-US" altLang="en-US">
              <a:solidFill>
                <a:srgbClr val="000000"/>
              </a:solidFill>
            </a:endParaRPr>
          </a:p>
          <a:p>
            <a:pPr eaLnBrk="1" hangingPunct="1">
              <a:spcBef>
                <a:spcPct val="0"/>
              </a:spcBef>
            </a:pPr>
            <a:r>
              <a:rPr lang="en-US" altLang="en-US">
                <a:solidFill>
                  <a:srgbClr val="000000"/>
                </a:solidFill>
              </a:rPr>
              <a:t>Write in special directions, comments, the original date of preparation for leftover menu items offered for today’s service, or other information relative to the menu production for the day’s menu or for advance preparation for another day.  You may include such directions as type of pack, descriptive terms, brand names, code numbers of food, special garnishes, reminders to pull items from freezer to thaw for another day, etc.  </a:t>
            </a:r>
          </a:p>
          <a:p>
            <a:pPr eaLnBrk="1" hangingPunct="1">
              <a:spcBef>
                <a:spcPct val="0"/>
              </a:spcBef>
            </a:pPr>
            <a:r>
              <a:rPr lang="en-US" altLang="en-US">
                <a:solidFill>
                  <a:srgbClr val="000000"/>
                </a:solidFill>
              </a:rPr>
              <a:t> </a:t>
            </a:r>
            <a:endParaRPr lang="en-US" altLang="en-US" i="1">
              <a:solidFill>
                <a:srgbClr val="000000"/>
              </a:solidFill>
            </a:endParaRPr>
          </a:p>
          <a:p>
            <a:pPr eaLnBrk="1" hangingPunct="1">
              <a:spcBef>
                <a:spcPct val="0"/>
              </a:spcBef>
            </a:pPr>
            <a:r>
              <a:rPr lang="en-US" altLang="en-US" i="1">
                <a:solidFill>
                  <a:srgbClr val="000000"/>
                </a:solidFill>
              </a:rPr>
              <a:t>If food items have been thrown out due to improper handling, note that information here. </a:t>
            </a:r>
            <a:r>
              <a:rPr lang="en-US" altLang="en-US" b="1" i="1">
                <a:solidFill>
                  <a:srgbClr val="000000"/>
                </a:solidFill>
              </a:rPr>
              <a:t>If leftovers are re-served, note the original date of production in  column 13.</a:t>
            </a:r>
            <a:endParaRPr lang="en-US" altLang="en-US">
              <a:solidFill>
                <a:srgbClr val="000000"/>
              </a:solidFill>
            </a:endParaRPr>
          </a:p>
          <a:p>
            <a:pPr eaLnBrk="1" hangingPunct="1">
              <a:spcBef>
                <a:spcPct val="0"/>
              </a:spcBef>
            </a:pPr>
            <a:endParaRPr lang="en-US" altLang="en-US" b="1" i="1"/>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AD039A4E-2C0A-4E5E-9657-3B531D6BF8A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557EC385-2CAF-4D2A-8A77-C81CF5539D5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solidFill>
                  <a:srgbClr val="000000"/>
                </a:solidFill>
              </a:rPr>
              <a:t>The Daily Meal Production Plan is a required record for the National School Lunch and Breakfast Program. The information is to be recorded daily and kept in the school’s food preparation and service area. The two major sections, </a:t>
            </a:r>
            <a:r>
              <a:rPr lang="en-US" altLang="en-US" u="sng">
                <a:solidFill>
                  <a:srgbClr val="000000"/>
                </a:solidFill>
              </a:rPr>
              <a:t>Planning</a:t>
            </a:r>
            <a:r>
              <a:rPr lang="en-US" altLang="en-US">
                <a:solidFill>
                  <a:srgbClr val="000000"/>
                </a:solidFill>
              </a:rPr>
              <a:t> and </a:t>
            </a:r>
            <a:r>
              <a:rPr lang="en-US" altLang="en-US" u="sng">
                <a:solidFill>
                  <a:srgbClr val="000000"/>
                </a:solidFill>
              </a:rPr>
              <a:t>Production</a:t>
            </a:r>
            <a:r>
              <a:rPr lang="en-US" altLang="en-US">
                <a:solidFill>
                  <a:srgbClr val="000000"/>
                </a:solidFill>
              </a:rPr>
              <a:t>, allow the form to be a management tool, determine nutritional adequacy, assess food safety practices, and support the claim for reimbursable meals.  </a:t>
            </a:r>
          </a:p>
          <a:p>
            <a:pPr eaLnBrk="1" hangingPunct="1">
              <a:spcBef>
                <a:spcPct val="0"/>
              </a:spcBef>
            </a:pPr>
            <a:r>
              <a:rPr lang="en-US" altLang="en-US">
                <a:solidFill>
                  <a:srgbClr val="000000"/>
                </a:solidFill>
              </a:rPr>
              <a:t> </a:t>
            </a:r>
          </a:p>
          <a:p>
            <a:pPr eaLnBrk="1" hangingPunct="1">
              <a:spcBef>
                <a:spcPct val="0"/>
              </a:spcBef>
            </a:pPr>
            <a:r>
              <a:rPr lang="en-US" altLang="en-US">
                <a:solidFill>
                  <a:srgbClr val="000000"/>
                </a:solidFill>
              </a:rPr>
              <a:t>All forms other than the DPI prototype must be approved in writing by the State Agency prior to use. Sections/Columns 1, 6, 7, 8, 9and 10 may be prepared or partially completed by the central office menu planner prior to distribution to managers; doing so may increase accuracy and ensure that all required meal components, including the vegetable subgroups are included. Note: the manager may need to complete the serving line information in section 1 if the information is not known by the menu planner.</a:t>
            </a:r>
          </a:p>
          <a:p>
            <a:pPr eaLnBrk="1" hangingPunct="1">
              <a:spcBef>
                <a:spcPct val="0"/>
              </a:spcBef>
            </a:pPr>
            <a:r>
              <a:rPr lang="en-US" altLang="en-US">
                <a:solidFill>
                  <a:srgbClr val="000000"/>
                </a:solidFill>
              </a:rPr>
              <a:t> </a:t>
            </a:r>
          </a:p>
          <a:p>
            <a:pPr eaLnBrk="1" hangingPunct="1">
              <a:spcBef>
                <a:spcPct val="0"/>
              </a:spcBef>
            </a:pPr>
            <a:r>
              <a:rPr lang="en-US" altLang="en-US">
                <a:solidFill>
                  <a:srgbClr val="000000"/>
                </a:solidFill>
              </a:rPr>
              <a:t>Examples are provided for completed menu records for a day. Refer to them when maintaining this form. School Nutrition (SN) Administrators should contact the State Agency (SA) consultants for technical assistance. Managers should contact the School Nutrition Administrator to discuss local procedures. In this example, the data can be entered at three different time periods: the basic menu information supplied by the central office, the PLANNING section information provided by the manager in advance of the meal, and the TODAY’S PRODUCTION/SERVICE columns completed the day the meal is prepared and served. All items required as part of your HACCP Plan are </a:t>
            </a:r>
            <a:r>
              <a:rPr lang="en-US" altLang="en-US" i="1">
                <a:solidFill>
                  <a:srgbClr val="000000"/>
                </a:solidFill>
              </a:rPr>
              <a:t>printed in</a:t>
            </a:r>
            <a:r>
              <a:rPr lang="en-US" altLang="en-US">
                <a:solidFill>
                  <a:srgbClr val="000000"/>
                </a:solidFill>
              </a:rPr>
              <a:t> </a:t>
            </a:r>
            <a:r>
              <a:rPr lang="en-US" altLang="en-US" i="1">
                <a:solidFill>
                  <a:srgbClr val="000000"/>
                </a:solidFill>
              </a:rPr>
              <a:t>italics in these instructions </a:t>
            </a:r>
            <a:r>
              <a:rPr lang="en-US" altLang="en-US">
                <a:solidFill>
                  <a:srgbClr val="000000"/>
                </a:solidFill>
              </a:rPr>
              <a:t>and must be completed daily</a:t>
            </a:r>
            <a:r>
              <a:rPr lang="en-US" altLang="en-US" i="1">
                <a:solidFill>
                  <a:srgbClr val="000000"/>
                </a:solidFill>
              </a:rPr>
              <a:t>.</a:t>
            </a:r>
            <a:endParaRPr lang="en-US" altLang="en-US">
              <a:solidFill>
                <a:srgbClr val="000000"/>
              </a:solidFill>
            </a:endParaRPr>
          </a:p>
        </p:txBody>
      </p:sp>
      <p:sp>
        <p:nvSpPr>
          <p:cNvPr id="56324" name="Slide Number Placeholder 3">
            <a:extLst>
              <a:ext uri="{FF2B5EF4-FFF2-40B4-BE49-F238E27FC236}">
                <a16:creationId xmlns:a16="http://schemas.microsoft.com/office/drawing/2014/main" id="{B998182E-943C-4C2C-B307-4FCC5E2C113E}"/>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ABD896C-E2CF-40E3-BDE6-466260F3C9B3}" type="slidenum">
              <a:rPr lang="en-US" altLang="en-US">
                <a:latin typeface="Calibri" panose="020F0502020204030204" pitchFamily="34" charset="0"/>
              </a:rPr>
              <a:pPr eaLnBrk="1" hangingPunct="1"/>
              <a:t>3</a:t>
            </a:fld>
            <a:endParaRPr lang="en-US" altLang="en-US">
              <a:latin typeface="Calibri" panose="020F050202020403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a:extLst>
              <a:ext uri="{FF2B5EF4-FFF2-40B4-BE49-F238E27FC236}">
                <a16:creationId xmlns:a16="http://schemas.microsoft.com/office/drawing/2014/main" id="{922AF272-B8EF-4D53-BE75-7DFC5EA142C1}"/>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8DCB13C-F559-48DF-95D1-8F6E3CCDE2FB}" type="slidenum">
              <a:rPr lang="en-US" altLang="en-US">
                <a:latin typeface="Calibri" panose="020F0502020204030204" pitchFamily="34" charset="0"/>
              </a:rPr>
              <a:pPr eaLnBrk="1" hangingPunct="1"/>
              <a:t>30</a:t>
            </a:fld>
            <a:endParaRPr lang="en-US" altLang="en-US">
              <a:latin typeface="Calibri" panose="020F0502020204030204" pitchFamily="34" charset="0"/>
            </a:endParaRPr>
          </a:p>
        </p:txBody>
      </p:sp>
      <p:sp>
        <p:nvSpPr>
          <p:cNvPr id="87043" name="Rectangle 2">
            <a:extLst>
              <a:ext uri="{FF2B5EF4-FFF2-40B4-BE49-F238E27FC236}">
                <a16:creationId xmlns:a16="http://schemas.microsoft.com/office/drawing/2014/main" id="{FB8AC2A6-2CE4-4EC6-BB63-004F60418A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6" name="Rectangle 3">
            <a:extLst>
              <a:ext uri="{FF2B5EF4-FFF2-40B4-BE49-F238E27FC236}">
                <a16:creationId xmlns:a16="http://schemas.microsoft.com/office/drawing/2014/main" id="{6892FE33-7A92-490B-9974-DDA5D004AFD7}"/>
              </a:ext>
            </a:extLst>
          </p:cNvPr>
          <p:cNvSpPr>
            <a:spLocks noGrp="1" noChangeArrowheads="1"/>
          </p:cNvSpPr>
          <p:nvPr>
            <p:ph type="body" idx="1"/>
          </p:nvPr>
        </p:nvSpPr>
        <p:spPr>
          <a:ln/>
        </p:spPr>
        <p:txBody>
          <a:bodyPr>
            <a:normAutofit fontScale="70000" lnSpcReduction="20000"/>
          </a:bodyPr>
          <a:lstStyle/>
          <a:p>
            <a:pPr eaLnBrk="1" fontAlgn="auto" hangingPunct="1">
              <a:spcBef>
                <a:spcPts val="0"/>
              </a:spcBef>
              <a:spcAft>
                <a:spcPts val="0"/>
              </a:spcAft>
              <a:defRPr/>
            </a:pPr>
            <a:r>
              <a:rPr lang="en-US" b="1" dirty="0">
                <a:solidFill>
                  <a:schemeClr val="dk1"/>
                </a:solidFill>
              </a:rPr>
              <a:t>(14) Quantity Available (</a:t>
            </a:r>
            <a:r>
              <a:rPr lang="en-US" b="1" dirty="0" err="1">
                <a:solidFill>
                  <a:schemeClr val="dk1"/>
                </a:solidFill>
              </a:rPr>
              <a:t>lb</a:t>
            </a:r>
            <a:r>
              <a:rPr lang="en-US" b="1" dirty="0">
                <a:solidFill>
                  <a:schemeClr val="dk1"/>
                </a:solidFill>
              </a:rPr>
              <a:t>, can, each, etc.)</a:t>
            </a:r>
            <a:endParaRPr lang="en-US" dirty="0">
              <a:solidFill>
                <a:schemeClr val="dk1"/>
              </a:solidFill>
            </a:endParaRPr>
          </a:p>
          <a:p>
            <a:pPr eaLnBrk="1" fontAlgn="auto" hangingPunct="1">
              <a:spcBef>
                <a:spcPts val="0"/>
              </a:spcBef>
              <a:spcAft>
                <a:spcPts val="0"/>
              </a:spcAft>
              <a:defRPr/>
            </a:pPr>
            <a:r>
              <a:rPr lang="en-US" dirty="0">
                <a:solidFill>
                  <a:schemeClr val="dk1"/>
                </a:solidFill>
              </a:rPr>
              <a:t>Enter total quantity of each meal component/food item actually prepared for the entire day’s meal service. Use purchase units as listed in the USDA Food Buying Guide or production units indicated on accurate quantity recipes (i.e. pounds, #10 cans, each, etc.) for newly prepared foods.  </a:t>
            </a:r>
          </a:p>
          <a:p>
            <a:pPr eaLnBrk="1" fontAlgn="auto" hangingPunct="1">
              <a:spcBef>
                <a:spcPts val="0"/>
              </a:spcBef>
              <a:spcAft>
                <a:spcPts val="0"/>
              </a:spcAft>
              <a:defRPr/>
            </a:pPr>
            <a:r>
              <a:rPr lang="en-US" dirty="0">
                <a:solidFill>
                  <a:schemeClr val="dk1"/>
                </a:solidFill>
              </a:rPr>
              <a:t>Examples include: </a:t>
            </a:r>
          </a:p>
          <a:p>
            <a:pPr eaLnBrk="1" fontAlgn="auto" hangingPunct="1">
              <a:spcBef>
                <a:spcPts val="0"/>
              </a:spcBef>
              <a:spcAft>
                <a:spcPts val="0"/>
              </a:spcAft>
              <a:defRPr/>
            </a:pPr>
            <a:r>
              <a:rPr lang="en-US" dirty="0">
                <a:solidFill>
                  <a:schemeClr val="dk1"/>
                </a:solidFill>
              </a:rPr>
              <a:t>Record the total quantity of canned fruits and vegetables as </a:t>
            </a:r>
            <a:r>
              <a:rPr lang="en-US" i="1" dirty="0">
                <a:solidFill>
                  <a:schemeClr val="dk1"/>
                </a:solidFill>
              </a:rPr>
              <a:t>#10 cans</a:t>
            </a:r>
            <a:r>
              <a:rPr lang="en-US" dirty="0">
                <a:solidFill>
                  <a:schemeClr val="dk1"/>
                </a:solidFill>
              </a:rPr>
              <a:t>. Record the weight of cheese, deli meats, precooked and raw meats such as diced chicken and ground beef or bulk, frozen fruits and vegetable in </a:t>
            </a:r>
            <a:r>
              <a:rPr lang="en-US" i="1" dirty="0" err="1">
                <a:solidFill>
                  <a:schemeClr val="dk1"/>
                </a:solidFill>
              </a:rPr>
              <a:t>lbs</a:t>
            </a:r>
            <a:r>
              <a:rPr lang="en-US" i="1" dirty="0">
                <a:solidFill>
                  <a:schemeClr val="dk1"/>
                </a:solidFill>
              </a:rPr>
              <a:t> or ounces</a:t>
            </a:r>
            <a:r>
              <a:rPr lang="en-US" dirty="0">
                <a:solidFill>
                  <a:schemeClr val="dk1"/>
                </a:solidFill>
              </a:rPr>
              <a:t>. Record individual items such as whole, fresh fruit, chicken patties, or rolls as </a:t>
            </a:r>
            <a:r>
              <a:rPr lang="en-US" i="1" dirty="0">
                <a:solidFill>
                  <a:schemeClr val="dk1"/>
                </a:solidFill>
              </a:rPr>
              <a:t>each</a:t>
            </a:r>
            <a:r>
              <a:rPr lang="en-US" dirty="0">
                <a:solidFill>
                  <a:schemeClr val="dk1"/>
                </a:solidFill>
              </a:rPr>
              <a:t> because they can be counted. Effective standardized quantity recipes should make use of these </a:t>
            </a:r>
          </a:p>
          <a:p>
            <a:pPr eaLnBrk="1" fontAlgn="auto" hangingPunct="1">
              <a:spcBef>
                <a:spcPts val="0"/>
              </a:spcBef>
              <a:spcAft>
                <a:spcPts val="0"/>
              </a:spcAft>
              <a:defRPr/>
            </a:pPr>
            <a:r>
              <a:rPr lang="en-US" dirty="0">
                <a:solidFill>
                  <a:schemeClr val="dk1"/>
                </a:solidFill>
              </a:rPr>
              <a:t>standard purchase units and provide accurate yield data for the number of portions expected. Use of accurate recipes for all menu items should be standard practice and provide clear guidance for all persons reviewing the production record and meal service data.</a:t>
            </a:r>
          </a:p>
          <a:p>
            <a:pPr eaLnBrk="1" fontAlgn="auto" hangingPunct="1">
              <a:spcBef>
                <a:spcPts val="0"/>
              </a:spcBef>
              <a:spcAft>
                <a:spcPts val="0"/>
              </a:spcAft>
              <a:defRPr/>
            </a:pPr>
            <a:r>
              <a:rPr lang="en-US" dirty="0">
                <a:solidFill>
                  <a:schemeClr val="dk1"/>
                </a:solidFill>
              </a:rPr>
              <a:t> </a:t>
            </a:r>
          </a:p>
          <a:p>
            <a:pPr eaLnBrk="1" fontAlgn="auto" hangingPunct="1">
              <a:spcBef>
                <a:spcPts val="0"/>
              </a:spcBef>
              <a:spcAft>
                <a:spcPts val="0"/>
              </a:spcAft>
              <a:defRPr/>
            </a:pPr>
            <a:endParaRPr lang="en-US" dirty="0">
              <a:solidFill>
                <a:schemeClr val="dk1"/>
              </a:solidFill>
            </a:endParaRPr>
          </a:p>
          <a:p>
            <a:pPr eaLnBrk="1" fontAlgn="auto" hangingPunct="1">
              <a:spcBef>
                <a:spcPts val="0"/>
              </a:spcBef>
              <a:spcAft>
                <a:spcPts val="0"/>
              </a:spcAft>
              <a:defRPr/>
            </a:pPr>
            <a:endParaRPr lang="en-US" dirty="0">
              <a:solidFill>
                <a:schemeClr val="dk1"/>
              </a:solidFill>
            </a:endParaRPr>
          </a:p>
          <a:p>
            <a:pPr eaLnBrk="1" fontAlgn="auto" hangingPunct="1">
              <a:spcBef>
                <a:spcPts val="0"/>
              </a:spcBef>
              <a:spcAft>
                <a:spcPts val="0"/>
              </a:spcAft>
              <a:defRPr/>
            </a:pPr>
            <a:r>
              <a:rPr lang="en-US" dirty="0">
                <a:solidFill>
                  <a:schemeClr val="dk1"/>
                </a:solidFill>
              </a:rPr>
              <a:t>There may be some instances where providing the number of portions in addition to the purchase unit could be helpful in determining sufficient portion sizes – for example if #10 cans of fruit are </a:t>
            </a:r>
            <a:r>
              <a:rPr lang="en-US" u="sng" dirty="0">
                <a:solidFill>
                  <a:schemeClr val="dk1"/>
                </a:solidFill>
              </a:rPr>
              <a:t>pre-portioned into individual cups</a:t>
            </a:r>
            <a:r>
              <a:rPr lang="en-US" dirty="0">
                <a:solidFill>
                  <a:schemeClr val="dk1"/>
                </a:solidFill>
              </a:rPr>
              <a:t>, the employee could count the number of cups and record in addition to the number of cans used. If a casserole item (such as baked spaghetti, lasagna, or chicken pot pie) is prepared, the employee could indicate in column 13 the number of pans prepared; one could then reference the recipe to easily determine the number of portions prepared for the day’s meal service. </a:t>
            </a:r>
          </a:p>
          <a:p>
            <a:pPr eaLnBrk="1" fontAlgn="auto" hangingPunct="1">
              <a:spcBef>
                <a:spcPts val="0"/>
              </a:spcBef>
              <a:spcAft>
                <a:spcPts val="0"/>
              </a:spcAft>
              <a:defRPr/>
            </a:pPr>
            <a:endParaRPr lang="en-US" dirty="0">
              <a:solidFill>
                <a:schemeClr val="dk1"/>
              </a:solidFill>
            </a:endParaRPr>
          </a:p>
          <a:p>
            <a:pPr eaLnBrk="1" fontAlgn="auto" hangingPunct="1">
              <a:spcBef>
                <a:spcPts val="0"/>
              </a:spcBef>
              <a:spcAft>
                <a:spcPts val="0"/>
              </a:spcAft>
              <a:defRPr/>
            </a:pPr>
            <a:r>
              <a:rPr lang="en-US" dirty="0">
                <a:solidFill>
                  <a:schemeClr val="dk1"/>
                </a:solidFill>
              </a:rPr>
              <a:t>Include foods left over from previous days’ meal service, as well as additional food opened or prepared. If serving leftover products, indicate the number of portions or amount available for today’s menu. Leftover foods may be recorded in number of servings (i.e. 15 servings of lasagna, 20 servings of green beans, 4 chef salads, 2 sub sandwiches) since the purchase unit would be recorded on the production record for the original day of service.</a:t>
            </a:r>
          </a:p>
          <a:p>
            <a:pPr eaLnBrk="1" fontAlgn="auto" hangingPunct="1">
              <a:spcBef>
                <a:spcPts val="0"/>
              </a:spcBef>
              <a:spcAft>
                <a:spcPts val="0"/>
              </a:spcAft>
              <a:defRPr/>
            </a:pPr>
            <a:endParaRPr lang="en-US" dirty="0">
              <a:solidFill>
                <a:schemeClr val="dk1"/>
              </a:solidFill>
            </a:endParaRPr>
          </a:p>
          <a:p>
            <a:pPr eaLnBrk="1" fontAlgn="auto" hangingPunct="1">
              <a:spcBef>
                <a:spcPts val="0"/>
              </a:spcBef>
              <a:spcAft>
                <a:spcPts val="0"/>
              </a:spcAft>
              <a:defRPr/>
            </a:pPr>
            <a:r>
              <a:rPr lang="en-US" dirty="0">
                <a:solidFill>
                  <a:schemeClr val="dk1"/>
                </a:solidFill>
              </a:rPr>
              <a:t>The State Agency (SA) does not require calculating and recording the number of portions for every menu item in this column; requiring this would be at the discretion of the School Nutrition (SN) Administrator.   </a:t>
            </a:r>
          </a:p>
          <a:p>
            <a:pPr eaLnBrk="1" fontAlgn="auto" hangingPunct="1">
              <a:spcBef>
                <a:spcPts val="0"/>
              </a:spcBef>
              <a:spcAft>
                <a:spcPts val="0"/>
              </a:spcAft>
              <a:defRPr/>
            </a:pPr>
            <a:r>
              <a:rPr lang="en-US" dirty="0">
                <a:solidFill>
                  <a:schemeClr val="dk1"/>
                </a:solidFill>
              </a:rPr>
              <a:t> The Production Record is the official document to monitor, record, and substantiate the reimbursable meals claimed. The production record should be used as an internal control to monitor and confirm that adequate foods are prepared and served to substantiate the reimbursable claim. If the SN Administrator is concerned about accurate documentation of correct amounts of foods being prepared, served, and recorded for reimbursable meals, consider teaching SN managers to calculate the expected number of portions from the amounts prepared daily and make a comparison to the amount of a la carte servings (column 15), leftovers (column 16), and reimbursable meals served (section 4). The SN Administrator should contact the SA Consultants if additional technical assistance is needed.</a:t>
            </a:r>
          </a:p>
          <a:p>
            <a:pPr eaLnBrk="1" fontAlgn="auto" hangingPunct="1">
              <a:spcBef>
                <a:spcPts val="0"/>
              </a:spcBef>
              <a:spcAft>
                <a:spcPts val="0"/>
              </a:spcAft>
              <a:defRPr/>
            </a:pPr>
            <a:endParaRPr lang="en-US" dirty="0">
              <a:solidFill>
                <a:schemeClr val="dk1"/>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a:extLst>
              <a:ext uri="{FF2B5EF4-FFF2-40B4-BE49-F238E27FC236}">
                <a16:creationId xmlns:a16="http://schemas.microsoft.com/office/drawing/2014/main" id="{8F518709-3A0F-477F-9D18-ACFB5817797D}"/>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C5D045F-7085-4780-8615-9EA56E985F69}" type="slidenum">
              <a:rPr lang="en-US" altLang="en-US">
                <a:latin typeface="Calibri" panose="020F0502020204030204" pitchFamily="34" charset="0"/>
              </a:rPr>
              <a:pPr eaLnBrk="1" hangingPunct="1"/>
              <a:t>31</a:t>
            </a:fld>
            <a:endParaRPr lang="en-US" altLang="en-US">
              <a:latin typeface="Calibri" panose="020F0502020204030204" pitchFamily="34" charset="0"/>
            </a:endParaRPr>
          </a:p>
        </p:txBody>
      </p:sp>
      <p:sp>
        <p:nvSpPr>
          <p:cNvPr id="88067" name="Rectangle 2">
            <a:extLst>
              <a:ext uri="{FF2B5EF4-FFF2-40B4-BE49-F238E27FC236}">
                <a16:creationId xmlns:a16="http://schemas.microsoft.com/office/drawing/2014/main" id="{9E4715A7-3C1C-4C7A-AE16-9D460CD0B19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8" name="Rectangle 3">
            <a:extLst>
              <a:ext uri="{FF2B5EF4-FFF2-40B4-BE49-F238E27FC236}">
                <a16:creationId xmlns:a16="http://schemas.microsoft.com/office/drawing/2014/main" id="{3B09FD86-8AC8-4B43-9EAB-46C478C2A73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rPr>
              <a:t>(15) Other non-reimbursable servings</a:t>
            </a:r>
            <a:endParaRPr lang="en-US" altLang="en-US">
              <a:solidFill>
                <a:srgbClr val="000000"/>
              </a:solidFill>
            </a:endParaRPr>
          </a:p>
          <a:p>
            <a:pPr eaLnBrk="1" hangingPunct="1">
              <a:spcBef>
                <a:spcPct val="0"/>
              </a:spcBef>
            </a:pPr>
            <a:r>
              <a:rPr lang="en-US" altLang="en-US">
                <a:solidFill>
                  <a:srgbClr val="000000"/>
                </a:solidFill>
              </a:rPr>
              <a:t>Enter the number of portions served for any non-reimbursable item, including a la carte sales, adult priced meals, </a:t>
            </a:r>
            <a:r>
              <a:rPr lang="en-US" altLang="en-US" b="1" u="sng">
                <a:solidFill>
                  <a:srgbClr val="000000"/>
                </a:solidFill>
              </a:rPr>
              <a:t>eligible SN Adult meals</a:t>
            </a:r>
            <a:r>
              <a:rPr lang="en-US" altLang="en-US">
                <a:solidFill>
                  <a:srgbClr val="000000"/>
                </a:solidFill>
              </a:rPr>
              <a:t>, and catered meals, etc. This information is often available from a computer-generated report from Point of Sale (POS) information.</a:t>
            </a:r>
          </a:p>
          <a:p>
            <a:pPr eaLnBrk="1" hangingPunct="1">
              <a:spcBef>
                <a:spcPct val="0"/>
              </a:spcBef>
            </a:pPr>
            <a:endParaRPr lang="en-US" altLang="en-US">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a:extLst>
              <a:ext uri="{FF2B5EF4-FFF2-40B4-BE49-F238E27FC236}">
                <a16:creationId xmlns:a16="http://schemas.microsoft.com/office/drawing/2014/main" id="{34818A87-E362-41CA-9D28-8D40CD9F487F}"/>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AED7007-EAE7-49F3-92EC-F01EB0EF0CDC}" type="slidenum">
              <a:rPr lang="en-US" altLang="en-US">
                <a:latin typeface="Calibri" panose="020F0502020204030204" pitchFamily="34" charset="0"/>
              </a:rPr>
              <a:pPr eaLnBrk="1" hangingPunct="1"/>
              <a:t>32</a:t>
            </a:fld>
            <a:endParaRPr lang="en-US" altLang="en-US">
              <a:latin typeface="Calibri" panose="020F0502020204030204" pitchFamily="34" charset="0"/>
            </a:endParaRPr>
          </a:p>
        </p:txBody>
      </p:sp>
      <p:sp>
        <p:nvSpPr>
          <p:cNvPr id="89091" name="Rectangle 2">
            <a:extLst>
              <a:ext uri="{FF2B5EF4-FFF2-40B4-BE49-F238E27FC236}">
                <a16:creationId xmlns:a16="http://schemas.microsoft.com/office/drawing/2014/main" id="{9648330E-B1DD-4C7A-846A-4F031C37A1B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4" name="Rectangle 3">
            <a:extLst>
              <a:ext uri="{FF2B5EF4-FFF2-40B4-BE49-F238E27FC236}">
                <a16:creationId xmlns:a16="http://schemas.microsoft.com/office/drawing/2014/main" id="{BD7883C7-CF34-4C60-9587-D36AF4A9E835}"/>
              </a:ext>
            </a:extLst>
          </p:cNvPr>
          <p:cNvSpPr>
            <a:spLocks noGrp="1" noChangeArrowheads="1"/>
          </p:cNvSpPr>
          <p:nvPr>
            <p:ph type="body" idx="1"/>
          </p:nvPr>
        </p:nvSpPr>
        <p:spPr>
          <a:ln/>
        </p:spPr>
        <p:txBody>
          <a:bodyPr>
            <a:normAutofit fontScale="85000" lnSpcReduction="20000"/>
          </a:bodyPr>
          <a:lstStyle/>
          <a:p>
            <a:pPr eaLnBrk="1" fontAlgn="auto" hangingPunct="1">
              <a:spcBef>
                <a:spcPts val="0"/>
              </a:spcBef>
              <a:spcAft>
                <a:spcPts val="0"/>
              </a:spcAft>
              <a:defRPr/>
            </a:pPr>
            <a:r>
              <a:rPr lang="en-US" b="1" dirty="0">
                <a:solidFill>
                  <a:schemeClr val="dk1"/>
                </a:solidFill>
              </a:rPr>
              <a:t>(16) Leftovers </a:t>
            </a:r>
            <a:endParaRPr lang="en-US" dirty="0">
              <a:solidFill>
                <a:schemeClr val="dk1"/>
              </a:solidFill>
            </a:endParaRPr>
          </a:p>
          <a:p>
            <a:pPr eaLnBrk="1" fontAlgn="auto" hangingPunct="1">
              <a:spcBef>
                <a:spcPts val="0"/>
              </a:spcBef>
              <a:spcAft>
                <a:spcPts val="0"/>
              </a:spcAft>
              <a:defRPr/>
            </a:pPr>
            <a:r>
              <a:rPr lang="en-US" b="1" dirty="0">
                <a:solidFill>
                  <a:schemeClr val="dk1"/>
                </a:solidFill>
              </a:rPr>
              <a:t>Amount</a:t>
            </a:r>
            <a:r>
              <a:rPr lang="en-US" dirty="0">
                <a:solidFill>
                  <a:schemeClr val="dk1"/>
                </a:solidFill>
              </a:rPr>
              <a:t> -- Enter actual portions of each menu/food item left after all meals and non-reimbursable items have been served. </a:t>
            </a:r>
            <a:r>
              <a:rPr lang="en-US" b="1" dirty="0">
                <a:solidFill>
                  <a:schemeClr val="dk1"/>
                </a:solidFill>
              </a:rPr>
              <a:t>You should always record all leftovers (temperatures of TCS foods and amounts of all food) even if you are discarding the products.</a:t>
            </a:r>
            <a:endParaRPr lang="en-US" dirty="0">
              <a:solidFill>
                <a:schemeClr val="dk1"/>
              </a:solidFill>
            </a:endParaRPr>
          </a:p>
          <a:p>
            <a:pPr eaLnBrk="1" fontAlgn="auto" hangingPunct="1">
              <a:spcBef>
                <a:spcPts val="0"/>
              </a:spcBef>
              <a:spcAft>
                <a:spcPts val="0"/>
              </a:spcAft>
              <a:defRPr/>
            </a:pPr>
            <a:r>
              <a:rPr lang="en-US" b="1" baseline="30000" dirty="0" err="1">
                <a:solidFill>
                  <a:schemeClr val="dk1"/>
                </a:solidFill>
              </a:rPr>
              <a:t>oF</a:t>
            </a:r>
            <a:r>
              <a:rPr lang="en-US" b="1" dirty="0">
                <a:solidFill>
                  <a:schemeClr val="dk1"/>
                </a:solidFill>
              </a:rPr>
              <a:t> </a:t>
            </a:r>
            <a:r>
              <a:rPr lang="en-US" dirty="0">
                <a:solidFill>
                  <a:schemeClr val="dk1"/>
                </a:solidFill>
              </a:rPr>
              <a:t>– </a:t>
            </a:r>
            <a:r>
              <a:rPr lang="en-US" i="1" dirty="0">
                <a:solidFill>
                  <a:schemeClr val="dk1"/>
                </a:solidFill>
              </a:rPr>
              <a:t>Measure the temperature of the food (if it is a TCS food.) If the temperature of the food is not 41</a:t>
            </a:r>
            <a:r>
              <a:rPr lang="en-US" i="1" baseline="30000" dirty="0">
                <a:solidFill>
                  <a:schemeClr val="dk1"/>
                </a:solidFill>
              </a:rPr>
              <a:t>o</a:t>
            </a:r>
            <a:r>
              <a:rPr lang="en-US" i="1" dirty="0">
                <a:solidFill>
                  <a:schemeClr val="dk1"/>
                </a:solidFill>
              </a:rPr>
              <a:t>F or colder or 135</a:t>
            </a:r>
            <a:r>
              <a:rPr lang="en-US" i="1" baseline="30000" dirty="0">
                <a:solidFill>
                  <a:schemeClr val="dk1"/>
                </a:solidFill>
              </a:rPr>
              <a:t>o</a:t>
            </a:r>
            <a:r>
              <a:rPr lang="en-US" i="1" dirty="0">
                <a:solidFill>
                  <a:schemeClr val="dk1"/>
                </a:solidFill>
              </a:rPr>
              <a:t>F or hotter, then it cannot be used as a leftover. If the temperature is 41</a:t>
            </a:r>
            <a:r>
              <a:rPr lang="en-US" i="1" baseline="30000" dirty="0">
                <a:solidFill>
                  <a:schemeClr val="dk1"/>
                </a:solidFill>
              </a:rPr>
              <a:t>o</a:t>
            </a:r>
            <a:r>
              <a:rPr lang="en-US" i="1" dirty="0">
                <a:solidFill>
                  <a:schemeClr val="dk1"/>
                </a:solidFill>
              </a:rPr>
              <a:t>F or colder or 135</a:t>
            </a:r>
            <a:r>
              <a:rPr lang="en-US" i="1" baseline="30000" dirty="0">
                <a:solidFill>
                  <a:schemeClr val="dk1"/>
                </a:solidFill>
              </a:rPr>
              <a:t>o</a:t>
            </a:r>
            <a:r>
              <a:rPr lang="en-US" i="1" dirty="0">
                <a:solidFill>
                  <a:schemeClr val="dk1"/>
                </a:solidFill>
              </a:rPr>
              <a:t>F or hotter, then it can be used as a leftover so record the date to use the item – which can be up to three days from today’s date. </a:t>
            </a:r>
            <a:r>
              <a:rPr lang="en-US" i="1" u="sng" dirty="0">
                <a:solidFill>
                  <a:schemeClr val="dk1"/>
                </a:solidFill>
              </a:rPr>
              <a:t>Record the temperature of all leftover foods even if you plan to discard them</a:t>
            </a:r>
            <a:r>
              <a:rPr lang="en-US" i="1" dirty="0">
                <a:solidFill>
                  <a:schemeClr val="dk1"/>
                </a:solidFill>
              </a:rPr>
              <a:t>; this information is necessary to give a clear picture of the way the foods were handled during the entire meal service. Refer to the HACCP plan for proper cooling procedures and the cooling log for recording the cool down times and temperatures. </a:t>
            </a:r>
            <a:endParaRPr lang="en-US" dirty="0">
              <a:solidFill>
                <a:schemeClr val="dk1"/>
              </a:solidFill>
            </a:endParaRPr>
          </a:p>
          <a:p>
            <a:pPr eaLnBrk="1" fontAlgn="auto" hangingPunct="1">
              <a:spcBef>
                <a:spcPts val="0"/>
              </a:spcBef>
              <a:spcAft>
                <a:spcPts val="0"/>
              </a:spcAft>
              <a:defRPr/>
            </a:pPr>
            <a:r>
              <a:rPr lang="en-US" dirty="0">
                <a:solidFill>
                  <a:schemeClr val="dk1"/>
                </a:solidFill>
              </a:rPr>
              <a:t> </a:t>
            </a:r>
          </a:p>
          <a:p>
            <a:pPr eaLnBrk="1" fontAlgn="auto" hangingPunct="1">
              <a:spcBef>
                <a:spcPts val="0"/>
              </a:spcBef>
              <a:spcAft>
                <a:spcPts val="0"/>
              </a:spcAft>
              <a:defRPr/>
            </a:pPr>
            <a:r>
              <a:rPr lang="en-US" dirty="0">
                <a:solidFill>
                  <a:schemeClr val="dk1"/>
                </a:solidFill>
              </a:rPr>
              <a:t>If TILT procedures are followed according to EH approval, temperature of these foods do not have to be recorded on the production record at the end of service. Foods subject to TILT must be discarded by the  end of the time specified in the written TILT procedure.</a:t>
            </a:r>
          </a:p>
          <a:p>
            <a:pPr eaLnBrk="1" fontAlgn="auto" hangingPunct="1">
              <a:spcBef>
                <a:spcPts val="0"/>
              </a:spcBef>
              <a:spcAft>
                <a:spcPts val="0"/>
              </a:spcAft>
              <a:defRPr/>
            </a:pPr>
            <a:r>
              <a:rPr lang="en-US" b="1" i="1" dirty="0">
                <a:solidFill>
                  <a:schemeClr val="dk1"/>
                </a:solidFill>
              </a:rPr>
              <a:t> </a:t>
            </a:r>
            <a:endParaRPr lang="en-US" dirty="0">
              <a:solidFill>
                <a:schemeClr val="dk1"/>
              </a:solidFill>
            </a:endParaRPr>
          </a:p>
          <a:p>
            <a:pPr eaLnBrk="1" fontAlgn="auto" hangingPunct="1">
              <a:spcBef>
                <a:spcPts val="0"/>
              </a:spcBef>
              <a:spcAft>
                <a:spcPts val="0"/>
              </a:spcAft>
              <a:defRPr/>
            </a:pPr>
            <a:r>
              <a:rPr lang="en-US" b="1" dirty="0">
                <a:solidFill>
                  <a:schemeClr val="dk1"/>
                </a:solidFill>
              </a:rPr>
              <a:t>Date to Use By </a:t>
            </a:r>
            <a:r>
              <a:rPr lang="en-US" dirty="0">
                <a:solidFill>
                  <a:schemeClr val="dk1"/>
                </a:solidFill>
              </a:rPr>
              <a:t>– </a:t>
            </a:r>
            <a:r>
              <a:rPr lang="en-US" i="1" dirty="0">
                <a:solidFill>
                  <a:schemeClr val="dk1"/>
                </a:solidFill>
              </a:rPr>
              <a:t>Date marking of TCS foods that are prepared in the operation is required.  While the Food Code allows foodservice operators to keep potentially hazardous foods for seven days, School Nutrition has established a higher standard.  </a:t>
            </a:r>
            <a:r>
              <a:rPr lang="en-US" i="1" u="sng" dirty="0">
                <a:solidFill>
                  <a:schemeClr val="dk1"/>
                </a:solidFill>
              </a:rPr>
              <a:t>All</a:t>
            </a:r>
            <a:r>
              <a:rPr lang="en-US" i="1" dirty="0">
                <a:solidFill>
                  <a:schemeClr val="dk1"/>
                </a:solidFill>
              </a:rPr>
              <a:t> leftover foods must be used within </a:t>
            </a:r>
            <a:r>
              <a:rPr lang="en-US" i="1" u="sng" dirty="0">
                <a:solidFill>
                  <a:schemeClr val="dk1"/>
                </a:solidFill>
              </a:rPr>
              <a:t>three</a:t>
            </a:r>
            <a:r>
              <a:rPr lang="en-US" i="1" dirty="0">
                <a:solidFill>
                  <a:schemeClr val="dk1"/>
                </a:solidFill>
              </a:rPr>
              <a:t> days from the date of production.  Record the date – up to three days from today’s date.  The food must also to be labeled with the name of the item and clearly indicated date to use or discard date. Since leftovers can be used on any day during the three day period, you may indicate the date planned to include the leftover in the menu OR you may record the date that is three days out and use it on any menu within the three day period. Remember to discard all leftovers that remain in the cooler or freezer past the third day from original preparation. Note: Leftovers may NOT be frozen for use beyond 3 days; Leftovers and Pre-prepared foods are not the same. Refer to the HACCP plan Part 5: Menus and Recipes for more information about proper preparation and storage of Pre-prepared foods.</a:t>
            </a:r>
            <a:endParaRPr lang="en-US" dirty="0">
              <a:solidFill>
                <a:schemeClr val="dk1"/>
              </a:solidFill>
            </a:endParaRPr>
          </a:p>
          <a:p>
            <a:pPr eaLnBrk="1" fontAlgn="auto" hangingPunct="1">
              <a:spcBef>
                <a:spcPts val="0"/>
              </a:spcBef>
              <a:spcAft>
                <a:spcPts val="0"/>
              </a:spcAft>
              <a:defRPr/>
            </a:pPr>
            <a:r>
              <a:rPr lang="en-US" i="1" dirty="0">
                <a:solidFill>
                  <a:schemeClr val="dk1"/>
                </a:solidFill>
              </a:rPr>
              <a:t> </a:t>
            </a:r>
            <a:endParaRPr lang="en-US" dirty="0">
              <a:solidFill>
                <a:schemeClr val="dk1"/>
              </a:solidFill>
            </a:endParaRPr>
          </a:p>
          <a:p>
            <a:pPr eaLnBrk="1" fontAlgn="auto" hangingPunct="1">
              <a:spcBef>
                <a:spcPts val="0"/>
              </a:spcBef>
              <a:spcAft>
                <a:spcPts val="0"/>
              </a:spcAft>
              <a:defRPr/>
            </a:pPr>
            <a:r>
              <a:rPr lang="en-US" b="1" dirty="0">
                <a:solidFill>
                  <a:schemeClr val="dk1"/>
                </a:solidFill>
              </a:rPr>
              <a:t>Remember that food temperatures of ALL TCS foods, </a:t>
            </a:r>
            <a:r>
              <a:rPr lang="en-US" b="1" u="sng" dirty="0">
                <a:solidFill>
                  <a:schemeClr val="dk1"/>
                </a:solidFill>
              </a:rPr>
              <a:t>including a la carte items</a:t>
            </a:r>
            <a:r>
              <a:rPr lang="en-US" b="1" dirty="0">
                <a:solidFill>
                  <a:schemeClr val="dk1"/>
                </a:solidFill>
              </a:rPr>
              <a:t> must be tracked – cooking/preparation, holding, and leftover temperatures.</a:t>
            </a:r>
            <a:endParaRPr lang="en-US" dirty="0">
              <a:solidFill>
                <a:schemeClr val="dk1"/>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a:extLst>
              <a:ext uri="{FF2B5EF4-FFF2-40B4-BE49-F238E27FC236}">
                <a16:creationId xmlns:a16="http://schemas.microsoft.com/office/drawing/2014/main" id="{D883027B-7AEF-4D35-A5DC-19D3EBBDC20A}"/>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3FD4F92-2917-4A12-935C-18607D1D8962}" type="slidenum">
              <a:rPr lang="en-US" altLang="en-US">
                <a:latin typeface="Calibri" panose="020F0502020204030204" pitchFamily="34" charset="0"/>
              </a:rPr>
              <a:pPr eaLnBrk="1" hangingPunct="1"/>
              <a:t>33</a:t>
            </a:fld>
            <a:endParaRPr lang="en-US" altLang="en-US">
              <a:latin typeface="Calibri" panose="020F0502020204030204" pitchFamily="34" charset="0"/>
            </a:endParaRPr>
          </a:p>
        </p:txBody>
      </p:sp>
      <p:sp>
        <p:nvSpPr>
          <p:cNvPr id="90115" name="Rectangle 2">
            <a:extLst>
              <a:ext uri="{FF2B5EF4-FFF2-40B4-BE49-F238E27FC236}">
                <a16:creationId xmlns:a16="http://schemas.microsoft.com/office/drawing/2014/main" id="{B9B06A88-85C9-4C60-ADD8-4D618D443DA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6" name="Rectangle 3">
            <a:extLst>
              <a:ext uri="{FF2B5EF4-FFF2-40B4-BE49-F238E27FC236}">
                <a16:creationId xmlns:a16="http://schemas.microsoft.com/office/drawing/2014/main" id="{A14BEB50-101B-461D-A107-7567229273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List the food items, portion size, meal pattern contribution, and date of original service (columns 6, 7, 8, 9, 10, 11, and 13).  Include the substitution or leftover quantity available, amount of non-reimbursable servings, and the required information about leftovers (columns 14-16).</a:t>
            </a:r>
          </a:p>
          <a:p>
            <a:pPr eaLnBrk="1" hangingPunct="1">
              <a:spcBef>
                <a:spcPct val="0"/>
              </a:spcBef>
            </a:pPr>
            <a:endParaRPr lang="en-US" altLang="en-US"/>
          </a:p>
          <a:p>
            <a:pPr eaLnBrk="1" hangingPunct="1">
              <a:spcBef>
                <a:spcPct val="0"/>
              </a:spcBef>
            </a:pPr>
            <a:r>
              <a:rPr lang="en-US" altLang="en-US"/>
              <a:t>IMPORTANT REMINDER – Adjust the Servings to Offer column 11 to reflect the substitution and leftover amounts added to the menu. Remember, you may need to reduce the originally planned amounts of some items so that the total number of meal components offered for reimbursable meals is plausible when compared to the total number of meals planned to offer in section 3.</a:t>
            </a:r>
          </a:p>
          <a:p>
            <a:pPr eaLnBrk="1" hangingPunct="1">
              <a:spcBef>
                <a:spcPct val="0"/>
              </a:spcBef>
            </a:pPr>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53F706D2-5A3A-4AFE-82D4-14670CEC9AE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EAC9CED2-531E-4881-84F6-B1EACD7CB91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Click on the tab at the bottom of the excel worksheet to locate the optional condiment tab. Use this additional page as needed when there is insufficient space on the first page of the production record to include all condiments offered and served.</a:t>
            </a:r>
          </a:p>
        </p:txBody>
      </p:sp>
      <p:sp>
        <p:nvSpPr>
          <p:cNvPr id="88068" name="Slide Number Placeholder 3">
            <a:extLst>
              <a:ext uri="{FF2B5EF4-FFF2-40B4-BE49-F238E27FC236}">
                <a16:creationId xmlns:a16="http://schemas.microsoft.com/office/drawing/2014/main" id="{A973CABF-8937-4404-A81E-672B95829531}"/>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1F1C593-04A4-4BEE-AEDC-8D47405911DF}" type="slidenum">
              <a:rPr lang="en-US" altLang="en-US">
                <a:latin typeface="Calibri" panose="020F0502020204030204" pitchFamily="34" charset="0"/>
              </a:rPr>
              <a:pPr eaLnBrk="1" hangingPunct="1"/>
              <a:t>34</a:t>
            </a:fld>
            <a:endParaRPr lang="en-US" altLang="en-US">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a:extLst>
              <a:ext uri="{FF2B5EF4-FFF2-40B4-BE49-F238E27FC236}">
                <a16:creationId xmlns:a16="http://schemas.microsoft.com/office/drawing/2014/main" id="{611C652E-8363-4116-B8ED-161E8B300C4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a:extLst>
              <a:ext uri="{FF2B5EF4-FFF2-40B4-BE49-F238E27FC236}">
                <a16:creationId xmlns:a16="http://schemas.microsoft.com/office/drawing/2014/main" id="{233163FA-70C6-4E2D-8671-3B78E0C4B4B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optional page 2 contains additional space to record additional menu items for the reimbursable meal when adequate space is not available on page 1, section 1.</a:t>
            </a:r>
          </a:p>
        </p:txBody>
      </p:sp>
      <p:sp>
        <p:nvSpPr>
          <p:cNvPr id="89092" name="Slide Number Placeholder 3">
            <a:extLst>
              <a:ext uri="{FF2B5EF4-FFF2-40B4-BE49-F238E27FC236}">
                <a16:creationId xmlns:a16="http://schemas.microsoft.com/office/drawing/2014/main" id="{AEF543D1-539D-4F02-A84D-06507500DCFF}"/>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56DAB4-2E55-4B1B-A9CD-A94F272507BB}" type="slidenum">
              <a:rPr lang="en-US" altLang="en-US">
                <a:latin typeface="Calibri" panose="020F0502020204030204" pitchFamily="34" charset="0"/>
              </a:rPr>
              <a:pPr eaLnBrk="1" hangingPunct="1"/>
              <a:t>35</a:t>
            </a:fld>
            <a:endParaRPr lang="en-US" altLang="en-US">
              <a:latin typeface="Calibri" panose="020F0502020204030204"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B1AFF618-4B1F-4C51-94C6-C0F6E0708A7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F2B3AAAA-57AC-4939-8114-E40343056D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b="1">
                <a:solidFill>
                  <a:srgbClr val="000000"/>
                </a:solidFill>
              </a:rPr>
              <a:t>Remember that food temperatures of ALL TCS foods, </a:t>
            </a:r>
            <a:r>
              <a:rPr lang="en-US" altLang="en-US" b="1" u="sng">
                <a:solidFill>
                  <a:srgbClr val="000000"/>
                </a:solidFill>
              </a:rPr>
              <a:t>including a la carte items</a:t>
            </a:r>
            <a:r>
              <a:rPr lang="en-US" altLang="en-US" b="1">
                <a:solidFill>
                  <a:srgbClr val="000000"/>
                </a:solidFill>
              </a:rPr>
              <a:t> must be tracked – cooking/preparation, holding, and leftover temperatures.</a:t>
            </a:r>
            <a:endParaRPr lang="en-US" altLang="en-US">
              <a:solidFill>
                <a:srgbClr val="000000"/>
              </a:solidFill>
            </a:endParaRPr>
          </a:p>
          <a:p>
            <a:pPr eaLnBrk="1" hangingPunct="1">
              <a:spcBef>
                <a:spcPct val="0"/>
              </a:spcBef>
            </a:pPr>
            <a:r>
              <a:rPr lang="en-US" altLang="en-US" b="1">
                <a:solidFill>
                  <a:srgbClr val="000000"/>
                </a:solidFill>
              </a:rPr>
              <a:t>The only exception is for foods held according to </a:t>
            </a:r>
            <a:r>
              <a:rPr lang="en-US" altLang="en-US" b="1" u="sng">
                <a:solidFill>
                  <a:srgbClr val="000000"/>
                </a:solidFill>
              </a:rPr>
              <a:t>written</a:t>
            </a:r>
            <a:r>
              <a:rPr lang="en-US" altLang="en-US" b="1">
                <a:solidFill>
                  <a:srgbClr val="000000"/>
                </a:solidFill>
              </a:rPr>
              <a:t> Time in Lieu of Temperature (TILT) procedures; leftover temperatures are not required for these foods; however, the TILT procedures and record keeping must be followed exactly as written; Failure to follow exactly will result in an Environmental Health violation.</a:t>
            </a:r>
            <a:r>
              <a:rPr lang="en-US" altLang="en-US">
                <a:solidFill>
                  <a:srgbClr val="000000"/>
                </a:solidFill>
              </a:rPr>
              <a:t> </a:t>
            </a:r>
            <a:endParaRPr lang="en-US" altLang="en-US"/>
          </a:p>
          <a:p>
            <a:pPr eaLnBrk="1" hangingPunct="1">
              <a:spcBef>
                <a:spcPct val="0"/>
              </a:spcBef>
            </a:pPr>
            <a:endParaRPr lang="en-US" altLang="en-US"/>
          </a:p>
        </p:txBody>
      </p:sp>
      <p:sp>
        <p:nvSpPr>
          <p:cNvPr id="90116" name="Slide Number Placeholder 3">
            <a:extLst>
              <a:ext uri="{FF2B5EF4-FFF2-40B4-BE49-F238E27FC236}">
                <a16:creationId xmlns:a16="http://schemas.microsoft.com/office/drawing/2014/main" id="{43139110-F573-4BA8-A801-342175C00EA4}"/>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E6B9843-080B-469B-B698-2317B3D649C6}" type="slidenum">
              <a:rPr lang="en-US" altLang="en-US">
                <a:latin typeface="Calibri" panose="020F0502020204030204" pitchFamily="34" charset="0"/>
              </a:rPr>
              <a:pPr eaLnBrk="1" hangingPunct="1"/>
              <a:t>36</a:t>
            </a:fld>
            <a:endParaRPr lang="en-US" altLang="en-US">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a:extLst>
              <a:ext uri="{FF2B5EF4-FFF2-40B4-BE49-F238E27FC236}">
                <a16:creationId xmlns:a16="http://schemas.microsoft.com/office/drawing/2014/main" id="{292D363E-B6C5-4F22-B8E8-518A8066EFF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a:extLst>
              <a:ext uri="{FF2B5EF4-FFF2-40B4-BE49-F238E27FC236}">
                <a16:creationId xmlns:a16="http://schemas.microsoft.com/office/drawing/2014/main" id="{221238C3-6950-4CCC-B167-55DFFB7572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production record contains a few enhancements and changes for this year.</a:t>
            </a:r>
          </a:p>
          <a:p>
            <a:pPr eaLnBrk="1" hangingPunct="1">
              <a:spcBef>
                <a:spcPct val="0"/>
              </a:spcBef>
            </a:pPr>
            <a:r>
              <a:rPr lang="en-US" altLang="en-US"/>
              <a:t>An optional page for recording condiments is added.</a:t>
            </a:r>
          </a:p>
          <a:p>
            <a:pPr eaLnBrk="1" hangingPunct="1">
              <a:spcBef>
                <a:spcPct val="0"/>
              </a:spcBef>
            </a:pPr>
            <a:r>
              <a:rPr lang="en-US" altLang="en-US"/>
              <a:t>Column 11 must be adjusted prior to daily  meal service to reflect the number of servings to offer to students. This adjustment to the number of reimbursable meals  and menu items is required so that an accurate nutrient analysis can be conducted on the meals OFFERED to students. Previously the menu analysis was conducted on the items PLANNED and was adjusted only if the menu changed more than 2 weeks prior to being served. USDA now requires the analysis on the OFFERED menu.</a:t>
            </a:r>
          </a:p>
        </p:txBody>
      </p:sp>
      <p:sp>
        <p:nvSpPr>
          <p:cNvPr id="91140" name="Slide Number Placeholder 3">
            <a:extLst>
              <a:ext uri="{FF2B5EF4-FFF2-40B4-BE49-F238E27FC236}">
                <a16:creationId xmlns:a16="http://schemas.microsoft.com/office/drawing/2014/main" id="{8462BF6A-D754-4836-A3E7-F63824823537}"/>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2145464-E575-4641-B020-F89C7951B656}" type="slidenum">
              <a:rPr lang="en-US" altLang="en-US">
                <a:latin typeface="Calibri" panose="020F0502020204030204" pitchFamily="34" charset="0"/>
              </a:rPr>
              <a:pPr eaLnBrk="1" hangingPunct="1"/>
              <a:t>37</a:t>
            </a:fld>
            <a:endParaRPr lang="en-US" altLang="en-US">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a:extLst>
              <a:ext uri="{FF2B5EF4-FFF2-40B4-BE49-F238E27FC236}">
                <a16:creationId xmlns:a16="http://schemas.microsoft.com/office/drawing/2014/main" id="{FF289959-5AE1-4515-B196-B8794C206A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a:extLst>
              <a:ext uri="{FF2B5EF4-FFF2-40B4-BE49-F238E27FC236}">
                <a16:creationId xmlns:a16="http://schemas.microsoft.com/office/drawing/2014/main" id="{E7FFF94B-30AC-4ACA-95D0-1371FE05D6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red arrows point to the column 11 for number of reimbursable serving to offer and to the number of planned meals. Prior to daily meal service, adjust these numbers to reflect reasonable amounts of servings and meals that will be offered that day (Remember, USDA considers </a:t>
            </a:r>
            <a:r>
              <a:rPr lang="en-US" altLang="en-US" i="1"/>
              <a:t>offered amounts </a:t>
            </a:r>
            <a:r>
              <a:rPr lang="en-US" altLang="en-US"/>
              <a:t>as the amounts that will be </a:t>
            </a:r>
            <a:r>
              <a:rPr lang="en-US" altLang="en-US" i="1"/>
              <a:t>prepared</a:t>
            </a:r>
            <a:r>
              <a:rPr lang="en-US" altLang="en-US"/>
              <a:t>). Take in consideration any menu substitutions and/or leftovers offered that may impact the integrity of the nutritional analysis. Leftovers are not included in the nutrient analysis as they were already offered on the original day of service; however, they must be listed on the production records on the day(s) that they are re-served if they are offered as part of a reimbursable meal and/or TCS food temperature must be monitored.</a:t>
            </a:r>
          </a:p>
          <a:p>
            <a:pPr eaLnBrk="1" hangingPunct="1">
              <a:spcBef>
                <a:spcPct val="0"/>
              </a:spcBef>
            </a:pPr>
            <a:endParaRPr lang="en-US" altLang="en-US"/>
          </a:p>
        </p:txBody>
      </p:sp>
      <p:sp>
        <p:nvSpPr>
          <p:cNvPr id="92164" name="Slide Number Placeholder 3">
            <a:extLst>
              <a:ext uri="{FF2B5EF4-FFF2-40B4-BE49-F238E27FC236}">
                <a16:creationId xmlns:a16="http://schemas.microsoft.com/office/drawing/2014/main" id="{DE67F911-9B85-4BA9-B313-A1AF80A29C12}"/>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18A642-D13A-4DF9-AE85-6EFCF0ACA4EF}" type="slidenum">
              <a:rPr lang="en-US" altLang="en-US">
                <a:latin typeface="Calibri" panose="020F0502020204030204" pitchFamily="34" charset="0"/>
              </a:rPr>
              <a:pPr eaLnBrk="1" hangingPunct="1"/>
              <a:t>38</a:t>
            </a:fld>
            <a:endParaRPr lang="en-US" altLang="en-US">
              <a:latin typeface="Calibri" panose="020F050202020403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a:extLst>
              <a:ext uri="{FF2B5EF4-FFF2-40B4-BE49-F238E27FC236}">
                <a16:creationId xmlns:a16="http://schemas.microsoft.com/office/drawing/2014/main" id="{E4701C74-F63B-45CA-AF0E-C498DE35224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a:extLst>
              <a:ext uri="{FF2B5EF4-FFF2-40B4-BE49-F238E27FC236}">
                <a16:creationId xmlns:a16="http://schemas.microsoft.com/office/drawing/2014/main" id="{119EF81B-1858-476F-889F-253E69A28B8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 to Presenter: Consider opening the excel spreadsheet and demonstrating the way the spreadsheet calculates the amounts of food needed for the day’s meal service.</a:t>
            </a:r>
          </a:p>
          <a:p>
            <a:pPr eaLnBrk="1" hangingPunct="1">
              <a:spcBef>
                <a:spcPct val="0"/>
              </a:spcBef>
            </a:pPr>
            <a:endParaRPr lang="en-US" altLang="en-US"/>
          </a:p>
          <a:p>
            <a:pPr eaLnBrk="1" hangingPunct="1">
              <a:spcBef>
                <a:spcPct val="0"/>
              </a:spcBef>
            </a:pPr>
            <a:r>
              <a:rPr lang="en-US" altLang="en-US"/>
              <a:t>The red arrows point to the planned quantity column 12, and the quantity prepared column 14. When properly completing the information in units for 100 servings (based on ingredient amounts in the accurate standardized recipes) and the total planning information, column 12 will calculate automatically; the units of measure or weight will also transfer automatically to column 14 as a reminder to employees of the way to record the amounts of foods used for today’s meal service.</a:t>
            </a:r>
          </a:p>
          <a:p>
            <a:pPr eaLnBrk="1" hangingPunct="1">
              <a:spcBef>
                <a:spcPct val="0"/>
              </a:spcBef>
            </a:pPr>
            <a:endParaRPr lang="en-US" altLang="en-US"/>
          </a:p>
        </p:txBody>
      </p:sp>
      <p:sp>
        <p:nvSpPr>
          <p:cNvPr id="93188" name="Slide Number Placeholder 3">
            <a:extLst>
              <a:ext uri="{FF2B5EF4-FFF2-40B4-BE49-F238E27FC236}">
                <a16:creationId xmlns:a16="http://schemas.microsoft.com/office/drawing/2014/main" id="{05E0797D-1773-44DC-AB5E-B4527080D21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80A3FEF-B133-4153-AF86-15B39699E3D6}" type="slidenum">
              <a:rPr lang="en-US" altLang="en-US">
                <a:latin typeface="Calibri" panose="020F0502020204030204" pitchFamily="34" charset="0"/>
              </a:rPr>
              <a:pPr eaLnBrk="1" hangingPunct="1"/>
              <a:t>39</a:t>
            </a:fld>
            <a:endParaRPr lang="en-US" altLang="en-US">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a:extLst>
              <a:ext uri="{FF2B5EF4-FFF2-40B4-BE49-F238E27FC236}">
                <a16:creationId xmlns:a16="http://schemas.microsoft.com/office/drawing/2014/main" id="{8AFF3E58-7B75-4AD3-B7B4-62FFD77153A5}"/>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00C518E-B8E6-44CE-9DD9-0508D04E359F}" type="slidenum">
              <a:rPr lang="en-US" altLang="en-US">
                <a:solidFill>
                  <a:srgbClr val="000000"/>
                </a:solidFill>
                <a:latin typeface="Calibri" panose="020F0502020204030204" pitchFamily="34" charset="0"/>
              </a:rPr>
              <a:pPr eaLnBrk="1" hangingPunct="1"/>
              <a:t>4</a:t>
            </a:fld>
            <a:endParaRPr lang="en-US" altLang="en-US">
              <a:solidFill>
                <a:srgbClr val="000000"/>
              </a:solidFill>
              <a:latin typeface="Calibri" panose="020F0502020204030204" pitchFamily="34" charset="0"/>
            </a:endParaRPr>
          </a:p>
        </p:txBody>
      </p:sp>
      <p:sp>
        <p:nvSpPr>
          <p:cNvPr id="60419" name="Rectangle 2">
            <a:extLst>
              <a:ext uri="{FF2B5EF4-FFF2-40B4-BE49-F238E27FC236}">
                <a16:creationId xmlns:a16="http://schemas.microsoft.com/office/drawing/2014/main" id="{434F1275-C539-44E1-8EDC-CE67C295DA2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20" name="Rectangle 3">
            <a:extLst>
              <a:ext uri="{FF2B5EF4-FFF2-40B4-BE49-F238E27FC236}">
                <a16:creationId xmlns:a16="http://schemas.microsoft.com/office/drawing/2014/main" id="{8000499C-ED7B-49B3-BE6D-84622F92105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300"/>
              <a:t>Look at the sample document provided for </a:t>
            </a:r>
            <a:r>
              <a:rPr lang="en-US" altLang="en-US" sz="1300" b="1" u="sng"/>
              <a:t>Lunch</a:t>
            </a:r>
            <a:r>
              <a:rPr lang="en-US" altLang="en-US" sz="1300" b="1"/>
              <a:t>. </a:t>
            </a:r>
            <a:r>
              <a:rPr lang="en-US" altLang="en-US" sz="1300"/>
              <a:t>This lunch production record is an Excel version with embedded formulas that automatically determine the amount of food to prepare once the planned number of meals is entered by the Manager. This year, there are separate worksheets for breakfast and lunch because the meal pattern components are now different for those meals. We will first review the lunch document seen on this slide and then move to the breakfast production record later in the presentation. With the exception of the meal components, the documents and instructions are very similar.</a:t>
            </a:r>
          </a:p>
          <a:p>
            <a:pPr eaLnBrk="1" hangingPunct="1">
              <a:spcBef>
                <a:spcPct val="0"/>
              </a:spcBef>
              <a:buFontTx/>
              <a:buChar char="•"/>
            </a:pPr>
            <a:endParaRPr lang="en-US" altLang="en-US" sz="1300"/>
          </a:p>
          <a:p>
            <a:pPr eaLnBrk="1" hangingPunct="1">
              <a:spcBef>
                <a:spcPct val="0"/>
              </a:spcBef>
              <a:buFontTx/>
              <a:buChar char="•"/>
            </a:pPr>
            <a:r>
              <a:rPr lang="en-US" altLang="en-US" sz="1300"/>
              <a:t>We strongly encourage you to use this approved prototype as it captures the required information for compliance with the Administrative Review and HACCP.</a:t>
            </a:r>
          </a:p>
          <a:p>
            <a:pPr eaLnBrk="1" hangingPunct="1">
              <a:spcBef>
                <a:spcPct val="0"/>
              </a:spcBef>
              <a:buFontTx/>
              <a:buChar char="•"/>
            </a:pPr>
            <a:r>
              <a:rPr lang="en-US" altLang="en-US" sz="1300"/>
              <a:t> If you choose to use alternate form(s), you must submit to DPI for prior approval. Even when using alternate form(s), </a:t>
            </a:r>
            <a:r>
              <a:rPr lang="en-US" altLang="en-US" sz="1300" u="sng"/>
              <a:t>all of the information</a:t>
            </a:r>
            <a:r>
              <a:rPr lang="en-US" altLang="en-US" sz="1300"/>
              <a:t> on the NC Daily Meal Production plan, including the HACCP monitoring and instructions, must be included in your documentation.</a:t>
            </a:r>
          </a:p>
          <a:p>
            <a:pPr eaLnBrk="1" hangingPunct="1">
              <a:spcBef>
                <a:spcPct val="0"/>
              </a:spcBef>
            </a:pPr>
            <a:endParaRPr lang="en-US"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1FFACF70-3EB4-4417-9038-1B8B168C2D5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50B1EA3D-8FAF-4B4F-A61C-F045652A9C4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Note to presenter: you must save the excel production record file to the same file location as the PPT presentation and check to make sure that the link works.</a:t>
            </a:r>
          </a:p>
        </p:txBody>
      </p:sp>
      <p:sp>
        <p:nvSpPr>
          <p:cNvPr id="94212" name="Slide Number Placeholder 3">
            <a:extLst>
              <a:ext uri="{FF2B5EF4-FFF2-40B4-BE49-F238E27FC236}">
                <a16:creationId xmlns:a16="http://schemas.microsoft.com/office/drawing/2014/main" id="{E16F7445-8E31-4A6F-9C64-84DCF6E0E9E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79B3AA86-3DDB-4FBE-B928-7CE92122924E}" type="slidenum">
              <a:rPr lang="en-US" altLang="en-US">
                <a:latin typeface="Calibri" panose="020F0502020204030204" pitchFamily="34" charset="0"/>
              </a:rPr>
              <a:pPr eaLnBrk="1" hangingPunct="1"/>
              <a:t>40</a:t>
            </a:fld>
            <a:endParaRPr lang="en-US" altLang="en-US">
              <a:latin typeface="Calibri" panose="020F050202020403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a:extLst>
              <a:ext uri="{FF2B5EF4-FFF2-40B4-BE49-F238E27FC236}">
                <a16:creationId xmlns:a16="http://schemas.microsoft.com/office/drawing/2014/main" id="{79059EBE-3A7A-4181-A056-F4BF2A79C6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a:extLst>
              <a:ext uri="{FF2B5EF4-FFF2-40B4-BE49-F238E27FC236}">
                <a16:creationId xmlns:a16="http://schemas.microsoft.com/office/drawing/2014/main" id="{1376976E-793A-4326-9BF3-6AEA79E1CAB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breakfast meal pattern has changed and so has the production record! The breakfast meal service is recorded on a separate document in order to capture the breakfast component crediting for Grains, Fruit, and Milk along with an indication of M/MA used as a substitute for grain or “other” item.</a:t>
            </a:r>
          </a:p>
        </p:txBody>
      </p:sp>
      <p:sp>
        <p:nvSpPr>
          <p:cNvPr id="95236" name="Slide Number Placeholder 3">
            <a:extLst>
              <a:ext uri="{FF2B5EF4-FFF2-40B4-BE49-F238E27FC236}">
                <a16:creationId xmlns:a16="http://schemas.microsoft.com/office/drawing/2014/main" id="{E1662EE4-B9D4-4A09-B5CC-6972FDABB10B}"/>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9C4B0F-9833-4963-B2D7-83962C38E52D}" type="slidenum">
              <a:rPr lang="en-US" altLang="en-US">
                <a:latin typeface="Calibri" panose="020F0502020204030204" pitchFamily="34" charset="0"/>
              </a:rPr>
              <a:pPr eaLnBrk="1" hangingPunct="1"/>
              <a:t>41</a:t>
            </a:fld>
            <a:endParaRPr lang="en-US" altLang="en-US">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a:extLst>
              <a:ext uri="{FF2B5EF4-FFF2-40B4-BE49-F238E27FC236}">
                <a16:creationId xmlns:a16="http://schemas.microsoft.com/office/drawing/2014/main" id="{9DE3E64E-AF1C-4B8E-A4D2-A26FD77AE94C}"/>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FE05C0F-D7BB-416D-B901-3C5BB26662F3}" type="slidenum">
              <a:rPr lang="en-US" altLang="en-US">
                <a:solidFill>
                  <a:srgbClr val="000000"/>
                </a:solidFill>
                <a:latin typeface="Calibri" panose="020F0502020204030204" pitchFamily="34" charset="0"/>
              </a:rPr>
              <a:pPr eaLnBrk="1" hangingPunct="1"/>
              <a:t>42</a:t>
            </a:fld>
            <a:endParaRPr lang="en-US" altLang="en-US">
              <a:solidFill>
                <a:srgbClr val="000000"/>
              </a:solidFill>
              <a:latin typeface="Calibri" panose="020F0502020204030204" pitchFamily="34" charset="0"/>
            </a:endParaRPr>
          </a:p>
        </p:txBody>
      </p:sp>
      <p:sp>
        <p:nvSpPr>
          <p:cNvPr id="99331" name="Rectangle 2">
            <a:extLst>
              <a:ext uri="{FF2B5EF4-FFF2-40B4-BE49-F238E27FC236}">
                <a16:creationId xmlns:a16="http://schemas.microsoft.com/office/drawing/2014/main" id="{84D619D8-7E15-4AF7-B551-0C89EF0999D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2" name="Rectangle 3">
            <a:extLst>
              <a:ext uri="{FF2B5EF4-FFF2-40B4-BE49-F238E27FC236}">
                <a16:creationId xmlns:a16="http://schemas.microsoft.com/office/drawing/2014/main" id="{66FAE6DD-0952-4ED7-871F-1092782CBF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Tx/>
              <a:buChar char="•"/>
            </a:pPr>
            <a:r>
              <a:rPr lang="en-US" altLang="en-US" sz="1300"/>
              <a:t>As just mentioned, there is a separate production record for Breakfast because the meal pattern components are different for those meals. Breakfast meals no longer contain meats/meat alternates component. The </a:t>
            </a:r>
            <a:r>
              <a:rPr lang="en-US" altLang="en-US" sz="1300" b="1" u="sng"/>
              <a:t>BREAKFAST</a:t>
            </a:r>
            <a:r>
              <a:rPr lang="en-US" altLang="en-US" sz="1300"/>
              <a:t> production record is also an Excel version with embedded formulas that automatically determine the amount of food to prepare once the planned number of meals is entered by the Manager. </a:t>
            </a:r>
          </a:p>
          <a:p>
            <a:pPr eaLnBrk="1" hangingPunct="1">
              <a:spcBef>
                <a:spcPct val="0"/>
              </a:spcBef>
              <a:buFontTx/>
              <a:buChar char="•"/>
            </a:pPr>
            <a:r>
              <a:rPr lang="en-US" altLang="en-US" sz="1300"/>
              <a:t>We strongly encourage you to use this approved prototype as it captures the required information for compliance with the Administrative Review and HACCP.</a:t>
            </a:r>
          </a:p>
          <a:p>
            <a:pPr eaLnBrk="1" hangingPunct="1">
              <a:spcBef>
                <a:spcPct val="0"/>
              </a:spcBef>
              <a:buFontTx/>
              <a:buChar char="•"/>
            </a:pPr>
            <a:r>
              <a:rPr lang="en-US" altLang="en-US" sz="1300"/>
              <a:t>As with the lunch production record, if you choose to use alternate form(s), you must submit to DPI for prior approval. Even when using alternate form(s), </a:t>
            </a:r>
            <a:r>
              <a:rPr lang="en-US" altLang="en-US" sz="1300" u="sng"/>
              <a:t>all of the information</a:t>
            </a:r>
            <a:r>
              <a:rPr lang="en-US" altLang="en-US" sz="1300"/>
              <a:t> on the NC Daily Meal Production plan, including the HACCP monitoring and instructions, must be included in your documentation.</a:t>
            </a:r>
          </a:p>
          <a:p>
            <a:pPr eaLnBrk="1" hangingPunct="1">
              <a:spcBef>
                <a:spcPct val="0"/>
              </a:spcBef>
            </a:pPr>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a:extLst>
              <a:ext uri="{FF2B5EF4-FFF2-40B4-BE49-F238E27FC236}">
                <a16:creationId xmlns:a16="http://schemas.microsoft.com/office/drawing/2014/main" id="{95D02E10-8231-4C20-9A9D-6CA7F4178C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a:extLst>
              <a:ext uri="{FF2B5EF4-FFF2-40B4-BE49-F238E27FC236}">
                <a16:creationId xmlns:a16="http://schemas.microsoft.com/office/drawing/2014/main" id="{77AE5017-C6E7-4462-8C80-18E4A91CE8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breakfast production record is the same as the lunch production record with the exception of  the sections used to document the meal pattern component contribution crediting. The breakfast production record indicates the meal components of grain, fruit, milk along with substitute for grains and other. The breakfast meal pattern no longer contains meats/meat alternates. Under certain circumstances, M/MA may credit as a substitute for grains so refer to current USDA guidance about the breakfast meal pattern. Alternately, M/MA may be used as an “other” menu item which does not provide component crediting of any type. The menu planner must make this determination before the menu is planned, offered, or served.</a:t>
            </a:r>
          </a:p>
        </p:txBody>
      </p:sp>
      <p:sp>
        <p:nvSpPr>
          <p:cNvPr id="97284" name="Slide Number Placeholder 3">
            <a:extLst>
              <a:ext uri="{FF2B5EF4-FFF2-40B4-BE49-F238E27FC236}">
                <a16:creationId xmlns:a16="http://schemas.microsoft.com/office/drawing/2014/main" id="{74BA964D-8185-4778-8C22-ED7CF985DCFA}"/>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CFEBF99-3E0A-4FBD-BA24-4A8AF4E3D81D}" type="slidenum">
              <a:rPr lang="en-US" altLang="en-US">
                <a:latin typeface="Calibri" panose="020F0502020204030204" pitchFamily="34" charset="0"/>
              </a:rPr>
              <a:pPr eaLnBrk="1" hangingPunct="1"/>
              <a:t>43</a:t>
            </a:fld>
            <a:endParaRPr lang="en-US" altLang="en-US">
              <a:latin typeface="Calibri" panose="020F050202020403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B89FB0F5-BE38-43D8-8E2B-D70998C2867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36DE22C5-B36C-4CCD-803A-0C1B8A00EE5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Here is a close up graphic showing the section with the new component crediting on the breakfast production record. All other information, including documentation of leftovers and menu substitutions are consistent with the lunch production record.</a:t>
            </a:r>
          </a:p>
          <a:p>
            <a:pPr eaLnBrk="1" hangingPunct="1">
              <a:spcBef>
                <a:spcPct val="0"/>
              </a:spcBef>
            </a:pPr>
            <a:endParaRPr lang="en-US" altLang="en-US"/>
          </a:p>
          <a:p>
            <a:pPr eaLnBrk="1" hangingPunct="1">
              <a:spcBef>
                <a:spcPct val="0"/>
              </a:spcBef>
            </a:pPr>
            <a:r>
              <a:rPr lang="en-US" altLang="en-US"/>
              <a:t>Refer to the worksheet tab for instructions at the bottom of the excel workbook for more detailed information about proper completion of the document.</a:t>
            </a:r>
          </a:p>
        </p:txBody>
      </p:sp>
      <p:sp>
        <p:nvSpPr>
          <p:cNvPr id="98308" name="Slide Number Placeholder 3">
            <a:extLst>
              <a:ext uri="{FF2B5EF4-FFF2-40B4-BE49-F238E27FC236}">
                <a16:creationId xmlns:a16="http://schemas.microsoft.com/office/drawing/2014/main" id="{DEC3B34C-F018-49B4-8AB3-F8BF454CF08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6DB3166-701B-4562-8E7B-8F3DD19964A9}" type="slidenum">
              <a:rPr lang="en-US" altLang="en-US">
                <a:latin typeface="Calibri" panose="020F0502020204030204" pitchFamily="34" charset="0"/>
              </a:rPr>
              <a:pPr eaLnBrk="1" hangingPunct="1"/>
              <a:t>44</a:t>
            </a:fld>
            <a:endParaRPr lang="en-US" altLang="en-US">
              <a:latin typeface="Calibri" panose="020F050202020403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a:extLst>
              <a:ext uri="{FF2B5EF4-FFF2-40B4-BE49-F238E27FC236}">
                <a16:creationId xmlns:a16="http://schemas.microsoft.com/office/drawing/2014/main" id="{13CAAF3F-3531-436F-9B28-A30D4029248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a:extLst>
              <a:ext uri="{FF2B5EF4-FFF2-40B4-BE49-F238E27FC236}">
                <a16:creationId xmlns:a16="http://schemas.microsoft.com/office/drawing/2014/main" id="{6E58A147-9805-4690-892F-E036F22ACD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Please contact your School Nutrition Administrator or regional School Nutrition Specialist or Consultant with questions.</a:t>
            </a:r>
          </a:p>
        </p:txBody>
      </p:sp>
      <p:sp>
        <p:nvSpPr>
          <p:cNvPr id="99332" name="Slide Number Placeholder 3">
            <a:extLst>
              <a:ext uri="{FF2B5EF4-FFF2-40B4-BE49-F238E27FC236}">
                <a16:creationId xmlns:a16="http://schemas.microsoft.com/office/drawing/2014/main" id="{06824288-793C-4484-8A22-98E21C61B075}"/>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430C99B-95BE-42DD-9BCA-DD09988FDA80}" type="slidenum">
              <a:rPr lang="en-US" altLang="en-US">
                <a:latin typeface="Calibri" panose="020F0502020204030204" pitchFamily="34" charset="0"/>
              </a:rPr>
              <a:pPr eaLnBrk="1" hangingPunct="1"/>
              <a:t>45</a:t>
            </a:fld>
            <a:endParaRPr lang="en-US" altLang="en-US">
              <a:latin typeface="Calibri" panose="020F050202020403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a:extLst>
              <a:ext uri="{FF2B5EF4-FFF2-40B4-BE49-F238E27FC236}">
                <a16:creationId xmlns:a16="http://schemas.microsoft.com/office/drawing/2014/main" id="{B4879BEE-E532-42FA-B66F-5DA6283843A9}"/>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9610E1A-E2D1-4DD0-90A5-8FC065BA3810}" type="slidenum">
              <a:rPr lang="en-US" altLang="en-US">
                <a:solidFill>
                  <a:srgbClr val="000000"/>
                </a:solidFill>
                <a:latin typeface="Calibri" panose="020F0502020204030204" pitchFamily="34" charset="0"/>
              </a:rPr>
              <a:pPr eaLnBrk="1" hangingPunct="1"/>
              <a:t>5</a:t>
            </a:fld>
            <a:endParaRPr lang="en-US" altLang="en-US">
              <a:solidFill>
                <a:srgbClr val="000000"/>
              </a:solidFill>
              <a:latin typeface="Calibri" panose="020F0502020204030204" pitchFamily="34" charset="0"/>
            </a:endParaRPr>
          </a:p>
        </p:txBody>
      </p:sp>
      <p:sp>
        <p:nvSpPr>
          <p:cNvPr id="61443" name="Rectangle 2">
            <a:extLst>
              <a:ext uri="{FF2B5EF4-FFF2-40B4-BE49-F238E27FC236}">
                <a16:creationId xmlns:a16="http://schemas.microsoft.com/office/drawing/2014/main" id="{9627AC91-B18A-4D94-8BC1-9F0517DE93F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4" name="Rectangle 3">
            <a:extLst>
              <a:ext uri="{FF2B5EF4-FFF2-40B4-BE49-F238E27FC236}">
                <a16:creationId xmlns:a16="http://schemas.microsoft.com/office/drawing/2014/main" id="{62CD0A5C-C9D7-4D36-805F-04968C0C7F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br>
              <a:rPr lang="en-US" altLang="en-US"/>
            </a:br>
            <a:r>
              <a:rPr lang="en-US" altLang="en-US"/>
              <a:t>Explain that each of these are USDA record keeping requirements to document nutritional adequacy and proper types and amounts of available foods.</a:t>
            </a:r>
          </a:p>
          <a:p>
            <a:pPr eaLnBrk="1" hangingPunct="1">
              <a:spcBef>
                <a:spcPct val="0"/>
              </a:spcBef>
            </a:pPr>
            <a:endParaRPr lang="en-US" altLang="en-US"/>
          </a:p>
          <a:p>
            <a:pPr eaLnBrk="1" hangingPunct="1">
              <a:spcBef>
                <a:spcPct val="0"/>
              </a:spcBef>
            </a:pPr>
            <a:r>
              <a:rPr lang="en-US" altLang="en-US"/>
              <a:t>The production record can also function as a task assignment for employees by highlighting assigned tasks in various colors for employees or writing their names beside of the menu item.</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067C013D-30C4-4A19-8E47-35C6EABD3F06}"/>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7E95EE1-568B-4848-B82B-566A00DB9A73}" type="slidenum">
              <a:rPr lang="en-US" altLang="en-US">
                <a:solidFill>
                  <a:srgbClr val="000000"/>
                </a:solidFill>
                <a:latin typeface="Calibri" panose="020F0502020204030204" pitchFamily="34" charset="0"/>
              </a:rPr>
              <a:pPr eaLnBrk="1" hangingPunct="1"/>
              <a:t>6</a:t>
            </a:fld>
            <a:endParaRPr lang="en-US" altLang="en-US">
              <a:solidFill>
                <a:srgbClr val="000000"/>
              </a:solidFill>
              <a:latin typeface="Calibri" panose="020F0502020204030204" pitchFamily="34" charset="0"/>
            </a:endParaRPr>
          </a:p>
        </p:txBody>
      </p:sp>
      <p:sp>
        <p:nvSpPr>
          <p:cNvPr id="62467" name="Rectangle 2">
            <a:extLst>
              <a:ext uri="{FF2B5EF4-FFF2-40B4-BE49-F238E27FC236}">
                <a16:creationId xmlns:a16="http://schemas.microsoft.com/office/drawing/2014/main" id="{D9CC059A-F170-4CE9-B010-E0511A25880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8" name="Rectangle 3">
            <a:extLst>
              <a:ext uri="{FF2B5EF4-FFF2-40B4-BE49-F238E27FC236}">
                <a16:creationId xmlns:a16="http://schemas.microsoft.com/office/drawing/2014/main" id="{97EF8E90-15F0-48B7-ADB2-1BC6C9EC53B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a:t>Emphasize that this is a USDA requirement!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a:extLst>
              <a:ext uri="{FF2B5EF4-FFF2-40B4-BE49-F238E27FC236}">
                <a16:creationId xmlns:a16="http://schemas.microsoft.com/office/drawing/2014/main" id="{0B4ECBA4-4328-40A1-9EC1-CB17F1AAEFD4}"/>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330711-70E4-4587-A446-0E9806DA6EE0}" type="slidenum">
              <a:rPr lang="en-US" altLang="en-US">
                <a:solidFill>
                  <a:srgbClr val="000000"/>
                </a:solidFill>
                <a:latin typeface="Calibri" panose="020F0502020204030204" pitchFamily="34" charset="0"/>
              </a:rPr>
              <a:pPr eaLnBrk="1" hangingPunct="1"/>
              <a:t>7</a:t>
            </a:fld>
            <a:endParaRPr lang="en-US" altLang="en-US">
              <a:solidFill>
                <a:srgbClr val="000000"/>
              </a:solidFill>
              <a:latin typeface="Calibri" panose="020F0502020204030204" pitchFamily="34" charset="0"/>
            </a:endParaRPr>
          </a:p>
        </p:txBody>
      </p:sp>
      <p:sp>
        <p:nvSpPr>
          <p:cNvPr id="63491" name="Rectangle 2">
            <a:extLst>
              <a:ext uri="{FF2B5EF4-FFF2-40B4-BE49-F238E27FC236}">
                <a16:creationId xmlns:a16="http://schemas.microsoft.com/office/drawing/2014/main" id="{C5022C78-1DCD-41F3-8D7D-56D3BA97081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2" name="Rectangle 3">
            <a:extLst>
              <a:ext uri="{FF2B5EF4-FFF2-40B4-BE49-F238E27FC236}">
                <a16:creationId xmlns:a16="http://schemas.microsoft.com/office/drawing/2014/main" id="{BEA6EAE7-2B8A-4DA4-BE28-466B0937D0D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Explain that many people use information on the production record in various ways.</a:t>
            </a:r>
          </a:p>
          <a:p>
            <a:pPr eaLnBrk="1" hangingPunct="1">
              <a:spcBef>
                <a:spcPct val="0"/>
              </a:spcBef>
            </a:pPr>
            <a:endParaRPr lang="en-US" altLang="en-US"/>
          </a:p>
          <a:p>
            <a:pPr eaLnBrk="1" hangingPunct="1">
              <a:spcBef>
                <a:spcPct val="0"/>
              </a:spcBef>
            </a:pPr>
            <a:r>
              <a:rPr lang="en-US" altLang="en-US"/>
              <a:t>Managers use it to control high quality food production and service in an efficient way.</a:t>
            </a:r>
          </a:p>
          <a:p>
            <a:pPr eaLnBrk="1" hangingPunct="1">
              <a:spcBef>
                <a:spcPct val="0"/>
              </a:spcBef>
            </a:pPr>
            <a:r>
              <a:rPr lang="en-US" altLang="en-US"/>
              <a:t>Place the production record in the kitchen along with the recipes for the day so employees can refer to it for complete production information.</a:t>
            </a:r>
          </a:p>
          <a:p>
            <a:pPr eaLnBrk="1" hangingPunct="1">
              <a:spcBef>
                <a:spcPct val="0"/>
              </a:spcBef>
            </a:pPr>
            <a:r>
              <a:rPr lang="en-US" altLang="en-US"/>
              <a:t>Schools participate in several types of observations and reviews – periodic program visits from the director or supervisor, annual SN program reviews, Technical Assistant Reviews by the State Agency (SA) consultants, Administrative Reviews by a SN team of consultants. All of these reviews must verify compliance with USDA regulations.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a:extLst>
              <a:ext uri="{FF2B5EF4-FFF2-40B4-BE49-F238E27FC236}">
                <a16:creationId xmlns:a16="http://schemas.microsoft.com/office/drawing/2014/main" id="{A854476B-4075-45F9-B749-0ABFD24BED61}"/>
              </a:ext>
            </a:extLst>
          </p:cNvPr>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36A916C-DFB0-4DCA-94B7-23D1AB447397}" type="slidenum">
              <a:rPr lang="en-US" altLang="en-US">
                <a:solidFill>
                  <a:srgbClr val="000000"/>
                </a:solidFill>
                <a:latin typeface="Calibri" panose="020F0502020204030204" pitchFamily="34" charset="0"/>
              </a:rPr>
              <a:pPr eaLnBrk="1" hangingPunct="1"/>
              <a:t>8</a:t>
            </a:fld>
            <a:endParaRPr lang="en-US" altLang="en-US">
              <a:solidFill>
                <a:srgbClr val="000000"/>
              </a:solidFill>
              <a:latin typeface="Calibri" panose="020F0502020204030204" pitchFamily="34" charset="0"/>
            </a:endParaRPr>
          </a:p>
        </p:txBody>
      </p:sp>
      <p:sp>
        <p:nvSpPr>
          <p:cNvPr id="64515" name="Rectangle 2">
            <a:extLst>
              <a:ext uri="{FF2B5EF4-FFF2-40B4-BE49-F238E27FC236}">
                <a16:creationId xmlns:a16="http://schemas.microsoft.com/office/drawing/2014/main" id="{EA20DD6E-AA41-4AED-8050-BD995186696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6" name="Rectangle 3">
            <a:extLst>
              <a:ext uri="{FF2B5EF4-FFF2-40B4-BE49-F238E27FC236}">
                <a16:creationId xmlns:a16="http://schemas.microsoft.com/office/drawing/2014/main" id="{A33C0C52-2569-478C-89F7-83155A8CE73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planning section must be completed before the meal is served to accurately order food. Some of this information (such as sections/columns 1, 6, 7, 8, 9, and 10) may be prepared or partially completed by the School Nutrition central office staff prior to distribution to managers. In other districts, the manager may complete all of the information.</a:t>
            </a:r>
          </a:p>
          <a:p>
            <a:pPr eaLnBrk="1" hangingPunct="1">
              <a:spcBef>
                <a:spcPct val="0"/>
              </a:spcBef>
            </a:pPr>
            <a:endParaRPr lang="en-US" altLang="en-US"/>
          </a:p>
          <a:p>
            <a:pPr eaLnBrk="1" hangingPunct="1">
              <a:spcBef>
                <a:spcPct val="0"/>
              </a:spcBef>
            </a:pPr>
            <a:r>
              <a:rPr lang="en-US" altLang="en-US"/>
              <a:t>The HACCP monitoring should be completed during and after service to verify safe high quality food.</a:t>
            </a:r>
          </a:p>
          <a:p>
            <a:pPr eaLnBrk="1" hangingPunct="1">
              <a:spcBef>
                <a:spcPct val="0"/>
              </a:spcBef>
            </a:pPr>
            <a:endParaRPr lang="en-US" altLang="en-US"/>
          </a:p>
          <a:p>
            <a:pPr eaLnBrk="1" hangingPunct="1">
              <a:spcBef>
                <a:spcPct val="0"/>
              </a:spcBef>
            </a:pPr>
            <a:r>
              <a:rPr lang="en-US" altLang="en-US"/>
              <a:t>The production and service section should be completed after the meal to document the quantity of food served. Remember that the production record should record what was really planned and actually occurred for that meal.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a:extLst>
              <a:ext uri="{FF2B5EF4-FFF2-40B4-BE49-F238E27FC236}">
                <a16:creationId xmlns:a16="http://schemas.microsoft.com/office/drawing/2014/main" id="{2ECE837B-D444-4D13-9A46-06EF903763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a:extLst>
              <a:ext uri="{FF2B5EF4-FFF2-40B4-BE49-F238E27FC236}">
                <a16:creationId xmlns:a16="http://schemas.microsoft.com/office/drawing/2014/main" id="{6F11BD52-5D8D-4D69-9025-9ABBD836D81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 Daily Meal Production Record is required meal documentation for School Food Authorities (SFAs) participating in the National School Lunch, School Breakfast Program, and After School Snack Programs.  The information is to be recorded daily and used in the school’s food preparation and service area.  The two major sections, Planning and Production, allow the form to be a management tool, determine nutritional adequacy, and assess food safety practices.  </a:t>
            </a:r>
          </a:p>
          <a:p>
            <a:pPr eaLnBrk="1" hangingPunct="1">
              <a:spcBef>
                <a:spcPct val="0"/>
              </a:spcBef>
            </a:pPr>
            <a:r>
              <a:rPr lang="en-US" altLang="en-US"/>
              <a:t>All forms other than the DPI prototype forms must approved in writing by the State Agency prior to use.</a:t>
            </a:r>
          </a:p>
        </p:txBody>
      </p:sp>
      <p:sp>
        <p:nvSpPr>
          <p:cNvPr id="62468" name="Slide Number Placeholder 3">
            <a:extLst>
              <a:ext uri="{FF2B5EF4-FFF2-40B4-BE49-F238E27FC236}">
                <a16:creationId xmlns:a16="http://schemas.microsoft.com/office/drawing/2014/main" id="{AEC94CF1-CBDF-41AC-A323-7CD36C9CAD43}"/>
              </a:ext>
            </a:extLst>
          </p:cNvPr>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415D83-5A08-4DFA-AB3A-0D936E9006CE}" type="slidenum">
              <a:rPr lang="en-US" altLang="en-US">
                <a:solidFill>
                  <a:srgbClr val="000000"/>
                </a:solidFill>
                <a:latin typeface="Calibri" panose="020F0502020204030204" pitchFamily="34" charset="0"/>
              </a:rPr>
              <a:pPr eaLnBrk="1" hangingPunct="1"/>
              <a:t>9</a:t>
            </a:fld>
            <a:endParaRPr lang="en-US" altLang="en-US">
              <a:solidFill>
                <a:srgbClr val="000000"/>
              </a:solidFill>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85A85F0D-F128-4967-A5B6-317591587DB4}"/>
              </a:ext>
            </a:extLst>
          </p:cNvPr>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E273773B-F1E6-45CD-9954-7104D5A23F21}"/>
              </a:ext>
            </a:extLst>
          </p:cNvPr>
          <p:cNvSpPr>
            <a:spLocks noGrp="1"/>
          </p:cNvSpPr>
          <p:nvPr>
            <p:ph type="dt" sz="half" idx="10"/>
          </p:nvPr>
        </p:nvSpPr>
        <p:spPr/>
        <p:txBody>
          <a:bodyPr/>
          <a:lstStyle>
            <a:lvl1pPr>
              <a:defRPr/>
            </a:lvl1pPr>
          </a:lstStyle>
          <a:p>
            <a:pPr>
              <a:defRPr/>
            </a:pPr>
            <a:fld id="{2DB455AE-AEFF-4B94-91BC-376E41A24D96}"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5BCBE6B6-AA2A-4294-85BA-FA9222B74832}"/>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A4DD8147-A0FF-4738-A004-8601B11EB8C9}"/>
              </a:ext>
            </a:extLst>
          </p:cNvPr>
          <p:cNvSpPr>
            <a:spLocks noGrp="1"/>
          </p:cNvSpPr>
          <p:nvPr>
            <p:ph type="sldNum" sz="quarter" idx="12"/>
          </p:nvPr>
        </p:nvSpPr>
        <p:spPr/>
        <p:txBody>
          <a:bodyPr/>
          <a:lstStyle>
            <a:lvl1pPr>
              <a:defRPr/>
            </a:lvl1pPr>
          </a:lstStyle>
          <a:p>
            <a:fld id="{30923CBE-27F9-4C96-806C-8B4947A76785}" type="slidenum">
              <a:rPr lang="en-US" altLang="en-US"/>
              <a:pPr/>
              <a:t>‹#›</a:t>
            </a:fld>
            <a:endParaRPr lang="en-US" altLang="en-US"/>
          </a:p>
        </p:txBody>
      </p:sp>
    </p:spTree>
    <p:extLst>
      <p:ext uri="{BB962C8B-B14F-4D97-AF65-F5344CB8AC3E}">
        <p14:creationId xmlns:p14="http://schemas.microsoft.com/office/powerpoint/2010/main" val="39604027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1BC8DC-0589-4A1D-BE04-97E414B1CFC2}"/>
              </a:ext>
            </a:extLst>
          </p:cNvPr>
          <p:cNvSpPr>
            <a:spLocks noGrp="1"/>
          </p:cNvSpPr>
          <p:nvPr>
            <p:ph type="dt" sz="half" idx="10"/>
          </p:nvPr>
        </p:nvSpPr>
        <p:spPr/>
        <p:txBody>
          <a:bodyPr/>
          <a:lstStyle>
            <a:lvl1pPr>
              <a:defRPr/>
            </a:lvl1pPr>
          </a:lstStyle>
          <a:p>
            <a:pPr>
              <a:defRPr/>
            </a:pPr>
            <a:fld id="{692824D4-D1D4-45D3-B50F-ED403803CCAB}"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D2EF901B-DAC8-403A-99A3-4621326CA78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92385E81-A13B-421D-ABBE-2DA8D0139CD5}"/>
              </a:ext>
            </a:extLst>
          </p:cNvPr>
          <p:cNvSpPr>
            <a:spLocks noGrp="1"/>
          </p:cNvSpPr>
          <p:nvPr>
            <p:ph type="sldNum" sz="quarter" idx="12"/>
          </p:nvPr>
        </p:nvSpPr>
        <p:spPr/>
        <p:txBody>
          <a:bodyPr/>
          <a:lstStyle>
            <a:lvl1pPr>
              <a:defRPr/>
            </a:lvl1pPr>
          </a:lstStyle>
          <a:p>
            <a:fld id="{4412B5A3-3144-4DA9-95F7-EBFF0508D6F1}" type="slidenum">
              <a:rPr lang="en-US" altLang="en-US"/>
              <a:pPr/>
              <a:t>‹#›</a:t>
            </a:fld>
            <a:endParaRPr lang="en-US" altLang="en-US"/>
          </a:p>
        </p:txBody>
      </p:sp>
    </p:spTree>
    <p:extLst>
      <p:ext uri="{BB962C8B-B14F-4D97-AF65-F5344CB8AC3E}">
        <p14:creationId xmlns:p14="http://schemas.microsoft.com/office/powerpoint/2010/main" val="10608616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42B7A4-9C24-4A7E-8475-710FA852719A}"/>
              </a:ext>
            </a:extLst>
          </p:cNvPr>
          <p:cNvSpPr>
            <a:spLocks noGrp="1"/>
          </p:cNvSpPr>
          <p:nvPr>
            <p:ph type="dt" sz="half" idx="10"/>
          </p:nvPr>
        </p:nvSpPr>
        <p:spPr/>
        <p:txBody>
          <a:bodyPr/>
          <a:lstStyle>
            <a:lvl1pPr>
              <a:defRPr/>
            </a:lvl1pPr>
          </a:lstStyle>
          <a:p>
            <a:pPr>
              <a:defRPr/>
            </a:pPr>
            <a:fld id="{69E1CDE6-294B-4813-8EF5-3D7E2B2497F7}"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3B6D583B-2EEA-48EE-B5A1-4F4E710E271E}"/>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7C93E72-1E10-4460-A08D-4ACA11048455}"/>
              </a:ext>
            </a:extLst>
          </p:cNvPr>
          <p:cNvSpPr>
            <a:spLocks noGrp="1"/>
          </p:cNvSpPr>
          <p:nvPr>
            <p:ph type="sldNum" sz="quarter" idx="12"/>
          </p:nvPr>
        </p:nvSpPr>
        <p:spPr/>
        <p:txBody>
          <a:bodyPr/>
          <a:lstStyle>
            <a:lvl1pPr>
              <a:defRPr/>
            </a:lvl1pPr>
          </a:lstStyle>
          <a:p>
            <a:fld id="{B141F784-D97F-479E-9CCA-A5610F7E9E9A}" type="slidenum">
              <a:rPr lang="en-US" altLang="en-US"/>
              <a:pPr/>
              <a:t>‹#›</a:t>
            </a:fld>
            <a:endParaRPr lang="en-US" altLang="en-US"/>
          </a:p>
        </p:txBody>
      </p:sp>
    </p:spTree>
    <p:extLst>
      <p:ext uri="{BB962C8B-B14F-4D97-AF65-F5344CB8AC3E}">
        <p14:creationId xmlns:p14="http://schemas.microsoft.com/office/powerpoint/2010/main" val="203435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a:extLst>
              <a:ext uri="{FF2B5EF4-FFF2-40B4-BE49-F238E27FC236}">
                <a16:creationId xmlns:a16="http://schemas.microsoft.com/office/drawing/2014/main" id="{908346D3-738D-4B9C-95E7-A0337BC7671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7">
            <a:extLst>
              <a:ext uri="{FF2B5EF4-FFF2-40B4-BE49-F238E27FC236}">
                <a16:creationId xmlns:a16="http://schemas.microsoft.com/office/drawing/2014/main" id="{135B6087-DFB1-4206-8FEA-B936BD307FB3}"/>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8">
            <a:extLst>
              <a:ext uri="{FF2B5EF4-FFF2-40B4-BE49-F238E27FC236}">
                <a16:creationId xmlns:a16="http://schemas.microsoft.com/office/drawing/2014/main" id="{E684A6E0-B5E5-4BE1-A6E7-493F57966686}"/>
              </a:ext>
            </a:extLst>
          </p:cNvPr>
          <p:cNvSpPr>
            <a:spLocks noGrp="1" noChangeArrowheads="1"/>
          </p:cNvSpPr>
          <p:nvPr>
            <p:ph type="sldNum" sz="quarter" idx="12"/>
          </p:nvPr>
        </p:nvSpPr>
        <p:spPr/>
        <p:txBody>
          <a:bodyPr/>
          <a:lstStyle>
            <a:lvl1pPr>
              <a:defRPr/>
            </a:lvl1pPr>
          </a:lstStyle>
          <a:p>
            <a:fld id="{39C80166-1EFA-4907-9688-9FF88D1C0B4D}" type="slidenum">
              <a:rPr lang="en-US" altLang="en-US"/>
              <a:pPr/>
              <a:t>‹#›</a:t>
            </a:fld>
            <a:endParaRPr lang="en-US" altLang="en-US"/>
          </a:p>
        </p:txBody>
      </p:sp>
    </p:spTree>
    <p:extLst>
      <p:ext uri="{BB962C8B-B14F-4D97-AF65-F5344CB8AC3E}">
        <p14:creationId xmlns:p14="http://schemas.microsoft.com/office/powerpoint/2010/main" val="10553185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0DD75060-FF98-4027-9879-A0AB4F19FF83}"/>
              </a:ext>
            </a:extLst>
          </p:cNvPr>
          <p:cNvPicPr>
            <a:picLocks noChangeAspect="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5" name="Date Placeholder 3">
            <a:extLst>
              <a:ext uri="{FF2B5EF4-FFF2-40B4-BE49-F238E27FC236}">
                <a16:creationId xmlns:a16="http://schemas.microsoft.com/office/drawing/2014/main" id="{CF621CE4-008A-45BB-90EE-5C43B751447F}"/>
              </a:ext>
            </a:extLst>
          </p:cNvPr>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9DD25AB-6876-4815-8E2E-EFE46D8C5FEB}" type="datetimeFigureOut">
              <a:rPr lang="en-US"/>
              <a:pPr>
                <a:defRPr/>
              </a:pPr>
              <a:t>8/5/2021</a:t>
            </a:fld>
            <a:endParaRPr lang="en-US"/>
          </a:p>
        </p:txBody>
      </p:sp>
      <p:sp>
        <p:nvSpPr>
          <p:cNvPr id="6" name="Footer Placeholder 4">
            <a:extLst>
              <a:ext uri="{FF2B5EF4-FFF2-40B4-BE49-F238E27FC236}">
                <a16:creationId xmlns:a16="http://schemas.microsoft.com/office/drawing/2014/main" id="{59C55201-06F8-465A-AF6E-C30EFE4E6E8F}"/>
              </a:ext>
            </a:extLst>
          </p:cNvPr>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endParaRPr lang="en-US"/>
          </a:p>
        </p:txBody>
      </p:sp>
      <p:sp>
        <p:nvSpPr>
          <p:cNvPr id="7" name="Slide Number Placeholder 5">
            <a:extLst>
              <a:ext uri="{FF2B5EF4-FFF2-40B4-BE49-F238E27FC236}">
                <a16:creationId xmlns:a16="http://schemas.microsoft.com/office/drawing/2014/main" id="{78FEAD9A-D9B2-4AED-BE2A-672C2536997C}"/>
              </a:ext>
            </a:extLst>
          </p:cNvPr>
          <p:cNvSpPr>
            <a:spLocks noGrp="1"/>
          </p:cNvSpPr>
          <p:nvPr>
            <p:ph type="sldNum" sz="quarter" idx="12"/>
          </p:nvPr>
        </p:nvSpPr>
        <p:spPr/>
        <p:txBody>
          <a:bodyPr/>
          <a:lstStyle>
            <a:lvl1pPr>
              <a:defRPr>
                <a:latin typeface="Arial" panose="020B0604020202020204" pitchFamily="34" charset="0"/>
              </a:defRPr>
            </a:lvl1pPr>
          </a:lstStyle>
          <a:p>
            <a:fld id="{006035CE-0CE5-4E9A-9818-3B3350A543FC}" type="slidenum">
              <a:rPr lang="en-US" altLang="en-US"/>
              <a:pPr/>
              <a:t>‹#›</a:t>
            </a:fld>
            <a:endParaRPr lang="en-US" altLang="en-US"/>
          </a:p>
        </p:txBody>
      </p:sp>
    </p:spTree>
    <p:extLst>
      <p:ext uri="{BB962C8B-B14F-4D97-AF65-F5344CB8AC3E}">
        <p14:creationId xmlns:p14="http://schemas.microsoft.com/office/powerpoint/2010/main" val="1289335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B44A75-05D6-443F-8C67-F19FC48686EE}"/>
              </a:ext>
            </a:extLst>
          </p:cNvPr>
          <p:cNvSpPr>
            <a:spLocks noGrp="1"/>
          </p:cNvSpPr>
          <p:nvPr>
            <p:ph type="dt" sz="half" idx="10"/>
          </p:nvPr>
        </p:nvSpPr>
        <p:spPr/>
        <p:txBody>
          <a:bodyPr/>
          <a:lstStyle>
            <a:lvl1pPr>
              <a:defRPr/>
            </a:lvl1pPr>
          </a:lstStyle>
          <a:p>
            <a:pPr>
              <a:defRPr/>
            </a:pPr>
            <a:fld id="{72FA2D10-701B-4725-A715-3F01FB7EB30D}"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29CA8A93-2FA8-4979-BC7B-ABB45F1E45B9}"/>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783D588-A993-4D8F-A0AB-7237E008ADD9}"/>
              </a:ext>
            </a:extLst>
          </p:cNvPr>
          <p:cNvSpPr>
            <a:spLocks noGrp="1"/>
          </p:cNvSpPr>
          <p:nvPr>
            <p:ph type="sldNum" sz="quarter" idx="12"/>
          </p:nvPr>
        </p:nvSpPr>
        <p:spPr/>
        <p:txBody>
          <a:bodyPr/>
          <a:lstStyle>
            <a:lvl1pPr>
              <a:defRPr/>
            </a:lvl1pPr>
          </a:lstStyle>
          <a:p>
            <a:fld id="{2572D401-C049-4E76-82E8-F0EED82C6B9D}" type="slidenum">
              <a:rPr lang="en-US" altLang="en-US"/>
              <a:pPr/>
              <a:t>‹#›</a:t>
            </a:fld>
            <a:endParaRPr lang="en-US" altLang="en-US"/>
          </a:p>
        </p:txBody>
      </p:sp>
    </p:spTree>
    <p:extLst>
      <p:ext uri="{BB962C8B-B14F-4D97-AF65-F5344CB8AC3E}">
        <p14:creationId xmlns:p14="http://schemas.microsoft.com/office/powerpoint/2010/main" val="29228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bg2"/>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55AE5CE-ED9E-4E8E-872C-6CF968A3E4B0}"/>
              </a:ext>
            </a:extLst>
          </p:cNvPr>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Date Placeholder 3">
            <a:extLst>
              <a:ext uri="{FF2B5EF4-FFF2-40B4-BE49-F238E27FC236}">
                <a16:creationId xmlns:a16="http://schemas.microsoft.com/office/drawing/2014/main" id="{A3BE0020-3207-419D-A0DD-5ABAF438D205}"/>
              </a:ext>
            </a:extLst>
          </p:cNvPr>
          <p:cNvSpPr>
            <a:spLocks noGrp="1"/>
          </p:cNvSpPr>
          <p:nvPr>
            <p:ph type="dt" sz="half" idx="10"/>
          </p:nvPr>
        </p:nvSpPr>
        <p:spPr/>
        <p:txBody>
          <a:bodyPr/>
          <a:lstStyle>
            <a:lvl1pPr>
              <a:defRPr/>
            </a:lvl1pPr>
          </a:lstStyle>
          <a:p>
            <a:pPr>
              <a:defRPr/>
            </a:pPr>
            <a:fld id="{DD7437E1-9462-451E-8384-519487960477}"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BF8516DE-0F40-459D-9037-9E60C563E8B6}"/>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EEAB0656-ACC5-47F8-B981-FAE97AADE4A1}"/>
              </a:ext>
            </a:extLst>
          </p:cNvPr>
          <p:cNvSpPr>
            <a:spLocks noGrp="1"/>
          </p:cNvSpPr>
          <p:nvPr>
            <p:ph type="sldNum" sz="quarter" idx="12"/>
          </p:nvPr>
        </p:nvSpPr>
        <p:spPr/>
        <p:txBody>
          <a:bodyPr/>
          <a:lstStyle>
            <a:lvl1pPr>
              <a:defRPr/>
            </a:lvl1pPr>
          </a:lstStyle>
          <a:p>
            <a:fld id="{5EA5A6F8-0DF4-49BA-B45F-8A6A45AA7852}" type="slidenum">
              <a:rPr lang="en-US" altLang="en-US"/>
              <a:pPr/>
              <a:t>‹#›</a:t>
            </a:fld>
            <a:endParaRPr lang="en-US" altLang="en-US"/>
          </a:p>
        </p:txBody>
      </p:sp>
    </p:spTree>
    <p:extLst>
      <p:ext uri="{BB962C8B-B14F-4D97-AF65-F5344CB8AC3E}">
        <p14:creationId xmlns:p14="http://schemas.microsoft.com/office/powerpoint/2010/main" val="177215916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17EB99D4-94B5-4E7F-80E9-325195564494}"/>
              </a:ext>
            </a:extLst>
          </p:cNvPr>
          <p:cNvSpPr>
            <a:spLocks noGrp="1"/>
          </p:cNvSpPr>
          <p:nvPr>
            <p:ph type="dt" sz="half" idx="10"/>
          </p:nvPr>
        </p:nvSpPr>
        <p:spPr/>
        <p:txBody>
          <a:bodyPr/>
          <a:lstStyle>
            <a:lvl1pPr>
              <a:defRPr/>
            </a:lvl1pPr>
          </a:lstStyle>
          <a:p>
            <a:pPr>
              <a:defRPr/>
            </a:pPr>
            <a:fld id="{B3695CA7-3470-4936-ACF8-1CE6C6256888}"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46104F9D-930A-4F0C-B73E-D953E2568ED9}"/>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91E009AB-AB6B-4538-B91D-978852067128}"/>
              </a:ext>
            </a:extLst>
          </p:cNvPr>
          <p:cNvSpPr>
            <a:spLocks noGrp="1"/>
          </p:cNvSpPr>
          <p:nvPr>
            <p:ph type="sldNum" sz="quarter" idx="12"/>
          </p:nvPr>
        </p:nvSpPr>
        <p:spPr/>
        <p:txBody>
          <a:bodyPr/>
          <a:lstStyle>
            <a:lvl1pPr>
              <a:defRPr/>
            </a:lvl1pPr>
          </a:lstStyle>
          <a:p>
            <a:fld id="{FFD36AA9-C01A-4CE0-8E6A-71890AFCBB16}" type="slidenum">
              <a:rPr lang="en-US" altLang="en-US"/>
              <a:pPr/>
              <a:t>‹#›</a:t>
            </a:fld>
            <a:endParaRPr lang="en-US" altLang="en-US"/>
          </a:p>
        </p:txBody>
      </p:sp>
    </p:spTree>
    <p:extLst>
      <p:ext uri="{BB962C8B-B14F-4D97-AF65-F5344CB8AC3E}">
        <p14:creationId xmlns:p14="http://schemas.microsoft.com/office/powerpoint/2010/main" val="3527195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D9C44E07-0D2C-43ED-906A-157408A54850}"/>
              </a:ext>
            </a:extLst>
          </p:cNvPr>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6">
            <a:extLst>
              <a:ext uri="{FF2B5EF4-FFF2-40B4-BE49-F238E27FC236}">
                <a16:creationId xmlns:a16="http://schemas.microsoft.com/office/drawing/2014/main" id="{BBC71562-8B41-40A3-B110-D8C2B50B0FBA}"/>
              </a:ext>
            </a:extLst>
          </p:cNvPr>
          <p:cNvSpPr>
            <a:spLocks noGrp="1"/>
          </p:cNvSpPr>
          <p:nvPr>
            <p:ph type="dt" sz="half" idx="10"/>
          </p:nvPr>
        </p:nvSpPr>
        <p:spPr/>
        <p:txBody>
          <a:bodyPr/>
          <a:lstStyle>
            <a:lvl1pPr>
              <a:defRPr/>
            </a:lvl1pPr>
          </a:lstStyle>
          <a:p>
            <a:pPr>
              <a:defRPr/>
            </a:pPr>
            <a:fld id="{9214BC53-E8E8-4F09-B4B8-FFBE76334C9B}" type="datetimeFigureOut">
              <a:rPr lang="en-US"/>
              <a:pPr>
                <a:defRPr/>
              </a:pPr>
              <a:t>8/5/2021</a:t>
            </a:fld>
            <a:endParaRPr lang="en-US" dirty="0"/>
          </a:p>
        </p:txBody>
      </p:sp>
      <p:sp>
        <p:nvSpPr>
          <p:cNvPr id="9" name="Footer Placeholder 7">
            <a:extLst>
              <a:ext uri="{FF2B5EF4-FFF2-40B4-BE49-F238E27FC236}">
                <a16:creationId xmlns:a16="http://schemas.microsoft.com/office/drawing/2014/main" id="{B17CACAB-F7C8-43F8-B2B6-9C672C265FAD}"/>
              </a:ext>
            </a:extLst>
          </p:cNvPr>
          <p:cNvSpPr>
            <a:spLocks noGrp="1"/>
          </p:cNvSpPr>
          <p:nvPr>
            <p:ph type="ftr" sz="quarter" idx="11"/>
          </p:nvPr>
        </p:nvSpPr>
        <p:spPr/>
        <p:txBody>
          <a:bodyPr/>
          <a:lstStyle>
            <a:lvl1pPr>
              <a:defRPr/>
            </a:lvl1pPr>
          </a:lstStyle>
          <a:p>
            <a:pPr>
              <a:defRPr/>
            </a:pPr>
            <a:endParaRPr lang="en-US"/>
          </a:p>
        </p:txBody>
      </p:sp>
      <p:sp>
        <p:nvSpPr>
          <p:cNvPr id="10" name="Slide Number Placeholder 8">
            <a:extLst>
              <a:ext uri="{FF2B5EF4-FFF2-40B4-BE49-F238E27FC236}">
                <a16:creationId xmlns:a16="http://schemas.microsoft.com/office/drawing/2014/main" id="{A391558E-9DDE-4B87-BE12-3DEF45646471}"/>
              </a:ext>
            </a:extLst>
          </p:cNvPr>
          <p:cNvSpPr>
            <a:spLocks noGrp="1"/>
          </p:cNvSpPr>
          <p:nvPr>
            <p:ph type="sldNum" sz="quarter" idx="12"/>
          </p:nvPr>
        </p:nvSpPr>
        <p:spPr/>
        <p:txBody>
          <a:bodyPr/>
          <a:lstStyle>
            <a:lvl1pPr>
              <a:defRPr/>
            </a:lvl1pPr>
          </a:lstStyle>
          <a:p>
            <a:fld id="{8B7EB1C9-3C37-4CBE-9CCB-1A5CC80EC0AD}" type="slidenum">
              <a:rPr lang="en-US" altLang="en-US"/>
              <a:pPr/>
              <a:t>‹#›</a:t>
            </a:fld>
            <a:endParaRPr lang="en-US" altLang="en-US"/>
          </a:p>
        </p:txBody>
      </p:sp>
    </p:spTree>
    <p:extLst>
      <p:ext uri="{BB962C8B-B14F-4D97-AF65-F5344CB8AC3E}">
        <p14:creationId xmlns:p14="http://schemas.microsoft.com/office/powerpoint/2010/main" val="2572061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E104A509-4029-4CD7-8532-A4E69F0B2363}"/>
              </a:ext>
            </a:extLst>
          </p:cNvPr>
          <p:cNvSpPr>
            <a:spLocks noGrp="1"/>
          </p:cNvSpPr>
          <p:nvPr>
            <p:ph type="dt" sz="half" idx="10"/>
          </p:nvPr>
        </p:nvSpPr>
        <p:spPr/>
        <p:txBody>
          <a:bodyPr/>
          <a:lstStyle>
            <a:lvl1pPr>
              <a:defRPr/>
            </a:lvl1pPr>
          </a:lstStyle>
          <a:p>
            <a:pPr>
              <a:defRPr/>
            </a:pPr>
            <a:fld id="{257FC1CB-452A-4A9E-A8DB-35A5A3E13D02}" type="datetimeFigureOut">
              <a:rPr lang="en-US"/>
              <a:pPr>
                <a:defRPr/>
              </a:pPr>
              <a:t>8/5/2021</a:t>
            </a:fld>
            <a:endParaRPr lang="en-US" dirty="0"/>
          </a:p>
        </p:txBody>
      </p:sp>
      <p:sp>
        <p:nvSpPr>
          <p:cNvPr id="4" name="Footer Placeholder 4">
            <a:extLst>
              <a:ext uri="{FF2B5EF4-FFF2-40B4-BE49-F238E27FC236}">
                <a16:creationId xmlns:a16="http://schemas.microsoft.com/office/drawing/2014/main" id="{DE01722A-710A-404B-A1EB-7A742D0F014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7D481D84-4BFD-430F-8954-E3A13AADE421}"/>
              </a:ext>
            </a:extLst>
          </p:cNvPr>
          <p:cNvSpPr>
            <a:spLocks noGrp="1"/>
          </p:cNvSpPr>
          <p:nvPr>
            <p:ph type="sldNum" sz="quarter" idx="12"/>
          </p:nvPr>
        </p:nvSpPr>
        <p:spPr/>
        <p:txBody>
          <a:bodyPr/>
          <a:lstStyle>
            <a:lvl1pPr>
              <a:defRPr/>
            </a:lvl1pPr>
          </a:lstStyle>
          <a:p>
            <a:fld id="{841B37A0-946F-441D-BC54-DA05E8434171}" type="slidenum">
              <a:rPr lang="en-US" altLang="en-US"/>
              <a:pPr/>
              <a:t>‹#›</a:t>
            </a:fld>
            <a:endParaRPr lang="en-US" altLang="en-US"/>
          </a:p>
        </p:txBody>
      </p:sp>
    </p:spTree>
    <p:extLst>
      <p:ext uri="{BB962C8B-B14F-4D97-AF65-F5344CB8AC3E}">
        <p14:creationId xmlns:p14="http://schemas.microsoft.com/office/powerpoint/2010/main" val="245404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9A04EF7-B3C5-4B49-B5CE-AA7440421165}"/>
              </a:ext>
            </a:extLst>
          </p:cNvPr>
          <p:cNvSpPr>
            <a:spLocks noGrp="1"/>
          </p:cNvSpPr>
          <p:nvPr>
            <p:ph type="dt" sz="half" idx="10"/>
          </p:nvPr>
        </p:nvSpPr>
        <p:spPr/>
        <p:txBody>
          <a:bodyPr/>
          <a:lstStyle>
            <a:lvl1pPr>
              <a:defRPr/>
            </a:lvl1pPr>
          </a:lstStyle>
          <a:p>
            <a:pPr>
              <a:defRPr/>
            </a:pPr>
            <a:fld id="{41A594E7-AA5A-4A24-84E2-E4A73E5220E6}" type="datetimeFigureOut">
              <a:rPr lang="en-US"/>
              <a:pPr>
                <a:defRPr/>
              </a:pPr>
              <a:t>8/5/2021</a:t>
            </a:fld>
            <a:endParaRPr lang="en-US" dirty="0"/>
          </a:p>
        </p:txBody>
      </p:sp>
      <p:sp>
        <p:nvSpPr>
          <p:cNvPr id="3" name="Footer Placeholder 4">
            <a:extLst>
              <a:ext uri="{FF2B5EF4-FFF2-40B4-BE49-F238E27FC236}">
                <a16:creationId xmlns:a16="http://schemas.microsoft.com/office/drawing/2014/main" id="{84E31134-3555-45A4-985A-B38653EF8AB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A52CD1EA-E78A-44A5-9150-CD72DFCB0626}"/>
              </a:ext>
            </a:extLst>
          </p:cNvPr>
          <p:cNvSpPr>
            <a:spLocks noGrp="1"/>
          </p:cNvSpPr>
          <p:nvPr>
            <p:ph type="sldNum" sz="quarter" idx="12"/>
          </p:nvPr>
        </p:nvSpPr>
        <p:spPr/>
        <p:txBody>
          <a:bodyPr/>
          <a:lstStyle>
            <a:lvl1pPr>
              <a:defRPr/>
            </a:lvl1pPr>
          </a:lstStyle>
          <a:p>
            <a:fld id="{8AF8C905-4A64-4CC0-A0C7-1C5401D78EA7}" type="slidenum">
              <a:rPr lang="en-US" altLang="en-US"/>
              <a:pPr/>
              <a:t>‹#›</a:t>
            </a:fld>
            <a:endParaRPr lang="en-US" altLang="en-US"/>
          </a:p>
        </p:txBody>
      </p:sp>
    </p:spTree>
    <p:extLst>
      <p:ext uri="{BB962C8B-B14F-4D97-AF65-F5344CB8AC3E}">
        <p14:creationId xmlns:p14="http://schemas.microsoft.com/office/powerpoint/2010/main" val="2371858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0B493B72-8D60-4615-9D68-45CDA570B287}"/>
              </a:ext>
            </a:extLst>
          </p:cNvPr>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Date Placeholder 4">
            <a:extLst>
              <a:ext uri="{FF2B5EF4-FFF2-40B4-BE49-F238E27FC236}">
                <a16:creationId xmlns:a16="http://schemas.microsoft.com/office/drawing/2014/main" id="{D5982EF0-2491-4ADF-B2E5-991BD194969C}"/>
              </a:ext>
            </a:extLst>
          </p:cNvPr>
          <p:cNvSpPr>
            <a:spLocks noGrp="1"/>
          </p:cNvSpPr>
          <p:nvPr>
            <p:ph type="dt" sz="half" idx="10"/>
          </p:nvPr>
        </p:nvSpPr>
        <p:spPr/>
        <p:txBody>
          <a:bodyPr/>
          <a:lstStyle>
            <a:lvl1pPr>
              <a:defRPr/>
            </a:lvl1pPr>
          </a:lstStyle>
          <a:p>
            <a:pPr>
              <a:defRPr/>
            </a:pPr>
            <a:fld id="{2293A994-C77F-484A-8897-FFEB073A32C9}" type="datetimeFigureOut">
              <a:rPr lang="en-US"/>
              <a:pPr>
                <a:defRPr/>
              </a:pPr>
              <a:t>8/5/2021</a:t>
            </a:fld>
            <a:endParaRPr lang="en-US" dirty="0"/>
          </a:p>
        </p:txBody>
      </p:sp>
      <p:sp>
        <p:nvSpPr>
          <p:cNvPr id="7" name="Footer Placeholder 5">
            <a:extLst>
              <a:ext uri="{FF2B5EF4-FFF2-40B4-BE49-F238E27FC236}">
                <a16:creationId xmlns:a16="http://schemas.microsoft.com/office/drawing/2014/main" id="{9686AC14-4C03-45B4-B984-0FEFB540BEC9}"/>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6">
            <a:extLst>
              <a:ext uri="{FF2B5EF4-FFF2-40B4-BE49-F238E27FC236}">
                <a16:creationId xmlns:a16="http://schemas.microsoft.com/office/drawing/2014/main" id="{F72B266E-F5EE-44BA-BD8C-4AC6F6B9EED5}"/>
              </a:ext>
            </a:extLst>
          </p:cNvPr>
          <p:cNvSpPr>
            <a:spLocks noGrp="1"/>
          </p:cNvSpPr>
          <p:nvPr>
            <p:ph type="sldNum" sz="quarter" idx="12"/>
          </p:nvPr>
        </p:nvSpPr>
        <p:spPr/>
        <p:txBody>
          <a:bodyPr/>
          <a:lstStyle>
            <a:lvl1pPr>
              <a:defRPr/>
            </a:lvl1pPr>
          </a:lstStyle>
          <a:p>
            <a:fld id="{25AE93CC-4D2D-4912-A0F8-52BDACCEA2F1}" type="slidenum">
              <a:rPr lang="en-US" altLang="en-US"/>
              <a:pPr/>
              <a:t>‹#›</a:t>
            </a:fld>
            <a:endParaRPr lang="en-US" altLang="en-US"/>
          </a:p>
        </p:txBody>
      </p:sp>
    </p:spTree>
    <p:extLst>
      <p:ext uri="{BB962C8B-B14F-4D97-AF65-F5344CB8AC3E}">
        <p14:creationId xmlns:p14="http://schemas.microsoft.com/office/powerpoint/2010/main" val="3225452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4823663-639B-40B7-86BC-E32B2D59904C}"/>
              </a:ext>
            </a:extLst>
          </p:cNvPr>
          <p:cNvSpPr>
            <a:spLocks noGrp="1"/>
          </p:cNvSpPr>
          <p:nvPr>
            <p:ph type="dt" sz="half" idx="10"/>
          </p:nvPr>
        </p:nvSpPr>
        <p:spPr/>
        <p:txBody>
          <a:bodyPr/>
          <a:lstStyle>
            <a:lvl1pPr>
              <a:defRPr/>
            </a:lvl1pPr>
          </a:lstStyle>
          <a:p>
            <a:pPr>
              <a:defRPr/>
            </a:pPr>
            <a:fld id="{76327B07-0D67-4D3F-BA22-6E67534F1922}" type="datetimeFigureOut">
              <a:rPr lang="en-US"/>
              <a:pPr>
                <a:defRPr/>
              </a:pPr>
              <a:t>8/5/2021</a:t>
            </a:fld>
            <a:endParaRPr lang="en-US" dirty="0"/>
          </a:p>
        </p:txBody>
      </p:sp>
      <p:sp>
        <p:nvSpPr>
          <p:cNvPr id="6" name="Footer Placeholder 4">
            <a:extLst>
              <a:ext uri="{FF2B5EF4-FFF2-40B4-BE49-F238E27FC236}">
                <a16:creationId xmlns:a16="http://schemas.microsoft.com/office/drawing/2014/main" id="{45742B52-66D6-4D53-9A49-D30F41C2E89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56B70230-CC98-41F8-9A5C-6340498C82CC}"/>
              </a:ext>
            </a:extLst>
          </p:cNvPr>
          <p:cNvSpPr>
            <a:spLocks noGrp="1"/>
          </p:cNvSpPr>
          <p:nvPr>
            <p:ph type="sldNum" sz="quarter" idx="12"/>
          </p:nvPr>
        </p:nvSpPr>
        <p:spPr/>
        <p:txBody>
          <a:bodyPr/>
          <a:lstStyle>
            <a:lvl1pPr>
              <a:defRPr/>
            </a:lvl1pPr>
          </a:lstStyle>
          <a:p>
            <a:fld id="{A6145D0A-2C8A-4E4D-A622-81F97EED3616}" type="slidenum">
              <a:rPr lang="en-US" altLang="en-US"/>
              <a:pPr/>
              <a:t>‹#›</a:t>
            </a:fld>
            <a:endParaRPr lang="en-US" altLang="en-US"/>
          </a:p>
        </p:txBody>
      </p:sp>
    </p:spTree>
    <p:extLst>
      <p:ext uri="{BB962C8B-B14F-4D97-AF65-F5344CB8AC3E}">
        <p14:creationId xmlns:p14="http://schemas.microsoft.com/office/powerpoint/2010/main" val="7881873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0F78E7A-8F2F-41E7-BBF1-C31BF1D10E0C}"/>
              </a:ext>
            </a:extLst>
          </p:cNvPr>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Placeholder 1">
            <a:extLst>
              <a:ext uri="{FF2B5EF4-FFF2-40B4-BE49-F238E27FC236}">
                <a16:creationId xmlns:a16="http://schemas.microsoft.com/office/drawing/2014/main" id="{FDEDE414-3426-45BD-86E0-DA92CA87304E}"/>
              </a:ext>
            </a:extLst>
          </p:cNvPr>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E44BFDA6-0D21-4FDA-A74C-C984425DD7DA}"/>
              </a:ext>
            </a:extLst>
          </p:cNvPr>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Rectangle 6">
            <a:extLst>
              <a:ext uri="{FF2B5EF4-FFF2-40B4-BE49-F238E27FC236}">
                <a16:creationId xmlns:a16="http://schemas.microsoft.com/office/drawing/2014/main" id="{3D1BFC87-977A-4AE7-A7B2-CE1C75D4E9D3}"/>
              </a:ext>
            </a:extLst>
          </p:cNvPr>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3">
            <a:extLst>
              <a:ext uri="{FF2B5EF4-FFF2-40B4-BE49-F238E27FC236}">
                <a16:creationId xmlns:a16="http://schemas.microsoft.com/office/drawing/2014/main" id="{6447F9F2-ECD5-44AF-ACB4-9C2492DD0395}"/>
              </a:ext>
            </a:extLst>
          </p:cNvPr>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EC277592-D750-4727-81C2-D11E8C26ABBB}" type="datetimeFigureOut">
              <a:rPr lang="en-US"/>
              <a:pPr>
                <a:defRPr/>
              </a:pPr>
              <a:t>8/5/2021</a:t>
            </a:fld>
            <a:endParaRPr lang="en-US" dirty="0"/>
          </a:p>
        </p:txBody>
      </p:sp>
      <p:sp>
        <p:nvSpPr>
          <p:cNvPr id="5" name="Footer Placeholder 4">
            <a:extLst>
              <a:ext uri="{FF2B5EF4-FFF2-40B4-BE49-F238E27FC236}">
                <a16:creationId xmlns:a16="http://schemas.microsoft.com/office/drawing/2014/main" id="{FE85C4F4-7A01-42DE-8FED-46032151A264}"/>
              </a:ext>
            </a:extLst>
          </p:cNvPr>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US"/>
          </a:p>
        </p:txBody>
      </p:sp>
      <p:sp>
        <p:nvSpPr>
          <p:cNvPr id="6" name="Slide Number Placeholder 5">
            <a:extLst>
              <a:ext uri="{FF2B5EF4-FFF2-40B4-BE49-F238E27FC236}">
                <a16:creationId xmlns:a16="http://schemas.microsoft.com/office/drawing/2014/main" id="{52B55A71-705B-4725-9D12-3993EA9A3C8F}"/>
              </a:ext>
            </a:extLst>
          </p:cNvPr>
          <p:cNvSpPr>
            <a:spLocks noGrp="1"/>
          </p:cNvSpPr>
          <p:nvPr>
            <p:ph type="sldNum" sz="quarter" idx="4"/>
          </p:nvPr>
        </p:nvSpPr>
        <p:spPr>
          <a:xfrm>
            <a:off x="7620000" y="19050"/>
            <a:ext cx="1066800" cy="328613"/>
          </a:xfrm>
          <a:prstGeom prst="rect">
            <a:avLst/>
          </a:prstGeom>
        </p:spPr>
        <p:txBody>
          <a:bodyPr vert="horz" wrap="square" lIns="91440" tIns="45720" rIns="91440" bIns="45720" numCol="1" anchor="ctr" anchorCtr="0" compatLnSpc="1">
            <a:prstTxWarp prst="textNoShape">
              <a:avLst/>
            </a:prstTxWarp>
          </a:bodyPr>
          <a:lstStyle>
            <a:lvl1pPr>
              <a:defRPr sz="1400" b="1">
                <a:solidFill>
                  <a:srgbClr val="FFFFFF"/>
                </a:solidFill>
              </a:defRPr>
            </a:lvl1pPr>
          </a:lstStyle>
          <a:p>
            <a:fld id="{810D9454-0FF5-4E83-8974-D36B4D5D7104}"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4" r:id="rId1"/>
    <p:sldLayoutId id="2147483807" r:id="rId2"/>
    <p:sldLayoutId id="2147483815" r:id="rId3"/>
    <p:sldLayoutId id="2147483808" r:id="rId4"/>
    <p:sldLayoutId id="2147483816" r:id="rId5"/>
    <p:sldLayoutId id="2147483809" r:id="rId6"/>
    <p:sldLayoutId id="2147483810" r:id="rId7"/>
    <p:sldLayoutId id="2147483817" r:id="rId8"/>
    <p:sldLayoutId id="2147483811" r:id="rId9"/>
    <p:sldLayoutId id="2147483812" r:id="rId10"/>
    <p:sldLayoutId id="2147483813" r:id="rId11"/>
    <p:sldLayoutId id="2147483818" r:id="rId12"/>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panose="020B0604020202020204" pitchFamily="34"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panose="020B0604020202020204" pitchFamily="34"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panose="020B0604020202020204" pitchFamily="34"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panose="020B0604020202020204" pitchFamily="34"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panose="020B0604020202020204" pitchFamily="34"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70ECA202-F6AA-4A37-9B12-6D12280B91D3}"/>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712CA43B-28D9-4A38-B45F-EE7CFA29AAE9}"/>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F366B139-C7CC-4730-8404-8BB677748239}"/>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DA2E73D1-C727-4E3E-9851-AFAF31C3C25D}" type="datetimeFigureOut">
              <a:rPr lang="en-US"/>
              <a:pPr>
                <a:defRPr/>
              </a:pPr>
              <a:t>8/5/2021</a:t>
            </a:fld>
            <a:endParaRPr lang="en-US"/>
          </a:p>
        </p:txBody>
      </p:sp>
      <p:sp>
        <p:nvSpPr>
          <p:cNvPr id="5" name="Footer Placeholder 4">
            <a:extLst>
              <a:ext uri="{FF2B5EF4-FFF2-40B4-BE49-F238E27FC236}">
                <a16:creationId xmlns:a16="http://schemas.microsoft.com/office/drawing/2014/main" id="{B7187FAA-2C5E-4E20-BBEA-B5A1EFA4CB9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5EBF5CB2-02E2-445D-BA48-9D5C6EEB379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4CC838B7-EF5E-4EB0-94A3-69EC35E53E8C}"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819" r:id="rId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anose="020F0502020204030204" pitchFamily="34" charset="0"/>
        </a:defRPr>
      </a:lvl2pPr>
      <a:lvl3pPr algn="ctr" rtl="0" fontAlgn="base">
        <a:spcBef>
          <a:spcPct val="0"/>
        </a:spcBef>
        <a:spcAft>
          <a:spcPct val="0"/>
        </a:spcAft>
        <a:defRPr sz="4400">
          <a:solidFill>
            <a:schemeClr val="tx1"/>
          </a:solidFill>
          <a:latin typeface="Calibri" panose="020F0502020204030204" pitchFamily="34" charset="0"/>
        </a:defRPr>
      </a:lvl3pPr>
      <a:lvl4pPr algn="ctr" rtl="0" fontAlgn="base">
        <a:spcBef>
          <a:spcPct val="0"/>
        </a:spcBef>
        <a:spcAft>
          <a:spcPct val="0"/>
        </a:spcAft>
        <a:defRPr sz="4400">
          <a:solidFill>
            <a:schemeClr val="tx1"/>
          </a:solidFill>
          <a:latin typeface="Calibri" panose="020F0502020204030204" pitchFamily="34" charset="0"/>
        </a:defRPr>
      </a:lvl4pPr>
      <a:lvl5pPr algn="ctr" rtl="0" fontAlgn="base">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20.pn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34.wmf"/></Relationships>
</file>

<file path=ppt/slides/_rels/slide4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hyperlink" Target="mailto:program.intake@usda.gov" TargetMode="External"/><Relationship Id="rId2" Type="http://schemas.openxmlformats.org/officeDocument/2006/relationships/hyperlink" Target="http://www.ascr.usda.gov/complaint_filing_cust.html" TargetMode="External"/><Relationship Id="rId1" Type="http://schemas.openxmlformats.org/officeDocument/2006/relationships/slideLayout" Target="../slideLayouts/slideLayout13.xml"/><Relationship Id="rId4" Type="http://schemas.openxmlformats.org/officeDocument/2006/relationships/image" Target="../media/image3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03CCF-F486-428A-9D2C-19C97BA968F7}"/>
              </a:ext>
            </a:extLst>
          </p:cNvPr>
          <p:cNvSpPr>
            <a:spLocks noGrp="1"/>
          </p:cNvSpPr>
          <p:nvPr>
            <p:ph type="ctrTitle"/>
          </p:nvPr>
        </p:nvSpPr>
        <p:spPr/>
        <p:txBody>
          <a:bodyPr/>
          <a:lstStyle/>
          <a:p>
            <a:pPr eaLnBrk="1" fontAlgn="auto" hangingPunct="1">
              <a:spcAft>
                <a:spcPts val="0"/>
              </a:spcAft>
              <a:defRPr/>
            </a:pPr>
            <a:r>
              <a:rPr lang="en-US" sz="4000" dirty="0"/>
              <a:t>Completing the Commercial Kitchen Daily Meal Production Record</a:t>
            </a:r>
          </a:p>
        </p:txBody>
      </p:sp>
      <p:sp>
        <p:nvSpPr>
          <p:cNvPr id="3075" name="Rectangle 3">
            <a:extLst>
              <a:ext uri="{FF2B5EF4-FFF2-40B4-BE49-F238E27FC236}">
                <a16:creationId xmlns:a16="http://schemas.microsoft.com/office/drawing/2014/main" id="{38BFB9A0-A32A-4D9F-BDE9-D1A75B12C9D6}"/>
              </a:ext>
            </a:extLst>
          </p:cNvPr>
          <p:cNvSpPr>
            <a:spLocks noGrp="1" noChangeArrowheads="1"/>
          </p:cNvSpPr>
          <p:nvPr>
            <p:ph type="subTitle" idx="1"/>
          </p:nvPr>
        </p:nvSpPr>
        <p:spPr>
          <a:xfrm>
            <a:off x="685800" y="3505200"/>
            <a:ext cx="7848600" cy="1752600"/>
          </a:xfrm>
        </p:spPr>
        <p:txBody>
          <a:bodyPr rtlCol="0">
            <a:normAutofit/>
          </a:bodyPr>
          <a:lstStyle/>
          <a:p>
            <a:pPr eaLnBrk="1" fontAlgn="auto" hangingPunct="1">
              <a:spcAft>
                <a:spcPts val="0"/>
              </a:spcAft>
              <a:buFont typeface="Arial" charset="0"/>
              <a:buNone/>
              <a:defRPr/>
            </a:pPr>
            <a:r>
              <a:rPr lang="en-US" dirty="0"/>
              <a:t>North Carolina Department of Public Instruction</a:t>
            </a:r>
          </a:p>
          <a:p>
            <a:pPr eaLnBrk="1" fontAlgn="auto" hangingPunct="1">
              <a:spcAft>
                <a:spcPts val="0"/>
              </a:spcAft>
              <a:buFont typeface="Arial" charset="0"/>
              <a:buNone/>
              <a:defRPr/>
            </a:pPr>
            <a:r>
              <a:rPr lang="en-US" dirty="0"/>
              <a:t>School Nutrition Services</a:t>
            </a:r>
          </a:p>
          <a:p>
            <a:pPr eaLnBrk="1" fontAlgn="auto" hangingPunct="1">
              <a:spcAft>
                <a:spcPts val="0"/>
              </a:spcAft>
              <a:buFont typeface="Arial" charset="0"/>
              <a:buNone/>
              <a:defRPr/>
            </a:pPr>
            <a:r>
              <a:rPr lang="en-US" dirty="0"/>
              <a:t>Revised July 2015</a:t>
            </a:r>
          </a:p>
          <a:p>
            <a:pPr algn="ctr" eaLnBrk="1" fontAlgn="auto" hangingPunct="1">
              <a:spcAft>
                <a:spcPts val="0"/>
              </a:spcAft>
              <a:defRPr/>
            </a:pPr>
            <a:endParaRPr lang="en-US" dirty="0"/>
          </a:p>
        </p:txBody>
      </p:sp>
      <p:sp>
        <p:nvSpPr>
          <p:cNvPr id="9220" name="TextBox 1">
            <a:extLst>
              <a:ext uri="{FF2B5EF4-FFF2-40B4-BE49-F238E27FC236}">
                <a16:creationId xmlns:a16="http://schemas.microsoft.com/office/drawing/2014/main" id="{2473299A-F103-4C72-B3A8-9BACA4505119}"/>
              </a:ext>
            </a:extLst>
          </p:cNvPr>
          <p:cNvSpPr txBox="1">
            <a:spLocks noChangeArrowheads="1"/>
          </p:cNvSpPr>
          <p:nvPr/>
        </p:nvSpPr>
        <p:spPr bwMode="auto">
          <a:xfrm>
            <a:off x="1177925" y="5867400"/>
            <a:ext cx="6781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indent="-182563"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indent="-182563"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indent="-182563"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indent="-136525"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indent="-136525"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1400" i="1">
                <a:solidFill>
                  <a:srgbClr val="000000"/>
                </a:solidFill>
                <a:latin typeface="Calibri" panose="020F0502020204030204" pitchFamily="34" charset="0"/>
              </a:rPr>
              <a:t>USDA is an equal opportunity provider and employer.</a:t>
            </a:r>
          </a:p>
        </p:txBody>
      </p:sp>
    </p:spTree>
  </p:cSld>
  <p:clrMapOvr>
    <a:masterClrMapping/>
  </p:clrMapOvr>
  <p:transition spd="slow">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C:\Users\SThompson\Dropbox\Fotolia downloads (1)\Fotolia_43848672_Subscription_Monthly_XXL.jpg">
            <a:extLst>
              <a:ext uri="{FF2B5EF4-FFF2-40B4-BE49-F238E27FC236}">
                <a16:creationId xmlns:a16="http://schemas.microsoft.com/office/drawing/2014/main" id="{BCB79AC7-C694-4124-B07B-78EC8EC1DD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4038600"/>
            <a:ext cx="3251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2" name="Rectangle 2">
            <a:extLst>
              <a:ext uri="{FF2B5EF4-FFF2-40B4-BE49-F238E27FC236}">
                <a16:creationId xmlns:a16="http://schemas.microsoft.com/office/drawing/2014/main" id="{37B6F548-0101-4CA4-9C5D-0C4E2158990C}"/>
              </a:ext>
            </a:extLst>
          </p:cNvPr>
          <p:cNvSpPr>
            <a:spLocks noGrp="1" noChangeArrowheads="1"/>
          </p:cNvSpPr>
          <p:nvPr>
            <p:ph type="title"/>
          </p:nvPr>
        </p:nvSpPr>
        <p:spPr/>
        <p:txBody>
          <a:bodyPr/>
          <a:lstStyle/>
          <a:p>
            <a:pPr eaLnBrk="1" fontAlgn="auto" hangingPunct="1">
              <a:spcAft>
                <a:spcPts val="0"/>
              </a:spcAft>
              <a:defRPr/>
            </a:pPr>
            <a:r>
              <a:rPr lang="en-US" dirty="0"/>
              <a:t>It’s REQUIRED !!!</a:t>
            </a:r>
          </a:p>
        </p:txBody>
      </p:sp>
      <p:sp>
        <p:nvSpPr>
          <p:cNvPr id="18436" name="Rectangle 3">
            <a:extLst>
              <a:ext uri="{FF2B5EF4-FFF2-40B4-BE49-F238E27FC236}">
                <a16:creationId xmlns:a16="http://schemas.microsoft.com/office/drawing/2014/main" id="{8FBB03BF-37EA-4110-B3D9-416339EA8498}"/>
              </a:ext>
            </a:extLst>
          </p:cNvPr>
          <p:cNvSpPr>
            <a:spLocks noGrp="1" noChangeArrowheads="1"/>
          </p:cNvSpPr>
          <p:nvPr>
            <p:ph type="body" sz="half" idx="1"/>
          </p:nvPr>
        </p:nvSpPr>
        <p:spPr>
          <a:xfrm>
            <a:off x="457200" y="1981200"/>
            <a:ext cx="5791200" cy="4114800"/>
          </a:xfrm>
        </p:spPr>
        <p:txBody>
          <a:bodyPr/>
          <a:lstStyle/>
          <a:p>
            <a:pPr eaLnBrk="1" hangingPunct="1"/>
            <a:r>
              <a:rPr lang="en-US" altLang="en-US" sz="4000"/>
              <a:t>Lack of complete and current production records can result in withholding and/or reclaiming federal funds</a:t>
            </a:r>
          </a:p>
          <a:p>
            <a:pPr eaLnBrk="1" hangingPunct="1"/>
            <a:endParaRPr lang="en-US" altLang="en-US" sz="4000"/>
          </a:p>
        </p:txBody>
      </p:sp>
    </p:spTree>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FD0F9D1C-9372-40F0-AA05-D7B9D3CE5C9F}"/>
              </a:ext>
            </a:extLst>
          </p:cNvPr>
          <p:cNvSpPr>
            <a:spLocks noGrp="1" noChangeArrowheads="1"/>
          </p:cNvSpPr>
          <p:nvPr>
            <p:ph type="title"/>
          </p:nvPr>
        </p:nvSpPr>
        <p:spPr/>
        <p:txBody>
          <a:bodyPr/>
          <a:lstStyle/>
          <a:p>
            <a:pPr eaLnBrk="1" fontAlgn="auto" hangingPunct="1">
              <a:spcAft>
                <a:spcPts val="0"/>
              </a:spcAft>
              <a:defRPr/>
            </a:pPr>
            <a:r>
              <a:rPr lang="en-US" dirty="0"/>
              <a:t>How long do you keep records?</a:t>
            </a:r>
          </a:p>
        </p:txBody>
      </p:sp>
      <p:sp>
        <p:nvSpPr>
          <p:cNvPr id="19459" name="Rectangle 3">
            <a:extLst>
              <a:ext uri="{FF2B5EF4-FFF2-40B4-BE49-F238E27FC236}">
                <a16:creationId xmlns:a16="http://schemas.microsoft.com/office/drawing/2014/main" id="{3F9C63D1-7A3D-4368-980D-BDDF096EE1B9}"/>
              </a:ext>
            </a:extLst>
          </p:cNvPr>
          <p:cNvSpPr>
            <a:spLocks noGrp="1" noChangeArrowheads="1"/>
          </p:cNvSpPr>
          <p:nvPr>
            <p:ph type="body" sz="half" idx="1"/>
          </p:nvPr>
        </p:nvSpPr>
        <p:spPr>
          <a:xfrm>
            <a:off x="457200" y="1981200"/>
            <a:ext cx="5715000" cy="4114800"/>
          </a:xfrm>
        </p:spPr>
        <p:txBody>
          <a:bodyPr/>
          <a:lstStyle/>
          <a:p>
            <a:pPr eaLnBrk="1" hangingPunct="1"/>
            <a:endParaRPr lang="en-US" altLang="en-US" sz="2800"/>
          </a:p>
          <a:p>
            <a:pPr eaLnBrk="1" hangingPunct="1"/>
            <a:r>
              <a:rPr lang="en-US" altLang="en-US" sz="2800"/>
              <a:t>Keep for the current school year plus the past three years.</a:t>
            </a:r>
          </a:p>
          <a:p>
            <a:pPr eaLnBrk="1" hangingPunct="1">
              <a:buFont typeface="Wingdings" panose="05000000000000000000" pitchFamily="2" charset="2"/>
              <a:buNone/>
            </a:pPr>
            <a:endParaRPr lang="en-US" altLang="en-US" sz="2800"/>
          </a:p>
          <a:p>
            <a:pPr eaLnBrk="1" hangingPunct="1"/>
            <a:r>
              <a:rPr lang="en-US" altLang="en-US" sz="2800"/>
              <a:t>Turn into the central office or file at the school according to your district’s procedure</a:t>
            </a:r>
          </a:p>
        </p:txBody>
      </p:sp>
    </p:spTree>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a:extLst>
              <a:ext uri="{FF2B5EF4-FFF2-40B4-BE49-F238E27FC236}">
                <a16:creationId xmlns:a16="http://schemas.microsoft.com/office/drawing/2014/main" id="{0C97A4CF-F748-4AFF-BD47-6686000BCAF7}"/>
              </a:ext>
            </a:extLst>
          </p:cNvPr>
          <p:cNvSpPr>
            <a:spLocks noGrp="1" noChangeArrowheads="1"/>
          </p:cNvSpPr>
          <p:nvPr>
            <p:ph type="title"/>
          </p:nvPr>
        </p:nvSpPr>
        <p:spPr/>
        <p:txBody>
          <a:bodyPr/>
          <a:lstStyle/>
          <a:p>
            <a:pPr eaLnBrk="1" fontAlgn="auto" hangingPunct="1">
              <a:spcAft>
                <a:spcPts val="0"/>
              </a:spcAft>
              <a:defRPr/>
            </a:pPr>
            <a:r>
              <a:rPr lang="en-US" dirty="0"/>
              <a:t>Common Problems and Errors</a:t>
            </a:r>
          </a:p>
        </p:txBody>
      </p:sp>
      <p:sp>
        <p:nvSpPr>
          <p:cNvPr id="20483" name="Content Placeholder 1">
            <a:extLst>
              <a:ext uri="{FF2B5EF4-FFF2-40B4-BE49-F238E27FC236}">
                <a16:creationId xmlns:a16="http://schemas.microsoft.com/office/drawing/2014/main" id="{D12ACD56-1FE6-4E04-9C1A-4003571CFCFE}"/>
              </a:ext>
            </a:extLst>
          </p:cNvPr>
          <p:cNvSpPr>
            <a:spLocks noGrp="1"/>
          </p:cNvSpPr>
          <p:nvPr>
            <p:ph idx="1"/>
          </p:nvPr>
        </p:nvSpPr>
        <p:spPr/>
        <p:txBody>
          <a:bodyPr/>
          <a:lstStyle/>
          <a:p>
            <a:pPr marL="457200" indent="-457200" eaLnBrk="1" hangingPunct="1">
              <a:lnSpc>
                <a:spcPct val="80000"/>
              </a:lnSpc>
              <a:spcAft>
                <a:spcPts val="1200"/>
              </a:spcAft>
              <a:buClr>
                <a:schemeClr val="hlink"/>
              </a:buClr>
              <a:buSzPct val="65000"/>
            </a:pPr>
            <a:r>
              <a:rPr lang="en-US" altLang="en-US" sz="3600"/>
              <a:t>Records are incomplete or missing.</a:t>
            </a:r>
          </a:p>
          <a:p>
            <a:pPr marL="457200" indent="-457200" eaLnBrk="1" hangingPunct="1">
              <a:lnSpc>
                <a:spcPct val="80000"/>
              </a:lnSpc>
              <a:spcAft>
                <a:spcPts val="1200"/>
              </a:spcAft>
              <a:buClr>
                <a:schemeClr val="hlink"/>
              </a:buClr>
              <a:buSzPct val="65000"/>
            </a:pPr>
            <a:r>
              <a:rPr lang="en-US" altLang="en-US" sz="3600"/>
              <a:t>Planned number of menu items is not plausible when compared to the number of planned meals.</a:t>
            </a:r>
          </a:p>
          <a:p>
            <a:pPr marL="457200" indent="-457200" eaLnBrk="1" hangingPunct="1">
              <a:lnSpc>
                <a:spcPct val="80000"/>
              </a:lnSpc>
              <a:spcAft>
                <a:spcPts val="1200"/>
              </a:spcAft>
              <a:buClr>
                <a:schemeClr val="hlink"/>
              </a:buClr>
              <a:buSzPct val="65000"/>
            </a:pPr>
            <a:r>
              <a:rPr lang="en-US" altLang="en-US" sz="3600"/>
              <a:t>HACCP monitoring is not complete</a:t>
            </a:r>
          </a:p>
          <a:p>
            <a:pPr marL="457200" indent="-457200" eaLnBrk="1" hangingPunct="1">
              <a:lnSpc>
                <a:spcPct val="80000"/>
              </a:lnSpc>
              <a:spcAft>
                <a:spcPts val="1200"/>
              </a:spcAft>
              <a:buClr>
                <a:schemeClr val="hlink"/>
              </a:buClr>
              <a:buSzPct val="65000"/>
            </a:pPr>
            <a:r>
              <a:rPr lang="en-US" altLang="en-US" sz="3600"/>
              <a:t>Inaccurate/inadequate information to document components and/or reimbursable meals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a:extLst>
              <a:ext uri="{FF2B5EF4-FFF2-40B4-BE49-F238E27FC236}">
                <a16:creationId xmlns:a16="http://schemas.microsoft.com/office/drawing/2014/main" id="{23F93A7C-92F7-4A0E-AEA4-335F91B12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561975"/>
            <a:ext cx="820102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8">
            <a:extLst>
              <a:ext uri="{FF2B5EF4-FFF2-40B4-BE49-F238E27FC236}">
                <a16:creationId xmlns:a16="http://schemas.microsoft.com/office/drawing/2014/main" id="{F4364BAE-9D88-4F2F-A0CB-3DAA8AE714CB}"/>
              </a:ext>
            </a:extLst>
          </p:cNvPr>
          <p:cNvSpPr txBox="1">
            <a:spLocks noChangeArrowheads="1"/>
          </p:cNvSpPr>
          <p:nvPr/>
        </p:nvSpPr>
        <p:spPr bwMode="auto">
          <a:xfrm>
            <a:off x="609600" y="503238"/>
            <a:ext cx="685800" cy="728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a:t>
            </a:r>
          </a:p>
        </p:txBody>
      </p:sp>
      <p:pic>
        <p:nvPicPr>
          <p:cNvPr id="22531" name="Picture 3" descr="C:\DPI\continuing education\graphics\Fotolia_4430843_Subscription_Monthly_XL.jpg">
            <a:extLst>
              <a:ext uri="{FF2B5EF4-FFF2-40B4-BE49-F238E27FC236}">
                <a16:creationId xmlns:a16="http://schemas.microsoft.com/office/drawing/2014/main" id="{2ED31661-5D7D-4E7D-B9A0-4E4DFD6FEE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7575" y="4656138"/>
            <a:ext cx="2749550" cy="183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a:extLst>
              <a:ext uri="{FF2B5EF4-FFF2-40B4-BE49-F238E27FC236}">
                <a16:creationId xmlns:a16="http://schemas.microsoft.com/office/drawing/2014/main" id="{2322E05A-7C81-431A-891D-53E5293CF5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2500" y="668338"/>
            <a:ext cx="7623175" cy="39703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860">
            <a:extLst>
              <a:ext uri="{FF2B5EF4-FFF2-40B4-BE49-F238E27FC236}">
                <a16:creationId xmlns:a16="http://schemas.microsoft.com/office/drawing/2014/main" id="{D0E25C68-2CF6-4073-B722-59A63F0FE222}"/>
              </a:ext>
            </a:extLst>
          </p:cNvPr>
          <p:cNvSpPr txBox="1">
            <a:spLocks noChangeArrowheads="1"/>
          </p:cNvSpPr>
          <p:nvPr/>
        </p:nvSpPr>
        <p:spPr bwMode="auto">
          <a:xfrm>
            <a:off x="1089025" y="990600"/>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2</a:t>
            </a:r>
          </a:p>
        </p:txBody>
      </p:sp>
      <p:sp>
        <p:nvSpPr>
          <p:cNvPr id="6" name="Title 5">
            <a:extLst>
              <a:ext uri="{FF2B5EF4-FFF2-40B4-BE49-F238E27FC236}">
                <a16:creationId xmlns:a16="http://schemas.microsoft.com/office/drawing/2014/main" id="{92E88399-E2BC-4FFA-8952-D51F6E39AF45}"/>
              </a:ext>
            </a:extLst>
          </p:cNvPr>
          <p:cNvSpPr>
            <a:spLocks noGrp="1"/>
          </p:cNvSpPr>
          <p:nvPr>
            <p:ph type="title"/>
          </p:nvPr>
        </p:nvSpPr>
        <p:spPr>
          <a:xfrm>
            <a:off x="1828800" y="838200"/>
            <a:ext cx="6607175" cy="923925"/>
          </a:xfrm>
        </p:spPr>
        <p:txBody>
          <a:bodyPr>
            <a:normAutofit fontScale="90000"/>
          </a:bodyPr>
          <a:lstStyle/>
          <a:p>
            <a:pPr eaLnBrk="1" fontAlgn="auto" hangingPunct="1">
              <a:spcAft>
                <a:spcPts val="0"/>
              </a:spcAft>
              <a:defRPr/>
            </a:pPr>
            <a:r>
              <a:rPr lang="en-US" dirty="0"/>
              <a:t>Signature …</a:t>
            </a:r>
            <a:br>
              <a:rPr lang="en-US" dirty="0"/>
            </a:br>
            <a:r>
              <a:rPr lang="en-US" dirty="0"/>
              <a:t>Required when info is verified!</a:t>
            </a:r>
          </a:p>
        </p:txBody>
      </p:sp>
      <p:pic>
        <p:nvPicPr>
          <p:cNvPr id="23556" name="Picture 2">
            <a:extLst>
              <a:ext uri="{FF2B5EF4-FFF2-40B4-BE49-F238E27FC236}">
                <a16:creationId xmlns:a16="http://schemas.microsoft.com/office/drawing/2014/main" id="{3FA2F4CC-90FF-4F25-82E9-1E938FFEF07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3775" y="2057400"/>
            <a:ext cx="6781800" cy="91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557" name="Picture 2" descr="C:\DPI\continuing education\graphics\Signature - Fotolia_49019954.jpg">
            <a:extLst>
              <a:ext uri="{FF2B5EF4-FFF2-40B4-BE49-F238E27FC236}">
                <a16:creationId xmlns:a16="http://schemas.microsoft.com/office/drawing/2014/main" id="{5011AB66-0178-4405-85D3-FB19A161F4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b="35471"/>
          <a:stretch>
            <a:fillRect/>
          </a:stretch>
        </p:blipFill>
        <p:spPr bwMode="auto">
          <a:xfrm>
            <a:off x="3140075" y="3352800"/>
            <a:ext cx="46355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68">
            <a:extLst>
              <a:ext uri="{FF2B5EF4-FFF2-40B4-BE49-F238E27FC236}">
                <a16:creationId xmlns:a16="http://schemas.microsoft.com/office/drawing/2014/main" id="{5226E45E-E8D4-484D-BF0A-98BF4961D380}"/>
              </a:ext>
            </a:extLst>
          </p:cNvPr>
          <p:cNvSpPr txBox="1">
            <a:spLocks noChangeArrowheads="1"/>
          </p:cNvSpPr>
          <p:nvPr/>
        </p:nvSpPr>
        <p:spPr bwMode="auto">
          <a:xfrm>
            <a:off x="838200" y="771525"/>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3</a:t>
            </a:r>
          </a:p>
        </p:txBody>
      </p:sp>
      <p:pic>
        <p:nvPicPr>
          <p:cNvPr id="24579" name="Picture 2">
            <a:extLst>
              <a:ext uri="{FF2B5EF4-FFF2-40B4-BE49-F238E27FC236}">
                <a16:creationId xmlns:a16="http://schemas.microsoft.com/office/drawing/2014/main" id="{380E15E6-A395-440C-AB2F-C8134E57532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736600"/>
            <a:ext cx="5029200" cy="564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0" name="Oval 470">
            <a:extLst>
              <a:ext uri="{FF2B5EF4-FFF2-40B4-BE49-F238E27FC236}">
                <a16:creationId xmlns:a16="http://schemas.microsoft.com/office/drawing/2014/main" id="{2BFD2040-C42D-4AAD-BBD0-E33A6D181F7F}"/>
              </a:ext>
            </a:extLst>
          </p:cNvPr>
          <p:cNvSpPr>
            <a:spLocks noChangeArrowheads="1"/>
          </p:cNvSpPr>
          <p:nvPr/>
        </p:nvSpPr>
        <p:spPr bwMode="auto">
          <a:xfrm>
            <a:off x="1066800" y="3657600"/>
            <a:ext cx="7162800" cy="32004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312">
            <a:extLst>
              <a:ext uri="{FF2B5EF4-FFF2-40B4-BE49-F238E27FC236}">
                <a16:creationId xmlns:a16="http://schemas.microsoft.com/office/drawing/2014/main" id="{CC63957F-1C09-4ABB-A3E7-F184B01BCE68}"/>
              </a:ext>
            </a:extLst>
          </p:cNvPr>
          <p:cNvSpPr txBox="1">
            <a:spLocks noChangeArrowheads="1"/>
          </p:cNvSpPr>
          <p:nvPr/>
        </p:nvSpPr>
        <p:spPr bwMode="auto">
          <a:xfrm>
            <a:off x="860425" y="628650"/>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4</a:t>
            </a:r>
          </a:p>
        </p:txBody>
      </p:sp>
      <p:pic>
        <p:nvPicPr>
          <p:cNvPr id="25603" name="Picture 2">
            <a:extLst>
              <a:ext uri="{FF2B5EF4-FFF2-40B4-BE49-F238E27FC236}">
                <a16:creationId xmlns:a16="http://schemas.microsoft.com/office/drawing/2014/main" id="{1C3CA467-38B2-4EBD-BE7A-6767D024FA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838200"/>
            <a:ext cx="419100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307">
            <a:extLst>
              <a:ext uri="{FF2B5EF4-FFF2-40B4-BE49-F238E27FC236}">
                <a16:creationId xmlns:a16="http://schemas.microsoft.com/office/drawing/2014/main" id="{BFB08372-AC5C-4AA5-8E24-79F972C75D9B}"/>
              </a:ext>
            </a:extLst>
          </p:cNvPr>
          <p:cNvSpPr txBox="1">
            <a:spLocks noChangeArrowheads="1"/>
          </p:cNvSpPr>
          <p:nvPr/>
        </p:nvSpPr>
        <p:spPr bwMode="auto">
          <a:xfrm>
            <a:off x="860425" y="600075"/>
            <a:ext cx="685800" cy="72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5</a:t>
            </a:r>
          </a:p>
        </p:txBody>
      </p:sp>
      <p:pic>
        <p:nvPicPr>
          <p:cNvPr id="26627" name="Picture 7">
            <a:extLst>
              <a:ext uri="{FF2B5EF4-FFF2-40B4-BE49-F238E27FC236}">
                <a16:creationId xmlns:a16="http://schemas.microsoft.com/office/drawing/2014/main" id="{EF41DBDA-CA4A-430C-803E-85BC2F37DB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0" y="457200"/>
            <a:ext cx="5257800" cy="611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11">
            <a:extLst>
              <a:ext uri="{FF2B5EF4-FFF2-40B4-BE49-F238E27FC236}">
                <a16:creationId xmlns:a16="http://schemas.microsoft.com/office/drawing/2014/main" id="{72403CA4-4BE0-4108-B4F7-3CE9BA9AA9A4}"/>
              </a:ext>
            </a:extLst>
          </p:cNvPr>
          <p:cNvSpPr txBox="1">
            <a:spLocks noChangeArrowheads="1"/>
          </p:cNvSpPr>
          <p:nvPr/>
        </p:nvSpPr>
        <p:spPr bwMode="auto">
          <a:xfrm>
            <a:off x="914400" y="381000"/>
            <a:ext cx="1447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6, 7, &amp; 8</a:t>
            </a:r>
          </a:p>
        </p:txBody>
      </p:sp>
      <p:pic>
        <p:nvPicPr>
          <p:cNvPr id="27651" name="Picture 2">
            <a:extLst>
              <a:ext uri="{FF2B5EF4-FFF2-40B4-BE49-F238E27FC236}">
                <a16:creationId xmlns:a16="http://schemas.microsoft.com/office/drawing/2014/main" id="{3A95074E-96FD-40D9-8491-186B9A52E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685800"/>
            <a:ext cx="4981575" cy="518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3">
            <a:extLst>
              <a:ext uri="{FF2B5EF4-FFF2-40B4-BE49-F238E27FC236}">
                <a16:creationId xmlns:a16="http://schemas.microsoft.com/office/drawing/2014/main" id="{FCE32DC0-81A8-4648-B83A-7B9A4C8489F8}"/>
              </a:ext>
            </a:extLst>
          </p:cNvPr>
          <p:cNvPicPr>
            <a:picLocks noChangeAspect="1" noChangeArrowheads="1"/>
          </p:cNvPicPr>
          <p:nvPr/>
        </p:nvPicPr>
        <p:blipFill>
          <a:blip r:embed="rId3" cstate="print"/>
          <a:srcRect/>
          <a:stretch>
            <a:fillRect/>
          </a:stretch>
        </p:blipFill>
        <p:spPr bwMode="auto">
          <a:xfrm rot="20940000">
            <a:off x="3000622" y="2311802"/>
            <a:ext cx="5667375" cy="4042642"/>
          </a:xfrm>
          <a:prstGeom prst="rect">
            <a:avLst/>
          </a:prstGeom>
          <a:ln w="76200">
            <a:solidFill>
              <a:srgbClr val="0070C0"/>
            </a:solidFill>
          </a:ln>
          <a:effectLst>
            <a:softEdge rad="317500"/>
          </a:effectLst>
        </p:spPr>
      </p:pic>
      <p:sp>
        <p:nvSpPr>
          <p:cNvPr id="10243" name="Text Box 2">
            <a:extLst>
              <a:ext uri="{FF2B5EF4-FFF2-40B4-BE49-F238E27FC236}">
                <a16:creationId xmlns:a16="http://schemas.microsoft.com/office/drawing/2014/main" id="{CAAED4CA-BD83-418D-B8DA-4634859EF30E}"/>
              </a:ext>
            </a:extLst>
          </p:cNvPr>
          <p:cNvSpPr txBox="1">
            <a:spLocks noChangeArrowheads="1"/>
          </p:cNvSpPr>
          <p:nvPr/>
        </p:nvSpPr>
        <p:spPr bwMode="auto">
          <a:xfrm>
            <a:off x="649288" y="457200"/>
            <a:ext cx="8153400" cy="3786188"/>
          </a:xfrm>
          <a:prstGeom prst="rect">
            <a:avLst/>
          </a:prstGeom>
          <a:noFill/>
          <a:ln>
            <a:noFill/>
          </a:ln>
          <a:effectLst>
            <a:outerShdw dist="3592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6000">
                <a:solidFill>
                  <a:schemeClr val="tx2"/>
                </a:solidFill>
              </a:rPr>
              <a:t>COMPLETING THE NC DAILY MEAL PRODUCTION RECORDS</a:t>
            </a:r>
            <a:endParaRPr lang="en-US" altLang="en-US" sz="5400">
              <a:solidFill>
                <a:schemeClr val="tx2"/>
              </a:solidFill>
            </a:endParaRPr>
          </a:p>
        </p:txBody>
      </p:sp>
    </p:spTree>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111">
            <a:extLst>
              <a:ext uri="{FF2B5EF4-FFF2-40B4-BE49-F238E27FC236}">
                <a16:creationId xmlns:a16="http://schemas.microsoft.com/office/drawing/2014/main" id="{D3E8840F-A0CF-41C9-A8E0-1380B588EAD1}"/>
              </a:ext>
            </a:extLst>
          </p:cNvPr>
          <p:cNvSpPr txBox="1">
            <a:spLocks noChangeArrowheads="1"/>
          </p:cNvSpPr>
          <p:nvPr/>
        </p:nvSpPr>
        <p:spPr bwMode="auto">
          <a:xfrm>
            <a:off x="957263" y="533400"/>
            <a:ext cx="1371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6, 7, &amp; 8</a:t>
            </a:r>
          </a:p>
        </p:txBody>
      </p:sp>
      <p:sp>
        <p:nvSpPr>
          <p:cNvPr id="3" name="Title 5">
            <a:extLst>
              <a:ext uri="{FF2B5EF4-FFF2-40B4-BE49-F238E27FC236}">
                <a16:creationId xmlns:a16="http://schemas.microsoft.com/office/drawing/2014/main" id="{0180BAC0-2700-44FF-A835-E6F3D6809DAA}"/>
              </a:ext>
            </a:extLst>
          </p:cNvPr>
          <p:cNvSpPr txBox="1">
            <a:spLocks/>
          </p:cNvSpPr>
          <p:nvPr/>
        </p:nvSpPr>
        <p:spPr>
          <a:xfrm>
            <a:off x="2057400" y="671513"/>
            <a:ext cx="6378575" cy="923925"/>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dirty="0"/>
              <a:t>Continued….</a:t>
            </a:r>
          </a:p>
        </p:txBody>
      </p:sp>
      <p:pic>
        <p:nvPicPr>
          <p:cNvPr id="28676" name="Picture 2">
            <a:extLst>
              <a:ext uri="{FF2B5EF4-FFF2-40B4-BE49-F238E27FC236}">
                <a16:creationId xmlns:a16="http://schemas.microsoft.com/office/drawing/2014/main" id="{653CEEDE-0776-4C5C-8077-2C4759590C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666875"/>
            <a:ext cx="4648200" cy="492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677" name="Oval 470">
            <a:extLst>
              <a:ext uri="{FF2B5EF4-FFF2-40B4-BE49-F238E27FC236}">
                <a16:creationId xmlns:a16="http://schemas.microsoft.com/office/drawing/2014/main" id="{242798AD-0E3C-4F67-A831-0051082898AA}"/>
              </a:ext>
            </a:extLst>
          </p:cNvPr>
          <p:cNvSpPr>
            <a:spLocks noChangeArrowheads="1"/>
          </p:cNvSpPr>
          <p:nvPr/>
        </p:nvSpPr>
        <p:spPr bwMode="auto">
          <a:xfrm>
            <a:off x="2054225" y="1981200"/>
            <a:ext cx="5029200" cy="685800"/>
          </a:xfrm>
          <a:prstGeom prst="ellipse">
            <a:avLst/>
          </a:prstGeom>
          <a:noFill/>
          <a:ln w="508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 name="Right Arrow 3">
            <a:extLst>
              <a:ext uri="{FF2B5EF4-FFF2-40B4-BE49-F238E27FC236}">
                <a16:creationId xmlns:a16="http://schemas.microsoft.com/office/drawing/2014/main" id="{008DAFEA-773D-4D8E-B3C4-A7610868423F}"/>
              </a:ext>
            </a:extLst>
          </p:cNvPr>
          <p:cNvSpPr/>
          <p:nvPr/>
        </p:nvSpPr>
        <p:spPr>
          <a:xfrm>
            <a:off x="609600" y="4876800"/>
            <a:ext cx="14478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ight Arrow 6">
            <a:extLst>
              <a:ext uri="{FF2B5EF4-FFF2-40B4-BE49-F238E27FC236}">
                <a16:creationId xmlns:a16="http://schemas.microsoft.com/office/drawing/2014/main" id="{EE6641E5-1565-4280-8079-85C7EC0530FB}"/>
              </a:ext>
            </a:extLst>
          </p:cNvPr>
          <p:cNvSpPr/>
          <p:nvPr/>
        </p:nvSpPr>
        <p:spPr>
          <a:xfrm>
            <a:off x="609600" y="5715000"/>
            <a:ext cx="1444625"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11">
            <a:extLst>
              <a:ext uri="{FF2B5EF4-FFF2-40B4-BE49-F238E27FC236}">
                <a16:creationId xmlns:a16="http://schemas.microsoft.com/office/drawing/2014/main" id="{322B7572-2F7A-4819-BDB2-55C73F075929}"/>
              </a:ext>
            </a:extLst>
          </p:cNvPr>
          <p:cNvSpPr txBox="1">
            <a:spLocks noChangeArrowheads="1"/>
          </p:cNvSpPr>
          <p:nvPr/>
        </p:nvSpPr>
        <p:spPr bwMode="auto">
          <a:xfrm>
            <a:off x="304800" y="228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9</a:t>
            </a:r>
          </a:p>
        </p:txBody>
      </p:sp>
      <p:sp>
        <p:nvSpPr>
          <p:cNvPr id="7" name="Left Arrow 6">
            <a:extLst>
              <a:ext uri="{FF2B5EF4-FFF2-40B4-BE49-F238E27FC236}">
                <a16:creationId xmlns:a16="http://schemas.microsoft.com/office/drawing/2014/main" id="{7F97DD14-6A52-4A7A-858A-990215CACF5B}"/>
              </a:ext>
            </a:extLst>
          </p:cNvPr>
          <p:cNvSpPr/>
          <p:nvPr/>
        </p:nvSpPr>
        <p:spPr bwMode="auto">
          <a:xfrm>
            <a:off x="7127875" y="550863"/>
            <a:ext cx="1676400" cy="820737"/>
          </a:xfrm>
          <a:prstGeom prst="leftArrow">
            <a:avLst>
              <a:gd name="adj1" fmla="val 50000"/>
              <a:gd name="adj2" fmla="val 60390"/>
            </a:avLst>
          </a:prstGeom>
          <a:solidFill>
            <a:srgbClr val="FF0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fontAlgn="auto">
              <a:spcBef>
                <a:spcPts val="0"/>
              </a:spcBef>
              <a:spcAft>
                <a:spcPts val="0"/>
              </a:spcAft>
              <a:defRPr/>
            </a:pPr>
            <a:endParaRPr lang="en-US" dirty="0">
              <a:solidFill>
                <a:schemeClr val="tx1"/>
              </a:solidFill>
            </a:endParaRPr>
          </a:p>
        </p:txBody>
      </p:sp>
      <p:pic>
        <p:nvPicPr>
          <p:cNvPr id="16386" name="Picture 2">
            <a:extLst>
              <a:ext uri="{FF2B5EF4-FFF2-40B4-BE49-F238E27FC236}">
                <a16:creationId xmlns:a16="http://schemas.microsoft.com/office/drawing/2014/main" id="{B3150175-AF2A-4336-A919-FDC3B91A72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3314700" cy="6324600"/>
          </a:xfrm>
          <a:prstGeom prst="rect">
            <a:avLst/>
          </a:prstGeom>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9701" name="Picture 2">
            <a:extLst>
              <a:ext uri="{FF2B5EF4-FFF2-40B4-BE49-F238E27FC236}">
                <a16:creationId xmlns:a16="http://schemas.microsoft.com/office/drawing/2014/main" id="{EE872D96-D31C-4A79-9D5E-ABDDB29A63E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595313"/>
            <a:ext cx="2251075" cy="610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111">
            <a:extLst>
              <a:ext uri="{FF2B5EF4-FFF2-40B4-BE49-F238E27FC236}">
                <a16:creationId xmlns:a16="http://schemas.microsoft.com/office/drawing/2014/main" id="{789A3749-3558-46B1-A8DC-7ECA7CADBBB8}"/>
              </a:ext>
            </a:extLst>
          </p:cNvPr>
          <p:cNvSpPr txBox="1">
            <a:spLocks noChangeArrowheads="1"/>
          </p:cNvSpPr>
          <p:nvPr/>
        </p:nvSpPr>
        <p:spPr bwMode="auto">
          <a:xfrm>
            <a:off x="304800" y="228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10</a:t>
            </a:r>
          </a:p>
        </p:txBody>
      </p:sp>
      <p:sp>
        <p:nvSpPr>
          <p:cNvPr id="7" name="Left Arrow 6">
            <a:extLst>
              <a:ext uri="{FF2B5EF4-FFF2-40B4-BE49-F238E27FC236}">
                <a16:creationId xmlns:a16="http://schemas.microsoft.com/office/drawing/2014/main" id="{D7521617-265B-4647-A12F-027C0CBCD44C}"/>
              </a:ext>
            </a:extLst>
          </p:cNvPr>
          <p:cNvSpPr/>
          <p:nvPr/>
        </p:nvSpPr>
        <p:spPr bwMode="auto">
          <a:xfrm>
            <a:off x="7439025" y="550863"/>
            <a:ext cx="1365250" cy="820737"/>
          </a:xfrm>
          <a:prstGeom prst="leftArrow">
            <a:avLst>
              <a:gd name="adj1" fmla="val 50000"/>
              <a:gd name="adj2" fmla="val 60390"/>
            </a:avLst>
          </a:prstGeom>
          <a:solidFill>
            <a:srgbClr val="FF0000"/>
          </a:solidFill>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a:lstStyle/>
          <a:p>
            <a:pPr fontAlgn="auto">
              <a:spcBef>
                <a:spcPts val="0"/>
              </a:spcBef>
              <a:spcAft>
                <a:spcPts val="0"/>
              </a:spcAft>
              <a:defRPr/>
            </a:pPr>
            <a:endParaRPr lang="en-US" dirty="0">
              <a:solidFill>
                <a:schemeClr val="tx1"/>
              </a:solidFill>
            </a:endParaRPr>
          </a:p>
        </p:txBody>
      </p:sp>
      <p:pic>
        <p:nvPicPr>
          <p:cNvPr id="16386" name="Picture 2">
            <a:extLst>
              <a:ext uri="{FF2B5EF4-FFF2-40B4-BE49-F238E27FC236}">
                <a16:creationId xmlns:a16="http://schemas.microsoft.com/office/drawing/2014/main" id="{E9FC5BCE-B5DB-4DE3-824C-5D4933A9B7F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457200"/>
            <a:ext cx="3314700" cy="6324600"/>
          </a:xfrm>
          <a:prstGeom prst="rect">
            <a:avLst/>
          </a:prstGeom>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25" name="Picture 2">
            <a:extLst>
              <a:ext uri="{FF2B5EF4-FFF2-40B4-BE49-F238E27FC236}">
                <a16:creationId xmlns:a16="http://schemas.microsoft.com/office/drawing/2014/main" id="{65DCABC0-9610-40DE-9598-FAEB7C97BD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441325"/>
            <a:ext cx="885825" cy="635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a:extLst>
              <a:ext uri="{FF2B5EF4-FFF2-40B4-BE49-F238E27FC236}">
                <a16:creationId xmlns:a16="http://schemas.microsoft.com/office/drawing/2014/main" id="{AD0EB8A3-BBBC-4BDA-9595-F55F962F43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96443" y="488043"/>
            <a:ext cx="2250395" cy="631371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a:extLst>
              <a:ext uri="{FF2B5EF4-FFF2-40B4-BE49-F238E27FC236}">
                <a16:creationId xmlns:a16="http://schemas.microsoft.com/office/drawing/2014/main" id="{618188FF-2AC6-4191-A6DC-8B19B87F8F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762000"/>
            <a:ext cx="2090738" cy="568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747" name="Picture 2">
            <a:extLst>
              <a:ext uri="{FF2B5EF4-FFF2-40B4-BE49-F238E27FC236}">
                <a16:creationId xmlns:a16="http://schemas.microsoft.com/office/drawing/2014/main" id="{13E3B9ED-ED73-4FE5-BDA2-AF4D764948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6352"/>
          <a:stretch>
            <a:fillRect/>
          </a:stretch>
        </p:blipFill>
        <p:spPr bwMode="auto">
          <a:xfrm>
            <a:off x="4424363" y="1255713"/>
            <a:ext cx="2768600" cy="135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60" name="Text Box 56">
            <a:extLst>
              <a:ext uri="{FF2B5EF4-FFF2-40B4-BE49-F238E27FC236}">
                <a16:creationId xmlns:a16="http://schemas.microsoft.com/office/drawing/2014/main" id="{E2893E30-5175-4131-8A8C-EE844C581561}"/>
              </a:ext>
            </a:extLst>
          </p:cNvPr>
          <p:cNvSpPr txBox="1">
            <a:spLocks noChangeArrowheads="1"/>
          </p:cNvSpPr>
          <p:nvPr/>
        </p:nvSpPr>
        <p:spPr bwMode="auto">
          <a:xfrm>
            <a:off x="4429125" y="2895600"/>
            <a:ext cx="2763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t>Plan before you order food to control inventory! Use previous records to forecast accurately.</a:t>
            </a:r>
          </a:p>
        </p:txBody>
      </p:sp>
      <p:sp>
        <p:nvSpPr>
          <p:cNvPr id="31749" name="Text Box 57">
            <a:extLst>
              <a:ext uri="{FF2B5EF4-FFF2-40B4-BE49-F238E27FC236}">
                <a16:creationId xmlns:a16="http://schemas.microsoft.com/office/drawing/2014/main" id="{6BE28E1F-718C-4840-8567-E5C58C9B98E3}"/>
              </a:ext>
            </a:extLst>
          </p:cNvPr>
          <p:cNvSpPr txBox="1">
            <a:spLocks noChangeArrowheads="1"/>
          </p:cNvSpPr>
          <p:nvPr/>
        </p:nvSpPr>
        <p:spPr bwMode="auto">
          <a:xfrm>
            <a:off x="304800" y="609600"/>
            <a:ext cx="914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11</a:t>
            </a:r>
          </a:p>
        </p:txBody>
      </p:sp>
      <p:sp>
        <p:nvSpPr>
          <p:cNvPr id="47168" name="Oval 64">
            <a:extLst>
              <a:ext uri="{FF2B5EF4-FFF2-40B4-BE49-F238E27FC236}">
                <a16:creationId xmlns:a16="http://schemas.microsoft.com/office/drawing/2014/main" id="{025391F7-2B55-4BF5-81EB-3030B00BE0A7}"/>
              </a:ext>
            </a:extLst>
          </p:cNvPr>
          <p:cNvSpPr>
            <a:spLocks noChangeArrowheads="1"/>
          </p:cNvSpPr>
          <p:nvPr/>
        </p:nvSpPr>
        <p:spPr bwMode="auto">
          <a:xfrm>
            <a:off x="4419600" y="1390650"/>
            <a:ext cx="990600" cy="571500"/>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47169" name="Line 65">
            <a:extLst>
              <a:ext uri="{FF2B5EF4-FFF2-40B4-BE49-F238E27FC236}">
                <a16:creationId xmlns:a16="http://schemas.microsoft.com/office/drawing/2014/main" id="{5E32C70D-CCB0-4EA0-A899-FC318623C306}"/>
              </a:ext>
            </a:extLst>
          </p:cNvPr>
          <p:cNvSpPr>
            <a:spLocks noChangeShapeType="1"/>
          </p:cNvSpPr>
          <p:nvPr/>
        </p:nvSpPr>
        <p:spPr bwMode="auto">
          <a:xfrm flipH="1" flipV="1">
            <a:off x="2286000" y="1219200"/>
            <a:ext cx="2057400" cy="1066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1" name="Oval 64">
            <a:extLst>
              <a:ext uri="{FF2B5EF4-FFF2-40B4-BE49-F238E27FC236}">
                <a16:creationId xmlns:a16="http://schemas.microsoft.com/office/drawing/2014/main" id="{FD544224-CE55-4B9B-9C43-4CD9F491A883}"/>
              </a:ext>
            </a:extLst>
          </p:cNvPr>
          <p:cNvSpPr>
            <a:spLocks noChangeArrowheads="1"/>
          </p:cNvSpPr>
          <p:nvPr/>
        </p:nvSpPr>
        <p:spPr bwMode="auto">
          <a:xfrm>
            <a:off x="4343400" y="2057400"/>
            <a:ext cx="990600" cy="555625"/>
          </a:xfrm>
          <a:prstGeom prst="ellips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12" name="Line 65">
            <a:extLst>
              <a:ext uri="{FF2B5EF4-FFF2-40B4-BE49-F238E27FC236}">
                <a16:creationId xmlns:a16="http://schemas.microsoft.com/office/drawing/2014/main" id="{C17EBF48-6984-49D4-B4DB-331215B40B46}"/>
              </a:ext>
            </a:extLst>
          </p:cNvPr>
          <p:cNvSpPr>
            <a:spLocks noChangeShapeType="1"/>
          </p:cNvSpPr>
          <p:nvPr/>
        </p:nvSpPr>
        <p:spPr bwMode="auto">
          <a:xfrm flipH="1" flipV="1">
            <a:off x="1981200" y="990600"/>
            <a:ext cx="2438400" cy="685800"/>
          </a:xfrm>
          <a:prstGeom prst="line">
            <a:avLst/>
          </a:prstGeom>
          <a:noFill/>
          <a:ln w="254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31754" name="Picture 3" descr="C:\Users\SThompson\Dropbox\Fotolia downloads (2)\Fotolia_49895738_Subscription_Monthly_XL.jpg">
            <a:extLst>
              <a:ext uri="{FF2B5EF4-FFF2-40B4-BE49-F238E27FC236}">
                <a16:creationId xmlns:a16="http://schemas.microsoft.com/office/drawing/2014/main" id="{1DF7E2BC-8CDC-454E-A990-7B63F94F3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23924"/>
          <a:stretch>
            <a:fillRect/>
          </a:stretch>
        </p:blipFill>
        <p:spPr bwMode="auto">
          <a:xfrm>
            <a:off x="4572000" y="4602163"/>
            <a:ext cx="3376613" cy="171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grpId="0" nodeType="afterEffect">
                                  <p:stCondLst>
                                    <p:cond delay="0"/>
                                  </p:stCondLst>
                                  <p:childTnLst>
                                    <p:set>
                                      <p:cBhvr>
                                        <p:cTn id="6" dur="1" fill="hold">
                                          <p:stCondLst>
                                            <p:cond delay="0"/>
                                          </p:stCondLst>
                                        </p:cTn>
                                        <p:tgtEl>
                                          <p:spTgt spid="47160"/>
                                        </p:tgtEl>
                                        <p:attrNameLst>
                                          <p:attrName>style.visibility</p:attrName>
                                        </p:attrNameLst>
                                      </p:cBhvr>
                                      <p:to>
                                        <p:strVal val="visible"/>
                                      </p:to>
                                    </p:set>
                                    <p:animEffect transition="in" filter="diamond(in)">
                                      <p:cBhvr>
                                        <p:cTn id="7" dur="2000"/>
                                        <p:tgtEl>
                                          <p:spTgt spid="47160"/>
                                        </p:tgtEl>
                                      </p:cBhvr>
                                    </p:animEffect>
                                  </p:childTnLst>
                                </p:cTn>
                              </p:par>
                            </p:childTnLst>
                          </p:cTn>
                        </p:par>
                        <p:par>
                          <p:cTn id="8" fill="hold" nodeType="afterGroup">
                            <p:stCondLst>
                              <p:cond delay="2000"/>
                            </p:stCondLst>
                            <p:childTnLst>
                              <p:par>
                                <p:cTn id="9" presetID="9" presetClass="entr" presetSubtype="0" fill="hold" grpId="0" nodeType="afterEffect">
                                  <p:stCondLst>
                                    <p:cond delay="0"/>
                                  </p:stCondLst>
                                  <p:childTnLst>
                                    <p:set>
                                      <p:cBhvr>
                                        <p:cTn id="10" dur="1" fill="hold">
                                          <p:stCondLst>
                                            <p:cond delay="0"/>
                                          </p:stCondLst>
                                        </p:cTn>
                                        <p:tgtEl>
                                          <p:spTgt spid="47168"/>
                                        </p:tgtEl>
                                        <p:attrNameLst>
                                          <p:attrName>style.visibility</p:attrName>
                                        </p:attrNameLst>
                                      </p:cBhvr>
                                      <p:to>
                                        <p:strVal val="visible"/>
                                      </p:to>
                                    </p:set>
                                    <p:animEffect transition="in" filter="dissolve">
                                      <p:cBhvr>
                                        <p:cTn id="11" dur="5000"/>
                                        <p:tgtEl>
                                          <p:spTgt spid="47168"/>
                                        </p:tgtEl>
                                      </p:cBhvr>
                                    </p:animEffect>
                                  </p:childTnLst>
                                </p:cTn>
                              </p:par>
                            </p:childTnLst>
                          </p:cTn>
                        </p:par>
                        <p:par>
                          <p:cTn id="12" fill="hold" nodeType="afterGroup">
                            <p:stCondLst>
                              <p:cond delay="7000"/>
                            </p:stCondLst>
                            <p:childTnLst>
                              <p:par>
                                <p:cTn id="13" presetID="2" presetClass="entr" presetSubtype="12" fill="hold" nodeType="afterEffect">
                                  <p:stCondLst>
                                    <p:cond delay="0"/>
                                  </p:stCondLst>
                                  <p:childTnLst>
                                    <p:set>
                                      <p:cBhvr>
                                        <p:cTn id="14" dur="1" fill="hold">
                                          <p:stCondLst>
                                            <p:cond delay="0"/>
                                          </p:stCondLst>
                                        </p:cTn>
                                        <p:tgtEl>
                                          <p:spTgt spid="47169"/>
                                        </p:tgtEl>
                                        <p:attrNameLst>
                                          <p:attrName>style.visibility</p:attrName>
                                        </p:attrNameLst>
                                      </p:cBhvr>
                                      <p:to>
                                        <p:strVal val="visible"/>
                                      </p:to>
                                    </p:set>
                                    <p:anim calcmode="lin" valueType="num">
                                      <p:cBhvr additive="base">
                                        <p:cTn id="15" dur="5000" fill="hold"/>
                                        <p:tgtEl>
                                          <p:spTgt spid="47169"/>
                                        </p:tgtEl>
                                        <p:attrNameLst>
                                          <p:attrName>ppt_x</p:attrName>
                                        </p:attrNameLst>
                                      </p:cBhvr>
                                      <p:tavLst>
                                        <p:tav tm="0">
                                          <p:val>
                                            <p:strVal val="0-#ppt_w/2"/>
                                          </p:val>
                                        </p:tav>
                                        <p:tav tm="100000">
                                          <p:val>
                                            <p:strVal val="#ppt_x"/>
                                          </p:val>
                                        </p:tav>
                                      </p:tavLst>
                                    </p:anim>
                                    <p:anim calcmode="lin" valueType="num">
                                      <p:cBhvr additive="base">
                                        <p:cTn id="16" dur="5000" fill="hold"/>
                                        <p:tgtEl>
                                          <p:spTgt spid="47169"/>
                                        </p:tgtEl>
                                        <p:attrNameLst>
                                          <p:attrName>ppt_y</p:attrName>
                                        </p:attrNameLst>
                                      </p:cBhvr>
                                      <p:tavLst>
                                        <p:tav tm="0">
                                          <p:val>
                                            <p:strVal val="1+#ppt_h/2"/>
                                          </p:val>
                                        </p:tav>
                                        <p:tav tm="100000">
                                          <p:val>
                                            <p:strVal val="#ppt_y"/>
                                          </p:val>
                                        </p:tav>
                                      </p:tavLst>
                                    </p:anim>
                                  </p:childTnLst>
                                </p:cTn>
                              </p:par>
                            </p:childTnLst>
                          </p:cTn>
                        </p:par>
                        <p:par>
                          <p:cTn id="17" fill="hold" nodeType="afterGroup">
                            <p:stCondLst>
                              <p:cond delay="120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0"/>
                                        <p:tgtEl>
                                          <p:spTgt spid="11"/>
                                        </p:tgtEl>
                                      </p:cBhvr>
                                    </p:animEffect>
                                  </p:childTnLst>
                                </p:cTn>
                              </p:par>
                            </p:childTnLst>
                          </p:cTn>
                        </p:par>
                        <p:par>
                          <p:cTn id="21" fill="hold" nodeType="afterGroup">
                            <p:stCondLst>
                              <p:cond delay="17000"/>
                            </p:stCondLst>
                            <p:childTnLst>
                              <p:par>
                                <p:cTn id="22" presetID="2" presetClass="entr" presetSubtype="12"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0" fill="hold"/>
                                        <p:tgtEl>
                                          <p:spTgt spid="12"/>
                                        </p:tgtEl>
                                        <p:attrNameLst>
                                          <p:attrName>ppt_x</p:attrName>
                                        </p:attrNameLst>
                                      </p:cBhvr>
                                      <p:tavLst>
                                        <p:tav tm="0">
                                          <p:val>
                                            <p:strVal val="0-#ppt_w/2"/>
                                          </p:val>
                                        </p:tav>
                                        <p:tav tm="100000">
                                          <p:val>
                                            <p:strVal val="#ppt_x"/>
                                          </p:val>
                                        </p:tav>
                                      </p:tavLst>
                                    </p:anim>
                                    <p:anim calcmode="lin" valueType="num">
                                      <p:cBhvr additive="base">
                                        <p:cTn id="25" dur="5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60" grpId="0"/>
      <p:bldP spid="47168"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a:extLst>
              <a:ext uri="{FF2B5EF4-FFF2-40B4-BE49-F238E27FC236}">
                <a16:creationId xmlns:a16="http://schemas.microsoft.com/office/drawing/2014/main" id="{C3782745-0278-4AED-A1AF-F96B492A6EC9}"/>
              </a:ext>
            </a:extLst>
          </p:cNvPr>
          <p:cNvSpPr>
            <a:spLocks noGrp="1" noChangeArrowheads="1"/>
          </p:cNvSpPr>
          <p:nvPr>
            <p:ph type="title"/>
          </p:nvPr>
        </p:nvSpPr>
        <p:spPr/>
        <p:txBody>
          <a:bodyPr>
            <a:normAutofit fontScale="90000"/>
          </a:bodyPr>
          <a:lstStyle/>
          <a:p>
            <a:pPr eaLnBrk="1" fontAlgn="auto" hangingPunct="1">
              <a:spcAft>
                <a:spcPts val="0"/>
              </a:spcAft>
              <a:defRPr/>
            </a:pPr>
            <a:r>
              <a:rPr lang="en-US" dirty="0"/>
              <a:t>Common Errors with Production Record Planning</a:t>
            </a:r>
          </a:p>
        </p:txBody>
      </p:sp>
      <p:sp>
        <p:nvSpPr>
          <p:cNvPr id="32771" name="Rectangle 3">
            <a:extLst>
              <a:ext uri="{FF2B5EF4-FFF2-40B4-BE49-F238E27FC236}">
                <a16:creationId xmlns:a16="http://schemas.microsoft.com/office/drawing/2014/main" id="{03FE0D40-9BD3-42BE-9FA2-860ADED82E0A}"/>
              </a:ext>
            </a:extLst>
          </p:cNvPr>
          <p:cNvSpPr>
            <a:spLocks noGrp="1" noChangeArrowheads="1"/>
          </p:cNvSpPr>
          <p:nvPr>
            <p:ph idx="1"/>
          </p:nvPr>
        </p:nvSpPr>
        <p:spPr/>
        <p:txBody>
          <a:bodyPr/>
          <a:lstStyle/>
          <a:p>
            <a:pPr eaLnBrk="1" hangingPunct="1"/>
            <a:r>
              <a:rPr lang="en-US" altLang="en-US"/>
              <a:t>All information for foods planned to offer is not completed.</a:t>
            </a:r>
          </a:p>
          <a:p>
            <a:pPr eaLnBrk="1" hangingPunct="1"/>
            <a:r>
              <a:rPr lang="en-US" altLang="en-US"/>
              <a:t>Amounts of planned servings are inconsistent with the number of planned meals.</a:t>
            </a:r>
          </a:p>
          <a:p>
            <a:pPr eaLnBrk="1" hangingPunct="1"/>
            <a:r>
              <a:rPr lang="en-US" altLang="en-US"/>
              <a:t>Milk and condiments are not planned.</a:t>
            </a:r>
          </a:p>
          <a:p>
            <a:pPr eaLnBrk="1" hangingPunct="1"/>
            <a:r>
              <a:rPr lang="en-US" altLang="en-US"/>
              <a:t>Servings to Offer are not adjusted to accommodate planning and service of substitutions and leftovers.</a:t>
            </a:r>
          </a:p>
          <a:p>
            <a:pPr eaLnBrk="1" hangingPunct="1"/>
            <a:endParaRPr lang="en-US" altLang="en-US"/>
          </a:p>
        </p:txBody>
      </p:sp>
    </p:spTree>
  </p:cSld>
  <p:clrMapOvr>
    <a:masterClrMapping/>
  </p:clrMapOvr>
  <p:transition>
    <p:random/>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1E19804C-9E94-4015-81F7-E48410B99F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80113" y="2362200"/>
            <a:ext cx="2579687" cy="56816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7700" name="Line 4">
            <a:extLst>
              <a:ext uri="{FF2B5EF4-FFF2-40B4-BE49-F238E27FC236}">
                <a16:creationId xmlns:a16="http://schemas.microsoft.com/office/drawing/2014/main" id="{3DADF542-4D99-45E9-91E0-863CF0620F6E}"/>
              </a:ext>
            </a:extLst>
          </p:cNvPr>
          <p:cNvSpPr>
            <a:spLocks noChangeShapeType="1"/>
          </p:cNvSpPr>
          <p:nvPr/>
        </p:nvSpPr>
        <p:spPr bwMode="auto">
          <a:xfrm flipV="1">
            <a:off x="7142163" y="2667000"/>
            <a:ext cx="958850" cy="315913"/>
          </a:xfrm>
          <a:prstGeom prst="line">
            <a:avLst/>
          </a:prstGeom>
          <a:noFill/>
          <a:ln w="95250">
            <a:solidFill>
              <a:srgbClr val="FF0000"/>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57701" name="Rectangle 5">
            <a:extLst>
              <a:ext uri="{FF2B5EF4-FFF2-40B4-BE49-F238E27FC236}">
                <a16:creationId xmlns:a16="http://schemas.microsoft.com/office/drawing/2014/main" id="{16D66173-BED3-435F-A086-CF5CD6E59676}"/>
              </a:ext>
            </a:extLst>
          </p:cNvPr>
          <p:cNvSpPr>
            <a:spLocks noGrp="1" noChangeArrowheads="1"/>
          </p:cNvSpPr>
          <p:nvPr>
            <p:ph type="title"/>
          </p:nvPr>
        </p:nvSpPr>
        <p:spPr>
          <a:xfrm>
            <a:off x="652463" y="695325"/>
            <a:ext cx="5105400" cy="3648075"/>
          </a:xfrm>
          <a:solidFill>
            <a:srgbClr val="FFFF99"/>
          </a:solidFill>
        </p:spPr>
        <p:txBody>
          <a:bodyPr/>
          <a:lstStyle/>
          <a:p>
            <a:pPr eaLnBrk="1" fontAlgn="auto" hangingPunct="1">
              <a:spcAft>
                <a:spcPts val="0"/>
              </a:spcAft>
              <a:defRPr/>
            </a:pPr>
            <a:r>
              <a:rPr lang="en-US" sz="6600" dirty="0">
                <a:solidFill>
                  <a:schemeClr val="tx1">
                    <a:lumMod val="65000"/>
                    <a:lumOff val="35000"/>
                  </a:schemeClr>
                </a:solidFill>
                <a:latin typeface="Verdana" pitchFamily="34" charset="0"/>
              </a:rPr>
              <a:t>There is a correlation!</a:t>
            </a:r>
          </a:p>
        </p:txBody>
      </p:sp>
      <p:pic>
        <p:nvPicPr>
          <p:cNvPr id="33797" name="Picture 2">
            <a:extLst>
              <a:ext uri="{FF2B5EF4-FFF2-40B4-BE49-F238E27FC236}">
                <a16:creationId xmlns:a16="http://schemas.microsoft.com/office/drawing/2014/main" id="{A73C7B05-81FE-450C-B4B9-84CC8174CA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56352"/>
          <a:stretch>
            <a:fillRect/>
          </a:stretch>
        </p:blipFill>
        <p:spPr bwMode="auto">
          <a:xfrm>
            <a:off x="5791200" y="633413"/>
            <a:ext cx="2768600" cy="135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7699" name="Line 3">
            <a:extLst>
              <a:ext uri="{FF2B5EF4-FFF2-40B4-BE49-F238E27FC236}">
                <a16:creationId xmlns:a16="http://schemas.microsoft.com/office/drawing/2014/main" id="{9DD1D720-224F-4497-B4AC-D895465676FE}"/>
              </a:ext>
            </a:extLst>
          </p:cNvPr>
          <p:cNvSpPr>
            <a:spLocks noChangeShapeType="1"/>
          </p:cNvSpPr>
          <p:nvPr/>
        </p:nvSpPr>
        <p:spPr bwMode="auto">
          <a:xfrm>
            <a:off x="6515100" y="1943100"/>
            <a:ext cx="228600" cy="838200"/>
          </a:xfrm>
          <a:prstGeom prst="line">
            <a:avLst/>
          </a:prstGeom>
          <a:noFill/>
          <a:ln w="95250">
            <a:solidFill>
              <a:srgbClr val="FF0000"/>
            </a:solidFill>
            <a:round/>
            <a:headEnd type="stealth" w="med" len="me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afterEffect">
                                  <p:stCondLst>
                                    <p:cond delay="0"/>
                                  </p:stCondLst>
                                  <p:childTnLst>
                                    <p:set>
                                      <p:cBhvr>
                                        <p:cTn id="6" dur="1" fill="hold">
                                          <p:stCondLst>
                                            <p:cond delay="0"/>
                                          </p:stCondLst>
                                        </p:cTn>
                                        <p:tgtEl>
                                          <p:spTgt spid="157699"/>
                                        </p:tgtEl>
                                        <p:attrNameLst>
                                          <p:attrName>style.visibility</p:attrName>
                                        </p:attrNameLst>
                                      </p:cBhvr>
                                      <p:to>
                                        <p:strVal val="visible"/>
                                      </p:to>
                                    </p:set>
                                    <p:anim calcmode="lin" valueType="num">
                                      <p:cBhvr additive="base">
                                        <p:cTn id="7" dur="2000" fill="hold"/>
                                        <p:tgtEl>
                                          <p:spTgt spid="157699"/>
                                        </p:tgtEl>
                                        <p:attrNameLst>
                                          <p:attrName>ppt_x</p:attrName>
                                        </p:attrNameLst>
                                      </p:cBhvr>
                                      <p:tavLst>
                                        <p:tav tm="0">
                                          <p:val>
                                            <p:strVal val="0-#ppt_w/2"/>
                                          </p:val>
                                        </p:tav>
                                        <p:tav tm="100000">
                                          <p:val>
                                            <p:strVal val="#ppt_x"/>
                                          </p:val>
                                        </p:tav>
                                      </p:tavLst>
                                    </p:anim>
                                    <p:anim calcmode="lin" valueType="num">
                                      <p:cBhvr additive="base">
                                        <p:cTn id="8" dur="2000" fill="hold"/>
                                        <p:tgtEl>
                                          <p:spTgt spid="157699"/>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2000"/>
                            </p:stCondLst>
                            <p:childTnLst>
                              <p:par>
                                <p:cTn id="10" presetID="25" presetClass="entr" presetSubtype="0" fill="hold" nodeType="afterEffect">
                                  <p:stCondLst>
                                    <p:cond delay="0"/>
                                  </p:stCondLst>
                                  <p:childTnLst>
                                    <p:set>
                                      <p:cBhvr>
                                        <p:cTn id="11" dur="1" fill="hold">
                                          <p:stCondLst>
                                            <p:cond delay="0"/>
                                          </p:stCondLst>
                                        </p:cTn>
                                        <p:tgtEl>
                                          <p:spTgt spid="157700"/>
                                        </p:tgtEl>
                                        <p:attrNameLst>
                                          <p:attrName>style.visibility</p:attrName>
                                        </p:attrNameLst>
                                      </p:cBhvr>
                                      <p:to>
                                        <p:strVal val="visible"/>
                                      </p:to>
                                    </p:set>
                                    <p:anim calcmode="lin" valueType="num">
                                      <p:cBhvr>
                                        <p:cTn id="12" dur="2500" decel="50000" fill="hold">
                                          <p:stCondLst>
                                            <p:cond delay="0"/>
                                          </p:stCondLst>
                                        </p:cTn>
                                        <p:tgtEl>
                                          <p:spTgt spid="157700"/>
                                        </p:tgtEl>
                                        <p:attrNameLst>
                                          <p:attrName>style.rotation</p:attrName>
                                        </p:attrNameLst>
                                      </p:cBhvr>
                                      <p:tavLst>
                                        <p:tav tm="0">
                                          <p:val>
                                            <p:fltVal val="-90"/>
                                          </p:val>
                                        </p:tav>
                                        <p:tav tm="100000">
                                          <p:val>
                                            <p:fltVal val="0"/>
                                          </p:val>
                                        </p:tav>
                                      </p:tavLst>
                                    </p:anim>
                                    <p:anim calcmode="lin" valueType="num">
                                      <p:cBhvr>
                                        <p:cTn id="13" dur="2500" decel="50000" fill="hold">
                                          <p:stCondLst>
                                            <p:cond delay="0"/>
                                          </p:stCondLst>
                                        </p:cTn>
                                        <p:tgtEl>
                                          <p:spTgt spid="157700"/>
                                        </p:tgtEl>
                                        <p:attrNameLst>
                                          <p:attrName>ppt_w</p:attrName>
                                        </p:attrNameLst>
                                      </p:cBhvr>
                                      <p:tavLst>
                                        <p:tav tm="0">
                                          <p:val>
                                            <p:strVal val="#ppt_w"/>
                                          </p:val>
                                        </p:tav>
                                        <p:tav tm="100000">
                                          <p:val>
                                            <p:strVal val="#ppt_w*.05"/>
                                          </p:val>
                                        </p:tav>
                                      </p:tavLst>
                                    </p:anim>
                                    <p:anim calcmode="lin" valueType="num">
                                      <p:cBhvr>
                                        <p:cTn id="14" dur="2500" accel="50000" fill="hold">
                                          <p:stCondLst>
                                            <p:cond delay="2500"/>
                                          </p:stCondLst>
                                        </p:cTn>
                                        <p:tgtEl>
                                          <p:spTgt spid="157700"/>
                                        </p:tgtEl>
                                        <p:attrNameLst>
                                          <p:attrName>ppt_w</p:attrName>
                                        </p:attrNameLst>
                                      </p:cBhvr>
                                      <p:tavLst>
                                        <p:tav tm="0">
                                          <p:val>
                                            <p:strVal val="#ppt_w*.05"/>
                                          </p:val>
                                        </p:tav>
                                        <p:tav tm="100000">
                                          <p:val>
                                            <p:strVal val="#ppt_w"/>
                                          </p:val>
                                        </p:tav>
                                      </p:tavLst>
                                    </p:anim>
                                    <p:anim calcmode="lin" valueType="num">
                                      <p:cBhvr>
                                        <p:cTn id="15" dur="5000" fill="hold"/>
                                        <p:tgtEl>
                                          <p:spTgt spid="157700"/>
                                        </p:tgtEl>
                                        <p:attrNameLst>
                                          <p:attrName>ppt_h</p:attrName>
                                        </p:attrNameLst>
                                      </p:cBhvr>
                                      <p:tavLst>
                                        <p:tav tm="0">
                                          <p:val>
                                            <p:strVal val="#ppt_h"/>
                                          </p:val>
                                        </p:tav>
                                        <p:tav tm="100000">
                                          <p:val>
                                            <p:strVal val="#ppt_h"/>
                                          </p:val>
                                        </p:tav>
                                      </p:tavLst>
                                    </p:anim>
                                    <p:anim calcmode="lin" valueType="num">
                                      <p:cBhvr>
                                        <p:cTn id="16" dur="2500" decel="50000" fill="hold">
                                          <p:stCondLst>
                                            <p:cond delay="0"/>
                                          </p:stCondLst>
                                        </p:cTn>
                                        <p:tgtEl>
                                          <p:spTgt spid="157700"/>
                                        </p:tgtEl>
                                        <p:attrNameLst>
                                          <p:attrName>ppt_x</p:attrName>
                                        </p:attrNameLst>
                                      </p:cBhvr>
                                      <p:tavLst>
                                        <p:tav tm="0">
                                          <p:val>
                                            <p:strVal val="#ppt_x+.4"/>
                                          </p:val>
                                        </p:tav>
                                        <p:tav tm="100000">
                                          <p:val>
                                            <p:strVal val="#ppt_x"/>
                                          </p:val>
                                        </p:tav>
                                      </p:tavLst>
                                    </p:anim>
                                    <p:anim calcmode="lin" valueType="num">
                                      <p:cBhvr>
                                        <p:cTn id="17" dur="2500" decel="50000" fill="hold">
                                          <p:stCondLst>
                                            <p:cond delay="0"/>
                                          </p:stCondLst>
                                        </p:cTn>
                                        <p:tgtEl>
                                          <p:spTgt spid="157700"/>
                                        </p:tgtEl>
                                        <p:attrNameLst>
                                          <p:attrName>ppt_y</p:attrName>
                                        </p:attrNameLst>
                                      </p:cBhvr>
                                      <p:tavLst>
                                        <p:tav tm="0">
                                          <p:val>
                                            <p:strVal val="#ppt_y-.2"/>
                                          </p:val>
                                        </p:tav>
                                        <p:tav tm="100000">
                                          <p:val>
                                            <p:strVal val="#ppt_y+.1"/>
                                          </p:val>
                                        </p:tav>
                                      </p:tavLst>
                                    </p:anim>
                                    <p:anim calcmode="lin" valueType="num">
                                      <p:cBhvr>
                                        <p:cTn id="18" dur="2500" accel="50000" fill="hold">
                                          <p:stCondLst>
                                            <p:cond delay="2500"/>
                                          </p:stCondLst>
                                        </p:cTn>
                                        <p:tgtEl>
                                          <p:spTgt spid="157700"/>
                                        </p:tgtEl>
                                        <p:attrNameLst>
                                          <p:attrName>ppt_y</p:attrName>
                                        </p:attrNameLst>
                                      </p:cBhvr>
                                      <p:tavLst>
                                        <p:tav tm="0">
                                          <p:val>
                                            <p:strVal val="#ppt_y+.1"/>
                                          </p:val>
                                        </p:tav>
                                        <p:tav tm="100000">
                                          <p:val>
                                            <p:strVal val="#ppt_y"/>
                                          </p:val>
                                        </p:tav>
                                      </p:tavLst>
                                    </p:anim>
                                    <p:animEffect transition="in" filter="fade">
                                      <p:cBhvr>
                                        <p:cTn id="19" dur="5000" decel="50000">
                                          <p:stCondLst>
                                            <p:cond delay="0"/>
                                          </p:stCondLst>
                                        </p:cTn>
                                        <p:tgtEl>
                                          <p:spTgt spid="1577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AutoShape 2">
            <a:extLst>
              <a:ext uri="{FF2B5EF4-FFF2-40B4-BE49-F238E27FC236}">
                <a16:creationId xmlns:a16="http://schemas.microsoft.com/office/drawing/2014/main" id="{15892E77-BB1F-47BC-80EC-CABE5054318F}"/>
              </a:ext>
            </a:extLst>
          </p:cNvPr>
          <p:cNvSpPr>
            <a:spLocks noChangeArrowheads="1"/>
          </p:cNvSpPr>
          <p:nvPr/>
        </p:nvSpPr>
        <p:spPr bwMode="auto">
          <a:xfrm rot="10495386" flipH="1">
            <a:off x="3200400" y="5334000"/>
            <a:ext cx="3124200" cy="1066800"/>
          </a:xfrm>
          <a:prstGeom prst="curvedDownArrow">
            <a:avLst>
              <a:gd name="adj1" fmla="val 58571"/>
              <a:gd name="adj2" fmla="val 117143"/>
              <a:gd name="adj3" fmla="val 33333"/>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4819" name="AutoShape 3">
            <a:extLst>
              <a:ext uri="{FF2B5EF4-FFF2-40B4-BE49-F238E27FC236}">
                <a16:creationId xmlns:a16="http://schemas.microsoft.com/office/drawing/2014/main" id="{C859DD76-6391-4F20-B783-F3EC7C1325DB}"/>
              </a:ext>
            </a:extLst>
          </p:cNvPr>
          <p:cNvSpPr>
            <a:spLocks noChangeArrowheads="1"/>
          </p:cNvSpPr>
          <p:nvPr/>
        </p:nvSpPr>
        <p:spPr bwMode="auto">
          <a:xfrm>
            <a:off x="1447800" y="3505200"/>
            <a:ext cx="2743200" cy="1638300"/>
          </a:xfrm>
          <a:prstGeom prst="cube">
            <a:avLst>
              <a:gd name="adj" fmla="val 25000"/>
            </a:avLst>
          </a:prstGeom>
          <a:solidFill>
            <a:srgbClr val="FFFF99"/>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a:latin typeface="Times New Roman" panose="02020603050405020304" pitchFamily="18" charset="0"/>
            </a:endParaRPr>
          </a:p>
        </p:txBody>
      </p:sp>
      <p:sp>
        <p:nvSpPr>
          <p:cNvPr id="34820" name="AutoShape 4">
            <a:extLst>
              <a:ext uri="{FF2B5EF4-FFF2-40B4-BE49-F238E27FC236}">
                <a16:creationId xmlns:a16="http://schemas.microsoft.com/office/drawing/2014/main" id="{8330187D-2161-4C54-87C8-354D3235958E}"/>
              </a:ext>
            </a:extLst>
          </p:cNvPr>
          <p:cNvSpPr>
            <a:spLocks noChangeArrowheads="1"/>
          </p:cNvSpPr>
          <p:nvPr/>
        </p:nvSpPr>
        <p:spPr bwMode="auto">
          <a:xfrm>
            <a:off x="5181600" y="3505200"/>
            <a:ext cx="2743200" cy="1638300"/>
          </a:xfrm>
          <a:prstGeom prst="cube">
            <a:avLst>
              <a:gd name="adj" fmla="val 25000"/>
            </a:avLst>
          </a:prstGeom>
          <a:solidFill>
            <a:srgbClr val="FFFF99"/>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a:latin typeface="Times New Roman" panose="02020603050405020304" pitchFamily="18" charset="0"/>
            </a:endParaRPr>
          </a:p>
        </p:txBody>
      </p:sp>
      <p:sp>
        <p:nvSpPr>
          <p:cNvPr id="27653" name="Text Box 5">
            <a:extLst>
              <a:ext uri="{FF2B5EF4-FFF2-40B4-BE49-F238E27FC236}">
                <a16:creationId xmlns:a16="http://schemas.microsoft.com/office/drawing/2014/main" id="{4038C6D9-2D32-4A7C-A95E-92A1CF35AA13}"/>
              </a:ext>
            </a:extLst>
          </p:cNvPr>
          <p:cNvSpPr txBox="1">
            <a:spLocks noChangeArrowheads="1"/>
          </p:cNvSpPr>
          <p:nvPr/>
        </p:nvSpPr>
        <p:spPr bwMode="auto">
          <a:xfrm>
            <a:off x="5257800" y="3962400"/>
            <a:ext cx="2362200" cy="120015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400" b="1" dirty="0">
                <a:solidFill>
                  <a:schemeClr val="bg1">
                    <a:lumMod val="50000"/>
                  </a:schemeClr>
                </a:solidFill>
                <a:latin typeface="Comic Sans MS" pitchFamily="66" charset="0"/>
                <a:cs typeface="+mn-cs"/>
              </a:rPr>
              <a:t>Past Production Records</a:t>
            </a:r>
          </a:p>
        </p:txBody>
      </p:sp>
      <p:sp>
        <p:nvSpPr>
          <p:cNvPr id="27654" name="Text Box 6">
            <a:extLst>
              <a:ext uri="{FF2B5EF4-FFF2-40B4-BE49-F238E27FC236}">
                <a16:creationId xmlns:a16="http://schemas.microsoft.com/office/drawing/2014/main" id="{42BAC1D7-06E5-4495-94EC-7F61ADED94F6}"/>
              </a:ext>
            </a:extLst>
          </p:cNvPr>
          <p:cNvSpPr txBox="1">
            <a:spLocks noChangeArrowheads="1"/>
          </p:cNvSpPr>
          <p:nvPr/>
        </p:nvSpPr>
        <p:spPr bwMode="auto">
          <a:xfrm>
            <a:off x="1447800" y="3886200"/>
            <a:ext cx="2362200" cy="10160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2000" b="1" dirty="0">
                <a:solidFill>
                  <a:schemeClr val="bg1">
                    <a:lumMod val="50000"/>
                  </a:schemeClr>
                </a:solidFill>
                <a:latin typeface="Comic Sans MS" pitchFamily="66" charset="0"/>
                <a:cs typeface="+mn-cs"/>
              </a:rPr>
              <a:t>Number of Servings to Offer</a:t>
            </a:r>
          </a:p>
        </p:txBody>
      </p:sp>
      <p:sp>
        <p:nvSpPr>
          <p:cNvPr id="27655" name="Text Box 7">
            <a:extLst>
              <a:ext uri="{FF2B5EF4-FFF2-40B4-BE49-F238E27FC236}">
                <a16:creationId xmlns:a16="http://schemas.microsoft.com/office/drawing/2014/main" id="{89734F70-E14F-4B91-880A-760F86FDFA97}"/>
              </a:ext>
            </a:extLst>
          </p:cNvPr>
          <p:cNvSpPr txBox="1">
            <a:spLocks noChangeArrowheads="1"/>
          </p:cNvSpPr>
          <p:nvPr/>
        </p:nvSpPr>
        <p:spPr bwMode="auto">
          <a:xfrm>
            <a:off x="762000" y="609600"/>
            <a:ext cx="7924800" cy="1066800"/>
          </a:xfrm>
          <a:prstGeom prst="rect">
            <a:avLst/>
          </a:prstGeom>
          <a:noFill/>
          <a:ln w="9525">
            <a:noFill/>
            <a:miter lim="800000"/>
            <a:headEnd/>
            <a:tailEnd/>
          </a:ln>
        </p:spPr>
        <p:txBody>
          <a:bodyPr>
            <a:spAutoFit/>
          </a:bodyPr>
          <a:lstStyle/>
          <a:p>
            <a:pPr algn="ctr" fontAlgn="auto">
              <a:spcBef>
                <a:spcPct val="50000"/>
              </a:spcBef>
              <a:spcAft>
                <a:spcPts val="0"/>
              </a:spcAft>
              <a:defRPr/>
            </a:pPr>
            <a:r>
              <a:rPr lang="en-US" sz="3200" b="1" dirty="0">
                <a:solidFill>
                  <a:schemeClr val="bg1">
                    <a:lumMod val="50000"/>
                  </a:schemeClr>
                </a:solidFill>
                <a:latin typeface="Comic Sans MS" pitchFamily="66" charset="0"/>
                <a:cs typeface="+mn-cs"/>
              </a:rPr>
              <a:t>Process of Determining Number of Servings for Weighted Analysis</a:t>
            </a:r>
            <a:endParaRPr lang="en-US" sz="3600" b="1" dirty="0">
              <a:solidFill>
                <a:schemeClr val="bg1">
                  <a:lumMod val="50000"/>
                </a:schemeClr>
              </a:solidFill>
              <a:latin typeface="Comic Sans MS" pitchFamily="66" charset="0"/>
              <a:cs typeface="+mn-cs"/>
            </a:endParaRPr>
          </a:p>
        </p:txBody>
      </p:sp>
      <p:sp>
        <p:nvSpPr>
          <p:cNvPr id="34824" name="AutoShape 8">
            <a:extLst>
              <a:ext uri="{FF2B5EF4-FFF2-40B4-BE49-F238E27FC236}">
                <a16:creationId xmlns:a16="http://schemas.microsoft.com/office/drawing/2014/main" id="{7D98D98C-BB34-47A3-A232-C2A0BEE20D1A}"/>
              </a:ext>
            </a:extLst>
          </p:cNvPr>
          <p:cNvSpPr>
            <a:spLocks noChangeArrowheads="1"/>
          </p:cNvSpPr>
          <p:nvPr/>
        </p:nvSpPr>
        <p:spPr bwMode="auto">
          <a:xfrm rot="8469" flipH="1">
            <a:off x="3048000" y="2286000"/>
            <a:ext cx="3124200" cy="1066800"/>
          </a:xfrm>
          <a:prstGeom prst="curvedDownArrow">
            <a:avLst>
              <a:gd name="adj1" fmla="val 58571"/>
              <a:gd name="adj2" fmla="val 117143"/>
              <a:gd name="adj3" fmla="val 33333"/>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a:extLst>
              <a:ext uri="{FF2B5EF4-FFF2-40B4-BE49-F238E27FC236}">
                <a16:creationId xmlns:a16="http://schemas.microsoft.com/office/drawing/2014/main" id="{2B12523C-D666-4842-A1A9-9D318DB12E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561975"/>
            <a:ext cx="820102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AutoShape 3">
            <a:extLst>
              <a:ext uri="{FF2B5EF4-FFF2-40B4-BE49-F238E27FC236}">
                <a16:creationId xmlns:a16="http://schemas.microsoft.com/office/drawing/2014/main" id="{41780784-D4CA-4716-AF56-065E94A26A27}"/>
              </a:ext>
            </a:extLst>
          </p:cNvPr>
          <p:cNvSpPr>
            <a:spLocks noChangeArrowheads="1"/>
          </p:cNvSpPr>
          <p:nvPr/>
        </p:nvSpPr>
        <p:spPr bwMode="auto">
          <a:xfrm rot="8469" flipH="1">
            <a:off x="3494088" y="1911350"/>
            <a:ext cx="4876800" cy="1066800"/>
          </a:xfrm>
          <a:prstGeom prst="curvedDownArrow">
            <a:avLst>
              <a:gd name="adj1" fmla="val 105735"/>
              <a:gd name="adj2" fmla="val 211471"/>
              <a:gd name="adj3" fmla="val 18884"/>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
        <p:nvSpPr>
          <p:cNvPr id="35844" name="AutoShape 4">
            <a:extLst>
              <a:ext uri="{FF2B5EF4-FFF2-40B4-BE49-F238E27FC236}">
                <a16:creationId xmlns:a16="http://schemas.microsoft.com/office/drawing/2014/main" id="{F14A58B9-5FB0-402C-82DB-ADDC7339D4AC}"/>
              </a:ext>
            </a:extLst>
          </p:cNvPr>
          <p:cNvSpPr>
            <a:spLocks noChangeArrowheads="1"/>
          </p:cNvSpPr>
          <p:nvPr/>
        </p:nvSpPr>
        <p:spPr bwMode="auto">
          <a:xfrm rot="10495386" flipH="1">
            <a:off x="4052888" y="5541963"/>
            <a:ext cx="4491037" cy="1066800"/>
          </a:xfrm>
          <a:prstGeom prst="curvedDownArrow">
            <a:avLst>
              <a:gd name="adj1" fmla="val 92772"/>
              <a:gd name="adj2" fmla="val 185583"/>
              <a:gd name="adj3" fmla="val 33333"/>
            </a:avLst>
          </a:prstGeom>
          <a:solidFill>
            <a:srgbClr val="FFFF00"/>
          </a:solidFill>
          <a:ln w="9525">
            <a:solidFill>
              <a:schemeClr val="tx1"/>
            </a:solidFill>
            <a:miter lim="800000"/>
            <a:headEnd/>
            <a:tailEnd/>
          </a:ln>
        </p:spPr>
        <p:txBody>
          <a:bodyPr wrap="none" anchor="ct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62">
            <a:extLst>
              <a:ext uri="{FF2B5EF4-FFF2-40B4-BE49-F238E27FC236}">
                <a16:creationId xmlns:a16="http://schemas.microsoft.com/office/drawing/2014/main" id="{DA16756C-122E-4837-859C-0A029A1993BD}"/>
              </a:ext>
            </a:extLst>
          </p:cNvPr>
          <p:cNvSpPr txBox="1">
            <a:spLocks noChangeArrowheads="1"/>
          </p:cNvSpPr>
          <p:nvPr/>
        </p:nvSpPr>
        <p:spPr bwMode="auto">
          <a:xfrm>
            <a:off x="1066800" y="685800"/>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12</a:t>
            </a:r>
          </a:p>
        </p:txBody>
      </p:sp>
      <p:sp>
        <p:nvSpPr>
          <p:cNvPr id="48192" name="Text Box 64">
            <a:extLst>
              <a:ext uri="{FF2B5EF4-FFF2-40B4-BE49-F238E27FC236}">
                <a16:creationId xmlns:a16="http://schemas.microsoft.com/office/drawing/2014/main" id="{50D1FA15-9C98-48E3-A189-EA44024EF576}"/>
              </a:ext>
            </a:extLst>
          </p:cNvPr>
          <p:cNvSpPr txBox="1">
            <a:spLocks noChangeArrowheads="1"/>
          </p:cNvSpPr>
          <p:nvPr/>
        </p:nvSpPr>
        <p:spPr bwMode="auto">
          <a:xfrm>
            <a:off x="5486400" y="685800"/>
            <a:ext cx="2590800" cy="581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Information initially generated in this column becomes your food order for this day’s menu!</a:t>
            </a:r>
          </a:p>
          <a:p>
            <a:pPr eaLnBrk="1" hangingPunct="1">
              <a:spcBef>
                <a:spcPct val="50000"/>
              </a:spcBef>
              <a:buClrTx/>
              <a:buSzTx/>
              <a:buFontTx/>
              <a:buNone/>
            </a:pPr>
            <a:r>
              <a:rPr lang="en-US" altLang="en-US"/>
              <a:t>After adjusting for substitutions and leftovers on the day of service, this column becomes the amounts of food to be offered for the daily menu.</a:t>
            </a:r>
          </a:p>
        </p:txBody>
      </p:sp>
      <p:pic>
        <p:nvPicPr>
          <p:cNvPr id="36868" name="Picture 2">
            <a:extLst>
              <a:ext uri="{FF2B5EF4-FFF2-40B4-BE49-F238E27FC236}">
                <a16:creationId xmlns:a16="http://schemas.microsoft.com/office/drawing/2014/main" id="{5B975645-E258-4DB3-A998-DBADC34945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671513"/>
            <a:ext cx="2590800" cy="6781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fill="hold" grpId="0" nodeType="afterEffect">
                                  <p:stCondLst>
                                    <p:cond delay="0"/>
                                  </p:stCondLst>
                                  <p:childTnLst>
                                    <p:animEffect transition="out" filter="fade">
                                      <p:cBhvr>
                                        <p:cTn id="6" dur="2000" tmFilter="0, 0; .2, .5; .8, .5; 1, 0"/>
                                        <p:tgtEl>
                                          <p:spTgt spid="48192"/>
                                        </p:tgtEl>
                                      </p:cBhvr>
                                    </p:animEffect>
                                    <p:animScale>
                                      <p:cBhvr>
                                        <p:cTn id="7" dur="1000" autoRev="1" fill="hold"/>
                                        <p:tgtEl>
                                          <p:spTgt spid="4819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9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239">
            <a:extLst>
              <a:ext uri="{FF2B5EF4-FFF2-40B4-BE49-F238E27FC236}">
                <a16:creationId xmlns:a16="http://schemas.microsoft.com/office/drawing/2014/main" id="{F160A466-990B-45B2-8ABA-52BB22404256}"/>
              </a:ext>
            </a:extLst>
          </p:cNvPr>
          <p:cNvSpPr txBox="1">
            <a:spLocks noChangeArrowheads="1"/>
          </p:cNvSpPr>
          <p:nvPr/>
        </p:nvSpPr>
        <p:spPr bwMode="auto">
          <a:xfrm>
            <a:off x="1066800" y="815975"/>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13</a:t>
            </a:r>
          </a:p>
        </p:txBody>
      </p:sp>
      <p:pic>
        <p:nvPicPr>
          <p:cNvPr id="37891" name="Picture 2">
            <a:extLst>
              <a:ext uri="{FF2B5EF4-FFF2-40B4-BE49-F238E27FC236}">
                <a16:creationId xmlns:a16="http://schemas.microsoft.com/office/drawing/2014/main" id="{B6EC3321-7891-47B2-8A8B-161C26C03E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815975"/>
            <a:ext cx="3429000" cy="631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C50DB5-8706-44B5-9F64-9BDD34C895A4}"/>
              </a:ext>
            </a:extLst>
          </p:cNvPr>
          <p:cNvSpPr>
            <a:spLocks noGrp="1"/>
          </p:cNvSpPr>
          <p:nvPr>
            <p:ph type="title"/>
          </p:nvPr>
        </p:nvSpPr>
        <p:spPr>
          <a:xfrm>
            <a:off x="914400" y="1143000"/>
            <a:ext cx="7315200" cy="2362200"/>
          </a:xfrm>
        </p:spPr>
        <p:txBody>
          <a:bodyPr>
            <a:noAutofit/>
          </a:bodyPr>
          <a:lstStyle/>
          <a:p>
            <a:pPr eaLnBrk="1" fontAlgn="auto" hangingPunct="1">
              <a:spcAft>
                <a:spcPts val="0"/>
              </a:spcAft>
              <a:defRPr/>
            </a:pPr>
            <a:r>
              <a:rPr lang="en-US" dirty="0"/>
              <a:t>Now, Let’s look at the LUNCH Production Record….</a:t>
            </a:r>
          </a:p>
        </p:txBody>
      </p:sp>
      <p:pic>
        <p:nvPicPr>
          <p:cNvPr id="11267" name="Picture 3">
            <a:extLst>
              <a:ext uri="{FF2B5EF4-FFF2-40B4-BE49-F238E27FC236}">
                <a16:creationId xmlns:a16="http://schemas.microsoft.com/office/drawing/2014/main" id="{B1278242-CBE7-4260-A1F0-EAAFA7935FAA}"/>
              </a:ext>
            </a:extLst>
          </p:cNvPr>
          <p:cNvPicPr>
            <a:picLocks noChangeAspect="1"/>
          </p:cNvPicPr>
          <p:nvPr/>
        </p:nvPicPr>
        <p:blipFill>
          <a:blip r:embed="rId3">
            <a:extLst>
              <a:ext uri="{28A0092B-C50C-407E-A947-70E740481C1C}">
                <a14:useLocalDpi xmlns:a14="http://schemas.microsoft.com/office/drawing/2010/main" val="0"/>
              </a:ext>
            </a:extLst>
          </a:blip>
          <a:srcRect l="16191" t="10313" r="19394" b="12111"/>
          <a:stretch>
            <a:fillRect/>
          </a:stretch>
        </p:blipFill>
        <p:spPr bwMode="auto">
          <a:xfrm>
            <a:off x="1066800" y="3124200"/>
            <a:ext cx="3149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5">
            <a:extLst>
              <a:ext uri="{FF2B5EF4-FFF2-40B4-BE49-F238E27FC236}">
                <a16:creationId xmlns:a16="http://schemas.microsoft.com/office/drawing/2014/main" id="{75493CE2-A09E-4E50-ADDC-DC444CDA00CB}"/>
              </a:ext>
            </a:extLst>
          </p:cNvPr>
          <p:cNvPicPr>
            <a:picLocks noChangeAspect="1"/>
          </p:cNvPicPr>
          <p:nvPr/>
        </p:nvPicPr>
        <p:blipFill>
          <a:blip r:embed="rId4">
            <a:extLst>
              <a:ext uri="{28A0092B-C50C-407E-A947-70E740481C1C}">
                <a14:useLocalDpi xmlns:a14="http://schemas.microsoft.com/office/drawing/2010/main" val="0"/>
              </a:ext>
            </a:extLst>
          </a:blip>
          <a:srcRect l="16356" t="10468" r="22084" b="11504"/>
          <a:stretch>
            <a:fillRect/>
          </a:stretch>
        </p:blipFill>
        <p:spPr bwMode="auto">
          <a:xfrm>
            <a:off x="4648200" y="3124200"/>
            <a:ext cx="299243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122">
            <a:extLst>
              <a:ext uri="{FF2B5EF4-FFF2-40B4-BE49-F238E27FC236}">
                <a16:creationId xmlns:a16="http://schemas.microsoft.com/office/drawing/2014/main" id="{6803E5E9-9CCF-4F2A-89F1-1D9B0E2BE0F9}"/>
              </a:ext>
            </a:extLst>
          </p:cNvPr>
          <p:cNvSpPr txBox="1">
            <a:spLocks noChangeArrowheads="1"/>
          </p:cNvSpPr>
          <p:nvPr/>
        </p:nvSpPr>
        <p:spPr bwMode="auto">
          <a:xfrm>
            <a:off x="914400" y="693738"/>
            <a:ext cx="99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14</a:t>
            </a:r>
          </a:p>
        </p:txBody>
      </p:sp>
      <p:sp>
        <p:nvSpPr>
          <p:cNvPr id="38915" name="Text Box 124">
            <a:extLst>
              <a:ext uri="{FF2B5EF4-FFF2-40B4-BE49-F238E27FC236}">
                <a16:creationId xmlns:a16="http://schemas.microsoft.com/office/drawing/2014/main" id="{60975814-4774-4CFB-AAD0-DF02646A5E8B}"/>
              </a:ext>
            </a:extLst>
          </p:cNvPr>
          <p:cNvSpPr txBox="1">
            <a:spLocks noChangeArrowheads="1"/>
          </p:cNvSpPr>
          <p:nvPr/>
        </p:nvSpPr>
        <p:spPr bwMode="auto">
          <a:xfrm>
            <a:off x="4648200" y="693738"/>
            <a:ext cx="30480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Record amounts of food prepared or available for today’s menu. Use measurable units like pounds, ounces, each, #10 can, etc. Do not record in cases because we will not know an exact amount of the food item.</a:t>
            </a:r>
          </a:p>
        </p:txBody>
      </p:sp>
      <p:pic>
        <p:nvPicPr>
          <p:cNvPr id="38916" name="Picture 2">
            <a:extLst>
              <a:ext uri="{FF2B5EF4-FFF2-40B4-BE49-F238E27FC236}">
                <a16:creationId xmlns:a16="http://schemas.microsoft.com/office/drawing/2014/main" id="{EDCF5F4F-90D6-4AEF-B562-AEDCD23A2A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693738"/>
            <a:ext cx="1981200" cy="682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6">
            <a:extLst>
              <a:ext uri="{FF2B5EF4-FFF2-40B4-BE49-F238E27FC236}">
                <a16:creationId xmlns:a16="http://schemas.microsoft.com/office/drawing/2014/main" id="{402005CE-25A6-415F-AC4A-16BE7203FBDE}"/>
              </a:ext>
            </a:extLst>
          </p:cNvPr>
          <p:cNvPicPr>
            <a:picLocks noChangeAspect="1"/>
          </p:cNvPicPr>
          <p:nvPr/>
        </p:nvPicPr>
        <p:blipFill>
          <a:blip r:embed="rId3">
            <a:extLst>
              <a:ext uri="{28A0092B-C50C-407E-A947-70E740481C1C}">
                <a14:useLocalDpi xmlns:a14="http://schemas.microsoft.com/office/drawing/2010/main" val="0"/>
              </a:ext>
            </a:extLst>
          </a:blip>
          <a:srcRect b="30272"/>
          <a:stretch>
            <a:fillRect/>
          </a:stretch>
        </p:blipFill>
        <p:spPr bwMode="auto">
          <a:xfrm>
            <a:off x="3276600" y="1562100"/>
            <a:ext cx="571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77" name="Picture 177" descr="na01595a">
            <a:extLst>
              <a:ext uri="{FF2B5EF4-FFF2-40B4-BE49-F238E27FC236}">
                <a16:creationId xmlns:a16="http://schemas.microsoft.com/office/drawing/2014/main" id="{E7C55884-992D-4F96-ACBA-08AF5F7890D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447800"/>
            <a:ext cx="2792413"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0" name="Text Box 179">
            <a:extLst>
              <a:ext uri="{FF2B5EF4-FFF2-40B4-BE49-F238E27FC236}">
                <a16:creationId xmlns:a16="http://schemas.microsoft.com/office/drawing/2014/main" id="{011E1A83-0AFE-42B8-B0FE-0ED50AC9A06F}"/>
              </a:ext>
            </a:extLst>
          </p:cNvPr>
          <p:cNvSpPr txBox="1">
            <a:spLocks noChangeArrowheads="1"/>
          </p:cNvSpPr>
          <p:nvPr/>
        </p:nvSpPr>
        <p:spPr bwMode="auto">
          <a:xfrm>
            <a:off x="3505200" y="4800600"/>
            <a:ext cx="4724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1800">
                <a:latin typeface="Comic Sans MS" panose="030F0702030302020204" pitchFamily="66" charset="0"/>
              </a:rPr>
              <a:t>Record all food that is not served as a part of students’ reimbursable meals. </a:t>
            </a:r>
            <a:r>
              <a:rPr lang="en-US" altLang="en-US" sz="1800" u="sng">
                <a:latin typeface="Comic Sans MS" panose="030F0702030302020204" pitchFamily="66" charset="0"/>
              </a:rPr>
              <a:t>This includes adult meals, a la carte, and items selected as part of SN employee meals.</a:t>
            </a:r>
          </a:p>
        </p:txBody>
      </p:sp>
      <p:sp>
        <p:nvSpPr>
          <p:cNvPr id="39941" name="Text Box 180">
            <a:extLst>
              <a:ext uri="{FF2B5EF4-FFF2-40B4-BE49-F238E27FC236}">
                <a16:creationId xmlns:a16="http://schemas.microsoft.com/office/drawing/2014/main" id="{2832CB53-296E-41AD-9A0A-BE42D9DC5368}"/>
              </a:ext>
            </a:extLst>
          </p:cNvPr>
          <p:cNvSpPr txBox="1">
            <a:spLocks noChangeArrowheads="1"/>
          </p:cNvSpPr>
          <p:nvPr/>
        </p:nvSpPr>
        <p:spPr bwMode="auto">
          <a:xfrm>
            <a:off x="914400" y="685800"/>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15</a:t>
            </a:r>
          </a:p>
        </p:txBody>
      </p:sp>
      <p:pic>
        <p:nvPicPr>
          <p:cNvPr id="39942" name="Picture 8">
            <a:extLst>
              <a:ext uri="{FF2B5EF4-FFF2-40B4-BE49-F238E27FC236}">
                <a16:creationId xmlns:a16="http://schemas.microsoft.com/office/drawing/2014/main" id="{3AD9748C-F4B5-4EAB-876F-C01A5E7E2D9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685800"/>
            <a:ext cx="1371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3" fill="hold" nodeType="afterEffect">
                                  <p:stCondLst>
                                    <p:cond delay="0"/>
                                  </p:stCondLst>
                                  <p:childTnLst>
                                    <p:set>
                                      <p:cBhvr>
                                        <p:cTn id="6" dur="1" fill="hold">
                                          <p:stCondLst>
                                            <p:cond delay="0"/>
                                          </p:stCondLst>
                                        </p:cTn>
                                        <p:tgtEl>
                                          <p:spTgt spid="51377"/>
                                        </p:tgtEl>
                                        <p:attrNameLst>
                                          <p:attrName>style.visibility</p:attrName>
                                        </p:attrNameLst>
                                      </p:cBhvr>
                                      <p:to>
                                        <p:strVal val="visible"/>
                                      </p:to>
                                    </p:set>
                                    <p:anim calcmode="lin" valueType="num">
                                      <p:cBhvr additive="base">
                                        <p:cTn id="7" dur="2000" fill="hold"/>
                                        <p:tgtEl>
                                          <p:spTgt spid="51377"/>
                                        </p:tgtEl>
                                        <p:attrNameLst>
                                          <p:attrName>ppt_x</p:attrName>
                                        </p:attrNameLst>
                                      </p:cBhvr>
                                      <p:tavLst>
                                        <p:tav tm="0">
                                          <p:val>
                                            <p:strVal val="1+#ppt_w/2"/>
                                          </p:val>
                                        </p:tav>
                                        <p:tav tm="100000">
                                          <p:val>
                                            <p:strVal val="#ppt_x"/>
                                          </p:val>
                                        </p:tav>
                                      </p:tavLst>
                                    </p:anim>
                                    <p:anim calcmode="lin" valueType="num">
                                      <p:cBhvr additive="base">
                                        <p:cTn id="8" dur="2000" fill="hold"/>
                                        <p:tgtEl>
                                          <p:spTgt spid="5137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127">
            <a:extLst>
              <a:ext uri="{FF2B5EF4-FFF2-40B4-BE49-F238E27FC236}">
                <a16:creationId xmlns:a16="http://schemas.microsoft.com/office/drawing/2014/main" id="{F1FEE3C8-BB74-46EA-A495-1099525EA170}"/>
              </a:ext>
            </a:extLst>
          </p:cNvPr>
          <p:cNvSpPr txBox="1">
            <a:spLocks noChangeArrowheads="1"/>
          </p:cNvSpPr>
          <p:nvPr/>
        </p:nvSpPr>
        <p:spPr bwMode="auto">
          <a:xfrm>
            <a:off x="4586288" y="800100"/>
            <a:ext cx="2971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a:t>Use all leftover foods within 72 hours for maximum quality and safety.</a:t>
            </a:r>
          </a:p>
        </p:txBody>
      </p:sp>
      <p:sp>
        <p:nvSpPr>
          <p:cNvPr id="40963" name="Text Box 128">
            <a:extLst>
              <a:ext uri="{FF2B5EF4-FFF2-40B4-BE49-F238E27FC236}">
                <a16:creationId xmlns:a16="http://schemas.microsoft.com/office/drawing/2014/main" id="{A1868B0A-9095-457D-9DA2-93E446961884}"/>
              </a:ext>
            </a:extLst>
          </p:cNvPr>
          <p:cNvSpPr txBox="1">
            <a:spLocks noChangeArrowheads="1"/>
          </p:cNvSpPr>
          <p:nvPr/>
        </p:nvSpPr>
        <p:spPr bwMode="auto">
          <a:xfrm>
            <a:off x="990600" y="631825"/>
            <a:ext cx="76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eaLnBrk="0" hangingPunct="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eaLnBrk="0" hangingPunct="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eaLnBrk="0" hangingPunct="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eaLnBrk="0" hangingPunct="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eaLnBrk="1" hangingPunct="1">
              <a:spcBef>
                <a:spcPct val="50000"/>
              </a:spcBef>
              <a:buClrTx/>
              <a:buSzTx/>
              <a:buFontTx/>
              <a:buNone/>
            </a:pPr>
            <a:r>
              <a:rPr lang="en-US" altLang="en-US" sz="3600">
                <a:latin typeface="Comic Sans MS" panose="030F0702030302020204" pitchFamily="66" charset="0"/>
              </a:rPr>
              <a:t>16</a:t>
            </a:r>
          </a:p>
        </p:txBody>
      </p:sp>
      <p:pic>
        <p:nvPicPr>
          <p:cNvPr id="40964" name="Picture 7">
            <a:extLst>
              <a:ext uri="{FF2B5EF4-FFF2-40B4-BE49-F238E27FC236}">
                <a16:creationId xmlns:a16="http://schemas.microsoft.com/office/drawing/2014/main" id="{40CAD259-E05C-4905-9172-EDB0744AA4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800100"/>
            <a:ext cx="2114550" cy="60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2" descr="C:\DPI\continuing education\graphics\Fotolia_30282047_Subscription_Monthly_L.jpg">
            <a:extLst>
              <a:ext uri="{FF2B5EF4-FFF2-40B4-BE49-F238E27FC236}">
                <a16:creationId xmlns:a16="http://schemas.microsoft.com/office/drawing/2014/main" id="{787328E5-EC7D-4CE0-89EE-C54129DFEF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87888" y="2873375"/>
            <a:ext cx="2870200" cy="191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A59BEFF3-BB24-4BA4-892E-5B6BBB63D957}"/>
              </a:ext>
            </a:extLst>
          </p:cNvPr>
          <p:cNvSpPr>
            <a:spLocks noGrp="1" noChangeArrowheads="1"/>
          </p:cNvSpPr>
          <p:nvPr>
            <p:ph type="title"/>
          </p:nvPr>
        </p:nvSpPr>
        <p:spPr>
          <a:xfrm>
            <a:off x="457200" y="533400"/>
            <a:ext cx="8229600" cy="1295400"/>
          </a:xfrm>
        </p:spPr>
        <p:txBody>
          <a:bodyPr>
            <a:normAutofit fontScale="90000"/>
          </a:bodyPr>
          <a:lstStyle/>
          <a:p>
            <a:pPr eaLnBrk="1" fontAlgn="auto" hangingPunct="1">
              <a:spcAft>
                <a:spcPts val="0"/>
              </a:spcAft>
              <a:defRPr/>
            </a:pPr>
            <a:r>
              <a:rPr lang="en-US" dirty="0">
                <a:solidFill>
                  <a:schemeClr val="tx1"/>
                </a:solidFill>
              </a:rPr>
              <a:t>How do I record substitutions or leftovers on the day that they are served?</a:t>
            </a:r>
            <a:br>
              <a:rPr lang="en-US" dirty="0">
                <a:solidFill>
                  <a:schemeClr val="tx1"/>
                </a:solidFill>
              </a:rPr>
            </a:br>
            <a:endParaRPr lang="en-US" dirty="0">
              <a:solidFill>
                <a:schemeClr val="tx1"/>
              </a:solidFill>
            </a:endParaRPr>
          </a:p>
        </p:txBody>
      </p:sp>
      <p:sp>
        <p:nvSpPr>
          <p:cNvPr id="41987" name="Rectangle 3">
            <a:extLst>
              <a:ext uri="{FF2B5EF4-FFF2-40B4-BE49-F238E27FC236}">
                <a16:creationId xmlns:a16="http://schemas.microsoft.com/office/drawing/2014/main" id="{ED472AF7-1871-405F-BC91-2F4036B38E5E}"/>
              </a:ext>
            </a:extLst>
          </p:cNvPr>
          <p:cNvSpPr>
            <a:spLocks noGrp="1" noChangeArrowheads="1"/>
          </p:cNvSpPr>
          <p:nvPr>
            <p:ph idx="1"/>
          </p:nvPr>
        </p:nvSpPr>
        <p:spPr>
          <a:xfrm>
            <a:off x="457200" y="1905000"/>
            <a:ext cx="8229600" cy="4572000"/>
          </a:xfrm>
        </p:spPr>
        <p:txBody>
          <a:bodyPr/>
          <a:lstStyle/>
          <a:p>
            <a:pPr eaLnBrk="1" hangingPunct="1">
              <a:lnSpc>
                <a:spcPct val="80000"/>
              </a:lnSpc>
            </a:pPr>
            <a:r>
              <a:rPr lang="en-US" altLang="en-US" sz="2800"/>
              <a:t>Enter the item(s) in section 1 so that you can track time and temperature.</a:t>
            </a:r>
          </a:p>
          <a:p>
            <a:pPr eaLnBrk="1" hangingPunct="1">
              <a:lnSpc>
                <a:spcPct val="80000"/>
              </a:lnSpc>
            </a:pPr>
            <a:r>
              <a:rPr lang="en-US" altLang="en-US" sz="2800"/>
              <a:t>Enter item information in the appropriate section of columns 6, 7, 8, 9, 10, and 11.</a:t>
            </a:r>
          </a:p>
          <a:p>
            <a:pPr eaLnBrk="1" hangingPunct="1">
              <a:lnSpc>
                <a:spcPct val="80000"/>
              </a:lnSpc>
            </a:pPr>
            <a:r>
              <a:rPr lang="en-US" altLang="en-US" sz="2800"/>
              <a:t>For leftovers, note the date of the original production in column 13. - i.e.  L/O from 4/24</a:t>
            </a:r>
          </a:p>
          <a:p>
            <a:pPr eaLnBrk="1" hangingPunct="1">
              <a:lnSpc>
                <a:spcPct val="80000"/>
              </a:lnSpc>
            </a:pPr>
            <a:r>
              <a:rPr lang="en-US" altLang="en-US" sz="2800"/>
              <a:t>Write the amount offered for today’s meal in column 14.</a:t>
            </a:r>
          </a:p>
          <a:p>
            <a:pPr eaLnBrk="1" hangingPunct="1">
              <a:lnSpc>
                <a:spcPct val="80000"/>
              </a:lnSpc>
            </a:pPr>
            <a:r>
              <a:rPr lang="en-US" altLang="en-US" sz="2800"/>
              <a:t>Indicate a la carte sales/usage in column 15 and leftover information (if any!!) in column 16.</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a:extLst>
              <a:ext uri="{FF2B5EF4-FFF2-40B4-BE49-F238E27FC236}">
                <a16:creationId xmlns:a16="http://schemas.microsoft.com/office/drawing/2014/main" id="{52EE2447-B007-426B-B152-12B1A04F34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517650"/>
            <a:ext cx="7620000" cy="5111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1FE2691F-7B8C-492D-8ECB-5E7DE900784D}"/>
              </a:ext>
            </a:extLst>
          </p:cNvPr>
          <p:cNvSpPr>
            <a:spLocks noGrp="1"/>
          </p:cNvSpPr>
          <p:nvPr>
            <p:ph type="title"/>
          </p:nvPr>
        </p:nvSpPr>
        <p:spPr>
          <a:xfrm>
            <a:off x="914400" y="533400"/>
            <a:ext cx="7772400" cy="990600"/>
          </a:xfrm>
        </p:spPr>
        <p:txBody>
          <a:bodyPr/>
          <a:lstStyle/>
          <a:p>
            <a:pPr eaLnBrk="1" fontAlgn="auto" hangingPunct="1">
              <a:spcAft>
                <a:spcPts val="0"/>
              </a:spcAft>
              <a:defRPr/>
            </a:pPr>
            <a:r>
              <a:rPr lang="en-US" dirty="0"/>
              <a:t>Optional Condiment Page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a:extLst>
              <a:ext uri="{FF2B5EF4-FFF2-40B4-BE49-F238E27FC236}">
                <a16:creationId xmlns:a16="http://schemas.microsoft.com/office/drawing/2014/main" id="{F6D284E2-F4CE-488B-ACBF-D89653F370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057400"/>
            <a:ext cx="8329613" cy="3276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a:extLst>
              <a:ext uri="{FF2B5EF4-FFF2-40B4-BE49-F238E27FC236}">
                <a16:creationId xmlns:a16="http://schemas.microsoft.com/office/drawing/2014/main" id="{2CA2842F-B9D5-409F-B079-F7363A3586B7}"/>
              </a:ext>
            </a:extLst>
          </p:cNvPr>
          <p:cNvSpPr>
            <a:spLocks noGrp="1"/>
          </p:cNvSpPr>
          <p:nvPr>
            <p:ph type="title"/>
          </p:nvPr>
        </p:nvSpPr>
        <p:spPr>
          <a:xfrm>
            <a:off x="914400" y="533400"/>
            <a:ext cx="7772400" cy="990600"/>
          </a:xfrm>
        </p:spPr>
        <p:txBody>
          <a:bodyPr/>
          <a:lstStyle/>
          <a:p>
            <a:pPr eaLnBrk="1" fontAlgn="auto" hangingPunct="1">
              <a:spcAft>
                <a:spcPts val="0"/>
              </a:spcAft>
              <a:defRPr/>
            </a:pPr>
            <a:r>
              <a:rPr lang="en-US" dirty="0"/>
              <a:t>Extra space on page 2!</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a:extLst>
              <a:ext uri="{FF2B5EF4-FFF2-40B4-BE49-F238E27FC236}">
                <a16:creationId xmlns:a16="http://schemas.microsoft.com/office/drawing/2014/main" id="{A905795C-72AF-47E3-918A-8D7788C09305}"/>
              </a:ext>
            </a:extLst>
          </p:cNvPr>
          <p:cNvSpPr>
            <a:spLocks noGrp="1" noChangeArrowheads="1"/>
          </p:cNvSpPr>
          <p:nvPr>
            <p:ph type="title"/>
          </p:nvPr>
        </p:nvSpPr>
        <p:spPr>
          <a:xfrm>
            <a:off x="1371600" y="609600"/>
            <a:ext cx="7239000" cy="2362200"/>
          </a:xfrm>
        </p:spPr>
        <p:txBody>
          <a:bodyPr>
            <a:normAutofit fontScale="90000"/>
          </a:bodyPr>
          <a:lstStyle/>
          <a:p>
            <a:pPr eaLnBrk="1" fontAlgn="auto" hangingPunct="1">
              <a:spcAft>
                <a:spcPts val="0"/>
              </a:spcAft>
              <a:defRPr/>
            </a:pPr>
            <a:r>
              <a:rPr lang="en-US" dirty="0"/>
              <a:t>A Reminder - Food Temperatures must be tracked for all time-temperature controlled for safety (TCS) foods - including a la carte!</a:t>
            </a:r>
          </a:p>
        </p:txBody>
      </p:sp>
      <p:sp>
        <p:nvSpPr>
          <p:cNvPr id="45059" name="Rectangle 3">
            <a:extLst>
              <a:ext uri="{FF2B5EF4-FFF2-40B4-BE49-F238E27FC236}">
                <a16:creationId xmlns:a16="http://schemas.microsoft.com/office/drawing/2014/main" id="{52599A99-3952-4DF0-AF0C-815BB1368B22}"/>
              </a:ext>
            </a:extLst>
          </p:cNvPr>
          <p:cNvSpPr>
            <a:spLocks noGrp="1" noChangeArrowheads="1"/>
          </p:cNvSpPr>
          <p:nvPr>
            <p:ph idx="1"/>
          </p:nvPr>
        </p:nvSpPr>
        <p:spPr>
          <a:xfrm>
            <a:off x="1143000" y="3048000"/>
            <a:ext cx="7543800" cy="1752600"/>
          </a:xfrm>
        </p:spPr>
        <p:txBody>
          <a:bodyPr/>
          <a:lstStyle/>
          <a:p>
            <a:pPr eaLnBrk="1" hangingPunct="1">
              <a:buFont typeface="Wingdings" panose="05000000000000000000" pitchFamily="2" charset="2"/>
              <a:buNone/>
            </a:pPr>
            <a:r>
              <a:rPr lang="en-US" altLang="en-US"/>
              <a:t>For your convenience, we have added a HACCP a la carte section to page 2 that may be used for this purpose ….</a:t>
            </a:r>
          </a:p>
        </p:txBody>
      </p:sp>
      <p:pic>
        <p:nvPicPr>
          <p:cNvPr id="45060" name="Picture 4">
            <a:extLst>
              <a:ext uri="{FF2B5EF4-FFF2-40B4-BE49-F238E27FC236}">
                <a16:creationId xmlns:a16="http://schemas.microsoft.com/office/drawing/2014/main" id="{038B9843-3D4D-400E-A5D4-FE5316018A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648200"/>
            <a:ext cx="8610600" cy="197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94983-9025-4710-8FB4-BB087CA1A4C6}"/>
              </a:ext>
            </a:extLst>
          </p:cNvPr>
          <p:cNvSpPr>
            <a:spLocks noGrp="1"/>
          </p:cNvSpPr>
          <p:nvPr>
            <p:ph type="title"/>
          </p:nvPr>
        </p:nvSpPr>
        <p:spPr>
          <a:xfrm>
            <a:off x="838200" y="533400"/>
            <a:ext cx="7848600" cy="990600"/>
          </a:xfrm>
        </p:spPr>
        <p:txBody>
          <a:bodyPr/>
          <a:lstStyle/>
          <a:p>
            <a:pPr eaLnBrk="1" fontAlgn="auto" hangingPunct="1">
              <a:spcAft>
                <a:spcPts val="0"/>
              </a:spcAft>
              <a:defRPr/>
            </a:pPr>
            <a:r>
              <a:rPr lang="en-US" dirty="0"/>
              <a:t>Reminder…</a:t>
            </a:r>
          </a:p>
        </p:txBody>
      </p:sp>
      <p:sp>
        <p:nvSpPr>
          <p:cNvPr id="46083" name="Content Placeholder 2">
            <a:extLst>
              <a:ext uri="{FF2B5EF4-FFF2-40B4-BE49-F238E27FC236}">
                <a16:creationId xmlns:a16="http://schemas.microsoft.com/office/drawing/2014/main" id="{E6D759CA-A6C9-43B3-8EBB-044AF7E876AB}"/>
              </a:ext>
            </a:extLst>
          </p:cNvPr>
          <p:cNvSpPr>
            <a:spLocks noGrp="1"/>
          </p:cNvSpPr>
          <p:nvPr>
            <p:ph idx="1"/>
          </p:nvPr>
        </p:nvSpPr>
        <p:spPr>
          <a:xfrm>
            <a:off x="457200" y="1600200"/>
            <a:ext cx="8229600" cy="4648200"/>
          </a:xfrm>
        </p:spPr>
        <p:txBody>
          <a:bodyPr/>
          <a:lstStyle/>
          <a:p>
            <a:pPr eaLnBrk="1" hangingPunct="1"/>
            <a:r>
              <a:rPr lang="en-US" altLang="en-US"/>
              <a:t>An optional separate page for condiments</a:t>
            </a:r>
          </a:p>
          <a:p>
            <a:pPr eaLnBrk="1" hangingPunct="1"/>
            <a:r>
              <a:rPr lang="en-US" altLang="en-US"/>
              <a:t>Column 11 must be adjusted prior to daily  meal service to reflect the number of servings to offer to students. This adjustment to the number of reimbursable meals  and menu items is required so that an accurate nutrient analysis can be conducted on the meals OFFERED to students. Previously the menu analysis was conducted on the items PLANNED and was adjusted only if the menu changed more than 2 weeks prior to being served.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a:extLst>
              <a:ext uri="{FF2B5EF4-FFF2-40B4-BE49-F238E27FC236}">
                <a16:creationId xmlns:a16="http://schemas.microsoft.com/office/drawing/2014/main" id="{F9225040-5163-42D9-B9FD-A2EAC8B0348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550" y="1377950"/>
            <a:ext cx="7300913" cy="5103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a:extLst>
              <a:ext uri="{FF2B5EF4-FFF2-40B4-BE49-F238E27FC236}">
                <a16:creationId xmlns:a16="http://schemas.microsoft.com/office/drawing/2014/main" id="{3C8149FE-B987-4C4F-A631-DF9236EB3949}"/>
              </a:ext>
            </a:extLst>
          </p:cNvPr>
          <p:cNvSpPr/>
          <p:nvPr/>
        </p:nvSpPr>
        <p:spPr bwMode="auto">
          <a:xfrm>
            <a:off x="3921125" y="1981200"/>
            <a:ext cx="850900" cy="1230313"/>
          </a:xfrm>
          <a:prstGeom prst="downArrow">
            <a:avLst/>
          </a:prstGeom>
          <a:solidFill>
            <a:srgbClr val="FF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p:txBody>
      </p:sp>
      <p:sp>
        <p:nvSpPr>
          <p:cNvPr id="6" name="Down Arrow 5">
            <a:extLst>
              <a:ext uri="{FF2B5EF4-FFF2-40B4-BE49-F238E27FC236}">
                <a16:creationId xmlns:a16="http://schemas.microsoft.com/office/drawing/2014/main" id="{AB785EC8-F609-4AE9-84AD-7E44E49C7639}"/>
              </a:ext>
            </a:extLst>
          </p:cNvPr>
          <p:cNvSpPr/>
          <p:nvPr/>
        </p:nvSpPr>
        <p:spPr bwMode="auto">
          <a:xfrm rot="5400000">
            <a:off x="5470525" y="2225675"/>
            <a:ext cx="1109663" cy="1230313"/>
          </a:xfrm>
          <a:prstGeom prst="downArrow">
            <a:avLst/>
          </a:prstGeom>
          <a:solidFill>
            <a:srgbClr val="FF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p:txBody>
      </p:sp>
      <p:sp>
        <p:nvSpPr>
          <p:cNvPr id="9" name="Title 1">
            <a:extLst>
              <a:ext uri="{FF2B5EF4-FFF2-40B4-BE49-F238E27FC236}">
                <a16:creationId xmlns:a16="http://schemas.microsoft.com/office/drawing/2014/main" id="{BD418584-BA18-4112-A33D-8DEEA8BE1157}"/>
              </a:ext>
            </a:extLst>
          </p:cNvPr>
          <p:cNvSpPr txBox="1">
            <a:spLocks/>
          </p:cNvSpPr>
          <p:nvPr/>
        </p:nvSpPr>
        <p:spPr>
          <a:xfrm>
            <a:off x="838200" y="533400"/>
            <a:ext cx="7848600" cy="990600"/>
          </a:xfrm>
          <a:prstGeom prst="rect">
            <a:avLst/>
          </a:prstGeom>
        </p:spPr>
        <p:txBody>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dirty="0"/>
              <a:t>Adjusting for the OFFERED Menu:</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a:extLst>
              <a:ext uri="{FF2B5EF4-FFF2-40B4-BE49-F238E27FC236}">
                <a16:creationId xmlns:a16="http://schemas.microsoft.com/office/drawing/2014/main" id="{F2617A97-D544-4375-8B03-2C9A21D55C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561975"/>
            <a:ext cx="820102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a:extLst>
              <a:ext uri="{FF2B5EF4-FFF2-40B4-BE49-F238E27FC236}">
                <a16:creationId xmlns:a16="http://schemas.microsoft.com/office/drawing/2014/main" id="{1F8BCD23-C248-4012-ABC3-4A56E337D505}"/>
              </a:ext>
            </a:extLst>
          </p:cNvPr>
          <p:cNvSpPr/>
          <p:nvPr/>
        </p:nvSpPr>
        <p:spPr bwMode="auto">
          <a:xfrm>
            <a:off x="4800600" y="1258888"/>
            <a:ext cx="850900" cy="1231900"/>
          </a:xfrm>
          <a:prstGeom prst="downArrow">
            <a:avLst/>
          </a:prstGeom>
          <a:solidFill>
            <a:srgbClr val="FF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p:txBody>
      </p:sp>
      <p:sp>
        <p:nvSpPr>
          <p:cNvPr id="6" name="Down Arrow 5">
            <a:extLst>
              <a:ext uri="{FF2B5EF4-FFF2-40B4-BE49-F238E27FC236}">
                <a16:creationId xmlns:a16="http://schemas.microsoft.com/office/drawing/2014/main" id="{4F73F360-7716-4578-BD12-0386612F6A54}"/>
              </a:ext>
            </a:extLst>
          </p:cNvPr>
          <p:cNvSpPr/>
          <p:nvPr/>
        </p:nvSpPr>
        <p:spPr bwMode="auto">
          <a:xfrm>
            <a:off x="6324600" y="1258888"/>
            <a:ext cx="850900" cy="1231900"/>
          </a:xfrm>
          <a:prstGeom prst="downArrow">
            <a:avLst/>
          </a:prstGeom>
          <a:solidFill>
            <a:srgbClr val="FF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a:extLst>
              <a:ext uri="{FF2B5EF4-FFF2-40B4-BE49-F238E27FC236}">
                <a16:creationId xmlns:a16="http://schemas.microsoft.com/office/drawing/2014/main" id="{9CD85213-AB74-4D48-92EC-3B208061C0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488" y="561975"/>
            <a:ext cx="8201025" cy="5734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randomBar dir="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221F24-9CE7-4FA3-AF7F-6BA1C5CE618E}"/>
              </a:ext>
            </a:extLst>
          </p:cNvPr>
          <p:cNvSpPr>
            <a:spLocks noGrp="1"/>
          </p:cNvSpPr>
          <p:nvPr>
            <p:ph type="title" idx="4294967295"/>
          </p:nvPr>
        </p:nvSpPr>
        <p:spPr>
          <a:xfrm>
            <a:off x="838200" y="838200"/>
            <a:ext cx="7772400" cy="1362075"/>
          </a:xfrm>
        </p:spPr>
        <p:txBody>
          <a:bodyPr/>
          <a:lstStyle/>
          <a:p>
            <a:pPr algn="ctr" eaLnBrk="1" fontAlgn="auto" hangingPunct="1">
              <a:spcAft>
                <a:spcPts val="0"/>
              </a:spcAft>
              <a:defRPr/>
            </a:pPr>
            <a:r>
              <a:rPr lang="en-US" dirty="0">
                <a:solidFill>
                  <a:srgbClr val="FF0000"/>
                </a:solidFill>
              </a:rPr>
              <a:t>Click the icon below to demonstrate the production record spreadsheet</a:t>
            </a:r>
          </a:p>
        </p:txBody>
      </p:sp>
      <p:graphicFrame>
        <p:nvGraphicFramePr>
          <p:cNvPr id="49155" name="Object 3">
            <a:extLst>
              <a:ext uri="{FF2B5EF4-FFF2-40B4-BE49-F238E27FC236}">
                <a16:creationId xmlns:a16="http://schemas.microsoft.com/office/drawing/2014/main" id="{F798DEF7-91BE-479F-ACBE-1A0546DEE442}"/>
              </a:ext>
            </a:extLst>
          </p:cNvPr>
          <p:cNvGraphicFramePr>
            <a:graphicFrameLocks noChangeAspect="1"/>
          </p:cNvGraphicFramePr>
          <p:nvPr/>
        </p:nvGraphicFramePr>
        <p:xfrm>
          <a:off x="3352800" y="2514600"/>
          <a:ext cx="2438400" cy="2057400"/>
        </p:xfrm>
        <a:graphic>
          <a:graphicData uri="http://schemas.openxmlformats.org/presentationml/2006/ole">
            <mc:AlternateContent xmlns:mc="http://schemas.openxmlformats.org/markup-compatibility/2006">
              <mc:Choice xmlns:v="urn:schemas-microsoft-com:vml" Requires="v">
                <p:oleObj name="Worksheet" showAsIcon="1" r:id="rId3" imgW="914400" imgH="771525" progId="Excel.Sheet.12">
                  <p:embed/>
                </p:oleObj>
              </mc:Choice>
              <mc:Fallback>
                <p:oleObj name="Worksheet" showAsIcon="1" r:id="rId3" imgW="914400" imgH="771525"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514600"/>
                        <a:ext cx="2438400"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2D8A4-0947-41E8-A05F-55EECEF03F5C}"/>
              </a:ext>
            </a:extLst>
          </p:cNvPr>
          <p:cNvSpPr>
            <a:spLocks noGrp="1"/>
          </p:cNvSpPr>
          <p:nvPr>
            <p:ph type="title"/>
          </p:nvPr>
        </p:nvSpPr>
        <p:spPr>
          <a:xfrm>
            <a:off x="914400" y="533400"/>
            <a:ext cx="7543800" cy="2971800"/>
          </a:xfrm>
        </p:spPr>
        <p:txBody>
          <a:bodyPr>
            <a:noAutofit/>
          </a:bodyPr>
          <a:lstStyle/>
          <a:p>
            <a:pPr eaLnBrk="1" fontAlgn="auto" hangingPunct="1">
              <a:spcAft>
                <a:spcPts val="0"/>
              </a:spcAft>
              <a:defRPr/>
            </a:pPr>
            <a:r>
              <a:rPr lang="en-US" dirty="0"/>
              <a:t>Now, Let’s look at the BREAKFAST Production Record….</a:t>
            </a:r>
          </a:p>
        </p:txBody>
      </p:sp>
      <p:pic>
        <p:nvPicPr>
          <p:cNvPr id="3" name="Picture 2">
            <a:extLst>
              <a:ext uri="{FF2B5EF4-FFF2-40B4-BE49-F238E27FC236}">
                <a16:creationId xmlns:a16="http://schemas.microsoft.com/office/drawing/2014/main" id="{638DAE03-81EF-43C9-A60A-1757B18EAF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4921" t="8448" r="25714" b="15926"/>
          <a:stretch/>
        </p:blipFill>
        <p:spPr>
          <a:xfrm rot="780000">
            <a:off x="4298198" y="2772981"/>
            <a:ext cx="4241226" cy="3654820"/>
          </a:xfrm>
          <a:prstGeom prst="rect">
            <a:avLst/>
          </a:prstGeom>
          <a:effectLst>
            <a:softEdge rad="127000"/>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a:extLst>
              <a:ext uri="{FF2B5EF4-FFF2-40B4-BE49-F238E27FC236}">
                <a16:creationId xmlns:a16="http://schemas.microsoft.com/office/drawing/2014/main" id="{B9E686FB-D0A6-4A53-9489-FC7638FD66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025" y="1262063"/>
            <a:ext cx="8842375" cy="5300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randomBar dir="vert"/>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8FAE2-AAF0-4F3E-9EB7-1AA31789085C}"/>
              </a:ext>
            </a:extLst>
          </p:cNvPr>
          <p:cNvSpPr>
            <a:spLocks noGrp="1"/>
          </p:cNvSpPr>
          <p:nvPr>
            <p:ph type="title"/>
          </p:nvPr>
        </p:nvSpPr>
        <p:spPr>
          <a:xfrm>
            <a:off x="838200" y="533400"/>
            <a:ext cx="7848600" cy="990600"/>
          </a:xfrm>
        </p:spPr>
        <p:txBody>
          <a:bodyPr/>
          <a:lstStyle/>
          <a:p>
            <a:pPr eaLnBrk="1" fontAlgn="auto" hangingPunct="1">
              <a:spcAft>
                <a:spcPts val="0"/>
              </a:spcAft>
              <a:defRPr/>
            </a:pPr>
            <a:r>
              <a:rPr lang="en-US" dirty="0"/>
              <a:t>Changes to the meal components</a:t>
            </a:r>
          </a:p>
        </p:txBody>
      </p:sp>
      <p:pic>
        <p:nvPicPr>
          <p:cNvPr id="52227" name="Picture 2">
            <a:extLst>
              <a:ext uri="{FF2B5EF4-FFF2-40B4-BE49-F238E27FC236}">
                <a16:creationId xmlns:a16="http://schemas.microsoft.com/office/drawing/2014/main" id="{5F8A21AC-08A8-4B64-B636-D5F1BF69030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704975"/>
            <a:ext cx="3733800" cy="3975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Down Arrow 4">
            <a:extLst>
              <a:ext uri="{FF2B5EF4-FFF2-40B4-BE49-F238E27FC236}">
                <a16:creationId xmlns:a16="http://schemas.microsoft.com/office/drawing/2014/main" id="{5832E608-E37A-471D-8085-C67043CDB3EA}"/>
              </a:ext>
            </a:extLst>
          </p:cNvPr>
          <p:cNvSpPr/>
          <p:nvPr/>
        </p:nvSpPr>
        <p:spPr bwMode="auto">
          <a:xfrm rot="5400000">
            <a:off x="5281612" y="938213"/>
            <a:ext cx="1495425" cy="2362200"/>
          </a:xfrm>
          <a:prstGeom prst="downArrow">
            <a:avLst/>
          </a:prstGeom>
          <a:solidFill>
            <a:srgbClr val="FF0000"/>
          </a:solidFill>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lstStyle/>
          <a:p>
            <a:pPr fontAlgn="auto">
              <a:spcBef>
                <a:spcPts val="0"/>
              </a:spcBef>
              <a:spcAft>
                <a:spcPts val="0"/>
              </a:spcAft>
              <a:defRPr/>
            </a:pPr>
            <a:endParaRPr lang="en-US" dirty="0">
              <a:solidFill>
                <a:schemeClr val="tx1"/>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62233B8-BCC5-4F46-BF25-EE3381CB066F}"/>
              </a:ext>
            </a:extLst>
          </p:cNvPr>
          <p:cNvGraphicFramePr>
            <a:graphicFrameLocks noGrp="1"/>
          </p:cNvGraphicFramePr>
          <p:nvPr/>
        </p:nvGraphicFramePr>
        <p:xfrm>
          <a:off x="914400" y="1828800"/>
          <a:ext cx="7315200" cy="1970088"/>
        </p:xfrm>
        <a:graphic>
          <a:graphicData uri="http://schemas.openxmlformats.org/drawingml/2006/table">
            <a:tbl>
              <a:tblPr>
                <a:tableStyleId>{5C22544A-7EE6-4342-B048-85BDC9FD1C3A}</a:tableStyleId>
              </a:tblPr>
              <a:tblGrid>
                <a:gridCol w="1518525">
                  <a:extLst>
                    <a:ext uri="{9D8B030D-6E8A-4147-A177-3AD203B41FA5}">
                      <a16:colId xmlns:a16="http://schemas.microsoft.com/office/drawing/2014/main" val="20000"/>
                    </a:ext>
                  </a:extLst>
                </a:gridCol>
                <a:gridCol w="1357913">
                  <a:extLst>
                    <a:ext uri="{9D8B030D-6E8A-4147-A177-3AD203B41FA5}">
                      <a16:colId xmlns:a16="http://schemas.microsoft.com/office/drawing/2014/main" val="20001"/>
                    </a:ext>
                  </a:extLst>
                </a:gridCol>
                <a:gridCol w="1693739">
                  <a:extLst>
                    <a:ext uri="{9D8B030D-6E8A-4147-A177-3AD203B41FA5}">
                      <a16:colId xmlns:a16="http://schemas.microsoft.com/office/drawing/2014/main" val="20002"/>
                    </a:ext>
                  </a:extLst>
                </a:gridCol>
                <a:gridCol w="1460118">
                  <a:extLst>
                    <a:ext uri="{9D8B030D-6E8A-4147-A177-3AD203B41FA5}">
                      <a16:colId xmlns:a16="http://schemas.microsoft.com/office/drawing/2014/main" val="20003"/>
                    </a:ext>
                  </a:extLst>
                </a:gridCol>
                <a:gridCol w="1284904">
                  <a:extLst>
                    <a:ext uri="{9D8B030D-6E8A-4147-A177-3AD203B41FA5}">
                      <a16:colId xmlns:a16="http://schemas.microsoft.com/office/drawing/2014/main" val="20004"/>
                    </a:ext>
                  </a:extLst>
                </a:gridCol>
              </a:tblGrid>
              <a:tr h="497285">
                <a:tc gridSpan="5">
                  <a:txBody>
                    <a:bodyPr/>
                    <a:lstStyle/>
                    <a:p>
                      <a:pPr algn="ctr" fontAlgn="ctr"/>
                      <a:r>
                        <a:rPr lang="en-US" sz="3200" u="none" strike="noStrike" dirty="0">
                          <a:effectLst/>
                        </a:rPr>
                        <a:t>(9) Meal Pattern Contribution</a:t>
                      </a:r>
                      <a:endParaRPr lang="en-US" sz="3200" b="0" i="0" u="none" strike="noStrike" dirty="0">
                        <a:effectLst/>
                        <a:latin typeface="Arial"/>
                      </a:endParaRPr>
                    </a:p>
                  </a:txBody>
                  <a:tcPr marL="9525" marR="9525" marT="9527" marB="0" anchor="ctr">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472803">
                <a:tc>
                  <a:txBody>
                    <a:bodyPr/>
                    <a:lstStyle/>
                    <a:p>
                      <a:pPr algn="l" fontAlgn="ctr"/>
                      <a:r>
                        <a:rPr lang="en-US" sz="3200" u="none" strike="noStrike" dirty="0">
                          <a:effectLst/>
                        </a:rPr>
                        <a:t>Grain    (</a:t>
                      </a:r>
                      <a:r>
                        <a:rPr lang="en-US" sz="3200" u="none" strike="noStrike" dirty="0" err="1">
                          <a:effectLst/>
                        </a:rPr>
                        <a:t>oz</a:t>
                      </a:r>
                      <a:r>
                        <a:rPr lang="en-US" sz="3200" u="none" strike="noStrike" dirty="0">
                          <a:effectLst/>
                        </a:rPr>
                        <a:t> </a:t>
                      </a:r>
                      <a:r>
                        <a:rPr lang="en-US" sz="3200" u="none" strike="noStrike" dirty="0" err="1">
                          <a:effectLst/>
                        </a:rPr>
                        <a:t>eq</a:t>
                      </a:r>
                      <a:r>
                        <a:rPr lang="en-US" sz="3200" u="none" strike="noStrike" dirty="0">
                          <a:effectLst/>
                        </a:rPr>
                        <a:t>)</a:t>
                      </a:r>
                      <a:endParaRPr lang="en-US" sz="3200" b="0" i="0" u="none" strike="noStrike" dirty="0">
                        <a:effectLst/>
                        <a:latin typeface="Arial Narrow"/>
                      </a:endParaRPr>
                    </a:p>
                  </a:txBody>
                  <a:tcPr marL="9525" marR="9525" marT="9527"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l" fontAlgn="ctr"/>
                      <a:r>
                        <a:rPr lang="da-DK" sz="3200" u="none" strike="noStrike" dirty="0">
                          <a:effectLst/>
                        </a:rPr>
                        <a:t>Sub for Gr (oz eq)</a:t>
                      </a:r>
                      <a:endParaRPr lang="da-DK" sz="3200" b="0" i="0" u="none" strike="noStrike" dirty="0">
                        <a:effectLst/>
                        <a:latin typeface="Arial Narrow"/>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3200" u="none" strike="noStrike" dirty="0">
                          <a:effectLst/>
                        </a:rPr>
                        <a:t>Fruit (cup)</a:t>
                      </a:r>
                      <a:endParaRPr lang="en-US" sz="3200" b="0" i="0" u="none" strike="noStrike" dirty="0">
                        <a:effectLst/>
                        <a:latin typeface="Arial Narrow"/>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3200" u="none" strike="noStrike" dirty="0">
                          <a:effectLst/>
                        </a:rPr>
                        <a:t>Milk </a:t>
                      </a:r>
                      <a:br>
                        <a:rPr lang="en-US" sz="3200" u="none" strike="noStrike" dirty="0">
                          <a:effectLst/>
                        </a:rPr>
                      </a:br>
                      <a:r>
                        <a:rPr lang="en-US" sz="3200" u="none" strike="noStrike" dirty="0">
                          <a:effectLst/>
                        </a:rPr>
                        <a:t>(</a:t>
                      </a:r>
                      <a:r>
                        <a:rPr lang="en-US" sz="3200" u="none" strike="noStrike" dirty="0" err="1">
                          <a:effectLst/>
                        </a:rPr>
                        <a:t>fl</a:t>
                      </a:r>
                      <a:r>
                        <a:rPr lang="en-US" sz="3200" u="none" strike="noStrike" dirty="0">
                          <a:effectLst/>
                        </a:rPr>
                        <a:t> </a:t>
                      </a:r>
                      <a:r>
                        <a:rPr lang="en-US" sz="3200" u="none" strike="noStrike" dirty="0" err="1">
                          <a:effectLst/>
                        </a:rPr>
                        <a:t>oz</a:t>
                      </a:r>
                      <a:r>
                        <a:rPr lang="en-US" sz="3200" u="none" strike="noStrike" dirty="0">
                          <a:effectLst/>
                        </a:rPr>
                        <a:t>)</a:t>
                      </a:r>
                      <a:endParaRPr lang="en-US" sz="3200" b="0" i="0" u="none" strike="noStrike" dirty="0">
                        <a:effectLst/>
                        <a:latin typeface="Arial Narrow"/>
                      </a:endParaRPr>
                    </a:p>
                  </a:txBody>
                  <a:tcPr marL="9525" marR="9525" marT="952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ctr"/>
                      <a:r>
                        <a:rPr lang="en-US" sz="3200" u="none" strike="noStrike" dirty="0">
                          <a:effectLst/>
                        </a:rPr>
                        <a:t>Other</a:t>
                      </a:r>
                      <a:endParaRPr lang="en-US" sz="3200" b="0" i="0" u="none" strike="noStrike" dirty="0">
                        <a:effectLst/>
                        <a:latin typeface="Arial Narrow"/>
                      </a:endParaRPr>
                    </a:p>
                  </a:txBody>
                  <a:tcPr marL="9525" marR="9525" marT="9527"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1"/>
                  </a:ext>
                </a:extLst>
              </a:tr>
            </a:tbl>
          </a:graphicData>
        </a:graphic>
      </p:graphicFrame>
      <p:graphicFrame>
        <p:nvGraphicFramePr>
          <p:cNvPr id="4" name="Table 3">
            <a:extLst>
              <a:ext uri="{FF2B5EF4-FFF2-40B4-BE49-F238E27FC236}">
                <a16:creationId xmlns:a16="http://schemas.microsoft.com/office/drawing/2014/main" id="{9749F171-9D93-4FEB-BEA3-96B145EFE67B}"/>
              </a:ext>
            </a:extLst>
          </p:cNvPr>
          <p:cNvGraphicFramePr>
            <a:graphicFrameLocks noGrp="1"/>
          </p:cNvGraphicFramePr>
          <p:nvPr/>
        </p:nvGraphicFramePr>
        <p:xfrm>
          <a:off x="841375" y="1785938"/>
          <a:ext cx="7431088" cy="2103437"/>
        </p:xfrm>
        <a:graphic>
          <a:graphicData uri="http://schemas.openxmlformats.org/drawingml/2006/table">
            <a:tbl>
              <a:tblPr/>
              <a:tblGrid>
                <a:gridCol w="7431088">
                  <a:extLst>
                    <a:ext uri="{9D8B030D-6E8A-4147-A177-3AD203B41FA5}">
                      <a16:colId xmlns:a16="http://schemas.microsoft.com/office/drawing/2014/main" val="20000"/>
                    </a:ext>
                  </a:extLst>
                </a:gridCol>
              </a:tblGrid>
              <a:tr h="2103437">
                <a:tc>
                  <a:txBody>
                    <a:bodyPr/>
                    <a:lstStyle/>
                    <a:p>
                      <a:endParaRPr lang="en-US" sz="1800" dirty="0"/>
                    </a:p>
                  </a:txBody>
                  <a:tcPr marL="91437" marR="91437" marT="45695" marB="45695">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0000"/>
                  </a:ext>
                </a:extLst>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17BF353-AA8D-4476-A00C-4F650CC0B02B}"/>
              </a:ext>
            </a:extLst>
          </p:cNvPr>
          <p:cNvSpPr>
            <a:spLocks noGrp="1"/>
          </p:cNvSpPr>
          <p:nvPr>
            <p:ph type="ctrTitle"/>
          </p:nvPr>
        </p:nvSpPr>
        <p:spPr/>
        <p:txBody>
          <a:bodyPr/>
          <a:lstStyle/>
          <a:p>
            <a:pPr eaLnBrk="1" fontAlgn="auto" hangingPunct="1">
              <a:spcAft>
                <a:spcPts val="0"/>
              </a:spcAft>
              <a:defRPr/>
            </a:pPr>
            <a:r>
              <a:rPr lang="en-US" dirty="0"/>
              <a:t>Questions?</a:t>
            </a:r>
          </a:p>
        </p:txBody>
      </p:sp>
      <p:pic>
        <p:nvPicPr>
          <p:cNvPr id="54275" name="Picture 2" descr="C:\DPI\continuing education\graphics\Question - Fotolia_49438264.jpg">
            <a:extLst>
              <a:ext uri="{FF2B5EF4-FFF2-40B4-BE49-F238E27FC236}">
                <a16:creationId xmlns:a16="http://schemas.microsoft.com/office/drawing/2014/main" id="{F1DC06F1-812F-4A89-B4D1-DF5D2370D6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3733800"/>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EF11251-9542-44B1-90DC-13EF7E0BBCC9}"/>
              </a:ext>
            </a:extLst>
          </p:cNvPr>
          <p:cNvSpPr txBox="1"/>
          <p:nvPr/>
        </p:nvSpPr>
        <p:spPr>
          <a:xfrm>
            <a:off x="2133600" y="1066800"/>
            <a:ext cx="6553200" cy="4832350"/>
          </a:xfrm>
          <a:prstGeom prst="rect">
            <a:avLst/>
          </a:prstGeom>
          <a:noFill/>
        </p:spPr>
        <p:txBody>
          <a:bodyPr>
            <a:spAutoFit/>
          </a:bodyPr>
          <a:lstStyle/>
          <a:p>
            <a:pPr fontAlgn="auto">
              <a:spcBef>
                <a:spcPts val="0"/>
              </a:spcBef>
              <a:spcAft>
                <a:spcPts val="0"/>
              </a:spcAft>
              <a:defRPr/>
            </a:pPr>
            <a:r>
              <a:rPr lang="en-US" sz="1400" dirty="0">
                <a:solidFill>
                  <a:prstClr val="black"/>
                </a:solidFill>
                <a:latin typeface="Calibri"/>
                <a:cs typeface="+mn-cs"/>
              </a:rPr>
              <a:t>The U.S Department of Agriculture (USDA) prohibits discrimination against its customers, employees, and applicants for employment on the bases of race, color, national origin, age, disability, sex, gender identity, religion, reprisal, and where applicable, political beliefs, marital status, familial or parental status, sexual orientation, or if all or part of an individual's income is derived from any public assistance program, or protected genetic information in employment or in any program or activity conducted or funded by the Department. (Not all prohibited bases will apply to all programs and/or employment activities.)</a:t>
            </a:r>
          </a:p>
          <a:p>
            <a:pPr fontAlgn="auto">
              <a:spcBef>
                <a:spcPts val="0"/>
              </a:spcBef>
              <a:spcAft>
                <a:spcPts val="0"/>
              </a:spcAft>
              <a:defRPr/>
            </a:pPr>
            <a:endParaRPr lang="en-US" sz="1400" dirty="0">
              <a:solidFill>
                <a:prstClr val="black"/>
              </a:solidFill>
              <a:latin typeface="Calibri"/>
              <a:cs typeface="+mn-cs"/>
            </a:endParaRPr>
          </a:p>
          <a:p>
            <a:pPr fontAlgn="auto">
              <a:spcBef>
                <a:spcPts val="0"/>
              </a:spcBef>
              <a:spcAft>
                <a:spcPts val="0"/>
              </a:spcAft>
              <a:defRPr/>
            </a:pPr>
            <a:r>
              <a:rPr lang="en-US" sz="1400" dirty="0">
                <a:solidFill>
                  <a:prstClr val="black"/>
                </a:solidFill>
                <a:latin typeface="Calibri"/>
                <a:cs typeface="+mn-cs"/>
              </a:rPr>
              <a:t>If you wish to file a Civil Rights program complaint of discrimination, complete the USDA Program Discrimination Complaint Form, found at </a:t>
            </a:r>
            <a:r>
              <a:rPr lang="en-US" sz="1400" dirty="0">
                <a:solidFill>
                  <a:prstClr val="black"/>
                </a:solidFill>
                <a:latin typeface="Calibri"/>
                <a:cs typeface="+mn-cs"/>
                <a:hlinkClick r:id="rId2"/>
              </a:rPr>
              <a:t>http://www.ascr.usda.gov/complaint_filing_cust.html</a:t>
            </a:r>
            <a:r>
              <a:rPr lang="en-US" sz="1400" dirty="0">
                <a:solidFill>
                  <a:prstClr val="black"/>
                </a:solidFill>
                <a:latin typeface="Calibri"/>
                <a:cs typeface="+mn-cs"/>
              </a:rPr>
              <a:t> or at any USDA office, or call 866.632.9992 to request the form. You may also write a letter containing all of the information requested in the form. Send your completed complaint form or letter to us by mail at U.S. Department of Agriculture, Director, Office of Adjudication, 1400 Independence Avenue, S.W., Washington, D.C. 20250-9410, by fax 202.690.7442 or email at </a:t>
            </a:r>
            <a:r>
              <a:rPr lang="en-US" sz="1400" dirty="0">
                <a:solidFill>
                  <a:prstClr val="black"/>
                </a:solidFill>
                <a:latin typeface="Calibri"/>
                <a:cs typeface="+mn-cs"/>
                <a:hlinkClick r:id="rId3"/>
              </a:rPr>
              <a:t>program.intake@usda.gov</a:t>
            </a:r>
            <a:r>
              <a:rPr lang="en-US" sz="1400" dirty="0">
                <a:solidFill>
                  <a:prstClr val="black"/>
                </a:solidFill>
                <a:latin typeface="Calibri"/>
                <a:cs typeface="+mn-cs"/>
              </a:rPr>
              <a:t>.</a:t>
            </a:r>
          </a:p>
          <a:p>
            <a:pPr fontAlgn="auto">
              <a:spcBef>
                <a:spcPts val="0"/>
              </a:spcBef>
              <a:spcAft>
                <a:spcPts val="0"/>
              </a:spcAft>
              <a:defRPr/>
            </a:pPr>
            <a:endParaRPr lang="en-US" sz="1400" dirty="0">
              <a:solidFill>
                <a:prstClr val="black"/>
              </a:solidFill>
              <a:latin typeface="Calibri"/>
              <a:cs typeface="+mn-cs"/>
            </a:endParaRPr>
          </a:p>
          <a:p>
            <a:pPr fontAlgn="auto">
              <a:spcBef>
                <a:spcPts val="0"/>
              </a:spcBef>
              <a:spcAft>
                <a:spcPts val="0"/>
              </a:spcAft>
              <a:defRPr/>
            </a:pPr>
            <a:r>
              <a:rPr lang="en-US" sz="1400" dirty="0">
                <a:solidFill>
                  <a:prstClr val="black"/>
                </a:solidFill>
                <a:latin typeface="Calibri"/>
                <a:cs typeface="+mn-cs"/>
              </a:rPr>
              <a:t>Individuals who are deaf, hard of hearing or have speech disabilities may contact USDA through the Federal Relay Service at (800) 877.8339; or (800) 845.6136 (in Spanish).</a:t>
            </a:r>
          </a:p>
          <a:p>
            <a:pPr fontAlgn="auto">
              <a:spcBef>
                <a:spcPts val="0"/>
              </a:spcBef>
              <a:spcAft>
                <a:spcPts val="0"/>
              </a:spcAft>
              <a:defRPr/>
            </a:pPr>
            <a:endParaRPr lang="en-US" sz="1400" dirty="0">
              <a:solidFill>
                <a:prstClr val="black"/>
              </a:solidFill>
              <a:latin typeface="Calibri"/>
              <a:cs typeface="+mn-cs"/>
            </a:endParaRPr>
          </a:p>
          <a:p>
            <a:pPr fontAlgn="auto">
              <a:spcBef>
                <a:spcPts val="0"/>
              </a:spcBef>
              <a:spcAft>
                <a:spcPts val="0"/>
              </a:spcAft>
              <a:defRPr/>
            </a:pPr>
            <a:r>
              <a:rPr lang="en-US" sz="1400" dirty="0">
                <a:solidFill>
                  <a:prstClr val="black"/>
                </a:solidFill>
                <a:latin typeface="Calibri"/>
                <a:cs typeface="+mn-cs"/>
              </a:rPr>
              <a:t>USDA is an equal opportunity provider and employer.</a:t>
            </a:r>
          </a:p>
        </p:txBody>
      </p:sp>
      <p:pic>
        <p:nvPicPr>
          <p:cNvPr id="1026" name="Picture 2">
            <a:extLst>
              <a:ext uri="{FF2B5EF4-FFF2-40B4-BE49-F238E27FC236}">
                <a16:creationId xmlns:a16="http://schemas.microsoft.com/office/drawing/2014/main" id="{F983CB15-ADC2-4A4E-9AF5-D927D97B2BE0}"/>
              </a:ext>
            </a:extLst>
          </p:cNvPr>
          <p:cNvPicPr>
            <a:picLocks noChangeAspect="1" noChangeArrowheads="1"/>
          </p:cNvPicPr>
          <p:nvPr/>
        </p:nvPicPr>
        <p:blipFill>
          <a:blip r:embed="rId4"/>
          <a:srcRect/>
          <a:stretch>
            <a:fillRect/>
          </a:stretch>
        </p:blipFill>
        <p:spPr bwMode="auto">
          <a:xfrm>
            <a:off x="449263" y="609600"/>
            <a:ext cx="1447800" cy="22367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a:extLst>
              <a:ext uri="{FF2B5EF4-FFF2-40B4-BE49-F238E27FC236}">
                <a16:creationId xmlns:a16="http://schemas.microsoft.com/office/drawing/2014/main" id="{D6F1DD70-EB6B-4EF1-AA8F-11740BE49A6F}"/>
              </a:ext>
            </a:extLst>
          </p:cNvPr>
          <p:cNvSpPr>
            <a:spLocks noGrp="1" noChangeArrowheads="1"/>
          </p:cNvSpPr>
          <p:nvPr>
            <p:ph type="title"/>
          </p:nvPr>
        </p:nvSpPr>
        <p:spPr/>
        <p:txBody>
          <a:bodyPr/>
          <a:lstStyle/>
          <a:p>
            <a:pPr eaLnBrk="1" fontAlgn="auto" hangingPunct="1">
              <a:spcAft>
                <a:spcPts val="0"/>
              </a:spcAft>
              <a:defRPr/>
            </a:pPr>
            <a:r>
              <a:rPr lang="en-US" dirty="0"/>
              <a:t>The production record is …</a:t>
            </a:r>
          </a:p>
        </p:txBody>
      </p:sp>
      <p:sp>
        <p:nvSpPr>
          <p:cNvPr id="13315" name="Rectangle 3">
            <a:extLst>
              <a:ext uri="{FF2B5EF4-FFF2-40B4-BE49-F238E27FC236}">
                <a16:creationId xmlns:a16="http://schemas.microsoft.com/office/drawing/2014/main" id="{3F3DAD46-A15A-4323-90A0-57AD9DD9201D}"/>
              </a:ext>
            </a:extLst>
          </p:cNvPr>
          <p:cNvSpPr>
            <a:spLocks noGrp="1" noChangeArrowheads="1"/>
          </p:cNvSpPr>
          <p:nvPr>
            <p:ph idx="1"/>
          </p:nvPr>
        </p:nvSpPr>
        <p:spPr>
          <a:xfrm>
            <a:off x="457200" y="1676400"/>
            <a:ext cx="8229600" cy="4419600"/>
          </a:xfrm>
        </p:spPr>
        <p:txBody>
          <a:bodyPr/>
          <a:lstStyle/>
          <a:p>
            <a:pPr eaLnBrk="1" hangingPunct="1"/>
            <a:r>
              <a:rPr lang="en-US" altLang="en-US" sz="2800"/>
              <a:t>A tool for planning the foods to order and prepare</a:t>
            </a:r>
          </a:p>
          <a:p>
            <a:pPr eaLnBrk="1" hangingPunct="1"/>
            <a:r>
              <a:rPr lang="en-US" altLang="en-US" sz="2800"/>
              <a:t>A source of information about quantities planned to offer for use in the nutrition analysis</a:t>
            </a:r>
          </a:p>
          <a:p>
            <a:pPr eaLnBrk="1" hangingPunct="1"/>
            <a:r>
              <a:rPr lang="en-US" altLang="en-US" sz="2800"/>
              <a:t>A record of foods prepared and offered for service to customers</a:t>
            </a:r>
          </a:p>
          <a:p>
            <a:pPr eaLnBrk="1" hangingPunct="1"/>
            <a:r>
              <a:rPr lang="en-US" altLang="en-US" sz="2800"/>
              <a:t>A record of amounts of food served and leftover</a:t>
            </a:r>
          </a:p>
          <a:p>
            <a:pPr eaLnBrk="1" hangingPunct="1"/>
            <a:r>
              <a:rPr lang="en-US" altLang="en-US" sz="2800"/>
              <a:t>A source of information for forecasting future production needs</a:t>
            </a:r>
          </a:p>
          <a:p>
            <a:pPr eaLnBrk="1" hangingPunct="1"/>
            <a:endParaRPr lang="en-US" altLang="en-US" sz="2800"/>
          </a:p>
        </p:txBody>
      </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FA02F0B9-DF98-4D64-B2CA-917963238156}"/>
              </a:ext>
            </a:extLst>
          </p:cNvPr>
          <p:cNvSpPr>
            <a:spLocks noGrp="1" noChangeArrowheads="1"/>
          </p:cNvSpPr>
          <p:nvPr>
            <p:ph type="title"/>
          </p:nvPr>
        </p:nvSpPr>
        <p:spPr/>
        <p:txBody>
          <a:bodyPr/>
          <a:lstStyle/>
          <a:p>
            <a:pPr eaLnBrk="1" fontAlgn="auto" hangingPunct="1">
              <a:spcAft>
                <a:spcPts val="0"/>
              </a:spcAft>
              <a:defRPr/>
            </a:pPr>
            <a:r>
              <a:rPr lang="en-US" dirty="0"/>
              <a:t>Why use this tool?</a:t>
            </a:r>
          </a:p>
        </p:txBody>
      </p:sp>
      <p:sp>
        <p:nvSpPr>
          <p:cNvPr id="14339" name="Rectangle 3">
            <a:extLst>
              <a:ext uri="{FF2B5EF4-FFF2-40B4-BE49-F238E27FC236}">
                <a16:creationId xmlns:a16="http://schemas.microsoft.com/office/drawing/2014/main" id="{E6F83D6A-10BA-44BD-B5FF-E5DA9DB00A3A}"/>
              </a:ext>
            </a:extLst>
          </p:cNvPr>
          <p:cNvSpPr>
            <a:spLocks noGrp="1" noChangeArrowheads="1"/>
          </p:cNvSpPr>
          <p:nvPr>
            <p:ph idx="1"/>
          </p:nvPr>
        </p:nvSpPr>
        <p:spPr>
          <a:xfrm>
            <a:off x="457200" y="2438400"/>
            <a:ext cx="8229600" cy="4267200"/>
          </a:xfrm>
        </p:spPr>
        <p:txBody>
          <a:bodyPr/>
          <a:lstStyle/>
          <a:p>
            <a:pPr eaLnBrk="1" hangingPunct="1"/>
            <a:r>
              <a:rPr lang="en-US" altLang="en-US"/>
              <a:t>USDA </a:t>
            </a:r>
            <a:r>
              <a:rPr lang="en-US" altLang="en-US" i="1"/>
              <a:t>requires</a:t>
            </a:r>
            <a:r>
              <a:rPr lang="en-US" altLang="en-US"/>
              <a:t> menu and food production records to support meal reimbursement and HACCP monitoring</a:t>
            </a:r>
          </a:p>
          <a:p>
            <a:pPr eaLnBrk="1" hangingPunct="1"/>
            <a:r>
              <a:rPr lang="en-US" altLang="en-US"/>
              <a:t>It documents that requirements for meal components are met and adequate amounts and required serving sizes are provided</a:t>
            </a:r>
          </a:p>
        </p:txBody>
      </p:sp>
    </p:spTree>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5" name="Rectangle 5">
            <a:extLst>
              <a:ext uri="{FF2B5EF4-FFF2-40B4-BE49-F238E27FC236}">
                <a16:creationId xmlns:a16="http://schemas.microsoft.com/office/drawing/2014/main" id="{DE501298-0A22-4C97-A9B4-0F37DA1C38E5}"/>
              </a:ext>
            </a:extLst>
          </p:cNvPr>
          <p:cNvSpPr>
            <a:spLocks noGrp="1" noChangeArrowheads="1"/>
          </p:cNvSpPr>
          <p:nvPr>
            <p:ph type="title"/>
          </p:nvPr>
        </p:nvSpPr>
        <p:spPr/>
        <p:txBody>
          <a:bodyPr/>
          <a:lstStyle/>
          <a:p>
            <a:pPr eaLnBrk="1" fontAlgn="auto" hangingPunct="1">
              <a:spcAft>
                <a:spcPts val="0"/>
              </a:spcAft>
              <a:defRPr/>
            </a:pPr>
            <a:r>
              <a:rPr lang="en-US" dirty="0"/>
              <a:t>Who needs it?</a:t>
            </a:r>
          </a:p>
        </p:txBody>
      </p:sp>
      <p:sp>
        <p:nvSpPr>
          <p:cNvPr id="122883" name="Rectangle 3">
            <a:extLst>
              <a:ext uri="{FF2B5EF4-FFF2-40B4-BE49-F238E27FC236}">
                <a16:creationId xmlns:a16="http://schemas.microsoft.com/office/drawing/2014/main" id="{F81D0644-AAFC-4162-8225-A2B5254AD72C}"/>
              </a:ext>
            </a:extLst>
          </p:cNvPr>
          <p:cNvSpPr>
            <a:spLocks noGrp="1" noChangeArrowheads="1"/>
          </p:cNvSpPr>
          <p:nvPr>
            <p:ph type="body" sz="half" idx="1"/>
          </p:nvPr>
        </p:nvSpPr>
        <p:spPr>
          <a:xfrm>
            <a:off x="457200" y="2286000"/>
            <a:ext cx="8229600" cy="3810000"/>
          </a:xfrm>
        </p:spPr>
        <p:txBody>
          <a:bodyPr rtlCol="0">
            <a:normAutofit lnSpcReduction="10000"/>
          </a:bodyPr>
          <a:lstStyle/>
          <a:p>
            <a:pPr marL="182880" indent="-182880" eaLnBrk="1" fontAlgn="auto" hangingPunct="1">
              <a:lnSpc>
                <a:spcPct val="90000"/>
              </a:lnSpc>
              <a:spcAft>
                <a:spcPts val="0"/>
              </a:spcAft>
              <a:defRPr/>
            </a:pPr>
            <a:r>
              <a:rPr lang="en-US" sz="2800" u="sng" dirty="0"/>
              <a:t>Managers</a:t>
            </a:r>
            <a:r>
              <a:rPr lang="en-US" sz="2800" dirty="0"/>
              <a:t> use it to plan and order food, communicate with employees, document food production and service, and track inventory usage</a:t>
            </a:r>
          </a:p>
          <a:p>
            <a:pPr marL="182880" indent="-182880" eaLnBrk="1" fontAlgn="auto" hangingPunct="1">
              <a:lnSpc>
                <a:spcPct val="90000"/>
              </a:lnSpc>
              <a:spcAft>
                <a:spcPts val="0"/>
              </a:spcAft>
              <a:defRPr/>
            </a:pPr>
            <a:r>
              <a:rPr lang="en-US" sz="2800" u="sng" dirty="0"/>
              <a:t>Employees</a:t>
            </a:r>
            <a:r>
              <a:rPr lang="en-US" sz="2800" dirty="0"/>
              <a:t> use it to learn the daily menu items, find out the amounts to prepare, and record amounts leftover for each meal</a:t>
            </a:r>
          </a:p>
          <a:p>
            <a:pPr marL="182880" indent="-182880" eaLnBrk="1" fontAlgn="auto" hangingPunct="1">
              <a:lnSpc>
                <a:spcPct val="90000"/>
              </a:lnSpc>
              <a:spcAft>
                <a:spcPts val="0"/>
              </a:spcAft>
              <a:defRPr/>
            </a:pPr>
            <a:r>
              <a:rPr lang="en-US" sz="2800" u="sng" dirty="0"/>
              <a:t>SN Administrators, Supervisors, and SA Consultants</a:t>
            </a:r>
            <a:r>
              <a:rPr lang="en-US" sz="2800" dirty="0"/>
              <a:t> use it to verify compliance with USDA regulations.</a:t>
            </a:r>
          </a:p>
          <a:p>
            <a:pPr marL="182880" indent="-182880" eaLnBrk="1" fontAlgn="auto" hangingPunct="1">
              <a:lnSpc>
                <a:spcPct val="90000"/>
              </a:lnSpc>
              <a:spcAft>
                <a:spcPts val="0"/>
              </a:spcAft>
              <a:defRPr/>
            </a:pPr>
            <a:endParaRPr lang="en-US" sz="2800" dirty="0"/>
          </a:p>
        </p:txBody>
      </p:sp>
    </p:spTree>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933A9C4F-E1C6-424D-8B68-B5680EE01601}"/>
              </a:ext>
            </a:extLst>
          </p:cNvPr>
          <p:cNvSpPr>
            <a:spLocks noGrp="1" noChangeArrowheads="1"/>
          </p:cNvSpPr>
          <p:nvPr>
            <p:ph type="title"/>
          </p:nvPr>
        </p:nvSpPr>
        <p:spPr/>
        <p:txBody>
          <a:bodyPr/>
          <a:lstStyle/>
          <a:p>
            <a:pPr eaLnBrk="1" fontAlgn="auto" hangingPunct="1">
              <a:spcAft>
                <a:spcPts val="0"/>
              </a:spcAft>
              <a:defRPr/>
            </a:pPr>
            <a:r>
              <a:rPr lang="en-US" dirty="0"/>
              <a:t> Managers must …</a:t>
            </a:r>
          </a:p>
        </p:txBody>
      </p:sp>
      <p:sp>
        <p:nvSpPr>
          <p:cNvPr id="16387" name="Rectangle 3">
            <a:extLst>
              <a:ext uri="{FF2B5EF4-FFF2-40B4-BE49-F238E27FC236}">
                <a16:creationId xmlns:a16="http://schemas.microsoft.com/office/drawing/2014/main" id="{657F4B8B-DC71-49C3-91EF-E25A3E7A95A5}"/>
              </a:ext>
            </a:extLst>
          </p:cNvPr>
          <p:cNvSpPr>
            <a:spLocks noGrp="1" noChangeArrowheads="1"/>
          </p:cNvSpPr>
          <p:nvPr>
            <p:ph idx="1"/>
          </p:nvPr>
        </p:nvSpPr>
        <p:spPr/>
        <p:txBody>
          <a:bodyPr/>
          <a:lstStyle/>
          <a:p>
            <a:pPr eaLnBrk="1" hangingPunct="1"/>
            <a:r>
              <a:rPr lang="en-US" altLang="en-US" sz="2800"/>
              <a:t>Use the record as a plan before ordering food</a:t>
            </a:r>
          </a:p>
          <a:p>
            <a:pPr eaLnBrk="1" hangingPunct="1"/>
            <a:r>
              <a:rPr lang="en-US" altLang="en-US" sz="2800"/>
              <a:t>Verify that employees provide accurate information at the end of the day of service to document amounts prepared and leftover</a:t>
            </a:r>
          </a:p>
          <a:p>
            <a:pPr eaLnBrk="1" hangingPunct="1"/>
            <a:r>
              <a:rPr lang="en-US" altLang="en-US" sz="2800"/>
              <a:t>Assure that the record is completed accurately on the day the meal is served to </a:t>
            </a:r>
          </a:p>
          <a:p>
            <a:pPr eaLnBrk="1" hangingPunct="1">
              <a:buFont typeface="Wingdings" panose="05000000000000000000" pitchFamily="2" charset="2"/>
              <a:buNone/>
            </a:pPr>
            <a:r>
              <a:rPr lang="en-US" altLang="en-US" sz="2800"/>
              <a:t>   prevent data being “made up” later</a:t>
            </a:r>
          </a:p>
        </p:txBody>
      </p:sp>
    </p:spTree>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20F412C-00EE-4974-8828-125C1F752504}"/>
              </a:ext>
            </a:extLst>
          </p:cNvPr>
          <p:cNvSpPr>
            <a:spLocks noGrp="1" noChangeArrowheads="1"/>
          </p:cNvSpPr>
          <p:nvPr>
            <p:ph type="title"/>
          </p:nvPr>
        </p:nvSpPr>
        <p:spPr/>
        <p:txBody>
          <a:bodyPr/>
          <a:lstStyle/>
          <a:p>
            <a:pPr eaLnBrk="1" fontAlgn="auto" hangingPunct="1">
              <a:spcAft>
                <a:spcPts val="0"/>
              </a:spcAft>
              <a:defRPr/>
            </a:pPr>
            <a:r>
              <a:rPr lang="en-US" dirty="0"/>
              <a:t>              </a:t>
            </a:r>
          </a:p>
        </p:txBody>
      </p:sp>
      <p:sp>
        <p:nvSpPr>
          <p:cNvPr id="17411" name="Rectangle 3">
            <a:extLst>
              <a:ext uri="{FF2B5EF4-FFF2-40B4-BE49-F238E27FC236}">
                <a16:creationId xmlns:a16="http://schemas.microsoft.com/office/drawing/2014/main" id="{4FCE479D-C5DF-4F29-B365-BE4C1C67B9E0}"/>
              </a:ext>
            </a:extLst>
          </p:cNvPr>
          <p:cNvSpPr>
            <a:spLocks noGrp="1" noChangeArrowheads="1"/>
          </p:cNvSpPr>
          <p:nvPr>
            <p:ph idx="1"/>
          </p:nvPr>
        </p:nvSpPr>
        <p:spPr>
          <a:xfrm>
            <a:off x="685800" y="2362200"/>
            <a:ext cx="8153400" cy="3962400"/>
          </a:xfrm>
        </p:spPr>
        <p:txBody>
          <a:bodyPr/>
          <a:lstStyle/>
          <a:p>
            <a:pPr eaLnBrk="1" hangingPunct="1"/>
            <a:r>
              <a:rPr lang="en-US" altLang="en-US" sz="2800"/>
              <a:t>Learn how to correctly complete NC Daily Meal Production Plan by reviewing the document and instructions at least every year</a:t>
            </a:r>
          </a:p>
          <a:p>
            <a:pPr eaLnBrk="1" hangingPunct="1"/>
            <a:r>
              <a:rPr lang="en-US" altLang="en-US" sz="2800"/>
              <a:t>Recognize that complete and accurate records is a basic job requirement for every Manager</a:t>
            </a:r>
          </a:p>
          <a:p>
            <a:pPr eaLnBrk="1" hangingPunct="1"/>
            <a:r>
              <a:rPr lang="en-US" altLang="en-US" sz="2800"/>
              <a:t>Periodically check for completion and accuracy without waiting until a contact from the State Agency </a:t>
            </a:r>
          </a:p>
        </p:txBody>
      </p:sp>
      <p:pic>
        <p:nvPicPr>
          <p:cNvPr id="17412" name="Picture 4" descr="C:\Users\SThompson\Dropbox\Fotolia downloads\Fotolia_49895738_Subscription_Monthly_XL.jpg">
            <a:extLst>
              <a:ext uri="{FF2B5EF4-FFF2-40B4-BE49-F238E27FC236}">
                <a16:creationId xmlns:a16="http://schemas.microsoft.com/office/drawing/2014/main" id="{C8D509AC-6DE5-47B7-A300-102298254D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685800"/>
            <a:ext cx="23622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themeOverride>
</file>

<file path=docProps/app.xml><?xml version="1.0" encoding="utf-8"?>
<Properties xmlns="http://schemas.openxmlformats.org/officeDocument/2006/extended-properties" xmlns:vt="http://schemas.openxmlformats.org/officeDocument/2006/docPropsVTypes">
  <Template>Clarity</Template>
  <TotalTime>13300</TotalTime>
  <Words>10222</Words>
  <Application>Microsoft Office PowerPoint</Application>
  <PresentationFormat>On-screen Show (4:3)</PresentationFormat>
  <Paragraphs>368</Paragraphs>
  <Slides>46</Slides>
  <Notes>45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7" baseType="lpstr">
      <vt:lpstr>Arial</vt:lpstr>
      <vt:lpstr>Calibri</vt:lpstr>
      <vt:lpstr>Wingdings</vt:lpstr>
      <vt:lpstr>Comic Sans MS</vt:lpstr>
      <vt:lpstr>Verdana</vt:lpstr>
      <vt:lpstr>Times New Roman</vt:lpstr>
      <vt:lpstr>Arial Narrow</vt:lpstr>
      <vt:lpstr>Webdings</vt:lpstr>
      <vt:lpstr>Clarity</vt:lpstr>
      <vt:lpstr>Office Theme</vt:lpstr>
      <vt:lpstr>Microsoft Excel Worksheet</vt:lpstr>
      <vt:lpstr>Completing the Commercial Kitchen Daily Meal Production Record</vt:lpstr>
      <vt:lpstr>PowerPoint Presentation</vt:lpstr>
      <vt:lpstr>Now, Let’s look at the LUNCH Production Record….</vt:lpstr>
      <vt:lpstr>PowerPoint Presentation</vt:lpstr>
      <vt:lpstr>The production record is …</vt:lpstr>
      <vt:lpstr>Why use this tool?</vt:lpstr>
      <vt:lpstr>Who needs it?</vt:lpstr>
      <vt:lpstr> Managers must …</vt:lpstr>
      <vt:lpstr>              </vt:lpstr>
      <vt:lpstr>It’s REQUIRED !!!</vt:lpstr>
      <vt:lpstr>How long do you keep records?</vt:lpstr>
      <vt:lpstr>Common Problems and Errors</vt:lpstr>
      <vt:lpstr>PowerPoint Presentation</vt:lpstr>
      <vt:lpstr>PowerPoint Presentation</vt:lpstr>
      <vt:lpstr>Signature … Required when info is verified!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Common Errors with Production Record Planning</vt:lpstr>
      <vt:lpstr>There is a correlation!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How do I record substitutions or leftovers on the day that they are served? </vt:lpstr>
      <vt:lpstr>Optional Condiment Page</vt:lpstr>
      <vt:lpstr>Extra space on page 2!</vt:lpstr>
      <vt:lpstr>A Reminder - Food Temperatures must be tracked for all time-temperature controlled for safety (TCS) foods - including a la carte!</vt:lpstr>
      <vt:lpstr>Reminder…</vt:lpstr>
      <vt:lpstr>PowerPoint Presentation</vt:lpstr>
      <vt:lpstr>PowerPoint Presentation</vt:lpstr>
      <vt:lpstr>Click the icon below to demonstrate the production record spreadsheet</vt:lpstr>
      <vt:lpstr>Now, Let’s look at the BREAKFAST Production Record….</vt:lpstr>
      <vt:lpstr>PowerPoint Presentation</vt:lpstr>
      <vt:lpstr>Changes to the meal components</vt:lpstr>
      <vt:lpstr>PowerPoint Presentation</vt:lpstr>
      <vt:lpstr>Questions?</vt:lpstr>
      <vt:lpstr>PowerPoint Presentation</vt:lpstr>
    </vt:vector>
  </TitlesOfParts>
  <Company>HP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Agreement Renewal to Administer Federally Funded Child Nutrition Programs</dc:title>
  <dc:creator>psheets</dc:creator>
  <cp:lastModifiedBy>Donna Knight</cp:lastModifiedBy>
  <cp:revision>320</cp:revision>
  <dcterms:created xsi:type="dcterms:W3CDTF">2013-02-18T21:53:27Z</dcterms:created>
  <dcterms:modified xsi:type="dcterms:W3CDTF">2021-08-05T21:47:19Z</dcterms:modified>
</cp:coreProperties>
</file>