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818" r:id="rId3"/>
    <p:sldId id="819" r:id="rId4"/>
    <p:sldId id="820" r:id="rId5"/>
    <p:sldId id="821" r:id="rId6"/>
    <p:sldId id="822" r:id="rId7"/>
    <p:sldId id="823" r:id="rId8"/>
    <p:sldId id="824" r:id="rId9"/>
    <p:sldId id="825" r:id="rId10"/>
    <p:sldId id="826" r:id="rId11"/>
    <p:sldId id="827" r:id="rId12"/>
    <p:sldId id="828" r:id="rId13"/>
    <p:sldId id="829" r:id="rId14"/>
    <p:sldId id="830" r:id="rId15"/>
    <p:sldId id="831" r:id="rId16"/>
    <p:sldId id="832" r:id="rId17"/>
    <p:sldId id="833" r:id="rId18"/>
    <p:sldId id="834" r:id="rId19"/>
    <p:sldId id="835" r:id="rId20"/>
    <p:sldId id="836" r:id="rId21"/>
    <p:sldId id="837" r:id="rId22"/>
    <p:sldId id="838" r:id="rId23"/>
    <p:sldId id="839" r:id="rId24"/>
    <p:sldId id="840" r:id="rId25"/>
    <p:sldId id="841" r:id="rId26"/>
    <p:sldId id="842" r:id="rId27"/>
    <p:sldId id="843" r:id="rId28"/>
    <p:sldId id="844" r:id="rId29"/>
    <p:sldId id="845" r:id="rId30"/>
    <p:sldId id="847" r:id="rId31"/>
    <p:sldId id="848" r:id="rId32"/>
  </p:sldIdLst>
  <p:sldSz cx="9144000" cy="6858000" type="screen4x3"/>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2027" autoAdjust="0"/>
  </p:normalViewPr>
  <p:slideViewPr>
    <p:cSldViewPr>
      <p:cViewPr>
        <p:scale>
          <a:sx n="76" d="100"/>
          <a:sy n="76" d="100"/>
        </p:scale>
        <p:origin x="-1325" y="-27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9F14C-F443-4A5E-BCB5-5C87096571E1}" type="datetimeFigureOut">
              <a:rPr lang="en-US" smtClean="0"/>
              <a:t>8/25/2015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08A6F5-AD24-4A54-B168-E4BBE5CFB835}" type="slidenum">
              <a:rPr lang="en-US" smtClean="0"/>
              <a:t>‹#›</a:t>
            </a:fld>
            <a:endParaRPr lang="en-US"/>
          </a:p>
        </p:txBody>
      </p:sp>
    </p:spTree>
    <p:extLst>
      <p:ext uri="{BB962C8B-B14F-4D97-AF65-F5344CB8AC3E}">
        <p14:creationId xmlns:p14="http://schemas.microsoft.com/office/powerpoint/2010/main" val="229010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a:t>
            </a:r>
            <a:r>
              <a:rPr lang="en-US" baseline="0" dirty="0" smtClean="0"/>
              <a:t> at the rules that govern what and when certain foods and beverages can be sold at school.</a:t>
            </a:r>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1</a:t>
            </a:fld>
            <a:endParaRPr lang="en-US"/>
          </a:p>
        </p:txBody>
      </p:sp>
    </p:spTree>
    <p:extLst>
      <p:ext uri="{BB962C8B-B14F-4D97-AF65-F5344CB8AC3E}">
        <p14:creationId xmlns:p14="http://schemas.microsoft.com/office/powerpoint/2010/main" val="32419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dirty="0" smtClean="0"/>
              <a:t>Accompaniments</a:t>
            </a:r>
            <a:r>
              <a:rPr lang="en-US" baseline="0" dirty="0" smtClean="0"/>
              <a:t> and condiment i</a:t>
            </a:r>
            <a:r>
              <a:rPr lang="en-US" dirty="0" smtClean="0"/>
              <a:t>tems commonly served with foods, such as butter, salad dressing, cream cheese,  jelly, syrup etc. can add a significant amount of calories, fat, sugar, and sodium to a diet. </a:t>
            </a:r>
          </a:p>
          <a:p>
            <a:endParaRPr lang="en-US" dirty="0" smtClean="0"/>
          </a:p>
          <a:p>
            <a:r>
              <a:rPr lang="en-US" strike="noStrike" baseline="0" dirty="0" smtClean="0"/>
              <a:t>T</a:t>
            </a:r>
            <a:r>
              <a:rPr lang="en-US" dirty="0" smtClean="0"/>
              <a:t>he interim final rule continues to require that accompaniments be included in the nutrient profile as a part of the entrée</a:t>
            </a:r>
            <a:r>
              <a:rPr lang="en-US" baseline="0" dirty="0" smtClean="0"/>
              <a:t> or side </a:t>
            </a:r>
            <a:r>
              <a:rPr lang="en-US" dirty="0" smtClean="0"/>
              <a:t>item served and meet all of the nutrient standards. </a:t>
            </a:r>
          </a:p>
          <a:p>
            <a:endParaRPr lang="en-US" dirty="0" smtClean="0"/>
          </a:p>
          <a:p>
            <a:r>
              <a:rPr lang="en-US" b="0" u="none" dirty="0" smtClean="0"/>
              <a:t>However, this</a:t>
            </a:r>
            <a:r>
              <a:rPr lang="en-US" b="0" u="none" baseline="0" dirty="0" smtClean="0"/>
              <a:t> </a:t>
            </a:r>
            <a:r>
              <a:rPr lang="en-US" b="0" u="none" dirty="0" smtClean="0"/>
              <a:t>rule does not require</a:t>
            </a:r>
            <a:r>
              <a:rPr lang="en-US" b="0" u="none" baseline="0" dirty="0" smtClean="0"/>
              <a:t> pre-portioning of accompaniments.   Instead the school can </a:t>
            </a:r>
            <a:r>
              <a:rPr lang="en-US" b="0" u="none" dirty="0" smtClean="0"/>
              <a:t>determine the average portion of the accompaniments used and add the nutrients to the </a:t>
            </a:r>
            <a:r>
              <a:rPr lang="en-US" dirty="0" smtClean="0"/>
              <a:t>profile of the food item the accompaniment is served with.  This is similar to the approach schools have used for nutrient analysis of meals.  </a:t>
            </a:r>
          </a:p>
        </p:txBody>
      </p:sp>
      <p:sp>
        <p:nvSpPr>
          <p:cNvPr id="4" name="Slide Number Placeholder 3"/>
          <p:cNvSpPr>
            <a:spLocks noGrp="1"/>
          </p:cNvSpPr>
          <p:nvPr>
            <p:ph type="sldNum" sz="quarter" idx="10"/>
          </p:nvPr>
        </p:nvSpPr>
        <p:spPr/>
        <p:txBody>
          <a:bodyPr/>
          <a:lstStyle/>
          <a:p>
            <a:fld id="{30E02E6D-B157-4C10-918A-C605841D56C4}"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2132013" y="600075"/>
            <a:ext cx="2595562" cy="1947863"/>
          </a:xfrm>
          <a:ln/>
        </p:spPr>
      </p:sp>
      <p:sp>
        <p:nvSpPr>
          <p:cNvPr id="27651" name="Rectangle 3"/>
          <p:cNvSpPr>
            <a:spLocks noGrp="1" noChangeArrowheads="1"/>
          </p:cNvSpPr>
          <p:nvPr>
            <p:ph type="body" idx="1"/>
          </p:nvPr>
        </p:nvSpPr>
        <p:spPr>
          <a:xfrm>
            <a:off x="686110" y="2848004"/>
            <a:ext cx="5485785" cy="56107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t>All competitive foods, other than reimbursable meal</a:t>
            </a:r>
            <a:r>
              <a:rPr lang="en-US" altLang="en-US" baseline="0" dirty="0" smtClean="0"/>
              <a:t> offerings, </a:t>
            </a:r>
            <a:r>
              <a:rPr lang="en-US" altLang="en-US" dirty="0" smtClean="0"/>
              <a:t>must meet at least one of </a:t>
            </a:r>
            <a:r>
              <a:rPr lang="en-US" altLang="en-US" baseline="0" dirty="0" smtClean="0"/>
              <a:t>these four criteria:</a:t>
            </a:r>
          </a:p>
          <a:p>
            <a:pPr marL="171428" indent="-171428" defTabSz="914282">
              <a:buFont typeface="Arial" panose="020B0604020202020204" pitchFamily="34" charset="0"/>
              <a:buChar char="•"/>
              <a:defRPr/>
            </a:pPr>
            <a:r>
              <a:rPr lang="en-US" u="none" baseline="0" dirty="0" smtClean="0"/>
              <a:t>Allowable</a:t>
            </a:r>
            <a:r>
              <a:rPr lang="en-US" u="none" dirty="0" smtClean="0"/>
              <a:t> grain products must include 50% or more whole grains by weight or have whole grains as the first ingredient.</a:t>
            </a:r>
          </a:p>
          <a:p>
            <a:pPr marL="171428" indent="-171428" defTabSz="914282">
              <a:buFont typeface="Arial" panose="020B0604020202020204" pitchFamily="34" charset="0"/>
              <a:buChar char="•"/>
              <a:defRPr/>
            </a:pPr>
            <a:endParaRPr lang="en-US" u="none" dirty="0" smtClean="0"/>
          </a:p>
          <a:p>
            <a:pPr marL="171428" indent="-171428">
              <a:buFont typeface="Arial" panose="020B0604020202020204" pitchFamily="34" charset="0"/>
              <a:buChar char="•"/>
            </a:pPr>
            <a:r>
              <a:rPr lang="en-US" dirty="0" smtClean="0">
                <a:latin typeface="+mn-lt"/>
              </a:rPr>
              <a:t>If the item is not a whole grain-rich food, an</a:t>
            </a:r>
            <a:r>
              <a:rPr lang="en-US" baseline="0" dirty="0" smtClean="0">
                <a:latin typeface="+mn-lt"/>
              </a:rPr>
              <a:t> allowable competitive food </a:t>
            </a:r>
            <a:r>
              <a:rPr lang="en-US" dirty="0" smtClean="0">
                <a:latin typeface="+mn-lt"/>
              </a:rPr>
              <a:t>may be an item</a:t>
            </a:r>
            <a:r>
              <a:rPr lang="en-US" baseline="0" dirty="0" smtClean="0">
                <a:latin typeface="+mn-lt"/>
              </a:rPr>
              <a:t> that has, as its first ingredient, one of the non-grain major food groups as defined in the 2010 Dietary Guidelines for Americans.  This means that the first ingredient must be a fruit, vegetable, dairy product or protein (meat, beans, poultry, etc.).  If water is the first ingredient, the second ingredient must consist of an item that belongs to one of these food groups or be a whole grain-rich item.</a:t>
            </a:r>
          </a:p>
          <a:p>
            <a:pPr marL="171428" indent="-171428">
              <a:buFont typeface="Arial" panose="020B0604020202020204" pitchFamily="34" charset="0"/>
              <a:buChar char="•"/>
            </a:pPr>
            <a:endParaRPr lang="en-US" baseline="0" dirty="0" smtClean="0">
              <a:latin typeface="+mn-lt"/>
            </a:endParaRPr>
          </a:p>
          <a:p>
            <a:pPr marL="171428" indent="-171428">
              <a:buFont typeface="Arial" panose="020B0604020202020204" pitchFamily="34" charset="0"/>
              <a:buChar char="•"/>
            </a:pPr>
            <a:r>
              <a:rPr lang="en-US" dirty="0" smtClean="0"/>
              <a:t>Allowable</a:t>
            </a:r>
            <a:r>
              <a:rPr lang="en-US" baseline="0" dirty="0" smtClean="0"/>
              <a:t> competitive foods also include combination foods that contain at least ¼ cup of a fruit and/or a vegetable. </a:t>
            </a:r>
            <a:r>
              <a:rPr lang="en-US" dirty="0" smtClean="0"/>
              <a:t>The interim final rule defines combination foods as those products that contain two or</a:t>
            </a:r>
            <a:r>
              <a:rPr lang="en-US" baseline="0" dirty="0" smtClean="0"/>
              <a:t> more foods from the five primary food groups from the DGA’s including the fruit, vegetable, dairy, protein or grain groups. Examples of combination foods that meet this criterion would include yogurt and fruit, cheese and crackers, hummus and vegetables, and fruit cobbler with whole grain-rich crusts.</a:t>
            </a:r>
            <a:endParaRPr lang="en-US" baseline="0" dirty="0" smtClean="0">
              <a:latin typeface="+mn-lt"/>
            </a:endParaRPr>
          </a:p>
          <a:p>
            <a:pPr marL="171428" indent="-171428" defTabSz="914282">
              <a:buFont typeface="Arial" panose="020B0604020202020204" pitchFamily="34" charset="0"/>
              <a:buChar char="•"/>
              <a:defRPr/>
            </a:pPr>
            <a:endParaRPr lang="en-US" dirty="0" smtClean="0">
              <a:latin typeface="+mn-lt"/>
            </a:endParaRPr>
          </a:p>
          <a:p>
            <a:pPr marL="171428" indent="-171428">
              <a:buFont typeface="Arial" panose="020B0604020202020204" pitchFamily="34" charset="0"/>
              <a:buChar char="•"/>
            </a:pPr>
            <a:r>
              <a:rPr lang="en-US" altLang="en-US" dirty="0" smtClean="0"/>
              <a:t>The 10% provision is what</a:t>
            </a:r>
            <a:r>
              <a:rPr lang="en-US" altLang="en-US" baseline="0" dirty="0" smtClean="0"/>
              <a:t> we once knew as the  Foods of Minimal Value (FMNV) </a:t>
            </a:r>
            <a:r>
              <a:rPr lang="en-US" altLang="en-US" dirty="0" smtClean="0"/>
              <a:t>rule…which will be phased out by July 1 , 2016.</a:t>
            </a:r>
          </a:p>
          <a:p>
            <a:pPr marL="285713" indent="-285713">
              <a:buFont typeface="Arial" charset="0"/>
              <a:buChar char="•"/>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2132013" y="600075"/>
            <a:ext cx="2595562" cy="1947863"/>
          </a:xfrm>
          <a:ln/>
        </p:spPr>
      </p:sp>
      <p:sp>
        <p:nvSpPr>
          <p:cNvPr id="28675" name="Rectangle 3"/>
          <p:cNvSpPr>
            <a:spLocks noGrp="1" noChangeArrowheads="1"/>
          </p:cNvSpPr>
          <p:nvPr>
            <p:ph type="body" idx="1"/>
          </p:nvPr>
        </p:nvSpPr>
        <p:spPr>
          <a:xfrm>
            <a:off x="686110" y="2848004"/>
            <a:ext cx="5485785" cy="56107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altLang="en-US" dirty="0" smtClean="0"/>
              <a:t>After determining</a:t>
            </a:r>
            <a:r>
              <a:rPr lang="en-US" altLang="en-US" baseline="0" dirty="0" smtClean="0"/>
              <a:t> that a competitive food meets one of the four criteria just discussed, you must look more closely at some of the specific nutrients. </a:t>
            </a:r>
            <a:r>
              <a:rPr lang="en-US" altLang="en-US" dirty="0" smtClean="0"/>
              <a:t>The</a:t>
            </a:r>
            <a:r>
              <a:rPr lang="en-US" altLang="en-US" baseline="0" dirty="0" smtClean="0"/>
              <a:t> Smart Snack Rule sets limits on calories, sodium, fat, and sugar. We will look at the limits for each of these nutrients for entrees, and sides/snacks.</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caloric content of snack items must be less than 200 and entrée items must be less than 350 calories. Therefore, you may see some changes in the types of a la carte snacks, sandwiches, pizza, tenders, etc. that are sold next year and beyond.</a:t>
            </a:r>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13</a:t>
            </a:fld>
            <a:endParaRPr lang="en-US"/>
          </a:p>
        </p:txBody>
      </p:sp>
    </p:spTree>
    <p:extLst>
      <p:ext uri="{BB962C8B-B14F-4D97-AF65-F5344CB8AC3E}">
        <p14:creationId xmlns:p14="http://schemas.microsoft.com/office/powerpoint/2010/main" val="50609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The</a:t>
            </a:r>
            <a:r>
              <a:rPr lang="en-US" u="none" baseline="0" dirty="0" smtClean="0"/>
              <a:t> rule includes two sodium standards, one standard for items considered to be entrees and another standard for snack and side items. </a:t>
            </a:r>
          </a:p>
          <a:p>
            <a:pPr defTabSz="914271">
              <a:defRPr/>
            </a:pPr>
            <a:r>
              <a:rPr lang="en-US" u="none" baseline="0" dirty="0" smtClean="0"/>
              <a:t>The sodium limit for entrées that do not qualify under the NSLP/SBP exemption  is </a:t>
            </a:r>
            <a:r>
              <a:rPr lang="en-US" u="none" dirty="0" smtClean="0"/>
              <a:t>no more than 480 mg sodium per item as served.   SO…if an entrée is served other than on the day of service or the next day…it cannot contain more than 480 mg</a:t>
            </a:r>
            <a:r>
              <a:rPr lang="en-US" u="none" baseline="0" dirty="0" smtClean="0"/>
              <a:t> Na.</a:t>
            </a:r>
            <a:endParaRPr lang="en-US" u="none" dirty="0" smtClean="0"/>
          </a:p>
          <a:p>
            <a:pPr lvl="0"/>
            <a:endParaRPr lang="en-US" u="none" baseline="0" dirty="0" smtClean="0"/>
          </a:p>
          <a:p>
            <a:pPr defTabSz="914282">
              <a:defRPr/>
            </a:pPr>
            <a:r>
              <a:rPr lang="en-US" u="none" baseline="0" dirty="0" smtClean="0"/>
              <a:t>The interim final rule sets an initial limit for sodium at 230 mg for snacks and side dishes as packaged or served for the first two years of implementation of the standards. Sodium intake is an important health issue that must be addressed, however we recognize that making sodium changes is a process that will take time because of the need to reformulate or develop new products as well as time for children to adapt to new flavor profiles in foods. </a:t>
            </a:r>
          </a:p>
          <a:p>
            <a:pPr lvl="0"/>
            <a:endParaRPr lang="en-US" u="none" baseline="0" dirty="0" smtClean="0"/>
          </a:p>
          <a:p>
            <a:pPr lvl="0"/>
            <a:r>
              <a:rPr lang="en-US" u="none" baseline="0" dirty="0" smtClean="0"/>
              <a:t>Beginning July 1, 2016, the sodium limit for snacks and side dishes is reduced to 200 mg per item.  </a:t>
            </a:r>
            <a:r>
              <a:rPr lang="en-US" u="none" dirty="0" smtClean="0"/>
              <a:t>  </a:t>
            </a:r>
          </a:p>
          <a:p>
            <a:r>
              <a:rPr lang="en-US" baseline="0" dirty="0" smtClean="0"/>
              <a:t>In addition, the allowable sodium level of snacks will be reduced to less than 200 mg on July 1, 2016.</a:t>
            </a:r>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14</a:t>
            </a:fld>
            <a:endParaRPr lang="en-US"/>
          </a:p>
        </p:txBody>
      </p:sp>
    </p:spTree>
    <p:extLst>
      <p:ext uri="{BB962C8B-B14F-4D97-AF65-F5344CB8AC3E}">
        <p14:creationId xmlns:p14="http://schemas.microsoft.com/office/powerpoint/2010/main" val="1109909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u="none" baseline="0" dirty="0" smtClean="0"/>
              <a:t>Under the interim final rule, f</a:t>
            </a:r>
            <a:r>
              <a:rPr lang="en-US" u="none" dirty="0" smtClean="0"/>
              <a:t>oods are required to contain no more than 35% of total calories from fat per item as packaged or served.   Saturated</a:t>
            </a:r>
            <a:r>
              <a:rPr lang="en-US" u="none" baseline="0" dirty="0" smtClean="0"/>
              <a:t> Fat is limited to less than 10% of calories and a</a:t>
            </a:r>
            <a:r>
              <a:rPr lang="en-US" dirty="0"/>
              <a:t>ll foods must have </a:t>
            </a:r>
            <a:r>
              <a:rPr lang="en-US" b="1" dirty="0"/>
              <a:t>Zero grams of trans fat per portion as packaged</a:t>
            </a:r>
            <a:r>
              <a:rPr lang="en-US" dirty="0"/>
              <a:t>. Trans fat is identified on the product label, which, for an eligible food, will say zero on a per portion basis.</a:t>
            </a:r>
          </a:p>
          <a:p>
            <a:endParaRPr lang="en-US" u="none" dirty="0" smtClean="0"/>
          </a:p>
          <a:p>
            <a:endParaRPr lang="en-US" u="none" dirty="0" smtClean="0"/>
          </a:p>
          <a:p>
            <a:pPr lvl="0"/>
            <a:r>
              <a:rPr lang="en-US" u="none" dirty="0" smtClean="0"/>
              <a:t>There are s</a:t>
            </a:r>
            <a:r>
              <a:rPr lang="en-US" u="none" baseline="0" dirty="0" smtClean="0"/>
              <a:t>ome exemptions to the total fat limit for certain foods including r</a:t>
            </a:r>
            <a:r>
              <a:rPr lang="en-US" u="none" dirty="0" smtClean="0"/>
              <a:t>educed fat cheese; part-skim </a:t>
            </a:r>
            <a:r>
              <a:rPr lang="en-US" u="none" dirty="0" err="1" smtClean="0"/>
              <a:t>mozarella</a:t>
            </a:r>
            <a:r>
              <a:rPr lang="en-US" u="none" dirty="0" smtClean="0"/>
              <a:t> cheese, nuts and seeds and nut/seed butters;  products consisting of only dried fruit with nuts and/or seeds with no added nutritive sweeteners</a:t>
            </a:r>
            <a:r>
              <a:rPr lang="en-US" u="none" baseline="0" dirty="0" smtClean="0"/>
              <a:t> </a:t>
            </a:r>
            <a:r>
              <a:rPr lang="en-US" u="none" dirty="0" smtClean="0"/>
              <a:t>or fat; and seafood with no added fat</a:t>
            </a:r>
            <a:r>
              <a:rPr lang="en-US" i="1" u="none" dirty="0" smtClean="0"/>
              <a:t>. </a:t>
            </a:r>
            <a:r>
              <a:rPr lang="en-US" i="1" u="none" baseline="0" dirty="0" smtClean="0"/>
              <a:t> </a:t>
            </a:r>
            <a:r>
              <a:rPr lang="en-US" u="none" dirty="0" smtClean="0"/>
              <a:t>These exemptions would </a:t>
            </a:r>
            <a:r>
              <a:rPr lang="en-US" b="1" u="sng" dirty="0" smtClean="0"/>
              <a:t>not extend to combination foods </a:t>
            </a:r>
            <a:r>
              <a:rPr lang="en-US" u="none" dirty="0" smtClean="0"/>
              <a:t>that contain these exempt foods packaged</a:t>
            </a:r>
            <a:r>
              <a:rPr lang="en-US" u="none" baseline="0" dirty="0" smtClean="0"/>
              <a:t> together </a:t>
            </a:r>
            <a:r>
              <a:rPr lang="en-US" u="none" dirty="0" smtClean="0"/>
              <a:t>with other foods, such as peanut butter and crackers or trail mix</a:t>
            </a:r>
            <a:r>
              <a:rPr lang="en-US" u="none" baseline="0" dirty="0" smtClean="0"/>
              <a:t>.</a:t>
            </a:r>
            <a:endParaRPr lang="en-US" u="none" dirty="0" smtClean="0"/>
          </a:p>
          <a:p>
            <a:endParaRPr lang="en-US" dirty="0" smtClean="0"/>
          </a:p>
          <a:p>
            <a:pPr defTabSz="914282">
              <a:defRPr/>
            </a:pPr>
            <a:r>
              <a:rPr lang="en-US" u="none" dirty="0" smtClean="0"/>
              <a:t>The</a:t>
            </a:r>
            <a:r>
              <a:rPr lang="en-US" u="none" baseline="0" dirty="0" smtClean="0"/>
              <a:t> rule exempts some products from the saturated fat standard too. Products such as  r</a:t>
            </a:r>
            <a:r>
              <a:rPr lang="en-US" u="none" dirty="0" smtClean="0"/>
              <a:t>educed fat cheese,</a:t>
            </a:r>
            <a:r>
              <a:rPr lang="en-US" u="none" baseline="0" dirty="0" smtClean="0"/>
              <a:t> part skim mozzarella cheese can be sold. </a:t>
            </a:r>
            <a:r>
              <a:rPr lang="en-US" u="none" dirty="0" smtClean="0"/>
              <a:t>And</a:t>
            </a:r>
            <a:r>
              <a:rPr lang="en-US" u="none" baseline="0" dirty="0" smtClean="0"/>
              <a:t> because nuts and seeds contain healthier fats, the rule also allows the sale of nuts and seeds and nut/seed butters.</a:t>
            </a:r>
          </a:p>
          <a:p>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15</a:t>
            </a:fld>
            <a:endParaRPr lang="en-US"/>
          </a:p>
        </p:txBody>
      </p:sp>
    </p:spTree>
    <p:extLst>
      <p:ext uri="{BB962C8B-B14F-4D97-AF65-F5344CB8AC3E}">
        <p14:creationId xmlns:p14="http://schemas.microsoft.com/office/powerpoint/2010/main" val="272171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 35% of </a:t>
            </a:r>
            <a:r>
              <a:rPr lang="en-US" u="sng" dirty="0"/>
              <a:t>weight</a:t>
            </a:r>
            <a:r>
              <a:rPr lang="en-US" dirty="0"/>
              <a:t> from </a:t>
            </a:r>
            <a:r>
              <a:rPr lang="en-US" b="1" dirty="0"/>
              <a:t>total sugars </a:t>
            </a:r>
            <a:r>
              <a:rPr lang="en-US" dirty="0"/>
              <a:t>per item. Some </a:t>
            </a:r>
            <a:r>
              <a:rPr lang="en-US"/>
              <a:t>foods </a:t>
            </a:r>
            <a:r>
              <a:rPr lang="en-US" smtClean="0"/>
              <a:t>are </a:t>
            </a:r>
            <a:r>
              <a:rPr lang="en-US" dirty="0"/>
              <a:t>exempt from the total sugars limit:</a:t>
            </a:r>
          </a:p>
          <a:p>
            <a:pPr defTabSz="914282">
              <a:defRPr/>
            </a:pPr>
            <a:r>
              <a:rPr lang="en-US" u="none" baseline="0" dirty="0" smtClean="0"/>
              <a:t>Fresh, frozen and canned fruits are exempt from all of the nutrition standards. This rule expands the dried fruit exemptions from the sugar requirement to certain dried fruits with added nutritive sweeteners where such sweeteners are required for processing and palatability, such as dried cranberries, tart cherries and blueberries. </a:t>
            </a:r>
            <a:r>
              <a:rPr lang="en-US" u="none" baseline="0" dirty="0" smtClean="0">
                <a:solidFill>
                  <a:schemeClr val="tx1"/>
                </a:solidFill>
              </a:rPr>
              <a:t>D</a:t>
            </a:r>
            <a:r>
              <a:rPr lang="en-US" dirty="0" smtClean="0">
                <a:solidFill>
                  <a:schemeClr val="tx1"/>
                </a:solidFill>
              </a:rPr>
              <a:t>ried fruit with only nuts/seeds (no added nutritive sweeteners or fat) added are also exempt from the sugar</a:t>
            </a:r>
            <a:r>
              <a:rPr lang="en-US" baseline="0" dirty="0" smtClean="0">
                <a:solidFill>
                  <a:schemeClr val="tx1"/>
                </a:solidFill>
              </a:rPr>
              <a:t> limits of less than 35% by product weight.</a:t>
            </a:r>
            <a:endParaRPr lang="en-US" dirty="0" smtClean="0">
              <a:solidFill>
                <a:schemeClr val="tx1"/>
              </a:solidFill>
            </a:endParaRPr>
          </a:p>
          <a:p>
            <a:pPr defTabSz="914282">
              <a:defRPr/>
            </a:pPr>
            <a:endParaRPr lang="en-US" dirty="0"/>
          </a:p>
          <a:p>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16</a:t>
            </a:fld>
            <a:endParaRPr lang="en-US"/>
          </a:p>
        </p:txBody>
      </p:sp>
    </p:spTree>
    <p:extLst>
      <p:ext uri="{BB962C8B-B14F-4D97-AF65-F5344CB8AC3E}">
        <p14:creationId xmlns:p14="http://schemas.microsoft.com/office/powerpoint/2010/main" val="1144040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dirty="0" smtClean="0"/>
              <a:t>USDA paid special attention to ensuring that the nutrition standards for all foods sold to children complement or align with the updated school meal requirements. </a:t>
            </a:r>
          </a:p>
          <a:p>
            <a:endParaRPr lang="en-US" dirty="0" smtClean="0"/>
          </a:p>
          <a:p>
            <a:pPr defTabSz="914271"/>
            <a:r>
              <a:rPr lang="en-US" dirty="0" smtClean="0"/>
              <a:t>To help achieve this, the interim final rule provides an exception or exemption from the Smart Snacks Rule for entrée items that are part of the reimbursable meal but also made available for a la carte purchase. </a:t>
            </a:r>
            <a:r>
              <a:rPr lang="en-US" baseline="0" dirty="0" smtClean="0"/>
              <a:t>This entrée exemption is available </a:t>
            </a:r>
            <a:r>
              <a:rPr lang="en-US" b="1" baseline="0" dirty="0" smtClean="0"/>
              <a:t>only on the day the item is served as part of a reimbursable meal and on the day after</a:t>
            </a:r>
            <a:r>
              <a:rPr lang="en-US" baseline="0" dirty="0" smtClean="0"/>
              <a:t>. This approach supports the concept of school meals as being healthful, </a:t>
            </a:r>
            <a:r>
              <a:rPr lang="en-US" u="sng" baseline="0" dirty="0" smtClean="0"/>
              <a:t>while providing flexibility to use leftovers.</a:t>
            </a:r>
          </a:p>
          <a:p>
            <a:pPr defTabSz="914271"/>
            <a:endParaRPr lang="en-US" u="sng" baseline="0" dirty="0" smtClean="0"/>
          </a:p>
          <a:p>
            <a:pPr defTabSz="914271">
              <a:defRPr/>
            </a:pPr>
            <a:r>
              <a:rPr lang="en-US" dirty="0" smtClean="0"/>
              <a:t>The interim final rule requires that competitive </a:t>
            </a:r>
            <a:r>
              <a:rPr lang="en-US" u="none" dirty="0" smtClean="0"/>
              <a:t>foods s</a:t>
            </a:r>
            <a:r>
              <a:rPr lang="en-US" u="none" baseline="0" dirty="0" smtClean="0"/>
              <a:t>ide dishes that are sold </a:t>
            </a:r>
            <a:r>
              <a:rPr lang="en-US" baseline="0" dirty="0" smtClean="0"/>
              <a:t>a la carte always meet all applicable competitive food standards.</a:t>
            </a:r>
            <a:r>
              <a:rPr lang="en-US" u="sng" baseline="0" dirty="0" smtClean="0"/>
              <a:t>   </a:t>
            </a:r>
          </a:p>
          <a:p>
            <a:endParaRPr lang="en-US" u="sng" baseline="0" dirty="0" smtClean="0"/>
          </a:p>
          <a:p>
            <a:endParaRPr lang="en-US" baseline="0"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lnSpcReduction="10000"/>
          </a:bodyPr>
          <a:lstStyle/>
          <a:p>
            <a:pPr marL="820056" lvl="3" indent="-273351">
              <a:buSzPct val="95000"/>
            </a:pPr>
            <a:r>
              <a:rPr lang="en-US" dirty="0"/>
              <a:t>Fruits and vegetables are nutrient dense, and most children do not consume the recommended amount of fruits or vegetables. To be consistent with both the Dietary Guidelines and the Institute Of Medicine’s recommendations, the interim final rule includes an exemption to the standards for certain fruits and vegetables.  </a:t>
            </a:r>
          </a:p>
          <a:p>
            <a:pPr marL="820056" lvl="3" indent="-273351">
              <a:buSzPct val="95000"/>
            </a:pPr>
            <a:r>
              <a:rPr lang="en-US" dirty="0"/>
              <a:t>These are: </a:t>
            </a:r>
          </a:p>
          <a:p>
            <a:pPr marL="820056" lvl="3" indent="-273351">
              <a:buSzPct val="95000"/>
            </a:pPr>
            <a:r>
              <a:rPr lang="en-US" dirty="0"/>
              <a:t>Fresh, frozen and canned fruit packed in water, 100 percent juice, light syrup or extra light syrup; </a:t>
            </a:r>
          </a:p>
          <a:p>
            <a:pPr marL="820056" lvl="3" indent="-273351">
              <a:buSzPct val="95000"/>
            </a:pPr>
            <a:r>
              <a:rPr lang="en-US" dirty="0"/>
              <a:t>Fresh, frozen and canned vegetables with no added ingredients except water; or</a:t>
            </a:r>
          </a:p>
          <a:p>
            <a:pPr marL="820056" lvl="3" indent="-273351">
              <a:buSzPct val="95000"/>
            </a:pPr>
            <a:r>
              <a:rPr lang="en-US" dirty="0"/>
              <a:t>Canned vegetables that contain a small amount of sugar for processing purposes in order to maintain the quality and structure of the vegetable (like green peas).</a:t>
            </a:r>
            <a:endParaRPr lang="en-US" u="none" baseline="0" dirty="0" smtClean="0"/>
          </a:p>
          <a:p>
            <a:endParaRPr lang="en-US" u="none" dirty="0" smtClean="0"/>
          </a:p>
          <a:p>
            <a:endParaRPr lang="en-US" u="none"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u="none" baseline="0" dirty="0" smtClean="0"/>
              <a:t>The interim final rule allows the sale of sugar-free chewing gum; however, schools may choose not to allow the sale of sugar-free gum. it was recommended that USDA provide an exemption from the competitive food standards for sugar-free chewing gum because it has a proven impact on dental and oral health. Clinical studies have shown that chewing sugarless gum for 20 minutes following meals can help prevent tooth decay.  </a:t>
            </a:r>
          </a:p>
        </p:txBody>
      </p:sp>
      <p:sp>
        <p:nvSpPr>
          <p:cNvPr id="4" name="Slide Number Placeholder 3"/>
          <p:cNvSpPr>
            <a:spLocks noGrp="1"/>
          </p:cNvSpPr>
          <p:nvPr>
            <p:ph type="sldNum" sz="quarter" idx="10"/>
          </p:nvPr>
        </p:nvSpPr>
        <p:spPr/>
        <p:txBody>
          <a:bodyPr/>
          <a:lstStyle/>
          <a:p>
            <a:fld id="{30E02E6D-B157-4C10-918A-C605841D56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defTabSz="881267">
              <a:defRPr/>
            </a:pPr>
            <a:r>
              <a:rPr lang="en-US" u="none" dirty="0" smtClean="0"/>
              <a:t>First,</a:t>
            </a:r>
            <a:r>
              <a:rPr lang="en-US" u="none" baseline="0" dirty="0" smtClean="0"/>
              <a:t> let’s look at the definition of a </a:t>
            </a:r>
            <a:r>
              <a:rPr lang="en-US" u="none" dirty="0" smtClean="0"/>
              <a:t>Competitive food:  Competitive food </a:t>
            </a:r>
            <a:r>
              <a:rPr lang="en-US" dirty="0" smtClean="0"/>
              <a:t>is defined as all food and beverages sold to students </a:t>
            </a:r>
            <a:r>
              <a:rPr lang="en-US" u="none" dirty="0" smtClean="0"/>
              <a:t>on the School campus during the School day, other than those meals reimbursable under programs authorized by the National School Lunch Act and the School Nutrition Act (which would include the lunch and breakfast</a:t>
            </a:r>
            <a:r>
              <a:rPr lang="en-US" u="none" baseline="0" dirty="0" smtClean="0"/>
              <a:t> programs).</a:t>
            </a:r>
            <a:endParaRPr lang="en-US" u="none"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marL="457135" lvl="1" defTabSz="914271">
              <a:defRPr/>
            </a:pPr>
            <a:r>
              <a:rPr lang="en-US" dirty="0" smtClean="0"/>
              <a:t>Now, let’s turn our attention to beverages. The standards for beverages are structured a little differently than the standards for foods. The standards for beverages vary by grade level and they specifically identify the types and maximum portion sizes of beverages allowed.</a:t>
            </a:r>
          </a:p>
          <a:p>
            <a:pPr marL="457135" lvl="1" defTabSz="914271">
              <a:defRPr/>
            </a:pPr>
            <a:endParaRPr lang="en-US" dirty="0" smtClean="0"/>
          </a:p>
          <a:p>
            <a:pPr marL="457135" lvl="1" defTabSz="914271">
              <a:defRPr/>
            </a:pPr>
            <a:r>
              <a:rPr lang="en-US" dirty="0" smtClean="0"/>
              <a:t>At elementary and middle schools, </a:t>
            </a:r>
            <a:r>
              <a:rPr lang="en-US" dirty="0"/>
              <a:t>foods and beverages must be caffeine-free, except for trace amounts of naturally- occurring caffeine substances.</a:t>
            </a:r>
            <a:endParaRPr lang="en-US" dirty="0" smtClean="0"/>
          </a:p>
          <a:p>
            <a:pPr lvl="1">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dirty="0" smtClean="0"/>
              <a:t>Allowable beverages for all grade levels include water, milk and juice in serving</a:t>
            </a:r>
            <a:r>
              <a:rPr lang="en-US" baseline="0" dirty="0" smtClean="0"/>
              <a:t> sizes appropriate for age and grade levels.</a:t>
            </a:r>
          </a:p>
          <a:p>
            <a:endParaRPr lang="en-US" baseline="0" dirty="0" smtClean="0"/>
          </a:p>
          <a:p>
            <a:pPr defTabSz="914282">
              <a:defRPr/>
            </a:pPr>
            <a:r>
              <a:rPr lang="en-US" u="none" baseline="0" dirty="0" smtClean="0"/>
              <a:t>Plain water may be sold to all students without limits on size.  This includes the addition of plain carbonated water with no added ingredients. While some bottled waters have added minerals, including fluoride and others, for taste and this is acceptable, but no other additives, no natural or other flavors or sweeteners are allowed for carbonated water sold to students in elementary or middle schools. </a:t>
            </a:r>
          </a:p>
          <a:p>
            <a:pPr defTabSz="914282">
              <a:defRPr/>
            </a:pPr>
            <a:endParaRPr lang="en-US" u="none" baseline="0" dirty="0" smtClean="0"/>
          </a:p>
          <a:p>
            <a:pPr defTabSz="914282">
              <a:defRPr/>
            </a:pPr>
            <a:r>
              <a:rPr lang="en-US" dirty="0" smtClean="0"/>
              <a:t>Unflavored low fat milk and Unflavored or flavored non fat milk may be sold in up to 8 ounce servings in elementary school and up to 12 ounces for middle and high school students. This standard also includes nutritionally equivalent non-dairy milk substitutes for students</a:t>
            </a:r>
            <a:r>
              <a:rPr lang="en-US" baseline="0" dirty="0" smtClean="0"/>
              <a:t> who do not tolerate regular cows milk </a:t>
            </a:r>
            <a:r>
              <a:rPr lang="en-US" dirty="0" smtClean="0"/>
              <a:t>as permitted in the school meal programs. </a:t>
            </a:r>
          </a:p>
          <a:p>
            <a:pPr defTabSz="914282">
              <a:defRPr/>
            </a:pPr>
            <a:endParaRPr lang="en-US" u="none" baseline="0" dirty="0" smtClean="0"/>
          </a:p>
          <a:p>
            <a:pPr lvl="0"/>
            <a:r>
              <a:rPr lang="en-US" dirty="0" smtClean="0"/>
              <a:t>100% fruit and/or vegetable juice may be sold. </a:t>
            </a:r>
          </a:p>
          <a:p>
            <a:pPr lvl="0"/>
            <a:r>
              <a:rPr lang="en-US" dirty="0" smtClean="0"/>
              <a:t>The rule now allows</a:t>
            </a:r>
            <a:r>
              <a:rPr lang="en-US" baseline="0" dirty="0" smtClean="0"/>
              <a:t> the addition of </a:t>
            </a:r>
            <a:r>
              <a:rPr lang="en-US" dirty="0" smtClean="0"/>
              <a:t>100% juice diluted with water which may be sold in these age-appropriate portion sizes. Diluted juice provides</a:t>
            </a:r>
            <a:r>
              <a:rPr lang="en-US" baseline="0" dirty="0" smtClean="0"/>
              <a:t> a lower calorie and nutritious option. </a:t>
            </a:r>
            <a:r>
              <a:rPr lang="en-US" dirty="0" smtClean="0"/>
              <a:t>These products could be carbonated or not carbonated, but they must not include any added sweeteners or other additives, only 100 percent juice and water. For elementary schools, the maximum serving size for</a:t>
            </a:r>
            <a:r>
              <a:rPr lang="en-US" baseline="0" dirty="0" smtClean="0"/>
              <a:t> juice is 8 ounces, and for middle and high schools, the maximum serving size is 12 ounces.</a:t>
            </a:r>
            <a:endParaRPr lang="en-US" dirty="0" smtClean="0"/>
          </a:p>
          <a:p>
            <a:pPr defTabSz="914282">
              <a:defRPr/>
            </a:pPr>
            <a:endParaRPr lang="en-US" u="none" baseline="0" dirty="0" smtClean="0"/>
          </a:p>
          <a:p>
            <a:pPr defTabSz="914282">
              <a:defRPr/>
            </a:pPr>
            <a:endParaRPr lang="en-US" u="none" baseline="0" dirty="0" smtClean="0"/>
          </a:p>
          <a:p>
            <a:pPr defTabSz="914282">
              <a:defRPr/>
            </a:pPr>
            <a:endParaRPr lang="en-US" u="none" baseline="0" dirty="0" smtClean="0"/>
          </a:p>
          <a:p>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lvl="0"/>
            <a:r>
              <a:rPr lang="en-US" dirty="0" smtClean="0"/>
              <a:t>In recognition of the wide range of beverages available to high school students in the broader marketplace and the increased independence these older students have in making consumer choices, the rule provides additional beverage choices for high school students. Therefore, the following beverages are allowed in high schools:</a:t>
            </a:r>
          </a:p>
          <a:p>
            <a:pPr lvl="1"/>
            <a:r>
              <a:rPr lang="en-US" dirty="0" smtClean="0"/>
              <a:t>Calorie-free, flavored and/or unflavored water, with or without carbonation  (≤20 fl. oz);</a:t>
            </a:r>
          </a:p>
          <a:p>
            <a:pPr lvl="1">
              <a:buNone/>
            </a:pPr>
            <a:endParaRPr lang="en-US" dirty="0" smtClean="0"/>
          </a:p>
          <a:p>
            <a:pPr lvl="1"/>
            <a:r>
              <a:rPr lang="en-US" dirty="0" smtClean="0"/>
              <a:t>Other  calorie free beverages with</a:t>
            </a:r>
          </a:p>
          <a:p>
            <a:pPr lvl="2"/>
            <a:r>
              <a:rPr lang="en-US" dirty="0" smtClean="0"/>
              <a:t> &lt;5 calories per 8 fluid ounces  or;</a:t>
            </a:r>
          </a:p>
          <a:p>
            <a:pPr lvl="2"/>
            <a:r>
              <a:rPr lang="en-US" u="sng" dirty="0" smtClean="0"/>
              <a:t>&lt;</a:t>
            </a:r>
            <a:r>
              <a:rPr lang="en-US" dirty="0" smtClean="0"/>
              <a:t>10 calories per 20 fluid ounces.</a:t>
            </a:r>
          </a:p>
          <a:p>
            <a:pPr lvl="2"/>
            <a:endParaRPr lang="en-US" dirty="0" smtClean="0"/>
          </a:p>
          <a:p>
            <a:pPr lvl="1">
              <a:buNone/>
            </a:pPr>
            <a:r>
              <a:rPr lang="en-US" dirty="0" smtClean="0"/>
              <a:t>Such products may include flavored waters,</a:t>
            </a:r>
            <a:r>
              <a:rPr lang="en-US" baseline="0" dirty="0" smtClean="0"/>
              <a:t> carbonated or </a:t>
            </a:r>
            <a:r>
              <a:rPr lang="en-US" baseline="0" dirty="0" err="1" smtClean="0"/>
              <a:t>uncarbonated</a:t>
            </a:r>
            <a:r>
              <a:rPr lang="en-US" baseline="0" dirty="0" smtClean="0"/>
              <a:t> waters, enhanced waters, vitamin/nutrient waters or other similar beverages.</a:t>
            </a:r>
            <a:endParaRPr lang="en-US"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lstStyle/>
          <a:p>
            <a:r>
              <a:rPr lang="en-US" dirty="0" smtClean="0"/>
              <a:t>For other beverages available in high school, the</a:t>
            </a:r>
            <a:r>
              <a:rPr lang="en-US" baseline="0" dirty="0" smtClean="0"/>
              <a:t> interim final rule includes low calorie beverages up to 60 calories per 12 ounces or up to 40 calories per 8 ounces which may be served in a maximum serving size of 12 ounces.  There are many options available in the current marketplace that meet these standards at this time, such as lower calorie sports drinks, lower calorie tea/lemonade beverages, etc.</a:t>
            </a:r>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23</a:t>
            </a:fld>
            <a:endParaRPr lang="en-US" dirty="0"/>
          </a:p>
        </p:txBody>
      </p:sp>
    </p:spTree>
    <p:extLst>
      <p:ext uri="{BB962C8B-B14F-4D97-AF65-F5344CB8AC3E}">
        <p14:creationId xmlns:p14="http://schemas.microsoft.com/office/powerpoint/2010/main" val="3991097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eaLnBrk="1" hangingPunct="1">
              <a:lnSpc>
                <a:spcPct val="90000"/>
              </a:lnSpc>
              <a:buFont typeface="Wingdings" pitchFamily="2" charset="2"/>
              <a:buNone/>
            </a:pPr>
            <a:r>
              <a:rPr lang="en-US" b="0" baseline="0" dirty="0" smtClean="0"/>
              <a:t>NCDPI State Board of Education Policy</a:t>
            </a:r>
            <a:r>
              <a:rPr lang="en-US" b="1" i="1" dirty="0"/>
              <a:t>16 NCAC 6H.004</a:t>
            </a:r>
            <a:r>
              <a:rPr lang="en-US" dirty="0"/>
              <a:t> </a:t>
            </a:r>
            <a:r>
              <a:rPr lang="en-US" b="0" baseline="0" dirty="0" smtClean="0"/>
              <a:t>, which carries the same weight of law, says </a:t>
            </a:r>
            <a:r>
              <a:rPr lang="en-US" sz="1400" dirty="0"/>
              <a:t>that </a:t>
            </a:r>
            <a:r>
              <a:rPr lang="en-US" sz="1400" i="1" dirty="0"/>
              <a:t>Competitive food sales of extra food items in the </a:t>
            </a:r>
            <a:r>
              <a:rPr lang="en-US" sz="1400" i="1" u="sng" dirty="0"/>
              <a:t>cafeteria or its general environs</a:t>
            </a:r>
            <a:r>
              <a:rPr lang="en-US" sz="1400" i="1" dirty="0"/>
              <a:t> must be on a nonprofit basis.  Nonprofit basis” means that the SFA deposits income from the sale of such food items into the account of the school’s nonprofit lunch and breakfast programs and uses the income solely for these programs.</a:t>
            </a:r>
            <a:r>
              <a:rPr lang="en-US" sz="1400" dirty="0"/>
              <a:t> </a:t>
            </a:r>
          </a:p>
          <a:p>
            <a:pPr defTabSz="914271">
              <a:defRPr/>
            </a:pPr>
            <a:r>
              <a:rPr lang="en-US" sz="1400" dirty="0"/>
              <a:t> In other words, no food or beverage (regardless of its nutrient content) may be sold in competition with the school nutrition program between the hours of 12:01 AM until the cafeteria closes for the day.</a:t>
            </a:r>
          </a:p>
          <a:p>
            <a:pPr defTabSz="914271">
              <a:defRPr/>
            </a:pPr>
            <a:r>
              <a:rPr lang="en-US" sz="1400" dirty="0"/>
              <a:t>This means that there can be no fundraising activities </a:t>
            </a:r>
            <a:r>
              <a:rPr lang="en-US" sz="1400" dirty="0" smtClean="0"/>
              <a:t>of </a:t>
            </a:r>
            <a:r>
              <a:rPr lang="en-US" sz="1400" dirty="0"/>
              <a:t>food or beverage </a:t>
            </a:r>
            <a:r>
              <a:rPr lang="en-US" sz="1400" dirty="0" smtClean="0"/>
              <a:t>sales </a:t>
            </a:r>
            <a:r>
              <a:rPr lang="en-US" sz="1400" dirty="0"/>
              <a:t>in North Carolina </a:t>
            </a:r>
            <a:r>
              <a:rPr lang="en-US" sz="1400" dirty="0" smtClean="0"/>
              <a:t>Schools until the cafeteria closes </a:t>
            </a:r>
            <a:r>
              <a:rPr lang="en-US" sz="1400" dirty="0"/>
              <a:t>unless the sales occur by the school nutrition program.</a:t>
            </a:r>
          </a:p>
          <a:p>
            <a:pPr defTabSz="914271">
              <a:defRPr/>
            </a:pPr>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smtClean="0"/>
              <a:t>The interim Smart Snacks Rule makes a provision</a:t>
            </a:r>
            <a:r>
              <a:rPr lang="en-US" baseline="0" dirty="0" smtClean="0"/>
              <a:t> for SFAs to request exemptions from the Smart Snack nutrition standards for occasional fundraisers. However, the State Board of Education (SBE) in our state has not granted exe</a:t>
            </a:r>
            <a:r>
              <a:rPr lang="en-US" dirty="0" smtClean="0"/>
              <a:t>mptions for fundraisers.</a:t>
            </a:r>
          </a:p>
          <a:p>
            <a:r>
              <a:rPr lang="en-US" dirty="0" smtClean="0"/>
              <a:t>As</a:t>
            </a:r>
            <a:r>
              <a:rPr lang="en-US" baseline="0" dirty="0" smtClean="0"/>
              <a:t> previously stated, t</a:t>
            </a:r>
            <a:r>
              <a:rPr lang="en-US" dirty="0" smtClean="0"/>
              <a:t>o</a:t>
            </a:r>
            <a:r>
              <a:rPr lang="en-US" baseline="0" dirty="0" smtClean="0"/>
              <a:t> be </a:t>
            </a:r>
            <a:r>
              <a:rPr lang="en-US" dirty="0" smtClean="0"/>
              <a:t>in </a:t>
            </a:r>
            <a:r>
              <a:rPr lang="en-US" dirty="0"/>
              <a:t>compliance with the SBE policy on competitive foods and beverages, fund-raising activities that involve the sale of foods and/or beverages to students may not occur from 12:01 AM until the cafeteria closes for the day.  If foods and/or beverages are sold as fund-raisers from the time the cafeteria closes for the day through 30 minutes after the dismissal bell rings, they must comply with the Smart Snacks nutrition standards.  Fund-raisers that are conducted outside the protected time period of 12:01 AM through 30 minutes after the dismissal bell rings, are not required to comply with Smart Snacks nutrition standards, but are subject to the requirements of the LEA’s local wellness policy.</a:t>
            </a:r>
          </a:p>
        </p:txBody>
      </p:sp>
      <p:sp>
        <p:nvSpPr>
          <p:cNvPr id="4" name="Slide Number Placeholder 3"/>
          <p:cNvSpPr>
            <a:spLocks noGrp="1"/>
          </p:cNvSpPr>
          <p:nvPr>
            <p:ph type="sldNum" sz="quarter" idx="10"/>
          </p:nvPr>
        </p:nvSpPr>
        <p:spPr/>
        <p:txBody>
          <a:bodyPr/>
          <a:lstStyle/>
          <a:p>
            <a:fld id="{B108A6F5-AD24-4A54-B168-E4BBE5CFB835}" type="slidenum">
              <a:rPr lang="en-US" smtClean="0"/>
              <a:t>25</a:t>
            </a:fld>
            <a:endParaRPr lang="en-US"/>
          </a:p>
        </p:txBody>
      </p:sp>
    </p:spTree>
    <p:extLst>
      <p:ext uri="{BB962C8B-B14F-4D97-AF65-F5344CB8AC3E}">
        <p14:creationId xmlns:p14="http://schemas.microsoft.com/office/powerpoint/2010/main" val="1596145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55" indent="-285713">
              <a:defRPr>
                <a:solidFill>
                  <a:schemeClr val="tx1"/>
                </a:solidFill>
                <a:latin typeface="Arial" pitchFamily="34" charset="0"/>
              </a:defRPr>
            </a:lvl2pPr>
            <a:lvl3pPr marL="1142853"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5" indent="-228571">
              <a:defRPr>
                <a:solidFill>
                  <a:schemeClr val="tx1"/>
                </a:solidFill>
                <a:latin typeface="Arial" pitchFamily="34" charset="0"/>
              </a:defRPr>
            </a:lvl5pPr>
            <a:lvl6pPr marL="2514276" indent="-228571" eaLnBrk="0" fontAlgn="base" hangingPunct="0">
              <a:spcBef>
                <a:spcPct val="0"/>
              </a:spcBef>
              <a:spcAft>
                <a:spcPct val="0"/>
              </a:spcAft>
              <a:defRPr>
                <a:solidFill>
                  <a:schemeClr val="tx1"/>
                </a:solidFill>
                <a:latin typeface="Arial" pitchFamily="34" charset="0"/>
              </a:defRPr>
            </a:lvl6pPr>
            <a:lvl7pPr marL="2971417" indent="-228571" eaLnBrk="0" fontAlgn="base" hangingPunct="0">
              <a:spcBef>
                <a:spcPct val="0"/>
              </a:spcBef>
              <a:spcAft>
                <a:spcPct val="0"/>
              </a:spcAft>
              <a:defRPr>
                <a:solidFill>
                  <a:schemeClr val="tx1"/>
                </a:solidFill>
                <a:latin typeface="Arial" pitchFamily="34" charset="0"/>
              </a:defRPr>
            </a:lvl7pPr>
            <a:lvl8pPr marL="3428558" indent="-228571" eaLnBrk="0" fontAlgn="base" hangingPunct="0">
              <a:spcBef>
                <a:spcPct val="0"/>
              </a:spcBef>
              <a:spcAft>
                <a:spcPct val="0"/>
              </a:spcAft>
              <a:defRPr>
                <a:solidFill>
                  <a:schemeClr val="tx1"/>
                </a:solidFill>
                <a:latin typeface="Arial" pitchFamily="34" charset="0"/>
              </a:defRPr>
            </a:lvl8pPr>
            <a:lvl9pPr marL="3885699" indent="-228571" eaLnBrk="0" fontAlgn="base" hangingPunct="0">
              <a:spcBef>
                <a:spcPct val="0"/>
              </a:spcBef>
              <a:spcAft>
                <a:spcPct val="0"/>
              </a:spcAft>
              <a:defRPr>
                <a:solidFill>
                  <a:schemeClr val="tx1"/>
                </a:solidFill>
                <a:latin typeface="Arial" pitchFamily="34" charset="0"/>
              </a:defRPr>
            </a:lvl9pPr>
          </a:lstStyle>
          <a:p>
            <a:fld id="{26F55388-57DE-4236-B58D-CD7762E3A23B}" type="slidenum">
              <a:rPr lang="en-US" smtClean="0"/>
              <a:pPr/>
              <a:t>26</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SFAs in violation</a:t>
            </a:r>
            <a:r>
              <a:rPr lang="en-US" sz="1200" baseline="0" dirty="0" smtClean="0"/>
              <a:t> of the competitive foods rule are subject to corrective action plans to ensure ongoing compliance. </a:t>
            </a:r>
            <a:r>
              <a:rPr lang="en-US" sz="1200" dirty="0" smtClean="0"/>
              <a:t>The State Agency has the authority to reclaim or withhold Federal funds for reimbursable school meals on each day the school is in violation of the SBE Policy and/or may withhold federal reimbursement until compliance is obtained.</a:t>
            </a:r>
          </a:p>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55" indent="-285713">
              <a:defRPr>
                <a:solidFill>
                  <a:schemeClr val="tx1"/>
                </a:solidFill>
                <a:latin typeface="Arial" pitchFamily="34" charset="0"/>
              </a:defRPr>
            </a:lvl2pPr>
            <a:lvl3pPr marL="1142853"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5" indent="-228571">
              <a:defRPr>
                <a:solidFill>
                  <a:schemeClr val="tx1"/>
                </a:solidFill>
                <a:latin typeface="Arial" pitchFamily="34" charset="0"/>
              </a:defRPr>
            </a:lvl5pPr>
            <a:lvl6pPr marL="2514276" indent="-228571" eaLnBrk="0" fontAlgn="base" hangingPunct="0">
              <a:spcBef>
                <a:spcPct val="0"/>
              </a:spcBef>
              <a:spcAft>
                <a:spcPct val="0"/>
              </a:spcAft>
              <a:defRPr>
                <a:solidFill>
                  <a:schemeClr val="tx1"/>
                </a:solidFill>
                <a:latin typeface="Arial" pitchFamily="34" charset="0"/>
              </a:defRPr>
            </a:lvl6pPr>
            <a:lvl7pPr marL="2971417" indent="-228571" eaLnBrk="0" fontAlgn="base" hangingPunct="0">
              <a:spcBef>
                <a:spcPct val="0"/>
              </a:spcBef>
              <a:spcAft>
                <a:spcPct val="0"/>
              </a:spcAft>
              <a:defRPr>
                <a:solidFill>
                  <a:schemeClr val="tx1"/>
                </a:solidFill>
                <a:latin typeface="Arial" pitchFamily="34" charset="0"/>
              </a:defRPr>
            </a:lvl7pPr>
            <a:lvl8pPr marL="3428558" indent="-228571" eaLnBrk="0" fontAlgn="base" hangingPunct="0">
              <a:spcBef>
                <a:spcPct val="0"/>
              </a:spcBef>
              <a:spcAft>
                <a:spcPct val="0"/>
              </a:spcAft>
              <a:defRPr>
                <a:solidFill>
                  <a:schemeClr val="tx1"/>
                </a:solidFill>
                <a:latin typeface="Arial" pitchFamily="34" charset="0"/>
              </a:defRPr>
            </a:lvl8pPr>
            <a:lvl9pPr marL="3885699" indent="-228571" eaLnBrk="0" fontAlgn="base" hangingPunct="0">
              <a:spcBef>
                <a:spcPct val="0"/>
              </a:spcBef>
              <a:spcAft>
                <a:spcPct val="0"/>
              </a:spcAft>
              <a:defRPr>
                <a:solidFill>
                  <a:schemeClr val="tx1"/>
                </a:solidFill>
                <a:latin typeface="Arial" pitchFamily="34" charset="0"/>
              </a:defRPr>
            </a:lvl9pPr>
          </a:lstStyle>
          <a:p>
            <a:fld id="{29DE0671-4CD3-43BA-B1EE-D4CA88248362}" type="slidenum">
              <a:rPr lang="en-US" smtClean="0"/>
              <a:pPr/>
              <a:t>27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Even with the Smart Snacks</a:t>
            </a:r>
            <a:r>
              <a:rPr lang="en-US" baseline="0" dirty="0" smtClean="0">
                <a:latin typeface="Arial" pitchFamily="34" charset="0"/>
              </a:rPr>
              <a:t> rules in place, there can be no food or beverage sales at school until after the end of the lunch period unless they are sold through the school nutrition program. </a:t>
            </a:r>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Smart Snack Rule requirements continue until</a:t>
            </a:r>
            <a:r>
              <a:rPr lang="en-US" baseline="0" dirty="0" smtClean="0"/>
              <a:t> 30 minutes after school is dismissed. So what happens in NC after lunch is over? There are 4 options for compliance in our state and each local BOE makes the decision about the options available.</a:t>
            </a:r>
          </a:p>
          <a:p>
            <a:r>
              <a:rPr lang="en-US" dirty="0" smtClean="0"/>
              <a:t>School districts may:</a:t>
            </a:r>
          </a:p>
          <a:p>
            <a:pPr marL="457141" indent="-457141">
              <a:buFont typeface="+mj-lt"/>
              <a:buAutoNum type="arabicPeriod"/>
            </a:pPr>
            <a:r>
              <a:rPr lang="en-US" dirty="0" smtClean="0"/>
              <a:t>Extend the existing NC Competitive Foods rule to 30 minutes after the school day ends. No competitive</a:t>
            </a:r>
            <a:r>
              <a:rPr lang="en-US" baseline="0" dirty="0" smtClean="0"/>
              <a:t> food sales would be allowed at any time during the day continuing until 30 minutes after school.</a:t>
            </a:r>
            <a:endParaRPr lang="en-US" dirty="0" smtClean="0"/>
          </a:p>
          <a:p>
            <a:pPr marL="457141" indent="-457141">
              <a:buFont typeface="+mj-lt"/>
              <a:buAutoNum type="arabicPeriod"/>
            </a:pPr>
            <a:r>
              <a:rPr lang="en-US" dirty="0" smtClean="0"/>
              <a:t>Allow School Nutrition Services to control all food and beverage sales after lunch is over and receive the proceeds of the sales. All vending and other sales</a:t>
            </a:r>
            <a:r>
              <a:rPr lang="en-US" baseline="0" dirty="0" smtClean="0"/>
              <a:t> would become the responsibility of School Nutrition Program.</a:t>
            </a:r>
            <a:endParaRPr lang="en-US" dirty="0" smtClean="0"/>
          </a:p>
          <a:p>
            <a:pPr marL="457141" indent="-457141">
              <a:buFont typeface="+mj-lt"/>
              <a:buAutoNum type="arabicPeriod"/>
            </a:pPr>
            <a:r>
              <a:rPr lang="en-US" dirty="0" smtClean="0"/>
              <a:t>Purchase qualifying snacks and beverages from School Nutrition and sell after lunch is over. The school would also be purchasing the expertise of the School Nutrition Administrator to ensure that all products meet the Smart Snack requirements and would keep appropriate labels. The</a:t>
            </a:r>
            <a:r>
              <a:rPr lang="en-US" baseline="0" dirty="0" smtClean="0"/>
              <a:t> School Nutrition Administrator would determine the appropriate mark-up and procedures for the sales.</a:t>
            </a:r>
            <a:endParaRPr lang="en-US" dirty="0" smtClean="0"/>
          </a:p>
          <a:p>
            <a:pPr marL="457141" indent="-457141">
              <a:buFont typeface="+mj-lt"/>
              <a:buAutoNum type="arabicPeriod"/>
            </a:pPr>
            <a:r>
              <a:rPr lang="en-US" dirty="0" smtClean="0"/>
              <a:t>Control their own sales of foods and beverages after the lunch period, keep all required nutrient and sales documentation, and be subject to frequent and unannounced reviews for compliance. This option would not involve School Nutrition Services for product review or record keeping and could become burdensome</a:t>
            </a:r>
            <a:r>
              <a:rPr lang="en-US" baseline="0" dirty="0" smtClean="0"/>
              <a:t> for the school administration.</a:t>
            </a:r>
            <a:endParaRPr lang="en-US" dirty="0" smtClean="0"/>
          </a:p>
        </p:txBody>
      </p:sp>
      <p:sp>
        <p:nvSpPr>
          <p:cNvPr id="4" name="Slide Number Placeholder 3"/>
          <p:cNvSpPr>
            <a:spLocks noGrp="1"/>
          </p:cNvSpPr>
          <p:nvPr>
            <p:ph type="sldNum" sz="quarter" idx="10"/>
          </p:nvPr>
        </p:nvSpPr>
        <p:spPr/>
        <p:txBody>
          <a:bodyPr/>
          <a:lstStyle/>
          <a:p>
            <a:fld id="{B108A6F5-AD24-4A54-B168-E4BBE5CFB835}" type="slidenum">
              <a:rPr lang="en-US" smtClean="0"/>
              <a:t>28</a:t>
            </a:fld>
            <a:endParaRPr lang="en-US"/>
          </a:p>
        </p:txBody>
      </p:sp>
    </p:spTree>
    <p:extLst>
      <p:ext uri="{BB962C8B-B14F-4D97-AF65-F5344CB8AC3E}">
        <p14:creationId xmlns:p14="http://schemas.microsoft.com/office/powerpoint/2010/main" val="180826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55" indent="-285713">
              <a:defRPr>
                <a:solidFill>
                  <a:schemeClr val="tx1"/>
                </a:solidFill>
                <a:latin typeface="Arial" pitchFamily="34" charset="0"/>
              </a:defRPr>
            </a:lvl2pPr>
            <a:lvl3pPr marL="1142853" indent="-228571">
              <a:defRPr>
                <a:solidFill>
                  <a:schemeClr val="tx1"/>
                </a:solidFill>
                <a:latin typeface="Arial" pitchFamily="34" charset="0"/>
              </a:defRPr>
            </a:lvl3pPr>
            <a:lvl4pPr marL="1599993" indent="-228571">
              <a:defRPr>
                <a:solidFill>
                  <a:schemeClr val="tx1"/>
                </a:solidFill>
                <a:latin typeface="Arial" pitchFamily="34" charset="0"/>
              </a:defRPr>
            </a:lvl4pPr>
            <a:lvl5pPr marL="2057135" indent="-228571">
              <a:defRPr>
                <a:solidFill>
                  <a:schemeClr val="tx1"/>
                </a:solidFill>
                <a:latin typeface="Arial" pitchFamily="34" charset="0"/>
              </a:defRPr>
            </a:lvl5pPr>
            <a:lvl6pPr marL="2514276" indent="-228571" eaLnBrk="0" fontAlgn="base" hangingPunct="0">
              <a:spcBef>
                <a:spcPct val="0"/>
              </a:spcBef>
              <a:spcAft>
                <a:spcPct val="0"/>
              </a:spcAft>
              <a:defRPr>
                <a:solidFill>
                  <a:schemeClr val="tx1"/>
                </a:solidFill>
                <a:latin typeface="Arial" pitchFamily="34" charset="0"/>
              </a:defRPr>
            </a:lvl6pPr>
            <a:lvl7pPr marL="2971417" indent="-228571" eaLnBrk="0" fontAlgn="base" hangingPunct="0">
              <a:spcBef>
                <a:spcPct val="0"/>
              </a:spcBef>
              <a:spcAft>
                <a:spcPct val="0"/>
              </a:spcAft>
              <a:defRPr>
                <a:solidFill>
                  <a:schemeClr val="tx1"/>
                </a:solidFill>
                <a:latin typeface="Arial" pitchFamily="34" charset="0"/>
              </a:defRPr>
            </a:lvl7pPr>
            <a:lvl8pPr marL="3428558" indent="-228571" eaLnBrk="0" fontAlgn="base" hangingPunct="0">
              <a:spcBef>
                <a:spcPct val="0"/>
              </a:spcBef>
              <a:spcAft>
                <a:spcPct val="0"/>
              </a:spcAft>
              <a:defRPr>
                <a:solidFill>
                  <a:schemeClr val="tx1"/>
                </a:solidFill>
                <a:latin typeface="Arial" pitchFamily="34" charset="0"/>
              </a:defRPr>
            </a:lvl8pPr>
            <a:lvl9pPr marL="3885699" indent="-228571" eaLnBrk="0" fontAlgn="base" hangingPunct="0">
              <a:spcBef>
                <a:spcPct val="0"/>
              </a:spcBef>
              <a:spcAft>
                <a:spcPct val="0"/>
              </a:spcAft>
              <a:defRPr>
                <a:solidFill>
                  <a:schemeClr val="tx1"/>
                </a:solidFill>
                <a:latin typeface="Arial" pitchFamily="34" charset="0"/>
              </a:defRPr>
            </a:lvl9pPr>
          </a:lstStyle>
          <a:p>
            <a:fld id="{A2D67235-5BE7-444F-9FA3-9BC2A96E544D}" type="slidenum">
              <a:rPr lang="en-US" smtClean="0"/>
              <a:pPr/>
              <a:t>29</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School Nutrition Consultants,</a:t>
            </a:r>
            <a:r>
              <a:rPr lang="en-US" baseline="0" dirty="0" smtClean="0">
                <a:latin typeface="Arial" pitchFamily="34" charset="0"/>
              </a:rPr>
              <a:t> Specialists, and local SN Administrators are available to answer questions about competitive foods and Smart Snacks.</a:t>
            </a:r>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lvl="0"/>
            <a:r>
              <a:rPr lang="en-US" dirty="0" smtClean="0"/>
              <a:t>Now, how are competitive foods regulated?</a:t>
            </a:r>
            <a:r>
              <a:rPr lang="en-US" baseline="0" dirty="0" smtClean="0"/>
              <a:t> </a:t>
            </a:r>
            <a:r>
              <a:rPr lang="en-US" dirty="0" smtClean="0"/>
              <a:t>Section 208 of the Healthy,</a:t>
            </a:r>
            <a:r>
              <a:rPr lang="en-US" baseline="0" dirty="0" smtClean="0"/>
              <a:t> Hunger-Free Kids Act</a:t>
            </a:r>
            <a:r>
              <a:rPr lang="en-US" dirty="0" smtClean="0"/>
              <a:t> of 2010 provided the Secretary of Agriculture</a:t>
            </a:r>
            <a:r>
              <a:rPr lang="en-US" baseline="0" dirty="0" smtClean="0"/>
              <a:t> with</a:t>
            </a:r>
            <a:r>
              <a:rPr lang="en-US" dirty="0" smtClean="0"/>
              <a:t> the authority to establish nutrition standards for </a:t>
            </a:r>
            <a:r>
              <a:rPr lang="en-US" b="1" dirty="0" smtClean="0"/>
              <a:t>all foods and beverages </a:t>
            </a:r>
            <a:r>
              <a:rPr lang="en-US" dirty="0" smtClean="0"/>
              <a:t>sold outside of the Federal School Nutrition programs in schools.  And,</a:t>
            </a:r>
            <a:r>
              <a:rPr lang="en-US" baseline="0" dirty="0" smtClean="0"/>
              <a:t> t</a:t>
            </a:r>
            <a:r>
              <a:rPr lang="en-US" dirty="0" smtClean="0"/>
              <a:t>hese foods are the </a:t>
            </a:r>
            <a:r>
              <a:rPr lang="en-US" baseline="0" dirty="0" smtClean="0"/>
              <a:t>competitive foods as we defined in the previous slide.</a:t>
            </a:r>
            <a:endParaRPr lang="en-US" dirty="0" smtClean="0"/>
          </a:p>
          <a:p>
            <a:pPr defTabSz="914271">
              <a:defRPr/>
            </a:pPr>
            <a:endParaRPr lang="en-US" dirty="0" smtClean="0"/>
          </a:p>
          <a:p>
            <a:pPr defTabSz="914271">
              <a:defRPr/>
            </a:pPr>
            <a:r>
              <a:rPr lang="en-US" dirty="0" smtClean="0"/>
              <a:t>The law specifies that the nutrition standards shall apply</a:t>
            </a:r>
            <a:r>
              <a:rPr lang="en-US" baseline="0" dirty="0" smtClean="0"/>
              <a:t> </a:t>
            </a:r>
            <a:r>
              <a:rPr lang="en-US" dirty="0" smtClean="0"/>
              <a:t>to </a:t>
            </a:r>
            <a:r>
              <a:rPr lang="en-US" b="1" dirty="0" smtClean="0"/>
              <a:t>all</a:t>
            </a:r>
            <a:r>
              <a:rPr lang="en-US" dirty="0" smtClean="0"/>
              <a:t> foods sold (a) outside the school meal programs; (b) on the school campus; and (c) at any time during the school day. </a:t>
            </a:r>
          </a:p>
          <a:p>
            <a:pPr lvl="0"/>
            <a:r>
              <a:rPr lang="en-US" dirty="0" smtClean="0"/>
              <a:t>  </a:t>
            </a:r>
          </a:p>
          <a:p>
            <a:pPr lvl="0"/>
            <a:r>
              <a:rPr lang="en-US" dirty="0" smtClean="0"/>
              <a:t>It does not apply to foods and beverages</a:t>
            </a:r>
            <a:r>
              <a:rPr lang="en-US" baseline="0" dirty="0" smtClean="0"/>
              <a:t> brought from home by students for meals (in personal lunchboxes) OR snacks or foods and beverages for birthday parties and other celebrations. (USDA intends that these situations will be addressed through the SFA’s Local Wellness Policy.)</a:t>
            </a:r>
            <a:endParaRPr lang="en-US"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competitive foods served must meet specific standards which we will discuss in more detail a</a:t>
            </a:r>
            <a:r>
              <a:rPr lang="en-US" baseline="0" dirty="0" smtClean="0"/>
              <a:t> bit later.</a:t>
            </a:r>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4</a:t>
            </a:fld>
            <a:endParaRPr lang="en-US" dirty="0"/>
          </a:p>
        </p:txBody>
      </p:sp>
    </p:spTree>
    <p:extLst>
      <p:ext uri="{BB962C8B-B14F-4D97-AF65-F5344CB8AC3E}">
        <p14:creationId xmlns:p14="http://schemas.microsoft.com/office/powerpoint/2010/main" val="158633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pPr lvl="0"/>
            <a:endParaRPr lang="en-US" baseline="0" dirty="0" smtClean="0"/>
          </a:p>
          <a:p>
            <a:pPr defTabSz="878280">
              <a:defRPr/>
            </a:pPr>
            <a:r>
              <a:rPr lang="en-US" baseline="0" dirty="0" smtClean="0"/>
              <a:t>The </a:t>
            </a:r>
            <a:r>
              <a:rPr lang="en-US" i="1" baseline="0" dirty="0" smtClean="0"/>
              <a:t>Smart Snacks Standards for All Foods Sold in Schools</a:t>
            </a:r>
            <a:r>
              <a:rPr lang="en-US" i="0" baseline="0" dirty="0" smtClean="0"/>
              <a:t> rule is often referred to as the Smart Snacks Rule for short. This rule is an interim final rule which means that it is in effect but has not been published in its final form at this time. However, effective July 1, 2014, schools are expected to implement the requirements. </a:t>
            </a:r>
            <a:r>
              <a:rPr lang="en-US" baseline="0" dirty="0" smtClean="0"/>
              <a:t>This rule applies </a:t>
            </a:r>
            <a:r>
              <a:rPr lang="en-US" baseline="0" smtClean="0"/>
              <a:t>to all </a:t>
            </a:r>
            <a:r>
              <a:rPr lang="en-US" baseline="0" dirty="0" smtClean="0"/>
              <a:t>competitive foods – for example, foods and beverages sold </a:t>
            </a:r>
            <a:r>
              <a:rPr lang="en-US" dirty="0" smtClean="0"/>
              <a:t>a la carte in </a:t>
            </a:r>
            <a:r>
              <a:rPr lang="en-US" baseline="0" dirty="0" smtClean="0"/>
              <a:t>the cafeteria</a:t>
            </a:r>
            <a:r>
              <a:rPr lang="en-US" dirty="0" smtClean="0"/>
              <a:t>, in school stores, at snack bars, from vending machines or any other venues</a:t>
            </a:r>
            <a:r>
              <a:rPr lang="en-US" baseline="0" dirty="0" smtClean="0"/>
              <a:t> that sell food to students on the school campus during the school day</a:t>
            </a:r>
            <a:r>
              <a:rPr lang="en-US" dirty="0" smtClean="0"/>
              <a:t>. </a:t>
            </a:r>
            <a:r>
              <a:rPr lang="en-US" u="none" dirty="0" smtClean="0"/>
              <a:t>In</a:t>
            </a:r>
            <a:r>
              <a:rPr lang="en-US" u="none" baseline="0" dirty="0" smtClean="0"/>
              <a:t> other words, t</a:t>
            </a:r>
            <a:r>
              <a:rPr lang="en-US" u="none" dirty="0" smtClean="0"/>
              <a:t>hese</a:t>
            </a:r>
            <a:r>
              <a:rPr lang="en-US" u="none" baseline="0" dirty="0" smtClean="0"/>
              <a:t> standards apply to all areas of the school campus </a:t>
            </a:r>
            <a:r>
              <a:rPr lang="en-US" dirty="0" smtClean="0"/>
              <a:t>accessible to students during the school day</a:t>
            </a:r>
            <a:r>
              <a:rPr lang="en-US" baseline="0" dirty="0" smtClean="0"/>
              <a:t> </a:t>
            </a:r>
            <a:r>
              <a:rPr lang="en-US" u="none" baseline="0" dirty="0" smtClean="0"/>
              <a:t>where competitive foods are sold. </a:t>
            </a:r>
            <a:r>
              <a:rPr lang="en-US" dirty="0" smtClean="0"/>
              <a:t>This would not include areas for the exclusive use of the faculty and staff, such as teacher’s lounges, as long as students do not have access during the school day.</a:t>
            </a:r>
          </a:p>
          <a:p>
            <a:pPr defTabSz="878280">
              <a:defRPr/>
            </a:pPr>
            <a:endParaRPr lang="en-US" dirty="0" smtClean="0"/>
          </a:p>
          <a:p>
            <a:pPr defTabSz="878280">
              <a:defRPr/>
            </a:pPr>
            <a:r>
              <a:rPr lang="en-US" dirty="0" smtClean="0"/>
              <a:t>Now, on another note, NC has some strict competitive food rules that do not allow foods and beverages</a:t>
            </a:r>
            <a:r>
              <a:rPr lang="en-US" baseline="0" dirty="0" smtClean="0"/>
              <a:t> to be sold during the school day except by the school nutrition program so we will talk more about this later.</a:t>
            </a:r>
            <a:endParaRPr lang="en-US" dirty="0" smtClean="0"/>
          </a:p>
          <a:p>
            <a:pPr lvl="0"/>
            <a:endParaRPr lang="en-US"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fontScale="92500" lnSpcReduction="10000"/>
          </a:bodyPr>
          <a:lstStyle/>
          <a:p>
            <a:pPr defTabSz="881267">
              <a:defRPr/>
            </a:pPr>
            <a:r>
              <a:rPr lang="en-US" dirty="0" smtClean="0"/>
              <a:t>The competitive</a:t>
            </a:r>
            <a:r>
              <a:rPr lang="en-US" baseline="0" dirty="0" smtClean="0"/>
              <a:t> food standards apply during the school day.  </a:t>
            </a:r>
            <a:r>
              <a:rPr lang="en-US" dirty="0" smtClean="0"/>
              <a:t>With the many activities, programs and schedules established by schools, it is not possible to specify in regulations a precise time for the start of the school day; therefore, this rule defines</a:t>
            </a:r>
            <a:r>
              <a:rPr lang="en-US" baseline="0" dirty="0" smtClean="0"/>
              <a:t> </a:t>
            </a:r>
            <a:r>
              <a:rPr lang="en-US" dirty="0" smtClean="0"/>
              <a:t>that the sale of competitive food to students be prohibited from the midnight before, to 30 minutes after the end of the official school day, or what may be considered the instructional day.  For example, if a school dismissed each day at 3:00, then the standards would apply from midnight that day until 3:30 pm, 30 minutes after dismissal. </a:t>
            </a:r>
          </a:p>
          <a:p>
            <a:pPr defTabSz="881267">
              <a:defRPr/>
            </a:pPr>
            <a:endParaRPr lang="en-US" dirty="0" smtClean="0"/>
          </a:p>
          <a:p>
            <a:pPr defTabSz="881267">
              <a:defRPr/>
            </a:pPr>
            <a:r>
              <a:rPr lang="en-US" dirty="0" smtClean="0"/>
              <a:t>Specifying the period of midnight before ensures that the competitive food standards would apply to foods sold in the morning,  including the School Breakfast Program meal service.</a:t>
            </a:r>
          </a:p>
          <a:p>
            <a:pPr defTabSz="881267">
              <a:defRPr/>
            </a:pPr>
            <a:endParaRPr lang="en-US" dirty="0" smtClean="0"/>
          </a:p>
          <a:p>
            <a:pPr defTabSz="881267">
              <a:defRPr/>
            </a:pPr>
            <a:r>
              <a:rPr lang="en-US" sz="1600" dirty="0"/>
              <a:t>While USDA’s authority does not extend beyond the school day, States or local school districts have the discretion to apply these standards during afterschool, evening and weekend activities on campus, should they wish to do so by addressing these situations in the LWP.</a:t>
            </a:r>
          </a:p>
          <a:p>
            <a:pPr defTabSz="881267">
              <a:defRPr/>
            </a:pPr>
            <a:endParaRPr lang="en-US" sz="1500" dirty="0"/>
          </a:p>
          <a:p>
            <a:pPr defTabSz="881267">
              <a:defRPr/>
            </a:pPr>
            <a:r>
              <a:rPr lang="en-US" sz="1500" dirty="0"/>
              <a:t> </a:t>
            </a:r>
          </a:p>
          <a:p>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kern="1200" dirty="0" smtClean="0">
                <a:solidFill>
                  <a:schemeClr val="tx1"/>
                </a:solidFill>
              </a:rPr>
              <a:t>As we begin to look a specific standards, remember that the nutrition standards</a:t>
            </a:r>
            <a:r>
              <a:rPr lang="en-US" kern="1200" baseline="0" dirty="0" smtClean="0">
                <a:solidFill>
                  <a:schemeClr val="tx1"/>
                </a:solidFill>
              </a:rPr>
              <a:t> for foods sold in schools are the same for all grades of students.</a:t>
            </a:r>
          </a:p>
          <a:p>
            <a:endParaRPr lang="en-US" kern="1200" baseline="0" dirty="0" smtClean="0">
              <a:solidFill>
                <a:schemeClr val="tx1"/>
              </a:solidFill>
            </a:endParaRPr>
          </a:p>
          <a:p>
            <a:r>
              <a:rPr lang="en-US" kern="1200" baseline="0" dirty="0" smtClean="0">
                <a:solidFill>
                  <a:schemeClr val="tx1"/>
                </a:solidFill>
              </a:rPr>
              <a:t>The rule contains both general standards and specific nutrient standards as well as exemptions from certain nutrient standards for some specific foods that are considered to be foods to encourage. </a:t>
            </a:r>
            <a:r>
              <a:rPr lang="en-US" kern="1200" dirty="0" smtClean="0">
                <a:solidFill>
                  <a:schemeClr val="tx1"/>
                </a:solidFill>
              </a:rPr>
              <a:t>We will discuss</a:t>
            </a:r>
            <a:r>
              <a:rPr lang="en-US" kern="1200" baseline="0" dirty="0" smtClean="0">
                <a:solidFill>
                  <a:schemeClr val="tx1"/>
                </a:solidFill>
              </a:rPr>
              <a:t> these exempt</a:t>
            </a:r>
            <a:r>
              <a:rPr lang="en-US" kern="1200" dirty="0" smtClean="0">
                <a:solidFill>
                  <a:schemeClr val="tx1"/>
                </a:solidFill>
              </a:rPr>
              <a:t>ions after we go through the basic requirements.</a:t>
            </a:r>
          </a:p>
          <a:p>
            <a:endParaRPr lang="en-US" kern="1200" dirty="0" smtClean="0">
              <a:solidFill>
                <a:schemeClr val="tx1"/>
              </a:solidFill>
            </a:endParaRPr>
          </a:p>
          <a:p>
            <a:r>
              <a:rPr lang="en-US" kern="1200" dirty="0" smtClean="0">
                <a:solidFill>
                  <a:schemeClr val="tx1"/>
                </a:solidFill>
              </a:rPr>
              <a:t>Competitive</a:t>
            </a:r>
            <a:r>
              <a:rPr lang="en-US" kern="1200" baseline="0" dirty="0" smtClean="0">
                <a:solidFill>
                  <a:schemeClr val="tx1"/>
                </a:solidFill>
              </a:rPr>
              <a:t> foods are classified as one of the following:</a:t>
            </a:r>
          </a:p>
          <a:p>
            <a:r>
              <a:rPr lang="en-US" kern="1200" baseline="0" dirty="0" smtClean="0">
                <a:solidFill>
                  <a:schemeClr val="tx1"/>
                </a:solidFill>
              </a:rPr>
              <a:t>Entrees</a:t>
            </a:r>
          </a:p>
          <a:p>
            <a:r>
              <a:rPr lang="en-US" kern="1200" baseline="0" dirty="0" smtClean="0">
                <a:solidFill>
                  <a:schemeClr val="tx1"/>
                </a:solidFill>
              </a:rPr>
              <a:t>Sides</a:t>
            </a:r>
          </a:p>
          <a:p>
            <a:r>
              <a:rPr lang="en-US" kern="1200" baseline="0" dirty="0" smtClean="0">
                <a:solidFill>
                  <a:schemeClr val="tx1"/>
                </a:solidFill>
              </a:rPr>
              <a:t>Snacks</a:t>
            </a:r>
          </a:p>
          <a:p>
            <a:r>
              <a:rPr lang="en-US" kern="1200" baseline="0" dirty="0" smtClean="0">
                <a:solidFill>
                  <a:schemeClr val="tx1"/>
                </a:solidFill>
              </a:rPr>
              <a:t>Beverages</a:t>
            </a:r>
          </a:p>
          <a:p>
            <a:r>
              <a:rPr lang="en-US" kern="1200" baseline="0" dirty="0" smtClean="0">
                <a:solidFill>
                  <a:schemeClr val="tx1"/>
                </a:solidFill>
              </a:rPr>
              <a:t>Each classification has some specific requirements so let’s begin to look more closely at each beginning with the entrees, sides and snacks first.</a:t>
            </a:r>
            <a:endParaRPr lang="en-US" dirty="0"/>
          </a:p>
        </p:txBody>
      </p:sp>
      <p:sp>
        <p:nvSpPr>
          <p:cNvPr id="4" name="Slide Number Placeholder 3"/>
          <p:cNvSpPr>
            <a:spLocks noGrp="1"/>
          </p:cNvSpPr>
          <p:nvPr>
            <p:ph type="sldNum" sz="quarter" idx="10"/>
          </p:nvPr>
        </p:nvSpPr>
        <p:spPr/>
        <p:txBody>
          <a:bodyPr/>
          <a:lstStyle/>
          <a:p>
            <a:fld id="{30E02E6D-B157-4C10-918A-C605841D56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3588" cy="3430587"/>
          </a:xfrm>
        </p:spPr>
      </p:sp>
      <p:sp>
        <p:nvSpPr>
          <p:cNvPr id="3" name="Notes Placeholder 2"/>
          <p:cNvSpPr>
            <a:spLocks noGrp="1"/>
          </p:cNvSpPr>
          <p:nvPr>
            <p:ph type="body" idx="1"/>
          </p:nvPr>
        </p:nvSpPr>
        <p:spPr/>
        <p:txBody>
          <a:bodyPr>
            <a:normAutofit/>
          </a:bodyPr>
          <a:lstStyle/>
          <a:p>
            <a:r>
              <a:rPr lang="en-US" u="none" baseline="0" dirty="0" smtClean="0"/>
              <a:t>Let’s take a moment to discuss the definition of an </a:t>
            </a:r>
            <a:r>
              <a:rPr lang="en-US" u="sng" dirty="0" smtClean="0"/>
              <a:t>Entrée</a:t>
            </a:r>
            <a:r>
              <a:rPr lang="en-US" u="none" baseline="0" dirty="0" smtClean="0"/>
              <a:t> that is sold as a competitive food before we look further.</a:t>
            </a:r>
          </a:p>
          <a:p>
            <a:r>
              <a:rPr lang="en-US" u="none" baseline="0" dirty="0" smtClean="0"/>
              <a:t> </a:t>
            </a:r>
            <a:r>
              <a:rPr lang="en-US" u="sng" baseline="0" dirty="0" smtClean="0"/>
              <a:t>Entrée item</a:t>
            </a:r>
            <a:r>
              <a:rPr lang="en-US" u="none" baseline="0" dirty="0" smtClean="0"/>
              <a:t> </a:t>
            </a:r>
            <a:r>
              <a:rPr lang="en-US" u="none" dirty="0" smtClean="0"/>
              <a:t>is</a:t>
            </a:r>
            <a:r>
              <a:rPr lang="en-US" u="none" baseline="0" dirty="0" smtClean="0"/>
              <a:t> </a:t>
            </a:r>
            <a:r>
              <a:rPr lang="en-US" dirty="0" smtClean="0"/>
              <a:t>defined in this rule as either</a:t>
            </a:r>
            <a:r>
              <a:rPr lang="en-US" baseline="0" dirty="0" smtClean="0"/>
              <a:t> a combination food of meat and grains, of fruit or vegetables and meat, or a meats/meat alternates item served alone. </a:t>
            </a:r>
          </a:p>
          <a:p>
            <a:r>
              <a:rPr lang="en-US" baseline="0" dirty="0" smtClean="0"/>
              <a:t>Some meat alternates, such as yogurt, cheese, nuts, seeds and nut butters, are excluded from the definition of entrée because they are typically snack items and would not be appropriate if offered in entrée sized portions. </a:t>
            </a:r>
          </a:p>
          <a:p>
            <a:r>
              <a:rPr lang="en-US" baseline="0" dirty="0" smtClean="0"/>
              <a:t>In addition the inte</a:t>
            </a:r>
            <a:r>
              <a:rPr lang="en-US" dirty="0" smtClean="0"/>
              <a:t>rim final rule now also excludes meat snack items such as dried meat jerky and meat sticks</a:t>
            </a:r>
            <a:r>
              <a:rPr lang="en-US" baseline="0" dirty="0" smtClean="0"/>
              <a:t> </a:t>
            </a:r>
            <a:r>
              <a:rPr lang="en-US" dirty="0" smtClean="0"/>
              <a:t>from being considered to be an entrée, similar to the exclusion</a:t>
            </a:r>
            <a:r>
              <a:rPr lang="en-US" baseline="0" dirty="0" smtClean="0"/>
              <a:t> of the meat alternates mentioned above.</a:t>
            </a:r>
          </a:p>
          <a:p>
            <a:endParaRPr lang="en-US" baseline="0" dirty="0" smtClean="0"/>
          </a:p>
          <a:p>
            <a:r>
              <a:rPr lang="en-US" baseline="0" dirty="0" smtClean="0"/>
              <a:t>Our next slide will talk more about combination foods…..</a:t>
            </a:r>
            <a:endParaRPr lang="en-US" dirty="0" smtClean="0"/>
          </a:p>
        </p:txBody>
      </p:sp>
      <p:sp>
        <p:nvSpPr>
          <p:cNvPr id="4" name="Slide Number Placeholder 3"/>
          <p:cNvSpPr>
            <a:spLocks noGrp="1"/>
          </p:cNvSpPr>
          <p:nvPr>
            <p:ph type="sldNum" sz="quarter" idx="10"/>
          </p:nvPr>
        </p:nvSpPr>
        <p:spPr/>
        <p:txBody>
          <a:bodyPr/>
          <a:lstStyle/>
          <a:p>
            <a:fld id="{30E02E6D-B157-4C10-918A-C605841D56C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a:t>
            </a:r>
            <a:r>
              <a:rPr lang="en-US" baseline="0" dirty="0" smtClean="0"/>
              <a:t> items that do not qualify as an entrée are considered sides or snacks. These foods must meet some general and specific nutrient standards.</a:t>
            </a:r>
            <a:endParaRPr lang="en-US" dirty="0"/>
          </a:p>
        </p:txBody>
      </p:sp>
      <p:sp>
        <p:nvSpPr>
          <p:cNvPr id="4" name="Slide Number Placeholder 3"/>
          <p:cNvSpPr>
            <a:spLocks noGrp="1"/>
          </p:cNvSpPr>
          <p:nvPr>
            <p:ph type="sldNum" sz="quarter" idx="10"/>
          </p:nvPr>
        </p:nvSpPr>
        <p:spPr/>
        <p:txBody>
          <a:bodyPr/>
          <a:lstStyle/>
          <a:p>
            <a:fld id="{B108A6F5-AD24-4A54-B168-E4BBE5CFB835}" type="slidenum">
              <a:rPr lang="en-US" smtClean="0"/>
              <a:t>9</a:t>
            </a:fld>
            <a:endParaRPr lang="en-US"/>
          </a:p>
        </p:txBody>
      </p:sp>
    </p:spTree>
    <p:extLst>
      <p:ext uri="{BB962C8B-B14F-4D97-AF65-F5344CB8AC3E}">
        <p14:creationId xmlns:p14="http://schemas.microsoft.com/office/powerpoint/2010/main" val="426617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2DD05C-ACE1-41B1-A17D-364ABE5CCAB0}"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E66F5-89B0-4196-B1DE-AA902236AB6E}"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DD05C-ACE1-41B1-A17D-364ABE5CCAB0}"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2DD05C-ACE1-41B1-A17D-364ABE5CCAB0}"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26B402-3ACD-4E59-A544-A6E6351C42DA}" type="datetimeFigureOut">
              <a:rPr lang="en-US" smtClean="0">
                <a:solidFill>
                  <a:prstClr val="black">
                    <a:tint val="75000"/>
                  </a:prstClr>
                </a:solidFill>
              </a:rPr>
              <a:pPr/>
              <a:t>8/25/2015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0"/>
            <a:ext cx="9144000" cy="6858000"/>
          </a:xfrm>
          <a:prstGeom prst="rect">
            <a:avLst/>
          </a:prstGeom>
        </p:spPr>
      </p:pic>
    </p:spTree>
    <p:extLst>
      <p:ext uri="{BB962C8B-B14F-4D97-AF65-F5344CB8AC3E}">
        <p14:creationId xmlns:p14="http://schemas.microsoft.com/office/powerpoint/2010/main" val="152050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DD05C-ACE1-41B1-A17D-364ABE5CCAB0}"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2DD05C-ACE1-41B1-A17D-364ABE5CCAB0}" type="datetimeFigureOut">
              <a:rPr lang="en-US" smtClean="0"/>
              <a:t>8/25/2015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3E66F5-89B0-4196-B1DE-AA902236AB6E}"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2DD05C-ACE1-41B1-A17D-364ABE5CCAB0}"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2DD05C-ACE1-41B1-A17D-364ABE5CCAB0}" type="datetimeFigureOut">
              <a:rPr lang="en-US" smtClean="0"/>
              <a:t>8/25/2015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3E66F5-89B0-4196-B1DE-AA902236AB6E}"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2DD05C-ACE1-41B1-A17D-364ABE5CCAB0}" type="datetimeFigureOut">
              <a:rPr lang="en-US" smtClean="0"/>
              <a:t>8/25/2015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DD05C-ACE1-41B1-A17D-364ABE5CCAB0}" type="datetimeFigureOut">
              <a:rPr lang="en-US" smtClean="0"/>
              <a:t>8/25/2015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DD05C-ACE1-41B1-A17D-364ABE5CCAB0}"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E66F5-89B0-4196-B1DE-AA902236AB6E}"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2DD05C-ACE1-41B1-A17D-364ABE5CCAB0}" type="datetimeFigureOut">
              <a:rPr lang="en-US" smtClean="0"/>
              <a:t>8/25/2015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3E66F5-89B0-4196-B1DE-AA902236AB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C2DD05C-ACE1-41B1-A17D-364ABE5CCAB0}" type="datetimeFigureOut">
              <a:rPr lang="en-US" smtClean="0"/>
              <a:t>8/25/2015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F3E66F5-89B0-4196-B1DE-AA902236AB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6B402-3ACD-4E59-A544-A6E6351C42DA}" type="datetimeFigureOut">
              <a:rPr lang="en-US" smtClean="0">
                <a:solidFill>
                  <a:prstClr val="black">
                    <a:tint val="75000"/>
                  </a:prstClr>
                </a:solidFill>
              </a:rPr>
              <a:pPr/>
              <a:t>8/25/2015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1DAB8-7DEB-4CDD-90DB-723EEAB69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88823"/>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Competitive Sale and Smart Snacks rules</a:t>
            </a:r>
            <a:endParaRPr lang="en-US" dirty="0"/>
          </a:p>
        </p:txBody>
      </p:sp>
      <p:sp>
        <p:nvSpPr>
          <p:cNvPr id="7" name="Subtitle 6"/>
          <p:cNvSpPr>
            <a:spLocks noGrp="1"/>
          </p:cNvSpPr>
          <p:nvPr>
            <p:ph type="subTitle" idx="1"/>
          </p:nvPr>
        </p:nvSpPr>
        <p:spPr/>
        <p:txBody>
          <a:bodyPr/>
          <a:lstStyle/>
          <a:p>
            <a:r>
              <a:rPr lang="en-US" dirty="0" smtClean="0"/>
              <a:t>What you need to know about Smart Snacks!</a:t>
            </a:r>
          </a:p>
          <a:p>
            <a:r>
              <a:rPr lang="en-US" dirty="0" smtClean="0"/>
              <a:t>August 2014</a:t>
            </a:r>
            <a:endParaRPr lang="en-US" dirty="0"/>
          </a:p>
        </p:txBody>
      </p:sp>
      <p:sp>
        <p:nvSpPr>
          <p:cNvPr id="2" name="TextBox 1"/>
          <p:cNvSpPr txBox="1"/>
          <p:nvPr/>
        </p:nvSpPr>
        <p:spPr>
          <a:xfrm>
            <a:off x="838200" y="5181600"/>
            <a:ext cx="7467600" cy="307777"/>
          </a:xfrm>
          <a:prstGeom prst="rect">
            <a:avLst/>
          </a:prstGeom>
          <a:noFill/>
        </p:spPr>
        <p:txBody>
          <a:bodyPr wrap="square" rtlCol="0">
            <a:spAutoFit/>
          </a:bodyPr>
          <a:lstStyle/>
          <a:p>
            <a:pPr lvl="0" algn="ctr"/>
            <a:r>
              <a:rPr lang="en-US" sz="1400" i="1" dirty="0">
                <a:solidFill>
                  <a:prstClr val="black"/>
                </a:solidFill>
              </a:rPr>
              <a:t>USDA is an equal opportunity provider and employer.</a:t>
            </a:r>
            <a:endParaRPr lang="en-US" sz="1400" i="1" dirty="0">
              <a:solidFill>
                <a:prstClr val="black"/>
              </a:solidFill>
            </a:endParaRPr>
          </a:p>
        </p:txBody>
      </p:sp>
    </p:spTree>
    <p:extLst>
      <p:ext uri="{BB962C8B-B14F-4D97-AF65-F5344CB8AC3E}">
        <p14:creationId xmlns:p14="http://schemas.microsoft.com/office/powerpoint/2010/main" val="2779112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352800"/>
            <a:ext cx="3638550" cy="3638550"/>
          </a:xfrm>
          <a:prstGeom prst="rect">
            <a:avLst/>
          </a:prstGeom>
        </p:spPr>
      </p:pic>
      <p:sp>
        <p:nvSpPr>
          <p:cNvPr id="2" name="Title 1"/>
          <p:cNvSpPr>
            <a:spLocks noGrp="1"/>
          </p:cNvSpPr>
          <p:nvPr>
            <p:ph type="title"/>
          </p:nvPr>
        </p:nvSpPr>
        <p:spPr/>
        <p:txBody>
          <a:bodyPr/>
          <a:lstStyle/>
          <a:p>
            <a:r>
              <a:rPr lang="en-US" dirty="0" smtClean="0">
                <a:solidFill>
                  <a:schemeClr val="tx1"/>
                </a:solidFill>
              </a:rPr>
              <a:t>Accompaniments</a:t>
            </a:r>
            <a:endParaRPr lang="en-US" dirty="0">
              <a:solidFill>
                <a:schemeClr val="tx1"/>
              </a:solidFill>
            </a:endParaRPr>
          </a:p>
        </p:txBody>
      </p:sp>
      <p:sp>
        <p:nvSpPr>
          <p:cNvPr id="3" name="Content Placeholder 2"/>
          <p:cNvSpPr>
            <a:spLocks noGrp="1"/>
          </p:cNvSpPr>
          <p:nvPr>
            <p:ph idx="1"/>
          </p:nvPr>
        </p:nvSpPr>
        <p:spPr/>
        <p:txBody>
          <a:bodyPr/>
          <a:lstStyle/>
          <a:p>
            <a:pPr>
              <a:buFont typeface="Arial" pitchFamily="34" charset="0"/>
              <a:buChar char="•"/>
            </a:pPr>
            <a:r>
              <a:rPr lang="en-US" sz="2800" dirty="0" smtClean="0">
                <a:solidFill>
                  <a:schemeClr val="tx1"/>
                </a:solidFill>
              </a:rPr>
              <a:t>Must be included in nutrient profile as a part of item served</a:t>
            </a:r>
          </a:p>
          <a:p>
            <a:pPr>
              <a:buFont typeface="Arial" pitchFamily="34" charset="0"/>
              <a:buChar char="•"/>
            </a:pPr>
            <a:r>
              <a:rPr lang="en-US" sz="2800" dirty="0" smtClean="0">
                <a:solidFill>
                  <a:schemeClr val="tx1"/>
                </a:solidFill>
              </a:rPr>
              <a:t>Examples include:</a:t>
            </a:r>
          </a:p>
          <a:p>
            <a:pPr lvl="1"/>
            <a:r>
              <a:rPr lang="en-US" sz="2400" dirty="0"/>
              <a:t>Ketchup or mayonnaise for sandwiches Salad </a:t>
            </a:r>
            <a:r>
              <a:rPr lang="en-US" sz="2400" dirty="0" smtClean="0">
                <a:solidFill>
                  <a:schemeClr val="tx1"/>
                </a:solidFill>
              </a:rPr>
              <a:t>dressings</a:t>
            </a:r>
          </a:p>
          <a:p>
            <a:pPr lvl="1"/>
            <a:r>
              <a:rPr lang="en-US" sz="2400" dirty="0" smtClean="0"/>
              <a:t>Margarine </a:t>
            </a:r>
            <a:r>
              <a:rPr lang="en-US" sz="2400" dirty="0" smtClean="0">
                <a:solidFill>
                  <a:schemeClr val="tx1"/>
                </a:solidFill>
              </a:rPr>
              <a:t>or jelly on toast</a:t>
            </a:r>
          </a:p>
          <a:p>
            <a:pPr lvl="1"/>
            <a:r>
              <a:rPr lang="en-US" sz="2400" dirty="0" smtClean="0">
                <a:solidFill>
                  <a:schemeClr val="tx1"/>
                </a:solidFill>
              </a:rPr>
              <a:t>Cream cheese on bagels.</a:t>
            </a:r>
          </a:p>
        </p:txBody>
      </p:sp>
      <p:sp>
        <p:nvSpPr>
          <p:cNvPr id="4" name="Slide Number Placeholder 3"/>
          <p:cNvSpPr>
            <a:spLocks noGrp="1"/>
          </p:cNvSpPr>
          <p:nvPr>
            <p:ph type="sldNum" sz="quarter" idx="12"/>
          </p:nvPr>
        </p:nvSpPr>
        <p:spPr/>
        <p:txBody>
          <a:bodyPr/>
          <a:lstStyle/>
          <a:p>
            <a:fld id="{ACBB548E-D236-48B0-B771-751CF2B41A16}" type="slidenum">
              <a:rPr lang="en-US" smtClean="0"/>
              <a:pPr/>
              <a:t>10</a:t>
            </a:fld>
            <a:endParaRPr lang="en-US" dirty="0"/>
          </a:p>
        </p:txBody>
      </p:sp>
    </p:spTree>
    <p:extLst>
      <p:ext uri="{BB962C8B-B14F-4D97-AF65-F5344CB8AC3E}">
        <p14:creationId xmlns:p14="http://schemas.microsoft.com/office/powerpoint/2010/main" val="377566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384175"/>
            <a:ext cx="8305800" cy="1216025"/>
          </a:xfrm>
        </p:spPr>
        <p:txBody>
          <a:bodyPr>
            <a:normAutofit fontScale="90000"/>
          </a:bodyPr>
          <a:lstStyle/>
          <a:p>
            <a:pPr eaLnBrk="1" fontAlgn="auto" hangingPunct="1">
              <a:spcAft>
                <a:spcPts val="0"/>
              </a:spcAft>
              <a:defRPr/>
            </a:pPr>
            <a:r>
              <a:rPr lang="en-US" dirty="0" smtClean="0">
                <a:solidFill>
                  <a:srgbClr val="292934"/>
                </a:solidFill>
              </a:rPr>
              <a:t>Smart Snack Foods General Standards</a:t>
            </a:r>
          </a:p>
        </p:txBody>
      </p:sp>
      <p:sp>
        <p:nvSpPr>
          <p:cNvPr id="10243" name="Rectangle 3"/>
          <p:cNvSpPr>
            <a:spLocks noGrp="1" noChangeArrowheads="1"/>
          </p:cNvSpPr>
          <p:nvPr>
            <p:ph idx="1"/>
          </p:nvPr>
        </p:nvSpPr>
        <p:spPr>
          <a:xfrm>
            <a:off x="609600" y="1524000"/>
            <a:ext cx="8229600" cy="5029200"/>
          </a:xfrm>
        </p:spPr>
        <p:txBody>
          <a:bodyPr>
            <a:normAutofit/>
          </a:bodyPr>
          <a:lstStyle/>
          <a:p>
            <a:pPr lvl="1" indent="-346075" eaLnBrk="1" hangingPunct="1">
              <a:spcBef>
                <a:spcPts val="0"/>
              </a:spcBef>
              <a:spcAft>
                <a:spcPts val="600"/>
              </a:spcAft>
              <a:buFont typeface="Arial" pitchFamily="34" charset="0"/>
              <a:buChar char="•"/>
              <a:defRPr/>
            </a:pPr>
            <a:r>
              <a:rPr lang="en-US" altLang="en-US" sz="3200" dirty="0">
                <a:ea typeface="Calibri" pitchFamily="34" charset="0"/>
              </a:rPr>
              <a:t>W</a:t>
            </a:r>
            <a:r>
              <a:rPr lang="en-US" altLang="en-US" sz="3200" dirty="0" smtClean="0">
                <a:solidFill>
                  <a:schemeClr val="tx1"/>
                </a:solidFill>
                <a:ea typeface="Calibri" pitchFamily="34" charset="0"/>
              </a:rPr>
              <a:t>hole grain-rich product</a:t>
            </a:r>
            <a:endParaRPr lang="en-US" altLang="en-US" sz="3200" b="1" dirty="0" smtClean="0">
              <a:solidFill>
                <a:schemeClr val="tx1"/>
              </a:solidFill>
              <a:ea typeface="Calibri" pitchFamily="34" charset="0"/>
            </a:endParaRPr>
          </a:p>
          <a:p>
            <a:pPr lvl="1" indent="-346075" eaLnBrk="1" hangingPunct="1">
              <a:spcBef>
                <a:spcPts val="0"/>
              </a:spcBef>
              <a:spcAft>
                <a:spcPts val="600"/>
              </a:spcAft>
              <a:buFont typeface="Arial" pitchFamily="34" charset="0"/>
              <a:buChar char="•"/>
              <a:defRPr/>
            </a:pPr>
            <a:r>
              <a:rPr lang="en-US" altLang="en-US" sz="3200" dirty="0">
                <a:ea typeface="Calibri" pitchFamily="34" charset="0"/>
              </a:rPr>
              <a:t>F</a:t>
            </a:r>
            <a:r>
              <a:rPr lang="en-US" altLang="en-US" sz="3200" dirty="0" smtClean="0">
                <a:solidFill>
                  <a:schemeClr val="tx1"/>
                </a:solidFill>
                <a:ea typeface="Calibri" pitchFamily="34" charset="0"/>
              </a:rPr>
              <a:t>ruit, vegetable, dairy, or protein </a:t>
            </a:r>
            <a:r>
              <a:rPr lang="en-US" altLang="en-US" sz="3200" dirty="0" smtClean="0">
                <a:ea typeface="Calibri" pitchFamily="34" charset="0"/>
              </a:rPr>
              <a:t>as first ingredient</a:t>
            </a:r>
            <a:endParaRPr lang="en-US" altLang="en-US" sz="3200" dirty="0">
              <a:ea typeface="Calibri" pitchFamily="34" charset="0"/>
            </a:endParaRPr>
          </a:p>
          <a:p>
            <a:pPr lvl="1" indent="-346075" eaLnBrk="1" hangingPunct="1">
              <a:spcBef>
                <a:spcPts val="0"/>
              </a:spcBef>
              <a:spcAft>
                <a:spcPts val="600"/>
              </a:spcAft>
              <a:buFont typeface="Arial" pitchFamily="34" charset="0"/>
              <a:buChar char="•"/>
              <a:defRPr/>
            </a:pPr>
            <a:r>
              <a:rPr lang="en-US" altLang="en-US" sz="3200" dirty="0" smtClean="0">
                <a:solidFill>
                  <a:schemeClr val="tx1"/>
                </a:solidFill>
                <a:ea typeface="Calibri" pitchFamily="34" charset="0"/>
              </a:rPr>
              <a:t>Combination food containing at least ¼ cup of fruit and/or vegetable</a:t>
            </a:r>
            <a:endParaRPr lang="en-US" altLang="en-US" sz="3200" b="1" dirty="0" smtClean="0">
              <a:solidFill>
                <a:schemeClr val="tx1"/>
              </a:solidFill>
              <a:ea typeface="Calibri" pitchFamily="34" charset="0"/>
            </a:endParaRPr>
          </a:p>
          <a:p>
            <a:pPr lvl="1" indent="-346075" eaLnBrk="1" hangingPunct="1">
              <a:spcBef>
                <a:spcPts val="0"/>
              </a:spcBef>
              <a:spcAft>
                <a:spcPts val="600"/>
              </a:spcAft>
              <a:buFont typeface="Arial" pitchFamily="34" charset="0"/>
              <a:buChar char="•"/>
              <a:defRPr/>
            </a:pPr>
            <a:r>
              <a:rPr lang="en-US" altLang="en-US" sz="3200" dirty="0" smtClean="0">
                <a:solidFill>
                  <a:schemeClr val="tx1"/>
                </a:solidFill>
                <a:ea typeface="Calibri" pitchFamily="34" charset="0"/>
              </a:rPr>
              <a:t>Contain 10% DV of one of the nutrients of public health concern (calcium, potassium, vitamin D or fiber) until July 1, 2016.</a:t>
            </a:r>
          </a:p>
        </p:txBody>
      </p:sp>
    </p:spTree>
    <p:extLst>
      <p:ext uri="{BB962C8B-B14F-4D97-AF65-F5344CB8AC3E}">
        <p14:creationId xmlns:p14="http://schemas.microsoft.com/office/powerpoint/2010/main" val="157535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74675" y="384175"/>
            <a:ext cx="8001000" cy="1216025"/>
          </a:xfrm>
        </p:spPr>
        <p:txBody>
          <a:bodyPr>
            <a:normAutofit/>
          </a:bodyPr>
          <a:lstStyle/>
          <a:p>
            <a:pPr eaLnBrk="1" fontAlgn="auto" hangingPunct="1">
              <a:spcAft>
                <a:spcPts val="0"/>
              </a:spcAft>
              <a:defRPr/>
            </a:pPr>
            <a:r>
              <a:rPr lang="en-US" dirty="0" smtClean="0">
                <a:solidFill>
                  <a:schemeClr val="tx1"/>
                </a:solidFill>
              </a:rPr>
              <a:t>Smart Snack Nutrient Standards</a:t>
            </a:r>
            <a:endParaRPr lang="en-US" dirty="0" smtClean="0">
              <a:solidFill>
                <a:srgbClr val="292934"/>
              </a:solidFill>
            </a:endParaRPr>
          </a:p>
        </p:txBody>
      </p:sp>
      <p:sp>
        <p:nvSpPr>
          <p:cNvPr id="10243" name="Rectangle 3"/>
          <p:cNvSpPr>
            <a:spLocks noGrp="1" noChangeArrowheads="1"/>
          </p:cNvSpPr>
          <p:nvPr>
            <p:ph idx="1"/>
          </p:nvPr>
        </p:nvSpPr>
        <p:spPr>
          <a:xfrm>
            <a:off x="457200" y="1600200"/>
            <a:ext cx="8382000" cy="4953000"/>
          </a:xfrm>
        </p:spPr>
        <p:txBody>
          <a:bodyPr>
            <a:normAutofit/>
          </a:bodyPr>
          <a:lstStyle/>
          <a:p>
            <a:pPr marL="274320" lvl="1" indent="0" eaLnBrk="1" hangingPunct="1">
              <a:spcBef>
                <a:spcPts val="0"/>
              </a:spcBef>
              <a:buNone/>
              <a:defRPr/>
            </a:pPr>
            <a:r>
              <a:rPr lang="en-US" altLang="en-US" sz="3600" dirty="0" smtClean="0">
                <a:solidFill>
                  <a:schemeClr val="tx1"/>
                </a:solidFill>
                <a:ea typeface="Calibri" pitchFamily="34" charset="0"/>
              </a:rPr>
              <a:t>Limits on:</a:t>
            </a:r>
          </a:p>
          <a:p>
            <a:pPr marL="630238" lvl="2" indent="-346075">
              <a:spcBef>
                <a:spcPts val="0"/>
              </a:spcBef>
              <a:defRPr/>
            </a:pPr>
            <a:r>
              <a:rPr lang="en-US" altLang="en-US" sz="3600" dirty="0">
                <a:ea typeface="Calibri" pitchFamily="34" charset="0"/>
              </a:rPr>
              <a:t>Calories</a:t>
            </a:r>
          </a:p>
          <a:p>
            <a:pPr marL="630238" lvl="2" indent="-346075">
              <a:spcBef>
                <a:spcPts val="0"/>
              </a:spcBef>
              <a:defRPr/>
            </a:pPr>
            <a:r>
              <a:rPr lang="en-US" altLang="en-US" sz="3600" dirty="0">
                <a:ea typeface="Calibri" pitchFamily="34" charset="0"/>
              </a:rPr>
              <a:t>Sodium</a:t>
            </a:r>
          </a:p>
          <a:p>
            <a:pPr marL="630238" lvl="2" indent="-346075">
              <a:spcBef>
                <a:spcPts val="0"/>
              </a:spcBef>
              <a:defRPr/>
            </a:pPr>
            <a:r>
              <a:rPr lang="en-US" altLang="en-US" sz="3600" dirty="0">
                <a:ea typeface="Calibri" pitchFamily="34" charset="0"/>
              </a:rPr>
              <a:t>Fats</a:t>
            </a:r>
          </a:p>
          <a:p>
            <a:pPr marL="630238" lvl="2" indent="-346075">
              <a:spcBef>
                <a:spcPts val="0"/>
              </a:spcBef>
              <a:defRPr/>
            </a:pPr>
            <a:r>
              <a:rPr lang="en-US" altLang="en-US" sz="3600" dirty="0">
                <a:ea typeface="Calibri" pitchFamily="34" charset="0"/>
              </a:rPr>
              <a:t>Sugar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7676" y="3048000"/>
            <a:ext cx="5876324" cy="3810000"/>
          </a:xfrm>
          <a:prstGeom prst="rect">
            <a:avLst/>
          </a:prstGeom>
          <a:effectLst>
            <a:softEdge rad="317500"/>
          </a:effectLst>
        </p:spPr>
      </p:pic>
    </p:spTree>
    <p:extLst>
      <p:ext uri="{BB962C8B-B14F-4D97-AF65-F5344CB8AC3E}">
        <p14:creationId xmlns:p14="http://schemas.microsoft.com/office/powerpoint/2010/main" val="1578538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Calories in Smart Snack Foods</a:t>
            </a:r>
            <a:endParaRPr lang="en-US" dirty="0"/>
          </a:p>
        </p:txBody>
      </p:sp>
      <p:sp>
        <p:nvSpPr>
          <p:cNvPr id="3" name="Content Placeholder 2"/>
          <p:cNvSpPr>
            <a:spLocks noGrp="1"/>
          </p:cNvSpPr>
          <p:nvPr>
            <p:ph idx="1"/>
          </p:nvPr>
        </p:nvSpPr>
        <p:spPr/>
        <p:txBody>
          <a:bodyPr>
            <a:normAutofit/>
          </a:bodyPr>
          <a:lstStyle/>
          <a:p>
            <a:pPr lvl="2">
              <a:spcBef>
                <a:spcPts val="0"/>
              </a:spcBef>
              <a:defRPr/>
            </a:pPr>
            <a:r>
              <a:rPr lang="en-US" altLang="en-US" sz="3600" dirty="0">
                <a:ea typeface="Calibri" pitchFamily="34" charset="0"/>
              </a:rPr>
              <a:t>Entrée </a:t>
            </a:r>
            <a:r>
              <a:rPr lang="en-US" altLang="en-US" sz="3600" dirty="0" smtClean="0">
                <a:ea typeface="Calibri" pitchFamily="34" charset="0"/>
              </a:rPr>
              <a:t>items</a:t>
            </a:r>
            <a:endParaRPr lang="en-US" altLang="en-US" sz="3600" dirty="0">
              <a:ea typeface="Calibri" pitchFamily="34" charset="0"/>
            </a:endParaRPr>
          </a:p>
          <a:p>
            <a:pPr marL="1005840" lvl="4" indent="0">
              <a:spcBef>
                <a:spcPts val="0"/>
              </a:spcBef>
              <a:buNone/>
              <a:defRPr/>
            </a:pPr>
            <a:r>
              <a:rPr lang="en-US" altLang="en-US" sz="3600" u="sng" dirty="0" smtClean="0">
                <a:ea typeface="Calibri" pitchFamily="34" charset="0"/>
              </a:rPr>
              <a:t>&lt; </a:t>
            </a:r>
            <a:r>
              <a:rPr lang="en-US" altLang="en-US" sz="3600" dirty="0">
                <a:ea typeface="Calibri" pitchFamily="34" charset="0"/>
              </a:rPr>
              <a:t>350 calories</a:t>
            </a:r>
          </a:p>
          <a:p>
            <a:pPr lvl="2">
              <a:spcBef>
                <a:spcPts val="0"/>
              </a:spcBef>
              <a:defRPr/>
            </a:pPr>
            <a:endParaRPr lang="en-US" altLang="en-US" sz="3600" dirty="0" smtClean="0">
              <a:ea typeface="Calibri" pitchFamily="34" charset="0"/>
            </a:endParaRPr>
          </a:p>
          <a:p>
            <a:pPr lvl="2">
              <a:spcBef>
                <a:spcPts val="0"/>
              </a:spcBef>
              <a:defRPr/>
            </a:pPr>
            <a:r>
              <a:rPr lang="en-US" altLang="en-US" sz="3600" dirty="0" smtClean="0">
                <a:ea typeface="Calibri" pitchFamily="34" charset="0"/>
              </a:rPr>
              <a:t>Snack and side items</a:t>
            </a:r>
            <a:endParaRPr lang="en-US" altLang="en-US" sz="3600" dirty="0">
              <a:ea typeface="Calibri" pitchFamily="34" charset="0"/>
            </a:endParaRPr>
          </a:p>
          <a:p>
            <a:pPr marL="1005840" lvl="4" indent="0">
              <a:spcBef>
                <a:spcPts val="0"/>
              </a:spcBef>
              <a:buNone/>
              <a:defRPr/>
            </a:pPr>
            <a:r>
              <a:rPr lang="en-US" altLang="en-US" sz="3600" u="sng" dirty="0" smtClean="0">
                <a:ea typeface="Calibri" pitchFamily="34" charset="0"/>
              </a:rPr>
              <a:t>&lt;</a:t>
            </a:r>
            <a:r>
              <a:rPr lang="en-US" altLang="en-US" sz="3600" dirty="0" smtClean="0">
                <a:ea typeface="Calibri" pitchFamily="34" charset="0"/>
              </a:rPr>
              <a:t> </a:t>
            </a:r>
            <a:r>
              <a:rPr lang="en-US" altLang="en-US" sz="3600" dirty="0">
                <a:ea typeface="Calibri" pitchFamily="34" charset="0"/>
              </a:rPr>
              <a:t>200 </a:t>
            </a:r>
            <a:r>
              <a:rPr lang="en-US" altLang="en-US" sz="3600" dirty="0" smtClean="0">
                <a:ea typeface="Calibri" pitchFamily="34" charset="0"/>
              </a:rPr>
              <a:t>calories</a:t>
            </a:r>
            <a:endParaRPr lang="en-US" altLang="en-US" sz="3600" dirty="0">
              <a:ea typeface="Calibri" pitchFamily="34" charset="0"/>
            </a:endParaRPr>
          </a:p>
        </p:txBody>
      </p:sp>
    </p:spTree>
    <p:extLst>
      <p:ext uri="{BB962C8B-B14F-4D97-AF65-F5344CB8AC3E}">
        <p14:creationId xmlns:p14="http://schemas.microsoft.com/office/powerpoint/2010/main" val="2830800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Sodium in Smart Snack Foods</a:t>
            </a:r>
            <a:endParaRPr lang="en-US" dirty="0"/>
          </a:p>
        </p:txBody>
      </p:sp>
      <p:sp>
        <p:nvSpPr>
          <p:cNvPr id="3" name="Content Placeholder 2"/>
          <p:cNvSpPr>
            <a:spLocks noGrp="1"/>
          </p:cNvSpPr>
          <p:nvPr>
            <p:ph idx="1"/>
          </p:nvPr>
        </p:nvSpPr>
        <p:spPr/>
        <p:txBody>
          <a:bodyPr/>
          <a:lstStyle/>
          <a:p>
            <a:pPr marL="630238" lvl="2" indent="-457200">
              <a:spcBef>
                <a:spcPts val="0"/>
              </a:spcBef>
              <a:defRPr/>
            </a:pPr>
            <a:r>
              <a:rPr lang="en-US" altLang="en-US" sz="3600" dirty="0">
                <a:ea typeface="Calibri" pitchFamily="34" charset="0"/>
              </a:rPr>
              <a:t>Entrée </a:t>
            </a:r>
            <a:r>
              <a:rPr lang="en-US" altLang="en-US" sz="3600" dirty="0" smtClean="0">
                <a:ea typeface="Calibri" pitchFamily="34" charset="0"/>
              </a:rPr>
              <a:t>items</a:t>
            </a:r>
            <a:endParaRPr lang="en-US" altLang="en-US" sz="3600" dirty="0">
              <a:ea typeface="Calibri" pitchFamily="34" charset="0"/>
            </a:endParaRPr>
          </a:p>
          <a:p>
            <a:pPr marL="1361758" lvl="8" indent="-457200">
              <a:spcBef>
                <a:spcPts val="0"/>
              </a:spcBef>
              <a:buNone/>
              <a:defRPr/>
            </a:pPr>
            <a:r>
              <a:rPr lang="en-US" altLang="en-US" sz="3500" u="sng" dirty="0" smtClean="0">
                <a:ea typeface="Calibri" pitchFamily="34" charset="0"/>
              </a:rPr>
              <a:t>&lt;</a:t>
            </a:r>
            <a:r>
              <a:rPr lang="en-US" altLang="en-US" sz="3500" dirty="0" smtClean="0">
                <a:ea typeface="Calibri" pitchFamily="34" charset="0"/>
              </a:rPr>
              <a:t> </a:t>
            </a:r>
            <a:r>
              <a:rPr lang="en-US" altLang="en-US" sz="3500" dirty="0">
                <a:ea typeface="Calibri" pitchFamily="34" charset="0"/>
              </a:rPr>
              <a:t>480 mg</a:t>
            </a:r>
          </a:p>
          <a:p>
            <a:pPr marL="630238" lvl="2" indent="-457200">
              <a:spcBef>
                <a:spcPts val="0"/>
              </a:spcBef>
              <a:defRPr/>
            </a:pPr>
            <a:endParaRPr lang="en-US" altLang="en-US" sz="3600" dirty="0" smtClean="0">
              <a:ea typeface="Calibri" pitchFamily="34" charset="0"/>
            </a:endParaRPr>
          </a:p>
          <a:p>
            <a:pPr marL="630238" lvl="2" indent="-457200">
              <a:spcBef>
                <a:spcPts val="0"/>
              </a:spcBef>
              <a:defRPr/>
            </a:pPr>
            <a:r>
              <a:rPr lang="en-US" altLang="en-US" sz="3600" dirty="0" smtClean="0">
                <a:ea typeface="Calibri" pitchFamily="34" charset="0"/>
              </a:rPr>
              <a:t>Snack and side </a:t>
            </a:r>
            <a:r>
              <a:rPr lang="en-US" altLang="en-US" sz="3600" dirty="0">
                <a:ea typeface="Calibri" pitchFamily="34" charset="0"/>
              </a:rPr>
              <a:t>items:  </a:t>
            </a:r>
            <a:endParaRPr lang="en-US" altLang="en-US" sz="3600" dirty="0" smtClean="0">
              <a:ea typeface="Calibri" pitchFamily="34" charset="0"/>
            </a:endParaRPr>
          </a:p>
          <a:p>
            <a:pPr marL="1361758" lvl="8" indent="-457200">
              <a:spcBef>
                <a:spcPts val="0"/>
              </a:spcBef>
              <a:buNone/>
              <a:defRPr/>
            </a:pPr>
            <a:r>
              <a:rPr lang="en-US" altLang="en-US" sz="3500" u="sng" dirty="0" smtClean="0">
                <a:ea typeface="Calibri" pitchFamily="34" charset="0"/>
              </a:rPr>
              <a:t>&lt;</a:t>
            </a:r>
            <a:r>
              <a:rPr lang="en-US" altLang="en-US" sz="3500" dirty="0" smtClean="0">
                <a:ea typeface="Calibri" pitchFamily="34" charset="0"/>
              </a:rPr>
              <a:t> </a:t>
            </a:r>
            <a:r>
              <a:rPr lang="en-US" altLang="en-US" sz="3500" dirty="0">
                <a:ea typeface="Calibri" pitchFamily="34" charset="0"/>
              </a:rPr>
              <a:t>230 </a:t>
            </a:r>
            <a:r>
              <a:rPr lang="en-US" altLang="en-US" sz="3500" dirty="0" smtClean="0">
                <a:ea typeface="Calibri" pitchFamily="34" charset="0"/>
              </a:rPr>
              <a:t>mg beginning July 1, 2014</a:t>
            </a:r>
          </a:p>
          <a:p>
            <a:pPr marL="1361758" lvl="8" indent="-457200">
              <a:spcBef>
                <a:spcPts val="0"/>
              </a:spcBef>
              <a:buNone/>
              <a:defRPr/>
            </a:pPr>
            <a:r>
              <a:rPr lang="en-US" altLang="en-US" sz="3500" u="sng" dirty="0">
                <a:ea typeface="Calibri" pitchFamily="34" charset="0"/>
              </a:rPr>
              <a:t>&lt;</a:t>
            </a:r>
            <a:r>
              <a:rPr lang="en-US" altLang="en-US" sz="3500" dirty="0">
                <a:ea typeface="Calibri" pitchFamily="34" charset="0"/>
              </a:rPr>
              <a:t> 200 </a:t>
            </a:r>
            <a:r>
              <a:rPr lang="en-US" altLang="en-US" sz="3500" dirty="0" smtClean="0">
                <a:ea typeface="Calibri" pitchFamily="34" charset="0"/>
              </a:rPr>
              <a:t>mg beginning July 1, 2016</a:t>
            </a:r>
            <a:endParaRPr lang="en-US" altLang="en-US" sz="3500" dirty="0">
              <a:ea typeface="Calibri" pitchFamily="34" charset="0"/>
            </a:endParaRPr>
          </a:p>
          <a:p>
            <a:endParaRPr lang="en-US" dirty="0"/>
          </a:p>
        </p:txBody>
      </p:sp>
    </p:spTree>
    <p:extLst>
      <p:ext uri="{BB962C8B-B14F-4D97-AF65-F5344CB8AC3E}">
        <p14:creationId xmlns:p14="http://schemas.microsoft.com/office/powerpoint/2010/main" val="21992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 in Smart Snack Foods</a:t>
            </a:r>
            <a:endParaRPr lang="en-US" dirty="0"/>
          </a:p>
        </p:txBody>
      </p:sp>
      <p:sp>
        <p:nvSpPr>
          <p:cNvPr id="3" name="Content Placeholder 2"/>
          <p:cNvSpPr>
            <a:spLocks noGrp="1"/>
          </p:cNvSpPr>
          <p:nvPr>
            <p:ph idx="1"/>
          </p:nvPr>
        </p:nvSpPr>
        <p:spPr>
          <a:xfrm>
            <a:off x="609600" y="1600200"/>
            <a:ext cx="8077200" cy="4876800"/>
          </a:xfrm>
        </p:spPr>
        <p:txBody>
          <a:bodyPr>
            <a:normAutofit/>
          </a:bodyPr>
          <a:lstStyle/>
          <a:p>
            <a:pPr marL="630238" lvl="2" indent="-346075">
              <a:spcBef>
                <a:spcPts val="0"/>
              </a:spcBef>
              <a:defRPr/>
            </a:pPr>
            <a:r>
              <a:rPr lang="en-US" altLang="en-US" sz="3600" dirty="0">
                <a:ea typeface="Calibri" pitchFamily="34" charset="0"/>
              </a:rPr>
              <a:t>Total fat:  </a:t>
            </a:r>
            <a:r>
              <a:rPr lang="en-US" altLang="en-US" sz="3600" u="sng" dirty="0">
                <a:ea typeface="Calibri" pitchFamily="34" charset="0"/>
              </a:rPr>
              <a:t>&lt;</a:t>
            </a:r>
            <a:r>
              <a:rPr lang="en-US" altLang="en-US" sz="3600" dirty="0">
                <a:ea typeface="Calibri" pitchFamily="34" charset="0"/>
              </a:rPr>
              <a:t> 35% of calories</a:t>
            </a:r>
          </a:p>
          <a:p>
            <a:pPr marL="630238" lvl="2" indent="-346075">
              <a:spcBef>
                <a:spcPts val="0"/>
              </a:spcBef>
              <a:defRPr/>
            </a:pPr>
            <a:r>
              <a:rPr lang="en-US" altLang="en-US" sz="3600" dirty="0">
                <a:ea typeface="Calibri" pitchFamily="34" charset="0"/>
              </a:rPr>
              <a:t>Saturated fat:  &lt; 10% of calories</a:t>
            </a:r>
          </a:p>
          <a:p>
            <a:pPr marL="630238" lvl="2" indent="-346075">
              <a:spcBef>
                <a:spcPts val="0"/>
              </a:spcBef>
              <a:defRPr/>
            </a:pPr>
            <a:r>
              <a:rPr lang="en-US" altLang="en-US" sz="3600" dirty="0">
                <a:ea typeface="Calibri" pitchFamily="34" charset="0"/>
              </a:rPr>
              <a:t>Trans fat: zero </a:t>
            </a:r>
            <a:r>
              <a:rPr lang="en-US" altLang="en-US" sz="3600" dirty="0" smtClean="0">
                <a:ea typeface="Calibri" pitchFamily="34" charset="0"/>
              </a:rPr>
              <a:t>grams</a:t>
            </a:r>
          </a:p>
          <a:p>
            <a:pPr marL="630238" lvl="2" indent="-346075">
              <a:spcBef>
                <a:spcPts val="0"/>
              </a:spcBef>
              <a:defRPr/>
            </a:pPr>
            <a:r>
              <a:rPr lang="en-US" altLang="en-US" sz="3600" dirty="0" smtClean="0">
                <a:ea typeface="Calibri" pitchFamily="34" charset="0"/>
              </a:rPr>
              <a:t>Some foods are exempt from fat standards</a:t>
            </a:r>
            <a:endParaRPr lang="en-US" altLang="en-US" sz="3600" dirty="0">
              <a:ea typeface="Calibri" pitchFamily="34" charset="0"/>
            </a:endParaRPr>
          </a:p>
        </p:txBody>
      </p:sp>
    </p:spTree>
    <p:extLst>
      <p:ext uri="{BB962C8B-B14F-4D97-AF65-F5344CB8AC3E}">
        <p14:creationId xmlns:p14="http://schemas.microsoft.com/office/powerpoint/2010/main" val="94123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in Smart Snacks Foods</a:t>
            </a:r>
            <a:endParaRPr lang="en-US" dirty="0"/>
          </a:p>
        </p:txBody>
      </p:sp>
      <p:sp>
        <p:nvSpPr>
          <p:cNvPr id="3" name="Content Placeholder 2"/>
          <p:cNvSpPr>
            <a:spLocks noGrp="1"/>
          </p:cNvSpPr>
          <p:nvPr>
            <p:ph idx="1"/>
          </p:nvPr>
        </p:nvSpPr>
        <p:spPr/>
        <p:txBody>
          <a:bodyPr>
            <a:normAutofit/>
          </a:bodyPr>
          <a:lstStyle/>
          <a:p>
            <a:pPr marL="630238" lvl="2" indent="-346075">
              <a:spcBef>
                <a:spcPts val="0"/>
              </a:spcBef>
              <a:defRPr/>
            </a:pPr>
            <a:r>
              <a:rPr lang="en-US" altLang="en-US" sz="3600" dirty="0">
                <a:ea typeface="Calibri" pitchFamily="34" charset="0"/>
              </a:rPr>
              <a:t>&lt; 35% of product weight from total sugars</a:t>
            </a:r>
          </a:p>
          <a:p>
            <a:pPr marL="630238" lvl="2" indent="-346075">
              <a:spcBef>
                <a:spcPts val="0"/>
              </a:spcBef>
              <a:defRPr/>
            </a:pPr>
            <a:r>
              <a:rPr lang="en-US" altLang="en-US" sz="3600" dirty="0">
                <a:ea typeface="Calibri" pitchFamily="34" charset="0"/>
              </a:rPr>
              <a:t>Some foods are exempt</a:t>
            </a:r>
          </a:p>
        </p:txBody>
      </p:sp>
    </p:spTree>
    <p:extLst>
      <p:ext uri="{BB962C8B-B14F-4D97-AF65-F5344CB8AC3E}">
        <p14:creationId xmlns:p14="http://schemas.microsoft.com/office/powerpoint/2010/main" val="889266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685800"/>
            <a:ext cx="8260672" cy="1295400"/>
          </a:xfrm>
        </p:spPr>
        <p:txBody>
          <a:bodyPr>
            <a:normAutofit fontScale="90000"/>
          </a:bodyPr>
          <a:lstStyle/>
          <a:p>
            <a:r>
              <a:rPr lang="en-US" dirty="0" smtClean="0">
                <a:solidFill>
                  <a:schemeClr val="tx1"/>
                </a:solidFill>
              </a:rPr>
              <a:t>NSLP/SBP Entrée </a:t>
            </a:r>
            <a:br>
              <a:rPr lang="en-US" dirty="0" smtClean="0">
                <a:solidFill>
                  <a:schemeClr val="tx1"/>
                </a:solidFill>
              </a:rPr>
            </a:br>
            <a:r>
              <a:rPr lang="en-US" dirty="0" smtClean="0">
                <a:solidFill>
                  <a:schemeClr val="tx1"/>
                </a:solidFill>
              </a:rPr>
              <a:t>Competitive Food Exemption </a:t>
            </a:r>
            <a:endParaRPr lang="en-US" dirty="0">
              <a:solidFill>
                <a:schemeClr val="tx1"/>
              </a:solidFill>
            </a:endParaRPr>
          </a:p>
        </p:txBody>
      </p:sp>
      <p:sp>
        <p:nvSpPr>
          <p:cNvPr id="3" name="Content Placeholder 2"/>
          <p:cNvSpPr>
            <a:spLocks noGrp="1"/>
          </p:cNvSpPr>
          <p:nvPr>
            <p:ph idx="1"/>
          </p:nvPr>
        </p:nvSpPr>
        <p:spPr>
          <a:xfrm>
            <a:off x="457200" y="2286000"/>
            <a:ext cx="8229600" cy="4191000"/>
          </a:xfrm>
        </p:spPr>
        <p:txBody>
          <a:bodyPr>
            <a:normAutofit/>
          </a:bodyPr>
          <a:lstStyle/>
          <a:p>
            <a:pPr marL="630238" lvl="2" indent="-346075">
              <a:spcBef>
                <a:spcPts val="0"/>
              </a:spcBef>
              <a:defRPr/>
            </a:pPr>
            <a:r>
              <a:rPr lang="en-US" sz="3600" dirty="0">
                <a:ea typeface="Calibri" pitchFamily="34" charset="0"/>
              </a:rPr>
              <a:t>Entrée exemption for the day of service and the next school day after original service</a:t>
            </a:r>
          </a:p>
          <a:p>
            <a:pPr marL="630238" lvl="2" indent="-346075">
              <a:spcBef>
                <a:spcPts val="0"/>
              </a:spcBef>
              <a:defRPr/>
            </a:pPr>
            <a:r>
              <a:rPr lang="en-US" sz="3600" dirty="0">
                <a:ea typeface="Calibri" pitchFamily="34" charset="0"/>
              </a:rPr>
              <a:t>Does not apply to side dishes</a:t>
            </a:r>
          </a:p>
          <a:p>
            <a:pPr algn="ctr">
              <a:buNone/>
            </a:pPr>
            <a:endParaRPr lang="en-US" b="1" dirty="0" smtClean="0">
              <a:solidFill>
                <a:schemeClr val="tx1"/>
              </a:solidFill>
            </a:endParaRPr>
          </a:p>
          <a:p>
            <a:pPr algn="ctr">
              <a:buNone/>
            </a:pPr>
            <a:r>
              <a:rPr lang="en-US" b="1" dirty="0" smtClean="0">
                <a:solidFill>
                  <a:schemeClr val="tx1"/>
                </a:solidFill>
              </a:rPr>
              <a:t>	</a:t>
            </a:r>
            <a:endParaRPr lang="en-US" dirty="0" smtClean="0">
              <a:solidFill>
                <a:schemeClr val="tx1"/>
              </a:solidFill>
            </a:endParaRPr>
          </a:p>
          <a:p>
            <a:pPr>
              <a:buNone/>
            </a:pPr>
            <a:endParaRPr lang="en-US" dirty="0" smtClean="0"/>
          </a:p>
          <a:p>
            <a:pPr lvl="1">
              <a:buNone/>
            </a:pPr>
            <a:endParaRPr lang="en-US" dirty="0" smtClean="0"/>
          </a:p>
          <a:p>
            <a:pPr lvl="1">
              <a:buFont typeface="Arial" pitchFamily="34" charset="0"/>
              <a:buChar char="•"/>
            </a:pPr>
            <a:endParaRPr lang="en-US" dirty="0" smtClean="0"/>
          </a:p>
          <a:p>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17</a:t>
            </a:fld>
            <a:endParaRPr lang="en-US" dirty="0"/>
          </a:p>
        </p:txBody>
      </p:sp>
    </p:spTree>
    <p:extLst>
      <p:ext uri="{BB962C8B-B14F-4D97-AF65-F5344CB8AC3E}">
        <p14:creationId xmlns:p14="http://schemas.microsoft.com/office/powerpoint/2010/main" val="1887970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Fruits and Vegetables</a:t>
            </a:r>
            <a:br>
              <a:rPr lang="en-US" dirty="0" smtClean="0">
                <a:solidFill>
                  <a:schemeClr val="tx1"/>
                </a:solidFill>
              </a:rPr>
            </a:br>
            <a:r>
              <a:rPr lang="en-US" dirty="0" smtClean="0">
                <a:solidFill>
                  <a:schemeClr val="tx1"/>
                </a:solidFill>
              </a:rPr>
              <a:t>Competitive Foods Exemptions</a:t>
            </a:r>
            <a:endParaRPr lang="en-US" dirty="0">
              <a:solidFill>
                <a:schemeClr val="tx1"/>
              </a:solidFill>
            </a:endParaRPr>
          </a:p>
        </p:txBody>
      </p:sp>
      <p:sp>
        <p:nvSpPr>
          <p:cNvPr id="3" name="Content Placeholder 2"/>
          <p:cNvSpPr>
            <a:spLocks noGrp="1"/>
          </p:cNvSpPr>
          <p:nvPr>
            <p:ph idx="1"/>
          </p:nvPr>
        </p:nvSpPr>
        <p:spPr>
          <a:xfrm>
            <a:off x="609600" y="2057400"/>
            <a:ext cx="8077200" cy="4495800"/>
          </a:xfrm>
        </p:spPr>
        <p:txBody>
          <a:bodyPr>
            <a:normAutofit fontScale="92500" lnSpcReduction="20000"/>
          </a:bodyPr>
          <a:lstStyle/>
          <a:p>
            <a:pPr marL="630238" lvl="2" indent="-346075">
              <a:spcBef>
                <a:spcPts val="0"/>
              </a:spcBef>
              <a:defRPr/>
            </a:pPr>
            <a:r>
              <a:rPr lang="en-US" sz="3600" dirty="0">
                <a:ea typeface="Calibri" pitchFamily="34" charset="0"/>
              </a:rPr>
              <a:t>Fresh, frozen and canned fruit packed in water, 100 percent juice, light syrup or extra light syrup</a:t>
            </a:r>
          </a:p>
          <a:p>
            <a:pPr marL="630238" lvl="2" indent="-346075">
              <a:spcBef>
                <a:spcPts val="0"/>
              </a:spcBef>
              <a:defRPr/>
            </a:pPr>
            <a:endParaRPr lang="en-US" sz="3600" dirty="0">
              <a:ea typeface="Calibri" pitchFamily="34" charset="0"/>
            </a:endParaRPr>
          </a:p>
          <a:p>
            <a:pPr marL="630238" lvl="2" indent="-346075">
              <a:spcBef>
                <a:spcPts val="0"/>
              </a:spcBef>
              <a:defRPr/>
            </a:pPr>
            <a:r>
              <a:rPr lang="en-US" sz="3600" dirty="0">
                <a:ea typeface="Calibri" pitchFamily="34" charset="0"/>
              </a:rPr>
              <a:t>Fresh, frozen and canned vegetables with no added ingredients except water </a:t>
            </a:r>
          </a:p>
          <a:p>
            <a:pPr marL="630238" lvl="2" indent="-346075">
              <a:spcBef>
                <a:spcPts val="0"/>
              </a:spcBef>
              <a:defRPr/>
            </a:pPr>
            <a:endParaRPr lang="en-US" sz="3600" dirty="0">
              <a:ea typeface="Calibri" pitchFamily="34" charset="0"/>
            </a:endParaRPr>
          </a:p>
          <a:p>
            <a:pPr marL="630238" lvl="2" indent="-346075">
              <a:spcBef>
                <a:spcPts val="0"/>
              </a:spcBef>
              <a:defRPr/>
            </a:pPr>
            <a:r>
              <a:rPr lang="en-US" sz="3600" dirty="0">
                <a:ea typeface="Calibri" pitchFamily="34" charset="0"/>
              </a:rPr>
              <a:t>Canned vegetables with small amount of sugar for </a:t>
            </a:r>
            <a:r>
              <a:rPr lang="en-US" sz="3600" dirty="0" smtClean="0">
                <a:ea typeface="Calibri" pitchFamily="34" charset="0"/>
              </a:rPr>
              <a:t>processing</a:t>
            </a:r>
            <a:endParaRPr lang="en-US" sz="3600" dirty="0">
              <a:ea typeface="Calibri" pitchFamily="34" charset="0"/>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18</a:t>
            </a:fld>
            <a:endParaRPr lang="en-US" dirty="0"/>
          </a:p>
        </p:txBody>
      </p:sp>
    </p:spTree>
    <p:extLst>
      <p:ext uri="{BB962C8B-B14F-4D97-AF65-F5344CB8AC3E}">
        <p14:creationId xmlns:p14="http://schemas.microsoft.com/office/powerpoint/2010/main" val="221401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Chewing Gum Exemption</a:t>
            </a:r>
            <a:endParaRPr lang="en-US" dirty="0">
              <a:solidFill>
                <a:schemeClr val="tx1"/>
              </a:solidFill>
            </a:endParaRPr>
          </a:p>
        </p:txBody>
      </p:sp>
      <p:sp>
        <p:nvSpPr>
          <p:cNvPr id="3" name="Content Placeholder 2"/>
          <p:cNvSpPr>
            <a:spLocks noGrp="1"/>
          </p:cNvSpPr>
          <p:nvPr>
            <p:ph idx="1"/>
          </p:nvPr>
        </p:nvSpPr>
        <p:spPr>
          <a:xfrm>
            <a:off x="685800" y="1676400"/>
            <a:ext cx="8229600" cy="5181600"/>
          </a:xfrm>
        </p:spPr>
        <p:txBody>
          <a:bodyPr>
            <a:normAutofit/>
          </a:bodyPr>
          <a:lstStyle/>
          <a:p>
            <a:pPr>
              <a:buNone/>
            </a:pPr>
            <a:r>
              <a:rPr lang="en-US" sz="3600" dirty="0" smtClean="0">
                <a:solidFill>
                  <a:schemeClr val="tx1"/>
                </a:solidFill>
              </a:rPr>
              <a:t>Sugar-free chewing gum may be sold as a competitive food item.</a:t>
            </a:r>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19</a:t>
            </a:fld>
            <a:endParaRPr lang="en-US" dirty="0"/>
          </a:p>
        </p:txBody>
      </p:sp>
      <p:sp>
        <p:nvSpPr>
          <p:cNvPr id="5" name="AutoShape 2" descr="data:image/jpeg;base64,/9j/4AAQSkZJRgABAQAAAQABAAD/2wCEAAkGBwgHBgkIBwgKCgkLDRYPDQwMDRsUFRAWIB0iIiAdHx8kKDQsJCYxJx8fLT0tMTU3Ojo6Iys/RD84QzQ5OjcBCgoKDQwNGg8PGjclHyU3Nzc3Nzc3Nzc3Nzc3Nzc3Nzc3Nzc3Nzc3Nzc3Nzc3Nzc3Nzc3Nzc3Nzc3Nzc3Nzc3N//AABEIAHEAowMBIgACEQEDEQH/xAAcAAABBQEBAQAAAAAAAAAAAAAAAQIDBQYEBwj/xAA6EAABAwMCBAUACAQGAwAAAAABAAIDBAURITEGEkFREyJhcYEHFDJSkaGxwSQz0fAVI0JykuFTYvH/xAAaAQACAwEBAAAAAAAAAAAAAAAAAQIEBQMG/8QAJBEAAgICAgICAgMAAAAAAAAAAAECEQMEITEFEiJBE2EykbH/2gAMAwEAAhEDEQA/ALmxcGyzFk1e12OkQ/crZQ25lMGtjiaxg6NC0HghrQ1gAA6BQuiVjNtTzO5HDHgjjXBBHK6OPDOg0CWK5MDgyf8Ayyds7H5SujxquKoMOC2TXKrPk6rguHOY5hcCs7dqnDnF7uVjdym1EdTTU3iUszhGem4VEWSTAOqHmR+dGjQBJXZI6aOdtQyYiMt6NcdyrWmpJqmPmnaOQ7A7H4U9gtkbqds07BzE6BXT4tFP2rhEPWzFXjhe31sRDofDlB0ewYWDuvC9bQEuizNGPXBXtEsWQuGpo2lpJw34VvBu5MXH0cMutCf0eEPDmEtkaWuG4dukyvR+I+H6StZyxFkNRnyvA0/BYO5Wuttcvh1sJaM4a8atd7FbevtwzL9mXn15Yufo4te6Q57lPwjlKuWVRmD3KaR6lS8qaWlArIjnumH+9VMWphagLIdf7KQ57qTCQhIdjRnCRPGyFElZ9F/4r4LwydhLTs9uy74aiGpbmJ7XexVTUeGM8xXBUUsgHj0hc1zT9ppXjXwemsvLi/w49OqzVZXRRSNY+Q853wNQoa64XJ8RZJIz/dy4KOHLUK6eR0nNgal56lAFnSvfLE6niBe3my3PY91IbY1uC52Sd8DZXUNJFTRCOFmG9e5TZGJpio5Y5DTRYj1A2HRSQXWF55Jf8t/Z+mfYpr4s7ZyuOop2EEPDWj12/wCknyC4LvyPbkKh4grvqrOVv2j+S4ZKmvtwMkDueH7jtfwKy19r6y4z8vLyA6EA5KlHsGdNLWRVNS9rpC5w2I7q4rI6aeglbXhhp+Ql5fsBjdUVrpIqCF1TVPbHGwcznuOAAFluJr9Nf3fVog6K2tOQw6OnPd3Ydh+KuYMM8s16lXNlhCPyKameJI+ZpJaT5SeoU4GUjGBowBongL0i6MJ8vgTlScqeghMiQkBMcFKQmlFiIC1NIUzgozugQjQMISt2QkSPaq+sihIMr28zthn9F2UFRhj4sEh5yPwGf0VbZLUK+oe+okL3b8xWrp6OKkj5Ym+7nbleOPUlNNahJ5i0DPcrptsX1KPLeucqwezTRQOYcaJAPhukD3+G88jugd1XbhrxkKknpWS6EAE9Dt/0uWOqq7e/lyZGD/S86ge6XQy8nxGCXbBZe6XHmk5WnAzj3KnvV+Z9Uy1j8nTlI1KxsgnrKprnAuOfKwbfK6RRFmxpR/BugkyTzZBG2w2+VS3Knp7fG6srJPChGcOxku22Hc9BunT3KKz0PjXCQlxGGRgZdIenLr+ugysLcrjVXeq8apOmcxwt1Df6nuVc1tSWV30irsbKxKvsW73Sou7gJMspWOzHCPyLu5/RcIZhXtu4YvFwwYKCVrPvyjw2/mtLRfRzJ4ZdX1wa4jRkLM4+T/Ra/wCfW1162Zn4c2Z+1GBjhdI9scbHOe8hrWtGSStRQ8AXupaHTMhpWnpK/Lh8DKZSwO4R4spH14DoGv0kxoWkFuR6jOf/AKvYAQ5ocDkHXIVbc3Z46/H0/s762pGd+/aPN4fo1wP4m569o4f6lVPEnB3+FUb6mmqXzBmrmvaBp6YXrMgVZdKZs8DmuGQRgqjDyGdStsuS0sPrSR4QXjJTSUl8pZLPeZ6KQENB5oyerDt/fooGyZC9DCanFSRiZMbg6ZKSmlJnKFM5Ct2QkbshIlR9CUVO+mhjfByk68w7gqwhqY5fL9lw3ad1k+EeNrZd2x0kjjR1wGPAmP2j/wCjv9XtofRamaFsu416EbheRywljlUlR6eE4yVpk7mB2y5ZsMBJ6JramSmIbU+aP/yD91V3+6RRDHiAA7nKguSVhV1g2bj3UdHOJX+HOAWvaeQn3Czc9fLPpCC1vV5GvwFaUDnysj585YNCdypUIW5UXiua3mAb002VHdrlSWOEwMYJbg4fyxJkEdHO+6PzPbql4n4rbAXUVqe19YMiSbdsHp6u9Nh17HFhp5nPc5z3vPM97zlzj3JWlp6Ln8p9FLY2lH4x7NNwdZ28UXepnvU7pvCYCWB3LzZJwBj7LRg6DuvS6GyW22j+BoYInY1cGDmPzuvH7JdJ7NcYqynyeU4fH99vUf31XtVDVw3CjiqqZ/NFKzmaUvIwyQkqfxFpShNO/wCQqEjjhOjHM70WWXyF1upqiaKeogjkfCeaMvbnlOMZHwV1lg9vZOTXHCfIUc8vO3sVW1FfE0uY/AI3BXTc6sQRu11WOq4qW8mRskszJToyWF/KWfsfkFNITM39KkFJPQx17CBUQOAyOrXHGP3Xn8EmWhaLizg3ipmXirddKFp5gIxh7fdnX4JWZp2uZ5HZDm6EEYIW94+VQqzL3Yq7O5p0S5UbSnBaRmNErTokSNOiEAW1RRxzNIe3Kv7FxlerGGwzk3GjbpySuxKwej+vsVWIIyueXFDKqmrOkMs8buLPUrLxfZL83woagQ1JGtNUDlf8dHfBKrbpSskl5TGCc5ztjTZebz0cUww9gP7KWOsvNK3kpbrMGDZsoEmP+QJWVl8XzeN/2aOPyC6mjeMpooY3TTuayNgy5zjgNHcrIXriyW6F9FY3uhoRpJV4w6b0Z2b67nphVFc24XTDbtcp6mIEEQ5DY8+rRgH5U8UTI2gNGANgF11/H+j9snJDNu2qgRwQNijaxjQGtGAApcJyMLUM+xAAtn9HNyrYauSgZBJNRvHNkbQu7k9j2VVwzw1U3yXmyYqVhxJLjf0HqvVLdbqa2UjaajiEcbfxce5PUrL8hs41F4u3/hf08E3L8nSOS6R10dNM+3GKSp5SWRzEta49BkZx+C7bXHLFRxiplbLPjMj2jALvQdlI4KPBactOFgmwdZXLVSiNhJ7JW1I+zJ5XdD0KyfHfElNYbbJUVDyANABu4nYAKUVboTZzX2tfVTfVoCS525B2CsLPZxDEC7GSNVlOBr3b7vVPnZOyWQ7tz5m/G69NhDXNHKRhOSaEczaYAYIVLf8Aha1XdpdWU7fEG0zPK8fPX5WmLcKjv9e2khOup2CISlGVxfJGUU1yeScUcLGxgzQVInp848ww9vv0KzoIVpxpxKKioNBA7nw7Mzgc6/dH7qihkLhkr0mpknKHz7MbZxRjL49Ha3ZCRh8oQrRUo0iEg2QNExDkmEIQAmAjQJU0oAXAStwm5RlAHp3Ad6t8ltgtrXsiqogcxnQv1zzDutdv1XgDgeZr2Ocx7TlrmnBae4K2/CvHr4nNouIHZbsysxj/AJ/1/FYm54+VvJj5/Rrau6qUJnozgo34G6kjkbIwPjcHNIyCDkEKpvNwbSRO82CslJt0aTaqxlyrYYQWOOSei+fvpNr5bhxE6mFS6WmgaCyPOjHHf3Oy0XG3HJjfJRWuQPqjo+UaiP09157TwvkkL5CXOcclzjkkrS1dZ3bKuXLSChp5YZWzU8kkMzTlskZLSPkL0jhn6R7rawyG7xfX6caeK08srR+jvyWOp4cAaLrbEOy1JamOcakjNe3NPg95snFFpvlMZKCrY9zR5oj5Xs92nVeY/SpxX4E5oaCQOqnjBLT/ACx39+yyT6cBwfGXMeNnMOCPkLjfbm+IXuy5zjklxySqq8aoTtPgsLfTVNFXR0rieZ2STqcq0jZygBSxwBgxhSci0YY1FFHLm92Dc8oQpG7IXSjjZoEqblGUCHITcoygYp2SIykygAKEvMmOOqBi5THtDgQUuU0lAi64b4rruHB4Ra6qoiP5Jdqz/af2VHxpxlcb290FFDJSQuGHucfMR2GNkj9QoHxNPRcJamKcveuSxDayQXr9GZprfjUjVWEVMB0VmYmjokLB2XaONR6OU8spdkEbMAKQBPxhHRSo52RlJhPKaUUFkZCanOCamRBuyErdkIskXvRIhCQAgIQgYO3SdUISAUqNCEABTShCYDeiYUITQDXbBMQhAmIUhQhAhrkxCECGOTEITAUbIQhRGf/Z"/>
          <p:cNvSpPr>
            <a:spLocks noChangeAspect="1" noChangeArrowheads="1"/>
          </p:cNvSpPr>
          <p:nvPr/>
        </p:nvSpPr>
        <p:spPr bwMode="auto">
          <a:xfrm>
            <a:off x="0" y="-509588"/>
            <a:ext cx="1552575" cy="107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HEAowMBIgACEQEDEQH/xAAcAAABBQEBAQAAAAAAAAAAAAAAAQIDBQYEBwj/xAA6EAABAwMCBAUACAQGAwAAAAABAAIDBAURITEGEkFREyJhcYEHFDJSkaGxwSQz0fAVI0JykuFTYvH/xAAaAQACAwEBAAAAAAAAAAAAAAAAAQIEBQMG/8QAJBEAAgICAgICAgMAAAAAAAAAAAECEQMEITEFEiJBE2EykbH/2gAMAwEAAhEDEQA/ALmxcGyzFk1e12OkQ/crZQ25lMGtjiaxg6NC0HghrQ1gAA6BQuiVjNtTzO5HDHgjjXBBHK6OPDOg0CWK5MDgyf8Ayyds7H5SujxquKoMOC2TXKrPk6rguHOY5hcCs7dqnDnF7uVjdym1EdTTU3iUszhGem4VEWSTAOqHmR+dGjQBJXZI6aOdtQyYiMt6NcdyrWmpJqmPmnaOQ7A7H4U9gtkbqds07BzE6BXT4tFP2rhEPWzFXjhe31sRDofDlB0ewYWDuvC9bQEuizNGPXBXtEsWQuGpo2lpJw34VvBu5MXH0cMutCf0eEPDmEtkaWuG4dukyvR+I+H6StZyxFkNRnyvA0/BYO5Wuttcvh1sJaM4a8atd7FbevtwzL9mXn15Yufo4te6Q57lPwjlKuWVRmD3KaR6lS8qaWlArIjnumH+9VMWphagLIdf7KQ57qTCQhIdjRnCRPGyFElZ9F/4r4LwydhLTs9uy74aiGpbmJ7XexVTUeGM8xXBUUsgHj0hc1zT9ppXjXwemsvLi/w49OqzVZXRRSNY+Q853wNQoa64XJ8RZJIz/dy4KOHLUK6eR0nNgal56lAFnSvfLE6niBe3my3PY91IbY1uC52Sd8DZXUNJFTRCOFmG9e5TZGJpio5Y5DTRYj1A2HRSQXWF55Jf8t/Z+mfYpr4s7ZyuOop2EEPDWj12/wCknyC4LvyPbkKh4grvqrOVv2j+S4ZKmvtwMkDueH7jtfwKy19r6y4z8vLyA6EA5KlHsGdNLWRVNS9rpC5w2I7q4rI6aeglbXhhp+Ql5fsBjdUVrpIqCF1TVPbHGwcznuOAAFluJr9Nf3fVog6K2tOQw6OnPd3Ydh+KuYMM8s16lXNlhCPyKameJI+ZpJaT5SeoU4GUjGBowBongL0i6MJ8vgTlScqeghMiQkBMcFKQmlFiIC1NIUzgozugQjQMISt2QkSPaq+sihIMr28zthn9F2UFRhj4sEh5yPwGf0VbZLUK+oe+okL3b8xWrp6OKkj5Ym+7nbleOPUlNNahJ5i0DPcrptsX1KPLeucqwezTRQOYcaJAPhukD3+G88jugd1XbhrxkKknpWS6EAE9Dt/0uWOqq7e/lyZGD/S86ge6XQy8nxGCXbBZe6XHmk5WnAzj3KnvV+Z9Uy1j8nTlI1KxsgnrKprnAuOfKwbfK6RRFmxpR/BugkyTzZBG2w2+VS3Knp7fG6srJPChGcOxku22Hc9BunT3KKz0PjXCQlxGGRgZdIenLr+ugysLcrjVXeq8apOmcxwt1Df6nuVc1tSWV30irsbKxKvsW73Sou7gJMspWOzHCPyLu5/RcIZhXtu4YvFwwYKCVrPvyjw2/mtLRfRzJ4ZdX1wa4jRkLM4+T/Ra/wCfW1162Zn4c2Z+1GBjhdI9scbHOe8hrWtGSStRQ8AXupaHTMhpWnpK/Lh8DKZSwO4R4spH14DoGv0kxoWkFuR6jOf/AKvYAQ5ocDkHXIVbc3Z46/H0/s762pGd+/aPN4fo1wP4m569o4f6lVPEnB3+FUb6mmqXzBmrmvaBp6YXrMgVZdKZs8DmuGQRgqjDyGdStsuS0sPrSR4QXjJTSUl8pZLPeZ6KQENB5oyerDt/fooGyZC9DCanFSRiZMbg6ZKSmlJnKFM5Ct2QkbshIlR9CUVO+mhjfByk68w7gqwhqY5fL9lw3ad1k+EeNrZd2x0kjjR1wGPAmP2j/wCjv9XtofRamaFsu416EbheRywljlUlR6eE4yVpk7mB2y5ZsMBJ6JramSmIbU+aP/yD91V3+6RRDHiAA7nKguSVhV1g2bj3UdHOJX+HOAWvaeQn3Czc9fLPpCC1vV5GvwFaUDnysj585YNCdypUIW5UXiua3mAb002VHdrlSWOEwMYJbg4fyxJkEdHO+6PzPbql4n4rbAXUVqe19YMiSbdsHp6u9Nh17HFhp5nPc5z3vPM97zlzj3JWlp6Ln8p9FLY2lH4x7NNwdZ28UXepnvU7pvCYCWB3LzZJwBj7LRg6DuvS6GyW22j+BoYInY1cGDmPzuvH7JdJ7NcYqynyeU4fH99vUf31XtVDVw3CjiqqZ/NFKzmaUvIwyQkqfxFpShNO/wCQqEjjhOjHM70WWXyF1upqiaKeogjkfCeaMvbnlOMZHwV1lg9vZOTXHCfIUc8vO3sVW1FfE0uY/AI3BXTc6sQRu11WOq4qW8mRskszJToyWF/KWfsfkFNITM39KkFJPQx17CBUQOAyOrXHGP3Xn8EmWhaLizg3ipmXirddKFp5gIxh7fdnX4JWZp2uZ5HZDm6EEYIW94+VQqzL3Yq7O5p0S5UbSnBaRmNErTokSNOiEAW1RRxzNIe3Kv7FxlerGGwzk3GjbpySuxKwej+vsVWIIyueXFDKqmrOkMs8buLPUrLxfZL83woagQ1JGtNUDlf8dHfBKrbpSskl5TGCc5ztjTZebz0cUww9gP7KWOsvNK3kpbrMGDZsoEmP+QJWVl8XzeN/2aOPyC6mjeMpooY3TTuayNgy5zjgNHcrIXriyW6F9FY3uhoRpJV4w6b0Z2b67nphVFc24XTDbtcp6mIEEQ5DY8+rRgH5U8UTI2gNGANgF11/H+j9snJDNu2qgRwQNijaxjQGtGAApcJyMLUM+xAAtn9HNyrYauSgZBJNRvHNkbQu7k9j2VVwzw1U3yXmyYqVhxJLjf0HqvVLdbqa2UjaajiEcbfxce5PUrL8hs41F4u3/hf08E3L8nSOS6R10dNM+3GKSp5SWRzEta49BkZx+C7bXHLFRxiplbLPjMj2jALvQdlI4KPBactOFgmwdZXLVSiNhJ7JW1I+zJ5XdD0KyfHfElNYbbJUVDyANABu4nYAKUVboTZzX2tfVTfVoCS525B2CsLPZxDEC7GSNVlOBr3b7vVPnZOyWQ7tz5m/G69NhDXNHKRhOSaEczaYAYIVLf8Aha1XdpdWU7fEG0zPK8fPX5WmLcKjv9e2khOup2CISlGVxfJGUU1yeScUcLGxgzQVInp848ww9vv0KzoIVpxpxKKioNBA7nw7Mzgc6/dH7qihkLhkr0mpknKHz7MbZxRjL49Ha3ZCRh8oQrRUo0iEg2QNExDkmEIQAmAjQJU0oAXAStwm5RlAHp3Ad6t8ltgtrXsiqogcxnQv1zzDutdv1XgDgeZr2Ocx7TlrmnBae4K2/CvHr4nNouIHZbsysxj/AJ/1/FYm54+VvJj5/Rrau6qUJnozgo34G6kjkbIwPjcHNIyCDkEKpvNwbSRO82CslJt0aTaqxlyrYYQWOOSei+fvpNr5bhxE6mFS6WmgaCyPOjHHf3Oy0XG3HJjfJRWuQPqjo+UaiP09157TwvkkL5CXOcclzjkkrS1dZ3bKuXLSChp5YZWzU8kkMzTlskZLSPkL0jhn6R7rawyG7xfX6caeK08srR+jvyWOp4cAaLrbEOy1JamOcakjNe3NPg95snFFpvlMZKCrY9zR5oj5Xs92nVeY/SpxX4E5oaCQOqnjBLT/ACx39+yyT6cBwfGXMeNnMOCPkLjfbm+IXuy5zjklxySqq8aoTtPgsLfTVNFXR0rieZ2STqcq0jZygBSxwBgxhSci0YY1FFHLm92Dc8oQpG7IXSjjZoEqblGUCHITcoygYp2SIykygAKEvMmOOqBi5THtDgQUuU0lAi64b4rruHB4Ra6qoiP5Jdqz/af2VHxpxlcb290FFDJSQuGHucfMR2GNkj9QoHxNPRcJamKcveuSxDayQXr9GZprfjUjVWEVMB0VmYmjokLB2XaONR6OU8spdkEbMAKQBPxhHRSo52RlJhPKaUUFkZCanOCamRBuyErdkIskXvRIhCQAgIQgYO3SdUISAUqNCEABTShCYDeiYUITQDXbBMQhAmIUhQhAhrkxCECGOTEITAUbIQhRGf/Z"/>
          <p:cNvSpPr>
            <a:spLocks noChangeAspect="1" noChangeArrowheads="1"/>
          </p:cNvSpPr>
          <p:nvPr/>
        </p:nvSpPr>
        <p:spPr bwMode="auto">
          <a:xfrm>
            <a:off x="152400" y="-357188"/>
            <a:ext cx="1552575" cy="107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wgHBgkIBwgKCgkLDRYPDQwMDRsUFRAWIB0iIiAdHx8kKDQsJCYxJx8fLT0tMTU3Ojo6Iys/RD84QzQ5OjcBCgoKDQwNGg8PGjclHyU3Nzc3Nzc3Nzc3Nzc3Nzc3Nzc3Nzc3Nzc3Nzc3Nzc3Nzc3Nzc3Nzc3Nzc3Nzc3Nzc3N//AABEIAHEAowMBIgACEQEDEQH/xAAcAAABBQEBAQAAAAAAAAAAAAAAAQIDBQYEBwj/xAA6EAABAwMCBAUACAQGAwAAAAABAAIDBAURITEGEkFREyJhcYEHFDJSkaGxwSQz0fAVI0JykuFTYvH/xAAaAQACAwEBAAAAAAAAAAAAAAAAAQIEBQMG/8QAJBEAAgICAgICAgMAAAAAAAAAAAECEQMEITEFEiJBE2EykbH/2gAMAwEAAhEDEQA/ALmxcGyzFk1e12OkQ/crZQ25lMGtjiaxg6NC0HghrQ1gAA6BQuiVjNtTzO5HDHgjjXBBHK6OPDOg0CWK5MDgyf8Ayyds7H5SujxquKoMOC2TXKrPk6rguHOY5hcCs7dqnDnF7uVjdym1EdTTU3iUszhGem4VEWSTAOqHmR+dGjQBJXZI6aOdtQyYiMt6NcdyrWmpJqmPmnaOQ7A7H4U9gtkbqds07BzE6BXT4tFP2rhEPWzFXjhe31sRDofDlB0ewYWDuvC9bQEuizNGPXBXtEsWQuGpo2lpJw34VvBu5MXH0cMutCf0eEPDmEtkaWuG4dukyvR+I+H6StZyxFkNRnyvA0/BYO5Wuttcvh1sJaM4a8atd7FbevtwzL9mXn15Yufo4te6Q57lPwjlKuWVRmD3KaR6lS8qaWlArIjnumH+9VMWphagLIdf7KQ57qTCQhIdjRnCRPGyFElZ9F/4r4LwydhLTs9uy74aiGpbmJ7XexVTUeGM8xXBUUsgHj0hc1zT9ppXjXwemsvLi/w49OqzVZXRRSNY+Q853wNQoa64XJ8RZJIz/dy4KOHLUK6eR0nNgal56lAFnSvfLE6niBe3my3PY91IbY1uC52Sd8DZXUNJFTRCOFmG9e5TZGJpio5Y5DTRYj1A2HRSQXWF55Jf8t/Z+mfYpr4s7ZyuOop2EEPDWj12/wCknyC4LvyPbkKh4grvqrOVv2j+S4ZKmvtwMkDueH7jtfwKy19r6y4z8vLyA6EA5KlHsGdNLWRVNS9rpC5w2I7q4rI6aeglbXhhp+Ql5fsBjdUVrpIqCF1TVPbHGwcznuOAAFluJr9Nf3fVog6K2tOQw6OnPd3Ydh+KuYMM8s16lXNlhCPyKameJI+ZpJaT5SeoU4GUjGBowBongL0i6MJ8vgTlScqeghMiQkBMcFKQmlFiIC1NIUzgozugQjQMISt2QkSPaq+sihIMr28zthn9F2UFRhj4sEh5yPwGf0VbZLUK+oe+okL3b8xWrp6OKkj5Ym+7nbleOPUlNNahJ5i0DPcrptsX1KPLeucqwezTRQOYcaJAPhukD3+G88jugd1XbhrxkKknpWS6EAE9Dt/0uWOqq7e/lyZGD/S86ge6XQy8nxGCXbBZe6XHmk5WnAzj3KnvV+Z9Uy1j8nTlI1KxsgnrKprnAuOfKwbfK6RRFmxpR/BugkyTzZBG2w2+VS3Knp7fG6srJPChGcOxku22Hc9BunT3KKz0PjXCQlxGGRgZdIenLr+ugysLcrjVXeq8apOmcxwt1Df6nuVc1tSWV30irsbKxKvsW73Sou7gJMspWOzHCPyLu5/RcIZhXtu4YvFwwYKCVrPvyjw2/mtLRfRzJ4ZdX1wa4jRkLM4+T/Ra/wCfW1162Zn4c2Z+1GBjhdI9scbHOe8hrWtGSStRQ8AXupaHTMhpWnpK/Lh8DKZSwO4R4spH14DoGv0kxoWkFuR6jOf/AKvYAQ5ocDkHXIVbc3Z46/H0/s762pGd+/aPN4fo1wP4m569o4f6lVPEnB3+FUb6mmqXzBmrmvaBp6YXrMgVZdKZs8DmuGQRgqjDyGdStsuS0sPrSR4QXjJTSUl8pZLPeZ6KQENB5oyerDt/fooGyZC9DCanFSRiZMbg6ZKSmlJnKFM5Ct2QkbshIlR9CUVO+mhjfByk68w7gqwhqY5fL9lw3ad1k+EeNrZd2x0kjjR1wGPAmP2j/wCjv9XtofRamaFsu416EbheRywljlUlR6eE4yVpk7mB2y5ZsMBJ6JramSmIbU+aP/yD91V3+6RRDHiAA7nKguSVhV1g2bj3UdHOJX+HOAWvaeQn3Czc9fLPpCC1vV5GvwFaUDnysj585YNCdypUIW5UXiua3mAb002VHdrlSWOEwMYJbg4fyxJkEdHO+6PzPbql4n4rbAXUVqe19YMiSbdsHp6u9Nh17HFhp5nPc5z3vPM97zlzj3JWlp6Ln8p9FLY2lH4x7NNwdZ28UXepnvU7pvCYCWB3LzZJwBj7LRg6DuvS6GyW22j+BoYInY1cGDmPzuvH7JdJ7NcYqynyeU4fH99vUf31XtVDVw3CjiqqZ/NFKzmaUvIwyQkqfxFpShNO/wCQqEjjhOjHM70WWXyF1upqiaKeogjkfCeaMvbnlOMZHwV1lg9vZOTXHCfIUc8vO3sVW1FfE0uY/AI3BXTc6sQRu11WOq4qW8mRskszJToyWF/KWfsfkFNITM39KkFJPQx17CBUQOAyOrXHGP3Xn8EmWhaLizg3ipmXirddKFp5gIxh7fdnX4JWZp2uZ5HZDm6EEYIW94+VQqzL3Yq7O5p0S5UbSnBaRmNErTokSNOiEAW1RRxzNIe3Kv7FxlerGGwzk3GjbpySuxKwej+vsVWIIyueXFDKqmrOkMs8buLPUrLxfZL83woagQ1JGtNUDlf8dHfBKrbpSskl5TGCc5ztjTZebz0cUww9gP7KWOsvNK3kpbrMGDZsoEmP+QJWVl8XzeN/2aOPyC6mjeMpooY3TTuayNgy5zjgNHcrIXriyW6F9FY3uhoRpJV4w6b0Z2b67nphVFc24XTDbtcp6mIEEQ5DY8+rRgH5U8UTI2gNGANgF11/H+j9snJDNu2qgRwQNijaxjQGtGAApcJyMLUM+xAAtn9HNyrYauSgZBJNRvHNkbQu7k9j2VVwzw1U3yXmyYqVhxJLjf0HqvVLdbqa2UjaajiEcbfxce5PUrL8hs41F4u3/hf08E3L8nSOS6R10dNM+3GKSp5SWRzEta49BkZx+C7bXHLFRxiplbLPjMj2jALvQdlI4KPBactOFgmwdZXLVSiNhJ7JW1I+zJ5XdD0KyfHfElNYbbJUVDyANABu4nYAKUVboTZzX2tfVTfVoCS525B2CsLPZxDEC7GSNVlOBr3b7vVPnZOyWQ7tz5m/G69NhDXNHKRhOSaEczaYAYIVLf8Aha1XdpdWU7fEG0zPK8fPX5WmLcKjv9e2khOup2CISlGVxfJGUU1yeScUcLGxgzQVInp848ww9vv0KzoIVpxpxKKioNBA7nw7Mzgc6/dH7qihkLhkr0mpknKHz7MbZxRjL49Ha3ZCRh8oQrRUo0iEg2QNExDkmEIQAmAjQJU0oAXAStwm5RlAHp3Ad6t8ltgtrXsiqogcxnQv1zzDutdv1XgDgeZr2Ocx7TlrmnBae4K2/CvHr4nNouIHZbsysxj/AJ/1/FYm54+VvJj5/Rrau6qUJnozgo34G6kjkbIwPjcHNIyCDkEKpvNwbSRO82CslJt0aTaqxlyrYYQWOOSei+fvpNr5bhxE6mFS6WmgaCyPOjHHf3Oy0XG3HJjfJRWuQPqjo+UaiP09157TwvkkL5CXOcclzjkkrS1dZ3bKuXLSChp5YZWzU8kkMzTlskZLSPkL0jhn6R7rawyG7xfX6caeK08srR+jvyWOp4cAaLrbEOy1JamOcakjNe3NPg95snFFpvlMZKCrY9zR5oj5Xs92nVeY/SpxX4E5oaCQOqnjBLT/ACx39+yyT6cBwfGXMeNnMOCPkLjfbm+IXuy5zjklxySqq8aoTtPgsLfTVNFXR0rieZ2STqcq0jZygBSxwBgxhSci0YY1FFHLm92Dc8oQpG7IXSjjZoEqblGUCHITcoygYp2SIykygAKEvMmOOqBi5THtDgQUuU0lAi64b4rruHB4Ra6qoiP5Jdqz/af2VHxpxlcb290FFDJSQuGHucfMR2GNkj9QoHxNPRcJamKcveuSxDayQXr9GZprfjUjVWEVMB0VmYmjokLB2XaONR6OU8spdkEbMAKQBPxhHRSo52RlJhPKaUUFkZCanOCamRBuyErdkIskXvRIhCQAgIQgYO3SdUISAUqNCEABTShCYDeiYUITQDXbBMQhAmIUhQhAhrkxCECGOTEITAUbIQhRGf/Z"/>
          <p:cNvSpPr>
            <a:spLocks noChangeAspect="1" noChangeArrowheads="1"/>
          </p:cNvSpPr>
          <p:nvPr/>
        </p:nvSpPr>
        <p:spPr bwMode="auto">
          <a:xfrm>
            <a:off x="304800" y="-204788"/>
            <a:ext cx="1552575" cy="1076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0476"/>
          <a:stretch/>
        </p:blipFill>
        <p:spPr>
          <a:xfrm>
            <a:off x="1403985" y="3810000"/>
            <a:ext cx="5151120" cy="3067050"/>
          </a:xfrm>
          <a:prstGeom prst="rect">
            <a:avLst/>
          </a:prstGeom>
          <a:effectLst>
            <a:softEdge rad="127000"/>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1875"/>
          <a:stretch/>
        </p:blipFill>
        <p:spPr>
          <a:xfrm flipH="1">
            <a:off x="5210175" y="3448050"/>
            <a:ext cx="4019550" cy="3429000"/>
          </a:xfrm>
          <a:prstGeom prst="rect">
            <a:avLst/>
          </a:prstGeom>
          <a:effectLst>
            <a:softEdge rad="317500"/>
          </a:effectLst>
        </p:spPr>
      </p:pic>
    </p:spTree>
    <p:extLst>
      <p:ext uri="{BB962C8B-B14F-4D97-AF65-F5344CB8AC3E}">
        <p14:creationId xmlns:p14="http://schemas.microsoft.com/office/powerpoint/2010/main" val="272463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dirty="0" smtClean="0">
                <a:solidFill>
                  <a:schemeClr val="tx1"/>
                </a:solidFill>
              </a:rPr>
              <a:t>What are competitive foods?</a:t>
            </a:r>
            <a:endParaRPr lang="en-US" dirty="0">
              <a:solidFill>
                <a:schemeClr val="tx1"/>
              </a:solidFill>
            </a:endParaRPr>
          </a:p>
        </p:txBody>
      </p:sp>
      <p:sp>
        <p:nvSpPr>
          <p:cNvPr id="3" name="Content Placeholder 2"/>
          <p:cNvSpPr>
            <a:spLocks noGrp="1"/>
          </p:cNvSpPr>
          <p:nvPr>
            <p:ph idx="1"/>
          </p:nvPr>
        </p:nvSpPr>
        <p:spPr/>
        <p:txBody>
          <a:bodyPr>
            <a:normAutofit/>
          </a:bodyPr>
          <a:lstStyle/>
          <a:p>
            <a:endParaRPr lang="en-US" u="sng" dirty="0" smtClean="0"/>
          </a:p>
          <a:p>
            <a:pPr>
              <a:buNone/>
            </a:pPr>
            <a:r>
              <a:rPr lang="en-US" dirty="0" smtClean="0"/>
              <a:t>	</a:t>
            </a:r>
            <a:r>
              <a:rPr lang="en-US" sz="2800" dirty="0"/>
              <a:t>A</a:t>
            </a:r>
            <a:r>
              <a:rPr lang="en-US" sz="2800" dirty="0" smtClean="0">
                <a:solidFill>
                  <a:schemeClr val="tx1"/>
                </a:solidFill>
              </a:rPr>
              <a:t>ll food and beverages sold to students on the school campus during the </a:t>
            </a:r>
            <a:r>
              <a:rPr lang="en-US" sz="2800" dirty="0">
                <a:solidFill>
                  <a:schemeClr val="tx1"/>
                </a:solidFill>
              </a:rPr>
              <a:t>s</a:t>
            </a:r>
            <a:r>
              <a:rPr lang="en-US" sz="2800" dirty="0" smtClean="0">
                <a:solidFill>
                  <a:schemeClr val="tx1"/>
                </a:solidFill>
              </a:rPr>
              <a:t>chool day, other than reimbursable meals.  </a:t>
            </a:r>
          </a:p>
          <a:p>
            <a:pPr>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2</a:t>
            </a:fld>
            <a:endParaRPr lang="en-US" dirty="0"/>
          </a:p>
        </p:txBody>
      </p:sp>
    </p:spTree>
    <p:extLst>
      <p:ext uri="{BB962C8B-B14F-4D97-AF65-F5344CB8AC3E}">
        <p14:creationId xmlns:p14="http://schemas.microsoft.com/office/powerpoint/2010/main" val="412531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Smart Snack Beverage Standards</a:t>
            </a:r>
            <a:endParaRPr lang="en-US" dirty="0">
              <a:solidFill>
                <a:schemeClr val="tx1"/>
              </a:solidFill>
            </a:endParaRPr>
          </a:p>
        </p:txBody>
      </p:sp>
      <p:sp>
        <p:nvSpPr>
          <p:cNvPr id="3" name="Content Placeholder 2"/>
          <p:cNvSpPr>
            <a:spLocks noGrp="1"/>
          </p:cNvSpPr>
          <p:nvPr>
            <p:ph idx="1"/>
          </p:nvPr>
        </p:nvSpPr>
        <p:spPr>
          <a:xfrm>
            <a:off x="457200" y="1752600"/>
            <a:ext cx="8229600" cy="4724400"/>
          </a:xfrm>
        </p:spPr>
        <p:txBody>
          <a:bodyPr/>
          <a:lstStyle/>
          <a:p>
            <a:pPr marL="630238" lvl="2" indent="-346075">
              <a:spcBef>
                <a:spcPts val="0"/>
              </a:spcBef>
              <a:defRPr/>
            </a:pPr>
            <a:r>
              <a:rPr lang="en-US" sz="3600" dirty="0" smtClean="0">
                <a:ea typeface="Calibri" pitchFamily="34" charset="0"/>
              </a:rPr>
              <a:t>Vary </a:t>
            </a:r>
            <a:r>
              <a:rPr lang="en-US" sz="3600" dirty="0">
                <a:ea typeface="Calibri" pitchFamily="34" charset="0"/>
              </a:rPr>
              <a:t>by </a:t>
            </a:r>
            <a:r>
              <a:rPr lang="en-US" sz="3600" dirty="0" smtClean="0">
                <a:ea typeface="Calibri" pitchFamily="34" charset="0"/>
              </a:rPr>
              <a:t>grade level</a:t>
            </a:r>
            <a:endParaRPr lang="en-US" sz="3600" dirty="0">
              <a:ea typeface="Calibri" pitchFamily="34" charset="0"/>
            </a:endParaRPr>
          </a:p>
          <a:p>
            <a:pPr marL="630238" lvl="2" indent="-346075">
              <a:spcBef>
                <a:spcPts val="0"/>
              </a:spcBef>
              <a:defRPr/>
            </a:pPr>
            <a:r>
              <a:rPr lang="en-US" sz="3600" dirty="0" smtClean="0">
                <a:ea typeface="Calibri" pitchFamily="34" charset="0"/>
              </a:rPr>
              <a:t>Identify specific types </a:t>
            </a:r>
            <a:r>
              <a:rPr lang="en-US" sz="3600" dirty="0">
                <a:ea typeface="Calibri" pitchFamily="34" charset="0"/>
              </a:rPr>
              <a:t>of </a:t>
            </a:r>
            <a:r>
              <a:rPr lang="en-US" sz="3600" dirty="0" smtClean="0">
                <a:ea typeface="Calibri" pitchFamily="34" charset="0"/>
              </a:rPr>
              <a:t>beverages allowed</a:t>
            </a:r>
            <a:endParaRPr lang="en-US" sz="3600" dirty="0">
              <a:ea typeface="Calibri" pitchFamily="34" charset="0"/>
            </a:endParaRPr>
          </a:p>
          <a:p>
            <a:pPr marL="630238" lvl="2" indent="-346075">
              <a:spcBef>
                <a:spcPts val="0"/>
              </a:spcBef>
              <a:defRPr/>
            </a:pPr>
            <a:r>
              <a:rPr lang="en-US" sz="3600" dirty="0" smtClean="0">
                <a:ea typeface="Calibri" pitchFamily="34" charset="0"/>
              </a:rPr>
              <a:t>Limit the portion size</a:t>
            </a:r>
          </a:p>
          <a:p>
            <a:pPr marL="630238" lvl="2" indent="-346075">
              <a:spcBef>
                <a:spcPts val="0"/>
              </a:spcBef>
              <a:defRPr/>
            </a:pPr>
            <a:r>
              <a:rPr lang="en-US" sz="3600" dirty="0" smtClean="0">
                <a:ea typeface="Calibri" pitchFamily="34" charset="0"/>
              </a:rPr>
              <a:t>Allow caffeine only at high school</a:t>
            </a:r>
            <a:endParaRPr lang="en-US" sz="3600" dirty="0">
              <a:ea typeface="Calibri" pitchFamily="34" charset="0"/>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20</a:t>
            </a:fld>
            <a:endParaRPr lang="en-US" dirty="0"/>
          </a:p>
        </p:txBody>
      </p:sp>
    </p:spTree>
    <p:extLst>
      <p:ext uri="{BB962C8B-B14F-4D97-AF65-F5344CB8AC3E}">
        <p14:creationId xmlns:p14="http://schemas.microsoft.com/office/powerpoint/2010/main" val="393904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Smart Snack Beverages Allowed</a:t>
            </a:r>
            <a:endParaRPr lang="en-US" b="1" dirty="0">
              <a:solidFill>
                <a:schemeClr val="tx1"/>
              </a:solidFill>
            </a:endParaRPr>
          </a:p>
        </p:txBody>
      </p:sp>
      <p:sp>
        <p:nvSpPr>
          <p:cNvPr id="3" name="Content Placeholder 2"/>
          <p:cNvSpPr>
            <a:spLocks noGrp="1"/>
          </p:cNvSpPr>
          <p:nvPr>
            <p:ph idx="1"/>
          </p:nvPr>
        </p:nvSpPr>
        <p:spPr>
          <a:xfrm>
            <a:off x="685800" y="1600200"/>
            <a:ext cx="8001000" cy="4876800"/>
          </a:xfrm>
        </p:spPr>
        <p:txBody>
          <a:bodyPr>
            <a:normAutofit lnSpcReduction="10000"/>
          </a:bodyPr>
          <a:lstStyle/>
          <a:p>
            <a:r>
              <a:rPr lang="en-US" sz="3600" dirty="0" smtClean="0"/>
              <a:t>Water</a:t>
            </a:r>
          </a:p>
          <a:p>
            <a:pPr lvl="2">
              <a:buFont typeface="Wingdings" panose="05000000000000000000" pitchFamily="2" charset="2"/>
              <a:buChar char="Ø"/>
            </a:pPr>
            <a:r>
              <a:rPr lang="en-US" sz="3200" dirty="0" smtClean="0"/>
              <a:t>Plain and any portion</a:t>
            </a:r>
          </a:p>
          <a:p>
            <a:endParaRPr lang="en-US" sz="3600" dirty="0" smtClean="0"/>
          </a:p>
          <a:p>
            <a:r>
              <a:rPr lang="en-US" sz="3600" dirty="0" smtClean="0"/>
              <a:t>Milk</a:t>
            </a:r>
          </a:p>
          <a:p>
            <a:r>
              <a:rPr lang="en-US" sz="3600" dirty="0" smtClean="0"/>
              <a:t>100% Juice or juice diluted with water</a:t>
            </a:r>
          </a:p>
          <a:p>
            <a:pPr marL="548640" lvl="2" indent="0">
              <a:buNone/>
            </a:pPr>
            <a:endParaRPr lang="en-US" sz="3200" dirty="0" smtClean="0"/>
          </a:p>
          <a:p>
            <a:pPr lvl="2">
              <a:buFont typeface="Wingdings" panose="05000000000000000000" pitchFamily="2" charset="2"/>
              <a:buChar char="Ø"/>
            </a:pPr>
            <a:r>
              <a:rPr lang="en-US" sz="3200" dirty="0" smtClean="0"/>
              <a:t>8 </a:t>
            </a:r>
            <a:r>
              <a:rPr lang="en-US" sz="3200" dirty="0"/>
              <a:t>fluid ounces in elementary</a:t>
            </a:r>
          </a:p>
          <a:p>
            <a:pPr lvl="2">
              <a:buFont typeface="Wingdings" panose="05000000000000000000" pitchFamily="2" charset="2"/>
              <a:buChar char="Ø"/>
            </a:pPr>
            <a:r>
              <a:rPr lang="en-US" sz="3200" dirty="0"/>
              <a:t>12 fluid ounces in middle and </a:t>
            </a:r>
            <a:r>
              <a:rPr lang="en-US" sz="3200" dirty="0" smtClean="0"/>
              <a:t>high</a:t>
            </a:r>
            <a:endParaRPr lang="en-US" sz="3200"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21</a:t>
            </a:fld>
            <a:endParaRPr lang="en-US" dirty="0"/>
          </a:p>
        </p:txBody>
      </p:sp>
    </p:spTree>
    <p:extLst>
      <p:ext uri="{BB962C8B-B14F-4D97-AF65-F5344CB8AC3E}">
        <p14:creationId xmlns:p14="http://schemas.microsoft.com/office/powerpoint/2010/main" val="40813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19200"/>
          </a:xfrm>
        </p:spPr>
        <p:txBody>
          <a:bodyPr>
            <a:noAutofit/>
          </a:bodyPr>
          <a:lstStyle/>
          <a:p>
            <a:r>
              <a:rPr lang="en-US" dirty="0" smtClean="0">
                <a:solidFill>
                  <a:schemeClr val="tx1"/>
                </a:solidFill>
              </a:rPr>
              <a:t>High School</a:t>
            </a:r>
            <a:br>
              <a:rPr lang="en-US" dirty="0" smtClean="0">
                <a:solidFill>
                  <a:schemeClr val="tx1"/>
                </a:solidFill>
              </a:rPr>
            </a:br>
            <a:r>
              <a:rPr lang="en-US" dirty="0" smtClean="0">
                <a:solidFill>
                  <a:schemeClr val="tx1"/>
                </a:solidFill>
              </a:rPr>
              <a:t>Other Smart Snack Beverages</a:t>
            </a:r>
            <a:endParaRPr lang="en-US" dirty="0">
              <a:solidFill>
                <a:schemeClr val="tx1"/>
              </a:solidFill>
            </a:endParaRPr>
          </a:p>
        </p:txBody>
      </p:sp>
      <p:sp>
        <p:nvSpPr>
          <p:cNvPr id="3" name="Content Placeholder 2"/>
          <p:cNvSpPr>
            <a:spLocks noGrp="1"/>
          </p:cNvSpPr>
          <p:nvPr>
            <p:ph idx="1"/>
          </p:nvPr>
        </p:nvSpPr>
        <p:spPr>
          <a:xfrm>
            <a:off x="457200" y="2514600"/>
            <a:ext cx="8229600" cy="3962400"/>
          </a:xfrm>
        </p:spPr>
        <p:txBody>
          <a:bodyPr>
            <a:normAutofit/>
          </a:bodyPr>
          <a:lstStyle/>
          <a:p>
            <a:r>
              <a:rPr lang="en-US" sz="3600" dirty="0" smtClean="0">
                <a:solidFill>
                  <a:schemeClr val="tx1"/>
                </a:solidFill>
              </a:rPr>
              <a:t>Calorie-free flavored water, with or without carbonation</a:t>
            </a:r>
          </a:p>
          <a:p>
            <a:pPr lvl="1">
              <a:buFont typeface="Wingdings" panose="05000000000000000000" pitchFamily="2" charset="2"/>
              <a:buChar char="Ø"/>
            </a:pPr>
            <a:r>
              <a:rPr lang="en-US" sz="3200" dirty="0"/>
              <a:t>Up to 20 fluid ounces</a:t>
            </a:r>
          </a:p>
          <a:p>
            <a:r>
              <a:rPr lang="en-US" sz="3600" dirty="0" smtClean="0">
                <a:solidFill>
                  <a:schemeClr val="tx1"/>
                </a:solidFill>
              </a:rPr>
              <a:t>Other “calorie-free” beverages</a:t>
            </a:r>
          </a:p>
          <a:p>
            <a:pPr lvl="1">
              <a:buFont typeface="Wingdings" panose="05000000000000000000" pitchFamily="2" charset="2"/>
              <a:buChar char="Ø"/>
            </a:pPr>
            <a:r>
              <a:rPr lang="en-US" sz="3200" dirty="0" smtClean="0">
                <a:solidFill>
                  <a:schemeClr val="tx1"/>
                </a:solidFill>
              </a:rPr>
              <a:t>less than 5 calories per 8 fluid ounces</a:t>
            </a:r>
          </a:p>
          <a:p>
            <a:pPr lvl="1">
              <a:buFont typeface="Wingdings" panose="05000000000000000000" pitchFamily="2" charset="2"/>
              <a:buChar char="Ø"/>
            </a:pPr>
            <a:r>
              <a:rPr lang="en-US" sz="3200" dirty="0" smtClean="0">
                <a:solidFill>
                  <a:schemeClr val="tx1"/>
                </a:solidFill>
              </a:rPr>
              <a:t>up to 10 calories per 20 fluid ounces</a:t>
            </a:r>
            <a:endParaRPr lang="en-US" sz="1800" dirty="0" smtClean="0">
              <a:solidFill>
                <a:schemeClr val="tx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22</a:t>
            </a:fld>
            <a:endParaRPr lang="en-US" dirty="0"/>
          </a:p>
        </p:txBody>
      </p:sp>
    </p:spTree>
    <p:extLst>
      <p:ext uri="{BB962C8B-B14F-4D97-AF65-F5344CB8AC3E}">
        <p14:creationId xmlns:p14="http://schemas.microsoft.com/office/powerpoint/2010/main" val="1687490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37" t="5000" r="24437"/>
          <a:stretch/>
        </p:blipFill>
        <p:spPr>
          <a:xfrm>
            <a:off x="6486525" y="3600450"/>
            <a:ext cx="2609850" cy="3257550"/>
          </a:xfrm>
          <a:prstGeom prst="rect">
            <a:avLst/>
          </a:prstGeom>
        </p:spPr>
      </p:pic>
      <p:sp>
        <p:nvSpPr>
          <p:cNvPr id="3" name="Content Placeholder 2"/>
          <p:cNvSpPr>
            <a:spLocks noGrp="1"/>
          </p:cNvSpPr>
          <p:nvPr>
            <p:ph idx="1"/>
          </p:nvPr>
        </p:nvSpPr>
        <p:spPr>
          <a:xfrm>
            <a:off x="457200" y="2057400"/>
            <a:ext cx="8229600" cy="4419600"/>
          </a:xfrm>
        </p:spPr>
        <p:txBody>
          <a:bodyPr/>
          <a:lstStyle/>
          <a:p>
            <a:pPr marL="27432" indent="0">
              <a:buNone/>
            </a:pPr>
            <a:r>
              <a:rPr lang="en-US" sz="3200" dirty="0" smtClean="0">
                <a:solidFill>
                  <a:schemeClr val="tx1"/>
                </a:solidFill>
              </a:rPr>
              <a:t>Lower Calorie Beverages</a:t>
            </a:r>
          </a:p>
          <a:p>
            <a:pPr marL="758952" lvl="1" indent="-457200">
              <a:buFont typeface="Wingdings" panose="05000000000000000000" pitchFamily="2" charset="2"/>
              <a:buChar char="Ø"/>
            </a:pPr>
            <a:r>
              <a:rPr lang="en-US" sz="3200" dirty="0" smtClean="0">
                <a:solidFill>
                  <a:schemeClr val="tx1"/>
                </a:solidFill>
              </a:rPr>
              <a:t>Maximum </a:t>
            </a:r>
            <a:r>
              <a:rPr lang="en-US" sz="3200" dirty="0">
                <a:solidFill>
                  <a:schemeClr val="tx1"/>
                </a:solidFill>
              </a:rPr>
              <a:t>Serving Size </a:t>
            </a:r>
            <a:r>
              <a:rPr lang="en-US" sz="3200" dirty="0" smtClean="0">
                <a:solidFill>
                  <a:schemeClr val="tx1"/>
                </a:solidFill>
              </a:rPr>
              <a:t>12 fluid ounces</a:t>
            </a:r>
          </a:p>
          <a:p>
            <a:pPr marL="758952" lvl="1" indent="-457200">
              <a:buFont typeface="Wingdings" panose="05000000000000000000" pitchFamily="2" charset="2"/>
              <a:buChar char="Ø"/>
            </a:pPr>
            <a:r>
              <a:rPr lang="en-US" sz="3200" dirty="0" smtClean="0">
                <a:solidFill>
                  <a:schemeClr val="tx1"/>
                </a:solidFill>
              </a:rPr>
              <a:t>Up to 60 calories per 12 fluid ounces</a:t>
            </a:r>
          </a:p>
          <a:p>
            <a:pPr marL="758952" lvl="1" indent="-457200">
              <a:buFont typeface="Wingdings" panose="05000000000000000000" pitchFamily="2" charset="2"/>
              <a:buChar char="Ø"/>
            </a:pPr>
            <a:r>
              <a:rPr lang="en-US" sz="3200" dirty="0" smtClean="0">
                <a:solidFill>
                  <a:schemeClr val="tx1"/>
                </a:solidFill>
              </a:rPr>
              <a:t>Up to 40 calories per 8 fluid ounces</a:t>
            </a:r>
            <a:endParaRPr lang="en-US" sz="3200"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23</a:t>
            </a:fld>
            <a:endParaRPr lang="en-US" dirty="0"/>
          </a:p>
        </p:txBody>
      </p:sp>
      <p:sp>
        <p:nvSpPr>
          <p:cNvPr id="7" name="Title 1"/>
          <p:cNvSpPr>
            <a:spLocks noGrp="1"/>
          </p:cNvSpPr>
          <p:nvPr>
            <p:ph type="title"/>
          </p:nvPr>
        </p:nvSpPr>
        <p:spPr>
          <a:xfrm>
            <a:off x="457200" y="685800"/>
            <a:ext cx="8229600" cy="1219200"/>
          </a:xfrm>
        </p:spPr>
        <p:txBody>
          <a:bodyPr>
            <a:noAutofit/>
          </a:bodyPr>
          <a:lstStyle/>
          <a:p>
            <a:r>
              <a:rPr lang="en-US" dirty="0" smtClean="0">
                <a:solidFill>
                  <a:schemeClr val="tx1"/>
                </a:solidFill>
              </a:rPr>
              <a:t>High School</a:t>
            </a:r>
            <a:br>
              <a:rPr lang="en-US" dirty="0" smtClean="0">
                <a:solidFill>
                  <a:schemeClr val="tx1"/>
                </a:solidFill>
              </a:rPr>
            </a:br>
            <a:r>
              <a:rPr lang="en-US" dirty="0" smtClean="0">
                <a:solidFill>
                  <a:schemeClr val="tx1"/>
                </a:solidFill>
              </a:rPr>
              <a:t>Other Smart Snack Beverages</a:t>
            </a:r>
            <a:endParaRPr lang="en-US" dirty="0">
              <a:solidFill>
                <a:schemeClr val="tx1"/>
              </a:solidFill>
            </a:endParaRPr>
          </a:p>
        </p:txBody>
      </p:sp>
    </p:spTree>
    <p:extLst>
      <p:ext uri="{BB962C8B-B14F-4D97-AF65-F5344CB8AC3E}">
        <p14:creationId xmlns:p14="http://schemas.microsoft.com/office/powerpoint/2010/main" val="68122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21" y="685800"/>
            <a:ext cx="8229600" cy="990600"/>
          </a:xfrm>
        </p:spPr>
        <p:txBody>
          <a:bodyPr>
            <a:normAutofit/>
          </a:bodyPr>
          <a:lstStyle/>
          <a:p>
            <a:r>
              <a:rPr lang="en-US" dirty="0" smtClean="0">
                <a:solidFill>
                  <a:schemeClr val="tx1"/>
                </a:solidFill>
              </a:rPr>
              <a:t>And now…Current NC Rules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24</a:t>
            </a:fld>
            <a:endParaRPr lang="en-US" dirty="0"/>
          </a:p>
        </p:txBody>
      </p:sp>
      <p:sp>
        <p:nvSpPr>
          <p:cNvPr id="5" name="Rectangle 4"/>
          <p:cNvSpPr/>
          <p:nvPr/>
        </p:nvSpPr>
        <p:spPr>
          <a:xfrm>
            <a:off x="533400" y="1905000"/>
            <a:ext cx="7864642" cy="2554545"/>
          </a:xfrm>
          <a:prstGeom prst="rect">
            <a:avLst/>
          </a:prstGeom>
        </p:spPr>
        <p:txBody>
          <a:bodyPr wrap="square">
            <a:spAutoFit/>
          </a:bodyPr>
          <a:lstStyle/>
          <a:p>
            <a:r>
              <a:rPr lang="en-US" sz="3200" dirty="0" smtClean="0"/>
              <a:t>No food or beverage may </a:t>
            </a:r>
            <a:r>
              <a:rPr lang="en-US" sz="3200" dirty="0"/>
              <a:t>be sold </a:t>
            </a:r>
            <a:r>
              <a:rPr lang="en-US" sz="3200" dirty="0" smtClean="0"/>
              <a:t>to students on campus in </a:t>
            </a:r>
            <a:r>
              <a:rPr lang="en-US" sz="3200" dirty="0"/>
              <a:t>competition with the school nutrition program between the hours of 12:01 AM until the cafeteria closes for the </a:t>
            </a:r>
            <a:r>
              <a:rPr lang="en-US" sz="3200" dirty="0" smtClean="0"/>
              <a:t>day.</a:t>
            </a:r>
            <a:endParaRPr lang="en-US" sz="32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668" t="18498" b="14238"/>
          <a:stretch/>
        </p:blipFill>
        <p:spPr>
          <a:xfrm>
            <a:off x="3657600" y="4572000"/>
            <a:ext cx="5003292" cy="2286000"/>
          </a:xfrm>
          <a:prstGeom prst="rect">
            <a:avLst/>
          </a:prstGeom>
        </p:spPr>
      </p:pic>
    </p:spTree>
    <p:extLst>
      <p:ext uri="{BB962C8B-B14F-4D97-AF65-F5344CB8AC3E}">
        <p14:creationId xmlns:p14="http://schemas.microsoft.com/office/powerpoint/2010/main" val="3783265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Fundraisers</a:t>
            </a:r>
            <a:endParaRPr lang="en-US" dirty="0"/>
          </a:p>
        </p:txBody>
      </p:sp>
      <p:sp>
        <p:nvSpPr>
          <p:cNvPr id="3" name="Content Placeholder 2"/>
          <p:cNvSpPr>
            <a:spLocks noGrp="1"/>
          </p:cNvSpPr>
          <p:nvPr>
            <p:ph idx="1"/>
          </p:nvPr>
        </p:nvSpPr>
        <p:spPr/>
        <p:txBody>
          <a:bodyPr>
            <a:normAutofit/>
          </a:bodyPr>
          <a:lstStyle/>
          <a:p>
            <a:r>
              <a:rPr lang="en-US" sz="3200" dirty="0"/>
              <a:t>Exemptions for fundraisers will not be </a:t>
            </a:r>
            <a:r>
              <a:rPr lang="en-US" sz="3200" dirty="0" smtClean="0"/>
              <a:t>granted</a:t>
            </a:r>
          </a:p>
          <a:p>
            <a:r>
              <a:rPr lang="en-US" sz="3200" dirty="0" smtClean="0"/>
              <a:t>Can conduct non-food and beverage fundraisers during school</a:t>
            </a:r>
          </a:p>
          <a:p>
            <a:r>
              <a:rPr lang="en-US" sz="3200" dirty="0" smtClean="0"/>
              <a:t>Food and beverage fundraisers after cafeteria closes must comply with Smart Snacks nutrition standards.</a:t>
            </a:r>
          </a:p>
          <a:p>
            <a:endParaRPr lang="en-US" sz="3200" dirty="0"/>
          </a:p>
        </p:txBody>
      </p:sp>
    </p:spTree>
    <p:extLst>
      <p:ext uri="{BB962C8B-B14F-4D97-AF65-F5344CB8AC3E}">
        <p14:creationId xmlns:p14="http://schemas.microsoft.com/office/powerpoint/2010/main" val="2494616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533400"/>
            <a:ext cx="8229600" cy="1325563"/>
          </a:xfrm>
        </p:spPr>
        <p:txBody>
          <a:bodyPr/>
          <a:lstStyle/>
          <a:p>
            <a:pPr eaLnBrk="1" hangingPunct="1"/>
            <a:r>
              <a:rPr lang="en-US" dirty="0" smtClean="0"/>
              <a:t>Competitive Foods Violations</a:t>
            </a:r>
            <a:endParaRPr lang="en-US" sz="3200" i="1" dirty="0" smtClean="0"/>
          </a:p>
        </p:txBody>
      </p:sp>
      <p:sp>
        <p:nvSpPr>
          <p:cNvPr id="8195" name="Rectangle 3"/>
          <p:cNvSpPr>
            <a:spLocks noGrp="1" noChangeArrowheads="1"/>
          </p:cNvSpPr>
          <p:nvPr>
            <p:ph idx="1"/>
          </p:nvPr>
        </p:nvSpPr>
        <p:spPr>
          <a:xfrm>
            <a:off x="457200" y="1981200"/>
            <a:ext cx="8229600" cy="4149725"/>
          </a:xfrm>
        </p:spPr>
        <p:txBody>
          <a:bodyPr/>
          <a:lstStyle/>
          <a:p>
            <a:pPr eaLnBrk="1" hangingPunct="1">
              <a:buFont typeface="Wingdings" pitchFamily="2" charset="2"/>
              <a:buNone/>
            </a:pPr>
            <a:r>
              <a:rPr lang="en-US" dirty="0" smtClean="0"/>
              <a:t>	</a:t>
            </a:r>
            <a:r>
              <a:rPr lang="en-US" sz="3600" dirty="0" smtClean="0"/>
              <a:t>The State Agency has the authority to reclaim or withhold Federal funds for reimbursable school meals on each day the school is in violation of the SBE Policy and/or may withhold federal reimbursement until compliance is obtained.</a:t>
            </a:r>
          </a:p>
        </p:txBody>
      </p:sp>
    </p:spTree>
    <p:extLst>
      <p:ext uri="{BB962C8B-B14F-4D97-AF65-F5344CB8AC3E}">
        <p14:creationId xmlns:p14="http://schemas.microsoft.com/office/powerpoint/2010/main" val="4046758556"/>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533400"/>
            <a:ext cx="8229600" cy="990600"/>
          </a:xfrm>
        </p:spPr>
        <p:txBody>
          <a:bodyPr/>
          <a:lstStyle/>
          <a:p>
            <a:pPr eaLnBrk="1" hangingPunct="1"/>
            <a:r>
              <a:rPr lang="en-US" dirty="0" smtClean="0"/>
              <a:t>Bottom Line in NC…</a:t>
            </a:r>
          </a:p>
        </p:txBody>
      </p:sp>
      <p:sp>
        <p:nvSpPr>
          <p:cNvPr id="13315" name="Rectangle 3"/>
          <p:cNvSpPr>
            <a:spLocks noGrp="1" noChangeArrowheads="1"/>
          </p:cNvSpPr>
          <p:nvPr>
            <p:ph idx="1"/>
          </p:nvPr>
        </p:nvSpPr>
        <p:spPr>
          <a:xfrm>
            <a:off x="838200" y="1600200"/>
            <a:ext cx="7848600" cy="4876800"/>
          </a:xfrm>
        </p:spPr>
        <p:txBody>
          <a:bodyPr/>
          <a:lstStyle/>
          <a:p>
            <a:pPr eaLnBrk="1" hangingPunct="1">
              <a:lnSpc>
                <a:spcPct val="90000"/>
              </a:lnSpc>
              <a:buFont typeface="Wingdings" pitchFamily="2" charset="2"/>
              <a:buNone/>
            </a:pPr>
            <a:r>
              <a:rPr lang="en-US" sz="3600" dirty="0" smtClean="0"/>
              <a:t>All revenues from the sale of foods and/or beverages sold to students </a:t>
            </a:r>
            <a:r>
              <a:rPr lang="en-US" sz="3600" i="1" dirty="0" smtClean="0"/>
              <a:t>until the established lunch period ends </a:t>
            </a:r>
            <a:r>
              <a:rPr lang="en-US" sz="3600" dirty="0" smtClean="0"/>
              <a:t>must accrue to the non-profit School Nutrition Program.  </a:t>
            </a:r>
          </a:p>
          <a:p>
            <a:pPr eaLnBrk="1" hangingPunct="1">
              <a:lnSpc>
                <a:spcPct val="90000"/>
              </a:lnSpc>
              <a:buFont typeface="Wingdings" pitchFamily="2" charset="2"/>
              <a:buNone/>
            </a:pPr>
            <a:endParaRPr lang="en-US" sz="3600" dirty="0" smtClean="0"/>
          </a:p>
          <a:p>
            <a:pPr eaLnBrk="1" hangingPunct="1">
              <a:lnSpc>
                <a:spcPct val="90000"/>
              </a:lnSpc>
              <a:buFont typeface="Wingdings" pitchFamily="2" charset="2"/>
              <a:buNone/>
            </a:pPr>
            <a:r>
              <a:rPr lang="en-US" sz="3600" dirty="0" smtClean="0"/>
              <a:t>Failure to comply will mean loss of federal School Nutrition funds.</a:t>
            </a:r>
          </a:p>
          <a:p>
            <a:pPr eaLnBrk="1" hangingPunct="1">
              <a:lnSpc>
                <a:spcPct val="90000"/>
              </a:lnSpc>
              <a:buFont typeface="Wingdings" pitchFamily="2" charset="2"/>
              <a:buNone/>
            </a:pPr>
            <a:endParaRPr lang="en-US" b="1" dirty="0" smtClean="0"/>
          </a:p>
          <a:p>
            <a:pPr eaLnBrk="1" hangingPunct="1">
              <a:lnSpc>
                <a:spcPct val="90000"/>
              </a:lnSpc>
              <a:buFont typeface="Wingdings" pitchFamily="2" charset="2"/>
              <a:buNone/>
            </a:pPr>
            <a:endParaRPr lang="en-US" b="1" dirty="0" smtClean="0"/>
          </a:p>
        </p:txBody>
      </p:sp>
    </p:spTree>
    <p:extLst>
      <p:ext uri="{BB962C8B-B14F-4D97-AF65-F5344CB8AC3E}">
        <p14:creationId xmlns:p14="http://schemas.microsoft.com/office/powerpoint/2010/main" val="1657219229"/>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after lunch?</a:t>
            </a:r>
            <a:endParaRPr lang="en-US" dirty="0"/>
          </a:p>
        </p:txBody>
      </p:sp>
      <p:sp>
        <p:nvSpPr>
          <p:cNvPr id="3" name="Content Placeholder 2"/>
          <p:cNvSpPr>
            <a:spLocks noGrp="1"/>
          </p:cNvSpPr>
          <p:nvPr>
            <p:ph idx="1"/>
          </p:nvPr>
        </p:nvSpPr>
        <p:spPr/>
        <p:txBody>
          <a:bodyPr/>
          <a:lstStyle/>
          <a:p>
            <a:pPr marL="0" indent="0">
              <a:buNone/>
            </a:pPr>
            <a:r>
              <a:rPr lang="en-US" dirty="0" smtClean="0"/>
              <a:t>School districts may:</a:t>
            </a:r>
          </a:p>
          <a:p>
            <a:pPr marL="457200" indent="-457200">
              <a:buFont typeface="+mj-lt"/>
              <a:buAutoNum type="arabicPeriod"/>
            </a:pPr>
            <a:r>
              <a:rPr lang="en-US" dirty="0" smtClean="0"/>
              <a:t>Extend the existing NC Competitive Foods Rule to 30 minutes after the school day ends.</a:t>
            </a:r>
          </a:p>
          <a:p>
            <a:pPr marL="457200" indent="-457200">
              <a:buFont typeface="+mj-lt"/>
              <a:buAutoNum type="arabicPeriod"/>
            </a:pPr>
            <a:r>
              <a:rPr lang="en-US" dirty="0" smtClean="0"/>
              <a:t>Allow </a:t>
            </a:r>
            <a:r>
              <a:rPr lang="en-US" dirty="0"/>
              <a:t>School Nutrition Services</a:t>
            </a:r>
            <a:r>
              <a:rPr lang="en-US" dirty="0" smtClean="0"/>
              <a:t> to control all food and beverage sales </a:t>
            </a:r>
          </a:p>
          <a:p>
            <a:pPr marL="457200" indent="-457200">
              <a:buFont typeface="+mj-lt"/>
              <a:buAutoNum type="arabicPeriod"/>
            </a:pPr>
            <a:r>
              <a:rPr lang="en-US" dirty="0" smtClean="0"/>
              <a:t>Purchase qualifying snacks and beverages from School Nutrition </a:t>
            </a:r>
          </a:p>
          <a:p>
            <a:pPr marL="457200" indent="-457200">
              <a:buFont typeface="+mj-lt"/>
              <a:buAutoNum type="arabicPeriod"/>
            </a:pPr>
            <a:r>
              <a:rPr lang="en-US" dirty="0" smtClean="0"/>
              <a:t>Control their own sales of foods and beverages after the lunch period</a:t>
            </a:r>
            <a:endParaRPr lang="en-US" dirty="0"/>
          </a:p>
        </p:txBody>
      </p:sp>
    </p:spTree>
    <p:extLst>
      <p:ext uri="{BB962C8B-B14F-4D97-AF65-F5344CB8AC3E}">
        <p14:creationId xmlns:p14="http://schemas.microsoft.com/office/powerpoint/2010/main" val="1956764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838200" y="3810000"/>
            <a:ext cx="7772400" cy="1676400"/>
          </a:xfrm>
        </p:spPr>
        <p:txBody>
          <a:bodyPr>
            <a:normAutofit/>
          </a:bodyPr>
          <a:lstStyle/>
          <a:p>
            <a:pPr eaLnBrk="1" hangingPunct="1">
              <a:defRPr/>
            </a:pPr>
            <a:r>
              <a:rPr lang="en-US" sz="4800" cap="none" dirty="0" smtClean="0"/>
              <a:t>Questions about Competitive Foods and Smart Snacks?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472" y="628650"/>
            <a:ext cx="3877056" cy="2567920"/>
          </a:xfrm>
          <a:prstGeom prst="rect">
            <a:avLst/>
          </a:prstGeom>
        </p:spPr>
      </p:pic>
    </p:spTree>
    <p:extLst>
      <p:ext uri="{BB962C8B-B14F-4D97-AF65-F5344CB8AC3E}">
        <p14:creationId xmlns:p14="http://schemas.microsoft.com/office/powerpoint/2010/main" val="1653768955"/>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solidFill>
                  <a:schemeClr val="tx1"/>
                </a:solidFill>
              </a:rPr>
              <a:t>Healthy Hunger-Free </a:t>
            </a:r>
            <a:r>
              <a:rPr lang="en-US" sz="3200" dirty="0" smtClean="0">
                <a:solidFill>
                  <a:schemeClr val="tx1"/>
                </a:solidFill>
              </a:rPr>
              <a:t>Kids Act 2010</a:t>
            </a:r>
            <a:endParaRPr lang="en-US" sz="3200" dirty="0">
              <a:solidFill>
                <a:schemeClr val="tx1"/>
              </a:solidFill>
            </a:endParaRPr>
          </a:p>
        </p:txBody>
      </p:sp>
      <p:sp>
        <p:nvSpPr>
          <p:cNvPr id="3" name="Content Placeholder 2"/>
          <p:cNvSpPr>
            <a:spLocks noGrp="1"/>
          </p:cNvSpPr>
          <p:nvPr>
            <p:ph idx="1"/>
          </p:nvPr>
        </p:nvSpPr>
        <p:spPr>
          <a:xfrm>
            <a:off x="381000" y="1828800"/>
            <a:ext cx="8229600" cy="4693920"/>
          </a:xfrm>
        </p:spPr>
        <p:txBody>
          <a:bodyPr>
            <a:normAutofit/>
          </a:bodyPr>
          <a:lstStyle/>
          <a:p>
            <a:pPr lvl="0"/>
            <a:r>
              <a:rPr lang="en-US" sz="2800" dirty="0" smtClean="0">
                <a:solidFill>
                  <a:schemeClr val="tx1"/>
                </a:solidFill>
              </a:rPr>
              <a:t>Provided USDA authority</a:t>
            </a:r>
            <a:r>
              <a:rPr lang="en-US" sz="2800" b="1" dirty="0" smtClean="0">
                <a:solidFill>
                  <a:schemeClr val="tx1"/>
                </a:solidFill>
              </a:rPr>
              <a:t> </a:t>
            </a:r>
            <a:r>
              <a:rPr lang="en-US" sz="2800" dirty="0" smtClean="0"/>
              <a:t>to </a:t>
            </a:r>
            <a:r>
              <a:rPr lang="en-US" sz="2800" dirty="0" smtClean="0">
                <a:solidFill>
                  <a:schemeClr val="tx1"/>
                </a:solidFill>
              </a:rPr>
              <a:t>establish nutrition standards for </a:t>
            </a:r>
            <a:r>
              <a:rPr lang="en-US" sz="2800" b="1" dirty="0" smtClean="0">
                <a:solidFill>
                  <a:schemeClr val="tx1"/>
                </a:solidFill>
              </a:rPr>
              <a:t>all </a:t>
            </a:r>
            <a:r>
              <a:rPr lang="en-US" sz="2800" dirty="0" smtClean="0">
                <a:solidFill>
                  <a:schemeClr val="tx1"/>
                </a:solidFill>
              </a:rPr>
              <a:t>foods and beverages sold outside of the Federal School Nutrition programs in schools.  </a:t>
            </a:r>
          </a:p>
          <a:p>
            <a:pPr lvl="0">
              <a:buNone/>
            </a:pPr>
            <a:endParaRPr lang="en-US" sz="2800" dirty="0" smtClean="0">
              <a:solidFill>
                <a:schemeClr val="tx1"/>
              </a:solidFill>
            </a:endParaRPr>
          </a:p>
          <a:p>
            <a:pPr lvl="0"/>
            <a:r>
              <a:rPr lang="en-US" sz="2800" dirty="0"/>
              <a:t>S</a:t>
            </a:r>
            <a:r>
              <a:rPr lang="en-US" sz="2800" dirty="0" smtClean="0">
                <a:solidFill>
                  <a:schemeClr val="tx1"/>
                </a:solidFill>
              </a:rPr>
              <a:t>pecifies nutrition standards for all foods sold: </a:t>
            </a:r>
          </a:p>
          <a:p>
            <a:pPr lvl="1"/>
            <a:r>
              <a:rPr lang="en-US" sz="2800" dirty="0" smtClean="0">
                <a:solidFill>
                  <a:schemeClr val="tx1"/>
                </a:solidFill>
              </a:rPr>
              <a:t>outside the school meal programs; </a:t>
            </a:r>
          </a:p>
          <a:p>
            <a:pPr lvl="1"/>
            <a:r>
              <a:rPr lang="en-US" sz="2800" dirty="0" smtClean="0">
                <a:solidFill>
                  <a:schemeClr val="tx1"/>
                </a:solidFill>
              </a:rPr>
              <a:t>on the school campus; and </a:t>
            </a:r>
          </a:p>
          <a:p>
            <a:pPr lvl="1"/>
            <a:r>
              <a:rPr lang="en-US" sz="2800" dirty="0" smtClean="0">
                <a:solidFill>
                  <a:schemeClr val="tx1"/>
                </a:solidFill>
              </a:rPr>
              <a:t>at any time during the school day. </a:t>
            </a:r>
          </a:p>
          <a:p>
            <a:pPr lvl="0">
              <a:buNone/>
            </a:pPr>
            <a:endParaRPr lang="en-US" dirty="0" smtClean="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ACBB548E-D236-48B0-B771-751CF2B41A16}" type="slidenum">
              <a:rPr lang="en-US" smtClean="0"/>
              <a:pPr/>
              <a:t>3</a:t>
            </a:fld>
            <a:endParaRPr lang="en-US" dirty="0"/>
          </a:p>
        </p:txBody>
      </p:sp>
    </p:spTree>
    <p:extLst>
      <p:ext uri="{BB962C8B-B14F-4D97-AF65-F5344CB8AC3E}">
        <p14:creationId xmlns:p14="http://schemas.microsoft.com/office/powerpoint/2010/main" val="229651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066800"/>
            <a:ext cx="6553200" cy="4832092"/>
          </a:xfrm>
          <a:prstGeom prst="rect">
            <a:avLst/>
          </a:prstGeom>
          <a:noFill/>
        </p:spPr>
        <p:txBody>
          <a:bodyPr wrap="square" rtlCol="0">
            <a:spAutoFit/>
          </a:bodyPr>
          <a:lstStyle/>
          <a:p>
            <a:r>
              <a:rPr lang="en-US" sz="1400" dirty="0" smtClean="0">
                <a:solidFill>
                  <a:prstClr val="black"/>
                </a:solidFill>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endParaRPr lang="en-US" sz="1400" dirty="0" smtClean="0">
              <a:solidFill>
                <a:prstClr val="black"/>
              </a:solidFill>
            </a:endParaRPr>
          </a:p>
          <a:p>
            <a:r>
              <a:rPr lang="en-US" sz="1400" dirty="0" smtClean="0">
                <a:solidFill>
                  <a:prstClr val="black"/>
                </a:solidFill>
              </a:rPr>
              <a:t>If you wish to file a Civil Rights program complaint of discrimination, complete the USDA Program Discrimination Complaint Form, found at </a:t>
            </a:r>
            <a:r>
              <a:rPr lang="en-US" sz="1400" dirty="0" smtClean="0">
                <a:solidFill>
                  <a:prstClr val="black"/>
                </a:solidFill>
                <a:hlinkClick r:id="rId2"/>
              </a:rPr>
              <a:t>http://www.ascr.usda.gov/complaint_filing_cust.html</a:t>
            </a:r>
            <a:r>
              <a:rPr lang="en-US" sz="1400" dirty="0" smtClean="0">
                <a:solidFill>
                  <a:prstClr val="black"/>
                </a:solidFill>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sz="1400" dirty="0" smtClean="0">
                <a:solidFill>
                  <a:prstClr val="black"/>
                </a:solidFill>
                <a:hlinkClick r:id="rId3"/>
              </a:rPr>
              <a:t>program.intake@usda.gov</a:t>
            </a:r>
            <a:r>
              <a:rPr lang="en-US" sz="1400" dirty="0" smtClean="0">
                <a:solidFill>
                  <a:prstClr val="black"/>
                </a:solidFill>
              </a:rPr>
              <a:t>.</a:t>
            </a:r>
          </a:p>
          <a:p>
            <a:endParaRPr lang="en-US" sz="1400" dirty="0" smtClean="0">
              <a:solidFill>
                <a:prstClr val="black"/>
              </a:solidFill>
            </a:endParaRPr>
          </a:p>
          <a:p>
            <a:r>
              <a:rPr lang="en-US" sz="1400" dirty="0" smtClean="0">
                <a:solidFill>
                  <a:prstClr val="black"/>
                </a:solidFill>
              </a:rPr>
              <a:t>Individuals who are deaf, hard of hearing or have speech disabilities may contact USDA through the Federal Relay Service at (800) 877.8339; or (800) 845.6136 (in Spanish).</a:t>
            </a:r>
          </a:p>
          <a:p>
            <a:endParaRPr lang="en-US" sz="1400" dirty="0" smtClean="0">
              <a:solidFill>
                <a:prstClr val="black"/>
              </a:solidFill>
            </a:endParaRPr>
          </a:p>
          <a:p>
            <a:r>
              <a:rPr lang="en-US" sz="1400" dirty="0" smtClean="0">
                <a:solidFill>
                  <a:prstClr val="black"/>
                </a:solidFill>
              </a:rPr>
              <a:t>USDA is an equal opportunity provider and employer.</a:t>
            </a:r>
            <a:endParaRPr lang="en-US" sz="1400" dirty="0">
              <a:solidFill>
                <a:prstClr val="black"/>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11" y="609600"/>
            <a:ext cx="1447800" cy="22369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576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 addition…..</a:t>
            </a:r>
            <a:endParaRPr lang="en-US" dirty="0">
              <a:solidFill>
                <a:schemeClr val="tx1"/>
              </a:solidFill>
            </a:endParaRPr>
          </a:p>
        </p:txBody>
      </p:sp>
      <p:sp>
        <p:nvSpPr>
          <p:cNvPr id="3" name="Content Placeholder 2"/>
          <p:cNvSpPr>
            <a:spLocks noGrp="1"/>
          </p:cNvSpPr>
          <p:nvPr>
            <p:ph idx="1"/>
          </p:nvPr>
        </p:nvSpPr>
        <p:spPr>
          <a:xfrm>
            <a:off x="356937" y="2057400"/>
            <a:ext cx="8229600" cy="4525963"/>
          </a:xfrm>
        </p:spPr>
        <p:txBody>
          <a:bodyPr>
            <a:noAutofit/>
          </a:bodyPr>
          <a:lstStyle/>
          <a:p>
            <a:r>
              <a:rPr lang="en-US" sz="3200" dirty="0" smtClean="0">
                <a:solidFill>
                  <a:schemeClr val="tx1"/>
                </a:solidFill>
              </a:rPr>
              <a:t>Standards must be consistent with            most recent Dietary Guidelines for Americans (DGA)</a:t>
            </a:r>
          </a:p>
          <a:p>
            <a:r>
              <a:rPr lang="en-US" sz="3200" dirty="0" smtClean="0">
                <a:solidFill>
                  <a:schemeClr val="tx1"/>
                </a:solidFill>
              </a:rPr>
              <a:t>Standards represent minimum requirements</a:t>
            </a:r>
          </a:p>
          <a:p>
            <a:r>
              <a:rPr lang="en-US" sz="3200" dirty="0" smtClean="0">
                <a:solidFill>
                  <a:schemeClr val="tx1"/>
                </a:solidFill>
              </a:rPr>
              <a:t>SFA’s and schools may establish more restrictive standards</a:t>
            </a:r>
          </a:p>
        </p:txBody>
      </p:sp>
      <p:sp>
        <p:nvSpPr>
          <p:cNvPr id="4" name="Slide Number Placeholder 3"/>
          <p:cNvSpPr>
            <a:spLocks noGrp="1"/>
          </p:cNvSpPr>
          <p:nvPr>
            <p:ph type="sldNum" sz="quarter" idx="12"/>
          </p:nvPr>
        </p:nvSpPr>
        <p:spPr/>
        <p:txBody>
          <a:bodyPr/>
          <a:lstStyle/>
          <a:p>
            <a:fld id="{ACBB548E-D236-48B0-B771-751CF2B41A16}" type="slidenum">
              <a:rPr lang="en-US" smtClean="0"/>
              <a:pPr/>
              <a:t>4</a:t>
            </a:fld>
            <a:endParaRPr lang="en-US" dirty="0"/>
          </a:p>
        </p:txBody>
      </p:sp>
    </p:spTree>
    <p:extLst>
      <p:ext uri="{BB962C8B-B14F-4D97-AF65-F5344CB8AC3E}">
        <p14:creationId xmlns:p14="http://schemas.microsoft.com/office/powerpoint/2010/main" val="391234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Smart Snacks Rule  Applies  to: </a:t>
            </a:r>
            <a:endParaRPr lang="en-US" dirty="0">
              <a:solidFill>
                <a:schemeClr val="tx1"/>
              </a:solidFill>
            </a:endParaRPr>
          </a:p>
        </p:txBody>
      </p:sp>
      <p:sp>
        <p:nvSpPr>
          <p:cNvPr id="3" name="Content Placeholder 2"/>
          <p:cNvSpPr>
            <a:spLocks noGrp="1"/>
          </p:cNvSpPr>
          <p:nvPr>
            <p:ph idx="1"/>
          </p:nvPr>
        </p:nvSpPr>
        <p:spPr>
          <a:xfrm>
            <a:off x="381000" y="1752600"/>
            <a:ext cx="8229600" cy="4693920"/>
          </a:xfrm>
        </p:spPr>
        <p:txBody>
          <a:bodyPr>
            <a:normAutofit/>
          </a:bodyPr>
          <a:lstStyle/>
          <a:p>
            <a:pPr lvl="1"/>
            <a:r>
              <a:rPr lang="en-US" sz="3200" dirty="0" smtClean="0"/>
              <a:t>A </a:t>
            </a:r>
            <a:r>
              <a:rPr lang="en-US" sz="3200" dirty="0"/>
              <a:t>la carte foods sold in the cafeteria</a:t>
            </a:r>
          </a:p>
          <a:p>
            <a:pPr lvl="1"/>
            <a:r>
              <a:rPr lang="en-US" sz="3200" dirty="0"/>
              <a:t>School stores </a:t>
            </a:r>
          </a:p>
          <a:p>
            <a:pPr lvl="1"/>
            <a:r>
              <a:rPr lang="en-US" sz="3200" dirty="0"/>
              <a:t>Snack bars </a:t>
            </a:r>
          </a:p>
          <a:p>
            <a:pPr lvl="1"/>
            <a:r>
              <a:rPr lang="en-US" sz="3200" dirty="0"/>
              <a:t>Vending machines</a:t>
            </a:r>
          </a:p>
          <a:p>
            <a:pPr lvl="1">
              <a:buFont typeface="Arial" pitchFamily="34" charset="0"/>
              <a:buChar char="•"/>
            </a:pPr>
            <a:r>
              <a:rPr lang="en-US" sz="3200" dirty="0" smtClean="0">
                <a:solidFill>
                  <a:schemeClr val="tx1"/>
                </a:solidFill>
              </a:rPr>
              <a:t>Any other venues</a:t>
            </a:r>
          </a:p>
          <a:p>
            <a:pPr lvl="1">
              <a:buFont typeface="Wingdings" pitchFamily="2" charset="2"/>
              <a:buChar char="Ø"/>
            </a:pPr>
            <a:endParaRPr lang="en-US" sz="3200" dirty="0" smtClean="0"/>
          </a:p>
          <a:p>
            <a:pPr lvl="1">
              <a:buNone/>
            </a:pPr>
            <a:endParaRPr lang="en-US" sz="2000" dirty="0" smtClean="0"/>
          </a:p>
          <a:p>
            <a:pPr>
              <a:buNone/>
            </a:pPr>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solidFill>
                  <a:srgbClr val="04617B">
                    <a:shade val="90000"/>
                  </a:srgbClr>
                </a:solidFill>
              </a:rPr>
              <a:pPr/>
              <a:t>5</a:t>
            </a:fld>
            <a:endParaRPr lang="en-US" dirty="0">
              <a:solidFill>
                <a:srgbClr val="04617B">
                  <a:shade val="90000"/>
                </a:srgbClr>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6111" b="12618"/>
          <a:stretch/>
        </p:blipFill>
        <p:spPr>
          <a:xfrm flipH="1">
            <a:off x="5791200" y="2362200"/>
            <a:ext cx="2876550" cy="4495800"/>
          </a:xfrm>
          <a:prstGeom prst="rect">
            <a:avLst/>
          </a:prstGeom>
        </p:spPr>
      </p:pic>
    </p:spTree>
    <p:extLst>
      <p:ext uri="{BB962C8B-B14F-4D97-AF65-F5344CB8AC3E}">
        <p14:creationId xmlns:p14="http://schemas.microsoft.com/office/powerpoint/2010/main" val="233463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372"/>
            <a:ext cx="8001000" cy="1039427"/>
          </a:xfrm>
        </p:spPr>
        <p:txBody>
          <a:bodyPr>
            <a:normAutofit/>
          </a:bodyPr>
          <a:lstStyle/>
          <a:p>
            <a:r>
              <a:rPr lang="en-US" b="1" dirty="0" smtClean="0">
                <a:solidFill>
                  <a:schemeClr val="tx1"/>
                </a:solidFill>
              </a:rPr>
              <a:t>What is the school day?</a:t>
            </a:r>
            <a:endParaRPr lang="en-US" b="1" dirty="0">
              <a:solidFill>
                <a:schemeClr val="tx1"/>
              </a:solidFill>
            </a:endParaRPr>
          </a:p>
        </p:txBody>
      </p:sp>
      <p:sp>
        <p:nvSpPr>
          <p:cNvPr id="3" name="Content Placeholder 2"/>
          <p:cNvSpPr>
            <a:spLocks noGrp="1"/>
          </p:cNvSpPr>
          <p:nvPr>
            <p:ph idx="1"/>
          </p:nvPr>
        </p:nvSpPr>
        <p:spPr/>
        <p:txBody>
          <a:bodyPr/>
          <a:lstStyle/>
          <a:p>
            <a:pPr>
              <a:buNone/>
            </a:pPr>
            <a:r>
              <a:rPr lang="en-US" dirty="0" smtClean="0"/>
              <a:t>	</a:t>
            </a:r>
          </a:p>
          <a:p>
            <a:pPr>
              <a:buNone/>
            </a:pPr>
            <a:r>
              <a:rPr lang="en-US" sz="3200" dirty="0" smtClean="0"/>
              <a:t>F</a:t>
            </a:r>
            <a:r>
              <a:rPr lang="en-US" sz="3200" dirty="0" smtClean="0">
                <a:solidFill>
                  <a:schemeClr val="tx1"/>
                </a:solidFill>
              </a:rPr>
              <a:t>rom midnight to 30 minutes after the end of the official school day.  </a:t>
            </a:r>
          </a:p>
          <a:p>
            <a:pPr>
              <a:buNone/>
            </a:pPr>
            <a:endParaRPr lang="en-US" sz="3200" dirty="0"/>
          </a:p>
          <a:p>
            <a:pPr>
              <a:buNone/>
            </a:pPr>
            <a:endParaRPr lang="en-US" sz="3200" dirty="0" smtClean="0"/>
          </a:p>
          <a:p>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026" y="3429000"/>
            <a:ext cx="5145024" cy="3429000"/>
          </a:xfrm>
          <a:prstGeom prst="rect">
            <a:avLst/>
          </a:prstGeom>
          <a:effectLst>
            <a:softEdge rad="635000"/>
          </a:effectLst>
        </p:spPr>
      </p:pic>
    </p:spTree>
    <p:extLst>
      <p:ext uri="{BB962C8B-B14F-4D97-AF65-F5344CB8AC3E}">
        <p14:creationId xmlns:p14="http://schemas.microsoft.com/office/powerpoint/2010/main" val="31744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Standards for Smart Snacks Foods</a:t>
            </a:r>
            <a:endParaRPr lang="en-US" dirty="0">
              <a:solidFill>
                <a:schemeClr val="tx1"/>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3200" dirty="0" smtClean="0">
                <a:solidFill>
                  <a:schemeClr val="tx1"/>
                </a:solidFill>
              </a:rPr>
              <a:t>Apply to all </a:t>
            </a:r>
            <a:r>
              <a:rPr lang="en-US" sz="3200" dirty="0"/>
              <a:t>g</a:t>
            </a:r>
            <a:r>
              <a:rPr lang="en-US" sz="3200" dirty="0" smtClean="0">
                <a:solidFill>
                  <a:schemeClr val="tx1"/>
                </a:solidFill>
              </a:rPr>
              <a:t>rade </a:t>
            </a:r>
            <a:r>
              <a:rPr lang="en-US" sz="3200" dirty="0"/>
              <a:t>l</a:t>
            </a:r>
            <a:r>
              <a:rPr lang="en-US" sz="3200" dirty="0" smtClean="0">
                <a:solidFill>
                  <a:schemeClr val="tx1"/>
                </a:solidFill>
              </a:rPr>
              <a:t>evels</a:t>
            </a:r>
          </a:p>
          <a:p>
            <a:r>
              <a:rPr lang="en-US" sz="3200" dirty="0" smtClean="0">
                <a:solidFill>
                  <a:schemeClr val="tx1"/>
                </a:solidFill>
              </a:rPr>
              <a:t>Include </a:t>
            </a:r>
            <a:r>
              <a:rPr lang="en-US" sz="3200" dirty="0"/>
              <a:t>g</a:t>
            </a:r>
            <a:r>
              <a:rPr lang="en-US" sz="3200" dirty="0" smtClean="0">
                <a:solidFill>
                  <a:schemeClr val="tx1"/>
                </a:solidFill>
              </a:rPr>
              <a:t>eneral </a:t>
            </a:r>
            <a:r>
              <a:rPr lang="en-US" sz="3200" dirty="0"/>
              <a:t>s</a:t>
            </a:r>
            <a:r>
              <a:rPr lang="en-US" sz="3200" dirty="0" smtClean="0">
                <a:solidFill>
                  <a:schemeClr val="tx1"/>
                </a:solidFill>
              </a:rPr>
              <a:t>tandards  and specific </a:t>
            </a:r>
            <a:r>
              <a:rPr lang="en-US" sz="3200" dirty="0"/>
              <a:t>n</a:t>
            </a:r>
            <a:r>
              <a:rPr lang="en-US" sz="3200" dirty="0" smtClean="0">
                <a:solidFill>
                  <a:schemeClr val="tx1"/>
                </a:solidFill>
              </a:rPr>
              <a:t>utrient </a:t>
            </a:r>
            <a:r>
              <a:rPr lang="en-US" sz="3200" dirty="0"/>
              <a:t>s</a:t>
            </a:r>
            <a:r>
              <a:rPr lang="en-US" sz="3200" dirty="0" smtClean="0">
                <a:solidFill>
                  <a:schemeClr val="tx1"/>
                </a:solidFill>
              </a:rPr>
              <a:t>tandards</a:t>
            </a:r>
          </a:p>
          <a:p>
            <a:r>
              <a:rPr lang="en-US" sz="3200" dirty="0" smtClean="0">
                <a:solidFill>
                  <a:schemeClr val="tx1"/>
                </a:solidFill>
              </a:rPr>
              <a:t>Apply to:</a:t>
            </a:r>
          </a:p>
          <a:p>
            <a:pPr lvl="2">
              <a:buFont typeface="Wingdings" panose="05000000000000000000" pitchFamily="2" charset="2"/>
              <a:buChar char="ü"/>
            </a:pPr>
            <a:r>
              <a:rPr lang="en-US" sz="3000" dirty="0" smtClean="0"/>
              <a:t>Entrees</a:t>
            </a:r>
          </a:p>
          <a:p>
            <a:pPr lvl="2">
              <a:buFont typeface="Wingdings" panose="05000000000000000000" pitchFamily="2" charset="2"/>
              <a:buChar char="ü"/>
            </a:pPr>
            <a:r>
              <a:rPr lang="en-US" sz="3000" dirty="0" smtClean="0"/>
              <a:t>Sides</a:t>
            </a:r>
          </a:p>
          <a:p>
            <a:pPr lvl="2">
              <a:buFont typeface="Wingdings" panose="05000000000000000000" pitchFamily="2" charset="2"/>
              <a:buChar char="ü"/>
            </a:pPr>
            <a:r>
              <a:rPr lang="en-US" sz="3000" dirty="0" smtClean="0"/>
              <a:t>Snacks</a:t>
            </a:r>
          </a:p>
          <a:p>
            <a:pPr lvl="2">
              <a:buFont typeface="Wingdings" panose="05000000000000000000" pitchFamily="2" charset="2"/>
              <a:buChar char="ü"/>
            </a:pPr>
            <a:r>
              <a:rPr lang="en-US" sz="3000" dirty="0" smtClean="0"/>
              <a:t>Beverages</a:t>
            </a:r>
            <a:endParaRPr lang="en-US" sz="3000" dirty="0"/>
          </a:p>
          <a:p>
            <a:r>
              <a:rPr lang="en-US" sz="3200" dirty="0" smtClean="0">
                <a:solidFill>
                  <a:schemeClr val="tx1"/>
                </a:solidFill>
              </a:rPr>
              <a:t>Provide exemptions for some foods</a:t>
            </a:r>
          </a:p>
          <a:p>
            <a:endParaRPr lang="en-US" dirty="0"/>
          </a:p>
        </p:txBody>
      </p:sp>
      <p:sp>
        <p:nvSpPr>
          <p:cNvPr id="4" name="Slide Number Placeholder 3"/>
          <p:cNvSpPr>
            <a:spLocks noGrp="1"/>
          </p:cNvSpPr>
          <p:nvPr>
            <p:ph type="sldNum" sz="quarter" idx="12"/>
          </p:nvPr>
        </p:nvSpPr>
        <p:spPr/>
        <p:txBody>
          <a:bodyPr/>
          <a:lstStyle/>
          <a:p>
            <a:fld id="{ACBB548E-D236-48B0-B771-751CF2B41A16}" type="slidenum">
              <a:rPr lang="en-US" smtClean="0"/>
              <a:pPr/>
              <a:t>7</a:t>
            </a:fld>
            <a:endParaRPr lang="en-US" dirty="0"/>
          </a:p>
        </p:txBody>
      </p:sp>
    </p:spTree>
    <p:extLst>
      <p:ext uri="{BB962C8B-B14F-4D97-AF65-F5344CB8AC3E}">
        <p14:creationId xmlns:p14="http://schemas.microsoft.com/office/powerpoint/2010/main" val="3001464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Definition of Competitive Food Entrée</a:t>
            </a:r>
            <a:endParaRPr lang="en-US" dirty="0">
              <a:solidFill>
                <a:schemeClr val="tx1"/>
              </a:solidFill>
            </a:endParaRPr>
          </a:p>
        </p:txBody>
      </p:sp>
      <p:sp>
        <p:nvSpPr>
          <p:cNvPr id="3" name="Content Placeholder 2"/>
          <p:cNvSpPr>
            <a:spLocks noGrp="1"/>
          </p:cNvSpPr>
          <p:nvPr>
            <p:ph idx="1"/>
          </p:nvPr>
        </p:nvSpPr>
        <p:spPr>
          <a:xfrm>
            <a:off x="457200" y="1752600"/>
            <a:ext cx="8229600" cy="4800600"/>
          </a:xfrm>
        </p:spPr>
        <p:txBody>
          <a:bodyPr>
            <a:normAutofit/>
          </a:bodyPr>
          <a:lstStyle/>
          <a:p>
            <a:pPr lvl="1"/>
            <a:r>
              <a:rPr lang="en-US" sz="3200" dirty="0" smtClean="0">
                <a:solidFill>
                  <a:schemeClr val="tx1"/>
                </a:solidFill>
              </a:rPr>
              <a:t>A combination food of meats/meat alternates and whole grain rich food</a:t>
            </a:r>
          </a:p>
          <a:p>
            <a:pPr lvl="1"/>
            <a:r>
              <a:rPr lang="en-US" sz="3200" dirty="0" smtClean="0">
                <a:solidFill>
                  <a:schemeClr val="tx1"/>
                </a:solidFill>
              </a:rPr>
              <a:t>A combination food of vegetable or fruit and meats/meat alternates</a:t>
            </a:r>
          </a:p>
          <a:p>
            <a:pPr lvl="1"/>
            <a:r>
              <a:rPr lang="en-US" sz="3200" dirty="0" smtClean="0">
                <a:solidFill>
                  <a:schemeClr val="tx1"/>
                </a:solidFill>
              </a:rPr>
              <a:t>A meats/meat alternates item</a:t>
            </a:r>
          </a:p>
          <a:p>
            <a:pPr marL="274320" lvl="1" indent="0">
              <a:buNone/>
            </a:pPr>
            <a:endParaRPr lang="en-US" sz="3200" dirty="0" smtClean="0">
              <a:solidFill>
                <a:schemeClr val="tx1"/>
              </a:solidFill>
            </a:endParaRPr>
          </a:p>
          <a:p>
            <a:pPr lvl="1"/>
            <a:r>
              <a:rPr lang="en-US" sz="3200" dirty="0" smtClean="0">
                <a:solidFill>
                  <a:schemeClr val="tx1"/>
                </a:solidFill>
              </a:rPr>
              <a:t> Some exceptions from entrée classification</a:t>
            </a:r>
          </a:p>
        </p:txBody>
      </p:sp>
      <p:sp>
        <p:nvSpPr>
          <p:cNvPr id="4" name="Slide Number Placeholder 3"/>
          <p:cNvSpPr>
            <a:spLocks noGrp="1"/>
          </p:cNvSpPr>
          <p:nvPr>
            <p:ph type="sldNum" sz="quarter" idx="12"/>
          </p:nvPr>
        </p:nvSpPr>
        <p:spPr/>
        <p:txBody>
          <a:bodyPr/>
          <a:lstStyle/>
          <a:p>
            <a:fld id="{ACBB548E-D236-48B0-B771-751CF2B41A16}" type="slidenum">
              <a:rPr lang="en-US" smtClean="0"/>
              <a:pPr/>
              <a:t>8</a:t>
            </a:fld>
            <a:endParaRPr lang="en-US" dirty="0"/>
          </a:p>
        </p:txBody>
      </p:sp>
    </p:spTree>
    <p:extLst>
      <p:ext uri="{BB962C8B-B14F-4D97-AF65-F5344CB8AC3E}">
        <p14:creationId xmlns:p14="http://schemas.microsoft.com/office/powerpoint/2010/main" val="288955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Smart Snack Foods other than </a:t>
            </a:r>
            <a:r>
              <a:rPr lang="en-US" dirty="0" smtClean="0">
                <a:solidFill>
                  <a:schemeClr val="tx1"/>
                </a:solidFill>
              </a:rPr>
              <a:t>Entrées</a:t>
            </a:r>
            <a:endParaRPr lang="en-US" dirty="0"/>
          </a:p>
        </p:txBody>
      </p:sp>
      <p:sp>
        <p:nvSpPr>
          <p:cNvPr id="3" name="Content Placeholder 2"/>
          <p:cNvSpPr>
            <a:spLocks noGrp="1"/>
          </p:cNvSpPr>
          <p:nvPr>
            <p:ph idx="1"/>
          </p:nvPr>
        </p:nvSpPr>
        <p:spPr/>
        <p:txBody>
          <a:bodyPr>
            <a:normAutofit/>
          </a:bodyPr>
          <a:lstStyle/>
          <a:p>
            <a:r>
              <a:rPr lang="en-US" sz="3600" dirty="0" smtClean="0"/>
              <a:t>Sides</a:t>
            </a:r>
          </a:p>
          <a:p>
            <a:r>
              <a:rPr lang="en-US" sz="3600" dirty="0" smtClean="0"/>
              <a:t>Snacks</a:t>
            </a:r>
          </a:p>
        </p:txBody>
      </p:sp>
    </p:spTree>
    <p:extLst>
      <p:ext uri="{BB962C8B-B14F-4D97-AF65-F5344CB8AC3E}">
        <p14:creationId xmlns:p14="http://schemas.microsoft.com/office/powerpoint/2010/main" val="3141383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39446</TotalTime>
  <Words>4558</Words>
  <Application>Microsoft Office PowerPoint</Application>
  <PresentationFormat>On-screen Show (4:3)</PresentationFormat>
  <Paragraphs>307</Paragraphs>
  <Slides>30</Slides>
  <Notes>29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Clarity</vt:lpstr>
      <vt:lpstr>Office Theme</vt:lpstr>
      <vt:lpstr>Competitive Sale and Smart Snacks rules</vt:lpstr>
      <vt:lpstr> What are competitive foods?</vt:lpstr>
      <vt:lpstr>Healthy Hunger-Free Kids Act 2010</vt:lpstr>
      <vt:lpstr>In addition…..</vt:lpstr>
      <vt:lpstr>Smart Snacks Rule  Applies  to: </vt:lpstr>
      <vt:lpstr>What is the school day?</vt:lpstr>
      <vt:lpstr>Standards for Smart Snacks Foods</vt:lpstr>
      <vt:lpstr>Definition of Competitive Food Entrée</vt:lpstr>
      <vt:lpstr>Smart Snack Foods other than Entrées</vt:lpstr>
      <vt:lpstr>Accompaniments</vt:lpstr>
      <vt:lpstr>Smart Snack Foods General Standards</vt:lpstr>
      <vt:lpstr>Smart Snack Nutrient Standards</vt:lpstr>
      <vt:lpstr>Calories in Smart Snack Foods</vt:lpstr>
      <vt:lpstr>Sodium in Smart Snack Foods</vt:lpstr>
      <vt:lpstr>Fats in Smart Snack Foods</vt:lpstr>
      <vt:lpstr>Sugar in Smart Snacks Foods</vt:lpstr>
      <vt:lpstr>NSLP/SBP Entrée  Competitive Food Exemption </vt:lpstr>
      <vt:lpstr>Fruits and Vegetables Competitive Foods Exemptions</vt:lpstr>
      <vt:lpstr>Chewing Gum Exemption</vt:lpstr>
      <vt:lpstr>Smart Snack Beverage Standards</vt:lpstr>
      <vt:lpstr>Smart Snack Beverages Allowed</vt:lpstr>
      <vt:lpstr>High School Other Smart Snack Beverages</vt:lpstr>
      <vt:lpstr>High School Other Smart Snack Beverages</vt:lpstr>
      <vt:lpstr>And now…Current NC Rules</vt:lpstr>
      <vt:lpstr>Fundraisers</vt:lpstr>
      <vt:lpstr>Competitive Foods Violations</vt:lpstr>
      <vt:lpstr>Bottom Line in NC…</vt:lpstr>
      <vt:lpstr>What happens after lunch?</vt:lpstr>
      <vt:lpstr>Questions about Competitive Foods and Smart Snacks?</vt:lpstr>
      <vt:lpstr>PowerPoint Presentation</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SThompson</dc:creator>
  <cp:lastModifiedBy>DKnight</cp:lastModifiedBy>
  <cp:revision>247</cp:revision>
  <dcterms:created xsi:type="dcterms:W3CDTF">2014-02-20T17:37:53Z</dcterms:created>
  <dcterms:modified xsi:type="dcterms:W3CDTF">2015-08-25T20:18:23Z</dcterms:modified>
</cp:coreProperties>
</file>