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9" r:id="rId5"/>
    <p:sldMasterId id="2147483700" r:id="rId6"/>
  </p:sldMasterIdLst>
  <p:notesMasterIdLst>
    <p:notesMasterId r:id="rId19"/>
  </p:notesMasterIdLst>
  <p:sldIdLst>
    <p:sldId id="4141" r:id="rId7"/>
    <p:sldId id="4088" r:id="rId8"/>
    <p:sldId id="4099" r:id="rId9"/>
    <p:sldId id="4102" r:id="rId10"/>
    <p:sldId id="4104" r:id="rId11"/>
    <p:sldId id="4105" r:id="rId12"/>
    <p:sldId id="4106" r:id="rId13"/>
    <p:sldId id="4107" r:id="rId14"/>
    <p:sldId id="4108" r:id="rId15"/>
    <p:sldId id="4109" r:id="rId16"/>
    <p:sldId id="4122" r:id="rId17"/>
    <p:sldId id="123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008" autoAdjust="0"/>
    <p:restoredTop sz="61864" autoAdjust="0"/>
  </p:normalViewPr>
  <p:slideViewPr>
    <p:cSldViewPr snapToGrid="0">
      <p:cViewPr varScale="1">
        <p:scale>
          <a:sx n="79" d="100"/>
          <a:sy n="79" d="100"/>
        </p:scale>
        <p:origin x="50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B0DAB0-7E33-47CC-9A25-81112DBEF417}"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332CA569-0C5B-478D-A483-F4A561029E67}">
      <dgm:prSet/>
      <dgm:spPr/>
      <dgm:t>
        <a:bodyPr/>
        <a:lstStyle/>
        <a:p>
          <a:r>
            <a:rPr lang="en-US"/>
            <a:t>Data collection and use</a:t>
          </a:r>
        </a:p>
      </dgm:t>
    </dgm:pt>
    <dgm:pt modelId="{B2723D73-6160-4559-93C3-C7F388D9741D}" type="parTrans" cxnId="{3639C51A-F4DF-4B87-BAC8-796D98901F3C}">
      <dgm:prSet/>
      <dgm:spPr/>
      <dgm:t>
        <a:bodyPr/>
        <a:lstStyle/>
        <a:p>
          <a:endParaRPr lang="en-US"/>
        </a:p>
      </dgm:t>
    </dgm:pt>
    <dgm:pt modelId="{E25F471B-A8ED-4B7F-ABCE-F83A62E76CE9}" type="sibTrans" cxnId="{3639C51A-F4DF-4B87-BAC8-796D98901F3C}">
      <dgm:prSet/>
      <dgm:spPr/>
      <dgm:t>
        <a:bodyPr/>
        <a:lstStyle/>
        <a:p>
          <a:endParaRPr lang="en-US"/>
        </a:p>
      </dgm:t>
    </dgm:pt>
    <dgm:pt modelId="{A553B082-9857-41B2-9CC7-E174BBDDCD4F}">
      <dgm:prSet/>
      <dgm:spPr/>
      <dgm:t>
        <a:bodyPr/>
        <a:lstStyle/>
        <a:p>
          <a:r>
            <a:rPr lang="en-US"/>
            <a:t>Public Notification</a:t>
          </a:r>
        </a:p>
      </dgm:t>
    </dgm:pt>
    <dgm:pt modelId="{530692C9-883A-4F7C-ACFF-504A42FF6568}" type="parTrans" cxnId="{86EF8611-DA4C-4A29-A85B-9072CD8A543C}">
      <dgm:prSet/>
      <dgm:spPr/>
      <dgm:t>
        <a:bodyPr/>
        <a:lstStyle/>
        <a:p>
          <a:endParaRPr lang="en-US"/>
        </a:p>
      </dgm:t>
    </dgm:pt>
    <dgm:pt modelId="{FE158BAE-DD5B-45DC-9D29-09EAB600CD8A}" type="sibTrans" cxnId="{86EF8611-DA4C-4A29-A85B-9072CD8A543C}">
      <dgm:prSet/>
      <dgm:spPr/>
      <dgm:t>
        <a:bodyPr/>
        <a:lstStyle/>
        <a:p>
          <a:endParaRPr lang="en-US"/>
        </a:p>
      </dgm:t>
    </dgm:pt>
    <dgm:pt modelId="{760B3624-6641-4FAF-BB63-13D338ADEE61}">
      <dgm:prSet/>
      <dgm:spPr/>
      <dgm:t>
        <a:bodyPr/>
        <a:lstStyle/>
        <a:p>
          <a:r>
            <a:rPr lang="en-US"/>
            <a:t>Complaints</a:t>
          </a:r>
        </a:p>
      </dgm:t>
    </dgm:pt>
    <dgm:pt modelId="{95FD69CA-532E-4142-B6A0-1169FCCBB100}" type="parTrans" cxnId="{3D79B471-9CC5-432E-97A1-A09E2D795DCB}">
      <dgm:prSet/>
      <dgm:spPr/>
      <dgm:t>
        <a:bodyPr/>
        <a:lstStyle/>
        <a:p>
          <a:endParaRPr lang="en-US"/>
        </a:p>
      </dgm:t>
    </dgm:pt>
    <dgm:pt modelId="{9996A0CF-5B9A-46AB-90FC-E611437F8EF0}" type="sibTrans" cxnId="{3D79B471-9CC5-432E-97A1-A09E2D795DCB}">
      <dgm:prSet/>
      <dgm:spPr/>
      <dgm:t>
        <a:bodyPr/>
        <a:lstStyle/>
        <a:p>
          <a:endParaRPr lang="en-US"/>
        </a:p>
      </dgm:t>
    </dgm:pt>
    <dgm:pt modelId="{2D602535-5524-4C78-9AC1-CD2DDD53AB43}">
      <dgm:prSet/>
      <dgm:spPr/>
      <dgm:t>
        <a:bodyPr/>
        <a:lstStyle/>
        <a:p>
          <a:r>
            <a:rPr lang="en-US"/>
            <a:t>Compliance and noncompliance</a:t>
          </a:r>
        </a:p>
      </dgm:t>
    </dgm:pt>
    <dgm:pt modelId="{3F75A23C-C99C-490D-8011-C4CAA236F28B}" type="parTrans" cxnId="{F2E353F0-A94D-472E-953A-069CB026F650}">
      <dgm:prSet/>
      <dgm:spPr/>
      <dgm:t>
        <a:bodyPr/>
        <a:lstStyle/>
        <a:p>
          <a:endParaRPr lang="en-US"/>
        </a:p>
      </dgm:t>
    </dgm:pt>
    <dgm:pt modelId="{2DD98A14-C98B-4196-A16A-9B332A454BDD}" type="sibTrans" cxnId="{F2E353F0-A94D-472E-953A-069CB026F650}">
      <dgm:prSet/>
      <dgm:spPr/>
      <dgm:t>
        <a:bodyPr/>
        <a:lstStyle/>
        <a:p>
          <a:endParaRPr lang="en-US"/>
        </a:p>
      </dgm:t>
    </dgm:pt>
    <dgm:pt modelId="{E10AC3DD-C027-4C1C-A2B1-13F7D05E801D}">
      <dgm:prSet/>
      <dgm:spPr/>
      <dgm:t>
        <a:bodyPr/>
        <a:lstStyle/>
        <a:p>
          <a:r>
            <a:rPr lang="en-US"/>
            <a:t>Accommodation</a:t>
          </a:r>
        </a:p>
      </dgm:t>
    </dgm:pt>
    <dgm:pt modelId="{39143DCC-BAF4-48F4-9DC8-E45400C6881D}" type="parTrans" cxnId="{C3AFBB07-1E7D-49A3-826F-3D78264A8322}">
      <dgm:prSet/>
      <dgm:spPr/>
      <dgm:t>
        <a:bodyPr/>
        <a:lstStyle/>
        <a:p>
          <a:endParaRPr lang="en-US"/>
        </a:p>
      </dgm:t>
    </dgm:pt>
    <dgm:pt modelId="{5637EEE4-9FB0-46A6-8E5C-0DF41F351109}" type="sibTrans" cxnId="{C3AFBB07-1E7D-49A3-826F-3D78264A8322}">
      <dgm:prSet/>
      <dgm:spPr/>
      <dgm:t>
        <a:bodyPr/>
        <a:lstStyle/>
        <a:p>
          <a:endParaRPr lang="en-US"/>
        </a:p>
      </dgm:t>
    </dgm:pt>
    <dgm:pt modelId="{20DA5D02-D6B4-4911-B483-2B7A7F186A1B}">
      <dgm:prSet/>
      <dgm:spPr/>
      <dgm:t>
        <a:bodyPr/>
        <a:lstStyle/>
        <a:p>
          <a:r>
            <a:rPr lang="en-US"/>
            <a:t>Resolving conflict</a:t>
          </a:r>
        </a:p>
      </dgm:t>
    </dgm:pt>
    <dgm:pt modelId="{53E091AB-5830-4328-B77D-1EB0E46A9664}" type="parTrans" cxnId="{29EBA457-1FE3-4C15-84D0-05876291FF80}">
      <dgm:prSet/>
      <dgm:spPr/>
      <dgm:t>
        <a:bodyPr/>
        <a:lstStyle/>
        <a:p>
          <a:endParaRPr lang="en-US"/>
        </a:p>
      </dgm:t>
    </dgm:pt>
    <dgm:pt modelId="{487DF711-B528-4B7F-9C13-743B1636B3F4}" type="sibTrans" cxnId="{29EBA457-1FE3-4C15-84D0-05876291FF80}">
      <dgm:prSet/>
      <dgm:spPr/>
      <dgm:t>
        <a:bodyPr/>
        <a:lstStyle/>
        <a:p>
          <a:endParaRPr lang="en-US"/>
        </a:p>
      </dgm:t>
    </dgm:pt>
    <dgm:pt modelId="{7D14207D-86C9-4AC0-A745-595A21CAB694}">
      <dgm:prSet phldr="0"/>
      <dgm:spPr/>
      <dgm:t>
        <a:bodyPr/>
        <a:lstStyle/>
        <a:p>
          <a:pPr rtl="0"/>
          <a:r>
            <a:rPr lang="en-US">
              <a:latin typeface="Century Gothic" panose="020B0502020202020204"/>
            </a:rPr>
            <a:t>Annual Civil Rights Training</a:t>
          </a:r>
          <a:endParaRPr lang="en-US"/>
        </a:p>
      </dgm:t>
    </dgm:pt>
    <dgm:pt modelId="{2C09F51A-7124-4055-91AA-D2CEE11608BD}" type="parTrans" cxnId="{7535E6B5-1BCE-4EAE-83D3-86AA3ED819DB}">
      <dgm:prSet/>
      <dgm:spPr/>
      <dgm:t>
        <a:bodyPr/>
        <a:lstStyle/>
        <a:p>
          <a:endParaRPr lang="en-US"/>
        </a:p>
      </dgm:t>
    </dgm:pt>
    <dgm:pt modelId="{73BF0AEE-A81C-4BEA-99AD-17743653C57F}" type="sibTrans" cxnId="{7535E6B5-1BCE-4EAE-83D3-86AA3ED819DB}">
      <dgm:prSet/>
      <dgm:spPr/>
      <dgm:t>
        <a:bodyPr/>
        <a:lstStyle/>
        <a:p>
          <a:endParaRPr lang="en-US"/>
        </a:p>
      </dgm:t>
    </dgm:pt>
    <dgm:pt modelId="{527455F3-B3C0-4221-B54C-0DB38F704389}" type="pres">
      <dgm:prSet presAssocID="{9AB0DAB0-7E33-47CC-9A25-81112DBEF417}" presName="vert0" presStyleCnt="0">
        <dgm:presLayoutVars>
          <dgm:dir/>
          <dgm:animOne val="branch"/>
          <dgm:animLvl val="lvl"/>
        </dgm:presLayoutVars>
      </dgm:prSet>
      <dgm:spPr/>
    </dgm:pt>
    <dgm:pt modelId="{1148958F-60F0-4326-A308-E22D49BBFCEA}" type="pres">
      <dgm:prSet presAssocID="{332CA569-0C5B-478D-A483-F4A561029E67}" presName="thickLine" presStyleLbl="alignNode1" presStyleIdx="0" presStyleCnt="7"/>
      <dgm:spPr/>
    </dgm:pt>
    <dgm:pt modelId="{78873CBA-07DE-4069-950A-E0BF27E775FA}" type="pres">
      <dgm:prSet presAssocID="{332CA569-0C5B-478D-A483-F4A561029E67}" presName="horz1" presStyleCnt="0"/>
      <dgm:spPr/>
    </dgm:pt>
    <dgm:pt modelId="{9994CAC3-179A-46BD-9ADA-F1B13A917154}" type="pres">
      <dgm:prSet presAssocID="{332CA569-0C5B-478D-A483-F4A561029E67}" presName="tx1" presStyleLbl="revTx" presStyleIdx="0" presStyleCnt="7"/>
      <dgm:spPr/>
    </dgm:pt>
    <dgm:pt modelId="{D380B568-92C7-4398-B294-860AD7807CA6}" type="pres">
      <dgm:prSet presAssocID="{332CA569-0C5B-478D-A483-F4A561029E67}" presName="vert1" presStyleCnt="0"/>
      <dgm:spPr/>
    </dgm:pt>
    <dgm:pt modelId="{3335C44A-3FBE-4FE0-A32C-FFD575D1C072}" type="pres">
      <dgm:prSet presAssocID="{A553B082-9857-41B2-9CC7-E174BBDDCD4F}" presName="thickLine" presStyleLbl="alignNode1" presStyleIdx="1" presStyleCnt="7"/>
      <dgm:spPr/>
    </dgm:pt>
    <dgm:pt modelId="{B0579EAC-9972-4897-A5F3-658FBCFDE166}" type="pres">
      <dgm:prSet presAssocID="{A553B082-9857-41B2-9CC7-E174BBDDCD4F}" presName="horz1" presStyleCnt="0"/>
      <dgm:spPr/>
    </dgm:pt>
    <dgm:pt modelId="{CA61DB59-CB4A-4E87-B3CE-96027B2857C0}" type="pres">
      <dgm:prSet presAssocID="{A553B082-9857-41B2-9CC7-E174BBDDCD4F}" presName="tx1" presStyleLbl="revTx" presStyleIdx="1" presStyleCnt="7"/>
      <dgm:spPr/>
    </dgm:pt>
    <dgm:pt modelId="{26C71F68-5171-42C2-821D-97C7A4ACB1E5}" type="pres">
      <dgm:prSet presAssocID="{A553B082-9857-41B2-9CC7-E174BBDDCD4F}" presName="vert1" presStyleCnt="0"/>
      <dgm:spPr/>
    </dgm:pt>
    <dgm:pt modelId="{C541D8CC-0384-48B4-84B0-06D188F069B7}" type="pres">
      <dgm:prSet presAssocID="{760B3624-6641-4FAF-BB63-13D338ADEE61}" presName="thickLine" presStyleLbl="alignNode1" presStyleIdx="2" presStyleCnt="7"/>
      <dgm:spPr/>
    </dgm:pt>
    <dgm:pt modelId="{BD482101-B84B-4990-951D-6FEEFEF64588}" type="pres">
      <dgm:prSet presAssocID="{760B3624-6641-4FAF-BB63-13D338ADEE61}" presName="horz1" presStyleCnt="0"/>
      <dgm:spPr/>
    </dgm:pt>
    <dgm:pt modelId="{C08EA94B-CE1A-45F0-9CDB-01BCCF1CFDAE}" type="pres">
      <dgm:prSet presAssocID="{760B3624-6641-4FAF-BB63-13D338ADEE61}" presName="tx1" presStyleLbl="revTx" presStyleIdx="2" presStyleCnt="7"/>
      <dgm:spPr/>
    </dgm:pt>
    <dgm:pt modelId="{AA56FEFB-E775-4B5A-9503-7F1FC93977AA}" type="pres">
      <dgm:prSet presAssocID="{760B3624-6641-4FAF-BB63-13D338ADEE61}" presName="vert1" presStyleCnt="0"/>
      <dgm:spPr/>
    </dgm:pt>
    <dgm:pt modelId="{FC324D62-9EFF-4734-BB2D-A4133EF10EA2}" type="pres">
      <dgm:prSet presAssocID="{2D602535-5524-4C78-9AC1-CD2DDD53AB43}" presName="thickLine" presStyleLbl="alignNode1" presStyleIdx="3" presStyleCnt="7"/>
      <dgm:spPr/>
    </dgm:pt>
    <dgm:pt modelId="{81E180B9-8673-4BD2-AC39-7816A1A9435B}" type="pres">
      <dgm:prSet presAssocID="{2D602535-5524-4C78-9AC1-CD2DDD53AB43}" presName="horz1" presStyleCnt="0"/>
      <dgm:spPr/>
    </dgm:pt>
    <dgm:pt modelId="{8FBBEF3E-0078-444D-B093-DAD7F646EA91}" type="pres">
      <dgm:prSet presAssocID="{2D602535-5524-4C78-9AC1-CD2DDD53AB43}" presName="tx1" presStyleLbl="revTx" presStyleIdx="3" presStyleCnt="7"/>
      <dgm:spPr/>
    </dgm:pt>
    <dgm:pt modelId="{EBA35192-41D4-47D4-972A-4940EFF81815}" type="pres">
      <dgm:prSet presAssocID="{2D602535-5524-4C78-9AC1-CD2DDD53AB43}" presName="vert1" presStyleCnt="0"/>
      <dgm:spPr/>
    </dgm:pt>
    <dgm:pt modelId="{7F1BA2E3-6B4C-47F5-B199-87D3748D5D22}" type="pres">
      <dgm:prSet presAssocID="{E10AC3DD-C027-4C1C-A2B1-13F7D05E801D}" presName="thickLine" presStyleLbl="alignNode1" presStyleIdx="4" presStyleCnt="7"/>
      <dgm:spPr/>
    </dgm:pt>
    <dgm:pt modelId="{4F5A031B-78B0-4AD5-9311-BCE509EB9A75}" type="pres">
      <dgm:prSet presAssocID="{E10AC3DD-C027-4C1C-A2B1-13F7D05E801D}" presName="horz1" presStyleCnt="0"/>
      <dgm:spPr/>
    </dgm:pt>
    <dgm:pt modelId="{7CFFD92D-7686-44FF-9F13-9DA794DC3F93}" type="pres">
      <dgm:prSet presAssocID="{E10AC3DD-C027-4C1C-A2B1-13F7D05E801D}" presName="tx1" presStyleLbl="revTx" presStyleIdx="4" presStyleCnt="7"/>
      <dgm:spPr/>
    </dgm:pt>
    <dgm:pt modelId="{E281D9F7-4306-4391-AC43-285178864372}" type="pres">
      <dgm:prSet presAssocID="{E10AC3DD-C027-4C1C-A2B1-13F7D05E801D}" presName="vert1" presStyleCnt="0"/>
      <dgm:spPr/>
    </dgm:pt>
    <dgm:pt modelId="{CF60A137-10B6-4A0A-9B8E-403A4D588A0A}" type="pres">
      <dgm:prSet presAssocID="{20DA5D02-D6B4-4911-B483-2B7A7F186A1B}" presName="thickLine" presStyleLbl="alignNode1" presStyleIdx="5" presStyleCnt="7"/>
      <dgm:spPr/>
    </dgm:pt>
    <dgm:pt modelId="{2A3F7189-C557-4E5A-B6FC-5CE8E891E0D6}" type="pres">
      <dgm:prSet presAssocID="{20DA5D02-D6B4-4911-B483-2B7A7F186A1B}" presName="horz1" presStyleCnt="0"/>
      <dgm:spPr/>
    </dgm:pt>
    <dgm:pt modelId="{8125DF8E-FD79-444D-A5A0-12950AD992DD}" type="pres">
      <dgm:prSet presAssocID="{20DA5D02-D6B4-4911-B483-2B7A7F186A1B}" presName="tx1" presStyleLbl="revTx" presStyleIdx="5" presStyleCnt="7"/>
      <dgm:spPr/>
    </dgm:pt>
    <dgm:pt modelId="{314FD6A7-58F4-4A73-83E2-2C1077CC4C56}" type="pres">
      <dgm:prSet presAssocID="{20DA5D02-D6B4-4911-B483-2B7A7F186A1B}" presName="vert1" presStyleCnt="0"/>
      <dgm:spPr/>
    </dgm:pt>
    <dgm:pt modelId="{C74E1BAF-D17C-47C7-ACDE-23EDEE9AD2C2}" type="pres">
      <dgm:prSet presAssocID="{7D14207D-86C9-4AC0-A745-595A21CAB694}" presName="thickLine" presStyleLbl="alignNode1" presStyleIdx="6" presStyleCnt="7"/>
      <dgm:spPr/>
    </dgm:pt>
    <dgm:pt modelId="{1620F106-1F1B-4412-8673-DC5F1001470B}" type="pres">
      <dgm:prSet presAssocID="{7D14207D-86C9-4AC0-A745-595A21CAB694}" presName="horz1" presStyleCnt="0"/>
      <dgm:spPr/>
    </dgm:pt>
    <dgm:pt modelId="{F22D9B71-7FDE-4328-958F-133F3FE90922}" type="pres">
      <dgm:prSet presAssocID="{7D14207D-86C9-4AC0-A745-595A21CAB694}" presName="tx1" presStyleLbl="revTx" presStyleIdx="6" presStyleCnt="7"/>
      <dgm:spPr/>
    </dgm:pt>
    <dgm:pt modelId="{7705158B-38B7-4845-B8D9-0623847C310A}" type="pres">
      <dgm:prSet presAssocID="{7D14207D-86C9-4AC0-A745-595A21CAB694}" presName="vert1" presStyleCnt="0"/>
      <dgm:spPr/>
    </dgm:pt>
  </dgm:ptLst>
  <dgm:cxnLst>
    <dgm:cxn modelId="{C3AFBB07-1E7D-49A3-826F-3D78264A8322}" srcId="{9AB0DAB0-7E33-47CC-9A25-81112DBEF417}" destId="{E10AC3DD-C027-4C1C-A2B1-13F7D05E801D}" srcOrd="4" destOrd="0" parTransId="{39143DCC-BAF4-48F4-9DC8-E45400C6881D}" sibTransId="{5637EEE4-9FB0-46A6-8E5C-0DF41F351109}"/>
    <dgm:cxn modelId="{86EF8611-DA4C-4A29-A85B-9072CD8A543C}" srcId="{9AB0DAB0-7E33-47CC-9A25-81112DBEF417}" destId="{A553B082-9857-41B2-9CC7-E174BBDDCD4F}" srcOrd="1" destOrd="0" parTransId="{530692C9-883A-4F7C-ACFF-504A42FF6568}" sibTransId="{FE158BAE-DD5B-45DC-9D29-09EAB600CD8A}"/>
    <dgm:cxn modelId="{3639C51A-F4DF-4B87-BAC8-796D98901F3C}" srcId="{9AB0DAB0-7E33-47CC-9A25-81112DBEF417}" destId="{332CA569-0C5B-478D-A483-F4A561029E67}" srcOrd="0" destOrd="0" parTransId="{B2723D73-6160-4559-93C3-C7F388D9741D}" sibTransId="{E25F471B-A8ED-4B7F-ABCE-F83A62E76CE9}"/>
    <dgm:cxn modelId="{0E76C529-AF9D-4309-9A1A-079818423932}" type="presOf" srcId="{332CA569-0C5B-478D-A483-F4A561029E67}" destId="{9994CAC3-179A-46BD-9ADA-F1B13A917154}" srcOrd="0" destOrd="0" presId="urn:microsoft.com/office/officeart/2008/layout/LinedList"/>
    <dgm:cxn modelId="{1BF51B38-78C1-4305-A948-F0D0AF551D97}" type="presOf" srcId="{2D602535-5524-4C78-9AC1-CD2DDD53AB43}" destId="{8FBBEF3E-0078-444D-B093-DAD7F646EA91}" srcOrd="0" destOrd="0" presId="urn:microsoft.com/office/officeart/2008/layout/LinedList"/>
    <dgm:cxn modelId="{E3C7366C-09A1-4876-AAA0-1751F2F7023A}" type="presOf" srcId="{E10AC3DD-C027-4C1C-A2B1-13F7D05E801D}" destId="{7CFFD92D-7686-44FF-9F13-9DA794DC3F93}" srcOrd="0" destOrd="0" presId="urn:microsoft.com/office/officeart/2008/layout/LinedList"/>
    <dgm:cxn modelId="{3D79B471-9CC5-432E-97A1-A09E2D795DCB}" srcId="{9AB0DAB0-7E33-47CC-9A25-81112DBEF417}" destId="{760B3624-6641-4FAF-BB63-13D338ADEE61}" srcOrd="2" destOrd="0" parTransId="{95FD69CA-532E-4142-B6A0-1169FCCBB100}" sibTransId="{9996A0CF-5B9A-46AB-90FC-E611437F8EF0}"/>
    <dgm:cxn modelId="{29EBA457-1FE3-4C15-84D0-05876291FF80}" srcId="{9AB0DAB0-7E33-47CC-9A25-81112DBEF417}" destId="{20DA5D02-D6B4-4911-B483-2B7A7F186A1B}" srcOrd="5" destOrd="0" parTransId="{53E091AB-5830-4328-B77D-1EB0E46A9664}" sibTransId="{487DF711-B528-4B7F-9C13-743B1636B3F4}"/>
    <dgm:cxn modelId="{691C3E8D-5059-4333-8EF5-647456EE9E02}" type="presOf" srcId="{9AB0DAB0-7E33-47CC-9A25-81112DBEF417}" destId="{527455F3-B3C0-4221-B54C-0DB38F704389}" srcOrd="0" destOrd="0" presId="urn:microsoft.com/office/officeart/2008/layout/LinedList"/>
    <dgm:cxn modelId="{3800E294-337D-40CD-BDBE-B7EBA0823013}" type="presOf" srcId="{A553B082-9857-41B2-9CC7-E174BBDDCD4F}" destId="{CA61DB59-CB4A-4E87-B3CE-96027B2857C0}" srcOrd="0" destOrd="0" presId="urn:microsoft.com/office/officeart/2008/layout/LinedList"/>
    <dgm:cxn modelId="{51CE5EA0-BB94-4C98-9FA3-91883A55657A}" type="presOf" srcId="{760B3624-6641-4FAF-BB63-13D338ADEE61}" destId="{C08EA94B-CE1A-45F0-9CDB-01BCCF1CFDAE}" srcOrd="0" destOrd="0" presId="urn:microsoft.com/office/officeart/2008/layout/LinedList"/>
    <dgm:cxn modelId="{4C4C41A3-4B71-44FD-AE6F-3C8EA7616478}" type="presOf" srcId="{20DA5D02-D6B4-4911-B483-2B7A7F186A1B}" destId="{8125DF8E-FD79-444D-A5A0-12950AD992DD}" srcOrd="0" destOrd="0" presId="urn:microsoft.com/office/officeart/2008/layout/LinedList"/>
    <dgm:cxn modelId="{D88646B1-7B39-4D4E-880A-1FA4C894F190}" type="presOf" srcId="{7D14207D-86C9-4AC0-A745-595A21CAB694}" destId="{F22D9B71-7FDE-4328-958F-133F3FE90922}" srcOrd="0" destOrd="0" presId="urn:microsoft.com/office/officeart/2008/layout/LinedList"/>
    <dgm:cxn modelId="{7535E6B5-1BCE-4EAE-83D3-86AA3ED819DB}" srcId="{9AB0DAB0-7E33-47CC-9A25-81112DBEF417}" destId="{7D14207D-86C9-4AC0-A745-595A21CAB694}" srcOrd="6" destOrd="0" parTransId="{2C09F51A-7124-4055-91AA-D2CEE11608BD}" sibTransId="{73BF0AEE-A81C-4BEA-99AD-17743653C57F}"/>
    <dgm:cxn modelId="{F2E353F0-A94D-472E-953A-069CB026F650}" srcId="{9AB0DAB0-7E33-47CC-9A25-81112DBEF417}" destId="{2D602535-5524-4C78-9AC1-CD2DDD53AB43}" srcOrd="3" destOrd="0" parTransId="{3F75A23C-C99C-490D-8011-C4CAA236F28B}" sibTransId="{2DD98A14-C98B-4196-A16A-9B332A454BDD}"/>
    <dgm:cxn modelId="{FE1C32D9-ED49-4F09-A632-A018FC33EE16}" type="presParOf" srcId="{527455F3-B3C0-4221-B54C-0DB38F704389}" destId="{1148958F-60F0-4326-A308-E22D49BBFCEA}" srcOrd="0" destOrd="0" presId="urn:microsoft.com/office/officeart/2008/layout/LinedList"/>
    <dgm:cxn modelId="{774DA307-C5C8-4EF3-B453-84E5B19E2010}" type="presParOf" srcId="{527455F3-B3C0-4221-B54C-0DB38F704389}" destId="{78873CBA-07DE-4069-950A-E0BF27E775FA}" srcOrd="1" destOrd="0" presId="urn:microsoft.com/office/officeart/2008/layout/LinedList"/>
    <dgm:cxn modelId="{B3EA71E3-3B17-443F-9053-499627973EBC}" type="presParOf" srcId="{78873CBA-07DE-4069-950A-E0BF27E775FA}" destId="{9994CAC3-179A-46BD-9ADA-F1B13A917154}" srcOrd="0" destOrd="0" presId="urn:microsoft.com/office/officeart/2008/layout/LinedList"/>
    <dgm:cxn modelId="{B59CD076-148D-4098-9520-90CC0F3EF231}" type="presParOf" srcId="{78873CBA-07DE-4069-950A-E0BF27E775FA}" destId="{D380B568-92C7-4398-B294-860AD7807CA6}" srcOrd="1" destOrd="0" presId="urn:microsoft.com/office/officeart/2008/layout/LinedList"/>
    <dgm:cxn modelId="{B8B10548-1C8F-47B8-8EF0-3E68A0664BCD}" type="presParOf" srcId="{527455F3-B3C0-4221-B54C-0DB38F704389}" destId="{3335C44A-3FBE-4FE0-A32C-FFD575D1C072}" srcOrd="2" destOrd="0" presId="urn:microsoft.com/office/officeart/2008/layout/LinedList"/>
    <dgm:cxn modelId="{D22FBD0A-C6AD-4072-8AF4-DB4037E16656}" type="presParOf" srcId="{527455F3-B3C0-4221-B54C-0DB38F704389}" destId="{B0579EAC-9972-4897-A5F3-658FBCFDE166}" srcOrd="3" destOrd="0" presId="urn:microsoft.com/office/officeart/2008/layout/LinedList"/>
    <dgm:cxn modelId="{EE8C8427-CF52-4F30-B9E9-53407B50C884}" type="presParOf" srcId="{B0579EAC-9972-4897-A5F3-658FBCFDE166}" destId="{CA61DB59-CB4A-4E87-B3CE-96027B2857C0}" srcOrd="0" destOrd="0" presId="urn:microsoft.com/office/officeart/2008/layout/LinedList"/>
    <dgm:cxn modelId="{8573ABBE-7B9D-4A1C-BF21-4D48E1F6D0A1}" type="presParOf" srcId="{B0579EAC-9972-4897-A5F3-658FBCFDE166}" destId="{26C71F68-5171-42C2-821D-97C7A4ACB1E5}" srcOrd="1" destOrd="0" presId="urn:microsoft.com/office/officeart/2008/layout/LinedList"/>
    <dgm:cxn modelId="{43FCB49B-BBB0-4806-9871-161611074414}" type="presParOf" srcId="{527455F3-B3C0-4221-B54C-0DB38F704389}" destId="{C541D8CC-0384-48B4-84B0-06D188F069B7}" srcOrd="4" destOrd="0" presId="urn:microsoft.com/office/officeart/2008/layout/LinedList"/>
    <dgm:cxn modelId="{00EBD64F-5AFA-4DE5-888E-128149E976FF}" type="presParOf" srcId="{527455F3-B3C0-4221-B54C-0DB38F704389}" destId="{BD482101-B84B-4990-951D-6FEEFEF64588}" srcOrd="5" destOrd="0" presId="urn:microsoft.com/office/officeart/2008/layout/LinedList"/>
    <dgm:cxn modelId="{6B0A7C4B-DD4D-4169-88C3-189CB95303DC}" type="presParOf" srcId="{BD482101-B84B-4990-951D-6FEEFEF64588}" destId="{C08EA94B-CE1A-45F0-9CDB-01BCCF1CFDAE}" srcOrd="0" destOrd="0" presId="urn:microsoft.com/office/officeart/2008/layout/LinedList"/>
    <dgm:cxn modelId="{69B40FAC-8CF4-4F7D-9D3E-90AEB0FEC187}" type="presParOf" srcId="{BD482101-B84B-4990-951D-6FEEFEF64588}" destId="{AA56FEFB-E775-4B5A-9503-7F1FC93977AA}" srcOrd="1" destOrd="0" presId="urn:microsoft.com/office/officeart/2008/layout/LinedList"/>
    <dgm:cxn modelId="{E77AD780-2456-4D2C-95B7-0B640052A785}" type="presParOf" srcId="{527455F3-B3C0-4221-B54C-0DB38F704389}" destId="{FC324D62-9EFF-4734-BB2D-A4133EF10EA2}" srcOrd="6" destOrd="0" presId="urn:microsoft.com/office/officeart/2008/layout/LinedList"/>
    <dgm:cxn modelId="{73C5E9C6-9AA5-4EA7-A4A1-3BFBCEE0E64B}" type="presParOf" srcId="{527455F3-B3C0-4221-B54C-0DB38F704389}" destId="{81E180B9-8673-4BD2-AC39-7816A1A9435B}" srcOrd="7" destOrd="0" presId="urn:microsoft.com/office/officeart/2008/layout/LinedList"/>
    <dgm:cxn modelId="{897F39F5-BAEC-4EEA-9EF5-9FBDE75556D8}" type="presParOf" srcId="{81E180B9-8673-4BD2-AC39-7816A1A9435B}" destId="{8FBBEF3E-0078-444D-B093-DAD7F646EA91}" srcOrd="0" destOrd="0" presId="urn:microsoft.com/office/officeart/2008/layout/LinedList"/>
    <dgm:cxn modelId="{FCA26A34-AE05-49FE-9008-B209F03A554C}" type="presParOf" srcId="{81E180B9-8673-4BD2-AC39-7816A1A9435B}" destId="{EBA35192-41D4-47D4-972A-4940EFF81815}" srcOrd="1" destOrd="0" presId="urn:microsoft.com/office/officeart/2008/layout/LinedList"/>
    <dgm:cxn modelId="{B36C143E-B361-4B70-8B2B-EE88808BE6AC}" type="presParOf" srcId="{527455F3-B3C0-4221-B54C-0DB38F704389}" destId="{7F1BA2E3-6B4C-47F5-B199-87D3748D5D22}" srcOrd="8" destOrd="0" presId="urn:microsoft.com/office/officeart/2008/layout/LinedList"/>
    <dgm:cxn modelId="{A70564A4-1070-4021-8C4B-E82FCECF61DA}" type="presParOf" srcId="{527455F3-B3C0-4221-B54C-0DB38F704389}" destId="{4F5A031B-78B0-4AD5-9311-BCE509EB9A75}" srcOrd="9" destOrd="0" presId="urn:microsoft.com/office/officeart/2008/layout/LinedList"/>
    <dgm:cxn modelId="{CD2C1C2F-31FE-4679-98BB-4AC5E738C9C3}" type="presParOf" srcId="{4F5A031B-78B0-4AD5-9311-BCE509EB9A75}" destId="{7CFFD92D-7686-44FF-9F13-9DA794DC3F93}" srcOrd="0" destOrd="0" presId="urn:microsoft.com/office/officeart/2008/layout/LinedList"/>
    <dgm:cxn modelId="{6F277F18-C401-4058-B153-5D8579176929}" type="presParOf" srcId="{4F5A031B-78B0-4AD5-9311-BCE509EB9A75}" destId="{E281D9F7-4306-4391-AC43-285178864372}" srcOrd="1" destOrd="0" presId="urn:microsoft.com/office/officeart/2008/layout/LinedList"/>
    <dgm:cxn modelId="{A0C7CBD1-C2C0-4D4A-84D6-1C88EC1AA236}" type="presParOf" srcId="{527455F3-B3C0-4221-B54C-0DB38F704389}" destId="{CF60A137-10B6-4A0A-9B8E-403A4D588A0A}" srcOrd="10" destOrd="0" presId="urn:microsoft.com/office/officeart/2008/layout/LinedList"/>
    <dgm:cxn modelId="{7D3F04E5-189C-4B7A-B800-B7B1B2FF5F90}" type="presParOf" srcId="{527455F3-B3C0-4221-B54C-0DB38F704389}" destId="{2A3F7189-C557-4E5A-B6FC-5CE8E891E0D6}" srcOrd="11" destOrd="0" presId="urn:microsoft.com/office/officeart/2008/layout/LinedList"/>
    <dgm:cxn modelId="{4F67B302-C144-4B3C-8492-8079DFA5904A}" type="presParOf" srcId="{2A3F7189-C557-4E5A-B6FC-5CE8E891E0D6}" destId="{8125DF8E-FD79-444D-A5A0-12950AD992DD}" srcOrd="0" destOrd="0" presId="urn:microsoft.com/office/officeart/2008/layout/LinedList"/>
    <dgm:cxn modelId="{BE622752-A4E0-4D7D-B25A-95BD85B9773E}" type="presParOf" srcId="{2A3F7189-C557-4E5A-B6FC-5CE8E891E0D6}" destId="{314FD6A7-58F4-4A73-83E2-2C1077CC4C56}" srcOrd="1" destOrd="0" presId="urn:microsoft.com/office/officeart/2008/layout/LinedList"/>
    <dgm:cxn modelId="{A601F54B-CA3C-4CC9-B335-BC03BBFB2DCC}" type="presParOf" srcId="{527455F3-B3C0-4221-B54C-0DB38F704389}" destId="{C74E1BAF-D17C-47C7-ACDE-23EDEE9AD2C2}" srcOrd="12" destOrd="0" presId="urn:microsoft.com/office/officeart/2008/layout/LinedList"/>
    <dgm:cxn modelId="{D379CE5E-6DF9-49E3-B65B-F7A411CFF46D}" type="presParOf" srcId="{527455F3-B3C0-4221-B54C-0DB38F704389}" destId="{1620F106-1F1B-4412-8673-DC5F1001470B}" srcOrd="13" destOrd="0" presId="urn:microsoft.com/office/officeart/2008/layout/LinedList"/>
    <dgm:cxn modelId="{11031081-6D6B-44FA-B3F6-2FD0F437D46E}" type="presParOf" srcId="{1620F106-1F1B-4412-8673-DC5F1001470B}" destId="{F22D9B71-7FDE-4328-958F-133F3FE90922}" srcOrd="0" destOrd="0" presId="urn:microsoft.com/office/officeart/2008/layout/LinedList"/>
    <dgm:cxn modelId="{35508AD9-945C-4503-AA39-AB6FF01C6046}" type="presParOf" srcId="{1620F106-1F1B-4412-8673-DC5F1001470B}" destId="{7705158B-38B7-4845-B8D9-0623847C310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9B0A07-7EF6-4857-8042-528A8A5F78F5}"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CA73FB8F-5F6C-459F-9F50-202FF356D86E}">
      <dgm:prSet/>
      <dgm:spPr/>
      <dgm:t>
        <a:bodyPr/>
        <a:lstStyle/>
        <a:p>
          <a:r>
            <a:rPr lang="en-US" b="1" dirty="0"/>
            <a:t>Race</a:t>
          </a:r>
        </a:p>
      </dgm:t>
    </dgm:pt>
    <dgm:pt modelId="{878F2872-634E-4307-889C-6A90918283C2}" type="parTrans" cxnId="{F90A8A56-4B98-4F34-A104-EAC26590A87B}">
      <dgm:prSet/>
      <dgm:spPr/>
      <dgm:t>
        <a:bodyPr/>
        <a:lstStyle/>
        <a:p>
          <a:endParaRPr lang="en-US"/>
        </a:p>
      </dgm:t>
    </dgm:pt>
    <dgm:pt modelId="{46831FBE-35CF-4AF6-9F02-593B0E956ECA}" type="sibTrans" cxnId="{F90A8A56-4B98-4F34-A104-EAC26590A87B}">
      <dgm:prSet/>
      <dgm:spPr/>
      <dgm:t>
        <a:bodyPr/>
        <a:lstStyle/>
        <a:p>
          <a:endParaRPr lang="en-US"/>
        </a:p>
      </dgm:t>
    </dgm:pt>
    <dgm:pt modelId="{DFC0D251-C1A3-4633-8DC7-92B8ABBD3EBF}">
      <dgm:prSet/>
      <dgm:spPr/>
      <dgm:t>
        <a:bodyPr/>
        <a:lstStyle/>
        <a:p>
          <a:r>
            <a:rPr lang="en-US" b="1" dirty="0"/>
            <a:t>Color</a:t>
          </a:r>
        </a:p>
      </dgm:t>
    </dgm:pt>
    <dgm:pt modelId="{2254C4E1-8B5F-47F8-9A1A-FE6476EC7C63}" type="parTrans" cxnId="{2BC03E95-771C-4A0A-93E7-21A4C05633A6}">
      <dgm:prSet/>
      <dgm:spPr/>
      <dgm:t>
        <a:bodyPr/>
        <a:lstStyle/>
        <a:p>
          <a:endParaRPr lang="en-US"/>
        </a:p>
      </dgm:t>
    </dgm:pt>
    <dgm:pt modelId="{804BDF2F-72CA-4F2A-A82B-ED91ED41ECF7}" type="sibTrans" cxnId="{2BC03E95-771C-4A0A-93E7-21A4C05633A6}">
      <dgm:prSet/>
      <dgm:spPr/>
      <dgm:t>
        <a:bodyPr/>
        <a:lstStyle/>
        <a:p>
          <a:endParaRPr lang="en-US"/>
        </a:p>
      </dgm:t>
    </dgm:pt>
    <dgm:pt modelId="{AAC74424-BD92-4714-99F8-6E0739E3BE13}">
      <dgm:prSet/>
      <dgm:spPr/>
      <dgm:t>
        <a:bodyPr/>
        <a:lstStyle/>
        <a:p>
          <a:r>
            <a:rPr lang="en-US" b="1"/>
            <a:t>National Origin</a:t>
          </a:r>
        </a:p>
      </dgm:t>
    </dgm:pt>
    <dgm:pt modelId="{43397199-57B9-4B51-B148-6F2A7869F87D}" type="parTrans" cxnId="{AE3CFC92-07EF-4A3E-B51F-131DF136C44B}">
      <dgm:prSet/>
      <dgm:spPr/>
      <dgm:t>
        <a:bodyPr/>
        <a:lstStyle/>
        <a:p>
          <a:endParaRPr lang="en-US"/>
        </a:p>
      </dgm:t>
    </dgm:pt>
    <dgm:pt modelId="{B5DCAF6B-D1BD-4504-8344-0CEDCF0D82B4}" type="sibTrans" cxnId="{AE3CFC92-07EF-4A3E-B51F-131DF136C44B}">
      <dgm:prSet/>
      <dgm:spPr/>
      <dgm:t>
        <a:bodyPr/>
        <a:lstStyle/>
        <a:p>
          <a:endParaRPr lang="en-US"/>
        </a:p>
      </dgm:t>
    </dgm:pt>
    <dgm:pt modelId="{79C879FF-C9FC-4365-A9D7-04B28AE9DA2E}">
      <dgm:prSet/>
      <dgm:spPr/>
      <dgm:t>
        <a:bodyPr/>
        <a:lstStyle/>
        <a:p>
          <a:r>
            <a:rPr lang="en-US" b="1"/>
            <a:t>Age</a:t>
          </a:r>
        </a:p>
      </dgm:t>
    </dgm:pt>
    <dgm:pt modelId="{222D4CE4-16D6-465F-8FC2-BA733015BBC1}" type="parTrans" cxnId="{C3D93351-7058-4798-94BF-BFB53585FB76}">
      <dgm:prSet/>
      <dgm:spPr/>
      <dgm:t>
        <a:bodyPr/>
        <a:lstStyle/>
        <a:p>
          <a:endParaRPr lang="en-US"/>
        </a:p>
      </dgm:t>
    </dgm:pt>
    <dgm:pt modelId="{F94D0D51-D2B5-48B8-B34E-304993F350FB}" type="sibTrans" cxnId="{C3D93351-7058-4798-94BF-BFB53585FB76}">
      <dgm:prSet/>
      <dgm:spPr/>
      <dgm:t>
        <a:bodyPr/>
        <a:lstStyle/>
        <a:p>
          <a:endParaRPr lang="en-US"/>
        </a:p>
      </dgm:t>
    </dgm:pt>
    <dgm:pt modelId="{D47F9947-49F4-4CD3-A1F9-505EEFCEC5BC}">
      <dgm:prSet/>
      <dgm:spPr/>
      <dgm:t>
        <a:bodyPr/>
        <a:lstStyle/>
        <a:p>
          <a:r>
            <a:rPr lang="en-US" b="1" dirty="0"/>
            <a:t>Sex</a:t>
          </a:r>
          <a:endParaRPr lang="en-US" b="0" dirty="0"/>
        </a:p>
      </dgm:t>
    </dgm:pt>
    <dgm:pt modelId="{7CF505AA-2D0F-4F8B-9C6C-3F479402824F}" type="parTrans" cxnId="{4E21C14A-67B9-4579-82C6-4BBFB6AF037D}">
      <dgm:prSet/>
      <dgm:spPr/>
      <dgm:t>
        <a:bodyPr/>
        <a:lstStyle/>
        <a:p>
          <a:endParaRPr lang="en-US"/>
        </a:p>
      </dgm:t>
    </dgm:pt>
    <dgm:pt modelId="{B937DE3D-D739-4807-A9DE-F954B360B2EC}" type="sibTrans" cxnId="{4E21C14A-67B9-4579-82C6-4BBFB6AF037D}">
      <dgm:prSet/>
      <dgm:spPr/>
      <dgm:t>
        <a:bodyPr/>
        <a:lstStyle/>
        <a:p>
          <a:endParaRPr lang="en-US"/>
        </a:p>
      </dgm:t>
    </dgm:pt>
    <dgm:pt modelId="{061AC3CB-22C0-4294-80D3-39092A0F0ED2}">
      <dgm:prSet/>
      <dgm:spPr/>
      <dgm:t>
        <a:bodyPr/>
        <a:lstStyle/>
        <a:p>
          <a:r>
            <a:rPr lang="en-US" b="1" dirty="0"/>
            <a:t>Disability</a:t>
          </a:r>
        </a:p>
      </dgm:t>
    </dgm:pt>
    <dgm:pt modelId="{A71B2A54-95A9-49EC-B721-6722C9EA0067}" type="parTrans" cxnId="{412D34E5-125B-4687-8469-0BA60AB60A37}">
      <dgm:prSet/>
      <dgm:spPr/>
      <dgm:t>
        <a:bodyPr/>
        <a:lstStyle/>
        <a:p>
          <a:endParaRPr lang="en-US"/>
        </a:p>
      </dgm:t>
    </dgm:pt>
    <dgm:pt modelId="{29DDAA9E-978E-481B-8599-6A070337BB8A}" type="sibTrans" cxnId="{412D34E5-125B-4687-8469-0BA60AB60A37}">
      <dgm:prSet/>
      <dgm:spPr/>
      <dgm:t>
        <a:bodyPr/>
        <a:lstStyle/>
        <a:p>
          <a:endParaRPr lang="en-US"/>
        </a:p>
      </dgm:t>
    </dgm:pt>
    <dgm:pt modelId="{89A8646A-ABB0-4A4A-AB94-AB617FA0D252}" type="pres">
      <dgm:prSet presAssocID="{7B9B0A07-7EF6-4857-8042-528A8A5F78F5}" presName="diagram" presStyleCnt="0">
        <dgm:presLayoutVars>
          <dgm:dir/>
          <dgm:resizeHandles val="exact"/>
        </dgm:presLayoutVars>
      </dgm:prSet>
      <dgm:spPr/>
    </dgm:pt>
    <dgm:pt modelId="{F5F7DA98-9FE8-4407-87E9-71A2EE30FCE0}" type="pres">
      <dgm:prSet presAssocID="{CA73FB8F-5F6C-459F-9F50-202FF356D86E}" presName="node" presStyleLbl="node1" presStyleIdx="0" presStyleCnt="6">
        <dgm:presLayoutVars>
          <dgm:bulletEnabled val="1"/>
        </dgm:presLayoutVars>
      </dgm:prSet>
      <dgm:spPr/>
    </dgm:pt>
    <dgm:pt modelId="{A79B1FB9-613F-471A-B7AF-073CF6981785}" type="pres">
      <dgm:prSet presAssocID="{46831FBE-35CF-4AF6-9F02-593B0E956ECA}" presName="sibTrans" presStyleCnt="0"/>
      <dgm:spPr/>
    </dgm:pt>
    <dgm:pt modelId="{A2BECC24-49CA-4E8C-8A98-5D42EF732874}" type="pres">
      <dgm:prSet presAssocID="{DFC0D251-C1A3-4633-8DC7-92B8ABBD3EBF}" presName="node" presStyleLbl="node1" presStyleIdx="1" presStyleCnt="6">
        <dgm:presLayoutVars>
          <dgm:bulletEnabled val="1"/>
        </dgm:presLayoutVars>
      </dgm:prSet>
      <dgm:spPr/>
    </dgm:pt>
    <dgm:pt modelId="{933CE123-6319-4F6C-B8A4-FC2C0FB16966}" type="pres">
      <dgm:prSet presAssocID="{804BDF2F-72CA-4F2A-A82B-ED91ED41ECF7}" presName="sibTrans" presStyleCnt="0"/>
      <dgm:spPr/>
    </dgm:pt>
    <dgm:pt modelId="{220899AD-72CB-4BDA-A910-D3BB1363CEB8}" type="pres">
      <dgm:prSet presAssocID="{AAC74424-BD92-4714-99F8-6E0739E3BE13}" presName="node" presStyleLbl="node1" presStyleIdx="2" presStyleCnt="6">
        <dgm:presLayoutVars>
          <dgm:bulletEnabled val="1"/>
        </dgm:presLayoutVars>
      </dgm:prSet>
      <dgm:spPr/>
    </dgm:pt>
    <dgm:pt modelId="{E6FCE8C0-9792-4CB5-928F-068B97C017A2}" type="pres">
      <dgm:prSet presAssocID="{B5DCAF6B-D1BD-4504-8344-0CEDCF0D82B4}" presName="sibTrans" presStyleCnt="0"/>
      <dgm:spPr/>
    </dgm:pt>
    <dgm:pt modelId="{174D4107-B796-4778-8B34-DA1FB92667AC}" type="pres">
      <dgm:prSet presAssocID="{79C879FF-C9FC-4365-A9D7-04B28AE9DA2E}" presName="node" presStyleLbl="node1" presStyleIdx="3" presStyleCnt="6">
        <dgm:presLayoutVars>
          <dgm:bulletEnabled val="1"/>
        </dgm:presLayoutVars>
      </dgm:prSet>
      <dgm:spPr/>
    </dgm:pt>
    <dgm:pt modelId="{0DD98124-426F-4C1E-B32C-1D3843B8D8C1}" type="pres">
      <dgm:prSet presAssocID="{F94D0D51-D2B5-48B8-B34E-304993F350FB}" presName="sibTrans" presStyleCnt="0"/>
      <dgm:spPr/>
    </dgm:pt>
    <dgm:pt modelId="{17BD00D6-4D10-42FC-AD1E-2A13BDF2647B}" type="pres">
      <dgm:prSet presAssocID="{D47F9947-49F4-4CD3-A1F9-505EEFCEC5BC}" presName="node" presStyleLbl="node1" presStyleIdx="4" presStyleCnt="6">
        <dgm:presLayoutVars>
          <dgm:bulletEnabled val="1"/>
        </dgm:presLayoutVars>
      </dgm:prSet>
      <dgm:spPr/>
    </dgm:pt>
    <dgm:pt modelId="{5BC3247B-07B4-4547-ACEF-144036DE9F17}" type="pres">
      <dgm:prSet presAssocID="{B937DE3D-D739-4807-A9DE-F954B360B2EC}" presName="sibTrans" presStyleCnt="0"/>
      <dgm:spPr/>
    </dgm:pt>
    <dgm:pt modelId="{57169CDF-0CA9-4C03-8DF7-5FDD0D0F4D57}" type="pres">
      <dgm:prSet presAssocID="{061AC3CB-22C0-4294-80D3-39092A0F0ED2}" presName="node" presStyleLbl="node1" presStyleIdx="5" presStyleCnt="6">
        <dgm:presLayoutVars>
          <dgm:bulletEnabled val="1"/>
        </dgm:presLayoutVars>
      </dgm:prSet>
      <dgm:spPr/>
    </dgm:pt>
  </dgm:ptLst>
  <dgm:cxnLst>
    <dgm:cxn modelId="{F72C180B-8F66-4EEB-A04E-1904D8880A2A}" type="presOf" srcId="{AAC74424-BD92-4714-99F8-6E0739E3BE13}" destId="{220899AD-72CB-4BDA-A910-D3BB1363CEB8}" srcOrd="0" destOrd="0" presId="urn:microsoft.com/office/officeart/2005/8/layout/default"/>
    <dgm:cxn modelId="{EC90F418-58C0-47F3-8C0E-C474A2CBE46C}" type="presOf" srcId="{DFC0D251-C1A3-4633-8DC7-92B8ABBD3EBF}" destId="{A2BECC24-49CA-4E8C-8A98-5D42EF732874}" srcOrd="0" destOrd="0" presId="urn:microsoft.com/office/officeart/2005/8/layout/default"/>
    <dgm:cxn modelId="{4E21C14A-67B9-4579-82C6-4BBFB6AF037D}" srcId="{7B9B0A07-7EF6-4857-8042-528A8A5F78F5}" destId="{D47F9947-49F4-4CD3-A1F9-505EEFCEC5BC}" srcOrd="4" destOrd="0" parTransId="{7CF505AA-2D0F-4F8B-9C6C-3F479402824F}" sibTransId="{B937DE3D-D739-4807-A9DE-F954B360B2EC}"/>
    <dgm:cxn modelId="{CD72D06C-7277-4AC8-BFB6-0BB38ED63993}" type="presOf" srcId="{CA73FB8F-5F6C-459F-9F50-202FF356D86E}" destId="{F5F7DA98-9FE8-4407-87E9-71A2EE30FCE0}" srcOrd="0" destOrd="0" presId="urn:microsoft.com/office/officeart/2005/8/layout/default"/>
    <dgm:cxn modelId="{C3D93351-7058-4798-94BF-BFB53585FB76}" srcId="{7B9B0A07-7EF6-4857-8042-528A8A5F78F5}" destId="{79C879FF-C9FC-4365-A9D7-04B28AE9DA2E}" srcOrd="3" destOrd="0" parTransId="{222D4CE4-16D6-465F-8FC2-BA733015BBC1}" sibTransId="{F94D0D51-D2B5-48B8-B34E-304993F350FB}"/>
    <dgm:cxn modelId="{F90A8A56-4B98-4F34-A104-EAC26590A87B}" srcId="{7B9B0A07-7EF6-4857-8042-528A8A5F78F5}" destId="{CA73FB8F-5F6C-459F-9F50-202FF356D86E}" srcOrd="0" destOrd="0" parTransId="{878F2872-634E-4307-889C-6A90918283C2}" sibTransId="{46831FBE-35CF-4AF6-9F02-593B0E956ECA}"/>
    <dgm:cxn modelId="{AE3CFC92-07EF-4A3E-B51F-131DF136C44B}" srcId="{7B9B0A07-7EF6-4857-8042-528A8A5F78F5}" destId="{AAC74424-BD92-4714-99F8-6E0739E3BE13}" srcOrd="2" destOrd="0" parTransId="{43397199-57B9-4B51-B148-6F2A7869F87D}" sibTransId="{B5DCAF6B-D1BD-4504-8344-0CEDCF0D82B4}"/>
    <dgm:cxn modelId="{2BC03E95-771C-4A0A-93E7-21A4C05633A6}" srcId="{7B9B0A07-7EF6-4857-8042-528A8A5F78F5}" destId="{DFC0D251-C1A3-4633-8DC7-92B8ABBD3EBF}" srcOrd="1" destOrd="0" parTransId="{2254C4E1-8B5F-47F8-9A1A-FE6476EC7C63}" sibTransId="{804BDF2F-72CA-4F2A-A82B-ED91ED41ECF7}"/>
    <dgm:cxn modelId="{7898069E-2B4A-4E11-AFC3-20D3BAFA89F4}" type="presOf" srcId="{061AC3CB-22C0-4294-80D3-39092A0F0ED2}" destId="{57169CDF-0CA9-4C03-8DF7-5FDD0D0F4D57}" srcOrd="0" destOrd="0" presId="urn:microsoft.com/office/officeart/2005/8/layout/default"/>
    <dgm:cxn modelId="{48B117A2-CC9E-4C7A-AC3A-36DE9E35A317}" type="presOf" srcId="{79C879FF-C9FC-4365-A9D7-04B28AE9DA2E}" destId="{174D4107-B796-4778-8B34-DA1FB92667AC}" srcOrd="0" destOrd="0" presId="urn:microsoft.com/office/officeart/2005/8/layout/default"/>
    <dgm:cxn modelId="{D3B409B3-CC83-4E0C-A20E-62154404F58A}" type="presOf" srcId="{D47F9947-49F4-4CD3-A1F9-505EEFCEC5BC}" destId="{17BD00D6-4D10-42FC-AD1E-2A13BDF2647B}" srcOrd="0" destOrd="0" presId="urn:microsoft.com/office/officeart/2005/8/layout/default"/>
    <dgm:cxn modelId="{412D34E5-125B-4687-8469-0BA60AB60A37}" srcId="{7B9B0A07-7EF6-4857-8042-528A8A5F78F5}" destId="{061AC3CB-22C0-4294-80D3-39092A0F0ED2}" srcOrd="5" destOrd="0" parTransId="{A71B2A54-95A9-49EC-B721-6722C9EA0067}" sibTransId="{29DDAA9E-978E-481B-8599-6A070337BB8A}"/>
    <dgm:cxn modelId="{EDEE00FC-C6FA-4622-9CB8-70E9513FCDE9}" type="presOf" srcId="{7B9B0A07-7EF6-4857-8042-528A8A5F78F5}" destId="{89A8646A-ABB0-4A4A-AB94-AB617FA0D252}" srcOrd="0" destOrd="0" presId="urn:microsoft.com/office/officeart/2005/8/layout/default"/>
    <dgm:cxn modelId="{823B5CF4-10D3-48AC-A3D1-7735517DF71F}" type="presParOf" srcId="{89A8646A-ABB0-4A4A-AB94-AB617FA0D252}" destId="{F5F7DA98-9FE8-4407-87E9-71A2EE30FCE0}" srcOrd="0" destOrd="0" presId="urn:microsoft.com/office/officeart/2005/8/layout/default"/>
    <dgm:cxn modelId="{9CBA5B64-A621-495B-8851-DE48AFEC06D7}" type="presParOf" srcId="{89A8646A-ABB0-4A4A-AB94-AB617FA0D252}" destId="{A79B1FB9-613F-471A-B7AF-073CF6981785}" srcOrd="1" destOrd="0" presId="urn:microsoft.com/office/officeart/2005/8/layout/default"/>
    <dgm:cxn modelId="{3B2D0983-B3DF-4398-99C4-2E319EFBF60E}" type="presParOf" srcId="{89A8646A-ABB0-4A4A-AB94-AB617FA0D252}" destId="{A2BECC24-49CA-4E8C-8A98-5D42EF732874}" srcOrd="2" destOrd="0" presId="urn:microsoft.com/office/officeart/2005/8/layout/default"/>
    <dgm:cxn modelId="{2527FAFD-0830-4F31-AC63-6FCA5333A717}" type="presParOf" srcId="{89A8646A-ABB0-4A4A-AB94-AB617FA0D252}" destId="{933CE123-6319-4F6C-B8A4-FC2C0FB16966}" srcOrd="3" destOrd="0" presId="urn:microsoft.com/office/officeart/2005/8/layout/default"/>
    <dgm:cxn modelId="{1C274335-D3AD-4E7A-ABB4-7EB93F681651}" type="presParOf" srcId="{89A8646A-ABB0-4A4A-AB94-AB617FA0D252}" destId="{220899AD-72CB-4BDA-A910-D3BB1363CEB8}" srcOrd="4" destOrd="0" presId="urn:microsoft.com/office/officeart/2005/8/layout/default"/>
    <dgm:cxn modelId="{B85A4AE8-5762-4C46-9D2B-4F7312B9EABA}" type="presParOf" srcId="{89A8646A-ABB0-4A4A-AB94-AB617FA0D252}" destId="{E6FCE8C0-9792-4CB5-928F-068B97C017A2}" srcOrd="5" destOrd="0" presId="urn:microsoft.com/office/officeart/2005/8/layout/default"/>
    <dgm:cxn modelId="{78ACC984-CC30-4802-B821-22F141DFCE79}" type="presParOf" srcId="{89A8646A-ABB0-4A4A-AB94-AB617FA0D252}" destId="{174D4107-B796-4778-8B34-DA1FB92667AC}" srcOrd="6" destOrd="0" presId="urn:microsoft.com/office/officeart/2005/8/layout/default"/>
    <dgm:cxn modelId="{89915CFF-8175-459D-81A7-D62D9DE00047}" type="presParOf" srcId="{89A8646A-ABB0-4A4A-AB94-AB617FA0D252}" destId="{0DD98124-426F-4C1E-B32C-1D3843B8D8C1}" srcOrd="7" destOrd="0" presId="urn:microsoft.com/office/officeart/2005/8/layout/default"/>
    <dgm:cxn modelId="{5E5F4C1C-C60B-4E7F-A213-27637E7E4847}" type="presParOf" srcId="{89A8646A-ABB0-4A4A-AB94-AB617FA0D252}" destId="{17BD00D6-4D10-42FC-AD1E-2A13BDF2647B}" srcOrd="8" destOrd="0" presId="urn:microsoft.com/office/officeart/2005/8/layout/default"/>
    <dgm:cxn modelId="{2305A25F-F76E-448E-913E-10EEA0C5B078}" type="presParOf" srcId="{89A8646A-ABB0-4A4A-AB94-AB617FA0D252}" destId="{5BC3247B-07B4-4547-ACEF-144036DE9F17}" srcOrd="9" destOrd="0" presId="urn:microsoft.com/office/officeart/2005/8/layout/default"/>
    <dgm:cxn modelId="{715F98EC-DF02-4F3B-9F7A-D1F5A0026BB0}" type="presParOf" srcId="{89A8646A-ABB0-4A4A-AB94-AB617FA0D252}" destId="{57169CDF-0CA9-4C03-8DF7-5FDD0D0F4D5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FB7F97-9A0E-4F9E-ADB3-FE6C176238D1}" type="doc">
      <dgm:prSet loTypeId="urn:microsoft.com/office/officeart/2016/7/layout/VerticalSolidActionList" loCatId="List" qsTypeId="urn:microsoft.com/office/officeart/2005/8/quickstyle/simple1" qsCatId="simple" csTypeId="urn:microsoft.com/office/officeart/2005/8/colors/colorful3" csCatId="colorful" phldr="1"/>
      <dgm:spPr/>
      <dgm:t>
        <a:bodyPr/>
        <a:lstStyle/>
        <a:p>
          <a:endParaRPr lang="en-US"/>
        </a:p>
      </dgm:t>
    </dgm:pt>
    <dgm:pt modelId="{9005A925-A558-4521-A43C-1316411C2A8D}">
      <dgm:prSet/>
      <dgm:spPr/>
      <dgm:t>
        <a:bodyPr/>
        <a:lstStyle/>
        <a:p>
          <a:r>
            <a:rPr lang="en-US" b="1" dirty="0"/>
            <a:t>Make</a:t>
          </a:r>
        </a:p>
      </dgm:t>
    </dgm:pt>
    <dgm:pt modelId="{DA25BD39-F51B-4DB5-97E2-C6EA59B3B137}" type="parTrans" cxnId="{EBBC213F-4F48-4D71-8601-29EF570F4426}">
      <dgm:prSet/>
      <dgm:spPr/>
      <dgm:t>
        <a:bodyPr/>
        <a:lstStyle/>
        <a:p>
          <a:endParaRPr lang="en-US"/>
        </a:p>
      </dgm:t>
    </dgm:pt>
    <dgm:pt modelId="{791E534D-1A3C-4434-B3C2-0880CB06960E}" type="sibTrans" cxnId="{EBBC213F-4F48-4D71-8601-29EF570F4426}">
      <dgm:prSet/>
      <dgm:spPr/>
      <dgm:t>
        <a:bodyPr/>
        <a:lstStyle/>
        <a:p>
          <a:endParaRPr lang="en-US"/>
        </a:p>
      </dgm:t>
    </dgm:pt>
    <dgm:pt modelId="{216365AC-51EA-4DD0-B2DE-80F4BC34C764}">
      <dgm:prSet custT="1"/>
      <dgm:spPr/>
      <dgm:t>
        <a:bodyPr/>
        <a:lstStyle/>
        <a:p>
          <a:r>
            <a:rPr lang="en-US" sz="1800" dirty="0"/>
            <a:t>provisions for self identification when data is collected by on-line methods </a:t>
          </a:r>
        </a:p>
      </dgm:t>
    </dgm:pt>
    <dgm:pt modelId="{22A6453D-D521-449C-AEEE-C70838317D01}" type="parTrans" cxnId="{FF634E50-ED2D-4063-AFC0-ECD62CA8EA3E}">
      <dgm:prSet/>
      <dgm:spPr/>
      <dgm:t>
        <a:bodyPr/>
        <a:lstStyle/>
        <a:p>
          <a:endParaRPr lang="en-US"/>
        </a:p>
      </dgm:t>
    </dgm:pt>
    <dgm:pt modelId="{8D000A13-9174-444C-B815-2723646D48C1}" type="sibTrans" cxnId="{FF634E50-ED2D-4063-AFC0-ECD62CA8EA3E}">
      <dgm:prSet/>
      <dgm:spPr/>
      <dgm:t>
        <a:bodyPr/>
        <a:lstStyle/>
        <a:p>
          <a:endParaRPr lang="en-US"/>
        </a:p>
      </dgm:t>
    </dgm:pt>
    <dgm:pt modelId="{BE756FCC-E111-459E-A748-26368226F481}">
      <dgm:prSet/>
      <dgm:spPr/>
      <dgm:t>
        <a:bodyPr/>
        <a:lstStyle/>
        <a:p>
          <a:r>
            <a:rPr lang="en-US" b="1" dirty="0"/>
            <a:t>Collect</a:t>
          </a:r>
        </a:p>
      </dgm:t>
    </dgm:pt>
    <dgm:pt modelId="{26F4F0D3-1F4E-4857-A25D-D19A06164F8A}" type="parTrans" cxnId="{CBA54193-6A3A-426B-82DA-869C93C62F29}">
      <dgm:prSet/>
      <dgm:spPr/>
      <dgm:t>
        <a:bodyPr/>
        <a:lstStyle/>
        <a:p>
          <a:endParaRPr lang="en-US"/>
        </a:p>
      </dgm:t>
    </dgm:pt>
    <dgm:pt modelId="{F991060A-314F-416A-80D1-8A48E33DB7EC}" type="sibTrans" cxnId="{CBA54193-6A3A-426B-82DA-869C93C62F29}">
      <dgm:prSet/>
      <dgm:spPr/>
      <dgm:t>
        <a:bodyPr/>
        <a:lstStyle/>
        <a:p>
          <a:endParaRPr lang="en-US"/>
        </a:p>
      </dgm:t>
    </dgm:pt>
    <dgm:pt modelId="{72E7B9DF-3BD1-40AB-8B93-1C82991DA4A1}">
      <dgm:prSet custT="1"/>
      <dgm:spPr/>
      <dgm:t>
        <a:bodyPr/>
        <a:lstStyle/>
        <a:p>
          <a:r>
            <a:rPr lang="en-US" sz="1800" dirty="0"/>
            <a:t>and keep data as specified in the program regulations, instructions, and policies.</a:t>
          </a:r>
        </a:p>
      </dgm:t>
    </dgm:pt>
    <dgm:pt modelId="{A41DF2E2-F662-42F7-B3C9-47B244D67A38}" type="parTrans" cxnId="{71A7716E-7D22-4B91-8197-685BA579FFA9}">
      <dgm:prSet/>
      <dgm:spPr/>
      <dgm:t>
        <a:bodyPr/>
        <a:lstStyle/>
        <a:p>
          <a:endParaRPr lang="en-US"/>
        </a:p>
      </dgm:t>
    </dgm:pt>
    <dgm:pt modelId="{9769AB55-A140-469C-B62C-74995CC5D3FC}" type="sibTrans" cxnId="{71A7716E-7D22-4B91-8197-685BA579FFA9}">
      <dgm:prSet/>
      <dgm:spPr/>
      <dgm:t>
        <a:bodyPr/>
        <a:lstStyle/>
        <a:p>
          <a:endParaRPr lang="en-US"/>
        </a:p>
      </dgm:t>
    </dgm:pt>
    <dgm:pt modelId="{B1E83AB0-6A94-43B4-8C5E-0D5B61DBD728}">
      <dgm:prSet/>
      <dgm:spPr/>
      <dgm:t>
        <a:bodyPr/>
        <a:lstStyle/>
        <a:p>
          <a:r>
            <a:rPr lang="en-US" b="1" dirty="0"/>
            <a:t>Retain</a:t>
          </a:r>
        </a:p>
      </dgm:t>
    </dgm:pt>
    <dgm:pt modelId="{5448DB83-E1F2-40BE-A7AC-1EC4DEB6F768}" type="parTrans" cxnId="{6D1D37AB-3DEB-430A-B2D6-A9B6B2E3D567}">
      <dgm:prSet/>
      <dgm:spPr/>
      <dgm:t>
        <a:bodyPr/>
        <a:lstStyle/>
        <a:p>
          <a:endParaRPr lang="en-US"/>
        </a:p>
      </dgm:t>
    </dgm:pt>
    <dgm:pt modelId="{F4320708-36E4-4D5A-AFCB-22E2B4EE8363}" type="sibTrans" cxnId="{6D1D37AB-3DEB-430A-B2D6-A9B6B2E3D567}">
      <dgm:prSet/>
      <dgm:spPr/>
      <dgm:t>
        <a:bodyPr/>
        <a:lstStyle/>
        <a:p>
          <a:endParaRPr lang="en-US"/>
        </a:p>
      </dgm:t>
    </dgm:pt>
    <dgm:pt modelId="{31965D20-20FA-4EB1-8C25-A558B2D20907}">
      <dgm:prSet custT="1"/>
      <dgm:spPr/>
      <dgm:t>
        <a:bodyPr/>
        <a:lstStyle/>
        <a:p>
          <a:r>
            <a:rPr lang="en-US" sz="1800" dirty="0"/>
            <a:t>records for current year and 3 previous</a:t>
          </a:r>
        </a:p>
      </dgm:t>
    </dgm:pt>
    <dgm:pt modelId="{29D80C70-5F70-4175-9F8C-17E2900AB267}" type="parTrans" cxnId="{3DDA8C22-8281-48D4-BBF5-CFB623E7FF56}">
      <dgm:prSet/>
      <dgm:spPr/>
      <dgm:t>
        <a:bodyPr/>
        <a:lstStyle/>
        <a:p>
          <a:endParaRPr lang="en-US"/>
        </a:p>
      </dgm:t>
    </dgm:pt>
    <dgm:pt modelId="{5A1F151A-C8F7-4477-A093-9490AAC77CE3}" type="sibTrans" cxnId="{3DDA8C22-8281-48D4-BBF5-CFB623E7FF56}">
      <dgm:prSet/>
      <dgm:spPr/>
      <dgm:t>
        <a:bodyPr/>
        <a:lstStyle/>
        <a:p>
          <a:endParaRPr lang="en-US"/>
        </a:p>
      </dgm:t>
    </dgm:pt>
    <dgm:pt modelId="{F090B609-F563-47DD-A418-00472865CF2A}">
      <dgm:prSet/>
      <dgm:spPr/>
      <dgm:t>
        <a:bodyPr/>
        <a:lstStyle/>
        <a:p>
          <a:r>
            <a:rPr lang="en-US" b="1" dirty="0"/>
            <a:t>Restrict</a:t>
          </a:r>
        </a:p>
      </dgm:t>
    </dgm:pt>
    <dgm:pt modelId="{7632E9D0-AA04-4EFF-9941-C47F16DC577D}" type="parTrans" cxnId="{AE9100F0-2328-431C-9EBD-274D81CA3EFD}">
      <dgm:prSet/>
      <dgm:spPr/>
      <dgm:t>
        <a:bodyPr/>
        <a:lstStyle/>
        <a:p>
          <a:endParaRPr lang="en-US"/>
        </a:p>
      </dgm:t>
    </dgm:pt>
    <dgm:pt modelId="{B3936590-A162-4072-9F97-D667974591E4}" type="sibTrans" cxnId="{AE9100F0-2328-431C-9EBD-274D81CA3EFD}">
      <dgm:prSet/>
      <dgm:spPr/>
      <dgm:t>
        <a:bodyPr/>
        <a:lstStyle/>
        <a:p>
          <a:endParaRPr lang="en-US"/>
        </a:p>
      </dgm:t>
    </dgm:pt>
    <dgm:pt modelId="{4D8F76F5-2821-410E-B7B8-CA7018FE08F9}">
      <dgm:prSet/>
      <dgm:spPr/>
      <dgm:t>
        <a:bodyPr/>
        <a:lstStyle/>
        <a:p>
          <a:r>
            <a:rPr lang="en-US"/>
            <a:t>data access to authorized personnel only.</a:t>
          </a:r>
        </a:p>
      </dgm:t>
    </dgm:pt>
    <dgm:pt modelId="{42545C89-F87B-4330-9B29-B02FACA3314C}" type="parTrans" cxnId="{319A7C9C-3E58-4938-BFE6-A18824FB283F}">
      <dgm:prSet/>
      <dgm:spPr/>
      <dgm:t>
        <a:bodyPr/>
        <a:lstStyle/>
        <a:p>
          <a:endParaRPr lang="en-US"/>
        </a:p>
      </dgm:t>
    </dgm:pt>
    <dgm:pt modelId="{E952A94E-CED5-4CF8-AF97-6B12C1E5CCA1}" type="sibTrans" cxnId="{319A7C9C-3E58-4938-BFE6-A18824FB283F}">
      <dgm:prSet/>
      <dgm:spPr/>
      <dgm:t>
        <a:bodyPr/>
        <a:lstStyle/>
        <a:p>
          <a:endParaRPr lang="en-US"/>
        </a:p>
      </dgm:t>
    </dgm:pt>
    <dgm:pt modelId="{CCE54C38-2BDF-4209-8271-B7CB67E8B23B}">
      <dgm:prSet/>
      <dgm:spPr/>
      <dgm:t>
        <a:bodyPr/>
        <a:lstStyle/>
        <a:p>
          <a:r>
            <a:rPr lang="en-US" b="1" dirty="0"/>
            <a:t>Submit</a:t>
          </a:r>
        </a:p>
      </dgm:t>
    </dgm:pt>
    <dgm:pt modelId="{38F8058C-3053-46E8-93F7-EA5B6F753726}" type="parTrans" cxnId="{252616DC-4D74-48DC-8CE3-00D32EFC03C0}">
      <dgm:prSet/>
      <dgm:spPr/>
      <dgm:t>
        <a:bodyPr/>
        <a:lstStyle/>
        <a:p>
          <a:endParaRPr lang="en-US"/>
        </a:p>
      </dgm:t>
    </dgm:pt>
    <dgm:pt modelId="{98EE397B-6F5F-48BD-8045-F496DCD5D8A1}" type="sibTrans" cxnId="{252616DC-4D74-48DC-8CE3-00D32EFC03C0}">
      <dgm:prSet/>
      <dgm:spPr/>
      <dgm:t>
        <a:bodyPr/>
        <a:lstStyle/>
        <a:p>
          <a:endParaRPr lang="en-US"/>
        </a:p>
      </dgm:t>
    </dgm:pt>
    <dgm:pt modelId="{72C56169-425B-4EC2-B2E0-91B573E1FEBB}">
      <dgm:prSet/>
      <dgm:spPr/>
      <dgm:t>
        <a:bodyPr/>
        <a:lstStyle/>
        <a:p>
          <a:r>
            <a:rPr lang="en-US"/>
            <a:t>as requested to Food and Nutrition Service (FNS)</a:t>
          </a:r>
        </a:p>
      </dgm:t>
    </dgm:pt>
    <dgm:pt modelId="{DBC5838E-2B4D-41D0-A69E-3E63EB4B9A6C}" type="parTrans" cxnId="{F8D146ED-11D0-4517-BA01-4AC997D54A2F}">
      <dgm:prSet/>
      <dgm:spPr/>
      <dgm:t>
        <a:bodyPr/>
        <a:lstStyle/>
        <a:p>
          <a:endParaRPr lang="en-US"/>
        </a:p>
      </dgm:t>
    </dgm:pt>
    <dgm:pt modelId="{E7445574-2FE7-4E3A-AF7B-D72F234C01AD}" type="sibTrans" cxnId="{F8D146ED-11D0-4517-BA01-4AC997D54A2F}">
      <dgm:prSet/>
      <dgm:spPr/>
      <dgm:t>
        <a:bodyPr/>
        <a:lstStyle/>
        <a:p>
          <a:endParaRPr lang="en-US"/>
        </a:p>
      </dgm:t>
    </dgm:pt>
    <dgm:pt modelId="{89C658DB-F00F-4A64-8E66-3C4564FE0EDF}" type="pres">
      <dgm:prSet presAssocID="{E8FB7F97-9A0E-4F9E-ADB3-FE6C176238D1}" presName="Name0" presStyleCnt="0">
        <dgm:presLayoutVars>
          <dgm:dir/>
          <dgm:animLvl val="lvl"/>
          <dgm:resizeHandles val="exact"/>
        </dgm:presLayoutVars>
      </dgm:prSet>
      <dgm:spPr/>
    </dgm:pt>
    <dgm:pt modelId="{A7738EEF-CA3E-4CC8-B9BA-8334ED74816E}" type="pres">
      <dgm:prSet presAssocID="{9005A925-A558-4521-A43C-1316411C2A8D}" presName="linNode" presStyleCnt="0"/>
      <dgm:spPr/>
    </dgm:pt>
    <dgm:pt modelId="{C2E49186-2635-4D66-839E-8C2B3FF42344}" type="pres">
      <dgm:prSet presAssocID="{9005A925-A558-4521-A43C-1316411C2A8D}" presName="parentText" presStyleLbl="alignNode1" presStyleIdx="0" presStyleCnt="5">
        <dgm:presLayoutVars>
          <dgm:chMax val="1"/>
          <dgm:bulletEnabled/>
        </dgm:presLayoutVars>
      </dgm:prSet>
      <dgm:spPr/>
    </dgm:pt>
    <dgm:pt modelId="{CB937263-DEE5-4745-9CC6-6ECD47D1EC65}" type="pres">
      <dgm:prSet presAssocID="{9005A925-A558-4521-A43C-1316411C2A8D}" presName="descendantText" presStyleLbl="alignAccFollowNode1" presStyleIdx="0" presStyleCnt="5">
        <dgm:presLayoutVars>
          <dgm:bulletEnabled/>
        </dgm:presLayoutVars>
      </dgm:prSet>
      <dgm:spPr/>
    </dgm:pt>
    <dgm:pt modelId="{2E7A32ED-95DA-4AEB-B04C-6C2B551F4695}" type="pres">
      <dgm:prSet presAssocID="{791E534D-1A3C-4434-B3C2-0880CB06960E}" presName="sp" presStyleCnt="0"/>
      <dgm:spPr/>
    </dgm:pt>
    <dgm:pt modelId="{C6E6BF6A-9021-43F0-9B40-244DDCEAE03A}" type="pres">
      <dgm:prSet presAssocID="{BE756FCC-E111-459E-A748-26368226F481}" presName="linNode" presStyleCnt="0"/>
      <dgm:spPr/>
    </dgm:pt>
    <dgm:pt modelId="{9646AF40-BD35-46E0-B2D8-F6B64973A1FD}" type="pres">
      <dgm:prSet presAssocID="{BE756FCC-E111-459E-A748-26368226F481}" presName="parentText" presStyleLbl="alignNode1" presStyleIdx="1" presStyleCnt="5">
        <dgm:presLayoutVars>
          <dgm:chMax val="1"/>
          <dgm:bulletEnabled/>
        </dgm:presLayoutVars>
      </dgm:prSet>
      <dgm:spPr/>
    </dgm:pt>
    <dgm:pt modelId="{924946E4-ADC1-4A85-8FDB-B8593BD96188}" type="pres">
      <dgm:prSet presAssocID="{BE756FCC-E111-459E-A748-26368226F481}" presName="descendantText" presStyleLbl="alignAccFollowNode1" presStyleIdx="1" presStyleCnt="5">
        <dgm:presLayoutVars>
          <dgm:bulletEnabled/>
        </dgm:presLayoutVars>
      </dgm:prSet>
      <dgm:spPr/>
    </dgm:pt>
    <dgm:pt modelId="{C0D662FA-EE8E-4745-9DF1-889444BF8F94}" type="pres">
      <dgm:prSet presAssocID="{F991060A-314F-416A-80D1-8A48E33DB7EC}" presName="sp" presStyleCnt="0"/>
      <dgm:spPr/>
    </dgm:pt>
    <dgm:pt modelId="{F9085F89-7E50-4F0B-AE36-51A5919AF0AA}" type="pres">
      <dgm:prSet presAssocID="{B1E83AB0-6A94-43B4-8C5E-0D5B61DBD728}" presName="linNode" presStyleCnt="0"/>
      <dgm:spPr/>
    </dgm:pt>
    <dgm:pt modelId="{B1862782-52BE-40C5-A50D-332804077E64}" type="pres">
      <dgm:prSet presAssocID="{B1E83AB0-6A94-43B4-8C5E-0D5B61DBD728}" presName="parentText" presStyleLbl="alignNode1" presStyleIdx="2" presStyleCnt="5">
        <dgm:presLayoutVars>
          <dgm:chMax val="1"/>
          <dgm:bulletEnabled/>
        </dgm:presLayoutVars>
      </dgm:prSet>
      <dgm:spPr/>
    </dgm:pt>
    <dgm:pt modelId="{B5475E61-7C75-47F1-BDF4-A9AF23F8B2F5}" type="pres">
      <dgm:prSet presAssocID="{B1E83AB0-6A94-43B4-8C5E-0D5B61DBD728}" presName="descendantText" presStyleLbl="alignAccFollowNode1" presStyleIdx="2" presStyleCnt="5">
        <dgm:presLayoutVars>
          <dgm:bulletEnabled/>
        </dgm:presLayoutVars>
      </dgm:prSet>
      <dgm:spPr/>
    </dgm:pt>
    <dgm:pt modelId="{5CBD9525-E839-4592-BECA-2A95DC3C32B0}" type="pres">
      <dgm:prSet presAssocID="{F4320708-36E4-4D5A-AFCB-22E2B4EE8363}" presName="sp" presStyleCnt="0"/>
      <dgm:spPr/>
    </dgm:pt>
    <dgm:pt modelId="{8E8A98A6-50CE-43BB-B7B2-205DEA51803A}" type="pres">
      <dgm:prSet presAssocID="{F090B609-F563-47DD-A418-00472865CF2A}" presName="linNode" presStyleCnt="0"/>
      <dgm:spPr/>
    </dgm:pt>
    <dgm:pt modelId="{077D0BD6-7ABD-4C3D-A126-C48CF7A20E19}" type="pres">
      <dgm:prSet presAssocID="{F090B609-F563-47DD-A418-00472865CF2A}" presName="parentText" presStyleLbl="alignNode1" presStyleIdx="3" presStyleCnt="5">
        <dgm:presLayoutVars>
          <dgm:chMax val="1"/>
          <dgm:bulletEnabled/>
        </dgm:presLayoutVars>
      </dgm:prSet>
      <dgm:spPr/>
    </dgm:pt>
    <dgm:pt modelId="{DC28B792-C1E1-430B-820F-ABDDCE840E7C}" type="pres">
      <dgm:prSet presAssocID="{F090B609-F563-47DD-A418-00472865CF2A}" presName="descendantText" presStyleLbl="alignAccFollowNode1" presStyleIdx="3" presStyleCnt="5">
        <dgm:presLayoutVars>
          <dgm:bulletEnabled/>
        </dgm:presLayoutVars>
      </dgm:prSet>
      <dgm:spPr/>
    </dgm:pt>
    <dgm:pt modelId="{7962BF58-1141-4ADF-BB8D-48E924453CCD}" type="pres">
      <dgm:prSet presAssocID="{B3936590-A162-4072-9F97-D667974591E4}" presName="sp" presStyleCnt="0"/>
      <dgm:spPr/>
    </dgm:pt>
    <dgm:pt modelId="{2E75933B-EC1C-4759-9B3F-54AA8EECD625}" type="pres">
      <dgm:prSet presAssocID="{CCE54C38-2BDF-4209-8271-B7CB67E8B23B}" presName="linNode" presStyleCnt="0"/>
      <dgm:spPr/>
    </dgm:pt>
    <dgm:pt modelId="{4842A4C5-566C-4C9B-B266-600F5A6C3AFA}" type="pres">
      <dgm:prSet presAssocID="{CCE54C38-2BDF-4209-8271-B7CB67E8B23B}" presName="parentText" presStyleLbl="alignNode1" presStyleIdx="4" presStyleCnt="5">
        <dgm:presLayoutVars>
          <dgm:chMax val="1"/>
          <dgm:bulletEnabled/>
        </dgm:presLayoutVars>
      </dgm:prSet>
      <dgm:spPr/>
    </dgm:pt>
    <dgm:pt modelId="{55843C28-7ED4-4C26-AC34-DB8BCB06DD25}" type="pres">
      <dgm:prSet presAssocID="{CCE54C38-2BDF-4209-8271-B7CB67E8B23B}" presName="descendantText" presStyleLbl="alignAccFollowNode1" presStyleIdx="4" presStyleCnt="5">
        <dgm:presLayoutVars>
          <dgm:bulletEnabled/>
        </dgm:presLayoutVars>
      </dgm:prSet>
      <dgm:spPr/>
    </dgm:pt>
  </dgm:ptLst>
  <dgm:cxnLst>
    <dgm:cxn modelId="{9E79D30B-BE6E-4AAB-90B6-A1876673EAE6}" type="presOf" srcId="{B1E83AB0-6A94-43B4-8C5E-0D5B61DBD728}" destId="{B1862782-52BE-40C5-A50D-332804077E64}" srcOrd="0" destOrd="0" presId="urn:microsoft.com/office/officeart/2016/7/layout/VerticalSolidActionList"/>
    <dgm:cxn modelId="{D143E80F-BEFE-4E7E-88DE-2A25CB77D216}" type="presOf" srcId="{72C56169-425B-4EC2-B2E0-91B573E1FEBB}" destId="{55843C28-7ED4-4C26-AC34-DB8BCB06DD25}" srcOrd="0" destOrd="0" presId="urn:microsoft.com/office/officeart/2016/7/layout/VerticalSolidActionList"/>
    <dgm:cxn modelId="{689D5611-90BC-49BE-B933-A3CE70EF77ED}" type="presOf" srcId="{E8FB7F97-9A0E-4F9E-ADB3-FE6C176238D1}" destId="{89C658DB-F00F-4A64-8E66-3C4564FE0EDF}" srcOrd="0" destOrd="0" presId="urn:microsoft.com/office/officeart/2016/7/layout/VerticalSolidActionList"/>
    <dgm:cxn modelId="{3DDA8C22-8281-48D4-BBF5-CFB623E7FF56}" srcId="{B1E83AB0-6A94-43B4-8C5E-0D5B61DBD728}" destId="{31965D20-20FA-4EB1-8C25-A558B2D20907}" srcOrd="0" destOrd="0" parTransId="{29D80C70-5F70-4175-9F8C-17E2900AB267}" sibTransId="{5A1F151A-C8F7-4477-A093-9490AAC77CE3}"/>
    <dgm:cxn modelId="{C6587D23-C1CD-4251-8653-89408F517A38}" type="presOf" srcId="{216365AC-51EA-4DD0-B2DE-80F4BC34C764}" destId="{CB937263-DEE5-4745-9CC6-6ECD47D1EC65}" srcOrd="0" destOrd="0" presId="urn:microsoft.com/office/officeart/2016/7/layout/VerticalSolidActionList"/>
    <dgm:cxn modelId="{13428523-6BBE-46CC-A197-AC1AE8BB29AC}" type="presOf" srcId="{CCE54C38-2BDF-4209-8271-B7CB67E8B23B}" destId="{4842A4C5-566C-4C9B-B266-600F5A6C3AFA}" srcOrd="0" destOrd="0" presId="urn:microsoft.com/office/officeart/2016/7/layout/VerticalSolidActionList"/>
    <dgm:cxn modelId="{EBBC213F-4F48-4D71-8601-29EF570F4426}" srcId="{E8FB7F97-9A0E-4F9E-ADB3-FE6C176238D1}" destId="{9005A925-A558-4521-A43C-1316411C2A8D}" srcOrd="0" destOrd="0" parTransId="{DA25BD39-F51B-4DB5-97E2-C6EA59B3B137}" sibTransId="{791E534D-1A3C-4434-B3C2-0880CB06960E}"/>
    <dgm:cxn modelId="{B8EF2F63-3F4E-4881-A13E-BD45C82EB773}" type="presOf" srcId="{4D8F76F5-2821-410E-B7B8-CA7018FE08F9}" destId="{DC28B792-C1E1-430B-820F-ABDDCE840E7C}" srcOrd="0" destOrd="0" presId="urn:microsoft.com/office/officeart/2016/7/layout/VerticalSolidActionList"/>
    <dgm:cxn modelId="{5040F549-E11B-4569-A882-469908744A45}" type="presOf" srcId="{31965D20-20FA-4EB1-8C25-A558B2D20907}" destId="{B5475E61-7C75-47F1-BDF4-A9AF23F8B2F5}" srcOrd="0" destOrd="0" presId="urn:microsoft.com/office/officeart/2016/7/layout/VerticalSolidActionList"/>
    <dgm:cxn modelId="{71A7716E-7D22-4B91-8197-685BA579FFA9}" srcId="{BE756FCC-E111-459E-A748-26368226F481}" destId="{72E7B9DF-3BD1-40AB-8B93-1C82991DA4A1}" srcOrd="0" destOrd="0" parTransId="{A41DF2E2-F662-42F7-B3C9-47B244D67A38}" sibTransId="{9769AB55-A140-469C-B62C-74995CC5D3FC}"/>
    <dgm:cxn modelId="{FF634E50-ED2D-4063-AFC0-ECD62CA8EA3E}" srcId="{9005A925-A558-4521-A43C-1316411C2A8D}" destId="{216365AC-51EA-4DD0-B2DE-80F4BC34C764}" srcOrd="0" destOrd="0" parTransId="{22A6453D-D521-449C-AEEE-C70838317D01}" sibTransId="{8D000A13-9174-444C-B815-2723646D48C1}"/>
    <dgm:cxn modelId="{CBA54193-6A3A-426B-82DA-869C93C62F29}" srcId="{E8FB7F97-9A0E-4F9E-ADB3-FE6C176238D1}" destId="{BE756FCC-E111-459E-A748-26368226F481}" srcOrd="1" destOrd="0" parTransId="{26F4F0D3-1F4E-4857-A25D-D19A06164F8A}" sibTransId="{F991060A-314F-416A-80D1-8A48E33DB7EC}"/>
    <dgm:cxn modelId="{319A7C9C-3E58-4938-BFE6-A18824FB283F}" srcId="{F090B609-F563-47DD-A418-00472865CF2A}" destId="{4D8F76F5-2821-410E-B7B8-CA7018FE08F9}" srcOrd="0" destOrd="0" parTransId="{42545C89-F87B-4330-9B29-B02FACA3314C}" sibTransId="{E952A94E-CED5-4CF8-AF97-6B12C1E5CCA1}"/>
    <dgm:cxn modelId="{6D1D37AB-3DEB-430A-B2D6-A9B6B2E3D567}" srcId="{E8FB7F97-9A0E-4F9E-ADB3-FE6C176238D1}" destId="{B1E83AB0-6A94-43B4-8C5E-0D5B61DBD728}" srcOrd="2" destOrd="0" parTransId="{5448DB83-E1F2-40BE-A7AC-1EC4DEB6F768}" sibTransId="{F4320708-36E4-4D5A-AFCB-22E2B4EE8363}"/>
    <dgm:cxn modelId="{252616DC-4D74-48DC-8CE3-00D32EFC03C0}" srcId="{E8FB7F97-9A0E-4F9E-ADB3-FE6C176238D1}" destId="{CCE54C38-2BDF-4209-8271-B7CB67E8B23B}" srcOrd="4" destOrd="0" parTransId="{38F8058C-3053-46E8-93F7-EA5B6F753726}" sibTransId="{98EE397B-6F5F-48BD-8045-F496DCD5D8A1}"/>
    <dgm:cxn modelId="{BD952CDD-224E-486C-92A3-F33FE25B47BA}" type="presOf" srcId="{72E7B9DF-3BD1-40AB-8B93-1C82991DA4A1}" destId="{924946E4-ADC1-4A85-8FDB-B8593BD96188}" srcOrd="0" destOrd="0" presId="urn:microsoft.com/office/officeart/2016/7/layout/VerticalSolidActionList"/>
    <dgm:cxn modelId="{390F32E6-799F-491E-83D0-23F30434A90F}" type="presOf" srcId="{9005A925-A558-4521-A43C-1316411C2A8D}" destId="{C2E49186-2635-4D66-839E-8C2B3FF42344}" srcOrd="0" destOrd="0" presId="urn:microsoft.com/office/officeart/2016/7/layout/VerticalSolidActionList"/>
    <dgm:cxn modelId="{F8D146ED-11D0-4517-BA01-4AC997D54A2F}" srcId="{CCE54C38-2BDF-4209-8271-B7CB67E8B23B}" destId="{72C56169-425B-4EC2-B2E0-91B573E1FEBB}" srcOrd="0" destOrd="0" parTransId="{DBC5838E-2B4D-41D0-A69E-3E63EB4B9A6C}" sibTransId="{E7445574-2FE7-4E3A-AF7B-D72F234C01AD}"/>
    <dgm:cxn modelId="{AE9100F0-2328-431C-9EBD-274D81CA3EFD}" srcId="{E8FB7F97-9A0E-4F9E-ADB3-FE6C176238D1}" destId="{F090B609-F563-47DD-A418-00472865CF2A}" srcOrd="3" destOrd="0" parTransId="{7632E9D0-AA04-4EFF-9941-C47F16DC577D}" sibTransId="{B3936590-A162-4072-9F97-D667974591E4}"/>
    <dgm:cxn modelId="{2EA12CFD-B549-44EC-AFC8-72074D53143F}" type="presOf" srcId="{F090B609-F563-47DD-A418-00472865CF2A}" destId="{077D0BD6-7ABD-4C3D-A126-C48CF7A20E19}" srcOrd="0" destOrd="0" presId="urn:microsoft.com/office/officeart/2016/7/layout/VerticalSolidActionList"/>
    <dgm:cxn modelId="{7E38A2FE-4F17-4F97-B7AD-3EF87A64E127}" type="presOf" srcId="{BE756FCC-E111-459E-A748-26368226F481}" destId="{9646AF40-BD35-46E0-B2D8-F6B64973A1FD}" srcOrd="0" destOrd="0" presId="urn:microsoft.com/office/officeart/2016/7/layout/VerticalSolidActionList"/>
    <dgm:cxn modelId="{8E4DA4B9-739F-42FE-B443-5968AE6A2E52}" type="presParOf" srcId="{89C658DB-F00F-4A64-8E66-3C4564FE0EDF}" destId="{A7738EEF-CA3E-4CC8-B9BA-8334ED74816E}" srcOrd="0" destOrd="0" presId="urn:microsoft.com/office/officeart/2016/7/layout/VerticalSolidActionList"/>
    <dgm:cxn modelId="{F57A35E8-63A2-4800-A678-1D9959FD48E0}" type="presParOf" srcId="{A7738EEF-CA3E-4CC8-B9BA-8334ED74816E}" destId="{C2E49186-2635-4D66-839E-8C2B3FF42344}" srcOrd="0" destOrd="0" presId="urn:microsoft.com/office/officeart/2016/7/layout/VerticalSolidActionList"/>
    <dgm:cxn modelId="{ADD7FA15-B891-42F6-BE67-11C0524AE686}" type="presParOf" srcId="{A7738EEF-CA3E-4CC8-B9BA-8334ED74816E}" destId="{CB937263-DEE5-4745-9CC6-6ECD47D1EC65}" srcOrd="1" destOrd="0" presId="urn:microsoft.com/office/officeart/2016/7/layout/VerticalSolidActionList"/>
    <dgm:cxn modelId="{EA80C2C4-5CD0-46F8-998C-F1234C7D4BB1}" type="presParOf" srcId="{89C658DB-F00F-4A64-8E66-3C4564FE0EDF}" destId="{2E7A32ED-95DA-4AEB-B04C-6C2B551F4695}" srcOrd="1" destOrd="0" presId="urn:microsoft.com/office/officeart/2016/7/layout/VerticalSolidActionList"/>
    <dgm:cxn modelId="{06042702-A02A-47BB-B7F8-D75DA1011C27}" type="presParOf" srcId="{89C658DB-F00F-4A64-8E66-3C4564FE0EDF}" destId="{C6E6BF6A-9021-43F0-9B40-244DDCEAE03A}" srcOrd="2" destOrd="0" presId="urn:microsoft.com/office/officeart/2016/7/layout/VerticalSolidActionList"/>
    <dgm:cxn modelId="{9453D90F-ABE9-427C-950C-F7D2AC8447D6}" type="presParOf" srcId="{C6E6BF6A-9021-43F0-9B40-244DDCEAE03A}" destId="{9646AF40-BD35-46E0-B2D8-F6B64973A1FD}" srcOrd="0" destOrd="0" presId="urn:microsoft.com/office/officeart/2016/7/layout/VerticalSolidActionList"/>
    <dgm:cxn modelId="{A5549323-B16D-4EFC-84BE-45A19A935CA9}" type="presParOf" srcId="{C6E6BF6A-9021-43F0-9B40-244DDCEAE03A}" destId="{924946E4-ADC1-4A85-8FDB-B8593BD96188}" srcOrd="1" destOrd="0" presId="urn:microsoft.com/office/officeart/2016/7/layout/VerticalSolidActionList"/>
    <dgm:cxn modelId="{D2B8CBB2-6816-4CAE-9807-C42EEC07D697}" type="presParOf" srcId="{89C658DB-F00F-4A64-8E66-3C4564FE0EDF}" destId="{C0D662FA-EE8E-4745-9DF1-889444BF8F94}" srcOrd="3" destOrd="0" presId="urn:microsoft.com/office/officeart/2016/7/layout/VerticalSolidActionList"/>
    <dgm:cxn modelId="{597ACA4A-FE1A-41EC-905A-CF39FEF72B14}" type="presParOf" srcId="{89C658DB-F00F-4A64-8E66-3C4564FE0EDF}" destId="{F9085F89-7E50-4F0B-AE36-51A5919AF0AA}" srcOrd="4" destOrd="0" presId="urn:microsoft.com/office/officeart/2016/7/layout/VerticalSolidActionList"/>
    <dgm:cxn modelId="{6F1FA5A5-378B-4401-9713-105CD9FB2D80}" type="presParOf" srcId="{F9085F89-7E50-4F0B-AE36-51A5919AF0AA}" destId="{B1862782-52BE-40C5-A50D-332804077E64}" srcOrd="0" destOrd="0" presId="urn:microsoft.com/office/officeart/2016/7/layout/VerticalSolidActionList"/>
    <dgm:cxn modelId="{80A21270-FA30-4389-8BED-CA21DE0E6FD2}" type="presParOf" srcId="{F9085F89-7E50-4F0B-AE36-51A5919AF0AA}" destId="{B5475E61-7C75-47F1-BDF4-A9AF23F8B2F5}" srcOrd="1" destOrd="0" presId="urn:microsoft.com/office/officeart/2016/7/layout/VerticalSolidActionList"/>
    <dgm:cxn modelId="{6A5F1400-7944-4078-A058-0B2842A204A3}" type="presParOf" srcId="{89C658DB-F00F-4A64-8E66-3C4564FE0EDF}" destId="{5CBD9525-E839-4592-BECA-2A95DC3C32B0}" srcOrd="5" destOrd="0" presId="urn:microsoft.com/office/officeart/2016/7/layout/VerticalSolidActionList"/>
    <dgm:cxn modelId="{CD4F1BC3-6466-474C-B1DB-74DAAE2984F4}" type="presParOf" srcId="{89C658DB-F00F-4A64-8E66-3C4564FE0EDF}" destId="{8E8A98A6-50CE-43BB-B7B2-205DEA51803A}" srcOrd="6" destOrd="0" presId="urn:microsoft.com/office/officeart/2016/7/layout/VerticalSolidActionList"/>
    <dgm:cxn modelId="{CEFD4BC8-8595-48E7-AB99-5223605827D3}" type="presParOf" srcId="{8E8A98A6-50CE-43BB-B7B2-205DEA51803A}" destId="{077D0BD6-7ABD-4C3D-A126-C48CF7A20E19}" srcOrd="0" destOrd="0" presId="urn:microsoft.com/office/officeart/2016/7/layout/VerticalSolidActionList"/>
    <dgm:cxn modelId="{B6186560-0FBA-420E-9D24-9689C3592707}" type="presParOf" srcId="{8E8A98A6-50CE-43BB-B7B2-205DEA51803A}" destId="{DC28B792-C1E1-430B-820F-ABDDCE840E7C}" srcOrd="1" destOrd="0" presId="urn:microsoft.com/office/officeart/2016/7/layout/VerticalSolidActionList"/>
    <dgm:cxn modelId="{C974D86B-4F19-4A78-B52D-3D69370207C2}" type="presParOf" srcId="{89C658DB-F00F-4A64-8E66-3C4564FE0EDF}" destId="{7962BF58-1141-4ADF-BB8D-48E924453CCD}" srcOrd="7" destOrd="0" presId="urn:microsoft.com/office/officeart/2016/7/layout/VerticalSolidActionList"/>
    <dgm:cxn modelId="{B20D8466-6AC6-4D47-8BE7-C5165211F558}" type="presParOf" srcId="{89C658DB-F00F-4A64-8E66-3C4564FE0EDF}" destId="{2E75933B-EC1C-4759-9B3F-54AA8EECD625}" srcOrd="8" destOrd="0" presId="urn:microsoft.com/office/officeart/2016/7/layout/VerticalSolidActionList"/>
    <dgm:cxn modelId="{F4398916-5E2B-4726-8D44-22E6E1BE4848}" type="presParOf" srcId="{2E75933B-EC1C-4759-9B3F-54AA8EECD625}" destId="{4842A4C5-566C-4C9B-B266-600F5A6C3AFA}" srcOrd="0" destOrd="0" presId="urn:microsoft.com/office/officeart/2016/7/layout/VerticalSolidActionList"/>
    <dgm:cxn modelId="{FCFB2B1E-A289-489F-A46C-F226D8067165}" type="presParOf" srcId="{2E75933B-EC1C-4759-9B3F-54AA8EECD625}" destId="{55843C28-7ED4-4C26-AC34-DB8BCB06DD25}"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8958F-60F0-4326-A308-E22D49BBFCEA}">
      <dsp:nvSpPr>
        <dsp:cNvPr id="0" name=""/>
        <dsp:cNvSpPr/>
      </dsp:nvSpPr>
      <dsp:spPr>
        <a:xfrm>
          <a:off x="0" y="482"/>
          <a:ext cx="5124159"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9994CAC3-179A-46BD-9ADA-F1B13A917154}">
      <dsp:nvSpPr>
        <dsp:cNvPr id="0" name=""/>
        <dsp:cNvSpPr/>
      </dsp:nvSpPr>
      <dsp:spPr>
        <a:xfrm>
          <a:off x="0" y="482"/>
          <a:ext cx="5124159" cy="56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Data collection and use</a:t>
          </a:r>
        </a:p>
      </dsp:txBody>
      <dsp:txXfrm>
        <a:off x="0" y="482"/>
        <a:ext cx="5124159" cy="563945"/>
      </dsp:txXfrm>
    </dsp:sp>
    <dsp:sp modelId="{3335C44A-3FBE-4FE0-A32C-FFD575D1C072}">
      <dsp:nvSpPr>
        <dsp:cNvPr id="0" name=""/>
        <dsp:cNvSpPr/>
      </dsp:nvSpPr>
      <dsp:spPr>
        <a:xfrm>
          <a:off x="0" y="564427"/>
          <a:ext cx="5124159" cy="0"/>
        </a:xfrm>
        <a:prstGeom prst="line">
          <a:avLst/>
        </a:prstGeom>
        <a:gradFill rotWithShape="0">
          <a:gsLst>
            <a:gs pos="0">
              <a:schemeClr val="accent2">
                <a:hueOff val="148264"/>
                <a:satOff val="-3314"/>
                <a:lumOff val="-3137"/>
                <a:alphaOff val="0"/>
                <a:tint val="96000"/>
                <a:lumMod val="104000"/>
              </a:schemeClr>
            </a:gs>
            <a:gs pos="100000">
              <a:schemeClr val="accent2">
                <a:hueOff val="148264"/>
                <a:satOff val="-3314"/>
                <a:lumOff val="-3137"/>
                <a:alphaOff val="0"/>
                <a:shade val="98000"/>
                <a:lumMod val="94000"/>
              </a:schemeClr>
            </a:gs>
          </a:gsLst>
          <a:lin ang="5400000" scaled="0"/>
        </a:gradFill>
        <a:ln w="9525" cap="rnd" cmpd="sng" algn="ctr">
          <a:solidFill>
            <a:schemeClr val="accent2">
              <a:hueOff val="148264"/>
              <a:satOff val="-3314"/>
              <a:lumOff val="-3137"/>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CA61DB59-CB4A-4E87-B3CE-96027B2857C0}">
      <dsp:nvSpPr>
        <dsp:cNvPr id="0" name=""/>
        <dsp:cNvSpPr/>
      </dsp:nvSpPr>
      <dsp:spPr>
        <a:xfrm>
          <a:off x="0" y="564427"/>
          <a:ext cx="5124159" cy="56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Public Notification</a:t>
          </a:r>
        </a:p>
      </dsp:txBody>
      <dsp:txXfrm>
        <a:off x="0" y="564427"/>
        <a:ext cx="5124159" cy="563945"/>
      </dsp:txXfrm>
    </dsp:sp>
    <dsp:sp modelId="{C541D8CC-0384-48B4-84B0-06D188F069B7}">
      <dsp:nvSpPr>
        <dsp:cNvPr id="0" name=""/>
        <dsp:cNvSpPr/>
      </dsp:nvSpPr>
      <dsp:spPr>
        <a:xfrm>
          <a:off x="0" y="1128373"/>
          <a:ext cx="5124159" cy="0"/>
        </a:xfrm>
        <a:prstGeom prst="line">
          <a:avLst/>
        </a:prstGeom>
        <a:gradFill rotWithShape="0">
          <a:gsLst>
            <a:gs pos="0">
              <a:schemeClr val="accent2">
                <a:hueOff val="296529"/>
                <a:satOff val="-6628"/>
                <a:lumOff val="-6274"/>
                <a:alphaOff val="0"/>
                <a:tint val="96000"/>
                <a:lumMod val="104000"/>
              </a:schemeClr>
            </a:gs>
            <a:gs pos="100000">
              <a:schemeClr val="accent2">
                <a:hueOff val="296529"/>
                <a:satOff val="-6628"/>
                <a:lumOff val="-6274"/>
                <a:alphaOff val="0"/>
                <a:shade val="98000"/>
                <a:lumMod val="94000"/>
              </a:schemeClr>
            </a:gs>
          </a:gsLst>
          <a:lin ang="5400000" scaled="0"/>
        </a:gradFill>
        <a:ln w="9525" cap="rnd" cmpd="sng" algn="ctr">
          <a:solidFill>
            <a:schemeClr val="accent2">
              <a:hueOff val="296529"/>
              <a:satOff val="-6628"/>
              <a:lumOff val="-6274"/>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C08EA94B-CE1A-45F0-9CDB-01BCCF1CFDAE}">
      <dsp:nvSpPr>
        <dsp:cNvPr id="0" name=""/>
        <dsp:cNvSpPr/>
      </dsp:nvSpPr>
      <dsp:spPr>
        <a:xfrm>
          <a:off x="0" y="1128373"/>
          <a:ext cx="5124159" cy="56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Complaints</a:t>
          </a:r>
        </a:p>
      </dsp:txBody>
      <dsp:txXfrm>
        <a:off x="0" y="1128373"/>
        <a:ext cx="5124159" cy="563945"/>
      </dsp:txXfrm>
    </dsp:sp>
    <dsp:sp modelId="{FC324D62-9EFF-4734-BB2D-A4133EF10EA2}">
      <dsp:nvSpPr>
        <dsp:cNvPr id="0" name=""/>
        <dsp:cNvSpPr/>
      </dsp:nvSpPr>
      <dsp:spPr>
        <a:xfrm>
          <a:off x="0" y="1692319"/>
          <a:ext cx="5124159" cy="0"/>
        </a:xfrm>
        <a:prstGeom prst="line">
          <a:avLst/>
        </a:prstGeom>
        <a:gradFill rotWithShape="0">
          <a:gsLst>
            <a:gs pos="0">
              <a:schemeClr val="accent2">
                <a:hueOff val="444793"/>
                <a:satOff val="-9942"/>
                <a:lumOff val="-9412"/>
                <a:alphaOff val="0"/>
                <a:tint val="96000"/>
                <a:lumMod val="104000"/>
              </a:schemeClr>
            </a:gs>
            <a:gs pos="100000">
              <a:schemeClr val="accent2">
                <a:hueOff val="444793"/>
                <a:satOff val="-9942"/>
                <a:lumOff val="-9412"/>
                <a:alphaOff val="0"/>
                <a:shade val="98000"/>
                <a:lumMod val="94000"/>
              </a:schemeClr>
            </a:gs>
          </a:gsLst>
          <a:lin ang="5400000" scaled="0"/>
        </a:gradFill>
        <a:ln w="9525" cap="rnd" cmpd="sng" algn="ctr">
          <a:solidFill>
            <a:schemeClr val="accent2">
              <a:hueOff val="444793"/>
              <a:satOff val="-9942"/>
              <a:lumOff val="-9412"/>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8FBBEF3E-0078-444D-B093-DAD7F646EA91}">
      <dsp:nvSpPr>
        <dsp:cNvPr id="0" name=""/>
        <dsp:cNvSpPr/>
      </dsp:nvSpPr>
      <dsp:spPr>
        <a:xfrm>
          <a:off x="0" y="1692319"/>
          <a:ext cx="5124159" cy="56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Compliance and noncompliance</a:t>
          </a:r>
        </a:p>
      </dsp:txBody>
      <dsp:txXfrm>
        <a:off x="0" y="1692319"/>
        <a:ext cx="5124159" cy="563945"/>
      </dsp:txXfrm>
    </dsp:sp>
    <dsp:sp modelId="{7F1BA2E3-6B4C-47F5-B199-87D3748D5D22}">
      <dsp:nvSpPr>
        <dsp:cNvPr id="0" name=""/>
        <dsp:cNvSpPr/>
      </dsp:nvSpPr>
      <dsp:spPr>
        <a:xfrm>
          <a:off x="0" y="2256264"/>
          <a:ext cx="5124159" cy="0"/>
        </a:xfrm>
        <a:prstGeom prst="line">
          <a:avLst/>
        </a:prstGeom>
        <a:gradFill rotWithShape="0">
          <a:gsLst>
            <a:gs pos="0">
              <a:schemeClr val="accent2">
                <a:hueOff val="593057"/>
                <a:satOff val="-13255"/>
                <a:lumOff val="-12549"/>
                <a:alphaOff val="0"/>
                <a:tint val="96000"/>
                <a:lumMod val="104000"/>
              </a:schemeClr>
            </a:gs>
            <a:gs pos="100000">
              <a:schemeClr val="accent2">
                <a:hueOff val="593057"/>
                <a:satOff val="-13255"/>
                <a:lumOff val="-12549"/>
                <a:alphaOff val="0"/>
                <a:shade val="98000"/>
                <a:lumMod val="94000"/>
              </a:schemeClr>
            </a:gs>
          </a:gsLst>
          <a:lin ang="5400000" scaled="0"/>
        </a:gradFill>
        <a:ln w="9525" cap="rnd" cmpd="sng" algn="ctr">
          <a:solidFill>
            <a:schemeClr val="accent2">
              <a:hueOff val="593057"/>
              <a:satOff val="-13255"/>
              <a:lumOff val="-12549"/>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7CFFD92D-7686-44FF-9F13-9DA794DC3F93}">
      <dsp:nvSpPr>
        <dsp:cNvPr id="0" name=""/>
        <dsp:cNvSpPr/>
      </dsp:nvSpPr>
      <dsp:spPr>
        <a:xfrm>
          <a:off x="0" y="2256264"/>
          <a:ext cx="5124159" cy="56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Accommodation</a:t>
          </a:r>
        </a:p>
      </dsp:txBody>
      <dsp:txXfrm>
        <a:off x="0" y="2256264"/>
        <a:ext cx="5124159" cy="563945"/>
      </dsp:txXfrm>
    </dsp:sp>
    <dsp:sp modelId="{CF60A137-10B6-4A0A-9B8E-403A4D588A0A}">
      <dsp:nvSpPr>
        <dsp:cNvPr id="0" name=""/>
        <dsp:cNvSpPr/>
      </dsp:nvSpPr>
      <dsp:spPr>
        <a:xfrm>
          <a:off x="0" y="2820210"/>
          <a:ext cx="5124159" cy="0"/>
        </a:xfrm>
        <a:prstGeom prst="line">
          <a:avLst/>
        </a:prstGeom>
        <a:gradFill rotWithShape="0">
          <a:gsLst>
            <a:gs pos="0">
              <a:schemeClr val="accent2">
                <a:hueOff val="741322"/>
                <a:satOff val="-16569"/>
                <a:lumOff val="-15686"/>
                <a:alphaOff val="0"/>
                <a:tint val="96000"/>
                <a:lumMod val="104000"/>
              </a:schemeClr>
            </a:gs>
            <a:gs pos="100000">
              <a:schemeClr val="accent2">
                <a:hueOff val="741322"/>
                <a:satOff val="-16569"/>
                <a:lumOff val="-15686"/>
                <a:alphaOff val="0"/>
                <a:shade val="98000"/>
                <a:lumMod val="94000"/>
              </a:schemeClr>
            </a:gs>
          </a:gsLst>
          <a:lin ang="5400000" scaled="0"/>
        </a:gradFill>
        <a:ln w="9525" cap="rnd" cmpd="sng" algn="ctr">
          <a:solidFill>
            <a:schemeClr val="accent2">
              <a:hueOff val="741322"/>
              <a:satOff val="-16569"/>
              <a:lumOff val="-15686"/>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8125DF8E-FD79-444D-A5A0-12950AD992DD}">
      <dsp:nvSpPr>
        <dsp:cNvPr id="0" name=""/>
        <dsp:cNvSpPr/>
      </dsp:nvSpPr>
      <dsp:spPr>
        <a:xfrm>
          <a:off x="0" y="2820210"/>
          <a:ext cx="5124159" cy="56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Resolving conflict</a:t>
          </a:r>
        </a:p>
      </dsp:txBody>
      <dsp:txXfrm>
        <a:off x="0" y="2820210"/>
        <a:ext cx="5124159" cy="563945"/>
      </dsp:txXfrm>
    </dsp:sp>
    <dsp:sp modelId="{C74E1BAF-D17C-47C7-ACDE-23EDEE9AD2C2}">
      <dsp:nvSpPr>
        <dsp:cNvPr id="0" name=""/>
        <dsp:cNvSpPr/>
      </dsp:nvSpPr>
      <dsp:spPr>
        <a:xfrm>
          <a:off x="0" y="3384156"/>
          <a:ext cx="5124159" cy="0"/>
        </a:xfrm>
        <a:prstGeom prst="line">
          <a:avLst/>
        </a:prstGeom>
        <a:gradFill rotWithShape="0">
          <a:gsLst>
            <a:gs pos="0">
              <a:schemeClr val="accent2">
                <a:hueOff val="889586"/>
                <a:satOff val="-19883"/>
                <a:lumOff val="-18823"/>
                <a:alphaOff val="0"/>
                <a:tint val="96000"/>
                <a:lumMod val="104000"/>
              </a:schemeClr>
            </a:gs>
            <a:gs pos="100000">
              <a:schemeClr val="accent2">
                <a:hueOff val="889586"/>
                <a:satOff val="-19883"/>
                <a:lumOff val="-18823"/>
                <a:alphaOff val="0"/>
                <a:shade val="98000"/>
                <a:lumMod val="94000"/>
              </a:schemeClr>
            </a:gs>
          </a:gsLst>
          <a:lin ang="5400000" scaled="0"/>
        </a:gradFill>
        <a:ln w="9525" cap="rnd" cmpd="sng" algn="ctr">
          <a:solidFill>
            <a:schemeClr val="accent2">
              <a:hueOff val="889586"/>
              <a:satOff val="-19883"/>
              <a:lumOff val="-18823"/>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F22D9B71-7FDE-4328-958F-133F3FE90922}">
      <dsp:nvSpPr>
        <dsp:cNvPr id="0" name=""/>
        <dsp:cNvSpPr/>
      </dsp:nvSpPr>
      <dsp:spPr>
        <a:xfrm>
          <a:off x="0" y="3384156"/>
          <a:ext cx="5124159" cy="56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a:latin typeface="Century Gothic" panose="020B0502020202020204"/>
            </a:rPr>
            <a:t>Annual Civil Rights Training</a:t>
          </a:r>
          <a:endParaRPr lang="en-US" sz="2300" kern="1200"/>
        </a:p>
      </dsp:txBody>
      <dsp:txXfrm>
        <a:off x="0" y="3384156"/>
        <a:ext cx="5124159" cy="5639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7DA98-9FE8-4407-87E9-71A2EE30FCE0}">
      <dsp:nvSpPr>
        <dsp:cNvPr id="0" name=""/>
        <dsp:cNvSpPr/>
      </dsp:nvSpPr>
      <dsp:spPr>
        <a:xfrm>
          <a:off x="0" y="727593"/>
          <a:ext cx="2635616" cy="1581369"/>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1" kern="1200" dirty="0"/>
            <a:t>Race</a:t>
          </a:r>
        </a:p>
      </dsp:txBody>
      <dsp:txXfrm>
        <a:off x="0" y="727593"/>
        <a:ext cx="2635616" cy="1581369"/>
      </dsp:txXfrm>
    </dsp:sp>
    <dsp:sp modelId="{A2BECC24-49CA-4E8C-8A98-5D42EF732874}">
      <dsp:nvSpPr>
        <dsp:cNvPr id="0" name=""/>
        <dsp:cNvSpPr/>
      </dsp:nvSpPr>
      <dsp:spPr>
        <a:xfrm>
          <a:off x="2899178" y="727593"/>
          <a:ext cx="2635616" cy="1581369"/>
        </a:xfrm>
        <a:prstGeom prst="rect">
          <a:avLst/>
        </a:prstGeom>
        <a:solidFill>
          <a:schemeClr val="accent3">
            <a:hueOff val="662049"/>
            <a:satOff val="-124"/>
            <a:lumOff val="333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1" kern="1200" dirty="0"/>
            <a:t>Color</a:t>
          </a:r>
        </a:p>
      </dsp:txBody>
      <dsp:txXfrm>
        <a:off x="2899178" y="727593"/>
        <a:ext cx="2635616" cy="1581369"/>
      </dsp:txXfrm>
    </dsp:sp>
    <dsp:sp modelId="{220899AD-72CB-4BDA-A910-D3BB1363CEB8}">
      <dsp:nvSpPr>
        <dsp:cNvPr id="0" name=""/>
        <dsp:cNvSpPr/>
      </dsp:nvSpPr>
      <dsp:spPr>
        <a:xfrm>
          <a:off x="5798356" y="727593"/>
          <a:ext cx="2635616" cy="1581369"/>
        </a:xfrm>
        <a:prstGeom prst="rect">
          <a:avLst/>
        </a:prstGeom>
        <a:solidFill>
          <a:schemeClr val="accent3">
            <a:hueOff val="1324099"/>
            <a:satOff val="-248"/>
            <a:lumOff val="666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1" kern="1200"/>
            <a:t>National Origin</a:t>
          </a:r>
        </a:p>
      </dsp:txBody>
      <dsp:txXfrm>
        <a:off x="5798356" y="727593"/>
        <a:ext cx="2635616" cy="1581369"/>
      </dsp:txXfrm>
    </dsp:sp>
    <dsp:sp modelId="{174D4107-B796-4778-8B34-DA1FB92667AC}">
      <dsp:nvSpPr>
        <dsp:cNvPr id="0" name=""/>
        <dsp:cNvSpPr/>
      </dsp:nvSpPr>
      <dsp:spPr>
        <a:xfrm>
          <a:off x="0" y="2572525"/>
          <a:ext cx="2635616" cy="1581369"/>
        </a:xfrm>
        <a:prstGeom prst="rect">
          <a:avLst/>
        </a:prstGeom>
        <a:solidFill>
          <a:schemeClr val="accent3">
            <a:hueOff val="1986148"/>
            <a:satOff val="-373"/>
            <a:lumOff val="1000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1" kern="1200"/>
            <a:t>Age</a:t>
          </a:r>
        </a:p>
      </dsp:txBody>
      <dsp:txXfrm>
        <a:off x="0" y="2572525"/>
        <a:ext cx="2635616" cy="1581369"/>
      </dsp:txXfrm>
    </dsp:sp>
    <dsp:sp modelId="{17BD00D6-4D10-42FC-AD1E-2A13BDF2647B}">
      <dsp:nvSpPr>
        <dsp:cNvPr id="0" name=""/>
        <dsp:cNvSpPr/>
      </dsp:nvSpPr>
      <dsp:spPr>
        <a:xfrm>
          <a:off x="2899178" y="2572525"/>
          <a:ext cx="2635616" cy="1581369"/>
        </a:xfrm>
        <a:prstGeom prst="rect">
          <a:avLst/>
        </a:prstGeom>
        <a:solidFill>
          <a:schemeClr val="accent3">
            <a:hueOff val="2648197"/>
            <a:satOff val="-497"/>
            <a:lumOff val="1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1" kern="1200" dirty="0"/>
            <a:t>Sex</a:t>
          </a:r>
          <a:endParaRPr lang="en-US" sz="4200" b="0" kern="1200" dirty="0"/>
        </a:p>
      </dsp:txBody>
      <dsp:txXfrm>
        <a:off x="2899178" y="2572525"/>
        <a:ext cx="2635616" cy="1581369"/>
      </dsp:txXfrm>
    </dsp:sp>
    <dsp:sp modelId="{57169CDF-0CA9-4C03-8DF7-5FDD0D0F4D57}">
      <dsp:nvSpPr>
        <dsp:cNvPr id="0" name=""/>
        <dsp:cNvSpPr/>
      </dsp:nvSpPr>
      <dsp:spPr>
        <a:xfrm>
          <a:off x="5798356" y="2572525"/>
          <a:ext cx="2635616" cy="1581369"/>
        </a:xfrm>
        <a:prstGeom prst="rect">
          <a:avLst/>
        </a:prstGeom>
        <a:solidFill>
          <a:schemeClr val="accent3">
            <a:hueOff val="3310247"/>
            <a:satOff val="-621"/>
            <a:lumOff val="1666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1" kern="1200" dirty="0"/>
            <a:t>Disability</a:t>
          </a:r>
        </a:p>
      </dsp:txBody>
      <dsp:txXfrm>
        <a:off x="5798356" y="2572525"/>
        <a:ext cx="2635616" cy="15813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37263-DEE5-4745-9CC6-6ECD47D1EC65}">
      <dsp:nvSpPr>
        <dsp:cNvPr id="0" name=""/>
        <dsp:cNvSpPr/>
      </dsp:nvSpPr>
      <dsp:spPr>
        <a:xfrm>
          <a:off x="1565788" y="2013"/>
          <a:ext cx="6263156" cy="883499"/>
        </a:xfrm>
        <a:prstGeom prst="rect">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523" tIns="224409" rIns="121523" bIns="224409" numCol="1" spcCol="1270" anchor="ctr" anchorCtr="0">
          <a:noAutofit/>
        </a:bodyPr>
        <a:lstStyle/>
        <a:p>
          <a:pPr marL="0" lvl="0" indent="0" algn="l" defTabSz="800100">
            <a:lnSpc>
              <a:spcPct val="90000"/>
            </a:lnSpc>
            <a:spcBef>
              <a:spcPct val="0"/>
            </a:spcBef>
            <a:spcAft>
              <a:spcPct val="35000"/>
            </a:spcAft>
            <a:buNone/>
          </a:pPr>
          <a:r>
            <a:rPr lang="en-US" sz="1800" kern="1200" dirty="0"/>
            <a:t>provisions for self identification when data is collected by on-line methods </a:t>
          </a:r>
        </a:p>
      </dsp:txBody>
      <dsp:txXfrm>
        <a:off x="1565788" y="2013"/>
        <a:ext cx="6263156" cy="883499"/>
      </dsp:txXfrm>
    </dsp:sp>
    <dsp:sp modelId="{C2E49186-2635-4D66-839E-8C2B3FF42344}">
      <dsp:nvSpPr>
        <dsp:cNvPr id="0" name=""/>
        <dsp:cNvSpPr/>
      </dsp:nvSpPr>
      <dsp:spPr>
        <a:xfrm>
          <a:off x="0" y="2013"/>
          <a:ext cx="1565789" cy="883499"/>
        </a:xfrm>
        <a:prstGeom prst="rect">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856" tIns="87270" rIns="82856" bIns="87270" numCol="1" spcCol="1270" anchor="ctr" anchorCtr="0">
          <a:noAutofit/>
        </a:bodyPr>
        <a:lstStyle/>
        <a:p>
          <a:pPr marL="0" lvl="0" indent="0" algn="ctr" defTabSz="1111250">
            <a:lnSpc>
              <a:spcPct val="90000"/>
            </a:lnSpc>
            <a:spcBef>
              <a:spcPct val="0"/>
            </a:spcBef>
            <a:spcAft>
              <a:spcPct val="35000"/>
            </a:spcAft>
            <a:buNone/>
          </a:pPr>
          <a:r>
            <a:rPr lang="en-US" sz="2500" b="1" kern="1200" dirty="0"/>
            <a:t>Make</a:t>
          </a:r>
        </a:p>
      </dsp:txBody>
      <dsp:txXfrm>
        <a:off x="0" y="2013"/>
        <a:ext cx="1565789" cy="883499"/>
      </dsp:txXfrm>
    </dsp:sp>
    <dsp:sp modelId="{924946E4-ADC1-4A85-8FDB-B8593BD96188}">
      <dsp:nvSpPr>
        <dsp:cNvPr id="0" name=""/>
        <dsp:cNvSpPr/>
      </dsp:nvSpPr>
      <dsp:spPr>
        <a:xfrm>
          <a:off x="1565789" y="938523"/>
          <a:ext cx="6263156" cy="883499"/>
        </a:xfrm>
        <a:prstGeom prst="rect">
          <a:avLst/>
        </a:prstGeom>
        <a:solidFill>
          <a:schemeClr val="accent3">
            <a:tint val="40000"/>
            <a:alpha val="90000"/>
            <a:hueOff val="556959"/>
            <a:satOff val="6713"/>
            <a:lumOff val="910"/>
            <a:alphaOff val="0"/>
          </a:schemeClr>
        </a:solidFill>
        <a:ln w="15875" cap="rnd" cmpd="sng" algn="ctr">
          <a:solidFill>
            <a:schemeClr val="accent3">
              <a:tint val="40000"/>
              <a:alpha val="90000"/>
              <a:hueOff val="556959"/>
              <a:satOff val="6713"/>
              <a:lumOff val="91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523" tIns="224409" rIns="121523" bIns="224409" numCol="1" spcCol="1270" anchor="ctr" anchorCtr="0">
          <a:noAutofit/>
        </a:bodyPr>
        <a:lstStyle/>
        <a:p>
          <a:pPr marL="0" lvl="0" indent="0" algn="l" defTabSz="800100">
            <a:lnSpc>
              <a:spcPct val="90000"/>
            </a:lnSpc>
            <a:spcBef>
              <a:spcPct val="0"/>
            </a:spcBef>
            <a:spcAft>
              <a:spcPct val="35000"/>
            </a:spcAft>
            <a:buNone/>
          </a:pPr>
          <a:r>
            <a:rPr lang="en-US" sz="1800" kern="1200" dirty="0"/>
            <a:t>and keep data as specified in the program regulations, instructions, and policies.</a:t>
          </a:r>
        </a:p>
      </dsp:txBody>
      <dsp:txXfrm>
        <a:off x="1565789" y="938523"/>
        <a:ext cx="6263156" cy="883499"/>
      </dsp:txXfrm>
    </dsp:sp>
    <dsp:sp modelId="{9646AF40-BD35-46E0-B2D8-F6B64973A1FD}">
      <dsp:nvSpPr>
        <dsp:cNvPr id="0" name=""/>
        <dsp:cNvSpPr/>
      </dsp:nvSpPr>
      <dsp:spPr>
        <a:xfrm>
          <a:off x="0" y="938523"/>
          <a:ext cx="1565789" cy="883499"/>
        </a:xfrm>
        <a:prstGeom prst="rect">
          <a:avLst/>
        </a:prstGeom>
        <a:solidFill>
          <a:schemeClr val="accent3">
            <a:hueOff val="827562"/>
            <a:satOff val="-155"/>
            <a:lumOff val="4167"/>
            <a:alphaOff val="0"/>
          </a:schemeClr>
        </a:solidFill>
        <a:ln w="15875" cap="rnd" cmpd="sng" algn="ctr">
          <a:solidFill>
            <a:schemeClr val="accent3">
              <a:hueOff val="827562"/>
              <a:satOff val="-155"/>
              <a:lumOff val="416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856" tIns="87270" rIns="82856" bIns="87270" numCol="1" spcCol="1270" anchor="ctr" anchorCtr="0">
          <a:noAutofit/>
        </a:bodyPr>
        <a:lstStyle/>
        <a:p>
          <a:pPr marL="0" lvl="0" indent="0" algn="ctr" defTabSz="1111250">
            <a:lnSpc>
              <a:spcPct val="90000"/>
            </a:lnSpc>
            <a:spcBef>
              <a:spcPct val="0"/>
            </a:spcBef>
            <a:spcAft>
              <a:spcPct val="35000"/>
            </a:spcAft>
            <a:buNone/>
          </a:pPr>
          <a:r>
            <a:rPr lang="en-US" sz="2500" b="1" kern="1200" dirty="0"/>
            <a:t>Collect</a:t>
          </a:r>
        </a:p>
      </dsp:txBody>
      <dsp:txXfrm>
        <a:off x="0" y="938523"/>
        <a:ext cx="1565789" cy="883499"/>
      </dsp:txXfrm>
    </dsp:sp>
    <dsp:sp modelId="{B5475E61-7C75-47F1-BDF4-A9AF23F8B2F5}">
      <dsp:nvSpPr>
        <dsp:cNvPr id="0" name=""/>
        <dsp:cNvSpPr/>
      </dsp:nvSpPr>
      <dsp:spPr>
        <a:xfrm>
          <a:off x="1565789" y="1875032"/>
          <a:ext cx="6263156" cy="883499"/>
        </a:xfrm>
        <a:prstGeom prst="rect">
          <a:avLst/>
        </a:prstGeom>
        <a:solidFill>
          <a:schemeClr val="accent3">
            <a:tint val="40000"/>
            <a:alpha val="90000"/>
            <a:hueOff val="1113919"/>
            <a:satOff val="13425"/>
            <a:lumOff val="1821"/>
            <a:alphaOff val="0"/>
          </a:schemeClr>
        </a:solidFill>
        <a:ln w="15875" cap="rnd" cmpd="sng" algn="ctr">
          <a:solidFill>
            <a:schemeClr val="accent3">
              <a:tint val="40000"/>
              <a:alpha val="90000"/>
              <a:hueOff val="1113919"/>
              <a:satOff val="13425"/>
              <a:lumOff val="182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523" tIns="224409" rIns="121523" bIns="224409" numCol="1" spcCol="1270" anchor="ctr" anchorCtr="0">
          <a:noAutofit/>
        </a:bodyPr>
        <a:lstStyle/>
        <a:p>
          <a:pPr marL="0" lvl="0" indent="0" algn="l" defTabSz="800100">
            <a:lnSpc>
              <a:spcPct val="90000"/>
            </a:lnSpc>
            <a:spcBef>
              <a:spcPct val="0"/>
            </a:spcBef>
            <a:spcAft>
              <a:spcPct val="35000"/>
            </a:spcAft>
            <a:buNone/>
          </a:pPr>
          <a:r>
            <a:rPr lang="en-US" sz="1800" kern="1200" dirty="0"/>
            <a:t>records for current year and 3 previous</a:t>
          </a:r>
        </a:p>
      </dsp:txBody>
      <dsp:txXfrm>
        <a:off x="1565789" y="1875032"/>
        <a:ext cx="6263156" cy="883499"/>
      </dsp:txXfrm>
    </dsp:sp>
    <dsp:sp modelId="{B1862782-52BE-40C5-A50D-332804077E64}">
      <dsp:nvSpPr>
        <dsp:cNvPr id="0" name=""/>
        <dsp:cNvSpPr/>
      </dsp:nvSpPr>
      <dsp:spPr>
        <a:xfrm>
          <a:off x="0" y="1875032"/>
          <a:ext cx="1565789" cy="883499"/>
        </a:xfrm>
        <a:prstGeom prst="rect">
          <a:avLst/>
        </a:prstGeom>
        <a:solidFill>
          <a:schemeClr val="accent3">
            <a:hueOff val="1655123"/>
            <a:satOff val="-311"/>
            <a:lumOff val="8333"/>
            <a:alphaOff val="0"/>
          </a:schemeClr>
        </a:solidFill>
        <a:ln w="15875" cap="rnd" cmpd="sng" algn="ctr">
          <a:solidFill>
            <a:schemeClr val="accent3">
              <a:hueOff val="1655123"/>
              <a:satOff val="-311"/>
              <a:lumOff val="833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856" tIns="87270" rIns="82856" bIns="87270" numCol="1" spcCol="1270" anchor="ctr" anchorCtr="0">
          <a:noAutofit/>
        </a:bodyPr>
        <a:lstStyle/>
        <a:p>
          <a:pPr marL="0" lvl="0" indent="0" algn="ctr" defTabSz="1111250">
            <a:lnSpc>
              <a:spcPct val="90000"/>
            </a:lnSpc>
            <a:spcBef>
              <a:spcPct val="0"/>
            </a:spcBef>
            <a:spcAft>
              <a:spcPct val="35000"/>
            </a:spcAft>
            <a:buNone/>
          </a:pPr>
          <a:r>
            <a:rPr lang="en-US" sz="2500" b="1" kern="1200" dirty="0"/>
            <a:t>Retain</a:t>
          </a:r>
        </a:p>
      </dsp:txBody>
      <dsp:txXfrm>
        <a:off x="0" y="1875032"/>
        <a:ext cx="1565789" cy="883499"/>
      </dsp:txXfrm>
    </dsp:sp>
    <dsp:sp modelId="{DC28B792-C1E1-430B-820F-ABDDCE840E7C}">
      <dsp:nvSpPr>
        <dsp:cNvPr id="0" name=""/>
        <dsp:cNvSpPr/>
      </dsp:nvSpPr>
      <dsp:spPr>
        <a:xfrm>
          <a:off x="1565789" y="2811542"/>
          <a:ext cx="6263156" cy="883499"/>
        </a:xfrm>
        <a:prstGeom prst="rect">
          <a:avLst/>
        </a:prstGeom>
        <a:solidFill>
          <a:schemeClr val="accent3">
            <a:tint val="40000"/>
            <a:alpha val="90000"/>
            <a:hueOff val="1670878"/>
            <a:satOff val="20138"/>
            <a:lumOff val="2731"/>
            <a:alphaOff val="0"/>
          </a:schemeClr>
        </a:solidFill>
        <a:ln w="15875" cap="rnd" cmpd="sng" algn="ctr">
          <a:solidFill>
            <a:schemeClr val="accent3">
              <a:tint val="40000"/>
              <a:alpha val="90000"/>
              <a:hueOff val="1670878"/>
              <a:satOff val="20138"/>
              <a:lumOff val="273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523" tIns="224409" rIns="121523" bIns="224409" numCol="1" spcCol="1270" anchor="ctr" anchorCtr="0">
          <a:noAutofit/>
        </a:bodyPr>
        <a:lstStyle/>
        <a:p>
          <a:pPr marL="0" lvl="0" indent="0" algn="l" defTabSz="889000">
            <a:lnSpc>
              <a:spcPct val="90000"/>
            </a:lnSpc>
            <a:spcBef>
              <a:spcPct val="0"/>
            </a:spcBef>
            <a:spcAft>
              <a:spcPct val="35000"/>
            </a:spcAft>
            <a:buNone/>
          </a:pPr>
          <a:r>
            <a:rPr lang="en-US" sz="2000" kern="1200"/>
            <a:t>data access to authorized personnel only.</a:t>
          </a:r>
        </a:p>
      </dsp:txBody>
      <dsp:txXfrm>
        <a:off x="1565789" y="2811542"/>
        <a:ext cx="6263156" cy="883499"/>
      </dsp:txXfrm>
    </dsp:sp>
    <dsp:sp modelId="{077D0BD6-7ABD-4C3D-A126-C48CF7A20E19}">
      <dsp:nvSpPr>
        <dsp:cNvPr id="0" name=""/>
        <dsp:cNvSpPr/>
      </dsp:nvSpPr>
      <dsp:spPr>
        <a:xfrm>
          <a:off x="0" y="2811542"/>
          <a:ext cx="1565789" cy="883499"/>
        </a:xfrm>
        <a:prstGeom prst="rect">
          <a:avLst/>
        </a:prstGeom>
        <a:solidFill>
          <a:schemeClr val="accent3">
            <a:hueOff val="2482685"/>
            <a:satOff val="-466"/>
            <a:lumOff val="12500"/>
            <a:alphaOff val="0"/>
          </a:schemeClr>
        </a:solidFill>
        <a:ln w="15875" cap="rnd" cmpd="sng" algn="ctr">
          <a:solidFill>
            <a:schemeClr val="accent3">
              <a:hueOff val="2482685"/>
              <a:satOff val="-466"/>
              <a:lumOff val="1250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856" tIns="87270" rIns="82856" bIns="87270" numCol="1" spcCol="1270" anchor="ctr" anchorCtr="0">
          <a:noAutofit/>
        </a:bodyPr>
        <a:lstStyle/>
        <a:p>
          <a:pPr marL="0" lvl="0" indent="0" algn="ctr" defTabSz="1111250">
            <a:lnSpc>
              <a:spcPct val="90000"/>
            </a:lnSpc>
            <a:spcBef>
              <a:spcPct val="0"/>
            </a:spcBef>
            <a:spcAft>
              <a:spcPct val="35000"/>
            </a:spcAft>
            <a:buNone/>
          </a:pPr>
          <a:r>
            <a:rPr lang="en-US" sz="2500" b="1" kern="1200" dirty="0"/>
            <a:t>Restrict</a:t>
          </a:r>
        </a:p>
      </dsp:txBody>
      <dsp:txXfrm>
        <a:off x="0" y="2811542"/>
        <a:ext cx="1565789" cy="883499"/>
      </dsp:txXfrm>
    </dsp:sp>
    <dsp:sp modelId="{55843C28-7ED4-4C26-AC34-DB8BCB06DD25}">
      <dsp:nvSpPr>
        <dsp:cNvPr id="0" name=""/>
        <dsp:cNvSpPr/>
      </dsp:nvSpPr>
      <dsp:spPr>
        <a:xfrm>
          <a:off x="1565789" y="3748051"/>
          <a:ext cx="6263156" cy="883499"/>
        </a:xfrm>
        <a:prstGeom prst="rect">
          <a:avLst/>
        </a:prstGeom>
        <a:solidFill>
          <a:schemeClr val="accent3">
            <a:tint val="40000"/>
            <a:alpha val="90000"/>
            <a:hueOff val="2227838"/>
            <a:satOff val="26851"/>
            <a:lumOff val="3641"/>
            <a:alphaOff val="0"/>
          </a:schemeClr>
        </a:solidFill>
        <a:ln w="15875" cap="rnd" cmpd="sng" algn="ctr">
          <a:solidFill>
            <a:schemeClr val="accent3">
              <a:tint val="40000"/>
              <a:alpha val="90000"/>
              <a:hueOff val="2227838"/>
              <a:satOff val="26851"/>
              <a:lumOff val="36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523" tIns="224409" rIns="121523" bIns="224409" numCol="1" spcCol="1270" anchor="ctr" anchorCtr="0">
          <a:noAutofit/>
        </a:bodyPr>
        <a:lstStyle/>
        <a:p>
          <a:pPr marL="0" lvl="0" indent="0" algn="l" defTabSz="889000">
            <a:lnSpc>
              <a:spcPct val="90000"/>
            </a:lnSpc>
            <a:spcBef>
              <a:spcPct val="0"/>
            </a:spcBef>
            <a:spcAft>
              <a:spcPct val="35000"/>
            </a:spcAft>
            <a:buNone/>
          </a:pPr>
          <a:r>
            <a:rPr lang="en-US" sz="2000" kern="1200"/>
            <a:t>as requested to Food and Nutrition Service (FNS)</a:t>
          </a:r>
        </a:p>
      </dsp:txBody>
      <dsp:txXfrm>
        <a:off x="1565789" y="3748051"/>
        <a:ext cx="6263156" cy="883499"/>
      </dsp:txXfrm>
    </dsp:sp>
    <dsp:sp modelId="{4842A4C5-566C-4C9B-B266-600F5A6C3AFA}">
      <dsp:nvSpPr>
        <dsp:cNvPr id="0" name=""/>
        <dsp:cNvSpPr/>
      </dsp:nvSpPr>
      <dsp:spPr>
        <a:xfrm>
          <a:off x="0" y="3748051"/>
          <a:ext cx="1565789" cy="883499"/>
        </a:xfrm>
        <a:prstGeom prst="rect">
          <a:avLst/>
        </a:prstGeom>
        <a:solidFill>
          <a:schemeClr val="accent3">
            <a:hueOff val="3310247"/>
            <a:satOff val="-621"/>
            <a:lumOff val="16667"/>
            <a:alphaOff val="0"/>
          </a:schemeClr>
        </a:solidFill>
        <a:ln w="15875" cap="rnd" cmpd="sng" algn="ctr">
          <a:solidFill>
            <a:schemeClr val="accent3">
              <a:hueOff val="3310247"/>
              <a:satOff val="-621"/>
              <a:lumOff val="1666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856" tIns="87270" rIns="82856" bIns="87270" numCol="1" spcCol="1270" anchor="ctr" anchorCtr="0">
          <a:noAutofit/>
        </a:bodyPr>
        <a:lstStyle/>
        <a:p>
          <a:pPr marL="0" lvl="0" indent="0" algn="ctr" defTabSz="1111250">
            <a:lnSpc>
              <a:spcPct val="90000"/>
            </a:lnSpc>
            <a:spcBef>
              <a:spcPct val="0"/>
            </a:spcBef>
            <a:spcAft>
              <a:spcPct val="35000"/>
            </a:spcAft>
            <a:buNone/>
          </a:pPr>
          <a:r>
            <a:rPr lang="en-US" sz="2500" b="1" kern="1200" dirty="0"/>
            <a:t>Submit</a:t>
          </a:r>
        </a:p>
      </dsp:txBody>
      <dsp:txXfrm>
        <a:off x="0" y="3748051"/>
        <a:ext cx="1565789" cy="88349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F8BB9-107B-4DCC-8167-D395D4CAEF63}"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636391-BECC-4D88-8159-A040ABAC937A}" type="slidenum">
              <a:rPr lang="en-US" smtClean="0"/>
              <a:t>‹#›</a:t>
            </a:fld>
            <a:endParaRPr lang="en-US"/>
          </a:p>
        </p:txBody>
      </p:sp>
    </p:spTree>
    <p:extLst>
      <p:ext uri="{BB962C8B-B14F-4D97-AF65-F5344CB8AC3E}">
        <p14:creationId xmlns:p14="http://schemas.microsoft.com/office/powerpoint/2010/main" val="2544493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fns.usda.gov/cn/translated-application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fns.usda.gov/cr/fns-instruction-113-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this training has been consolidated but will still cover all the required training components as outlined by USDA. However, keep in mind that when counting this towards your annual Professional Standards hours, you may only count </a:t>
            </a:r>
            <a:r>
              <a:rPr lang="en-US" b="1" u="sng" dirty="0"/>
              <a:t>15 minutes </a:t>
            </a:r>
            <a:r>
              <a:rPr lang="en-US" dirty="0"/>
              <a:t>for this Civil Rights training.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6519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3A1ECEB-5C72-403F-AEDF-75B4C8625B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1AF46000-87ED-4278-A7FD-1000658C8FC7}"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10</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843" name="Rectangle 2">
            <a:extLst>
              <a:ext uri="{FF2B5EF4-FFF2-40B4-BE49-F238E27FC236}">
                <a16:creationId xmlns:a16="http://schemas.microsoft.com/office/drawing/2014/main" id="{0142A94F-DC7A-4159-BB8D-88D41E6AA672}"/>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AB8DE7D6-FB96-47B3-90B1-B7BBF026CF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dirty="0">
                <a:latin typeface="Arial" panose="020B0604020202020204" pitchFamily="34" charset="0"/>
                <a:cs typeface="Arial" panose="020B0604020202020204" pitchFamily="34" charset="0"/>
              </a:rPr>
              <a:t>In August of 2000, </a:t>
            </a:r>
            <a:r>
              <a:rPr lang="en-US" altLang="en-US" b="0" dirty="0">
                <a:latin typeface="Arial" panose="020B0604020202020204" pitchFamily="34" charset="0"/>
                <a:cs typeface="Arial" panose="020B0604020202020204" pitchFamily="34" charset="0"/>
              </a:rPr>
              <a:t>Enforcement of Title VI (6) of the Civil Rights Act of 1964 was </a:t>
            </a:r>
            <a:r>
              <a:rPr lang="en-US" altLang="en-US" dirty="0">
                <a:latin typeface="Arial" panose="020B0604020202020204" pitchFamily="34" charset="0"/>
                <a:cs typeface="Arial" panose="020B0604020202020204" pitchFamily="34" charset="0"/>
              </a:rPr>
              <a:t>issued. It stated that individuals with Limited English Proficiency (LEP) could not be discriminated against because of the language barrier. Limited English Proficiency, or LEP, refers to individuals who do not speak English as their primary language and who have a limited ability to read, speak, write, or understand English.</a:t>
            </a:r>
          </a:p>
          <a:p>
            <a:pPr eaLnBrk="1" hangingPunct="1">
              <a:lnSpc>
                <a:spcPct val="90000"/>
              </a:lnSpc>
            </a:pPr>
            <a:endParaRPr lang="en-US" altLang="en-US" dirty="0">
              <a:latin typeface="Arial" panose="020B0604020202020204" pitchFamily="34" charset="0"/>
              <a:cs typeface="Arial" panose="020B0604020202020204" pitchFamily="34" charset="0"/>
            </a:endParaRPr>
          </a:p>
          <a:p>
            <a:pPr eaLnBrk="1" hangingPunct="1">
              <a:lnSpc>
                <a:spcPct val="90000"/>
              </a:lnSpc>
            </a:pPr>
            <a:r>
              <a:rPr lang="en-US" altLang="en-US" dirty="0">
                <a:latin typeface="Arial"/>
                <a:cs typeface="Arial"/>
              </a:rPr>
              <a:t>It is important that School Nutrition Programs provide outreach in other language. Translated free and reduced applications are available from USDA on their website, which is shown on the slide. Y</a:t>
            </a:r>
            <a:r>
              <a:rPr lang="en-US" altLang="en-US" dirty="0">
                <a:latin typeface="Arial"/>
                <a:cs typeface="Arial"/>
                <a:hlinkClick r:id="rId3"/>
              </a:rPr>
              <a:t>o</a:t>
            </a:r>
            <a:r>
              <a:rPr lang="en-US" altLang="en-US" dirty="0">
                <a:latin typeface="Arial"/>
                <a:cs typeface="Arial"/>
              </a:rPr>
              <a:t>u can also access this website using the QR code shown here.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7D5CDBC-53AA-43CD-9FA8-3153C46B78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BEA8F452-1ECA-4128-9CEA-E31DE887E39B}"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11</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091" name="Rectangle 2">
            <a:extLst>
              <a:ext uri="{FF2B5EF4-FFF2-40B4-BE49-F238E27FC236}">
                <a16:creationId xmlns:a16="http://schemas.microsoft.com/office/drawing/2014/main" id="{23E13A6E-8891-415C-9E17-29FB1989A767}"/>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100B6E5E-02DD-4017-9247-468E9F420E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This concludes the presentation on Civil Rights. I hope that this session has provided useful information or served as a refresher of what you already know.</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Are there any questions?</a:t>
            </a:r>
          </a:p>
        </p:txBody>
      </p:sp>
    </p:spTree>
    <p:extLst>
      <p:ext uri="{BB962C8B-B14F-4D97-AF65-F5344CB8AC3E}">
        <p14:creationId xmlns:p14="http://schemas.microsoft.com/office/powerpoint/2010/main" val="2258010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most current Non-Discrimination Statement, which includes gender identity and sexual orientation in the first sentence.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FC053-8542-4A20-B949-ACC9B6759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37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67C0C92F-45A6-43F3-8350-B966F5FE48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5F1FF5F0-E11E-4D02-8E79-A428EE8412DF}"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2</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467" name="Rectangle 2">
            <a:extLst>
              <a:ext uri="{FF2B5EF4-FFF2-40B4-BE49-F238E27FC236}">
                <a16:creationId xmlns:a16="http://schemas.microsoft.com/office/drawing/2014/main" id="{93B64589-A0FA-42E2-82D7-8ACE021BB293}"/>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6D13BF3-AFFE-4D40-ABBE-406F8C8A97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r>
              <a:rPr lang="en-US" dirty="0"/>
              <a:t>What are Civil Rights? They are the nonpolitical rights of a citizen; the rights of personal liberty guaranteed to U.S. citizens by the 13th and 14th Amendments to the U.S. Constitution and Acts of Congress.</a:t>
            </a:r>
            <a:endParaRPr lang="en-US" dirty="0">
              <a:ea typeface="Calibri"/>
              <a:cs typeface="Calibri"/>
            </a:endParaRPr>
          </a:p>
          <a:p>
            <a:pPr>
              <a:lnSpc>
                <a:spcPct val="80000"/>
              </a:lnSpc>
              <a:buFont typeface="Wingdings" panose="05000000000000000000" pitchFamily="2" charset="2"/>
              <a:buNone/>
            </a:pPr>
            <a:endParaRPr lang="en-US" altLang="en-US" i="0" dirty="0">
              <a:latin typeface="Arial"/>
              <a:cs typeface="Arial"/>
            </a:endParaRPr>
          </a:p>
          <a:p>
            <a:pPr>
              <a:lnSpc>
                <a:spcPct val="80000"/>
              </a:lnSpc>
              <a:buFont typeface="Wingdings" panose="05000000000000000000" pitchFamily="2" charset="2"/>
              <a:buNone/>
            </a:pPr>
            <a:r>
              <a:rPr lang="en-US" altLang="en-US" i="0" dirty="0">
                <a:latin typeface="Arial"/>
                <a:cs typeface="Arial"/>
              </a:rPr>
              <a:t>All staff should receive training on all aspects of Civil Rights Compliance including but not be limited to:</a:t>
            </a:r>
            <a:endParaRPr lang="en-US" i="0" dirty="0"/>
          </a:p>
          <a:p>
            <a:pPr eaLnBrk="1" hangingPunct="1">
              <a:lnSpc>
                <a:spcPct val="80000"/>
              </a:lnSpc>
              <a:buFont typeface="Wingdings" panose="05000000000000000000" pitchFamily="2" charset="2"/>
              <a:buNone/>
            </a:pPr>
            <a:endParaRPr lang="en-US" altLang="en-US" i="1" dirty="0">
              <a:latin typeface="Arial" panose="020B0604020202020204" pitchFamily="34" charset="0"/>
              <a:cs typeface="Arial" panose="020B0604020202020204" pitchFamily="34" charset="0"/>
            </a:endParaRP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Collection and use of data;</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Effective public notification systems,</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Complaint procedures,</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Compliance review techniques,</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Resolution of noncompliance,</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Requirements for reasonable accommodation of persons with disabilities,</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Requirements for language assistance</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Conflict resolution, and</a:t>
            </a:r>
          </a:p>
          <a:p>
            <a:pPr marL="171450" indent="-171450" eaLnBrk="1" hangingPunct="1">
              <a:lnSpc>
                <a:spcPct val="80000"/>
              </a:lnSpc>
              <a:buClr>
                <a:schemeClr val="tx1"/>
              </a:buClr>
              <a:buFont typeface="Arial" panose="020B0604020202020204" pitchFamily="34" charset="0"/>
              <a:buChar char="•"/>
            </a:pPr>
            <a:r>
              <a:rPr lang="en-US" altLang="en-US" dirty="0">
                <a:latin typeface="Arial"/>
                <a:cs typeface="Arial"/>
              </a:rPr>
              <a:t>Customer service</a:t>
            </a:r>
          </a:p>
          <a:p>
            <a:pPr eaLnBrk="1" hangingPunct="1">
              <a:lnSpc>
                <a:spcPct val="80000"/>
              </a:lnSpc>
              <a:buClr>
                <a:schemeClr val="tx1"/>
              </a:buClr>
              <a:buFont typeface="Wingdings" panose="05000000000000000000" pitchFamily="2" charset="2"/>
              <a:buNone/>
            </a:pPr>
            <a:endParaRPr lang="en-US" altLang="en-US" dirty="0">
              <a:latin typeface="Arial"/>
              <a:cs typeface="Arial"/>
            </a:endParaRPr>
          </a:p>
          <a:p>
            <a:pPr marL="0" indent="0">
              <a:lnSpc>
                <a:spcPct val="80000"/>
              </a:lnSpc>
              <a:buClr>
                <a:srgbClr val="000000"/>
              </a:buClr>
              <a:buFont typeface="Arial" panose="05000000000000000000" pitchFamily="2" charset="2"/>
              <a:buNone/>
            </a:pPr>
            <a:r>
              <a:rPr lang="en-US" dirty="0"/>
              <a:t>The goal of Civil Rights training is to provide a clear understanding of civil rights and the requirements the United States Department of Agriculture (USDA), the State Agency, and the School Food Authorities have for those organizations participating in School Nutrition Programs. </a:t>
            </a:r>
          </a:p>
          <a:p>
            <a:pPr marL="0" indent="0">
              <a:lnSpc>
                <a:spcPct val="80000"/>
              </a:lnSpc>
              <a:buClr>
                <a:srgbClr val="000000"/>
              </a:buClr>
              <a:buFont typeface="Arial" panose="05000000000000000000" pitchFamily="2" charset="2"/>
              <a:buNone/>
            </a:pPr>
            <a:endParaRPr lang="en-US" dirty="0"/>
          </a:p>
          <a:p>
            <a:pPr marL="0" indent="0">
              <a:lnSpc>
                <a:spcPct val="80000"/>
              </a:lnSpc>
              <a:buClr>
                <a:srgbClr val="000000"/>
              </a:buClr>
              <a:buFont typeface="Arial" panose="05000000000000000000" pitchFamily="2" charset="2"/>
              <a:buNone/>
            </a:pPr>
            <a:r>
              <a:rPr lang="en-US" dirty="0">
                <a:latin typeface="Calibri" panose="020F0502020204030204"/>
                <a:ea typeface="Calibri" panose="020F0502020204030204"/>
                <a:cs typeface="Calibri" panose="020F0502020204030204"/>
              </a:rPr>
              <a:t>State agencies are responsible for training subrecipient agencies on an annual basis. </a:t>
            </a:r>
            <a:r>
              <a:rPr lang="en-US" dirty="0"/>
              <a:t>Subrecipient agencies are responsible for training their local sites, including “frontline staff” who interact with applicants or participants on an annual basis. New employees must receive Civil Rights training before participating in Program activities. Volunteers must receive training appropriate to their roles and responsibilities.</a:t>
            </a:r>
            <a:endParaRPr lang="en-US" dirty="0">
              <a:ea typeface="Calibri"/>
              <a:cs typeface="Calibri"/>
            </a:endParaRPr>
          </a:p>
          <a:p>
            <a:pPr marL="171450" indent="-171450">
              <a:lnSpc>
                <a:spcPct val="80000"/>
              </a:lnSpc>
              <a:buClr>
                <a:srgbClr val="000000"/>
              </a:buClr>
              <a:buFont typeface="Arial" panose="05000000000000000000" pitchFamily="2" charset="2"/>
              <a:buChar char="•"/>
            </a:pPr>
            <a:endParaRPr lang="en-US" dirty="0"/>
          </a:p>
          <a:p>
            <a:pPr marL="0" marR="0" lvl="0" indent="0" algn="l" defTabSz="914400" rtl="0" eaLnBrk="1" fontAlgn="auto" latinLnBrk="0" hangingPunct="1">
              <a:lnSpc>
                <a:spcPct val="80000"/>
              </a:lnSpc>
              <a:spcBef>
                <a:spcPts val="0"/>
              </a:spcBef>
              <a:spcAft>
                <a:spcPts val="0"/>
              </a:spcAft>
              <a:buClr>
                <a:srgbClr val="000000"/>
              </a:buClr>
              <a:buSzTx/>
              <a:buFont typeface="Wingdings" panose="05000000000000000000" pitchFamily="2" charset="2"/>
              <a:buNone/>
              <a:tabLst/>
              <a:defRPr/>
            </a:pPr>
            <a:r>
              <a:rPr lang="en-US" altLang="en-US" i="1" dirty="0">
                <a:latin typeface="Arial" panose="020B0604020202020204" pitchFamily="34" charset="0"/>
                <a:cs typeface="Arial" panose="020B0604020202020204" pitchFamily="34" charset="0"/>
              </a:rPr>
              <a:t>[Note to presenter</a:t>
            </a:r>
            <a:r>
              <a:rPr lang="en-US" altLang="en-US" dirty="0">
                <a:latin typeface="Arial" panose="020B0604020202020204" pitchFamily="34" charset="0"/>
                <a:cs typeface="Arial" panose="020B0604020202020204" pitchFamily="34" charset="0"/>
              </a:rPr>
              <a:t>: </a:t>
            </a:r>
            <a:r>
              <a:rPr lang="en-US" i="1" dirty="0"/>
              <a:t>Source Document - </a:t>
            </a:r>
            <a:r>
              <a:rPr lang="en-US" dirty="0"/>
              <a:t> </a:t>
            </a:r>
            <a:r>
              <a:rPr lang="en-US" dirty="0">
                <a:hlinkClick r:id="rId3"/>
              </a:rPr>
              <a:t>www.fns.usda.gov/cr/fns-instruction-113-1</a:t>
            </a:r>
            <a:r>
              <a:rPr lang="en-US" dirty="0"/>
              <a:t> </a:t>
            </a:r>
            <a:r>
              <a:rPr lang="en-US" i="1" dirty="0"/>
              <a:t>Please bookmark or save to your desktop</a:t>
            </a:r>
            <a:r>
              <a:rPr lang="en-US" i="1" dirty="0">
                <a:latin typeface="+mn-lt"/>
                <a:cs typeface="+mn-cs"/>
              </a:rPr>
              <a:t>]</a:t>
            </a:r>
            <a:endParaRPr lang="en-US" altLang="en-US" dirty="0">
              <a:latin typeface="Arial" panose="020B0604020202020204" pitchFamily="34" charset="0"/>
              <a:cs typeface="Arial" panose="020B0604020202020204" pitchFamily="34" charset="0"/>
            </a:endParaRPr>
          </a:p>
          <a:p>
            <a:pPr>
              <a:lnSpc>
                <a:spcPct val="80000"/>
              </a:lnSpc>
              <a:buClr>
                <a:srgbClr val="000000"/>
              </a:buClr>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6E257E80-84C0-4120-B04D-01032BF79F54}"/>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B2D806A6-765D-4196-BFA4-B1DB70220E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In USDA’s Food and Nutrition Programs, there are six protected bases or classes. </a:t>
            </a:r>
          </a:p>
        </p:txBody>
      </p:sp>
      <p:sp>
        <p:nvSpPr>
          <p:cNvPr id="17412" name="Slide Number Placeholder 3">
            <a:extLst>
              <a:ext uri="{FF2B5EF4-FFF2-40B4-BE49-F238E27FC236}">
                <a16:creationId xmlns:a16="http://schemas.microsoft.com/office/drawing/2014/main" id="{7242C49C-1667-4042-92B3-EF877BD0FD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800223" indent="-307778">
              <a:defRPr>
                <a:solidFill>
                  <a:schemeClr val="tx1"/>
                </a:solidFill>
                <a:latin typeface="Calibri" panose="020F0502020204030204" pitchFamily="34" charset="0"/>
              </a:defRPr>
            </a:lvl2pPr>
            <a:lvl3pPr marL="1231112" indent="-246223">
              <a:defRPr>
                <a:solidFill>
                  <a:schemeClr val="tx1"/>
                </a:solidFill>
                <a:latin typeface="Calibri" panose="020F0502020204030204" pitchFamily="34" charset="0"/>
              </a:defRPr>
            </a:lvl3pPr>
            <a:lvl4pPr marL="1723557" indent="-246223">
              <a:defRPr>
                <a:solidFill>
                  <a:schemeClr val="tx1"/>
                </a:solidFill>
                <a:latin typeface="Calibri" panose="020F0502020204030204" pitchFamily="34" charset="0"/>
              </a:defRPr>
            </a:lvl4pPr>
            <a:lvl5pPr marL="2216003" indent="-246223">
              <a:defRPr>
                <a:solidFill>
                  <a:schemeClr val="tx1"/>
                </a:solidFill>
                <a:latin typeface="Calibri" panose="020F0502020204030204" pitchFamily="34" charset="0"/>
              </a:defRPr>
            </a:lvl5pPr>
            <a:lvl6pPr marL="2708448" indent="-246223" fontAlgn="base">
              <a:spcBef>
                <a:spcPct val="0"/>
              </a:spcBef>
              <a:spcAft>
                <a:spcPct val="0"/>
              </a:spcAft>
              <a:defRPr>
                <a:solidFill>
                  <a:schemeClr val="tx1"/>
                </a:solidFill>
                <a:latin typeface="Calibri" panose="020F0502020204030204" pitchFamily="34" charset="0"/>
              </a:defRPr>
            </a:lvl6pPr>
            <a:lvl7pPr marL="3200893" indent="-246223" fontAlgn="base">
              <a:spcBef>
                <a:spcPct val="0"/>
              </a:spcBef>
              <a:spcAft>
                <a:spcPct val="0"/>
              </a:spcAft>
              <a:defRPr>
                <a:solidFill>
                  <a:schemeClr val="tx1"/>
                </a:solidFill>
                <a:latin typeface="Calibri" panose="020F0502020204030204" pitchFamily="34" charset="0"/>
              </a:defRPr>
            </a:lvl7pPr>
            <a:lvl8pPr marL="3693338" indent="-246223" fontAlgn="base">
              <a:spcBef>
                <a:spcPct val="0"/>
              </a:spcBef>
              <a:spcAft>
                <a:spcPct val="0"/>
              </a:spcAft>
              <a:defRPr>
                <a:solidFill>
                  <a:schemeClr val="tx1"/>
                </a:solidFill>
                <a:latin typeface="Calibri" panose="020F0502020204030204" pitchFamily="34" charset="0"/>
              </a:defRPr>
            </a:lvl8pPr>
            <a:lvl9pPr marL="4185783" indent="-246223" fontAlgn="base">
              <a:spcBef>
                <a:spcPct val="0"/>
              </a:spcBef>
              <a:spcAft>
                <a:spcPct val="0"/>
              </a:spcAft>
              <a:defRPr>
                <a:solidFill>
                  <a:schemeClr val="tx1"/>
                </a:solidFill>
                <a:latin typeface="Calibri" panose="020F0502020204030204" pitchFamily="34" charset="0"/>
              </a:defRPr>
            </a:lvl9pPr>
          </a:lstStyle>
          <a:p>
            <a:pPr marL="0" marR="0" lvl="0" indent="0" algn="r" defTabSz="492445" rtl="0" eaLnBrk="1" fontAlgn="base" latinLnBrk="0" hangingPunct="1">
              <a:lnSpc>
                <a:spcPct val="100000"/>
              </a:lnSpc>
              <a:spcBef>
                <a:spcPct val="0"/>
              </a:spcBef>
              <a:spcAft>
                <a:spcPct val="0"/>
              </a:spcAft>
              <a:buClrTx/>
              <a:buSzTx/>
              <a:buFontTx/>
              <a:buNone/>
              <a:tabLst/>
              <a:defRPr/>
            </a:pPr>
            <a:fld id="{A8E831EB-BE86-4DD5-9D57-9B6E22DFF3C3}" type="slidenum">
              <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92445" rtl="0" eaLnBrk="1" fontAlgn="base" latinLnBrk="0" hangingPunct="1">
                <a:lnSpc>
                  <a:spcPct val="100000"/>
                </a:lnSpc>
                <a:spcBef>
                  <a:spcPct val="0"/>
                </a:spcBef>
                <a:spcAft>
                  <a:spcPct val="0"/>
                </a:spcAft>
                <a:buClrTx/>
                <a:buSzTx/>
                <a:buFontTx/>
                <a:buNone/>
                <a:tabLst/>
                <a:defRPr/>
              </a:pPr>
              <a:t>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53A8D53C-41C5-4D25-BD96-5762BF9DE8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AFBC8AC5-B363-4ECC-A7F6-68AAAE21A567}"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4</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275" name="Rectangle 2">
            <a:extLst>
              <a:ext uri="{FF2B5EF4-FFF2-40B4-BE49-F238E27FC236}">
                <a16:creationId xmlns:a16="http://schemas.microsoft.com/office/drawing/2014/main" id="{17A5C9FB-3508-44DF-857A-31B0414FA420}"/>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BE755AAD-AF85-4BD6-995A-D2D970A4C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buFont typeface="Wingdings" panose="05000000000000000000" pitchFamily="2" charset="2"/>
              <a:buNone/>
            </a:pPr>
            <a:r>
              <a:rPr lang="en-US" altLang="en-US" dirty="0">
                <a:latin typeface="Arial"/>
                <a:cs typeface="Arial"/>
              </a:rPr>
              <a:t>Our first line of public notification is displaying the poster. Prominently display the “And Justice for All” poster and make sure it is visible to recipients of the benefit. </a:t>
            </a:r>
            <a:r>
              <a:rPr lang="en-US" altLang="en-US" dirty="0">
                <a:latin typeface="Arial" panose="020B0604020202020204" pitchFamily="34" charset="0"/>
                <a:cs typeface="Arial" panose="020B0604020202020204" pitchFamily="34" charset="0"/>
              </a:rPr>
              <a:t>It is important to m</a:t>
            </a:r>
            <a:r>
              <a:rPr lang="en-US" dirty="0"/>
              <a:t>ake sure you have the most recent poster, since they are regularly updated.</a:t>
            </a:r>
            <a:endParaRPr lang="en-US" dirty="0">
              <a:latin typeface="Calibri"/>
              <a:ea typeface="Calibri"/>
              <a:cs typeface="Calibri"/>
            </a:endParaRPr>
          </a:p>
          <a:p>
            <a:pPr eaLnBrk="1" hangingPunct="1">
              <a:lnSpc>
                <a:spcPct val="90000"/>
              </a:lnSpc>
              <a:buFont typeface="Wingdings" panose="05000000000000000000" pitchFamily="2" charset="2"/>
              <a:buNone/>
            </a:pPr>
            <a:endParaRPr lang="en-US" altLang="en-US" dirty="0">
              <a:latin typeface="Arial"/>
              <a:cs typeface="Arial"/>
            </a:endParaRPr>
          </a:p>
          <a:p>
            <a:r>
              <a:rPr lang="en-US" dirty="0"/>
              <a:t>The And Justice For All poster includes the entire Civil Rights Policy statement. It should be used in its entirety on your website and on documents printed for your program.</a:t>
            </a:r>
            <a:endParaRPr lang="en-US" dirty="0">
              <a:ea typeface="Calibri"/>
              <a:cs typeface="Calibri"/>
            </a:endParaRPr>
          </a:p>
          <a:p>
            <a:endParaRPr lang="en-US" dirty="0"/>
          </a:p>
          <a:p>
            <a:r>
              <a:rPr lang="en-US" dirty="0"/>
              <a:t>Please note the nondiscrimination statement must be in the exact format as shown on the USDA website.</a:t>
            </a:r>
            <a:endParaRPr lang="en-US" dirty="0">
              <a:ea typeface="Calibri"/>
              <a:cs typeface="Calibri"/>
            </a:endParaRPr>
          </a:p>
          <a:p>
            <a:pPr>
              <a:lnSpc>
                <a:spcPct val="90000"/>
              </a:lnSpc>
              <a:buFont typeface="Wingdings" panose="05000000000000000000" pitchFamily="2" charset="2"/>
            </a:pPr>
            <a:endParaRPr lang="en-US" altLang="en-US" dirty="0">
              <a:latin typeface="Arial"/>
              <a:cs typeface="Arial"/>
            </a:endParaRPr>
          </a:p>
          <a:p>
            <a:pPr marL="0" marR="0" lvl="0" indent="0" algn="l" defTabSz="914400" rtl="0" eaLnBrk="1" fontAlgn="auto" latinLnBrk="0" hangingPunct="1">
              <a:lnSpc>
                <a:spcPct val="90000"/>
              </a:lnSpc>
              <a:spcBef>
                <a:spcPts val="0"/>
              </a:spcBef>
              <a:spcAft>
                <a:spcPts val="0"/>
              </a:spcAft>
              <a:buClrTx/>
              <a:buSzTx/>
              <a:buFont typeface="Wingdings" panose="05000000000000000000" pitchFamily="2" charset="2"/>
              <a:buNone/>
              <a:tabLst/>
              <a:defRPr/>
            </a:pPr>
            <a:r>
              <a:rPr lang="en-US" altLang="en-US" dirty="0">
                <a:latin typeface="Arial"/>
                <a:cs typeface="Arial"/>
              </a:rPr>
              <a:t>If you need copies of the poster, please download and print from the USDA website as shown on the screen. You can also scan the QR code to go directly to the website on your mobile device. You can also contact the State Agency so that we can send them out to you. We are still awaiting the new posters so if you submitted an order to us, we have it and are waiting. If you have not submitted a request for new posters, please send an email to Jacquelyn McGowan.</a:t>
            </a:r>
          </a:p>
          <a:p>
            <a:pPr eaLnBrk="1" hangingPunct="1">
              <a:lnSpc>
                <a:spcPct val="90000"/>
              </a:lnSpc>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eaLnBrk="1" hangingPunct="1">
              <a:lnSpc>
                <a:spcPct val="90000"/>
              </a:lnSpc>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1A0A9232-5D74-406E-B92F-08AB420C11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4B87F37C-716A-43E8-BFA4-F69D5E6FFAF9}"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5</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747" name="Rectangle 2">
            <a:extLst>
              <a:ext uri="{FF2B5EF4-FFF2-40B4-BE49-F238E27FC236}">
                <a16:creationId xmlns:a16="http://schemas.microsoft.com/office/drawing/2014/main" id="{37D8BFF5-C550-4349-AB79-D3C7C68F9081}"/>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23044BEC-0FEC-49C7-95C3-9F3632FF9D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anose="05000000000000000000" pitchFamily="2" charset="2"/>
              <a:buNone/>
            </a:pPr>
            <a:r>
              <a:rPr lang="en-US" altLang="en-US" dirty="0">
                <a:latin typeface="Arial"/>
                <a:cs typeface="Arial"/>
              </a:rPr>
              <a:t>One question we get often is, “What version of the Non-discrimination Statement should I use?”</a:t>
            </a:r>
          </a:p>
          <a:p>
            <a:pPr>
              <a:buFont typeface="Wingdings" panose="05000000000000000000" pitchFamily="2" charset="2"/>
              <a:buNone/>
            </a:pPr>
            <a:endParaRPr lang="en-US" altLang="en-US" dirty="0">
              <a:latin typeface="Arial"/>
              <a:cs typeface="Arial"/>
            </a:endParaRPr>
          </a:p>
          <a:p>
            <a:pPr>
              <a:buFont typeface="Wingdings" panose="05000000000000000000" pitchFamily="2" charset="2"/>
              <a:buNone/>
            </a:pPr>
            <a:r>
              <a:rPr lang="en-US" altLang="en-US" dirty="0">
                <a:latin typeface="Arial"/>
                <a:cs typeface="Arial"/>
              </a:rPr>
              <a:t>The entire statement should be used when space permits. However, in special circumstances only where space is limited, the shortened version can be used. This version states, “The USDA is an equal opportunity provider.”</a:t>
            </a:r>
          </a:p>
          <a:p>
            <a:pPr>
              <a:buFont typeface="Wingdings" panose="05000000000000000000" pitchFamily="2" charset="2"/>
              <a:buNone/>
            </a:pPr>
            <a:endParaRPr lang="en-US" altLang="en-US" dirty="0">
              <a:latin typeface="Arial"/>
              <a:cs typeface="Arial"/>
            </a:endParaRPr>
          </a:p>
          <a:p>
            <a:pPr>
              <a:buFont typeface="Wingdings" panose="05000000000000000000" pitchFamily="2" charset="2"/>
              <a:buNone/>
            </a:pPr>
            <a:r>
              <a:rPr lang="en-US" altLang="en-US" dirty="0">
                <a:latin typeface="Arial"/>
                <a:cs typeface="Arial"/>
              </a:rPr>
              <a:t>At a minimum, the Non-discrimination Statement should be on:</a:t>
            </a:r>
          </a:p>
          <a:p>
            <a:pPr marL="171450" indent="-171450">
              <a:buFont typeface="Arial" panose="020B0604020202020204" pitchFamily="34" charset="0"/>
              <a:buChar char="•"/>
            </a:pPr>
            <a:r>
              <a:rPr lang="en-US" altLang="en-US" dirty="0">
                <a:latin typeface="Arial"/>
                <a:cs typeface="Arial"/>
              </a:rPr>
              <a:t>Application Form(s),</a:t>
            </a:r>
          </a:p>
          <a:p>
            <a:pPr marL="171450" indent="-171450">
              <a:buFont typeface="Arial" panose="020B0604020202020204" pitchFamily="34" charset="0"/>
              <a:buChar char="•"/>
            </a:pPr>
            <a:r>
              <a:rPr lang="en-US" altLang="en-US" dirty="0">
                <a:latin typeface="Arial"/>
                <a:cs typeface="Arial"/>
              </a:rPr>
              <a:t>Notification of Eligibility or Ineligibility,</a:t>
            </a:r>
          </a:p>
          <a:p>
            <a:pPr marL="171450" indent="-171450">
              <a:buFont typeface="Arial" panose="020B0604020202020204" pitchFamily="34" charset="0"/>
              <a:buChar char="•"/>
            </a:pPr>
            <a:r>
              <a:rPr lang="en-US" altLang="en-US" dirty="0">
                <a:latin typeface="Arial"/>
                <a:cs typeface="Arial"/>
              </a:rPr>
              <a:t>Notice of Adverse Action Form,</a:t>
            </a:r>
          </a:p>
          <a:p>
            <a:pPr marL="171450" indent="-171450">
              <a:buFont typeface="Arial" panose="020B0604020202020204" pitchFamily="34" charset="0"/>
              <a:buChar char="•"/>
            </a:pPr>
            <a:r>
              <a:rPr lang="en-US" altLang="en-US" dirty="0">
                <a:latin typeface="Arial"/>
                <a:cs typeface="Arial"/>
              </a:rPr>
              <a:t>Program (Home) Web Page, and</a:t>
            </a:r>
          </a:p>
          <a:p>
            <a:pPr marL="171450" indent="-171450">
              <a:buFont typeface="Arial" panose="020B0604020202020204" pitchFamily="34" charset="0"/>
              <a:buChar char="•"/>
            </a:pPr>
            <a:r>
              <a:rPr lang="en-US" altLang="en-US" dirty="0">
                <a:latin typeface="Arial"/>
                <a:cs typeface="Arial"/>
              </a:rPr>
              <a:t>Public Information, including program literature.</a:t>
            </a:r>
          </a:p>
          <a:p>
            <a:pPr marL="171450" indent="-171450">
              <a:buFont typeface="Arial" panose="020B0604020202020204" pitchFamily="34" charset="0"/>
              <a:buChar char="•"/>
            </a:pPr>
            <a:endParaRPr lang="en-US" altLang="en-US" dirty="0">
              <a:latin typeface="Arial"/>
              <a:cs typeface="Arial"/>
            </a:endParaRPr>
          </a:p>
          <a:p>
            <a:pPr marL="0" indent="0">
              <a:buFont typeface="Arial" panose="020B0604020202020204" pitchFamily="34" charset="0"/>
              <a:buNone/>
            </a:pPr>
            <a:r>
              <a:rPr lang="en-US" altLang="en-US" dirty="0">
                <a:latin typeface="Arial"/>
                <a:cs typeface="Arial"/>
              </a:rPr>
              <a:t>The last slide of this presentation includes the full Non-discrimination Statement.</a:t>
            </a:r>
          </a:p>
          <a:p>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720C496F-0BA8-4263-9B32-06C264B542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FE88D050-059E-4EFA-B225-CA9266013596}"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6</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235" name="Rectangle 2">
            <a:extLst>
              <a:ext uri="{FF2B5EF4-FFF2-40B4-BE49-F238E27FC236}">
                <a16:creationId xmlns:a16="http://schemas.microsoft.com/office/drawing/2014/main" id="{34C2131B-C336-43C1-B320-BDCED4F5C740}"/>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397183FE-42FB-48E1-A638-3B5FF1F0FB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sz="1300" dirty="0">
                <a:latin typeface="Arial" panose="020B0604020202020204" pitchFamily="34" charset="0"/>
                <a:cs typeface="Arial" panose="020B0604020202020204" pitchFamily="34" charset="0"/>
              </a:rPr>
              <a:t>All complaints alleging discrimination on the basis of race, color, national original, age, sex, or disability, either written or verbal, must be processed within the timeframes.</a:t>
            </a:r>
          </a:p>
          <a:p>
            <a:pPr eaLnBrk="1" hangingPunct="1">
              <a:buFont typeface="Wingdings" panose="05000000000000000000" pitchFamily="2" charset="2"/>
              <a:buNone/>
            </a:pPr>
            <a:endParaRPr lang="en-US" altLang="en-US" sz="1300" dirty="0">
              <a:latin typeface="Arial" panose="020B0604020202020204" pitchFamily="34" charset="0"/>
              <a:cs typeface="Arial" panose="020B0604020202020204" pitchFamily="34" charset="0"/>
            </a:endParaRPr>
          </a:p>
          <a:p>
            <a:pPr eaLnBrk="1" hangingPunct="1">
              <a:buFont typeface="Wingdings" panose="05000000000000000000" pitchFamily="2" charset="2"/>
              <a:buNone/>
            </a:pPr>
            <a:r>
              <a:rPr lang="en-US" altLang="en-US" sz="1300" dirty="0">
                <a:latin typeface="Arial" panose="020B0604020202020204" pitchFamily="34" charset="0"/>
                <a:cs typeface="Arial" panose="020B0604020202020204" pitchFamily="34" charset="0"/>
              </a:rPr>
              <a:t>Any person or representative alleging discrimination based on a prohibited basis has the right to file a complaint within 180 days of discriminatory action.  Only the Secretary of Agriculture may extend this time under special circumstances.</a:t>
            </a:r>
          </a:p>
          <a:p>
            <a:pPr eaLnBrk="1" hangingPunct="1">
              <a:buFont typeface="Wingdings" panose="05000000000000000000" pitchFamily="2" charset="2"/>
              <a:buNone/>
            </a:pPr>
            <a:endParaRPr lang="en-US" altLang="en-US" sz="1300" dirty="0">
              <a:latin typeface="Arial" panose="020B0604020202020204" pitchFamily="34" charset="0"/>
              <a:cs typeface="Arial" panose="020B0604020202020204" pitchFamily="34" charset="0"/>
            </a:endParaRPr>
          </a:p>
          <a:p>
            <a:pPr eaLnBrk="1" hangingPunct="1">
              <a:buFont typeface="Wingdings" panose="05000000000000000000" pitchFamily="2" charset="2"/>
              <a:buNone/>
            </a:pPr>
            <a:r>
              <a:rPr lang="en-US" altLang="en-US" sz="1300" dirty="0">
                <a:latin typeface="Arial" panose="020B0604020202020204" pitchFamily="34" charset="0"/>
                <a:cs typeface="Arial" panose="020B0604020202020204" pitchFamily="34" charset="0"/>
              </a:rPr>
              <a:t>Complaints may be written or verbal as well as anonymous.</a:t>
            </a:r>
          </a:p>
          <a:p>
            <a:pPr eaLnBrk="1" hangingPunct="1">
              <a:buFont typeface="Wingdings" panose="05000000000000000000" pitchFamily="2" charset="2"/>
              <a:buNone/>
            </a:pPr>
            <a:endParaRPr lang="en-US" altLang="en-US" sz="1300" dirty="0">
              <a:latin typeface="Arial" panose="020B0604020202020204" pitchFamily="34" charset="0"/>
              <a:cs typeface="Arial" panose="020B0604020202020204" pitchFamily="34" charset="0"/>
            </a:endParaRPr>
          </a:p>
          <a:p>
            <a:pPr eaLnBrk="1" hangingPunct="1">
              <a:buFont typeface="Wingdings" panose="05000000000000000000" pitchFamily="2" charset="2"/>
              <a:buNone/>
            </a:pPr>
            <a:r>
              <a:rPr lang="en-US" altLang="en-US" sz="1300" dirty="0">
                <a:latin typeface="Arial" panose="020B0604020202020204" pitchFamily="34" charset="0"/>
                <a:cs typeface="Arial" panose="020B0604020202020204" pitchFamily="34" charset="0"/>
              </a:rPr>
              <a:t>The use of a form cannot be provided as a prerequisite for acceptance of a complaint;  however, there is a prototype form in the 113-1 Instruction.</a:t>
            </a:r>
          </a:p>
          <a:p>
            <a:pPr eaLnBrk="1" hangingPunct="1">
              <a:buFont typeface="Wingdings" panose="05000000000000000000" pitchFamily="2" charset="2"/>
              <a:buNone/>
            </a:pPr>
            <a:endParaRPr lang="en-US" altLang="en-US" sz="1300" dirty="0">
              <a:latin typeface="Arial" panose="020B0604020202020204" pitchFamily="34" charset="0"/>
              <a:cs typeface="Arial" panose="020B0604020202020204" pitchFamily="34" charset="0"/>
            </a:endParaRPr>
          </a:p>
          <a:p>
            <a:pPr eaLnBrk="1" hangingPunct="1">
              <a:buFont typeface="Wingdings" panose="05000000000000000000" pitchFamily="2" charset="2"/>
              <a:buNone/>
            </a:pPr>
            <a:r>
              <a:rPr lang="en-US" altLang="en-US" sz="1300" dirty="0">
                <a:latin typeface="Arial" panose="020B0604020202020204" pitchFamily="34" charset="0"/>
                <a:cs typeface="Arial" panose="020B0604020202020204" pitchFamily="34" charset="0"/>
              </a:rPr>
              <a:t>You can find the </a:t>
            </a:r>
            <a:r>
              <a:rPr lang="en-US" sz="1300" dirty="0">
                <a:latin typeface="Arial" panose="020B0604020202020204" pitchFamily="34" charset="0"/>
                <a:cs typeface="Arial" panose="020B0604020202020204" pitchFamily="34" charset="0"/>
              </a:rPr>
              <a:t>USDA</a:t>
            </a:r>
            <a:r>
              <a:rPr lang="en-US" sz="1300" spc="-16"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Di</a:t>
            </a:r>
            <a:r>
              <a:rPr lang="en-US" sz="1300" spc="-5" dirty="0">
                <a:latin typeface="Arial" panose="020B0604020202020204" pitchFamily="34" charset="0"/>
                <a:cs typeface="Arial" panose="020B0604020202020204" pitchFamily="34" charset="0"/>
              </a:rPr>
              <a:t>s</a:t>
            </a:r>
            <a:r>
              <a:rPr lang="en-US" sz="1300" dirty="0">
                <a:latin typeface="Arial" panose="020B0604020202020204" pitchFamily="34" charset="0"/>
                <a:cs typeface="Arial" panose="020B0604020202020204" pitchFamily="34" charset="0"/>
              </a:rPr>
              <a:t>crim</a:t>
            </a:r>
            <a:r>
              <a:rPr lang="en-US" sz="1300" spc="-11" dirty="0">
                <a:latin typeface="Arial" panose="020B0604020202020204" pitchFamily="34" charset="0"/>
                <a:cs typeface="Arial" panose="020B0604020202020204" pitchFamily="34" charset="0"/>
              </a:rPr>
              <a:t>inati</a:t>
            </a:r>
            <a:r>
              <a:rPr lang="en-US" sz="1300" spc="33" dirty="0">
                <a:latin typeface="Arial" panose="020B0604020202020204" pitchFamily="34" charset="0"/>
                <a:cs typeface="Arial" panose="020B0604020202020204" pitchFamily="34" charset="0"/>
              </a:rPr>
              <a:t>o</a:t>
            </a:r>
            <a:r>
              <a:rPr lang="en-US" sz="1300" dirty="0">
                <a:latin typeface="Arial" panose="020B0604020202020204" pitchFamily="34" charset="0"/>
                <a:cs typeface="Arial" panose="020B0604020202020204" pitchFamily="34" charset="0"/>
              </a:rPr>
              <a:t>n</a:t>
            </a:r>
            <a:r>
              <a:rPr lang="en-US" sz="1300" spc="-33" dirty="0">
                <a:latin typeface="Arial" panose="020B0604020202020204" pitchFamily="34" charset="0"/>
                <a:cs typeface="Arial" panose="020B0604020202020204" pitchFamily="34" charset="0"/>
              </a:rPr>
              <a:t> </a:t>
            </a:r>
            <a:r>
              <a:rPr lang="en-US" sz="1300" spc="-5" dirty="0">
                <a:latin typeface="Arial" panose="020B0604020202020204" pitchFamily="34" charset="0"/>
                <a:cs typeface="Arial" panose="020B0604020202020204" pitchFamily="34" charset="0"/>
              </a:rPr>
              <a:t>Complain</a:t>
            </a:r>
            <a:r>
              <a:rPr lang="en-US" sz="1300" dirty="0">
                <a:latin typeface="Arial" panose="020B0604020202020204" pitchFamily="34" charset="0"/>
                <a:cs typeface="Arial" panose="020B0604020202020204" pitchFamily="34" charset="0"/>
              </a:rPr>
              <a:t>t </a:t>
            </a:r>
            <a:r>
              <a:rPr lang="en-US" sz="1300" spc="-16" dirty="0">
                <a:latin typeface="Arial" panose="020B0604020202020204" pitchFamily="34" charset="0"/>
                <a:cs typeface="Arial" panose="020B0604020202020204" pitchFamily="34" charset="0"/>
              </a:rPr>
              <a:t>F</a:t>
            </a:r>
            <a:r>
              <a:rPr lang="en-US" sz="1300" dirty="0">
                <a:latin typeface="Arial" panose="020B0604020202020204" pitchFamily="34" charset="0"/>
                <a:cs typeface="Arial" panose="020B0604020202020204" pitchFamily="34" charset="0"/>
              </a:rPr>
              <a:t>orms, as well as information about filing a compliant, on USDA’s website. The form is available in both English and Spanish. Visit the website shown on the slide, or scan the QR code to access this website.</a:t>
            </a:r>
            <a:endParaRPr lang="en-US" sz="1000" dirty="0">
              <a:latin typeface="Verdana"/>
              <a:cs typeface="Verdan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886EE86D-D3D3-4BFF-A439-712ED200D1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955B7961-B876-49E4-8D82-3579DB6CA070}"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7</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283" name="Rectangle 2">
            <a:extLst>
              <a:ext uri="{FF2B5EF4-FFF2-40B4-BE49-F238E27FC236}">
                <a16:creationId xmlns:a16="http://schemas.microsoft.com/office/drawing/2014/main" id="{504D4213-D74A-4FF8-A2A9-AFC0C894B763}"/>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8E625578-5ACF-4AD1-8A23-C0DFE6E6CD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sz="1300" dirty="0">
                <a:latin typeface="Arial" panose="020B0604020202020204" pitchFamily="34" charset="0"/>
                <a:cs typeface="Arial" panose="020B0604020202020204" pitchFamily="34" charset="0"/>
              </a:rPr>
              <a:t>Complaints should include:</a:t>
            </a:r>
          </a:p>
          <a:p>
            <a:pPr marL="383047" indent="-369367">
              <a:buFont typeface="Wingdings"/>
              <a:buChar char=""/>
              <a:tabLst>
                <a:tab pos="383731" algn="l"/>
              </a:tabLst>
            </a:pPr>
            <a:r>
              <a:rPr lang="en-US" sz="1300" spc="-21" dirty="0">
                <a:latin typeface="Arial" panose="020B0604020202020204" pitchFamily="34" charset="0"/>
                <a:cs typeface="Arial" panose="020B0604020202020204" pitchFamily="34" charset="0"/>
              </a:rPr>
              <a:t>Name, address, and phone number of the complainant</a:t>
            </a:r>
          </a:p>
          <a:p>
            <a:pPr marL="383047" indent="-369367">
              <a:buFont typeface="Wingdings"/>
              <a:buChar char=""/>
              <a:tabLst>
                <a:tab pos="383731" algn="l"/>
              </a:tabLst>
            </a:pPr>
            <a:r>
              <a:rPr lang="en-US" sz="1300" spc="-21" dirty="0">
                <a:latin typeface="Arial" panose="020B0604020202020204" pitchFamily="34" charset="0"/>
                <a:cs typeface="Arial" panose="020B0604020202020204" pitchFamily="34" charset="0"/>
              </a:rPr>
              <a:t>Th</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l</a:t>
            </a:r>
            <a:r>
              <a:rPr lang="en-US" sz="1300" spc="-16" dirty="0">
                <a:latin typeface="Arial" panose="020B0604020202020204" pitchFamily="34" charset="0"/>
                <a:cs typeface="Arial" panose="020B0604020202020204" pitchFamily="34" charset="0"/>
              </a:rPr>
              <a:t>ocat</a:t>
            </a:r>
            <a:r>
              <a:rPr lang="en-US" sz="1300" spc="5"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on</a:t>
            </a:r>
            <a:r>
              <a:rPr lang="en-US" sz="1300" spc="-11"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and</a:t>
            </a:r>
            <a:r>
              <a:rPr lang="en-US" sz="1300" spc="-11"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name</a:t>
            </a:r>
            <a:r>
              <a:rPr lang="en-US" sz="1300"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of</a:t>
            </a:r>
            <a:r>
              <a:rPr lang="en-US" sz="1300"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the</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or</a:t>
            </a:r>
            <a:r>
              <a:rPr lang="en-US" sz="1300" spc="-26" dirty="0">
                <a:latin typeface="Arial" panose="020B0604020202020204" pitchFamily="34" charset="0"/>
                <a:cs typeface="Arial" panose="020B0604020202020204" pitchFamily="34" charset="0"/>
              </a:rPr>
              <a:t>g</a:t>
            </a:r>
            <a:r>
              <a:rPr lang="en-US" sz="1300" spc="-16" dirty="0">
                <a:latin typeface="Arial" panose="020B0604020202020204" pitchFamily="34" charset="0"/>
                <a:cs typeface="Arial" panose="020B0604020202020204" pitchFamily="34" charset="0"/>
              </a:rPr>
              <a:t>an</a:t>
            </a:r>
            <a:r>
              <a:rPr lang="en-US" sz="1300" dirty="0">
                <a:latin typeface="Arial" panose="020B0604020202020204" pitchFamily="34" charset="0"/>
                <a:cs typeface="Arial" panose="020B0604020202020204" pitchFamily="34" charset="0"/>
              </a:rPr>
              <a:t>i</a:t>
            </a:r>
            <a:r>
              <a:rPr lang="en-US" sz="1300" spc="-5" dirty="0">
                <a:latin typeface="Arial" panose="020B0604020202020204" pitchFamily="34" charset="0"/>
                <a:cs typeface="Arial" panose="020B0604020202020204" pitchFamily="34" charset="0"/>
              </a:rPr>
              <a:t>zat</a:t>
            </a:r>
            <a:r>
              <a:rPr lang="en-US" sz="1300" spc="11"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on</a:t>
            </a:r>
            <a:r>
              <a:rPr lang="en-US" sz="1300" spc="-26"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or</a:t>
            </a:r>
            <a:r>
              <a:rPr lang="en-US" sz="1300"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off</a:t>
            </a:r>
            <a:r>
              <a:rPr lang="en-US" sz="1300"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ce</a:t>
            </a:r>
            <a:endParaRPr lang="en-US" sz="1300" dirty="0">
              <a:latin typeface="Arial" panose="020B0604020202020204" pitchFamily="34" charset="0"/>
              <a:cs typeface="Arial" panose="020B0604020202020204" pitchFamily="34" charset="0"/>
            </a:endParaRPr>
          </a:p>
          <a:p>
            <a:pPr marL="383047" indent="-369367">
              <a:buFont typeface="Wingdings"/>
              <a:buChar char=""/>
              <a:tabLst>
                <a:tab pos="383731" algn="l"/>
              </a:tabLst>
            </a:pPr>
            <a:r>
              <a:rPr lang="en-US" sz="1300" spc="-21" dirty="0">
                <a:latin typeface="Arial" panose="020B0604020202020204" pitchFamily="34" charset="0"/>
                <a:cs typeface="Arial" panose="020B0604020202020204" pitchFamily="34" charset="0"/>
              </a:rPr>
              <a:t>Th</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nature of</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the</a:t>
            </a:r>
            <a:r>
              <a:rPr lang="en-US" sz="1300" spc="5" dirty="0">
                <a:latin typeface="Arial" panose="020B0604020202020204" pitchFamily="34" charset="0"/>
                <a:cs typeface="Arial" panose="020B0604020202020204" pitchFamily="34" charset="0"/>
              </a:rPr>
              <a:t> i</a:t>
            </a:r>
            <a:r>
              <a:rPr lang="en-US" sz="1300" dirty="0">
                <a:latin typeface="Arial" panose="020B0604020202020204" pitchFamily="34" charset="0"/>
                <a:cs typeface="Arial" panose="020B0604020202020204" pitchFamily="34" charset="0"/>
              </a:rPr>
              <a:t>nc</a:t>
            </a:r>
            <a:r>
              <a:rPr lang="en-US" sz="1300" spc="5"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dent</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or</a:t>
            </a:r>
            <a:r>
              <a:rPr lang="en-US" sz="1300" dirty="0">
                <a:latin typeface="Arial" panose="020B0604020202020204" pitchFamily="34" charset="0"/>
                <a:cs typeface="Arial" panose="020B0604020202020204" pitchFamily="34" charset="0"/>
              </a:rPr>
              <a:t> acti</a:t>
            </a:r>
            <a:r>
              <a:rPr lang="en-US" sz="1300" spc="-16" dirty="0">
                <a:latin typeface="Arial" panose="020B0604020202020204" pitchFamily="34" charset="0"/>
                <a:cs typeface="Arial" panose="020B0604020202020204" pitchFamily="34" charset="0"/>
              </a:rPr>
              <a:t>on</a:t>
            </a:r>
            <a:endParaRPr lang="en-US" sz="1300" dirty="0">
              <a:latin typeface="Arial" panose="020B0604020202020204" pitchFamily="34" charset="0"/>
              <a:cs typeface="Arial" panose="020B0604020202020204" pitchFamily="34" charset="0"/>
            </a:endParaRPr>
          </a:p>
          <a:p>
            <a:pPr marL="383047" marR="21204" indent="-369367">
              <a:lnSpc>
                <a:spcPct val="70000"/>
              </a:lnSpc>
              <a:spcBef>
                <a:spcPts val="1729"/>
              </a:spcBef>
              <a:buFont typeface="Wingdings"/>
              <a:buChar char=""/>
              <a:tabLst>
                <a:tab pos="383731" algn="l"/>
              </a:tabLst>
            </a:pPr>
            <a:r>
              <a:rPr lang="en-US" sz="1300" spc="-21" dirty="0">
                <a:latin typeface="Arial" panose="020B0604020202020204" pitchFamily="34" charset="0"/>
                <a:cs typeface="Arial" panose="020B0604020202020204" pitchFamily="34" charset="0"/>
              </a:rPr>
              <a:t>Th</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nam</a:t>
            </a:r>
            <a:r>
              <a:rPr lang="en-US" sz="1300" spc="-21"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s, </a:t>
            </a:r>
            <a:r>
              <a:rPr lang="en-US" sz="1300" dirty="0">
                <a:latin typeface="Arial" panose="020B0604020202020204" pitchFamily="34" charset="0"/>
                <a:cs typeface="Arial" panose="020B0604020202020204" pitchFamily="34" charset="0"/>
              </a:rPr>
              <a:t>t</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t</a:t>
            </a:r>
            <a:r>
              <a:rPr lang="en-US" sz="1300" spc="5" dirty="0">
                <a:latin typeface="Arial" panose="020B0604020202020204" pitchFamily="34" charset="0"/>
                <a:cs typeface="Arial" panose="020B0604020202020204" pitchFamily="34" charset="0"/>
              </a:rPr>
              <a:t>l</a:t>
            </a:r>
            <a:r>
              <a:rPr lang="en-US" sz="1300" spc="-16" dirty="0">
                <a:latin typeface="Arial" panose="020B0604020202020204" pitchFamily="34" charset="0"/>
                <a:cs typeface="Arial" panose="020B0604020202020204" pitchFamily="34" charset="0"/>
              </a:rPr>
              <a:t>e</a:t>
            </a:r>
            <a:r>
              <a:rPr lang="en-US" sz="1300" spc="-21" dirty="0">
                <a:latin typeface="Arial" panose="020B0604020202020204" pitchFamily="34" charset="0"/>
                <a:cs typeface="Arial" panose="020B0604020202020204" pitchFamily="34" charset="0"/>
              </a:rPr>
              <a:t>s</a:t>
            </a:r>
            <a:r>
              <a:rPr lang="en-US" sz="1300" spc="-11" dirty="0">
                <a:latin typeface="Arial" panose="020B0604020202020204" pitchFamily="34" charset="0"/>
                <a:cs typeface="Arial" panose="020B0604020202020204" pitchFamily="34" charset="0"/>
              </a:rPr>
              <a:t>,</a:t>
            </a:r>
            <a:r>
              <a:rPr lang="en-US" sz="1300" spc="16"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and</a:t>
            </a:r>
            <a:r>
              <a:rPr lang="en-US" sz="1300" spc="-11"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bus</a:t>
            </a:r>
            <a:r>
              <a:rPr lang="en-US" sz="1300" spc="5"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ne</a:t>
            </a:r>
            <a:r>
              <a:rPr lang="en-US" sz="1300" spc="-21" dirty="0">
                <a:latin typeface="Arial" panose="020B0604020202020204" pitchFamily="34" charset="0"/>
                <a:cs typeface="Arial" panose="020B0604020202020204" pitchFamily="34" charset="0"/>
              </a:rPr>
              <a:t>s</a:t>
            </a:r>
            <a:r>
              <a:rPr lang="en-US" sz="1300" spc="-11" dirty="0">
                <a:latin typeface="Arial" panose="020B0604020202020204" pitchFamily="34" charset="0"/>
                <a:cs typeface="Arial" panose="020B0604020202020204" pitchFamily="34" charset="0"/>
              </a:rPr>
              <a:t>s</a:t>
            </a:r>
            <a:r>
              <a:rPr lang="en-US" sz="1300" spc="11"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a</a:t>
            </a:r>
            <a:r>
              <a:rPr lang="en-US" sz="1300" spc="-26" dirty="0">
                <a:latin typeface="Arial" panose="020B0604020202020204" pitchFamily="34" charset="0"/>
                <a:cs typeface="Arial" panose="020B0604020202020204" pitchFamily="34" charset="0"/>
              </a:rPr>
              <a:t>d</a:t>
            </a:r>
            <a:r>
              <a:rPr lang="en-US" sz="1300" spc="-11" dirty="0">
                <a:latin typeface="Arial" panose="020B0604020202020204" pitchFamily="34" charset="0"/>
                <a:cs typeface="Arial" panose="020B0604020202020204" pitchFamily="34" charset="0"/>
              </a:rPr>
              <a:t>dr</a:t>
            </a:r>
            <a:r>
              <a:rPr lang="en-US" sz="1300" spc="-21"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ss</a:t>
            </a:r>
            <a:r>
              <a:rPr lang="en-US" sz="1300" spc="-26"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s</a:t>
            </a:r>
            <a:r>
              <a:rPr lang="en-US" sz="1300" spc="2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of</a:t>
            </a:r>
            <a:r>
              <a:rPr lang="en-US" sz="1300"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p</a:t>
            </a:r>
            <a:r>
              <a:rPr lang="en-US" sz="1300" spc="-21" dirty="0">
                <a:latin typeface="Arial" panose="020B0604020202020204" pitchFamily="34" charset="0"/>
                <a:cs typeface="Arial" panose="020B0604020202020204" pitchFamily="34" charset="0"/>
              </a:rPr>
              <a:t>e</a:t>
            </a:r>
            <a:r>
              <a:rPr lang="en-US" sz="1300" spc="-11" dirty="0">
                <a:latin typeface="Arial" panose="020B0604020202020204" pitchFamily="34" charset="0"/>
                <a:cs typeface="Arial" panose="020B0604020202020204" pitchFamily="34" charset="0"/>
              </a:rPr>
              <a:t>rsons</a:t>
            </a:r>
            <a:r>
              <a:rPr lang="en-US" sz="1300" spc="5" dirty="0">
                <a:latin typeface="Arial" panose="020B0604020202020204" pitchFamily="34" charset="0"/>
                <a:cs typeface="Arial" panose="020B0604020202020204" pitchFamily="34" charset="0"/>
              </a:rPr>
              <a:t> </a:t>
            </a:r>
            <a:r>
              <a:rPr lang="en-US" sz="1300" spc="-5" dirty="0">
                <a:latin typeface="Arial" panose="020B0604020202020204" pitchFamily="34" charset="0"/>
                <a:cs typeface="Arial" panose="020B0604020202020204" pitchFamily="34" charset="0"/>
              </a:rPr>
              <a:t>wh</a:t>
            </a:r>
            <a:r>
              <a:rPr lang="en-US" sz="1300" dirty="0">
                <a:latin typeface="Arial" panose="020B0604020202020204" pitchFamily="34" charset="0"/>
                <a:cs typeface="Arial" panose="020B0604020202020204" pitchFamily="34" charset="0"/>
              </a:rPr>
              <a:t>o</a:t>
            </a:r>
            <a:r>
              <a:rPr lang="en-US" sz="1300" spc="-5"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may</a:t>
            </a:r>
            <a:r>
              <a:rPr lang="en-US" sz="1300" spc="-11"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have know</a:t>
            </a:r>
            <a:r>
              <a:rPr lang="en-US" sz="1300" spc="5" dirty="0">
                <a:latin typeface="Arial" panose="020B0604020202020204" pitchFamily="34" charset="0"/>
                <a:cs typeface="Arial" panose="020B0604020202020204" pitchFamily="34" charset="0"/>
              </a:rPr>
              <a:t>l</a:t>
            </a:r>
            <a:r>
              <a:rPr lang="en-US" sz="1300" spc="-16" dirty="0">
                <a:latin typeface="Arial" panose="020B0604020202020204" pitchFamily="34" charset="0"/>
                <a:cs typeface="Arial" panose="020B0604020202020204" pitchFamily="34" charset="0"/>
              </a:rPr>
              <a:t>e</a:t>
            </a:r>
            <a:r>
              <a:rPr lang="en-US" sz="1300" spc="-33" dirty="0">
                <a:latin typeface="Arial" panose="020B0604020202020204" pitchFamily="34" charset="0"/>
                <a:cs typeface="Arial" panose="020B0604020202020204" pitchFamily="34" charset="0"/>
              </a:rPr>
              <a:t>d</a:t>
            </a:r>
            <a:r>
              <a:rPr lang="en-US" sz="1300" spc="-11" dirty="0">
                <a:latin typeface="Arial" panose="020B0604020202020204" pitchFamily="34" charset="0"/>
                <a:cs typeface="Arial" panose="020B0604020202020204" pitchFamily="34" charset="0"/>
              </a:rPr>
              <a:t>g</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of</a:t>
            </a:r>
            <a:r>
              <a:rPr lang="en-US" sz="1300" dirty="0">
                <a:latin typeface="Arial" panose="020B0604020202020204" pitchFamily="34" charset="0"/>
                <a:cs typeface="Arial" panose="020B0604020202020204" pitchFamily="34" charset="0"/>
              </a:rPr>
              <a:t> </a:t>
            </a:r>
            <a:r>
              <a:rPr lang="en-US" sz="1300" spc="-16" dirty="0">
                <a:latin typeface="Arial" panose="020B0604020202020204" pitchFamily="34" charset="0"/>
                <a:cs typeface="Arial" panose="020B0604020202020204" pitchFamily="34" charset="0"/>
              </a:rPr>
              <a:t>the</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d</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scr</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m</a:t>
            </a:r>
            <a:r>
              <a:rPr lang="en-US" sz="1300" spc="5"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natory</a:t>
            </a:r>
            <a:r>
              <a:rPr lang="en-US" sz="1300" spc="-5"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acti</a:t>
            </a:r>
            <a:r>
              <a:rPr lang="en-US" sz="1300" spc="-16" dirty="0">
                <a:latin typeface="Arial" panose="020B0604020202020204" pitchFamily="34" charset="0"/>
                <a:cs typeface="Arial" panose="020B0604020202020204" pitchFamily="34" charset="0"/>
              </a:rPr>
              <a:t>on</a:t>
            </a:r>
            <a:endParaRPr lang="en-US" sz="1300" dirty="0">
              <a:latin typeface="Arial" panose="020B0604020202020204" pitchFamily="34" charset="0"/>
              <a:cs typeface="Arial" panose="020B0604020202020204" pitchFamily="34" charset="0"/>
            </a:endParaRPr>
          </a:p>
          <a:p>
            <a:pPr marL="383047" indent="-369367">
              <a:buFont typeface="Wingdings"/>
              <a:buChar char=""/>
              <a:tabLst>
                <a:tab pos="383731" algn="l"/>
              </a:tabLst>
            </a:pPr>
            <a:r>
              <a:rPr lang="en-US" sz="1300" spc="-21" dirty="0">
                <a:latin typeface="Arial" panose="020B0604020202020204" pitchFamily="34" charset="0"/>
                <a:cs typeface="Arial" panose="020B0604020202020204" pitchFamily="34" charset="0"/>
              </a:rPr>
              <a:t>Th</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dat</a:t>
            </a:r>
            <a:r>
              <a:rPr lang="en-US" sz="1300" spc="-2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(s</a:t>
            </a:r>
            <a:r>
              <a:rPr lang="en-US" sz="1300" dirty="0">
                <a:latin typeface="Arial" panose="020B0604020202020204" pitchFamily="34" charset="0"/>
                <a:cs typeface="Arial" panose="020B0604020202020204" pitchFamily="34" charset="0"/>
              </a:rPr>
              <a:t>)</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dur</a:t>
            </a:r>
            <a:r>
              <a:rPr lang="en-US" sz="1300"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ng</a:t>
            </a:r>
            <a:r>
              <a:rPr lang="en-US" sz="1300" spc="5" dirty="0">
                <a:latin typeface="Arial" panose="020B0604020202020204" pitchFamily="34" charset="0"/>
                <a:cs typeface="Arial" panose="020B0604020202020204" pitchFamily="34" charset="0"/>
              </a:rPr>
              <a:t> </a:t>
            </a:r>
            <a:r>
              <a:rPr lang="en-US" sz="1300" spc="-5" dirty="0">
                <a:latin typeface="Arial" panose="020B0604020202020204" pitchFamily="34" charset="0"/>
                <a:cs typeface="Arial" panose="020B0604020202020204" pitchFamily="34" charset="0"/>
              </a:rPr>
              <a:t>wh</a:t>
            </a:r>
            <a:r>
              <a:rPr lang="en-US" sz="1300" spc="11" dirty="0">
                <a:latin typeface="Arial" panose="020B0604020202020204" pitchFamily="34" charset="0"/>
                <a:cs typeface="Arial" panose="020B0604020202020204" pitchFamily="34" charset="0"/>
              </a:rPr>
              <a:t>i</a:t>
            </a:r>
            <a:r>
              <a:rPr lang="en-US" sz="1300" spc="-16" dirty="0">
                <a:latin typeface="Arial" panose="020B0604020202020204" pitchFamily="34" charset="0"/>
                <a:cs typeface="Arial" panose="020B0604020202020204" pitchFamily="34" charset="0"/>
              </a:rPr>
              <a:t>ch </a:t>
            </a:r>
            <a:r>
              <a:rPr lang="en-US" sz="1300" spc="-11" dirty="0">
                <a:latin typeface="Arial" panose="020B0604020202020204" pitchFamily="34" charset="0"/>
                <a:cs typeface="Arial" panose="020B0604020202020204" pitchFamily="34" charset="0"/>
              </a:rPr>
              <a:t>the</a:t>
            </a:r>
            <a:r>
              <a:rPr lang="en-US" sz="1300" spc="5"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a:t>
            </a:r>
            <a:r>
              <a:rPr lang="en-US" sz="1300" spc="5" dirty="0">
                <a:latin typeface="Arial" panose="020B0604020202020204" pitchFamily="34" charset="0"/>
                <a:cs typeface="Arial" panose="020B0604020202020204" pitchFamily="34" charset="0"/>
              </a:rPr>
              <a:t>ll</a:t>
            </a:r>
            <a:r>
              <a:rPr lang="en-US" sz="1300" spc="-16" dirty="0">
                <a:latin typeface="Arial" panose="020B0604020202020204" pitchFamily="34" charset="0"/>
                <a:cs typeface="Arial" panose="020B0604020202020204" pitchFamily="34" charset="0"/>
              </a:rPr>
              <a:t>e</a:t>
            </a:r>
            <a:r>
              <a:rPr lang="en-US" sz="1300" spc="-33" dirty="0">
                <a:latin typeface="Arial" panose="020B0604020202020204" pitchFamily="34" charset="0"/>
                <a:cs typeface="Arial" panose="020B0604020202020204" pitchFamily="34" charset="0"/>
              </a:rPr>
              <a:t>g</a:t>
            </a:r>
            <a:r>
              <a:rPr lang="en-US" sz="1300" spc="-16" dirty="0">
                <a:latin typeface="Arial" panose="020B0604020202020204" pitchFamily="34" charset="0"/>
                <a:cs typeface="Arial" panose="020B0604020202020204" pitchFamily="34" charset="0"/>
              </a:rPr>
              <a:t>ed</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d</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scr</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m</a:t>
            </a:r>
            <a:r>
              <a:rPr lang="en-US" sz="1300" spc="5"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natory</a:t>
            </a:r>
            <a:r>
              <a:rPr lang="en-US" sz="1300" spc="-26"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acti</a:t>
            </a:r>
            <a:r>
              <a:rPr lang="en-US" sz="1300" spc="-16" dirty="0">
                <a:latin typeface="Arial" panose="020B0604020202020204" pitchFamily="34" charset="0"/>
                <a:cs typeface="Arial" panose="020B0604020202020204" pitchFamily="34" charset="0"/>
              </a:rPr>
              <a:t>ons</a:t>
            </a:r>
            <a:r>
              <a:rPr lang="en-US" sz="1300" spc="16"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occurr</a:t>
            </a:r>
            <a:r>
              <a:rPr lang="en-US" sz="1300" spc="-26" dirty="0">
                <a:latin typeface="Arial" panose="020B0604020202020204" pitchFamily="34" charset="0"/>
                <a:cs typeface="Arial" panose="020B0604020202020204" pitchFamily="34" charset="0"/>
              </a:rPr>
              <a:t>e</a:t>
            </a:r>
            <a:r>
              <a:rPr lang="en-US" sz="1300" dirty="0">
                <a:latin typeface="Arial" panose="020B0604020202020204" pitchFamily="34" charset="0"/>
                <a:cs typeface="Arial" panose="020B0604020202020204" pitchFamily="34" charset="0"/>
              </a:rPr>
              <a:t>d, and</a:t>
            </a:r>
          </a:p>
          <a:p>
            <a:pPr marL="383047" indent="-369367">
              <a:buFont typeface="Wingdings"/>
              <a:buChar char=""/>
              <a:tabLst>
                <a:tab pos="383731" algn="l"/>
              </a:tabLst>
            </a:pPr>
            <a:r>
              <a:rPr lang="en-US" sz="1300" spc="-21" dirty="0">
                <a:latin typeface="Arial" panose="020B0604020202020204" pitchFamily="34" charset="0"/>
                <a:cs typeface="Arial" panose="020B0604020202020204" pitchFamily="34" charset="0"/>
              </a:rPr>
              <a:t>Th</a:t>
            </a:r>
            <a:r>
              <a:rPr lang="en-US" sz="1300" spc="-16" dirty="0">
                <a:latin typeface="Arial" panose="020B0604020202020204" pitchFamily="34" charset="0"/>
                <a:cs typeface="Arial" panose="020B0604020202020204" pitchFamily="34" charset="0"/>
              </a:rPr>
              <a:t>e</a:t>
            </a:r>
            <a:r>
              <a:rPr lang="en-US" sz="1300" spc="5"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basis</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for</a:t>
            </a:r>
            <a:r>
              <a:rPr lang="en-US" sz="1300" spc="-16"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the</a:t>
            </a:r>
            <a:r>
              <a:rPr lang="en-US" sz="1300" spc="5"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a</a:t>
            </a:r>
            <a:r>
              <a:rPr lang="en-US" sz="1300" spc="5" dirty="0">
                <a:latin typeface="Arial" panose="020B0604020202020204" pitchFamily="34" charset="0"/>
                <a:cs typeface="Arial" panose="020B0604020202020204" pitchFamily="34" charset="0"/>
              </a:rPr>
              <a:t>ll</a:t>
            </a:r>
            <a:r>
              <a:rPr lang="en-US" sz="1300" spc="-16" dirty="0">
                <a:latin typeface="Arial" panose="020B0604020202020204" pitchFamily="34" charset="0"/>
                <a:cs typeface="Arial" panose="020B0604020202020204" pitchFamily="34" charset="0"/>
              </a:rPr>
              <a:t>e</a:t>
            </a:r>
            <a:r>
              <a:rPr lang="en-US" sz="1300" spc="-33" dirty="0">
                <a:latin typeface="Arial" panose="020B0604020202020204" pitchFamily="34" charset="0"/>
                <a:cs typeface="Arial" panose="020B0604020202020204" pitchFamily="34" charset="0"/>
              </a:rPr>
              <a:t>g</a:t>
            </a:r>
            <a:r>
              <a:rPr lang="en-US" sz="1300" spc="-16" dirty="0">
                <a:latin typeface="Arial" panose="020B0604020202020204" pitchFamily="34" charset="0"/>
                <a:cs typeface="Arial" panose="020B0604020202020204" pitchFamily="34" charset="0"/>
              </a:rPr>
              <a:t>ed</a:t>
            </a:r>
            <a:r>
              <a:rPr lang="en-US" sz="1300" spc="11" dirty="0">
                <a:latin typeface="Arial" panose="020B0604020202020204" pitchFamily="34" charset="0"/>
                <a:cs typeface="Arial" panose="020B0604020202020204" pitchFamily="34" charset="0"/>
              </a:rPr>
              <a:t> </a:t>
            </a:r>
            <a:r>
              <a:rPr lang="en-US" sz="1300" spc="-11" dirty="0">
                <a:latin typeface="Arial" panose="020B0604020202020204" pitchFamily="34" charset="0"/>
                <a:cs typeface="Arial" panose="020B0604020202020204" pitchFamily="34" charset="0"/>
              </a:rPr>
              <a:t>d</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scr</a:t>
            </a:r>
            <a:r>
              <a:rPr lang="en-US" sz="1300" spc="5" dirty="0">
                <a:latin typeface="Arial" panose="020B0604020202020204" pitchFamily="34" charset="0"/>
                <a:cs typeface="Arial" panose="020B0604020202020204" pitchFamily="34" charset="0"/>
              </a:rPr>
              <a:t>i</a:t>
            </a:r>
            <a:r>
              <a:rPr lang="en-US" sz="1300" dirty="0">
                <a:latin typeface="Arial" panose="020B0604020202020204" pitchFamily="34" charset="0"/>
                <a:cs typeface="Arial" panose="020B0604020202020204" pitchFamily="34" charset="0"/>
              </a:rPr>
              <a:t>m</a:t>
            </a:r>
            <a:r>
              <a:rPr lang="en-US" sz="1300" spc="5"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nat</a:t>
            </a:r>
            <a:r>
              <a:rPr lang="en-US" sz="1300" dirty="0">
                <a:latin typeface="Arial" panose="020B0604020202020204" pitchFamily="34" charset="0"/>
                <a:cs typeface="Arial" panose="020B0604020202020204" pitchFamily="34" charset="0"/>
              </a:rPr>
              <a:t>i</a:t>
            </a:r>
            <a:r>
              <a:rPr lang="en-US" sz="1300" spc="-11" dirty="0">
                <a:latin typeface="Arial" panose="020B0604020202020204" pitchFamily="34" charset="0"/>
                <a:cs typeface="Arial" panose="020B0604020202020204" pitchFamily="34" charset="0"/>
              </a:rPr>
              <a:t>on.</a:t>
            </a:r>
            <a:endParaRPr lang="en-US" altLang="en-US" dirty="0">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None/>
            </a:pPr>
            <a:r>
              <a:rPr lang="en-US" altLang="en-US" dirty="0">
                <a:latin typeface="Arial" panose="020B0604020202020204" pitchFamily="34" charset="0"/>
                <a:cs typeface="Arial" panose="020B0604020202020204" pitchFamily="34" charset="0"/>
              </a:rPr>
              <a:t>When there are complaints of discrimination, they are forwarded by the State Agency to the Civil Rights Office for processing. In response to the complaint, a letter of acknowledgement is sent to the complainant. </a:t>
            </a:r>
          </a:p>
          <a:p>
            <a:pPr eaLnBrk="1" hangingPunct="1">
              <a:lnSpc>
                <a:spcPct val="80000"/>
              </a:lnSpc>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None/>
            </a:pPr>
            <a:r>
              <a:rPr lang="en-US" altLang="en-US" dirty="0">
                <a:latin typeface="Arial" panose="020B0604020202020204" pitchFamily="34" charset="0"/>
                <a:cs typeface="Arial" panose="020B0604020202020204" pitchFamily="34" charset="0"/>
              </a:rPr>
              <a:t>Age discrimination complaints are referred to Federal Mediation &amp; Conciliation Service (FMCS) within 10 days for mediation. The parties are encouraged to resolve the issue at the lowest possible level, as expeditiously as possible. If there are finding(s), corrective action is required.</a:t>
            </a: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9DFEE45B-C911-46EC-A769-81569A18AA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1022368D-934A-4E73-9C91-D5B70E17C004}"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8</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515" name="Rectangle 2">
            <a:extLst>
              <a:ext uri="{FF2B5EF4-FFF2-40B4-BE49-F238E27FC236}">
                <a16:creationId xmlns:a16="http://schemas.microsoft.com/office/drawing/2014/main" id="{082598D0-9CE5-449A-96F9-4EB8AF26294A}"/>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BE85D6E0-7171-421F-A88A-0DDE8C15C5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Wingdings" panose="05000000000000000000" pitchFamily="2" charset="2"/>
              <a:buNone/>
            </a:pPr>
            <a:r>
              <a:rPr lang="en-US" altLang="en-US" sz="1100" dirty="0">
                <a:latin typeface="Arial" panose="020B0604020202020204" pitchFamily="34" charset="0"/>
                <a:cs typeface="Arial" panose="020B0604020202020204" pitchFamily="34" charset="0"/>
              </a:rPr>
              <a:t>State agencies, local agencies, and other subrecipients are required to obtain data by race and ethnic category on potentially eligible populations, applicants, and participants in their service area.</a:t>
            </a:r>
          </a:p>
          <a:p>
            <a:pPr>
              <a:buClr>
                <a:schemeClr val="tx1"/>
              </a:buClr>
              <a:buFont typeface="Wingdings" panose="05000000000000000000" pitchFamily="2" charset="2"/>
              <a:buNone/>
            </a:pPr>
            <a:endParaRPr lang="en-US" altLang="en-US" sz="1100" dirty="0">
              <a:latin typeface="Arial" panose="020B0604020202020204" pitchFamily="34" charset="0"/>
              <a:cs typeface="Arial" panose="020B0604020202020204" pitchFamily="34" charset="0"/>
            </a:endParaRPr>
          </a:p>
          <a:p>
            <a:pPr>
              <a:buClr>
                <a:schemeClr val="tx1"/>
              </a:buClr>
              <a:buFont typeface="Wingdings" panose="05000000000000000000" pitchFamily="2" charset="2"/>
              <a:buNone/>
            </a:pPr>
            <a:r>
              <a:rPr lang="en-US" altLang="en-US" sz="1100" dirty="0">
                <a:latin typeface="Arial" panose="020B0604020202020204" pitchFamily="34" charset="0"/>
                <a:cs typeface="Arial" panose="020B0604020202020204" pitchFamily="34" charset="0"/>
              </a:rPr>
              <a:t>Systems for collecting actual racial and ethnic data must be established and maintained for FNS programs, with the exception of certain Food Distribution Programs listed in Appendix C.</a:t>
            </a:r>
          </a:p>
          <a:p>
            <a:pPr>
              <a:buClr>
                <a:schemeClr val="tx1"/>
              </a:buClr>
              <a:buFont typeface="Wingdings" panose="05000000000000000000" pitchFamily="2" charset="2"/>
              <a:buNone/>
            </a:pPr>
            <a:endParaRPr lang="en-US" altLang="en-US" sz="1100" dirty="0">
              <a:latin typeface="Arial" panose="020B0604020202020204" pitchFamily="34" charset="0"/>
              <a:cs typeface="Arial" panose="020B0604020202020204" pitchFamily="34" charset="0"/>
            </a:endParaRPr>
          </a:p>
          <a:p>
            <a:pPr>
              <a:buClr>
                <a:schemeClr val="tx1"/>
              </a:buClr>
              <a:buFont typeface="Wingdings" panose="05000000000000000000" pitchFamily="2" charset="2"/>
              <a:buNone/>
            </a:pPr>
            <a:r>
              <a:rPr lang="en-US" altLang="en-US" sz="1100" dirty="0">
                <a:latin typeface="Arial" panose="020B0604020202020204" pitchFamily="34" charset="0"/>
                <a:cs typeface="Arial" panose="020B0604020202020204" pitchFamily="34" charset="0"/>
              </a:rPr>
              <a:t>Ask all program applicants and participants to identify all racial categories that apply listed on the free &amp; reduced application (per the Office of Management and Budget guidance).</a:t>
            </a:r>
          </a:p>
          <a:p>
            <a:pPr>
              <a:buClr>
                <a:schemeClr val="tx1"/>
              </a:buClr>
              <a:buFont typeface="Wingdings" panose="05000000000000000000" pitchFamily="2" charset="2"/>
              <a:buNone/>
            </a:pPr>
            <a:endParaRPr lang="en-US" altLang="en-US" sz="1100" dirty="0">
              <a:latin typeface="Arial" panose="020B0604020202020204" pitchFamily="34" charset="0"/>
              <a:cs typeface="Arial" panose="020B0604020202020204" pitchFamily="34" charset="0"/>
            </a:endParaRPr>
          </a:p>
          <a:p>
            <a:pPr>
              <a:buClr>
                <a:schemeClr val="tx1"/>
              </a:buClr>
              <a:buFont typeface="Wingdings" panose="05000000000000000000" pitchFamily="2" charset="2"/>
              <a:buNone/>
            </a:pPr>
            <a:r>
              <a:rPr lang="en-US" altLang="en-US" sz="1100" dirty="0">
                <a:latin typeface="Arial" panose="020B0604020202020204" pitchFamily="34" charset="0"/>
                <a:cs typeface="Arial" panose="020B0604020202020204" pitchFamily="34" charset="0"/>
              </a:rPr>
              <a:t>Self-identification is the preferred method of obtaining data.</a:t>
            </a:r>
          </a:p>
          <a:p>
            <a:pPr marL="13680"/>
            <a:endParaRPr lang="en-US" sz="1100" b="1" u="sng" dirty="0">
              <a:latin typeface="Arial" panose="020B0604020202020204" pitchFamily="34" charset="0"/>
              <a:cs typeface="Arial" panose="020B0604020202020204" pitchFamily="34" charset="0"/>
            </a:endParaRPr>
          </a:p>
          <a:p>
            <a:pPr marL="13680"/>
            <a:r>
              <a:rPr lang="en-US" sz="1100" b="0" u="none" dirty="0">
                <a:latin typeface="Arial" panose="020B0604020202020204" pitchFamily="34" charset="0"/>
                <a:cs typeface="Arial" panose="020B0604020202020204" pitchFamily="34" charset="0"/>
              </a:rPr>
              <a:t>The Race and Ethnicity Data Collection Form has a two-question format. The first question is about ethnicity and asks participants to select either “Hispanic or Latino”, or “not Hispanic or Latino”. The second question asks participants to select one or more of the following racial categories which include American Indian or Alaskan Native, Asian, Black or African American, Native Hawaiian or Other Pacific Islander, or White.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5DCE828F-E01B-4F35-8F7D-71BF2B471F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13903" indent="-312908">
              <a:defRPr>
                <a:solidFill>
                  <a:schemeClr val="tx1"/>
                </a:solidFill>
                <a:latin typeface="Arial" panose="020B0604020202020204" pitchFamily="34" charset="0"/>
                <a:cs typeface="Arial" panose="020B0604020202020204" pitchFamily="34" charset="0"/>
              </a:defRPr>
            </a:lvl2pPr>
            <a:lvl3pPr marL="1253342" indent="-249642">
              <a:defRPr>
                <a:solidFill>
                  <a:schemeClr val="tx1"/>
                </a:solidFill>
                <a:latin typeface="Arial" panose="020B0604020202020204" pitchFamily="34" charset="0"/>
                <a:cs typeface="Arial" panose="020B0604020202020204" pitchFamily="34" charset="0"/>
              </a:defRPr>
            </a:lvl3pPr>
            <a:lvl4pPr marL="1756046" indent="-249642">
              <a:defRPr>
                <a:solidFill>
                  <a:schemeClr val="tx1"/>
                </a:solidFill>
                <a:latin typeface="Arial" panose="020B0604020202020204" pitchFamily="34" charset="0"/>
                <a:cs typeface="Arial" panose="020B0604020202020204" pitchFamily="34" charset="0"/>
              </a:defRPr>
            </a:lvl4pPr>
            <a:lvl5pPr marL="2257039" indent="-249642">
              <a:defRPr>
                <a:solidFill>
                  <a:schemeClr val="tx1"/>
                </a:solidFill>
                <a:latin typeface="Arial" panose="020B0604020202020204" pitchFamily="34" charset="0"/>
                <a:cs typeface="Arial" panose="020B0604020202020204" pitchFamily="34" charset="0"/>
              </a:defRPr>
            </a:lvl5pPr>
            <a:lvl6pPr marL="2749484"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41930"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34375"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26821" indent="-24964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2445" rtl="0" eaLnBrk="1" fontAlgn="auto" latinLnBrk="0" hangingPunct="1">
              <a:lnSpc>
                <a:spcPct val="100000"/>
              </a:lnSpc>
              <a:spcBef>
                <a:spcPts val="0"/>
              </a:spcBef>
              <a:spcAft>
                <a:spcPts val="0"/>
              </a:spcAft>
              <a:buClrTx/>
              <a:buSzTx/>
              <a:buFontTx/>
              <a:buNone/>
              <a:tabLst/>
              <a:defRPr/>
            </a:pPr>
            <a:fld id="{75B2637C-191C-47EB-8E30-53ED1177DF8B}" type="slidenum">
              <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92445" rtl="0" eaLnBrk="1" fontAlgn="auto" latinLnBrk="0" hangingPunct="1">
                <a:lnSpc>
                  <a:spcPct val="100000"/>
                </a:lnSpc>
                <a:spcBef>
                  <a:spcPts val="0"/>
                </a:spcBef>
                <a:spcAft>
                  <a:spcPts val="0"/>
                </a:spcAft>
                <a:buClrTx/>
                <a:buSzTx/>
                <a:buFontTx/>
                <a:buNone/>
                <a:tabLst/>
                <a:defRPr/>
              </a:pPr>
              <a:t>9</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563" name="Rectangle 2">
            <a:extLst>
              <a:ext uri="{FF2B5EF4-FFF2-40B4-BE49-F238E27FC236}">
                <a16:creationId xmlns:a16="http://schemas.microsoft.com/office/drawing/2014/main" id="{6CF0BA3D-8C68-4535-8A43-02C756CD83EB}"/>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8A190ABE-CF11-44E5-B2EF-9F8C0D01D7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Clr>
                <a:schemeClr val="tx1"/>
              </a:buClr>
              <a:buFont typeface="Wingdings" panose="05000000000000000000" pitchFamily="2" charset="2"/>
              <a:buNone/>
            </a:pPr>
            <a:r>
              <a:rPr lang="en-US" altLang="en-US" dirty="0">
                <a:latin typeface="Arial" panose="020B0604020202020204" pitchFamily="34" charset="0"/>
                <a:cs typeface="Arial" panose="020B0604020202020204" pitchFamily="34" charset="0"/>
              </a:rPr>
              <a:t>In instances where racial and ethnic data is collected online, provisions must be made for applicants or participants to self-identify.  The ability to verify this data by some manner of signing a printout, etc., must be available. </a:t>
            </a:r>
          </a:p>
          <a:p>
            <a:pPr eaLnBrk="1" hangingPunct="1">
              <a:lnSpc>
                <a:spcPct val="80000"/>
              </a:lnSpc>
              <a:buClr>
                <a:schemeClr val="tx1"/>
              </a:buClr>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None/>
            </a:pPr>
            <a:r>
              <a:rPr lang="en-US" altLang="en-US" dirty="0">
                <a:latin typeface="Arial" panose="020B0604020202020204" pitchFamily="34" charset="0"/>
                <a:cs typeface="Arial" panose="020B0604020202020204" pitchFamily="34" charset="0"/>
              </a:rPr>
              <a:t>Data must be collected and retained by the service delivery point for each program as specified in the program regulations, instructions, and policies. </a:t>
            </a:r>
          </a:p>
          <a:p>
            <a:pPr eaLnBrk="1" hangingPunct="1">
              <a:lnSpc>
                <a:spcPct val="80000"/>
              </a:lnSpc>
              <a:buClr>
                <a:schemeClr val="tx1"/>
              </a:buClr>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None/>
            </a:pPr>
            <a:r>
              <a:rPr lang="en-US" altLang="en-US" dirty="0">
                <a:latin typeface="Arial" panose="020B0604020202020204" pitchFamily="34" charset="0"/>
                <a:cs typeface="Arial" panose="020B0604020202020204" pitchFamily="34" charset="0"/>
              </a:rPr>
              <a:t>Like all our documentation for this program, these records to be maintained for 3 years plus the current year, unless your local entity has more strict requirements for record storage and retention.</a:t>
            </a:r>
          </a:p>
          <a:p>
            <a:pPr eaLnBrk="1" hangingPunct="1">
              <a:lnSpc>
                <a:spcPct val="80000"/>
              </a:lnSpc>
              <a:buClr>
                <a:schemeClr val="tx1"/>
              </a:buClr>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None/>
            </a:pPr>
            <a:r>
              <a:rPr lang="en-US" altLang="en-US" dirty="0">
                <a:latin typeface="Arial" panose="020B0604020202020204" pitchFamily="34" charset="0"/>
                <a:cs typeface="Arial" panose="020B0604020202020204" pitchFamily="34" charset="0"/>
              </a:rPr>
              <a:t>Make sure only the appropriate authorized individuals have access to the data.</a:t>
            </a:r>
          </a:p>
          <a:p>
            <a:pPr eaLnBrk="1" hangingPunct="1">
              <a:lnSpc>
                <a:spcPct val="80000"/>
              </a:lnSpc>
              <a:buClr>
                <a:schemeClr val="tx1"/>
              </a:buClr>
              <a:buFont typeface="Wingdings" panose="05000000000000000000" pitchFamily="2" charset="2"/>
              <a:buNone/>
            </a:pPr>
            <a:endParaRPr lang="en-US" altLang="en-US" dirty="0">
              <a:latin typeface="Arial" panose="020B0604020202020204" pitchFamily="34" charset="0"/>
              <a:cs typeface="Arial" panose="020B0604020202020204" pitchFamily="34" charset="0"/>
            </a:endParaRPr>
          </a:p>
          <a:p>
            <a:pPr eaLnBrk="1" hangingPunct="1">
              <a:lnSpc>
                <a:spcPct val="80000"/>
              </a:lnSpc>
              <a:buClr>
                <a:schemeClr val="tx1"/>
              </a:buClr>
              <a:buFont typeface="Wingdings" panose="05000000000000000000" pitchFamily="2" charset="2"/>
              <a:buNone/>
            </a:pPr>
            <a:r>
              <a:rPr lang="en-US" altLang="en-US" dirty="0">
                <a:latin typeface="Arial" panose="020B0604020202020204" pitchFamily="34" charset="0"/>
                <a:cs typeface="Arial" panose="020B0604020202020204" pitchFamily="34" charset="0"/>
              </a:rPr>
              <a:t>Lastly, data and records must be submitted as requested to FNS.</a:t>
            </a: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331EC5-2D5E-F24F-8FFA-59A753463532}"/>
              </a:ext>
            </a:extLst>
          </p:cNvPr>
          <p:cNvPicPr>
            <a:picLocks noChangeAspect="1"/>
          </p:cNvPicPr>
          <p:nvPr/>
        </p:nvPicPr>
        <p:blipFill>
          <a:blip r:embed="rId3"/>
          <a:stretch>
            <a:fillRect/>
          </a:stretch>
        </p:blipFill>
        <p:spPr>
          <a:xfrm>
            <a:off x="6334762" y="3020060"/>
            <a:ext cx="4488180" cy="699770"/>
          </a:xfrm>
          <a:prstGeom prst="rect">
            <a:avLst/>
          </a:prstGeom>
        </p:spPr>
      </p:pic>
    </p:spTree>
    <p:extLst>
      <p:ext uri="{BB962C8B-B14F-4D97-AF65-F5344CB8AC3E}">
        <p14:creationId xmlns:p14="http://schemas.microsoft.com/office/powerpoint/2010/main" val="577109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77078"/>
            <a:ext cx="10515600" cy="1123122"/>
          </a:xfrm>
        </p:spPr>
        <p:txBody>
          <a:bodyPr anchor="t" anchorCtr="0">
            <a:normAutofit/>
          </a:bodyPr>
          <a:lstStyle>
            <a:lvl1pPr algn="ct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6CF93A3F-3150-8C4A-AA7B-044A61998D8A}"/>
              </a:ext>
            </a:extLst>
          </p:cNvPr>
          <p:cNvSpPr>
            <a:spLocks noGrp="1"/>
          </p:cNvSpPr>
          <p:nvPr>
            <p:ph type="sldNum" sz="quarter" idx="10"/>
          </p:nvPr>
        </p:nvSpPr>
        <p:spPr/>
        <p:txBody>
          <a:bodyPr/>
          <a:lstStyle/>
          <a:p>
            <a:fld id="{9CD8D479-8942-46E8-A226-A4E01F7A105C}" type="slidenum">
              <a:rPr lang="en-US" smtClean="0"/>
              <a:pPr/>
              <a:t>‹#›</a:t>
            </a:fld>
            <a:endParaRPr lang="en-US"/>
          </a:p>
        </p:txBody>
      </p:sp>
    </p:spTree>
    <p:extLst>
      <p:ext uri="{BB962C8B-B14F-4D97-AF65-F5344CB8AC3E}">
        <p14:creationId xmlns:p14="http://schemas.microsoft.com/office/powerpoint/2010/main" val="1433771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ln>
            <a:noFill/>
          </a:ln>
        </p:spPr>
        <p:txBody>
          <a:bodyPr anchor="b"/>
          <a:lstStyle>
            <a:lvl1pPr>
              <a:defRPr sz="3200" u="none"/>
            </a:lvl1pPr>
          </a:lstStyle>
          <a:p>
            <a:r>
              <a:rPr lang="en-US"/>
              <a:t>Click to edit Master title style</a:t>
            </a:r>
          </a:p>
        </p:txBody>
      </p:sp>
      <p:sp>
        <p:nvSpPr>
          <p:cNvPr id="3" name="Content Placeholder 2"/>
          <p:cNvSpPr>
            <a:spLocks noGrp="1"/>
          </p:cNvSpPr>
          <p:nvPr>
            <p:ph idx="1"/>
          </p:nvPr>
        </p:nvSpPr>
        <p:spPr>
          <a:xfrm>
            <a:off x="5183188" y="705681"/>
            <a:ext cx="6172200" cy="5155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56791"/>
            <a:ext cx="3932237" cy="371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EFE08A0-1953-5C49-9266-14DD0471D092}"/>
              </a:ext>
            </a:extLst>
          </p:cNvPr>
          <p:cNvCxnSpPr/>
          <p:nvPr/>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D3DC374-ADAA-0A42-944D-75D3DF851E3A}"/>
              </a:ext>
            </a:extLst>
          </p:cNvPr>
          <p:cNvSpPr>
            <a:spLocks noGrp="1"/>
          </p:cNvSpPr>
          <p:nvPr>
            <p:ph type="sldNum" sz="quarter" idx="10"/>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307429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ln>
            <a:noFill/>
          </a:ln>
        </p:spPr>
        <p:txBody>
          <a:bodyPr anchor="b"/>
          <a:lstStyle>
            <a:lvl1pPr>
              <a:defRPr sz="3200" u="none"/>
            </a:lvl1pPr>
          </a:lstStyle>
          <a:p>
            <a:r>
              <a:rPr lang="en-US"/>
              <a:t>Click to edit Master title style</a:t>
            </a:r>
          </a:p>
        </p:txBody>
      </p:sp>
      <p:sp>
        <p:nvSpPr>
          <p:cNvPr id="3" name="Content Placeholder 2"/>
          <p:cNvSpPr>
            <a:spLocks noGrp="1"/>
          </p:cNvSpPr>
          <p:nvPr>
            <p:ph idx="1"/>
          </p:nvPr>
        </p:nvSpPr>
        <p:spPr>
          <a:xfrm>
            <a:off x="5183188" y="705681"/>
            <a:ext cx="6172200" cy="5155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56791"/>
            <a:ext cx="3932237" cy="371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EFE08A0-1953-5C49-9266-14DD0471D092}"/>
              </a:ext>
            </a:extLst>
          </p:cNvPr>
          <p:cNvCxnSpPr/>
          <p:nvPr/>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9E9C4EF-99B4-D44A-9A3D-D2116A9294CD}"/>
              </a:ext>
            </a:extLst>
          </p:cNvPr>
          <p:cNvSpPr>
            <a:spLocks noGrp="1"/>
          </p:cNvSpPr>
          <p:nvPr>
            <p:ph type="sldNum" sz="quarter" idx="10"/>
          </p:nvPr>
        </p:nvSpPr>
        <p:spPr/>
        <p:txBody>
          <a:bodyPr/>
          <a:lstStyle/>
          <a:p>
            <a:fld id="{9CD8D479-8942-46E8-A226-A4E01F7A105C}" type="slidenum">
              <a:rPr lang="en-US" smtClean="0"/>
              <a:pPr/>
              <a:t>‹#›</a:t>
            </a:fld>
            <a:endParaRPr lang="en-US"/>
          </a:p>
        </p:txBody>
      </p:sp>
    </p:spTree>
    <p:extLst>
      <p:ext uri="{BB962C8B-B14F-4D97-AF65-F5344CB8AC3E}">
        <p14:creationId xmlns:p14="http://schemas.microsoft.com/office/powerpoint/2010/main" val="884546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8FF89CC-C415-E946-92AD-453037F9911B}"/>
              </a:ext>
            </a:extLst>
          </p:cNvPr>
          <p:cNvSpPr>
            <a:spLocks noGrp="1"/>
          </p:cNvSpPr>
          <p:nvPr>
            <p:ph type="sldNum" sz="quarter" idx="10"/>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4244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6C53273-A98F-1C4C-809B-75084CADD73D}"/>
              </a:ext>
            </a:extLst>
          </p:cNvPr>
          <p:cNvSpPr>
            <a:spLocks noGrp="1"/>
          </p:cNvSpPr>
          <p:nvPr>
            <p:ph type="sldNum" sz="quarter" idx="10"/>
          </p:nvPr>
        </p:nvSpPr>
        <p:spPr/>
        <p:txBody>
          <a:bodyPr/>
          <a:lstStyle/>
          <a:p>
            <a:fld id="{9CD8D479-8942-46E8-A226-A4E01F7A105C}" type="slidenum">
              <a:rPr lang="en-US" smtClean="0"/>
              <a:pPr/>
              <a:t>‹#›</a:t>
            </a:fld>
            <a:endParaRPr lang="en-US"/>
          </a:p>
        </p:txBody>
      </p:sp>
    </p:spTree>
    <p:extLst>
      <p:ext uri="{BB962C8B-B14F-4D97-AF65-F5344CB8AC3E}">
        <p14:creationId xmlns:p14="http://schemas.microsoft.com/office/powerpoint/2010/main" val="2828276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01CB-D77F-968D-FCA8-3D4B8DF79C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95054-27E1-BB08-C30B-E9B50D226D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F1AC20-3130-9A6F-EFFB-66621044666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BCFD953-F0EC-4E59-C032-31619E6C1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872FF-FA5A-614F-7C46-AC3CCC8C66F4}"/>
              </a:ext>
            </a:extLst>
          </p:cNvPr>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217109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CB750C-608C-3138-80C9-EFC581516BD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A4D5BE8-FDE8-2A54-463A-5D7E365768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8A28B0-FAAD-44DD-484F-C4F8A1F0290C}"/>
              </a:ext>
            </a:extLst>
          </p:cNvPr>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34917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847EA-8422-0B8A-25CB-90ED1F1A2AEE}"/>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D17511-03B3-EC95-5538-7C8F4E504CD3}"/>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9ECE0-1990-DDE3-76CB-34588D68413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2875FE-A880-40C3-8621-616E4E72A15D}"/>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FCA8A-C61B-A7CC-4AB1-98E0C02FFB3A}"/>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9BD5AC-D6B6-5658-0A1C-40EBCC934F9F}"/>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99E247F-F187-FED0-1A49-68FE2D7507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056B47-AB11-7363-26C9-3A2EE57A5764}"/>
              </a:ext>
            </a:extLst>
          </p:cNvPr>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370731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a:xfrm>
            <a:off x="838200" y="6356352"/>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44915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en-US"/>
              <a:t>Click to edit Master title style</a:t>
            </a:r>
          </a:p>
        </p:txBody>
      </p:sp>
      <p:sp>
        <p:nvSpPr>
          <p:cNvPr id="3" name="Subtitle 2"/>
          <p:cNvSpPr>
            <a:spLocks noGrp="1"/>
          </p:cNvSpPr>
          <p:nvPr>
            <p:ph type="subTitle" idx="1"/>
          </p:nvPr>
        </p:nvSpPr>
        <p:spPr>
          <a:xfrm>
            <a:off x="2589214" y="4777381"/>
            <a:ext cx="891539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1" y="4323812"/>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4" y="4529542"/>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38440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12E89-0D90-A04E-A402-D53692DE2F68}"/>
              </a:ext>
            </a:extLst>
          </p:cNvPr>
          <p:cNvSpPr>
            <a:spLocks noGrp="1"/>
          </p:cNvSpPr>
          <p:nvPr>
            <p:ph type="title"/>
          </p:nvPr>
        </p:nvSpPr>
        <p:spPr>
          <a:xfrm>
            <a:off x="2822715" y="815010"/>
            <a:ext cx="8640416" cy="4830417"/>
          </a:xfrm>
        </p:spPr>
        <p:txBody>
          <a:bodyPr>
            <a:normAutofit/>
          </a:bodyPr>
          <a:lstStyle>
            <a:lvl1pPr algn="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276072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6"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394627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en-US"/>
              <a:t>Click to edit Master title style</a:t>
            </a:r>
          </a:p>
        </p:txBody>
      </p:sp>
      <p:sp>
        <p:nvSpPr>
          <p:cNvPr id="3" name="Text Placeholder 2"/>
          <p:cNvSpPr>
            <a:spLocks noGrp="1"/>
          </p:cNvSpPr>
          <p:nvPr>
            <p:ph type="body" idx="1"/>
          </p:nvPr>
        </p:nvSpPr>
        <p:spPr>
          <a:xfrm>
            <a:off x="2589214" y="3530129"/>
            <a:ext cx="891539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58864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4" y="787784"/>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575042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8/12/2025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4" y="787784"/>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57845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8/12/2025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72345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8/12/2025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72810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4" y="446088"/>
            <a:ext cx="3505199" cy="976312"/>
          </a:xfrm>
        </p:spPr>
        <p:txBody>
          <a:bodyPr anchor="b"/>
          <a:lstStyle>
            <a:lvl1pPr algn="l">
              <a:defRPr sz="1500" b="0"/>
            </a:lvl1pPr>
          </a:lstStyle>
          <a:p>
            <a:r>
              <a:rPr lang="en-US"/>
              <a:t>Click to edit Master title style</a:t>
            </a:r>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385902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63864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en-US"/>
              <a:t>Click to edit Master title style</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9133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fld id="{D57F1E4F-1CFF-5643-939E-217C01CDF565}" type="slidenum">
              <a:rPr lang="en-US" dirty="0"/>
              <a:pPr/>
              <a:t>‹#›</a:t>
            </a:fld>
            <a:endParaRPr lang="en-US"/>
          </a:p>
        </p:txBody>
      </p:sp>
      <p:sp>
        <p:nvSpPr>
          <p:cNvPr id="14" name="TextBox 13"/>
          <p:cNvSpPr txBox="1"/>
          <p:nvPr/>
        </p:nvSpPr>
        <p:spPr>
          <a:xfrm>
            <a:off x="2467652" y="648005"/>
            <a:ext cx="609600"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Tree>
    <p:extLst>
      <p:ext uri="{BB962C8B-B14F-4D97-AF65-F5344CB8AC3E}">
        <p14:creationId xmlns:p14="http://schemas.microsoft.com/office/powerpoint/2010/main" val="3147779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333820"/>
            <a:ext cx="10515600" cy="2613025"/>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1" y="4066872"/>
            <a:ext cx="10515600" cy="2039288"/>
          </a:xfrm>
        </p:spPr>
        <p:txBody>
          <a:bodyPr/>
          <a:lstStyle>
            <a:lvl1pPr marL="0" indent="0">
              <a:buNone/>
              <a:defRPr sz="24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747A3B90-34C7-AC47-8EAD-2571983BECBF}"/>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15043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764715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D57F1E4F-1CFF-5643-939E-217C01CDF565}" type="slidenum">
              <a:rPr lang="en-US" dirty="0"/>
              <a:pPr/>
              <a:t>‹#›</a:t>
            </a:fld>
            <a:endParaRPr lang="en-US"/>
          </a:p>
        </p:txBody>
      </p:sp>
      <p:sp>
        <p:nvSpPr>
          <p:cNvPr id="17" name="TextBox 16"/>
          <p:cNvSpPr txBox="1"/>
          <p:nvPr/>
        </p:nvSpPr>
        <p:spPr>
          <a:xfrm>
            <a:off x="2467652" y="648005"/>
            <a:ext cx="609600"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Tree>
    <p:extLst>
      <p:ext uri="{BB962C8B-B14F-4D97-AF65-F5344CB8AC3E}">
        <p14:creationId xmlns:p14="http://schemas.microsoft.com/office/powerpoint/2010/main" val="2969372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8/12/2025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75469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387549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3" y="627407"/>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8/12/2025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231432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3"/>
            <a:ext cx="5384800" cy="4530725"/>
          </a:xfrm>
        </p:spPr>
        <p:txBody>
          <a:bodyPr rtlCol="0">
            <a:normAutofit/>
          </a:bodyPr>
          <a:lstStyle/>
          <a:p>
            <a:pPr lvl="0"/>
            <a:endParaRPr lang="en-US" noProof="0"/>
          </a:p>
        </p:txBody>
      </p:sp>
      <p:sp>
        <p:nvSpPr>
          <p:cNvPr id="5" name="Date Placeholder 3">
            <a:extLst>
              <a:ext uri="{FF2B5EF4-FFF2-40B4-BE49-F238E27FC236}">
                <a16:creationId xmlns:a16="http://schemas.microsoft.com/office/drawing/2014/main" id="{E8C354BB-EF20-41C0-B95A-92C49ECF98F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3DA306B-5802-4B78-8E0E-62CDBA5DB7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B22AAB1-FF3B-4449-A1B1-BA46C2AA4753}"/>
              </a:ext>
            </a:extLst>
          </p:cNvPr>
          <p:cNvSpPr>
            <a:spLocks noGrp="1"/>
          </p:cNvSpPr>
          <p:nvPr>
            <p:ph type="sldNum" sz="quarter" idx="12"/>
          </p:nvPr>
        </p:nvSpPr>
        <p:spPr/>
        <p:txBody>
          <a:bodyPr/>
          <a:lstStyle>
            <a:lvl1pPr>
              <a:defRPr/>
            </a:lvl1pPr>
          </a:lstStyle>
          <a:p>
            <a:pPr>
              <a:defRPr/>
            </a:pPr>
            <a:fld id="{F3055109-9CB1-4B3F-A4AC-095657514133}" type="slidenum">
              <a:rPr lang="en-US" altLang="en-US"/>
              <a:pPr>
                <a:defRPr/>
              </a:pPr>
              <a:t>‹#›</a:t>
            </a:fld>
            <a:endParaRPr lang="en-US" altLang="en-US"/>
          </a:p>
        </p:txBody>
      </p:sp>
    </p:spTree>
    <p:extLst>
      <p:ext uri="{BB962C8B-B14F-4D97-AF65-F5344CB8AC3E}">
        <p14:creationId xmlns:p14="http://schemas.microsoft.com/office/powerpoint/2010/main" val="429322539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CCE4020-5FCE-4DB1-8727-0B3C441B616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D1AC878-7359-4176-B7CF-ADD4D8F578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C3B0CA-3FB5-4E82-A265-4D30DD75C5D1}"/>
              </a:ext>
            </a:extLst>
          </p:cNvPr>
          <p:cNvSpPr>
            <a:spLocks noGrp="1"/>
          </p:cNvSpPr>
          <p:nvPr>
            <p:ph type="sldNum" sz="quarter" idx="12"/>
          </p:nvPr>
        </p:nvSpPr>
        <p:spPr/>
        <p:txBody>
          <a:bodyPr/>
          <a:lstStyle>
            <a:lvl1pPr>
              <a:defRPr/>
            </a:lvl1pPr>
          </a:lstStyle>
          <a:p>
            <a:pPr>
              <a:defRPr/>
            </a:pPr>
            <a:fld id="{37FDC5D3-CC79-4943-A9D7-6CF7F48A0495}" type="slidenum">
              <a:rPr lang="en-US" altLang="en-US"/>
              <a:pPr>
                <a:defRPr/>
              </a:pPr>
              <a:t>‹#›</a:t>
            </a:fld>
            <a:endParaRPr lang="en-US" altLang="en-US"/>
          </a:p>
        </p:txBody>
      </p:sp>
    </p:spTree>
    <p:extLst>
      <p:ext uri="{BB962C8B-B14F-4D97-AF65-F5344CB8AC3E}">
        <p14:creationId xmlns:p14="http://schemas.microsoft.com/office/powerpoint/2010/main" val="55765853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ck Layout">
    <p:spTree>
      <p:nvGrpSpPr>
        <p:cNvPr id="1" name=""/>
        <p:cNvGrpSpPr/>
        <p:nvPr/>
      </p:nvGrpSpPr>
      <p:grpSpPr>
        <a:xfrm>
          <a:off x="0" y="0"/>
          <a:ext cx="0" cy="0"/>
          <a:chOff x="0" y="0"/>
          <a:chExt cx="0" cy="0"/>
        </a:xfrm>
      </p:grpSpPr>
      <p:pic>
        <p:nvPicPr>
          <p:cNvPr id="4" name="Picture 6" descr="chalkboard.jpg">
            <a:extLst>
              <a:ext uri="{FF2B5EF4-FFF2-40B4-BE49-F238E27FC236}">
                <a16:creationId xmlns:a16="http://schemas.microsoft.com/office/drawing/2014/main" id="{93C3D6A6-3B20-4C77-BA6A-CDDC490B4D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ooter.jpg">
            <a:extLst>
              <a:ext uri="{FF2B5EF4-FFF2-40B4-BE49-F238E27FC236}">
                <a16:creationId xmlns:a16="http://schemas.microsoft.com/office/drawing/2014/main" id="{03AD11CA-142E-4A28-8CB2-7934A4A5D29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26163"/>
            <a:ext cx="121920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a:extLst>
              <a:ext uri="{FF2B5EF4-FFF2-40B4-BE49-F238E27FC236}">
                <a16:creationId xmlns:a16="http://schemas.microsoft.com/office/drawing/2014/main" id="{92154430-2F26-4744-9E27-A2F4F93C515F}"/>
              </a:ext>
            </a:extLst>
          </p:cNvPr>
          <p:cNvGrpSpPr>
            <a:grpSpLocks/>
          </p:cNvGrpSpPr>
          <p:nvPr userDrawn="1"/>
        </p:nvGrpSpPr>
        <p:grpSpPr bwMode="auto">
          <a:xfrm>
            <a:off x="829733" y="6248403"/>
            <a:ext cx="2398184" cy="549275"/>
            <a:chOff x="621826" y="6248400"/>
            <a:chExt cx="1799900" cy="548640"/>
          </a:xfrm>
        </p:grpSpPr>
        <p:pic>
          <p:nvPicPr>
            <p:cNvPr id="7" name="Picture 9">
              <a:extLst>
                <a:ext uri="{FF2B5EF4-FFF2-40B4-BE49-F238E27FC236}">
                  <a16:creationId xmlns:a16="http://schemas.microsoft.com/office/drawing/2014/main" id="{D912C91E-E20F-412C-9D04-CECDEBB1D19B}"/>
                </a:ext>
              </a:extLst>
            </p:cNvPr>
            <p:cNvPicPr>
              <a:picLocks noChangeAspect="1"/>
            </p:cNvPicPr>
            <p:nvPr userDrawn="1"/>
          </p:nvPicPr>
          <p:blipFill>
            <a:blip r:embed="rId4">
              <a:extLst>
                <a:ext uri="{28A0092B-C50C-407E-A947-70E740481C1C}">
                  <a14:useLocalDpi xmlns:a14="http://schemas.microsoft.com/office/drawing/2010/main" val="0"/>
                </a:ext>
              </a:extLst>
            </a:blip>
            <a:srcRect r="61400"/>
            <a:stretch>
              <a:fillRect/>
            </a:stretch>
          </p:blipFill>
          <p:spPr bwMode="auto">
            <a:xfrm>
              <a:off x="621826" y="6278184"/>
              <a:ext cx="809042" cy="46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Z:\CND\CND Workgroups\Farm to School Program\Print Materials\Logos\OCFS Logo files\OCFS Type Treatment Reverse\CFS-TypeTreatment-Reverse.png">
              <a:extLst>
                <a:ext uri="{FF2B5EF4-FFF2-40B4-BE49-F238E27FC236}">
                  <a16:creationId xmlns:a16="http://schemas.microsoft.com/office/drawing/2014/main" id="{93DFD3A0-7E53-4D7F-A695-7F62404D5F5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30869" y="6248400"/>
              <a:ext cx="990857"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le 1"/>
          <p:cNvSpPr>
            <a:spLocks noGrp="1"/>
          </p:cNvSpPr>
          <p:nvPr>
            <p:ph type="title"/>
          </p:nvPr>
        </p:nvSpPr>
        <p:spPr>
          <a:xfrm>
            <a:off x="609600" y="424549"/>
            <a:ext cx="10972800" cy="602329"/>
          </a:xfrm>
          <a:prstGeom prst="rect">
            <a:avLst/>
          </a:prstGeom>
        </p:spPr>
        <p:txBody>
          <a:bodyPr/>
          <a:lstStyle>
            <a:lvl1pPr algn="ctr">
              <a:defRPr sz="2850" b="1" i="0">
                <a:solidFill>
                  <a:srgbClr val="A7C138"/>
                </a:solidFill>
                <a:latin typeface="+mj-lt"/>
                <a:cs typeface="Georgia"/>
              </a:defRPr>
            </a:lvl1pPr>
          </a:lstStyle>
          <a:p>
            <a:r>
              <a:rPr lang="en-US"/>
              <a:t>Click to edit Master title style</a:t>
            </a:r>
          </a:p>
        </p:txBody>
      </p:sp>
      <p:sp>
        <p:nvSpPr>
          <p:cNvPr id="15" name="Content Placeholder 2"/>
          <p:cNvSpPr>
            <a:spLocks noGrp="1"/>
          </p:cNvSpPr>
          <p:nvPr>
            <p:ph idx="1"/>
          </p:nvPr>
        </p:nvSpPr>
        <p:spPr>
          <a:xfrm>
            <a:off x="609600" y="1305401"/>
            <a:ext cx="10972800" cy="4242832"/>
          </a:xfrm>
          <a:prstGeom prst="rect">
            <a:avLst/>
          </a:prstGeom>
          <a:ln>
            <a:noFill/>
          </a:ln>
        </p:spPr>
        <p:txBody>
          <a:bodyPr>
            <a:normAutofit/>
          </a:bodyPr>
          <a:lstStyle>
            <a:lvl1pPr marL="257175" indent="-257175">
              <a:lnSpc>
                <a:spcPct val="110000"/>
              </a:lnSpc>
              <a:spcBef>
                <a:spcPts val="0"/>
              </a:spcBef>
              <a:spcAft>
                <a:spcPts val="750"/>
              </a:spcAft>
              <a:buFont typeface="Arial"/>
              <a:buChar char="•"/>
              <a:defRPr sz="1800" b="0" i="0">
                <a:solidFill>
                  <a:schemeClr val="bg1"/>
                </a:solidFill>
                <a:latin typeface="+mj-lt"/>
                <a:cs typeface="Georgia"/>
              </a:defRPr>
            </a:lvl1pPr>
            <a:lvl2pPr>
              <a:lnSpc>
                <a:spcPct val="110000"/>
              </a:lnSpc>
              <a:spcAft>
                <a:spcPts val="750"/>
              </a:spcAft>
              <a:buFont typeface="Calibri" pitchFamily="34" charset="0"/>
              <a:buChar char="»"/>
              <a:defRPr sz="1800" b="0" i="0">
                <a:solidFill>
                  <a:schemeClr val="bg1"/>
                </a:solidFill>
                <a:latin typeface="+mj-lt"/>
                <a:cs typeface="Arial"/>
              </a:defRPr>
            </a:lvl2pPr>
            <a:lvl3pPr>
              <a:lnSpc>
                <a:spcPct val="110000"/>
              </a:lnSpc>
              <a:spcAft>
                <a:spcPts val="750"/>
              </a:spcAft>
              <a:defRPr sz="1800" b="0" i="0">
                <a:solidFill>
                  <a:schemeClr val="bg1"/>
                </a:solidFill>
                <a:latin typeface="+mj-lt"/>
                <a:cs typeface="Arial"/>
              </a:defRPr>
            </a:lvl3pPr>
            <a:lvl4pPr>
              <a:lnSpc>
                <a:spcPct val="110000"/>
              </a:lnSpc>
              <a:spcAft>
                <a:spcPts val="750"/>
              </a:spcAft>
              <a:defRPr sz="1800" b="0" i="0">
                <a:solidFill>
                  <a:schemeClr val="bg1"/>
                </a:solidFill>
                <a:latin typeface="+mj-lt"/>
                <a:cs typeface="Arial"/>
              </a:defRPr>
            </a:lvl4pPr>
            <a:lvl5pPr>
              <a:lnSpc>
                <a:spcPct val="110000"/>
              </a:lnSpc>
              <a:spcAft>
                <a:spcPts val="750"/>
              </a:spcAft>
              <a:defRPr sz="1800" b="0" i="0">
                <a:solidFill>
                  <a:schemeClr val="bg1"/>
                </a:solidFill>
                <a:latin typeface="+mj-lt"/>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021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6" descr="chalkboard.jpg">
            <a:extLst>
              <a:ext uri="{FF2B5EF4-FFF2-40B4-BE49-F238E27FC236}">
                <a16:creationId xmlns:a16="http://schemas.microsoft.com/office/drawing/2014/main" id="{1E787446-0309-472A-82CC-315287C4D1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ooter.jpg">
            <a:extLst>
              <a:ext uri="{FF2B5EF4-FFF2-40B4-BE49-F238E27FC236}">
                <a16:creationId xmlns:a16="http://schemas.microsoft.com/office/drawing/2014/main" id="{6024EC20-B789-4A88-8500-4B4A200D06D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07113"/>
            <a:ext cx="121920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a:extLst>
              <a:ext uri="{FF2B5EF4-FFF2-40B4-BE49-F238E27FC236}">
                <a16:creationId xmlns:a16="http://schemas.microsoft.com/office/drawing/2014/main" id="{91CDE51B-AA6B-4735-9275-E191FFD7BB1E}"/>
              </a:ext>
            </a:extLst>
          </p:cNvPr>
          <p:cNvGrpSpPr>
            <a:grpSpLocks/>
          </p:cNvGrpSpPr>
          <p:nvPr userDrawn="1"/>
        </p:nvGrpSpPr>
        <p:grpSpPr bwMode="auto">
          <a:xfrm>
            <a:off x="829733" y="6248403"/>
            <a:ext cx="2398184" cy="549275"/>
            <a:chOff x="621826" y="6248400"/>
            <a:chExt cx="1799900" cy="548640"/>
          </a:xfrm>
        </p:grpSpPr>
        <p:pic>
          <p:nvPicPr>
            <p:cNvPr id="7" name="Picture 9">
              <a:extLst>
                <a:ext uri="{FF2B5EF4-FFF2-40B4-BE49-F238E27FC236}">
                  <a16:creationId xmlns:a16="http://schemas.microsoft.com/office/drawing/2014/main" id="{BEB8F750-1249-40D3-AF8A-888FFE2B8E0D}"/>
                </a:ext>
              </a:extLst>
            </p:cNvPr>
            <p:cNvPicPr>
              <a:picLocks noChangeAspect="1"/>
            </p:cNvPicPr>
            <p:nvPr userDrawn="1"/>
          </p:nvPicPr>
          <p:blipFill>
            <a:blip r:embed="rId4">
              <a:extLst>
                <a:ext uri="{28A0092B-C50C-407E-A947-70E740481C1C}">
                  <a14:useLocalDpi xmlns:a14="http://schemas.microsoft.com/office/drawing/2010/main" val="0"/>
                </a:ext>
              </a:extLst>
            </a:blip>
            <a:srcRect r="61400"/>
            <a:stretch>
              <a:fillRect/>
            </a:stretch>
          </p:blipFill>
          <p:spPr bwMode="auto">
            <a:xfrm>
              <a:off x="621826" y="6278184"/>
              <a:ext cx="809042" cy="46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Z:\CND\CND Workgroups\Farm to School Program\Print Materials\Logos\OCFS Logo files\OCFS Type Treatment Reverse\CFS-TypeTreatment-Reverse.png">
              <a:extLst>
                <a:ext uri="{FF2B5EF4-FFF2-40B4-BE49-F238E27FC236}">
                  <a16:creationId xmlns:a16="http://schemas.microsoft.com/office/drawing/2014/main" id="{95FD55EB-B2AB-4E08-BC78-2B884E00957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30869" y="6248400"/>
              <a:ext cx="990857"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le 1"/>
          <p:cNvSpPr>
            <a:spLocks noGrp="1"/>
          </p:cNvSpPr>
          <p:nvPr>
            <p:ph type="title"/>
          </p:nvPr>
        </p:nvSpPr>
        <p:spPr>
          <a:xfrm>
            <a:off x="609600" y="424549"/>
            <a:ext cx="10972800" cy="602329"/>
          </a:xfrm>
          <a:prstGeom prst="rect">
            <a:avLst/>
          </a:prstGeom>
        </p:spPr>
        <p:txBody>
          <a:bodyPr/>
          <a:lstStyle>
            <a:lvl1pPr algn="ctr">
              <a:defRPr sz="3000" b="1" i="0">
                <a:solidFill>
                  <a:srgbClr val="A7C138"/>
                </a:solidFill>
                <a:latin typeface="+mj-lt"/>
                <a:cs typeface="Georgia"/>
              </a:defRPr>
            </a:lvl1pPr>
          </a:lstStyle>
          <a:p>
            <a:r>
              <a:rPr lang="en-US"/>
              <a:t>Click to edit Master title style</a:t>
            </a:r>
          </a:p>
        </p:txBody>
      </p:sp>
      <p:sp>
        <p:nvSpPr>
          <p:cNvPr id="15" name="Content Placeholder 2"/>
          <p:cNvSpPr>
            <a:spLocks noGrp="1"/>
          </p:cNvSpPr>
          <p:nvPr>
            <p:ph idx="1"/>
          </p:nvPr>
        </p:nvSpPr>
        <p:spPr>
          <a:xfrm>
            <a:off x="609600" y="1305401"/>
            <a:ext cx="10972800" cy="4242832"/>
          </a:xfrm>
          <a:prstGeom prst="rect">
            <a:avLst/>
          </a:prstGeom>
          <a:ln>
            <a:noFill/>
          </a:ln>
        </p:spPr>
        <p:txBody>
          <a:bodyPr>
            <a:normAutofit/>
          </a:bodyPr>
          <a:lstStyle>
            <a:lvl1pPr marL="257175" indent="-257175">
              <a:lnSpc>
                <a:spcPct val="120000"/>
              </a:lnSpc>
              <a:spcBef>
                <a:spcPts val="0"/>
              </a:spcBef>
              <a:buFont typeface="Arial"/>
              <a:buChar char="•"/>
              <a:defRPr sz="1800" b="0" i="0">
                <a:solidFill>
                  <a:schemeClr val="bg1"/>
                </a:solidFill>
                <a:latin typeface="+mj-lt"/>
                <a:cs typeface="Georgia"/>
              </a:defRPr>
            </a:lvl1pPr>
            <a:lvl2pPr>
              <a:lnSpc>
                <a:spcPct val="120000"/>
              </a:lnSpc>
              <a:buFont typeface="Calibri" pitchFamily="34" charset="0"/>
              <a:buChar char="»"/>
              <a:defRPr sz="1350" b="0" i="0">
                <a:solidFill>
                  <a:schemeClr val="bg1"/>
                </a:solidFill>
                <a:latin typeface="+mj-lt"/>
                <a:cs typeface="Arial"/>
              </a:defRPr>
            </a:lvl2pPr>
            <a:lvl3pPr>
              <a:lnSpc>
                <a:spcPct val="120000"/>
              </a:lnSpc>
              <a:defRPr sz="1350" b="0" i="0">
                <a:solidFill>
                  <a:schemeClr val="bg1"/>
                </a:solidFill>
                <a:latin typeface="+mj-lt"/>
                <a:cs typeface="Arial"/>
              </a:defRPr>
            </a:lvl3pPr>
            <a:lvl4pPr>
              <a:lnSpc>
                <a:spcPct val="120000"/>
              </a:lnSpc>
              <a:defRPr sz="1200" b="0" i="0">
                <a:solidFill>
                  <a:schemeClr val="bg1"/>
                </a:solidFill>
                <a:latin typeface="+mj-lt"/>
                <a:cs typeface="Arial"/>
              </a:defRPr>
            </a:lvl4pPr>
            <a:lvl5pPr>
              <a:lnSpc>
                <a:spcPct val="120000"/>
              </a:lnSpc>
              <a:defRPr sz="1200" b="0" i="0">
                <a:solidFill>
                  <a:schemeClr val="bg1"/>
                </a:solidFill>
                <a:latin typeface="+mj-lt"/>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3614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331EC5-2D5E-F24F-8FFA-59A753463532}"/>
              </a:ext>
            </a:extLst>
          </p:cNvPr>
          <p:cNvPicPr>
            <a:picLocks noChangeAspect="1"/>
          </p:cNvPicPr>
          <p:nvPr userDrawn="1"/>
        </p:nvPicPr>
        <p:blipFill>
          <a:blip r:embed="rId3"/>
          <a:stretch>
            <a:fillRect/>
          </a:stretch>
        </p:blipFill>
        <p:spPr>
          <a:xfrm>
            <a:off x="6334762" y="3020060"/>
            <a:ext cx="4488180" cy="699770"/>
          </a:xfrm>
          <a:prstGeom prst="rect">
            <a:avLst/>
          </a:prstGeom>
        </p:spPr>
      </p:pic>
    </p:spTree>
    <p:extLst>
      <p:ext uri="{BB962C8B-B14F-4D97-AF65-F5344CB8AC3E}">
        <p14:creationId xmlns:p14="http://schemas.microsoft.com/office/powerpoint/2010/main" val="49417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333820"/>
            <a:ext cx="10515600" cy="2613025"/>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1" y="4066872"/>
            <a:ext cx="10515600" cy="2039288"/>
          </a:xfrm>
        </p:spPr>
        <p:txBody>
          <a:bodyPr/>
          <a:lstStyle>
            <a:lvl1pPr marL="0" indent="0">
              <a:buNone/>
              <a:defRPr sz="24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4">
            <a:extLst>
              <a:ext uri="{FF2B5EF4-FFF2-40B4-BE49-F238E27FC236}">
                <a16:creationId xmlns:a16="http://schemas.microsoft.com/office/drawing/2014/main" id="{CDD39E28-BD04-C14F-A80B-131D827B0555}"/>
              </a:ext>
            </a:extLst>
          </p:cNvPr>
          <p:cNvSpPr>
            <a:spLocks noGrp="1"/>
          </p:cNvSpPr>
          <p:nvPr>
            <p:ph type="sldNum" sz="quarter" idx="10"/>
          </p:nvPr>
        </p:nvSpPr>
        <p:spPr/>
        <p:txBody>
          <a:bodyPr/>
          <a:lstStyle/>
          <a:p>
            <a:fld id="{9CD8D479-8942-46E8-A226-A4E01F7A105C}" type="slidenum">
              <a:rPr lang="en-US" smtClean="0"/>
              <a:pPr/>
              <a:t>‹#›</a:t>
            </a:fld>
            <a:endParaRPr lang="en-US"/>
          </a:p>
        </p:txBody>
      </p:sp>
    </p:spTree>
    <p:extLst>
      <p:ext uri="{BB962C8B-B14F-4D97-AF65-F5344CB8AC3E}">
        <p14:creationId xmlns:p14="http://schemas.microsoft.com/office/powerpoint/2010/main" val="36944357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12E89-0D90-A04E-A402-D53692DE2F68}"/>
              </a:ext>
            </a:extLst>
          </p:cNvPr>
          <p:cNvSpPr>
            <a:spLocks noGrp="1"/>
          </p:cNvSpPr>
          <p:nvPr>
            <p:ph type="title"/>
          </p:nvPr>
        </p:nvSpPr>
        <p:spPr>
          <a:xfrm>
            <a:off x="2822715" y="815010"/>
            <a:ext cx="8640416" cy="4830417"/>
          </a:xfrm>
        </p:spPr>
        <p:txBody>
          <a:bodyPr>
            <a:normAutofit/>
          </a:bodyPr>
          <a:lstStyle>
            <a:lvl1pPr algn="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5353375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333820"/>
            <a:ext cx="10515600" cy="2613025"/>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1" y="4066872"/>
            <a:ext cx="10515600" cy="2039288"/>
          </a:xfrm>
        </p:spPr>
        <p:txBody>
          <a:bodyPr/>
          <a:lstStyle>
            <a:lvl1pPr marL="0" indent="0">
              <a:buNone/>
              <a:defRPr sz="24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747A3B90-34C7-AC47-8EAD-2571983BECBF}"/>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888221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333820"/>
            <a:ext cx="10515600" cy="2613025"/>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1" y="4066872"/>
            <a:ext cx="10515600" cy="2039288"/>
          </a:xfrm>
        </p:spPr>
        <p:txBody>
          <a:bodyPr/>
          <a:lstStyle>
            <a:lvl1pPr marL="0" indent="0">
              <a:buNone/>
              <a:defRPr sz="24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4">
            <a:extLst>
              <a:ext uri="{FF2B5EF4-FFF2-40B4-BE49-F238E27FC236}">
                <a16:creationId xmlns:a16="http://schemas.microsoft.com/office/drawing/2014/main" id="{CDD39E28-BD04-C14F-A80B-131D827B0555}"/>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3050801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838200" y="1789114"/>
            <a:ext cx="105156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60889045-DCCA-3143-B503-0CAFC25A072D}"/>
              </a:ext>
            </a:extLst>
          </p:cNvPr>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752020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838200" y="1789114"/>
            <a:ext cx="105156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A6FF0493-06AA-B344-95FC-5C43DB87310D}"/>
              </a:ext>
            </a:extLst>
          </p:cNvPr>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119499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5685495-3245-4B4F-A717-1567ED3C5C14}"/>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37077503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B4D3C96-6D44-8840-87BC-433A8F9B8661}"/>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600707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77078"/>
            <a:ext cx="10515600" cy="1123122"/>
          </a:xfrm>
        </p:spPr>
        <p:txBody>
          <a:bodyPr anchor="t" anchorCtr="0">
            <a:normAutofit/>
          </a:bodyPr>
          <a:lstStyle>
            <a:lvl1pPr algn="ct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19547656-C5FC-954C-B761-1FC1C6E4775F}"/>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3139888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77078"/>
            <a:ext cx="10515600" cy="1123122"/>
          </a:xfrm>
        </p:spPr>
        <p:txBody>
          <a:bodyPr anchor="t" anchorCtr="0">
            <a:normAutofit/>
          </a:bodyPr>
          <a:lstStyle>
            <a:lvl1pPr algn="ct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6CF93A3F-3150-8C4A-AA7B-044A61998D8A}"/>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393617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ln>
            <a:noFill/>
          </a:ln>
        </p:spPr>
        <p:txBody>
          <a:bodyPr anchor="b"/>
          <a:lstStyle>
            <a:lvl1pPr>
              <a:defRPr sz="3200" u="none"/>
            </a:lvl1pPr>
          </a:lstStyle>
          <a:p>
            <a:r>
              <a:rPr lang="en-US"/>
              <a:t>Click to edit Master title style</a:t>
            </a:r>
          </a:p>
        </p:txBody>
      </p:sp>
      <p:sp>
        <p:nvSpPr>
          <p:cNvPr id="3" name="Content Placeholder 2"/>
          <p:cNvSpPr>
            <a:spLocks noGrp="1"/>
          </p:cNvSpPr>
          <p:nvPr>
            <p:ph idx="1"/>
          </p:nvPr>
        </p:nvSpPr>
        <p:spPr>
          <a:xfrm>
            <a:off x="5183188" y="705681"/>
            <a:ext cx="6172200" cy="5155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56791"/>
            <a:ext cx="3932237" cy="371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EFE08A0-1953-5C49-9266-14DD0471D092}"/>
              </a:ext>
            </a:extLst>
          </p:cNvPr>
          <p:cNvCxnSpPr/>
          <p:nvPr userDrawn="1"/>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D3DC374-ADAA-0A42-944D-75D3DF851E3A}"/>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890711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838200" y="1789114"/>
            <a:ext cx="105156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60889045-DCCA-3143-B503-0CAFC25A072D}"/>
              </a:ext>
            </a:extLst>
          </p:cNvPr>
          <p:cNvSpPr>
            <a:spLocks noGrp="1"/>
          </p:cNvSpPr>
          <p:nvPr>
            <p:ph type="sldNum" sz="quarter" idx="12"/>
          </p:nvPr>
        </p:nvSpPr>
        <p:spPr/>
        <p:txBody>
          <a:bodyPr/>
          <a:lstStyle/>
          <a:p>
            <a:fld id="{9CD8D479-8942-46E8-A226-A4E01F7A105C}" type="slidenum">
              <a:rPr lang="en-US" smtClean="0"/>
              <a:pPr/>
              <a:t>‹#›</a:t>
            </a:fld>
            <a:endParaRPr lang="en-US"/>
          </a:p>
        </p:txBody>
      </p:sp>
    </p:spTree>
    <p:extLst>
      <p:ext uri="{BB962C8B-B14F-4D97-AF65-F5344CB8AC3E}">
        <p14:creationId xmlns:p14="http://schemas.microsoft.com/office/powerpoint/2010/main" val="21025719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ln>
            <a:noFill/>
          </a:ln>
        </p:spPr>
        <p:txBody>
          <a:bodyPr anchor="b"/>
          <a:lstStyle>
            <a:lvl1pPr>
              <a:defRPr sz="3200" u="none"/>
            </a:lvl1pPr>
          </a:lstStyle>
          <a:p>
            <a:r>
              <a:rPr lang="en-US"/>
              <a:t>Click to edit Master title style</a:t>
            </a:r>
          </a:p>
        </p:txBody>
      </p:sp>
      <p:sp>
        <p:nvSpPr>
          <p:cNvPr id="3" name="Content Placeholder 2"/>
          <p:cNvSpPr>
            <a:spLocks noGrp="1"/>
          </p:cNvSpPr>
          <p:nvPr>
            <p:ph idx="1"/>
          </p:nvPr>
        </p:nvSpPr>
        <p:spPr>
          <a:xfrm>
            <a:off x="5183188" y="705681"/>
            <a:ext cx="6172200" cy="5155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56791"/>
            <a:ext cx="3932237" cy="371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EFE08A0-1953-5C49-9266-14DD0471D092}"/>
              </a:ext>
            </a:extLst>
          </p:cNvPr>
          <p:cNvCxnSpPr/>
          <p:nvPr userDrawn="1"/>
        </p:nvCxnSpPr>
        <p:spPr>
          <a:xfrm>
            <a:off x="839788" y="2067339"/>
            <a:ext cx="3932237"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9E9C4EF-99B4-D44A-9A3D-D2116A9294CD}"/>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6164849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8FF89CC-C415-E946-92AD-453037F9911B}"/>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3583702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6C53273-A98F-1C4C-809B-75084CADD73D}"/>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9243796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12E89-0D90-A04E-A402-D53692DE2F68}"/>
              </a:ext>
            </a:extLst>
          </p:cNvPr>
          <p:cNvSpPr>
            <a:spLocks noGrp="1"/>
          </p:cNvSpPr>
          <p:nvPr>
            <p:ph type="title"/>
          </p:nvPr>
        </p:nvSpPr>
        <p:spPr>
          <a:xfrm>
            <a:off x="2822715" y="815012"/>
            <a:ext cx="8640416" cy="4830417"/>
          </a:xfrm>
        </p:spPr>
        <p:txBody>
          <a:bodyPr>
            <a:normAutofit/>
          </a:bodyPr>
          <a:lstStyle>
            <a:lvl1pPr algn="r">
              <a:defRPr sz="3000">
                <a:solidFill>
                  <a:schemeClr val="bg1"/>
                </a:solidFill>
              </a:defRPr>
            </a:lvl1pPr>
          </a:lstStyle>
          <a:p>
            <a:r>
              <a:rPr lang="en-US"/>
              <a:t>Click to edit Master title style</a:t>
            </a:r>
          </a:p>
        </p:txBody>
      </p:sp>
    </p:spTree>
    <p:extLst>
      <p:ext uri="{BB962C8B-B14F-4D97-AF65-F5344CB8AC3E}">
        <p14:creationId xmlns:p14="http://schemas.microsoft.com/office/powerpoint/2010/main" val="3246749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838200" y="1789114"/>
            <a:ext cx="10515600" cy="4224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A6FF0493-06AA-B344-95FC-5C43DB87310D}"/>
              </a:ext>
            </a:extLst>
          </p:cNvPr>
          <p:cNvSpPr>
            <a:spLocks noGrp="1"/>
          </p:cNvSpPr>
          <p:nvPr>
            <p:ph type="sldNum" sz="quarter" idx="12"/>
          </p:nvPr>
        </p:nvSpPr>
        <p:spPr/>
        <p:txBody>
          <a:bodyPr/>
          <a:lstStyle/>
          <a:p>
            <a:fld id="{9CD8D479-8942-46E8-A226-A4E01F7A105C}" type="slidenum">
              <a:rPr lang="en-US" smtClean="0"/>
              <a:pPr/>
              <a:t>‹#›</a:t>
            </a:fld>
            <a:endParaRPr lang="en-US"/>
          </a:p>
        </p:txBody>
      </p:sp>
    </p:spTree>
    <p:extLst>
      <p:ext uri="{BB962C8B-B14F-4D97-AF65-F5344CB8AC3E}">
        <p14:creationId xmlns:p14="http://schemas.microsoft.com/office/powerpoint/2010/main" val="84057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5685495-3245-4B4F-A717-1567ED3C5C14}"/>
              </a:ext>
            </a:extLst>
          </p:cNvPr>
          <p:cNvSpPr>
            <a:spLocks noGrp="1"/>
          </p:cNvSpPr>
          <p:nvPr>
            <p:ph type="sldNum" sz="quarter" idx="10"/>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8938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B4D3C96-6D44-8840-87BC-433A8F9B8661}"/>
              </a:ext>
            </a:extLst>
          </p:cNvPr>
          <p:cNvSpPr>
            <a:spLocks noGrp="1"/>
          </p:cNvSpPr>
          <p:nvPr>
            <p:ph type="sldNum" sz="quarter" idx="10"/>
          </p:nvPr>
        </p:nvSpPr>
        <p:spPr/>
        <p:txBody>
          <a:bodyPr/>
          <a:lstStyle/>
          <a:p>
            <a:fld id="{9CD8D479-8942-46E8-A226-A4E01F7A105C}" type="slidenum">
              <a:rPr lang="en-US" smtClean="0"/>
              <a:pPr/>
              <a:t>‹#›</a:t>
            </a:fld>
            <a:endParaRPr lang="en-US"/>
          </a:p>
        </p:txBody>
      </p:sp>
    </p:spTree>
    <p:extLst>
      <p:ext uri="{BB962C8B-B14F-4D97-AF65-F5344CB8AC3E}">
        <p14:creationId xmlns:p14="http://schemas.microsoft.com/office/powerpoint/2010/main" val="923752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77078"/>
            <a:ext cx="10515600" cy="1123122"/>
          </a:xfrm>
        </p:spPr>
        <p:txBody>
          <a:bodyPr anchor="t" anchorCtr="0">
            <a:normAutofit/>
          </a:bodyPr>
          <a:lstStyle>
            <a:lvl1pPr algn="ct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19547656-C5FC-954C-B761-1FC1C6E4775F}"/>
              </a:ext>
            </a:extLst>
          </p:cNvPr>
          <p:cNvSpPr>
            <a:spLocks noGrp="1"/>
          </p:cNvSpPr>
          <p:nvPr>
            <p:ph type="sldNum" sz="quarter" idx="10"/>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67394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1.png"/><Relationship Id="rId2" Type="http://schemas.openxmlformats.org/officeDocument/2006/relationships/slideLayout" Target="../slideLayouts/slideLayout40.xml"/><Relationship Id="rId16"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28111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7">
            <a:extLst>
              <a:ext uri="{FF2B5EF4-FFF2-40B4-BE49-F238E27FC236}">
                <a16:creationId xmlns:a16="http://schemas.microsoft.com/office/drawing/2014/main" id="{F6EE58B9-9B87-4B4B-8931-230C7CE0411E}"/>
              </a:ext>
            </a:extLst>
          </p:cNvPr>
          <p:cNvSpPr>
            <a:spLocks noGrp="1"/>
          </p:cNvSpPr>
          <p:nvPr>
            <p:ph type="sldNum" sz="quarter" idx="4"/>
          </p:nvPr>
        </p:nvSpPr>
        <p:spPr>
          <a:xfrm>
            <a:off x="9765130" y="6410960"/>
            <a:ext cx="2303596" cy="284480"/>
          </a:xfrm>
          <a:prstGeom prst="rect">
            <a:avLst/>
          </a:prstGeom>
        </p:spPr>
        <p:txBody>
          <a:bodyPr/>
          <a:lstStyle>
            <a:lvl1pPr algn="r">
              <a:defRPr sz="1000" baseline="0">
                <a:solidFill>
                  <a:schemeClr val="bg1"/>
                </a:solidFill>
                <a:latin typeface="Arial" panose="020B0604020202020204" pitchFamily="34" charset="0"/>
              </a:defRPr>
            </a:lvl1pPr>
          </a:lstStyle>
          <a:p>
            <a:fld id="{9CD8D479-8942-46E8-A226-A4E01F7A105C}" type="slidenum">
              <a:rPr lang="en-US" smtClean="0"/>
              <a:pPr/>
              <a:t>‹#›</a:t>
            </a:fld>
            <a:endParaRPr lang="en-US"/>
          </a:p>
        </p:txBody>
      </p:sp>
      <p:sp>
        <p:nvSpPr>
          <p:cNvPr id="4" name="Rectangle 3">
            <a:extLst>
              <a:ext uri="{FF2B5EF4-FFF2-40B4-BE49-F238E27FC236}">
                <a16:creationId xmlns:a16="http://schemas.microsoft.com/office/drawing/2014/main" id="{38A7A214-ED1F-27AE-E28E-A53EAB7E340E}"/>
              </a:ext>
            </a:extLst>
          </p:cNvPr>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Tree>
    <p:extLst>
      <p:ext uri="{BB962C8B-B14F-4D97-AF65-F5344CB8AC3E}">
        <p14:creationId xmlns:p14="http://schemas.microsoft.com/office/powerpoint/2010/main" val="578296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4200" b="1" kern="1200">
          <a:solidFill>
            <a:srgbClr val="1C37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7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7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7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2"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5"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6"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3" y="6130437"/>
            <a:ext cx="1146283" cy="370396"/>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8/12/2025</a:t>
            </a:fld>
            <a:endParaRPr lang="en-US"/>
          </a:p>
        </p:txBody>
      </p:sp>
      <p:sp>
        <p:nvSpPr>
          <p:cNvPr id="5" name="Footer Placeholder 4"/>
          <p:cNvSpPr>
            <a:spLocks noGrp="1"/>
          </p:cNvSpPr>
          <p:nvPr>
            <p:ph type="ftr" sz="quarter" idx="3"/>
          </p:nvPr>
        </p:nvSpPr>
        <p:spPr>
          <a:xfrm>
            <a:off x="2589214" y="6135810"/>
            <a:ext cx="7619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4" y="787784"/>
            <a:ext cx="779767" cy="365125"/>
          </a:xfrm>
          <a:prstGeom prst="rect">
            <a:avLst/>
          </a:prstGeom>
        </p:spPr>
        <p:txBody>
          <a:bodyPr vert="horz" lIns="91440" tIns="45720" rIns="91440" bIns="45720" rtlCol="0" anchor="ctr"/>
          <a:lstStyle>
            <a:lvl1pPr algn="r">
              <a:defRPr sz="1500">
                <a:solidFill>
                  <a:srgbClr val="FEFFFF"/>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8719555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Lst>
  <p:txStyles>
    <p:titleStyle>
      <a:lvl1pPr algn="l" defTabSz="342900" rtl="0" eaLnBrk="1" latinLnBrk="0" hangingPunct="1">
        <a:spcBef>
          <a:spcPct val="0"/>
        </a:spcBef>
        <a:buNone/>
        <a:defRPr sz="27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28111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7">
            <a:extLst>
              <a:ext uri="{FF2B5EF4-FFF2-40B4-BE49-F238E27FC236}">
                <a16:creationId xmlns:a16="http://schemas.microsoft.com/office/drawing/2014/main" id="{F6EE58B9-9B87-4B4B-8931-230C7CE0411E}"/>
              </a:ext>
            </a:extLst>
          </p:cNvPr>
          <p:cNvSpPr>
            <a:spLocks noGrp="1"/>
          </p:cNvSpPr>
          <p:nvPr>
            <p:ph type="sldNum" sz="quarter" idx="4"/>
          </p:nvPr>
        </p:nvSpPr>
        <p:spPr>
          <a:xfrm>
            <a:off x="9765130" y="6410960"/>
            <a:ext cx="2303596" cy="284480"/>
          </a:xfrm>
          <a:prstGeom prst="rect">
            <a:avLst/>
          </a:prstGeom>
        </p:spPr>
        <p:txBody>
          <a:bodyPr/>
          <a:lstStyle>
            <a:lvl1pPr algn="r">
              <a:defRPr sz="1000" baseline="0">
                <a:solidFill>
                  <a:schemeClr val="bg1"/>
                </a:solidFill>
                <a:latin typeface="Arial" panose="020B0604020202020204" pitchFamily="34" charset="0"/>
              </a:defRPr>
            </a:lvl1pPr>
          </a:lstStyle>
          <a:p>
            <a:fld id="{4944B7B2-FFA2-5148-A472-BF046BD89520}" type="slidenum">
              <a:rPr lang="en-US" smtClean="0"/>
              <a:pPr/>
              <a:t>‹#›</a:t>
            </a:fld>
            <a:endParaRPr lang="en-US"/>
          </a:p>
        </p:txBody>
      </p:sp>
    </p:spTree>
    <p:extLst>
      <p:ext uri="{BB962C8B-B14F-4D97-AF65-F5344CB8AC3E}">
        <p14:creationId xmlns:p14="http://schemas.microsoft.com/office/powerpoint/2010/main" val="262521327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Lst>
  <p:hf hdr="0" ftr="0" dt="0"/>
  <p:txStyles>
    <p:titleStyle>
      <a:lvl1pPr algn="l" defTabSz="914400" rtl="0" eaLnBrk="1" latinLnBrk="0" hangingPunct="1">
        <a:lnSpc>
          <a:spcPct val="90000"/>
        </a:lnSpc>
        <a:spcBef>
          <a:spcPct val="0"/>
        </a:spcBef>
        <a:buNone/>
        <a:defRPr sz="4200" b="1" kern="1200">
          <a:solidFill>
            <a:srgbClr val="1C37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37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37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37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37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hyperlink" Target="https://www.usda.gov/sites/default/files/documents/USDA-OASCR%20P-Complaint-Form-0508-0002-508-11-28-17Fax2Mail.pdf" TargetMode="External"/><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hyperlink" Target="mailto:Program.Intake@usda.gov"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DA0E-F4D2-8CB6-EE8D-FB27D9B0CC8B}"/>
              </a:ext>
            </a:extLst>
          </p:cNvPr>
          <p:cNvSpPr>
            <a:spLocks noGrp="1"/>
          </p:cNvSpPr>
          <p:nvPr>
            <p:ph type="title"/>
          </p:nvPr>
        </p:nvSpPr>
        <p:spPr>
          <a:xfrm>
            <a:off x="1775792" y="581241"/>
            <a:ext cx="8640416" cy="5695518"/>
          </a:xfrm>
        </p:spPr>
        <p:txBody>
          <a:bodyPr/>
          <a:lstStyle/>
          <a:p>
            <a:pPr algn="ctr"/>
            <a:r>
              <a:rPr lang="en-US" dirty="0"/>
              <a:t>Annual Civil Rights Training</a:t>
            </a:r>
            <a:br>
              <a:rPr lang="en-US" dirty="0"/>
            </a:br>
            <a:r>
              <a:rPr lang="en-US" sz="3200" i="1" dirty="0"/>
              <a:t>(Basic)</a:t>
            </a:r>
            <a:br>
              <a:rPr lang="en-US" sz="3200" i="1" dirty="0"/>
            </a:br>
            <a:br>
              <a:rPr lang="en-US" sz="3200" dirty="0"/>
            </a:br>
            <a:r>
              <a:rPr lang="en-US" sz="3200" dirty="0"/>
              <a:t>Office of School Nutrition</a:t>
            </a:r>
            <a:endParaRPr lang="en-US" i="1" dirty="0"/>
          </a:p>
        </p:txBody>
      </p:sp>
    </p:spTree>
    <p:extLst>
      <p:ext uri="{BB962C8B-B14F-4D97-AF65-F5344CB8AC3E}">
        <p14:creationId xmlns:p14="http://schemas.microsoft.com/office/powerpoint/2010/main" val="3803238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ED5F4BBF-BAA1-4714-BD8C-D2AAA81AD455}"/>
              </a:ext>
            </a:extLst>
          </p:cNvPr>
          <p:cNvSpPr>
            <a:spLocks noGrp="1" noChangeArrowheads="1"/>
          </p:cNvSpPr>
          <p:nvPr>
            <p:ph type="title"/>
          </p:nvPr>
        </p:nvSpPr>
        <p:spPr>
          <a:xfrm>
            <a:off x="3099411" y="670778"/>
            <a:ext cx="5993178" cy="1280890"/>
          </a:xfrm>
        </p:spPr>
        <p:txBody>
          <a:bodyPr>
            <a:normAutofit/>
          </a:bodyPr>
          <a:lstStyle/>
          <a:p>
            <a:pPr>
              <a:defRPr/>
            </a:pPr>
            <a:r>
              <a:rPr lang="en-US" sz="3600" dirty="0"/>
              <a:t>Limited English Proficiency</a:t>
            </a:r>
          </a:p>
        </p:txBody>
      </p:sp>
      <p:sp>
        <p:nvSpPr>
          <p:cNvPr id="34819" name="Rectangle 3">
            <a:extLst>
              <a:ext uri="{FF2B5EF4-FFF2-40B4-BE49-F238E27FC236}">
                <a16:creationId xmlns:a16="http://schemas.microsoft.com/office/drawing/2014/main" id="{E5C2B5E1-CC22-4793-BE0D-F6EF3FE66B24}"/>
              </a:ext>
            </a:extLst>
          </p:cNvPr>
          <p:cNvSpPr>
            <a:spLocks noGrp="1"/>
          </p:cNvSpPr>
          <p:nvPr>
            <p:ph idx="1"/>
          </p:nvPr>
        </p:nvSpPr>
        <p:spPr>
          <a:xfrm>
            <a:off x="3574819" y="1652730"/>
            <a:ext cx="6167838" cy="3777622"/>
          </a:xfrm>
        </p:spPr>
        <p:txBody>
          <a:bodyPr>
            <a:normAutofit/>
          </a:bodyPr>
          <a:lstStyle/>
          <a:p>
            <a:pPr marL="0" indent="0">
              <a:buClr>
                <a:srgbClr val="23DBF5"/>
              </a:buClr>
              <a:buNone/>
            </a:pPr>
            <a:r>
              <a:rPr lang="en-US" altLang="en-US" sz="2000" dirty="0">
                <a:solidFill>
                  <a:srgbClr val="000000"/>
                </a:solidFill>
              </a:rPr>
              <a:t>Individuals who do not speak English as their primary language and who have a limited ability to read, speak, write, or understand English should be provided access to federally funded programs.</a:t>
            </a:r>
          </a:p>
        </p:txBody>
      </p:sp>
      <p:pic>
        <p:nvPicPr>
          <p:cNvPr id="3" name="Picture 2">
            <a:extLst>
              <a:ext uri="{FF2B5EF4-FFF2-40B4-BE49-F238E27FC236}">
                <a16:creationId xmlns:a16="http://schemas.microsoft.com/office/drawing/2014/main" id="{30E0F683-32F1-4D0C-9742-7B36FEEBFCDB}"/>
              </a:ext>
            </a:extLst>
          </p:cNvPr>
          <p:cNvPicPr>
            <a:picLocks noChangeAspect="1"/>
          </p:cNvPicPr>
          <p:nvPr/>
        </p:nvPicPr>
        <p:blipFill rotWithShape="1">
          <a:blip r:embed="rId3"/>
          <a:srcRect l="2321" t="37900" r="8678" b="-1"/>
          <a:stretch/>
        </p:blipFill>
        <p:spPr>
          <a:xfrm>
            <a:off x="4245166" y="3429000"/>
            <a:ext cx="4847423" cy="2257664"/>
          </a:xfrm>
          <a:prstGeom prst="rect">
            <a:avLst/>
          </a:prstGeom>
        </p:spPr>
      </p:pic>
      <p:pic>
        <p:nvPicPr>
          <p:cNvPr id="4" name="Picture 3">
            <a:extLst>
              <a:ext uri="{FF2B5EF4-FFF2-40B4-BE49-F238E27FC236}">
                <a16:creationId xmlns:a16="http://schemas.microsoft.com/office/drawing/2014/main" id="{39261EA4-4568-8309-9A07-F3A0DCAC0E86}"/>
              </a:ext>
            </a:extLst>
          </p:cNvPr>
          <p:cNvPicPr>
            <a:picLocks noChangeAspect="1"/>
          </p:cNvPicPr>
          <p:nvPr/>
        </p:nvPicPr>
        <p:blipFill>
          <a:blip r:embed="rId4"/>
          <a:stretch>
            <a:fillRect/>
          </a:stretch>
        </p:blipFill>
        <p:spPr>
          <a:xfrm>
            <a:off x="2990925" y="5879095"/>
            <a:ext cx="862778" cy="862778"/>
          </a:xfrm>
          <a:prstGeom prst="rect">
            <a:avLst/>
          </a:prstGeom>
        </p:spPr>
      </p:pic>
      <p:sp>
        <p:nvSpPr>
          <p:cNvPr id="5" name="TextBox 4">
            <a:extLst>
              <a:ext uri="{FF2B5EF4-FFF2-40B4-BE49-F238E27FC236}">
                <a16:creationId xmlns:a16="http://schemas.microsoft.com/office/drawing/2014/main" id="{45576227-A0AF-B87B-52F6-C97DCB3647F0}"/>
              </a:ext>
            </a:extLst>
          </p:cNvPr>
          <p:cNvSpPr txBox="1"/>
          <p:nvPr/>
        </p:nvSpPr>
        <p:spPr>
          <a:xfrm>
            <a:off x="4101948" y="6160932"/>
            <a:ext cx="5375189" cy="646331"/>
          </a:xfrm>
          <a:prstGeom prst="rect">
            <a:avLst/>
          </a:prstGeom>
          <a:noFill/>
        </p:spPr>
        <p:txBody>
          <a:bodyPr wrap="none" rtlCol="0">
            <a:spAutoFit/>
          </a:bodyPr>
          <a:lstStyle/>
          <a:p>
            <a:pPr defTabSz="457200"/>
            <a:r>
              <a:rPr lang="en-US" altLang="en-US" dirty="0">
                <a:solidFill>
                  <a:prstClr val="black"/>
                </a:solidFill>
                <a:latin typeface="Century Gothic" panose="020B0502020202020204" pitchFamily="34" charset="0"/>
                <a:cs typeface="Arial"/>
              </a:rPr>
              <a:t>www.fns.usda.gov/cn/translated-applications </a:t>
            </a:r>
            <a:endParaRPr lang="en-US" altLang="en-US" dirty="0">
              <a:solidFill>
                <a:prstClr val="black"/>
              </a:solidFill>
              <a:latin typeface="Century Gothic" panose="020B0502020202020204" pitchFamily="34" charset="0"/>
              <a:cs typeface="Arial" panose="020B0604020202020204" pitchFamily="34" charset="0"/>
            </a:endParaRPr>
          </a:p>
          <a:p>
            <a:pPr defTabSz="457200"/>
            <a:endParaRPr lang="en-US" dirty="0">
              <a:solidFill>
                <a:prstClr val="black"/>
              </a:solidFill>
              <a:latin typeface="Century Gothic" panose="020B0502020202020204"/>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46176" name="Group 46175">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3990" y="228601"/>
            <a:ext cx="2138628" cy="6638625"/>
            <a:chOff x="2487613" y="285750"/>
            <a:chExt cx="2428875" cy="5654676"/>
          </a:xfrm>
        </p:grpSpPr>
        <p:sp>
          <p:nvSpPr>
            <p:cNvPr id="46177"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78"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79"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0"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1"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2"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3"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4"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5"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6"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7"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46188"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grpSp>
      <p:grpSp>
        <p:nvGrpSpPr>
          <p:cNvPr id="46190" name="Group 46189">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44413" y="157"/>
            <a:ext cx="1767505" cy="6853096"/>
            <a:chOff x="6627813" y="195610"/>
            <a:chExt cx="1952625" cy="5678141"/>
          </a:xfrm>
        </p:grpSpPr>
        <p:sp>
          <p:nvSpPr>
            <p:cNvPr id="46191"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2"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3"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4"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5"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6"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7"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8"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199"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200"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201"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46202"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grpSp>
      <p:sp>
        <p:nvSpPr>
          <p:cNvPr id="46204" name="Rectangle 46203">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Century Gothic" panose="020B0502020202020204"/>
            </a:endParaRPr>
          </a:p>
        </p:txBody>
      </p:sp>
      <p:sp>
        <p:nvSpPr>
          <p:cNvPr id="46206" name="Freeform 6">
            <a:extLst>
              <a:ext uri="{FF2B5EF4-FFF2-40B4-BE49-F238E27FC236}">
                <a16:creationId xmlns:a16="http://schemas.microsoft.com/office/drawing/2014/main" id="{BA1AABB7-0FD0-4445-8B8B-7A0C680C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24001"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pPr defTabSz="457200"/>
            <a:endParaRPr lang="en-US">
              <a:solidFill>
                <a:prstClr val="black"/>
              </a:solidFill>
              <a:latin typeface="Century Gothic" panose="020B0502020202020204"/>
            </a:endParaRPr>
          </a:p>
        </p:txBody>
      </p:sp>
      <p:sp useBgFill="1">
        <p:nvSpPr>
          <p:cNvPr id="46080" name="Rectangle 46079">
            <a:extLst>
              <a:ext uri="{FF2B5EF4-FFF2-40B4-BE49-F238E27FC236}">
                <a16:creationId xmlns:a16="http://schemas.microsoft.com/office/drawing/2014/main" id="{54E27926-1B1B-43E1-B66E-BCD3D722D1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828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entury Gothic" panose="020B0502020202020204"/>
            </a:endParaRPr>
          </a:p>
        </p:txBody>
      </p:sp>
      <p:sp>
        <p:nvSpPr>
          <p:cNvPr id="46209" name="Rectangle 46208">
            <a:extLst>
              <a:ext uri="{FF2B5EF4-FFF2-40B4-BE49-F238E27FC236}">
                <a16:creationId xmlns:a16="http://schemas.microsoft.com/office/drawing/2014/main" id="{4FCF62FB-9690-4C28-8794-1D59EC65F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00" y="0"/>
            <a:ext cx="3479800" cy="6858000"/>
          </a:xfrm>
          <a:prstGeom prst="rect">
            <a:avLst/>
          </a:prstGeom>
          <a:solidFill>
            <a:srgbClr val="4F5869">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Century Gothic" panose="020B0502020202020204"/>
            </a:endParaRPr>
          </a:p>
        </p:txBody>
      </p:sp>
      <p:pic>
        <p:nvPicPr>
          <p:cNvPr id="7" name="Picture 6">
            <a:extLst>
              <a:ext uri="{FF2B5EF4-FFF2-40B4-BE49-F238E27FC236}">
                <a16:creationId xmlns:a16="http://schemas.microsoft.com/office/drawing/2014/main" id="{A125D8B6-8F79-4BC7-ACA0-2503F7C9CF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30" r="30312"/>
          <a:stretch/>
        </p:blipFill>
        <p:spPr>
          <a:xfrm>
            <a:off x="5003799" y="10"/>
            <a:ext cx="5664200" cy="6857990"/>
          </a:xfrm>
          <a:prstGeom prst="rect">
            <a:avLst/>
          </a:prstGeom>
        </p:spPr>
      </p:pic>
      <p:sp>
        <p:nvSpPr>
          <p:cNvPr id="46211" name="Freeform 5">
            <a:extLst>
              <a:ext uri="{FF2B5EF4-FFF2-40B4-BE49-F238E27FC236}">
                <a16:creationId xmlns:a16="http://schemas.microsoft.com/office/drawing/2014/main" id="{72E9BF2B-2D1E-41E3-ADDD-4CBCC1A6A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524000" y="5033008"/>
            <a:ext cx="4053016"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defTabSz="457200"/>
            <a:endParaRPr lang="en-US" dirty="0">
              <a:solidFill>
                <a:prstClr val="black"/>
              </a:solidFill>
              <a:latin typeface="Century Gothic" panose="020B0502020202020204"/>
            </a:endParaRPr>
          </a:p>
        </p:txBody>
      </p:sp>
      <p:sp>
        <p:nvSpPr>
          <p:cNvPr id="46082" name="Rectangle 2">
            <a:extLst>
              <a:ext uri="{FF2B5EF4-FFF2-40B4-BE49-F238E27FC236}">
                <a16:creationId xmlns:a16="http://schemas.microsoft.com/office/drawing/2014/main" id="{D7E85B99-C4C9-4478-B30C-90941BB037D1}"/>
              </a:ext>
            </a:extLst>
          </p:cNvPr>
          <p:cNvSpPr>
            <a:spLocks noGrp="1" noChangeArrowheads="1"/>
          </p:cNvSpPr>
          <p:nvPr>
            <p:ph type="title"/>
          </p:nvPr>
        </p:nvSpPr>
        <p:spPr>
          <a:xfrm>
            <a:off x="1637204" y="2673014"/>
            <a:ext cx="3663667" cy="3114818"/>
          </a:xfrm>
        </p:spPr>
        <p:txBody>
          <a:bodyPr vert="horz" lIns="91440" tIns="45720" rIns="91440" bIns="45720" rtlCol="0" anchor="b">
            <a:normAutofit/>
          </a:bodyPr>
          <a:lstStyle/>
          <a:p>
            <a:pPr defTabSz="457200">
              <a:defRPr/>
            </a:pPr>
            <a:r>
              <a:rPr lang="en-US" sz="4000" dirty="0">
                <a:solidFill>
                  <a:srgbClr val="FEFFFF"/>
                </a:solidFill>
              </a:rPr>
              <a:t>Questions??</a:t>
            </a:r>
          </a:p>
        </p:txBody>
      </p:sp>
    </p:spTree>
    <p:extLst>
      <p:ext uri="{BB962C8B-B14F-4D97-AF65-F5344CB8AC3E}">
        <p14:creationId xmlns:p14="http://schemas.microsoft.com/office/powerpoint/2010/main" val="5692578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6082"/>
                                        </p:tgtEl>
                                        <p:attrNameLst>
                                          <p:attrName>style.visibility</p:attrName>
                                        </p:attrNameLst>
                                      </p:cBhvr>
                                      <p:to>
                                        <p:strVal val="visible"/>
                                      </p:to>
                                    </p:set>
                                    <p:animEffect transition="in" filter="fade">
                                      <p:cBhvr>
                                        <p:cTn id="7" dur="4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ED8383-4BBC-9344-8B5D-9A8E44E1A5D1}"/>
              </a:ext>
            </a:extLst>
          </p:cNvPr>
          <p:cNvSpPr>
            <a:spLocks noGrp="1"/>
          </p:cNvSpPr>
          <p:nvPr>
            <p:ph type="body" sz="quarter" idx="11"/>
          </p:nvPr>
        </p:nvSpPr>
        <p:spPr>
          <a:xfrm>
            <a:off x="438912" y="295423"/>
            <a:ext cx="11509248" cy="5894362"/>
          </a:xfrm>
        </p:spPr>
        <p:txBody>
          <a:bodyPr>
            <a:normAutofit fontScale="55000" lnSpcReduction="20000"/>
          </a:bodyPr>
          <a:lstStyle/>
          <a:p>
            <a:pPr marL="0" marR="1771650" lvl="0" indent="0">
              <a:lnSpc>
                <a:spcPct val="115000"/>
              </a:lnSpc>
              <a:spcBef>
                <a:spcPts val="0"/>
              </a:spcBef>
              <a:spcAft>
                <a:spcPts val="800"/>
              </a:spcAft>
              <a:buNone/>
              <a:defRPr/>
            </a:pPr>
            <a:r>
              <a:rPr lang="en-US" b="1" u="sng" kern="100" dirty="0">
                <a:solidFill>
                  <a:prstClr val="black"/>
                </a:solidFill>
                <a:ea typeface="Aptos" panose="020B0004020202020204" pitchFamily="34" charset="0"/>
                <a:cs typeface="Times New Roman" panose="02020603050405020304" pitchFamily="18" charset="0"/>
              </a:rPr>
              <a:t>USDA Nondiscrimination Statement</a:t>
            </a:r>
          </a:p>
          <a:p>
            <a:pPr marL="0" marR="1771650" lvl="0" indent="0">
              <a:lnSpc>
                <a:spcPct val="115000"/>
              </a:lnSpc>
              <a:spcBef>
                <a:spcPts val="0"/>
              </a:spcBef>
              <a:spcAft>
                <a:spcPts val="800"/>
              </a:spcAft>
              <a:buNone/>
              <a:defRPr/>
            </a:pPr>
            <a:r>
              <a:rPr lang="en-US" kern="100" dirty="0">
                <a:solidFill>
                  <a:prstClr val="black"/>
                </a:solidFill>
                <a:ea typeface="Aptos" panose="020B0004020202020204" pitchFamily="34" charset="0"/>
                <a:cs typeface="Times New Roman" panose="02020603050405020304" pitchFamily="18" charset="0"/>
              </a:rPr>
              <a:t>In accordance with federal civil rights law and U.S. Department of Agriculture (USDA) civil rights regulations and policies, this institution is prohibited from discriminating on the basis of race, color, national origin, sex, disability, age, or reprisal or retaliation for prior civil rights activity.</a:t>
            </a:r>
          </a:p>
          <a:p>
            <a:pPr marL="0" marR="1771650" lvl="0" indent="0">
              <a:lnSpc>
                <a:spcPct val="115000"/>
              </a:lnSpc>
              <a:spcBef>
                <a:spcPts val="0"/>
              </a:spcBef>
              <a:spcAft>
                <a:spcPts val="800"/>
              </a:spcAft>
              <a:buNone/>
              <a:defRPr/>
            </a:pPr>
            <a:r>
              <a:rPr lang="en-US" dirty="0">
                <a:solidFill>
                  <a:prstClr val="black"/>
                </a:solidFill>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marR="1771650" lvl="0" indent="0">
              <a:lnSpc>
                <a:spcPct val="115000"/>
              </a:lnSpc>
              <a:spcBef>
                <a:spcPts val="0"/>
              </a:spcBef>
              <a:spcAft>
                <a:spcPts val="800"/>
              </a:spcAft>
              <a:buNone/>
              <a:defRPr/>
            </a:pPr>
            <a:r>
              <a:rPr lang="en-US" dirty="0">
                <a:solidFill>
                  <a:prstClr val="black"/>
                </a:solidFill>
              </a:rPr>
              <a:t>To file a program discrimination complaint, a Complainant should complete a Form AD-3027, USDA Program Discrimination Complaint Form which can be obtained online at </a:t>
            </a:r>
            <a:r>
              <a:rPr lang="en-US" u="sng" dirty="0">
                <a:solidFill>
                  <a:prstClr val="black"/>
                </a:solidFill>
                <a:hlinkClick r:id="rId3"/>
              </a:rPr>
              <a:t>USDA Program Discrimination Complaint Form</a:t>
            </a:r>
          </a:p>
          <a:p>
            <a:pPr marL="0" marR="1771650" lvl="0" indent="0">
              <a:lnSpc>
                <a:spcPct val="115000"/>
              </a:lnSpc>
              <a:spcBef>
                <a:spcPts val="0"/>
              </a:spcBef>
              <a:spcAft>
                <a:spcPts val="800"/>
              </a:spcAft>
              <a:buNone/>
              <a:defRPr/>
            </a:pPr>
            <a:r>
              <a:rPr lang="en-US" dirty="0">
                <a:solidFill>
                  <a:prstClr val="black"/>
                </a:solidFill>
              </a:rPr>
              <a:t>and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lvl="0" indent="0">
              <a:lnSpc>
                <a:spcPct val="100000"/>
              </a:lnSpc>
              <a:spcBef>
                <a:spcPts val="0"/>
              </a:spcBef>
              <a:buNone/>
              <a:defRPr/>
            </a:pPr>
            <a:r>
              <a:rPr lang="en-US" b="1" dirty="0">
                <a:solidFill>
                  <a:prstClr val="black"/>
                </a:solidFill>
              </a:rPr>
              <a:t>mail:</a:t>
            </a:r>
            <a:br>
              <a:rPr lang="en-US" dirty="0">
                <a:solidFill>
                  <a:prstClr val="black"/>
                </a:solidFill>
              </a:rPr>
            </a:br>
            <a:r>
              <a:rPr lang="en-US" dirty="0">
                <a:solidFill>
                  <a:prstClr val="black"/>
                </a:solidFill>
              </a:rPr>
              <a:t>U.S. Department of Agriculture</a:t>
            </a:r>
            <a:br>
              <a:rPr lang="en-US" dirty="0">
                <a:solidFill>
                  <a:prstClr val="black"/>
                </a:solidFill>
              </a:rPr>
            </a:br>
            <a:r>
              <a:rPr lang="en-US" dirty="0">
                <a:solidFill>
                  <a:prstClr val="black"/>
                </a:solidFill>
              </a:rPr>
              <a:t>Office of the Assistant Secretary for Civil Rights</a:t>
            </a:r>
            <a:br>
              <a:rPr lang="en-US" dirty="0">
                <a:solidFill>
                  <a:prstClr val="black"/>
                </a:solidFill>
              </a:rPr>
            </a:br>
            <a:r>
              <a:rPr lang="en-US" dirty="0">
                <a:solidFill>
                  <a:prstClr val="black"/>
                </a:solidFill>
              </a:rPr>
              <a:t>1400 Independence Avenue, SW</a:t>
            </a:r>
            <a:br>
              <a:rPr lang="en-US" dirty="0">
                <a:solidFill>
                  <a:prstClr val="black"/>
                </a:solidFill>
              </a:rPr>
            </a:br>
            <a:r>
              <a:rPr lang="en-US" dirty="0">
                <a:solidFill>
                  <a:prstClr val="black"/>
                </a:solidFill>
              </a:rPr>
              <a:t>Washington, D.C. 20250-9410; or</a:t>
            </a:r>
          </a:p>
          <a:p>
            <a:pPr marL="0" lvl="0" indent="0">
              <a:lnSpc>
                <a:spcPct val="100000"/>
              </a:lnSpc>
              <a:spcBef>
                <a:spcPts val="0"/>
              </a:spcBef>
              <a:buNone/>
              <a:defRPr/>
            </a:pPr>
            <a:endParaRPr lang="en-US" dirty="0">
              <a:solidFill>
                <a:prstClr val="black"/>
              </a:solidFill>
            </a:endParaRPr>
          </a:p>
          <a:p>
            <a:pPr marL="0" lvl="0" indent="0">
              <a:lnSpc>
                <a:spcPct val="100000"/>
              </a:lnSpc>
              <a:spcBef>
                <a:spcPts val="0"/>
              </a:spcBef>
              <a:buNone/>
              <a:defRPr/>
            </a:pPr>
            <a:r>
              <a:rPr lang="en-US" b="1" dirty="0">
                <a:solidFill>
                  <a:prstClr val="black"/>
                </a:solidFill>
              </a:rPr>
              <a:t>fax:</a:t>
            </a:r>
            <a:br>
              <a:rPr lang="en-US" dirty="0">
                <a:solidFill>
                  <a:prstClr val="black"/>
                </a:solidFill>
              </a:rPr>
            </a:br>
            <a:r>
              <a:rPr lang="en-US" dirty="0">
                <a:solidFill>
                  <a:prstClr val="black"/>
                </a:solidFill>
              </a:rPr>
              <a:t>(833) 256-1665 or (202) 690-7442; or</a:t>
            </a:r>
          </a:p>
          <a:p>
            <a:pPr marL="0" lvl="0" indent="0">
              <a:lnSpc>
                <a:spcPct val="100000"/>
              </a:lnSpc>
              <a:spcBef>
                <a:spcPts val="0"/>
              </a:spcBef>
              <a:buNone/>
              <a:defRPr/>
            </a:pPr>
            <a:endParaRPr lang="en-US" dirty="0">
              <a:solidFill>
                <a:prstClr val="black"/>
              </a:solidFill>
            </a:endParaRPr>
          </a:p>
          <a:p>
            <a:pPr marL="0" lvl="0" indent="0">
              <a:lnSpc>
                <a:spcPct val="100000"/>
              </a:lnSpc>
              <a:spcBef>
                <a:spcPts val="0"/>
              </a:spcBef>
              <a:buNone/>
              <a:defRPr/>
            </a:pPr>
            <a:r>
              <a:rPr lang="en-US" b="1" dirty="0">
                <a:solidFill>
                  <a:prstClr val="black"/>
                </a:solidFill>
              </a:rPr>
              <a:t>email:</a:t>
            </a:r>
            <a:br>
              <a:rPr lang="en-US" dirty="0">
                <a:solidFill>
                  <a:prstClr val="black"/>
                </a:solidFill>
              </a:rPr>
            </a:br>
            <a:r>
              <a:rPr lang="en-US" u="sng" dirty="0">
                <a:solidFill>
                  <a:prstClr val="black"/>
                </a:solidFill>
                <a:hlinkClick r:id="rId4"/>
              </a:rPr>
              <a:t>Program.Intake@usda.gov</a:t>
            </a:r>
            <a:endParaRPr lang="en-US" dirty="0">
              <a:solidFill>
                <a:prstClr val="black"/>
              </a:solidFill>
            </a:endParaRPr>
          </a:p>
        </p:txBody>
      </p:sp>
      <p:sp>
        <p:nvSpPr>
          <p:cNvPr id="4" name="Slide Number Placeholder 3">
            <a:extLst>
              <a:ext uri="{FF2B5EF4-FFF2-40B4-BE49-F238E27FC236}">
                <a16:creationId xmlns:a16="http://schemas.microsoft.com/office/drawing/2014/main" id="{CB55EA96-A989-324B-BDC7-09BA9F9D0A91}"/>
              </a:ext>
            </a:extLst>
          </p:cNvPr>
          <p:cNvSpPr>
            <a:spLocks noGrp="1"/>
          </p:cNvSpPr>
          <p:nvPr>
            <p:ph type="sldNum" sz="quarter" idx="12"/>
          </p:nvPr>
        </p:nvSpPr>
        <p:spPr/>
        <p:txBody>
          <a:bodyPr/>
          <a:lstStyle/>
          <a:p>
            <a:pPr>
              <a:defRPr/>
            </a:pPr>
            <a:fld id="{4944B7B2-FFA2-5148-A472-BF046BD89520}" type="slidenum">
              <a:rPr lang="en-US">
                <a:solidFill>
                  <a:prstClr val="white"/>
                </a:solidFill>
              </a:rPr>
              <a:pPr>
                <a:defRPr/>
              </a:pPr>
              <a:t>12</a:t>
            </a:fld>
            <a:endParaRPr lang="en-US">
              <a:solidFill>
                <a:prstClr val="white"/>
              </a:solidFill>
            </a:endParaRPr>
          </a:p>
        </p:txBody>
      </p:sp>
    </p:spTree>
    <p:extLst>
      <p:ext uri="{BB962C8B-B14F-4D97-AF65-F5344CB8AC3E}">
        <p14:creationId xmlns:p14="http://schemas.microsoft.com/office/powerpoint/2010/main" val="2394696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857250"/>
            <a:ext cx="3044309"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entury Gothic" panose="020B0502020202020204"/>
            </a:endParaRPr>
          </a:p>
        </p:txBody>
      </p:sp>
      <p:sp>
        <p:nvSpPr>
          <p:cNvPr id="26626" name="Rectangle 2">
            <a:extLst>
              <a:ext uri="{FF2B5EF4-FFF2-40B4-BE49-F238E27FC236}">
                <a16:creationId xmlns:a16="http://schemas.microsoft.com/office/drawing/2014/main" id="{1569AA2D-3706-4DEC-B52C-32441BC60729}"/>
              </a:ext>
            </a:extLst>
          </p:cNvPr>
          <p:cNvSpPr>
            <a:spLocks noGrp="1" noChangeArrowheads="1"/>
          </p:cNvSpPr>
          <p:nvPr>
            <p:ph type="title"/>
          </p:nvPr>
        </p:nvSpPr>
        <p:spPr>
          <a:xfrm>
            <a:off x="2468921" y="3183070"/>
            <a:ext cx="1840539" cy="2272008"/>
          </a:xfrm>
        </p:spPr>
        <p:txBody>
          <a:bodyPr>
            <a:normAutofit/>
          </a:bodyPr>
          <a:lstStyle/>
          <a:p>
            <a:pPr>
              <a:defRPr/>
            </a:pPr>
            <a:r>
              <a:rPr lang="en-US" sz="2400">
                <a:solidFill>
                  <a:schemeClr val="bg1"/>
                </a:solidFill>
              </a:rPr>
              <a:t>Civil Rights Education includes:</a:t>
            </a:r>
          </a:p>
        </p:txBody>
      </p:sp>
      <p:sp>
        <p:nvSpPr>
          <p:cNvPr id="77"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23880" y="3242176"/>
            <a:ext cx="823646" cy="385550"/>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a:defRPr/>
            </a:pPr>
            <a:endParaRPr lang="en-US">
              <a:solidFill>
                <a:prstClr val="black"/>
              </a:solidFill>
              <a:latin typeface="Century Gothic" panose="020B0502020202020204"/>
            </a:endParaRPr>
          </a:p>
        </p:txBody>
      </p:sp>
      <p:sp useBgFill="1">
        <p:nvSpPr>
          <p:cNvPr id="79" name="Rectangle 78">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802" y="857250"/>
            <a:ext cx="5547198"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entury Gothic" panose="020B0502020202020204"/>
            </a:endParaRPr>
          </a:p>
        </p:txBody>
      </p:sp>
      <p:graphicFrame>
        <p:nvGraphicFramePr>
          <p:cNvPr id="61445" name="Rectangle 3">
            <a:extLst>
              <a:ext uri="{FF2B5EF4-FFF2-40B4-BE49-F238E27FC236}">
                <a16:creationId xmlns:a16="http://schemas.microsoft.com/office/drawing/2014/main" id="{8B5BB651-032A-49F4-BFD1-54815A223416}"/>
              </a:ext>
            </a:extLst>
          </p:cNvPr>
          <p:cNvGraphicFramePr>
            <a:graphicFrameLocks noGrp="1"/>
          </p:cNvGraphicFramePr>
          <p:nvPr>
            <p:ph idx="1"/>
          </p:nvPr>
        </p:nvGraphicFramePr>
        <p:xfrm>
          <a:off x="5058859" y="1338414"/>
          <a:ext cx="5124159" cy="3948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16394" name="Rectangle 16393">
            <a:extLst>
              <a:ext uri="{FF2B5EF4-FFF2-40B4-BE49-F238E27FC236}">
                <a16:creationId xmlns:a16="http://schemas.microsoft.com/office/drawing/2014/main" id="{51BE15AD-74D9-4540-AECA-6A338D302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entury Gothic" panose="020B0502020202020204"/>
            </a:endParaRPr>
          </a:p>
        </p:txBody>
      </p:sp>
      <p:sp>
        <p:nvSpPr>
          <p:cNvPr id="16386" name="Title 1">
            <a:extLst>
              <a:ext uri="{FF2B5EF4-FFF2-40B4-BE49-F238E27FC236}">
                <a16:creationId xmlns:a16="http://schemas.microsoft.com/office/drawing/2014/main" id="{C5D1A86E-A9D5-4208-8D87-D33ED01D535E}"/>
              </a:ext>
            </a:extLst>
          </p:cNvPr>
          <p:cNvSpPr>
            <a:spLocks noGrp="1" noChangeArrowheads="1"/>
          </p:cNvSpPr>
          <p:nvPr>
            <p:ph type="title"/>
          </p:nvPr>
        </p:nvSpPr>
        <p:spPr>
          <a:xfrm>
            <a:off x="2870172" y="624110"/>
            <a:ext cx="7600880" cy="1429773"/>
          </a:xfrm>
        </p:spPr>
        <p:txBody>
          <a:bodyPr>
            <a:normAutofit/>
          </a:bodyPr>
          <a:lstStyle/>
          <a:p>
            <a:r>
              <a:rPr lang="en-US" altLang="en-US" sz="3200" dirty="0">
                <a:cs typeface="Arial" panose="020B0604020202020204" pitchFamily="34" charset="0"/>
              </a:rPr>
              <a:t>Six Protected Bases of Discrimination </a:t>
            </a:r>
            <a:br>
              <a:rPr lang="en-US" altLang="en-US" sz="3200" dirty="0">
                <a:cs typeface="Arial" panose="020B0604020202020204" pitchFamily="34" charset="0"/>
              </a:rPr>
            </a:br>
            <a:r>
              <a:rPr lang="en-US" altLang="en-US" sz="3200" dirty="0">
                <a:cs typeface="Arial" panose="020B0604020202020204" pitchFamily="34" charset="0"/>
              </a:rPr>
              <a:t>School Nutrition Programs</a:t>
            </a:r>
          </a:p>
        </p:txBody>
      </p:sp>
      <p:sp>
        <p:nvSpPr>
          <p:cNvPr id="16396" name="Rectangle 16395">
            <a:extLst>
              <a:ext uri="{FF2B5EF4-FFF2-40B4-BE49-F238E27FC236}">
                <a16:creationId xmlns:a16="http://schemas.microsoft.com/office/drawing/2014/main" id="{5E2E47D1-2C32-4FB7-A5F0-F31C8F390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Century Gothic" panose="020B0502020202020204"/>
            </a:endParaRPr>
          </a:p>
        </p:txBody>
      </p:sp>
      <p:sp>
        <p:nvSpPr>
          <p:cNvPr id="16398" name="Freeform 11">
            <a:extLst>
              <a:ext uri="{FF2B5EF4-FFF2-40B4-BE49-F238E27FC236}">
                <a16:creationId xmlns:a16="http://schemas.microsoft.com/office/drawing/2014/main" id="{884C5A90-A356-4F6E-92BE-AA6527470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20859" y="714376"/>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defTabSz="457200"/>
            <a:endParaRPr lang="en-US">
              <a:solidFill>
                <a:prstClr val="black"/>
              </a:solidFill>
              <a:latin typeface="Century Gothic" panose="020B0502020202020204"/>
            </a:endParaRPr>
          </a:p>
        </p:txBody>
      </p:sp>
      <p:graphicFrame>
        <p:nvGraphicFramePr>
          <p:cNvPr id="16389" name="Content Placeholder 2">
            <a:extLst>
              <a:ext uri="{FF2B5EF4-FFF2-40B4-BE49-F238E27FC236}">
                <a16:creationId xmlns:a16="http://schemas.microsoft.com/office/drawing/2014/main" id="{EB811106-2427-44A2-9804-4D4AC5E0723A}"/>
              </a:ext>
            </a:extLst>
          </p:cNvPr>
          <p:cNvGraphicFramePr>
            <a:graphicFrameLocks noGrp="1"/>
          </p:cNvGraphicFramePr>
          <p:nvPr>
            <p:ph idx="1"/>
            <p:extLst>
              <p:ext uri="{D42A27DB-BD31-4B8C-83A1-F6EECF244321}">
                <p14:modId xmlns:p14="http://schemas.microsoft.com/office/powerpoint/2010/main" val="1174785013"/>
              </p:ext>
            </p:extLst>
          </p:nvPr>
        </p:nvGraphicFramePr>
        <p:xfrm>
          <a:off x="2037080" y="1702192"/>
          <a:ext cx="8433973" cy="4881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BBA5F70-7663-41BC-A528-43ABE80A67B4}"/>
              </a:ext>
            </a:extLst>
          </p:cNvPr>
          <p:cNvSpPr>
            <a:spLocks noGrp="1" noChangeArrowheads="1"/>
          </p:cNvSpPr>
          <p:nvPr>
            <p:ph type="title"/>
          </p:nvPr>
        </p:nvSpPr>
        <p:spPr>
          <a:xfrm>
            <a:off x="3141786" y="506438"/>
            <a:ext cx="3919415" cy="1398563"/>
          </a:xfrm>
        </p:spPr>
        <p:txBody>
          <a:bodyPr>
            <a:normAutofit/>
          </a:bodyPr>
          <a:lstStyle/>
          <a:p>
            <a:pPr>
              <a:defRPr/>
            </a:pPr>
            <a:r>
              <a:rPr lang="en-US" sz="3200" dirty="0"/>
              <a:t>Methods of Public Notification</a:t>
            </a:r>
          </a:p>
        </p:txBody>
      </p:sp>
      <p:sp>
        <p:nvSpPr>
          <p:cNvPr id="53251" name="Rectangle 3">
            <a:extLst>
              <a:ext uri="{FF2B5EF4-FFF2-40B4-BE49-F238E27FC236}">
                <a16:creationId xmlns:a16="http://schemas.microsoft.com/office/drawing/2014/main" id="{62BE1A16-04BD-4D81-8FB9-3A9F91CC13E0}"/>
              </a:ext>
            </a:extLst>
          </p:cNvPr>
          <p:cNvSpPr>
            <a:spLocks noGrp="1"/>
          </p:cNvSpPr>
          <p:nvPr>
            <p:ph idx="1"/>
          </p:nvPr>
        </p:nvSpPr>
        <p:spPr>
          <a:xfrm>
            <a:off x="3403599" y="1664548"/>
            <a:ext cx="3395786" cy="3870755"/>
          </a:xfrm>
        </p:spPr>
        <p:txBody>
          <a:bodyPr vert="horz" lIns="91440" tIns="45720" rIns="91440" bIns="45720" rtlCol="0">
            <a:normAutofit fontScale="92500"/>
          </a:bodyPr>
          <a:lstStyle/>
          <a:p>
            <a:pPr>
              <a:buClr>
                <a:srgbClr val="71A78A"/>
              </a:buClr>
            </a:pPr>
            <a:r>
              <a:rPr lang="en-US" altLang="en-US" sz="2800" dirty="0"/>
              <a:t>Display the Poster in a prominent location and visible to recipients of benefit!</a:t>
            </a:r>
          </a:p>
          <a:p>
            <a:pPr>
              <a:buClr>
                <a:srgbClr val="71A78A"/>
              </a:buClr>
            </a:pPr>
            <a:r>
              <a:rPr lang="en-US" altLang="en-US" sz="2800" dirty="0"/>
              <a:t>AD-475A</a:t>
            </a:r>
          </a:p>
          <a:p>
            <a:pPr>
              <a:buClr>
                <a:srgbClr val="71A78A"/>
              </a:buClr>
            </a:pPr>
            <a:r>
              <a:rPr lang="en-US" altLang="en-US" sz="2800" dirty="0"/>
              <a:t>This is the required version</a:t>
            </a:r>
          </a:p>
        </p:txBody>
      </p:sp>
      <p:pic>
        <p:nvPicPr>
          <p:cNvPr id="3" name="Picture 2" descr="A picture containing text, electronics&#10;&#10;Description automatically generated">
            <a:extLst>
              <a:ext uri="{FF2B5EF4-FFF2-40B4-BE49-F238E27FC236}">
                <a16:creationId xmlns:a16="http://schemas.microsoft.com/office/drawing/2014/main" id="{558C9949-8B9A-4CD6-A80D-DE370E2EF28D}"/>
              </a:ext>
            </a:extLst>
          </p:cNvPr>
          <p:cNvPicPr>
            <a:picLocks noChangeAspect="1"/>
          </p:cNvPicPr>
          <p:nvPr/>
        </p:nvPicPr>
        <p:blipFill rotWithShape="1">
          <a:blip r:embed="rId3">
            <a:extLst>
              <a:ext uri="{28A0092B-C50C-407E-A947-70E740481C1C}">
                <a14:useLocalDpi xmlns:a14="http://schemas.microsoft.com/office/drawing/2010/main" val="0"/>
              </a:ext>
            </a:extLst>
          </a:blip>
          <a:srcRect r="19762" b="-1"/>
          <a:stretch/>
        </p:blipFill>
        <p:spPr>
          <a:xfrm>
            <a:off x="7248691" y="127304"/>
            <a:ext cx="3208295" cy="6151577"/>
          </a:xfrm>
          <a:prstGeom prst="rect">
            <a:avLst/>
          </a:prstGeom>
        </p:spPr>
      </p:pic>
      <p:sp>
        <p:nvSpPr>
          <p:cNvPr id="2" name="TextBox 1">
            <a:extLst>
              <a:ext uri="{FF2B5EF4-FFF2-40B4-BE49-F238E27FC236}">
                <a16:creationId xmlns:a16="http://schemas.microsoft.com/office/drawing/2014/main" id="{609283A5-4E47-6C16-DAF5-A7E6D080961C}"/>
              </a:ext>
            </a:extLst>
          </p:cNvPr>
          <p:cNvSpPr txBox="1"/>
          <p:nvPr/>
        </p:nvSpPr>
        <p:spPr>
          <a:xfrm>
            <a:off x="2667313" y="6392143"/>
            <a:ext cx="7951216" cy="338554"/>
          </a:xfrm>
          <a:prstGeom prst="rect">
            <a:avLst/>
          </a:prstGeom>
          <a:noFill/>
        </p:spPr>
        <p:txBody>
          <a:bodyPr wrap="none" rtlCol="0">
            <a:spAutoFit/>
          </a:bodyPr>
          <a:lstStyle/>
          <a:p>
            <a:pPr defTabSz="457200"/>
            <a:r>
              <a:rPr lang="en-US" sz="1600" dirty="0">
                <a:solidFill>
                  <a:prstClr val="black"/>
                </a:solidFill>
                <a:latin typeface="Century Gothic" panose="020B0502020202020204"/>
              </a:rPr>
              <a:t>https://www.fns.usda.gov/cr/and-justice-all-posters-guidance-and-translations</a:t>
            </a:r>
          </a:p>
        </p:txBody>
      </p:sp>
      <p:pic>
        <p:nvPicPr>
          <p:cNvPr id="5" name="Picture 4">
            <a:extLst>
              <a:ext uri="{FF2B5EF4-FFF2-40B4-BE49-F238E27FC236}">
                <a16:creationId xmlns:a16="http://schemas.microsoft.com/office/drawing/2014/main" id="{92D1B8B0-70AA-A0FB-5746-8C0C6C97C058}"/>
              </a:ext>
            </a:extLst>
          </p:cNvPr>
          <p:cNvPicPr>
            <a:picLocks noChangeAspect="1"/>
          </p:cNvPicPr>
          <p:nvPr/>
        </p:nvPicPr>
        <p:blipFill>
          <a:blip r:embed="rId4"/>
          <a:stretch>
            <a:fillRect/>
          </a:stretch>
        </p:blipFill>
        <p:spPr>
          <a:xfrm>
            <a:off x="5941054" y="5346273"/>
            <a:ext cx="989239" cy="989239"/>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857250"/>
            <a:ext cx="3490721"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entury Gothic" panose="020B0502020202020204"/>
            </a:endParaRPr>
          </a:p>
        </p:txBody>
      </p:sp>
      <p:sp>
        <p:nvSpPr>
          <p:cNvPr id="20482" name="Rectangle 2">
            <a:extLst>
              <a:ext uri="{FF2B5EF4-FFF2-40B4-BE49-F238E27FC236}">
                <a16:creationId xmlns:a16="http://schemas.microsoft.com/office/drawing/2014/main" id="{779477E1-B633-47EB-B60E-7E0EEB593C75}"/>
              </a:ext>
            </a:extLst>
          </p:cNvPr>
          <p:cNvSpPr>
            <a:spLocks noGrp="1" noChangeArrowheads="1"/>
          </p:cNvSpPr>
          <p:nvPr>
            <p:ph type="title"/>
          </p:nvPr>
        </p:nvSpPr>
        <p:spPr>
          <a:xfrm>
            <a:off x="2599417" y="1652154"/>
            <a:ext cx="2259162" cy="3638512"/>
          </a:xfrm>
        </p:spPr>
        <p:txBody>
          <a:bodyPr>
            <a:normAutofit/>
          </a:bodyPr>
          <a:lstStyle/>
          <a:p>
            <a:pPr>
              <a:defRPr/>
            </a:pPr>
            <a:r>
              <a:rPr lang="en-US" sz="4000" dirty="0">
                <a:cs typeface="Arial" panose="020B0604020202020204" pitchFamily="34" charset="0"/>
              </a:rPr>
              <a:t>Which Version Should I Use?</a:t>
            </a:r>
          </a:p>
        </p:txBody>
      </p:sp>
      <p:sp>
        <p:nvSpPr>
          <p:cNvPr id="137"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23880" y="1719152"/>
            <a:ext cx="823646" cy="385550"/>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a:defRPr/>
            </a:pPr>
            <a:endParaRPr lang="en-US">
              <a:solidFill>
                <a:prstClr val="black"/>
              </a:solidFill>
              <a:latin typeface="Century Gothic" panose="020B0502020202020204"/>
            </a:endParaRPr>
          </a:p>
        </p:txBody>
      </p:sp>
      <p:sp>
        <p:nvSpPr>
          <p:cNvPr id="12291" name="Rectangle 3">
            <a:extLst>
              <a:ext uri="{FF2B5EF4-FFF2-40B4-BE49-F238E27FC236}">
                <a16:creationId xmlns:a16="http://schemas.microsoft.com/office/drawing/2014/main" id="{ECDFA292-4E4D-4015-B5E5-B67D72D3D606}"/>
              </a:ext>
            </a:extLst>
          </p:cNvPr>
          <p:cNvSpPr>
            <a:spLocks noGrp="1" noChangeArrowheads="1"/>
          </p:cNvSpPr>
          <p:nvPr>
            <p:ph idx="1"/>
          </p:nvPr>
        </p:nvSpPr>
        <p:spPr>
          <a:xfrm>
            <a:off x="5266614" y="857250"/>
            <a:ext cx="5218507" cy="5143500"/>
          </a:xfrm>
        </p:spPr>
        <p:txBody>
          <a:bodyPr vert="horz" lIns="91440" tIns="45720" rIns="91440" bIns="45720" rtlCol="0" anchor="t">
            <a:normAutofit/>
          </a:bodyPr>
          <a:lstStyle/>
          <a:p>
            <a:pPr eaLnBrk="1" hangingPunct="1">
              <a:buFont typeface="Arial" charset="0"/>
              <a:buChar char="•"/>
              <a:defRPr/>
            </a:pPr>
            <a:r>
              <a:rPr lang="en-US" sz="2600" dirty="0"/>
              <a:t>Include entire statement when space permits</a:t>
            </a:r>
          </a:p>
          <a:p>
            <a:pPr eaLnBrk="1" hangingPunct="1">
              <a:buFont typeface="Arial" charset="0"/>
              <a:buChar char="•"/>
              <a:defRPr/>
            </a:pPr>
            <a:r>
              <a:rPr lang="en-US" sz="2600" dirty="0"/>
              <a:t>Use shortened version in *special circumstances only where space is limited:</a:t>
            </a:r>
          </a:p>
          <a:p>
            <a:pPr marL="0" indent="0" algn="ctr">
              <a:buNone/>
              <a:defRPr/>
            </a:pPr>
            <a:r>
              <a:rPr lang="en-US" sz="2600" dirty="0"/>
              <a:t>    </a:t>
            </a:r>
            <a:r>
              <a:rPr lang="en-US" sz="2600" i="1" dirty="0"/>
              <a:t>  “The USDA is an equal opportunity provider.”</a:t>
            </a:r>
          </a:p>
          <a:p>
            <a:pPr>
              <a:buFont typeface="Arial" charset="0"/>
              <a:buChar char="•"/>
              <a:defRPr/>
            </a:pPr>
            <a:r>
              <a:rPr lang="en-US" sz="2600" dirty="0"/>
              <a:t>Please reference the last slide for the full non-discrimination statement.</a:t>
            </a:r>
            <a:endParaRPr lang="en-US" sz="1700" dirty="0"/>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CC2D32BF-48EE-4CE8-B599-BE7AE060BD23}"/>
              </a:ext>
            </a:extLst>
          </p:cNvPr>
          <p:cNvSpPr>
            <a:spLocks noGrp="1" noChangeArrowheads="1"/>
          </p:cNvSpPr>
          <p:nvPr>
            <p:ph type="title"/>
          </p:nvPr>
        </p:nvSpPr>
        <p:spPr>
          <a:xfrm>
            <a:off x="3122268" y="612641"/>
            <a:ext cx="7700479" cy="944921"/>
          </a:xfrm>
        </p:spPr>
        <p:txBody>
          <a:bodyPr>
            <a:normAutofit/>
          </a:bodyPr>
          <a:lstStyle/>
          <a:p>
            <a:pPr>
              <a:defRPr/>
            </a:pPr>
            <a:r>
              <a:rPr lang="en-US" sz="3600" dirty="0"/>
              <a:t>Discrimination Complaints</a:t>
            </a:r>
          </a:p>
        </p:txBody>
      </p:sp>
      <p:sp>
        <p:nvSpPr>
          <p:cNvPr id="94211" name="Rectangle 3">
            <a:extLst>
              <a:ext uri="{FF2B5EF4-FFF2-40B4-BE49-F238E27FC236}">
                <a16:creationId xmlns:a16="http://schemas.microsoft.com/office/drawing/2014/main" id="{5A9D124C-03A1-4D85-B5E7-410C19B8D606}"/>
              </a:ext>
            </a:extLst>
          </p:cNvPr>
          <p:cNvSpPr>
            <a:spLocks noGrp="1"/>
          </p:cNvSpPr>
          <p:nvPr>
            <p:ph idx="1"/>
          </p:nvPr>
        </p:nvSpPr>
        <p:spPr>
          <a:xfrm>
            <a:off x="3295023" y="1832330"/>
            <a:ext cx="3448090" cy="3536953"/>
          </a:xfrm>
        </p:spPr>
        <p:txBody>
          <a:bodyPr>
            <a:noAutofit/>
          </a:bodyPr>
          <a:lstStyle/>
          <a:p>
            <a:pPr eaLnBrk="1" hangingPunct="1">
              <a:buClr>
                <a:srgbClr val="EFB354"/>
              </a:buClr>
              <a:buFont typeface="Wingdings" panose="05000000000000000000" pitchFamily="2" charset="2"/>
              <a:buChar char="§"/>
            </a:pPr>
            <a:r>
              <a:rPr lang="en-US" altLang="en-US" sz="2200" dirty="0"/>
              <a:t>Must adhere to timeframes</a:t>
            </a:r>
          </a:p>
          <a:p>
            <a:pPr eaLnBrk="1" hangingPunct="1">
              <a:buClr>
                <a:srgbClr val="EFB354"/>
              </a:buClr>
              <a:buFont typeface="Wingdings" panose="05000000000000000000" pitchFamily="2" charset="2"/>
              <a:buChar char="§"/>
            </a:pPr>
            <a:r>
              <a:rPr lang="en-US" altLang="en-US" sz="2200" dirty="0"/>
              <a:t>File complaint within 180 days of discriminatory action   </a:t>
            </a:r>
          </a:p>
          <a:p>
            <a:pPr eaLnBrk="1" hangingPunct="1">
              <a:buClr>
                <a:srgbClr val="EFB354"/>
              </a:buClr>
              <a:buFont typeface="Wingdings" panose="05000000000000000000" pitchFamily="2" charset="2"/>
              <a:buChar char="§"/>
            </a:pPr>
            <a:r>
              <a:rPr lang="en-US" altLang="en-US" sz="2200" dirty="0"/>
              <a:t>May be written, verbal, or anonymous</a:t>
            </a:r>
          </a:p>
          <a:p>
            <a:pPr eaLnBrk="1" hangingPunct="1">
              <a:buClr>
                <a:srgbClr val="EFB354"/>
              </a:buClr>
              <a:buFont typeface="Wingdings" panose="05000000000000000000" pitchFamily="2" charset="2"/>
              <a:buChar char="§"/>
            </a:pPr>
            <a:r>
              <a:rPr lang="en-US" altLang="en-US" sz="2200" dirty="0"/>
              <a:t>Form is provided but not required</a:t>
            </a:r>
          </a:p>
        </p:txBody>
      </p:sp>
      <p:pic>
        <p:nvPicPr>
          <p:cNvPr id="3" name="Picture 2" descr="A close up of a device&#10;&#10;Description generated with very high confidence">
            <a:extLst>
              <a:ext uri="{FF2B5EF4-FFF2-40B4-BE49-F238E27FC236}">
                <a16:creationId xmlns:a16="http://schemas.microsoft.com/office/drawing/2014/main" id="{B7441668-3162-41A5-B628-452178F1DDCF}"/>
              </a:ext>
            </a:extLst>
          </p:cNvPr>
          <p:cNvPicPr>
            <a:picLocks noChangeAspect="1"/>
          </p:cNvPicPr>
          <p:nvPr/>
        </p:nvPicPr>
        <p:blipFill rotWithShape="1">
          <a:blip r:embed="rId3"/>
          <a:srcRect l="16778" r="21069"/>
          <a:stretch/>
        </p:blipFill>
        <p:spPr>
          <a:xfrm>
            <a:off x="6743113" y="1832330"/>
            <a:ext cx="3727938" cy="3373867"/>
          </a:xfrm>
          <a:prstGeom prst="rect">
            <a:avLst/>
          </a:prstGeom>
        </p:spPr>
      </p:pic>
      <p:sp>
        <p:nvSpPr>
          <p:cNvPr id="4" name="TextBox 3">
            <a:extLst>
              <a:ext uri="{FF2B5EF4-FFF2-40B4-BE49-F238E27FC236}">
                <a16:creationId xmlns:a16="http://schemas.microsoft.com/office/drawing/2014/main" id="{E76B4EC7-0206-1CCE-C30C-AA46339DC585}"/>
              </a:ext>
            </a:extLst>
          </p:cNvPr>
          <p:cNvSpPr txBox="1"/>
          <p:nvPr/>
        </p:nvSpPr>
        <p:spPr>
          <a:xfrm>
            <a:off x="3871842" y="5762184"/>
            <a:ext cx="6950904" cy="646331"/>
          </a:xfrm>
          <a:prstGeom prst="rect">
            <a:avLst/>
          </a:prstGeom>
          <a:noFill/>
        </p:spPr>
        <p:txBody>
          <a:bodyPr wrap="square" rtlCol="0">
            <a:spAutoFit/>
          </a:bodyPr>
          <a:lstStyle/>
          <a:p>
            <a:pPr defTabSz="457200"/>
            <a:r>
              <a:rPr lang="en-US" dirty="0">
                <a:solidFill>
                  <a:prstClr val="black"/>
                </a:solidFill>
                <a:latin typeface="Century Gothic" panose="020B0502020202020204"/>
              </a:rPr>
              <a:t>https://www.usda.gov/oascr/filing-program-discrimination-complaint-usda-customer</a:t>
            </a:r>
          </a:p>
        </p:txBody>
      </p:sp>
      <p:pic>
        <p:nvPicPr>
          <p:cNvPr id="6" name="Picture 5">
            <a:extLst>
              <a:ext uri="{FF2B5EF4-FFF2-40B4-BE49-F238E27FC236}">
                <a16:creationId xmlns:a16="http://schemas.microsoft.com/office/drawing/2014/main" id="{B0580DDB-00F3-EDA4-CFAD-874E5CD3D120}"/>
              </a:ext>
            </a:extLst>
          </p:cNvPr>
          <p:cNvPicPr>
            <a:picLocks noChangeAspect="1"/>
          </p:cNvPicPr>
          <p:nvPr/>
        </p:nvPicPr>
        <p:blipFill>
          <a:blip r:embed="rId4"/>
          <a:stretch>
            <a:fillRect/>
          </a:stretch>
        </p:blipFill>
        <p:spPr>
          <a:xfrm>
            <a:off x="2853725" y="5644051"/>
            <a:ext cx="882599" cy="882599"/>
          </a:xfrm>
          <a:prstGeom prst="rect">
            <a:avLst/>
          </a:prstGeom>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96265" name="Rectangle 96264">
            <a:extLst>
              <a:ext uri="{FF2B5EF4-FFF2-40B4-BE49-F238E27FC236}">
                <a16:creationId xmlns:a16="http://schemas.microsoft.com/office/drawing/2014/main" id="{5F305C72-8769-4E0F-B31D-F4B1C9DC9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828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entury Gothic" panose="020B0502020202020204"/>
            </a:endParaRPr>
          </a:p>
        </p:txBody>
      </p:sp>
      <p:grpSp>
        <p:nvGrpSpPr>
          <p:cNvPr id="96267" name="Group 96266">
            <a:extLst>
              <a:ext uri="{FF2B5EF4-FFF2-40B4-BE49-F238E27FC236}">
                <a16:creationId xmlns:a16="http://schemas.microsoft.com/office/drawing/2014/main" id="{72583CFC-05A3-4743-9A2E-7C2095B8D4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51110" y="228601"/>
            <a:ext cx="2138628" cy="6638625"/>
            <a:chOff x="2487613" y="285750"/>
            <a:chExt cx="2428875" cy="5654676"/>
          </a:xfrm>
        </p:grpSpPr>
        <p:sp>
          <p:nvSpPr>
            <p:cNvPr id="96268" name="Freeform 11">
              <a:extLst>
                <a:ext uri="{FF2B5EF4-FFF2-40B4-BE49-F238E27FC236}">
                  <a16:creationId xmlns:a16="http://schemas.microsoft.com/office/drawing/2014/main" id="{9A751892-92F2-4CB4-BCAB-6D0AAF8F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69" name="Freeform 12">
              <a:extLst>
                <a:ext uri="{FF2B5EF4-FFF2-40B4-BE49-F238E27FC236}">
                  <a16:creationId xmlns:a16="http://schemas.microsoft.com/office/drawing/2014/main" id="{5934046E-4D7C-4AA6-8633-29944553F1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0" name="Freeform 13">
              <a:extLst>
                <a:ext uri="{FF2B5EF4-FFF2-40B4-BE49-F238E27FC236}">
                  <a16:creationId xmlns:a16="http://schemas.microsoft.com/office/drawing/2014/main" id="{421462AB-19D6-42DB-A850-F35B82C7B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1" name="Freeform 14">
              <a:extLst>
                <a:ext uri="{FF2B5EF4-FFF2-40B4-BE49-F238E27FC236}">
                  <a16:creationId xmlns:a16="http://schemas.microsoft.com/office/drawing/2014/main" id="{208D8C07-9637-45D3-9E40-7C5C40077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2" name="Freeform 15">
              <a:extLst>
                <a:ext uri="{FF2B5EF4-FFF2-40B4-BE49-F238E27FC236}">
                  <a16:creationId xmlns:a16="http://schemas.microsoft.com/office/drawing/2014/main" id="{883C90A1-D75A-4818-9F01-B4BF19D747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3" name="Freeform 16">
              <a:extLst>
                <a:ext uri="{FF2B5EF4-FFF2-40B4-BE49-F238E27FC236}">
                  <a16:creationId xmlns:a16="http://schemas.microsoft.com/office/drawing/2014/main" id="{8808F87B-C4B8-4084-BD89-E41A1A44E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4" name="Freeform 17">
              <a:extLst>
                <a:ext uri="{FF2B5EF4-FFF2-40B4-BE49-F238E27FC236}">
                  <a16:creationId xmlns:a16="http://schemas.microsoft.com/office/drawing/2014/main" id="{E7FC0B23-1372-4455-98CE-E0FC7FF99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5" name="Freeform 18">
              <a:extLst>
                <a:ext uri="{FF2B5EF4-FFF2-40B4-BE49-F238E27FC236}">
                  <a16:creationId xmlns:a16="http://schemas.microsoft.com/office/drawing/2014/main" id="{D14B79DD-45AC-487C-B361-0312B3C85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6" name="Freeform 19">
              <a:extLst>
                <a:ext uri="{FF2B5EF4-FFF2-40B4-BE49-F238E27FC236}">
                  <a16:creationId xmlns:a16="http://schemas.microsoft.com/office/drawing/2014/main" id="{CDA09C7F-7AF3-4B6C-BC42-92780A682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7" name="Freeform 20">
              <a:extLst>
                <a:ext uri="{FF2B5EF4-FFF2-40B4-BE49-F238E27FC236}">
                  <a16:creationId xmlns:a16="http://schemas.microsoft.com/office/drawing/2014/main" id="{FF7EBDD4-71BF-4FAF-B00B-444F9AE20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8" name="Freeform 21">
              <a:extLst>
                <a:ext uri="{FF2B5EF4-FFF2-40B4-BE49-F238E27FC236}">
                  <a16:creationId xmlns:a16="http://schemas.microsoft.com/office/drawing/2014/main" id="{AF5E4290-F8B0-440E-A418-613A1552D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sp>
          <p:nvSpPr>
            <p:cNvPr id="96279" name="Freeform 22">
              <a:extLst>
                <a:ext uri="{FF2B5EF4-FFF2-40B4-BE49-F238E27FC236}">
                  <a16:creationId xmlns:a16="http://schemas.microsoft.com/office/drawing/2014/main" id="{FF0BF04A-FCC8-42BF-AD17-10F0ACB44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defTabSz="457200"/>
              <a:endParaRPr lang="en-US">
                <a:solidFill>
                  <a:prstClr val="black"/>
                </a:solidFill>
                <a:latin typeface="Century Gothic" panose="020B0502020202020204"/>
              </a:endParaRPr>
            </a:p>
          </p:txBody>
        </p:sp>
      </p:grpSp>
      <p:grpSp>
        <p:nvGrpSpPr>
          <p:cNvPr id="96281" name="Group 96280">
            <a:extLst>
              <a:ext uri="{FF2B5EF4-FFF2-40B4-BE49-F238E27FC236}">
                <a16:creationId xmlns:a16="http://schemas.microsoft.com/office/drawing/2014/main" id="{506F0A57-55BB-457C-9C8C-3DEE71009A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31833" y="-786"/>
            <a:ext cx="1767505" cy="6854040"/>
            <a:chOff x="6627813" y="194833"/>
            <a:chExt cx="1952625" cy="5678918"/>
          </a:xfrm>
        </p:grpSpPr>
        <p:sp>
          <p:nvSpPr>
            <p:cNvPr id="96282" name="Freeform 27">
              <a:extLst>
                <a:ext uri="{FF2B5EF4-FFF2-40B4-BE49-F238E27FC236}">
                  <a16:creationId xmlns:a16="http://schemas.microsoft.com/office/drawing/2014/main" id="{60DB408E-A426-4658-B39D-0BBF09463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83" name="Freeform 28">
              <a:extLst>
                <a:ext uri="{FF2B5EF4-FFF2-40B4-BE49-F238E27FC236}">
                  <a16:creationId xmlns:a16="http://schemas.microsoft.com/office/drawing/2014/main" id="{BEFFABCA-CAA4-45E4-A7D4-DB3D2C864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84" name="Freeform 29">
              <a:extLst>
                <a:ext uri="{FF2B5EF4-FFF2-40B4-BE49-F238E27FC236}">
                  <a16:creationId xmlns:a16="http://schemas.microsoft.com/office/drawing/2014/main" id="{99494AF8-97E4-4473-AA6E-B4AB127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85" name="Freeform 30">
              <a:extLst>
                <a:ext uri="{FF2B5EF4-FFF2-40B4-BE49-F238E27FC236}">
                  <a16:creationId xmlns:a16="http://schemas.microsoft.com/office/drawing/2014/main" id="{D05C67DC-0E54-4C69-90BE-8374C7E97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86" name="Freeform 31">
              <a:extLst>
                <a:ext uri="{FF2B5EF4-FFF2-40B4-BE49-F238E27FC236}">
                  <a16:creationId xmlns:a16="http://schemas.microsoft.com/office/drawing/2014/main" id="{B2B38B94-E895-4324-B699-EEF28E052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87" name="Freeform 32">
              <a:extLst>
                <a:ext uri="{FF2B5EF4-FFF2-40B4-BE49-F238E27FC236}">
                  <a16:creationId xmlns:a16="http://schemas.microsoft.com/office/drawing/2014/main" id="{41E77CC3-723C-4C87-A1BA-D8E35B801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88" name="Freeform 33">
              <a:extLst>
                <a:ext uri="{FF2B5EF4-FFF2-40B4-BE49-F238E27FC236}">
                  <a16:creationId xmlns:a16="http://schemas.microsoft.com/office/drawing/2014/main" id="{CC5757E8-4CBE-4EA3-98AF-96361C9183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89" name="Freeform 34">
              <a:extLst>
                <a:ext uri="{FF2B5EF4-FFF2-40B4-BE49-F238E27FC236}">
                  <a16:creationId xmlns:a16="http://schemas.microsoft.com/office/drawing/2014/main" id="{51E4772B-9FB7-4AC7-B352-C44489167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90" name="Freeform 35">
              <a:extLst>
                <a:ext uri="{FF2B5EF4-FFF2-40B4-BE49-F238E27FC236}">
                  <a16:creationId xmlns:a16="http://schemas.microsoft.com/office/drawing/2014/main" id="{7F853444-696F-4B42-8C91-1F6EDD53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91" name="Freeform 36">
              <a:extLst>
                <a:ext uri="{FF2B5EF4-FFF2-40B4-BE49-F238E27FC236}">
                  <a16:creationId xmlns:a16="http://schemas.microsoft.com/office/drawing/2014/main" id="{CD1A3085-30B0-496B-B9D3-55280769A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92" name="Freeform 37">
              <a:extLst>
                <a:ext uri="{FF2B5EF4-FFF2-40B4-BE49-F238E27FC236}">
                  <a16:creationId xmlns:a16="http://schemas.microsoft.com/office/drawing/2014/main" id="{1B2519D7-F51F-4583-9B50-41B493C14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sp>
          <p:nvSpPr>
            <p:cNvPr id="96293" name="Freeform 38">
              <a:extLst>
                <a:ext uri="{FF2B5EF4-FFF2-40B4-BE49-F238E27FC236}">
                  <a16:creationId xmlns:a16="http://schemas.microsoft.com/office/drawing/2014/main" id="{6E1141E0-4F4D-4B40-BDB5-B2DD0FAEB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defTabSz="457200"/>
              <a:endParaRPr lang="en-US">
                <a:solidFill>
                  <a:prstClr val="black"/>
                </a:solidFill>
                <a:latin typeface="Century Gothic" panose="020B0502020202020204"/>
              </a:endParaRPr>
            </a:p>
          </p:txBody>
        </p:sp>
      </p:grpSp>
      <p:sp>
        <p:nvSpPr>
          <p:cNvPr id="51202" name="Rectangle 2">
            <a:extLst>
              <a:ext uri="{FF2B5EF4-FFF2-40B4-BE49-F238E27FC236}">
                <a16:creationId xmlns:a16="http://schemas.microsoft.com/office/drawing/2014/main" id="{F5C75DD2-180D-415E-8D65-ED126551E138}"/>
              </a:ext>
            </a:extLst>
          </p:cNvPr>
          <p:cNvSpPr>
            <a:spLocks noGrp="1" noChangeArrowheads="1"/>
          </p:cNvSpPr>
          <p:nvPr>
            <p:ph type="title"/>
          </p:nvPr>
        </p:nvSpPr>
        <p:spPr>
          <a:xfrm>
            <a:off x="6439159" y="342956"/>
            <a:ext cx="3766137" cy="1280890"/>
          </a:xfrm>
        </p:spPr>
        <p:txBody>
          <a:bodyPr>
            <a:normAutofit/>
          </a:bodyPr>
          <a:lstStyle/>
          <a:p>
            <a:pPr>
              <a:defRPr/>
            </a:pPr>
            <a:r>
              <a:rPr lang="en-US" sz="3600" dirty="0"/>
              <a:t>Discrimination Complaints</a:t>
            </a:r>
          </a:p>
        </p:txBody>
      </p:sp>
      <p:sp>
        <p:nvSpPr>
          <p:cNvPr id="96295" name="Rectangle 96294">
            <a:extLst>
              <a:ext uri="{FF2B5EF4-FFF2-40B4-BE49-F238E27FC236}">
                <a16:creationId xmlns:a16="http://schemas.microsoft.com/office/drawing/2014/main" id="{C5E0C91A-3F1D-43D7-9AB4-5D0A17D5C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8278"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Century Gothic" panose="020B0502020202020204"/>
            </a:endParaRPr>
          </a:p>
        </p:txBody>
      </p:sp>
      <p:sp>
        <p:nvSpPr>
          <p:cNvPr id="96297" name="Freeform 11">
            <a:extLst>
              <a:ext uri="{FF2B5EF4-FFF2-40B4-BE49-F238E27FC236}">
                <a16:creationId xmlns:a16="http://schemas.microsoft.com/office/drawing/2014/main" id="{3A6C27A1-A438-4EC6-93BF-EC26F29BB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5008279"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defTabSz="457200"/>
            <a:endParaRPr lang="en-US">
              <a:solidFill>
                <a:prstClr val="black"/>
              </a:solidFill>
              <a:latin typeface="Century Gothic" panose="020B0502020202020204"/>
            </a:endParaRPr>
          </a:p>
        </p:txBody>
      </p:sp>
      <p:pic>
        <p:nvPicPr>
          <p:cNvPr id="96260" name="Picture 2">
            <a:extLst>
              <a:ext uri="{FF2B5EF4-FFF2-40B4-BE49-F238E27FC236}">
                <a16:creationId xmlns:a16="http://schemas.microsoft.com/office/drawing/2014/main" id="{9DDB3A0C-280A-4C7B-9992-5C10256A239E}"/>
              </a:ext>
            </a:extLst>
          </p:cNvPr>
          <p:cNvPicPr>
            <a:picLocks noChangeAspect="1" noChangeArrowheads="1"/>
          </p:cNvPicPr>
          <p:nvPr/>
        </p:nvPicPr>
        <p:blipFill rotWithShape="1">
          <a:blip r:embed="rId3"/>
          <a:srcRect l="53008" r="13004" b="-2"/>
          <a:stretch/>
        </p:blipFill>
        <p:spPr bwMode="auto">
          <a:xfrm>
            <a:off x="1522836" y="1731"/>
            <a:ext cx="3491887"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3">
            <a:extLst>
              <a:ext uri="{FF2B5EF4-FFF2-40B4-BE49-F238E27FC236}">
                <a16:creationId xmlns:a16="http://schemas.microsoft.com/office/drawing/2014/main" id="{5AAF17D7-3BCF-40DB-B0E7-551EBE6C4369}"/>
              </a:ext>
            </a:extLst>
          </p:cNvPr>
          <p:cNvSpPr>
            <a:spLocks noGrp="1"/>
          </p:cNvSpPr>
          <p:nvPr>
            <p:ph idx="1"/>
          </p:nvPr>
        </p:nvSpPr>
        <p:spPr>
          <a:xfrm>
            <a:off x="6799337" y="1801201"/>
            <a:ext cx="3652170" cy="4799140"/>
          </a:xfrm>
        </p:spPr>
        <p:txBody>
          <a:bodyPr>
            <a:normAutofit/>
          </a:bodyPr>
          <a:lstStyle/>
          <a:p>
            <a:pPr eaLnBrk="1" hangingPunct="1">
              <a:buFont typeface="Wingdings" panose="05000000000000000000" pitchFamily="2" charset="2"/>
              <a:buChar char="§"/>
            </a:pPr>
            <a:r>
              <a:rPr lang="en-US" altLang="en-US" sz="1800" dirty="0"/>
              <a:t>Request key information</a:t>
            </a:r>
          </a:p>
          <a:p>
            <a:pPr eaLnBrk="1" hangingPunct="1">
              <a:buFont typeface="Wingdings" panose="05000000000000000000" pitchFamily="2" charset="2"/>
              <a:buChar char="§"/>
            </a:pPr>
            <a:r>
              <a:rPr lang="en-US" altLang="en-US" sz="1800" dirty="0"/>
              <a:t>SA forwards complaints to CRO</a:t>
            </a:r>
          </a:p>
          <a:p>
            <a:pPr eaLnBrk="1" hangingPunct="1">
              <a:buFont typeface="Wingdings" panose="05000000000000000000" pitchFamily="2" charset="2"/>
              <a:buChar char="§"/>
            </a:pPr>
            <a:r>
              <a:rPr lang="en-US" altLang="en-US" sz="1800" dirty="0"/>
              <a:t>Complainant receives a letter of acknowledgement </a:t>
            </a:r>
          </a:p>
          <a:p>
            <a:pPr eaLnBrk="1" hangingPunct="1">
              <a:buFont typeface="Wingdings" panose="05000000000000000000" pitchFamily="2" charset="2"/>
              <a:buChar char="§"/>
            </a:pPr>
            <a:r>
              <a:rPr lang="en-US" altLang="en-US" sz="1800" dirty="0"/>
              <a:t>Age discrimination complaints are referred to Federal Mediation and Conciliation Service (FMCS) within 10 days</a:t>
            </a:r>
          </a:p>
          <a:p>
            <a:pPr eaLnBrk="1" hangingPunct="1">
              <a:buFont typeface="Wingdings" panose="05000000000000000000" pitchFamily="2" charset="2"/>
              <a:buChar char="§"/>
            </a:pPr>
            <a:r>
              <a:rPr lang="en-US" altLang="en-US" sz="1800" dirty="0"/>
              <a:t>Attempt resolution quickly at the lowest possible level</a:t>
            </a:r>
          </a:p>
          <a:p>
            <a:pPr eaLnBrk="1" hangingPunct="1">
              <a:buFont typeface="Wingdings" panose="05000000000000000000" pitchFamily="2" charset="2"/>
              <a:buChar char="§"/>
            </a:pPr>
            <a:r>
              <a:rPr lang="en-US" altLang="en-US" sz="1800" dirty="0"/>
              <a:t>If finding(s), execute corrective action</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77EA6CD-C4D2-4FAE-B5AD-87DE6C02F470}"/>
              </a:ext>
            </a:extLst>
          </p:cNvPr>
          <p:cNvSpPr>
            <a:spLocks noGrp="1" noChangeArrowheads="1"/>
          </p:cNvSpPr>
          <p:nvPr>
            <p:ph type="title"/>
          </p:nvPr>
        </p:nvSpPr>
        <p:spPr>
          <a:xfrm>
            <a:off x="2789752" y="624110"/>
            <a:ext cx="4234717" cy="1682992"/>
          </a:xfrm>
        </p:spPr>
        <p:txBody>
          <a:bodyPr>
            <a:noAutofit/>
          </a:bodyPr>
          <a:lstStyle/>
          <a:p>
            <a:pPr>
              <a:defRPr/>
            </a:pPr>
            <a:r>
              <a:rPr lang="en-US" sz="3200" dirty="0"/>
              <a:t>Racial and Ethnic Data Collection and Reporting</a:t>
            </a:r>
          </a:p>
        </p:txBody>
      </p:sp>
      <p:sp>
        <p:nvSpPr>
          <p:cNvPr id="63491" name="Rectangle 3">
            <a:extLst>
              <a:ext uri="{FF2B5EF4-FFF2-40B4-BE49-F238E27FC236}">
                <a16:creationId xmlns:a16="http://schemas.microsoft.com/office/drawing/2014/main" id="{56869394-D953-411C-B721-7ED8E7D12BB0}"/>
              </a:ext>
            </a:extLst>
          </p:cNvPr>
          <p:cNvSpPr>
            <a:spLocks noGrp="1"/>
          </p:cNvSpPr>
          <p:nvPr>
            <p:ph idx="1"/>
          </p:nvPr>
        </p:nvSpPr>
        <p:spPr>
          <a:xfrm>
            <a:off x="3548219" y="2781886"/>
            <a:ext cx="6682154" cy="3252428"/>
          </a:xfrm>
        </p:spPr>
        <p:txBody>
          <a:bodyPr>
            <a:normAutofit lnSpcReduction="10000"/>
          </a:bodyPr>
          <a:lstStyle/>
          <a:p>
            <a:pPr eaLnBrk="1" hangingPunct="1">
              <a:buClr>
                <a:srgbClr val="EE451D"/>
              </a:buClr>
              <a:buFont typeface="Wingdings" panose="05000000000000000000" pitchFamily="2" charset="2"/>
              <a:buChar char="§"/>
            </a:pPr>
            <a:r>
              <a:rPr lang="en-US" altLang="en-US" sz="2400" dirty="0">
                <a:solidFill>
                  <a:srgbClr val="000000"/>
                </a:solidFill>
              </a:rPr>
              <a:t>Must obtain data by race and ethnic category on potentially eligible participants in area</a:t>
            </a:r>
          </a:p>
          <a:p>
            <a:pPr eaLnBrk="1" hangingPunct="1">
              <a:buClr>
                <a:srgbClr val="EE451D"/>
              </a:buClr>
              <a:buFont typeface="Wingdings" panose="05000000000000000000" pitchFamily="2" charset="2"/>
              <a:buChar char="§"/>
            </a:pPr>
            <a:r>
              <a:rPr lang="en-US" altLang="en-US" sz="2400" dirty="0">
                <a:solidFill>
                  <a:srgbClr val="000000"/>
                </a:solidFill>
              </a:rPr>
              <a:t>Establish and maintain data collection systems</a:t>
            </a:r>
          </a:p>
          <a:p>
            <a:pPr eaLnBrk="1" hangingPunct="1">
              <a:buClr>
                <a:srgbClr val="EE451D"/>
              </a:buClr>
              <a:buFont typeface="Wingdings" panose="05000000000000000000" pitchFamily="2" charset="2"/>
              <a:buChar char="§"/>
            </a:pPr>
            <a:r>
              <a:rPr lang="en-US" altLang="en-US" sz="2400" dirty="0">
                <a:solidFill>
                  <a:srgbClr val="000000"/>
                </a:solidFill>
              </a:rPr>
              <a:t>Ask for identification of racial categories that apply</a:t>
            </a:r>
          </a:p>
          <a:p>
            <a:pPr eaLnBrk="1" hangingPunct="1">
              <a:buClr>
                <a:srgbClr val="EE451D"/>
              </a:buClr>
              <a:buFont typeface="Wingdings" panose="05000000000000000000" pitchFamily="2" charset="2"/>
              <a:buChar char="§"/>
            </a:pPr>
            <a:r>
              <a:rPr lang="en-US" altLang="en-US" sz="2400" dirty="0">
                <a:solidFill>
                  <a:srgbClr val="000000"/>
                </a:solidFill>
              </a:rPr>
              <a:t>Self-reported data is preferred</a:t>
            </a:r>
          </a:p>
        </p:txBody>
      </p:sp>
      <p:pic>
        <p:nvPicPr>
          <p:cNvPr id="63492" name="Picture 2">
            <a:extLst>
              <a:ext uri="{FF2B5EF4-FFF2-40B4-BE49-F238E27FC236}">
                <a16:creationId xmlns:a16="http://schemas.microsoft.com/office/drawing/2014/main" id="{120D5A61-DAE7-46CC-A954-E2C87CC5A76F}"/>
              </a:ext>
            </a:extLst>
          </p:cNvPr>
          <p:cNvPicPr>
            <a:picLocks noChangeAspect="1" noChangeArrowheads="1"/>
          </p:cNvPicPr>
          <p:nvPr/>
        </p:nvPicPr>
        <p:blipFill>
          <a:blip r:embed="rId3"/>
          <a:stretch>
            <a:fillRect/>
          </a:stretch>
        </p:blipFill>
        <p:spPr bwMode="auto">
          <a:xfrm>
            <a:off x="7473106" y="693378"/>
            <a:ext cx="2885407" cy="14787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30730" name="Rectangle 30729">
            <a:extLst>
              <a:ext uri="{FF2B5EF4-FFF2-40B4-BE49-F238E27FC236}">
                <a16:creationId xmlns:a16="http://schemas.microsoft.com/office/drawing/2014/main" id="{51BE15AD-74D9-4540-AECA-6A338D302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entury Gothic" panose="020B0502020202020204"/>
            </a:endParaRPr>
          </a:p>
        </p:txBody>
      </p:sp>
      <p:sp>
        <p:nvSpPr>
          <p:cNvPr id="30722" name="Rectangle 2">
            <a:extLst>
              <a:ext uri="{FF2B5EF4-FFF2-40B4-BE49-F238E27FC236}">
                <a16:creationId xmlns:a16="http://schemas.microsoft.com/office/drawing/2014/main" id="{8E7A9511-D8D4-466F-9EDF-AEEEC8804ACF}"/>
              </a:ext>
            </a:extLst>
          </p:cNvPr>
          <p:cNvSpPr>
            <a:spLocks noGrp="1" noChangeArrowheads="1"/>
          </p:cNvSpPr>
          <p:nvPr>
            <p:ph type="title"/>
          </p:nvPr>
        </p:nvSpPr>
        <p:spPr>
          <a:xfrm>
            <a:off x="2870173" y="366769"/>
            <a:ext cx="7284749" cy="1280890"/>
          </a:xfrm>
        </p:spPr>
        <p:txBody>
          <a:bodyPr>
            <a:normAutofit/>
          </a:bodyPr>
          <a:lstStyle/>
          <a:p>
            <a:pPr>
              <a:defRPr/>
            </a:pPr>
            <a:r>
              <a:rPr lang="en-US" sz="3600" dirty="0"/>
              <a:t>Collecting and Reporting Participation Data</a:t>
            </a:r>
          </a:p>
        </p:txBody>
      </p:sp>
      <p:sp>
        <p:nvSpPr>
          <p:cNvPr id="30732" name="Rectangle 30731">
            <a:extLst>
              <a:ext uri="{FF2B5EF4-FFF2-40B4-BE49-F238E27FC236}">
                <a16:creationId xmlns:a16="http://schemas.microsoft.com/office/drawing/2014/main" id="{5E2E47D1-2C32-4FB7-A5F0-F31C8F390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a:solidFill>
                <a:prstClr val="white"/>
              </a:solidFill>
              <a:latin typeface="Century Gothic" panose="020B0502020202020204"/>
            </a:endParaRPr>
          </a:p>
        </p:txBody>
      </p:sp>
      <p:sp>
        <p:nvSpPr>
          <p:cNvPr id="30734" name="Freeform 11">
            <a:extLst>
              <a:ext uri="{FF2B5EF4-FFF2-40B4-BE49-F238E27FC236}">
                <a16:creationId xmlns:a16="http://schemas.microsoft.com/office/drawing/2014/main" id="{884C5A90-A356-4F6E-92BE-AA6527470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20859" y="714376"/>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defTabSz="457200"/>
            <a:endParaRPr lang="en-US">
              <a:solidFill>
                <a:prstClr val="black"/>
              </a:solidFill>
              <a:latin typeface="Century Gothic" panose="020B0502020202020204"/>
            </a:endParaRPr>
          </a:p>
        </p:txBody>
      </p:sp>
      <p:graphicFrame>
        <p:nvGraphicFramePr>
          <p:cNvPr id="30725" name="Rectangle 3">
            <a:extLst>
              <a:ext uri="{FF2B5EF4-FFF2-40B4-BE49-F238E27FC236}">
                <a16:creationId xmlns:a16="http://schemas.microsoft.com/office/drawing/2014/main" id="{C49CC1CA-7CE4-4B9A-BCB7-BFF3624B08EE}"/>
              </a:ext>
            </a:extLst>
          </p:cNvPr>
          <p:cNvGraphicFramePr>
            <a:graphicFrameLocks noGrp="1"/>
          </p:cNvGraphicFramePr>
          <p:nvPr>
            <p:ph idx="1"/>
          </p:nvPr>
        </p:nvGraphicFramePr>
        <p:xfrm>
          <a:off x="2325977" y="1936048"/>
          <a:ext cx="7828945" cy="46335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AD778B1FF64B4A829A5E67B679F53A" ma:contentTypeVersion="21" ma:contentTypeDescription="Create a new document." ma:contentTypeScope="" ma:versionID="b7fa7e91ead4971f3b46905c0f004b73">
  <xsd:schema xmlns:xsd="http://www.w3.org/2001/XMLSchema" xmlns:xs="http://www.w3.org/2001/XMLSchema" xmlns:p="http://schemas.microsoft.com/office/2006/metadata/properties" xmlns:ns1="http://schemas.microsoft.com/sharepoint/v3" xmlns:ns3="ec8bb50f-632f-415a-b0fd-1016f75460e1" xmlns:ns4="38459de9-f961-4243-8c6d-b18878372112" targetNamespace="http://schemas.microsoft.com/office/2006/metadata/properties" ma:root="true" ma:fieldsID="953c1fa53bb3c26aaed1edfecfef71b8" ns1:_="" ns3:_="" ns4:_="">
    <xsd:import namespace="http://schemas.microsoft.com/sharepoint/v3"/>
    <xsd:import namespace="ec8bb50f-632f-415a-b0fd-1016f75460e1"/>
    <xsd:import namespace="38459de9-f961-4243-8c6d-b1887837211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ServiceLocation" minOccurs="0"/>
                <xsd:element ref="ns1:_ip_UnifiedCompliancePolicyProperties" minOccurs="0"/>
                <xsd:element ref="ns1:_ip_UnifiedCompliancePolicyUIAction" minOccurs="0"/>
                <xsd:element ref="ns4:MediaLengthInSeconds" minOccurs="0"/>
                <xsd:element ref="ns4:_activity" minOccurs="0"/>
                <xsd:element ref="ns4:MediaServiceObjectDetectorVersions" minOccurs="0"/>
                <xsd:element ref="ns4:MediaServiceSystemTags" minOccurs="0"/>
                <xsd:element ref="ns4:MediaServiceSearchProperti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8bb50f-632f-415a-b0fd-1016f75460e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459de9-f961-4243-8c6d-b18878372112"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38459de9-f961-4243-8c6d-b18878372112" xsi:nil="true"/>
  </documentManagement>
</p:properties>
</file>

<file path=customXml/itemProps1.xml><?xml version="1.0" encoding="utf-8"?>
<ds:datastoreItem xmlns:ds="http://schemas.openxmlformats.org/officeDocument/2006/customXml" ds:itemID="{BE13CC73-6F68-4BFA-8E8A-C46293F5D1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c8bb50f-632f-415a-b0fd-1016f75460e1"/>
    <ds:schemaRef ds:uri="38459de9-f961-4243-8c6d-b188783721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C18DD2-044B-432E-B586-0B2C80D48287}">
  <ds:schemaRefs>
    <ds:schemaRef ds:uri="http://schemas.microsoft.com/sharepoint/v3/contenttype/forms"/>
  </ds:schemaRefs>
</ds:datastoreItem>
</file>

<file path=customXml/itemProps3.xml><?xml version="1.0" encoding="utf-8"?>
<ds:datastoreItem xmlns:ds="http://schemas.openxmlformats.org/officeDocument/2006/customXml" ds:itemID="{A93E1AA0-33FD-49AE-A1DD-5D6255DF04BA}">
  <ds:schemaRefs>
    <ds:schemaRef ds:uri="http://schemas.openxmlformats.org/package/2006/metadata/core-properties"/>
    <ds:schemaRef ds:uri="http://purl.org/dc/terms/"/>
    <ds:schemaRef ds:uri="http://purl.org/dc/elements/1.1/"/>
    <ds:schemaRef ds:uri="http://schemas.microsoft.com/office/2006/documentManagement/types"/>
    <ds:schemaRef ds:uri="http://schemas.microsoft.com/office/infopath/2007/PartnerControls"/>
    <ds:schemaRef ds:uri="ec8bb50f-632f-415a-b0fd-1016f75460e1"/>
    <ds:schemaRef ds:uri="http://www.w3.org/XML/1998/namespace"/>
    <ds:schemaRef ds:uri="http://schemas.microsoft.com/office/2006/metadata/properties"/>
    <ds:schemaRef ds:uri="http://purl.org/dc/dcmitype/"/>
    <ds:schemaRef ds:uri="38459de9-f961-4243-8c6d-b18878372112"/>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28</TotalTime>
  <Words>2126</Words>
  <Application>Microsoft Office PowerPoint</Application>
  <PresentationFormat>Widescreen</PresentationFormat>
  <Paragraphs>167</Paragraphs>
  <Slides>12</Slides>
  <Notes>12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Aptos</vt:lpstr>
      <vt:lpstr>Arial</vt:lpstr>
      <vt:lpstr>Calibri</vt:lpstr>
      <vt:lpstr>Century Gothic</vt:lpstr>
      <vt:lpstr>Corbel</vt:lpstr>
      <vt:lpstr>Verdana</vt:lpstr>
      <vt:lpstr>Wingdings</vt:lpstr>
      <vt:lpstr>Wingdings 3</vt:lpstr>
      <vt:lpstr>1_Office Theme</vt:lpstr>
      <vt:lpstr>Wisp</vt:lpstr>
      <vt:lpstr>2_Office Theme</vt:lpstr>
      <vt:lpstr>Annual Civil Rights Training (Basic)  Office of School Nutrition</vt:lpstr>
      <vt:lpstr>Civil Rights Education includes:</vt:lpstr>
      <vt:lpstr>Six Protected Bases of Discrimination  School Nutrition Programs</vt:lpstr>
      <vt:lpstr>Methods of Public Notification</vt:lpstr>
      <vt:lpstr>Which Version Should I Use?</vt:lpstr>
      <vt:lpstr>Discrimination Complaints</vt:lpstr>
      <vt:lpstr>Discrimination Complaints</vt:lpstr>
      <vt:lpstr>Racial and Ethnic Data Collection and Reporting</vt:lpstr>
      <vt:lpstr>Collecting and Reporting Participation Data</vt:lpstr>
      <vt:lpstr>Limited English Proficiency</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Civil Rights Training shortened version    April 2024 Office of School Nutrition</dc:title>
  <dc:creator>Katrina Perry</dc:creator>
  <cp:lastModifiedBy>Victoria Homick</cp:lastModifiedBy>
  <cp:revision>6</cp:revision>
  <dcterms:created xsi:type="dcterms:W3CDTF">2024-05-09T17:32:44Z</dcterms:created>
  <dcterms:modified xsi:type="dcterms:W3CDTF">2025-08-12T17:16:32Z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0x0101005AAD778B1FF64B4A829A5E67B679F53A</vt:lpwstr>
  </property>
</Properties>
</file>