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54" r:id="rId5"/>
    <p:sldId id="303" r:id="rId6"/>
    <p:sldId id="306" r:id="rId7"/>
    <p:sldId id="355" r:id="rId8"/>
    <p:sldId id="307" r:id="rId9"/>
    <p:sldId id="308" r:id="rId10"/>
    <p:sldId id="310" r:id="rId11"/>
    <p:sldId id="309" r:id="rId12"/>
    <p:sldId id="311" r:id="rId13"/>
    <p:sldId id="340" r:id="rId14"/>
    <p:sldId id="345" r:id="rId15"/>
    <p:sldId id="346" r:id="rId16"/>
    <p:sldId id="347" r:id="rId17"/>
    <p:sldId id="358" r:id="rId18"/>
    <p:sldId id="357" r:id="rId19"/>
    <p:sldId id="350" r:id="rId20"/>
    <p:sldId id="351" r:id="rId21"/>
    <p:sldId id="352" r:id="rId22"/>
    <p:sldId id="331" r:id="rId23"/>
    <p:sldId id="330" r:id="rId24"/>
    <p:sldId id="361" r:id="rId25"/>
    <p:sldId id="336" r:id="rId26"/>
    <p:sldId id="342" r:id="rId27"/>
    <p:sldId id="353" r:id="rId28"/>
    <p:sldId id="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48905-C9CB-4FE1-A367-D03E3694177E}" v="12" dt="2020-08-21T13:12:49.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35" autoAdjust="0"/>
  </p:normalViewPr>
  <p:slideViewPr>
    <p:cSldViewPr snapToGrid="0">
      <p:cViewPr varScale="1">
        <p:scale>
          <a:sx n="62" d="100"/>
          <a:sy n="62" d="100"/>
        </p:scale>
        <p:origin x="100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127B5-E304-483C-A78B-90B1C0BE3D0C}" type="datetimeFigureOut">
              <a:rPr lang="en-US" smtClean="0"/>
              <a:t>8/24/2020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AE640-E27F-4D6D-9570-C95D58AD16D7}" type="slidenum">
              <a:rPr lang="en-US" smtClean="0"/>
              <a:t>‹#›</a:t>
            </a:fld>
            <a:endParaRPr lang="en-US" dirty="0"/>
          </a:p>
        </p:txBody>
      </p:sp>
    </p:spTree>
    <p:extLst>
      <p:ext uri="{BB962C8B-B14F-4D97-AF65-F5344CB8AC3E}">
        <p14:creationId xmlns:p14="http://schemas.microsoft.com/office/powerpoint/2010/main" val="208745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hildnutrition.ncpublicschools.gov/information-resources/civil-rights/usda-non-discrimination-state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hildnutrition.ncpublicschools.gov/information-resources/civil-rights/usda-non-discrimination-statem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06E8B7D-DBDE-455E-93BB-59571FBD2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78BAB02-8005-4A21-B77A-B93411DB70D7}" type="slidenum">
              <a:rPr lang="en-US" altLang="en-US">
                <a:latin typeface="Arial" panose="020B0604020202020204" pitchFamily="34" charset="0"/>
              </a:rPr>
              <a:pPr/>
              <a:t>1</a:t>
            </a:fld>
            <a:endParaRPr lang="en-US" altLang="en-US" dirty="0">
              <a:latin typeface="Arial" panose="020B0604020202020204" pitchFamily="34" charset="0"/>
            </a:endParaRPr>
          </a:p>
        </p:txBody>
      </p:sp>
      <p:sp>
        <p:nvSpPr>
          <p:cNvPr id="9219" name="Rectangle 2">
            <a:extLst>
              <a:ext uri="{FF2B5EF4-FFF2-40B4-BE49-F238E27FC236}">
                <a16:creationId xmlns:a16="http://schemas.microsoft.com/office/drawing/2014/main" id="{A5BDC49B-0C5B-4D44-8CFA-7783BCDF018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72D1F94-C80C-4E2E-8CB2-D315EEF828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Arial" panose="020B0604020202020204" pitchFamily="34" charset="0"/>
                <a:cs typeface="Arial" panose="020B0604020202020204" pitchFamily="34" charset="0"/>
              </a:rPr>
              <a:t>(Notes to presenter:</a:t>
            </a:r>
          </a:p>
          <a:p>
            <a:pPr eaLnBrk="1" hangingPunct="1">
              <a:spcBef>
                <a:spcPct val="0"/>
              </a:spcBef>
            </a:pPr>
            <a:r>
              <a:rPr lang="en-US" altLang="en-US" i="1" dirty="0">
                <a:latin typeface="Arial" panose="020B0604020202020204" pitchFamily="34" charset="0"/>
                <a:cs typeface="Arial" panose="020B0604020202020204" pitchFamily="34" charset="0"/>
              </a:rPr>
              <a:t>Introduce yourself, inform of any housekeeping rules for the learning session, and briefly tell about what the participant will learn. Remember to keep documentation of this employee continuing education on file. The documentation should include the title "Civil Rights Continuing Education“, date of continuing education session, and a roster of those attending the learning session.)</a:t>
            </a:r>
          </a:p>
          <a:p>
            <a:pPr eaLnBrk="1" hangingPunct="1">
              <a:spcBef>
                <a:spcPct val="0"/>
              </a:spcBef>
            </a:pPr>
            <a:endParaRPr lang="en-US" altLang="en-US" i="1"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During this presentation we will learn about civil rights – what are civil rights and how these rights impact the service you provide to students and families participating in the School Nutrition programs.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2056C3B-3DCF-43F5-BC44-67B5C2F08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7D72108-4270-4CF3-8063-40E5826C3022}" type="slidenum">
              <a:rPr lang="en-US" altLang="en-US">
                <a:latin typeface="Arial" panose="020B0604020202020204" pitchFamily="34" charset="0"/>
              </a:rPr>
              <a:pPr/>
              <a:t>10</a:t>
            </a:fld>
            <a:endParaRPr lang="en-US" altLang="en-US" dirty="0">
              <a:latin typeface="Arial" panose="020B0604020202020204" pitchFamily="34" charset="0"/>
            </a:endParaRPr>
          </a:p>
        </p:txBody>
      </p:sp>
      <p:sp>
        <p:nvSpPr>
          <p:cNvPr id="27651" name="Rectangle 2">
            <a:extLst>
              <a:ext uri="{FF2B5EF4-FFF2-40B4-BE49-F238E27FC236}">
                <a16:creationId xmlns:a16="http://schemas.microsoft.com/office/drawing/2014/main" id="{7CC01B04-100F-43F9-B0A7-C2345E7C21E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8365F130-5E55-4B87-997C-39472A3C6F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400" dirty="0">
                <a:latin typeface="Arial" panose="020B0604020202020204" pitchFamily="34" charset="0"/>
                <a:cs typeface="Arial" panose="020B0604020202020204" pitchFamily="34" charset="0"/>
              </a:rPr>
              <a:t>In August of 2000, </a:t>
            </a:r>
            <a:r>
              <a:rPr lang="en-US" altLang="en-US" sz="2400" b="1" dirty="0">
                <a:latin typeface="Arial" panose="020B0604020202020204" pitchFamily="34" charset="0"/>
                <a:cs typeface="Arial" panose="020B0604020202020204" pitchFamily="34" charset="0"/>
              </a:rPr>
              <a:t>Enforcement of Title VI of the Civil Rights Act of 1964 </a:t>
            </a:r>
            <a:r>
              <a:rPr lang="en-US" altLang="en-US" sz="2400" dirty="0">
                <a:latin typeface="Arial" panose="020B0604020202020204" pitchFamily="34" charset="0"/>
                <a:cs typeface="Arial" panose="020B0604020202020204" pitchFamily="34" charset="0"/>
              </a:rPr>
              <a:t>was issued.  It stated that person with Limited English Proficiency (LEP) (individuals are ones who do not speak English as their primary language and who have a limited ability to read, speak, write, or understand English) could not be discriminated against because of the language barrier.</a:t>
            </a:r>
          </a:p>
          <a:p>
            <a:pPr eaLnBrk="1" hangingPunct="1">
              <a:lnSpc>
                <a:spcPct val="90000"/>
              </a:lnSpc>
            </a:pPr>
            <a:r>
              <a:rPr lang="en-US" altLang="en-US" sz="2400" dirty="0">
                <a:latin typeface="Arial" panose="020B0604020202020204" pitchFamily="34" charset="0"/>
                <a:cs typeface="Arial" panose="020B0604020202020204" pitchFamily="34" charset="0"/>
              </a:rPr>
              <a:t>Outreach in other languages is important.</a:t>
            </a:r>
          </a:p>
          <a:p>
            <a:pPr eaLnBrk="1" hangingPunct="1">
              <a:lnSpc>
                <a:spcPct val="90000"/>
              </a:lnSpc>
            </a:pPr>
            <a:r>
              <a:rPr lang="en-US" altLang="en-US" sz="2400" dirty="0">
                <a:latin typeface="Arial" panose="020B0604020202020204" pitchFamily="34" charset="0"/>
                <a:cs typeface="Arial" panose="020B0604020202020204" pitchFamily="34" charset="0"/>
              </a:rPr>
              <a:t>Recipients of Federal financial assistance have a responsibility to take reasonable steps to assure meaningful access to the information and services they provide based on the following factors:  1) number or proportion of LEP persons eligible to be served by the program;  2) frequency with which LEP individuals come in contact with the program;  3) nature and importance of the program to people’s lives;  4) resources available to recipients and cost.  Explore the most cost effective means of delivering language serves to LEP recipients.</a:t>
            </a:r>
          </a:p>
          <a:p>
            <a:pPr eaLnBrk="1" hangingPunct="1"/>
            <a:endParaRPr lang="en-US" altLang="en-US" sz="2400" dirty="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4CEDD59-8080-4B28-AF38-5458737C9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A7D6342-D360-463A-A93D-6211C5EAE314}" type="slidenum">
              <a:rPr lang="en-US" altLang="en-US">
                <a:latin typeface="Arial" panose="020B0604020202020204" pitchFamily="34" charset="0"/>
              </a:rPr>
              <a:pPr/>
              <a:t>11</a:t>
            </a:fld>
            <a:endParaRPr lang="en-US" altLang="en-US" dirty="0">
              <a:latin typeface="Arial" panose="020B0604020202020204" pitchFamily="34" charset="0"/>
            </a:endParaRPr>
          </a:p>
        </p:txBody>
      </p:sp>
      <p:sp>
        <p:nvSpPr>
          <p:cNvPr id="29699" name="Rectangle 2">
            <a:extLst>
              <a:ext uri="{FF2B5EF4-FFF2-40B4-BE49-F238E27FC236}">
                <a16:creationId xmlns:a16="http://schemas.microsoft.com/office/drawing/2014/main" id="{1545A57E-15DC-415B-BC50-8458CCCD644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9A4DC92-FBA2-48F8-AD0F-92C1EEFCD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Program Availability</a:t>
            </a:r>
          </a:p>
          <a:p>
            <a:pPr eaLnBrk="1" hangingPunct="1">
              <a:lnSpc>
                <a:spcPct val="8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Inform applicants, participants, and potentially eligible persons of their program rights and responsibilities and the steps necessary for participation.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E244BA8-12CA-4199-A5FD-FF9AD39DE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649A21E-6A4D-4252-847A-17005AE9B71D}" type="slidenum">
              <a:rPr lang="en-US" altLang="en-US">
                <a:latin typeface="Arial" panose="020B0604020202020204" pitchFamily="34" charset="0"/>
              </a:rPr>
              <a:pPr/>
              <a:t>12</a:t>
            </a:fld>
            <a:endParaRPr lang="en-US" altLang="en-US" dirty="0">
              <a:latin typeface="Arial" panose="020B0604020202020204" pitchFamily="34" charset="0"/>
            </a:endParaRPr>
          </a:p>
        </p:txBody>
      </p:sp>
      <p:sp>
        <p:nvSpPr>
          <p:cNvPr id="31747" name="Rectangle 2">
            <a:extLst>
              <a:ext uri="{FF2B5EF4-FFF2-40B4-BE49-F238E27FC236}">
                <a16:creationId xmlns:a16="http://schemas.microsoft.com/office/drawing/2014/main" id="{B133236B-C703-4F8B-893A-79AF186EB9D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10C0F44-8619-4BD8-8E3F-3853FABD8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Complaint Information</a:t>
            </a:r>
          </a:p>
          <a:p>
            <a:pPr eaLnBrk="1" hangingPunct="1"/>
            <a:r>
              <a:rPr lang="en-US" altLang="en-US" dirty="0">
                <a:latin typeface="Arial" panose="020B0604020202020204" pitchFamily="34" charset="0"/>
                <a:cs typeface="Arial" panose="020B0604020202020204" pitchFamily="34" charset="0"/>
              </a:rPr>
              <a:t>Advise applicants and participants at the service delivery point of their right to file a complaint, how to file a complaint, and the complaint procedures. </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8AA1235-E78E-4153-9699-45B6031167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6B8E460-CF1B-432A-A847-6732A76720FD}" type="slidenum">
              <a:rPr lang="en-US" altLang="en-US">
                <a:latin typeface="Arial" panose="020B0604020202020204" pitchFamily="34" charset="0"/>
              </a:rPr>
              <a:pPr/>
              <a:t>13</a:t>
            </a:fld>
            <a:endParaRPr lang="en-US" altLang="en-US" dirty="0">
              <a:latin typeface="Arial" panose="020B0604020202020204" pitchFamily="34" charset="0"/>
            </a:endParaRPr>
          </a:p>
        </p:txBody>
      </p:sp>
      <p:sp>
        <p:nvSpPr>
          <p:cNvPr id="33795" name="Rectangle 2">
            <a:extLst>
              <a:ext uri="{FF2B5EF4-FFF2-40B4-BE49-F238E27FC236}">
                <a16:creationId xmlns:a16="http://schemas.microsoft.com/office/drawing/2014/main" id="{F9440D26-BAF7-4A8D-8F2B-79F7A88F08F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AA9FD17-8382-44D7-B37B-D0E1AC27C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Nondiscrimination Statement</a:t>
            </a:r>
          </a:p>
          <a:p>
            <a:pPr eaLnBrk="1" hangingPunct="1"/>
            <a:r>
              <a:rPr lang="en-US" altLang="en-US" dirty="0">
                <a:latin typeface="Arial" panose="020B0604020202020204" pitchFamily="34" charset="0"/>
                <a:cs typeface="Arial" panose="020B0604020202020204" pitchFamily="34" charset="0"/>
              </a:rPr>
              <a:t>All information materials and sources, including Web sites, used by FNS, State agencies, local agencies, or other sub-recipients (like your school) need to inform the public about FNS programs they operate. These materials and sources must contain the nondiscrimination statement. The statement is not required to be included on every page of the program Web site. At a minimum the nondiscrimination statement or a link to it must be included on the home page of the program information.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FDF0BBD-5CAA-45A9-B8FC-CCBC83737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C016901-BF79-4C04-90A7-8A6CAB346DE3}"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35843" name="Rectangle 2">
            <a:extLst>
              <a:ext uri="{FF2B5EF4-FFF2-40B4-BE49-F238E27FC236}">
                <a16:creationId xmlns:a16="http://schemas.microsoft.com/office/drawing/2014/main" id="{C6D1AAC9-A6E6-49C8-9B42-7B027270414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5F8F22F-6590-4947-A3EA-661C2DB34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is the text for the entire Civil Rights Policy statement. It should be used in it’s entirety on your website and on documents printed for your program.</a:t>
            </a:r>
          </a:p>
          <a:p>
            <a:r>
              <a:rPr lang="en-US" altLang="en-US" b="1" i="1" dirty="0">
                <a:latin typeface="Arial" panose="020B0604020202020204" pitchFamily="34" charset="0"/>
                <a:cs typeface="Arial" panose="020B0604020202020204" pitchFamily="34" charset="0"/>
              </a:rPr>
              <a:t>Retrieved August 20, 2020</a:t>
            </a:r>
            <a:endParaRPr lang="en-US" altLang="en-US" dirty="0">
              <a:latin typeface="Arial" panose="020B0604020202020204" pitchFamily="34" charset="0"/>
              <a:cs typeface="Arial" panose="020B0604020202020204" pitchFamily="34" charset="0"/>
            </a:endParaRPr>
          </a:p>
          <a:p>
            <a:r>
              <a:rPr lang="en-US" altLang="en-US" b="1" i="1" u="sng" dirty="0">
                <a:latin typeface="Arial" panose="020B0604020202020204" pitchFamily="34" charset="0"/>
                <a:cs typeface="Arial" panose="020B0604020202020204" pitchFamily="34" charset="0"/>
                <a:hlinkClick r:id="rId3"/>
              </a:rPr>
              <a:t>http://childnutrition.ncpublicschools.gov/information-resources/civil-rights/usda-non-discrimination-statement</a:t>
            </a:r>
            <a:endParaRPr lang="en-US" altLang="en-US" dirty="0">
              <a:latin typeface="Arial" panose="020B0604020202020204" pitchFamily="34" charset="0"/>
              <a:cs typeface="Arial" panose="020B0604020202020204" pitchFamily="34" charset="0"/>
            </a:endParaRPr>
          </a:p>
          <a:p>
            <a:r>
              <a:rPr lang="en-US" altLang="en-US" b="1" i="1"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E441903-B921-42F2-8C26-D483795975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7A57BDD-C9D8-4F22-A443-D24A6B12B49E}" type="slidenum">
              <a:rPr lang="en-US" altLang="en-US">
                <a:latin typeface="Arial" panose="020B0604020202020204" pitchFamily="34" charset="0"/>
              </a:rPr>
              <a:pPr/>
              <a:t>15</a:t>
            </a:fld>
            <a:endParaRPr lang="en-US" altLang="en-US" dirty="0">
              <a:latin typeface="Arial" panose="020B0604020202020204" pitchFamily="34" charset="0"/>
            </a:endParaRPr>
          </a:p>
        </p:txBody>
      </p:sp>
      <p:sp>
        <p:nvSpPr>
          <p:cNvPr id="37891" name="Rectangle 2">
            <a:extLst>
              <a:ext uri="{FF2B5EF4-FFF2-40B4-BE49-F238E27FC236}">
                <a16:creationId xmlns:a16="http://schemas.microsoft.com/office/drawing/2014/main" id="{930D5398-C371-4DD7-ABE7-1B2390F19E9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7BF98CB-7D4E-485C-85AC-E950EB2FA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en-US" altLang="en-US" dirty="0">
                <a:latin typeface="Arial" panose="020B0604020202020204" pitchFamily="34" charset="0"/>
                <a:cs typeface="Arial" panose="020B0604020202020204" pitchFamily="34" charset="0"/>
              </a:rPr>
              <a:t>“The USDA is an equal opportunity provider and employer” is the shortened version of the nondiscrimination statement. This part of the statement can be substituted on a menu or other document where space is limited.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654A4A4-118F-4B07-91C5-710634E31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139642D-999D-4462-8610-2550D8EF6311}"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39939" name="Rectangle 2">
            <a:extLst>
              <a:ext uri="{FF2B5EF4-FFF2-40B4-BE49-F238E27FC236}">
                <a16:creationId xmlns:a16="http://schemas.microsoft.com/office/drawing/2014/main" id="{CA607ED2-E1BA-422B-AB48-9F7B5A41BE1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BF7474B6-C4D0-4C1D-BE5D-3F633BC2F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Font typeface="Wingdings" panose="05000000000000000000" pitchFamily="2" charset="2"/>
              <a:buNone/>
            </a:pPr>
            <a:r>
              <a:rPr lang="en-US" altLang="en-US" sz="2800" dirty="0">
                <a:latin typeface="Arial" panose="020B0604020202020204" pitchFamily="34" charset="0"/>
                <a:cs typeface="Arial" panose="020B0604020202020204" pitchFamily="34" charset="0"/>
              </a:rPr>
              <a:t>All FNS assistance programs must include a public notification system.  </a:t>
            </a:r>
          </a:p>
          <a:p>
            <a:pPr eaLnBrk="1" hangingPunct="1">
              <a:lnSpc>
                <a:spcPct val="90000"/>
              </a:lnSpc>
              <a:buClr>
                <a:schemeClr val="tx1"/>
              </a:buClr>
            </a:pPr>
            <a:endParaRPr lang="en-US" altLang="en-US" sz="1400" dirty="0">
              <a:latin typeface="Arial" panose="020B0604020202020204" pitchFamily="34" charset="0"/>
              <a:cs typeface="Arial" panose="020B0604020202020204" pitchFamily="34" charset="0"/>
            </a:endParaRPr>
          </a:p>
          <a:p>
            <a:pPr eaLnBrk="1" hangingPunct="1">
              <a:lnSpc>
                <a:spcPct val="90000"/>
              </a:lnSpc>
              <a:buClr>
                <a:schemeClr val="tx1"/>
              </a:buClr>
              <a:buFont typeface="Wingdings" panose="05000000000000000000" pitchFamily="2" charset="2"/>
              <a:buNone/>
            </a:pPr>
            <a:r>
              <a:rPr lang="en-US" altLang="en-US" sz="2800" dirty="0">
                <a:latin typeface="Arial" panose="020B0604020202020204" pitchFamily="34" charset="0"/>
                <a:cs typeface="Arial" panose="020B0604020202020204" pitchFamily="34" charset="0"/>
              </a:rPr>
              <a:t>The purpose of this system is to inform applicants, participants, and potentially eligible persons of:</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program availability,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program rights and responsibilities,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policy of nondiscrimination, and </a:t>
            </a:r>
          </a:p>
          <a:p>
            <a:pPr lvl="1"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procedure for filing a complaint.  </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A705A9A-95B7-4AFD-BE3C-3002515E0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E5256C5-7D16-45DA-ADB3-39DD882BD8FA}" type="slidenum">
              <a:rPr lang="en-US" altLang="en-US">
                <a:latin typeface="Arial" panose="020B0604020202020204" pitchFamily="34" charset="0"/>
              </a:rPr>
              <a:pPr/>
              <a:t>17</a:t>
            </a:fld>
            <a:endParaRPr lang="en-US" altLang="en-US" dirty="0">
              <a:latin typeface="Arial" panose="020B0604020202020204" pitchFamily="34" charset="0"/>
            </a:endParaRPr>
          </a:p>
        </p:txBody>
      </p:sp>
      <p:sp>
        <p:nvSpPr>
          <p:cNvPr id="41987" name="Rectangle 2">
            <a:extLst>
              <a:ext uri="{FF2B5EF4-FFF2-40B4-BE49-F238E27FC236}">
                <a16:creationId xmlns:a16="http://schemas.microsoft.com/office/drawing/2014/main" id="{92D3FECA-C5BB-4698-8BA5-BB0047A4792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30B1CB1-4F2E-49CB-8A84-89359D891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Prominently display the “And Justice for All” poster.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6C8121C-C455-41D4-9D40-C693E978E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08ED1FB-B8B5-4062-906B-61C1DA1D553A}" type="slidenum">
              <a:rPr lang="en-US" altLang="en-US">
                <a:latin typeface="Arial" panose="020B0604020202020204" pitchFamily="34" charset="0"/>
              </a:rPr>
              <a:pPr/>
              <a:t>18</a:t>
            </a:fld>
            <a:endParaRPr lang="en-US" altLang="en-US" dirty="0">
              <a:latin typeface="Arial" panose="020B0604020202020204" pitchFamily="34" charset="0"/>
            </a:endParaRPr>
          </a:p>
        </p:txBody>
      </p:sp>
      <p:sp>
        <p:nvSpPr>
          <p:cNvPr id="44035" name="Rectangle 2">
            <a:extLst>
              <a:ext uri="{FF2B5EF4-FFF2-40B4-BE49-F238E27FC236}">
                <a16:creationId xmlns:a16="http://schemas.microsoft.com/office/drawing/2014/main" id="{14BA8CFC-5272-443D-B0E9-90BF793EAAD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467C1BF-600A-441B-A40A-36D7BF233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The public notification process should:</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Inform potentially eligible persons, applicants, participants and grassroots organizations of programs or changes in programs.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Provide appropriate information in alternative formats for persons with disabilities.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Include the required nondiscrimination statement on all appropriate FNS and agency publications, Web sites, posters and informational materials.</a:t>
            </a:r>
          </a:p>
          <a:p>
            <a:pPr eaLnBrk="1" hangingPunct="1">
              <a:lnSpc>
                <a:spcPct val="90000"/>
              </a:lnSpc>
              <a:buFont typeface="Wingdings" panose="05000000000000000000" pitchFamily="2" charset="2"/>
              <a:buChar char="§"/>
            </a:pPr>
            <a:r>
              <a:rPr lang="en-US" altLang="en-US" dirty="0">
                <a:latin typeface="Arial" panose="020B0604020202020204" pitchFamily="34" charset="0"/>
                <a:cs typeface="Arial" panose="020B0604020202020204" pitchFamily="34" charset="0"/>
              </a:rPr>
              <a:t>Convey the message of equal opportunity in all photos and other graphics that are used to provide program or program-related information.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E91B083-FB83-447C-8C26-7D3CFA907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F9CE8B2-DB9A-4D8D-A3DF-F7569F05EA82}" type="slidenum">
              <a:rPr lang="en-US" altLang="en-US">
                <a:latin typeface="Arial" panose="020B0604020202020204" pitchFamily="34" charset="0"/>
              </a:rPr>
              <a:pPr/>
              <a:t>19</a:t>
            </a:fld>
            <a:endParaRPr lang="en-US" altLang="en-US" dirty="0">
              <a:latin typeface="Arial" panose="020B0604020202020204" pitchFamily="34" charset="0"/>
            </a:endParaRPr>
          </a:p>
        </p:txBody>
      </p:sp>
      <p:sp>
        <p:nvSpPr>
          <p:cNvPr id="46083" name="Rectangle 2">
            <a:extLst>
              <a:ext uri="{FF2B5EF4-FFF2-40B4-BE49-F238E27FC236}">
                <a16:creationId xmlns:a16="http://schemas.microsoft.com/office/drawing/2014/main" id="{2141ECCB-5B41-4F54-92E0-2712F9835879}"/>
              </a:ext>
            </a:extLst>
          </p:cNvPr>
          <p:cNvSpPr>
            <a:spLocks noGrp="1" noRot="1" noChangeAspect="1" noChangeArrowheads="1" noTextEdit="1"/>
          </p:cNvSpPr>
          <p:nvPr>
            <p:ph type="sldImg"/>
          </p:nvPr>
        </p:nvSpPr>
        <p:spPr>
          <a:xfrm>
            <a:off x="893763" y="685800"/>
            <a:ext cx="5146675" cy="2895600"/>
          </a:xfrm>
          <a:ln/>
        </p:spPr>
      </p:sp>
      <p:sp>
        <p:nvSpPr>
          <p:cNvPr id="46084" name="Rectangle 3">
            <a:extLst>
              <a:ext uri="{FF2B5EF4-FFF2-40B4-BE49-F238E27FC236}">
                <a16:creationId xmlns:a16="http://schemas.microsoft.com/office/drawing/2014/main" id="{FED1FDD8-2FE7-4A8C-9343-9AC76325C9BA}"/>
              </a:ext>
            </a:extLst>
          </p:cNvPr>
          <p:cNvSpPr>
            <a:spLocks noGrp="1" noChangeArrowheads="1"/>
          </p:cNvSpPr>
          <p:nvPr>
            <p:ph type="body" idx="1"/>
          </p:nvPr>
        </p:nvSpPr>
        <p:spPr>
          <a:xfrm>
            <a:off x="228600" y="3886200"/>
            <a:ext cx="6324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Arial" panose="020B0604020202020204" pitchFamily="34" charset="0"/>
              </a:rPr>
              <a:t>Verbal or Oral Complaints - In the event a complainant makes the allegations verbally or through a telephone conversation and refuses or is not inclined to place such allegations in writing, the person to whom the allegations are made will write up the elements of the complaint for the complainant. Verbal complaints must be accepted and forwarded immediately upon receipt.</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Written Complaints - Written complaints must be accepted and forwarded immediately upon receipt.</a:t>
            </a:r>
          </a:p>
          <a:p>
            <a:pPr eaLnBrk="1" hangingPunct="1"/>
            <a:endParaRPr lang="en-US" altLang="en-US" sz="800"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FCEB14B-FB3F-46D0-BC49-0CEBDC71D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CD7092D-E75C-4B15-A8CC-6FD030DE90B7}" type="slidenum">
              <a:rPr lang="en-US" altLang="en-US">
                <a:latin typeface="Arial" panose="020B0604020202020204" pitchFamily="34" charset="0"/>
              </a:rPr>
              <a:pPr/>
              <a:t>2</a:t>
            </a:fld>
            <a:endParaRPr lang="en-US" altLang="en-US" dirty="0">
              <a:latin typeface="Arial" panose="020B0604020202020204" pitchFamily="34" charset="0"/>
            </a:endParaRPr>
          </a:p>
        </p:txBody>
      </p:sp>
      <p:sp>
        <p:nvSpPr>
          <p:cNvPr id="11267" name="Rectangle 2">
            <a:extLst>
              <a:ext uri="{FF2B5EF4-FFF2-40B4-BE49-F238E27FC236}">
                <a16:creationId xmlns:a16="http://schemas.microsoft.com/office/drawing/2014/main" id="{492274AE-CB69-4C13-899E-603F952713D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4929C4F-F9F0-45E1-AB39-627FC0D54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dirty="0">
                <a:latin typeface="Arial" panose="020B0604020202020204" pitchFamily="34" charset="0"/>
                <a:cs typeface="Arial" panose="020B0604020202020204" pitchFamily="34" charset="0"/>
              </a:rPr>
              <a:t>Civil rights are the nonpolitical rights of a citizen. They are the rights of personal liberty guaranteed to U.S. citizens by the 13</a:t>
            </a:r>
            <a:r>
              <a:rPr lang="en-US" altLang="en-US" sz="3200" baseline="30000" dirty="0">
                <a:latin typeface="Arial" panose="020B0604020202020204" pitchFamily="34" charset="0"/>
                <a:cs typeface="Arial" panose="020B0604020202020204" pitchFamily="34" charset="0"/>
              </a:rPr>
              <a:t>th</a:t>
            </a:r>
            <a:r>
              <a:rPr lang="en-US" altLang="en-US" sz="3200" dirty="0">
                <a:latin typeface="Arial" panose="020B0604020202020204" pitchFamily="34" charset="0"/>
                <a:cs typeface="Arial" panose="020B0604020202020204" pitchFamily="34" charset="0"/>
              </a:rPr>
              <a:t> and 14</a:t>
            </a:r>
            <a:r>
              <a:rPr lang="en-US" altLang="en-US" sz="3200" baseline="30000" dirty="0">
                <a:latin typeface="Arial" panose="020B0604020202020204" pitchFamily="34" charset="0"/>
                <a:cs typeface="Arial" panose="020B0604020202020204" pitchFamily="34" charset="0"/>
              </a:rPr>
              <a:t>th</a:t>
            </a:r>
            <a:r>
              <a:rPr lang="en-US" altLang="en-US" sz="3200" dirty="0">
                <a:latin typeface="Arial" panose="020B0604020202020204" pitchFamily="34" charset="0"/>
                <a:cs typeface="Arial" panose="020B0604020202020204" pitchFamily="34" charset="0"/>
              </a:rPr>
              <a:t> Amendments to the U.S. Constitution and Acts of Congress.</a:t>
            </a:r>
            <a:r>
              <a:rPr lang="en-US" altLang="en-US" sz="3200" dirty="0">
                <a:solidFill>
                  <a:srgbClr val="FFFF00"/>
                </a:solidFill>
                <a:latin typeface="Arial" panose="020B0604020202020204" pitchFamily="34" charset="0"/>
                <a:cs typeface="Arial" panose="020B0604020202020204" pitchFamily="34" charset="0"/>
              </a:rPr>
              <a:t> </a:t>
            </a:r>
            <a:endParaRPr lang="en-US" altLang="en-US" sz="3200" i="1" dirty="0">
              <a:solidFill>
                <a:srgbClr val="00B050"/>
              </a:solidFill>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38F9881-2A79-4E56-BDBB-E6EE919F1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64E3D03-A0FF-4DCF-A94C-1D7CBBCB08B6}" type="slidenum">
              <a:rPr lang="en-US" altLang="en-US">
                <a:latin typeface="Arial" panose="020B0604020202020204" pitchFamily="34" charset="0"/>
              </a:rPr>
              <a:pPr/>
              <a:t>20</a:t>
            </a:fld>
            <a:endParaRPr lang="en-US" altLang="en-US" dirty="0">
              <a:latin typeface="Arial" panose="020B0604020202020204" pitchFamily="34" charset="0"/>
            </a:endParaRPr>
          </a:p>
        </p:txBody>
      </p:sp>
      <p:sp>
        <p:nvSpPr>
          <p:cNvPr id="48131" name="Rectangle 2">
            <a:extLst>
              <a:ext uri="{FF2B5EF4-FFF2-40B4-BE49-F238E27FC236}">
                <a16:creationId xmlns:a16="http://schemas.microsoft.com/office/drawing/2014/main" id="{F6558AE8-3ABE-4E65-BF31-980A7367F75D}"/>
              </a:ext>
            </a:extLst>
          </p:cNvPr>
          <p:cNvSpPr>
            <a:spLocks noGrp="1" noRot="1" noChangeAspect="1" noChangeArrowheads="1" noTextEdit="1"/>
          </p:cNvSpPr>
          <p:nvPr>
            <p:ph type="sldImg"/>
          </p:nvPr>
        </p:nvSpPr>
        <p:spPr>
          <a:xfrm>
            <a:off x="382588" y="685800"/>
            <a:ext cx="6096000" cy="3429000"/>
          </a:xfrm>
          <a:ln/>
        </p:spPr>
      </p:sp>
      <p:sp>
        <p:nvSpPr>
          <p:cNvPr id="48132" name="Rectangle 3">
            <a:extLst>
              <a:ext uri="{FF2B5EF4-FFF2-40B4-BE49-F238E27FC236}">
                <a16:creationId xmlns:a16="http://schemas.microsoft.com/office/drawing/2014/main" id="{76A95161-917A-4568-9DFD-6E0DDE6ACCE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anose="020B0604020202020204" pitchFamily="34" charset="0"/>
                <a:cs typeface="Arial" panose="020B0604020202020204" pitchFamily="34" charset="0"/>
              </a:rPr>
              <a:t>For written, verbal, or anonymous complaints, it is necessary that the information obtained be sufficient to determine the identity of the agency or individual toward whom the complaint is directed, and to indicate the possibility of a violation.   Only the federal representatives may reject a complaint on the basis of lack of merit. Every effort should be made to have the complainant provide the information about the alleged discriminatory action.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Example:  All students should receive an application for free/reduced meals regardless of where they live or their nationality.</a:t>
            </a:r>
          </a:p>
          <a:p>
            <a:pPr eaLnBrk="1" hangingPunct="1"/>
            <a:r>
              <a:rPr lang="en-US" altLang="en-US" dirty="0">
                <a:latin typeface="Arial" panose="020B0604020202020204" pitchFamily="34" charset="0"/>
                <a:cs typeface="Arial" panose="020B0604020202020204" pitchFamily="34" charset="0"/>
              </a:rPr>
              <a:t>Eligibility information must not be shared with anyone without getting permission from the SN Director due to confidentiality issues.</a:t>
            </a:r>
          </a:p>
        </p:txBody>
      </p:sp>
      <p:sp>
        <p:nvSpPr>
          <p:cNvPr id="4" name="Slide Number Placeholder 3"/>
          <p:cNvSpPr>
            <a:spLocks noGrp="1"/>
          </p:cNvSpPr>
          <p:nvPr>
            <p:ph type="sldNum" sz="quarter" idx="5"/>
          </p:nvPr>
        </p:nvSpPr>
        <p:spPr/>
        <p:txBody>
          <a:bodyPr/>
          <a:lstStyle/>
          <a:p>
            <a:fld id="{42CAE640-E27F-4D6D-9570-C95D58AD16D7}" type="slidenum">
              <a:rPr lang="en-US" smtClean="0"/>
              <a:t>21</a:t>
            </a:fld>
            <a:endParaRPr lang="en-US" dirty="0"/>
          </a:p>
        </p:txBody>
      </p:sp>
    </p:spTree>
    <p:extLst>
      <p:ext uri="{BB962C8B-B14F-4D97-AF65-F5344CB8AC3E}">
        <p14:creationId xmlns:p14="http://schemas.microsoft.com/office/powerpoint/2010/main" val="378490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0EA6C1D-D6A1-4DB9-8E23-89CFAAFCFD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0B3E06A-9B0D-4716-A101-F5947764670F}" type="slidenum">
              <a:rPr lang="en-US" altLang="en-US">
                <a:latin typeface="Arial" panose="020B0604020202020204" pitchFamily="34" charset="0"/>
              </a:rPr>
              <a:pPr/>
              <a:t>22</a:t>
            </a:fld>
            <a:endParaRPr lang="en-US" altLang="en-US" dirty="0">
              <a:latin typeface="Arial" panose="020B0604020202020204" pitchFamily="34" charset="0"/>
            </a:endParaRPr>
          </a:p>
        </p:txBody>
      </p:sp>
      <p:sp>
        <p:nvSpPr>
          <p:cNvPr id="52227" name="Rectangle 2">
            <a:extLst>
              <a:ext uri="{FF2B5EF4-FFF2-40B4-BE49-F238E27FC236}">
                <a16:creationId xmlns:a16="http://schemas.microsoft.com/office/drawing/2014/main" id="{8FA6D629-0F2B-4DC2-9D70-2D2607D944C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60FA2F-353B-44B5-852C-D5C38FA61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Be sure appropriate measures are taken to include members from all race, age and sex categories in any activities conducted by SN Services.  </a:t>
            </a:r>
          </a:p>
          <a:p>
            <a:pPr eaLnBrk="1" hangingPunct="1"/>
            <a:r>
              <a:rPr lang="en-US" altLang="en-US" dirty="0">
                <a:latin typeface="Arial" panose="020B0604020202020204" pitchFamily="34" charset="0"/>
                <a:cs typeface="Arial" panose="020B0604020202020204" pitchFamily="34" charset="0"/>
              </a:rPr>
              <a:t>Example:  Don’t have a student advisory committee made up of students from the same grade or sex.  Ask a variety of students to participate.</a:t>
            </a:r>
          </a:p>
          <a:p>
            <a:pPr eaLnBrk="1" hangingPunct="1"/>
            <a:r>
              <a:rPr lang="en-US" altLang="en-US" dirty="0">
                <a:latin typeface="Arial" panose="020B0604020202020204" pitchFamily="34" charset="0"/>
                <a:cs typeface="Arial" panose="020B0604020202020204" pitchFamily="34" charset="0"/>
              </a:rPr>
              <a:t>Example:  Don’t assume students who are “handicapped” are eligible for free meals.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1B9F95E-D256-459F-B3F1-6E66C8B62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4AD7EC-8B2B-41E4-847B-B36BE722DB8A}" type="slidenum">
              <a:rPr lang="en-US" altLang="en-US">
                <a:latin typeface="Arial" panose="020B0604020202020204" pitchFamily="34" charset="0"/>
              </a:rPr>
              <a:pPr/>
              <a:t>23</a:t>
            </a:fld>
            <a:endParaRPr lang="en-US" altLang="en-US" dirty="0">
              <a:latin typeface="Arial" panose="020B0604020202020204" pitchFamily="34" charset="0"/>
            </a:endParaRPr>
          </a:p>
        </p:txBody>
      </p:sp>
      <p:sp>
        <p:nvSpPr>
          <p:cNvPr id="54275" name="Rectangle 2">
            <a:extLst>
              <a:ext uri="{FF2B5EF4-FFF2-40B4-BE49-F238E27FC236}">
                <a16:creationId xmlns:a16="http://schemas.microsoft.com/office/drawing/2014/main" id="{30FD2227-E09A-487E-B998-83F9946F09C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6027F72-4F5F-468B-87C8-903860478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Remember to treat all students with equality and kindness!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42F80E7-C150-4DF6-BC6B-64AB40464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8A79F28-CECC-4D56-BD45-541A7489F145}" type="slidenum">
              <a:rPr lang="en-US" altLang="en-US">
                <a:latin typeface="Arial" panose="020B0604020202020204" pitchFamily="34" charset="0"/>
              </a:rPr>
              <a:pPr/>
              <a:t>24</a:t>
            </a:fld>
            <a:endParaRPr lang="en-US" altLang="en-US" dirty="0">
              <a:latin typeface="Arial" panose="020B0604020202020204" pitchFamily="34" charset="0"/>
            </a:endParaRPr>
          </a:p>
        </p:txBody>
      </p:sp>
      <p:sp>
        <p:nvSpPr>
          <p:cNvPr id="56323" name="Rectangle 2">
            <a:extLst>
              <a:ext uri="{FF2B5EF4-FFF2-40B4-BE49-F238E27FC236}">
                <a16:creationId xmlns:a16="http://schemas.microsoft.com/office/drawing/2014/main" id="{E3D4F098-9601-4926-82F8-08D063E4621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50C7131-9D8F-4FE8-BFE6-7C9789DB0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concludes the presentation on Civil Rights. We hope that this session has provided useful information. Please contact your School Nutrition Administrator or refer to the School Nutrition website if you have additional questions.</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FDF0BBD-5CAA-45A9-B8FC-CCBC83737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C016901-BF79-4C04-90A7-8A6CAB346DE3}" type="slidenum">
              <a:rPr lang="en-US" altLang="en-US">
                <a:latin typeface="Arial" panose="020B0604020202020204" pitchFamily="34" charset="0"/>
              </a:rPr>
              <a:pPr/>
              <a:t>25</a:t>
            </a:fld>
            <a:endParaRPr lang="en-US" altLang="en-US" dirty="0">
              <a:latin typeface="Arial" panose="020B0604020202020204" pitchFamily="34" charset="0"/>
            </a:endParaRPr>
          </a:p>
        </p:txBody>
      </p:sp>
      <p:sp>
        <p:nvSpPr>
          <p:cNvPr id="35843" name="Rectangle 2">
            <a:extLst>
              <a:ext uri="{FF2B5EF4-FFF2-40B4-BE49-F238E27FC236}">
                <a16:creationId xmlns:a16="http://schemas.microsoft.com/office/drawing/2014/main" id="{C6D1AAC9-A6E6-49C8-9B42-7B027270414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5F8F22F-6590-4947-A3EA-661C2DB34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Arial" panose="020B0604020202020204" pitchFamily="34" charset="0"/>
                <a:cs typeface="Arial" panose="020B0604020202020204" pitchFamily="34" charset="0"/>
              </a:rPr>
              <a:t>Retrieved August 20, 2020</a:t>
            </a:r>
            <a:endParaRPr lang="en-US" altLang="en-US" dirty="0">
              <a:latin typeface="Arial" panose="020B0604020202020204" pitchFamily="34" charset="0"/>
              <a:cs typeface="Arial" panose="020B0604020202020204" pitchFamily="34" charset="0"/>
            </a:endParaRPr>
          </a:p>
          <a:p>
            <a:r>
              <a:rPr lang="en-US" altLang="en-US" b="1" i="1" u="sng" dirty="0">
                <a:latin typeface="Arial" panose="020B0604020202020204" pitchFamily="34" charset="0"/>
                <a:cs typeface="Arial" panose="020B0604020202020204" pitchFamily="34" charset="0"/>
                <a:hlinkClick r:id="rId3"/>
              </a:rPr>
              <a:t>http://childnutrition.ncpublicschools.gov/information-resources/civil-rights/usda-non-discrimination-statement</a:t>
            </a:r>
            <a:r>
              <a:rPr lang="en-US" altLang="en-US" b="1" i="1"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9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44C14C3-EA77-4662-A57C-14C17CFE4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631A03A-70D2-4588-9816-E23558B2B6E6}" type="slidenum">
              <a:rPr lang="en-US" altLang="en-US">
                <a:latin typeface="Arial" panose="020B0604020202020204" pitchFamily="34" charset="0"/>
              </a:rPr>
              <a:pPr/>
              <a:t>3</a:t>
            </a:fld>
            <a:endParaRPr lang="en-US" altLang="en-US" dirty="0">
              <a:latin typeface="Arial" panose="020B0604020202020204" pitchFamily="34" charset="0"/>
            </a:endParaRPr>
          </a:p>
        </p:txBody>
      </p:sp>
      <p:sp>
        <p:nvSpPr>
          <p:cNvPr id="13315" name="Rectangle 2">
            <a:extLst>
              <a:ext uri="{FF2B5EF4-FFF2-40B4-BE49-F238E27FC236}">
                <a16:creationId xmlns:a16="http://schemas.microsoft.com/office/drawing/2014/main" id="{B7AB6C9C-9C7E-4376-BD42-B7BB654AE2EF}"/>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31C7A9F-E1C8-459A-A746-7E15391C7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Continuing Education is required so that people involved in all levels of administration of programs that receive federal financial assistance understand civil rights laws, regulations, procedures and directives.</a:t>
            </a:r>
          </a:p>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State agencies are responsible for educating the School Nutrition administrator of the School Food Authority (SFA) annually.</a:t>
            </a:r>
            <a:endParaRPr lang="en-US" altLang="en-US" sz="800" dirty="0">
              <a:latin typeface="Arial" panose="020B0604020202020204" pitchFamily="34" charset="0"/>
              <a:cs typeface="Arial" panose="020B0604020202020204" pitchFamily="34" charset="0"/>
            </a:endParaRPr>
          </a:p>
          <a:p>
            <a:pPr eaLnBrk="1" hangingPunct="1">
              <a:lnSpc>
                <a:spcPct val="90000"/>
              </a:lnSpc>
              <a:buClr>
                <a:schemeClr val="tx1"/>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The SFA is responsible for educating their managers and staff who interact with applicants or participants annually.</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148FD13-2C44-4740-8966-8EFFD9C9B3D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052F895C-C542-4E3A-9ECF-17A6A195D8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Civil Rights Instruction Food and Nutrition Service (FNS) 113-1 was issued Nov. 8, 2005.  The purpose of the Instruction is to establish and convey policy and provide guidance and direction to the USDA Food &amp; Nutrition Service and it’s recipients and customers, and ensure compliance with and enforcement of the prohibition against discrimination in all FNS nutrition programs and activities, whether federally funded in whole or not. </a:t>
            </a:r>
          </a:p>
        </p:txBody>
      </p:sp>
      <p:sp>
        <p:nvSpPr>
          <p:cNvPr id="15364" name="Slide Number Placeholder 3">
            <a:extLst>
              <a:ext uri="{FF2B5EF4-FFF2-40B4-BE49-F238E27FC236}">
                <a16:creationId xmlns:a16="http://schemas.microsoft.com/office/drawing/2014/main" id="{6DB8CB0C-C403-42F8-A304-3C87541D97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6493E81-B141-4B7B-B983-E27387700BB2}" type="slidenum">
              <a:rPr lang="en-US" altLang="en-US">
                <a:latin typeface="Arial" panose="020B0604020202020204" pitchFamily="34" charset="0"/>
              </a:rPr>
              <a:pPr/>
              <a:t>4</a:t>
            </a:fld>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43860D7-455F-41BE-BCCE-48C21E19F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70FDA88-1591-4E53-92D2-6CA117F70F0C}" type="slidenum">
              <a:rPr lang="en-US" altLang="en-US">
                <a:latin typeface="Arial" panose="020B0604020202020204" pitchFamily="34" charset="0"/>
              </a:rPr>
              <a:pPr/>
              <a:t>5</a:t>
            </a:fld>
            <a:endParaRPr lang="en-US" altLang="en-US" dirty="0">
              <a:latin typeface="Arial" panose="020B0604020202020204" pitchFamily="34" charset="0"/>
            </a:endParaRPr>
          </a:p>
        </p:txBody>
      </p:sp>
      <p:sp>
        <p:nvSpPr>
          <p:cNvPr id="17411" name="Rectangle 2">
            <a:extLst>
              <a:ext uri="{FF2B5EF4-FFF2-40B4-BE49-F238E27FC236}">
                <a16:creationId xmlns:a16="http://schemas.microsoft.com/office/drawing/2014/main" id="{77B9B20B-A706-4846-8101-B23512B2CFEC}"/>
              </a:ext>
            </a:extLst>
          </p:cNvPr>
          <p:cNvSpPr>
            <a:spLocks noGrp="1" noRot="1" noChangeAspect="1" noChangeArrowheads="1" noTextEdit="1"/>
          </p:cNvSpPr>
          <p:nvPr>
            <p:ph type="sldImg"/>
          </p:nvPr>
        </p:nvSpPr>
        <p:spPr>
          <a:xfrm>
            <a:off x="393700" y="692150"/>
            <a:ext cx="6070600" cy="3416300"/>
          </a:xfrm>
          <a:ln/>
        </p:spPr>
      </p:sp>
      <p:sp>
        <p:nvSpPr>
          <p:cNvPr id="17412" name="Rectangle 3">
            <a:extLst>
              <a:ext uri="{FF2B5EF4-FFF2-40B4-BE49-F238E27FC236}">
                <a16:creationId xmlns:a16="http://schemas.microsoft.com/office/drawing/2014/main" id="{A0651ACC-5E95-48D6-8C65-B1C685A5457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 protected class is any person or group of people who have characteristics for which discrimination is prohibited based on a law, regulation, or executive order.</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6FC9022-DBEC-4439-B49D-43AB76E757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3A395E5-79F3-4EF1-A6B8-6F7C0DAE1E3E}"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9459" name="Rectangle 2">
            <a:extLst>
              <a:ext uri="{FF2B5EF4-FFF2-40B4-BE49-F238E27FC236}">
                <a16:creationId xmlns:a16="http://schemas.microsoft.com/office/drawing/2014/main" id="{EFCCF6F9-6FAD-417C-B76E-D643249342A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226103F-83E3-4589-A67F-406789E33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The Civil Rights Act of 1964</a:t>
            </a:r>
            <a:r>
              <a:rPr lang="en-US" altLang="en-US" sz="1600" dirty="0">
                <a:latin typeface="Arial" panose="020B0604020202020204" pitchFamily="34" charset="0"/>
                <a:cs typeface="Arial" panose="020B0604020202020204" pitchFamily="34" charset="0"/>
              </a:rPr>
              <a:t> was a product of the growing demands of the early sixties, launched by the Federal government as a response against racial discrimination.</a:t>
            </a:r>
          </a:p>
          <a:p>
            <a:pPr eaLnBrk="1" hangingPunct="1"/>
            <a:r>
              <a:rPr lang="en-US" altLang="en-US" sz="1600" b="1" dirty="0">
                <a:latin typeface="Arial" panose="020B0604020202020204" pitchFamily="34" charset="0"/>
                <a:cs typeface="Arial" panose="020B0604020202020204" pitchFamily="34" charset="0"/>
              </a:rPr>
              <a:t>Title VI of the Civil Rights Act of 1964</a:t>
            </a:r>
            <a:r>
              <a:rPr lang="en-US" altLang="en-US" sz="1600" dirty="0">
                <a:latin typeface="Arial" panose="020B0604020202020204" pitchFamily="34" charset="0"/>
                <a:cs typeface="Arial" panose="020B0604020202020204" pitchFamily="34" charset="0"/>
              </a:rPr>
              <a:t> prohibits discrimination on the basis of </a:t>
            </a:r>
            <a:r>
              <a:rPr lang="en-US" altLang="en-US" sz="1600" b="1" dirty="0">
                <a:latin typeface="Arial" panose="020B0604020202020204" pitchFamily="34" charset="0"/>
                <a:cs typeface="Arial" panose="020B0604020202020204" pitchFamily="34" charset="0"/>
              </a:rPr>
              <a:t>race, color, or national origin </a:t>
            </a:r>
            <a:r>
              <a:rPr lang="en-US" altLang="en-US" sz="1600" dirty="0">
                <a:latin typeface="Arial" panose="020B0604020202020204" pitchFamily="34" charset="0"/>
                <a:cs typeface="Arial" panose="020B0604020202020204" pitchFamily="34" charset="0"/>
              </a:rPr>
              <a:t>in Federally Assisted Programs. </a:t>
            </a:r>
          </a:p>
          <a:p>
            <a:pPr eaLnBrk="1" hangingPunct="1"/>
            <a:r>
              <a:rPr lang="en-US" altLang="en-US" sz="1600" dirty="0">
                <a:latin typeface="Arial" panose="020B0604020202020204" pitchFamily="34" charset="0"/>
                <a:cs typeface="Arial" panose="020B0604020202020204" pitchFamily="34" charset="0"/>
              </a:rPr>
              <a:t>No one in the United States shall, on the grounds of race, color, or national origin be excluded from participation in, be denied the benefits of, or be subjected to discrimination under any program or activity receiving Federal Financial Assistance. The </a:t>
            </a:r>
            <a:r>
              <a:rPr lang="en-US" altLang="en-US" sz="1600" b="1" dirty="0">
                <a:latin typeface="Arial" panose="020B0604020202020204" pitchFamily="34" charset="0"/>
                <a:cs typeface="Arial" panose="020B0604020202020204" pitchFamily="34" charset="0"/>
              </a:rPr>
              <a:t>Civil Rights Restoration Act of 1987 </a:t>
            </a:r>
            <a:r>
              <a:rPr lang="en-US" altLang="en-US" sz="1600" dirty="0">
                <a:latin typeface="Arial" panose="020B0604020202020204" pitchFamily="34" charset="0"/>
                <a:cs typeface="Arial" panose="020B0604020202020204" pitchFamily="34" charset="0"/>
              </a:rPr>
              <a:t>was issued to ensure nondiscrimination in all federal programs whether the programs for federally funded or not. </a:t>
            </a:r>
          </a:p>
          <a:p>
            <a:pPr eaLnBrk="1" hangingPunct="1"/>
            <a:r>
              <a:rPr lang="en-US" altLang="en-US" dirty="0">
                <a:latin typeface="Arial" panose="020B0604020202020204" pitchFamily="34" charset="0"/>
                <a:cs typeface="Arial" panose="020B0604020202020204" pitchFamily="34" charset="0"/>
              </a:rPr>
              <a:t>Discrimination Examples:  </a:t>
            </a:r>
          </a:p>
          <a:p>
            <a:pPr eaLnBrk="1" hangingPunct="1"/>
            <a:r>
              <a:rPr lang="en-US" altLang="en-US" dirty="0">
                <a:latin typeface="Arial" panose="020B0604020202020204" pitchFamily="34" charset="0"/>
                <a:cs typeface="Arial" panose="020B0604020202020204" pitchFamily="34" charset="0"/>
              </a:rPr>
              <a:t>Race/Color:  Treating or speaking to a child differently (using slang for example) or in a friendlier manner because of race or color.</a:t>
            </a:r>
          </a:p>
          <a:p>
            <a:pPr eaLnBrk="1" hangingPunct="1"/>
            <a:r>
              <a:rPr lang="en-US" altLang="en-US" dirty="0">
                <a:latin typeface="Arial" panose="020B0604020202020204" pitchFamily="34" charset="0"/>
                <a:cs typeface="Arial" panose="020B0604020202020204" pitchFamily="34" charset="0"/>
              </a:rPr>
              <a:t>National Origin:  Assuming a student doesn’t eat a particular food because of their national origin (example, assuming students of middle eastern decent do not eat pork).  All customers need to be offered the same food choices.  They have the option to choose what they want to eat.</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032AA8E-9282-487C-A791-385BDA0C9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8F1ED18-3D6A-4795-B939-95EC73604204}" type="slidenum">
              <a:rPr lang="en-US" altLang="en-US">
                <a:latin typeface="Arial" panose="020B0604020202020204" pitchFamily="34" charset="0"/>
              </a:rPr>
              <a:pPr/>
              <a:t>7</a:t>
            </a:fld>
            <a:endParaRPr lang="en-US" altLang="en-US" dirty="0">
              <a:latin typeface="Arial" panose="020B0604020202020204" pitchFamily="34" charset="0"/>
            </a:endParaRPr>
          </a:p>
        </p:txBody>
      </p:sp>
      <p:sp>
        <p:nvSpPr>
          <p:cNvPr id="21507" name="Rectangle 2">
            <a:extLst>
              <a:ext uri="{FF2B5EF4-FFF2-40B4-BE49-F238E27FC236}">
                <a16:creationId xmlns:a16="http://schemas.microsoft.com/office/drawing/2014/main" id="{924C3B2B-DB2C-4A65-91E2-1D1EAA06126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3A1C0-92C1-4F38-AD1B-4C68E56B0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a:latin typeface="Arial" panose="020B0604020202020204" pitchFamily="34" charset="0"/>
                <a:cs typeface="Arial" panose="020B0604020202020204" pitchFamily="34" charset="0"/>
              </a:rPr>
              <a:t>The Age Discrimination Act of 1975</a:t>
            </a:r>
            <a:r>
              <a:rPr lang="en-US" altLang="en-US" sz="1400" dirty="0">
                <a:latin typeface="Arial" panose="020B0604020202020204" pitchFamily="34" charset="0"/>
                <a:cs typeface="Arial" panose="020B0604020202020204" pitchFamily="34" charset="0"/>
              </a:rPr>
              <a:t> ensures that no person in the United States shall, on the basis of </a:t>
            </a:r>
            <a:r>
              <a:rPr lang="en-US" altLang="en-US" sz="1400" b="1" dirty="0">
                <a:latin typeface="Arial" panose="020B0604020202020204" pitchFamily="34" charset="0"/>
                <a:cs typeface="Arial" panose="020B0604020202020204" pitchFamily="34" charset="0"/>
              </a:rPr>
              <a:t>age</a:t>
            </a:r>
            <a:r>
              <a:rPr lang="en-US" altLang="en-US" sz="1400" dirty="0">
                <a:latin typeface="Arial" panose="020B0604020202020204" pitchFamily="34" charset="0"/>
                <a:cs typeface="Arial" panose="020B0604020202020204" pitchFamily="34" charset="0"/>
              </a:rPr>
              <a:t>, be excluded from participation in, be denied the benefits of, or be subjected to discrimination under any program or activity receiving Federal financial assistance.</a:t>
            </a: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Discrimination Example:  Even if a child is younger, they need to be offered the same portion size as other students.  For example, you can’t give a ¼ cup serving of a food item to a younger child just because they are younger, if you are offering ½ cup servings to the rest of the students according to the same meal pattern.</a:t>
            </a:r>
            <a:endParaRPr lang="en-US" altLang="en-US" sz="800" dirty="0">
              <a:latin typeface="Arial" panose="020B0604020202020204" pitchFamily="34" charset="0"/>
              <a:cs typeface="Arial" panose="020B0604020202020204" pitchFamily="34" charset="0"/>
            </a:endParaRPr>
          </a:p>
          <a:p>
            <a:pPr eaLnBrk="1" hangingPunct="1"/>
            <a:endParaRPr lang="en-US" altLang="en-US" sz="1400" dirty="0">
              <a:latin typeface="Arial" panose="020B0604020202020204" pitchFamily="34" charset="0"/>
              <a:cs typeface="Arial" panose="020B0604020202020204" pitchFamily="34" charset="0"/>
            </a:endParaRPr>
          </a:p>
          <a:p>
            <a:pPr eaLnBrk="1" hangingPunct="1"/>
            <a:endParaRPr lang="en-US" altLang="en-US" sz="7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22D23E2-79DB-4E70-9B6B-010A56A2D1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CD43E34-5536-4621-9C31-E958231627AC}"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23555" name="Rectangle 2">
            <a:extLst>
              <a:ext uri="{FF2B5EF4-FFF2-40B4-BE49-F238E27FC236}">
                <a16:creationId xmlns:a16="http://schemas.microsoft.com/office/drawing/2014/main" id="{E99955D0-2D87-4CDC-A024-7CFAFAB71EF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3A526B6-4C03-4852-B588-B0A5546732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Title IX of the Education Amendments of 1972</a:t>
            </a:r>
            <a:r>
              <a:rPr lang="en-US" altLang="en-US" sz="1600" dirty="0">
                <a:latin typeface="Arial" panose="020B0604020202020204" pitchFamily="34" charset="0"/>
                <a:cs typeface="Arial" panose="020B0604020202020204" pitchFamily="34" charset="0"/>
              </a:rPr>
              <a:t> is designed to eliminate discrimination on the basis of sex in any education program or activity receiving Federal financial assistance, whether or not such a program or activity is offered or sponsored by an educational institution as defined by the legislation. </a:t>
            </a: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Discrimination Example:  You shouldn’t offer smaller food portions to girls compared to boys.  Just because girls are physically smaller, they might participate in sports and need similar calories to those of boys their age.  The same size portion should be offered to each student.</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2E9CCBC-4A08-436A-B115-EB8723C3F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FB87F58-5EB9-41EB-BB39-1B8EDBD746D0}"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25603" name="Rectangle 2">
            <a:extLst>
              <a:ext uri="{FF2B5EF4-FFF2-40B4-BE49-F238E27FC236}">
                <a16:creationId xmlns:a16="http://schemas.microsoft.com/office/drawing/2014/main" id="{D3DAF42E-00FB-4110-AE98-7D475B8CAB1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59A79A98-8682-4697-BC64-F28ACBA46E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dirty="0">
                <a:latin typeface="Arial" panose="020B0604020202020204" pitchFamily="34" charset="0"/>
                <a:cs typeface="Arial" panose="020B0604020202020204" pitchFamily="34" charset="0"/>
              </a:rPr>
              <a:t>Section 504 of the Rehabilitation Act of 1973</a:t>
            </a:r>
            <a:r>
              <a:rPr lang="en-US" altLang="en-US" sz="1600" dirty="0">
                <a:latin typeface="Arial" panose="020B0604020202020204" pitchFamily="34" charset="0"/>
                <a:cs typeface="Arial" panose="020B0604020202020204" pitchFamily="34" charset="0"/>
              </a:rPr>
              <a:t> prohibits discrimination on the basis of </a:t>
            </a:r>
            <a:r>
              <a:rPr lang="en-US" altLang="en-US" sz="1600" b="1" dirty="0">
                <a:latin typeface="Arial" panose="020B0604020202020204" pitchFamily="34" charset="0"/>
                <a:cs typeface="Arial" panose="020B0604020202020204" pitchFamily="34" charset="0"/>
              </a:rPr>
              <a:t>handicaps</a:t>
            </a:r>
            <a:r>
              <a:rPr lang="en-US" altLang="en-US" sz="1600" dirty="0">
                <a:latin typeface="Arial" panose="020B0604020202020204" pitchFamily="34" charset="0"/>
                <a:cs typeface="Arial" panose="020B0604020202020204" pitchFamily="34" charset="0"/>
              </a:rPr>
              <a:t> in programs and activities receiving or benefiting from Federal financial assistance.</a:t>
            </a:r>
          </a:p>
          <a:p>
            <a:pPr eaLnBrk="1" hangingPunct="1"/>
            <a:r>
              <a:rPr lang="en-US" altLang="en-US" sz="1600" b="1" dirty="0">
                <a:latin typeface="Arial" panose="020B0604020202020204" pitchFamily="34" charset="0"/>
                <a:cs typeface="Arial" panose="020B0604020202020204" pitchFamily="34" charset="0"/>
              </a:rPr>
              <a:t>The Americans with Disabilities Act, (ADA)</a:t>
            </a:r>
            <a:r>
              <a:rPr lang="en-US" altLang="en-US" sz="1600" dirty="0">
                <a:latin typeface="Arial" panose="020B0604020202020204" pitchFamily="34" charset="0"/>
                <a:cs typeface="Arial" panose="020B0604020202020204" pitchFamily="34" charset="0"/>
              </a:rPr>
              <a:t> took effect on January 26, 1992, and prohibits discrimination on the basis of a </a:t>
            </a:r>
            <a:r>
              <a:rPr lang="en-US" altLang="en-US" sz="1600" b="1" dirty="0">
                <a:latin typeface="Arial" panose="020B0604020202020204" pitchFamily="34" charset="0"/>
                <a:cs typeface="Arial" panose="020B0604020202020204" pitchFamily="34" charset="0"/>
              </a:rPr>
              <a:t>disability</a:t>
            </a:r>
            <a:r>
              <a:rPr lang="en-US" altLang="en-US" sz="1600" dirty="0">
                <a:latin typeface="Arial" panose="020B0604020202020204" pitchFamily="34" charset="0"/>
                <a:cs typeface="Arial" panose="020B0604020202020204" pitchFamily="34" charset="0"/>
              </a:rPr>
              <a:t>.</a:t>
            </a:r>
          </a:p>
          <a:p>
            <a:pPr eaLnBrk="1" hangingPunct="1"/>
            <a:r>
              <a:rPr lang="en-US" altLang="en-US" sz="1600" b="1" dirty="0">
                <a:latin typeface="Arial" panose="020B0604020202020204" pitchFamily="34" charset="0"/>
                <a:cs typeface="Arial" panose="020B0604020202020204" pitchFamily="34" charset="0"/>
              </a:rPr>
              <a:t>The Americans with Disabilities Act</a:t>
            </a:r>
            <a:r>
              <a:rPr lang="en-US" altLang="en-US" sz="1600" dirty="0">
                <a:latin typeface="Arial" panose="020B0604020202020204" pitchFamily="34" charset="0"/>
                <a:cs typeface="Arial" panose="020B0604020202020204" pitchFamily="34" charset="0"/>
              </a:rPr>
              <a:t> enables an individual with a </a:t>
            </a:r>
            <a:r>
              <a:rPr lang="en-US" altLang="en-US" sz="1600" b="1" dirty="0">
                <a:latin typeface="Arial" panose="020B0604020202020204" pitchFamily="34" charset="0"/>
                <a:cs typeface="Arial" panose="020B0604020202020204" pitchFamily="34" charset="0"/>
              </a:rPr>
              <a:t>disability</a:t>
            </a:r>
            <a:r>
              <a:rPr lang="en-US" altLang="en-US" sz="1600" dirty="0">
                <a:latin typeface="Arial" panose="020B0604020202020204" pitchFamily="34" charset="0"/>
                <a:cs typeface="Arial" panose="020B0604020202020204" pitchFamily="34" charset="0"/>
              </a:rPr>
              <a:t> to enjoy equal opportunity in employment and services</a:t>
            </a:r>
          </a:p>
          <a:p>
            <a:pPr eaLnBrk="1" hangingPunct="1"/>
            <a:r>
              <a:rPr lang="en-US" altLang="en-US" sz="1600" dirty="0">
                <a:latin typeface="Arial" panose="020B0604020202020204" pitchFamily="34" charset="0"/>
                <a:cs typeface="Arial" panose="020B0604020202020204" pitchFamily="34" charset="0"/>
              </a:rPr>
              <a:t>  </a:t>
            </a:r>
          </a:p>
          <a:p>
            <a:pPr eaLnBrk="1" hangingPunct="1"/>
            <a:r>
              <a:rPr lang="en-US" altLang="en-US" dirty="0">
                <a:latin typeface="Arial" panose="020B0604020202020204" pitchFamily="34" charset="0"/>
                <a:cs typeface="Arial" panose="020B0604020202020204" pitchFamily="34" charset="0"/>
              </a:rPr>
              <a:t>The manager/assistants must work with the school and children that are disabled or mentally challenged.  They need to be offered the same choices and serving sizes as the other students unless they have a properly completed and signed Medical Statement on file and require special accommodations.   </a:t>
            </a:r>
            <a:endParaRPr lang="en-US" altLang="en-US" sz="1000" dirty="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2278-E2B6-4385-B552-085D5B1D4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F5DEC-2FC0-4BDD-B827-7A1695126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1BAD99-3441-42A4-8754-3A014F79929B}"/>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4CD4935C-E448-465B-AA8A-A782C2583A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0089DE-4E61-4132-B92F-8EF94AE3BD5E}"/>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54394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6779-5F37-45E3-8D0A-E61F29690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37140-5A3E-403E-A010-264713167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6D8EF-D8F9-4584-A117-3671E3A01AB5}"/>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1B01C3E6-162B-421C-AF5C-13620F323D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7BE798-7CBA-4BD9-AC0D-792D258A098C}"/>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4275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C105A-3DF6-45DD-B880-1E46413E6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21EA9-A07C-4956-A37A-9042BD9B1E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B049A-A5F3-401E-83CE-87B628895964}"/>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4F680CC9-518A-4F00-B64F-592144D4E5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2C42CD-925A-4F9E-8AA0-841EA47F7D36}"/>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20307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959123A-BFC3-45FA-96B0-752A3BF6367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B0B23D8A-A203-4935-B64A-9674703F05F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2C0288C-0265-46BB-BD63-55589B5A0629}"/>
              </a:ext>
            </a:extLst>
          </p:cNvPr>
          <p:cNvSpPr>
            <a:spLocks noGrp="1"/>
          </p:cNvSpPr>
          <p:nvPr>
            <p:ph type="sldNum" sz="quarter" idx="12"/>
          </p:nvPr>
        </p:nvSpPr>
        <p:spPr/>
        <p:txBody>
          <a:bodyPr/>
          <a:lstStyle>
            <a:lvl1pPr>
              <a:defRPr/>
            </a:lvl1pPr>
          </a:lstStyle>
          <a:p>
            <a:fld id="{41862D5C-A8BB-4A8C-BD4B-48807EB34924}" type="slidenum">
              <a:rPr lang="en-US" altLang="en-US"/>
              <a:pPr/>
              <a:t>‹#›</a:t>
            </a:fld>
            <a:endParaRPr lang="en-US" altLang="en-US" dirty="0"/>
          </a:p>
        </p:txBody>
      </p:sp>
    </p:spTree>
    <p:extLst>
      <p:ext uri="{BB962C8B-B14F-4D97-AF65-F5344CB8AC3E}">
        <p14:creationId xmlns:p14="http://schemas.microsoft.com/office/powerpoint/2010/main" val="37012385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BA8790C2-40D5-4189-99DF-22206394D028}"/>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AB860CC-E9C1-4050-B179-8CD838FB79C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8DC096-9AD4-4F95-AB52-136EE6B6C204}"/>
              </a:ext>
            </a:extLst>
          </p:cNvPr>
          <p:cNvSpPr>
            <a:spLocks noGrp="1"/>
          </p:cNvSpPr>
          <p:nvPr>
            <p:ph type="sldNum" sz="quarter" idx="12"/>
          </p:nvPr>
        </p:nvSpPr>
        <p:spPr/>
        <p:txBody>
          <a:bodyPr/>
          <a:lstStyle>
            <a:lvl1pPr>
              <a:defRPr/>
            </a:lvl1pPr>
          </a:lstStyle>
          <a:p>
            <a:fld id="{1187B083-513A-48B7-A8E9-E02B1365245E}" type="slidenum">
              <a:rPr lang="en-US" altLang="en-US"/>
              <a:pPr/>
              <a:t>‹#›</a:t>
            </a:fld>
            <a:endParaRPr lang="en-US" altLang="en-US" dirty="0"/>
          </a:p>
        </p:txBody>
      </p:sp>
    </p:spTree>
    <p:extLst>
      <p:ext uri="{BB962C8B-B14F-4D97-AF65-F5344CB8AC3E}">
        <p14:creationId xmlns:p14="http://schemas.microsoft.com/office/powerpoint/2010/main" val="1543460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F4D9-5116-4A45-A4A4-2A2F735E3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0D9B4-71A3-4504-996C-BC6AA130A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469BB-E9EE-415C-81FE-CCCD019EE5A9}"/>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854D0CC2-4E98-49BA-A83E-6A71AFD40F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DBF71B-E05A-4A84-8842-DA9194EC69F0}"/>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87545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42FD-9977-4ED4-B24A-9D1DF91B3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3DC6C-8BCC-491D-9F7C-DA75FAC08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B42FB-7E85-4CAA-8BF5-ABACDCC7DB34}"/>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A3FB18DA-D24F-4120-85B7-B605C26313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D199F2-EC79-4E06-921F-B4CF8C24E427}"/>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92283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9894-C9AF-4188-A6C6-590CAB0A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A903A-117B-4AC2-9A65-0A99E7B29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AD212-ECD1-4EE1-805D-5D4FFDBD3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6C9DD-B6D6-4A89-BC45-A5978C0DADB9}"/>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6" name="Footer Placeholder 5">
            <a:extLst>
              <a:ext uri="{FF2B5EF4-FFF2-40B4-BE49-F238E27FC236}">
                <a16:creationId xmlns:a16="http://schemas.microsoft.com/office/drawing/2014/main" id="{9A591255-7C78-4747-B932-798D2E2F33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DBC744-2AD9-4E6C-B6DD-39C0B278FF93}"/>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15024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C59F-4722-4DB9-81EF-EA2D4BE17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8080A-DEBF-47A7-989B-867C88285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889AA-9502-4FA0-B5EB-202F4CD98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3C61E-0DE3-48B6-BD35-78092D348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6E80A-D11E-44DB-92E8-01C1A1693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4410E8-B7DE-4C79-BB33-1A14BBBAD70B}"/>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8" name="Footer Placeholder 7">
            <a:extLst>
              <a:ext uri="{FF2B5EF4-FFF2-40B4-BE49-F238E27FC236}">
                <a16:creationId xmlns:a16="http://schemas.microsoft.com/office/drawing/2014/main" id="{C115247B-3531-427B-BF6B-F4D68B0689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21E7E7-03DB-4523-9B65-68C58186EFC4}"/>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85592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0BBF-8D55-4C81-B7FB-52B1FFA25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9615B2-A95F-4348-9F97-2AF7070353E9}"/>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4" name="Footer Placeholder 3">
            <a:extLst>
              <a:ext uri="{FF2B5EF4-FFF2-40B4-BE49-F238E27FC236}">
                <a16:creationId xmlns:a16="http://schemas.microsoft.com/office/drawing/2014/main" id="{16708DE3-8C7E-4EF9-A86B-23D8DD6E1E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4C52CA-8230-4CC0-9D1E-20D7EB57947C}"/>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23271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14F2B-CB0F-4CA1-902A-FF91BC4EBE10}"/>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3" name="Footer Placeholder 2">
            <a:extLst>
              <a:ext uri="{FF2B5EF4-FFF2-40B4-BE49-F238E27FC236}">
                <a16:creationId xmlns:a16="http://schemas.microsoft.com/office/drawing/2014/main" id="{940C7C31-207B-4363-8BAD-2B748A87C2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B6823A-60E0-4A32-9B55-F543F7107BF0}"/>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234162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2150-5A63-482C-B6A4-59C6F0068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AC339-39F8-4C0A-9CFF-ABD78AD1E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A2627-24FC-4C75-A164-463418307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0C36E-28EF-4673-9A03-778A449C8307}"/>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6" name="Footer Placeholder 5">
            <a:extLst>
              <a:ext uri="{FF2B5EF4-FFF2-40B4-BE49-F238E27FC236}">
                <a16:creationId xmlns:a16="http://schemas.microsoft.com/office/drawing/2014/main" id="{82434FD3-92EB-444A-8A5D-1CB4586F7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DE3F99-6EBF-4F7F-B8D7-58E1E0672FC7}"/>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2775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7C69-067C-40A5-88F1-513E51376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B4AED-5BE2-4933-8B9F-E6A272B09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7EA4A9-2DFC-45AE-990D-39BC8F674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41425-5B88-40A6-ABC9-AC808ED1271D}"/>
              </a:ext>
            </a:extLst>
          </p:cNvPr>
          <p:cNvSpPr>
            <a:spLocks noGrp="1"/>
          </p:cNvSpPr>
          <p:nvPr>
            <p:ph type="dt" sz="half" idx="10"/>
          </p:nvPr>
        </p:nvSpPr>
        <p:spPr/>
        <p:txBody>
          <a:bodyPr/>
          <a:lstStyle/>
          <a:p>
            <a:fld id="{73098DC7-3E2D-4AD6-963A-0094F094A3DB}" type="datetimeFigureOut">
              <a:rPr lang="en-US" smtClean="0"/>
              <a:t>8/24/2020</a:t>
            </a:fld>
            <a:endParaRPr lang="en-US" dirty="0"/>
          </a:p>
        </p:txBody>
      </p:sp>
      <p:sp>
        <p:nvSpPr>
          <p:cNvPr id="6" name="Footer Placeholder 5">
            <a:extLst>
              <a:ext uri="{FF2B5EF4-FFF2-40B4-BE49-F238E27FC236}">
                <a16:creationId xmlns:a16="http://schemas.microsoft.com/office/drawing/2014/main" id="{962A7E5F-0622-46E4-84F5-9FB3A94F6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98A788-B4A4-483B-A84F-F7462944A56E}"/>
              </a:ext>
            </a:extLst>
          </p:cNvPr>
          <p:cNvSpPr>
            <a:spLocks noGrp="1"/>
          </p:cNvSpPr>
          <p:nvPr>
            <p:ph type="sldNum" sz="quarter" idx="12"/>
          </p:nvPr>
        </p:nvSpPr>
        <p:spPr/>
        <p:txBody>
          <a:bodyPr/>
          <a:lstStyle/>
          <a:p>
            <a:fld id="{627C39DF-F7CB-4DDA-B438-1F7C5BEFA8ED}" type="slidenum">
              <a:rPr lang="en-US" smtClean="0"/>
              <a:t>‹#›</a:t>
            </a:fld>
            <a:endParaRPr lang="en-US" dirty="0"/>
          </a:p>
        </p:txBody>
      </p:sp>
    </p:spTree>
    <p:extLst>
      <p:ext uri="{BB962C8B-B14F-4D97-AF65-F5344CB8AC3E}">
        <p14:creationId xmlns:p14="http://schemas.microsoft.com/office/powerpoint/2010/main" val="334053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61EE43-79E8-4C1C-AA5C-E510D86C6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E0C225-AB22-4C1A-BF50-5C1C0743B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2647D-2514-46E7-8A65-0AC746F17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98DC7-3E2D-4AD6-963A-0094F094A3DB}" type="datetimeFigureOut">
              <a:rPr lang="en-US" smtClean="0"/>
              <a:t>8/24/2020</a:t>
            </a:fld>
            <a:endParaRPr lang="en-US" dirty="0"/>
          </a:p>
        </p:txBody>
      </p:sp>
      <p:sp>
        <p:nvSpPr>
          <p:cNvPr id="5" name="Footer Placeholder 4">
            <a:extLst>
              <a:ext uri="{FF2B5EF4-FFF2-40B4-BE49-F238E27FC236}">
                <a16:creationId xmlns:a16="http://schemas.microsoft.com/office/drawing/2014/main" id="{368D5052-087F-4B0C-B1F8-4307E47CE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6B4510-931C-445B-B00E-663293913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C39DF-F7CB-4DDA-B438-1F7C5BEFA8ED}" type="slidenum">
              <a:rPr lang="en-US" smtClean="0"/>
              <a:t>‹#›</a:t>
            </a:fld>
            <a:endParaRPr lang="en-US" dirty="0"/>
          </a:p>
        </p:txBody>
      </p:sp>
    </p:spTree>
    <p:extLst>
      <p:ext uri="{BB962C8B-B14F-4D97-AF65-F5344CB8AC3E}">
        <p14:creationId xmlns:p14="http://schemas.microsoft.com/office/powerpoint/2010/main" val="33246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scr.usda.gov/complaint_filing_cus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hildnutrition.ncpublicschools.gov/information-resources/civil-rights/civil-rights/information-resources/civil-right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ascr.usda.gov/complaint_filing_cus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10">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FA9ACB-9B17-4E57-8155-4310F5500CA5}"/>
              </a:ext>
            </a:extLst>
          </p:cNvPr>
          <p:cNvSpPr>
            <a:spLocks noGrp="1"/>
          </p:cNvSpPr>
          <p:nvPr>
            <p:ph type="ctrTitle"/>
          </p:nvPr>
        </p:nvSpPr>
        <p:spPr>
          <a:xfrm>
            <a:off x="804672" y="234110"/>
            <a:ext cx="5936370" cy="3466213"/>
          </a:xfrm>
        </p:spPr>
        <p:txBody>
          <a:bodyPr vert="horz" lIns="91440" tIns="45720" rIns="91440" bIns="45720" rtlCol="0" anchor="b">
            <a:normAutofit/>
          </a:bodyPr>
          <a:lstStyle/>
          <a:p>
            <a:pPr algn="l">
              <a:defRPr/>
            </a:pPr>
            <a:r>
              <a:rPr lang="en-US" sz="6700" kern="1200" dirty="0">
                <a:solidFill>
                  <a:srgbClr val="FFFFFF"/>
                </a:solidFill>
                <a:latin typeface="+mj-lt"/>
                <a:ea typeface="+mj-ea"/>
                <a:cs typeface="+mj-cs"/>
              </a:rPr>
              <a:t>Civil Rights for School Nutrition Programs</a:t>
            </a:r>
          </a:p>
        </p:txBody>
      </p:sp>
      <p:sp>
        <p:nvSpPr>
          <p:cNvPr id="6" name="Subtitle 5">
            <a:extLst>
              <a:ext uri="{FF2B5EF4-FFF2-40B4-BE49-F238E27FC236}">
                <a16:creationId xmlns:a16="http://schemas.microsoft.com/office/drawing/2014/main" id="{59ABAEEF-2285-4139-BA64-776EB33F10CD}"/>
              </a:ext>
            </a:extLst>
          </p:cNvPr>
          <p:cNvSpPr>
            <a:spLocks noGrp="1"/>
          </p:cNvSpPr>
          <p:nvPr>
            <p:ph type="subTitle" idx="1"/>
          </p:nvPr>
        </p:nvSpPr>
        <p:spPr>
          <a:xfrm>
            <a:off x="804672" y="4180353"/>
            <a:ext cx="6128788" cy="2309223"/>
          </a:xfrm>
        </p:spPr>
        <p:txBody>
          <a:bodyPr anchor="t">
            <a:noAutofit/>
          </a:bodyPr>
          <a:lstStyle/>
          <a:p>
            <a:pPr algn="l">
              <a:defRPr/>
            </a:pPr>
            <a:r>
              <a:rPr lang="en-US" sz="2000" dirty="0">
                <a:solidFill>
                  <a:srgbClr val="FFFFFF"/>
                </a:solidFill>
              </a:rPr>
              <a:t>Presented to School Nutrition Managers and Employees </a:t>
            </a:r>
          </a:p>
          <a:p>
            <a:pPr algn="l">
              <a:defRPr/>
            </a:pPr>
            <a:endParaRPr lang="en-US" sz="2000" dirty="0">
              <a:solidFill>
                <a:srgbClr val="FFFFFF"/>
              </a:solidFill>
            </a:endParaRPr>
          </a:p>
          <a:p>
            <a:pPr algn="l">
              <a:defRPr/>
            </a:pPr>
            <a:r>
              <a:rPr lang="en-US" sz="2000" dirty="0">
                <a:solidFill>
                  <a:srgbClr val="FFFFFF"/>
                </a:solidFill>
              </a:rPr>
              <a:t>North Carolina Department of Public Instruction</a:t>
            </a:r>
          </a:p>
          <a:p>
            <a:pPr algn="l">
              <a:defRPr/>
            </a:pPr>
            <a:r>
              <a:rPr lang="en-US" sz="2000" dirty="0">
                <a:solidFill>
                  <a:srgbClr val="FFFFFF"/>
                </a:solidFill>
              </a:rPr>
              <a:t>School Nutrition and District Operations Division</a:t>
            </a:r>
          </a:p>
          <a:p>
            <a:pPr algn="l">
              <a:defRPr/>
            </a:pPr>
            <a:r>
              <a:rPr lang="en-US" sz="2000" dirty="0">
                <a:solidFill>
                  <a:srgbClr val="FFFFFF"/>
                </a:solidFill>
              </a:rPr>
              <a:t>Revised August 2020</a:t>
            </a:r>
          </a:p>
        </p:txBody>
      </p:sp>
    </p:spTree>
  </p:cSld>
  <p:clrMapOvr>
    <a:overrideClrMapping bg1="dk1" tx1="lt1" bg2="dk2" tx2="lt2" accent1="accent1" accent2="accent2" accent3="accent3" accent4="accent4" accent5="accent5" accent6="accent6" hlink="hlink" folHlink="folHlink"/>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8226" name="Rectangle 2">
            <a:extLst>
              <a:ext uri="{FF2B5EF4-FFF2-40B4-BE49-F238E27FC236}">
                <a16:creationId xmlns:a16="http://schemas.microsoft.com/office/drawing/2014/main" id="{7FAE7575-74F2-483B-AE5C-0178EFF24CB7}"/>
              </a:ext>
            </a:extLst>
          </p:cNvPr>
          <p:cNvSpPr>
            <a:spLocks noGrp="1" noChangeArrowheads="1"/>
          </p:cNvSpPr>
          <p:nvPr>
            <p:ph type="title"/>
          </p:nvPr>
        </p:nvSpPr>
        <p:spPr>
          <a:xfrm>
            <a:off x="838201" y="365125"/>
            <a:ext cx="5393360" cy="1325563"/>
          </a:xfrm>
        </p:spPr>
        <p:txBody>
          <a:bodyPr>
            <a:normAutofit/>
          </a:bodyPr>
          <a:lstStyle/>
          <a:p>
            <a:pPr>
              <a:defRPr/>
            </a:pPr>
            <a:r>
              <a:rPr lang="en-US" dirty="0"/>
              <a:t>Language Assistance</a:t>
            </a:r>
          </a:p>
        </p:txBody>
      </p:sp>
      <p:sp>
        <p:nvSpPr>
          <p:cNvPr id="75" name="Freeform: Shape 7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27" name="Rectangle 3">
            <a:extLst>
              <a:ext uri="{FF2B5EF4-FFF2-40B4-BE49-F238E27FC236}">
                <a16:creationId xmlns:a16="http://schemas.microsoft.com/office/drawing/2014/main" id="{EB2F6F0C-88B2-441F-99A6-E4125461C7FC}"/>
              </a:ext>
            </a:extLst>
          </p:cNvPr>
          <p:cNvSpPr>
            <a:spLocks noGrp="1" noChangeArrowheads="1"/>
          </p:cNvSpPr>
          <p:nvPr>
            <p:ph idx="1"/>
          </p:nvPr>
        </p:nvSpPr>
        <p:spPr>
          <a:xfrm>
            <a:off x="838200" y="1825625"/>
            <a:ext cx="5393361" cy="4351338"/>
          </a:xfrm>
        </p:spPr>
        <p:txBody>
          <a:bodyPr>
            <a:normAutofit/>
          </a:bodyPr>
          <a:lstStyle/>
          <a:p>
            <a:pPr eaLnBrk="1" hangingPunct="1"/>
            <a:r>
              <a:rPr lang="en-US" altLang="en-US" dirty="0"/>
              <a:t>Serve people with limited English proficiency (LEP) </a:t>
            </a:r>
          </a:p>
          <a:p>
            <a:pPr eaLnBrk="1" hangingPunct="1"/>
            <a:r>
              <a:rPr lang="en-US" altLang="en-US" dirty="0"/>
              <a:t>Outreach in other languages is important</a:t>
            </a:r>
          </a:p>
          <a:p>
            <a:pPr eaLnBrk="1" hangingPunct="1"/>
            <a:r>
              <a:rPr lang="en-US" altLang="en-US" dirty="0"/>
              <a:t>Must take reasonable steps to provide access to people with LEP</a:t>
            </a:r>
          </a:p>
          <a:p>
            <a:pPr eaLnBrk="1" hangingPunct="1"/>
            <a:endParaRPr lang="en-US" altLang="en-US" b="1" dirty="0"/>
          </a:p>
          <a:p>
            <a:pPr eaLnBrk="1" hangingPunct="1">
              <a:buFont typeface="Wingdings" panose="05000000000000000000" pitchFamily="2" charset="2"/>
              <a:buNone/>
            </a:pPr>
            <a:endParaRPr lang="en-US" altLang="en-US" b="1" dirty="0"/>
          </a:p>
          <a:p>
            <a:pPr eaLnBrk="1" hangingPunct="1">
              <a:buFont typeface="Wingdings" panose="05000000000000000000" pitchFamily="2" charset="2"/>
              <a:buNone/>
            </a:pPr>
            <a:endParaRPr lang="en-US" altLang="en-US" b="1" dirty="0"/>
          </a:p>
        </p:txBody>
      </p:sp>
      <p:sp>
        <p:nvSpPr>
          <p:cNvPr id="77" name="Oval 7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pic>
        <p:nvPicPr>
          <p:cNvPr id="26628" name="Picture 1">
            <a:extLst>
              <a:ext uri="{FF2B5EF4-FFF2-40B4-BE49-F238E27FC236}">
                <a16:creationId xmlns:a16="http://schemas.microsoft.com/office/drawing/2014/main" id="{302D2FF8-F118-4AD5-8545-14255DF91CDA}"/>
              </a:ext>
            </a:extLst>
          </p:cNvPr>
          <p:cNvPicPr>
            <a:picLocks noChangeAspect="1"/>
          </p:cNvPicPr>
          <p:nvPr/>
        </p:nvPicPr>
        <p:blipFill rotWithShape="1">
          <a:blip r:embed="rId3">
            <a:extLst>
              <a:ext uri="{28A0092B-C50C-407E-A947-70E740481C1C}">
                <a14:useLocalDpi xmlns:a14="http://schemas.microsoft.com/office/drawing/2010/main" val="0"/>
              </a:ext>
            </a:extLst>
          </a:blip>
          <a:srcRect r="5" b="5"/>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Shape 8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83" name="Straight Connector 8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0AA035FC-2DB5-4855-A5DB-9D69EF51170E}"/>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675" name="Rectangle 3">
            <a:extLst>
              <a:ext uri="{FF2B5EF4-FFF2-40B4-BE49-F238E27FC236}">
                <a16:creationId xmlns:a16="http://schemas.microsoft.com/office/drawing/2014/main" id="{52002393-D162-453A-B05B-DCFCE540D82E}"/>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n-US" altLang="en-US" dirty="0"/>
              <a:t>   </a:t>
            </a:r>
            <a:r>
              <a:rPr lang="en-US" altLang="en-US" b="1" dirty="0"/>
              <a:t>1.  Program Availability</a:t>
            </a:r>
          </a:p>
          <a:p>
            <a:pPr lvl="4" eaLnBrk="1" hangingPunct="1">
              <a:buFont typeface="Wingdings" panose="05000000000000000000" pitchFamily="2" charset="2"/>
              <a:buNone/>
            </a:pPr>
            <a:r>
              <a:rPr lang="en-US" altLang="en-US" sz="2400" dirty="0"/>
              <a:t>Inform applicants, participants, and potentially eligible persons of their program rights and responsibilities and the steps necessary for participation.</a:t>
            </a:r>
          </a:p>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r>
              <a:rPr lang="en-US" altLang="en-US" dirty="0"/>
              <a:t>	</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2">
            <a:extLst>
              <a:ext uri="{FF2B5EF4-FFF2-40B4-BE49-F238E27FC236}">
                <a16:creationId xmlns:a16="http://schemas.microsoft.com/office/drawing/2014/main" id="{6D4482E2-CD28-477A-B8DF-2D1DDDBA27BB}"/>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3" name="Rectangle 3">
            <a:extLst>
              <a:ext uri="{FF2B5EF4-FFF2-40B4-BE49-F238E27FC236}">
                <a16:creationId xmlns:a16="http://schemas.microsoft.com/office/drawing/2014/main" id="{1B23E77E-DB21-49FD-A965-3E95AF921F30}"/>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n-US" altLang="en-US" dirty="0"/>
              <a:t>	</a:t>
            </a:r>
            <a:r>
              <a:rPr lang="en-US" altLang="en-US" b="1" dirty="0"/>
              <a:t>2.  Complaint Information</a:t>
            </a:r>
          </a:p>
          <a:p>
            <a:pPr eaLnBrk="1" hangingPunct="1">
              <a:buFont typeface="Wingdings" panose="05000000000000000000" pitchFamily="2" charset="2"/>
              <a:buNone/>
            </a:pPr>
            <a:endParaRPr lang="en-US" altLang="en-US" b="1" dirty="0"/>
          </a:p>
          <a:p>
            <a:pPr lvl="3" eaLnBrk="1" hangingPunct="1">
              <a:buFont typeface="Wingdings" panose="05000000000000000000" pitchFamily="2" charset="2"/>
              <a:buNone/>
            </a:pPr>
            <a:r>
              <a:rPr lang="en-US" altLang="en-US" dirty="0"/>
              <a:t>	</a:t>
            </a:r>
            <a:r>
              <a:rPr lang="en-US" altLang="en-US" sz="2400" dirty="0"/>
              <a:t>Advise applicants and participants at the service delivery point of their right to file a complaint, how to file a complaint, and the complaint procedures. </a:t>
            </a:r>
          </a:p>
          <a:p>
            <a:pPr eaLnBrk="1" hangingPunct="1">
              <a:buFont typeface="Wingdings" panose="05000000000000000000" pitchFamily="2" charset="2"/>
              <a:buNone/>
            </a:pPr>
            <a:endParaRPr lang="en-US" alt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C2F40ACA-475E-4680-8BC0-05EA53448838}"/>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latin typeface="Tahoma" charset="0"/>
              </a:rPr>
              <a:t>3 Elements of Public Notification</a:t>
            </a:r>
            <a:r>
              <a:rPr lang="en-US" dirty="0">
                <a:solidFill>
                  <a:srgbClr val="FFFFFF"/>
                </a:solidFill>
              </a:rPr>
              <a:t> </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71" name="Rectangle 3">
            <a:extLst>
              <a:ext uri="{FF2B5EF4-FFF2-40B4-BE49-F238E27FC236}">
                <a16:creationId xmlns:a16="http://schemas.microsoft.com/office/drawing/2014/main" id="{3AB76CC5-1FF8-4683-813E-9B1B69B5A0B1}"/>
              </a:ext>
            </a:extLst>
          </p:cNvPr>
          <p:cNvSpPr>
            <a:spLocks noGrp="1" noChangeArrowheads="1"/>
          </p:cNvSpPr>
          <p:nvPr>
            <p:ph idx="1"/>
          </p:nvPr>
        </p:nvSpPr>
        <p:spPr>
          <a:xfrm>
            <a:off x="4447308" y="591344"/>
            <a:ext cx="6906491" cy="5585619"/>
          </a:xfrm>
        </p:spPr>
        <p:txBody>
          <a:bodyPr anchor="ctr">
            <a:normAutofit/>
          </a:bodyPr>
          <a:lstStyle/>
          <a:p>
            <a:pPr lvl="1" eaLnBrk="1" hangingPunct="1">
              <a:buFont typeface="Arial" panose="020B0604020202020204" pitchFamily="34" charset="0"/>
              <a:buNone/>
            </a:pPr>
            <a:r>
              <a:rPr lang="en-US" altLang="en-US" b="1" dirty="0"/>
              <a:t>3. Nondiscrimination Statement</a:t>
            </a:r>
          </a:p>
          <a:p>
            <a:pPr marL="822325" lvl="3" indent="0">
              <a:buNone/>
            </a:pPr>
            <a:r>
              <a:rPr lang="en-US" altLang="en-US" sz="2400" dirty="0"/>
              <a:t>Must be included on all information, materials and sources, used to inform the public about FNS programs.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0C203B-8B07-443E-91ED-8AC2C86734B6}"/>
              </a:ext>
            </a:extLst>
          </p:cNvPr>
          <p:cNvSpPr>
            <a:spLocks noGrp="1" noChangeArrowheads="1"/>
          </p:cNvSpPr>
          <p:nvPr>
            <p:ph type="title"/>
          </p:nvPr>
        </p:nvSpPr>
        <p:spPr>
          <a:xfrm>
            <a:off x="1653363" y="365760"/>
            <a:ext cx="9367203" cy="1188720"/>
          </a:xfrm>
        </p:spPr>
        <p:txBody>
          <a:bodyPr>
            <a:normAutofit/>
          </a:bodyPr>
          <a:lstStyle/>
          <a:p>
            <a:pPr>
              <a:defRPr/>
            </a:pPr>
            <a:r>
              <a:rPr lang="en-US" dirty="0"/>
              <a:t>Nondiscrimination Statement</a:t>
            </a:r>
            <a:endParaRPr lang="en-US" dirty="0">
              <a:latin typeface="Tahoma" charset="0"/>
            </a:endParaRPr>
          </a:p>
        </p:txBody>
      </p:sp>
      <p:sp>
        <p:nvSpPr>
          <p:cNvPr id="136" name="Freeform: Shape 13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3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0" name="Freeform: Shape 13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819" name="Rectangle 3">
            <a:extLst>
              <a:ext uri="{FF2B5EF4-FFF2-40B4-BE49-F238E27FC236}">
                <a16:creationId xmlns:a16="http://schemas.microsoft.com/office/drawing/2014/main" id="{60FE919A-F9FC-4994-886D-15CBF94D102C}"/>
              </a:ext>
            </a:extLst>
          </p:cNvPr>
          <p:cNvSpPr>
            <a:spLocks noGrp="1" noChangeArrowheads="1"/>
          </p:cNvSpPr>
          <p:nvPr>
            <p:ph idx="1"/>
          </p:nvPr>
        </p:nvSpPr>
        <p:spPr>
          <a:xfrm>
            <a:off x="1653363" y="1920240"/>
            <a:ext cx="9367204" cy="4937760"/>
          </a:xfrm>
        </p:spPr>
        <p:txBody>
          <a:bodyPr anchor="t">
            <a:normAutofit/>
          </a:bodyPr>
          <a:lstStyle/>
          <a:p>
            <a:pPr marL="0" indent="0">
              <a:spcBef>
                <a:spcPts val="0"/>
              </a:spcBef>
              <a:buNone/>
            </a:pPr>
            <a:r>
              <a:rPr lang="en-US" sz="1200" dirty="0">
                <a:latin typeface="Times New Roman" panose="02020603050405020304" pitchFamily="18" charset="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a:t>
            </a:r>
          </a:p>
          <a:p>
            <a:pPr marL="0" indent="0">
              <a:spcBef>
                <a:spcPts val="0"/>
              </a:spcBef>
              <a:spcAft>
                <a:spcPts val="1200"/>
              </a:spcAft>
              <a:buNone/>
            </a:pPr>
            <a:r>
              <a:rPr lang="en-US" sz="1200" dirty="0">
                <a:latin typeface="Times New Roman" panose="02020603050405020304" pitchFamily="18" charset="0"/>
                <a:ea typeface="Calibri" panose="020F0502020204030204" pitchFamily="34" charset="0"/>
              </a:rPr>
              <a:t>color, national origin, sex, disability, age, or reprisal or retaliation for prior civil rights activity in any program or activity conducted or funded by USDA.  </a:t>
            </a:r>
          </a:p>
          <a:p>
            <a:pPr marL="0" indent="0">
              <a:spcBef>
                <a:spcPts val="0"/>
              </a:spcBef>
              <a:buNone/>
            </a:pPr>
            <a:r>
              <a:rPr lang="en-US" sz="1200" dirty="0">
                <a:latin typeface="Times New Roman" panose="02020603050405020304" pitchFamily="18" charset="0"/>
                <a:ea typeface="Calibri" panose="020F050202020403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spcBef>
                <a:spcPts val="0"/>
              </a:spcBef>
              <a:buNone/>
            </a:pPr>
            <a:r>
              <a:rPr lang="en-US" sz="1200" dirty="0">
                <a:latin typeface="Times New Roman" panose="02020603050405020304" pitchFamily="18" charset="0"/>
                <a:ea typeface="Calibri" panose="020F0502020204030204" pitchFamily="34" charset="0"/>
              </a:rPr>
              <a:t> </a:t>
            </a:r>
          </a:p>
          <a:p>
            <a:pPr marL="0" indent="0">
              <a:spcBef>
                <a:spcPts val="0"/>
              </a:spcBef>
              <a:buNone/>
            </a:pPr>
            <a:r>
              <a:rPr lang="en-US" sz="1200" dirty="0">
                <a:latin typeface="Times New Roman" panose="02020603050405020304" pitchFamily="18" charset="0"/>
                <a:ea typeface="Calibri" panose="020F0502020204030204" pitchFamily="34" charset="0"/>
              </a:rPr>
              <a:t>To file a program complaint of discrimination, complete the </a:t>
            </a:r>
            <a:r>
              <a:rPr lang="en-US" sz="1200" u="sng" dirty="0">
                <a:latin typeface="Times New Roman" panose="02020603050405020304" pitchFamily="18" charset="0"/>
                <a:ea typeface="Calibri" panose="020F0502020204030204" pitchFamily="34" charset="0"/>
                <a:hlinkClick r:id="rId3" tooltip="Opens in new window.">
                  <a:extLst>
                    <a:ext uri="{A12FA001-AC4F-418D-AE19-62706E023703}">
                      <ahyp:hlinkClr xmlns:ahyp="http://schemas.microsoft.com/office/drawing/2018/hyperlinkcolor" val="tx"/>
                    </a:ext>
                  </a:extLst>
                </a:hlinkClick>
              </a:rPr>
              <a:t>USDA Program Discrimination Complaint Form</a:t>
            </a:r>
            <a:r>
              <a:rPr lang="en-US" sz="1200" dirty="0">
                <a:latin typeface="Times New Roman" panose="02020603050405020304" pitchFamily="18" charset="0"/>
                <a:ea typeface="Calibri" panose="020F0502020204030204" pitchFamily="34" charset="0"/>
              </a:rPr>
              <a:t>, (AD-3027) found online at: </a:t>
            </a:r>
            <a:r>
              <a:rPr lang="en-US" sz="1200" u="sng" dirty="0">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How to File a Complaint</a:t>
            </a:r>
            <a:r>
              <a:rPr lang="en-US" sz="1200" dirty="0">
                <a:latin typeface="Times New Roman" panose="02020603050405020304" pitchFamily="18" charset="0"/>
                <a:ea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 </a:t>
            </a:r>
          </a:p>
          <a:p>
            <a:pPr marL="0" indent="0">
              <a:spcBef>
                <a:spcPts val="0"/>
              </a:spcBef>
              <a:buNone/>
            </a:pPr>
            <a:r>
              <a:rPr lang="en-US" sz="1200" dirty="0">
                <a:latin typeface="Times New Roman" panose="02020603050405020304" pitchFamily="18" charset="0"/>
                <a:ea typeface="Calibri" panose="020F0502020204030204" pitchFamily="34" charset="0"/>
              </a:rPr>
              <a:t> </a:t>
            </a:r>
          </a:p>
          <a:p>
            <a:pPr marL="0" indent="0">
              <a:spcBef>
                <a:spcPts val="0"/>
              </a:spcBef>
              <a:buNone/>
            </a:pPr>
            <a:r>
              <a:rPr lang="en-US" sz="1200" dirty="0">
                <a:latin typeface="Times New Roman" panose="02020603050405020304" pitchFamily="18" charset="0"/>
                <a:ea typeface="Calibri" panose="020F0502020204030204" pitchFamily="34" charset="0"/>
              </a:rPr>
              <a:t>(1)	mail: U.S. Department of Agriculture </a:t>
            </a:r>
          </a:p>
          <a:p>
            <a:pPr marL="0" indent="0">
              <a:spcBef>
                <a:spcPts val="0"/>
              </a:spcBef>
              <a:buNone/>
            </a:pPr>
            <a:r>
              <a:rPr lang="en-US" sz="1200" dirty="0">
                <a:latin typeface="Times New Roman" panose="02020603050405020304" pitchFamily="18" charset="0"/>
                <a:ea typeface="Calibri" panose="020F0502020204030204" pitchFamily="34" charset="0"/>
              </a:rPr>
              <a:t>	Office of the Assistant Secretary for Civil Rights </a:t>
            </a:r>
          </a:p>
          <a:p>
            <a:pPr marL="0" indent="0">
              <a:spcBef>
                <a:spcPts val="0"/>
              </a:spcBef>
              <a:buNone/>
            </a:pPr>
            <a:r>
              <a:rPr lang="en-US" sz="1200" dirty="0">
                <a:latin typeface="Times New Roman" panose="02020603050405020304" pitchFamily="18" charset="0"/>
                <a:ea typeface="Calibri" panose="020F0502020204030204" pitchFamily="34" charset="0"/>
              </a:rPr>
              <a:t> 	1400 Independence Avenue, SW </a:t>
            </a:r>
          </a:p>
          <a:p>
            <a:pPr marL="0" indent="0">
              <a:spcBef>
                <a:spcPts val="0"/>
              </a:spcBef>
              <a:buNone/>
            </a:pPr>
            <a:r>
              <a:rPr lang="en-US" sz="1200" dirty="0">
                <a:latin typeface="Times New Roman" panose="02020603050405020304" pitchFamily="18" charset="0"/>
                <a:ea typeface="Calibri" panose="020F0502020204030204" pitchFamily="34" charset="0"/>
              </a:rPr>
              <a:t>	Washington, D.C. 20250-9410; </a:t>
            </a:r>
          </a:p>
          <a:p>
            <a:pPr marL="0" indent="0">
              <a:spcBef>
                <a:spcPts val="0"/>
              </a:spcBef>
              <a:buNone/>
            </a:pPr>
            <a:r>
              <a:rPr lang="en-US" sz="1200" dirty="0">
                <a:latin typeface="Times New Roman" panose="02020603050405020304" pitchFamily="18" charset="0"/>
                <a:ea typeface="Calibri" panose="020F0502020204030204" pitchFamily="34" charset="0"/>
              </a:rPr>
              <a:t> </a:t>
            </a:r>
          </a:p>
          <a:p>
            <a:pPr marL="0" indent="0">
              <a:spcBef>
                <a:spcPts val="0"/>
              </a:spcBef>
              <a:buNone/>
            </a:pPr>
            <a:r>
              <a:rPr lang="en-US" sz="1200" dirty="0">
                <a:latin typeface="Times New Roman" panose="02020603050405020304" pitchFamily="18" charset="0"/>
                <a:ea typeface="Calibri" panose="020F0502020204030204" pitchFamily="34" charset="0"/>
              </a:rPr>
              <a:t>(2) 	fax: (202) 690-7442; or </a:t>
            </a:r>
          </a:p>
          <a:p>
            <a:pPr marL="0" indent="0">
              <a:spcBef>
                <a:spcPts val="0"/>
              </a:spcBef>
              <a:buNone/>
            </a:pPr>
            <a:r>
              <a:rPr lang="en-US" sz="1200" dirty="0">
                <a:latin typeface="Times New Roman" panose="02020603050405020304" pitchFamily="18" charset="0"/>
                <a:ea typeface="Calibri" panose="020F0502020204030204" pitchFamily="34" charset="0"/>
              </a:rPr>
              <a:t> </a:t>
            </a:r>
          </a:p>
          <a:p>
            <a:pPr marL="0" indent="0">
              <a:spcBef>
                <a:spcPts val="0"/>
              </a:spcBef>
              <a:buNone/>
            </a:pPr>
            <a:r>
              <a:rPr lang="en-US" sz="1200" dirty="0">
                <a:latin typeface="Times New Roman" panose="02020603050405020304" pitchFamily="18" charset="0"/>
                <a:ea typeface="Calibri" panose="020F0502020204030204" pitchFamily="34" charset="0"/>
              </a:rPr>
              <a:t>(3) 	email: program.intake@usda.gov.</a:t>
            </a:r>
          </a:p>
          <a:p>
            <a:pPr marL="0" indent="0">
              <a:spcBef>
                <a:spcPts val="0"/>
              </a:spcBef>
              <a:buNone/>
            </a:pPr>
            <a:r>
              <a:rPr lang="en-US" sz="1200" dirty="0">
                <a:latin typeface="Times New Roman" panose="02020603050405020304" pitchFamily="18" charset="0"/>
                <a:ea typeface="Calibri" panose="020F0502020204030204" pitchFamily="34" charset="0"/>
              </a:rPr>
              <a:t> </a:t>
            </a:r>
          </a:p>
          <a:p>
            <a:pPr marL="0" indent="0">
              <a:spcBef>
                <a:spcPts val="0"/>
              </a:spcBef>
              <a:buNone/>
            </a:pPr>
            <a:r>
              <a:rPr lang="en-US" sz="1200" dirty="0">
                <a:latin typeface="Times New Roman" panose="02020603050405020304" pitchFamily="18" charset="0"/>
                <a:ea typeface="Calibri" panose="020F0502020204030204" pitchFamily="34" charset="0"/>
              </a:rPr>
              <a:t>This institution is an equal opportunity provider.</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48C5BD4-7B21-46FB-8DBE-FF473C604D04}"/>
              </a:ext>
            </a:extLst>
          </p:cNvPr>
          <p:cNvSpPr>
            <a:spLocks noGrp="1" noChangeArrowheads="1"/>
          </p:cNvSpPr>
          <p:nvPr>
            <p:ph type="title"/>
          </p:nvPr>
        </p:nvSpPr>
        <p:spPr>
          <a:xfrm>
            <a:off x="1653363" y="365760"/>
            <a:ext cx="9367203" cy="1188720"/>
          </a:xfrm>
        </p:spPr>
        <p:txBody>
          <a:bodyPr>
            <a:normAutofit/>
          </a:bodyPr>
          <a:lstStyle/>
          <a:p>
            <a:pPr>
              <a:defRPr/>
            </a:pPr>
            <a:r>
              <a:rPr lang="en-US" sz="3700" dirty="0">
                <a:latin typeface="Tahoma" charset="0"/>
              </a:rPr>
              <a:t>When to use which version of the Nondiscrimination Statement?</a:t>
            </a:r>
          </a:p>
        </p:txBody>
      </p:sp>
      <p:sp>
        <p:nvSpPr>
          <p:cNvPr id="135" name="Freeform: Shape 13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7" name="Freeform: Shape 13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91" name="Rectangle 3">
            <a:extLst>
              <a:ext uri="{FF2B5EF4-FFF2-40B4-BE49-F238E27FC236}">
                <a16:creationId xmlns:a16="http://schemas.microsoft.com/office/drawing/2014/main" id="{33B0F338-D997-4F9A-B0E2-4E083455E681}"/>
              </a:ext>
            </a:extLst>
          </p:cNvPr>
          <p:cNvSpPr>
            <a:spLocks noGrp="1" noChangeArrowheads="1"/>
          </p:cNvSpPr>
          <p:nvPr>
            <p:ph idx="1"/>
          </p:nvPr>
        </p:nvSpPr>
        <p:spPr>
          <a:xfrm>
            <a:off x="1653363" y="2176272"/>
            <a:ext cx="9367204" cy="4041648"/>
          </a:xfrm>
        </p:spPr>
        <p:txBody>
          <a:bodyPr anchor="t">
            <a:normAutofit/>
          </a:bodyPr>
          <a:lstStyle/>
          <a:p>
            <a:pPr eaLnBrk="1" hangingPunct="1">
              <a:buFont typeface="Arial" charset="0"/>
              <a:buChar char="•"/>
              <a:defRPr/>
            </a:pPr>
            <a:r>
              <a:rPr lang="en-US" dirty="0"/>
              <a:t>Include entire statement when space permits</a:t>
            </a:r>
          </a:p>
          <a:p>
            <a:pPr eaLnBrk="1" hangingPunct="1">
              <a:buFont typeface="Arial" charset="0"/>
              <a:buChar char="•"/>
              <a:defRPr/>
            </a:pPr>
            <a:r>
              <a:rPr lang="en-US" dirty="0"/>
              <a:t>Use shortened version where space is limited:</a:t>
            </a:r>
          </a:p>
          <a:p>
            <a:pPr marL="0" indent="0">
              <a:buNone/>
              <a:defRPr/>
            </a:pPr>
            <a:r>
              <a:rPr lang="en-US" dirty="0"/>
              <a:t>      “The USDA is an equal opportunity provider and employer.”</a:t>
            </a:r>
          </a:p>
          <a:p>
            <a:pPr eaLnBrk="1" hangingPunct="1">
              <a:buFont typeface="Arial" charset="0"/>
              <a:buChar char="•"/>
              <a:defRPr/>
            </a:pPr>
            <a:r>
              <a:rPr lang="en-US" dirty="0"/>
              <a:t>For electronic communications use the statement on the previous slide.</a:t>
            </a:r>
          </a:p>
          <a:p>
            <a:pPr eaLnBrk="1" hangingPunct="1">
              <a:buFont typeface="Arial" charset="0"/>
              <a:buChar char="•"/>
              <a:defRPr/>
            </a:pPr>
            <a:endParaRPr lang="en-US" sz="24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2568CF-C863-403E-B61C-6EEBEE52D3ED}"/>
              </a:ext>
            </a:extLst>
          </p:cNvPr>
          <p:cNvSpPr>
            <a:spLocks noGrp="1" noChangeArrowheads="1"/>
          </p:cNvSpPr>
          <p:nvPr>
            <p:ph type="title"/>
          </p:nvPr>
        </p:nvSpPr>
        <p:spPr>
          <a:xfrm>
            <a:off x="841249" y="365760"/>
            <a:ext cx="9912072" cy="1188404"/>
          </a:xfrm>
        </p:spPr>
        <p:txBody>
          <a:bodyPr>
            <a:normAutofit/>
          </a:bodyPr>
          <a:lstStyle/>
          <a:p>
            <a:pPr>
              <a:defRPr/>
            </a:pPr>
            <a:r>
              <a:rPr lang="en-US" dirty="0">
                <a:latin typeface="Tahoma" charset="0"/>
              </a:rPr>
              <a:t>Required Public Notification</a:t>
            </a:r>
          </a:p>
        </p:txBody>
      </p:sp>
      <p:sp>
        <p:nvSpPr>
          <p:cNvPr id="200" name="Freeform: Shape 19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Shape 203">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915" name="Rectangle 3">
            <a:extLst>
              <a:ext uri="{FF2B5EF4-FFF2-40B4-BE49-F238E27FC236}">
                <a16:creationId xmlns:a16="http://schemas.microsoft.com/office/drawing/2014/main" id="{3F895BF5-86B3-4CEC-ADE0-5024DF54ADC8}"/>
              </a:ext>
            </a:extLst>
          </p:cNvPr>
          <p:cNvSpPr>
            <a:spLocks noGrp="1" noChangeArrowheads="1"/>
          </p:cNvSpPr>
          <p:nvPr>
            <p:ph idx="1"/>
          </p:nvPr>
        </p:nvSpPr>
        <p:spPr>
          <a:xfrm>
            <a:off x="841248" y="2174358"/>
            <a:ext cx="7731642" cy="4045467"/>
          </a:xfrm>
        </p:spPr>
        <p:txBody>
          <a:bodyPr anchor="t">
            <a:normAutofit/>
          </a:bodyPr>
          <a:lstStyle/>
          <a:p>
            <a:pPr marL="0" indent="0">
              <a:buClr>
                <a:schemeClr val="tx1"/>
              </a:buClr>
              <a:buNone/>
            </a:pPr>
            <a:r>
              <a:rPr lang="en-US" altLang="en-US" dirty="0">
                <a:solidFill>
                  <a:schemeClr val="bg1"/>
                </a:solidFill>
              </a:rPr>
              <a:t>Must inform applicants, participants, and potentially eligible persons of:</a:t>
            </a:r>
          </a:p>
          <a:p>
            <a:pPr lvl="1" eaLnBrk="1" hangingPunct="1">
              <a:buClr>
                <a:schemeClr val="bg1"/>
              </a:buClr>
            </a:pPr>
            <a:r>
              <a:rPr lang="en-US" altLang="en-US" sz="2800" dirty="0">
                <a:solidFill>
                  <a:schemeClr val="bg1"/>
                </a:solidFill>
              </a:rPr>
              <a:t>program availability</a:t>
            </a:r>
          </a:p>
          <a:p>
            <a:pPr lvl="1" eaLnBrk="1" hangingPunct="1">
              <a:buClr>
                <a:schemeClr val="bg1"/>
              </a:buClr>
            </a:pPr>
            <a:r>
              <a:rPr lang="en-US" altLang="en-US" sz="2800" dirty="0">
                <a:solidFill>
                  <a:schemeClr val="bg1"/>
                </a:solidFill>
              </a:rPr>
              <a:t>program rights and responsibilities </a:t>
            </a:r>
          </a:p>
          <a:p>
            <a:pPr lvl="1" eaLnBrk="1" hangingPunct="1">
              <a:buClr>
                <a:schemeClr val="bg1"/>
              </a:buClr>
            </a:pPr>
            <a:r>
              <a:rPr lang="en-US" altLang="en-US" sz="2800" dirty="0">
                <a:solidFill>
                  <a:schemeClr val="bg1"/>
                </a:solidFill>
              </a:rPr>
              <a:t>the policy of nondiscrimination</a:t>
            </a:r>
          </a:p>
          <a:p>
            <a:pPr lvl="1" eaLnBrk="1" hangingPunct="1">
              <a:buClr>
                <a:schemeClr val="bg1"/>
              </a:buClr>
            </a:pPr>
            <a:r>
              <a:rPr lang="en-US" altLang="en-US" sz="2800" dirty="0">
                <a:solidFill>
                  <a:schemeClr val="bg1"/>
                </a:solidFill>
              </a:rPr>
              <a:t>the procedure for filing a complaint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341C187A-C930-4357-A328-25F01E3E6082}"/>
              </a:ext>
            </a:extLst>
          </p:cNvPr>
          <p:cNvSpPr>
            <a:spLocks noGrp="1" noChangeArrowheads="1"/>
          </p:cNvSpPr>
          <p:nvPr>
            <p:ph type="title"/>
          </p:nvPr>
        </p:nvSpPr>
        <p:spPr>
          <a:xfrm>
            <a:off x="1102380" y="2798570"/>
            <a:ext cx="5492730" cy="3305041"/>
          </a:xfrm>
        </p:spPr>
        <p:txBody>
          <a:bodyPr vert="horz" lIns="91440" tIns="45720" rIns="91440" bIns="45720" rtlCol="0" anchor="t">
            <a:normAutofit/>
          </a:bodyPr>
          <a:lstStyle/>
          <a:p>
            <a:pPr>
              <a:defRPr/>
            </a:pPr>
            <a:r>
              <a:rPr lang="en-US" sz="6600" dirty="0"/>
              <a:t>Methods of Public Notification</a:t>
            </a:r>
          </a:p>
        </p:txBody>
      </p:sp>
      <p:sp>
        <p:nvSpPr>
          <p:cNvPr id="40963" name="Rectangle 3">
            <a:extLst>
              <a:ext uri="{FF2B5EF4-FFF2-40B4-BE49-F238E27FC236}">
                <a16:creationId xmlns:a16="http://schemas.microsoft.com/office/drawing/2014/main" id="{31B3A30B-DD85-433D-A430-BF3AF45C4F56}"/>
              </a:ext>
            </a:extLst>
          </p:cNvPr>
          <p:cNvSpPr>
            <a:spLocks noGrp="1" noChangeArrowheads="1"/>
          </p:cNvSpPr>
          <p:nvPr>
            <p:ph idx="1"/>
          </p:nvPr>
        </p:nvSpPr>
        <p:spPr>
          <a:xfrm>
            <a:off x="1171637" y="5591503"/>
            <a:ext cx="5492729" cy="888985"/>
          </a:xfrm>
        </p:spPr>
        <p:txBody>
          <a:bodyPr vert="horz" lIns="91440" tIns="45720" rIns="91440" bIns="45720" rtlCol="0" anchor="b">
            <a:normAutofit/>
          </a:bodyPr>
          <a:lstStyle/>
          <a:p>
            <a:pPr marL="0" indent="0">
              <a:buNone/>
            </a:pPr>
            <a:r>
              <a:rPr lang="en-US" altLang="en-US" dirty="0"/>
              <a:t>Display the Poster!</a:t>
            </a:r>
          </a:p>
        </p:txBody>
      </p:sp>
      <p:grpSp>
        <p:nvGrpSpPr>
          <p:cNvPr id="142" name="Group 1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143" name="Rectangle 1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Rectangle 1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
            <a:extLst>
              <a:ext uri="{FF2B5EF4-FFF2-40B4-BE49-F238E27FC236}">
                <a16:creationId xmlns:a16="http://schemas.microsoft.com/office/drawing/2014/main" id="{32107DD1-1B3F-4B30-B944-7FCF3204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79272" y="218231"/>
            <a:ext cx="4154701" cy="64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ECB96D-860D-47FC-B79E-F535BF23458C}"/>
              </a:ext>
            </a:extLst>
          </p:cNvPr>
          <p:cNvSpPr>
            <a:spLocks noGrp="1" noChangeArrowheads="1"/>
          </p:cNvSpPr>
          <p:nvPr>
            <p:ph type="title"/>
          </p:nvPr>
        </p:nvSpPr>
        <p:spPr>
          <a:xfrm>
            <a:off x="1653363" y="365760"/>
            <a:ext cx="9367203" cy="1188720"/>
          </a:xfrm>
        </p:spPr>
        <p:txBody>
          <a:bodyPr>
            <a:normAutofit/>
          </a:bodyPr>
          <a:lstStyle/>
          <a:p>
            <a:pPr>
              <a:defRPr/>
            </a:pPr>
            <a:r>
              <a:rPr lang="en-US" dirty="0">
                <a:latin typeface="Tahoma" charset="0"/>
              </a:rPr>
              <a:t>Public Notification</a:t>
            </a:r>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011" name="Rectangle 3">
            <a:extLst>
              <a:ext uri="{FF2B5EF4-FFF2-40B4-BE49-F238E27FC236}">
                <a16:creationId xmlns:a16="http://schemas.microsoft.com/office/drawing/2014/main" id="{13DF9694-23B4-4BF8-92AF-A2C8B822B1D9}"/>
              </a:ext>
            </a:extLst>
          </p:cNvPr>
          <p:cNvSpPr>
            <a:spLocks noGrp="1" noChangeArrowheads="1"/>
          </p:cNvSpPr>
          <p:nvPr>
            <p:ph idx="1"/>
          </p:nvPr>
        </p:nvSpPr>
        <p:spPr>
          <a:xfrm>
            <a:off x="1653363" y="2176272"/>
            <a:ext cx="9367204" cy="4041648"/>
          </a:xfrm>
        </p:spPr>
        <p:txBody>
          <a:bodyPr anchor="t">
            <a:normAutofit/>
          </a:bodyPr>
          <a:lstStyle/>
          <a:p>
            <a:pPr eaLnBrk="1" hangingPunct="1">
              <a:buFont typeface="Wingdings" panose="05000000000000000000" pitchFamily="2" charset="2"/>
              <a:buChar char="§"/>
            </a:pPr>
            <a:r>
              <a:rPr lang="en-US" altLang="en-US" dirty="0"/>
              <a:t>Inform about programs and changes</a:t>
            </a:r>
          </a:p>
          <a:p>
            <a:pPr eaLnBrk="1" hangingPunct="1">
              <a:buFont typeface="Wingdings" panose="05000000000000000000" pitchFamily="2" charset="2"/>
              <a:buChar char="§"/>
            </a:pPr>
            <a:r>
              <a:rPr lang="en-US" altLang="en-US" dirty="0"/>
              <a:t>Provide appropriate format for persons with disabilities.</a:t>
            </a:r>
          </a:p>
          <a:p>
            <a:pPr eaLnBrk="1" hangingPunct="1">
              <a:buFont typeface="Wingdings" panose="05000000000000000000" pitchFamily="2" charset="2"/>
              <a:buChar char="§"/>
            </a:pPr>
            <a:r>
              <a:rPr lang="en-US" altLang="en-US" dirty="0"/>
              <a:t>Include statement on all materials</a:t>
            </a:r>
          </a:p>
          <a:p>
            <a:pPr eaLnBrk="1" hangingPunct="1">
              <a:buFont typeface="Wingdings" panose="05000000000000000000" pitchFamily="2" charset="2"/>
              <a:buChar char="§"/>
            </a:pPr>
            <a:r>
              <a:rPr lang="en-US" altLang="en-US" dirty="0"/>
              <a:t>Consistently convey the message of equal opportunity</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Freeform: Shape 20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9794" name="Rectangle 2">
            <a:extLst>
              <a:ext uri="{FF2B5EF4-FFF2-40B4-BE49-F238E27FC236}">
                <a16:creationId xmlns:a16="http://schemas.microsoft.com/office/drawing/2014/main" id="{23CB0A90-FEF1-4180-9ABC-9B3D5760C310}"/>
              </a:ext>
            </a:extLst>
          </p:cNvPr>
          <p:cNvSpPr>
            <a:spLocks noGrp="1" noChangeArrowheads="1"/>
          </p:cNvSpPr>
          <p:nvPr>
            <p:ph type="title"/>
          </p:nvPr>
        </p:nvSpPr>
        <p:spPr>
          <a:xfrm>
            <a:off x="838200" y="365125"/>
            <a:ext cx="10515600" cy="1325563"/>
          </a:xfrm>
        </p:spPr>
        <p:txBody>
          <a:bodyPr vert="horz" lIns="91440" tIns="45720" rIns="91440" bIns="45720" rtlCol="0" anchor="ctr">
            <a:normAutofit/>
          </a:bodyPr>
          <a:lstStyle/>
          <a:p>
            <a:pPr>
              <a:defRPr/>
            </a:pPr>
            <a:r>
              <a:rPr lang="en-US" kern="1200" dirty="0">
                <a:solidFill>
                  <a:schemeClr val="tx1"/>
                </a:solidFill>
                <a:latin typeface="+mj-lt"/>
                <a:ea typeface="+mj-ea"/>
                <a:cs typeface="+mj-cs"/>
              </a:rPr>
              <a:t>What to do if a complaint is made:</a:t>
            </a:r>
          </a:p>
        </p:txBody>
      </p:sp>
      <p:sp>
        <p:nvSpPr>
          <p:cNvPr id="203" name="Arc 2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059" name="Rectangle 3">
            <a:extLst>
              <a:ext uri="{FF2B5EF4-FFF2-40B4-BE49-F238E27FC236}">
                <a16:creationId xmlns:a16="http://schemas.microsoft.com/office/drawing/2014/main" id="{26A2CE53-EA99-4EF0-B7E7-231EA8FB8AD8}"/>
              </a:ext>
            </a:extLst>
          </p:cNvPr>
          <p:cNvSpPr>
            <a:spLocks noGrp="1" noChangeArrowheads="1"/>
          </p:cNvSpPr>
          <p:nvPr>
            <p:ph type="body" sz="half" idx="1"/>
          </p:nvPr>
        </p:nvSpPr>
        <p:spPr>
          <a:xfrm>
            <a:off x="838200" y="1825625"/>
            <a:ext cx="10515600" cy="4351338"/>
          </a:xfrm>
        </p:spPr>
        <p:txBody>
          <a:bodyPr vert="horz" lIns="91440" tIns="45720" rIns="91440" bIns="45720" rtlCol="0">
            <a:normAutofit/>
          </a:bodyPr>
          <a:lstStyle/>
          <a:p>
            <a:r>
              <a:rPr lang="en-US" altLang="en-US" dirty="0"/>
              <a:t>Notify the School Nutrition Administrator immediately</a:t>
            </a:r>
          </a:p>
          <a:p>
            <a:r>
              <a:rPr lang="en-US" altLang="en-US" dirty="0"/>
              <a:t>Provide forms for written complaints OR</a:t>
            </a:r>
          </a:p>
          <a:p>
            <a:r>
              <a:rPr lang="en-US" altLang="en-US" dirty="0"/>
              <a:t>Take detailed notes of oral complaints</a:t>
            </a:r>
          </a:p>
          <a:p>
            <a:endParaRPr lang="en-US" alt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450" name="Rectangle 2">
            <a:extLst>
              <a:ext uri="{FF2B5EF4-FFF2-40B4-BE49-F238E27FC236}">
                <a16:creationId xmlns:a16="http://schemas.microsoft.com/office/drawing/2014/main" id="{75EBE7D4-94FC-444C-AE44-51E0A2523E0B}"/>
              </a:ext>
            </a:extLst>
          </p:cNvPr>
          <p:cNvSpPr>
            <a:spLocks noGrp="1" noChangeArrowheads="1"/>
          </p:cNvSpPr>
          <p:nvPr>
            <p:ph type="title"/>
          </p:nvPr>
        </p:nvSpPr>
        <p:spPr>
          <a:xfrm>
            <a:off x="686834" y="1153572"/>
            <a:ext cx="3200400" cy="4461163"/>
          </a:xfrm>
        </p:spPr>
        <p:txBody>
          <a:bodyPr>
            <a:normAutofit/>
          </a:bodyPr>
          <a:lstStyle/>
          <a:p>
            <a:pPr>
              <a:defRPr/>
            </a:pPr>
            <a:r>
              <a:rPr lang="en-US" dirty="0">
                <a:solidFill>
                  <a:srgbClr val="FFFFFF"/>
                </a:solidFill>
              </a:rPr>
              <a:t>What are civil rights?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43" name="Rectangle 3">
            <a:extLst>
              <a:ext uri="{FF2B5EF4-FFF2-40B4-BE49-F238E27FC236}">
                <a16:creationId xmlns:a16="http://schemas.microsoft.com/office/drawing/2014/main" id="{ADAC6621-1449-40D3-AFFE-B6479D226394}"/>
              </a:ext>
            </a:extLst>
          </p:cNvPr>
          <p:cNvSpPr>
            <a:spLocks noGrp="1" noChangeArrowheads="1"/>
          </p:cNvSpPr>
          <p:nvPr>
            <p:ph idx="1"/>
          </p:nvPr>
        </p:nvSpPr>
        <p:spPr>
          <a:xfrm>
            <a:off x="4447308" y="591344"/>
            <a:ext cx="6906491" cy="5585619"/>
          </a:xfrm>
        </p:spPr>
        <p:txBody>
          <a:bodyPr anchor="ctr">
            <a:normAutofit/>
          </a:bodyPr>
          <a:lstStyle/>
          <a:p>
            <a:pPr eaLnBrk="1" hangingPunct="1">
              <a:buClr>
                <a:schemeClr val="tx1"/>
              </a:buClr>
              <a:buFont typeface="Wingdings" panose="05000000000000000000" pitchFamily="2" charset="2"/>
              <a:buNone/>
            </a:pPr>
            <a:r>
              <a:rPr lang="en-US" altLang="en-US" dirty="0"/>
              <a:t>	Civil rights are the nonpolitical rights of a citizen; the rights of personal liberty guaranteed to U.S. citizens by the 13</a:t>
            </a:r>
            <a:r>
              <a:rPr lang="en-US" altLang="en-US" baseline="30000" dirty="0"/>
              <a:t>th</a:t>
            </a:r>
            <a:r>
              <a:rPr lang="en-US" altLang="en-US" dirty="0"/>
              <a:t> and 14</a:t>
            </a:r>
            <a:r>
              <a:rPr lang="en-US" altLang="en-US" baseline="30000" dirty="0"/>
              <a:t>th</a:t>
            </a:r>
            <a:r>
              <a:rPr lang="en-US" altLang="en-US" dirty="0"/>
              <a:t> Amendments to the U.S. Constitution and Acts of Congress.</a:t>
            </a:r>
          </a:p>
          <a:p>
            <a:pPr eaLnBrk="1" hangingPunct="1"/>
            <a:endParaRPr lang="en-US" alt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749"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750"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746" name="Rectangle 2">
            <a:extLst>
              <a:ext uri="{FF2B5EF4-FFF2-40B4-BE49-F238E27FC236}">
                <a16:creationId xmlns:a16="http://schemas.microsoft.com/office/drawing/2014/main" id="{39AF4F00-2BAD-4AB8-9D5B-2C9203DCE7FB}"/>
              </a:ext>
            </a:extLst>
          </p:cNvPr>
          <p:cNvSpPr>
            <a:spLocks noGrp="1" noChangeArrowheads="1"/>
          </p:cNvSpPr>
          <p:nvPr>
            <p:ph type="title"/>
          </p:nvPr>
        </p:nvSpPr>
        <p:spPr>
          <a:xfrm>
            <a:off x="686834" y="1153572"/>
            <a:ext cx="3200400" cy="4461163"/>
          </a:xfrm>
        </p:spPr>
        <p:txBody>
          <a:bodyPr vert="horz" lIns="91440" tIns="45720" rIns="91440" bIns="45720" rtlCol="0" anchor="ctr">
            <a:normAutofit/>
          </a:bodyPr>
          <a:lstStyle/>
          <a:p>
            <a:pPr>
              <a:defRPr/>
            </a:pPr>
            <a:r>
              <a:rPr lang="en-US" kern="1200" dirty="0">
                <a:solidFill>
                  <a:srgbClr val="FFFFFF"/>
                </a:solidFill>
                <a:latin typeface="+mj-lt"/>
                <a:ea typeface="+mj-ea"/>
                <a:cs typeface="+mj-cs"/>
              </a:rPr>
              <a:t>Information needed:</a:t>
            </a:r>
          </a:p>
        </p:txBody>
      </p:sp>
      <p:sp>
        <p:nvSpPr>
          <p:cNvPr id="287751"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747" name="Rectangle 3">
            <a:extLst>
              <a:ext uri="{FF2B5EF4-FFF2-40B4-BE49-F238E27FC236}">
                <a16:creationId xmlns:a16="http://schemas.microsoft.com/office/drawing/2014/main" id="{1C0CD574-B4B2-4AD7-AA4A-47D8E46B5DF3}"/>
              </a:ext>
            </a:extLst>
          </p:cNvPr>
          <p:cNvSpPr>
            <a:spLocks noGrp="1" noChangeArrowheads="1"/>
          </p:cNvSpPr>
          <p:nvPr>
            <p:ph sz="half" idx="1"/>
          </p:nvPr>
        </p:nvSpPr>
        <p:spPr>
          <a:xfrm>
            <a:off x="4447308" y="591344"/>
            <a:ext cx="6906491" cy="5585619"/>
          </a:xfrm>
        </p:spPr>
        <p:txBody>
          <a:bodyPr vert="horz" lIns="91440" tIns="45720" rIns="91440" bIns="45720" rtlCol="0" anchor="ctr">
            <a:normAutofit/>
          </a:bodyPr>
          <a:lstStyle/>
          <a:p>
            <a:pPr marL="182880">
              <a:defRPr/>
            </a:pPr>
            <a:r>
              <a:rPr lang="en-US" dirty="0"/>
              <a:t>Complainant’s name, address, and phone number</a:t>
            </a:r>
          </a:p>
          <a:p>
            <a:pPr marL="182880">
              <a:defRPr/>
            </a:pPr>
            <a:r>
              <a:rPr lang="en-US" dirty="0"/>
              <a:t>Location where discrimination occurred</a:t>
            </a:r>
          </a:p>
          <a:p>
            <a:pPr marL="182880">
              <a:defRPr/>
            </a:pPr>
            <a:r>
              <a:rPr lang="en-US" dirty="0"/>
              <a:t>Nature of the incident</a:t>
            </a:r>
          </a:p>
          <a:p>
            <a:pPr marL="182880">
              <a:defRPr/>
            </a:pPr>
            <a:r>
              <a:rPr lang="en-US" dirty="0"/>
              <a:t>Basis for the claim (i.e. race, age, disability, etc.)</a:t>
            </a:r>
          </a:p>
          <a:p>
            <a:pPr marL="182880">
              <a:defRPr/>
            </a:pPr>
            <a:r>
              <a:rPr lang="en-US" dirty="0"/>
              <a:t>Names of witnesses</a:t>
            </a:r>
          </a:p>
          <a:p>
            <a:pPr marL="182880">
              <a:defRPr/>
            </a:pPr>
            <a:r>
              <a:rPr lang="en-US" dirty="0"/>
              <a:t>Date(s) when action(s) occurred</a:t>
            </a:r>
          </a:p>
          <a:p>
            <a:pPr marL="182880">
              <a:defRPr/>
            </a:pPr>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38FF5C-D93E-4953-BFE5-0B7B08A41C2F}"/>
              </a:ext>
            </a:extLst>
          </p:cNvPr>
          <p:cNvSpPr>
            <a:spLocks noGrp="1"/>
          </p:cNvSpPr>
          <p:nvPr>
            <p:ph type="title"/>
          </p:nvPr>
        </p:nvSpPr>
        <p:spPr>
          <a:xfrm>
            <a:off x="808638" y="386930"/>
            <a:ext cx="9236700" cy="1188950"/>
          </a:xfrm>
        </p:spPr>
        <p:txBody>
          <a:bodyPr anchor="b">
            <a:normAutofit/>
          </a:bodyPr>
          <a:lstStyle/>
          <a:p>
            <a:r>
              <a:rPr lang="en-US" sz="3800" dirty="0"/>
              <a:t>What are some examples of Civil Rights noncompliance?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126C5E-9757-40A7-969E-1EAF583BCF5A}"/>
              </a:ext>
            </a:extLst>
          </p:cNvPr>
          <p:cNvSpPr>
            <a:spLocks noGrp="1"/>
          </p:cNvSpPr>
          <p:nvPr>
            <p:ph idx="1"/>
          </p:nvPr>
        </p:nvSpPr>
        <p:spPr>
          <a:xfrm>
            <a:off x="793660" y="2599509"/>
            <a:ext cx="10143668" cy="3435531"/>
          </a:xfrm>
        </p:spPr>
        <p:txBody>
          <a:bodyPr anchor="ctr">
            <a:normAutofit/>
          </a:bodyPr>
          <a:lstStyle/>
          <a:p>
            <a:pPr lvl="0"/>
            <a:r>
              <a:rPr lang="en-US" sz="2400" dirty="0"/>
              <a:t>Denying the opportunity to apply for program benefits based on a protected class.</a:t>
            </a:r>
          </a:p>
          <a:p>
            <a:pPr lvl="0"/>
            <a:r>
              <a:rPr lang="en-US" sz="2400" dirty="0"/>
              <a:t>Giving student eligibility information to anyone without receiving permission from the SN Administrator.</a:t>
            </a:r>
          </a:p>
        </p:txBody>
      </p:sp>
    </p:spTree>
    <p:extLst>
      <p:ext uri="{BB962C8B-B14F-4D97-AF65-F5344CB8AC3E}">
        <p14:creationId xmlns:p14="http://schemas.microsoft.com/office/powerpoint/2010/main" val="357008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002611FD-1246-4D21-A5F5-4684F49F5C4A}"/>
              </a:ext>
            </a:extLst>
          </p:cNvPr>
          <p:cNvSpPr>
            <a:spLocks noGrp="1" noChangeArrowheads="1"/>
          </p:cNvSpPr>
          <p:nvPr>
            <p:ph type="title"/>
          </p:nvPr>
        </p:nvSpPr>
        <p:spPr>
          <a:xfrm>
            <a:off x="808638" y="386930"/>
            <a:ext cx="9236700" cy="1188950"/>
          </a:xfrm>
        </p:spPr>
        <p:txBody>
          <a:bodyPr anchor="b">
            <a:normAutofit/>
          </a:bodyPr>
          <a:lstStyle/>
          <a:p>
            <a:pPr>
              <a:defRPr/>
            </a:pPr>
            <a:r>
              <a:rPr lang="en-US" sz="3800" dirty="0"/>
              <a:t>What are some examples of Civil Rights noncompliance?</a:t>
            </a:r>
          </a:p>
        </p:txBody>
      </p:sp>
      <p:grpSp>
        <p:nvGrpSpPr>
          <p:cNvPr id="73" name="Group 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4" name="Rectangle 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2" name="Rectangle 3">
            <a:extLst>
              <a:ext uri="{FF2B5EF4-FFF2-40B4-BE49-F238E27FC236}">
                <a16:creationId xmlns:a16="http://schemas.microsoft.com/office/drawing/2014/main" id="{4CFC78F2-15A4-4B14-BC7E-05C87DF81617}"/>
              </a:ext>
            </a:extLst>
          </p:cNvPr>
          <p:cNvSpPr>
            <a:spLocks noGrp="1" noChangeArrowheads="1"/>
          </p:cNvSpPr>
          <p:nvPr>
            <p:ph idx="1"/>
          </p:nvPr>
        </p:nvSpPr>
        <p:spPr>
          <a:xfrm>
            <a:off x="793660" y="2599509"/>
            <a:ext cx="10143668" cy="3435531"/>
          </a:xfrm>
        </p:spPr>
        <p:txBody>
          <a:bodyPr anchor="ctr">
            <a:normAutofit/>
          </a:bodyPr>
          <a:lstStyle/>
          <a:p>
            <a:pPr eaLnBrk="1" hangingPunct="1">
              <a:buClr>
                <a:schemeClr val="tx1"/>
              </a:buClr>
              <a:buFont typeface="Wingdings" panose="05000000000000000000" pitchFamily="2" charset="2"/>
              <a:buChar char="§"/>
            </a:pPr>
            <a:r>
              <a:rPr lang="en-US" altLang="en-US" sz="2400" dirty="0"/>
              <a:t>Selecting members for planning and advisory committees in such a way as to exclude persons from membership on the basis of a protected class.</a:t>
            </a:r>
          </a:p>
          <a:p>
            <a:pPr eaLnBrk="1" hangingPunct="1">
              <a:buClr>
                <a:schemeClr val="tx1"/>
              </a:buClr>
              <a:buFont typeface="Wingdings" panose="05000000000000000000" pitchFamily="2" charset="2"/>
              <a:buChar char="§"/>
            </a:pPr>
            <a:r>
              <a:rPr lang="en-US" altLang="en-US" sz="2400" dirty="0"/>
              <a:t>Overtly identifying a student based on a protected class.</a:t>
            </a:r>
          </a:p>
          <a:p>
            <a:pPr eaLnBrk="1" hangingPunct="1">
              <a:buClr>
                <a:schemeClr val="tx1"/>
              </a:buClr>
              <a:buFont typeface="Wingdings" panose="05000000000000000000" pitchFamily="2" charset="2"/>
              <a:buNone/>
            </a:pPr>
            <a:endParaRPr lang="en-US" altLang="en-US" sz="24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324" name="Rectangle 7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322" name="Rectangle 2">
            <a:extLst>
              <a:ext uri="{FF2B5EF4-FFF2-40B4-BE49-F238E27FC236}">
                <a16:creationId xmlns:a16="http://schemas.microsoft.com/office/drawing/2014/main" id="{BD30962C-B962-4C64-B0E9-F6590ECA4AC0}"/>
              </a:ext>
            </a:extLst>
          </p:cNvPr>
          <p:cNvSpPr>
            <a:spLocks noGrp="1" noChangeArrowheads="1"/>
          </p:cNvSpPr>
          <p:nvPr>
            <p:ph type="title"/>
          </p:nvPr>
        </p:nvSpPr>
        <p:spPr>
          <a:xfrm>
            <a:off x="5354955" y="552182"/>
            <a:ext cx="5998840" cy="3343135"/>
          </a:xfrm>
          <a:noFill/>
        </p:spPr>
        <p:txBody>
          <a:bodyPr vert="horz" lIns="91440" tIns="45720" rIns="91440" bIns="45720" rtlCol="0" anchor="b">
            <a:normAutofit/>
          </a:bodyPr>
          <a:lstStyle/>
          <a:p>
            <a:pPr>
              <a:defRPr/>
            </a:pPr>
            <a:r>
              <a:rPr lang="en-US" sz="5200" dirty="0"/>
              <a:t>Customer Service</a:t>
            </a:r>
          </a:p>
        </p:txBody>
      </p:sp>
      <p:sp>
        <p:nvSpPr>
          <p:cNvPr id="53251" name="Rectangle 3">
            <a:extLst>
              <a:ext uri="{FF2B5EF4-FFF2-40B4-BE49-F238E27FC236}">
                <a16:creationId xmlns:a16="http://schemas.microsoft.com/office/drawing/2014/main" id="{2F8DDCFF-B6A4-4142-8693-04E2BB05BB49}"/>
              </a:ext>
            </a:extLst>
          </p:cNvPr>
          <p:cNvSpPr>
            <a:spLocks noGrp="1" noChangeArrowheads="1"/>
          </p:cNvSpPr>
          <p:nvPr>
            <p:ph idx="1"/>
          </p:nvPr>
        </p:nvSpPr>
        <p:spPr>
          <a:xfrm>
            <a:off x="5354955" y="4067032"/>
            <a:ext cx="5998840" cy="2067068"/>
          </a:xfrm>
          <a:noFill/>
        </p:spPr>
        <p:txBody>
          <a:bodyPr vert="horz" lIns="91440" tIns="45720" rIns="91440" bIns="45720" rtlCol="0">
            <a:normAutofit/>
          </a:bodyPr>
          <a:lstStyle/>
          <a:p>
            <a:pPr marL="0" indent="0">
              <a:buClr>
                <a:schemeClr val="tx1"/>
              </a:buClr>
              <a:buNone/>
            </a:pPr>
            <a:r>
              <a:rPr lang="en-US" altLang="en-US" sz="2400" dirty="0"/>
              <a:t>Treat others as you want to be treated – with equality and kindness!</a:t>
            </a:r>
          </a:p>
        </p:txBody>
      </p:sp>
      <p:pic>
        <p:nvPicPr>
          <p:cNvPr id="53252" name="Picture 2">
            <a:extLst>
              <a:ext uri="{FF2B5EF4-FFF2-40B4-BE49-F238E27FC236}">
                <a16:creationId xmlns:a16="http://schemas.microsoft.com/office/drawing/2014/main" id="{1BF44BCD-C610-4AB3-BF8B-F542216F57CC}"/>
              </a:ext>
            </a:extLst>
          </p:cNvPr>
          <p:cNvPicPr>
            <a:picLocks noChangeAspect="1"/>
          </p:cNvPicPr>
          <p:nvPr/>
        </p:nvPicPr>
        <p:blipFill rotWithShape="1">
          <a:blip r:embed="rId3">
            <a:extLst>
              <a:ext uri="{28A0092B-C50C-407E-A947-70E740481C1C}">
                <a14:useLocalDpi xmlns:a14="http://schemas.microsoft.com/office/drawing/2010/main" val="0"/>
              </a:ext>
            </a:extLst>
          </a:blip>
          <a:srcRect r="267"/>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8" name="Rectangle 4">
            <a:extLst>
              <a:ext uri="{FF2B5EF4-FFF2-40B4-BE49-F238E27FC236}">
                <a16:creationId xmlns:a16="http://schemas.microsoft.com/office/drawing/2014/main" id="{9478E267-5279-43DB-85FE-0F90AD719B53}"/>
              </a:ext>
            </a:extLst>
          </p:cNvPr>
          <p:cNvSpPr>
            <a:spLocks noGrp="1" noChangeArrowheads="1"/>
          </p:cNvSpPr>
          <p:nvPr>
            <p:ph type="ctrTitle"/>
          </p:nvPr>
        </p:nvSpPr>
        <p:spPr>
          <a:xfrm>
            <a:off x="589560" y="856180"/>
            <a:ext cx="4560584" cy="1128068"/>
          </a:xfrm>
        </p:spPr>
        <p:txBody>
          <a:bodyPr vert="horz" lIns="91440" tIns="45720" rIns="91440" bIns="45720" rtlCol="0" anchor="ctr">
            <a:normAutofit/>
          </a:bodyPr>
          <a:lstStyle/>
          <a:p>
            <a:pPr algn="l">
              <a:defRPr/>
            </a:pPr>
            <a:r>
              <a:rPr lang="en-US" sz="4000" dirty="0"/>
              <a:t>QUESTIONS?</a:t>
            </a:r>
          </a:p>
        </p:txBody>
      </p:sp>
      <p:grpSp>
        <p:nvGrpSpPr>
          <p:cNvPr id="76" name="Group 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0" name="TextBox 3">
            <a:extLst>
              <a:ext uri="{FF2B5EF4-FFF2-40B4-BE49-F238E27FC236}">
                <a16:creationId xmlns:a16="http://schemas.microsoft.com/office/drawing/2014/main" id="{15133E40-1356-48B3-8FAA-5E8C935BDBFB}"/>
              </a:ext>
            </a:extLst>
          </p:cNvPr>
          <p:cNvSpPr txBox="1">
            <a:spLocks noChangeArrowheads="1"/>
          </p:cNvSpPr>
          <p:nvPr/>
        </p:nvSpPr>
        <p:spPr bwMode="auto">
          <a:xfrm>
            <a:off x="590719" y="2330505"/>
            <a:ext cx="4559425"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nSpc>
                <a:spcPct val="90000"/>
              </a:lnSpc>
              <a:spcAft>
                <a:spcPts val="600"/>
              </a:spcAft>
            </a:pPr>
            <a:r>
              <a:rPr lang="en-US" altLang="en-US" sz="2000" dirty="0">
                <a:latin typeface="+mn-lt"/>
                <a:cs typeface="+mn-cs"/>
                <a:hlinkClick r:id="rId3"/>
              </a:rPr>
              <a:t>http://childnutrition.ncpublicschools.gov/information-resources/civil-rights/civil-rights/information-resources/civil-rights</a:t>
            </a:r>
            <a:r>
              <a:rPr lang="en-US" altLang="en-US" sz="2000" dirty="0">
                <a:latin typeface="+mn-lt"/>
                <a:cs typeface="+mn-cs"/>
              </a:rPr>
              <a:t> </a:t>
            </a:r>
          </a:p>
        </p:txBody>
      </p:sp>
      <p:sp>
        <p:nvSpPr>
          <p:cNvPr id="82" name="Rectangle 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A9C2DD3-8720-4885-8AB3-3DCCE855F1AA}"/>
              </a:ext>
            </a:extLst>
          </p:cNvPr>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17446" r="24529" b="2"/>
          <a:stretch/>
        </p:blipFill>
        <p:spPr>
          <a:xfrm>
            <a:off x="5977788" y="799352"/>
            <a:ext cx="5425410" cy="5259296"/>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1" name="Rectangle 13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Rectangle 2">
            <a:extLst>
              <a:ext uri="{FF2B5EF4-FFF2-40B4-BE49-F238E27FC236}">
                <a16:creationId xmlns:a16="http://schemas.microsoft.com/office/drawing/2014/main" id="{6E0C203B-8B07-443E-91ED-8AC2C86734B6}"/>
              </a:ext>
            </a:extLst>
          </p:cNvPr>
          <p:cNvSpPr>
            <a:spLocks noGrp="1" noChangeArrowheads="1"/>
          </p:cNvSpPr>
          <p:nvPr>
            <p:ph type="title"/>
          </p:nvPr>
        </p:nvSpPr>
        <p:spPr>
          <a:xfrm>
            <a:off x="808638" y="386930"/>
            <a:ext cx="9236700" cy="1188950"/>
          </a:xfrm>
        </p:spPr>
        <p:txBody>
          <a:bodyPr anchor="b">
            <a:normAutofit/>
          </a:bodyPr>
          <a:lstStyle/>
          <a:p>
            <a:pPr>
              <a:defRPr/>
            </a:pPr>
            <a:r>
              <a:rPr lang="en-US" sz="5400" dirty="0"/>
              <a:t>Nondiscrimination Statement</a:t>
            </a:r>
            <a:endParaRPr lang="en-US" sz="5400" dirty="0">
              <a:latin typeface="Tahoma" charset="0"/>
            </a:endParaRPr>
          </a:p>
        </p:txBody>
      </p:sp>
      <p:grpSp>
        <p:nvGrpSpPr>
          <p:cNvPr id="34822" name="Group 13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3" name="Rectangle 13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9" name="Rectangle 3">
            <a:extLst>
              <a:ext uri="{FF2B5EF4-FFF2-40B4-BE49-F238E27FC236}">
                <a16:creationId xmlns:a16="http://schemas.microsoft.com/office/drawing/2014/main" id="{60FE919A-F9FC-4994-886D-15CBF94D102C}"/>
              </a:ext>
            </a:extLst>
          </p:cNvPr>
          <p:cNvSpPr>
            <a:spLocks noGrp="1" noChangeArrowheads="1"/>
          </p:cNvSpPr>
          <p:nvPr>
            <p:ph idx="1"/>
          </p:nvPr>
        </p:nvSpPr>
        <p:spPr>
          <a:xfrm>
            <a:off x="793660" y="2599509"/>
            <a:ext cx="10143668" cy="3435531"/>
          </a:xfrm>
        </p:spPr>
        <p:txBody>
          <a:bodyPr anchor="ctr">
            <a:normAutofit/>
          </a:bodyPr>
          <a:lstStyle/>
          <a:p>
            <a:pPr marL="0" indent="0">
              <a:spcBef>
                <a:spcPts val="0"/>
              </a:spcBef>
              <a:buNone/>
            </a:pPr>
            <a:r>
              <a:rPr lang="en-US" sz="1100" dirty="0">
                <a:latin typeface="Times New Roman" panose="02020603050405020304" pitchFamily="18" charset="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spcBef>
                <a:spcPts val="0"/>
              </a:spcBef>
              <a:buNone/>
            </a:pPr>
            <a:r>
              <a:rPr lang="en-US" sz="1100" dirty="0">
                <a:latin typeface="Times New Roman" panose="02020603050405020304" pitchFamily="18" charset="0"/>
                <a:ea typeface="Calibri" panose="020F0502020204030204" pitchFamily="34" charset="0"/>
              </a:rPr>
              <a:t> </a:t>
            </a:r>
          </a:p>
          <a:p>
            <a:pPr marL="0" indent="0">
              <a:spcBef>
                <a:spcPts val="0"/>
              </a:spcBef>
              <a:buNone/>
            </a:pPr>
            <a:r>
              <a:rPr lang="en-US" sz="1100" dirty="0">
                <a:latin typeface="Times New Roman" panose="02020603050405020304" pitchFamily="18" charset="0"/>
                <a:ea typeface="Calibri" panose="020F0502020204030204" pitchFamily="34" charset="0"/>
              </a:rPr>
              <a:t>To file a program complaint of discrimination, complete the </a:t>
            </a:r>
            <a:r>
              <a:rPr lang="en-US" sz="1100" u="sng" dirty="0">
                <a:latin typeface="Times New Roman" panose="02020603050405020304" pitchFamily="18" charset="0"/>
                <a:ea typeface="Calibri" panose="020F0502020204030204" pitchFamily="34" charset="0"/>
                <a:hlinkClick r:id="rId3" tooltip="Opens in new window.">
                  <a:extLst>
                    <a:ext uri="{A12FA001-AC4F-418D-AE19-62706E023703}">
                      <ahyp:hlinkClr xmlns:ahyp="http://schemas.microsoft.com/office/drawing/2018/hyperlinkcolor" val="tx"/>
                    </a:ext>
                  </a:extLst>
                </a:hlinkClick>
              </a:rPr>
              <a:t>USDA Program Discrimination Complaint Form</a:t>
            </a:r>
            <a:r>
              <a:rPr lang="en-US" sz="1100" dirty="0">
                <a:latin typeface="Times New Roman" panose="02020603050405020304" pitchFamily="18" charset="0"/>
                <a:ea typeface="Calibri" panose="020F0502020204030204" pitchFamily="34" charset="0"/>
              </a:rPr>
              <a:t>, (AD-3027) found online at: </a:t>
            </a:r>
            <a:r>
              <a:rPr lang="en-US" sz="1100" u="sng" dirty="0">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How to File a Complaint</a:t>
            </a:r>
            <a:r>
              <a:rPr lang="en-US" sz="1100" dirty="0">
                <a:latin typeface="Times New Roman" panose="02020603050405020304" pitchFamily="18" charset="0"/>
                <a:ea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 </a:t>
            </a:r>
          </a:p>
          <a:p>
            <a:pPr marL="0" indent="0">
              <a:spcBef>
                <a:spcPts val="0"/>
              </a:spcBef>
              <a:buNone/>
            </a:pPr>
            <a:r>
              <a:rPr lang="en-US" sz="1100" dirty="0">
                <a:latin typeface="Times New Roman" panose="02020603050405020304" pitchFamily="18" charset="0"/>
                <a:ea typeface="Calibri" panose="020F0502020204030204" pitchFamily="34" charset="0"/>
              </a:rPr>
              <a:t> </a:t>
            </a:r>
          </a:p>
          <a:p>
            <a:pPr marL="0" indent="0">
              <a:spcBef>
                <a:spcPts val="0"/>
              </a:spcBef>
              <a:buNone/>
            </a:pPr>
            <a:r>
              <a:rPr lang="en-US" sz="1100" dirty="0">
                <a:latin typeface="Times New Roman" panose="02020603050405020304" pitchFamily="18" charset="0"/>
                <a:ea typeface="Calibri" panose="020F0502020204030204" pitchFamily="34" charset="0"/>
              </a:rPr>
              <a:t>(1)	mail: U.S. Department of Agriculture </a:t>
            </a:r>
          </a:p>
          <a:p>
            <a:pPr marL="0" indent="0">
              <a:spcBef>
                <a:spcPts val="0"/>
              </a:spcBef>
              <a:buNone/>
            </a:pPr>
            <a:r>
              <a:rPr lang="en-US" sz="1100" dirty="0">
                <a:latin typeface="Times New Roman" panose="02020603050405020304" pitchFamily="18" charset="0"/>
                <a:ea typeface="Calibri" panose="020F0502020204030204" pitchFamily="34" charset="0"/>
              </a:rPr>
              <a:t>	Office of the Assistant Secretary for Civil Rights </a:t>
            </a:r>
          </a:p>
          <a:p>
            <a:pPr marL="0" indent="0">
              <a:spcBef>
                <a:spcPts val="0"/>
              </a:spcBef>
              <a:buNone/>
            </a:pPr>
            <a:r>
              <a:rPr lang="en-US" sz="1100" dirty="0">
                <a:latin typeface="Times New Roman" panose="02020603050405020304" pitchFamily="18" charset="0"/>
                <a:ea typeface="Calibri" panose="020F0502020204030204" pitchFamily="34" charset="0"/>
              </a:rPr>
              <a:t>	1400 Independence Avenue, SW </a:t>
            </a:r>
          </a:p>
          <a:p>
            <a:pPr marL="0" indent="0">
              <a:spcBef>
                <a:spcPts val="0"/>
              </a:spcBef>
              <a:buNone/>
            </a:pPr>
            <a:r>
              <a:rPr lang="en-US" sz="1100" dirty="0">
                <a:latin typeface="Times New Roman" panose="02020603050405020304" pitchFamily="18" charset="0"/>
                <a:ea typeface="Calibri" panose="020F0502020204030204" pitchFamily="34" charset="0"/>
              </a:rPr>
              <a:t>	Washington, D.C. 20250-9410; </a:t>
            </a:r>
          </a:p>
          <a:p>
            <a:pPr marL="0" indent="0">
              <a:spcBef>
                <a:spcPts val="0"/>
              </a:spcBef>
              <a:buNone/>
            </a:pPr>
            <a:r>
              <a:rPr lang="en-US" sz="1100" dirty="0">
                <a:latin typeface="Times New Roman" panose="02020603050405020304" pitchFamily="18" charset="0"/>
                <a:ea typeface="Calibri" panose="020F0502020204030204" pitchFamily="34" charset="0"/>
              </a:rPr>
              <a:t> </a:t>
            </a:r>
          </a:p>
          <a:p>
            <a:pPr marL="0" indent="0">
              <a:spcBef>
                <a:spcPts val="0"/>
              </a:spcBef>
              <a:buNone/>
            </a:pPr>
            <a:r>
              <a:rPr lang="en-US" sz="1100" dirty="0">
                <a:latin typeface="Times New Roman" panose="02020603050405020304" pitchFamily="18" charset="0"/>
                <a:ea typeface="Calibri" panose="020F0502020204030204" pitchFamily="34" charset="0"/>
              </a:rPr>
              <a:t>(2) 	fax: (202) 690-7442; or </a:t>
            </a:r>
          </a:p>
          <a:p>
            <a:pPr marL="0" indent="0">
              <a:spcBef>
                <a:spcPts val="0"/>
              </a:spcBef>
              <a:buNone/>
            </a:pPr>
            <a:r>
              <a:rPr lang="en-US" sz="1100" dirty="0">
                <a:latin typeface="Times New Roman" panose="02020603050405020304" pitchFamily="18" charset="0"/>
                <a:ea typeface="Calibri" panose="020F0502020204030204" pitchFamily="34" charset="0"/>
              </a:rPr>
              <a:t> </a:t>
            </a:r>
          </a:p>
          <a:p>
            <a:pPr marL="0" indent="0">
              <a:spcBef>
                <a:spcPts val="0"/>
              </a:spcBef>
              <a:buNone/>
            </a:pPr>
            <a:r>
              <a:rPr lang="en-US" sz="1100" dirty="0">
                <a:latin typeface="Times New Roman" panose="02020603050405020304" pitchFamily="18" charset="0"/>
                <a:ea typeface="Calibri" panose="020F0502020204030204" pitchFamily="34" charset="0"/>
              </a:rPr>
              <a:t>(3) 	email: program.intake@usda.gov.</a:t>
            </a:r>
          </a:p>
          <a:p>
            <a:pPr marL="0" indent="0">
              <a:spcBef>
                <a:spcPts val="0"/>
              </a:spcBef>
              <a:buNone/>
            </a:pPr>
            <a:r>
              <a:rPr lang="en-US" sz="1100" dirty="0">
                <a:latin typeface="Times New Roman" panose="02020603050405020304" pitchFamily="18" charset="0"/>
                <a:ea typeface="Calibri" panose="020F0502020204030204" pitchFamily="34" charset="0"/>
              </a:rPr>
              <a:t> </a:t>
            </a:r>
          </a:p>
          <a:p>
            <a:pPr marL="0" indent="0">
              <a:spcBef>
                <a:spcPts val="0"/>
              </a:spcBef>
              <a:buNone/>
            </a:pPr>
            <a:r>
              <a:rPr lang="en-US" sz="1100" dirty="0">
                <a:latin typeface="Times New Roman" panose="02020603050405020304" pitchFamily="18" charset="0"/>
                <a:ea typeface="Calibri" panose="020F0502020204030204" pitchFamily="34" charset="0"/>
              </a:rPr>
              <a:t>This institution is an equal opportunity provider.</a:t>
            </a:r>
          </a:p>
        </p:txBody>
      </p:sp>
    </p:spTree>
    <p:extLst>
      <p:ext uri="{BB962C8B-B14F-4D97-AF65-F5344CB8AC3E}">
        <p14:creationId xmlns:p14="http://schemas.microsoft.com/office/powerpoint/2010/main" val="13518621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8596" name="Rectangle 1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97" name="Oval 1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94" name="Rectangle 2">
            <a:extLst>
              <a:ext uri="{FF2B5EF4-FFF2-40B4-BE49-F238E27FC236}">
                <a16:creationId xmlns:a16="http://schemas.microsoft.com/office/drawing/2014/main" id="{1C863291-C144-4206-B0D2-8C21D55DEED2}"/>
              </a:ext>
            </a:extLst>
          </p:cNvPr>
          <p:cNvSpPr>
            <a:spLocks noGrp="1" noChangeArrowheads="1"/>
          </p:cNvSpPr>
          <p:nvPr>
            <p:ph type="title"/>
          </p:nvPr>
        </p:nvSpPr>
        <p:spPr>
          <a:xfrm>
            <a:off x="1171074" y="1396686"/>
            <a:ext cx="3240506" cy="4064628"/>
          </a:xfrm>
        </p:spPr>
        <p:txBody>
          <a:bodyPr>
            <a:normAutofit/>
          </a:bodyPr>
          <a:lstStyle/>
          <a:p>
            <a:pPr>
              <a:defRPr/>
            </a:pPr>
            <a:r>
              <a:rPr lang="en-US" dirty="0">
                <a:solidFill>
                  <a:srgbClr val="FFFFFF"/>
                </a:solidFill>
              </a:rPr>
              <a:t>Civil Rights Education</a:t>
            </a:r>
          </a:p>
        </p:txBody>
      </p:sp>
      <p:sp>
        <p:nvSpPr>
          <p:cNvPr id="238598" name="Arc 1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291" name="Rectangle 3">
            <a:extLst>
              <a:ext uri="{FF2B5EF4-FFF2-40B4-BE49-F238E27FC236}">
                <a16:creationId xmlns:a16="http://schemas.microsoft.com/office/drawing/2014/main" id="{31DF9C4A-5A65-4BB5-B36C-3D0FD701BB86}"/>
              </a:ext>
            </a:extLst>
          </p:cNvPr>
          <p:cNvSpPr>
            <a:spLocks noGrp="1" noChangeArrowheads="1"/>
          </p:cNvSpPr>
          <p:nvPr>
            <p:ph idx="1"/>
          </p:nvPr>
        </p:nvSpPr>
        <p:spPr>
          <a:xfrm>
            <a:off x="5370153" y="1526033"/>
            <a:ext cx="5536397" cy="3935281"/>
          </a:xfrm>
        </p:spPr>
        <p:txBody>
          <a:bodyPr>
            <a:normAutofit/>
          </a:bodyPr>
          <a:lstStyle/>
          <a:p>
            <a:pPr eaLnBrk="1" hangingPunct="1">
              <a:buClr>
                <a:schemeClr val="tx1"/>
              </a:buClr>
              <a:buFont typeface="Wingdings" panose="05000000000000000000" pitchFamily="2" charset="2"/>
              <a:buChar char="§"/>
            </a:pPr>
            <a:r>
              <a:rPr lang="en-US" altLang="en-US" dirty="0"/>
              <a:t>All people involved in administering programs receiving federal financial assistance must understand civil rights laws, regulations, procedures and directives.</a:t>
            </a:r>
          </a:p>
          <a:p>
            <a:pPr eaLnBrk="1" hangingPunct="1">
              <a:buClr>
                <a:schemeClr val="tx1"/>
              </a:buClr>
              <a:buFont typeface="Wingdings" panose="05000000000000000000" pitchFamily="2" charset="2"/>
              <a:buChar char="§"/>
            </a:pPr>
            <a:r>
              <a:rPr lang="en-US" altLang="en-US" dirty="0"/>
              <a:t>Education about civil rights must be provided to all employees every year.</a:t>
            </a:r>
          </a:p>
          <a:p>
            <a:pPr eaLnBrk="1" hangingPunct="1">
              <a:buClr>
                <a:schemeClr val="tx1"/>
              </a:buClr>
              <a:buFont typeface="Wingdings" panose="05000000000000000000" pitchFamily="2" charset="2"/>
              <a:buNone/>
            </a:pPr>
            <a:endParaRPr lang="en-US" alt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id="{730CB858-0E6F-4EED-AFB1-2C1B030F59EA}"/>
              </a:ext>
            </a:extLst>
          </p:cNvPr>
          <p:cNvPicPr>
            <a:picLocks noChangeAspect="1"/>
          </p:cNvPicPr>
          <p:nvPr/>
        </p:nvPicPr>
        <p:blipFill rotWithShape="1">
          <a:blip r:embed="rId3">
            <a:extLst>
              <a:ext uri="{28A0092B-C50C-407E-A947-70E740481C1C}">
                <a14:useLocalDpi xmlns:a14="http://schemas.microsoft.com/office/drawing/2010/main" val="0"/>
              </a:ext>
            </a:extLst>
          </a:blip>
          <a:srcRect r="15627" b="-1"/>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E1128BE-F617-4DAC-BFDE-5DD8A683FBB0}"/>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defRPr/>
            </a:pPr>
            <a:r>
              <a:rPr lang="en-US" sz="3400" dirty="0"/>
              <a:t>FNS Instruction 113-1</a:t>
            </a:r>
            <a:br>
              <a:rPr lang="en-US" sz="3400" dirty="0"/>
            </a:br>
            <a:r>
              <a:rPr lang="en-US" sz="3400" dirty="0"/>
              <a:t>Civil Rights Compliance and Enforcement - Nutrition Programs and Activities </a:t>
            </a:r>
          </a:p>
        </p:txBody>
      </p:sp>
      <p:sp>
        <p:nvSpPr>
          <p:cNvPr id="14339" name="Content Placeholder 5">
            <a:extLst>
              <a:ext uri="{FF2B5EF4-FFF2-40B4-BE49-F238E27FC236}">
                <a16:creationId xmlns:a16="http://schemas.microsoft.com/office/drawing/2014/main" id="{E182D1C7-5974-4843-85FF-28844C76060F}"/>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altLang="en-US" sz="2000" dirty="0"/>
              <a:t>Provides guidance to prohibit discrimination in Food and Nutrition Service (FNS) programs.</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642" name="Rectangle 2">
            <a:extLst>
              <a:ext uri="{FF2B5EF4-FFF2-40B4-BE49-F238E27FC236}">
                <a16:creationId xmlns:a16="http://schemas.microsoft.com/office/drawing/2014/main" id="{A916FDEB-A491-4FBC-A008-728332C7AEF4}"/>
              </a:ext>
            </a:extLst>
          </p:cNvPr>
          <p:cNvSpPr>
            <a:spLocks noGrp="1" noChangeArrowheads="1"/>
          </p:cNvSpPr>
          <p:nvPr>
            <p:ph type="title"/>
          </p:nvPr>
        </p:nvSpPr>
        <p:spPr>
          <a:xfrm>
            <a:off x="686834" y="591344"/>
            <a:ext cx="3200400" cy="5585619"/>
          </a:xfrm>
        </p:spPr>
        <p:txBody>
          <a:bodyPr vert="horz" lIns="91440" tIns="45720" rIns="91440" bIns="45720" rtlCol="0" anchor="ctr" anchorCtr="0">
            <a:normAutofit/>
          </a:bodyPr>
          <a:lstStyle/>
          <a:p>
            <a:pPr>
              <a:defRPr/>
            </a:pPr>
            <a:r>
              <a:rPr lang="en-US" kern="1200" dirty="0">
                <a:solidFill>
                  <a:srgbClr val="FFFFFF"/>
                </a:solidFill>
                <a:latin typeface="+mj-lt"/>
                <a:ea typeface="+mj-ea"/>
                <a:cs typeface="+mj-cs"/>
              </a:rPr>
              <a:t>What is a Protected Class?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0643" name="Rectangle 3">
            <a:extLst>
              <a:ext uri="{FF2B5EF4-FFF2-40B4-BE49-F238E27FC236}">
                <a16:creationId xmlns:a16="http://schemas.microsoft.com/office/drawing/2014/main" id="{0CE874EE-3D42-41CC-8E2E-66FA8AE2920E}"/>
              </a:ext>
            </a:extLst>
          </p:cNvPr>
          <p:cNvSpPr>
            <a:spLocks noGrp="1" noChangeArrowheads="1"/>
          </p:cNvSpPr>
          <p:nvPr>
            <p:ph type="body" sz="half" idx="1"/>
          </p:nvPr>
        </p:nvSpPr>
        <p:spPr>
          <a:xfrm>
            <a:off x="4447308" y="591344"/>
            <a:ext cx="6906491" cy="5585619"/>
          </a:xfrm>
        </p:spPr>
        <p:txBody>
          <a:bodyPr vert="horz" lIns="91440" tIns="45720" rIns="91440" bIns="45720" rtlCol="0" anchor="ctr">
            <a:normAutofit/>
          </a:bodyPr>
          <a:lstStyle/>
          <a:p>
            <a:pPr marL="182880">
              <a:defRPr/>
            </a:pPr>
            <a:r>
              <a:rPr lang="en-US" dirty="0"/>
              <a:t>Any person or group of people who have characteristics for which discrimination is prohibited based on a law, regulation, or executive order.</a:t>
            </a:r>
          </a:p>
          <a:p>
            <a:pPr marL="182880">
              <a:defRPr/>
            </a:pPr>
            <a:endParaRPr lang="en-US" dirty="0"/>
          </a:p>
          <a:p>
            <a:pPr marL="0">
              <a:defRPr/>
            </a:pPr>
            <a:r>
              <a:rPr lang="en-US" dirty="0"/>
              <a:t>Protected classes for the School Nutrition (SN) Programs are </a:t>
            </a:r>
            <a:r>
              <a:rPr lang="en-US" b="1" dirty="0"/>
              <a:t>race, color, national origin, age, sex, and disability.</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690" name="Rectangle 2">
            <a:extLst>
              <a:ext uri="{FF2B5EF4-FFF2-40B4-BE49-F238E27FC236}">
                <a16:creationId xmlns:a16="http://schemas.microsoft.com/office/drawing/2014/main" id="{D3A99EB2-CAD8-436F-A941-799694FFCF04}"/>
              </a:ext>
            </a:extLst>
          </p:cNvPr>
          <p:cNvSpPr>
            <a:spLocks noGrp="1" noChangeArrowheads="1"/>
          </p:cNvSpPr>
          <p:nvPr>
            <p:ph type="title"/>
          </p:nvPr>
        </p:nvSpPr>
        <p:spPr>
          <a:xfrm>
            <a:off x="686834" y="1153572"/>
            <a:ext cx="3200400" cy="4461163"/>
          </a:xfrm>
        </p:spPr>
        <p:txBody>
          <a:bodyPr vert="horz" lIns="91440" tIns="45720" rIns="91440" bIns="45720" rtlCol="0" anchor="ctr">
            <a:normAutofit/>
          </a:bodyPr>
          <a:lstStyle/>
          <a:p>
            <a:pPr>
              <a:defRPr/>
            </a:pPr>
            <a:br>
              <a:rPr lang="en-US" kern="1200" dirty="0">
                <a:solidFill>
                  <a:srgbClr val="FFFFFF"/>
                </a:solidFill>
                <a:latin typeface="+mj-lt"/>
                <a:ea typeface="+mj-ea"/>
                <a:cs typeface="+mj-cs"/>
              </a:rPr>
            </a:br>
            <a:r>
              <a:rPr lang="en-US" b="1" kern="1200" dirty="0">
                <a:solidFill>
                  <a:srgbClr val="FFFFFF"/>
                </a:solidFill>
                <a:latin typeface="+mj-lt"/>
                <a:ea typeface="+mj-ea"/>
                <a:cs typeface="+mj-cs"/>
              </a:rPr>
              <a:t>Race, Color, National Origin</a:t>
            </a:r>
            <a:br>
              <a:rPr lang="en-US" b="1" kern="1200" dirty="0">
                <a:solidFill>
                  <a:srgbClr val="FFFFFF"/>
                </a:solidFill>
                <a:latin typeface="+mj-lt"/>
                <a:ea typeface="+mj-ea"/>
                <a:cs typeface="+mj-cs"/>
              </a:rPr>
            </a:br>
            <a:endParaRPr lang="en-US" b="1" kern="1200" dirty="0">
              <a:solidFill>
                <a:srgbClr val="FFFFFF"/>
              </a:solidFill>
              <a:latin typeface="+mj-lt"/>
              <a:ea typeface="+mj-ea"/>
              <a:cs typeface="+mj-cs"/>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2691" name="Rectangle 3">
            <a:extLst>
              <a:ext uri="{FF2B5EF4-FFF2-40B4-BE49-F238E27FC236}">
                <a16:creationId xmlns:a16="http://schemas.microsoft.com/office/drawing/2014/main" id="{B0577557-2A9F-42EB-B3DD-5997428D41B9}"/>
              </a:ext>
            </a:extLst>
          </p:cNvPr>
          <p:cNvSpPr>
            <a:spLocks noGrp="1" noChangeArrowheads="1"/>
          </p:cNvSpPr>
          <p:nvPr>
            <p:ph type="body" sz="half" idx="1"/>
          </p:nvPr>
        </p:nvSpPr>
        <p:spPr>
          <a:xfrm>
            <a:off x="4447308" y="591344"/>
            <a:ext cx="6906491" cy="5585619"/>
          </a:xfrm>
        </p:spPr>
        <p:txBody>
          <a:bodyPr vert="horz" lIns="91440" tIns="45720" rIns="91440" bIns="45720" rtlCol="0" anchor="ctr">
            <a:normAutofit/>
          </a:bodyPr>
          <a:lstStyle/>
          <a:p>
            <a:pPr marL="182880">
              <a:defRPr/>
            </a:pPr>
            <a:endParaRPr lang="en-US" dirty="0"/>
          </a:p>
          <a:p>
            <a:pPr marL="0" indent="0">
              <a:buNone/>
              <a:defRPr/>
            </a:pPr>
            <a:r>
              <a:rPr lang="en-US" dirty="0"/>
              <a:t>Title VI of the Civil Rights Act of 1964 states “</a:t>
            </a:r>
            <a:r>
              <a:rPr lang="en-US" i="1" dirty="0"/>
              <a:t>no person in the United States shall be discriminated against on the grounds of race, color or national origin, be excluded from participation in, be denied the benefits of, or be subjected to discrimination under any program or activity.”</a:t>
            </a:r>
            <a:endParaRPr lang="en-US" dirty="0"/>
          </a:p>
          <a:p>
            <a:pPr marL="182880">
              <a:defRPr/>
            </a:pPr>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6786" name="Rectangle 2">
            <a:extLst>
              <a:ext uri="{FF2B5EF4-FFF2-40B4-BE49-F238E27FC236}">
                <a16:creationId xmlns:a16="http://schemas.microsoft.com/office/drawing/2014/main" id="{1324B32F-BAA3-43E6-B7A3-85F0FDC87873}"/>
              </a:ext>
            </a:extLst>
          </p:cNvPr>
          <p:cNvSpPr>
            <a:spLocks noGrp="1" noChangeArrowheads="1"/>
          </p:cNvSpPr>
          <p:nvPr>
            <p:ph type="title"/>
          </p:nvPr>
        </p:nvSpPr>
        <p:spPr>
          <a:xfrm>
            <a:off x="838200" y="365125"/>
            <a:ext cx="5393361" cy="1325563"/>
          </a:xfrm>
        </p:spPr>
        <p:txBody>
          <a:bodyPr vert="horz" lIns="91440" tIns="45720" rIns="91440" bIns="45720" rtlCol="0" anchor="ctr">
            <a:normAutofit/>
          </a:bodyPr>
          <a:lstStyle/>
          <a:p>
            <a:pPr>
              <a:defRPr/>
            </a:pPr>
            <a:r>
              <a:rPr lang="en-US" dirty="0"/>
              <a:t>Age</a:t>
            </a:r>
          </a:p>
        </p:txBody>
      </p:sp>
      <p:sp>
        <p:nvSpPr>
          <p:cNvPr id="20483" name="Rectangle 3">
            <a:extLst>
              <a:ext uri="{FF2B5EF4-FFF2-40B4-BE49-F238E27FC236}">
                <a16:creationId xmlns:a16="http://schemas.microsoft.com/office/drawing/2014/main" id="{611A0A40-0AAC-4B3A-B911-D2D71B9D6192}"/>
              </a:ext>
            </a:extLst>
          </p:cNvPr>
          <p:cNvSpPr>
            <a:spLocks noGrp="1" noChangeArrowheads="1"/>
          </p:cNvSpPr>
          <p:nvPr>
            <p:ph type="body" sz="half" idx="1"/>
          </p:nvPr>
        </p:nvSpPr>
        <p:spPr>
          <a:xfrm>
            <a:off x="838200" y="1825625"/>
            <a:ext cx="5393361" cy="4351338"/>
          </a:xfrm>
        </p:spPr>
        <p:txBody>
          <a:bodyPr vert="horz" lIns="91440" tIns="45720" rIns="91440" bIns="45720" rtlCol="0">
            <a:normAutofit/>
          </a:bodyPr>
          <a:lstStyle/>
          <a:p>
            <a:pPr marL="0" indent="0">
              <a:buNone/>
            </a:pPr>
            <a:r>
              <a:rPr lang="en-US" altLang="en-US" dirty="0"/>
              <a:t>The Age Discrimination Act of 1975 provides:</a:t>
            </a:r>
          </a:p>
          <a:p>
            <a:pPr marL="0" indent="0">
              <a:buNone/>
            </a:pPr>
            <a:r>
              <a:rPr lang="en-US" altLang="en-US" i="1" dirty="0"/>
              <a:t>No person in the United States shall, on the basis of age, be excluded from participation in, be denied the benefits of, or be subjected to discrimination under, any program or activity receiving Federal financial assistance. </a:t>
            </a:r>
            <a:endParaRPr lang="en-US" altLang="en-US" dirty="0"/>
          </a:p>
        </p:txBody>
      </p:sp>
      <p:pic>
        <p:nvPicPr>
          <p:cNvPr id="3" name="Picture 2">
            <a:extLst>
              <a:ext uri="{FF2B5EF4-FFF2-40B4-BE49-F238E27FC236}">
                <a16:creationId xmlns:a16="http://schemas.microsoft.com/office/drawing/2014/main" id="{1FD09D9D-5261-49C1-BEE9-50EFBBC80B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7" name="Arc 1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Oval 1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4738" name="Rectangle 2">
            <a:extLst>
              <a:ext uri="{FF2B5EF4-FFF2-40B4-BE49-F238E27FC236}">
                <a16:creationId xmlns:a16="http://schemas.microsoft.com/office/drawing/2014/main" id="{A9F5602E-F732-42A6-A8C2-10A479D2A743}"/>
              </a:ext>
            </a:extLst>
          </p:cNvPr>
          <p:cNvSpPr>
            <a:spLocks noGrp="1" noChangeArrowheads="1"/>
          </p:cNvSpPr>
          <p:nvPr>
            <p:ph type="title"/>
          </p:nvPr>
        </p:nvSpPr>
        <p:spPr>
          <a:xfrm>
            <a:off x="838200" y="365125"/>
            <a:ext cx="5387502" cy="1325563"/>
          </a:xfrm>
        </p:spPr>
        <p:txBody>
          <a:bodyPr vert="horz" lIns="91440" tIns="45720" rIns="91440" bIns="45720" rtlCol="0" anchor="ctr">
            <a:normAutofit/>
          </a:bodyPr>
          <a:lstStyle/>
          <a:p>
            <a:pPr>
              <a:defRPr/>
            </a:pPr>
            <a:r>
              <a:rPr lang="en-US" dirty="0"/>
              <a:t>Sex (Gender)</a:t>
            </a:r>
          </a:p>
        </p:txBody>
      </p:sp>
      <p:sp>
        <p:nvSpPr>
          <p:cNvPr id="244739" name="Rectangle 3">
            <a:extLst>
              <a:ext uri="{FF2B5EF4-FFF2-40B4-BE49-F238E27FC236}">
                <a16:creationId xmlns:a16="http://schemas.microsoft.com/office/drawing/2014/main" id="{154B526D-4948-487F-9F28-C5EB11031C90}"/>
              </a:ext>
            </a:extLst>
          </p:cNvPr>
          <p:cNvSpPr>
            <a:spLocks noGrp="1" noChangeArrowheads="1"/>
          </p:cNvSpPr>
          <p:nvPr>
            <p:ph type="body" sz="half" idx="1"/>
          </p:nvPr>
        </p:nvSpPr>
        <p:spPr>
          <a:xfrm>
            <a:off x="838200" y="1825625"/>
            <a:ext cx="5387502" cy="4351338"/>
          </a:xfrm>
        </p:spPr>
        <p:txBody>
          <a:bodyPr vert="horz" lIns="91440" tIns="45720" rIns="91440" bIns="45720" rtlCol="0">
            <a:normAutofit/>
          </a:bodyPr>
          <a:lstStyle/>
          <a:p>
            <a:pPr marL="0" indent="0">
              <a:buNone/>
              <a:defRPr/>
            </a:pPr>
            <a:r>
              <a:rPr lang="en-US" dirty="0"/>
              <a:t>Title IX of the Education Amendments of 1972 states: </a:t>
            </a:r>
          </a:p>
          <a:p>
            <a:pPr marL="0" indent="0">
              <a:buNone/>
              <a:defRPr/>
            </a:pPr>
            <a:r>
              <a:rPr lang="en-US" i="1" dirty="0"/>
              <a:t>No person in the United States shall, on the basis of sex, be excluded from the participation in, be denied the benefits of, or be subjected to discrimination under any educational program or activity receiving Federal financial assistance.</a:t>
            </a:r>
          </a:p>
          <a:p>
            <a:pPr marL="182880">
              <a:defRPr/>
            </a:pPr>
            <a:endParaRPr lang="en-US" i="1" dirty="0"/>
          </a:p>
        </p:txBody>
      </p:sp>
      <p:pic>
        <p:nvPicPr>
          <p:cNvPr id="3" name="Picture 2">
            <a:extLst>
              <a:ext uri="{FF2B5EF4-FFF2-40B4-BE49-F238E27FC236}">
                <a16:creationId xmlns:a16="http://schemas.microsoft.com/office/drawing/2014/main" id="{49A7780B-88ED-4210-BA93-E0276B8FFA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76" r="2457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74" name="Oval 7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6" name="Arc 7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8834" name="Rectangle 2">
            <a:extLst>
              <a:ext uri="{FF2B5EF4-FFF2-40B4-BE49-F238E27FC236}">
                <a16:creationId xmlns:a16="http://schemas.microsoft.com/office/drawing/2014/main" id="{4D26DD1A-FC0C-44C8-A99D-A646B599E4ED}"/>
              </a:ext>
            </a:extLst>
          </p:cNvPr>
          <p:cNvSpPr>
            <a:spLocks noGrp="1" noChangeArrowheads="1"/>
          </p:cNvSpPr>
          <p:nvPr>
            <p:ph type="title"/>
          </p:nvPr>
        </p:nvSpPr>
        <p:spPr>
          <a:xfrm>
            <a:off x="838200" y="365125"/>
            <a:ext cx="5387502" cy="1325563"/>
          </a:xfrm>
        </p:spPr>
        <p:txBody>
          <a:bodyPr vert="horz" lIns="91440" tIns="45720" rIns="91440" bIns="45720" rtlCol="0" anchor="ctr">
            <a:normAutofit/>
          </a:bodyPr>
          <a:lstStyle/>
          <a:p>
            <a:pPr>
              <a:defRPr/>
            </a:pPr>
            <a:r>
              <a:rPr lang="en-US" dirty="0"/>
              <a:t>Handicap or Disability</a:t>
            </a:r>
          </a:p>
        </p:txBody>
      </p:sp>
      <p:sp>
        <p:nvSpPr>
          <p:cNvPr id="248835" name="Rectangle 3">
            <a:extLst>
              <a:ext uri="{FF2B5EF4-FFF2-40B4-BE49-F238E27FC236}">
                <a16:creationId xmlns:a16="http://schemas.microsoft.com/office/drawing/2014/main" id="{4ED8D9A2-11DB-4AED-A311-FB71AFCC00D8}"/>
              </a:ext>
            </a:extLst>
          </p:cNvPr>
          <p:cNvSpPr>
            <a:spLocks noGrp="1" noChangeArrowheads="1"/>
          </p:cNvSpPr>
          <p:nvPr>
            <p:ph type="body" sz="half" idx="1"/>
          </p:nvPr>
        </p:nvSpPr>
        <p:spPr>
          <a:xfrm>
            <a:off x="838200" y="1825625"/>
            <a:ext cx="5387502" cy="4351338"/>
          </a:xfrm>
        </p:spPr>
        <p:txBody>
          <a:bodyPr vert="horz" lIns="91440" tIns="45720" rIns="91440" bIns="45720" rtlCol="0">
            <a:normAutofit/>
          </a:bodyPr>
          <a:lstStyle/>
          <a:p>
            <a:pPr marL="0">
              <a:defRPr/>
            </a:pPr>
            <a:r>
              <a:rPr lang="en-US" sz="2600" dirty="0"/>
              <a:t>Section 504 of the Rehabilitation Act of 1973 added disability to Title VI. </a:t>
            </a:r>
          </a:p>
          <a:p>
            <a:pPr marL="0">
              <a:defRPr/>
            </a:pPr>
            <a:endParaRPr lang="en-US" sz="2600" dirty="0"/>
          </a:p>
          <a:p>
            <a:pPr marL="0">
              <a:defRPr/>
            </a:pPr>
            <a:r>
              <a:rPr lang="en-US" sz="2600" dirty="0"/>
              <a:t>Title II and Title III of the Americans with Disabilities Act of 1990 extended the requirements to all services, programs and activities of State and local governments and prohibits discrimination based on disability in other public services.</a:t>
            </a:r>
          </a:p>
          <a:p>
            <a:pPr marL="182880">
              <a:defRPr/>
            </a:pPr>
            <a:endParaRPr lang="en-US" sz="2600" b="1" dirty="0"/>
          </a:p>
        </p:txBody>
      </p:sp>
      <p:pic>
        <p:nvPicPr>
          <p:cNvPr id="24578" name="Picture 2">
            <a:extLst>
              <a:ext uri="{FF2B5EF4-FFF2-40B4-BE49-F238E27FC236}">
                <a16:creationId xmlns:a16="http://schemas.microsoft.com/office/drawing/2014/main" id="{A7102AED-F80A-4B40-A632-9DC71296ECBF}"/>
              </a:ext>
            </a:extLst>
          </p:cNvPr>
          <p:cNvPicPr>
            <a:picLocks noChangeAspect="1"/>
          </p:cNvPicPr>
          <p:nvPr/>
        </p:nvPicPr>
        <p:blipFill rotWithShape="1">
          <a:blip r:embed="rId3">
            <a:extLst>
              <a:ext uri="{28A0092B-C50C-407E-A947-70E740481C1C}">
                <a14:useLocalDpi xmlns:a14="http://schemas.microsoft.com/office/drawing/2010/main" val="0"/>
              </a:ext>
            </a:extLst>
          </a:blip>
          <a:srcRect t="1299" r="2" b="32299"/>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Arc 76">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B5757DD870BA4EA2B90C04BE80B200" ma:contentTypeVersion="15" ma:contentTypeDescription="Create a new document." ma:contentTypeScope="" ma:versionID="473cf577f741adbf284ec68417aeb518">
  <xsd:schema xmlns:xsd="http://www.w3.org/2001/XMLSchema" xmlns:xs="http://www.w3.org/2001/XMLSchema" xmlns:p="http://schemas.microsoft.com/office/2006/metadata/properties" xmlns:ns1="http://schemas.microsoft.com/sharepoint/v3" xmlns:ns3="bb2dd36d-0536-4485-aa9e-3dfc18d6e102" xmlns:ns4="0b7f31bc-3b91-4f28-8e8c-a52a04055498" targetNamespace="http://schemas.microsoft.com/office/2006/metadata/properties" ma:root="true" ma:fieldsID="31d2aeba2b19df47dda4a2b440a2cee7" ns1:_="" ns3:_="" ns4:_="">
    <xsd:import namespace="http://schemas.microsoft.com/sharepoint/v3"/>
    <xsd:import namespace="bb2dd36d-0536-4485-aa9e-3dfc18d6e102"/>
    <xsd:import namespace="0b7f31bc-3b91-4f28-8e8c-a52a040554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2dd36d-0536-4485-aa9e-3dfc18d6e1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f31bc-3b91-4f28-8e8c-a52a0405549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53D25E-7AA6-4122-9835-5D29672DD12D}">
  <ds:schemaRefs>
    <ds:schemaRef ds:uri="http://schemas.microsoft.com/sharepoint/v3/contenttype/forms"/>
  </ds:schemaRefs>
</ds:datastoreItem>
</file>

<file path=customXml/itemProps2.xml><?xml version="1.0" encoding="utf-8"?>
<ds:datastoreItem xmlns:ds="http://schemas.openxmlformats.org/officeDocument/2006/customXml" ds:itemID="{CC7EB5F2-D2DA-4049-95CE-BED6C9B0D552}">
  <ds:schemaRefs>
    <ds:schemaRef ds:uri="http://schemas.microsoft.com/office/2006/metadata/properties"/>
    <ds:schemaRef ds:uri="bb2dd36d-0536-4485-aa9e-3dfc18d6e102"/>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0b7f31bc-3b91-4f28-8e8c-a52a04055498"/>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3E3A1DE7-740E-4BC1-B02C-5CC921449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2dd36d-0536-4485-aa9e-3dfc18d6e102"/>
    <ds:schemaRef ds:uri="0b7f31bc-3b91-4f28-8e8c-a52a04055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4222</TotalTime>
  <Words>3280</Words>
  <Application>Microsoft Office PowerPoint</Application>
  <PresentationFormat>Widescreen</PresentationFormat>
  <Paragraphs>212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Tahoma</vt:lpstr>
      <vt:lpstr>Times New Roman</vt:lpstr>
      <vt:lpstr>Wingdings</vt:lpstr>
      <vt:lpstr>Office Theme</vt:lpstr>
      <vt:lpstr>Civil Rights for School Nutrition Programs</vt:lpstr>
      <vt:lpstr>What are civil rights?</vt:lpstr>
      <vt:lpstr>Civil Rights Education</vt:lpstr>
      <vt:lpstr>FNS Instruction 113-1 Civil Rights Compliance and Enforcement - Nutrition Programs and Activities </vt:lpstr>
      <vt:lpstr>What is a Protected Class?</vt:lpstr>
      <vt:lpstr> Race, Color, National Origin </vt:lpstr>
      <vt:lpstr>Age</vt:lpstr>
      <vt:lpstr>Sex (Gender)</vt:lpstr>
      <vt:lpstr>Handicap or Disability</vt:lpstr>
      <vt:lpstr>Language Assistance</vt:lpstr>
      <vt:lpstr>3 Elements of Public Notification</vt:lpstr>
      <vt:lpstr>3 Elements of Public Notification</vt:lpstr>
      <vt:lpstr>3 Elements of Public Notification </vt:lpstr>
      <vt:lpstr>Nondiscrimination Statement</vt:lpstr>
      <vt:lpstr>When to use which version of the Nondiscrimination Statement?</vt:lpstr>
      <vt:lpstr>Required Public Notification</vt:lpstr>
      <vt:lpstr>Methods of Public Notification</vt:lpstr>
      <vt:lpstr>Public Notification</vt:lpstr>
      <vt:lpstr>What to do if a complaint is made:</vt:lpstr>
      <vt:lpstr>Information needed:</vt:lpstr>
      <vt:lpstr>What are some examples of Civil Rights noncompliance?</vt:lpstr>
      <vt:lpstr>What are some examples of Civil Rights noncompliance?</vt:lpstr>
      <vt:lpstr>Customer Service</vt:lpstr>
      <vt:lpstr>QUESTIONS?</vt:lpstr>
      <vt:lpstr>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for School Nutrition Programs</dc:title>
  <dc:creator>Susan Thompson</dc:creator>
  <cp:lastModifiedBy>Donna Knight</cp:lastModifiedBy>
  <cp:revision>4</cp:revision>
  <dcterms:created xsi:type="dcterms:W3CDTF">2020-08-21T14:35:16Z</dcterms:created>
  <dcterms:modified xsi:type="dcterms:W3CDTF">2020-08-24T19:06:21Z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0x01010083B5757DD870BA4EA2B90C04BE80B200</vt:lpwstr>
  </property>
</Properties>
</file>