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645" r:id="rId2"/>
    <p:sldId id="365" r:id="rId3"/>
    <p:sldId id="280" r:id="rId4"/>
    <p:sldId id="313" r:id="rId5"/>
    <p:sldId id="666" r:id="rId6"/>
    <p:sldId id="265" r:id="rId7"/>
    <p:sldId id="663" r:id="rId8"/>
    <p:sldId id="314" r:id="rId9"/>
    <p:sldId id="315" r:id="rId10"/>
    <p:sldId id="656" r:id="rId11"/>
    <p:sldId id="657" r:id="rId12"/>
    <p:sldId id="660" r:id="rId13"/>
    <p:sldId id="655" r:id="rId14"/>
    <p:sldId id="377" r:id="rId15"/>
    <p:sldId id="271" r:id="rId16"/>
    <p:sldId id="272" r:id="rId17"/>
    <p:sldId id="275" r:id="rId18"/>
    <p:sldId id="318" r:id="rId19"/>
    <p:sldId id="659" r:id="rId20"/>
    <p:sldId id="274" r:id="rId21"/>
    <p:sldId id="643" r:id="rId22"/>
    <p:sldId id="644" r:id="rId23"/>
    <p:sldId id="281" r:id="rId24"/>
    <p:sldId id="282" r:id="rId25"/>
    <p:sldId id="266" r:id="rId26"/>
    <p:sldId id="308" r:id="rId27"/>
    <p:sldId id="309" r:id="rId28"/>
    <p:sldId id="283" r:id="rId29"/>
    <p:sldId id="284" r:id="rId30"/>
    <p:sldId id="312" r:id="rId31"/>
    <p:sldId id="287" r:id="rId32"/>
    <p:sldId id="288" r:id="rId33"/>
    <p:sldId id="289" r:id="rId34"/>
    <p:sldId id="291" r:id="rId35"/>
    <p:sldId id="293" r:id="rId36"/>
    <p:sldId id="292" r:id="rId37"/>
    <p:sldId id="295" r:id="rId38"/>
    <p:sldId id="296" r:id="rId39"/>
    <p:sldId id="297" r:id="rId40"/>
    <p:sldId id="661" r:id="rId41"/>
    <p:sldId id="662"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55" autoAdjust="0"/>
  </p:normalViewPr>
  <p:slideViewPr>
    <p:cSldViewPr snapToGrid="0">
      <p:cViewPr varScale="1">
        <p:scale>
          <a:sx n="93" d="100"/>
          <a:sy n="93" d="100"/>
        </p:scale>
        <p:origin x="1236"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dgm:spPr/>
      <dgm:t>
        <a:bodyPr/>
        <a:lstStyle/>
        <a:p>
          <a:endParaRPr lang="en-US" dirty="0"/>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A73FB8F-5F6C-459F-9F50-202FF356D86E}">
      <dgm:prSet/>
      <dgm:spPr/>
      <dgm:t>
        <a:bodyPr/>
        <a:lstStyle/>
        <a:p>
          <a:r>
            <a:rPr lang="en-US"/>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dirty="0"/>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custT="1"/>
      <dgm:spPr/>
      <dgm:t>
        <a:bodyPr/>
        <a:lstStyle/>
        <a:p>
          <a:r>
            <a:rPr lang="en-US" sz="2800" dirty="0"/>
            <a:t>Sex </a:t>
          </a:r>
          <a:r>
            <a:rPr lang="en-US" sz="1800" dirty="0"/>
            <a:t>(including gender identity and sexual orientation) </a:t>
          </a:r>
          <a:endParaRPr lang="en-US" sz="2800" dirty="0"/>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A4AE507F-EB6A-41BA-83A9-59C770737B96}" type="pres">
      <dgm:prSet presAssocID="{7B9B0A07-7EF6-4857-8042-528A8A5F78F5}" presName="linear" presStyleCnt="0">
        <dgm:presLayoutVars>
          <dgm:animLvl val="lvl"/>
          <dgm:resizeHandles val="exact"/>
        </dgm:presLayoutVars>
      </dgm:prSet>
      <dgm:spPr/>
    </dgm:pt>
    <dgm:pt modelId="{233A35B3-CDFB-405A-80E8-FC015883CA9D}" type="pres">
      <dgm:prSet presAssocID="{CA73FB8F-5F6C-459F-9F50-202FF356D86E}" presName="parentText" presStyleLbl="node1" presStyleIdx="0" presStyleCnt="6">
        <dgm:presLayoutVars>
          <dgm:chMax val="0"/>
          <dgm:bulletEnabled val="1"/>
        </dgm:presLayoutVars>
      </dgm:prSet>
      <dgm:spPr/>
    </dgm:pt>
    <dgm:pt modelId="{33B87CCC-1BC6-45A9-8A1B-95440C502B75}" type="pres">
      <dgm:prSet presAssocID="{46831FBE-35CF-4AF6-9F02-593B0E956ECA}" presName="spacer" presStyleCnt="0"/>
      <dgm:spPr/>
    </dgm:pt>
    <dgm:pt modelId="{3A9C73CC-4A19-4AF0-8547-7EFE85C696DE}" type="pres">
      <dgm:prSet presAssocID="{DFC0D251-C1A3-4633-8DC7-92B8ABBD3EBF}" presName="parentText" presStyleLbl="node1" presStyleIdx="1" presStyleCnt="6">
        <dgm:presLayoutVars>
          <dgm:chMax val="0"/>
          <dgm:bulletEnabled val="1"/>
        </dgm:presLayoutVars>
      </dgm:prSet>
      <dgm:spPr/>
    </dgm:pt>
    <dgm:pt modelId="{F71083E7-7304-433F-A365-2E07AD304284}" type="pres">
      <dgm:prSet presAssocID="{804BDF2F-72CA-4F2A-A82B-ED91ED41ECF7}" presName="spacer" presStyleCnt="0"/>
      <dgm:spPr/>
    </dgm:pt>
    <dgm:pt modelId="{C8E27D79-FCB8-4658-9835-10825699EC19}" type="pres">
      <dgm:prSet presAssocID="{AAC74424-BD92-4714-99F8-6E0739E3BE13}" presName="parentText" presStyleLbl="node1" presStyleIdx="2" presStyleCnt="6">
        <dgm:presLayoutVars>
          <dgm:chMax val="0"/>
          <dgm:bulletEnabled val="1"/>
        </dgm:presLayoutVars>
      </dgm:prSet>
      <dgm:spPr/>
    </dgm:pt>
    <dgm:pt modelId="{C85D66A9-50D8-4AC9-9D00-A9E11641D309}" type="pres">
      <dgm:prSet presAssocID="{B5DCAF6B-D1BD-4504-8344-0CEDCF0D82B4}" presName="spacer" presStyleCnt="0"/>
      <dgm:spPr/>
    </dgm:pt>
    <dgm:pt modelId="{4A903E3C-8B54-4A9D-B6E1-EAD44EE27CB3}" type="pres">
      <dgm:prSet presAssocID="{79C879FF-C9FC-4365-A9D7-04B28AE9DA2E}" presName="parentText" presStyleLbl="node1" presStyleIdx="3" presStyleCnt="6">
        <dgm:presLayoutVars>
          <dgm:chMax val="0"/>
          <dgm:bulletEnabled val="1"/>
        </dgm:presLayoutVars>
      </dgm:prSet>
      <dgm:spPr/>
    </dgm:pt>
    <dgm:pt modelId="{C7A636A5-8166-447D-8F3F-EC0E3E94FF7C}" type="pres">
      <dgm:prSet presAssocID="{F94D0D51-D2B5-48B8-B34E-304993F350FB}" presName="spacer" presStyleCnt="0"/>
      <dgm:spPr/>
    </dgm:pt>
    <dgm:pt modelId="{C3B8EDBC-54A2-487B-B2B4-F6060225FF0F}" type="pres">
      <dgm:prSet presAssocID="{D47F9947-49F4-4CD3-A1F9-505EEFCEC5BC}" presName="parentText" presStyleLbl="node1" presStyleIdx="4" presStyleCnt="6">
        <dgm:presLayoutVars>
          <dgm:chMax val="0"/>
          <dgm:bulletEnabled val="1"/>
        </dgm:presLayoutVars>
      </dgm:prSet>
      <dgm:spPr/>
    </dgm:pt>
    <dgm:pt modelId="{5E435330-60F3-450A-AA4E-ED4CC70A2A0C}" type="pres">
      <dgm:prSet presAssocID="{B937DE3D-D739-4807-A9DE-F954B360B2EC}" presName="spacer" presStyleCnt="0"/>
      <dgm:spPr/>
    </dgm:pt>
    <dgm:pt modelId="{E9ABEF3C-E564-4D7E-A653-BEB63A29489A}" type="pres">
      <dgm:prSet presAssocID="{061AC3CB-22C0-4294-80D3-39092A0F0ED2}" presName="parentText" presStyleLbl="node1" presStyleIdx="5" presStyleCnt="6">
        <dgm:presLayoutVars>
          <dgm:chMax val="0"/>
          <dgm:bulletEnabled val="1"/>
        </dgm:presLayoutVars>
      </dgm:prSet>
      <dgm:spPr/>
    </dgm:pt>
  </dgm:ptLst>
  <dgm:cxnLst>
    <dgm:cxn modelId="{EC13DA2F-CB3B-46C9-9280-3A8C82B0B70F}" type="presOf" srcId="{79C879FF-C9FC-4365-A9D7-04B28AE9DA2E}" destId="{4A903E3C-8B54-4A9D-B6E1-EAD44EE27CB3}" srcOrd="0" destOrd="0" presId="urn:microsoft.com/office/officeart/2005/8/layout/vList2"/>
    <dgm:cxn modelId="{4E21C14A-67B9-4579-82C6-4BBFB6AF037D}" srcId="{7B9B0A07-7EF6-4857-8042-528A8A5F78F5}" destId="{D47F9947-49F4-4CD3-A1F9-505EEFCEC5BC}" srcOrd="4" destOrd="0" parTransId="{7CF505AA-2D0F-4F8B-9C6C-3F479402824F}" sibTransId="{B937DE3D-D739-4807-A9DE-F954B360B2EC}"/>
    <dgm:cxn modelId="{718DA84E-5B72-440B-9347-C1DAC182313B}" type="presOf" srcId="{DFC0D251-C1A3-4633-8DC7-92B8ABBD3EBF}" destId="{3A9C73CC-4A19-4AF0-8547-7EFE85C696DE}" srcOrd="0" destOrd="0" presId="urn:microsoft.com/office/officeart/2005/8/layout/vList2"/>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8A3D9257-31C3-4367-B03E-57C7F41B997B}" type="presOf" srcId="{CA73FB8F-5F6C-459F-9F50-202FF356D86E}" destId="{233A35B3-CDFB-405A-80E8-FC015883CA9D}" srcOrd="0" destOrd="0" presId="urn:microsoft.com/office/officeart/2005/8/layout/vList2"/>
    <dgm:cxn modelId="{87B4E681-0654-49F7-823A-0A30376038CC}" type="presOf" srcId="{061AC3CB-22C0-4294-80D3-39092A0F0ED2}" destId="{E9ABEF3C-E564-4D7E-A653-BEB63A29489A}" srcOrd="0" destOrd="0" presId="urn:microsoft.com/office/officeart/2005/8/layout/vList2"/>
    <dgm:cxn modelId="{6D173784-A7F7-4F54-A7AF-EAFD4E2F312F}" type="presOf" srcId="{7B9B0A07-7EF6-4857-8042-528A8A5F78F5}" destId="{A4AE507F-EB6A-41BA-83A9-59C770737B96}" srcOrd="0" destOrd="0" presId="urn:microsoft.com/office/officeart/2005/8/layout/vList2"/>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412D34E5-125B-4687-8469-0BA60AB60A37}" srcId="{7B9B0A07-7EF6-4857-8042-528A8A5F78F5}" destId="{061AC3CB-22C0-4294-80D3-39092A0F0ED2}" srcOrd="5" destOrd="0" parTransId="{A71B2A54-95A9-49EC-B721-6722C9EA0067}" sibTransId="{29DDAA9E-978E-481B-8599-6A070337BB8A}"/>
    <dgm:cxn modelId="{829D0FED-D5A0-4EC3-9B2A-1EAFE81363B6}" type="presOf" srcId="{D47F9947-49F4-4CD3-A1F9-505EEFCEC5BC}" destId="{C3B8EDBC-54A2-487B-B2B4-F6060225FF0F}" srcOrd="0" destOrd="0" presId="urn:microsoft.com/office/officeart/2005/8/layout/vList2"/>
    <dgm:cxn modelId="{A6176EF5-3836-4078-9E9B-722E66DFF184}" type="presOf" srcId="{AAC74424-BD92-4714-99F8-6E0739E3BE13}" destId="{C8E27D79-FCB8-4658-9835-10825699EC19}" srcOrd="0" destOrd="0" presId="urn:microsoft.com/office/officeart/2005/8/layout/vList2"/>
    <dgm:cxn modelId="{185FAD45-940C-4198-A8E6-F347845C4330}" type="presParOf" srcId="{A4AE507F-EB6A-41BA-83A9-59C770737B96}" destId="{233A35B3-CDFB-405A-80E8-FC015883CA9D}" srcOrd="0" destOrd="0" presId="urn:microsoft.com/office/officeart/2005/8/layout/vList2"/>
    <dgm:cxn modelId="{3A4592B2-C15E-472D-BD87-7C7365475D11}" type="presParOf" srcId="{A4AE507F-EB6A-41BA-83A9-59C770737B96}" destId="{33B87CCC-1BC6-45A9-8A1B-95440C502B75}" srcOrd="1" destOrd="0" presId="urn:microsoft.com/office/officeart/2005/8/layout/vList2"/>
    <dgm:cxn modelId="{DE143539-78DC-4581-B473-7867EBE551D4}" type="presParOf" srcId="{A4AE507F-EB6A-41BA-83A9-59C770737B96}" destId="{3A9C73CC-4A19-4AF0-8547-7EFE85C696DE}" srcOrd="2" destOrd="0" presId="urn:microsoft.com/office/officeart/2005/8/layout/vList2"/>
    <dgm:cxn modelId="{F9118D18-CB69-45FC-A919-C6D7D766CB2D}" type="presParOf" srcId="{A4AE507F-EB6A-41BA-83A9-59C770737B96}" destId="{F71083E7-7304-433F-A365-2E07AD304284}" srcOrd="3" destOrd="0" presId="urn:microsoft.com/office/officeart/2005/8/layout/vList2"/>
    <dgm:cxn modelId="{085C0402-27FD-4BB0-8901-BD8E5568C139}" type="presParOf" srcId="{A4AE507F-EB6A-41BA-83A9-59C770737B96}" destId="{C8E27D79-FCB8-4658-9835-10825699EC19}" srcOrd="4" destOrd="0" presId="urn:microsoft.com/office/officeart/2005/8/layout/vList2"/>
    <dgm:cxn modelId="{78292977-517B-410C-8CC2-19EB2D937C7E}" type="presParOf" srcId="{A4AE507F-EB6A-41BA-83A9-59C770737B96}" destId="{C85D66A9-50D8-4AC9-9D00-A9E11641D309}" srcOrd="5" destOrd="0" presId="urn:microsoft.com/office/officeart/2005/8/layout/vList2"/>
    <dgm:cxn modelId="{B58A02AE-32E8-4C04-BCE5-4E84BB36A307}" type="presParOf" srcId="{A4AE507F-EB6A-41BA-83A9-59C770737B96}" destId="{4A903E3C-8B54-4A9D-B6E1-EAD44EE27CB3}" srcOrd="6" destOrd="0" presId="urn:microsoft.com/office/officeart/2005/8/layout/vList2"/>
    <dgm:cxn modelId="{0A490650-4DB7-41B9-A45B-91913F99B2C7}" type="presParOf" srcId="{A4AE507F-EB6A-41BA-83A9-59C770737B96}" destId="{C7A636A5-8166-447D-8F3F-EC0E3E94FF7C}" srcOrd="7" destOrd="0" presId="urn:microsoft.com/office/officeart/2005/8/layout/vList2"/>
    <dgm:cxn modelId="{F8DF5BE7-F6F5-4E83-88B0-DBF988A74D1A}" type="presParOf" srcId="{A4AE507F-EB6A-41BA-83A9-59C770737B96}" destId="{C3B8EDBC-54A2-487B-B2B4-F6060225FF0F}" srcOrd="8" destOrd="0" presId="urn:microsoft.com/office/officeart/2005/8/layout/vList2"/>
    <dgm:cxn modelId="{F32AFEAC-E1E8-4500-8858-3B3FDDDBA560}" type="presParOf" srcId="{A4AE507F-EB6A-41BA-83A9-59C770737B96}" destId="{5E435330-60F3-450A-AA4E-ED4CC70A2A0C}" srcOrd="9" destOrd="0" presId="urn:microsoft.com/office/officeart/2005/8/layout/vList2"/>
    <dgm:cxn modelId="{BE71AA68-C25A-4FDA-A700-7E3A8416A25C}" type="presParOf" srcId="{A4AE507F-EB6A-41BA-83A9-59C770737B96}" destId="{E9ABEF3C-E564-4D7E-A653-BEB63A29489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53347-329C-40BA-8580-4ED035CFB1A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AF756AF-8C9B-4B22-A463-B0BCC1C80C9F}">
      <dgm:prSet/>
      <dgm:spPr/>
      <dgm:t>
        <a:bodyPr/>
        <a:lstStyle/>
        <a:p>
          <a:r>
            <a:rPr lang="en-US" b="1"/>
            <a:t>Program Availability - </a:t>
          </a:r>
          <a:r>
            <a:rPr lang="en-US"/>
            <a:t>Inform applicants, participants, and potentially 	eligible persons of their program rights and responsibilities and the steps necessary for participation.</a:t>
          </a:r>
        </a:p>
      </dgm:t>
    </dgm:pt>
    <dgm:pt modelId="{28947D7B-905E-46A4-AD27-5F7A6791C609}" type="parTrans" cxnId="{5DA198D4-7CE7-42BB-ADEB-56F2DDB5DBCC}">
      <dgm:prSet/>
      <dgm:spPr/>
      <dgm:t>
        <a:bodyPr/>
        <a:lstStyle/>
        <a:p>
          <a:endParaRPr lang="en-US"/>
        </a:p>
      </dgm:t>
    </dgm:pt>
    <dgm:pt modelId="{68D762E2-01B9-46A6-8938-F693031B29C7}" type="sibTrans" cxnId="{5DA198D4-7CE7-42BB-ADEB-56F2DDB5DBCC}">
      <dgm:prSet/>
      <dgm:spPr/>
      <dgm:t>
        <a:bodyPr/>
        <a:lstStyle/>
        <a:p>
          <a:endParaRPr lang="en-US"/>
        </a:p>
      </dgm:t>
    </dgm:pt>
    <dgm:pt modelId="{E9F105A8-25CE-4891-8741-0ADBB7FD285A}">
      <dgm:prSet/>
      <dgm:spPr/>
      <dgm:t>
        <a:bodyPr/>
        <a:lstStyle/>
        <a:p>
          <a:r>
            <a:rPr lang="en-US" b="1"/>
            <a:t>Complaint Information - </a:t>
          </a:r>
          <a:r>
            <a:rPr lang="en-US"/>
            <a:t>Advise applicants and participants at the service delivery point of their right to file a complaint, how to file a complaint, and the complaint procedures.</a:t>
          </a:r>
        </a:p>
      </dgm:t>
    </dgm:pt>
    <dgm:pt modelId="{D226B863-8E45-4108-8E9C-93F4D5B2CFEC}" type="parTrans" cxnId="{0CDCB707-DDC5-45D7-89A1-F83C75A2A622}">
      <dgm:prSet/>
      <dgm:spPr/>
      <dgm:t>
        <a:bodyPr/>
        <a:lstStyle/>
        <a:p>
          <a:endParaRPr lang="en-US"/>
        </a:p>
      </dgm:t>
    </dgm:pt>
    <dgm:pt modelId="{BF601E9D-DA02-42A0-814A-A41489417C05}" type="sibTrans" cxnId="{0CDCB707-DDC5-45D7-89A1-F83C75A2A622}">
      <dgm:prSet/>
      <dgm:spPr/>
      <dgm:t>
        <a:bodyPr/>
        <a:lstStyle/>
        <a:p>
          <a:endParaRPr lang="en-US"/>
        </a:p>
      </dgm:t>
    </dgm:pt>
    <dgm:pt modelId="{58A48F50-0EFA-4E54-B967-4A719C478D6A}">
      <dgm:prSet/>
      <dgm:spPr/>
      <dgm:t>
        <a:bodyPr/>
        <a:lstStyle/>
        <a:p>
          <a:r>
            <a:rPr lang="en-US" b="1"/>
            <a:t>Nondiscrimination Statement - </a:t>
          </a:r>
          <a:r>
            <a:rPr lang="en-US"/>
            <a:t>Must 	be included on all information, materials, and resources used to inform the public about FNS programs.</a:t>
          </a:r>
        </a:p>
      </dgm:t>
    </dgm:pt>
    <dgm:pt modelId="{60419784-5AB4-476D-BE20-BB5D8AC6C882}" type="parTrans" cxnId="{85784EFF-F85A-4E07-8F6E-3F0DD0DFA73A}">
      <dgm:prSet/>
      <dgm:spPr/>
      <dgm:t>
        <a:bodyPr/>
        <a:lstStyle/>
        <a:p>
          <a:endParaRPr lang="en-US"/>
        </a:p>
      </dgm:t>
    </dgm:pt>
    <dgm:pt modelId="{CA96A057-FD33-4D87-AEE0-5161EAC438DB}" type="sibTrans" cxnId="{85784EFF-F85A-4E07-8F6E-3F0DD0DFA73A}">
      <dgm:prSet/>
      <dgm:spPr/>
      <dgm:t>
        <a:bodyPr/>
        <a:lstStyle/>
        <a:p>
          <a:endParaRPr lang="en-US"/>
        </a:p>
      </dgm:t>
    </dgm:pt>
    <dgm:pt modelId="{2EB008E0-8365-4E43-AD8F-CB13E5B20802}" type="pres">
      <dgm:prSet presAssocID="{B7553347-329C-40BA-8580-4ED035CFB1A4}" presName="linear" presStyleCnt="0">
        <dgm:presLayoutVars>
          <dgm:animLvl val="lvl"/>
          <dgm:resizeHandles val="exact"/>
        </dgm:presLayoutVars>
      </dgm:prSet>
      <dgm:spPr/>
    </dgm:pt>
    <dgm:pt modelId="{719E72B2-9502-48B1-AD6F-9C2C6620B2A7}" type="pres">
      <dgm:prSet presAssocID="{7AF756AF-8C9B-4B22-A463-B0BCC1C80C9F}" presName="parentText" presStyleLbl="node1" presStyleIdx="0" presStyleCnt="3">
        <dgm:presLayoutVars>
          <dgm:chMax val="0"/>
          <dgm:bulletEnabled val="1"/>
        </dgm:presLayoutVars>
      </dgm:prSet>
      <dgm:spPr/>
    </dgm:pt>
    <dgm:pt modelId="{F585B01B-9BFD-4196-8D78-385455A6759E}" type="pres">
      <dgm:prSet presAssocID="{68D762E2-01B9-46A6-8938-F693031B29C7}" presName="spacer" presStyleCnt="0"/>
      <dgm:spPr/>
    </dgm:pt>
    <dgm:pt modelId="{8B18E6E3-2E0D-46E2-8AC4-773ED911C0D6}" type="pres">
      <dgm:prSet presAssocID="{E9F105A8-25CE-4891-8741-0ADBB7FD285A}" presName="parentText" presStyleLbl="node1" presStyleIdx="1" presStyleCnt="3">
        <dgm:presLayoutVars>
          <dgm:chMax val="0"/>
          <dgm:bulletEnabled val="1"/>
        </dgm:presLayoutVars>
      </dgm:prSet>
      <dgm:spPr/>
    </dgm:pt>
    <dgm:pt modelId="{A7B2130C-1D33-4FB1-AF54-E46092B5A1C7}" type="pres">
      <dgm:prSet presAssocID="{BF601E9D-DA02-42A0-814A-A41489417C05}" presName="spacer" presStyleCnt="0"/>
      <dgm:spPr/>
    </dgm:pt>
    <dgm:pt modelId="{EC92EB1B-9E95-4060-85FF-8E33FDD7A199}" type="pres">
      <dgm:prSet presAssocID="{58A48F50-0EFA-4E54-B967-4A719C478D6A}" presName="parentText" presStyleLbl="node1" presStyleIdx="2" presStyleCnt="3">
        <dgm:presLayoutVars>
          <dgm:chMax val="0"/>
          <dgm:bulletEnabled val="1"/>
        </dgm:presLayoutVars>
      </dgm:prSet>
      <dgm:spPr/>
    </dgm:pt>
  </dgm:ptLst>
  <dgm:cxnLst>
    <dgm:cxn modelId="{0CDCB707-DDC5-45D7-89A1-F83C75A2A622}" srcId="{B7553347-329C-40BA-8580-4ED035CFB1A4}" destId="{E9F105A8-25CE-4891-8741-0ADBB7FD285A}" srcOrd="1" destOrd="0" parTransId="{D226B863-8E45-4108-8E9C-93F4D5B2CFEC}" sibTransId="{BF601E9D-DA02-42A0-814A-A41489417C05}"/>
    <dgm:cxn modelId="{EFB6A444-DA86-4876-A663-24B4A53D120C}" type="presOf" srcId="{E9F105A8-25CE-4891-8741-0ADBB7FD285A}" destId="{8B18E6E3-2E0D-46E2-8AC4-773ED911C0D6}" srcOrd="0" destOrd="0" presId="urn:microsoft.com/office/officeart/2005/8/layout/vList2"/>
    <dgm:cxn modelId="{0F6E1AC7-342F-47BD-8DFA-D578264CCDE3}" type="presOf" srcId="{7AF756AF-8C9B-4B22-A463-B0BCC1C80C9F}" destId="{719E72B2-9502-48B1-AD6F-9C2C6620B2A7}" srcOrd="0" destOrd="0" presId="urn:microsoft.com/office/officeart/2005/8/layout/vList2"/>
    <dgm:cxn modelId="{D173D3CB-9DB1-43BD-939D-97D2E2F11FE2}" type="presOf" srcId="{B7553347-329C-40BA-8580-4ED035CFB1A4}" destId="{2EB008E0-8365-4E43-AD8F-CB13E5B20802}" srcOrd="0" destOrd="0" presId="urn:microsoft.com/office/officeart/2005/8/layout/vList2"/>
    <dgm:cxn modelId="{5DA198D4-7CE7-42BB-ADEB-56F2DDB5DBCC}" srcId="{B7553347-329C-40BA-8580-4ED035CFB1A4}" destId="{7AF756AF-8C9B-4B22-A463-B0BCC1C80C9F}" srcOrd="0" destOrd="0" parTransId="{28947D7B-905E-46A4-AD27-5F7A6791C609}" sibTransId="{68D762E2-01B9-46A6-8938-F693031B29C7}"/>
    <dgm:cxn modelId="{C5E630E9-B6EB-4C47-B320-0A9BA5453204}" type="presOf" srcId="{58A48F50-0EFA-4E54-B967-4A719C478D6A}" destId="{EC92EB1B-9E95-4060-85FF-8E33FDD7A199}" srcOrd="0" destOrd="0" presId="urn:microsoft.com/office/officeart/2005/8/layout/vList2"/>
    <dgm:cxn modelId="{85784EFF-F85A-4E07-8F6E-3F0DD0DFA73A}" srcId="{B7553347-329C-40BA-8580-4ED035CFB1A4}" destId="{58A48F50-0EFA-4E54-B967-4A719C478D6A}" srcOrd="2" destOrd="0" parTransId="{60419784-5AB4-476D-BE20-BB5D8AC6C882}" sibTransId="{CA96A057-FD33-4D87-AEE0-5161EAC438DB}"/>
    <dgm:cxn modelId="{1CFCBEAA-175F-4E27-B044-BAC75614289B}" type="presParOf" srcId="{2EB008E0-8365-4E43-AD8F-CB13E5B20802}" destId="{719E72B2-9502-48B1-AD6F-9C2C6620B2A7}" srcOrd="0" destOrd="0" presId="urn:microsoft.com/office/officeart/2005/8/layout/vList2"/>
    <dgm:cxn modelId="{111C2937-CB6E-405A-89EC-974872B10EF8}" type="presParOf" srcId="{2EB008E0-8365-4E43-AD8F-CB13E5B20802}" destId="{F585B01B-9BFD-4196-8D78-385455A6759E}" srcOrd="1" destOrd="0" presId="urn:microsoft.com/office/officeart/2005/8/layout/vList2"/>
    <dgm:cxn modelId="{65C7A45C-8A5A-42C9-9A4C-DAFB5D14B4E9}" type="presParOf" srcId="{2EB008E0-8365-4E43-AD8F-CB13E5B20802}" destId="{8B18E6E3-2E0D-46E2-8AC4-773ED911C0D6}" srcOrd="2" destOrd="0" presId="urn:microsoft.com/office/officeart/2005/8/layout/vList2"/>
    <dgm:cxn modelId="{23F1E16F-F03D-4378-A5E6-8E6591037450}" type="presParOf" srcId="{2EB008E0-8365-4E43-AD8F-CB13E5B20802}" destId="{A7B2130C-1D33-4FB1-AF54-E46092B5A1C7}" srcOrd="3" destOrd="0" presId="urn:microsoft.com/office/officeart/2005/8/layout/vList2"/>
    <dgm:cxn modelId="{987D2F89-8BA8-4E26-B857-8D33C6473D71}" type="presParOf" srcId="{2EB008E0-8365-4E43-AD8F-CB13E5B20802}" destId="{EC92EB1B-9E95-4060-85FF-8E33FDD7A1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9005A925-A558-4521-A43C-1316411C2A8D}">
      <dgm:prSet/>
      <dgm:spPr/>
      <dgm:t>
        <a:bodyPr/>
        <a:lstStyle/>
        <a:p>
          <a:r>
            <a:rPr lang="en-US"/>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dgm:spPr/>
      <dgm:t>
        <a:bodyPr/>
        <a:lstStyle/>
        <a:p>
          <a:r>
            <a:rPr lang="en-US"/>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dgm:spPr/>
      <dgm:t>
        <a:bodyPr/>
        <a:lstStyle/>
        <a:p>
          <a:r>
            <a:rPr lang="en-US"/>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dgm:spPr/>
      <dgm:t>
        <a:bodyPr/>
        <a:lstStyle/>
        <a:p>
          <a:r>
            <a:rPr lang="en-US"/>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E40F4716-8C6D-4DB5-8E0E-D82EB36BBFD4}" type="pres">
      <dgm:prSet presAssocID="{E8FB7F97-9A0E-4F9E-ADB3-FE6C176238D1}" presName="Name0" presStyleCnt="0">
        <dgm:presLayoutVars>
          <dgm:dir/>
          <dgm:animLvl val="lvl"/>
          <dgm:resizeHandles val="exact"/>
        </dgm:presLayoutVars>
      </dgm:prSet>
      <dgm:spPr/>
    </dgm:pt>
    <dgm:pt modelId="{82FF1C3F-14CD-4C9C-8A7A-B78DE16A9157}" type="pres">
      <dgm:prSet presAssocID="{9005A925-A558-4521-A43C-1316411C2A8D}" presName="linNode" presStyleCnt="0"/>
      <dgm:spPr/>
    </dgm:pt>
    <dgm:pt modelId="{64B29F13-35DB-430D-A843-DD37A8309DD8}" type="pres">
      <dgm:prSet presAssocID="{9005A925-A558-4521-A43C-1316411C2A8D}" presName="parentText" presStyleLbl="alignNode1" presStyleIdx="0" presStyleCnt="5">
        <dgm:presLayoutVars>
          <dgm:chMax val="1"/>
          <dgm:bulletEnabled/>
        </dgm:presLayoutVars>
      </dgm:prSet>
      <dgm:spPr/>
    </dgm:pt>
    <dgm:pt modelId="{2A18B493-3B29-4327-8A5A-EE1541BBDB8A}" type="pres">
      <dgm:prSet presAssocID="{9005A925-A558-4521-A43C-1316411C2A8D}" presName="descendantText" presStyleLbl="alignAccFollowNode1" presStyleIdx="0" presStyleCnt="5">
        <dgm:presLayoutVars>
          <dgm:bulletEnabled/>
        </dgm:presLayoutVars>
      </dgm:prSet>
      <dgm:spPr/>
    </dgm:pt>
    <dgm:pt modelId="{A6D0253E-20D7-46F8-BC68-B6CB5F22636E}" type="pres">
      <dgm:prSet presAssocID="{791E534D-1A3C-4434-B3C2-0880CB06960E}" presName="sp" presStyleCnt="0"/>
      <dgm:spPr/>
    </dgm:pt>
    <dgm:pt modelId="{0129EDE4-3B66-44F0-9F99-93FEE3FD6B25}" type="pres">
      <dgm:prSet presAssocID="{BE756FCC-E111-459E-A748-26368226F481}" presName="linNode" presStyleCnt="0"/>
      <dgm:spPr/>
    </dgm:pt>
    <dgm:pt modelId="{044650B4-94FC-4F70-8C5C-7464426F0929}" type="pres">
      <dgm:prSet presAssocID="{BE756FCC-E111-459E-A748-26368226F481}" presName="parentText" presStyleLbl="alignNode1" presStyleIdx="1" presStyleCnt="5">
        <dgm:presLayoutVars>
          <dgm:chMax val="1"/>
          <dgm:bulletEnabled/>
        </dgm:presLayoutVars>
      </dgm:prSet>
      <dgm:spPr/>
    </dgm:pt>
    <dgm:pt modelId="{4FB11042-545F-4BB7-BCF5-1A70FCB7C125}" type="pres">
      <dgm:prSet presAssocID="{BE756FCC-E111-459E-A748-26368226F481}" presName="descendantText" presStyleLbl="alignAccFollowNode1" presStyleIdx="1" presStyleCnt="5">
        <dgm:presLayoutVars>
          <dgm:bulletEnabled/>
        </dgm:presLayoutVars>
      </dgm:prSet>
      <dgm:spPr/>
    </dgm:pt>
    <dgm:pt modelId="{A27CECF4-F383-4E2A-8D2A-805FD64CBA11}" type="pres">
      <dgm:prSet presAssocID="{F991060A-314F-416A-80D1-8A48E33DB7EC}" presName="sp" presStyleCnt="0"/>
      <dgm:spPr/>
    </dgm:pt>
    <dgm:pt modelId="{F0109AEB-EFF5-4C7D-8936-6DCB45855685}" type="pres">
      <dgm:prSet presAssocID="{B1E83AB0-6A94-43B4-8C5E-0D5B61DBD728}" presName="linNode" presStyleCnt="0"/>
      <dgm:spPr/>
    </dgm:pt>
    <dgm:pt modelId="{C60CBBBA-A5F5-426F-9A86-05B6108105F6}" type="pres">
      <dgm:prSet presAssocID="{B1E83AB0-6A94-43B4-8C5E-0D5B61DBD728}" presName="parentText" presStyleLbl="alignNode1" presStyleIdx="2" presStyleCnt="5">
        <dgm:presLayoutVars>
          <dgm:chMax val="1"/>
          <dgm:bulletEnabled/>
        </dgm:presLayoutVars>
      </dgm:prSet>
      <dgm:spPr/>
    </dgm:pt>
    <dgm:pt modelId="{DE25B478-0A42-4E54-B181-B39A285D9E97}" type="pres">
      <dgm:prSet presAssocID="{B1E83AB0-6A94-43B4-8C5E-0D5B61DBD728}" presName="descendantText" presStyleLbl="alignAccFollowNode1" presStyleIdx="2" presStyleCnt="5">
        <dgm:presLayoutVars>
          <dgm:bulletEnabled/>
        </dgm:presLayoutVars>
      </dgm:prSet>
      <dgm:spPr/>
    </dgm:pt>
    <dgm:pt modelId="{DCCADFA1-841A-4F4A-8D9C-34E0BCE8AABE}" type="pres">
      <dgm:prSet presAssocID="{F4320708-36E4-4D5A-AFCB-22E2B4EE8363}" presName="sp" presStyleCnt="0"/>
      <dgm:spPr/>
    </dgm:pt>
    <dgm:pt modelId="{2801BE7C-55CD-47A6-9ECA-4480EA2C545B}" type="pres">
      <dgm:prSet presAssocID="{F090B609-F563-47DD-A418-00472865CF2A}" presName="linNode" presStyleCnt="0"/>
      <dgm:spPr/>
    </dgm:pt>
    <dgm:pt modelId="{2E112236-CD16-476E-8486-B70AB887098C}" type="pres">
      <dgm:prSet presAssocID="{F090B609-F563-47DD-A418-00472865CF2A}" presName="parentText" presStyleLbl="alignNode1" presStyleIdx="3" presStyleCnt="5">
        <dgm:presLayoutVars>
          <dgm:chMax val="1"/>
          <dgm:bulletEnabled/>
        </dgm:presLayoutVars>
      </dgm:prSet>
      <dgm:spPr/>
    </dgm:pt>
    <dgm:pt modelId="{C0C11F21-8256-4E60-B959-277901DD4E90}" type="pres">
      <dgm:prSet presAssocID="{F090B609-F563-47DD-A418-00472865CF2A}" presName="descendantText" presStyleLbl="alignAccFollowNode1" presStyleIdx="3" presStyleCnt="5">
        <dgm:presLayoutVars>
          <dgm:bulletEnabled/>
        </dgm:presLayoutVars>
      </dgm:prSet>
      <dgm:spPr/>
    </dgm:pt>
    <dgm:pt modelId="{2FAA20A3-9AB8-4AC5-93AC-CEED5EDAA8AE}" type="pres">
      <dgm:prSet presAssocID="{B3936590-A162-4072-9F97-D667974591E4}" presName="sp" presStyleCnt="0"/>
      <dgm:spPr/>
    </dgm:pt>
    <dgm:pt modelId="{F211C5BF-6CF4-4F5E-8BE5-0DEABEF67692}" type="pres">
      <dgm:prSet presAssocID="{CCE54C38-2BDF-4209-8271-B7CB67E8B23B}" presName="linNode" presStyleCnt="0"/>
      <dgm:spPr/>
    </dgm:pt>
    <dgm:pt modelId="{C2E07F17-C354-489D-89EF-B6C24C32FB57}" type="pres">
      <dgm:prSet presAssocID="{CCE54C38-2BDF-4209-8271-B7CB67E8B23B}" presName="parentText" presStyleLbl="alignNode1" presStyleIdx="4" presStyleCnt="5">
        <dgm:presLayoutVars>
          <dgm:chMax val="1"/>
          <dgm:bulletEnabled/>
        </dgm:presLayoutVars>
      </dgm:prSet>
      <dgm:spPr/>
    </dgm:pt>
    <dgm:pt modelId="{44CBC10F-EACE-48DA-BA07-A6AFFE3584BA}" type="pres">
      <dgm:prSet presAssocID="{CCE54C38-2BDF-4209-8271-B7CB67E8B23B}" presName="descendantText" presStyleLbl="alignAccFollowNode1" presStyleIdx="4" presStyleCnt="5">
        <dgm:presLayoutVars>
          <dgm:bulletEnabled/>
        </dgm:presLayoutVars>
      </dgm:prSet>
      <dgm:spPr/>
    </dgm:pt>
  </dgm:ptLst>
  <dgm:cxnLst>
    <dgm:cxn modelId="{E2198409-72E6-4EE3-A119-105E3613E9CF}" type="presOf" srcId="{9005A925-A558-4521-A43C-1316411C2A8D}" destId="{64B29F13-35DB-430D-A843-DD37A8309DD8}" srcOrd="0" destOrd="0" presId="urn:microsoft.com/office/officeart/2016/7/layout/VerticalSolidActionList"/>
    <dgm:cxn modelId="{49FB710C-8665-44D8-AABC-DAEE0A067348}" type="presOf" srcId="{72C56169-425B-4EC2-B2E0-91B573E1FEBB}" destId="{44CBC10F-EACE-48DA-BA07-A6AFFE3584BA}" srcOrd="0" destOrd="0" presId="urn:microsoft.com/office/officeart/2016/7/layout/VerticalSolidActionList"/>
    <dgm:cxn modelId="{86906615-D58A-4D37-8A0A-083810F9D6D9}" type="presOf" srcId="{B1E83AB0-6A94-43B4-8C5E-0D5B61DBD728}" destId="{C60CBBBA-A5F5-426F-9A86-05B6108105F6}"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EBBC213F-4F48-4D71-8601-29EF570F4426}" srcId="{E8FB7F97-9A0E-4F9E-ADB3-FE6C176238D1}" destId="{9005A925-A558-4521-A43C-1316411C2A8D}" srcOrd="0" destOrd="0" parTransId="{DA25BD39-F51B-4DB5-97E2-C6EA59B3B137}" sibTransId="{791E534D-1A3C-4434-B3C2-0880CB06960E}"/>
    <dgm:cxn modelId="{3F059240-2D24-47FA-8D42-A1DD044D64ED}" type="presOf" srcId="{4D8F76F5-2821-410E-B7B8-CA7018FE08F9}" destId="{C0C11F21-8256-4E60-B959-277901DD4E90}"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37C017A0-1CB0-40CA-9E55-D4C0E0788E20}" type="presOf" srcId="{BE756FCC-E111-459E-A748-26368226F481}" destId="{044650B4-94FC-4F70-8C5C-7464426F0929}" srcOrd="0" destOrd="0" presId="urn:microsoft.com/office/officeart/2016/7/layout/VerticalSolidActionList"/>
    <dgm:cxn modelId="{9307D1A6-14CB-4A74-AF83-E6901A4E9A1F}" type="presOf" srcId="{F090B609-F563-47DD-A418-00472865CF2A}" destId="{2E112236-CD16-476E-8486-B70AB887098C}" srcOrd="0" destOrd="0" presId="urn:microsoft.com/office/officeart/2016/7/layout/VerticalSolidActionList"/>
    <dgm:cxn modelId="{040C2DA9-CDF7-43CC-8E16-984D8E4E64C4}" type="presOf" srcId="{72E7B9DF-3BD1-40AB-8B93-1C82991DA4A1}" destId="{4FB11042-545F-4BB7-BCF5-1A70FCB7C125}" srcOrd="0" destOrd="0" presId="urn:microsoft.com/office/officeart/2016/7/layout/VerticalSolidActionList"/>
    <dgm:cxn modelId="{6D1D37AB-3DEB-430A-B2D6-A9B6B2E3D567}" srcId="{E8FB7F97-9A0E-4F9E-ADB3-FE6C176238D1}" destId="{B1E83AB0-6A94-43B4-8C5E-0D5B61DBD728}" srcOrd="2" destOrd="0" parTransId="{5448DB83-E1F2-40BE-A7AC-1EC4DEB6F768}" sibTransId="{F4320708-36E4-4D5A-AFCB-22E2B4EE8363}"/>
    <dgm:cxn modelId="{05D61CC1-C2BF-45C9-B702-7DA45F32D56D}" type="presOf" srcId="{E8FB7F97-9A0E-4F9E-ADB3-FE6C176238D1}" destId="{E40F4716-8C6D-4DB5-8E0E-D82EB36BBFD4}" srcOrd="0" destOrd="0" presId="urn:microsoft.com/office/officeart/2016/7/layout/VerticalSolidActionList"/>
    <dgm:cxn modelId="{E6D827D5-EB5E-45C3-9653-6E51A96CC623}" type="presOf" srcId="{31965D20-20FA-4EB1-8C25-A558B2D20907}" destId="{DE25B478-0A42-4E54-B181-B39A285D9E97}" srcOrd="0" destOrd="0" presId="urn:microsoft.com/office/officeart/2016/7/layout/VerticalSolidActionList"/>
    <dgm:cxn modelId="{252616DC-4D74-48DC-8CE3-00D32EFC03C0}" srcId="{E8FB7F97-9A0E-4F9E-ADB3-FE6C176238D1}" destId="{CCE54C38-2BDF-4209-8271-B7CB67E8B23B}" srcOrd="4" destOrd="0" parTransId="{38F8058C-3053-46E8-93F7-EA5B6F753726}" sibTransId="{98EE397B-6F5F-48BD-8045-F496DCD5D8A1}"/>
    <dgm:cxn modelId="{EF4715EA-09D8-468E-ADC4-FFAC83E0DDDB}" type="presOf" srcId="{216365AC-51EA-4DD0-B2DE-80F4BC34C764}" destId="{2A18B493-3B29-4327-8A5A-EE1541BBDB8A}"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A2F146F0-3EF7-4D69-B304-932B034115A4}" type="presOf" srcId="{CCE54C38-2BDF-4209-8271-B7CB67E8B23B}" destId="{C2E07F17-C354-489D-89EF-B6C24C32FB57}" srcOrd="0" destOrd="0" presId="urn:microsoft.com/office/officeart/2016/7/layout/VerticalSolidActionList"/>
    <dgm:cxn modelId="{D264B545-31A9-4726-BE7E-43E071C9A33D}" type="presParOf" srcId="{E40F4716-8C6D-4DB5-8E0E-D82EB36BBFD4}" destId="{82FF1C3F-14CD-4C9C-8A7A-B78DE16A9157}" srcOrd="0" destOrd="0" presId="urn:microsoft.com/office/officeart/2016/7/layout/VerticalSolidActionList"/>
    <dgm:cxn modelId="{4613982E-F121-4EDD-80FF-7E267393DFCB}" type="presParOf" srcId="{82FF1C3F-14CD-4C9C-8A7A-B78DE16A9157}" destId="{64B29F13-35DB-430D-A843-DD37A8309DD8}" srcOrd="0" destOrd="0" presId="urn:microsoft.com/office/officeart/2016/7/layout/VerticalSolidActionList"/>
    <dgm:cxn modelId="{29D960C7-0A93-46A2-8AE3-63B75EDD4CDC}" type="presParOf" srcId="{82FF1C3F-14CD-4C9C-8A7A-B78DE16A9157}" destId="{2A18B493-3B29-4327-8A5A-EE1541BBDB8A}" srcOrd="1" destOrd="0" presId="urn:microsoft.com/office/officeart/2016/7/layout/VerticalSolidActionList"/>
    <dgm:cxn modelId="{8785DCEA-4262-4D52-916A-7FB7FC7FFEEF}" type="presParOf" srcId="{E40F4716-8C6D-4DB5-8E0E-D82EB36BBFD4}" destId="{A6D0253E-20D7-46F8-BC68-B6CB5F22636E}" srcOrd="1" destOrd="0" presId="urn:microsoft.com/office/officeart/2016/7/layout/VerticalSolidActionList"/>
    <dgm:cxn modelId="{12FF7754-64E3-46B7-9D5C-34FD60C5830B}" type="presParOf" srcId="{E40F4716-8C6D-4DB5-8E0E-D82EB36BBFD4}" destId="{0129EDE4-3B66-44F0-9F99-93FEE3FD6B25}" srcOrd="2" destOrd="0" presId="urn:microsoft.com/office/officeart/2016/7/layout/VerticalSolidActionList"/>
    <dgm:cxn modelId="{74A5D274-1250-4608-B1A7-183C833F87BF}" type="presParOf" srcId="{0129EDE4-3B66-44F0-9F99-93FEE3FD6B25}" destId="{044650B4-94FC-4F70-8C5C-7464426F0929}" srcOrd="0" destOrd="0" presId="urn:microsoft.com/office/officeart/2016/7/layout/VerticalSolidActionList"/>
    <dgm:cxn modelId="{9A9BD333-22DA-450E-98D7-B0D89E72202C}" type="presParOf" srcId="{0129EDE4-3B66-44F0-9F99-93FEE3FD6B25}" destId="{4FB11042-545F-4BB7-BCF5-1A70FCB7C125}" srcOrd="1" destOrd="0" presId="urn:microsoft.com/office/officeart/2016/7/layout/VerticalSolidActionList"/>
    <dgm:cxn modelId="{A8C53367-6B19-4B0D-A6E1-6560925DC8CD}" type="presParOf" srcId="{E40F4716-8C6D-4DB5-8E0E-D82EB36BBFD4}" destId="{A27CECF4-F383-4E2A-8D2A-805FD64CBA11}" srcOrd="3" destOrd="0" presId="urn:microsoft.com/office/officeart/2016/7/layout/VerticalSolidActionList"/>
    <dgm:cxn modelId="{45086D79-D4F6-48EC-85A9-90E1F3DCA288}" type="presParOf" srcId="{E40F4716-8C6D-4DB5-8E0E-D82EB36BBFD4}" destId="{F0109AEB-EFF5-4C7D-8936-6DCB45855685}" srcOrd="4" destOrd="0" presId="urn:microsoft.com/office/officeart/2016/7/layout/VerticalSolidActionList"/>
    <dgm:cxn modelId="{FD147BEE-6238-4DE1-AC03-AA53F80C765C}" type="presParOf" srcId="{F0109AEB-EFF5-4C7D-8936-6DCB45855685}" destId="{C60CBBBA-A5F5-426F-9A86-05B6108105F6}" srcOrd="0" destOrd="0" presId="urn:microsoft.com/office/officeart/2016/7/layout/VerticalSolidActionList"/>
    <dgm:cxn modelId="{48D2480F-6725-4666-A0BD-85FE21A11B7D}" type="presParOf" srcId="{F0109AEB-EFF5-4C7D-8936-6DCB45855685}" destId="{DE25B478-0A42-4E54-B181-B39A285D9E97}" srcOrd="1" destOrd="0" presId="urn:microsoft.com/office/officeart/2016/7/layout/VerticalSolidActionList"/>
    <dgm:cxn modelId="{6A0F3AF2-DC7C-4453-B6ED-A73DF62FDF07}" type="presParOf" srcId="{E40F4716-8C6D-4DB5-8E0E-D82EB36BBFD4}" destId="{DCCADFA1-841A-4F4A-8D9C-34E0BCE8AABE}" srcOrd="5" destOrd="0" presId="urn:microsoft.com/office/officeart/2016/7/layout/VerticalSolidActionList"/>
    <dgm:cxn modelId="{A5A95234-59CB-44AB-A727-F1D931B30AC2}" type="presParOf" srcId="{E40F4716-8C6D-4DB5-8E0E-D82EB36BBFD4}" destId="{2801BE7C-55CD-47A6-9ECA-4480EA2C545B}" srcOrd="6" destOrd="0" presId="urn:microsoft.com/office/officeart/2016/7/layout/VerticalSolidActionList"/>
    <dgm:cxn modelId="{11A421AA-11C1-42FC-ACF9-FD0A2BB107E9}" type="presParOf" srcId="{2801BE7C-55CD-47A6-9ECA-4480EA2C545B}" destId="{2E112236-CD16-476E-8486-B70AB887098C}" srcOrd="0" destOrd="0" presId="urn:microsoft.com/office/officeart/2016/7/layout/VerticalSolidActionList"/>
    <dgm:cxn modelId="{D4036515-3458-41F8-824F-B95B4E4CFD67}" type="presParOf" srcId="{2801BE7C-55CD-47A6-9ECA-4480EA2C545B}" destId="{C0C11F21-8256-4E60-B959-277901DD4E90}" srcOrd="1" destOrd="0" presId="urn:microsoft.com/office/officeart/2016/7/layout/VerticalSolidActionList"/>
    <dgm:cxn modelId="{DA85D79C-CD8D-4B9E-AB3E-92C554D90641}" type="presParOf" srcId="{E40F4716-8C6D-4DB5-8E0E-D82EB36BBFD4}" destId="{2FAA20A3-9AB8-4AC5-93AC-CEED5EDAA8AE}" srcOrd="7" destOrd="0" presId="urn:microsoft.com/office/officeart/2016/7/layout/VerticalSolidActionList"/>
    <dgm:cxn modelId="{2EF28943-4D89-4713-A0ED-16A18E9D0562}" type="presParOf" srcId="{E40F4716-8C6D-4DB5-8E0E-D82EB36BBFD4}" destId="{F211C5BF-6CF4-4F5E-8BE5-0DEABEF67692}" srcOrd="8" destOrd="0" presId="urn:microsoft.com/office/officeart/2016/7/layout/VerticalSolidActionList"/>
    <dgm:cxn modelId="{57B8928D-6CCF-431C-A3B1-C9923C2289D5}" type="presParOf" srcId="{F211C5BF-6CF4-4F5E-8BE5-0DEABEF67692}" destId="{C2E07F17-C354-489D-89EF-B6C24C32FB57}" srcOrd="0" destOrd="0" presId="urn:microsoft.com/office/officeart/2016/7/layout/VerticalSolidActionList"/>
    <dgm:cxn modelId="{3A51CAE6-CABD-40DC-8795-C0D66B93C0B6}" type="presParOf" srcId="{F211C5BF-6CF4-4F5E-8BE5-0DEABEF67692}" destId="{44CBC10F-EACE-48DA-BA07-A6AFFE3584B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C3F0FD-2CF6-472A-89D4-BCBF1C8BEED4}"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en-US"/>
        </a:p>
      </dgm:t>
    </dgm:pt>
    <dgm:pt modelId="{949D9A96-A7F1-4C78-94C9-3916D6B5D766}">
      <dgm:prSet/>
      <dgm:spPr/>
      <dgm:t>
        <a:bodyPr/>
        <a:lstStyle/>
        <a:p>
          <a:r>
            <a:rPr lang="en-US"/>
            <a:t>State agencies review local agencies. </a:t>
          </a:r>
        </a:p>
      </dgm:t>
    </dgm:pt>
    <dgm:pt modelId="{9C3D8724-AA1E-4C4F-9406-B1EAF5F082CA}" type="parTrans" cxnId="{3BCA6D8B-FBC4-4C01-ADF8-572BE274F59C}">
      <dgm:prSet/>
      <dgm:spPr/>
      <dgm:t>
        <a:bodyPr/>
        <a:lstStyle/>
        <a:p>
          <a:endParaRPr lang="en-US"/>
        </a:p>
      </dgm:t>
    </dgm:pt>
    <dgm:pt modelId="{A849D9B5-1AB6-4D44-BC99-A8E1FCBE93C8}" type="sibTrans" cxnId="{3BCA6D8B-FBC4-4C01-ADF8-572BE274F59C}">
      <dgm:prSet/>
      <dgm:spPr/>
      <dgm:t>
        <a:bodyPr/>
        <a:lstStyle/>
        <a:p>
          <a:endParaRPr lang="en-US"/>
        </a:p>
      </dgm:t>
    </dgm:pt>
    <dgm:pt modelId="{727AEE43-4705-45C8-94D5-FE7A63500D00}">
      <dgm:prSet/>
      <dgm:spPr/>
      <dgm:t>
        <a:bodyPr/>
        <a:lstStyle/>
        <a:p>
          <a:r>
            <a:rPr lang="en-US"/>
            <a:t>Local agencies review sub-recipients.</a:t>
          </a:r>
        </a:p>
      </dgm:t>
    </dgm:pt>
    <dgm:pt modelId="{2D0AD639-0032-4151-A105-7472FE2D4813}" type="parTrans" cxnId="{DA7AAC89-56E7-455B-89B5-4717C4F154DC}">
      <dgm:prSet/>
      <dgm:spPr/>
      <dgm:t>
        <a:bodyPr/>
        <a:lstStyle/>
        <a:p>
          <a:endParaRPr lang="en-US"/>
        </a:p>
      </dgm:t>
    </dgm:pt>
    <dgm:pt modelId="{538EB1ED-DEFD-4BD4-9122-C1A06DB5F6FD}" type="sibTrans" cxnId="{DA7AAC89-56E7-455B-89B5-4717C4F154DC}">
      <dgm:prSet/>
      <dgm:spPr/>
      <dgm:t>
        <a:bodyPr/>
        <a:lstStyle/>
        <a:p>
          <a:endParaRPr lang="en-US"/>
        </a:p>
      </dgm:t>
    </dgm:pt>
    <dgm:pt modelId="{E6A105F8-3A4D-40F3-8CA5-217102BC3719}">
      <dgm:prSet/>
      <dgm:spPr/>
      <dgm:t>
        <a:bodyPr/>
        <a:lstStyle/>
        <a:p>
          <a:r>
            <a:rPr lang="en-US"/>
            <a:t>3 types of Reviews</a:t>
          </a:r>
        </a:p>
      </dgm:t>
    </dgm:pt>
    <dgm:pt modelId="{8DF1A7B8-45FC-4838-9F24-61B868F9F4EC}" type="parTrans" cxnId="{245FEE24-D2F2-4AD9-ACA6-2057E1ECE5B4}">
      <dgm:prSet/>
      <dgm:spPr/>
      <dgm:t>
        <a:bodyPr/>
        <a:lstStyle/>
        <a:p>
          <a:endParaRPr lang="en-US"/>
        </a:p>
      </dgm:t>
    </dgm:pt>
    <dgm:pt modelId="{7BDA3C02-869A-4FA5-B97C-A42933EA7627}" type="sibTrans" cxnId="{245FEE24-D2F2-4AD9-ACA6-2057E1ECE5B4}">
      <dgm:prSet/>
      <dgm:spPr/>
      <dgm:t>
        <a:bodyPr/>
        <a:lstStyle/>
        <a:p>
          <a:endParaRPr lang="en-US"/>
        </a:p>
      </dgm:t>
    </dgm:pt>
    <dgm:pt modelId="{6F19F9D5-7A13-4D43-B0F0-74336A512CDA}">
      <dgm:prSet/>
      <dgm:spPr/>
      <dgm:t>
        <a:bodyPr/>
        <a:lstStyle/>
        <a:p>
          <a:r>
            <a:rPr lang="en-US"/>
            <a:t>Pre-Award</a:t>
          </a:r>
        </a:p>
      </dgm:t>
    </dgm:pt>
    <dgm:pt modelId="{A299B2C5-B44A-4794-BC96-9ECC3FAA8C6B}" type="parTrans" cxnId="{64372F1A-7187-43C4-A03D-98C03E4018CB}">
      <dgm:prSet/>
      <dgm:spPr/>
      <dgm:t>
        <a:bodyPr/>
        <a:lstStyle/>
        <a:p>
          <a:endParaRPr lang="en-US"/>
        </a:p>
      </dgm:t>
    </dgm:pt>
    <dgm:pt modelId="{81449F82-12E5-4163-8F1E-451ED622B316}" type="sibTrans" cxnId="{64372F1A-7187-43C4-A03D-98C03E4018CB}">
      <dgm:prSet/>
      <dgm:spPr/>
      <dgm:t>
        <a:bodyPr/>
        <a:lstStyle/>
        <a:p>
          <a:endParaRPr lang="en-US"/>
        </a:p>
      </dgm:t>
    </dgm:pt>
    <dgm:pt modelId="{D1534C49-EC4C-4212-81AB-956FA9B16BD8}">
      <dgm:prSet/>
      <dgm:spPr/>
      <dgm:t>
        <a:bodyPr/>
        <a:lstStyle/>
        <a:p>
          <a:r>
            <a:rPr lang="en-US"/>
            <a:t>Post-Award</a:t>
          </a:r>
        </a:p>
      </dgm:t>
    </dgm:pt>
    <dgm:pt modelId="{4027CACE-3E76-4181-9CB9-541F0E8BAD8F}" type="parTrans" cxnId="{865CA9EC-9164-4793-AEBB-19619CE61BF6}">
      <dgm:prSet/>
      <dgm:spPr/>
      <dgm:t>
        <a:bodyPr/>
        <a:lstStyle/>
        <a:p>
          <a:endParaRPr lang="en-US"/>
        </a:p>
      </dgm:t>
    </dgm:pt>
    <dgm:pt modelId="{0EFF82D9-C64D-4901-9CC2-070A1ECDCBEC}" type="sibTrans" cxnId="{865CA9EC-9164-4793-AEBB-19619CE61BF6}">
      <dgm:prSet/>
      <dgm:spPr/>
      <dgm:t>
        <a:bodyPr/>
        <a:lstStyle/>
        <a:p>
          <a:endParaRPr lang="en-US"/>
        </a:p>
      </dgm:t>
    </dgm:pt>
    <dgm:pt modelId="{EC10F64F-3CCD-472C-9B61-3B890D8C434E}">
      <dgm:prSet/>
      <dgm:spPr/>
      <dgm:t>
        <a:bodyPr/>
        <a:lstStyle/>
        <a:p>
          <a:r>
            <a:rPr lang="en-US"/>
            <a:t>Special Review</a:t>
          </a:r>
        </a:p>
      </dgm:t>
    </dgm:pt>
    <dgm:pt modelId="{D696FA9D-DB39-480F-AC28-AABCCD750C13}" type="parTrans" cxnId="{6D88A157-37E0-4069-A394-FEA7C657ACBB}">
      <dgm:prSet/>
      <dgm:spPr/>
      <dgm:t>
        <a:bodyPr/>
        <a:lstStyle/>
        <a:p>
          <a:endParaRPr lang="en-US"/>
        </a:p>
      </dgm:t>
    </dgm:pt>
    <dgm:pt modelId="{E84EECBB-FD4F-464D-BA4C-57E6680CA2E4}" type="sibTrans" cxnId="{6D88A157-37E0-4069-A394-FEA7C657ACBB}">
      <dgm:prSet/>
      <dgm:spPr/>
      <dgm:t>
        <a:bodyPr/>
        <a:lstStyle/>
        <a:p>
          <a:endParaRPr lang="en-US"/>
        </a:p>
      </dgm:t>
    </dgm:pt>
    <dgm:pt modelId="{C5DF3604-9C26-486B-9C33-E6531B5AA459}">
      <dgm:prSet/>
      <dgm:spPr/>
      <dgm:t>
        <a:bodyPr/>
        <a:lstStyle/>
        <a:p>
          <a:r>
            <a:rPr lang="en-US"/>
            <a:t>Must report findings</a:t>
          </a:r>
        </a:p>
      </dgm:t>
    </dgm:pt>
    <dgm:pt modelId="{3A88F9EE-538D-4312-9116-152924EB0092}" type="parTrans" cxnId="{122989FC-8D62-48A4-A579-E049097432F9}">
      <dgm:prSet/>
      <dgm:spPr/>
      <dgm:t>
        <a:bodyPr/>
        <a:lstStyle/>
        <a:p>
          <a:endParaRPr lang="en-US"/>
        </a:p>
      </dgm:t>
    </dgm:pt>
    <dgm:pt modelId="{E35245FD-CFE6-4C39-B9F7-694103D5ABB8}" type="sibTrans" cxnId="{122989FC-8D62-48A4-A579-E049097432F9}">
      <dgm:prSet/>
      <dgm:spPr/>
      <dgm:t>
        <a:bodyPr/>
        <a:lstStyle/>
        <a:p>
          <a:endParaRPr lang="en-US"/>
        </a:p>
      </dgm:t>
    </dgm:pt>
    <dgm:pt modelId="{73F2C718-D801-4205-8DBD-E6CC8CC549F7}" type="pres">
      <dgm:prSet presAssocID="{CDC3F0FD-2CF6-472A-89D4-BCBF1C8BEED4}" presName="linear" presStyleCnt="0">
        <dgm:presLayoutVars>
          <dgm:dir/>
          <dgm:animLvl val="lvl"/>
          <dgm:resizeHandles val="exact"/>
        </dgm:presLayoutVars>
      </dgm:prSet>
      <dgm:spPr/>
    </dgm:pt>
    <dgm:pt modelId="{1B949564-754F-4C35-89C1-D3BB79214510}" type="pres">
      <dgm:prSet presAssocID="{949D9A96-A7F1-4C78-94C9-3916D6B5D766}" presName="parentLin" presStyleCnt="0"/>
      <dgm:spPr/>
    </dgm:pt>
    <dgm:pt modelId="{21E579C6-26FC-4AA4-9512-9830A2053722}" type="pres">
      <dgm:prSet presAssocID="{949D9A96-A7F1-4C78-94C9-3916D6B5D766}" presName="parentLeftMargin" presStyleLbl="node1" presStyleIdx="0" presStyleCnt="4"/>
      <dgm:spPr/>
    </dgm:pt>
    <dgm:pt modelId="{D6396EB2-9178-429F-8B1F-F0ADA9ECC2C7}" type="pres">
      <dgm:prSet presAssocID="{949D9A96-A7F1-4C78-94C9-3916D6B5D766}" presName="parentText" presStyleLbl="node1" presStyleIdx="0" presStyleCnt="4">
        <dgm:presLayoutVars>
          <dgm:chMax val="0"/>
          <dgm:bulletEnabled val="1"/>
        </dgm:presLayoutVars>
      </dgm:prSet>
      <dgm:spPr/>
    </dgm:pt>
    <dgm:pt modelId="{1B0B4719-CE18-4F36-BF8F-BD2F626EBC5B}" type="pres">
      <dgm:prSet presAssocID="{949D9A96-A7F1-4C78-94C9-3916D6B5D766}" presName="negativeSpace" presStyleCnt="0"/>
      <dgm:spPr/>
    </dgm:pt>
    <dgm:pt modelId="{287A3583-8C01-4F96-B5F2-3D005241415D}" type="pres">
      <dgm:prSet presAssocID="{949D9A96-A7F1-4C78-94C9-3916D6B5D766}" presName="childText" presStyleLbl="conFgAcc1" presStyleIdx="0" presStyleCnt="4">
        <dgm:presLayoutVars>
          <dgm:bulletEnabled val="1"/>
        </dgm:presLayoutVars>
      </dgm:prSet>
      <dgm:spPr/>
    </dgm:pt>
    <dgm:pt modelId="{F8669423-0222-42E4-B5CA-F81DD5C04162}" type="pres">
      <dgm:prSet presAssocID="{A849D9B5-1AB6-4D44-BC99-A8E1FCBE93C8}" presName="spaceBetweenRectangles" presStyleCnt="0"/>
      <dgm:spPr/>
    </dgm:pt>
    <dgm:pt modelId="{AC8DA360-C0BE-43C4-9417-0ACE8B9C2D20}" type="pres">
      <dgm:prSet presAssocID="{727AEE43-4705-45C8-94D5-FE7A63500D00}" presName="parentLin" presStyleCnt="0"/>
      <dgm:spPr/>
    </dgm:pt>
    <dgm:pt modelId="{57D65044-DB35-4726-898D-61933A72E305}" type="pres">
      <dgm:prSet presAssocID="{727AEE43-4705-45C8-94D5-FE7A63500D00}" presName="parentLeftMargin" presStyleLbl="node1" presStyleIdx="0" presStyleCnt="4"/>
      <dgm:spPr/>
    </dgm:pt>
    <dgm:pt modelId="{A884F56E-F065-4CCF-98FA-5A4EFB1E6224}" type="pres">
      <dgm:prSet presAssocID="{727AEE43-4705-45C8-94D5-FE7A63500D00}" presName="parentText" presStyleLbl="node1" presStyleIdx="1" presStyleCnt="4">
        <dgm:presLayoutVars>
          <dgm:chMax val="0"/>
          <dgm:bulletEnabled val="1"/>
        </dgm:presLayoutVars>
      </dgm:prSet>
      <dgm:spPr/>
    </dgm:pt>
    <dgm:pt modelId="{091B4390-D3DE-4AFB-A310-5E10D7A27EA2}" type="pres">
      <dgm:prSet presAssocID="{727AEE43-4705-45C8-94D5-FE7A63500D00}" presName="negativeSpace" presStyleCnt="0"/>
      <dgm:spPr/>
    </dgm:pt>
    <dgm:pt modelId="{C5E2ABCB-E7AB-432F-ABD3-AA22C4444C0C}" type="pres">
      <dgm:prSet presAssocID="{727AEE43-4705-45C8-94D5-FE7A63500D00}" presName="childText" presStyleLbl="conFgAcc1" presStyleIdx="1" presStyleCnt="4">
        <dgm:presLayoutVars>
          <dgm:bulletEnabled val="1"/>
        </dgm:presLayoutVars>
      </dgm:prSet>
      <dgm:spPr/>
    </dgm:pt>
    <dgm:pt modelId="{AB63D163-356A-45B3-9C06-15A205D3B17F}" type="pres">
      <dgm:prSet presAssocID="{538EB1ED-DEFD-4BD4-9122-C1A06DB5F6FD}" presName="spaceBetweenRectangles" presStyleCnt="0"/>
      <dgm:spPr/>
    </dgm:pt>
    <dgm:pt modelId="{F36E5484-5CD2-4312-953D-D49634E8AB3D}" type="pres">
      <dgm:prSet presAssocID="{E6A105F8-3A4D-40F3-8CA5-217102BC3719}" presName="parentLin" presStyleCnt="0"/>
      <dgm:spPr/>
    </dgm:pt>
    <dgm:pt modelId="{53FD0FBE-889D-4400-97E6-18CDF8CB0A92}" type="pres">
      <dgm:prSet presAssocID="{E6A105F8-3A4D-40F3-8CA5-217102BC3719}" presName="parentLeftMargin" presStyleLbl="node1" presStyleIdx="1" presStyleCnt="4"/>
      <dgm:spPr/>
    </dgm:pt>
    <dgm:pt modelId="{49B24FFE-ED13-48FB-8CD4-B67376304B9F}" type="pres">
      <dgm:prSet presAssocID="{E6A105F8-3A4D-40F3-8CA5-217102BC3719}" presName="parentText" presStyleLbl="node1" presStyleIdx="2" presStyleCnt="4">
        <dgm:presLayoutVars>
          <dgm:chMax val="0"/>
          <dgm:bulletEnabled val="1"/>
        </dgm:presLayoutVars>
      </dgm:prSet>
      <dgm:spPr/>
    </dgm:pt>
    <dgm:pt modelId="{C011132A-D894-42E0-BB9B-DA1C43C64591}" type="pres">
      <dgm:prSet presAssocID="{E6A105F8-3A4D-40F3-8CA5-217102BC3719}" presName="negativeSpace" presStyleCnt="0"/>
      <dgm:spPr/>
    </dgm:pt>
    <dgm:pt modelId="{EE5768D5-4A8C-44E8-ACB2-D4461EF3981D}" type="pres">
      <dgm:prSet presAssocID="{E6A105F8-3A4D-40F3-8CA5-217102BC3719}" presName="childText" presStyleLbl="conFgAcc1" presStyleIdx="2" presStyleCnt="4">
        <dgm:presLayoutVars>
          <dgm:bulletEnabled val="1"/>
        </dgm:presLayoutVars>
      </dgm:prSet>
      <dgm:spPr/>
    </dgm:pt>
    <dgm:pt modelId="{A6047A19-9BFF-439F-97BB-B83A47118521}" type="pres">
      <dgm:prSet presAssocID="{7BDA3C02-869A-4FA5-B97C-A42933EA7627}" presName="spaceBetweenRectangles" presStyleCnt="0"/>
      <dgm:spPr/>
    </dgm:pt>
    <dgm:pt modelId="{210F0B4A-DC08-4253-8EE8-3F2AFB94E071}" type="pres">
      <dgm:prSet presAssocID="{C5DF3604-9C26-486B-9C33-E6531B5AA459}" presName="parentLin" presStyleCnt="0"/>
      <dgm:spPr/>
    </dgm:pt>
    <dgm:pt modelId="{B6BCF1A9-F0DB-4B3F-92CA-691007E7AC0B}" type="pres">
      <dgm:prSet presAssocID="{C5DF3604-9C26-486B-9C33-E6531B5AA459}" presName="parentLeftMargin" presStyleLbl="node1" presStyleIdx="2" presStyleCnt="4"/>
      <dgm:spPr/>
    </dgm:pt>
    <dgm:pt modelId="{AF562F6A-B731-427E-A8FD-BC651E38097F}" type="pres">
      <dgm:prSet presAssocID="{C5DF3604-9C26-486B-9C33-E6531B5AA459}" presName="parentText" presStyleLbl="node1" presStyleIdx="3" presStyleCnt="4">
        <dgm:presLayoutVars>
          <dgm:chMax val="0"/>
          <dgm:bulletEnabled val="1"/>
        </dgm:presLayoutVars>
      </dgm:prSet>
      <dgm:spPr/>
    </dgm:pt>
    <dgm:pt modelId="{9742A1B4-74E6-461F-AF3A-880C6C83A731}" type="pres">
      <dgm:prSet presAssocID="{C5DF3604-9C26-486B-9C33-E6531B5AA459}" presName="negativeSpace" presStyleCnt="0"/>
      <dgm:spPr/>
    </dgm:pt>
    <dgm:pt modelId="{22D65D6B-44B6-4C86-971B-085BDF17AECA}" type="pres">
      <dgm:prSet presAssocID="{C5DF3604-9C26-486B-9C33-E6531B5AA459}" presName="childText" presStyleLbl="conFgAcc1" presStyleIdx="3" presStyleCnt="4">
        <dgm:presLayoutVars>
          <dgm:bulletEnabled val="1"/>
        </dgm:presLayoutVars>
      </dgm:prSet>
      <dgm:spPr/>
    </dgm:pt>
  </dgm:ptLst>
  <dgm:cxnLst>
    <dgm:cxn modelId="{5AB50705-BF85-4173-A45E-096923DEB644}" type="presOf" srcId="{727AEE43-4705-45C8-94D5-FE7A63500D00}" destId="{A884F56E-F065-4CCF-98FA-5A4EFB1E6224}" srcOrd="1" destOrd="0" presId="urn:microsoft.com/office/officeart/2005/8/layout/list1"/>
    <dgm:cxn modelId="{64372F1A-7187-43C4-A03D-98C03E4018CB}" srcId="{E6A105F8-3A4D-40F3-8CA5-217102BC3719}" destId="{6F19F9D5-7A13-4D43-B0F0-74336A512CDA}" srcOrd="0" destOrd="0" parTransId="{A299B2C5-B44A-4794-BC96-9ECC3FAA8C6B}" sibTransId="{81449F82-12E5-4163-8F1E-451ED622B316}"/>
    <dgm:cxn modelId="{BD89F923-4E21-4FCE-84AA-3E41B9C56D4E}" type="presOf" srcId="{C5DF3604-9C26-486B-9C33-E6531B5AA459}" destId="{AF562F6A-B731-427E-A8FD-BC651E38097F}" srcOrd="1" destOrd="0" presId="urn:microsoft.com/office/officeart/2005/8/layout/list1"/>
    <dgm:cxn modelId="{245FEE24-D2F2-4AD9-ACA6-2057E1ECE5B4}" srcId="{CDC3F0FD-2CF6-472A-89D4-BCBF1C8BEED4}" destId="{E6A105F8-3A4D-40F3-8CA5-217102BC3719}" srcOrd="2" destOrd="0" parTransId="{8DF1A7B8-45FC-4838-9F24-61B868F9F4EC}" sibTransId="{7BDA3C02-869A-4FA5-B97C-A42933EA7627}"/>
    <dgm:cxn modelId="{4A38AF2B-7523-4260-8E82-18218985A68F}" type="presOf" srcId="{E6A105F8-3A4D-40F3-8CA5-217102BC3719}" destId="{53FD0FBE-889D-4400-97E6-18CDF8CB0A92}" srcOrd="0" destOrd="0" presId="urn:microsoft.com/office/officeart/2005/8/layout/list1"/>
    <dgm:cxn modelId="{FB67065E-827F-4DDC-9D17-61DF62D0E850}" type="presOf" srcId="{727AEE43-4705-45C8-94D5-FE7A63500D00}" destId="{57D65044-DB35-4726-898D-61933A72E305}" srcOrd="0" destOrd="0" presId="urn:microsoft.com/office/officeart/2005/8/layout/list1"/>
    <dgm:cxn modelId="{C7628964-DBE2-4B22-AC4C-F208A75EDE93}" type="presOf" srcId="{EC10F64F-3CCD-472C-9B61-3B890D8C434E}" destId="{EE5768D5-4A8C-44E8-ACB2-D4461EF3981D}" srcOrd="0" destOrd="2" presId="urn:microsoft.com/office/officeart/2005/8/layout/list1"/>
    <dgm:cxn modelId="{7864556E-394C-49E1-B2BA-C3F66061ED87}" type="presOf" srcId="{E6A105F8-3A4D-40F3-8CA5-217102BC3719}" destId="{49B24FFE-ED13-48FB-8CD4-B67376304B9F}" srcOrd="1" destOrd="0" presId="urn:microsoft.com/office/officeart/2005/8/layout/list1"/>
    <dgm:cxn modelId="{E9EEB44F-9A71-431F-BD47-9B16B3C22997}" type="presOf" srcId="{D1534C49-EC4C-4212-81AB-956FA9B16BD8}" destId="{EE5768D5-4A8C-44E8-ACB2-D4461EF3981D}" srcOrd="0" destOrd="1" presId="urn:microsoft.com/office/officeart/2005/8/layout/list1"/>
    <dgm:cxn modelId="{6D88A157-37E0-4069-A394-FEA7C657ACBB}" srcId="{E6A105F8-3A4D-40F3-8CA5-217102BC3719}" destId="{EC10F64F-3CCD-472C-9B61-3B890D8C434E}" srcOrd="2" destOrd="0" parTransId="{D696FA9D-DB39-480F-AC28-AABCCD750C13}" sibTransId="{E84EECBB-FD4F-464D-BA4C-57E6680CA2E4}"/>
    <dgm:cxn modelId="{DA7AAC89-56E7-455B-89B5-4717C4F154DC}" srcId="{CDC3F0FD-2CF6-472A-89D4-BCBF1C8BEED4}" destId="{727AEE43-4705-45C8-94D5-FE7A63500D00}" srcOrd="1" destOrd="0" parTransId="{2D0AD639-0032-4151-A105-7472FE2D4813}" sibTransId="{538EB1ED-DEFD-4BD4-9122-C1A06DB5F6FD}"/>
    <dgm:cxn modelId="{3BCA6D8B-FBC4-4C01-ADF8-572BE274F59C}" srcId="{CDC3F0FD-2CF6-472A-89D4-BCBF1C8BEED4}" destId="{949D9A96-A7F1-4C78-94C9-3916D6B5D766}" srcOrd="0" destOrd="0" parTransId="{9C3D8724-AA1E-4C4F-9406-B1EAF5F082CA}" sibTransId="{A849D9B5-1AB6-4D44-BC99-A8E1FCBE93C8}"/>
    <dgm:cxn modelId="{D4755997-7CE5-427E-B82F-9B46DB7955C2}" type="presOf" srcId="{C5DF3604-9C26-486B-9C33-E6531B5AA459}" destId="{B6BCF1A9-F0DB-4B3F-92CA-691007E7AC0B}" srcOrd="0" destOrd="0" presId="urn:microsoft.com/office/officeart/2005/8/layout/list1"/>
    <dgm:cxn modelId="{18E739C4-BB40-4A67-9F8D-2793A7CBFFE7}" type="presOf" srcId="{949D9A96-A7F1-4C78-94C9-3916D6B5D766}" destId="{D6396EB2-9178-429F-8B1F-F0ADA9ECC2C7}" srcOrd="1" destOrd="0" presId="urn:microsoft.com/office/officeart/2005/8/layout/list1"/>
    <dgm:cxn modelId="{408165C7-0F93-4A82-8E35-7A53CC085183}" type="presOf" srcId="{949D9A96-A7F1-4C78-94C9-3916D6B5D766}" destId="{21E579C6-26FC-4AA4-9512-9830A2053722}" srcOrd="0" destOrd="0" presId="urn:microsoft.com/office/officeart/2005/8/layout/list1"/>
    <dgm:cxn modelId="{5CBC8EDE-F32B-4DBE-8155-7AE29BCE3E2B}" type="presOf" srcId="{6F19F9D5-7A13-4D43-B0F0-74336A512CDA}" destId="{EE5768D5-4A8C-44E8-ACB2-D4461EF3981D}" srcOrd="0" destOrd="0" presId="urn:microsoft.com/office/officeart/2005/8/layout/list1"/>
    <dgm:cxn modelId="{865CA9EC-9164-4793-AEBB-19619CE61BF6}" srcId="{E6A105F8-3A4D-40F3-8CA5-217102BC3719}" destId="{D1534C49-EC4C-4212-81AB-956FA9B16BD8}" srcOrd="1" destOrd="0" parTransId="{4027CACE-3E76-4181-9CB9-541F0E8BAD8F}" sibTransId="{0EFF82D9-C64D-4901-9CC2-070A1ECDCBEC}"/>
    <dgm:cxn modelId="{288016F3-A0B2-4E94-AC8A-626C0F00AD57}" type="presOf" srcId="{CDC3F0FD-2CF6-472A-89D4-BCBF1C8BEED4}" destId="{73F2C718-D801-4205-8DBD-E6CC8CC549F7}" srcOrd="0" destOrd="0" presId="urn:microsoft.com/office/officeart/2005/8/layout/list1"/>
    <dgm:cxn modelId="{122989FC-8D62-48A4-A579-E049097432F9}" srcId="{CDC3F0FD-2CF6-472A-89D4-BCBF1C8BEED4}" destId="{C5DF3604-9C26-486B-9C33-E6531B5AA459}" srcOrd="3" destOrd="0" parTransId="{3A88F9EE-538D-4312-9116-152924EB0092}" sibTransId="{E35245FD-CFE6-4C39-B9F7-694103D5ABB8}"/>
    <dgm:cxn modelId="{13D62D95-880B-4C27-94C4-2470DEE7423F}" type="presParOf" srcId="{73F2C718-D801-4205-8DBD-E6CC8CC549F7}" destId="{1B949564-754F-4C35-89C1-D3BB79214510}" srcOrd="0" destOrd="0" presId="urn:microsoft.com/office/officeart/2005/8/layout/list1"/>
    <dgm:cxn modelId="{62BA31F1-6DC7-40E6-9823-C479E66A9679}" type="presParOf" srcId="{1B949564-754F-4C35-89C1-D3BB79214510}" destId="{21E579C6-26FC-4AA4-9512-9830A2053722}" srcOrd="0" destOrd="0" presId="urn:microsoft.com/office/officeart/2005/8/layout/list1"/>
    <dgm:cxn modelId="{B1DDB606-65FF-4518-807C-B3C42901823C}" type="presParOf" srcId="{1B949564-754F-4C35-89C1-D3BB79214510}" destId="{D6396EB2-9178-429F-8B1F-F0ADA9ECC2C7}" srcOrd="1" destOrd="0" presId="urn:microsoft.com/office/officeart/2005/8/layout/list1"/>
    <dgm:cxn modelId="{5A189EB6-38EC-4A83-9B00-FCE9668AD109}" type="presParOf" srcId="{73F2C718-D801-4205-8DBD-E6CC8CC549F7}" destId="{1B0B4719-CE18-4F36-BF8F-BD2F626EBC5B}" srcOrd="1" destOrd="0" presId="urn:microsoft.com/office/officeart/2005/8/layout/list1"/>
    <dgm:cxn modelId="{614BEC50-7B92-43CD-A22C-033D7BF40BB5}" type="presParOf" srcId="{73F2C718-D801-4205-8DBD-E6CC8CC549F7}" destId="{287A3583-8C01-4F96-B5F2-3D005241415D}" srcOrd="2" destOrd="0" presId="urn:microsoft.com/office/officeart/2005/8/layout/list1"/>
    <dgm:cxn modelId="{72C8179E-31D4-4E39-AABD-6E0ABD907971}" type="presParOf" srcId="{73F2C718-D801-4205-8DBD-E6CC8CC549F7}" destId="{F8669423-0222-42E4-B5CA-F81DD5C04162}" srcOrd="3" destOrd="0" presId="urn:microsoft.com/office/officeart/2005/8/layout/list1"/>
    <dgm:cxn modelId="{7C59381B-31B8-423D-B682-47511851D32C}" type="presParOf" srcId="{73F2C718-D801-4205-8DBD-E6CC8CC549F7}" destId="{AC8DA360-C0BE-43C4-9417-0ACE8B9C2D20}" srcOrd="4" destOrd="0" presId="urn:microsoft.com/office/officeart/2005/8/layout/list1"/>
    <dgm:cxn modelId="{410B20DC-4874-432A-BADD-1513D2DB27B0}" type="presParOf" srcId="{AC8DA360-C0BE-43C4-9417-0ACE8B9C2D20}" destId="{57D65044-DB35-4726-898D-61933A72E305}" srcOrd="0" destOrd="0" presId="urn:microsoft.com/office/officeart/2005/8/layout/list1"/>
    <dgm:cxn modelId="{9EB92EEA-22B5-4C29-B251-8630E118AA38}" type="presParOf" srcId="{AC8DA360-C0BE-43C4-9417-0ACE8B9C2D20}" destId="{A884F56E-F065-4CCF-98FA-5A4EFB1E6224}" srcOrd="1" destOrd="0" presId="urn:microsoft.com/office/officeart/2005/8/layout/list1"/>
    <dgm:cxn modelId="{E942F6C6-411E-4F77-83CC-A6BEEFCE3245}" type="presParOf" srcId="{73F2C718-D801-4205-8DBD-E6CC8CC549F7}" destId="{091B4390-D3DE-4AFB-A310-5E10D7A27EA2}" srcOrd="5" destOrd="0" presId="urn:microsoft.com/office/officeart/2005/8/layout/list1"/>
    <dgm:cxn modelId="{492AEFB4-2F68-48E5-94A9-2560D75B4D98}" type="presParOf" srcId="{73F2C718-D801-4205-8DBD-E6CC8CC549F7}" destId="{C5E2ABCB-E7AB-432F-ABD3-AA22C4444C0C}" srcOrd="6" destOrd="0" presId="urn:microsoft.com/office/officeart/2005/8/layout/list1"/>
    <dgm:cxn modelId="{41B81EC1-5A0E-4C39-A236-B289A834396D}" type="presParOf" srcId="{73F2C718-D801-4205-8DBD-E6CC8CC549F7}" destId="{AB63D163-356A-45B3-9C06-15A205D3B17F}" srcOrd="7" destOrd="0" presId="urn:microsoft.com/office/officeart/2005/8/layout/list1"/>
    <dgm:cxn modelId="{37B0CA93-678C-4750-87FE-ED038BE6D22D}" type="presParOf" srcId="{73F2C718-D801-4205-8DBD-E6CC8CC549F7}" destId="{F36E5484-5CD2-4312-953D-D49634E8AB3D}" srcOrd="8" destOrd="0" presId="urn:microsoft.com/office/officeart/2005/8/layout/list1"/>
    <dgm:cxn modelId="{561A0118-4915-4346-965E-23C27C48CF1B}" type="presParOf" srcId="{F36E5484-5CD2-4312-953D-D49634E8AB3D}" destId="{53FD0FBE-889D-4400-97E6-18CDF8CB0A92}" srcOrd="0" destOrd="0" presId="urn:microsoft.com/office/officeart/2005/8/layout/list1"/>
    <dgm:cxn modelId="{3895973E-2209-4599-9F9A-F6DAB19F4673}" type="presParOf" srcId="{F36E5484-5CD2-4312-953D-D49634E8AB3D}" destId="{49B24FFE-ED13-48FB-8CD4-B67376304B9F}" srcOrd="1" destOrd="0" presId="urn:microsoft.com/office/officeart/2005/8/layout/list1"/>
    <dgm:cxn modelId="{20E29F21-FA6F-4129-8CC6-D62BB73E63E2}" type="presParOf" srcId="{73F2C718-D801-4205-8DBD-E6CC8CC549F7}" destId="{C011132A-D894-42E0-BB9B-DA1C43C64591}" srcOrd="9" destOrd="0" presId="urn:microsoft.com/office/officeart/2005/8/layout/list1"/>
    <dgm:cxn modelId="{0EC1155D-E44E-4589-9A4E-A028B2230B09}" type="presParOf" srcId="{73F2C718-D801-4205-8DBD-E6CC8CC549F7}" destId="{EE5768D5-4A8C-44E8-ACB2-D4461EF3981D}" srcOrd="10" destOrd="0" presId="urn:microsoft.com/office/officeart/2005/8/layout/list1"/>
    <dgm:cxn modelId="{7D3AA12B-5EE3-41B6-B232-75514D2DAC94}" type="presParOf" srcId="{73F2C718-D801-4205-8DBD-E6CC8CC549F7}" destId="{A6047A19-9BFF-439F-97BB-B83A47118521}" srcOrd="11" destOrd="0" presId="urn:microsoft.com/office/officeart/2005/8/layout/list1"/>
    <dgm:cxn modelId="{BD0CCF4A-D3E4-4E92-9F5D-9FD856034169}" type="presParOf" srcId="{73F2C718-D801-4205-8DBD-E6CC8CC549F7}" destId="{210F0B4A-DC08-4253-8EE8-3F2AFB94E071}" srcOrd="12" destOrd="0" presId="urn:microsoft.com/office/officeart/2005/8/layout/list1"/>
    <dgm:cxn modelId="{F4DD1670-12CA-4639-A6A9-8F1709ACDB3E}" type="presParOf" srcId="{210F0B4A-DC08-4253-8EE8-3F2AFB94E071}" destId="{B6BCF1A9-F0DB-4B3F-92CA-691007E7AC0B}" srcOrd="0" destOrd="0" presId="urn:microsoft.com/office/officeart/2005/8/layout/list1"/>
    <dgm:cxn modelId="{1951C720-EE23-40A9-AA96-FEF852360D9F}" type="presParOf" srcId="{210F0B4A-DC08-4253-8EE8-3F2AFB94E071}" destId="{AF562F6A-B731-427E-A8FD-BC651E38097F}" srcOrd="1" destOrd="0" presId="urn:microsoft.com/office/officeart/2005/8/layout/list1"/>
    <dgm:cxn modelId="{815CFACD-AB7A-4F98-9746-79AFECC0C53B}" type="presParOf" srcId="{73F2C718-D801-4205-8DBD-E6CC8CC549F7}" destId="{9742A1B4-74E6-461F-AF3A-880C6C83A731}" srcOrd="13" destOrd="0" presId="urn:microsoft.com/office/officeart/2005/8/layout/list1"/>
    <dgm:cxn modelId="{9368E5C9-1200-4881-8001-C81FAF0D107B}" type="presParOf" srcId="{73F2C718-D801-4205-8DBD-E6CC8CC549F7}" destId="{22D65D6B-44B6-4C86-971B-085BDF17AEC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387F10-9C98-4358-A5C0-F3E319B31F4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3D1E923-1559-4942-8FFA-63E7C98C8C62}">
      <dgm:prSet/>
      <dgm:spPr/>
      <dgm:t>
        <a:bodyPr/>
        <a:lstStyle/>
        <a:p>
          <a:r>
            <a:rPr lang="en-US"/>
            <a:t>Denying program benefits or services on protected class basis</a:t>
          </a:r>
        </a:p>
      </dgm:t>
    </dgm:pt>
    <dgm:pt modelId="{5591E137-1614-41FB-9B14-4B03E9958D5A}" type="parTrans" cxnId="{F6C3A400-D28F-4F02-99CD-CB3051325E76}">
      <dgm:prSet/>
      <dgm:spPr/>
      <dgm:t>
        <a:bodyPr/>
        <a:lstStyle/>
        <a:p>
          <a:endParaRPr lang="en-US"/>
        </a:p>
      </dgm:t>
    </dgm:pt>
    <dgm:pt modelId="{8C569F12-114D-42FB-BE66-6FD58F150702}" type="sibTrans" cxnId="{F6C3A400-D28F-4F02-99CD-CB3051325E76}">
      <dgm:prSet/>
      <dgm:spPr/>
      <dgm:t>
        <a:bodyPr/>
        <a:lstStyle/>
        <a:p>
          <a:endParaRPr lang="en-US"/>
        </a:p>
      </dgm:t>
    </dgm:pt>
    <dgm:pt modelId="{4D827FE9-AFA6-4A8F-B064-88E01879DADF}">
      <dgm:prSet/>
      <dgm:spPr/>
      <dgm:t>
        <a:bodyPr/>
        <a:lstStyle/>
        <a:p>
          <a:r>
            <a:rPr lang="en-US"/>
            <a:t>Providing services or benefits in a disparate manner</a:t>
          </a:r>
        </a:p>
      </dgm:t>
    </dgm:pt>
    <dgm:pt modelId="{41267F9F-5DCE-4807-862A-FFEC302CA0F5}" type="parTrans" cxnId="{0827B4F2-EC5F-4444-9EE4-F850DB2935F1}">
      <dgm:prSet/>
      <dgm:spPr/>
      <dgm:t>
        <a:bodyPr/>
        <a:lstStyle/>
        <a:p>
          <a:endParaRPr lang="en-US"/>
        </a:p>
      </dgm:t>
    </dgm:pt>
    <dgm:pt modelId="{06A8876C-7848-4683-8546-1937F24E0068}" type="sibTrans" cxnId="{0827B4F2-EC5F-4444-9EE4-F850DB2935F1}">
      <dgm:prSet/>
      <dgm:spPr/>
      <dgm:t>
        <a:bodyPr/>
        <a:lstStyle/>
        <a:p>
          <a:endParaRPr lang="en-US"/>
        </a:p>
      </dgm:t>
    </dgm:pt>
    <dgm:pt modelId="{9459B93C-97D1-42B4-B781-869D5C3B7B12}">
      <dgm:prSet/>
      <dgm:spPr/>
      <dgm:t>
        <a:bodyPr/>
        <a:lstStyle/>
        <a:p>
          <a:r>
            <a:rPr lang="en-US"/>
            <a:t>Improper selection of advisory members based on protected class</a:t>
          </a:r>
        </a:p>
      </dgm:t>
    </dgm:pt>
    <dgm:pt modelId="{BFA85982-3C2D-4C20-8CC9-46A8648FDB4F}" type="parTrans" cxnId="{DF21ABDD-FC46-4A7E-B831-786E3232CED2}">
      <dgm:prSet/>
      <dgm:spPr/>
      <dgm:t>
        <a:bodyPr/>
        <a:lstStyle/>
        <a:p>
          <a:endParaRPr lang="en-US"/>
        </a:p>
      </dgm:t>
    </dgm:pt>
    <dgm:pt modelId="{8DCE3073-7784-485A-A812-FB92A366A052}" type="sibTrans" cxnId="{DF21ABDD-FC46-4A7E-B831-786E3232CED2}">
      <dgm:prSet/>
      <dgm:spPr/>
      <dgm:t>
        <a:bodyPr/>
        <a:lstStyle/>
        <a:p>
          <a:endParaRPr lang="en-US"/>
        </a:p>
      </dgm:t>
    </dgm:pt>
    <dgm:pt modelId="{1C8E1CD2-3011-40EC-A700-979D876595BD}">
      <dgm:prSet/>
      <dgm:spPr/>
      <dgm:t>
        <a:bodyPr/>
        <a:lstStyle/>
        <a:p>
          <a:r>
            <a:rPr lang="en-US"/>
            <a:t>Selecting program sites in a way that denies access to benefits based on protected class</a:t>
          </a:r>
        </a:p>
      </dgm:t>
    </dgm:pt>
    <dgm:pt modelId="{AC1053C5-05C8-446F-9170-DC60784838B3}" type="parTrans" cxnId="{24638577-A037-44F2-A2DD-7122A6E6B2B8}">
      <dgm:prSet/>
      <dgm:spPr/>
      <dgm:t>
        <a:bodyPr/>
        <a:lstStyle/>
        <a:p>
          <a:endParaRPr lang="en-US"/>
        </a:p>
      </dgm:t>
    </dgm:pt>
    <dgm:pt modelId="{6178D6A3-05E6-44E3-8012-6C427D74A801}" type="sibTrans" cxnId="{24638577-A037-44F2-A2DD-7122A6E6B2B8}">
      <dgm:prSet/>
      <dgm:spPr/>
      <dgm:t>
        <a:bodyPr/>
        <a:lstStyle/>
        <a:p>
          <a:endParaRPr lang="en-US"/>
        </a:p>
      </dgm:t>
    </dgm:pt>
    <dgm:pt modelId="{6CBCC54A-5C22-4642-835A-A3C67B3D1322}">
      <dgm:prSet/>
      <dgm:spPr/>
      <dgm:t>
        <a:bodyPr/>
        <a:lstStyle/>
        <a:p>
          <a:r>
            <a:rPr lang="en-US"/>
            <a:t>Over-verification of categorically eligible participants</a:t>
          </a:r>
        </a:p>
      </dgm:t>
    </dgm:pt>
    <dgm:pt modelId="{C30FABD5-7970-49F8-956C-187D9F33D25F}" type="parTrans" cxnId="{8534FAA1-3849-4A08-8D29-92DF25E93A42}">
      <dgm:prSet/>
      <dgm:spPr/>
      <dgm:t>
        <a:bodyPr/>
        <a:lstStyle/>
        <a:p>
          <a:endParaRPr lang="en-US"/>
        </a:p>
      </dgm:t>
    </dgm:pt>
    <dgm:pt modelId="{7F382577-C24A-4569-9A25-A289D04BE6A4}" type="sibTrans" cxnId="{8534FAA1-3849-4A08-8D29-92DF25E93A42}">
      <dgm:prSet/>
      <dgm:spPr/>
      <dgm:t>
        <a:bodyPr/>
        <a:lstStyle/>
        <a:p>
          <a:endParaRPr lang="en-US"/>
        </a:p>
      </dgm:t>
    </dgm:pt>
    <dgm:pt modelId="{762CDB04-67ED-4A45-8A3D-74B1FBD7542B}" type="pres">
      <dgm:prSet presAssocID="{70387F10-9C98-4358-A5C0-F3E319B31F4E}" presName="vert0" presStyleCnt="0">
        <dgm:presLayoutVars>
          <dgm:dir/>
          <dgm:animOne val="branch"/>
          <dgm:animLvl val="lvl"/>
        </dgm:presLayoutVars>
      </dgm:prSet>
      <dgm:spPr/>
    </dgm:pt>
    <dgm:pt modelId="{79BE527A-DFD2-4E85-B7AB-E250944A0DB0}" type="pres">
      <dgm:prSet presAssocID="{93D1E923-1559-4942-8FFA-63E7C98C8C62}" presName="thickLine" presStyleLbl="alignNode1" presStyleIdx="0" presStyleCnt="5"/>
      <dgm:spPr/>
    </dgm:pt>
    <dgm:pt modelId="{29071D9B-4E59-40E2-9DD7-0A504FD83D7E}" type="pres">
      <dgm:prSet presAssocID="{93D1E923-1559-4942-8FFA-63E7C98C8C62}" presName="horz1" presStyleCnt="0"/>
      <dgm:spPr/>
    </dgm:pt>
    <dgm:pt modelId="{1EFBC808-3C56-49A9-B169-759FD21D440C}" type="pres">
      <dgm:prSet presAssocID="{93D1E923-1559-4942-8FFA-63E7C98C8C62}" presName="tx1" presStyleLbl="revTx" presStyleIdx="0" presStyleCnt="5"/>
      <dgm:spPr/>
    </dgm:pt>
    <dgm:pt modelId="{52C2DEAA-8A64-4DFB-881F-350079D7193C}" type="pres">
      <dgm:prSet presAssocID="{93D1E923-1559-4942-8FFA-63E7C98C8C62}" presName="vert1" presStyleCnt="0"/>
      <dgm:spPr/>
    </dgm:pt>
    <dgm:pt modelId="{537E7AFC-7B5A-465F-A75B-930B42BE4A0F}" type="pres">
      <dgm:prSet presAssocID="{4D827FE9-AFA6-4A8F-B064-88E01879DADF}" presName="thickLine" presStyleLbl="alignNode1" presStyleIdx="1" presStyleCnt="5"/>
      <dgm:spPr/>
    </dgm:pt>
    <dgm:pt modelId="{577004CE-19F3-4E38-9508-169532F12DE6}" type="pres">
      <dgm:prSet presAssocID="{4D827FE9-AFA6-4A8F-B064-88E01879DADF}" presName="horz1" presStyleCnt="0"/>
      <dgm:spPr/>
    </dgm:pt>
    <dgm:pt modelId="{E6219587-764F-4CBB-A269-E18A125261DA}" type="pres">
      <dgm:prSet presAssocID="{4D827FE9-AFA6-4A8F-B064-88E01879DADF}" presName="tx1" presStyleLbl="revTx" presStyleIdx="1" presStyleCnt="5"/>
      <dgm:spPr/>
    </dgm:pt>
    <dgm:pt modelId="{EADD96CA-AAF4-4D99-B3C5-5EE4A4F0AE6F}" type="pres">
      <dgm:prSet presAssocID="{4D827FE9-AFA6-4A8F-B064-88E01879DADF}" presName="vert1" presStyleCnt="0"/>
      <dgm:spPr/>
    </dgm:pt>
    <dgm:pt modelId="{1A21D82C-2445-40AE-A556-CD9183E2434E}" type="pres">
      <dgm:prSet presAssocID="{9459B93C-97D1-42B4-B781-869D5C3B7B12}" presName="thickLine" presStyleLbl="alignNode1" presStyleIdx="2" presStyleCnt="5"/>
      <dgm:spPr/>
    </dgm:pt>
    <dgm:pt modelId="{35FFC44D-24E1-4435-A160-71C874B2B179}" type="pres">
      <dgm:prSet presAssocID="{9459B93C-97D1-42B4-B781-869D5C3B7B12}" presName="horz1" presStyleCnt="0"/>
      <dgm:spPr/>
    </dgm:pt>
    <dgm:pt modelId="{24E28DF3-B11E-46A6-90B3-6AD73CC91C7E}" type="pres">
      <dgm:prSet presAssocID="{9459B93C-97D1-42B4-B781-869D5C3B7B12}" presName="tx1" presStyleLbl="revTx" presStyleIdx="2" presStyleCnt="5"/>
      <dgm:spPr/>
    </dgm:pt>
    <dgm:pt modelId="{736B54C1-4AAB-42E3-A1E4-9EA77D1CC06D}" type="pres">
      <dgm:prSet presAssocID="{9459B93C-97D1-42B4-B781-869D5C3B7B12}" presName="vert1" presStyleCnt="0"/>
      <dgm:spPr/>
    </dgm:pt>
    <dgm:pt modelId="{AB4DC7FE-3050-4609-9B94-61EBDD58BE81}" type="pres">
      <dgm:prSet presAssocID="{1C8E1CD2-3011-40EC-A700-979D876595BD}" presName="thickLine" presStyleLbl="alignNode1" presStyleIdx="3" presStyleCnt="5"/>
      <dgm:spPr/>
    </dgm:pt>
    <dgm:pt modelId="{CDAC1947-B8EE-4F84-83CA-2613D4F7DB3E}" type="pres">
      <dgm:prSet presAssocID="{1C8E1CD2-3011-40EC-A700-979D876595BD}" presName="horz1" presStyleCnt="0"/>
      <dgm:spPr/>
    </dgm:pt>
    <dgm:pt modelId="{35B0699B-907D-42B0-B11D-C2A774F3B14F}" type="pres">
      <dgm:prSet presAssocID="{1C8E1CD2-3011-40EC-A700-979D876595BD}" presName="tx1" presStyleLbl="revTx" presStyleIdx="3" presStyleCnt="5"/>
      <dgm:spPr/>
    </dgm:pt>
    <dgm:pt modelId="{63EC68D1-EA84-471B-AD86-E0B25C656C9C}" type="pres">
      <dgm:prSet presAssocID="{1C8E1CD2-3011-40EC-A700-979D876595BD}" presName="vert1" presStyleCnt="0"/>
      <dgm:spPr/>
    </dgm:pt>
    <dgm:pt modelId="{21EFB9E1-A159-4C6B-8028-8F611CD689F7}" type="pres">
      <dgm:prSet presAssocID="{6CBCC54A-5C22-4642-835A-A3C67B3D1322}" presName="thickLine" presStyleLbl="alignNode1" presStyleIdx="4" presStyleCnt="5"/>
      <dgm:spPr/>
    </dgm:pt>
    <dgm:pt modelId="{EBB25825-1C41-4F48-A042-1C16F884AB8C}" type="pres">
      <dgm:prSet presAssocID="{6CBCC54A-5C22-4642-835A-A3C67B3D1322}" presName="horz1" presStyleCnt="0"/>
      <dgm:spPr/>
    </dgm:pt>
    <dgm:pt modelId="{71DEA547-4126-4BEA-97CF-C4A3B0187C73}" type="pres">
      <dgm:prSet presAssocID="{6CBCC54A-5C22-4642-835A-A3C67B3D1322}" presName="tx1" presStyleLbl="revTx" presStyleIdx="4" presStyleCnt="5"/>
      <dgm:spPr/>
    </dgm:pt>
    <dgm:pt modelId="{3A9EC05B-F9C5-4614-8454-BF99E13B1C47}" type="pres">
      <dgm:prSet presAssocID="{6CBCC54A-5C22-4642-835A-A3C67B3D1322}" presName="vert1" presStyleCnt="0"/>
      <dgm:spPr/>
    </dgm:pt>
  </dgm:ptLst>
  <dgm:cxnLst>
    <dgm:cxn modelId="{F6C3A400-D28F-4F02-99CD-CB3051325E76}" srcId="{70387F10-9C98-4358-A5C0-F3E319B31F4E}" destId="{93D1E923-1559-4942-8FFA-63E7C98C8C62}" srcOrd="0" destOrd="0" parTransId="{5591E137-1614-41FB-9B14-4B03E9958D5A}" sibTransId="{8C569F12-114D-42FB-BE66-6FD58F150702}"/>
    <dgm:cxn modelId="{8118AA1D-E72A-4FAE-AA9B-944620EECB28}" type="presOf" srcId="{9459B93C-97D1-42B4-B781-869D5C3B7B12}" destId="{24E28DF3-B11E-46A6-90B3-6AD73CC91C7E}" srcOrd="0" destOrd="0" presId="urn:microsoft.com/office/officeart/2008/layout/LinedList"/>
    <dgm:cxn modelId="{AB17392F-58FE-4F44-940E-3AFB1FAD833F}" type="presOf" srcId="{4D827FE9-AFA6-4A8F-B064-88E01879DADF}" destId="{E6219587-764F-4CBB-A269-E18A125261DA}" srcOrd="0" destOrd="0" presId="urn:microsoft.com/office/officeart/2008/layout/LinedList"/>
    <dgm:cxn modelId="{B3414D65-62EC-4F1B-8E66-BBFA5CB9ABC6}" type="presOf" srcId="{93D1E923-1559-4942-8FFA-63E7C98C8C62}" destId="{1EFBC808-3C56-49A9-B169-759FD21D440C}" srcOrd="0" destOrd="0" presId="urn:microsoft.com/office/officeart/2008/layout/LinedList"/>
    <dgm:cxn modelId="{24638577-A037-44F2-A2DD-7122A6E6B2B8}" srcId="{70387F10-9C98-4358-A5C0-F3E319B31F4E}" destId="{1C8E1CD2-3011-40EC-A700-979D876595BD}" srcOrd="3" destOrd="0" parTransId="{AC1053C5-05C8-446F-9170-DC60784838B3}" sibTransId="{6178D6A3-05E6-44E3-8012-6C427D74A801}"/>
    <dgm:cxn modelId="{8534FAA1-3849-4A08-8D29-92DF25E93A42}" srcId="{70387F10-9C98-4358-A5C0-F3E319B31F4E}" destId="{6CBCC54A-5C22-4642-835A-A3C67B3D1322}" srcOrd="4" destOrd="0" parTransId="{C30FABD5-7970-49F8-956C-187D9F33D25F}" sibTransId="{7F382577-C24A-4569-9A25-A289D04BE6A4}"/>
    <dgm:cxn modelId="{6C8493AC-19DE-4105-A499-27667DDC7D4B}" type="presOf" srcId="{70387F10-9C98-4358-A5C0-F3E319B31F4E}" destId="{762CDB04-67ED-4A45-8A3D-74B1FBD7542B}" srcOrd="0" destOrd="0" presId="urn:microsoft.com/office/officeart/2008/layout/LinedList"/>
    <dgm:cxn modelId="{01B3EFB1-AE09-4194-AD67-CA20CD00DCAD}" type="presOf" srcId="{1C8E1CD2-3011-40EC-A700-979D876595BD}" destId="{35B0699B-907D-42B0-B11D-C2A774F3B14F}" srcOrd="0" destOrd="0" presId="urn:microsoft.com/office/officeart/2008/layout/LinedList"/>
    <dgm:cxn modelId="{9E69F1DA-E5AE-4D31-9BF8-AC7421E2A8E9}" type="presOf" srcId="{6CBCC54A-5C22-4642-835A-A3C67B3D1322}" destId="{71DEA547-4126-4BEA-97CF-C4A3B0187C73}" srcOrd="0" destOrd="0" presId="urn:microsoft.com/office/officeart/2008/layout/LinedList"/>
    <dgm:cxn modelId="{DF21ABDD-FC46-4A7E-B831-786E3232CED2}" srcId="{70387F10-9C98-4358-A5C0-F3E319B31F4E}" destId="{9459B93C-97D1-42B4-B781-869D5C3B7B12}" srcOrd="2" destOrd="0" parTransId="{BFA85982-3C2D-4C20-8CC9-46A8648FDB4F}" sibTransId="{8DCE3073-7784-485A-A812-FB92A366A052}"/>
    <dgm:cxn modelId="{0827B4F2-EC5F-4444-9EE4-F850DB2935F1}" srcId="{70387F10-9C98-4358-A5C0-F3E319B31F4E}" destId="{4D827FE9-AFA6-4A8F-B064-88E01879DADF}" srcOrd="1" destOrd="0" parTransId="{41267F9F-5DCE-4807-862A-FFEC302CA0F5}" sibTransId="{06A8876C-7848-4683-8546-1937F24E0068}"/>
    <dgm:cxn modelId="{5CA13FF7-187F-48FF-A78D-879595F6E24D}" type="presParOf" srcId="{762CDB04-67ED-4A45-8A3D-74B1FBD7542B}" destId="{79BE527A-DFD2-4E85-B7AB-E250944A0DB0}" srcOrd="0" destOrd="0" presId="urn:microsoft.com/office/officeart/2008/layout/LinedList"/>
    <dgm:cxn modelId="{8B528596-8A1C-4538-B535-35AA33EE37AC}" type="presParOf" srcId="{762CDB04-67ED-4A45-8A3D-74B1FBD7542B}" destId="{29071D9B-4E59-40E2-9DD7-0A504FD83D7E}" srcOrd="1" destOrd="0" presId="urn:microsoft.com/office/officeart/2008/layout/LinedList"/>
    <dgm:cxn modelId="{4F07A9AD-4D55-4569-B327-8D7168CAF3FA}" type="presParOf" srcId="{29071D9B-4E59-40E2-9DD7-0A504FD83D7E}" destId="{1EFBC808-3C56-49A9-B169-759FD21D440C}" srcOrd="0" destOrd="0" presId="urn:microsoft.com/office/officeart/2008/layout/LinedList"/>
    <dgm:cxn modelId="{DB0F62BB-AB8D-4FF8-BF0F-F52E8DDA54B9}" type="presParOf" srcId="{29071D9B-4E59-40E2-9DD7-0A504FD83D7E}" destId="{52C2DEAA-8A64-4DFB-881F-350079D7193C}" srcOrd="1" destOrd="0" presId="urn:microsoft.com/office/officeart/2008/layout/LinedList"/>
    <dgm:cxn modelId="{C3BA98AA-6C11-4747-A5D8-68D895E77BE1}" type="presParOf" srcId="{762CDB04-67ED-4A45-8A3D-74B1FBD7542B}" destId="{537E7AFC-7B5A-465F-A75B-930B42BE4A0F}" srcOrd="2" destOrd="0" presId="urn:microsoft.com/office/officeart/2008/layout/LinedList"/>
    <dgm:cxn modelId="{1F7A1FCC-103E-43D7-A2FD-3DA4D6E1592F}" type="presParOf" srcId="{762CDB04-67ED-4A45-8A3D-74B1FBD7542B}" destId="{577004CE-19F3-4E38-9508-169532F12DE6}" srcOrd="3" destOrd="0" presId="urn:microsoft.com/office/officeart/2008/layout/LinedList"/>
    <dgm:cxn modelId="{9C7F2BCB-6B87-4B54-B047-14121149CD60}" type="presParOf" srcId="{577004CE-19F3-4E38-9508-169532F12DE6}" destId="{E6219587-764F-4CBB-A269-E18A125261DA}" srcOrd="0" destOrd="0" presId="urn:microsoft.com/office/officeart/2008/layout/LinedList"/>
    <dgm:cxn modelId="{5522FBAA-4E25-493A-B3C4-5F42A70D09E2}" type="presParOf" srcId="{577004CE-19F3-4E38-9508-169532F12DE6}" destId="{EADD96CA-AAF4-4D99-B3C5-5EE4A4F0AE6F}" srcOrd="1" destOrd="0" presId="urn:microsoft.com/office/officeart/2008/layout/LinedList"/>
    <dgm:cxn modelId="{34775D23-8015-4B2F-81A0-84E21B6853A9}" type="presParOf" srcId="{762CDB04-67ED-4A45-8A3D-74B1FBD7542B}" destId="{1A21D82C-2445-40AE-A556-CD9183E2434E}" srcOrd="4" destOrd="0" presId="urn:microsoft.com/office/officeart/2008/layout/LinedList"/>
    <dgm:cxn modelId="{4328FDD6-E2C1-40BA-ACE0-59155A3CEE8E}" type="presParOf" srcId="{762CDB04-67ED-4A45-8A3D-74B1FBD7542B}" destId="{35FFC44D-24E1-4435-A160-71C874B2B179}" srcOrd="5" destOrd="0" presId="urn:microsoft.com/office/officeart/2008/layout/LinedList"/>
    <dgm:cxn modelId="{FC053ECF-B506-48CF-8725-88C0A8534D14}" type="presParOf" srcId="{35FFC44D-24E1-4435-A160-71C874B2B179}" destId="{24E28DF3-B11E-46A6-90B3-6AD73CC91C7E}" srcOrd="0" destOrd="0" presId="urn:microsoft.com/office/officeart/2008/layout/LinedList"/>
    <dgm:cxn modelId="{96C0E59C-A437-4922-8776-87C5F952380B}" type="presParOf" srcId="{35FFC44D-24E1-4435-A160-71C874B2B179}" destId="{736B54C1-4AAB-42E3-A1E4-9EA77D1CC06D}" srcOrd="1" destOrd="0" presId="urn:microsoft.com/office/officeart/2008/layout/LinedList"/>
    <dgm:cxn modelId="{2FB1823C-7D50-47B9-BB33-BCAD16E11741}" type="presParOf" srcId="{762CDB04-67ED-4A45-8A3D-74B1FBD7542B}" destId="{AB4DC7FE-3050-4609-9B94-61EBDD58BE81}" srcOrd="6" destOrd="0" presId="urn:microsoft.com/office/officeart/2008/layout/LinedList"/>
    <dgm:cxn modelId="{12A1612B-10AA-4A5E-AAFB-73C9D634475B}" type="presParOf" srcId="{762CDB04-67ED-4A45-8A3D-74B1FBD7542B}" destId="{CDAC1947-B8EE-4F84-83CA-2613D4F7DB3E}" srcOrd="7" destOrd="0" presId="urn:microsoft.com/office/officeart/2008/layout/LinedList"/>
    <dgm:cxn modelId="{8DAABA6F-8BB4-4159-9D10-7AA87B550941}" type="presParOf" srcId="{CDAC1947-B8EE-4F84-83CA-2613D4F7DB3E}" destId="{35B0699B-907D-42B0-B11D-C2A774F3B14F}" srcOrd="0" destOrd="0" presId="urn:microsoft.com/office/officeart/2008/layout/LinedList"/>
    <dgm:cxn modelId="{55740C02-2B2F-490C-B828-D06052C1751B}" type="presParOf" srcId="{CDAC1947-B8EE-4F84-83CA-2613D4F7DB3E}" destId="{63EC68D1-EA84-471B-AD86-E0B25C656C9C}" srcOrd="1" destOrd="0" presId="urn:microsoft.com/office/officeart/2008/layout/LinedList"/>
    <dgm:cxn modelId="{3E3301C1-2D0B-45E6-8479-AFD4B0401B70}" type="presParOf" srcId="{762CDB04-67ED-4A45-8A3D-74B1FBD7542B}" destId="{21EFB9E1-A159-4C6B-8028-8F611CD689F7}" srcOrd="8" destOrd="0" presId="urn:microsoft.com/office/officeart/2008/layout/LinedList"/>
    <dgm:cxn modelId="{EF36CB69-6ECB-4EBB-8882-3B31F3EDA597}" type="presParOf" srcId="{762CDB04-67ED-4A45-8A3D-74B1FBD7542B}" destId="{EBB25825-1C41-4F48-A042-1C16F884AB8C}" srcOrd="9" destOrd="0" presId="urn:microsoft.com/office/officeart/2008/layout/LinedList"/>
    <dgm:cxn modelId="{C8CECBF6-C2E2-4530-B161-CE33683EFF62}" type="presParOf" srcId="{EBB25825-1C41-4F48-A042-1C16F884AB8C}" destId="{71DEA547-4126-4BEA-97CF-C4A3B0187C73}" srcOrd="0" destOrd="0" presId="urn:microsoft.com/office/officeart/2008/layout/LinedList"/>
    <dgm:cxn modelId="{C44A25FB-3912-4560-AFB5-314544C79A7B}" type="presParOf" srcId="{EBB25825-1C41-4F48-A042-1C16F884AB8C}" destId="{3A9EC05B-F9C5-4614-8454-BF99E13B1C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CAF269-C288-4A87-AE94-C80DD7448CF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8BB656-E02C-4D0A-A7FA-B39BF1587FA6}">
      <dgm:prSet/>
      <dgm:spPr/>
      <dgm:t>
        <a:bodyPr/>
        <a:lstStyle/>
        <a:p>
          <a:r>
            <a:rPr lang="en-US" dirty="0"/>
            <a:t>Management Evaluation or Civil Rights Compliance Review</a:t>
          </a:r>
        </a:p>
      </dgm:t>
    </dgm:pt>
    <dgm:pt modelId="{3F5B4768-9E76-4DCD-AE5D-719C3A05D717}" type="parTrans" cxnId="{92A61C53-EBAA-48EB-9340-15FBCEF2C6A1}">
      <dgm:prSet/>
      <dgm:spPr/>
      <dgm:t>
        <a:bodyPr/>
        <a:lstStyle/>
        <a:p>
          <a:endParaRPr lang="en-US"/>
        </a:p>
      </dgm:t>
    </dgm:pt>
    <dgm:pt modelId="{467190AF-1B2C-4155-B71A-D194AE875BCD}" type="sibTrans" cxnId="{92A61C53-EBAA-48EB-9340-15FBCEF2C6A1}">
      <dgm:prSet/>
      <dgm:spPr/>
      <dgm:t>
        <a:bodyPr/>
        <a:lstStyle/>
        <a:p>
          <a:endParaRPr lang="en-US"/>
        </a:p>
      </dgm:t>
    </dgm:pt>
    <dgm:pt modelId="{45197E3A-D7E9-403B-B956-0898605646A6}">
      <dgm:prSet/>
      <dgm:spPr/>
      <dgm:t>
        <a:bodyPr/>
        <a:lstStyle/>
        <a:p>
          <a:r>
            <a:rPr lang="en-US" dirty="0"/>
            <a:t>Special Review</a:t>
          </a:r>
        </a:p>
      </dgm:t>
    </dgm:pt>
    <dgm:pt modelId="{4E326D88-8BE8-4D4A-8B63-BE95EC7A69B1}" type="parTrans" cxnId="{257BC207-C5A8-4EB7-949C-B176D025E4EB}">
      <dgm:prSet/>
      <dgm:spPr/>
      <dgm:t>
        <a:bodyPr/>
        <a:lstStyle/>
        <a:p>
          <a:endParaRPr lang="en-US"/>
        </a:p>
      </dgm:t>
    </dgm:pt>
    <dgm:pt modelId="{88C154C0-6D10-43E5-82B9-9D069D5EDCEC}" type="sibTrans" cxnId="{257BC207-C5A8-4EB7-949C-B176D025E4EB}">
      <dgm:prSet/>
      <dgm:spPr/>
      <dgm:t>
        <a:bodyPr/>
        <a:lstStyle/>
        <a:p>
          <a:endParaRPr lang="en-US"/>
        </a:p>
      </dgm:t>
    </dgm:pt>
    <dgm:pt modelId="{409C6336-DA25-4A41-A857-8095C847D7B9}">
      <dgm:prSet/>
      <dgm:spPr/>
      <dgm:t>
        <a:bodyPr/>
        <a:lstStyle/>
        <a:p>
          <a:r>
            <a:rPr lang="en-US" dirty="0"/>
            <a:t>Investigation </a:t>
          </a:r>
        </a:p>
      </dgm:t>
    </dgm:pt>
    <dgm:pt modelId="{7E7F578A-EC5A-482F-A5BC-4B7A3A7934D2}" type="parTrans" cxnId="{9DDA8FE8-5588-49CE-9A68-3C0D64DCFBF1}">
      <dgm:prSet/>
      <dgm:spPr/>
      <dgm:t>
        <a:bodyPr/>
        <a:lstStyle/>
        <a:p>
          <a:endParaRPr lang="en-US"/>
        </a:p>
      </dgm:t>
    </dgm:pt>
    <dgm:pt modelId="{CEB5C5B2-E9DE-4BB1-B52B-5A7CCFF3BD47}" type="sibTrans" cxnId="{9DDA8FE8-5588-49CE-9A68-3C0D64DCFBF1}">
      <dgm:prSet/>
      <dgm:spPr/>
      <dgm:t>
        <a:bodyPr/>
        <a:lstStyle/>
        <a:p>
          <a:endParaRPr lang="en-US"/>
        </a:p>
      </dgm:t>
    </dgm:pt>
    <dgm:pt modelId="{3A6D738D-DF8B-4703-8284-61E8F58A4690}">
      <dgm:prSet/>
      <dgm:spPr/>
      <dgm:t>
        <a:bodyPr/>
        <a:lstStyle/>
        <a:p>
          <a:r>
            <a:rPr lang="en-US" dirty="0"/>
            <a:t>AR or other local level review</a:t>
          </a:r>
        </a:p>
      </dgm:t>
    </dgm:pt>
    <dgm:pt modelId="{99D12697-55DA-452D-882A-859A43D9999A}" type="parTrans" cxnId="{1146EEF9-94F8-4B1F-8634-D70E0FA42E85}">
      <dgm:prSet/>
      <dgm:spPr/>
      <dgm:t>
        <a:bodyPr/>
        <a:lstStyle/>
        <a:p>
          <a:endParaRPr lang="en-US"/>
        </a:p>
      </dgm:t>
    </dgm:pt>
    <dgm:pt modelId="{5920E09E-27C2-4DE1-88D6-E032EB1438C5}" type="sibTrans" cxnId="{1146EEF9-94F8-4B1F-8634-D70E0FA42E85}">
      <dgm:prSet/>
      <dgm:spPr/>
      <dgm:t>
        <a:bodyPr/>
        <a:lstStyle/>
        <a:p>
          <a:endParaRPr lang="en-US"/>
        </a:p>
      </dgm:t>
    </dgm:pt>
    <dgm:pt modelId="{41D2DF8C-9B55-4923-BE3A-8B0699A63AA0}" type="pres">
      <dgm:prSet presAssocID="{11CAF269-C288-4A87-AE94-C80DD7448CF2}" presName="linear" presStyleCnt="0">
        <dgm:presLayoutVars>
          <dgm:animLvl val="lvl"/>
          <dgm:resizeHandles val="exact"/>
        </dgm:presLayoutVars>
      </dgm:prSet>
      <dgm:spPr/>
    </dgm:pt>
    <dgm:pt modelId="{21DCC115-C21F-494D-81F2-C31A0AA4F68F}" type="pres">
      <dgm:prSet presAssocID="{628BB656-E02C-4D0A-A7FA-B39BF1587FA6}" presName="parentText" presStyleLbl="node1" presStyleIdx="0" presStyleCnt="4">
        <dgm:presLayoutVars>
          <dgm:chMax val="0"/>
          <dgm:bulletEnabled val="1"/>
        </dgm:presLayoutVars>
      </dgm:prSet>
      <dgm:spPr/>
    </dgm:pt>
    <dgm:pt modelId="{B06D3C51-165C-4CA0-9827-99E067B85560}" type="pres">
      <dgm:prSet presAssocID="{467190AF-1B2C-4155-B71A-D194AE875BCD}" presName="spacer" presStyleCnt="0"/>
      <dgm:spPr/>
    </dgm:pt>
    <dgm:pt modelId="{6C249D90-7F8C-4EB3-969A-F7B05B50B78C}" type="pres">
      <dgm:prSet presAssocID="{45197E3A-D7E9-403B-B956-0898605646A6}" presName="parentText" presStyleLbl="node1" presStyleIdx="1" presStyleCnt="4">
        <dgm:presLayoutVars>
          <dgm:chMax val="0"/>
          <dgm:bulletEnabled val="1"/>
        </dgm:presLayoutVars>
      </dgm:prSet>
      <dgm:spPr/>
    </dgm:pt>
    <dgm:pt modelId="{FDE29744-4996-49F9-9624-49D61F87D749}" type="pres">
      <dgm:prSet presAssocID="{88C154C0-6D10-43E5-82B9-9D069D5EDCEC}" presName="spacer" presStyleCnt="0"/>
      <dgm:spPr/>
    </dgm:pt>
    <dgm:pt modelId="{CC8585A2-6CF1-4BAF-AB49-09FBE00E3AF6}" type="pres">
      <dgm:prSet presAssocID="{409C6336-DA25-4A41-A857-8095C847D7B9}" presName="parentText" presStyleLbl="node1" presStyleIdx="2" presStyleCnt="4">
        <dgm:presLayoutVars>
          <dgm:chMax val="0"/>
          <dgm:bulletEnabled val="1"/>
        </dgm:presLayoutVars>
      </dgm:prSet>
      <dgm:spPr/>
    </dgm:pt>
    <dgm:pt modelId="{5DF65280-F6F0-4675-B8B4-EE6D8BC389F6}" type="pres">
      <dgm:prSet presAssocID="{CEB5C5B2-E9DE-4BB1-B52B-5A7CCFF3BD47}" presName="spacer" presStyleCnt="0"/>
      <dgm:spPr/>
    </dgm:pt>
    <dgm:pt modelId="{F99DC75B-4AC6-421A-9995-71CC86327ED5}" type="pres">
      <dgm:prSet presAssocID="{3A6D738D-DF8B-4703-8284-61E8F58A4690}" presName="parentText" presStyleLbl="node1" presStyleIdx="3" presStyleCnt="4">
        <dgm:presLayoutVars>
          <dgm:chMax val="0"/>
          <dgm:bulletEnabled val="1"/>
        </dgm:presLayoutVars>
      </dgm:prSet>
      <dgm:spPr/>
    </dgm:pt>
  </dgm:ptLst>
  <dgm:cxnLst>
    <dgm:cxn modelId="{A3F83502-8FEF-49F7-B608-F978E2B956D2}" type="presOf" srcId="{45197E3A-D7E9-403B-B956-0898605646A6}" destId="{6C249D90-7F8C-4EB3-969A-F7B05B50B78C}" srcOrd="0" destOrd="0" presId="urn:microsoft.com/office/officeart/2005/8/layout/vList2"/>
    <dgm:cxn modelId="{257BC207-C5A8-4EB7-949C-B176D025E4EB}" srcId="{11CAF269-C288-4A87-AE94-C80DD7448CF2}" destId="{45197E3A-D7E9-403B-B956-0898605646A6}" srcOrd="1" destOrd="0" parTransId="{4E326D88-8BE8-4D4A-8B63-BE95EC7A69B1}" sibTransId="{88C154C0-6D10-43E5-82B9-9D069D5EDCEC}"/>
    <dgm:cxn modelId="{92A61C53-EBAA-48EB-9340-15FBCEF2C6A1}" srcId="{11CAF269-C288-4A87-AE94-C80DD7448CF2}" destId="{628BB656-E02C-4D0A-A7FA-B39BF1587FA6}" srcOrd="0" destOrd="0" parTransId="{3F5B4768-9E76-4DCD-AE5D-719C3A05D717}" sibTransId="{467190AF-1B2C-4155-B71A-D194AE875BCD}"/>
    <dgm:cxn modelId="{016407A1-69FA-4178-BC9F-270146706983}" type="presOf" srcId="{11CAF269-C288-4A87-AE94-C80DD7448CF2}" destId="{41D2DF8C-9B55-4923-BE3A-8B0699A63AA0}" srcOrd="0" destOrd="0" presId="urn:microsoft.com/office/officeart/2005/8/layout/vList2"/>
    <dgm:cxn modelId="{0A82CFC5-6533-441D-9628-76E72E5DAE87}" type="presOf" srcId="{628BB656-E02C-4D0A-A7FA-B39BF1587FA6}" destId="{21DCC115-C21F-494D-81F2-C31A0AA4F68F}" srcOrd="0" destOrd="0" presId="urn:microsoft.com/office/officeart/2005/8/layout/vList2"/>
    <dgm:cxn modelId="{8DAF66E4-6206-459E-A94F-CE624B4B2C0E}" type="presOf" srcId="{409C6336-DA25-4A41-A857-8095C847D7B9}" destId="{CC8585A2-6CF1-4BAF-AB49-09FBE00E3AF6}" srcOrd="0" destOrd="0" presId="urn:microsoft.com/office/officeart/2005/8/layout/vList2"/>
    <dgm:cxn modelId="{9DDA8FE8-5588-49CE-9A68-3C0D64DCFBF1}" srcId="{11CAF269-C288-4A87-AE94-C80DD7448CF2}" destId="{409C6336-DA25-4A41-A857-8095C847D7B9}" srcOrd="2" destOrd="0" parTransId="{7E7F578A-EC5A-482F-A5BC-4B7A3A7934D2}" sibTransId="{CEB5C5B2-E9DE-4BB1-B52B-5A7CCFF3BD47}"/>
    <dgm:cxn modelId="{1146EEF9-94F8-4B1F-8634-D70E0FA42E85}" srcId="{11CAF269-C288-4A87-AE94-C80DD7448CF2}" destId="{3A6D738D-DF8B-4703-8284-61E8F58A4690}" srcOrd="3" destOrd="0" parTransId="{99D12697-55DA-452D-882A-859A43D9999A}" sibTransId="{5920E09E-27C2-4DE1-88D6-E032EB1438C5}"/>
    <dgm:cxn modelId="{E1E3FFFB-F8B8-40E1-B2E8-998BFCEC698F}" type="presOf" srcId="{3A6D738D-DF8B-4703-8284-61E8F58A4690}" destId="{F99DC75B-4AC6-421A-9995-71CC86327ED5}" srcOrd="0" destOrd="0" presId="urn:microsoft.com/office/officeart/2005/8/layout/vList2"/>
    <dgm:cxn modelId="{E0BA5FDD-FE78-4A75-AF4E-A98FE27052AF}" type="presParOf" srcId="{41D2DF8C-9B55-4923-BE3A-8B0699A63AA0}" destId="{21DCC115-C21F-494D-81F2-C31A0AA4F68F}" srcOrd="0" destOrd="0" presId="urn:microsoft.com/office/officeart/2005/8/layout/vList2"/>
    <dgm:cxn modelId="{D244D6A5-1631-474B-A806-927671B20FC6}" type="presParOf" srcId="{41D2DF8C-9B55-4923-BE3A-8B0699A63AA0}" destId="{B06D3C51-165C-4CA0-9827-99E067B85560}" srcOrd="1" destOrd="0" presId="urn:microsoft.com/office/officeart/2005/8/layout/vList2"/>
    <dgm:cxn modelId="{189092DC-3528-46B4-A83F-232FBAC9CC4A}" type="presParOf" srcId="{41D2DF8C-9B55-4923-BE3A-8B0699A63AA0}" destId="{6C249D90-7F8C-4EB3-969A-F7B05B50B78C}" srcOrd="2" destOrd="0" presId="urn:microsoft.com/office/officeart/2005/8/layout/vList2"/>
    <dgm:cxn modelId="{CE7785C2-27A5-47B6-AF3D-41F3C670C5A7}" type="presParOf" srcId="{41D2DF8C-9B55-4923-BE3A-8B0699A63AA0}" destId="{FDE29744-4996-49F9-9624-49D61F87D749}" srcOrd="3" destOrd="0" presId="urn:microsoft.com/office/officeart/2005/8/layout/vList2"/>
    <dgm:cxn modelId="{B854FB3E-2385-471C-A296-7EA6F2BE1032}" type="presParOf" srcId="{41D2DF8C-9B55-4923-BE3A-8B0699A63AA0}" destId="{CC8585A2-6CF1-4BAF-AB49-09FBE00E3AF6}" srcOrd="4" destOrd="0" presId="urn:microsoft.com/office/officeart/2005/8/layout/vList2"/>
    <dgm:cxn modelId="{E1E62377-15C7-486E-92B0-4A420FCB20FA}" type="presParOf" srcId="{41D2DF8C-9B55-4923-BE3A-8B0699A63AA0}" destId="{5DF65280-F6F0-4675-B8B4-EE6D8BC389F6}" srcOrd="5" destOrd="0" presId="urn:microsoft.com/office/officeart/2005/8/layout/vList2"/>
    <dgm:cxn modelId="{CE090180-3039-4F3B-B290-633E1D17A141}" type="presParOf" srcId="{41D2DF8C-9B55-4923-BE3A-8B0699A63AA0}" destId="{F99DC75B-4AC6-421A-9995-71CC86327E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642"/>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Data collection and use</a:t>
          </a:r>
        </a:p>
      </dsp:txBody>
      <dsp:txXfrm>
        <a:off x="0" y="642"/>
        <a:ext cx="6832212" cy="751927"/>
      </dsp:txXfrm>
    </dsp:sp>
    <dsp:sp modelId="{3335C44A-3FBE-4FE0-A32C-FFD575D1C072}">
      <dsp:nvSpPr>
        <dsp:cNvPr id="0" name=""/>
        <dsp:cNvSpPr/>
      </dsp:nvSpPr>
      <dsp:spPr>
        <a:xfrm>
          <a:off x="0" y="752570"/>
          <a:ext cx="6832212"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75257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Public Notification</a:t>
          </a:r>
        </a:p>
      </dsp:txBody>
      <dsp:txXfrm>
        <a:off x="0" y="752570"/>
        <a:ext cx="6832212" cy="751927"/>
      </dsp:txXfrm>
    </dsp:sp>
    <dsp:sp modelId="{C541D8CC-0384-48B4-84B0-06D188F069B7}">
      <dsp:nvSpPr>
        <dsp:cNvPr id="0" name=""/>
        <dsp:cNvSpPr/>
      </dsp:nvSpPr>
      <dsp:spPr>
        <a:xfrm>
          <a:off x="0" y="1504498"/>
          <a:ext cx="6832212"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50449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Complaints</a:t>
          </a:r>
        </a:p>
      </dsp:txBody>
      <dsp:txXfrm>
        <a:off x="0" y="1504498"/>
        <a:ext cx="6832212" cy="751927"/>
      </dsp:txXfrm>
    </dsp:sp>
    <dsp:sp modelId="{FC324D62-9EFF-4734-BB2D-A4133EF10EA2}">
      <dsp:nvSpPr>
        <dsp:cNvPr id="0" name=""/>
        <dsp:cNvSpPr/>
      </dsp:nvSpPr>
      <dsp:spPr>
        <a:xfrm>
          <a:off x="0" y="2256425"/>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2256425"/>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Compliance and noncompliance</a:t>
          </a:r>
        </a:p>
      </dsp:txBody>
      <dsp:txXfrm>
        <a:off x="0" y="2256425"/>
        <a:ext cx="6832212" cy="751927"/>
      </dsp:txXfrm>
    </dsp:sp>
    <dsp:sp modelId="{7F1BA2E3-6B4C-47F5-B199-87D3748D5D22}">
      <dsp:nvSpPr>
        <dsp:cNvPr id="0" name=""/>
        <dsp:cNvSpPr/>
      </dsp:nvSpPr>
      <dsp:spPr>
        <a:xfrm>
          <a:off x="0" y="3008353"/>
          <a:ext cx="6832212"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3008353"/>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Accommodation</a:t>
          </a:r>
        </a:p>
      </dsp:txBody>
      <dsp:txXfrm>
        <a:off x="0" y="3008353"/>
        <a:ext cx="6832212" cy="751927"/>
      </dsp:txXfrm>
    </dsp:sp>
    <dsp:sp modelId="{CF60A137-10B6-4A0A-9B8E-403A4D588A0A}">
      <dsp:nvSpPr>
        <dsp:cNvPr id="0" name=""/>
        <dsp:cNvSpPr/>
      </dsp:nvSpPr>
      <dsp:spPr>
        <a:xfrm>
          <a:off x="0" y="3760280"/>
          <a:ext cx="6832212"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376028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Resolving conflict</a:t>
          </a:r>
        </a:p>
      </dsp:txBody>
      <dsp:txXfrm>
        <a:off x="0" y="3760280"/>
        <a:ext cx="6832212" cy="751927"/>
      </dsp:txXfrm>
    </dsp:sp>
    <dsp:sp modelId="{C74E1BAF-D17C-47C7-ACDE-23EDEE9AD2C2}">
      <dsp:nvSpPr>
        <dsp:cNvPr id="0" name=""/>
        <dsp:cNvSpPr/>
      </dsp:nvSpPr>
      <dsp:spPr>
        <a:xfrm>
          <a:off x="0" y="4512208"/>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451220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dirty="0"/>
        </a:p>
      </dsp:txBody>
      <dsp:txXfrm>
        <a:off x="0" y="4512208"/>
        <a:ext cx="6832212" cy="751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35B3-CDFB-405A-80E8-FC015883CA9D}">
      <dsp:nvSpPr>
        <dsp:cNvPr id="0" name=""/>
        <dsp:cNvSpPr/>
      </dsp:nvSpPr>
      <dsp:spPr>
        <a:xfrm>
          <a:off x="0" y="20274"/>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Race</a:t>
          </a:r>
        </a:p>
      </dsp:txBody>
      <dsp:txXfrm>
        <a:off x="38638" y="58912"/>
        <a:ext cx="6754936" cy="714229"/>
      </dsp:txXfrm>
    </dsp:sp>
    <dsp:sp modelId="{3A9C73CC-4A19-4AF0-8547-7EFE85C696DE}">
      <dsp:nvSpPr>
        <dsp:cNvPr id="0" name=""/>
        <dsp:cNvSpPr/>
      </dsp:nvSpPr>
      <dsp:spPr>
        <a:xfrm>
          <a:off x="0" y="906819"/>
          <a:ext cx="6832212" cy="79150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Color</a:t>
          </a:r>
        </a:p>
      </dsp:txBody>
      <dsp:txXfrm>
        <a:off x="38638" y="945457"/>
        <a:ext cx="6754936" cy="714229"/>
      </dsp:txXfrm>
    </dsp:sp>
    <dsp:sp modelId="{C8E27D79-FCB8-4658-9835-10825699EC19}">
      <dsp:nvSpPr>
        <dsp:cNvPr id="0" name=""/>
        <dsp:cNvSpPr/>
      </dsp:nvSpPr>
      <dsp:spPr>
        <a:xfrm>
          <a:off x="0" y="1793364"/>
          <a:ext cx="6832212" cy="79150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National Origin</a:t>
          </a:r>
        </a:p>
      </dsp:txBody>
      <dsp:txXfrm>
        <a:off x="38638" y="1832002"/>
        <a:ext cx="6754936" cy="714229"/>
      </dsp:txXfrm>
    </dsp:sp>
    <dsp:sp modelId="{4A903E3C-8B54-4A9D-B6E1-EAD44EE27CB3}">
      <dsp:nvSpPr>
        <dsp:cNvPr id="0" name=""/>
        <dsp:cNvSpPr/>
      </dsp:nvSpPr>
      <dsp:spPr>
        <a:xfrm>
          <a:off x="0" y="2679909"/>
          <a:ext cx="6832212" cy="79150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Age</a:t>
          </a:r>
        </a:p>
      </dsp:txBody>
      <dsp:txXfrm>
        <a:off x="38638" y="2718547"/>
        <a:ext cx="6754936" cy="714229"/>
      </dsp:txXfrm>
    </dsp:sp>
    <dsp:sp modelId="{C3B8EDBC-54A2-487B-B2B4-F6060225FF0F}">
      <dsp:nvSpPr>
        <dsp:cNvPr id="0" name=""/>
        <dsp:cNvSpPr/>
      </dsp:nvSpPr>
      <dsp:spPr>
        <a:xfrm>
          <a:off x="0" y="3566454"/>
          <a:ext cx="6832212" cy="791505"/>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Sex </a:t>
          </a:r>
          <a:r>
            <a:rPr lang="en-US" sz="1800" kern="1200" dirty="0"/>
            <a:t>(including gender identity and sexual orientation) </a:t>
          </a:r>
          <a:endParaRPr lang="en-US" sz="2800" kern="1200" dirty="0"/>
        </a:p>
      </dsp:txBody>
      <dsp:txXfrm>
        <a:off x="38638" y="3605092"/>
        <a:ext cx="6754936" cy="714229"/>
      </dsp:txXfrm>
    </dsp:sp>
    <dsp:sp modelId="{E9ABEF3C-E564-4D7E-A653-BEB63A29489A}">
      <dsp:nvSpPr>
        <dsp:cNvPr id="0" name=""/>
        <dsp:cNvSpPr/>
      </dsp:nvSpPr>
      <dsp:spPr>
        <a:xfrm>
          <a:off x="0" y="4452999"/>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Disability</a:t>
          </a:r>
        </a:p>
      </dsp:txBody>
      <dsp:txXfrm>
        <a:off x="38638" y="4491637"/>
        <a:ext cx="6754936"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E72B2-9502-48B1-AD6F-9C2C6620B2A7}">
      <dsp:nvSpPr>
        <dsp:cNvPr id="0" name=""/>
        <dsp:cNvSpPr/>
      </dsp:nvSpPr>
      <dsp:spPr>
        <a:xfrm>
          <a:off x="0" y="103884"/>
          <a:ext cx="6832212" cy="164150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Program Availability - </a:t>
          </a:r>
          <a:r>
            <a:rPr lang="en-US" sz="2300" kern="1200"/>
            <a:t>Inform applicants, participants, and potentially 	eligible persons of their program rights and responsibilities and the steps necessary for participation.</a:t>
          </a:r>
        </a:p>
      </dsp:txBody>
      <dsp:txXfrm>
        <a:off x="80132" y="184016"/>
        <a:ext cx="6671948" cy="1481245"/>
      </dsp:txXfrm>
    </dsp:sp>
    <dsp:sp modelId="{8B18E6E3-2E0D-46E2-8AC4-773ED911C0D6}">
      <dsp:nvSpPr>
        <dsp:cNvPr id="0" name=""/>
        <dsp:cNvSpPr/>
      </dsp:nvSpPr>
      <dsp:spPr>
        <a:xfrm>
          <a:off x="0" y="1811634"/>
          <a:ext cx="6832212" cy="1641509"/>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Complaint Information - </a:t>
          </a:r>
          <a:r>
            <a:rPr lang="en-US" sz="2300" kern="1200"/>
            <a:t>Advise applicants and participants at the service delivery point of their right to file a complaint, how to file a complaint, and the complaint procedures.</a:t>
          </a:r>
        </a:p>
      </dsp:txBody>
      <dsp:txXfrm>
        <a:off x="80132" y="1891766"/>
        <a:ext cx="6671948" cy="1481245"/>
      </dsp:txXfrm>
    </dsp:sp>
    <dsp:sp modelId="{EC92EB1B-9E95-4060-85FF-8E33FDD7A199}">
      <dsp:nvSpPr>
        <dsp:cNvPr id="0" name=""/>
        <dsp:cNvSpPr/>
      </dsp:nvSpPr>
      <dsp:spPr>
        <a:xfrm>
          <a:off x="0" y="3519384"/>
          <a:ext cx="6832212" cy="1641509"/>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Nondiscrimination Statement - </a:t>
          </a:r>
          <a:r>
            <a:rPr lang="en-US" sz="2300" kern="1200"/>
            <a:t>Must 	be included on all information, materials, and resources used to inform the public about FNS programs.</a:t>
          </a:r>
        </a:p>
      </dsp:txBody>
      <dsp:txXfrm>
        <a:off x="80132" y="3599516"/>
        <a:ext cx="6671948" cy="1481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8B493-3B29-4327-8A5A-EE1541BBDB8A}">
      <dsp:nvSpPr>
        <dsp:cNvPr id="0" name=""/>
        <dsp:cNvSpPr/>
      </dsp:nvSpPr>
      <dsp:spPr>
        <a:xfrm>
          <a:off x="1366442" y="2287"/>
          <a:ext cx="5465769" cy="100385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provisions for self identification when data is collected by on-line methods </a:t>
          </a:r>
        </a:p>
      </dsp:txBody>
      <dsp:txXfrm>
        <a:off x="1366442" y="2287"/>
        <a:ext cx="5465769" cy="1003855"/>
      </dsp:txXfrm>
    </dsp:sp>
    <dsp:sp modelId="{64B29F13-35DB-430D-A843-DD37A8309DD8}">
      <dsp:nvSpPr>
        <dsp:cNvPr id="0" name=""/>
        <dsp:cNvSpPr/>
      </dsp:nvSpPr>
      <dsp:spPr>
        <a:xfrm>
          <a:off x="0" y="2287"/>
          <a:ext cx="1366442" cy="100385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Make</a:t>
          </a:r>
        </a:p>
      </dsp:txBody>
      <dsp:txXfrm>
        <a:off x="0" y="2287"/>
        <a:ext cx="1366442" cy="1003855"/>
      </dsp:txXfrm>
    </dsp:sp>
    <dsp:sp modelId="{4FB11042-545F-4BB7-BCF5-1A70FCB7C125}">
      <dsp:nvSpPr>
        <dsp:cNvPr id="0" name=""/>
        <dsp:cNvSpPr/>
      </dsp:nvSpPr>
      <dsp:spPr>
        <a:xfrm>
          <a:off x="1366442" y="1066374"/>
          <a:ext cx="5465769" cy="1003855"/>
        </a:xfrm>
        <a:prstGeom prst="rect">
          <a:avLst/>
        </a:prstGeom>
        <a:solidFill>
          <a:schemeClr val="accent2">
            <a:tint val="40000"/>
            <a:alpha val="90000"/>
            <a:hueOff val="245535"/>
            <a:satOff val="-12517"/>
            <a:lumOff val="-1295"/>
            <a:alphaOff val="0"/>
          </a:schemeClr>
        </a:solidFill>
        <a:ln w="9525" cap="rnd" cmpd="sng" algn="ctr">
          <a:solidFill>
            <a:schemeClr val="accent2">
              <a:tint val="40000"/>
              <a:alpha val="90000"/>
              <a:hueOff val="245535"/>
              <a:satOff val="-12517"/>
              <a:lumOff val="-1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and keep data as specified in the program regulations, instructions, and policies.</a:t>
          </a:r>
        </a:p>
      </dsp:txBody>
      <dsp:txXfrm>
        <a:off x="1366442" y="1066374"/>
        <a:ext cx="5465769" cy="1003855"/>
      </dsp:txXfrm>
    </dsp:sp>
    <dsp:sp modelId="{044650B4-94FC-4F70-8C5C-7464426F0929}">
      <dsp:nvSpPr>
        <dsp:cNvPr id="0" name=""/>
        <dsp:cNvSpPr/>
      </dsp:nvSpPr>
      <dsp:spPr>
        <a:xfrm>
          <a:off x="0" y="1066374"/>
          <a:ext cx="1366442" cy="1003855"/>
        </a:xfrm>
        <a:prstGeom prst="rect">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Collect</a:t>
          </a:r>
        </a:p>
      </dsp:txBody>
      <dsp:txXfrm>
        <a:off x="0" y="1066374"/>
        <a:ext cx="1366442" cy="1003855"/>
      </dsp:txXfrm>
    </dsp:sp>
    <dsp:sp modelId="{DE25B478-0A42-4E54-B181-B39A285D9E97}">
      <dsp:nvSpPr>
        <dsp:cNvPr id="0" name=""/>
        <dsp:cNvSpPr/>
      </dsp:nvSpPr>
      <dsp:spPr>
        <a:xfrm>
          <a:off x="1366442" y="2130461"/>
          <a:ext cx="5465769" cy="1003855"/>
        </a:xfrm>
        <a:prstGeom prst="rect">
          <a:avLst/>
        </a:prstGeom>
        <a:solidFill>
          <a:schemeClr val="accent2">
            <a:tint val="40000"/>
            <a:alpha val="90000"/>
            <a:hueOff val="491070"/>
            <a:satOff val="-25033"/>
            <a:lumOff val="-2589"/>
            <a:alphaOff val="0"/>
          </a:schemeClr>
        </a:solidFill>
        <a:ln w="9525" cap="rnd" cmpd="sng" algn="ctr">
          <a:solidFill>
            <a:schemeClr val="accent2">
              <a:tint val="40000"/>
              <a:alpha val="90000"/>
              <a:hueOff val="491070"/>
              <a:satOff val="-25033"/>
              <a:lumOff val="-25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records for current year and 3 previous</a:t>
          </a:r>
        </a:p>
      </dsp:txBody>
      <dsp:txXfrm>
        <a:off x="1366442" y="2130461"/>
        <a:ext cx="5465769" cy="1003855"/>
      </dsp:txXfrm>
    </dsp:sp>
    <dsp:sp modelId="{C60CBBBA-A5F5-426F-9A86-05B6108105F6}">
      <dsp:nvSpPr>
        <dsp:cNvPr id="0" name=""/>
        <dsp:cNvSpPr/>
      </dsp:nvSpPr>
      <dsp:spPr>
        <a:xfrm>
          <a:off x="0" y="2130461"/>
          <a:ext cx="1366442" cy="1003855"/>
        </a:xfrm>
        <a:prstGeom prst="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Retain</a:t>
          </a:r>
        </a:p>
      </dsp:txBody>
      <dsp:txXfrm>
        <a:off x="0" y="2130461"/>
        <a:ext cx="1366442" cy="1003855"/>
      </dsp:txXfrm>
    </dsp:sp>
    <dsp:sp modelId="{C0C11F21-8256-4E60-B959-277901DD4E90}">
      <dsp:nvSpPr>
        <dsp:cNvPr id="0" name=""/>
        <dsp:cNvSpPr/>
      </dsp:nvSpPr>
      <dsp:spPr>
        <a:xfrm>
          <a:off x="1366442" y="3194548"/>
          <a:ext cx="5465769" cy="1003855"/>
        </a:xfrm>
        <a:prstGeom prst="rect">
          <a:avLst/>
        </a:prstGeom>
        <a:solidFill>
          <a:schemeClr val="accent2">
            <a:tint val="40000"/>
            <a:alpha val="90000"/>
            <a:hueOff val="736605"/>
            <a:satOff val="-37550"/>
            <a:lumOff val="-3884"/>
            <a:alphaOff val="0"/>
          </a:schemeClr>
        </a:solidFill>
        <a:ln w="9525" cap="rnd" cmpd="sng" algn="ctr">
          <a:solidFill>
            <a:schemeClr val="accent2">
              <a:tint val="40000"/>
              <a:alpha val="90000"/>
              <a:hueOff val="736605"/>
              <a:satOff val="-37550"/>
              <a:lumOff val="-38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data access to authorized personnel only.</a:t>
          </a:r>
        </a:p>
      </dsp:txBody>
      <dsp:txXfrm>
        <a:off x="1366442" y="3194548"/>
        <a:ext cx="5465769" cy="1003855"/>
      </dsp:txXfrm>
    </dsp:sp>
    <dsp:sp modelId="{2E112236-CD16-476E-8486-B70AB887098C}">
      <dsp:nvSpPr>
        <dsp:cNvPr id="0" name=""/>
        <dsp:cNvSpPr/>
      </dsp:nvSpPr>
      <dsp:spPr>
        <a:xfrm>
          <a:off x="0" y="3194548"/>
          <a:ext cx="1366442" cy="1003855"/>
        </a:xfrm>
        <a:prstGeom prst="rect">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Restrict</a:t>
          </a:r>
        </a:p>
      </dsp:txBody>
      <dsp:txXfrm>
        <a:off x="0" y="3194548"/>
        <a:ext cx="1366442" cy="1003855"/>
      </dsp:txXfrm>
    </dsp:sp>
    <dsp:sp modelId="{44CBC10F-EACE-48DA-BA07-A6AFFE3584BA}">
      <dsp:nvSpPr>
        <dsp:cNvPr id="0" name=""/>
        <dsp:cNvSpPr/>
      </dsp:nvSpPr>
      <dsp:spPr>
        <a:xfrm>
          <a:off x="1366442" y="4258635"/>
          <a:ext cx="5465769" cy="1003855"/>
        </a:xfrm>
        <a:prstGeom prst="rect">
          <a:avLst/>
        </a:prstGeom>
        <a:solidFill>
          <a:schemeClr val="accent2">
            <a:tint val="40000"/>
            <a:alpha val="90000"/>
            <a:hueOff val="982140"/>
            <a:satOff val="-50066"/>
            <a:lumOff val="-5179"/>
            <a:alphaOff val="0"/>
          </a:schemeClr>
        </a:solidFill>
        <a:ln w="9525" cap="rnd" cmpd="sng" algn="ctr">
          <a:solidFill>
            <a:schemeClr val="accent2">
              <a:tint val="40000"/>
              <a:alpha val="90000"/>
              <a:hueOff val="982140"/>
              <a:satOff val="-50066"/>
              <a:lumOff val="-51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as requested to Food and Nutrition Service (FNS)</a:t>
          </a:r>
        </a:p>
      </dsp:txBody>
      <dsp:txXfrm>
        <a:off x="1366442" y="4258635"/>
        <a:ext cx="5465769" cy="1003855"/>
      </dsp:txXfrm>
    </dsp:sp>
    <dsp:sp modelId="{C2E07F17-C354-489D-89EF-B6C24C32FB57}">
      <dsp:nvSpPr>
        <dsp:cNvPr id="0" name=""/>
        <dsp:cNvSpPr/>
      </dsp:nvSpPr>
      <dsp:spPr>
        <a:xfrm>
          <a:off x="0" y="4258635"/>
          <a:ext cx="1366442" cy="1003855"/>
        </a:xfrm>
        <a:prstGeom prst="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Submit</a:t>
          </a:r>
        </a:p>
      </dsp:txBody>
      <dsp:txXfrm>
        <a:off x="0" y="4258635"/>
        <a:ext cx="1366442" cy="1003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A3583-8C01-4F96-B5F2-3D005241415D}">
      <dsp:nvSpPr>
        <dsp:cNvPr id="0" name=""/>
        <dsp:cNvSpPr/>
      </dsp:nvSpPr>
      <dsp:spPr>
        <a:xfrm>
          <a:off x="0" y="86010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396EB2-9178-429F-8B1F-F0ADA9ECC2C7}">
      <dsp:nvSpPr>
        <dsp:cNvPr id="0" name=""/>
        <dsp:cNvSpPr/>
      </dsp:nvSpPr>
      <dsp:spPr>
        <a:xfrm>
          <a:off x="341610" y="59442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State agencies review local agencies. </a:t>
          </a:r>
        </a:p>
      </dsp:txBody>
      <dsp:txXfrm>
        <a:off x="367549" y="620368"/>
        <a:ext cx="4730670" cy="479482"/>
      </dsp:txXfrm>
    </dsp:sp>
    <dsp:sp modelId="{C5E2ABCB-E7AB-432F-ABD3-AA22C4444C0C}">
      <dsp:nvSpPr>
        <dsp:cNvPr id="0" name=""/>
        <dsp:cNvSpPr/>
      </dsp:nvSpPr>
      <dsp:spPr>
        <a:xfrm>
          <a:off x="0" y="167658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84F56E-F065-4CCF-98FA-5A4EFB1E6224}">
      <dsp:nvSpPr>
        <dsp:cNvPr id="0" name=""/>
        <dsp:cNvSpPr/>
      </dsp:nvSpPr>
      <dsp:spPr>
        <a:xfrm>
          <a:off x="341610" y="141090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Local agencies review sub-recipients.</a:t>
          </a:r>
        </a:p>
      </dsp:txBody>
      <dsp:txXfrm>
        <a:off x="367549" y="1436848"/>
        <a:ext cx="4730670" cy="479482"/>
      </dsp:txXfrm>
    </dsp:sp>
    <dsp:sp modelId="{EE5768D5-4A8C-44E8-ACB2-D4461EF3981D}">
      <dsp:nvSpPr>
        <dsp:cNvPr id="0" name=""/>
        <dsp:cNvSpPr/>
      </dsp:nvSpPr>
      <dsp:spPr>
        <a:xfrm>
          <a:off x="0" y="2493069"/>
          <a:ext cx="6832212" cy="13608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374904" rIns="5302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Pre-Award</a:t>
          </a:r>
        </a:p>
        <a:p>
          <a:pPr marL="171450" lvl="1" indent="-171450" algn="l" defTabSz="800100">
            <a:lnSpc>
              <a:spcPct val="90000"/>
            </a:lnSpc>
            <a:spcBef>
              <a:spcPct val="0"/>
            </a:spcBef>
            <a:spcAft>
              <a:spcPct val="15000"/>
            </a:spcAft>
            <a:buChar char="•"/>
          </a:pPr>
          <a:r>
            <a:rPr lang="en-US" sz="1800" kern="1200"/>
            <a:t>Post-Award</a:t>
          </a:r>
        </a:p>
        <a:p>
          <a:pPr marL="171450" lvl="1" indent="-171450" algn="l" defTabSz="800100">
            <a:lnSpc>
              <a:spcPct val="90000"/>
            </a:lnSpc>
            <a:spcBef>
              <a:spcPct val="0"/>
            </a:spcBef>
            <a:spcAft>
              <a:spcPct val="15000"/>
            </a:spcAft>
            <a:buChar char="•"/>
          </a:pPr>
          <a:r>
            <a:rPr lang="en-US" sz="1800" kern="1200"/>
            <a:t>Special Review</a:t>
          </a:r>
        </a:p>
      </dsp:txBody>
      <dsp:txXfrm>
        <a:off x="0" y="2493069"/>
        <a:ext cx="6832212" cy="1360800"/>
      </dsp:txXfrm>
    </dsp:sp>
    <dsp:sp modelId="{49B24FFE-ED13-48FB-8CD4-B67376304B9F}">
      <dsp:nvSpPr>
        <dsp:cNvPr id="0" name=""/>
        <dsp:cNvSpPr/>
      </dsp:nvSpPr>
      <dsp:spPr>
        <a:xfrm>
          <a:off x="341610" y="222738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3 types of Reviews</a:t>
          </a:r>
        </a:p>
      </dsp:txBody>
      <dsp:txXfrm>
        <a:off x="367549" y="2253328"/>
        <a:ext cx="4730670" cy="479482"/>
      </dsp:txXfrm>
    </dsp:sp>
    <dsp:sp modelId="{22D65D6B-44B6-4C86-971B-085BDF17AECA}">
      <dsp:nvSpPr>
        <dsp:cNvPr id="0" name=""/>
        <dsp:cNvSpPr/>
      </dsp:nvSpPr>
      <dsp:spPr>
        <a:xfrm>
          <a:off x="0" y="421674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F562F6A-B731-427E-A8FD-BC651E38097F}">
      <dsp:nvSpPr>
        <dsp:cNvPr id="0" name=""/>
        <dsp:cNvSpPr/>
      </dsp:nvSpPr>
      <dsp:spPr>
        <a:xfrm>
          <a:off x="341610" y="395106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Must report findings</a:t>
          </a:r>
        </a:p>
      </dsp:txBody>
      <dsp:txXfrm>
        <a:off x="367549" y="3977008"/>
        <a:ext cx="4730670"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E527A-DFD2-4E85-B7AB-E250944A0DB0}">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EFBC808-3C56-49A9-B169-759FD21D440C}">
      <dsp:nvSpPr>
        <dsp:cNvPr id="0" name=""/>
        <dsp:cNvSpPr/>
      </dsp:nvSpPr>
      <dsp:spPr>
        <a:xfrm>
          <a:off x="0" y="642"/>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Denying program benefits or services on protected class basis</a:t>
          </a:r>
        </a:p>
      </dsp:txBody>
      <dsp:txXfrm>
        <a:off x="0" y="642"/>
        <a:ext cx="6832212" cy="1052698"/>
      </dsp:txXfrm>
    </dsp:sp>
    <dsp:sp modelId="{537E7AFC-7B5A-465F-A75B-930B42BE4A0F}">
      <dsp:nvSpPr>
        <dsp:cNvPr id="0" name=""/>
        <dsp:cNvSpPr/>
      </dsp:nvSpPr>
      <dsp:spPr>
        <a:xfrm>
          <a:off x="0" y="1053341"/>
          <a:ext cx="6832212" cy="0"/>
        </a:xfrm>
        <a:prstGeom prst="line">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E6219587-764F-4CBB-A269-E18A125261DA}">
      <dsp:nvSpPr>
        <dsp:cNvPr id="0" name=""/>
        <dsp:cNvSpPr/>
      </dsp:nvSpPr>
      <dsp:spPr>
        <a:xfrm>
          <a:off x="0" y="1053341"/>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Providing services or benefits in a disparate manner</a:t>
          </a:r>
        </a:p>
      </dsp:txBody>
      <dsp:txXfrm>
        <a:off x="0" y="1053341"/>
        <a:ext cx="6832212" cy="1052698"/>
      </dsp:txXfrm>
    </dsp:sp>
    <dsp:sp modelId="{1A21D82C-2445-40AE-A556-CD9183E2434E}">
      <dsp:nvSpPr>
        <dsp:cNvPr id="0" name=""/>
        <dsp:cNvSpPr/>
      </dsp:nvSpPr>
      <dsp:spPr>
        <a:xfrm>
          <a:off x="0" y="2106040"/>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4E28DF3-B11E-46A6-90B3-6AD73CC91C7E}">
      <dsp:nvSpPr>
        <dsp:cNvPr id="0" name=""/>
        <dsp:cNvSpPr/>
      </dsp:nvSpPr>
      <dsp:spPr>
        <a:xfrm>
          <a:off x="0" y="2106040"/>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Improper selection of advisory members based on protected class</a:t>
          </a:r>
        </a:p>
      </dsp:txBody>
      <dsp:txXfrm>
        <a:off x="0" y="2106040"/>
        <a:ext cx="6832212" cy="1052698"/>
      </dsp:txXfrm>
    </dsp:sp>
    <dsp:sp modelId="{AB4DC7FE-3050-4609-9B94-61EBDD58BE81}">
      <dsp:nvSpPr>
        <dsp:cNvPr id="0" name=""/>
        <dsp:cNvSpPr/>
      </dsp:nvSpPr>
      <dsp:spPr>
        <a:xfrm>
          <a:off x="0" y="3158738"/>
          <a:ext cx="6832212" cy="0"/>
        </a:xfrm>
        <a:prstGeom prst="line">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5B0699B-907D-42B0-B11D-C2A774F3B14F}">
      <dsp:nvSpPr>
        <dsp:cNvPr id="0" name=""/>
        <dsp:cNvSpPr/>
      </dsp:nvSpPr>
      <dsp:spPr>
        <a:xfrm>
          <a:off x="0" y="3158738"/>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Selecting program sites in a way that denies access to benefits based on protected class</a:t>
          </a:r>
        </a:p>
      </dsp:txBody>
      <dsp:txXfrm>
        <a:off x="0" y="3158738"/>
        <a:ext cx="6832212" cy="1052698"/>
      </dsp:txXfrm>
    </dsp:sp>
    <dsp:sp modelId="{21EFB9E1-A159-4C6B-8028-8F611CD689F7}">
      <dsp:nvSpPr>
        <dsp:cNvPr id="0" name=""/>
        <dsp:cNvSpPr/>
      </dsp:nvSpPr>
      <dsp:spPr>
        <a:xfrm>
          <a:off x="0" y="4211437"/>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1DEA547-4126-4BEA-97CF-C4A3B0187C73}">
      <dsp:nvSpPr>
        <dsp:cNvPr id="0" name=""/>
        <dsp:cNvSpPr/>
      </dsp:nvSpPr>
      <dsp:spPr>
        <a:xfrm>
          <a:off x="0" y="4211437"/>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Over-verification of categorically eligible participants</a:t>
          </a:r>
        </a:p>
      </dsp:txBody>
      <dsp:txXfrm>
        <a:off x="0" y="4211437"/>
        <a:ext cx="6832212" cy="1052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C115-C21F-494D-81F2-C31A0AA4F68F}">
      <dsp:nvSpPr>
        <dsp:cNvPr id="0" name=""/>
        <dsp:cNvSpPr/>
      </dsp:nvSpPr>
      <dsp:spPr>
        <a:xfrm>
          <a:off x="0" y="32109"/>
          <a:ext cx="6832212" cy="123317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Management Evaluation or Civil Rights Compliance Review</a:t>
          </a:r>
        </a:p>
      </dsp:txBody>
      <dsp:txXfrm>
        <a:off x="60199" y="92308"/>
        <a:ext cx="6711814" cy="1112781"/>
      </dsp:txXfrm>
    </dsp:sp>
    <dsp:sp modelId="{6C249D90-7F8C-4EB3-969A-F7B05B50B78C}">
      <dsp:nvSpPr>
        <dsp:cNvPr id="0" name=""/>
        <dsp:cNvSpPr/>
      </dsp:nvSpPr>
      <dsp:spPr>
        <a:xfrm>
          <a:off x="0" y="1354569"/>
          <a:ext cx="6832212" cy="1233179"/>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Special Review</a:t>
          </a:r>
        </a:p>
      </dsp:txBody>
      <dsp:txXfrm>
        <a:off x="60199" y="1414768"/>
        <a:ext cx="6711814" cy="1112781"/>
      </dsp:txXfrm>
    </dsp:sp>
    <dsp:sp modelId="{CC8585A2-6CF1-4BAF-AB49-09FBE00E3AF6}">
      <dsp:nvSpPr>
        <dsp:cNvPr id="0" name=""/>
        <dsp:cNvSpPr/>
      </dsp:nvSpPr>
      <dsp:spPr>
        <a:xfrm>
          <a:off x="0" y="2677029"/>
          <a:ext cx="6832212" cy="1233179"/>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Investigation </a:t>
          </a:r>
        </a:p>
      </dsp:txBody>
      <dsp:txXfrm>
        <a:off x="60199" y="2737228"/>
        <a:ext cx="6711814" cy="1112781"/>
      </dsp:txXfrm>
    </dsp:sp>
    <dsp:sp modelId="{F99DC75B-4AC6-421A-9995-71CC86327ED5}">
      <dsp:nvSpPr>
        <dsp:cNvPr id="0" name=""/>
        <dsp:cNvSpPr/>
      </dsp:nvSpPr>
      <dsp:spPr>
        <a:xfrm>
          <a:off x="0" y="3999489"/>
          <a:ext cx="6832212" cy="1233179"/>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AR or other local level review</a:t>
          </a:r>
        </a:p>
      </dsp:txBody>
      <dsp:txXfrm>
        <a:off x="60199" y="4059688"/>
        <a:ext cx="6711814" cy="11127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30BCD1B1-A87F-4951-87B0-D86123C8A125}" type="datetimeFigureOut">
              <a:rPr lang="en-US" smtClean="0"/>
              <a:t>5/16/2022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B4D32227-4347-4563-8A97-E6F8DF541C0D}" type="slidenum">
              <a:rPr lang="en-US" smtClean="0"/>
              <a:t>‹#›</a:t>
            </a:fld>
            <a:endParaRPr lang="en-US"/>
          </a:p>
        </p:txBody>
      </p:sp>
    </p:spTree>
    <p:extLst>
      <p:ext uri="{BB962C8B-B14F-4D97-AF65-F5344CB8AC3E}">
        <p14:creationId xmlns:p14="http://schemas.microsoft.com/office/powerpoint/2010/main" val="122372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ocio.usda.gov/sites/default/files/docs/2012/Spanish_Form_508_Compliant_6_8_12_0.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83263">
              <a:defRPr/>
            </a:pPr>
            <a:fld id="{EEDD861D-0FD8-43FA-86C7-B8D478A500FC}" type="slidenum">
              <a:rPr lang="en-US">
                <a:solidFill>
                  <a:prstClr val="black"/>
                </a:solidFill>
                <a:latin typeface="Calibri" panose="020F0502020204030204"/>
              </a:rPr>
              <a:pPr defTabSz="48326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7602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Arial" panose="020B0604020202020204" pitchFamily="34" charset="0"/>
                <a:cs typeface="Arial" panose="020B0604020202020204" pitchFamily="34" charset="0"/>
              </a:rPr>
              <a:t>On September 25, 2008, President George W. Bush signed the Americans with Disabilities Act Amendments Act of 2008 ("ADA Amendments Act" or "Act"). The Act emphasizes that the definition of disability should be construed in favor of broad coverage of individuals to the maximum extent permitted by the terms of the ADA.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This is a very broad and encompassing definition!</a:t>
            </a:r>
          </a:p>
          <a:p>
            <a:pPr defTabSz="966612">
              <a:defRPr/>
            </a:pPr>
            <a:endParaRPr lang="en-US" altLang="en-US" dirty="0">
              <a:latin typeface="Arial" panose="020B0604020202020204" pitchFamily="34" charset="0"/>
              <a:cs typeface="Arial" panose="020B0604020202020204" pitchFamily="34" charset="0"/>
            </a:endParaRPr>
          </a:p>
          <a:p>
            <a:pPr defTabSz="966612">
              <a:defRPr/>
            </a:pPr>
            <a:endParaRPr lang="en-US" altLang="en-US" dirty="0">
              <a:latin typeface="Arial" panose="020B0604020202020204" pitchFamily="34" charset="0"/>
              <a:cs typeface="Arial" panose="020B0604020202020204" pitchFamily="34" charset="0"/>
            </a:endParaRPr>
          </a:p>
          <a:p>
            <a:pPr defTabSz="966612">
              <a:defRPr/>
            </a:pPr>
            <a:endParaRPr lang="en-US" altLang="en-US" dirty="0">
              <a:latin typeface="Arial" panose="020B0604020202020204" pitchFamily="34" charset="0"/>
              <a:cs typeface="Arial" panose="020B0604020202020204" pitchFamily="34" charset="0"/>
            </a:endParaRPr>
          </a:p>
          <a:p>
            <a:pPr defTabSz="966612">
              <a:defRPr/>
            </a:pP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4D32227-4347-4563-8A97-E6F8DF541C0D}" type="slidenum">
              <a:rPr lang="en-US" smtClean="0"/>
              <a:t>10</a:t>
            </a:fld>
            <a:endParaRPr lang="en-US"/>
          </a:p>
        </p:txBody>
      </p:sp>
    </p:spTree>
    <p:extLst>
      <p:ext uri="{BB962C8B-B14F-4D97-AF65-F5344CB8AC3E}">
        <p14:creationId xmlns:p14="http://schemas.microsoft.com/office/powerpoint/2010/main" val="305341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Arial" panose="020B0604020202020204" pitchFamily="34" charset="0"/>
                <a:cs typeface="Arial" panose="020B0604020202020204" pitchFamily="34" charset="0"/>
              </a:rPr>
              <a:t>This is a very broad and encompassing definition!</a:t>
            </a:r>
          </a:p>
          <a:p>
            <a:pPr defTabSz="966612">
              <a:defRPr/>
            </a:pPr>
            <a:endParaRPr lang="en-US" altLang="en-US" dirty="0">
              <a:latin typeface="Arial" panose="020B0604020202020204" pitchFamily="34" charset="0"/>
              <a:cs typeface="Arial" panose="020B0604020202020204" pitchFamily="34" charset="0"/>
            </a:endParaRPr>
          </a:p>
          <a:p>
            <a:pPr defTabSz="966612">
              <a:defRPr/>
            </a:pPr>
            <a:r>
              <a:rPr lang="en-US" altLang="en-US" dirty="0">
                <a:latin typeface="Arial" panose="020B0604020202020204" pitchFamily="34" charset="0"/>
                <a:cs typeface="Arial" panose="020B0604020202020204" pitchFamily="34" charset="0"/>
              </a:rPr>
              <a:t>*functions of the immune system, normal cell growth, digestive, bowel, bladder, neurological, brain, respiratory, circulatory, cardiovascular, endocrine, and reproductive functions.</a:t>
            </a:r>
          </a:p>
        </p:txBody>
      </p:sp>
      <p:sp>
        <p:nvSpPr>
          <p:cNvPr id="4" name="Slide Number Placeholder 3"/>
          <p:cNvSpPr>
            <a:spLocks noGrp="1"/>
          </p:cNvSpPr>
          <p:nvPr>
            <p:ph type="sldNum" sz="quarter" idx="5"/>
          </p:nvPr>
        </p:nvSpPr>
        <p:spPr/>
        <p:txBody>
          <a:bodyPr/>
          <a:lstStyle/>
          <a:p>
            <a:fld id="{B4D32227-4347-4563-8A97-E6F8DF541C0D}" type="slidenum">
              <a:rPr lang="en-US" smtClean="0"/>
              <a:t>11</a:t>
            </a:fld>
            <a:endParaRPr lang="en-US" dirty="0"/>
          </a:p>
        </p:txBody>
      </p:sp>
    </p:spTree>
    <p:extLst>
      <p:ext uri="{BB962C8B-B14F-4D97-AF65-F5344CB8AC3E}">
        <p14:creationId xmlns:p14="http://schemas.microsoft.com/office/powerpoint/2010/main" val="18914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12</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Faith-based organizations have equal opportunity for participation in USDA programs. 7 CFR Part 16 notes and ensures a level playing field of faith based organizations and other community organizations in USDA programs. This can also be accomplished by clarifying that faith-based organizations can use space in their facilities to provide USDA-funded service without removing religious art, icons, scriptures, or other religious symbols; and ensure that no organization that receives direct financial assistance from the USDA can discriminate against a program beneficiary, on the basis of religion or religious belief.</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It allows a religious organization that participates in USDA programs to retain its independence and continue to carryout its mission, provided that direct USDA funds do not support any inherently religious activities such as worship, religious instruction, or evangelizing, recruitment, </a:t>
            </a:r>
            <a:r>
              <a:rPr lang="en-US" altLang="en-US" dirty="0" err="1">
                <a:latin typeface="Arial" panose="020B0604020202020204" pitchFamily="34" charset="0"/>
                <a:cs typeface="Arial" panose="020B0604020202020204" pitchFamily="34" charset="0"/>
              </a:rPr>
              <a:t>etc</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3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3FD374A-F36B-40B0-B915-FAA0FDB314D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D4A1BEA-DF61-420A-A42B-004FC55B97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Review this definition of discrimination and the following page will take a look closer at each of the six protected bases in the School Meals Program. </a:t>
            </a:r>
          </a:p>
        </p:txBody>
      </p:sp>
      <p:sp>
        <p:nvSpPr>
          <p:cNvPr id="15364" name="Slide Number Placeholder 3">
            <a:extLst>
              <a:ext uri="{FF2B5EF4-FFF2-40B4-BE49-F238E27FC236}">
                <a16:creationId xmlns:a16="http://schemas.microsoft.com/office/drawing/2014/main" id="{00D21D78-42FF-47FE-891C-3FB6B54E4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1AEB2AB1-A906-4C6A-8D5E-327B23AC5C26}" type="slidenum">
              <a:rPr lang="en-US" altLang="en-US">
                <a:solidFill>
                  <a:prstClr val="black"/>
                </a:solidFill>
                <a:latin typeface="Arial" panose="020B0604020202020204" pitchFamily="34" charset="0"/>
                <a:cs typeface="Arial" panose="020B0604020202020204" pitchFamily="34" charset="0"/>
              </a:rPr>
              <a:pPr defTabSz="483263" fontAlgn="base">
                <a:spcBef>
                  <a:spcPct val="0"/>
                </a:spcBef>
                <a:spcAft>
                  <a:spcPct val="0"/>
                </a:spcAft>
                <a:defRPr/>
              </a:pPr>
              <a:t>13</a:t>
            </a:fld>
            <a:endParaRPr lang="en-US" altLang="en-US">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the food and nutrition programs, there are six (eight) protected bases or classes. FNS’s Civil Rights Division will update the Non-discrimination Statement and the And Justice for All posters to include gender identity </a:t>
            </a:r>
          </a:p>
          <a:p>
            <a:r>
              <a:rPr lang="en-US" altLang="en-US" dirty="0">
                <a:latin typeface="Arial" panose="020B0604020202020204" pitchFamily="34" charset="0"/>
                <a:cs typeface="Arial" panose="020B0604020202020204" pitchFamily="34" charset="0"/>
              </a:rPr>
              <a:t>and sexual orientation as protected bases.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On May 5 CRD 01-2022 This memorandum clarifies prohibitions against discrimination based on sex in all FNS programs to includes a prohibition on discrimination on the basis of gender identity and sexual orientation and it provides guidance on processing discrimination complaints. Bostock vs Clayton County (US Supreme Court Case June 2020)</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As a result, the AJFA posters will be updated and the NDS will be updated to reflect the addition of gender identity and sexual orientation. Additional information is forthcoming and when it is shared we will make sure to pass it on. We do have to share this information within 90 days and I believe that Victoria is working on a write up for the SN update.</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A8E831EB-BE86-4DD5-9D57-9B6E22DFF3C3}" type="slidenum">
              <a:rPr lang="en-US" altLang="en-US">
                <a:solidFill>
                  <a:prstClr val="black"/>
                </a:solidFill>
              </a:rPr>
              <a:pPr defTabSz="483263" fontAlgn="base">
                <a:spcBef>
                  <a:spcPct val="0"/>
                </a:spcBef>
                <a:spcAft>
                  <a:spcPct val="0"/>
                </a:spcAft>
                <a:defRPr/>
              </a:pPr>
              <a:t>14</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44BD782-BD29-4BE1-A267-58AA23159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4F734C0-407F-43BC-BF9D-5441EEDACDE1}" type="slidenum">
              <a:rPr lang="en-US" altLang="en-US">
                <a:solidFill>
                  <a:prstClr val="black"/>
                </a:solidFill>
              </a:rPr>
              <a:pPr defTabSz="483263">
                <a:defRPr/>
              </a:pPr>
              <a:t>15</a:t>
            </a:fld>
            <a:endParaRPr lang="en-US" altLang="en-US">
              <a:solidFill>
                <a:prstClr val="black"/>
              </a:solidFill>
            </a:endParaRPr>
          </a:p>
        </p:txBody>
      </p:sp>
      <p:sp>
        <p:nvSpPr>
          <p:cNvPr id="48131" name="Rectangle 2">
            <a:extLst>
              <a:ext uri="{FF2B5EF4-FFF2-40B4-BE49-F238E27FC236}">
                <a16:creationId xmlns:a16="http://schemas.microsoft.com/office/drawing/2014/main" id="{314646B0-F1C2-4AC4-B1F8-D4886AF7156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9B5FBCF-3F11-4C56-B241-D7053EBF6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So let’s talk about how we make the public aware of our services and programs   </a:t>
            </a:r>
          </a:p>
          <a:p>
            <a:pPr eaLnBrk="1" hangingPunct="1">
              <a:lnSpc>
                <a:spcPct val="90000"/>
              </a:lnSpc>
              <a:buClr>
                <a:schemeClr val="tx1"/>
              </a:buClr>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We must have a public notification system. The purpose of this system is to inform applicants, participants, and potentially eligible persons of:</a:t>
            </a:r>
          </a:p>
          <a:p>
            <a:pPr lvl="1"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Program availability, </a:t>
            </a:r>
          </a:p>
          <a:p>
            <a:pPr lvl="1"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Program responsibilities, </a:t>
            </a:r>
          </a:p>
          <a:p>
            <a:pPr lvl="1"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Our non-discrimination policy, and </a:t>
            </a:r>
          </a:p>
          <a:p>
            <a:pPr lvl="1" eaLnBrk="1" hangingPunct="1">
              <a:lnSpc>
                <a:spcPct val="90000"/>
              </a:lnSpc>
              <a:buClr>
                <a:schemeClr val="tx1"/>
              </a:buClr>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How to file a complaint</a:t>
            </a:r>
          </a:p>
          <a:p>
            <a:pPr eaLnBrk="1" hangingPunct="1"/>
            <a:r>
              <a:rPr lang="en-US" altLang="en-US" sz="1300" dirty="0">
                <a:latin typeface="Arial" panose="020B0604020202020204" pitchFamily="34" charset="0"/>
                <a:cs typeface="Arial" panose="020B0604020202020204" pitchFamily="34" charset="0"/>
              </a:rPr>
              <a:t>School Food Authorities must:</a:t>
            </a:r>
          </a:p>
          <a:p>
            <a:pPr eaLnBrk="1" hangingPunct="1"/>
            <a:r>
              <a:rPr lang="en-US" altLang="en-US" sz="1300" dirty="0">
                <a:latin typeface="Arial" panose="020B0604020202020204" pitchFamily="34" charset="0"/>
                <a:cs typeface="Arial" panose="020B0604020202020204" pitchFamily="34" charset="0"/>
              </a:rPr>
              <a:t>Make program information available to the public upon request</a:t>
            </a:r>
          </a:p>
          <a:p>
            <a:pPr eaLnBrk="1" hangingPunct="1"/>
            <a:r>
              <a:rPr lang="en-US" altLang="en-US" sz="1300" dirty="0">
                <a:latin typeface="Arial" panose="020B0604020202020204" pitchFamily="34" charset="0"/>
                <a:cs typeface="Arial" panose="020B0604020202020204" pitchFamily="34" charset="0"/>
              </a:rPr>
              <a:t>Prominently display the “And Justice for All” poster</a:t>
            </a:r>
          </a:p>
          <a:p>
            <a:pPr eaLnBrk="1" hangingPunct="1"/>
            <a:r>
              <a:rPr lang="en-US" altLang="en-US" sz="1300" dirty="0">
                <a:latin typeface="Arial" panose="020B0604020202020204" pitchFamily="34" charset="0"/>
                <a:cs typeface="Arial" panose="020B0604020202020204" pitchFamily="34" charset="0"/>
              </a:rPr>
              <a:t>Inform potentially eligible persons, applicants, participants and grassroots organizations of programs or changes in programs</a:t>
            </a:r>
          </a:p>
          <a:p>
            <a:pPr eaLnBrk="1" hangingPunct="1"/>
            <a:r>
              <a:rPr lang="en-US" altLang="en-US" dirty="0">
                <a:latin typeface="Arial" panose="020B0604020202020204" pitchFamily="34" charset="0"/>
                <a:cs typeface="Arial" panose="020B0604020202020204" pitchFamily="34" charset="0"/>
              </a:rPr>
              <a:t>Convey the message of equal opportunity in all photos and other graphics that are used to provide program or program-related information</a:t>
            </a:r>
          </a:p>
          <a:p>
            <a:pPr eaLnBrk="1" hangingPunct="1"/>
            <a:r>
              <a:rPr lang="en-US" altLang="en-US" dirty="0">
                <a:latin typeface="Arial" panose="020B0604020202020204" pitchFamily="34" charset="0"/>
                <a:cs typeface="Arial" panose="020B0604020202020204" pitchFamily="34" charset="0"/>
              </a:rPr>
              <a:t>Provide appropriate information in alternative formats for persons with disabilities and in the appropriate language(s) for LEP persons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378B000-DF8A-4B5C-BD84-62EFF0931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C7DA283-3465-4AEC-B1C5-8132529636FF}" type="slidenum">
              <a:rPr lang="en-US" altLang="en-US">
                <a:solidFill>
                  <a:prstClr val="black"/>
                </a:solidFill>
              </a:rPr>
              <a:pPr defTabSz="483263">
                <a:defRPr/>
              </a:pPr>
              <a:t>16</a:t>
            </a:fld>
            <a:endParaRPr lang="en-US" altLang="en-US">
              <a:solidFill>
                <a:prstClr val="black"/>
              </a:solidFill>
            </a:endParaRPr>
          </a:p>
        </p:txBody>
      </p:sp>
      <p:sp>
        <p:nvSpPr>
          <p:cNvPr id="50179" name="Rectangle 2">
            <a:extLst>
              <a:ext uri="{FF2B5EF4-FFF2-40B4-BE49-F238E27FC236}">
                <a16:creationId xmlns:a16="http://schemas.microsoft.com/office/drawing/2014/main" id="{DAC90CAB-E8F6-443A-A511-03DA27C692F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43A3AD7-7D89-4540-B267-3976E37CF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b="1" dirty="0">
                <a:latin typeface="Arial" panose="020B0604020202020204" pitchFamily="34" charset="0"/>
                <a:cs typeface="Arial" panose="020B0604020202020204" pitchFamily="34" charset="0"/>
              </a:rPr>
              <a:t>Three levels of Public Notification – The first is Program Availability</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    Inform applicants, participants, and potentially eligible persons of their program rights and responsibilities and the steps necessary for participation.</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All information materials and sources, including Web sites, used by FNS, State agencies, local agencies, or other sub-recipients (like your school) to inform the public about FNS programs must contain a nondiscrimination statement.  The statement is not required to be included on every page of the program Web site.  At a minimum the nondiscrimination statement or a link to it must be included on the home page of the program information. At a minimum, the Nondiscrimination</a:t>
            </a:r>
          </a:p>
          <a:p>
            <a:pPr eaLnBrk="1" hangingPunct="1"/>
            <a:r>
              <a:rPr lang="en-US" altLang="en-US" dirty="0">
                <a:latin typeface="Arial" panose="020B0604020202020204" pitchFamily="34" charset="0"/>
                <a:cs typeface="Arial" panose="020B0604020202020204" pitchFamily="34" charset="0"/>
              </a:rPr>
              <a:t>Statement should be on:</a:t>
            </a:r>
          </a:p>
          <a:p>
            <a:pPr eaLnBrk="1" hangingPunct="1"/>
            <a:r>
              <a:rPr lang="en-US" altLang="en-US" dirty="0">
                <a:latin typeface="Arial" panose="020B0604020202020204" pitchFamily="34" charset="0"/>
                <a:cs typeface="Arial" panose="020B0604020202020204" pitchFamily="34" charset="0"/>
              </a:rPr>
              <a:t> Application Form(s)</a:t>
            </a:r>
          </a:p>
          <a:p>
            <a:pPr eaLnBrk="1" hangingPunct="1"/>
            <a:r>
              <a:rPr lang="en-US" altLang="en-US" dirty="0">
                <a:latin typeface="Arial" panose="020B0604020202020204" pitchFamily="34" charset="0"/>
                <a:cs typeface="Arial" panose="020B0604020202020204" pitchFamily="34" charset="0"/>
              </a:rPr>
              <a:t> Notification of Eligibility or Ineligibility</a:t>
            </a:r>
          </a:p>
          <a:p>
            <a:pPr eaLnBrk="1" hangingPunct="1"/>
            <a:r>
              <a:rPr lang="en-US" altLang="en-US" dirty="0">
                <a:latin typeface="Arial" panose="020B0604020202020204" pitchFamily="34" charset="0"/>
                <a:cs typeface="Arial" panose="020B0604020202020204" pitchFamily="34" charset="0"/>
              </a:rPr>
              <a:t> Notice of Adverse Action Form</a:t>
            </a:r>
          </a:p>
          <a:p>
            <a:pPr eaLnBrk="1" hangingPunct="1"/>
            <a:r>
              <a:rPr lang="en-US" altLang="en-US" dirty="0">
                <a:latin typeface="Arial" panose="020B0604020202020204" pitchFamily="34" charset="0"/>
                <a:cs typeface="Arial" panose="020B0604020202020204" pitchFamily="34" charset="0"/>
              </a:rPr>
              <a:t> Program (Home) Web Page</a:t>
            </a:r>
          </a:p>
          <a:p>
            <a:pPr eaLnBrk="1" hangingPunct="1"/>
            <a:r>
              <a:rPr lang="en-US" altLang="en-US" dirty="0">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FBC8AC5-B363-4ECC-A7F6-68AAAE21A567}" type="slidenum">
              <a:rPr lang="en-US" altLang="en-US">
                <a:solidFill>
                  <a:prstClr val="black"/>
                </a:solidFill>
              </a:rPr>
              <a:pPr defTabSz="483263">
                <a:defRPr/>
              </a:pPr>
              <a:t>17</a:t>
            </a:fld>
            <a:endParaRPr lang="en-US" altLang="en-US">
              <a:solidFill>
                <a:prstClr val="black"/>
              </a:solidFill>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Our first line of public notification is displaying the poster. Prominently display the “And Justice for All” poster. Make sure you have the most recent AJFA poster. </a:t>
            </a:r>
          </a:p>
          <a:p>
            <a:pPr eaLnBrk="1" hangingPunct="1">
              <a:lnSpc>
                <a:spcPct val="9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Prominently display the “And Justice for All” poster. </a:t>
            </a:r>
          </a:p>
          <a:p>
            <a:pPr eaLnBrk="1" hangingPunct="1">
              <a:lnSpc>
                <a:spcPct val="9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If you need copies of the poster, please download and print from the USDA website at:</a:t>
            </a:r>
          </a:p>
          <a:p>
            <a:pPr eaLnBrk="1" hangingPunct="1">
              <a:lnSpc>
                <a:spcPct val="9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http://www.fns.usda.gov/cr/and-justice-all-posters</a:t>
            </a:r>
          </a:p>
          <a:p>
            <a:pPr eaLnBrk="1" hangingPunct="1">
              <a:lnSpc>
                <a:spcPct val="9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Or contact the State Agency so that we can send them out to you.</a:t>
            </a:r>
          </a:p>
          <a:p>
            <a:pPr eaLnBrk="1" hangingPunct="1">
              <a:lnSpc>
                <a:spcPct val="9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C4134E-DBEB-4A81-BE49-5BAFA599D9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E44D378-6EDB-43E8-8247-D40897743F0B}" type="slidenum">
              <a:rPr lang="en-US" altLang="en-US">
                <a:solidFill>
                  <a:prstClr val="black"/>
                </a:solidFill>
              </a:rPr>
              <a:pPr defTabSz="483263">
                <a:defRPr/>
              </a:pPr>
              <a:t>18</a:t>
            </a:fld>
            <a:endParaRPr lang="en-US" altLang="en-US">
              <a:solidFill>
                <a:prstClr val="black"/>
              </a:solidFill>
            </a:endParaRPr>
          </a:p>
        </p:txBody>
      </p:sp>
      <p:sp>
        <p:nvSpPr>
          <p:cNvPr id="29699" name="Rectangle 2">
            <a:extLst>
              <a:ext uri="{FF2B5EF4-FFF2-40B4-BE49-F238E27FC236}">
                <a16:creationId xmlns:a16="http://schemas.microsoft.com/office/drawing/2014/main" id="{C94FB96E-1A8A-4922-A812-7E106A48DCE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DB4A10C-D1F5-455D-B743-9E69BEAEA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is the text for the entire Civil Rights Policy statement. It should be used in it’s entirety on your website and on documents printed for your program.</a:t>
            </a:r>
          </a:p>
          <a:p>
            <a:endParaRPr lang="en-US" altLang="en-US" b="1" i="1"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Please note the nondiscrimination statement must be in the exact format as shown on the USDA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All documents, pamphlets, websites, etc. should be updated with the 2022 NDS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1. Websites must be updated within 90 days of the date of this memorandum.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2. Documents, pamphlets, brochures, etc., using 2015 NDS language </a:t>
            </a:r>
            <a:r>
              <a:rPr lang="en-US" altLang="en-US" dirty="0" err="1">
                <a:latin typeface="Arial" panose="020B0604020202020204" pitchFamily="34" charset="0"/>
                <a:cs typeface="Arial" panose="020B0604020202020204" pitchFamily="34" charset="0"/>
              </a:rPr>
              <a:t>mustbe</a:t>
            </a: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updated when current supply on hand is exhausted or by September 30,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3. All new printing must use the 2022 NDS</a:t>
            </a: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Spanish version of the non-discrimination statement which can be used as needed. The translated versions have not been updated on the USDA website</a:t>
            </a:r>
          </a:p>
        </p:txBody>
      </p:sp>
      <p:sp>
        <p:nvSpPr>
          <p:cNvPr id="4" name="Slide Number Placeholder 3"/>
          <p:cNvSpPr>
            <a:spLocks noGrp="1"/>
          </p:cNvSpPr>
          <p:nvPr>
            <p:ph type="sldNum" sz="quarter" idx="5"/>
          </p:nvPr>
        </p:nvSpPr>
        <p:spPr/>
        <p:txBody>
          <a:bodyPr/>
          <a:lstStyle/>
          <a:p>
            <a:fld id="{B4D32227-4347-4563-8A97-E6F8DF541C0D}" type="slidenum">
              <a:rPr lang="en-US" smtClean="0"/>
              <a:t>19</a:t>
            </a:fld>
            <a:endParaRPr lang="en-US"/>
          </a:p>
        </p:txBody>
      </p:sp>
    </p:spTree>
    <p:extLst>
      <p:ext uri="{BB962C8B-B14F-4D97-AF65-F5344CB8AC3E}">
        <p14:creationId xmlns:p14="http://schemas.microsoft.com/office/powerpoint/2010/main" val="182685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43C16C3-F8D8-487E-BB95-FE9EC64C9B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BA1BFC-F139-4EB7-B6DE-5A67E9D20529}"/>
              </a:ext>
            </a:extLst>
          </p:cNvPr>
          <p:cNvSpPr>
            <a:spLocks noGrp="1"/>
          </p:cNvSpPr>
          <p:nvPr>
            <p:ph type="body" idx="1"/>
          </p:nvPr>
        </p:nvSpPr>
        <p:spPr/>
        <p:txBody>
          <a:bodyPr/>
          <a:lstStyle/>
          <a:p>
            <a:pPr>
              <a:buFont typeface="Arial" panose="020B0604020202020204" pitchFamily="34" charset="0"/>
              <a:buNone/>
              <a:defRPr/>
            </a:pPr>
            <a:r>
              <a:rPr lang="en-US" dirty="0"/>
              <a:t>The goal is to provide a clear understanding of civil rights and the requirements the United States Department of Agriculture (USDA), State Agency and the School Food Authorities have for those organizations participating in School Nutrition Programs. What are Civil Rights? They are the nonpolitical rights of a citizen; the rights of personal liberty guaranteed to U.S. citizens by the 13th and 14th Amendments to the U.S. Constitution and Acts of Congress.</a:t>
            </a:r>
          </a:p>
          <a:p>
            <a:pPr>
              <a:buFont typeface="Arial" panose="020B0604020202020204" pitchFamily="34" charset="0"/>
              <a:buNone/>
              <a:defRPr/>
            </a:pPr>
            <a:endParaRPr lang="en-US" dirty="0"/>
          </a:p>
          <a:p>
            <a:pPr eaLnBrk="1" hangingPunct="1">
              <a:spcBef>
                <a:spcPct val="0"/>
              </a:spcBef>
              <a:defRPr/>
            </a:pPr>
            <a:endParaRPr lang="en-US" altLang="en-US"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cs typeface="Arial" panose="020B0604020202020204" pitchFamily="34" charset="0"/>
              </a:rPr>
              <a:t>After reviewing the information, you will be able to: </a:t>
            </a:r>
          </a:p>
          <a:p>
            <a:pPr eaLnBrk="1" hangingPunct="1">
              <a:spcBef>
                <a:spcPct val="0"/>
              </a:spcBef>
              <a:defRPr/>
            </a:pPr>
            <a:endParaRPr lang="en-US" altLang="en-US" dirty="0">
              <a:latin typeface="Arial" panose="020B0604020202020204" pitchFamily="34" charset="0"/>
              <a:cs typeface="Arial" panose="020B0604020202020204" pitchFamily="34" charset="0"/>
            </a:endParaRP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Define civil rights in the School Meals Programs;</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Identify required compliance areas; and</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Implement the civil rights requirements in the School Meals Program.</a:t>
            </a:r>
            <a:endParaRPr 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261B4C13-6C8A-49F9-A6B0-29682666348C}"/>
              </a:ext>
            </a:extLst>
          </p:cNvPr>
          <p:cNvSpPr>
            <a:spLocks noGrp="1"/>
          </p:cNvSpPr>
          <p:nvPr>
            <p:ph type="sldNum" sz="quarter" idx="5"/>
          </p:nvPr>
        </p:nvSpPr>
        <p:spPr/>
        <p:txBody>
          <a:bodyPr/>
          <a:lstStyle/>
          <a:p>
            <a:pPr>
              <a:defRPr/>
            </a:pPr>
            <a:fld id="{157E2B7F-FBBB-4D56-BD82-10CBD8E1042F}" type="slidenum">
              <a:rPr lang="en-US" sz="1900" kern="0">
                <a:solidFill>
                  <a:sysClr val="windowText" lastClr="000000"/>
                </a:solidFill>
              </a:rPr>
              <a:pPr>
                <a:defRPr/>
              </a:pPr>
              <a:t>2</a:t>
            </a:fld>
            <a:endParaRPr lang="en-US" sz="1900" kern="0">
              <a:solidFill>
                <a:sysClr val="windowText" lastClr="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20</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panose="020B0604020202020204" pitchFamily="34" charset="0"/>
                <a:cs typeface="Arial" panose="020B0604020202020204" pitchFamily="34" charset="0"/>
              </a:rPr>
              <a:t>“The USDA is an equal opportunity provider” is the shortened version of the nondiscrimination statement. At a minimum, the Nondiscrimination</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Statement should be on:</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Application Form(s)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Notification of Eligibility or Ineligibility</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Notice of Adverse Action Form</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Program (Home) Web Page</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FE88D050-059E-4EFA-B225-CA9266013596}" type="slidenum">
              <a:rPr lang="en-US" altLang="en-US">
                <a:solidFill>
                  <a:prstClr val="black"/>
                </a:solidFill>
              </a:rPr>
              <a:pPr defTabSz="483263">
                <a:defRPr/>
              </a:pPr>
              <a:t>21</a:t>
            </a:fld>
            <a:endParaRPr lang="en-US" altLang="en-US" dirty="0">
              <a:solidFill>
                <a:prstClr val="black"/>
              </a:solidFill>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Right to File: 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Char char="§"/>
            </a:pPr>
            <a:r>
              <a:rPr lang="en-US" altLang="en-US" sz="1300" dirty="0">
                <a:latin typeface="Arial" panose="020B0604020202020204" pitchFamily="34" charset="0"/>
                <a:cs typeface="Arial" panose="020B0604020202020204" pitchFamily="34" charset="0"/>
              </a:rPr>
              <a:t>The </a:t>
            </a:r>
            <a:r>
              <a:rPr lang="en-US" sz="1300" dirty="0">
                <a:latin typeface="Arial" panose="020B0604020202020204" pitchFamily="34" charset="0"/>
                <a:cs typeface="Arial" panose="020B0604020202020204" pitchFamily="34" charset="0"/>
              </a:rPr>
              <a:t>USDA</a:t>
            </a:r>
            <a:r>
              <a:rPr lang="en-US" sz="1300" spc="-1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Di</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crim</a:t>
            </a:r>
            <a:r>
              <a:rPr lang="en-US" sz="1300" spc="-11" dirty="0">
                <a:latin typeface="Arial" panose="020B0604020202020204" pitchFamily="34" charset="0"/>
                <a:cs typeface="Arial" panose="020B0604020202020204" pitchFamily="34" charset="0"/>
              </a:rPr>
              <a:t>inati</a:t>
            </a:r>
            <a:r>
              <a:rPr lang="en-US" sz="1300" spc="32" dirty="0">
                <a:latin typeface="Arial" panose="020B0604020202020204" pitchFamily="34" charset="0"/>
                <a:cs typeface="Arial" panose="020B0604020202020204" pitchFamily="34" charset="0"/>
              </a:rPr>
              <a:t>o</a:t>
            </a:r>
            <a:r>
              <a:rPr lang="en-US" sz="1300" dirty="0">
                <a:latin typeface="Arial" panose="020B0604020202020204" pitchFamily="34" charset="0"/>
                <a:cs typeface="Arial" panose="020B0604020202020204" pitchFamily="34" charset="0"/>
              </a:rPr>
              <a:t>n</a:t>
            </a:r>
            <a:r>
              <a:rPr lang="en-US" sz="1300" spc="-32"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Complain</a:t>
            </a:r>
            <a:r>
              <a:rPr lang="en-US" sz="1300" dirty="0">
                <a:latin typeface="Arial" panose="020B0604020202020204" pitchFamily="34" charset="0"/>
                <a:cs typeface="Arial" panose="020B0604020202020204" pitchFamily="34" charset="0"/>
              </a:rPr>
              <a:t>t </a:t>
            </a:r>
            <a:r>
              <a:rPr lang="en-US" sz="1300" spc="-16"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orms can be accessed at:</a:t>
            </a:r>
          </a:p>
          <a:p>
            <a:pPr eaLnBrk="1" hangingPunct="1">
              <a:buFont typeface="Wingdings" panose="05000000000000000000" pitchFamily="2" charset="2"/>
              <a:buNone/>
            </a:pPr>
            <a:r>
              <a:rPr lang="en-US" sz="1300" spc="-5" dirty="0">
                <a:latin typeface="Arial" panose="020B0604020202020204" pitchFamily="34" charset="0"/>
                <a:cs typeface="Arial" panose="020B0604020202020204" pitchFamily="34" charset="0"/>
              </a:rPr>
              <a:t>Eng</a:t>
            </a:r>
            <a:r>
              <a:rPr lang="en-US" sz="1300" dirty="0">
                <a:latin typeface="Arial" panose="020B0604020202020204" pitchFamily="34" charset="0"/>
                <a:cs typeface="Arial" panose="020B0604020202020204" pitchFamily="34" charset="0"/>
              </a:rPr>
              <a:t>li</a:t>
            </a:r>
            <a:r>
              <a:rPr lang="en-US" sz="1300" spc="-21" dirty="0">
                <a:latin typeface="Arial" panose="020B0604020202020204" pitchFamily="34" charset="0"/>
                <a:cs typeface="Arial" panose="020B0604020202020204" pitchFamily="34" charset="0"/>
              </a:rPr>
              <a:t>sh - </a:t>
            </a:r>
            <a:r>
              <a:rPr lang="en-US" sz="1300" u="heavy" dirty="0">
                <a:solidFill>
                  <a:srgbClr val="970E39"/>
                </a:solidFill>
                <a:latin typeface="Arial" panose="020B0604020202020204" pitchFamily="34" charset="0"/>
                <a:cs typeface="Arial" panose="020B0604020202020204" pitchFamily="34" charset="0"/>
                <a:hlinkClick r:id="rId3"/>
              </a:rPr>
              <a:t>ht</a:t>
            </a:r>
            <a:r>
              <a:rPr lang="en-US" sz="1300" u="heavy" spc="5" dirty="0">
                <a:solidFill>
                  <a:srgbClr val="970E39"/>
                </a:solidFill>
                <a:latin typeface="Arial" panose="020B0604020202020204" pitchFamily="34" charset="0"/>
                <a:cs typeface="Arial" panose="020B0604020202020204" pitchFamily="34" charset="0"/>
                <a:hlinkClick r:id="rId3"/>
              </a:rPr>
              <a:t>t</a:t>
            </a:r>
            <a:r>
              <a:rPr lang="en-US" sz="1300" u="heavy" dirty="0">
                <a:solidFill>
                  <a:srgbClr val="970E39"/>
                </a:solidFill>
                <a:latin typeface="Arial" panose="020B0604020202020204" pitchFamily="34" charset="0"/>
                <a:cs typeface="Arial" panose="020B0604020202020204" pitchFamily="34" charset="0"/>
                <a:hlinkClick r:id="rId3"/>
              </a:rPr>
              <a:t>p:/</a:t>
            </a:r>
            <a:r>
              <a:rPr lang="en-US" sz="1300" u="heavy" spc="5" dirty="0">
                <a:solidFill>
                  <a:srgbClr val="970E39"/>
                </a:solidFill>
                <a:latin typeface="Arial" panose="020B0604020202020204" pitchFamily="34" charset="0"/>
                <a:cs typeface="Arial" panose="020B0604020202020204" pitchFamily="34" charset="0"/>
                <a:hlinkClick r:id="rId3"/>
              </a:rPr>
              <a:t>/</a:t>
            </a:r>
            <a:r>
              <a:rPr lang="en-US" sz="1300" u="heavy" spc="-5" dirty="0">
                <a:solidFill>
                  <a:srgbClr val="970E39"/>
                </a:solidFill>
                <a:latin typeface="Arial" panose="020B0604020202020204" pitchFamily="34" charset="0"/>
                <a:cs typeface="Arial" panose="020B0604020202020204" pitchFamily="34" charset="0"/>
                <a:hlinkClick r:id="rId3"/>
              </a:rPr>
              <a:t>w</a:t>
            </a:r>
            <a:r>
              <a:rPr lang="en-US" sz="1300" u="heavy" spc="5" dirty="0">
                <a:solidFill>
                  <a:srgbClr val="970E39"/>
                </a:solidFill>
                <a:latin typeface="Arial" panose="020B0604020202020204" pitchFamily="34" charset="0"/>
                <a:cs typeface="Arial" panose="020B0604020202020204" pitchFamily="34" charset="0"/>
                <a:hlinkClick r:id="rId3"/>
              </a:rPr>
              <a:t>w</a:t>
            </a:r>
            <a:r>
              <a:rPr lang="en-US" sz="1300" u="heavy" spc="-5" dirty="0">
                <a:solidFill>
                  <a:srgbClr val="970E39"/>
                </a:solidFill>
                <a:latin typeface="Arial" panose="020B0604020202020204" pitchFamily="34" charset="0"/>
                <a:cs typeface="Arial" panose="020B0604020202020204" pitchFamily="34" charset="0"/>
                <a:hlinkClick r:id="rId3"/>
              </a:rPr>
              <a:t>w</a:t>
            </a:r>
            <a:r>
              <a:rPr lang="en-US" sz="1300" u="heavy" spc="5" dirty="0">
                <a:solidFill>
                  <a:srgbClr val="970E39"/>
                </a:solidFill>
                <a:latin typeface="Arial" panose="020B0604020202020204" pitchFamily="34" charset="0"/>
                <a:cs typeface="Arial" panose="020B0604020202020204" pitchFamily="34" charset="0"/>
                <a:hlinkClick r:id="rId3"/>
              </a:rPr>
              <a:t>.</a:t>
            </a:r>
            <a:r>
              <a:rPr lang="en-US" sz="1300" u="heavy" dirty="0">
                <a:solidFill>
                  <a:srgbClr val="970E39"/>
                </a:solidFill>
                <a:latin typeface="Arial" panose="020B0604020202020204" pitchFamily="34" charset="0"/>
                <a:cs typeface="Arial" panose="020B0604020202020204" pitchFamily="34" charset="0"/>
                <a:hlinkClick r:id="rId3"/>
              </a:rPr>
              <a:t>o</a:t>
            </a:r>
            <a:r>
              <a:rPr lang="en-US" sz="1300" u="heavy" spc="-21" dirty="0">
                <a:solidFill>
                  <a:srgbClr val="970E39"/>
                </a:solidFill>
                <a:latin typeface="Arial" panose="020B0604020202020204" pitchFamily="34" charset="0"/>
                <a:cs typeface="Arial" panose="020B0604020202020204" pitchFamily="34" charset="0"/>
                <a:hlinkClick r:id="rId3"/>
              </a:rPr>
              <a:t>c</a:t>
            </a:r>
            <a:r>
              <a:rPr lang="en-US" sz="1300" u="heavy" spc="-5" dirty="0">
                <a:solidFill>
                  <a:srgbClr val="970E39"/>
                </a:solidFill>
                <a:latin typeface="Arial" panose="020B0604020202020204" pitchFamily="34" charset="0"/>
                <a:cs typeface="Arial" panose="020B0604020202020204" pitchFamily="34" charset="0"/>
                <a:hlinkClick r:id="rId3"/>
              </a:rPr>
              <a:t>i</a:t>
            </a:r>
            <a:r>
              <a:rPr lang="en-US" sz="1300" u="heavy" spc="-11" dirty="0">
                <a:solidFill>
                  <a:srgbClr val="970E39"/>
                </a:solidFill>
                <a:latin typeface="Arial" panose="020B0604020202020204" pitchFamily="34" charset="0"/>
                <a:cs typeface="Arial" panose="020B0604020202020204" pitchFamily="34" charset="0"/>
                <a:hlinkClick r:id="rId3"/>
              </a:rPr>
              <a:t>o</a:t>
            </a:r>
            <a:r>
              <a:rPr lang="en-US" sz="1300" u="heavy" dirty="0">
                <a:solidFill>
                  <a:srgbClr val="970E39"/>
                </a:solidFill>
                <a:latin typeface="Arial" panose="020B0604020202020204" pitchFamily="34" charset="0"/>
                <a:cs typeface="Arial" panose="020B0604020202020204" pitchFamily="34" charset="0"/>
                <a:hlinkClick r:id="rId3"/>
              </a:rPr>
              <a:t>.u</a:t>
            </a:r>
            <a:r>
              <a:rPr lang="en-US" sz="1300" u="heavy" spc="-11" dirty="0">
                <a:solidFill>
                  <a:srgbClr val="970E39"/>
                </a:solidFill>
                <a:latin typeface="Arial" panose="020B0604020202020204" pitchFamily="34" charset="0"/>
                <a:cs typeface="Arial" panose="020B0604020202020204" pitchFamily="34" charset="0"/>
                <a:hlinkClick r:id="rId3"/>
              </a:rPr>
              <a:t>s</a:t>
            </a:r>
            <a:r>
              <a:rPr lang="en-US" sz="1300" u="heavy" dirty="0">
                <a:solidFill>
                  <a:srgbClr val="970E39"/>
                </a:solidFill>
                <a:latin typeface="Arial" panose="020B0604020202020204" pitchFamily="34" charset="0"/>
                <a:cs typeface="Arial" panose="020B0604020202020204" pitchFamily="34" charset="0"/>
                <a:hlinkClick r:id="rId3"/>
              </a:rPr>
              <a:t>da.g</a:t>
            </a:r>
            <a:r>
              <a:rPr lang="en-US" sz="1300" u="heavy" spc="-11" dirty="0">
                <a:solidFill>
                  <a:srgbClr val="970E39"/>
                </a:solidFill>
                <a:latin typeface="Arial" panose="020B0604020202020204" pitchFamily="34" charset="0"/>
                <a:cs typeface="Arial" panose="020B0604020202020204" pitchFamily="34" charset="0"/>
                <a:hlinkClick r:id="rId3"/>
              </a:rPr>
              <a:t>o</a:t>
            </a:r>
            <a:r>
              <a:rPr lang="en-US" sz="1300" u="heavy" dirty="0">
                <a:solidFill>
                  <a:srgbClr val="970E39"/>
                </a:solidFill>
                <a:latin typeface="Arial" panose="020B0604020202020204" pitchFamily="34" charset="0"/>
                <a:cs typeface="Arial" panose="020B0604020202020204" pitchFamily="34" charset="0"/>
                <a:hlinkClick r:id="rId3"/>
              </a:rPr>
              <a:t>v/</a:t>
            </a:r>
            <a:r>
              <a:rPr lang="en-US" sz="1300" u="heavy" spc="-11" dirty="0">
                <a:solidFill>
                  <a:srgbClr val="970E39"/>
                </a:solidFill>
                <a:latin typeface="Arial" panose="020B0604020202020204" pitchFamily="34" charset="0"/>
                <a:cs typeface="Arial" panose="020B0604020202020204" pitchFamily="34" charset="0"/>
                <a:hlinkClick r:id="rId3"/>
              </a:rPr>
              <a:t>s</a:t>
            </a:r>
            <a:r>
              <a:rPr lang="en-US" sz="1300" u="heavy" spc="-5" dirty="0">
                <a:solidFill>
                  <a:srgbClr val="970E39"/>
                </a:solidFill>
                <a:latin typeface="Arial" panose="020B0604020202020204" pitchFamily="34" charset="0"/>
                <a:cs typeface="Arial" panose="020B0604020202020204" pitchFamily="34" charset="0"/>
                <a:hlinkClick r:id="rId3"/>
              </a:rPr>
              <a:t>ite</a:t>
            </a:r>
            <a:r>
              <a:rPr lang="en-US" sz="1300" u="heavy" dirty="0">
                <a:solidFill>
                  <a:srgbClr val="970E39"/>
                </a:solidFill>
                <a:latin typeface="Arial" panose="020B0604020202020204" pitchFamily="34" charset="0"/>
                <a:cs typeface="Arial" panose="020B0604020202020204" pitchFamily="34" charset="0"/>
                <a:hlinkClick r:id="rId3"/>
              </a:rPr>
              <a:t>s/def</a:t>
            </a:r>
            <a:r>
              <a:rPr lang="en-US" sz="1300" u="heavy" spc="-5" dirty="0">
                <a:solidFill>
                  <a:srgbClr val="970E39"/>
                </a:solidFill>
                <a:latin typeface="Arial" panose="020B0604020202020204" pitchFamily="34" charset="0"/>
                <a:cs typeface="Arial" panose="020B0604020202020204" pitchFamily="34" charset="0"/>
                <a:hlinkClick r:id="rId3"/>
              </a:rPr>
              <a:t>a</a:t>
            </a:r>
            <a:r>
              <a:rPr lang="en-US" sz="1300" u="heavy" spc="-11" dirty="0">
                <a:solidFill>
                  <a:srgbClr val="970E39"/>
                </a:solidFill>
                <a:latin typeface="Arial" panose="020B0604020202020204" pitchFamily="34" charset="0"/>
                <a:cs typeface="Arial" panose="020B0604020202020204" pitchFamily="34" charset="0"/>
                <a:hlinkClick r:id="rId3"/>
              </a:rPr>
              <a:t>u</a:t>
            </a:r>
            <a:r>
              <a:rPr lang="en-US" sz="1300" u="heavy" spc="-5" dirty="0">
                <a:solidFill>
                  <a:srgbClr val="970E39"/>
                </a:solidFill>
                <a:latin typeface="Arial" panose="020B0604020202020204" pitchFamily="34" charset="0"/>
                <a:cs typeface="Arial" panose="020B0604020202020204" pitchFamily="34" charset="0"/>
                <a:hlinkClick r:id="rId3"/>
              </a:rPr>
              <a:t>lt/fi</a:t>
            </a:r>
            <a:r>
              <a:rPr lang="en-US" sz="1300" u="heavy" dirty="0">
                <a:solidFill>
                  <a:srgbClr val="970E39"/>
                </a:solidFill>
                <a:latin typeface="Arial" panose="020B0604020202020204" pitchFamily="34" charset="0"/>
                <a:cs typeface="Arial" panose="020B0604020202020204" pitchFamily="34" charset="0"/>
                <a:hlinkClick r:id="rId3"/>
              </a:rPr>
              <a:t>l</a:t>
            </a:r>
            <a:r>
              <a:rPr lang="en-US" sz="1300" u="heavy" spc="-11" dirty="0">
                <a:solidFill>
                  <a:srgbClr val="970E39"/>
                </a:solidFill>
                <a:latin typeface="Arial" panose="020B0604020202020204" pitchFamily="34" charset="0"/>
                <a:cs typeface="Arial" panose="020B0604020202020204" pitchFamily="34" charset="0"/>
                <a:hlinkClick r:id="rId3"/>
              </a:rPr>
              <a:t>e</a:t>
            </a:r>
            <a:r>
              <a:rPr lang="en-US" sz="1300" u="heavy" dirty="0">
                <a:solidFill>
                  <a:srgbClr val="970E39"/>
                </a:solidFill>
                <a:latin typeface="Arial" panose="020B0604020202020204" pitchFamily="34" charset="0"/>
                <a:cs typeface="Arial" panose="020B0604020202020204" pitchFamily="34" charset="0"/>
                <a:hlinkClick r:id="rId3"/>
              </a:rPr>
              <a:t>s/docs/20</a:t>
            </a:r>
            <a:r>
              <a:rPr lang="en-US" sz="1300" u="heavy" spc="-11" dirty="0">
                <a:solidFill>
                  <a:srgbClr val="970E39"/>
                </a:solidFill>
                <a:latin typeface="Arial" panose="020B0604020202020204" pitchFamily="34" charset="0"/>
                <a:cs typeface="Arial" panose="020B0604020202020204" pitchFamily="34" charset="0"/>
                <a:hlinkClick r:id="rId3"/>
              </a:rPr>
              <a:t>1</a:t>
            </a:r>
            <a:r>
              <a:rPr lang="en-US" sz="1300" u="heavy" dirty="0">
                <a:solidFill>
                  <a:srgbClr val="970E39"/>
                </a:solidFill>
                <a:latin typeface="Arial" panose="020B0604020202020204" pitchFamily="34" charset="0"/>
                <a:cs typeface="Arial" panose="020B0604020202020204" pitchFamily="34" charset="0"/>
                <a:hlinkClick r:id="rId3"/>
              </a:rPr>
              <a:t>2/Com</a:t>
            </a:r>
            <a:r>
              <a:rPr lang="en-US" sz="1300" dirty="0">
                <a:solidFill>
                  <a:srgbClr val="970E39"/>
                </a:solidFill>
                <a:latin typeface="Arial" panose="020B0604020202020204" pitchFamily="34" charset="0"/>
                <a:cs typeface="Arial" panose="020B0604020202020204" pitchFamily="34" charset="0"/>
                <a:hlinkClick r:id="rId3"/>
              </a:rPr>
              <a:t> </a:t>
            </a:r>
            <a:r>
              <a:rPr lang="en-US" sz="1300" u="heavy" dirty="0">
                <a:solidFill>
                  <a:srgbClr val="970E39"/>
                </a:solidFill>
                <a:latin typeface="Arial" panose="020B0604020202020204" pitchFamily="34" charset="0"/>
                <a:cs typeface="Arial" panose="020B0604020202020204" pitchFamily="34" charset="0"/>
                <a:hlinkClick r:id="rId3"/>
              </a:rPr>
              <a:t>pl</a:t>
            </a:r>
            <a:r>
              <a:rPr lang="en-US" sz="1300" u="heavy" spc="-16" dirty="0">
                <a:solidFill>
                  <a:srgbClr val="970E39"/>
                </a:solidFill>
                <a:latin typeface="Arial" panose="020B0604020202020204" pitchFamily="34" charset="0"/>
                <a:cs typeface="Arial" panose="020B0604020202020204" pitchFamily="34" charset="0"/>
                <a:hlinkClick r:id="rId3"/>
              </a:rPr>
              <a:t>a</a:t>
            </a:r>
            <a:r>
              <a:rPr lang="en-US" sz="1300" u="heavy" spc="-5" dirty="0">
                <a:solidFill>
                  <a:srgbClr val="970E39"/>
                </a:solidFill>
                <a:latin typeface="Arial" panose="020B0604020202020204" pitchFamily="34" charset="0"/>
                <a:cs typeface="Arial" panose="020B0604020202020204" pitchFamily="34" charset="0"/>
                <a:hlinkClick r:id="rId3"/>
              </a:rPr>
              <a:t>in_c</a:t>
            </a:r>
            <a:r>
              <a:rPr lang="en-US" sz="1300" u="heavy" spc="5" dirty="0">
                <a:solidFill>
                  <a:srgbClr val="970E39"/>
                </a:solidFill>
                <a:latin typeface="Arial" panose="020B0604020202020204" pitchFamily="34" charset="0"/>
                <a:cs typeface="Arial" panose="020B0604020202020204" pitchFamily="34" charset="0"/>
                <a:hlinkClick r:id="rId3"/>
              </a:rPr>
              <a:t>o</a:t>
            </a:r>
            <a:r>
              <a:rPr lang="en-US" sz="1300" u="heavy" dirty="0">
                <a:solidFill>
                  <a:srgbClr val="970E39"/>
                </a:solidFill>
                <a:latin typeface="Arial" panose="020B0604020202020204" pitchFamily="34" charset="0"/>
                <a:cs typeface="Arial" panose="020B0604020202020204" pitchFamily="34" charset="0"/>
                <a:hlinkClick r:id="rId3"/>
              </a:rPr>
              <a:t>m</a:t>
            </a:r>
            <a:r>
              <a:rPr lang="en-US" sz="1300" u="heavy" spc="-11" dirty="0">
                <a:solidFill>
                  <a:srgbClr val="970E39"/>
                </a:solidFill>
                <a:latin typeface="Arial" panose="020B0604020202020204" pitchFamily="34" charset="0"/>
                <a:cs typeface="Arial" panose="020B0604020202020204" pitchFamily="34" charset="0"/>
                <a:hlinkClick r:id="rId3"/>
              </a:rPr>
              <a:t>b</a:t>
            </a:r>
            <a:r>
              <a:rPr lang="en-US" sz="1300" u="heavy" spc="-5" dirty="0">
                <a:solidFill>
                  <a:srgbClr val="970E39"/>
                </a:solidFill>
                <a:latin typeface="Arial" panose="020B0604020202020204" pitchFamily="34" charset="0"/>
                <a:cs typeface="Arial" panose="020B0604020202020204" pitchFamily="34" charset="0"/>
                <a:hlinkClick r:id="rId3"/>
              </a:rPr>
              <a:t>ine</a:t>
            </a:r>
            <a:r>
              <a:rPr lang="en-US" sz="1300" u="heavy" dirty="0">
                <a:solidFill>
                  <a:srgbClr val="970E39"/>
                </a:solidFill>
                <a:latin typeface="Arial" panose="020B0604020202020204" pitchFamily="34" charset="0"/>
                <a:cs typeface="Arial" panose="020B0604020202020204" pitchFamily="34" charset="0"/>
                <a:hlinkClick r:id="rId3"/>
              </a:rPr>
              <a:t>d_6</a:t>
            </a:r>
            <a:r>
              <a:rPr lang="en-US" sz="1300" u="heavy" spc="-11" dirty="0">
                <a:solidFill>
                  <a:srgbClr val="970E39"/>
                </a:solidFill>
                <a:latin typeface="Arial" panose="020B0604020202020204" pitchFamily="34" charset="0"/>
                <a:cs typeface="Arial" panose="020B0604020202020204" pitchFamily="34" charset="0"/>
                <a:hlinkClick r:id="rId3"/>
              </a:rPr>
              <a:t>_</a:t>
            </a:r>
            <a:r>
              <a:rPr lang="en-US" sz="1300" u="heavy" dirty="0">
                <a:solidFill>
                  <a:srgbClr val="970E39"/>
                </a:solidFill>
                <a:latin typeface="Arial" panose="020B0604020202020204" pitchFamily="34" charset="0"/>
                <a:cs typeface="Arial" panose="020B0604020202020204" pitchFamily="34" charset="0"/>
                <a:hlinkClick r:id="rId3"/>
              </a:rPr>
              <a:t>8_</a:t>
            </a:r>
            <a:r>
              <a:rPr lang="en-US" sz="1300" u="heavy" spc="-11" dirty="0">
                <a:solidFill>
                  <a:srgbClr val="970E39"/>
                </a:solidFill>
                <a:latin typeface="Arial" panose="020B0604020202020204" pitchFamily="34" charset="0"/>
                <a:cs typeface="Arial" panose="020B0604020202020204" pitchFamily="34" charset="0"/>
                <a:hlinkClick r:id="rId3"/>
              </a:rPr>
              <a:t>1</a:t>
            </a:r>
            <a:r>
              <a:rPr lang="en-US" sz="1300" u="heavy" dirty="0">
                <a:solidFill>
                  <a:srgbClr val="970E39"/>
                </a:solidFill>
                <a:latin typeface="Arial" panose="020B0604020202020204" pitchFamily="34" charset="0"/>
                <a:cs typeface="Arial" panose="020B0604020202020204" pitchFamily="34" charset="0"/>
                <a:hlinkClick r:id="rId3"/>
              </a:rPr>
              <a:t>2.pdf</a:t>
            </a:r>
            <a:endParaRPr lang="en-US" sz="1300" u="heavy" dirty="0">
              <a:solidFill>
                <a:srgbClr val="970E39"/>
              </a:solidFill>
              <a:latin typeface="Arial" panose="020B0604020202020204" pitchFamily="34" charset="0"/>
              <a:cs typeface="Arial" panose="020B0604020202020204" pitchFamily="34" charset="0"/>
            </a:endParaRPr>
          </a:p>
          <a:p>
            <a:pPr marL="0" marR="5370">
              <a:lnSpc>
                <a:spcPts val="2283"/>
              </a:lnSpc>
              <a:spcBef>
                <a:spcPts val="1306"/>
              </a:spcBef>
            </a:pPr>
            <a:r>
              <a:rPr lang="en-US" sz="1300" dirty="0">
                <a:latin typeface="Arial" panose="020B0604020202020204" pitchFamily="34" charset="0"/>
                <a:cs typeface="Arial" panose="020B0604020202020204" pitchFamily="34" charset="0"/>
              </a:rPr>
              <a:t>Sp</a:t>
            </a:r>
            <a:r>
              <a:rPr lang="en-US" sz="1300" spc="-11" dirty="0">
                <a:latin typeface="Arial" panose="020B0604020202020204" pitchFamily="34" charset="0"/>
                <a:cs typeface="Arial" panose="020B0604020202020204" pitchFamily="34" charset="0"/>
              </a:rPr>
              <a:t>a</a:t>
            </a:r>
            <a:r>
              <a:rPr lang="en-US" sz="1300" dirty="0">
                <a:latin typeface="Arial" panose="020B0604020202020204" pitchFamily="34" charset="0"/>
                <a:cs typeface="Arial" panose="020B0604020202020204" pitchFamily="34" charset="0"/>
              </a:rPr>
              <a:t>nish - </a:t>
            </a:r>
            <a:r>
              <a:rPr lang="en-US" sz="1300" u="heavy" dirty="0">
                <a:solidFill>
                  <a:srgbClr val="970E39"/>
                </a:solidFill>
                <a:latin typeface="Arial" panose="020B0604020202020204" pitchFamily="34" charset="0"/>
                <a:cs typeface="Arial" panose="020B0604020202020204" pitchFamily="34" charset="0"/>
                <a:hlinkClick r:id="rId4"/>
              </a:rPr>
              <a:t>ht</a:t>
            </a:r>
            <a:r>
              <a:rPr lang="en-US" sz="1300" u="heavy" spc="5" dirty="0">
                <a:solidFill>
                  <a:srgbClr val="970E39"/>
                </a:solidFill>
                <a:latin typeface="Arial" panose="020B0604020202020204" pitchFamily="34" charset="0"/>
                <a:cs typeface="Arial" panose="020B0604020202020204" pitchFamily="34" charset="0"/>
                <a:hlinkClick r:id="rId4"/>
              </a:rPr>
              <a:t>t</a:t>
            </a:r>
            <a:r>
              <a:rPr lang="en-US" sz="1300" u="heavy" dirty="0">
                <a:solidFill>
                  <a:srgbClr val="970E39"/>
                </a:solidFill>
                <a:latin typeface="Arial" panose="020B0604020202020204" pitchFamily="34" charset="0"/>
                <a:cs typeface="Arial" panose="020B0604020202020204" pitchFamily="34" charset="0"/>
                <a:hlinkClick r:id="rId4"/>
              </a:rPr>
              <a:t>p://</a:t>
            </a:r>
            <a:r>
              <a:rPr lang="en-US" sz="1300" u="heavy" spc="-5" dirty="0">
                <a:solidFill>
                  <a:srgbClr val="970E39"/>
                </a:solidFill>
                <a:latin typeface="Arial" panose="020B0604020202020204" pitchFamily="34" charset="0"/>
                <a:cs typeface="Arial" panose="020B0604020202020204" pitchFamily="34" charset="0"/>
                <a:hlinkClick r:id="rId4"/>
              </a:rPr>
              <a:t>w</a:t>
            </a:r>
            <a:r>
              <a:rPr lang="en-US" sz="1300" u="heavy" spc="5" dirty="0">
                <a:solidFill>
                  <a:srgbClr val="970E39"/>
                </a:solidFill>
                <a:latin typeface="Arial" panose="020B0604020202020204" pitchFamily="34" charset="0"/>
                <a:cs typeface="Arial" panose="020B0604020202020204" pitchFamily="34" charset="0"/>
                <a:hlinkClick r:id="rId4"/>
              </a:rPr>
              <a:t>w</a:t>
            </a:r>
            <a:r>
              <a:rPr lang="en-US" sz="1300" u="heavy" spc="-5" dirty="0">
                <a:solidFill>
                  <a:srgbClr val="970E39"/>
                </a:solidFill>
                <a:latin typeface="Arial" panose="020B0604020202020204" pitchFamily="34" charset="0"/>
                <a:cs typeface="Arial" panose="020B0604020202020204" pitchFamily="34" charset="0"/>
                <a:hlinkClick r:id="rId4"/>
              </a:rPr>
              <a:t>w</a:t>
            </a:r>
            <a:r>
              <a:rPr lang="en-US" sz="1300" u="heavy" spc="5" dirty="0">
                <a:solidFill>
                  <a:srgbClr val="970E39"/>
                </a:solidFill>
                <a:latin typeface="Arial" panose="020B0604020202020204" pitchFamily="34" charset="0"/>
                <a:cs typeface="Arial" panose="020B0604020202020204" pitchFamily="34" charset="0"/>
                <a:hlinkClick r:id="rId4"/>
              </a:rPr>
              <a:t>.</a:t>
            </a:r>
            <a:r>
              <a:rPr lang="en-US" sz="1300" u="heavy" dirty="0">
                <a:solidFill>
                  <a:srgbClr val="970E39"/>
                </a:solidFill>
                <a:latin typeface="Arial" panose="020B0604020202020204" pitchFamily="34" charset="0"/>
                <a:cs typeface="Arial" panose="020B0604020202020204" pitchFamily="34" charset="0"/>
                <a:hlinkClick r:id="rId4"/>
              </a:rPr>
              <a:t>o</a:t>
            </a:r>
            <a:r>
              <a:rPr lang="en-US" sz="1300" u="heavy" spc="-21" dirty="0">
                <a:solidFill>
                  <a:srgbClr val="970E39"/>
                </a:solidFill>
                <a:latin typeface="Arial" panose="020B0604020202020204" pitchFamily="34" charset="0"/>
                <a:cs typeface="Arial" panose="020B0604020202020204" pitchFamily="34" charset="0"/>
                <a:hlinkClick r:id="rId4"/>
              </a:rPr>
              <a:t>c</a:t>
            </a:r>
            <a:r>
              <a:rPr lang="en-US" sz="1300" u="heavy" spc="-5" dirty="0">
                <a:solidFill>
                  <a:srgbClr val="970E39"/>
                </a:solidFill>
                <a:latin typeface="Arial" panose="020B0604020202020204" pitchFamily="34" charset="0"/>
                <a:cs typeface="Arial" panose="020B0604020202020204" pitchFamily="34" charset="0"/>
                <a:hlinkClick r:id="rId4"/>
              </a:rPr>
              <a:t>i</a:t>
            </a:r>
            <a:r>
              <a:rPr lang="en-US" sz="1300" u="heavy" spc="-11" dirty="0">
                <a:solidFill>
                  <a:srgbClr val="970E39"/>
                </a:solidFill>
                <a:latin typeface="Arial" panose="020B0604020202020204" pitchFamily="34" charset="0"/>
                <a:cs typeface="Arial" panose="020B0604020202020204" pitchFamily="34" charset="0"/>
                <a:hlinkClick r:id="rId4"/>
              </a:rPr>
              <a:t>o</a:t>
            </a:r>
            <a:r>
              <a:rPr lang="en-US" sz="1300" u="heavy" dirty="0">
                <a:solidFill>
                  <a:srgbClr val="970E39"/>
                </a:solidFill>
                <a:latin typeface="Arial" panose="020B0604020202020204" pitchFamily="34" charset="0"/>
                <a:cs typeface="Arial" panose="020B0604020202020204" pitchFamily="34" charset="0"/>
                <a:hlinkClick r:id="rId4"/>
              </a:rPr>
              <a:t>.u</a:t>
            </a:r>
            <a:r>
              <a:rPr lang="en-US" sz="1300" u="heavy" spc="-11" dirty="0">
                <a:solidFill>
                  <a:srgbClr val="970E39"/>
                </a:solidFill>
                <a:latin typeface="Arial" panose="020B0604020202020204" pitchFamily="34" charset="0"/>
                <a:cs typeface="Arial" panose="020B0604020202020204" pitchFamily="34" charset="0"/>
                <a:hlinkClick r:id="rId4"/>
              </a:rPr>
              <a:t>s</a:t>
            </a:r>
            <a:r>
              <a:rPr lang="en-US" sz="1300" u="heavy" dirty="0">
                <a:solidFill>
                  <a:srgbClr val="970E39"/>
                </a:solidFill>
                <a:latin typeface="Arial" panose="020B0604020202020204" pitchFamily="34" charset="0"/>
                <a:cs typeface="Arial" panose="020B0604020202020204" pitchFamily="34" charset="0"/>
                <a:hlinkClick r:id="rId4"/>
              </a:rPr>
              <a:t>da.g</a:t>
            </a:r>
            <a:r>
              <a:rPr lang="en-US" sz="1300" u="heavy" spc="-11" dirty="0">
                <a:solidFill>
                  <a:srgbClr val="970E39"/>
                </a:solidFill>
                <a:latin typeface="Arial" panose="020B0604020202020204" pitchFamily="34" charset="0"/>
                <a:cs typeface="Arial" panose="020B0604020202020204" pitchFamily="34" charset="0"/>
                <a:hlinkClick r:id="rId4"/>
              </a:rPr>
              <a:t>o</a:t>
            </a:r>
            <a:r>
              <a:rPr lang="en-US" sz="1300" u="heavy" dirty="0">
                <a:solidFill>
                  <a:srgbClr val="970E39"/>
                </a:solidFill>
                <a:latin typeface="Arial" panose="020B0604020202020204" pitchFamily="34" charset="0"/>
                <a:cs typeface="Arial" panose="020B0604020202020204" pitchFamily="34" charset="0"/>
                <a:hlinkClick r:id="rId4"/>
              </a:rPr>
              <a:t>v/</a:t>
            </a:r>
            <a:r>
              <a:rPr lang="en-US" sz="1300" u="heavy" spc="-11" dirty="0">
                <a:solidFill>
                  <a:srgbClr val="970E39"/>
                </a:solidFill>
                <a:latin typeface="Arial" panose="020B0604020202020204" pitchFamily="34" charset="0"/>
                <a:cs typeface="Arial" panose="020B0604020202020204" pitchFamily="34" charset="0"/>
                <a:hlinkClick r:id="rId4"/>
              </a:rPr>
              <a:t>s</a:t>
            </a:r>
            <a:r>
              <a:rPr lang="en-US" sz="1300" u="heavy" spc="-5" dirty="0">
                <a:solidFill>
                  <a:srgbClr val="970E39"/>
                </a:solidFill>
                <a:latin typeface="Arial" panose="020B0604020202020204" pitchFamily="34" charset="0"/>
                <a:cs typeface="Arial" panose="020B0604020202020204" pitchFamily="34" charset="0"/>
                <a:hlinkClick r:id="rId4"/>
              </a:rPr>
              <a:t>ite</a:t>
            </a:r>
            <a:r>
              <a:rPr lang="en-US" sz="1300" u="heavy" dirty="0">
                <a:solidFill>
                  <a:srgbClr val="970E39"/>
                </a:solidFill>
                <a:latin typeface="Arial" panose="020B0604020202020204" pitchFamily="34" charset="0"/>
                <a:cs typeface="Arial" panose="020B0604020202020204" pitchFamily="34" charset="0"/>
                <a:hlinkClick r:id="rId4"/>
              </a:rPr>
              <a:t>s/def</a:t>
            </a:r>
            <a:r>
              <a:rPr lang="en-US" sz="1300" u="heavy" spc="-5" dirty="0">
                <a:solidFill>
                  <a:srgbClr val="970E39"/>
                </a:solidFill>
                <a:latin typeface="Arial" panose="020B0604020202020204" pitchFamily="34" charset="0"/>
                <a:cs typeface="Arial" panose="020B0604020202020204" pitchFamily="34" charset="0"/>
                <a:hlinkClick r:id="rId4"/>
              </a:rPr>
              <a:t>a</a:t>
            </a:r>
            <a:r>
              <a:rPr lang="en-US" sz="1300" u="heavy" spc="-11" dirty="0">
                <a:solidFill>
                  <a:srgbClr val="970E39"/>
                </a:solidFill>
                <a:latin typeface="Arial" panose="020B0604020202020204" pitchFamily="34" charset="0"/>
                <a:cs typeface="Arial" panose="020B0604020202020204" pitchFamily="34" charset="0"/>
                <a:hlinkClick r:id="rId4"/>
              </a:rPr>
              <a:t>u</a:t>
            </a:r>
            <a:r>
              <a:rPr lang="en-US" sz="1300" u="heavy" spc="-5" dirty="0">
                <a:solidFill>
                  <a:srgbClr val="970E39"/>
                </a:solidFill>
                <a:latin typeface="Arial" panose="020B0604020202020204" pitchFamily="34" charset="0"/>
                <a:cs typeface="Arial" panose="020B0604020202020204" pitchFamily="34" charset="0"/>
                <a:hlinkClick r:id="rId4"/>
              </a:rPr>
              <a:t>lt/fi</a:t>
            </a:r>
            <a:r>
              <a:rPr lang="en-US" sz="1300" u="heavy" dirty="0">
                <a:solidFill>
                  <a:srgbClr val="970E39"/>
                </a:solidFill>
                <a:latin typeface="Arial" panose="020B0604020202020204" pitchFamily="34" charset="0"/>
                <a:cs typeface="Arial" panose="020B0604020202020204" pitchFamily="34" charset="0"/>
                <a:hlinkClick r:id="rId4"/>
              </a:rPr>
              <a:t>l</a:t>
            </a:r>
            <a:r>
              <a:rPr lang="en-US" sz="1300" u="heavy" spc="-11" dirty="0">
                <a:solidFill>
                  <a:srgbClr val="970E39"/>
                </a:solidFill>
                <a:latin typeface="Arial" panose="020B0604020202020204" pitchFamily="34" charset="0"/>
                <a:cs typeface="Arial" panose="020B0604020202020204" pitchFamily="34" charset="0"/>
                <a:hlinkClick r:id="rId4"/>
              </a:rPr>
              <a:t>e</a:t>
            </a:r>
            <a:r>
              <a:rPr lang="en-US" sz="1300" u="heavy" dirty="0">
                <a:solidFill>
                  <a:srgbClr val="970E39"/>
                </a:solidFill>
                <a:latin typeface="Arial" panose="020B0604020202020204" pitchFamily="34" charset="0"/>
                <a:cs typeface="Arial" panose="020B0604020202020204" pitchFamily="34" charset="0"/>
                <a:hlinkClick r:id="rId4"/>
              </a:rPr>
              <a:t>s/docs/20</a:t>
            </a:r>
            <a:r>
              <a:rPr lang="en-US" sz="1300" u="heavy" spc="-11" dirty="0">
                <a:solidFill>
                  <a:srgbClr val="970E39"/>
                </a:solidFill>
                <a:latin typeface="Arial" panose="020B0604020202020204" pitchFamily="34" charset="0"/>
                <a:cs typeface="Arial" panose="020B0604020202020204" pitchFamily="34" charset="0"/>
                <a:hlinkClick r:id="rId4"/>
              </a:rPr>
              <a:t>1</a:t>
            </a:r>
            <a:r>
              <a:rPr lang="en-US" sz="1300" u="heavy" dirty="0">
                <a:solidFill>
                  <a:srgbClr val="970E39"/>
                </a:solidFill>
                <a:latin typeface="Arial" panose="020B0604020202020204" pitchFamily="34" charset="0"/>
                <a:cs typeface="Arial" panose="020B0604020202020204" pitchFamily="34" charset="0"/>
                <a:hlinkClick r:id="rId4"/>
              </a:rPr>
              <a:t>2/Sp</a:t>
            </a:r>
            <a:r>
              <a:rPr lang="en-US" sz="1300" u="heavy" spc="-11" dirty="0">
                <a:solidFill>
                  <a:srgbClr val="970E39"/>
                </a:solidFill>
                <a:latin typeface="Arial" panose="020B0604020202020204" pitchFamily="34" charset="0"/>
                <a:cs typeface="Arial" panose="020B0604020202020204" pitchFamily="34" charset="0"/>
                <a:hlinkClick r:id="rId4"/>
              </a:rPr>
              <a:t>a</a:t>
            </a:r>
            <a:r>
              <a:rPr lang="en-US" sz="1300" u="heavy" dirty="0">
                <a:solidFill>
                  <a:srgbClr val="970E39"/>
                </a:solidFill>
                <a:latin typeface="Arial" panose="020B0604020202020204" pitchFamily="34" charset="0"/>
                <a:cs typeface="Arial" panose="020B0604020202020204" pitchFamily="34" charset="0"/>
                <a:hlinkClick r:id="rId4"/>
              </a:rPr>
              <a:t>n</a:t>
            </a:r>
            <a:r>
              <a:rPr lang="en-US" sz="1300" dirty="0">
                <a:solidFill>
                  <a:srgbClr val="970E39"/>
                </a:solidFill>
                <a:latin typeface="Arial" panose="020B0604020202020204" pitchFamily="34" charset="0"/>
                <a:cs typeface="Arial" panose="020B0604020202020204" pitchFamily="34" charset="0"/>
                <a:hlinkClick r:id="rId4"/>
              </a:rPr>
              <a:t> </a:t>
            </a:r>
            <a:r>
              <a:rPr lang="en-US" sz="1300" u="heavy" spc="-5" dirty="0">
                <a:solidFill>
                  <a:srgbClr val="970E39"/>
                </a:solidFill>
                <a:latin typeface="Arial" panose="020B0604020202020204" pitchFamily="34" charset="0"/>
                <a:cs typeface="Arial" panose="020B0604020202020204" pitchFamily="34" charset="0"/>
                <a:hlinkClick r:id="rId4"/>
              </a:rPr>
              <a:t>ish_F</a:t>
            </a:r>
            <a:r>
              <a:rPr lang="en-US" sz="1300" u="heavy" spc="11" dirty="0">
                <a:solidFill>
                  <a:srgbClr val="970E39"/>
                </a:solidFill>
                <a:latin typeface="Arial" panose="020B0604020202020204" pitchFamily="34" charset="0"/>
                <a:cs typeface="Arial" panose="020B0604020202020204" pitchFamily="34" charset="0"/>
                <a:hlinkClick r:id="rId4"/>
              </a:rPr>
              <a:t>o</a:t>
            </a:r>
            <a:r>
              <a:rPr lang="en-US" sz="1300" u="heavy" dirty="0">
                <a:solidFill>
                  <a:srgbClr val="970E39"/>
                </a:solidFill>
                <a:latin typeface="Arial" panose="020B0604020202020204" pitchFamily="34" charset="0"/>
                <a:cs typeface="Arial" panose="020B0604020202020204" pitchFamily="34" charset="0"/>
                <a:hlinkClick r:id="rId4"/>
              </a:rPr>
              <a:t>r</a:t>
            </a:r>
            <a:r>
              <a:rPr lang="en-US" sz="1300" u="heavy" spc="-11" dirty="0">
                <a:solidFill>
                  <a:srgbClr val="970E39"/>
                </a:solidFill>
                <a:latin typeface="Arial" panose="020B0604020202020204" pitchFamily="34" charset="0"/>
                <a:cs typeface="Arial" panose="020B0604020202020204" pitchFamily="34" charset="0"/>
                <a:hlinkClick r:id="rId4"/>
              </a:rPr>
              <a:t>m</a:t>
            </a:r>
            <a:r>
              <a:rPr lang="en-US" sz="1300" u="heavy" dirty="0">
                <a:solidFill>
                  <a:srgbClr val="970E39"/>
                </a:solidFill>
                <a:latin typeface="Arial" panose="020B0604020202020204" pitchFamily="34" charset="0"/>
                <a:cs typeface="Arial" panose="020B0604020202020204" pitchFamily="34" charset="0"/>
                <a:hlinkClick r:id="rId4"/>
              </a:rPr>
              <a:t>_5</a:t>
            </a:r>
            <a:r>
              <a:rPr lang="en-US" sz="1300" u="heavy" spc="-11" dirty="0">
                <a:solidFill>
                  <a:srgbClr val="970E39"/>
                </a:solidFill>
                <a:latin typeface="Arial" panose="020B0604020202020204" pitchFamily="34" charset="0"/>
                <a:cs typeface="Arial" panose="020B0604020202020204" pitchFamily="34" charset="0"/>
                <a:hlinkClick r:id="rId4"/>
              </a:rPr>
              <a:t>0</a:t>
            </a:r>
            <a:r>
              <a:rPr lang="en-US" sz="1300" u="heavy" dirty="0">
                <a:solidFill>
                  <a:srgbClr val="970E39"/>
                </a:solidFill>
                <a:latin typeface="Arial" panose="020B0604020202020204" pitchFamily="34" charset="0"/>
                <a:cs typeface="Arial" panose="020B0604020202020204" pitchFamily="34" charset="0"/>
                <a:hlinkClick r:id="rId4"/>
              </a:rPr>
              <a:t>8_Co</a:t>
            </a:r>
            <a:r>
              <a:rPr lang="en-US" sz="1300" u="heavy" spc="-16" dirty="0">
                <a:solidFill>
                  <a:srgbClr val="970E39"/>
                </a:solidFill>
                <a:latin typeface="Arial" panose="020B0604020202020204" pitchFamily="34" charset="0"/>
                <a:cs typeface="Arial" panose="020B0604020202020204" pitchFamily="34" charset="0"/>
                <a:hlinkClick r:id="rId4"/>
              </a:rPr>
              <a:t>m</a:t>
            </a:r>
            <a:r>
              <a:rPr lang="en-US" sz="1300" u="heavy" dirty="0">
                <a:solidFill>
                  <a:srgbClr val="970E39"/>
                </a:solidFill>
                <a:latin typeface="Arial" panose="020B0604020202020204" pitchFamily="34" charset="0"/>
                <a:cs typeface="Arial" panose="020B0604020202020204" pitchFamily="34" charset="0"/>
                <a:hlinkClick r:id="rId4"/>
              </a:rPr>
              <a:t>pl</a:t>
            </a:r>
            <a:r>
              <a:rPr lang="en-US" sz="1300" u="heavy" spc="-21" dirty="0">
                <a:solidFill>
                  <a:srgbClr val="970E39"/>
                </a:solidFill>
                <a:latin typeface="Arial" panose="020B0604020202020204" pitchFamily="34" charset="0"/>
                <a:cs typeface="Arial" panose="020B0604020202020204" pitchFamily="34" charset="0"/>
                <a:hlinkClick r:id="rId4"/>
              </a:rPr>
              <a:t>i</a:t>
            </a:r>
            <a:r>
              <a:rPr lang="en-US" sz="1300" u="heavy" dirty="0">
                <a:solidFill>
                  <a:srgbClr val="970E39"/>
                </a:solidFill>
                <a:latin typeface="Arial" panose="020B0604020202020204" pitchFamily="34" charset="0"/>
                <a:cs typeface="Arial" panose="020B0604020202020204" pitchFamily="34" charset="0"/>
                <a:hlinkClick r:id="rId4"/>
              </a:rPr>
              <a:t>ant_6</a:t>
            </a:r>
            <a:r>
              <a:rPr lang="en-US" sz="1300" u="heavy" spc="-11" dirty="0">
                <a:solidFill>
                  <a:srgbClr val="970E39"/>
                </a:solidFill>
                <a:latin typeface="Arial" panose="020B0604020202020204" pitchFamily="34" charset="0"/>
                <a:cs typeface="Arial" panose="020B0604020202020204" pitchFamily="34" charset="0"/>
                <a:hlinkClick r:id="rId4"/>
              </a:rPr>
              <a:t>_</a:t>
            </a:r>
            <a:r>
              <a:rPr lang="en-US" sz="1300" u="heavy" dirty="0">
                <a:solidFill>
                  <a:srgbClr val="970E39"/>
                </a:solidFill>
                <a:latin typeface="Arial" panose="020B0604020202020204" pitchFamily="34" charset="0"/>
                <a:cs typeface="Arial" panose="020B0604020202020204" pitchFamily="34" charset="0"/>
                <a:hlinkClick r:id="rId4"/>
              </a:rPr>
              <a:t>8_</a:t>
            </a:r>
            <a:r>
              <a:rPr lang="en-US" sz="1300" u="heavy" spc="-11" dirty="0">
                <a:solidFill>
                  <a:srgbClr val="970E39"/>
                </a:solidFill>
                <a:latin typeface="Arial" panose="020B0604020202020204" pitchFamily="34" charset="0"/>
                <a:cs typeface="Arial" panose="020B0604020202020204" pitchFamily="34" charset="0"/>
                <a:hlinkClick r:id="rId4"/>
              </a:rPr>
              <a:t>1</a:t>
            </a:r>
            <a:r>
              <a:rPr lang="en-US" sz="1300" u="heavy" dirty="0">
                <a:solidFill>
                  <a:srgbClr val="970E39"/>
                </a:solidFill>
                <a:latin typeface="Arial" panose="020B0604020202020204" pitchFamily="34" charset="0"/>
                <a:cs typeface="Arial" panose="020B0604020202020204" pitchFamily="34" charset="0"/>
                <a:hlinkClick r:id="rId4"/>
              </a:rPr>
              <a:t>2_</a:t>
            </a:r>
            <a:r>
              <a:rPr lang="en-US" sz="1300" u="heavy" spc="-11" dirty="0">
                <a:solidFill>
                  <a:srgbClr val="970E39"/>
                </a:solidFill>
                <a:latin typeface="Arial" panose="020B0604020202020204" pitchFamily="34" charset="0"/>
                <a:cs typeface="Arial" panose="020B0604020202020204" pitchFamily="34" charset="0"/>
                <a:hlinkClick r:id="rId4"/>
              </a:rPr>
              <a:t>0</a:t>
            </a:r>
            <a:r>
              <a:rPr lang="en-US" sz="1300" u="heavy" dirty="0">
                <a:solidFill>
                  <a:srgbClr val="970E39"/>
                </a:solidFill>
                <a:latin typeface="Arial" panose="020B0604020202020204" pitchFamily="34" charset="0"/>
                <a:cs typeface="Arial" panose="020B0604020202020204" pitchFamily="34" charset="0"/>
                <a:hlinkClick r:id="rId4"/>
              </a:rPr>
              <a:t>.pdf</a:t>
            </a:r>
            <a:endParaRPr lang="en-US" sz="1300" dirty="0">
              <a:latin typeface="Arial" panose="020B0604020202020204" pitchFamily="34" charset="0"/>
              <a:cs typeface="Arial" panose="020B0604020202020204" pitchFamily="34" charset="0"/>
            </a:endParaRPr>
          </a:p>
          <a:p>
            <a:pPr marL="448401" marR="5370">
              <a:lnSpc>
                <a:spcPts val="2283"/>
              </a:lnSpc>
              <a:spcBef>
                <a:spcPts val="1306"/>
              </a:spcBef>
            </a:pPr>
            <a:endParaRPr lang="en-US" sz="1000" dirty="0">
              <a:latin typeface="Verdana"/>
              <a:cs typeface="Verdana"/>
            </a:endParaRP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55B7961-B876-49E4-8D82-3579DB6CA070}" type="slidenum">
              <a:rPr lang="en-US" altLang="en-US">
                <a:solidFill>
                  <a:prstClr val="black"/>
                </a:solidFill>
              </a:rPr>
              <a:pPr defTabSz="483263">
                <a:defRPr/>
              </a:pPr>
              <a:t>22</a:t>
            </a:fld>
            <a:endParaRPr lang="en-US" altLang="en-US" dirty="0">
              <a:solidFill>
                <a:prstClr val="black"/>
              </a:solidFill>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should include:</a:t>
            </a:r>
          </a:p>
          <a:p>
            <a:pPr marL="375905" indent="-362480">
              <a:buFont typeface="Wingdings"/>
              <a:buChar char=""/>
              <a:tabLst>
                <a:tab pos="376576" algn="l"/>
              </a:tabLst>
            </a:pPr>
            <a:r>
              <a:rPr lang="en-US" sz="1300" spc="-21" dirty="0">
                <a:latin typeface="Arial" panose="020B0604020202020204" pitchFamily="34" charset="0"/>
                <a:cs typeface="Arial" panose="020B0604020202020204" pitchFamily="34" charset="0"/>
              </a:rPr>
              <a:t>Name, address, and phone number of the complainant</a:t>
            </a:r>
          </a:p>
          <a:p>
            <a:pPr marL="375905" indent="-362480">
              <a:buFont typeface="Wingdings"/>
              <a:buChar char=""/>
              <a:tabLst>
                <a:tab pos="376576"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l</a:t>
            </a:r>
            <a:r>
              <a:rPr lang="en-US" sz="1300" spc="-16" dirty="0">
                <a:latin typeface="Arial" panose="020B0604020202020204" pitchFamily="34" charset="0"/>
                <a:cs typeface="Arial" panose="020B0604020202020204" pitchFamily="34" charset="0"/>
              </a:rPr>
              <a:t>ocat</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name</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an</a:t>
            </a:r>
            <a:r>
              <a:rPr lang="en-US" sz="1300" dirty="0">
                <a:latin typeface="Arial" panose="020B0604020202020204" pitchFamily="34" charset="0"/>
                <a:cs typeface="Arial" panose="020B0604020202020204" pitchFamily="34" charset="0"/>
              </a:rPr>
              <a:t>i</a:t>
            </a:r>
            <a:r>
              <a:rPr lang="en-US" sz="1300" spc="-5" dirty="0">
                <a:latin typeface="Arial" panose="020B0604020202020204" pitchFamily="34" charset="0"/>
                <a:cs typeface="Arial" panose="020B0604020202020204" pitchFamily="34" charset="0"/>
              </a:rPr>
              <a:t>zat</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off</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ce</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nature of</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i</a:t>
            </a:r>
            <a:r>
              <a:rPr lang="en-US" sz="1300" dirty="0">
                <a:latin typeface="Arial" panose="020B0604020202020204" pitchFamily="34" charset="0"/>
                <a:cs typeface="Arial" panose="020B0604020202020204" pitchFamily="34" charset="0"/>
              </a:rPr>
              <a:t>nc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dent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75905" marR="20809" indent="-362480">
              <a:lnSpc>
                <a:spcPct val="70000"/>
              </a:lnSpc>
              <a:spcBef>
                <a:spcPts val="1697"/>
              </a:spcBef>
              <a:buFont typeface="Wingdings"/>
              <a:buChar char=""/>
              <a:tabLst>
                <a:tab pos="376576"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 </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bus</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a:t>
            </a:r>
            <a:r>
              <a:rPr lang="en-US" sz="1300" spc="-26"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dr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ss</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a:t>
            </a:r>
            <a:r>
              <a:rPr lang="en-US" sz="1300" spc="2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p</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rsons</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may</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have know</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32"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a:t>
            </a:r>
            <a:r>
              <a:rPr lang="en-US" sz="1300" spc="-2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dur</a:t>
            </a:r>
            <a:r>
              <a:rPr lang="en-US" sz="1300"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ng</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ch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2"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2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ons</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occurr</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d</a:t>
            </a:r>
          </a:p>
          <a:p>
            <a:pPr marL="375905" indent="-362480">
              <a:buFont typeface="Wingdings"/>
              <a:buChar char=""/>
              <a:tabLst>
                <a:tab pos="376576"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basis</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for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2"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a:t>
            </a: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When there are complaints of discrimination, they are forwarded by the State Agency to the Civil Rights Office for processing. </a:t>
            </a:r>
          </a:p>
          <a:p>
            <a:pPr eaLnBrk="1" hangingPunct="1">
              <a:lnSpc>
                <a:spcPct val="8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In response to the complaint, a letter of acknowledgement is sent to the complainant;</a:t>
            </a:r>
          </a:p>
          <a:p>
            <a:pPr eaLnBrk="1" hangingPunct="1">
              <a:lnSpc>
                <a:spcPct val="8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age discrimination complaints are referred to Federal Mediation &amp; Conciliation Service (FMCS) within 10 days for mediation;</a:t>
            </a:r>
          </a:p>
          <a:p>
            <a:pPr eaLnBrk="1" hangingPunct="1">
              <a:lnSpc>
                <a:spcPct val="8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the parties are encouraged to resolve the issue at the lowest possible level, as expeditiously as possible; and</a:t>
            </a:r>
          </a:p>
          <a:p>
            <a:pPr eaLnBrk="1" hangingPunct="1">
              <a:lnSpc>
                <a:spcPct val="80000"/>
              </a:lnSpc>
              <a:buFont typeface="Wingdings" panose="05000000000000000000" pitchFamily="2" charset="2"/>
              <a:buChar char="§"/>
            </a:pPr>
            <a:r>
              <a:rPr lang="en-US" altLang="en-US" dirty="0">
                <a:latin typeface="Arial" panose="020B0604020202020204" pitchFamily="34" charset="0"/>
                <a:cs typeface="Arial" panose="020B0604020202020204" pitchFamily="34" charset="0"/>
              </a:rPr>
              <a:t>if finding(s), corrective action is required.</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022368D-934A-4E73-9C91-D5B70E17C004}" type="slidenum">
              <a:rPr lang="en-US" altLang="en-US">
                <a:solidFill>
                  <a:prstClr val="black"/>
                </a:solidFill>
              </a:rPr>
              <a:pPr defTabSz="483263">
                <a:defRPr/>
              </a:pPr>
              <a:t>23</a:t>
            </a:fld>
            <a:endParaRPr lang="en-US" altLang="en-US" dirty="0">
              <a:solidFill>
                <a:prstClr val="black"/>
              </a:solidFill>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Self-identification is the preferred method of obtaining data.</a:t>
            </a:r>
          </a:p>
          <a:p>
            <a:pPr marL="13425">
              <a:lnSpc>
                <a:spcPct val="100000"/>
              </a:lnSpc>
              <a:spcBef>
                <a:spcPts val="0"/>
              </a:spcBef>
            </a:pPr>
            <a:endParaRPr lang="en-US" sz="1100" b="1" u="sng" dirty="0">
              <a:latin typeface="Arial" panose="020B0604020202020204" pitchFamily="34" charset="0"/>
              <a:cs typeface="Arial" panose="020B0604020202020204" pitchFamily="34" charset="0"/>
            </a:endParaRPr>
          </a:p>
          <a:p>
            <a:pPr marL="13425">
              <a:lnSpc>
                <a:spcPct val="100000"/>
              </a:lnSpc>
              <a:spcBef>
                <a:spcPts val="0"/>
              </a:spcBef>
            </a:pPr>
            <a:r>
              <a:rPr lang="en-US" sz="1100" b="1" u="sng" dirty="0">
                <a:latin typeface="Arial" panose="020B0604020202020204" pitchFamily="34" charset="0"/>
                <a:cs typeface="Arial" panose="020B0604020202020204" pitchFamily="34" charset="0"/>
              </a:rPr>
              <a:t>Race/Ethnicity Data Collection T</a:t>
            </a:r>
            <a:r>
              <a:rPr lang="en-US" sz="1100" b="1" u="sng" spc="-11" dirty="0">
                <a:latin typeface="Arial" panose="020B0604020202020204" pitchFamily="34" charset="0"/>
                <a:cs typeface="Arial" panose="020B0604020202020204" pitchFamily="34" charset="0"/>
              </a:rPr>
              <a:t>w</a:t>
            </a:r>
            <a:r>
              <a:rPr lang="en-US" sz="1100" b="1" u="sng" dirty="0">
                <a:latin typeface="Arial" panose="020B0604020202020204" pitchFamily="34" charset="0"/>
                <a:cs typeface="Arial" panose="020B0604020202020204" pitchFamily="34" charset="0"/>
              </a:rPr>
              <a:t>o </a:t>
            </a:r>
            <a:r>
              <a:rPr lang="en-US" sz="1100" b="1" u="sng" spc="-5" dirty="0">
                <a:latin typeface="Arial" panose="020B0604020202020204" pitchFamily="34" charset="0"/>
                <a:cs typeface="Arial" panose="020B0604020202020204" pitchFamily="34" charset="0"/>
              </a:rPr>
              <a:t>Question Form</a:t>
            </a:r>
            <a:r>
              <a:rPr lang="en-US" sz="1100" b="1" u="sng" spc="5" dirty="0">
                <a:latin typeface="Arial" panose="020B0604020202020204" pitchFamily="34" charset="0"/>
                <a:cs typeface="Arial" panose="020B0604020202020204" pitchFamily="34" charset="0"/>
              </a:rPr>
              <a:t>a</a:t>
            </a:r>
            <a:r>
              <a:rPr lang="en-US" sz="1100" b="1" u="sng" dirty="0">
                <a:latin typeface="Arial" panose="020B0604020202020204" pitchFamily="34" charset="0"/>
                <a:cs typeface="Arial" panose="020B0604020202020204" pitchFamily="34" charset="0"/>
              </a:rPr>
              <a:t>t</a:t>
            </a:r>
            <a:endParaRPr lang="en-US" sz="1100" dirty="0">
              <a:latin typeface="Arial" panose="020B0604020202020204" pitchFamily="34" charset="0"/>
              <a:cs typeface="Arial" panose="020B0604020202020204" pitchFamily="34" charset="0"/>
            </a:endParaRPr>
          </a:p>
          <a:p>
            <a:pPr marL="303409" indent="-289984">
              <a:lnSpc>
                <a:spcPct val="100000"/>
              </a:lnSpc>
              <a:spcBef>
                <a:spcPts val="0"/>
              </a:spcBef>
              <a:buSzPct val="84210"/>
              <a:buFont typeface="Verdana"/>
              <a:buAutoNum type="arabicPeriod"/>
              <a:tabLst>
                <a:tab pos="304080" algn="l"/>
              </a:tabLst>
            </a:pPr>
            <a:r>
              <a:rPr lang="en-US" sz="1100" spc="-16" dirty="0">
                <a:latin typeface="Arial" panose="020B0604020202020204" pitchFamily="34" charset="0"/>
                <a:cs typeface="Arial" panose="020B0604020202020204" pitchFamily="34" charset="0"/>
              </a:rPr>
              <a:t>Ethnici</a:t>
            </a:r>
            <a:r>
              <a:rPr lang="en-US" sz="1100" spc="-26"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y</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(must</a:t>
            </a:r>
            <a:r>
              <a:rPr lang="en-US" sz="1100" spc="-11" dirty="0">
                <a:latin typeface="Arial" panose="020B0604020202020204" pitchFamily="34" charset="0"/>
                <a:cs typeface="Arial" panose="020B0604020202020204" pitchFamily="34" charset="0"/>
              </a:rPr>
              <a:t> sele</a:t>
            </a:r>
            <a:r>
              <a:rPr lang="en-US" sz="1100" spc="-26"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t</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one</a:t>
            </a:r>
            <a:r>
              <a:rPr lang="en-US" sz="1100" spc="-11" dirty="0">
                <a:latin typeface="Arial" panose="020B0604020202020204" pitchFamily="34" charset="0"/>
                <a:cs typeface="Arial" panose="020B0604020202020204" pitchFamily="34" charset="0"/>
              </a:rPr>
              <a:t> of</a:t>
            </a:r>
            <a:r>
              <a:rPr lang="en-US" sz="1100" spc="-5"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the</a:t>
            </a:r>
            <a:r>
              <a:rPr lang="en-US" sz="1100" spc="-5"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fol</a:t>
            </a:r>
            <a:r>
              <a:rPr lang="en-US" sz="1100" spc="-21" dirty="0">
                <a:latin typeface="Arial" panose="020B0604020202020204" pitchFamily="34" charset="0"/>
                <a:cs typeface="Arial" panose="020B0604020202020204" pitchFamily="34" charset="0"/>
              </a:rPr>
              <a:t>l</a:t>
            </a:r>
            <a:r>
              <a:rPr lang="en-US" sz="1100" spc="-16" dirty="0">
                <a:latin typeface="Arial" panose="020B0604020202020204" pitchFamily="34" charset="0"/>
                <a:cs typeface="Arial" panose="020B0604020202020204" pitchFamily="34" charset="0"/>
              </a:rPr>
              <a:t>owin</a:t>
            </a:r>
            <a:r>
              <a:rPr lang="en-US" sz="1100" spc="-32" dirty="0">
                <a:latin typeface="Arial" panose="020B0604020202020204" pitchFamily="34" charset="0"/>
                <a:cs typeface="Arial" panose="020B0604020202020204" pitchFamily="34" charset="0"/>
              </a:rPr>
              <a:t>g</a:t>
            </a:r>
            <a:r>
              <a:rPr lang="en-US" sz="1100" spc="-11"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Hi</a:t>
            </a:r>
            <a:r>
              <a:rPr lang="en-US" sz="1100" i="1" spc="-21" dirty="0">
                <a:latin typeface="Arial" panose="020B0604020202020204" pitchFamily="34" charset="0"/>
                <a:cs typeface="Arial" panose="020B0604020202020204" pitchFamily="34" charset="0"/>
              </a:rPr>
              <a:t>s</a:t>
            </a:r>
            <a:r>
              <a:rPr lang="en-US" sz="1100" i="1" spc="-26" dirty="0">
                <a:latin typeface="Arial" panose="020B0604020202020204" pitchFamily="34" charset="0"/>
                <a:cs typeface="Arial" panose="020B0604020202020204" pitchFamily="34" charset="0"/>
              </a:rPr>
              <a:t>p</a:t>
            </a:r>
            <a:r>
              <a:rPr lang="en-US" sz="1100" i="1" spc="-16" dirty="0">
                <a:latin typeface="Arial" panose="020B0604020202020204" pitchFamily="34" charset="0"/>
                <a:cs typeface="Arial" panose="020B0604020202020204" pitchFamily="34" charset="0"/>
              </a:rPr>
              <a:t>an</a:t>
            </a:r>
            <a:r>
              <a:rPr lang="en-US" sz="1100" i="1" spc="-21" dirty="0">
                <a:latin typeface="Arial" panose="020B0604020202020204" pitchFamily="34" charset="0"/>
                <a:cs typeface="Arial" panose="020B0604020202020204" pitchFamily="34" charset="0"/>
              </a:rPr>
              <a:t>i</a:t>
            </a:r>
            <a:r>
              <a:rPr lang="en-US" sz="1100" i="1" spc="-11" dirty="0">
                <a:latin typeface="Arial" panose="020B0604020202020204" pitchFamily="34" charset="0"/>
                <a:cs typeface="Arial" panose="020B0604020202020204" pitchFamily="34" charset="0"/>
              </a:rPr>
              <a:t>c</a:t>
            </a:r>
            <a:r>
              <a:rPr lang="en-US" sz="1100" i="1" spc="2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 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21" dirty="0">
                <a:latin typeface="Arial" panose="020B0604020202020204" pitchFamily="34" charset="0"/>
                <a:cs typeface="Arial" panose="020B0604020202020204" pitchFamily="34" charset="0"/>
              </a:rPr>
              <a:t>No</a:t>
            </a:r>
            <a:r>
              <a:rPr lang="en-US" sz="1100" i="1" spc="-11" dirty="0">
                <a:latin typeface="Arial" panose="020B0604020202020204" pitchFamily="34" charset="0"/>
                <a:cs typeface="Arial" panose="020B0604020202020204" pitchFamily="34" charset="0"/>
              </a:rPr>
              <a:t>t</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His</a:t>
            </a:r>
            <a:r>
              <a:rPr lang="en-US" sz="1100" i="1" spc="-26" dirty="0">
                <a:latin typeface="Arial" panose="020B0604020202020204" pitchFamily="34" charset="0"/>
                <a:cs typeface="Arial" panose="020B0604020202020204" pitchFamily="34" charset="0"/>
              </a:rPr>
              <a:t>p</a:t>
            </a:r>
            <a:r>
              <a:rPr lang="en-US" sz="1100" i="1" spc="-11" dirty="0">
                <a:latin typeface="Arial" panose="020B0604020202020204" pitchFamily="34" charset="0"/>
                <a:cs typeface="Arial" panose="020B0604020202020204" pitchFamily="34" charset="0"/>
              </a:rPr>
              <a:t>anic</a:t>
            </a:r>
            <a:r>
              <a:rPr lang="en-US" sz="1100" i="1" spc="16"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eaLnBrk="1" hangingPunct="1">
              <a:lnSpc>
                <a:spcPct val="100000"/>
              </a:lnSpc>
              <a:spcBef>
                <a:spcPts val="0"/>
              </a:spcBef>
              <a:buClr>
                <a:schemeClr val="tx1"/>
              </a:buClr>
              <a:buFont typeface="Wingdings" panose="05000000000000000000" pitchFamily="2" charset="2"/>
              <a:buChar char="§"/>
            </a:pPr>
            <a:endParaRPr lang="en-US" altLang="en-US" sz="1100" dirty="0">
              <a:latin typeface="Arial" panose="020B0604020202020204" pitchFamily="34" charset="0"/>
              <a:cs typeface="Arial" panose="020B0604020202020204" pitchFamily="34" charset="0"/>
            </a:endParaRPr>
          </a:p>
          <a:p>
            <a:pPr marL="446387" indent="-432962">
              <a:lnSpc>
                <a:spcPct val="100000"/>
              </a:lnSpc>
              <a:spcBef>
                <a:spcPts val="0"/>
              </a:spcBef>
              <a:buFont typeface="Verdana"/>
              <a:buAutoNum type="arabicPeriod" startAt="2"/>
              <a:tabLst>
                <a:tab pos="447057" algn="l"/>
              </a:tabLst>
            </a:pPr>
            <a:r>
              <a:rPr lang="en-US" sz="1100" spc="-21" dirty="0">
                <a:latin typeface="Arial" panose="020B0604020202020204" pitchFamily="34" charset="0"/>
                <a:cs typeface="Arial" panose="020B0604020202020204" pitchFamily="34" charset="0"/>
              </a:rPr>
              <a:t>Rac</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a:t>
            </a:r>
            <a:r>
              <a:rPr lang="en-US" sz="1100" spc="-16" dirty="0">
                <a:latin typeface="Arial" panose="020B0604020202020204" pitchFamily="34" charset="0"/>
                <a:cs typeface="Arial" panose="020B0604020202020204" pitchFamily="34" charset="0"/>
              </a:rPr>
              <a:t>one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or </a:t>
            </a:r>
            <a:r>
              <a:rPr lang="en-US" sz="1100" spc="-16" dirty="0">
                <a:latin typeface="Arial" panose="020B0604020202020204" pitchFamily="34" charset="0"/>
                <a:cs typeface="Arial" panose="020B0604020202020204" pitchFamily="34" charset="0"/>
              </a:rPr>
              <a:t>more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of</a:t>
            </a:r>
            <a:r>
              <a:rPr lang="en-US" sz="1100" dirty="0">
                <a:latin typeface="Arial" panose="020B0604020202020204" pitchFamily="34" charset="0"/>
                <a:cs typeface="Arial" panose="020B0604020202020204" pitchFamily="34" charset="0"/>
              </a:rPr>
              <a:t> </a:t>
            </a:r>
            <a:r>
              <a:rPr lang="en-US" sz="1100" spc="-21"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he</a:t>
            </a:r>
            <a:r>
              <a:rPr lang="en-US" sz="1100" spc="-5" dirty="0">
                <a:latin typeface="Arial" panose="020B0604020202020204" pitchFamily="34" charset="0"/>
                <a:cs typeface="Arial" panose="020B0604020202020204" pitchFamily="34" charset="0"/>
              </a:rPr>
              <a:t> f</a:t>
            </a:r>
            <a:r>
              <a:rPr lang="en-US" sz="1100" spc="-11" dirty="0">
                <a:latin typeface="Arial" panose="020B0604020202020204" pitchFamily="34" charset="0"/>
                <a:cs typeface="Arial" panose="020B0604020202020204" pitchFamily="34" charset="0"/>
              </a:rPr>
              <a:t>ollowing)</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21"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Ind</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Ala</a:t>
            </a:r>
            <a:r>
              <a:rPr lang="en-US" sz="1100" i="1" spc="-21" dirty="0">
                <a:latin typeface="Arial" panose="020B0604020202020204" pitchFamily="34" charset="0"/>
                <a:cs typeface="Arial" panose="020B0604020202020204" pitchFamily="34" charset="0"/>
              </a:rPr>
              <a:t>s</a:t>
            </a:r>
            <a:r>
              <a:rPr lang="en-US" sz="1100" i="1" spc="-16" dirty="0">
                <a:latin typeface="Arial" panose="020B0604020202020204" pitchFamily="34" charset="0"/>
                <a:cs typeface="Arial" panose="020B0604020202020204" pitchFamily="34" charset="0"/>
              </a:rPr>
              <a:t>kan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As</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B</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ack</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a:t>
            </a:r>
            <a:r>
              <a:rPr lang="en-US" sz="1100" i="1" spc="-5" dirty="0">
                <a:latin typeface="Arial" panose="020B0604020202020204" pitchFamily="34" charset="0"/>
                <a:cs typeface="Arial" panose="020B0604020202020204" pitchFamily="34" charset="0"/>
              </a:rPr>
              <a:t>f</a:t>
            </a:r>
            <a:r>
              <a:rPr lang="en-US" sz="1100" i="1" spc="-11" dirty="0">
                <a:latin typeface="Arial" panose="020B0604020202020204" pitchFamily="34" charset="0"/>
                <a:cs typeface="Arial" panose="020B0604020202020204" pitchFamily="34" charset="0"/>
              </a:rPr>
              <a:t>r</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r>
              <a:rPr lang="en-US" sz="1100" i="1" spc="32"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Hawaiia</a:t>
            </a:r>
            <a:r>
              <a:rPr lang="en-US" sz="1100" i="1" spc="-16" dirty="0">
                <a:latin typeface="Arial" panose="020B0604020202020204" pitchFamily="34" charset="0"/>
                <a:cs typeface="Arial" panose="020B0604020202020204" pitchFamily="34" charset="0"/>
              </a:rPr>
              <a:t>n</a:t>
            </a:r>
            <a:r>
              <a:rPr lang="en-US" sz="1100" i="1" spc="1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16"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Ot</a:t>
            </a:r>
            <a:r>
              <a:rPr lang="en-US" sz="1100" i="1" spc="-16" dirty="0">
                <a:latin typeface="Arial" panose="020B0604020202020204" pitchFamily="34" charset="0"/>
                <a:cs typeface="Arial" panose="020B0604020202020204" pitchFamily="34" charset="0"/>
              </a:rPr>
              <a:t>her</a:t>
            </a:r>
            <a:r>
              <a:rPr lang="en-US" sz="1100" i="1" spc="26"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Pacifi</a:t>
            </a:r>
            <a:r>
              <a:rPr lang="en-US" sz="1100" i="1" spc="-11" dirty="0">
                <a:latin typeface="Arial" panose="020B0604020202020204" pitchFamily="34" charset="0"/>
                <a:cs typeface="Arial" panose="020B0604020202020204" pitchFamily="34" charset="0"/>
              </a:rPr>
              <a:t>c</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Is</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and</a:t>
            </a:r>
            <a:r>
              <a:rPr lang="en-US" sz="1100" i="1" spc="-26" dirty="0">
                <a:latin typeface="Arial" panose="020B0604020202020204" pitchFamily="34" charset="0"/>
                <a:cs typeface="Arial" panose="020B0604020202020204" pitchFamily="34" charset="0"/>
              </a:rPr>
              <a:t>e</a:t>
            </a:r>
            <a:r>
              <a:rPr lang="en-US" sz="1100" i="1" spc="-11" dirty="0">
                <a:latin typeface="Arial" panose="020B0604020202020204" pitchFamily="34" charset="0"/>
                <a:cs typeface="Arial" panose="020B0604020202020204" pitchFamily="34" charset="0"/>
              </a:rPr>
              <a:t>r</a:t>
            </a:r>
          </a:p>
          <a:p>
            <a:pPr marL="617558" lvl="1" indent="-361137">
              <a:lnSpc>
                <a:spcPct val="100000"/>
              </a:lnSpc>
              <a:spcBef>
                <a:spcPts val="0"/>
              </a:spcBef>
              <a:buClr>
                <a:srgbClr val="006600"/>
              </a:buClr>
              <a:buFont typeface="Arial"/>
              <a:buChar char="•"/>
              <a:tabLst>
                <a:tab pos="618229" algn="l"/>
              </a:tabLst>
            </a:pPr>
            <a:r>
              <a:rPr lang="en-US" sz="1100" i="1" spc="-11" dirty="0">
                <a:latin typeface="Arial" panose="020B0604020202020204" pitchFamily="34" charset="0"/>
                <a:cs typeface="Arial" panose="020B0604020202020204" pitchFamily="34" charset="0"/>
              </a:rPr>
              <a:t>White</a:t>
            </a:r>
            <a:endParaRPr 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5B2637C-191C-47EB-8E30-53ED1177DF8B}" type="slidenum">
              <a:rPr lang="en-US" altLang="en-US">
                <a:solidFill>
                  <a:prstClr val="black"/>
                </a:solidFill>
              </a:rPr>
              <a:pPr defTabSz="483263">
                <a:defRPr/>
              </a:pPr>
              <a:t>24</a:t>
            </a:fld>
            <a:endParaRPr lang="en-US" altLang="en-US">
              <a:solidFill>
                <a:prstClr val="black"/>
              </a:solidFill>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In instances where racial/ethnic data is collected via online, provisions must be made for applicants/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Data must be collected/retained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Records must be maintained for 3 years + current yr.</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Submitted, as requested to FNS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AF46000-87ED-4278-A7FD-1000658C8FC7}" type="slidenum">
              <a:rPr lang="en-US" altLang="en-US">
                <a:solidFill>
                  <a:prstClr val="black"/>
                </a:solidFill>
              </a:rPr>
              <a:pPr defTabSz="483263">
                <a:defRPr/>
              </a:pPr>
              <a:t>25</a:t>
            </a:fld>
            <a:endParaRPr lang="en-US" altLang="en-US">
              <a:solidFill>
                <a:prstClr val="black"/>
              </a:solidFill>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cs typeface="Arial" panose="020B0604020202020204" pitchFamily="34" charset="0"/>
              </a:rPr>
              <a:t>In August of 2000, </a:t>
            </a:r>
            <a:r>
              <a:rPr lang="en-US" altLang="en-US" b="1">
                <a:latin typeface="Arial" panose="020B0604020202020204" pitchFamily="34" charset="0"/>
                <a:cs typeface="Arial" panose="020B0604020202020204" pitchFamily="34" charset="0"/>
              </a:rPr>
              <a:t>Enforcement of Title VI of the Civil Rights Act of 1964 </a:t>
            </a:r>
            <a:r>
              <a:rPr lang="en-US" altLang="en-US">
                <a:latin typeface="Arial" panose="020B0604020202020204" pitchFamily="34" charset="0"/>
                <a:cs typeface="Arial" panose="020B0604020202020204" pitchFamily="34" charset="0"/>
              </a:rPr>
              <a:t>was issued. It stated that individuals with Limited English Proficiency (LEP) or in other words individuals who do not speak English as their primary language and who have a limited ability to read, speak, write, or understand English) could not be discriminated against because of the language barrier.</a:t>
            </a:r>
          </a:p>
          <a:p>
            <a:pPr eaLnBrk="1" hangingPunct="1">
              <a:lnSpc>
                <a:spcPct val="90000"/>
              </a:lnSpc>
            </a:pPr>
            <a:r>
              <a:rPr lang="en-US" altLang="en-US">
                <a:latin typeface="Arial" panose="020B0604020202020204" pitchFamily="34" charset="0"/>
                <a:cs typeface="Arial" panose="020B0604020202020204" pitchFamily="34" charset="0"/>
              </a:rPr>
              <a:t>It is important that School Nutrition Programs provide outreach in other language.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36AED57-2394-443D-B0A7-CB30880DD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C83B7A2-E6A0-42D5-9386-F83746D2B229}" type="slidenum">
              <a:rPr lang="en-US" altLang="en-US">
                <a:solidFill>
                  <a:prstClr val="black"/>
                </a:solidFill>
              </a:rPr>
              <a:pPr defTabSz="483263">
                <a:defRPr/>
              </a:pPr>
              <a:t>26</a:t>
            </a:fld>
            <a:endParaRPr lang="en-US" altLang="en-US">
              <a:solidFill>
                <a:prstClr val="black"/>
              </a:solidFill>
            </a:endParaRPr>
          </a:p>
        </p:txBody>
      </p:sp>
      <p:sp>
        <p:nvSpPr>
          <p:cNvPr id="37891" name="Rectangle 2">
            <a:extLst>
              <a:ext uri="{FF2B5EF4-FFF2-40B4-BE49-F238E27FC236}">
                <a16:creationId xmlns:a16="http://schemas.microsoft.com/office/drawing/2014/main" id="{0A90A758-29ED-4D99-ACC5-75D999B50F7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4B644BB1-C760-462E-9278-689073D19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cs typeface="Arial" panose="020B0604020202020204" pitchFamily="34" charset="0"/>
              </a:rPr>
              <a:t>Recipients of Federal financial assistance have a responsibility to take reasonable steps to assure meaningful access to the information and services they provide based on the following factors:  1) number or proportion of LEP persons eligible to be served by the program;  2) frequency with which LEP individuals come in contact with the program;  3) nature and importance of the program to people’s lives;  4) resources available to recipients and cost.  Explore the most cost effective means of delivering language serves to LEP recipients.</a:t>
            </a:r>
          </a:p>
          <a:p>
            <a:pPr eaLnBrk="1" hangingPunct="1"/>
            <a:endParaRPr lang="en-US" altLang="en-US" sz="1100" dirty="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16" dirty="0">
                <a:latin typeface="Arial" panose="020B0604020202020204" pitchFamily="34" charset="0"/>
                <a:cs typeface="Arial" panose="020B0604020202020204" pitchFamily="34" charset="0"/>
              </a:rPr>
              <a:t>Lan</a:t>
            </a:r>
            <a:r>
              <a:rPr lang="en-US" sz="1100" spc="-26" dirty="0">
                <a:latin typeface="Arial" panose="020B0604020202020204" pitchFamily="34" charset="0"/>
                <a:cs typeface="Arial" panose="020B0604020202020204" pitchFamily="34" charset="0"/>
              </a:rPr>
              <a:t>g</a:t>
            </a:r>
            <a:r>
              <a:rPr lang="en-US" sz="1100" spc="-16" dirty="0">
                <a:latin typeface="Arial" panose="020B0604020202020204" pitchFamily="34" charset="0"/>
                <a:cs typeface="Arial" panose="020B0604020202020204" pitchFamily="34" charset="0"/>
              </a:rPr>
              <a:t>ua</a:t>
            </a:r>
            <a:r>
              <a:rPr lang="en-US" sz="1100" spc="-26" dirty="0">
                <a:latin typeface="Arial" panose="020B0604020202020204" pitchFamily="34" charset="0"/>
                <a:cs typeface="Arial" panose="020B0604020202020204" pitchFamily="34" charset="0"/>
              </a:rPr>
              <a:t>g</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s</a:t>
            </a:r>
            <a:r>
              <a:rPr lang="en-US" sz="1100" spc="-26" dirty="0">
                <a:latin typeface="Arial" panose="020B0604020202020204" pitchFamily="34" charset="0"/>
                <a:cs typeface="Arial" panose="020B0604020202020204" pitchFamily="34" charset="0"/>
              </a:rPr>
              <a:t>e</a:t>
            </a:r>
            <a:r>
              <a:rPr lang="en-US" sz="1100" spc="-11" dirty="0">
                <a:latin typeface="Arial" panose="020B0604020202020204" pitchFamily="34" charset="0"/>
                <a:cs typeface="Arial" panose="020B0604020202020204" pitchFamily="34" charset="0"/>
              </a:rPr>
              <a:t>rv</a:t>
            </a:r>
            <a:r>
              <a:rPr lang="en-US" sz="1100" dirty="0">
                <a:latin typeface="Arial" panose="020B0604020202020204" pitchFamily="34" charset="0"/>
                <a:cs typeface="Arial" panose="020B0604020202020204" pitchFamily="34" charset="0"/>
              </a:rPr>
              <a:t>i</a:t>
            </a:r>
            <a:r>
              <a:rPr lang="en-US" sz="1100" spc="-11" dirty="0">
                <a:latin typeface="Arial" panose="020B0604020202020204" pitchFamily="34" charset="0"/>
                <a:cs typeface="Arial" panose="020B0604020202020204" pitchFamily="34" charset="0"/>
              </a:rPr>
              <a:t>c</a:t>
            </a:r>
            <a:r>
              <a:rPr lang="en-US" sz="1100" spc="-2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dirty="0">
                <a:latin typeface="Arial" panose="020B0604020202020204" pitchFamily="34" charset="0"/>
                <a:cs typeface="Arial" panose="020B0604020202020204" pitchFamily="34" charset="0"/>
              </a:rPr>
              <a:t>A</a:t>
            </a:r>
            <a:r>
              <a:rPr lang="en-US" sz="1100" spc="-11" dirty="0">
                <a:latin typeface="Arial" panose="020B0604020202020204" pitchFamily="34" charset="0"/>
                <a:cs typeface="Arial" panose="020B0604020202020204" pitchFamily="34" charset="0"/>
              </a:rPr>
              <a:t>p</a:t>
            </a:r>
            <a:r>
              <a:rPr lang="en-US" sz="1100" dirty="0">
                <a:latin typeface="Arial" panose="020B0604020202020204" pitchFamily="34" charset="0"/>
                <a:cs typeface="Arial" panose="020B0604020202020204" pitchFamily="34" charset="0"/>
              </a:rPr>
              <a:t>p</a:t>
            </a:r>
            <a:r>
              <a:rPr lang="en-US" sz="1100" spc="-16"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a:t>
            </a:r>
            <a:r>
              <a:rPr lang="en-US" sz="1100" spc="-11" dirty="0">
                <a:latin typeface="Arial" panose="020B0604020202020204" pitchFamily="34" charset="0"/>
                <a:cs typeface="Arial" panose="020B0604020202020204" pitchFamily="34" charset="0"/>
              </a:rPr>
              <a:t>c</a:t>
            </a:r>
            <a:r>
              <a:rPr lang="en-US" sz="1100" dirty="0">
                <a:latin typeface="Arial" panose="020B0604020202020204" pitchFamily="34" charset="0"/>
                <a:cs typeface="Arial" panose="020B0604020202020204" pitchFamily="34" charset="0"/>
              </a:rPr>
              <a:t>ants</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a:t>
            </a:r>
            <a:r>
              <a:rPr lang="en-US" sz="1100" spc="-32"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p</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rt</a:t>
            </a:r>
            <a:r>
              <a:rPr lang="en-US" sz="1100" spc="-16"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c</a:t>
            </a:r>
            <a:r>
              <a:rPr lang="en-US" sz="1100" spc="-16"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p</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nts</a:t>
            </a:r>
            <a:r>
              <a:rPr lang="en-US" sz="1100" spc="-1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nnot</a:t>
            </a:r>
            <a:r>
              <a:rPr lang="en-US" sz="1100" spc="-37"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be</a:t>
            </a:r>
            <a:r>
              <a:rPr lang="en-US" sz="1100" spc="-2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a:t>
            </a:r>
            <a:r>
              <a:rPr lang="en-US" sz="1100" spc="-11"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k</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d</a:t>
            </a:r>
            <a:r>
              <a:rPr lang="en-US" sz="1100" spc="-11"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t</a:t>
            </a:r>
            <a:r>
              <a:rPr lang="en-US" sz="1100" dirty="0">
                <a:latin typeface="Arial" panose="020B0604020202020204" pitchFamily="34" charset="0"/>
                <a:cs typeface="Arial" panose="020B0604020202020204" pitchFamily="34" charset="0"/>
              </a:rPr>
              <a:t>o</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b</a:t>
            </a:r>
            <a:r>
              <a:rPr lang="en-US" sz="1100" spc="-11" dirty="0">
                <a:latin typeface="Arial" panose="020B0604020202020204" pitchFamily="34" charset="0"/>
                <a:cs typeface="Arial" panose="020B0604020202020204" pitchFamily="34" charset="0"/>
              </a:rPr>
              <a:t>ring </a:t>
            </a:r>
            <a:r>
              <a:rPr lang="en-US" sz="1100" dirty="0">
                <a:latin typeface="Arial" panose="020B0604020202020204" pitchFamily="34" charset="0"/>
                <a:cs typeface="Arial" panose="020B0604020202020204" pitchFamily="34" charset="0"/>
              </a:rPr>
              <a:t>their</a:t>
            </a:r>
            <a:r>
              <a:rPr lang="en-US" sz="1100" spc="-37"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own</a:t>
            </a:r>
            <a:r>
              <a:rPr lang="en-US" sz="1100" spc="-21"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inte</a:t>
            </a:r>
            <a:r>
              <a:rPr lang="en-US" sz="1100" spc="5"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pr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te</a:t>
            </a:r>
            <a:r>
              <a:rPr lang="en-US" sz="1100" spc="-11"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spc="-5" dirty="0">
                <a:latin typeface="Arial" panose="020B0604020202020204" pitchFamily="34" charset="0"/>
                <a:cs typeface="Arial" panose="020B0604020202020204" pitchFamily="34" charset="0"/>
              </a:rPr>
              <a:t>C</a:t>
            </a:r>
            <a:r>
              <a:rPr lang="en-US" sz="1100" spc="5" dirty="0">
                <a:latin typeface="Arial" panose="020B0604020202020204" pitchFamily="34" charset="0"/>
                <a:cs typeface="Arial" panose="020B0604020202020204" pitchFamily="34" charset="0"/>
              </a:rPr>
              <a:t>h</a:t>
            </a:r>
            <a:r>
              <a:rPr lang="en-US" sz="1100" spc="-5" dirty="0">
                <a:latin typeface="Arial" panose="020B0604020202020204" pitchFamily="34" charset="0"/>
                <a:cs typeface="Arial" panose="020B0604020202020204" pitchFamily="34" charset="0"/>
              </a:rPr>
              <a:t>i</a:t>
            </a:r>
            <a:r>
              <a:rPr lang="en-US" sz="1100" spc="-16" dirty="0">
                <a:latin typeface="Arial" panose="020B0604020202020204" pitchFamily="34" charset="0"/>
                <a:cs typeface="Arial" panose="020B0604020202020204" pitchFamily="34" charset="0"/>
              </a:rPr>
              <a:t>l</a:t>
            </a:r>
            <a:r>
              <a:rPr lang="en-US" sz="1100" dirty="0">
                <a:latin typeface="Arial" panose="020B0604020202020204" pitchFamily="34" charset="0"/>
                <a:cs typeface="Arial" panose="020B0604020202020204" pitchFamily="34" charset="0"/>
              </a:rPr>
              <a:t>dr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n</a:t>
            </a:r>
            <a:r>
              <a:rPr lang="en-US" sz="1100" spc="-5"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a:t>
            </a:r>
            <a:r>
              <a:rPr lang="en-US" sz="1100" spc="5" dirty="0">
                <a:latin typeface="Arial" panose="020B0604020202020204" pitchFamily="34" charset="0"/>
                <a:cs typeface="Arial" panose="020B0604020202020204" pitchFamily="34" charset="0"/>
              </a:rPr>
              <a:t>h</a:t>
            </a:r>
            <a:r>
              <a:rPr lang="en-US" sz="1100" dirty="0">
                <a:latin typeface="Arial" panose="020B0604020202020204" pitchFamily="34" charset="0"/>
                <a:cs typeface="Arial" panose="020B0604020202020204" pitchFamily="34" charset="0"/>
              </a:rPr>
              <a:t>ould</a:t>
            </a:r>
            <a:r>
              <a:rPr lang="en-US" sz="1100" spc="-37" dirty="0">
                <a:latin typeface="Arial" panose="020B0604020202020204" pitchFamily="34" charset="0"/>
                <a:cs typeface="Arial" panose="020B0604020202020204" pitchFamily="34" charset="0"/>
              </a:rPr>
              <a:t> </a:t>
            </a:r>
            <a:r>
              <a:rPr lang="en-US" sz="1100" b="1" u="heavy" spc="-5" dirty="0">
                <a:latin typeface="Arial" panose="020B0604020202020204" pitchFamily="34" charset="0"/>
                <a:cs typeface="Arial" panose="020B0604020202020204" pitchFamily="34" charset="0"/>
              </a:rPr>
              <a:t>no</a:t>
            </a:r>
            <a:r>
              <a:rPr lang="en-US" sz="1100" b="1" u="heavy" dirty="0">
                <a:latin typeface="Arial" panose="020B0604020202020204" pitchFamily="34" charset="0"/>
                <a:cs typeface="Arial" panose="020B0604020202020204" pitchFamily="34" charset="0"/>
              </a:rPr>
              <a:t>t</a:t>
            </a:r>
            <a:r>
              <a:rPr lang="en-US" sz="1100" b="1"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be</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used</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a:t>
            </a:r>
            <a:r>
              <a:rPr lang="en-US" sz="1100" spc="-26"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inte</a:t>
            </a:r>
            <a:r>
              <a:rPr lang="en-US" sz="1100" spc="5"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pr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te</a:t>
            </a:r>
            <a:r>
              <a:rPr lang="en-US" sz="1100" spc="-11"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s</a:t>
            </a:r>
          </a:p>
          <a:p>
            <a:pPr marL="798126" lvl="1" indent="-418865">
              <a:buClr>
                <a:srgbClr val="515255"/>
              </a:buClr>
              <a:buFont typeface="Arial"/>
              <a:buChar char="•"/>
              <a:tabLst>
                <a:tab pos="798798" algn="l"/>
              </a:tabLst>
            </a:pPr>
            <a:r>
              <a:rPr lang="en-US" sz="1100" spc="-5" dirty="0">
                <a:latin typeface="Arial" panose="020B0604020202020204" pitchFamily="34" charset="0"/>
                <a:cs typeface="Arial" panose="020B0604020202020204" pitchFamily="34" charset="0"/>
              </a:rPr>
              <a:t>U</a:t>
            </a:r>
            <a:r>
              <a:rPr lang="en-US" sz="1100" dirty="0">
                <a:latin typeface="Arial" panose="020B0604020202020204" pitchFamily="34" charset="0"/>
                <a:cs typeface="Arial" panose="020B0604020202020204" pitchFamily="34" charset="0"/>
              </a:rPr>
              <a:t>se</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qua</a:t>
            </a:r>
            <a:r>
              <a:rPr lang="en-US" sz="1100" spc="-11"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if</a:t>
            </a:r>
            <a:r>
              <a:rPr lang="en-US" sz="1100" spc="-11" dirty="0">
                <a:latin typeface="Arial" panose="020B0604020202020204" pitchFamily="34" charset="0"/>
                <a:cs typeface="Arial" panose="020B0604020202020204" pitchFamily="34" charset="0"/>
              </a:rPr>
              <a:t>ie</a:t>
            </a:r>
            <a:r>
              <a:rPr lang="en-US" sz="1100" spc="-5" dirty="0">
                <a:latin typeface="Arial" panose="020B0604020202020204" pitchFamily="34" charset="0"/>
                <a:cs typeface="Arial" panose="020B0604020202020204" pitchFamily="34" charset="0"/>
              </a:rPr>
              <a:t>d</a:t>
            </a:r>
            <a:r>
              <a:rPr lang="en-US" sz="1100" dirty="0">
                <a:latin typeface="Arial" panose="020B0604020202020204" pitchFamily="34" charset="0"/>
                <a:cs typeface="Arial" panose="020B0604020202020204" pitchFamily="34" charset="0"/>
              </a:rPr>
              <a:t>, com</a:t>
            </a:r>
            <a:r>
              <a:rPr lang="en-US" sz="1100" spc="-11" dirty="0">
                <a:latin typeface="Arial" panose="020B0604020202020204" pitchFamily="34" charset="0"/>
                <a:cs typeface="Arial" panose="020B0604020202020204" pitchFamily="34" charset="0"/>
              </a:rPr>
              <a:t>pe</a:t>
            </a:r>
            <a:r>
              <a:rPr lang="en-US" sz="1100" spc="-5" dirty="0">
                <a:latin typeface="Arial" panose="020B0604020202020204" pitchFamily="34" charset="0"/>
                <a:cs typeface="Arial" panose="020B0604020202020204" pitchFamily="34" charset="0"/>
              </a:rPr>
              <a:t>ten</a:t>
            </a:r>
            <a:r>
              <a:rPr lang="en-US" sz="1100" dirty="0">
                <a:latin typeface="Arial" panose="020B0604020202020204" pitchFamily="34" charset="0"/>
                <a:cs typeface="Arial" panose="020B0604020202020204" pitchFamily="34" charset="0"/>
              </a:rPr>
              <a:t>t</a:t>
            </a:r>
            <a:r>
              <a:rPr lang="en-US" sz="1100" spc="-21"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l</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nguage</a:t>
            </a:r>
            <a:r>
              <a:rPr lang="en-US" sz="1100" spc="-37"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sourc</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p>
          <a:p>
            <a:pPr lvl="1">
              <a:spcBef>
                <a:spcPts val="56"/>
              </a:spcBef>
              <a:buClr>
                <a:srgbClr val="515255"/>
              </a:buClr>
              <a:buFont typeface="Arial"/>
              <a:buChar char="•"/>
            </a:pPr>
            <a:endParaRPr lang="en-US" sz="1100" dirty="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21" dirty="0">
                <a:latin typeface="Arial" panose="020B0604020202020204" pitchFamily="34" charset="0"/>
                <a:cs typeface="Arial" panose="020B0604020202020204" pitchFamily="34" charset="0"/>
              </a:rPr>
              <a:t>Examp</a:t>
            </a:r>
            <a:r>
              <a:rPr lang="en-US" sz="1100" dirty="0">
                <a:latin typeface="Arial" panose="020B0604020202020204" pitchFamily="34" charset="0"/>
                <a:cs typeface="Arial" panose="020B0604020202020204" pitchFamily="34" charset="0"/>
              </a:rPr>
              <a:t>l</a:t>
            </a:r>
            <a:r>
              <a:rPr lang="en-US" sz="1100" spc="-11" dirty="0">
                <a:latin typeface="Arial" panose="020B0604020202020204" pitchFamily="34" charset="0"/>
                <a:cs typeface="Arial" panose="020B0604020202020204" pitchFamily="34" charset="0"/>
              </a:rPr>
              <a:t>es of</a:t>
            </a:r>
            <a:r>
              <a:rPr lang="en-US" sz="1100" spc="5" dirty="0">
                <a:latin typeface="Arial" panose="020B0604020202020204" pitchFamily="34" charset="0"/>
                <a:cs typeface="Arial" panose="020B0604020202020204" pitchFamily="34" charset="0"/>
              </a:rPr>
              <a:t> l</a:t>
            </a:r>
            <a:r>
              <a:rPr lang="en-US" sz="1100" spc="-16" dirty="0">
                <a:latin typeface="Arial" panose="020B0604020202020204" pitchFamily="34" charset="0"/>
                <a:cs typeface="Arial" panose="020B0604020202020204" pitchFamily="34" charset="0"/>
              </a:rPr>
              <a:t>an</a:t>
            </a:r>
            <a:r>
              <a:rPr lang="en-US" sz="1100" spc="-26" dirty="0">
                <a:latin typeface="Arial" panose="020B0604020202020204" pitchFamily="34" charset="0"/>
                <a:cs typeface="Arial" panose="020B0604020202020204" pitchFamily="34" charset="0"/>
              </a:rPr>
              <a:t>g</a:t>
            </a:r>
            <a:r>
              <a:rPr lang="en-US" sz="1100" spc="-16" dirty="0">
                <a:latin typeface="Arial" panose="020B0604020202020204" pitchFamily="34" charset="0"/>
                <a:cs typeface="Arial" panose="020B0604020202020204" pitchFamily="34" charset="0"/>
              </a:rPr>
              <a:t>ua</a:t>
            </a:r>
            <a:r>
              <a:rPr lang="en-US" sz="1100" spc="-26" dirty="0">
                <a:latin typeface="Arial" panose="020B0604020202020204" pitchFamily="34" charset="0"/>
                <a:cs typeface="Arial" panose="020B0604020202020204" pitchFamily="34" charset="0"/>
              </a:rPr>
              <a:t>g</a:t>
            </a:r>
            <a:r>
              <a:rPr lang="en-US" sz="1100" spc="-16" dirty="0">
                <a:latin typeface="Arial" panose="020B0604020202020204" pitchFamily="34" charset="0"/>
                <a:cs typeface="Arial" panose="020B0604020202020204" pitchFamily="34" charset="0"/>
              </a:rPr>
              <a:t>e</a:t>
            </a:r>
            <a:r>
              <a:rPr lang="en-US" sz="1100" spc="16"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s</a:t>
            </a:r>
            <a:r>
              <a:rPr lang="en-US" sz="1100" spc="-26" dirty="0">
                <a:latin typeface="Arial" panose="020B0604020202020204" pitchFamily="34" charset="0"/>
                <a:cs typeface="Arial" panose="020B0604020202020204" pitchFamily="34" charset="0"/>
              </a:rPr>
              <a:t>e</a:t>
            </a:r>
            <a:r>
              <a:rPr lang="en-US" sz="1100" spc="-11" dirty="0">
                <a:latin typeface="Arial" panose="020B0604020202020204" pitchFamily="34" charset="0"/>
                <a:cs typeface="Arial" panose="020B0604020202020204" pitchFamily="34" charset="0"/>
              </a:rPr>
              <a:t>rv</a:t>
            </a:r>
            <a:r>
              <a:rPr lang="en-US" sz="1100" dirty="0">
                <a:latin typeface="Arial" panose="020B0604020202020204" pitchFamily="34" charset="0"/>
                <a:cs typeface="Arial" panose="020B0604020202020204" pitchFamily="34" charset="0"/>
              </a:rPr>
              <a:t>i</a:t>
            </a:r>
            <a:r>
              <a:rPr lang="en-US" sz="1100" spc="-11" dirty="0">
                <a:latin typeface="Arial" panose="020B0604020202020204" pitchFamily="34" charset="0"/>
                <a:cs typeface="Arial" panose="020B0604020202020204" pitchFamily="34" charset="0"/>
              </a:rPr>
              <a:t>c</a:t>
            </a:r>
            <a:r>
              <a:rPr lang="en-US" sz="1100" spc="-2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11" dirty="0">
                <a:latin typeface="Arial" panose="020B0604020202020204" pitchFamily="34" charset="0"/>
                <a:cs typeface="Arial" panose="020B0604020202020204" pitchFamily="34" charset="0"/>
              </a:rPr>
              <a:t>B</a:t>
            </a:r>
            <a:r>
              <a:rPr lang="en-US" sz="1100" spc="-5" dirty="0">
                <a:latin typeface="Arial" panose="020B0604020202020204" pitchFamily="34" charset="0"/>
                <a:cs typeface="Arial" panose="020B0604020202020204" pitchFamily="34" charset="0"/>
              </a:rPr>
              <a:t>i</a:t>
            </a:r>
            <a:r>
              <a:rPr lang="en-US" sz="1100" spc="-16"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ingua</a:t>
            </a:r>
            <a:r>
              <a:rPr lang="en-US" sz="1100" dirty="0">
                <a:latin typeface="Arial" panose="020B0604020202020204" pitchFamily="34" charset="0"/>
                <a:cs typeface="Arial" panose="020B0604020202020204" pitchFamily="34" charset="0"/>
              </a:rPr>
              <a:t>l</a:t>
            </a:r>
            <a:r>
              <a:rPr lang="en-US" sz="1100" spc="32"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staff</a:t>
            </a:r>
          </a:p>
          <a:p>
            <a:pPr marL="743083" lvl="1" indent="-362480">
              <a:buClr>
                <a:srgbClr val="515255"/>
              </a:buClr>
              <a:buFont typeface="Arial"/>
              <a:buChar char="•"/>
              <a:tabLst>
                <a:tab pos="743754" algn="l"/>
              </a:tabLst>
            </a:pPr>
            <a:r>
              <a:rPr lang="en-US" sz="1100" spc="-5" dirty="0">
                <a:latin typeface="Arial" panose="020B0604020202020204" pitchFamily="34" charset="0"/>
                <a:cs typeface="Arial" panose="020B0604020202020204" pitchFamily="34" charset="0"/>
              </a:rPr>
              <a:t>T</a:t>
            </a:r>
            <a:r>
              <a:rPr lang="en-US" sz="1100" spc="-11" dirty="0">
                <a:latin typeface="Arial" panose="020B0604020202020204" pitchFamily="34" charset="0"/>
                <a:cs typeface="Arial" panose="020B0604020202020204" pitchFamily="34" charset="0"/>
              </a:rPr>
              <a:t>e</a:t>
            </a:r>
            <a:r>
              <a:rPr lang="en-US" sz="1100" spc="-5" dirty="0">
                <a:latin typeface="Arial" panose="020B0604020202020204" pitchFamily="34" charset="0"/>
                <a:cs typeface="Arial" panose="020B0604020202020204" pitchFamily="34" charset="0"/>
              </a:rPr>
              <a:t>l</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phone</a:t>
            </a:r>
            <a:r>
              <a:rPr lang="en-US" sz="1100" spc="-21"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int</a:t>
            </a:r>
            <a:r>
              <a:rPr lang="en-US" sz="1100" dirty="0">
                <a:latin typeface="Arial" panose="020B0604020202020204" pitchFamily="34" charset="0"/>
                <a:cs typeface="Arial" panose="020B0604020202020204" pitchFamily="34" charset="0"/>
              </a:rPr>
              <a:t>er</a:t>
            </a:r>
            <a:r>
              <a:rPr lang="en-US" sz="1100" spc="-11" dirty="0">
                <a:latin typeface="Arial" panose="020B0604020202020204" pitchFamily="34" charset="0"/>
                <a:cs typeface="Arial" panose="020B0604020202020204" pitchFamily="34" charset="0"/>
              </a:rPr>
              <a:t>p</a:t>
            </a:r>
            <a:r>
              <a:rPr lang="en-US" sz="1100" dirty="0">
                <a:latin typeface="Arial" panose="020B0604020202020204" pitchFamily="34" charset="0"/>
                <a:cs typeface="Arial" panose="020B0604020202020204" pitchFamily="34" charset="0"/>
              </a:rPr>
              <a:t>r</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t</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r</a:t>
            </a:r>
            <a:r>
              <a:rPr lang="en-US" sz="1100" spc="-26"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l</a:t>
            </a:r>
            <a:r>
              <a:rPr lang="en-US" sz="1100" spc="-21"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nes</a:t>
            </a:r>
          </a:p>
          <a:p>
            <a:pPr marL="743083" lvl="1" indent="-362480">
              <a:buClr>
                <a:srgbClr val="515255"/>
              </a:buClr>
              <a:buFont typeface="Arial"/>
              <a:buChar char="•"/>
              <a:tabLst>
                <a:tab pos="743754" algn="l"/>
              </a:tabLst>
            </a:pPr>
            <a:r>
              <a:rPr lang="en-US" sz="1100" spc="-5" dirty="0">
                <a:latin typeface="Arial" panose="020B0604020202020204" pitchFamily="34" charset="0"/>
                <a:cs typeface="Arial" panose="020B0604020202020204" pitchFamily="34" charset="0"/>
              </a:rPr>
              <a:t>O</a:t>
            </a:r>
            <a:r>
              <a:rPr lang="en-US" sz="1100" spc="-11"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al</a:t>
            </a:r>
            <a:r>
              <a:rPr lang="en-US" sz="1100" spc="-16"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inte</a:t>
            </a:r>
            <a:r>
              <a:rPr lang="en-US" sz="1100" spc="5"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pr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tati</a:t>
            </a:r>
            <a:r>
              <a:rPr lang="en-US" sz="1100" spc="-16"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n</a:t>
            </a:r>
            <a:r>
              <a:rPr lang="en-US" sz="1100" spc="-2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rv</a:t>
            </a:r>
            <a:r>
              <a:rPr lang="en-US" sz="1100" spc="-16"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dirty="0">
                <a:latin typeface="Arial" panose="020B0604020202020204" pitchFamily="34" charset="0"/>
                <a:cs typeface="Arial" panose="020B0604020202020204" pitchFamily="34" charset="0"/>
              </a:rPr>
              <a:t>Wr</a:t>
            </a:r>
            <a:r>
              <a:rPr lang="en-US" sz="1100" spc="-16" dirty="0">
                <a:latin typeface="Arial" panose="020B0604020202020204" pitchFamily="34" charset="0"/>
                <a:cs typeface="Arial" panose="020B0604020202020204" pitchFamily="34" charset="0"/>
              </a:rPr>
              <a:t>i</a:t>
            </a:r>
            <a:r>
              <a:rPr lang="en-US" sz="1100" spc="-5" dirty="0">
                <a:latin typeface="Arial" panose="020B0604020202020204" pitchFamily="34" charset="0"/>
                <a:cs typeface="Arial" panose="020B0604020202020204" pitchFamily="34" charset="0"/>
              </a:rPr>
              <a:t>tte</a:t>
            </a:r>
            <a:r>
              <a:rPr lang="en-US" sz="1100" dirty="0">
                <a:latin typeface="Arial" panose="020B0604020202020204" pitchFamily="34" charset="0"/>
                <a:cs typeface="Arial" panose="020B0604020202020204" pitchFamily="34" charset="0"/>
              </a:rPr>
              <a:t>n</a:t>
            </a:r>
            <a:r>
              <a:rPr lang="en-US" sz="1100" spc="-21"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l</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nguage</a:t>
            </a:r>
            <a:r>
              <a:rPr lang="en-US" sz="1100" spc="-2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rv</a:t>
            </a:r>
            <a:r>
              <a:rPr lang="en-US" sz="1100" spc="-16"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5" dirty="0">
                <a:latin typeface="Arial" panose="020B0604020202020204" pitchFamily="34" charset="0"/>
                <a:cs typeface="Arial" panose="020B0604020202020204" pitchFamily="34" charset="0"/>
              </a:rPr>
              <a:t>Com</a:t>
            </a:r>
            <a:r>
              <a:rPr lang="en-US" sz="1100" spc="-11" dirty="0">
                <a:latin typeface="Arial" panose="020B0604020202020204" pitchFamily="34" charset="0"/>
                <a:cs typeface="Arial" panose="020B0604020202020204" pitchFamily="34" charset="0"/>
              </a:rPr>
              <a:t>m</a:t>
            </a:r>
            <a:r>
              <a:rPr lang="en-US" sz="1100" dirty="0">
                <a:latin typeface="Arial" panose="020B0604020202020204" pitchFamily="34" charset="0"/>
                <a:cs typeface="Arial" panose="020B0604020202020204" pitchFamily="34" charset="0"/>
              </a:rPr>
              <a:t>un</a:t>
            </a:r>
            <a:r>
              <a:rPr lang="en-US" sz="1100" spc="-11" dirty="0">
                <a:latin typeface="Arial" panose="020B0604020202020204" pitchFamily="34" charset="0"/>
                <a:cs typeface="Arial" panose="020B0604020202020204" pitchFamily="34" charset="0"/>
              </a:rPr>
              <a:t>it</a:t>
            </a:r>
            <a:r>
              <a:rPr lang="en-US" sz="1100" dirty="0">
                <a:latin typeface="Arial" panose="020B0604020202020204" pitchFamily="34" charset="0"/>
                <a:cs typeface="Arial" panose="020B0604020202020204" pitchFamily="34" charset="0"/>
              </a:rPr>
              <a:t>y</a:t>
            </a:r>
            <a:r>
              <a:rPr lang="en-US" sz="1100" spc="5"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o</a:t>
            </a:r>
            <a:r>
              <a:rPr lang="en-US" sz="1100" spc="-11"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gan</a:t>
            </a:r>
            <a:r>
              <a:rPr lang="en-US" sz="1100" spc="-11" dirty="0">
                <a:latin typeface="Arial" panose="020B0604020202020204" pitchFamily="34" charset="0"/>
                <a:cs typeface="Arial" panose="020B0604020202020204" pitchFamily="34" charset="0"/>
              </a:rPr>
              <a:t>i</a:t>
            </a:r>
            <a:r>
              <a:rPr lang="en-US" sz="1100" spc="-5" dirty="0">
                <a:latin typeface="Arial" panose="020B0604020202020204" pitchFamily="34" charset="0"/>
                <a:cs typeface="Arial" panose="020B0604020202020204" pitchFamily="34" charset="0"/>
              </a:rPr>
              <a:t>zati</a:t>
            </a:r>
            <a:r>
              <a:rPr lang="en-US" sz="1100" spc="-11"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ns</a:t>
            </a:r>
            <a:r>
              <a:rPr lang="en-US" sz="1100" spc="-2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vo</a:t>
            </a:r>
            <a:r>
              <a:rPr lang="en-US" sz="1100" spc="-16" dirty="0">
                <a:latin typeface="Arial" panose="020B0604020202020204" pitchFamily="34" charset="0"/>
                <a:cs typeface="Arial" panose="020B0604020202020204" pitchFamily="34" charset="0"/>
              </a:rPr>
              <a:t>l</a:t>
            </a:r>
            <a:r>
              <a:rPr lang="en-US" sz="1100" dirty="0">
                <a:latin typeface="Arial" panose="020B0604020202020204" pitchFamily="34" charset="0"/>
                <a:cs typeface="Arial" panose="020B0604020202020204" pitchFamily="34" charset="0"/>
              </a:rPr>
              <a:t>unte</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3A25626-A052-4CF1-8FD2-4761CAE58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3DCFE062-81C2-43A5-9717-BD86E96AD99C}" type="slidenum">
              <a:rPr lang="en-US" altLang="en-US">
                <a:solidFill>
                  <a:prstClr val="black"/>
                </a:solidFill>
              </a:rPr>
              <a:pPr defTabSz="483263">
                <a:defRPr/>
              </a:pPr>
              <a:t>27</a:t>
            </a:fld>
            <a:endParaRPr lang="en-US" altLang="en-US">
              <a:solidFill>
                <a:prstClr val="black"/>
              </a:solidFill>
            </a:endParaRPr>
          </a:p>
        </p:txBody>
      </p:sp>
      <p:sp>
        <p:nvSpPr>
          <p:cNvPr id="39939" name="Rectangle 2">
            <a:extLst>
              <a:ext uri="{FF2B5EF4-FFF2-40B4-BE49-F238E27FC236}">
                <a16:creationId xmlns:a16="http://schemas.microsoft.com/office/drawing/2014/main" id="{4547502D-6544-4FE5-879B-9563FADD59D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346B8CF-D54C-4F12-B75C-9EE97C3E2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Free &amp; Reduced Application templates are available in many languages on the USDA website https://www.fns.usda.gov/school-meals/translated-applications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608F7E9-3E0B-4C38-B57C-2E3F2621B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3508FCD-639B-434C-AD73-3622183A8581}" type="slidenum">
              <a:rPr lang="en-US" altLang="en-US">
                <a:solidFill>
                  <a:prstClr val="black"/>
                </a:solidFill>
              </a:rPr>
              <a:pPr defTabSz="483263">
                <a:defRPr/>
              </a:pPr>
              <a:t>28</a:t>
            </a:fld>
            <a:endParaRPr lang="en-US" altLang="en-US">
              <a:solidFill>
                <a:prstClr val="black"/>
              </a:solidFill>
            </a:endParaRPr>
          </a:p>
        </p:txBody>
      </p:sp>
      <p:sp>
        <p:nvSpPr>
          <p:cNvPr id="68611" name="Rectangle 2">
            <a:extLst>
              <a:ext uri="{FF2B5EF4-FFF2-40B4-BE49-F238E27FC236}">
                <a16:creationId xmlns:a16="http://schemas.microsoft.com/office/drawing/2014/main" id="{6BE2B0F4-B608-4A34-A054-06DCD4DB82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4854358-53FE-4815-B6D9-35871CB02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State agencies review local agencies. </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Local agencies review sub-recipients.</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Pre-award Reviews </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Post-award Reviews</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“For Cause” Reviews</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State agency must report significant findings to the reviewed entity and FNS.</a:t>
            </a: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9E78A22-1FEB-4159-8147-80A19813E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027288BF-1349-498F-9780-7DC86EA93774}" type="slidenum">
              <a:rPr lang="en-US" altLang="en-US">
                <a:solidFill>
                  <a:prstClr val="black"/>
                </a:solidFill>
              </a:rPr>
              <a:pPr defTabSz="483263">
                <a:defRPr/>
              </a:pPr>
              <a:t>29</a:t>
            </a:fld>
            <a:endParaRPr lang="en-US" altLang="en-US" dirty="0">
              <a:solidFill>
                <a:prstClr val="black"/>
              </a:solidFill>
            </a:endParaRPr>
          </a:p>
        </p:txBody>
      </p:sp>
      <p:sp>
        <p:nvSpPr>
          <p:cNvPr id="70659" name="Rectangle 2">
            <a:extLst>
              <a:ext uri="{FF2B5EF4-FFF2-40B4-BE49-F238E27FC236}">
                <a16:creationId xmlns:a16="http://schemas.microsoft.com/office/drawing/2014/main" id="{6D0FA7F5-54E9-4FD2-A704-AEB967DB445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D9481A9-E95A-444F-B451-66E3A15D0EC0}"/>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solidFill>
                  <a:schemeClr val="tx1">
                    <a:lumMod val="50000"/>
                  </a:schemeClr>
                </a:solidFill>
              </a:rPr>
              <a:t>When SFA’s are being considered to operate a School Nutrition Program, a Civil Rights Pre-Award is conducted by the State Agency to determine if an SFA is in compliance with Civil Rights requirement prior to approval. If you have a recently approved sponsor, please send me the Civil Rights Pre-Award Compliance Checklist for the permanent folder (thank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5F1FF5F0-E11E-4D02-8E79-A428EE8412DF}" type="slidenum">
              <a:rPr lang="en-US" altLang="en-US">
                <a:solidFill>
                  <a:prstClr val="black"/>
                </a:solidFill>
              </a:rPr>
              <a:pPr defTabSz="483263">
                <a:defRPr/>
              </a:pPr>
              <a:t>3</a:t>
            </a:fld>
            <a:endParaRPr lang="en-US" altLang="en-US">
              <a:solidFill>
                <a:prstClr val="black"/>
              </a:solidFill>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i="1" dirty="0">
                <a:latin typeface="Arial" panose="020B0604020202020204" pitchFamily="34" charset="0"/>
                <a:cs typeface="Arial" panose="020B0604020202020204" pitchFamily="34" charset="0"/>
              </a:rPr>
              <a:t>All staff should receive training on all aspects of Civil Rights Compliance including but not be limited to:</a:t>
            </a:r>
          </a:p>
          <a:p>
            <a:pPr eaLnBrk="1" hangingPunct="1">
              <a:lnSpc>
                <a:spcPct val="80000"/>
              </a:lnSpc>
              <a:buFont typeface="Wingdings" panose="05000000000000000000" pitchFamily="2" charset="2"/>
              <a:buNone/>
            </a:pPr>
            <a:endParaRPr lang="en-US" altLang="en-US" i="1"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Collection and use of data;</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Effective public notification systems,</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Complaint procedures,</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Compliance review techniques,</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Resolution of noncompliance,</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Requirements for reasonable accommodation of persons with disabilities,</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Requirements for language assistance,</a:t>
            </a:r>
          </a:p>
          <a:p>
            <a:pPr eaLnBrk="1" hangingPunct="1">
              <a:lnSpc>
                <a:spcPct val="8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Conflict resolution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A851514-F2B4-47BF-96D9-CCA95C116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41AA4C3-A436-4124-B432-2E8AF5E18D03}" type="slidenum">
              <a:rPr lang="en-US" altLang="en-US">
                <a:solidFill>
                  <a:prstClr val="black"/>
                </a:solidFill>
              </a:rPr>
              <a:pPr defTabSz="483263">
                <a:defRPr/>
              </a:pPr>
              <a:t>30</a:t>
            </a:fld>
            <a:endParaRPr lang="en-US" altLang="en-US">
              <a:solidFill>
                <a:prstClr val="black"/>
              </a:solidFill>
            </a:endParaRPr>
          </a:p>
        </p:txBody>
      </p:sp>
      <p:sp>
        <p:nvSpPr>
          <p:cNvPr id="72707" name="Rectangle 2">
            <a:extLst>
              <a:ext uri="{FF2B5EF4-FFF2-40B4-BE49-F238E27FC236}">
                <a16:creationId xmlns:a16="http://schemas.microsoft.com/office/drawing/2014/main" id="{8C59A5C3-D0A2-458C-A801-DF02FF113F1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13DC0DA7-51BE-4813-8FB7-EAE070D19E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100" dirty="0">
                <a:latin typeface="Arial" panose="020B0604020202020204" pitchFamily="34" charset="0"/>
                <a:cs typeface="Arial" panose="020B0604020202020204" pitchFamily="34" charset="0"/>
              </a:rPr>
              <a:t>A post award review is normally done during Administrative reviews and can be triggered by any of the following concerns:</a:t>
            </a:r>
          </a:p>
          <a:p>
            <a:pPr eaLnBrk="1" hangingPunct="1">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an unusual fluctuation in participation of racial or ethnic groups in a service area,</a:t>
            </a:r>
          </a:p>
          <a:p>
            <a:pPr eaLnBrk="1" hangingPunct="1">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the number of complaints filed,</a:t>
            </a:r>
          </a:p>
          <a:p>
            <a:pPr eaLnBrk="1" hangingPunct="1">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information from grassroots and advocacy groups, individuals and State officials, and</a:t>
            </a:r>
          </a:p>
          <a:p>
            <a:pPr eaLnBrk="1" hangingPunct="1">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unresolved findings from previous civil rights reviews.</a:t>
            </a:r>
          </a:p>
          <a:p>
            <a:pPr eaLnBrk="1" hangingPunct="1">
              <a:buClr>
                <a:schemeClr val="tx1"/>
              </a:buClr>
              <a:buFont typeface="Wingdings" panose="05000000000000000000" pitchFamily="2" charset="2"/>
              <a:buChar char="§"/>
            </a:pPr>
            <a:endParaRPr lang="en-US" altLang="en-US" sz="1100" dirty="0">
              <a:latin typeface="Arial" panose="020B0604020202020204" pitchFamily="34" charset="0"/>
              <a:cs typeface="Arial" panose="020B0604020202020204" pitchFamily="34" charset="0"/>
            </a:endParaRPr>
          </a:p>
          <a:p>
            <a:pPr marL="13425" marR="329588"/>
            <a:r>
              <a:rPr lang="en-US" sz="1100" dirty="0">
                <a:latin typeface="Arial" panose="020B0604020202020204" pitchFamily="34" charset="0"/>
                <a:cs typeface="Arial" panose="020B0604020202020204" pitchFamily="34" charset="0"/>
              </a:rPr>
              <a:t>FNS</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a:t>
            </a:r>
            <a:r>
              <a:rPr lang="en-US" sz="1100" spc="-32"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St</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te</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a:t>
            </a:r>
            <a:r>
              <a:rPr lang="en-US" sz="1100" spc="-11" dirty="0">
                <a:latin typeface="Arial" panose="020B0604020202020204" pitchFamily="34" charset="0"/>
                <a:cs typeface="Arial" panose="020B0604020202020204" pitchFamily="34" charset="0"/>
              </a:rPr>
              <a:t>ge</a:t>
            </a:r>
            <a:r>
              <a:rPr lang="en-US" sz="1100" dirty="0">
                <a:latin typeface="Arial" panose="020B0604020202020204" pitchFamily="34" charset="0"/>
                <a:cs typeface="Arial" panose="020B0604020202020204" pitchFamily="34" charset="0"/>
              </a:rPr>
              <a:t>nci</a:t>
            </a:r>
            <a:r>
              <a:rPr lang="en-US" sz="1100" spc="-2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s</a:t>
            </a:r>
            <a:r>
              <a:rPr lang="en-US" sz="1100" spc="-2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nduct</a:t>
            </a:r>
            <a:r>
              <a:rPr lang="en-US" sz="1100" spc="-37"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r</a:t>
            </a:r>
            <a:r>
              <a:rPr lang="en-US" sz="1100" spc="-11"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utine</a:t>
            </a:r>
            <a:r>
              <a:rPr lang="en-US" sz="1100" spc="-37"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om</a:t>
            </a:r>
            <a:r>
              <a:rPr lang="en-US" sz="1100" dirty="0">
                <a:latin typeface="Arial" panose="020B0604020202020204" pitchFamily="34" charset="0"/>
                <a:cs typeface="Arial" panose="020B0604020202020204" pitchFamily="34" charset="0"/>
              </a:rPr>
              <a:t>p</a:t>
            </a:r>
            <a:r>
              <a:rPr lang="en-US" sz="1100" spc="-16"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a:t>
            </a:r>
            <a:r>
              <a:rPr lang="en-US" sz="1100" spc="-16"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nce 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vi</a:t>
            </a:r>
            <a:r>
              <a:rPr lang="en-US" sz="1100" spc="-16" dirty="0">
                <a:latin typeface="Arial" panose="020B0604020202020204" pitchFamily="34" charset="0"/>
                <a:cs typeface="Arial" panose="020B0604020202020204" pitchFamily="34" charset="0"/>
              </a:rPr>
              <a:t>e</a:t>
            </a:r>
            <a:r>
              <a:rPr lang="en-US" sz="1100" spc="-5" dirty="0">
                <a:latin typeface="Arial" panose="020B0604020202020204" pitchFamily="34" charset="0"/>
                <a:cs typeface="Arial" panose="020B0604020202020204" pitchFamily="34" charset="0"/>
              </a:rPr>
              <a:t>w</a:t>
            </a:r>
            <a:r>
              <a:rPr lang="en-US" sz="1100" dirty="0">
                <a:latin typeface="Arial" panose="020B0604020202020204" pitchFamily="34" charset="0"/>
                <a:cs typeface="Arial" panose="020B0604020202020204" pitchFamily="34" charset="0"/>
              </a:rPr>
              <a:t>s as</a:t>
            </a:r>
            <a:r>
              <a:rPr lang="en-US" sz="1100" spc="-16"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id</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ntifi</a:t>
            </a:r>
            <a:r>
              <a:rPr lang="en-US" sz="1100" spc="-2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d </a:t>
            </a:r>
            <a:r>
              <a:rPr lang="en-US" sz="1100" spc="-5" dirty="0">
                <a:latin typeface="Arial" panose="020B0604020202020204" pitchFamily="34" charset="0"/>
                <a:cs typeface="Arial" panose="020B0604020202020204" pitchFamily="34" charset="0"/>
              </a:rPr>
              <a:t>b</a:t>
            </a:r>
            <a:r>
              <a:rPr lang="en-US" sz="1100" dirty="0">
                <a:latin typeface="Arial" panose="020B0604020202020204" pitchFamily="34" charset="0"/>
                <a:cs typeface="Arial" panose="020B0604020202020204" pitchFamily="34" charset="0"/>
              </a:rPr>
              <a:t>y</a:t>
            </a:r>
            <a:r>
              <a:rPr lang="en-US" sz="1100" spc="-5"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FNS</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Instruc</a:t>
            </a:r>
            <a:r>
              <a:rPr lang="en-US" sz="1100" spc="-11" dirty="0">
                <a:latin typeface="Arial" panose="020B0604020202020204" pitchFamily="34" charset="0"/>
                <a:cs typeface="Arial" panose="020B0604020202020204" pitchFamily="34" charset="0"/>
              </a:rPr>
              <a:t>t</a:t>
            </a:r>
            <a:r>
              <a:rPr lang="en-US" sz="1100" spc="-5" dirty="0">
                <a:latin typeface="Arial" panose="020B0604020202020204" pitchFamily="34" charset="0"/>
                <a:cs typeface="Arial" panose="020B0604020202020204" pitchFamily="34" charset="0"/>
              </a:rPr>
              <a:t>i</a:t>
            </a:r>
            <a:r>
              <a:rPr lang="en-US" sz="1100" spc="-11"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n</a:t>
            </a:r>
            <a:r>
              <a:rPr lang="en-US" sz="1100" spc="-32"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11</a:t>
            </a:r>
            <a:r>
              <a:rPr lang="en-US" sz="1100" spc="-5" dirty="0">
                <a:latin typeface="Arial" panose="020B0604020202020204" pitchFamily="34" charset="0"/>
                <a:cs typeface="Arial" panose="020B0604020202020204" pitchFamily="34" charset="0"/>
              </a:rPr>
              <a:t>3</a:t>
            </a:r>
            <a:r>
              <a:rPr lang="en-US" sz="1100" dirty="0">
                <a:latin typeface="Arial" panose="020B0604020202020204" pitchFamily="34" charset="0"/>
                <a:cs typeface="Arial" panose="020B0604020202020204" pitchFamily="34" charset="0"/>
              </a:rPr>
              <a:t>-1 and pr</a:t>
            </a:r>
            <a:r>
              <a:rPr lang="en-US" sz="1100" spc="-11"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gr</a:t>
            </a:r>
            <a:r>
              <a:rPr lang="en-US" sz="1100" spc="-11" dirty="0">
                <a:latin typeface="Arial" panose="020B0604020202020204" pitchFamily="34" charset="0"/>
                <a:cs typeface="Arial" panose="020B0604020202020204" pitchFamily="34" charset="0"/>
              </a:rPr>
              <a:t>a</a:t>
            </a:r>
            <a:r>
              <a:rPr lang="en-US" sz="1100" spc="-5" dirty="0">
                <a:latin typeface="Arial" panose="020B0604020202020204" pitchFamily="34" charset="0"/>
                <a:cs typeface="Arial" panose="020B0604020202020204" pitchFamily="34" charset="0"/>
              </a:rPr>
              <a:t>m</a:t>
            </a:r>
            <a:r>
              <a:rPr lang="en-US" sz="1100" dirty="0">
                <a:latin typeface="Arial" panose="020B0604020202020204" pitchFamily="34" charset="0"/>
                <a:cs typeface="Arial" panose="020B0604020202020204" pitchFamily="34" charset="0"/>
              </a:rPr>
              <a:t>-sp</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cif</a:t>
            </a:r>
            <a:r>
              <a:rPr lang="en-US" sz="1100" spc="-21"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gul</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ti</a:t>
            </a:r>
            <a:r>
              <a:rPr lang="en-US" sz="1100" spc="-16" dirty="0">
                <a:latin typeface="Arial" panose="020B0604020202020204" pitchFamily="34" charset="0"/>
                <a:cs typeface="Arial" panose="020B0604020202020204" pitchFamily="34" charset="0"/>
              </a:rPr>
              <a:t>o</a:t>
            </a:r>
            <a:r>
              <a:rPr lang="en-US" sz="1100" dirty="0">
                <a:latin typeface="Arial" panose="020B0604020202020204" pitchFamily="34" charset="0"/>
                <a:cs typeface="Arial" panose="020B0604020202020204" pitchFamily="34" charset="0"/>
              </a:rPr>
              <a:t>ns</a:t>
            </a:r>
            <a:r>
              <a:rPr lang="en-US" sz="1100" spc="-5"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a:t>
            </a:r>
            <a:r>
              <a:rPr lang="en-US" sz="1100" spc="-1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po</a:t>
            </a:r>
            <a:r>
              <a:rPr lang="en-US" sz="1100" spc="-16"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ic</a:t>
            </a:r>
            <a:r>
              <a:rPr lang="en-US" sz="1100" spc="-11" dirty="0">
                <a:latin typeface="Arial" panose="020B0604020202020204" pitchFamily="34" charset="0"/>
                <a:cs typeface="Arial" panose="020B0604020202020204" pitchFamily="34" charset="0"/>
              </a:rPr>
              <a:t>ie</a:t>
            </a:r>
            <a:r>
              <a:rPr lang="en-US" sz="1100" dirty="0">
                <a:latin typeface="Arial" panose="020B0604020202020204" pitchFamily="34" charset="0"/>
                <a:cs typeface="Arial" panose="020B0604020202020204" pitchFamily="34" charset="0"/>
              </a:rPr>
              <a:t>s. </a:t>
            </a:r>
            <a:r>
              <a:rPr lang="en-US" sz="1100" spc="-11" dirty="0">
                <a:latin typeface="Arial" panose="020B0604020202020204" pitchFamily="34" charset="0"/>
                <a:cs typeface="Arial" panose="020B0604020202020204" pitchFamily="34" charset="0"/>
              </a:rPr>
              <a:t>T</a:t>
            </a:r>
            <a:r>
              <a:rPr lang="en-US" sz="1100" spc="-5" dirty="0">
                <a:latin typeface="Arial" panose="020B0604020202020204" pitchFamily="34" charset="0"/>
                <a:cs typeface="Arial" panose="020B0604020202020204" pitchFamily="34" charset="0"/>
              </a:rPr>
              <a:t>h</a:t>
            </a:r>
            <a:r>
              <a:rPr lang="en-US" sz="1100" dirty="0">
                <a:latin typeface="Arial" panose="020B0604020202020204" pitchFamily="34" charset="0"/>
                <a:cs typeface="Arial" panose="020B0604020202020204" pitchFamily="34" charset="0"/>
              </a:rPr>
              <a:t>e</a:t>
            </a:r>
            <a:r>
              <a:rPr lang="en-US" sz="1100" spc="-16"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Civ</a:t>
            </a:r>
            <a:r>
              <a:rPr lang="en-US" sz="1100" spc="-21"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l </a:t>
            </a:r>
            <a:r>
              <a:rPr lang="en-US" sz="1100" spc="-5" dirty="0">
                <a:latin typeface="Arial" panose="020B0604020202020204" pitchFamily="34" charset="0"/>
                <a:cs typeface="Arial" panose="020B0604020202020204" pitchFamily="34" charset="0"/>
              </a:rPr>
              <a:t>R</a:t>
            </a:r>
            <a:r>
              <a:rPr lang="en-US" sz="1100" spc="-16" dirty="0">
                <a:latin typeface="Arial" panose="020B0604020202020204" pitchFamily="34" charset="0"/>
                <a:cs typeface="Arial" panose="020B0604020202020204" pitchFamily="34" charset="0"/>
              </a:rPr>
              <a:t>i</a:t>
            </a:r>
            <a:r>
              <a:rPr lang="en-US" sz="1100" spc="-5" dirty="0">
                <a:latin typeface="Arial" panose="020B0604020202020204" pitchFamily="34" charset="0"/>
                <a:cs typeface="Arial" panose="020B0604020202020204" pitchFamily="34" charset="0"/>
              </a:rPr>
              <a:t>ght</a:t>
            </a:r>
            <a:r>
              <a:rPr lang="en-US" sz="1100" dirty="0">
                <a:latin typeface="Arial" panose="020B0604020202020204" pitchFamily="34" charset="0"/>
                <a:cs typeface="Arial" panose="020B0604020202020204" pitchFamily="34" charset="0"/>
              </a:rPr>
              <a:t>s</a:t>
            </a:r>
            <a:r>
              <a:rPr lang="en-US" sz="1100" spc="-2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om</a:t>
            </a:r>
            <a:r>
              <a:rPr lang="en-US" sz="1100" dirty="0">
                <a:latin typeface="Arial" panose="020B0604020202020204" pitchFamily="34" charset="0"/>
                <a:cs typeface="Arial" panose="020B0604020202020204" pitchFamily="34" charset="0"/>
              </a:rPr>
              <a:t>p</a:t>
            </a:r>
            <a:r>
              <a:rPr lang="en-US" sz="1100" spc="-16" dirty="0">
                <a:latin typeface="Arial" panose="020B0604020202020204" pitchFamily="34" charset="0"/>
                <a:cs typeface="Arial" panose="020B0604020202020204" pitchFamily="34" charset="0"/>
              </a:rPr>
              <a:t>l</a:t>
            </a:r>
            <a:r>
              <a:rPr lang="en-US" sz="1100" spc="-5" dirty="0">
                <a:latin typeface="Arial" panose="020B0604020202020204" pitchFamily="34" charset="0"/>
                <a:cs typeface="Arial" panose="020B0604020202020204" pitchFamily="34" charset="0"/>
              </a:rPr>
              <a:t>i</a:t>
            </a:r>
            <a:r>
              <a:rPr lang="en-US" sz="1100" spc="-16"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nce</a:t>
            </a:r>
            <a:r>
              <a:rPr lang="en-US" sz="1100" spc="-1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a:t>
            </a:r>
            <a:r>
              <a:rPr lang="en-US" sz="1100" spc="-11" dirty="0">
                <a:latin typeface="Arial" panose="020B0604020202020204" pitchFamily="34" charset="0"/>
                <a:cs typeface="Arial" panose="020B0604020202020204" pitchFamily="34" charset="0"/>
              </a:rPr>
              <a:t>re</a:t>
            </a:r>
            <a:r>
              <a:rPr lang="en-US" sz="1100" dirty="0">
                <a:latin typeface="Arial" panose="020B0604020202020204" pitchFamily="34" charset="0"/>
                <a:cs typeface="Arial" panose="020B0604020202020204" pitchFamily="34" charset="0"/>
              </a:rPr>
              <a:t>a</a:t>
            </a:r>
            <a:r>
              <a:rPr lang="en-US" sz="1100" spc="-11" dirty="0">
                <a:latin typeface="Arial" panose="020B0604020202020204" pitchFamily="34" charset="0"/>
                <a:cs typeface="Arial" panose="020B0604020202020204" pitchFamily="34" charset="0"/>
              </a:rPr>
              <a:t>s are </a:t>
            </a:r>
            <a:r>
              <a:rPr lang="en-US" sz="1100" dirty="0">
                <a:latin typeface="Arial" panose="020B0604020202020204" pitchFamily="34" charset="0"/>
                <a:cs typeface="Arial" panose="020B0604020202020204" pitchFamily="34" charset="0"/>
              </a:rPr>
              <a:t>assessed and some s</a:t>
            </a:r>
            <a:r>
              <a:rPr lang="en-US" sz="1100" spc="-11" dirty="0">
                <a:latin typeface="Arial" panose="020B0604020202020204" pitchFamily="34" charset="0"/>
                <a:cs typeface="Arial" panose="020B0604020202020204" pitchFamily="34" charset="0"/>
              </a:rPr>
              <a:t>a</a:t>
            </a:r>
            <a:r>
              <a:rPr lang="en-US" sz="1100" dirty="0">
                <a:latin typeface="Arial" panose="020B0604020202020204" pitchFamily="34" charset="0"/>
                <a:cs typeface="Arial" panose="020B0604020202020204" pitchFamily="34" charset="0"/>
              </a:rPr>
              <a:t>m</a:t>
            </a:r>
            <a:r>
              <a:rPr lang="en-US" sz="1100" spc="-11" dirty="0">
                <a:latin typeface="Arial" panose="020B0604020202020204" pitchFamily="34" charset="0"/>
                <a:cs typeface="Arial" panose="020B0604020202020204" pitchFamily="34" charset="0"/>
              </a:rPr>
              <a:t>p</a:t>
            </a:r>
            <a:r>
              <a:rPr lang="en-US" sz="1100" spc="-5" dirty="0">
                <a:latin typeface="Arial" panose="020B0604020202020204" pitchFamily="34" charset="0"/>
                <a:cs typeface="Arial" panose="020B0604020202020204" pitchFamily="34" charset="0"/>
              </a:rPr>
              <a:t>l</a:t>
            </a:r>
            <a:r>
              <a:rPr lang="en-US" sz="1100" dirty="0">
                <a:latin typeface="Arial" panose="020B0604020202020204" pitchFamily="34" charset="0"/>
                <a:cs typeface="Arial" panose="020B0604020202020204" pitchFamily="34" charset="0"/>
              </a:rPr>
              <a:t>e</a:t>
            </a:r>
            <a:r>
              <a:rPr lang="en-US" sz="1100" spc="-1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post-awa</a:t>
            </a:r>
            <a:r>
              <a:rPr lang="en-US" sz="1100" spc="-11" dirty="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d</a:t>
            </a:r>
            <a:r>
              <a:rPr lang="en-US" sz="1100" spc="-26"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r</a:t>
            </a:r>
            <a:r>
              <a:rPr lang="en-US" sz="1100" spc="-11"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vi</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w</a:t>
            </a:r>
            <a:r>
              <a:rPr lang="en-US" sz="1100" spc="1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quest</a:t>
            </a:r>
            <a:r>
              <a:rPr lang="en-US" sz="1100" spc="-11" dirty="0">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ons are included below.</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Do printed materials contain the nondiscrimination statement?</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Is the </a:t>
            </a:r>
            <a:r>
              <a:rPr lang="en-US" altLang="en-US" sz="1100" i="1" dirty="0">
                <a:latin typeface="Arial" panose="020B0604020202020204" pitchFamily="34" charset="0"/>
                <a:cs typeface="Arial" panose="020B0604020202020204" pitchFamily="34" charset="0"/>
              </a:rPr>
              <a:t>And Justice For All </a:t>
            </a:r>
            <a:r>
              <a:rPr lang="en-US" altLang="en-US" sz="1100" dirty="0">
                <a:latin typeface="Arial" panose="020B0604020202020204" pitchFamily="34" charset="0"/>
                <a:cs typeface="Arial" panose="020B0604020202020204" pitchFamily="34" charset="0"/>
              </a:rPr>
              <a:t>poster displayed appropriately?</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Are program informational materials available to all?</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Is data on race and ethnicity collected and retained appropriately?</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How are applicants and participants advised of their right to file a civil rights complaint of discrimination?</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Have there been any civil rights complaints?</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Are reasonable modifications and accommodations appropriately made for people with disabilities?</a:t>
            </a:r>
          </a:p>
          <a:p>
            <a:pPr marL="493346" indent="-181240">
              <a:buClr>
                <a:srgbClr val="2CA1BE"/>
              </a:buClr>
              <a:buFont typeface="Arial" panose="020B0604020202020204" pitchFamily="34" charset="0"/>
              <a:buChar char="•"/>
              <a:tabLst>
                <a:tab pos="553739" algn="l"/>
              </a:tabLst>
            </a:pPr>
            <a:r>
              <a:rPr lang="en-US" altLang="en-US" sz="1100" dirty="0">
                <a:latin typeface="Arial" panose="020B0604020202020204" pitchFamily="34" charset="0"/>
                <a:cs typeface="Arial" panose="020B0604020202020204" pitchFamily="34" charset="0"/>
              </a:rPr>
              <a:t>Is there ongoing civil rights education for staff?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8C2F59B-0F27-4D05-9D6A-1121564226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C1ACB3F3-1188-417A-AE8C-F996CD3DF1C5}" type="slidenum">
              <a:rPr lang="en-US" altLang="en-US">
                <a:solidFill>
                  <a:prstClr val="black"/>
                </a:solidFill>
              </a:rPr>
              <a:pPr defTabSz="483263">
                <a:defRPr/>
              </a:pPr>
              <a:t>31</a:t>
            </a:fld>
            <a:endParaRPr lang="en-US" altLang="en-US" dirty="0">
              <a:solidFill>
                <a:prstClr val="black"/>
              </a:solidFill>
            </a:endParaRPr>
          </a:p>
        </p:txBody>
      </p:sp>
      <p:sp>
        <p:nvSpPr>
          <p:cNvPr id="74755" name="Rectangle 2">
            <a:extLst>
              <a:ext uri="{FF2B5EF4-FFF2-40B4-BE49-F238E27FC236}">
                <a16:creationId xmlns:a16="http://schemas.microsoft.com/office/drawing/2014/main" id="{95111A44-569E-45C1-8DFF-66AA1ECC35B3}"/>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B9C8892-48AD-4A1F-8E85-E43DC8567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cs typeface="Arial" panose="020B0604020202020204" pitchFamily="34" charset="0"/>
              </a:rPr>
              <a:t>What does the SA look at when onsite for a post award review?  </a:t>
            </a:r>
          </a:p>
          <a:p>
            <a:pPr eaLnBrk="1" hangingPunct="1">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eligible persons and households have an equal opportunity to participate;</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case records are coded by race or ethnic origin;</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Offices/cafeterias are displaying the “And Justice for All” poster in a prominent location;</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Correct nondiscrimination statement being used;</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05993B2-A063-4E71-9747-A8515A731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DFF4846-EB2A-426C-953D-FF271EB5DB4A}" type="slidenum">
              <a:rPr lang="en-US" altLang="en-US">
                <a:solidFill>
                  <a:prstClr val="black"/>
                </a:solidFill>
              </a:rPr>
              <a:pPr defTabSz="483263">
                <a:defRPr/>
              </a:pPr>
              <a:t>32</a:t>
            </a:fld>
            <a:endParaRPr lang="en-US" altLang="en-US" dirty="0">
              <a:solidFill>
                <a:prstClr val="black"/>
              </a:solidFill>
            </a:endParaRPr>
          </a:p>
        </p:txBody>
      </p:sp>
      <p:sp>
        <p:nvSpPr>
          <p:cNvPr id="76803" name="Rectangle 2">
            <a:extLst>
              <a:ext uri="{FF2B5EF4-FFF2-40B4-BE49-F238E27FC236}">
                <a16:creationId xmlns:a16="http://schemas.microsoft.com/office/drawing/2014/main" id="{3244689C-9B55-4A7C-945B-071038ED385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6A92AB9-33D0-4593-B9F1-BF4970C35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cs typeface="Arial" panose="020B0604020202020204" pitchFamily="34" charset="0"/>
              </a:rPr>
              <a:t>Additional areas reviewed are:</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availability of program information to eligible persons, program applicants and participants;</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racial and ethnic data collection, and maintained for 3 years;</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complaint processing; and</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Continuing education for all employees is conducted and records maintained.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880C716-FA80-4F47-B73F-2EF0684DB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82437A3-8B4E-402F-A3C0-366F9ED2B5F8}" type="slidenum">
              <a:rPr lang="en-US" altLang="en-US">
                <a:solidFill>
                  <a:prstClr val="black"/>
                </a:solidFill>
              </a:rPr>
              <a:pPr defTabSz="483263">
                <a:defRPr/>
              </a:pPr>
              <a:t>33</a:t>
            </a:fld>
            <a:endParaRPr lang="en-US" altLang="en-US" dirty="0">
              <a:solidFill>
                <a:prstClr val="black"/>
              </a:solidFill>
            </a:endParaRPr>
          </a:p>
        </p:txBody>
      </p:sp>
      <p:sp>
        <p:nvSpPr>
          <p:cNvPr id="78851" name="Rectangle 2">
            <a:extLst>
              <a:ext uri="{FF2B5EF4-FFF2-40B4-BE49-F238E27FC236}">
                <a16:creationId xmlns:a16="http://schemas.microsoft.com/office/drawing/2014/main" id="{AC662399-A805-41CF-B2B9-914BF992930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EA8A029-6FF0-47AA-AF40-33552E84E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cs typeface="Arial" panose="020B0604020202020204" pitchFamily="34" charset="0"/>
              </a:rPr>
              <a:t>There are times when the SA must conduct Compliance Reviews “for cause”. </a:t>
            </a:r>
          </a:p>
          <a:p>
            <a:pPr eaLnBrk="1" hangingPunct="1">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Program participation data indicates a particular group in a specific area is not benefiting from a FNS program;</a:t>
            </a:r>
          </a:p>
          <a:p>
            <a:pPr eaLnBrk="1" hangingPunct="1">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patterns of complaints of discrimination have been documented.</a:t>
            </a: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reports of alleged noncompliance made by the media, grassroots organizations, or advocacy groups that need to be resolved;</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reports of alleged noncompliance made by other agencies, such as Dept. of Education (DOE) and Health &amp; Human Services (HHS), need to be resolved;</a:t>
            </a:r>
          </a:p>
          <a:p>
            <a:pPr eaLnBrk="1" hangingPunct="1">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111491F-5188-47F8-8D11-3F19BC98F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59CFB4E9-715D-40F0-837F-B1C6362A753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F70174BE-CBFA-419D-99FE-DC840C6F03B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B5F3B420-9858-4AF2-A8AC-490B6B186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Noncompliance is a finding based on facts that any civil rights requirement, as provided by law, policy, instruction, or guidelines, is not being adhered to by a State agency, local agency, or other sub-recipient.</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3C04F16-D94A-4547-ABD7-3ED8AF6AA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D16465C-ED80-4E76-8653-8B2AC4E9DC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35</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3B654F53-23AD-44C4-83DB-B4C90D32D33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16B9699C-F73F-4778-B5DA-A774C2BF5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Here are some examples of non-compliant practices:</a:t>
            </a:r>
          </a:p>
          <a:p>
            <a:pPr eaLnBrk="1" hangingPunct="1">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Denying an individual or household the opportunity to apply for program benefits or services on the basis of a protected class</a:t>
            </a:r>
          </a:p>
          <a:p>
            <a:pPr eaLnBrk="1" hangingPunct="1">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Providing FNS program services or benefits in a dissimilar manner on the basis of a protected class (except for a disability accommodation).</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Selecting members for planning and advisory bodies in such a way as to exclude persons from membership on the basis of a protected class.</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Selecting FNS program sites or facilities in a manner that denies an individual access to FNS program benefits, assistance, or services on the basis of a protected class.</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Over-verification of Categorical Eligible.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1756ADD-8156-4573-87B3-55710F21A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DA9C96A8-1D7B-4CFA-9EC2-B7AD65D270D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947" name="Rectangle 2">
            <a:extLst>
              <a:ext uri="{FF2B5EF4-FFF2-40B4-BE49-F238E27FC236}">
                <a16:creationId xmlns:a16="http://schemas.microsoft.com/office/drawing/2014/main" id="{1181A84F-D9F7-4EC9-8A9D-A4978C0B390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9764DBE-0F20-48F9-A717-980167DB9B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425"/>
            <a:r>
              <a:rPr lang="en-US" altLang="en-US" sz="1300" dirty="0">
                <a:latin typeface="Arial" panose="020B0604020202020204" pitchFamily="34" charset="0"/>
                <a:cs typeface="Arial" panose="020B0604020202020204" pitchFamily="34" charset="0"/>
              </a:rPr>
              <a:t>Non-compliance may result form a variety of situations. Compliance Reviews may be scheduled or unscheduled:</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dirty="0">
                <a:latin typeface="Arial" panose="020B0604020202020204" pitchFamily="34" charset="0"/>
                <a:cs typeface="Arial" panose="020B0604020202020204" pitchFamily="34" charset="0"/>
              </a:rPr>
              <a:t>T</a:t>
            </a:r>
            <a:r>
              <a:rPr lang="en-US" sz="1300" dirty="0">
                <a:latin typeface="Arial" panose="020B0604020202020204" pitchFamily="34" charset="0"/>
                <a:cs typeface="Arial" panose="020B0604020202020204" pitchFamily="34" charset="0"/>
              </a:rPr>
              <a:t>o</a:t>
            </a:r>
            <a:r>
              <a:rPr lang="en-US" sz="1300" spc="-11" dirty="0">
                <a:latin typeface="Arial" panose="020B0604020202020204" pitchFamily="34" charset="0"/>
                <a:cs typeface="Arial" panose="020B0604020202020204" pitchFamily="34" charset="0"/>
              </a:rPr>
              <a:t> fo</a:t>
            </a:r>
            <a:r>
              <a:rPr lang="en-US" sz="1300" dirty="0">
                <a:latin typeface="Arial" panose="020B0604020202020204" pitchFamily="34" charset="0"/>
                <a:cs typeface="Arial" panose="020B0604020202020204" pitchFamily="34" charset="0"/>
              </a:rPr>
              <a:t>l</a:t>
            </a:r>
            <a:r>
              <a:rPr lang="en-US" sz="1300" spc="5" dirty="0">
                <a:latin typeface="Arial" panose="020B0604020202020204" pitchFamily="34" charset="0"/>
                <a:cs typeface="Arial" panose="020B0604020202020204" pitchFamily="34" charset="0"/>
              </a:rPr>
              <a:t>l</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w</a:t>
            </a:r>
            <a:r>
              <a:rPr lang="en-US" sz="1300" spc="-5"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up on</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pr</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v</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ous</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indi</a:t>
            </a:r>
            <a:r>
              <a:rPr lang="en-US" sz="1300" spc="-16" dirty="0">
                <a:latin typeface="Arial" panose="020B0604020202020204" pitchFamily="34" charset="0"/>
                <a:cs typeface="Arial" panose="020B0604020202020204" pitchFamily="34" charset="0"/>
              </a:rPr>
              <a:t>ngs</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 </a:t>
            </a:r>
            <a:r>
              <a:rPr lang="en-US" sz="1300" spc="-16" dirty="0">
                <a:latin typeface="Arial" panose="020B0604020202020204" pitchFamily="34" charset="0"/>
                <a:cs typeface="Arial" panose="020B0604020202020204" pitchFamily="34" charset="0"/>
              </a:rPr>
              <a:t>noncom</a:t>
            </a:r>
            <a:r>
              <a:rPr lang="en-US" sz="1300" spc="-26" dirty="0">
                <a:latin typeface="Arial" panose="020B0604020202020204" pitchFamily="34" charset="0"/>
                <a:cs typeface="Arial" panose="020B0604020202020204" pitchFamily="34" charset="0"/>
              </a:rPr>
              <a:t>p</a:t>
            </a:r>
            <a:r>
              <a:rPr lang="en-US" sz="1300" spc="5" dirty="0">
                <a:latin typeface="Arial" panose="020B0604020202020204" pitchFamily="34" charset="0"/>
                <a:cs typeface="Arial" panose="020B0604020202020204" pitchFamily="34" charset="0"/>
              </a:rPr>
              <a:t>li</a:t>
            </a:r>
            <a:r>
              <a:rPr lang="en-US" sz="1300" spc="-16" dirty="0">
                <a:latin typeface="Arial" panose="020B0604020202020204" pitchFamily="34" charset="0"/>
                <a:cs typeface="Arial" panose="020B0604020202020204" pitchFamily="34" charset="0"/>
              </a:rPr>
              <a:t>anc</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a:t>
            </a:r>
          </a:p>
          <a:p>
            <a:pPr marL="375905" marR="5370" indent="-362480">
              <a:buFont typeface="Wingdings"/>
              <a:buChar char=""/>
              <a:tabLst>
                <a:tab pos="376576" algn="l"/>
              </a:tabLst>
            </a:pPr>
            <a:r>
              <a:rPr lang="en-US" sz="1300" spc="-5" dirty="0">
                <a:latin typeface="Arial" panose="020B0604020202020204" pitchFamily="34" charset="0"/>
                <a:cs typeface="Arial" panose="020B0604020202020204" pitchFamily="34" charset="0"/>
              </a:rPr>
              <a:t>T</a:t>
            </a:r>
            <a:r>
              <a:rPr lang="en-US" sz="1300" dirty="0">
                <a:latin typeface="Arial" panose="020B0604020202020204" pitchFamily="34" charset="0"/>
                <a:cs typeface="Arial" panose="020B0604020202020204" pitchFamily="34" charset="0"/>
              </a:rPr>
              <a:t>o</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nvestigate</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ports</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noncompl</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ance</a:t>
            </a:r>
            <a:r>
              <a:rPr lang="en-US" sz="1300" spc="-2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b</a:t>
            </a:r>
            <a:r>
              <a:rPr lang="en-US" sz="1300" spc="-16" dirty="0">
                <a:latin typeface="Arial" panose="020B0604020202020204" pitchFamily="34" charset="0"/>
                <a:cs typeface="Arial" panose="020B0604020202020204" pitchFamily="34" charset="0"/>
              </a:rPr>
              <a:t>y</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oth</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en</a:t>
            </a:r>
            <a:r>
              <a:rPr lang="en-US" sz="1300" spc="-21" dirty="0">
                <a:latin typeface="Arial" panose="020B0604020202020204" pitchFamily="34" charset="0"/>
                <a:cs typeface="Arial" panose="020B0604020202020204" pitchFamily="34" charset="0"/>
              </a:rPr>
              <a:t>c</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me</a:t>
            </a:r>
            <a:r>
              <a:rPr lang="en-US" sz="1300" spc="-26"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a, 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gras</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roots</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an</a:t>
            </a:r>
            <a:r>
              <a:rPr lang="en-US" sz="1300" dirty="0">
                <a:latin typeface="Arial" panose="020B0604020202020204" pitchFamily="34" charset="0"/>
                <a:cs typeface="Arial" panose="020B0604020202020204" pitchFamily="34" charset="0"/>
              </a:rPr>
              <a:t>i</a:t>
            </a:r>
            <a:r>
              <a:rPr lang="en-US" sz="1300" spc="-5" dirty="0">
                <a:latin typeface="Arial" panose="020B0604020202020204" pitchFamily="34" charset="0"/>
                <a:cs typeface="Arial" panose="020B0604020202020204" pitchFamily="34" charset="0"/>
              </a:rPr>
              <a:t>zat</a:t>
            </a:r>
            <a:r>
              <a:rPr lang="en-US" sz="1300" spc="11"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ons;</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6" dirty="0">
                <a:latin typeface="Arial" panose="020B0604020202020204" pitchFamily="34" charset="0"/>
                <a:cs typeface="Arial" panose="020B0604020202020204" pitchFamily="34" charset="0"/>
              </a:rPr>
              <a:t>M</a:t>
            </a:r>
            <a:r>
              <a:rPr lang="en-US" sz="1300" spc="-16" dirty="0">
                <a:latin typeface="Arial" panose="020B0604020202020204" pitchFamily="34" charset="0"/>
                <a:cs typeface="Arial" panose="020B0604020202020204" pitchFamily="34" charset="0"/>
              </a:rPr>
              <a:t>ay</a:t>
            </a:r>
            <a:r>
              <a:rPr lang="en-US" sz="1300" spc="-11" dirty="0">
                <a:latin typeface="Arial" panose="020B0604020202020204" pitchFamily="34" charset="0"/>
                <a:cs typeface="Arial" panose="020B0604020202020204" pitchFamily="34" charset="0"/>
              </a:rPr>
              <a:t> b</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p</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c</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to</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nc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dent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p</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li</a:t>
            </a:r>
            <a:r>
              <a:rPr lang="en-US" sz="1300" spc="-11" dirty="0">
                <a:latin typeface="Arial" panose="020B0604020202020204" pitchFamily="34" charset="0"/>
                <a:cs typeface="Arial" panose="020B0604020202020204" pitchFamily="34" charset="0"/>
              </a:rPr>
              <a:t>cy;</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dirty="0">
                <a:latin typeface="Arial" panose="020B0604020202020204" pitchFamily="34" charset="0"/>
                <a:cs typeface="Arial" panose="020B0604020202020204" pitchFamily="34" charset="0"/>
              </a:rPr>
              <a:t>H</a:t>
            </a:r>
            <a:r>
              <a:rPr lang="en-US" sz="1300" spc="11"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story</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stat</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sti</a:t>
            </a:r>
            <a:r>
              <a:rPr lang="en-US" sz="1300" spc="-11" dirty="0">
                <a:latin typeface="Arial" panose="020B0604020202020204" pitchFamily="34" charset="0"/>
                <a:cs typeface="Arial" panose="020B0604020202020204" pitchFamily="34" charset="0"/>
              </a:rPr>
              <a:t>cal</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und</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pr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ntation</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parti</a:t>
            </a:r>
            <a:r>
              <a:rPr lang="en-US" sz="1300" dirty="0">
                <a:latin typeface="Arial" panose="020B0604020202020204" pitchFamily="34" charset="0"/>
                <a:cs typeface="Arial" panose="020B0604020202020204" pitchFamily="34" charset="0"/>
              </a:rPr>
              <a:t>cu</a:t>
            </a:r>
            <a:r>
              <a:rPr lang="en-US" sz="1300" spc="5" dirty="0">
                <a:latin typeface="Arial" panose="020B0604020202020204" pitchFamily="34" charset="0"/>
                <a:cs typeface="Arial" panose="020B0604020202020204" pitchFamily="34" charset="0"/>
              </a:rPr>
              <a:t>l</a:t>
            </a:r>
            <a:r>
              <a:rPr lang="en-US" sz="1300" spc="-11" dirty="0">
                <a:latin typeface="Arial" panose="020B0604020202020204" pitchFamily="34" charset="0"/>
                <a:cs typeface="Arial" panose="020B0604020202020204" pitchFamily="34" charset="0"/>
              </a:rPr>
              <a:t>ar</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grou</a:t>
            </a:r>
            <a:r>
              <a:rPr lang="en-US" sz="1300" spc="-26" dirty="0">
                <a:latin typeface="Arial" panose="020B0604020202020204" pitchFamily="34" charset="0"/>
                <a:cs typeface="Arial" panose="020B0604020202020204" pitchFamily="34" charset="0"/>
              </a:rPr>
              <a:t>p</a:t>
            </a:r>
            <a:r>
              <a:rPr lang="en-US" sz="1300" spc="-5"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s</a:t>
            </a:r>
            <a:r>
              <a:rPr lang="en-US" sz="1300" spc="-5" dirty="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16" dirty="0">
                <a:latin typeface="Arial" panose="020B0604020202020204" pitchFamily="34" charset="0"/>
                <a:cs typeface="Arial" panose="020B0604020202020204" pitchFamily="34" charset="0"/>
              </a:rPr>
              <a:t>P</a:t>
            </a:r>
            <a:r>
              <a:rPr lang="en-US" sz="1300" spc="-26" dirty="0">
                <a:latin typeface="Arial" panose="020B0604020202020204" pitchFamily="34" charset="0"/>
                <a:cs typeface="Arial" panose="020B0604020202020204" pitchFamily="34" charset="0"/>
              </a:rPr>
              <a:t>a</a:t>
            </a:r>
            <a:r>
              <a:rPr lang="en-US" sz="1300" spc="-11" dirty="0">
                <a:latin typeface="Arial" panose="020B0604020202020204" pitchFamily="34" charset="0"/>
                <a:cs typeface="Arial" panose="020B0604020202020204" pitchFamily="34" charset="0"/>
              </a:rPr>
              <a:t>tt</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rn</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comp</a:t>
            </a:r>
            <a:r>
              <a:rPr lang="en-US" sz="1300" spc="5" dirty="0">
                <a:latin typeface="Arial" panose="020B0604020202020204" pitchFamily="34" charset="0"/>
                <a:cs typeface="Arial" panose="020B0604020202020204" pitchFamily="34" charset="0"/>
              </a:rPr>
              <a:t>l</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nts</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 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B5B0A92-DB12-4A7D-B144-27527538A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FE9CAE5-D9F9-4C45-9D9A-20F3043EE5E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37</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C1A21CA3-4E2F-451B-8583-19F7FA4896F4}"/>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684D580-8BC3-483A-8D4C-1478CD85F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cs typeface="Arial" panose="020B0604020202020204" pitchFamily="34" charset="0"/>
              </a:rPr>
              <a:t>Effective date of the finding of noncompliance is the date of the written notice to the State agency, local agency, or other subrecipient. </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What happens once noncompliance is determined?</a:t>
            </a:r>
          </a:p>
          <a:p>
            <a:pPr eaLnBrk="1" hangingPunct="1">
              <a:buFont typeface="Wingdings" panose="05000000000000000000" pitchFamily="2" charset="2"/>
              <a:buChar char="§"/>
            </a:pPr>
            <a:r>
              <a:rPr lang="en-US" altLang="en-US" dirty="0">
                <a:latin typeface="Arial" panose="020B0604020202020204" pitchFamily="34" charset="0"/>
                <a:cs typeface="Arial" panose="020B0604020202020204" pitchFamily="34" charset="0"/>
              </a:rPr>
              <a:t>Steps must be taken immediately to obtain voluntary compliance at the lowest possible level.</a:t>
            </a:r>
          </a:p>
          <a:p>
            <a:pPr eaLnBrk="1" hangingPunct="1">
              <a:buFont typeface="Wingdings" panose="05000000000000000000" pitchFamily="2" charset="2"/>
              <a:buNone/>
            </a:pPr>
            <a:endParaRPr lang="en-US" altLang="en-US" sz="1000" dirty="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EA8F452-1ECA-4128-9CEA-E31DE887E39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38</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To achieve voluntary compliance, the State agency must:</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Provide immediate </a:t>
            </a:r>
            <a:r>
              <a:rPr lang="en-US" altLang="en-US" u="sng" dirty="0">
                <a:latin typeface="Arial" panose="020B0604020202020204" pitchFamily="34" charset="0"/>
                <a:cs typeface="Arial" panose="020B0604020202020204" pitchFamily="34" charset="0"/>
              </a:rPr>
              <a:t>written notice</a:t>
            </a:r>
            <a:r>
              <a:rPr lang="en-US" altLang="en-US" dirty="0">
                <a:latin typeface="Arial" panose="020B0604020202020204" pitchFamily="34" charset="0"/>
                <a:cs typeface="Arial" panose="020B0604020202020204" pitchFamily="34" charset="0"/>
              </a:rPr>
              <a:t> to the local agency or other subrecipient indicating:</a:t>
            </a:r>
          </a:p>
          <a:p>
            <a:pPr lvl="1"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the areas of noncompliance, and </a:t>
            </a:r>
          </a:p>
          <a:p>
            <a:pPr lvl="1"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the action required to correct the situation.</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Negotiate with the local agency or other subrecipient to achieve compliance.</a:t>
            </a:r>
          </a:p>
          <a:p>
            <a:pPr eaLnBrk="1" hangingPunct="1">
              <a:lnSpc>
                <a:spcPct val="90000"/>
              </a:lnSpc>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If corrective action cannot be achieved within 60 days, a report of findings and supporting documentation must be submitted to FNS Headquarters.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AA154E93-3529-4DF0-9C80-A036DC0D4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25584E83-D860-4489-AB99-AE5E01E743FD}"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39</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139" name="Rectangle 2">
            <a:extLst>
              <a:ext uri="{FF2B5EF4-FFF2-40B4-BE49-F238E27FC236}">
                <a16:creationId xmlns:a16="http://schemas.microsoft.com/office/drawing/2014/main" id="{34819810-2426-467F-9C48-3B0E09B6CB8B}"/>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A1ABD4E6-A613-4ECA-A3C0-5F44694589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What happens next?</a:t>
            </a:r>
          </a:p>
          <a:p>
            <a:pPr eaLnBrk="1" hangingPunct="1"/>
            <a:r>
              <a:rPr lang="en-US" altLang="en-US" dirty="0">
                <a:latin typeface="Arial" panose="020B0604020202020204" pitchFamily="34" charset="0"/>
                <a:cs typeface="Arial" panose="020B0604020202020204" pitchFamily="34" charset="0"/>
              </a:rPr>
              <a:t>Southeast Regional Office with FNS (SERO) determines if further compliance efforts should be pursued.</a:t>
            </a:r>
          </a:p>
          <a:p>
            <a:pPr eaLnBrk="1" hangingPunct="1">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If so, case is referred back to State agency with suggestions for further actions.</a:t>
            </a:r>
          </a:p>
          <a:p>
            <a:pPr eaLnBrk="1" hangingPunct="1">
              <a:buClr>
                <a:schemeClr val="tx1"/>
              </a:buClr>
              <a:buFont typeface="Wingdings" panose="05000000000000000000" pitchFamily="2" charset="2"/>
              <a:buChar char="§"/>
            </a:pPr>
            <a:r>
              <a:rPr lang="en-US" altLang="en-US" dirty="0">
                <a:latin typeface="Arial" panose="020B0604020202020204" pitchFamily="34" charset="0"/>
                <a:cs typeface="Arial" panose="020B0604020202020204" pitchFamily="34" charset="0"/>
              </a:rPr>
              <a:t>If the state agency has exhausted all voluntary compliance efforts, SERO-Civil Rights Office (CRO), will prepare a letter to the State agency, local agency or other subrecipient. </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E30EAC2-EBA6-450A-92D0-AC2B88C11C4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4A99967-2F45-42E1-8746-9518DAD89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Why Civil Rights Training? </a:t>
            </a:r>
            <a:r>
              <a:rPr lang="en-US" dirty="0"/>
              <a:t>Training is required so that individuals involved in all levels of administration of programs that receive Federal financial assistance understand Federal laws, regulations, instructions, policies and other guidance.</a:t>
            </a:r>
          </a:p>
          <a:p>
            <a:r>
              <a:rPr lang="en-US" altLang="en-US" dirty="0">
                <a:latin typeface="Arial" panose="020B0604020202020204" pitchFamily="34" charset="0"/>
                <a:cs typeface="Arial" panose="020B0604020202020204" pitchFamily="34" charset="0"/>
              </a:rPr>
              <a:t>State agencies are responsible for training subrecipient agencies on an </a:t>
            </a:r>
            <a:r>
              <a:rPr lang="en-US" altLang="en-US" b="1" dirty="0">
                <a:latin typeface="Arial" panose="020B0604020202020204" pitchFamily="34" charset="0"/>
                <a:cs typeface="Arial" panose="020B0604020202020204" pitchFamily="34" charset="0"/>
              </a:rPr>
              <a:t>annual basis</a:t>
            </a:r>
            <a:r>
              <a:rPr lang="en-US" altLang="en-US" dirty="0">
                <a:latin typeface="Arial" panose="020B0604020202020204" pitchFamily="34"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altLang="en-US" dirty="0">
              <a:latin typeface="Arial" panose="020B0604020202020204" pitchFamily="34" charset="0"/>
              <a:cs typeface="Arial" panose="020B0604020202020204" pitchFamily="34" charset="0"/>
            </a:endParaRPr>
          </a:p>
        </p:txBody>
      </p:sp>
      <p:sp>
        <p:nvSpPr>
          <p:cNvPr id="13316" name="Slide Number Placeholder 3">
            <a:extLst>
              <a:ext uri="{FF2B5EF4-FFF2-40B4-BE49-F238E27FC236}">
                <a16:creationId xmlns:a16="http://schemas.microsoft.com/office/drawing/2014/main" id="{16E336B8-871C-4FA9-9455-5F6B0F299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3291834-552A-4FC5-8DC9-7B67EF813224}" type="slidenum">
              <a:rPr lang="en-US" altLang="en-US">
                <a:solidFill>
                  <a:prstClr val="black"/>
                </a:solidFill>
              </a:rPr>
              <a:pPr defTabSz="483263">
                <a:defRPr/>
              </a:pPr>
              <a:t>4</a:t>
            </a:fld>
            <a:endParaRPr lang="en-US"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40</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p:txBody>
      </p:sp>
    </p:spTree>
    <p:extLst>
      <p:ext uri="{BB962C8B-B14F-4D97-AF65-F5344CB8AC3E}">
        <p14:creationId xmlns:p14="http://schemas.microsoft.com/office/powerpoint/2010/main" val="2258010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41</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for what you already know.</a:t>
            </a:r>
          </a:p>
        </p:txBody>
      </p:sp>
    </p:spTree>
    <p:extLst>
      <p:ext uri="{BB962C8B-B14F-4D97-AF65-F5344CB8AC3E}">
        <p14:creationId xmlns:p14="http://schemas.microsoft.com/office/powerpoint/2010/main" val="307943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5</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panose="020B0604020202020204" pitchFamily="34" charset="0"/>
                <a:cs typeface="Arial" panose="020B0604020202020204" pitchFamily="34" charset="0"/>
              </a:rPr>
              <a:t>We do our annual training and then the State agencies are responsible for training subrecipient</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agencies on an annual basis.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Subrecipient agencies are responsible for training their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local sites, including “frontline staff” who interact with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applicants or participants on an annual basis.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New employees before participating in Program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activities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Volunteers must receive training appropriate to their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roles and responsibilities</a:t>
            </a:r>
          </a:p>
          <a:p>
            <a:pP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All staff should receive training on all aspects of Civil Rights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compliance, including:</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Collection and use of data;</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Effective public notification systems;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Complaint procedures;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Compliance review techniques;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Resolution of noncompliance;</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Requirements for reasonable accommodation of persons </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with disabilities;</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Requirements for language assistance;</a:t>
            </a:r>
          </a:p>
          <a:p>
            <a:pPr>
              <a:buFont typeface="Wingdings" panose="05000000000000000000" pitchFamily="2" charset="2"/>
              <a:buNone/>
            </a:pPr>
            <a:r>
              <a:rPr lang="en-US" altLang="en-US" dirty="0">
                <a:latin typeface="Arial" panose="020B0604020202020204" pitchFamily="34" charset="0"/>
                <a:cs typeface="Arial" panose="020B0604020202020204" pitchFamily="34" charset="0"/>
              </a:rPr>
              <a:t> Conflict resolution and customer service.</a:t>
            </a:r>
          </a:p>
        </p:txBody>
      </p:sp>
    </p:spTree>
    <p:extLst>
      <p:ext uri="{BB962C8B-B14F-4D97-AF65-F5344CB8AC3E}">
        <p14:creationId xmlns:p14="http://schemas.microsoft.com/office/powerpoint/2010/main" val="112675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F1F795B-F149-47A3-9C5F-4183F7AE0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6941D8D-5660-485C-9DB0-ACE069B778D4}" type="slidenum">
              <a:rPr lang="en-US" altLang="en-US">
                <a:solidFill>
                  <a:prstClr val="black"/>
                </a:solidFill>
              </a:rPr>
              <a:pPr defTabSz="483263">
                <a:defRPr/>
              </a:pPr>
              <a:t>6</a:t>
            </a:fld>
            <a:endParaRPr lang="en-US" altLang="en-US">
              <a:solidFill>
                <a:prstClr val="black"/>
              </a:solidFill>
            </a:endParaRPr>
          </a:p>
        </p:txBody>
      </p:sp>
      <p:sp>
        <p:nvSpPr>
          <p:cNvPr id="33795" name="Rectangle 2">
            <a:extLst>
              <a:ext uri="{FF2B5EF4-FFF2-40B4-BE49-F238E27FC236}">
                <a16:creationId xmlns:a16="http://schemas.microsoft.com/office/drawing/2014/main" id="{E70B800B-5404-4FE9-8D07-CCC3904C617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EB2A8B2-7E7B-45EC-A20E-299AB50466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This Instruction applies to all programs and activities for any school, district, facility that is receiving federal funds whether they are funded partially or completely. The Civil Rights Food and Nutrition Service (FNS) Instruction 113-1 was issued Nov. 8, 2005.  The purpose of the Instruction was to establish and communicate policy and provide guidance and direction to the USDA FNS and it’s recipients and customers, and ensure compliance with and enforcement of the prohibition against discrimination in all FNS programs and activities whether funded wholly or in part. For source documentation, it is recommended you bookmark the FNS Instruction or if you have the capability, print it. It can be accessed at the website above.</a:t>
            </a:r>
          </a:p>
          <a:p>
            <a:pPr eaLnBrk="1" hangingPunct="1">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7</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To qualify for Federal financial assistance, the program application must be accompanied by a written assurance that the program or facility will operate in compliance with the Civil Rights laws and will implement nondiscrimination regulations.  A civil rights assurance must be incorporated in all agreements between State and local agencies and </a:t>
            </a:r>
          </a:p>
          <a:p>
            <a:pPr eaLnBrk="1" hangingPunct="1"/>
            <a:r>
              <a:rPr lang="en-US" altLang="en-US" dirty="0">
                <a:latin typeface="Arial" panose="020B0604020202020204" pitchFamily="34" charset="0"/>
                <a:cs typeface="Arial" panose="020B0604020202020204" pitchFamily="34" charset="0"/>
              </a:rPr>
              <a:t>their subrecipients. </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For Program-specific assurance language, See FNS Instruction 113-1, Appendix B and FNS-74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eaLnBrk="1" hangingPunct="1"/>
            <a:r>
              <a:rPr lang="en-US" dirty="0"/>
              <a:t>Also, SFAs that contract with Food Service Management Companies (FSMC) to provide food service to students are responsible for ensuring that their FSMCs are in compliance with CR requirements. The assurances are binding on the program applicant and its successors, transferees, and assignees, as long as they receive assistance or retain possession of any assistance from USDA</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6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785ABB-19FF-40B5-A2C4-1CBAAE1A2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46F5D56-D65E-4E90-B1AE-B3F29AC15737}" type="slidenum">
              <a:rPr lang="en-US" altLang="en-US">
                <a:solidFill>
                  <a:prstClr val="black"/>
                </a:solidFill>
              </a:rPr>
              <a:pPr defTabSz="483263">
                <a:defRPr/>
              </a:pPr>
              <a:t>8</a:t>
            </a:fld>
            <a:endParaRPr lang="en-US" altLang="en-US">
              <a:solidFill>
                <a:prstClr val="black"/>
              </a:solidFill>
            </a:endParaRPr>
          </a:p>
        </p:txBody>
      </p:sp>
      <p:sp>
        <p:nvSpPr>
          <p:cNvPr id="21507" name="Rectangle 2">
            <a:extLst>
              <a:ext uri="{FF2B5EF4-FFF2-40B4-BE49-F238E27FC236}">
                <a16:creationId xmlns:a16="http://schemas.microsoft.com/office/drawing/2014/main" id="{24424DFC-2988-4502-BFED-675205AD35A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E4833A1-6965-4F97-94FC-949A9CE81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Title 6 of the Civil Rights Act of 1964</a:t>
            </a:r>
            <a:r>
              <a:rPr lang="en-US" altLang="en-US" dirty="0">
                <a:latin typeface="Arial" panose="020B0604020202020204" pitchFamily="34" charset="0"/>
                <a:cs typeface="Arial" panose="020B0604020202020204" pitchFamily="34" charset="0"/>
              </a:rPr>
              <a:t> prohibits discrimination on the basis of </a:t>
            </a:r>
            <a:r>
              <a:rPr lang="en-US" altLang="en-US" b="1" dirty="0">
                <a:latin typeface="Arial" panose="020B0604020202020204" pitchFamily="34" charset="0"/>
                <a:cs typeface="Arial" panose="020B0604020202020204" pitchFamily="34" charset="0"/>
              </a:rPr>
              <a:t>race, color, or national origin </a:t>
            </a:r>
            <a:r>
              <a:rPr lang="en-US" altLang="en-US" dirty="0">
                <a:latin typeface="Arial" panose="020B0604020202020204" pitchFamily="34" charset="0"/>
                <a:cs typeface="Arial" panose="020B0604020202020204" pitchFamily="34" charset="0"/>
              </a:rPr>
              <a:t>in Federally Assisted Programs. </a:t>
            </a:r>
          </a:p>
          <a:p>
            <a:pPr eaLnBrk="1" hangingPunct="1"/>
            <a:r>
              <a:rPr lang="en-US" altLang="en-US" dirty="0">
                <a:latin typeface="Arial" panose="020B0604020202020204" pitchFamily="34" charset="0"/>
                <a:cs typeface="Arial" panose="020B0604020202020204" pitchFamily="34" charset="0"/>
              </a:rPr>
              <a:t>No one in the United States shall, on the grounds of race, color, or national origin be excluded from participation in, be denied the benefits of, or be subjected to discrimination under any program or activity receiving Federal Financial Assistance. </a:t>
            </a:r>
          </a:p>
          <a:p>
            <a:pPr eaLnBrk="1" hangingPunct="1"/>
            <a:r>
              <a:rPr lang="en-US" altLang="en-US" dirty="0">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Civil Rights Restoration Act of 1987 </a:t>
            </a:r>
            <a:r>
              <a:rPr lang="en-US" altLang="en-US" dirty="0">
                <a:latin typeface="Arial" panose="020B0604020202020204" pitchFamily="34" charset="0"/>
                <a:cs typeface="Arial" panose="020B0604020202020204" pitchFamily="34" charset="0"/>
              </a:rPr>
              <a:t>was issued to ensure nondiscrimination in all federal programs whether the programs for federally funded or not. </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sz="1700" dirty="0">
              <a:latin typeface="Arial" panose="020B0604020202020204" pitchFamily="34" charset="0"/>
              <a:cs typeface="Arial" panose="020B0604020202020204" pitchFamily="34" charset="0"/>
            </a:endParaRPr>
          </a:p>
          <a:p>
            <a:pPr eaLnBrk="1" hangingPunct="1"/>
            <a:endParaRPr lang="en-US" altLang="en-US" sz="17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6FECE4-0750-458B-AC62-C9930E0AB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03CAD16-F226-44D5-951E-376545421885}" type="slidenum">
              <a:rPr lang="en-US" altLang="en-US">
                <a:solidFill>
                  <a:prstClr val="black"/>
                </a:solidFill>
              </a:rPr>
              <a:pPr defTabSz="483263">
                <a:defRPr/>
              </a:pPr>
              <a:t>9</a:t>
            </a:fld>
            <a:endParaRPr lang="en-US" altLang="en-US">
              <a:solidFill>
                <a:prstClr val="black"/>
              </a:solidFill>
            </a:endParaRPr>
          </a:p>
        </p:txBody>
      </p:sp>
      <p:sp>
        <p:nvSpPr>
          <p:cNvPr id="23555" name="Rectangle 2">
            <a:extLst>
              <a:ext uri="{FF2B5EF4-FFF2-40B4-BE49-F238E27FC236}">
                <a16:creationId xmlns:a16="http://schemas.microsoft.com/office/drawing/2014/main" id="{E84123F9-B0B4-4788-89C4-53E32C1F6F3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084C760-0031-46FA-8C19-849310EF4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The Age Discrimination Act of 1975</a:t>
            </a:r>
            <a:r>
              <a:rPr lang="en-US" altLang="en-US" dirty="0">
                <a:latin typeface="Arial" panose="020B0604020202020204" pitchFamily="34" charset="0"/>
                <a:cs typeface="Arial" panose="020B0604020202020204" pitchFamily="34" charset="0"/>
              </a:rPr>
              <a:t> ensures that no person in the United States shall, on the basis of </a:t>
            </a:r>
            <a:r>
              <a:rPr lang="en-US" altLang="en-US" b="1" dirty="0">
                <a:latin typeface="Arial" panose="020B0604020202020204" pitchFamily="34" charset="0"/>
                <a:cs typeface="Arial" panose="020B0604020202020204" pitchFamily="34" charset="0"/>
              </a:rPr>
              <a:t>age</a:t>
            </a:r>
            <a:r>
              <a:rPr lang="en-US" altLang="en-US" dirty="0">
                <a:latin typeface="Arial" panose="020B0604020202020204" pitchFamily="34" charset="0"/>
                <a:cs typeface="Arial" panose="020B0604020202020204" pitchFamily="34" charset="0"/>
              </a:rPr>
              <a:t>, be excluded from participation in, be denied the benefits of, or be subjected to discrimination under any program or activity receiving Federal financial assistance.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Title 9 of the Education Amendments of 1972</a:t>
            </a:r>
            <a:r>
              <a:rPr lang="en-US" altLang="en-US" dirty="0">
                <a:latin typeface="Arial" panose="020B0604020202020204" pitchFamily="34" charset="0"/>
                <a:cs typeface="Arial" panose="020B0604020202020204" pitchFamily="34" charset="0"/>
              </a:rPr>
              <a:t> is designed to eliminate discrimination on the basis of sex in any education program or activity receiving Federal financial assistance, whether or not such a program or activity is offered or sponsored by an educational institution as defined by the legislation. </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sz="700" dirty="0">
                <a:latin typeface="Arial" panose="020B0604020202020204" pitchFamily="34" charset="0"/>
                <a:cs typeface="Arial" panose="020B0604020202020204" pitchFamily="34" charset="0"/>
              </a:rPr>
              <a:t>Additional information regarding legal authorities as it relates to disability is found at 7 CFR Parts 15, 15a and 15b. Also Limited English Proficiency guidance is found in Executive Order 13166 and the USDA LEP Policy Guidance document.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686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180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331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5745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21512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4821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0609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1443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26611511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181169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38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bg1"/>
                </a:solidFill>
                <a:latin typeface="+mj-lt"/>
                <a:cs typeface="Georgia"/>
              </a:defRPr>
            </a:lvl1pPr>
            <a:lvl2pPr>
              <a:lnSpc>
                <a:spcPct val="110000"/>
              </a:lnSpc>
              <a:spcAft>
                <a:spcPts val="1000"/>
              </a:spcAft>
              <a:buFont typeface="Calibri" pitchFamily="34" charset="0"/>
              <a:buChar char="»"/>
              <a:defRPr sz="2400" b="0" i="0">
                <a:solidFill>
                  <a:schemeClr val="bg1"/>
                </a:solidFill>
                <a:latin typeface="+mj-lt"/>
                <a:cs typeface="Arial"/>
              </a:defRPr>
            </a:lvl2pPr>
            <a:lvl3pPr>
              <a:lnSpc>
                <a:spcPct val="110000"/>
              </a:lnSpc>
              <a:spcAft>
                <a:spcPts val="1000"/>
              </a:spcAft>
              <a:defRPr sz="2400" b="0" i="0">
                <a:solidFill>
                  <a:schemeClr val="bg1"/>
                </a:solidFill>
                <a:latin typeface="+mj-lt"/>
                <a:cs typeface="Arial"/>
              </a:defRPr>
            </a:lvl3pPr>
            <a:lvl4pPr>
              <a:lnSpc>
                <a:spcPct val="110000"/>
              </a:lnSpc>
              <a:spcAft>
                <a:spcPts val="1000"/>
              </a:spcAft>
              <a:defRPr sz="2400" b="0" i="0">
                <a:solidFill>
                  <a:schemeClr val="bg1"/>
                </a:solidFill>
                <a:latin typeface="+mj-lt"/>
                <a:cs typeface="Arial"/>
              </a:defRPr>
            </a:lvl4pPr>
            <a:lvl5pPr>
              <a:lnSpc>
                <a:spcPct val="110000"/>
              </a:lnSpc>
              <a:spcAft>
                <a:spcPts val="1000"/>
              </a:spcAft>
              <a:defRPr sz="24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0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063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4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bg1"/>
                </a:solidFill>
                <a:latin typeface="+mj-lt"/>
                <a:cs typeface="Georgia"/>
              </a:defRPr>
            </a:lvl1pPr>
            <a:lvl2pPr>
              <a:lnSpc>
                <a:spcPct val="120000"/>
              </a:lnSpc>
              <a:buFont typeface="Calibri" pitchFamily="34" charset="0"/>
              <a:buChar char="»"/>
              <a:defRPr sz="1800" b="0" i="0">
                <a:solidFill>
                  <a:schemeClr val="bg1"/>
                </a:solidFill>
                <a:latin typeface="+mj-lt"/>
                <a:cs typeface="Arial"/>
              </a:defRPr>
            </a:lvl2pPr>
            <a:lvl3pPr>
              <a:lnSpc>
                <a:spcPct val="120000"/>
              </a:lnSpc>
              <a:defRPr sz="1800" b="0" i="0">
                <a:solidFill>
                  <a:schemeClr val="bg1"/>
                </a:solidFill>
                <a:latin typeface="+mj-lt"/>
                <a:cs typeface="Arial"/>
              </a:defRPr>
            </a:lvl3pPr>
            <a:lvl4pPr>
              <a:lnSpc>
                <a:spcPct val="120000"/>
              </a:lnSpc>
              <a:defRPr sz="1600" b="0" i="0">
                <a:solidFill>
                  <a:schemeClr val="bg1"/>
                </a:solidFill>
                <a:latin typeface="+mj-lt"/>
                <a:cs typeface="Arial"/>
              </a:defRPr>
            </a:lvl4pPr>
            <a:lvl5pPr>
              <a:lnSpc>
                <a:spcPct val="120000"/>
              </a:lnSpc>
              <a:defRPr sz="16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0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8538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86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5/16/2022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914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5/16/2022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5810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5/16/2022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60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96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671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5/16/2022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374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fns.usda.gov/school-meals/translated-applications"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ns.usda.gov/fns-instruction-113-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B83A6-8255-4498-8C7E-B8550FA588CF}"/>
              </a:ext>
            </a:extLst>
          </p:cNvPr>
          <p:cNvSpPr>
            <a:spLocks noGrp="1"/>
          </p:cNvSpPr>
          <p:nvPr>
            <p:ph type="ctrTitle"/>
          </p:nvPr>
        </p:nvSpPr>
        <p:spPr>
          <a:xfrm>
            <a:off x="2589213" y="4775200"/>
            <a:ext cx="8915399" cy="823448"/>
          </a:xfrm>
        </p:spPr>
        <p:txBody>
          <a:bodyPr>
            <a:normAutofit/>
          </a:bodyPr>
          <a:lstStyle/>
          <a:p>
            <a:pPr>
              <a:lnSpc>
                <a:spcPct val="90000"/>
              </a:lnSpc>
            </a:pPr>
            <a:r>
              <a:rPr lang="en-US" sz="3400"/>
              <a:t>Civil Rights for School Nutrition Programs</a:t>
            </a:r>
          </a:p>
        </p:txBody>
      </p:sp>
      <p:sp>
        <p:nvSpPr>
          <p:cNvPr id="5" name="Subtitle 4">
            <a:extLst>
              <a:ext uri="{FF2B5EF4-FFF2-40B4-BE49-F238E27FC236}">
                <a16:creationId xmlns:a16="http://schemas.microsoft.com/office/drawing/2014/main" id="{DEA83EC6-1089-4A90-8FCD-7AA72CBBF23E}"/>
              </a:ext>
            </a:extLst>
          </p:cNvPr>
          <p:cNvSpPr>
            <a:spLocks noGrp="1"/>
          </p:cNvSpPr>
          <p:nvPr>
            <p:ph type="subTitle" idx="1"/>
          </p:nvPr>
        </p:nvSpPr>
        <p:spPr>
          <a:xfrm>
            <a:off x="2589213" y="5598647"/>
            <a:ext cx="8915399" cy="522754"/>
          </a:xfrm>
        </p:spPr>
        <p:txBody>
          <a:bodyPr>
            <a:normAutofit/>
          </a:bodyPr>
          <a:lstStyle/>
          <a:p>
            <a:r>
              <a:rPr lang="en-US"/>
              <a:t>Why we do what we do!</a:t>
            </a:r>
          </a:p>
        </p:txBody>
      </p:sp>
      <p:pic>
        <p:nvPicPr>
          <p:cNvPr id="6" name="Picture 5">
            <a:extLst>
              <a:ext uri="{FF2B5EF4-FFF2-40B4-BE49-F238E27FC236}">
                <a16:creationId xmlns:a16="http://schemas.microsoft.com/office/drawing/2014/main" id="{241D68B6-C213-4178-B73B-A4AAD57DC16A}"/>
              </a:ext>
            </a:extLst>
          </p:cNvPr>
          <p:cNvPicPr>
            <a:picLocks noChangeAspect="1"/>
          </p:cNvPicPr>
          <p:nvPr/>
        </p:nvPicPr>
        <p:blipFill rotWithShape="1">
          <a:blip r:embed="rId3">
            <a:extLst>
              <a:ext uri="{28A0092B-C50C-407E-A947-70E740481C1C}">
                <a14:useLocalDpi xmlns:a14="http://schemas.microsoft.com/office/drawing/2010/main" val="0"/>
              </a:ext>
            </a:extLst>
          </a:blip>
          <a:srcRect t="6222" r="2" b="29001"/>
          <a:stretch/>
        </p:blipFill>
        <p:spPr>
          <a:xfrm>
            <a:off x="2589212" y="634963"/>
            <a:ext cx="8915400" cy="3854971"/>
          </a:xfrm>
          <a:prstGeom prst="rect">
            <a:avLst/>
          </a:prstGeom>
        </p:spPr>
      </p:pic>
    </p:spTree>
    <p:extLst>
      <p:ext uri="{BB962C8B-B14F-4D97-AF65-F5344CB8AC3E}">
        <p14:creationId xmlns:p14="http://schemas.microsoft.com/office/powerpoint/2010/main" val="23892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4C5BE7-50A9-49F1-8210-B8037F49338F}"/>
              </a:ext>
            </a:extLst>
          </p:cNvPr>
          <p:cNvSpPr>
            <a:spLocks noGrp="1"/>
          </p:cNvSpPr>
          <p:nvPr>
            <p:ph type="title"/>
          </p:nvPr>
        </p:nvSpPr>
        <p:spPr>
          <a:xfrm>
            <a:off x="1433889" y="1059872"/>
            <a:ext cx="3012216" cy="4851349"/>
          </a:xfrm>
        </p:spPr>
        <p:txBody>
          <a:bodyPr>
            <a:normAutofit/>
          </a:bodyPr>
          <a:lstStyle/>
          <a:p>
            <a:r>
              <a:rPr lang="en-US"/>
              <a:t>Definition of Disability</a:t>
            </a:r>
          </a:p>
        </p:txBody>
      </p:sp>
      <p:sp>
        <p:nvSpPr>
          <p:cNvPr id="1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 name="Content Placeholder 5">
            <a:extLst>
              <a:ext uri="{FF2B5EF4-FFF2-40B4-BE49-F238E27FC236}">
                <a16:creationId xmlns:a16="http://schemas.microsoft.com/office/drawing/2014/main" id="{FF8CD7C8-5920-4DCE-964B-B36AB3F3CBD5}"/>
              </a:ext>
            </a:extLst>
          </p:cNvPr>
          <p:cNvSpPr>
            <a:spLocks noGrp="1"/>
          </p:cNvSpPr>
          <p:nvPr>
            <p:ph idx="1"/>
          </p:nvPr>
        </p:nvSpPr>
        <p:spPr>
          <a:xfrm>
            <a:off x="5280368" y="1059872"/>
            <a:ext cx="6224244" cy="4851350"/>
          </a:xfrm>
        </p:spPr>
        <p:txBody>
          <a:bodyPr>
            <a:normAutofit/>
          </a:bodyPr>
          <a:lstStyle/>
          <a:p>
            <a:r>
              <a:rPr lang="en-US" altLang="en-US" sz="2400" dirty="0">
                <a:cs typeface="Lucida Sans Unicode" panose="020B0602030504020204" pitchFamily="34" charset="0"/>
              </a:rPr>
              <a:t>A person who has a physical or mental impairment which substantially limits one or more major life activities*, has a record of such an impairment, or is regarded as having such an impairment.</a:t>
            </a:r>
            <a:endParaRPr lang="en-US" sz="2400" dirty="0"/>
          </a:p>
        </p:txBody>
      </p:sp>
    </p:spTree>
    <p:extLst>
      <p:ext uri="{BB962C8B-B14F-4D97-AF65-F5344CB8AC3E}">
        <p14:creationId xmlns:p14="http://schemas.microsoft.com/office/powerpoint/2010/main" val="6158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C784-9134-4688-8BCD-CD96C8E6A33A}"/>
              </a:ext>
            </a:extLst>
          </p:cNvPr>
          <p:cNvSpPr>
            <a:spLocks noGrp="1"/>
          </p:cNvSpPr>
          <p:nvPr>
            <p:ph type="title"/>
          </p:nvPr>
        </p:nvSpPr>
        <p:spPr>
          <a:xfrm>
            <a:off x="1433889" y="1059872"/>
            <a:ext cx="3012216" cy="4851349"/>
          </a:xfrm>
        </p:spPr>
        <p:txBody>
          <a:bodyPr>
            <a:normAutofit/>
          </a:bodyPr>
          <a:lstStyle/>
          <a:p>
            <a:r>
              <a:rPr lang="en-US" dirty="0"/>
              <a:t>Disability and Major Life Activity</a:t>
            </a:r>
          </a:p>
        </p:txBody>
      </p:sp>
      <p:sp>
        <p:nvSpPr>
          <p:cNvPr id="3" name="Content Placeholder 2">
            <a:extLst>
              <a:ext uri="{FF2B5EF4-FFF2-40B4-BE49-F238E27FC236}">
                <a16:creationId xmlns:a16="http://schemas.microsoft.com/office/drawing/2014/main" id="{5D559DCB-0637-46BD-835F-96E31676EC53}"/>
              </a:ext>
            </a:extLst>
          </p:cNvPr>
          <p:cNvSpPr>
            <a:spLocks noGrp="1"/>
          </p:cNvSpPr>
          <p:nvPr>
            <p:ph idx="1"/>
          </p:nvPr>
        </p:nvSpPr>
        <p:spPr>
          <a:xfrm>
            <a:off x="5280368" y="1059872"/>
            <a:ext cx="6224244" cy="4851350"/>
          </a:xfrm>
        </p:spPr>
        <p:txBody>
          <a:bodyPr>
            <a:normAutofit/>
          </a:bodyPr>
          <a:lstStyle/>
          <a:p>
            <a:r>
              <a:rPr lang="en-US" altLang="en-US" sz="2400" dirty="0">
                <a:latin typeface="+mj-lt"/>
                <a:cs typeface="Lucida Sans Unicode" panose="020B0602030504020204" pitchFamily="34" charset="0"/>
              </a:rPr>
              <a:t>Major life activity means functions such as </a:t>
            </a:r>
          </a:p>
          <a:p>
            <a:pPr lvl="1"/>
            <a:r>
              <a:rPr lang="en-US" altLang="en-US" sz="2000" dirty="0">
                <a:latin typeface="+mj-lt"/>
                <a:cs typeface="Lucida Sans Unicode" panose="020B0602030504020204" pitchFamily="34" charset="0"/>
              </a:rPr>
              <a:t>Caring for oneself</a:t>
            </a:r>
          </a:p>
          <a:p>
            <a:pPr lvl="1"/>
            <a:r>
              <a:rPr lang="en-US" altLang="en-US" sz="2000" dirty="0">
                <a:latin typeface="+mj-lt"/>
                <a:cs typeface="Lucida Sans Unicode" panose="020B0602030504020204" pitchFamily="34" charset="0"/>
              </a:rPr>
              <a:t>Performing manual tasks</a:t>
            </a:r>
          </a:p>
          <a:p>
            <a:pPr lvl="1"/>
            <a:r>
              <a:rPr lang="en-US" altLang="en-US" sz="2000" dirty="0">
                <a:latin typeface="+mj-lt"/>
                <a:cs typeface="Lucida Sans Unicode" panose="020B0602030504020204" pitchFamily="34" charset="0"/>
              </a:rPr>
              <a:t>Walking</a:t>
            </a:r>
          </a:p>
          <a:p>
            <a:pPr lvl="1"/>
            <a:r>
              <a:rPr lang="en-US" altLang="en-US" sz="2000" dirty="0">
                <a:latin typeface="+mj-lt"/>
                <a:cs typeface="Lucida Sans Unicode" panose="020B0602030504020204" pitchFamily="34" charset="0"/>
              </a:rPr>
              <a:t>Seeing</a:t>
            </a:r>
          </a:p>
          <a:p>
            <a:pPr lvl="1"/>
            <a:r>
              <a:rPr lang="en-US" altLang="en-US" sz="2000" dirty="0">
                <a:latin typeface="+mj-lt"/>
                <a:cs typeface="Lucida Sans Unicode" panose="020B0602030504020204" pitchFamily="34" charset="0"/>
              </a:rPr>
              <a:t>Hearing</a:t>
            </a:r>
          </a:p>
          <a:p>
            <a:pPr lvl="1"/>
            <a:r>
              <a:rPr lang="en-US" altLang="en-US" sz="2000" dirty="0">
                <a:latin typeface="+mj-lt"/>
                <a:cs typeface="Lucida Sans Unicode" panose="020B0602030504020204" pitchFamily="34" charset="0"/>
              </a:rPr>
              <a:t>Speaking</a:t>
            </a:r>
          </a:p>
          <a:p>
            <a:pPr lvl="1"/>
            <a:r>
              <a:rPr lang="en-US" altLang="en-US" sz="2000" dirty="0">
                <a:latin typeface="+mj-lt"/>
                <a:cs typeface="Lucida Sans Unicode" panose="020B0602030504020204" pitchFamily="34" charset="0"/>
              </a:rPr>
              <a:t>Breathing</a:t>
            </a:r>
          </a:p>
          <a:p>
            <a:pPr lvl="1"/>
            <a:r>
              <a:rPr lang="en-US" altLang="en-US" sz="2000" dirty="0">
                <a:latin typeface="+mj-lt"/>
                <a:cs typeface="Lucida Sans Unicode" panose="020B0602030504020204" pitchFamily="34" charset="0"/>
              </a:rPr>
              <a:t>Learning</a:t>
            </a:r>
          </a:p>
          <a:p>
            <a:pPr lvl="1"/>
            <a:r>
              <a:rPr lang="en-US" altLang="en-US" sz="2000" dirty="0">
                <a:latin typeface="+mj-lt"/>
                <a:cs typeface="Lucida Sans Unicode" panose="020B0602030504020204" pitchFamily="34" charset="0"/>
              </a:rPr>
              <a:t>Working</a:t>
            </a:r>
            <a:endParaRPr lang="en-US" sz="1800" dirty="0">
              <a:latin typeface="+mj-lt"/>
            </a:endParaRPr>
          </a:p>
        </p:txBody>
      </p:sp>
    </p:spTree>
    <p:extLst>
      <p:ext uri="{BB962C8B-B14F-4D97-AF65-F5344CB8AC3E}">
        <p14:creationId xmlns:p14="http://schemas.microsoft.com/office/powerpoint/2010/main" val="306416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Equal Opportunity for Religious Organizations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eaLnBrk="1" hangingPunct="1">
              <a:buClr>
                <a:schemeClr val="tx1"/>
              </a:buClr>
              <a:buFont typeface="Wingdings" panose="05000000000000000000" pitchFamily="2" charset="2"/>
              <a:buNone/>
            </a:pPr>
            <a:r>
              <a:rPr lang="en-US" altLang="en-US">
                <a:solidFill>
                  <a:srgbClr val="FFFFFF"/>
                </a:solidFill>
              </a:rPr>
              <a:t>Ensures equality for participation of faith-based organizations and other community organizations in  USDA programs.</a:t>
            </a:r>
          </a:p>
        </p:txBody>
      </p:sp>
    </p:spTree>
    <p:extLst>
      <p:ext uri="{BB962C8B-B14F-4D97-AF65-F5344CB8AC3E}">
        <p14:creationId xmlns:p14="http://schemas.microsoft.com/office/powerpoint/2010/main" val="792747490"/>
      </p:ext>
    </p:extLst>
  </p:cSld>
  <p:clrMapOvr>
    <a:overrideClrMapping bg1="dk1" tx1="lt1" bg2="dk2" tx2="lt2" accent1="accent1" accent2="accent2" accent3="accent3" accent4="accent4" accent5="accent5" accent6="accent6" hlink="hlink" folHlink="folHlink"/>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DB9F7F34-F724-4109-AAA6-D393ECCC0B45}"/>
              </a:ext>
            </a:extLst>
          </p:cNvPr>
          <p:cNvSpPr>
            <a:spLocks noGrp="1" noChangeArrowheads="1"/>
          </p:cNvSpPr>
          <p:nvPr>
            <p:ph type="title"/>
          </p:nvPr>
        </p:nvSpPr>
        <p:spPr>
          <a:xfrm>
            <a:off x="1046018" y="942108"/>
            <a:ext cx="3596165" cy="4969113"/>
          </a:xfrm>
        </p:spPr>
        <p:txBody>
          <a:bodyPr anchor="ctr">
            <a:normAutofit/>
          </a:bodyPr>
          <a:lstStyle/>
          <a:p>
            <a:r>
              <a:rPr lang="en-US" altLang="en-US">
                <a:solidFill>
                  <a:schemeClr val="tx2">
                    <a:lumMod val="75000"/>
                  </a:schemeClr>
                </a:solidFill>
                <a:cs typeface="Arial" panose="020B0604020202020204" pitchFamily="34" charset="0"/>
              </a:rPr>
              <a:t>What is Discrimination?</a:t>
            </a:r>
          </a:p>
        </p:txBody>
      </p:sp>
      <p:sp>
        <p:nvSpPr>
          <p:cNvPr id="74" name="Rectangle 73">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76" name="Straight Connector 75">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79"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0"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1"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2"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3"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4"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5"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6"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7"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8"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9"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0"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9" name="Content Placeholder 2">
            <a:extLst>
              <a:ext uri="{FF2B5EF4-FFF2-40B4-BE49-F238E27FC236}">
                <a16:creationId xmlns:a16="http://schemas.microsoft.com/office/drawing/2014/main" id="{6159BBA6-E1CB-4219-99D9-16949283FF3C}"/>
              </a:ext>
            </a:extLst>
          </p:cNvPr>
          <p:cNvSpPr>
            <a:spLocks noGrp="1" noChangeArrowheads="1"/>
          </p:cNvSpPr>
          <p:nvPr>
            <p:ph idx="1"/>
          </p:nvPr>
        </p:nvSpPr>
        <p:spPr bwMode="auto">
          <a:xfrm>
            <a:off x="5049062" y="942108"/>
            <a:ext cx="6455549" cy="4969114"/>
          </a:xfrm>
        </p:spPr>
        <p:txBody>
          <a:bodyPr numCol="1" anchor="ctr" anchorCtr="0" compatLnSpc="1">
            <a:prstTxWarp prst="textNoShape">
              <a:avLst/>
            </a:prstTxWarp>
            <a:normAutofit/>
          </a:bodyPr>
          <a:lstStyle/>
          <a:p>
            <a:pPr marL="0" indent="0">
              <a:spcBef>
                <a:spcPts val="1338"/>
              </a:spcBef>
              <a:buNone/>
            </a:pPr>
            <a:r>
              <a:rPr lang="en-US" altLang="en-US" sz="2800">
                <a:solidFill>
                  <a:schemeClr val="tx2">
                    <a:lumMod val="75000"/>
                  </a:schemeClr>
                </a:solidFill>
                <a:cs typeface="Arial" panose="020B0604020202020204" pitchFamily="34" charset="0"/>
              </a:rPr>
              <a:t>Different treatment which makes a distinction of one person or a group of persons from others; either intentionally, by neglect, or by the actions or lack of actions, based on </a:t>
            </a:r>
            <a:r>
              <a:rPr lang="en-US" altLang="en-US" sz="2800" i="1">
                <a:solidFill>
                  <a:schemeClr val="tx2">
                    <a:lumMod val="75000"/>
                  </a:schemeClr>
                </a:solidFill>
                <a:cs typeface="Arial" panose="020B0604020202020204" pitchFamily="34" charset="0"/>
              </a:rPr>
              <a:t>six protected bases</a:t>
            </a:r>
            <a:r>
              <a:rPr lang="en-US" altLang="en-US" sz="2800">
                <a:solidFill>
                  <a:schemeClr val="tx2">
                    <a:lumMod val="75000"/>
                  </a:schemeClr>
                </a:solidFill>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31E8EFF-9847-4CB4-9471-E26FF132B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8ABCA228-CE68-4A47-BBE7-831947D5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61BAD88-17FB-40F9-8E71-FAF08820A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9381383" y="1759268"/>
            <a:ext cx="2454052" cy="3029344"/>
          </a:xfrm>
        </p:spPr>
        <p:txBody>
          <a:bodyPr>
            <a:normAutofit/>
          </a:bodyPr>
          <a:lstStyle/>
          <a:p>
            <a:pPr>
              <a:lnSpc>
                <a:spcPct val="90000"/>
              </a:lnSpc>
            </a:pPr>
            <a:r>
              <a:rPr lang="en-US" altLang="en-US" sz="2500">
                <a:solidFill>
                  <a:schemeClr val="bg1"/>
                </a:solidFill>
                <a:cs typeface="Arial" panose="020B0604020202020204" pitchFamily="34" charset="0"/>
              </a:rPr>
              <a:t>Six Protected Bases of Discrimination </a:t>
            </a:r>
            <a:br>
              <a:rPr lang="en-US" altLang="en-US" sz="2500">
                <a:solidFill>
                  <a:schemeClr val="bg1"/>
                </a:solidFill>
                <a:cs typeface="Arial" panose="020B0604020202020204" pitchFamily="34" charset="0"/>
              </a:rPr>
            </a:br>
            <a:r>
              <a:rPr lang="en-US" altLang="en-US" sz="2500">
                <a:solidFill>
                  <a:schemeClr val="bg1"/>
                </a:solidFill>
                <a:cs typeface="Arial" panose="020B0604020202020204" pitchFamily="34" charset="0"/>
              </a:rPr>
              <a:t>School Nutrition Programs</a:t>
            </a:r>
          </a:p>
        </p:txBody>
      </p:sp>
      <p:sp>
        <p:nvSpPr>
          <p:cNvPr id="143" name="Freeform: Shape 142">
            <a:extLst>
              <a:ext uri="{FF2B5EF4-FFF2-40B4-BE49-F238E27FC236}">
                <a16:creationId xmlns:a16="http://schemas.microsoft.com/office/drawing/2014/main" id="{660B7CD1-5C7F-4FF4-9B0A-36FD1B61C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extLst>
              <p:ext uri="{D42A27DB-BD31-4B8C-83A1-F6EECF244321}">
                <p14:modId xmlns:p14="http://schemas.microsoft.com/office/powerpoint/2010/main" val="1990327293"/>
              </p:ext>
            </p:extLst>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410" name="Rectangle 2">
            <a:extLst>
              <a:ext uri="{FF2B5EF4-FFF2-40B4-BE49-F238E27FC236}">
                <a16:creationId xmlns:a16="http://schemas.microsoft.com/office/drawing/2014/main" id="{5F57EF9D-9739-4F86-909B-359603DB0699}"/>
              </a:ext>
            </a:extLst>
          </p:cNvPr>
          <p:cNvSpPr>
            <a:spLocks noGrp="1" noChangeArrowheads="1"/>
          </p:cNvSpPr>
          <p:nvPr>
            <p:ph type="title"/>
          </p:nvPr>
        </p:nvSpPr>
        <p:spPr>
          <a:xfrm>
            <a:off x="1187193" y="1462793"/>
            <a:ext cx="2454052" cy="3029344"/>
          </a:xfrm>
        </p:spPr>
        <p:txBody>
          <a:bodyPr>
            <a:normAutofit/>
          </a:bodyPr>
          <a:lstStyle/>
          <a:p>
            <a:pPr>
              <a:defRPr/>
            </a:pPr>
            <a:r>
              <a:rPr lang="en-US" sz="3200">
                <a:solidFill>
                  <a:schemeClr val="bg1"/>
                </a:solidFill>
              </a:rPr>
              <a:t>Required Public Notification System</a:t>
            </a:r>
          </a:p>
        </p:txBody>
      </p:sp>
      <p:sp>
        <p:nvSpPr>
          <p:cNvPr id="7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7" name="Rectangle 7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107" name="Rectangle 3">
            <a:extLst>
              <a:ext uri="{FF2B5EF4-FFF2-40B4-BE49-F238E27FC236}">
                <a16:creationId xmlns:a16="http://schemas.microsoft.com/office/drawing/2014/main" id="{C1FACB3F-5597-40D1-92C9-84DDD8965364}"/>
              </a:ext>
            </a:extLst>
          </p:cNvPr>
          <p:cNvSpPr>
            <a:spLocks noGrp="1"/>
          </p:cNvSpPr>
          <p:nvPr>
            <p:ph idx="1"/>
          </p:nvPr>
        </p:nvSpPr>
        <p:spPr>
          <a:xfrm>
            <a:off x="4706578" y="589722"/>
            <a:ext cx="6798033" cy="5321500"/>
          </a:xfrm>
        </p:spPr>
        <p:txBody>
          <a:bodyPr anchor="ctr">
            <a:normAutofit/>
          </a:bodyPr>
          <a:lstStyle/>
          <a:p>
            <a:pPr marL="0" indent="0">
              <a:buClr>
                <a:schemeClr val="tx1"/>
              </a:buClr>
              <a:buNone/>
            </a:pPr>
            <a:r>
              <a:rPr lang="en-US" altLang="en-US" sz="2400"/>
              <a:t>Must inform applicants, participants, and potentially eligible persons of:</a:t>
            </a:r>
          </a:p>
          <a:p>
            <a:pPr lvl="1" eaLnBrk="1" hangingPunct="1">
              <a:buClr>
                <a:schemeClr val="tx1"/>
              </a:buClr>
            </a:pPr>
            <a:r>
              <a:rPr lang="en-US" altLang="en-US" sz="2400"/>
              <a:t>program availability</a:t>
            </a:r>
          </a:p>
          <a:p>
            <a:pPr lvl="1" eaLnBrk="1" hangingPunct="1">
              <a:buClr>
                <a:schemeClr val="tx1"/>
              </a:buClr>
            </a:pPr>
            <a:r>
              <a:rPr lang="en-US" altLang="en-US" sz="2400"/>
              <a:t>program rights and responsibilities </a:t>
            </a:r>
          </a:p>
          <a:p>
            <a:pPr lvl="1" eaLnBrk="1" hangingPunct="1">
              <a:buClr>
                <a:schemeClr val="tx1"/>
              </a:buClr>
            </a:pPr>
            <a:r>
              <a:rPr lang="en-US" altLang="en-US" sz="2400"/>
              <a:t>the policy of nondiscrimination</a:t>
            </a:r>
          </a:p>
          <a:p>
            <a:pPr lvl="1" eaLnBrk="1" hangingPunct="1">
              <a:buClr>
                <a:schemeClr val="tx1"/>
              </a:buClr>
            </a:pPr>
            <a:r>
              <a:rPr lang="en-US" altLang="en-US" sz="2400"/>
              <a:t>the procedure for filing a complaint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434" name="Rectangle 2">
            <a:extLst>
              <a:ext uri="{FF2B5EF4-FFF2-40B4-BE49-F238E27FC236}">
                <a16:creationId xmlns:a16="http://schemas.microsoft.com/office/drawing/2014/main" id="{A9312859-4E52-4040-B98C-44186EADF09E}"/>
              </a:ext>
            </a:extLst>
          </p:cNvPr>
          <p:cNvSpPr>
            <a:spLocks noGrp="1" noChangeArrowheads="1"/>
          </p:cNvSpPr>
          <p:nvPr>
            <p:ph type="title"/>
          </p:nvPr>
        </p:nvSpPr>
        <p:spPr>
          <a:xfrm>
            <a:off x="1180627" y="2278133"/>
            <a:ext cx="2454052" cy="3029344"/>
          </a:xfrm>
        </p:spPr>
        <p:txBody>
          <a:bodyPr>
            <a:normAutofit/>
          </a:bodyPr>
          <a:lstStyle/>
          <a:p>
            <a:pPr>
              <a:defRPr/>
            </a:pPr>
            <a:r>
              <a:rPr lang="en-US" sz="3200">
                <a:solidFill>
                  <a:schemeClr val="bg1"/>
                </a:solidFill>
              </a:rPr>
              <a:t>3 Elements of Public Notification</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9157" name="Rectangle 3">
            <a:extLst>
              <a:ext uri="{FF2B5EF4-FFF2-40B4-BE49-F238E27FC236}">
                <a16:creationId xmlns:a16="http://schemas.microsoft.com/office/drawing/2014/main" id="{55C8C8BC-49BE-4219-A301-5ABE2F6EB3D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2" name="Group 201">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3253"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4"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5"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6"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7"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8"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9"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0"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1"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2"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3"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4"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6" name="Group 215">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17"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8"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9"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0"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1"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2"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3"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4"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5"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6"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7"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8"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6483096" y="624110"/>
            <a:ext cx="5021516" cy="1280890"/>
          </a:xfrm>
        </p:spPr>
        <p:txBody>
          <a:bodyPr>
            <a:normAutofit/>
          </a:bodyPr>
          <a:lstStyle/>
          <a:p>
            <a:pPr>
              <a:defRPr/>
            </a:pPr>
            <a:r>
              <a:rPr lang="en-US"/>
              <a:t>Methods of Public Notification</a:t>
            </a:r>
          </a:p>
        </p:txBody>
      </p:sp>
      <p:sp>
        <p:nvSpPr>
          <p:cNvPr id="230" name="Rectangle 229">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2"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 b="4623"/>
          <a:stretch/>
        </p:blipFill>
        <p:spPr>
          <a:xfrm>
            <a:off x="-1554" y="1731"/>
            <a:ext cx="4655850" cy="6858000"/>
          </a:xfrm>
          <a:prstGeom prst="rect">
            <a:avLst/>
          </a:prstGeom>
        </p:spPr>
      </p:pic>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6438191" y="2133600"/>
            <a:ext cx="5066419" cy="3777622"/>
          </a:xfrm>
        </p:spPr>
        <p:txBody>
          <a:bodyPr>
            <a:normAutofit/>
          </a:bodyPr>
          <a:lstStyle/>
          <a:p>
            <a:pPr marL="0" indent="0">
              <a:buClr>
                <a:srgbClr val="71A78A"/>
              </a:buClr>
              <a:buNone/>
            </a:pPr>
            <a:r>
              <a:rPr lang="en-US" altLang="en-US"/>
              <a:t>Display the Poster!</a:t>
            </a:r>
          </a:p>
          <a:p>
            <a:pPr marL="0" indent="0">
              <a:buClr>
                <a:srgbClr val="71A78A"/>
              </a:buClr>
              <a:buNone/>
            </a:pPr>
            <a:endParaRPr lang="en-US" altLang="en-US"/>
          </a:p>
          <a:p>
            <a:pPr marL="0" indent="0">
              <a:buClr>
                <a:srgbClr val="71A78A"/>
              </a:buClr>
              <a:buNone/>
            </a:pPr>
            <a:r>
              <a:rPr lang="en-US" altLang="en-US"/>
              <a:t>AD-475A</a:t>
            </a:r>
          </a:p>
          <a:p>
            <a:pPr marL="0" indent="0">
              <a:buClr>
                <a:srgbClr val="71A78A"/>
              </a:buClr>
              <a:buNone/>
            </a:pPr>
            <a:r>
              <a:rPr lang="en-US" altLang="en-US"/>
              <a:t>This is the required version</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9B028DB-0593-4372-81D1-A31110272FC3}"/>
              </a:ext>
            </a:extLst>
          </p:cNvPr>
          <p:cNvSpPr>
            <a:spLocks noGrp="1" noChangeArrowheads="1"/>
          </p:cNvSpPr>
          <p:nvPr>
            <p:ph type="title"/>
          </p:nvPr>
        </p:nvSpPr>
        <p:spPr>
          <a:xfrm>
            <a:off x="2438400" y="381000"/>
            <a:ext cx="7772400" cy="1143000"/>
          </a:xfrm>
        </p:spPr>
        <p:txBody>
          <a:bodyPr/>
          <a:lstStyle/>
          <a:p>
            <a:pPr>
              <a:defRPr/>
            </a:pPr>
            <a:r>
              <a:rPr lang="en-US"/>
              <a:t>Nondiscrimination Statement</a:t>
            </a:r>
            <a:endParaRPr lang="en-US">
              <a:latin typeface="Tahoma" charset="0"/>
            </a:endParaRPr>
          </a:p>
        </p:txBody>
      </p:sp>
      <p:sp>
        <p:nvSpPr>
          <p:cNvPr id="28675" name="Rectangle 3">
            <a:extLst>
              <a:ext uri="{FF2B5EF4-FFF2-40B4-BE49-F238E27FC236}">
                <a16:creationId xmlns:a16="http://schemas.microsoft.com/office/drawing/2014/main" id="{2EE4B04B-D6FE-4177-AB4C-0844F8B22087}"/>
              </a:ext>
            </a:extLst>
          </p:cNvPr>
          <p:cNvSpPr>
            <a:spLocks noGrp="1"/>
          </p:cNvSpPr>
          <p:nvPr>
            <p:ph idx="1"/>
          </p:nvPr>
        </p:nvSpPr>
        <p:spPr>
          <a:xfrm>
            <a:off x="2438400" y="1371600"/>
            <a:ext cx="7772400" cy="5181600"/>
          </a:xfrm>
        </p:spPr>
        <p:txBody>
          <a:bodyPr>
            <a:normAutofit fontScale="70000" lnSpcReduction="20000"/>
          </a:bodyPr>
          <a:lstStyle/>
          <a:p>
            <a:pPr marL="0" indent="0">
              <a:buNone/>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a:t>
            </a:r>
            <a:r>
              <a:rPr lang="en-US" b="0" i="0" dirty="0">
                <a:solidFill>
                  <a:srgbClr val="1B1B1B"/>
                </a:solidFill>
                <a:effectLst/>
              </a:rPr>
              <a:t>(including gender identity and sexual orientation)</a:t>
            </a:r>
            <a:r>
              <a:rPr lang="en-US" dirty="0"/>
              <a:t>, disability, age, or reprisal or retaliation for prior civil rights activity in any program or activity conducted or funded by USDA.</a:t>
            </a:r>
          </a:p>
          <a:p>
            <a:pPr marL="0" indent="0">
              <a:buNone/>
            </a:pPr>
            <a:r>
              <a:rPr lang="en-US"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0" indent="0">
              <a:buNone/>
            </a:pPr>
            <a:r>
              <a:rPr lang="en-US" dirty="0"/>
              <a:t>To file a program complaint of discrimination, complete the USDA Program Discrimination Complaint Form, (AD-3027) found online at: http://www.ascr.usda.gov/complaint_filing_cust.html, and at any USDA office, or write a letter addressed to USDA and provide in the letter all of the information requested in the form. To request a copy of the complaint form, call (866) 632-9992. Submit your completed form or letter to USDA by:</a:t>
            </a:r>
            <a:br>
              <a:rPr lang="en-US" dirty="0"/>
            </a:br>
            <a:endParaRPr lang="en-US" dirty="0"/>
          </a:p>
          <a:p>
            <a:pPr marL="0" indent="0">
              <a:buNone/>
            </a:pPr>
            <a:r>
              <a:rPr lang="en-US" dirty="0"/>
              <a:t>(1)      mail: U.S. Department of Agriculture</a:t>
            </a:r>
            <a:br>
              <a:rPr lang="en-US" dirty="0"/>
            </a:br>
            <a:r>
              <a:rPr lang="en-US" dirty="0"/>
              <a:t>                   Office of the Assistant Secretary for Civil Rights</a:t>
            </a:r>
            <a:br>
              <a:rPr lang="en-US" dirty="0"/>
            </a:br>
            <a:r>
              <a:rPr lang="en-US" dirty="0"/>
              <a:t>                   1400 Independence Avenue, SW</a:t>
            </a:r>
            <a:br>
              <a:rPr lang="en-US" dirty="0"/>
            </a:br>
            <a:r>
              <a:rPr lang="en-US" dirty="0"/>
              <a:t>                   Washington, D.C. 20250-9410;</a:t>
            </a:r>
          </a:p>
          <a:p>
            <a:pPr marL="0" indent="0">
              <a:buNone/>
            </a:pPr>
            <a:r>
              <a:rPr lang="en-US" dirty="0"/>
              <a:t>(2)      fax: (202) 690-7442; or</a:t>
            </a:r>
          </a:p>
          <a:p>
            <a:pPr marL="0" indent="0">
              <a:buNone/>
            </a:pPr>
            <a:r>
              <a:rPr lang="en-US" dirty="0"/>
              <a:t>(3)      email: program.intake@usda.gov.</a:t>
            </a:r>
          </a:p>
          <a:p>
            <a:pPr marL="0" indent="0">
              <a:buNone/>
            </a:pPr>
            <a:r>
              <a:rPr lang="en-US" dirty="0"/>
              <a:t>This institution is an equal opportunity provider.</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A94DC5-3245-4FE5-BAB4-6884119DC785}"/>
              </a:ext>
            </a:extLst>
          </p:cNvPr>
          <p:cNvSpPr>
            <a:spLocks noGrp="1"/>
          </p:cNvSpPr>
          <p:nvPr>
            <p:ph idx="1"/>
          </p:nvPr>
        </p:nvSpPr>
        <p:spPr>
          <a:xfrm>
            <a:off x="2398518" y="1025433"/>
            <a:ext cx="8915400" cy="5218891"/>
          </a:xfrm>
        </p:spPr>
        <p:txBody>
          <a:bodyPr>
            <a:normAutofit fontScale="70000" lnSpcReduction="20000"/>
          </a:bodyPr>
          <a:lstStyle/>
          <a:p>
            <a:pPr marL="0" indent="0">
              <a:buNone/>
            </a:pPr>
            <a:r>
              <a:rPr lang="es-ES"/>
              <a:t>De conformidad con la Ley Federal de Derechos Civiles y los reglamentos y políticas de derechos civiles del Departamento de Agricultura de los EE. UU. (USDA, por sus siglas en inglés), se prohíbe que el USDA, sus agencias, oficinas, empleados e instituciones que participan o administran programas del USDA discriminen sobre la base de raza, color, nacionalidad, sexo, credo religioso, discapacidad, edad, creencias políticas, o en represalia o venganza por actividades previas de derechos civiles en algún programa o actividad realizados o financiados por el USDA.</a:t>
            </a:r>
          </a:p>
          <a:p>
            <a:pPr marL="0" indent="0">
              <a:buNone/>
            </a:pPr>
            <a:r>
              <a:rPr lang="es-ES"/>
              <a:t>Las personas con discapacidades que necesiten medios alternativos para la comunicación de la información del programa (por ejemplo, sistema Braille, letras grandes, cintas de audio, lenguaje de señas americano, etc.), deben ponerse en contacto con la agencia (estatal o local) en la que solicitaron los beneficios. Las personas sordas, con dificultades de audición o con discapacidades del habla pueden comunicarse con el USDA por medio del Federal </a:t>
            </a:r>
            <a:r>
              <a:rPr lang="es-ES" err="1"/>
              <a:t>Relay</a:t>
            </a:r>
            <a:r>
              <a:rPr lang="es-ES"/>
              <a:t> </a:t>
            </a:r>
            <a:r>
              <a:rPr lang="es-ES" err="1"/>
              <a:t>Service</a:t>
            </a:r>
            <a:r>
              <a:rPr lang="es-ES"/>
              <a:t> [Servicio Federal de Retransmisión] llamando al (800) 877-8339. Además, la información del programa se puede proporcionar en otros idiomas.</a:t>
            </a:r>
          </a:p>
          <a:p>
            <a:pPr marL="0" indent="0">
              <a:buNone/>
            </a:pPr>
            <a:r>
              <a:rPr lang="es-ES"/>
              <a:t>Para presentar una denuncia de discriminación, complete </a:t>
            </a:r>
            <a:r>
              <a:rPr lang="es-ES">
                <a:hlinkClick r:id="rId3"/>
              </a:rPr>
              <a:t>el Formulario de Denuncia de Discriminación del Programa del USDA</a:t>
            </a:r>
            <a:r>
              <a:rPr lang="es-ES"/>
              <a:t>, (AD-3027) que está disponible en línea en: </a:t>
            </a:r>
            <a:r>
              <a:rPr lang="es-ES">
                <a:hlinkClick r:id="rId4"/>
              </a:rPr>
              <a:t>http://www.ascr.usda.gov/complaint_filing_cust.html</a:t>
            </a:r>
            <a:r>
              <a:rPr lang="es-ES"/>
              <a:t>  y en cualquier oficina del USDA, o bien escriba una carta dirigida al USDA e incluya en la carta toda la información solicitada en el formulario. Para solicitar una copia del formulario de denuncia, llame al (866) 632-9992. Haga llegar su formulario lleno o carta al USDA por:</a:t>
            </a:r>
          </a:p>
          <a:p>
            <a:pPr marL="0" indent="0">
              <a:buNone/>
            </a:pPr>
            <a:r>
              <a:rPr lang="es-ES"/>
              <a:t>(1)     correo: U.S. </a:t>
            </a:r>
            <a:r>
              <a:rPr lang="es-ES" err="1"/>
              <a:t>Department</a:t>
            </a:r>
            <a:r>
              <a:rPr lang="es-ES"/>
              <a:t> </a:t>
            </a:r>
            <a:r>
              <a:rPr lang="es-ES" err="1"/>
              <a:t>of</a:t>
            </a:r>
            <a:r>
              <a:rPr lang="es-ES"/>
              <a:t> </a:t>
            </a:r>
            <a:r>
              <a:rPr lang="es-ES" err="1"/>
              <a:t>Agriculture</a:t>
            </a:r>
            <a:r>
              <a:rPr lang="es-ES"/>
              <a:t> </a:t>
            </a:r>
            <a:br>
              <a:rPr lang="es-ES"/>
            </a:br>
            <a:r>
              <a:rPr lang="es-ES"/>
              <a:t>         Office </a:t>
            </a:r>
            <a:r>
              <a:rPr lang="es-ES" err="1"/>
              <a:t>of</a:t>
            </a:r>
            <a:r>
              <a:rPr lang="es-ES"/>
              <a:t> </a:t>
            </a:r>
            <a:r>
              <a:rPr lang="es-ES" err="1"/>
              <a:t>the</a:t>
            </a:r>
            <a:r>
              <a:rPr lang="es-ES"/>
              <a:t> </a:t>
            </a:r>
            <a:r>
              <a:rPr lang="es-ES" err="1"/>
              <a:t>Assistant</a:t>
            </a:r>
            <a:r>
              <a:rPr lang="es-ES"/>
              <a:t> </a:t>
            </a:r>
            <a:r>
              <a:rPr lang="es-ES" err="1"/>
              <a:t>Secretary</a:t>
            </a:r>
            <a:r>
              <a:rPr lang="es-ES"/>
              <a:t> </a:t>
            </a:r>
            <a:r>
              <a:rPr lang="es-ES" err="1"/>
              <a:t>for</a:t>
            </a:r>
            <a:r>
              <a:rPr lang="es-ES"/>
              <a:t> Civil </a:t>
            </a:r>
            <a:r>
              <a:rPr lang="es-ES" err="1"/>
              <a:t>Rights</a:t>
            </a:r>
            <a:br>
              <a:rPr lang="es-ES"/>
            </a:br>
            <a:r>
              <a:rPr lang="es-ES"/>
              <a:t>         1400 Independence Avenue, SW</a:t>
            </a:r>
            <a:br>
              <a:rPr lang="es-ES"/>
            </a:br>
            <a:r>
              <a:rPr lang="es-ES"/>
              <a:t>         Washington, D.C. 20250-9410;</a:t>
            </a:r>
          </a:p>
          <a:p>
            <a:pPr marL="0" indent="0">
              <a:buNone/>
            </a:pPr>
            <a:r>
              <a:rPr lang="es-ES"/>
              <a:t>(2)     fax: (202) 690-7442; o</a:t>
            </a:r>
          </a:p>
          <a:p>
            <a:pPr marL="0" indent="0">
              <a:buNone/>
            </a:pPr>
            <a:r>
              <a:rPr lang="es-ES"/>
              <a:t>(3)     correo electrónico: </a:t>
            </a:r>
            <a:r>
              <a:rPr lang="es-ES">
                <a:hlinkClick r:id="rId5"/>
              </a:rPr>
              <a:t>program.intake@usda.gov</a:t>
            </a:r>
            <a:r>
              <a:rPr lang="es-ES"/>
              <a:t>.</a:t>
            </a:r>
          </a:p>
          <a:p>
            <a:pPr marL="0" indent="0">
              <a:buNone/>
            </a:pPr>
            <a:r>
              <a:rPr lang="es-ES"/>
              <a:t>Esta institución es un proveedor que ofrece igualdad de oportunidades.</a:t>
            </a:r>
          </a:p>
        </p:txBody>
      </p:sp>
      <p:sp>
        <p:nvSpPr>
          <p:cNvPr id="2" name="Rectangle 1">
            <a:extLst>
              <a:ext uri="{FF2B5EF4-FFF2-40B4-BE49-F238E27FC236}">
                <a16:creationId xmlns:a16="http://schemas.microsoft.com/office/drawing/2014/main" id="{AFD90A5D-578E-4F64-8402-9DB83091CC03}"/>
              </a:ext>
            </a:extLst>
          </p:cNvPr>
          <p:cNvSpPr/>
          <p:nvPr/>
        </p:nvSpPr>
        <p:spPr>
          <a:xfrm>
            <a:off x="2501890" y="169664"/>
            <a:ext cx="8812028" cy="646331"/>
          </a:xfrm>
          <a:prstGeom prst="rect">
            <a:avLst/>
          </a:prstGeom>
        </p:spPr>
        <p:txBody>
          <a:bodyPr wrap="none">
            <a:spAutoFit/>
          </a:bodyPr>
          <a:lstStyle/>
          <a:p>
            <a:r>
              <a:rPr lang="en-US" sz="3600">
                <a:solidFill>
                  <a:schemeClr val="accent2">
                    <a:lumMod val="75000"/>
                  </a:schemeClr>
                </a:solidFill>
              </a:rPr>
              <a:t>Nondiscrimination Statement (Spanish)</a:t>
            </a:r>
          </a:p>
        </p:txBody>
      </p:sp>
    </p:spTree>
    <p:extLst>
      <p:ext uri="{BB962C8B-B14F-4D97-AF65-F5344CB8AC3E}">
        <p14:creationId xmlns:p14="http://schemas.microsoft.com/office/powerpoint/2010/main" val="93985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8EC24C8-6A06-4304-A102-E186AF6802DA}"/>
              </a:ext>
            </a:extLst>
          </p:cNvPr>
          <p:cNvSpPr>
            <a:spLocks noGrp="1" noChangeArrowheads="1"/>
          </p:cNvSpPr>
          <p:nvPr>
            <p:ph type="title" idx="4294967295"/>
          </p:nvPr>
        </p:nvSpPr>
        <p:spPr>
          <a:xfrm>
            <a:off x="1333500" y="568234"/>
            <a:ext cx="9525000" cy="914400"/>
          </a:xfrm>
        </p:spPr>
        <p:txBody>
          <a:bodyPr>
            <a:normAutofit/>
          </a:bodyPr>
          <a:lstStyle/>
          <a:p>
            <a:pPr algn="ctr"/>
            <a:r>
              <a:rPr lang="en-US" altLang="en-US" sz="3200">
                <a:latin typeface="+mn-lt"/>
                <a:cs typeface="Arial" panose="020B0604020202020204" pitchFamily="34" charset="0"/>
              </a:rPr>
              <a:t>Overview and Objectives</a:t>
            </a:r>
          </a:p>
        </p:txBody>
      </p:sp>
      <p:sp>
        <p:nvSpPr>
          <p:cNvPr id="3" name="Content Placeholder 2">
            <a:extLst>
              <a:ext uri="{FF2B5EF4-FFF2-40B4-BE49-F238E27FC236}">
                <a16:creationId xmlns:a16="http://schemas.microsoft.com/office/drawing/2014/main" id="{95E231D1-3047-4E38-BB28-F0FB12DB346B}"/>
              </a:ext>
            </a:extLst>
          </p:cNvPr>
          <p:cNvSpPr>
            <a:spLocks noGrp="1"/>
          </p:cNvSpPr>
          <p:nvPr>
            <p:ph idx="4294967295"/>
          </p:nvPr>
        </p:nvSpPr>
        <p:spPr>
          <a:xfrm>
            <a:off x="2819400" y="1371600"/>
            <a:ext cx="8039100" cy="4114800"/>
          </a:xfrm>
        </p:spPr>
        <p:txBody>
          <a:bodyPr>
            <a:normAutofit fontScale="25000" lnSpcReduction="20000"/>
          </a:bodyPr>
          <a:lstStyle/>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Assurances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Authorities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Protected Bases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Public Notification </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Complaint Procedures</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Racial and Ethnic Collection</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Language Assistance</a:t>
            </a:r>
          </a:p>
          <a:p>
            <a:pPr marL="1371600" indent="-1371600">
              <a:lnSpc>
                <a:spcPct val="120000"/>
              </a:lnSpc>
              <a:spcBef>
                <a:spcPts val="0"/>
              </a:spcBef>
              <a:buClr>
                <a:schemeClr val="tx1"/>
              </a:buClr>
              <a:buFont typeface="+mj-lt"/>
              <a:buAutoNum type="arabicPeriod"/>
              <a:defRPr/>
            </a:pPr>
            <a:r>
              <a:rPr lang="en-US" altLang="en-US" sz="11200" dirty="0">
                <a:cs typeface="Arial" panose="020B0604020202020204" pitchFamily="34" charset="0"/>
              </a:rPr>
              <a:t>Compliance Reviews</a:t>
            </a:r>
          </a:p>
          <a:p>
            <a:pPr marL="0" indent="0">
              <a:lnSpc>
                <a:spcPct val="120000"/>
              </a:lnSpc>
              <a:spcBef>
                <a:spcPts val="0"/>
              </a:spcBef>
              <a:buClr>
                <a:schemeClr val="tx1"/>
              </a:buClr>
              <a:buNone/>
              <a:defRPr/>
            </a:pPr>
            <a:endParaRPr lang="en-US" altLang="en-US" sz="11200" dirty="0">
              <a:cs typeface="Arial" panose="020B0604020202020204" pitchFamily="34" charset="0"/>
            </a:endParaRPr>
          </a:p>
        </p:txBody>
      </p:sp>
      <p:sp>
        <p:nvSpPr>
          <p:cNvPr id="8196" name="TextBox 4">
            <a:extLst>
              <a:ext uri="{FF2B5EF4-FFF2-40B4-BE49-F238E27FC236}">
                <a16:creationId xmlns:a16="http://schemas.microsoft.com/office/drawing/2014/main" id="{A25914AB-4524-4665-84CD-C7DDBEEEBDCF}"/>
              </a:ext>
            </a:extLst>
          </p:cNvPr>
          <p:cNvSpPr txBox="1">
            <a:spLocks noChangeArrowheads="1"/>
          </p:cNvSpPr>
          <p:nvPr/>
        </p:nvSpPr>
        <p:spPr bwMode="auto">
          <a:xfrm>
            <a:off x="2819400" y="54864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b="1">
              <a:latin typeface="+mn-lt"/>
              <a:cs typeface="Arial" panose="020B0604020202020204" pitchFamily="34" charset="0"/>
            </a:endParaRPr>
          </a:p>
          <a:p>
            <a:pPr eaLnBrk="1" hangingPunct="1"/>
            <a:r>
              <a:rPr lang="en-US" altLang="en-US" sz="2400" b="1">
                <a:latin typeface="+mn-lt"/>
                <a:cs typeface="Arial" panose="020B0604020202020204" pitchFamily="34" charset="0"/>
              </a:rPr>
              <a:t>Objective:  </a:t>
            </a:r>
            <a:r>
              <a:rPr lang="en-US" altLang="en-US" sz="2400">
                <a:latin typeface="+mn-lt"/>
                <a:cs typeface="Arial" panose="020B0604020202020204" pitchFamily="34" charset="0"/>
              </a:rPr>
              <a:t>To understand and implement Civil Rights expectations and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4851350"/>
          </a:xfrm>
        </p:spPr>
        <p:txBody>
          <a:bodyPr>
            <a:normAutofit/>
          </a:bodyPr>
          <a:lstStyle/>
          <a:p>
            <a:pPr eaLnBrk="1" hangingPunct="1">
              <a:buFont typeface="Arial" charset="0"/>
              <a:buChar char="•"/>
              <a:defRPr/>
            </a:pPr>
            <a:r>
              <a:rPr lang="en-US" sz="2400"/>
              <a:t>Include entire statement when space permits</a:t>
            </a:r>
          </a:p>
          <a:p>
            <a:pPr eaLnBrk="1" hangingPunct="1">
              <a:buFont typeface="Arial" charset="0"/>
              <a:buChar char="•"/>
              <a:defRPr/>
            </a:pPr>
            <a:r>
              <a:rPr lang="en-US" sz="2400"/>
              <a:t>Use shortened version in *special circumstances only where space is limited:</a:t>
            </a:r>
          </a:p>
          <a:p>
            <a:pPr marL="0" indent="0">
              <a:buNone/>
              <a:defRPr/>
            </a:pPr>
            <a:r>
              <a:rPr lang="en-US" sz="2400"/>
              <a:t>      “The USDA is an equal opportunity   </a:t>
            </a:r>
          </a:p>
          <a:p>
            <a:pPr marL="0" indent="0">
              <a:buNone/>
              <a:defRPr/>
            </a:pPr>
            <a:r>
              <a:rPr lang="en-US" sz="2400"/>
              <a:t>        provider.”</a:t>
            </a:r>
          </a:p>
          <a:p>
            <a:pPr eaLnBrk="1" hangingPunct="1">
              <a:buFont typeface="Arial" charset="0"/>
              <a:buChar char="•"/>
              <a:defRPr/>
            </a:pPr>
            <a:r>
              <a:rPr lang="en-US" sz="2400"/>
              <a:t>For electronic communications use the statement on the previous slide.</a:t>
            </a:r>
          </a:p>
          <a:p>
            <a:pPr eaLnBrk="1" hangingPunct="1">
              <a:buFont typeface="Arial" charset="0"/>
              <a:buChar char="•"/>
              <a:defRPr/>
            </a:pPr>
            <a:endParaRPr lang="en-US"/>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649224" y="645106"/>
            <a:ext cx="3650279" cy="1259894"/>
          </a:xfrm>
        </p:spPr>
        <p:txBody>
          <a:bodyPr>
            <a:normAutofit/>
          </a:bodyPr>
          <a:lstStyle/>
          <a:p>
            <a:pPr>
              <a:defRPr/>
            </a:pPr>
            <a:r>
              <a:rPr lang="en-US" dirty="0"/>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649225" y="2133600"/>
            <a:ext cx="3650278" cy="3759253"/>
          </a:xfrm>
        </p:spPr>
        <p:txBody>
          <a:bodyPr>
            <a:normAutofit/>
          </a:bodyPr>
          <a:lstStyle/>
          <a:p>
            <a:pPr eaLnBrk="1" hangingPunct="1">
              <a:buClr>
                <a:srgbClr val="EFB354"/>
              </a:buClr>
              <a:buFont typeface="Wingdings" panose="05000000000000000000" pitchFamily="2" charset="2"/>
              <a:buChar char="§"/>
            </a:pPr>
            <a:r>
              <a:rPr lang="en-US" altLang="en-US" dirty="0"/>
              <a:t>Must adhere to timeframes</a:t>
            </a:r>
          </a:p>
          <a:p>
            <a:pPr eaLnBrk="1" hangingPunct="1">
              <a:buClr>
                <a:srgbClr val="EFB354"/>
              </a:buClr>
              <a:buFont typeface="Wingdings" panose="05000000000000000000" pitchFamily="2" charset="2"/>
              <a:buChar char="§"/>
            </a:pPr>
            <a:r>
              <a:rPr lang="en-US" altLang="en-US" dirty="0"/>
              <a:t>File complaint within 180 days of discriminatory action   </a:t>
            </a:r>
          </a:p>
          <a:p>
            <a:pPr eaLnBrk="1" hangingPunct="1">
              <a:buClr>
                <a:srgbClr val="EFB354"/>
              </a:buClr>
              <a:buFont typeface="Wingdings" panose="05000000000000000000" pitchFamily="2" charset="2"/>
              <a:buChar char="§"/>
            </a:pPr>
            <a:r>
              <a:rPr lang="en-US" altLang="en-US" dirty="0"/>
              <a:t>May be written, verbal, or anonymous</a:t>
            </a:r>
          </a:p>
          <a:p>
            <a:pPr eaLnBrk="1" hangingPunct="1">
              <a:buClr>
                <a:srgbClr val="EFB354"/>
              </a:buClr>
              <a:buFont typeface="Wingdings" panose="05000000000000000000" pitchFamily="2" charset="2"/>
              <a:buChar char="§"/>
            </a:pPr>
            <a:r>
              <a:rPr lang="en-US" altLang="en-US" dirty="0"/>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4619543" y="10"/>
            <a:ext cx="7572457" cy="6853242"/>
          </a:xfrm>
          <a:prstGeom prst="rect">
            <a:avLst/>
          </a:prstGeom>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83096" y="624110"/>
            <a:ext cx="5021516" cy="1280890"/>
          </a:xfrm>
        </p:spPr>
        <p:txBody>
          <a:bodyPr>
            <a:normAutofit/>
          </a:bodyPr>
          <a:lstStyle/>
          <a:p>
            <a:pPr>
              <a:defRPr/>
            </a:pPr>
            <a:r>
              <a:rPr lang="en-US" dirty="0"/>
              <a:t>Discrimination Complaints</a:t>
            </a: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47343" r="7341" b="-2"/>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Char char="§"/>
            </a:pPr>
            <a:r>
              <a:rPr lang="en-US" altLang="en-US" dirty="0"/>
              <a:t>Request key information</a:t>
            </a:r>
          </a:p>
          <a:p>
            <a:pPr eaLnBrk="1" hangingPunct="1">
              <a:buFont typeface="Wingdings" panose="05000000000000000000" pitchFamily="2" charset="2"/>
              <a:buChar char="§"/>
            </a:pPr>
            <a:r>
              <a:rPr lang="en-US" altLang="en-US" dirty="0"/>
              <a:t>SA forwards complaints to CRO</a:t>
            </a:r>
          </a:p>
          <a:p>
            <a:pPr eaLnBrk="1" hangingPunct="1">
              <a:buFont typeface="Wingdings" panose="05000000000000000000" pitchFamily="2" charset="2"/>
              <a:buChar char="§"/>
            </a:pPr>
            <a:r>
              <a:rPr lang="en-US" altLang="en-US" dirty="0"/>
              <a:t>Complainant receives a letter of acknowledgement </a:t>
            </a:r>
          </a:p>
          <a:p>
            <a:pPr eaLnBrk="1" hangingPunct="1">
              <a:buFont typeface="Wingdings" panose="05000000000000000000" pitchFamily="2" charset="2"/>
              <a:buChar char="§"/>
            </a:pPr>
            <a:r>
              <a:rPr lang="en-US" altLang="en-US" dirty="0"/>
              <a:t>Age discrimination complaints are referred to Federal Mediation and Conciliation Service (FMCS) within 10 days</a:t>
            </a:r>
          </a:p>
          <a:p>
            <a:pPr eaLnBrk="1" hangingPunct="1">
              <a:buFont typeface="Wingdings" panose="05000000000000000000" pitchFamily="2" charset="2"/>
              <a:buChar char="§"/>
            </a:pPr>
            <a:r>
              <a:rPr lang="en-US" altLang="en-US" dirty="0"/>
              <a:t>Attempt resolution quickly at the lowest possible level</a:t>
            </a:r>
          </a:p>
          <a:p>
            <a:pPr eaLnBrk="1" hangingPunct="1">
              <a:buFont typeface="Wingdings" panose="05000000000000000000" pitchFamily="2" charset="2"/>
              <a:buChar char="§"/>
            </a:pPr>
            <a:r>
              <a:rPr lang="en-US" altLang="en-US" dirty="0"/>
              <a:t>If finding(s), execute corrective action</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1532803" y="604010"/>
            <a:ext cx="4209379" cy="1259894"/>
          </a:xfrm>
        </p:spPr>
        <p:txBody>
          <a:bodyPr>
            <a:normAutofit fontScale="90000"/>
          </a:bodyPr>
          <a:lstStyle/>
          <a:p>
            <a:pPr>
              <a:defRPr/>
            </a:pPr>
            <a:r>
              <a:rPr lang="en-US" sz="3300" dirty="0">
                <a:solidFill>
                  <a:srgbClr val="C3644D"/>
                </a:solidFill>
              </a:rPr>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1532803" y="2123326"/>
            <a:ext cx="3650278" cy="3759253"/>
          </a:xfrm>
        </p:spPr>
        <p:txBody>
          <a:bodyPr>
            <a:normAutofit/>
          </a:bodyPr>
          <a:lstStyle/>
          <a:p>
            <a:pPr eaLnBrk="1" hangingPunct="1">
              <a:buClr>
                <a:srgbClr val="EE451D"/>
              </a:buClr>
              <a:buFont typeface="Wingdings" panose="05000000000000000000" pitchFamily="2" charset="2"/>
              <a:buChar char="§"/>
            </a:pPr>
            <a:r>
              <a:rPr lang="en-US" altLang="en-US" dirty="0"/>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dirty="0"/>
              <a:t>Establish and maintain data collection systems</a:t>
            </a:r>
          </a:p>
          <a:p>
            <a:pPr eaLnBrk="1" hangingPunct="1">
              <a:buClr>
                <a:srgbClr val="EE451D"/>
              </a:buClr>
              <a:buFont typeface="Wingdings" panose="05000000000000000000" pitchFamily="2" charset="2"/>
              <a:buChar char="§"/>
            </a:pPr>
            <a:r>
              <a:rPr lang="en-US" altLang="en-US" dirty="0"/>
              <a:t>Ask for identification of racial categories that apply</a:t>
            </a:r>
          </a:p>
          <a:p>
            <a:pPr eaLnBrk="1" hangingPunct="1">
              <a:buClr>
                <a:srgbClr val="EE451D"/>
              </a:buClr>
              <a:buFont typeface="Wingdings" panose="05000000000000000000" pitchFamily="2" charset="2"/>
              <a:buChar char="§"/>
            </a:pPr>
            <a:r>
              <a:rPr lang="en-US" altLang="en-US" dirty="0"/>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5268288" y="1484612"/>
            <a:ext cx="6304832" cy="3231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1180627" y="1922262"/>
            <a:ext cx="2454052" cy="3029344"/>
          </a:xfrm>
        </p:spPr>
        <p:txBody>
          <a:bodyPr>
            <a:normAutofit/>
          </a:bodyPr>
          <a:lstStyle/>
          <a:p>
            <a:pPr>
              <a:defRPr/>
            </a:pPr>
            <a:r>
              <a:rPr lang="en-US" sz="2700">
                <a:solidFill>
                  <a:schemeClr val="bg1"/>
                </a:solidFill>
              </a:rPr>
              <a:t>Collecting and Reporting Participation Data</a:t>
            </a:r>
          </a:p>
        </p:txBody>
      </p:sp>
      <p:sp>
        <p:nvSpPr>
          <p:cNvPr id="76"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chemeClr val="tx1"/>
                </a:solidFill>
              </a:rPr>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649225" y="2133600"/>
            <a:ext cx="3650278" cy="3759253"/>
          </a:xfrm>
        </p:spPr>
        <p:txBody>
          <a:bodyPr>
            <a:normAutofit/>
          </a:bodyPr>
          <a:lstStyle/>
          <a:p>
            <a:pPr marL="0" indent="0">
              <a:buClr>
                <a:srgbClr val="23DBF5"/>
              </a:buClr>
              <a:buNone/>
            </a:pPr>
            <a:r>
              <a:rPr lang="en-US" altLang="en-US" sz="2400"/>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11994" r="14301" b="-1"/>
          <a:stretch/>
        </p:blipFill>
        <p:spPr>
          <a:xfrm>
            <a:off x="4619543" y="10"/>
            <a:ext cx="7572457" cy="685799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329CC945-5CCA-47D2-9F60-CB402F105CD7}"/>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rgbClr val="63594F"/>
                </a:solidFill>
              </a:rPr>
              <a:t>Limited English Proficiency (LEP)</a:t>
            </a:r>
          </a:p>
        </p:txBody>
      </p:sp>
      <p:sp>
        <p:nvSpPr>
          <p:cNvPr id="76" name="Rectangle 75">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94F"/>
          </a:solidFill>
          <a:ln>
            <a:noFill/>
          </a:ln>
          <a:effectLst/>
        </p:spPr>
        <p:style>
          <a:lnRef idx="1">
            <a:schemeClr val="accent1"/>
          </a:lnRef>
          <a:fillRef idx="3">
            <a:schemeClr val="accent1"/>
          </a:fillRef>
          <a:effectRef idx="2">
            <a:schemeClr val="accent1"/>
          </a:effectRef>
          <a:fontRef idx="minor">
            <a:schemeClr val="lt1"/>
          </a:fontRef>
        </p:style>
      </p:sp>
      <p:sp>
        <p:nvSpPr>
          <p:cNvPr id="36868" name="Rectangle 3">
            <a:extLst>
              <a:ext uri="{FF2B5EF4-FFF2-40B4-BE49-F238E27FC236}">
                <a16:creationId xmlns:a16="http://schemas.microsoft.com/office/drawing/2014/main" id="{A811755C-1D5A-4196-A245-0937E3682F6C}"/>
              </a:ext>
            </a:extLst>
          </p:cNvPr>
          <p:cNvSpPr>
            <a:spLocks noGrp="1"/>
          </p:cNvSpPr>
          <p:nvPr>
            <p:ph idx="1"/>
          </p:nvPr>
        </p:nvSpPr>
        <p:spPr>
          <a:xfrm>
            <a:off x="649225" y="2133600"/>
            <a:ext cx="3650278" cy="3759253"/>
          </a:xfrm>
        </p:spPr>
        <p:txBody>
          <a:bodyPr>
            <a:normAutofit/>
          </a:bodyPr>
          <a:lstStyle/>
          <a:p>
            <a:pPr marL="0" indent="0">
              <a:buClr>
                <a:srgbClr val="A3D76F"/>
              </a:buClr>
              <a:buNone/>
            </a:pPr>
            <a:r>
              <a:rPr lang="en-US" altLang="en-US" sz="2400"/>
              <a:t>Must take </a:t>
            </a:r>
            <a:r>
              <a:rPr lang="en-US" altLang="en-US" sz="2400" i="1"/>
              <a:t>reasonable</a:t>
            </a:r>
            <a:r>
              <a:rPr lang="en-US" altLang="en-US" sz="2400"/>
              <a:t> steps to ensure meaningful access to programs and activities by persons with limited English proficiency.</a:t>
            </a:r>
          </a:p>
        </p:txBody>
      </p:sp>
      <p:pic>
        <p:nvPicPr>
          <p:cNvPr id="36866" name="Picture 2">
            <a:extLst>
              <a:ext uri="{FF2B5EF4-FFF2-40B4-BE49-F238E27FC236}">
                <a16:creationId xmlns:a16="http://schemas.microsoft.com/office/drawing/2014/main" id="{BC8F0587-979D-49CA-9497-577652E3E2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9543" y="1024537"/>
            <a:ext cx="6953577" cy="44838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916" name="Picture 2">
            <a:extLst>
              <a:ext uri="{FF2B5EF4-FFF2-40B4-BE49-F238E27FC236}">
                <a16:creationId xmlns:a16="http://schemas.microsoft.com/office/drawing/2014/main" id="{E42B9341-E3EB-4E47-8DA2-46F84413DB8F}"/>
              </a:ext>
            </a:extLst>
          </p:cNvPr>
          <p:cNvPicPr>
            <a:picLocks noChangeAspect="1" noChangeArrowheads="1"/>
          </p:cNvPicPr>
          <p:nvPr/>
        </p:nvPicPr>
        <p:blipFill rotWithShape="1">
          <a:blip r:embed="rId3"/>
          <a:srcRect l="13859" r="1241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8CD39F76-1C59-495F-A7AD-F80EEAC9C2C2}"/>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Limited English Proficiency</a:t>
            </a:r>
          </a:p>
        </p:txBody>
      </p:sp>
      <p:sp>
        <p:nvSpPr>
          <p:cNvPr id="12291" name="Rectangle 3">
            <a:extLst>
              <a:ext uri="{FF2B5EF4-FFF2-40B4-BE49-F238E27FC236}">
                <a16:creationId xmlns:a16="http://schemas.microsoft.com/office/drawing/2014/main" id="{A0763629-3F48-41DF-9B05-C14D603F57C5}"/>
              </a:ext>
            </a:extLst>
          </p:cNvPr>
          <p:cNvSpPr>
            <a:spLocks noGrp="1" noChangeArrowheads="1"/>
          </p:cNvSpPr>
          <p:nvPr>
            <p:ph idx="1"/>
          </p:nvPr>
        </p:nvSpPr>
        <p:spPr>
          <a:xfrm>
            <a:off x="7860770" y="2017668"/>
            <a:ext cx="3750205" cy="3857816"/>
          </a:xfrm>
        </p:spPr>
        <p:txBody>
          <a:bodyPr rtlCol="0">
            <a:normAutofit/>
          </a:bodyPr>
          <a:lstStyle/>
          <a:p>
            <a:pPr marL="182880" indent="-182880">
              <a:buNone/>
              <a:defRPr/>
            </a:pPr>
            <a:endParaRPr lang="en-US">
              <a:solidFill>
                <a:schemeClr val="tx1">
                  <a:lumMod val="95000"/>
                  <a:lumOff val="5000"/>
                </a:schemeClr>
              </a:solidFill>
            </a:endParaRPr>
          </a:p>
          <a:p>
            <a:pPr marL="0" indent="0">
              <a:buNone/>
              <a:defRPr/>
            </a:pPr>
            <a:r>
              <a:rPr lang="en-US">
                <a:solidFill>
                  <a:schemeClr val="tx1">
                    <a:lumMod val="95000"/>
                    <a:lumOff val="5000"/>
                  </a:schemeClr>
                </a:solidFill>
              </a:rPr>
              <a:t>Free &amp; Reduced Application templates are available in many languages on the USDA website </a:t>
            </a:r>
            <a:r>
              <a:rPr lang="en-US">
                <a:solidFill>
                  <a:schemeClr val="tx1">
                    <a:lumMod val="95000"/>
                    <a:lumOff val="5000"/>
                  </a:schemeClr>
                </a:solidFill>
                <a:hlinkClick r:id="rId4"/>
              </a:rPr>
              <a:t>https://www.fns.usda.gov/school-meals/translated-applications</a:t>
            </a:r>
            <a:r>
              <a:rPr lang="en-US">
                <a:solidFill>
                  <a:schemeClr val="tx1">
                    <a:lumMod val="95000"/>
                    <a:lumOff val="5000"/>
                  </a:schemeClr>
                </a:solidFill>
              </a:rPr>
              <a:t> </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1746" name="Rectangle 2">
            <a:extLst>
              <a:ext uri="{FF2B5EF4-FFF2-40B4-BE49-F238E27FC236}">
                <a16:creationId xmlns:a16="http://schemas.microsoft.com/office/drawing/2014/main" id="{C9FB95CD-B117-4EFA-B00A-CCD93F3B4649}"/>
              </a:ext>
            </a:extLst>
          </p:cNvPr>
          <p:cNvSpPr>
            <a:spLocks noGrp="1" noChangeArrowheads="1"/>
          </p:cNvSpPr>
          <p:nvPr>
            <p:ph type="title"/>
          </p:nvPr>
        </p:nvSpPr>
        <p:spPr>
          <a:xfrm>
            <a:off x="1259893" y="3101093"/>
            <a:ext cx="2454052" cy="3029344"/>
          </a:xfrm>
        </p:spPr>
        <p:txBody>
          <a:bodyPr>
            <a:normAutofit/>
          </a:bodyPr>
          <a:lstStyle/>
          <a:p>
            <a:pPr>
              <a:defRPr/>
            </a:pPr>
            <a:r>
              <a:rPr lang="en-US" sz="2700">
                <a:solidFill>
                  <a:schemeClr val="bg1"/>
                </a:solidFill>
              </a:rPr>
              <a:t>Compliance Reviews</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7589" name="Rectangle 3">
            <a:extLst>
              <a:ext uri="{FF2B5EF4-FFF2-40B4-BE49-F238E27FC236}">
                <a16:creationId xmlns:a16="http://schemas.microsoft.com/office/drawing/2014/main" id="{D9B87146-E636-4508-B4CE-8509EBBD3930}"/>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C6FABB2-F357-410D-8621-3FC388F2850A}"/>
              </a:ext>
            </a:extLst>
          </p:cNvPr>
          <p:cNvSpPr>
            <a:spLocks noGrp="1" noChangeArrowheads="1"/>
          </p:cNvSpPr>
          <p:nvPr>
            <p:ph type="title"/>
          </p:nvPr>
        </p:nvSpPr>
        <p:spPr>
          <a:xfrm>
            <a:off x="6483096" y="624110"/>
            <a:ext cx="5021516" cy="1280890"/>
          </a:xfrm>
        </p:spPr>
        <p:txBody>
          <a:bodyPr>
            <a:normAutofit/>
          </a:bodyPr>
          <a:lstStyle/>
          <a:p>
            <a:pPr>
              <a:defRPr/>
            </a:pPr>
            <a:r>
              <a:rPr lang="en-US" dirty="0"/>
              <a:t>Pre-Award Requirement</a:t>
            </a:r>
          </a:p>
        </p:txBody>
      </p:sp>
      <p:pic>
        <p:nvPicPr>
          <p:cNvPr id="69636" name="Picture 2" descr="A screenshot of a cell phone&#10;&#10;Description generated with very high confidence">
            <a:extLst>
              <a:ext uri="{FF2B5EF4-FFF2-40B4-BE49-F238E27FC236}">
                <a16:creationId xmlns:a16="http://schemas.microsoft.com/office/drawing/2014/main" id="{C86BCAFA-FFED-4FC0-A923-843B3AA8E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 r="6968"/>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51ACD00F-7EB2-4954-BAB7-E7EB29B5CF30}"/>
              </a:ext>
            </a:extLst>
          </p:cNvPr>
          <p:cNvSpPr>
            <a:spLocks noGrp="1" noChangeArrowheads="1"/>
          </p:cNvSpPr>
          <p:nvPr>
            <p:ph idx="1"/>
          </p:nvPr>
        </p:nvSpPr>
        <p:spPr>
          <a:xfrm>
            <a:off x="6438191" y="2133600"/>
            <a:ext cx="5066419" cy="3777622"/>
          </a:xfrm>
        </p:spPr>
        <p:txBody>
          <a:bodyPr>
            <a:normAutofit/>
          </a:bodyPr>
          <a:lstStyle/>
          <a:p>
            <a:pPr eaLnBrk="1" hangingPunct="1">
              <a:buFont typeface="Wingdings" pitchFamily="2" charset="2"/>
              <a:buNone/>
              <a:defRPr/>
            </a:pPr>
            <a:r>
              <a:rPr lang="en-US" sz="2400" dirty="0"/>
              <a:t>  Conducted when SFA’s are being considered to operate a School Nutrition Program</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1259893" y="3101093"/>
            <a:ext cx="2454052" cy="3029344"/>
          </a:xfrm>
        </p:spPr>
        <p:txBody>
          <a:bodyPr>
            <a:normAutofit/>
          </a:bodyPr>
          <a:lstStyle/>
          <a:p>
            <a:pPr>
              <a:defRPr/>
            </a:pPr>
            <a:r>
              <a:rPr lang="en-US" sz="32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extLst>
              <p:ext uri="{D42A27DB-BD31-4B8C-83A1-F6EECF244321}">
                <p14:modId xmlns:p14="http://schemas.microsoft.com/office/powerpoint/2010/main" val="88261995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770" name="Rectangle 2">
            <a:extLst>
              <a:ext uri="{FF2B5EF4-FFF2-40B4-BE49-F238E27FC236}">
                <a16:creationId xmlns:a16="http://schemas.microsoft.com/office/drawing/2014/main" id="{2F81901F-332D-42B7-BDAD-4FFDA49F839E}"/>
              </a:ext>
            </a:extLst>
          </p:cNvPr>
          <p:cNvSpPr>
            <a:spLocks noGrp="1" noChangeArrowheads="1"/>
          </p:cNvSpPr>
          <p:nvPr>
            <p:ph type="title"/>
          </p:nvPr>
        </p:nvSpPr>
        <p:spPr>
          <a:xfrm>
            <a:off x="3373062" y="624110"/>
            <a:ext cx="8131550" cy="1280890"/>
          </a:xfrm>
        </p:spPr>
        <p:txBody>
          <a:bodyPr>
            <a:normAutofit/>
          </a:bodyPr>
          <a:lstStyle/>
          <a:p>
            <a:pPr>
              <a:defRPr/>
            </a:pPr>
            <a:r>
              <a:rPr lang="en-US"/>
              <a:t>Post-Award Requirement</a:t>
            </a:r>
          </a:p>
        </p:txBody>
      </p:sp>
      <p:sp>
        <p:nvSpPr>
          <p:cNvPr id="106" name="Rectangle 10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7" name="Group 106">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08"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1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2"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3"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4"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5"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6"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7"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8"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9"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1683" name="Rectangle 3">
            <a:extLst>
              <a:ext uri="{FF2B5EF4-FFF2-40B4-BE49-F238E27FC236}">
                <a16:creationId xmlns:a16="http://schemas.microsoft.com/office/drawing/2014/main" id="{00C18FF3-F3D6-4500-BEAF-7E0E3EBFEAAB}"/>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None/>
            </a:pPr>
            <a:r>
              <a:rPr lang="en-US" altLang="en-US" sz="2400"/>
              <a:t>Administrative Review selection may be based on one of the following concerns:</a:t>
            </a:r>
          </a:p>
          <a:p>
            <a:pPr eaLnBrk="1" hangingPunct="1">
              <a:buClr>
                <a:schemeClr val="tx1"/>
              </a:buClr>
              <a:buFont typeface="Wingdings" panose="05000000000000000000" pitchFamily="2" charset="2"/>
              <a:buChar char="§"/>
            </a:pPr>
            <a:r>
              <a:rPr lang="en-US" altLang="en-US" sz="2400"/>
              <a:t>Unusual fluctuation in racial/ethnic participation</a:t>
            </a:r>
          </a:p>
          <a:p>
            <a:pPr eaLnBrk="1" hangingPunct="1">
              <a:buClr>
                <a:schemeClr val="tx1"/>
              </a:buClr>
              <a:buFont typeface="Wingdings" panose="05000000000000000000" pitchFamily="2" charset="2"/>
              <a:buChar char="§"/>
            </a:pPr>
            <a:r>
              <a:rPr lang="en-US" altLang="en-US" sz="2400"/>
              <a:t>Number of discrimination complaints</a:t>
            </a:r>
          </a:p>
          <a:p>
            <a:pPr eaLnBrk="1" hangingPunct="1">
              <a:buClr>
                <a:schemeClr val="tx1"/>
              </a:buClr>
              <a:buFont typeface="Wingdings" panose="05000000000000000000" pitchFamily="2" charset="2"/>
              <a:buChar char="§"/>
            </a:pPr>
            <a:r>
              <a:rPr lang="en-US" altLang="en-US" sz="2400"/>
              <a:t>Reported information</a:t>
            </a:r>
          </a:p>
          <a:p>
            <a:pPr eaLnBrk="1" hangingPunct="1">
              <a:buClr>
                <a:schemeClr val="tx1"/>
              </a:buClr>
              <a:buFont typeface="Wingdings" panose="05000000000000000000" pitchFamily="2" charset="2"/>
              <a:buChar char="§"/>
            </a:pPr>
            <a:r>
              <a:rPr lang="en-US" altLang="en-US" sz="2400"/>
              <a:t>Unresolved findings</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B3B61A3-90C7-4B5F-AD83-03ABD7A8AEA8}"/>
              </a:ext>
            </a:extLst>
          </p:cNvPr>
          <p:cNvSpPr>
            <a:spLocks noGrp="1" noChangeArrowheads="1"/>
          </p:cNvSpPr>
          <p:nvPr>
            <p:ph type="title"/>
          </p:nvPr>
        </p:nvSpPr>
        <p:spPr>
          <a:xfrm>
            <a:off x="3373062" y="624110"/>
            <a:ext cx="8131550" cy="1280890"/>
          </a:xfrm>
        </p:spPr>
        <p:txBody>
          <a:bodyPr>
            <a:normAutofit/>
          </a:bodyPr>
          <a:lstStyle/>
          <a:p>
            <a:pPr>
              <a:defRPr/>
            </a:pPr>
            <a:r>
              <a:rPr lang="en-US" dirty="0"/>
              <a:t>Post-Award Requirement</a:t>
            </a:r>
          </a:p>
        </p:txBody>
      </p:sp>
      <p:sp>
        <p:nvSpPr>
          <p:cNvPr id="73731" name="Rectangle 3">
            <a:extLst>
              <a:ext uri="{FF2B5EF4-FFF2-40B4-BE49-F238E27FC236}">
                <a16:creationId xmlns:a16="http://schemas.microsoft.com/office/drawing/2014/main" id="{29138450-F987-4F11-BEB0-B4C6D2149AFF}"/>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None/>
            </a:pPr>
            <a:r>
              <a:rPr lang="en-US" altLang="en-US" sz="2400" dirty="0"/>
              <a:t>State Agency (SA) evaluates:</a:t>
            </a:r>
          </a:p>
          <a:p>
            <a:pPr eaLnBrk="1" hangingPunct="1">
              <a:buFont typeface="Wingdings" panose="05000000000000000000" pitchFamily="2" charset="2"/>
              <a:buChar char="§"/>
            </a:pPr>
            <a:r>
              <a:rPr lang="en-US" altLang="en-US" sz="2400" dirty="0"/>
              <a:t>Equal opportunity to participate;</a:t>
            </a:r>
          </a:p>
          <a:p>
            <a:pPr eaLnBrk="1" hangingPunct="1">
              <a:buFont typeface="Wingdings" panose="05000000000000000000" pitchFamily="2" charset="2"/>
              <a:buChar char="§"/>
            </a:pPr>
            <a:r>
              <a:rPr lang="en-US" altLang="en-US" sz="2400" dirty="0"/>
              <a:t>Case records coded properly</a:t>
            </a:r>
          </a:p>
          <a:p>
            <a:pPr eaLnBrk="1" hangingPunct="1">
              <a:buFont typeface="Wingdings" panose="05000000000000000000" pitchFamily="2" charset="2"/>
              <a:buChar char="§"/>
            </a:pPr>
            <a:r>
              <a:rPr lang="en-US" altLang="en-US" sz="2400" dirty="0"/>
              <a:t>Posters displayed as required</a:t>
            </a:r>
          </a:p>
          <a:p>
            <a:pPr eaLnBrk="1" hangingPunct="1">
              <a:buFont typeface="Wingdings" panose="05000000000000000000" pitchFamily="2" charset="2"/>
              <a:buChar char="§"/>
            </a:pPr>
            <a:r>
              <a:rPr lang="en-US" altLang="en-US" sz="2400" dirty="0"/>
              <a:t>Appropriate use of nondiscrimination statement</a:t>
            </a:r>
          </a:p>
          <a:p>
            <a:pPr eaLnBrk="1" hangingPunct="1"/>
            <a:endParaRPr lang="en-US" altLang="en-US" dirty="0"/>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AF815C-182A-4A12-9C18-57464A776E5F}"/>
              </a:ext>
            </a:extLst>
          </p:cNvPr>
          <p:cNvSpPr>
            <a:spLocks noGrp="1" noChangeArrowheads="1"/>
          </p:cNvSpPr>
          <p:nvPr>
            <p:ph type="title"/>
          </p:nvPr>
        </p:nvSpPr>
        <p:spPr>
          <a:xfrm>
            <a:off x="3373062" y="624110"/>
            <a:ext cx="8131550" cy="1280890"/>
          </a:xfrm>
        </p:spPr>
        <p:txBody>
          <a:bodyPr>
            <a:normAutofit/>
          </a:bodyPr>
          <a:lstStyle/>
          <a:p>
            <a:pPr>
              <a:defRPr/>
            </a:pPr>
            <a:r>
              <a:rPr lang="en-US" dirty="0"/>
              <a:t>Post-Award Requirement</a:t>
            </a:r>
          </a:p>
        </p:txBody>
      </p:sp>
      <p:sp>
        <p:nvSpPr>
          <p:cNvPr id="75778" name="Rectangle 3">
            <a:extLst>
              <a:ext uri="{FF2B5EF4-FFF2-40B4-BE49-F238E27FC236}">
                <a16:creationId xmlns:a16="http://schemas.microsoft.com/office/drawing/2014/main" id="{F54D14CC-B1F2-4224-AEFB-2470D5EAF3BA}"/>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Char char="§"/>
            </a:pPr>
            <a:r>
              <a:rPr lang="en-US" altLang="en-US" sz="2400" dirty="0"/>
              <a:t>Availability of program information</a:t>
            </a:r>
          </a:p>
          <a:p>
            <a:pPr eaLnBrk="1" hangingPunct="1">
              <a:buFont typeface="Wingdings" panose="05000000000000000000" pitchFamily="2" charset="2"/>
              <a:buChar char="§"/>
            </a:pPr>
            <a:r>
              <a:rPr lang="en-US" altLang="en-US" sz="2400" dirty="0"/>
              <a:t>Data maintained for three years</a:t>
            </a:r>
          </a:p>
          <a:p>
            <a:pPr eaLnBrk="1" hangingPunct="1">
              <a:buFont typeface="Wingdings" panose="05000000000000000000" pitchFamily="2" charset="2"/>
              <a:buChar char="§"/>
            </a:pPr>
            <a:r>
              <a:rPr lang="en-US" altLang="en-US" sz="2400" dirty="0"/>
              <a:t>Complaint processing</a:t>
            </a:r>
          </a:p>
          <a:p>
            <a:pPr eaLnBrk="1" hangingPunct="1">
              <a:buFont typeface="Wingdings" panose="05000000000000000000" pitchFamily="2" charset="2"/>
              <a:buChar char="§"/>
            </a:pPr>
            <a:r>
              <a:rPr lang="en-US" altLang="en-US" sz="2400" dirty="0"/>
              <a:t>Education</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8" name="Group 137">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9"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3"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890" name="Rectangle 2">
            <a:extLst>
              <a:ext uri="{FF2B5EF4-FFF2-40B4-BE49-F238E27FC236}">
                <a16:creationId xmlns:a16="http://schemas.microsoft.com/office/drawing/2014/main" id="{A02F404F-38B8-4F2D-A783-541C03CE1BDF}"/>
              </a:ext>
            </a:extLst>
          </p:cNvPr>
          <p:cNvSpPr>
            <a:spLocks noGrp="1" noChangeArrowheads="1"/>
          </p:cNvSpPr>
          <p:nvPr>
            <p:ph type="title"/>
          </p:nvPr>
        </p:nvSpPr>
        <p:spPr>
          <a:xfrm>
            <a:off x="6483096" y="624110"/>
            <a:ext cx="5021516" cy="1280890"/>
          </a:xfrm>
        </p:spPr>
        <p:txBody>
          <a:bodyPr>
            <a:normAutofit/>
          </a:bodyPr>
          <a:lstStyle/>
          <a:p>
            <a:pPr>
              <a:defRPr/>
            </a:pPr>
            <a:r>
              <a:rPr lang="en-US" dirty="0">
                <a:latin typeface="Tahoma" charset="0"/>
              </a:rPr>
              <a:t>Compliance Reviews “For Cause”</a:t>
            </a:r>
          </a:p>
        </p:txBody>
      </p:sp>
      <p:sp>
        <p:nvSpPr>
          <p:cNvPr id="166" name="Rectangle 165">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text&#10;&#10;Description automatically generated">
            <a:extLst>
              <a:ext uri="{FF2B5EF4-FFF2-40B4-BE49-F238E27FC236}">
                <a16:creationId xmlns:a16="http://schemas.microsoft.com/office/drawing/2014/main" id="{A1714B7B-7A65-43FE-94DE-0D61C5FEE735}"/>
              </a:ext>
            </a:extLst>
          </p:cNvPr>
          <p:cNvPicPr>
            <a:picLocks noChangeAspect="1"/>
          </p:cNvPicPr>
          <p:nvPr/>
        </p:nvPicPr>
        <p:blipFill rotWithShape="1">
          <a:blip r:embed="rId3">
            <a:extLst>
              <a:ext uri="{28A0092B-C50C-407E-A947-70E740481C1C}">
                <a14:useLocalDpi xmlns:a14="http://schemas.microsoft.com/office/drawing/2010/main" val="0"/>
              </a:ext>
            </a:extLst>
          </a:blip>
          <a:srcRect l="13669" r="18441"/>
          <a:stretch/>
        </p:blipFill>
        <p:spPr>
          <a:xfrm>
            <a:off x="-1554" y="1731"/>
            <a:ext cx="4655850" cy="6858000"/>
          </a:xfrm>
          <a:prstGeom prst="rect">
            <a:avLst/>
          </a:prstGeom>
        </p:spPr>
      </p:pic>
      <p:sp>
        <p:nvSpPr>
          <p:cNvPr id="77827" name="Rectangle 3">
            <a:extLst>
              <a:ext uri="{FF2B5EF4-FFF2-40B4-BE49-F238E27FC236}">
                <a16:creationId xmlns:a16="http://schemas.microsoft.com/office/drawing/2014/main" id="{889FD3CB-79A9-45B3-8CEE-F8E6128B21C7}"/>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None/>
            </a:pPr>
            <a:r>
              <a:rPr lang="en-US" altLang="en-US" dirty="0"/>
              <a:t>Conducted upon:</a:t>
            </a:r>
          </a:p>
          <a:p>
            <a:pPr eaLnBrk="1" hangingPunct="1">
              <a:buFont typeface="Wingdings" panose="05000000000000000000" pitchFamily="2" charset="2"/>
              <a:buChar char="§"/>
            </a:pPr>
            <a:r>
              <a:rPr lang="en-US" altLang="en-US" dirty="0"/>
              <a:t>Indication of  benefits not extended properly</a:t>
            </a:r>
          </a:p>
          <a:p>
            <a:pPr eaLnBrk="1" hangingPunct="1">
              <a:buFont typeface="Wingdings" panose="05000000000000000000" pitchFamily="2" charset="2"/>
              <a:buChar char="§"/>
            </a:pPr>
            <a:r>
              <a:rPr lang="en-US" altLang="en-US" dirty="0"/>
              <a:t>Documentation of complaint patterns</a:t>
            </a:r>
          </a:p>
          <a:p>
            <a:pPr>
              <a:buFont typeface="Wingdings" panose="05000000000000000000" pitchFamily="2" charset="2"/>
              <a:buChar char="§"/>
            </a:pPr>
            <a:r>
              <a:rPr lang="en-US" altLang="en-US" dirty="0"/>
              <a:t>Report of alleged noncompliance</a:t>
            </a:r>
          </a:p>
          <a:p>
            <a:pPr marL="0" indent="0" eaLnBrk="1" hangingPunct="1">
              <a:buNone/>
            </a:pPr>
            <a:endParaRPr lang="en-US" altLang="en-US" dirty="0"/>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70DD502-22AA-4660-B35C-492F425694A4}"/>
              </a:ext>
            </a:extLst>
          </p:cNvPr>
          <p:cNvSpPr>
            <a:spLocks noGrp="1" noChangeArrowheads="1"/>
          </p:cNvSpPr>
          <p:nvPr>
            <p:ph type="title"/>
          </p:nvPr>
        </p:nvSpPr>
        <p:spPr>
          <a:xfrm>
            <a:off x="1687669" y="624110"/>
            <a:ext cx="4137059" cy="1280890"/>
          </a:xfrm>
        </p:spPr>
        <p:txBody>
          <a:bodyPr>
            <a:normAutofit/>
          </a:bodyPr>
          <a:lstStyle/>
          <a:p>
            <a:pPr>
              <a:defRPr/>
            </a:pPr>
            <a:r>
              <a:rPr lang="en-US" sz="3200" dirty="0">
                <a:latin typeface="Tahoma" charset="0"/>
              </a:rPr>
              <a:t>Non-compliance Definition</a:t>
            </a:r>
          </a:p>
        </p:txBody>
      </p:sp>
      <p:sp>
        <p:nvSpPr>
          <p:cNvPr id="79875" name="Rectangle 3">
            <a:extLst>
              <a:ext uri="{FF2B5EF4-FFF2-40B4-BE49-F238E27FC236}">
                <a16:creationId xmlns:a16="http://schemas.microsoft.com/office/drawing/2014/main" id="{AD176FEF-EF4A-412F-A701-5EA69378E322}"/>
              </a:ext>
            </a:extLst>
          </p:cNvPr>
          <p:cNvSpPr>
            <a:spLocks noGrp="1"/>
          </p:cNvSpPr>
          <p:nvPr>
            <p:ph idx="1"/>
          </p:nvPr>
        </p:nvSpPr>
        <p:spPr>
          <a:xfrm>
            <a:off x="1683956" y="2133600"/>
            <a:ext cx="4140772" cy="3777622"/>
          </a:xfrm>
        </p:spPr>
        <p:txBody>
          <a:bodyPr>
            <a:normAutofit/>
          </a:bodyPr>
          <a:lstStyle/>
          <a:p>
            <a:pPr eaLnBrk="1" hangingPunct="1">
              <a:buClr>
                <a:srgbClr val="D6320F"/>
              </a:buClr>
              <a:buFont typeface="Wingdings" panose="05000000000000000000" pitchFamily="2" charset="2"/>
              <a:buNone/>
            </a:pPr>
            <a:endParaRPr lang="en-US" altLang="en-US" sz="1600" dirty="0">
              <a:solidFill>
                <a:srgbClr val="000000"/>
              </a:solidFill>
            </a:endParaRPr>
          </a:p>
          <a:p>
            <a:pPr eaLnBrk="1" hangingPunct="1">
              <a:buClr>
                <a:srgbClr val="D6320F"/>
              </a:buClr>
              <a:buFont typeface="Wingdings" panose="05000000000000000000" pitchFamily="2" charset="2"/>
              <a:buNone/>
            </a:pPr>
            <a:r>
              <a:rPr lang="en-US" altLang="en-US" sz="2000" dirty="0">
                <a:solidFill>
                  <a:srgbClr val="000000"/>
                </a:solidFill>
              </a:rPr>
              <a:t>A factual finding that any civil rights requirement, as provided by law, regulation, policy, instruction, or guidelines, is not being adhered to by a State agency, local agency, or other sub-recipient</a:t>
            </a:r>
            <a:r>
              <a:rPr lang="en-US" altLang="en-US" dirty="0">
                <a:solidFill>
                  <a:srgbClr val="000000"/>
                </a:solidFill>
              </a:rPr>
              <a:t>.</a:t>
            </a:r>
          </a:p>
        </p:txBody>
      </p:sp>
      <p:pic>
        <p:nvPicPr>
          <p:cNvPr id="3" name="Picture 2" descr="A picture containing text&#10;&#10;Description automatically generated">
            <a:extLst>
              <a:ext uri="{FF2B5EF4-FFF2-40B4-BE49-F238E27FC236}">
                <a16:creationId xmlns:a16="http://schemas.microsoft.com/office/drawing/2014/main" id="{B2C9E2DC-89B0-4022-B1FF-59367474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8425"/>
            <a:ext cx="5451627" cy="3052911"/>
          </a:xfrm>
          <a:prstGeom prst="rect">
            <a:avLst/>
          </a:prstGeom>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BEFA48FF-99FD-4679-BC9F-A1476D3967EB}"/>
              </a:ext>
            </a:extLst>
          </p:cNvPr>
          <p:cNvSpPr>
            <a:spLocks noGrp="1" noChangeArrowheads="1"/>
          </p:cNvSpPr>
          <p:nvPr>
            <p:ph type="title"/>
          </p:nvPr>
        </p:nvSpPr>
        <p:spPr>
          <a:xfrm>
            <a:off x="791110" y="1759268"/>
            <a:ext cx="2979505" cy="3029344"/>
          </a:xfrm>
        </p:spPr>
        <p:txBody>
          <a:bodyPr>
            <a:normAutofit/>
          </a:bodyPr>
          <a:lstStyle/>
          <a:p>
            <a:pPr>
              <a:defRPr/>
            </a:pPr>
            <a:r>
              <a:rPr lang="en-US" sz="2800" dirty="0">
                <a:solidFill>
                  <a:schemeClr val="bg1"/>
                </a:solidFill>
                <a:latin typeface="Tahoma" charset="0"/>
              </a:rPr>
              <a:t>What are examples of noncompliance?</a:t>
            </a:r>
          </a:p>
        </p:txBody>
      </p:sp>
      <p:sp>
        <p:nvSpPr>
          <p:cNvPr id="20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05" name="Rectangle 20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973" name="Rectangle 3">
            <a:extLst>
              <a:ext uri="{FF2B5EF4-FFF2-40B4-BE49-F238E27FC236}">
                <a16:creationId xmlns:a16="http://schemas.microsoft.com/office/drawing/2014/main" id="{6B96D2AC-D282-1F8F-E301-C549CDE06D5A}"/>
              </a:ext>
            </a:extLst>
          </p:cNvPr>
          <p:cNvGraphicFramePr>
            <a:graphicFrameLocks noGrp="1"/>
          </p:cNvGraphicFramePr>
          <p:nvPr>
            <p:ph idx="1"/>
            <p:extLst>
              <p:ext uri="{D42A27DB-BD31-4B8C-83A1-F6EECF244321}">
                <p14:modId xmlns:p14="http://schemas.microsoft.com/office/powerpoint/2010/main" val="345621389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1986" name="Rectangle 2">
            <a:extLst>
              <a:ext uri="{FF2B5EF4-FFF2-40B4-BE49-F238E27FC236}">
                <a16:creationId xmlns:a16="http://schemas.microsoft.com/office/drawing/2014/main" id="{4634355F-83E1-4EE5-83C9-5B5C1B703CBD}"/>
              </a:ext>
            </a:extLst>
          </p:cNvPr>
          <p:cNvSpPr>
            <a:spLocks noGrp="1" noChangeArrowheads="1"/>
          </p:cNvSpPr>
          <p:nvPr>
            <p:ph type="title"/>
          </p:nvPr>
        </p:nvSpPr>
        <p:spPr>
          <a:xfrm>
            <a:off x="1180627" y="1333938"/>
            <a:ext cx="2651634" cy="3029344"/>
          </a:xfrm>
        </p:spPr>
        <p:txBody>
          <a:bodyPr>
            <a:normAutofit/>
          </a:bodyPr>
          <a:lstStyle/>
          <a:p>
            <a:pPr>
              <a:defRPr/>
            </a:pPr>
            <a:r>
              <a:rPr lang="en-US" sz="2800" dirty="0">
                <a:solidFill>
                  <a:schemeClr val="bg1"/>
                </a:solidFill>
                <a:latin typeface="Tahoma" charset="0"/>
              </a:rPr>
              <a:t>Noncompliance may result from:</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81925" name="Rectangle 3">
            <a:extLst>
              <a:ext uri="{FF2B5EF4-FFF2-40B4-BE49-F238E27FC236}">
                <a16:creationId xmlns:a16="http://schemas.microsoft.com/office/drawing/2014/main" id="{E751DF30-11FE-49FD-A581-26EF1DD83095}"/>
              </a:ext>
            </a:extLst>
          </p:cNvPr>
          <p:cNvGraphicFramePr>
            <a:graphicFrameLocks noGrp="1"/>
          </p:cNvGraphicFramePr>
          <p:nvPr>
            <p:ph idx="1"/>
            <p:extLst>
              <p:ext uri="{D42A27DB-BD31-4B8C-83A1-F6EECF244321}">
                <p14:modId xmlns:p14="http://schemas.microsoft.com/office/powerpoint/2010/main" val="207760474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descr="A picture containing indoor&#10;&#10;Description generated with high confidence">
            <a:extLst>
              <a:ext uri="{FF2B5EF4-FFF2-40B4-BE49-F238E27FC236}">
                <a16:creationId xmlns:a16="http://schemas.microsoft.com/office/drawing/2014/main" id="{E1AAD645-CEFD-472F-858B-74793584D7BD}"/>
              </a:ext>
            </a:extLst>
          </p:cNvPr>
          <p:cNvPicPr>
            <a:picLocks noChangeAspect="1"/>
          </p:cNvPicPr>
          <p:nvPr/>
        </p:nvPicPr>
        <p:blipFill rotWithShape="1">
          <a:blip r:embed="rId3"/>
          <a:srcRect l="8039" r="18237" b="-1"/>
          <a:stretch/>
        </p:blipFill>
        <p:spPr>
          <a:xfrm>
            <a:off x="1" y="10"/>
            <a:ext cx="7574440" cy="6857990"/>
          </a:xfrm>
          <a:prstGeom prst="rect">
            <a:avLst/>
          </a:prstGeom>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5058" name="Rectangle 2">
            <a:extLst>
              <a:ext uri="{FF2B5EF4-FFF2-40B4-BE49-F238E27FC236}">
                <a16:creationId xmlns:a16="http://schemas.microsoft.com/office/drawing/2014/main" id="{27FA89EA-DC46-4ECA-A0BB-89473FABED5D}"/>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dirty="0">
                <a:solidFill>
                  <a:srgbClr val="FEFFFF"/>
                </a:solidFill>
              </a:rPr>
              <a:t>Noncompliance</a:t>
            </a:r>
          </a:p>
        </p:txBody>
      </p:sp>
      <p:sp>
        <p:nvSpPr>
          <p:cNvPr id="86019" name="Rectangle 3">
            <a:extLst>
              <a:ext uri="{FF2B5EF4-FFF2-40B4-BE49-F238E27FC236}">
                <a16:creationId xmlns:a16="http://schemas.microsoft.com/office/drawing/2014/main" id="{CE40299C-F163-4ACA-9B01-FC000497EBDF}"/>
              </a:ext>
            </a:extLst>
          </p:cNvPr>
          <p:cNvSpPr>
            <a:spLocks noGrp="1"/>
          </p:cNvSpPr>
          <p:nvPr>
            <p:ph idx="1"/>
          </p:nvPr>
        </p:nvSpPr>
        <p:spPr>
          <a:xfrm>
            <a:off x="7860770" y="2017668"/>
            <a:ext cx="3750205" cy="3857816"/>
          </a:xfrm>
        </p:spPr>
        <p:txBody>
          <a:bodyPr>
            <a:normAutofit/>
          </a:bodyPr>
          <a:lstStyle/>
          <a:p>
            <a:pPr eaLnBrk="1" hangingPunct="1">
              <a:buFont typeface="Wingdings" panose="05000000000000000000" pitchFamily="2" charset="2"/>
              <a:buChar char="§"/>
            </a:pPr>
            <a:r>
              <a:rPr lang="en-US" altLang="en-US" dirty="0">
                <a:solidFill>
                  <a:schemeClr val="tx1">
                    <a:lumMod val="95000"/>
                    <a:lumOff val="5000"/>
                  </a:schemeClr>
                </a:solidFill>
              </a:rPr>
              <a:t>Noncompliance is effective on date of the written notice</a:t>
            </a:r>
          </a:p>
          <a:p>
            <a:pPr eaLnBrk="1" hangingPunct="1">
              <a:buFont typeface="Wingdings" panose="05000000000000000000" pitchFamily="2" charset="2"/>
              <a:buChar char="§"/>
            </a:pPr>
            <a:r>
              <a:rPr lang="en-US" altLang="en-US" dirty="0">
                <a:solidFill>
                  <a:schemeClr val="tx1">
                    <a:lumMod val="95000"/>
                    <a:lumOff val="5000"/>
                  </a:schemeClr>
                </a:solidFill>
              </a:rPr>
              <a:t>Seek voluntary compliance at the lowest  possible level.</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88068" name="Picture 2">
            <a:extLst>
              <a:ext uri="{FF2B5EF4-FFF2-40B4-BE49-F238E27FC236}">
                <a16:creationId xmlns:a16="http://schemas.microsoft.com/office/drawing/2014/main" id="{D6828528-72F8-4E58-9809-D7D9448F0EF6}"/>
              </a:ext>
            </a:extLst>
          </p:cNvPr>
          <p:cNvPicPr>
            <a:picLocks noChangeAspect="1" noChangeArrowheads="1"/>
          </p:cNvPicPr>
          <p:nvPr/>
        </p:nvPicPr>
        <p:blipFill rotWithShape="1">
          <a:blip r:embed="rId3"/>
          <a:srcRect l="16643" r="22059"/>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dirty="0">
                <a:solidFill>
                  <a:srgbClr val="FEFFFF"/>
                </a:solidFill>
              </a:rPr>
              <a:t>Actions for Voluntary Compliance</a:t>
            </a:r>
          </a:p>
        </p:txBody>
      </p:sp>
      <p:sp>
        <p:nvSpPr>
          <p:cNvPr id="46083" name="Rectangle 3">
            <a:extLst>
              <a:ext uri="{FF2B5EF4-FFF2-40B4-BE49-F238E27FC236}">
                <a16:creationId xmlns:a16="http://schemas.microsoft.com/office/drawing/2014/main" id="{60BB966A-F177-4D43-B903-CFE11CE7C3F8}"/>
              </a:ext>
            </a:extLst>
          </p:cNvPr>
          <p:cNvSpPr>
            <a:spLocks noGrp="1" noChangeArrowheads="1"/>
          </p:cNvSpPr>
          <p:nvPr>
            <p:ph idx="1"/>
          </p:nvPr>
        </p:nvSpPr>
        <p:spPr>
          <a:xfrm>
            <a:off x="7860770" y="2017668"/>
            <a:ext cx="3750205" cy="3857816"/>
          </a:xfrm>
        </p:spPr>
        <p:txBody>
          <a:bodyPr rtlCol="0">
            <a:normAutofit/>
          </a:bodyPr>
          <a:lstStyle/>
          <a:p>
            <a:pPr marL="0" indent="0">
              <a:buClr>
                <a:schemeClr val="tx1"/>
              </a:buClr>
              <a:buNone/>
              <a:defRPr/>
            </a:pPr>
            <a:r>
              <a:rPr lang="en-US" sz="2000" dirty="0">
                <a:solidFill>
                  <a:schemeClr val="tx1">
                    <a:lumMod val="95000"/>
                    <a:lumOff val="5000"/>
                  </a:schemeClr>
                </a:solidFill>
              </a:rPr>
              <a:t>SA must:</a:t>
            </a:r>
          </a:p>
          <a:p>
            <a:pPr marL="182880" indent="-182880">
              <a:buClr>
                <a:schemeClr val="tx1"/>
              </a:buClr>
              <a:buFont typeface="Wingdings" pitchFamily="2" charset="2"/>
              <a:buChar char="§"/>
              <a:defRPr/>
            </a:pPr>
            <a:r>
              <a:rPr lang="en-US" sz="2000" dirty="0">
                <a:solidFill>
                  <a:schemeClr val="tx1">
                    <a:lumMod val="95000"/>
                    <a:lumOff val="5000"/>
                  </a:schemeClr>
                </a:solidFill>
              </a:rPr>
              <a:t>Provide immediate written notice</a:t>
            </a:r>
          </a:p>
          <a:p>
            <a:pPr marL="182880" indent="-182880">
              <a:buClr>
                <a:schemeClr val="tx1"/>
              </a:buClr>
              <a:buFont typeface="Wingdings" pitchFamily="2" charset="2"/>
              <a:buChar char="§"/>
              <a:defRPr/>
            </a:pPr>
            <a:r>
              <a:rPr lang="en-US" sz="2000" dirty="0">
                <a:solidFill>
                  <a:schemeClr val="tx1">
                    <a:lumMod val="95000"/>
                    <a:lumOff val="5000"/>
                  </a:schemeClr>
                </a:solidFill>
              </a:rPr>
              <a:t>Negotiate to achieve compliance</a:t>
            </a:r>
          </a:p>
          <a:p>
            <a:pPr marL="182880" indent="-182880">
              <a:buClr>
                <a:schemeClr val="tx1"/>
              </a:buClr>
              <a:buFont typeface="Wingdings" pitchFamily="2" charset="2"/>
              <a:buChar char="§"/>
              <a:defRPr/>
            </a:pPr>
            <a:r>
              <a:rPr lang="en-US" sz="2000" dirty="0">
                <a:solidFill>
                  <a:schemeClr val="tx1">
                    <a:lumMod val="95000"/>
                    <a:lumOff val="5000"/>
                  </a:schemeClr>
                </a:solidFill>
              </a:rPr>
              <a:t>Submit report to FNS Headquarters if no resolution within 60 days</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0118" name="Rectangle 72">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0119" name="Rectangle 74">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24732"/>
          </a:solidFill>
          <a:ln>
            <a:noFill/>
          </a:ln>
          <a:effectLst/>
        </p:spPr>
        <p:style>
          <a:lnRef idx="1">
            <a:schemeClr val="accent1"/>
          </a:lnRef>
          <a:fillRef idx="3">
            <a:schemeClr val="accent1"/>
          </a:fillRef>
          <a:effectRef idx="2">
            <a:schemeClr val="accent1"/>
          </a:effectRef>
          <a:fontRef idx="minor">
            <a:schemeClr val="lt1"/>
          </a:fontRef>
        </p:style>
      </p:sp>
      <p:sp>
        <p:nvSpPr>
          <p:cNvPr id="90116" name="Rectangle 3">
            <a:extLst>
              <a:ext uri="{FF2B5EF4-FFF2-40B4-BE49-F238E27FC236}">
                <a16:creationId xmlns:a16="http://schemas.microsoft.com/office/drawing/2014/main" id="{9D240EA2-5FD7-46B5-AD7D-ACFF0BD98B68}"/>
              </a:ext>
            </a:extLst>
          </p:cNvPr>
          <p:cNvSpPr>
            <a:spLocks noGrp="1"/>
          </p:cNvSpPr>
          <p:nvPr>
            <p:ph idx="1"/>
          </p:nvPr>
        </p:nvSpPr>
        <p:spPr>
          <a:xfrm>
            <a:off x="712023" y="1357249"/>
            <a:ext cx="3907520" cy="3759253"/>
          </a:xfrm>
        </p:spPr>
        <p:txBody>
          <a:bodyPr>
            <a:normAutofit fontScale="92500"/>
          </a:bodyPr>
          <a:lstStyle/>
          <a:p>
            <a:pPr eaLnBrk="1" hangingPunct="1">
              <a:buClr>
                <a:srgbClr val="C3BD29"/>
              </a:buClr>
              <a:buFont typeface="Wingdings" panose="05000000000000000000" pitchFamily="2" charset="2"/>
              <a:buChar char="§"/>
            </a:pPr>
            <a:r>
              <a:rPr lang="en-US" altLang="en-US" sz="2400" dirty="0"/>
              <a:t>FNS makes determination for further efforts</a:t>
            </a:r>
          </a:p>
          <a:p>
            <a:pPr eaLnBrk="1" hangingPunct="1">
              <a:buClr>
                <a:srgbClr val="C3BD29"/>
              </a:buClr>
              <a:buFont typeface="Wingdings" panose="05000000000000000000" pitchFamily="2" charset="2"/>
              <a:buChar char="§"/>
            </a:pPr>
            <a:r>
              <a:rPr lang="en-US" altLang="en-US" sz="2400" dirty="0"/>
              <a:t>Possible referral to SA                  with recommendations</a:t>
            </a:r>
          </a:p>
          <a:p>
            <a:pPr eaLnBrk="1" hangingPunct="1">
              <a:buClr>
                <a:srgbClr val="C3BD29"/>
              </a:buClr>
              <a:buFont typeface="Wingdings" panose="05000000000000000000" pitchFamily="2" charset="2"/>
              <a:buChar char="§"/>
            </a:pPr>
            <a:r>
              <a:rPr lang="en-US" altLang="en-US" sz="2400" dirty="0"/>
              <a:t>Civil Rights Office (CRO)                 will prepare written communication when voluntary efforts are exhausted</a:t>
            </a:r>
          </a:p>
        </p:txBody>
      </p:sp>
      <p:sp>
        <p:nvSpPr>
          <p:cNvPr id="77"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90114" name="Picture 6">
            <a:extLst>
              <a:ext uri="{FF2B5EF4-FFF2-40B4-BE49-F238E27FC236}">
                <a16:creationId xmlns:a16="http://schemas.microsoft.com/office/drawing/2014/main" id="{EAB17A9F-3C9F-43F4-8619-907494477EC7}"/>
              </a:ext>
            </a:extLst>
          </p:cNvPr>
          <p:cNvPicPr>
            <a:picLocks noChangeAspect="1" noChangeArrowheads="1"/>
          </p:cNvPicPr>
          <p:nvPr/>
        </p:nvPicPr>
        <p:blipFill rotWithShape="1">
          <a:blip r:embed="rId3"/>
          <a:srcRect l="16291" r="17412" b="-1"/>
          <a:stretch/>
        </p:blipFill>
        <p:spPr bwMode="auto">
          <a:xfrm>
            <a:off x="4619543" y="10"/>
            <a:ext cx="7572457" cy="6853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292" name="Picture 2">
            <a:extLst>
              <a:ext uri="{FF2B5EF4-FFF2-40B4-BE49-F238E27FC236}">
                <a16:creationId xmlns:a16="http://schemas.microsoft.com/office/drawing/2014/main" id="{A9BB61A8-4BBC-44F5-A546-69C9BD116B29}"/>
              </a:ext>
            </a:extLst>
          </p:cNvPr>
          <p:cNvPicPr>
            <a:picLocks noChangeAspect="1"/>
          </p:cNvPicPr>
          <p:nvPr/>
        </p:nvPicPr>
        <p:blipFill rotWithShape="1">
          <a:blip r:embed="rId3">
            <a:extLst>
              <a:ext uri="{28A0092B-C50C-407E-A947-70E740481C1C}">
                <a14:useLocalDpi xmlns:a14="http://schemas.microsoft.com/office/drawing/2010/main" val="0"/>
              </a:ext>
            </a:extLst>
          </a:blip>
          <a:srcRect l="16439" r="983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471EFA4-35F6-4819-82CB-CA14CDDA542C}"/>
              </a:ext>
            </a:extLst>
          </p:cNvPr>
          <p:cNvSpPr>
            <a:spLocks noGrp="1"/>
          </p:cNvSpPr>
          <p:nvPr>
            <p:ph type="title"/>
          </p:nvPr>
        </p:nvSpPr>
        <p:spPr>
          <a:xfrm>
            <a:off x="541867" y="787400"/>
            <a:ext cx="7145866" cy="778933"/>
          </a:xfrm>
        </p:spPr>
        <p:txBody>
          <a:bodyPr anchor="ctr">
            <a:normAutofit/>
          </a:bodyPr>
          <a:lstStyle/>
          <a:p>
            <a:pPr>
              <a:defRPr/>
            </a:pPr>
            <a:r>
              <a:rPr lang="en-US" sz="3200" dirty="0">
                <a:solidFill>
                  <a:srgbClr val="FEFFFF"/>
                </a:solidFill>
              </a:rPr>
              <a:t>Why Civil Rights Training?</a:t>
            </a:r>
          </a:p>
        </p:txBody>
      </p:sp>
      <p:sp>
        <p:nvSpPr>
          <p:cNvPr id="12291" name="Content Placeholder 2">
            <a:extLst>
              <a:ext uri="{FF2B5EF4-FFF2-40B4-BE49-F238E27FC236}">
                <a16:creationId xmlns:a16="http://schemas.microsoft.com/office/drawing/2014/main" id="{2078EBFB-9108-4D8A-98E9-45F7CEAB7A04}"/>
              </a:ext>
            </a:extLst>
          </p:cNvPr>
          <p:cNvSpPr>
            <a:spLocks noGrp="1"/>
          </p:cNvSpPr>
          <p:nvPr>
            <p:ph idx="1"/>
          </p:nvPr>
        </p:nvSpPr>
        <p:spPr>
          <a:xfrm>
            <a:off x="7860770" y="2017668"/>
            <a:ext cx="3750205" cy="3857816"/>
          </a:xfrm>
        </p:spPr>
        <p:txBody>
          <a:bodyPr>
            <a:normAutofit/>
          </a:bodyPr>
          <a:lstStyle/>
          <a:p>
            <a:pPr marL="0" indent="0">
              <a:buNone/>
            </a:pPr>
            <a:r>
              <a:rPr lang="en-US" altLang="en-US" sz="2400">
                <a:solidFill>
                  <a:schemeClr val="tx1">
                    <a:lumMod val="95000"/>
                    <a:lumOff val="5000"/>
                  </a:schemeClr>
                </a:solidFill>
              </a:rPr>
              <a:t>Civil Rights Training required for all individuals involved in all levels of administration.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9" name="Group 19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6090" name="Group 20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091" name="Rectangle 21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092"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6093" name="Rectangle 21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21" name="Freeform: Shape 220">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8609045"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F5869">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083733" y="3889218"/>
            <a:ext cx="6368312" cy="1032094"/>
          </a:xfrm>
        </p:spPr>
        <p:txBody>
          <a:bodyPr vert="horz" lIns="91440" tIns="45720" rIns="91440" bIns="45720" rtlCol="0" anchor="b">
            <a:normAutofit/>
          </a:bodyPr>
          <a:lstStyle/>
          <a:p>
            <a:pPr>
              <a:defRPr/>
            </a:pPr>
            <a:r>
              <a:rPr lang="en-US" sz="4100">
                <a:solidFill>
                  <a:srgbClr val="FEFFFF"/>
                </a:solidFill>
              </a:rPr>
              <a:t>Questions??</a:t>
            </a:r>
          </a:p>
        </p:txBody>
      </p:sp>
    </p:spTree>
    <p:extLst>
      <p:ext uri="{BB962C8B-B14F-4D97-AF65-F5344CB8AC3E}">
        <p14:creationId xmlns:p14="http://schemas.microsoft.com/office/powerpoint/2010/main" val="2717877002"/>
      </p:ext>
    </p:extLst>
  </p:cSld>
  <p:clrMapOvr>
    <a:overrideClrMapping bg1="dk1" tx1="lt1" bg2="dk2" tx2="lt2" accent1="accent1" accent2="accent2" accent3="accent3" accent4="accent4" accent5="accent5" accent6="accent6" hlink="hlink" folHlink="folHlink"/>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3373062" y="624110"/>
            <a:ext cx="8131550" cy="1280890"/>
          </a:xfrm>
        </p:spPr>
        <p:txBody>
          <a:bodyPr vert="horz" lIns="91440" tIns="45720" rIns="91440" bIns="45720" rtlCol="0">
            <a:normAutofit/>
          </a:bodyPr>
          <a:lstStyle/>
          <a:p>
            <a:pPr>
              <a:defRPr/>
            </a:pPr>
            <a:r>
              <a:rPr lang="en-US"/>
              <a:t>Non-Discrimination Statement</a:t>
            </a:r>
          </a:p>
        </p:txBody>
      </p:sp>
      <p:sp>
        <p:nvSpPr>
          <p:cNvPr id="148" name="Rectangle 147">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51"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5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3"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54"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5"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56"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57"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58"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59"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60"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61"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62"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64" name="Group 163">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65"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66"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67"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68"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9"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70"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1"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72"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73"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74"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75"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76"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78"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3" name="Rectangle 3">
            <a:extLst>
              <a:ext uri="{FF2B5EF4-FFF2-40B4-BE49-F238E27FC236}">
                <a16:creationId xmlns:a16="http://schemas.microsoft.com/office/drawing/2014/main" id="{5C81F08D-9160-4BD2-B7CC-182318A79DD2}"/>
              </a:ext>
            </a:extLst>
          </p:cNvPr>
          <p:cNvSpPr txBox="1">
            <a:spLocks/>
          </p:cNvSpPr>
          <p:nvPr/>
        </p:nvSpPr>
        <p:spPr>
          <a:xfrm>
            <a:off x="3413301" y="1322196"/>
            <a:ext cx="7772400" cy="518160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a:t>
            </a:r>
            <a:r>
              <a:rPr lang="en-US" dirty="0">
                <a:solidFill>
                  <a:srgbClr val="1B1B1B"/>
                </a:solidFill>
              </a:rPr>
              <a:t>(including gender identity and sexual orientation)</a:t>
            </a:r>
            <a:r>
              <a:rPr lang="en-US" dirty="0"/>
              <a:t>, disability, age, or reprisal or retaliation for prior civil rights activity in any program or activity conducted or funded by USDA.</a:t>
            </a:r>
          </a:p>
          <a:p>
            <a:pPr marL="0" indent="0">
              <a:buFont typeface="Wingdings 3" charset="2"/>
              <a:buNone/>
            </a:pPr>
            <a:r>
              <a:rPr lang="en-US"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0" indent="0">
              <a:buFont typeface="Wingdings 3" charset="2"/>
              <a:buNone/>
            </a:pPr>
            <a:r>
              <a:rPr lang="en-US" dirty="0"/>
              <a:t>To file a program complaint of discrimination, complete the USDA Program Discrimination Complaint Form, (AD-3027) found online at: http://www.ascr.usda.gov/complaint_filing_cust.html, and at any USDA office, or write a letter addressed to USDA and provide in the letter all of the information requested in the form. To request a copy of the complaint form, call (866) 632-9992. Submit your completed form or letter to USDA by:</a:t>
            </a:r>
            <a:br>
              <a:rPr lang="en-US" dirty="0"/>
            </a:br>
            <a:endParaRPr lang="en-US" dirty="0"/>
          </a:p>
          <a:p>
            <a:pPr marL="0" indent="0">
              <a:buFont typeface="Wingdings 3" charset="2"/>
              <a:buNone/>
            </a:pPr>
            <a:r>
              <a:rPr lang="en-US" dirty="0"/>
              <a:t>(1)      mail: U.S. Department of Agriculture</a:t>
            </a:r>
            <a:br>
              <a:rPr lang="en-US" dirty="0"/>
            </a:br>
            <a:r>
              <a:rPr lang="en-US" dirty="0"/>
              <a:t>                   Office of the Assistant Secretary for Civil Rights</a:t>
            </a:r>
            <a:br>
              <a:rPr lang="en-US" dirty="0"/>
            </a:br>
            <a:r>
              <a:rPr lang="en-US" dirty="0"/>
              <a:t>                   1400 Independence Avenue, SW</a:t>
            </a:r>
            <a:br>
              <a:rPr lang="en-US" dirty="0"/>
            </a:br>
            <a:r>
              <a:rPr lang="en-US" dirty="0"/>
              <a:t>                   Washington, D.C. 20250-9410;</a:t>
            </a:r>
          </a:p>
          <a:p>
            <a:pPr marL="0" indent="0">
              <a:buFont typeface="Wingdings 3" charset="2"/>
              <a:buNone/>
            </a:pPr>
            <a:r>
              <a:rPr lang="en-US" dirty="0"/>
              <a:t>(2)      fax: (202) 690-7442; or</a:t>
            </a:r>
          </a:p>
          <a:p>
            <a:pPr marL="0" indent="0">
              <a:buFont typeface="Wingdings 3" charset="2"/>
              <a:buNone/>
            </a:pPr>
            <a:r>
              <a:rPr lang="en-US" dirty="0"/>
              <a:t>(3)      email: program.intake@usda.gov.</a:t>
            </a:r>
          </a:p>
          <a:p>
            <a:pPr marL="0" indent="0">
              <a:buFont typeface="Wingdings 3" charset="2"/>
              <a:buNone/>
            </a:pPr>
            <a:r>
              <a:rPr lang="en-US" dirty="0"/>
              <a:t>This institution is an equal opportunity provider.</a:t>
            </a:r>
          </a:p>
        </p:txBody>
      </p:sp>
    </p:spTree>
    <p:extLst>
      <p:ext uri="{BB962C8B-B14F-4D97-AF65-F5344CB8AC3E}">
        <p14:creationId xmlns:p14="http://schemas.microsoft.com/office/powerpoint/2010/main" val="335000508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dirty="0">
                <a:cs typeface="Arial" panose="020B0604020202020204" pitchFamily="34" charset="0"/>
              </a:rPr>
              <a:t>Civil Rights Training</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5199038"/>
          </a:xfrm>
        </p:spPr>
        <p:txBody>
          <a:bodyPr>
            <a:normAutofit/>
          </a:bodyPr>
          <a:lstStyle/>
          <a:p>
            <a:pPr eaLnBrk="1" hangingPunct="1">
              <a:buFont typeface="Arial" charset="0"/>
              <a:buChar char="•"/>
              <a:defRPr/>
            </a:pPr>
            <a:r>
              <a:rPr lang="en-US" sz="2400" dirty="0"/>
              <a:t>State agencies are responsible for training subrecipient agencies on an annual basis.</a:t>
            </a:r>
          </a:p>
          <a:p>
            <a:pPr eaLnBrk="1" hangingPunct="1">
              <a:buFont typeface="Arial" charset="0"/>
              <a:buChar char="•"/>
              <a:defRPr/>
            </a:pPr>
            <a:r>
              <a:rPr lang="en-US" sz="2400" dirty="0"/>
              <a:t>Subrecipient agencies are responsible for training their local sites, including “frontline staff” who interact with applicants or participants on an annual basis.</a:t>
            </a:r>
          </a:p>
          <a:p>
            <a:pPr eaLnBrk="1" hangingPunct="1">
              <a:buFont typeface="Arial" charset="0"/>
              <a:buChar char="•"/>
              <a:defRPr/>
            </a:pPr>
            <a:r>
              <a:rPr lang="en-US" sz="2400" dirty="0"/>
              <a:t>New employees before participating in Program activities</a:t>
            </a:r>
          </a:p>
        </p:txBody>
      </p:sp>
    </p:spTree>
    <p:extLst>
      <p:ext uri="{BB962C8B-B14F-4D97-AF65-F5344CB8AC3E}">
        <p14:creationId xmlns:p14="http://schemas.microsoft.com/office/powerpoint/2010/main" val="17466033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BC14F67-744F-4F78-85BA-22135254ABFF}"/>
              </a:ext>
            </a:extLst>
          </p:cNvPr>
          <p:cNvSpPr>
            <a:spLocks noGrp="1" noChangeArrowheads="1"/>
          </p:cNvSpPr>
          <p:nvPr>
            <p:ph type="title"/>
          </p:nvPr>
        </p:nvSpPr>
        <p:spPr>
          <a:xfrm>
            <a:off x="2592926" y="624110"/>
            <a:ext cx="4633466" cy="1280890"/>
          </a:xfrm>
        </p:spPr>
        <p:txBody>
          <a:bodyPr>
            <a:normAutofit/>
          </a:bodyPr>
          <a:lstStyle/>
          <a:p>
            <a:pPr>
              <a:defRPr/>
            </a:pPr>
            <a:r>
              <a:rPr lang="en-US"/>
              <a:t>Applicability</a:t>
            </a:r>
          </a:p>
        </p:txBody>
      </p:sp>
      <p:sp>
        <p:nvSpPr>
          <p:cNvPr id="32771" name="Rectangle 3">
            <a:extLst>
              <a:ext uri="{FF2B5EF4-FFF2-40B4-BE49-F238E27FC236}">
                <a16:creationId xmlns:a16="http://schemas.microsoft.com/office/drawing/2014/main" id="{035EB3D4-4B80-47A5-B416-BDA2E1402A13}"/>
              </a:ext>
            </a:extLst>
          </p:cNvPr>
          <p:cNvSpPr>
            <a:spLocks noGrp="1"/>
          </p:cNvSpPr>
          <p:nvPr>
            <p:ph idx="1"/>
          </p:nvPr>
        </p:nvSpPr>
        <p:spPr>
          <a:xfrm>
            <a:off x="2502715" y="1493622"/>
            <a:ext cx="4637179" cy="3870755"/>
          </a:xfrm>
        </p:spPr>
        <p:txBody>
          <a:bodyPr>
            <a:normAutofit/>
          </a:bodyPr>
          <a:lstStyle/>
          <a:p>
            <a:pPr eaLnBrk="1" hangingPunct="1">
              <a:buClr>
                <a:schemeClr val="tx1"/>
              </a:buClr>
              <a:buFont typeface="Wingdings" panose="05000000000000000000" pitchFamily="2" charset="2"/>
              <a:buNone/>
            </a:pPr>
            <a:r>
              <a:rPr lang="en-US" altLang="en-US" sz="2400"/>
              <a:t>Food and Nutrition (FNS) Instruction 113-1 is applicable to all programs and activities of a recipient of Federal financial assistance, regardless of those programs and activities being Federally-funded in part or whole.</a:t>
            </a:r>
          </a:p>
          <a:p>
            <a:pPr eaLnBrk="1" hangingPunct="1">
              <a:buFont typeface="Wingdings" panose="05000000000000000000" pitchFamily="2" charset="2"/>
              <a:buNone/>
            </a:pPr>
            <a:endParaRPr lang="en-US" altLang="en-US"/>
          </a:p>
        </p:txBody>
      </p:sp>
      <p:pic>
        <p:nvPicPr>
          <p:cNvPr id="32772" name="Picture 2">
            <a:extLst>
              <a:ext uri="{FF2B5EF4-FFF2-40B4-BE49-F238E27FC236}">
                <a16:creationId xmlns:a16="http://schemas.microsoft.com/office/drawing/2014/main" id="{BC35D638-6D8B-4849-B21C-F4D16B7639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6410" y="751809"/>
            <a:ext cx="4001315" cy="5047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840DAAC-730F-441A-A175-5878B92A9E57}"/>
              </a:ext>
            </a:extLst>
          </p:cNvPr>
          <p:cNvSpPr txBox="1">
            <a:spLocks noChangeArrowheads="1"/>
          </p:cNvSpPr>
          <p:nvPr/>
        </p:nvSpPr>
        <p:spPr bwMode="auto">
          <a:xfrm>
            <a:off x="2307231" y="5972279"/>
            <a:ext cx="98847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hlinkClick r:id="rId4"/>
              </a:rPr>
              <a:t>https://www.fns.usda.gov/fns-instruction-113-1</a:t>
            </a:r>
            <a:r>
              <a:rPr lang="en-US" sz="2800" dirty="0"/>
              <a:t> </a:t>
            </a:r>
            <a:endPar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dirty="0">
                <a:solidFill>
                  <a:schemeClr val="bg1">
                    <a:lumMod val="95000"/>
                    <a:lumOff val="5000"/>
                  </a:schemeClr>
                </a:solidFill>
              </a:rPr>
              <a:t>Assurances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a:buClr>
                <a:schemeClr val="tx1"/>
              </a:buClr>
            </a:pPr>
            <a:r>
              <a:rPr lang="en-US" dirty="0"/>
              <a:t>A Civil Rights Assurance must be incorporated in all agreements between State and local agencies and their subrecipients. </a:t>
            </a:r>
          </a:p>
          <a:p>
            <a:pPr>
              <a:buClr>
                <a:schemeClr val="tx1"/>
              </a:buClr>
            </a:pPr>
            <a:r>
              <a:rPr lang="en-US" dirty="0"/>
              <a:t>See FNS Instruction 113-1, Appendix B and form FNS-74 for Program-specific assurance language</a:t>
            </a:r>
            <a:endParaRPr lang="en-US" altLang="en-US" dirty="0">
              <a:solidFill>
                <a:srgbClr val="FFFFFF"/>
              </a:solidFill>
            </a:endParaRPr>
          </a:p>
        </p:txBody>
      </p:sp>
    </p:spTree>
    <p:extLst>
      <p:ext uri="{BB962C8B-B14F-4D97-AF65-F5344CB8AC3E}">
        <p14:creationId xmlns:p14="http://schemas.microsoft.com/office/powerpoint/2010/main" val="192717186"/>
      </p:ext>
    </p:extLst>
  </p:cSld>
  <p:clrMapOvr>
    <a:overrideClrMapping bg1="dk1" tx1="lt1" bg2="dk2" tx2="lt2" accent1="accent1" accent2="accent2" accent3="accent3" accent4="accent4" accent5="accent5" accent6="accent6" hlink="hlink" folHlink="folHlink"/>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8"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9"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0"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1"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2"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3"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4"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5"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6"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7"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8"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0" name="Group 149">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1"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2"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3"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4"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5"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6"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7"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8"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9"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0"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1"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2"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 name="Rectangle 163">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8" name="Rectangle 16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2690" name="Rectangle 2">
            <a:extLst>
              <a:ext uri="{FF2B5EF4-FFF2-40B4-BE49-F238E27FC236}">
                <a16:creationId xmlns:a16="http://schemas.microsoft.com/office/drawing/2014/main" id="{6A9B1E5B-9132-4BC3-9375-DC502ED43F45}"/>
              </a:ext>
            </a:extLst>
          </p:cNvPr>
          <p:cNvSpPr>
            <a:spLocks noGrp="1" noChangeArrowheads="1"/>
          </p:cNvSpPr>
          <p:nvPr>
            <p:ph type="title"/>
          </p:nvPr>
        </p:nvSpPr>
        <p:spPr>
          <a:xfrm>
            <a:off x="1046019" y="942108"/>
            <a:ext cx="3256550" cy="4969113"/>
          </a:xfrm>
        </p:spPr>
        <p:txBody>
          <a:bodyPr vert="horz" lIns="91440" tIns="45720" rIns="91440" bIns="45720" rtlCol="0" anchor="ctr">
            <a:normAutofit/>
          </a:bodyPr>
          <a:lstStyle/>
          <a:p>
            <a:pPr>
              <a:defRPr/>
            </a:pPr>
            <a:r>
              <a:rPr lang="en-US">
                <a:solidFill>
                  <a:schemeClr val="tx2">
                    <a:lumMod val="75000"/>
                  </a:schemeClr>
                </a:solidFill>
              </a:rPr>
              <a:t>Legal Authorities - Civil Rights</a:t>
            </a:r>
            <a:endParaRPr lang="en-US" b="1">
              <a:solidFill>
                <a:schemeClr val="tx2">
                  <a:lumMod val="75000"/>
                </a:schemeClr>
              </a:solidFill>
            </a:endParaRPr>
          </a:p>
        </p:txBody>
      </p:sp>
      <p:sp>
        <p:nvSpPr>
          <p:cNvPr id="170" name="Rectangle 16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72" name="Straight Connector 17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7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7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7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8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8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8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8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8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42691" name="Rectangle 3">
            <a:extLst>
              <a:ext uri="{FF2B5EF4-FFF2-40B4-BE49-F238E27FC236}">
                <a16:creationId xmlns:a16="http://schemas.microsoft.com/office/drawing/2014/main" id="{4E19CA91-A83D-4BE0-BB11-A2AAF2796501}"/>
              </a:ext>
            </a:extLst>
          </p:cNvPr>
          <p:cNvSpPr>
            <a:spLocks noGrp="1" noChangeArrowheads="1"/>
          </p:cNvSpPr>
          <p:nvPr>
            <p:ph type="body" sz="half" idx="1"/>
          </p:nvPr>
        </p:nvSpPr>
        <p:spPr>
          <a:xfrm>
            <a:off x="5049062" y="942108"/>
            <a:ext cx="6455549" cy="4969114"/>
          </a:xfrm>
        </p:spPr>
        <p:txBody>
          <a:bodyPr vert="horz" lIns="91440" tIns="45720" rIns="91440" bIns="45720" rtlCol="0" anchor="ctr">
            <a:normAutofit/>
          </a:bodyPr>
          <a:lstStyle/>
          <a:p>
            <a:pPr marL="0" indent="0">
              <a:defRPr/>
            </a:pPr>
            <a:r>
              <a:rPr lang="en-US" sz="2400">
                <a:solidFill>
                  <a:schemeClr val="tx2">
                    <a:lumMod val="75000"/>
                  </a:schemeClr>
                </a:solidFill>
              </a:rPr>
              <a:t>Title VI of the Civil Rights Act of 1964 </a:t>
            </a:r>
          </a:p>
          <a:p>
            <a:pPr marL="0" indent="0">
              <a:buNone/>
              <a:defRPr/>
            </a:pPr>
            <a:r>
              <a:rPr lang="en-US" sz="2000">
                <a:solidFill>
                  <a:srgbClr val="FF0000"/>
                </a:solidFill>
              </a:rPr>
              <a:t>• Race, Color, and National Origin</a:t>
            </a:r>
          </a:p>
          <a:p>
            <a:pPr marL="0" indent="0">
              <a:defRPr/>
            </a:pPr>
            <a:r>
              <a:rPr lang="en-US" sz="2400">
                <a:solidFill>
                  <a:schemeClr val="tx2">
                    <a:lumMod val="75000"/>
                  </a:schemeClr>
                </a:solidFill>
              </a:rPr>
              <a:t>Civil Rights Restoration Act of 1987 </a:t>
            </a:r>
          </a:p>
          <a:p>
            <a:pPr marL="0" indent="0">
              <a:buNone/>
              <a:defRPr/>
            </a:pPr>
            <a:r>
              <a:rPr lang="en-US" sz="2400">
                <a:solidFill>
                  <a:schemeClr val="tx2">
                    <a:lumMod val="75000"/>
                  </a:schemeClr>
                </a:solidFill>
              </a:rPr>
              <a:t>• </a:t>
            </a:r>
            <a:r>
              <a:rPr lang="en-US" sz="2000">
                <a:solidFill>
                  <a:srgbClr val="FF0000"/>
                </a:solidFill>
              </a:rPr>
              <a:t>Clarifies the scope of the Civil Rights Act of 1964</a:t>
            </a:r>
          </a:p>
          <a:p>
            <a:pPr marL="0" indent="0">
              <a:defRPr/>
            </a:pPr>
            <a:r>
              <a:rPr lang="en-US" sz="2400">
                <a:solidFill>
                  <a:schemeClr val="tx2">
                    <a:lumMod val="75000"/>
                  </a:schemeClr>
                </a:solidFill>
              </a:rPr>
              <a:t>Section 504 of the Rehabilitation Act of 1973 &amp; Americans w/Disabilities Act of 1990 (ADA); ADA Amendments Act of 2008. </a:t>
            </a:r>
          </a:p>
          <a:p>
            <a:pPr marL="0" indent="0">
              <a:buNone/>
              <a:defRPr/>
            </a:pPr>
            <a:r>
              <a:rPr lang="en-US" sz="2000">
                <a:solidFill>
                  <a:srgbClr val="FF0000"/>
                </a:solidFill>
              </a:rPr>
              <a:t>• Disability</a:t>
            </a:r>
          </a:p>
          <a:p>
            <a:pPr marL="182880" indent="-182880">
              <a:defRPr/>
            </a:pPr>
            <a:endParaRPr lang="en-US">
              <a:solidFill>
                <a:schemeClr val="tx2">
                  <a:lumMod val="75000"/>
                </a:schemeClr>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46801" name="Group 19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6802" name="Group 21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1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1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1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2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2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2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2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2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6803" name="Rectangle 22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6804"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6805" name="Rectangle 23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6806" name="Group 23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23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46807"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6808" name="Group 24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4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5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5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5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5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2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6786" name="Rectangle 2">
            <a:extLst>
              <a:ext uri="{FF2B5EF4-FFF2-40B4-BE49-F238E27FC236}">
                <a16:creationId xmlns:a16="http://schemas.microsoft.com/office/drawing/2014/main" id="{8D58EDA2-A4EF-4650-9DC7-33F6B30DA6B1}"/>
              </a:ext>
            </a:extLst>
          </p:cNvPr>
          <p:cNvSpPr>
            <a:spLocks noGrp="1" noChangeArrowheads="1"/>
          </p:cNvSpPr>
          <p:nvPr>
            <p:ph type="title"/>
          </p:nvPr>
        </p:nvSpPr>
        <p:spPr>
          <a:xfrm>
            <a:off x="6483096" y="624110"/>
            <a:ext cx="5021516" cy="1280890"/>
          </a:xfrm>
        </p:spPr>
        <p:txBody>
          <a:bodyPr vert="horz" lIns="91440" tIns="45720" rIns="91440" bIns="45720" rtlCol="0" anchor="t">
            <a:normAutofit/>
          </a:bodyPr>
          <a:lstStyle/>
          <a:p>
            <a:pPr>
              <a:defRPr/>
            </a:pPr>
            <a:r>
              <a:rPr lang="en-US"/>
              <a:t>Legal Authorities – Civil Rights</a:t>
            </a:r>
          </a:p>
        </p:txBody>
      </p:sp>
      <p:sp>
        <p:nvSpPr>
          <p:cNvPr id="246809" name="Rectangle 323">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46810"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erson posing for a photo&#10;&#10;Description generated with very high confidence">
            <a:extLst>
              <a:ext uri="{FF2B5EF4-FFF2-40B4-BE49-F238E27FC236}">
                <a16:creationId xmlns:a16="http://schemas.microsoft.com/office/drawing/2014/main" id="{039E8887-4C28-4310-888C-3F20F7FD9E33}"/>
              </a:ext>
            </a:extLst>
          </p:cNvPr>
          <p:cNvPicPr>
            <a:picLocks noChangeAspect="1"/>
          </p:cNvPicPr>
          <p:nvPr/>
        </p:nvPicPr>
        <p:blipFill rotWithShape="1">
          <a:blip r:embed="rId3"/>
          <a:srcRect l="38618" r="37960" b="1"/>
          <a:stretch/>
        </p:blipFill>
        <p:spPr>
          <a:xfrm>
            <a:off x="-1554" y="1731"/>
            <a:ext cx="4655850" cy="6858000"/>
          </a:xfrm>
          <a:prstGeom prst="rect">
            <a:avLst/>
          </a:prstGeom>
        </p:spPr>
      </p:pic>
      <p:sp>
        <p:nvSpPr>
          <p:cNvPr id="22531" name="Rectangle 3">
            <a:extLst>
              <a:ext uri="{FF2B5EF4-FFF2-40B4-BE49-F238E27FC236}">
                <a16:creationId xmlns:a16="http://schemas.microsoft.com/office/drawing/2014/main" id="{3F68DC90-0D0B-479B-8EE7-D14BCE197A35}"/>
              </a:ext>
            </a:extLst>
          </p:cNvPr>
          <p:cNvSpPr>
            <a:spLocks noGrp="1"/>
          </p:cNvSpPr>
          <p:nvPr>
            <p:ph type="body" sz="half" idx="1"/>
          </p:nvPr>
        </p:nvSpPr>
        <p:spPr>
          <a:xfrm>
            <a:off x="6172809" y="2082354"/>
            <a:ext cx="5331801" cy="4162382"/>
          </a:xfrm>
        </p:spPr>
        <p:txBody>
          <a:bodyPr vert="horz" lIns="91440" tIns="45720" rIns="91440" bIns="45720" rtlCol="0">
            <a:normAutofit lnSpcReduction="10000"/>
          </a:bodyPr>
          <a:lstStyle/>
          <a:p>
            <a:pPr marL="0" indent="0"/>
            <a:r>
              <a:rPr lang="en-US" altLang="en-US" sz="2000"/>
              <a:t>The Age Discrimination Act of 1975 </a:t>
            </a:r>
            <a:r>
              <a:rPr lang="en-US" altLang="en-US"/>
              <a:t>- </a:t>
            </a:r>
            <a:r>
              <a:rPr lang="en-US" altLang="en-US">
                <a:solidFill>
                  <a:srgbClr val="FF0000"/>
                </a:solidFill>
              </a:rPr>
              <a:t>Age</a:t>
            </a:r>
          </a:p>
          <a:p>
            <a:pPr marL="0" indent="0"/>
            <a:r>
              <a:rPr lang="en-US" altLang="en-US"/>
              <a:t> </a:t>
            </a:r>
            <a:r>
              <a:rPr lang="en-US" altLang="en-US" sz="2000"/>
              <a:t>Title IX of the Education Amendments of 1972 </a:t>
            </a:r>
            <a:r>
              <a:rPr lang="en-US" altLang="en-US"/>
              <a:t>- </a:t>
            </a:r>
            <a:r>
              <a:rPr lang="en-US" altLang="en-US">
                <a:solidFill>
                  <a:srgbClr val="FF0000"/>
                </a:solidFill>
              </a:rPr>
              <a:t>Sex</a:t>
            </a:r>
          </a:p>
          <a:p>
            <a:pPr marL="0" indent="0"/>
            <a:r>
              <a:rPr lang="en-US" altLang="en-US" sz="2000"/>
              <a:t>7 CFR Parts 15, 15a and 15b  Nondiscrimination, Education</a:t>
            </a:r>
            <a:r>
              <a:rPr lang="en-US" altLang="en-US"/>
              <a:t>, </a:t>
            </a:r>
            <a:r>
              <a:rPr lang="en-US" altLang="en-US">
                <a:solidFill>
                  <a:srgbClr val="FF0000"/>
                </a:solidFill>
              </a:rPr>
              <a:t>Disability</a:t>
            </a:r>
            <a:r>
              <a:rPr lang="en-US" altLang="en-US"/>
              <a:t> </a:t>
            </a:r>
          </a:p>
          <a:p>
            <a:pPr marL="0" indent="0"/>
            <a:r>
              <a:rPr lang="en-US" altLang="en-US" sz="2000"/>
              <a:t>Executive Order 13166 – Improving Access to Services for Persons with Limited English Proficiency"  (August 11, 2000)</a:t>
            </a:r>
          </a:p>
          <a:p>
            <a:pPr marL="0" indent="0"/>
            <a:r>
              <a:rPr lang="en-US" altLang="en-US" sz="2000"/>
              <a:t>USDA LEP Policy Guidance (79 Fed. Reg. No. 229. Friday, November 28, 2014)</a:t>
            </a:r>
          </a:p>
          <a:p>
            <a:pPr marL="0" indent="0"/>
            <a:endParaRPr lang="en-US" altLang="en-US"/>
          </a:p>
          <a:p>
            <a:pPr marL="0" indent="0"/>
            <a:endParaRPr lang="en-US" altLang="en-US"/>
          </a:p>
        </p:txBody>
      </p:sp>
    </p:spTree>
  </p:cSld>
  <p:clrMapOvr>
    <a:masterClrMapping/>
  </p:clrMapOvr>
  <p:transition spd="med">
    <p:fad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6222</Words>
  <Application>Microsoft Office PowerPoint</Application>
  <PresentationFormat>Widescreen</PresentationFormat>
  <Paragraphs>505</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Century Gothic</vt:lpstr>
      <vt:lpstr>Tahoma</vt:lpstr>
      <vt:lpstr>Verdana</vt:lpstr>
      <vt:lpstr>Wingdings</vt:lpstr>
      <vt:lpstr>Wingdings 3</vt:lpstr>
      <vt:lpstr>Wisp</vt:lpstr>
      <vt:lpstr>Civil Rights for School Nutrition Programs</vt:lpstr>
      <vt:lpstr>Overview and Objectives</vt:lpstr>
      <vt:lpstr>Civil Rights Education includes:</vt:lpstr>
      <vt:lpstr>Why Civil Rights Training?</vt:lpstr>
      <vt:lpstr>Civil Rights Training</vt:lpstr>
      <vt:lpstr>Applicability</vt:lpstr>
      <vt:lpstr>Assurances</vt:lpstr>
      <vt:lpstr>Legal Authorities - Civil Rights</vt:lpstr>
      <vt:lpstr>Legal Authorities – Civil Rights</vt:lpstr>
      <vt:lpstr>Definition of Disability</vt:lpstr>
      <vt:lpstr>Disability and Major Life Activity</vt:lpstr>
      <vt:lpstr>Equal Opportunity for Religious Organizations</vt:lpstr>
      <vt:lpstr>What is Discrimination?</vt:lpstr>
      <vt:lpstr>Six Protected Bases of Discrimination  School Nutrition Programs</vt:lpstr>
      <vt:lpstr>Required Public Notification System</vt:lpstr>
      <vt:lpstr>3 Elements of Public Notification</vt:lpstr>
      <vt:lpstr>Methods of Public Notification</vt:lpstr>
      <vt:lpstr>Nondiscrimination Statement</vt:lpstr>
      <vt:lpstr>PowerPoint Presentation</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Limited English Proficiency (LEP)</vt:lpstr>
      <vt:lpstr>Limited English Proficiency</vt:lpstr>
      <vt:lpstr>Compliance Reviews</vt:lpstr>
      <vt:lpstr>Pre-Award Requirement</vt:lpstr>
      <vt:lpstr>Post-Award Requirement</vt:lpstr>
      <vt:lpstr>Post-Award Requirement</vt:lpstr>
      <vt:lpstr>Post-Award Requirement</vt:lpstr>
      <vt:lpstr>Compliance Reviews “For Cause”</vt:lpstr>
      <vt:lpstr>Non-compliance Definition</vt:lpstr>
      <vt:lpstr>What are examples of noncompliance?</vt:lpstr>
      <vt:lpstr>Noncompliance may result from:</vt:lpstr>
      <vt:lpstr>Noncompliance</vt:lpstr>
      <vt:lpstr>Actions for Voluntary Compliance</vt:lpstr>
      <vt:lpstr>PowerPoint Presentation</vt:lpstr>
      <vt:lpstr>Questions??</vt:lpstr>
      <vt:lpstr>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for School Nutrition Programs</dc:title>
  <dc:creator>Susan Thompson</dc:creator>
  <cp:lastModifiedBy>Jacquelyn McGowan</cp:lastModifiedBy>
  <cp:revision>22</cp:revision>
  <cp:lastPrinted>2021-11-04T12:23:19Z</cp:lastPrinted>
  <dcterms:created xsi:type="dcterms:W3CDTF">2019-04-26T14:56:57Z</dcterms:created>
  <dcterms:modified xsi:type="dcterms:W3CDTF">2022-05-16T14:01:21Z</dcterms:modified>
</cp:coreProperties>
</file>