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1"/>
  </p:sldMasterIdLst>
  <p:notesMasterIdLst>
    <p:notesMasterId r:id="rId35"/>
  </p:notesMasterIdLst>
  <p:handoutMasterIdLst>
    <p:handoutMasterId r:id="rId36"/>
  </p:handoutMasterIdLst>
  <p:sldIdLst>
    <p:sldId id="4038" r:id="rId2"/>
    <p:sldId id="269" r:id="rId3"/>
    <p:sldId id="281" r:id="rId4"/>
    <p:sldId id="263" r:id="rId5"/>
    <p:sldId id="276" r:id="rId6"/>
    <p:sldId id="278" r:id="rId7"/>
    <p:sldId id="273" r:id="rId8"/>
    <p:sldId id="271" r:id="rId9"/>
    <p:sldId id="283" r:id="rId10"/>
    <p:sldId id="272" r:id="rId11"/>
    <p:sldId id="275" r:id="rId12"/>
    <p:sldId id="274" r:id="rId13"/>
    <p:sldId id="265" r:id="rId14"/>
    <p:sldId id="277" r:id="rId15"/>
    <p:sldId id="4039" r:id="rId16"/>
    <p:sldId id="4042" r:id="rId17"/>
    <p:sldId id="4040" r:id="rId18"/>
    <p:sldId id="279" r:id="rId19"/>
    <p:sldId id="284" r:id="rId20"/>
    <p:sldId id="290" r:id="rId21"/>
    <p:sldId id="285" r:id="rId22"/>
    <p:sldId id="264" r:id="rId23"/>
    <p:sldId id="293" r:id="rId24"/>
    <p:sldId id="291" r:id="rId25"/>
    <p:sldId id="4043" r:id="rId26"/>
    <p:sldId id="268" r:id="rId27"/>
    <p:sldId id="292" r:id="rId28"/>
    <p:sldId id="286" r:id="rId29"/>
    <p:sldId id="262" r:id="rId30"/>
    <p:sldId id="287" r:id="rId31"/>
    <p:sldId id="289" r:id="rId32"/>
    <p:sldId id="260" r:id="rId33"/>
    <p:sldId id="288" r:id="rId34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766"/>
    <a:srgbClr val="98AED1"/>
    <a:srgbClr val="BED4E6"/>
    <a:srgbClr val="95B6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2"/>
    <p:restoredTop sz="72111" autoAdjust="0"/>
  </p:normalViewPr>
  <p:slideViewPr>
    <p:cSldViewPr snapToGrid="0" snapToObjects="1">
      <p:cViewPr varScale="1">
        <p:scale>
          <a:sx n="100" d="100"/>
          <a:sy n="100" d="100"/>
        </p:scale>
        <p:origin x="998" y="-3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2" d="100"/>
          <a:sy n="132" d="100"/>
        </p:scale>
        <p:origin x="403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8A7EAF-8984-6C48-9D90-82A151E0AF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1B2AC2-42DF-6F42-8DF7-3B4EFD12CF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B3742B5-3AE9-B945-8B17-29A34FD43689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B19D35-D4D8-F44C-993B-F54C7A1378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075ABA-37EE-6449-A0E8-E7F8D0A8D4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6072BC8-BB46-054A-8F02-5C0B2B0D8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89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B4F549E-3242-954E-8699-D89612F7F26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75B4B8E-F625-8148-B6B5-7DBE1C46D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7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FC053-8542-4A20-B949-ACC9B67598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02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4B8E-F625-8148-B6B5-7DBE1C46D1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36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4B8E-F625-8148-B6B5-7DBE1C46D1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28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4B8E-F625-8148-B6B5-7DBE1C46D1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81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4B8E-F625-8148-B6B5-7DBE1C46D1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16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4B8E-F625-8148-B6B5-7DBE1C46D1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04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4B8E-F625-8148-B6B5-7DBE1C46D1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22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4B8E-F625-8148-B6B5-7DBE1C46D17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8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4B8E-F625-8148-B6B5-7DBE1C46D17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92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4B8E-F625-8148-B6B5-7DBE1C46D17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844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4B8E-F625-8148-B6B5-7DBE1C46D17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98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4B8E-F625-8148-B6B5-7DBE1C46D1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742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4B8E-F625-8148-B6B5-7DBE1C46D17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652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4B8E-F625-8148-B6B5-7DBE1C46D17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640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4B8E-F625-8148-B6B5-7DBE1C46D17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269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4B8E-F625-8148-B6B5-7DBE1C46D17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342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4B8E-F625-8148-B6B5-7DBE1C46D17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584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4B8E-F625-8148-B6B5-7DBE1C46D17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77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4B8E-F625-8148-B6B5-7DBE1C46D17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525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4B8E-F625-8148-B6B5-7DBE1C46D17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625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4B8E-F625-8148-B6B5-7DBE1C46D17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324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4B8E-F625-8148-B6B5-7DBE1C46D17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8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4B8E-F625-8148-B6B5-7DBE1C46D1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882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4B8E-F625-8148-B6B5-7DBE1C46D17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11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4B8E-F625-8148-B6B5-7DBE1C46D1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55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4B8E-F625-8148-B6B5-7DBE1C46D1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80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4B8E-F625-8148-B6B5-7DBE1C46D1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88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4B8E-F625-8148-B6B5-7DBE1C46D1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93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4B8E-F625-8148-B6B5-7DBE1C46D1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41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4B8E-F625-8148-B6B5-7DBE1C46D1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98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588D10-517F-A541-8EB2-2BBE4BBA1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2244" y="2890852"/>
            <a:ext cx="3366135" cy="69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9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7078"/>
            <a:ext cx="7886700" cy="1123122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6F09CF9B-4A8A-0745-8DD5-D6F91015CF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4463" y="6410960"/>
            <a:ext cx="1727697" cy="2844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156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ln>
            <a:noFill/>
          </a:ln>
        </p:spPr>
        <p:txBody>
          <a:bodyPr anchor="b"/>
          <a:lstStyle>
            <a:lvl1pPr>
              <a:defRPr sz="3200" u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05681"/>
            <a:ext cx="4629150" cy="51553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56790"/>
            <a:ext cx="2949178" cy="371219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FE08A0-1953-5C49-9266-14DD0471D092}"/>
              </a:ext>
            </a:extLst>
          </p:cNvPr>
          <p:cNvCxnSpPr/>
          <p:nvPr userDrawn="1"/>
        </p:nvCxnSpPr>
        <p:spPr>
          <a:xfrm>
            <a:off x="629841" y="2067339"/>
            <a:ext cx="2949178" cy="0"/>
          </a:xfrm>
          <a:prstGeom prst="line">
            <a:avLst/>
          </a:prstGeom>
          <a:ln>
            <a:solidFill>
              <a:srgbClr val="1C37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B022B6DE-FAD3-C84F-B277-A39E26B7D4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4463" y="6410960"/>
            <a:ext cx="1727697" cy="2844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309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ln>
            <a:noFill/>
          </a:ln>
        </p:spPr>
        <p:txBody>
          <a:bodyPr anchor="b"/>
          <a:lstStyle>
            <a:lvl1pPr>
              <a:defRPr sz="3200" u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05681"/>
            <a:ext cx="4629150" cy="51553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56790"/>
            <a:ext cx="2949178" cy="371219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FE08A0-1953-5C49-9266-14DD0471D092}"/>
              </a:ext>
            </a:extLst>
          </p:cNvPr>
          <p:cNvCxnSpPr/>
          <p:nvPr userDrawn="1"/>
        </p:nvCxnSpPr>
        <p:spPr>
          <a:xfrm>
            <a:off x="629841" y="2067339"/>
            <a:ext cx="2949178" cy="0"/>
          </a:xfrm>
          <a:prstGeom prst="line">
            <a:avLst/>
          </a:prstGeom>
          <a:ln>
            <a:solidFill>
              <a:srgbClr val="1C37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1A1F1193-ECCE-4940-9192-1483F5542E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4463" y="6410960"/>
            <a:ext cx="1727697" cy="2844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518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0E8223-6EAE-7748-A2D5-C69766A952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4463" y="6410960"/>
            <a:ext cx="1727697" cy="2844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731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624B0712-3A52-FF4F-A795-3993C6AF95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4463" y="6410960"/>
            <a:ext cx="1727697" cy="2844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32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312E89-0D90-A04E-A402-D53692DE2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036" y="815009"/>
            <a:ext cx="6480312" cy="4830417"/>
          </a:xfrm>
        </p:spPr>
        <p:txBody>
          <a:bodyPr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74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33819"/>
            <a:ext cx="7886700" cy="261302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66872"/>
            <a:ext cx="7886700" cy="2039288"/>
          </a:xfrm>
        </p:spPr>
        <p:txBody>
          <a:bodyPr/>
          <a:lstStyle>
            <a:lvl1pPr marL="0" indent="0">
              <a:buNone/>
              <a:defRPr sz="2400">
                <a:solidFill>
                  <a:srgbClr val="1C376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C096B850-AB24-154D-A3B5-CF84DFE98F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4463" y="6410960"/>
            <a:ext cx="1727697" cy="2844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28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33819"/>
            <a:ext cx="7886700" cy="261302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66872"/>
            <a:ext cx="7886700" cy="2039288"/>
          </a:xfrm>
        </p:spPr>
        <p:txBody>
          <a:bodyPr/>
          <a:lstStyle>
            <a:lvl1pPr marL="0" indent="0">
              <a:buNone/>
              <a:defRPr sz="2400">
                <a:solidFill>
                  <a:srgbClr val="1C376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089EB443-E353-CC45-BD35-2DD40511E0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4463" y="6410960"/>
            <a:ext cx="1727697" cy="2844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6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6B29B-8331-5E4E-97ED-2973BAF0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BEDCCF-0AF1-E044-9D66-C3666E0728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1789113"/>
            <a:ext cx="7886700" cy="4224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6F8988EE-F2C1-4342-B3D6-F9B409F5DF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4463" y="6410960"/>
            <a:ext cx="1727697" cy="2844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46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6B29B-8331-5E4E-97ED-2973BAF0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BEDCCF-0AF1-E044-9D66-C3666E0728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1789113"/>
            <a:ext cx="7886700" cy="4224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F765955C-26A5-EB41-A287-FC5484CC25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4463" y="6410960"/>
            <a:ext cx="1727697" cy="2844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99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D5F89E07-30F8-E84F-8741-AD959EC7A2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4463" y="6410960"/>
            <a:ext cx="1727697" cy="2844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418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B3022394-AD10-F24D-A195-5583C6A4D0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4463" y="6410960"/>
            <a:ext cx="1727697" cy="2844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16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7078"/>
            <a:ext cx="7886700" cy="1123122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3FE47343-EC12-4946-B0FE-4BE6D62D83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4463" y="6410960"/>
            <a:ext cx="1727697" cy="2844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483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81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855295-C4DF-504C-801C-A46F998C84C5}"/>
              </a:ext>
            </a:extLst>
          </p:cNvPr>
          <p:cNvSpPr txBox="1"/>
          <p:nvPr userDrawn="1"/>
        </p:nvSpPr>
        <p:spPr>
          <a:xfrm>
            <a:off x="7213599" y="6429826"/>
            <a:ext cx="19206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spc="50" baseline="0" dirty="0">
                <a:solidFill>
                  <a:schemeClr val="bg1"/>
                </a:solidFill>
                <a:latin typeface="+mn-lt"/>
              </a:rPr>
              <a:t>SCHOOL NUTRITION DIVISION</a:t>
            </a:r>
            <a:endParaRPr lang="en-US" sz="800" b="0" spc="40" baseline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735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9" r:id="rId2"/>
    <p:sldLayoutId id="2147483699" r:id="rId3"/>
    <p:sldLayoutId id="2147483718" r:id="rId4"/>
    <p:sldLayoutId id="2147483711" r:id="rId5"/>
    <p:sldLayoutId id="2147483710" r:id="rId6"/>
    <p:sldLayoutId id="2147483700" r:id="rId7"/>
    <p:sldLayoutId id="2147483712" r:id="rId8"/>
    <p:sldLayoutId id="2147483702" r:id="rId9"/>
    <p:sldLayoutId id="2147483713" r:id="rId10"/>
    <p:sldLayoutId id="2147483704" r:id="rId11"/>
    <p:sldLayoutId id="2147483714" r:id="rId12"/>
    <p:sldLayoutId id="2147483705" r:id="rId13"/>
    <p:sldLayoutId id="214748371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rgbClr val="1C376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C376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C37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C37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C37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C37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ns.usda.gov/cn/community-eligibility-provision-resource-center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frac.org/community-eligibility" TargetMode="External"/><Relationship Id="rId4" Type="http://schemas.openxmlformats.org/officeDocument/2006/relationships/hyperlink" Target="https://www.dpi.nc.gov/districts-schools/district-operations/school-nutrition/information-resources-subject/determining-household-eligibility-school-meals/community-eligibility-provision-cep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0FF2F-B653-2C41-B529-3E819B5AD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41" y="524368"/>
            <a:ext cx="8597348" cy="165271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Office of  School Nutrition </a:t>
            </a:r>
            <a:br>
              <a:rPr lang="en-US" dirty="0"/>
            </a:br>
            <a:br>
              <a:rPr lang="en-US" sz="2800" dirty="0"/>
            </a:br>
            <a:r>
              <a:rPr lang="en-US" sz="2800" b="0" i="1" dirty="0"/>
              <a:t>Supporting students’ health, well-being, academic and future success</a:t>
            </a:r>
            <a:endParaRPr lang="en-US" sz="2800" b="0" dirty="0">
              <a:cs typeface="Arial" panose="020B0604020202020204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21E66B2-201E-370C-32EA-3C4B8D6E3435}"/>
              </a:ext>
            </a:extLst>
          </p:cNvPr>
          <p:cNvSpPr txBox="1">
            <a:spLocks noChangeArrowheads="1"/>
          </p:cNvSpPr>
          <p:nvPr/>
        </p:nvSpPr>
        <p:spPr>
          <a:xfrm>
            <a:off x="5234609" y="2899954"/>
            <a:ext cx="3909392" cy="1924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C37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C37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C37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37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37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en-US" b="1" i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</a:rPr>
              <a:t>We think nutrition because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b="1" i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</a:rPr>
              <a:t>students can’t think without it!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AC569C-A0D2-27BF-EFF4-C980D28A11FF}"/>
              </a:ext>
            </a:extLst>
          </p:cNvPr>
          <p:cNvSpPr txBox="1"/>
          <p:nvPr/>
        </p:nvSpPr>
        <p:spPr>
          <a:xfrm>
            <a:off x="9715" y="5471858"/>
            <a:ext cx="9144000" cy="135421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3200" i="1" dirty="0">
                <a:solidFill>
                  <a:schemeClr val="bg1"/>
                </a:solidFill>
                <a:ea typeface="ヒラギノ角ゴ Pro W3"/>
                <a:cs typeface="Arial"/>
              </a:rPr>
              <a:t>Community Eligibility Provision Webinar</a:t>
            </a:r>
          </a:p>
          <a:p>
            <a:pPr algn="ctr">
              <a:defRPr/>
            </a:pPr>
            <a:r>
              <a:rPr lang="en-US" sz="3200" i="1" dirty="0">
                <a:solidFill>
                  <a:schemeClr val="bg1"/>
                </a:solidFill>
                <a:ea typeface="ヒラギノ角ゴ Pro W3"/>
                <a:cs typeface="Arial"/>
              </a:rPr>
              <a:t>March 15, 2023</a:t>
            </a:r>
          </a:p>
          <a:p>
            <a:pPr algn="ctr">
              <a:defRPr/>
            </a:pPr>
            <a:endParaRPr lang="en-US" dirty="0">
              <a:solidFill>
                <a:schemeClr val="bg1"/>
              </a:solidFill>
              <a:ea typeface="ヒラギノ角ゴ Pro W3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37F34F-F04E-A3AA-F41F-204C144DB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85" y="2319952"/>
            <a:ext cx="4720556" cy="3009038"/>
          </a:xfrm>
          <a:prstGeom prst="rect">
            <a:avLst/>
          </a:prstGeom>
          <a:ln>
            <a:noFill/>
          </a:ln>
          <a:effectLst>
            <a:outerShdw blurRad="228600" dist="165100" dir="3000000" algn="tl" rotWithShape="0">
              <a:schemeClr val="tx1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0495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85AD3C-A9F9-4C76-B4C7-2072EACE2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Calculating Claim Reimbursements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DEE072-CFCC-4E97-928A-B9491A9ACB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50% ISP x 1.6 = 80</a:t>
            </a:r>
          </a:p>
          <a:p>
            <a:pPr lvl="1"/>
            <a:r>
              <a:rPr lang="en-US" dirty="0"/>
              <a:t>Therefore, 80% of the breakfasts and lunches would be reimbursed at the free reimbursement rate.</a:t>
            </a:r>
          </a:p>
          <a:p>
            <a:pPr lvl="1"/>
            <a:r>
              <a:rPr lang="en-US" dirty="0"/>
              <a:t>The remaining 20% would be reimbursed at the paid rate.</a:t>
            </a:r>
          </a:p>
          <a:p>
            <a:r>
              <a:rPr lang="en-US" dirty="0"/>
              <a:t>What is the 1.6 multiplier?</a:t>
            </a:r>
          </a:p>
          <a:p>
            <a:pPr lvl="1"/>
            <a:r>
              <a:rPr lang="en-US" dirty="0"/>
              <a:t>The 1.6 multiplier is regulated by the USDA.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BB982-6562-4773-B0D4-8D11DD5725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368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D8B8046-DE90-42CC-9B10-B991227CA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2797"/>
            <a:ext cx="7886700" cy="1281111"/>
          </a:xfrm>
        </p:spPr>
        <p:txBody>
          <a:bodyPr/>
          <a:lstStyle/>
          <a:p>
            <a:pPr algn="ctr"/>
            <a:r>
              <a:rPr lang="en-US" dirty="0"/>
              <a:t>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09E0E-8972-464D-8971-D1929FA9B0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9B06104-9A94-4BCE-A66F-DEFBEFC56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585259"/>
              </p:ext>
            </p:extLst>
          </p:nvPr>
        </p:nvGraphicFramePr>
        <p:xfrm>
          <a:off x="1124464" y="1359243"/>
          <a:ext cx="6895072" cy="46454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3768">
                  <a:extLst>
                    <a:ext uri="{9D8B030D-6E8A-4147-A177-3AD203B41FA5}">
                      <a16:colId xmlns:a16="http://schemas.microsoft.com/office/drawing/2014/main" val="474514484"/>
                    </a:ext>
                  </a:extLst>
                </a:gridCol>
                <a:gridCol w="1723768">
                  <a:extLst>
                    <a:ext uri="{9D8B030D-6E8A-4147-A177-3AD203B41FA5}">
                      <a16:colId xmlns:a16="http://schemas.microsoft.com/office/drawing/2014/main" val="2637694726"/>
                    </a:ext>
                  </a:extLst>
                </a:gridCol>
                <a:gridCol w="1723768">
                  <a:extLst>
                    <a:ext uri="{9D8B030D-6E8A-4147-A177-3AD203B41FA5}">
                      <a16:colId xmlns:a16="http://schemas.microsoft.com/office/drawing/2014/main" val="4101188043"/>
                    </a:ext>
                  </a:extLst>
                </a:gridCol>
                <a:gridCol w="1723768">
                  <a:extLst>
                    <a:ext uri="{9D8B030D-6E8A-4147-A177-3AD203B41FA5}">
                      <a16:colId xmlns:a16="http://schemas.microsoft.com/office/drawing/2014/main" val="2013835378"/>
                    </a:ext>
                  </a:extLst>
                </a:gridCol>
              </a:tblGrid>
              <a:tr h="7004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ISP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(ISP multiplier)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Free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Paid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5534320"/>
                  </a:ext>
                </a:extLst>
              </a:tr>
              <a:tr h="63707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x </a:t>
                      </a:r>
                      <a:r>
                        <a:rPr lang="en-US" sz="2800" dirty="0"/>
                        <a:t>1.6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473139"/>
                  </a:ext>
                </a:extLst>
              </a:tr>
              <a:tr h="63707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0183768"/>
                  </a:ext>
                </a:extLst>
              </a:tr>
              <a:tr h="63707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4287137"/>
                  </a:ext>
                </a:extLst>
              </a:tr>
              <a:tr h="63707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1545048"/>
                  </a:ext>
                </a:extLst>
              </a:tr>
              <a:tr h="63707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901161"/>
                  </a:ext>
                </a:extLst>
              </a:tr>
              <a:tr h="63707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71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342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5B062-A3F0-42C0-AF45-106F5FCDE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Increasing ISP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3D5C2-BF44-4C18-B95D-907A843F3B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Perform direct certification matches as often as possible</a:t>
            </a:r>
          </a:p>
          <a:p>
            <a:r>
              <a:rPr lang="en-US" dirty="0"/>
              <a:t>Extend eligibility to students living in the same household with other students who are directly certified</a:t>
            </a:r>
          </a:p>
          <a:p>
            <a:r>
              <a:rPr lang="en-US" dirty="0"/>
              <a:t>Connect with school support staff to identify any students who are newly homeless or have entered foster care</a:t>
            </a:r>
          </a:p>
          <a:p>
            <a:r>
              <a:rPr lang="en-US" dirty="0"/>
              <a:t>Connect with local organizations that do SNAP outreach to families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81512-5963-44A6-853F-017B60FC68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904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58507-DAF0-40D4-BC45-7120D513E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Documentation </a:t>
            </a:r>
            <a:br>
              <a:rPr lang="en-US" dirty="0"/>
            </a:br>
            <a:r>
              <a:rPr lang="en-US" dirty="0"/>
              <a:t>&amp; </a:t>
            </a:r>
            <a:br>
              <a:rPr lang="en-US" dirty="0"/>
            </a:br>
            <a:r>
              <a:rPr lang="en-US" dirty="0"/>
              <a:t>the 4-Year Cycle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B6EF8-603A-4C8B-B00B-DD47A3E254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D303A-E3C8-4FC2-89DB-6E6F6A7795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507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BEE9B61-B6B1-4472-82E5-5FC7A645B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CEP Cycle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031CCE-04F7-40A3-961E-E85D845BFB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ISP is established as of April 1</a:t>
            </a:r>
            <a:r>
              <a:rPr lang="en-US" baseline="30000" dirty="0"/>
              <a:t>st</a:t>
            </a:r>
            <a:r>
              <a:rPr lang="en-US" dirty="0"/>
              <a:t> in the school year prior to implementing CEP, and can be used for four school years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The SFA’s last Data Year cycle was established in April 2019, for Cycle Year SY 2019-2020.</a:t>
            </a:r>
          </a:p>
          <a:p>
            <a:pPr lvl="1"/>
            <a:r>
              <a:rPr lang="en-US" dirty="0"/>
              <a:t>Their 4-Year cycle would run from SY 2019-2020 through SY 2022-2023</a:t>
            </a:r>
          </a:p>
          <a:p>
            <a:pPr lvl="1"/>
            <a:r>
              <a:rPr lang="en-US" dirty="0"/>
              <a:t>The SFA will need to re-establish for </a:t>
            </a:r>
            <a:r>
              <a:rPr lang="en-US" b="1" dirty="0"/>
              <a:t>SY 2023-2024 </a:t>
            </a:r>
            <a:r>
              <a:rPr lang="en-US" dirty="0"/>
              <a:t>using data from April 2023</a:t>
            </a:r>
          </a:p>
          <a:p>
            <a:r>
              <a:rPr lang="en-US" dirty="0"/>
              <a:t>SFA’s are allowed to re-establish before the end of the 4-Year cycle (i.e. at year 2 or 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6A736-C8F1-4E13-A03F-52A1AF02B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97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BEE9B61-B6B1-4472-82E5-5FC7A645B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Grouping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031CCE-04F7-40A3-961E-E85D845BFB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Adjustments to existing groupings, addition or deletion, of schools will require that current data be used, and a new cycle begins.</a:t>
            </a:r>
          </a:p>
          <a:p>
            <a:endParaRPr lang="en-US" dirty="0"/>
          </a:p>
          <a:p>
            <a:r>
              <a:rPr lang="en-US" dirty="0"/>
              <a:t>Review your existing groups and carefully weigh the pros and cons to the change.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6A736-C8F1-4E13-A03F-52A1AF02B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290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BEE9B61-B6B1-4472-82E5-5FC7A645B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Opting out mid-year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031CCE-04F7-40A3-961E-E85D845BFB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USDA does allow an LEA to opt out of CEP during the school year.</a:t>
            </a:r>
          </a:p>
          <a:p>
            <a:r>
              <a:rPr lang="en-US" dirty="0"/>
              <a:t>Careful consideration and planning is needed</a:t>
            </a:r>
          </a:p>
          <a:p>
            <a:pPr lvl="1"/>
            <a:r>
              <a:rPr lang="en-US" dirty="0"/>
              <a:t>Households will need to complete a household application</a:t>
            </a:r>
          </a:p>
          <a:p>
            <a:pPr lvl="1"/>
            <a:r>
              <a:rPr lang="en-US" dirty="0"/>
              <a:t>Students will need to begin paying for meals if they do not qualify for free or reduced-price benefits</a:t>
            </a:r>
          </a:p>
          <a:p>
            <a:pPr lvl="1"/>
            <a:r>
              <a:rPr lang="en-US" dirty="0"/>
              <a:t>Adjustments to the SFA and Site Applications</a:t>
            </a:r>
          </a:p>
          <a:p>
            <a:r>
              <a:rPr lang="en-US" dirty="0"/>
              <a:t>Any change to a school within a group, requires a recalculation of the ISP.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6A736-C8F1-4E13-A03F-52A1AF02B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428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BEE9B61-B6B1-4472-82E5-5FC7A645B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Grace Year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031CCE-04F7-40A3-961E-E85D845BFB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USDA does allow an LEA to opt for a Grace Year (5</a:t>
            </a:r>
            <a:r>
              <a:rPr lang="en-US" baseline="30000" dirty="0"/>
              <a:t>th</a:t>
            </a:r>
            <a:r>
              <a:rPr lang="en-US" dirty="0"/>
              <a:t> Year) in certain circumstance given the following criteria is met:</a:t>
            </a:r>
          </a:p>
          <a:p>
            <a:endParaRPr lang="en-US" dirty="0"/>
          </a:p>
          <a:p>
            <a:pPr lvl="1"/>
            <a:r>
              <a:rPr lang="en-US" dirty="0"/>
              <a:t>The district/group/school has an ISP of at least 30.00% - 39.99% ISP using current data</a:t>
            </a:r>
          </a:p>
          <a:p>
            <a:endParaRPr lang="en-US" dirty="0"/>
          </a:p>
          <a:p>
            <a:r>
              <a:rPr lang="en-US" dirty="0"/>
              <a:t>The 1.6 multiplier will be applied, and the </a:t>
            </a:r>
            <a:r>
              <a:rPr lang="en-US" b="1" dirty="0">
                <a:solidFill>
                  <a:srgbClr val="FF0000"/>
                </a:solidFill>
              </a:rPr>
              <a:t>NEW</a:t>
            </a:r>
            <a:r>
              <a:rPr lang="en-US" dirty="0"/>
              <a:t> free/paid reimbursement percentage will be established.  If the 40% threshold is not met the following year, CEP may not be an option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6A736-C8F1-4E13-A03F-52A1AF02B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291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5084E-C0B6-4409-9860-881EBDF6E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Documentation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67393-57BA-4DC8-BDD1-8A000E8557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Documentation may include: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Direct certification lists</a:t>
            </a:r>
          </a:p>
          <a:p>
            <a:pPr lvl="1"/>
            <a:r>
              <a:rPr lang="en-US" dirty="0"/>
              <a:t>Lists of homeless students</a:t>
            </a:r>
          </a:p>
          <a:p>
            <a:pPr lvl="1"/>
            <a:r>
              <a:rPr lang="en-US" dirty="0"/>
              <a:t>Lists of migrant students</a:t>
            </a:r>
          </a:p>
          <a:p>
            <a:pPr lvl="1"/>
            <a:r>
              <a:rPr lang="en-US" dirty="0"/>
              <a:t>Etc.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Each list should include confirmation of total enrollment numbers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7F9A4-541D-423F-8548-E68F1AD89A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77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C3EC29-1D09-450E-ADEF-19606299F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Certification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1FBA7-66EC-46A2-AE43-18ADACED21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63AD84-3A59-F340-CADF-EF7474C67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650" y="1464317"/>
            <a:ext cx="3813394" cy="7865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7903FC-5244-0500-CF79-4A35428CF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2361859"/>
            <a:ext cx="6493510" cy="357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02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77809BB-B6D3-4393-BD27-EE39806D3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Topics Covered in this Webinar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0AAE7E3-F27B-40A4-8B4C-CF7C7AF592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548" y="1825625"/>
            <a:ext cx="5408166" cy="4351338"/>
          </a:xfrm>
        </p:spPr>
        <p:txBody>
          <a:bodyPr/>
          <a:lstStyle/>
          <a:p>
            <a:r>
              <a:rPr lang="en-US" dirty="0"/>
              <a:t>Basics of CEP</a:t>
            </a:r>
          </a:p>
          <a:p>
            <a:r>
              <a:rPr lang="en-US" dirty="0"/>
              <a:t>Eligibility Requirements</a:t>
            </a:r>
          </a:p>
          <a:p>
            <a:r>
              <a:rPr lang="en-US" dirty="0"/>
              <a:t>CEP Cycles</a:t>
            </a:r>
          </a:p>
          <a:p>
            <a:r>
              <a:rPr lang="en-US" dirty="0"/>
              <a:t>CEP in the SNTS</a:t>
            </a:r>
          </a:p>
          <a:p>
            <a:r>
              <a:rPr lang="en-US" sz="2800" dirty="0"/>
              <a:t>Tools to increase ISP and maximize claiming percentages</a:t>
            </a:r>
          </a:p>
        </p:txBody>
      </p:sp>
      <p:pic>
        <p:nvPicPr>
          <p:cNvPr id="12" name="Content Placeholder 11" descr="Lunch Box with solid fill">
            <a:extLst>
              <a:ext uri="{FF2B5EF4-FFF2-40B4-BE49-F238E27FC236}">
                <a16:creationId xmlns:a16="http://schemas.microsoft.com/office/drawing/2014/main" id="{E161A322-D70D-4B8D-9767-85A91805D3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8311" y="2615750"/>
            <a:ext cx="2452141" cy="245214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6A58C-B7AD-4FAE-B994-26F3F4033C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4944B7B2-FFA2-5148-A472-BF046BD8952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160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C3EC29-1D09-450E-ADEF-19606299F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Certification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1FBA7-66EC-46A2-AE43-18ADACED21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C83DF1-2DA6-6C63-D3FE-AEF133C65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88" y="1259977"/>
            <a:ext cx="8677053" cy="20213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490567-6A30-8EBF-B94C-233DA94D2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68" y="4178206"/>
            <a:ext cx="9049732" cy="55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72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33C7B-88F7-4ABA-AD2E-10BB57950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Certification 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FD3646-F2F6-4750-8100-4B7CAA943B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054" y="1646237"/>
            <a:ext cx="4919659" cy="4224337"/>
          </a:xfrm>
        </p:spPr>
        <p:txBody>
          <a:bodyPr/>
          <a:lstStyle/>
          <a:p>
            <a:r>
              <a:rPr lang="en-US" dirty="0"/>
              <a:t>Total Records count</a:t>
            </a:r>
          </a:p>
          <a:p>
            <a:r>
              <a:rPr lang="en-US" dirty="0"/>
              <a:t>Complete Direct Certification List</a:t>
            </a:r>
          </a:p>
          <a:p>
            <a:pPr lvl="1"/>
            <a:r>
              <a:rPr lang="en-US" dirty="0"/>
              <a:t>Displays the first 10 students</a:t>
            </a:r>
          </a:p>
          <a:p>
            <a:pPr lvl="1"/>
            <a:r>
              <a:rPr lang="en-US" dirty="0"/>
              <a:t>Export to view all matched students for the entire school year, or during a specific date range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4423EE-6154-4CD8-8E5B-F2EE33185C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B79F55-71CD-4E48-B9D2-71B609F71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73" y="5135064"/>
            <a:ext cx="8328454" cy="6202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DBE176-4D44-4607-BE99-3040B37BC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648" y="3871025"/>
            <a:ext cx="3486637" cy="10574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B681DA-EC2B-4610-A0D2-7A26C11D2C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8713" y="1808226"/>
            <a:ext cx="3825572" cy="1790855"/>
          </a:xfrm>
          <a:prstGeom prst="rect">
            <a:avLst/>
          </a:prstGeom>
          <a:ln>
            <a:solidFill>
              <a:srgbClr val="1C3766"/>
            </a:solidFill>
          </a:ln>
        </p:spPr>
      </p:pic>
    </p:spTree>
    <p:extLst>
      <p:ext uri="{BB962C8B-B14F-4D97-AF65-F5344CB8AC3E}">
        <p14:creationId xmlns:p14="http://schemas.microsoft.com/office/powerpoint/2010/main" val="3176201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91CE8-A359-401F-88AE-AFF5C42B9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17977"/>
            <a:ext cx="7886700" cy="3195004"/>
          </a:xfrm>
        </p:spPr>
        <p:txBody>
          <a:bodyPr>
            <a:noAutofit/>
          </a:bodyPr>
          <a:lstStyle/>
          <a:p>
            <a:pPr algn="ctr"/>
            <a:br>
              <a:rPr lang="en-US" sz="4000" dirty="0"/>
            </a:br>
            <a:r>
              <a:rPr lang="en-US" sz="4000" dirty="0"/>
              <a:t>School Nutrition Technology System (SNTS)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CEP 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382F5-6350-4D7C-A3C2-ADF1883138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665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A40A99-A294-4632-9C2E-B35281F80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Steps to Complete for CEP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05FEB7-F29A-4816-A386-9354CDAE7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4869473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Use the </a:t>
            </a:r>
            <a:r>
              <a:rPr lang="en-US" b="1" dirty="0">
                <a:solidFill>
                  <a:srgbClr val="98AED1"/>
                </a:solidFill>
              </a:rPr>
              <a:t>CEP Site Data Worksheet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Enter your numbers from the </a:t>
            </a:r>
            <a:r>
              <a:rPr lang="en-US" b="1" dirty="0">
                <a:solidFill>
                  <a:srgbClr val="98AED1"/>
                </a:solidFill>
              </a:rPr>
              <a:t>CEP Site Data Worksheet </a:t>
            </a:r>
            <a:r>
              <a:rPr lang="en-US" dirty="0"/>
              <a:t>into the </a:t>
            </a:r>
            <a:r>
              <a:rPr lang="en-US" b="1" dirty="0">
                <a:solidFill>
                  <a:srgbClr val="98AED1"/>
                </a:solidFill>
              </a:rPr>
              <a:t>SNTS CEP Site List </a:t>
            </a:r>
            <a:r>
              <a:rPr lang="en-US" dirty="0"/>
              <a:t>(as of April 3</a:t>
            </a:r>
            <a:r>
              <a:rPr lang="en-US" baseline="30000" dirty="0"/>
              <a:t>rd</a:t>
            </a:r>
            <a:r>
              <a:rPr lang="en-US" dirty="0"/>
              <a:t> 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Complete the </a:t>
            </a:r>
            <a:r>
              <a:rPr lang="en-US" b="1" dirty="0">
                <a:solidFill>
                  <a:srgbClr val="98AED1"/>
                </a:solidFill>
              </a:rPr>
              <a:t>CEP Schedule</a:t>
            </a:r>
            <a:r>
              <a:rPr lang="en-US" dirty="0"/>
              <a:t>, once you decide to do CEP and have started your SFA Application for SY 2023 - 2024</a:t>
            </a:r>
          </a:p>
          <a:p>
            <a:endParaRPr lang="en-US" dirty="0"/>
          </a:p>
        </p:txBody>
      </p:sp>
      <p:pic>
        <p:nvPicPr>
          <p:cNvPr id="9" name="Content Placeholder 8" descr="Clipboard Checked outline">
            <a:extLst>
              <a:ext uri="{FF2B5EF4-FFF2-40B4-BE49-F238E27FC236}">
                <a16:creationId xmlns:a16="http://schemas.microsoft.com/office/drawing/2014/main" id="{DEBBC147-CF3A-444D-A8DA-8AD27D25C0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21973" y="2617372"/>
            <a:ext cx="2125602" cy="21256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FF19D-4361-46B5-91F8-D1498FDF15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01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247D6-9EE8-4598-82D1-B18B672AC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17BBC2-A330-49EC-B64E-121766E86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403" y="721434"/>
            <a:ext cx="3863675" cy="18289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1D6B31-F935-4CBC-8A53-ADCAF430A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11" y="3302782"/>
            <a:ext cx="8701652" cy="25646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84C9C5FA-E8DA-4FD8-9382-7147215FD35B}"/>
              </a:ext>
            </a:extLst>
          </p:cNvPr>
          <p:cNvSpPr/>
          <p:nvPr/>
        </p:nvSpPr>
        <p:spPr>
          <a:xfrm>
            <a:off x="3446584" y="1237249"/>
            <a:ext cx="1125416" cy="797327"/>
          </a:xfrm>
          <a:prstGeom prst="rightArrow">
            <a:avLst/>
          </a:prstGeom>
          <a:noFill/>
          <a:ln w="19050">
            <a:solidFill>
              <a:srgbClr val="1C3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944009-BC3E-4A50-9CBE-F815B8878158}"/>
              </a:ext>
            </a:extLst>
          </p:cNvPr>
          <p:cNvSpPr txBox="1"/>
          <p:nvPr/>
        </p:nvSpPr>
        <p:spPr>
          <a:xfrm>
            <a:off x="355711" y="481751"/>
            <a:ext cx="2890660" cy="2308324"/>
          </a:xfrm>
          <a:prstGeom prst="rect">
            <a:avLst/>
          </a:prstGeom>
          <a:noFill/>
          <a:ln>
            <a:solidFill>
              <a:srgbClr val="1C376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Go to the NCDPI School Nutrition Website: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Information and Resources by Subject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Determining Household Eligibility for School Meals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CEP</a:t>
            </a:r>
          </a:p>
        </p:txBody>
      </p:sp>
    </p:spTree>
    <p:extLst>
      <p:ext uri="{BB962C8B-B14F-4D97-AF65-F5344CB8AC3E}">
        <p14:creationId xmlns:p14="http://schemas.microsoft.com/office/powerpoint/2010/main" val="233738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247D6-9EE8-4598-82D1-B18B672AC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99E5F8-6319-C89A-454E-E16796B14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517" y="351693"/>
            <a:ext cx="6074422" cy="579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28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38EBF4-5DF5-420F-9B68-C6282A8EC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Completing the CEP Site List in SNTS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3AA28-8626-489F-B6CC-2775DB4B9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03EB87-0748-42A2-98D9-124BA07DCE5C}"/>
              </a:ext>
            </a:extLst>
          </p:cNvPr>
          <p:cNvSpPr txBox="1"/>
          <p:nvPr/>
        </p:nvSpPr>
        <p:spPr>
          <a:xfrm>
            <a:off x="1460988" y="1889074"/>
            <a:ext cx="6698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SNTS &gt; Applications menu &gt; Community Eligibility Provision</a:t>
            </a:r>
          </a:p>
          <a:p>
            <a:pPr algn="ctr"/>
            <a:r>
              <a:rPr lang="en-US" dirty="0"/>
              <a:t>For SY 2022 - 2023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A76BAA-7F87-E8BB-DF2E-DF880FBA9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53" y="2639764"/>
            <a:ext cx="8557970" cy="339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63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4BDC6-37B9-4141-B855-1AA2C2973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091" y="308739"/>
            <a:ext cx="2321943" cy="1281111"/>
          </a:xfrm>
        </p:spPr>
        <p:txBody>
          <a:bodyPr/>
          <a:lstStyle/>
          <a:p>
            <a:pPr algn="ctr"/>
            <a:r>
              <a:rPr lang="en-US" dirty="0"/>
              <a:t>CEP Site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A39C9-2233-4D0D-A61D-F8D958C431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60B600-2955-42B8-8F5A-3D5D76233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22" y="3586286"/>
            <a:ext cx="6866215" cy="2217612"/>
          </a:xfrm>
          <a:prstGeom prst="rect">
            <a:avLst/>
          </a:prstGeom>
          <a:ln>
            <a:solidFill>
              <a:srgbClr val="1C3766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0803CC-889F-32F2-1FDD-54B6A0D91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068" y="471176"/>
            <a:ext cx="5374686" cy="301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37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BB957-7C8F-445E-BDB1-29C0E3252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CEP Schedule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505E3-5A53-46BE-A87E-0C0D5650A6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Ask any questions </a:t>
            </a:r>
            <a:r>
              <a:rPr lang="en-US" u="sng" dirty="0"/>
              <a:t>prior</a:t>
            </a:r>
            <a:r>
              <a:rPr lang="en-US" dirty="0"/>
              <a:t> to revising/submitting your CEP Schedule</a:t>
            </a:r>
          </a:p>
          <a:p>
            <a:r>
              <a:rPr lang="en-US" dirty="0"/>
              <a:t>SNTS &gt; Blue tile for SNP &gt; Applications &gt; Application Packet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F24344-40F5-4D0E-ADC0-5064D2F403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1E2FC0-709C-4CC4-A5CB-9A86A45AA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970" y="3889241"/>
            <a:ext cx="5688465" cy="19957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3141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78CEC-E007-43DC-AD35-DE2DAFC95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CEP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92D46-6D1C-4923-969B-B3651826BB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7BBD9-6E48-41EF-9C3C-7E3A318649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047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21FC4-B10E-452E-AEC9-B4EB8C858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CEP?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DE872B-8987-47F6-A040-E7F34E2839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Community eligibility allows high-need schools to offer breakfast and lunch to all students at no cost.</a:t>
            </a:r>
          </a:p>
          <a:p>
            <a:r>
              <a:rPr lang="en-US" dirty="0"/>
              <a:t>Removes the burden of processing free &amp; reduced household applications</a:t>
            </a:r>
          </a:p>
          <a:p>
            <a:r>
              <a:rPr lang="en-US" dirty="0"/>
              <a:t>Uses Directly Certified/Categorically Eligible student data as of April 1st of the prior school year</a:t>
            </a:r>
          </a:p>
          <a:p>
            <a:r>
              <a:rPr lang="en-US" dirty="0"/>
              <a:t>Provision program that operates on a 4-Year Cycle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2424E-7825-4756-AD5B-BDADAC0A32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565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1E663-863F-4812-9240-2236B5065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CEP Benefits Everyone!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76379-C236-46FD-BF6C-335A0CFD2A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Students</a:t>
            </a:r>
          </a:p>
          <a:p>
            <a:r>
              <a:rPr lang="en-US" dirty="0"/>
              <a:t>Parents</a:t>
            </a:r>
          </a:p>
          <a:p>
            <a:r>
              <a:rPr lang="en-US" dirty="0"/>
              <a:t>School staff</a:t>
            </a:r>
          </a:p>
          <a:p>
            <a:r>
              <a:rPr lang="en-US" dirty="0"/>
              <a:t>Administrators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9A2D5-5E2D-4116-BD07-8E248398F3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Graphic 6" descr="Cycle with people with solid fill">
            <a:extLst>
              <a:ext uri="{FF2B5EF4-FFF2-40B4-BE49-F238E27FC236}">
                <a16:creationId xmlns:a16="http://schemas.microsoft.com/office/drawing/2014/main" id="{9432BE67-90FA-4BF3-B85B-D36B40F90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94463" y="2439515"/>
            <a:ext cx="2416691" cy="241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18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D83387-F69B-43F1-A31F-2488E3833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022" y="802711"/>
            <a:ext cx="7886700" cy="2613025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F0B9FF-C7FE-4A33-A6BD-F52D533FF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165124"/>
            <a:ext cx="7886700" cy="941036"/>
          </a:xfrm>
        </p:spPr>
        <p:txBody>
          <a:bodyPr/>
          <a:lstStyle/>
          <a:p>
            <a:pPr algn="ctr"/>
            <a:r>
              <a:rPr lang="en-US" dirty="0"/>
              <a:t>Thank you for attending this webinar!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A3CC91-1771-4875-BE55-69F50D59C2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8" name="Graphic 7" descr="Questions outline">
            <a:extLst>
              <a:ext uri="{FF2B5EF4-FFF2-40B4-BE49-F238E27FC236}">
                <a16:creationId xmlns:a16="http://schemas.microsoft.com/office/drawing/2014/main" id="{C3256EB8-8FF3-43CD-8D56-27CA2A399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10985" y="1752808"/>
            <a:ext cx="1962561" cy="196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37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867F4D2-A7B5-48D2-8A80-13666431F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DB7C423-1684-4023-9800-66B18B3207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USDA’s CEP Resource Center:</a:t>
            </a:r>
          </a:p>
          <a:p>
            <a:pPr lvl="1"/>
            <a:r>
              <a:rPr lang="en-US" dirty="0">
                <a:hlinkClick r:id="rId3"/>
              </a:rPr>
              <a:t>https://www.fns.usda.gov/cn/community-eligibility-provision-resource-center</a:t>
            </a:r>
            <a:endParaRPr lang="en-US" dirty="0"/>
          </a:p>
          <a:p>
            <a:r>
              <a:rPr lang="en-US" dirty="0"/>
              <a:t>NCDPI School Nutrition:</a:t>
            </a:r>
          </a:p>
          <a:p>
            <a:pPr lvl="1"/>
            <a:r>
              <a:rPr lang="en-US" dirty="0">
                <a:hlinkClick r:id="rId4"/>
              </a:rPr>
              <a:t>https://www.dpi.nc.gov/districts-schools/district-operations/school-nutrition/information-resources-subject/determining-household-eligibility-school-meals/community-eligibility-provision-cep</a:t>
            </a:r>
            <a:endParaRPr lang="en-US" dirty="0"/>
          </a:p>
          <a:p>
            <a:r>
              <a:rPr lang="en-US" dirty="0"/>
              <a:t>FRAC CEP webpage:</a:t>
            </a:r>
          </a:p>
          <a:p>
            <a:pPr lvl="1"/>
            <a:r>
              <a:rPr lang="en-US" dirty="0">
                <a:hlinkClick r:id="rId5"/>
              </a:rPr>
              <a:t>https://frac.org/community-eligibility</a:t>
            </a:r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652747-3C1E-954D-99CF-1DDC0DBDC6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71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B0336A9-81ED-45A7-93D0-C67C0837F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USDA Nondiscrimination Statement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AC2B4-E34D-4CEA-9B9E-5DFE3EA769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1CA7ED-245B-4985-436E-5251DB6B2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7" y="1646236"/>
            <a:ext cx="8980186" cy="468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62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0DD33-E2CA-4B16-A93C-F7FAE700C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 Requirements to Elect CEP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7136C-1E7C-410A-9392-EE45BAFBA3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77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E564C4A-D51B-477E-9989-4F24CF613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 Criteria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E8B5A6B-0C3C-4176-9F2C-B20FBD8DD1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Schools and LEAs with a minimum Identified Student Percentage (ISP; ≥ 40 percent) in the prior school year</a:t>
            </a:r>
          </a:p>
          <a:p>
            <a:r>
              <a:rPr lang="en-US" dirty="0"/>
              <a:t>Identified students are those certified for free meals without the use of household applications </a:t>
            </a:r>
          </a:p>
          <a:p>
            <a:r>
              <a:rPr lang="en-US" dirty="0"/>
              <a:t>Available to:</a:t>
            </a:r>
          </a:p>
          <a:p>
            <a:pPr lvl="1"/>
            <a:r>
              <a:rPr lang="en-US" dirty="0"/>
              <a:t>All schools in an LEA</a:t>
            </a:r>
          </a:p>
          <a:p>
            <a:pPr lvl="1"/>
            <a:r>
              <a:rPr lang="en-US" dirty="0"/>
              <a:t>A group of schools in an LEA</a:t>
            </a:r>
          </a:p>
          <a:p>
            <a:pPr lvl="1"/>
            <a:r>
              <a:rPr lang="en-US" dirty="0"/>
              <a:t>An individual school in an LEA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379E6-9D0A-42ED-A3EE-82353B60A7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833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A6B4E-5C7B-4707-84A1-E5FE47785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Group Criteria for CEP Implementation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A938B-76DB-408B-AEDE-EAE8228758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If the district-wide ISP is below 40%, partial </a:t>
            </a:r>
          </a:p>
          <a:p>
            <a:r>
              <a:rPr lang="en-US" dirty="0"/>
              <a:t>CEP is an appropriate option</a:t>
            </a:r>
          </a:p>
          <a:p>
            <a:pPr lvl="1"/>
            <a:r>
              <a:rPr lang="en-US" dirty="0"/>
              <a:t>Group of schools</a:t>
            </a:r>
          </a:p>
          <a:p>
            <a:pPr lvl="1"/>
            <a:r>
              <a:rPr lang="en-US" dirty="0"/>
              <a:t>Individual schools</a:t>
            </a:r>
          </a:p>
          <a:p>
            <a:r>
              <a:rPr lang="en-US" dirty="0"/>
              <a:t>The group of schools is weighted based on the enrollment of each school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8F267-EC94-417F-9979-570E5CBFBE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406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DF89A-54E3-4B1B-BD6D-A48E010B6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ISP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AD4B6EE-D5BE-42D0-A43E-4729D011D7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81116" y="1825813"/>
            <a:ext cx="8546242" cy="1090382"/>
          </a:xfrm>
          <a:ln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ED2D4-8DFA-40E1-A871-AEBA07F081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515B75B8-555F-41CB-9D06-47972B6B10A7}"/>
              </a:ext>
            </a:extLst>
          </p:cNvPr>
          <p:cNvSpPr/>
          <p:nvPr/>
        </p:nvSpPr>
        <p:spPr>
          <a:xfrm>
            <a:off x="5805393" y="3212655"/>
            <a:ext cx="2633534" cy="261345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201599-3114-4FA8-B02F-72B193193DB6}"/>
              </a:ext>
            </a:extLst>
          </p:cNvPr>
          <p:cNvSpPr txBox="1"/>
          <p:nvPr/>
        </p:nvSpPr>
        <p:spPr>
          <a:xfrm>
            <a:off x="6454895" y="3878747"/>
            <a:ext cx="13345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ISP must be at least 40%</a:t>
            </a:r>
          </a:p>
        </p:txBody>
      </p:sp>
    </p:spTree>
    <p:extLst>
      <p:ext uri="{BB962C8B-B14F-4D97-AF65-F5344CB8AC3E}">
        <p14:creationId xmlns:p14="http://schemas.microsoft.com/office/powerpoint/2010/main" val="2969688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85AD3C-A9F9-4C76-B4C7-2072EACE2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Identified Student Percentage (ISP)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DEE072-CFCC-4E97-928A-B9491A9ACB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are </a:t>
            </a:r>
            <a:r>
              <a:rPr lang="en-US" b="1" i="1" dirty="0"/>
              <a:t>“Identified Students”?</a:t>
            </a:r>
          </a:p>
          <a:p>
            <a:pPr lvl="1"/>
            <a:r>
              <a:rPr lang="en-US" dirty="0"/>
              <a:t>Children </a:t>
            </a:r>
            <a:r>
              <a:rPr lang="en-US" b="1" dirty="0"/>
              <a:t>directly certified </a:t>
            </a:r>
            <a:r>
              <a:rPr lang="en-US" dirty="0"/>
              <a:t>for free meals through data matching </a:t>
            </a:r>
          </a:p>
          <a:p>
            <a:pPr lvl="2"/>
            <a:r>
              <a:rPr lang="en-US" dirty="0"/>
              <a:t>SNAP, TANF, or Food Distribution Program on Indian Reservations (FDPIR)</a:t>
            </a:r>
          </a:p>
          <a:p>
            <a:pPr lvl="2"/>
            <a:r>
              <a:rPr lang="en-US" dirty="0"/>
              <a:t>Medicaid – </a:t>
            </a:r>
            <a:r>
              <a:rPr lang="en-US" b="1" dirty="0"/>
              <a:t>FREE</a:t>
            </a:r>
          </a:p>
          <a:p>
            <a:pPr lvl="2"/>
            <a:r>
              <a:rPr lang="en-US" dirty="0"/>
              <a:t>Includes Extended Eligible students</a:t>
            </a:r>
          </a:p>
          <a:p>
            <a:pPr lvl="2"/>
            <a:r>
              <a:rPr lang="en-US" dirty="0"/>
              <a:t>Found in the SNTS Direct Certification system</a:t>
            </a:r>
          </a:p>
          <a:p>
            <a:pPr lvl="1"/>
            <a:r>
              <a:rPr lang="en-US" dirty="0"/>
              <a:t>Children who are </a:t>
            </a:r>
            <a:r>
              <a:rPr lang="en-US" b="1" dirty="0"/>
              <a:t>categorically eligible </a:t>
            </a:r>
            <a:r>
              <a:rPr lang="en-US" dirty="0"/>
              <a:t>for free school meals because they are deemed:</a:t>
            </a:r>
          </a:p>
          <a:p>
            <a:pPr lvl="2"/>
            <a:r>
              <a:rPr lang="en-US" dirty="0"/>
              <a:t>Homeless, migrant, runaway, enrolled in a federally funded Head Start program, or in foster care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BB982-6562-4773-B0D4-8D11DD5725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5E497F-FF6C-6BD3-6357-D57765108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54" y="3130779"/>
            <a:ext cx="121920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73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867BB-7D75-4074-B59A-4C37B3AC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Identified Student Percentage (ISP)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75D4D-4721-490C-847A-5EEF7D789F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2113005"/>
            <a:ext cx="7886700" cy="3900445"/>
          </a:xfrm>
        </p:spPr>
        <p:txBody>
          <a:bodyPr/>
          <a:lstStyle/>
          <a:p>
            <a:r>
              <a:rPr lang="en-US" dirty="0"/>
              <a:t>Who are </a:t>
            </a:r>
            <a:r>
              <a:rPr lang="en-US" b="1" i="1" dirty="0"/>
              <a:t>“Enrolled Students”?</a:t>
            </a:r>
          </a:p>
          <a:p>
            <a:pPr lvl="1"/>
            <a:r>
              <a:rPr lang="en-US" dirty="0"/>
              <a:t>Enrolled in a CEP participating school</a:t>
            </a:r>
          </a:p>
          <a:p>
            <a:pPr lvl="1"/>
            <a:r>
              <a:rPr lang="en-US" dirty="0"/>
              <a:t>Attending a CEP school</a:t>
            </a:r>
          </a:p>
          <a:p>
            <a:pPr lvl="1"/>
            <a:r>
              <a:rPr lang="en-US" dirty="0"/>
              <a:t>Has access to lunch and breakfast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BCF9E-3E37-46CA-AC61-B252DEA481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02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15376</TotalTime>
  <Words>1137</Words>
  <Application>Microsoft Office PowerPoint</Application>
  <PresentationFormat>On-screen Show (4:3)</PresentationFormat>
  <Paragraphs>225</Paragraphs>
  <Slides>33</Slides>
  <Notes>30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Office of  School Nutrition   Supporting students’ health, well-being, academic and future success</vt:lpstr>
      <vt:lpstr>Topics Covered in this Webinar</vt:lpstr>
      <vt:lpstr>What is CEP?</vt:lpstr>
      <vt:lpstr>Eligibility Requirements to Elect CEP</vt:lpstr>
      <vt:lpstr>Eligibility Criteria</vt:lpstr>
      <vt:lpstr>Group Criteria for CEP Implementation</vt:lpstr>
      <vt:lpstr>Calculating ISP</vt:lpstr>
      <vt:lpstr>Identified Student Percentage (ISP)</vt:lpstr>
      <vt:lpstr>Identified Student Percentage (ISP)</vt:lpstr>
      <vt:lpstr>Calculating Claim Reimbursements</vt:lpstr>
      <vt:lpstr>Examples</vt:lpstr>
      <vt:lpstr>Increasing ISP</vt:lpstr>
      <vt:lpstr>Documentation  &amp;  the 4-Year Cycle</vt:lpstr>
      <vt:lpstr>Understanding the CEP Cycle</vt:lpstr>
      <vt:lpstr>Changes to Grouping</vt:lpstr>
      <vt:lpstr>Opting out mid-year</vt:lpstr>
      <vt:lpstr>Grace Year</vt:lpstr>
      <vt:lpstr>Source Documentation</vt:lpstr>
      <vt:lpstr>Direct Certification System</vt:lpstr>
      <vt:lpstr>Direct Certification System</vt:lpstr>
      <vt:lpstr>Direct Certification  </vt:lpstr>
      <vt:lpstr> School Nutrition Technology System (SNTS)  CEP Next Steps</vt:lpstr>
      <vt:lpstr>Steps to Complete for CEP</vt:lpstr>
      <vt:lpstr>PowerPoint Presentation</vt:lpstr>
      <vt:lpstr>PowerPoint Presentation</vt:lpstr>
      <vt:lpstr>Completing the CEP Site List in SNTS</vt:lpstr>
      <vt:lpstr>CEP Site List</vt:lpstr>
      <vt:lpstr>CEP Schedule </vt:lpstr>
      <vt:lpstr>Benefits of CEP</vt:lpstr>
      <vt:lpstr>CEP Benefits Everyone!</vt:lpstr>
      <vt:lpstr>Questions?</vt:lpstr>
      <vt:lpstr>Resources</vt:lpstr>
      <vt:lpstr>USDA Nondiscrimination Statement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Weakland</dc:creator>
  <cp:lastModifiedBy>Janet Johnson</cp:lastModifiedBy>
  <cp:revision>46</cp:revision>
  <dcterms:created xsi:type="dcterms:W3CDTF">2019-09-26T21:27:00Z</dcterms:created>
  <dcterms:modified xsi:type="dcterms:W3CDTF">2023-03-15T20:19:35Z</dcterms:modified>
</cp:coreProperties>
</file>