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793" r:id="rId2"/>
  </p:sldMasterIdLst>
  <p:notesMasterIdLst>
    <p:notesMasterId r:id="rId37"/>
  </p:notesMasterIdLst>
  <p:sldIdLst>
    <p:sldId id="258" r:id="rId3"/>
    <p:sldId id="259" r:id="rId4"/>
    <p:sldId id="261" r:id="rId5"/>
    <p:sldId id="315" r:id="rId6"/>
    <p:sldId id="318" r:id="rId7"/>
    <p:sldId id="262" r:id="rId8"/>
    <p:sldId id="317" r:id="rId9"/>
    <p:sldId id="263" r:id="rId10"/>
    <p:sldId id="320" r:id="rId11"/>
    <p:sldId id="323" r:id="rId12"/>
    <p:sldId id="312" r:id="rId13"/>
    <p:sldId id="324" r:id="rId14"/>
    <p:sldId id="325" r:id="rId15"/>
    <p:sldId id="326" r:id="rId16"/>
    <p:sldId id="277" r:id="rId17"/>
    <p:sldId id="280" r:id="rId18"/>
    <p:sldId id="278" r:id="rId19"/>
    <p:sldId id="286" r:id="rId20"/>
    <p:sldId id="288" r:id="rId21"/>
    <p:sldId id="289" r:id="rId22"/>
    <p:sldId id="329" r:id="rId23"/>
    <p:sldId id="311" r:id="rId24"/>
    <p:sldId id="306" r:id="rId25"/>
    <p:sldId id="307" r:id="rId26"/>
    <p:sldId id="310" r:id="rId27"/>
    <p:sldId id="264" r:id="rId28"/>
    <p:sldId id="313" r:id="rId29"/>
    <p:sldId id="314" r:id="rId30"/>
    <p:sldId id="268" r:id="rId31"/>
    <p:sldId id="265" r:id="rId32"/>
    <p:sldId id="274" r:id="rId33"/>
    <p:sldId id="327" r:id="rId34"/>
    <p:sldId id="260" r:id="rId35"/>
    <p:sldId id="328" r:id="rId3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5745" autoAdjust="0"/>
  </p:normalViewPr>
  <p:slideViewPr>
    <p:cSldViewPr>
      <p:cViewPr varScale="1">
        <p:scale>
          <a:sx n="55" d="100"/>
          <a:sy n="55" d="100"/>
        </p:scale>
        <p:origin x="-1806"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F1AFC87-F4B1-4341-B5D9-509B5B0B5241}" type="datetimeFigureOut">
              <a:rPr lang="en-US" smtClean="0"/>
              <a:t>9/13/2017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E1FA312-EC46-47BB-A324-C6F86DB33174}" type="slidenum">
              <a:rPr lang="en-US" smtClean="0"/>
              <a:t>‹#›</a:t>
            </a:fld>
            <a:endParaRPr lang="en-US"/>
          </a:p>
        </p:txBody>
      </p:sp>
    </p:spTree>
    <p:extLst>
      <p:ext uri="{BB962C8B-B14F-4D97-AF65-F5344CB8AC3E}">
        <p14:creationId xmlns:p14="http://schemas.microsoft.com/office/powerpoint/2010/main" val="30366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pre-kindergarten students enrolled in North Carolina Schools.  These</a:t>
            </a:r>
            <a:r>
              <a:rPr lang="en-US" baseline="0" dirty="0"/>
              <a:t> students eat breakfast and lunch meals at school and sometimes participate in other School Nutrition programs, such as the  NSLP After-School Snack Program or the CACFP After School At-Risk Meals Program.</a:t>
            </a:r>
          </a:p>
          <a:p>
            <a:endParaRPr lang="en-US" baseline="0" dirty="0"/>
          </a:p>
          <a:p>
            <a:r>
              <a:rPr lang="en-US" baseline="0" dirty="0"/>
              <a:t>USDA recently announced changes to the CACFP meal patterns. CACFP stands for Child and Adult Care Food Program.  These are the first changes that have been made in the CACFP meal patterns in over 30 years.   These new revisions are bringing the CACFP meals more closely aligned to the changes that have already been made in the school nutrition program since the implementation of the Healthy, Hunger-Free Kids Act of 2010.  </a:t>
            </a:r>
          </a:p>
          <a:p>
            <a:endParaRPr lang="en-US" baseline="0" dirty="0"/>
          </a:p>
          <a:p>
            <a:r>
              <a:rPr lang="en-US" baseline="0" dirty="0"/>
              <a:t>The CACFP Meal Pattern for Children will be required for all licensed childcare centers or homes as of October 1, 2017.   All pre-k programs in which the students are enrolled in your schools or pre-k programs that are catered by your schools should be using this meal pattern as the basis for planning meals and snacks.</a:t>
            </a:r>
          </a:p>
          <a:p>
            <a:r>
              <a:rPr lang="en-US" baseline="0" dirty="0"/>
              <a:t>   </a:t>
            </a:r>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1</a:t>
            </a:fld>
            <a:endParaRPr lang="en-US" dirty="0"/>
          </a:p>
        </p:txBody>
      </p:sp>
    </p:spTree>
    <p:extLst>
      <p:ext uri="{BB962C8B-B14F-4D97-AF65-F5344CB8AC3E}">
        <p14:creationId xmlns:p14="http://schemas.microsoft.com/office/powerpoint/2010/main" val="177707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M/MA component can include food items such as:</a:t>
            </a:r>
          </a:p>
          <a:p>
            <a:r>
              <a:rPr lang="en-US" baseline="0" dirty="0"/>
              <a:t>Lean meat, poultry, or fish;  Eggs, dry beans/peas, yogurt, and nuts and seeds</a:t>
            </a:r>
          </a:p>
          <a:p>
            <a:endParaRPr lang="en-US" baseline="0" dirty="0"/>
          </a:p>
          <a:p>
            <a:r>
              <a:rPr lang="en-US" baseline="0" dirty="0"/>
              <a:t>Only commercially prepared firm and extra-firm tofu may be used as a meat alternate.  Tofu serving sizes of 2.2 </a:t>
            </a:r>
            <a:r>
              <a:rPr lang="en-US" baseline="0" dirty="0" err="1"/>
              <a:t>oz</a:t>
            </a:r>
            <a:r>
              <a:rPr lang="en-US" baseline="0" dirty="0"/>
              <a:t>, by weight, or ¼ cup of tofu must contain at least 5 grams of protein will credit as 1 </a:t>
            </a:r>
            <a:r>
              <a:rPr lang="en-US" baseline="0" dirty="0" err="1"/>
              <a:t>oz</a:t>
            </a:r>
            <a:r>
              <a:rPr lang="en-US" baseline="0" dirty="0"/>
              <a:t> </a:t>
            </a:r>
            <a:r>
              <a:rPr lang="en-US" baseline="0" dirty="0" err="1"/>
              <a:t>eq</a:t>
            </a:r>
            <a:r>
              <a:rPr lang="en-US" baseline="0" dirty="0"/>
              <a:t> of meat alternate.</a:t>
            </a:r>
          </a:p>
          <a:p>
            <a:endParaRPr lang="en-US" baseline="0" dirty="0"/>
          </a:p>
          <a:p>
            <a:r>
              <a:rPr lang="en-US" baseline="0" dirty="0"/>
              <a:t>Cheese is credited according to the Food Buying Guide.  Any cheese labeled “imitation” cheese or cheese “product” does not meet crediting requirements.</a:t>
            </a:r>
          </a:p>
          <a:p>
            <a:endParaRPr lang="en-US" baseline="0" dirty="0"/>
          </a:p>
          <a:p>
            <a:r>
              <a:rPr lang="en-US" baseline="0" dirty="0"/>
              <a:t>Eggs are a good source of protein and are inexpensive.   One large egg provides 2 </a:t>
            </a:r>
            <a:r>
              <a:rPr lang="en-US" baseline="0" dirty="0" err="1"/>
              <a:t>oz</a:t>
            </a:r>
            <a:r>
              <a:rPr lang="en-US" baseline="0" dirty="0"/>
              <a:t> </a:t>
            </a:r>
            <a:r>
              <a:rPr lang="en-US" baseline="0" dirty="0" err="1"/>
              <a:t>eq</a:t>
            </a:r>
            <a:r>
              <a:rPr lang="en-US" baseline="0" dirty="0"/>
              <a:t> M/MA </a:t>
            </a:r>
          </a:p>
          <a:p>
            <a:endParaRPr lang="en-US" baseline="0" dirty="0"/>
          </a:p>
          <a:p>
            <a:r>
              <a:rPr lang="en-US" baseline="0" dirty="0"/>
              <a:t>Beans and peas may be used to meet the M/MA component </a:t>
            </a:r>
            <a:r>
              <a:rPr lang="en-US" b="1" baseline="0" dirty="0"/>
              <a:t>or</a:t>
            </a:r>
            <a:r>
              <a:rPr lang="en-US" baseline="0" dirty="0"/>
              <a:t> the Vegetable component for the meal.  One serving of beans or peas may meet either the M/MA or Veg component.  One serving of beans or peas may not meet both the MA and V component requirement.  </a:t>
            </a:r>
          </a:p>
          <a:p>
            <a:endParaRPr lang="en-US" baseline="0" dirty="0"/>
          </a:p>
          <a:p>
            <a:r>
              <a:rPr lang="en-US" baseline="0" dirty="0"/>
              <a:t>Yogurt may also be used to meet the M/MA component requirement.  4 of yogurt credits as 1 </a:t>
            </a:r>
            <a:r>
              <a:rPr lang="en-US" baseline="0" dirty="0" err="1"/>
              <a:t>oz</a:t>
            </a:r>
            <a:r>
              <a:rPr lang="en-US" baseline="0" dirty="0"/>
              <a:t> </a:t>
            </a:r>
            <a:r>
              <a:rPr lang="en-US" baseline="0" dirty="0" err="1"/>
              <a:t>eq</a:t>
            </a:r>
            <a:r>
              <a:rPr lang="en-US" baseline="0" dirty="0"/>
              <a:t> of M/MA. Yogurt provided as part of a reimbursable meal or snack must contain no more than 23 grams of total sugar per 6 oz.  Only commercially prepared yogurt may be served.  Soy yogurt may be used as a dairy-free option.</a:t>
            </a:r>
          </a:p>
          <a:p>
            <a:endParaRPr lang="en-US" baseline="0" dirty="0"/>
          </a:p>
          <a:p>
            <a:r>
              <a:rPr lang="en-US" baseline="0" dirty="0"/>
              <a:t>Yogurt items that are not creditable as meat alternates include:    frozen yogurt, drinkable yogurt, homemade yogurt, yogurt flavored products, yogurt bars or yogurt covered fruits and nuts.</a:t>
            </a:r>
          </a:p>
          <a:p>
            <a:endParaRPr lang="en-US" baseline="0" dirty="0"/>
          </a:p>
          <a:p>
            <a:r>
              <a:rPr lang="en-US" baseline="0" dirty="0"/>
              <a:t>Nuts and seeds contribute to the M/MA component but may only be used to meet up to 50% of the M/MA requirement.  Nuts and seeds must be paired with another M/MA item.</a:t>
            </a:r>
          </a:p>
          <a:p>
            <a:endParaRPr lang="en-US" dirty="0"/>
          </a:p>
        </p:txBody>
      </p:sp>
      <p:sp>
        <p:nvSpPr>
          <p:cNvPr id="4" name="Slide Number Placeholder 3"/>
          <p:cNvSpPr>
            <a:spLocks noGrp="1"/>
          </p:cNvSpPr>
          <p:nvPr>
            <p:ph type="sldNum" sz="quarter" idx="10"/>
          </p:nvPr>
        </p:nvSpPr>
        <p:spPr/>
        <p:txBody>
          <a:bodyPr/>
          <a:lstStyle/>
          <a:p>
            <a:fld id="{8157489F-8E27-464D-A7B2-075FC17AE43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5827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Yogurt provided as part of a reimbursable meal or snack must contain no more than 23 grams of total sugar per 6 oz. Refer</a:t>
            </a:r>
            <a:r>
              <a:rPr lang="en-US" baseline="0" dirty="0"/>
              <a:t> to this  table to easily identify the allowable grams of sugar per ounce of yogurt .  This will be posted on our website as “CACFP Choose Yogurts handout”.</a:t>
            </a:r>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11</a:t>
            </a:fld>
            <a:endParaRPr lang="en-US"/>
          </a:p>
        </p:txBody>
      </p:sp>
    </p:spTree>
    <p:extLst>
      <p:ext uri="{BB962C8B-B14F-4D97-AF65-F5344CB8AC3E}">
        <p14:creationId xmlns:p14="http://schemas.microsoft.com/office/powerpoint/2010/main" val="266270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components may be used to satisfy</a:t>
            </a:r>
            <a:r>
              <a:rPr lang="en-US" baseline="0" dirty="0"/>
              <a:t> the entire grain component requirement at breakfast up to 3 times per week.</a:t>
            </a:r>
          </a:p>
          <a:p>
            <a:endParaRPr lang="en-US" baseline="0" dirty="0"/>
          </a:p>
          <a:p>
            <a:r>
              <a:rPr lang="en-US" baseline="0" dirty="0"/>
              <a:t>At breakfast, 1 ounce equivalent of M/MA is equivalent to 1 ounce equivalent of Grain.</a:t>
            </a:r>
          </a:p>
          <a:p>
            <a:endParaRPr lang="en-US" baseline="0" dirty="0"/>
          </a:p>
          <a:p>
            <a:r>
              <a:rPr lang="en-US" baseline="0" dirty="0"/>
              <a:t>For example, an egg, cheese stick or yogurt could be part of a reimbursable breakfast and credit as a meal alternate substitute for the Grain Component.</a:t>
            </a:r>
          </a:p>
        </p:txBody>
      </p:sp>
      <p:sp>
        <p:nvSpPr>
          <p:cNvPr id="4" name="Slide Number Placeholder 3"/>
          <p:cNvSpPr>
            <a:spLocks noGrp="1"/>
          </p:cNvSpPr>
          <p:nvPr>
            <p:ph type="sldNum" sz="quarter" idx="10"/>
          </p:nvPr>
        </p:nvSpPr>
        <p:spPr/>
        <p:txBody>
          <a:bodyPr/>
          <a:lstStyle/>
          <a:p>
            <a:fld id="{8157489F-8E27-464D-A7B2-075FC17AE43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19088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breakfast</a:t>
            </a:r>
            <a:r>
              <a:rPr lang="en-US" baseline="0" dirty="0"/>
              <a:t>, vegetables and fruit are combined into one component.  Fruit is a separate, individual component at lunch,</a:t>
            </a:r>
          </a:p>
          <a:p>
            <a:endParaRPr lang="en-US" baseline="0" dirty="0"/>
          </a:p>
          <a:p>
            <a:r>
              <a:rPr lang="en-US" dirty="0"/>
              <a:t>Fruit pieces or juice may be served at any meal or snack.  Fruit juice</a:t>
            </a:r>
            <a:r>
              <a:rPr lang="en-US" baseline="0" dirty="0"/>
              <a:t> must be pasteurized, 100% full strength juice. In North Carolina, juice may only be offered at one meal or snack each day and is limited to a _______ portion.  Therefore it is very important that the school nutrition department and the pre-k supervisor communicate about this requirement and when to serve juice to pre-k students.  </a:t>
            </a:r>
          </a:p>
          <a:p>
            <a:endParaRPr lang="en-US" baseline="0" dirty="0"/>
          </a:p>
          <a:p>
            <a:r>
              <a:rPr lang="en-US" baseline="0" dirty="0"/>
              <a:t>I can’t find any definitive answer to the question.  I would say ½ cup at breakfast and at least ¼ cup at lunch.  These are the amounts of fruit and vegetable required at these meals.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157489F-8E27-464D-A7B2-075FC17AE43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4626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a:t>
            </a:r>
            <a:r>
              <a:rPr lang="en-US" baseline="0" dirty="0"/>
              <a:t>’ve already stated</a:t>
            </a:r>
            <a:r>
              <a:rPr lang="en-US" dirty="0"/>
              <a:t>,</a:t>
            </a:r>
            <a:r>
              <a:rPr lang="en-US" baseline="0" dirty="0"/>
              <a:t> the fruit and vegetable components are combined into one component at breakfast.  </a:t>
            </a:r>
          </a:p>
          <a:p>
            <a:endParaRPr lang="en-US" baseline="0" dirty="0"/>
          </a:p>
          <a:p>
            <a:r>
              <a:rPr lang="en-US" dirty="0"/>
              <a:t>Vegetables</a:t>
            </a:r>
            <a:r>
              <a:rPr lang="en-US" baseline="0" dirty="0"/>
              <a:t> are required to be served at the lunch meal in at least the required minimum quantity for the age group. Vegetables may also be used as a substitute for the fruit component at lunch.  If vegetables are used instead of fruit at lunch, two different vegetables must be served.</a:t>
            </a:r>
          </a:p>
          <a:p>
            <a:endParaRPr lang="en-US" baseline="0" dirty="0"/>
          </a:p>
          <a:p>
            <a:r>
              <a:rPr lang="en-US" baseline="0" dirty="0"/>
              <a:t>And, as with fruit juice, vegetable juice </a:t>
            </a:r>
            <a:r>
              <a:rPr lang="en-US" b="1" baseline="0" dirty="0"/>
              <a:t>may </a:t>
            </a:r>
            <a:r>
              <a:rPr lang="en-US" baseline="0" dirty="0"/>
              <a:t>be used to fulfill the entire vegetable component at one meal or snack per day.</a:t>
            </a:r>
            <a:endParaRPr lang="en-US" dirty="0"/>
          </a:p>
        </p:txBody>
      </p:sp>
      <p:sp>
        <p:nvSpPr>
          <p:cNvPr id="4" name="Slide Number Placeholder 3"/>
          <p:cNvSpPr>
            <a:spLocks noGrp="1"/>
          </p:cNvSpPr>
          <p:nvPr>
            <p:ph type="sldNum" sz="quarter" idx="10"/>
          </p:nvPr>
        </p:nvSpPr>
        <p:spPr/>
        <p:txBody>
          <a:bodyPr/>
          <a:lstStyle/>
          <a:p>
            <a:fld id="{8157489F-8E27-464D-A7B2-075FC17AE43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58804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 few key changes to the grains component in the new CACFP meal pattern and they are:</a:t>
            </a:r>
          </a:p>
          <a:p>
            <a:pPr marL="234841" indent="-234841">
              <a:buFont typeface="+mj-lt"/>
              <a:buAutoNum type="arabicPeriod"/>
            </a:pPr>
            <a:r>
              <a:rPr lang="en-US" baseline="0" dirty="0"/>
              <a:t>One serving per day must be WG</a:t>
            </a:r>
          </a:p>
          <a:p>
            <a:pPr marL="234841" indent="-234841">
              <a:buFont typeface="+mj-lt"/>
              <a:buAutoNum type="arabicPeriod"/>
            </a:pPr>
            <a:r>
              <a:rPr lang="en-US" baseline="0" dirty="0"/>
              <a:t>B'fast cereals now have a limit on the grams of sugar allowed--- no &gt; 6 </a:t>
            </a:r>
            <a:r>
              <a:rPr lang="en-US" baseline="0" dirty="0" err="1"/>
              <a:t>gms</a:t>
            </a:r>
            <a:r>
              <a:rPr lang="en-US" baseline="0" dirty="0"/>
              <a:t> per dry ounce</a:t>
            </a:r>
          </a:p>
          <a:p>
            <a:pPr marL="234841" indent="-234841">
              <a:buFont typeface="+mj-lt"/>
              <a:buAutoNum type="arabicPeriod"/>
            </a:pPr>
            <a:r>
              <a:rPr lang="en-US" baseline="0" dirty="0"/>
              <a:t>You cannot credit grain based desserts—those items identified on Exhibit A with a footnote number 3 or 4</a:t>
            </a:r>
          </a:p>
          <a:p>
            <a:pPr marL="234841" indent="-234841">
              <a:buFont typeface="+mj-lt"/>
              <a:buAutoNum type="arabicPeriod"/>
            </a:pPr>
            <a:r>
              <a:rPr lang="en-US" baseline="0" dirty="0"/>
              <a:t>CACFP will use the same grain equivalents we adopted in 2012, minus the recent change that lifted graham crackers and animal crackers as being designated as a grain based dessert. (USDA PM CACFP 16-2017).  Starting October 1, 2019, ounce equivalents will be required for all day care operators using the pre-K meal pattern.  In schools, we already are accustomed to using the new Exhibit A and ounce equivalences for grain.</a:t>
            </a:r>
          </a:p>
          <a:p>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15</a:t>
            </a:fld>
            <a:endParaRPr lang="en-US"/>
          </a:p>
        </p:txBody>
      </p:sp>
    </p:spTree>
    <p:extLst>
      <p:ext uri="{BB962C8B-B14F-4D97-AF65-F5344CB8AC3E}">
        <p14:creationId xmlns:p14="http://schemas.microsoft.com/office/powerpoint/2010/main" val="4221703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apply this to menu planning.  Every</a:t>
            </a:r>
            <a:r>
              <a:rPr lang="en-US" baseline="0" dirty="0"/>
              <a:t> day, at least one meal or snack must contain a </a:t>
            </a:r>
            <a:r>
              <a:rPr lang="en-US" baseline="0" dirty="0" err="1"/>
              <a:t>wg</a:t>
            </a:r>
            <a:r>
              <a:rPr lang="en-US" baseline="0" dirty="0"/>
              <a:t> rich food.  If you only serve your pre-k students one meal, then that meal must have a </a:t>
            </a:r>
            <a:r>
              <a:rPr lang="en-US" baseline="0" dirty="0" err="1"/>
              <a:t>wg</a:t>
            </a:r>
            <a:r>
              <a:rPr lang="en-US" baseline="0" dirty="0"/>
              <a:t> rich grain.  If serving several meals/snack, then you can choose which meal will contain he </a:t>
            </a:r>
            <a:r>
              <a:rPr lang="en-US" baseline="0" dirty="0" err="1"/>
              <a:t>wg</a:t>
            </a:r>
            <a:r>
              <a:rPr lang="en-US" baseline="0" dirty="0"/>
              <a:t> rich food item.</a:t>
            </a:r>
          </a:p>
          <a:p>
            <a:r>
              <a:rPr lang="en-US" dirty="0"/>
              <a:t>You must identify on your menus, which items are whole grain. Good Examples are “Whole wheat” bread, “Whole grain-rich” English muffins.</a:t>
            </a:r>
            <a:r>
              <a:rPr lang="en-US" baseline="0" dirty="0"/>
              <a:t>  Remember if you use an acronyms, such as WW or WG, you must define what these mean somewhere on the menu as well.</a:t>
            </a:r>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16</a:t>
            </a:fld>
            <a:endParaRPr lang="en-US"/>
          </a:p>
        </p:txBody>
      </p:sp>
    </p:spTree>
    <p:extLst>
      <p:ext uri="{BB962C8B-B14F-4D97-AF65-F5344CB8AC3E}">
        <p14:creationId xmlns:p14="http://schemas.microsoft.com/office/powerpoint/2010/main" val="366561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define what Whole Grain Rich</a:t>
            </a:r>
            <a:r>
              <a:rPr lang="en-US" baseline="0" dirty="0"/>
              <a:t> Foods are and see if you can identify them.  A WG rich food must contain at least 50% whole grains by weight or greater.  It could be 51%,75% or even 100% whole grain, all would meet the definition of whole grain.  The remaining grains Must Be enriched! </a:t>
            </a:r>
          </a:p>
          <a:p>
            <a:endParaRPr lang="en-US" baseline="0" dirty="0"/>
          </a:p>
          <a:p>
            <a:r>
              <a:rPr lang="en-US" baseline="0" dirty="0"/>
              <a:t>The ingredient labels list ingredients in descending order by weight.  This means that the item that weighs the most is listed first, the ingredient weighing the second most is listed next, etc. and continues on until you get down to the last ingredient, which may be a spice or something that doesn’t weigh much.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50166">
              <a:defRPr/>
            </a:pPr>
            <a:fld id="{67579598-E555-4C65-A0BE-76AB9016C3EF}" type="slidenum">
              <a:rPr lang="en-US" sz="1800" kern="0">
                <a:solidFill>
                  <a:sysClr val="windowText" lastClr="000000"/>
                </a:solidFill>
                <a:latin typeface="Calibri"/>
              </a:rPr>
              <a:pPr defTabSz="950166">
                <a:defRPr/>
              </a:pPr>
              <a:t>17</a:t>
            </a:fld>
            <a:endParaRPr lang="en-US" sz="1800" kern="0">
              <a:solidFill>
                <a:sysClr val="windowText" lastClr="000000"/>
              </a:solidFill>
              <a:latin typeface="Calibri"/>
            </a:endParaRPr>
          </a:p>
        </p:txBody>
      </p:sp>
    </p:spTree>
    <p:extLst>
      <p:ext uri="{BB962C8B-B14F-4D97-AF65-F5344CB8AC3E}">
        <p14:creationId xmlns:p14="http://schemas.microsoft.com/office/powerpoint/2010/main" val="68344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first ingredient is a Whole grain, and the remaining</a:t>
            </a:r>
            <a:r>
              <a:rPr lang="en-US" baseline="0" dirty="0"/>
              <a:t> grains are enriched</a:t>
            </a:r>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18</a:t>
            </a:fld>
            <a:endParaRPr lang="en-US"/>
          </a:p>
        </p:txBody>
      </p:sp>
    </p:spTree>
    <p:extLst>
      <p:ext uri="{BB962C8B-B14F-4D97-AF65-F5344CB8AC3E}">
        <p14:creationId xmlns:p14="http://schemas.microsoft.com/office/powerpoint/2010/main" val="559426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a:t>
            </a:r>
            <a:r>
              <a:rPr lang="en-US" baseline="0" dirty="0"/>
              <a:t> </a:t>
            </a:r>
            <a:r>
              <a:rPr lang="en-US" dirty="0"/>
              <a:t> the first ingredient is NOT</a:t>
            </a:r>
            <a:r>
              <a:rPr lang="en-US" baseline="0" dirty="0"/>
              <a:t> identified as being a Whole grain, but other ingredients are? You would then n</a:t>
            </a:r>
            <a:r>
              <a:rPr lang="en-US" dirty="0"/>
              <a:t>eed</a:t>
            </a:r>
            <a:r>
              <a:rPr lang="en-US" baseline="0" dirty="0"/>
              <a:t> either a CN Label OR a Product Formulation Statement from the manufacturer to identify the amount of whole grain in the product.</a:t>
            </a:r>
          </a:p>
          <a:p>
            <a:r>
              <a:rPr lang="en-US" baseline="0" dirty="0"/>
              <a:t> </a:t>
            </a:r>
          </a:p>
          <a:p>
            <a:r>
              <a:rPr lang="en-US" baseline="0" dirty="0"/>
              <a:t>Other ways to identify that a product is whole grain include an FDA approved Whole Grain Label claim, or determining the number of whole grains per serving: </a:t>
            </a:r>
            <a:r>
              <a:rPr lang="en-US" dirty="0"/>
              <a:t>≥8 grams of whole grain per NSLP/SBP </a:t>
            </a:r>
            <a:r>
              <a:rPr lang="en-US" dirty="0" err="1"/>
              <a:t>oz</a:t>
            </a:r>
            <a:r>
              <a:rPr lang="en-US" dirty="0"/>
              <a:t> </a:t>
            </a:r>
            <a:r>
              <a:rPr lang="en-US" dirty="0" err="1"/>
              <a:t>eq</a:t>
            </a:r>
            <a:r>
              <a:rPr lang="en-US" dirty="0"/>
              <a:t>  per Exhibit A </a:t>
            </a:r>
            <a:endParaRPr lang="en-US" baseline="0" dirty="0"/>
          </a:p>
          <a:p>
            <a:pPr defTabSz="939363">
              <a:defRPr/>
            </a:pPr>
            <a:endParaRPr lang="en-US" dirty="0"/>
          </a:p>
          <a:p>
            <a:pPr defTabSz="939363">
              <a:defRPr/>
            </a:pPr>
            <a:r>
              <a:rPr lang="en-US" dirty="0"/>
              <a:t>Use the USDA Whole Grain Resource as your guide to determining if a product meets the whole grain rich requirement.  It is a very handy and informative tool! </a:t>
            </a:r>
          </a:p>
          <a:p>
            <a:pPr defTabSz="939363">
              <a:defRPr/>
            </a:pPr>
            <a:endParaRPr lang="en-US" dirty="0"/>
          </a:p>
          <a:p>
            <a:pPr defTabSz="939363">
              <a:defRPr/>
            </a:pPr>
            <a:r>
              <a:rPr lang="en-US" sz="800" dirty="0"/>
              <a:t>WG Stamps:  By Source (WP:NFCC#4), Fair use, https://en.wikipedia.org/w/index.php?curid=48733414</a:t>
            </a:r>
          </a:p>
          <a:p>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19</a:t>
            </a:fld>
            <a:endParaRPr lang="en-US"/>
          </a:p>
        </p:txBody>
      </p:sp>
    </p:spTree>
    <p:extLst>
      <p:ext uri="{BB962C8B-B14F-4D97-AF65-F5344CB8AC3E}">
        <p14:creationId xmlns:p14="http://schemas.microsoft.com/office/powerpoint/2010/main" val="213979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ruling requires that the revised  CACFP meal pattern must be implemented no later than October 1, 2017.   By providing you with technical assistance and continuing education on this meal pattern, we expect you should be able to implement it by the start of the 2017-18 school year. </a:t>
            </a:r>
          </a:p>
          <a:p>
            <a:endParaRPr lang="en-US" baseline="0" dirty="0"/>
          </a:p>
          <a:p>
            <a:r>
              <a:rPr lang="en-US" baseline="0" dirty="0"/>
              <a:t>In today’s webinar, we want to:</a:t>
            </a:r>
          </a:p>
          <a:p>
            <a:endParaRPr lang="en-US" dirty="0"/>
          </a:p>
          <a:p>
            <a:r>
              <a:rPr lang="en-US" dirty="0"/>
              <a:t>Explore the meal pattern changes by components;</a:t>
            </a:r>
          </a:p>
          <a:p>
            <a:endParaRPr lang="en-US" dirty="0"/>
          </a:p>
          <a:p>
            <a:r>
              <a:rPr lang="en-US" dirty="0"/>
              <a:t>Discuss some strategies for smooth implementation of the meal pattern;</a:t>
            </a:r>
          </a:p>
          <a:p>
            <a:endParaRPr lang="en-US" dirty="0"/>
          </a:p>
          <a:p>
            <a:r>
              <a:rPr lang="en-US" dirty="0"/>
              <a:t>Explore optional best practices – remember best practices are not required, but may be helpful as you implement the new meal pattern.</a:t>
            </a:r>
          </a:p>
          <a:p>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2</a:t>
            </a:fld>
            <a:endParaRPr lang="en-US" dirty="0"/>
          </a:p>
        </p:txBody>
      </p:sp>
    </p:spTree>
    <p:extLst>
      <p:ext uri="{BB962C8B-B14F-4D97-AF65-F5344CB8AC3E}">
        <p14:creationId xmlns:p14="http://schemas.microsoft.com/office/powerpoint/2010/main" val="723011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Can you see how you would need further information form the manufacturer in order to determine if this qualifies as whole grain? </a:t>
            </a:r>
          </a:p>
          <a:p>
            <a:pPr lvl="1"/>
            <a:endParaRPr lang="en-US" dirty="0"/>
          </a:p>
          <a:p>
            <a:pPr lvl="1"/>
            <a:r>
              <a:rPr lang="en-US" dirty="0"/>
              <a:t>The actual Product Formulation</a:t>
            </a:r>
            <a:r>
              <a:rPr lang="en-US" baseline="0" dirty="0"/>
              <a:t> Statement form the Manufacturer reveals the weight of whole grains is 60%, therefore making the product whole grain.</a:t>
            </a:r>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20</a:t>
            </a:fld>
            <a:endParaRPr lang="en-US"/>
          </a:p>
        </p:txBody>
      </p:sp>
    </p:spTree>
    <p:extLst>
      <p:ext uri="{BB962C8B-B14F-4D97-AF65-F5344CB8AC3E}">
        <p14:creationId xmlns:p14="http://schemas.microsoft.com/office/powerpoint/2010/main" val="1240107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Here is how to calculate the amount of sugar per ounce of dry cereal Steps </a:t>
            </a:r>
          </a:p>
          <a:p>
            <a:pPr lvl="1"/>
            <a:r>
              <a:rPr lang="en-US" dirty="0"/>
              <a:t>Find the Nutrition Facts Label </a:t>
            </a:r>
          </a:p>
          <a:p>
            <a:pPr lvl="1"/>
            <a:r>
              <a:rPr lang="en-US" dirty="0"/>
              <a:t>Find the Serving Size: </a:t>
            </a:r>
            <a:r>
              <a:rPr lang="en-US" b="1" dirty="0"/>
              <a:t>28 grams</a:t>
            </a:r>
          </a:p>
          <a:p>
            <a:pPr lvl="1"/>
            <a:r>
              <a:rPr lang="en-US" dirty="0"/>
              <a:t>Find the amount for Sugars: </a:t>
            </a:r>
            <a:r>
              <a:rPr lang="en-US" b="1" dirty="0"/>
              <a:t>1 gram</a:t>
            </a:r>
          </a:p>
          <a:p>
            <a:pPr lvl="1"/>
            <a:r>
              <a:rPr lang="en-US" b="1" dirty="0"/>
              <a:t>Divide the grams of sugar by the grams of the serving size if</a:t>
            </a:r>
            <a:r>
              <a:rPr lang="en-US" b="1" baseline="0" dirty="0"/>
              <a:t> the resulting number is &lt;.212, then it is ok to serve</a:t>
            </a:r>
            <a:endParaRPr lang="en-US" b="1" dirty="0"/>
          </a:p>
          <a:p>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2762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You can use a chart like this…My Personal Preference!  This will be on our website under the heading “CACFP Worksheet Cereal”</a:t>
            </a:r>
          </a:p>
        </p:txBody>
      </p:sp>
      <p:sp>
        <p:nvSpPr>
          <p:cNvPr id="4" name="Slide Number Placeholder 3"/>
          <p:cNvSpPr>
            <a:spLocks noGrp="1"/>
          </p:cNvSpPr>
          <p:nvPr>
            <p:ph type="sldNum" sz="quarter" idx="10"/>
          </p:nvPr>
        </p:nvSpPr>
        <p:spPr/>
        <p:txBody>
          <a:bodyPr/>
          <a:lstStyle/>
          <a:p>
            <a:fld id="{2E1FA312-EC46-47BB-A324-C6F86DB33174}" type="slidenum">
              <a:rPr lang="en-US" smtClean="0"/>
              <a:t>22</a:t>
            </a:fld>
            <a:endParaRPr lang="en-US"/>
          </a:p>
        </p:txBody>
      </p:sp>
    </p:spTree>
    <p:extLst>
      <p:ext uri="{BB962C8B-B14F-4D97-AF65-F5344CB8AC3E}">
        <p14:creationId xmlns:p14="http://schemas.microsoft.com/office/powerpoint/2010/main" val="2646613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lets think about Grain based desserts.</a:t>
            </a:r>
            <a:r>
              <a:rPr lang="en-US" baseline="0" dirty="0"/>
              <a:t>  Desserts can easily be a source of empty calories, full of sugar and statured fats.  (no wonder I love them!)  Too much of a good thing can increase our risk of chronic diseases.</a:t>
            </a:r>
          </a:p>
          <a:p>
            <a:r>
              <a:rPr lang="en-US" baseline="0" dirty="0"/>
              <a:t>As an adult, we can monitor our individual caloric intake and balance our food choices to work in the occasional dessert.  Our little ones cant.  We want them to get the most nutrient dense food possible. As you know, they don't take much in at one time, and every bite counts!</a:t>
            </a:r>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23</a:t>
            </a:fld>
            <a:endParaRPr lang="en-US"/>
          </a:p>
        </p:txBody>
      </p:sp>
    </p:spTree>
    <p:extLst>
      <p:ext uri="{BB962C8B-B14F-4D97-AF65-F5344CB8AC3E}">
        <p14:creationId xmlns:p14="http://schemas.microsoft.com/office/powerpoint/2010/main" val="2102852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Policy Memo June</a:t>
            </a:r>
            <a:r>
              <a:rPr lang="en-US" baseline="0" dirty="0"/>
              <a:t> 30, 2017 C</a:t>
            </a:r>
            <a:r>
              <a:rPr lang="en-US" dirty="0"/>
              <a:t>ACFP Grain-Based Desserts in the CACFP, updated Exhibit A to include graham crackers and animal</a:t>
            </a:r>
            <a:r>
              <a:rPr lang="en-US" baseline="0" dirty="0"/>
              <a:t> crackers as allowable grains, dropping their designation as a grain based dessert.  This should provide relief by allowing a greater variety for the menu options.</a:t>
            </a:r>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24</a:t>
            </a:fld>
            <a:endParaRPr lang="en-US"/>
          </a:p>
        </p:txBody>
      </p:sp>
    </p:spTree>
    <p:extLst>
      <p:ext uri="{BB962C8B-B14F-4D97-AF65-F5344CB8AC3E}">
        <p14:creationId xmlns:p14="http://schemas.microsoft.com/office/powerpoint/2010/main" val="1508552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desserts are served for a</a:t>
            </a:r>
            <a:r>
              <a:rPr lang="en-US" dirty="0"/>
              <a:t> special occasions, they must not contribute to the meal pattern, this would be above and</a:t>
            </a:r>
            <a:r>
              <a:rPr lang="en-US" baseline="0" dirty="0"/>
              <a:t> beyond the required minimums for the meal service.</a:t>
            </a:r>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25</a:t>
            </a:fld>
            <a:endParaRPr lang="en-US"/>
          </a:p>
        </p:txBody>
      </p:sp>
    </p:spTree>
    <p:extLst>
      <p:ext uri="{BB962C8B-B14F-4D97-AF65-F5344CB8AC3E}">
        <p14:creationId xmlns:p14="http://schemas.microsoft.com/office/powerpoint/2010/main" val="3943940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new regulations include the following measures to serve healthy meals.</a:t>
            </a:r>
            <a:endParaRPr lang="en-US" dirty="0"/>
          </a:p>
          <a:p>
            <a:endParaRPr lang="en-US" dirty="0"/>
          </a:p>
          <a:p>
            <a:r>
              <a:rPr lang="en-US" dirty="0"/>
              <a:t>Deep Fat Frying may not be used to prepare meals on-site</a:t>
            </a:r>
          </a:p>
          <a:p>
            <a:endParaRPr lang="en-US" dirty="0"/>
          </a:p>
          <a:p>
            <a:r>
              <a:rPr lang="en-US" dirty="0"/>
              <a:t>The</a:t>
            </a:r>
            <a:r>
              <a:rPr lang="en-US" baseline="0" dirty="0"/>
              <a:t> following items can be</a:t>
            </a:r>
            <a:r>
              <a:rPr lang="en-US" dirty="0"/>
              <a:t> purchased from commercial manufacturers:  pan-fried, flash-fried, par-fried,</a:t>
            </a:r>
            <a:r>
              <a:rPr lang="en-US" baseline="0" dirty="0"/>
              <a:t>  however,</a:t>
            </a:r>
            <a:r>
              <a:rPr lang="en-US" dirty="0"/>
              <a:t> it</a:t>
            </a:r>
            <a:r>
              <a:rPr lang="en-US" baseline="0" dirty="0"/>
              <a:t> is not allowable to</a:t>
            </a:r>
            <a:r>
              <a:rPr lang="en-US" dirty="0"/>
              <a:t> deep fry when re-heating these items.</a:t>
            </a:r>
          </a:p>
          <a:p>
            <a:endParaRPr lang="en-US" dirty="0"/>
          </a:p>
          <a:p>
            <a:r>
              <a:rPr lang="en-US" dirty="0"/>
              <a:t>Meal service types:  pre-plated, family-style</a:t>
            </a:r>
          </a:p>
          <a:p>
            <a:endParaRPr lang="en-US" dirty="0"/>
          </a:p>
          <a:p>
            <a:r>
              <a:rPr lang="en-US" dirty="0"/>
              <a:t>Offer water to children throughout the school day; this becomes effective October 1, 2017 and replaces the current requirement to make potable water available to children throughout the school day.</a:t>
            </a:r>
            <a:r>
              <a:rPr lang="en-US" baseline="0" dirty="0"/>
              <a:t>  Offering water means asking the children if they would like to have water during the school day.  Caregivers should not wait for children to request water.  Young children  may not realize they are thirsty and need hydration.    Water is not part of the reimbursable meal and does not replace milk.  Water must be offered during mealtimes and throughout the day.   For more information – see USDA Policy Memo CACFP-20-2016 Water Availability in the CACFP.</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08A6F5-AD24-4A54-B168-E4BBE5CFB83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228740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 here are key items to focus</a:t>
            </a:r>
            <a:r>
              <a:rPr lang="en-US" baseline="0" dirty="0"/>
              <a:t> on as a menu planner- tips to following the new CACFP Meal Pattern</a:t>
            </a:r>
          </a:p>
          <a:p>
            <a:endParaRPr lang="en-US" baseline="0" dirty="0"/>
          </a:p>
          <a:p>
            <a:r>
              <a:rPr lang="en-US" baseline="0" dirty="0"/>
              <a:t>Review each:</a:t>
            </a:r>
          </a:p>
          <a:p>
            <a:r>
              <a:rPr lang="en-US" baseline="0" dirty="0"/>
              <a:t>1 grain per day must be whole grain</a:t>
            </a:r>
          </a:p>
          <a:p>
            <a:r>
              <a:rPr lang="en-US" baseline="0" dirty="0"/>
              <a:t>Grain based desserts not allowed; they do not credit.  We have now have the exception to this rule – graham crackers are not considered a grain-based dessert and can be served and credited as a grain.</a:t>
            </a:r>
          </a:p>
          <a:p>
            <a:r>
              <a:rPr lang="en-US" baseline="0" dirty="0"/>
              <a:t>Do Not offer cereal with &gt; 6gms sugar per dry </a:t>
            </a:r>
            <a:r>
              <a:rPr lang="en-US" baseline="0" dirty="0" err="1"/>
              <a:t>oz</a:t>
            </a:r>
            <a:endParaRPr lang="en-US" baseline="0" dirty="0"/>
          </a:p>
          <a:p>
            <a:r>
              <a:rPr lang="en-US" baseline="0" dirty="0"/>
              <a:t>Limit full strength juice to one serving per day</a:t>
            </a:r>
          </a:p>
          <a:p>
            <a:r>
              <a:rPr lang="en-US" baseline="0" dirty="0"/>
              <a:t>Offer Unflavored milk only, 1% or skim</a:t>
            </a:r>
          </a:p>
          <a:p>
            <a:r>
              <a:rPr lang="en-US" baseline="0" dirty="0"/>
              <a:t>A Vegetable serving can be used for the entire fruit serving; if this is done, then 2 different veggies must be served</a:t>
            </a:r>
          </a:p>
          <a:p>
            <a:r>
              <a:rPr lang="en-US" baseline="0" dirty="0"/>
              <a:t>A serving of Meat/Meat Alternate can replace the entire grain serving at Breakfast up to 3 times per week</a:t>
            </a:r>
          </a:p>
          <a:p>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27</a:t>
            </a:fld>
            <a:endParaRPr lang="en-US"/>
          </a:p>
        </p:txBody>
      </p:sp>
    </p:spTree>
    <p:extLst>
      <p:ext uri="{BB962C8B-B14F-4D97-AF65-F5344CB8AC3E}">
        <p14:creationId xmlns:p14="http://schemas.microsoft.com/office/powerpoint/2010/main" val="3769378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continued……..</a:t>
            </a:r>
          </a:p>
          <a:p>
            <a:r>
              <a:rPr lang="en-US" dirty="0"/>
              <a:t>Identify whole grains on menu  - easy to do on school menus because most grains are identified as whole-grain on the</a:t>
            </a:r>
            <a:r>
              <a:rPr lang="en-US" baseline="0" dirty="0"/>
              <a:t> printed menus</a:t>
            </a:r>
            <a:endParaRPr lang="en-US" dirty="0"/>
          </a:p>
          <a:p>
            <a:r>
              <a:rPr lang="en-US" dirty="0"/>
              <a:t>No OVS - all components must be served</a:t>
            </a:r>
          </a:p>
          <a:p>
            <a:r>
              <a:rPr lang="en-US" dirty="0"/>
              <a:t>There</a:t>
            </a:r>
            <a:r>
              <a:rPr lang="en-US" baseline="0" dirty="0"/>
              <a:t> can be n</a:t>
            </a:r>
            <a:r>
              <a:rPr lang="en-US" dirty="0"/>
              <a:t>o deep fat frying (on-site)</a:t>
            </a:r>
          </a:p>
          <a:p>
            <a:r>
              <a:rPr lang="en-US" dirty="0"/>
              <a:t>Potable water must be offered throughout the day to </a:t>
            </a:r>
            <a:r>
              <a:rPr lang="en-US" dirty="0" err="1"/>
              <a:t>pre-schoolers</a:t>
            </a:r>
            <a:endParaRPr lang="en-US" dirty="0"/>
          </a:p>
          <a:p>
            <a:r>
              <a:rPr lang="en-US" dirty="0"/>
              <a:t>Parents/guardians may not provide more than one component of meal sent from home</a:t>
            </a:r>
          </a:p>
          <a:p>
            <a:r>
              <a:rPr lang="en-US" dirty="0"/>
              <a:t>Combination vegetables, such as broccoli/cauliflower/carrot combination,  count as one veggie</a:t>
            </a:r>
          </a:p>
          <a:p>
            <a:r>
              <a:rPr lang="en-US" dirty="0"/>
              <a:t>Combination of fruit &amp; veggie count as either a fruit or veggie, not both</a:t>
            </a:r>
          </a:p>
          <a:p>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28</a:t>
            </a:fld>
            <a:endParaRPr lang="en-US"/>
          </a:p>
        </p:txBody>
      </p:sp>
    </p:spTree>
    <p:extLst>
      <p:ext uri="{BB962C8B-B14F-4D97-AF65-F5344CB8AC3E}">
        <p14:creationId xmlns:p14="http://schemas.microsoft.com/office/powerpoint/2010/main" val="1357334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optional best practices that build on the meal patterns and highlight areas where you may take additional steps to further improve the nutritional quality of the meals you serve. These best practices will help participants consume more FVs, whole grains and reduce added sugars and fats. These are listed on the Best Practices Handout from USDA</a:t>
            </a:r>
            <a:r>
              <a:rPr lang="en-US" baseline="0" dirty="0"/>
              <a:t> pictured in this slide.  </a:t>
            </a:r>
            <a:endParaRPr lang="en-US" dirty="0"/>
          </a:p>
        </p:txBody>
      </p:sp>
      <p:sp>
        <p:nvSpPr>
          <p:cNvPr id="4" name="Slide Number Placeholder 3"/>
          <p:cNvSpPr>
            <a:spLocks noGrp="1"/>
          </p:cNvSpPr>
          <p:nvPr>
            <p:ph type="sldNum" sz="quarter" idx="10"/>
          </p:nvPr>
        </p:nvSpPr>
        <p:spPr/>
        <p:txBody>
          <a:bodyPr/>
          <a:lstStyle/>
          <a:p>
            <a:fld id="{B993E610-7C6B-4A22-9607-BDCF6C160CD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6199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recently updated CACFP meal patterns ensure children have access to healthy, balanced meals throughout the day.    </a:t>
            </a:r>
            <a:endParaRPr lang="en-US" baseline="0" dirty="0"/>
          </a:p>
          <a:p>
            <a:r>
              <a:rPr lang="en-US" baseline="0" dirty="0"/>
              <a:t>While the new meal patterns are a significant change for day cares and other child-care institutions, as we said, the changes are intended to align more with meal patterns in the NSLP and SBP, so we are not impacted as much by the changes.  We, in school nutrition programs, are already accustomed to very similar meal pattern requirements.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108A6F5-AD24-4A54-B168-E4BBE5CFB83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06348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these Best Practices are not requirements, they are encouraged to serve healthy meals and snacks to pre-K children.  These practices also move the program in the direction of NSLP and SBP regulations. </a:t>
            </a:r>
          </a:p>
          <a:p>
            <a:endParaRPr lang="en-US" baseline="0" dirty="0"/>
          </a:p>
          <a:p>
            <a:r>
              <a:rPr lang="en-US" baseline="0" dirty="0"/>
              <a:t>Serve a variety of fruits; choose whole fruits more often than juice</a:t>
            </a:r>
          </a:p>
          <a:p>
            <a:endParaRPr lang="en-US" baseline="0" dirty="0"/>
          </a:p>
          <a:p>
            <a:r>
              <a:rPr lang="en-US" baseline="0" dirty="0"/>
              <a:t>Provide at least one serving from the vegetable subgroups per week</a:t>
            </a:r>
          </a:p>
          <a:p>
            <a:endParaRPr lang="en-US" baseline="0" dirty="0"/>
          </a:p>
          <a:p>
            <a:r>
              <a:rPr lang="en-US" baseline="0" dirty="0"/>
              <a:t>Serve at least two servings of WG-Rich grains per day</a:t>
            </a:r>
          </a:p>
          <a:p>
            <a:endParaRPr lang="en-US" baseline="0" dirty="0"/>
          </a:p>
          <a:p>
            <a:r>
              <a:rPr lang="en-US" baseline="0" dirty="0"/>
              <a:t>Limit processed meats to one serving per week.  Processed meats include meats that are salted, smoked, cured or have chemical preservatives added.  Examples include bacon, bologna, luncheon meats.</a:t>
            </a:r>
          </a:p>
          <a:p>
            <a:r>
              <a:rPr lang="en-US" baseline="0" dirty="0"/>
              <a:t> </a:t>
            </a:r>
          </a:p>
        </p:txBody>
      </p:sp>
      <p:sp>
        <p:nvSpPr>
          <p:cNvPr id="4" name="Slide Number Placeholder 3"/>
          <p:cNvSpPr>
            <a:spLocks noGrp="1"/>
          </p:cNvSpPr>
          <p:nvPr>
            <p:ph type="sldNum" sz="quarter" idx="10"/>
          </p:nvPr>
        </p:nvSpPr>
        <p:spPr/>
        <p:txBody>
          <a:bodyPr/>
          <a:lstStyle/>
          <a:p>
            <a:fld id="{B108A6F5-AD24-4A54-B168-E4BBE5CFB83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917998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Best Practices</a:t>
            </a:r>
          </a:p>
          <a:p>
            <a:endParaRPr lang="en-US" dirty="0"/>
          </a:p>
          <a:p>
            <a:r>
              <a:rPr lang="en-US" dirty="0"/>
              <a:t>Serve only low-fat, reduced-fat and natural cheeses.  Common examples include reduced fat string cheese, reduced fat cheddar cheese, and low-fat cottage cheese.  Avoid  the following by reading food labels:  imitation cheese, cheese food or cheese products.</a:t>
            </a:r>
          </a:p>
          <a:p>
            <a:endParaRPr lang="en-US" dirty="0"/>
          </a:p>
          <a:p>
            <a:r>
              <a:rPr lang="en-US" dirty="0"/>
              <a:t>Serve only unflavored milk to all pre-school age groups.  In N.C. this is a requirement. </a:t>
            </a:r>
          </a:p>
          <a:p>
            <a:endParaRPr lang="en-US" dirty="0"/>
          </a:p>
          <a:p>
            <a:r>
              <a:rPr lang="en-US" dirty="0"/>
              <a:t>Incorporate seasonal and locally produced foods</a:t>
            </a:r>
          </a:p>
          <a:p>
            <a:endParaRPr lang="en-US" dirty="0"/>
          </a:p>
          <a:p>
            <a:r>
              <a:rPr lang="en-US" dirty="0"/>
              <a:t>Avoid serving non-creditable sources of added sugars.  This might include sweet toppings, sugar-sweetened beverages, or sweet ingredients mixed in with yogurt.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31</a:t>
            </a:fld>
            <a:endParaRPr lang="en-US"/>
          </a:p>
        </p:txBody>
      </p:sp>
    </p:spTree>
    <p:extLst>
      <p:ext uri="{BB962C8B-B14F-4D97-AF65-F5344CB8AC3E}">
        <p14:creationId xmlns:p14="http://schemas.microsoft.com/office/powerpoint/2010/main" val="1394026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Flexibility for Co-Mingling  SP 37-2017</a:t>
            </a:r>
          </a:p>
          <a:p>
            <a:endParaRPr lang="en-US" dirty="0"/>
          </a:p>
          <a:p>
            <a:r>
              <a:rPr lang="en-US" dirty="0"/>
              <a:t>USDA</a:t>
            </a:r>
            <a:r>
              <a:rPr lang="en-US" baseline="0" dirty="0"/>
              <a:t> released a Policy Memo on June 30, 2017 that recognizes that some schools serve meals to preschoolers and grade K-5 students in the same service area at the same time.  These co-mingled situations may create counting and claiming issues because it is challenging to determine during a meal service if a child is in preschool or K-5, and the meal patterns for each are slightly different.  For example children may arrive on the same bus and enter the cafeteria for breakfast together.  In this situation, it may be difficult for meal service staff to determine which children are in preschool or K-5.  </a:t>
            </a:r>
          </a:p>
          <a:p>
            <a:endParaRPr lang="en-US" baseline="0" dirty="0"/>
          </a:p>
          <a:p>
            <a:r>
              <a:rPr lang="en-US" baseline="0" dirty="0"/>
              <a:t> FNS strongly encourages schools to find ways to serve grade-appropriate meals to preschoolers and K-5 students to best address their nutritional needs. Some best practices to avoid co-mingling situations include serving breakfast in the classroom or staggering the meal service time for preschoolers and K-5 students.   However, when students are served in the same area, a single menu flexibility is allowed to reduce administrative burdens and ensure the integrity of the Programs.  Therefore, schools that serve meals to preschoolers and K-5 students in the same service area at the same time may choose to follow the grade-appropriate meal patterns for each grade group, or serve the K-5 meal pattern underparts 7 CFR 210.10 and 220.8 to both grade groups.  </a:t>
            </a:r>
          </a:p>
          <a:p>
            <a:endParaRPr lang="en-US" baseline="0" dirty="0"/>
          </a:p>
          <a:p>
            <a:r>
              <a:rPr lang="en-US" baseline="0" dirty="0"/>
              <a:t>During the transition time of school year 2017-18, State agencies must provide technical assistance in lieu of fiscal action when they observe violations related to the updated meal pattern requirements.  (Reference:  USDA Policy Memo SP 30-2017 ) </a:t>
            </a:r>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32</a:t>
            </a:fld>
            <a:endParaRPr lang="en-US"/>
          </a:p>
        </p:txBody>
      </p:sp>
    </p:spTree>
    <p:extLst>
      <p:ext uri="{BB962C8B-B14F-4D97-AF65-F5344CB8AC3E}">
        <p14:creationId xmlns:p14="http://schemas.microsoft.com/office/powerpoint/2010/main" val="2012825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r>
              <a:rPr lang="en-US" dirty="0"/>
              <a:t>Remember pre-k students are next year’s kindergarten students</a:t>
            </a:r>
          </a:p>
          <a:p>
            <a:r>
              <a:rPr lang="en-US" dirty="0"/>
              <a:t>Focus on providing healthy meals and snacks</a:t>
            </a:r>
          </a:p>
          <a:p>
            <a:r>
              <a:rPr lang="en-US" dirty="0"/>
              <a:t>Focus on teaching pre-k students to eat a variety of foods  and build healthy eating habits</a:t>
            </a:r>
          </a:p>
          <a:p>
            <a:endParaRPr lang="en-US" dirty="0"/>
          </a:p>
        </p:txBody>
      </p:sp>
      <p:sp>
        <p:nvSpPr>
          <p:cNvPr id="4" name="Slide Number Placeholder 3"/>
          <p:cNvSpPr>
            <a:spLocks noGrp="1"/>
          </p:cNvSpPr>
          <p:nvPr>
            <p:ph type="sldNum" sz="quarter" idx="10"/>
          </p:nvPr>
        </p:nvSpPr>
        <p:spPr/>
        <p:txBody>
          <a:bodyPr/>
          <a:lstStyle/>
          <a:p>
            <a:fld id="{2E1FA312-EC46-47BB-A324-C6F86DB33174}" type="slidenum">
              <a:rPr lang="en-US" smtClean="0"/>
              <a:t>33</a:t>
            </a:fld>
            <a:endParaRPr lang="en-US"/>
          </a:p>
        </p:txBody>
      </p:sp>
    </p:spTree>
    <p:extLst>
      <p:ext uri="{BB962C8B-B14F-4D97-AF65-F5344CB8AC3E}">
        <p14:creationId xmlns:p14="http://schemas.microsoft.com/office/powerpoint/2010/main" val="1640629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1FA312-EC46-47BB-A324-C6F86DB33174}" type="slidenum">
              <a:rPr lang="en-US" smtClean="0"/>
              <a:t>34</a:t>
            </a:fld>
            <a:endParaRPr lang="en-US"/>
          </a:p>
        </p:txBody>
      </p:sp>
    </p:spTree>
    <p:extLst>
      <p:ext uri="{BB962C8B-B14F-4D97-AF65-F5344CB8AC3E}">
        <p14:creationId xmlns:p14="http://schemas.microsoft.com/office/powerpoint/2010/main" val="91486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meal pattern will provide</a:t>
            </a:r>
            <a:r>
              <a:rPr lang="en-US" baseline="0" dirty="0"/>
              <a:t> </a:t>
            </a:r>
            <a:r>
              <a:rPr lang="en-US" dirty="0"/>
              <a:t>a greater variety of vegetables and fruit, more whole grains, and reduce added sugar and saturated fat.  The changes are based on the Dietary Guidelines for Americans, scientific recommendations from the National Academy of Medicine, and stakeholder input. </a:t>
            </a:r>
          </a:p>
        </p:txBody>
      </p:sp>
      <p:sp>
        <p:nvSpPr>
          <p:cNvPr id="4" name="Slide Number Placeholder 3"/>
          <p:cNvSpPr>
            <a:spLocks noGrp="1"/>
          </p:cNvSpPr>
          <p:nvPr>
            <p:ph type="sldNum" sz="quarter" idx="10"/>
          </p:nvPr>
        </p:nvSpPr>
        <p:spPr/>
        <p:txBody>
          <a:bodyPr/>
          <a:lstStyle/>
          <a:p>
            <a:fld id="{8157489F-8E27-464D-A7B2-075FC17AE43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8277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components that must be provided as part of the reimbursable breakfast.</a:t>
            </a:r>
            <a:r>
              <a:rPr lang="en-US" baseline="0" dirty="0"/>
              <a:t> Milk, fruit and/or vegetable, which are combined into one component at breakfast, and grain/bread are the required components  for breakfast. Meat or meat alternate may be  used in place of bread or grain up to three times per week.</a:t>
            </a:r>
          </a:p>
          <a:p>
            <a:endParaRPr lang="en-US" baseline="0" dirty="0"/>
          </a:p>
          <a:p>
            <a:r>
              <a:rPr lang="en-US" dirty="0"/>
              <a:t> Offer versus serve</a:t>
            </a:r>
            <a:r>
              <a:rPr lang="en-US" baseline="0" dirty="0"/>
              <a:t> is not an option for Pre-K meals</a:t>
            </a:r>
            <a:r>
              <a:rPr lang="en-US" dirty="0"/>
              <a:t>. The three required components must be provided for all reimbursable breakfasts.</a:t>
            </a:r>
          </a:p>
        </p:txBody>
      </p:sp>
      <p:sp>
        <p:nvSpPr>
          <p:cNvPr id="4" name="Slide Number Placeholder 3"/>
          <p:cNvSpPr>
            <a:spLocks noGrp="1"/>
          </p:cNvSpPr>
          <p:nvPr>
            <p:ph type="sldNum" sz="quarter" idx="10"/>
          </p:nvPr>
        </p:nvSpPr>
        <p:spPr/>
        <p:txBody>
          <a:bodyPr/>
          <a:lstStyle/>
          <a:p>
            <a:fld id="{2E1FA312-EC46-47BB-A324-C6F86DB33174}" type="slidenum">
              <a:rPr lang="en-US" smtClean="0"/>
              <a:t>5</a:t>
            </a:fld>
            <a:endParaRPr lang="en-US" dirty="0"/>
          </a:p>
        </p:txBody>
      </p:sp>
    </p:spTree>
    <p:extLst>
      <p:ext uri="{BB962C8B-B14F-4D97-AF65-F5344CB8AC3E}">
        <p14:creationId xmlns:p14="http://schemas.microsoft.com/office/powerpoint/2010/main" val="67018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CACFP pre-K Breakfast Meal Pattern.</a:t>
            </a:r>
            <a:r>
              <a:rPr lang="en-US" baseline="0" dirty="0"/>
              <a:t>  Please look at the Ages 3-5 columns, because it is this age that is most often enrolled in schools.  </a:t>
            </a:r>
          </a:p>
          <a:p>
            <a:endParaRPr lang="en-US" baseline="0" dirty="0"/>
          </a:p>
          <a:p>
            <a:r>
              <a:rPr lang="en-US" baseline="0" dirty="0"/>
              <a:t>This chart shows the previous meal pattern requirements and the updated requirements.  As you can see, the chart doesn’t indicate many changes at Breakfast from the Previous meal pattern to the Updated meal pattern.   The only easily recognizable change is in the Grain component where “serving” is now “ounce equivalents”.  This language is in sync with the language we use in school meals and provides a way to determine more accurate  serving sizes for grains.  </a:t>
            </a:r>
          </a:p>
          <a:p>
            <a:endParaRPr lang="en-US" baseline="0" dirty="0"/>
          </a:p>
          <a:p>
            <a:r>
              <a:rPr lang="en-US" baseline="0" dirty="0"/>
              <a:t>Most pre-k students enrolled in public schools are in the age 3-5 group; however, there may be some that include 2 year-olds.  </a:t>
            </a:r>
          </a:p>
          <a:p>
            <a:endParaRPr lang="en-US" baseline="0" dirty="0"/>
          </a:p>
          <a:p>
            <a:r>
              <a:rPr lang="en-US" baseline="0" dirty="0"/>
              <a:t>Notice there are three components at breakfast.  All three components – Milk; Vegetables, Fruit or both; and Grains must be served for a reimbursable meal at breakfast.  OVS is not an option at breakfast because young children need time to explore different and new flavors, textures, foods, etc.   Thus they need the opportunity and encouragement to try many new foods.</a:t>
            </a:r>
          </a:p>
          <a:p>
            <a:endParaRPr lang="en-US" baseline="0" dirty="0"/>
          </a:p>
          <a:p>
            <a:r>
              <a:rPr lang="en-US" baseline="0" dirty="0"/>
              <a:t>Note:  these serving sizes are the minimum amounts that must be provided; they are also age-appropriate for young children.    Since milk is purchased by schools in 8 ounce cartons, most SFA’s will just continue to serve pre-k students with 8 ounce cartons of milk.  However, serving 6 ounce servings is an option.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108A6F5-AD24-4A54-B168-E4BBE5CFB83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712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now 5 food components instead of 4.       The five required meal components are:  Milk, Meat/meat alternate, Grains, Fruits and Vegetables.  Notice that the Fruits and Vegetables are two separate components at lunch.  (not at breakfast) </a:t>
            </a:r>
          </a:p>
          <a:p>
            <a:endParaRPr lang="en-US" baseline="0" dirty="0"/>
          </a:p>
          <a:p>
            <a:r>
              <a:rPr lang="en-US" dirty="0"/>
              <a:t>All five components must</a:t>
            </a:r>
            <a:r>
              <a:rPr lang="en-US" baseline="0" dirty="0"/>
              <a:t> be served at lunch.  Offer v Serve is not an option for Pre-K students at the lunch meal. Like the breakfast meal, all required meal components must be served as part of a reimbursable lunch</a:t>
            </a:r>
            <a:endParaRPr lang="en-US" dirty="0"/>
          </a:p>
          <a:p>
            <a:endParaRPr lang="en-US" baseline="0" dirty="0"/>
          </a:p>
          <a:p>
            <a:endParaRPr lang="en-US" baseline="0" dirty="0"/>
          </a:p>
          <a:p>
            <a:r>
              <a:rPr lang="en-US" baseline="0" dirty="0"/>
              <a:t>Minimum serving sizes within each grade groups are included on the following chart.   </a:t>
            </a:r>
          </a:p>
          <a:p>
            <a:endParaRPr lang="en-US" dirty="0"/>
          </a:p>
        </p:txBody>
      </p:sp>
      <p:sp>
        <p:nvSpPr>
          <p:cNvPr id="4" name="Slide Number Placeholder 3"/>
          <p:cNvSpPr>
            <a:spLocks noGrp="1"/>
          </p:cNvSpPr>
          <p:nvPr>
            <p:ph type="sldNum" sz="quarter" idx="10"/>
          </p:nvPr>
        </p:nvSpPr>
        <p:spPr/>
        <p:txBody>
          <a:bodyPr/>
          <a:lstStyle/>
          <a:p>
            <a:fld id="{8157489F-8E27-464D-A7B2-075FC17AE43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9955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look at the CACFP Pre-K meal pattern for lunch.    Look at the Ages 3-5 columns, both the previous and updated meal pattern requirements.</a:t>
            </a:r>
          </a:p>
          <a:p>
            <a:endParaRPr lang="en-US" dirty="0"/>
          </a:p>
          <a:p>
            <a:r>
              <a:rPr lang="en-US" dirty="0"/>
              <a:t>The most notable changes are in the Fruit and Vegetable components.</a:t>
            </a:r>
            <a:r>
              <a:rPr lang="en-US" baseline="0" dirty="0"/>
              <a:t>  The previous pre-k meal pattern required ½ cup total of fruit and/or vegetables.  The revised meal pattern will require ¼ cup of fruit and ¼ cup of vegetables.  Thus the Fruit and Vegetable components have been separated at lunch.  They are not separated at breakfast.  There are five components at lunch:  Milk, Meat and Meat Alternates, Vegetables, Fruit, and Grains.</a:t>
            </a:r>
          </a:p>
          <a:p>
            <a:endParaRPr lang="en-US" baseline="0" dirty="0"/>
          </a:p>
          <a:p>
            <a:r>
              <a:rPr lang="en-US" baseline="0" dirty="0"/>
              <a:t>Grains:  note that oz </a:t>
            </a:r>
            <a:r>
              <a:rPr lang="en-US" baseline="0" dirty="0" err="1"/>
              <a:t>eq</a:t>
            </a:r>
            <a:r>
              <a:rPr lang="en-US" baseline="0" dirty="0"/>
              <a:t> will be used as the basis for portion size.  Oz equivalents are determined the same way that they are in the NSLP and SBP.  </a:t>
            </a:r>
          </a:p>
          <a:p>
            <a:endParaRPr lang="en-US" baseline="0" dirty="0"/>
          </a:p>
          <a:p>
            <a:r>
              <a:rPr lang="en-US" baseline="0" dirty="0"/>
              <a:t>The serving sizes are age-appropriate and are the minimum serving sizes that must be offered.  OVS is not an option at lunch for pre-k students.  Again the reason is that pre-k students need to be offered a variety of foods so that they will learn to enjoy a variety of flavors and textures.  Exposure to a broad array of foods is considered appropriate for their nutrition education.    (The only meal in which OVS may be allowed for </a:t>
            </a:r>
            <a:r>
              <a:rPr lang="en-US" baseline="0" dirty="0" err="1"/>
              <a:t>pre-schoolers</a:t>
            </a:r>
            <a:r>
              <a:rPr lang="en-US" baseline="0" dirty="0"/>
              <a:t> is at the At-Risk Afterschool Meals Program in which it is optional.)</a:t>
            </a:r>
          </a:p>
          <a:p>
            <a:endParaRPr lang="en-US" baseline="0" dirty="0"/>
          </a:p>
          <a:p>
            <a:r>
              <a:rPr lang="en-US" baseline="0" dirty="0"/>
              <a:t>Let’s take a look at each component in the pre-k meal pattern.</a:t>
            </a:r>
            <a:endParaRPr lang="en-US" dirty="0"/>
          </a:p>
        </p:txBody>
      </p:sp>
      <p:sp>
        <p:nvSpPr>
          <p:cNvPr id="4" name="Slide Number Placeholder 3"/>
          <p:cNvSpPr>
            <a:spLocks noGrp="1"/>
          </p:cNvSpPr>
          <p:nvPr>
            <p:ph type="sldNum" sz="quarter" idx="10"/>
          </p:nvPr>
        </p:nvSpPr>
        <p:spPr/>
        <p:txBody>
          <a:bodyPr/>
          <a:lstStyle/>
          <a:p>
            <a:fld id="{B108A6F5-AD24-4A54-B168-E4BBE5CFB83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0937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Meal Components:      We will now</a:t>
            </a:r>
            <a:r>
              <a:rPr lang="en-US" baseline="0" dirty="0"/>
              <a:t> take a look at each individual meal component and review the guidelines, requirements and special considerations for each.</a:t>
            </a:r>
          </a:p>
          <a:p>
            <a:endParaRPr lang="en-US" baseline="0" dirty="0"/>
          </a:p>
          <a:p>
            <a:r>
              <a:rPr lang="en-US" baseline="0" dirty="0"/>
              <a:t>Fluid milk is the first of five components we will review. </a:t>
            </a:r>
          </a:p>
          <a:p>
            <a:endParaRPr lang="en-US" baseline="0" dirty="0"/>
          </a:p>
          <a:p>
            <a:r>
              <a:rPr lang="en-US" baseline="0" dirty="0"/>
              <a:t>Only unflavored milk may be served to Pre-K students.  It can be skim or 1% milk fat.   (this is required for children ages 2-5)</a:t>
            </a:r>
          </a:p>
          <a:p>
            <a:endParaRPr lang="en-US" baseline="0" dirty="0"/>
          </a:p>
          <a:p>
            <a:r>
              <a:rPr lang="en-US" baseline="0" dirty="0"/>
              <a:t>(Note:  Breastmilk or commercial infant formula should be served to children from birth to 12 months.  Whole milk should be served to children, ages 1 year through the end of 23 months.  A one-month transition period is allowed to switch from whole milk to low-fat or fat-free milk when a child turns 2 years old) </a:t>
            </a:r>
            <a:endParaRPr lang="en-US" dirty="0"/>
          </a:p>
        </p:txBody>
      </p:sp>
      <p:sp>
        <p:nvSpPr>
          <p:cNvPr id="4" name="Slide Number Placeholder 3"/>
          <p:cNvSpPr>
            <a:spLocks noGrp="1"/>
          </p:cNvSpPr>
          <p:nvPr>
            <p:ph type="sldNum" sz="quarter" idx="10"/>
          </p:nvPr>
        </p:nvSpPr>
        <p:spPr/>
        <p:txBody>
          <a:bodyPr/>
          <a:lstStyle/>
          <a:p>
            <a:fld id="{8157489F-8E27-464D-A7B2-075FC17AE43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615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EFE1A-279F-46F8-9531-BF954012555C}" type="datetime1">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F71-788E-4C5C-AC0D-EDB0AD9B57B9}" type="slidenum">
              <a:rPr lang="en-US" smtClean="0"/>
              <a:t>‹#›</a:t>
            </a:fld>
            <a:endParaRPr lang="en-US"/>
          </a:p>
        </p:txBody>
      </p:sp>
      <p:sp>
        <p:nvSpPr>
          <p:cNvPr id="8" name="Rectangle 7"/>
          <p:cNvSpPr/>
          <p:nvPr userDrawn="1"/>
        </p:nvSpPr>
        <p:spPr>
          <a:xfrm>
            <a:off x="-1" y="6576351"/>
            <a:ext cx="9144001" cy="65999"/>
          </a:xfrm>
          <a:prstGeom prst="rect">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334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6AC5C02-07ED-4C27-97A7-13B8187C8CD0}" type="datetime1">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CCF71-788E-4C5C-AC0D-EDB0AD9B57B9}" type="slidenum">
              <a:rPr lang="en-US" smtClean="0"/>
              <a:t>‹#›</a:t>
            </a:fld>
            <a:endParaRPr lang="en-US"/>
          </a:p>
        </p:txBody>
      </p:sp>
    </p:spTree>
    <p:extLst>
      <p:ext uri="{BB962C8B-B14F-4D97-AF65-F5344CB8AC3E}">
        <p14:creationId xmlns:p14="http://schemas.microsoft.com/office/powerpoint/2010/main" val="73334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2A580219-17A9-4FC3-8FF7-35949DD58960}" type="datetime1">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F71-788E-4C5C-AC0D-EDB0AD9B57B9}" type="slidenum">
              <a:rPr lang="en-US" smtClean="0"/>
              <a:t>‹#›</a:t>
            </a:fld>
            <a:endParaRPr lang="en-US"/>
          </a:p>
        </p:txBody>
      </p:sp>
      <p:sp>
        <p:nvSpPr>
          <p:cNvPr id="7" name="Rectangle 6"/>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739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548312" cy="2323374"/>
          </a:xfrm>
        </p:spPr>
        <p:txBody>
          <a:bodyPr/>
          <a:lstStyle>
            <a:lvl1pPr>
              <a:defRPr sz="3600"/>
            </a:lvl1pPr>
          </a:lstStyle>
          <a:p>
            <a:r>
              <a:rPr lang="en-US" dirty="0"/>
              <a:t>Click to edit Master title style</a:t>
            </a:r>
          </a:p>
        </p:txBody>
      </p:sp>
      <p:sp>
        <p:nvSpPr>
          <p:cNvPr id="14" name="Text Placeholder 3"/>
          <p:cNvSpPr>
            <a:spLocks noGrp="1"/>
          </p:cNvSpPr>
          <p:nvPr>
            <p:ph type="body" sz="half" idx="13"/>
          </p:nvPr>
        </p:nvSpPr>
        <p:spPr>
          <a:xfrm>
            <a:off x="1447800" y="3771174"/>
            <a:ext cx="5459737" cy="342174"/>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2D5C7760-9CCC-41F2-B697-88EF881464CB}" type="datetime1">
              <a:rPr lang="en-US" smtClean="0"/>
              <a:t>9/13/2017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CCF71-788E-4C5C-AC0D-EDB0AD9B57B9}" type="slidenum">
              <a:rPr lang="en-US" smtClean="0"/>
              <a:t>‹#›</a:t>
            </a:fld>
            <a:endParaRPr lang="en-US"/>
          </a:p>
        </p:txBody>
      </p:sp>
      <p:sp>
        <p:nvSpPr>
          <p:cNvPr id="9" name="TextBox 8"/>
          <p:cNvSpPr txBox="1"/>
          <p:nvPr/>
        </p:nvSpPr>
        <p:spPr>
          <a:xfrm>
            <a:off x="599713" y="86831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solidFill>
                  <a:srgbClr val="0B4060"/>
                </a:solidFill>
              </a:rPr>
              <a:t>“</a:t>
            </a:r>
          </a:p>
        </p:txBody>
      </p:sp>
      <p:sp>
        <p:nvSpPr>
          <p:cNvPr id="13" name="TextBox 12"/>
          <p:cNvSpPr txBox="1"/>
          <p:nvPr/>
        </p:nvSpPr>
        <p:spPr>
          <a:xfrm>
            <a:off x="6127979" y="238088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solidFill>
                  <a:srgbClr val="0B4060"/>
                </a:solidFill>
              </a:rPr>
              <a:t>”</a:t>
            </a:r>
          </a:p>
        </p:txBody>
      </p:sp>
    </p:spTree>
    <p:extLst>
      <p:ext uri="{BB962C8B-B14F-4D97-AF65-F5344CB8AC3E}">
        <p14:creationId xmlns:p14="http://schemas.microsoft.com/office/powerpoint/2010/main" val="2909559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CBDCA-86B7-4328-8E51-6270765A7640}" type="datetime1">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F71-788E-4C5C-AC0D-EDB0AD9B57B9}" type="slidenum">
              <a:rPr lang="en-US" smtClean="0"/>
              <a:t>‹#›</a:t>
            </a:fld>
            <a:endParaRPr lang="en-US"/>
          </a:p>
        </p:txBody>
      </p:sp>
      <p:sp>
        <p:nvSpPr>
          <p:cNvPr id="7" name="Rectangle 6"/>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720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C22CC57-0673-4B2C-836B-3B922CAD6D66}" type="datetime1">
              <a:rPr lang="en-US" smtClean="0"/>
              <a:t>9/13/2017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F71-788E-4C5C-AC0D-EDB0AD9B57B9}" type="slidenum">
              <a:rPr lang="en-US" smtClean="0"/>
              <a:t>‹#›</a:t>
            </a:fld>
            <a:endParaRPr lang="en-US"/>
          </a:p>
        </p:txBody>
      </p:sp>
    </p:spTree>
    <p:extLst>
      <p:ext uri="{BB962C8B-B14F-4D97-AF65-F5344CB8AC3E}">
        <p14:creationId xmlns:p14="http://schemas.microsoft.com/office/powerpoint/2010/main" val="3142281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2614AC-ACCA-4196-A6C2-495E8BDFBD4A}" type="datetime1">
              <a:rPr lang="en-US" smtClean="0"/>
              <a:t>9/13/2017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F71-788E-4C5C-AC0D-EDB0AD9B57B9}" type="slidenum">
              <a:rPr lang="en-US" smtClean="0"/>
              <a:t>‹#›</a:t>
            </a:fld>
            <a:endParaRPr lang="en-US"/>
          </a:p>
        </p:txBody>
      </p:sp>
      <p:sp>
        <p:nvSpPr>
          <p:cNvPr id="19" name="Rectangle 18"/>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7916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BB9CC-29BB-44F9-B620-F2B00AAB6486}" type="datetime1">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F71-788E-4C5C-AC0D-EDB0AD9B57B9}" type="slidenum">
              <a:rPr lang="en-US" smtClean="0"/>
              <a:t>‹#›</a:t>
            </a:fld>
            <a:endParaRPr lang="en-US"/>
          </a:p>
        </p:txBody>
      </p:sp>
      <p:sp>
        <p:nvSpPr>
          <p:cNvPr id="7" name="Rectangle 6"/>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8491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C8E4D-9CF3-48ED-9C9C-27DD4D4C8511}" type="datetime1">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F71-788E-4C5C-AC0D-EDB0AD9B57B9}" type="slidenum">
              <a:rPr lang="en-US" smtClean="0"/>
              <a:t>‹#›</a:t>
            </a:fld>
            <a:endParaRPr lang="en-US"/>
          </a:p>
        </p:txBody>
      </p:sp>
    </p:spTree>
    <p:extLst>
      <p:ext uri="{BB962C8B-B14F-4D97-AF65-F5344CB8AC3E}">
        <p14:creationId xmlns:p14="http://schemas.microsoft.com/office/powerpoint/2010/main" val="3813592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EFE1A-279F-46F8-9531-BF954012555C}"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 y="6576351"/>
            <a:ext cx="9144001" cy="65999"/>
          </a:xfrm>
          <a:prstGeom prst="rect">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761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solidFill>
                  <a:srgbClr val="0B4060"/>
                </a:solidFill>
              </a:defRPr>
            </a:lvl1pPr>
          </a:lstStyle>
          <a:p>
            <a:r>
              <a:rPr lang="en-US" dirty="0"/>
              <a:t>Click to edit Master title style</a:t>
            </a:r>
          </a:p>
        </p:txBody>
      </p:sp>
      <p:sp>
        <p:nvSpPr>
          <p:cNvPr id="3" name="Content Placeholder 2"/>
          <p:cNvSpPr>
            <a:spLocks noGrp="1"/>
          </p:cNvSpPr>
          <p:nvPr>
            <p:ph idx="1"/>
          </p:nvPr>
        </p:nvSpPr>
        <p:spPr>
          <a:xfrm>
            <a:off x="484584" y="2052919"/>
            <a:ext cx="7052807" cy="4195481"/>
          </a:xfrm>
        </p:spPr>
        <p:txBody>
          <a:bodyPr/>
          <a:lstStyle>
            <a:lvl1pPr>
              <a:spcBef>
                <a:spcPts val="0"/>
              </a:spcBef>
              <a:buClr>
                <a:srgbClr val="0B4060"/>
              </a:buClr>
              <a:defRPr>
                <a:solidFill>
                  <a:srgbClr val="0B4060"/>
                </a:solidFill>
              </a:defRPr>
            </a:lvl1pPr>
            <a:lvl2pPr>
              <a:spcBef>
                <a:spcPts val="0"/>
              </a:spcBef>
              <a:buClr>
                <a:srgbClr val="0B4060"/>
              </a:buClr>
              <a:defRPr>
                <a:solidFill>
                  <a:srgbClr val="0B4060"/>
                </a:solidFill>
              </a:defRPr>
            </a:lvl2pPr>
            <a:lvl3pPr>
              <a:spcBef>
                <a:spcPts val="0"/>
              </a:spcBef>
              <a:buClr>
                <a:srgbClr val="0B4060"/>
              </a:buClr>
              <a:defRPr>
                <a:solidFill>
                  <a:srgbClr val="0B4060"/>
                </a:solidFill>
              </a:defRPr>
            </a:lvl3pPr>
            <a:lvl4pPr>
              <a:spcBef>
                <a:spcPts val="0"/>
              </a:spcBef>
              <a:buClr>
                <a:srgbClr val="0B4060"/>
              </a:buClr>
              <a:defRPr>
                <a:solidFill>
                  <a:srgbClr val="0B4060"/>
                </a:solidFill>
              </a:defRPr>
            </a:lvl4pPr>
            <a:lvl5pPr>
              <a:spcBef>
                <a:spcPts val="0"/>
              </a:spcBef>
              <a:buClr>
                <a:srgbClr val="0B4060"/>
              </a:buClr>
              <a:defRPr>
                <a:solidFill>
                  <a:srgbClr val="0B4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A3E05B-98F4-4BF5-9880-76834AFA38C2}"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533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solidFill>
                  <a:srgbClr val="0B4060"/>
                </a:solidFill>
              </a:defRPr>
            </a:lvl1pPr>
          </a:lstStyle>
          <a:p>
            <a:r>
              <a:rPr lang="en-US" dirty="0"/>
              <a:t>Click to edit Master title style</a:t>
            </a:r>
          </a:p>
        </p:txBody>
      </p:sp>
      <p:sp>
        <p:nvSpPr>
          <p:cNvPr id="3" name="Content Placeholder 2"/>
          <p:cNvSpPr>
            <a:spLocks noGrp="1"/>
          </p:cNvSpPr>
          <p:nvPr>
            <p:ph idx="1"/>
          </p:nvPr>
        </p:nvSpPr>
        <p:spPr>
          <a:xfrm>
            <a:off x="484584" y="2052919"/>
            <a:ext cx="7052807" cy="4195481"/>
          </a:xfrm>
        </p:spPr>
        <p:txBody>
          <a:bodyPr/>
          <a:lstStyle>
            <a:lvl1pPr>
              <a:spcBef>
                <a:spcPts val="0"/>
              </a:spcBef>
              <a:buClr>
                <a:srgbClr val="0B4060"/>
              </a:buClr>
              <a:defRPr>
                <a:solidFill>
                  <a:srgbClr val="0B4060"/>
                </a:solidFill>
              </a:defRPr>
            </a:lvl1pPr>
            <a:lvl2pPr>
              <a:spcBef>
                <a:spcPts val="0"/>
              </a:spcBef>
              <a:buClr>
                <a:srgbClr val="0B4060"/>
              </a:buClr>
              <a:defRPr>
                <a:solidFill>
                  <a:srgbClr val="0B4060"/>
                </a:solidFill>
              </a:defRPr>
            </a:lvl2pPr>
            <a:lvl3pPr>
              <a:spcBef>
                <a:spcPts val="0"/>
              </a:spcBef>
              <a:buClr>
                <a:srgbClr val="0B4060"/>
              </a:buClr>
              <a:defRPr>
                <a:solidFill>
                  <a:srgbClr val="0B4060"/>
                </a:solidFill>
              </a:defRPr>
            </a:lvl3pPr>
            <a:lvl4pPr>
              <a:spcBef>
                <a:spcPts val="0"/>
              </a:spcBef>
              <a:buClr>
                <a:srgbClr val="0B4060"/>
              </a:buClr>
              <a:defRPr>
                <a:solidFill>
                  <a:srgbClr val="0B4060"/>
                </a:solidFill>
              </a:defRPr>
            </a:lvl4pPr>
            <a:lvl5pPr>
              <a:spcBef>
                <a:spcPts val="0"/>
              </a:spcBef>
              <a:buClr>
                <a:srgbClr val="0B4060"/>
              </a:buClr>
              <a:defRPr>
                <a:solidFill>
                  <a:srgbClr val="0B4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A3E05B-98F4-4BF5-9880-76834AFA38C2}" type="datetime1">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F71-788E-4C5C-AC0D-EDB0AD9B57B9}" type="slidenum">
              <a:rPr lang="en-US" smtClean="0"/>
              <a:t>‹#›</a:t>
            </a:fld>
            <a:endParaRPr lang="en-US"/>
          </a:p>
        </p:txBody>
      </p:sp>
      <p:sp>
        <p:nvSpPr>
          <p:cNvPr id="7" name="Rectangle 6"/>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8523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B540B-B110-4D32-ADF2-1B522E2A1D91}"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 y="6576351"/>
            <a:ext cx="9144001" cy="65999"/>
          </a:xfrm>
          <a:prstGeom prst="rect">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3276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74D9EB-72B3-471A-94BC-EBCFE66A4E9D}"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alpha val="60000"/>
                </a:prstClr>
              </a:solidFill>
            </a:endParaRPr>
          </a:p>
        </p:txBody>
      </p:sp>
      <p:sp>
        <p:nvSpPr>
          <p:cNvPr id="7" name="Slide Number Placeholder 6"/>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8033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13991F-2AB4-4DC8-A425-85575DBBBC03}"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alpha val="60000"/>
                </a:prstClr>
              </a:solidFill>
            </a:endParaRPr>
          </a:p>
        </p:txBody>
      </p:sp>
      <p:sp>
        <p:nvSpPr>
          <p:cNvPr id="9" name="Slide Number Placeholder 8"/>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947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756B51D-84F0-4E35-8194-248F82E91BD1}"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4"/>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439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81C552F-0591-41F7-86A6-3778EDEA11AA}"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black">
                  <a:tint val="75000"/>
                  <a:alpha val="60000"/>
                </a:prstClr>
              </a:solidFill>
            </a:endParaRPr>
          </a:p>
        </p:txBody>
      </p:sp>
    </p:spTree>
    <p:extLst>
      <p:ext uri="{BB962C8B-B14F-4D97-AF65-F5344CB8AC3E}">
        <p14:creationId xmlns:p14="http://schemas.microsoft.com/office/powerpoint/2010/main" val="877136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F4379A85-F0D0-47ED-A98E-9486D0D46CA1}"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6"/>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958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007427A-BC95-4862-BFD0-9FF5CD6F46CA}"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alpha val="60000"/>
                </a:prstClr>
              </a:solidFill>
            </a:endParaRPr>
          </a:p>
        </p:txBody>
      </p:sp>
      <p:sp>
        <p:nvSpPr>
          <p:cNvPr id="7" name="Slide Number Placeholder 6"/>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964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6AC5C02-07ED-4C27-97A7-13B8187C8CD0}"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alpha val="60000"/>
                </a:prstClr>
              </a:solidFill>
            </a:endParaRPr>
          </a:p>
        </p:txBody>
      </p:sp>
      <p:sp>
        <p:nvSpPr>
          <p:cNvPr id="7" name="Slide Number Placeholder 6"/>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537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2A580219-17A9-4FC3-8FF7-35949DD58960}"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593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548312" cy="2323374"/>
          </a:xfrm>
        </p:spPr>
        <p:txBody>
          <a:bodyPr/>
          <a:lstStyle>
            <a:lvl1pPr>
              <a:defRPr sz="3600"/>
            </a:lvl1pPr>
          </a:lstStyle>
          <a:p>
            <a:r>
              <a:rPr lang="en-US" dirty="0"/>
              <a:t>Click to edit Master title style</a:t>
            </a:r>
          </a:p>
        </p:txBody>
      </p:sp>
      <p:sp>
        <p:nvSpPr>
          <p:cNvPr id="14" name="Text Placeholder 3"/>
          <p:cNvSpPr>
            <a:spLocks noGrp="1"/>
          </p:cNvSpPr>
          <p:nvPr>
            <p:ph type="body" sz="half" idx="13"/>
          </p:nvPr>
        </p:nvSpPr>
        <p:spPr>
          <a:xfrm>
            <a:off x="1447800" y="3771174"/>
            <a:ext cx="5459737" cy="342174"/>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2D5C7760-9CCC-41F2-B697-88EF881464CB}"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
        <p:nvSpPr>
          <p:cNvPr id="9" name="TextBox 8"/>
          <p:cNvSpPr txBox="1"/>
          <p:nvPr/>
        </p:nvSpPr>
        <p:spPr>
          <a:xfrm>
            <a:off x="599713" y="86831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sz="9150" dirty="0">
                <a:solidFill>
                  <a:srgbClr val="0B4060"/>
                </a:solidFill>
              </a:rPr>
              <a:t>“</a:t>
            </a:r>
          </a:p>
        </p:txBody>
      </p:sp>
      <p:sp>
        <p:nvSpPr>
          <p:cNvPr id="13" name="TextBox 12"/>
          <p:cNvSpPr txBox="1"/>
          <p:nvPr/>
        </p:nvSpPr>
        <p:spPr>
          <a:xfrm>
            <a:off x="6127979" y="238088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sz="9150" dirty="0">
                <a:solidFill>
                  <a:srgbClr val="0B4060"/>
                </a:solidFill>
              </a:rPr>
              <a:t>”</a:t>
            </a:r>
          </a:p>
        </p:txBody>
      </p:sp>
    </p:spTree>
    <p:extLst>
      <p:ext uri="{BB962C8B-B14F-4D97-AF65-F5344CB8AC3E}">
        <p14:creationId xmlns:p14="http://schemas.microsoft.com/office/powerpoint/2010/main" val="208064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B540B-B110-4D32-ADF2-1B522E2A1D91}" type="datetime1">
              <a:rPr lang="en-US" smtClean="0"/>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F71-788E-4C5C-AC0D-EDB0AD9B57B9}" type="slidenum">
              <a:rPr lang="en-US" smtClean="0"/>
              <a:t>‹#›</a:t>
            </a:fld>
            <a:endParaRPr lang="en-US"/>
          </a:p>
        </p:txBody>
      </p:sp>
      <p:sp>
        <p:nvSpPr>
          <p:cNvPr id="8" name="Rectangle 7"/>
          <p:cNvSpPr/>
          <p:nvPr userDrawn="1"/>
        </p:nvSpPr>
        <p:spPr>
          <a:xfrm>
            <a:off x="-1" y="6576351"/>
            <a:ext cx="9144001" cy="65999"/>
          </a:xfrm>
          <a:prstGeom prst="rect">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03355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CBDCA-86B7-4328-8E51-6270765A7640}"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5113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C22CC57-0673-4B2C-836B-3B922CAD6D66}"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495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2614AC-ACCA-4196-A6C2-495E8BDFBD4A}"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
        <p:nvSpPr>
          <p:cNvPr id="19" name="Rectangle 18"/>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2897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BB9CC-29BB-44F9-B620-F2B00AAB6486}"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9619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C8E4D-9CF3-48ED-9C9C-27DD4D4C8511}"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alpha val="60000"/>
                </a:prstClr>
              </a:solidFill>
            </a:endParaRPr>
          </a:p>
        </p:txBody>
      </p:sp>
      <p:sp>
        <p:nvSpPr>
          <p:cNvPr id="6" name="Slide Number Placeholder 5"/>
          <p:cNvSpPr>
            <a:spLocks noGrp="1"/>
          </p:cNvSpPr>
          <p:nvPr>
            <p:ph type="sldNum" sz="quarter" idx="12"/>
          </p:nvPr>
        </p:nvSpPr>
        <p:spPr/>
        <p:txBody>
          <a:body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0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74D9EB-72B3-471A-94BC-EBCFE66A4E9D}" type="datetime1">
              <a:rPr lang="en-US" smtClean="0"/>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CCF71-788E-4C5C-AC0D-EDB0AD9B57B9}" type="slidenum">
              <a:rPr lang="en-US" smtClean="0"/>
              <a:t>‹#›</a:t>
            </a:fld>
            <a:endParaRPr lang="en-US"/>
          </a:p>
        </p:txBody>
      </p:sp>
      <p:sp>
        <p:nvSpPr>
          <p:cNvPr id="8" name="Rectangle 7"/>
          <p:cNvSpPr/>
          <p:nvPr userDrawn="1"/>
        </p:nvSpPr>
        <p:spPr>
          <a:xfrm>
            <a:off x="-1" y="6576350"/>
            <a:ext cx="9144001" cy="281650"/>
          </a:xfrm>
          <a:prstGeom prst="rect">
            <a:avLst/>
          </a:prstGeom>
          <a:solidFill>
            <a:srgbClr val="0B406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339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13991F-2AB4-4DC8-A425-85575DBBBC03}" type="datetime1">
              <a:rPr lang="en-US" smtClean="0"/>
              <a:t>9/13/2017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CCF71-788E-4C5C-AC0D-EDB0AD9B57B9}" type="slidenum">
              <a:rPr lang="en-US" smtClean="0"/>
              <a:t>‹#›</a:t>
            </a:fld>
            <a:endParaRPr lang="en-US"/>
          </a:p>
        </p:txBody>
      </p:sp>
    </p:spTree>
    <p:extLst>
      <p:ext uri="{BB962C8B-B14F-4D97-AF65-F5344CB8AC3E}">
        <p14:creationId xmlns:p14="http://schemas.microsoft.com/office/powerpoint/2010/main" val="396389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756B51D-84F0-4E35-8194-248F82E91BD1}" type="datetime1">
              <a:rPr lang="en-US" smtClean="0"/>
              <a:t>9/13/2017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1CCF71-788E-4C5C-AC0D-EDB0AD9B57B9}" type="slidenum">
              <a:rPr lang="en-US" smtClean="0"/>
              <a:t>‹#›</a:t>
            </a:fld>
            <a:endParaRPr lang="en-US"/>
          </a:p>
        </p:txBody>
      </p:sp>
    </p:spTree>
    <p:extLst>
      <p:ext uri="{BB962C8B-B14F-4D97-AF65-F5344CB8AC3E}">
        <p14:creationId xmlns:p14="http://schemas.microsoft.com/office/powerpoint/2010/main" val="388876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81C552F-0591-41F7-86A6-3778EDEA11AA}" type="datetime1">
              <a:rPr lang="en-US" smtClean="0"/>
              <a:t>9/13/2017</a:t>
            </a:fld>
            <a:endParaRPr lang="en-US"/>
          </a:p>
        </p:txBody>
      </p:sp>
      <p:sp>
        <p:nvSpPr>
          <p:cNvPr id="5"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416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F4379A85-F0D0-47ED-A98E-9486D0D46CA1}" type="datetime1">
              <a:rPr lang="en-US" smtClean="0"/>
              <a:t>9/13/2017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1CCF71-788E-4C5C-AC0D-EDB0AD9B57B9}" type="slidenum">
              <a:rPr lang="en-US" smtClean="0"/>
              <a:t>‹#›</a:t>
            </a:fld>
            <a:endParaRPr lang="en-US"/>
          </a:p>
        </p:txBody>
      </p:sp>
    </p:spTree>
    <p:extLst>
      <p:ext uri="{BB962C8B-B14F-4D97-AF65-F5344CB8AC3E}">
        <p14:creationId xmlns:p14="http://schemas.microsoft.com/office/powerpoint/2010/main" val="303674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007427A-BC95-4862-BFD0-9FF5CD6F46CA}" type="datetime1">
              <a:rPr lang="en-US" smtClean="0"/>
              <a:t>9/13/2017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CCF71-788E-4C5C-AC0D-EDB0AD9B57B9}" type="slidenum">
              <a:rPr lang="en-US" smtClean="0"/>
              <a:t>‹#›</a:t>
            </a:fld>
            <a:endParaRPr lang="en-US"/>
          </a:p>
        </p:txBody>
      </p:sp>
    </p:spTree>
    <p:extLst>
      <p:ext uri="{BB962C8B-B14F-4D97-AF65-F5344CB8AC3E}">
        <p14:creationId xmlns:p14="http://schemas.microsoft.com/office/powerpoint/2010/main" val="308789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6759" y="6096000"/>
            <a:ext cx="745301" cy="762000"/>
          </a:xfrm>
          <a:prstGeom prst="rect">
            <a:avLst/>
          </a:prstGeom>
        </p:spPr>
      </p:pic>
      <p:sp>
        <p:nvSpPr>
          <p:cNvPr id="14" name="Rectangle 13"/>
          <p:cNvSpPr/>
          <p:nvPr/>
        </p:nvSpPr>
        <p:spPr>
          <a:xfrm>
            <a:off x="7828359" y="0"/>
            <a:ext cx="514350" cy="1143000"/>
          </a:xfrm>
          <a:prstGeom prst="rect">
            <a:avLst/>
          </a:prstGeom>
          <a:solidFill>
            <a:srgbClr val="FFBF00"/>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E377E680-5B21-4FCB-854B-8453465F2160}" type="datetime1">
              <a:rPr lang="en-US" smtClean="0"/>
              <a:t>9/13/2017</a:t>
            </a:fld>
            <a:endParaRPr lang="en-US"/>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61CCF71-788E-4C5C-AC0D-EDB0AD9B57B9}" type="slidenum">
              <a:rPr lang="en-US" smtClean="0"/>
              <a:t>‹#›</a:t>
            </a:fld>
            <a:endParaRPr lang="en-US"/>
          </a:p>
        </p:txBody>
      </p:sp>
    </p:spTree>
    <p:extLst>
      <p:ext uri="{BB962C8B-B14F-4D97-AF65-F5344CB8AC3E}">
        <p14:creationId xmlns:p14="http://schemas.microsoft.com/office/powerpoint/2010/main" val="128780863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l" defTabSz="342900" rtl="0" eaLnBrk="1" latinLnBrk="0" hangingPunct="1">
        <a:spcBef>
          <a:spcPct val="0"/>
        </a:spcBef>
        <a:buNone/>
        <a:defRPr sz="3150" b="0" i="0" kern="1200">
          <a:solidFill>
            <a:srgbClr val="0B4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0B4060"/>
        </a:buClr>
        <a:buSzPct val="93000"/>
        <a:buFont typeface="Century Gothic" panose="020B0502020202020204" pitchFamily="34" charset="0"/>
        <a:buChar char="•"/>
        <a:defRPr sz="2400" b="0" i="0" kern="1200">
          <a:solidFill>
            <a:srgbClr val="0B4060"/>
          </a:solidFill>
          <a:latin typeface="+mj-lt"/>
          <a:ea typeface="+mj-ea"/>
          <a:cs typeface="+mj-cs"/>
        </a:defRPr>
      </a:lvl1pPr>
      <a:lvl2pPr marL="557213" indent="-214313" algn="l" defTabSz="342900" rtl="0" eaLnBrk="1" latinLnBrk="0" hangingPunct="1">
        <a:spcBef>
          <a:spcPts val="750"/>
        </a:spcBef>
        <a:spcAft>
          <a:spcPts val="0"/>
        </a:spcAft>
        <a:buClr>
          <a:srgbClr val="0B4060"/>
        </a:buClr>
        <a:buSzPct val="93000"/>
        <a:buFont typeface="Courier New" panose="02070309020205020404" pitchFamily="49" charset="0"/>
        <a:buChar char="o"/>
        <a:defRPr sz="2100" b="0" i="0" kern="1200">
          <a:solidFill>
            <a:srgbClr val="0B4060"/>
          </a:solidFill>
          <a:latin typeface="+mj-lt"/>
          <a:ea typeface="+mj-ea"/>
          <a:cs typeface="+mj-cs"/>
        </a:defRPr>
      </a:lvl2pPr>
      <a:lvl3pPr marL="857250" indent="-171450" algn="l" defTabSz="342900" rtl="0" eaLnBrk="1" latinLnBrk="0" hangingPunct="1">
        <a:spcBef>
          <a:spcPts val="750"/>
        </a:spcBef>
        <a:spcAft>
          <a:spcPts val="0"/>
        </a:spcAft>
        <a:buClr>
          <a:srgbClr val="0B4060"/>
        </a:buClr>
        <a:buSzPct val="93000"/>
        <a:buFont typeface="Wingdings" panose="05000000000000000000" pitchFamily="2" charset="2"/>
        <a:buChar char="§"/>
        <a:defRPr sz="1800" b="0" i="0" kern="1200">
          <a:solidFill>
            <a:srgbClr val="0B4060"/>
          </a:solidFill>
          <a:latin typeface="+mj-lt"/>
          <a:ea typeface="+mj-ea"/>
          <a:cs typeface="+mj-cs"/>
        </a:defRPr>
      </a:lvl3pPr>
      <a:lvl4pPr marL="1200150" indent="-171450" algn="l" defTabSz="342900" rtl="0" eaLnBrk="1" latinLnBrk="0" hangingPunct="1">
        <a:spcBef>
          <a:spcPts val="750"/>
        </a:spcBef>
        <a:spcAft>
          <a:spcPts val="0"/>
        </a:spcAft>
        <a:buClr>
          <a:srgbClr val="0B4060"/>
        </a:buClr>
        <a:buSzPct val="93000"/>
        <a:buFont typeface="Wingdings 3" charset="2"/>
        <a:buChar char=""/>
        <a:defRPr sz="1500" b="0" i="0" kern="1200">
          <a:solidFill>
            <a:srgbClr val="0B4060"/>
          </a:solidFill>
          <a:latin typeface="+mj-lt"/>
          <a:ea typeface="+mj-ea"/>
          <a:cs typeface="+mj-cs"/>
        </a:defRPr>
      </a:lvl4pPr>
      <a:lvl5pPr marL="1543050" indent="-171450" algn="l" defTabSz="342900" rtl="0" eaLnBrk="1" latinLnBrk="0" hangingPunct="1">
        <a:spcBef>
          <a:spcPts val="750"/>
        </a:spcBef>
        <a:spcAft>
          <a:spcPts val="0"/>
        </a:spcAft>
        <a:buClr>
          <a:srgbClr val="0B4060"/>
        </a:buClr>
        <a:buSzPct val="93000"/>
        <a:buFont typeface="Wingdings 3" charset="2"/>
        <a:buChar char=""/>
        <a:defRPr sz="1500" b="0" i="0" kern="1200">
          <a:solidFill>
            <a:srgbClr val="0B4060"/>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6759" y="6096000"/>
            <a:ext cx="745301" cy="762000"/>
          </a:xfrm>
          <a:prstGeom prst="rect">
            <a:avLst/>
          </a:prstGeom>
        </p:spPr>
      </p:pic>
      <p:sp>
        <p:nvSpPr>
          <p:cNvPr id="14" name="Rectangle 13"/>
          <p:cNvSpPr/>
          <p:nvPr/>
        </p:nvSpPr>
        <p:spPr>
          <a:xfrm>
            <a:off x="7828359" y="0"/>
            <a:ext cx="514350" cy="1143000"/>
          </a:xfrm>
          <a:prstGeom prst="rect">
            <a:avLst/>
          </a:prstGeom>
          <a:solidFill>
            <a:srgbClr val="FFBF00"/>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E377E680-5B21-4FCB-854B-8453465F2160}" type="datetime1">
              <a:rPr lang="en-US" smtClean="0">
                <a:solidFill>
                  <a:prstClr val="black">
                    <a:tint val="75000"/>
                    <a:alpha val="60000"/>
                  </a:prstClr>
                </a:solidFill>
              </a:rPr>
              <a:pPr/>
              <a:t>9/13/2017</a:t>
            </a:fld>
            <a:endParaRPr lang="en-US">
              <a:solidFill>
                <a:prstClr val="black">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solidFill>
                <a:prstClr val="black">
                  <a:tint val="75000"/>
                  <a:alpha val="60000"/>
                </a:prstClr>
              </a:solidFill>
            </a:endParaRPr>
          </a:p>
        </p:txBody>
      </p:sp>
      <p:sp>
        <p:nvSpPr>
          <p:cNvPr id="6" name="Slide Number Placeholder 5"/>
          <p:cNvSpPr>
            <a:spLocks noGrp="1"/>
          </p:cNvSpPr>
          <p:nvPr>
            <p:ph type="sldNum" sz="quarter" idx="4"/>
          </p:nvPr>
        </p:nvSpPr>
        <p:spPr>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61CCF71-788E-4C5C-AC0D-EDB0AD9B57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47657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hf sldNum="0" hdr="0" ftr="0" dt="0"/>
  <p:txStyles>
    <p:titleStyle>
      <a:lvl1pPr algn="l" defTabSz="342900" rtl="0" eaLnBrk="1" latinLnBrk="0" hangingPunct="1">
        <a:spcBef>
          <a:spcPct val="0"/>
        </a:spcBef>
        <a:buNone/>
        <a:defRPr sz="3150" b="0" i="0" kern="1200">
          <a:solidFill>
            <a:srgbClr val="0B4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0B4060"/>
        </a:buClr>
        <a:buSzPct val="93000"/>
        <a:buFont typeface="Century Gothic" panose="020B0502020202020204" pitchFamily="34" charset="0"/>
        <a:buChar char="•"/>
        <a:defRPr sz="2400" b="0" i="0" kern="1200">
          <a:solidFill>
            <a:srgbClr val="0B4060"/>
          </a:solidFill>
          <a:latin typeface="+mj-lt"/>
          <a:ea typeface="+mj-ea"/>
          <a:cs typeface="+mj-cs"/>
        </a:defRPr>
      </a:lvl1pPr>
      <a:lvl2pPr marL="557213" indent="-214313" algn="l" defTabSz="342900" rtl="0" eaLnBrk="1" latinLnBrk="0" hangingPunct="1">
        <a:spcBef>
          <a:spcPts val="750"/>
        </a:spcBef>
        <a:spcAft>
          <a:spcPts val="0"/>
        </a:spcAft>
        <a:buClr>
          <a:srgbClr val="0B4060"/>
        </a:buClr>
        <a:buSzPct val="93000"/>
        <a:buFont typeface="Courier New" panose="02070309020205020404" pitchFamily="49" charset="0"/>
        <a:buChar char="o"/>
        <a:defRPr sz="2100" b="0" i="0" kern="1200">
          <a:solidFill>
            <a:srgbClr val="0B4060"/>
          </a:solidFill>
          <a:latin typeface="+mj-lt"/>
          <a:ea typeface="+mj-ea"/>
          <a:cs typeface="+mj-cs"/>
        </a:defRPr>
      </a:lvl2pPr>
      <a:lvl3pPr marL="857250" indent="-171450" algn="l" defTabSz="342900" rtl="0" eaLnBrk="1" latinLnBrk="0" hangingPunct="1">
        <a:spcBef>
          <a:spcPts val="750"/>
        </a:spcBef>
        <a:spcAft>
          <a:spcPts val="0"/>
        </a:spcAft>
        <a:buClr>
          <a:srgbClr val="0B4060"/>
        </a:buClr>
        <a:buSzPct val="93000"/>
        <a:buFont typeface="Wingdings" panose="05000000000000000000" pitchFamily="2" charset="2"/>
        <a:buChar char="§"/>
        <a:defRPr sz="1800" b="0" i="0" kern="1200">
          <a:solidFill>
            <a:srgbClr val="0B4060"/>
          </a:solidFill>
          <a:latin typeface="+mj-lt"/>
          <a:ea typeface="+mj-ea"/>
          <a:cs typeface="+mj-cs"/>
        </a:defRPr>
      </a:lvl3pPr>
      <a:lvl4pPr marL="1200150" indent="-171450" algn="l" defTabSz="342900" rtl="0" eaLnBrk="1" latinLnBrk="0" hangingPunct="1">
        <a:spcBef>
          <a:spcPts val="750"/>
        </a:spcBef>
        <a:spcAft>
          <a:spcPts val="0"/>
        </a:spcAft>
        <a:buClr>
          <a:srgbClr val="0B4060"/>
        </a:buClr>
        <a:buSzPct val="93000"/>
        <a:buFont typeface="Wingdings 3" charset="2"/>
        <a:buChar char=""/>
        <a:defRPr sz="1500" b="0" i="0" kern="1200">
          <a:solidFill>
            <a:srgbClr val="0B4060"/>
          </a:solidFill>
          <a:latin typeface="+mj-lt"/>
          <a:ea typeface="+mj-ea"/>
          <a:cs typeface="+mj-cs"/>
        </a:defRPr>
      </a:lvl4pPr>
      <a:lvl5pPr marL="1543050" indent="-171450" algn="l" defTabSz="342900" rtl="0" eaLnBrk="1" latinLnBrk="0" hangingPunct="1">
        <a:spcBef>
          <a:spcPts val="750"/>
        </a:spcBef>
        <a:spcAft>
          <a:spcPts val="0"/>
        </a:spcAft>
        <a:buClr>
          <a:srgbClr val="0B4060"/>
        </a:buClr>
        <a:buSzPct val="93000"/>
        <a:buFont typeface="Wingdings 3" charset="2"/>
        <a:buChar char=""/>
        <a:defRPr sz="1500" b="0" i="0" kern="1200">
          <a:solidFill>
            <a:srgbClr val="0B4060"/>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ns.usda.gov/tn/whole-grain-resource-national-school-lunch-and-school-breakfast-programs-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Child and Adult Care Food Program (CACFP) Pre-K Meal Pattern</a:t>
            </a:r>
          </a:p>
        </p:txBody>
      </p:sp>
      <p:sp>
        <p:nvSpPr>
          <p:cNvPr id="3" name="Subtitle 2"/>
          <p:cNvSpPr>
            <a:spLocks noGrp="1"/>
          </p:cNvSpPr>
          <p:nvPr>
            <p:ph type="subTitle" idx="1"/>
          </p:nvPr>
        </p:nvSpPr>
        <p:spPr/>
        <p:txBody>
          <a:bodyPr>
            <a:normAutofit fontScale="62500" lnSpcReduction="20000"/>
          </a:bodyPr>
          <a:lstStyle/>
          <a:p>
            <a:r>
              <a:rPr lang="en-US" dirty="0"/>
              <a:t>North Carolina Department of Public Instruction</a:t>
            </a:r>
          </a:p>
          <a:p>
            <a:r>
              <a:rPr lang="en-US" dirty="0"/>
              <a:t>School Nutrition Services</a:t>
            </a:r>
          </a:p>
          <a:p>
            <a:r>
              <a:rPr lang="en-US" dirty="0"/>
              <a:t>August 2017</a:t>
            </a:r>
          </a:p>
        </p:txBody>
      </p:sp>
    </p:spTree>
    <p:extLst>
      <p:ext uri="{BB962C8B-B14F-4D97-AF65-F5344CB8AC3E}">
        <p14:creationId xmlns:p14="http://schemas.microsoft.com/office/powerpoint/2010/main" val="230462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5400" dirty="0"/>
              <a:t>Meat and Meat Alternates</a:t>
            </a:r>
          </a:p>
        </p:txBody>
      </p:sp>
      <p:graphicFrame>
        <p:nvGraphicFramePr>
          <p:cNvPr id="4" name="Table 3"/>
          <p:cNvGraphicFramePr>
            <a:graphicFrameLocks noGrp="1"/>
          </p:cNvGraphicFramePr>
          <p:nvPr>
            <p:extLst>
              <p:ext uri="{D42A27DB-BD31-4B8C-83A1-F6EECF244321}">
                <p14:modId xmlns:p14="http://schemas.microsoft.com/office/powerpoint/2010/main" val="331386805"/>
              </p:ext>
            </p:extLst>
          </p:nvPr>
        </p:nvGraphicFramePr>
        <p:xfrm>
          <a:off x="685800" y="2286000"/>
          <a:ext cx="7010400" cy="395732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4140430129"/>
                    </a:ext>
                  </a:extLst>
                </a:gridCol>
                <a:gridCol w="3886200">
                  <a:extLst>
                    <a:ext uri="{9D8B030D-6E8A-4147-A177-3AD203B41FA5}">
                      <a16:colId xmlns:a16="http://schemas.microsoft.com/office/drawing/2014/main" val="2166751527"/>
                    </a:ext>
                  </a:extLst>
                </a:gridCol>
              </a:tblGrid>
              <a:tr h="628650">
                <a:tc>
                  <a:txBody>
                    <a:bodyPr/>
                    <a:lstStyle/>
                    <a:p>
                      <a:r>
                        <a:rPr lang="en-US" sz="2000" b="0" dirty="0">
                          <a:solidFill>
                            <a:srgbClr val="0B4060"/>
                          </a:solidFill>
                        </a:rPr>
                        <a:t>Lean Meats, Fish Poultry</a:t>
                      </a:r>
                    </a:p>
                  </a:txBody>
                  <a:tcPr/>
                </a:tc>
                <a:tc>
                  <a:txBody>
                    <a:bodyPr/>
                    <a:lstStyle/>
                    <a:p>
                      <a:r>
                        <a:rPr lang="en-US" sz="2000" b="0" dirty="0">
                          <a:solidFill>
                            <a:srgbClr val="0B4060"/>
                          </a:solidFill>
                        </a:rPr>
                        <a:t>See Food Buying Guide and CN Labels</a:t>
                      </a:r>
                    </a:p>
                  </a:txBody>
                  <a:tcPr/>
                </a:tc>
                <a:extLst>
                  <a:ext uri="{0D108BD9-81ED-4DB2-BD59-A6C34878D82A}">
                    <a16:rowId xmlns:a16="http://schemas.microsoft.com/office/drawing/2014/main" val="1857497690"/>
                  </a:ext>
                </a:extLst>
              </a:tr>
              <a:tr h="463550">
                <a:tc>
                  <a:txBody>
                    <a:bodyPr/>
                    <a:lstStyle/>
                    <a:p>
                      <a:r>
                        <a:rPr lang="en-US" sz="2000" dirty="0"/>
                        <a:t>Tofu</a:t>
                      </a:r>
                    </a:p>
                  </a:txBody>
                  <a:tcPr/>
                </a:tc>
                <a:tc>
                  <a:txBody>
                    <a:bodyPr/>
                    <a:lstStyle/>
                    <a:p>
                      <a:r>
                        <a:rPr lang="en-US" sz="2000" dirty="0"/>
                        <a:t>5 g protein per 2.2 </a:t>
                      </a:r>
                      <a:r>
                        <a:rPr lang="en-US" sz="2000" dirty="0" err="1"/>
                        <a:t>oz</a:t>
                      </a:r>
                      <a:r>
                        <a:rPr lang="en-US" sz="2000" dirty="0"/>
                        <a:t> or ¼ cup</a:t>
                      </a:r>
                    </a:p>
                  </a:txBody>
                  <a:tcPr/>
                </a:tc>
                <a:extLst>
                  <a:ext uri="{0D108BD9-81ED-4DB2-BD59-A6C34878D82A}">
                    <a16:rowId xmlns:a16="http://schemas.microsoft.com/office/drawing/2014/main" val="1175402019"/>
                  </a:ext>
                </a:extLst>
              </a:tr>
              <a:tr h="628650">
                <a:tc>
                  <a:txBody>
                    <a:bodyPr/>
                    <a:lstStyle/>
                    <a:p>
                      <a:r>
                        <a:rPr lang="en-US" sz="2000" dirty="0"/>
                        <a:t>Cheese</a:t>
                      </a:r>
                    </a:p>
                  </a:txBody>
                  <a:tcPr/>
                </a:tc>
                <a:tc>
                  <a:txBody>
                    <a:bodyPr/>
                    <a:lstStyle/>
                    <a:p>
                      <a:r>
                        <a:rPr lang="en-US" sz="2000" dirty="0"/>
                        <a:t>no “imitation” or cheese “product”</a:t>
                      </a:r>
                    </a:p>
                  </a:txBody>
                  <a:tcPr/>
                </a:tc>
                <a:extLst>
                  <a:ext uri="{0D108BD9-81ED-4DB2-BD59-A6C34878D82A}">
                    <a16:rowId xmlns:a16="http://schemas.microsoft.com/office/drawing/2014/main" val="1735957988"/>
                  </a:ext>
                </a:extLst>
              </a:tr>
              <a:tr h="463550">
                <a:tc>
                  <a:txBody>
                    <a:bodyPr/>
                    <a:lstStyle/>
                    <a:p>
                      <a:r>
                        <a:rPr lang="en-US" sz="2000" dirty="0"/>
                        <a:t>Eggs</a:t>
                      </a:r>
                    </a:p>
                  </a:txBody>
                  <a:tcPr/>
                </a:tc>
                <a:tc>
                  <a:txBody>
                    <a:bodyPr/>
                    <a:lstStyle/>
                    <a:p>
                      <a:r>
                        <a:rPr lang="en-US" sz="2000" dirty="0"/>
                        <a:t>1 large = 2 </a:t>
                      </a:r>
                      <a:r>
                        <a:rPr lang="en-US" sz="2000" dirty="0" err="1"/>
                        <a:t>oz</a:t>
                      </a:r>
                      <a:r>
                        <a:rPr lang="en-US" sz="2000" dirty="0"/>
                        <a:t> </a:t>
                      </a:r>
                      <a:r>
                        <a:rPr lang="en-US" sz="2000" dirty="0" err="1"/>
                        <a:t>eq</a:t>
                      </a:r>
                      <a:endParaRPr lang="en-US" sz="2000" dirty="0"/>
                    </a:p>
                  </a:txBody>
                  <a:tcPr/>
                </a:tc>
                <a:extLst>
                  <a:ext uri="{0D108BD9-81ED-4DB2-BD59-A6C34878D82A}">
                    <a16:rowId xmlns:a16="http://schemas.microsoft.com/office/drawing/2014/main" val="2522727742"/>
                  </a:ext>
                </a:extLst>
              </a:tr>
              <a:tr h="463550">
                <a:tc>
                  <a:txBody>
                    <a:bodyPr/>
                    <a:lstStyle/>
                    <a:p>
                      <a:r>
                        <a:rPr lang="en-US" sz="2000" dirty="0"/>
                        <a:t>Beans/Peas (Legumes)</a:t>
                      </a:r>
                    </a:p>
                  </a:txBody>
                  <a:tcPr/>
                </a:tc>
                <a:tc>
                  <a:txBody>
                    <a:bodyPr/>
                    <a:lstStyle/>
                    <a:p>
                      <a:r>
                        <a:rPr lang="en-US" sz="2000" dirty="0"/>
                        <a:t>count as M/MA </a:t>
                      </a:r>
                      <a:r>
                        <a:rPr lang="en-US" sz="2000" u="sng" dirty="0"/>
                        <a:t>or</a:t>
                      </a:r>
                      <a:r>
                        <a:rPr lang="en-US" sz="2000" dirty="0"/>
                        <a:t> Vegetable</a:t>
                      </a:r>
                    </a:p>
                  </a:txBody>
                  <a:tcPr/>
                </a:tc>
                <a:extLst>
                  <a:ext uri="{0D108BD9-81ED-4DB2-BD59-A6C34878D82A}">
                    <a16:rowId xmlns:a16="http://schemas.microsoft.com/office/drawing/2014/main" val="2193128580"/>
                  </a:ext>
                </a:extLst>
              </a:tr>
              <a:tr h="463550">
                <a:tc>
                  <a:txBody>
                    <a:bodyPr/>
                    <a:lstStyle/>
                    <a:p>
                      <a:r>
                        <a:rPr lang="en-US" sz="2000" dirty="0"/>
                        <a:t>Yogurt</a:t>
                      </a:r>
                    </a:p>
                  </a:txBody>
                  <a:tcPr/>
                </a:tc>
                <a:tc>
                  <a:txBody>
                    <a:bodyPr/>
                    <a:lstStyle/>
                    <a:p>
                      <a:r>
                        <a:rPr lang="en-US" sz="2000" dirty="0"/>
                        <a:t>with sugar restrictions</a:t>
                      </a:r>
                    </a:p>
                  </a:txBody>
                  <a:tcPr/>
                </a:tc>
                <a:extLst>
                  <a:ext uri="{0D108BD9-81ED-4DB2-BD59-A6C34878D82A}">
                    <a16:rowId xmlns:a16="http://schemas.microsoft.com/office/drawing/2014/main" val="4101941635"/>
                  </a:ext>
                </a:extLst>
              </a:tr>
              <a:tr h="463550">
                <a:tc>
                  <a:txBody>
                    <a:bodyPr/>
                    <a:lstStyle/>
                    <a:p>
                      <a:r>
                        <a:rPr lang="en-US" sz="2000" dirty="0"/>
                        <a:t>Nuts and Seeds</a:t>
                      </a:r>
                    </a:p>
                  </a:txBody>
                  <a:tcPr/>
                </a:tc>
                <a:tc>
                  <a:txBody>
                    <a:bodyPr/>
                    <a:lstStyle/>
                    <a:p>
                      <a:r>
                        <a:rPr lang="en-US" sz="2000" dirty="0"/>
                        <a:t>limit to 50% M/MA at lunch</a:t>
                      </a:r>
                    </a:p>
                  </a:txBody>
                  <a:tcPr/>
                </a:tc>
                <a:extLst>
                  <a:ext uri="{0D108BD9-81ED-4DB2-BD59-A6C34878D82A}">
                    <a16:rowId xmlns:a16="http://schemas.microsoft.com/office/drawing/2014/main" val="2765410556"/>
                  </a:ext>
                </a:extLst>
              </a:tr>
            </a:tbl>
          </a:graphicData>
        </a:graphic>
      </p:graphicFrame>
    </p:spTree>
    <p:extLst>
      <p:ext uri="{BB962C8B-B14F-4D97-AF65-F5344CB8AC3E}">
        <p14:creationId xmlns:p14="http://schemas.microsoft.com/office/powerpoint/2010/main" val="107825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305" marR="0">
              <a:spcAft>
                <a:spcPts val="0"/>
              </a:spcAft>
            </a:pPr>
            <a:r>
              <a:rPr lang="en-US" sz="4900" dirty="0"/>
              <a:t>Sugars in Yogurt Table</a:t>
            </a:r>
          </a:p>
        </p:txBody>
      </p:sp>
      <p:graphicFrame>
        <p:nvGraphicFramePr>
          <p:cNvPr id="3" name="Table 2"/>
          <p:cNvGraphicFramePr>
            <a:graphicFrameLocks noGrp="1"/>
          </p:cNvGraphicFramePr>
          <p:nvPr>
            <p:extLst>
              <p:ext uri="{D42A27DB-BD31-4B8C-83A1-F6EECF244321}">
                <p14:modId xmlns:p14="http://schemas.microsoft.com/office/powerpoint/2010/main" val="2083322945"/>
              </p:ext>
            </p:extLst>
          </p:nvPr>
        </p:nvGraphicFramePr>
        <p:xfrm>
          <a:off x="484584" y="1676399"/>
          <a:ext cx="3401616" cy="4751277"/>
        </p:xfrm>
        <a:graphic>
          <a:graphicData uri="http://schemas.openxmlformats.org/drawingml/2006/table">
            <a:tbl>
              <a:tblPr firstRow="1" firstCol="1" lastRow="1" lastCol="1" bandRow="1" bandCol="1"/>
              <a:tblGrid>
                <a:gridCol w="1649016">
                  <a:extLst>
                    <a:ext uri="{9D8B030D-6E8A-4147-A177-3AD203B41FA5}">
                      <a16:colId xmlns:a16="http://schemas.microsoft.com/office/drawing/2014/main" val="1640245421"/>
                    </a:ext>
                  </a:extLst>
                </a:gridCol>
                <a:gridCol w="1752600">
                  <a:extLst>
                    <a:ext uri="{9D8B030D-6E8A-4147-A177-3AD203B41FA5}">
                      <a16:colId xmlns:a16="http://schemas.microsoft.com/office/drawing/2014/main" val="43800810"/>
                    </a:ext>
                  </a:extLst>
                </a:gridCol>
              </a:tblGrid>
              <a:tr h="838201">
                <a:tc>
                  <a:txBody>
                    <a:bodyPr/>
                    <a:lstStyle/>
                    <a:p>
                      <a:pPr marL="0" marR="0" algn="ctr">
                        <a:spcBef>
                          <a:spcPts val="20"/>
                        </a:spcBef>
                        <a:spcAft>
                          <a:spcPts val="0"/>
                        </a:spcAft>
                      </a:pPr>
                      <a:r>
                        <a:rPr lang="en-US" sz="1600" b="1" dirty="0">
                          <a:effectLst/>
                          <a:latin typeface="+mn-lt"/>
                          <a:ea typeface="Times New Roman" panose="02020603050405020304" pitchFamily="18" charset="0"/>
                          <a:cs typeface="Times New Roman" panose="02020603050405020304" pitchFamily="18" charset="0"/>
                        </a:rPr>
                        <a:t> </a:t>
                      </a:r>
                      <a:r>
                        <a:rPr lang="en-US" sz="1600" b="1" spc="-5" dirty="0">
                          <a:solidFill>
                            <a:srgbClr val="FFFFFF"/>
                          </a:solidFill>
                          <a:effectLst/>
                          <a:latin typeface="+mn-lt"/>
                          <a:ea typeface="Calibri" panose="020F0502020204030204" pitchFamily="34" charset="0"/>
                          <a:cs typeface="Times New Roman" panose="02020603050405020304" pitchFamily="18" charset="0"/>
                        </a:rPr>
                        <a:t>Serving</a:t>
                      </a:r>
                      <a:r>
                        <a:rPr lang="en-US" sz="1600" b="1" spc="-45" dirty="0">
                          <a:solidFill>
                            <a:srgbClr val="FFFFFF"/>
                          </a:solidFill>
                          <a:effectLst/>
                          <a:latin typeface="+mn-lt"/>
                          <a:ea typeface="Calibri" panose="020F0502020204030204" pitchFamily="34" charset="0"/>
                          <a:cs typeface="Times New Roman" panose="02020603050405020304" pitchFamily="18" charset="0"/>
                        </a:rPr>
                        <a:t> </a:t>
                      </a:r>
                      <a:r>
                        <a:rPr lang="en-US" sz="1600" b="1" spc="-5" dirty="0">
                          <a:solidFill>
                            <a:srgbClr val="FFFFFF"/>
                          </a:solidFill>
                          <a:effectLst/>
                          <a:latin typeface="+mn-lt"/>
                          <a:ea typeface="Calibri" panose="020F0502020204030204" pitchFamily="34" charset="0"/>
                          <a:cs typeface="Times New Roman" panose="02020603050405020304" pitchFamily="18" charset="0"/>
                        </a:rPr>
                        <a:t>Size</a:t>
                      </a:r>
                      <a:r>
                        <a:rPr lang="en-US" sz="1600" b="1" spc="105" dirty="0">
                          <a:solidFill>
                            <a:srgbClr val="FFFFFF"/>
                          </a:solidFill>
                          <a:effectLst/>
                          <a:latin typeface="+mn-lt"/>
                          <a:ea typeface="Calibri" panose="020F0502020204030204" pitchFamily="34" charset="0"/>
                          <a:cs typeface="Times New Roman" panose="02020603050405020304" pitchFamily="18" charset="0"/>
                        </a:rPr>
                        <a:t> </a:t>
                      </a:r>
                      <a:r>
                        <a:rPr lang="en-US" sz="1600" b="1" dirty="0">
                          <a:solidFill>
                            <a:srgbClr val="FFFFFF"/>
                          </a:solidFill>
                          <a:effectLst/>
                          <a:latin typeface="+mn-lt"/>
                          <a:ea typeface="Calibri" panose="020F0502020204030204" pitchFamily="34" charset="0"/>
                          <a:cs typeface="Times New Roman" panose="02020603050405020304" pitchFamily="18" charset="0"/>
                        </a:rPr>
                        <a:t>Ounces</a:t>
                      </a:r>
                      <a:r>
                        <a:rPr lang="en-US" sz="1600" b="1" spc="-50" dirty="0">
                          <a:solidFill>
                            <a:srgbClr val="FFFFFF"/>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a:noFill/>
                    </a:lnB>
                    <a:solidFill>
                      <a:srgbClr val="00AEEF"/>
                    </a:solidFill>
                  </a:tcPr>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 </a:t>
                      </a:r>
                      <a:r>
                        <a:rPr lang="en-US" sz="1600" b="1" spc="-5" dirty="0">
                          <a:solidFill>
                            <a:srgbClr val="FFFFFF"/>
                          </a:solidFill>
                          <a:effectLst/>
                          <a:latin typeface="+mn-lt"/>
                          <a:ea typeface="Calibri" panose="020F0502020204030204" pitchFamily="34" charset="0"/>
                          <a:cs typeface="Times New Roman" panose="02020603050405020304" pitchFamily="18" charset="0"/>
                        </a:rPr>
                        <a:t>Sugars must not be more than</a:t>
                      </a:r>
                      <a:endParaRPr lang="en-US" sz="16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a:noFill/>
                    </a:lnB>
                    <a:solidFill>
                      <a:srgbClr val="00AEEF"/>
                    </a:solidFill>
                  </a:tcPr>
                </a:tc>
                <a:extLst>
                  <a:ext uri="{0D108BD9-81ED-4DB2-BD59-A6C34878D82A}">
                    <a16:rowId xmlns:a16="http://schemas.microsoft.com/office/drawing/2014/main" val="3821766930"/>
                  </a:ext>
                </a:extLst>
              </a:tr>
              <a:tr h="258477">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1</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4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381089222"/>
                  </a:ext>
                </a:extLst>
              </a:tr>
              <a:tr h="258477">
                <a:tc>
                  <a:txBody>
                    <a:bodyPr/>
                    <a:lstStyle/>
                    <a:p>
                      <a:pPr marL="37401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1.25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5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12544587"/>
                  </a:ext>
                </a:extLst>
              </a:tr>
              <a:tr h="268114">
                <a:tc>
                  <a:txBody>
                    <a:bodyPr/>
                    <a:lstStyle/>
                    <a:p>
                      <a:pPr marL="402590" marR="0">
                        <a:spcBef>
                          <a:spcPts val="260"/>
                        </a:spcBef>
                        <a:spcAft>
                          <a:spcPts val="0"/>
                        </a:spcAft>
                      </a:pPr>
                      <a:r>
                        <a:rPr lang="en-US" sz="1600" dirty="0">
                          <a:effectLst/>
                          <a:latin typeface="+mn-lt"/>
                          <a:ea typeface="Calibri" panose="020F0502020204030204" pitchFamily="34" charset="0"/>
                          <a:cs typeface="Times New Roman" panose="02020603050405020304" pitchFamily="18" charset="0"/>
                        </a:rPr>
                        <a:t>     1.5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635" algn="ctr">
                        <a:spcBef>
                          <a:spcPts val="260"/>
                        </a:spcBef>
                        <a:spcAft>
                          <a:spcPts val="0"/>
                        </a:spcAft>
                      </a:pPr>
                      <a:r>
                        <a:rPr lang="en-US" sz="1600" dirty="0">
                          <a:effectLst/>
                          <a:latin typeface="+mn-lt"/>
                          <a:ea typeface="Calibri" panose="020F0502020204030204" pitchFamily="34" charset="0"/>
                          <a:cs typeface="Times New Roman" panose="02020603050405020304" pitchFamily="18" charset="0"/>
                        </a:rPr>
                        <a:t>6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3276202445"/>
                  </a:ext>
                </a:extLst>
              </a:tr>
              <a:tr h="258477">
                <a:tc>
                  <a:txBody>
                    <a:bodyPr/>
                    <a:lstStyle/>
                    <a:p>
                      <a:pPr marL="37401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1.75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635"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7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461168482"/>
                  </a:ext>
                </a:extLst>
              </a:tr>
              <a:tr h="271619">
                <a:tc>
                  <a:txBody>
                    <a:bodyPr/>
                    <a:lstStyle/>
                    <a:p>
                      <a:pPr marL="0" marR="635" algn="ctr">
                        <a:spcBef>
                          <a:spcPts val="270"/>
                        </a:spcBef>
                        <a:spcAft>
                          <a:spcPts val="0"/>
                        </a:spcAft>
                      </a:pPr>
                      <a:r>
                        <a:rPr lang="en-US" sz="1600" dirty="0">
                          <a:effectLst/>
                          <a:latin typeface="+mn-lt"/>
                          <a:ea typeface="Calibri" panose="020F0502020204030204" pitchFamily="34" charset="0"/>
                          <a:cs typeface="Times New Roman" panose="02020603050405020304" pitchFamily="18" charset="0"/>
                        </a:rPr>
                        <a:t>2</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70"/>
                        </a:spcBef>
                        <a:spcAft>
                          <a:spcPts val="0"/>
                        </a:spcAft>
                      </a:pPr>
                      <a:r>
                        <a:rPr lang="en-US" sz="1600" dirty="0">
                          <a:effectLst/>
                          <a:latin typeface="+mn-lt"/>
                          <a:ea typeface="Calibri" panose="020F0502020204030204" pitchFamily="34" charset="0"/>
                          <a:cs typeface="Times New Roman" panose="02020603050405020304" pitchFamily="18" charset="0"/>
                        </a:rPr>
                        <a:t>8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48145859"/>
                  </a:ext>
                </a:extLst>
              </a:tr>
              <a:tr h="271619">
                <a:tc>
                  <a:txBody>
                    <a:bodyPr/>
                    <a:lstStyle/>
                    <a:p>
                      <a:pPr marL="373380" marR="0">
                        <a:spcBef>
                          <a:spcPts val="270"/>
                        </a:spcBef>
                        <a:spcAft>
                          <a:spcPts val="0"/>
                        </a:spcAft>
                      </a:pPr>
                      <a:r>
                        <a:rPr lang="en-US" sz="1600" dirty="0">
                          <a:effectLst/>
                          <a:latin typeface="+mn-lt"/>
                          <a:ea typeface="Calibri" panose="020F0502020204030204" pitchFamily="34" charset="0"/>
                          <a:cs typeface="Times New Roman" panose="02020603050405020304" pitchFamily="18" charset="0"/>
                        </a:rPr>
                        <a:t>     2.25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0" algn="ctr">
                        <a:spcBef>
                          <a:spcPts val="270"/>
                        </a:spcBef>
                        <a:spcAft>
                          <a:spcPts val="0"/>
                        </a:spcAft>
                      </a:pPr>
                      <a:r>
                        <a:rPr lang="en-US" sz="1600" dirty="0">
                          <a:effectLst/>
                          <a:latin typeface="+mn-lt"/>
                          <a:ea typeface="Calibri" panose="020F0502020204030204" pitchFamily="34" charset="0"/>
                          <a:cs typeface="Times New Roman" panose="02020603050405020304" pitchFamily="18" charset="0"/>
                        </a:rPr>
                        <a:t>9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3619913322"/>
                  </a:ext>
                </a:extLst>
              </a:tr>
              <a:tr h="258477">
                <a:tc>
                  <a:txBody>
                    <a:bodyPr/>
                    <a:lstStyle/>
                    <a:p>
                      <a:pPr marL="40195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2.5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10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806686170"/>
                  </a:ext>
                </a:extLst>
              </a:tr>
              <a:tr h="258477">
                <a:tc>
                  <a:txBody>
                    <a:bodyPr/>
                    <a:lstStyle/>
                    <a:p>
                      <a:pPr marL="373380"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2.75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0" algn="ctr">
                        <a:spcBef>
                          <a:spcPts val="235"/>
                        </a:spcBef>
                        <a:spcAft>
                          <a:spcPts val="0"/>
                        </a:spcAft>
                      </a:pPr>
                      <a:r>
                        <a:rPr lang="en-US" sz="1600" spc="-20" dirty="0">
                          <a:effectLst/>
                          <a:latin typeface="+mn-lt"/>
                          <a:ea typeface="Calibri" panose="020F0502020204030204" pitchFamily="34" charset="0"/>
                          <a:cs typeface="Times New Roman" panose="02020603050405020304" pitchFamily="18" charset="0"/>
                        </a:rPr>
                        <a:t>11</a:t>
                      </a:r>
                      <a:r>
                        <a:rPr lang="en-US" sz="1600" dirty="0">
                          <a:effectLst/>
                          <a:latin typeface="+mn-lt"/>
                          <a:ea typeface="Calibri" panose="020F0502020204030204" pitchFamily="34" charset="0"/>
                          <a:cs typeface="Times New Roman" panose="02020603050405020304" pitchFamily="18" charset="0"/>
                        </a:rPr>
                        <a:t>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2629319822"/>
                  </a:ext>
                </a:extLst>
              </a:tr>
              <a:tr h="258477">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3</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35"/>
                        </a:spcBef>
                        <a:spcAft>
                          <a:spcPts val="0"/>
                        </a:spcAft>
                      </a:pPr>
                      <a:r>
                        <a:rPr lang="en-US" sz="1600" spc="-20" dirty="0">
                          <a:effectLst/>
                          <a:latin typeface="+mn-lt"/>
                          <a:ea typeface="Calibri" panose="020F0502020204030204" pitchFamily="34" charset="0"/>
                          <a:cs typeface="Times New Roman" panose="02020603050405020304" pitchFamily="18" charset="0"/>
                        </a:rPr>
                        <a:t>11</a:t>
                      </a:r>
                      <a:r>
                        <a:rPr lang="en-US" sz="1600" dirty="0">
                          <a:effectLst/>
                          <a:latin typeface="+mn-lt"/>
                          <a:ea typeface="Calibri" panose="020F0502020204030204" pitchFamily="34" charset="0"/>
                          <a:cs typeface="Times New Roman" panose="02020603050405020304" pitchFamily="18" charset="0"/>
                        </a:rPr>
                        <a:t>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2239289690"/>
                  </a:ext>
                </a:extLst>
              </a:tr>
              <a:tr h="258477">
                <a:tc>
                  <a:txBody>
                    <a:bodyPr/>
                    <a:lstStyle/>
                    <a:p>
                      <a:pPr marL="373380"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3.25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635"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12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2760495722"/>
                  </a:ext>
                </a:extLst>
              </a:tr>
              <a:tr h="258477">
                <a:tc>
                  <a:txBody>
                    <a:bodyPr/>
                    <a:lstStyle/>
                    <a:p>
                      <a:pPr marL="40195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3.5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635"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13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2715978744"/>
                  </a:ext>
                </a:extLst>
              </a:tr>
              <a:tr h="258477">
                <a:tc>
                  <a:txBody>
                    <a:bodyPr/>
                    <a:lstStyle/>
                    <a:p>
                      <a:pPr marL="37274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3.75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635"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14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3997767299"/>
                  </a:ext>
                </a:extLst>
              </a:tr>
              <a:tr h="258477">
                <a:tc>
                  <a:txBody>
                    <a:bodyPr/>
                    <a:lstStyle/>
                    <a:p>
                      <a:pPr marL="0" marR="635"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4</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635"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15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817140209"/>
                  </a:ext>
                </a:extLst>
              </a:tr>
              <a:tr h="258477">
                <a:tc>
                  <a:txBody>
                    <a:bodyPr/>
                    <a:lstStyle/>
                    <a:p>
                      <a:pPr marL="37274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4.25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127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16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1983258191"/>
                  </a:ext>
                </a:extLst>
              </a:tr>
              <a:tr h="258477">
                <a:tc>
                  <a:txBody>
                    <a:bodyPr/>
                    <a:lstStyle/>
                    <a:p>
                      <a:pPr marL="401320"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4.5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E6E7E8"/>
                    </a:solidFill>
                  </a:tcPr>
                </a:tc>
                <a:tc>
                  <a:txBody>
                    <a:bodyPr/>
                    <a:lstStyle/>
                    <a:p>
                      <a:pPr marL="0" marR="127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17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307301915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79616968"/>
              </p:ext>
            </p:extLst>
          </p:nvPr>
        </p:nvGraphicFramePr>
        <p:xfrm>
          <a:off x="4114800" y="1698811"/>
          <a:ext cx="3581400" cy="4754880"/>
        </p:xfrm>
        <a:graphic>
          <a:graphicData uri="http://schemas.openxmlformats.org/drawingml/2006/table">
            <a:tbl>
              <a:tblPr firstRow="1" firstCol="1" lastRow="1" lastCol="1" bandRow="1" bandCol="1"/>
              <a:tblGrid>
                <a:gridCol w="1755587">
                  <a:extLst>
                    <a:ext uri="{9D8B030D-6E8A-4147-A177-3AD203B41FA5}">
                      <a16:colId xmlns:a16="http://schemas.microsoft.com/office/drawing/2014/main" val="1171762209"/>
                    </a:ext>
                  </a:extLst>
                </a:gridCol>
                <a:gridCol w="1825813">
                  <a:extLst>
                    <a:ext uri="{9D8B030D-6E8A-4147-A177-3AD203B41FA5}">
                      <a16:colId xmlns:a16="http://schemas.microsoft.com/office/drawing/2014/main" val="3556502600"/>
                    </a:ext>
                  </a:extLst>
                </a:gridCol>
              </a:tblGrid>
              <a:tr h="827138">
                <a:tc>
                  <a:txBody>
                    <a:bodyPr/>
                    <a:lstStyle/>
                    <a:p>
                      <a:pPr marL="0" marR="0" algn="ctr">
                        <a:spcBef>
                          <a:spcPts val="20"/>
                        </a:spcBef>
                        <a:spcAft>
                          <a:spcPts val="0"/>
                        </a:spcAft>
                      </a:pPr>
                      <a:r>
                        <a:rPr lang="en-US" sz="1600" b="1" dirty="0">
                          <a:effectLst/>
                          <a:latin typeface="+mn-lt"/>
                          <a:ea typeface="Times New Roman" panose="02020603050405020304" pitchFamily="18" charset="0"/>
                          <a:cs typeface="Times New Roman" panose="02020603050405020304" pitchFamily="18" charset="0"/>
                        </a:rPr>
                        <a:t> </a:t>
                      </a:r>
                      <a:r>
                        <a:rPr lang="en-US" sz="1600" b="1" spc="-5" dirty="0">
                          <a:solidFill>
                            <a:srgbClr val="FFFFFF"/>
                          </a:solidFill>
                          <a:effectLst/>
                          <a:latin typeface="+mn-lt"/>
                          <a:ea typeface="Calibri" panose="020F0502020204030204" pitchFamily="34" charset="0"/>
                          <a:cs typeface="Times New Roman" panose="02020603050405020304" pitchFamily="18" charset="0"/>
                        </a:rPr>
                        <a:t>Serving</a:t>
                      </a:r>
                      <a:r>
                        <a:rPr lang="en-US" sz="1600" b="1" spc="-45" dirty="0">
                          <a:solidFill>
                            <a:srgbClr val="FFFFFF"/>
                          </a:solidFill>
                          <a:effectLst/>
                          <a:latin typeface="+mn-lt"/>
                          <a:ea typeface="Calibri" panose="020F0502020204030204" pitchFamily="34" charset="0"/>
                          <a:cs typeface="Times New Roman" panose="02020603050405020304" pitchFamily="18" charset="0"/>
                        </a:rPr>
                        <a:t> </a:t>
                      </a:r>
                      <a:r>
                        <a:rPr lang="en-US" sz="1600" b="1" spc="-5" dirty="0">
                          <a:solidFill>
                            <a:srgbClr val="FFFFFF"/>
                          </a:solidFill>
                          <a:effectLst/>
                          <a:latin typeface="+mn-lt"/>
                          <a:ea typeface="Calibri" panose="020F0502020204030204" pitchFamily="34" charset="0"/>
                          <a:cs typeface="Times New Roman" panose="02020603050405020304" pitchFamily="18" charset="0"/>
                        </a:rPr>
                        <a:t>Size</a:t>
                      </a:r>
                      <a:r>
                        <a:rPr lang="en-US" sz="1600" b="1" spc="105" dirty="0">
                          <a:solidFill>
                            <a:srgbClr val="FFFFFF"/>
                          </a:solidFill>
                          <a:effectLst/>
                          <a:latin typeface="+mn-lt"/>
                          <a:ea typeface="Calibri" panose="020F0502020204030204" pitchFamily="34" charset="0"/>
                          <a:cs typeface="Times New Roman" panose="02020603050405020304" pitchFamily="18" charset="0"/>
                        </a:rPr>
                        <a:t> </a:t>
                      </a:r>
                      <a:r>
                        <a:rPr lang="en-US" sz="1600" b="1" dirty="0">
                          <a:solidFill>
                            <a:srgbClr val="FFFFFF"/>
                          </a:solidFill>
                          <a:effectLst/>
                          <a:latin typeface="+mn-lt"/>
                          <a:ea typeface="Calibri" panose="020F0502020204030204" pitchFamily="34" charset="0"/>
                          <a:cs typeface="Times New Roman" panose="02020603050405020304" pitchFamily="18" charset="0"/>
                        </a:rPr>
                        <a:t>Ounces</a:t>
                      </a:r>
                      <a:r>
                        <a:rPr lang="en-US" sz="1600" b="1" spc="-50" dirty="0">
                          <a:solidFill>
                            <a:srgbClr val="FFFFFF"/>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a:noFill/>
                    </a:lnB>
                    <a:solidFill>
                      <a:srgbClr val="00AEEF"/>
                    </a:solidFill>
                  </a:tcPr>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 </a:t>
                      </a:r>
                      <a:r>
                        <a:rPr lang="en-US" sz="1600" b="1" spc="-5" dirty="0">
                          <a:solidFill>
                            <a:srgbClr val="FFFFFF"/>
                          </a:solidFill>
                          <a:effectLst/>
                          <a:latin typeface="+mn-lt"/>
                          <a:ea typeface="Calibri" panose="020F0502020204030204" pitchFamily="34" charset="0"/>
                          <a:cs typeface="Times New Roman" panose="02020603050405020304" pitchFamily="18" charset="0"/>
                        </a:rPr>
                        <a:t>Sugars must not be more than</a:t>
                      </a:r>
                      <a:endParaRPr lang="en-US" sz="16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a:noFill/>
                    </a:lnB>
                    <a:solidFill>
                      <a:srgbClr val="00AEEF"/>
                    </a:solidFill>
                  </a:tcPr>
                </a:tc>
                <a:extLst>
                  <a:ext uri="{0D108BD9-81ED-4DB2-BD59-A6C34878D82A}">
                    <a16:rowId xmlns:a16="http://schemas.microsoft.com/office/drawing/2014/main" val="48203338"/>
                  </a:ext>
                </a:extLst>
              </a:tr>
              <a:tr h="259620">
                <a:tc>
                  <a:txBody>
                    <a:bodyPr/>
                    <a:lstStyle/>
                    <a:p>
                      <a:pPr marL="36131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4.75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18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2528836186"/>
                  </a:ext>
                </a:extLst>
              </a:tr>
              <a:tr h="259620">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19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3540896831"/>
                  </a:ext>
                </a:extLst>
              </a:tr>
              <a:tr h="259620">
                <a:tc>
                  <a:txBody>
                    <a:bodyPr/>
                    <a:lstStyle/>
                    <a:p>
                      <a:pPr marL="36131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5.25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20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1960339607"/>
                  </a:ext>
                </a:extLst>
              </a:tr>
              <a:tr h="259620">
                <a:tc>
                  <a:txBody>
                    <a:bodyPr/>
                    <a:lstStyle/>
                    <a:p>
                      <a:pPr marL="389890"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5.3</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20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2912244062"/>
                  </a:ext>
                </a:extLst>
              </a:tr>
              <a:tr h="259620">
                <a:tc>
                  <a:txBody>
                    <a:bodyPr/>
                    <a:lstStyle/>
                    <a:p>
                      <a:pPr marL="389890"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5.5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21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2626326889"/>
                  </a:ext>
                </a:extLst>
              </a:tr>
              <a:tr h="259620">
                <a:tc>
                  <a:txBody>
                    <a:bodyPr/>
                    <a:lstStyle/>
                    <a:p>
                      <a:pPr marL="36131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5.75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22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4260752588"/>
                  </a:ext>
                </a:extLst>
              </a:tr>
              <a:tr h="259620">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6</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23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128172443"/>
                  </a:ext>
                </a:extLst>
              </a:tr>
              <a:tr h="259620">
                <a:tc>
                  <a:txBody>
                    <a:bodyPr/>
                    <a:lstStyle/>
                    <a:p>
                      <a:pPr marL="36131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6.25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24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2778253658"/>
                  </a:ext>
                </a:extLst>
              </a:tr>
              <a:tr h="259620">
                <a:tc>
                  <a:txBody>
                    <a:bodyPr/>
                    <a:lstStyle/>
                    <a:p>
                      <a:pPr marL="389890"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6.5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25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3076339044"/>
                  </a:ext>
                </a:extLst>
              </a:tr>
              <a:tr h="259620">
                <a:tc>
                  <a:txBody>
                    <a:bodyPr/>
                    <a:lstStyle/>
                    <a:p>
                      <a:pPr marL="36131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6.75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26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735275816"/>
                  </a:ext>
                </a:extLst>
              </a:tr>
              <a:tr h="259620">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7</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27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1249375067"/>
                  </a:ext>
                </a:extLst>
              </a:tr>
              <a:tr h="259620">
                <a:tc>
                  <a:txBody>
                    <a:bodyPr/>
                    <a:lstStyle/>
                    <a:p>
                      <a:pPr marL="36131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7.25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28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tcPr>
                </a:tc>
                <a:extLst>
                  <a:ext uri="{0D108BD9-81ED-4DB2-BD59-A6C34878D82A}">
                    <a16:rowId xmlns:a16="http://schemas.microsoft.com/office/drawing/2014/main" val="3507854937"/>
                  </a:ext>
                </a:extLst>
              </a:tr>
              <a:tr h="259620">
                <a:tc>
                  <a:txBody>
                    <a:bodyPr/>
                    <a:lstStyle/>
                    <a:p>
                      <a:pPr marL="389890"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7.5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29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a:noFill/>
                    </a:lnB>
                    <a:solidFill>
                      <a:srgbClr val="E6E7E8"/>
                    </a:solidFill>
                  </a:tcPr>
                </a:tc>
                <a:extLst>
                  <a:ext uri="{0D108BD9-81ED-4DB2-BD59-A6C34878D82A}">
                    <a16:rowId xmlns:a16="http://schemas.microsoft.com/office/drawing/2014/main" val="280639649"/>
                  </a:ext>
                </a:extLst>
              </a:tr>
              <a:tr h="259620">
                <a:tc>
                  <a:txBody>
                    <a:bodyPr/>
                    <a:lstStyle/>
                    <a:p>
                      <a:pPr marL="361315" marR="0">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      7.75</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tcPr>
                </a:tc>
                <a:tc>
                  <a:txBody>
                    <a:bodyPr/>
                    <a:lstStyle/>
                    <a:p>
                      <a:pPr marL="0" marR="0" algn="ctr">
                        <a:spcBef>
                          <a:spcPts val="235"/>
                        </a:spcBef>
                        <a:spcAft>
                          <a:spcPts val="0"/>
                        </a:spcAft>
                      </a:pPr>
                      <a:r>
                        <a:rPr lang="en-US" sz="1600" dirty="0">
                          <a:effectLst/>
                          <a:latin typeface="+mn-lt"/>
                          <a:ea typeface="Calibri" panose="020F0502020204030204" pitchFamily="34" charset="0"/>
                          <a:cs typeface="Times New Roman" panose="02020603050405020304" pitchFamily="18" charset="0"/>
                        </a:rPr>
                        <a:t>30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434718541"/>
                  </a:ext>
                </a:extLst>
              </a:tr>
              <a:tr h="293062">
                <a:tc>
                  <a:txBody>
                    <a:bodyPr/>
                    <a:lstStyle/>
                    <a:p>
                      <a:pPr marL="0" marR="0" algn="ctr">
                        <a:spcBef>
                          <a:spcPts val="305"/>
                        </a:spcBef>
                        <a:spcAft>
                          <a:spcPts val="0"/>
                        </a:spcAft>
                      </a:pPr>
                      <a:r>
                        <a:rPr lang="en-US" sz="1600" dirty="0">
                          <a:effectLst/>
                          <a:latin typeface="+mn-lt"/>
                          <a:ea typeface="Calibri" panose="020F0502020204030204" pitchFamily="34" charset="0"/>
                          <a:cs typeface="Times New Roman" panose="02020603050405020304" pitchFamily="18" charset="0"/>
                        </a:rPr>
                        <a:t>8</a:t>
                      </a:r>
                      <a:r>
                        <a:rPr lang="en-US" sz="1600" spc="-1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oz</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305"/>
                        </a:spcBef>
                        <a:spcAft>
                          <a:spcPts val="0"/>
                        </a:spcAft>
                      </a:pPr>
                      <a:r>
                        <a:rPr lang="en-US" sz="1600" dirty="0">
                          <a:effectLst/>
                          <a:latin typeface="+mn-lt"/>
                          <a:ea typeface="Calibri" panose="020F0502020204030204" pitchFamily="34" charset="0"/>
                          <a:cs typeface="Times New Roman" panose="02020603050405020304" pitchFamily="18" charset="0"/>
                        </a:rPr>
                        <a:t>31 g</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226976902"/>
                  </a:ext>
                </a:extLst>
              </a:tr>
            </a:tbl>
          </a:graphicData>
        </a:graphic>
      </p:graphicFrame>
    </p:spTree>
    <p:extLst>
      <p:ext uri="{BB962C8B-B14F-4D97-AF65-F5344CB8AC3E}">
        <p14:creationId xmlns:p14="http://schemas.microsoft.com/office/powerpoint/2010/main" val="88819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dirty="0"/>
              <a:t>Meat/Meat Alternates at Breakfast</a:t>
            </a:r>
          </a:p>
        </p:txBody>
      </p:sp>
      <p:sp>
        <p:nvSpPr>
          <p:cNvPr id="3" name="Content Placeholder 2"/>
          <p:cNvSpPr>
            <a:spLocks noGrp="1"/>
          </p:cNvSpPr>
          <p:nvPr>
            <p:ph idx="1"/>
          </p:nvPr>
        </p:nvSpPr>
        <p:spPr>
          <a:xfrm>
            <a:off x="484585" y="2052919"/>
            <a:ext cx="4697016" cy="4195481"/>
          </a:xfrm>
        </p:spPr>
        <p:txBody>
          <a:bodyPr>
            <a:normAutofit/>
          </a:bodyPr>
          <a:lstStyle/>
          <a:p>
            <a:r>
              <a:rPr lang="en-US" sz="2800" dirty="0"/>
              <a:t>May Substitute for grain at breakfast 3 times per week</a:t>
            </a:r>
          </a:p>
          <a:p>
            <a:r>
              <a:rPr lang="en-US" sz="2800" dirty="0"/>
              <a:t>1 </a:t>
            </a:r>
            <a:r>
              <a:rPr lang="en-US" sz="2800" dirty="0" err="1"/>
              <a:t>oz</a:t>
            </a:r>
            <a:r>
              <a:rPr lang="en-US" sz="2800" dirty="0"/>
              <a:t> </a:t>
            </a:r>
            <a:r>
              <a:rPr lang="en-US" sz="2800" dirty="0" err="1"/>
              <a:t>eq</a:t>
            </a:r>
            <a:r>
              <a:rPr lang="en-US" sz="2800" dirty="0"/>
              <a:t> of M/MA is equivalent to 1 </a:t>
            </a:r>
            <a:r>
              <a:rPr lang="en-US" sz="2800" dirty="0" err="1"/>
              <a:t>oz</a:t>
            </a:r>
            <a:r>
              <a:rPr lang="en-US" sz="2800" dirty="0"/>
              <a:t> </a:t>
            </a:r>
            <a:r>
              <a:rPr lang="en-US" sz="2800" dirty="0" err="1"/>
              <a:t>eq</a:t>
            </a:r>
            <a:r>
              <a:rPr lang="en-US" sz="2800" dirty="0"/>
              <a:t> Grain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846" y="2133600"/>
            <a:ext cx="2983327" cy="3352800"/>
          </a:xfrm>
          <a:prstGeom prst="rect">
            <a:avLst/>
          </a:prstGeom>
        </p:spPr>
      </p:pic>
    </p:spTree>
    <p:extLst>
      <p:ext uri="{BB962C8B-B14F-4D97-AF65-F5344CB8AC3E}">
        <p14:creationId xmlns:p14="http://schemas.microsoft.com/office/powerpoint/2010/main" val="148652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dirty="0"/>
              <a:t>FRUIT</a:t>
            </a:r>
          </a:p>
        </p:txBody>
      </p:sp>
      <p:sp>
        <p:nvSpPr>
          <p:cNvPr id="3" name="Content Placeholder 2"/>
          <p:cNvSpPr>
            <a:spLocks noGrp="1"/>
          </p:cNvSpPr>
          <p:nvPr>
            <p:ph idx="1"/>
          </p:nvPr>
        </p:nvSpPr>
        <p:spPr>
          <a:xfrm>
            <a:off x="484584" y="2052919"/>
            <a:ext cx="7668816" cy="4195481"/>
          </a:xfrm>
        </p:spPr>
        <p:txBody>
          <a:bodyPr/>
          <a:lstStyle/>
          <a:p>
            <a:pPr marL="0" indent="0">
              <a:buNone/>
            </a:pPr>
            <a:endParaRPr lang="en-US" dirty="0"/>
          </a:p>
          <a:p>
            <a:r>
              <a:rPr lang="en-US" dirty="0"/>
              <a:t>Combined with vegetables at breakfast only</a:t>
            </a:r>
          </a:p>
          <a:p>
            <a:r>
              <a:rPr lang="en-US" dirty="0"/>
              <a:t>Separate component at lunch</a:t>
            </a:r>
          </a:p>
          <a:p>
            <a:r>
              <a:rPr lang="en-US" dirty="0"/>
              <a:t>Juice</a:t>
            </a:r>
          </a:p>
          <a:p>
            <a:pPr lvl="1"/>
            <a:r>
              <a:rPr lang="en-US" dirty="0"/>
              <a:t>May be used at one meal or snack per day</a:t>
            </a:r>
          </a:p>
          <a:p>
            <a:pPr lvl="1">
              <a:buFont typeface="Courier New" panose="02070309020205020404" pitchFamily="49" charset="0"/>
              <a:buChar char="o"/>
            </a:pPr>
            <a:r>
              <a:rPr lang="en-US" dirty="0"/>
              <a:t>Pasteurized</a:t>
            </a:r>
          </a:p>
          <a:p>
            <a:pPr lvl="1">
              <a:buFont typeface="Courier New" panose="02070309020205020404" pitchFamily="49" charset="0"/>
              <a:buChar char="o"/>
            </a:pPr>
            <a:r>
              <a:rPr lang="en-US" dirty="0"/>
              <a:t>Full-strength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035581"/>
            <a:ext cx="3938016" cy="2538954"/>
          </a:xfrm>
          <a:prstGeom prst="rect">
            <a:avLst/>
          </a:prstGeom>
        </p:spPr>
      </p:pic>
    </p:spTree>
    <p:extLst>
      <p:ext uri="{BB962C8B-B14F-4D97-AF65-F5344CB8AC3E}">
        <p14:creationId xmlns:p14="http://schemas.microsoft.com/office/powerpoint/2010/main" val="255223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r>
              <a:rPr lang="en-US" sz="5400" dirty="0"/>
              <a:t>VEGETABLES</a:t>
            </a:r>
          </a:p>
        </p:txBody>
      </p:sp>
      <p:sp>
        <p:nvSpPr>
          <p:cNvPr id="3" name="Content Placeholder 2"/>
          <p:cNvSpPr>
            <a:spLocks noGrp="1"/>
          </p:cNvSpPr>
          <p:nvPr>
            <p:ph idx="1"/>
          </p:nvPr>
        </p:nvSpPr>
        <p:spPr>
          <a:xfrm>
            <a:off x="484585" y="2052919"/>
            <a:ext cx="5065218" cy="4195481"/>
          </a:xfrm>
        </p:spPr>
        <p:txBody>
          <a:bodyPr/>
          <a:lstStyle/>
          <a:p>
            <a:pPr marL="0" indent="0">
              <a:buNone/>
            </a:pPr>
            <a:r>
              <a:rPr lang="en-US" dirty="0"/>
              <a:t>Vegetables</a:t>
            </a:r>
          </a:p>
          <a:p>
            <a:r>
              <a:rPr lang="en-US" dirty="0"/>
              <a:t>Combined with fruit at breakfast only</a:t>
            </a:r>
          </a:p>
          <a:p>
            <a:r>
              <a:rPr lang="en-US" dirty="0"/>
              <a:t>Separate component at lunch</a:t>
            </a:r>
          </a:p>
          <a:p>
            <a:r>
              <a:rPr lang="en-US" dirty="0"/>
              <a:t>May be used as a fruit substitute- 2 different veggies</a:t>
            </a:r>
          </a:p>
          <a:p>
            <a:r>
              <a:rPr lang="en-US" dirty="0"/>
              <a:t>Vegetable Juice</a:t>
            </a:r>
          </a:p>
          <a:p>
            <a:pPr lvl="1"/>
            <a:r>
              <a:rPr lang="en-US" dirty="0"/>
              <a:t>May be used at one meal or snack per day</a:t>
            </a:r>
          </a:p>
          <a:p>
            <a:pPr lvl="1"/>
            <a:r>
              <a:rPr lang="en-US" dirty="0"/>
              <a:t>Pasteurized</a:t>
            </a:r>
          </a:p>
          <a:p>
            <a:pPr lvl="1">
              <a:buFont typeface="Courier New" panose="02070309020205020404" pitchFamily="49" charset="0"/>
              <a:buChar char="o"/>
            </a:pPr>
            <a:r>
              <a:rPr lang="en-US" dirty="0"/>
              <a:t>Full-strength</a:t>
            </a:r>
          </a:p>
          <a:p>
            <a:pPr lvl="1">
              <a:buFont typeface="Courier New" panose="02070309020205020404" pitchFamily="49" charset="0"/>
              <a:buChar char="o"/>
            </a:pPr>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49803" y="2070848"/>
            <a:ext cx="2629872" cy="4377223"/>
          </a:xfrm>
          <a:prstGeom prst="rect">
            <a:avLst/>
          </a:prstGeom>
        </p:spPr>
      </p:pic>
    </p:spTree>
    <p:extLst>
      <p:ext uri="{BB962C8B-B14F-4D97-AF65-F5344CB8AC3E}">
        <p14:creationId xmlns:p14="http://schemas.microsoft.com/office/powerpoint/2010/main" val="211186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42" r="6429"/>
          <a:stretch/>
        </p:blipFill>
        <p:spPr>
          <a:xfrm>
            <a:off x="-76200" y="1219200"/>
            <a:ext cx="9220200" cy="5334000"/>
          </a:xfrm>
          <a:prstGeom prst="rect">
            <a:avLst/>
          </a:prstGeom>
        </p:spPr>
      </p:pic>
      <p:sp>
        <p:nvSpPr>
          <p:cNvPr id="2" name="Title 1"/>
          <p:cNvSpPr>
            <a:spLocks noGrp="1"/>
          </p:cNvSpPr>
          <p:nvPr>
            <p:ph type="title"/>
          </p:nvPr>
        </p:nvSpPr>
        <p:spPr>
          <a:xfrm>
            <a:off x="484584" y="1027019"/>
            <a:ext cx="6544867" cy="1050398"/>
          </a:xfrm>
          <a:solidFill>
            <a:srgbClr val="FFFFFF">
              <a:alpha val="74902"/>
            </a:srgbClr>
          </a:solidFill>
        </p:spPr>
        <p:txBody>
          <a:bodyPr/>
          <a:lstStyle/>
          <a:p>
            <a:pPr algn="ctr"/>
            <a:r>
              <a:rPr lang="en-US" dirty="0">
                <a:solidFill>
                  <a:srgbClr val="002060"/>
                </a:solidFill>
              </a:rPr>
              <a:t>Grains Overview </a:t>
            </a:r>
          </a:p>
        </p:txBody>
      </p:sp>
      <p:sp>
        <p:nvSpPr>
          <p:cNvPr id="3" name="Content Placeholder 2"/>
          <p:cNvSpPr>
            <a:spLocks noGrp="1"/>
          </p:cNvSpPr>
          <p:nvPr>
            <p:ph idx="1"/>
          </p:nvPr>
        </p:nvSpPr>
        <p:spPr>
          <a:xfrm>
            <a:off x="484585" y="2247187"/>
            <a:ext cx="6544866" cy="3437735"/>
          </a:xfrm>
          <a:solidFill>
            <a:srgbClr val="FFFFFF">
              <a:alpha val="74902"/>
            </a:srgbClr>
          </a:solidFill>
        </p:spPr>
        <p:txBody>
          <a:bodyPr>
            <a:normAutofit fontScale="85000" lnSpcReduction="20000"/>
          </a:bodyPr>
          <a:lstStyle/>
          <a:p>
            <a:pPr lvl="0"/>
            <a:endParaRPr lang="en-US" dirty="0"/>
          </a:p>
          <a:p>
            <a:pPr lvl="0"/>
            <a:r>
              <a:rPr lang="en-US" dirty="0">
                <a:solidFill>
                  <a:srgbClr val="002060"/>
                </a:solidFill>
              </a:rPr>
              <a:t>At least 1 serving of grains per day must be whole grain-rich</a:t>
            </a:r>
          </a:p>
          <a:p>
            <a:pPr lvl="0"/>
            <a:endParaRPr lang="en-US" dirty="0">
              <a:solidFill>
                <a:srgbClr val="002060"/>
              </a:solidFill>
            </a:endParaRPr>
          </a:p>
          <a:p>
            <a:pPr lvl="0"/>
            <a:r>
              <a:rPr lang="en-US" dirty="0">
                <a:solidFill>
                  <a:srgbClr val="002060"/>
                </a:solidFill>
              </a:rPr>
              <a:t>Breakfast cereals must contain no more than 6 grams of sugar per dry oz.</a:t>
            </a:r>
          </a:p>
          <a:p>
            <a:pPr lvl="0"/>
            <a:endParaRPr lang="en-US" dirty="0">
              <a:solidFill>
                <a:srgbClr val="002060"/>
              </a:solidFill>
            </a:endParaRPr>
          </a:p>
          <a:p>
            <a:pPr lvl="0"/>
            <a:r>
              <a:rPr lang="en-US" dirty="0">
                <a:solidFill>
                  <a:srgbClr val="002060"/>
                </a:solidFill>
              </a:rPr>
              <a:t>Grain-based desserts no longer credit towards the grain component</a:t>
            </a:r>
          </a:p>
          <a:p>
            <a:pPr lvl="0"/>
            <a:endParaRPr lang="en-US" dirty="0">
              <a:solidFill>
                <a:srgbClr val="002060"/>
              </a:solidFill>
            </a:endParaRPr>
          </a:p>
          <a:p>
            <a:pPr lvl="0"/>
            <a:r>
              <a:rPr lang="en-US" dirty="0">
                <a:solidFill>
                  <a:srgbClr val="002060"/>
                </a:solidFill>
              </a:rPr>
              <a:t>Use ounce equivalents (oz </a:t>
            </a:r>
            <a:r>
              <a:rPr lang="en-US" dirty="0" err="1">
                <a:solidFill>
                  <a:srgbClr val="002060"/>
                </a:solidFill>
              </a:rPr>
              <a:t>eq</a:t>
            </a:r>
            <a:r>
              <a:rPr lang="en-US" dirty="0">
                <a:solidFill>
                  <a:srgbClr val="002060"/>
                </a:solidFill>
              </a:rPr>
              <a:t>) to determine the amount of creditable grains starting October 1, 2019</a:t>
            </a:r>
          </a:p>
          <a:p>
            <a:endParaRPr lang="en-US" dirty="0"/>
          </a:p>
        </p:txBody>
      </p:sp>
    </p:spTree>
    <p:extLst>
      <p:ext uri="{BB962C8B-B14F-4D97-AF65-F5344CB8AC3E}">
        <p14:creationId xmlns:p14="http://schemas.microsoft.com/office/powerpoint/2010/main" val="294272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04800"/>
            <a:ext cx="7053542" cy="1219200"/>
          </a:xfrm>
        </p:spPr>
        <p:txBody>
          <a:bodyPr/>
          <a:lstStyle/>
          <a:p>
            <a:r>
              <a:rPr lang="en-US" dirty="0"/>
              <a:t>Meals, Menus &amp; Whole Grain-Rich </a:t>
            </a:r>
          </a:p>
        </p:txBody>
      </p:sp>
      <p:sp>
        <p:nvSpPr>
          <p:cNvPr id="3" name="Content Placeholder 2"/>
          <p:cNvSpPr>
            <a:spLocks noGrp="1"/>
          </p:cNvSpPr>
          <p:nvPr>
            <p:ph idx="1"/>
          </p:nvPr>
        </p:nvSpPr>
        <p:spPr>
          <a:xfrm>
            <a:off x="484584" y="1752601"/>
            <a:ext cx="7052807" cy="4800600"/>
          </a:xfrm>
        </p:spPr>
        <p:txBody>
          <a:bodyPr>
            <a:normAutofit/>
          </a:bodyPr>
          <a:lstStyle/>
          <a:p>
            <a:r>
              <a:rPr lang="en-US" dirty="0"/>
              <a:t>Each day, at least one meal or snack must include a whole grain-rich food</a:t>
            </a:r>
          </a:p>
          <a:p>
            <a:endParaRPr lang="en-US" dirty="0"/>
          </a:p>
          <a:p>
            <a:r>
              <a:rPr lang="en-US" dirty="0"/>
              <a:t>If only serving one meal, the grain must be whole grain-rich </a:t>
            </a:r>
          </a:p>
          <a:p>
            <a:endParaRPr lang="en-US" dirty="0"/>
          </a:p>
          <a:p>
            <a:r>
              <a:rPr lang="en-US" dirty="0"/>
              <a:t>If serving breakfast, lunch, &amp; snack, choose which meal to serve the whole grain-rich food</a:t>
            </a:r>
          </a:p>
          <a:p>
            <a:endParaRPr lang="en-US" dirty="0"/>
          </a:p>
          <a:p>
            <a:r>
              <a:rPr lang="en-US" dirty="0"/>
              <a:t>Must document whole grain-rich foods on menu</a:t>
            </a:r>
          </a:p>
          <a:p>
            <a:endParaRPr lang="en-US" dirty="0"/>
          </a:p>
        </p:txBody>
      </p:sp>
    </p:spTree>
    <p:extLst>
      <p:ext uri="{BB962C8B-B14F-4D97-AF65-F5344CB8AC3E}">
        <p14:creationId xmlns:p14="http://schemas.microsoft.com/office/powerpoint/2010/main" val="182367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218514" y="3518126"/>
            <a:ext cx="3087285" cy="3058307"/>
          </a:xfrm>
          <a:prstGeom prst="rect">
            <a:avLst/>
          </a:prstGeom>
          <a:effectLst>
            <a:softEdge rad="127000"/>
          </a:effectLst>
        </p:spPr>
      </p:pic>
      <p:sp>
        <p:nvSpPr>
          <p:cNvPr id="3" name="Content Placeholder 2"/>
          <p:cNvSpPr>
            <a:spLocks noGrp="1"/>
          </p:cNvSpPr>
          <p:nvPr>
            <p:ph idx="1"/>
          </p:nvPr>
        </p:nvSpPr>
        <p:spPr>
          <a:xfrm>
            <a:off x="303221" y="609601"/>
            <a:ext cx="7120445" cy="2438400"/>
          </a:xfrm>
        </p:spPr>
        <p:txBody>
          <a:bodyPr>
            <a:normAutofit/>
          </a:bodyPr>
          <a:lstStyle/>
          <a:p>
            <a:pPr marL="0" indent="0">
              <a:buNone/>
            </a:pPr>
            <a:r>
              <a:rPr lang="en-US" sz="3300" b="1" dirty="0"/>
              <a:t>“</a:t>
            </a:r>
            <a:r>
              <a:rPr lang="en-US" sz="4350" b="1" dirty="0"/>
              <a:t>Whole Grain-Rich </a:t>
            </a:r>
            <a:r>
              <a:rPr lang="en-US" sz="2925" dirty="0"/>
              <a:t>foods contains 100% whole grains, or at least 50% whole grains, &amp; the remaining grains in the food are enriched…”</a:t>
            </a:r>
          </a:p>
        </p:txBody>
      </p:sp>
      <p:sp>
        <p:nvSpPr>
          <p:cNvPr id="4" name="TextBox 3"/>
          <p:cNvSpPr txBox="1"/>
          <p:nvPr/>
        </p:nvSpPr>
        <p:spPr>
          <a:xfrm>
            <a:off x="381000" y="3288723"/>
            <a:ext cx="3962400" cy="3046988"/>
          </a:xfrm>
          <a:prstGeom prst="rect">
            <a:avLst/>
          </a:prstGeom>
          <a:noFill/>
        </p:spPr>
        <p:txBody>
          <a:bodyPr wrap="square" rtlCol="0">
            <a:spAutoFit/>
          </a:bodyPr>
          <a:lstStyle/>
          <a:p>
            <a:pPr marL="257175" lvl="0" indent="-257175" defTabSz="342900">
              <a:buClr>
                <a:srgbClr val="0B4060"/>
              </a:buClr>
              <a:buSzPct val="93000"/>
              <a:buFont typeface="Century Gothic" panose="020B0502020202020204" pitchFamily="34" charset="0"/>
              <a:buChar char="•"/>
            </a:pPr>
            <a:r>
              <a:rPr lang="en-US" sz="2400" dirty="0">
                <a:solidFill>
                  <a:srgbClr val="0B4060"/>
                </a:solidFill>
                <a:ea typeface="+mj-ea"/>
                <a:cs typeface="+mj-cs"/>
              </a:rPr>
              <a:t>Look for Whole grains as the primary ingredient(s) on the label</a:t>
            </a:r>
          </a:p>
          <a:p>
            <a:pPr marL="257175" lvl="0" indent="-257175" defTabSz="342900">
              <a:buClr>
                <a:srgbClr val="0B4060"/>
              </a:buClr>
              <a:buSzPct val="93000"/>
              <a:buFont typeface="Century Gothic" panose="020B0502020202020204" pitchFamily="34" charset="0"/>
              <a:buChar char="•"/>
            </a:pPr>
            <a:endParaRPr lang="en-US" sz="2400" dirty="0">
              <a:solidFill>
                <a:srgbClr val="0B4060"/>
              </a:solidFill>
              <a:ea typeface="+mj-ea"/>
              <a:cs typeface="+mj-cs"/>
            </a:endParaRPr>
          </a:p>
          <a:p>
            <a:pPr marL="257175" lvl="0" indent="-257175" defTabSz="342900">
              <a:buClr>
                <a:srgbClr val="0B4060"/>
              </a:buClr>
              <a:buSzPct val="93000"/>
              <a:buFont typeface="Century Gothic" panose="020B0502020202020204" pitchFamily="34" charset="0"/>
              <a:buChar char="•"/>
            </a:pPr>
            <a:r>
              <a:rPr lang="en-US" sz="2400" dirty="0">
                <a:solidFill>
                  <a:srgbClr val="0B4060"/>
                </a:solidFill>
                <a:ea typeface="+mj-ea"/>
                <a:cs typeface="+mj-cs"/>
              </a:rPr>
              <a:t>Next look for other grain ingredients to be enriched</a:t>
            </a:r>
          </a:p>
        </p:txBody>
      </p:sp>
    </p:spTree>
    <p:extLst>
      <p:ext uri="{BB962C8B-B14F-4D97-AF65-F5344CB8AC3E}">
        <p14:creationId xmlns:p14="http://schemas.microsoft.com/office/powerpoint/2010/main" val="281303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Whole Grain Rich? </a:t>
            </a:r>
            <a:br>
              <a:rPr lang="en-US" dirty="0"/>
            </a:br>
            <a:br>
              <a:rPr lang="en-US" dirty="0"/>
            </a:br>
            <a:r>
              <a:rPr lang="en-US" dirty="0"/>
              <a:t>     White Whole-Wheat Breadsticks</a:t>
            </a:r>
          </a:p>
        </p:txBody>
      </p:sp>
      <p:sp>
        <p:nvSpPr>
          <p:cNvPr id="3" name="Content Placeholder 2"/>
          <p:cNvSpPr>
            <a:spLocks noGrp="1"/>
          </p:cNvSpPr>
          <p:nvPr>
            <p:ph idx="1"/>
          </p:nvPr>
        </p:nvSpPr>
        <p:spPr>
          <a:xfrm>
            <a:off x="484584" y="2052919"/>
            <a:ext cx="7897416" cy="3052481"/>
          </a:xfrm>
          <a:ln w="76200">
            <a:solidFill>
              <a:srgbClr val="0B4060"/>
            </a:solidFill>
          </a:ln>
        </p:spPr>
        <p:txBody>
          <a:bodyPr>
            <a:normAutofit/>
          </a:bodyPr>
          <a:lstStyle/>
          <a:p>
            <a:pPr marL="0" indent="0">
              <a:buNone/>
            </a:pPr>
            <a:r>
              <a:rPr lang="en-US" sz="3000" dirty="0"/>
              <a:t>Ingredients: </a:t>
            </a:r>
            <a:r>
              <a:rPr lang="en-US" sz="2800" dirty="0">
                <a:solidFill>
                  <a:srgbClr val="FF0000"/>
                </a:solidFill>
              </a:rPr>
              <a:t>Whole-Wheat Flour</a:t>
            </a:r>
            <a:r>
              <a:rPr lang="en-US" sz="2800" dirty="0"/>
              <a:t>, water, </a:t>
            </a:r>
            <a:r>
              <a:rPr lang="en-US" sz="2800" dirty="0">
                <a:solidFill>
                  <a:srgbClr val="FF0000"/>
                </a:solidFill>
              </a:rPr>
              <a:t>enriched unbleached wheat flour </a:t>
            </a:r>
            <a:r>
              <a:rPr lang="en-US" sz="2800" dirty="0"/>
              <a:t>(wheat flour, malted barley flour, niacin, iron as ferrous sulfate, thiamine </a:t>
            </a:r>
            <a:r>
              <a:rPr lang="en-US" sz="2800" dirty="0" err="1"/>
              <a:t>mononitrite</a:t>
            </a:r>
            <a:r>
              <a:rPr lang="en-US" sz="2800" dirty="0"/>
              <a:t>, enzyme, riboflavin, folic acid), </a:t>
            </a:r>
            <a:r>
              <a:rPr lang="en-US" sz="2800" dirty="0">
                <a:solidFill>
                  <a:srgbClr val="FF0000"/>
                </a:solidFill>
              </a:rPr>
              <a:t>graham flour</a:t>
            </a:r>
            <a:r>
              <a:rPr lang="en-US" sz="2800" dirty="0"/>
              <a:t>, sugar, wheat gluten.</a:t>
            </a:r>
          </a:p>
        </p:txBody>
      </p:sp>
      <p:sp>
        <p:nvSpPr>
          <p:cNvPr id="4" name="TextBox 3"/>
          <p:cNvSpPr txBox="1"/>
          <p:nvPr/>
        </p:nvSpPr>
        <p:spPr>
          <a:xfrm>
            <a:off x="484584" y="5486399"/>
            <a:ext cx="7592616" cy="923330"/>
          </a:xfrm>
          <a:prstGeom prst="rect">
            <a:avLst/>
          </a:prstGeom>
          <a:noFill/>
        </p:spPr>
        <p:txBody>
          <a:bodyPr wrap="square" rtlCol="0">
            <a:spAutoFit/>
          </a:bodyPr>
          <a:lstStyle/>
          <a:p>
            <a:r>
              <a:rPr lang="en-US" sz="2800" dirty="0">
                <a:solidFill>
                  <a:srgbClr val="00B050"/>
                </a:solidFill>
              </a:rPr>
              <a:t>YES!</a:t>
            </a:r>
            <a:r>
              <a:rPr lang="en-US" sz="2800" dirty="0"/>
              <a:t>  </a:t>
            </a:r>
            <a:r>
              <a:rPr lang="en-US" sz="2600" dirty="0"/>
              <a:t>The first ingredient is whole grain and the remaining grains are enriched or whole grain</a:t>
            </a:r>
          </a:p>
        </p:txBody>
      </p:sp>
    </p:spTree>
    <p:extLst>
      <p:ext uri="{BB962C8B-B14F-4D97-AF65-F5344CB8AC3E}">
        <p14:creationId xmlns:p14="http://schemas.microsoft.com/office/powerpoint/2010/main" val="6572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09526" cy="914400"/>
          </a:xfrm>
        </p:spPr>
        <p:txBody>
          <a:bodyPr/>
          <a:lstStyle/>
          <a:p>
            <a:r>
              <a:rPr lang="en-US" dirty="0"/>
              <a:t>Multiple Whole-Grain Ingredients…? </a:t>
            </a:r>
          </a:p>
        </p:txBody>
      </p:sp>
      <p:sp>
        <p:nvSpPr>
          <p:cNvPr id="3" name="Content Placeholder 2"/>
          <p:cNvSpPr>
            <a:spLocks noGrp="1"/>
          </p:cNvSpPr>
          <p:nvPr>
            <p:ph idx="1"/>
          </p:nvPr>
        </p:nvSpPr>
        <p:spPr>
          <a:xfrm>
            <a:off x="485319" y="1143000"/>
            <a:ext cx="7820481" cy="5029199"/>
          </a:xfrm>
        </p:spPr>
        <p:txBody>
          <a:bodyPr>
            <a:normAutofit fontScale="85000" lnSpcReduction="10000"/>
          </a:bodyPr>
          <a:lstStyle/>
          <a:p>
            <a:r>
              <a:rPr lang="en-US" dirty="0"/>
              <a:t>What if a whole grain is </a:t>
            </a:r>
            <a:r>
              <a:rPr lang="en-US" u="sng" dirty="0"/>
              <a:t>not</a:t>
            </a:r>
            <a:r>
              <a:rPr lang="en-US" dirty="0"/>
              <a:t> listed as the first ingredient for non-mixed dishes?</a:t>
            </a:r>
          </a:p>
          <a:p>
            <a:endParaRPr lang="en-US" dirty="0"/>
          </a:p>
          <a:p>
            <a:pPr lvl="1"/>
            <a:r>
              <a:rPr lang="en-US" dirty="0"/>
              <a:t>It may be Whole grain-rich if combined weight of whole grains is more than the weight of the other grains</a:t>
            </a:r>
          </a:p>
          <a:p>
            <a:pPr lvl="1"/>
            <a:endParaRPr lang="en-US" dirty="0"/>
          </a:p>
          <a:p>
            <a:pPr lvl="1"/>
            <a:r>
              <a:rPr lang="en-US" dirty="0"/>
              <a:t>Requires a CN Label or Product Formulation Statement </a:t>
            </a:r>
          </a:p>
          <a:p>
            <a:pPr lvl="1"/>
            <a:endParaRPr lang="en-US" dirty="0"/>
          </a:p>
          <a:p>
            <a:r>
              <a:rPr lang="en-US" dirty="0"/>
              <a:t>Look for FDA Approved Whole Grain Label Health Claims</a:t>
            </a:r>
          </a:p>
          <a:p>
            <a:pPr marL="0" indent="0">
              <a:buNone/>
            </a:pPr>
            <a:endParaRPr lang="en-US" dirty="0"/>
          </a:p>
          <a:p>
            <a:r>
              <a:rPr lang="en-US" dirty="0"/>
              <a:t>How many Grams of Whole Grains are in a serving?  Refer to Exhibit A: School Lunch and Breakfast Whole Grain Ounce Equivalency Requirements</a:t>
            </a:r>
          </a:p>
          <a:p>
            <a:pPr lvl="1"/>
            <a:endParaRPr lang="en-US" dirty="0"/>
          </a:p>
          <a:p>
            <a:r>
              <a:rPr lang="en-US" dirty="0"/>
              <a:t>Use the </a:t>
            </a:r>
            <a:r>
              <a:rPr lang="en-US" b="1" dirty="0"/>
              <a:t>USDA</a:t>
            </a:r>
            <a:r>
              <a:rPr lang="en-US" dirty="0"/>
              <a:t> </a:t>
            </a:r>
            <a:r>
              <a:rPr lang="en-US" b="1" i="1" dirty="0"/>
              <a:t>Whole Grain Resource for the NSLP </a:t>
            </a:r>
          </a:p>
          <a:p>
            <a:pPr marL="0" indent="0">
              <a:buNone/>
            </a:pPr>
            <a:r>
              <a:rPr lang="en-US" b="1" i="1" dirty="0"/>
              <a:t>    and SBP </a:t>
            </a:r>
            <a:r>
              <a:rPr lang="en-US" sz="2000" b="1" i="1" dirty="0">
                <a:hlinkClick r:id="rId3"/>
              </a:rPr>
              <a:t>https://www.fns.usda.gov/tn/whole-grain-resource-national-school-lunch-and-school-breakfast-programs-0</a:t>
            </a:r>
            <a:endParaRPr lang="en-US" sz="2000" b="1" i="1" dirty="0"/>
          </a:p>
          <a:p>
            <a:pPr marL="0" indent="0">
              <a:buNone/>
            </a:pPr>
            <a:br>
              <a:rPr lang="en-US" sz="2000" dirty="0"/>
            </a:br>
            <a:endParaRPr lang="en-US" sz="2000" dirty="0">
              <a:solidFill>
                <a:schemeClr val="tx1"/>
              </a:solidFill>
            </a:endParaRPr>
          </a:p>
          <a:p>
            <a:pPr marL="0" indent="0">
              <a:buNone/>
            </a:pPr>
            <a:endParaRPr lang="en-US" sz="2000" dirty="0"/>
          </a:p>
          <a:p>
            <a:endParaRPr lang="en-US" b="1"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399" y="5410200"/>
            <a:ext cx="1756396" cy="1188720"/>
          </a:xfrm>
          <a:prstGeom prst="rect">
            <a:avLst/>
          </a:prstGeom>
        </p:spPr>
      </p:pic>
    </p:spTree>
    <p:extLst>
      <p:ext uri="{BB962C8B-B14F-4D97-AF65-F5344CB8AC3E}">
        <p14:creationId xmlns:p14="http://schemas.microsoft.com/office/powerpoint/2010/main" val="355886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Overview of today’s webinar</a:t>
            </a:r>
          </a:p>
        </p:txBody>
      </p:sp>
      <p:sp>
        <p:nvSpPr>
          <p:cNvPr id="3" name="Content Placeholder 2"/>
          <p:cNvSpPr>
            <a:spLocks noGrp="1"/>
          </p:cNvSpPr>
          <p:nvPr>
            <p:ph idx="1"/>
          </p:nvPr>
        </p:nvSpPr>
        <p:spPr/>
        <p:txBody>
          <a:bodyPr>
            <a:normAutofit fontScale="92500" lnSpcReduction="20000"/>
          </a:bodyPr>
          <a:lstStyle/>
          <a:p>
            <a:r>
              <a:rPr lang="en-US" dirty="0"/>
              <a:t>Revisions to the CACFP Pre-K meal pattern must be implemented by October 1, 2017 per the USDA Final Rule</a:t>
            </a:r>
          </a:p>
          <a:p>
            <a:r>
              <a:rPr lang="en-US" dirty="0"/>
              <a:t>In N.C.- implement by the start of the 2017-18 school year</a:t>
            </a:r>
          </a:p>
          <a:p>
            <a:endParaRPr lang="en-US" dirty="0"/>
          </a:p>
          <a:p>
            <a:endParaRPr lang="en-US" dirty="0"/>
          </a:p>
          <a:p>
            <a:r>
              <a:rPr lang="en-US" sz="3600" b="1" dirty="0"/>
              <a:t>Today’s Objectives:</a:t>
            </a:r>
          </a:p>
          <a:p>
            <a:endParaRPr lang="en-US" dirty="0"/>
          </a:p>
          <a:p>
            <a:r>
              <a:rPr lang="en-US" b="1" dirty="0"/>
              <a:t>Explore the meal pattern changes by components</a:t>
            </a:r>
          </a:p>
          <a:p>
            <a:r>
              <a:rPr lang="en-US" b="1" dirty="0"/>
              <a:t>Discuss some strategies for smooth implementation</a:t>
            </a:r>
          </a:p>
          <a:p>
            <a:r>
              <a:rPr lang="en-US" b="1" dirty="0"/>
              <a:t>Explore optional best practices</a:t>
            </a:r>
          </a:p>
        </p:txBody>
      </p:sp>
    </p:spTree>
    <p:extLst>
      <p:ext uri="{BB962C8B-B14F-4D97-AF65-F5344CB8AC3E}">
        <p14:creationId xmlns:p14="http://schemas.microsoft.com/office/powerpoint/2010/main" val="274588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76200"/>
            <a:ext cx="7053542" cy="1295400"/>
          </a:xfrm>
        </p:spPr>
        <p:txBody>
          <a:bodyPr/>
          <a:lstStyle/>
          <a:p>
            <a:pPr lvl="0">
              <a:spcBef>
                <a:spcPts val="0"/>
              </a:spcBef>
              <a:buClr>
                <a:srgbClr val="0B4060"/>
              </a:buClr>
              <a:buSzPct val="93000"/>
            </a:pPr>
            <a:r>
              <a:rPr lang="en-US" dirty="0"/>
              <a:t>Is this Whole Grain Rich? </a:t>
            </a:r>
            <a:br>
              <a:rPr lang="en-US" sz="2400" dirty="0"/>
            </a:br>
            <a:r>
              <a:rPr lang="en-US" sz="2400" dirty="0"/>
              <a:t>               </a:t>
            </a:r>
            <a:r>
              <a:rPr lang="en-US" dirty="0"/>
              <a:t>Light Multigrain Bread</a:t>
            </a:r>
          </a:p>
        </p:txBody>
      </p:sp>
      <p:sp>
        <p:nvSpPr>
          <p:cNvPr id="3" name="Content Placeholder 2"/>
          <p:cNvSpPr>
            <a:spLocks noGrp="1"/>
          </p:cNvSpPr>
          <p:nvPr>
            <p:ph idx="1"/>
          </p:nvPr>
        </p:nvSpPr>
        <p:spPr>
          <a:xfrm>
            <a:off x="484584" y="1371601"/>
            <a:ext cx="8202216" cy="2895599"/>
          </a:xfrm>
          <a:ln w="76200">
            <a:solidFill>
              <a:srgbClr val="0B4060"/>
            </a:solidFill>
          </a:ln>
        </p:spPr>
        <p:txBody>
          <a:bodyPr>
            <a:noAutofit/>
          </a:bodyPr>
          <a:lstStyle/>
          <a:p>
            <a:pPr marL="0" indent="0">
              <a:buNone/>
            </a:pPr>
            <a:r>
              <a:rPr lang="en-US" sz="2700" dirty="0"/>
              <a:t>Ingredients: </a:t>
            </a:r>
            <a:r>
              <a:rPr lang="en-US" sz="2200" dirty="0"/>
              <a:t>Water, </a:t>
            </a:r>
            <a:r>
              <a:rPr lang="en-US" sz="2200" b="1" dirty="0">
                <a:solidFill>
                  <a:srgbClr val="C00000"/>
                </a:solidFill>
              </a:rPr>
              <a:t>ENRICHED WHEAT FLOUR </a:t>
            </a:r>
            <a:r>
              <a:rPr lang="en-US" sz="2200" dirty="0"/>
              <a:t>[flour, malted barley flour, reduced iron, niacin, thiamin mononitrate (vitamin b1), riboflavin (vitamin b2), folic acid], </a:t>
            </a:r>
            <a:r>
              <a:rPr lang="en-US" sz="2200" b="1" dirty="0">
                <a:solidFill>
                  <a:srgbClr val="C00000"/>
                </a:solidFill>
              </a:rPr>
              <a:t>WHOLE-WHEAT FLOUR</a:t>
            </a:r>
            <a:r>
              <a:rPr lang="en-US" sz="2200" b="1" dirty="0"/>
              <a:t>, </a:t>
            </a:r>
            <a:r>
              <a:rPr lang="en-US" sz="2200" b="1" dirty="0">
                <a:solidFill>
                  <a:srgbClr val="C00000"/>
                </a:solidFill>
              </a:rPr>
              <a:t>WHOLE ROLLED OATS</a:t>
            </a:r>
            <a:r>
              <a:rPr lang="en-US" sz="2200" dirty="0"/>
              <a:t>, sugar, wheat gluten, yeast, soybean oil, salt, calcium propionate (preservative), monoglycerides, </a:t>
            </a:r>
            <a:r>
              <a:rPr lang="en-US" sz="2200" dirty="0" err="1"/>
              <a:t>datem</a:t>
            </a:r>
            <a:r>
              <a:rPr lang="en-US" sz="2200" dirty="0"/>
              <a:t> and/or sodium </a:t>
            </a:r>
            <a:r>
              <a:rPr lang="en-US" sz="2200" dirty="0" err="1"/>
              <a:t>stearoyl</a:t>
            </a:r>
            <a:r>
              <a:rPr lang="en-US" sz="2200" dirty="0"/>
              <a:t> lactylate, calcium sulfate, citric acid, calcium carbonate, soy lecithin, whey, nonfat milk.</a:t>
            </a:r>
          </a:p>
        </p:txBody>
      </p:sp>
      <p:sp>
        <p:nvSpPr>
          <p:cNvPr id="5" name="TextBox 4"/>
          <p:cNvSpPr txBox="1"/>
          <p:nvPr/>
        </p:nvSpPr>
        <p:spPr>
          <a:xfrm>
            <a:off x="316217" y="4419600"/>
            <a:ext cx="8538949" cy="2000548"/>
          </a:xfrm>
          <a:prstGeom prst="rect">
            <a:avLst/>
          </a:prstGeom>
          <a:noFill/>
        </p:spPr>
        <p:txBody>
          <a:bodyPr wrap="square" rtlCol="0">
            <a:spAutoFit/>
          </a:bodyPr>
          <a:lstStyle/>
          <a:p>
            <a:pPr marL="257175" lvl="0" indent="-257175" defTabSz="342900">
              <a:buClr>
                <a:srgbClr val="0B4060"/>
              </a:buClr>
              <a:buSzPct val="93000"/>
              <a:buFont typeface="Century Gothic" panose="020B0502020202020204" pitchFamily="34" charset="0"/>
              <a:buChar char="•"/>
            </a:pPr>
            <a:r>
              <a:rPr lang="en-US" sz="2400" dirty="0">
                <a:solidFill>
                  <a:srgbClr val="0B4060"/>
                </a:solidFill>
                <a:ea typeface="+mj-ea"/>
                <a:cs typeface="+mj-cs"/>
              </a:rPr>
              <a:t>Product Formulation Statement:</a:t>
            </a:r>
          </a:p>
          <a:p>
            <a:pPr marL="857250" lvl="2" indent="-171450" defTabSz="342900">
              <a:buClr>
                <a:srgbClr val="0B4060"/>
              </a:buClr>
              <a:buSzPct val="93000"/>
              <a:buFont typeface="Wingdings" panose="05000000000000000000" pitchFamily="2" charset="2"/>
              <a:buChar char="Ø"/>
            </a:pPr>
            <a:r>
              <a:rPr lang="en-US" sz="1900" dirty="0">
                <a:solidFill>
                  <a:srgbClr val="0B4060"/>
                </a:solidFill>
                <a:ea typeface="+mj-ea"/>
                <a:cs typeface="+mj-cs"/>
              </a:rPr>
              <a:t>enriched wheat flour (40% of grain weight)</a:t>
            </a:r>
          </a:p>
          <a:p>
            <a:pPr marL="857250" lvl="2" indent="-171450" defTabSz="342900">
              <a:buClr>
                <a:srgbClr val="0B4060"/>
              </a:buClr>
              <a:buSzPct val="93000"/>
              <a:buFont typeface="Wingdings" panose="05000000000000000000" pitchFamily="2" charset="2"/>
              <a:buChar char="Ø"/>
            </a:pPr>
            <a:r>
              <a:rPr lang="en-US" sz="1900" dirty="0">
                <a:solidFill>
                  <a:srgbClr val="0B4060"/>
                </a:solidFill>
                <a:ea typeface="+mj-ea"/>
                <a:cs typeface="+mj-cs"/>
              </a:rPr>
              <a:t>whole-wheat flour (30% of grain weight)</a:t>
            </a:r>
          </a:p>
          <a:p>
            <a:pPr marL="857250" lvl="2" indent="-171450" defTabSz="342900">
              <a:buClr>
                <a:srgbClr val="0B4060"/>
              </a:buClr>
              <a:buSzPct val="93000"/>
              <a:buFont typeface="Wingdings" panose="05000000000000000000" pitchFamily="2" charset="2"/>
              <a:buChar char="Ø"/>
            </a:pPr>
            <a:r>
              <a:rPr lang="en-US" sz="1900" dirty="0">
                <a:solidFill>
                  <a:srgbClr val="0B4060"/>
                </a:solidFill>
                <a:ea typeface="+mj-ea"/>
                <a:cs typeface="+mj-cs"/>
              </a:rPr>
              <a:t> whole oats (30% of grain weight)</a:t>
            </a:r>
          </a:p>
          <a:p>
            <a:pPr marL="857250" lvl="2" indent="-171450" defTabSz="342900">
              <a:buClr>
                <a:srgbClr val="0B4060"/>
              </a:buClr>
              <a:buSzPct val="93000"/>
              <a:buFont typeface="Wingdings" panose="05000000000000000000" pitchFamily="2" charset="2"/>
              <a:buChar char="Ø"/>
            </a:pPr>
            <a:endParaRPr lang="en-US" sz="1900" dirty="0">
              <a:solidFill>
                <a:srgbClr val="0B4060"/>
              </a:solidFill>
              <a:ea typeface="+mj-ea"/>
              <a:cs typeface="+mj-cs"/>
            </a:endParaRPr>
          </a:p>
          <a:p>
            <a:pPr marL="114300" indent="-342900" defTabSz="342900">
              <a:buClr>
                <a:srgbClr val="0B4060"/>
              </a:buClr>
              <a:buSzPct val="93000"/>
              <a:buFont typeface="Arial" panose="020B0604020202020204" pitchFamily="34" charset="0"/>
              <a:buChar char="•"/>
            </a:pPr>
            <a:r>
              <a:rPr lang="en-US" sz="2400" dirty="0">
                <a:solidFill>
                  <a:srgbClr val="00B050"/>
                </a:solidFill>
                <a:ea typeface="+mj-ea"/>
                <a:cs typeface="+mj-cs"/>
              </a:rPr>
              <a:t>YES! </a:t>
            </a:r>
            <a:r>
              <a:rPr lang="en-US" sz="2400" dirty="0">
                <a:solidFill>
                  <a:srgbClr val="0B4060"/>
                </a:solidFill>
                <a:ea typeface="+mj-ea"/>
                <a:cs typeface="+mj-cs"/>
              </a:rPr>
              <a:t>60% whole grain, 40% enriched</a:t>
            </a:r>
            <a:endParaRPr lang="en-US" sz="2400" dirty="0"/>
          </a:p>
        </p:txBody>
      </p:sp>
    </p:spTree>
    <p:extLst>
      <p:ext uri="{BB962C8B-B14F-4D97-AF65-F5344CB8AC3E}">
        <p14:creationId xmlns:p14="http://schemas.microsoft.com/office/powerpoint/2010/main" val="3520397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399" cy="1066800"/>
          </a:xfrm>
        </p:spPr>
        <p:txBody>
          <a:bodyPr/>
          <a:lstStyle/>
          <a:p>
            <a:pPr lvl="0">
              <a:spcBef>
                <a:spcPts val="750"/>
              </a:spcBef>
              <a:buClr>
                <a:srgbClr val="0B4060"/>
              </a:buClr>
              <a:buSzPct val="93000"/>
            </a:pPr>
            <a:br>
              <a:rPr lang="en-US" dirty="0"/>
            </a:br>
            <a:r>
              <a:rPr lang="en-US" dirty="0"/>
              <a:t>How to Calculate Breakfast </a:t>
            </a:r>
            <a:r>
              <a:rPr lang="en-US" sz="3200" dirty="0"/>
              <a:t>Cereal</a:t>
            </a:r>
            <a:br>
              <a:rPr lang="en-US" sz="3200" dirty="0"/>
            </a:br>
            <a:r>
              <a:rPr lang="en-US" sz="2200" b="1" dirty="0"/>
              <a:t> No &gt; than 6 grams of total sugar per dry </a:t>
            </a:r>
            <a:r>
              <a:rPr lang="en-US" sz="2200" b="1" dirty="0" err="1"/>
              <a:t>oz</a:t>
            </a:r>
            <a:r>
              <a:rPr lang="en-US" sz="2200" b="1" dirty="0"/>
              <a:t> or per 28.3 g</a:t>
            </a:r>
            <a:br>
              <a:rPr lang="en-US" sz="2200" b="1"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4584" y="1371600"/>
                <a:ext cx="5306616" cy="5105400"/>
              </a:xfrm>
            </p:spPr>
            <p:txBody>
              <a:bodyPr>
                <a:normAutofit lnSpcReduction="10000"/>
              </a:bodyPr>
              <a:lstStyle/>
              <a:p>
                <a:r>
                  <a:rPr lang="en-US" dirty="0">
                    <a:latin typeface="+mn-lt"/>
                  </a:rPr>
                  <a:t>This equates to 21.2 grams of sugar per 100 grams of dry cereal</a:t>
                </a:r>
              </a:p>
              <a:p>
                <a:endParaRPr lang="en-US" dirty="0">
                  <a:latin typeface="+mn-lt"/>
                </a:endParaRPr>
              </a:p>
              <a:p>
                <a:r>
                  <a:rPr lang="en-US" dirty="0">
                    <a:latin typeface="+mn-lt"/>
                  </a:rPr>
                  <a:t>Threshold formula </a:t>
                </a:r>
                <a:r>
                  <a:rPr lang="en-US" dirty="0"/>
                  <a:t>calculated as: 6 g sugar / 28.3 g </a:t>
                </a:r>
                <a:r>
                  <a:rPr lang="en-US"/>
                  <a:t>per oz</a:t>
                </a:r>
                <a:r>
                  <a:rPr lang="en-US" dirty="0"/>
                  <a:t>.</a:t>
                </a:r>
                <a:r>
                  <a:rPr lang="en-US">
                    <a:latin typeface="+mn-lt"/>
                  </a:rPr>
                  <a:t> </a:t>
                </a:r>
                <a:r>
                  <a:rPr lang="en-US" dirty="0">
                    <a:latin typeface="+mn-lt"/>
                  </a:rPr>
                  <a:t>= 0.212 </a:t>
                </a:r>
              </a:p>
              <a:p>
                <a:pPr marL="342900" lvl="1" indent="0">
                  <a:buNone/>
                </a:pPr>
                <a:endParaRPr lang="en-US" dirty="0">
                  <a:latin typeface="+mn-lt"/>
                </a:endParaRPr>
              </a:p>
              <a:p>
                <a:pPr lvl="0"/>
                <a:r>
                  <a:rPr lang="en-US" dirty="0">
                    <a:latin typeface="+mn-lt"/>
                  </a:rPr>
                  <a:t>Calculate the amount of sugar</a:t>
                </a:r>
              </a:p>
              <a:p>
                <a:pPr lvl="0"/>
                <a:endParaRPr lang="en-US" dirty="0">
                  <a:latin typeface="+mn-lt"/>
                </a:endParaRPr>
              </a:p>
              <a:p>
                <a:pPr marL="0" indent="0" algn="ctr">
                  <a:buNone/>
                </a:pPr>
                <a14:m>
                  <m:oMath xmlns:m="http://schemas.openxmlformats.org/officeDocument/2006/math">
                    <m:f>
                      <m:fPr>
                        <m:ctrlPr>
                          <a:rPr lang="en-US" sz="3225" i="1">
                            <a:latin typeface="Cambria Math" panose="02040503050406030204" pitchFamily="18" charset="0"/>
                          </a:rPr>
                        </m:ctrlPr>
                      </m:fPr>
                      <m:num>
                        <m:r>
                          <a:rPr lang="en-US" sz="3225" i="1">
                            <a:latin typeface="Cambria Math"/>
                          </a:rPr>
                          <m:t>𝑆𝑢𝑔𝑎𝑟𝑠</m:t>
                        </m:r>
                      </m:num>
                      <m:den>
                        <m:r>
                          <a:rPr lang="en-US" sz="3225" i="1">
                            <a:latin typeface="Cambria Math"/>
                          </a:rPr>
                          <m:t>𝑆𝑒𝑟𝑣𝑖𝑛𝑔</m:t>
                        </m:r>
                        <m:r>
                          <a:rPr lang="en-US" sz="3225" i="1">
                            <a:latin typeface="Cambria Math"/>
                          </a:rPr>
                          <m:t> </m:t>
                        </m:r>
                        <m:r>
                          <a:rPr lang="en-US" sz="3225" i="1">
                            <a:latin typeface="Cambria Math"/>
                          </a:rPr>
                          <m:t>𝑆𝑖𝑧𝑒</m:t>
                        </m:r>
                        <m:r>
                          <a:rPr lang="en-US" sz="3225" i="1">
                            <a:latin typeface="Cambria Math"/>
                          </a:rPr>
                          <m:t> </m:t>
                        </m:r>
                      </m:den>
                    </m:f>
                  </m:oMath>
                </a14:m>
                <a:r>
                  <a:rPr lang="en-US" sz="3225" dirty="0">
                    <a:latin typeface="+mn-lt"/>
                  </a:rPr>
                  <a:t> =</a:t>
                </a:r>
                <a14:m>
                  <m:oMath xmlns:m="http://schemas.openxmlformats.org/officeDocument/2006/math">
                    <m:f>
                      <m:fPr>
                        <m:ctrlPr>
                          <a:rPr lang="en-US" sz="3225" i="1" dirty="0">
                            <a:latin typeface="Cambria Math" panose="02040503050406030204" pitchFamily="18" charset="0"/>
                          </a:rPr>
                        </m:ctrlPr>
                      </m:fPr>
                      <m:num>
                        <m:r>
                          <a:rPr lang="en-US" sz="3225" i="1" dirty="0">
                            <a:latin typeface="Cambria Math"/>
                          </a:rPr>
                          <m:t>1</m:t>
                        </m:r>
                        <m:r>
                          <a:rPr lang="en-US" sz="3225" b="0" i="1" dirty="0" smtClean="0">
                            <a:latin typeface="Cambria Math" panose="02040503050406030204" pitchFamily="18" charset="0"/>
                          </a:rPr>
                          <m:t> </m:t>
                        </m:r>
                        <m:r>
                          <a:rPr lang="en-US" sz="3225" b="0" i="1" dirty="0" smtClean="0">
                            <a:latin typeface="Cambria Math" panose="02040503050406030204" pitchFamily="18" charset="0"/>
                          </a:rPr>
                          <m:t>𝑔</m:t>
                        </m:r>
                      </m:num>
                      <m:den>
                        <m:r>
                          <a:rPr lang="en-US" sz="3225" i="1" dirty="0">
                            <a:latin typeface="Cambria Math"/>
                          </a:rPr>
                          <m:t>28</m:t>
                        </m:r>
                        <m:r>
                          <a:rPr lang="en-US" sz="3225" b="0" i="1" dirty="0" smtClean="0">
                            <a:latin typeface="Cambria Math" panose="02040503050406030204" pitchFamily="18" charset="0"/>
                          </a:rPr>
                          <m:t> </m:t>
                        </m:r>
                        <m:r>
                          <a:rPr lang="en-US" sz="3225" b="0" i="1" dirty="0" smtClean="0">
                            <a:latin typeface="Cambria Math" panose="02040503050406030204" pitchFamily="18" charset="0"/>
                          </a:rPr>
                          <m:t>𝑔</m:t>
                        </m:r>
                      </m:den>
                    </m:f>
                  </m:oMath>
                </a14:m>
                <a:r>
                  <a:rPr lang="en-US" sz="3225" dirty="0">
                    <a:latin typeface="+mn-lt"/>
                  </a:rPr>
                  <a:t> = </a:t>
                </a:r>
                <a:r>
                  <a:rPr lang="en-US" dirty="0">
                    <a:latin typeface="+mn-lt"/>
                  </a:rPr>
                  <a:t>0.036</a:t>
                </a:r>
              </a:p>
              <a:p>
                <a:pPr marL="0" indent="0">
                  <a:buNone/>
                </a:pPr>
                <a:endParaRPr lang="en-US" dirty="0">
                  <a:latin typeface="+mn-lt"/>
                </a:endParaRPr>
              </a:p>
              <a:p>
                <a:pPr lvl="0"/>
                <a:r>
                  <a:rPr lang="en-US" dirty="0">
                    <a:latin typeface="+mn-lt"/>
                  </a:rPr>
                  <a:t>Yes the cereal is creditable!  0.036 is less than 0.212</a:t>
                </a:r>
              </a:p>
              <a:p>
                <a:pPr lv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4584" y="1371600"/>
                <a:ext cx="5306616" cy="5105400"/>
              </a:xfrm>
              <a:blipFill>
                <a:blip r:embed="rId3"/>
                <a:stretch>
                  <a:fillRect l="-1493" t="-1671" r="-2067"/>
                </a:stretch>
              </a:blipFill>
            </p:spPr>
            <p:txBody>
              <a:bodyPr/>
              <a:lstStyle/>
              <a:p>
                <a:r>
                  <a:rPr lang="en-US">
                    <a:noFill/>
                  </a:rPr>
                  <a:t> </a:t>
                </a:r>
              </a:p>
            </p:txBody>
          </p:sp>
        </mc:Fallback>
      </mc:AlternateContent>
      <p:pic>
        <p:nvPicPr>
          <p:cNvPr id="5" name="Picture 4" descr="C:\Users\lcochran\Documents\NutritionLabel (9).jpg"/>
          <p:cNvPicPr/>
          <p:nvPr/>
        </p:nvPicPr>
        <p:blipFill rotWithShape="1">
          <a:blip r:embed="rId4" cstate="print">
            <a:extLst>
              <a:ext uri="{28A0092B-C50C-407E-A947-70E740481C1C}">
                <a14:useLocalDpi xmlns:a14="http://schemas.microsoft.com/office/drawing/2010/main" val="0"/>
              </a:ext>
            </a:extLst>
          </a:blip>
          <a:srcRect b="28280"/>
          <a:stretch/>
        </p:blipFill>
        <p:spPr bwMode="auto">
          <a:xfrm>
            <a:off x="6096000" y="2209800"/>
            <a:ext cx="2667000" cy="4131020"/>
          </a:xfrm>
          <a:prstGeom prst="rect">
            <a:avLst/>
          </a:prstGeom>
          <a:noFill/>
          <a:ln w="38100">
            <a:solidFill>
              <a:srgbClr val="FFC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4908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3363224"/>
              </p:ext>
            </p:extLst>
          </p:nvPr>
        </p:nvGraphicFramePr>
        <p:xfrm>
          <a:off x="457201" y="1524000"/>
          <a:ext cx="4038600" cy="4572000"/>
        </p:xfrm>
        <a:graphic>
          <a:graphicData uri="http://schemas.openxmlformats.org/drawingml/2006/table">
            <a:tbl>
              <a:tblPr firstRow="1" firstCol="1" lastRow="1" lastCol="1" bandRow="1" bandCol="1"/>
              <a:tblGrid>
                <a:gridCol w="1917960">
                  <a:extLst>
                    <a:ext uri="{9D8B030D-6E8A-4147-A177-3AD203B41FA5}">
                      <a16:colId xmlns:a16="http://schemas.microsoft.com/office/drawing/2014/main" val="2535491184"/>
                    </a:ext>
                  </a:extLst>
                </a:gridCol>
                <a:gridCol w="2120640">
                  <a:extLst>
                    <a:ext uri="{9D8B030D-6E8A-4147-A177-3AD203B41FA5}">
                      <a16:colId xmlns:a16="http://schemas.microsoft.com/office/drawing/2014/main" val="1030910909"/>
                    </a:ext>
                  </a:extLst>
                </a:gridCol>
              </a:tblGrid>
              <a:tr h="381539">
                <a:tc>
                  <a:txBody>
                    <a:bodyPr/>
                    <a:lstStyle/>
                    <a:p>
                      <a:pPr marL="474345" marR="0">
                        <a:spcBef>
                          <a:spcPts val="190"/>
                        </a:spcBef>
                        <a:spcAft>
                          <a:spcPts val="0"/>
                        </a:spcAft>
                      </a:pPr>
                      <a:r>
                        <a:rPr lang="en-US" sz="1600" b="1" spc="-5" dirty="0">
                          <a:solidFill>
                            <a:srgbClr val="0B4060"/>
                          </a:solidFill>
                          <a:effectLst/>
                          <a:latin typeface="+mn-lt"/>
                          <a:ea typeface="Calibri" panose="020F0502020204030204" pitchFamily="34" charset="0"/>
                          <a:cs typeface="Times New Roman" panose="02020603050405020304" pitchFamily="18" charset="0"/>
                        </a:rPr>
                        <a:t>Serving</a:t>
                      </a:r>
                      <a:r>
                        <a:rPr lang="en-US" sz="1600" b="1" spc="-50" dirty="0">
                          <a:solidFill>
                            <a:srgbClr val="0B4060"/>
                          </a:solidFill>
                          <a:effectLst/>
                          <a:latin typeface="+mn-lt"/>
                          <a:ea typeface="Calibri" panose="020F0502020204030204" pitchFamily="34" charset="0"/>
                          <a:cs typeface="Times New Roman" panose="02020603050405020304" pitchFamily="18" charset="0"/>
                        </a:rPr>
                        <a:t> </a:t>
                      </a:r>
                      <a:r>
                        <a:rPr lang="en-US" sz="1600" b="1" spc="-5" dirty="0">
                          <a:solidFill>
                            <a:srgbClr val="0B4060"/>
                          </a:solidFill>
                          <a:effectLst/>
                          <a:latin typeface="+mn-lt"/>
                          <a:ea typeface="Calibri" panose="020F0502020204030204" pitchFamily="34" charset="0"/>
                          <a:cs typeface="Times New Roman" panose="02020603050405020304" pitchFamily="18" charset="0"/>
                        </a:rPr>
                        <a:t>Size</a:t>
                      </a:r>
                      <a:endParaRPr lang="en-US" sz="1600" dirty="0">
                        <a:solidFill>
                          <a:srgbClr val="0B4060"/>
                        </a:solidFill>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F8991D"/>
                    </a:solidFill>
                  </a:tcPr>
                </a:tc>
                <a:tc>
                  <a:txBody>
                    <a:bodyPr/>
                    <a:lstStyle/>
                    <a:p>
                      <a:pPr marL="0" marR="0" algn="ctr">
                        <a:spcBef>
                          <a:spcPts val="190"/>
                        </a:spcBef>
                        <a:spcAft>
                          <a:spcPts val="0"/>
                        </a:spcAft>
                      </a:pPr>
                      <a:r>
                        <a:rPr lang="en-US" sz="1600" b="1" spc="-5" dirty="0">
                          <a:solidFill>
                            <a:srgbClr val="0B4060"/>
                          </a:solidFill>
                          <a:effectLst/>
                          <a:latin typeface="+mn-lt"/>
                          <a:ea typeface="Calibri" panose="020F0502020204030204" pitchFamily="34" charset="0"/>
                          <a:cs typeface="Times New Roman" panose="02020603050405020304" pitchFamily="18" charset="0"/>
                        </a:rPr>
                        <a:t>Sugars</a:t>
                      </a:r>
                      <a:endParaRPr lang="en-US" sz="1600" dirty="0">
                        <a:solidFill>
                          <a:srgbClr val="0B4060"/>
                        </a:solidFill>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F8991D"/>
                    </a:solidFill>
                  </a:tcPr>
                </a:tc>
                <a:extLst>
                  <a:ext uri="{0D108BD9-81ED-4DB2-BD59-A6C34878D82A}">
                    <a16:rowId xmlns:a16="http://schemas.microsoft.com/office/drawing/2014/main" val="3789133763"/>
                  </a:ext>
                </a:extLst>
              </a:tr>
              <a:tr h="386542">
                <a:tc>
                  <a:txBody>
                    <a:bodyPr/>
                    <a:lstStyle/>
                    <a:p>
                      <a:pPr marL="331470" marR="0">
                        <a:spcBef>
                          <a:spcPts val="230"/>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If</a:t>
                      </a:r>
                      <a:r>
                        <a:rPr lang="en-US" sz="1600" spc="-1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the</a:t>
                      </a:r>
                      <a:r>
                        <a:rPr lang="en-US" sz="1600" spc="-20" dirty="0">
                          <a:solidFill>
                            <a:srgbClr val="0B4060"/>
                          </a:solidFill>
                          <a:effectLst/>
                          <a:latin typeface="+mn-lt"/>
                          <a:ea typeface="Calibri" panose="020F0502020204030204" pitchFamily="34" charset="0"/>
                          <a:cs typeface="Times New Roman" panose="02020603050405020304" pitchFamily="18" charset="0"/>
                        </a:rPr>
                        <a:t> </a:t>
                      </a:r>
                      <a:r>
                        <a:rPr lang="en-US" sz="1600" spc="-5" dirty="0">
                          <a:solidFill>
                            <a:srgbClr val="0B4060"/>
                          </a:solidFill>
                          <a:effectLst/>
                          <a:latin typeface="+mn-lt"/>
                          <a:ea typeface="Calibri" panose="020F0502020204030204" pitchFamily="34" charset="0"/>
                          <a:cs typeface="Times New Roman" panose="02020603050405020304" pitchFamily="18" charset="0"/>
                        </a:rPr>
                        <a:t>serving</a:t>
                      </a:r>
                      <a:r>
                        <a:rPr lang="en-US" sz="1600" spc="-15" dirty="0">
                          <a:solidFill>
                            <a:srgbClr val="0B4060"/>
                          </a:solidFill>
                          <a:effectLst/>
                          <a:latin typeface="+mn-lt"/>
                          <a:ea typeface="Calibri" panose="020F0502020204030204" pitchFamily="34" charset="0"/>
                          <a:cs typeface="Times New Roman" panose="02020603050405020304" pitchFamily="18" charset="0"/>
                        </a:rPr>
                        <a:t> </a:t>
                      </a:r>
                      <a:r>
                        <a:rPr lang="en-US" sz="1600" spc="-5" dirty="0">
                          <a:solidFill>
                            <a:srgbClr val="0B4060"/>
                          </a:solidFill>
                          <a:effectLst/>
                          <a:latin typeface="+mn-lt"/>
                          <a:ea typeface="Calibri" panose="020F0502020204030204" pitchFamily="34" charset="0"/>
                          <a:cs typeface="Times New Roman" panose="02020603050405020304" pitchFamily="18" charset="0"/>
                        </a:rPr>
                        <a:t>size</a:t>
                      </a:r>
                      <a:r>
                        <a:rPr lang="en-US" sz="1600" spc="-1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is: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242570" marR="0">
                        <a:spcBef>
                          <a:spcPts val="230"/>
                        </a:spcBef>
                        <a:spcAft>
                          <a:spcPts val="0"/>
                        </a:spcAft>
                      </a:pPr>
                      <a:r>
                        <a:rPr lang="en-US" sz="1600" spc="-5" dirty="0">
                          <a:solidFill>
                            <a:srgbClr val="0B4060"/>
                          </a:solidFill>
                          <a:effectLst/>
                          <a:latin typeface="+mn-lt"/>
                          <a:ea typeface="Calibri" panose="020F0502020204030204" pitchFamily="34" charset="0"/>
                          <a:cs typeface="Times New Roman" panose="02020603050405020304" pitchFamily="18" charset="0"/>
                        </a:rPr>
                        <a:t>Sugars</a:t>
                      </a:r>
                      <a:r>
                        <a:rPr lang="en-US" sz="1600" spc="-20"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cannot</a:t>
                      </a:r>
                      <a:r>
                        <a:rPr lang="en-US" sz="1600" spc="-20"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be</a:t>
                      </a:r>
                      <a:r>
                        <a:rPr lang="en-US" sz="1600" spc="-20"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more</a:t>
                      </a:r>
                      <a:r>
                        <a:rPr lang="en-US" sz="1600" spc="-20"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than:</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182991269"/>
                  </a:ext>
                </a:extLst>
              </a:tr>
              <a:tr h="390295">
                <a:tc>
                  <a:txBody>
                    <a:bodyPr/>
                    <a:lstStyle/>
                    <a:p>
                      <a:pPr marL="0" marR="0" algn="ctr">
                        <a:spcBef>
                          <a:spcPts val="225"/>
                        </a:spcBef>
                        <a:spcAft>
                          <a:spcPts val="0"/>
                        </a:spcAft>
                      </a:pPr>
                      <a:r>
                        <a:rPr lang="en-US" sz="1600" spc="-10" dirty="0">
                          <a:solidFill>
                            <a:srgbClr val="0B4060"/>
                          </a:solidFill>
                          <a:effectLst/>
                          <a:latin typeface="+mn-lt"/>
                          <a:ea typeface="Calibri" panose="020F0502020204030204" pitchFamily="34" charset="0"/>
                          <a:cs typeface="Times New Roman" panose="02020603050405020304" pitchFamily="18" charset="0"/>
                        </a:rPr>
                        <a:t>8-11</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22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2</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3810263285"/>
                  </a:ext>
                </a:extLst>
              </a:tr>
              <a:tr h="356521">
                <a:tc>
                  <a:txBody>
                    <a:bodyPr/>
                    <a:lstStyle/>
                    <a:p>
                      <a:pPr marL="520065" marR="0">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12-16</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3</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523095496"/>
                  </a:ext>
                </a:extLst>
              </a:tr>
              <a:tr h="356521">
                <a:tc>
                  <a:txBody>
                    <a:bodyPr/>
                    <a:lstStyle/>
                    <a:p>
                      <a:pPr marL="520065" marR="0">
                        <a:spcBef>
                          <a:spcPts val="155"/>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17-21</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4</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2259212179"/>
                  </a:ext>
                </a:extLst>
              </a:tr>
              <a:tr h="356521">
                <a:tc>
                  <a:txBody>
                    <a:bodyPr/>
                    <a:lstStyle/>
                    <a:p>
                      <a:pPr marL="520065" marR="0">
                        <a:spcBef>
                          <a:spcPts val="155"/>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22-25</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5</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457352165"/>
                  </a:ext>
                </a:extLst>
              </a:tr>
              <a:tr h="356521">
                <a:tc>
                  <a:txBody>
                    <a:bodyPr/>
                    <a:lstStyle/>
                    <a:p>
                      <a:pPr marL="520065" marR="0">
                        <a:spcBef>
                          <a:spcPts val="155"/>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26-30</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6</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845285523"/>
                  </a:ext>
                </a:extLst>
              </a:tr>
              <a:tr h="356521">
                <a:tc>
                  <a:txBody>
                    <a:bodyPr/>
                    <a:lstStyle/>
                    <a:p>
                      <a:pPr marL="520065" marR="0">
                        <a:spcBef>
                          <a:spcPts val="155"/>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31-35</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7</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297251113"/>
                  </a:ext>
                </a:extLst>
              </a:tr>
              <a:tr h="356521">
                <a:tc>
                  <a:txBody>
                    <a:bodyPr/>
                    <a:lstStyle/>
                    <a:p>
                      <a:pPr marL="520065" marR="0">
                        <a:spcBef>
                          <a:spcPts val="155"/>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36-40</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8</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2507152703"/>
                  </a:ext>
                </a:extLst>
              </a:tr>
              <a:tr h="374033">
                <a:tc>
                  <a:txBody>
                    <a:bodyPr/>
                    <a:lstStyle/>
                    <a:p>
                      <a:pPr marL="520065" marR="0">
                        <a:spcBef>
                          <a:spcPts val="190"/>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41-44</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0" marR="0" algn="ctr">
                        <a:spcBef>
                          <a:spcPts val="13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9</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989579837"/>
                  </a:ext>
                </a:extLst>
              </a:tr>
              <a:tr h="374033">
                <a:tc>
                  <a:txBody>
                    <a:bodyPr/>
                    <a:lstStyle/>
                    <a:p>
                      <a:pPr marL="520065" marR="0">
                        <a:spcBef>
                          <a:spcPts val="190"/>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45-49</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13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10</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1008660755"/>
                  </a:ext>
                </a:extLst>
              </a:tr>
              <a:tr h="425294">
                <a:tc>
                  <a:txBody>
                    <a:bodyPr/>
                    <a:lstStyle/>
                    <a:p>
                      <a:pPr marL="520065" marR="0">
                        <a:spcBef>
                          <a:spcPts val="190"/>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50-54</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0" marR="0" algn="ctr">
                        <a:spcBef>
                          <a:spcPts val="135"/>
                        </a:spcBef>
                        <a:spcAft>
                          <a:spcPts val="0"/>
                        </a:spcAft>
                      </a:pPr>
                      <a:r>
                        <a:rPr lang="en-US" sz="1600" spc="-20" dirty="0">
                          <a:solidFill>
                            <a:srgbClr val="0B4060"/>
                          </a:solidFill>
                          <a:effectLst/>
                          <a:latin typeface="+mn-lt"/>
                          <a:ea typeface="Calibri" panose="020F0502020204030204" pitchFamily="34" charset="0"/>
                          <a:cs typeface="Times New Roman" panose="02020603050405020304" pitchFamily="18" charset="0"/>
                        </a:rPr>
                        <a:t>11</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83708045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95735394"/>
              </p:ext>
            </p:extLst>
          </p:nvPr>
        </p:nvGraphicFramePr>
        <p:xfrm>
          <a:off x="4572000" y="1524001"/>
          <a:ext cx="4190999" cy="4582798"/>
        </p:xfrm>
        <a:graphic>
          <a:graphicData uri="http://schemas.openxmlformats.org/drawingml/2006/table">
            <a:tbl>
              <a:tblPr firstRow="1" firstCol="1" lastRow="1" lastCol="1" bandRow="1" bandCol="1"/>
              <a:tblGrid>
                <a:gridCol w="1990335">
                  <a:extLst>
                    <a:ext uri="{9D8B030D-6E8A-4147-A177-3AD203B41FA5}">
                      <a16:colId xmlns:a16="http://schemas.microsoft.com/office/drawing/2014/main" val="1458230688"/>
                    </a:ext>
                  </a:extLst>
                </a:gridCol>
                <a:gridCol w="2200664">
                  <a:extLst>
                    <a:ext uri="{9D8B030D-6E8A-4147-A177-3AD203B41FA5}">
                      <a16:colId xmlns:a16="http://schemas.microsoft.com/office/drawing/2014/main" val="2079960750"/>
                    </a:ext>
                  </a:extLst>
                </a:gridCol>
              </a:tblGrid>
              <a:tr h="380999">
                <a:tc>
                  <a:txBody>
                    <a:bodyPr/>
                    <a:lstStyle/>
                    <a:p>
                      <a:pPr marL="474345" marR="0">
                        <a:spcBef>
                          <a:spcPts val="190"/>
                        </a:spcBef>
                        <a:spcAft>
                          <a:spcPts val="0"/>
                        </a:spcAft>
                      </a:pPr>
                      <a:r>
                        <a:rPr lang="en-US" sz="1600" b="1" spc="-5" dirty="0">
                          <a:solidFill>
                            <a:srgbClr val="0B4060"/>
                          </a:solidFill>
                          <a:effectLst/>
                          <a:latin typeface="+mn-lt"/>
                          <a:ea typeface="Calibri" panose="020F0502020204030204" pitchFamily="34" charset="0"/>
                          <a:cs typeface="Times New Roman" panose="02020603050405020304" pitchFamily="18" charset="0"/>
                        </a:rPr>
                        <a:t>Serving</a:t>
                      </a:r>
                      <a:r>
                        <a:rPr lang="en-US" sz="1600" b="1" spc="-50" dirty="0">
                          <a:solidFill>
                            <a:srgbClr val="0B4060"/>
                          </a:solidFill>
                          <a:effectLst/>
                          <a:latin typeface="+mn-lt"/>
                          <a:ea typeface="Calibri" panose="020F0502020204030204" pitchFamily="34" charset="0"/>
                          <a:cs typeface="Times New Roman" panose="02020603050405020304" pitchFamily="18" charset="0"/>
                        </a:rPr>
                        <a:t> </a:t>
                      </a:r>
                      <a:r>
                        <a:rPr lang="en-US" sz="1600" b="1" spc="-5" dirty="0">
                          <a:solidFill>
                            <a:srgbClr val="0B4060"/>
                          </a:solidFill>
                          <a:effectLst/>
                          <a:latin typeface="+mn-lt"/>
                          <a:ea typeface="Calibri" panose="020F0502020204030204" pitchFamily="34" charset="0"/>
                          <a:cs typeface="Times New Roman" panose="02020603050405020304" pitchFamily="18" charset="0"/>
                        </a:rPr>
                        <a:t>Size</a:t>
                      </a:r>
                      <a:endParaRPr lang="en-US" sz="1600" dirty="0">
                        <a:solidFill>
                          <a:srgbClr val="0B4060"/>
                        </a:solidFill>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F8991D"/>
                    </a:solidFill>
                  </a:tcPr>
                </a:tc>
                <a:tc>
                  <a:txBody>
                    <a:bodyPr/>
                    <a:lstStyle/>
                    <a:p>
                      <a:pPr marL="0" marR="0" algn="ctr">
                        <a:spcBef>
                          <a:spcPts val="190"/>
                        </a:spcBef>
                        <a:spcAft>
                          <a:spcPts val="0"/>
                        </a:spcAft>
                      </a:pPr>
                      <a:r>
                        <a:rPr lang="en-US" sz="1600" b="1" spc="-5" dirty="0">
                          <a:solidFill>
                            <a:srgbClr val="0B4060"/>
                          </a:solidFill>
                          <a:effectLst/>
                          <a:latin typeface="+mn-lt"/>
                          <a:ea typeface="Calibri" panose="020F0502020204030204" pitchFamily="34" charset="0"/>
                          <a:cs typeface="Times New Roman" panose="02020603050405020304" pitchFamily="18" charset="0"/>
                        </a:rPr>
                        <a:t>Sugars</a:t>
                      </a:r>
                      <a:endParaRPr lang="en-US" sz="1600" dirty="0">
                        <a:solidFill>
                          <a:srgbClr val="0B4060"/>
                        </a:solidFill>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F8991D"/>
                    </a:solidFill>
                  </a:tcPr>
                </a:tc>
                <a:extLst>
                  <a:ext uri="{0D108BD9-81ED-4DB2-BD59-A6C34878D82A}">
                    <a16:rowId xmlns:a16="http://schemas.microsoft.com/office/drawing/2014/main" val="574161845"/>
                  </a:ext>
                </a:extLst>
              </a:tr>
              <a:tr h="457200">
                <a:tc>
                  <a:txBody>
                    <a:bodyPr/>
                    <a:lstStyle/>
                    <a:p>
                      <a:pPr marL="331470" marR="0">
                        <a:spcBef>
                          <a:spcPts val="230"/>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If</a:t>
                      </a:r>
                      <a:r>
                        <a:rPr lang="en-US" sz="1600" spc="-1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the</a:t>
                      </a:r>
                      <a:r>
                        <a:rPr lang="en-US" sz="1600" spc="-20" dirty="0">
                          <a:solidFill>
                            <a:srgbClr val="0B4060"/>
                          </a:solidFill>
                          <a:effectLst/>
                          <a:latin typeface="+mn-lt"/>
                          <a:ea typeface="Calibri" panose="020F0502020204030204" pitchFamily="34" charset="0"/>
                          <a:cs typeface="Times New Roman" panose="02020603050405020304" pitchFamily="18" charset="0"/>
                        </a:rPr>
                        <a:t> </a:t>
                      </a:r>
                      <a:r>
                        <a:rPr lang="en-US" sz="1600" spc="-5" dirty="0">
                          <a:solidFill>
                            <a:srgbClr val="0B4060"/>
                          </a:solidFill>
                          <a:effectLst/>
                          <a:latin typeface="+mn-lt"/>
                          <a:ea typeface="Calibri" panose="020F0502020204030204" pitchFamily="34" charset="0"/>
                          <a:cs typeface="Times New Roman" panose="02020603050405020304" pitchFamily="18" charset="0"/>
                        </a:rPr>
                        <a:t>serving</a:t>
                      </a:r>
                      <a:r>
                        <a:rPr lang="en-US" sz="1600" spc="-15" dirty="0">
                          <a:solidFill>
                            <a:srgbClr val="0B4060"/>
                          </a:solidFill>
                          <a:effectLst/>
                          <a:latin typeface="+mn-lt"/>
                          <a:ea typeface="Calibri" panose="020F0502020204030204" pitchFamily="34" charset="0"/>
                          <a:cs typeface="Times New Roman" panose="02020603050405020304" pitchFamily="18" charset="0"/>
                        </a:rPr>
                        <a:t> </a:t>
                      </a:r>
                      <a:r>
                        <a:rPr lang="en-US" sz="1600" spc="-5" dirty="0">
                          <a:solidFill>
                            <a:srgbClr val="0B4060"/>
                          </a:solidFill>
                          <a:effectLst/>
                          <a:latin typeface="+mn-lt"/>
                          <a:ea typeface="Calibri" panose="020F0502020204030204" pitchFamily="34" charset="0"/>
                          <a:cs typeface="Times New Roman" panose="02020603050405020304" pitchFamily="18" charset="0"/>
                        </a:rPr>
                        <a:t>size</a:t>
                      </a:r>
                      <a:r>
                        <a:rPr lang="en-US" sz="1600" spc="-1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is: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242570" marR="0">
                        <a:spcBef>
                          <a:spcPts val="230"/>
                        </a:spcBef>
                        <a:spcAft>
                          <a:spcPts val="0"/>
                        </a:spcAft>
                      </a:pPr>
                      <a:r>
                        <a:rPr lang="en-US" sz="1600" spc="-5" dirty="0">
                          <a:solidFill>
                            <a:srgbClr val="0B4060"/>
                          </a:solidFill>
                          <a:effectLst/>
                          <a:latin typeface="+mn-lt"/>
                          <a:ea typeface="Calibri" panose="020F0502020204030204" pitchFamily="34" charset="0"/>
                          <a:cs typeface="Times New Roman" panose="02020603050405020304" pitchFamily="18" charset="0"/>
                        </a:rPr>
                        <a:t>Sugars</a:t>
                      </a:r>
                      <a:r>
                        <a:rPr lang="en-US" sz="1600" spc="-20"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cannot</a:t>
                      </a:r>
                      <a:r>
                        <a:rPr lang="en-US" sz="1600" spc="-20"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be</a:t>
                      </a:r>
                      <a:r>
                        <a:rPr lang="en-US" sz="1600" spc="-20"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more</a:t>
                      </a:r>
                      <a:r>
                        <a:rPr lang="en-US" sz="1600" spc="-20"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than:</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602914178"/>
                  </a:ext>
                </a:extLst>
              </a:tr>
              <a:tr h="396986">
                <a:tc>
                  <a:txBody>
                    <a:bodyPr/>
                    <a:lstStyle/>
                    <a:p>
                      <a:pPr marL="520065" marR="0">
                        <a:spcBef>
                          <a:spcPts val="22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55-58</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22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12</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2148352332"/>
                  </a:ext>
                </a:extLst>
              </a:tr>
              <a:tr h="362632">
                <a:tc>
                  <a:txBody>
                    <a:bodyPr/>
                    <a:lstStyle/>
                    <a:p>
                      <a:pPr marL="520065" marR="0">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59-63</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13</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177941521"/>
                  </a:ext>
                </a:extLst>
              </a:tr>
              <a:tr h="362632">
                <a:tc>
                  <a:txBody>
                    <a:bodyPr/>
                    <a:lstStyle/>
                    <a:p>
                      <a:pPr marL="520065" marR="0">
                        <a:spcBef>
                          <a:spcPts val="155"/>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64-68</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14</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1321869905"/>
                  </a:ext>
                </a:extLst>
              </a:tr>
              <a:tr h="362632">
                <a:tc>
                  <a:txBody>
                    <a:bodyPr/>
                    <a:lstStyle/>
                    <a:p>
                      <a:pPr marL="520065" marR="0">
                        <a:spcBef>
                          <a:spcPts val="155"/>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69-73</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15</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787213531"/>
                  </a:ext>
                </a:extLst>
              </a:tr>
              <a:tr h="362632">
                <a:tc>
                  <a:txBody>
                    <a:bodyPr/>
                    <a:lstStyle/>
                    <a:p>
                      <a:pPr marL="520065" marR="0">
                        <a:spcBef>
                          <a:spcPts val="155"/>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74-77</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16</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1866846422"/>
                  </a:ext>
                </a:extLst>
              </a:tr>
              <a:tr h="362632">
                <a:tc>
                  <a:txBody>
                    <a:bodyPr/>
                    <a:lstStyle/>
                    <a:p>
                      <a:pPr marL="520065" marR="0">
                        <a:spcBef>
                          <a:spcPts val="155"/>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78-82</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17</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385741362"/>
                  </a:ext>
                </a:extLst>
              </a:tr>
              <a:tr h="362632">
                <a:tc>
                  <a:txBody>
                    <a:bodyPr/>
                    <a:lstStyle/>
                    <a:p>
                      <a:pPr marL="520065" marR="0">
                        <a:spcBef>
                          <a:spcPts val="155"/>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83-87</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15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18</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627960985"/>
                  </a:ext>
                </a:extLst>
              </a:tr>
              <a:tr h="380447">
                <a:tc>
                  <a:txBody>
                    <a:bodyPr/>
                    <a:lstStyle/>
                    <a:p>
                      <a:pPr marL="520065" marR="0">
                        <a:spcBef>
                          <a:spcPts val="190"/>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88-91</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0" marR="0" algn="ctr">
                        <a:spcBef>
                          <a:spcPts val="13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19</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4003899619"/>
                  </a:ext>
                </a:extLst>
              </a:tr>
              <a:tr h="380447">
                <a:tc>
                  <a:txBody>
                    <a:bodyPr/>
                    <a:lstStyle/>
                    <a:p>
                      <a:pPr marL="520065" marR="0">
                        <a:spcBef>
                          <a:spcPts val="190"/>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92-96</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tc>
                  <a:txBody>
                    <a:bodyPr/>
                    <a:lstStyle/>
                    <a:p>
                      <a:pPr marL="0" marR="0" algn="ctr">
                        <a:spcBef>
                          <a:spcPts val="13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20</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E6E7E8"/>
                    </a:solidFill>
                  </a:tcPr>
                </a:tc>
                <a:extLst>
                  <a:ext uri="{0D108BD9-81ED-4DB2-BD59-A6C34878D82A}">
                    <a16:rowId xmlns:a16="http://schemas.microsoft.com/office/drawing/2014/main" val="953511027"/>
                  </a:ext>
                </a:extLst>
              </a:tr>
              <a:tr h="380447">
                <a:tc>
                  <a:txBody>
                    <a:bodyPr/>
                    <a:lstStyle/>
                    <a:p>
                      <a:pPr marL="491490" marR="0">
                        <a:spcBef>
                          <a:spcPts val="190"/>
                        </a:spcBef>
                        <a:spcAft>
                          <a:spcPts val="0"/>
                        </a:spcAft>
                      </a:pPr>
                      <a:r>
                        <a:rPr lang="en-US" sz="1600">
                          <a:solidFill>
                            <a:srgbClr val="0B4060"/>
                          </a:solidFill>
                          <a:effectLst/>
                          <a:latin typeface="+mn-lt"/>
                          <a:ea typeface="Calibri" panose="020F0502020204030204" pitchFamily="34" charset="0"/>
                          <a:cs typeface="Times New Roman" panose="02020603050405020304" pitchFamily="18" charset="0"/>
                        </a:rPr>
                        <a:t>97-100</a:t>
                      </a:r>
                      <a:r>
                        <a:rPr lang="en-US" sz="1600" spc="-25">
                          <a:solidFill>
                            <a:srgbClr val="0B4060"/>
                          </a:solidFill>
                          <a:effectLst/>
                          <a:latin typeface="+mn-lt"/>
                          <a:ea typeface="Calibri" panose="020F0502020204030204" pitchFamily="34" charset="0"/>
                          <a:cs typeface="Times New Roman" panose="02020603050405020304" pitchFamily="18" charset="0"/>
                        </a:rPr>
                        <a:t> </a:t>
                      </a:r>
                      <a:r>
                        <a:rPr lang="en-US" sz="160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0" marR="0" algn="ctr">
                        <a:spcBef>
                          <a:spcPts val="135"/>
                        </a:spcBef>
                        <a:spcAft>
                          <a:spcPts val="0"/>
                        </a:spcAft>
                      </a:pPr>
                      <a:r>
                        <a:rPr lang="en-US" sz="1600" dirty="0">
                          <a:solidFill>
                            <a:srgbClr val="0B4060"/>
                          </a:solidFill>
                          <a:effectLst/>
                          <a:latin typeface="+mn-lt"/>
                          <a:ea typeface="Calibri" panose="020F0502020204030204" pitchFamily="34" charset="0"/>
                          <a:cs typeface="Times New Roman" panose="02020603050405020304" pitchFamily="18" charset="0"/>
                        </a:rPr>
                        <a:t>21</a:t>
                      </a:r>
                      <a:r>
                        <a:rPr lang="en-US" sz="1600" spc="-25" dirty="0">
                          <a:solidFill>
                            <a:srgbClr val="0B4060"/>
                          </a:solidFill>
                          <a:effectLst/>
                          <a:latin typeface="+mn-lt"/>
                          <a:ea typeface="Calibri" panose="020F0502020204030204" pitchFamily="34" charset="0"/>
                          <a:cs typeface="Times New Roman" panose="02020603050405020304" pitchFamily="18" charset="0"/>
                        </a:rPr>
                        <a:t> </a:t>
                      </a:r>
                      <a:r>
                        <a:rPr lang="en-US" sz="1600" dirty="0">
                          <a:solidFill>
                            <a:srgbClr val="0B4060"/>
                          </a:solidFill>
                          <a:effectLst/>
                          <a:latin typeface="+mn-lt"/>
                          <a:ea typeface="Calibri" panose="020F0502020204030204" pitchFamily="34" charset="0"/>
                          <a:cs typeface="Times New Roman" panose="02020603050405020304" pitchFamily="18" charset="0"/>
                        </a:rPr>
                        <a:t>grams</a:t>
                      </a: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305771919"/>
                  </a:ext>
                </a:extLst>
              </a:tr>
            </a:tbl>
          </a:graphicData>
        </a:graphic>
      </p:graphicFrame>
      <p:sp>
        <p:nvSpPr>
          <p:cNvPr id="4" name="Title 3"/>
          <p:cNvSpPr>
            <a:spLocks noGrp="1"/>
          </p:cNvSpPr>
          <p:nvPr>
            <p:ph type="title"/>
          </p:nvPr>
        </p:nvSpPr>
        <p:spPr>
          <a:xfrm>
            <a:off x="457201" y="452718"/>
            <a:ext cx="7080925" cy="842682"/>
          </a:xfrm>
        </p:spPr>
        <p:txBody>
          <a:bodyPr/>
          <a:lstStyle/>
          <a:p>
            <a:pPr marL="1009015" marR="1119505">
              <a:spcBef>
                <a:spcPts val="0"/>
              </a:spcBef>
              <a:spcAft>
                <a:spcPts val="0"/>
              </a:spcAft>
            </a:pPr>
            <a:r>
              <a:rPr lang="en-US" dirty="0"/>
              <a:t>Sugars in Cereal Table</a:t>
            </a:r>
          </a:p>
        </p:txBody>
      </p:sp>
    </p:spTree>
    <p:extLst>
      <p:ext uri="{BB962C8B-B14F-4D97-AF65-F5344CB8AC3E}">
        <p14:creationId xmlns:p14="http://schemas.microsoft.com/office/powerpoint/2010/main" val="418994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Grain-Based Desserts </a:t>
            </a:r>
          </a:p>
        </p:txBody>
      </p:sp>
      <p:sp>
        <p:nvSpPr>
          <p:cNvPr id="3" name="Content Placeholder 2"/>
          <p:cNvSpPr>
            <a:spLocks noGrp="1"/>
          </p:cNvSpPr>
          <p:nvPr>
            <p:ph idx="1"/>
          </p:nvPr>
        </p:nvSpPr>
        <p:spPr>
          <a:xfrm>
            <a:off x="484585" y="2052919"/>
            <a:ext cx="5763816" cy="4195481"/>
          </a:xfrm>
        </p:spPr>
        <p:txBody>
          <a:bodyPr/>
          <a:lstStyle/>
          <a:p>
            <a:r>
              <a:rPr lang="en-US" dirty="0"/>
              <a:t>Source of added sugars, saturated fats and empty calories</a:t>
            </a:r>
          </a:p>
          <a:p>
            <a:endParaRPr lang="en-US" dirty="0"/>
          </a:p>
          <a:p>
            <a:r>
              <a:rPr lang="en-US" dirty="0"/>
              <a:t>Increases risk of chronic illnesses </a:t>
            </a:r>
          </a:p>
          <a:p>
            <a:pPr lvl="1"/>
            <a:endParaRPr lang="en-US" dirty="0"/>
          </a:p>
          <a:p>
            <a:r>
              <a:rPr lang="en-US" b="1" dirty="0"/>
              <a:t>Not creditable towards the grain component</a:t>
            </a:r>
            <a:endParaRPr lang="en-US" b="1" strike="sngStrik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193" y="2052919"/>
            <a:ext cx="3341866" cy="3957918"/>
          </a:xfrm>
          <a:prstGeom prst="rect">
            <a:avLst/>
          </a:prstGeom>
          <a:effectLst>
            <a:softEdge rad="317500"/>
          </a:effectLst>
        </p:spPr>
      </p:pic>
    </p:spTree>
    <p:extLst>
      <p:ext uri="{BB962C8B-B14F-4D97-AF65-F5344CB8AC3E}">
        <p14:creationId xmlns:p14="http://schemas.microsoft.com/office/powerpoint/2010/main" val="181946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Grain-Based Desserts </a:t>
            </a:r>
          </a:p>
        </p:txBody>
      </p:sp>
      <p:sp>
        <p:nvSpPr>
          <p:cNvPr id="3" name="Content Placeholder 2"/>
          <p:cNvSpPr>
            <a:spLocks noGrp="1"/>
          </p:cNvSpPr>
          <p:nvPr>
            <p:ph idx="1"/>
          </p:nvPr>
        </p:nvSpPr>
        <p:spPr>
          <a:xfrm>
            <a:off x="484585" y="1600201"/>
            <a:ext cx="5611416" cy="4648200"/>
          </a:xfrm>
        </p:spPr>
        <p:txBody>
          <a:bodyPr numCol="2">
            <a:normAutofit/>
          </a:bodyPr>
          <a:lstStyle/>
          <a:p>
            <a:pPr lvl="0"/>
            <a:r>
              <a:rPr lang="en-US" dirty="0"/>
              <a:t>Breakfast bars</a:t>
            </a:r>
          </a:p>
          <a:p>
            <a:pPr lvl="0"/>
            <a:r>
              <a:rPr lang="en-US" dirty="0"/>
              <a:t>Brownies</a:t>
            </a:r>
          </a:p>
          <a:p>
            <a:pPr lvl="0"/>
            <a:r>
              <a:rPr lang="en-US" dirty="0"/>
              <a:t>Cakes</a:t>
            </a:r>
          </a:p>
          <a:p>
            <a:pPr lvl="0"/>
            <a:r>
              <a:rPr lang="en-US" dirty="0"/>
              <a:t>Cereal bars</a:t>
            </a:r>
          </a:p>
          <a:p>
            <a:pPr lvl="0"/>
            <a:r>
              <a:rPr lang="en-US" dirty="0"/>
              <a:t>Cookies</a:t>
            </a:r>
          </a:p>
          <a:p>
            <a:pPr lvl="0"/>
            <a:r>
              <a:rPr lang="en-US" dirty="0"/>
              <a:t>Doughnuts</a:t>
            </a:r>
          </a:p>
          <a:p>
            <a:pPr lvl="0"/>
            <a:r>
              <a:rPr lang="en-US" dirty="0"/>
              <a:t>Granola bars</a:t>
            </a:r>
          </a:p>
          <a:p>
            <a:pPr lvl="0"/>
            <a:r>
              <a:rPr lang="en-US" strike="sngStrike" dirty="0"/>
              <a:t>Sweet crackers (graham &amp; animal crackers)</a:t>
            </a:r>
          </a:p>
          <a:p>
            <a:pPr lvl="0"/>
            <a:r>
              <a:rPr lang="en-US" dirty="0"/>
              <a:t>Sweet piecrusts</a:t>
            </a:r>
          </a:p>
          <a:p>
            <a:pPr lvl="0"/>
            <a:r>
              <a:rPr lang="en-US" dirty="0"/>
              <a:t>Sweet rolls </a:t>
            </a:r>
          </a:p>
          <a:p>
            <a:pPr lvl="0"/>
            <a:r>
              <a:rPr lang="en-US" dirty="0"/>
              <a:t>Toaster pastries</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42465" y="1606422"/>
            <a:ext cx="1975817" cy="1405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2464" y="2999229"/>
            <a:ext cx="1975818" cy="1319127"/>
          </a:xfrm>
          <a:prstGeom prst="rect">
            <a:avLst/>
          </a:prstGeom>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46820" y="4318356"/>
            <a:ext cx="1967106" cy="131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11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880" y="2823722"/>
            <a:ext cx="4108318" cy="2738878"/>
          </a:xfrm>
          <a:prstGeom prst="rect">
            <a:avLst/>
          </a:prstGeom>
        </p:spPr>
      </p:pic>
      <p:sp>
        <p:nvSpPr>
          <p:cNvPr id="2" name="Title 1"/>
          <p:cNvSpPr>
            <a:spLocks noGrp="1"/>
          </p:cNvSpPr>
          <p:nvPr>
            <p:ph type="title"/>
          </p:nvPr>
        </p:nvSpPr>
        <p:spPr>
          <a:xfrm>
            <a:off x="267511" y="1539688"/>
            <a:ext cx="4418887" cy="1050398"/>
          </a:xfrm>
        </p:spPr>
        <p:txBody>
          <a:bodyPr/>
          <a:lstStyle/>
          <a:p>
            <a:r>
              <a:rPr lang="en-US" dirty="0"/>
              <a:t>Grain-Based Desserts &amp; Special Occasions </a:t>
            </a:r>
          </a:p>
        </p:txBody>
      </p:sp>
      <p:sp>
        <p:nvSpPr>
          <p:cNvPr id="3" name="Content Placeholder 2"/>
          <p:cNvSpPr>
            <a:spLocks noGrp="1"/>
          </p:cNvSpPr>
          <p:nvPr>
            <p:ph idx="1"/>
          </p:nvPr>
        </p:nvSpPr>
        <p:spPr>
          <a:xfrm>
            <a:off x="324565" y="2991299"/>
            <a:ext cx="4201814" cy="3146611"/>
          </a:xfrm>
          <a:noFill/>
        </p:spPr>
        <p:txBody>
          <a:bodyPr>
            <a:normAutofit/>
          </a:bodyPr>
          <a:lstStyle/>
          <a:p>
            <a:r>
              <a:rPr lang="en-US" dirty="0"/>
              <a:t>Annual festival, birthday celebrations, end-of-year bash, or other special events</a:t>
            </a:r>
          </a:p>
          <a:p>
            <a:endParaRPr lang="en-US" dirty="0"/>
          </a:p>
          <a:p>
            <a:r>
              <a:rPr lang="en-US" b="1" dirty="0"/>
              <a:t>May be served as an additional item only</a:t>
            </a:r>
          </a:p>
          <a:p>
            <a:pPr marL="0" indent="0">
              <a:buNone/>
            </a:pPr>
            <a:endParaRPr lang="en-US" sz="2100" dirty="0"/>
          </a:p>
        </p:txBody>
      </p:sp>
    </p:spTree>
    <p:extLst>
      <p:ext uri="{BB962C8B-B14F-4D97-AF65-F5344CB8AC3E}">
        <p14:creationId xmlns:p14="http://schemas.microsoft.com/office/powerpoint/2010/main" val="255318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452718"/>
            <a:ext cx="7211616" cy="1400530"/>
          </a:xfrm>
        </p:spPr>
        <p:txBody>
          <a:bodyPr>
            <a:normAutofit/>
          </a:bodyPr>
          <a:lstStyle/>
          <a:p>
            <a:r>
              <a:rPr lang="en-US" dirty="0"/>
              <a:t>Other ways to serve healthy foods…</a:t>
            </a:r>
          </a:p>
        </p:txBody>
      </p:sp>
      <p:sp>
        <p:nvSpPr>
          <p:cNvPr id="5" name="Content Placeholder 4"/>
          <p:cNvSpPr>
            <a:spLocks noGrp="1"/>
          </p:cNvSpPr>
          <p:nvPr>
            <p:ph idx="1"/>
          </p:nvPr>
        </p:nvSpPr>
        <p:spPr/>
        <p:txBody>
          <a:bodyPr>
            <a:normAutofit/>
          </a:bodyPr>
          <a:lstStyle/>
          <a:p>
            <a:r>
              <a:rPr lang="en-US" dirty="0"/>
              <a:t>Deep Fat Frying may not be used to prepare meals on-site</a:t>
            </a:r>
          </a:p>
          <a:p>
            <a:endParaRPr lang="en-US" dirty="0"/>
          </a:p>
          <a:p>
            <a:r>
              <a:rPr lang="en-US" dirty="0"/>
              <a:t>May purchase from commercial manufacturer:  pan-fried, flash-fried, par-fried    (may not deep fry when re-heating)</a:t>
            </a:r>
          </a:p>
          <a:p>
            <a:endParaRPr lang="en-US" dirty="0"/>
          </a:p>
          <a:p>
            <a:r>
              <a:rPr lang="en-US" dirty="0"/>
              <a:t>Meal service types:  pre-plated, family-style</a:t>
            </a:r>
          </a:p>
          <a:p>
            <a:endParaRPr lang="en-US" dirty="0"/>
          </a:p>
          <a:p>
            <a:r>
              <a:rPr lang="en-US" dirty="0"/>
              <a:t>Offer water to children throughout the school day</a:t>
            </a:r>
          </a:p>
          <a:p>
            <a:endParaRPr lang="en-US" dirty="0"/>
          </a:p>
          <a:p>
            <a:endParaRPr lang="en-US" dirty="0"/>
          </a:p>
        </p:txBody>
      </p:sp>
    </p:spTree>
    <p:extLst>
      <p:ext uri="{BB962C8B-B14F-4D97-AF65-F5344CB8AC3E}">
        <p14:creationId xmlns:p14="http://schemas.microsoft.com/office/powerpoint/2010/main" val="3173755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Menu Planner Tips</a:t>
            </a:r>
          </a:p>
        </p:txBody>
      </p:sp>
      <p:sp>
        <p:nvSpPr>
          <p:cNvPr id="3" name="Content Placeholder 2"/>
          <p:cNvSpPr>
            <a:spLocks noGrp="1"/>
          </p:cNvSpPr>
          <p:nvPr>
            <p:ph idx="1"/>
          </p:nvPr>
        </p:nvSpPr>
        <p:spPr/>
        <p:txBody>
          <a:bodyPr>
            <a:normAutofit lnSpcReduction="10000"/>
          </a:bodyPr>
          <a:lstStyle/>
          <a:p>
            <a:r>
              <a:rPr lang="en-US" dirty="0"/>
              <a:t>1 grain per day must be whole grain</a:t>
            </a:r>
          </a:p>
          <a:p>
            <a:r>
              <a:rPr lang="en-US" dirty="0"/>
              <a:t>Grain based desserts not allowed; they do not credit  (exception is graham-type </a:t>
            </a:r>
            <a:r>
              <a:rPr lang="en-US" dirty="0" err="1"/>
              <a:t>crax</a:t>
            </a:r>
            <a:r>
              <a:rPr lang="en-US" dirty="0"/>
              <a:t>)</a:t>
            </a:r>
          </a:p>
          <a:p>
            <a:r>
              <a:rPr lang="en-US" dirty="0"/>
              <a:t>No cereal &gt; 6gms sugar per dry </a:t>
            </a:r>
            <a:r>
              <a:rPr lang="en-US" dirty="0" err="1"/>
              <a:t>oz</a:t>
            </a:r>
            <a:endParaRPr lang="en-US" dirty="0"/>
          </a:p>
          <a:p>
            <a:r>
              <a:rPr lang="en-US" dirty="0"/>
              <a:t>Limit full strength juice to one serving per day</a:t>
            </a:r>
          </a:p>
          <a:p>
            <a:r>
              <a:rPr lang="en-US" dirty="0"/>
              <a:t>Unflavored milk only, 1% or skim</a:t>
            </a:r>
          </a:p>
          <a:p>
            <a:r>
              <a:rPr lang="en-US" dirty="0"/>
              <a:t>Vegetable can be used for entire fruit serving, must then be 2 different veggies served</a:t>
            </a:r>
          </a:p>
          <a:p>
            <a:r>
              <a:rPr lang="en-US" dirty="0"/>
              <a:t>Meat/Meat Alternate can replace entire grain at Breakfast up to 3 times per week</a:t>
            </a:r>
          </a:p>
          <a:p>
            <a:endParaRPr lang="en-US" dirty="0"/>
          </a:p>
          <a:p>
            <a:endParaRPr lang="en-US" dirty="0"/>
          </a:p>
        </p:txBody>
      </p:sp>
    </p:spTree>
    <p:extLst>
      <p:ext uri="{BB962C8B-B14F-4D97-AF65-F5344CB8AC3E}">
        <p14:creationId xmlns:p14="http://schemas.microsoft.com/office/powerpoint/2010/main" val="3543011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Tips, Continued</a:t>
            </a:r>
          </a:p>
        </p:txBody>
      </p:sp>
      <p:sp>
        <p:nvSpPr>
          <p:cNvPr id="3" name="Content Placeholder 2"/>
          <p:cNvSpPr>
            <a:spLocks noGrp="1"/>
          </p:cNvSpPr>
          <p:nvPr>
            <p:ph idx="1"/>
          </p:nvPr>
        </p:nvSpPr>
        <p:spPr/>
        <p:txBody>
          <a:bodyPr>
            <a:normAutofit/>
          </a:bodyPr>
          <a:lstStyle/>
          <a:p>
            <a:r>
              <a:rPr lang="en-US" dirty="0"/>
              <a:t>Identify whole grains on menu</a:t>
            </a:r>
          </a:p>
          <a:p>
            <a:r>
              <a:rPr lang="en-US" dirty="0"/>
              <a:t>No OVS - all components must be served</a:t>
            </a:r>
          </a:p>
          <a:p>
            <a:r>
              <a:rPr lang="en-US" dirty="0"/>
              <a:t>No deep fat frying (on-site)</a:t>
            </a:r>
          </a:p>
          <a:p>
            <a:r>
              <a:rPr lang="en-US" dirty="0"/>
              <a:t>Potable water must be offered throughout the day</a:t>
            </a:r>
          </a:p>
          <a:p>
            <a:r>
              <a:rPr lang="en-US" dirty="0"/>
              <a:t>Parents/guardians may not provide more than one component of meal</a:t>
            </a:r>
          </a:p>
          <a:p>
            <a:r>
              <a:rPr lang="en-US" dirty="0"/>
              <a:t>Combination vegetables count as one veggie</a:t>
            </a:r>
          </a:p>
          <a:p>
            <a:r>
              <a:rPr lang="en-US" dirty="0"/>
              <a:t>Combination of fruit &amp; veggie count as either fruit or veggie, not both</a:t>
            </a:r>
          </a:p>
          <a:p>
            <a:endParaRPr lang="en-US" dirty="0"/>
          </a:p>
          <a:p>
            <a:endParaRPr lang="en-US" dirty="0"/>
          </a:p>
        </p:txBody>
      </p:sp>
    </p:spTree>
    <p:extLst>
      <p:ext uri="{BB962C8B-B14F-4D97-AF65-F5344CB8AC3E}">
        <p14:creationId xmlns:p14="http://schemas.microsoft.com/office/powerpoint/2010/main" val="2822511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2000" y="457200"/>
            <a:ext cx="4648200" cy="6059129"/>
          </a:xfrm>
          <a:prstGeom prst="rect">
            <a:avLst/>
          </a:prstGeom>
        </p:spPr>
      </p:pic>
    </p:spTree>
    <p:extLst>
      <p:ext uri="{BB962C8B-B14F-4D97-AF65-F5344CB8AC3E}">
        <p14:creationId xmlns:p14="http://schemas.microsoft.com/office/powerpoint/2010/main" val="1540685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CACFP Pre-K Meal Patterns</a:t>
            </a:r>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685800" y="1676399"/>
            <a:ext cx="6476999" cy="472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76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Best Practices...to be encouraged</a:t>
            </a:r>
          </a:p>
        </p:txBody>
      </p:sp>
      <p:sp>
        <p:nvSpPr>
          <p:cNvPr id="5" name="Content Placeholder 4"/>
          <p:cNvSpPr>
            <a:spLocks noGrp="1"/>
          </p:cNvSpPr>
          <p:nvPr>
            <p:ph idx="1"/>
          </p:nvPr>
        </p:nvSpPr>
        <p:spPr/>
        <p:txBody>
          <a:bodyPr>
            <a:normAutofit/>
          </a:bodyPr>
          <a:lstStyle/>
          <a:p>
            <a:r>
              <a:rPr lang="en-US" sz="2800" dirty="0"/>
              <a:t>Serve a variety of fruits; choose whole fruits more often than juice</a:t>
            </a:r>
          </a:p>
          <a:p>
            <a:r>
              <a:rPr lang="en-US" sz="2800" dirty="0"/>
              <a:t>Provide at least one serving from the vegetable subgroups per week</a:t>
            </a:r>
          </a:p>
          <a:p>
            <a:r>
              <a:rPr lang="en-US" sz="2800" dirty="0"/>
              <a:t>Serve at least two servings of WG-Rich grains per day</a:t>
            </a:r>
          </a:p>
          <a:p>
            <a:r>
              <a:rPr lang="en-US" sz="2800" dirty="0"/>
              <a:t>Limit processed meats to one serving per week</a:t>
            </a:r>
          </a:p>
        </p:txBody>
      </p:sp>
    </p:spTree>
    <p:extLst>
      <p:ext uri="{BB962C8B-B14F-4D97-AF65-F5344CB8AC3E}">
        <p14:creationId xmlns:p14="http://schemas.microsoft.com/office/powerpoint/2010/main" val="84123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Best Practices!</a:t>
            </a:r>
          </a:p>
        </p:txBody>
      </p:sp>
      <p:sp>
        <p:nvSpPr>
          <p:cNvPr id="3" name="Content Placeholder 2"/>
          <p:cNvSpPr>
            <a:spLocks noGrp="1"/>
          </p:cNvSpPr>
          <p:nvPr>
            <p:ph idx="1"/>
          </p:nvPr>
        </p:nvSpPr>
        <p:spPr/>
        <p:txBody>
          <a:bodyPr>
            <a:normAutofit/>
          </a:bodyPr>
          <a:lstStyle/>
          <a:p>
            <a:r>
              <a:rPr lang="en-US" sz="2800" dirty="0"/>
              <a:t>Serve only low-fat, reduced-fat and natural cheeses</a:t>
            </a:r>
          </a:p>
          <a:p>
            <a:r>
              <a:rPr lang="en-US" sz="2800" dirty="0"/>
              <a:t>Serve only unflavored milk to all pre-school age groups</a:t>
            </a:r>
          </a:p>
          <a:p>
            <a:r>
              <a:rPr lang="en-US" sz="2800" dirty="0"/>
              <a:t>Incorporate seasonal and locally produced foods</a:t>
            </a:r>
          </a:p>
          <a:p>
            <a:r>
              <a:rPr lang="en-US" sz="2800" dirty="0"/>
              <a:t>Avoid serving non-creditable sources of added sugars</a:t>
            </a:r>
          </a:p>
        </p:txBody>
      </p:sp>
    </p:spTree>
    <p:extLst>
      <p:ext uri="{BB962C8B-B14F-4D97-AF65-F5344CB8AC3E}">
        <p14:creationId xmlns:p14="http://schemas.microsoft.com/office/powerpoint/2010/main" val="974964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37-2017 Flexibility for Co-Mingling</a:t>
            </a:r>
          </a:p>
        </p:txBody>
      </p:sp>
      <p:sp>
        <p:nvSpPr>
          <p:cNvPr id="3" name="Content Placeholder 2"/>
          <p:cNvSpPr>
            <a:spLocks noGrp="1"/>
          </p:cNvSpPr>
          <p:nvPr>
            <p:ph idx="1"/>
          </p:nvPr>
        </p:nvSpPr>
        <p:spPr/>
        <p:txBody>
          <a:bodyPr>
            <a:normAutofit/>
          </a:bodyPr>
          <a:lstStyle/>
          <a:p>
            <a:r>
              <a:rPr lang="en-US" sz="3200" dirty="0"/>
              <a:t>Flexibility for Co-Mingled Preschool Meals; Questions and Answers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505200"/>
            <a:ext cx="4611624" cy="3073505"/>
          </a:xfrm>
          <a:prstGeom prst="rect">
            <a:avLst/>
          </a:prstGeom>
        </p:spPr>
      </p:pic>
    </p:spTree>
    <p:extLst>
      <p:ext uri="{BB962C8B-B14F-4D97-AF65-F5344CB8AC3E}">
        <p14:creationId xmlns:p14="http://schemas.microsoft.com/office/powerpoint/2010/main" val="77814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Summary</a:t>
            </a:r>
          </a:p>
        </p:txBody>
      </p:sp>
      <p:sp>
        <p:nvSpPr>
          <p:cNvPr id="3" name="Content Placeholder 2"/>
          <p:cNvSpPr>
            <a:spLocks noGrp="1"/>
          </p:cNvSpPr>
          <p:nvPr>
            <p:ph idx="1"/>
          </p:nvPr>
        </p:nvSpPr>
        <p:spPr>
          <a:xfrm>
            <a:off x="484585" y="2052919"/>
            <a:ext cx="5611416" cy="4195481"/>
          </a:xfrm>
        </p:spPr>
        <p:txBody>
          <a:bodyPr>
            <a:normAutofit/>
          </a:bodyPr>
          <a:lstStyle/>
          <a:p>
            <a:r>
              <a:rPr lang="en-US" dirty="0"/>
              <a:t>Remember pre-k students are next year’s kindergarten students</a:t>
            </a:r>
          </a:p>
          <a:p>
            <a:r>
              <a:rPr lang="en-US" dirty="0"/>
              <a:t>Focus on providing healthy meals and snacks</a:t>
            </a:r>
          </a:p>
          <a:p>
            <a:r>
              <a:rPr lang="en-US" dirty="0"/>
              <a:t>Focus on teaching pre-k students to eat a variety of foods  and build healthy eating habits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48400" y="3200400"/>
            <a:ext cx="2895600" cy="3386328"/>
          </a:xfrm>
          <a:prstGeom prst="rect">
            <a:avLst/>
          </a:prstGeom>
        </p:spPr>
      </p:pic>
    </p:spTree>
    <p:extLst>
      <p:ext uri="{BB962C8B-B14F-4D97-AF65-F5344CB8AC3E}">
        <p14:creationId xmlns:p14="http://schemas.microsoft.com/office/powerpoint/2010/main" val="1456336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584" y="533401"/>
            <a:ext cx="7052807" cy="5715000"/>
          </a:xfrm>
        </p:spPr>
        <p:txBody>
          <a:bodyPr>
            <a:noAutofit/>
          </a:bodyPr>
          <a:lstStyle/>
          <a:p>
            <a:pPr marL="0" indent="0">
              <a:buNone/>
            </a:pPr>
            <a:r>
              <a:rPr lang="en-US" sz="13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r>
              <a:rPr lang="en-US" sz="13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r>
              <a:rPr lang="en-US" sz="1300" dirty="0"/>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a:t>
            </a:r>
            <a:br>
              <a:rPr lang="en-US" sz="1300" dirty="0"/>
            </a:br>
            <a:endParaRPr lang="en-US" sz="1300" dirty="0"/>
          </a:p>
          <a:p>
            <a:pPr marL="0" indent="0">
              <a:buNone/>
            </a:pPr>
            <a:r>
              <a:rPr lang="en-US" sz="1300" dirty="0"/>
              <a:t>(1)      mail: U.S. Department of Agriculture</a:t>
            </a:r>
            <a:br>
              <a:rPr lang="en-US" sz="1300" dirty="0"/>
            </a:br>
            <a:r>
              <a:rPr lang="en-US" sz="1300" dirty="0"/>
              <a:t>                   Office of the Assistant Secretary for Civil Rights</a:t>
            </a:r>
            <a:br>
              <a:rPr lang="en-US" sz="1300" dirty="0"/>
            </a:br>
            <a:r>
              <a:rPr lang="en-US" sz="1300" dirty="0"/>
              <a:t>                   1400 Independence Avenue, SW</a:t>
            </a:r>
            <a:br>
              <a:rPr lang="en-US" sz="1300" dirty="0"/>
            </a:br>
            <a:r>
              <a:rPr lang="en-US" sz="1300" dirty="0"/>
              <a:t>                   Washington, D.C. 20250-9410;</a:t>
            </a:r>
          </a:p>
          <a:p>
            <a:pPr marL="0" indent="0">
              <a:buNone/>
            </a:pPr>
            <a:r>
              <a:rPr lang="en-US" sz="1300" dirty="0"/>
              <a:t>(2)      fax: (202) 690-7442; or</a:t>
            </a:r>
          </a:p>
          <a:p>
            <a:pPr marL="0" indent="0">
              <a:buNone/>
            </a:pPr>
            <a:r>
              <a:rPr lang="en-US" sz="1300" dirty="0"/>
              <a:t>(3)      email: program.intake@usda.gov.</a:t>
            </a:r>
          </a:p>
          <a:p>
            <a:pPr marL="0" indent="0">
              <a:buNone/>
            </a:pPr>
            <a:r>
              <a:rPr lang="en-US" sz="1300" dirty="0"/>
              <a:t>This institution is an equal opportunity provider</a:t>
            </a:r>
          </a:p>
          <a:p>
            <a:pPr marL="0" indent="0">
              <a:buNone/>
            </a:pPr>
            <a:endParaRPr lang="en-US" sz="1300" dirty="0"/>
          </a:p>
          <a:p>
            <a:pPr marL="0" indent="0">
              <a:buNone/>
            </a:pPr>
            <a:r>
              <a:rPr lang="en-US" sz="1300" dirty="0"/>
              <a:t>Retrieved 8/18/17 from:</a:t>
            </a:r>
          </a:p>
          <a:p>
            <a:pPr marL="0" indent="0">
              <a:buNone/>
            </a:pPr>
            <a:r>
              <a:rPr lang="en-US" sz="1300" dirty="0"/>
              <a:t>https://childnutrition.ncpublicschools.gov/information-resources/civil-rights/usda-non-discrimination-statement</a:t>
            </a:r>
          </a:p>
        </p:txBody>
      </p:sp>
    </p:spTree>
    <p:extLst>
      <p:ext uri="{BB962C8B-B14F-4D97-AF65-F5344CB8AC3E}">
        <p14:creationId xmlns:p14="http://schemas.microsoft.com/office/powerpoint/2010/main" val="228810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Changes to Pre-K Meal Pattern </a:t>
            </a:r>
          </a:p>
        </p:txBody>
      </p:sp>
      <p:sp>
        <p:nvSpPr>
          <p:cNvPr id="3" name="Content Placeholder 2"/>
          <p:cNvSpPr>
            <a:spLocks noGrp="1"/>
          </p:cNvSpPr>
          <p:nvPr>
            <p:ph idx="1"/>
          </p:nvPr>
        </p:nvSpPr>
        <p:spPr/>
        <p:txBody>
          <a:bodyPr>
            <a:normAutofit/>
          </a:bodyPr>
          <a:lstStyle/>
          <a:p>
            <a:pPr>
              <a:lnSpc>
                <a:spcPct val="150000"/>
              </a:lnSpc>
            </a:pPr>
            <a:r>
              <a:rPr lang="en-US" sz="2800" dirty="0"/>
              <a:t>Greater variety of vegetables and fruit</a:t>
            </a:r>
          </a:p>
          <a:p>
            <a:pPr>
              <a:lnSpc>
                <a:spcPct val="150000"/>
              </a:lnSpc>
            </a:pPr>
            <a:r>
              <a:rPr lang="en-US" sz="2800" dirty="0"/>
              <a:t>More whole grains</a:t>
            </a:r>
          </a:p>
          <a:p>
            <a:pPr>
              <a:lnSpc>
                <a:spcPct val="150000"/>
              </a:lnSpc>
            </a:pPr>
            <a:r>
              <a:rPr lang="en-US" sz="2800" dirty="0"/>
              <a:t>Less added sugar and saturated fat</a:t>
            </a:r>
          </a:p>
          <a:p>
            <a:pPr>
              <a:lnSpc>
                <a:spcPct val="150000"/>
              </a:lnSpc>
            </a:pPr>
            <a:r>
              <a:rPr lang="en-US" sz="2800" dirty="0"/>
              <a:t>Improved nutritional quality of all meals served</a:t>
            </a:r>
          </a:p>
          <a:p>
            <a:pPr marL="0" indent="0">
              <a:lnSpc>
                <a:spcPct val="200000"/>
              </a:lnSpc>
              <a:buNone/>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19059" y="3352800"/>
            <a:ext cx="2633733" cy="3113200"/>
          </a:xfrm>
          <a:prstGeom prst="rect">
            <a:avLst/>
          </a:prstGeom>
        </p:spPr>
      </p:pic>
    </p:spTree>
    <p:extLst>
      <p:ext uri="{BB962C8B-B14F-4D97-AF65-F5344CB8AC3E}">
        <p14:creationId xmlns:p14="http://schemas.microsoft.com/office/powerpoint/2010/main" val="42626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57800" y="1676400"/>
            <a:ext cx="3432048" cy="4798154"/>
          </a:xfrm>
          <a:prstGeom prst="rect">
            <a:avLst/>
          </a:prstGeom>
        </p:spPr>
      </p:pic>
      <p:sp>
        <p:nvSpPr>
          <p:cNvPr id="2" name="Title 1"/>
          <p:cNvSpPr>
            <a:spLocks noGrp="1"/>
          </p:cNvSpPr>
          <p:nvPr>
            <p:ph type="title"/>
          </p:nvPr>
        </p:nvSpPr>
        <p:spPr/>
        <p:txBody>
          <a:bodyPr>
            <a:normAutofit/>
          </a:bodyPr>
          <a:lstStyle/>
          <a:p>
            <a:pPr algn="l"/>
            <a:r>
              <a:rPr lang="en-US" dirty="0"/>
              <a:t>Breakfast for Ages 3-5</a:t>
            </a:r>
          </a:p>
        </p:txBody>
      </p:sp>
      <p:sp>
        <p:nvSpPr>
          <p:cNvPr id="3" name="Content Placeholder 2"/>
          <p:cNvSpPr>
            <a:spLocks noGrp="1"/>
          </p:cNvSpPr>
          <p:nvPr>
            <p:ph idx="1"/>
          </p:nvPr>
        </p:nvSpPr>
        <p:spPr>
          <a:xfrm>
            <a:off x="484585" y="2052919"/>
            <a:ext cx="5078015" cy="4195481"/>
          </a:xfrm>
        </p:spPr>
        <p:txBody>
          <a:bodyPr>
            <a:normAutofit fontScale="92500" lnSpcReduction="10000"/>
          </a:bodyPr>
          <a:lstStyle/>
          <a:p>
            <a:pPr>
              <a:spcBef>
                <a:spcPts val="1200"/>
              </a:spcBef>
              <a:spcAft>
                <a:spcPts val="2400"/>
              </a:spcAft>
            </a:pPr>
            <a:r>
              <a:rPr lang="en-US" dirty="0"/>
              <a:t>Three food components at breakfast</a:t>
            </a:r>
          </a:p>
          <a:p>
            <a:pPr>
              <a:spcBef>
                <a:spcPts val="1200"/>
              </a:spcBef>
              <a:spcAft>
                <a:spcPts val="2400"/>
              </a:spcAft>
            </a:pPr>
            <a:r>
              <a:rPr lang="en-US" dirty="0"/>
              <a:t>Milk, Fruit/Vegetable, Grain</a:t>
            </a:r>
          </a:p>
          <a:p>
            <a:pPr lvl="1">
              <a:spcBef>
                <a:spcPts val="1200"/>
              </a:spcBef>
              <a:spcAft>
                <a:spcPts val="2400"/>
              </a:spcAft>
              <a:buFont typeface="Courier New" panose="02070309020205020404" pitchFamily="49" charset="0"/>
              <a:buChar char="o"/>
            </a:pPr>
            <a:r>
              <a:rPr lang="en-US" dirty="0"/>
              <a:t>Fruits and vegetables are combined at breakfast</a:t>
            </a:r>
          </a:p>
          <a:p>
            <a:pPr lvl="1">
              <a:spcBef>
                <a:spcPts val="1200"/>
              </a:spcBef>
              <a:spcAft>
                <a:spcPts val="2400"/>
              </a:spcAft>
              <a:buFont typeface="Courier New" panose="02070309020205020404" pitchFamily="49" charset="0"/>
              <a:buChar char="o"/>
            </a:pPr>
            <a:r>
              <a:rPr lang="en-US" dirty="0"/>
              <a:t>May substitute M/MA for Grain 3 times per week</a:t>
            </a:r>
          </a:p>
          <a:p>
            <a:r>
              <a:rPr lang="en-US" dirty="0"/>
              <a:t>No OVS allowed for pre-k</a:t>
            </a:r>
          </a:p>
        </p:txBody>
      </p:sp>
    </p:spTree>
    <p:extLst>
      <p:ext uri="{BB962C8B-B14F-4D97-AF65-F5344CB8AC3E}">
        <p14:creationId xmlns:p14="http://schemas.microsoft.com/office/powerpoint/2010/main" val="303938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CACFP Pre-K Breakfast Meal Pattern   2017-18</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268781"/>
              </p:ext>
            </p:extLst>
          </p:nvPr>
        </p:nvGraphicFramePr>
        <p:xfrm>
          <a:off x="484188" y="2052638"/>
          <a:ext cx="7053264" cy="2418080"/>
        </p:xfrm>
        <a:graphic>
          <a:graphicData uri="http://schemas.openxmlformats.org/drawingml/2006/table">
            <a:tbl>
              <a:tblPr firstRow="1" bandRow="1">
                <a:tableStyleId>{5C22544A-7EE6-4342-B048-85BDC9FD1C3A}</a:tableStyleId>
              </a:tblPr>
              <a:tblGrid>
                <a:gridCol w="1698008">
                  <a:extLst>
                    <a:ext uri="{9D8B030D-6E8A-4147-A177-3AD203B41FA5}">
                      <a16:colId xmlns:a16="http://schemas.microsoft.com/office/drawing/2014/main" val="658855497"/>
                    </a:ext>
                  </a:extLst>
                </a:gridCol>
                <a:gridCol w="1338814">
                  <a:extLst>
                    <a:ext uri="{9D8B030D-6E8A-4147-A177-3AD203B41FA5}">
                      <a16:colId xmlns:a16="http://schemas.microsoft.com/office/drawing/2014/main" val="84693776"/>
                    </a:ext>
                  </a:extLst>
                </a:gridCol>
                <a:gridCol w="1338814">
                  <a:extLst>
                    <a:ext uri="{9D8B030D-6E8A-4147-A177-3AD203B41FA5}">
                      <a16:colId xmlns:a16="http://schemas.microsoft.com/office/drawing/2014/main" val="3708685730"/>
                    </a:ext>
                  </a:extLst>
                </a:gridCol>
                <a:gridCol w="1338814">
                  <a:extLst>
                    <a:ext uri="{9D8B030D-6E8A-4147-A177-3AD203B41FA5}">
                      <a16:colId xmlns:a16="http://schemas.microsoft.com/office/drawing/2014/main" val="2824760899"/>
                    </a:ext>
                  </a:extLst>
                </a:gridCol>
                <a:gridCol w="1338814">
                  <a:extLst>
                    <a:ext uri="{9D8B030D-6E8A-4147-A177-3AD203B41FA5}">
                      <a16:colId xmlns:a16="http://schemas.microsoft.com/office/drawing/2014/main" val="3835485313"/>
                    </a:ext>
                  </a:extLst>
                </a:gridCol>
              </a:tblGrid>
              <a:tr h="370840">
                <a:tc>
                  <a:txBody>
                    <a:bodyPr/>
                    <a:lstStyle/>
                    <a:p>
                      <a:pPr algn="ctr"/>
                      <a:endParaRPr lang="en-US" sz="2400" b="1" kern="1200" dirty="0">
                        <a:solidFill>
                          <a:schemeClr val="lt1"/>
                        </a:solidFill>
                        <a:latin typeface="+mn-lt"/>
                        <a:ea typeface="+mn-ea"/>
                        <a:cs typeface="+mn-cs"/>
                      </a:endParaRPr>
                    </a:p>
                  </a:txBody>
                  <a:tcPr marL="78370" marR="78370">
                    <a:lnB w="9525" cap="flat" cmpd="sng" algn="ctr">
                      <a:solidFill>
                        <a:schemeClr val="tx1"/>
                      </a:solidFill>
                      <a:prstDash val="solid"/>
                      <a:round/>
                      <a:headEnd type="none" w="med" len="med"/>
                      <a:tailEnd type="none" w="med" len="med"/>
                    </a:lnB>
                  </a:tcPr>
                </a:tc>
                <a:tc gridSpan="2">
                  <a:txBody>
                    <a:bodyPr/>
                    <a:lstStyle/>
                    <a:p>
                      <a:pPr algn="ctr"/>
                      <a:r>
                        <a:rPr lang="en-US" sz="2400" dirty="0"/>
                        <a:t>Ages 1-2</a:t>
                      </a:r>
                    </a:p>
                  </a:txBody>
                  <a:tcPr marL="78370" marR="78370">
                    <a:lnB w="9525"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400" dirty="0"/>
                        <a:t>Ages 3-5</a:t>
                      </a:r>
                    </a:p>
                  </a:txBody>
                  <a:tcPr marL="78370" marR="78370">
                    <a:lnB w="9525"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310856809"/>
                  </a:ext>
                </a:extLst>
              </a:tr>
              <a:tr h="467360">
                <a:tc>
                  <a:txBody>
                    <a:bodyPr/>
                    <a:lstStyle/>
                    <a:p>
                      <a:pPr algn="ctr"/>
                      <a:endParaRPr lang="en-US" sz="2400" dirty="0">
                        <a:solidFill>
                          <a:schemeClr val="accent1"/>
                        </a:solidFill>
                      </a:endParaRP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a:t>Previous</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Updated</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Previous</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Updated</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62718069"/>
                  </a:ext>
                </a:extLst>
              </a:tr>
              <a:tr h="370840">
                <a:tc>
                  <a:txBody>
                    <a:bodyPr/>
                    <a:lstStyle/>
                    <a:p>
                      <a:r>
                        <a:rPr lang="en-US" sz="2000" dirty="0"/>
                        <a:t>Milk</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½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½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¾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¾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52477306"/>
                  </a:ext>
                </a:extLst>
              </a:tr>
              <a:tr h="370840">
                <a:tc>
                  <a:txBody>
                    <a:bodyPr/>
                    <a:lstStyle/>
                    <a:p>
                      <a:r>
                        <a:rPr lang="en-US" sz="2000" dirty="0"/>
                        <a:t>Vegetables, Fruit or both</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¼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¼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½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½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42692762"/>
                  </a:ext>
                </a:extLst>
              </a:tr>
              <a:tr h="370840">
                <a:tc>
                  <a:txBody>
                    <a:bodyPr/>
                    <a:lstStyle/>
                    <a:p>
                      <a:r>
                        <a:rPr lang="en-US" sz="2000" dirty="0"/>
                        <a:t>Grains</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½ serving</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½ oz </a:t>
                      </a:r>
                      <a:r>
                        <a:rPr lang="en-US" sz="2000" dirty="0" err="1"/>
                        <a:t>eq</a:t>
                      </a:r>
                      <a:endParaRPr lang="en-US" sz="2000" dirty="0"/>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½ serving</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½  oz </a:t>
                      </a:r>
                      <a:r>
                        <a:rPr lang="en-US" sz="2000" dirty="0" err="1"/>
                        <a:t>eq</a:t>
                      </a:r>
                      <a:endParaRPr lang="en-US" sz="2000" dirty="0"/>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57987746"/>
                  </a:ext>
                </a:extLst>
              </a:tr>
            </a:tbl>
          </a:graphicData>
        </a:graphic>
      </p:graphicFrame>
    </p:spTree>
    <p:extLst>
      <p:ext uri="{BB962C8B-B14F-4D97-AF65-F5344CB8AC3E}">
        <p14:creationId xmlns:p14="http://schemas.microsoft.com/office/powerpoint/2010/main" val="375192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Lunch:   5 Food Components</a:t>
            </a:r>
          </a:p>
        </p:txBody>
      </p:sp>
      <p:sp>
        <p:nvSpPr>
          <p:cNvPr id="3" name="Content Placeholder 2"/>
          <p:cNvSpPr>
            <a:spLocks noGrp="1"/>
          </p:cNvSpPr>
          <p:nvPr>
            <p:ph idx="1"/>
          </p:nvPr>
        </p:nvSpPr>
        <p:spPr/>
        <p:txBody>
          <a:bodyPr>
            <a:normAutofit/>
          </a:bodyPr>
          <a:lstStyle/>
          <a:p>
            <a:pPr>
              <a:spcBef>
                <a:spcPts val="1200"/>
              </a:spcBef>
              <a:spcAft>
                <a:spcPts val="1200"/>
              </a:spcAft>
            </a:pPr>
            <a:r>
              <a:rPr lang="en-US" dirty="0"/>
              <a:t>Milk</a:t>
            </a:r>
          </a:p>
          <a:p>
            <a:pPr>
              <a:spcBef>
                <a:spcPts val="1200"/>
              </a:spcBef>
              <a:spcAft>
                <a:spcPts val="1200"/>
              </a:spcAft>
            </a:pPr>
            <a:r>
              <a:rPr lang="en-US" dirty="0"/>
              <a:t>Meat/Meat Alternates</a:t>
            </a:r>
          </a:p>
          <a:p>
            <a:pPr>
              <a:spcBef>
                <a:spcPts val="1200"/>
              </a:spcBef>
              <a:spcAft>
                <a:spcPts val="1200"/>
              </a:spcAft>
            </a:pPr>
            <a:r>
              <a:rPr lang="en-US" dirty="0"/>
              <a:t>Grains</a:t>
            </a:r>
          </a:p>
          <a:p>
            <a:pPr>
              <a:spcBef>
                <a:spcPts val="1200"/>
              </a:spcBef>
              <a:spcAft>
                <a:spcPts val="1200"/>
              </a:spcAft>
            </a:pPr>
            <a:r>
              <a:rPr lang="en-US" dirty="0"/>
              <a:t>Vegetable</a:t>
            </a:r>
          </a:p>
          <a:p>
            <a:pPr>
              <a:spcBef>
                <a:spcPts val="1200"/>
              </a:spcBef>
              <a:spcAft>
                <a:spcPts val="1200"/>
              </a:spcAft>
            </a:pPr>
            <a:r>
              <a:rPr lang="en-US" dirty="0"/>
              <a:t>Fruit</a:t>
            </a:r>
          </a:p>
          <a:p>
            <a:pPr marL="0" indent="0">
              <a:spcAft>
                <a:spcPts val="600"/>
              </a:spcAft>
              <a:buNone/>
            </a:pPr>
            <a:r>
              <a:rPr lang="en-US" dirty="0"/>
              <a:t>Minimum serving sizes for a reimbursable meal are included on the charts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4495800" y="2066366"/>
            <a:ext cx="3733800" cy="3000375"/>
          </a:xfrm>
          <a:prstGeom prst="rect">
            <a:avLst/>
          </a:prstGeom>
        </p:spPr>
      </p:pic>
    </p:spTree>
    <p:extLst>
      <p:ext uri="{BB962C8B-B14F-4D97-AF65-F5344CB8AC3E}">
        <p14:creationId xmlns:p14="http://schemas.microsoft.com/office/powerpoint/2010/main" val="303056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CACFP Pre-K Lunch Meal Pattern</a:t>
            </a:r>
            <a:br>
              <a:rPr lang="en-US" dirty="0"/>
            </a:br>
            <a:r>
              <a:rPr lang="en-US" dirty="0"/>
              <a:t>2017-18</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9658198"/>
              </p:ext>
            </p:extLst>
          </p:nvPr>
        </p:nvGraphicFramePr>
        <p:xfrm>
          <a:off x="484188" y="2052638"/>
          <a:ext cx="7053264" cy="3515360"/>
        </p:xfrm>
        <a:graphic>
          <a:graphicData uri="http://schemas.openxmlformats.org/drawingml/2006/table">
            <a:tbl>
              <a:tblPr firstRow="1" bandRow="1">
                <a:tableStyleId>{5C22544A-7EE6-4342-B048-85BDC9FD1C3A}</a:tableStyleId>
              </a:tblPr>
              <a:tblGrid>
                <a:gridCol w="1698008">
                  <a:extLst>
                    <a:ext uri="{9D8B030D-6E8A-4147-A177-3AD203B41FA5}">
                      <a16:colId xmlns:a16="http://schemas.microsoft.com/office/drawing/2014/main" val="658855497"/>
                    </a:ext>
                  </a:extLst>
                </a:gridCol>
                <a:gridCol w="1338814">
                  <a:extLst>
                    <a:ext uri="{9D8B030D-6E8A-4147-A177-3AD203B41FA5}">
                      <a16:colId xmlns:a16="http://schemas.microsoft.com/office/drawing/2014/main" val="84693776"/>
                    </a:ext>
                  </a:extLst>
                </a:gridCol>
                <a:gridCol w="1338814">
                  <a:extLst>
                    <a:ext uri="{9D8B030D-6E8A-4147-A177-3AD203B41FA5}">
                      <a16:colId xmlns:a16="http://schemas.microsoft.com/office/drawing/2014/main" val="3708685730"/>
                    </a:ext>
                  </a:extLst>
                </a:gridCol>
                <a:gridCol w="1338814">
                  <a:extLst>
                    <a:ext uri="{9D8B030D-6E8A-4147-A177-3AD203B41FA5}">
                      <a16:colId xmlns:a16="http://schemas.microsoft.com/office/drawing/2014/main" val="2824760899"/>
                    </a:ext>
                  </a:extLst>
                </a:gridCol>
                <a:gridCol w="1338814">
                  <a:extLst>
                    <a:ext uri="{9D8B030D-6E8A-4147-A177-3AD203B41FA5}">
                      <a16:colId xmlns:a16="http://schemas.microsoft.com/office/drawing/2014/main" val="3835485313"/>
                    </a:ext>
                  </a:extLst>
                </a:gridCol>
              </a:tblGrid>
              <a:tr h="370840">
                <a:tc>
                  <a:txBody>
                    <a:bodyPr/>
                    <a:lstStyle/>
                    <a:p>
                      <a:pPr algn="ctr"/>
                      <a:endParaRPr lang="en-US" sz="2400" b="1" kern="1200" dirty="0">
                        <a:solidFill>
                          <a:schemeClr val="lt1"/>
                        </a:solidFill>
                        <a:latin typeface="+mn-lt"/>
                        <a:ea typeface="+mn-ea"/>
                        <a:cs typeface="+mn-cs"/>
                      </a:endParaRPr>
                    </a:p>
                  </a:txBody>
                  <a:tcPr marL="78370" marR="78370">
                    <a:lnB w="9525" cap="flat" cmpd="sng" algn="ctr">
                      <a:solidFill>
                        <a:schemeClr val="tx1"/>
                      </a:solidFill>
                      <a:prstDash val="solid"/>
                      <a:round/>
                      <a:headEnd type="none" w="med" len="med"/>
                      <a:tailEnd type="none" w="med" len="med"/>
                    </a:lnB>
                  </a:tcPr>
                </a:tc>
                <a:tc gridSpan="2">
                  <a:txBody>
                    <a:bodyPr/>
                    <a:lstStyle/>
                    <a:p>
                      <a:pPr algn="ctr"/>
                      <a:r>
                        <a:rPr lang="en-US" sz="2400" dirty="0"/>
                        <a:t>Ages 1-2</a:t>
                      </a:r>
                    </a:p>
                  </a:txBody>
                  <a:tcPr marL="78370" marR="78370">
                    <a:lnB w="9525"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400" dirty="0"/>
                        <a:t>Ages 3-5</a:t>
                      </a:r>
                    </a:p>
                  </a:txBody>
                  <a:tcPr marL="78370" marR="78370">
                    <a:lnB w="9525"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310856809"/>
                  </a:ext>
                </a:extLst>
              </a:tr>
              <a:tr h="467360">
                <a:tc>
                  <a:txBody>
                    <a:bodyPr/>
                    <a:lstStyle/>
                    <a:p>
                      <a:pPr algn="ctr"/>
                      <a:endParaRPr lang="en-US" sz="2000" dirty="0">
                        <a:solidFill>
                          <a:schemeClr val="accent1"/>
                        </a:solidFill>
                      </a:endParaRP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a:t>Previous</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Updated</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Previous</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Updated</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62718069"/>
                  </a:ext>
                </a:extLst>
              </a:tr>
              <a:tr h="370840">
                <a:tc>
                  <a:txBody>
                    <a:bodyPr/>
                    <a:lstStyle/>
                    <a:p>
                      <a:r>
                        <a:rPr lang="en-US" sz="2000" dirty="0"/>
                        <a:t>Milk</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½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½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¾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¾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52477306"/>
                  </a:ext>
                </a:extLst>
              </a:tr>
              <a:tr h="370840">
                <a:tc>
                  <a:txBody>
                    <a:bodyPr/>
                    <a:lstStyle/>
                    <a:p>
                      <a:r>
                        <a:rPr lang="en-US" sz="2000" dirty="0"/>
                        <a:t>Meat and Meat Alternates</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1 oz</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1 oz</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1 ½ oz</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1 ½ oz</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6744853"/>
                  </a:ext>
                </a:extLst>
              </a:tr>
              <a:tr h="370840">
                <a:tc>
                  <a:txBody>
                    <a:bodyPr/>
                    <a:lstStyle/>
                    <a:p>
                      <a:r>
                        <a:rPr lang="en-US" sz="2000" dirty="0"/>
                        <a:t>Vegetables</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n-US" sz="2000" dirty="0"/>
                        <a:t>¼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1/8</a:t>
                      </a:r>
                      <a:r>
                        <a:rPr lang="en-US" sz="2000" baseline="0" dirty="0"/>
                        <a:t> </a:t>
                      </a:r>
                      <a:r>
                        <a:rPr lang="en-US" sz="2000" dirty="0"/>
                        <a:t>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n-US" sz="2000" dirty="0"/>
                        <a:t>½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¼ 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9796599"/>
                  </a:ext>
                </a:extLst>
              </a:tr>
              <a:tr h="370840">
                <a:tc>
                  <a:txBody>
                    <a:bodyPr/>
                    <a:lstStyle/>
                    <a:p>
                      <a:r>
                        <a:rPr lang="en-US" sz="2000" dirty="0"/>
                        <a:t>Fruit</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a:endParaRPr lang="en-US" sz="24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1/8</a:t>
                      </a:r>
                      <a:r>
                        <a:rPr lang="en-US" sz="2000" baseline="0" dirty="0"/>
                        <a:t> </a:t>
                      </a:r>
                      <a:r>
                        <a:rPr lang="en-US" sz="2000" dirty="0"/>
                        <a:t>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a:endParaRPr lang="en-US" sz="24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¼</a:t>
                      </a:r>
                      <a:r>
                        <a:rPr lang="en-US" sz="2000" baseline="0" dirty="0"/>
                        <a:t> </a:t>
                      </a:r>
                      <a:r>
                        <a:rPr lang="en-US" sz="2000" dirty="0"/>
                        <a:t>cup</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42692762"/>
                  </a:ext>
                </a:extLst>
              </a:tr>
              <a:tr h="370840">
                <a:tc>
                  <a:txBody>
                    <a:bodyPr/>
                    <a:lstStyle/>
                    <a:p>
                      <a:r>
                        <a:rPr lang="en-US" sz="2000" dirty="0"/>
                        <a:t>Grains</a:t>
                      </a:r>
                    </a:p>
                  </a:txBody>
                  <a:tcPr marL="78370" marR="783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½ serving</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½ oz </a:t>
                      </a:r>
                      <a:r>
                        <a:rPr lang="en-US" sz="2000" dirty="0" err="1"/>
                        <a:t>eq</a:t>
                      </a:r>
                      <a:endParaRPr lang="en-US" sz="2000" dirty="0"/>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½ serving</a:t>
                      </a:r>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2000" dirty="0"/>
                        <a:t>½  oz </a:t>
                      </a:r>
                      <a:r>
                        <a:rPr lang="en-US" sz="2000" dirty="0" err="1"/>
                        <a:t>eq</a:t>
                      </a:r>
                      <a:endParaRPr lang="en-US" sz="2000" dirty="0"/>
                    </a:p>
                  </a:txBody>
                  <a:tcPr marL="78370" marR="783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57987746"/>
                  </a:ext>
                </a:extLst>
              </a:tr>
            </a:tbl>
          </a:graphicData>
        </a:graphic>
      </p:graphicFrame>
    </p:spTree>
    <p:extLst>
      <p:ext uri="{BB962C8B-B14F-4D97-AF65-F5344CB8AC3E}">
        <p14:creationId xmlns:p14="http://schemas.microsoft.com/office/powerpoint/2010/main" val="303934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5400" dirty="0"/>
              <a:t>Milk</a:t>
            </a:r>
          </a:p>
        </p:txBody>
      </p:sp>
      <p:sp>
        <p:nvSpPr>
          <p:cNvPr id="3" name="Content Placeholder 2"/>
          <p:cNvSpPr>
            <a:spLocks noGrp="1"/>
          </p:cNvSpPr>
          <p:nvPr>
            <p:ph idx="1"/>
          </p:nvPr>
        </p:nvSpPr>
        <p:spPr/>
        <p:txBody>
          <a:bodyPr/>
          <a:lstStyle/>
          <a:p>
            <a:pPr marL="0" indent="0">
              <a:buNone/>
            </a:pPr>
            <a:endParaRPr lang="en-US" sz="2800" dirty="0"/>
          </a:p>
          <a:p>
            <a:r>
              <a:rPr lang="en-US" sz="2800" dirty="0"/>
              <a:t>Only unflavored milk is allowed for ages 2-5</a:t>
            </a:r>
          </a:p>
          <a:p>
            <a:pPr lvl="1">
              <a:buFont typeface="Courier New" panose="02070309020205020404" pitchFamily="49" charset="0"/>
              <a:buChar char="o"/>
            </a:pPr>
            <a:r>
              <a:rPr lang="en-US" sz="2800" dirty="0"/>
              <a:t>Skim or</a:t>
            </a:r>
          </a:p>
          <a:p>
            <a:pPr lvl="1">
              <a:buFont typeface="Courier New" panose="02070309020205020404" pitchFamily="49" charset="0"/>
              <a:buChar char="o"/>
            </a:pPr>
            <a:r>
              <a:rPr lang="en-US" sz="2800" dirty="0"/>
              <a:t>1% milk fat       </a:t>
            </a:r>
          </a:p>
          <a:p>
            <a:pPr lvl="1">
              <a:buFont typeface="Courier New" panose="02070309020205020404" pitchFamily="49" charset="0"/>
              <a:buChar char="o"/>
            </a:pPr>
            <a:endParaRPr lang="en-US" dirty="0"/>
          </a:p>
          <a:p>
            <a:pPr marL="457200" lvl="1"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10000" y="3124200"/>
            <a:ext cx="4191000" cy="3398108"/>
          </a:xfrm>
          <a:prstGeom prst="ellipse">
            <a:avLst/>
          </a:prstGeom>
          <a:ln>
            <a:noFill/>
          </a:ln>
          <a:effectLst>
            <a:softEdge rad="112500"/>
          </a:effectLst>
        </p:spPr>
      </p:pic>
    </p:spTree>
    <p:extLst>
      <p:ext uri="{BB962C8B-B14F-4D97-AF65-F5344CB8AC3E}">
        <p14:creationId xmlns:p14="http://schemas.microsoft.com/office/powerpoint/2010/main" val="4089827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6">
      <a:dk1>
        <a:sysClr val="windowText" lastClr="000000"/>
      </a:dk1>
      <a:lt1>
        <a:sysClr val="window" lastClr="FFFFFF"/>
      </a:lt1>
      <a:dk2>
        <a:srgbClr val="0E5580"/>
      </a:dk2>
      <a:lt2>
        <a:srgbClr val="BCE1F7"/>
      </a:lt2>
      <a:accent1>
        <a:srgbClr val="FFC000"/>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Ion">
  <a:themeElements>
    <a:clrScheme name="Custom 6">
      <a:dk1>
        <a:sysClr val="windowText" lastClr="000000"/>
      </a:dk1>
      <a:lt1>
        <a:sysClr val="window" lastClr="FFFFFF"/>
      </a:lt1>
      <a:dk2>
        <a:srgbClr val="0E5580"/>
      </a:dk2>
      <a:lt2>
        <a:srgbClr val="BCE1F7"/>
      </a:lt2>
      <a:accent1>
        <a:srgbClr val="FFC000"/>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9046</TotalTime>
  <Words>5788</Words>
  <Application>Microsoft Office PowerPoint</Application>
  <PresentationFormat>On-screen Show (4:3)</PresentationFormat>
  <Paragraphs>582</Paragraphs>
  <Slides>34</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Cambria Math</vt:lpstr>
      <vt:lpstr>Century Gothic</vt:lpstr>
      <vt:lpstr>Courier New</vt:lpstr>
      <vt:lpstr>Times New Roman</vt:lpstr>
      <vt:lpstr>Wingdings</vt:lpstr>
      <vt:lpstr>Wingdings 3</vt:lpstr>
      <vt:lpstr>Ion</vt:lpstr>
      <vt:lpstr>1_Ion</vt:lpstr>
      <vt:lpstr>Child and Adult Care Food Program (CACFP) Pre-K Meal Pattern</vt:lpstr>
      <vt:lpstr>    Overview of today’s webinar</vt:lpstr>
      <vt:lpstr>CACFP Pre-K Meal Patterns</vt:lpstr>
      <vt:lpstr>Major Changes to Pre-K Meal Pattern </vt:lpstr>
      <vt:lpstr>Breakfast for Ages 3-5</vt:lpstr>
      <vt:lpstr>CACFP Pre-K Breakfast Meal Pattern   2017-18 </vt:lpstr>
      <vt:lpstr>Lunch:   5 Food Components</vt:lpstr>
      <vt:lpstr>CACFP Pre-K Lunch Meal Pattern 2017-18 </vt:lpstr>
      <vt:lpstr>Milk</vt:lpstr>
      <vt:lpstr>Meat and Meat Alternates</vt:lpstr>
      <vt:lpstr>Sugars in Yogurt Table</vt:lpstr>
      <vt:lpstr>Meat/Meat Alternates at Breakfast</vt:lpstr>
      <vt:lpstr>FRUIT</vt:lpstr>
      <vt:lpstr>                     VEGETABLES</vt:lpstr>
      <vt:lpstr>Grains Overview </vt:lpstr>
      <vt:lpstr>Meals, Menus &amp; Whole Grain-Rich </vt:lpstr>
      <vt:lpstr>PowerPoint Presentation</vt:lpstr>
      <vt:lpstr>Is this Whole Grain Rich?        White Whole-Wheat Breadsticks</vt:lpstr>
      <vt:lpstr>Multiple Whole-Grain Ingredients…? </vt:lpstr>
      <vt:lpstr>Is this Whole Grain Rich?                 Light Multigrain Bread</vt:lpstr>
      <vt:lpstr> How to Calculate Breakfast Cereal  No &gt; than 6 grams of total sugar per dry oz or per 28.3 g </vt:lpstr>
      <vt:lpstr>Sugars in Cereal Table</vt:lpstr>
      <vt:lpstr>Grain-Based Desserts </vt:lpstr>
      <vt:lpstr>Examples of Grain-Based Desserts </vt:lpstr>
      <vt:lpstr>Grain-Based Desserts &amp; Special Occasions </vt:lpstr>
      <vt:lpstr>Other ways to serve healthy foods…</vt:lpstr>
      <vt:lpstr>Menu Planner Tips</vt:lpstr>
      <vt:lpstr>Tips, Continued</vt:lpstr>
      <vt:lpstr>PowerPoint Presentation</vt:lpstr>
      <vt:lpstr>Best Practices...to be encouraged</vt:lpstr>
      <vt:lpstr>More Best Practices!</vt:lpstr>
      <vt:lpstr>SP 37-2017 Flexibility for Co-Mingling</vt:lpstr>
      <vt:lpstr>Summary</vt:lpstr>
      <vt:lpstr>PowerPoint Presentation</vt:lpstr>
    </vt:vector>
  </TitlesOfParts>
  <Company>NCDPI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CACFP Pre-K Meal Pattern</dc:title>
  <dc:creator>jsims</dc:creator>
  <cp:lastModifiedBy>Donna Knight</cp:lastModifiedBy>
  <cp:revision>100</cp:revision>
  <cp:lastPrinted>2017-08-25T19:29:42Z</cp:lastPrinted>
  <dcterms:created xsi:type="dcterms:W3CDTF">2017-03-21T00:45:25Z</dcterms:created>
  <dcterms:modified xsi:type="dcterms:W3CDTF">2017-09-13T20:58:10Z</dcterms:modified>
</cp:coreProperties>
</file>