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256" r:id="rId3"/>
    <p:sldId id="257" r:id="rId4"/>
    <p:sldId id="258" r:id="rId5"/>
    <p:sldId id="259" r:id="rId6"/>
    <p:sldId id="260" r:id="rId7"/>
    <p:sldId id="261" r:id="rId8"/>
    <p:sldId id="262" r:id="rId9"/>
    <p:sldId id="280" r:id="rId10"/>
    <p:sldId id="279"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1" r:id="rId28"/>
    <p:sldId id="282" r:id="rId29"/>
    <p:sldId id="283" r:id="rId30"/>
    <p:sldId id="284" r:id="rId31"/>
    <p:sldId id="287"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03" autoAdjust="0"/>
  </p:normalViewPr>
  <p:slideViewPr>
    <p:cSldViewPr>
      <p:cViewPr>
        <p:scale>
          <a:sx n="54" d="100"/>
          <a:sy n="54" d="100"/>
        </p:scale>
        <p:origin x="-1262" y="-5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C0484-EC1C-43EF-90CD-A641572F2282}" type="datetimeFigureOut">
              <a:rPr lang="en-US" smtClean="0"/>
              <a:t>8/25/2015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2A0AF-F7B6-4376-8813-638405E4EA36}" type="slidenum">
              <a:rPr lang="en-US" smtClean="0"/>
              <a:t>‹#›</a:t>
            </a:fld>
            <a:endParaRPr lang="en-US" dirty="0"/>
          </a:p>
        </p:txBody>
      </p:sp>
    </p:spTree>
    <p:extLst>
      <p:ext uri="{BB962C8B-B14F-4D97-AF65-F5344CB8AC3E}">
        <p14:creationId xmlns:p14="http://schemas.microsoft.com/office/powerpoint/2010/main" val="222954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childnutrition.org/Splash.as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hildnutrition.ncpublicschools.gov/programs/as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hildnutrition.ncpublicschools.gov/programs/ass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hildnutrition.ncpublicschools.gov/front-page/information-resources/civil-right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childnutrition.ncpublicschools.gov/front-page/information-resources/haccp-food-safety" TargetMode="External"/><Relationship Id="rId4" Type="http://schemas.openxmlformats.org/officeDocument/2006/relationships/hyperlink" Target="http://www.fns.usda.gov/cr/and-justice-all-poster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hildnutrition.ncpublicschools.gov/programs/ass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ns.usda.gov/school-meals/rates-reimburse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Presenter:</a:t>
            </a:r>
          </a:p>
          <a:p>
            <a:r>
              <a:rPr lang="en-US" dirty="0" smtClean="0"/>
              <a:t>Refer to materials posted at: http://childnutrition.ncpublicschools.gov/programs/programs/assp</a:t>
            </a:r>
          </a:p>
          <a:p>
            <a:r>
              <a:rPr lang="en-US" dirty="0" smtClean="0"/>
              <a:t>The</a:t>
            </a:r>
            <a:r>
              <a:rPr lang="en-US" baseline="0" dirty="0" smtClean="0"/>
              <a:t> guidance manual, documents, and forms will be useful references and handouts to teach this lesson.</a:t>
            </a:r>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a:t>
            </a:fld>
            <a:endParaRPr lang="en-US" dirty="0"/>
          </a:p>
        </p:txBody>
      </p:sp>
    </p:spTree>
    <p:extLst>
      <p:ext uri="{BB962C8B-B14F-4D97-AF65-F5344CB8AC3E}">
        <p14:creationId xmlns:p14="http://schemas.microsoft.com/office/powerpoint/2010/main" val="397041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types of monitoring and documentation are required for efficient and accurate administration and accountability of the ASSP. The SFA must ensure that: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site maintains documentation that supports the number of snacks it serves daily and the claims for reimbursement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safeguards in place to ensure that only one snack per child per day is claimed for reimbursement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age eligibility requirements of students receiving snacks are monitored (students are eligible through age 18 or until the end of the school year if the 19th birthday occurs during the year and students determined to have a mental or physical disability are not subject to age limits)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adult snacks (including snacks served to students ineligible due to age limitations) are counted separately from student snacks, as the former are not eligible for reimbursement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accurate count of snacks served is provided to the SA by the 10th of each month for the reimbursement claim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records are kept on file for three years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eligibility status of each student is transferred accurately to the roster if the site does not qualify as area eligible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accomplish the tasks above, the SFA must regularly maintain the following: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Attendance rosters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Daily snack counts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Daily income record for cash collected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Accurate reimbursement claims</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Each of these program requirements</a:t>
            </a:r>
            <a:r>
              <a:rPr lang="en-US" sz="1200" kern="1200" baseline="0" dirty="0" smtClean="0">
                <a:solidFill>
                  <a:schemeClr val="tx1"/>
                </a:solidFill>
                <a:effectLst/>
                <a:latin typeface="+mn-lt"/>
                <a:ea typeface="+mn-ea"/>
                <a:cs typeface="+mn-cs"/>
              </a:rPr>
              <a:t> will be discussed in more detail in subsequent slides.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10</a:t>
            </a:fld>
            <a:endParaRPr lang="en-US" dirty="0"/>
          </a:p>
        </p:txBody>
      </p:sp>
    </p:spTree>
    <p:extLst>
      <p:ext uri="{BB962C8B-B14F-4D97-AF65-F5344CB8AC3E}">
        <p14:creationId xmlns:p14="http://schemas.microsoft.com/office/powerpoint/2010/main" val="211690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PARTICIPATION rosters should list all students who participate in the ASSP.  The participation roster is different than the attendance roster…participation</a:t>
            </a:r>
            <a:r>
              <a:rPr lang="en-US" sz="1200" b="1" kern="1200" baseline="0" dirty="0" smtClean="0">
                <a:solidFill>
                  <a:schemeClr val="tx1"/>
                </a:solidFill>
                <a:effectLst/>
                <a:latin typeface="+mn-lt"/>
                <a:ea typeface="+mn-ea"/>
                <a:cs typeface="+mn-cs"/>
              </a:rPr>
              <a:t> counts number of students who receive the reimbursable snack;  the attendance roster only counts the number of students in attendance to the program.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Accurate counts for the number of reimbursable snacks served daily are required. The counts must be taken at the point of service for the snacks. Computerized point of service (POS) meal counts may be used to capture daily snack meal counts.  If a computerized POS is not used, the counts may be indicated on the attendance roster as long as there is a clear distinction of the students who are present and those who receive the snack.</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11</a:t>
            </a:fld>
            <a:endParaRPr lang="en-US" dirty="0"/>
          </a:p>
        </p:txBody>
      </p:sp>
    </p:spTree>
    <p:extLst>
      <p:ext uri="{BB962C8B-B14F-4D97-AF65-F5344CB8AC3E}">
        <p14:creationId xmlns:p14="http://schemas.microsoft.com/office/powerpoint/2010/main" val="13642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ASSP is not operated in an area-eligible location, the program must keep a daily income record for cash collected for paid and reduced-price snacks served. This record may be produced from a computerized point of sale software or may be a handwritten document. An example is provided in the ASSP Guidance manual that may be found at: http://childnutrition.ncpublicschools.gov/programs/assp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12</a:t>
            </a:fld>
            <a:endParaRPr lang="en-US" dirty="0"/>
          </a:p>
        </p:txBody>
      </p:sp>
    </p:spTree>
    <p:extLst>
      <p:ext uri="{BB962C8B-B14F-4D97-AF65-F5344CB8AC3E}">
        <p14:creationId xmlns:p14="http://schemas.microsoft.com/office/powerpoint/2010/main" val="3329048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site must maintain written procedures explaining how reimbursable snacks will be counted and consolidated to produce an accurate monthly claim for reimbursement. The claim for reimbursement is filed in a similar manner as the claim for lunches using </a:t>
            </a:r>
            <a:r>
              <a:rPr lang="en-US" sz="1200" u="sng" kern="1200" dirty="0" smtClean="0">
                <a:solidFill>
                  <a:schemeClr val="tx1"/>
                </a:solidFill>
                <a:effectLst/>
                <a:latin typeface="+mn-lt"/>
                <a:ea typeface="+mn-ea"/>
                <a:cs typeface="+mn-cs"/>
                <a:hlinkClick r:id="rId3"/>
              </a:rPr>
              <a:t>https://www.ncchildnutrition.org/Splash.asp</a:t>
            </a:r>
            <a:r>
              <a:rPr lang="en-US" sz="1200" kern="1200" dirty="0" smtClean="0">
                <a:solidFill>
                  <a:schemeClr val="tx1"/>
                </a:solidFill>
                <a:effectLst/>
                <a:latin typeface="+mn-lt"/>
                <a:ea typeface="+mn-ea"/>
                <a:cs typeface="+mn-cs"/>
              </a:rPr>
              <a:t>. Claims are due by the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of each month following the month of snack service. No snack meals can be claimed prior to agreement approval for the ASSP.  </a:t>
            </a:r>
          </a:p>
        </p:txBody>
      </p:sp>
      <p:sp>
        <p:nvSpPr>
          <p:cNvPr id="4" name="Slide Number Placeholder 3"/>
          <p:cNvSpPr>
            <a:spLocks noGrp="1"/>
          </p:cNvSpPr>
          <p:nvPr>
            <p:ph type="sldNum" sz="quarter" idx="10"/>
          </p:nvPr>
        </p:nvSpPr>
        <p:spPr/>
        <p:txBody>
          <a:bodyPr/>
          <a:lstStyle/>
          <a:p>
            <a:fld id="{7BA2A0AF-F7B6-4376-8813-638405E4EA36}" type="slidenum">
              <a:rPr lang="en-US" smtClean="0"/>
              <a:t>13</a:t>
            </a:fld>
            <a:endParaRPr lang="en-US" dirty="0"/>
          </a:p>
        </p:txBody>
      </p:sp>
    </p:spTree>
    <p:extLst>
      <p:ext uri="{BB962C8B-B14F-4D97-AF65-F5344CB8AC3E}">
        <p14:creationId xmlns:p14="http://schemas.microsoft.com/office/powerpoint/2010/main" val="142572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Regular monitoring by the SFA for program compliance is expected. At least two on-site program reviews must be conducted for each ASSP. The first review must be conducted within four weeks of starting the ASSP and the remaining review must be completed prior to the conclusion of program operations. The on-site reviews must assess each site’s compliance with ASSP requirements, such as meal counting and claiming procedures and the meal pattern. The on-site review form may be downloaded at </a:t>
            </a:r>
            <a:r>
              <a:rPr lang="en-US" sz="1200" u="sng" kern="1200" dirty="0" smtClean="0">
                <a:solidFill>
                  <a:schemeClr val="tx1"/>
                </a:solidFill>
                <a:effectLst/>
                <a:latin typeface="+mn-lt"/>
                <a:ea typeface="+mn-ea"/>
                <a:cs typeface="+mn-cs"/>
                <a:hlinkClick r:id="rId3"/>
              </a:rPr>
              <a:t>http://childnutrition.ncpublicschools.gov/programs/assp</a:t>
            </a:r>
            <a:r>
              <a:rPr lang="en-US" sz="1200" kern="1200" dirty="0" smtClean="0">
                <a:solidFill>
                  <a:schemeClr val="tx1"/>
                </a:solidFill>
                <a:effectLst/>
                <a:latin typeface="+mn-lt"/>
                <a:ea typeface="+mn-ea"/>
                <a:cs typeface="+mn-cs"/>
              </a:rPr>
              <a:t> and is also included in Appendix B of this guidance.</a:t>
            </a:r>
          </a:p>
          <a:p>
            <a:r>
              <a:rPr lang="en-US" sz="1200" kern="1200" dirty="0" smtClean="0">
                <a:solidFill>
                  <a:schemeClr val="tx1"/>
                </a:solidFill>
                <a:effectLst/>
                <a:latin typeface="+mn-lt"/>
                <a:ea typeface="+mn-ea"/>
                <a:cs typeface="+mn-cs"/>
              </a:rPr>
              <a:t>Any additional documentation qualifying program participation at each site must also be kept on file at the School Nutrition administrative office.</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14</a:t>
            </a:fld>
            <a:endParaRPr lang="en-US" dirty="0"/>
          </a:p>
        </p:txBody>
      </p:sp>
    </p:spTree>
    <p:extLst>
      <p:ext uri="{BB962C8B-B14F-4D97-AF65-F5344CB8AC3E}">
        <p14:creationId xmlns:p14="http://schemas.microsoft.com/office/powerpoint/2010/main" val="370406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Afterschool snacks give children a nutritional boost and draw them into supervised activities that are safe, fun and filled with learning opportunities. SFAs must plan menus using the existing United States Department of Agriculture Meal Patterns for ASSP and a food based menu planning approach is used. In order to be reimbursed, each snack must contain at least two different components from the components of milk, meats/meat alternates, grains, fruits/vegetables. Students age 12 and older may be served larger portions based on their food needs; however, they may not be served less than the minimum quantities listed for ages 6-12 which are shown on this slide. Refer to the USDA meal pattern chart for the</a:t>
            </a:r>
            <a:r>
              <a:rPr lang="en-US" sz="1200" kern="1200" baseline="0" dirty="0" smtClean="0">
                <a:solidFill>
                  <a:schemeClr val="tx1"/>
                </a:solidFill>
                <a:effectLst/>
                <a:latin typeface="+mn-lt"/>
                <a:ea typeface="+mn-ea"/>
                <a:cs typeface="+mn-cs"/>
              </a:rPr>
              <a:t> meal pattern for younger children.</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A2A0AF-F7B6-4376-8813-638405E4EA36}" type="slidenum">
              <a:rPr lang="en-US" smtClean="0"/>
              <a:t>15</a:t>
            </a:fld>
            <a:endParaRPr lang="en-US" dirty="0"/>
          </a:p>
        </p:txBody>
      </p:sp>
    </p:spTree>
    <p:extLst>
      <p:ext uri="{BB962C8B-B14F-4D97-AF65-F5344CB8AC3E}">
        <p14:creationId xmlns:p14="http://schemas.microsoft.com/office/powerpoint/2010/main" val="425692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snack must contain</a:t>
            </a:r>
            <a:r>
              <a:rPr lang="en-US" sz="1200" kern="1200" baseline="0" dirty="0" smtClean="0">
                <a:solidFill>
                  <a:schemeClr val="tx1"/>
                </a:solidFill>
                <a:effectLst/>
                <a:latin typeface="+mn-lt"/>
                <a:ea typeface="+mn-ea"/>
                <a:cs typeface="+mn-cs"/>
              </a:rPr>
              <a:t> two different components from the four listed on the previous slide. </a:t>
            </a:r>
            <a:r>
              <a:rPr lang="en-US" sz="1200" kern="1200" dirty="0" smtClean="0">
                <a:solidFill>
                  <a:schemeClr val="tx1"/>
                </a:solidFill>
                <a:effectLst/>
                <a:latin typeface="+mn-lt"/>
                <a:ea typeface="+mn-ea"/>
                <a:cs typeface="+mn-cs"/>
              </a:rPr>
              <a:t>Offer versus Serve (OVS) is not allowed for the ASSP so each student must be served at least two of the required components in the full portion size required by the meal pattern.</a:t>
            </a:r>
          </a:p>
          <a:p>
            <a:r>
              <a:rPr lang="en-US" sz="1200" kern="1200" dirty="0" smtClean="0">
                <a:solidFill>
                  <a:schemeClr val="tx1"/>
                </a:solidFill>
                <a:effectLst/>
                <a:latin typeface="+mn-lt"/>
                <a:ea typeface="+mn-ea"/>
                <a:cs typeface="+mn-cs"/>
              </a:rPr>
              <a:t>It is also recommended to offer water in the ASSP to the extent that is practical.</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16</a:t>
            </a:fld>
            <a:endParaRPr lang="en-US" dirty="0"/>
          </a:p>
        </p:txBody>
      </p:sp>
    </p:spTree>
    <p:extLst>
      <p:ext uri="{BB962C8B-B14F-4D97-AF65-F5344CB8AC3E}">
        <p14:creationId xmlns:p14="http://schemas.microsoft.com/office/powerpoint/2010/main" val="421177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Only fat-free (unflavored or flavored) or 1% (unflavored) milk may be offered.</a:t>
            </a:r>
          </a:p>
          <a:p>
            <a:pPr lvl="0"/>
            <a:r>
              <a:rPr lang="en-US" sz="1200" kern="1200" dirty="0" smtClean="0">
                <a:solidFill>
                  <a:schemeClr val="tx1"/>
                </a:solidFill>
                <a:effectLst/>
                <a:latin typeface="+mn-lt"/>
                <a:ea typeface="+mn-ea"/>
                <a:cs typeface="+mn-cs"/>
              </a:rPr>
              <a:t>For operational ease, milk variety is not required in the ASSP meal service.</a:t>
            </a:r>
          </a:p>
          <a:p>
            <a:pPr lvl="0"/>
            <a:r>
              <a:rPr lang="en-US" sz="1200" kern="1200" dirty="0" smtClean="0">
                <a:solidFill>
                  <a:schemeClr val="tx1"/>
                </a:solidFill>
                <a:effectLst/>
                <a:latin typeface="+mn-lt"/>
                <a:ea typeface="+mn-ea"/>
                <a:cs typeface="+mn-cs"/>
              </a:rPr>
              <a:t>Milk may not be served if juice is the only other component of a snack.</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17</a:t>
            </a:fld>
            <a:endParaRPr lang="en-US" dirty="0"/>
          </a:p>
        </p:txBody>
      </p:sp>
    </p:spTree>
    <p:extLst>
      <p:ext uri="{BB962C8B-B14F-4D97-AF65-F5344CB8AC3E}">
        <p14:creationId xmlns:p14="http://schemas.microsoft.com/office/powerpoint/2010/main" val="311749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minimum daily offering varies by age group (refer to the USDA</a:t>
            </a:r>
            <a:r>
              <a:rPr lang="en-US" sz="1200" kern="1200" baseline="0" dirty="0" smtClean="0">
                <a:solidFill>
                  <a:schemeClr val="tx1"/>
                </a:solidFill>
                <a:effectLst/>
                <a:latin typeface="+mn-lt"/>
                <a:ea typeface="+mn-ea"/>
                <a:cs typeface="+mn-cs"/>
              </a:rPr>
              <a:t> Meal Pattern Chart provided at http://childnutrition.ncpublicschools.gov/information-resources/menu-planning-production/menu-planning-production/mealpttrnassp.pdf</a:t>
            </a:r>
            <a:r>
              <a:rPr lang="en-US" sz="1200" kern="1200" dirty="0" smtClean="0">
                <a:solidFill>
                  <a:schemeClr val="tx1"/>
                </a:solidFill>
                <a:effectLst/>
                <a:latin typeface="+mn-lt"/>
                <a:ea typeface="+mn-ea"/>
                <a:cs typeface="+mn-cs"/>
              </a:rPr>
              <a:t>). All grains offered must be enriched or whole grain-rich (whole grain-rich items are encouraged).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Refer to Exhibit A attached to </a:t>
            </a:r>
            <a:r>
              <a:rPr lang="en-US" sz="1200" i="1" kern="1200" dirty="0" smtClean="0">
                <a:solidFill>
                  <a:schemeClr val="tx1"/>
                </a:solidFill>
                <a:effectLst/>
                <a:latin typeface="+mn-lt"/>
                <a:ea typeface="+mn-ea"/>
                <a:cs typeface="+mn-cs"/>
              </a:rPr>
              <a:t>USDA Memorandum SP30‐2012: Grain Requirements in the National School Lunch Program and School Breakfast Program</a:t>
            </a:r>
            <a:r>
              <a:rPr lang="en-US" sz="1200" kern="1200" dirty="0" smtClean="0">
                <a:solidFill>
                  <a:schemeClr val="tx1"/>
                </a:solidFill>
                <a:effectLst/>
                <a:latin typeface="+mn-lt"/>
                <a:ea typeface="+mn-ea"/>
                <a:cs typeface="+mn-cs"/>
              </a:rPr>
              <a:t> for grain crediting information. Grains may also be credited by a CN Label on</a:t>
            </a:r>
            <a:r>
              <a:rPr lang="en-US" sz="1200" kern="1200" baseline="0" dirty="0" smtClean="0">
                <a:solidFill>
                  <a:schemeClr val="tx1"/>
                </a:solidFill>
                <a:effectLst/>
                <a:latin typeface="+mn-lt"/>
                <a:ea typeface="+mn-ea"/>
                <a:cs typeface="+mn-cs"/>
              </a:rPr>
              <a:t> combination foods</a:t>
            </a:r>
            <a:r>
              <a:rPr lang="en-US" sz="1200" kern="1200" dirty="0" smtClean="0">
                <a:solidFill>
                  <a:schemeClr val="tx1"/>
                </a:solidFill>
                <a:effectLst/>
                <a:latin typeface="+mn-lt"/>
                <a:ea typeface="+mn-ea"/>
                <a:cs typeface="+mn-cs"/>
              </a:rPr>
              <a:t> or by total grain</a:t>
            </a:r>
            <a:r>
              <a:rPr lang="en-US" sz="1200" kern="1200" baseline="0" dirty="0" smtClean="0">
                <a:solidFill>
                  <a:schemeClr val="tx1"/>
                </a:solidFill>
                <a:effectLst/>
                <a:latin typeface="+mn-lt"/>
                <a:ea typeface="+mn-ea"/>
                <a:cs typeface="+mn-cs"/>
              </a:rPr>
              <a:t> weight provided by a manufacturer’s product formulation statement (PFS).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18</a:t>
            </a:fld>
            <a:endParaRPr lang="en-US" dirty="0"/>
          </a:p>
        </p:txBody>
      </p:sp>
    </p:spTree>
    <p:extLst>
      <p:ext uri="{BB962C8B-B14F-4D97-AF65-F5344CB8AC3E}">
        <p14:creationId xmlns:p14="http://schemas.microsoft.com/office/powerpoint/2010/main" val="289643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USDA Food Buying Guide for Child Nutrition</a:t>
            </a:r>
            <a:r>
              <a:rPr lang="en-US" sz="1200" kern="1200" baseline="0" dirty="0" smtClean="0">
                <a:solidFill>
                  <a:schemeClr val="tx1"/>
                </a:solidFill>
                <a:effectLst/>
                <a:latin typeface="+mn-lt"/>
                <a:ea typeface="+mn-ea"/>
                <a:cs typeface="+mn-cs"/>
              </a:rPr>
              <a:t> Programs</a:t>
            </a:r>
            <a:r>
              <a:rPr lang="en-US" sz="1200" kern="1200" dirty="0" smtClean="0">
                <a:solidFill>
                  <a:schemeClr val="tx1"/>
                </a:solidFill>
                <a:effectLst/>
                <a:latin typeface="+mn-lt"/>
                <a:ea typeface="+mn-ea"/>
                <a:cs typeface="+mn-cs"/>
              </a:rPr>
              <a:t>, Child Nutrition (CN) Label, or manufacturer’s Product Formulation Statement (PFS) is used to credit this component.</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19</a:t>
            </a:fld>
            <a:endParaRPr lang="en-US" dirty="0"/>
          </a:p>
        </p:txBody>
      </p:sp>
    </p:spTree>
    <p:extLst>
      <p:ext uri="{BB962C8B-B14F-4D97-AF65-F5344CB8AC3E}">
        <p14:creationId xmlns:p14="http://schemas.microsoft.com/office/powerpoint/2010/main" val="404305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Afterschool Snack Program (ASSP) is an extension of the United States Department of Agriculture (USDA) Food and Nutrition Services (FNS) National School Lunch Program (NSLP) and may be administered by participating School Food Authorities (SFAs).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NSLP, the SFA must administer an afterschool care program which provides children with regularly scheduled activities in an organized, structured, and supervised environment; and includes educational or enrichment activities. Providing snacks for afterschool programs is a great opportunity to help students practice healthy eating, assist adults in promoting a healthy eating environment, and strengthen the role of FNS as a partner in education as well as health.  The NSLP  and Child and Adult Care Food Program (CACFP) were expanded through the Child Nutrition Reauthorization Act of 1998 (Public Law 105-336) to provide cash reimbursement for snacks provided to children through age 18 years in certain after school programs.</a:t>
            </a:r>
          </a:p>
        </p:txBody>
      </p:sp>
      <p:sp>
        <p:nvSpPr>
          <p:cNvPr id="4" name="Slide Number Placeholder 3"/>
          <p:cNvSpPr>
            <a:spLocks noGrp="1"/>
          </p:cNvSpPr>
          <p:nvPr>
            <p:ph type="sldNum" sz="quarter" idx="10"/>
          </p:nvPr>
        </p:nvSpPr>
        <p:spPr/>
        <p:txBody>
          <a:bodyPr/>
          <a:lstStyle/>
          <a:p>
            <a:fld id="{7BA2A0AF-F7B6-4376-8813-638405E4EA36}" type="slidenum">
              <a:rPr lang="en-US" smtClean="0"/>
              <a:t>2</a:t>
            </a:fld>
            <a:endParaRPr lang="en-US" dirty="0"/>
          </a:p>
        </p:txBody>
      </p:sp>
    </p:spTree>
    <p:extLst>
      <p:ext uri="{BB962C8B-B14F-4D97-AF65-F5344CB8AC3E}">
        <p14:creationId xmlns:p14="http://schemas.microsoft.com/office/powerpoint/2010/main" val="3874716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Food Buying Guide is used to credit this component. Fruits and vegetables may also be credited by a CN Label on</a:t>
            </a:r>
            <a:r>
              <a:rPr lang="en-US" sz="1200" kern="1200" baseline="0" dirty="0" smtClean="0">
                <a:solidFill>
                  <a:schemeClr val="tx1"/>
                </a:solidFill>
                <a:effectLst/>
                <a:latin typeface="+mn-lt"/>
                <a:ea typeface="+mn-ea"/>
                <a:cs typeface="+mn-cs"/>
              </a:rPr>
              <a:t> combination foods</a:t>
            </a:r>
            <a:r>
              <a:rPr lang="en-US" sz="1200" kern="1200" dirty="0" smtClean="0">
                <a:solidFill>
                  <a:schemeClr val="tx1"/>
                </a:solidFill>
                <a:effectLst/>
                <a:latin typeface="+mn-lt"/>
                <a:ea typeface="+mn-ea"/>
                <a:cs typeface="+mn-cs"/>
              </a:rPr>
              <a:t> or by information </a:t>
            </a:r>
            <a:r>
              <a:rPr lang="en-US" sz="1200" kern="1200" baseline="0" dirty="0" smtClean="0">
                <a:solidFill>
                  <a:schemeClr val="tx1"/>
                </a:solidFill>
                <a:effectLst/>
                <a:latin typeface="+mn-lt"/>
                <a:ea typeface="+mn-ea"/>
                <a:cs typeface="+mn-cs"/>
              </a:rPr>
              <a:t>provided by a manufacturer’s product formulation statement (PFS).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juice must be 100% fruit, vegetable, or a combination of fruit and vegetable.</a:t>
            </a:r>
          </a:p>
          <a:p>
            <a:pPr lvl="0"/>
            <a:r>
              <a:rPr lang="en-US" sz="1200" kern="1200" dirty="0" smtClean="0">
                <a:solidFill>
                  <a:schemeClr val="tx1"/>
                </a:solidFill>
                <a:effectLst/>
                <a:latin typeface="+mn-lt"/>
                <a:ea typeface="+mn-ea"/>
                <a:cs typeface="+mn-cs"/>
              </a:rPr>
              <a:t>Juice may not be served if milk is the only other component of a snack.</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20</a:t>
            </a:fld>
            <a:endParaRPr lang="en-US" dirty="0"/>
          </a:p>
        </p:txBody>
      </p:sp>
    </p:spTree>
    <p:extLst>
      <p:ext uri="{BB962C8B-B14F-4D97-AF65-F5344CB8AC3E}">
        <p14:creationId xmlns:p14="http://schemas.microsoft.com/office/powerpoint/2010/main" val="3070198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cycle menu is a series of menus planned for a specific period of time, for example, 2 weeks. The menu is different for each day during the cycle. At the end of the cycle, the menus are repeated in the same order; because the series of menus start again, it is called a cycle menu. Using a cycle menu is encouraged in order to: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save time for menu planning and preparation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consistently meet the meal pattern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 cost efficient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help control inventory</a:t>
            </a:r>
          </a:p>
          <a:p>
            <a:r>
              <a:rPr lang="en-US" dirty="0" smtClean="0"/>
              <a:t>Refer to the ASSP Guidance Manual at http://childnutrition.ncpublicschools.gov/programs/programs/assp for a sample cycle menu.</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USDA foods may be used for afterschool snacks;</a:t>
            </a:r>
            <a:r>
              <a:rPr lang="en-US" altLang="en-US" baseline="0" dirty="0" smtClean="0"/>
              <a:t> however, </a:t>
            </a:r>
            <a:r>
              <a:rPr lang="en-US" altLang="en-US" dirty="0" smtClean="0"/>
              <a:t>entitlement is based on lunch participation and the SFA will not earn additional entitlements as a result of serving afterschool snacks.</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21</a:t>
            </a:fld>
            <a:endParaRPr lang="en-US" dirty="0"/>
          </a:p>
        </p:txBody>
      </p:sp>
    </p:spTree>
    <p:extLst>
      <p:ext uri="{BB962C8B-B14F-4D97-AF65-F5344CB8AC3E}">
        <p14:creationId xmlns:p14="http://schemas.microsoft.com/office/powerpoint/2010/main" val="2329895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Production records are used to document the menu, meal components, and component portion size offered, served, and leftover each day. This information must support the total number of snacks claimed for reimbursement.  The signature on the document indicates that the site manager attests to the review and accuracy of the information.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ASSP production record template and instructions are included in Appendix C of the</a:t>
            </a:r>
            <a:r>
              <a:rPr lang="en-US" sz="1200" kern="1200" baseline="0" dirty="0" smtClean="0">
                <a:solidFill>
                  <a:schemeClr val="tx1"/>
                </a:solidFill>
                <a:effectLst/>
                <a:latin typeface="+mn-lt"/>
                <a:ea typeface="+mn-ea"/>
                <a:cs typeface="+mn-cs"/>
              </a:rPr>
              <a:t> ASSP G</a:t>
            </a:r>
            <a:r>
              <a:rPr lang="en-US" sz="1200" kern="1200" dirty="0" smtClean="0">
                <a:solidFill>
                  <a:schemeClr val="tx1"/>
                </a:solidFill>
                <a:effectLst/>
                <a:latin typeface="+mn-lt"/>
                <a:ea typeface="+mn-ea"/>
                <a:cs typeface="+mn-cs"/>
              </a:rPr>
              <a:t>uidance Manual and are also posted at: </a:t>
            </a:r>
            <a:r>
              <a:rPr lang="en-US" sz="1200" u="sng" kern="1200" dirty="0" smtClean="0">
                <a:solidFill>
                  <a:schemeClr val="tx1"/>
                </a:solidFill>
                <a:effectLst/>
                <a:latin typeface="+mn-lt"/>
                <a:ea typeface="+mn-ea"/>
                <a:cs typeface="+mn-cs"/>
                <a:hlinkClick r:id="rId3"/>
              </a:rPr>
              <a:t>http://childnutrition.ncpublicschools.gov/programs/assp</a:t>
            </a:r>
            <a:r>
              <a:rPr lang="en-US" sz="1200" kern="1200" dirty="0" smtClean="0">
                <a:solidFill>
                  <a:schemeClr val="tx1"/>
                </a:solidFill>
                <a:effectLst/>
                <a:latin typeface="+mn-lt"/>
                <a:ea typeface="+mn-ea"/>
                <a:cs typeface="+mn-cs"/>
              </a:rPr>
              <a:t>. </a:t>
            </a:r>
            <a:r>
              <a:rPr lang="en-US" altLang="en-US" dirty="0" smtClean="0"/>
              <a:t>If SFAs wish to utilize an alternate production record to document the service of reimbursable snacks, prior approval must be granted by the Regional Program Operations Consultant.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22</a:t>
            </a:fld>
            <a:endParaRPr lang="en-US" dirty="0"/>
          </a:p>
        </p:txBody>
      </p:sp>
    </p:spTree>
    <p:extLst>
      <p:ext uri="{BB962C8B-B14F-4D97-AF65-F5344CB8AC3E}">
        <p14:creationId xmlns:p14="http://schemas.microsoft.com/office/powerpoint/2010/main" val="335884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no restrictions on the amount of time that must elapse between lunch service and ASSP. In addition, there is no time limit between the end of school and snack time, but the service of a snack must occur after the school day has ended and during the operation of the site’s afterschool care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Programs that operate in “expanded learning time” sites are also eligible to participate in and receive reimbursement from the ASSP.  Prior approval by the SA is required. </a:t>
            </a:r>
            <a:r>
              <a:rPr lang="en-US" altLang="en-US" dirty="0" smtClean="0"/>
              <a:t>The ASSP was established to support programs operating afterschool programs with educational and enrichment activities for children in the late afternoon or evening when they might otherwise be unsupervised and engage in risky behaviors.  Program regulations define afterschool care programs as those “providing organized care to enrolled school-age children  after school hours for the purpose of care and supervision of children.”  Given the evolution of education programs, USDA thought it reasonable to consider whether such programs may operate longer than the traditional school day as defined by applicable State or local laws and policies.  Educational programs aimed at serving at-risk children have evolved to include schools operating expanded learning times longer than the traditional school day. Qualified school(s) may be eligible for afterschool snack reimbursement provided it operates a school day that is at least one hour longer than the minimum number of school day hours required for the comparable grade levels by the LEA in which the school is located. In LEAs where all schools operate an expanded learning time program, or in single school LEAs, the State’s average length of the school day or the average length of the school day of surrounding LEAs may be used to determine the standard minimum number of school day hours.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Refer to </a:t>
            </a:r>
            <a:r>
              <a:rPr lang="en-US" sz="1200" i="1" kern="1200" dirty="0" smtClean="0">
                <a:solidFill>
                  <a:schemeClr val="tx1"/>
                </a:solidFill>
                <a:effectLst/>
                <a:latin typeface="+mn-lt"/>
                <a:ea typeface="+mn-ea"/>
                <a:cs typeface="+mn-cs"/>
              </a:rPr>
              <a:t>USDA Memorandum SP4-2011</a:t>
            </a:r>
            <a:r>
              <a:rPr lang="en-US" sz="1200" kern="1200" dirty="0" smtClean="0">
                <a:solidFill>
                  <a:schemeClr val="tx1"/>
                </a:solidFill>
                <a:effectLst/>
                <a:latin typeface="+mn-lt"/>
                <a:ea typeface="+mn-ea"/>
                <a:cs typeface="+mn-cs"/>
              </a:rPr>
              <a:t> for additional information about expanded learning. </a:t>
            </a:r>
            <a:endParaRPr lang="en-US" alt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ASSP may only operate on days that school is in session including summer school. Thus, the ASSP may not be operated on weekends, holidays, or school vacations.</a:t>
            </a:r>
          </a:p>
          <a:p>
            <a:r>
              <a:rPr lang="en-US" sz="1200" kern="1200" dirty="0" smtClean="0">
                <a:solidFill>
                  <a:schemeClr val="tx1"/>
                </a:solidFill>
                <a:effectLst/>
                <a:latin typeface="+mn-lt"/>
                <a:ea typeface="+mn-ea"/>
                <a:cs typeface="+mn-cs"/>
              </a:rPr>
              <a:t>The afterschool care program must be sponsored or operated by a SFA; however, the management of the care program may be contracted with another organization.  Even so, the SFA must retain administrative and fiscal responsibility for the ASSP, enter into the agreement with the SA, and assume responsibility for meeting all ASSP requirements including serving the snacks only in eligible sites providing the after school care.</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23</a:t>
            </a:fld>
            <a:endParaRPr lang="en-US" dirty="0"/>
          </a:p>
        </p:txBody>
      </p:sp>
    </p:spTree>
    <p:extLst>
      <p:ext uri="{BB962C8B-B14F-4D97-AF65-F5344CB8AC3E}">
        <p14:creationId xmlns:p14="http://schemas.microsoft.com/office/powerpoint/2010/main" val="4132155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additional civil rights and food safety compliance areas related to operation of the ASSP. During an Administrative Review of the ASSP, they are included in the General Area of the Review. The SFA must make certain that food safety and civil rights requirements are met according to 7 CFR 210.13(c) and 210.23(b), respectively.</a:t>
            </a:r>
          </a:p>
          <a:p>
            <a:r>
              <a:rPr lang="en-US" sz="1200" kern="1200" dirty="0" smtClean="0">
                <a:solidFill>
                  <a:schemeClr val="tx1"/>
                </a:solidFill>
                <a:effectLst/>
                <a:latin typeface="+mn-lt"/>
                <a:ea typeface="+mn-ea"/>
                <a:cs typeface="+mn-cs"/>
              </a:rPr>
              <a:t>Additional information and continuing education resources about civil rights may be found at: </a:t>
            </a:r>
            <a:r>
              <a:rPr lang="en-US" sz="1200" u="sng" kern="1200" dirty="0" smtClean="0">
                <a:solidFill>
                  <a:schemeClr val="tx1"/>
                </a:solidFill>
                <a:effectLst/>
                <a:latin typeface="+mn-lt"/>
                <a:ea typeface="+mn-ea"/>
                <a:cs typeface="+mn-cs"/>
                <a:hlinkClick r:id="rId3"/>
              </a:rPr>
              <a:t>http://childnutrition.ncpublicschools.gov/front-page/information-resources/civil-rights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“Justice for All” poster may be downloaded from: </a:t>
            </a:r>
            <a:r>
              <a:rPr lang="en-US" sz="1200" u="sng" kern="1200" dirty="0" smtClean="0">
                <a:solidFill>
                  <a:schemeClr val="tx1"/>
                </a:solidFill>
                <a:effectLst/>
                <a:latin typeface="+mn-lt"/>
                <a:ea typeface="+mn-ea"/>
                <a:cs typeface="+mn-cs"/>
                <a:hlinkClick r:id="rId4"/>
              </a:rPr>
              <a:t>http://www.fns.usda.gov/cr/and-justice-all-posters</a:t>
            </a:r>
            <a:r>
              <a:rPr lang="en-US" sz="1200" kern="1200" dirty="0" smtClean="0">
                <a:solidFill>
                  <a:schemeClr val="tx1"/>
                </a:solidFill>
                <a:effectLst/>
                <a:latin typeface="+mn-lt"/>
                <a:ea typeface="+mn-ea"/>
                <a:cs typeface="+mn-cs"/>
              </a:rPr>
              <a:t> and should be displayed in the areas where snacks are served. The nondiscrimination statement that is approved for use in North Carolina School Nutrition Programs is found in Appendix 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Food safety practices must be an important part of a high quality ASSP. The SFA must develop a written food safety program that covers any storage, preparation, and service of the ASSP foods by following similar Hazard Analysis Critical Control Point (HACCP) procedures and meeting the same food safety inspection requirements as for the NSLP. HACCP plan templates are available at: </a:t>
            </a:r>
            <a:r>
              <a:rPr lang="en-US" sz="1200" u="sng" kern="1200" dirty="0" smtClean="0">
                <a:solidFill>
                  <a:schemeClr val="tx1"/>
                </a:solidFill>
                <a:effectLst/>
                <a:latin typeface="+mn-lt"/>
                <a:ea typeface="+mn-ea"/>
                <a:cs typeface="+mn-cs"/>
                <a:hlinkClick r:id="rId5"/>
              </a:rPr>
              <a:t>http://childnutrition.ncpublicschools.gov/front-page/information-resources/haccp-food-safety</a:t>
            </a:r>
            <a:r>
              <a:rPr lang="en-US" sz="1200" kern="1200" dirty="0" smtClean="0">
                <a:solidFill>
                  <a:schemeClr val="tx1"/>
                </a:solidFill>
                <a:effectLst/>
                <a:latin typeface="+mn-lt"/>
                <a:ea typeface="+mn-ea"/>
                <a:cs typeface="+mn-cs"/>
              </a:rPr>
              <a:t>. Be sure to add the ASSP to the existing HACCP plan (in the School Description section) for the school kitchen preparing and serving the snack menu.</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24</a:t>
            </a:fld>
            <a:endParaRPr lang="en-US" dirty="0"/>
          </a:p>
        </p:txBody>
      </p:sp>
    </p:spTree>
    <p:extLst>
      <p:ext uri="{BB962C8B-B14F-4D97-AF65-F5344CB8AC3E}">
        <p14:creationId xmlns:p14="http://schemas.microsoft.com/office/powerpoint/2010/main" val="66725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Operation of the ASSP is reviewed by the State Agency (SA) during routine Technical Assistance (TA) Reviews and the Administrative Review (AR).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reviews are intended to ensure participating schools serve students nutritionally-balanced snacks, provide appropriate activities, and count and claim snacks accurately. </a:t>
            </a:r>
            <a:r>
              <a:rPr lang="en-US" altLang="en-US" dirty="0" smtClean="0"/>
              <a:t>When schools are selected for administrative review, the review is conducted for all meal programs operated in that school, including the SBP, NSLP, and ASSP.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Below are some common findings observed during program reviews:</a:t>
            </a:r>
          </a:p>
          <a:p>
            <a:pPr lvl="0"/>
            <a:r>
              <a:rPr lang="en-US" sz="1200" kern="1200" dirty="0" smtClean="0">
                <a:solidFill>
                  <a:schemeClr val="tx1"/>
                </a:solidFill>
                <a:effectLst/>
                <a:latin typeface="+mn-lt"/>
                <a:ea typeface="+mn-ea"/>
                <a:cs typeface="+mn-cs"/>
              </a:rPr>
              <a:t>Checklist for Qualifying an After School Snack Program is not available for each site or not completed prior to startup of snack service</a:t>
            </a:r>
          </a:p>
          <a:p>
            <a:pPr lvl="0"/>
            <a:r>
              <a:rPr lang="en-US" sz="1200" kern="1200" dirty="0" smtClean="0">
                <a:solidFill>
                  <a:schemeClr val="tx1"/>
                </a:solidFill>
                <a:effectLst/>
                <a:latin typeface="+mn-lt"/>
                <a:ea typeface="+mn-ea"/>
                <a:cs typeface="+mn-cs"/>
              </a:rPr>
              <a:t>Two ASSP on-site reviews not conducted, one within the first 4 weeks of operation</a:t>
            </a:r>
          </a:p>
          <a:p>
            <a:pPr lvl="0"/>
            <a:r>
              <a:rPr lang="en-US" sz="1200" kern="1200" dirty="0" smtClean="0">
                <a:solidFill>
                  <a:schemeClr val="tx1"/>
                </a:solidFill>
                <a:effectLst/>
                <a:latin typeface="+mn-lt"/>
                <a:ea typeface="+mn-ea"/>
                <a:cs typeface="+mn-cs"/>
              </a:rPr>
              <a:t>Production Record indicates inadequate portion sizes for meal components</a:t>
            </a:r>
          </a:p>
          <a:p>
            <a:pPr lvl="0"/>
            <a:r>
              <a:rPr lang="en-US" sz="1200" kern="1200" dirty="0" smtClean="0">
                <a:solidFill>
                  <a:schemeClr val="tx1"/>
                </a:solidFill>
                <a:effectLst/>
                <a:latin typeface="+mn-lt"/>
                <a:ea typeface="+mn-ea"/>
                <a:cs typeface="+mn-cs"/>
              </a:rPr>
              <a:t>Meal counts not taken at the point of service</a:t>
            </a:r>
          </a:p>
          <a:p>
            <a:pPr lvl="0"/>
            <a:r>
              <a:rPr lang="en-US" sz="1200" kern="1200" dirty="0" smtClean="0">
                <a:solidFill>
                  <a:schemeClr val="tx1"/>
                </a:solidFill>
                <a:effectLst/>
                <a:latin typeface="+mn-lt"/>
                <a:ea typeface="+mn-ea"/>
                <a:cs typeface="+mn-cs"/>
              </a:rPr>
              <a:t>Meal counts incorrectly consolidated for the claim for reimbursement</a:t>
            </a:r>
          </a:p>
          <a:p>
            <a:r>
              <a:rPr lang="en-US" sz="1200" kern="1200" dirty="0" smtClean="0">
                <a:solidFill>
                  <a:schemeClr val="tx1"/>
                </a:solidFill>
                <a:effectLst/>
                <a:latin typeface="+mn-lt"/>
                <a:ea typeface="+mn-ea"/>
                <a:cs typeface="+mn-cs"/>
              </a:rPr>
              <a:t>Afterschool snack site eligibility concerns, counting/claiming problems, and inappropriate, inadequate and/or missing components would result in violations of program requirements.  If a violation is identified, technical assistance is provided and immediate corrective action is required.  A required corrective action plan should explain the action(s) taken to correct the violation and procedures the SFA and site will implement to ensure such violations do not occur in the future. Fiscal action will be taken when appropriate -- USDA requires fiscal action if snacks are claimed for adults or ineligible students (e.g., age limitations) or if snacks that are missing a component. In addition, USDA allows fiscal action for repeated milk type violations (i.e., higher fat content milk, flavoring).</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25</a:t>
            </a:fld>
            <a:endParaRPr lang="en-US" dirty="0"/>
          </a:p>
        </p:txBody>
      </p:sp>
    </p:spTree>
    <p:extLst>
      <p:ext uri="{BB962C8B-B14F-4D97-AF65-F5344CB8AC3E}">
        <p14:creationId xmlns:p14="http://schemas.microsoft.com/office/powerpoint/2010/main" val="2406063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Afterschool snack site eligibility concerns, counting/claiming problems, and inappropriate, inadequate and/or missing components result in violations of program requirements.  If a violation is identified, technical assistance is provided and immediate corrective action is required.  A required corrective action plan should explain the action(s) taken to correct the violation and procedures the SFA and site will implement to ensure such violations do not occur in the future. </a:t>
            </a:r>
          </a:p>
          <a:p>
            <a:r>
              <a:rPr lang="en-US" sz="1200" kern="1200" dirty="0" smtClean="0">
                <a:solidFill>
                  <a:schemeClr val="tx1"/>
                </a:solidFill>
                <a:effectLst/>
                <a:latin typeface="+mn-lt"/>
                <a:ea typeface="+mn-ea"/>
                <a:cs typeface="+mn-cs"/>
              </a:rPr>
              <a:t>Below are some common findings observed during program reviews: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Checklist for Qualifying an After School Snack Program is not available for each site or not completed prior to startup of snack service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Two ASSP on-site reviews not conducted, one within the first 4 weeks of operation and the second prior</a:t>
            </a:r>
            <a:r>
              <a:rPr lang="en-US" sz="1200" kern="1200" baseline="0" dirty="0" smtClean="0">
                <a:solidFill>
                  <a:schemeClr val="tx1"/>
                </a:solidFill>
                <a:effectLst/>
                <a:latin typeface="+mn-lt"/>
                <a:ea typeface="+mn-ea"/>
                <a:cs typeface="+mn-cs"/>
              </a:rPr>
              <a:t> to the end of the program</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Production Record indicates inadequate portion sizes for meal components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Meal counts not taken at the point of service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Meal counts incorrectly consolidated for the claim for reimbursement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A2A0AF-F7B6-4376-8813-638405E4EA36}" type="slidenum">
              <a:rPr lang="en-US" smtClean="0"/>
              <a:t>26</a:t>
            </a:fld>
            <a:endParaRPr lang="en-US" dirty="0"/>
          </a:p>
        </p:txBody>
      </p:sp>
    </p:spTree>
    <p:extLst>
      <p:ext uri="{BB962C8B-B14F-4D97-AF65-F5344CB8AC3E}">
        <p14:creationId xmlns:p14="http://schemas.microsoft.com/office/powerpoint/2010/main" val="240606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program violation are identified, f</a:t>
            </a:r>
            <a:r>
              <a:rPr lang="en-US" sz="1200" kern="1200" dirty="0" smtClean="0">
                <a:solidFill>
                  <a:schemeClr val="tx1"/>
                </a:solidFill>
                <a:effectLst/>
                <a:latin typeface="+mn-lt"/>
                <a:ea typeface="+mn-ea"/>
                <a:cs typeface="+mn-cs"/>
              </a:rPr>
              <a:t>iscal action will be taken when appropriate -- USDA requires fiscal action if snacks are claimed for adults or ineligible students (e.g., age limitations) or if snacks are missing a component. In addition, USDA allows fiscal action for repeated milk type violations (i.e., higher fat content milk, flavoring).</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27</a:t>
            </a:fld>
            <a:endParaRPr lang="en-US" dirty="0"/>
          </a:p>
        </p:txBody>
      </p:sp>
    </p:spTree>
    <p:extLst>
      <p:ext uri="{BB962C8B-B14F-4D97-AF65-F5344CB8AC3E}">
        <p14:creationId xmlns:p14="http://schemas.microsoft.com/office/powerpoint/2010/main" val="240606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resources that provide additional information about the ASSP</a:t>
            </a:r>
            <a:r>
              <a:rPr lang="en-US" baseline="0" dirty="0" smtClean="0"/>
              <a:t> and some are listed on this slide. In addition, you may search the USDA Policy Memorandums to locate any additional guidance that may be issued (http://www.fns.usda.gov/school-meals/policy )</a:t>
            </a:r>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28</a:t>
            </a:fld>
            <a:endParaRPr lang="en-US" dirty="0"/>
          </a:p>
        </p:txBody>
      </p:sp>
    </p:spTree>
    <p:extLst>
      <p:ext uri="{BB962C8B-B14F-4D97-AF65-F5344CB8AC3E}">
        <p14:creationId xmlns:p14="http://schemas.microsoft.com/office/powerpoint/2010/main" val="287631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additional questions about the ASSP,</a:t>
            </a:r>
            <a:r>
              <a:rPr lang="en-US" baseline="0" dirty="0" smtClean="0"/>
              <a:t> please contact your School Nutrition Administrator or the regional School Nutrition Program Operations Consultant.</a:t>
            </a:r>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29</a:t>
            </a:fld>
            <a:endParaRPr lang="en-US" dirty="0"/>
          </a:p>
        </p:txBody>
      </p:sp>
    </p:spTree>
    <p:extLst>
      <p:ext uri="{BB962C8B-B14F-4D97-AF65-F5344CB8AC3E}">
        <p14:creationId xmlns:p14="http://schemas.microsoft.com/office/powerpoint/2010/main" val="3284560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SFA must retain final </a:t>
            </a:r>
            <a:r>
              <a:rPr lang="en-US" sz="1200" i="1" kern="1200" dirty="0" smtClean="0">
                <a:solidFill>
                  <a:schemeClr val="tx1"/>
                </a:solidFill>
                <a:effectLst/>
                <a:latin typeface="+mn-lt"/>
                <a:ea typeface="+mn-ea"/>
                <a:cs typeface="+mn-cs"/>
              </a:rPr>
              <a:t>administrative</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management</a:t>
            </a:r>
            <a:r>
              <a:rPr lang="en-US" sz="1200" kern="1200" dirty="0" smtClean="0">
                <a:solidFill>
                  <a:schemeClr val="tx1"/>
                </a:solidFill>
                <a:effectLst/>
                <a:latin typeface="+mn-lt"/>
                <a:ea typeface="+mn-ea"/>
                <a:cs typeface="+mn-cs"/>
              </a:rPr>
              <a:t> responsibility for meeting all ASSP requirements related to:</a:t>
            </a:r>
          </a:p>
          <a:p>
            <a:pPr lvl="0"/>
            <a:r>
              <a:rPr lang="en-US" sz="1200" kern="1200" dirty="0" smtClean="0">
                <a:solidFill>
                  <a:schemeClr val="tx1"/>
                </a:solidFill>
                <a:effectLst/>
                <a:latin typeface="+mn-lt"/>
                <a:ea typeface="+mn-ea"/>
                <a:cs typeface="+mn-cs"/>
              </a:rPr>
              <a:t>Eligibility</a:t>
            </a:r>
          </a:p>
          <a:p>
            <a:pPr lvl="0"/>
            <a:r>
              <a:rPr lang="en-US" sz="1200" kern="1200" dirty="0" smtClean="0">
                <a:solidFill>
                  <a:schemeClr val="tx1"/>
                </a:solidFill>
                <a:effectLst/>
                <a:latin typeface="+mn-lt"/>
                <a:ea typeface="+mn-ea"/>
                <a:cs typeface="+mn-cs"/>
              </a:rPr>
              <a:t>Accountability</a:t>
            </a:r>
          </a:p>
          <a:p>
            <a:pPr lvl="0"/>
            <a:r>
              <a:rPr lang="en-US" sz="1200" kern="1200" dirty="0" smtClean="0">
                <a:solidFill>
                  <a:schemeClr val="tx1"/>
                </a:solidFill>
                <a:effectLst/>
                <a:latin typeface="+mn-lt"/>
                <a:ea typeface="+mn-ea"/>
                <a:cs typeface="+mn-cs"/>
              </a:rPr>
              <a:t>Monitoring</a:t>
            </a:r>
          </a:p>
          <a:p>
            <a:pPr lvl="0"/>
            <a:r>
              <a:rPr lang="en-US" sz="1200" kern="1200" dirty="0" smtClean="0">
                <a:solidFill>
                  <a:schemeClr val="tx1"/>
                </a:solidFill>
                <a:effectLst/>
                <a:latin typeface="+mn-lt"/>
                <a:ea typeface="+mn-ea"/>
                <a:cs typeface="+mn-cs"/>
              </a:rPr>
              <a:t>Meal Pattern</a:t>
            </a:r>
          </a:p>
          <a:p>
            <a:pPr lvl="0"/>
            <a:r>
              <a:rPr lang="en-US" sz="1200" kern="1200" dirty="0" smtClean="0">
                <a:solidFill>
                  <a:schemeClr val="tx1"/>
                </a:solidFill>
                <a:effectLst/>
                <a:latin typeface="+mn-lt"/>
                <a:ea typeface="+mn-ea"/>
                <a:cs typeface="+mn-cs"/>
              </a:rPr>
              <a:t>General Areas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School Food Authority (SFA) must ensure that students are served a nutritionally-balanced snack, appropriate enrichment activities are offered, site eligibility is determined accurately, and the program is well-managed. We will look at each of these areas in more detail in the subsequent slides.</a:t>
            </a:r>
          </a:p>
        </p:txBody>
      </p:sp>
      <p:sp>
        <p:nvSpPr>
          <p:cNvPr id="4" name="Slide Number Placeholder 3"/>
          <p:cNvSpPr>
            <a:spLocks noGrp="1"/>
          </p:cNvSpPr>
          <p:nvPr>
            <p:ph type="sldNum" sz="quarter" idx="10"/>
          </p:nvPr>
        </p:nvSpPr>
        <p:spPr/>
        <p:txBody>
          <a:bodyPr/>
          <a:lstStyle/>
          <a:p>
            <a:fld id="{7BA2A0AF-F7B6-4376-8813-638405E4EA36}" type="slidenum">
              <a:rPr lang="en-US" smtClean="0"/>
              <a:t>3</a:t>
            </a:fld>
            <a:endParaRPr lang="en-US" dirty="0"/>
          </a:p>
        </p:txBody>
      </p:sp>
    </p:spTree>
    <p:extLst>
      <p:ext uri="{BB962C8B-B14F-4D97-AF65-F5344CB8AC3E}">
        <p14:creationId xmlns:p14="http://schemas.microsoft.com/office/powerpoint/2010/main" val="96110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several criteria that must be met for a site to receive snacks under the ASSP. The after school care program must be: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Sponsored or operated by the SFA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organized, supervised, and regularly scheduled activities after the school day ends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 an educational or enrichment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Serve students that are Pre-Kindergarten (PK) grade to age 18</a:t>
            </a:r>
            <a:r>
              <a:rPr lang="en-US" sz="1200" kern="1200" baseline="0" dirty="0" smtClean="0">
                <a:solidFill>
                  <a:schemeClr val="tx1"/>
                </a:solidFill>
                <a:effectLst/>
                <a:latin typeface="+mn-lt"/>
                <a:ea typeface="+mn-ea"/>
                <a:cs typeface="+mn-cs"/>
              </a:rPr>
              <a:t> -- </a:t>
            </a:r>
            <a:r>
              <a:rPr lang="en-US" altLang="en-US" dirty="0" smtClean="0"/>
              <a:t>Reimbursement may be claimed for afterschool</a:t>
            </a:r>
            <a:r>
              <a:rPr lang="en-US" altLang="en-US" baseline="0" dirty="0" smtClean="0"/>
              <a:t> </a:t>
            </a:r>
            <a:r>
              <a:rPr lang="en-US" altLang="en-US" dirty="0" smtClean="0"/>
              <a:t>snacks served to all children pre-primary (such as Head</a:t>
            </a:r>
            <a:r>
              <a:rPr lang="en-US" altLang="en-US" baseline="0" dirty="0" smtClean="0"/>
              <a:t> Start)</a:t>
            </a:r>
            <a:r>
              <a:rPr lang="en-US" altLang="en-US" dirty="0" smtClean="0"/>
              <a:t> through the ages of 18 in </a:t>
            </a:r>
            <a:r>
              <a:rPr lang="en-US" altLang="en-US" i="1" u="sng" dirty="0" smtClean="0"/>
              <a:t>eligible afterschool care programs</a:t>
            </a:r>
            <a:r>
              <a:rPr lang="en-US" altLang="en-US" dirty="0" smtClean="0"/>
              <a:t>.  Reimbursement may also be claimed for those children who turn age 19 during the school year.</a:t>
            </a:r>
            <a:endParaRPr lang="en-US" sz="1200" kern="1200" dirty="0" smtClean="0">
              <a:solidFill>
                <a:schemeClr val="tx1"/>
              </a:solidFill>
              <a:effectLst/>
              <a:latin typeface="+mn-lt"/>
              <a:ea typeface="+mn-ea"/>
              <a:cs typeface="+mn-cs"/>
            </a:endParaRPr>
          </a:p>
          <a:p>
            <a:endParaRPr lang="en-US" dirty="0" smtClean="0"/>
          </a:p>
          <a:p>
            <a:r>
              <a:rPr lang="en-US" dirty="0" smtClean="0"/>
              <a:t>Refer to the </a:t>
            </a:r>
            <a:r>
              <a:rPr lang="en-US" i="1" dirty="0" smtClean="0"/>
              <a:t>Eligible Programs</a:t>
            </a:r>
            <a:r>
              <a:rPr lang="en-US" i="1" baseline="0" dirty="0" smtClean="0"/>
              <a:t> </a:t>
            </a:r>
            <a:r>
              <a:rPr lang="en-US" baseline="0" dirty="0" smtClean="0"/>
              <a:t>section of the </a:t>
            </a:r>
            <a:r>
              <a:rPr lang="en-US" i="1" baseline="0" dirty="0" smtClean="0"/>
              <a:t>Frequently Asked Questions </a:t>
            </a:r>
            <a:r>
              <a:rPr lang="en-US" baseline="0" dirty="0" smtClean="0"/>
              <a:t>document posted at http://childnutrition.ncpublicschools.gov/programs/programs/assp for more information about specific programs such as athletics, expanded learning, and programs operated on weekends and during the summer.</a:t>
            </a:r>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4</a:t>
            </a:fld>
            <a:endParaRPr lang="en-US" dirty="0"/>
          </a:p>
        </p:txBody>
      </p:sp>
    </p:spTree>
    <p:extLst>
      <p:ext uri="{BB962C8B-B14F-4D97-AF65-F5344CB8AC3E}">
        <p14:creationId xmlns:p14="http://schemas.microsoft.com/office/powerpoint/2010/main" val="368319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participating in an ASSP, SFAs must determine if sites are eligible according to the ASSP regulations. A qualifying self-assessment checklist form has been developed to assist SFAs in determining if sites may participate in ASSP. The checklist can be found at: </a:t>
            </a:r>
            <a:r>
              <a:rPr lang="en-US" sz="1200" u="sng" kern="1200" dirty="0" smtClean="0">
                <a:solidFill>
                  <a:schemeClr val="tx1"/>
                </a:solidFill>
                <a:effectLst/>
                <a:latin typeface="+mn-lt"/>
                <a:ea typeface="+mn-ea"/>
                <a:cs typeface="+mn-cs"/>
                <a:hlinkClick r:id="rId3"/>
              </a:rPr>
              <a:t>http://childnutrition.ncpublicschools.gov/programs/assp</a:t>
            </a:r>
            <a:r>
              <a:rPr lang="en-US" sz="1200" kern="1200" dirty="0" smtClean="0">
                <a:solidFill>
                  <a:schemeClr val="tx1"/>
                </a:solidFill>
                <a:effectLst/>
                <a:latin typeface="+mn-lt"/>
                <a:ea typeface="+mn-ea"/>
                <a:cs typeface="+mn-cs"/>
              </a:rPr>
              <a:t> . Complete one checklist for each afterschool care program participating in the ASSP and keep on file at the School Nutrition Administrative office.</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5</a:t>
            </a:fld>
            <a:endParaRPr lang="en-US" dirty="0"/>
          </a:p>
        </p:txBody>
      </p:sp>
    </p:spTree>
    <p:extLst>
      <p:ext uri="{BB962C8B-B14F-4D97-AF65-F5344CB8AC3E}">
        <p14:creationId xmlns:p14="http://schemas.microsoft.com/office/powerpoint/2010/main" val="221510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SFA determines site eligibility, the SFA must apply and enter into an agreement with the State Agency (SA) before operation of the program begins. The application process must identify all afterschool care program sites and provide location documentation of the attendance area for the program sites if using the area eligibility option. If the application is approved, the SFA or organization must enter into an agreement with the SA which specifies the terms and conditions of participation in ASSP.</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6</a:t>
            </a:fld>
            <a:endParaRPr lang="en-US" dirty="0"/>
          </a:p>
        </p:txBody>
      </p:sp>
    </p:spTree>
    <p:extLst>
      <p:ext uri="{BB962C8B-B14F-4D97-AF65-F5344CB8AC3E}">
        <p14:creationId xmlns:p14="http://schemas.microsoft.com/office/powerpoint/2010/main" val="280355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USDA sets reimbursement rates for ASSP in a similar manner as for School Breakfast Program (SBP) and NSLP. Current reimbursement rates are found at: </a:t>
            </a:r>
            <a:r>
              <a:rPr lang="en-US" sz="1200" u="sng" kern="1200" dirty="0" smtClean="0">
                <a:solidFill>
                  <a:schemeClr val="tx1"/>
                </a:solidFill>
                <a:effectLst/>
                <a:latin typeface="+mn-lt"/>
                <a:ea typeface="+mn-ea"/>
                <a:cs typeface="+mn-cs"/>
                <a:hlinkClick r:id="rId3"/>
              </a:rPr>
              <a:t>http://www.fns.usda.gov/school-meals/rates-reimbursement</a:t>
            </a:r>
            <a:r>
              <a:rPr lang="en-US" sz="1200" kern="1200" dirty="0" smtClean="0">
                <a:solidFill>
                  <a:schemeClr val="tx1"/>
                </a:solidFill>
                <a:effectLst/>
                <a:latin typeface="+mn-lt"/>
                <a:ea typeface="+mn-ea"/>
                <a:cs typeface="+mn-cs"/>
              </a:rPr>
              <a:t>. SFAs may claim meals based on reimbursement rates by area eligibility or by meal counts according to benefit issuance category of paid, reduced-price, or free meals. Reimbursement for ASSP may be claimed for snacks served to children from PK grades up to age 18 and may also be claimed for children who turn age 19 during the school year.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ASSP site qualifies for area eligibility if it is located in the attendance area of a school which has at least 50% of its enrollment eligible for free or reduced-price meals. All students participating in an area-eligible ASSP site receive snacks that are reimbursed at the free rate. Data from the appropriate school(s) in the attendance area must be used to establish the area eligibility of a site -- SFA-wide data cannot be used. If an ASSP site is located in an area which has mandated busing of students, data from the individual school building (elementary, middle, or high school) should be used. A site’s area eligibility must be based on the total number of students approved for free and reduced-price meals as of the last day of operation for the most current November, which is the month selected by the SA.</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7</a:t>
            </a:fld>
            <a:endParaRPr lang="en-US" dirty="0"/>
          </a:p>
        </p:txBody>
      </p:sp>
    </p:spTree>
    <p:extLst>
      <p:ext uri="{BB962C8B-B14F-4D97-AF65-F5344CB8AC3E}">
        <p14:creationId xmlns:p14="http://schemas.microsoft.com/office/powerpoint/2010/main" val="404071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ASSP sites do not qualify for area eligibility based on the percentage of students eligible to receive free and reduced meals, the SFA would be reimbursed according to the current USDA rates by meal counts for students based on the benefits issuance category. Documentation of Free/Reduced-priced eligibility is required.</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8</a:t>
            </a:fld>
            <a:endParaRPr lang="en-US" dirty="0"/>
          </a:p>
        </p:txBody>
      </p:sp>
    </p:spTree>
    <p:extLst>
      <p:ext uri="{BB962C8B-B14F-4D97-AF65-F5344CB8AC3E}">
        <p14:creationId xmlns:p14="http://schemas.microsoft.com/office/powerpoint/2010/main" val="404071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NOTE to presenter – prior to the presentation, please refer</a:t>
            </a:r>
            <a:r>
              <a:rPr lang="en-US" sz="1200" b="1" i="0" kern="1200" baseline="0" dirty="0" smtClean="0">
                <a:solidFill>
                  <a:schemeClr val="tx1"/>
                </a:solidFill>
                <a:effectLst/>
                <a:latin typeface="+mn-lt"/>
                <a:ea typeface="+mn-ea"/>
                <a:cs typeface="+mn-cs"/>
              </a:rPr>
              <a:t> to this portion of the USDA website to learn the current rates so that they may be shared with the participants.</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annual payments and rates adjustments for the National School Lunch and associated Afterschool Snack Program reflect changes in the </a:t>
            </a:r>
            <a:r>
              <a:rPr lang="en-US" sz="1200" b="0" i="1" kern="1200" dirty="0" smtClean="0">
                <a:solidFill>
                  <a:schemeClr val="tx1"/>
                </a:solidFill>
                <a:effectLst/>
                <a:latin typeface="+mn-lt"/>
                <a:ea typeface="+mn-ea"/>
                <a:cs typeface="+mn-cs"/>
              </a:rPr>
              <a:t>Food Away From Home</a:t>
            </a:r>
            <a:r>
              <a:rPr lang="en-US" sz="1200" b="0" i="0" kern="1200" dirty="0" smtClean="0">
                <a:solidFill>
                  <a:schemeClr val="tx1"/>
                </a:solidFill>
                <a:effectLst/>
                <a:latin typeface="+mn-lt"/>
                <a:ea typeface="+mn-ea"/>
                <a:cs typeface="+mn-cs"/>
              </a:rPr>
              <a:t> series of the </a:t>
            </a:r>
            <a:r>
              <a:rPr lang="en-US" sz="1200" b="0" i="1" kern="1200" dirty="0" smtClean="0">
                <a:solidFill>
                  <a:schemeClr val="tx1"/>
                </a:solidFill>
                <a:effectLst/>
                <a:latin typeface="+mn-lt"/>
                <a:ea typeface="+mn-ea"/>
                <a:cs typeface="+mn-cs"/>
              </a:rPr>
              <a:t>Consumer Price Index for All Urban Consumers</a:t>
            </a:r>
            <a:r>
              <a:rPr lang="en-US" sz="1200" b="0" i="0" kern="1200" dirty="0" smtClean="0">
                <a:solidFill>
                  <a:schemeClr val="tx1"/>
                </a:solidFill>
                <a:effectLst/>
                <a:latin typeface="+mn-lt"/>
                <a:ea typeface="+mn-ea"/>
                <a:cs typeface="+mn-cs"/>
              </a:rPr>
              <a:t>.</a:t>
            </a:r>
          </a:p>
          <a:p>
            <a:pPr fontAlgn="base"/>
            <a:r>
              <a:rPr lang="en-US" sz="1200" b="0" i="0" kern="1200" dirty="0" smtClean="0">
                <a:solidFill>
                  <a:schemeClr val="tx1"/>
                </a:solidFill>
                <a:effectLst/>
                <a:latin typeface="+mn-lt"/>
                <a:ea typeface="+mn-ea"/>
                <a:cs typeface="+mn-cs"/>
              </a:rPr>
              <a:t>These payments and rates are in effect from July 1 through June 30 every year.</a:t>
            </a:r>
          </a:p>
          <a:p>
            <a:endParaRPr lang="en-US" dirty="0"/>
          </a:p>
        </p:txBody>
      </p:sp>
      <p:sp>
        <p:nvSpPr>
          <p:cNvPr id="4" name="Slide Number Placeholder 3"/>
          <p:cNvSpPr>
            <a:spLocks noGrp="1"/>
          </p:cNvSpPr>
          <p:nvPr>
            <p:ph type="sldNum" sz="quarter" idx="10"/>
          </p:nvPr>
        </p:nvSpPr>
        <p:spPr/>
        <p:txBody>
          <a:bodyPr/>
          <a:lstStyle/>
          <a:p>
            <a:fld id="{7BA2A0AF-F7B6-4376-8813-638405E4EA36}" type="slidenum">
              <a:rPr lang="en-US" smtClean="0"/>
              <a:t>9</a:t>
            </a:fld>
            <a:endParaRPr lang="en-US" dirty="0"/>
          </a:p>
        </p:txBody>
      </p:sp>
    </p:spTree>
    <p:extLst>
      <p:ext uri="{BB962C8B-B14F-4D97-AF65-F5344CB8AC3E}">
        <p14:creationId xmlns:p14="http://schemas.microsoft.com/office/powerpoint/2010/main" val="333009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9EBF-77BF-40FF-A559-94DC50231DD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6B402-3ACD-4E59-A544-A6E6351C42DA}" type="datetimeFigureOut">
              <a:rPr lang="en-US" smtClean="0">
                <a:solidFill>
                  <a:prstClr val="black">
                    <a:tint val="75000"/>
                  </a:prstClr>
                </a:solidFill>
              </a:rPr>
              <a:pPr/>
              <a:t>8/25/2015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1DAB8-7DEB-4CDD-90DB-723EEAB6940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52050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279EBF-77BF-40FF-A559-94DC50231DD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279EBF-77BF-40FF-A559-94DC50231DD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79EBF-77BF-40FF-A559-94DC50231DD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8B66B-C1CC-4CB1-82A1-65F4A2EC1904}" type="datetimeFigureOut">
              <a:rPr lang="en-US" smtClean="0"/>
              <a:t>8/25/2015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279EBF-77BF-40FF-A559-94DC50231DD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9E8B66B-C1CC-4CB1-82A1-65F4A2EC1904}" type="datetimeFigureOut">
              <a:rPr lang="en-US" smtClean="0"/>
              <a:t>8/25/2015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0279EBF-77BF-40FF-A559-94DC50231DD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B402-3ACD-4E59-A544-A6E6351C42DA}" type="datetimeFigureOut">
              <a:rPr lang="en-US" smtClean="0">
                <a:solidFill>
                  <a:prstClr val="black">
                    <a:tint val="75000"/>
                  </a:prstClr>
                </a:solidFill>
              </a:rPr>
              <a:pPr/>
              <a:t>8/25/2015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1DAB8-7DEB-4CDD-90DB-723EEAB69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488823"/>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fns.usda.gov/sites/default/files/AfterschoolFactSheet.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childnutrition.ncpublicschools.gov/programs/assp" TargetMode="External"/><Relationship Id="rId5" Type="http://schemas.openxmlformats.org/officeDocument/2006/relationships/hyperlink" Target="http://www.fns.usda.gov/school-meals/afterschool-snacks-faqs" TargetMode="External"/><Relationship Id="rId4" Type="http://schemas.openxmlformats.org/officeDocument/2006/relationships/hyperlink" Target="http://www.fns.usda.gov/sites/default/files/HHFKAfactsheet-athletics.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ns.usda.gov/school-meals/rates-reimburse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AFTERSCHOOL SNACK PROGRAM</a:t>
            </a:r>
            <a:endParaRPr lang="en-US" dirty="0"/>
          </a:p>
        </p:txBody>
      </p:sp>
      <p:sp>
        <p:nvSpPr>
          <p:cNvPr id="3" name="Subtitle 2"/>
          <p:cNvSpPr>
            <a:spLocks noGrp="1"/>
          </p:cNvSpPr>
          <p:nvPr>
            <p:ph type="subTitle" idx="1"/>
          </p:nvPr>
        </p:nvSpPr>
        <p:spPr>
          <a:xfrm>
            <a:off x="762000" y="3886200"/>
            <a:ext cx="7848600" cy="1371600"/>
          </a:xfrm>
        </p:spPr>
        <p:txBody>
          <a:bodyPr>
            <a:normAutofit/>
          </a:bodyPr>
          <a:lstStyle/>
          <a:p>
            <a:pPr fontAlgn="auto">
              <a:spcAft>
                <a:spcPts val="0"/>
              </a:spcAft>
              <a:defRPr/>
            </a:pPr>
            <a:r>
              <a:rPr lang="en-US" dirty="0"/>
              <a:t>North Carolina Department of Public Instruction</a:t>
            </a:r>
          </a:p>
          <a:p>
            <a:pPr fontAlgn="auto">
              <a:spcAft>
                <a:spcPts val="0"/>
              </a:spcAft>
              <a:defRPr/>
            </a:pPr>
            <a:r>
              <a:rPr lang="en-US" dirty="0" smtClean="0"/>
              <a:t>School </a:t>
            </a:r>
            <a:r>
              <a:rPr lang="en-US" dirty="0"/>
              <a:t>Nutrition Services Section</a:t>
            </a:r>
          </a:p>
          <a:p>
            <a:pPr fontAlgn="auto">
              <a:spcAft>
                <a:spcPts val="0"/>
              </a:spcAft>
              <a:defRPr/>
            </a:pPr>
            <a:r>
              <a:rPr lang="en-US" dirty="0" smtClean="0"/>
              <a:t>Revised September </a:t>
            </a:r>
            <a:r>
              <a:rPr lang="en-US" dirty="0"/>
              <a:t>2015</a:t>
            </a:r>
          </a:p>
        </p:txBody>
      </p:sp>
      <p:sp>
        <p:nvSpPr>
          <p:cNvPr id="4" name="Rectangle 3"/>
          <p:cNvSpPr/>
          <p:nvPr/>
        </p:nvSpPr>
        <p:spPr>
          <a:xfrm>
            <a:off x="2514600" y="5899421"/>
            <a:ext cx="4065280" cy="307777"/>
          </a:xfrm>
          <a:prstGeom prst="rect">
            <a:avLst/>
          </a:prstGeom>
        </p:spPr>
        <p:txBody>
          <a:bodyPr wrap="none">
            <a:spAutoFit/>
          </a:bodyPr>
          <a:lstStyle/>
          <a:p>
            <a:pPr lvl="0"/>
            <a:r>
              <a:rPr lang="en-US" sz="1400" i="1" dirty="0">
                <a:solidFill>
                  <a:prstClr val="black"/>
                </a:solidFill>
                <a:latin typeface="Calibri"/>
              </a:rPr>
              <a:t>USDA is an equal opportunity provider and employer.</a:t>
            </a:r>
            <a:endParaRPr lang="en-US" sz="1400" i="1" dirty="0">
              <a:solidFill>
                <a:prstClr val="black"/>
              </a:solidFill>
              <a:latin typeface="Calibri"/>
            </a:endParaRPr>
          </a:p>
        </p:txBody>
      </p:sp>
    </p:spTree>
    <p:extLst>
      <p:ext uri="{BB962C8B-B14F-4D97-AF65-F5344CB8AC3E}">
        <p14:creationId xmlns:p14="http://schemas.microsoft.com/office/powerpoint/2010/main" val="3916318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Daily requirements</a:t>
            </a:r>
            <a:endParaRPr lang="en-US" dirty="0"/>
          </a:p>
        </p:txBody>
      </p:sp>
      <p:sp>
        <p:nvSpPr>
          <p:cNvPr id="3" name="Content Placeholder 2"/>
          <p:cNvSpPr>
            <a:spLocks noGrp="1"/>
          </p:cNvSpPr>
          <p:nvPr>
            <p:ph idx="1"/>
          </p:nvPr>
        </p:nvSpPr>
        <p:spPr/>
        <p:txBody>
          <a:bodyPr>
            <a:normAutofit/>
          </a:bodyPr>
          <a:lstStyle/>
          <a:p>
            <a:pPr marL="171450" lvl="0" indent="-171450"/>
            <a:r>
              <a:rPr lang="en-US" sz="3600" dirty="0" smtClean="0"/>
              <a:t>Attendance rosters, participation rosters, and snack </a:t>
            </a:r>
            <a:r>
              <a:rPr lang="en-US" sz="3600" dirty="0"/>
              <a:t>counts</a:t>
            </a:r>
          </a:p>
          <a:p>
            <a:pPr marL="171450" lvl="0" indent="-171450"/>
            <a:r>
              <a:rPr lang="en-US" sz="3600" dirty="0"/>
              <a:t>I</a:t>
            </a:r>
            <a:r>
              <a:rPr lang="en-US" sz="3600" dirty="0" smtClean="0"/>
              <a:t>ncome </a:t>
            </a:r>
            <a:r>
              <a:rPr lang="en-US" sz="3600" dirty="0"/>
              <a:t>record for cash collected</a:t>
            </a:r>
          </a:p>
          <a:p>
            <a:pPr marL="171450" lvl="0" indent="-171450"/>
            <a:r>
              <a:rPr lang="en-US" sz="3600" dirty="0"/>
              <a:t>Accurate reimbursement </a:t>
            </a:r>
            <a:r>
              <a:rPr lang="en-US" sz="3600" dirty="0" smtClean="0"/>
              <a:t>claims</a:t>
            </a:r>
            <a:endParaRPr lang="en-US" sz="36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5326"/>
          <a:stretch/>
        </p:blipFill>
        <p:spPr>
          <a:xfrm>
            <a:off x="5181600" y="4343400"/>
            <a:ext cx="3276599" cy="2301811"/>
          </a:xfrm>
          <a:prstGeom prst="rect">
            <a:avLst/>
          </a:prstGeom>
        </p:spPr>
      </p:pic>
    </p:spTree>
    <p:extLst>
      <p:ext uri="{BB962C8B-B14F-4D97-AF65-F5344CB8AC3E}">
        <p14:creationId xmlns:p14="http://schemas.microsoft.com/office/powerpoint/2010/main" val="2816807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Accountability: Daily Participation Rosters</a:t>
            </a:r>
            <a:endParaRPr lang="en-US" dirty="0"/>
          </a:p>
        </p:txBody>
      </p:sp>
      <p:sp>
        <p:nvSpPr>
          <p:cNvPr id="3" name="Content Placeholder 2"/>
          <p:cNvSpPr>
            <a:spLocks noGrp="1"/>
          </p:cNvSpPr>
          <p:nvPr>
            <p:ph idx="1"/>
          </p:nvPr>
        </p:nvSpPr>
        <p:spPr>
          <a:xfrm>
            <a:off x="457200" y="1961707"/>
            <a:ext cx="8229600" cy="4591493"/>
          </a:xfrm>
        </p:spPr>
        <p:txBody>
          <a:bodyPr/>
          <a:lstStyle/>
          <a:p>
            <a:r>
              <a:rPr lang="en-US" sz="3600" dirty="0" smtClean="0"/>
              <a:t>Lists all students participating</a:t>
            </a:r>
          </a:p>
          <a:p>
            <a:r>
              <a:rPr lang="en-US" sz="3600" dirty="0" smtClean="0"/>
              <a:t>Counts number of reimbursable snacks</a:t>
            </a:r>
          </a:p>
          <a:p>
            <a:r>
              <a:rPr lang="en-US" sz="3600" dirty="0" smtClean="0"/>
              <a:t>Counts taken a point of service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676"/>
          <a:stretch/>
        </p:blipFill>
        <p:spPr>
          <a:xfrm>
            <a:off x="3570413" y="4809283"/>
            <a:ext cx="5593080" cy="2029224"/>
          </a:xfrm>
          <a:prstGeom prst="rect">
            <a:avLst/>
          </a:prstGeom>
          <a:ln>
            <a:noFill/>
          </a:ln>
          <a:effectLst>
            <a:softEdge rad="127000"/>
          </a:effectLst>
        </p:spPr>
      </p:pic>
    </p:spTree>
    <p:extLst>
      <p:ext uri="{BB962C8B-B14F-4D97-AF65-F5344CB8AC3E}">
        <p14:creationId xmlns:p14="http://schemas.microsoft.com/office/powerpoint/2010/main" val="4056078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9363"/>
          <a:stretch/>
        </p:blipFill>
        <p:spPr>
          <a:xfrm>
            <a:off x="4338084" y="3962401"/>
            <a:ext cx="4793512" cy="2895600"/>
          </a:xfrm>
          <a:prstGeom prst="rect">
            <a:avLst/>
          </a:prstGeom>
        </p:spPr>
      </p:pic>
      <p:sp>
        <p:nvSpPr>
          <p:cNvPr id="2" name="Title 1"/>
          <p:cNvSpPr>
            <a:spLocks noGrp="1"/>
          </p:cNvSpPr>
          <p:nvPr>
            <p:ph type="title"/>
          </p:nvPr>
        </p:nvSpPr>
        <p:spPr/>
        <p:txBody>
          <a:bodyPr/>
          <a:lstStyle/>
          <a:p>
            <a:r>
              <a:rPr lang="en-US" dirty="0" smtClean="0"/>
              <a:t>Accountability: Income Record</a:t>
            </a:r>
            <a:endParaRPr lang="en-US" dirty="0"/>
          </a:p>
        </p:txBody>
      </p:sp>
      <p:sp>
        <p:nvSpPr>
          <p:cNvPr id="3" name="Content Placeholder 2"/>
          <p:cNvSpPr>
            <a:spLocks noGrp="1"/>
          </p:cNvSpPr>
          <p:nvPr>
            <p:ph idx="1"/>
          </p:nvPr>
        </p:nvSpPr>
        <p:spPr/>
        <p:txBody>
          <a:bodyPr>
            <a:normAutofit/>
          </a:bodyPr>
          <a:lstStyle/>
          <a:p>
            <a:r>
              <a:rPr lang="en-US" sz="3600" dirty="0" smtClean="0"/>
              <a:t>For programs in areas not area-eligible</a:t>
            </a:r>
          </a:p>
          <a:p>
            <a:r>
              <a:rPr lang="en-US" sz="3600" dirty="0" smtClean="0"/>
              <a:t>Record of cash collected for paid and reduced-price snacks</a:t>
            </a:r>
          </a:p>
          <a:p>
            <a:r>
              <a:rPr lang="en-US" sz="3600" dirty="0" smtClean="0"/>
              <a:t>May be computerized or hand written document</a:t>
            </a:r>
            <a:endParaRPr lang="en-US" sz="3600" dirty="0"/>
          </a:p>
        </p:txBody>
      </p:sp>
    </p:spTree>
    <p:extLst>
      <p:ext uri="{BB962C8B-B14F-4D97-AF65-F5344CB8AC3E}">
        <p14:creationId xmlns:p14="http://schemas.microsoft.com/office/powerpoint/2010/main" val="915663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Accountability: Reimbursement Claims</a:t>
            </a:r>
            <a:endParaRPr lang="en-US" dirty="0"/>
          </a:p>
        </p:txBody>
      </p:sp>
      <p:sp>
        <p:nvSpPr>
          <p:cNvPr id="3" name="Content Placeholder 2"/>
          <p:cNvSpPr>
            <a:spLocks noGrp="1"/>
          </p:cNvSpPr>
          <p:nvPr>
            <p:ph idx="1"/>
          </p:nvPr>
        </p:nvSpPr>
        <p:spPr/>
        <p:txBody>
          <a:bodyPr>
            <a:normAutofit/>
          </a:bodyPr>
          <a:lstStyle/>
          <a:p>
            <a:r>
              <a:rPr lang="en-US" sz="3600" dirty="0" smtClean="0"/>
              <a:t>Written procedures for how snacks are counted and consolidated</a:t>
            </a:r>
          </a:p>
          <a:p>
            <a:r>
              <a:rPr lang="en-US" sz="3600" dirty="0" smtClean="0"/>
              <a:t>Claim filing process similar to lunches</a:t>
            </a:r>
          </a:p>
          <a:p>
            <a:r>
              <a:rPr lang="en-US" sz="3600" dirty="0" smtClean="0"/>
              <a:t>Due by 10</a:t>
            </a:r>
            <a:r>
              <a:rPr lang="en-US" sz="3600" baseline="30000" dirty="0" smtClean="0"/>
              <a:t>th</a:t>
            </a:r>
            <a:r>
              <a:rPr lang="en-US" sz="3600" dirty="0" smtClean="0"/>
              <a:t> of month following service</a:t>
            </a:r>
          </a:p>
          <a:p>
            <a:r>
              <a:rPr lang="en-US" sz="3600" dirty="0" smtClean="0"/>
              <a:t>No claims prior to agreement approval for ASSP</a:t>
            </a:r>
            <a:endParaRPr lang="en-US" sz="3600" dirty="0"/>
          </a:p>
        </p:txBody>
      </p:sp>
    </p:spTree>
    <p:extLst>
      <p:ext uri="{BB962C8B-B14F-4D97-AF65-F5344CB8AC3E}">
        <p14:creationId xmlns:p14="http://schemas.microsoft.com/office/powerpoint/2010/main" val="3487463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r>
              <a:rPr lang="en-US" sz="3200" u="sng" dirty="0" smtClean="0"/>
              <a:t>Two</a:t>
            </a:r>
            <a:r>
              <a:rPr lang="en-US" sz="3200" dirty="0" smtClean="0"/>
              <a:t> On-site Reviews</a:t>
            </a:r>
          </a:p>
          <a:p>
            <a:pPr lvl="2">
              <a:buFont typeface="Wingdings" panose="05000000000000000000" pitchFamily="2" charset="2"/>
              <a:buChar char="Ø"/>
            </a:pPr>
            <a:r>
              <a:rPr lang="en-US" sz="2800" dirty="0" smtClean="0"/>
              <a:t>Within first 4 weeks</a:t>
            </a:r>
            <a:r>
              <a:rPr lang="en-US" sz="2800" u="sng" dirty="0" smtClean="0">
                <a:solidFill>
                  <a:schemeClr val="accent1">
                    <a:lumMod val="75000"/>
                  </a:schemeClr>
                </a:solidFill>
              </a:rPr>
              <a:t> </a:t>
            </a:r>
            <a:r>
              <a:rPr lang="en-US" sz="2800" dirty="0" smtClean="0"/>
              <a:t>of program starting</a:t>
            </a:r>
            <a:endParaRPr lang="en-US" sz="2800" dirty="0"/>
          </a:p>
          <a:p>
            <a:pPr marL="822960" lvl="3" indent="0">
              <a:buNone/>
            </a:pPr>
            <a:r>
              <a:rPr lang="en-US" sz="2600" dirty="0" smtClean="0"/>
              <a:t>and</a:t>
            </a:r>
          </a:p>
          <a:p>
            <a:pPr lvl="2">
              <a:buFont typeface="Wingdings" panose="05000000000000000000" pitchFamily="2" charset="2"/>
              <a:buChar char="Ø"/>
            </a:pPr>
            <a:r>
              <a:rPr lang="en-US" sz="2800" dirty="0" smtClean="0"/>
              <a:t>Prior to conclusion of program operations</a:t>
            </a:r>
          </a:p>
          <a:p>
            <a:r>
              <a:rPr lang="en-US" sz="3200" dirty="0" smtClean="0"/>
              <a:t>Assess compliance</a:t>
            </a:r>
          </a:p>
          <a:p>
            <a:pPr lvl="2">
              <a:buFont typeface="Wingdings" panose="05000000000000000000" pitchFamily="2" charset="2"/>
              <a:buChar char="Ø"/>
            </a:pPr>
            <a:r>
              <a:rPr lang="en-US" sz="2800" dirty="0" smtClean="0"/>
              <a:t>Meal Counting</a:t>
            </a:r>
          </a:p>
          <a:p>
            <a:pPr lvl="2">
              <a:buFont typeface="Wingdings" panose="05000000000000000000" pitchFamily="2" charset="2"/>
              <a:buChar char="Ø"/>
            </a:pPr>
            <a:r>
              <a:rPr lang="en-US" sz="2800" dirty="0" smtClean="0"/>
              <a:t>Claims</a:t>
            </a:r>
          </a:p>
          <a:p>
            <a:pPr lvl="2">
              <a:buFont typeface="Wingdings" panose="05000000000000000000" pitchFamily="2" charset="2"/>
              <a:buChar char="Ø"/>
            </a:pPr>
            <a:r>
              <a:rPr lang="en-US" sz="2800" dirty="0" smtClean="0"/>
              <a:t>Meal Pattern and Production Records</a:t>
            </a:r>
          </a:p>
          <a:p>
            <a:r>
              <a:rPr lang="en-US" sz="3200" dirty="0" smtClean="0"/>
              <a:t>File and keep for 3 years</a:t>
            </a:r>
            <a:endParaRPr lang="en-US" sz="3200" dirty="0"/>
          </a:p>
        </p:txBody>
      </p:sp>
    </p:spTree>
    <p:extLst>
      <p:ext uri="{BB962C8B-B14F-4D97-AF65-F5344CB8AC3E}">
        <p14:creationId xmlns:p14="http://schemas.microsoft.com/office/powerpoint/2010/main" val="14465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Pattern</a:t>
            </a:r>
            <a:endParaRPr lang="en-US" dirty="0"/>
          </a:p>
        </p:txBody>
      </p:sp>
      <p:sp>
        <p:nvSpPr>
          <p:cNvPr id="3" name="Content Placeholder 2"/>
          <p:cNvSpPr>
            <a:spLocks noGrp="1"/>
          </p:cNvSpPr>
          <p:nvPr>
            <p:ph idx="1"/>
          </p:nvPr>
        </p:nvSpPr>
        <p:spPr/>
        <p:txBody>
          <a:bodyPr>
            <a:noAutofit/>
          </a:bodyPr>
          <a:lstStyle/>
          <a:p>
            <a:r>
              <a:rPr lang="en-US" sz="3600" dirty="0" smtClean="0"/>
              <a:t>Food Based</a:t>
            </a:r>
          </a:p>
          <a:p>
            <a:r>
              <a:rPr lang="en-US" sz="3600" dirty="0" smtClean="0"/>
              <a:t>Contains 4 Components</a:t>
            </a:r>
          </a:p>
          <a:p>
            <a:pPr lvl="2">
              <a:buFont typeface="Wingdings" panose="05000000000000000000" pitchFamily="2" charset="2"/>
              <a:buChar char="Ø"/>
            </a:pPr>
            <a:r>
              <a:rPr lang="en-US" sz="2800" dirty="0" smtClean="0"/>
              <a:t>1 cup Milk, fat-free or 1% unflavored</a:t>
            </a:r>
          </a:p>
          <a:p>
            <a:pPr lvl="2">
              <a:buFont typeface="Wingdings" panose="05000000000000000000" pitchFamily="2" charset="2"/>
              <a:buChar char="Ø"/>
            </a:pPr>
            <a:r>
              <a:rPr lang="en-US" sz="2800" dirty="0" smtClean="0"/>
              <a:t>1  oz eq Grain</a:t>
            </a:r>
          </a:p>
          <a:p>
            <a:pPr lvl="2">
              <a:buFont typeface="Wingdings" panose="05000000000000000000" pitchFamily="2" charset="2"/>
              <a:buChar char="Ø"/>
            </a:pPr>
            <a:r>
              <a:rPr lang="en-US" sz="2800" dirty="0" smtClean="0"/>
              <a:t>1 oz eq Meats/Meat Alternates</a:t>
            </a:r>
          </a:p>
          <a:p>
            <a:pPr lvl="2">
              <a:buFont typeface="Wingdings" panose="05000000000000000000" pitchFamily="2" charset="2"/>
              <a:buChar char="Ø"/>
            </a:pPr>
            <a:r>
              <a:rPr lang="en-US" sz="2800" dirty="0" smtClean="0"/>
              <a:t>¾ cup Fruits/Vegetables</a:t>
            </a:r>
          </a:p>
        </p:txBody>
      </p:sp>
      <p:pic>
        <p:nvPicPr>
          <p:cNvPr id="5" name="Picture 4"/>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r="28602" b="73077"/>
          <a:stretch/>
        </p:blipFill>
        <p:spPr>
          <a:xfrm>
            <a:off x="1143000" y="5181599"/>
            <a:ext cx="7010400" cy="1698223"/>
          </a:xfrm>
          <a:prstGeom prst="rect">
            <a:avLst/>
          </a:prstGeom>
        </p:spPr>
      </p:pic>
    </p:spTree>
    <p:extLst>
      <p:ext uri="{BB962C8B-B14F-4D97-AF65-F5344CB8AC3E}">
        <p14:creationId xmlns:p14="http://schemas.microsoft.com/office/powerpoint/2010/main" val="409513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257" y="3602882"/>
            <a:ext cx="2169435" cy="3255117"/>
          </a:xfrm>
          <a:prstGeom prst="rect">
            <a:avLst/>
          </a:prstGeom>
        </p:spPr>
      </p:pic>
      <p:sp>
        <p:nvSpPr>
          <p:cNvPr id="2" name="Title 1"/>
          <p:cNvSpPr>
            <a:spLocks noGrp="1"/>
          </p:cNvSpPr>
          <p:nvPr>
            <p:ph type="title"/>
          </p:nvPr>
        </p:nvSpPr>
        <p:spPr/>
        <p:txBody>
          <a:bodyPr/>
          <a:lstStyle/>
          <a:p>
            <a:r>
              <a:rPr lang="en-US" dirty="0" smtClean="0"/>
              <a:t>Meal Pattern</a:t>
            </a:r>
            <a:endParaRPr lang="en-US" dirty="0"/>
          </a:p>
        </p:txBody>
      </p:sp>
      <p:sp>
        <p:nvSpPr>
          <p:cNvPr id="3" name="Content Placeholder 2"/>
          <p:cNvSpPr>
            <a:spLocks noGrp="1"/>
          </p:cNvSpPr>
          <p:nvPr>
            <p:ph idx="1"/>
          </p:nvPr>
        </p:nvSpPr>
        <p:spPr/>
        <p:txBody>
          <a:bodyPr>
            <a:normAutofit/>
          </a:bodyPr>
          <a:lstStyle/>
          <a:p>
            <a:r>
              <a:rPr lang="en-US" sz="3600" dirty="0"/>
              <a:t>Each snack provides two different </a:t>
            </a:r>
            <a:r>
              <a:rPr lang="en-US" sz="3600" dirty="0" smtClean="0"/>
              <a:t>components in full portion size</a:t>
            </a:r>
            <a:endParaRPr lang="en-US" sz="3600" dirty="0"/>
          </a:p>
          <a:p>
            <a:r>
              <a:rPr lang="en-US" sz="3600" dirty="0" smtClean="0"/>
              <a:t>Offer versus Serve not allowed</a:t>
            </a:r>
          </a:p>
          <a:p>
            <a:r>
              <a:rPr lang="en-US" sz="3600" dirty="0" smtClean="0"/>
              <a:t>Water recommended</a:t>
            </a:r>
            <a:endParaRPr lang="en-US" sz="3600" dirty="0"/>
          </a:p>
        </p:txBody>
      </p:sp>
    </p:spTree>
    <p:extLst>
      <p:ext uri="{BB962C8B-B14F-4D97-AF65-F5344CB8AC3E}">
        <p14:creationId xmlns:p14="http://schemas.microsoft.com/office/powerpoint/2010/main" val="3624936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628" r="37907" b="32296"/>
          <a:stretch/>
        </p:blipFill>
        <p:spPr>
          <a:xfrm>
            <a:off x="5638800" y="2948224"/>
            <a:ext cx="3505200" cy="3909776"/>
          </a:xfrm>
          <a:prstGeom prst="ellipse">
            <a:avLst/>
          </a:prstGeom>
          <a:ln>
            <a:noFill/>
          </a:ln>
          <a:effectLst>
            <a:softEdge rad="112500"/>
          </a:effectLst>
        </p:spPr>
      </p:pic>
      <p:sp>
        <p:nvSpPr>
          <p:cNvPr id="2" name="Title 1"/>
          <p:cNvSpPr>
            <a:spLocks noGrp="1"/>
          </p:cNvSpPr>
          <p:nvPr>
            <p:ph type="title"/>
          </p:nvPr>
        </p:nvSpPr>
        <p:spPr/>
        <p:txBody>
          <a:bodyPr/>
          <a:lstStyle/>
          <a:p>
            <a:r>
              <a:rPr lang="en-US" dirty="0" smtClean="0"/>
              <a:t>Meal Components: Milk</a:t>
            </a:r>
            <a:endParaRPr lang="en-US" dirty="0"/>
          </a:p>
        </p:txBody>
      </p:sp>
      <p:sp>
        <p:nvSpPr>
          <p:cNvPr id="3" name="Content Placeholder 2"/>
          <p:cNvSpPr>
            <a:spLocks noGrp="1"/>
          </p:cNvSpPr>
          <p:nvPr>
            <p:ph idx="1"/>
          </p:nvPr>
        </p:nvSpPr>
        <p:spPr>
          <a:xfrm>
            <a:off x="457200" y="1600200"/>
            <a:ext cx="6629400" cy="4876800"/>
          </a:xfrm>
        </p:spPr>
        <p:txBody>
          <a:bodyPr>
            <a:normAutofit/>
          </a:bodyPr>
          <a:lstStyle/>
          <a:p>
            <a:r>
              <a:rPr lang="en-US" sz="3600" dirty="0" smtClean="0"/>
              <a:t>Fat-free, flavored or unflavored</a:t>
            </a:r>
          </a:p>
          <a:p>
            <a:r>
              <a:rPr lang="en-US" sz="3600" dirty="0" smtClean="0"/>
              <a:t>1% fat unflavored</a:t>
            </a:r>
          </a:p>
          <a:p>
            <a:r>
              <a:rPr lang="en-US" sz="3600" dirty="0" smtClean="0"/>
              <a:t>Milk variety not required</a:t>
            </a:r>
          </a:p>
          <a:p>
            <a:r>
              <a:rPr lang="en-US" sz="3600" dirty="0" smtClean="0"/>
              <a:t>Milk and juice </a:t>
            </a:r>
            <a:r>
              <a:rPr lang="en-US" sz="3600" dirty="0"/>
              <a:t>not served together as the only </a:t>
            </a:r>
            <a:r>
              <a:rPr lang="en-US" sz="3600" dirty="0" smtClean="0"/>
              <a:t>components</a:t>
            </a:r>
            <a:endParaRPr lang="en-US" sz="3600" dirty="0"/>
          </a:p>
        </p:txBody>
      </p:sp>
    </p:spTree>
    <p:extLst>
      <p:ext uri="{BB962C8B-B14F-4D97-AF65-F5344CB8AC3E}">
        <p14:creationId xmlns:p14="http://schemas.microsoft.com/office/powerpoint/2010/main" val="2165555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1" y="2910077"/>
            <a:ext cx="2514600" cy="3947923"/>
          </a:xfrm>
          <a:prstGeom prst="rect">
            <a:avLst/>
          </a:prstGeom>
        </p:spPr>
      </p:pic>
      <p:sp>
        <p:nvSpPr>
          <p:cNvPr id="4" name="Title 3"/>
          <p:cNvSpPr>
            <a:spLocks noGrp="1"/>
          </p:cNvSpPr>
          <p:nvPr>
            <p:ph type="title"/>
          </p:nvPr>
        </p:nvSpPr>
        <p:spPr/>
        <p:txBody>
          <a:bodyPr/>
          <a:lstStyle/>
          <a:p>
            <a:r>
              <a:rPr lang="en-US" dirty="0"/>
              <a:t>Meal Components: </a:t>
            </a:r>
            <a:r>
              <a:rPr lang="en-US" dirty="0" smtClean="0"/>
              <a:t>Grains</a:t>
            </a:r>
            <a:endParaRPr lang="en-US" dirty="0"/>
          </a:p>
        </p:txBody>
      </p:sp>
      <p:sp>
        <p:nvSpPr>
          <p:cNvPr id="5" name="Content Placeholder 4"/>
          <p:cNvSpPr>
            <a:spLocks noGrp="1"/>
          </p:cNvSpPr>
          <p:nvPr>
            <p:ph idx="1"/>
          </p:nvPr>
        </p:nvSpPr>
        <p:spPr>
          <a:xfrm>
            <a:off x="457200" y="1600200"/>
            <a:ext cx="7848600" cy="4876800"/>
          </a:xfrm>
        </p:spPr>
        <p:txBody>
          <a:bodyPr>
            <a:normAutofit/>
          </a:bodyPr>
          <a:lstStyle/>
          <a:p>
            <a:r>
              <a:rPr lang="en-US" sz="3600" dirty="0" smtClean="0"/>
              <a:t>Must be enriched or whole grain-rich</a:t>
            </a:r>
          </a:p>
          <a:p>
            <a:r>
              <a:rPr lang="en-US" sz="3600" dirty="0" smtClean="0"/>
              <a:t>Whole grain-rich encouraged</a:t>
            </a:r>
          </a:p>
          <a:p>
            <a:r>
              <a:rPr lang="en-US" sz="3600" dirty="0" smtClean="0"/>
              <a:t>Credited by:</a:t>
            </a:r>
          </a:p>
          <a:p>
            <a:pPr lvl="2">
              <a:buFont typeface="Wingdings" panose="05000000000000000000" pitchFamily="2" charset="2"/>
              <a:buChar char="Ø"/>
            </a:pPr>
            <a:r>
              <a:rPr lang="en-US" sz="3000" dirty="0" smtClean="0"/>
              <a:t>USDA Memorandum SP30-2012</a:t>
            </a:r>
          </a:p>
          <a:p>
            <a:pPr lvl="2">
              <a:buFont typeface="Wingdings" panose="05000000000000000000" pitchFamily="2" charset="2"/>
              <a:buChar char="Ø"/>
            </a:pPr>
            <a:r>
              <a:rPr lang="en-US" sz="3000" dirty="0"/>
              <a:t>CN </a:t>
            </a:r>
            <a:r>
              <a:rPr lang="en-US" sz="3000" dirty="0" smtClean="0"/>
              <a:t>Label for combination foods</a:t>
            </a:r>
            <a:endParaRPr lang="en-US" sz="3000" dirty="0"/>
          </a:p>
          <a:p>
            <a:pPr lvl="2">
              <a:buFont typeface="Wingdings" panose="05000000000000000000" pitchFamily="2" charset="2"/>
              <a:buChar char="Ø"/>
            </a:pPr>
            <a:r>
              <a:rPr lang="en-US" sz="3000" dirty="0"/>
              <a:t>Product Formulation Statement</a:t>
            </a:r>
          </a:p>
          <a:p>
            <a:pPr lvl="2"/>
            <a:endParaRPr lang="en-US" sz="3000" dirty="0"/>
          </a:p>
        </p:txBody>
      </p:sp>
    </p:spTree>
    <p:extLst>
      <p:ext uri="{BB962C8B-B14F-4D97-AF65-F5344CB8AC3E}">
        <p14:creationId xmlns:p14="http://schemas.microsoft.com/office/powerpoint/2010/main" val="3451970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Meal Components: Meats/Meat Alternates</a:t>
            </a:r>
            <a:endParaRPr lang="en-US" dirty="0"/>
          </a:p>
        </p:txBody>
      </p:sp>
      <p:sp>
        <p:nvSpPr>
          <p:cNvPr id="3" name="Content Placeholder 2"/>
          <p:cNvSpPr>
            <a:spLocks noGrp="1"/>
          </p:cNvSpPr>
          <p:nvPr>
            <p:ph idx="1"/>
          </p:nvPr>
        </p:nvSpPr>
        <p:spPr/>
        <p:txBody>
          <a:bodyPr/>
          <a:lstStyle/>
          <a:p>
            <a:pPr marL="0" indent="0">
              <a:buNone/>
            </a:pPr>
            <a:r>
              <a:rPr lang="en-US" sz="3600" dirty="0" smtClean="0"/>
              <a:t>Credited by:</a:t>
            </a:r>
          </a:p>
          <a:p>
            <a:pPr lvl="2">
              <a:buFont typeface="Wingdings" panose="05000000000000000000" pitchFamily="2" charset="2"/>
              <a:buChar char="Ø"/>
            </a:pPr>
            <a:r>
              <a:rPr lang="en-US" sz="3200" dirty="0"/>
              <a:t>Product Formulation Statement</a:t>
            </a:r>
          </a:p>
          <a:p>
            <a:pPr lvl="2">
              <a:buFont typeface="Wingdings" panose="05000000000000000000" pitchFamily="2" charset="2"/>
              <a:buChar char="Ø"/>
            </a:pPr>
            <a:r>
              <a:rPr lang="en-US" sz="3200" dirty="0" smtClean="0"/>
              <a:t>Food Buying Guide</a:t>
            </a:r>
          </a:p>
          <a:p>
            <a:pPr lvl="2">
              <a:buFont typeface="Wingdings" panose="05000000000000000000" pitchFamily="2" charset="2"/>
              <a:buChar char="Ø"/>
            </a:pPr>
            <a:r>
              <a:rPr lang="en-US" sz="3200" dirty="0" smtClean="0"/>
              <a:t>CN Label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2228" y="2690037"/>
            <a:ext cx="3741772" cy="4205176"/>
          </a:xfrm>
          <a:prstGeom prst="ellipse">
            <a:avLst/>
          </a:prstGeom>
          <a:ln>
            <a:noFill/>
          </a:ln>
          <a:effectLst>
            <a:softEdge rad="112500"/>
          </a:effectLst>
        </p:spPr>
      </p:pic>
    </p:spTree>
    <p:extLst>
      <p:ext uri="{BB962C8B-B14F-4D97-AF65-F5344CB8AC3E}">
        <p14:creationId xmlns:p14="http://schemas.microsoft.com/office/powerpoint/2010/main" val="889619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Afterschool Snack Program (ASSP)</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An extension of National School Lunch Program (NSLP)</a:t>
            </a:r>
          </a:p>
        </p:txBody>
      </p:sp>
      <p:pic>
        <p:nvPicPr>
          <p:cNvPr id="2050" name="Picture 2" descr="Fotolia_52155963_Subscription_Monthly_M"/>
          <p:cNvPicPr>
            <a:picLocks noChangeAspect="1" noChangeArrowheads="1"/>
          </p:cNvPicPr>
          <p:nvPr/>
        </p:nvPicPr>
        <p:blipFill>
          <a:blip r:embed="rId3">
            <a:extLst>
              <a:ext uri="{28A0092B-C50C-407E-A947-70E740481C1C}">
                <a14:useLocalDpi xmlns:a14="http://schemas.microsoft.com/office/drawing/2010/main" val="0"/>
              </a:ext>
            </a:extLst>
          </a:blip>
          <a:srcRect b="43457"/>
          <a:stretch>
            <a:fillRect/>
          </a:stretch>
        </p:blipFill>
        <p:spPr bwMode="auto">
          <a:xfrm>
            <a:off x="2161381" y="2774693"/>
            <a:ext cx="4821238" cy="370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05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781133"/>
            <a:ext cx="3198628" cy="4082184"/>
          </a:xfrm>
          <a:prstGeom prst="rect">
            <a:avLst/>
          </a:prstGeom>
        </p:spPr>
      </p:pic>
      <p:sp>
        <p:nvSpPr>
          <p:cNvPr id="2" name="Title 1"/>
          <p:cNvSpPr>
            <a:spLocks noGrp="1"/>
          </p:cNvSpPr>
          <p:nvPr>
            <p:ph type="title"/>
          </p:nvPr>
        </p:nvSpPr>
        <p:spPr/>
        <p:txBody>
          <a:bodyPr/>
          <a:lstStyle/>
          <a:p>
            <a:r>
              <a:rPr lang="en-US" dirty="0" smtClean="0"/>
              <a:t>Meal Components: Fruits/Vegetables</a:t>
            </a:r>
            <a:endParaRPr lang="en-US" dirty="0"/>
          </a:p>
        </p:txBody>
      </p:sp>
      <p:sp>
        <p:nvSpPr>
          <p:cNvPr id="3" name="Content Placeholder 2"/>
          <p:cNvSpPr>
            <a:spLocks noGrp="1"/>
          </p:cNvSpPr>
          <p:nvPr>
            <p:ph idx="1"/>
          </p:nvPr>
        </p:nvSpPr>
        <p:spPr>
          <a:xfrm>
            <a:off x="457200" y="1600200"/>
            <a:ext cx="6400800" cy="4876800"/>
          </a:xfrm>
        </p:spPr>
        <p:txBody>
          <a:bodyPr/>
          <a:lstStyle/>
          <a:p>
            <a:r>
              <a:rPr lang="en-US" sz="3600" dirty="0"/>
              <a:t>Credited by:</a:t>
            </a:r>
          </a:p>
          <a:p>
            <a:pPr lvl="2">
              <a:buFont typeface="Wingdings" panose="05000000000000000000" pitchFamily="2" charset="2"/>
              <a:buChar char="Ø"/>
            </a:pPr>
            <a:r>
              <a:rPr lang="en-US" sz="3000" dirty="0" smtClean="0"/>
              <a:t>Food Buying Guide</a:t>
            </a:r>
            <a:endParaRPr lang="en-US" sz="3000" dirty="0"/>
          </a:p>
          <a:p>
            <a:pPr lvl="2">
              <a:buFont typeface="Wingdings" panose="05000000000000000000" pitchFamily="2" charset="2"/>
              <a:buChar char="Ø"/>
            </a:pPr>
            <a:r>
              <a:rPr lang="en-US" sz="3000" dirty="0"/>
              <a:t>CN Label for combination foods</a:t>
            </a:r>
          </a:p>
          <a:p>
            <a:pPr lvl="2">
              <a:buFont typeface="Wingdings" panose="05000000000000000000" pitchFamily="2" charset="2"/>
              <a:buChar char="Ø"/>
            </a:pPr>
            <a:r>
              <a:rPr lang="en-US" sz="3000" dirty="0"/>
              <a:t>Product Formulation </a:t>
            </a:r>
            <a:r>
              <a:rPr lang="en-US" sz="3000" dirty="0" smtClean="0"/>
              <a:t>Statement</a:t>
            </a:r>
          </a:p>
          <a:p>
            <a:r>
              <a:rPr lang="en-US" sz="3600" dirty="0" smtClean="0"/>
              <a:t>Only 100% juice allowed</a:t>
            </a:r>
          </a:p>
          <a:p>
            <a:r>
              <a:rPr lang="en-US" sz="3600" dirty="0" smtClean="0"/>
              <a:t>Juice and milk not served together as the only components</a:t>
            </a:r>
            <a:endParaRPr lang="en-US" sz="3600" dirty="0"/>
          </a:p>
          <a:p>
            <a:endParaRPr lang="en-US" dirty="0"/>
          </a:p>
        </p:txBody>
      </p:sp>
    </p:spTree>
    <p:extLst>
      <p:ext uri="{BB962C8B-B14F-4D97-AF65-F5344CB8AC3E}">
        <p14:creationId xmlns:p14="http://schemas.microsoft.com/office/powerpoint/2010/main" val="3360177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Menus</a:t>
            </a:r>
            <a:endParaRPr lang="en-US" dirty="0"/>
          </a:p>
        </p:txBody>
      </p:sp>
      <p:sp>
        <p:nvSpPr>
          <p:cNvPr id="3" name="Content Placeholder 2"/>
          <p:cNvSpPr>
            <a:spLocks noGrp="1"/>
          </p:cNvSpPr>
          <p:nvPr>
            <p:ph idx="1"/>
          </p:nvPr>
        </p:nvSpPr>
        <p:spPr/>
        <p:txBody>
          <a:bodyPr>
            <a:normAutofit/>
          </a:bodyPr>
          <a:lstStyle/>
          <a:p>
            <a:r>
              <a:rPr lang="en-US" sz="3600" dirty="0" smtClean="0"/>
              <a:t>Cycle menus recommended</a:t>
            </a:r>
          </a:p>
          <a:p>
            <a:pPr lvl="3">
              <a:buFont typeface="Wingdings" panose="05000000000000000000" pitchFamily="2" charset="2"/>
              <a:buChar char="Ø"/>
            </a:pPr>
            <a:r>
              <a:rPr lang="en-US" sz="3200" dirty="0" smtClean="0"/>
              <a:t>Saves time for planning and preparation</a:t>
            </a:r>
          </a:p>
          <a:p>
            <a:pPr lvl="3">
              <a:buFont typeface="Wingdings" panose="05000000000000000000" pitchFamily="2" charset="2"/>
              <a:buChar char="Ø"/>
            </a:pPr>
            <a:r>
              <a:rPr lang="en-US" sz="3200" dirty="0" smtClean="0"/>
              <a:t>Consistently meets meal pattern</a:t>
            </a:r>
          </a:p>
          <a:p>
            <a:pPr lvl="3">
              <a:buFont typeface="Wingdings" panose="05000000000000000000" pitchFamily="2" charset="2"/>
              <a:buChar char="Ø"/>
            </a:pPr>
            <a:r>
              <a:rPr lang="en-US" sz="3200" dirty="0" smtClean="0"/>
              <a:t>Cost efficient</a:t>
            </a:r>
          </a:p>
          <a:p>
            <a:pPr lvl="3">
              <a:buFont typeface="Wingdings" panose="05000000000000000000" pitchFamily="2" charset="2"/>
              <a:buChar char="Ø"/>
            </a:pPr>
            <a:r>
              <a:rPr lang="en-US" sz="3200" dirty="0" smtClean="0"/>
              <a:t>Controls inventory</a:t>
            </a:r>
          </a:p>
          <a:p>
            <a:pPr lvl="1"/>
            <a:r>
              <a:rPr lang="en-US" sz="3600" dirty="0" smtClean="0"/>
              <a:t>USDA foods may be used</a:t>
            </a:r>
            <a:endParaRPr lang="en-US" sz="3600" dirty="0"/>
          </a:p>
        </p:txBody>
      </p:sp>
    </p:spTree>
    <p:extLst>
      <p:ext uri="{BB962C8B-B14F-4D97-AF65-F5344CB8AC3E}">
        <p14:creationId xmlns:p14="http://schemas.microsoft.com/office/powerpoint/2010/main" val="2422981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Production Records</a:t>
            </a:r>
            <a:endParaRPr lang="en-US" dirty="0"/>
          </a:p>
        </p:txBody>
      </p:sp>
      <p:sp>
        <p:nvSpPr>
          <p:cNvPr id="3" name="Content Placeholder 2"/>
          <p:cNvSpPr>
            <a:spLocks noGrp="1"/>
          </p:cNvSpPr>
          <p:nvPr>
            <p:ph idx="1"/>
          </p:nvPr>
        </p:nvSpPr>
        <p:spPr/>
        <p:txBody>
          <a:bodyPr/>
          <a:lstStyle/>
          <a:p>
            <a:r>
              <a:rPr lang="en-US" sz="3600" dirty="0" smtClean="0"/>
              <a:t>Documents:</a:t>
            </a:r>
          </a:p>
          <a:p>
            <a:pPr lvl="2">
              <a:buFont typeface="Wingdings" panose="05000000000000000000" pitchFamily="2" charset="2"/>
              <a:buChar char="Ø"/>
            </a:pPr>
            <a:r>
              <a:rPr lang="en-US" sz="3000" dirty="0" smtClean="0"/>
              <a:t>Menu</a:t>
            </a:r>
          </a:p>
          <a:p>
            <a:pPr lvl="2">
              <a:buFont typeface="Wingdings" panose="05000000000000000000" pitchFamily="2" charset="2"/>
              <a:buChar char="Ø"/>
            </a:pPr>
            <a:r>
              <a:rPr lang="en-US" sz="3000" dirty="0" smtClean="0"/>
              <a:t>Meal Components</a:t>
            </a:r>
          </a:p>
          <a:p>
            <a:pPr lvl="2">
              <a:buFont typeface="Wingdings" panose="05000000000000000000" pitchFamily="2" charset="2"/>
              <a:buChar char="Ø"/>
            </a:pPr>
            <a:r>
              <a:rPr lang="en-US" sz="3000" dirty="0" smtClean="0"/>
              <a:t>Portion Sizes offered, served, and leftover</a:t>
            </a:r>
          </a:p>
          <a:p>
            <a:r>
              <a:rPr lang="en-US" sz="3600" dirty="0" smtClean="0"/>
              <a:t>Supports number of reimbursable snacks</a:t>
            </a:r>
            <a:endParaRPr lang="en-US" sz="3600" dirty="0"/>
          </a:p>
        </p:txBody>
      </p:sp>
    </p:spTree>
    <p:extLst>
      <p:ext uri="{BB962C8B-B14F-4D97-AF65-F5344CB8AC3E}">
        <p14:creationId xmlns:p14="http://schemas.microsoft.com/office/powerpoint/2010/main" val="459997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Service</a:t>
            </a:r>
            <a:endParaRPr lang="en-US" dirty="0"/>
          </a:p>
        </p:txBody>
      </p:sp>
      <p:sp>
        <p:nvSpPr>
          <p:cNvPr id="3" name="Content Placeholder 2"/>
          <p:cNvSpPr>
            <a:spLocks noGrp="1"/>
          </p:cNvSpPr>
          <p:nvPr>
            <p:ph idx="1"/>
          </p:nvPr>
        </p:nvSpPr>
        <p:spPr/>
        <p:txBody>
          <a:bodyPr>
            <a:noAutofit/>
          </a:bodyPr>
          <a:lstStyle/>
          <a:p>
            <a:r>
              <a:rPr lang="en-US" sz="3200" dirty="0" smtClean="0"/>
              <a:t>Occurs after the end of school day</a:t>
            </a:r>
          </a:p>
          <a:p>
            <a:r>
              <a:rPr lang="en-US" sz="3200" dirty="0" smtClean="0"/>
              <a:t>No time lapse requirement</a:t>
            </a:r>
          </a:p>
          <a:p>
            <a:r>
              <a:rPr lang="en-US" sz="3200" dirty="0" smtClean="0"/>
              <a:t>Expanded learning time sites may participate with prior SA approval</a:t>
            </a:r>
          </a:p>
          <a:p>
            <a:r>
              <a:rPr lang="en-US" sz="3200" dirty="0" smtClean="0"/>
              <a:t>Operated on days school is in session</a:t>
            </a:r>
          </a:p>
          <a:p>
            <a:r>
              <a:rPr lang="en-US" sz="3200" dirty="0" smtClean="0"/>
              <a:t>Program operated or sponsored by SFA</a:t>
            </a:r>
          </a:p>
          <a:p>
            <a:r>
              <a:rPr lang="en-US" sz="3200" dirty="0" smtClean="0"/>
              <a:t>SFA retains all administrative and fiscal responsibility</a:t>
            </a:r>
            <a:endParaRPr lang="en-US" sz="3200" dirty="0"/>
          </a:p>
        </p:txBody>
      </p:sp>
    </p:spTree>
    <p:extLst>
      <p:ext uri="{BB962C8B-B14F-4D97-AF65-F5344CB8AC3E}">
        <p14:creationId xmlns:p14="http://schemas.microsoft.com/office/powerpoint/2010/main" val="2246362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a:t>
            </a:r>
            <a:endParaRPr lang="en-US" dirty="0"/>
          </a:p>
        </p:txBody>
      </p:sp>
      <p:sp>
        <p:nvSpPr>
          <p:cNvPr id="3" name="Content Placeholder 2"/>
          <p:cNvSpPr>
            <a:spLocks noGrp="1"/>
          </p:cNvSpPr>
          <p:nvPr>
            <p:ph idx="1"/>
          </p:nvPr>
        </p:nvSpPr>
        <p:spPr/>
        <p:txBody>
          <a:bodyPr/>
          <a:lstStyle/>
          <a:p>
            <a:r>
              <a:rPr lang="en-US" sz="3600" dirty="0" smtClean="0"/>
              <a:t>Civil Rights</a:t>
            </a:r>
          </a:p>
          <a:p>
            <a:pPr lvl="1">
              <a:buFont typeface="Wingdings" panose="05000000000000000000" pitchFamily="2" charset="2"/>
              <a:buChar char="Ø"/>
            </a:pPr>
            <a:r>
              <a:rPr lang="en-US" sz="3000" dirty="0" smtClean="0"/>
              <a:t>Display poster where snacks are served</a:t>
            </a:r>
          </a:p>
          <a:p>
            <a:pPr lvl="1">
              <a:buFont typeface="Wingdings" panose="05000000000000000000" pitchFamily="2" charset="2"/>
              <a:buChar char="Ø"/>
            </a:pPr>
            <a:r>
              <a:rPr lang="en-US" sz="3000" dirty="0" smtClean="0"/>
              <a:t>Approved nondiscrimination statement</a:t>
            </a:r>
          </a:p>
          <a:p>
            <a:r>
              <a:rPr lang="en-US" sz="3600" dirty="0" smtClean="0"/>
              <a:t>Food Safety</a:t>
            </a:r>
          </a:p>
          <a:p>
            <a:pPr lvl="1">
              <a:buFont typeface="Wingdings" panose="05000000000000000000" pitchFamily="2" charset="2"/>
              <a:buChar char="Ø"/>
            </a:pPr>
            <a:r>
              <a:rPr lang="en-US" sz="3000" dirty="0" smtClean="0"/>
              <a:t>Add ASSP to school’s existing HACCP Plan</a:t>
            </a:r>
          </a:p>
          <a:p>
            <a:pPr lvl="1">
              <a:buFont typeface="Wingdings" panose="05000000000000000000" pitchFamily="2" charset="2"/>
              <a:buChar char="Ø"/>
            </a:pPr>
            <a:r>
              <a:rPr lang="en-US" sz="3000" dirty="0" smtClean="0"/>
              <a:t>Written procedures must cover storage, preparation, and service</a:t>
            </a:r>
            <a:endParaRPr lang="en-US" sz="3000" dirty="0"/>
          </a:p>
        </p:txBody>
      </p:sp>
    </p:spTree>
    <p:extLst>
      <p:ext uri="{BB962C8B-B14F-4D97-AF65-F5344CB8AC3E}">
        <p14:creationId xmlns:p14="http://schemas.microsoft.com/office/powerpoint/2010/main" val="2974931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Agency Review of ASSP</a:t>
            </a:r>
            <a:endParaRPr lang="en-US" dirty="0"/>
          </a:p>
        </p:txBody>
      </p:sp>
      <p:sp>
        <p:nvSpPr>
          <p:cNvPr id="3" name="Content Placeholder 2"/>
          <p:cNvSpPr>
            <a:spLocks noGrp="1"/>
          </p:cNvSpPr>
          <p:nvPr>
            <p:ph idx="1"/>
          </p:nvPr>
        </p:nvSpPr>
        <p:spPr/>
        <p:txBody>
          <a:bodyPr>
            <a:normAutofit/>
          </a:bodyPr>
          <a:lstStyle/>
          <a:p>
            <a:r>
              <a:rPr lang="en-US" sz="3600" dirty="0" smtClean="0"/>
              <a:t>Technical Assistance</a:t>
            </a:r>
          </a:p>
          <a:p>
            <a:r>
              <a:rPr lang="en-US" sz="3600" dirty="0" smtClean="0"/>
              <a:t>Administrative Review</a:t>
            </a:r>
            <a:endParaRPr lang="en-US" sz="3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366"/>
          <a:stretch/>
        </p:blipFill>
        <p:spPr>
          <a:xfrm>
            <a:off x="3581399" y="3700486"/>
            <a:ext cx="5585637" cy="3148653"/>
          </a:xfrm>
          <a:prstGeom prst="rect">
            <a:avLst/>
          </a:prstGeom>
        </p:spPr>
      </p:pic>
    </p:spTree>
    <p:extLst>
      <p:ext uri="{BB962C8B-B14F-4D97-AF65-F5344CB8AC3E}">
        <p14:creationId xmlns:p14="http://schemas.microsoft.com/office/powerpoint/2010/main" val="3819417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ASSP: Common Findings</a:t>
            </a:r>
            <a:endParaRPr lang="en-US" dirty="0"/>
          </a:p>
        </p:txBody>
      </p:sp>
      <p:sp>
        <p:nvSpPr>
          <p:cNvPr id="3" name="Content Placeholder 2"/>
          <p:cNvSpPr>
            <a:spLocks noGrp="1"/>
          </p:cNvSpPr>
          <p:nvPr>
            <p:ph idx="1"/>
          </p:nvPr>
        </p:nvSpPr>
        <p:spPr>
          <a:xfrm>
            <a:off x="533400" y="1981200"/>
            <a:ext cx="8229600" cy="4876800"/>
          </a:xfrm>
        </p:spPr>
        <p:txBody>
          <a:bodyPr>
            <a:normAutofit/>
          </a:bodyPr>
          <a:lstStyle/>
          <a:p>
            <a:r>
              <a:rPr lang="en-US" sz="3600" dirty="0" smtClean="0"/>
              <a:t>Checklist for Qualifying ASSP not available</a:t>
            </a:r>
          </a:p>
          <a:p>
            <a:r>
              <a:rPr lang="en-US" sz="3600" dirty="0" smtClean="0"/>
              <a:t>Two on-site reviews not completed timely</a:t>
            </a:r>
          </a:p>
          <a:p>
            <a:r>
              <a:rPr lang="en-US" sz="3600" dirty="0" smtClean="0"/>
              <a:t>Meal counts not taken at POS</a:t>
            </a:r>
          </a:p>
          <a:p>
            <a:r>
              <a:rPr lang="en-US" sz="3600" dirty="0" smtClean="0"/>
              <a:t>Meal counts consolidated incorrectly</a:t>
            </a:r>
            <a:endParaRPr lang="en-US" sz="3600" dirty="0"/>
          </a:p>
        </p:txBody>
      </p:sp>
    </p:spTree>
    <p:extLst>
      <p:ext uri="{BB962C8B-B14F-4D97-AF65-F5344CB8AC3E}">
        <p14:creationId xmlns:p14="http://schemas.microsoft.com/office/powerpoint/2010/main" val="2077316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ASSP: Fiscal Action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405" t="13504" r="9570" b="6496"/>
          <a:stretch/>
        </p:blipFill>
        <p:spPr>
          <a:xfrm>
            <a:off x="5545015" y="4495800"/>
            <a:ext cx="3634153" cy="2362200"/>
          </a:xfrm>
          <a:prstGeom prst="rect">
            <a:avLst/>
          </a:prstGeom>
        </p:spPr>
      </p:pic>
      <p:sp>
        <p:nvSpPr>
          <p:cNvPr id="3" name="Content Placeholder 2"/>
          <p:cNvSpPr>
            <a:spLocks noGrp="1"/>
          </p:cNvSpPr>
          <p:nvPr>
            <p:ph idx="1"/>
          </p:nvPr>
        </p:nvSpPr>
        <p:spPr>
          <a:xfrm>
            <a:off x="457200" y="2209800"/>
            <a:ext cx="8229600" cy="3886200"/>
          </a:xfrm>
        </p:spPr>
        <p:txBody>
          <a:bodyPr>
            <a:normAutofit/>
          </a:bodyPr>
          <a:lstStyle/>
          <a:p>
            <a:r>
              <a:rPr lang="en-US" sz="3600" dirty="0" smtClean="0"/>
              <a:t>Snacks claimed for adults or ineligible students</a:t>
            </a:r>
          </a:p>
          <a:p>
            <a:r>
              <a:rPr lang="en-US" sz="3600" dirty="0" smtClean="0"/>
              <a:t>Missing meal component</a:t>
            </a:r>
          </a:p>
          <a:p>
            <a:r>
              <a:rPr lang="en-US" sz="3600" dirty="0" smtClean="0"/>
              <a:t>Repeat milk type violations</a:t>
            </a:r>
            <a:endParaRPr lang="en-US" sz="3600" dirty="0"/>
          </a:p>
        </p:txBody>
      </p:sp>
    </p:spTree>
    <p:extLst>
      <p:ext uri="{BB962C8B-B14F-4D97-AF65-F5344CB8AC3E}">
        <p14:creationId xmlns:p14="http://schemas.microsoft.com/office/powerpoint/2010/main" val="1191819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a:buFont typeface="Wingdings" panose="05000000000000000000" pitchFamily="2" charset="2"/>
              <a:buChar char="ü"/>
            </a:pPr>
            <a:r>
              <a:rPr lang="en-US" dirty="0">
                <a:hlinkClick r:id="rId3"/>
              </a:rPr>
              <a:t>http://</a:t>
            </a:r>
            <a:r>
              <a:rPr lang="en-US" dirty="0" smtClean="0">
                <a:hlinkClick r:id="rId3"/>
              </a:rPr>
              <a:t>www.fns.usda.gov/sites/default/files/AfterschoolFactSheet.pdf</a:t>
            </a:r>
            <a:endParaRPr lang="en-US" dirty="0"/>
          </a:p>
          <a:p>
            <a:pPr>
              <a:buFont typeface="Wingdings" panose="05000000000000000000" pitchFamily="2" charset="2"/>
              <a:buChar char="ü"/>
            </a:pPr>
            <a:r>
              <a:rPr lang="en-US" dirty="0" smtClean="0">
                <a:hlinkClick r:id="rId4"/>
              </a:rPr>
              <a:t>http</a:t>
            </a:r>
            <a:r>
              <a:rPr lang="en-US" dirty="0">
                <a:hlinkClick r:id="rId4"/>
              </a:rPr>
              <a:t>://</a:t>
            </a:r>
            <a:r>
              <a:rPr lang="en-US" dirty="0" smtClean="0">
                <a:hlinkClick r:id="rId4"/>
              </a:rPr>
              <a:t>www.fns.usda.gov/sites/default/files/HHFKAfactsheet-athletics.pdf</a:t>
            </a:r>
            <a:endParaRPr lang="en-US" dirty="0"/>
          </a:p>
          <a:p>
            <a:pPr>
              <a:buFont typeface="Wingdings" panose="05000000000000000000" pitchFamily="2" charset="2"/>
              <a:buChar char="ü"/>
            </a:pPr>
            <a:r>
              <a:rPr lang="en-US" dirty="0" smtClean="0">
                <a:hlinkClick r:id="rId5"/>
              </a:rPr>
              <a:t>http</a:t>
            </a:r>
            <a:r>
              <a:rPr lang="en-US" dirty="0">
                <a:hlinkClick r:id="rId5"/>
              </a:rPr>
              <a:t>://</a:t>
            </a:r>
            <a:r>
              <a:rPr lang="en-US" dirty="0" smtClean="0">
                <a:hlinkClick r:id="rId5"/>
              </a:rPr>
              <a:t>www.fns.usda.gov/school-meals/afterschool-snacks-faqs</a:t>
            </a:r>
            <a:endParaRPr lang="en-US" dirty="0" smtClean="0"/>
          </a:p>
          <a:p>
            <a:pPr>
              <a:buFont typeface="Wingdings" panose="05000000000000000000" pitchFamily="2" charset="2"/>
              <a:buChar char="ü"/>
            </a:pPr>
            <a:r>
              <a:rPr lang="en-US" dirty="0" smtClean="0">
                <a:hlinkClick r:id="rId6"/>
              </a:rPr>
              <a:t>http</a:t>
            </a:r>
            <a:r>
              <a:rPr lang="en-US" dirty="0">
                <a:hlinkClick r:id="rId6"/>
              </a:rPr>
              <a:t>://</a:t>
            </a:r>
            <a:r>
              <a:rPr lang="en-US" dirty="0" smtClean="0">
                <a:hlinkClick r:id="rId6"/>
              </a:rPr>
              <a:t>childnutrition.ncpublicschools.gov/programs/assp</a:t>
            </a:r>
            <a:endParaRPr lang="en-US" dirty="0" smtClean="0"/>
          </a:p>
          <a:p>
            <a:pPr lvl="1">
              <a:buFont typeface="Wingdings" panose="05000000000000000000" pitchFamily="2" charset="2"/>
              <a:buChar char="Ø"/>
            </a:pPr>
            <a:r>
              <a:rPr lang="en-US" dirty="0" smtClean="0"/>
              <a:t>ASSP Guidance Manual</a:t>
            </a:r>
          </a:p>
          <a:p>
            <a:pPr lvl="1">
              <a:buFont typeface="Wingdings" panose="05000000000000000000" pitchFamily="2" charset="2"/>
              <a:buChar char="Ø"/>
            </a:pPr>
            <a:r>
              <a:rPr lang="en-US" dirty="0" smtClean="0"/>
              <a:t>Frequently Asked Questions</a:t>
            </a:r>
          </a:p>
          <a:p>
            <a:pPr lvl="1">
              <a:buFont typeface="Wingdings" panose="05000000000000000000" pitchFamily="2" charset="2"/>
              <a:buChar char="Ø"/>
            </a:pPr>
            <a:r>
              <a:rPr lang="en-US" dirty="0" smtClean="0"/>
              <a:t>Forms</a:t>
            </a:r>
            <a:endParaRPr lang="en-US" dirty="0"/>
          </a:p>
        </p:txBody>
      </p:sp>
    </p:spTree>
    <p:extLst>
      <p:ext uri="{BB962C8B-B14F-4D97-AF65-F5344CB8AC3E}">
        <p14:creationId xmlns:p14="http://schemas.microsoft.com/office/powerpoint/2010/main" val="1029278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672"/>
          <a:stretch/>
        </p:blipFill>
        <p:spPr>
          <a:xfrm>
            <a:off x="762000" y="3552092"/>
            <a:ext cx="3352800" cy="3229708"/>
          </a:xfrm>
          <a:prstGeom prst="rect">
            <a:avLst/>
          </a:prstGeom>
        </p:spPr>
      </p:pic>
    </p:spTree>
    <p:extLst>
      <p:ext uri="{BB962C8B-B14F-4D97-AF65-F5344CB8AC3E}">
        <p14:creationId xmlns:p14="http://schemas.microsoft.com/office/powerpoint/2010/main" val="1578104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Food Authority Responsibilities</a:t>
            </a:r>
            <a:endParaRPr lang="en-US" dirty="0"/>
          </a:p>
        </p:txBody>
      </p:sp>
      <p:sp>
        <p:nvSpPr>
          <p:cNvPr id="3" name="Content Placeholder 2"/>
          <p:cNvSpPr>
            <a:spLocks noGrp="1"/>
          </p:cNvSpPr>
          <p:nvPr>
            <p:ph idx="1"/>
          </p:nvPr>
        </p:nvSpPr>
        <p:spPr>
          <a:xfrm>
            <a:off x="1066800" y="1958653"/>
            <a:ext cx="7696200" cy="4876800"/>
          </a:xfrm>
        </p:spPr>
        <p:txBody>
          <a:bodyPr>
            <a:normAutofit/>
          </a:bodyPr>
          <a:lstStyle/>
          <a:p>
            <a:pPr lvl="0"/>
            <a:r>
              <a:rPr lang="en-US" sz="3600" dirty="0"/>
              <a:t>Eligibility</a:t>
            </a:r>
          </a:p>
          <a:p>
            <a:pPr lvl="0"/>
            <a:r>
              <a:rPr lang="en-US" sz="3600" dirty="0"/>
              <a:t>Accountability</a:t>
            </a:r>
          </a:p>
          <a:p>
            <a:pPr lvl="0"/>
            <a:r>
              <a:rPr lang="en-US" sz="3600" dirty="0"/>
              <a:t>Monitoring</a:t>
            </a:r>
          </a:p>
          <a:p>
            <a:pPr lvl="0"/>
            <a:r>
              <a:rPr lang="en-US" sz="3600" dirty="0"/>
              <a:t>Meal Pattern</a:t>
            </a:r>
          </a:p>
          <a:p>
            <a:pPr lvl="0"/>
            <a:r>
              <a:rPr lang="en-US" sz="3600" dirty="0"/>
              <a:t>General </a:t>
            </a:r>
            <a:r>
              <a:rPr lang="en-US" sz="3600" dirty="0" smtClean="0"/>
              <a:t>Areas</a:t>
            </a:r>
            <a:endParaRPr lang="en-US" sz="3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816" y="1612959"/>
            <a:ext cx="3377184" cy="5227320"/>
          </a:xfrm>
          <a:prstGeom prst="rect">
            <a:avLst/>
          </a:prstGeom>
        </p:spPr>
      </p:pic>
    </p:spTree>
    <p:extLst>
      <p:ext uri="{BB962C8B-B14F-4D97-AF65-F5344CB8AC3E}">
        <p14:creationId xmlns:p14="http://schemas.microsoft.com/office/powerpoint/2010/main" val="2820277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066800"/>
            <a:ext cx="6553200" cy="4832092"/>
          </a:xfrm>
          <a:prstGeom prst="rect">
            <a:avLst/>
          </a:prstGeom>
          <a:noFill/>
        </p:spPr>
        <p:txBody>
          <a:bodyPr wrap="square" rtlCol="0">
            <a:spAutoFit/>
          </a:bodyPr>
          <a:lstStyle/>
          <a:p>
            <a:r>
              <a:rPr lang="en-US" sz="1400" dirty="0" smtClean="0">
                <a:solidFill>
                  <a:prstClr val="black"/>
                </a:solidFill>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endParaRPr lang="en-US" sz="1400" dirty="0" smtClean="0">
              <a:solidFill>
                <a:prstClr val="black"/>
              </a:solidFill>
            </a:endParaRPr>
          </a:p>
          <a:p>
            <a:r>
              <a:rPr lang="en-US" sz="1400" dirty="0" smtClean="0">
                <a:solidFill>
                  <a:prstClr val="black"/>
                </a:solidFill>
              </a:rPr>
              <a:t>If you wish to file a Civil Rights program complaint of discrimination, complete the USDA Program Discrimination Complaint Form, found at </a:t>
            </a:r>
            <a:r>
              <a:rPr lang="en-US" sz="1400" dirty="0" smtClean="0">
                <a:solidFill>
                  <a:prstClr val="black"/>
                </a:solidFill>
                <a:hlinkClick r:id="rId2"/>
              </a:rPr>
              <a:t>http://www.ascr.usda.gov/complaint_filing_cust.html</a:t>
            </a:r>
            <a:r>
              <a:rPr lang="en-US" sz="1400" dirty="0" smtClean="0">
                <a:solidFill>
                  <a:prstClr val="black"/>
                </a:solidFill>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sz="1400" dirty="0" smtClean="0">
                <a:solidFill>
                  <a:prstClr val="black"/>
                </a:solidFill>
                <a:hlinkClick r:id="rId3"/>
              </a:rPr>
              <a:t>program.intake@usda.gov</a:t>
            </a:r>
            <a:r>
              <a:rPr lang="en-US" sz="1400" dirty="0" smtClean="0">
                <a:solidFill>
                  <a:prstClr val="black"/>
                </a:solidFill>
              </a:rPr>
              <a:t>.</a:t>
            </a:r>
          </a:p>
          <a:p>
            <a:endParaRPr lang="en-US" sz="1400" dirty="0" smtClean="0">
              <a:solidFill>
                <a:prstClr val="black"/>
              </a:solidFill>
            </a:endParaRPr>
          </a:p>
          <a:p>
            <a:r>
              <a:rPr lang="en-US" sz="1400" dirty="0" smtClean="0">
                <a:solidFill>
                  <a:prstClr val="black"/>
                </a:solidFill>
              </a:rPr>
              <a:t>Individuals who are deaf, hard of hearing or have speech disabilities may contact USDA through the Federal Relay Service at (800) 877.8339; or (800) 845.6136 (in Spanish).</a:t>
            </a:r>
          </a:p>
          <a:p>
            <a:endParaRPr lang="en-US" sz="1400" dirty="0" smtClean="0">
              <a:solidFill>
                <a:prstClr val="black"/>
              </a:solidFill>
            </a:endParaRPr>
          </a:p>
          <a:p>
            <a:r>
              <a:rPr lang="en-US" sz="1400" dirty="0" smtClean="0">
                <a:solidFill>
                  <a:prstClr val="black"/>
                </a:solidFill>
              </a:rPr>
              <a:t>USDA is an equal opportunity provider and employer.</a:t>
            </a:r>
            <a:endParaRPr lang="en-US" sz="14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11" y="609600"/>
            <a:ext cx="1447800" cy="223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7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Eligibility Criteria for ASSP Participation</a:t>
            </a:r>
            <a:endParaRPr lang="en-US" dirty="0"/>
          </a:p>
        </p:txBody>
      </p:sp>
      <p:sp>
        <p:nvSpPr>
          <p:cNvPr id="3" name="Content Placeholder 2"/>
          <p:cNvSpPr>
            <a:spLocks noGrp="1"/>
          </p:cNvSpPr>
          <p:nvPr>
            <p:ph idx="1"/>
          </p:nvPr>
        </p:nvSpPr>
        <p:spPr/>
        <p:txBody>
          <a:bodyPr>
            <a:normAutofit/>
          </a:bodyPr>
          <a:lstStyle/>
          <a:p>
            <a:pPr lvl="0"/>
            <a:r>
              <a:rPr lang="en-US" sz="3600" dirty="0" smtClean="0"/>
              <a:t>Sponsored </a:t>
            </a:r>
            <a:r>
              <a:rPr lang="en-US" sz="3600" dirty="0"/>
              <a:t>or operated by the SFA</a:t>
            </a:r>
          </a:p>
          <a:p>
            <a:pPr lvl="0"/>
            <a:r>
              <a:rPr lang="en-US" sz="3600" dirty="0"/>
              <a:t>Provide organized, supervised, and regularly scheduled activities after the school day ends</a:t>
            </a:r>
          </a:p>
          <a:p>
            <a:pPr lvl="0"/>
            <a:r>
              <a:rPr lang="en-US" sz="3600" dirty="0"/>
              <a:t>Include </a:t>
            </a:r>
            <a:r>
              <a:rPr lang="en-US" sz="3600" dirty="0" smtClean="0"/>
              <a:t>educational </a:t>
            </a:r>
            <a:r>
              <a:rPr lang="en-US" sz="3600" dirty="0"/>
              <a:t>or enrichment activity</a:t>
            </a:r>
          </a:p>
          <a:p>
            <a:pPr lvl="0"/>
            <a:r>
              <a:rPr lang="en-US" sz="3600" dirty="0"/>
              <a:t>Serve </a:t>
            </a:r>
            <a:r>
              <a:rPr lang="en-US" sz="3600" dirty="0" smtClean="0"/>
              <a:t>students </a:t>
            </a:r>
            <a:r>
              <a:rPr lang="en-US" sz="3600" dirty="0"/>
              <a:t>Pre-Kindergarten (PK) grade to age </a:t>
            </a:r>
            <a:r>
              <a:rPr lang="en-US" sz="3600" dirty="0" smtClean="0"/>
              <a:t>18</a:t>
            </a:r>
            <a:endParaRPr lang="en-US" sz="3600" dirty="0"/>
          </a:p>
        </p:txBody>
      </p:sp>
    </p:spTree>
    <p:extLst>
      <p:ext uri="{BB962C8B-B14F-4D97-AF65-F5344CB8AC3E}">
        <p14:creationId xmlns:p14="http://schemas.microsoft.com/office/powerpoint/2010/main" val="36290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Determine Eligibility for Participation: Complete the Checklist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 y="1896341"/>
            <a:ext cx="7953375"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821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 with State Agency</a:t>
            </a:r>
            <a:endParaRPr lang="en-US" dirty="0"/>
          </a:p>
        </p:txBody>
      </p:sp>
      <p:sp>
        <p:nvSpPr>
          <p:cNvPr id="3" name="Content Placeholder 2"/>
          <p:cNvSpPr>
            <a:spLocks noGrp="1"/>
          </p:cNvSpPr>
          <p:nvPr>
            <p:ph idx="1"/>
          </p:nvPr>
        </p:nvSpPr>
        <p:spPr/>
        <p:txBody>
          <a:bodyPr>
            <a:normAutofit/>
          </a:bodyPr>
          <a:lstStyle/>
          <a:p>
            <a:r>
              <a:rPr lang="en-US" sz="3600" dirty="0" smtClean="0"/>
              <a:t>Apply with the SA</a:t>
            </a:r>
          </a:p>
          <a:p>
            <a:r>
              <a:rPr lang="en-US" sz="3600" dirty="0" smtClean="0"/>
              <a:t>Identify all sites participating</a:t>
            </a:r>
          </a:p>
          <a:p>
            <a:r>
              <a:rPr lang="en-US" sz="3600" dirty="0" smtClean="0"/>
              <a:t>Obtain approval before operation of program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605" y="3696894"/>
            <a:ext cx="4760976" cy="3177747"/>
          </a:xfrm>
          <a:prstGeom prst="rect">
            <a:avLst/>
          </a:prstGeom>
        </p:spPr>
      </p:pic>
    </p:spTree>
    <p:extLst>
      <p:ext uri="{BB962C8B-B14F-4D97-AF65-F5344CB8AC3E}">
        <p14:creationId xmlns:p14="http://schemas.microsoft.com/office/powerpoint/2010/main" val="379813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a:t>
            </a:r>
            <a:endParaRPr lang="en-US" dirty="0"/>
          </a:p>
        </p:txBody>
      </p:sp>
      <p:sp>
        <p:nvSpPr>
          <p:cNvPr id="3" name="Content Placeholder 2"/>
          <p:cNvSpPr>
            <a:spLocks noGrp="1"/>
          </p:cNvSpPr>
          <p:nvPr>
            <p:ph idx="1"/>
          </p:nvPr>
        </p:nvSpPr>
        <p:spPr/>
        <p:txBody>
          <a:bodyPr/>
          <a:lstStyle/>
          <a:p>
            <a:pPr marL="0" indent="0">
              <a:buNone/>
            </a:pPr>
            <a:r>
              <a:rPr lang="en-US" sz="3600" dirty="0" smtClean="0">
                <a:solidFill>
                  <a:srgbClr val="002060"/>
                </a:solidFill>
              </a:rPr>
              <a:t>Area Eligible</a:t>
            </a:r>
          </a:p>
          <a:p>
            <a:pPr lvl="1"/>
            <a:r>
              <a:rPr lang="en-US" sz="2800" dirty="0" smtClean="0"/>
              <a:t>ASSP located in attendance area of school with </a:t>
            </a:r>
            <a:r>
              <a:rPr lang="en-US" sz="2800" u="sng" dirty="0" smtClean="0"/>
              <a:t>&gt; </a:t>
            </a:r>
            <a:r>
              <a:rPr lang="en-US" sz="2800" dirty="0" smtClean="0"/>
              <a:t>50% Free/Reduced-priced eligible students</a:t>
            </a:r>
          </a:p>
          <a:p>
            <a:pPr lvl="1"/>
            <a:r>
              <a:rPr lang="en-US" sz="2800" dirty="0" smtClean="0"/>
              <a:t>Based on most recent November meal benefits</a:t>
            </a:r>
          </a:p>
          <a:p>
            <a:pPr lvl="1"/>
            <a:r>
              <a:rPr lang="en-US" sz="2800" dirty="0" smtClean="0"/>
              <a:t>SFA-wide meal benefit data not used</a:t>
            </a:r>
          </a:p>
          <a:p>
            <a:pPr lvl="1"/>
            <a:r>
              <a:rPr lang="en-US" sz="2800" dirty="0" smtClean="0"/>
              <a:t>All snacks reimbursed at Free rate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897" b="19230"/>
          <a:stretch/>
        </p:blipFill>
        <p:spPr>
          <a:xfrm flipH="1">
            <a:off x="3998976" y="4976445"/>
            <a:ext cx="5145024" cy="1881555"/>
          </a:xfrm>
          <a:prstGeom prst="rect">
            <a:avLst/>
          </a:prstGeom>
        </p:spPr>
      </p:pic>
    </p:spTree>
    <p:extLst>
      <p:ext uri="{BB962C8B-B14F-4D97-AF65-F5344CB8AC3E}">
        <p14:creationId xmlns:p14="http://schemas.microsoft.com/office/powerpoint/2010/main" val="1513806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a:t>
            </a:r>
            <a:endParaRPr lang="en-US" dirty="0"/>
          </a:p>
        </p:txBody>
      </p:sp>
      <p:sp>
        <p:nvSpPr>
          <p:cNvPr id="3" name="Content Placeholder 2"/>
          <p:cNvSpPr>
            <a:spLocks noGrp="1"/>
          </p:cNvSpPr>
          <p:nvPr>
            <p:ph idx="1"/>
          </p:nvPr>
        </p:nvSpPr>
        <p:spPr/>
        <p:txBody>
          <a:bodyPr/>
          <a:lstStyle/>
          <a:p>
            <a:pPr marL="0" indent="0">
              <a:buNone/>
            </a:pPr>
            <a:r>
              <a:rPr lang="en-US" sz="3600" dirty="0" smtClean="0">
                <a:solidFill>
                  <a:srgbClr val="002060"/>
                </a:solidFill>
              </a:rPr>
              <a:t>Non-area Eligible</a:t>
            </a:r>
          </a:p>
          <a:p>
            <a:r>
              <a:rPr lang="en-US" sz="3200" dirty="0" smtClean="0"/>
              <a:t>Reimbursed </a:t>
            </a:r>
            <a:r>
              <a:rPr lang="en-US" sz="3200" dirty="0"/>
              <a:t>according to the </a:t>
            </a:r>
            <a:r>
              <a:rPr lang="en-US" sz="3200" dirty="0" smtClean="0"/>
              <a:t>USDA </a:t>
            </a:r>
            <a:r>
              <a:rPr lang="en-US" sz="3200" dirty="0"/>
              <a:t>rates </a:t>
            </a:r>
            <a:endParaRPr lang="en-US" sz="3200" dirty="0" smtClean="0"/>
          </a:p>
          <a:p>
            <a:r>
              <a:rPr lang="en-US" sz="3200" dirty="0"/>
              <a:t>B</a:t>
            </a:r>
            <a:r>
              <a:rPr lang="en-US" sz="3200" dirty="0" smtClean="0"/>
              <a:t>ased </a:t>
            </a:r>
            <a:r>
              <a:rPr lang="en-US" sz="3200" dirty="0"/>
              <a:t>on the benefits issuance </a:t>
            </a:r>
            <a:r>
              <a:rPr lang="en-US" sz="3200" dirty="0" smtClean="0"/>
              <a:t>category</a:t>
            </a:r>
          </a:p>
          <a:p>
            <a:r>
              <a:rPr lang="en-US" sz="3200" dirty="0" smtClean="0"/>
              <a:t>Free/Reduced-priced eligibility documentation required</a:t>
            </a:r>
            <a:endParaRPr lang="en-US" sz="3200" dirty="0"/>
          </a:p>
          <a:p>
            <a:endParaRPr lang="en-US" dirty="0"/>
          </a:p>
        </p:txBody>
      </p:sp>
    </p:spTree>
    <p:extLst>
      <p:ext uri="{BB962C8B-B14F-4D97-AF65-F5344CB8AC3E}">
        <p14:creationId xmlns:p14="http://schemas.microsoft.com/office/powerpoint/2010/main" val="511278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a:t>
            </a:r>
            <a:endParaRPr lang="en-US" dirty="0"/>
          </a:p>
        </p:txBody>
      </p:sp>
      <p:sp>
        <p:nvSpPr>
          <p:cNvPr id="3" name="Content Placeholder 2"/>
          <p:cNvSpPr>
            <a:spLocks noGrp="1"/>
          </p:cNvSpPr>
          <p:nvPr>
            <p:ph idx="1"/>
          </p:nvPr>
        </p:nvSpPr>
        <p:spPr/>
        <p:txBody>
          <a:bodyPr/>
          <a:lstStyle/>
          <a:p>
            <a:pPr marL="0" indent="0">
              <a:buNone/>
            </a:pPr>
            <a:r>
              <a:rPr lang="en-US" sz="3600" dirty="0" smtClean="0"/>
              <a:t>Current rates found at:</a:t>
            </a:r>
          </a:p>
          <a:p>
            <a:pPr marL="0" indent="0">
              <a:buNone/>
            </a:pPr>
            <a:r>
              <a:rPr lang="en-US" sz="3600" dirty="0">
                <a:hlinkClick r:id="rId3"/>
              </a:rPr>
              <a:t>http://</a:t>
            </a:r>
            <a:r>
              <a:rPr lang="en-US" sz="3600" dirty="0" smtClean="0">
                <a:hlinkClick r:id="rId3"/>
              </a:rPr>
              <a:t>www.fns.usda.gov/school-meals/rates-reimbursement</a:t>
            </a:r>
            <a:endParaRPr lang="en-US" sz="36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429000"/>
            <a:ext cx="4572000" cy="3429000"/>
          </a:xfrm>
          <a:prstGeom prst="rect">
            <a:avLst/>
          </a:prstGeom>
        </p:spPr>
      </p:pic>
    </p:spTree>
    <p:extLst>
      <p:ext uri="{BB962C8B-B14F-4D97-AF65-F5344CB8AC3E}">
        <p14:creationId xmlns:p14="http://schemas.microsoft.com/office/powerpoint/2010/main" val="29351816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14276</TotalTime>
  <Words>4028</Words>
  <Application>Microsoft Office PowerPoint</Application>
  <PresentationFormat>On-screen Show (4:3)</PresentationFormat>
  <Paragraphs>295</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Clarity</vt:lpstr>
      <vt:lpstr>Office Theme</vt:lpstr>
      <vt:lpstr>AFTERSCHOOL SNACK PROGRAM</vt:lpstr>
      <vt:lpstr>Afterschool Snack Program (ASSP)</vt:lpstr>
      <vt:lpstr>School Food Authority Responsibilities</vt:lpstr>
      <vt:lpstr>Eligibility Criteria for ASSP Participation</vt:lpstr>
      <vt:lpstr>Determine Eligibility for Participation: Complete the Checklist</vt:lpstr>
      <vt:lpstr>Agreement with State Agency</vt:lpstr>
      <vt:lpstr>Reimbursement</vt:lpstr>
      <vt:lpstr>Reimbursement</vt:lpstr>
      <vt:lpstr>Reimbursement</vt:lpstr>
      <vt:lpstr>Accountability: Daily requirements</vt:lpstr>
      <vt:lpstr>Accountability: Daily Participation Rosters</vt:lpstr>
      <vt:lpstr>Accountability: Income Record</vt:lpstr>
      <vt:lpstr>Accountability: Reimbursement Claims</vt:lpstr>
      <vt:lpstr>Monitoring</vt:lpstr>
      <vt:lpstr>Meal Pattern</vt:lpstr>
      <vt:lpstr>Meal Pattern</vt:lpstr>
      <vt:lpstr>Meal Components: Milk</vt:lpstr>
      <vt:lpstr>Meal Components: Grains</vt:lpstr>
      <vt:lpstr>Meal Components: Meats/Meat Alternates</vt:lpstr>
      <vt:lpstr>Meal Components: Fruits/Vegetables</vt:lpstr>
      <vt:lpstr>Menus</vt:lpstr>
      <vt:lpstr>Daily Production Records</vt:lpstr>
      <vt:lpstr>Meal Service</vt:lpstr>
      <vt:lpstr>General Areas</vt:lpstr>
      <vt:lpstr>State Agency Review of ASSP</vt:lpstr>
      <vt:lpstr>Review of ASSP: Common Findings</vt:lpstr>
      <vt:lpstr>Review of ASSP: Fiscal Action</vt:lpstr>
      <vt:lpstr>Resources</vt:lpstr>
      <vt:lpstr>Questions?</vt:lpstr>
      <vt:lpstr>PowerPoint Presentation</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AFTERSCHOOL SNACK PROGRAM</dc:title>
  <dc:creator>SThompson</dc:creator>
  <cp:lastModifiedBy>DKnight</cp:lastModifiedBy>
  <cp:revision>54</cp:revision>
  <dcterms:created xsi:type="dcterms:W3CDTF">2014-08-25T12:02:17Z</dcterms:created>
  <dcterms:modified xsi:type="dcterms:W3CDTF">2015-08-25T21:05:27Z</dcterms:modified>
</cp:coreProperties>
</file>