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58" r:id="rId3"/>
    <p:sldId id="260" r:id="rId4"/>
    <p:sldId id="261" r:id="rId5"/>
    <p:sldId id="263" r:id="rId6"/>
    <p:sldId id="262" r:id="rId7"/>
    <p:sldId id="266" r:id="rId8"/>
    <p:sldId id="267" r:id="rId9"/>
    <p:sldId id="268" r:id="rId10"/>
    <p:sldId id="269" r:id="rId11"/>
    <p:sldId id="264" r:id="rId12"/>
    <p:sldId id="275" r:id="rId13"/>
    <p:sldId id="278" r:id="rId14"/>
    <p:sldId id="270" r:id="rId15"/>
    <p:sldId id="271" r:id="rId16"/>
    <p:sldId id="272" r:id="rId17"/>
    <p:sldId id="273" r:id="rId18"/>
    <p:sldId id="276" r:id="rId19"/>
    <p:sldId id="265" r:id="rId20"/>
    <p:sldId id="287" r:id="rId21"/>
    <p:sldId id="274" r:id="rId22"/>
    <p:sldId id="277" r:id="rId23"/>
    <p:sldId id="283" r:id="rId24"/>
    <p:sldId id="284" r:id="rId25"/>
    <p:sldId id="285" r:id="rId26"/>
    <p:sldId id="286" r:id="rId27"/>
    <p:sldId id="279" r:id="rId28"/>
    <p:sldId id="282" r:id="rId29"/>
    <p:sldId id="280" r:id="rId30"/>
    <p:sldId id="281"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7577"/>
    <a:srgbClr val="E76625"/>
    <a:srgbClr val="FF9966"/>
    <a:srgbClr val="20451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67A375-548F-4CFD-9911-B0935C1CB999}" v="4" dt="2025-08-27T13:06:38.2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131" autoAdjust="0"/>
  </p:normalViewPr>
  <p:slideViewPr>
    <p:cSldViewPr snapToGrid="0">
      <p:cViewPr varScale="1">
        <p:scale>
          <a:sx n="66" d="100"/>
          <a:sy n="66" d="100"/>
        </p:scale>
        <p:origin x="1301"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EC3B1A-3E94-4026-A9BD-666F5E7E7F22}" type="datetimeFigureOut">
              <a:rPr lang="en-US" smtClean="0"/>
              <a:t>9/8/2025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E1A212-94BB-4FB4-8D9F-15BDEDBB8062}" type="slidenum">
              <a:rPr lang="en-US" smtClean="0"/>
              <a:t>‹#›</a:t>
            </a:fld>
            <a:endParaRPr lang="en-US"/>
          </a:p>
        </p:txBody>
      </p:sp>
    </p:spTree>
    <p:extLst>
      <p:ext uri="{BB962C8B-B14F-4D97-AF65-F5344CB8AC3E}">
        <p14:creationId xmlns:p14="http://schemas.microsoft.com/office/powerpoint/2010/main" val="2228498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E1A212-94BB-4FB4-8D9F-15BDEDBB8062}" type="slidenum">
              <a:rPr lang="en-US" smtClean="0"/>
              <a:t>1</a:t>
            </a:fld>
            <a:endParaRPr lang="en-US"/>
          </a:p>
        </p:txBody>
      </p:sp>
    </p:spTree>
    <p:extLst>
      <p:ext uri="{BB962C8B-B14F-4D97-AF65-F5344CB8AC3E}">
        <p14:creationId xmlns:p14="http://schemas.microsoft.com/office/powerpoint/2010/main" val="41255818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dirty="0">
                <a:solidFill>
                  <a:schemeClr val="bg1"/>
                </a:solidFill>
              </a:rPr>
              <a:t>Some of the Unallowable FFVP Purchases include</a:t>
            </a:r>
          </a:p>
          <a:p>
            <a:pPr marL="342900" indent="-342900" algn="l">
              <a:buFont typeface="Arial" panose="020B0604020202020204" pitchFamily="34" charset="0"/>
              <a:buChar char="•"/>
            </a:pPr>
            <a:r>
              <a:rPr lang="en-US" dirty="0">
                <a:solidFill>
                  <a:schemeClr val="bg1"/>
                </a:solidFill>
              </a:rPr>
              <a:t>No “flavor enhanced” fruits or vegetables like grapples</a:t>
            </a:r>
          </a:p>
          <a:p>
            <a:pPr marL="342900" indent="-342900" algn="l">
              <a:buFont typeface="Arial" panose="020B0604020202020204" pitchFamily="34" charset="0"/>
              <a:buChar char="•"/>
            </a:pPr>
            <a:r>
              <a:rPr lang="en-US" dirty="0">
                <a:solidFill>
                  <a:schemeClr val="bg1"/>
                </a:solidFill>
              </a:rPr>
              <a:t>No dried fruit</a:t>
            </a:r>
          </a:p>
          <a:p>
            <a:pPr marL="342900" indent="-342900" algn="l">
              <a:buFont typeface="Arial" panose="020B0604020202020204" pitchFamily="34" charset="0"/>
              <a:buChar char="•"/>
            </a:pPr>
            <a:r>
              <a:rPr lang="en-US" dirty="0">
                <a:solidFill>
                  <a:schemeClr val="bg1"/>
                </a:solidFill>
              </a:rPr>
              <a:t>No coconuts, ginger root, sprouts, horseradish, garlic, herbs</a:t>
            </a:r>
          </a:p>
          <a:p>
            <a:pPr marL="342900" indent="-342900" algn="l">
              <a:buFont typeface="Arial" panose="020B0604020202020204" pitchFamily="34" charset="0"/>
              <a:buChar char="•"/>
            </a:pPr>
            <a:r>
              <a:rPr lang="en-US" dirty="0">
                <a:solidFill>
                  <a:schemeClr val="bg1"/>
                </a:solidFill>
              </a:rPr>
              <a:t>No condiments of any kind for FFVP “fruit” snacks</a:t>
            </a:r>
            <a:endParaRPr lang="en-US" i="1" dirty="0">
              <a:solidFill>
                <a:schemeClr val="bg1"/>
              </a:solidFill>
            </a:endParaRPr>
          </a:p>
          <a:p>
            <a:pPr marL="342900" indent="-342900" algn="l">
              <a:buFont typeface="Arial" panose="020B0604020202020204" pitchFamily="34" charset="0"/>
              <a:buChar char="•"/>
            </a:pPr>
            <a:r>
              <a:rPr lang="en-US" dirty="0">
                <a:solidFill>
                  <a:schemeClr val="bg1"/>
                </a:solidFill>
              </a:rPr>
              <a:t>No purchased juice.. not even 100% (unless it is made fresh at the FFVP school)</a:t>
            </a:r>
          </a:p>
          <a:p>
            <a:pPr marL="342900" indent="-342900" algn="l">
              <a:buFont typeface="Arial" panose="020B0604020202020204" pitchFamily="34" charset="0"/>
              <a:buChar char="•"/>
            </a:pPr>
            <a:r>
              <a:rPr lang="en-US" dirty="0">
                <a:solidFill>
                  <a:schemeClr val="bg1"/>
                </a:solidFill>
              </a:rPr>
              <a:t>No frozen fruit bars</a:t>
            </a:r>
          </a:p>
          <a:p>
            <a:pPr marL="342900" indent="-342900" algn="l">
              <a:buFont typeface="Arial" panose="020B0604020202020204" pitchFamily="34" charset="0"/>
              <a:buChar char="•"/>
            </a:pPr>
            <a:r>
              <a:rPr lang="en-US" dirty="0">
                <a:solidFill>
                  <a:schemeClr val="bg1"/>
                </a:solidFill>
              </a:rPr>
              <a:t>No fruit leather, fruit roll-ups, fruit chews, trail mix, granola bars, nutrition/energy bars</a:t>
            </a:r>
          </a:p>
          <a:p>
            <a:pPr marL="342900" indent="-342900" algn="l">
              <a:buFont typeface="Arial" panose="020B0604020202020204" pitchFamily="34" charset="0"/>
              <a:buChar char="•"/>
            </a:pPr>
            <a:r>
              <a:rPr lang="en-US" dirty="0">
                <a:solidFill>
                  <a:schemeClr val="bg1"/>
                </a:solidFill>
              </a:rPr>
              <a:t>No fruit/vegetable baskets/trays for school office, nurses stations, teacher lounges</a:t>
            </a:r>
          </a:p>
          <a:p>
            <a:pPr marL="342900" indent="-342900" algn="l">
              <a:buFont typeface="Arial" panose="020B0604020202020204" pitchFamily="34" charset="0"/>
              <a:buChar char="•"/>
            </a:pPr>
            <a:r>
              <a:rPr lang="en-US" dirty="0">
                <a:solidFill>
                  <a:schemeClr val="bg1"/>
                </a:solidFill>
              </a:rPr>
              <a:t>No nutrition education materials</a:t>
            </a:r>
          </a:p>
          <a:p>
            <a:pPr marL="342900" indent="-342900" algn="l">
              <a:buFont typeface="Arial" panose="020B0604020202020204" pitchFamily="34" charset="0"/>
              <a:buChar char="•"/>
            </a:pPr>
            <a:r>
              <a:rPr lang="en-US" dirty="0">
                <a:solidFill>
                  <a:schemeClr val="bg1"/>
                </a:solidFill>
              </a:rPr>
              <a:t>No technological devices</a:t>
            </a:r>
          </a:p>
          <a:p>
            <a:pPr marL="342900" indent="-342900" algn="l">
              <a:buFont typeface="Arial" panose="020B0604020202020204" pitchFamily="34" charset="0"/>
              <a:buChar char="•"/>
            </a:pPr>
            <a:r>
              <a:rPr lang="en-US" dirty="0">
                <a:solidFill>
                  <a:schemeClr val="bg1"/>
                </a:solidFill>
              </a:rPr>
              <a:t>No decorations, visual aids</a:t>
            </a:r>
          </a:p>
          <a:p>
            <a:pPr marL="342900" indent="-342900" algn="l">
              <a:buFont typeface="Arial" panose="020B0604020202020204" pitchFamily="34" charset="0"/>
              <a:buChar char="•"/>
            </a:pPr>
            <a:r>
              <a:rPr lang="en-US" dirty="0">
                <a:solidFill>
                  <a:schemeClr val="bg1"/>
                </a:solidFill>
              </a:rPr>
              <a:t>If you have questions about a specific item, let me know</a:t>
            </a:r>
          </a:p>
          <a:p>
            <a:pPr marL="342900" indent="-342900" algn="l">
              <a:buFont typeface="Arial" panose="020B0604020202020204" pitchFamily="34" charset="0"/>
              <a:buChar char="•"/>
            </a:pPr>
            <a:endParaRPr lang="en-US" dirty="0">
              <a:solidFill>
                <a:schemeClr val="bg1"/>
              </a:solidFill>
            </a:endParaRPr>
          </a:p>
          <a:p>
            <a:pPr algn="l"/>
            <a:endParaRPr lang="en-US" sz="1100" dirty="0">
              <a:solidFill>
                <a:schemeClr val="bg1"/>
              </a:solidFill>
            </a:endParaRPr>
          </a:p>
        </p:txBody>
      </p:sp>
      <p:sp>
        <p:nvSpPr>
          <p:cNvPr id="4" name="Slide Number Placeholder 3"/>
          <p:cNvSpPr>
            <a:spLocks noGrp="1"/>
          </p:cNvSpPr>
          <p:nvPr>
            <p:ph type="sldNum" sz="quarter" idx="5"/>
          </p:nvPr>
        </p:nvSpPr>
        <p:spPr/>
        <p:txBody>
          <a:bodyPr/>
          <a:lstStyle/>
          <a:p>
            <a:fld id="{0FE1A212-94BB-4FB4-8D9F-15BDEDBB8062}" type="slidenum">
              <a:rPr lang="en-US" smtClean="0"/>
              <a:t>10</a:t>
            </a:fld>
            <a:endParaRPr lang="en-US"/>
          </a:p>
        </p:txBody>
      </p:sp>
    </p:spTree>
    <p:extLst>
      <p:ext uri="{BB962C8B-B14F-4D97-AF65-F5344CB8AC3E}">
        <p14:creationId xmlns:p14="http://schemas.microsoft.com/office/powerpoint/2010/main" val="4802089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FFVP requires you to follow reporting and record keeping requirements that are similar to those for the National School Lunch Program. Complete and submit a monthly FFVP reimbursement claim in the SNTS.  Please make sure you include comments or it will cause an error. Provide details in your comments so that we can read how your students are enjoying the FFVP snacks. You are responsible for ensuring that all claims are correct and appropriate. Equipment purchased with FFVP funds that will be used in other school feeding programs must be prorated among the programs. </a:t>
            </a:r>
            <a:r>
              <a:rPr lang="en-US" dirty="0">
                <a:solidFill>
                  <a:schemeClr val="bg1"/>
                </a:solidFill>
              </a:rPr>
              <a:t>Administrative cost are limited to 10% of your school’s total grant. Do not exceed this amount.</a:t>
            </a:r>
          </a:p>
          <a:p>
            <a:endParaRPr lang="en-US" dirty="0"/>
          </a:p>
        </p:txBody>
      </p:sp>
      <p:sp>
        <p:nvSpPr>
          <p:cNvPr id="4" name="Slide Number Placeholder 3"/>
          <p:cNvSpPr>
            <a:spLocks noGrp="1"/>
          </p:cNvSpPr>
          <p:nvPr>
            <p:ph type="sldNum" sz="quarter" idx="5"/>
          </p:nvPr>
        </p:nvSpPr>
        <p:spPr/>
        <p:txBody>
          <a:bodyPr/>
          <a:lstStyle/>
          <a:p>
            <a:fld id="{0FE1A212-94BB-4FB4-8D9F-15BDEDBB8062}" type="slidenum">
              <a:rPr lang="en-US" smtClean="0"/>
              <a:t>11</a:t>
            </a:fld>
            <a:endParaRPr lang="en-US"/>
          </a:p>
        </p:txBody>
      </p:sp>
    </p:spTree>
    <p:extLst>
      <p:ext uri="{BB962C8B-B14F-4D97-AF65-F5344CB8AC3E}">
        <p14:creationId xmlns:p14="http://schemas.microsoft.com/office/powerpoint/2010/main" val="39166773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dirty="0">
                <a:solidFill>
                  <a:schemeClr val="bg2">
                    <a:lumMod val="25000"/>
                  </a:schemeClr>
                </a:solidFill>
              </a:rPr>
              <a:t>FFVP Snacks</a:t>
            </a:r>
          </a:p>
          <a:p>
            <a:pPr marL="342900" indent="-342900" algn="l">
              <a:buFont typeface="Arial" panose="020B0604020202020204" pitchFamily="34" charset="0"/>
              <a:buChar char="•"/>
            </a:pPr>
            <a:r>
              <a:rPr lang="en-US" dirty="0">
                <a:solidFill>
                  <a:schemeClr val="bg2">
                    <a:lumMod val="25000"/>
                  </a:schemeClr>
                </a:solidFill>
              </a:rPr>
              <a:t>No cost to students</a:t>
            </a:r>
          </a:p>
          <a:p>
            <a:pPr marL="342900" indent="-342900" algn="l">
              <a:buFont typeface="Arial" panose="020B0604020202020204" pitchFamily="34" charset="0"/>
              <a:buChar char="•"/>
            </a:pPr>
            <a:r>
              <a:rPr lang="en-US" dirty="0">
                <a:solidFill>
                  <a:schemeClr val="bg2">
                    <a:lumMod val="25000"/>
                  </a:schemeClr>
                </a:solidFill>
              </a:rPr>
              <a:t>Leftovers should be discarded (make sure there is a procedure in place for this). Ideally, the snacks should be returned to the cafeteria to be discarded so that you know that it is discarded and not going home with students or teachers.</a:t>
            </a:r>
          </a:p>
          <a:p>
            <a:pPr marL="342900" indent="-342900" algn="l">
              <a:buFont typeface="Arial" panose="020B0604020202020204" pitchFamily="34" charset="0"/>
              <a:buChar char="•"/>
            </a:pPr>
            <a:r>
              <a:rPr lang="en-US" dirty="0">
                <a:solidFill>
                  <a:schemeClr val="bg2">
                    <a:lumMod val="25000"/>
                  </a:schemeClr>
                </a:solidFill>
              </a:rPr>
              <a:t>Menu suggestions on the website</a:t>
            </a:r>
          </a:p>
          <a:p>
            <a:pPr marL="342900" indent="-342900" algn="l">
              <a:buFont typeface="Arial" panose="020B0604020202020204" pitchFamily="34" charset="0"/>
              <a:buChar char="•"/>
            </a:pPr>
            <a:r>
              <a:rPr lang="en-US" dirty="0">
                <a:solidFill>
                  <a:schemeClr val="bg2">
                    <a:lumMod val="25000"/>
                  </a:schemeClr>
                </a:solidFill>
              </a:rPr>
              <a:t>Must be served on the school campus, during the school day, and separately from lunch or breakfast meals</a:t>
            </a:r>
          </a:p>
          <a:p>
            <a:pPr marL="342900" indent="-342900" algn="l">
              <a:buFont typeface="Arial" panose="020B0604020202020204" pitchFamily="34" charset="0"/>
              <a:buChar char="•"/>
            </a:pPr>
            <a:r>
              <a:rPr lang="en-US" dirty="0"/>
              <a:t>One goal of the FFVP is to expand the variety of fruits and vegetables your students consume. Try “sample sizes” to introduce new items and then adjust your ordering accordingly. To the extent possible, you should not limit the choices you offer. Find innovative and fun ways to encourage your students to try different foods</a:t>
            </a:r>
            <a:endParaRPr lang="en-US" dirty="0">
              <a:solidFill>
                <a:schemeClr val="bg2">
                  <a:lumMod val="25000"/>
                </a:schemeClr>
              </a:solidFill>
            </a:endParaRPr>
          </a:p>
          <a:p>
            <a:pPr algn="l"/>
            <a:r>
              <a:rPr lang="en-US" b="1" dirty="0">
                <a:solidFill>
                  <a:schemeClr val="bg2">
                    <a:lumMod val="25000"/>
                  </a:schemeClr>
                </a:solidFill>
              </a:rPr>
              <a:t>FFVP Labor</a:t>
            </a:r>
          </a:p>
          <a:p>
            <a:pPr marL="342900" indent="-342900" algn="l">
              <a:buFont typeface="Arial" panose="020B0604020202020204" pitchFamily="34" charset="0"/>
              <a:buChar char="•"/>
            </a:pPr>
            <a:r>
              <a:rPr lang="en-US" dirty="0">
                <a:solidFill>
                  <a:schemeClr val="bg2">
                    <a:lumMod val="25000"/>
                  </a:schemeClr>
                </a:solidFill>
              </a:rPr>
              <a:t>Labor costs must be minimal and reasonable. </a:t>
            </a:r>
          </a:p>
          <a:p>
            <a:pPr marL="342900" indent="-342900" algn="l">
              <a:buFont typeface="Arial" panose="020B0604020202020204" pitchFamily="34" charset="0"/>
              <a:buChar char="•"/>
            </a:pPr>
            <a:r>
              <a:rPr lang="en-US" dirty="0">
                <a:solidFill>
                  <a:schemeClr val="bg2">
                    <a:lumMod val="25000"/>
                  </a:schemeClr>
                </a:solidFill>
              </a:rPr>
              <a:t>Documentation form on the website. When I come out to observe the great things that you are doing at your schools, I may ask to see your timesheets so please keep them on file.</a:t>
            </a:r>
          </a:p>
        </p:txBody>
      </p:sp>
      <p:sp>
        <p:nvSpPr>
          <p:cNvPr id="4" name="Slide Number Placeholder 3"/>
          <p:cNvSpPr>
            <a:spLocks noGrp="1"/>
          </p:cNvSpPr>
          <p:nvPr>
            <p:ph type="sldNum" sz="quarter" idx="5"/>
          </p:nvPr>
        </p:nvSpPr>
        <p:spPr/>
        <p:txBody>
          <a:bodyPr/>
          <a:lstStyle/>
          <a:p>
            <a:fld id="{0FE1A212-94BB-4FB4-8D9F-15BDEDBB8062}" type="slidenum">
              <a:rPr lang="en-US" smtClean="0"/>
              <a:t>12</a:t>
            </a:fld>
            <a:endParaRPr lang="en-US"/>
          </a:p>
        </p:txBody>
      </p:sp>
    </p:spTree>
    <p:extLst>
      <p:ext uri="{BB962C8B-B14F-4D97-AF65-F5344CB8AC3E}">
        <p14:creationId xmlns:p14="http://schemas.microsoft.com/office/powerpoint/2010/main" val="14354717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dirty="0">
                <a:solidFill>
                  <a:schemeClr val="bg2">
                    <a:lumMod val="25000"/>
                  </a:schemeClr>
                </a:solidFill>
              </a:rPr>
              <a:t>As we continue to program requirements and operation, </a:t>
            </a:r>
          </a:p>
          <a:p>
            <a:pPr algn="l"/>
            <a:r>
              <a:rPr lang="en-US" b="1" dirty="0">
                <a:solidFill>
                  <a:schemeClr val="bg2">
                    <a:lumMod val="25000"/>
                  </a:schemeClr>
                </a:solidFill>
              </a:rPr>
              <a:t>The Best Time</a:t>
            </a:r>
          </a:p>
          <a:p>
            <a:pPr marL="342900" indent="-342900" algn="l">
              <a:buFont typeface="Arial" panose="020B0604020202020204" pitchFamily="34" charset="0"/>
              <a:buChar char="•"/>
            </a:pPr>
            <a:r>
              <a:rPr lang="en-US" dirty="0">
                <a:solidFill>
                  <a:schemeClr val="bg2">
                    <a:lumMod val="25000"/>
                  </a:schemeClr>
                </a:solidFill>
              </a:rPr>
              <a:t>Serve during the school day</a:t>
            </a:r>
          </a:p>
          <a:p>
            <a:pPr marL="342900" indent="-342900" algn="l">
              <a:buFont typeface="Arial" panose="020B0604020202020204" pitchFamily="34" charset="0"/>
              <a:buChar char="•"/>
            </a:pPr>
            <a:r>
              <a:rPr lang="en-US" dirty="0">
                <a:solidFill>
                  <a:schemeClr val="bg2">
                    <a:lumMod val="25000"/>
                  </a:schemeClr>
                </a:solidFill>
              </a:rPr>
              <a:t>Not during the NSLP or SBP meal periods</a:t>
            </a:r>
          </a:p>
          <a:p>
            <a:pPr marL="342900" indent="-342900" algn="l">
              <a:buFont typeface="Arial" panose="020B0604020202020204" pitchFamily="34" charset="0"/>
              <a:buChar char="•"/>
            </a:pPr>
            <a:r>
              <a:rPr lang="en-US" dirty="0">
                <a:solidFill>
                  <a:schemeClr val="bg2">
                    <a:lumMod val="25000"/>
                  </a:schemeClr>
                </a:solidFill>
              </a:rPr>
              <a:t>Multiple distribution times can be planned</a:t>
            </a:r>
          </a:p>
          <a:p>
            <a:pPr marL="342900" indent="-342900" algn="l">
              <a:buFont typeface="Arial" panose="020B0604020202020204" pitchFamily="34" charset="0"/>
              <a:buChar char="•"/>
            </a:pPr>
            <a:r>
              <a:rPr lang="en-US" dirty="0">
                <a:solidFill>
                  <a:schemeClr val="bg2">
                    <a:lumMod val="25000"/>
                  </a:schemeClr>
                </a:solidFill>
              </a:rPr>
              <a:t>Cannot be served during summer school sessions</a:t>
            </a:r>
          </a:p>
          <a:p>
            <a:pPr algn="l"/>
            <a:r>
              <a:rPr lang="en-US" b="1" dirty="0">
                <a:solidFill>
                  <a:schemeClr val="bg2">
                    <a:lumMod val="25000"/>
                  </a:schemeClr>
                </a:solidFill>
              </a:rPr>
              <a:t>The Best Place</a:t>
            </a:r>
          </a:p>
          <a:p>
            <a:pPr marL="342900" indent="-342900" algn="l">
              <a:buFont typeface="Arial" panose="020B0604020202020204" pitchFamily="34" charset="0"/>
              <a:buChar char="•"/>
            </a:pPr>
            <a:r>
              <a:rPr lang="en-US" dirty="0">
                <a:solidFill>
                  <a:schemeClr val="bg2">
                    <a:lumMod val="25000"/>
                  </a:schemeClr>
                </a:solidFill>
              </a:rPr>
              <a:t>Classrooms</a:t>
            </a:r>
          </a:p>
          <a:p>
            <a:pPr marL="342900" indent="-342900" algn="l">
              <a:buFont typeface="Arial" panose="020B0604020202020204" pitchFamily="34" charset="0"/>
              <a:buChar char="•"/>
            </a:pPr>
            <a:r>
              <a:rPr lang="en-US" dirty="0">
                <a:solidFill>
                  <a:schemeClr val="bg2">
                    <a:lumMod val="25000"/>
                  </a:schemeClr>
                </a:solidFill>
              </a:rPr>
              <a:t>In hallways</a:t>
            </a:r>
          </a:p>
          <a:p>
            <a:pPr marL="342900" indent="-342900" algn="l">
              <a:buFont typeface="Arial" panose="020B0604020202020204" pitchFamily="34" charset="0"/>
              <a:buChar char="•"/>
            </a:pPr>
            <a:r>
              <a:rPr lang="en-US" dirty="0">
                <a:solidFill>
                  <a:schemeClr val="bg2">
                    <a:lumMod val="25000"/>
                  </a:schemeClr>
                </a:solidFill>
              </a:rPr>
              <a:t>Centrally located kiosks</a:t>
            </a:r>
          </a:p>
          <a:p>
            <a:pPr marL="342900" indent="-342900" algn="l">
              <a:buFont typeface="Arial" panose="020B0604020202020204" pitchFamily="34" charset="0"/>
              <a:buChar char="•"/>
            </a:pPr>
            <a:r>
              <a:rPr lang="en-US" dirty="0">
                <a:solidFill>
                  <a:schemeClr val="bg2">
                    <a:lumMod val="25000"/>
                  </a:schemeClr>
                </a:solidFill>
              </a:rPr>
              <a:t>Through free vending machines</a:t>
            </a:r>
          </a:p>
          <a:p>
            <a:pPr marL="342900" indent="-342900" algn="l">
              <a:buFont typeface="Arial" panose="020B0604020202020204" pitchFamily="34" charset="0"/>
              <a:buChar char="•"/>
            </a:pPr>
            <a:r>
              <a:rPr lang="en-US" dirty="0">
                <a:solidFill>
                  <a:schemeClr val="bg2">
                    <a:lumMod val="25000"/>
                  </a:schemeClr>
                </a:solidFill>
              </a:rPr>
              <a:t>As part of nutrition education activities</a:t>
            </a:r>
          </a:p>
          <a:p>
            <a:pPr algn="l"/>
            <a:endParaRPr lang="en-US" dirty="0">
              <a:solidFill>
                <a:schemeClr val="bg2">
                  <a:lumMod val="25000"/>
                </a:schemeClr>
              </a:solidFill>
            </a:endParaRPr>
          </a:p>
        </p:txBody>
      </p:sp>
      <p:sp>
        <p:nvSpPr>
          <p:cNvPr id="4" name="Slide Number Placeholder 3"/>
          <p:cNvSpPr>
            <a:spLocks noGrp="1"/>
          </p:cNvSpPr>
          <p:nvPr>
            <p:ph type="sldNum" sz="quarter" idx="5"/>
          </p:nvPr>
        </p:nvSpPr>
        <p:spPr/>
        <p:txBody>
          <a:bodyPr/>
          <a:lstStyle/>
          <a:p>
            <a:fld id="{0FE1A212-94BB-4FB4-8D9F-15BDEDBB8062}" type="slidenum">
              <a:rPr lang="en-US" smtClean="0"/>
              <a:t>13</a:t>
            </a:fld>
            <a:endParaRPr lang="en-US"/>
          </a:p>
        </p:txBody>
      </p:sp>
    </p:spTree>
    <p:extLst>
      <p:ext uri="{BB962C8B-B14F-4D97-AF65-F5344CB8AC3E}">
        <p14:creationId xmlns:p14="http://schemas.microsoft.com/office/powerpoint/2010/main" val="18238663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gn="l">
              <a:buFont typeface="Arial" panose="020B0604020202020204" pitchFamily="34" charset="0"/>
              <a:buChar char="•"/>
            </a:pPr>
            <a:r>
              <a:rPr lang="en-US" dirty="0">
                <a:solidFill>
                  <a:schemeClr val="bg1"/>
                </a:solidFill>
              </a:rPr>
              <a:t>Ensure that all staff involved in the FFVP have sufficient training to perform their tasks</a:t>
            </a:r>
          </a:p>
          <a:p>
            <a:pPr marL="342900" indent="-342900" algn="l">
              <a:buFont typeface="Arial" panose="020B0604020202020204" pitchFamily="34" charset="0"/>
              <a:buChar char="•"/>
            </a:pPr>
            <a:r>
              <a:rPr lang="en-US" dirty="0">
                <a:solidFill>
                  <a:schemeClr val="bg1"/>
                </a:solidFill>
              </a:rPr>
              <a:t>This includes, but is not limited to, the required civil rights training</a:t>
            </a:r>
          </a:p>
          <a:p>
            <a:pPr marL="342900" indent="-342900" algn="l">
              <a:buFont typeface="Arial" panose="020B0604020202020204" pitchFamily="34" charset="0"/>
              <a:buChar char="•"/>
            </a:pPr>
            <a:r>
              <a:rPr lang="en-US" dirty="0">
                <a:solidFill>
                  <a:schemeClr val="bg1"/>
                </a:solidFill>
              </a:rPr>
              <a:t>Maintain documentation of the agenda and signed attendance roster</a:t>
            </a:r>
          </a:p>
          <a:p>
            <a:endParaRPr lang="en-US" dirty="0"/>
          </a:p>
          <a:p>
            <a:r>
              <a:rPr lang="en-US" dirty="0"/>
              <a:t>If a child’s disability prevents them from consuming fresh fruits and vegetables as prepared, the school</a:t>
            </a:r>
          </a:p>
          <a:p>
            <a:r>
              <a:rPr lang="en-US" dirty="0"/>
              <a:t>must provide accommodations as they would for other school meals.  Schools must consider how the</a:t>
            </a:r>
          </a:p>
          <a:p>
            <a:r>
              <a:rPr lang="en-US" dirty="0"/>
              <a:t>requirement may be applied in the operation of the FFVP. For example, in providing accommodations</a:t>
            </a:r>
          </a:p>
          <a:p>
            <a:r>
              <a:rPr lang="en-US" dirty="0"/>
              <a:t>for the FFVP, schools may have to modify texture.  In doing so, schools should consider starting with</a:t>
            </a:r>
          </a:p>
          <a:p>
            <a:r>
              <a:rPr lang="en-US" dirty="0"/>
              <a:t>fresh items and avoid pureeing canned or frozen fruits and vegetables, including baby foods. In most</a:t>
            </a:r>
          </a:p>
          <a:p>
            <a:r>
              <a:rPr lang="en-US" dirty="0"/>
              <a:t>instances, fresh fruits can be pureed; we recognize that this is not always the case for vegetables.  Fresh</a:t>
            </a:r>
          </a:p>
          <a:p>
            <a:r>
              <a:rPr lang="en-US" dirty="0"/>
              <a:t>vegetables should be used when feasible but may be cooked and then pureed when needed.</a:t>
            </a:r>
          </a:p>
        </p:txBody>
      </p:sp>
      <p:sp>
        <p:nvSpPr>
          <p:cNvPr id="4" name="Slide Number Placeholder 3"/>
          <p:cNvSpPr>
            <a:spLocks noGrp="1"/>
          </p:cNvSpPr>
          <p:nvPr>
            <p:ph type="sldNum" sz="quarter" idx="5"/>
          </p:nvPr>
        </p:nvSpPr>
        <p:spPr/>
        <p:txBody>
          <a:bodyPr/>
          <a:lstStyle/>
          <a:p>
            <a:fld id="{0FE1A212-94BB-4FB4-8D9F-15BDEDBB8062}" type="slidenum">
              <a:rPr lang="en-US" smtClean="0"/>
              <a:t>14</a:t>
            </a:fld>
            <a:endParaRPr lang="en-US"/>
          </a:p>
        </p:txBody>
      </p:sp>
    </p:spTree>
    <p:extLst>
      <p:ext uri="{BB962C8B-B14F-4D97-AF65-F5344CB8AC3E}">
        <p14:creationId xmlns:p14="http://schemas.microsoft.com/office/powerpoint/2010/main" val="40814458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gn="l">
              <a:buFont typeface="Arial" panose="020B0604020202020204" pitchFamily="34" charset="0"/>
              <a:buChar char="•"/>
            </a:pPr>
            <a:r>
              <a:rPr lang="en-US" dirty="0">
                <a:solidFill>
                  <a:schemeClr val="bg1"/>
                </a:solidFill>
              </a:rPr>
              <a:t>Train School Nutrition Employees who prepare FFVP snacks </a:t>
            </a:r>
          </a:p>
          <a:p>
            <a:pPr marL="342900" indent="-342900" algn="l">
              <a:buFont typeface="Arial" panose="020B0604020202020204" pitchFamily="34" charset="0"/>
              <a:buChar char="•"/>
            </a:pPr>
            <a:r>
              <a:rPr lang="en-US" dirty="0">
                <a:solidFill>
                  <a:schemeClr val="bg1"/>
                </a:solidFill>
              </a:rPr>
              <a:t>Establish procedures for receiving/storing and discarding snacks</a:t>
            </a:r>
          </a:p>
          <a:p>
            <a:pPr marL="342900" indent="-342900" algn="l">
              <a:buFont typeface="Arial" panose="020B0604020202020204" pitchFamily="34" charset="0"/>
              <a:buChar char="•"/>
            </a:pPr>
            <a:r>
              <a:rPr lang="en-US" dirty="0">
                <a:solidFill>
                  <a:schemeClr val="bg1"/>
                </a:solidFill>
              </a:rPr>
              <a:t>Wash hands using proper procedures</a:t>
            </a:r>
          </a:p>
          <a:p>
            <a:pPr marL="342900" indent="-342900" algn="l">
              <a:buFont typeface="Arial" panose="020B0604020202020204" pitchFamily="34" charset="0"/>
              <a:buChar char="•"/>
            </a:pPr>
            <a:r>
              <a:rPr lang="en-US" dirty="0">
                <a:solidFill>
                  <a:schemeClr val="bg1"/>
                </a:solidFill>
              </a:rPr>
              <a:t>Wash, rinse, sanitize and air-dry all food contact surfaces</a:t>
            </a:r>
          </a:p>
          <a:p>
            <a:pPr marL="342900" indent="-342900" algn="l">
              <a:buFont typeface="Arial" panose="020B0604020202020204" pitchFamily="34" charset="0"/>
              <a:buChar char="•"/>
            </a:pPr>
            <a:r>
              <a:rPr lang="en-US" dirty="0">
                <a:solidFill>
                  <a:schemeClr val="bg1"/>
                </a:solidFill>
              </a:rPr>
              <a:t>Label, date and refrigerate fresh cut items</a:t>
            </a:r>
          </a:p>
          <a:p>
            <a:pPr marL="342900" indent="-342900" algn="l">
              <a:buFont typeface="Arial" panose="020B0604020202020204" pitchFamily="34" charset="0"/>
              <a:buChar char="•"/>
            </a:pPr>
            <a:r>
              <a:rPr lang="en-US" dirty="0"/>
              <a:t>Follow State and local public health requirements </a:t>
            </a:r>
            <a:endParaRPr lang="en-US" dirty="0">
              <a:solidFill>
                <a:schemeClr val="bg1"/>
              </a:solidFill>
            </a:endParaRPr>
          </a:p>
        </p:txBody>
      </p:sp>
      <p:sp>
        <p:nvSpPr>
          <p:cNvPr id="4" name="Slide Number Placeholder 3"/>
          <p:cNvSpPr>
            <a:spLocks noGrp="1"/>
          </p:cNvSpPr>
          <p:nvPr>
            <p:ph type="sldNum" sz="quarter" idx="5"/>
          </p:nvPr>
        </p:nvSpPr>
        <p:spPr/>
        <p:txBody>
          <a:bodyPr/>
          <a:lstStyle/>
          <a:p>
            <a:fld id="{0FE1A212-94BB-4FB4-8D9F-15BDEDBB8062}" type="slidenum">
              <a:rPr lang="en-US" smtClean="0"/>
              <a:t>15</a:t>
            </a:fld>
            <a:endParaRPr lang="en-US"/>
          </a:p>
        </p:txBody>
      </p:sp>
    </p:spTree>
    <p:extLst>
      <p:ext uri="{BB962C8B-B14F-4D97-AF65-F5344CB8AC3E}">
        <p14:creationId xmlns:p14="http://schemas.microsoft.com/office/powerpoint/2010/main" val="8845858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gn="l">
              <a:buFont typeface="Arial" panose="020B0604020202020204" pitchFamily="34" charset="0"/>
              <a:buChar char="•"/>
            </a:pPr>
            <a:r>
              <a:rPr lang="en-US" dirty="0">
                <a:solidFill>
                  <a:schemeClr val="bg1"/>
                </a:solidFill>
              </a:rPr>
              <a:t>We strongly encourage schools to provide nutrition education as a component of the FFVP.   </a:t>
            </a:r>
          </a:p>
          <a:p>
            <a:pPr marL="342900" indent="-342900" algn="l">
              <a:buFont typeface="Arial" panose="020B0604020202020204" pitchFamily="34" charset="0"/>
              <a:buChar char="•"/>
            </a:pPr>
            <a:r>
              <a:rPr lang="en-US" dirty="0">
                <a:solidFill>
                  <a:schemeClr val="bg1"/>
                </a:solidFill>
              </a:rPr>
              <a:t>It is part of helping schools create a healthier school environment.  </a:t>
            </a:r>
          </a:p>
          <a:p>
            <a:pPr marL="342900" indent="-342900" algn="l">
              <a:buFont typeface="Arial" panose="020B0604020202020204" pitchFamily="34" charset="0"/>
              <a:buChar char="•"/>
            </a:pPr>
            <a:r>
              <a:rPr lang="en-US" dirty="0">
                <a:solidFill>
                  <a:schemeClr val="bg1"/>
                </a:solidFill>
              </a:rPr>
              <a:t>Resources on the website</a:t>
            </a:r>
          </a:p>
          <a:p>
            <a:pPr marL="342900" indent="-342900" algn="l">
              <a:buFont typeface="Arial" panose="020B0604020202020204" pitchFamily="34" charset="0"/>
              <a:buChar char="•"/>
            </a:pPr>
            <a:r>
              <a:rPr lang="en-US" dirty="0">
                <a:solidFill>
                  <a:schemeClr val="bg1"/>
                </a:solidFill>
              </a:rPr>
              <a:t>Incorporate into daily curriculum</a:t>
            </a:r>
          </a:p>
          <a:p>
            <a:pPr marL="342900" indent="-342900" algn="l">
              <a:buFont typeface="Arial" panose="020B0604020202020204" pitchFamily="34" charset="0"/>
              <a:buChar char="•"/>
            </a:pPr>
            <a:r>
              <a:rPr lang="en-US" dirty="0">
                <a:solidFill>
                  <a:schemeClr val="bg1"/>
                </a:solidFill>
              </a:rPr>
              <a:t>Request free materials from State, Local and Federal partners </a:t>
            </a:r>
          </a:p>
          <a:p>
            <a:pPr marL="342900" indent="-342900" algn="l">
              <a:buFont typeface="Arial" panose="020B0604020202020204" pitchFamily="34" charset="0"/>
              <a:buChar char="•"/>
            </a:pPr>
            <a:r>
              <a:rPr lang="en-US" dirty="0">
                <a:solidFill>
                  <a:schemeClr val="bg1"/>
                </a:solidFill>
              </a:rPr>
              <a:t>Coloring sheets, crossword puzzles, </a:t>
            </a:r>
            <a:r>
              <a:rPr lang="en-US" dirty="0" err="1">
                <a:solidFill>
                  <a:schemeClr val="bg1"/>
                </a:solidFill>
              </a:rPr>
              <a:t>etc</a:t>
            </a:r>
            <a:r>
              <a:rPr lang="en-US" dirty="0">
                <a:solidFill>
                  <a:schemeClr val="bg1"/>
                </a:solidFill>
              </a:rPr>
              <a:t>, brain games, fun facts, FFVP challenges – we are working on a portal to house all of these items for easy access.</a:t>
            </a:r>
          </a:p>
          <a:p>
            <a:pPr marL="342900" indent="-342900" algn="l">
              <a:buFont typeface="Arial" panose="020B0604020202020204" pitchFamily="34" charset="0"/>
              <a:buChar char="•"/>
            </a:pPr>
            <a:r>
              <a:rPr lang="en-US" dirty="0">
                <a:solidFill>
                  <a:schemeClr val="bg1"/>
                </a:solidFill>
              </a:rPr>
              <a:t>Visit USDA Team Nutrition, MyPyramid.gov for more information about the FFVP</a:t>
            </a:r>
          </a:p>
          <a:p>
            <a:pPr marL="342900" indent="-342900" algn="l">
              <a:buFont typeface="Arial" panose="020B0604020202020204" pitchFamily="34" charset="0"/>
              <a:buChar char="•"/>
            </a:pPr>
            <a:r>
              <a:rPr lang="en-US" dirty="0">
                <a:solidFill>
                  <a:schemeClr val="bg1"/>
                </a:solidFill>
              </a:rPr>
              <a:t>Have students to create fruit and vegetable posters to decorate classrooms and serving areas</a:t>
            </a:r>
          </a:p>
          <a:p>
            <a:pPr marL="342900" indent="-342900" algn="l">
              <a:buFont typeface="Arial" panose="020B0604020202020204" pitchFamily="34" charset="0"/>
              <a:buChar char="•"/>
            </a:pPr>
            <a:r>
              <a:rPr lang="en-US" dirty="0">
                <a:solidFill>
                  <a:schemeClr val="bg1"/>
                </a:solidFill>
              </a:rPr>
              <a:t>Promote the FFVP on monthly menus that are sent to parents</a:t>
            </a:r>
          </a:p>
          <a:p>
            <a:pPr algn="l"/>
            <a:endParaRPr lang="en-US" sz="1100" dirty="0">
              <a:solidFill>
                <a:schemeClr val="bg1"/>
              </a:solidFill>
            </a:endParaRPr>
          </a:p>
        </p:txBody>
      </p:sp>
      <p:sp>
        <p:nvSpPr>
          <p:cNvPr id="4" name="Slide Number Placeholder 3"/>
          <p:cNvSpPr>
            <a:spLocks noGrp="1"/>
          </p:cNvSpPr>
          <p:nvPr>
            <p:ph type="sldNum" sz="quarter" idx="5"/>
          </p:nvPr>
        </p:nvSpPr>
        <p:spPr/>
        <p:txBody>
          <a:bodyPr/>
          <a:lstStyle/>
          <a:p>
            <a:fld id="{0FE1A212-94BB-4FB4-8D9F-15BDEDBB8062}" type="slidenum">
              <a:rPr lang="en-US" smtClean="0"/>
              <a:t>16</a:t>
            </a:fld>
            <a:endParaRPr lang="en-US"/>
          </a:p>
        </p:txBody>
      </p:sp>
    </p:spTree>
    <p:extLst>
      <p:ext uri="{BB962C8B-B14F-4D97-AF65-F5344CB8AC3E}">
        <p14:creationId xmlns:p14="http://schemas.microsoft.com/office/powerpoint/2010/main" val="35430494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gn="l">
              <a:buFont typeface="Arial" panose="020B0604020202020204" pitchFamily="34" charset="0"/>
              <a:buChar char="•"/>
            </a:pPr>
            <a:r>
              <a:rPr lang="en-US" dirty="0"/>
              <a:t>Keep a file that contains any policy memoranda, addendums, contact info for all participating schools, invoices, monthly claims, purchase order information, vendors/local farmers.</a:t>
            </a:r>
            <a:r>
              <a:rPr lang="en-US" sz="1200" dirty="0">
                <a:solidFill>
                  <a:schemeClr val="bg1"/>
                </a:solidFill>
              </a:rPr>
              <a:t> </a:t>
            </a:r>
          </a:p>
          <a:p>
            <a:pPr marL="342900" indent="-342900" algn="l">
              <a:buFont typeface="Arial" panose="020B0604020202020204" pitchFamily="34" charset="0"/>
              <a:buChar char="•"/>
            </a:pPr>
            <a:r>
              <a:rPr lang="en-US" sz="1200" dirty="0">
                <a:solidFill>
                  <a:schemeClr val="bg1"/>
                </a:solidFill>
              </a:rPr>
              <a:t>Anticipate the need for staff to prepare and deliver food </a:t>
            </a:r>
          </a:p>
          <a:p>
            <a:pPr marL="342900" indent="-342900" algn="l">
              <a:buFont typeface="Arial" panose="020B0604020202020204" pitchFamily="34" charset="0"/>
              <a:buChar char="•"/>
            </a:pPr>
            <a:r>
              <a:rPr lang="en-US" sz="1200" dirty="0">
                <a:solidFill>
                  <a:schemeClr val="bg1"/>
                </a:solidFill>
              </a:rPr>
              <a:t>Coordinate efforts to inform principals, teachers, school staff, children, and parents about the Fresh Fruit and Vegetable Program </a:t>
            </a:r>
          </a:p>
          <a:p>
            <a:pPr marL="342900" indent="-342900" algn="l">
              <a:buFont typeface="Arial" panose="020B0604020202020204" pitchFamily="34" charset="0"/>
              <a:buChar char="•"/>
            </a:pPr>
            <a:r>
              <a:rPr lang="en-US" sz="1200" dirty="0">
                <a:solidFill>
                  <a:schemeClr val="bg1"/>
                </a:solidFill>
              </a:rPr>
              <a:t>Respond to reports from custodians about trash</a:t>
            </a:r>
          </a:p>
          <a:p>
            <a:pPr marL="342900" indent="-342900" algn="l">
              <a:buFont typeface="Arial" panose="020B0604020202020204" pitchFamily="34" charset="0"/>
              <a:buChar char="•"/>
            </a:pPr>
            <a:r>
              <a:rPr lang="en-US" dirty="0"/>
              <a:t>Kiosks allow you to offer more choices and provide easy access. Consider staggering access to lessen confusion in hallways. Be sure to serve fruits and vegetables in a manner that can be handled easily.</a:t>
            </a:r>
          </a:p>
          <a:p>
            <a:pPr marL="342900" indent="-342900" algn="l">
              <a:buFont typeface="Arial" panose="020B0604020202020204" pitchFamily="34" charset="0"/>
              <a:buChar char="•"/>
            </a:pPr>
            <a:r>
              <a:rPr lang="en-US" dirty="0"/>
              <a:t>Develop guidelines to remind children of good manners when they receive and eat their fruit and vegetable snacks, and to dispose of their trash. Setting policies on trash disposal and clean up will improve the fruit and vegetable service.</a:t>
            </a:r>
          </a:p>
          <a:p>
            <a:pPr algn="l"/>
            <a:endParaRPr lang="en-US" sz="1800" b="0" i="0" u="none" strike="noStrike" baseline="0" dirty="0">
              <a:solidFill>
                <a:srgbClr val="000000"/>
              </a:solidFill>
              <a:latin typeface="Arial" panose="020B0604020202020204" pitchFamily="34" charset="0"/>
            </a:endParaRPr>
          </a:p>
          <a:p>
            <a:endParaRPr lang="en-US" sz="1800" b="0" i="0" u="none" strike="noStrike" baseline="0" dirty="0">
              <a:latin typeface="Arial" panose="020B0604020202020204" pitchFamily="34" charset="0"/>
            </a:endParaRPr>
          </a:p>
          <a:p>
            <a:r>
              <a:rPr lang="en-US" sz="1800" b="0" i="0" u="none" strike="noStrike" baseline="0" dirty="0">
                <a:solidFill>
                  <a:srgbClr val="1F487C"/>
                </a:solidFill>
                <a:latin typeface="Arial" panose="020B0604020202020204" pitchFamily="34" charset="0"/>
              </a:rPr>
              <a:t>Monthly/quarterly poster contests to decorate serving line and classrooms. </a:t>
            </a:r>
          </a:p>
          <a:p>
            <a:r>
              <a:rPr lang="en-US" sz="1800" b="0" i="0" u="none" strike="noStrike" baseline="0" dirty="0">
                <a:solidFill>
                  <a:srgbClr val="1F487C"/>
                </a:solidFill>
                <a:latin typeface="Arial" panose="020B0604020202020204" pitchFamily="34" charset="0"/>
              </a:rPr>
              <a:t>•Mystery fruit or vegetable of the week. </a:t>
            </a:r>
          </a:p>
          <a:p>
            <a:r>
              <a:rPr lang="en-US" sz="1800" b="0" i="0" u="none" strike="noStrike" baseline="0" dirty="0">
                <a:solidFill>
                  <a:srgbClr val="1F487C"/>
                </a:solidFill>
                <a:latin typeface="Arial" panose="020B0604020202020204" pitchFamily="34" charset="0"/>
              </a:rPr>
              <a:t>•Small white board featuring fruit or vegetable of the day on the serving line. </a:t>
            </a:r>
          </a:p>
          <a:p>
            <a:r>
              <a:rPr lang="en-US" sz="1800" b="0" i="0" u="none" strike="noStrike" baseline="0" dirty="0">
                <a:solidFill>
                  <a:srgbClr val="1F487C"/>
                </a:solidFill>
                <a:latin typeface="Arial" panose="020B0604020202020204" pitchFamily="34" charset="0"/>
              </a:rPr>
              <a:t>•Staff dresses up as fruit or vegetable. </a:t>
            </a:r>
          </a:p>
          <a:p>
            <a:r>
              <a:rPr lang="en-US" sz="1800" b="0" i="0" u="none" strike="noStrike" baseline="0" dirty="0">
                <a:solidFill>
                  <a:srgbClr val="1F487C"/>
                </a:solidFill>
                <a:latin typeface="Arial" panose="020B0604020202020204" pitchFamily="34" charset="0"/>
              </a:rPr>
              <a:t>•AM/PM announcements. </a:t>
            </a:r>
          </a:p>
          <a:p>
            <a:r>
              <a:rPr lang="en-US" sz="1800" b="0" i="0" u="none" strike="noStrike" baseline="0" dirty="0">
                <a:solidFill>
                  <a:srgbClr val="1F487C"/>
                </a:solidFill>
                <a:latin typeface="Arial" panose="020B0604020202020204" pitchFamily="34" charset="0"/>
              </a:rPr>
              <a:t>•Include information about the FFVP every month in school newsletter. </a:t>
            </a:r>
          </a:p>
          <a:p>
            <a:pPr marL="342900" indent="-342900" algn="l">
              <a:buFont typeface="Arial" panose="020B0604020202020204" pitchFamily="34" charset="0"/>
              <a:buChar char="•"/>
            </a:pPr>
            <a:endParaRPr lang="en-US" sz="1200" dirty="0">
              <a:solidFill>
                <a:schemeClr val="bg1"/>
              </a:solidFill>
            </a:endParaRPr>
          </a:p>
          <a:p>
            <a:endParaRPr lang="en-US" dirty="0"/>
          </a:p>
        </p:txBody>
      </p:sp>
      <p:sp>
        <p:nvSpPr>
          <p:cNvPr id="4" name="Slide Number Placeholder 3"/>
          <p:cNvSpPr>
            <a:spLocks noGrp="1"/>
          </p:cNvSpPr>
          <p:nvPr>
            <p:ph type="sldNum" sz="quarter" idx="5"/>
          </p:nvPr>
        </p:nvSpPr>
        <p:spPr/>
        <p:txBody>
          <a:bodyPr/>
          <a:lstStyle/>
          <a:p>
            <a:fld id="{0FE1A212-94BB-4FB4-8D9F-15BDEDBB8062}" type="slidenum">
              <a:rPr lang="en-US" smtClean="0"/>
              <a:t>17</a:t>
            </a:fld>
            <a:endParaRPr lang="en-US"/>
          </a:p>
        </p:txBody>
      </p:sp>
    </p:spTree>
    <p:extLst>
      <p:ext uri="{BB962C8B-B14F-4D97-AF65-F5344CB8AC3E}">
        <p14:creationId xmlns:p14="http://schemas.microsoft.com/office/powerpoint/2010/main" val="19512704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Financial Guidance – We’ve talked about the monthly claims several times thus far but now we are going to provide a little more detail on the claim submission process.</a:t>
            </a:r>
          </a:p>
        </p:txBody>
      </p:sp>
      <p:sp>
        <p:nvSpPr>
          <p:cNvPr id="4" name="Slide Number Placeholder 3"/>
          <p:cNvSpPr>
            <a:spLocks noGrp="1"/>
          </p:cNvSpPr>
          <p:nvPr>
            <p:ph type="sldNum" sz="quarter" idx="5"/>
          </p:nvPr>
        </p:nvSpPr>
        <p:spPr/>
        <p:txBody>
          <a:bodyPr/>
          <a:lstStyle/>
          <a:p>
            <a:fld id="{0FE1A212-94BB-4FB4-8D9F-15BDEDBB8062}" type="slidenum">
              <a:rPr lang="en-US" smtClean="0"/>
              <a:t>18</a:t>
            </a:fld>
            <a:endParaRPr lang="en-US"/>
          </a:p>
        </p:txBody>
      </p:sp>
    </p:spTree>
    <p:extLst>
      <p:ext uri="{BB962C8B-B14F-4D97-AF65-F5344CB8AC3E}">
        <p14:creationId xmlns:p14="http://schemas.microsoft.com/office/powerpoint/2010/main" val="15806140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Log into the SNTS and click on Claim and then FFVP. Must be submitted by the 15</a:t>
            </a:r>
            <a:r>
              <a:rPr lang="en-US" baseline="30000" dirty="0"/>
              <a:t>th</a:t>
            </a:r>
            <a:r>
              <a:rPr lang="en-US" dirty="0"/>
              <a:t> of each month. If there is an extenuating circumstance and you need to submit it after the deadline, please contact me.</a:t>
            </a:r>
          </a:p>
        </p:txBody>
      </p:sp>
      <p:sp>
        <p:nvSpPr>
          <p:cNvPr id="4" name="Slide Number Placeholder 3"/>
          <p:cNvSpPr>
            <a:spLocks noGrp="1"/>
          </p:cNvSpPr>
          <p:nvPr>
            <p:ph type="sldNum" sz="quarter" idx="5"/>
          </p:nvPr>
        </p:nvSpPr>
        <p:spPr/>
        <p:txBody>
          <a:bodyPr/>
          <a:lstStyle/>
          <a:p>
            <a:fld id="{0FE1A212-94BB-4FB4-8D9F-15BDEDBB8062}" type="slidenum">
              <a:rPr lang="en-US" smtClean="0"/>
              <a:t>19</a:t>
            </a:fld>
            <a:endParaRPr lang="en-US"/>
          </a:p>
        </p:txBody>
      </p:sp>
    </p:spTree>
    <p:extLst>
      <p:ext uri="{BB962C8B-B14F-4D97-AF65-F5344CB8AC3E}">
        <p14:creationId xmlns:p14="http://schemas.microsoft.com/office/powerpoint/2010/main" val="2267484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the Required Annual Continuation Education Opportunity for the Fresh Fruit and Vegetable Program. My name is Jacquelyn McGowan and I am a Special Programs Consultant with the NC Department of Public Instruction, Office of School Nutrition. The USDA FFVP provides a variety of free fresh fruit and vegetable snacks to children at eligible elementary schools. Congratulations on being chosen to participate in the program this year! </a:t>
            </a:r>
          </a:p>
          <a:p>
            <a:endParaRPr lang="en-US" dirty="0"/>
          </a:p>
          <a:p>
            <a:r>
              <a:rPr lang="en-US" dirty="0"/>
              <a:t>The purpose of this training is to provide an overview of the program and to give guidance on the expectations this year. So, let’s get started. During this time, we will discuss Important Resources that will be helpful to manage this program, the FFVP Addendum and Allocations for the 2025-26, the objectives and requirements of this program, the importance of establishing partnerships, marketing, procurement and unallowable and allowable purchases.</a:t>
            </a:r>
          </a:p>
        </p:txBody>
      </p:sp>
      <p:sp>
        <p:nvSpPr>
          <p:cNvPr id="4" name="Slide Number Placeholder 3"/>
          <p:cNvSpPr>
            <a:spLocks noGrp="1"/>
          </p:cNvSpPr>
          <p:nvPr>
            <p:ph type="sldNum" sz="quarter" idx="5"/>
          </p:nvPr>
        </p:nvSpPr>
        <p:spPr/>
        <p:txBody>
          <a:bodyPr/>
          <a:lstStyle/>
          <a:p>
            <a:fld id="{0FE1A212-94BB-4FB4-8D9F-15BDEDBB8062}" type="slidenum">
              <a:rPr lang="en-US" smtClean="0"/>
              <a:t>2</a:t>
            </a:fld>
            <a:endParaRPr lang="en-US"/>
          </a:p>
        </p:txBody>
      </p:sp>
    </p:spTree>
    <p:extLst>
      <p:ext uri="{BB962C8B-B14F-4D97-AF65-F5344CB8AC3E}">
        <p14:creationId xmlns:p14="http://schemas.microsoft.com/office/powerpoint/2010/main" val="7837045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3732F9-40F5-83AA-1167-A6E744B635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3295E7-DEC4-C5C7-8BA1-CDE98BEB3B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FAEC8E-659E-9369-1D1C-E71238ACFC15}"/>
              </a:ext>
            </a:extLst>
          </p:cNvPr>
          <p:cNvSpPr>
            <a:spLocks noGrp="1"/>
          </p:cNvSpPr>
          <p:nvPr>
            <p:ph type="body" idx="1"/>
          </p:nvPr>
        </p:nvSpPr>
        <p:spPr/>
        <p:txBody>
          <a:bodyPr/>
          <a:lstStyle/>
          <a:p>
            <a:r>
              <a:rPr lang="en-US" dirty="0"/>
              <a:t>Log into the SNTS and click on Claim and then FFVP. Add original claim. Enter the fresh fruit and fresh vegetables that was served during the month. Before you save the claim MAKE SURE YOU SUBMIT A COMMENT. Please indicate more than the students enjoyed the FFVP this month. For example, may be the students used the FFVP snack as part of a math lesson or science experiment, please share that in the comments. Must be submitted by the 15</a:t>
            </a:r>
            <a:r>
              <a:rPr lang="en-US" baseline="30000" dirty="0"/>
              <a:t>th</a:t>
            </a:r>
            <a:r>
              <a:rPr lang="en-US" dirty="0"/>
              <a:t> of each month. If there is an extenuating circumstance and you need to submit it after the deadline, please contact me.</a:t>
            </a:r>
          </a:p>
        </p:txBody>
      </p:sp>
      <p:sp>
        <p:nvSpPr>
          <p:cNvPr id="4" name="Slide Number Placeholder 3">
            <a:extLst>
              <a:ext uri="{FF2B5EF4-FFF2-40B4-BE49-F238E27FC236}">
                <a16:creationId xmlns:a16="http://schemas.microsoft.com/office/drawing/2014/main" id="{77A15048-8411-C03A-81ED-DB88E9728362}"/>
              </a:ext>
            </a:extLst>
          </p:cNvPr>
          <p:cNvSpPr>
            <a:spLocks noGrp="1"/>
          </p:cNvSpPr>
          <p:nvPr>
            <p:ph type="sldNum" sz="quarter" idx="5"/>
          </p:nvPr>
        </p:nvSpPr>
        <p:spPr/>
        <p:txBody>
          <a:bodyPr/>
          <a:lstStyle/>
          <a:p>
            <a:fld id="{0FE1A212-94BB-4FB4-8D9F-15BDEDBB8062}" type="slidenum">
              <a:rPr lang="en-US" smtClean="0"/>
              <a:t>20</a:t>
            </a:fld>
            <a:endParaRPr lang="en-US"/>
          </a:p>
        </p:txBody>
      </p:sp>
    </p:spTree>
    <p:extLst>
      <p:ext uri="{BB962C8B-B14F-4D97-AF65-F5344CB8AC3E}">
        <p14:creationId xmlns:p14="http://schemas.microsoft.com/office/powerpoint/2010/main" val="37337926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gn="l">
              <a:buFont typeface="Arial" panose="020B0604020202020204" pitchFamily="34" charset="0"/>
              <a:buChar char="•"/>
            </a:pPr>
            <a:r>
              <a:rPr lang="en-US" dirty="0">
                <a:solidFill>
                  <a:schemeClr val="bg1"/>
                </a:solidFill>
              </a:rPr>
              <a:t>As a part of the USDA requirement, the funds based on an allocation of $50‐ $75 per student. The last couple of years, we have increased the amount of the allocation to closer to $75/student therefore we are unable to transfer funds between schools as we get towards the end of the school year.</a:t>
            </a:r>
          </a:p>
          <a:p>
            <a:pPr marL="342900" indent="-342900" algn="l">
              <a:buFont typeface="Arial" panose="020B0604020202020204" pitchFamily="34" charset="0"/>
              <a:buChar char="•"/>
            </a:pPr>
            <a:r>
              <a:rPr lang="en-US" dirty="0">
                <a:solidFill>
                  <a:schemeClr val="bg1"/>
                </a:solidFill>
              </a:rPr>
              <a:t>Submit a monthly claim for reimbursement </a:t>
            </a:r>
          </a:p>
          <a:p>
            <a:pPr marL="342900" indent="-342900" algn="l">
              <a:buFont typeface="Arial" panose="020B0604020202020204" pitchFamily="34" charset="0"/>
              <a:buChar char="•"/>
            </a:pPr>
            <a:r>
              <a:rPr lang="en-US" dirty="0">
                <a:solidFill>
                  <a:schemeClr val="bg1"/>
                </a:solidFill>
              </a:rPr>
              <a:t>Must operate the NSLP </a:t>
            </a:r>
          </a:p>
          <a:p>
            <a:pPr marL="342900" indent="-342900" algn="l">
              <a:buFont typeface="Arial" panose="020B0604020202020204" pitchFamily="34" charset="0"/>
              <a:buChar char="•"/>
            </a:pPr>
            <a:r>
              <a:rPr lang="en-US" dirty="0">
                <a:solidFill>
                  <a:schemeClr val="bg1"/>
                </a:solidFill>
              </a:rPr>
              <a:t>May use no more than 10% of your school’s total grant for administrative costs </a:t>
            </a:r>
          </a:p>
          <a:p>
            <a:pPr marL="342900" indent="-342900" algn="l">
              <a:buFont typeface="Arial" panose="020B0604020202020204" pitchFamily="34" charset="0"/>
              <a:buChar char="•"/>
            </a:pPr>
            <a:r>
              <a:rPr lang="en-US" dirty="0">
                <a:solidFill>
                  <a:schemeClr val="bg1"/>
                </a:solidFill>
              </a:rPr>
              <a:t>Receive reimbursement for the costs of purchasing, preparing, and serving fresh fruits and vegetables to children in your school</a:t>
            </a:r>
          </a:p>
          <a:p>
            <a:pPr marL="342900" indent="-342900" algn="l">
              <a:buFont typeface="Arial" panose="020B0604020202020204" pitchFamily="34" charset="0"/>
              <a:buChar char="•"/>
            </a:pPr>
            <a:r>
              <a:rPr lang="en-US" dirty="0">
                <a:solidFill>
                  <a:schemeClr val="bg1"/>
                </a:solidFill>
              </a:rPr>
              <a:t>Make sure you have established a monthly budget to assist you in tracking funds and entirely timely expenditures of program funds</a:t>
            </a:r>
          </a:p>
        </p:txBody>
      </p:sp>
      <p:sp>
        <p:nvSpPr>
          <p:cNvPr id="4" name="Slide Number Placeholder 3"/>
          <p:cNvSpPr>
            <a:spLocks noGrp="1"/>
          </p:cNvSpPr>
          <p:nvPr>
            <p:ph type="sldNum" sz="quarter" idx="5"/>
          </p:nvPr>
        </p:nvSpPr>
        <p:spPr/>
        <p:txBody>
          <a:bodyPr/>
          <a:lstStyle/>
          <a:p>
            <a:fld id="{0FE1A212-94BB-4FB4-8D9F-15BDEDBB8062}" type="slidenum">
              <a:rPr lang="en-US" smtClean="0"/>
              <a:t>21</a:t>
            </a:fld>
            <a:endParaRPr lang="en-US"/>
          </a:p>
        </p:txBody>
      </p:sp>
    </p:spTree>
    <p:extLst>
      <p:ext uri="{BB962C8B-B14F-4D97-AF65-F5344CB8AC3E}">
        <p14:creationId xmlns:p14="http://schemas.microsoft.com/office/powerpoint/2010/main" val="6843796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b="0" i="0" u="none" strike="noStrike" baseline="0" dirty="0">
              <a:solidFill>
                <a:srgbClr val="1F487C"/>
              </a:solidFill>
              <a:latin typeface="Arial" panose="020B0604020202020204" pitchFamily="34" charset="0"/>
            </a:endParaRPr>
          </a:p>
          <a:p>
            <a:r>
              <a:rPr lang="en-US" sz="1800" b="1" i="0" u="none" strike="noStrike" baseline="0" dirty="0">
                <a:solidFill>
                  <a:srgbClr val="1F487C"/>
                </a:solidFill>
                <a:latin typeface="Arial" panose="020B0604020202020204" pitchFamily="34" charset="0"/>
              </a:rPr>
              <a:t>*Keep in mind that most of a school’s FFVP funds must go toward purchasing fresh fruits and vegetables. </a:t>
            </a:r>
            <a:endParaRPr lang="en-US" sz="1800" b="0" i="0" u="none" strike="noStrike" baseline="0" dirty="0">
              <a:solidFill>
                <a:srgbClr val="1F487C"/>
              </a:solidFill>
              <a:latin typeface="Arial" panose="020B0604020202020204" pitchFamily="34" charset="0"/>
            </a:endParaRPr>
          </a:p>
          <a:p>
            <a:r>
              <a:rPr lang="en-US" sz="1800" b="1" i="0" u="none" strike="noStrike" baseline="0" dirty="0">
                <a:solidFill>
                  <a:srgbClr val="1F487C"/>
                </a:solidFill>
                <a:latin typeface="Arial" panose="020B0604020202020204" pitchFamily="34" charset="0"/>
              </a:rPr>
              <a:t>*Reimbursement is based on actual allowable costs. </a:t>
            </a:r>
          </a:p>
          <a:p>
            <a:r>
              <a:rPr lang="en-US" dirty="0"/>
              <a:t>Must be submitted by the 15th of each month. If there is an extenuating circumstance and you need to submit it after the deadline, please contact me.</a:t>
            </a:r>
          </a:p>
          <a:p>
            <a:endParaRPr lang="en-US" dirty="0"/>
          </a:p>
          <a:p>
            <a:r>
              <a:rPr lang="en-US" dirty="0"/>
              <a:t>If you are claiming labor (which should be minimal), please maintain timesheets on site. It should have the name, date, time in and time out, FFVP tasks completed and the number of hours</a:t>
            </a:r>
          </a:p>
          <a:p>
            <a:endParaRPr lang="en-US" dirty="0"/>
          </a:p>
        </p:txBody>
      </p:sp>
      <p:sp>
        <p:nvSpPr>
          <p:cNvPr id="4" name="Slide Number Placeholder 3"/>
          <p:cNvSpPr>
            <a:spLocks noGrp="1"/>
          </p:cNvSpPr>
          <p:nvPr>
            <p:ph type="sldNum" sz="quarter" idx="5"/>
          </p:nvPr>
        </p:nvSpPr>
        <p:spPr/>
        <p:txBody>
          <a:bodyPr/>
          <a:lstStyle/>
          <a:p>
            <a:fld id="{0FE1A212-94BB-4FB4-8D9F-15BDEDBB8062}" type="slidenum">
              <a:rPr lang="en-US" smtClean="0"/>
              <a:t>22</a:t>
            </a:fld>
            <a:endParaRPr lang="en-US"/>
          </a:p>
        </p:txBody>
      </p:sp>
    </p:spTree>
    <p:extLst>
      <p:ext uri="{BB962C8B-B14F-4D97-AF65-F5344CB8AC3E}">
        <p14:creationId xmlns:p14="http://schemas.microsoft.com/office/powerpoint/2010/main" val="40576833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b="0" i="0" u="none" strike="noStrike" baseline="0" dirty="0">
              <a:solidFill>
                <a:srgbClr val="1F487C"/>
              </a:solidFill>
              <a:latin typeface="Arial" panose="020B0604020202020204" pitchFamily="34" charset="0"/>
            </a:endParaRPr>
          </a:p>
          <a:p>
            <a:pPr algn="l"/>
            <a:r>
              <a:rPr lang="en-US" sz="3600" dirty="0"/>
              <a:t>Question:  Should schools develop a budget for the FFVP? </a:t>
            </a:r>
          </a:p>
          <a:p>
            <a:pPr algn="l"/>
            <a:r>
              <a:rPr lang="en-US" sz="3600" dirty="0"/>
              <a:t>Answer:  It is prudent for schools to develop a budget in order to assist in the timely expenditure of funds and FNS strongly encourages schools to do so. The budgets were due August 20 so if it has not been submitted, please do so as soon as possible.</a:t>
            </a:r>
            <a:endParaRPr lang="en-US" sz="3600" b="1" dirty="0">
              <a:solidFill>
                <a:schemeClr val="bg2">
                  <a:lumMod val="25000"/>
                </a:schemeClr>
              </a:solidFill>
            </a:endParaRPr>
          </a:p>
        </p:txBody>
      </p:sp>
      <p:sp>
        <p:nvSpPr>
          <p:cNvPr id="4" name="Slide Number Placeholder 3"/>
          <p:cNvSpPr>
            <a:spLocks noGrp="1"/>
          </p:cNvSpPr>
          <p:nvPr>
            <p:ph type="sldNum" sz="quarter" idx="5"/>
          </p:nvPr>
        </p:nvSpPr>
        <p:spPr/>
        <p:txBody>
          <a:bodyPr/>
          <a:lstStyle/>
          <a:p>
            <a:fld id="{0FE1A212-94BB-4FB4-8D9F-15BDEDBB8062}" type="slidenum">
              <a:rPr lang="en-US" smtClean="0"/>
              <a:t>23</a:t>
            </a:fld>
            <a:endParaRPr lang="en-US"/>
          </a:p>
        </p:txBody>
      </p:sp>
    </p:spTree>
    <p:extLst>
      <p:ext uri="{BB962C8B-B14F-4D97-AF65-F5344CB8AC3E}">
        <p14:creationId xmlns:p14="http://schemas.microsoft.com/office/powerpoint/2010/main" val="2215692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solidFill>
                  <a:srgbClr val="1F487C"/>
                </a:solidFill>
                <a:latin typeface="Arial" panose="020B0604020202020204" pitchFamily="34" charset="0"/>
              </a:rPr>
              <a:t>Question:  Can schools bid FFVP, NSLP and SBP purchases together?</a:t>
            </a:r>
          </a:p>
          <a:p>
            <a:r>
              <a:rPr lang="en-US" sz="1800" b="0" i="0" u="none" strike="noStrike" baseline="0" dirty="0">
                <a:solidFill>
                  <a:srgbClr val="1F487C"/>
                </a:solidFill>
                <a:latin typeface="Arial" panose="020B0604020202020204" pitchFamily="34" charset="0"/>
              </a:rPr>
              <a:t>Answer:  Yes.  However, schools must be able to demonstrate which items are purchased for the FFVP. Any items that are purchased with FFVP funds should be labeled as such in the storage rooms and refrigerated spaces.</a:t>
            </a:r>
            <a:endParaRPr lang="en-US" sz="3600" b="1" dirty="0">
              <a:solidFill>
                <a:schemeClr val="bg2">
                  <a:lumMod val="25000"/>
                </a:schemeClr>
              </a:solidFill>
            </a:endParaRPr>
          </a:p>
        </p:txBody>
      </p:sp>
      <p:sp>
        <p:nvSpPr>
          <p:cNvPr id="4" name="Slide Number Placeholder 3"/>
          <p:cNvSpPr>
            <a:spLocks noGrp="1"/>
          </p:cNvSpPr>
          <p:nvPr>
            <p:ph type="sldNum" sz="quarter" idx="5"/>
          </p:nvPr>
        </p:nvSpPr>
        <p:spPr/>
        <p:txBody>
          <a:bodyPr/>
          <a:lstStyle/>
          <a:p>
            <a:fld id="{0FE1A212-94BB-4FB4-8D9F-15BDEDBB8062}" type="slidenum">
              <a:rPr lang="en-US" smtClean="0"/>
              <a:t>24</a:t>
            </a:fld>
            <a:endParaRPr lang="en-US"/>
          </a:p>
        </p:txBody>
      </p:sp>
    </p:spTree>
    <p:extLst>
      <p:ext uri="{BB962C8B-B14F-4D97-AF65-F5344CB8AC3E}">
        <p14:creationId xmlns:p14="http://schemas.microsoft.com/office/powerpoint/2010/main" val="1034391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b="0" i="0" u="none" strike="noStrike" baseline="0" dirty="0">
              <a:solidFill>
                <a:srgbClr val="1F487C"/>
              </a:solidFill>
              <a:latin typeface="Arial" panose="020B0604020202020204" pitchFamily="34" charset="0"/>
            </a:endParaRPr>
          </a:p>
          <a:p>
            <a:pPr algn="l"/>
            <a:r>
              <a:rPr lang="en-US" sz="6000" dirty="0"/>
              <a:t>Question: May adults participate in the FFVP? </a:t>
            </a:r>
          </a:p>
          <a:p>
            <a:pPr algn="l"/>
            <a:r>
              <a:rPr lang="en-US" sz="6000" dirty="0"/>
              <a:t>Answer: Teachers may participate if they are directly responsible for serving the fruit or vegetable to their students in a classroom setting. </a:t>
            </a:r>
            <a:r>
              <a:rPr lang="en-US" sz="8000" dirty="0"/>
              <a:t>The FFVP is not available to the general teacher population and other adults in the school  Teachers choosing to participate with their students are strongly encouraged to include a nutrition education component to enhance their positive role modeling. The most successful examples of this program that I’ve seen is when a teacher took five minutes to talk about the fruit or vegetable and the encourage the students to try it. The kids voted Love it, Like it, Try again later.</a:t>
            </a:r>
            <a:endParaRPr lang="en-US" sz="6000" kern="1200" dirty="0">
              <a:solidFill>
                <a:srgbClr val="595959"/>
              </a:solidFill>
              <a:latin typeface="+mn-lt"/>
              <a:ea typeface="+mn-ea"/>
              <a:cs typeface="+mn-cs"/>
            </a:endParaRPr>
          </a:p>
        </p:txBody>
      </p:sp>
      <p:sp>
        <p:nvSpPr>
          <p:cNvPr id="4" name="Slide Number Placeholder 3"/>
          <p:cNvSpPr>
            <a:spLocks noGrp="1"/>
          </p:cNvSpPr>
          <p:nvPr>
            <p:ph type="sldNum" sz="quarter" idx="5"/>
          </p:nvPr>
        </p:nvSpPr>
        <p:spPr/>
        <p:txBody>
          <a:bodyPr/>
          <a:lstStyle/>
          <a:p>
            <a:fld id="{0FE1A212-94BB-4FB4-8D9F-15BDEDBB8062}" type="slidenum">
              <a:rPr lang="en-US" smtClean="0"/>
              <a:t>25</a:t>
            </a:fld>
            <a:endParaRPr lang="en-US"/>
          </a:p>
        </p:txBody>
      </p:sp>
    </p:spTree>
    <p:extLst>
      <p:ext uri="{BB962C8B-B14F-4D97-AF65-F5344CB8AC3E}">
        <p14:creationId xmlns:p14="http://schemas.microsoft.com/office/powerpoint/2010/main" val="23069031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b="0" i="0" u="none" strike="noStrike" baseline="0" dirty="0">
              <a:solidFill>
                <a:srgbClr val="1F487C"/>
              </a:solidFill>
              <a:latin typeface="Arial" panose="020B0604020202020204" pitchFamily="34" charset="0"/>
            </a:endParaRPr>
          </a:p>
          <a:p>
            <a:pPr algn="l"/>
            <a:r>
              <a:rPr lang="en-US" sz="6000" dirty="0"/>
              <a:t>Question:  Who can participate in State agency provided FFVP training?</a:t>
            </a:r>
          </a:p>
          <a:p>
            <a:pPr algn="l"/>
            <a:r>
              <a:rPr lang="en-US" sz="6000" dirty="0"/>
              <a:t>Answer:  The training should be for those in the food service department directly responsible for the FFVP operations and may also include the principal or vice principal</a:t>
            </a:r>
            <a:endParaRPr lang="en-US" sz="6000" kern="1200" dirty="0">
              <a:solidFill>
                <a:srgbClr val="595959"/>
              </a:solidFill>
              <a:latin typeface="+mn-lt"/>
              <a:ea typeface="+mn-ea"/>
              <a:cs typeface="+mn-cs"/>
            </a:endParaRPr>
          </a:p>
        </p:txBody>
      </p:sp>
      <p:sp>
        <p:nvSpPr>
          <p:cNvPr id="4" name="Slide Number Placeholder 3"/>
          <p:cNvSpPr>
            <a:spLocks noGrp="1"/>
          </p:cNvSpPr>
          <p:nvPr>
            <p:ph type="sldNum" sz="quarter" idx="5"/>
          </p:nvPr>
        </p:nvSpPr>
        <p:spPr/>
        <p:txBody>
          <a:bodyPr/>
          <a:lstStyle/>
          <a:p>
            <a:fld id="{0FE1A212-94BB-4FB4-8D9F-15BDEDBB8062}" type="slidenum">
              <a:rPr lang="en-US" smtClean="0"/>
              <a:t>26</a:t>
            </a:fld>
            <a:endParaRPr lang="en-US"/>
          </a:p>
        </p:txBody>
      </p:sp>
    </p:spTree>
    <p:extLst>
      <p:ext uri="{BB962C8B-B14F-4D97-AF65-F5344CB8AC3E}">
        <p14:creationId xmlns:p14="http://schemas.microsoft.com/office/powerpoint/2010/main" val="25318540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solidFill>
                  <a:schemeClr val="bg1"/>
                </a:solidFill>
              </a:rPr>
              <a:t>Toot your own horn of your successes!</a:t>
            </a:r>
          </a:p>
          <a:p>
            <a:pPr algn="l"/>
            <a:r>
              <a:rPr lang="en-US" dirty="0">
                <a:solidFill>
                  <a:schemeClr val="bg1"/>
                </a:solidFill>
              </a:rPr>
              <a:t>Keep copies of emails, letters, etc.</a:t>
            </a:r>
          </a:p>
          <a:p>
            <a:pPr algn="l"/>
            <a:r>
              <a:rPr lang="en-US" dirty="0">
                <a:solidFill>
                  <a:schemeClr val="bg1"/>
                </a:solidFill>
              </a:rPr>
              <a:t>•Take pictures during the implementation of the program.</a:t>
            </a:r>
          </a:p>
          <a:p>
            <a:pPr algn="l"/>
            <a:r>
              <a:rPr lang="en-US" dirty="0">
                <a:solidFill>
                  <a:schemeClr val="bg1"/>
                </a:solidFill>
              </a:rPr>
              <a:t>•Use the media.</a:t>
            </a:r>
          </a:p>
          <a:p>
            <a:pPr algn="l"/>
            <a:r>
              <a:rPr lang="en-US" dirty="0">
                <a:solidFill>
                  <a:schemeClr val="bg1"/>
                </a:solidFill>
              </a:rPr>
              <a:t>•Incorporate the FFVP into your district/school wellness policy.</a:t>
            </a:r>
          </a:p>
          <a:p>
            <a:pPr algn="l"/>
            <a:r>
              <a:rPr lang="en-US" dirty="0">
                <a:solidFill>
                  <a:schemeClr val="bg1"/>
                </a:solidFill>
              </a:rPr>
              <a:t>Share your stories and pictures with us!!</a:t>
            </a:r>
            <a:endParaRPr lang="en-US" sz="100" dirty="0">
              <a:solidFill>
                <a:schemeClr val="bg1"/>
              </a:solidFill>
              <a:effectLst/>
              <a:latin typeface="Times New Roman" panose="02020603050405020304" pitchFamily="18" charset="0"/>
              <a:ea typeface="Times New Roman" panose="02020603050405020304" pitchFamily="18" charset="0"/>
            </a:endParaRPr>
          </a:p>
          <a:p>
            <a:pPr marL="342900" indent="-342900" algn="l">
              <a:buFont typeface="Arial" panose="020B0604020202020204" pitchFamily="34" charset="0"/>
              <a:buChar char="•"/>
            </a:pPr>
            <a:endParaRPr lang="en-US" dirty="0">
              <a:solidFill>
                <a:schemeClr val="bg1"/>
              </a:solidFill>
            </a:endParaRPr>
          </a:p>
        </p:txBody>
      </p:sp>
      <p:sp>
        <p:nvSpPr>
          <p:cNvPr id="4" name="Slide Number Placeholder 3"/>
          <p:cNvSpPr>
            <a:spLocks noGrp="1"/>
          </p:cNvSpPr>
          <p:nvPr>
            <p:ph type="sldNum" sz="quarter" idx="5"/>
          </p:nvPr>
        </p:nvSpPr>
        <p:spPr/>
        <p:txBody>
          <a:bodyPr/>
          <a:lstStyle/>
          <a:p>
            <a:fld id="{0FE1A212-94BB-4FB4-8D9F-15BDEDBB8062}" type="slidenum">
              <a:rPr lang="en-US" smtClean="0"/>
              <a:t>27</a:t>
            </a:fld>
            <a:endParaRPr lang="en-US"/>
          </a:p>
        </p:txBody>
      </p:sp>
    </p:spTree>
    <p:extLst>
      <p:ext uri="{BB962C8B-B14F-4D97-AF65-F5344CB8AC3E}">
        <p14:creationId xmlns:p14="http://schemas.microsoft.com/office/powerpoint/2010/main" val="25357582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gn="l">
              <a:buFont typeface="Arial" panose="020B0604020202020204" pitchFamily="34" charset="0"/>
              <a:buChar char="•"/>
            </a:pPr>
            <a:endParaRPr lang="en-US" dirty="0">
              <a:solidFill>
                <a:schemeClr val="bg1"/>
              </a:solidFill>
            </a:endParaRPr>
          </a:p>
        </p:txBody>
      </p:sp>
      <p:sp>
        <p:nvSpPr>
          <p:cNvPr id="4" name="Slide Number Placeholder 3"/>
          <p:cNvSpPr>
            <a:spLocks noGrp="1"/>
          </p:cNvSpPr>
          <p:nvPr>
            <p:ph type="sldNum" sz="quarter" idx="5"/>
          </p:nvPr>
        </p:nvSpPr>
        <p:spPr/>
        <p:txBody>
          <a:bodyPr/>
          <a:lstStyle/>
          <a:p>
            <a:fld id="{0FE1A212-94BB-4FB4-8D9F-15BDEDBB8062}" type="slidenum">
              <a:rPr lang="en-US" smtClean="0"/>
              <a:t>28</a:t>
            </a:fld>
            <a:endParaRPr lang="en-US"/>
          </a:p>
        </p:txBody>
      </p:sp>
    </p:spTree>
    <p:extLst>
      <p:ext uri="{BB962C8B-B14F-4D97-AF65-F5344CB8AC3E}">
        <p14:creationId xmlns:p14="http://schemas.microsoft.com/office/powerpoint/2010/main" val="12548495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E1A212-94BB-4FB4-8D9F-15BDEDBB8062}" type="slidenum">
              <a:rPr lang="en-US" smtClean="0"/>
              <a:t>29</a:t>
            </a:fld>
            <a:endParaRPr lang="en-US"/>
          </a:p>
        </p:txBody>
      </p:sp>
    </p:spTree>
    <p:extLst>
      <p:ext uri="{BB962C8B-B14F-4D97-AF65-F5344CB8AC3E}">
        <p14:creationId xmlns:p14="http://schemas.microsoft.com/office/powerpoint/2010/main" val="3255624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also go over operating procedures, FFVP snacks, claiming labor, civil rights requirements, special dietary needs, sanitation and the nutrition education component</a:t>
            </a:r>
          </a:p>
        </p:txBody>
      </p:sp>
      <p:sp>
        <p:nvSpPr>
          <p:cNvPr id="4" name="Slide Number Placeholder 3"/>
          <p:cNvSpPr>
            <a:spLocks noGrp="1"/>
          </p:cNvSpPr>
          <p:nvPr>
            <p:ph type="sldNum" sz="quarter" idx="5"/>
          </p:nvPr>
        </p:nvSpPr>
        <p:spPr/>
        <p:txBody>
          <a:bodyPr/>
          <a:lstStyle/>
          <a:p>
            <a:fld id="{0FE1A212-94BB-4FB4-8D9F-15BDEDBB8062}" type="slidenum">
              <a:rPr lang="en-US" smtClean="0"/>
              <a:t>3</a:t>
            </a:fld>
            <a:endParaRPr lang="en-US"/>
          </a:p>
        </p:txBody>
      </p:sp>
    </p:spTree>
    <p:extLst>
      <p:ext uri="{BB962C8B-B14F-4D97-AF65-F5344CB8AC3E}">
        <p14:creationId xmlns:p14="http://schemas.microsoft.com/office/powerpoint/2010/main" val="26326776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E1A212-94BB-4FB4-8D9F-15BDEDBB8062}" type="slidenum">
              <a:rPr lang="en-US" smtClean="0"/>
              <a:t>30</a:t>
            </a:fld>
            <a:endParaRPr lang="en-US"/>
          </a:p>
        </p:txBody>
      </p:sp>
    </p:spTree>
    <p:extLst>
      <p:ext uri="{BB962C8B-B14F-4D97-AF65-F5344CB8AC3E}">
        <p14:creationId xmlns:p14="http://schemas.microsoft.com/office/powerpoint/2010/main" val="22092570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then we will talk about best practices, technical assistance. We will wrap up with financial guidance and go over the Technology system, financial accountability, claims, and we’ll close with how to reach me if there are questions.</a:t>
            </a:r>
          </a:p>
        </p:txBody>
      </p:sp>
      <p:sp>
        <p:nvSpPr>
          <p:cNvPr id="4" name="Slide Number Placeholder 3"/>
          <p:cNvSpPr>
            <a:spLocks noGrp="1"/>
          </p:cNvSpPr>
          <p:nvPr>
            <p:ph type="sldNum" sz="quarter" idx="5"/>
          </p:nvPr>
        </p:nvSpPr>
        <p:spPr/>
        <p:txBody>
          <a:bodyPr/>
          <a:lstStyle/>
          <a:p>
            <a:fld id="{0FE1A212-94BB-4FB4-8D9F-15BDEDBB8062}" type="slidenum">
              <a:rPr lang="en-US" smtClean="0"/>
              <a:t>4</a:t>
            </a:fld>
            <a:endParaRPr lang="en-US"/>
          </a:p>
        </p:txBody>
      </p:sp>
    </p:spTree>
    <p:extLst>
      <p:ext uri="{BB962C8B-B14F-4D97-AF65-F5344CB8AC3E}">
        <p14:creationId xmlns:p14="http://schemas.microsoft.com/office/powerpoint/2010/main" val="31649968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several resources that will help you manage this program as you embark on this adventure this year. The USDA has created a Handbook for schools to utilize as a reference. It provides the history of the program, along with the goals, nutrition education and other important nuggets to have a successful program in your schools. Another resource is the USDA FFVP website which contains the fact sheets, policy memos, research and data. The last resource is our State Agency’s website that contains the list of approved schools, a link to the USDA Handbook, the application process, forms that may be helpful in your FFVP operation (like the number of days the FFVP Operates Weekly form) fact sheets and menu suggestions.</a:t>
            </a:r>
          </a:p>
          <a:p>
            <a:r>
              <a:rPr lang="en-US" dirty="0"/>
              <a:t>The addendum to the agreement was sent out via email on July 24 along with the allocations and then posted on the website shortly thereafter.  If you have not submitted the addendum and budget forms which were due August 20, please send those to me as soon as possible. Also, as a practice I am sending email communications to the SN Administrator and the individual listed as the Reimbursement Official. If you have additional SN professionals who need to receive communications, let me know so I can add them to the list.</a:t>
            </a:r>
          </a:p>
        </p:txBody>
      </p:sp>
      <p:sp>
        <p:nvSpPr>
          <p:cNvPr id="4" name="Slide Number Placeholder 3"/>
          <p:cNvSpPr>
            <a:spLocks noGrp="1"/>
          </p:cNvSpPr>
          <p:nvPr>
            <p:ph type="sldNum" sz="quarter" idx="5"/>
          </p:nvPr>
        </p:nvSpPr>
        <p:spPr/>
        <p:txBody>
          <a:bodyPr/>
          <a:lstStyle/>
          <a:p>
            <a:fld id="{0FE1A212-94BB-4FB4-8D9F-15BDEDBB8062}" type="slidenum">
              <a:rPr lang="en-US" smtClean="0"/>
              <a:t>5</a:t>
            </a:fld>
            <a:endParaRPr lang="en-US"/>
          </a:p>
        </p:txBody>
      </p:sp>
    </p:spTree>
    <p:extLst>
      <p:ext uri="{BB962C8B-B14F-4D97-AF65-F5344CB8AC3E}">
        <p14:creationId xmlns:p14="http://schemas.microsoft.com/office/powerpoint/2010/main" val="17268068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Font typeface="Arial" panose="020B0604020202020204" pitchFamily="34" charset="0"/>
              <a:buNone/>
            </a:pPr>
            <a:r>
              <a:rPr lang="en-US" b="1" dirty="0">
                <a:solidFill>
                  <a:schemeClr val="bg1"/>
                </a:solidFill>
              </a:rPr>
              <a:t>Program Goals for the FFVP is to</a:t>
            </a:r>
          </a:p>
          <a:p>
            <a:pPr marL="342900" indent="-342900" algn="l">
              <a:buFont typeface="Arial" panose="020B0604020202020204" pitchFamily="34" charset="0"/>
              <a:buChar char="•"/>
            </a:pPr>
            <a:r>
              <a:rPr lang="en-US" dirty="0">
                <a:solidFill>
                  <a:schemeClr val="bg1"/>
                </a:solidFill>
              </a:rPr>
              <a:t>Expand the variety of fruits and vegetables children experience</a:t>
            </a:r>
          </a:p>
          <a:p>
            <a:pPr marL="342900" indent="-342900" algn="l">
              <a:buFont typeface="Arial" panose="020B0604020202020204" pitchFamily="34" charset="0"/>
              <a:buChar char="•"/>
            </a:pPr>
            <a:r>
              <a:rPr lang="en-US" dirty="0">
                <a:solidFill>
                  <a:schemeClr val="bg1"/>
                </a:solidFill>
              </a:rPr>
              <a:t>Increase children’s fruit and vegetable consumption</a:t>
            </a:r>
          </a:p>
          <a:p>
            <a:pPr marL="342900" indent="-342900" algn="l">
              <a:buFont typeface="Arial" panose="020B0604020202020204" pitchFamily="34" charset="0"/>
              <a:buChar char="•"/>
            </a:pPr>
            <a:r>
              <a:rPr lang="en-US" dirty="0">
                <a:solidFill>
                  <a:schemeClr val="bg1"/>
                </a:solidFill>
              </a:rPr>
              <a:t>Make a difference in children’s diets to impact their health</a:t>
            </a:r>
          </a:p>
          <a:p>
            <a:pPr algn="l"/>
            <a:r>
              <a:rPr lang="en-US" b="1" dirty="0">
                <a:solidFill>
                  <a:schemeClr val="bg1"/>
                </a:solidFill>
              </a:rPr>
              <a:t>Program Requirements</a:t>
            </a:r>
          </a:p>
          <a:p>
            <a:pPr marL="342900" indent="-342900" algn="l">
              <a:buFont typeface="Arial" panose="020B0604020202020204" pitchFamily="34" charset="0"/>
              <a:buChar char="•"/>
            </a:pPr>
            <a:r>
              <a:rPr lang="en-US" dirty="0">
                <a:solidFill>
                  <a:schemeClr val="bg1"/>
                </a:solidFill>
              </a:rPr>
              <a:t>Must by trained annually</a:t>
            </a:r>
          </a:p>
          <a:p>
            <a:pPr marL="342900" indent="-342900" algn="l">
              <a:buFont typeface="Arial" panose="020B0604020202020204" pitchFamily="34" charset="0"/>
              <a:buChar char="•"/>
            </a:pPr>
            <a:r>
              <a:rPr lang="en-US" dirty="0">
                <a:solidFill>
                  <a:schemeClr val="bg1"/>
                </a:solidFill>
              </a:rPr>
              <a:t>Maintain full and accurate records</a:t>
            </a:r>
          </a:p>
          <a:p>
            <a:pPr marL="342900" indent="-342900" algn="l">
              <a:buFont typeface="Arial" panose="020B0604020202020204" pitchFamily="34" charset="0"/>
              <a:buChar char="•"/>
            </a:pPr>
            <a:r>
              <a:rPr lang="en-US" dirty="0">
                <a:solidFill>
                  <a:schemeClr val="bg1"/>
                </a:solidFill>
              </a:rPr>
              <a:t>Follow FFVP procedures</a:t>
            </a:r>
          </a:p>
          <a:p>
            <a:pPr marL="342900" indent="-342900" algn="l">
              <a:buFont typeface="Arial" panose="020B0604020202020204" pitchFamily="34" charset="0"/>
              <a:buChar char="•"/>
            </a:pPr>
            <a:r>
              <a:rPr lang="en-US" dirty="0">
                <a:solidFill>
                  <a:schemeClr val="bg1"/>
                </a:solidFill>
              </a:rPr>
              <a:t>Submit a monthly claim</a:t>
            </a:r>
          </a:p>
          <a:p>
            <a:endParaRPr lang="en-US" dirty="0"/>
          </a:p>
        </p:txBody>
      </p:sp>
      <p:sp>
        <p:nvSpPr>
          <p:cNvPr id="4" name="Slide Number Placeholder 3"/>
          <p:cNvSpPr>
            <a:spLocks noGrp="1"/>
          </p:cNvSpPr>
          <p:nvPr>
            <p:ph type="sldNum" sz="quarter" idx="5"/>
          </p:nvPr>
        </p:nvSpPr>
        <p:spPr/>
        <p:txBody>
          <a:bodyPr/>
          <a:lstStyle/>
          <a:p>
            <a:fld id="{0FE1A212-94BB-4FB4-8D9F-15BDEDBB8062}" type="slidenum">
              <a:rPr lang="en-US" smtClean="0"/>
              <a:t>6</a:t>
            </a:fld>
            <a:endParaRPr lang="en-US"/>
          </a:p>
        </p:txBody>
      </p:sp>
    </p:spTree>
    <p:extLst>
      <p:ext uri="{BB962C8B-B14F-4D97-AF65-F5344CB8AC3E}">
        <p14:creationId xmlns:p14="http://schemas.microsoft.com/office/powerpoint/2010/main" val="2295878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Font typeface="Arial" panose="020B0604020202020204" pitchFamily="34" charset="0"/>
              <a:buNone/>
            </a:pPr>
            <a:r>
              <a:rPr lang="en-US" dirty="0"/>
              <a:t>Establish partnerships with state affiliates or on a local level with grocers, Health Departments, or extension service. State or national level partnerships can also be very helpful. </a:t>
            </a:r>
            <a:r>
              <a:rPr lang="en-US" kern="1200" dirty="0">
                <a:solidFill>
                  <a:srgbClr val="595959"/>
                </a:solidFill>
                <a:latin typeface="+mn-lt"/>
                <a:ea typeface="+mn-ea"/>
                <a:cs typeface="+mn-cs"/>
              </a:rPr>
              <a:t>Encourage cooperation with Administrators, Teachers, School Nurses, PTA and Student Government,</a:t>
            </a:r>
          </a:p>
          <a:p>
            <a:pPr marL="0" indent="0" algn="l">
              <a:buFont typeface="Arial" panose="020B0604020202020204" pitchFamily="34" charset="0"/>
              <a:buNone/>
            </a:pPr>
            <a:r>
              <a:rPr lang="en-US" kern="1200" dirty="0">
                <a:solidFill>
                  <a:srgbClr val="595959"/>
                </a:solidFill>
                <a:latin typeface="+mn-lt"/>
                <a:ea typeface="+mn-ea"/>
                <a:cs typeface="+mn-cs"/>
              </a:rPr>
              <a:t>Look in unexpected places – local doctors, nurses, government officials, local businesses to come in and speak to students. If you need help finding community partners in your area let me know and I can offer some suggestions or help research contacts in your area.</a:t>
            </a:r>
          </a:p>
          <a:p>
            <a:endParaRPr lang="en-US" dirty="0"/>
          </a:p>
        </p:txBody>
      </p:sp>
      <p:sp>
        <p:nvSpPr>
          <p:cNvPr id="4" name="Slide Number Placeholder 3"/>
          <p:cNvSpPr>
            <a:spLocks noGrp="1"/>
          </p:cNvSpPr>
          <p:nvPr>
            <p:ph type="sldNum" sz="quarter" idx="5"/>
          </p:nvPr>
        </p:nvSpPr>
        <p:spPr/>
        <p:txBody>
          <a:bodyPr/>
          <a:lstStyle/>
          <a:p>
            <a:fld id="{0FE1A212-94BB-4FB4-8D9F-15BDEDBB8062}" type="slidenum">
              <a:rPr lang="en-US" smtClean="0"/>
              <a:t>7</a:t>
            </a:fld>
            <a:endParaRPr lang="en-US"/>
          </a:p>
        </p:txBody>
      </p:sp>
    </p:spTree>
    <p:extLst>
      <p:ext uri="{BB962C8B-B14F-4D97-AF65-F5344CB8AC3E}">
        <p14:creationId xmlns:p14="http://schemas.microsoft.com/office/powerpoint/2010/main" val="27840832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Advertising and Marketing – we suggest a special event to introduce program to students, staff, parents, and media.</a:t>
            </a:r>
          </a:p>
          <a:p>
            <a:r>
              <a:rPr lang="en-US" dirty="0"/>
              <a:t>• Promote to staff at district meeting, back to school training. </a:t>
            </a:r>
          </a:p>
          <a:p>
            <a:r>
              <a:rPr lang="en-US" dirty="0"/>
              <a:t>• Publicize through school or district media (website, social media avenues, school menu)</a:t>
            </a:r>
          </a:p>
          <a:p>
            <a:r>
              <a:rPr lang="en-US" dirty="0"/>
              <a:t>• Provide parents with information by setting up an FFVP table at Open House </a:t>
            </a:r>
          </a:p>
          <a:p>
            <a:r>
              <a:rPr lang="en-US" dirty="0"/>
              <a:t>• Organize a special event with special guests—high school students, cheerleaders, superintendent, mascots. Think outside the box to promote the program to students, parents and staff.</a:t>
            </a:r>
          </a:p>
          <a:p>
            <a:r>
              <a:rPr lang="en-US" dirty="0"/>
              <a:t>Another program requirement is related to procurement</a:t>
            </a:r>
          </a:p>
          <a:p>
            <a:r>
              <a:rPr lang="en-US" dirty="0"/>
              <a:t>FFVP schools must follow proper procurement procedures. Produce must always be graded and inspected according to existing local, State and Federal guidelines. Produce purchased with FFVP funds are meant to be used in the FFVP only. It cannot be used in the National School Lunch or School Breakfast Programs.  When you are purchasing fresh produce, including produce from local vendors, proper procurement procedures must be followed.</a:t>
            </a:r>
          </a:p>
        </p:txBody>
      </p:sp>
      <p:sp>
        <p:nvSpPr>
          <p:cNvPr id="4" name="Slide Number Placeholder 3"/>
          <p:cNvSpPr>
            <a:spLocks noGrp="1"/>
          </p:cNvSpPr>
          <p:nvPr>
            <p:ph type="sldNum" sz="quarter" idx="5"/>
          </p:nvPr>
        </p:nvSpPr>
        <p:spPr/>
        <p:txBody>
          <a:bodyPr/>
          <a:lstStyle/>
          <a:p>
            <a:fld id="{0FE1A212-94BB-4FB4-8D9F-15BDEDBB8062}" type="slidenum">
              <a:rPr lang="en-US" smtClean="0"/>
              <a:t>8</a:t>
            </a:fld>
            <a:endParaRPr lang="en-US"/>
          </a:p>
        </p:txBody>
      </p:sp>
    </p:spTree>
    <p:extLst>
      <p:ext uri="{BB962C8B-B14F-4D97-AF65-F5344CB8AC3E}">
        <p14:creationId xmlns:p14="http://schemas.microsoft.com/office/powerpoint/2010/main" val="28570345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dirty="0">
                <a:solidFill>
                  <a:schemeClr val="bg1"/>
                </a:solidFill>
              </a:rPr>
              <a:t>So let’s talk about Allowable/Unallowable FFVP Purchases</a:t>
            </a:r>
          </a:p>
          <a:p>
            <a:pPr marL="342900" indent="-342900" algn="l">
              <a:buFont typeface="Arial" panose="020B0604020202020204" pitchFamily="34" charset="0"/>
              <a:buChar char="•"/>
            </a:pPr>
            <a:r>
              <a:rPr lang="en-US" dirty="0">
                <a:solidFill>
                  <a:schemeClr val="bg1"/>
                </a:solidFill>
              </a:rPr>
              <a:t>“Fresh” fruits competitively priced</a:t>
            </a:r>
          </a:p>
          <a:p>
            <a:pPr marL="342900" indent="-342900" algn="l">
              <a:buFont typeface="Arial" panose="020B0604020202020204" pitchFamily="34" charset="0"/>
              <a:buChar char="•"/>
            </a:pPr>
            <a:r>
              <a:rPr lang="en-US" dirty="0">
                <a:solidFill>
                  <a:schemeClr val="bg1"/>
                </a:solidFill>
              </a:rPr>
              <a:t>“Fresh” vegetables competitively priced</a:t>
            </a:r>
          </a:p>
          <a:p>
            <a:pPr marL="342900" indent="-342900" algn="l">
              <a:buFont typeface="Arial" panose="020B0604020202020204" pitchFamily="34" charset="0"/>
              <a:buChar char="•"/>
            </a:pPr>
            <a:r>
              <a:rPr lang="en-US" dirty="0">
                <a:solidFill>
                  <a:schemeClr val="bg1"/>
                </a:solidFill>
              </a:rPr>
              <a:t>Pre-packaged, individual servings of fresh fruit and vegetables</a:t>
            </a:r>
          </a:p>
          <a:p>
            <a:pPr marL="342900" indent="-342900" algn="l">
              <a:buFont typeface="Arial" panose="020B0604020202020204" pitchFamily="34" charset="0"/>
              <a:buChar char="•"/>
            </a:pPr>
            <a:r>
              <a:rPr lang="en-US" dirty="0">
                <a:solidFill>
                  <a:schemeClr val="bg1"/>
                </a:solidFill>
              </a:rPr>
              <a:t>Only reduced fat, fat free or lite condiments for fresh vegetable snacks only</a:t>
            </a:r>
          </a:p>
          <a:p>
            <a:pPr marL="342900" indent="-342900" algn="l">
              <a:buFont typeface="Arial" panose="020B0604020202020204" pitchFamily="34" charset="0"/>
              <a:buChar char="•"/>
            </a:pPr>
            <a:r>
              <a:rPr lang="en-US" dirty="0">
                <a:solidFill>
                  <a:schemeClr val="bg1"/>
                </a:solidFill>
              </a:rPr>
              <a:t>Paper and plastic products (napkins, paper boats, snack bags) used for serving FFVP snacks </a:t>
            </a:r>
            <a:r>
              <a:rPr lang="en-US" i="1" dirty="0">
                <a:solidFill>
                  <a:schemeClr val="bg1"/>
                </a:solidFill>
              </a:rPr>
              <a:t>(Oper Costs)</a:t>
            </a:r>
          </a:p>
          <a:p>
            <a:pPr marL="342900" indent="-342900" algn="l">
              <a:buFont typeface="Arial" panose="020B0604020202020204" pitchFamily="34" charset="0"/>
              <a:buChar char="•"/>
            </a:pPr>
            <a:r>
              <a:rPr lang="en-US" dirty="0">
                <a:solidFill>
                  <a:schemeClr val="bg1"/>
                </a:solidFill>
              </a:rPr>
              <a:t>Small equipment i.e. knives, cutting boards, colanders, food services gloves for prepping/serving FFVP </a:t>
            </a:r>
            <a:r>
              <a:rPr lang="en-US" i="1" dirty="0">
                <a:solidFill>
                  <a:schemeClr val="bg1"/>
                </a:solidFill>
              </a:rPr>
              <a:t>(Oper Costs)</a:t>
            </a:r>
          </a:p>
          <a:p>
            <a:pPr marL="342900" indent="-342900" algn="l">
              <a:buFont typeface="Arial" panose="020B0604020202020204" pitchFamily="34" charset="0"/>
              <a:buChar char="•"/>
            </a:pPr>
            <a:r>
              <a:rPr lang="en-US" dirty="0">
                <a:solidFill>
                  <a:schemeClr val="bg1"/>
                </a:solidFill>
              </a:rPr>
              <a:t>Food safe containers with a lid for distributing daily FFVP snacks </a:t>
            </a:r>
            <a:r>
              <a:rPr lang="en-US" i="1" dirty="0">
                <a:solidFill>
                  <a:schemeClr val="bg1"/>
                </a:solidFill>
              </a:rPr>
              <a:t>(Oper Costs)</a:t>
            </a:r>
          </a:p>
          <a:p>
            <a:pPr marL="342900" indent="-342900" algn="l">
              <a:buFont typeface="Arial" panose="020B0604020202020204" pitchFamily="34" charset="0"/>
              <a:buChar char="•"/>
            </a:pPr>
            <a:endParaRPr lang="en-US" dirty="0">
              <a:solidFill>
                <a:schemeClr val="bg1"/>
              </a:solidFill>
            </a:endParaRPr>
          </a:p>
          <a:p>
            <a:pPr algn="l"/>
            <a:endParaRPr lang="en-US" sz="1100" dirty="0">
              <a:solidFill>
                <a:schemeClr val="bg1"/>
              </a:solidFill>
            </a:endParaRPr>
          </a:p>
        </p:txBody>
      </p:sp>
      <p:sp>
        <p:nvSpPr>
          <p:cNvPr id="4" name="Slide Number Placeholder 3"/>
          <p:cNvSpPr>
            <a:spLocks noGrp="1"/>
          </p:cNvSpPr>
          <p:nvPr>
            <p:ph type="sldNum" sz="quarter" idx="5"/>
          </p:nvPr>
        </p:nvSpPr>
        <p:spPr/>
        <p:txBody>
          <a:bodyPr/>
          <a:lstStyle/>
          <a:p>
            <a:fld id="{0FE1A212-94BB-4FB4-8D9F-15BDEDBB8062}" type="slidenum">
              <a:rPr lang="en-US" smtClean="0"/>
              <a:t>9</a:t>
            </a:fld>
            <a:endParaRPr lang="en-US"/>
          </a:p>
        </p:txBody>
      </p:sp>
    </p:spTree>
    <p:extLst>
      <p:ext uri="{BB962C8B-B14F-4D97-AF65-F5344CB8AC3E}">
        <p14:creationId xmlns:p14="http://schemas.microsoft.com/office/powerpoint/2010/main" val="1855619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A635F-B3E1-0A9C-80C7-2C0065F3099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BE5557F-A24C-9C09-2B41-44B545F0902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A918904-51FE-47BC-4905-3B4711C5C89C}"/>
              </a:ext>
            </a:extLst>
          </p:cNvPr>
          <p:cNvSpPr>
            <a:spLocks noGrp="1"/>
          </p:cNvSpPr>
          <p:nvPr>
            <p:ph type="dt" sz="half" idx="10"/>
          </p:nvPr>
        </p:nvSpPr>
        <p:spPr/>
        <p:txBody>
          <a:bodyPr/>
          <a:lstStyle/>
          <a:p>
            <a:fld id="{BD73AE42-F959-4A99-BFE0-7B22A90800FF}" type="datetimeFigureOut">
              <a:rPr lang="en-US" smtClean="0"/>
              <a:t>9/8/2025</a:t>
            </a:fld>
            <a:endParaRPr lang="en-US"/>
          </a:p>
        </p:txBody>
      </p:sp>
      <p:sp>
        <p:nvSpPr>
          <p:cNvPr id="5" name="Footer Placeholder 4">
            <a:extLst>
              <a:ext uri="{FF2B5EF4-FFF2-40B4-BE49-F238E27FC236}">
                <a16:creationId xmlns:a16="http://schemas.microsoft.com/office/drawing/2014/main" id="{6BE96FBE-DBCF-D15B-94FD-0987109622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A728CC-A9F8-DFF7-7A02-B481736F817B}"/>
              </a:ext>
            </a:extLst>
          </p:cNvPr>
          <p:cNvSpPr>
            <a:spLocks noGrp="1"/>
          </p:cNvSpPr>
          <p:nvPr>
            <p:ph type="sldNum" sz="quarter" idx="12"/>
          </p:nvPr>
        </p:nvSpPr>
        <p:spPr/>
        <p:txBody>
          <a:bodyPr/>
          <a:lstStyle/>
          <a:p>
            <a:fld id="{B20B9D87-0DF5-4C28-98F3-4B7B4D29CD46}" type="slidenum">
              <a:rPr lang="en-US" smtClean="0"/>
              <a:t>‹#›</a:t>
            </a:fld>
            <a:endParaRPr lang="en-US"/>
          </a:p>
        </p:txBody>
      </p:sp>
    </p:spTree>
    <p:extLst>
      <p:ext uri="{BB962C8B-B14F-4D97-AF65-F5344CB8AC3E}">
        <p14:creationId xmlns:p14="http://schemas.microsoft.com/office/powerpoint/2010/main" val="911955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4C739-E6D4-B0B3-AB90-5A20FC35E8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8A35AD0-62DB-908A-5C69-8C5B3291A37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5E7419-8C17-EF96-1065-96DAEE9BAD34}"/>
              </a:ext>
            </a:extLst>
          </p:cNvPr>
          <p:cNvSpPr>
            <a:spLocks noGrp="1"/>
          </p:cNvSpPr>
          <p:nvPr>
            <p:ph type="dt" sz="half" idx="10"/>
          </p:nvPr>
        </p:nvSpPr>
        <p:spPr/>
        <p:txBody>
          <a:bodyPr/>
          <a:lstStyle/>
          <a:p>
            <a:fld id="{BD73AE42-F959-4A99-BFE0-7B22A90800FF}" type="datetimeFigureOut">
              <a:rPr lang="en-US" smtClean="0"/>
              <a:t>9/8/2025</a:t>
            </a:fld>
            <a:endParaRPr lang="en-US"/>
          </a:p>
        </p:txBody>
      </p:sp>
      <p:sp>
        <p:nvSpPr>
          <p:cNvPr id="5" name="Footer Placeholder 4">
            <a:extLst>
              <a:ext uri="{FF2B5EF4-FFF2-40B4-BE49-F238E27FC236}">
                <a16:creationId xmlns:a16="http://schemas.microsoft.com/office/drawing/2014/main" id="{6A87D7DC-0B74-3BD4-9661-57637DB545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478A1E-868A-132D-0138-674DBF0BB10F}"/>
              </a:ext>
            </a:extLst>
          </p:cNvPr>
          <p:cNvSpPr>
            <a:spLocks noGrp="1"/>
          </p:cNvSpPr>
          <p:nvPr>
            <p:ph type="sldNum" sz="quarter" idx="12"/>
          </p:nvPr>
        </p:nvSpPr>
        <p:spPr/>
        <p:txBody>
          <a:bodyPr/>
          <a:lstStyle/>
          <a:p>
            <a:fld id="{B20B9D87-0DF5-4C28-98F3-4B7B4D29CD46}" type="slidenum">
              <a:rPr lang="en-US" smtClean="0"/>
              <a:t>‹#›</a:t>
            </a:fld>
            <a:endParaRPr lang="en-US"/>
          </a:p>
        </p:txBody>
      </p:sp>
    </p:spTree>
    <p:extLst>
      <p:ext uri="{BB962C8B-B14F-4D97-AF65-F5344CB8AC3E}">
        <p14:creationId xmlns:p14="http://schemas.microsoft.com/office/powerpoint/2010/main" val="4165386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36B213-1CF8-9DD4-DD79-EC324553EF1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4A50773-21D4-824A-D976-F4AE4CFF187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55A887-C127-74BB-FAAF-5F017FEFA347}"/>
              </a:ext>
            </a:extLst>
          </p:cNvPr>
          <p:cNvSpPr>
            <a:spLocks noGrp="1"/>
          </p:cNvSpPr>
          <p:nvPr>
            <p:ph type="dt" sz="half" idx="10"/>
          </p:nvPr>
        </p:nvSpPr>
        <p:spPr/>
        <p:txBody>
          <a:bodyPr/>
          <a:lstStyle/>
          <a:p>
            <a:fld id="{BD73AE42-F959-4A99-BFE0-7B22A90800FF}" type="datetimeFigureOut">
              <a:rPr lang="en-US" smtClean="0"/>
              <a:t>9/8/2025</a:t>
            </a:fld>
            <a:endParaRPr lang="en-US"/>
          </a:p>
        </p:txBody>
      </p:sp>
      <p:sp>
        <p:nvSpPr>
          <p:cNvPr id="5" name="Footer Placeholder 4">
            <a:extLst>
              <a:ext uri="{FF2B5EF4-FFF2-40B4-BE49-F238E27FC236}">
                <a16:creationId xmlns:a16="http://schemas.microsoft.com/office/drawing/2014/main" id="{5085DFF7-196E-D92B-EEE3-72F778B658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032E69-D72E-ECB6-BAC1-B15B64036207}"/>
              </a:ext>
            </a:extLst>
          </p:cNvPr>
          <p:cNvSpPr>
            <a:spLocks noGrp="1"/>
          </p:cNvSpPr>
          <p:nvPr>
            <p:ph type="sldNum" sz="quarter" idx="12"/>
          </p:nvPr>
        </p:nvSpPr>
        <p:spPr/>
        <p:txBody>
          <a:bodyPr/>
          <a:lstStyle/>
          <a:p>
            <a:fld id="{B20B9D87-0DF5-4C28-98F3-4B7B4D29CD46}" type="slidenum">
              <a:rPr lang="en-US" smtClean="0"/>
              <a:t>‹#›</a:t>
            </a:fld>
            <a:endParaRPr lang="en-US"/>
          </a:p>
        </p:txBody>
      </p:sp>
    </p:spTree>
    <p:extLst>
      <p:ext uri="{BB962C8B-B14F-4D97-AF65-F5344CB8AC3E}">
        <p14:creationId xmlns:p14="http://schemas.microsoft.com/office/powerpoint/2010/main" val="3550146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E05C6-F697-CA10-858B-EFF625CF38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298C078-670A-6E1D-4695-EDC6FA4C8D6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A1FE51-B89C-9FD0-6683-94E1EE6AD440}"/>
              </a:ext>
            </a:extLst>
          </p:cNvPr>
          <p:cNvSpPr>
            <a:spLocks noGrp="1"/>
          </p:cNvSpPr>
          <p:nvPr>
            <p:ph type="dt" sz="half" idx="10"/>
          </p:nvPr>
        </p:nvSpPr>
        <p:spPr/>
        <p:txBody>
          <a:bodyPr/>
          <a:lstStyle/>
          <a:p>
            <a:fld id="{BD73AE42-F959-4A99-BFE0-7B22A90800FF}" type="datetimeFigureOut">
              <a:rPr lang="en-US" smtClean="0"/>
              <a:t>9/8/2025</a:t>
            </a:fld>
            <a:endParaRPr lang="en-US"/>
          </a:p>
        </p:txBody>
      </p:sp>
      <p:sp>
        <p:nvSpPr>
          <p:cNvPr id="5" name="Footer Placeholder 4">
            <a:extLst>
              <a:ext uri="{FF2B5EF4-FFF2-40B4-BE49-F238E27FC236}">
                <a16:creationId xmlns:a16="http://schemas.microsoft.com/office/drawing/2014/main" id="{A6FDCFB8-B1B2-1DD3-1BCB-C9FB8284A4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7A04FC-3E79-D010-BD95-6E85C0F3F78C}"/>
              </a:ext>
            </a:extLst>
          </p:cNvPr>
          <p:cNvSpPr>
            <a:spLocks noGrp="1"/>
          </p:cNvSpPr>
          <p:nvPr>
            <p:ph type="sldNum" sz="quarter" idx="12"/>
          </p:nvPr>
        </p:nvSpPr>
        <p:spPr/>
        <p:txBody>
          <a:bodyPr/>
          <a:lstStyle/>
          <a:p>
            <a:fld id="{B20B9D87-0DF5-4C28-98F3-4B7B4D29CD46}" type="slidenum">
              <a:rPr lang="en-US" smtClean="0"/>
              <a:t>‹#›</a:t>
            </a:fld>
            <a:endParaRPr lang="en-US"/>
          </a:p>
        </p:txBody>
      </p:sp>
    </p:spTree>
    <p:extLst>
      <p:ext uri="{BB962C8B-B14F-4D97-AF65-F5344CB8AC3E}">
        <p14:creationId xmlns:p14="http://schemas.microsoft.com/office/powerpoint/2010/main" val="65026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E348E-0F28-990C-3B76-63834C6C2F4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65D974F-CA84-161F-3D99-CDFEE056D91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75340E8-41EC-56E9-4247-071747311854}"/>
              </a:ext>
            </a:extLst>
          </p:cNvPr>
          <p:cNvSpPr>
            <a:spLocks noGrp="1"/>
          </p:cNvSpPr>
          <p:nvPr>
            <p:ph type="dt" sz="half" idx="10"/>
          </p:nvPr>
        </p:nvSpPr>
        <p:spPr/>
        <p:txBody>
          <a:bodyPr/>
          <a:lstStyle/>
          <a:p>
            <a:fld id="{BD73AE42-F959-4A99-BFE0-7B22A90800FF}" type="datetimeFigureOut">
              <a:rPr lang="en-US" smtClean="0"/>
              <a:t>9/8/2025</a:t>
            </a:fld>
            <a:endParaRPr lang="en-US"/>
          </a:p>
        </p:txBody>
      </p:sp>
      <p:sp>
        <p:nvSpPr>
          <p:cNvPr id="5" name="Footer Placeholder 4">
            <a:extLst>
              <a:ext uri="{FF2B5EF4-FFF2-40B4-BE49-F238E27FC236}">
                <a16:creationId xmlns:a16="http://schemas.microsoft.com/office/drawing/2014/main" id="{34AD2207-57DB-771E-40FE-68A6257EB8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CAF625-DE94-DC6B-9C8E-90B1491BA50C}"/>
              </a:ext>
            </a:extLst>
          </p:cNvPr>
          <p:cNvSpPr>
            <a:spLocks noGrp="1"/>
          </p:cNvSpPr>
          <p:nvPr>
            <p:ph type="sldNum" sz="quarter" idx="12"/>
          </p:nvPr>
        </p:nvSpPr>
        <p:spPr/>
        <p:txBody>
          <a:bodyPr/>
          <a:lstStyle/>
          <a:p>
            <a:fld id="{B20B9D87-0DF5-4C28-98F3-4B7B4D29CD46}" type="slidenum">
              <a:rPr lang="en-US" smtClean="0"/>
              <a:t>‹#›</a:t>
            </a:fld>
            <a:endParaRPr lang="en-US"/>
          </a:p>
        </p:txBody>
      </p:sp>
    </p:spTree>
    <p:extLst>
      <p:ext uri="{BB962C8B-B14F-4D97-AF65-F5344CB8AC3E}">
        <p14:creationId xmlns:p14="http://schemas.microsoft.com/office/powerpoint/2010/main" val="4169877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E379A-FFE7-BD0C-42C4-B6D74AE2E4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7537BD6-00E3-939B-8610-E4B3C681E23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0B7146C-5C48-093F-34F3-BAC5154B949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921090A-EA24-D4D9-7993-1CCB9F284723}"/>
              </a:ext>
            </a:extLst>
          </p:cNvPr>
          <p:cNvSpPr>
            <a:spLocks noGrp="1"/>
          </p:cNvSpPr>
          <p:nvPr>
            <p:ph type="dt" sz="half" idx="10"/>
          </p:nvPr>
        </p:nvSpPr>
        <p:spPr/>
        <p:txBody>
          <a:bodyPr/>
          <a:lstStyle/>
          <a:p>
            <a:fld id="{BD73AE42-F959-4A99-BFE0-7B22A90800FF}" type="datetimeFigureOut">
              <a:rPr lang="en-US" smtClean="0"/>
              <a:t>9/8/2025</a:t>
            </a:fld>
            <a:endParaRPr lang="en-US"/>
          </a:p>
        </p:txBody>
      </p:sp>
      <p:sp>
        <p:nvSpPr>
          <p:cNvPr id="6" name="Footer Placeholder 5">
            <a:extLst>
              <a:ext uri="{FF2B5EF4-FFF2-40B4-BE49-F238E27FC236}">
                <a16:creationId xmlns:a16="http://schemas.microsoft.com/office/drawing/2014/main" id="{1BBFFF87-5132-6B0D-67BA-B9D1F2D414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F89F38-5478-9FAF-0074-37945049253D}"/>
              </a:ext>
            </a:extLst>
          </p:cNvPr>
          <p:cNvSpPr>
            <a:spLocks noGrp="1"/>
          </p:cNvSpPr>
          <p:nvPr>
            <p:ph type="sldNum" sz="quarter" idx="12"/>
          </p:nvPr>
        </p:nvSpPr>
        <p:spPr/>
        <p:txBody>
          <a:bodyPr/>
          <a:lstStyle/>
          <a:p>
            <a:fld id="{B20B9D87-0DF5-4C28-98F3-4B7B4D29CD46}" type="slidenum">
              <a:rPr lang="en-US" smtClean="0"/>
              <a:t>‹#›</a:t>
            </a:fld>
            <a:endParaRPr lang="en-US"/>
          </a:p>
        </p:txBody>
      </p:sp>
    </p:spTree>
    <p:extLst>
      <p:ext uri="{BB962C8B-B14F-4D97-AF65-F5344CB8AC3E}">
        <p14:creationId xmlns:p14="http://schemas.microsoft.com/office/powerpoint/2010/main" val="3085411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FFEC5-917D-7EFA-EECA-820B9FB971E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E56FDC9-9037-D5CF-9B62-02BED88473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B33D5C9-45E2-BE84-2C11-6BDC6D3D657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D47DF89-7CDB-7772-5DC3-080965CEC21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A3130A5-7F99-46A0-C5C5-9CD16B08A84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BEAA63D-7081-7D9A-76F9-31B5BCD30F56}"/>
              </a:ext>
            </a:extLst>
          </p:cNvPr>
          <p:cNvSpPr>
            <a:spLocks noGrp="1"/>
          </p:cNvSpPr>
          <p:nvPr>
            <p:ph type="dt" sz="half" idx="10"/>
          </p:nvPr>
        </p:nvSpPr>
        <p:spPr/>
        <p:txBody>
          <a:bodyPr/>
          <a:lstStyle/>
          <a:p>
            <a:fld id="{BD73AE42-F959-4A99-BFE0-7B22A90800FF}" type="datetimeFigureOut">
              <a:rPr lang="en-US" smtClean="0"/>
              <a:t>9/8/2025</a:t>
            </a:fld>
            <a:endParaRPr lang="en-US"/>
          </a:p>
        </p:txBody>
      </p:sp>
      <p:sp>
        <p:nvSpPr>
          <p:cNvPr id="8" name="Footer Placeholder 7">
            <a:extLst>
              <a:ext uri="{FF2B5EF4-FFF2-40B4-BE49-F238E27FC236}">
                <a16:creationId xmlns:a16="http://schemas.microsoft.com/office/drawing/2014/main" id="{93C50BE4-7BC5-C484-2FF6-3F9B28776D5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984A43A-EF27-BD02-CAA3-56D6F35A30E0}"/>
              </a:ext>
            </a:extLst>
          </p:cNvPr>
          <p:cNvSpPr>
            <a:spLocks noGrp="1"/>
          </p:cNvSpPr>
          <p:nvPr>
            <p:ph type="sldNum" sz="quarter" idx="12"/>
          </p:nvPr>
        </p:nvSpPr>
        <p:spPr/>
        <p:txBody>
          <a:bodyPr/>
          <a:lstStyle/>
          <a:p>
            <a:fld id="{B20B9D87-0DF5-4C28-98F3-4B7B4D29CD46}" type="slidenum">
              <a:rPr lang="en-US" smtClean="0"/>
              <a:t>‹#›</a:t>
            </a:fld>
            <a:endParaRPr lang="en-US"/>
          </a:p>
        </p:txBody>
      </p:sp>
    </p:spTree>
    <p:extLst>
      <p:ext uri="{BB962C8B-B14F-4D97-AF65-F5344CB8AC3E}">
        <p14:creationId xmlns:p14="http://schemas.microsoft.com/office/powerpoint/2010/main" val="480478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9220B-4797-2EA4-C594-A0AFD61A0C8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89AF2EE-FB13-EF14-FA3F-4FFF32F5239B}"/>
              </a:ext>
            </a:extLst>
          </p:cNvPr>
          <p:cNvSpPr>
            <a:spLocks noGrp="1"/>
          </p:cNvSpPr>
          <p:nvPr>
            <p:ph type="dt" sz="half" idx="10"/>
          </p:nvPr>
        </p:nvSpPr>
        <p:spPr/>
        <p:txBody>
          <a:bodyPr/>
          <a:lstStyle/>
          <a:p>
            <a:fld id="{BD73AE42-F959-4A99-BFE0-7B22A90800FF}" type="datetimeFigureOut">
              <a:rPr lang="en-US" smtClean="0"/>
              <a:t>9/8/2025</a:t>
            </a:fld>
            <a:endParaRPr lang="en-US"/>
          </a:p>
        </p:txBody>
      </p:sp>
      <p:sp>
        <p:nvSpPr>
          <p:cNvPr id="4" name="Footer Placeholder 3">
            <a:extLst>
              <a:ext uri="{FF2B5EF4-FFF2-40B4-BE49-F238E27FC236}">
                <a16:creationId xmlns:a16="http://schemas.microsoft.com/office/drawing/2014/main" id="{C4BDCD7F-BFEF-5A58-C1A6-11825ECC1C1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310B91A-55E0-C2C1-ED7E-2CA23CCF5F6A}"/>
              </a:ext>
            </a:extLst>
          </p:cNvPr>
          <p:cNvSpPr>
            <a:spLocks noGrp="1"/>
          </p:cNvSpPr>
          <p:nvPr>
            <p:ph type="sldNum" sz="quarter" idx="12"/>
          </p:nvPr>
        </p:nvSpPr>
        <p:spPr/>
        <p:txBody>
          <a:bodyPr/>
          <a:lstStyle/>
          <a:p>
            <a:fld id="{B20B9D87-0DF5-4C28-98F3-4B7B4D29CD46}" type="slidenum">
              <a:rPr lang="en-US" smtClean="0"/>
              <a:t>‹#›</a:t>
            </a:fld>
            <a:endParaRPr lang="en-US"/>
          </a:p>
        </p:txBody>
      </p:sp>
    </p:spTree>
    <p:extLst>
      <p:ext uri="{BB962C8B-B14F-4D97-AF65-F5344CB8AC3E}">
        <p14:creationId xmlns:p14="http://schemas.microsoft.com/office/powerpoint/2010/main" val="3407556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A61AF6C-0EBF-EB7C-104B-D3196EE980D0}"/>
              </a:ext>
            </a:extLst>
          </p:cNvPr>
          <p:cNvSpPr>
            <a:spLocks noGrp="1"/>
          </p:cNvSpPr>
          <p:nvPr>
            <p:ph type="dt" sz="half" idx="10"/>
          </p:nvPr>
        </p:nvSpPr>
        <p:spPr/>
        <p:txBody>
          <a:bodyPr/>
          <a:lstStyle/>
          <a:p>
            <a:fld id="{BD73AE42-F959-4A99-BFE0-7B22A90800FF}" type="datetimeFigureOut">
              <a:rPr lang="en-US" smtClean="0"/>
              <a:t>9/8/2025</a:t>
            </a:fld>
            <a:endParaRPr lang="en-US"/>
          </a:p>
        </p:txBody>
      </p:sp>
      <p:sp>
        <p:nvSpPr>
          <p:cNvPr id="3" name="Footer Placeholder 2">
            <a:extLst>
              <a:ext uri="{FF2B5EF4-FFF2-40B4-BE49-F238E27FC236}">
                <a16:creationId xmlns:a16="http://schemas.microsoft.com/office/drawing/2014/main" id="{E0EC1AA7-FD17-F138-3205-C569C908573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48C3466-BDDC-4B0F-CCB7-D98791A6569E}"/>
              </a:ext>
            </a:extLst>
          </p:cNvPr>
          <p:cNvSpPr>
            <a:spLocks noGrp="1"/>
          </p:cNvSpPr>
          <p:nvPr>
            <p:ph type="sldNum" sz="quarter" idx="12"/>
          </p:nvPr>
        </p:nvSpPr>
        <p:spPr/>
        <p:txBody>
          <a:bodyPr/>
          <a:lstStyle/>
          <a:p>
            <a:fld id="{B20B9D87-0DF5-4C28-98F3-4B7B4D29CD46}" type="slidenum">
              <a:rPr lang="en-US" smtClean="0"/>
              <a:t>‹#›</a:t>
            </a:fld>
            <a:endParaRPr lang="en-US"/>
          </a:p>
        </p:txBody>
      </p:sp>
    </p:spTree>
    <p:extLst>
      <p:ext uri="{BB962C8B-B14F-4D97-AF65-F5344CB8AC3E}">
        <p14:creationId xmlns:p14="http://schemas.microsoft.com/office/powerpoint/2010/main" val="12826765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C0007-65A7-12C2-0017-26C5D87655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26477CF-98ED-8D25-8579-D0DD4689D0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82E9FE-68A8-0BD8-B721-4A7E842406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18DEAB0-651B-B910-F8B8-B46D26919649}"/>
              </a:ext>
            </a:extLst>
          </p:cNvPr>
          <p:cNvSpPr>
            <a:spLocks noGrp="1"/>
          </p:cNvSpPr>
          <p:nvPr>
            <p:ph type="dt" sz="half" idx="10"/>
          </p:nvPr>
        </p:nvSpPr>
        <p:spPr/>
        <p:txBody>
          <a:bodyPr/>
          <a:lstStyle/>
          <a:p>
            <a:fld id="{BD73AE42-F959-4A99-BFE0-7B22A90800FF}" type="datetimeFigureOut">
              <a:rPr lang="en-US" smtClean="0"/>
              <a:t>9/8/2025</a:t>
            </a:fld>
            <a:endParaRPr lang="en-US"/>
          </a:p>
        </p:txBody>
      </p:sp>
      <p:sp>
        <p:nvSpPr>
          <p:cNvPr id="6" name="Footer Placeholder 5">
            <a:extLst>
              <a:ext uri="{FF2B5EF4-FFF2-40B4-BE49-F238E27FC236}">
                <a16:creationId xmlns:a16="http://schemas.microsoft.com/office/drawing/2014/main" id="{14F50C3B-5EB2-4715-68B7-6F8AB58846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0316B9-4C8C-755D-1DF8-CE1775F8AD1B}"/>
              </a:ext>
            </a:extLst>
          </p:cNvPr>
          <p:cNvSpPr>
            <a:spLocks noGrp="1"/>
          </p:cNvSpPr>
          <p:nvPr>
            <p:ph type="sldNum" sz="quarter" idx="12"/>
          </p:nvPr>
        </p:nvSpPr>
        <p:spPr/>
        <p:txBody>
          <a:bodyPr/>
          <a:lstStyle/>
          <a:p>
            <a:fld id="{B20B9D87-0DF5-4C28-98F3-4B7B4D29CD46}" type="slidenum">
              <a:rPr lang="en-US" smtClean="0"/>
              <a:t>‹#›</a:t>
            </a:fld>
            <a:endParaRPr lang="en-US"/>
          </a:p>
        </p:txBody>
      </p:sp>
    </p:spTree>
    <p:extLst>
      <p:ext uri="{BB962C8B-B14F-4D97-AF65-F5344CB8AC3E}">
        <p14:creationId xmlns:p14="http://schemas.microsoft.com/office/powerpoint/2010/main" val="17206575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2A75B-95C2-6EBE-905D-08BE5971AC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CFC535A-41D3-2B09-437F-4D06CD8314E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2EC81B9-1CC3-BA3C-19CC-BF78E51D0D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8651F0-573D-C61E-D93A-7B46CA971923}"/>
              </a:ext>
            </a:extLst>
          </p:cNvPr>
          <p:cNvSpPr>
            <a:spLocks noGrp="1"/>
          </p:cNvSpPr>
          <p:nvPr>
            <p:ph type="dt" sz="half" idx="10"/>
          </p:nvPr>
        </p:nvSpPr>
        <p:spPr/>
        <p:txBody>
          <a:bodyPr/>
          <a:lstStyle/>
          <a:p>
            <a:fld id="{BD73AE42-F959-4A99-BFE0-7B22A90800FF}" type="datetimeFigureOut">
              <a:rPr lang="en-US" smtClean="0"/>
              <a:t>9/8/2025</a:t>
            </a:fld>
            <a:endParaRPr lang="en-US"/>
          </a:p>
        </p:txBody>
      </p:sp>
      <p:sp>
        <p:nvSpPr>
          <p:cNvPr id="6" name="Footer Placeholder 5">
            <a:extLst>
              <a:ext uri="{FF2B5EF4-FFF2-40B4-BE49-F238E27FC236}">
                <a16:creationId xmlns:a16="http://schemas.microsoft.com/office/drawing/2014/main" id="{0F2B20B9-239C-4DD9-170A-EEB4F0A957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A1D14CD-4ED1-E1ED-C64B-8721D30A24F2}"/>
              </a:ext>
            </a:extLst>
          </p:cNvPr>
          <p:cNvSpPr>
            <a:spLocks noGrp="1"/>
          </p:cNvSpPr>
          <p:nvPr>
            <p:ph type="sldNum" sz="quarter" idx="12"/>
          </p:nvPr>
        </p:nvSpPr>
        <p:spPr/>
        <p:txBody>
          <a:bodyPr/>
          <a:lstStyle/>
          <a:p>
            <a:fld id="{B20B9D87-0DF5-4C28-98F3-4B7B4D29CD46}" type="slidenum">
              <a:rPr lang="en-US" smtClean="0"/>
              <a:t>‹#›</a:t>
            </a:fld>
            <a:endParaRPr lang="en-US"/>
          </a:p>
        </p:txBody>
      </p:sp>
    </p:spTree>
    <p:extLst>
      <p:ext uri="{BB962C8B-B14F-4D97-AF65-F5344CB8AC3E}">
        <p14:creationId xmlns:p14="http://schemas.microsoft.com/office/powerpoint/2010/main" val="105265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723CB0B-602D-3F30-FC19-397DFFC055A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B0D5422-4E96-3449-DE8E-75E20C80982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B0611A-0351-3FCA-7D0E-1AE3810913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D73AE42-F959-4A99-BFE0-7B22A90800FF}" type="datetimeFigureOut">
              <a:rPr lang="en-US" smtClean="0"/>
              <a:t>9/8/2025</a:t>
            </a:fld>
            <a:endParaRPr lang="en-US"/>
          </a:p>
        </p:txBody>
      </p:sp>
      <p:sp>
        <p:nvSpPr>
          <p:cNvPr id="5" name="Footer Placeholder 4">
            <a:extLst>
              <a:ext uri="{FF2B5EF4-FFF2-40B4-BE49-F238E27FC236}">
                <a16:creationId xmlns:a16="http://schemas.microsoft.com/office/drawing/2014/main" id="{85E70950-8AB4-4167-9022-4396EB8567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851C04FD-CEA4-C598-36CC-9AB4F36ACA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20B9D87-0DF5-4C28-98F3-4B7B4D29CD46}" type="slidenum">
              <a:rPr lang="en-US" smtClean="0"/>
              <a:t>‹#›</a:t>
            </a:fld>
            <a:endParaRPr lang="en-US"/>
          </a:p>
        </p:txBody>
      </p:sp>
    </p:spTree>
    <p:extLst>
      <p:ext uri="{BB962C8B-B14F-4D97-AF65-F5344CB8AC3E}">
        <p14:creationId xmlns:p14="http://schemas.microsoft.com/office/powerpoint/2010/main" val="21589498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hyperlink" Target="mailto:Jacquelyn.mcgowan@dpi.nc.gov"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hyperlink" Target="mailto:program.intake@usda.gov" TargetMode="External"/><Relationship Id="rId4" Type="http://schemas.openxmlformats.org/officeDocument/2006/relationships/hyperlink" Target="http://www.ascr.usda.gov/complaint_filing_cust.htm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fns.usda.gov/ffvp/fresh-fruit-and-vegetable-program"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hyperlink" Target="https://www.dpi.nc.gov/districts-schools/district-operations/school-nutrition/about-school-nutrition-programs/fresh-fruit-vegetable-program-ffvp-82024"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6F828D28-8E09-41CC-8229-3070B5467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5B012D8-7F27-4758-9AC6-C889B154BD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103377" y="1100316"/>
            <a:ext cx="6858003" cy="4657347"/>
          </a:xfrm>
          <a:prstGeom prst="rect">
            <a:avLst/>
          </a:prstGeom>
          <a:gradFill flip="none" rotWithShape="1">
            <a:gsLst>
              <a:gs pos="48000">
                <a:srgbClr val="000000">
                  <a:alpha val="24000"/>
                </a:srgbClr>
              </a:gs>
              <a:gs pos="85000">
                <a:srgbClr val="000000">
                  <a:alpha val="45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063B759-00FC-46D1-9898-8E8625268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40187" y="2206184"/>
            <a:ext cx="6858003" cy="2445624"/>
          </a:xfrm>
          <a:prstGeom prst="rect">
            <a:avLst/>
          </a:prstGeom>
          <a:gradFill flip="none" rotWithShape="1">
            <a:gsLst>
              <a:gs pos="48000">
                <a:srgbClr val="000000">
                  <a:alpha val="24000"/>
                </a:srgbClr>
              </a:gs>
              <a:gs pos="85000">
                <a:srgbClr val="000000">
                  <a:alpha val="45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ubtitle 8">
            <a:extLst>
              <a:ext uri="{FF2B5EF4-FFF2-40B4-BE49-F238E27FC236}">
                <a16:creationId xmlns:a16="http://schemas.microsoft.com/office/drawing/2014/main" id="{1CEF0151-6521-BDE3-A5BE-F2F307ACF610}"/>
              </a:ext>
            </a:extLst>
          </p:cNvPr>
          <p:cNvSpPr>
            <a:spLocks noGrp="1"/>
          </p:cNvSpPr>
          <p:nvPr>
            <p:ph type="subTitle" idx="1"/>
          </p:nvPr>
        </p:nvSpPr>
        <p:spPr>
          <a:xfrm>
            <a:off x="176407" y="2155366"/>
            <a:ext cx="10915445" cy="3135084"/>
          </a:xfrm>
        </p:spPr>
        <p:txBody>
          <a:bodyPr>
            <a:normAutofit fontScale="85000" lnSpcReduction="20000"/>
          </a:bodyPr>
          <a:lstStyle/>
          <a:p>
            <a:r>
              <a:rPr lang="en-US" sz="4600" dirty="0">
                <a:solidFill>
                  <a:schemeClr val="bg1"/>
                </a:solidFill>
              </a:rPr>
              <a:t>Fresh Fruit and Vegetable </a:t>
            </a:r>
          </a:p>
          <a:p>
            <a:r>
              <a:rPr lang="en-US" sz="4600" dirty="0">
                <a:solidFill>
                  <a:schemeClr val="bg1"/>
                </a:solidFill>
              </a:rPr>
              <a:t>Program (FFVP)</a:t>
            </a:r>
          </a:p>
          <a:p>
            <a:r>
              <a:rPr lang="en-US" sz="4600" dirty="0">
                <a:solidFill>
                  <a:schemeClr val="bg1"/>
                </a:solidFill>
              </a:rPr>
              <a:t>Annual Training 2025-2026</a:t>
            </a:r>
          </a:p>
          <a:p>
            <a:endParaRPr lang="en-US" sz="4400" dirty="0">
              <a:solidFill>
                <a:schemeClr val="bg1"/>
              </a:solidFill>
            </a:endParaRPr>
          </a:p>
          <a:p>
            <a:r>
              <a:rPr lang="en-US" sz="3000" dirty="0">
                <a:solidFill>
                  <a:schemeClr val="bg1"/>
                </a:solidFill>
              </a:rPr>
              <a:t>NC Department of Public Instruction</a:t>
            </a:r>
          </a:p>
          <a:p>
            <a:r>
              <a:rPr lang="en-US" sz="3000" dirty="0">
                <a:solidFill>
                  <a:schemeClr val="bg1"/>
                </a:solidFill>
              </a:rPr>
              <a:t>Office of School Nutrition</a:t>
            </a:r>
          </a:p>
        </p:txBody>
      </p:sp>
    </p:spTree>
    <p:extLst>
      <p:ext uri="{BB962C8B-B14F-4D97-AF65-F5344CB8AC3E}">
        <p14:creationId xmlns:p14="http://schemas.microsoft.com/office/powerpoint/2010/main" val="2701130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347D6575-0B06-40B2-9D0F-298202F6BC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 name="Arc 41">
            <a:extLst>
              <a:ext uri="{FF2B5EF4-FFF2-40B4-BE49-F238E27FC236}">
                <a16:creationId xmlns:a16="http://schemas.microsoft.com/office/drawing/2014/main" id="{E2B33195-5BCA-4BB7-A82D-6739522687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604789">
            <a:off x="675639" y="775849"/>
            <a:ext cx="2987899" cy="2987899"/>
          </a:xfrm>
          <a:prstGeom prst="arc">
            <a:avLst>
              <a:gd name="adj1" fmla="val 14455503"/>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 name="Subtitle 4">
            <a:extLst>
              <a:ext uri="{FF2B5EF4-FFF2-40B4-BE49-F238E27FC236}">
                <a16:creationId xmlns:a16="http://schemas.microsoft.com/office/drawing/2014/main" id="{3484F50B-E5D6-F973-65AB-544F4354FE7C}"/>
              </a:ext>
            </a:extLst>
          </p:cNvPr>
          <p:cNvSpPr>
            <a:spLocks noGrp="1"/>
          </p:cNvSpPr>
          <p:nvPr>
            <p:ph type="subTitle" idx="1"/>
          </p:nvPr>
        </p:nvSpPr>
        <p:spPr>
          <a:xfrm>
            <a:off x="1285907" y="1255935"/>
            <a:ext cx="5609568" cy="5877794"/>
          </a:xfrm>
        </p:spPr>
        <p:txBody>
          <a:bodyPr>
            <a:normAutofit/>
          </a:bodyPr>
          <a:lstStyle/>
          <a:p>
            <a:pPr algn="l"/>
            <a:r>
              <a:rPr lang="en-US" b="1">
                <a:solidFill>
                  <a:schemeClr val="bg1"/>
                </a:solidFill>
              </a:rPr>
              <a:t>Unallowable FFVP Purchases</a:t>
            </a:r>
          </a:p>
          <a:p>
            <a:pPr marL="342900" indent="-342900" algn="l">
              <a:buFont typeface="Arial" panose="020B0604020202020204" pitchFamily="34" charset="0"/>
              <a:buChar char="•"/>
            </a:pPr>
            <a:r>
              <a:rPr lang="en-US">
                <a:solidFill>
                  <a:schemeClr val="bg1"/>
                </a:solidFill>
              </a:rPr>
              <a:t>No “flavor enhanced” fruits or vegetables like grapples</a:t>
            </a:r>
          </a:p>
          <a:p>
            <a:pPr marL="342900" indent="-342900" algn="l">
              <a:buFont typeface="Arial" panose="020B0604020202020204" pitchFamily="34" charset="0"/>
              <a:buChar char="•"/>
            </a:pPr>
            <a:r>
              <a:rPr lang="en-US">
                <a:solidFill>
                  <a:schemeClr val="bg1"/>
                </a:solidFill>
              </a:rPr>
              <a:t>No dried fruit</a:t>
            </a:r>
          </a:p>
          <a:p>
            <a:pPr marL="342900" indent="-342900" algn="l">
              <a:buFont typeface="Arial" panose="020B0604020202020204" pitchFamily="34" charset="0"/>
              <a:buChar char="•"/>
            </a:pPr>
            <a:r>
              <a:rPr lang="en-US">
                <a:solidFill>
                  <a:schemeClr val="bg1"/>
                </a:solidFill>
              </a:rPr>
              <a:t>No coconuts, ginger root, sprouts</a:t>
            </a:r>
          </a:p>
          <a:p>
            <a:pPr marL="342900" indent="-342900" algn="l">
              <a:buFont typeface="Arial" panose="020B0604020202020204" pitchFamily="34" charset="0"/>
              <a:buChar char="•"/>
            </a:pPr>
            <a:r>
              <a:rPr lang="en-US">
                <a:solidFill>
                  <a:schemeClr val="bg1"/>
                </a:solidFill>
              </a:rPr>
              <a:t>No condiments of any kind for FFVP “fruit” snacks</a:t>
            </a:r>
            <a:endParaRPr lang="en-US" i="1">
              <a:solidFill>
                <a:schemeClr val="bg1"/>
              </a:solidFill>
            </a:endParaRPr>
          </a:p>
          <a:p>
            <a:pPr marL="342900" indent="-342900" algn="l">
              <a:buFont typeface="Arial" panose="020B0604020202020204" pitchFamily="34" charset="0"/>
              <a:buChar char="•"/>
            </a:pPr>
            <a:r>
              <a:rPr lang="en-US">
                <a:solidFill>
                  <a:schemeClr val="bg1"/>
                </a:solidFill>
              </a:rPr>
              <a:t>No purchased juice.. not even 100% (unless it is made fresh at the FFVP school)</a:t>
            </a:r>
          </a:p>
          <a:p>
            <a:pPr marL="342900" indent="-342900" algn="l">
              <a:buFont typeface="Arial" panose="020B0604020202020204" pitchFamily="34" charset="0"/>
              <a:buChar char="•"/>
            </a:pPr>
            <a:r>
              <a:rPr lang="en-US">
                <a:solidFill>
                  <a:schemeClr val="bg1"/>
                </a:solidFill>
              </a:rPr>
              <a:t>No frozen fruit bars</a:t>
            </a:r>
          </a:p>
          <a:p>
            <a:pPr marL="342900" indent="-342900" algn="l">
              <a:buFont typeface="Arial" panose="020B0604020202020204" pitchFamily="34" charset="0"/>
              <a:buChar char="•"/>
            </a:pPr>
            <a:r>
              <a:rPr lang="en-US">
                <a:solidFill>
                  <a:schemeClr val="bg1"/>
                </a:solidFill>
              </a:rPr>
              <a:t>No fruit leather, fruit roll-ups, fruit chews</a:t>
            </a:r>
          </a:p>
          <a:p>
            <a:pPr algn="l"/>
            <a:endParaRPr lang="en-US" sz="2000">
              <a:solidFill>
                <a:schemeClr val="bg1"/>
              </a:solidFill>
            </a:endParaRPr>
          </a:p>
          <a:p>
            <a:pPr algn="l"/>
            <a:endParaRPr lang="en-US" sz="1800">
              <a:solidFill>
                <a:schemeClr val="bg1"/>
              </a:solidFill>
            </a:endParaRPr>
          </a:p>
          <a:p>
            <a:pPr marL="342900" marR="0" lvl="0" indent="-342900" algn="l">
              <a:spcBef>
                <a:spcPts val="0"/>
              </a:spcBef>
              <a:spcAft>
                <a:spcPts val="1200"/>
              </a:spcAft>
              <a:buFont typeface="Symbol" panose="05050102010706020507" pitchFamily="18" charset="2"/>
              <a:buChar char=""/>
            </a:pPr>
            <a:endParaRPr lang="en-US" sz="600">
              <a:solidFill>
                <a:schemeClr val="bg1"/>
              </a:solidFill>
              <a:effectLst/>
              <a:latin typeface="Times New Roman" panose="02020603050405020304" pitchFamily="18" charset="0"/>
              <a:ea typeface="Times New Roman" panose="02020603050405020304" pitchFamily="18" charset="0"/>
            </a:endParaRPr>
          </a:p>
          <a:p>
            <a:pPr algn="l"/>
            <a:endParaRPr lang="en-US" sz="600">
              <a:solidFill>
                <a:schemeClr val="bg1"/>
              </a:solidFill>
            </a:endParaRPr>
          </a:p>
        </p:txBody>
      </p:sp>
      <p:sp>
        <p:nvSpPr>
          <p:cNvPr id="44" name="Oval 43">
            <a:extLst>
              <a:ext uri="{FF2B5EF4-FFF2-40B4-BE49-F238E27FC236}">
                <a16:creationId xmlns:a16="http://schemas.microsoft.com/office/drawing/2014/main" id="{CF8AD9F3-9AF6-494F-83A3-2F67756393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49802" y="832686"/>
            <a:ext cx="1104943" cy="107496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3" name="Picture 2" descr="A pile of fruits and vegetables&#10;&#10;Description automatically generated">
            <a:extLst>
              <a:ext uri="{FF2B5EF4-FFF2-40B4-BE49-F238E27FC236}">
                <a16:creationId xmlns:a16="http://schemas.microsoft.com/office/drawing/2014/main" id="{D087AE2C-FE02-F31C-B0A0-8C44B03D97BC}"/>
              </a:ext>
            </a:extLst>
          </p:cNvPr>
          <p:cNvPicPr>
            <a:picLocks noChangeAspect="1"/>
          </p:cNvPicPr>
          <p:nvPr/>
        </p:nvPicPr>
        <p:blipFill>
          <a:blip r:embed="rId3">
            <a:extLst>
              <a:ext uri="{28A0092B-C50C-407E-A947-70E740481C1C}">
                <a14:useLocalDpi xmlns:a14="http://schemas.microsoft.com/office/drawing/2010/main" val="0"/>
              </a:ext>
            </a:extLst>
          </a:blip>
          <a:srcRect l="15282" r="14217" b="-1"/>
          <a:stretch/>
        </p:blipFill>
        <p:spPr>
          <a:xfrm>
            <a:off x="6520859" y="795510"/>
            <a:ext cx="5137520" cy="5137520"/>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
        <p:nvSpPr>
          <p:cNvPr id="46" name="Rectangle 45">
            <a:extLst>
              <a:ext uri="{FF2B5EF4-FFF2-40B4-BE49-F238E27FC236}">
                <a16:creationId xmlns:a16="http://schemas.microsoft.com/office/drawing/2014/main" id="{0DA5DB8B-7E5C-4ABC-8069-A9A8806F39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82154" y="4925384"/>
            <a:ext cx="876704" cy="876704"/>
          </a:xfrm>
          <a:prstGeom prst="rect">
            <a:avLst/>
          </a:prstGeom>
          <a:noFill/>
          <a:ln w="127000">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D64A67D6-CA1A-9690-993E-FF0C97BA18A3}"/>
              </a:ext>
            </a:extLst>
          </p:cNvPr>
          <p:cNvSpPr txBox="1"/>
          <p:nvPr/>
        </p:nvSpPr>
        <p:spPr>
          <a:xfrm>
            <a:off x="2853174" y="334960"/>
            <a:ext cx="6728692" cy="523220"/>
          </a:xfrm>
          <a:prstGeom prst="rect">
            <a:avLst/>
          </a:prstGeom>
          <a:noFill/>
        </p:spPr>
        <p:txBody>
          <a:bodyPr wrap="square">
            <a:spAutoFit/>
          </a:bodyPr>
          <a:lstStyle/>
          <a:p>
            <a:r>
              <a:rPr lang="en-US" sz="2800" b="1"/>
              <a:t>Program Requirements and Operation</a:t>
            </a:r>
          </a:p>
        </p:txBody>
      </p:sp>
    </p:spTree>
    <p:extLst>
      <p:ext uri="{BB962C8B-B14F-4D97-AF65-F5344CB8AC3E}">
        <p14:creationId xmlns:p14="http://schemas.microsoft.com/office/powerpoint/2010/main" val="12356284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9966"/>
        </a:solid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347D6575-0B06-40B2-9D0F-298202F6BC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 name="Arc 41">
            <a:extLst>
              <a:ext uri="{FF2B5EF4-FFF2-40B4-BE49-F238E27FC236}">
                <a16:creationId xmlns:a16="http://schemas.microsoft.com/office/drawing/2014/main" id="{E2B33195-5BCA-4BB7-A82D-6739522687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604789">
            <a:off x="675639" y="775849"/>
            <a:ext cx="2987899" cy="2987899"/>
          </a:xfrm>
          <a:prstGeom prst="arc">
            <a:avLst>
              <a:gd name="adj1" fmla="val 14455503"/>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 name="Subtitle 4">
            <a:extLst>
              <a:ext uri="{FF2B5EF4-FFF2-40B4-BE49-F238E27FC236}">
                <a16:creationId xmlns:a16="http://schemas.microsoft.com/office/drawing/2014/main" id="{3484F50B-E5D6-F973-65AB-544F4354FE7C}"/>
              </a:ext>
            </a:extLst>
          </p:cNvPr>
          <p:cNvSpPr>
            <a:spLocks noGrp="1"/>
          </p:cNvSpPr>
          <p:nvPr>
            <p:ph type="subTitle" idx="1"/>
          </p:nvPr>
        </p:nvSpPr>
        <p:spPr>
          <a:xfrm>
            <a:off x="1285908" y="1255935"/>
            <a:ext cx="5085580" cy="5256832"/>
          </a:xfrm>
        </p:spPr>
        <p:txBody>
          <a:bodyPr>
            <a:normAutofit/>
          </a:bodyPr>
          <a:lstStyle/>
          <a:p>
            <a:pPr algn="l"/>
            <a:r>
              <a:rPr lang="en-US" b="1">
                <a:solidFill>
                  <a:schemeClr val="bg1"/>
                </a:solidFill>
              </a:rPr>
              <a:t>Operating Procedures</a:t>
            </a:r>
          </a:p>
          <a:p>
            <a:pPr marL="342900" indent="-342900" algn="l">
              <a:buFont typeface="Arial" panose="020B0604020202020204" pitchFamily="34" charset="0"/>
              <a:buChar char="•"/>
            </a:pPr>
            <a:r>
              <a:rPr lang="en-US">
                <a:solidFill>
                  <a:schemeClr val="bg1"/>
                </a:solidFill>
              </a:rPr>
              <a:t>Follow reporting and record keeping requirements</a:t>
            </a:r>
          </a:p>
          <a:p>
            <a:pPr marL="342900" indent="-342900" algn="l">
              <a:buFont typeface="Arial" panose="020B0604020202020204" pitchFamily="34" charset="0"/>
              <a:buChar char="•"/>
            </a:pPr>
            <a:r>
              <a:rPr lang="en-US">
                <a:solidFill>
                  <a:schemeClr val="bg1"/>
                </a:solidFill>
              </a:rPr>
              <a:t>Complete and submit monthly claims</a:t>
            </a:r>
          </a:p>
          <a:p>
            <a:pPr marL="342900" indent="-342900" algn="l">
              <a:buFont typeface="Arial" panose="020B0604020202020204" pitchFamily="34" charset="0"/>
              <a:buChar char="•"/>
            </a:pPr>
            <a:r>
              <a:rPr lang="en-US">
                <a:solidFill>
                  <a:schemeClr val="bg1"/>
                </a:solidFill>
              </a:rPr>
              <a:t>Equipment purchased with FFVP must be prorated among the programs.</a:t>
            </a:r>
          </a:p>
          <a:p>
            <a:pPr marL="342900" indent="-342900" algn="l">
              <a:buFont typeface="Arial" panose="020B0604020202020204" pitchFamily="34" charset="0"/>
              <a:buChar char="•"/>
            </a:pPr>
            <a:r>
              <a:rPr lang="en-US">
                <a:solidFill>
                  <a:schemeClr val="bg1"/>
                </a:solidFill>
              </a:rPr>
              <a:t>Administrative cost are limited to 10% of your school’s total grant</a:t>
            </a:r>
          </a:p>
          <a:p>
            <a:pPr marL="342900" indent="-342900" algn="l">
              <a:buFont typeface="Arial" panose="020B0604020202020204" pitchFamily="34" charset="0"/>
              <a:buChar char="•"/>
            </a:pPr>
            <a:endParaRPr lang="en-US" sz="2000">
              <a:solidFill>
                <a:schemeClr val="bg1"/>
              </a:solidFill>
            </a:endParaRPr>
          </a:p>
          <a:p>
            <a:pPr marL="342900" indent="-342900" algn="l">
              <a:buFont typeface="Arial" panose="020B0604020202020204" pitchFamily="34" charset="0"/>
              <a:buChar char="•"/>
            </a:pPr>
            <a:endParaRPr lang="en-US" sz="2000">
              <a:solidFill>
                <a:schemeClr val="bg1"/>
              </a:solidFill>
            </a:endParaRPr>
          </a:p>
          <a:p>
            <a:pPr algn="l"/>
            <a:endParaRPr lang="en-US" sz="2000">
              <a:solidFill>
                <a:schemeClr val="bg1"/>
              </a:solidFill>
            </a:endParaRPr>
          </a:p>
          <a:p>
            <a:pPr algn="l"/>
            <a:endParaRPr lang="en-US" sz="1800">
              <a:solidFill>
                <a:schemeClr val="bg1"/>
              </a:solidFill>
            </a:endParaRPr>
          </a:p>
          <a:p>
            <a:pPr marL="342900" marR="0" lvl="0" indent="-342900" algn="l">
              <a:spcBef>
                <a:spcPts val="0"/>
              </a:spcBef>
              <a:spcAft>
                <a:spcPts val="1200"/>
              </a:spcAft>
              <a:buFont typeface="Symbol" panose="05050102010706020507" pitchFamily="18" charset="2"/>
              <a:buChar char=""/>
            </a:pPr>
            <a:endParaRPr lang="en-US" sz="600">
              <a:solidFill>
                <a:schemeClr val="bg1"/>
              </a:solidFill>
              <a:effectLst/>
              <a:latin typeface="Times New Roman" panose="02020603050405020304" pitchFamily="18" charset="0"/>
              <a:ea typeface="Times New Roman" panose="02020603050405020304" pitchFamily="18" charset="0"/>
            </a:endParaRPr>
          </a:p>
          <a:p>
            <a:pPr algn="l"/>
            <a:endParaRPr lang="en-US" sz="600">
              <a:solidFill>
                <a:schemeClr val="bg1"/>
              </a:solidFill>
            </a:endParaRPr>
          </a:p>
        </p:txBody>
      </p:sp>
      <p:sp>
        <p:nvSpPr>
          <p:cNvPr id="44" name="Oval 43">
            <a:extLst>
              <a:ext uri="{FF2B5EF4-FFF2-40B4-BE49-F238E27FC236}">
                <a16:creationId xmlns:a16="http://schemas.microsoft.com/office/drawing/2014/main" id="{CF8AD9F3-9AF6-494F-83A3-2F67756393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49802" y="832686"/>
            <a:ext cx="1104943" cy="107496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3" name="Picture 2" descr="A pile of fruits and vegetables&#10;&#10;Description automatically generated">
            <a:extLst>
              <a:ext uri="{FF2B5EF4-FFF2-40B4-BE49-F238E27FC236}">
                <a16:creationId xmlns:a16="http://schemas.microsoft.com/office/drawing/2014/main" id="{D087AE2C-FE02-F31C-B0A0-8C44B03D97BC}"/>
              </a:ext>
            </a:extLst>
          </p:cNvPr>
          <p:cNvPicPr>
            <a:picLocks noChangeAspect="1"/>
          </p:cNvPicPr>
          <p:nvPr/>
        </p:nvPicPr>
        <p:blipFill>
          <a:blip r:embed="rId3">
            <a:extLst>
              <a:ext uri="{28A0092B-C50C-407E-A947-70E740481C1C}">
                <a14:useLocalDpi xmlns:a14="http://schemas.microsoft.com/office/drawing/2010/main" val="0"/>
              </a:ext>
            </a:extLst>
          </a:blip>
          <a:srcRect l="15282" r="14217" b="-1"/>
          <a:stretch/>
        </p:blipFill>
        <p:spPr>
          <a:xfrm>
            <a:off x="6520859" y="795510"/>
            <a:ext cx="5137520" cy="5137520"/>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
        <p:nvSpPr>
          <p:cNvPr id="46" name="Rectangle 45">
            <a:extLst>
              <a:ext uri="{FF2B5EF4-FFF2-40B4-BE49-F238E27FC236}">
                <a16:creationId xmlns:a16="http://schemas.microsoft.com/office/drawing/2014/main" id="{0DA5DB8B-7E5C-4ABC-8069-A9A8806F39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82154" y="4925384"/>
            <a:ext cx="876704" cy="876704"/>
          </a:xfrm>
          <a:prstGeom prst="rect">
            <a:avLst/>
          </a:prstGeom>
          <a:noFill/>
          <a:ln w="127000">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D64A67D6-CA1A-9690-993E-FF0C97BA18A3}"/>
              </a:ext>
            </a:extLst>
          </p:cNvPr>
          <p:cNvSpPr txBox="1"/>
          <p:nvPr/>
        </p:nvSpPr>
        <p:spPr>
          <a:xfrm>
            <a:off x="2595204" y="294794"/>
            <a:ext cx="7001591" cy="523220"/>
          </a:xfrm>
          <a:prstGeom prst="rect">
            <a:avLst/>
          </a:prstGeom>
          <a:noFill/>
        </p:spPr>
        <p:txBody>
          <a:bodyPr wrap="square">
            <a:spAutoFit/>
          </a:bodyPr>
          <a:lstStyle/>
          <a:p>
            <a:r>
              <a:rPr lang="en-US" sz="2800" b="1"/>
              <a:t>Program Requirements and Operation</a:t>
            </a:r>
          </a:p>
        </p:txBody>
      </p:sp>
    </p:spTree>
    <p:extLst>
      <p:ext uri="{BB962C8B-B14F-4D97-AF65-F5344CB8AC3E}">
        <p14:creationId xmlns:p14="http://schemas.microsoft.com/office/powerpoint/2010/main" val="32774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76625"/>
        </a:solidFill>
        <a:effectLst/>
      </p:bgPr>
    </p:bg>
    <p:spTree>
      <p:nvGrpSpPr>
        <p:cNvPr id="1" name=""/>
        <p:cNvGrpSpPr/>
        <p:nvPr/>
      </p:nvGrpSpPr>
      <p:grpSpPr>
        <a:xfrm>
          <a:off x="0" y="0"/>
          <a:ext cx="0" cy="0"/>
          <a:chOff x="0" y="0"/>
          <a:chExt cx="0" cy="0"/>
        </a:xfrm>
      </p:grpSpPr>
      <p:sp useBgFill="1">
        <p:nvSpPr>
          <p:cNvPr id="51" name="Rectangle 50">
            <a:extLst>
              <a:ext uri="{FF2B5EF4-FFF2-40B4-BE49-F238E27FC236}">
                <a16:creationId xmlns:a16="http://schemas.microsoft.com/office/drawing/2014/main" id="{DF05ACD0-FF4A-4F8F-B5C5-6A4EBD0D1B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4C9AFA28-B5ED-4346-9AF7-68A157F16C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4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4" name="TextBox 3">
            <a:extLst>
              <a:ext uri="{FF2B5EF4-FFF2-40B4-BE49-F238E27FC236}">
                <a16:creationId xmlns:a16="http://schemas.microsoft.com/office/drawing/2014/main" id="{D64A67D6-CA1A-9690-993E-FF0C97BA18A3}"/>
              </a:ext>
            </a:extLst>
          </p:cNvPr>
          <p:cNvSpPr txBox="1"/>
          <p:nvPr/>
        </p:nvSpPr>
        <p:spPr>
          <a:xfrm>
            <a:off x="1204384" y="272132"/>
            <a:ext cx="6866720" cy="923724"/>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3200" b="1" kern="1200">
                <a:solidFill>
                  <a:srgbClr val="595959"/>
                </a:solidFill>
                <a:latin typeface="+mj-lt"/>
                <a:ea typeface="+mj-ea"/>
                <a:cs typeface="+mj-cs"/>
              </a:rPr>
              <a:t>Program Requirements and Operation</a:t>
            </a:r>
          </a:p>
        </p:txBody>
      </p:sp>
      <p:sp>
        <p:nvSpPr>
          <p:cNvPr id="5" name="Subtitle 4">
            <a:extLst>
              <a:ext uri="{FF2B5EF4-FFF2-40B4-BE49-F238E27FC236}">
                <a16:creationId xmlns:a16="http://schemas.microsoft.com/office/drawing/2014/main" id="{3484F50B-E5D6-F973-65AB-544F4354FE7C}"/>
              </a:ext>
            </a:extLst>
          </p:cNvPr>
          <p:cNvSpPr>
            <a:spLocks noGrp="1"/>
          </p:cNvSpPr>
          <p:nvPr>
            <p:ph type="subTitle" idx="1"/>
          </p:nvPr>
        </p:nvSpPr>
        <p:spPr>
          <a:xfrm>
            <a:off x="1362634" y="1266804"/>
            <a:ext cx="5263017" cy="4624330"/>
          </a:xfrm>
        </p:spPr>
        <p:txBody>
          <a:bodyPr vert="horz" lIns="91440" tIns="45720" rIns="91440" bIns="45720" rtlCol="0" anchor="t">
            <a:noAutofit/>
          </a:bodyPr>
          <a:lstStyle/>
          <a:p>
            <a:pPr algn="l"/>
            <a:r>
              <a:rPr lang="en-US" b="1">
                <a:solidFill>
                  <a:schemeClr val="bg2">
                    <a:lumMod val="25000"/>
                  </a:schemeClr>
                </a:solidFill>
              </a:rPr>
              <a:t>FFVP Snacks</a:t>
            </a:r>
          </a:p>
          <a:p>
            <a:pPr marL="342900" indent="-342900" algn="l">
              <a:buFont typeface="Arial" panose="020B0604020202020204" pitchFamily="34" charset="0"/>
              <a:buChar char="•"/>
            </a:pPr>
            <a:r>
              <a:rPr lang="en-US">
                <a:solidFill>
                  <a:schemeClr val="bg2">
                    <a:lumMod val="25000"/>
                  </a:schemeClr>
                </a:solidFill>
              </a:rPr>
              <a:t>No cost to students</a:t>
            </a:r>
          </a:p>
          <a:p>
            <a:pPr marL="342900" indent="-342900" algn="l">
              <a:buFont typeface="Arial" panose="020B0604020202020204" pitchFamily="34" charset="0"/>
              <a:buChar char="•"/>
            </a:pPr>
            <a:r>
              <a:rPr lang="en-US">
                <a:solidFill>
                  <a:schemeClr val="bg2">
                    <a:lumMod val="25000"/>
                  </a:schemeClr>
                </a:solidFill>
              </a:rPr>
              <a:t>Leftovers should be discarded</a:t>
            </a:r>
          </a:p>
          <a:p>
            <a:pPr marL="342900" indent="-342900" algn="l">
              <a:buFont typeface="Arial" panose="020B0604020202020204" pitchFamily="34" charset="0"/>
              <a:buChar char="•"/>
            </a:pPr>
            <a:r>
              <a:rPr lang="en-US">
                <a:solidFill>
                  <a:schemeClr val="bg2">
                    <a:lumMod val="25000"/>
                  </a:schemeClr>
                </a:solidFill>
              </a:rPr>
              <a:t>Menu suggestions on the website</a:t>
            </a:r>
          </a:p>
          <a:p>
            <a:pPr marL="342900" indent="-342900" algn="l">
              <a:buFont typeface="Arial" panose="020B0604020202020204" pitchFamily="34" charset="0"/>
              <a:buChar char="•"/>
            </a:pPr>
            <a:r>
              <a:rPr lang="en-US">
                <a:solidFill>
                  <a:schemeClr val="bg2">
                    <a:lumMod val="25000"/>
                  </a:schemeClr>
                </a:solidFill>
              </a:rPr>
              <a:t>Must be served on the school campus, during the school day, and separately from lunch or breakfast meals</a:t>
            </a:r>
          </a:p>
          <a:p>
            <a:pPr algn="l"/>
            <a:r>
              <a:rPr lang="en-US" b="1">
                <a:solidFill>
                  <a:schemeClr val="bg2">
                    <a:lumMod val="25000"/>
                  </a:schemeClr>
                </a:solidFill>
              </a:rPr>
              <a:t>FFVP Labor</a:t>
            </a:r>
          </a:p>
          <a:p>
            <a:pPr marL="342900" indent="-342900" algn="l">
              <a:buFont typeface="Arial" panose="020B0604020202020204" pitchFamily="34" charset="0"/>
              <a:buChar char="•"/>
            </a:pPr>
            <a:r>
              <a:rPr lang="en-US">
                <a:solidFill>
                  <a:schemeClr val="bg2">
                    <a:lumMod val="25000"/>
                  </a:schemeClr>
                </a:solidFill>
              </a:rPr>
              <a:t>Labor costs must be minimal</a:t>
            </a:r>
          </a:p>
          <a:p>
            <a:pPr marL="342900" indent="-342900" algn="l">
              <a:buFont typeface="Arial" panose="020B0604020202020204" pitchFamily="34" charset="0"/>
              <a:buChar char="•"/>
            </a:pPr>
            <a:r>
              <a:rPr lang="en-US">
                <a:solidFill>
                  <a:schemeClr val="bg2">
                    <a:lumMod val="25000"/>
                  </a:schemeClr>
                </a:solidFill>
              </a:rPr>
              <a:t>Documentation form on the website</a:t>
            </a:r>
          </a:p>
          <a:p>
            <a:pPr marL="342900" indent="-342900" algn="l">
              <a:buFont typeface="Arial" panose="020B0604020202020204" pitchFamily="34" charset="0"/>
              <a:buChar char="•"/>
            </a:pPr>
            <a:endParaRPr lang="en-US">
              <a:solidFill>
                <a:schemeClr val="bg1"/>
              </a:solidFill>
            </a:endParaRPr>
          </a:p>
          <a:p>
            <a:pPr algn="l"/>
            <a:endParaRPr lang="en-US" kern="1200">
              <a:solidFill>
                <a:srgbClr val="595959"/>
              </a:solidFill>
              <a:latin typeface="+mn-lt"/>
              <a:ea typeface="+mn-ea"/>
              <a:cs typeface="+mn-cs"/>
            </a:endParaRPr>
          </a:p>
          <a:p>
            <a:endParaRPr lang="en-US" kern="1200">
              <a:solidFill>
                <a:srgbClr val="595959"/>
              </a:solidFill>
              <a:latin typeface="+mn-lt"/>
              <a:ea typeface="+mn-ea"/>
              <a:cs typeface="+mn-cs"/>
            </a:endParaRPr>
          </a:p>
          <a:p>
            <a:endParaRPr lang="en-US" kern="1200">
              <a:solidFill>
                <a:srgbClr val="595959"/>
              </a:solidFill>
              <a:latin typeface="+mn-lt"/>
              <a:ea typeface="+mn-ea"/>
              <a:cs typeface="+mn-cs"/>
            </a:endParaRPr>
          </a:p>
          <a:p>
            <a:pPr marR="0" lvl="0">
              <a:spcAft>
                <a:spcPts val="1200"/>
              </a:spcAft>
            </a:pPr>
            <a:endParaRPr lang="en-US" kern="1200">
              <a:solidFill>
                <a:srgbClr val="595959"/>
              </a:solidFill>
              <a:effectLst/>
              <a:latin typeface="+mn-lt"/>
              <a:ea typeface="+mn-ea"/>
              <a:cs typeface="+mn-cs"/>
            </a:endParaRPr>
          </a:p>
          <a:p>
            <a:endParaRPr lang="en-US" kern="1200">
              <a:solidFill>
                <a:srgbClr val="595959"/>
              </a:solidFill>
              <a:latin typeface="+mn-lt"/>
              <a:ea typeface="+mn-ea"/>
              <a:cs typeface="+mn-cs"/>
            </a:endParaRPr>
          </a:p>
        </p:txBody>
      </p:sp>
      <p:pic>
        <p:nvPicPr>
          <p:cNvPr id="3" name="Picture 2" descr="A pile of fruits and vegetables&#10;&#10;Description automatically generated">
            <a:extLst>
              <a:ext uri="{FF2B5EF4-FFF2-40B4-BE49-F238E27FC236}">
                <a16:creationId xmlns:a16="http://schemas.microsoft.com/office/drawing/2014/main" id="{D087AE2C-FE02-F31C-B0A0-8C44B03D97BC}"/>
              </a:ext>
            </a:extLst>
          </p:cNvPr>
          <p:cNvPicPr>
            <a:picLocks noChangeAspect="1"/>
          </p:cNvPicPr>
          <p:nvPr/>
        </p:nvPicPr>
        <p:blipFill>
          <a:blip r:embed="rId3">
            <a:extLst>
              <a:ext uri="{28A0092B-C50C-407E-A947-70E740481C1C}">
                <a14:useLocalDpi xmlns:a14="http://schemas.microsoft.com/office/drawing/2010/main" val="0"/>
              </a:ext>
            </a:extLst>
          </a:blip>
          <a:srcRect l="15282" r="14217" b="-1"/>
          <a:stretch/>
        </p:blipFill>
        <p:spPr>
          <a:xfrm>
            <a:off x="6810935" y="1419794"/>
            <a:ext cx="4018430" cy="4018411"/>
          </a:xfrm>
          <a:prstGeom prst="rect">
            <a:avLst/>
          </a:prstGeom>
        </p:spPr>
      </p:pic>
    </p:spTree>
    <p:extLst>
      <p:ext uri="{BB962C8B-B14F-4D97-AF65-F5344CB8AC3E}">
        <p14:creationId xmlns:p14="http://schemas.microsoft.com/office/powerpoint/2010/main" val="6366914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76625"/>
        </a:solidFill>
        <a:effectLst/>
      </p:bgPr>
    </p:bg>
    <p:spTree>
      <p:nvGrpSpPr>
        <p:cNvPr id="1" name=""/>
        <p:cNvGrpSpPr/>
        <p:nvPr/>
      </p:nvGrpSpPr>
      <p:grpSpPr>
        <a:xfrm>
          <a:off x="0" y="0"/>
          <a:ext cx="0" cy="0"/>
          <a:chOff x="0" y="0"/>
          <a:chExt cx="0" cy="0"/>
        </a:xfrm>
      </p:grpSpPr>
      <p:sp useBgFill="1">
        <p:nvSpPr>
          <p:cNvPr id="51" name="Rectangle 50">
            <a:extLst>
              <a:ext uri="{FF2B5EF4-FFF2-40B4-BE49-F238E27FC236}">
                <a16:creationId xmlns:a16="http://schemas.microsoft.com/office/drawing/2014/main" id="{DF05ACD0-FF4A-4F8F-B5C5-6A4EBD0D1B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4C9AFA28-B5ED-4346-9AF7-68A157F16C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4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4" name="TextBox 3">
            <a:extLst>
              <a:ext uri="{FF2B5EF4-FFF2-40B4-BE49-F238E27FC236}">
                <a16:creationId xmlns:a16="http://schemas.microsoft.com/office/drawing/2014/main" id="{D64A67D6-CA1A-9690-993E-FF0C97BA18A3}"/>
              </a:ext>
            </a:extLst>
          </p:cNvPr>
          <p:cNvSpPr txBox="1"/>
          <p:nvPr/>
        </p:nvSpPr>
        <p:spPr>
          <a:xfrm>
            <a:off x="1204384" y="272132"/>
            <a:ext cx="6866720" cy="923724"/>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3200" b="1" kern="1200">
                <a:solidFill>
                  <a:srgbClr val="595959"/>
                </a:solidFill>
                <a:latin typeface="+mj-lt"/>
                <a:ea typeface="+mj-ea"/>
                <a:cs typeface="+mj-cs"/>
              </a:rPr>
              <a:t>Program Requirements and Operation</a:t>
            </a:r>
          </a:p>
        </p:txBody>
      </p:sp>
      <p:sp>
        <p:nvSpPr>
          <p:cNvPr id="5" name="Subtitle 4">
            <a:extLst>
              <a:ext uri="{FF2B5EF4-FFF2-40B4-BE49-F238E27FC236}">
                <a16:creationId xmlns:a16="http://schemas.microsoft.com/office/drawing/2014/main" id="{3484F50B-E5D6-F973-65AB-544F4354FE7C}"/>
              </a:ext>
            </a:extLst>
          </p:cNvPr>
          <p:cNvSpPr>
            <a:spLocks noGrp="1"/>
          </p:cNvSpPr>
          <p:nvPr>
            <p:ph type="subTitle" idx="1"/>
          </p:nvPr>
        </p:nvSpPr>
        <p:spPr>
          <a:xfrm>
            <a:off x="1362634" y="1266804"/>
            <a:ext cx="5263017" cy="4624330"/>
          </a:xfrm>
        </p:spPr>
        <p:txBody>
          <a:bodyPr vert="horz" lIns="91440" tIns="45720" rIns="91440" bIns="45720" rtlCol="0" anchor="t">
            <a:noAutofit/>
          </a:bodyPr>
          <a:lstStyle/>
          <a:p>
            <a:pPr algn="l"/>
            <a:r>
              <a:rPr lang="en-US" b="1">
                <a:solidFill>
                  <a:schemeClr val="bg2">
                    <a:lumMod val="25000"/>
                  </a:schemeClr>
                </a:solidFill>
              </a:rPr>
              <a:t>The Best Time</a:t>
            </a:r>
          </a:p>
          <a:p>
            <a:pPr marL="342900" indent="-342900" algn="l">
              <a:buFont typeface="Arial" panose="020B0604020202020204" pitchFamily="34" charset="0"/>
              <a:buChar char="•"/>
            </a:pPr>
            <a:r>
              <a:rPr lang="en-US">
                <a:solidFill>
                  <a:schemeClr val="bg2">
                    <a:lumMod val="25000"/>
                  </a:schemeClr>
                </a:solidFill>
              </a:rPr>
              <a:t>Serve during the school day</a:t>
            </a:r>
          </a:p>
          <a:p>
            <a:pPr marL="342900" indent="-342900" algn="l">
              <a:buFont typeface="Arial" panose="020B0604020202020204" pitchFamily="34" charset="0"/>
              <a:buChar char="•"/>
            </a:pPr>
            <a:r>
              <a:rPr lang="en-US">
                <a:solidFill>
                  <a:schemeClr val="bg2">
                    <a:lumMod val="25000"/>
                  </a:schemeClr>
                </a:solidFill>
              </a:rPr>
              <a:t>Not during the NSLP or SBP meal periods</a:t>
            </a:r>
          </a:p>
          <a:p>
            <a:pPr marL="342900" indent="-342900" algn="l">
              <a:buFont typeface="Arial" panose="020B0604020202020204" pitchFamily="34" charset="0"/>
              <a:buChar char="•"/>
            </a:pPr>
            <a:r>
              <a:rPr lang="en-US">
                <a:solidFill>
                  <a:schemeClr val="bg2">
                    <a:lumMod val="25000"/>
                  </a:schemeClr>
                </a:solidFill>
              </a:rPr>
              <a:t>Multiple distribution times can be planned</a:t>
            </a:r>
          </a:p>
          <a:p>
            <a:pPr algn="l"/>
            <a:r>
              <a:rPr lang="en-US" b="1">
                <a:solidFill>
                  <a:schemeClr val="bg2">
                    <a:lumMod val="25000"/>
                  </a:schemeClr>
                </a:solidFill>
              </a:rPr>
              <a:t>The Best Place</a:t>
            </a:r>
          </a:p>
          <a:p>
            <a:pPr marL="342900" indent="-342900" algn="l">
              <a:buFont typeface="Arial" panose="020B0604020202020204" pitchFamily="34" charset="0"/>
              <a:buChar char="•"/>
            </a:pPr>
            <a:r>
              <a:rPr lang="en-US">
                <a:solidFill>
                  <a:schemeClr val="bg2">
                    <a:lumMod val="25000"/>
                  </a:schemeClr>
                </a:solidFill>
              </a:rPr>
              <a:t>Classrooms</a:t>
            </a:r>
          </a:p>
          <a:p>
            <a:pPr marL="342900" indent="-342900" algn="l">
              <a:buFont typeface="Arial" panose="020B0604020202020204" pitchFamily="34" charset="0"/>
              <a:buChar char="•"/>
            </a:pPr>
            <a:r>
              <a:rPr lang="en-US">
                <a:solidFill>
                  <a:schemeClr val="bg2">
                    <a:lumMod val="25000"/>
                  </a:schemeClr>
                </a:solidFill>
              </a:rPr>
              <a:t>In hallways</a:t>
            </a:r>
          </a:p>
          <a:p>
            <a:pPr marL="342900" indent="-342900" algn="l">
              <a:buFont typeface="Arial" panose="020B0604020202020204" pitchFamily="34" charset="0"/>
              <a:buChar char="•"/>
            </a:pPr>
            <a:r>
              <a:rPr lang="en-US">
                <a:solidFill>
                  <a:schemeClr val="bg2">
                    <a:lumMod val="25000"/>
                  </a:schemeClr>
                </a:solidFill>
              </a:rPr>
              <a:t>Centrally located kiosks</a:t>
            </a:r>
          </a:p>
          <a:p>
            <a:pPr marL="342900" indent="-342900" algn="l">
              <a:buFont typeface="Arial" panose="020B0604020202020204" pitchFamily="34" charset="0"/>
              <a:buChar char="•"/>
            </a:pPr>
            <a:endParaRPr lang="en-US">
              <a:solidFill>
                <a:schemeClr val="bg2">
                  <a:lumMod val="25000"/>
                </a:schemeClr>
              </a:solidFill>
            </a:endParaRPr>
          </a:p>
          <a:p>
            <a:pPr marL="342900" indent="-342900" algn="l">
              <a:buFont typeface="Arial" panose="020B0604020202020204" pitchFamily="34" charset="0"/>
              <a:buChar char="•"/>
            </a:pPr>
            <a:endParaRPr lang="en-US">
              <a:solidFill>
                <a:schemeClr val="bg1"/>
              </a:solidFill>
            </a:endParaRPr>
          </a:p>
          <a:p>
            <a:pPr algn="l"/>
            <a:endParaRPr lang="en-US" kern="1200">
              <a:solidFill>
                <a:srgbClr val="595959"/>
              </a:solidFill>
              <a:latin typeface="+mn-lt"/>
              <a:ea typeface="+mn-ea"/>
              <a:cs typeface="+mn-cs"/>
            </a:endParaRPr>
          </a:p>
          <a:p>
            <a:endParaRPr lang="en-US" kern="1200">
              <a:solidFill>
                <a:srgbClr val="595959"/>
              </a:solidFill>
              <a:latin typeface="+mn-lt"/>
              <a:ea typeface="+mn-ea"/>
              <a:cs typeface="+mn-cs"/>
            </a:endParaRPr>
          </a:p>
          <a:p>
            <a:endParaRPr lang="en-US" kern="1200">
              <a:solidFill>
                <a:srgbClr val="595959"/>
              </a:solidFill>
              <a:latin typeface="+mn-lt"/>
              <a:ea typeface="+mn-ea"/>
              <a:cs typeface="+mn-cs"/>
            </a:endParaRPr>
          </a:p>
          <a:p>
            <a:pPr marR="0" lvl="0">
              <a:spcAft>
                <a:spcPts val="1200"/>
              </a:spcAft>
            </a:pPr>
            <a:endParaRPr lang="en-US" kern="1200">
              <a:solidFill>
                <a:srgbClr val="595959"/>
              </a:solidFill>
              <a:effectLst/>
              <a:latin typeface="+mn-lt"/>
              <a:ea typeface="+mn-ea"/>
              <a:cs typeface="+mn-cs"/>
            </a:endParaRPr>
          </a:p>
          <a:p>
            <a:endParaRPr lang="en-US" kern="1200">
              <a:solidFill>
                <a:srgbClr val="595959"/>
              </a:solidFill>
              <a:latin typeface="+mn-lt"/>
              <a:ea typeface="+mn-ea"/>
              <a:cs typeface="+mn-cs"/>
            </a:endParaRPr>
          </a:p>
        </p:txBody>
      </p:sp>
      <p:pic>
        <p:nvPicPr>
          <p:cNvPr id="3" name="Picture 2" descr="A pile of fruits and vegetables&#10;&#10;Description automatically generated">
            <a:extLst>
              <a:ext uri="{FF2B5EF4-FFF2-40B4-BE49-F238E27FC236}">
                <a16:creationId xmlns:a16="http://schemas.microsoft.com/office/drawing/2014/main" id="{D087AE2C-FE02-F31C-B0A0-8C44B03D97BC}"/>
              </a:ext>
            </a:extLst>
          </p:cNvPr>
          <p:cNvPicPr>
            <a:picLocks noChangeAspect="1"/>
          </p:cNvPicPr>
          <p:nvPr/>
        </p:nvPicPr>
        <p:blipFill>
          <a:blip r:embed="rId3">
            <a:extLst>
              <a:ext uri="{28A0092B-C50C-407E-A947-70E740481C1C}">
                <a14:useLocalDpi xmlns:a14="http://schemas.microsoft.com/office/drawing/2010/main" val="0"/>
              </a:ext>
            </a:extLst>
          </a:blip>
          <a:srcRect l="15282" r="14217" b="-1"/>
          <a:stretch/>
        </p:blipFill>
        <p:spPr>
          <a:xfrm>
            <a:off x="6810935" y="1419794"/>
            <a:ext cx="4018430" cy="4018411"/>
          </a:xfrm>
          <a:prstGeom prst="rect">
            <a:avLst/>
          </a:prstGeom>
        </p:spPr>
      </p:pic>
    </p:spTree>
    <p:extLst>
      <p:ext uri="{BB962C8B-B14F-4D97-AF65-F5344CB8AC3E}">
        <p14:creationId xmlns:p14="http://schemas.microsoft.com/office/powerpoint/2010/main" val="23366254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9966"/>
        </a:solid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347D6575-0B06-40B2-9D0F-298202F6BC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 name="Arc 41">
            <a:extLst>
              <a:ext uri="{FF2B5EF4-FFF2-40B4-BE49-F238E27FC236}">
                <a16:creationId xmlns:a16="http://schemas.microsoft.com/office/drawing/2014/main" id="{E2B33195-5BCA-4BB7-A82D-6739522687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604789">
            <a:off x="675639" y="775849"/>
            <a:ext cx="2987899" cy="2987899"/>
          </a:xfrm>
          <a:prstGeom prst="arc">
            <a:avLst>
              <a:gd name="adj1" fmla="val 14455503"/>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 name="Subtitle 4">
            <a:extLst>
              <a:ext uri="{FF2B5EF4-FFF2-40B4-BE49-F238E27FC236}">
                <a16:creationId xmlns:a16="http://schemas.microsoft.com/office/drawing/2014/main" id="{3484F50B-E5D6-F973-65AB-544F4354FE7C}"/>
              </a:ext>
            </a:extLst>
          </p:cNvPr>
          <p:cNvSpPr>
            <a:spLocks noGrp="1"/>
          </p:cNvSpPr>
          <p:nvPr>
            <p:ph type="subTitle" idx="1"/>
          </p:nvPr>
        </p:nvSpPr>
        <p:spPr>
          <a:xfrm>
            <a:off x="1285908" y="1255935"/>
            <a:ext cx="5085580" cy="5256832"/>
          </a:xfrm>
        </p:spPr>
        <p:txBody>
          <a:bodyPr>
            <a:normAutofit lnSpcReduction="10000"/>
          </a:bodyPr>
          <a:lstStyle/>
          <a:p>
            <a:pPr algn="l"/>
            <a:r>
              <a:rPr lang="en-US" b="1">
                <a:solidFill>
                  <a:schemeClr val="bg1"/>
                </a:solidFill>
              </a:rPr>
              <a:t>Civil Rights</a:t>
            </a:r>
          </a:p>
          <a:p>
            <a:pPr marL="342900" indent="-342900" algn="l">
              <a:buFont typeface="Arial" panose="020B0604020202020204" pitchFamily="34" charset="0"/>
              <a:buChar char="•"/>
            </a:pPr>
            <a:r>
              <a:rPr lang="en-US">
                <a:solidFill>
                  <a:schemeClr val="bg1"/>
                </a:solidFill>
              </a:rPr>
              <a:t>Ensure that all staff involved in the FFVP have sufficient training to perform the tasks they perform </a:t>
            </a:r>
          </a:p>
          <a:p>
            <a:pPr marL="342900" indent="-342900" algn="l">
              <a:buFont typeface="Arial" panose="020B0604020202020204" pitchFamily="34" charset="0"/>
              <a:buChar char="•"/>
            </a:pPr>
            <a:r>
              <a:rPr lang="en-US">
                <a:solidFill>
                  <a:schemeClr val="bg1"/>
                </a:solidFill>
              </a:rPr>
              <a:t>This includes, but is not limited to, the required civil rights training</a:t>
            </a:r>
          </a:p>
          <a:p>
            <a:pPr marL="342900" indent="-342900" algn="l">
              <a:buFont typeface="Arial" panose="020B0604020202020204" pitchFamily="34" charset="0"/>
              <a:buChar char="•"/>
            </a:pPr>
            <a:r>
              <a:rPr lang="en-US">
                <a:solidFill>
                  <a:schemeClr val="bg1"/>
                </a:solidFill>
              </a:rPr>
              <a:t>Maintain documentation of the agenda and signed attendance roster</a:t>
            </a:r>
          </a:p>
          <a:p>
            <a:pPr algn="l"/>
            <a:r>
              <a:rPr lang="en-US" b="1">
                <a:solidFill>
                  <a:schemeClr val="bg1"/>
                </a:solidFill>
              </a:rPr>
              <a:t>Special Dietary Needs</a:t>
            </a:r>
          </a:p>
          <a:p>
            <a:pPr marL="342900" indent="-342900" algn="l">
              <a:buFont typeface="Arial" panose="020B0604020202020204" pitchFamily="34" charset="0"/>
              <a:buChar char="•"/>
            </a:pPr>
            <a:r>
              <a:rPr lang="en-US">
                <a:solidFill>
                  <a:schemeClr val="bg1"/>
                </a:solidFill>
              </a:rPr>
              <a:t>If a child’s disability prevents them from consuming fresh fruits and vegetables, the school must provide accommodations.</a:t>
            </a:r>
          </a:p>
          <a:p>
            <a:pPr marL="342900" indent="-342900" algn="l">
              <a:buFont typeface="Arial" panose="020B0604020202020204" pitchFamily="34" charset="0"/>
              <a:buChar char="•"/>
            </a:pPr>
            <a:endParaRPr lang="en-US" sz="2000">
              <a:solidFill>
                <a:schemeClr val="bg1"/>
              </a:solidFill>
            </a:endParaRPr>
          </a:p>
          <a:p>
            <a:pPr algn="l"/>
            <a:endParaRPr lang="en-US" sz="2000">
              <a:solidFill>
                <a:schemeClr val="bg1"/>
              </a:solidFill>
            </a:endParaRPr>
          </a:p>
          <a:p>
            <a:pPr algn="l"/>
            <a:endParaRPr lang="en-US" sz="1800">
              <a:solidFill>
                <a:schemeClr val="bg1"/>
              </a:solidFill>
            </a:endParaRPr>
          </a:p>
          <a:p>
            <a:pPr marL="342900" marR="0" lvl="0" indent="-342900" algn="l">
              <a:spcBef>
                <a:spcPts val="0"/>
              </a:spcBef>
              <a:spcAft>
                <a:spcPts val="1200"/>
              </a:spcAft>
              <a:buFont typeface="Symbol" panose="05050102010706020507" pitchFamily="18" charset="2"/>
              <a:buChar char=""/>
            </a:pPr>
            <a:endParaRPr lang="en-US" sz="600">
              <a:solidFill>
                <a:schemeClr val="bg1"/>
              </a:solidFill>
              <a:effectLst/>
              <a:latin typeface="Times New Roman" panose="02020603050405020304" pitchFamily="18" charset="0"/>
              <a:ea typeface="Times New Roman" panose="02020603050405020304" pitchFamily="18" charset="0"/>
            </a:endParaRPr>
          </a:p>
          <a:p>
            <a:pPr algn="l"/>
            <a:endParaRPr lang="en-US" sz="600">
              <a:solidFill>
                <a:schemeClr val="bg1"/>
              </a:solidFill>
            </a:endParaRPr>
          </a:p>
        </p:txBody>
      </p:sp>
      <p:sp>
        <p:nvSpPr>
          <p:cNvPr id="44" name="Oval 43">
            <a:extLst>
              <a:ext uri="{FF2B5EF4-FFF2-40B4-BE49-F238E27FC236}">
                <a16:creationId xmlns:a16="http://schemas.microsoft.com/office/drawing/2014/main" id="{CF8AD9F3-9AF6-494F-83A3-2F67756393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49802" y="832686"/>
            <a:ext cx="1104943" cy="107496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3" name="Picture 2" descr="A pile of fruits and vegetables&#10;&#10;Description automatically generated">
            <a:extLst>
              <a:ext uri="{FF2B5EF4-FFF2-40B4-BE49-F238E27FC236}">
                <a16:creationId xmlns:a16="http://schemas.microsoft.com/office/drawing/2014/main" id="{D087AE2C-FE02-F31C-B0A0-8C44B03D97BC}"/>
              </a:ext>
            </a:extLst>
          </p:cNvPr>
          <p:cNvPicPr>
            <a:picLocks noChangeAspect="1"/>
          </p:cNvPicPr>
          <p:nvPr/>
        </p:nvPicPr>
        <p:blipFill>
          <a:blip r:embed="rId3">
            <a:extLst>
              <a:ext uri="{28A0092B-C50C-407E-A947-70E740481C1C}">
                <a14:useLocalDpi xmlns:a14="http://schemas.microsoft.com/office/drawing/2010/main" val="0"/>
              </a:ext>
            </a:extLst>
          </a:blip>
          <a:srcRect l="15282" r="14217" b="-1"/>
          <a:stretch/>
        </p:blipFill>
        <p:spPr>
          <a:xfrm>
            <a:off x="6520859" y="795510"/>
            <a:ext cx="5137520" cy="5137520"/>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
        <p:nvSpPr>
          <p:cNvPr id="46" name="Rectangle 45">
            <a:extLst>
              <a:ext uri="{FF2B5EF4-FFF2-40B4-BE49-F238E27FC236}">
                <a16:creationId xmlns:a16="http://schemas.microsoft.com/office/drawing/2014/main" id="{0DA5DB8B-7E5C-4ABC-8069-A9A8806F39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82154" y="4925384"/>
            <a:ext cx="876704" cy="876704"/>
          </a:xfrm>
          <a:prstGeom prst="rect">
            <a:avLst/>
          </a:prstGeom>
          <a:noFill/>
          <a:ln w="127000">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D64A67D6-CA1A-9690-993E-FF0C97BA18A3}"/>
              </a:ext>
            </a:extLst>
          </p:cNvPr>
          <p:cNvSpPr txBox="1"/>
          <p:nvPr/>
        </p:nvSpPr>
        <p:spPr>
          <a:xfrm>
            <a:off x="2696057" y="286233"/>
            <a:ext cx="6799885" cy="523220"/>
          </a:xfrm>
          <a:prstGeom prst="rect">
            <a:avLst/>
          </a:prstGeom>
          <a:noFill/>
        </p:spPr>
        <p:txBody>
          <a:bodyPr wrap="square">
            <a:spAutoFit/>
          </a:bodyPr>
          <a:lstStyle/>
          <a:p>
            <a:r>
              <a:rPr lang="en-US" sz="2800" b="1"/>
              <a:t>Program Requirements and Operation</a:t>
            </a:r>
          </a:p>
        </p:txBody>
      </p:sp>
    </p:spTree>
    <p:extLst>
      <p:ext uri="{BB962C8B-B14F-4D97-AF65-F5344CB8AC3E}">
        <p14:creationId xmlns:p14="http://schemas.microsoft.com/office/powerpoint/2010/main" val="7288508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9966"/>
        </a:solid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347D6575-0B06-40B2-9D0F-298202F6BC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 name="Arc 41">
            <a:extLst>
              <a:ext uri="{FF2B5EF4-FFF2-40B4-BE49-F238E27FC236}">
                <a16:creationId xmlns:a16="http://schemas.microsoft.com/office/drawing/2014/main" id="{E2B33195-5BCA-4BB7-A82D-6739522687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604789">
            <a:off x="675639" y="775849"/>
            <a:ext cx="2987899" cy="2987899"/>
          </a:xfrm>
          <a:prstGeom prst="arc">
            <a:avLst>
              <a:gd name="adj1" fmla="val 14455503"/>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 name="Subtitle 4">
            <a:extLst>
              <a:ext uri="{FF2B5EF4-FFF2-40B4-BE49-F238E27FC236}">
                <a16:creationId xmlns:a16="http://schemas.microsoft.com/office/drawing/2014/main" id="{3484F50B-E5D6-F973-65AB-544F4354FE7C}"/>
              </a:ext>
            </a:extLst>
          </p:cNvPr>
          <p:cNvSpPr>
            <a:spLocks noGrp="1"/>
          </p:cNvSpPr>
          <p:nvPr>
            <p:ph type="subTitle" idx="1"/>
          </p:nvPr>
        </p:nvSpPr>
        <p:spPr>
          <a:xfrm>
            <a:off x="1285908" y="1255935"/>
            <a:ext cx="5085580" cy="5256832"/>
          </a:xfrm>
        </p:spPr>
        <p:txBody>
          <a:bodyPr>
            <a:normAutofit/>
          </a:bodyPr>
          <a:lstStyle/>
          <a:p>
            <a:pPr algn="l"/>
            <a:r>
              <a:rPr lang="en-US" b="1">
                <a:solidFill>
                  <a:schemeClr val="bg1"/>
                </a:solidFill>
              </a:rPr>
              <a:t>Food Safety/Sanitation</a:t>
            </a:r>
          </a:p>
          <a:p>
            <a:pPr marL="342900" indent="-342900" algn="l">
              <a:buFont typeface="Arial" panose="020B0604020202020204" pitchFamily="34" charset="0"/>
              <a:buChar char="•"/>
            </a:pPr>
            <a:r>
              <a:rPr lang="en-US">
                <a:solidFill>
                  <a:schemeClr val="bg1"/>
                </a:solidFill>
              </a:rPr>
              <a:t>Train School Nutrition Employees who prepare FFVP snacks </a:t>
            </a:r>
          </a:p>
          <a:p>
            <a:pPr marL="342900" indent="-342900" algn="l">
              <a:buFont typeface="Arial" panose="020B0604020202020204" pitchFamily="34" charset="0"/>
              <a:buChar char="•"/>
            </a:pPr>
            <a:r>
              <a:rPr lang="en-US">
                <a:solidFill>
                  <a:schemeClr val="bg1"/>
                </a:solidFill>
              </a:rPr>
              <a:t>Establish procedures for receiving/storing</a:t>
            </a:r>
          </a:p>
          <a:p>
            <a:pPr marL="342900" indent="-342900" algn="l">
              <a:buFont typeface="Arial" panose="020B0604020202020204" pitchFamily="34" charset="0"/>
              <a:buChar char="•"/>
            </a:pPr>
            <a:r>
              <a:rPr lang="en-US">
                <a:solidFill>
                  <a:schemeClr val="bg1"/>
                </a:solidFill>
              </a:rPr>
              <a:t>Wash hands using proper procedures</a:t>
            </a:r>
          </a:p>
          <a:p>
            <a:pPr marL="342900" indent="-342900" algn="l">
              <a:buFont typeface="Arial" panose="020B0604020202020204" pitchFamily="34" charset="0"/>
              <a:buChar char="•"/>
            </a:pPr>
            <a:r>
              <a:rPr lang="en-US">
                <a:solidFill>
                  <a:schemeClr val="bg1"/>
                </a:solidFill>
              </a:rPr>
              <a:t>Wash, rinse, sanitize and air-dry all food contact surfaces</a:t>
            </a:r>
          </a:p>
          <a:p>
            <a:pPr marL="342900" indent="-342900" algn="l">
              <a:buFont typeface="Arial" panose="020B0604020202020204" pitchFamily="34" charset="0"/>
              <a:buChar char="•"/>
            </a:pPr>
            <a:r>
              <a:rPr lang="en-US">
                <a:solidFill>
                  <a:schemeClr val="bg1"/>
                </a:solidFill>
              </a:rPr>
              <a:t>Label, date and refrigerate fresh cut items</a:t>
            </a:r>
          </a:p>
          <a:p>
            <a:pPr marL="342900" indent="-342900" algn="l">
              <a:buFont typeface="Arial" panose="020B0604020202020204" pitchFamily="34" charset="0"/>
              <a:buChar char="•"/>
            </a:pPr>
            <a:endParaRPr lang="en-US">
              <a:solidFill>
                <a:schemeClr val="bg1"/>
              </a:solidFill>
            </a:endParaRPr>
          </a:p>
          <a:p>
            <a:pPr algn="l"/>
            <a:endParaRPr lang="en-US" sz="2000">
              <a:solidFill>
                <a:schemeClr val="bg1"/>
              </a:solidFill>
            </a:endParaRPr>
          </a:p>
          <a:p>
            <a:pPr algn="l"/>
            <a:endParaRPr lang="en-US" sz="1800">
              <a:solidFill>
                <a:schemeClr val="bg1"/>
              </a:solidFill>
            </a:endParaRPr>
          </a:p>
          <a:p>
            <a:pPr marL="342900" marR="0" lvl="0" indent="-342900" algn="l">
              <a:spcBef>
                <a:spcPts val="0"/>
              </a:spcBef>
              <a:spcAft>
                <a:spcPts val="1200"/>
              </a:spcAft>
              <a:buFont typeface="Symbol" panose="05050102010706020507" pitchFamily="18" charset="2"/>
              <a:buChar char=""/>
            </a:pPr>
            <a:endParaRPr lang="en-US" sz="600">
              <a:solidFill>
                <a:schemeClr val="bg1"/>
              </a:solidFill>
              <a:effectLst/>
              <a:latin typeface="Times New Roman" panose="02020603050405020304" pitchFamily="18" charset="0"/>
              <a:ea typeface="Times New Roman" panose="02020603050405020304" pitchFamily="18" charset="0"/>
            </a:endParaRPr>
          </a:p>
          <a:p>
            <a:pPr algn="l"/>
            <a:endParaRPr lang="en-US" sz="600">
              <a:solidFill>
                <a:schemeClr val="bg1"/>
              </a:solidFill>
            </a:endParaRPr>
          </a:p>
        </p:txBody>
      </p:sp>
      <p:sp>
        <p:nvSpPr>
          <p:cNvPr id="44" name="Oval 43">
            <a:extLst>
              <a:ext uri="{FF2B5EF4-FFF2-40B4-BE49-F238E27FC236}">
                <a16:creationId xmlns:a16="http://schemas.microsoft.com/office/drawing/2014/main" id="{CF8AD9F3-9AF6-494F-83A3-2F67756393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49802" y="832686"/>
            <a:ext cx="1104943" cy="107496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3" name="Picture 2" descr="A pile of fruits and vegetables&#10;&#10;Description automatically generated">
            <a:extLst>
              <a:ext uri="{FF2B5EF4-FFF2-40B4-BE49-F238E27FC236}">
                <a16:creationId xmlns:a16="http://schemas.microsoft.com/office/drawing/2014/main" id="{D087AE2C-FE02-F31C-B0A0-8C44B03D97BC}"/>
              </a:ext>
            </a:extLst>
          </p:cNvPr>
          <p:cNvPicPr>
            <a:picLocks noChangeAspect="1"/>
          </p:cNvPicPr>
          <p:nvPr/>
        </p:nvPicPr>
        <p:blipFill>
          <a:blip r:embed="rId3">
            <a:extLst>
              <a:ext uri="{28A0092B-C50C-407E-A947-70E740481C1C}">
                <a14:useLocalDpi xmlns:a14="http://schemas.microsoft.com/office/drawing/2010/main" val="0"/>
              </a:ext>
            </a:extLst>
          </a:blip>
          <a:srcRect l="15282" r="14217" b="-1"/>
          <a:stretch/>
        </p:blipFill>
        <p:spPr>
          <a:xfrm>
            <a:off x="6520859" y="795510"/>
            <a:ext cx="5137520" cy="5137520"/>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
        <p:nvSpPr>
          <p:cNvPr id="46" name="Rectangle 45">
            <a:extLst>
              <a:ext uri="{FF2B5EF4-FFF2-40B4-BE49-F238E27FC236}">
                <a16:creationId xmlns:a16="http://schemas.microsoft.com/office/drawing/2014/main" id="{0DA5DB8B-7E5C-4ABC-8069-A9A8806F39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82154" y="4925384"/>
            <a:ext cx="876704" cy="876704"/>
          </a:xfrm>
          <a:prstGeom prst="rect">
            <a:avLst/>
          </a:prstGeom>
          <a:noFill/>
          <a:ln w="127000">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D64A67D6-CA1A-9690-993E-FF0C97BA18A3}"/>
              </a:ext>
            </a:extLst>
          </p:cNvPr>
          <p:cNvSpPr txBox="1"/>
          <p:nvPr/>
        </p:nvSpPr>
        <p:spPr>
          <a:xfrm>
            <a:off x="2696057" y="286233"/>
            <a:ext cx="6799885" cy="523220"/>
          </a:xfrm>
          <a:prstGeom prst="rect">
            <a:avLst/>
          </a:prstGeom>
          <a:noFill/>
        </p:spPr>
        <p:txBody>
          <a:bodyPr wrap="square">
            <a:spAutoFit/>
          </a:bodyPr>
          <a:lstStyle/>
          <a:p>
            <a:r>
              <a:rPr lang="en-US" sz="2800" b="1"/>
              <a:t>Program Requirements and Operation</a:t>
            </a:r>
          </a:p>
        </p:txBody>
      </p:sp>
    </p:spTree>
    <p:extLst>
      <p:ext uri="{BB962C8B-B14F-4D97-AF65-F5344CB8AC3E}">
        <p14:creationId xmlns:p14="http://schemas.microsoft.com/office/powerpoint/2010/main" val="35759343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9966"/>
        </a:solid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347D6575-0B06-40B2-9D0F-298202F6BC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 name="Arc 41">
            <a:extLst>
              <a:ext uri="{FF2B5EF4-FFF2-40B4-BE49-F238E27FC236}">
                <a16:creationId xmlns:a16="http://schemas.microsoft.com/office/drawing/2014/main" id="{E2B33195-5BCA-4BB7-A82D-6739522687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604789">
            <a:off x="675639" y="775849"/>
            <a:ext cx="2987899" cy="2987899"/>
          </a:xfrm>
          <a:prstGeom prst="arc">
            <a:avLst>
              <a:gd name="adj1" fmla="val 14455503"/>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 name="Subtitle 4">
            <a:extLst>
              <a:ext uri="{FF2B5EF4-FFF2-40B4-BE49-F238E27FC236}">
                <a16:creationId xmlns:a16="http://schemas.microsoft.com/office/drawing/2014/main" id="{3484F50B-E5D6-F973-65AB-544F4354FE7C}"/>
              </a:ext>
            </a:extLst>
          </p:cNvPr>
          <p:cNvSpPr>
            <a:spLocks noGrp="1"/>
          </p:cNvSpPr>
          <p:nvPr>
            <p:ph type="subTitle" idx="1"/>
          </p:nvPr>
        </p:nvSpPr>
        <p:spPr>
          <a:xfrm>
            <a:off x="1285908" y="1255935"/>
            <a:ext cx="5085580" cy="5256832"/>
          </a:xfrm>
        </p:spPr>
        <p:txBody>
          <a:bodyPr>
            <a:normAutofit/>
          </a:bodyPr>
          <a:lstStyle/>
          <a:p>
            <a:pPr algn="l"/>
            <a:r>
              <a:rPr lang="en-US" b="1">
                <a:solidFill>
                  <a:schemeClr val="bg1"/>
                </a:solidFill>
              </a:rPr>
              <a:t>Nutrition Education</a:t>
            </a:r>
          </a:p>
          <a:p>
            <a:pPr marL="342900" indent="-342900" algn="l">
              <a:buFont typeface="Arial" panose="020B0604020202020204" pitchFamily="34" charset="0"/>
              <a:buChar char="•"/>
            </a:pPr>
            <a:r>
              <a:rPr lang="en-US">
                <a:solidFill>
                  <a:schemeClr val="bg1"/>
                </a:solidFill>
              </a:rPr>
              <a:t>We strongly encourage schools to provide nutrition education as a component of the FFVP.   </a:t>
            </a:r>
          </a:p>
          <a:p>
            <a:pPr marL="342900" indent="-342900" algn="l">
              <a:buFont typeface="Arial" panose="020B0604020202020204" pitchFamily="34" charset="0"/>
              <a:buChar char="•"/>
            </a:pPr>
            <a:r>
              <a:rPr lang="en-US">
                <a:solidFill>
                  <a:schemeClr val="bg1"/>
                </a:solidFill>
              </a:rPr>
              <a:t>Resources on the website</a:t>
            </a:r>
          </a:p>
          <a:p>
            <a:pPr marL="342900" indent="-342900" algn="l">
              <a:buFont typeface="Arial" panose="020B0604020202020204" pitchFamily="34" charset="0"/>
              <a:buChar char="•"/>
            </a:pPr>
            <a:r>
              <a:rPr lang="en-US">
                <a:solidFill>
                  <a:schemeClr val="bg1"/>
                </a:solidFill>
              </a:rPr>
              <a:t>Incorporate into daily curriculum</a:t>
            </a:r>
          </a:p>
          <a:p>
            <a:pPr marL="342900" indent="-342900" algn="l">
              <a:buFont typeface="Arial" panose="020B0604020202020204" pitchFamily="34" charset="0"/>
              <a:buChar char="•"/>
            </a:pPr>
            <a:r>
              <a:rPr lang="en-US">
                <a:solidFill>
                  <a:schemeClr val="bg1"/>
                </a:solidFill>
              </a:rPr>
              <a:t>Request free materials from State, Local and Federal partners </a:t>
            </a:r>
          </a:p>
          <a:p>
            <a:pPr marL="342900" indent="-342900" algn="l">
              <a:buFont typeface="Arial" panose="020B0604020202020204" pitchFamily="34" charset="0"/>
              <a:buChar char="•"/>
            </a:pPr>
            <a:r>
              <a:rPr lang="en-US">
                <a:solidFill>
                  <a:schemeClr val="bg1"/>
                </a:solidFill>
              </a:rPr>
              <a:t>Coloring sheets, crossword puzzles, </a:t>
            </a:r>
            <a:r>
              <a:rPr lang="en-US" err="1">
                <a:solidFill>
                  <a:schemeClr val="bg1"/>
                </a:solidFill>
              </a:rPr>
              <a:t>etc</a:t>
            </a:r>
            <a:endParaRPr lang="en-US">
              <a:solidFill>
                <a:schemeClr val="bg1"/>
              </a:solidFill>
            </a:endParaRPr>
          </a:p>
          <a:p>
            <a:pPr algn="l"/>
            <a:endParaRPr lang="en-US" sz="2000">
              <a:solidFill>
                <a:schemeClr val="bg1"/>
              </a:solidFill>
            </a:endParaRPr>
          </a:p>
          <a:p>
            <a:pPr algn="l"/>
            <a:endParaRPr lang="en-US" sz="1800">
              <a:solidFill>
                <a:schemeClr val="bg1"/>
              </a:solidFill>
            </a:endParaRPr>
          </a:p>
          <a:p>
            <a:pPr marL="342900" marR="0" lvl="0" indent="-342900" algn="l">
              <a:spcBef>
                <a:spcPts val="0"/>
              </a:spcBef>
              <a:spcAft>
                <a:spcPts val="1200"/>
              </a:spcAft>
              <a:buFont typeface="Symbol" panose="05050102010706020507" pitchFamily="18" charset="2"/>
              <a:buChar char=""/>
            </a:pPr>
            <a:endParaRPr lang="en-US" sz="600">
              <a:solidFill>
                <a:schemeClr val="bg1"/>
              </a:solidFill>
              <a:effectLst/>
              <a:latin typeface="Times New Roman" panose="02020603050405020304" pitchFamily="18" charset="0"/>
              <a:ea typeface="Times New Roman" panose="02020603050405020304" pitchFamily="18" charset="0"/>
            </a:endParaRPr>
          </a:p>
          <a:p>
            <a:pPr algn="l"/>
            <a:endParaRPr lang="en-US" sz="600">
              <a:solidFill>
                <a:schemeClr val="bg1"/>
              </a:solidFill>
            </a:endParaRPr>
          </a:p>
        </p:txBody>
      </p:sp>
      <p:sp>
        <p:nvSpPr>
          <p:cNvPr id="44" name="Oval 43">
            <a:extLst>
              <a:ext uri="{FF2B5EF4-FFF2-40B4-BE49-F238E27FC236}">
                <a16:creationId xmlns:a16="http://schemas.microsoft.com/office/drawing/2014/main" id="{CF8AD9F3-9AF6-494F-83A3-2F67756393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49802" y="832686"/>
            <a:ext cx="1104943" cy="107496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3" name="Picture 2" descr="A pile of fruits and vegetables&#10;&#10;Description automatically generated">
            <a:extLst>
              <a:ext uri="{FF2B5EF4-FFF2-40B4-BE49-F238E27FC236}">
                <a16:creationId xmlns:a16="http://schemas.microsoft.com/office/drawing/2014/main" id="{D087AE2C-FE02-F31C-B0A0-8C44B03D97BC}"/>
              </a:ext>
            </a:extLst>
          </p:cNvPr>
          <p:cNvPicPr>
            <a:picLocks noChangeAspect="1"/>
          </p:cNvPicPr>
          <p:nvPr/>
        </p:nvPicPr>
        <p:blipFill>
          <a:blip r:embed="rId3">
            <a:extLst>
              <a:ext uri="{28A0092B-C50C-407E-A947-70E740481C1C}">
                <a14:useLocalDpi xmlns:a14="http://schemas.microsoft.com/office/drawing/2010/main" val="0"/>
              </a:ext>
            </a:extLst>
          </a:blip>
          <a:srcRect l="15282" r="14217" b="-1"/>
          <a:stretch/>
        </p:blipFill>
        <p:spPr>
          <a:xfrm>
            <a:off x="6520859" y="795510"/>
            <a:ext cx="5137520" cy="5137520"/>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
        <p:nvSpPr>
          <p:cNvPr id="46" name="Rectangle 45">
            <a:extLst>
              <a:ext uri="{FF2B5EF4-FFF2-40B4-BE49-F238E27FC236}">
                <a16:creationId xmlns:a16="http://schemas.microsoft.com/office/drawing/2014/main" id="{0DA5DB8B-7E5C-4ABC-8069-A9A8806F39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82154" y="4925384"/>
            <a:ext cx="876704" cy="876704"/>
          </a:xfrm>
          <a:prstGeom prst="rect">
            <a:avLst/>
          </a:prstGeom>
          <a:noFill/>
          <a:ln w="127000">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D64A67D6-CA1A-9690-993E-FF0C97BA18A3}"/>
              </a:ext>
            </a:extLst>
          </p:cNvPr>
          <p:cNvSpPr txBox="1"/>
          <p:nvPr/>
        </p:nvSpPr>
        <p:spPr>
          <a:xfrm>
            <a:off x="2696057" y="286233"/>
            <a:ext cx="6799885" cy="523220"/>
          </a:xfrm>
          <a:prstGeom prst="rect">
            <a:avLst/>
          </a:prstGeom>
          <a:noFill/>
        </p:spPr>
        <p:txBody>
          <a:bodyPr wrap="square">
            <a:spAutoFit/>
          </a:bodyPr>
          <a:lstStyle/>
          <a:p>
            <a:r>
              <a:rPr lang="en-US" sz="2800" b="1"/>
              <a:t>Program Requirements and Operation</a:t>
            </a:r>
          </a:p>
        </p:txBody>
      </p:sp>
    </p:spTree>
    <p:extLst>
      <p:ext uri="{BB962C8B-B14F-4D97-AF65-F5344CB8AC3E}">
        <p14:creationId xmlns:p14="http://schemas.microsoft.com/office/powerpoint/2010/main" val="9715165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9966"/>
        </a:solid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347D6575-0B06-40B2-9D0F-298202F6BC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 name="Arc 41">
            <a:extLst>
              <a:ext uri="{FF2B5EF4-FFF2-40B4-BE49-F238E27FC236}">
                <a16:creationId xmlns:a16="http://schemas.microsoft.com/office/drawing/2014/main" id="{E2B33195-5BCA-4BB7-A82D-6739522687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604789">
            <a:off x="675639" y="775849"/>
            <a:ext cx="2987899" cy="2987899"/>
          </a:xfrm>
          <a:prstGeom prst="arc">
            <a:avLst>
              <a:gd name="adj1" fmla="val 14455503"/>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 name="Subtitle 4">
            <a:extLst>
              <a:ext uri="{FF2B5EF4-FFF2-40B4-BE49-F238E27FC236}">
                <a16:creationId xmlns:a16="http://schemas.microsoft.com/office/drawing/2014/main" id="{3484F50B-E5D6-F973-65AB-544F4354FE7C}"/>
              </a:ext>
            </a:extLst>
          </p:cNvPr>
          <p:cNvSpPr>
            <a:spLocks noGrp="1"/>
          </p:cNvSpPr>
          <p:nvPr>
            <p:ph type="subTitle" idx="1"/>
          </p:nvPr>
        </p:nvSpPr>
        <p:spPr>
          <a:xfrm>
            <a:off x="1285908" y="1255935"/>
            <a:ext cx="5085580" cy="5256832"/>
          </a:xfrm>
        </p:spPr>
        <p:txBody>
          <a:bodyPr>
            <a:normAutofit fontScale="92500"/>
          </a:bodyPr>
          <a:lstStyle/>
          <a:p>
            <a:pPr algn="l"/>
            <a:r>
              <a:rPr lang="en-US" b="1">
                <a:solidFill>
                  <a:schemeClr val="bg1"/>
                </a:solidFill>
              </a:rPr>
              <a:t>Best Practices</a:t>
            </a:r>
          </a:p>
          <a:p>
            <a:pPr marL="342900" indent="-342900" algn="l">
              <a:buFont typeface="Arial" panose="020B0604020202020204" pitchFamily="34" charset="0"/>
              <a:buChar char="•"/>
            </a:pPr>
            <a:r>
              <a:rPr lang="en-US" sz="2600">
                <a:solidFill>
                  <a:schemeClr val="bg1"/>
                </a:solidFill>
              </a:rPr>
              <a:t>Keep a file that contains any policy memoranda, addendums, contact info for all participating schools, invoices, monthly claims</a:t>
            </a:r>
          </a:p>
          <a:p>
            <a:pPr marL="342900" indent="-342900" algn="l">
              <a:buFont typeface="Arial" panose="020B0604020202020204" pitchFamily="34" charset="0"/>
              <a:buChar char="•"/>
            </a:pPr>
            <a:r>
              <a:rPr lang="en-US" sz="2600">
                <a:solidFill>
                  <a:schemeClr val="bg1"/>
                </a:solidFill>
              </a:rPr>
              <a:t>Anticipate the need for staff to prepare and deliver food </a:t>
            </a:r>
          </a:p>
          <a:p>
            <a:pPr marL="342900" indent="-342900" algn="l">
              <a:buFont typeface="Arial" panose="020B0604020202020204" pitchFamily="34" charset="0"/>
              <a:buChar char="•"/>
            </a:pPr>
            <a:r>
              <a:rPr lang="en-US" sz="2600">
                <a:solidFill>
                  <a:schemeClr val="bg1"/>
                </a:solidFill>
              </a:rPr>
              <a:t>Coordinate efforts to inform principals, teachers, school staff, children, and parents about the Fresh Fruit and Vegetable Program </a:t>
            </a:r>
          </a:p>
          <a:p>
            <a:pPr marL="342900" indent="-342900" algn="l">
              <a:buFont typeface="Arial" panose="020B0604020202020204" pitchFamily="34" charset="0"/>
              <a:buChar char="•"/>
            </a:pPr>
            <a:r>
              <a:rPr lang="en-US" sz="2600">
                <a:solidFill>
                  <a:schemeClr val="bg1"/>
                </a:solidFill>
              </a:rPr>
              <a:t>Respond to reports from custodians about trash</a:t>
            </a:r>
          </a:p>
          <a:p>
            <a:pPr algn="l"/>
            <a:endParaRPr lang="en-US" sz="1800">
              <a:solidFill>
                <a:schemeClr val="bg1"/>
              </a:solidFill>
            </a:endParaRPr>
          </a:p>
          <a:p>
            <a:pPr marL="342900" marR="0" lvl="0" indent="-342900" algn="l">
              <a:spcBef>
                <a:spcPts val="0"/>
              </a:spcBef>
              <a:spcAft>
                <a:spcPts val="1200"/>
              </a:spcAft>
              <a:buFont typeface="Symbol" panose="05050102010706020507" pitchFamily="18" charset="2"/>
              <a:buChar char=""/>
            </a:pPr>
            <a:endParaRPr lang="en-US" sz="600">
              <a:solidFill>
                <a:schemeClr val="bg1"/>
              </a:solidFill>
              <a:effectLst/>
              <a:latin typeface="Times New Roman" panose="02020603050405020304" pitchFamily="18" charset="0"/>
              <a:ea typeface="Times New Roman" panose="02020603050405020304" pitchFamily="18" charset="0"/>
            </a:endParaRPr>
          </a:p>
          <a:p>
            <a:pPr algn="l"/>
            <a:endParaRPr lang="en-US" sz="600">
              <a:solidFill>
                <a:schemeClr val="bg1"/>
              </a:solidFill>
            </a:endParaRPr>
          </a:p>
        </p:txBody>
      </p:sp>
      <p:sp>
        <p:nvSpPr>
          <p:cNvPr id="44" name="Oval 43">
            <a:extLst>
              <a:ext uri="{FF2B5EF4-FFF2-40B4-BE49-F238E27FC236}">
                <a16:creationId xmlns:a16="http://schemas.microsoft.com/office/drawing/2014/main" id="{CF8AD9F3-9AF6-494F-83A3-2F67756393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49802" y="832686"/>
            <a:ext cx="1104943" cy="107496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3" name="Picture 2" descr="A pile of fruits and vegetables&#10;&#10;Description automatically generated">
            <a:extLst>
              <a:ext uri="{FF2B5EF4-FFF2-40B4-BE49-F238E27FC236}">
                <a16:creationId xmlns:a16="http://schemas.microsoft.com/office/drawing/2014/main" id="{D087AE2C-FE02-F31C-B0A0-8C44B03D97BC}"/>
              </a:ext>
            </a:extLst>
          </p:cNvPr>
          <p:cNvPicPr>
            <a:picLocks noChangeAspect="1"/>
          </p:cNvPicPr>
          <p:nvPr/>
        </p:nvPicPr>
        <p:blipFill>
          <a:blip r:embed="rId3">
            <a:extLst>
              <a:ext uri="{28A0092B-C50C-407E-A947-70E740481C1C}">
                <a14:useLocalDpi xmlns:a14="http://schemas.microsoft.com/office/drawing/2010/main" val="0"/>
              </a:ext>
            </a:extLst>
          </a:blip>
          <a:srcRect l="15282" r="14217" b="-1"/>
          <a:stretch/>
        </p:blipFill>
        <p:spPr>
          <a:xfrm>
            <a:off x="6520859" y="795510"/>
            <a:ext cx="5137520" cy="5137520"/>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
        <p:nvSpPr>
          <p:cNvPr id="46" name="Rectangle 45">
            <a:extLst>
              <a:ext uri="{FF2B5EF4-FFF2-40B4-BE49-F238E27FC236}">
                <a16:creationId xmlns:a16="http://schemas.microsoft.com/office/drawing/2014/main" id="{0DA5DB8B-7E5C-4ABC-8069-A9A8806F39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82154" y="4925384"/>
            <a:ext cx="876704" cy="876704"/>
          </a:xfrm>
          <a:prstGeom prst="rect">
            <a:avLst/>
          </a:prstGeom>
          <a:noFill/>
          <a:ln w="127000">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D64A67D6-CA1A-9690-993E-FF0C97BA18A3}"/>
              </a:ext>
            </a:extLst>
          </p:cNvPr>
          <p:cNvSpPr txBox="1"/>
          <p:nvPr/>
        </p:nvSpPr>
        <p:spPr>
          <a:xfrm>
            <a:off x="2696057" y="286233"/>
            <a:ext cx="6799885" cy="523220"/>
          </a:xfrm>
          <a:prstGeom prst="rect">
            <a:avLst/>
          </a:prstGeom>
          <a:noFill/>
        </p:spPr>
        <p:txBody>
          <a:bodyPr wrap="square">
            <a:spAutoFit/>
          </a:bodyPr>
          <a:lstStyle/>
          <a:p>
            <a:r>
              <a:rPr lang="en-US" sz="2800" b="1"/>
              <a:t>Program Requirements and Operation</a:t>
            </a:r>
          </a:p>
        </p:txBody>
      </p:sp>
    </p:spTree>
    <p:extLst>
      <p:ext uri="{BB962C8B-B14F-4D97-AF65-F5344CB8AC3E}">
        <p14:creationId xmlns:p14="http://schemas.microsoft.com/office/powerpoint/2010/main" val="12398581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362D44EE-C852-4460-B8B5-C4F2BC205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58970D8-8D1D-4B5C-894B-E871CC865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227E5B6-9132-43CA-B503-37A18562A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49052"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03C2051E-A88D-48E5-BACF-AAED178927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7821A508-2985-4905-874A-527429BAA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D2929CB1-0E3C-4B2D-ADC5-0154FB33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697761"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pic>
        <p:nvPicPr>
          <p:cNvPr id="3" name="Picture 2" descr="A pile of fruits and vegetables&#10;&#10;Description automatically generated">
            <a:extLst>
              <a:ext uri="{FF2B5EF4-FFF2-40B4-BE49-F238E27FC236}">
                <a16:creationId xmlns:a16="http://schemas.microsoft.com/office/drawing/2014/main" id="{D087AE2C-FE02-F31C-B0A0-8C44B03D97BC}"/>
              </a:ext>
            </a:extLst>
          </p:cNvPr>
          <p:cNvPicPr>
            <a:picLocks noChangeAspect="1"/>
          </p:cNvPicPr>
          <p:nvPr/>
        </p:nvPicPr>
        <p:blipFill>
          <a:blip r:embed="rId3">
            <a:extLst>
              <a:ext uri="{28A0092B-C50C-407E-A947-70E740481C1C}">
                <a14:useLocalDpi xmlns:a14="http://schemas.microsoft.com/office/drawing/2010/main" val="0"/>
              </a:ext>
            </a:extLst>
          </a:blip>
          <a:srcRect l="15282" r="14220" b="2"/>
          <a:stretch/>
        </p:blipFill>
        <p:spPr>
          <a:xfrm>
            <a:off x="631840" y="598720"/>
            <a:ext cx="5178249" cy="5178249"/>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
        <p:nvSpPr>
          <p:cNvPr id="35" name="Freeform: Shape 34">
            <a:extLst>
              <a:ext uri="{FF2B5EF4-FFF2-40B4-BE49-F238E27FC236}">
                <a16:creationId xmlns:a16="http://schemas.microsoft.com/office/drawing/2014/main" id="{5F2F0C84-BE8C-4DC2-A6D3-30349A801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20513"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Subtitle 4">
            <a:extLst>
              <a:ext uri="{FF2B5EF4-FFF2-40B4-BE49-F238E27FC236}">
                <a16:creationId xmlns:a16="http://schemas.microsoft.com/office/drawing/2014/main" id="{3484F50B-E5D6-F973-65AB-544F4354FE7C}"/>
              </a:ext>
            </a:extLst>
          </p:cNvPr>
          <p:cNvSpPr>
            <a:spLocks noGrp="1"/>
          </p:cNvSpPr>
          <p:nvPr>
            <p:ph type="subTitle" idx="1"/>
          </p:nvPr>
        </p:nvSpPr>
        <p:spPr>
          <a:xfrm>
            <a:off x="5717144" y="611975"/>
            <a:ext cx="6351753" cy="599245"/>
          </a:xfrm>
        </p:spPr>
        <p:txBody>
          <a:bodyPr>
            <a:normAutofit/>
          </a:bodyPr>
          <a:lstStyle/>
          <a:p>
            <a:r>
              <a:rPr lang="en-US" sz="2800" b="1"/>
              <a:t>Financial Guidance</a:t>
            </a:r>
          </a:p>
          <a:p>
            <a:endParaRPr lang="en-US" sz="2000"/>
          </a:p>
        </p:txBody>
      </p:sp>
      <p:sp>
        <p:nvSpPr>
          <p:cNvPr id="2" name="Subtitle 4">
            <a:extLst>
              <a:ext uri="{FF2B5EF4-FFF2-40B4-BE49-F238E27FC236}">
                <a16:creationId xmlns:a16="http://schemas.microsoft.com/office/drawing/2014/main" id="{E9024529-D472-A6EE-A629-C8DF92BEE8AD}"/>
              </a:ext>
            </a:extLst>
          </p:cNvPr>
          <p:cNvSpPr txBox="1">
            <a:spLocks/>
          </p:cNvSpPr>
          <p:nvPr/>
        </p:nvSpPr>
        <p:spPr>
          <a:xfrm>
            <a:off x="6105549" y="1235455"/>
            <a:ext cx="5085580" cy="525683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sz="600">
              <a:solidFill>
                <a:schemeClr val="bg1"/>
              </a:solidFill>
            </a:endParaRPr>
          </a:p>
        </p:txBody>
      </p:sp>
      <p:sp>
        <p:nvSpPr>
          <p:cNvPr id="4" name="Subtitle 4">
            <a:extLst>
              <a:ext uri="{FF2B5EF4-FFF2-40B4-BE49-F238E27FC236}">
                <a16:creationId xmlns:a16="http://schemas.microsoft.com/office/drawing/2014/main" id="{6E9BC0DE-9151-6E28-4CF0-D90F1AE7568D}"/>
              </a:ext>
            </a:extLst>
          </p:cNvPr>
          <p:cNvSpPr txBox="1">
            <a:spLocks/>
          </p:cNvSpPr>
          <p:nvPr/>
        </p:nvSpPr>
        <p:spPr>
          <a:xfrm>
            <a:off x="6565681" y="1412083"/>
            <a:ext cx="5234951" cy="531583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marR="0" lvl="0" indent="-342900" algn="l">
              <a:spcBef>
                <a:spcPts val="0"/>
              </a:spcBef>
              <a:spcAft>
                <a:spcPts val="1200"/>
              </a:spcAft>
              <a:buFont typeface="Symbol" panose="05050102010706020507" pitchFamily="18" charset="2"/>
              <a:buChar char=""/>
            </a:pPr>
            <a:r>
              <a:rPr lang="en-US">
                <a:effectLst/>
                <a:ea typeface="Times New Roman" panose="02020603050405020304" pitchFamily="18" charset="0"/>
              </a:rPr>
              <a:t>Access to the School Nutrition Technology System (SNTS)</a:t>
            </a:r>
          </a:p>
          <a:p>
            <a:pPr marL="342900" marR="0" lvl="0" indent="-342900" algn="l">
              <a:spcBef>
                <a:spcPts val="0"/>
              </a:spcBef>
              <a:spcAft>
                <a:spcPts val="1200"/>
              </a:spcAft>
              <a:buFont typeface="Symbol" panose="05050102010706020507" pitchFamily="18" charset="2"/>
              <a:buChar char=""/>
            </a:pPr>
            <a:r>
              <a:rPr lang="en-US">
                <a:ea typeface="Times New Roman" panose="02020603050405020304" pitchFamily="18" charset="0"/>
              </a:rPr>
              <a:t>FFVP Financial Accountability</a:t>
            </a:r>
            <a:r>
              <a:rPr lang="en-US">
                <a:effectLst/>
                <a:ea typeface="Times New Roman" panose="02020603050405020304" pitchFamily="18" charset="0"/>
              </a:rPr>
              <a:t>                                    </a:t>
            </a:r>
          </a:p>
          <a:p>
            <a:pPr marL="342900" marR="0" lvl="0" indent="-342900" algn="l">
              <a:spcBef>
                <a:spcPts val="0"/>
              </a:spcBef>
              <a:spcAft>
                <a:spcPts val="1200"/>
              </a:spcAft>
              <a:buFont typeface="Symbol" panose="05050102010706020507" pitchFamily="18" charset="2"/>
              <a:buChar char=""/>
            </a:pPr>
            <a:r>
              <a:rPr lang="en-US">
                <a:effectLst/>
                <a:ea typeface="Times New Roman" panose="02020603050405020304" pitchFamily="18" charset="0"/>
              </a:rPr>
              <a:t> </a:t>
            </a:r>
            <a:r>
              <a:rPr lang="en-US">
                <a:ea typeface="Times New Roman" panose="02020603050405020304" pitchFamily="18" charset="0"/>
              </a:rPr>
              <a:t>FFVP Monthly Claims</a:t>
            </a:r>
          </a:p>
          <a:p>
            <a:pPr marL="342900" marR="0" lvl="0" indent="-342900" algn="l">
              <a:spcBef>
                <a:spcPts val="0"/>
              </a:spcBef>
              <a:spcAft>
                <a:spcPts val="1200"/>
              </a:spcAft>
              <a:buFont typeface="Symbol" panose="05050102010706020507" pitchFamily="18" charset="2"/>
              <a:buChar char=""/>
            </a:pPr>
            <a:r>
              <a:rPr lang="en-US">
                <a:effectLst/>
                <a:ea typeface="Times New Roman" panose="02020603050405020304" pitchFamily="18" charset="0"/>
              </a:rPr>
              <a:t>Questions?</a:t>
            </a:r>
          </a:p>
          <a:p>
            <a:pPr algn="l"/>
            <a:endParaRPr lang="en-US">
              <a:solidFill>
                <a:schemeClr val="tx1">
                  <a:lumMod val="75000"/>
                  <a:lumOff val="25000"/>
                </a:schemeClr>
              </a:solidFill>
            </a:endParaRPr>
          </a:p>
          <a:p>
            <a:pPr marL="342900" indent="-342900" algn="l">
              <a:spcBef>
                <a:spcPts val="0"/>
              </a:spcBef>
              <a:spcAft>
                <a:spcPts val="1200"/>
              </a:spcAft>
              <a:buFont typeface="Symbol" panose="05050102010706020507" pitchFamily="18" charset="2"/>
              <a:buChar char=""/>
            </a:pPr>
            <a:endParaRPr lang="en-US" sz="600">
              <a:solidFill>
                <a:schemeClr val="tx1">
                  <a:lumMod val="75000"/>
                  <a:lumOff val="25000"/>
                </a:schemeClr>
              </a:solidFill>
              <a:latin typeface="Times New Roman" panose="02020603050405020304" pitchFamily="18" charset="0"/>
              <a:ea typeface="Times New Roman" panose="02020603050405020304" pitchFamily="18" charset="0"/>
            </a:endParaRPr>
          </a:p>
          <a:p>
            <a:pPr algn="l"/>
            <a:endParaRPr lang="en-US" sz="600">
              <a:solidFill>
                <a:schemeClr val="bg1"/>
              </a:solidFill>
            </a:endParaRPr>
          </a:p>
        </p:txBody>
      </p:sp>
    </p:spTree>
    <p:extLst>
      <p:ext uri="{BB962C8B-B14F-4D97-AF65-F5344CB8AC3E}">
        <p14:creationId xmlns:p14="http://schemas.microsoft.com/office/powerpoint/2010/main" val="15337168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3" name="Rectangle 62">
            <a:extLst>
              <a:ext uri="{FF2B5EF4-FFF2-40B4-BE49-F238E27FC236}">
                <a16:creationId xmlns:a16="http://schemas.microsoft.com/office/drawing/2014/main" id="{FFCDD23B-75C8-427B-BD08-53C8156CD7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AFFC87AC-C919-4FE5-BAC3-39509E001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64" y="5282206"/>
            <a:ext cx="12192264" cy="1163844"/>
          </a:xfrm>
          <a:prstGeom prst="rect">
            <a:avLst/>
          </a:prstGeom>
          <a:gradFill>
            <a:gsLst>
              <a:gs pos="28000">
                <a:schemeClr val="accent1">
                  <a:lumMod val="75000"/>
                  <a:alpha val="11000"/>
                </a:schemeClr>
              </a:gs>
              <a:gs pos="100000">
                <a:srgbClr val="000000">
                  <a:alpha val="77000"/>
                </a:srgb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5282206"/>
            <a:ext cx="12191998" cy="1586485"/>
          </a:xfrm>
          <a:prstGeom prst="rect">
            <a:avLst/>
          </a:prstGeom>
          <a:gradFill>
            <a:gsLst>
              <a:gs pos="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64A67D6-CA1A-9690-993E-FF0C97BA18A3}"/>
              </a:ext>
            </a:extLst>
          </p:cNvPr>
          <p:cNvSpPr txBox="1"/>
          <p:nvPr/>
        </p:nvSpPr>
        <p:spPr>
          <a:xfrm>
            <a:off x="699715" y="5635366"/>
            <a:ext cx="7091299" cy="898581"/>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600" b="1" kern="1200">
                <a:solidFill>
                  <a:srgbClr val="FFFFFF"/>
                </a:solidFill>
                <a:latin typeface="+mj-lt"/>
                <a:ea typeface="+mj-ea"/>
                <a:cs typeface="+mj-cs"/>
              </a:rPr>
              <a:t>Financial Guidance</a:t>
            </a:r>
          </a:p>
        </p:txBody>
      </p:sp>
      <p:sp>
        <p:nvSpPr>
          <p:cNvPr id="64" name="Rectangle 63">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5282206"/>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le of fruits and vegetables&#10;&#10;Description automatically generated">
            <a:extLst>
              <a:ext uri="{FF2B5EF4-FFF2-40B4-BE49-F238E27FC236}">
                <a16:creationId xmlns:a16="http://schemas.microsoft.com/office/drawing/2014/main" id="{D087AE2C-FE02-F31C-B0A0-8C44B03D97BC}"/>
              </a:ext>
            </a:extLst>
          </p:cNvPr>
          <p:cNvPicPr>
            <a:picLocks noChangeAspect="1"/>
          </p:cNvPicPr>
          <p:nvPr/>
        </p:nvPicPr>
        <p:blipFill>
          <a:blip r:embed="rId3">
            <a:extLst>
              <a:ext uri="{28A0092B-C50C-407E-A947-70E740481C1C}">
                <a14:useLocalDpi xmlns:a14="http://schemas.microsoft.com/office/drawing/2010/main" val="0"/>
              </a:ext>
            </a:extLst>
          </a:blip>
          <a:srcRect l="23464" r="22401" b="1"/>
          <a:stretch/>
        </p:blipFill>
        <p:spPr>
          <a:xfrm>
            <a:off x="8128857" y="117756"/>
            <a:ext cx="3648870" cy="4751881"/>
          </a:xfrm>
          <a:prstGeom prst="rect">
            <a:avLst/>
          </a:prstGeom>
        </p:spPr>
      </p:pic>
      <p:pic>
        <p:nvPicPr>
          <p:cNvPr id="5" name="Picture 4">
            <a:extLst>
              <a:ext uri="{FF2B5EF4-FFF2-40B4-BE49-F238E27FC236}">
                <a16:creationId xmlns:a16="http://schemas.microsoft.com/office/drawing/2014/main" id="{F97EF549-0BED-FDA8-B678-B6033B1376C3}"/>
              </a:ext>
            </a:extLst>
          </p:cNvPr>
          <p:cNvPicPr>
            <a:picLocks noChangeAspect="1"/>
          </p:cNvPicPr>
          <p:nvPr/>
        </p:nvPicPr>
        <p:blipFill>
          <a:blip r:embed="rId4"/>
          <a:stretch>
            <a:fillRect/>
          </a:stretch>
        </p:blipFill>
        <p:spPr>
          <a:xfrm>
            <a:off x="378852" y="569372"/>
            <a:ext cx="7412162" cy="4388781"/>
          </a:xfrm>
          <a:prstGeom prst="rect">
            <a:avLst/>
          </a:prstGeom>
        </p:spPr>
      </p:pic>
      <p:pic>
        <p:nvPicPr>
          <p:cNvPr id="7" name="Picture 6">
            <a:extLst>
              <a:ext uri="{FF2B5EF4-FFF2-40B4-BE49-F238E27FC236}">
                <a16:creationId xmlns:a16="http://schemas.microsoft.com/office/drawing/2014/main" id="{F1C7E622-2178-1942-A483-CA7DE5076CBE}"/>
              </a:ext>
            </a:extLst>
          </p:cNvPr>
          <p:cNvPicPr>
            <a:picLocks noChangeAspect="1"/>
          </p:cNvPicPr>
          <p:nvPr/>
        </p:nvPicPr>
        <p:blipFill>
          <a:blip r:embed="rId5"/>
          <a:stretch>
            <a:fillRect/>
          </a:stretch>
        </p:blipFill>
        <p:spPr>
          <a:xfrm>
            <a:off x="414273" y="1449420"/>
            <a:ext cx="2225233" cy="661481"/>
          </a:xfrm>
          <a:prstGeom prst="rect">
            <a:avLst/>
          </a:prstGeom>
        </p:spPr>
      </p:pic>
      <p:pic>
        <p:nvPicPr>
          <p:cNvPr id="9" name="Picture 8">
            <a:extLst>
              <a:ext uri="{FF2B5EF4-FFF2-40B4-BE49-F238E27FC236}">
                <a16:creationId xmlns:a16="http://schemas.microsoft.com/office/drawing/2014/main" id="{A2FA6BF9-60BD-E7F8-58DC-9F64D8E010A3}"/>
              </a:ext>
            </a:extLst>
          </p:cNvPr>
          <p:cNvPicPr>
            <a:picLocks noChangeAspect="1"/>
          </p:cNvPicPr>
          <p:nvPr/>
        </p:nvPicPr>
        <p:blipFill>
          <a:blip r:embed="rId5"/>
          <a:stretch>
            <a:fillRect/>
          </a:stretch>
        </p:blipFill>
        <p:spPr>
          <a:xfrm flipV="1">
            <a:off x="1753448" y="2990949"/>
            <a:ext cx="1485863" cy="96885"/>
          </a:xfrm>
          <a:prstGeom prst="rect">
            <a:avLst/>
          </a:prstGeom>
        </p:spPr>
      </p:pic>
      <p:sp>
        <p:nvSpPr>
          <p:cNvPr id="2" name="Arrow: Right 1">
            <a:extLst>
              <a:ext uri="{FF2B5EF4-FFF2-40B4-BE49-F238E27FC236}">
                <a16:creationId xmlns:a16="http://schemas.microsoft.com/office/drawing/2014/main" id="{F4ED900A-D4B0-2704-46F6-E9BDD01E7252}"/>
              </a:ext>
            </a:extLst>
          </p:cNvPr>
          <p:cNvSpPr/>
          <p:nvPr/>
        </p:nvSpPr>
        <p:spPr>
          <a:xfrm rot="16200000">
            <a:off x="1201010" y="974979"/>
            <a:ext cx="584536" cy="379509"/>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62298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362D44EE-C852-4460-B8B5-C4F2BC205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58970D8-8D1D-4B5C-894B-E871CC865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227E5B6-9132-43CA-B503-37A18562A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49052"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03C2051E-A88D-48E5-BACF-AAED178927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7821A508-2985-4905-874A-527429BAA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D2929CB1-0E3C-4B2D-ADC5-0154FB33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697761"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pic>
        <p:nvPicPr>
          <p:cNvPr id="3" name="Picture 2" descr="A pile of fruits and vegetables&#10;&#10;Description automatically generated">
            <a:extLst>
              <a:ext uri="{FF2B5EF4-FFF2-40B4-BE49-F238E27FC236}">
                <a16:creationId xmlns:a16="http://schemas.microsoft.com/office/drawing/2014/main" id="{D087AE2C-FE02-F31C-B0A0-8C44B03D97BC}"/>
              </a:ext>
            </a:extLst>
          </p:cNvPr>
          <p:cNvPicPr>
            <a:picLocks noChangeAspect="1"/>
          </p:cNvPicPr>
          <p:nvPr/>
        </p:nvPicPr>
        <p:blipFill>
          <a:blip r:embed="rId3">
            <a:extLst>
              <a:ext uri="{28A0092B-C50C-407E-A947-70E740481C1C}">
                <a14:useLocalDpi xmlns:a14="http://schemas.microsoft.com/office/drawing/2010/main" val="0"/>
              </a:ext>
            </a:extLst>
          </a:blip>
          <a:srcRect l="15282" r="14220" b="2"/>
          <a:stretch/>
        </p:blipFill>
        <p:spPr>
          <a:xfrm>
            <a:off x="631840" y="598720"/>
            <a:ext cx="5178249" cy="5178249"/>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
        <p:nvSpPr>
          <p:cNvPr id="35" name="Freeform: Shape 34">
            <a:extLst>
              <a:ext uri="{FF2B5EF4-FFF2-40B4-BE49-F238E27FC236}">
                <a16:creationId xmlns:a16="http://schemas.microsoft.com/office/drawing/2014/main" id="{5F2F0C84-BE8C-4DC2-A6D3-30349A801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20513"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Subtitle 4">
            <a:extLst>
              <a:ext uri="{FF2B5EF4-FFF2-40B4-BE49-F238E27FC236}">
                <a16:creationId xmlns:a16="http://schemas.microsoft.com/office/drawing/2014/main" id="{3484F50B-E5D6-F973-65AB-544F4354FE7C}"/>
              </a:ext>
            </a:extLst>
          </p:cNvPr>
          <p:cNvSpPr>
            <a:spLocks noGrp="1"/>
          </p:cNvSpPr>
          <p:nvPr>
            <p:ph type="subTitle" idx="1"/>
          </p:nvPr>
        </p:nvSpPr>
        <p:spPr>
          <a:xfrm>
            <a:off x="6381913" y="479768"/>
            <a:ext cx="5439210" cy="6146810"/>
          </a:xfrm>
        </p:spPr>
        <p:txBody>
          <a:bodyPr>
            <a:normAutofit/>
          </a:bodyPr>
          <a:lstStyle/>
          <a:p>
            <a:r>
              <a:rPr lang="en-US" dirty="0"/>
              <a:t>Welcome to the 2025-2026 FFVP Required Annual Continuing Education!</a:t>
            </a:r>
          </a:p>
          <a:p>
            <a:endParaRPr lang="en-US" dirty="0"/>
          </a:p>
          <a:p>
            <a:r>
              <a:rPr lang="en-US" b="1" dirty="0"/>
              <a:t>Program Requirements and Operation</a:t>
            </a:r>
          </a:p>
          <a:p>
            <a:pPr marL="342900" indent="-342900" algn="l">
              <a:spcBef>
                <a:spcPts val="600"/>
              </a:spcBef>
              <a:spcAft>
                <a:spcPts val="600"/>
              </a:spcAft>
              <a:buFont typeface="Arial" panose="020B0604020202020204" pitchFamily="34" charset="0"/>
              <a:buChar char="•"/>
            </a:pPr>
            <a:r>
              <a:rPr lang="en-US" dirty="0"/>
              <a:t>Important Resources </a:t>
            </a:r>
          </a:p>
          <a:p>
            <a:pPr marL="342900" indent="-342900" algn="l">
              <a:spcBef>
                <a:spcPts val="600"/>
              </a:spcBef>
              <a:spcAft>
                <a:spcPts val="600"/>
              </a:spcAft>
              <a:buFont typeface="Arial" panose="020B0604020202020204" pitchFamily="34" charset="0"/>
              <a:buChar char="•"/>
            </a:pPr>
            <a:r>
              <a:rPr lang="en-US" dirty="0"/>
              <a:t>FFVP Addendum and Allocations for 2025-2026 SY</a:t>
            </a:r>
          </a:p>
          <a:p>
            <a:pPr marL="342900" indent="-342900" algn="l">
              <a:spcBef>
                <a:spcPts val="600"/>
              </a:spcBef>
              <a:spcAft>
                <a:spcPts val="600"/>
              </a:spcAft>
              <a:buFont typeface="Arial" panose="020B0604020202020204" pitchFamily="34" charset="0"/>
              <a:buChar char="•"/>
            </a:pPr>
            <a:r>
              <a:rPr lang="en-US" dirty="0"/>
              <a:t>Program Objectives/Requirements</a:t>
            </a:r>
          </a:p>
          <a:p>
            <a:pPr marL="342900" indent="-342900" algn="l">
              <a:spcBef>
                <a:spcPts val="600"/>
              </a:spcBef>
              <a:spcAft>
                <a:spcPts val="600"/>
              </a:spcAft>
              <a:buFont typeface="Arial" panose="020B0604020202020204" pitchFamily="34" charset="0"/>
              <a:buChar char="•"/>
            </a:pPr>
            <a:r>
              <a:rPr lang="en-US" dirty="0"/>
              <a:t>Establishing Partnerships</a:t>
            </a:r>
          </a:p>
          <a:p>
            <a:pPr marL="342900" marR="0" lvl="0" indent="-342900" algn="l">
              <a:spcBef>
                <a:spcPts val="600"/>
              </a:spcBef>
              <a:spcAft>
                <a:spcPts val="600"/>
              </a:spcAft>
              <a:buFont typeface="Arial" panose="020B0604020202020204" pitchFamily="34" charset="0"/>
              <a:buChar char="•"/>
            </a:pPr>
            <a:r>
              <a:rPr lang="en-US" dirty="0">
                <a:effectLst/>
                <a:ea typeface="Times New Roman" panose="02020603050405020304" pitchFamily="18" charset="0"/>
              </a:rPr>
              <a:t>Advertising and Marketing </a:t>
            </a:r>
          </a:p>
          <a:p>
            <a:pPr marL="342900" marR="0" lvl="0" indent="-342900" algn="l">
              <a:spcBef>
                <a:spcPts val="600"/>
              </a:spcBef>
              <a:spcAft>
                <a:spcPts val="600"/>
              </a:spcAft>
              <a:buFont typeface="Arial" panose="020B0604020202020204" pitchFamily="34" charset="0"/>
              <a:buChar char="•"/>
            </a:pPr>
            <a:r>
              <a:rPr lang="en-US" dirty="0">
                <a:effectLst/>
                <a:ea typeface="Times New Roman" panose="02020603050405020304" pitchFamily="18" charset="0"/>
              </a:rPr>
              <a:t>Competitively Procuring</a:t>
            </a:r>
          </a:p>
          <a:p>
            <a:pPr marL="342900" marR="0" lvl="0" indent="-342900" algn="l">
              <a:spcBef>
                <a:spcPts val="600"/>
              </a:spcBef>
              <a:spcAft>
                <a:spcPts val="600"/>
              </a:spcAft>
              <a:buFont typeface="Arial" panose="020B0604020202020204" pitchFamily="34" charset="0"/>
              <a:buChar char="•"/>
            </a:pPr>
            <a:r>
              <a:rPr lang="en-US" dirty="0">
                <a:effectLst/>
                <a:ea typeface="Times New Roman" panose="02020603050405020304" pitchFamily="18" charset="0"/>
              </a:rPr>
              <a:t>Allowable/Unallowable FFVP Purchases</a:t>
            </a:r>
            <a:endParaRPr lang="en-US" dirty="0"/>
          </a:p>
        </p:txBody>
      </p:sp>
    </p:spTree>
    <p:extLst>
      <p:ext uri="{BB962C8B-B14F-4D97-AF65-F5344CB8AC3E}">
        <p14:creationId xmlns:p14="http://schemas.microsoft.com/office/powerpoint/2010/main" val="9975120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31C5E62-301B-07C4-D3BE-37A50973F3E7}"/>
            </a:ext>
          </a:extLst>
        </p:cNvPr>
        <p:cNvGrpSpPr/>
        <p:nvPr/>
      </p:nvGrpSpPr>
      <p:grpSpPr>
        <a:xfrm>
          <a:off x="0" y="0"/>
          <a:ext cx="0" cy="0"/>
          <a:chOff x="0" y="0"/>
          <a:chExt cx="0" cy="0"/>
        </a:xfrm>
      </p:grpSpPr>
      <p:sp useBgFill="1">
        <p:nvSpPr>
          <p:cNvPr id="63" name="Rectangle 62">
            <a:extLst>
              <a:ext uri="{FF2B5EF4-FFF2-40B4-BE49-F238E27FC236}">
                <a16:creationId xmlns:a16="http://schemas.microsoft.com/office/drawing/2014/main" id="{6B54CBE1-C672-1666-D7C6-40FA3A09ED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85B96A58-2A4F-CC8A-0E0D-2476D2E0F8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64" y="5282206"/>
            <a:ext cx="12192264" cy="1163844"/>
          </a:xfrm>
          <a:prstGeom prst="rect">
            <a:avLst/>
          </a:prstGeom>
          <a:gradFill>
            <a:gsLst>
              <a:gs pos="28000">
                <a:schemeClr val="accent1">
                  <a:lumMod val="75000"/>
                  <a:alpha val="11000"/>
                </a:schemeClr>
              </a:gs>
              <a:gs pos="100000">
                <a:srgbClr val="000000">
                  <a:alpha val="77000"/>
                </a:srgb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42F833A2-E529-8232-46C1-FBC798D10F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5282206"/>
            <a:ext cx="12191998" cy="1586485"/>
          </a:xfrm>
          <a:prstGeom prst="rect">
            <a:avLst/>
          </a:prstGeom>
          <a:gradFill>
            <a:gsLst>
              <a:gs pos="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526E5797-B4AA-8376-7F38-DCACF3757510}"/>
              </a:ext>
            </a:extLst>
          </p:cNvPr>
          <p:cNvSpPr txBox="1"/>
          <p:nvPr/>
        </p:nvSpPr>
        <p:spPr>
          <a:xfrm>
            <a:off x="4063144" y="5621121"/>
            <a:ext cx="7091299" cy="898581"/>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600" b="1" kern="1200" dirty="0">
                <a:solidFill>
                  <a:srgbClr val="FFFFFF"/>
                </a:solidFill>
                <a:latin typeface="+mj-lt"/>
                <a:ea typeface="+mj-ea"/>
                <a:cs typeface="+mj-cs"/>
              </a:rPr>
              <a:t>Financial Guidance</a:t>
            </a:r>
          </a:p>
        </p:txBody>
      </p:sp>
      <p:sp>
        <p:nvSpPr>
          <p:cNvPr id="64" name="Rectangle 63">
            <a:extLst>
              <a:ext uri="{FF2B5EF4-FFF2-40B4-BE49-F238E27FC236}">
                <a16:creationId xmlns:a16="http://schemas.microsoft.com/office/drawing/2014/main" id="{6A43ABD5-F070-72CE-D5AB-950C33CA6E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5282206"/>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le of fruits and vegetables&#10;&#10;Description automatically generated">
            <a:extLst>
              <a:ext uri="{FF2B5EF4-FFF2-40B4-BE49-F238E27FC236}">
                <a16:creationId xmlns:a16="http://schemas.microsoft.com/office/drawing/2014/main" id="{301230CC-700C-20ED-1928-C6B5383BE6A2}"/>
              </a:ext>
            </a:extLst>
          </p:cNvPr>
          <p:cNvPicPr>
            <a:picLocks noChangeAspect="1"/>
          </p:cNvPicPr>
          <p:nvPr/>
        </p:nvPicPr>
        <p:blipFill>
          <a:blip r:embed="rId3">
            <a:extLst>
              <a:ext uri="{28A0092B-C50C-407E-A947-70E740481C1C}">
                <a14:useLocalDpi xmlns:a14="http://schemas.microsoft.com/office/drawing/2010/main" val="0"/>
              </a:ext>
            </a:extLst>
          </a:blip>
          <a:srcRect l="23464" r="22401" b="1"/>
          <a:stretch/>
        </p:blipFill>
        <p:spPr>
          <a:xfrm>
            <a:off x="4271433" y="0"/>
            <a:ext cx="3648870" cy="4751881"/>
          </a:xfrm>
          <a:prstGeom prst="rect">
            <a:avLst/>
          </a:prstGeom>
        </p:spPr>
      </p:pic>
      <p:pic>
        <p:nvPicPr>
          <p:cNvPr id="7" name="Picture 6">
            <a:extLst>
              <a:ext uri="{FF2B5EF4-FFF2-40B4-BE49-F238E27FC236}">
                <a16:creationId xmlns:a16="http://schemas.microsoft.com/office/drawing/2014/main" id="{97274B33-0A76-85CB-314B-3381047E9A72}"/>
              </a:ext>
            </a:extLst>
          </p:cNvPr>
          <p:cNvPicPr>
            <a:picLocks noChangeAspect="1"/>
          </p:cNvPicPr>
          <p:nvPr/>
        </p:nvPicPr>
        <p:blipFill>
          <a:blip r:embed="rId4"/>
          <a:stretch>
            <a:fillRect/>
          </a:stretch>
        </p:blipFill>
        <p:spPr>
          <a:xfrm>
            <a:off x="414273" y="1449420"/>
            <a:ext cx="2225233" cy="661481"/>
          </a:xfrm>
          <a:prstGeom prst="rect">
            <a:avLst/>
          </a:prstGeom>
        </p:spPr>
      </p:pic>
      <p:pic>
        <p:nvPicPr>
          <p:cNvPr id="9" name="Picture 8">
            <a:extLst>
              <a:ext uri="{FF2B5EF4-FFF2-40B4-BE49-F238E27FC236}">
                <a16:creationId xmlns:a16="http://schemas.microsoft.com/office/drawing/2014/main" id="{C3713F2C-9403-FB84-70D4-6638305D2FE6}"/>
              </a:ext>
            </a:extLst>
          </p:cNvPr>
          <p:cNvPicPr>
            <a:picLocks noChangeAspect="1"/>
          </p:cNvPicPr>
          <p:nvPr/>
        </p:nvPicPr>
        <p:blipFill>
          <a:blip r:embed="rId4"/>
          <a:stretch>
            <a:fillRect/>
          </a:stretch>
        </p:blipFill>
        <p:spPr>
          <a:xfrm flipV="1">
            <a:off x="1753448" y="2990949"/>
            <a:ext cx="1485863" cy="96885"/>
          </a:xfrm>
          <a:prstGeom prst="rect">
            <a:avLst/>
          </a:prstGeom>
        </p:spPr>
      </p:pic>
      <p:pic>
        <p:nvPicPr>
          <p:cNvPr id="8" name="Picture 7">
            <a:extLst>
              <a:ext uri="{FF2B5EF4-FFF2-40B4-BE49-F238E27FC236}">
                <a16:creationId xmlns:a16="http://schemas.microsoft.com/office/drawing/2014/main" id="{6B48136C-9348-83FE-F10F-4D30C2B60CCC}"/>
              </a:ext>
            </a:extLst>
          </p:cNvPr>
          <p:cNvPicPr>
            <a:picLocks noChangeAspect="1"/>
          </p:cNvPicPr>
          <p:nvPr/>
        </p:nvPicPr>
        <p:blipFill>
          <a:blip r:embed="rId5"/>
          <a:stretch>
            <a:fillRect/>
          </a:stretch>
        </p:blipFill>
        <p:spPr>
          <a:xfrm>
            <a:off x="109407" y="2979188"/>
            <a:ext cx="11784828" cy="2292214"/>
          </a:xfrm>
          <a:prstGeom prst="rect">
            <a:avLst/>
          </a:prstGeom>
        </p:spPr>
      </p:pic>
    </p:spTree>
    <p:extLst>
      <p:ext uri="{BB962C8B-B14F-4D97-AF65-F5344CB8AC3E}">
        <p14:creationId xmlns:p14="http://schemas.microsoft.com/office/powerpoint/2010/main" val="33266876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9966"/>
        </a:solid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347D6575-0B06-40B2-9D0F-298202F6BC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 name="Arc 41">
            <a:extLst>
              <a:ext uri="{FF2B5EF4-FFF2-40B4-BE49-F238E27FC236}">
                <a16:creationId xmlns:a16="http://schemas.microsoft.com/office/drawing/2014/main" id="{E2B33195-5BCA-4BB7-A82D-6739522687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604789">
            <a:off x="675639" y="775849"/>
            <a:ext cx="2987899" cy="2987899"/>
          </a:xfrm>
          <a:prstGeom prst="arc">
            <a:avLst>
              <a:gd name="adj1" fmla="val 14455503"/>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 name="Subtitle 4">
            <a:extLst>
              <a:ext uri="{FF2B5EF4-FFF2-40B4-BE49-F238E27FC236}">
                <a16:creationId xmlns:a16="http://schemas.microsoft.com/office/drawing/2014/main" id="{3484F50B-E5D6-F973-65AB-544F4354FE7C}"/>
              </a:ext>
            </a:extLst>
          </p:cNvPr>
          <p:cNvSpPr>
            <a:spLocks noGrp="1"/>
          </p:cNvSpPr>
          <p:nvPr>
            <p:ph type="subTitle" idx="1"/>
          </p:nvPr>
        </p:nvSpPr>
        <p:spPr>
          <a:xfrm>
            <a:off x="1285907" y="1255935"/>
            <a:ext cx="5234951" cy="5315832"/>
          </a:xfrm>
        </p:spPr>
        <p:txBody>
          <a:bodyPr>
            <a:normAutofit/>
          </a:bodyPr>
          <a:lstStyle/>
          <a:p>
            <a:pPr algn="l"/>
            <a:r>
              <a:rPr lang="en-US" b="1" dirty="0">
                <a:solidFill>
                  <a:schemeClr val="bg1"/>
                </a:solidFill>
              </a:rPr>
              <a:t>Financial Accountability</a:t>
            </a:r>
          </a:p>
          <a:p>
            <a:pPr marL="342900" indent="-342900" algn="l">
              <a:buFont typeface="Arial" panose="020B0604020202020204" pitchFamily="34" charset="0"/>
              <a:buChar char="•"/>
            </a:pPr>
            <a:r>
              <a:rPr lang="en-US" dirty="0">
                <a:solidFill>
                  <a:schemeClr val="bg1"/>
                </a:solidFill>
              </a:rPr>
              <a:t>Receive funds based on an allocation of $50‐ $75 per student</a:t>
            </a:r>
          </a:p>
          <a:p>
            <a:pPr marL="342900" indent="-342900" algn="l">
              <a:buFont typeface="Arial" panose="020B0604020202020204" pitchFamily="34" charset="0"/>
              <a:buChar char="•"/>
            </a:pPr>
            <a:r>
              <a:rPr lang="en-US" dirty="0">
                <a:solidFill>
                  <a:schemeClr val="bg1"/>
                </a:solidFill>
              </a:rPr>
              <a:t>Submit a monthly claim for reimbursement </a:t>
            </a:r>
          </a:p>
          <a:p>
            <a:pPr marL="342900" indent="-342900" algn="l">
              <a:buFont typeface="Arial" panose="020B0604020202020204" pitchFamily="34" charset="0"/>
              <a:buChar char="•"/>
            </a:pPr>
            <a:r>
              <a:rPr lang="en-US" dirty="0">
                <a:solidFill>
                  <a:schemeClr val="bg1"/>
                </a:solidFill>
              </a:rPr>
              <a:t>Must operate the NSLP </a:t>
            </a:r>
          </a:p>
          <a:p>
            <a:pPr marL="342900" indent="-342900" algn="l">
              <a:buFont typeface="Arial" panose="020B0604020202020204" pitchFamily="34" charset="0"/>
              <a:buChar char="•"/>
            </a:pPr>
            <a:r>
              <a:rPr lang="en-US" dirty="0">
                <a:solidFill>
                  <a:schemeClr val="bg1"/>
                </a:solidFill>
              </a:rPr>
              <a:t>May use no more than 10% of your school’s total grant for administrative costs </a:t>
            </a:r>
          </a:p>
          <a:p>
            <a:pPr marL="342900" indent="-342900" algn="l">
              <a:buFont typeface="Arial" panose="020B0604020202020204" pitchFamily="34" charset="0"/>
              <a:buChar char="•"/>
            </a:pPr>
            <a:r>
              <a:rPr lang="en-US" dirty="0">
                <a:solidFill>
                  <a:schemeClr val="bg1"/>
                </a:solidFill>
              </a:rPr>
              <a:t>Receive reimbursement for the costs of purchasing, preparing, and serving fresh fruits and vegetables to children in your school</a:t>
            </a:r>
          </a:p>
          <a:p>
            <a:pPr marL="342900" marR="0" lvl="0" indent="-342900" algn="l">
              <a:spcBef>
                <a:spcPts val="0"/>
              </a:spcBef>
              <a:spcAft>
                <a:spcPts val="1200"/>
              </a:spcAft>
              <a:buFont typeface="Symbol" panose="05050102010706020507" pitchFamily="18" charset="2"/>
              <a:buChar char=""/>
            </a:pPr>
            <a:endParaRPr lang="en-US" sz="600" dirty="0">
              <a:solidFill>
                <a:schemeClr val="bg1"/>
              </a:solidFill>
              <a:effectLst/>
              <a:latin typeface="Times New Roman" panose="02020603050405020304" pitchFamily="18" charset="0"/>
              <a:ea typeface="Times New Roman" panose="02020603050405020304" pitchFamily="18" charset="0"/>
            </a:endParaRPr>
          </a:p>
          <a:p>
            <a:pPr algn="l"/>
            <a:endParaRPr lang="en-US" sz="600" dirty="0">
              <a:solidFill>
                <a:schemeClr val="bg1"/>
              </a:solidFill>
            </a:endParaRPr>
          </a:p>
        </p:txBody>
      </p:sp>
      <p:sp>
        <p:nvSpPr>
          <p:cNvPr id="44" name="Oval 43">
            <a:extLst>
              <a:ext uri="{FF2B5EF4-FFF2-40B4-BE49-F238E27FC236}">
                <a16:creationId xmlns:a16="http://schemas.microsoft.com/office/drawing/2014/main" id="{CF8AD9F3-9AF6-494F-83A3-2F67756393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49802" y="832686"/>
            <a:ext cx="1104943" cy="107496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3" name="Picture 2" descr="A pile of fruits and vegetables&#10;&#10;Description automatically generated">
            <a:extLst>
              <a:ext uri="{FF2B5EF4-FFF2-40B4-BE49-F238E27FC236}">
                <a16:creationId xmlns:a16="http://schemas.microsoft.com/office/drawing/2014/main" id="{D087AE2C-FE02-F31C-B0A0-8C44B03D97BC}"/>
              </a:ext>
            </a:extLst>
          </p:cNvPr>
          <p:cNvPicPr>
            <a:picLocks noChangeAspect="1"/>
          </p:cNvPicPr>
          <p:nvPr/>
        </p:nvPicPr>
        <p:blipFill>
          <a:blip r:embed="rId3">
            <a:extLst>
              <a:ext uri="{28A0092B-C50C-407E-A947-70E740481C1C}">
                <a14:useLocalDpi xmlns:a14="http://schemas.microsoft.com/office/drawing/2010/main" val="0"/>
              </a:ext>
            </a:extLst>
          </a:blip>
          <a:srcRect l="15282" r="14217" b="-1"/>
          <a:stretch/>
        </p:blipFill>
        <p:spPr>
          <a:xfrm>
            <a:off x="6520859" y="795510"/>
            <a:ext cx="5137520" cy="5137520"/>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
        <p:nvSpPr>
          <p:cNvPr id="46" name="Rectangle 45">
            <a:extLst>
              <a:ext uri="{FF2B5EF4-FFF2-40B4-BE49-F238E27FC236}">
                <a16:creationId xmlns:a16="http://schemas.microsoft.com/office/drawing/2014/main" id="{0DA5DB8B-7E5C-4ABC-8069-A9A8806F39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82154" y="4925384"/>
            <a:ext cx="876704" cy="876704"/>
          </a:xfrm>
          <a:prstGeom prst="rect">
            <a:avLst/>
          </a:prstGeom>
          <a:noFill/>
          <a:ln w="127000">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D64A67D6-CA1A-9690-993E-FF0C97BA18A3}"/>
              </a:ext>
            </a:extLst>
          </p:cNvPr>
          <p:cNvSpPr txBox="1"/>
          <p:nvPr/>
        </p:nvSpPr>
        <p:spPr>
          <a:xfrm>
            <a:off x="2696057" y="286233"/>
            <a:ext cx="6799885" cy="523220"/>
          </a:xfrm>
          <a:prstGeom prst="rect">
            <a:avLst/>
          </a:prstGeom>
          <a:noFill/>
        </p:spPr>
        <p:txBody>
          <a:bodyPr wrap="square">
            <a:spAutoFit/>
          </a:bodyPr>
          <a:lstStyle/>
          <a:p>
            <a:r>
              <a:rPr lang="en-US" sz="2800" b="1"/>
              <a:t>Financial Guidance</a:t>
            </a:r>
          </a:p>
        </p:txBody>
      </p:sp>
    </p:spTree>
    <p:extLst>
      <p:ext uri="{BB962C8B-B14F-4D97-AF65-F5344CB8AC3E}">
        <p14:creationId xmlns:p14="http://schemas.microsoft.com/office/powerpoint/2010/main" val="12324078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9" name="Rectangle 68">
            <a:extLst>
              <a:ext uri="{FF2B5EF4-FFF2-40B4-BE49-F238E27FC236}">
                <a16:creationId xmlns:a16="http://schemas.microsoft.com/office/drawing/2014/main" id="{131BAD53-4E89-4F62-BBB7-26359763E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62756DA2-40EB-4C6F-B962-5822FFB54F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53438" cy="6858000"/>
          </a:xfrm>
          <a:custGeom>
            <a:avLst/>
            <a:gdLst>
              <a:gd name="connsiteX0" fmla="*/ 0 w 6096000"/>
              <a:gd name="connsiteY0" fmla="*/ 0 h 6858000"/>
              <a:gd name="connsiteX1" fmla="*/ 5567517 w 6096000"/>
              <a:gd name="connsiteY1" fmla="*/ 0 h 6858000"/>
              <a:gd name="connsiteX2" fmla="*/ 5566938 w 6096000"/>
              <a:gd name="connsiteY2" fmla="*/ 1705 h 6858000"/>
              <a:gd name="connsiteX3" fmla="*/ 5551594 w 6096000"/>
              <a:gd name="connsiteY3" fmla="*/ 17287 h 6858000"/>
              <a:gd name="connsiteX4" fmla="*/ 5545641 w 6096000"/>
              <a:gd name="connsiteY4" fmla="*/ 130336 h 6858000"/>
              <a:gd name="connsiteX5" fmla="*/ 5538289 w 6096000"/>
              <a:gd name="connsiteY5" fmla="*/ 187093 h 6858000"/>
              <a:gd name="connsiteX6" fmla="*/ 5545790 w 6096000"/>
              <a:gd name="connsiteY6" fmla="*/ 265704 h 6858000"/>
              <a:gd name="connsiteX7" fmla="*/ 5542313 w 6096000"/>
              <a:gd name="connsiteY7" fmla="*/ 354566 h 6858000"/>
              <a:gd name="connsiteX8" fmla="*/ 5524126 w 6096000"/>
              <a:gd name="connsiteY8" fmla="*/ 472000 h 6858000"/>
              <a:gd name="connsiteX9" fmla="*/ 5522170 w 6096000"/>
              <a:gd name="connsiteY9" fmla="*/ 473782 h 6858000"/>
              <a:gd name="connsiteX10" fmla="*/ 5521798 w 6096000"/>
              <a:gd name="connsiteY10" fmla="*/ 491380 h 6858000"/>
              <a:gd name="connsiteX11" fmla="*/ 5536419 w 6096000"/>
              <a:gd name="connsiteY11" fmla="*/ 531675 h 6858000"/>
              <a:gd name="connsiteX12" fmla="*/ 5533435 w 6096000"/>
              <a:gd name="connsiteY12" fmla="*/ 536015 h 6858000"/>
              <a:gd name="connsiteX13" fmla="*/ 5538088 w 6096000"/>
              <a:gd name="connsiteY13" fmla="*/ 572092 h 6858000"/>
              <a:gd name="connsiteX14" fmla="*/ 5536061 w 6096000"/>
              <a:gd name="connsiteY14" fmla="*/ 572511 h 6858000"/>
              <a:gd name="connsiteX15" fmla="*/ 5528218 w 6096000"/>
              <a:gd name="connsiteY15" fmla="*/ 582332 h 6858000"/>
              <a:gd name="connsiteX16" fmla="*/ 5518011 w 6096000"/>
              <a:gd name="connsiteY16" fmla="*/ 601285 h 6858000"/>
              <a:gd name="connsiteX17" fmla="*/ 5473174 w 6096000"/>
              <a:gd name="connsiteY17" fmla="*/ 681608 h 6858000"/>
              <a:gd name="connsiteX18" fmla="*/ 5472963 w 6096000"/>
              <a:gd name="connsiteY18" fmla="*/ 689151 h 6858000"/>
              <a:gd name="connsiteX19" fmla="*/ 5472485 w 6096000"/>
              <a:gd name="connsiteY19" fmla="*/ 689289 h 6858000"/>
              <a:gd name="connsiteX20" fmla="*/ 5471326 w 6096000"/>
              <a:gd name="connsiteY20" fmla="*/ 697222 h 6858000"/>
              <a:gd name="connsiteX21" fmla="*/ 5472164 w 6096000"/>
              <a:gd name="connsiteY21" fmla="*/ 717531 h 6858000"/>
              <a:gd name="connsiteX22" fmla="*/ 5468891 w 6096000"/>
              <a:gd name="connsiteY22" fmla="*/ 722494 h 6858000"/>
              <a:gd name="connsiteX23" fmla="*/ 5463081 w 6096000"/>
              <a:gd name="connsiteY23" fmla="*/ 724368 h 6858000"/>
              <a:gd name="connsiteX24" fmla="*/ 5446981 w 6096000"/>
              <a:gd name="connsiteY24" fmla="*/ 752692 h 6858000"/>
              <a:gd name="connsiteX25" fmla="*/ 5417190 w 6096000"/>
              <a:gd name="connsiteY25" fmla="*/ 816346 h 6858000"/>
              <a:gd name="connsiteX26" fmla="*/ 5388958 w 6096000"/>
              <a:gd name="connsiteY26" fmla="*/ 889417 h 6858000"/>
              <a:gd name="connsiteX27" fmla="*/ 5307044 w 6096000"/>
              <a:gd name="connsiteY27" fmla="*/ 1063288 h 6858000"/>
              <a:gd name="connsiteX28" fmla="*/ 5303837 w 6096000"/>
              <a:gd name="connsiteY28" fmla="*/ 1157176 h 6858000"/>
              <a:gd name="connsiteX29" fmla="*/ 5286494 w 6096000"/>
              <a:gd name="connsiteY29" fmla="*/ 1210776 h 6858000"/>
              <a:gd name="connsiteX30" fmla="*/ 5282463 w 6096000"/>
              <a:gd name="connsiteY30" fmla="*/ 1301993 h 6858000"/>
              <a:gd name="connsiteX31" fmla="*/ 5252235 w 6096000"/>
              <a:gd name="connsiteY31" fmla="*/ 1360879 h 6858000"/>
              <a:gd name="connsiteX32" fmla="*/ 5244497 w 6096000"/>
              <a:gd name="connsiteY32" fmla="*/ 1404045 h 6858000"/>
              <a:gd name="connsiteX33" fmla="*/ 5223823 w 6096000"/>
              <a:gd name="connsiteY33" fmla="*/ 1429568 h 6858000"/>
              <a:gd name="connsiteX34" fmla="*/ 5224851 w 6096000"/>
              <a:gd name="connsiteY34" fmla="*/ 1430305 h 6858000"/>
              <a:gd name="connsiteX35" fmla="*/ 5212394 w 6096000"/>
              <a:gd name="connsiteY35" fmla="*/ 1463304 h 6858000"/>
              <a:gd name="connsiteX36" fmla="*/ 5209958 w 6096000"/>
              <a:gd name="connsiteY36" fmla="*/ 1514846 h 6858000"/>
              <a:gd name="connsiteX37" fmla="*/ 5206417 w 6096000"/>
              <a:gd name="connsiteY37" fmla="*/ 1519731 h 6858000"/>
              <a:gd name="connsiteX38" fmla="*/ 5206640 w 6096000"/>
              <a:gd name="connsiteY38" fmla="*/ 1519929 h 6858000"/>
              <a:gd name="connsiteX39" fmla="*/ 5207632 w 6096000"/>
              <a:gd name="connsiteY39" fmla="*/ 1546022 h 6858000"/>
              <a:gd name="connsiteX40" fmla="*/ 5212030 w 6096000"/>
              <a:gd name="connsiteY40" fmla="*/ 1578752 h 6858000"/>
              <a:gd name="connsiteX41" fmla="*/ 5203533 w 6096000"/>
              <a:gd name="connsiteY41" fmla="*/ 1647555 h 6858000"/>
              <a:gd name="connsiteX42" fmla="*/ 5190877 w 6096000"/>
              <a:gd name="connsiteY42" fmla="*/ 1715685 h 6858000"/>
              <a:gd name="connsiteX43" fmla="*/ 5184235 w 6096000"/>
              <a:gd name="connsiteY43" fmla="*/ 1740358 h 6858000"/>
              <a:gd name="connsiteX44" fmla="*/ 5181475 w 6096000"/>
              <a:gd name="connsiteY44" fmla="*/ 1784314 h 6858000"/>
              <a:gd name="connsiteX45" fmla="*/ 5185845 w 6096000"/>
              <a:gd name="connsiteY45" fmla="*/ 1804434 h 6858000"/>
              <a:gd name="connsiteX46" fmla="*/ 5185068 w 6096000"/>
              <a:gd name="connsiteY46" fmla="*/ 1805316 h 6858000"/>
              <a:gd name="connsiteX47" fmla="*/ 5188593 w 6096000"/>
              <a:gd name="connsiteY47" fmla="*/ 1807109 h 6858000"/>
              <a:gd name="connsiteX48" fmla="*/ 5185920 w 6096000"/>
              <a:gd name="connsiteY48" fmla="*/ 1821003 h 6858000"/>
              <a:gd name="connsiteX49" fmla="*/ 5183543 w 6096000"/>
              <a:gd name="connsiteY49" fmla="*/ 1824832 h 6858000"/>
              <a:gd name="connsiteX50" fmla="*/ 5182235 w 6096000"/>
              <a:gd name="connsiteY50" fmla="*/ 1830429 h 6858000"/>
              <a:gd name="connsiteX51" fmla="*/ 5182525 w 6096000"/>
              <a:gd name="connsiteY51" fmla="*/ 1830569 h 6858000"/>
              <a:gd name="connsiteX52" fmla="*/ 5180663 w 6096000"/>
              <a:gd name="connsiteY52" fmla="*/ 1835810 h 6858000"/>
              <a:gd name="connsiteX53" fmla="*/ 5167452 w 6096000"/>
              <a:gd name="connsiteY53" fmla="*/ 1861483 h 6858000"/>
              <a:gd name="connsiteX54" fmla="*/ 5174266 w 6096000"/>
              <a:gd name="connsiteY54" fmla="*/ 1892417 h 6858000"/>
              <a:gd name="connsiteX55" fmla="*/ 5189262 w 6096000"/>
              <a:gd name="connsiteY55" fmla="*/ 1895114 h 6858000"/>
              <a:gd name="connsiteX56" fmla="*/ 5187100 w 6096000"/>
              <a:gd name="connsiteY56" fmla="*/ 1899379 h 6858000"/>
              <a:gd name="connsiteX57" fmla="*/ 5180471 w 6096000"/>
              <a:gd name="connsiteY57" fmla="*/ 1907867 h 6858000"/>
              <a:gd name="connsiteX58" fmla="*/ 5181361 w 6096000"/>
              <a:gd name="connsiteY58" fmla="*/ 1910265 h 6858000"/>
              <a:gd name="connsiteX59" fmla="*/ 5178268 w 6096000"/>
              <a:gd name="connsiteY59" fmla="*/ 1935584 h 6858000"/>
              <a:gd name="connsiteX60" fmla="*/ 5183619 w 6096000"/>
              <a:gd name="connsiteY60" fmla="*/ 1942021 h 6858000"/>
              <a:gd name="connsiteX61" fmla="*/ 5184480 w 6096000"/>
              <a:gd name="connsiteY61" fmla="*/ 1945112 h 6858000"/>
              <a:gd name="connsiteX62" fmla="*/ 5172776 w 6096000"/>
              <a:gd name="connsiteY62" fmla="*/ 1961162 h 6858000"/>
              <a:gd name="connsiteX63" fmla="*/ 5168513 w 6096000"/>
              <a:gd name="connsiteY63" fmla="*/ 1969445 h 6858000"/>
              <a:gd name="connsiteX64" fmla="*/ 5126597 w 6096000"/>
              <a:gd name="connsiteY64" fmla="*/ 2024270 h 6858000"/>
              <a:gd name="connsiteX65" fmla="*/ 5119528 w 6096000"/>
              <a:gd name="connsiteY65" fmla="*/ 2107942 h 6858000"/>
              <a:gd name="connsiteX66" fmla="*/ 5110356 w 6096000"/>
              <a:gd name="connsiteY66" fmla="*/ 2193455 h 6858000"/>
              <a:gd name="connsiteX67" fmla="*/ 5104992 w 6096000"/>
              <a:gd name="connsiteY67" fmla="*/ 2260088 h 6858000"/>
              <a:gd name="connsiteX68" fmla="*/ 5059439 w 6096000"/>
              <a:gd name="connsiteY68" fmla="*/ 2335735 h 6858000"/>
              <a:gd name="connsiteX69" fmla="*/ 5022061 w 6096000"/>
              <a:gd name="connsiteY69" fmla="*/ 2408995 h 6858000"/>
              <a:gd name="connsiteX70" fmla="*/ 5022253 w 6096000"/>
              <a:gd name="connsiteY70" fmla="*/ 2445869 h 6858000"/>
              <a:gd name="connsiteX71" fmla="*/ 5011426 w 6096000"/>
              <a:gd name="connsiteY71" fmla="*/ 2496499 h 6858000"/>
              <a:gd name="connsiteX72" fmla="*/ 4994224 w 6096000"/>
              <a:gd name="connsiteY72" fmla="*/ 2549900 h 6858000"/>
              <a:gd name="connsiteX73" fmla="*/ 4995245 w 6096000"/>
              <a:gd name="connsiteY73" fmla="*/ 2596456 h 6858000"/>
              <a:gd name="connsiteX74" fmla="*/ 4988570 w 6096000"/>
              <a:gd name="connsiteY74" fmla="*/ 2606088 h 6858000"/>
              <a:gd name="connsiteX75" fmla="*/ 4988371 w 6096000"/>
              <a:gd name="connsiteY75" fmla="*/ 2635351 h 6858000"/>
              <a:gd name="connsiteX76" fmla="*/ 4983212 w 6096000"/>
              <a:gd name="connsiteY76" fmla="*/ 2665666 h 6858000"/>
              <a:gd name="connsiteX77" fmla="*/ 4968234 w 6096000"/>
              <a:gd name="connsiteY77" fmla="*/ 2715895 h 6858000"/>
              <a:gd name="connsiteX78" fmla="*/ 4975888 w 6096000"/>
              <a:gd name="connsiteY78" fmla="*/ 2725052 h 6858000"/>
              <a:gd name="connsiteX79" fmla="*/ 4980195 w 6096000"/>
              <a:gd name="connsiteY79" fmla="*/ 2726489 h 6858000"/>
              <a:gd name="connsiteX80" fmla="*/ 4976218 w 6096000"/>
              <a:gd name="connsiteY80" fmla="*/ 2740278 h 6858000"/>
              <a:gd name="connsiteX81" fmla="*/ 4980571 w 6096000"/>
              <a:gd name="connsiteY81" fmla="*/ 2751112 h 6858000"/>
              <a:gd name="connsiteX82" fmla="*/ 4973893 w 6096000"/>
              <a:gd name="connsiteY82" fmla="*/ 2760208 h 6858000"/>
              <a:gd name="connsiteX83" fmla="*/ 4979005 w 6096000"/>
              <a:gd name="connsiteY83" fmla="*/ 2790136 h 6858000"/>
              <a:gd name="connsiteX84" fmla="*/ 4986137 w 6096000"/>
              <a:gd name="connsiteY84" fmla="*/ 2804183 h 6858000"/>
              <a:gd name="connsiteX85" fmla="*/ 4986175 w 6096000"/>
              <a:gd name="connsiteY85" fmla="*/ 2825860 h 6858000"/>
              <a:gd name="connsiteX86" fmla="*/ 4993936 w 6096000"/>
              <a:gd name="connsiteY86" fmla="*/ 2911749 h 6858000"/>
              <a:gd name="connsiteX87" fmla="*/ 4992563 w 6096000"/>
              <a:gd name="connsiteY87" fmla="*/ 2977278 h 6858000"/>
              <a:gd name="connsiteX88" fmla="*/ 4980516 w 6096000"/>
              <a:gd name="connsiteY88" fmla="*/ 2991092 h 6858000"/>
              <a:gd name="connsiteX89" fmla="*/ 4992801 w 6096000"/>
              <a:gd name="connsiteY89" fmla="*/ 3020247 h 6858000"/>
              <a:gd name="connsiteX90" fmla="*/ 5014805 w 6096000"/>
              <a:gd name="connsiteY90" fmla="*/ 3065434 h 6858000"/>
              <a:gd name="connsiteX91" fmla="*/ 5002733 w 6096000"/>
              <a:gd name="connsiteY91" fmla="*/ 3103777 h 6858000"/>
              <a:gd name="connsiteX92" fmla="*/ 5002941 w 6096000"/>
              <a:gd name="connsiteY92" fmla="*/ 3151828 h 6858000"/>
              <a:gd name="connsiteX93" fmla="*/ 5002883 w 6096000"/>
              <a:gd name="connsiteY93" fmla="*/ 3180546 h 6858000"/>
              <a:gd name="connsiteX94" fmla="*/ 5016711 w 6096000"/>
              <a:gd name="connsiteY94" fmla="*/ 3258677 h 6858000"/>
              <a:gd name="connsiteX95" fmla="*/ 5017918 w 6096000"/>
              <a:gd name="connsiteY95" fmla="*/ 3262610 h 6858000"/>
              <a:gd name="connsiteX96" fmla="*/ 5011672 w 6096000"/>
              <a:gd name="connsiteY96" fmla="*/ 3277179 h 6858000"/>
              <a:gd name="connsiteX97" fmla="*/ 5009344 w 6096000"/>
              <a:gd name="connsiteY97" fmla="*/ 3278130 h 6858000"/>
              <a:gd name="connsiteX98" fmla="*/ 5026770 w 6096000"/>
              <a:gd name="connsiteY98" fmla="*/ 3325671 h 6858000"/>
              <a:gd name="connsiteX99" fmla="*/ 5024571 w 6096000"/>
              <a:gd name="connsiteY99" fmla="*/ 3332072 h 6858000"/>
              <a:gd name="connsiteX100" fmla="*/ 5041705 w 6096000"/>
              <a:gd name="connsiteY100" fmla="*/ 3362948 h 6858000"/>
              <a:gd name="connsiteX101" fmla="*/ 5047477 w 6096000"/>
              <a:gd name="connsiteY101" fmla="*/ 3378959 h 6858000"/>
              <a:gd name="connsiteX102" fmla="*/ 5060758 w 6096000"/>
              <a:gd name="connsiteY102" fmla="*/ 3407057 h 6858000"/>
              <a:gd name="connsiteX103" fmla="*/ 5058968 w 6096000"/>
              <a:gd name="connsiteY103" fmla="*/ 3409825 h 6858000"/>
              <a:gd name="connsiteX104" fmla="*/ 5062667 w 6096000"/>
              <a:gd name="connsiteY104" fmla="*/ 3415218 h 6858000"/>
              <a:gd name="connsiteX105" fmla="*/ 5060928 w 6096000"/>
              <a:gd name="connsiteY105" fmla="*/ 3419880 h 6858000"/>
              <a:gd name="connsiteX106" fmla="*/ 5062923 w 6096000"/>
              <a:gd name="connsiteY106" fmla="*/ 3424545 h 6858000"/>
              <a:gd name="connsiteX107" fmla="*/ 5064623 w 6096000"/>
              <a:gd name="connsiteY107" fmla="*/ 3476412 h 6858000"/>
              <a:gd name="connsiteX108" fmla="*/ 5069684 w 6096000"/>
              <a:gd name="connsiteY108" fmla="*/ 3486850 h 6858000"/>
              <a:gd name="connsiteX109" fmla="*/ 5063339 w 6096000"/>
              <a:gd name="connsiteY109" fmla="*/ 3496391 h 6858000"/>
              <a:gd name="connsiteX110" fmla="*/ 5070139 w 6096000"/>
              <a:gd name="connsiteY110" fmla="*/ 3531201 h 6858000"/>
              <a:gd name="connsiteX111" fmla="*/ 5079896 w 6096000"/>
              <a:gd name="connsiteY111" fmla="*/ 3542019 h 6858000"/>
              <a:gd name="connsiteX112" fmla="*/ 5087540 w 6096000"/>
              <a:gd name="connsiteY112" fmla="*/ 3552249 h 6858000"/>
              <a:gd name="connsiteX113" fmla="*/ 5087902 w 6096000"/>
              <a:gd name="connsiteY113" fmla="*/ 3553678 h 6858000"/>
              <a:gd name="connsiteX114" fmla="*/ 5091509 w 6096000"/>
              <a:gd name="connsiteY114" fmla="*/ 3568021 h 6858000"/>
              <a:gd name="connsiteX115" fmla="*/ 5091934 w 6096000"/>
              <a:gd name="connsiteY115" fmla="*/ 3569719 h 6858000"/>
              <a:gd name="connsiteX116" fmla="*/ 5089362 w 6096000"/>
              <a:gd name="connsiteY116" fmla="*/ 3586412 h 6858000"/>
              <a:gd name="connsiteX117" fmla="*/ 5092358 w 6096000"/>
              <a:gd name="connsiteY117" fmla="*/ 3597336 h 6858000"/>
              <a:gd name="connsiteX118" fmla="*/ 5084254 w 6096000"/>
              <a:gd name="connsiteY118" fmla="*/ 3606007 h 6858000"/>
              <a:gd name="connsiteX119" fmla="*/ 5084281 w 6096000"/>
              <a:gd name="connsiteY119" fmla="*/ 3641228 h 6858000"/>
              <a:gd name="connsiteX120" fmla="*/ 5091848 w 6096000"/>
              <a:gd name="connsiteY120" fmla="*/ 3653088 h 6858000"/>
              <a:gd name="connsiteX121" fmla="*/ 5097436 w 6096000"/>
              <a:gd name="connsiteY121" fmla="*/ 3664114 h 6858000"/>
              <a:gd name="connsiteX122" fmla="*/ 5097518 w 6096000"/>
              <a:gd name="connsiteY122" fmla="*/ 3665569 h 6858000"/>
              <a:gd name="connsiteX123" fmla="*/ 5099829 w 6096000"/>
              <a:gd name="connsiteY123" fmla="*/ 3707357 h 6858000"/>
              <a:gd name="connsiteX124" fmla="*/ 5114696 w 6096000"/>
              <a:gd name="connsiteY124" fmla="*/ 3778166 h 6858000"/>
              <a:gd name="connsiteX125" fmla="*/ 5135379 w 6096000"/>
              <a:gd name="connsiteY125" fmla="*/ 3878222 h 6858000"/>
              <a:gd name="connsiteX126" fmla="*/ 5130138 w 6096000"/>
              <a:gd name="connsiteY126" fmla="*/ 4048117 h 6858000"/>
              <a:gd name="connsiteX127" fmla="*/ 5090040 w 6096000"/>
              <a:gd name="connsiteY127" fmla="*/ 4219510 h 6858000"/>
              <a:gd name="connsiteX128" fmla="*/ 5092812 w 6096000"/>
              <a:gd name="connsiteY128" fmla="*/ 4411258 h 6858000"/>
              <a:gd name="connsiteX129" fmla="*/ 5084599 w 6096000"/>
              <a:gd name="connsiteY129" fmla="*/ 4488531 h 6858000"/>
              <a:gd name="connsiteX130" fmla="*/ 5084072 w 6096000"/>
              <a:gd name="connsiteY130" fmla="*/ 4539168 h 6858000"/>
              <a:gd name="connsiteX131" fmla="*/ 5068936 w 6096000"/>
              <a:gd name="connsiteY131" fmla="*/ 4625153 h 6858000"/>
              <a:gd name="connsiteX132" fmla="*/ 5059114 w 6096000"/>
              <a:gd name="connsiteY132" fmla="*/ 4733115 h 6858000"/>
              <a:gd name="connsiteX133" fmla="*/ 5037209 w 6096000"/>
              <a:gd name="connsiteY133" fmla="*/ 4844323 h 6858000"/>
              <a:gd name="connsiteX134" fmla="*/ 5020638 w 6096000"/>
              <a:gd name="connsiteY134" fmla="*/ 4877992 h 6858000"/>
              <a:gd name="connsiteX135" fmla="*/ 5006413 w 6096000"/>
              <a:gd name="connsiteY135" fmla="*/ 4925805 h 6858000"/>
              <a:gd name="connsiteX136" fmla="*/ 4971037 w 6096000"/>
              <a:gd name="connsiteY136" fmla="*/ 5009272 h 6858000"/>
              <a:gd name="connsiteX137" fmla="*/ 4963105 w 6096000"/>
              <a:gd name="connsiteY137" fmla="*/ 5111369 h 6858000"/>
              <a:gd name="connsiteX138" fmla="*/ 4976341 w 6096000"/>
              <a:gd name="connsiteY138" fmla="*/ 5210876 h 6858000"/>
              <a:gd name="connsiteX139" fmla="*/ 4980617 w 6096000"/>
              <a:gd name="connsiteY139" fmla="*/ 5269726 h 6858000"/>
              <a:gd name="connsiteX140" fmla="*/ 4997733 w 6096000"/>
              <a:gd name="connsiteY140" fmla="*/ 5464225 h 6858000"/>
              <a:gd name="connsiteX141" fmla="*/ 5001400 w 6096000"/>
              <a:gd name="connsiteY141" fmla="*/ 5594585 h 6858000"/>
              <a:gd name="connsiteX142" fmla="*/ 4983700 w 6096000"/>
              <a:gd name="connsiteY142" fmla="*/ 5667896 h 6858000"/>
              <a:gd name="connsiteX143" fmla="*/ 4968506 w 6096000"/>
              <a:gd name="connsiteY143" fmla="*/ 5769225 h 6858000"/>
              <a:gd name="connsiteX144" fmla="*/ 4969765 w 6096000"/>
              <a:gd name="connsiteY144" fmla="*/ 5823324 h 6858000"/>
              <a:gd name="connsiteX145" fmla="*/ 4966129 w 6096000"/>
              <a:gd name="connsiteY145" fmla="*/ 5862699 h 6858000"/>
              <a:gd name="connsiteX146" fmla="*/ 4970695 w 6096000"/>
              <a:gd name="connsiteY146" fmla="*/ 5906467 h 6858000"/>
              <a:gd name="connsiteX147" fmla="*/ 4991568 w 6096000"/>
              <a:gd name="connsiteY147" fmla="*/ 5939847 h 6858000"/>
              <a:gd name="connsiteX148" fmla="*/ 4986815 w 6096000"/>
              <a:gd name="connsiteY148" fmla="*/ 5973994 h 6858000"/>
              <a:gd name="connsiteX149" fmla="*/ 4987776 w 6096000"/>
              <a:gd name="connsiteY149" fmla="*/ 6089693 h 6858000"/>
              <a:gd name="connsiteX150" fmla="*/ 4991621 w 6096000"/>
              <a:gd name="connsiteY150" fmla="*/ 6224938 h 6858000"/>
              <a:gd name="connsiteX151" fmla="*/ 5017157 w 6096000"/>
              <a:gd name="connsiteY151" fmla="*/ 6370251 h 6858000"/>
              <a:gd name="connsiteX152" fmla="*/ 5040797 w 6096000"/>
              <a:gd name="connsiteY152" fmla="*/ 6541313 h 6858000"/>
              <a:gd name="connsiteX153" fmla="*/ 5045375 w 6096000"/>
              <a:gd name="connsiteY153" fmla="*/ 6640957 h 6858000"/>
              <a:gd name="connsiteX154" fmla="*/ 5058442 w 6096000"/>
              <a:gd name="connsiteY154" fmla="*/ 6705297 h 6858000"/>
              <a:gd name="connsiteX155" fmla="*/ 5071125 w 6096000"/>
              <a:gd name="connsiteY155" fmla="*/ 6759582 h 6858000"/>
              <a:gd name="connsiteX156" fmla="*/ 5069172 w 6096000"/>
              <a:gd name="connsiteY156" fmla="*/ 6817746 h 6858000"/>
              <a:gd name="connsiteX157" fmla="*/ 5072322 w 6096000"/>
              <a:gd name="connsiteY157" fmla="*/ 6843646 h 6858000"/>
              <a:gd name="connsiteX158" fmla="*/ 5091388 w 6096000"/>
              <a:gd name="connsiteY158" fmla="*/ 6857998 h 6858000"/>
              <a:gd name="connsiteX159" fmla="*/ 6096000 w 6096000"/>
              <a:gd name="connsiteY159" fmla="*/ 6857998 h 6858000"/>
              <a:gd name="connsiteX160" fmla="*/ 6096000 w 6096000"/>
              <a:gd name="connsiteY160" fmla="*/ 6858000 h 6858000"/>
              <a:gd name="connsiteX161" fmla="*/ 0 w 6096000"/>
              <a:gd name="connsiteY16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6096000" h="6858000">
                <a:moveTo>
                  <a:pt x="0" y="0"/>
                </a:moveTo>
                <a:lnTo>
                  <a:pt x="5567517" y="0"/>
                </a:lnTo>
                <a:lnTo>
                  <a:pt x="5566938" y="1705"/>
                </a:lnTo>
                <a:cubicBezTo>
                  <a:pt x="5563126" y="8440"/>
                  <a:pt x="5558112" y="13784"/>
                  <a:pt x="5551594" y="17287"/>
                </a:cubicBezTo>
                <a:cubicBezTo>
                  <a:pt x="5562364" y="82036"/>
                  <a:pt x="5510349" y="69804"/>
                  <a:pt x="5545641" y="130336"/>
                </a:cubicBezTo>
                <a:cubicBezTo>
                  <a:pt x="5526953" y="117589"/>
                  <a:pt x="5536978" y="162458"/>
                  <a:pt x="5538289" y="187093"/>
                </a:cubicBezTo>
                <a:cubicBezTo>
                  <a:pt x="5536205" y="226511"/>
                  <a:pt x="5545722" y="205530"/>
                  <a:pt x="5545790" y="265704"/>
                </a:cubicBezTo>
                <a:cubicBezTo>
                  <a:pt x="5542296" y="317533"/>
                  <a:pt x="5543813" y="325288"/>
                  <a:pt x="5542313" y="354566"/>
                </a:cubicBezTo>
                <a:lnTo>
                  <a:pt x="5524126" y="472000"/>
                </a:lnTo>
                <a:lnTo>
                  <a:pt x="5522170" y="473782"/>
                </a:lnTo>
                <a:cubicBezTo>
                  <a:pt x="5517847" y="482008"/>
                  <a:pt x="5518682" y="487340"/>
                  <a:pt x="5521798" y="491380"/>
                </a:cubicBezTo>
                <a:lnTo>
                  <a:pt x="5536419" y="531675"/>
                </a:lnTo>
                <a:lnTo>
                  <a:pt x="5533435" y="536015"/>
                </a:lnTo>
                <a:lnTo>
                  <a:pt x="5538088" y="572092"/>
                </a:lnTo>
                <a:lnTo>
                  <a:pt x="5536061" y="572511"/>
                </a:lnTo>
                <a:cubicBezTo>
                  <a:pt x="5531611" y="574271"/>
                  <a:pt x="5528529" y="577121"/>
                  <a:pt x="5528218" y="582332"/>
                </a:cubicBezTo>
                <a:cubicBezTo>
                  <a:pt x="5498002" y="573171"/>
                  <a:pt x="5516262" y="585107"/>
                  <a:pt x="5518011" y="601285"/>
                </a:cubicBezTo>
                <a:cubicBezTo>
                  <a:pt x="5508838" y="617831"/>
                  <a:pt x="5480684" y="666964"/>
                  <a:pt x="5473174" y="681608"/>
                </a:cubicBezTo>
                <a:cubicBezTo>
                  <a:pt x="5473102" y="684122"/>
                  <a:pt x="5473033" y="686637"/>
                  <a:pt x="5472963" y="689151"/>
                </a:cubicBezTo>
                <a:lnTo>
                  <a:pt x="5472485" y="689289"/>
                </a:lnTo>
                <a:cubicBezTo>
                  <a:pt x="5471434" y="690905"/>
                  <a:pt x="5470986" y="693376"/>
                  <a:pt x="5471326" y="697222"/>
                </a:cubicBezTo>
                <a:cubicBezTo>
                  <a:pt x="5471606" y="703992"/>
                  <a:pt x="5471884" y="710761"/>
                  <a:pt x="5472164" y="717531"/>
                </a:cubicBezTo>
                <a:lnTo>
                  <a:pt x="5468891" y="722494"/>
                </a:lnTo>
                <a:lnTo>
                  <a:pt x="5463081" y="724368"/>
                </a:lnTo>
                <a:lnTo>
                  <a:pt x="5446981" y="752692"/>
                </a:lnTo>
                <a:cubicBezTo>
                  <a:pt x="5454691" y="764380"/>
                  <a:pt x="5422719" y="808083"/>
                  <a:pt x="5417190" y="816346"/>
                </a:cubicBezTo>
                <a:lnTo>
                  <a:pt x="5388958" y="889417"/>
                </a:lnTo>
                <a:cubicBezTo>
                  <a:pt x="5320491" y="969963"/>
                  <a:pt x="5321907" y="1005331"/>
                  <a:pt x="5307044" y="1063288"/>
                </a:cubicBezTo>
                <a:cubicBezTo>
                  <a:pt x="5313332" y="1111028"/>
                  <a:pt x="5317096" y="1110140"/>
                  <a:pt x="5303837" y="1157176"/>
                </a:cubicBezTo>
                <a:cubicBezTo>
                  <a:pt x="5301103" y="1192124"/>
                  <a:pt x="5301884" y="1197232"/>
                  <a:pt x="5286494" y="1210776"/>
                </a:cubicBezTo>
                <a:lnTo>
                  <a:pt x="5282463" y="1301993"/>
                </a:lnTo>
                <a:lnTo>
                  <a:pt x="5252235" y="1360879"/>
                </a:lnTo>
                <a:lnTo>
                  <a:pt x="5244497" y="1404045"/>
                </a:lnTo>
                <a:lnTo>
                  <a:pt x="5223823" y="1429568"/>
                </a:lnTo>
                <a:lnTo>
                  <a:pt x="5224851" y="1430305"/>
                </a:lnTo>
                <a:cubicBezTo>
                  <a:pt x="5226697" y="1432466"/>
                  <a:pt x="5214738" y="1459891"/>
                  <a:pt x="5212394" y="1463304"/>
                </a:cubicBezTo>
                <a:cubicBezTo>
                  <a:pt x="5209912" y="1477394"/>
                  <a:pt x="5213027" y="1501295"/>
                  <a:pt x="5209958" y="1514846"/>
                </a:cubicBezTo>
                <a:lnTo>
                  <a:pt x="5206417" y="1519731"/>
                </a:lnTo>
                <a:lnTo>
                  <a:pt x="5206640" y="1519929"/>
                </a:lnTo>
                <a:cubicBezTo>
                  <a:pt x="5206490" y="1521210"/>
                  <a:pt x="5209710" y="1543635"/>
                  <a:pt x="5207632" y="1546022"/>
                </a:cubicBezTo>
                <a:lnTo>
                  <a:pt x="5212030" y="1578752"/>
                </a:lnTo>
                <a:cubicBezTo>
                  <a:pt x="5206147" y="1605585"/>
                  <a:pt x="5226381" y="1622803"/>
                  <a:pt x="5203533" y="1647555"/>
                </a:cubicBezTo>
                <a:cubicBezTo>
                  <a:pt x="5198128" y="1672675"/>
                  <a:pt x="5203213" y="1694404"/>
                  <a:pt x="5190877" y="1715685"/>
                </a:cubicBezTo>
                <a:cubicBezTo>
                  <a:pt x="5196815" y="1724301"/>
                  <a:pt x="5198098" y="1732435"/>
                  <a:pt x="5184235" y="1740358"/>
                </a:cubicBezTo>
                <a:cubicBezTo>
                  <a:pt x="5182625" y="1763793"/>
                  <a:pt x="5198368" y="1769422"/>
                  <a:pt x="5181475" y="1784314"/>
                </a:cubicBezTo>
                <a:cubicBezTo>
                  <a:pt x="5205987" y="1797417"/>
                  <a:pt x="5195246" y="1798221"/>
                  <a:pt x="5185845" y="1804434"/>
                </a:cubicBezTo>
                <a:lnTo>
                  <a:pt x="5185068" y="1805316"/>
                </a:lnTo>
                <a:lnTo>
                  <a:pt x="5188593" y="1807109"/>
                </a:lnTo>
                <a:lnTo>
                  <a:pt x="5185920" y="1821003"/>
                </a:lnTo>
                <a:lnTo>
                  <a:pt x="5183543" y="1824832"/>
                </a:lnTo>
                <a:cubicBezTo>
                  <a:pt x="5182284" y="1827468"/>
                  <a:pt x="5181937" y="1829219"/>
                  <a:pt x="5182235" y="1830429"/>
                </a:cubicBezTo>
                <a:lnTo>
                  <a:pt x="5182525" y="1830569"/>
                </a:lnTo>
                <a:lnTo>
                  <a:pt x="5180663" y="1835810"/>
                </a:lnTo>
                <a:cubicBezTo>
                  <a:pt x="5176779" y="1844665"/>
                  <a:pt x="5172297" y="1853278"/>
                  <a:pt x="5167452" y="1861483"/>
                </a:cubicBezTo>
                <a:cubicBezTo>
                  <a:pt x="5179827" y="1866643"/>
                  <a:pt x="5166788" y="1884999"/>
                  <a:pt x="5174266" y="1892417"/>
                </a:cubicBezTo>
                <a:lnTo>
                  <a:pt x="5189262" y="1895114"/>
                </a:lnTo>
                <a:lnTo>
                  <a:pt x="5187100" y="1899379"/>
                </a:lnTo>
                <a:lnTo>
                  <a:pt x="5180471" y="1907867"/>
                </a:lnTo>
                <a:cubicBezTo>
                  <a:pt x="5179609" y="1909162"/>
                  <a:pt x="5179647" y="1909994"/>
                  <a:pt x="5181361" y="1910265"/>
                </a:cubicBezTo>
                <a:cubicBezTo>
                  <a:pt x="5180995" y="1914884"/>
                  <a:pt x="5177893" y="1930292"/>
                  <a:pt x="5178268" y="1935584"/>
                </a:cubicBezTo>
                <a:lnTo>
                  <a:pt x="5183619" y="1942021"/>
                </a:lnTo>
                <a:lnTo>
                  <a:pt x="5184480" y="1945112"/>
                </a:lnTo>
                <a:lnTo>
                  <a:pt x="5172776" y="1961162"/>
                </a:lnTo>
                <a:lnTo>
                  <a:pt x="5168513" y="1969445"/>
                </a:lnTo>
                <a:lnTo>
                  <a:pt x="5126597" y="2024270"/>
                </a:lnTo>
                <a:lnTo>
                  <a:pt x="5119528" y="2107942"/>
                </a:lnTo>
                <a:cubicBezTo>
                  <a:pt x="5089290" y="2138038"/>
                  <a:pt x="5110415" y="2159228"/>
                  <a:pt x="5110356" y="2193455"/>
                </a:cubicBezTo>
                <a:cubicBezTo>
                  <a:pt x="5101302" y="2220953"/>
                  <a:pt x="5110381" y="2224200"/>
                  <a:pt x="5104992" y="2260088"/>
                </a:cubicBezTo>
                <a:cubicBezTo>
                  <a:pt x="5096504" y="2291744"/>
                  <a:pt x="5078225" y="2299003"/>
                  <a:pt x="5059439" y="2335735"/>
                </a:cubicBezTo>
                <a:cubicBezTo>
                  <a:pt x="5029465" y="2329020"/>
                  <a:pt x="5058046" y="2407546"/>
                  <a:pt x="5022061" y="2408995"/>
                </a:cubicBezTo>
                <a:cubicBezTo>
                  <a:pt x="5023289" y="2413465"/>
                  <a:pt x="5019654" y="2441580"/>
                  <a:pt x="5022253" y="2445869"/>
                </a:cubicBezTo>
                <a:cubicBezTo>
                  <a:pt x="5022440" y="2449625"/>
                  <a:pt x="5011241" y="2492743"/>
                  <a:pt x="5011426" y="2496499"/>
                </a:cubicBezTo>
                <a:lnTo>
                  <a:pt x="4994224" y="2549900"/>
                </a:lnTo>
                <a:cubicBezTo>
                  <a:pt x="4992353" y="2564757"/>
                  <a:pt x="4998952" y="2582253"/>
                  <a:pt x="4995245" y="2596456"/>
                </a:cubicBezTo>
                <a:lnTo>
                  <a:pt x="4988570" y="2606088"/>
                </a:lnTo>
                <a:cubicBezTo>
                  <a:pt x="4988504" y="2615842"/>
                  <a:pt x="4988436" y="2625597"/>
                  <a:pt x="4988371" y="2635351"/>
                </a:cubicBezTo>
                <a:lnTo>
                  <a:pt x="4983212" y="2665666"/>
                </a:lnTo>
                <a:lnTo>
                  <a:pt x="4968234" y="2715895"/>
                </a:lnTo>
                <a:lnTo>
                  <a:pt x="4975888" y="2725052"/>
                </a:lnTo>
                <a:lnTo>
                  <a:pt x="4980195" y="2726489"/>
                </a:lnTo>
                <a:lnTo>
                  <a:pt x="4976218" y="2740278"/>
                </a:lnTo>
                <a:lnTo>
                  <a:pt x="4980571" y="2751112"/>
                </a:lnTo>
                <a:lnTo>
                  <a:pt x="4973893" y="2760208"/>
                </a:lnTo>
                <a:lnTo>
                  <a:pt x="4979005" y="2790136"/>
                </a:lnTo>
                <a:lnTo>
                  <a:pt x="4986137" y="2804183"/>
                </a:lnTo>
                <a:cubicBezTo>
                  <a:pt x="4986150" y="2811409"/>
                  <a:pt x="4986162" y="2818634"/>
                  <a:pt x="4986175" y="2825860"/>
                </a:cubicBezTo>
                <a:cubicBezTo>
                  <a:pt x="4987474" y="2843788"/>
                  <a:pt x="4992871" y="2886513"/>
                  <a:pt x="4993936" y="2911749"/>
                </a:cubicBezTo>
                <a:cubicBezTo>
                  <a:pt x="4993313" y="2946689"/>
                  <a:pt x="4980300" y="2954448"/>
                  <a:pt x="4992563" y="2977278"/>
                </a:cubicBezTo>
                <a:cubicBezTo>
                  <a:pt x="4985688" y="2983455"/>
                  <a:pt x="4982051" y="2987749"/>
                  <a:pt x="4980516" y="2991092"/>
                </a:cubicBezTo>
                <a:cubicBezTo>
                  <a:pt x="4975910" y="3001119"/>
                  <a:pt x="4990216" y="3002537"/>
                  <a:pt x="4992801" y="3020247"/>
                </a:cubicBezTo>
                <a:cubicBezTo>
                  <a:pt x="4998517" y="3032637"/>
                  <a:pt x="5013148" y="3051512"/>
                  <a:pt x="5014805" y="3065434"/>
                </a:cubicBezTo>
                <a:cubicBezTo>
                  <a:pt x="4998836" y="3057428"/>
                  <a:pt x="5016840" y="3105196"/>
                  <a:pt x="5002733" y="3103777"/>
                </a:cubicBezTo>
                <a:cubicBezTo>
                  <a:pt x="5022381" y="3124610"/>
                  <a:pt x="4997365" y="3128169"/>
                  <a:pt x="5002941" y="3151828"/>
                </a:cubicBezTo>
                <a:cubicBezTo>
                  <a:pt x="5010264" y="3163902"/>
                  <a:pt x="5011356" y="3171780"/>
                  <a:pt x="5002883" y="3180546"/>
                </a:cubicBezTo>
                <a:cubicBezTo>
                  <a:pt x="5038586" y="3236545"/>
                  <a:pt x="5003723" y="3210316"/>
                  <a:pt x="5016711" y="3258677"/>
                </a:cubicBezTo>
                <a:lnTo>
                  <a:pt x="5017918" y="3262610"/>
                </a:lnTo>
                <a:lnTo>
                  <a:pt x="5011672" y="3277179"/>
                </a:lnTo>
                <a:lnTo>
                  <a:pt x="5009344" y="3278130"/>
                </a:lnTo>
                <a:lnTo>
                  <a:pt x="5026770" y="3325671"/>
                </a:lnTo>
                <a:lnTo>
                  <a:pt x="5024571" y="3332072"/>
                </a:lnTo>
                <a:lnTo>
                  <a:pt x="5041705" y="3362948"/>
                </a:lnTo>
                <a:lnTo>
                  <a:pt x="5047477" y="3378959"/>
                </a:lnTo>
                <a:lnTo>
                  <a:pt x="5060758" y="3407057"/>
                </a:lnTo>
                <a:lnTo>
                  <a:pt x="5058968" y="3409825"/>
                </a:lnTo>
                <a:lnTo>
                  <a:pt x="5062667" y="3415218"/>
                </a:lnTo>
                <a:lnTo>
                  <a:pt x="5060928" y="3419880"/>
                </a:lnTo>
                <a:lnTo>
                  <a:pt x="5062923" y="3424545"/>
                </a:lnTo>
                <a:cubicBezTo>
                  <a:pt x="5063537" y="3433967"/>
                  <a:pt x="5063494" y="3466028"/>
                  <a:pt x="5064623" y="3476412"/>
                </a:cubicBezTo>
                <a:lnTo>
                  <a:pt x="5069684" y="3486850"/>
                </a:lnTo>
                <a:lnTo>
                  <a:pt x="5063339" y="3496391"/>
                </a:lnTo>
                <a:lnTo>
                  <a:pt x="5070139" y="3531201"/>
                </a:lnTo>
                <a:lnTo>
                  <a:pt x="5079896" y="3542019"/>
                </a:lnTo>
                <a:lnTo>
                  <a:pt x="5087540" y="3552249"/>
                </a:lnTo>
                <a:lnTo>
                  <a:pt x="5087902" y="3553678"/>
                </a:lnTo>
                <a:lnTo>
                  <a:pt x="5091509" y="3568021"/>
                </a:lnTo>
                <a:lnTo>
                  <a:pt x="5091934" y="3569719"/>
                </a:lnTo>
                <a:lnTo>
                  <a:pt x="5089362" y="3586412"/>
                </a:lnTo>
                <a:lnTo>
                  <a:pt x="5092358" y="3597336"/>
                </a:lnTo>
                <a:lnTo>
                  <a:pt x="5084254" y="3606007"/>
                </a:lnTo>
                <a:cubicBezTo>
                  <a:pt x="5084262" y="3617747"/>
                  <a:pt x="5084273" y="3629488"/>
                  <a:pt x="5084281" y="3641228"/>
                </a:cubicBezTo>
                <a:lnTo>
                  <a:pt x="5091848" y="3653088"/>
                </a:lnTo>
                <a:lnTo>
                  <a:pt x="5097436" y="3664114"/>
                </a:lnTo>
                <a:cubicBezTo>
                  <a:pt x="5097463" y="3664599"/>
                  <a:pt x="5097491" y="3665084"/>
                  <a:pt x="5097518" y="3665569"/>
                </a:cubicBezTo>
                <a:cubicBezTo>
                  <a:pt x="5097915" y="3672776"/>
                  <a:pt x="5096966" y="3688591"/>
                  <a:pt x="5099829" y="3707357"/>
                </a:cubicBezTo>
                <a:cubicBezTo>
                  <a:pt x="5100505" y="3724716"/>
                  <a:pt x="5118078" y="3760234"/>
                  <a:pt x="5114696" y="3778166"/>
                </a:cubicBezTo>
                <a:cubicBezTo>
                  <a:pt x="5141627" y="3845122"/>
                  <a:pt x="5125427" y="3821305"/>
                  <a:pt x="5135379" y="3878222"/>
                </a:cubicBezTo>
                <a:cubicBezTo>
                  <a:pt x="5161519" y="3905047"/>
                  <a:pt x="5125417" y="4015047"/>
                  <a:pt x="5130138" y="4048117"/>
                </a:cubicBezTo>
                <a:cubicBezTo>
                  <a:pt x="5081804" y="4192084"/>
                  <a:pt x="5096262" y="4158987"/>
                  <a:pt x="5090040" y="4219510"/>
                </a:cubicBezTo>
                <a:cubicBezTo>
                  <a:pt x="5104553" y="4280033"/>
                  <a:pt x="5065380" y="4345686"/>
                  <a:pt x="5092812" y="4411258"/>
                </a:cubicBezTo>
                <a:cubicBezTo>
                  <a:pt x="5090630" y="4437329"/>
                  <a:pt x="5083878" y="4473140"/>
                  <a:pt x="5084599" y="4488531"/>
                </a:cubicBezTo>
                <a:cubicBezTo>
                  <a:pt x="5084423" y="4505410"/>
                  <a:pt x="5084248" y="4522289"/>
                  <a:pt x="5084072" y="4539168"/>
                </a:cubicBezTo>
                <a:cubicBezTo>
                  <a:pt x="5072114" y="4567830"/>
                  <a:pt x="5064305" y="4588197"/>
                  <a:pt x="5068936" y="4625153"/>
                </a:cubicBezTo>
                <a:cubicBezTo>
                  <a:pt x="5077433" y="4662889"/>
                  <a:pt x="5065899" y="4679357"/>
                  <a:pt x="5059114" y="4733115"/>
                </a:cubicBezTo>
                <a:cubicBezTo>
                  <a:pt x="5068687" y="4752352"/>
                  <a:pt x="5055370" y="4832308"/>
                  <a:pt x="5037209" y="4844323"/>
                </a:cubicBezTo>
                <a:cubicBezTo>
                  <a:pt x="5033444" y="4857054"/>
                  <a:pt x="5040194" y="4871554"/>
                  <a:pt x="5020638" y="4877992"/>
                </a:cubicBezTo>
                <a:cubicBezTo>
                  <a:pt x="4997151" y="4888353"/>
                  <a:pt x="5034418" y="4931200"/>
                  <a:pt x="5006413" y="4925805"/>
                </a:cubicBezTo>
                <a:cubicBezTo>
                  <a:pt x="5031964" y="4956261"/>
                  <a:pt x="4982840" y="4982633"/>
                  <a:pt x="4971037" y="5009272"/>
                </a:cubicBezTo>
                <a:cubicBezTo>
                  <a:pt x="4973259" y="5034036"/>
                  <a:pt x="4968375" y="5053859"/>
                  <a:pt x="4963105" y="5111369"/>
                </a:cubicBezTo>
                <a:cubicBezTo>
                  <a:pt x="4973224" y="5141336"/>
                  <a:pt x="4937413" y="5161742"/>
                  <a:pt x="4976341" y="5210876"/>
                </a:cubicBezTo>
                <a:cubicBezTo>
                  <a:pt x="4972455" y="5212581"/>
                  <a:pt x="4977054" y="5227501"/>
                  <a:pt x="4980617" y="5269726"/>
                </a:cubicBezTo>
                <a:cubicBezTo>
                  <a:pt x="4984182" y="5311951"/>
                  <a:pt x="4990390" y="5400671"/>
                  <a:pt x="4997733" y="5464225"/>
                </a:cubicBezTo>
                <a:cubicBezTo>
                  <a:pt x="5001765" y="5536542"/>
                  <a:pt x="4990225" y="5517959"/>
                  <a:pt x="5001400" y="5594585"/>
                </a:cubicBezTo>
                <a:cubicBezTo>
                  <a:pt x="4999908" y="5619318"/>
                  <a:pt x="4974042" y="5647975"/>
                  <a:pt x="4983700" y="5667896"/>
                </a:cubicBezTo>
                <a:cubicBezTo>
                  <a:pt x="4976834" y="5696311"/>
                  <a:pt x="4975579" y="5738356"/>
                  <a:pt x="4968506" y="5769225"/>
                </a:cubicBezTo>
                <a:cubicBezTo>
                  <a:pt x="4968926" y="5787258"/>
                  <a:pt x="4969344" y="5805291"/>
                  <a:pt x="4969765" y="5823324"/>
                </a:cubicBezTo>
                <a:cubicBezTo>
                  <a:pt x="4966122" y="5853058"/>
                  <a:pt x="4965608" y="5838948"/>
                  <a:pt x="4966129" y="5862699"/>
                </a:cubicBezTo>
                <a:lnTo>
                  <a:pt x="4970695" y="5906467"/>
                </a:lnTo>
                <a:lnTo>
                  <a:pt x="4991568" y="5939847"/>
                </a:lnTo>
                <a:cubicBezTo>
                  <a:pt x="4998848" y="5955713"/>
                  <a:pt x="4974731" y="5940131"/>
                  <a:pt x="4986815" y="5973994"/>
                </a:cubicBezTo>
                <a:cubicBezTo>
                  <a:pt x="4961187" y="5997051"/>
                  <a:pt x="4983444" y="6032039"/>
                  <a:pt x="4987776" y="6089693"/>
                </a:cubicBezTo>
                <a:lnTo>
                  <a:pt x="4991621" y="6224938"/>
                </a:lnTo>
                <a:cubicBezTo>
                  <a:pt x="4988442" y="6270972"/>
                  <a:pt x="5008962" y="6317522"/>
                  <a:pt x="5017157" y="6370251"/>
                </a:cubicBezTo>
                <a:cubicBezTo>
                  <a:pt x="5025353" y="6422980"/>
                  <a:pt x="5039938" y="6490855"/>
                  <a:pt x="5040797" y="6541313"/>
                </a:cubicBezTo>
                <a:cubicBezTo>
                  <a:pt x="5039898" y="6576319"/>
                  <a:pt x="5031912" y="6591883"/>
                  <a:pt x="5045375" y="6640957"/>
                </a:cubicBezTo>
                <a:cubicBezTo>
                  <a:pt x="5057505" y="6669536"/>
                  <a:pt x="5052276" y="6675394"/>
                  <a:pt x="5058442" y="6705297"/>
                </a:cubicBezTo>
                <a:cubicBezTo>
                  <a:pt x="5057367" y="6727133"/>
                  <a:pt x="5067901" y="6732087"/>
                  <a:pt x="5071125" y="6759582"/>
                </a:cubicBezTo>
                <a:cubicBezTo>
                  <a:pt x="5055614" y="6796071"/>
                  <a:pt x="5051656" y="6769544"/>
                  <a:pt x="5069172" y="6817746"/>
                </a:cubicBezTo>
                <a:cubicBezTo>
                  <a:pt x="5060956" y="6828354"/>
                  <a:pt x="5064525" y="6836369"/>
                  <a:pt x="5072322" y="6843646"/>
                </a:cubicBezTo>
                <a:lnTo>
                  <a:pt x="5091388" y="6857998"/>
                </a:lnTo>
                <a:lnTo>
                  <a:pt x="6096000" y="6857998"/>
                </a:lnTo>
                <a:lnTo>
                  <a:pt x="6096000"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extBox 3">
            <a:extLst>
              <a:ext uri="{FF2B5EF4-FFF2-40B4-BE49-F238E27FC236}">
                <a16:creationId xmlns:a16="http://schemas.microsoft.com/office/drawing/2014/main" id="{D64A67D6-CA1A-9690-993E-FF0C97BA18A3}"/>
              </a:ext>
            </a:extLst>
          </p:cNvPr>
          <p:cNvSpPr txBox="1"/>
          <p:nvPr/>
        </p:nvSpPr>
        <p:spPr>
          <a:xfrm>
            <a:off x="838200" y="609600"/>
            <a:ext cx="3739341" cy="1330839"/>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b="1" kern="1200">
                <a:solidFill>
                  <a:schemeClr val="tx1"/>
                </a:solidFill>
                <a:latin typeface="+mj-lt"/>
                <a:ea typeface="+mj-ea"/>
                <a:cs typeface="+mj-cs"/>
              </a:rPr>
              <a:t>Financial Guidance</a:t>
            </a:r>
          </a:p>
        </p:txBody>
      </p:sp>
      <p:sp>
        <p:nvSpPr>
          <p:cNvPr id="5" name="Subtitle 4">
            <a:extLst>
              <a:ext uri="{FF2B5EF4-FFF2-40B4-BE49-F238E27FC236}">
                <a16:creationId xmlns:a16="http://schemas.microsoft.com/office/drawing/2014/main" id="{3484F50B-E5D6-F973-65AB-544F4354FE7C}"/>
              </a:ext>
            </a:extLst>
          </p:cNvPr>
          <p:cNvSpPr>
            <a:spLocks noGrp="1"/>
          </p:cNvSpPr>
          <p:nvPr>
            <p:ph type="subTitle" idx="1"/>
          </p:nvPr>
        </p:nvSpPr>
        <p:spPr>
          <a:xfrm>
            <a:off x="862366" y="2194102"/>
            <a:ext cx="3427001" cy="3908586"/>
          </a:xfrm>
        </p:spPr>
        <p:txBody>
          <a:bodyPr vert="horz" lIns="91440" tIns="45720" rIns="91440" bIns="45720" rtlCol="0">
            <a:normAutofit/>
          </a:bodyPr>
          <a:lstStyle/>
          <a:p>
            <a:pPr indent="-228600" algn="l">
              <a:buFont typeface="Arial" panose="020B0604020202020204" pitchFamily="34" charset="0"/>
              <a:buChar char="•"/>
            </a:pPr>
            <a:r>
              <a:rPr lang="en-US" sz="2000" b="1"/>
              <a:t>Monthly Claims</a:t>
            </a:r>
          </a:p>
          <a:p>
            <a:pPr marL="342900" indent="-228600" algn="l">
              <a:buFont typeface="Arial" panose="020B0604020202020204" pitchFamily="34" charset="0"/>
              <a:buChar char="•"/>
            </a:pPr>
            <a:r>
              <a:rPr lang="en-US" sz="2000"/>
              <a:t>Maintain accurate records at both district and school level</a:t>
            </a:r>
          </a:p>
          <a:p>
            <a:pPr marL="342900" indent="-228600" algn="l">
              <a:buFont typeface="Arial" panose="020B0604020202020204" pitchFamily="34" charset="0"/>
              <a:buChar char="•"/>
            </a:pPr>
            <a:r>
              <a:rPr lang="en-US" sz="2000"/>
              <a:t>Review of all claims submitted for reimbursement</a:t>
            </a:r>
          </a:p>
          <a:p>
            <a:pPr marL="342900" indent="-228600" algn="l">
              <a:buFont typeface="Arial" panose="020B0604020202020204" pitchFamily="34" charset="0"/>
              <a:buChar char="•"/>
            </a:pPr>
            <a:r>
              <a:rPr lang="en-US" sz="2000"/>
              <a:t>Majority of funds are used to purchase fresh produce</a:t>
            </a:r>
          </a:p>
          <a:p>
            <a:pPr marL="342900" indent="-228600" algn="l">
              <a:buFont typeface="Arial" panose="020B0604020202020204" pitchFamily="34" charset="0"/>
              <a:buChar char="•"/>
            </a:pPr>
            <a:r>
              <a:rPr lang="en-US" sz="2000"/>
              <a:t>Labor costs and other non-food costs are minimal</a:t>
            </a:r>
          </a:p>
          <a:p>
            <a:pPr marL="342900" indent="-228600" algn="l">
              <a:buFont typeface="Arial" panose="020B0604020202020204" pitchFamily="34" charset="0"/>
              <a:buChar char="•"/>
            </a:pPr>
            <a:endParaRPr lang="en-US" sz="2000" b="1"/>
          </a:p>
          <a:p>
            <a:pPr indent="-228600" algn="l">
              <a:buFont typeface="Arial" panose="020B0604020202020204" pitchFamily="34" charset="0"/>
              <a:buChar char="•"/>
            </a:pPr>
            <a:endParaRPr lang="en-US" sz="2000" b="1"/>
          </a:p>
          <a:p>
            <a:pPr marL="342900" indent="-228600" algn="l">
              <a:buFont typeface="Arial" panose="020B0604020202020204" pitchFamily="34" charset="0"/>
              <a:buChar char="•"/>
            </a:pPr>
            <a:endParaRPr lang="en-US" sz="2000"/>
          </a:p>
          <a:p>
            <a:pPr indent="-228600" algn="l">
              <a:buFont typeface="Arial" panose="020B0604020202020204" pitchFamily="34" charset="0"/>
              <a:buChar char="•"/>
            </a:pPr>
            <a:endParaRPr lang="en-US" sz="2000"/>
          </a:p>
          <a:p>
            <a:pPr indent="-228600" algn="l">
              <a:buFont typeface="Arial" panose="020B0604020202020204" pitchFamily="34" charset="0"/>
              <a:buChar char="•"/>
            </a:pPr>
            <a:endParaRPr lang="en-US" sz="2000"/>
          </a:p>
          <a:p>
            <a:pPr indent="-228600" algn="l">
              <a:buFont typeface="Arial" panose="020B0604020202020204" pitchFamily="34" charset="0"/>
              <a:buChar char="•"/>
            </a:pPr>
            <a:endParaRPr lang="en-US" sz="2000"/>
          </a:p>
          <a:p>
            <a:pPr marR="0" lvl="0" indent="-228600" algn="l">
              <a:spcAft>
                <a:spcPts val="1200"/>
              </a:spcAft>
              <a:buFont typeface="Arial" panose="020B0604020202020204" pitchFamily="34" charset="0"/>
              <a:buChar char="•"/>
            </a:pPr>
            <a:endParaRPr lang="en-US" sz="2000">
              <a:effectLst/>
            </a:endParaRPr>
          </a:p>
          <a:p>
            <a:pPr indent="-228600" algn="l">
              <a:buFont typeface="Arial" panose="020B0604020202020204" pitchFamily="34" charset="0"/>
              <a:buChar char="•"/>
            </a:pPr>
            <a:endParaRPr lang="en-US" sz="2000"/>
          </a:p>
        </p:txBody>
      </p:sp>
      <p:pic>
        <p:nvPicPr>
          <p:cNvPr id="3" name="Picture 2" descr="A pile of fruits and vegetables&#10;&#10;Description automatically generated">
            <a:extLst>
              <a:ext uri="{FF2B5EF4-FFF2-40B4-BE49-F238E27FC236}">
                <a16:creationId xmlns:a16="http://schemas.microsoft.com/office/drawing/2014/main" id="{D087AE2C-FE02-F31C-B0A0-8C44B03D97BC}"/>
              </a:ext>
            </a:extLst>
          </p:cNvPr>
          <p:cNvPicPr>
            <a:picLocks noChangeAspect="1"/>
          </p:cNvPicPr>
          <p:nvPr/>
        </p:nvPicPr>
        <p:blipFill>
          <a:blip r:embed="rId3">
            <a:extLst>
              <a:ext uri="{28A0092B-C50C-407E-A947-70E740481C1C}">
                <a14:useLocalDpi xmlns:a14="http://schemas.microsoft.com/office/drawing/2010/main" val="0"/>
              </a:ext>
            </a:extLst>
          </a:blip>
          <a:srcRect t="9091" r="18979"/>
          <a:stretch>
            <a:fillRect/>
          </a:stretch>
        </p:blipFill>
        <p:spPr>
          <a:xfrm>
            <a:off x="4990762" y="948515"/>
            <a:ext cx="6980346" cy="5521734"/>
          </a:xfrm>
          <a:prstGeom prst="rect">
            <a:avLst/>
          </a:prstGeom>
        </p:spPr>
      </p:pic>
    </p:spTree>
    <p:extLst>
      <p:ext uri="{BB962C8B-B14F-4D97-AF65-F5344CB8AC3E}">
        <p14:creationId xmlns:p14="http://schemas.microsoft.com/office/powerpoint/2010/main" val="20772045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E76625"/>
        </a:solidFill>
        <a:effectLst/>
      </p:bgPr>
    </p:bg>
    <p:spTree>
      <p:nvGrpSpPr>
        <p:cNvPr id="1" name=""/>
        <p:cNvGrpSpPr/>
        <p:nvPr/>
      </p:nvGrpSpPr>
      <p:grpSpPr>
        <a:xfrm>
          <a:off x="0" y="0"/>
          <a:ext cx="0" cy="0"/>
          <a:chOff x="0" y="0"/>
          <a:chExt cx="0" cy="0"/>
        </a:xfrm>
      </p:grpSpPr>
      <p:sp useBgFill="1">
        <p:nvSpPr>
          <p:cNvPr id="51" name="Rectangle 50">
            <a:extLst>
              <a:ext uri="{FF2B5EF4-FFF2-40B4-BE49-F238E27FC236}">
                <a16:creationId xmlns:a16="http://schemas.microsoft.com/office/drawing/2014/main" id="{DF05ACD0-FF4A-4F8F-B5C5-6A4EBD0D1B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4C9AFA28-B5ED-4346-9AF7-68A157F16C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4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4" name="TextBox 3">
            <a:extLst>
              <a:ext uri="{FF2B5EF4-FFF2-40B4-BE49-F238E27FC236}">
                <a16:creationId xmlns:a16="http://schemas.microsoft.com/office/drawing/2014/main" id="{D64A67D6-CA1A-9690-993E-FF0C97BA18A3}"/>
              </a:ext>
            </a:extLst>
          </p:cNvPr>
          <p:cNvSpPr txBox="1"/>
          <p:nvPr/>
        </p:nvSpPr>
        <p:spPr>
          <a:xfrm>
            <a:off x="1204384" y="272132"/>
            <a:ext cx="6866720" cy="923724"/>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3200" b="1" kern="1200">
                <a:solidFill>
                  <a:srgbClr val="595959"/>
                </a:solidFill>
                <a:latin typeface="+mj-lt"/>
                <a:ea typeface="+mj-ea"/>
                <a:cs typeface="+mj-cs"/>
              </a:rPr>
              <a:t>Frequently Asked Questions</a:t>
            </a:r>
          </a:p>
        </p:txBody>
      </p:sp>
      <p:sp>
        <p:nvSpPr>
          <p:cNvPr id="5" name="Subtitle 4">
            <a:extLst>
              <a:ext uri="{FF2B5EF4-FFF2-40B4-BE49-F238E27FC236}">
                <a16:creationId xmlns:a16="http://schemas.microsoft.com/office/drawing/2014/main" id="{3484F50B-E5D6-F973-65AB-544F4354FE7C}"/>
              </a:ext>
            </a:extLst>
          </p:cNvPr>
          <p:cNvSpPr>
            <a:spLocks noGrp="1"/>
          </p:cNvSpPr>
          <p:nvPr>
            <p:ph type="subTitle" idx="1"/>
          </p:nvPr>
        </p:nvSpPr>
        <p:spPr>
          <a:xfrm>
            <a:off x="1362635" y="1266804"/>
            <a:ext cx="4794080" cy="4437708"/>
          </a:xfrm>
        </p:spPr>
        <p:txBody>
          <a:bodyPr vert="horz" lIns="91440" tIns="45720" rIns="91440" bIns="45720" rtlCol="0" anchor="t">
            <a:noAutofit/>
          </a:bodyPr>
          <a:lstStyle/>
          <a:p>
            <a:pPr algn="l"/>
            <a:r>
              <a:rPr lang="en-US"/>
              <a:t>Question:  Should schools develop a budget for the FFVP? </a:t>
            </a:r>
          </a:p>
          <a:p>
            <a:pPr algn="l"/>
            <a:r>
              <a:rPr lang="en-US"/>
              <a:t>Answer:  It is prudent for schools to develop a budget in order to assist in the timely expenditure of funds and FNS strongly encourages schools to do so.</a:t>
            </a:r>
            <a:endParaRPr lang="en-US" b="1">
              <a:solidFill>
                <a:schemeClr val="bg2">
                  <a:lumMod val="25000"/>
                </a:schemeClr>
              </a:solidFill>
            </a:endParaRPr>
          </a:p>
          <a:p>
            <a:pPr algn="l"/>
            <a:endParaRPr lang="en-US" b="1">
              <a:solidFill>
                <a:schemeClr val="bg2">
                  <a:lumMod val="25000"/>
                </a:schemeClr>
              </a:solidFill>
            </a:endParaRPr>
          </a:p>
          <a:p>
            <a:pPr marL="342900" indent="-342900" algn="l">
              <a:buFont typeface="Arial" panose="020B0604020202020204" pitchFamily="34" charset="0"/>
              <a:buChar char="•"/>
            </a:pPr>
            <a:endParaRPr lang="en-US">
              <a:solidFill>
                <a:schemeClr val="bg1"/>
              </a:solidFill>
            </a:endParaRPr>
          </a:p>
          <a:p>
            <a:pPr algn="l"/>
            <a:endParaRPr lang="en-US" kern="1200">
              <a:solidFill>
                <a:srgbClr val="595959"/>
              </a:solidFill>
              <a:latin typeface="+mn-lt"/>
              <a:ea typeface="+mn-ea"/>
              <a:cs typeface="+mn-cs"/>
            </a:endParaRPr>
          </a:p>
          <a:p>
            <a:endParaRPr lang="en-US" kern="1200">
              <a:solidFill>
                <a:srgbClr val="595959"/>
              </a:solidFill>
              <a:latin typeface="+mn-lt"/>
              <a:ea typeface="+mn-ea"/>
              <a:cs typeface="+mn-cs"/>
            </a:endParaRPr>
          </a:p>
          <a:p>
            <a:endParaRPr lang="en-US" kern="1200">
              <a:solidFill>
                <a:srgbClr val="595959"/>
              </a:solidFill>
              <a:latin typeface="+mn-lt"/>
              <a:ea typeface="+mn-ea"/>
              <a:cs typeface="+mn-cs"/>
            </a:endParaRPr>
          </a:p>
          <a:p>
            <a:pPr marR="0" lvl="0">
              <a:spcAft>
                <a:spcPts val="1200"/>
              </a:spcAft>
            </a:pPr>
            <a:endParaRPr lang="en-US" kern="1200">
              <a:solidFill>
                <a:srgbClr val="595959"/>
              </a:solidFill>
              <a:effectLst/>
              <a:latin typeface="+mn-lt"/>
              <a:ea typeface="+mn-ea"/>
              <a:cs typeface="+mn-cs"/>
            </a:endParaRPr>
          </a:p>
          <a:p>
            <a:endParaRPr lang="en-US" kern="1200">
              <a:solidFill>
                <a:srgbClr val="595959"/>
              </a:solidFill>
              <a:latin typeface="+mn-lt"/>
              <a:ea typeface="+mn-ea"/>
              <a:cs typeface="+mn-cs"/>
            </a:endParaRPr>
          </a:p>
        </p:txBody>
      </p:sp>
      <p:pic>
        <p:nvPicPr>
          <p:cNvPr id="3" name="Picture 2" descr="A pile of fruits and vegetables&#10;&#10;Description automatically generated">
            <a:extLst>
              <a:ext uri="{FF2B5EF4-FFF2-40B4-BE49-F238E27FC236}">
                <a16:creationId xmlns:a16="http://schemas.microsoft.com/office/drawing/2014/main" id="{D087AE2C-FE02-F31C-B0A0-8C44B03D97BC}"/>
              </a:ext>
            </a:extLst>
          </p:cNvPr>
          <p:cNvPicPr>
            <a:picLocks noChangeAspect="1"/>
          </p:cNvPicPr>
          <p:nvPr/>
        </p:nvPicPr>
        <p:blipFill>
          <a:blip r:embed="rId3">
            <a:extLst>
              <a:ext uri="{28A0092B-C50C-407E-A947-70E740481C1C}">
                <a14:useLocalDpi xmlns:a14="http://schemas.microsoft.com/office/drawing/2010/main" val="0"/>
              </a:ext>
            </a:extLst>
          </a:blip>
          <a:srcRect l="15282" r="14217" b="-1"/>
          <a:stretch/>
        </p:blipFill>
        <p:spPr>
          <a:xfrm>
            <a:off x="6810935" y="1419794"/>
            <a:ext cx="4018430" cy="4018411"/>
          </a:xfrm>
          <a:prstGeom prst="rect">
            <a:avLst/>
          </a:prstGeom>
        </p:spPr>
      </p:pic>
    </p:spTree>
    <p:extLst>
      <p:ext uri="{BB962C8B-B14F-4D97-AF65-F5344CB8AC3E}">
        <p14:creationId xmlns:p14="http://schemas.microsoft.com/office/powerpoint/2010/main" val="15895472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E76625"/>
        </a:solidFill>
        <a:effectLst/>
      </p:bgPr>
    </p:bg>
    <p:spTree>
      <p:nvGrpSpPr>
        <p:cNvPr id="1" name=""/>
        <p:cNvGrpSpPr/>
        <p:nvPr/>
      </p:nvGrpSpPr>
      <p:grpSpPr>
        <a:xfrm>
          <a:off x="0" y="0"/>
          <a:ext cx="0" cy="0"/>
          <a:chOff x="0" y="0"/>
          <a:chExt cx="0" cy="0"/>
        </a:xfrm>
      </p:grpSpPr>
      <p:sp useBgFill="1">
        <p:nvSpPr>
          <p:cNvPr id="51" name="Rectangle 50">
            <a:extLst>
              <a:ext uri="{FF2B5EF4-FFF2-40B4-BE49-F238E27FC236}">
                <a16:creationId xmlns:a16="http://schemas.microsoft.com/office/drawing/2014/main" id="{DF05ACD0-FF4A-4F8F-B5C5-6A4EBD0D1B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4C9AFA28-B5ED-4346-9AF7-68A157F16C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4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4" name="TextBox 3">
            <a:extLst>
              <a:ext uri="{FF2B5EF4-FFF2-40B4-BE49-F238E27FC236}">
                <a16:creationId xmlns:a16="http://schemas.microsoft.com/office/drawing/2014/main" id="{D64A67D6-CA1A-9690-993E-FF0C97BA18A3}"/>
              </a:ext>
            </a:extLst>
          </p:cNvPr>
          <p:cNvSpPr txBox="1"/>
          <p:nvPr/>
        </p:nvSpPr>
        <p:spPr>
          <a:xfrm>
            <a:off x="1204384" y="272132"/>
            <a:ext cx="6866720" cy="923724"/>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3200" b="1" kern="1200">
                <a:solidFill>
                  <a:srgbClr val="595959"/>
                </a:solidFill>
                <a:latin typeface="+mj-lt"/>
                <a:ea typeface="+mj-ea"/>
                <a:cs typeface="+mj-cs"/>
              </a:rPr>
              <a:t>Frequently Asked Questions</a:t>
            </a:r>
          </a:p>
        </p:txBody>
      </p:sp>
      <p:sp>
        <p:nvSpPr>
          <p:cNvPr id="5" name="Subtitle 4">
            <a:extLst>
              <a:ext uri="{FF2B5EF4-FFF2-40B4-BE49-F238E27FC236}">
                <a16:creationId xmlns:a16="http://schemas.microsoft.com/office/drawing/2014/main" id="{3484F50B-E5D6-F973-65AB-544F4354FE7C}"/>
              </a:ext>
            </a:extLst>
          </p:cNvPr>
          <p:cNvSpPr>
            <a:spLocks noGrp="1"/>
          </p:cNvSpPr>
          <p:nvPr>
            <p:ph type="subTitle" idx="1"/>
          </p:nvPr>
        </p:nvSpPr>
        <p:spPr>
          <a:xfrm>
            <a:off x="1362635" y="1266804"/>
            <a:ext cx="4794080" cy="4437708"/>
          </a:xfrm>
        </p:spPr>
        <p:txBody>
          <a:bodyPr vert="horz" lIns="91440" tIns="45720" rIns="91440" bIns="45720" rtlCol="0" anchor="t">
            <a:noAutofit/>
          </a:bodyPr>
          <a:lstStyle/>
          <a:p>
            <a:pPr algn="l"/>
            <a:r>
              <a:rPr lang="en-US"/>
              <a:t>Question:  Can schools bid FFVP, NSLP and SBP purchases together? </a:t>
            </a:r>
          </a:p>
          <a:p>
            <a:pPr algn="l"/>
            <a:r>
              <a:rPr lang="en-US"/>
              <a:t>Answer:  Yes.  However, schools must be able to demonstrate which items are purchased for the FFVP</a:t>
            </a:r>
            <a:endParaRPr lang="en-US" b="1">
              <a:solidFill>
                <a:schemeClr val="bg2">
                  <a:lumMod val="25000"/>
                </a:schemeClr>
              </a:solidFill>
            </a:endParaRPr>
          </a:p>
          <a:p>
            <a:pPr marL="342900" indent="-342900" algn="l">
              <a:buFont typeface="Arial" panose="020B0604020202020204" pitchFamily="34" charset="0"/>
              <a:buChar char="•"/>
            </a:pPr>
            <a:endParaRPr lang="en-US">
              <a:solidFill>
                <a:schemeClr val="bg1"/>
              </a:solidFill>
            </a:endParaRPr>
          </a:p>
          <a:p>
            <a:pPr algn="l"/>
            <a:endParaRPr lang="en-US" kern="1200">
              <a:solidFill>
                <a:srgbClr val="595959"/>
              </a:solidFill>
              <a:latin typeface="+mn-lt"/>
              <a:ea typeface="+mn-ea"/>
              <a:cs typeface="+mn-cs"/>
            </a:endParaRPr>
          </a:p>
          <a:p>
            <a:endParaRPr lang="en-US" kern="1200">
              <a:solidFill>
                <a:srgbClr val="595959"/>
              </a:solidFill>
              <a:latin typeface="+mn-lt"/>
              <a:ea typeface="+mn-ea"/>
              <a:cs typeface="+mn-cs"/>
            </a:endParaRPr>
          </a:p>
          <a:p>
            <a:endParaRPr lang="en-US" kern="1200">
              <a:solidFill>
                <a:srgbClr val="595959"/>
              </a:solidFill>
              <a:latin typeface="+mn-lt"/>
              <a:ea typeface="+mn-ea"/>
              <a:cs typeface="+mn-cs"/>
            </a:endParaRPr>
          </a:p>
          <a:p>
            <a:pPr marR="0" lvl="0">
              <a:spcAft>
                <a:spcPts val="1200"/>
              </a:spcAft>
            </a:pPr>
            <a:endParaRPr lang="en-US" kern="1200">
              <a:solidFill>
                <a:srgbClr val="595959"/>
              </a:solidFill>
              <a:effectLst/>
              <a:latin typeface="+mn-lt"/>
              <a:ea typeface="+mn-ea"/>
              <a:cs typeface="+mn-cs"/>
            </a:endParaRPr>
          </a:p>
          <a:p>
            <a:endParaRPr lang="en-US" kern="1200">
              <a:solidFill>
                <a:srgbClr val="595959"/>
              </a:solidFill>
              <a:latin typeface="+mn-lt"/>
              <a:ea typeface="+mn-ea"/>
              <a:cs typeface="+mn-cs"/>
            </a:endParaRPr>
          </a:p>
        </p:txBody>
      </p:sp>
      <p:pic>
        <p:nvPicPr>
          <p:cNvPr id="3" name="Picture 2" descr="A pile of fruits and vegetables&#10;&#10;Description automatically generated">
            <a:extLst>
              <a:ext uri="{FF2B5EF4-FFF2-40B4-BE49-F238E27FC236}">
                <a16:creationId xmlns:a16="http://schemas.microsoft.com/office/drawing/2014/main" id="{D087AE2C-FE02-F31C-B0A0-8C44B03D97BC}"/>
              </a:ext>
            </a:extLst>
          </p:cNvPr>
          <p:cNvPicPr>
            <a:picLocks noChangeAspect="1"/>
          </p:cNvPicPr>
          <p:nvPr/>
        </p:nvPicPr>
        <p:blipFill>
          <a:blip r:embed="rId3">
            <a:extLst>
              <a:ext uri="{28A0092B-C50C-407E-A947-70E740481C1C}">
                <a14:useLocalDpi xmlns:a14="http://schemas.microsoft.com/office/drawing/2010/main" val="0"/>
              </a:ext>
            </a:extLst>
          </a:blip>
          <a:srcRect l="15282" r="14217" b="-1"/>
          <a:stretch/>
        </p:blipFill>
        <p:spPr>
          <a:xfrm>
            <a:off x="6810935" y="1419794"/>
            <a:ext cx="4018430" cy="4018411"/>
          </a:xfrm>
          <a:prstGeom prst="rect">
            <a:avLst/>
          </a:prstGeom>
        </p:spPr>
      </p:pic>
    </p:spTree>
    <p:extLst>
      <p:ext uri="{BB962C8B-B14F-4D97-AF65-F5344CB8AC3E}">
        <p14:creationId xmlns:p14="http://schemas.microsoft.com/office/powerpoint/2010/main" val="40899522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E76625"/>
        </a:solidFill>
        <a:effectLst/>
      </p:bgPr>
    </p:bg>
    <p:spTree>
      <p:nvGrpSpPr>
        <p:cNvPr id="1" name=""/>
        <p:cNvGrpSpPr/>
        <p:nvPr/>
      </p:nvGrpSpPr>
      <p:grpSpPr>
        <a:xfrm>
          <a:off x="0" y="0"/>
          <a:ext cx="0" cy="0"/>
          <a:chOff x="0" y="0"/>
          <a:chExt cx="0" cy="0"/>
        </a:xfrm>
      </p:grpSpPr>
      <p:sp useBgFill="1">
        <p:nvSpPr>
          <p:cNvPr id="51" name="Rectangle 50">
            <a:extLst>
              <a:ext uri="{FF2B5EF4-FFF2-40B4-BE49-F238E27FC236}">
                <a16:creationId xmlns:a16="http://schemas.microsoft.com/office/drawing/2014/main" id="{DF05ACD0-FF4A-4F8F-B5C5-6A4EBD0D1B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4C9AFA28-B5ED-4346-9AF7-68A157F16C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4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4" name="TextBox 3">
            <a:extLst>
              <a:ext uri="{FF2B5EF4-FFF2-40B4-BE49-F238E27FC236}">
                <a16:creationId xmlns:a16="http://schemas.microsoft.com/office/drawing/2014/main" id="{D64A67D6-CA1A-9690-993E-FF0C97BA18A3}"/>
              </a:ext>
            </a:extLst>
          </p:cNvPr>
          <p:cNvSpPr txBox="1"/>
          <p:nvPr/>
        </p:nvSpPr>
        <p:spPr>
          <a:xfrm>
            <a:off x="1204384" y="272132"/>
            <a:ext cx="6866720" cy="923724"/>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3200" b="1" kern="1200">
                <a:solidFill>
                  <a:srgbClr val="595959"/>
                </a:solidFill>
                <a:latin typeface="+mj-lt"/>
                <a:ea typeface="+mj-ea"/>
                <a:cs typeface="+mj-cs"/>
              </a:rPr>
              <a:t>Frequently Asked Questions</a:t>
            </a:r>
          </a:p>
        </p:txBody>
      </p:sp>
      <p:sp>
        <p:nvSpPr>
          <p:cNvPr id="5" name="Subtitle 4">
            <a:extLst>
              <a:ext uri="{FF2B5EF4-FFF2-40B4-BE49-F238E27FC236}">
                <a16:creationId xmlns:a16="http://schemas.microsoft.com/office/drawing/2014/main" id="{3484F50B-E5D6-F973-65AB-544F4354FE7C}"/>
              </a:ext>
            </a:extLst>
          </p:cNvPr>
          <p:cNvSpPr>
            <a:spLocks noGrp="1"/>
          </p:cNvSpPr>
          <p:nvPr>
            <p:ph type="subTitle" idx="1"/>
          </p:nvPr>
        </p:nvSpPr>
        <p:spPr>
          <a:xfrm>
            <a:off x="1362635" y="1266804"/>
            <a:ext cx="4794080" cy="4437708"/>
          </a:xfrm>
        </p:spPr>
        <p:txBody>
          <a:bodyPr vert="horz" lIns="91440" tIns="45720" rIns="91440" bIns="45720" rtlCol="0" anchor="t">
            <a:noAutofit/>
          </a:bodyPr>
          <a:lstStyle/>
          <a:p>
            <a:pPr algn="l"/>
            <a:r>
              <a:rPr lang="en-US"/>
              <a:t>Question: May adults participate in the FFVP? </a:t>
            </a:r>
          </a:p>
          <a:p>
            <a:pPr algn="l"/>
            <a:r>
              <a:rPr lang="en-US"/>
              <a:t>Answer: Teachers may participate under the following conditions: Only teachers who are directly responsible for serving the fruit or vegetable to their students in a classroom setting may partake of the fruit and/or vegetable.</a:t>
            </a:r>
            <a:endParaRPr lang="en-US">
              <a:solidFill>
                <a:schemeClr val="bg1"/>
              </a:solidFill>
            </a:endParaRPr>
          </a:p>
          <a:p>
            <a:pPr algn="l"/>
            <a:endParaRPr lang="en-US" kern="1200">
              <a:solidFill>
                <a:srgbClr val="595959"/>
              </a:solidFill>
              <a:latin typeface="+mn-lt"/>
              <a:ea typeface="+mn-ea"/>
              <a:cs typeface="+mn-cs"/>
            </a:endParaRPr>
          </a:p>
          <a:p>
            <a:endParaRPr lang="en-US" kern="1200">
              <a:solidFill>
                <a:srgbClr val="595959"/>
              </a:solidFill>
              <a:latin typeface="+mn-lt"/>
              <a:ea typeface="+mn-ea"/>
              <a:cs typeface="+mn-cs"/>
            </a:endParaRPr>
          </a:p>
          <a:p>
            <a:endParaRPr lang="en-US" kern="1200">
              <a:solidFill>
                <a:srgbClr val="595959"/>
              </a:solidFill>
              <a:latin typeface="+mn-lt"/>
              <a:ea typeface="+mn-ea"/>
              <a:cs typeface="+mn-cs"/>
            </a:endParaRPr>
          </a:p>
          <a:p>
            <a:pPr marR="0" lvl="0">
              <a:spcAft>
                <a:spcPts val="1200"/>
              </a:spcAft>
            </a:pPr>
            <a:endParaRPr lang="en-US" kern="1200">
              <a:solidFill>
                <a:srgbClr val="595959"/>
              </a:solidFill>
              <a:effectLst/>
              <a:latin typeface="+mn-lt"/>
              <a:ea typeface="+mn-ea"/>
              <a:cs typeface="+mn-cs"/>
            </a:endParaRPr>
          </a:p>
          <a:p>
            <a:endParaRPr lang="en-US" kern="1200">
              <a:solidFill>
                <a:srgbClr val="595959"/>
              </a:solidFill>
              <a:latin typeface="+mn-lt"/>
              <a:ea typeface="+mn-ea"/>
              <a:cs typeface="+mn-cs"/>
            </a:endParaRPr>
          </a:p>
        </p:txBody>
      </p:sp>
      <p:pic>
        <p:nvPicPr>
          <p:cNvPr id="3" name="Picture 2" descr="A pile of fruits and vegetables&#10;&#10;Description automatically generated">
            <a:extLst>
              <a:ext uri="{FF2B5EF4-FFF2-40B4-BE49-F238E27FC236}">
                <a16:creationId xmlns:a16="http://schemas.microsoft.com/office/drawing/2014/main" id="{D087AE2C-FE02-F31C-B0A0-8C44B03D97BC}"/>
              </a:ext>
            </a:extLst>
          </p:cNvPr>
          <p:cNvPicPr>
            <a:picLocks noChangeAspect="1"/>
          </p:cNvPicPr>
          <p:nvPr/>
        </p:nvPicPr>
        <p:blipFill>
          <a:blip r:embed="rId3">
            <a:extLst>
              <a:ext uri="{28A0092B-C50C-407E-A947-70E740481C1C}">
                <a14:useLocalDpi xmlns:a14="http://schemas.microsoft.com/office/drawing/2010/main" val="0"/>
              </a:ext>
            </a:extLst>
          </a:blip>
          <a:srcRect l="15282" r="14217" b="-1"/>
          <a:stretch/>
        </p:blipFill>
        <p:spPr>
          <a:xfrm>
            <a:off x="6810935" y="1419794"/>
            <a:ext cx="4018430" cy="4018411"/>
          </a:xfrm>
          <a:prstGeom prst="rect">
            <a:avLst/>
          </a:prstGeom>
        </p:spPr>
      </p:pic>
    </p:spTree>
    <p:extLst>
      <p:ext uri="{BB962C8B-B14F-4D97-AF65-F5344CB8AC3E}">
        <p14:creationId xmlns:p14="http://schemas.microsoft.com/office/powerpoint/2010/main" val="27117175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E76625"/>
        </a:solidFill>
        <a:effectLst/>
      </p:bgPr>
    </p:bg>
    <p:spTree>
      <p:nvGrpSpPr>
        <p:cNvPr id="1" name=""/>
        <p:cNvGrpSpPr/>
        <p:nvPr/>
      </p:nvGrpSpPr>
      <p:grpSpPr>
        <a:xfrm>
          <a:off x="0" y="0"/>
          <a:ext cx="0" cy="0"/>
          <a:chOff x="0" y="0"/>
          <a:chExt cx="0" cy="0"/>
        </a:xfrm>
      </p:grpSpPr>
      <p:sp useBgFill="1">
        <p:nvSpPr>
          <p:cNvPr id="51" name="Rectangle 50">
            <a:extLst>
              <a:ext uri="{FF2B5EF4-FFF2-40B4-BE49-F238E27FC236}">
                <a16:creationId xmlns:a16="http://schemas.microsoft.com/office/drawing/2014/main" id="{DF05ACD0-FF4A-4F8F-B5C5-6A4EBD0D1B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4C9AFA28-B5ED-4346-9AF7-68A157F16C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4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4" name="TextBox 3">
            <a:extLst>
              <a:ext uri="{FF2B5EF4-FFF2-40B4-BE49-F238E27FC236}">
                <a16:creationId xmlns:a16="http://schemas.microsoft.com/office/drawing/2014/main" id="{D64A67D6-CA1A-9690-993E-FF0C97BA18A3}"/>
              </a:ext>
            </a:extLst>
          </p:cNvPr>
          <p:cNvSpPr txBox="1"/>
          <p:nvPr/>
        </p:nvSpPr>
        <p:spPr>
          <a:xfrm>
            <a:off x="1204384" y="272132"/>
            <a:ext cx="6866720" cy="923724"/>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3200" b="1" kern="1200">
                <a:solidFill>
                  <a:srgbClr val="595959"/>
                </a:solidFill>
                <a:latin typeface="+mj-lt"/>
                <a:ea typeface="+mj-ea"/>
                <a:cs typeface="+mj-cs"/>
              </a:rPr>
              <a:t>Frequently Asked Questions</a:t>
            </a:r>
          </a:p>
        </p:txBody>
      </p:sp>
      <p:sp>
        <p:nvSpPr>
          <p:cNvPr id="5" name="Subtitle 4">
            <a:extLst>
              <a:ext uri="{FF2B5EF4-FFF2-40B4-BE49-F238E27FC236}">
                <a16:creationId xmlns:a16="http://schemas.microsoft.com/office/drawing/2014/main" id="{3484F50B-E5D6-F973-65AB-544F4354FE7C}"/>
              </a:ext>
            </a:extLst>
          </p:cNvPr>
          <p:cNvSpPr>
            <a:spLocks noGrp="1"/>
          </p:cNvSpPr>
          <p:nvPr>
            <p:ph type="subTitle" idx="1"/>
          </p:nvPr>
        </p:nvSpPr>
        <p:spPr>
          <a:xfrm>
            <a:off x="1362635" y="1266804"/>
            <a:ext cx="4794080" cy="4437708"/>
          </a:xfrm>
        </p:spPr>
        <p:txBody>
          <a:bodyPr vert="horz" lIns="91440" tIns="45720" rIns="91440" bIns="45720" rtlCol="0" anchor="t">
            <a:noAutofit/>
          </a:bodyPr>
          <a:lstStyle/>
          <a:p>
            <a:pPr algn="l"/>
            <a:r>
              <a:rPr lang="en-US"/>
              <a:t>Question:  Who can participate in State agency provided FFVP training? </a:t>
            </a:r>
          </a:p>
          <a:p>
            <a:pPr algn="l"/>
            <a:r>
              <a:rPr lang="en-US"/>
              <a:t>Answer:  The training should be for those in the food service department directly responsible for the FFVP operations and may also include the principal or vice principal.</a:t>
            </a:r>
            <a:endParaRPr lang="en-US" kern="1200">
              <a:solidFill>
                <a:srgbClr val="595959"/>
              </a:solidFill>
              <a:latin typeface="+mn-lt"/>
              <a:ea typeface="+mn-ea"/>
              <a:cs typeface="+mn-cs"/>
            </a:endParaRPr>
          </a:p>
          <a:p>
            <a:endParaRPr lang="en-US" kern="1200">
              <a:solidFill>
                <a:srgbClr val="595959"/>
              </a:solidFill>
              <a:latin typeface="+mn-lt"/>
              <a:ea typeface="+mn-ea"/>
              <a:cs typeface="+mn-cs"/>
            </a:endParaRPr>
          </a:p>
          <a:p>
            <a:endParaRPr lang="en-US" kern="1200">
              <a:solidFill>
                <a:srgbClr val="595959"/>
              </a:solidFill>
              <a:latin typeface="+mn-lt"/>
              <a:ea typeface="+mn-ea"/>
              <a:cs typeface="+mn-cs"/>
            </a:endParaRPr>
          </a:p>
          <a:p>
            <a:pPr marR="0" lvl="0">
              <a:spcAft>
                <a:spcPts val="1200"/>
              </a:spcAft>
            </a:pPr>
            <a:endParaRPr lang="en-US" kern="1200">
              <a:solidFill>
                <a:srgbClr val="595959"/>
              </a:solidFill>
              <a:effectLst/>
              <a:latin typeface="+mn-lt"/>
              <a:ea typeface="+mn-ea"/>
              <a:cs typeface="+mn-cs"/>
            </a:endParaRPr>
          </a:p>
          <a:p>
            <a:endParaRPr lang="en-US" kern="1200">
              <a:solidFill>
                <a:srgbClr val="595959"/>
              </a:solidFill>
              <a:latin typeface="+mn-lt"/>
              <a:ea typeface="+mn-ea"/>
              <a:cs typeface="+mn-cs"/>
            </a:endParaRPr>
          </a:p>
        </p:txBody>
      </p:sp>
      <p:pic>
        <p:nvPicPr>
          <p:cNvPr id="3" name="Picture 2" descr="A pile of fruits and vegetables&#10;&#10;Description automatically generated">
            <a:extLst>
              <a:ext uri="{FF2B5EF4-FFF2-40B4-BE49-F238E27FC236}">
                <a16:creationId xmlns:a16="http://schemas.microsoft.com/office/drawing/2014/main" id="{D087AE2C-FE02-F31C-B0A0-8C44B03D97BC}"/>
              </a:ext>
            </a:extLst>
          </p:cNvPr>
          <p:cNvPicPr>
            <a:picLocks noChangeAspect="1"/>
          </p:cNvPicPr>
          <p:nvPr/>
        </p:nvPicPr>
        <p:blipFill>
          <a:blip r:embed="rId3">
            <a:extLst>
              <a:ext uri="{28A0092B-C50C-407E-A947-70E740481C1C}">
                <a14:useLocalDpi xmlns:a14="http://schemas.microsoft.com/office/drawing/2010/main" val="0"/>
              </a:ext>
            </a:extLst>
          </a:blip>
          <a:srcRect l="15282" r="14217" b="-1"/>
          <a:stretch/>
        </p:blipFill>
        <p:spPr>
          <a:xfrm>
            <a:off x="6810935" y="1419794"/>
            <a:ext cx="4018430" cy="4018411"/>
          </a:xfrm>
          <a:prstGeom prst="rect">
            <a:avLst/>
          </a:prstGeom>
        </p:spPr>
      </p:pic>
    </p:spTree>
    <p:extLst>
      <p:ext uri="{BB962C8B-B14F-4D97-AF65-F5344CB8AC3E}">
        <p14:creationId xmlns:p14="http://schemas.microsoft.com/office/powerpoint/2010/main" val="15972700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9966"/>
        </a:solid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347D6575-0B06-40B2-9D0F-298202F6BC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 name="Arc 41">
            <a:extLst>
              <a:ext uri="{FF2B5EF4-FFF2-40B4-BE49-F238E27FC236}">
                <a16:creationId xmlns:a16="http://schemas.microsoft.com/office/drawing/2014/main" id="{E2B33195-5BCA-4BB7-A82D-6739522687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604789">
            <a:off x="675639" y="775849"/>
            <a:ext cx="2987899" cy="2987899"/>
          </a:xfrm>
          <a:prstGeom prst="arc">
            <a:avLst>
              <a:gd name="adj1" fmla="val 14455503"/>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 name="Subtitle 4">
            <a:extLst>
              <a:ext uri="{FF2B5EF4-FFF2-40B4-BE49-F238E27FC236}">
                <a16:creationId xmlns:a16="http://schemas.microsoft.com/office/drawing/2014/main" id="{3484F50B-E5D6-F973-65AB-544F4354FE7C}"/>
              </a:ext>
            </a:extLst>
          </p:cNvPr>
          <p:cNvSpPr>
            <a:spLocks noGrp="1"/>
          </p:cNvSpPr>
          <p:nvPr>
            <p:ph type="subTitle" idx="1"/>
          </p:nvPr>
        </p:nvSpPr>
        <p:spPr>
          <a:xfrm>
            <a:off x="1285907" y="1255935"/>
            <a:ext cx="5234951" cy="5315832"/>
          </a:xfrm>
        </p:spPr>
        <p:txBody>
          <a:bodyPr>
            <a:normAutofit/>
          </a:bodyPr>
          <a:lstStyle/>
          <a:p>
            <a:pPr algn="l"/>
            <a:r>
              <a:rPr lang="en-US">
                <a:solidFill>
                  <a:schemeClr val="bg1"/>
                </a:solidFill>
              </a:rPr>
              <a:t>Keep copies of emails, letters, etc.</a:t>
            </a:r>
          </a:p>
          <a:p>
            <a:pPr algn="l"/>
            <a:r>
              <a:rPr lang="en-US">
                <a:solidFill>
                  <a:schemeClr val="bg1"/>
                </a:solidFill>
              </a:rPr>
              <a:t>•Take pictures during the implementation of the program.</a:t>
            </a:r>
          </a:p>
          <a:p>
            <a:pPr algn="l"/>
            <a:r>
              <a:rPr lang="en-US">
                <a:solidFill>
                  <a:schemeClr val="bg1"/>
                </a:solidFill>
              </a:rPr>
              <a:t>•Use the media.</a:t>
            </a:r>
          </a:p>
          <a:p>
            <a:pPr algn="l"/>
            <a:r>
              <a:rPr lang="en-US">
                <a:solidFill>
                  <a:schemeClr val="bg1"/>
                </a:solidFill>
              </a:rPr>
              <a:t>•Incorporate the FFVP into your district/school wellness policy.</a:t>
            </a:r>
          </a:p>
          <a:p>
            <a:pPr algn="l"/>
            <a:r>
              <a:rPr lang="en-US">
                <a:solidFill>
                  <a:schemeClr val="bg1"/>
                </a:solidFill>
              </a:rPr>
              <a:t>Share your stories and pictures with us!!</a:t>
            </a:r>
            <a:endParaRPr lang="en-US" sz="600">
              <a:solidFill>
                <a:schemeClr val="bg1"/>
              </a:solidFill>
              <a:effectLst/>
              <a:latin typeface="Times New Roman" panose="02020603050405020304" pitchFamily="18" charset="0"/>
              <a:ea typeface="Times New Roman" panose="02020603050405020304" pitchFamily="18" charset="0"/>
            </a:endParaRPr>
          </a:p>
          <a:p>
            <a:pPr algn="l"/>
            <a:endParaRPr lang="en-US" sz="600">
              <a:solidFill>
                <a:schemeClr val="bg1"/>
              </a:solidFill>
            </a:endParaRPr>
          </a:p>
        </p:txBody>
      </p:sp>
      <p:sp>
        <p:nvSpPr>
          <p:cNvPr id="44" name="Oval 43">
            <a:extLst>
              <a:ext uri="{FF2B5EF4-FFF2-40B4-BE49-F238E27FC236}">
                <a16:creationId xmlns:a16="http://schemas.microsoft.com/office/drawing/2014/main" id="{CF8AD9F3-9AF6-494F-83A3-2F67756393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49802" y="832686"/>
            <a:ext cx="1104943" cy="107496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3" name="Picture 2" descr="A pile of fruits and vegetables&#10;&#10;Description automatically generated">
            <a:extLst>
              <a:ext uri="{FF2B5EF4-FFF2-40B4-BE49-F238E27FC236}">
                <a16:creationId xmlns:a16="http://schemas.microsoft.com/office/drawing/2014/main" id="{D087AE2C-FE02-F31C-B0A0-8C44B03D97BC}"/>
              </a:ext>
            </a:extLst>
          </p:cNvPr>
          <p:cNvPicPr>
            <a:picLocks noChangeAspect="1"/>
          </p:cNvPicPr>
          <p:nvPr/>
        </p:nvPicPr>
        <p:blipFill>
          <a:blip r:embed="rId3">
            <a:extLst>
              <a:ext uri="{28A0092B-C50C-407E-A947-70E740481C1C}">
                <a14:useLocalDpi xmlns:a14="http://schemas.microsoft.com/office/drawing/2010/main" val="0"/>
              </a:ext>
            </a:extLst>
          </a:blip>
          <a:srcRect l="15282" r="14217" b="-1"/>
          <a:stretch/>
        </p:blipFill>
        <p:spPr>
          <a:xfrm>
            <a:off x="6520859" y="795510"/>
            <a:ext cx="5137520" cy="5137520"/>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
        <p:nvSpPr>
          <p:cNvPr id="46" name="Rectangle 45">
            <a:extLst>
              <a:ext uri="{FF2B5EF4-FFF2-40B4-BE49-F238E27FC236}">
                <a16:creationId xmlns:a16="http://schemas.microsoft.com/office/drawing/2014/main" id="{0DA5DB8B-7E5C-4ABC-8069-A9A8806F39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82154" y="4925384"/>
            <a:ext cx="876704" cy="876704"/>
          </a:xfrm>
          <a:prstGeom prst="rect">
            <a:avLst/>
          </a:prstGeom>
          <a:noFill/>
          <a:ln w="127000">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D64A67D6-CA1A-9690-993E-FF0C97BA18A3}"/>
              </a:ext>
            </a:extLst>
          </p:cNvPr>
          <p:cNvSpPr txBox="1"/>
          <p:nvPr/>
        </p:nvSpPr>
        <p:spPr>
          <a:xfrm>
            <a:off x="2696057" y="286233"/>
            <a:ext cx="6799885" cy="523220"/>
          </a:xfrm>
          <a:prstGeom prst="rect">
            <a:avLst/>
          </a:prstGeom>
          <a:noFill/>
        </p:spPr>
        <p:txBody>
          <a:bodyPr wrap="square">
            <a:spAutoFit/>
          </a:bodyPr>
          <a:lstStyle/>
          <a:p>
            <a:pPr algn="ctr"/>
            <a:r>
              <a:rPr lang="en-US" sz="2800" b="1"/>
              <a:t>Share Your Successes!</a:t>
            </a:r>
          </a:p>
        </p:txBody>
      </p:sp>
    </p:spTree>
    <p:extLst>
      <p:ext uri="{BB962C8B-B14F-4D97-AF65-F5344CB8AC3E}">
        <p14:creationId xmlns:p14="http://schemas.microsoft.com/office/powerpoint/2010/main" val="24077716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 name="Rectangle 50">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E5457974-BE73-568F-6F2E-B8F3251D231B}"/>
              </a:ext>
            </a:extLst>
          </p:cNvPr>
          <p:cNvPicPr>
            <a:picLocks noChangeAspect="1"/>
          </p:cNvPicPr>
          <p:nvPr/>
        </p:nvPicPr>
        <p:blipFill>
          <a:blip r:embed="rId3"/>
          <a:srcRect t="4743" b="18318"/>
          <a:stretch/>
        </p:blipFill>
        <p:spPr>
          <a:xfrm>
            <a:off x="457200" y="457200"/>
            <a:ext cx="11277600" cy="5943600"/>
          </a:xfrm>
          <a:prstGeom prst="rect">
            <a:avLst/>
          </a:prstGeom>
        </p:spPr>
      </p:pic>
    </p:spTree>
    <p:extLst>
      <p:ext uri="{BB962C8B-B14F-4D97-AF65-F5344CB8AC3E}">
        <p14:creationId xmlns:p14="http://schemas.microsoft.com/office/powerpoint/2010/main" val="31216874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362D44EE-C852-4460-B8B5-C4F2BC205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58970D8-8D1D-4B5C-894B-E871CC865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227E5B6-9132-43CA-B503-37A18562A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49052"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03C2051E-A88D-48E5-BACF-AAED178927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7821A508-2985-4905-874A-527429BAA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D2929CB1-0E3C-4B2D-ADC5-0154FB33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697761"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pic>
        <p:nvPicPr>
          <p:cNvPr id="3" name="Picture 2" descr="A pile of fruits and vegetables&#10;&#10;Description automatically generated">
            <a:extLst>
              <a:ext uri="{FF2B5EF4-FFF2-40B4-BE49-F238E27FC236}">
                <a16:creationId xmlns:a16="http://schemas.microsoft.com/office/drawing/2014/main" id="{D087AE2C-FE02-F31C-B0A0-8C44B03D97BC}"/>
              </a:ext>
            </a:extLst>
          </p:cNvPr>
          <p:cNvPicPr>
            <a:picLocks noChangeAspect="1"/>
          </p:cNvPicPr>
          <p:nvPr/>
        </p:nvPicPr>
        <p:blipFill>
          <a:blip r:embed="rId3">
            <a:extLst>
              <a:ext uri="{28A0092B-C50C-407E-A947-70E740481C1C}">
                <a14:useLocalDpi xmlns:a14="http://schemas.microsoft.com/office/drawing/2010/main" val="0"/>
              </a:ext>
            </a:extLst>
          </a:blip>
          <a:srcRect l="15282" r="14220" b="2"/>
          <a:stretch/>
        </p:blipFill>
        <p:spPr>
          <a:xfrm>
            <a:off x="631840" y="598720"/>
            <a:ext cx="5178249" cy="5178249"/>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
        <p:nvSpPr>
          <p:cNvPr id="35" name="Freeform: Shape 34">
            <a:extLst>
              <a:ext uri="{FF2B5EF4-FFF2-40B4-BE49-F238E27FC236}">
                <a16:creationId xmlns:a16="http://schemas.microsoft.com/office/drawing/2014/main" id="{5F2F0C84-BE8C-4DC2-A6D3-30349A801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20513"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Subtitle 4">
            <a:extLst>
              <a:ext uri="{FF2B5EF4-FFF2-40B4-BE49-F238E27FC236}">
                <a16:creationId xmlns:a16="http://schemas.microsoft.com/office/drawing/2014/main" id="{3484F50B-E5D6-F973-65AB-544F4354FE7C}"/>
              </a:ext>
            </a:extLst>
          </p:cNvPr>
          <p:cNvSpPr>
            <a:spLocks noGrp="1"/>
          </p:cNvSpPr>
          <p:nvPr>
            <p:ph type="subTitle" idx="1"/>
          </p:nvPr>
        </p:nvSpPr>
        <p:spPr>
          <a:xfrm>
            <a:off x="5717144" y="611975"/>
            <a:ext cx="6351753" cy="599245"/>
          </a:xfrm>
        </p:spPr>
        <p:txBody>
          <a:bodyPr>
            <a:normAutofit/>
          </a:bodyPr>
          <a:lstStyle/>
          <a:p>
            <a:r>
              <a:rPr lang="en-US" sz="2800" b="1"/>
              <a:t>QUESTIONS?</a:t>
            </a:r>
          </a:p>
          <a:p>
            <a:endParaRPr lang="en-US" sz="2000"/>
          </a:p>
        </p:txBody>
      </p:sp>
      <p:sp>
        <p:nvSpPr>
          <p:cNvPr id="2" name="Subtitle 4">
            <a:extLst>
              <a:ext uri="{FF2B5EF4-FFF2-40B4-BE49-F238E27FC236}">
                <a16:creationId xmlns:a16="http://schemas.microsoft.com/office/drawing/2014/main" id="{E9024529-D472-A6EE-A629-C8DF92BEE8AD}"/>
              </a:ext>
            </a:extLst>
          </p:cNvPr>
          <p:cNvSpPr txBox="1">
            <a:spLocks/>
          </p:cNvSpPr>
          <p:nvPr/>
        </p:nvSpPr>
        <p:spPr>
          <a:xfrm>
            <a:off x="6105549" y="1235455"/>
            <a:ext cx="5085580" cy="525683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sz="600">
              <a:solidFill>
                <a:schemeClr val="bg1"/>
              </a:solidFill>
            </a:endParaRPr>
          </a:p>
        </p:txBody>
      </p:sp>
      <p:sp>
        <p:nvSpPr>
          <p:cNvPr id="4" name="Subtitle 4">
            <a:extLst>
              <a:ext uri="{FF2B5EF4-FFF2-40B4-BE49-F238E27FC236}">
                <a16:creationId xmlns:a16="http://schemas.microsoft.com/office/drawing/2014/main" id="{6E9BC0DE-9151-6E28-4CF0-D90F1AE7568D}"/>
              </a:ext>
            </a:extLst>
          </p:cNvPr>
          <p:cNvSpPr txBox="1">
            <a:spLocks/>
          </p:cNvSpPr>
          <p:nvPr/>
        </p:nvSpPr>
        <p:spPr>
          <a:xfrm>
            <a:off x="6565681" y="1412083"/>
            <a:ext cx="5234951" cy="380449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solidFill>
                  <a:schemeClr val="tx1">
                    <a:lumMod val="75000"/>
                    <a:lumOff val="25000"/>
                  </a:schemeClr>
                </a:solidFill>
              </a:rPr>
              <a:t>If you have any questions, please contact me.</a:t>
            </a:r>
          </a:p>
          <a:p>
            <a:endParaRPr lang="en-US" dirty="0">
              <a:solidFill>
                <a:schemeClr val="tx1">
                  <a:lumMod val="75000"/>
                  <a:lumOff val="25000"/>
                </a:schemeClr>
              </a:solidFill>
            </a:endParaRPr>
          </a:p>
          <a:p>
            <a:r>
              <a:rPr lang="en-US" dirty="0">
                <a:solidFill>
                  <a:schemeClr val="tx1">
                    <a:lumMod val="75000"/>
                    <a:lumOff val="25000"/>
                  </a:schemeClr>
                </a:solidFill>
              </a:rPr>
              <a:t>Jacquelyn McGowan, Special Programs Consultant - FFVP</a:t>
            </a:r>
          </a:p>
          <a:p>
            <a:r>
              <a:rPr lang="en-US" dirty="0">
                <a:solidFill>
                  <a:schemeClr val="tx1">
                    <a:lumMod val="75000"/>
                    <a:lumOff val="25000"/>
                  </a:schemeClr>
                </a:solidFill>
                <a:hlinkClick r:id="rId4"/>
              </a:rPr>
              <a:t>Jacquelyn.mcgowan@dpi.nc.gov</a:t>
            </a:r>
            <a:r>
              <a:rPr lang="en-US" dirty="0">
                <a:solidFill>
                  <a:schemeClr val="tx1">
                    <a:lumMod val="75000"/>
                    <a:lumOff val="25000"/>
                  </a:schemeClr>
                </a:solidFill>
              </a:rPr>
              <a:t> </a:t>
            </a:r>
          </a:p>
          <a:p>
            <a:r>
              <a:rPr lang="en-US" dirty="0">
                <a:solidFill>
                  <a:schemeClr val="tx1">
                    <a:lumMod val="75000"/>
                    <a:lumOff val="25000"/>
                  </a:schemeClr>
                </a:solidFill>
              </a:rPr>
              <a:t>(984) 236-2909</a:t>
            </a:r>
          </a:p>
          <a:p>
            <a:pPr marL="342900" indent="-342900" algn="l">
              <a:spcBef>
                <a:spcPts val="0"/>
              </a:spcBef>
              <a:spcAft>
                <a:spcPts val="1200"/>
              </a:spcAft>
              <a:buFont typeface="Symbol" panose="05050102010706020507" pitchFamily="18" charset="2"/>
              <a:buChar char=""/>
            </a:pPr>
            <a:endParaRPr lang="en-US" sz="600" dirty="0">
              <a:solidFill>
                <a:schemeClr val="tx1">
                  <a:lumMod val="75000"/>
                  <a:lumOff val="25000"/>
                </a:schemeClr>
              </a:solidFill>
              <a:latin typeface="Times New Roman" panose="02020603050405020304" pitchFamily="18" charset="0"/>
              <a:ea typeface="Times New Roman" panose="02020603050405020304" pitchFamily="18" charset="0"/>
            </a:endParaRPr>
          </a:p>
          <a:p>
            <a:pPr algn="l"/>
            <a:endParaRPr lang="en-US" sz="600" dirty="0">
              <a:solidFill>
                <a:schemeClr val="bg1"/>
              </a:solidFill>
            </a:endParaRPr>
          </a:p>
        </p:txBody>
      </p:sp>
    </p:spTree>
    <p:extLst>
      <p:ext uri="{BB962C8B-B14F-4D97-AF65-F5344CB8AC3E}">
        <p14:creationId xmlns:p14="http://schemas.microsoft.com/office/powerpoint/2010/main" val="12583703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362D44EE-C852-4460-B8B5-C4F2BC205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58970D8-8D1D-4B5C-894B-E871CC865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227E5B6-9132-43CA-B503-37A18562A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49052"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03C2051E-A88D-48E5-BACF-AAED178927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7821A508-2985-4905-874A-527429BAA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D2929CB1-0E3C-4B2D-ADC5-0154FB33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697761"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pic>
        <p:nvPicPr>
          <p:cNvPr id="3" name="Picture 2" descr="A pile of fruits and vegetables&#10;&#10;Description automatically generated">
            <a:extLst>
              <a:ext uri="{FF2B5EF4-FFF2-40B4-BE49-F238E27FC236}">
                <a16:creationId xmlns:a16="http://schemas.microsoft.com/office/drawing/2014/main" id="{D087AE2C-FE02-F31C-B0A0-8C44B03D97BC}"/>
              </a:ext>
            </a:extLst>
          </p:cNvPr>
          <p:cNvPicPr>
            <a:picLocks noChangeAspect="1"/>
          </p:cNvPicPr>
          <p:nvPr/>
        </p:nvPicPr>
        <p:blipFill>
          <a:blip r:embed="rId3">
            <a:extLst>
              <a:ext uri="{28A0092B-C50C-407E-A947-70E740481C1C}">
                <a14:useLocalDpi xmlns:a14="http://schemas.microsoft.com/office/drawing/2010/main" val="0"/>
              </a:ext>
            </a:extLst>
          </a:blip>
          <a:srcRect l="15282" r="14220" b="2"/>
          <a:stretch/>
        </p:blipFill>
        <p:spPr>
          <a:xfrm>
            <a:off x="631840" y="598720"/>
            <a:ext cx="5178249" cy="5178249"/>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
        <p:nvSpPr>
          <p:cNvPr id="35" name="Freeform: Shape 34">
            <a:extLst>
              <a:ext uri="{FF2B5EF4-FFF2-40B4-BE49-F238E27FC236}">
                <a16:creationId xmlns:a16="http://schemas.microsoft.com/office/drawing/2014/main" id="{5F2F0C84-BE8C-4DC2-A6D3-30349A801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20513"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Subtitle 4">
            <a:extLst>
              <a:ext uri="{FF2B5EF4-FFF2-40B4-BE49-F238E27FC236}">
                <a16:creationId xmlns:a16="http://schemas.microsoft.com/office/drawing/2014/main" id="{3484F50B-E5D6-F973-65AB-544F4354FE7C}"/>
              </a:ext>
            </a:extLst>
          </p:cNvPr>
          <p:cNvSpPr>
            <a:spLocks noGrp="1"/>
          </p:cNvSpPr>
          <p:nvPr>
            <p:ph type="subTitle" idx="1"/>
          </p:nvPr>
        </p:nvSpPr>
        <p:spPr>
          <a:xfrm>
            <a:off x="6381913" y="711190"/>
            <a:ext cx="5439210" cy="6146810"/>
          </a:xfrm>
        </p:spPr>
        <p:txBody>
          <a:bodyPr/>
          <a:lstStyle/>
          <a:p>
            <a:r>
              <a:rPr lang="en-US" dirty="0"/>
              <a:t>Welcome to the 2025-2026 FFVP Required Annual Continuing Education!</a:t>
            </a:r>
          </a:p>
          <a:p>
            <a:endParaRPr lang="en-US" dirty="0"/>
          </a:p>
          <a:p>
            <a:pPr marL="342900" marR="0" lvl="0" indent="-342900" algn="l">
              <a:spcBef>
                <a:spcPts val="0"/>
              </a:spcBef>
              <a:spcAft>
                <a:spcPts val="1200"/>
              </a:spcAft>
              <a:buFont typeface="Symbol" panose="05050102010706020507" pitchFamily="18" charset="2"/>
              <a:buChar char=""/>
            </a:pPr>
            <a:r>
              <a:rPr lang="en-US" dirty="0">
                <a:effectLst/>
                <a:ea typeface="Times New Roman" panose="02020603050405020304" pitchFamily="18" charset="0"/>
              </a:rPr>
              <a:t>Operating Procedures</a:t>
            </a:r>
          </a:p>
          <a:p>
            <a:pPr marL="342900" marR="0" lvl="0" indent="-342900" algn="l">
              <a:spcBef>
                <a:spcPts val="0"/>
              </a:spcBef>
              <a:spcAft>
                <a:spcPts val="1200"/>
              </a:spcAft>
              <a:buFont typeface="Symbol" panose="05050102010706020507" pitchFamily="18" charset="2"/>
              <a:buChar char=""/>
            </a:pPr>
            <a:r>
              <a:rPr lang="en-US" dirty="0">
                <a:effectLst/>
                <a:ea typeface="Times New Roman" panose="02020603050405020304" pitchFamily="18" charset="0"/>
              </a:rPr>
              <a:t>FFVP Snacks and Labor</a:t>
            </a:r>
          </a:p>
          <a:p>
            <a:pPr marL="342900" marR="0" lvl="0" indent="-342900" algn="l">
              <a:spcBef>
                <a:spcPts val="0"/>
              </a:spcBef>
              <a:spcAft>
                <a:spcPts val="1200"/>
              </a:spcAft>
              <a:buFont typeface="Symbol" panose="05050102010706020507" pitchFamily="18" charset="2"/>
              <a:buChar char=""/>
            </a:pPr>
            <a:r>
              <a:rPr lang="en-US" dirty="0">
                <a:effectLst/>
                <a:ea typeface="Times New Roman" panose="02020603050405020304" pitchFamily="18" charset="0"/>
              </a:rPr>
              <a:t>Civil Rights</a:t>
            </a:r>
          </a:p>
          <a:p>
            <a:pPr marL="342900" marR="0" lvl="0" indent="-342900" algn="l">
              <a:spcBef>
                <a:spcPts val="0"/>
              </a:spcBef>
              <a:spcAft>
                <a:spcPts val="1200"/>
              </a:spcAft>
              <a:buFont typeface="Symbol" panose="05050102010706020507" pitchFamily="18" charset="2"/>
              <a:buChar char=""/>
            </a:pPr>
            <a:r>
              <a:rPr lang="en-US" dirty="0">
                <a:effectLst/>
                <a:ea typeface="Times New Roman" panose="02020603050405020304" pitchFamily="18" charset="0"/>
              </a:rPr>
              <a:t>Special Dietary Needs</a:t>
            </a:r>
          </a:p>
          <a:p>
            <a:pPr marL="342900" marR="0" lvl="0" indent="-342900" algn="l">
              <a:spcBef>
                <a:spcPts val="0"/>
              </a:spcBef>
              <a:spcAft>
                <a:spcPts val="1200"/>
              </a:spcAft>
              <a:buFont typeface="Symbol" panose="05050102010706020507" pitchFamily="18" charset="2"/>
              <a:buChar char=""/>
            </a:pPr>
            <a:r>
              <a:rPr lang="en-US" dirty="0">
                <a:effectLst/>
                <a:ea typeface="Times New Roman" panose="02020603050405020304" pitchFamily="18" charset="0"/>
              </a:rPr>
              <a:t>Food Safety/Sanitation</a:t>
            </a:r>
          </a:p>
          <a:p>
            <a:pPr marL="342900" marR="0" lvl="0" indent="-342900" algn="l">
              <a:spcBef>
                <a:spcPts val="0"/>
              </a:spcBef>
              <a:spcAft>
                <a:spcPts val="1200"/>
              </a:spcAft>
              <a:buFont typeface="Symbol" panose="05050102010706020507" pitchFamily="18" charset="2"/>
              <a:buChar char=""/>
            </a:pPr>
            <a:r>
              <a:rPr lang="en-US" dirty="0">
                <a:effectLst/>
                <a:ea typeface="Times New Roman" panose="02020603050405020304" pitchFamily="18" charset="0"/>
              </a:rPr>
              <a:t>Nutrition Education</a:t>
            </a:r>
            <a:endParaRPr lang="en-US"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19569230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le of fruits and vegetables&#10;&#10;Description automatically generated">
            <a:extLst>
              <a:ext uri="{FF2B5EF4-FFF2-40B4-BE49-F238E27FC236}">
                <a16:creationId xmlns:a16="http://schemas.microsoft.com/office/drawing/2014/main" id="{D087AE2C-FE02-F31C-B0A0-8C44B03D97BC}"/>
              </a:ext>
            </a:extLst>
          </p:cNvPr>
          <p:cNvPicPr>
            <a:picLocks noChangeAspect="1"/>
          </p:cNvPicPr>
          <p:nvPr/>
        </p:nvPicPr>
        <p:blipFill>
          <a:blip r:embed="rId3">
            <a:extLst>
              <a:ext uri="{28A0092B-C50C-407E-A947-70E740481C1C}">
                <a14:useLocalDpi xmlns:a14="http://schemas.microsoft.com/office/drawing/2010/main" val="0"/>
              </a:ext>
            </a:extLst>
          </a:blip>
          <a:srcRect l="15282" r="14220" b="2"/>
          <a:stretch/>
        </p:blipFill>
        <p:spPr>
          <a:xfrm>
            <a:off x="123102" y="1573967"/>
            <a:ext cx="3408523" cy="3408523"/>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
        <p:nvSpPr>
          <p:cNvPr id="2" name="Subtitle 4">
            <a:extLst>
              <a:ext uri="{FF2B5EF4-FFF2-40B4-BE49-F238E27FC236}">
                <a16:creationId xmlns:a16="http://schemas.microsoft.com/office/drawing/2014/main" id="{E9024529-D472-A6EE-A629-C8DF92BEE8AD}"/>
              </a:ext>
            </a:extLst>
          </p:cNvPr>
          <p:cNvSpPr txBox="1">
            <a:spLocks/>
          </p:cNvSpPr>
          <p:nvPr/>
        </p:nvSpPr>
        <p:spPr>
          <a:xfrm>
            <a:off x="6105549" y="1235455"/>
            <a:ext cx="5085580" cy="525683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sz="600">
              <a:solidFill>
                <a:schemeClr val="bg1"/>
              </a:solidFill>
            </a:endParaRPr>
          </a:p>
        </p:txBody>
      </p:sp>
      <p:sp>
        <p:nvSpPr>
          <p:cNvPr id="4" name="Subtitle 4">
            <a:extLst>
              <a:ext uri="{FF2B5EF4-FFF2-40B4-BE49-F238E27FC236}">
                <a16:creationId xmlns:a16="http://schemas.microsoft.com/office/drawing/2014/main" id="{6E9BC0DE-9151-6E28-4CF0-D90F1AE7568D}"/>
              </a:ext>
            </a:extLst>
          </p:cNvPr>
          <p:cNvSpPr txBox="1">
            <a:spLocks/>
          </p:cNvSpPr>
          <p:nvPr/>
        </p:nvSpPr>
        <p:spPr>
          <a:xfrm>
            <a:off x="3845491" y="365713"/>
            <a:ext cx="8223407" cy="6259939"/>
          </a:xfrm>
          <a:prstGeom prst="rect">
            <a:avLst/>
          </a:prstGeom>
        </p:spPr>
        <p:txBody>
          <a:bodyPr vert="horz" lIns="91440" tIns="45720" rIns="91440" bIns="4572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400" b="0" i="0" dirty="0">
                <a:solidFill>
                  <a:srgbClr val="1B1B1B"/>
                </a:solidFill>
                <a:effectLst/>
                <a:highlight>
                  <a:srgbClr val="FFFFFF"/>
                </a:highlight>
                <a:latin typeface="Corbel" panose="020B0503020204020204" pitchFamily="34" charset="0"/>
              </a:rPr>
              <a:t>In accordance with Federal civil rights law and U.S. Department of Agriculture (USDA) civil rights regulations and policies, the USDA, its Agencies, offices, and employees, and institutions participating in or administering USDA programs are prohibited from discriminating based on race, color, national origin, sex, disability, age, or reprisal or retaliation for prior civil rights activity in any program or activity conducted or funded by USDA.</a:t>
            </a:r>
          </a:p>
          <a:p>
            <a:pPr algn="l"/>
            <a:r>
              <a:rPr lang="en-US" sz="2400" b="0" i="0" dirty="0">
                <a:solidFill>
                  <a:srgbClr val="1B1B1B"/>
                </a:solidFill>
                <a:effectLst/>
                <a:highlight>
                  <a:srgbClr val="FFFFFF"/>
                </a:highlight>
                <a:latin typeface="Corbel" panose="020B0503020204020204" pitchFamily="34" charset="0"/>
              </a:rPr>
              <a:t>Persons with disabilities who require alternative means of communication for program information (e.g. Braille, large print, audiotape, American Sign Language, etc.), should contact the Agency (State or local) where they applied for benefits. Individuals who are deaf, hard of hearing or have speech disabilities may contact USDA through the Federal Relay Service at (800) 877-8339. Additionally, program information may be made available in languages other than English.</a:t>
            </a:r>
          </a:p>
          <a:p>
            <a:pPr algn="l"/>
            <a:r>
              <a:rPr lang="en-US" sz="2400" b="0" i="0" dirty="0">
                <a:solidFill>
                  <a:srgbClr val="1B1B1B"/>
                </a:solidFill>
                <a:effectLst/>
                <a:highlight>
                  <a:srgbClr val="FFFFFF"/>
                </a:highlight>
                <a:latin typeface="Corbel" panose="020B0503020204020204" pitchFamily="34" charset="0"/>
              </a:rPr>
              <a:t>To file a program complaint of discrimination, complete the USDA Program Discrimination Complaint Form, (AD-3027) found online at: </a:t>
            </a:r>
            <a:r>
              <a:rPr lang="en-US" sz="2400" b="0" i="0" dirty="0">
                <a:solidFill>
                  <a:srgbClr val="1B1B1B"/>
                </a:solidFill>
                <a:effectLst/>
                <a:highlight>
                  <a:srgbClr val="FFFFFF"/>
                </a:highlight>
                <a:latin typeface="Corbel" panose="020B0503020204020204" pitchFamily="34" charset="0"/>
                <a:hlinkClick r:id="rId4"/>
              </a:rPr>
              <a:t>http://www.ascr.usda.gov/complaint_filing_cust.html</a:t>
            </a:r>
            <a:r>
              <a:rPr lang="en-US" sz="2400" b="0" i="0" dirty="0">
                <a:solidFill>
                  <a:srgbClr val="1B1B1B"/>
                </a:solidFill>
                <a:effectLst/>
                <a:highlight>
                  <a:srgbClr val="FFFFFF"/>
                </a:highlight>
                <a:latin typeface="Corbel" panose="020B0503020204020204" pitchFamily="34" charset="0"/>
              </a:rPr>
              <a:t> and at any USDA office, or write a letter addressed to USDA and provide in the letter all of the information requested in the form. To request a copy of the complaint form, call (866) 632-9992. Submit your completed form or letter to USDA by:</a:t>
            </a:r>
          </a:p>
          <a:p>
            <a:pPr algn="l"/>
            <a:r>
              <a:rPr lang="en-US" sz="2400" b="0" i="0" dirty="0">
                <a:solidFill>
                  <a:srgbClr val="1B1B1B"/>
                </a:solidFill>
                <a:effectLst/>
                <a:highlight>
                  <a:srgbClr val="FFFFFF"/>
                </a:highlight>
                <a:latin typeface="Corbel" panose="020B0503020204020204" pitchFamily="34" charset="0"/>
              </a:rPr>
              <a:t>(1)     mail: U.S. Department of Agriculture</a:t>
            </a:r>
          </a:p>
          <a:p>
            <a:pPr algn="l"/>
            <a:r>
              <a:rPr lang="en-US" sz="2400" b="0" i="0" dirty="0">
                <a:solidFill>
                  <a:srgbClr val="1B1B1B"/>
                </a:solidFill>
                <a:effectLst/>
                <a:highlight>
                  <a:srgbClr val="FFFFFF"/>
                </a:highlight>
                <a:latin typeface="Corbel" panose="020B0503020204020204" pitchFamily="34" charset="0"/>
              </a:rPr>
              <a:t>                      Office of the Assistant Secretary for Civil Rights</a:t>
            </a:r>
          </a:p>
          <a:p>
            <a:pPr algn="l"/>
            <a:r>
              <a:rPr lang="en-US" sz="2400" b="0" i="0" dirty="0">
                <a:solidFill>
                  <a:srgbClr val="1B1B1B"/>
                </a:solidFill>
                <a:effectLst/>
                <a:highlight>
                  <a:srgbClr val="FFFFFF"/>
                </a:highlight>
                <a:latin typeface="Corbel" panose="020B0503020204020204" pitchFamily="34" charset="0"/>
              </a:rPr>
              <a:t>                      1400 Independence Avenue, SW</a:t>
            </a:r>
          </a:p>
          <a:p>
            <a:pPr algn="l"/>
            <a:r>
              <a:rPr lang="en-US" sz="2400" b="0" i="0" dirty="0">
                <a:solidFill>
                  <a:srgbClr val="1B1B1B"/>
                </a:solidFill>
                <a:effectLst/>
                <a:highlight>
                  <a:srgbClr val="FFFFFF"/>
                </a:highlight>
                <a:latin typeface="Corbel" panose="020B0503020204020204" pitchFamily="34" charset="0"/>
              </a:rPr>
              <a:t>                      Washington, D.C. 20250-9410;</a:t>
            </a:r>
          </a:p>
          <a:p>
            <a:pPr algn="l"/>
            <a:r>
              <a:rPr lang="en-US" sz="2400" b="0" i="0" dirty="0">
                <a:solidFill>
                  <a:srgbClr val="1B1B1B"/>
                </a:solidFill>
                <a:effectLst/>
                <a:highlight>
                  <a:srgbClr val="FFFFFF"/>
                </a:highlight>
                <a:latin typeface="Corbel" panose="020B0503020204020204" pitchFamily="34" charset="0"/>
              </a:rPr>
              <a:t>(2)      fax: (202) 690-7442; or</a:t>
            </a:r>
          </a:p>
          <a:p>
            <a:pPr algn="l"/>
            <a:r>
              <a:rPr lang="en-US" sz="2400" b="0" i="0" dirty="0">
                <a:solidFill>
                  <a:srgbClr val="1B1B1B"/>
                </a:solidFill>
                <a:effectLst/>
                <a:highlight>
                  <a:srgbClr val="FFFFFF"/>
                </a:highlight>
                <a:latin typeface="Corbel" panose="020B0503020204020204" pitchFamily="34" charset="0"/>
              </a:rPr>
              <a:t>(3)      email: </a:t>
            </a:r>
            <a:r>
              <a:rPr lang="en-US" sz="2400" b="0" i="0" dirty="0">
                <a:solidFill>
                  <a:srgbClr val="1B1B1B"/>
                </a:solidFill>
                <a:effectLst/>
                <a:highlight>
                  <a:srgbClr val="FFFFFF"/>
                </a:highlight>
                <a:latin typeface="Corbel" panose="020B0503020204020204" pitchFamily="34" charset="0"/>
                <a:hlinkClick r:id="rId5"/>
              </a:rPr>
              <a:t>program.intake@usda.gov</a:t>
            </a:r>
            <a:r>
              <a:rPr lang="en-US" sz="2400" b="0" i="0" dirty="0">
                <a:solidFill>
                  <a:srgbClr val="1B1B1B"/>
                </a:solidFill>
                <a:effectLst/>
                <a:highlight>
                  <a:srgbClr val="FFFFFF"/>
                </a:highlight>
                <a:latin typeface="Corbel" panose="020B0503020204020204" pitchFamily="34" charset="0"/>
              </a:rPr>
              <a:t> </a:t>
            </a:r>
          </a:p>
          <a:p>
            <a:pPr algn="l"/>
            <a:r>
              <a:rPr lang="en-US" sz="2400" b="0" i="0" dirty="0">
                <a:solidFill>
                  <a:srgbClr val="1B1B1B"/>
                </a:solidFill>
                <a:effectLst/>
                <a:highlight>
                  <a:srgbClr val="FFFFFF"/>
                </a:highlight>
                <a:latin typeface="Corbel" panose="020B0503020204020204" pitchFamily="34" charset="0"/>
              </a:rPr>
              <a:t>This institution is an equal opportunity provider.</a:t>
            </a:r>
          </a:p>
          <a:p>
            <a:pPr algn="l"/>
            <a:endParaRPr lang="en-US" dirty="0">
              <a:solidFill>
                <a:schemeClr val="tx1">
                  <a:lumMod val="75000"/>
                  <a:lumOff val="25000"/>
                </a:schemeClr>
              </a:solidFill>
            </a:endParaRPr>
          </a:p>
          <a:p>
            <a:pPr marL="342900" indent="-342900" algn="l">
              <a:spcBef>
                <a:spcPts val="0"/>
              </a:spcBef>
              <a:spcAft>
                <a:spcPts val="1200"/>
              </a:spcAft>
              <a:buFont typeface="Symbol" panose="05050102010706020507" pitchFamily="18" charset="2"/>
              <a:buChar char=""/>
            </a:pPr>
            <a:endParaRPr lang="en-US" sz="600" dirty="0">
              <a:solidFill>
                <a:schemeClr val="tx1">
                  <a:lumMod val="75000"/>
                  <a:lumOff val="25000"/>
                </a:schemeClr>
              </a:solidFill>
              <a:latin typeface="Times New Roman" panose="02020603050405020304" pitchFamily="18" charset="0"/>
              <a:ea typeface="Times New Roman" panose="02020603050405020304" pitchFamily="18" charset="0"/>
            </a:endParaRPr>
          </a:p>
          <a:p>
            <a:pPr algn="l"/>
            <a:endParaRPr lang="en-US" sz="600" dirty="0">
              <a:solidFill>
                <a:schemeClr val="bg1"/>
              </a:solidFill>
            </a:endParaRPr>
          </a:p>
        </p:txBody>
      </p:sp>
    </p:spTree>
    <p:extLst>
      <p:ext uri="{BB962C8B-B14F-4D97-AF65-F5344CB8AC3E}">
        <p14:creationId xmlns:p14="http://schemas.microsoft.com/office/powerpoint/2010/main" val="27079147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362D44EE-C852-4460-B8B5-C4F2BC205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58970D8-8D1D-4B5C-894B-E871CC865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227E5B6-9132-43CA-B503-37A18562A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49052"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03C2051E-A88D-48E5-BACF-AAED178927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7821A508-2985-4905-874A-527429BAA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D2929CB1-0E3C-4B2D-ADC5-0154FB33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697761"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pic>
        <p:nvPicPr>
          <p:cNvPr id="3" name="Picture 2" descr="A pile of fruits and vegetables&#10;&#10;Description automatically generated">
            <a:extLst>
              <a:ext uri="{FF2B5EF4-FFF2-40B4-BE49-F238E27FC236}">
                <a16:creationId xmlns:a16="http://schemas.microsoft.com/office/drawing/2014/main" id="{D087AE2C-FE02-F31C-B0A0-8C44B03D97BC}"/>
              </a:ext>
            </a:extLst>
          </p:cNvPr>
          <p:cNvPicPr>
            <a:picLocks noChangeAspect="1"/>
          </p:cNvPicPr>
          <p:nvPr/>
        </p:nvPicPr>
        <p:blipFill>
          <a:blip r:embed="rId3">
            <a:extLst>
              <a:ext uri="{28A0092B-C50C-407E-A947-70E740481C1C}">
                <a14:useLocalDpi xmlns:a14="http://schemas.microsoft.com/office/drawing/2010/main" val="0"/>
              </a:ext>
            </a:extLst>
          </a:blip>
          <a:srcRect l="15282" r="14220" b="2"/>
          <a:stretch/>
        </p:blipFill>
        <p:spPr>
          <a:xfrm>
            <a:off x="631840" y="598720"/>
            <a:ext cx="5178249" cy="5178249"/>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
        <p:nvSpPr>
          <p:cNvPr id="35" name="Freeform: Shape 34">
            <a:extLst>
              <a:ext uri="{FF2B5EF4-FFF2-40B4-BE49-F238E27FC236}">
                <a16:creationId xmlns:a16="http://schemas.microsoft.com/office/drawing/2014/main" id="{5F2F0C84-BE8C-4DC2-A6D3-30349A801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20513"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Subtitle 4">
            <a:extLst>
              <a:ext uri="{FF2B5EF4-FFF2-40B4-BE49-F238E27FC236}">
                <a16:creationId xmlns:a16="http://schemas.microsoft.com/office/drawing/2014/main" id="{3484F50B-E5D6-F973-65AB-544F4354FE7C}"/>
              </a:ext>
            </a:extLst>
          </p:cNvPr>
          <p:cNvSpPr>
            <a:spLocks noGrp="1"/>
          </p:cNvSpPr>
          <p:nvPr>
            <p:ph type="subTitle" idx="1"/>
          </p:nvPr>
        </p:nvSpPr>
        <p:spPr>
          <a:xfrm>
            <a:off x="6419621" y="711191"/>
            <a:ext cx="5439210" cy="6146810"/>
          </a:xfrm>
        </p:spPr>
        <p:txBody>
          <a:bodyPr/>
          <a:lstStyle/>
          <a:p>
            <a:r>
              <a:rPr lang="en-US" dirty="0"/>
              <a:t>Welcome to the 2025-2026 FFVP Required Annual Continuing Education!</a:t>
            </a:r>
          </a:p>
          <a:p>
            <a:endParaRPr lang="en-US" dirty="0"/>
          </a:p>
          <a:p>
            <a:pPr marL="342900" marR="0" lvl="0" indent="-342900" algn="l">
              <a:spcBef>
                <a:spcPts val="0"/>
              </a:spcBef>
              <a:spcAft>
                <a:spcPts val="1200"/>
              </a:spcAft>
              <a:buFont typeface="Symbol" panose="05050102010706020507" pitchFamily="18" charset="2"/>
              <a:buChar char=""/>
            </a:pPr>
            <a:r>
              <a:rPr lang="en-US" dirty="0">
                <a:effectLst/>
                <a:ea typeface="Times New Roman" panose="02020603050405020304" pitchFamily="18" charset="0"/>
              </a:rPr>
              <a:t>Best Practices</a:t>
            </a:r>
          </a:p>
          <a:p>
            <a:pPr marL="342900" marR="0" lvl="0" indent="-342900" algn="l">
              <a:spcBef>
                <a:spcPts val="0"/>
              </a:spcBef>
              <a:spcAft>
                <a:spcPts val="1200"/>
              </a:spcAft>
              <a:buFont typeface="Symbol" panose="05050102010706020507" pitchFamily="18" charset="2"/>
              <a:buChar char=""/>
            </a:pPr>
            <a:r>
              <a:rPr lang="en-US" dirty="0">
                <a:effectLst/>
                <a:ea typeface="Times New Roman" panose="02020603050405020304" pitchFamily="18" charset="0"/>
              </a:rPr>
              <a:t>FFVP Technical Assistance/Reviews</a:t>
            </a:r>
          </a:p>
          <a:p>
            <a:pPr>
              <a:spcBef>
                <a:spcPts val="0"/>
              </a:spcBef>
              <a:spcAft>
                <a:spcPts val="1200"/>
              </a:spcAft>
            </a:pPr>
            <a:r>
              <a:rPr lang="en-US" b="1" dirty="0"/>
              <a:t>Financial Guidance</a:t>
            </a:r>
          </a:p>
          <a:p>
            <a:pPr marL="342900" marR="0" lvl="0" indent="-342900" algn="l">
              <a:spcBef>
                <a:spcPts val="0"/>
              </a:spcBef>
              <a:spcAft>
                <a:spcPts val="1200"/>
              </a:spcAft>
              <a:buFont typeface="Symbol" panose="05050102010706020507" pitchFamily="18" charset="2"/>
              <a:buChar char=""/>
            </a:pPr>
            <a:r>
              <a:rPr lang="en-US" dirty="0">
                <a:effectLst/>
                <a:ea typeface="Times New Roman" panose="02020603050405020304" pitchFamily="18" charset="0"/>
              </a:rPr>
              <a:t> Access to the School Nutrition Technology System (SNTS)</a:t>
            </a:r>
          </a:p>
          <a:p>
            <a:pPr marL="342900" marR="0" lvl="0" indent="-342900" algn="l">
              <a:spcBef>
                <a:spcPts val="0"/>
              </a:spcBef>
              <a:spcAft>
                <a:spcPts val="1200"/>
              </a:spcAft>
              <a:buFont typeface="Symbol" panose="05050102010706020507" pitchFamily="18" charset="2"/>
              <a:buChar char=""/>
            </a:pPr>
            <a:r>
              <a:rPr lang="en-US" dirty="0">
                <a:ea typeface="Times New Roman" panose="02020603050405020304" pitchFamily="18" charset="0"/>
              </a:rPr>
              <a:t>FFVP Financial Accountability</a:t>
            </a:r>
            <a:r>
              <a:rPr lang="en-US" dirty="0">
                <a:effectLst/>
                <a:ea typeface="Times New Roman" panose="02020603050405020304" pitchFamily="18" charset="0"/>
              </a:rPr>
              <a:t>                                    </a:t>
            </a:r>
          </a:p>
          <a:p>
            <a:pPr marL="342900" marR="0" lvl="0" indent="-342900" algn="l">
              <a:spcBef>
                <a:spcPts val="0"/>
              </a:spcBef>
              <a:spcAft>
                <a:spcPts val="1200"/>
              </a:spcAft>
              <a:buFont typeface="Symbol" panose="05050102010706020507" pitchFamily="18" charset="2"/>
              <a:buChar char=""/>
            </a:pPr>
            <a:r>
              <a:rPr lang="en-US" dirty="0">
                <a:effectLst/>
                <a:ea typeface="Times New Roman" panose="02020603050405020304" pitchFamily="18" charset="0"/>
              </a:rPr>
              <a:t> </a:t>
            </a:r>
            <a:r>
              <a:rPr lang="en-US" dirty="0">
                <a:ea typeface="Times New Roman" panose="02020603050405020304" pitchFamily="18" charset="0"/>
              </a:rPr>
              <a:t>FFVP Monthly Claims</a:t>
            </a:r>
          </a:p>
          <a:p>
            <a:pPr marL="342900" marR="0" lvl="0" indent="-342900" algn="l">
              <a:spcBef>
                <a:spcPts val="0"/>
              </a:spcBef>
              <a:spcAft>
                <a:spcPts val="1200"/>
              </a:spcAft>
              <a:buFont typeface="Symbol" panose="05050102010706020507" pitchFamily="18" charset="2"/>
              <a:buChar char=""/>
            </a:pPr>
            <a:r>
              <a:rPr lang="en-US" dirty="0">
                <a:ea typeface="Times New Roman" panose="02020603050405020304" pitchFamily="18" charset="0"/>
              </a:rPr>
              <a:t>FFVP Wrap Up</a:t>
            </a:r>
          </a:p>
          <a:p>
            <a:pPr marL="342900" marR="0" lvl="0" indent="-342900" algn="l">
              <a:spcBef>
                <a:spcPts val="0"/>
              </a:spcBef>
              <a:spcAft>
                <a:spcPts val="1200"/>
              </a:spcAft>
              <a:buFont typeface="Symbol" panose="05050102010706020507" pitchFamily="18" charset="2"/>
              <a:buChar char=""/>
            </a:pPr>
            <a:r>
              <a:rPr lang="en-US" dirty="0">
                <a:effectLst/>
                <a:ea typeface="Times New Roman" panose="02020603050405020304" pitchFamily="18" charset="0"/>
              </a:rPr>
              <a:t>Questions?</a:t>
            </a:r>
          </a:p>
          <a:p>
            <a:pPr marL="342900" marR="0" lvl="0" indent="-342900" algn="l">
              <a:spcBef>
                <a:spcPts val="0"/>
              </a:spcBef>
              <a:spcAft>
                <a:spcPts val="1200"/>
              </a:spcAft>
              <a:buFont typeface="Symbol" panose="05050102010706020507" pitchFamily="18" charset="2"/>
              <a:buChar char=""/>
            </a:pPr>
            <a:endParaRPr lang="en-US" sz="18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17353810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9966"/>
        </a:solid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347D6575-0B06-40B2-9D0F-298202F6BC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 name="Arc 41">
            <a:extLst>
              <a:ext uri="{FF2B5EF4-FFF2-40B4-BE49-F238E27FC236}">
                <a16:creationId xmlns:a16="http://schemas.microsoft.com/office/drawing/2014/main" id="{E2B33195-5BCA-4BB7-A82D-6739522687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604789">
            <a:off x="675639" y="775849"/>
            <a:ext cx="2987899" cy="2987899"/>
          </a:xfrm>
          <a:prstGeom prst="arc">
            <a:avLst>
              <a:gd name="adj1" fmla="val 14455503"/>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 name="Subtitle 4">
            <a:extLst>
              <a:ext uri="{FF2B5EF4-FFF2-40B4-BE49-F238E27FC236}">
                <a16:creationId xmlns:a16="http://schemas.microsoft.com/office/drawing/2014/main" id="{3484F50B-E5D6-F973-65AB-544F4354FE7C}"/>
              </a:ext>
            </a:extLst>
          </p:cNvPr>
          <p:cNvSpPr>
            <a:spLocks noGrp="1"/>
          </p:cNvSpPr>
          <p:nvPr>
            <p:ph type="subTitle" idx="1"/>
          </p:nvPr>
        </p:nvSpPr>
        <p:spPr>
          <a:xfrm>
            <a:off x="1231645" y="1370170"/>
            <a:ext cx="5085580" cy="5256832"/>
          </a:xfrm>
        </p:spPr>
        <p:txBody>
          <a:bodyPr>
            <a:normAutofit/>
          </a:bodyPr>
          <a:lstStyle/>
          <a:p>
            <a:pPr algn="l"/>
            <a:r>
              <a:rPr lang="en-US" b="1" dirty="0">
                <a:solidFill>
                  <a:schemeClr val="bg1"/>
                </a:solidFill>
              </a:rPr>
              <a:t>Important Resources</a:t>
            </a:r>
          </a:p>
          <a:p>
            <a:pPr marL="342900" indent="-342900" algn="l">
              <a:buFont typeface="Arial" panose="020B0604020202020204" pitchFamily="34" charset="0"/>
              <a:buChar char="•"/>
            </a:pPr>
            <a:r>
              <a:rPr lang="en-US" dirty="0">
                <a:solidFill>
                  <a:schemeClr val="bg1"/>
                </a:solidFill>
              </a:rPr>
              <a:t>USDA FFVP: Handbook for Schools</a:t>
            </a:r>
          </a:p>
          <a:p>
            <a:pPr marL="342900" indent="-342900" algn="l">
              <a:buFont typeface="Arial" panose="020B0604020202020204" pitchFamily="34" charset="0"/>
              <a:buChar char="•"/>
            </a:pPr>
            <a:r>
              <a:rPr lang="en-US" dirty="0">
                <a:solidFill>
                  <a:schemeClr val="bg1"/>
                </a:solidFill>
                <a:hlinkClick r:id="rId3">
                  <a:extLst>
                    <a:ext uri="{A12FA001-AC4F-418D-AE19-62706E023703}">
                      <ahyp:hlinkClr xmlns:ahyp="http://schemas.microsoft.com/office/drawing/2018/hyperlinkcolor" val="tx"/>
                    </a:ext>
                  </a:extLst>
                </a:hlinkClick>
              </a:rPr>
              <a:t>Fresh Fruit and Vegetable Program | Food and Nutrition Service (usda.gov)</a:t>
            </a:r>
            <a:endParaRPr lang="en-US" dirty="0">
              <a:solidFill>
                <a:schemeClr val="bg1"/>
              </a:solidFill>
            </a:endParaRPr>
          </a:p>
          <a:p>
            <a:pPr marL="342900" indent="-342900" algn="l">
              <a:buFont typeface="Arial" panose="020B0604020202020204" pitchFamily="34" charset="0"/>
              <a:buChar char="•"/>
            </a:pPr>
            <a:r>
              <a:rPr lang="en-US" dirty="0">
                <a:solidFill>
                  <a:schemeClr val="bg1"/>
                </a:solidFill>
                <a:hlinkClick r:id="rId4">
                  <a:extLst>
                    <a:ext uri="{A12FA001-AC4F-418D-AE19-62706E023703}">
                      <ahyp:hlinkClr xmlns:ahyp="http://schemas.microsoft.com/office/drawing/2018/hyperlinkcolor" val="tx"/>
                    </a:ext>
                  </a:extLst>
                </a:hlinkClick>
              </a:rPr>
              <a:t>Fresh Fruit &amp; Vegetable Program (FFVP) *8/2025* | NC DPI</a:t>
            </a:r>
            <a:endParaRPr lang="en-US" dirty="0">
              <a:solidFill>
                <a:schemeClr val="bg1"/>
              </a:solidFill>
            </a:endParaRPr>
          </a:p>
          <a:p>
            <a:pPr algn="l"/>
            <a:r>
              <a:rPr lang="en-US" b="1" dirty="0">
                <a:solidFill>
                  <a:schemeClr val="bg1"/>
                </a:solidFill>
              </a:rPr>
              <a:t>FFVP Addendum and Allocations</a:t>
            </a:r>
          </a:p>
          <a:p>
            <a:pPr algn="l"/>
            <a:endParaRPr lang="en-US" sz="2000" dirty="0">
              <a:solidFill>
                <a:schemeClr val="bg1"/>
              </a:solidFill>
            </a:endParaRPr>
          </a:p>
          <a:p>
            <a:pPr marL="342900" indent="-342900" algn="l">
              <a:buFont typeface="Arial" panose="020B0604020202020204" pitchFamily="34" charset="0"/>
              <a:buChar char="•"/>
            </a:pPr>
            <a:endParaRPr lang="en-US" sz="2000" dirty="0">
              <a:solidFill>
                <a:schemeClr val="bg1"/>
              </a:solidFill>
            </a:endParaRPr>
          </a:p>
          <a:p>
            <a:pPr algn="l"/>
            <a:endParaRPr lang="en-US" sz="2000" dirty="0">
              <a:solidFill>
                <a:schemeClr val="bg1"/>
              </a:solidFill>
            </a:endParaRPr>
          </a:p>
          <a:p>
            <a:pPr algn="l"/>
            <a:endParaRPr lang="en-US" sz="1800" dirty="0">
              <a:solidFill>
                <a:schemeClr val="bg1"/>
              </a:solidFill>
            </a:endParaRPr>
          </a:p>
          <a:p>
            <a:pPr marL="342900" marR="0" lvl="0" indent="-342900" algn="l">
              <a:spcBef>
                <a:spcPts val="0"/>
              </a:spcBef>
              <a:spcAft>
                <a:spcPts val="1200"/>
              </a:spcAft>
              <a:buFont typeface="Symbol" panose="05050102010706020507" pitchFamily="18" charset="2"/>
              <a:buChar char=""/>
            </a:pPr>
            <a:endParaRPr lang="en-US" sz="600" dirty="0">
              <a:solidFill>
                <a:schemeClr val="bg1"/>
              </a:solidFill>
              <a:effectLst/>
              <a:latin typeface="Times New Roman" panose="02020603050405020304" pitchFamily="18" charset="0"/>
              <a:ea typeface="Times New Roman" panose="02020603050405020304" pitchFamily="18" charset="0"/>
            </a:endParaRPr>
          </a:p>
          <a:p>
            <a:pPr algn="l"/>
            <a:endParaRPr lang="en-US" sz="600" dirty="0">
              <a:solidFill>
                <a:schemeClr val="bg1"/>
              </a:solidFill>
            </a:endParaRPr>
          </a:p>
        </p:txBody>
      </p:sp>
      <p:sp>
        <p:nvSpPr>
          <p:cNvPr id="44" name="Oval 43">
            <a:extLst>
              <a:ext uri="{FF2B5EF4-FFF2-40B4-BE49-F238E27FC236}">
                <a16:creationId xmlns:a16="http://schemas.microsoft.com/office/drawing/2014/main" id="{CF8AD9F3-9AF6-494F-83A3-2F67756393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49802" y="832686"/>
            <a:ext cx="1104943" cy="107496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3" name="Picture 2" descr="A pile of fruits and vegetables&#10;&#10;Description automatically generated">
            <a:extLst>
              <a:ext uri="{FF2B5EF4-FFF2-40B4-BE49-F238E27FC236}">
                <a16:creationId xmlns:a16="http://schemas.microsoft.com/office/drawing/2014/main" id="{D087AE2C-FE02-F31C-B0A0-8C44B03D97BC}"/>
              </a:ext>
            </a:extLst>
          </p:cNvPr>
          <p:cNvPicPr>
            <a:picLocks noChangeAspect="1"/>
          </p:cNvPicPr>
          <p:nvPr/>
        </p:nvPicPr>
        <p:blipFill>
          <a:blip r:embed="rId5">
            <a:extLst>
              <a:ext uri="{28A0092B-C50C-407E-A947-70E740481C1C}">
                <a14:useLocalDpi xmlns:a14="http://schemas.microsoft.com/office/drawing/2010/main" val="0"/>
              </a:ext>
            </a:extLst>
          </a:blip>
          <a:srcRect l="15282" r="14217" b="-1"/>
          <a:stretch/>
        </p:blipFill>
        <p:spPr>
          <a:xfrm>
            <a:off x="6520859" y="795510"/>
            <a:ext cx="5137520" cy="5137520"/>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
        <p:nvSpPr>
          <p:cNvPr id="46" name="Rectangle 45">
            <a:extLst>
              <a:ext uri="{FF2B5EF4-FFF2-40B4-BE49-F238E27FC236}">
                <a16:creationId xmlns:a16="http://schemas.microsoft.com/office/drawing/2014/main" id="{0DA5DB8B-7E5C-4ABC-8069-A9A8806F39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82154" y="4925384"/>
            <a:ext cx="876704" cy="876704"/>
          </a:xfrm>
          <a:prstGeom prst="rect">
            <a:avLst/>
          </a:prstGeom>
          <a:noFill/>
          <a:ln w="127000">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B29D4F9E-E6AA-F52C-6209-640FF5DFC27A}"/>
              </a:ext>
            </a:extLst>
          </p:cNvPr>
          <p:cNvSpPr txBox="1"/>
          <p:nvPr/>
        </p:nvSpPr>
        <p:spPr>
          <a:xfrm>
            <a:off x="2303069" y="309466"/>
            <a:ext cx="7368338" cy="523220"/>
          </a:xfrm>
          <a:prstGeom prst="rect">
            <a:avLst/>
          </a:prstGeom>
          <a:noFill/>
        </p:spPr>
        <p:txBody>
          <a:bodyPr wrap="square">
            <a:spAutoFit/>
          </a:bodyPr>
          <a:lstStyle/>
          <a:p>
            <a:pPr algn="ctr"/>
            <a:r>
              <a:rPr lang="en-US" sz="2800" b="1"/>
              <a:t>Program Requirements and Operation</a:t>
            </a:r>
          </a:p>
        </p:txBody>
      </p:sp>
    </p:spTree>
    <p:extLst>
      <p:ext uri="{BB962C8B-B14F-4D97-AF65-F5344CB8AC3E}">
        <p14:creationId xmlns:p14="http://schemas.microsoft.com/office/powerpoint/2010/main" val="17034756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9966"/>
        </a:solid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347D6575-0B06-40B2-9D0F-298202F6BC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 name="Arc 41">
            <a:extLst>
              <a:ext uri="{FF2B5EF4-FFF2-40B4-BE49-F238E27FC236}">
                <a16:creationId xmlns:a16="http://schemas.microsoft.com/office/drawing/2014/main" id="{E2B33195-5BCA-4BB7-A82D-6739522687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604789">
            <a:off x="675639" y="775849"/>
            <a:ext cx="2987899" cy="2987899"/>
          </a:xfrm>
          <a:prstGeom prst="arc">
            <a:avLst>
              <a:gd name="adj1" fmla="val 14455503"/>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 name="Subtitle 4">
            <a:extLst>
              <a:ext uri="{FF2B5EF4-FFF2-40B4-BE49-F238E27FC236}">
                <a16:creationId xmlns:a16="http://schemas.microsoft.com/office/drawing/2014/main" id="{3484F50B-E5D6-F973-65AB-544F4354FE7C}"/>
              </a:ext>
            </a:extLst>
          </p:cNvPr>
          <p:cNvSpPr>
            <a:spLocks noGrp="1"/>
          </p:cNvSpPr>
          <p:nvPr>
            <p:ph type="subTitle" idx="1"/>
          </p:nvPr>
        </p:nvSpPr>
        <p:spPr>
          <a:xfrm>
            <a:off x="1285908" y="1255935"/>
            <a:ext cx="5085580" cy="5256832"/>
          </a:xfrm>
        </p:spPr>
        <p:txBody>
          <a:bodyPr>
            <a:normAutofit/>
          </a:bodyPr>
          <a:lstStyle/>
          <a:p>
            <a:pPr algn="l"/>
            <a:r>
              <a:rPr lang="en-US" b="1" dirty="0">
                <a:solidFill>
                  <a:schemeClr val="bg1"/>
                </a:solidFill>
              </a:rPr>
              <a:t>Program Goals</a:t>
            </a:r>
          </a:p>
          <a:p>
            <a:pPr marL="342900" indent="-342900" algn="l">
              <a:buFont typeface="Arial" panose="020B0604020202020204" pitchFamily="34" charset="0"/>
              <a:buChar char="•"/>
            </a:pPr>
            <a:r>
              <a:rPr lang="en-US" dirty="0">
                <a:solidFill>
                  <a:schemeClr val="bg1"/>
                </a:solidFill>
              </a:rPr>
              <a:t>Expand the variety of fruits and vegetables children experience</a:t>
            </a:r>
          </a:p>
          <a:p>
            <a:pPr marL="342900" indent="-342900" algn="l">
              <a:buFont typeface="Arial" panose="020B0604020202020204" pitchFamily="34" charset="0"/>
              <a:buChar char="•"/>
            </a:pPr>
            <a:r>
              <a:rPr lang="en-US" dirty="0">
                <a:solidFill>
                  <a:schemeClr val="bg1"/>
                </a:solidFill>
              </a:rPr>
              <a:t>Increase children’s fruit and vegetable consumption</a:t>
            </a:r>
          </a:p>
          <a:p>
            <a:pPr marL="342900" indent="-342900" algn="l">
              <a:buFont typeface="Arial" panose="020B0604020202020204" pitchFamily="34" charset="0"/>
              <a:buChar char="•"/>
            </a:pPr>
            <a:r>
              <a:rPr lang="en-US" dirty="0">
                <a:solidFill>
                  <a:schemeClr val="bg1"/>
                </a:solidFill>
              </a:rPr>
              <a:t>Make a difference in children’s diets to impact their health</a:t>
            </a:r>
          </a:p>
          <a:p>
            <a:pPr algn="l"/>
            <a:r>
              <a:rPr lang="en-US" b="1" dirty="0">
                <a:solidFill>
                  <a:schemeClr val="bg1"/>
                </a:solidFill>
              </a:rPr>
              <a:t>Program Requirements</a:t>
            </a:r>
          </a:p>
          <a:p>
            <a:pPr marL="342900" indent="-342900" algn="l">
              <a:buFont typeface="Arial" panose="020B0604020202020204" pitchFamily="34" charset="0"/>
              <a:buChar char="•"/>
            </a:pPr>
            <a:r>
              <a:rPr lang="en-US" dirty="0">
                <a:solidFill>
                  <a:schemeClr val="bg1"/>
                </a:solidFill>
              </a:rPr>
              <a:t>Must by trained annually</a:t>
            </a:r>
          </a:p>
          <a:p>
            <a:pPr marL="342900" indent="-342900" algn="l">
              <a:buFont typeface="Arial" panose="020B0604020202020204" pitchFamily="34" charset="0"/>
              <a:buChar char="•"/>
            </a:pPr>
            <a:r>
              <a:rPr lang="en-US" dirty="0">
                <a:solidFill>
                  <a:schemeClr val="bg1"/>
                </a:solidFill>
              </a:rPr>
              <a:t>Maintain full and accurate records</a:t>
            </a:r>
          </a:p>
          <a:p>
            <a:pPr marL="342900" indent="-342900" algn="l">
              <a:buFont typeface="Arial" panose="020B0604020202020204" pitchFamily="34" charset="0"/>
              <a:buChar char="•"/>
            </a:pPr>
            <a:r>
              <a:rPr lang="en-US" dirty="0">
                <a:solidFill>
                  <a:schemeClr val="bg1"/>
                </a:solidFill>
              </a:rPr>
              <a:t>Follow FFVP procedures</a:t>
            </a:r>
          </a:p>
          <a:p>
            <a:pPr marL="342900" indent="-342900" algn="l">
              <a:buFont typeface="Arial" panose="020B0604020202020204" pitchFamily="34" charset="0"/>
              <a:buChar char="•"/>
            </a:pPr>
            <a:r>
              <a:rPr lang="en-US" dirty="0">
                <a:solidFill>
                  <a:schemeClr val="bg1"/>
                </a:solidFill>
              </a:rPr>
              <a:t>Submit a monthly claim</a:t>
            </a:r>
          </a:p>
          <a:p>
            <a:pPr marL="342900" indent="-342900" algn="l">
              <a:buFont typeface="Arial" panose="020B0604020202020204" pitchFamily="34" charset="0"/>
              <a:buChar char="•"/>
            </a:pPr>
            <a:endParaRPr lang="en-US" sz="2000" dirty="0">
              <a:solidFill>
                <a:schemeClr val="bg1"/>
              </a:solidFill>
            </a:endParaRPr>
          </a:p>
          <a:p>
            <a:pPr algn="l"/>
            <a:endParaRPr lang="en-US" sz="2000" dirty="0">
              <a:solidFill>
                <a:schemeClr val="bg1"/>
              </a:solidFill>
            </a:endParaRPr>
          </a:p>
          <a:p>
            <a:pPr algn="l"/>
            <a:endParaRPr lang="en-US" sz="1800" dirty="0">
              <a:solidFill>
                <a:schemeClr val="bg1"/>
              </a:solidFill>
            </a:endParaRPr>
          </a:p>
          <a:p>
            <a:pPr marL="342900" marR="0" lvl="0" indent="-342900" algn="l">
              <a:spcBef>
                <a:spcPts val="0"/>
              </a:spcBef>
              <a:spcAft>
                <a:spcPts val="1200"/>
              </a:spcAft>
              <a:buFont typeface="Symbol" panose="05050102010706020507" pitchFamily="18" charset="2"/>
              <a:buChar char=""/>
            </a:pPr>
            <a:endParaRPr lang="en-US" sz="600" dirty="0">
              <a:solidFill>
                <a:schemeClr val="bg1"/>
              </a:solidFill>
              <a:effectLst/>
              <a:latin typeface="Times New Roman" panose="02020603050405020304" pitchFamily="18" charset="0"/>
              <a:ea typeface="Times New Roman" panose="02020603050405020304" pitchFamily="18" charset="0"/>
            </a:endParaRPr>
          </a:p>
          <a:p>
            <a:pPr algn="l"/>
            <a:endParaRPr lang="en-US" sz="600" dirty="0">
              <a:solidFill>
                <a:schemeClr val="bg1"/>
              </a:solidFill>
            </a:endParaRPr>
          </a:p>
        </p:txBody>
      </p:sp>
      <p:sp>
        <p:nvSpPr>
          <p:cNvPr id="44" name="Oval 43">
            <a:extLst>
              <a:ext uri="{FF2B5EF4-FFF2-40B4-BE49-F238E27FC236}">
                <a16:creationId xmlns:a16="http://schemas.microsoft.com/office/drawing/2014/main" id="{CF8AD9F3-9AF6-494F-83A3-2F67756393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49802" y="832686"/>
            <a:ext cx="1104943" cy="107496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3" name="Picture 2" descr="A pile of fruits and vegetables&#10;&#10;Description automatically generated">
            <a:extLst>
              <a:ext uri="{FF2B5EF4-FFF2-40B4-BE49-F238E27FC236}">
                <a16:creationId xmlns:a16="http://schemas.microsoft.com/office/drawing/2014/main" id="{D087AE2C-FE02-F31C-B0A0-8C44B03D97BC}"/>
              </a:ext>
            </a:extLst>
          </p:cNvPr>
          <p:cNvPicPr>
            <a:picLocks noChangeAspect="1"/>
          </p:cNvPicPr>
          <p:nvPr/>
        </p:nvPicPr>
        <p:blipFill>
          <a:blip r:embed="rId3">
            <a:extLst>
              <a:ext uri="{28A0092B-C50C-407E-A947-70E740481C1C}">
                <a14:useLocalDpi xmlns:a14="http://schemas.microsoft.com/office/drawing/2010/main" val="0"/>
              </a:ext>
            </a:extLst>
          </a:blip>
          <a:srcRect l="15282" r="14217" b="-1"/>
          <a:stretch/>
        </p:blipFill>
        <p:spPr>
          <a:xfrm>
            <a:off x="6520859" y="795510"/>
            <a:ext cx="5137520" cy="5137520"/>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
        <p:nvSpPr>
          <p:cNvPr id="46" name="Rectangle 45">
            <a:extLst>
              <a:ext uri="{FF2B5EF4-FFF2-40B4-BE49-F238E27FC236}">
                <a16:creationId xmlns:a16="http://schemas.microsoft.com/office/drawing/2014/main" id="{0DA5DB8B-7E5C-4ABC-8069-A9A8806F39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82154" y="4925384"/>
            <a:ext cx="876704" cy="876704"/>
          </a:xfrm>
          <a:prstGeom prst="rect">
            <a:avLst/>
          </a:prstGeom>
          <a:noFill/>
          <a:ln w="127000">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D64A67D6-CA1A-9690-993E-FF0C97BA18A3}"/>
              </a:ext>
            </a:extLst>
          </p:cNvPr>
          <p:cNvSpPr txBox="1"/>
          <p:nvPr/>
        </p:nvSpPr>
        <p:spPr>
          <a:xfrm>
            <a:off x="2853174" y="334960"/>
            <a:ext cx="6728692" cy="523220"/>
          </a:xfrm>
          <a:prstGeom prst="rect">
            <a:avLst/>
          </a:prstGeom>
          <a:noFill/>
        </p:spPr>
        <p:txBody>
          <a:bodyPr wrap="square">
            <a:spAutoFit/>
          </a:bodyPr>
          <a:lstStyle/>
          <a:p>
            <a:r>
              <a:rPr lang="en-US" sz="2800" b="1"/>
              <a:t>Program Requirements and Operation</a:t>
            </a:r>
          </a:p>
        </p:txBody>
      </p:sp>
    </p:spTree>
    <p:extLst>
      <p:ext uri="{BB962C8B-B14F-4D97-AF65-F5344CB8AC3E}">
        <p14:creationId xmlns:p14="http://schemas.microsoft.com/office/powerpoint/2010/main" val="27151960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76625"/>
        </a:solidFill>
        <a:effectLst/>
      </p:bgPr>
    </p:bg>
    <p:spTree>
      <p:nvGrpSpPr>
        <p:cNvPr id="1" name=""/>
        <p:cNvGrpSpPr/>
        <p:nvPr/>
      </p:nvGrpSpPr>
      <p:grpSpPr>
        <a:xfrm>
          <a:off x="0" y="0"/>
          <a:ext cx="0" cy="0"/>
          <a:chOff x="0" y="0"/>
          <a:chExt cx="0" cy="0"/>
        </a:xfrm>
      </p:grpSpPr>
      <p:sp useBgFill="1">
        <p:nvSpPr>
          <p:cNvPr id="51" name="Rectangle 50">
            <a:extLst>
              <a:ext uri="{FF2B5EF4-FFF2-40B4-BE49-F238E27FC236}">
                <a16:creationId xmlns:a16="http://schemas.microsoft.com/office/drawing/2014/main" id="{DF05ACD0-FF4A-4F8F-B5C5-6A4EBD0D1B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4C9AFA28-B5ED-4346-9AF7-68A157F16C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4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4" name="TextBox 3">
            <a:extLst>
              <a:ext uri="{FF2B5EF4-FFF2-40B4-BE49-F238E27FC236}">
                <a16:creationId xmlns:a16="http://schemas.microsoft.com/office/drawing/2014/main" id="{D64A67D6-CA1A-9690-993E-FF0C97BA18A3}"/>
              </a:ext>
            </a:extLst>
          </p:cNvPr>
          <p:cNvSpPr txBox="1"/>
          <p:nvPr/>
        </p:nvSpPr>
        <p:spPr>
          <a:xfrm>
            <a:off x="1216576" y="223937"/>
            <a:ext cx="6866720" cy="923724"/>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3200" b="1" kern="1200">
                <a:solidFill>
                  <a:srgbClr val="595959"/>
                </a:solidFill>
                <a:latin typeface="+mj-lt"/>
                <a:ea typeface="+mj-ea"/>
                <a:cs typeface="+mj-cs"/>
              </a:rPr>
              <a:t>Program Requirements and Operation</a:t>
            </a:r>
          </a:p>
        </p:txBody>
      </p:sp>
      <p:sp>
        <p:nvSpPr>
          <p:cNvPr id="5" name="Subtitle 4">
            <a:extLst>
              <a:ext uri="{FF2B5EF4-FFF2-40B4-BE49-F238E27FC236}">
                <a16:creationId xmlns:a16="http://schemas.microsoft.com/office/drawing/2014/main" id="{3484F50B-E5D6-F973-65AB-544F4354FE7C}"/>
              </a:ext>
            </a:extLst>
          </p:cNvPr>
          <p:cNvSpPr>
            <a:spLocks noGrp="1"/>
          </p:cNvSpPr>
          <p:nvPr>
            <p:ph type="subTitle" idx="1"/>
          </p:nvPr>
        </p:nvSpPr>
        <p:spPr>
          <a:xfrm>
            <a:off x="1472608" y="1609524"/>
            <a:ext cx="4561369" cy="4169484"/>
          </a:xfrm>
        </p:spPr>
        <p:txBody>
          <a:bodyPr vert="horz" lIns="91440" tIns="45720" rIns="91440" bIns="45720" rtlCol="0" anchor="t">
            <a:normAutofit/>
          </a:bodyPr>
          <a:lstStyle/>
          <a:p>
            <a:pPr algn="l"/>
            <a:r>
              <a:rPr lang="en-US" b="1" kern="1200">
                <a:solidFill>
                  <a:srgbClr val="595959"/>
                </a:solidFill>
                <a:latin typeface="+mn-lt"/>
                <a:ea typeface="+mn-ea"/>
                <a:cs typeface="+mn-cs"/>
              </a:rPr>
              <a:t>Establishing Partnerships</a:t>
            </a:r>
          </a:p>
          <a:p>
            <a:pPr marL="342900" indent="-342900" algn="l">
              <a:buFont typeface="Arial" panose="020B0604020202020204" pitchFamily="34" charset="0"/>
              <a:buChar char="•"/>
            </a:pPr>
            <a:r>
              <a:rPr lang="en-US" kern="1200">
                <a:solidFill>
                  <a:schemeClr val="bg2">
                    <a:lumMod val="25000"/>
                  </a:schemeClr>
                </a:solidFill>
                <a:latin typeface="+mn-lt"/>
                <a:ea typeface="+mn-ea"/>
                <a:cs typeface="+mn-cs"/>
              </a:rPr>
              <a:t>Collaborate</a:t>
            </a:r>
            <a:r>
              <a:rPr lang="en-US" kern="1200">
                <a:solidFill>
                  <a:srgbClr val="595959"/>
                </a:solidFill>
                <a:latin typeface="+mn-lt"/>
                <a:ea typeface="+mn-ea"/>
                <a:cs typeface="+mn-cs"/>
              </a:rPr>
              <a:t> with State and Local affiliates</a:t>
            </a:r>
          </a:p>
          <a:p>
            <a:pPr marL="342900" indent="-342900" algn="l">
              <a:buFont typeface="Arial" panose="020B0604020202020204" pitchFamily="34" charset="0"/>
              <a:buChar char="•"/>
            </a:pPr>
            <a:r>
              <a:rPr lang="en-US" kern="1200">
                <a:solidFill>
                  <a:srgbClr val="595959"/>
                </a:solidFill>
                <a:latin typeface="+mn-lt"/>
                <a:ea typeface="+mn-ea"/>
                <a:cs typeface="+mn-cs"/>
              </a:rPr>
              <a:t>Encourage cooperation with Administrators, Teachers, School Nurses, PTA and Student Government</a:t>
            </a:r>
          </a:p>
          <a:p>
            <a:pPr marL="342900" indent="-342900" algn="l">
              <a:buFont typeface="Arial" panose="020B0604020202020204" pitchFamily="34" charset="0"/>
              <a:buChar char="•"/>
            </a:pPr>
            <a:r>
              <a:rPr lang="en-US" kern="1200">
                <a:solidFill>
                  <a:srgbClr val="595959"/>
                </a:solidFill>
                <a:latin typeface="+mn-lt"/>
                <a:ea typeface="+mn-ea"/>
                <a:cs typeface="+mn-cs"/>
              </a:rPr>
              <a:t>Look in unexpected places – local doctors, nurses, government officials to come in and speak to students</a:t>
            </a:r>
          </a:p>
          <a:p>
            <a:pPr algn="l"/>
            <a:endParaRPr lang="en-US" kern="1200">
              <a:solidFill>
                <a:srgbClr val="595959"/>
              </a:solidFill>
              <a:latin typeface="+mn-lt"/>
              <a:ea typeface="+mn-ea"/>
              <a:cs typeface="+mn-cs"/>
            </a:endParaRPr>
          </a:p>
          <a:p>
            <a:endParaRPr lang="en-US" sz="1100" kern="1200">
              <a:solidFill>
                <a:srgbClr val="595959"/>
              </a:solidFill>
              <a:latin typeface="+mn-lt"/>
              <a:ea typeface="+mn-ea"/>
              <a:cs typeface="+mn-cs"/>
            </a:endParaRPr>
          </a:p>
          <a:p>
            <a:endParaRPr lang="en-US" sz="1100" kern="1200">
              <a:solidFill>
                <a:srgbClr val="595959"/>
              </a:solidFill>
              <a:latin typeface="+mn-lt"/>
              <a:ea typeface="+mn-ea"/>
              <a:cs typeface="+mn-cs"/>
            </a:endParaRPr>
          </a:p>
          <a:p>
            <a:pPr marR="0" lvl="0">
              <a:spcAft>
                <a:spcPts val="1200"/>
              </a:spcAft>
            </a:pPr>
            <a:endParaRPr lang="en-US" sz="1100" kern="1200">
              <a:solidFill>
                <a:srgbClr val="595959"/>
              </a:solidFill>
              <a:effectLst/>
              <a:latin typeface="+mn-lt"/>
              <a:ea typeface="+mn-ea"/>
              <a:cs typeface="+mn-cs"/>
            </a:endParaRPr>
          </a:p>
          <a:p>
            <a:endParaRPr lang="en-US" sz="1100" kern="1200">
              <a:solidFill>
                <a:srgbClr val="595959"/>
              </a:solidFill>
              <a:latin typeface="+mn-lt"/>
              <a:ea typeface="+mn-ea"/>
              <a:cs typeface="+mn-cs"/>
            </a:endParaRPr>
          </a:p>
        </p:txBody>
      </p:sp>
      <p:pic>
        <p:nvPicPr>
          <p:cNvPr id="3" name="Picture 2" descr="A pile of fruits and vegetables&#10;&#10;Description automatically generated">
            <a:extLst>
              <a:ext uri="{FF2B5EF4-FFF2-40B4-BE49-F238E27FC236}">
                <a16:creationId xmlns:a16="http://schemas.microsoft.com/office/drawing/2014/main" id="{D087AE2C-FE02-F31C-B0A0-8C44B03D97BC}"/>
              </a:ext>
            </a:extLst>
          </p:cNvPr>
          <p:cNvPicPr>
            <a:picLocks noChangeAspect="1"/>
          </p:cNvPicPr>
          <p:nvPr/>
        </p:nvPicPr>
        <p:blipFill>
          <a:blip r:embed="rId3">
            <a:extLst>
              <a:ext uri="{28A0092B-C50C-407E-A947-70E740481C1C}">
                <a14:useLocalDpi xmlns:a14="http://schemas.microsoft.com/office/drawing/2010/main" val="0"/>
              </a:ext>
            </a:extLst>
          </a:blip>
          <a:srcRect l="15282" r="14217" b="-1"/>
          <a:stretch/>
        </p:blipFill>
        <p:spPr>
          <a:xfrm>
            <a:off x="6810935" y="1419794"/>
            <a:ext cx="4018430" cy="4018411"/>
          </a:xfrm>
          <a:prstGeom prst="rect">
            <a:avLst/>
          </a:prstGeom>
        </p:spPr>
      </p:pic>
    </p:spTree>
    <p:extLst>
      <p:ext uri="{BB962C8B-B14F-4D97-AF65-F5344CB8AC3E}">
        <p14:creationId xmlns:p14="http://schemas.microsoft.com/office/powerpoint/2010/main" val="17994849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347D6575-0B06-40B2-9D0F-298202F6BC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 name="Arc 41">
            <a:extLst>
              <a:ext uri="{FF2B5EF4-FFF2-40B4-BE49-F238E27FC236}">
                <a16:creationId xmlns:a16="http://schemas.microsoft.com/office/drawing/2014/main" id="{E2B33195-5BCA-4BB7-A82D-6739522687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604789">
            <a:off x="675639" y="775849"/>
            <a:ext cx="2987899" cy="2987899"/>
          </a:xfrm>
          <a:prstGeom prst="arc">
            <a:avLst>
              <a:gd name="adj1" fmla="val 14455503"/>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 name="Subtitle 4">
            <a:extLst>
              <a:ext uri="{FF2B5EF4-FFF2-40B4-BE49-F238E27FC236}">
                <a16:creationId xmlns:a16="http://schemas.microsoft.com/office/drawing/2014/main" id="{3484F50B-E5D6-F973-65AB-544F4354FE7C}"/>
              </a:ext>
            </a:extLst>
          </p:cNvPr>
          <p:cNvSpPr>
            <a:spLocks noGrp="1"/>
          </p:cNvSpPr>
          <p:nvPr>
            <p:ph type="subTitle" idx="1"/>
          </p:nvPr>
        </p:nvSpPr>
        <p:spPr>
          <a:xfrm>
            <a:off x="1285908" y="1255935"/>
            <a:ext cx="5085580" cy="5459658"/>
          </a:xfrm>
        </p:spPr>
        <p:txBody>
          <a:bodyPr>
            <a:normAutofit lnSpcReduction="10000"/>
          </a:bodyPr>
          <a:lstStyle/>
          <a:p>
            <a:pPr algn="l"/>
            <a:r>
              <a:rPr lang="en-US" b="1">
                <a:solidFill>
                  <a:schemeClr val="bg1"/>
                </a:solidFill>
              </a:rPr>
              <a:t>Advertising and Marketing</a:t>
            </a:r>
          </a:p>
          <a:p>
            <a:pPr marL="342900" indent="-342900" algn="l">
              <a:buFont typeface="Arial" panose="020B0604020202020204" pitchFamily="34" charset="0"/>
              <a:buChar char="•"/>
            </a:pPr>
            <a:r>
              <a:rPr lang="en-US">
                <a:solidFill>
                  <a:schemeClr val="bg1"/>
                </a:solidFill>
              </a:rPr>
              <a:t>Plan a special event to introduce the program to students, staff, parents and the media</a:t>
            </a:r>
          </a:p>
          <a:p>
            <a:pPr marL="342900" indent="-342900" algn="l">
              <a:buFont typeface="Arial" panose="020B0604020202020204" pitchFamily="34" charset="0"/>
              <a:buChar char="•"/>
            </a:pPr>
            <a:r>
              <a:rPr lang="en-US">
                <a:solidFill>
                  <a:schemeClr val="bg1"/>
                </a:solidFill>
              </a:rPr>
              <a:t>Promote to staff at a pre-planning meeting</a:t>
            </a:r>
          </a:p>
          <a:p>
            <a:pPr marL="342900" indent="-342900" algn="l">
              <a:buFont typeface="Arial" panose="020B0604020202020204" pitchFamily="34" charset="0"/>
              <a:buChar char="•"/>
            </a:pPr>
            <a:r>
              <a:rPr lang="en-US">
                <a:solidFill>
                  <a:schemeClr val="bg1"/>
                </a:solidFill>
              </a:rPr>
              <a:t>Publicize through school or district social media </a:t>
            </a:r>
          </a:p>
          <a:p>
            <a:pPr algn="l"/>
            <a:r>
              <a:rPr lang="en-US" b="1">
                <a:solidFill>
                  <a:schemeClr val="bg1"/>
                </a:solidFill>
              </a:rPr>
              <a:t>Procurement</a:t>
            </a:r>
          </a:p>
          <a:p>
            <a:pPr marL="342900" indent="-342900" algn="l">
              <a:buFont typeface="Arial" panose="020B0604020202020204" pitchFamily="34" charset="0"/>
              <a:buChar char="•"/>
            </a:pPr>
            <a:r>
              <a:rPr lang="en-US">
                <a:solidFill>
                  <a:schemeClr val="bg1"/>
                </a:solidFill>
              </a:rPr>
              <a:t>Schools can order through DoD-Fresh (the Department of Defense FFVP</a:t>
            </a:r>
          </a:p>
          <a:p>
            <a:pPr marL="342900" indent="-342900" algn="l">
              <a:buFont typeface="Arial" panose="020B0604020202020204" pitchFamily="34" charset="0"/>
              <a:buChar char="•"/>
            </a:pPr>
            <a:r>
              <a:rPr lang="en-US">
                <a:solidFill>
                  <a:schemeClr val="bg1"/>
                </a:solidFill>
              </a:rPr>
              <a:t>Buy produce from local farmers and grocery</a:t>
            </a:r>
          </a:p>
          <a:p>
            <a:pPr algn="l"/>
            <a:endParaRPr lang="en-US" sz="2000">
              <a:solidFill>
                <a:schemeClr val="bg1"/>
              </a:solidFill>
            </a:endParaRPr>
          </a:p>
          <a:p>
            <a:pPr algn="l"/>
            <a:endParaRPr lang="en-US" sz="1800">
              <a:solidFill>
                <a:schemeClr val="bg1"/>
              </a:solidFill>
            </a:endParaRPr>
          </a:p>
          <a:p>
            <a:pPr marL="342900" marR="0" lvl="0" indent="-342900" algn="l">
              <a:spcBef>
                <a:spcPts val="0"/>
              </a:spcBef>
              <a:spcAft>
                <a:spcPts val="1200"/>
              </a:spcAft>
              <a:buFont typeface="Symbol" panose="05050102010706020507" pitchFamily="18" charset="2"/>
              <a:buChar char=""/>
            </a:pPr>
            <a:endParaRPr lang="en-US" sz="600">
              <a:solidFill>
                <a:schemeClr val="bg1"/>
              </a:solidFill>
              <a:effectLst/>
              <a:latin typeface="Times New Roman" panose="02020603050405020304" pitchFamily="18" charset="0"/>
              <a:ea typeface="Times New Roman" panose="02020603050405020304" pitchFamily="18" charset="0"/>
            </a:endParaRPr>
          </a:p>
          <a:p>
            <a:pPr algn="l"/>
            <a:endParaRPr lang="en-US" sz="600">
              <a:solidFill>
                <a:schemeClr val="bg1"/>
              </a:solidFill>
            </a:endParaRPr>
          </a:p>
        </p:txBody>
      </p:sp>
      <p:sp>
        <p:nvSpPr>
          <p:cNvPr id="44" name="Oval 43">
            <a:extLst>
              <a:ext uri="{FF2B5EF4-FFF2-40B4-BE49-F238E27FC236}">
                <a16:creationId xmlns:a16="http://schemas.microsoft.com/office/drawing/2014/main" id="{CF8AD9F3-9AF6-494F-83A3-2F67756393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49802" y="832686"/>
            <a:ext cx="1104943" cy="107496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3" name="Picture 2" descr="A pile of fruits and vegetables&#10;&#10;Description automatically generated">
            <a:extLst>
              <a:ext uri="{FF2B5EF4-FFF2-40B4-BE49-F238E27FC236}">
                <a16:creationId xmlns:a16="http://schemas.microsoft.com/office/drawing/2014/main" id="{D087AE2C-FE02-F31C-B0A0-8C44B03D97BC}"/>
              </a:ext>
            </a:extLst>
          </p:cNvPr>
          <p:cNvPicPr>
            <a:picLocks noChangeAspect="1"/>
          </p:cNvPicPr>
          <p:nvPr/>
        </p:nvPicPr>
        <p:blipFill>
          <a:blip r:embed="rId3">
            <a:extLst>
              <a:ext uri="{28A0092B-C50C-407E-A947-70E740481C1C}">
                <a14:useLocalDpi xmlns:a14="http://schemas.microsoft.com/office/drawing/2010/main" val="0"/>
              </a:ext>
            </a:extLst>
          </a:blip>
          <a:srcRect l="15282" r="14217" b="-1"/>
          <a:stretch/>
        </p:blipFill>
        <p:spPr>
          <a:xfrm>
            <a:off x="6520859" y="795510"/>
            <a:ext cx="5137520" cy="5137520"/>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
        <p:nvSpPr>
          <p:cNvPr id="46" name="Rectangle 45">
            <a:extLst>
              <a:ext uri="{FF2B5EF4-FFF2-40B4-BE49-F238E27FC236}">
                <a16:creationId xmlns:a16="http://schemas.microsoft.com/office/drawing/2014/main" id="{0DA5DB8B-7E5C-4ABC-8069-A9A8806F39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82154" y="4925384"/>
            <a:ext cx="876704" cy="876704"/>
          </a:xfrm>
          <a:prstGeom prst="rect">
            <a:avLst/>
          </a:prstGeom>
          <a:noFill/>
          <a:ln w="127000">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D64A67D6-CA1A-9690-993E-FF0C97BA18A3}"/>
              </a:ext>
            </a:extLst>
          </p:cNvPr>
          <p:cNvSpPr txBox="1"/>
          <p:nvPr/>
        </p:nvSpPr>
        <p:spPr>
          <a:xfrm>
            <a:off x="2853174" y="334960"/>
            <a:ext cx="6728692" cy="523220"/>
          </a:xfrm>
          <a:prstGeom prst="rect">
            <a:avLst/>
          </a:prstGeom>
          <a:noFill/>
        </p:spPr>
        <p:txBody>
          <a:bodyPr wrap="square">
            <a:spAutoFit/>
          </a:bodyPr>
          <a:lstStyle/>
          <a:p>
            <a:r>
              <a:rPr lang="en-US" sz="2800" b="1"/>
              <a:t>Program Requirements and Operation</a:t>
            </a:r>
          </a:p>
        </p:txBody>
      </p:sp>
    </p:spTree>
    <p:extLst>
      <p:ext uri="{BB962C8B-B14F-4D97-AF65-F5344CB8AC3E}">
        <p14:creationId xmlns:p14="http://schemas.microsoft.com/office/powerpoint/2010/main" val="37549384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347D6575-0B06-40B2-9D0F-298202F6BC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 name="Arc 41">
            <a:extLst>
              <a:ext uri="{FF2B5EF4-FFF2-40B4-BE49-F238E27FC236}">
                <a16:creationId xmlns:a16="http://schemas.microsoft.com/office/drawing/2014/main" id="{E2B33195-5BCA-4BB7-A82D-6739522687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604789">
            <a:off x="675639" y="775849"/>
            <a:ext cx="2987899" cy="2987899"/>
          </a:xfrm>
          <a:prstGeom prst="arc">
            <a:avLst>
              <a:gd name="adj1" fmla="val 14455503"/>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 name="Subtitle 4">
            <a:extLst>
              <a:ext uri="{FF2B5EF4-FFF2-40B4-BE49-F238E27FC236}">
                <a16:creationId xmlns:a16="http://schemas.microsoft.com/office/drawing/2014/main" id="{3484F50B-E5D6-F973-65AB-544F4354FE7C}"/>
              </a:ext>
            </a:extLst>
          </p:cNvPr>
          <p:cNvSpPr>
            <a:spLocks noGrp="1"/>
          </p:cNvSpPr>
          <p:nvPr>
            <p:ph type="subTitle" idx="1"/>
          </p:nvPr>
        </p:nvSpPr>
        <p:spPr>
          <a:xfrm>
            <a:off x="1285907" y="1255935"/>
            <a:ext cx="5609568" cy="5877794"/>
          </a:xfrm>
        </p:spPr>
        <p:txBody>
          <a:bodyPr>
            <a:normAutofit/>
          </a:bodyPr>
          <a:lstStyle/>
          <a:p>
            <a:pPr algn="l"/>
            <a:r>
              <a:rPr lang="en-US" b="1" dirty="0">
                <a:solidFill>
                  <a:schemeClr val="bg1"/>
                </a:solidFill>
              </a:rPr>
              <a:t>Allowable FFVP Purchases</a:t>
            </a:r>
          </a:p>
          <a:p>
            <a:pPr marL="342900" indent="-342900" algn="l">
              <a:buFont typeface="Arial" panose="020B0604020202020204" pitchFamily="34" charset="0"/>
              <a:buChar char="•"/>
            </a:pPr>
            <a:r>
              <a:rPr lang="en-US" dirty="0">
                <a:solidFill>
                  <a:schemeClr val="bg1"/>
                </a:solidFill>
              </a:rPr>
              <a:t>“Fresh” fruits competitively priced</a:t>
            </a:r>
          </a:p>
          <a:p>
            <a:pPr marL="342900" indent="-342900" algn="l">
              <a:buFont typeface="Arial" panose="020B0604020202020204" pitchFamily="34" charset="0"/>
              <a:buChar char="•"/>
            </a:pPr>
            <a:r>
              <a:rPr lang="en-US" dirty="0">
                <a:solidFill>
                  <a:schemeClr val="bg1"/>
                </a:solidFill>
              </a:rPr>
              <a:t>“Fresh” vegetables competitively priced</a:t>
            </a:r>
          </a:p>
          <a:p>
            <a:pPr marL="342900" indent="-342900" algn="l">
              <a:buFont typeface="Arial" panose="020B0604020202020204" pitchFamily="34" charset="0"/>
              <a:buChar char="•"/>
            </a:pPr>
            <a:r>
              <a:rPr lang="en-US" dirty="0">
                <a:solidFill>
                  <a:schemeClr val="bg1"/>
                </a:solidFill>
              </a:rPr>
              <a:t>Pre-packaged, individual servings</a:t>
            </a:r>
          </a:p>
          <a:p>
            <a:pPr marL="342900" indent="-342900" algn="l">
              <a:buFont typeface="Arial" panose="020B0604020202020204" pitchFamily="34" charset="0"/>
              <a:buChar char="•"/>
            </a:pPr>
            <a:r>
              <a:rPr lang="en-US" dirty="0">
                <a:solidFill>
                  <a:schemeClr val="bg1"/>
                </a:solidFill>
              </a:rPr>
              <a:t>Only reduced fat, fat free or lite condiments for fresh vegetable snacks only </a:t>
            </a:r>
            <a:r>
              <a:rPr lang="en-US" i="1" dirty="0">
                <a:solidFill>
                  <a:schemeClr val="bg1"/>
                </a:solidFill>
              </a:rPr>
              <a:t>(Oper Costs)</a:t>
            </a:r>
          </a:p>
          <a:p>
            <a:pPr marL="342900" indent="-342900" algn="l">
              <a:buFont typeface="Arial" panose="020B0604020202020204" pitchFamily="34" charset="0"/>
              <a:buChar char="•"/>
            </a:pPr>
            <a:r>
              <a:rPr lang="en-US" dirty="0">
                <a:solidFill>
                  <a:schemeClr val="bg1"/>
                </a:solidFill>
              </a:rPr>
              <a:t>Paper and plastic products used for serving FFVP snacks </a:t>
            </a:r>
            <a:r>
              <a:rPr lang="en-US" i="1" dirty="0">
                <a:solidFill>
                  <a:schemeClr val="bg1"/>
                </a:solidFill>
              </a:rPr>
              <a:t>(Oper Costs)</a:t>
            </a:r>
          </a:p>
          <a:p>
            <a:pPr marL="342900" indent="-342900" algn="l">
              <a:buFont typeface="Arial" panose="020B0604020202020204" pitchFamily="34" charset="0"/>
              <a:buChar char="•"/>
            </a:pPr>
            <a:r>
              <a:rPr lang="en-US" dirty="0">
                <a:solidFill>
                  <a:schemeClr val="bg1"/>
                </a:solidFill>
              </a:rPr>
              <a:t>Small equipment i.e. knives, cutting boards</a:t>
            </a:r>
          </a:p>
          <a:p>
            <a:pPr algn="l"/>
            <a:endParaRPr lang="en-US" sz="2000" dirty="0">
              <a:solidFill>
                <a:schemeClr val="bg1"/>
              </a:solidFill>
            </a:endParaRPr>
          </a:p>
          <a:p>
            <a:pPr algn="l"/>
            <a:endParaRPr lang="en-US" sz="1800" dirty="0">
              <a:solidFill>
                <a:schemeClr val="bg1"/>
              </a:solidFill>
            </a:endParaRPr>
          </a:p>
          <a:p>
            <a:pPr marL="342900" marR="0" lvl="0" indent="-342900" algn="l">
              <a:spcBef>
                <a:spcPts val="0"/>
              </a:spcBef>
              <a:spcAft>
                <a:spcPts val="1200"/>
              </a:spcAft>
              <a:buFont typeface="Symbol" panose="05050102010706020507" pitchFamily="18" charset="2"/>
              <a:buChar char=""/>
            </a:pPr>
            <a:endParaRPr lang="en-US" sz="600" dirty="0">
              <a:solidFill>
                <a:schemeClr val="bg1"/>
              </a:solidFill>
              <a:effectLst/>
              <a:latin typeface="Times New Roman" panose="02020603050405020304" pitchFamily="18" charset="0"/>
              <a:ea typeface="Times New Roman" panose="02020603050405020304" pitchFamily="18" charset="0"/>
            </a:endParaRPr>
          </a:p>
          <a:p>
            <a:pPr algn="l"/>
            <a:endParaRPr lang="en-US" sz="600" dirty="0">
              <a:solidFill>
                <a:schemeClr val="bg1"/>
              </a:solidFill>
            </a:endParaRPr>
          </a:p>
        </p:txBody>
      </p:sp>
      <p:sp>
        <p:nvSpPr>
          <p:cNvPr id="44" name="Oval 43">
            <a:extLst>
              <a:ext uri="{FF2B5EF4-FFF2-40B4-BE49-F238E27FC236}">
                <a16:creationId xmlns:a16="http://schemas.microsoft.com/office/drawing/2014/main" id="{CF8AD9F3-9AF6-494F-83A3-2F67756393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49802" y="832686"/>
            <a:ext cx="1104943" cy="107496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3" name="Picture 2" descr="A pile of fruits and vegetables&#10;&#10;Description automatically generated">
            <a:extLst>
              <a:ext uri="{FF2B5EF4-FFF2-40B4-BE49-F238E27FC236}">
                <a16:creationId xmlns:a16="http://schemas.microsoft.com/office/drawing/2014/main" id="{D087AE2C-FE02-F31C-B0A0-8C44B03D97BC}"/>
              </a:ext>
            </a:extLst>
          </p:cNvPr>
          <p:cNvPicPr>
            <a:picLocks noChangeAspect="1"/>
          </p:cNvPicPr>
          <p:nvPr/>
        </p:nvPicPr>
        <p:blipFill>
          <a:blip r:embed="rId3">
            <a:extLst>
              <a:ext uri="{28A0092B-C50C-407E-A947-70E740481C1C}">
                <a14:useLocalDpi xmlns:a14="http://schemas.microsoft.com/office/drawing/2010/main" val="0"/>
              </a:ext>
            </a:extLst>
          </a:blip>
          <a:srcRect l="15282" r="14217" b="-1"/>
          <a:stretch/>
        </p:blipFill>
        <p:spPr>
          <a:xfrm>
            <a:off x="6520859" y="795510"/>
            <a:ext cx="5137520" cy="5137520"/>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
        <p:nvSpPr>
          <p:cNvPr id="46" name="Rectangle 45">
            <a:extLst>
              <a:ext uri="{FF2B5EF4-FFF2-40B4-BE49-F238E27FC236}">
                <a16:creationId xmlns:a16="http://schemas.microsoft.com/office/drawing/2014/main" id="{0DA5DB8B-7E5C-4ABC-8069-A9A8806F39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82154" y="4925384"/>
            <a:ext cx="876704" cy="876704"/>
          </a:xfrm>
          <a:prstGeom prst="rect">
            <a:avLst/>
          </a:prstGeom>
          <a:noFill/>
          <a:ln w="127000">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D64A67D6-CA1A-9690-993E-FF0C97BA18A3}"/>
              </a:ext>
            </a:extLst>
          </p:cNvPr>
          <p:cNvSpPr txBox="1"/>
          <p:nvPr/>
        </p:nvSpPr>
        <p:spPr>
          <a:xfrm>
            <a:off x="2853174" y="334960"/>
            <a:ext cx="6728692" cy="523220"/>
          </a:xfrm>
          <a:prstGeom prst="rect">
            <a:avLst/>
          </a:prstGeom>
          <a:noFill/>
        </p:spPr>
        <p:txBody>
          <a:bodyPr wrap="square">
            <a:spAutoFit/>
          </a:bodyPr>
          <a:lstStyle/>
          <a:p>
            <a:r>
              <a:rPr lang="en-US" sz="2800" b="1"/>
              <a:t>Program Requirements and Operation</a:t>
            </a:r>
          </a:p>
        </p:txBody>
      </p:sp>
    </p:spTree>
    <p:extLst>
      <p:ext uri="{BB962C8B-B14F-4D97-AF65-F5344CB8AC3E}">
        <p14:creationId xmlns:p14="http://schemas.microsoft.com/office/powerpoint/2010/main" val="15447165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TM03457444[[fn=Basis]]</Template>
  <TotalTime>198</TotalTime>
  <Words>4211</Words>
  <Application>Microsoft Office PowerPoint</Application>
  <PresentationFormat>Widescreen</PresentationFormat>
  <Paragraphs>415</Paragraphs>
  <Slides>30</Slides>
  <Notes>30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Jacquelyn McGowan</dc:creator>
  <cp:lastModifiedBy>Jacquelyn McGowan</cp:lastModifiedBy>
  <cp:revision>3</cp:revision>
  <cp:lastPrinted>2024-09-09T13:04:47Z</cp:lastPrinted>
  <dcterms:created xsi:type="dcterms:W3CDTF">2024-09-03T16:00:21Z</dcterms:created>
  <dcterms:modified xsi:type="dcterms:W3CDTF">2025-09-08T18:50:41Z</dcterms:modified>
</cp:coreProperties>
</file>