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64" r:id="rId5"/>
    <p:sldId id="258" r:id="rId6"/>
    <p:sldId id="259" r:id="rId7"/>
    <p:sldId id="268" r:id="rId8"/>
    <p:sldId id="261" r:id="rId9"/>
    <p:sldId id="260"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ndy" initials="C" lastIdx="10" clrIdx="0">
    <p:extLst>
      <p:ext uri="{19B8F6BF-5375-455C-9EA6-DF929625EA0E}">
        <p15:presenceInfo xmlns:p15="http://schemas.microsoft.com/office/powerpoint/2012/main" userId="Cindy" providerId="None"/>
      </p:ext>
    </p:extLst>
  </p:cmAuthor>
  <p:cmAuthor id="2" name="LeAnn Seelman" initials="LS" lastIdx="11" clrIdx="1">
    <p:extLst>
      <p:ext uri="{19B8F6BF-5375-455C-9EA6-DF929625EA0E}">
        <p15:presenceInfo xmlns:p15="http://schemas.microsoft.com/office/powerpoint/2012/main" userId="S::Leann.Seelman@dpi.nc.gov::72979bd0-d3b3-49b9-bf08-3f219dab2cca" providerId="AD"/>
      </p:ext>
    </p:extLst>
  </p:cmAuthor>
  <p:cmAuthor id="3" name="Cindy Hobbs" initials="CH" lastIdx="5" clrIdx="2">
    <p:extLst>
      <p:ext uri="{19B8F6BF-5375-455C-9EA6-DF929625EA0E}">
        <p15:presenceInfo xmlns:p15="http://schemas.microsoft.com/office/powerpoint/2012/main" userId="Cindy Hobb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7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nn seelman" userId="453e8e2107c2c3db" providerId="LiveId" clId="{82D6E9F0-67FD-43D5-9526-944EFBCA9BC4}"/>
    <pc:docChg chg="addSld delSld modSld sldOrd">
      <pc:chgData name="leann seelman" userId="453e8e2107c2c3db" providerId="LiveId" clId="{82D6E9F0-67FD-43D5-9526-944EFBCA9BC4}" dt="2024-08-27T20:58:18.533" v="3" actId="2696"/>
      <pc:docMkLst>
        <pc:docMk/>
      </pc:docMkLst>
      <pc:sldChg chg="new del ord">
        <pc:chgData name="leann seelman" userId="453e8e2107c2c3db" providerId="LiveId" clId="{82D6E9F0-67FD-43D5-9526-944EFBCA9BC4}" dt="2024-08-27T20:58:18.533" v="3" actId="2696"/>
        <pc:sldMkLst>
          <pc:docMk/>
          <pc:sldMk cId="575822457" sldId="269"/>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82209D-9763-4A75-8857-1CE99B0563C2}"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2B5A1AC7-828B-4D5B-BF05-7881F6972603}">
      <dgm:prSet phldrT="[Text]"/>
      <dgm:spPr/>
      <dgm:t>
        <a:bodyPr/>
        <a:lstStyle/>
        <a:p>
          <a:r>
            <a:rPr lang="en-US" b="1" dirty="0">
              <a:solidFill>
                <a:srgbClr val="FFC000"/>
              </a:solidFill>
            </a:rPr>
            <a:t>Product ID</a:t>
          </a:r>
        </a:p>
        <a:p>
          <a:r>
            <a:rPr lang="en-US" b="1" dirty="0"/>
            <a:t>Zones 1, 2 and 7 </a:t>
          </a:r>
        </a:p>
      </dgm:t>
    </dgm:pt>
    <dgm:pt modelId="{A96CBA31-7B96-4B42-8D05-1B853A45C1A8}" type="parTrans" cxnId="{FA3050EA-0C7B-4045-AE1F-0B17A3E82B03}">
      <dgm:prSet/>
      <dgm:spPr/>
      <dgm:t>
        <a:bodyPr/>
        <a:lstStyle/>
        <a:p>
          <a:endParaRPr lang="en-US"/>
        </a:p>
      </dgm:t>
    </dgm:pt>
    <dgm:pt modelId="{BC2C018A-AEC8-4FBC-AC2D-8D173F8194C4}" type="sibTrans" cxnId="{FA3050EA-0C7B-4045-AE1F-0B17A3E82B03}">
      <dgm:prSet/>
      <dgm:spPr/>
      <dgm:t>
        <a:bodyPr/>
        <a:lstStyle/>
        <a:p>
          <a:endParaRPr lang="en-US"/>
        </a:p>
      </dgm:t>
    </dgm:pt>
    <dgm:pt modelId="{7418C5BE-ABE0-4178-B7DE-78C08F83CA63}">
      <dgm:prSet phldrT="[Text]"/>
      <dgm:spPr/>
      <dgm:t>
        <a:bodyPr/>
        <a:lstStyle/>
        <a:p>
          <a:r>
            <a:rPr lang="en-US" b="1" dirty="0">
              <a:solidFill>
                <a:schemeClr val="tx1"/>
              </a:solidFill>
            </a:rPr>
            <a:t> </a:t>
          </a:r>
          <a:r>
            <a:rPr lang="en-US" b="1" dirty="0">
              <a:solidFill>
                <a:srgbClr val="FFC000"/>
              </a:solidFill>
            </a:rPr>
            <a:t>Student Testing</a:t>
          </a:r>
        </a:p>
        <a:p>
          <a:r>
            <a:rPr lang="en-US" b="1" dirty="0"/>
            <a:t>All Zones</a:t>
          </a:r>
        </a:p>
      </dgm:t>
    </dgm:pt>
    <dgm:pt modelId="{13DCA8D0-28D7-4264-A6A4-A758FE82FC27}" type="parTrans" cxnId="{4ECFF066-0713-43ED-A3CC-A2520F9CE99D}">
      <dgm:prSet/>
      <dgm:spPr/>
      <dgm:t>
        <a:bodyPr/>
        <a:lstStyle/>
        <a:p>
          <a:endParaRPr lang="en-US"/>
        </a:p>
      </dgm:t>
    </dgm:pt>
    <dgm:pt modelId="{A6E20B5F-E23B-4078-B1CF-68DB3CED91EA}" type="sibTrans" cxnId="{4ECFF066-0713-43ED-A3CC-A2520F9CE99D}">
      <dgm:prSet/>
      <dgm:spPr/>
      <dgm:t>
        <a:bodyPr/>
        <a:lstStyle/>
        <a:p>
          <a:endParaRPr lang="en-US"/>
        </a:p>
      </dgm:t>
    </dgm:pt>
    <dgm:pt modelId="{0305AD71-D2ED-47C1-BCFC-EF240E4CE98E}">
      <dgm:prSet phldrT="[Text]"/>
      <dgm:spPr/>
      <dgm:t>
        <a:bodyPr/>
        <a:lstStyle/>
        <a:p>
          <a:r>
            <a:rPr lang="en-US" b="1" dirty="0">
              <a:solidFill>
                <a:srgbClr val="FFC000"/>
              </a:solidFill>
            </a:rPr>
            <a:t>Contracts</a:t>
          </a:r>
        </a:p>
        <a:p>
          <a:r>
            <a:rPr lang="en-US" b="1" dirty="0"/>
            <a:t>Zone 6</a:t>
          </a:r>
        </a:p>
      </dgm:t>
    </dgm:pt>
    <dgm:pt modelId="{EA7E1F8B-B1EF-42CB-BA6C-8593D4ED10B0}" type="parTrans" cxnId="{4DE9D543-C528-4CFC-9897-90F161C505C9}">
      <dgm:prSet/>
      <dgm:spPr/>
      <dgm:t>
        <a:bodyPr/>
        <a:lstStyle/>
        <a:p>
          <a:endParaRPr lang="en-US"/>
        </a:p>
      </dgm:t>
    </dgm:pt>
    <dgm:pt modelId="{134A6113-D607-4E96-B932-E536AB22DF0F}" type="sibTrans" cxnId="{4DE9D543-C528-4CFC-9897-90F161C505C9}">
      <dgm:prSet/>
      <dgm:spPr/>
      <dgm:t>
        <a:bodyPr/>
        <a:lstStyle/>
        <a:p>
          <a:endParaRPr lang="en-US"/>
        </a:p>
      </dgm:t>
    </dgm:pt>
    <dgm:pt modelId="{3338C956-F88A-43E9-8821-61A19D3F647B}">
      <dgm:prSet phldrT="[Text]"/>
      <dgm:spPr/>
      <dgm:t>
        <a:bodyPr/>
        <a:lstStyle/>
        <a:p>
          <a:r>
            <a:rPr lang="en-US" b="1" dirty="0">
              <a:solidFill>
                <a:srgbClr val="FFC000"/>
              </a:solidFill>
            </a:rPr>
            <a:t>Quality Assurance</a:t>
          </a:r>
        </a:p>
        <a:p>
          <a:r>
            <a:rPr lang="en-US" b="1" dirty="0"/>
            <a:t>Zone 3</a:t>
          </a:r>
        </a:p>
      </dgm:t>
    </dgm:pt>
    <dgm:pt modelId="{49B804AC-E32A-4B61-907A-CD30BB43F06C}" type="parTrans" cxnId="{7D503283-994D-44A5-B0E9-0A41EE6D11F7}">
      <dgm:prSet/>
      <dgm:spPr/>
      <dgm:t>
        <a:bodyPr/>
        <a:lstStyle/>
        <a:p>
          <a:endParaRPr lang="en-US"/>
        </a:p>
      </dgm:t>
    </dgm:pt>
    <dgm:pt modelId="{8764B867-D8E1-454B-89D1-E8AA957C3783}" type="sibTrans" cxnId="{7D503283-994D-44A5-B0E9-0A41EE6D11F7}">
      <dgm:prSet/>
      <dgm:spPr/>
      <dgm:t>
        <a:bodyPr/>
        <a:lstStyle/>
        <a:p>
          <a:endParaRPr lang="en-US"/>
        </a:p>
      </dgm:t>
    </dgm:pt>
    <dgm:pt modelId="{B15A53E8-399C-4F4D-986F-CB4B50DC5406}">
      <dgm:prSet phldrT="[Text]"/>
      <dgm:spPr/>
      <dgm:t>
        <a:bodyPr/>
        <a:lstStyle/>
        <a:p>
          <a:r>
            <a:rPr lang="en-US" b="1" dirty="0">
              <a:solidFill>
                <a:srgbClr val="FFC000"/>
              </a:solidFill>
            </a:rPr>
            <a:t>Audit</a:t>
          </a:r>
        </a:p>
        <a:p>
          <a:r>
            <a:rPr lang="en-US" b="1" dirty="0"/>
            <a:t>Zones 4 and 5</a:t>
          </a:r>
        </a:p>
      </dgm:t>
    </dgm:pt>
    <dgm:pt modelId="{3C62FC0A-0422-4B45-9288-5293BDE90A17}" type="parTrans" cxnId="{479D3700-B73C-4F4C-AAC4-778A4EA9EE6F}">
      <dgm:prSet/>
      <dgm:spPr/>
      <dgm:t>
        <a:bodyPr/>
        <a:lstStyle/>
        <a:p>
          <a:endParaRPr lang="en-US"/>
        </a:p>
      </dgm:t>
    </dgm:pt>
    <dgm:pt modelId="{547C2F7B-2F0B-433D-9C0E-F9291A150A7A}" type="sibTrans" cxnId="{479D3700-B73C-4F4C-AAC4-778A4EA9EE6F}">
      <dgm:prSet/>
      <dgm:spPr/>
      <dgm:t>
        <a:bodyPr/>
        <a:lstStyle/>
        <a:p>
          <a:endParaRPr lang="en-US">
            <a:solidFill>
              <a:srgbClr val="00B0F0"/>
            </a:solidFill>
          </a:endParaRPr>
        </a:p>
      </dgm:t>
    </dgm:pt>
    <dgm:pt modelId="{69075AD9-D12D-4C86-B9BD-23AA9EF2AB7F}" type="pres">
      <dgm:prSet presAssocID="{D182209D-9763-4A75-8857-1CE99B0563C2}" presName="cycle" presStyleCnt="0">
        <dgm:presLayoutVars>
          <dgm:dir/>
          <dgm:resizeHandles val="exact"/>
        </dgm:presLayoutVars>
      </dgm:prSet>
      <dgm:spPr/>
    </dgm:pt>
    <dgm:pt modelId="{D2CA20EC-1C11-4A66-8E46-CDD70FBE658A}" type="pres">
      <dgm:prSet presAssocID="{2B5A1AC7-828B-4D5B-BF05-7881F6972603}" presName="node" presStyleLbl="node1" presStyleIdx="0" presStyleCnt="5" custRadScaleRad="100142" custRadScaleInc="-4600">
        <dgm:presLayoutVars>
          <dgm:bulletEnabled val="1"/>
        </dgm:presLayoutVars>
      </dgm:prSet>
      <dgm:spPr/>
    </dgm:pt>
    <dgm:pt modelId="{586DAFAE-5C3E-4D80-A5A1-D51C386BF6FA}" type="pres">
      <dgm:prSet presAssocID="{BC2C018A-AEC8-4FBC-AC2D-8D173F8194C4}" presName="sibTrans" presStyleLbl="sibTrans2D1" presStyleIdx="0" presStyleCnt="5"/>
      <dgm:spPr/>
    </dgm:pt>
    <dgm:pt modelId="{4D2AB552-4CA6-4EC4-BCF5-AE279CF8DEF4}" type="pres">
      <dgm:prSet presAssocID="{BC2C018A-AEC8-4FBC-AC2D-8D173F8194C4}" presName="connectorText" presStyleLbl="sibTrans2D1" presStyleIdx="0" presStyleCnt="5"/>
      <dgm:spPr/>
    </dgm:pt>
    <dgm:pt modelId="{B875177F-E993-49C7-A7B7-C4E5D7012CEE}" type="pres">
      <dgm:prSet presAssocID="{7418C5BE-ABE0-4178-B7DE-78C08F83CA63}" presName="node" presStyleLbl="node1" presStyleIdx="1" presStyleCnt="5" custRadScaleRad="130232" custRadScaleInc="-14057">
        <dgm:presLayoutVars>
          <dgm:bulletEnabled val="1"/>
        </dgm:presLayoutVars>
      </dgm:prSet>
      <dgm:spPr/>
    </dgm:pt>
    <dgm:pt modelId="{7E59C9DD-3135-46AF-B188-59AEC59D4DCB}" type="pres">
      <dgm:prSet presAssocID="{A6E20B5F-E23B-4078-B1CF-68DB3CED91EA}" presName="sibTrans" presStyleLbl="sibTrans2D1" presStyleIdx="1" presStyleCnt="5"/>
      <dgm:spPr/>
    </dgm:pt>
    <dgm:pt modelId="{88F9C882-2EA9-46C6-B669-CBAB628AECBB}" type="pres">
      <dgm:prSet presAssocID="{A6E20B5F-E23B-4078-B1CF-68DB3CED91EA}" presName="connectorText" presStyleLbl="sibTrans2D1" presStyleIdx="1" presStyleCnt="5"/>
      <dgm:spPr/>
    </dgm:pt>
    <dgm:pt modelId="{ACB44915-A894-421B-8A5A-B2AD4234C512}" type="pres">
      <dgm:prSet presAssocID="{0305AD71-D2ED-47C1-BCFC-EF240E4CE98E}" presName="node" presStyleLbl="node1" presStyleIdx="2" presStyleCnt="5" custRadScaleRad="95860" custRadScaleInc="-32097">
        <dgm:presLayoutVars>
          <dgm:bulletEnabled val="1"/>
        </dgm:presLayoutVars>
      </dgm:prSet>
      <dgm:spPr/>
    </dgm:pt>
    <dgm:pt modelId="{AC0EE1BC-6CC3-49F0-8C6D-112375546DDB}" type="pres">
      <dgm:prSet presAssocID="{134A6113-D607-4E96-B932-E536AB22DF0F}" presName="sibTrans" presStyleLbl="sibTrans2D1" presStyleIdx="2" presStyleCnt="5"/>
      <dgm:spPr/>
    </dgm:pt>
    <dgm:pt modelId="{CB74DCAC-B9AB-4B6F-BD59-DCA5DC37935C}" type="pres">
      <dgm:prSet presAssocID="{134A6113-D607-4E96-B932-E536AB22DF0F}" presName="connectorText" presStyleLbl="sibTrans2D1" presStyleIdx="2" presStyleCnt="5"/>
      <dgm:spPr/>
    </dgm:pt>
    <dgm:pt modelId="{E1B39FD7-F1F2-4627-8364-66CA8358CA46}" type="pres">
      <dgm:prSet presAssocID="{3338C956-F88A-43E9-8821-61A19D3F647B}" presName="node" presStyleLbl="node1" presStyleIdx="3" presStyleCnt="5" custScaleY="96620" custRadScaleRad="94063" custRadScaleInc="32352">
        <dgm:presLayoutVars>
          <dgm:bulletEnabled val="1"/>
        </dgm:presLayoutVars>
      </dgm:prSet>
      <dgm:spPr/>
    </dgm:pt>
    <dgm:pt modelId="{68736201-69D0-4EA4-A34D-D916849E02F8}" type="pres">
      <dgm:prSet presAssocID="{8764B867-D8E1-454B-89D1-E8AA957C3783}" presName="sibTrans" presStyleLbl="sibTrans2D1" presStyleIdx="3" presStyleCnt="5" custLinFactNeighborX="8233" custLinFactNeighborY="-18072"/>
      <dgm:spPr/>
    </dgm:pt>
    <dgm:pt modelId="{97A0A04E-362F-48BC-9332-9F23CEE9A052}" type="pres">
      <dgm:prSet presAssocID="{8764B867-D8E1-454B-89D1-E8AA957C3783}" presName="connectorText" presStyleLbl="sibTrans2D1" presStyleIdx="3" presStyleCnt="5"/>
      <dgm:spPr/>
    </dgm:pt>
    <dgm:pt modelId="{F6C40CAD-35DF-4809-854E-67AC62A291B6}" type="pres">
      <dgm:prSet presAssocID="{B15A53E8-399C-4F4D-986F-CB4B50DC5406}" presName="node" presStyleLbl="node1" presStyleIdx="4" presStyleCnt="5" custRadScaleRad="130532" custRadScaleInc="18576">
        <dgm:presLayoutVars>
          <dgm:bulletEnabled val="1"/>
        </dgm:presLayoutVars>
      </dgm:prSet>
      <dgm:spPr/>
    </dgm:pt>
    <dgm:pt modelId="{734BA27A-1198-420B-B5E3-484AE8246FB5}" type="pres">
      <dgm:prSet presAssocID="{547C2F7B-2F0B-433D-9C0E-F9291A150A7A}" presName="sibTrans" presStyleLbl="sibTrans2D1" presStyleIdx="4" presStyleCnt="5" custLinFactNeighborX="1805" custLinFactNeighborY="484"/>
      <dgm:spPr/>
    </dgm:pt>
    <dgm:pt modelId="{1D3B0850-DCAE-428F-8C7F-8B5B9366AEA9}" type="pres">
      <dgm:prSet presAssocID="{547C2F7B-2F0B-433D-9C0E-F9291A150A7A}" presName="connectorText" presStyleLbl="sibTrans2D1" presStyleIdx="4" presStyleCnt="5"/>
      <dgm:spPr/>
    </dgm:pt>
  </dgm:ptLst>
  <dgm:cxnLst>
    <dgm:cxn modelId="{479D3700-B73C-4F4C-AAC4-778A4EA9EE6F}" srcId="{D182209D-9763-4A75-8857-1CE99B0563C2}" destId="{B15A53E8-399C-4F4D-986F-CB4B50DC5406}" srcOrd="4" destOrd="0" parTransId="{3C62FC0A-0422-4B45-9288-5293BDE90A17}" sibTransId="{547C2F7B-2F0B-433D-9C0E-F9291A150A7A}"/>
    <dgm:cxn modelId="{BCB13B19-2862-47EC-BC08-71D70B3C5109}" type="presOf" srcId="{A6E20B5F-E23B-4078-B1CF-68DB3CED91EA}" destId="{7E59C9DD-3135-46AF-B188-59AEC59D4DCB}" srcOrd="0" destOrd="0" presId="urn:microsoft.com/office/officeart/2005/8/layout/cycle2"/>
    <dgm:cxn modelId="{207D1B24-07C4-4F04-8AC9-CF8E17A4AC7C}" type="presOf" srcId="{D182209D-9763-4A75-8857-1CE99B0563C2}" destId="{69075AD9-D12D-4C86-B9BD-23AA9EF2AB7F}" srcOrd="0" destOrd="0" presId="urn:microsoft.com/office/officeart/2005/8/layout/cycle2"/>
    <dgm:cxn modelId="{F5556625-71EB-4526-A99E-10E89695D535}" type="presOf" srcId="{0305AD71-D2ED-47C1-BCFC-EF240E4CE98E}" destId="{ACB44915-A894-421B-8A5A-B2AD4234C512}" srcOrd="0" destOrd="0" presId="urn:microsoft.com/office/officeart/2005/8/layout/cycle2"/>
    <dgm:cxn modelId="{042E3E2A-BC0D-489B-B1BF-A05C19CAFCDD}" type="presOf" srcId="{547C2F7B-2F0B-433D-9C0E-F9291A150A7A}" destId="{734BA27A-1198-420B-B5E3-484AE8246FB5}" srcOrd="0" destOrd="0" presId="urn:microsoft.com/office/officeart/2005/8/layout/cycle2"/>
    <dgm:cxn modelId="{3E2C6A3A-96E0-49CB-92A5-8323E78C2138}" type="presOf" srcId="{A6E20B5F-E23B-4078-B1CF-68DB3CED91EA}" destId="{88F9C882-2EA9-46C6-B669-CBAB628AECBB}" srcOrd="1" destOrd="0" presId="urn:microsoft.com/office/officeart/2005/8/layout/cycle2"/>
    <dgm:cxn modelId="{C09E723C-3FED-413B-8F50-AED4B7B6B1E6}" type="presOf" srcId="{134A6113-D607-4E96-B932-E536AB22DF0F}" destId="{AC0EE1BC-6CC3-49F0-8C6D-112375546DDB}" srcOrd="0" destOrd="0" presId="urn:microsoft.com/office/officeart/2005/8/layout/cycle2"/>
    <dgm:cxn modelId="{F2AFCB3D-FC8C-41E6-B567-F502BD571B0B}" type="presOf" srcId="{3338C956-F88A-43E9-8821-61A19D3F647B}" destId="{E1B39FD7-F1F2-4627-8364-66CA8358CA46}" srcOrd="0" destOrd="0" presId="urn:microsoft.com/office/officeart/2005/8/layout/cycle2"/>
    <dgm:cxn modelId="{9A7EDF40-53DD-41F1-A128-39A2BC5CFFC9}" type="presOf" srcId="{8764B867-D8E1-454B-89D1-E8AA957C3783}" destId="{68736201-69D0-4EA4-A34D-D916849E02F8}" srcOrd="0" destOrd="0" presId="urn:microsoft.com/office/officeart/2005/8/layout/cycle2"/>
    <dgm:cxn modelId="{A9E5CC5B-9A4E-410B-8186-B0715C6BD995}" type="presOf" srcId="{547C2F7B-2F0B-433D-9C0E-F9291A150A7A}" destId="{1D3B0850-DCAE-428F-8C7F-8B5B9366AEA9}" srcOrd="1" destOrd="0" presId="urn:microsoft.com/office/officeart/2005/8/layout/cycle2"/>
    <dgm:cxn modelId="{3A0F3343-D614-4265-83CA-22F062FEFB35}" type="presOf" srcId="{B15A53E8-399C-4F4D-986F-CB4B50DC5406}" destId="{F6C40CAD-35DF-4809-854E-67AC62A291B6}" srcOrd="0" destOrd="0" presId="urn:microsoft.com/office/officeart/2005/8/layout/cycle2"/>
    <dgm:cxn modelId="{4DE9D543-C528-4CFC-9897-90F161C505C9}" srcId="{D182209D-9763-4A75-8857-1CE99B0563C2}" destId="{0305AD71-D2ED-47C1-BCFC-EF240E4CE98E}" srcOrd="2" destOrd="0" parTransId="{EA7E1F8B-B1EF-42CB-BA6C-8593D4ED10B0}" sibTransId="{134A6113-D607-4E96-B932-E536AB22DF0F}"/>
    <dgm:cxn modelId="{4ECFF066-0713-43ED-A3CC-A2520F9CE99D}" srcId="{D182209D-9763-4A75-8857-1CE99B0563C2}" destId="{7418C5BE-ABE0-4178-B7DE-78C08F83CA63}" srcOrd="1" destOrd="0" parTransId="{13DCA8D0-28D7-4264-A6A4-A758FE82FC27}" sibTransId="{A6E20B5F-E23B-4078-B1CF-68DB3CED91EA}"/>
    <dgm:cxn modelId="{FB6B9D6B-2045-4765-8B34-C74C737775BF}" type="presOf" srcId="{2B5A1AC7-828B-4D5B-BF05-7881F6972603}" destId="{D2CA20EC-1C11-4A66-8E46-CDD70FBE658A}" srcOrd="0" destOrd="0" presId="urn:microsoft.com/office/officeart/2005/8/layout/cycle2"/>
    <dgm:cxn modelId="{7D503283-994D-44A5-B0E9-0A41EE6D11F7}" srcId="{D182209D-9763-4A75-8857-1CE99B0563C2}" destId="{3338C956-F88A-43E9-8821-61A19D3F647B}" srcOrd="3" destOrd="0" parTransId="{49B804AC-E32A-4B61-907A-CD30BB43F06C}" sibTransId="{8764B867-D8E1-454B-89D1-E8AA957C3783}"/>
    <dgm:cxn modelId="{A358B19C-7072-4694-94B7-09E3333FF9BA}" type="presOf" srcId="{BC2C018A-AEC8-4FBC-AC2D-8D173F8194C4}" destId="{586DAFAE-5C3E-4D80-A5A1-D51C386BF6FA}" srcOrd="0" destOrd="0" presId="urn:microsoft.com/office/officeart/2005/8/layout/cycle2"/>
    <dgm:cxn modelId="{B7786FC9-8D9C-47CA-8CE3-DE212410AECD}" type="presOf" srcId="{7418C5BE-ABE0-4178-B7DE-78C08F83CA63}" destId="{B875177F-E993-49C7-A7B7-C4E5D7012CEE}" srcOrd="0" destOrd="0" presId="urn:microsoft.com/office/officeart/2005/8/layout/cycle2"/>
    <dgm:cxn modelId="{7B3671D5-E1EB-4998-876C-55772AB8AD73}" type="presOf" srcId="{8764B867-D8E1-454B-89D1-E8AA957C3783}" destId="{97A0A04E-362F-48BC-9332-9F23CEE9A052}" srcOrd="1" destOrd="0" presId="urn:microsoft.com/office/officeart/2005/8/layout/cycle2"/>
    <dgm:cxn modelId="{AA113DE9-0E40-475E-B064-8177F8DDE10B}" type="presOf" srcId="{134A6113-D607-4E96-B932-E536AB22DF0F}" destId="{CB74DCAC-B9AB-4B6F-BD59-DCA5DC37935C}" srcOrd="1" destOrd="0" presId="urn:microsoft.com/office/officeart/2005/8/layout/cycle2"/>
    <dgm:cxn modelId="{FA3050EA-0C7B-4045-AE1F-0B17A3E82B03}" srcId="{D182209D-9763-4A75-8857-1CE99B0563C2}" destId="{2B5A1AC7-828B-4D5B-BF05-7881F6972603}" srcOrd="0" destOrd="0" parTransId="{A96CBA31-7B96-4B42-8D05-1B853A45C1A8}" sibTransId="{BC2C018A-AEC8-4FBC-AC2D-8D173F8194C4}"/>
    <dgm:cxn modelId="{5AD913F2-E5CF-4479-9AF6-B934B625903C}" type="presOf" srcId="{BC2C018A-AEC8-4FBC-AC2D-8D173F8194C4}" destId="{4D2AB552-4CA6-4EC4-BCF5-AE279CF8DEF4}" srcOrd="1" destOrd="0" presId="urn:microsoft.com/office/officeart/2005/8/layout/cycle2"/>
    <dgm:cxn modelId="{ADE1B32A-A5DC-4091-8442-162282209B84}" type="presParOf" srcId="{69075AD9-D12D-4C86-B9BD-23AA9EF2AB7F}" destId="{D2CA20EC-1C11-4A66-8E46-CDD70FBE658A}" srcOrd="0" destOrd="0" presId="urn:microsoft.com/office/officeart/2005/8/layout/cycle2"/>
    <dgm:cxn modelId="{A226C652-95FF-402F-9673-039501163BCD}" type="presParOf" srcId="{69075AD9-D12D-4C86-B9BD-23AA9EF2AB7F}" destId="{586DAFAE-5C3E-4D80-A5A1-D51C386BF6FA}" srcOrd="1" destOrd="0" presId="urn:microsoft.com/office/officeart/2005/8/layout/cycle2"/>
    <dgm:cxn modelId="{7E9A5C0F-B62D-42BE-8DC2-7D7A0CD1E781}" type="presParOf" srcId="{586DAFAE-5C3E-4D80-A5A1-D51C386BF6FA}" destId="{4D2AB552-4CA6-4EC4-BCF5-AE279CF8DEF4}" srcOrd="0" destOrd="0" presId="urn:microsoft.com/office/officeart/2005/8/layout/cycle2"/>
    <dgm:cxn modelId="{45DD6837-8EDC-408C-98A8-AED35EE656DC}" type="presParOf" srcId="{69075AD9-D12D-4C86-B9BD-23AA9EF2AB7F}" destId="{B875177F-E993-49C7-A7B7-C4E5D7012CEE}" srcOrd="2" destOrd="0" presId="urn:microsoft.com/office/officeart/2005/8/layout/cycle2"/>
    <dgm:cxn modelId="{710BC8DE-079D-401F-9930-83BC93B7BB4B}" type="presParOf" srcId="{69075AD9-D12D-4C86-B9BD-23AA9EF2AB7F}" destId="{7E59C9DD-3135-46AF-B188-59AEC59D4DCB}" srcOrd="3" destOrd="0" presId="urn:microsoft.com/office/officeart/2005/8/layout/cycle2"/>
    <dgm:cxn modelId="{771C9CDA-1326-410C-A636-5A0796E0A485}" type="presParOf" srcId="{7E59C9DD-3135-46AF-B188-59AEC59D4DCB}" destId="{88F9C882-2EA9-46C6-B669-CBAB628AECBB}" srcOrd="0" destOrd="0" presId="urn:microsoft.com/office/officeart/2005/8/layout/cycle2"/>
    <dgm:cxn modelId="{0BCB679A-4476-408D-BA67-138BC6FC27F1}" type="presParOf" srcId="{69075AD9-D12D-4C86-B9BD-23AA9EF2AB7F}" destId="{ACB44915-A894-421B-8A5A-B2AD4234C512}" srcOrd="4" destOrd="0" presId="urn:microsoft.com/office/officeart/2005/8/layout/cycle2"/>
    <dgm:cxn modelId="{215E1BC1-F0C6-4C65-8032-47345B8D8ABE}" type="presParOf" srcId="{69075AD9-D12D-4C86-B9BD-23AA9EF2AB7F}" destId="{AC0EE1BC-6CC3-49F0-8C6D-112375546DDB}" srcOrd="5" destOrd="0" presId="urn:microsoft.com/office/officeart/2005/8/layout/cycle2"/>
    <dgm:cxn modelId="{60DF5137-9CE2-410C-B366-BD542A634797}" type="presParOf" srcId="{AC0EE1BC-6CC3-49F0-8C6D-112375546DDB}" destId="{CB74DCAC-B9AB-4B6F-BD59-DCA5DC37935C}" srcOrd="0" destOrd="0" presId="urn:microsoft.com/office/officeart/2005/8/layout/cycle2"/>
    <dgm:cxn modelId="{64D55670-E6A7-48A7-895C-E995264C0773}" type="presParOf" srcId="{69075AD9-D12D-4C86-B9BD-23AA9EF2AB7F}" destId="{E1B39FD7-F1F2-4627-8364-66CA8358CA46}" srcOrd="6" destOrd="0" presId="urn:microsoft.com/office/officeart/2005/8/layout/cycle2"/>
    <dgm:cxn modelId="{95DEF4E9-1A9D-4841-9D4F-8280369A004A}" type="presParOf" srcId="{69075AD9-D12D-4C86-B9BD-23AA9EF2AB7F}" destId="{68736201-69D0-4EA4-A34D-D916849E02F8}" srcOrd="7" destOrd="0" presId="urn:microsoft.com/office/officeart/2005/8/layout/cycle2"/>
    <dgm:cxn modelId="{39EE0B22-BFBD-49E6-92D2-C5C92773DEE0}" type="presParOf" srcId="{68736201-69D0-4EA4-A34D-D916849E02F8}" destId="{97A0A04E-362F-48BC-9332-9F23CEE9A052}" srcOrd="0" destOrd="0" presId="urn:microsoft.com/office/officeart/2005/8/layout/cycle2"/>
    <dgm:cxn modelId="{3BBB0AD3-F118-4888-A8DA-B0F578F9F110}" type="presParOf" srcId="{69075AD9-D12D-4C86-B9BD-23AA9EF2AB7F}" destId="{F6C40CAD-35DF-4809-854E-67AC62A291B6}" srcOrd="8" destOrd="0" presId="urn:microsoft.com/office/officeart/2005/8/layout/cycle2"/>
    <dgm:cxn modelId="{0B270802-9B67-43E4-8159-04C089FC715D}" type="presParOf" srcId="{69075AD9-D12D-4C86-B9BD-23AA9EF2AB7F}" destId="{734BA27A-1198-420B-B5E3-484AE8246FB5}" srcOrd="9" destOrd="0" presId="urn:microsoft.com/office/officeart/2005/8/layout/cycle2"/>
    <dgm:cxn modelId="{1C96C021-2D81-472C-AA42-BE4A96131CD8}" type="presParOf" srcId="{734BA27A-1198-420B-B5E3-484AE8246FB5}" destId="{1D3B0850-DCAE-428F-8C7F-8B5B9366AEA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CA20EC-1C11-4A66-8E46-CDD70FBE658A}">
      <dsp:nvSpPr>
        <dsp:cNvPr id="0" name=""/>
        <dsp:cNvSpPr/>
      </dsp:nvSpPr>
      <dsp:spPr>
        <a:xfrm>
          <a:off x="3429005" y="3"/>
          <a:ext cx="1703003" cy="1703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rgbClr val="FFC000"/>
              </a:solidFill>
            </a:rPr>
            <a:t>Product ID</a:t>
          </a:r>
        </a:p>
        <a:p>
          <a:pPr marL="0" lvl="0" indent="0" algn="ctr" defTabSz="800100">
            <a:lnSpc>
              <a:spcPct val="90000"/>
            </a:lnSpc>
            <a:spcBef>
              <a:spcPct val="0"/>
            </a:spcBef>
            <a:spcAft>
              <a:spcPct val="35000"/>
            </a:spcAft>
            <a:buNone/>
          </a:pPr>
          <a:r>
            <a:rPr lang="en-US" sz="1800" b="1" kern="1200" dirty="0"/>
            <a:t>Zones 1, 2 and 7 </a:t>
          </a:r>
        </a:p>
      </dsp:txBody>
      <dsp:txXfrm>
        <a:off x="3678404" y="249402"/>
        <a:ext cx="1204205" cy="1204205"/>
      </dsp:txXfrm>
    </dsp:sp>
    <dsp:sp modelId="{586DAFAE-5C3E-4D80-A5A1-D51C386BF6FA}">
      <dsp:nvSpPr>
        <dsp:cNvPr id="0" name=""/>
        <dsp:cNvSpPr/>
      </dsp:nvSpPr>
      <dsp:spPr>
        <a:xfrm rot="1308088">
          <a:off x="5287815" y="1091007"/>
          <a:ext cx="619801"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5293981" y="1173941"/>
        <a:ext cx="447372" cy="344857"/>
      </dsp:txXfrm>
    </dsp:sp>
    <dsp:sp modelId="{B875177F-E993-49C7-A7B7-C4E5D7012CEE}">
      <dsp:nvSpPr>
        <dsp:cNvPr id="0" name=""/>
        <dsp:cNvSpPr/>
      </dsp:nvSpPr>
      <dsp:spPr>
        <a:xfrm>
          <a:off x="6095997" y="1066802"/>
          <a:ext cx="1703003" cy="1703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tx1"/>
              </a:solidFill>
            </a:rPr>
            <a:t> </a:t>
          </a:r>
          <a:r>
            <a:rPr lang="en-US" sz="1800" b="1" kern="1200" dirty="0">
              <a:solidFill>
                <a:srgbClr val="FFC000"/>
              </a:solidFill>
            </a:rPr>
            <a:t>Student Testing</a:t>
          </a:r>
        </a:p>
        <a:p>
          <a:pPr marL="0" lvl="0" indent="0" algn="ctr" defTabSz="800100">
            <a:lnSpc>
              <a:spcPct val="90000"/>
            </a:lnSpc>
            <a:spcBef>
              <a:spcPct val="0"/>
            </a:spcBef>
            <a:spcAft>
              <a:spcPct val="35000"/>
            </a:spcAft>
            <a:buNone/>
          </a:pPr>
          <a:r>
            <a:rPr lang="en-US" sz="1800" b="1" kern="1200" dirty="0"/>
            <a:t>All Zones</a:t>
          </a:r>
        </a:p>
      </dsp:txBody>
      <dsp:txXfrm>
        <a:off x="6345396" y="1316201"/>
        <a:ext cx="1204205" cy="1204205"/>
      </dsp:txXfrm>
    </dsp:sp>
    <dsp:sp modelId="{7E59C9DD-3135-46AF-B188-59AEC59D4DCB}">
      <dsp:nvSpPr>
        <dsp:cNvPr id="0" name=""/>
        <dsp:cNvSpPr/>
      </dsp:nvSpPr>
      <dsp:spPr>
        <a:xfrm rot="6779330">
          <a:off x="6147565" y="2874013"/>
          <a:ext cx="545115"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6261266" y="2913693"/>
        <a:ext cx="381581" cy="344857"/>
      </dsp:txXfrm>
    </dsp:sp>
    <dsp:sp modelId="{ACB44915-A894-421B-8A5A-B2AD4234C512}">
      <dsp:nvSpPr>
        <dsp:cNvPr id="0" name=""/>
        <dsp:cNvSpPr/>
      </dsp:nvSpPr>
      <dsp:spPr>
        <a:xfrm>
          <a:off x="5029196" y="3581390"/>
          <a:ext cx="1703003" cy="1703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rgbClr val="FFC000"/>
              </a:solidFill>
            </a:rPr>
            <a:t>Contracts</a:t>
          </a:r>
        </a:p>
        <a:p>
          <a:pPr marL="0" lvl="0" indent="0" algn="ctr" defTabSz="800100">
            <a:lnSpc>
              <a:spcPct val="90000"/>
            </a:lnSpc>
            <a:spcBef>
              <a:spcPct val="0"/>
            </a:spcBef>
            <a:spcAft>
              <a:spcPct val="35000"/>
            </a:spcAft>
            <a:buNone/>
          </a:pPr>
          <a:r>
            <a:rPr lang="en-US" sz="1800" b="1" kern="1200" dirty="0"/>
            <a:t>Zone 6</a:t>
          </a:r>
        </a:p>
      </dsp:txBody>
      <dsp:txXfrm>
        <a:off x="5278595" y="3830789"/>
        <a:ext cx="1204205" cy="1204205"/>
      </dsp:txXfrm>
    </dsp:sp>
    <dsp:sp modelId="{AC0EE1BC-6CC3-49F0-8C6D-112375546DDB}">
      <dsp:nvSpPr>
        <dsp:cNvPr id="0" name=""/>
        <dsp:cNvSpPr/>
      </dsp:nvSpPr>
      <dsp:spPr>
        <a:xfrm rot="10832454">
          <a:off x="4020422" y="4131313"/>
          <a:ext cx="712914"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4192847" y="4247080"/>
        <a:ext cx="540485" cy="344857"/>
      </dsp:txXfrm>
    </dsp:sp>
    <dsp:sp modelId="{E1B39FD7-F1F2-4627-8364-66CA8358CA46}">
      <dsp:nvSpPr>
        <dsp:cNvPr id="0" name=""/>
        <dsp:cNvSpPr/>
      </dsp:nvSpPr>
      <dsp:spPr>
        <a:xfrm>
          <a:off x="1981210" y="3581396"/>
          <a:ext cx="1703003" cy="1645441"/>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rgbClr val="FFC000"/>
              </a:solidFill>
            </a:rPr>
            <a:t>Quality Assurance</a:t>
          </a:r>
        </a:p>
        <a:p>
          <a:pPr marL="0" lvl="0" indent="0" algn="ctr" defTabSz="800100">
            <a:lnSpc>
              <a:spcPct val="90000"/>
            </a:lnSpc>
            <a:spcBef>
              <a:spcPct val="0"/>
            </a:spcBef>
            <a:spcAft>
              <a:spcPct val="35000"/>
            </a:spcAft>
            <a:buNone/>
          </a:pPr>
          <a:r>
            <a:rPr lang="en-US" sz="1800" b="1" kern="1200" dirty="0"/>
            <a:t>Zone 3</a:t>
          </a:r>
        </a:p>
      </dsp:txBody>
      <dsp:txXfrm>
        <a:off x="2230609" y="3822365"/>
        <a:ext cx="1204205" cy="1163503"/>
      </dsp:txXfrm>
    </dsp:sp>
    <dsp:sp modelId="{68736201-69D0-4EA4-A34D-D916849E02F8}">
      <dsp:nvSpPr>
        <dsp:cNvPr id="0" name=""/>
        <dsp:cNvSpPr/>
      </dsp:nvSpPr>
      <dsp:spPr>
        <a:xfrm rot="14843605">
          <a:off x="2067552" y="2758450"/>
          <a:ext cx="581389"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2186907" y="2952993"/>
        <a:ext cx="408960" cy="344857"/>
      </dsp:txXfrm>
    </dsp:sp>
    <dsp:sp modelId="{F6C40CAD-35DF-4809-854E-67AC62A291B6}">
      <dsp:nvSpPr>
        <dsp:cNvPr id="0" name=""/>
        <dsp:cNvSpPr/>
      </dsp:nvSpPr>
      <dsp:spPr>
        <a:xfrm>
          <a:off x="914399" y="990596"/>
          <a:ext cx="1703003" cy="1703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rgbClr val="FFC000"/>
              </a:solidFill>
            </a:rPr>
            <a:t>Audit</a:t>
          </a:r>
        </a:p>
        <a:p>
          <a:pPr marL="0" lvl="0" indent="0" algn="ctr" defTabSz="800100">
            <a:lnSpc>
              <a:spcPct val="90000"/>
            </a:lnSpc>
            <a:spcBef>
              <a:spcPct val="0"/>
            </a:spcBef>
            <a:spcAft>
              <a:spcPct val="35000"/>
            </a:spcAft>
            <a:buNone/>
          </a:pPr>
          <a:r>
            <a:rPr lang="en-US" sz="1800" b="1" kern="1200" dirty="0"/>
            <a:t>Zones 4 and 5</a:t>
          </a:r>
        </a:p>
      </dsp:txBody>
      <dsp:txXfrm>
        <a:off x="1163798" y="1239995"/>
        <a:ext cx="1204205" cy="1204205"/>
      </dsp:txXfrm>
    </dsp:sp>
    <dsp:sp modelId="{734BA27A-1198-420B-B5E3-484AE8246FB5}">
      <dsp:nvSpPr>
        <dsp:cNvPr id="0" name=""/>
        <dsp:cNvSpPr/>
      </dsp:nvSpPr>
      <dsp:spPr>
        <a:xfrm rot="20309924">
          <a:off x="2753899" y="1067697"/>
          <a:ext cx="529832" cy="5747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solidFill>
              <a:srgbClr val="00B0F0"/>
            </a:solidFill>
          </a:endParaRPr>
        </a:p>
      </dsp:txBody>
      <dsp:txXfrm>
        <a:off x="2759430" y="1211779"/>
        <a:ext cx="370882" cy="34485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F9372560-4BB9-4143-80A1-2EF782D7A051}" type="datetimeFigureOut">
              <a:rPr lang="en-US" smtClean="0"/>
              <a:pPr/>
              <a:t>8/27/2024</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D01E39F6-3BD6-46AE-BD8C-1B67F8208B44}"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372560-4BB9-4143-80A1-2EF782D7A051}" type="datetimeFigureOut">
              <a:rPr lang="en-US" smtClean="0"/>
              <a:pPr/>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39F6-3BD6-46AE-BD8C-1B67F8208B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9372560-4BB9-4143-80A1-2EF782D7A051}" type="datetimeFigureOut">
              <a:rPr lang="en-US" smtClean="0"/>
              <a:pPr/>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39F6-3BD6-46AE-BD8C-1B67F8208B44}"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9372560-4BB9-4143-80A1-2EF782D7A051}" type="datetimeFigureOut">
              <a:rPr lang="en-US" smtClean="0"/>
              <a:pPr/>
              <a:t>8/27/2024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E39F6-3BD6-46AE-BD8C-1B67F8208B44}"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F9372560-4BB9-4143-80A1-2EF782D7A051}" type="datetimeFigureOut">
              <a:rPr lang="en-US" smtClean="0"/>
              <a:pPr/>
              <a:t>8/27/2024</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D01E39F6-3BD6-46AE-BD8C-1B67F8208B44}"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F9372560-4BB9-4143-80A1-2EF782D7A051}" type="datetimeFigureOut">
              <a:rPr lang="en-US" smtClean="0"/>
              <a:pPr/>
              <a:t>8/27/2024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E39F6-3BD6-46AE-BD8C-1B67F8208B44}"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9372560-4BB9-4143-80A1-2EF782D7A051}" type="datetimeFigureOut">
              <a:rPr lang="en-US" smtClean="0"/>
              <a:pPr/>
              <a:t>8/27/2024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1E39F6-3BD6-46AE-BD8C-1B67F8208B44}"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9372560-4BB9-4143-80A1-2EF782D7A051}" type="datetimeFigureOut">
              <a:rPr lang="en-US" smtClean="0"/>
              <a:pPr/>
              <a:t>8/27/2024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1E39F6-3BD6-46AE-BD8C-1B67F8208B44}"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72560-4BB9-4143-80A1-2EF782D7A051}" type="datetimeFigureOut">
              <a:rPr lang="en-US" smtClean="0"/>
              <a:pPr/>
              <a:t>8/27/2024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1E39F6-3BD6-46AE-BD8C-1B67F8208B44}"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9372560-4BB9-4143-80A1-2EF782D7A051}" type="datetimeFigureOut">
              <a:rPr lang="en-US" smtClean="0"/>
              <a:pPr/>
              <a:t>8/27/2024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E39F6-3BD6-46AE-BD8C-1B67F8208B4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9372560-4BB9-4143-80A1-2EF782D7A051}" type="datetimeFigureOut">
              <a:rPr lang="en-US" smtClean="0"/>
              <a:pPr/>
              <a:t>8/27/2024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E39F6-3BD6-46AE-BD8C-1B67F8208B4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F9372560-4BB9-4143-80A1-2EF782D7A051}" type="datetimeFigureOut">
              <a:rPr lang="en-US" smtClean="0"/>
              <a:pPr/>
              <a:t>8/27/2024</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01E39F6-3BD6-46AE-BD8C-1B67F8208B44}"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6062" y="3646433"/>
            <a:ext cx="6858000" cy="990600"/>
          </a:xfrm>
        </p:spPr>
        <p:txBody>
          <a:bodyPr>
            <a:normAutofit fontScale="90000"/>
          </a:bodyPr>
          <a:lstStyle/>
          <a:p>
            <a:pPr algn="ctr"/>
            <a:r>
              <a:rPr lang="en-US" b="1" dirty="0"/>
              <a:t>THE NORTH CAROLINA</a:t>
            </a:r>
            <a:br>
              <a:rPr lang="en-US" b="1" dirty="0"/>
            </a:br>
            <a:r>
              <a:rPr lang="en-US" b="1" dirty="0"/>
              <a:t>PROCUREMENT ALLIANCE</a:t>
            </a:r>
            <a:br>
              <a:rPr lang="en-US" b="1" dirty="0"/>
            </a:br>
            <a:r>
              <a:rPr lang="en-US" sz="2200" b="1" dirty="0"/>
              <a:t>(NCPA) </a:t>
            </a:r>
            <a:endParaRPr lang="en-US" b="1" dirty="0"/>
          </a:p>
        </p:txBody>
      </p:sp>
      <p:sp>
        <p:nvSpPr>
          <p:cNvPr id="3" name="Subtitle 2"/>
          <p:cNvSpPr>
            <a:spLocks noGrp="1"/>
          </p:cNvSpPr>
          <p:nvPr>
            <p:ph type="subTitle" idx="1"/>
          </p:nvPr>
        </p:nvSpPr>
        <p:spPr/>
        <p:txBody>
          <a:bodyPr/>
          <a:lstStyle/>
          <a:p>
            <a:pPr algn="ctr"/>
            <a:r>
              <a:rPr lang="en-US" b="1" dirty="0"/>
              <a:t>WHO WE ARE…</a:t>
            </a:r>
          </a:p>
        </p:txBody>
      </p:sp>
      <p:pic>
        <p:nvPicPr>
          <p:cNvPr id="6" name="Picture 5" descr="Logo&#10;&#10;Description automatically generated with low confidence">
            <a:extLst>
              <a:ext uri="{FF2B5EF4-FFF2-40B4-BE49-F238E27FC236}">
                <a16:creationId xmlns:a16="http://schemas.microsoft.com/office/drawing/2014/main" id="{9CE480F8-2A48-A88B-4D14-BACD0E4810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4600" y="0"/>
            <a:ext cx="4114800" cy="36385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8535F55-07B7-416B-9159-4822BEF3179E}"/>
              </a:ext>
            </a:extLst>
          </p:cNvPr>
          <p:cNvPicPr>
            <a:picLocks noChangeAspect="1"/>
          </p:cNvPicPr>
          <p:nvPr/>
        </p:nvPicPr>
        <p:blipFill>
          <a:blip r:embed="rId2"/>
          <a:stretch>
            <a:fillRect/>
          </a:stretch>
        </p:blipFill>
        <p:spPr>
          <a:xfrm>
            <a:off x="2057400" y="914400"/>
            <a:ext cx="5486399" cy="4267200"/>
          </a:xfrm>
          <a:prstGeom prst="rect">
            <a:avLst/>
          </a:prstGeom>
        </p:spPr>
      </p:pic>
      <p:pic>
        <p:nvPicPr>
          <p:cNvPr id="4" name="Picture 3" descr="Logo&#10;&#10;Description automatically generated with low confidence">
            <a:extLst>
              <a:ext uri="{FF2B5EF4-FFF2-40B4-BE49-F238E27FC236}">
                <a16:creationId xmlns:a16="http://schemas.microsoft.com/office/drawing/2014/main" id="{050C4972-68C2-59BF-C663-9969C44EDA1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457200"/>
            <a:ext cx="6858000" cy="5791200"/>
          </a:xfrm>
          <a:prstGeom prst="rect">
            <a:avLst/>
          </a:prstGeom>
        </p:spPr>
      </p:pic>
    </p:spTree>
    <p:extLst>
      <p:ext uri="{BB962C8B-B14F-4D97-AF65-F5344CB8AC3E}">
        <p14:creationId xmlns:p14="http://schemas.microsoft.com/office/powerpoint/2010/main" val="2349130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solidFill>
                  <a:srgbClr val="FFC000"/>
                </a:solidFill>
              </a:rPr>
              <a:t>North Carolina Procurement Alliance (NCPA)</a:t>
            </a:r>
          </a:p>
        </p:txBody>
      </p:sp>
      <p:sp>
        <p:nvSpPr>
          <p:cNvPr id="3" name="Content Placeholder 2"/>
          <p:cNvSpPr>
            <a:spLocks noGrp="1"/>
          </p:cNvSpPr>
          <p:nvPr>
            <p:ph sz="quarter" idx="1"/>
          </p:nvPr>
        </p:nvSpPr>
        <p:spPr/>
        <p:txBody>
          <a:bodyPr>
            <a:normAutofit fontScale="92500" lnSpcReduction="10000"/>
          </a:bodyPr>
          <a:lstStyle/>
          <a:p>
            <a:r>
              <a:rPr lang="en-US" dirty="0"/>
              <a:t>The </a:t>
            </a:r>
            <a:r>
              <a:rPr lang="en-US" b="1" dirty="0"/>
              <a:t>NCPA or “Alliance”</a:t>
            </a:r>
            <a:r>
              <a:rPr lang="en-US" dirty="0"/>
              <a:t> is a voluntary group purchasing organization formed by the Office of School Nutrition of the NC Department of Public Instruction in 2008.  </a:t>
            </a:r>
          </a:p>
          <a:p>
            <a:endParaRPr lang="en-US" b="1" dirty="0"/>
          </a:p>
          <a:p>
            <a:r>
              <a:rPr lang="en-US" b="1" dirty="0"/>
              <a:t>MISSION:  </a:t>
            </a:r>
          </a:p>
          <a:p>
            <a:r>
              <a:rPr lang="en-US" dirty="0"/>
              <a:t>The NCPA mission is to work in a voluntary partnership to procure high quality, reasonably priced foods, supplies, small equipment and large equipment that will enhance the health, well-being and academic success of students enrolled in North Carolina’s traditional public schools.  NCPA leaders and members accomplish this mission by leveraging the collective purchasing power of member school districts for measurable, cost-effective results.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ORGANIZATION </a:t>
            </a:r>
          </a:p>
        </p:txBody>
      </p:sp>
      <p:sp>
        <p:nvSpPr>
          <p:cNvPr id="3" name="Content Placeholder 2"/>
          <p:cNvSpPr>
            <a:spLocks noGrp="1"/>
          </p:cNvSpPr>
          <p:nvPr>
            <p:ph sz="quarter" idx="1"/>
          </p:nvPr>
        </p:nvSpPr>
        <p:spPr/>
        <p:txBody>
          <a:bodyPr>
            <a:normAutofit fontScale="92500" lnSpcReduction="20000"/>
          </a:bodyPr>
          <a:lstStyle/>
          <a:p>
            <a:r>
              <a:rPr lang="en-US" dirty="0"/>
              <a:t>While the NCDPI facilitates the NCPA, all decision-making</a:t>
            </a:r>
            <a:r>
              <a:rPr lang="en-US" b="1" dirty="0"/>
              <a:t> </a:t>
            </a:r>
            <a:r>
              <a:rPr lang="en-US" dirty="0"/>
              <a:t>is coordinated by a member-elected </a:t>
            </a:r>
            <a:r>
              <a:rPr lang="en-US" b="1" dirty="0"/>
              <a:t>Board of Directors including a Board Chairperson and representatives from each</a:t>
            </a:r>
            <a:r>
              <a:rPr lang="en-US" dirty="0"/>
              <a:t> of the NCPA School Nutrition (SN) Zones in the State. </a:t>
            </a:r>
          </a:p>
          <a:p>
            <a:pPr>
              <a:buNone/>
            </a:pPr>
            <a:endParaRPr lang="en-US" dirty="0"/>
          </a:p>
          <a:p>
            <a:r>
              <a:rPr lang="en-US" dirty="0"/>
              <a:t>The </a:t>
            </a:r>
            <a:r>
              <a:rPr lang="en-US" b="1" dirty="0"/>
              <a:t>Board Chairperson is elected by the members of the Board; the Chairperson </a:t>
            </a:r>
            <a:r>
              <a:rPr lang="en-US" dirty="0"/>
              <a:t>leads the Board in regular meetings to address NCPA business and make decisions on behalf of the member districts.  </a:t>
            </a:r>
          </a:p>
          <a:p>
            <a:pPr>
              <a:buNone/>
            </a:pPr>
            <a:endParaRPr lang="en-US" dirty="0"/>
          </a:p>
          <a:p>
            <a:r>
              <a:rPr lang="en-US" dirty="0"/>
              <a:t>SN Administrators from each region serve in various capacities required to conduct procurement activities in an environment of free and open competition.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Diagram 19"/>
          <p:cNvGraphicFramePr/>
          <p:nvPr>
            <p:extLst>
              <p:ext uri="{D42A27DB-BD31-4B8C-83A1-F6EECF244321}">
                <p14:modId xmlns:p14="http://schemas.microsoft.com/office/powerpoint/2010/main" val="3301719868"/>
              </p:ext>
            </p:extLst>
          </p:nvPr>
        </p:nvGraphicFramePr>
        <p:xfrm>
          <a:off x="152400" y="1219200"/>
          <a:ext cx="86868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7-Point Star 4"/>
          <p:cNvSpPr/>
          <p:nvPr/>
        </p:nvSpPr>
        <p:spPr>
          <a:xfrm>
            <a:off x="3543300" y="3158329"/>
            <a:ext cx="2057400" cy="1828800"/>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152400"/>
            <a:ext cx="8229600" cy="895350"/>
          </a:xfrm>
        </p:spPr>
        <p:txBody>
          <a:bodyPr rtlCol="0">
            <a:normAutofit fontScale="90000"/>
          </a:bodyPr>
          <a:lstStyle/>
          <a:p>
            <a:pPr eaLnBrk="1" fontAlgn="auto" hangingPunct="1">
              <a:spcAft>
                <a:spcPts val="0"/>
              </a:spcAft>
              <a:defRPr/>
            </a:pPr>
            <a:r>
              <a:rPr lang="en-US" b="1" dirty="0">
                <a:solidFill>
                  <a:srgbClr val="FFC000"/>
                </a:solidFill>
              </a:rPr>
              <a:t>NC PROCUREMENT ALLIANCE: ORGANIZATIONAL CHART</a:t>
            </a:r>
          </a:p>
        </p:txBody>
      </p:sp>
      <p:sp>
        <p:nvSpPr>
          <p:cNvPr id="3077" name="TextBox 20"/>
          <p:cNvSpPr txBox="1">
            <a:spLocks noChangeArrowheads="1"/>
          </p:cNvSpPr>
          <p:nvPr/>
        </p:nvSpPr>
        <p:spPr bwMode="auto">
          <a:xfrm>
            <a:off x="3314700" y="3581400"/>
            <a:ext cx="2514600" cy="1815882"/>
          </a:xfrm>
          <a:prstGeom prst="rect">
            <a:avLst/>
          </a:prstGeom>
          <a:noFill/>
          <a:ln w="9525">
            <a:noFill/>
            <a:miter lim="800000"/>
            <a:headEnd/>
            <a:tailEnd/>
          </a:ln>
        </p:spPr>
        <p:txBody>
          <a:bodyPr>
            <a:spAutoFit/>
          </a:bodyPr>
          <a:lstStyle/>
          <a:p>
            <a:pPr algn="ctr"/>
            <a:r>
              <a:rPr lang="en-US" sz="2800" b="1" dirty="0">
                <a:solidFill>
                  <a:srgbClr val="FFC000"/>
                </a:solidFill>
              </a:rPr>
              <a:t>Board of</a:t>
            </a:r>
          </a:p>
          <a:p>
            <a:pPr algn="ctr"/>
            <a:r>
              <a:rPr lang="en-US" sz="2800" b="1" dirty="0">
                <a:solidFill>
                  <a:srgbClr val="FFC000"/>
                </a:solidFill>
              </a:rPr>
              <a:t>  Directors</a:t>
            </a:r>
          </a:p>
          <a:p>
            <a:pPr algn="ctr"/>
            <a:endParaRPr lang="en-US" sz="2800" b="1" dirty="0">
              <a:solidFill>
                <a:srgbClr val="FF0000"/>
              </a:solidFill>
            </a:endParaRPr>
          </a:p>
          <a:p>
            <a:pPr algn="ctr"/>
            <a:r>
              <a:rPr lang="en-US" sz="2800" b="1" dirty="0"/>
              <a:t> </a:t>
            </a:r>
            <a:endParaRPr lang="en-US" sz="2800" b="1" dirty="0">
              <a:solidFill>
                <a:srgbClr val="FFC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NCPA MEMBERSHIP</a:t>
            </a:r>
          </a:p>
        </p:txBody>
      </p:sp>
      <p:sp>
        <p:nvSpPr>
          <p:cNvPr id="3" name="Content Placeholder 2"/>
          <p:cNvSpPr>
            <a:spLocks noGrp="1"/>
          </p:cNvSpPr>
          <p:nvPr>
            <p:ph sz="quarter" idx="1"/>
          </p:nvPr>
        </p:nvSpPr>
        <p:spPr>
          <a:xfrm>
            <a:off x="304800" y="1554162"/>
            <a:ext cx="8686800" cy="4846638"/>
          </a:xfrm>
        </p:spPr>
        <p:txBody>
          <a:bodyPr>
            <a:normAutofit fontScale="92500"/>
          </a:bodyPr>
          <a:lstStyle/>
          <a:p>
            <a:r>
              <a:rPr lang="en-US" dirty="0"/>
              <a:t>Membership is voluntary and is open to any traditional public school district in the State that administers the Federally-funded school nutrition programs.  </a:t>
            </a:r>
          </a:p>
          <a:p>
            <a:r>
              <a:rPr lang="en-US" dirty="0"/>
              <a:t>District membership is based upon mutual agreement between the NCPA and the district (as indicated by written approval from the Superintendent) to adhere to the NCPA By-Laws.  </a:t>
            </a:r>
          </a:p>
          <a:p>
            <a:r>
              <a:rPr lang="en-US" dirty="0"/>
              <a:t>One requirement of membership is that one or more of the member district’s school nutrition professionals must volunteer to contribute time and effort to an NCPA committee.</a:t>
            </a:r>
          </a:p>
          <a:p>
            <a:r>
              <a:rPr lang="en-US" dirty="0"/>
              <a:t>Currently, the NCPA has 97 Member School Districts.  Volunteerism and service are central to the success of the group.</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MEMBERSHIP</a:t>
            </a:r>
          </a:p>
        </p:txBody>
      </p:sp>
      <p:sp>
        <p:nvSpPr>
          <p:cNvPr id="3" name="Content Placeholder 2"/>
          <p:cNvSpPr>
            <a:spLocks noGrp="1"/>
          </p:cNvSpPr>
          <p:nvPr>
            <p:ph sz="quarter" idx="1"/>
          </p:nvPr>
        </p:nvSpPr>
        <p:spPr>
          <a:xfrm>
            <a:off x="304800" y="1554162"/>
            <a:ext cx="8686800" cy="4541838"/>
          </a:xfrm>
        </p:spPr>
        <p:txBody>
          <a:bodyPr>
            <a:normAutofit lnSpcReduction="10000"/>
          </a:bodyPr>
          <a:lstStyle/>
          <a:p>
            <a:r>
              <a:rPr lang="en-US" b="1" dirty="0"/>
              <a:t>Membership in the NCPA does not constitute a legal affiliation</a:t>
            </a:r>
            <a:r>
              <a:rPr lang="en-US" dirty="0"/>
              <a:t>; instead, the </a:t>
            </a:r>
            <a:r>
              <a:rPr lang="en-US" b="1" dirty="0"/>
              <a:t>NCPA </a:t>
            </a:r>
            <a:r>
              <a:rPr lang="en-US" dirty="0"/>
              <a:t> serves as a vehicle for consolidating 1,000+ product specifications and streamlining the procurement process by eliminating duplication of effort and combining the collective purchasing power of the member districts.  </a:t>
            </a:r>
          </a:p>
          <a:p>
            <a:pPr>
              <a:buNone/>
            </a:pPr>
            <a:endParaRPr lang="en-US" dirty="0"/>
          </a:p>
          <a:p>
            <a:r>
              <a:rPr lang="en-US" dirty="0"/>
              <a:t>Prior to the development of the NCPA, each school district approached the procurement process individually and independently – conducting all purchasing processes independently.</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BAF0F-AC14-2D00-6837-CB339429E090}"/>
              </a:ext>
            </a:extLst>
          </p:cNvPr>
          <p:cNvSpPr>
            <a:spLocks noGrp="1"/>
          </p:cNvSpPr>
          <p:nvPr>
            <p:ph type="title"/>
          </p:nvPr>
        </p:nvSpPr>
        <p:spPr/>
        <p:txBody>
          <a:bodyPr/>
          <a:lstStyle/>
          <a:p>
            <a:r>
              <a:rPr lang="en-US" b="1" dirty="0">
                <a:solidFill>
                  <a:schemeClr val="accent4"/>
                </a:solidFill>
              </a:rPr>
              <a:t>BENEFITS OF MEMBERSHIP</a:t>
            </a:r>
            <a:endParaRPr lang="en-US" dirty="0">
              <a:solidFill>
                <a:schemeClr val="accent4"/>
              </a:solidFill>
            </a:endParaRPr>
          </a:p>
        </p:txBody>
      </p:sp>
      <p:sp>
        <p:nvSpPr>
          <p:cNvPr id="3" name="Content Placeholder 2">
            <a:extLst>
              <a:ext uri="{FF2B5EF4-FFF2-40B4-BE49-F238E27FC236}">
                <a16:creationId xmlns:a16="http://schemas.microsoft.com/office/drawing/2014/main" id="{4E0795A5-B4E0-A427-6560-12182FB48F96}"/>
              </a:ext>
            </a:extLst>
          </p:cNvPr>
          <p:cNvSpPr>
            <a:spLocks noGrp="1"/>
          </p:cNvSpPr>
          <p:nvPr>
            <p:ph sz="quarter" idx="1"/>
          </p:nvPr>
        </p:nvSpPr>
        <p:spPr/>
        <p:txBody>
          <a:bodyPr/>
          <a:lstStyle/>
          <a:p>
            <a:r>
              <a:rPr lang="en-US" dirty="0"/>
              <a:t>The </a:t>
            </a:r>
            <a:r>
              <a:rPr lang="en-US" b="1" dirty="0"/>
              <a:t>NCPA </a:t>
            </a:r>
            <a:r>
              <a:rPr lang="en-US" dirty="0"/>
              <a:t>has simplified the complex procurement process and eliminated duplication of effort by identifying common food and supply products, developing and distributing a single state-wide IFB/Contract, creating tools for bid analysis, providing audits, and for ultimately awarding contracts to the most responsive and responsible vendors. </a:t>
            </a:r>
          </a:p>
          <a:p>
            <a:r>
              <a:rPr lang="en-US" dirty="0"/>
              <a:t>The </a:t>
            </a:r>
            <a:r>
              <a:rPr lang="en-US" b="1" dirty="0"/>
              <a:t>NCPA</a:t>
            </a:r>
            <a:r>
              <a:rPr lang="en-US" dirty="0"/>
              <a:t> has identified commonly used equipment items and has developed a small equipment bid contract and specifications for small and large equipment that can be utilized by Members. </a:t>
            </a:r>
          </a:p>
          <a:p>
            <a:endParaRPr lang="en-US" dirty="0"/>
          </a:p>
        </p:txBody>
      </p:sp>
    </p:spTree>
    <p:extLst>
      <p:ext uri="{BB962C8B-B14F-4D97-AF65-F5344CB8AC3E}">
        <p14:creationId xmlns:p14="http://schemas.microsoft.com/office/powerpoint/2010/main" val="2273232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BENEFITS </a:t>
            </a:r>
            <a:r>
              <a:rPr lang="en-US" b="1" dirty="0">
                <a:solidFill>
                  <a:schemeClr val="accent4">
                    <a:lumMod val="75000"/>
                  </a:schemeClr>
                </a:solidFill>
              </a:rPr>
              <a:t>OF MEMBERSHIP</a:t>
            </a:r>
          </a:p>
        </p:txBody>
      </p:sp>
      <p:sp>
        <p:nvSpPr>
          <p:cNvPr id="3" name="Content Placeholder 2"/>
          <p:cNvSpPr>
            <a:spLocks noGrp="1"/>
          </p:cNvSpPr>
          <p:nvPr>
            <p:ph sz="quarter" idx="1"/>
          </p:nvPr>
        </p:nvSpPr>
        <p:spPr>
          <a:xfrm>
            <a:off x="304800" y="1554162"/>
            <a:ext cx="8686800" cy="5075238"/>
          </a:xfrm>
        </p:spPr>
        <p:txBody>
          <a:bodyPr>
            <a:normAutofit/>
          </a:bodyPr>
          <a:lstStyle/>
          <a:p>
            <a:r>
              <a:rPr lang="en-US" dirty="0"/>
              <a:t>Cost savings are generated by eliminating duplication of effort by individual districts and by increasing the total volume of pre-approved product purchases by members using the same bid specifications, bid documents and bid award processes. </a:t>
            </a:r>
            <a:endParaRPr lang="en-US" strike="sngStrike" dirty="0"/>
          </a:p>
          <a:p>
            <a:pPr>
              <a:buNone/>
            </a:pPr>
            <a:endParaRPr lang="en-US" dirty="0"/>
          </a:p>
          <a:p>
            <a:r>
              <a:rPr lang="en-US" dirty="0"/>
              <a:t>By combining the collective purchasing power of the North Carolina Procurement Alliance Member Districts, the NCPA has elevated North Carolina’s purchasing power on a national level.  The NCPA has achieved the volume of sales and capacity of leadership/decision-making to initiate purchases directly to manufacturers for many products.</a:t>
            </a:r>
            <a:endParaRPr lang="en-US"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LOCAL RESPONSIBILITY</a:t>
            </a:r>
          </a:p>
        </p:txBody>
      </p:sp>
      <p:sp>
        <p:nvSpPr>
          <p:cNvPr id="3" name="Content Placeholder 2"/>
          <p:cNvSpPr>
            <a:spLocks noGrp="1"/>
          </p:cNvSpPr>
          <p:nvPr>
            <p:ph sz="quarter" idx="1"/>
          </p:nvPr>
        </p:nvSpPr>
        <p:spPr/>
        <p:txBody>
          <a:bodyPr>
            <a:normAutofit/>
          </a:bodyPr>
          <a:lstStyle/>
          <a:p>
            <a:r>
              <a:rPr lang="en-US" dirty="0"/>
              <a:t>Under the NCPA procurement process, distributors submit “cost plus fixed fee” bids by product category to member districts.  Firm Price Bids are accepted for Beverages when bid as a separate lot.  As a result, each local Board of Education awards its own contract, thus allowing competition from local vendors and distributors as well as national manufacturers and retaining full contractual authority and responsibility within the district. </a:t>
            </a:r>
          </a:p>
          <a:p>
            <a:r>
              <a:rPr lang="en-US" dirty="0"/>
              <a:t> The NCPA recognizes that procurement of foods, supplies and equipment for the district’s school nutrition programs is ultimately a local decision and local responsibility and supports that premise.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716</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Bookman Old Style</vt:lpstr>
      <vt:lpstr>Gill Sans MT</vt:lpstr>
      <vt:lpstr>Wingdings</vt:lpstr>
      <vt:lpstr>Wingdings 3</vt:lpstr>
      <vt:lpstr>Origin</vt:lpstr>
      <vt:lpstr>THE NORTH CAROLINA PROCUREMENT ALLIANCE (NCPA) </vt:lpstr>
      <vt:lpstr>North Carolina Procurement Alliance (NCPA)</vt:lpstr>
      <vt:lpstr>ORGANIZATION </vt:lpstr>
      <vt:lpstr>NC PROCUREMENT ALLIANCE: ORGANIZATIONAL CHART</vt:lpstr>
      <vt:lpstr>NCPA MEMBERSHIP</vt:lpstr>
      <vt:lpstr>MEMBERSHIP</vt:lpstr>
      <vt:lpstr>BENEFITS OF MEMBERSHIP</vt:lpstr>
      <vt:lpstr>BENEFITS OF MEMBERSHIP</vt:lpstr>
      <vt:lpstr>LOCAL RESPONSIBILITY</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NC CHILD NUTRITION  PROCUREMENT ALLIANCE</dc:title>
  <dc:creator>msitton</dc:creator>
  <cp:lastModifiedBy>leann seelman</cp:lastModifiedBy>
  <cp:revision>31</cp:revision>
  <dcterms:created xsi:type="dcterms:W3CDTF">2014-08-07T15:40:43Z</dcterms:created>
  <dcterms:modified xsi:type="dcterms:W3CDTF">2024-08-27T20:58:21Z</dcterms:modified>
</cp:coreProperties>
</file>