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4" r:id="rId5"/>
    <p:sldId id="258" r:id="rId6"/>
    <p:sldId id="259" r:id="rId7"/>
    <p:sldId id="260" r:id="rId8"/>
    <p:sldId id="266" r:id="rId9"/>
    <p:sldId id="261"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initials="C" lastIdx="10" clrIdx="0">
    <p:extLst>
      <p:ext uri="{19B8F6BF-5375-455C-9EA6-DF929625EA0E}">
        <p15:presenceInfo xmlns:p15="http://schemas.microsoft.com/office/powerpoint/2012/main" userId="Cindy" providerId="None"/>
      </p:ext>
    </p:extLst>
  </p:cmAuthor>
  <p:cmAuthor id="2" name="LeAnn Seelman" initials="LS" lastIdx="11" clrIdx="1">
    <p:extLst>
      <p:ext uri="{19B8F6BF-5375-455C-9EA6-DF929625EA0E}">
        <p15:presenceInfo xmlns:p15="http://schemas.microsoft.com/office/powerpoint/2012/main" userId="S::Leann.Seelman@dpi.nc.gov::72979bd0-d3b3-49b9-bf08-3f219dab2cca" providerId="AD"/>
      </p:ext>
    </p:extLst>
  </p:cmAuthor>
  <p:cmAuthor id="3" name="Cindy Hobbs" initials="CH" lastIdx="5" clrIdx="2">
    <p:extLst>
      <p:ext uri="{19B8F6BF-5375-455C-9EA6-DF929625EA0E}">
        <p15:presenceInfo xmlns:p15="http://schemas.microsoft.com/office/powerpoint/2012/main" userId="Cindy Hobb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512"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82209D-9763-4A75-8857-1CE99B0563C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B5A1AC7-828B-4D5B-BF05-7881F6972603}">
      <dgm:prSet phldrT="[Text]"/>
      <dgm:spPr/>
      <dgm:t>
        <a:bodyPr/>
        <a:lstStyle/>
        <a:p>
          <a:r>
            <a:rPr lang="en-US" b="1" dirty="0">
              <a:solidFill>
                <a:srgbClr val="FFC000"/>
              </a:solidFill>
            </a:rPr>
            <a:t>Product ID</a:t>
          </a:r>
        </a:p>
        <a:p>
          <a:r>
            <a:rPr lang="en-US" b="1" dirty="0"/>
            <a:t>Zones 1, 2 and 7 </a:t>
          </a:r>
        </a:p>
      </dgm:t>
    </dgm:pt>
    <dgm:pt modelId="{A96CBA31-7B96-4B42-8D05-1B853A45C1A8}" type="parTrans" cxnId="{FA3050EA-0C7B-4045-AE1F-0B17A3E82B03}">
      <dgm:prSet/>
      <dgm:spPr/>
      <dgm:t>
        <a:bodyPr/>
        <a:lstStyle/>
        <a:p>
          <a:endParaRPr lang="en-US"/>
        </a:p>
      </dgm:t>
    </dgm:pt>
    <dgm:pt modelId="{BC2C018A-AEC8-4FBC-AC2D-8D173F8194C4}" type="sibTrans" cxnId="{FA3050EA-0C7B-4045-AE1F-0B17A3E82B03}">
      <dgm:prSet/>
      <dgm:spPr/>
      <dgm:t>
        <a:bodyPr/>
        <a:lstStyle/>
        <a:p>
          <a:endParaRPr lang="en-US"/>
        </a:p>
      </dgm:t>
    </dgm:pt>
    <dgm:pt modelId="{7418C5BE-ABE0-4178-B7DE-78C08F83CA63}">
      <dgm:prSet phldrT="[Text]"/>
      <dgm:spPr/>
      <dgm:t>
        <a:bodyPr/>
        <a:lstStyle/>
        <a:p>
          <a:r>
            <a:rPr lang="en-US" b="1" dirty="0">
              <a:solidFill>
                <a:schemeClr val="tx1"/>
              </a:solidFill>
            </a:rPr>
            <a:t> </a:t>
          </a:r>
          <a:r>
            <a:rPr lang="en-US" b="1" dirty="0">
              <a:solidFill>
                <a:srgbClr val="FFC000"/>
              </a:solidFill>
            </a:rPr>
            <a:t>Student Testing</a:t>
          </a:r>
        </a:p>
        <a:p>
          <a:r>
            <a:rPr lang="en-US" b="1" dirty="0"/>
            <a:t>All Zones</a:t>
          </a:r>
        </a:p>
      </dgm:t>
    </dgm:pt>
    <dgm:pt modelId="{13DCA8D0-28D7-4264-A6A4-A758FE82FC27}" type="parTrans" cxnId="{4ECFF066-0713-43ED-A3CC-A2520F9CE99D}">
      <dgm:prSet/>
      <dgm:spPr/>
      <dgm:t>
        <a:bodyPr/>
        <a:lstStyle/>
        <a:p>
          <a:endParaRPr lang="en-US"/>
        </a:p>
      </dgm:t>
    </dgm:pt>
    <dgm:pt modelId="{A6E20B5F-E23B-4078-B1CF-68DB3CED91EA}" type="sibTrans" cxnId="{4ECFF066-0713-43ED-A3CC-A2520F9CE99D}">
      <dgm:prSet/>
      <dgm:spPr/>
      <dgm:t>
        <a:bodyPr/>
        <a:lstStyle/>
        <a:p>
          <a:endParaRPr lang="en-US"/>
        </a:p>
      </dgm:t>
    </dgm:pt>
    <dgm:pt modelId="{0305AD71-D2ED-47C1-BCFC-EF240E4CE98E}">
      <dgm:prSet phldrT="[Text]"/>
      <dgm:spPr/>
      <dgm:t>
        <a:bodyPr/>
        <a:lstStyle/>
        <a:p>
          <a:r>
            <a:rPr lang="en-US" b="1" dirty="0">
              <a:solidFill>
                <a:srgbClr val="FFC000"/>
              </a:solidFill>
            </a:rPr>
            <a:t>Contracts</a:t>
          </a:r>
        </a:p>
        <a:p>
          <a:r>
            <a:rPr lang="en-US" b="1" dirty="0"/>
            <a:t>Zone 6</a:t>
          </a:r>
        </a:p>
      </dgm:t>
    </dgm:pt>
    <dgm:pt modelId="{EA7E1F8B-B1EF-42CB-BA6C-8593D4ED10B0}" type="parTrans" cxnId="{4DE9D543-C528-4CFC-9897-90F161C505C9}">
      <dgm:prSet/>
      <dgm:spPr/>
      <dgm:t>
        <a:bodyPr/>
        <a:lstStyle/>
        <a:p>
          <a:endParaRPr lang="en-US"/>
        </a:p>
      </dgm:t>
    </dgm:pt>
    <dgm:pt modelId="{134A6113-D607-4E96-B932-E536AB22DF0F}" type="sibTrans" cxnId="{4DE9D543-C528-4CFC-9897-90F161C505C9}">
      <dgm:prSet/>
      <dgm:spPr/>
      <dgm:t>
        <a:bodyPr/>
        <a:lstStyle/>
        <a:p>
          <a:endParaRPr lang="en-US"/>
        </a:p>
      </dgm:t>
    </dgm:pt>
    <dgm:pt modelId="{3338C956-F88A-43E9-8821-61A19D3F647B}">
      <dgm:prSet phldrT="[Text]"/>
      <dgm:spPr/>
      <dgm:t>
        <a:bodyPr/>
        <a:lstStyle/>
        <a:p>
          <a:r>
            <a:rPr lang="en-US" b="1" dirty="0">
              <a:solidFill>
                <a:srgbClr val="FFC000"/>
              </a:solidFill>
            </a:rPr>
            <a:t>Quality Assurance</a:t>
          </a:r>
        </a:p>
        <a:p>
          <a:r>
            <a:rPr lang="en-US" b="1" dirty="0"/>
            <a:t>Zone 3</a:t>
          </a:r>
        </a:p>
      </dgm:t>
    </dgm:pt>
    <dgm:pt modelId="{49B804AC-E32A-4B61-907A-CD30BB43F06C}" type="parTrans" cxnId="{7D503283-994D-44A5-B0E9-0A41EE6D11F7}">
      <dgm:prSet/>
      <dgm:spPr/>
      <dgm:t>
        <a:bodyPr/>
        <a:lstStyle/>
        <a:p>
          <a:endParaRPr lang="en-US"/>
        </a:p>
      </dgm:t>
    </dgm:pt>
    <dgm:pt modelId="{8764B867-D8E1-454B-89D1-E8AA957C3783}" type="sibTrans" cxnId="{7D503283-994D-44A5-B0E9-0A41EE6D11F7}">
      <dgm:prSet/>
      <dgm:spPr/>
      <dgm:t>
        <a:bodyPr/>
        <a:lstStyle/>
        <a:p>
          <a:endParaRPr lang="en-US"/>
        </a:p>
      </dgm:t>
    </dgm:pt>
    <dgm:pt modelId="{B15A53E8-399C-4F4D-986F-CB4B50DC5406}">
      <dgm:prSet phldrT="[Text]"/>
      <dgm:spPr/>
      <dgm:t>
        <a:bodyPr/>
        <a:lstStyle/>
        <a:p>
          <a:r>
            <a:rPr lang="en-US" b="1" dirty="0">
              <a:solidFill>
                <a:srgbClr val="FFC000"/>
              </a:solidFill>
            </a:rPr>
            <a:t>Audit</a:t>
          </a:r>
        </a:p>
        <a:p>
          <a:r>
            <a:rPr lang="en-US" b="1" dirty="0"/>
            <a:t>Zones 4 and 5</a:t>
          </a:r>
        </a:p>
      </dgm:t>
    </dgm:pt>
    <dgm:pt modelId="{3C62FC0A-0422-4B45-9288-5293BDE90A17}" type="parTrans" cxnId="{479D3700-B73C-4F4C-AAC4-778A4EA9EE6F}">
      <dgm:prSet/>
      <dgm:spPr/>
      <dgm:t>
        <a:bodyPr/>
        <a:lstStyle/>
        <a:p>
          <a:endParaRPr lang="en-US"/>
        </a:p>
      </dgm:t>
    </dgm:pt>
    <dgm:pt modelId="{547C2F7B-2F0B-433D-9C0E-F9291A150A7A}" type="sibTrans" cxnId="{479D3700-B73C-4F4C-AAC4-778A4EA9EE6F}">
      <dgm:prSet/>
      <dgm:spPr/>
      <dgm:t>
        <a:bodyPr/>
        <a:lstStyle/>
        <a:p>
          <a:endParaRPr lang="en-US">
            <a:solidFill>
              <a:srgbClr val="00B0F0"/>
            </a:solidFill>
          </a:endParaRPr>
        </a:p>
      </dgm:t>
    </dgm:pt>
    <dgm:pt modelId="{69075AD9-D12D-4C86-B9BD-23AA9EF2AB7F}" type="pres">
      <dgm:prSet presAssocID="{D182209D-9763-4A75-8857-1CE99B0563C2}" presName="cycle" presStyleCnt="0">
        <dgm:presLayoutVars>
          <dgm:dir/>
          <dgm:resizeHandles val="exact"/>
        </dgm:presLayoutVars>
      </dgm:prSet>
      <dgm:spPr/>
    </dgm:pt>
    <dgm:pt modelId="{D2CA20EC-1C11-4A66-8E46-CDD70FBE658A}" type="pres">
      <dgm:prSet presAssocID="{2B5A1AC7-828B-4D5B-BF05-7881F6972603}" presName="node" presStyleLbl="node1" presStyleIdx="0" presStyleCnt="5" custRadScaleRad="100142" custRadScaleInc="-4600">
        <dgm:presLayoutVars>
          <dgm:bulletEnabled val="1"/>
        </dgm:presLayoutVars>
      </dgm:prSet>
      <dgm:spPr/>
    </dgm:pt>
    <dgm:pt modelId="{586DAFAE-5C3E-4D80-A5A1-D51C386BF6FA}" type="pres">
      <dgm:prSet presAssocID="{BC2C018A-AEC8-4FBC-AC2D-8D173F8194C4}" presName="sibTrans" presStyleLbl="sibTrans2D1" presStyleIdx="0" presStyleCnt="5"/>
      <dgm:spPr/>
    </dgm:pt>
    <dgm:pt modelId="{4D2AB552-4CA6-4EC4-BCF5-AE279CF8DEF4}" type="pres">
      <dgm:prSet presAssocID="{BC2C018A-AEC8-4FBC-AC2D-8D173F8194C4}" presName="connectorText" presStyleLbl="sibTrans2D1" presStyleIdx="0" presStyleCnt="5"/>
      <dgm:spPr/>
    </dgm:pt>
    <dgm:pt modelId="{B875177F-E993-49C7-A7B7-C4E5D7012CEE}" type="pres">
      <dgm:prSet presAssocID="{7418C5BE-ABE0-4178-B7DE-78C08F83CA63}" presName="node" presStyleLbl="node1" presStyleIdx="1" presStyleCnt="5" custRadScaleRad="130232" custRadScaleInc="-14057">
        <dgm:presLayoutVars>
          <dgm:bulletEnabled val="1"/>
        </dgm:presLayoutVars>
      </dgm:prSet>
      <dgm:spPr/>
    </dgm:pt>
    <dgm:pt modelId="{7E59C9DD-3135-46AF-B188-59AEC59D4DCB}" type="pres">
      <dgm:prSet presAssocID="{A6E20B5F-E23B-4078-B1CF-68DB3CED91EA}" presName="sibTrans" presStyleLbl="sibTrans2D1" presStyleIdx="1" presStyleCnt="5"/>
      <dgm:spPr/>
    </dgm:pt>
    <dgm:pt modelId="{88F9C882-2EA9-46C6-B669-CBAB628AECBB}" type="pres">
      <dgm:prSet presAssocID="{A6E20B5F-E23B-4078-B1CF-68DB3CED91EA}" presName="connectorText" presStyleLbl="sibTrans2D1" presStyleIdx="1" presStyleCnt="5"/>
      <dgm:spPr/>
    </dgm:pt>
    <dgm:pt modelId="{ACB44915-A894-421B-8A5A-B2AD4234C512}" type="pres">
      <dgm:prSet presAssocID="{0305AD71-D2ED-47C1-BCFC-EF240E4CE98E}" presName="node" presStyleLbl="node1" presStyleIdx="2" presStyleCnt="5" custRadScaleRad="95860" custRadScaleInc="-32097">
        <dgm:presLayoutVars>
          <dgm:bulletEnabled val="1"/>
        </dgm:presLayoutVars>
      </dgm:prSet>
      <dgm:spPr/>
    </dgm:pt>
    <dgm:pt modelId="{AC0EE1BC-6CC3-49F0-8C6D-112375546DDB}" type="pres">
      <dgm:prSet presAssocID="{134A6113-D607-4E96-B932-E536AB22DF0F}" presName="sibTrans" presStyleLbl="sibTrans2D1" presStyleIdx="2" presStyleCnt="5"/>
      <dgm:spPr/>
    </dgm:pt>
    <dgm:pt modelId="{CB74DCAC-B9AB-4B6F-BD59-DCA5DC37935C}" type="pres">
      <dgm:prSet presAssocID="{134A6113-D607-4E96-B932-E536AB22DF0F}" presName="connectorText" presStyleLbl="sibTrans2D1" presStyleIdx="2" presStyleCnt="5"/>
      <dgm:spPr/>
    </dgm:pt>
    <dgm:pt modelId="{E1B39FD7-F1F2-4627-8364-66CA8358CA46}" type="pres">
      <dgm:prSet presAssocID="{3338C956-F88A-43E9-8821-61A19D3F647B}" presName="node" presStyleLbl="node1" presStyleIdx="3" presStyleCnt="5" custScaleY="96620" custRadScaleRad="94063" custRadScaleInc="32352">
        <dgm:presLayoutVars>
          <dgm:bulletEnabled val="1"/>
        </dgm:presLayoutVars>
      </dgm:prSet>
      <dgm:spPr/>
    </dgm:pt>
    <dgm:pt modelId="{68736201-69D0-4EA4-A34D-D916849E02F8}" type="pres">
      <dgm:prSet presAssocID="{8764B867-D8E1-454B-89D1-E8AA957C3783}" presName="sibTrans" presStyleLbl="sibTrans2D1" presStyleIdx="3" presStyleCnt="5" custLinFactNeighborX="8233" custLinFactNeighborY="-18072"/>
      <dgm:spPr/>
    </dgm:pt>
    <dgm:pt modelId="{97A0A04E-362F-48BC-9332-9F23CEE9A052}" type="pres">
      <dgm:prSet presAssocID="{8764B867-D8E1-454B-89D1-E8AA957C3783}" presName="connectorText" presStyleLbl="sibTrans2D1" presStyleIdx="3" presStyleCnt="5"/>
      <dgm:spPr/>
    </dgm:pt>
    <dgm:pt modelId="{F6C40CAD-35DF-4809-854E-67AC62A291B6}" type="pres">
      <dgm:prSet presAssocID="{B15A53E8-399C-4F4D-986F-CB4B50DC5406}" presName="node" presStyleLbl="node1" presStyleIdx="4" presStyleCnt="5" custRadScaleRad="130532" custRadScaleInc="18576">
        <dgm:presLayoutVars>
          <dgm:bulletEnabled val="1"/>
        </dgm:presLayoutVars>
      </dgm:prSet>
      <dgm:spPr/>
    </dgm:pt>
    <dgm:pt modelId="{734BA27A-1198-420B-B5E3-484AE8246FB5}" type="pres">
      <dgm:prSet presAssocID="{547C2F7B-2F0B-433D-9C0E-F9291A150A7A}" presName="sibTrans" presStyleLbl="sibTrans2D1" presStyleIdx="4" presStyleCnt="5" custLinFactNeighborX="1805" custLinFactNeighborY="484"/>
      <dgm:spPr/>
    </dgm:pt>
    <dgm:pt modelId="{1D3B0850-DCAE-428F-8C7F-8B5B9366AEA9}" type="pres">
      <dgm:prSet presAssocID="{547C2F7B-2F0B-433D-9C0E-F9291A150A7A}" presName="connectorText" presStyleLbl="sibTrans2D1" presStyleIdx="4" presStyleCnt="5"/>
      <dgm:spPr/>
    </dgm:pt>
  </dgm:ptLst>
  <dgm:cxnLst>
    <dgm:cxn modelId="{479D3700-B73C-4F4C-AAC4-778A4EA9EE6F}" srcId="{D182209D-9763-4A75-8857-1CE99B0563C2}" destId="{B15A53E8-399C-4F4D-986F-CB4B50DC5406}" srcOrd="4" destOrd="0" parTransId="{3C62FC0A-0422-4B45-9288-5293BDE90A17}" sibTransId="{547C2F7B-2F0B-433D-9C0E-F9291A150A7A}"/>
    <dgm:cxn modelId="{BCB13B19-2862-47EC-BC08-71D70B3C5109}" type="presOf" srcId="{A6E20B5F-E23B-4078-B1CF-68DB3CED91EA}" destId="{7E59C9DD-3135-46AF-B188-59AEC59D4DCB}" srcOrd="0" destOrd="0" presId="urn:microsoft.com/office/officeart/2005/8/layout/cycle2"/>
    <dgm:cxn modelId="{207D1B24-07C4-4F04-8AC9-CF8E17A4AC7C}" type="presOf" srcId="{D182209D-9763-4A75-8857-1CE99B0563C2}" destId="{69075AD9-D12D-4C86-B9BD-23AA9EF2AB7F}" srcOrd="0" destOrd="0" presId="urn:microsoft.com/office/officeart/2005/8/layout/cycle2"/>
    <dgm:cxn modelId="{F5556625-71EB-4526-A99E-10E89695D535}" type="presOf" srcId="{0305AD71-D2ED-47C1-BCFC-EF240E4CE98E}" destId="{ACB44915-A894-421B-8A5A-B2AD4234C512}" srcOrd="0" destOrd="0" presId="urn:microsoft.com/office/officeart/2005/8/layout/cycle2"/>
    <dgm:cxn modelId="{042E3E2A-BC0D-489B-B1BF-A05C19CAFCDD}" type="presOf" srcId="{547C2F7B-2F0B-433D-9C0E-F9291A150A7A}" destId="{734BA27A-1198-420B-B5E3-484AE8246FB5}" srcOrd="0" destOrd="0" presId="urn:microsoft.com/office/officeart/2005/8/layout/cycle2"/>
    <dgm:cxn modelId="{3E2C6A3A-96E0-49CB-92A5-8323E78C2138}" type="presOf" srcId="{A6E20B5F-E23B-4078-B1CF-68DB3CED91EA}" destId="{88F9C882-2EA9-46C6-B669-CBAB628AECBB}" srcOrd="1" destOrd="0" presId="urn:microsoft.com/office/officeart/2005/8/layout/cycle2"/>
    <dgm:cxn modelId="{C09E723C-3FED-413B-8F50-AED4B7B6B1E6}" type="presOf" srcId="{134A6113-D607-4E96-B932-E536AB22DF0F}" destId="{AC0EE1BC-6CC3-49F0-8C6D-112375546DDB}" srcOrd="0" destOrd="0" presId="urn:microsoft.com/office/officeart/2005/8/layout/cycle2"/>
    <dgm:cxn modelId="{F2AFCB3D-FC8C-41E6-B567-F502BD571B0B}" type="presOf" srcId="{3338C956-F88A-43E9-8821-61A19D3F647B}" destId="{E1B39FD7-F1F2-4627-8364-66CA8358CA46}" srcOrd="0" destOrd="0" presId="urn:microsoft.com/office/officeart/2005/8/layout/cycle2"/>
    <dgm:cxn modelId="{9A7EDF40-53DD-41F1-A128-39A2BC5CFFC9}" type="presOf" srcId="{8764B867-D8E1-454B-89D1-E8AA957C3783}" destId="{68736201-69D0-4EA4-A34D-D916849E02F8}" srcOrd="0" destOrd="0" presId="urn:microsoft.com/office/officeart/2005/8/layout/cycle2"/>
    <dgm:cxn modelId="{A9E5CC5B-9A4E-410B-8186-B0715C6BD995}" type="presOf" srcId="{547C2F7B-2F0B-433D-9C0E-F9291A150A7A}" destId="{1D3B0850-DCAE-428F-8C7F-8B5B9366AEA9}" srcOrd="1" destOrd="0" presId="urn:microsoft.com/office/officeart/2005/8/layout/cycle2"/>
    <dgm:cxn modelId="{3A0F3343-D614-4265-83CA-22F062FEFB35}" type="presOf" srcId="{B15A53E8-399C-4F4D-986F-CB4B50DC5406}" destId="{F6C40CAD-35DF-4809-854E-67AC62A291B6}" srcOrd="0" destOrd="0" presId="urn:microsoft.com/office/officeart/2005/8/layout/cycle2"/>
    <dgm:cxn modelId="{4DE9D543-C528-4CFC-9897-90F161C505C9}" srcId="{D182209D-9763-4A75-8857-1CE99B0563C2}" destId="{0305AD71-D2ED-47C1-BCFC-EF240E4CE98E}" srcOrd="2" destOrd="0" parTransId="{EA7E1F8B-B1EF-42CB-BA6C-8593D4ED10B0}" sibTransId="{134A6113-D607-4E96-B932-E536AB22DF0F}"/>
    <dgm:cxn modelId="{4ECFF066-0713-43ED-A3CC-A2520F9CE99D}" srcId="{D182209D-9763-4A75-8857-1CE99B0563C2}" destId="{7418C5BE-ABE0-4178-B7DE-78C08F83CA63}" srcOrd="1" destOrd="0" parTransId="{13DCA8D0-28D7-4264-A6A4-A758FE82FC27}" sibTransId="{A6E20B5F-E23B-4078-B1CF-68DB3CED91EA}"/>
    <dgm:cxn modelId="{FB6B9D6B-2045-4765-8B34-C74C737775BF}" type="presOf" srcId="{2B5A1AC7-828B-4D5B-BF05-7881F6972603}" destId="{D2CA20EC-1C11-4A66-8E46-CDD70FBE658A}" srcOrd="0" destOrd="0" presId="urn:microsoft.com/office/officeart/2005/8/layout/cycle2"/>
    <dgm:cxn modelId="{7D503283-994D-44A5-B0E9-0A41EE6D11F7}" srcId="{D182209D-9763-4A75-8857-1CE99B0563C2}" destId="{3338C956-F88A-43E9-8821-61A19D3F647B}" srcOrd="3" destOrd="0" parTransId="{49B804AC-E32A-4B61-907A-CD30BB43F06C}" sibTransId="{8764B867-D8E1-454B-89D1-E8AA957C3783}"/>
    <dgm:cxn modelId="{A358B19C-7072-4694-94B7-09E3333FF9BA}" type="presOf" srcId="{BC2C018A-AEC8-4FBC-AC2D-8D173F8194C4}" destId="{586DAFAE-5C3E-4D80-A5A1-D51C386BF6FA}" srcOrd="0" destOrd="0" presId="urn:microsoft.com/office/officeart/2005/8/layout/cycle2"/>
    <dgm:cxn modelId="{B7786FC9-8D9C-47CA-8CE3-DE212410AECD}" type="presOf" srcId="{7418C5BE-ABE0-4178-B7DE-78C08F83CA63}" destId="{B875177F-E993-49C7-A7B7-C4E5D7012CEE}" srcOrd="0" destOrd="0" presId="urn:microsoft.com/office/officeart/2005/8/layout/cycle2"/>
    <dgm:cxn modelId="{7B3671D5-E1EB-4998-876C-55772AB8AD73}" type="presOf" srcId="{8764B867-D8E1-454B-89D1-E8AA957C3783}" destId="{97A0A04E-362F-48BC-9332-9F23CEE9A052}" srcOrd="1" destOrd="0" presId="urn:microsoft.com/office/officeart/2005/8/layout/cycle2"/>
    <dgm:cxn modelId="{AA113DE9-0E40-475E-B064-8177F8DDE10B}" type="presOf" srcId="{134A6113-D607-4E96-B932-E536AB22DF0F}" destId="{CB74DCAC-B9AB-4B6F-BD59-DCA5DC37935C}" srcOrd="1" destOrd="0" presId="urn:microsoft.com/office/officeart/2005/8/layout/cycle2"/>
    <dgm:cxn modelId="{FA3050EA-0C7B-4045-AE1F-0B17A3E82B03}" srcId="{D182209D-9763-4A75-8857-1CE99B0563C2}" destId="{2B5A1AC7-828B-4D5B-BF05-7881F6972603}" srcOrd="0" destOrd="0" parTransId="{A96CBA31-7B96-4B42-8D05-1B853A45C1A8}" sibTransId="{BC2C018A-AEC8-4FBC-AC2D-8D173F8194C4}"/>
    <dgm:cxn modelId="{5AD913F2-E5CF-4479-9AF6-B934B625903C}" type="presOf" srcId="{BC2C018A-AEC8-4FBC-AC2D-8D173F8194C4}" destId="{4D2AB552-4CA6-4EC4-BCF5-AE279CF8DEF4}" srcOrd="1" destOrd="0" presId="urn:microsoft.com/office/officeart/2005/8/layout/cycle2"/>
    <dgm:cxn modelId="{ADE1B32A-A5DC-4091-8442-162282209B84}" type="presParOf" srcId="{69075AD9-D12D-4C86-B9BD-23AA9EF2AB7F}" destId="{D2CA20EC-1C11-4A66-8E46-CDD70FBE658A}" srcOrd="0" destOrd="0" presId="urn:microsoft.com/office/officeart/2005/8/layout/cycle2"/>
    <dgm:cxn modelId="{A226C652-95FF-402F-9673-039501163BCD}" type="presParOf" srcId="{69075AD9-D12D-4C86-B9BD-23AA9EF2AB7F}" destId="{586DAFAE-5C3E-4D80-A5A1-D51C386BF6FA}" srcOrd="1" destOrd="0" presId="urn:microsoft.com/office/officeart/2005/8/layout/cycle2"/>
    <dgm:cxn modelId="{7E9A5C0F-B62D-42BE-8DC2-7D7A0CD1E781}" type="presParOf" srcId="{586DAFAE-5C3E-4D80-A5A1-D51C386BF6FA}" destId="{4D2AB552-4CA6-4EC4-BCF5-AE279CF8DEF4}" srcOrd="0" destOrd="0" presId="urn:microsoft.com/office/officeart/2005/8/layout/cycle2"/>
    <dgm:cxn modelId="{45DD6837-8EDC-408C-98A8-AED35EE656DC}" type="presParOf" srcId="{69075AD9-D12D-4C86-B9BD-23AA9EF2AB7F}" destId="{B875177F-E993-49C7-A7B7-C4E5D7012CEE}" srcOrd="2" destOrd="0" presId="urn:microsoft.com/office/officeart/2005/8/layout/cycle2"/>
    <dgm:cxn modelId="{710BC8DE-079D-401F-9930-83BC93B7BB4B}" type="presParOf" srcId="{69075AD9-D12D-4C86-B9BD-23AA9EF2AB7F}" destId="{7E59C9DD-3135-46AF-B188-59AEC59D4DCB}" srcOrd="3" destOrd="0" presId="urn:microsoft.com/office/officeart/2005/8/layout/cycle2"/>
    <dgm:cxn modelId="{771C9CDA-1326-410C-A636-5A0796E0A485}" type="presParOf" srcId="{7E59C9DD-3135-46AF-B188-59AEC59D4DCB}" destId="{88F9C882-2EA9-46C6-B669-CBAB628AECBB}" srcOrd="0" destOrd="0" presId="urn:microsoft.com/office/officeart/2005/8/layout/cycle2"/>
    <dgm:cxn modelId="{0BCB679A-4476-408D-BA67-138BC6FC27F1}" type="presParOf" srcId="{69075AD9-D12D-4C86-B9BD-23AA9EF2AB7F}" destId="{ACB44915-A894-421B-8A5A-B2AD4234C512}" srcOrd="4" destOrd="0" presId="urn:microsoft.com/office/officeart/2005/8/layout/cycle2"/>
    <dgm:cxn modelId="{215E1BC1-F0C6-4C65-8032-47345B8D8ABE}" type="presParOf" srcId="{69075AD9-D12D-4C86-B9BD-23AA9EF2AB7F}" destId="{AC0EE1BC-6CC3-49F0-8C6D-112375546DDB}" srcOrd="5" destOrd="0" presId="urn:microsoft.com/office/officeart/2005/8/layout/cycle2"/>
    <dgm:cxn modelId="{60DF5137-9CE2-410C-B366-BD542A634797}" type="presParOf" srcId="{AC0EE1BC-6CC3-49F0-8C6D-112375546DDB}" destId="{CB74DCAC-B9AB-4B6F-BD59-DCA5DC37935C}" srcOrd="0" destOrd="0" presId="urn:microsoft.com/office/officeart/2005/8/layout/cycle2"/>
    <dgm:cxn modelId="{64D55670-E6A7-48A7-895C-E995264C0773}" type="presParOf" srcId="{69075AD9-D12D-4C86-B9BD-23AA9EF2AB7F}" destId="{E1B39FD7-F1F2-4627-8364-66CA8358CA46}" srcOrd="6" destOrd="0" presId="urn:microsoft.com/office/officeart/2005/8/layout/cycle2"/>
    <dgm:cxn modelId="{95DEF4E9-1A9D-4841-9D4F-8280369A004A}" type="presParOf" srcId="{69075AD9-D12D-4C86-B9BD-23AA9EF2AB7F}" destId="{68736201-69D0-4EA4-A34D-D916849E02F8}" srcOrd="7" destOrd="0" presId="urn:microsoft.com/office/officeart/2005/8/layout/cycle2"/>
    <dgm:cxn modelId="{39EE0B22-BFBD-49E6-92D2-C5C92773DEE0}" type="presParOf" srcId="{68736201-69D0-4EA4-A34D-D916849E02F8}" destId="{97A0A04E-362F-48BC-9332-9F23CEE9A052}" srcOrd="0" destOrd="0" presId="urn:microsoft.com/office/officeart/2005/8/layout/cycle2"/>
    <dgm:cxn modelId="{3BBB0AD3-F118-4888-A8DA-B0F578F9F110}" type="presParOf" srcId="{69075AD9-D12D-4C86-B9BD-23AA9EF2AB7F}" destId="{F6C40CAD-35DF-4809-854E-67AC62A291B6}" srcOrd="8" destOrd="0" presId="urn:microsoft.com/office/officeart/2005/8/layout/cycle2"/>
    <dgm:cxn modelId="{0B270802-9B67-43E4-8159-04C089FC715D}" type="presParOf" srcId="{69075AD9-D12D-4C86-B9BD-23AA9EF2AB7F}" destId="{734BA27A-1198-420B-B5E3-484AE8246FB5}" srcOrd="9" destOrd="0" presId="urn:microsoft.com/office/officeart/2005/8/layout/cycle2"/>
    <dgm:cxn modelId="{1C96C021-2D81-472C-AA42-BE4A96131CD8}" type="presParOf" srcId="{734BA27A-1198-420B-B5E3-484AE8246FB5}" destId="{1D3B0850-DCAE-428F-8C7F-8B5B9366AEA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CA20EC-1C11-4A66-8E46-CDD70FBE658A}">
      <dsp:nvSpPr>
        <dsp:cNvPr id="0" name=""/>
        <dsp:cNvSpPr/>
      </dsp:nvSpPr>
      <dsp:spPr>
        <a:xfrm>
          <a:off x="3429005" y="3"/>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Product ID</a:t>
          </a:r>
        </a:p>
        <a:p>
          <a:pPr marL="0" lvl="0" indent="0" algn="ctr" defTabSz="800100">
            <a:lnSpc>
              <a:spcPct val="90000"/>
            </a:lnSpc>
            <a:spcBef>
              <a:spcPct val="0"/>
            </a:spcBef>
            <a:spcAft>
              <a:spcPct val="35000"/>
            </a:spcAft>
            <a:buNone/>
          </a:pPr>
          <a:r>
            <a:rPr lang="en-US" sz="1800" b="1" kern="1200" dirty="0"/>
            <a:t>Zones 1, 2 and 7 </a:t>
          </a:r>
        </a:p>
      </dsp:txBody>
      <dsp:txXfrm>
        <a:off x="3678404" y="249402"/>
        <a:ext cx="1204205" cy="1204205"/>
      </dsp:txXfrm>
    </dsp:sp>
    <dsp:sp modelId="{586DAFAE-5C3E-4D80-A5A1-D51C386BF6FA}">
      <dsp:nvSpPr>
        <dsp:cNvPr id="0" name=""/>
        <dsp:cNvSpPr/>
      </dsp:nvSpPr>
      <dsp:spPr>
        <a:xfrm rot="1308088">
          <a:off x="5287815" y="1091007"/>
          <a:ext cx="619801"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293981" y="1173941"/>
        <a:ext cx="447372" cy="344857"/>
      </dsp:txXfrm>
    </dsp:sp>
    <dsp:sp modelId="{B875177F-E993-49C7-A7B7-C4E5D7012CEE}">
      <dsp:nvSpPr>
        <dsp:cNvPr id="0" name=""/>
        <dsp:cNvSpPr/>
      </dsp:nvSpPr>
      <dsp:spPr>
        <a:xfrm>
          <a:off x="6095997" y="1066802"/>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 </a:t>
          </a:r>
          <a:r>
            <a:rPr lang="en-US" sz="1800" b="1" kern="1200" dirty="0">
              <a:solidFill>
                <a:srgbClr val="FFC000"/>
              </a:solidFill>
            </a:rPr>
            <a:t>Student Testing</a:t>
          </a:r>
        </a:p>
        <a:p>
          <a:pPr marL="0" lvl="0" indent="0" algn="ctr" defTabSz="800100">
            <a:lnSpc>
              <a:spcPct val="90000"/>
            </a:lnSpc>
            <a:spcBef>
              <a:spcPct val="0"/>
            </a:spcBef>
            <a:spcAft>
              <a:spcPct val="35000"/>
            </a:spcAft>
            <a:buNone/>
          </a:pPr>
          <a:r>
            <a:rPr lang="en-US" sz="1800" b="1" kern="1200" dirty="0"/>
            <a:t>All Zones</a:t>
          </a:r>
        </a:p>
      </dsp:txBody>
      <dsp:txXfrm>
        <a:off x="6345396" y="1316201"/>
        <a:ext cx="1204205" cy="1204205"/>
      </dsp:txXfrm>
    </dsp:sp>
    <dsp:sp modelId="{7E59C9DD-3135-46AF-B188-59AEC59D4DCB}">
      <dsp:nvSpPr>
        <dsp:cNvPr id="0" name=""/>
        <dsp:cNvSpPr/>
      </dsp:nvSpPr>
      <dsp:spPr>
        <a:xfrm rot="6779330">
          <a:off x="6147565" y="2874013"/>
          <a:ext cx="545115"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6261266" y="2913693"/>
        <a:ext cx="381581" cy="344857"/>
      </dsp:txXfrm>
    </dsp:sp>
    <dsp:sp modelId="{ACB44915-A894-421B-8A5A-B2AD4234C512}">
      <dsp:nvSpPr>
        <dsp:cNvPr id="0" name=""/>
        <dsp:cNvSpPr/>
      </dsp:nvSpPr>
      <dsp:spPr>
        <a:xfrm>
          <a:off x="5029196" y="3581390"/>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Contracts</a:t>
          </a:r>
        </a:p>
        <a:p>
          <a:pPr marL="0" lvl="0" indent="0" algn="ctr" defTabSz="800100">
            <a:lnSpc>
              <a:spcPct val="90000"/>
            </a:lnSpc>
            <a:spcBef>
              <a:spcPct val="0"/>
            </a:spcBef>
            <a:spcAft>
              <a:spcPct val="35000"/>
            </a:spcAft>
            <a:buNone/>
          </a:pPr>
          <a:r>
            <a:rPr lang="en-US" sz="1800" b="1" kern="1200" dirty="0"/>
            <a:t>Zone 6</a:t>
          </a:r>
        </a:p>
      </dsp:txBody>
      <dsp:txXfrm>
        <a:off x="5278595" y="3830789"/>
        <a:ext cx="1204205" cy="1204205"/>
      </dsp:txXfrm>
    </dsp:sp>
    <dsp:sp modelId="{AC0EE1BC-6CC3-49F0-8C6D-112375546DDB}">
      <dsp:nvSpPr>
        <dsp:cNvPr id="0" name=""/>
        <dsp:cNvSpPr/>
      </dsp:nvSpPr>
      <dsp:spPr>
        <a:xfrm rot="10832454">
          <a:off x="4020422" y="4131313"/>
          <a:ext cx="712914"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192847" y="4247080"/>
        <a:ext cx="540485" cy="344857"/>
      </dsp:txXfrm>
    </dsp:sp>
    <dsp:sp modelId="{E1B39FD7-F1F2-4627-8364-66CA8358CA46}">
      <dsp:nvSpPr>
        <dsp:cNvPr id="0" name=""/>
        <dsp:cNvSpPr/>
      </dsp:nvSpPr>
      <dsp:spPr>
        <a:xfrm>
          <a:off x="1981210" y="3581396"/>
          <a:ext cx="1703003" cy="164544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Quality Assurance</a:t>
          </a:r>
        </a:p>
        <a:p>
          <a:pPr marL="0" lvl="0" indent="0" algn="ctr" defTabSz="800100">
            <a:lnSpc>
              <a:spcPct val="90000"/>
            </a:lnSpc>
            <a:spcBef>
              <a:spcPct val="0"/>
            </a:spcBef>
            <a:spcAft>
              <a:spcPct val="35000"/>
            </a:spcAft>
            <a:buNone/>
          </a:pPr>
          <a:r>
            <a:rPr lang="en-US" sz="1800" b="1" kern="1200" dirty="0"/>
            <a:t>Zone 3</a:t>
          </a:r>
        </a:p>
      </dsp:txBody>
      <dsp:txXfrm>
        <a:off x="2230609" y="3822365"/>
        <a:ext cx="1204205" cy="1163503"/>
      </dsp:txXfrm>
    </dsp:sp>
    <dsp:sp modelId="{68736201-69D0-4EA4-A34D-D916849E02F8}">
      <dsp:nvSpPr>
        <dsp:cNvPr id="0" name=""/>
        <dsp:cNvSpPr/>
      </dsp:nvSpPr>
      <dsp:spPr>
        <a:xfrm rot="14843605">
          <a:off x="2067552" y="2758450"/>
          <a:ext cx="581389"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186907" y="2952993"/>
        <a:ext cx="408960" cy="344857"/>
      </dsp:txXfrm>
    </dsp:sp>
    <dsp:sp modelId="{F6C40CAD-35DF-4809-854E-67AC62A291B6}">
      <dsp:nvSpPr>
        <dsp:cNvPr id="0" name=""/>
        <dsp:cNvSpPr/>
      </dsp:nvSpPr>
      <dsp:spPr>
        <a:xfrm>
          <a:off x="914399" y="990596"/>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Audit</a:t>
          </a:r>
        </a:p>
        <a:p>
          <a:pPr marL="0" lvl="0" indent="0" algn="ctr" defTabSz="800100">
            <a:lnSpc>
              <a:spcPct val="90000"/>
            </a:lnSpc>
            <a:spcBef>
              <a:spcPct val="0"/>
            </a:spcBef>
            <a:spcAft>
              <a:spcPct val="35000"/>
            </a:spcAft>
            <a:buNone/>
          </a:pPr>
          <a:r>
            <a:rPr lang="en-US" sz="1800" b="1" kern="1200" dirty="0"/>
            <a:t>Zones 4 and 5</a:t>
          </a:r>
        </a:p>
      </dsp:txBody>
      <dsp:txXfrm>
        <a:off x="1163798" y="1239995"/>
        <a:ext cx="1204205" cy="1204205"/>
      </dsp:txXfrm>
    </dsp:sp>
    <dsp:sp modelId="{734BA27A-1198-420B-B5E3-484AE8246FB5}">
      <dsp:nvSpPr>
        <dsp:cNvPr id="0" name=""/>
        <dsp:cNvSpPr/>
      </dsp:nvSpPr>
      <dsp:spPr>
        <a:xfrm rot="20309924">
          <a:off x="2753899" y="1067697"/>
          <a:ext cx="529832"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solidFill>
              <a:srgbClr val="00B0F0"/>
            </a:solidFill>
          </a:endParaRPr>
        </a:p>
      </dsp:txBody>
      <dsp:txXfrm>
        <a:off x="2759430" y="1211779"/>
        <a:ext cx="370882" cy="34485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9372560-4BB9-4143-80A1-2EF782D7A051}" type="datetimeFigureOut">
              <a:rPr lang="en-US" smtClean="0"/>
              <a:pPr/>
              <a:t>9/8/2020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01E39F6-3BD6-46AE-BD8C-1B67F8208B4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9372560-4BB9-4143-80A1-2EF782D7A051}" type="datetimeFigureOut">
              <a:rPr lang="en-US" smtClean="0"/>
              <a:pPr/>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9372560-4BB9-4143-80A1-2EF782D7A051}" type="datetimeFigureOut">
              <a:rPr lang="en-US" smtClean="0"/>
              <a:pPr/>
              <a:t>9/8/2020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01E39F6-3BD6-46AE-BD8C-1B67F8208B4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9372560-4BB9-4143-80A1-2EF782D7A051}" type="datetimeFigureOut">
              <a:rPr lang="en-US" smtClean="0"/>
              <a:pPr/>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9372560-4BB9-4143-80A1-2EF782D7A051}" type="datetimeFigureOut">
              <a:rPr lang="en-US" smtClean="0"/>
              <a:pPr/>
              <a:t>9/8/2020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1E39F6-3BD6-46AE-BD8C-1B67F8208B4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9372560-4BB9-4143-80A1-2EF782D7A051}" type="datetimeFigureOut">
              <a:rPr lang="en-US" smtClean="0"/>
              <a:pPr/>
              <a:t>9/8/2020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1E39F6-3BD6-46AE-BD8C-1B67F8208B4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72560-4BB9-4143-80A1-2EF782D7A051}" type="datetimeFigureOut">
              <a:rPr lang="en-US" smtClean="0"/>
              <a:pPr/>
              <a:t>9/8/2020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1E39F6-3BD6-46AE-BD8C-1B67F8208B4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9372560-4BB9-4143-80A1-2EF782D7A051}" type="datetimeFigureOut">
              <a:rPr lang="en-US" smtClean="0"/>
              <a:pPr/>
              <a:t>9/8/2020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01E39F6-3BD6-46AE-BD8C-1B67F8208B4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a:t>THE NORTH CAROLINA</a:t>
            </a:r>
            <a:br>
              <a:rPr lang="en-US" b="1" dirty="0"/>
            </a:br>
            <a:r>
              <a:rPr lang="en-US" b="1" dirty="0"/>
              <a:t>PROCUREMENT ALLIANCE </a:t>
            </a:r>
          </a:p>
        </p:txBody>
      </p:sp>
      <p:sp>
        <p:nvSpPr>
          <p:cNvPr id="3" name="Subtitle 2"/>
          <p:cNvSpPr>
            <a:spLocks noGrp="1"/>
          </p:cNvSpPr>
          <p:nvPr>
            <p:ph type="subTitle" idx="1"/>
          </p:nvPr>
        </p:nvSpPr>
        <p:spPr/>
        <p:txBody>
          <a:bodyPr/>
          <a:lstStyle/>
          <a:p>
            <a:pPr algn="ctr"/>
            <a:r>
              <a:rPr lang="en-US" b="1" dirty="0"/>
              <a:t>WHO WE ARE…</a:t>
            </a:r>
          </a:p>
        </p:txBody>
      </p:sp>
      <p:pic>
        <p:nvPicPr>
          <p:cNvPr id="4" name="Picture 3" descr="NCCNPA Logo 2.8 Final.jpg"/>
          <p:cNvPicPr>
            <a:picLocks noChangeAspect="1"/>
          </p:cNvPicPr>
          <p:nvPr/>
        </p:nvPicPr>
        <p:blipFill>
          <a:blip r:embed="rId2" cstate="print"/>
          <a:stretch>
            <a:fillRect/>
          </a:stretch>
        </p:blipFill>
        <p:spPr>
          <a:xfrm>
            <a:off x="2819400" y="228600"/>
            <a:ext cx="3358811" cy="3352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8535F55-07B7-416B-9159-4822BEF3179E}"/>
              </a:ext>
            </a:extLst>
          </p:cNvPr>
          <p:cNvPicPr>
            <a:picLocks noChangeAspect="1"/>
          </p:cNvPicPr>
          <p:nvPr/>
        </p:nvPicPr>
        <p:blipFill>
          <a:blip r:embed="rId2"/>
          <a:stretch>
            <a:fillRect/>
          </a:stretch>
        </p:blipFill>
        <p:spPr>
          <a:xfrm>
            <a:off x="2057400" y="914400"/>
            <a:ext cx="5486399" cy="4267200"/>
          </a:xfrm>
          <a:prstGeom prst="rect">
            <a:avLst/>
          </a:prstGeom>
        </p:spPr>
      </p:pic>
    </p:spTree>
    <p:extLst>
      <p:ext uri="{BB962C8B-B14F-4D97-AF65-F5344CB8AC3E}">
        <p14:creationId xmlns:p14="http://schemas.microsoft.com/office/powerpoint/2010/main" val="234913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NCPA</a:t>
            </a:r>
          </a:p>
        </p:txBody>
      </p:sp>
      <p:sp>
        <p:nvSpPr>
          <p:cNvPr id="3" name="Content Placeholder 2"/>
          <p:cNvSpPr>
            <a:spLocks noGrp="1"/>
          </p:cNvSpPr>
          <p:nvPr>
            <p:ph sz="quarter" idx="1"/>
          </p:nvPr>
        </p:nvSpPr>
        <p:spPr/>
        <p:txBody>
          <a:bodyPr>
            <a:normAutofit fontScale="92500"/>
          </a:bodyPr>
          <a:lstStyle/>
          <a:p>
            <a:r>
              <a:rPr lang="en-US" dirty="0"/>
              <a:t>The </a:t>
            </a:r>
            <a:r>
              <a:rPr lang="en-US" b="1" dirty="0"/>
              <a:t>NCPA or “Alliance”</a:t>
            </a:r>
            <a:r>
              <a:rPr lang="en-US" dirty="0"/>
              <a:t> is a voluntary group purchasing organization formed by the Child Nutrition Services Section of the NC Department of Public Instruction in 2008.  </a:t>
            </a:r>
          </a:p>
          <a:p>
            <a:endParaRPr lang="en-US" b="1" dirty="0"/>
          </a:p>
          <a:p>
            <a:r>
              <a:rPr lang="en-US" b="1" dirty="0"/>
              <a:t>MISSION:  </a:t>
            </a:r>
          </a:p>
          <a:p>
            <a:r>
              <a:rPr lang="en-US" dirty="0"/>
              <a:t>The NCPA mission is to work in a voluntary partnership to procure high quality, reasonably priced foods and supplies that will enhance the health, well-being and academic success of students enrolled in North Carolina’s traditional public schools.  NCPA leaders and members accomplish this mission by leveraging the collective purchasing power of member school districts for measurable, cost-effective results.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ORGANIZATION </a:t>
            </a:r>
          </a:p>
        </p:txBody>
      </p:sp>
      <p:sp>
        <p:nvSpPr>
          <p:cNvPr id="3" name="Content Placeholder 2"/>
          <p:cNvSpPr>
            <a:spLocks noGrp="1"/>
          </p:cNvSpPr>
          <p:nvPr>
            <p:ph sz="quarter" idx="1"/>
          </p:nvPr>
        </p:nvSpPr>
        <p:spPr/>
        <p:txBody>
          <a:bodyPr>
            <a:normAutofit fontScale="92500" lnSpcReduction="10000"/>
          </a:bodyPr>
          <a:lstStyle/>
          <a:p>
            <a:r>
              <a:rPr lang="en-US" dirty="0"/>
              <a:t>While the NCDPI facilitates the NCPA, all decision-making</a:t>
            </a:r>
            <a:r>
              <a:rPr lang="en-US" b="1" dirty="0"/>
              <a:t> </a:t>
            </a:r>
            <a:r>
              <a:rPr lang="en-US" dirty="0"/>
              <a:t>is coordinated by a member-elected </a:t>
            </a:r>
            <a:r>
              <a:rPr lang="en-US" b="1" dirty="0"/>
              <a:t>Board of Directors including a Board Chairperson and representatives from each</a:t>
            </a:r>
            <a:r>
              <a:rPr lang="en-US" dirty="0"/>
              <a:t> of the seven Child Nutrition Zones in the State. </a:t>
            </a:r>
          </a:p>
          <a:p>
            <a:pPr>
              <a:buNone/>
            </a:pPr>
            <a:endParaRPr lang="en-US" dirty="0"/>
          </a:p>
          <a:p>
            <a:r>
              <a:rPr lang="en-US" dirty="0"/>
              <a:t>The </a:t>
            </a:r>
            <a:r>
              <a:rPr lang="en-US" b="1" dirty="0"/>
              <a:t>Board Chairperson is elected by the members of the Board; the Chairperson </a:t>
            </a:r>
            <a:r>
              <a:rPr lang="en-US" dirty="0"/>
              <a:t>leads the Board in regular meetings to address NCPA business and make decisions on behalf of the member districts.  </a:t>
            </a:r>
          </a:p>
          <a:p>
            <a:pPr>
              <a:buNone/>
            </a:pPr>
            <a:endParaRPr lang="en-US" dirty="0"/>
          </a:p>
          <a:p>
            <a:r>
              <a:rPr lang="en-US" dirty="0"/>
              <a:t>CN Administrators from each region serve in various capacities required to conduct procurement activities in an environment of free and open competition.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extLst>
              <p:ext uri="{D42A27DB-BD31-4B8C-83A1-F6EECF244321}">
                <p14:modId xmlns:p14="http://schemas.microsoft.com/office/powerpoint/2010/main" val="3301719868"/>
              </p:ext>
            </p:extLst>
          </p:nvPr>
        </p:nvGraphicFramePr>
        <p:xfrm>
          <a:off x="152400" y="1219200"/>
          <a:ext cx="86868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7-Point Star 4"/>
          <p:cNvSpPr/>
          <p:nvPr/>
        </p:nvSpPr>
        <p:spPr>
          <a:xfrm>
            <a:off x="3543300" y="3158329"/>
            <a:ext cx="2057400" cy="18288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457200"/>
            <a:ext cx="8229600" cy="590550"/>
          </a:xfrm>
        </p:spPr>
        <p:txBody>
          <a:bodyPr rtlCol="0">
            <a:normAutofit/>
          </a:bodyPr>
          <a:lstStyle/>
          <a:p>
            <a:pPr eaLnBrk="1" fontAlgn="auto" hangingPunct="1">
              <a:spcAft>
                <a:spcPts val="0"/>
              </a:spcAft>
              <a:defRPr/>
            </a:pPr>
            <a:r>
              <a:rPr lang="en-US" b="1" dirty="0">
                <a:solidFill>
                  <a:srgbClr val="FFC000"/>
                </a:solidFill>
              </a:rPr>
              <a:t>NC CN ALLIANCE: ORGANIZATION</a:t>
            </a:r>
          </a:p>
        </p:txBody>
      </p:sp>
      <p:sp>
        <p:nvSpPr>
          <p:cNvPr id="3077" name="TextBox 20"/>
          <p:cNvSpPr txBox="1">
            <a:spLocks noChangeArrowheads="1"/>
          </p:cNvSpPr>
          <p:nvPr/>
        </p:nvSpPr>
        <p:spPr bwMode="auto">
          <a:xfrm>
            <a:off x="3314700" y="3581400"/>
            <a:ext cx="2514600" cy="1815882"/>
          </a:xfrm>
          <a:prstGeom prst="rect">
            <a:avLst/>
          </a:prstGeom>
          <a:noFill/>
          <a:ln w="9525">
            <a:noFill/>
            <a:miter lim="800000"/>
            <a:headEnd/>
            <a:tailEnd/>
          </a:ln>
        </p:spPr>
        <p:txBody>
          <a:bodyPr>
            <a:spAutoFit/>
          </a:bodyPr>
          <a:lstStyle/>
          <a:p>
            <a:pPr algn="ctr"/>
            <a:r>
              <a:rPr lang="en-US" sz="2800" b="1" dirty="0">
                <a:solidFill>
                  <a:srgbClr val="FFC000"/>
                </a:solidFill>
              </a:rPr>
              <a:t>Board of</a:t>
            </a:r>
          </a:p>
          <a:p>
            <a:pPr algn="ctr"/>
            <a:r>
              <a:rPr lang="en-US" sz="2800" b="1" dirty="0">
                <a:solidFill>
                  <a:srgbClr val="FFC000"/>
                </a:solidFill>
              </a:rPr>
              <a:t>  Directors</a:t>
            </a:r>
          </a:p>
          <a:p>
            <a:pPr algn="ctr"/>
            <a:endParaRPr lang="en-US" sz="2800" b="1" dirty="0">
              <a:solidFill>
                <a:srgbClr val="FF0000"/>
              </a:solidFill>
            </a:endParaRPr>
          </a:p>
          <a:p>
            <a:pPr algn="ctr"/>
            <a:r>
              <a:rPr lang="en-US" sz="2800" b="1" dirty="0"/>
              <a:t> </a:t>
            </a:r>
            <a:endParaRPr lang="en-US" sz="2800" b="1"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NCPA MEMBERSHIP</a:t>
            </a:r>
          </a:p>
        </p:txBody>
      </p:sp>
      <p:sp>
        <p:nvSpPr>
          <p:cNvPr id="3" name="Content Placeholder 2"/>
          <p:cNvSpPr>
            <a:spLocks noGrp="1"/>
          </p:cNvSpPr>
          <p:nvPr>
            <p:ph sz="quarter" idx="1"/>
          </p:nvPr>
        </p:nvSpPr>
        <p:spPr>
          <a:xfrm>
            <a:off x="304800" y="1554162"/>
            <a:ext cx="8686800" cy="4846638"/>
          </a:xfrm>
        </p:spPr>
        <p:txBody>
          <a:bodyPr>
            <a:normAutofit fontScale="92500"/>
          </a:bodyPr>
          <a:lstStyle/>
          <a:p>
            <a:r>
              <a:rPr lang="en-US" dirty="0"/>
              <a:t>Membership is voluntary and is open to any traditional public school district in the State that administers the Federally-funded school nutrition programs.  </a:t>
            </a:r>
          </a:p>
          <a:p>
            <a:r>
              <a:rPr lang="en-US" dirty="0"/>
              <a:t>District membership is based upon mutual agreement between the NCPA and the district (as indicated by written approval from the Superintendent) to adhere to the NCPA By-Laws.  </a:t>
            </a:r>
          </a:p>
          <a:p>
            <a:r>
              <a:rPr lang="en-US" dirty="0"/>
              <a:t>One requirement of membership is that one or more of the member district’s school nutrition professionals must volunteer to contribute time and effort to an NCPA committee.</a:t>
            </a:r>
          </a:p>
          <a:p>
            <a:r>
              <a:rPr lang="en-US" dirty="0"/>
              <a:t>Currently, 104 school districts have joined the NCPA.  Volunteerism and service are central to the success of the group.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MEMBERSHIP</a:t>
            </a:r>
          </a:p>
        </p:txBody>
      </p:sp>
      <p:sp>
        <p:nvSpPr>
          <p:cNvPr id="3" name="Content Placeholder 2"/>
          <p:cNvSpPr>
            <a:spLocks noGrp="1"/>
          </p:cNvSpPr>
          <p:nvPr>
            <p:ph sz="quarter" idx="1"/>
          </p:nvPr>
        </p:nvSpPr>
        <p:spPr>
          <a:xfrm>
            <a:off x="304800" y="1554162"/>
            <a:ext cx="8686800" cy="4541838"/>
          </a:xfrm>
        </p:spPr>
        <p:txBody>
          <a:bodyPr>
            <a:normAutofit fontScale="85000" lnSpcReduction="20000"/>
          </a:bodyPr>
          <a:lstStyle/>
          <a:p>
            <a:r>
              <a:rPr lang="en-US" b="1" dirty="0"/>
              <a:t>Membership in the NCPA does not constitute a legal affiliation</a:t>
            </a:r>
            <a:r>
              <a:rPr lang="en-US" dirty="0"/>
              <a:t>; instead the </a:t>
            </a:r>
            <a:r>
              <a:rPr lang="en-US" b="1" dirty="0"/>
              <a:t>NCPA </a:t>
            </a:r>
            <a:r>
              <a:rPr lang="en-US" dirty="0"/>
              <a:t> serves as a vehicle for consolidating 1,000+ product specifications and streamlining the procurement process by eliminating duplication of effort and combining the collective purchasing power of the member districts.  </a:t>
            </a:r>
          </a:p>
          <a:p>
            <a:pPr>
              <a:buNone/>
            </a:pPr>
            <a:endParaRPr lang="en-US" dirty="0"/>
          </a:p>
          <a:p>
            <a:r>
              <a:rPr lang="en-US" dirty="0"/>
              <a:t>Prior to the development of the NCPA, each school district approached the procurement process individually and independently – conducting all purchasing processes independently.</a:t>
            </a:r>
          </a:p>
          <a:p>
            <a:pPr>
              <a:buNone/>
            </a:pPr>
            <a:endParaRPr lang="en-US" dirty="0"/>
          </a:p>
          <a:p>
            <a:r>
              <a:rPr lang="en-US" dirty="0"/>
              <a:t>The </a:t>
            </a:r>
            <a:r>
              <a:rPr lang="en-US" b="1" dirty="0"/>
              <a:t>NCPA </a:t>
            </a:r>
            <a:r>
              <a:rPr lang="en-US" dirty="0"/>
              <a:t>has simplified the complex procurement process and eliminated duplication of effort by identifying common food and supply products, developing and distributing a single state-wide IFB/Contract, creating tools for bid analysis, providing audits, and for ultimately awarding contracts to the most responsive and responsible vendors.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LOCAL RESPONSIBILITY</a:t>
            </a:r>
          </a:p>
        </p:txBody>
      </p:sp>
      <p:sp>
        <p:nvSpPr>
          <p:cNvPr id="3" name="Content Placeholder 2"/>
          <p:cNvSpPr>
            <a:spLocks noGrp="1"/>
          </p:cNvSpPr>
          <p:nvPr>
            <p:ph sz="quarter" idx="1"/>
          </p:nvPr>
        </p:nvSpPr>
        <p:spPr/>
        <p:txBody>
          <a:bodyPr>
            <a:normAutofit lnSpcReduction="10000"/>
          </a:bodyPr>
          <a:lstStyle/>
          <a:p>
            <a:r>
              <a:rPr lang="en-US" dirty="0"/>
              <a:t>The NCPA recognizes that procurement of foods and supplies for the district’s school nutrition programs is ultimately a local decision and local responsibility and supports that premise.  </a:t>
            </a:r>
          </a:p>
          <a:p>
            <a:pPr>
              <a:buNone/>
            </a:pPr>
            <a:r>
              <a:rPr lang="en-US" dirty="0"/>
              <a:t> </a:t>
            </a:r>
          </a:p>
          <a:p>
            <a:r>
              <a:rPr lang="en-US" dirty="0"/>
              <a:t>Under the NCPA procurement process, distributors submit “cost plus fixed fee” bids by product category to member districts.  Firm Price Bids are accepted for Beverages when bid as a separate lot.  As a result, each local Board of Education awards its own contract, thus allowing competition from local vendors and distributors as well as national manufacturers and retaining full contractual authority and responsibility within the district.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rPr>
              <a:t>BENEFITS</a:t>
            </a:r>
          </a:p>
        </p:txBody>
      </p:sp>
      <p:sp>
        <p:nvSpPr>
          <p:cNvPr id="3" name="Content Placeholder 2"/>
          <p:cNvSpPr>
            <a:spLocks noGrp="1"/>
          </p:cNvSpPr>
          <p:nvPr>
            <p:ph sz="quarter" idx="1"/>
          </p:nvPr>
        </p:nvSpPr>
        <p:spPr>
          <a:xfrm>
            <a:off x="457200" y="1066800"/>
            <a:ext cx="8229600" cy="5486400"/>
          </a:xfrm>
        </p:spPr>
        <p:txBody>
          <a:bodyPr/>
          <a:lstStyle/>
          <a:p>
            <a:endParaRPr lang="en-US" dirty="0"/>
          </a:p>
          <a:p>
            <a:r>
              <a:rPr lang="en-US" dirty="0"/>
              <a:t>A 2018-2019 analysis of NCPA contracts reflects member purchases in excess of $160 million annually for food, supplies and delivery fees.</a:t>
            </a:r>
          </a:p>
          <a:p>
            <a:endParaRPr lang="en-US" dirty="0"/>
          </a:p>
          <a:p>
            <a:r>
              <a:rPr lang="en-US" dirty="0"/>
              <a:t>The estimated average reduction in administrative cost as a result of efficiencies afforded by the NCPA is $10,088 per Member District resulting in a total administrative burden reduction of nearly $1 million annually for NC Public Schools.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BENEFITS</a:t>
            </a:r>
          </a:p>
        </p:txBody>
      </p:sp>
      <p:sp>
        <p:nvSpPr>
          <p:cNvPr id="3" name="Content Placeholder 2"/>
          <p:cNvSpPr>
            <a:spLocks noGrp="1"/>
          </p:cNvSpPr>
          <p:nvPr>
            <p:ph sz="quarter" idx="1"/>
          </p:nvPr>
        </p:nvSpPr>
        <p:spPr>
          <a:xfrm>
            <a:off x="304800" y="1554162"/>
            <a:ext cx="8686800" cy="5075238"/>
          </a:xfrm>
        </p:spPr>
        <p:txBody>
          <a:bodyPr>
            <a:normAutofit/>
          </a:bodyPr>
          <a:lstStyle/>
          <a:p>
            <a:r>
              <a:rPr lang="en-US" dirty="0"/>
              <a:t>Cost savings are generated by increasing the total volume of pre-approved product purchases by members using the same bid specifications, bid documents and bid award process and elimination the duplication of effort by individual districts.</a:t>
            </a:r>
          </a:p>
          <a:p>
            <a:pPr>
              <a:buNone/>
            </a:pPr>
            <a:endParaRPr lang="en-US" dirty="0"/>
          </a:p>
          <a:p>
            <a:r>
              <a:rPr lang="en-US" dirty="0"/>
              <a:t>By combining the collective purchasing power of the State’s school nutrition programs a majority of school districts, the leadership of the NCPA has elevated North Carolina’s purchasing power on a national level; the NCPA has achieved the volume of sales and capacity of leadership/decision-making to initiate purchases directly to product manufacturers for many products.</a:t>
            </a:r>
            <a:endParaRPr lang="en-US"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159</TotalTime>
  <Words>730</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Bookman Old Style</vt:lpstr>
      <vt:lpstr>Gill Sans MT</vt:lpstr>
      <vt:lpstr>Wingdings</vt:lpstr>
      <vt:lpstr>Wingdings 3</vt:lpstr>
      <vt:lpstr>Origin</vt:lpstr>
      <vt:lpstr>THE NORTH CAROLINA PROCUREMENT ALLIANCE </vt:lpstr>
      <vt:lpstr>NCPA</vt:lpstr>
      <vt:lpstr>ORGANIZATION </vt:lpstr>
      <vt:lpstr>NC CN ALLIANCE: ORGANIZATION</vt:lpstr>
      <vt:lpstr>NCPA MEMBERSHIP</vt:lpstr>
      <vt:lpstr>MEMBERSHIP</vt:lpstr>
      <vt:lpstr>LOCAL RESPONSIBILITY</vt:lpstr>
      <vt:lpstr>BENEFITS</vt:lpstr>
      <vt:lpstr>BENEFITS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NC CHILD NUTRITION  PROCUREMENT ALLIANCE</dc:title>
  <dc:creator>msitton</dc:creator>
  <cp:lastModifiedBy>LeAnn Seelman</cp:lastModifiedBy>
  <cp:revision>22</cp:revision>
  <dcterms:created xsi:type="dcterms:W3CDTF">2014-08-07T15:40:43Z</dcterms:created>
  <dcterms:modified xsi:type="dcterms:W3CDTF">2020-09-08T19:51:41Z</dcterms:modified>
</cp:coreProperties>
</file>